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3" r:id="rId1"/>
  </p:sldMasterIdLst>
  <p:notesMasterIdLst>
    <p:notesMasterId r:id="rId285"/>
  </p:notesMasterIdLst>
  <p:handoutMasterIdLst>
    <p:handoutMasterId r:id="rId286"/>
  </p:handoutMasterIdLst>
  <p:sldIdLst>
    <p:sldId id="256" r:id="rId2"/>
    <p:sldId id="257" r:id="rId3"/>
    <p:sldId id="258" r:id="rId4"/>
    <p:sldId id="259" r:id="rId5"/>
    <p:sldId id="260" r:id="rId6"/>
    <p:sldId id="261" r:id="rId7"/>
    <p:sldId id="615" r:id="rId8"/>
    <p:sldId id="618" r:id="rId9"/>
    <p:sldId id="619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4" r:id="rId22"/>
    <p:sldId id="275" r:id="rId23"/>
    <p:sldId id="276" r:id="rId24"/>
    <p:sldId id="343" r:id="rId25"/>
    <p:sldId id="344" r:id="rId26"/>
    <p:sldId id="345" r:id="rId27"/>
    <p:sldId id="346" r:id="rId28"/>
    <p:sldId id="347" r:id="rId29"/>
    <p:sldId id="348" r:id="rId30"/>
    <p:sldId id="350" r:id="rId31"/>
    <p:sldId id="609" r:id="rId32"/>
    <p:sldId id="610" r:id="rId33"/>
    <p:sldId id="353" r:id="rId34"/>
    <p:sldId id="354" r:id="rId35"/>
    <p:sldId id="616" r:id="rId36"/>
    <p:sldId id="617" r:id="rId37"/>
    <p:sldId id="355" r:id="rId38"/>
    <p:sldId id="356" r:id="rId39"/>
    <p:sldId id="611" r:id="rId40"/>
    <p:sldId id="358" r:id="rId41"/>
    <p:sldId id="359" r:id="rId42"/>
    <p:sldId id="360" r:id="rId43"/>
    <p:sldId id="361" r:id="rId44"/>
    <p:sldId id="362" r:id="rId45"/>
    <p:sldId id="363" r:id="rId46"/>
    <p:sldId id="364" r:id="rId47"/>
    <p:sldId id="365" r:id="rId48"/>
    <p:sldId id="366" r:id="rId49"/>
    <p:sldId id="367" r:id="rId50"/>
    <p:sldId id="368" r:id="rId51"/>
    <p:sldId id="369" r:id="rId52"/>
    <p:sldId id="377" r:id="rId53"/>
    <p:sldId id="371" r:id="rId54"/>
    <p:sldId id="372" r:id="rId55"/>
    <p:sldId id="373" r:id="rId56"/>
    <p:sldId id="374" r:id="rId57"/>
    <p:sldId id="375" r:id="rId58"/>
    <p:sldId id="376" r:id="rId59"/>
    <p:sldId id="378" r:id="rId60"/>
    <p:sldId id="379" r:id="rId61"/>
    <p:sldId id="380" r:id="rId62"/>
    <p:sldId id="381" r:id="rId63"/>
    <p:sldId id="382" r:id="rId64"/>
    <p:sldId id="385" r:id="rId65"/>
    <p:sldId id="383" r:id="rId66"/>
    <p:sldId id="384" r:id="rId67"/>
    <p:sldId id="386" r:id="rId68"/>
    <p:sldId id="387" r:id="rId69"/>
    <p:sldId id="388" r:id="rId70"/>
    <p:sldId id="390" r:id="rId71"/>
    <p:sldId id="389" r:id="rId72"/>
    <p:sldId id="629" r:id="rId73"/>
    <p:sldId id="391" r:id="rId74"/>
    <p:sldId id="392" r:id="rId75"/>
    <p:sldId id="393" r:id="rId76"/>
    <p:sldId id="394" r:id="rId77"/>
    <p:sldId id="395" r:id="rId78"/>
    <p:sldId id="396" r:id="rId79"/>
    <p:sldId id="397" r:id="rId80"/>
    <p:sldId id="398" r:id="rId81"/>
    <p:sldId id="399" r:id="rId82"/>
    <p:sldId id="400" r:id="rId83"/>
    <p:sldId id="401" r:id="rId84"/>
    <p:sldId id="402" r:id="rId85"/>
    <p:sldId id="403" r:id="rId86"/>
    <p:sldId id="404" r:id="rId87"/>
    <p:sldId id="405" r:id="rId88"/>
    <p:sldId id="406" r:id="rId89"/>
    <p:sldId id="407" r:id="rId90"/>
    <p:sldId id="408" r:id="rId91"/>
    <p:sldId id="409" r:id="rId92"/>
    <p:sldId id="410" r:id="rId93"/>
    <p:sldId id="411" r:id="rId94"/>
    <p:sldId id="412" r:id="rId95"/>
    <p:sldId id="413" r:id="rId96"/>
    <p:sldId id="414" r:id="rId97"/>
    <p:sldId id="612" r:id="rId98"/>
    <p:sldId id="416" r:id="rId99"/>
    <p:sldId id="417" r:id="rId100"/>
    <p:sldId id="418" r:id="rId101"/>
    <p:sldId id="637" r:id="rId102"/>
    <p:sldId id="638" r:id="rId103"/>
    <p:sldId id="419" r:id="rId104"/>
    <p:sldId id="630" r:id="rId105"/>
    <p:sldId id="421" r:id="rId106"/>
    <p:sldId id="634" r:id="rId107"/>
    <p:sldId id="420" r:id="rId108"/>
    <p:sldId id="422" r:id="rId109"/>
    <p:sldId id="423" r:id="rId110"/>
    <p:sldId id="424" r:id="rId111"/>
    <p:sldId id="425" r:id="rId112"/>
    <p:sldId id="426" r:id="rId113"/>
    <p:sldId id="682" r:id="rId114"/>
    <p:sldId id="683" r:id="rId115"/>
    <p:sldId id="684" r:id="rId116"/>
    <p:sldId id="685" r:id="rId117"/>
    <p:sldId id="686" r:id="rId118"/>
    <p:sldId id="687" r:id="rId119"/>
    <p:sldId id="688" r:id="rId120"/>
    <p:sldId id="689" r:id="rId121"/>
    <p:sldId id="690" r:id="rId122"/>
    <p:sldId id="691" r:id="rId123"/>
    <p:sldId id="692" r:id="rId124"/>
    <p:sldId id="693" r:id="rId125"/>
    <p:sldId id="694" r:id="rId126"/>
    <p:sldId id="639" r:id="rId127"/>
    <p:sldId id="427" r:id="rId128"/>
    <p:sldId id="428" r:id="rId129"/>
    <p:sldId id="430" r:id="rId130"/>
    <p:sldId id="431" r:id="rId131"/>
    <p:sldId id="640" r:id="rId132"/>
    <p:sldId id="641" r:id="rId133"/>
    <p:sldId id="642" r:id="rId134"/>
    <p:sldId id="643" r:id="rId135"/>
    <p:sldId id="644" r:id="rId136"/>
    <p:sldId id="645" r:id="rId137"/>
    <p:sldId id="646" r:id="rId138"/>
    <p:sldId id="647" r:id="rId139"/>
    <p:sldId id="648" r:id="rId140"/>
    <p:sldId id="658" r:id="rId141"/>
    <p:sldId id="650" r:id="rId142"/>
    <p:sldId id="651" r:id="rId143"/>
    <p:sldId id="652" r:id="rId144"/>
    <p:sldId id="659" r:id="rId145"/>
    <p:sldId id="654" r:id="rId146"/>
    <p:sldId id="655" r:id="rId147"/>
    <p:sldId id="656" r:id="rId148"/>
    <p:sldId id="657" r:id="rId149"/>
    <p:sldId id="432" r:id="rId150"/>
    <p:sldId id="433" r:id="rId151"/>
    <p:sldId id="434" r:id="rId152"/>
    <p:sldId id="435" r:id="rId153"/>
    <p:sldId id="436" r:id="rId154"/>
    <p:sldId id="437" r:id="rId155"/>
    <p:sldId id="438" r:id="rId156"/>
    <p:sldId id="439" r:id="rId157"/>
    <p:sldId id="440" r:id="rId158"/>
    <p:sldId id="441" r:id="rId159"/>
    <p:sldId id="442" r:id="rId160"/>
    <p:sldId id="443" r:id="rId161"/>
    <p:sldId id="444" r:id="rId162"/>
    <p:sldId id="445" r:id="rId163"/>
    <p:sldId id="446" r:id="rId164"/>
    <p:sldId id="447" r:id="rId165"/>
    <p:sldId id="448" r:id="rId166"/>
    <p:sldId id="449" r:id="rId167"/>
    <p:sldId id="450" r:id="rId168"/>
    <p:sldId id="451" r:id="rId169"/>
    <p:sldId id="453" r:id="rId170"/>
    <p:sldId id="454" r:id="rId171"/>
    <p:sldId id="455" r:id="rId172"/>
    <p:sldId id="456" r:id="rId173"/>
    <p:sldId id="457" r:id="rId174"/>
    <p:sldId id="458" r:id="rId175"/>
    <p:sldId id="459" r:id="rId176"/>
    <p:sldId id="460" r:id="rId177"/>
    <p:sldId id="461" r:id="rId178"/>
    <p:sldId id="462" r:id="rId179"/>
    <p:sldId id="463" r:id="rId180"/>
    <p:sldId id="464" r:id="rId181"/>
    <p:sldId id="466" r:id="rId182"/>
    <p:sldId id="467" r:id="rId183"/>
    <p:sldId id="468" r:id="rId184"/>
    <p:sldId id="469" r:id="rId185"/>
    <p:sldId id="470" r:id="rId186"/>
    <p:sldId id="471" r:id="rId187"/>
    <p:sldId id="472" r:id="rId188"/>
    <p:sldId id="473" r:id="rId189"/>
    <p:sldId id="474" r:id="rId190"/>
    <p:sldId id="475" r:id="rId191"/>
    <p:sldId id="476" r:id="rId192"/>
    <p:sldId id="477" r:id="rId193"/>
    <p:sldId id="478" r:id="rId194"/>
    <p:sldId id="480" r:id="rId195"/>
    <p:sldId id="481" r:id="rId196"/>
    <p:sldId id="482" r:id="rId197"/>
    <p:sldId id="483" r:id="rId198"/>
    <p:sldId id="484" r:id="rId199"/>
    <p:sldId id="485" r:id="rId200"/>
    <p:sldId id="486" r:id="rId201"/>
    <p:sldId id="487" r:id="rId202"/>
    <p:sldId id="492" r:id="rId203"/>
    <p:sldId id="496" r:id="rId204"/>
    <p:sldId id="497" r:id="rId205"/>
    <p:sldId id="498" r:id="rId206"/>
    <p:sldId id="499" r:id="rId207"/>
    <p:sldId id="500" r:id="rId208"/>
    <p:sldId id="501" r:id="rId209"/>
    <p:sldId id="502" r:id="rId210"/>
    <p:sldId id="503" r:id="rId211"/>
    <p:sldId id="505" r:id="rId212"/>
    <p:sldId id="506" r:id="rId213"/>
    <p:sldId id="507" r:id="rId214"/>
    <p:sldId id="508" r:id="rId215"/>
    <p:sldId id="509" r:id="rId216"/>
    <p:sldId id="510" r:id="rId217"/>
    <p:sldId id="511" r:id="rId218"/>
    <p:sldId id="512" r:id="rId219"/>
    <p:sldId id="513" r:id="rId220"/>
    <p:sldId id="514" r:id="rId221"/>
    <p:sldId id="515" r:id="rId222"/>
    <p:sldId id="613" r:id="rId223"/>
    <p:sldId id="517" r:id="rId224"/>
    <p:sldId id="518" r:id="rId225"/>
    <p:sldId id="519" r:id="rId226"/>
    <p:sldId id="520" r:id="rId227"/>
    <p:sldId id="521" r:id="rId228"/>
    <p:sldId id="522" r:id="rId229"/>
    <p:sldId id="523" r:id="rId230"/>
    <p:sldId id="524" r:id="rId231"/>
    <p:sldId id="525" r:id="rId232"/>
    <p:sldId id="526" r:id="rId233"/>
    <p:sldId id="614" r:id="rId234"/>
    <p:sldId id="528" r:id="rId235"/>
    <p:sldId id="529" r:id="rId236"/>
    <p:sldId id="530" r:id="rId237"/>
    <p:sldId id="662" r:id="rId238"/>
    <p:sldId id="663" r:id="rId239"/>
    <p:sldId id="664" r:id="rId240"/>
    <p:sldId id="532" r:id="rId241"/>
    <p:sldId id="533" r:id="rId242"/>
    <p:sldId id="534" r:id="rId243"/>
    <p:sldId id="535" r:id="rId244"/>
    <p:sldId id="536" r:id="rId245"/>
    <p:sldId id="539" r:id="rId246"/>
    <p:sldId id="665" r:id="rId247"/>
    <p:sldId id="666" r:id="rId248"/>
    <p:sldId id="667" r:id="rId249"/>
    <p:sldId id="668" r:id="rId250"/>
    <p:sldId id="669" r:id="rId251"/>
    <p:sldId id="670" r:id="rId252"/>
    <p:sldId id="671" r:id="rId253"/>
    <p:sldId id="672" r:id="rId254"/>
    <p:sldId id="673" r:id="rId255"/>
    <p:sldId id="674" r:id="rId256"/>
    <p:sldId id="675" r:id="rId257"/>
    <p:sldId id="676" r:id="rId258"/>
    <p:sldId id="538" r:id="rId259"/>
    <p:sldId id="677" r:id="rId260"/>
    <p:sldId id="678" r:id="rId261"/>
    <p:sldId id="679" r:id="rId262"/>
    <p:sldId id="680" r:id="rId263"/>
    <p:sldId id="681" r:id="rId264"/>
    <p:sldId id="540" r:id="rId265"/>
    <p:sldId id="695" r:id="rId266"/>
    <p:sldId id="660" r:id="rId267"/>
    <p:sldId id="541" r:id="rId268"/>
    <p:sldId id="542" r:id="rId269"/>
    <p:sldId id="543" r:id="rId270"/>
    <p:sldId id="544" r:id="rId271"/>
    <p:sldId id="545" r:id="rId272"/>
    <p:sldId id="661" r:id="rId273"/>
    <p:sldId id="696" r:id="rId274"/>
    <p:sldId id="546" r:id="rId275"/>
    <p:sldId id="547" r:id="rId276"/>
    <p:sldId id="548" r:id="rId277"/>
    <p:sldId id="549" r:id="rId278"/>
    <p:sldId id="550" r:id="rId279"/>
    <p:sldId id="551" r:id="rId280"/>
    <p:sldId id="552" r:id="rId281"/>
    <p:sldId id="553" r:id="rId282"/>
    <p:sldId id="554" r:id="rId283"/>
    <p:sldId id="555" r:id="rId284"/>
  </p:sldIdLst>
  <p:sldSz cx="9144000" cy="6858000" type="screen4x3"/>
  <p:notesSz cx="7099300" cy="1023461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224">
          <p15:clr>
            <a:srgbClr val="A4A3A4"/>
          </p15:clr>
        </p15:guide>
        <p15:guide id="2" pos="2237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ECFF"/>
    <a:srgbClr val="99FF66"/>
    <a:srgbClr val="99CCFF"/>
    <a:srgbClr val="66FF6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 horzBarState="maximized">
    <p:restoredLeft sz="14191" autoAdjust="0"/>
    <p:restoredTop sz="89243" autoAdjust="0"/>
  </p:normalViewPr>
  <p:slideViewPr>
    <p:cSldViewPr snapToGrid="0">
      <p:cViewPr varScale="1">
        <p:scale>
          <a:sx n="113" d="100"/>
          <a:sy n="113" d="100"/>
        </p:scale>
        <p:origin x="1626" y="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70" d="100"/>
        <a:sy n="170" d="100"/>
      </p:scale>
      <p:origin x="0" y="-190872"/>
    </p:cViewPr>
  </p:sorterViewPr>
  <p:notesViewPr>
    <p:cSldViewPr snapToGrid="0">
      <p:cViewPr varScale="1">
        <p:scale>
          <a:sx n="64" d="100"/>
          <a:sy n="64" d="100"/>
        </p:scale>
        <p:origin x="-1980" y="-126"/>
      </p:cViewPr>
      <p:guideLst>
        <p:guide orient="horz" pos="3224"/>
        <p:guide pos="2237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tableStyles" Target="tableStyle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notesMaster" Target="notesMasters/notesMaster1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handoutMaster" Target="handoutMasters/handoutMaster1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presProps" Target="presProps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viewProps" Target="viewProps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theme" Target="theme/theme1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2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3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4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5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6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7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2.png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image" Target="../media/image46.png"/><Relationship Id="rId4" Type="http://schemas.openxmlformats.org/officeDocument/2006/relationships/image" Target="../media/image49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3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95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0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076363" cy="511730"/>
          </a:xfrm>
          <a:prstGeom prst="rect">
            <a:avLst/>
          </a:prstGeom>
        </p:spPr>
        <p:txBody>
          <a:bodyPr vert="horz" lIns="95491" tIns="47745" rIns="95491" bIns="47745" rtlCol="0"/>
          <a:lstStyle>
            <a:lvl1pPr algn="l">
              <a:defRPr sz="1300"/>
            </a:lvl1pPr>
          </a:lstStyle>
          <a:p>
            <a:r>
              <a:rPr lang="pl-PL" dirty="0" smtClean="0"/>
              <a:t>Architektura usługowa IMS</a:t>
            </a:r>
            <a:endParaRPr lang="pl-PL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721107"/>
            <a:ext cx="3076363" cy="511730"/>
          </a:xfrm>
          <a:prstGeom prst="rect">
            <a:avLst/>
          </a:prstGeom>
        </p:spPr>
        <p:txBody>
          <a:bodyPr vert="horz" lIns="95491" tIns="47745" rIns="95491" bIns="47745" rtlCol="0" anchor="b"/>
          <a:lstStyle>
            <a:lvl1pPr algn="l">
              <a:defRPr sz="1300"/>
            </a:lvl1pPr>
          </a:lstStyle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4021294" y="9721107"/>
            <a:ext cx="3076363" cy="511730"/>
          </a:xfrm>
          <a:prstGeom prst="rect">
            <a:avLst/>
          </a:prstGeom>
        </p:spPr>
        <p:txBody>
          <a:bodyPr vert="horz" lIns="95491" tIns="47745" rIns="95491" bIns="47745" rtlCol="0" anchor="b"/>
          <a:lstStyle>
            <a:lvl1pPr algn="r">
              <a:defRPr sz="1300"/>
            </a:lvl1pPr>
          </a:lstStyle>
          <a:p>
            <a:fld id="{ACA9DBF3-3077-4B44-8E12-5477F6FCDABD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6984368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3076363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491" tIns="47745" rIns="95491" bIns="47745" numCol="1" anchor="t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US"/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294" y="1"/>
            <a:ext cx="3076363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491" tIns="47745" rIns="95491" bIns="47745" numCol="1" anchor="t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endParaRPr lang="en-US"/>
          </a:p>
        </p:txBody>
      </p:sp>
      <p:sp>
        <p:nvSpPr>
          <p:cNvPr id="3584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6763"/>
            <a:ext cx="5118100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358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930" y="4861442"/>
            <a:ext cx="5679440" cy="46055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491" tIns="47745" rIns="95491" bIns="4774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Kliknij, aby edytować style wzorca tekstu</a:t>
            </a:r>
          </a:p>
          <a:p>
            <a:pPr lvl="1"/>
            <a:r>
              <a:rPr lang="en-US" smtClean="0"/>
              <a:t>Drugi poziom</a:t>
            </a:r>
          </a:p>
          <a:p>
            <a:pPr lvl="2"/>
            <a:r>
              <a:rPr lang="en-US" smtClean="0"/>
              <a:t>Trzeci poziom</a:t>
            </a:r>
          </a:p>
          <a:p>
            <a:pPr lvl="3"/>
            <a:r>
              <a:rPr lang="en-US" smtClean="0"/>
              <a:t>Czwarty poziom</a:t>
            </a:r>
          </a:p>
          <a:p>
            <a:pPr lvl="4"/>
            <a:r>
              <a:rPr lang="en-US" smtClean="0"/>
              <a:t>Piąty poziom</a:t>
            </a:r>
          </a:p>
        </p:txBody>
      </p:sp>
      <p:sp>
        <p:nvSpPr>
          <p:cNvPr id="358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1107"/>
            <a:ext cx="3076363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491" tIns="47745" rIns="95491" bIns="47745" numCol="1" anchor="b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US"/>
          </a:p>
        </p:txBody>
      </p:sp>
      <p:sp>
        <p:nvSpPr>
          <p:cNvPr id="358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294" y="9721107"/>
            <a:ext cx="3076363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491" tIns="47745" rIns="95491" bIns="47745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55FBCE18-90F2-4AA3-8681-A79520ED55D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4835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9C7A56D-BE5E-4586-A2B1-2AAD57376493}" type="slidenum">
              <a:rPr lang="en-US"/>
              <a:pPr/>
              <a:t>1</a:t>
            </a:fld>
            <a:endParaRPr lang="en-US"/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765571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AAC809A-BBA2-48DF-B87E-AC4933842EE0}" type="slidenum">
              <a:rPr lang="pl-PL"/>
              <a:pPr/>
              <a:t>13</a:t>
            </a:fld>
            <a:endParaRPr lang="pl-PL"/>
          </a:p>
        </p:txBody>
      </p:sp>
      <p:sp>
        <p:nvSpPr>
          <p:cNvPr id="3562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2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1466389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1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63492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4650DD8-DBAC-4B05-8676-0EBE766EB469}" type="slidenum">
              <a:rPr lang="en-US" altLang="ko-KR" smtClean="0"/>
              <a:pPr/>
              <a:t>106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160215243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76138CE-B96B-4B85-AA8A-CC07EB935766}" type="slidenum">
              <a:rPr lang="pl-PL"/>
              <a:pPr/>
              <a:t>107</a:t>
            </a:fld>
            <a:endParaRPr lang="pl-PL"/>
          </a:p>
        </p:txBody>
      </p:sp>
      <p:sp>
        <p:nvSpPr>
          <p:cNvPr id="3537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2480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89B00A7-B89B-46F9-ACDF-86F9DD574AC6}" type="slidenum">
              <a:rPr lang="pl-PL"/>
              <a:pPr/>
              <a:t>108</a:t>
            </a:fld>
            <a:endParaRPr lang="pl-PL"/>
          </a:p>
        </p:txBody>
      </p:sp>
      <p:sp>
        <p:nvSpPr>
          <p:cNvPr id="3539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9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17095629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AECC055-9E70-40E7-8FBE-53E23E6268CC}" type="slidenum">
              <a:rPr lang="pl-PL"/>
              <a:pPr/>
              <a:t>109</a:t>
            </a:fld>
            <a:endParaRPr lang="pl-PL"/>
          </a:p>
        </p:txBody>
      </p:sp>
      <p:sp>
        <p:nvSpPr>
          <p:cNvPr id="3556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63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1798381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E2E010-FBB1-41E7-990A-E30FC0B41356}" type="slidenum">
              <a:rPr lang="pl-PL"/>
              <a:pPr/>
              <a:t>110</a:t>
            </a:fld>
            <a:endParaRPr lang="pl-PL"/>
          </a:p>
        </p:txBody>
      </p:sp>
      <p:sp>
        <p:nvSpPr>
          <p:cNvPr id="3558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8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08659182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44DA92E-6310-4BA6-AAD0-CBD7FD4A705A}" type="slidenum">
              <a:rPr lang="pl-PL"/>
              <a:pPr/>
              <a:t>111</a:t>
            </a:fld>
            <a:endParaRPr lang="pl-PL"/>
          </a:p>
        </p:txBody>
      </p:sp>
      <p:sp>
        <p:nvSpPr>
          <p:cNvPr id="3550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47750" y="790575"/>
            <a:ext cx="5068888" cy="3802063"/>
          </a:xfrm>
          <a:ln/>
        </p:spPr>
      </p:sp>
      <p:sp>
        <p:nvSpPr>
          <p:cNvPr id="3550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64923" y="4827711"/>
            <a:ext cx="5151221" cy="4671394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07351569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30FBCF-7395-4CD5-8C9B-7389D3CD8B08}" type="slidenum">
              <a:rPr lang="pl-PL"/>
              <a:pPr/>
              <a:t>112</a:t>
            </a:fld>
            <a:endParaRPr lang="pl-PL"/>
          </a:p>
        </p:txBody>
      </p:sp>
      <p:sp>
        <p:nvSpPr>
          <p:cNvPr id="3560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0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1791819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6E7F1B-50B1-4791-B386-5BD6F0222E26}" type="slidenum">
              <a:rPr lang="nb-NO"/>
              <a:pPr/>
              <a:t>113</a:t>
            </a:fld>
            <a:endParaRPr lang="nb-NO"/>
          </a:p>
        </p:txBody>
      </p:sp>
      <p:sp>
        <p:nvSpPr>
          <p:cNvPr id="2979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843314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D03D3BB-735D-49D7-826A-1CCEF49D72B3}" type="slidenum">
              <a:rPr lang="nb-NO"/>
              <a:pPr/>
              <a:t>114</a:t>
            </a:fld>
            <a:endParaRPr lang="nb-NO"/>
          </a:p>
        </p:txBody>
      </p:sp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56365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F190173-503C-4ECC-8245-77DBF3014441}" type="slidenum">
              <a:rPr lang="nb-NO"/>
              <a:pPr/>
              <a:t>115</a:t>
            </a:fld>
            <a:endParaRPr lang="nb-NO"/>
          </a:p>
        </p:txBody>
      </p:sp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48211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4C4003-75C6-41F3-A46B-72D1632DC75A}" type="slidenum">
              <a:rPr lang="pl-PL"/>
              <a:pPr/>
              <a:t>14</a:t>
            </a:fld>
            <a:endParaRPr lang="pl-PL"/>
          </a:p>
        </p:txBody>
      </p:sp>
      <p:sp>
        <p:nvSpPr>
          <p:cNvPr id="3324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4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1898141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07F9CC-4345-4B8B-B2B9-B4CFF420B29E}" type="slidenum">
              <a:rPr lang="nb-NO"/>
              <a:pPr/>
              <a:t>116</a:t>
            </a:fld>
            <a:endParaRPr lang="nb-NO"/>
          </a:p>
        </p:txBody>
      </p:sp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916027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A742FA-4F10-4850-89D9-ABA03A4DA05C}" type="slidenum">
              <a:rPr lang="nb-NO"/>
              <a:pPr/>
              <a:t>117</a:t>
            </a:fld>
            <a:endParaRPr lang="nb-NO"/>
          </a:p>
        </p:txBody>
      </p:sp>
      <p:sp>
        <p:nvSpPr>
          <p:cNvPr id="302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50524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C1C5DD9-AA81-469E-99D9-BC0D2625B11C}" type="slidenum">
              <a:rPr lang="nb-NO"/>
              <a:pPr/>
              <a:t>118</a:t>
            </a:fld>
            <a:endParaRPr lang="nb-NO"/>
          </a:p>
        </p:txBody>
      </p:sp>
      <p:sp>
        <p:nvSpPr>
          <p:cNvPr id="304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069732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A1C2D7B-FB13-4535-80CD-4CA969A478C9}" type="slidenum">
              <a:rPr lang="nb-NO"/>
              <a:pPr/>
              <a:t>119</a:t>
            </a:fld>
            <a:endParaRPr lang="nb-NO"/>
          </a:p>
        </p:txBody>
      </p:sp>
      <p:sp>
        <p:nvSpPr>
          <p:cNvPr id="305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0230522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BE6ADA-888B-43AD-92DF-6D12FFE0DBF1}" type="slidenum">
              <a:rPr lang="nb-NO"/>
              <a:pPr/>
              <a:t>120</a:t>
            </a:fld>
            <a:endParaRPr lang="nb-NO"/>
          </a:p>
        </p:txBody>
      </p:sp>
      <p:sp>
        <p:nvSpPr>
          <p:cNvPr id="306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396036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B86F235-D7FD-4F9C-B07E-2DEEAA2B9EA0}" type="slidenum">
              <a:rPr lang="nb-NO"/>
              <a:pPr/>
              <a:t>121</a:t>
            </a:fld>
            <a:endParaRPr lang="nb-NO"/>
          </a:p>
        </p:txBody>
      </p:sp>
      <p:sp>
        <p:nvSpPr>
          <p:cNvPr id="3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2085890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3D0A9E1-CFF6-44FF-8B5B-2E1E28964E45}" type="slidenum">
              <a:rPr lang="nb-NO"/>
              <a:pPr/>
              <a:t>122</a:t>
            </a:fld>
            <a:endParaRPr lang="nb-NO"/>
          </a:p>
        </p:txBody>
      </p:sp>
      <p:sp>
        <p:nvSpPr>
          <p:cNvPr id="308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10882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A99B86A-812E-4C32-BB13-D97DE53C9E68}" type="slidenum">
              <a:rPr lang="nb-NO"/>
              <a:pPr/>
              <a:t>123</a:t>
            </a:fld>
            <a:endParaRPr lang="nb-NO"/>
          </a:p>
        </p:txBody>
      </p:sp>
      <p:sp>
        <p:nvSpPr>
          <p:cNvPr id="30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1915919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3D143B2-AD93-4740-9ECA-4A3577214E15}" type="slidenum">
              <a:rPr lang="nb-NO"/>
              <a:pPr/>
              <a:t>124</a:t>
            </a:fld>
            <a:endParaRPr lang="nb-NO"/>
          </a:p>
        </p:txBody>
      </p:sp>
      <p:sp>
        <p:nvSpPr>
          <p:cNvPr id="310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240960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3CE93EA-3349-497A-A9C0-4155CFFC74C8}" type="slidenum">
              <a:rPr lang="nb-NO"/>
              <a:pPr/>
              <a:t>125</a:t>
            </a:fld>
            <a:endParaRPr lang="nb-NO"/>
          </a:p>
        </p:txBody>
      </p:sp>
      <p:sp>
        <p:nvSpPr>
          <p:cNvPr id="31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1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500493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211F36-C76D-44CC-BE2D-AAD75DCD020E}" type="slidenum">
              <a:rPr lang="pl-PL"/>
              <a:pPr/>
              <a:t>15</a:t>
            </a:fld>
            <a:endParaRPr lang="pl-PL"/>
          </a:p>
        </p:txBody>
      </p:sp>
      <p:sp>
        <p:nvSpPr>
          <p:cNvPr id="3564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45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35077299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FDE3C93-1420-4F08-B33F-3631046D5C89}" type="slidenum">
              <a:rPr lang="en-US" smtClean="0"/>
              <a:pPr/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63097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C180DAF-61E9-4714-8709-8A5E2CEC775B}" type="slidenum">
              <a:rPr lang="pl-PL"/>
              <a:pPr/>
              <a:t>127</a:t>
            </a:fld>
            <a:endParaRPr lang="pl-PL"/>
          </a:p>
        </p:txBody>
      </p:sp>
      <p:sp>
        <p:nvSpPr>
          <p:cNvPr id="3544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4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66755944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A099B5-D084-4A4D-AE97-0E42DDDCE8D0}" type="slidenum">
              <a:rPr lang="pl-PL"/>
              <a:pPr/>
              <a:t>128</a:t>
            </a:fld>
            <a:endParaRPr lang="pl-PL"/>
          </a:p>
        </p:txBody>
      </p:sp>
      <p:sp>
        <p:nvSpPr>
          <p:cNvPr id="3552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47750" y="790575"/>
            <a:ext cx="5068888" cy="3802063"/>
          </a:xfrm>
          <a:ln/>
        </p:spPr>
      </p:sp>
      <p:sp>
        <p:nvSpPr>
          <p:cNvPr id="3552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64923" y="4827711"/>
            <a:ext cx="5151221" cy="4671394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58454991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7C31BBC-A75A-4F6C-9393-A87A1FCEF26F}" type="slidenum">
              <a:rPr lang="pl-PL"/>
              <a:pPr/>
              <a:t>129</a:t>
            </a:fld>
            <a:endParaRPr lang="pl-PL"/>
          </a:p>
        </p:txBody>
      </p:sp>
      <p:sp>
        <p:nvSpPr>
          <p:cNvPr id="3548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8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12142702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BA0A2A4-13DC-41F6-BF20-0C0CC6B9CBB8}" type="slidenum">
              <a:rPr lang="pl-PL"/>
              <a:pPr/>
              <a:t>130</a:t>
            </a:fld>
            <a:endParaRPr lang="pl-PL"/>
          </a:p>
        </p:txBody>
      </p:sp>
      <p:sp>
        <p:nvSpPr>
          <p:cNvPr id="3554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43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14428104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DFFB770-D4FE-4EF8-AC8D-28EA71B6D83D}" type="slidenum">
              <a:rPr lang="pl-PL" smtClean="0"/>
              <a:pPr/>
              <a:t>131</a:t>
            </a:fld>
            <a:endParaRPr lang="pl-PL" smtClean="0"/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755162378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9C85146-DD34-4652-871B-703BC60EA66D}" type="slidenum">
              <a:rPr lang="pl-PL" smtClean="0"/>
              <a:pPr/>
              <a:t>132</a:t>
            </a:fld>
            <a:endParaRPr lang="pl-PL" smtClean="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302213167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D0A38FB-8A9B-400D-A0A1-0E9B494E2561}" type="slidenum">
              <a:rPr lang="pl-PL" smtClean="0"/>
              <a:pPr/>
              <a:t>133</a:t>
            </a:fld>
            <a:endParaRPr lang="pl-PL" smtClean="0"/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57213255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75780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DC475E-EF33-4C68-A73E-3B243268238D}" type="slidenum">
              <a:rPr lang="pl-PL" smtClean="0"/>
              <a:pPr/>
              <a:t>134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55812066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3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76804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6032A9-659F-457A-BF3B-3835ED0D1C65}" type="slidenum">
              <a:rPr lang="pl-PL" smtClean="0"/>
              <a:pPr/>
              <a:t>135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29573574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5065FB-6E67-45A6-B7E8-9243E6551EFE}" type="slidenum">
              <a:rPr lang="pl-PL"/>
              <a:pPr/>
              <a:t>16</a:t>
            </a:fld>
            <a:endParaRPr lang="pl-PL"/>
          </a:p>
        </p:txBody>
      </p:sp>
      <p:sp>
        <p:nvSpPr>
          <p:cNvPr id="3566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65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05728046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33CE952-1E64-42F1-9ECF-26A563D4CD07}" type="slidenum">
              <a:rPr lang="pl-PL" smtClean="0"/>
              <a:pPr/>
              <a:t>136</a:t>
            </a:fld>
            <a:endParaRPr lang="pl-PL" smtClean="0"/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2566990166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1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78852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9344321-E0B2-4929-8DAF-650C6627D9F0}" type="slidenum">
              <a:rPr lang="pl-PL" smtClean="0"/>
              <a:pPr/>
              <a:t>137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382881105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08D6E8B-CCEF-459C-8935-8EA1B8F7162B}" type="slidenum">
              <a:rPr lang="pl-PL" smtClean="0"/>
              <a:pPr/>
              <a:t>138</a:t>
            </a:fld>
            <a:endParaRPr lang="pl-PL" smtClean="0"/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456438109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9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80900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250008A-1223-4C35-958D-022335DEF7F5}" type="slidenum">
              <a:rPr lang="pl-PL" smtClean="0"/>
              <a:pPr/>
              <a:t>139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930302308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7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82948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005ABB-2261-4371-88DC-3068DA0CA24B}" type="slidenum">
              <a:rPr lang="en-US" altLang="ko-KR" smtClean="0"/>
              <a:pPr/>
              <a:t>141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58091369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3971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83972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29FE5C4-3DF3-48F5-BFDF-2D0F6B496C2C}" type="slidenum">
              <a:rPr lang="en-US" altLang="ko-KR" smtClean="0"/>
              <a:pPr/>
              <a:t>142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73655134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96CF66-AF03-40B8-9335-9E60438D6492}" type="slidenum">
              <a:rPr lang="pl-PL" smtClean="0"/>
              <a:pPr/>
              <a:t>143</a:t>
            </a:fld>
            <a:endParaRPr lang="pl-PL" smtClean="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863208479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3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87044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26566A3-6D87-436F-8ADF-8BF04361B585}" type="slidenum">
              <a:rPr lang="pl-PL" smtClean="0"/>
              <a:pPr/>
              <a:t>145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152418052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4F9F266-16EA-4218-98AE-7B0EE26D5D2B}" type="slidenum">
              <a:rPr lang="pl-PL" smtClean="0"/>
              <a:pPr/>
              <a:t>146</a:t>
            </a:fld>
            <a:endParaRPr lang="pl-PL" smtClean="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9938"/>
            <a:ext cx="5114925" cy="3835400"/>
          </a:xfrm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3069595400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1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89092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CED651E-267F-48D1-BDD1-B6522667B064}" type="slidenum">
              <a:rPr lang="pl-PL" smtClean="0"/>
              <a:pPr/>
              <a:t>147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12495045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C2C19A5-E015-46EF-A884-C55CE5129B7A}" type="slidenum">
              <a:rPr lang="pl-PL"/>
              <a:pPr/>
              <a:t>17</a:t>
            </a:fld>
            <a:endParaRPr lang="pl-PL"/>
          </a:p>
        </p:txBody>
      </p:sp>
      <p:sp>
        <p:nvSpPr>
          <p:cNvPr id="3568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86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53024818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0115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90116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CC2274-E968-4487-A025-43B26FCAA173}" type="slidenum">
              <a:rPr lang="pl-PL" smtClean="0"/>
              <a:pPr/>
              <a:t>148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2537624356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13A299A-404F-437E-9BE0-07557D5CE4A4}" type="slidenum">
              <a:rPr lang="pl-PL"/>
              <a:pPr/>
              <a:t>149</a:t>
            </a:fld>
            <a:endParaRPr lang="pl-PL"/>
          </a:p>
        </p:txBody>
      </p:sp>
      <p:sp>
        <p:nvSpPr>
          <p:cNvPr id="3667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67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49981185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3A2AFA3-A22A-4405-BFEA-58CDF7A98C61}" type="slidenum">
              <a:rPr lang="pl-PL"/>
              <a:pPr/>
              <a:t>150</a:t>
            </a:fld>
            <a:endParaRPr lang="pl-PL"/>
          </a:p>
        </p:txBody>
      </p:sp>
      <p:sp>
        <p:nvSpPr>
          <p:cNvPr id="3668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68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04687090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09CA96F-97E7-4698-8322-2547E5DFB294}" type="slidenum">
              <a:rPr lang="pl-PL"/>
              <a:pPr/>
              <a:t>151</a:t>
            </a:fld>
            <a:endParaRPr lang="pl-PL"/>
          </a:p>
        </p:txBody>
      </p:sp>
      <p:sp>
        <p:nvSpPr>
          <p:cNvPr id="3673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30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92822975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C7141F-F64B-4DFB-8BAD-7C6841BA480D}" type="slidenum">
              <a:rPr lang="pl-PL"/>
              <a:pPr/>
              <a:t>152</a:t>
            </a:fld>
            <a:endParaRPr lang="pl-PL"/>
          </a:p>
        </p:txBody>
      </p:sp>
      <p:sp>
        <p:nvSpPr>
          <p:cNvPr id="3678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8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855297812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D15B79-D881-4798-A10F-F67C0D1B359D}" type="slidenum">
              <a:rPr lang="pl-PL"/>
              <a:pPr/>
              <a:t>153</a:t>
            </a:fld>
            <a:endParaRPr lang="pl-PL"/>
          </a:p>
        </p:txBody>
      </p:sp>
      <p:sp>
        <p:nvSpPr>
          <p:cNvPr id="2974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4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04531962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95F3F5-1423-4D9A-B647-4887921283E8}" type="slidenum">
              <a:rPr lang="pl-PL"/>
              <a:pPr/>
              <a:t>154</a:t>
            </a:fld>
            <a:endParaRPr lang="pl-PL"/>
          </a:p>
        </p:txBody>
      </p:sp>
      <p:sp>
        <p:nvSpPr>
          <p:cNvPr id="3023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82188316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266955-E96B-4454-986C-8BBBC693C846}" type="slidenum">
              <a:rPr lang="pl-PL"/>
              <a:pPr/>
              <a:t>155</a:t>
            </a:fld>
            <a:endParaRPr lang="pl-PL"/>
          </a:p>
        </p:txBody>
      </p:sp>
      <p:sp>
        <p:nvSpPr>
          <p:cNvPr id="3025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5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112046005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326E64E-4833-4763-BAA6-B3CA6CC34B7F}" type="slidenum">
              <a:rPr lang="pl-PL"/>
              <a:pPr/>
              <a:t>156</a:t>
            </a:fld>
            <a:endParaRPr lang="pl-PL"/>
          </a:p>
        </p:txBody>
      </p:sp>
      <p:sp>
        <p:nvSpPr>
          <p:cNvPr id="3034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4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05896768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C3A4A87-681C-4079-833A-A702D7552AD6}" type="slidenum">
              <a:rPr lang="pl-PL"/>
              <a:pPr/>
              <a:t>157</a:t>
            </a:fld>
            <a:endParaRPr lang="pl-PL"/>
          </a:p>
        </p:txBody>
      </p:sp>
      <p:sp>
        <p:nvSpPr>
          <p:cNvPr id="3036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6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132573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01ABED5-C3BC-40EB-8365-7E69FCBF71F2}" type="slidenum">
              <a:rPr lang="pl-PL"/>
              <a:pPr/>
              <a:t>18</a:t>
            </a:fld>
            <a:endParaRPr lang="pl-PL"/>
          </a:p>
        </p:txBody>
      </p:sp>
      <p:sp>
        <p:nvSpPr>
          <p:cNvPr id="3570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06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19633660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38DD7D4-6A19-42AB-B098-682ED2E1A6A5}" type="slidenum">
              <a:rPr lang="pl-PL"/>
              <a:pPr/>
              <a:t>158</a:t>
            </a:fld>
            <a:endParaRPr lang="pl-PL"/>
          </a:p>
        </p:txBody>
      </p:sp>
      <p:sp>
        <p:nvSpPr>
          <p:cNvPr id="3038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8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20872502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5E7E3D-3CCB-43B5-8174-2A59603AEC9E}" type="slidenum">
              <a:rPr lang="pl-PL"/>
              <a:pPr/>
              <a:t>159</a:t>
            </a:fld>
            <a:endParaRPr lang="pl-PL"/>
          </a:p>
        </p:txBody>
      </p:sp>
      <p:sp>
        <p:nvSpPr>
          <p:cNvPr id="3040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417536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79790C5-D8BF-42DB-ADCD-E1E212BB9F72}" type="slidenum">
              <a:rPr lang="pl-PL"/>
              <a:pPr/>
              <a:t>160</a:t>
            </a:fld>
            <a:endParaRPr lang="pl-PL"/>
          </a:p>
        </p:txBody>
      </p:sp>
      <p:sp>
        <p:nvSpPr>
          <p:cNvPr id="3042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2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35290897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1B648A2-5A54-41CE-8843-26EC2430FB27}" type="slidenum">
              <a:rPr lang="pl-PL"/>
              <a:pPr/>
              <a:t>161</a:t>
            </a:fld>
            <a:endParaRPr lang="pl-PL"/>
          </a:p>
        </p:txBody>
      </p:sp>
      <p:sp>
        <p:nvSpPr>
          <p:cNvPr id="3044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21813125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A03CB16-B085-4FE5-B6FC-AFF2A9492E21}" type="slidenum">
              <a:rPr lang="pl-PL"/>
              <a:pPr/>
              <a:t>162</a:t>
            </a:fld>
            <a:endParaRPr lang="pl-PL"/>
          </a:p>
        </p:txBody>
      </p:sp>
      <p:sp>
        <p:nvSpPr>
          <p:cNvPr id="3046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6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44227727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686C827-EB93-40A1-ACE3-A3994E9E7E9D}" type="slidenum">
              <a:rPr lang="pl-PL"/>
              <a:pPr/>
              <a:t>163</a:t>
            </a:fld>
            <a:endParaRPr lang="pl-PL"/>
          </a:p>
        </p:txBody>
      </p:sp>
      <p:sp>
        <p:nvSpPr>
          <p:cNvPr id="3048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8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29380202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7694BB-AB22-46BE-88B4-C088A5BEE19C}" type="slidenum">
              <a:rPr lang="pl-PL"/>
              <a:pPr/>
              <a:t>164</a:t>
            </a:fld>
            <a:endParaRPr lang="pl-PL"/>
          </a:p>
        </p:txBody>
      </p:sp>
      <p:sp>
        <p:nvSpPr>
          <p:cNvPr id="3050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0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132292841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16A1DC-D1BD-48AC-9B17-E83CA709FBBB}" type="slidenum">
              <a:rPr lang="pl-PL"/>
              <a:pPr/>
              <a:t>165</a:t>
            </a:fld>
            <a:endParaRPr lang="pl-PL"/>
          </a:p>
        </p:txBody>
      </p:sp>
      <p:sp>
        <p:nvSpPr>
          <p:cNvPr id="3052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2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09327539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C1582A-F936-4F89-B416-CD7DE25F7DD8}" type="slidenum">
              <a:rPr lang="pl-PL"/>
              <a:pPr/>
              <a:t>166</a:t>
            </a:fld>
            <a:endParaRPr lang="pl-PL"/>
          </a:p>
        </p:txBody>
      </p:sp>
      <p:sp>
        <p:nvSpPr>
          <p:cNvPr id="3054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4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06022326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D3B0E6-F5A4-4915-B1C6-FAB4A659BEC6}" type="slidenum">
              <a:rPr lang="pl-PL"/>
              <a:pPr/>
              <a:t>167</a:t>
            </a:fld>
            <a:endParaRPr lang="pl-PL"/>
          </a:p>
        </p:txBody>
      </p:sp>
      <p:sp>
        <p:nvSpPr>
          <p:cNvPr id="3056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6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230320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659343E-1A8E-4BE2-8698-AB277A4F846D}" type="slidenum">
              <a:rPr lang="pl-PL"/>
              <a:pPr/>
              <a:t>19</a:t>
            </a:fld>
            <a:endParaRPr lang="pl-PL"/>
          </a:p>
        </p:txBody>
      </p:sp>
      <p:sp>
        <p:nvSpPr>
          <p:cNvPr id="2330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0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96777770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E16BA52-9FAB-42E0-AF6E-D3644411DB46}" type="slidenum">
              <a:rPr lang="pl-PL"/>
              <a:pPr/>
              <a:t>168</a:t>
            </a:fld>
            <a:endParaRPr lang="pl-PL"/>
          </a:p>
        </p:txBody>
      </p:sp>
      <p:sp>
        <p:nvSpPr>
          <p:cNvPr id="3058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8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8373744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D08D709-BE52-44C4-AA97-706A09B7D139}" type="slidenum">
              <a:rPr lang="pl-PL"/>
              <a:pPr/>
              <a:t>169</a:t>
            </a:fld>
            <a:endParaRPr lang="pl-PL"/>
          </a:p>
        </p:txBody>
      </p:sp>
      <p:sp>
        <p:nvSpPr>
          <p:cNvPr id="3062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2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30039329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E35C28-F1F3-439C-B515-F7DA400A1E68}" type="slidenum">
              <a:rPr lang="pl-PL"/>
              <a:pPr/>
              <a:t>170</a:t>
            </a:fld>
            <a:endParaRPr lang="pl-PL"/>
          </a:p>
        </p:txBody>
      </p:sp>
      <p:sp>
        <p:nvSpPr>
          <p:cNvPr id="2840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40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05081962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BC77C3-DA22-41FE-A09A-84C910C59F73}" type="slidenum">
              <a:rPr lang="pl-PL"/>
              <a:pPr/>
              <a:t>171</a:t>
            </a:fld>
            <a:endParaRPr lang="pl-PL"/>
          </a:p>
        </p:txBody>
      </p:sp>
      <p:sp>
        <p:nvSpPr>
          <p:cNvPr id="2842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42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06760234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C18A5AC-7E2A-4ED3-B06E-42E6AE9BE837}" type="slidenum">
              <a:rPr lang="pl-PL"/>
              <a:pPr/>
              <a:t>172</a:t>
            </a:fld>
            <a:endParaRPr lang="pl-PL"/>
          </a:p>
        </p:txBody>
      </p:sp>
      <p:sp>
        <p:nvSpPr>
          <p:cNvPr id="284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44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56390021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DD9F61F-57B9-450B-9FD0-BA7BE7C6B308}" type="slidenum">
              <a:rPr lang="pl-PL"/>
              <a:pPr/>
              <a:t>173</a:t>
            </a:fld>
            <a:endParaRPr lang="pl-PL"/>
          </a:p>
        </p:txBody>
      </p:sp>
      <p:sp>
        <p:nvSpPr>
          <p:cNvPr id="284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46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86247466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8E51162-E8FA-4DDE-8054-A6A7BE12B45B}" type="slidenum">
              <a:rPr lang="pl-PL"/>
              <a:pPr/>
              <a:t>174</a:t>
            </a:fld>
            <a:endParaRPr lang="pl-PL"/>
          </a:p>
        </p:txBody>
      </p:sp>
      <p:sp>
        <p:nvSpPr>
          <p:cNvPr id="2848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48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72176269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7972E16-2EF6-4561-AE73-145A2604853F}" type="slidenum">
              <a:rPr lang="pl-PL"/>
              <a:pPr/>
              <a:t>175</a:t>
            </a:fld>
            <a:endParaRPr lang="pl-PL"/>
          </a:p>
        </p:txBody>
      </p:sp>
      <p:sp>
        <p:nvSpPr>
          <p:cNvPr id="2850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50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89166628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E197DDE-0D3D-485E-97DF-5B6556E48253}" type="slidenum">
              <a:rPr lang="pl-PL"/>
              <a:pPr/>
              <a:t>176</a:t>
            </a:fld>
            <a:endParaRPr lang="pl-PL"/>
          </a:p>
        </p:txBody>
      </p:sp>
      <p:sp>
        <p:nvSpPr>
          <p:cNvPr id="2852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52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51296069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EEC23A-7DBE-4962-B6CB-ED2617512118}" type="slidenum">
              <a:rPr lang="pl-PL"/>
              <a:pPr/>
              <a:t>177</a:t>
            </a:fld>
            <a:endParaRPr lang="pl-PL"/>
          </a:p>
        </p:txBody>
      </p:sp>
      <p:sp>
        <p:nvSpPr>
          <p:cNvPr id="2854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549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942535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9E676DE-815E-484B-9545-3B9B99C49E8E}" type="slidenum">
              <a:rPr lang="pl-PL"/>
              <a:pPr/>
              <a:t>20</a:t>
            </a:fld>
            <a:endParaRPr lang="pl-PL"/>
          </a:p>
        </p:txBody>
      </p:sp>
      <p:sp>
        <p:nvSpPr>
          <p:cNvPr id="2506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6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6476438"/>
            <a:ext cx="5205931" cy="137394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917994927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AE6AA3A-280B-4ED1-B8FF-78F0743D67A9}" type="slidenum">
              <a:rPr lang="pl-PL"/>
              <a:pPr/>
              <a:t>178</a:t>
            </a:fld>
            <a:endParaRPr lang="pl-PL"/>
          </a:p>
        </p:txBody>
      </p:sp>
      <p:sp>
        <p:nvSpPr>
          <p:cNvPr id="285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56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51601871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7D6C731-6DCD-474F-B16E-888B517D480D}" type="slidenum">
              <a:rPr lang="pl-PL"/>
              <a:pPr/>
              <a:t>179</a:t>
            </a:fld>
            <a:endParaRPr lang="pl-PL"/>
          </a:p>
        </p:txBody>
      </p:sp>
      <p:sp>
        <p:nvSpPr>
          <p:cNvPr id="285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59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281810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1DE3DFD-94AE-4039-8F90-1FD4617E0ED8}" type="slidenum">
              <a:rPr lang="pl-PL"/>
              <a:pPr/>
              <a:t>180</a:t>
            </a:fld>
            <a:endParaRPr lang="pl-PL"/>
          </a:p>
        </p:txBody>
      </p:sp>
      <p:sp>
        <p:nvSpPr>
          <p:cNvPr id="286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61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59101870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E6BF2EF-2648-4C22-BBDD-D94AA914FE18}" type="slidenum">
              <a:rPr lang="pl-PL"/>
              <a:pPr/>
              <a:t>181</a:t>
            </a:fld>
            <a:endParaRPr lang="pl-PL"/>
          </a:p>
        </p:txBody>
      </p:sp>
      <p:sp>
        <p:nvSpPr>
          <p:cNvPr id="2865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65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64554974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83170A-08E2-47D5-9BC3-5D19786A92F4}" type="slidenum">
              <a:rPr lang="pl-PL"/>
              <a:pPr/>
              <a:t>182</a:t>
            </a:fld>
            <a:endParaRPr lang="pl-PL"/>
          </a:p>
        </p:txBody>
      </p:sp>
      <p:sp>
        <p:nvSpPr>
          <p:cNvPr id="286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67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95350621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FEFEF52-A20F-4FE8-A46A-386A0C026C4E}" type="slidenum">
              <a:rPr lang="pl-PL"/>
              <a:pPr/>
              <a:t>183</a:t>
            </a:fld>
            <a:endParaRPr lang="pl-PL"/>
          </a:p>
        </p:txBody>
      </p:sp>
      <p:sp>
        <p:nvSpPr>
          <p:cNvPr id="286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69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03389993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85C3C66-C47D-4149-91B8-3AE851096A0A}" type="slidenum">
              <a:rPr lang="pl-PL"/>
              <a:pPr/>
              <a:t>184</a:t>
            </a:fld>
            <a:endParaRPr lang="pl-PL"/>
          </a:p>
        </p:txBody>
      </p:sp>
      <p:sp>
        <p:nvSpPr>
          <p:cNvPr id="287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71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51821602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EF1EB51-DD29-4C35-BEAF-9A5BD82E965E}" type="slidenum">
              <a:rPr lang="pl-PL"/>
              <a:pPr/>
              <a:t>185</a:t>
            </a:fld>
            <a:endParaRPr lang="pl-PL"/>
          </a:p>
        </p:txBody>
      </p:sp>
      <p:sp>
        <p:nvSpPr>
          <p:cNvPr id="2873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73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13332146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2BC4C24-49F5-4730-AE3F-55F9E85C5D10}" type="slidenum">
              <a:rPr lang="pl-PL"/>
              <a:pPr/>
              <a:t>186</a:t>
            </a:fld>
            <a:endParaRPr lang="pl-PL"/>
          </a:p>
        </p:txBody>
      </p:sp>
      <p:sp>
        <p:nvSpPr>
          <p:cNvPr id="2875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7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35936339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E1EEF63-69E9-417A-ADC1-D6AB88635229}" type="slidenum">
              <a:rPr lang="pl-PL"/>
              <a:pPr/>
              <a:t>187</a:t>
            </a:fld>
            <a:endParaRPr lang="pl-PL"/>
          </a:p>
        </p:txBody>
      </p:sp>
      <p:sp>
        <p:nvSpPr>
          <p:cNvPr id="2877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7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0460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8B3F6C9-064D-4D31-BC0E-8F7854CCCDB1}" type="slidenum">
              <a:rPr lang="pl-PL"/>
              <a:pPr/>
              <a:t>21</a:t>
            </a:fld>
            <a:endParaRPr lang="pl-PL"/>
          </a:p>
        </p:txBody>
      </p:sp>
      <p:sp>
        <p:nvSpPr>
          <p:cNvPr id="275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5363" y="766763"/>
            <a:ext cx="5114925" cy="3836987"/>
          </a:xfrm>
          <a:ln/>
        </p:spPr>
      </p:sp>
      <p:sp>
        <p:nvSpPr>
          <p:cNvPr id="2755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8343" y="4858975"/>
            <a:ext cx="5202616" cy="4608866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8459119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987086A-44F4-41C3-91C4-0AE97FCE4AC7}" type="slidenum">
              <a:rPr lang="pl-PL"/>
              <a:pPr/>
              <a:t>188</a:t>
            </a:fld>
            <a:endParaRPr lang="pl-PL"/>
          </a:p>
        </p:txBody>
      </p:sp>
      <p:sp>
        <p:nvSpPr>
          <p:cNvPr id="287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79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31373302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E6B1670-6A52-4379-80F4-3B8365006650}" type="slidenum">
              <a:rPr lang="pl-PL"/>
              <a:pPr/>
              <a:t>189</a:t>
            </a:fld>
            <a:endParaRPr lang="pl-PL"/>
          </a:p>
        </p:txBody>
      </p:sp>
      <p:sp>
        <p:nvSpPr>
          <p:cNvPr id="2881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81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59370491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9963B4-2AF4-49DA-94F2-77C68149BFC9}" type="slidenum">
              <a:rPr lang="pl-PL"/>
              <a:pPr/>
              <a:t>190</a:t>
            </a:fld>
            <a:endParaRPr lang="pl-PL"/>
          </a:p>
        </p:txBody>
      </p:sp>
      <p:sp>
        <p:nvSpPr>
          <p:cNvPr id="2883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83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07042395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78D46B7-4F8C-4C24-9311-888F04566B11}" type="slidenum">
              <a:rPr lang="pl-PL"/>
              <a:pPr/>
              <a:t>191</a:t>
            </a:fld>
            <a:endParaRPr lang="pl-PL"/>
          </a:p>
        </p:txBody>
      </p:sp>
      <p:sp>
        <p:nvSpPr>
          <p:cNvPr id="2885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8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50593871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5F8084C-C01C-4E93-8020-9D03BA4812A9}" type="slidenum">
              <a:rPr lang="pl-PL"/>
              <a:pPr/>
              <a:t>192</a:t>
            </a:fld>
            <a:endParaRPr lang="pl-PL"/>
          </a:p>
        </p:txBody>
      </p:sp>
      <p:sp>
        <p:nvSpPr>
          <p:cNvPr id="2887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876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199730545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0CE1AA9-B6B6-438F-BF00-F6EB25D3BA88}" type="slidenum">
              <a:rPr lang="pl-PL"/>
              <a:pPr/>
              <a:t>193</a:t>
            </a:fld>
            <a:endParaRPr lang="pl-PL"/>
          </a:p>
        </p:txBody>
      </p:sp>
      <p:sp>
        <p:nvSpPr>
          <p:cNvPr id="288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89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93472748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78CEAE-C801-4BF4-A0B6-03BA123A7DAC}" type="slidenum">
              <a:rPr lang="pl-PL"/>
              <a:pPr/>
              <a:t>194</a:t>
            </a:fld>
            <a:endParaRPr lang="pl-PL"/>
          </a:p>
        </p:txBody>
      </p:sp>
      <p:sp>
        <p:nvSpPr>
          <p:cNvPr id="2893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9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70441572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BD3319F-C755-4183-8CD5-31B1CEFB8ADD}" type="slidenum">
              <a:rPr lang="pl-PL"/>
              <a:pPr/>
              <a:t>195</a:t>
            </a:fld>
            <a:endParaRPr lang="pl-PL"/>
          </a:p>
        </p:txBody>
      </p:sp>
      <p:sp>
        <p:nvSpPr>
          <p:cNvPr id="3078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8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08411685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452F5C-E485-4C30-8D6E-D3BC307F4E08}" type="slidenum">
              <a:rPr lang="pl-PL"/>
              <a:pPr/>
              <a:t>196</a:t>
            </a:fld>
            <a:endParaRPr lang="pl-PL"/>
          </a:p>
        </p:txBody>
      </p:sp>
      <p:sp>
        <p:nvSpPr>
          <p:cNvPr id="2895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895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68263441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4617703-79B4-4801-AA3A-E0EE6FA19BB2}" type="slidenum">
              <a:rPr lang="pl-PL"/>
              <a:pPr/>
              <a:t>197</a:t>
            </a:fld>
            <a:endParaRPr lang="pl-PL"/>
          </a:p>
        </p:txBody>
      </p:sp>
      <p:sp>
        <p:nvSpPr>
          <p:cNvPr id="3082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770704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9A1626A-DBC8-4D7D-AE1E-A7CC2846EFE9}" type="slidenum">
              <a:rPr lang="pl-PL"/>
              <a:pPr/>
              <a:t>22</a:t>
            </a:fld>
            <a:endParaRPr lang="pl-PL"/>
          </a:p>
        </p:txBody>
      </p:sp>
      <p:sp>
        <p:nvSpPr>
          <p:cNvPr id="3335170" name="Rectangle 13"/>
          <p:cNvSpPr txBox="1">
            <a:spLocks noGrp="1" noChangeArrowheads="1"/>
          </p:cNvSpPr>
          <p:nvPr/>
        </p:nvSpPr>
        <p:spPr bwMode="auto">
          <a:xfrm>
            <a:off x="4022165" y="9721238"/>
            <a:ext cx="3077137" cy="513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5186" tIns="47593" rIns="95186" bIns="47593" anchor="b"/>
          <a:lstStyle/>
          <a:p>
            <a:pPr algn="r" defTabSz="951592" eaLnBrk="0" hangingPunct="0"/>
            <a:fld id="{65FC5510-41EE-4B6A-9D1F-7CD27C4A3BF3}" type="slidenum">
              <a:rPr lang="pl-PL" sz="1300">
                <a:latin typeface="Times New Roman" pitchFamily="18" charset="0"/>
              </a:rPr>
              <a:pPr algn="r" defTabSz="951592" eaLnBrk="0" hangingPunct="0"/>
              <a:t>22</a:t>
            </a:fld>
            <a:endParaRPr lang="pl-PL" sz="1300">
              <a:latin typeface="Times New Roman" pitchFamily="18" charset="0"/>
            </a:endParaRPr>
          </a:p>
        </p:txBody>
      </p:sp>
      <p:sp>
        <p:nvSpPr>
          <p:cNvPr id="33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89013" y="766763"/>
            <a:ext cx="5121275" cy="3840162"/>
          </a:xfrm>
          <a:ln/>
        </p:spPr>
      </p:sp>
      <p:sp>
        <p:nvSpPr>
          <p:cNvPr id="33351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8343" y="4860619"/>
            <a:ext cx="5202616" cy="4607221"/>
          </a:xfrm>
        </p:spPr>
        <p:txBody>
          <a:bodyPr lIns="95186" tIns="47593" rIns="95186" bIns="47593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0549889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F01805F-AA7E-4824-90A3-91A3D9830C82}" type="slidenum">
              <a:rPr lang="pl-PL"/>
              <a:pPr/>
              <a:t>198</a:t>
            </a:fld>
            <a:endParaRPr lang="pl-PL"/>
          </a:p>
        </p:txBody>
      </p:sp>
      <p:sp>
        <p:nvSpPr>
          <p:cNvPr id="3080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0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815148588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EA5E43B-A8A8-4A66-9669-1D60897A4268}" type="slidenum">
              <a:rPr lang="pl-PL"/>
              <a:pPr/>
              <a:t>199</a:t>
            </a:fld>
            <a:endParaRPr lang="pl-PL"/>
          </a:p>
        </p:txBody>
      </p:sp>
      <p:sp>
        <p:nvSpPr>
          <p:cNvPr id="3084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4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49543835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DDCB2CD-78AD-45A5-8D12-5272B80665E8}" type="slidenum">
              <a:rPr lang="pl-PL"/>
              <a:pPr/>
              <a:t>200</a:t>
            </a:fld>
            <a:endParaRPr lang="pl-PL"/>
          </a:p>
        </p:txBody>
      </p:sp>
      <p:sp>
        <p:nvSpPr>
          <p:cNvPr id="2902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02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90978174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1E2D27C-73E5-4312-A205-13CB64EC19D2}" type="slidenum">
              <a:rPr lang="pl-PL"/>
              <a:pPr/>
              <a:t>201</a:t>
            </a:fld>
            <a:endParaRPr lang="pl-PL"/>
          </a:p>
        </p:txBody>
      </p:sp>
      <p:sp>
        <p:nvSpPr>
          <p:cNvPr id="2904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04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57485764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D31629A-8791-40B1-946A-62B01C2D12E2}" type="slidenum">
              <a:rPr lang="pl-PL"/>
              <a:pPr/>
              <a:t>202</a:t>
            </a:fld>
            <a:endParaRPr lang="pl-PL"/>
          </a:p>
        </p:txBody>
      </p:sp>
      <p:sp>
        <p:nvSpPr>
          <p:cNvPr id="2914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14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87323809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C6FCEC5-89EE-44C0-A67B-1331A737BD46}" type="slidenum">
              <a:rPr lang="pl-PL"/>
              <a:pPr/>
              <a:t>203</a:t>
            </a:fld>
            <a:endParaRPr lang="pl-PL"/>
          </a:p>
        </p:txBody>
      </p:sp>
      <p:sp>
        <p:nvSpPr>
          <p:cNvPr id="2922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22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22389361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34AD00-CF1C-46B7-991D-D5BE9572D46B}" type="slidenum">
              <a:rPr lang="pl-PL"/>
              <a:pPr/>
              <a:t>204</a:t>
            </a:fld>
            <a:endParaRPr lang="pl-PL"/>
          </a:p>
        </p:txBody>
      </p:sp>
      <p:sp>
        <p:nvSpPr>
          <p:cNvPr id="2924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24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51720387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2FA1EBC-20AA-4DF9-973D-4A4A5E91AAFD}" type="slidenum">
              <a:rPr lang="pl-PL"/>
              <a:pPr/>
              <a:t>205</a:t>
            </a:fld>
            <a:endParaRPr lang="pl-PL"/>
          </a:p>
        </p:txBody>
      </p:sp>
      <p:sp>
        <p:nvSpPr>
          <p:cNvPr id="2926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26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34431244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4F8D0C8-3541-4E60-9CA5-B64082E28CC3}" type="slidenum">
              <a:rPr lang="pl-PL"/>
              <a:pPr/>
              <a:t>206</a:t>
            </a:fld>
            <a:endParaRPr lang="pl-PL"/>
          </a:p>
        </p:txBody>
      </p:sp>
      <p:sp>
        <p:nvSpPr>
          <p:cNvPr id="2928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28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451980222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7B9F300-B3F7-4F6D-B273-F985352B760F}" type="slidenum">
              <a:rPr lang="pl-PL"/>
              <a:pPr/>
              <a:t>207</a:t>
            </a:fld>
            <a:endParaRPr lang="pl-PL"/>
          </a:p>
        </p:txBody>
      </p:sp>
      <p:sp>
        <p:nvSpPr>
          <p:cNvPr id="29306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30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71346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67D6BD0-8709-4EBD-99AA-29D14112E26E}" type="slidenum">
              <a:rPr lang="pl-PL"/>
              <a:pPr/>
              <a:t>2</a:t>
            </a:fld>
            <a:endParaRPr lang="pl-PL"/>
          </a:p>
        </p:txBody>
      </p:sp>
      <p:sp>
        <p:nvSpPr>
          <p:cNvPr id="262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5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880248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42525F-73C9-4DEF-B783-D9153E69CDAF}" type="slidenum">
              <a:rPr lang="pl-PL"/>
              <a:pPr/>
              <a:t>23</a:t>
            </a:fld>
            <a:endParaRPr lang="pl-PL"/>
          </a:p>
        </p:txBody>
      </p:sp>
      <p:sp>
        <p:nvSpPr>
          <p:cNvPr id="33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00125" y="773113"/>
            <a:ext cx="5100638" cy="3824287"/>
          </a:xfrm>
          <a:ln/>
        </p:spPr>
      </p:sp>
      <p:sp>
        <p:nvSpPr>
          <p:cNvPr id="3351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5557"/>
            <a:ext cx="5209248" cy="4602284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90607781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123893A-8EDF-4B24-99BA-E8B7B96ED78A}" type="slidenum">
              <a:rPr lang="pl-PL"/>
              <a:pPr/>
              <a:t>208</a:t>
            </a:fld>
            <a:endParaRPr lang="pl-PL"/>
          </a:p>
        </p:txBody>
      </p:sp>
      <p:sp>
        <p:nvSpPr>
          <p:cNvPr id="2932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327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45749881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2D89366-0EC7-4421-9329-7D647457941C}" type="slidenum">
              <a:rPr lang="pl-PL"/>
              <a:pPr/>
              <a:t>209</a:t>
            </a:fld>
            <a:endParaRPr lang="pl-PL"/>
          </a:p>
        </p:txBody>
      </p:sp>
      <p:sp>
        <p:nvSpPr>
          <p:cNvPr id="3088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8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611458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5B7DA3F-666A-4AEF-8124-E6B4A80DFC06}" type="slidenum">
              <a:rPr lang="pl-PL"/>
              <a:pPr/>
              <a:t>210</a:t>
            </a:fld>
            <a:endParaRPr lang="pl-PL"/>
          </a:p>
        </p:txBody>
      </p:sp>
      <p:sp>
        <p:nvSpPr>
          <p:cNvPr id="2934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34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68744188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EC5611D-5587-4C87-A0A1-CF8B7D0A16D9}" type="slidenum">
              <a:rPr lang="pl-PL"/>
              <a:pPr/>
              <a:t>211</a:t>
            </a:fld>
            <a:endParaRPr lang="pl-PL"/>
          </a:p>
        </p:txBody>
      </p:sp>
      <p:sp>
        <p:nvSpPr>
          <p:cNvPr id="2938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388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55888508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CF496B1-A684-43F8-A135-27807E6EAF11}" type="slidenum">
              <a:rPr lang="pl-PL"/>
              <a:pPr/>
              <a:t>212</a:t>
            </a:fld>
            <a:endParaRPr lang="pl-PL"/>
          </a:p>
        </p:txBody>
      </p:sp>
      <p:sp>
        <p:nvSpPr>
          <p:cNvPr id="2940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409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92579900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D6420D-8C21-44A1-9A49-0D399457E52D}" type="slidenum">
              <a:rPr lang="pl-PL"/>
              <a:pPr/>
              <a:t>213</a:t>
            </a:fld>
            <a:endParaRPr lang="pl-PL"/>
          </a:p>
        </p:txBody>
      </p:sp>
      <p:sp>
        <p:nvSpPr>
          <p:cNvPr id="2942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429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50602551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E51ED3-9594-4251-BEF0-33F1E5945D21}" type="slidenum">
              <a:rPr lang="pl-PL"/>
              <a:pPr/>
              <a:t>214</a:t>
            </a:fld>
            <a:endParaRPr lang="pl-PL"/>
          </a:p>
        </p:txBody>
      </p:sp>
      <p:sp>
        <p:nvSpPr>
          <p:cNvPr id="29450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450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15963166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9EE7CC-AA0F-4074-AEE0-1CACFCC2FB64}" type="slidenum">
              <a:rPr lang="pl-PL"/>
              <a:pPr/>
              <a:t>215</a:t>
            </a:fld>
            <a:endParaRPr lang="pl-PL"/>
          </a:p>
        </p:txBody>
      </p:sp>
      <p:sp>
        <p:nvSpPr>
          <p:cNvPr id="2947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47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0663143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FEFAD6-0CAA-4F3F-9AF0-98E8324012C8}" type="slidenum">
              <a:rPr lang="pl-PL"/>
              <a:pPr/>
              <a:t>216</a:t>
            </a:fld>
            <a:endParaRPr lang="pl-PL"/>
          </a:p>
        </p:txBody>
      </p:sp>
      <p:sp>
        <p:nvSpPr>
          <p:cNvPr id="2949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49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85178392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1370C63-6623-4A8B-A549-8FEDE04CA59E}" type="slidenum">
              <a:rPr lang="pl-PL"/>
              <a:pPr/>
              <a:t>217</a:t>
            </a:fld>
            <a:endParaRPr lang="pl-PL"/>
          </a:p>
        </p:txBody>
      </p:sp>
      <p:sp>
        <p:nvSpPr>
          <p:cNvPr id="2951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51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0326180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D7A502A-D5CC-43E2-8944-8C1A6E710441}" type="slidenum">
              <a:rPr lang="pl-PL"/>
              <a:pPr/>
              <a:t>24</a:t>
            </a:fld>
            <a:endParaRPr lang="pl-PL"/>
          </a:p>
        </p:txBody>
      </p:sp>
      <p:sp>
        <p:nvSpPr>
          <p:cNvPr id="2508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35522693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875198-4A99-4062-95C7-8A3F42388A9D}" type="slidenum">
              <a:rPr lang="pl-PL"/>
              <a:pPr/>
              <a:t>218</a:t>
            </a:fld>
            <a:endParaRPr lang="pl-PL"/>
          </a:p>
        </p:txBody>
      </p:sp>
      <p:sp>
        <p:nvSpPr>
          <p:cNvPr id="2953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53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16028854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5DD7293-EFF3-4910-B97E-0CC6D4D34587}" type="slidenum">
              <a:rPr lang="pl-PL"/>
              <a:pPr/>
              <a:t>219</a:t>
            </a:fld>
            <a:endParaRPr lang="pl-PL"/>
          </a:p>
        </p:txBody>
      </p:sp>
      <p:sp>
        <p:nvSpPr>
          <p:cNvPr id="2955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2955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19"/>
            <a:ext cx="5680104" cy="460722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47038849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D01A0A-DBD0-4B5A-9BA5-11350C15260D}" type="slidenum">
              <a:rPr lang="pl-PL"/>
              <a:pPr/>
              <a:t>220</a:t>
            </a:fld>
            <a:endParaRPr lang="pl-PL"/>
          </a:p>
        </p:txBody>
      </p:sp>
      <p:sp>
        <p:nvSpPr>
          <p:cNvPr id="2653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3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13704724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C519862-7C22-4279-A2E9-DB265508C023}" type="slidenum">
              <a:rPr lang="pl-PL"/>
              <a:pPr/>
              <a:t>221</a:t>
            </a:fld>
            <a:endParaRPr lang="pl-PL"/>
          </a:p>
        </p:txBody>
      </p:sp>
      <p:sp>
        <p:nvSpPr>
          <p:cNvPr id="3096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17588" y="762000"/>
            <a:ext cx="5070475" cy="3803650"/>
          </a:xfrm>
          <a:ln/>
        </p:spPr>
      </p:sp>
      <p:sp>
        <p:nvSpPr>
          <p:cNvPr id="3096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3369" y="4821129"/>
            <a:ext cx="5212564" cy="4651649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84576965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2FF51B8-DCBE-4921-ACCF-6C6A234C2E04}" type="slidenum">
              <a:rPr lang="pl-PL" smtClean="0"/>
              <a:pPr/>
              <a:t>222</a:t>
            </a:fld>
            <a:endParaRPr lang="pl-PL" smtClean="0"/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4" y="4860926"/>
            <a:ext cx="5680075" cy="4605337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3200270100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C6CBA1E-A847-4058-B393-590CD9E35B02}" type="slidenum">
              <a:rPr lang="pl-PL"/>
              <a:pPr/>
              <a:t>223</a:t>
            </a:fld>
            <a:endParaRPr lang="pl-PL"/>
          </a:p>
        </p:txBody>
      </p:sp>
      <p:sp>
        <p:nvSpPr>
          <p:cNvPr id="3593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3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30736905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619C81B-D91F-4EE9-8925-BA165A09EBAF}" type="slidenum">
              <a:rPr lang="pl-PL"/>
              <a:pPr/>
              <a:t>224</a:t>
            </a:fld>
            <a:endParaRPr lang="pl-PL"/>
          </a:p>
        </p:txBody>
      </p:sp>
      <p:sp>
        <p:nvSpPr>
          <p:cNvPr id="3595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52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413926601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6F8DF0C-40D6-47E8-91CD-9630ECE4CD2F}" type="slidenum">
              <a:rPr lang="pl-PL"/>
              <a:pPr/>
              <a:t>225</a:t>
            </a:fld>
            <a:endParaRPr lang="pl-PL"/>
          </a:p>
        </p:txBody>
      </p:sp>
      <p:sp>
        <p:nvSpPr>
          <p:cNvPr id="3597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73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26628879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995F0E-7969-493F-B846-4DE5D19917E1}" type="slidenum">
              <a:rPr lang="pl-PL"/>
              <a:pPr/>
              <a:t>226</a:t>
            </a:fld>
            <a:endParaRPr lang="pl-PL"/>
          </a:p>
        </p:txBody>
      </p:sp>
      <p:sp>
        <p:nvSpPr>
          <p:cNvPr id="3599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9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02871574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7CF9B5A-2D0A-4578-9EAA-8824C82C3B15}" type="slidenum">
              <a:rPr lang="pl-PL"/>
              <a:pPr/>
              <a:t>227</a:t>
            </a:fld>
            <a:endParaRPr lang="pl-PL"/>
          </a:p>
        </p:txBody>
      </p:sp>
      <p:sp>
        <p:nvSpPr>
          <p:cNvPr id="3601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1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887078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A0FFEC9-D98D-4083-9DD4-8DF10176496C}" type="slidenum">
              <a:rPr lang="pl-PL"/>
              <a:pPr/>
              <a:t>25</a:t>
            </a:fld>
            <a:endParaRPr lang="pl-PL"/>
          </a:p>
        </p:txBody>
      </p:sp>
      <p:sp>
        <p:nvSpPr>
          <p:cNvPr id="269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5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4367285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7507282-2EF7-414C-BC26-744D23E78C06}" type="slidenum">
              <a:rPr lang="pl-PL"/>
              <a:pPr/>
              <a:t>228</a:t>
            </a:fld>
            <a:endParaRPr lang="pl-PL"/>
          </a:p>
        </p:txBody>
      </p:sp>
      <p:sp>
        <p:nvSpPr>
          <p:cNvPr id="3603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34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60172997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B22E90F-5030-4D87-B3E2-9B5679B0AD24}" type="slidenum">
              <a:rPr lang="pl-PL"/>
              <a:pPr/>
              <a:t>229</a:t>
            </a:fld>
            <a:endParaRPr lang="pl-PL"/>
          </a:p>
        </p:txBody>
      </p:sp>
      <p:sp>
        <p:nvSpPr>
          <p:cNvPr id="3605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5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22333234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479E471-AFA0-4DA8-8E25-2EF457CFB0F4}" type="slidenum">
              <a:rPr lang="pl-PL"/>
              <a:pPr/>
              <a:t>230</a:t>
            </a:fld>
            <a:endParaRPr lang="pl-PL"/>
          </a:p>
        </p:txBody>
      </p:sp>
      <p:sp>
        <p:nvSpPr>
          <p:cNvPr id="3607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7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37990717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A7B7A33-187E-40D4-AC16-F21B90B863E7}" type="slidenum">
              <a:rPr lang="pl-PL"/>
              <a:pPr/>
              <a:t>231</a:t>
            </a:fld>
            <a:endParaRPr lang="pl-PL"/>
          </a:p>
        </p:txBody>
      </p:sp>
      <p:sp>
        <p:nvSpPr>
          <p:cNvPr id="3609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96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6818374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D07FC95-0DC6-4F9A-A25A-313A038B304F}" type="slidenum">
              <a:rPr lang="pl-PL"/>
              <a:pPr/>
              <a:t>232</a:t>
            </a:fld>
            <a:endParaRPr lang="pl-PL"/>
          </a:p>
        </p:txBody>
      </p:sp>
      <p:sp>
        <p:nvSpPr>
          <p:cNvPr id="3611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16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39741942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520E498-66A9-417E-8832-BE29A1408287}" type="slidenum">
              <a:rPr lang="pl-PL" smtClean="0"/>
              <a:pPr/>
              <a:t>233</a:t>
            </a:fld>
            <a:endParaRPr lang="pl-PL" smtClean="0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38575"/>
          </a:xfrm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4" y="4860926"/>
            <a:ext cx="5680075" cy="4605337"/>
          </a:xfrm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2019789113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5D8053B-7B3A-4D56-8416-429A1564D2E7}" type="slidenum">
              <a:rPr lang="pl-PL"/>
              <a:pPr/>
              <a:t>234</a:t>
            </a:fld>
            <a:endParaRPr lang="pl-PL"/>
          </a:p>
        </p:txBody>
      </p:sp>
      <p:sp>
        <p:nvSpPr>
          <p:cNvPr id="3615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57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4862264"/>
            <a:ext cx="5205931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25408077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8345DF-BCF8-4049-A541-7826B8E10039}" type="slidenum">
              <a:rPr lang="pl-PL"/>
              <a:pPr/>
              <a:t>235</a:t>
            </a:fld>
            <a:endParaRPr lang="pl-PL"/>
          </a:p>
        </p:txBody>
      </p:sp>
      <p:sp>
        <p:nvSpPr>
          <p:cNvPr id="3617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77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47291981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2E3C59B-C605-4DCE-BF2B-894105132F83}" type="slidenum">
              <a:rPr lang="pl-PL"/>
              <a:pPr/>
              <a:t>236</a:t>
            </a:fld>
            <a:endParaRPr lang="pl-PL"/>
          </a:p>
        </p:txBody>
      </p:sp>
      <p:sp>
        <p:nvSpPr>
          <p:cNvPr id="3630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00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14424797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946AA94-EDB6-4FDC-ADF1-76C397FC56D9}" type="slidenum">
              <a:rPr lang="pl-PL"/>
              <a:pPr/>
              <a:t>237</a:t>
            </a:fld>
            <a:endParaRPr lang="pl-PL"/>
          </a:p>
        </p:txBody>
      </p:sp>
      <p:sp>
        <p:nvSpPr>
          <p:cNvPr id="214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2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4" y="4860926"/>
            <a:ext cx="5680075" cy="4605337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700909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1DC5952-7D70-473D-9C53-9ACEB2932105}" type="slidenum">
              <a:rPr lang="pl-PL"/>
              <a:pPr/>
              <a:t>26</a:t>
            </a:fld>
            <a:endParaRPr lang="pl-PL"/>
          </a:p>
        </p:txBody>
      </p:sp>
      <p:sp>
        <p:nvSpPr>
          <p:cNvPr id="2361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1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59241689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82D7E10-1581-4EB9-96D4-795BC112AA9C}" type="slidenum">
              <a:rPr lang="pl-PL"/>
              <a:pPr/>
              <a:t>238</a:t>
            </a:fld>
            <a:endParaRPr lang="pl-PL"/>
          </a:p>
        </p:txBody>
      </p:sp>
      <p:sp>
        <p:nvSpPr>
          <p:cNvPr id="2144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4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05566167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07C9E7C-0005-4F2E-96FB-4DDD6B1D242C}" type="slidenum">
              <a:rPr lang="pl-PL"/>
              <a:pPr/>
              <a:t>239</a:t>
            </a:fld>
            <a:endParaRPr lang="pl-PL"/>
          </a:p>
        </p:txBody>
      </p:sp>
      <p:sp>
        <p:nvSpPr>
          <p:cNvPr id="3632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21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2338980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2816B8-7EB1-4612-BECC-B1C14FD7C6AA}" type="slidenum">
              <a:rPr lang="pl-PL"/>
              <a:pPr/>
              <a:t>240</a:t>
            </a:fld>
            <a:endParaRPr lang="pl-PL"/>
          </a:p>
        </p:txBody>
      </p:sp>
      <p:sp>
        <p:nvSpPr>
          <p:cNvPr id="3634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41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4" y="4860620"/>
            <a:ext cx="4731761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49934326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7D052D8-0ED2-446D-BC18-9AD552F21BBF}" type="slidenum">
              <a:rPr lang="pl-PL"/>
              <a:pPr/>
              <a:t>241</a:t>
            </a:fld>
            <a:endParaRPr lang="pl-PL"/>
          </a:p>
        </p:txBody>
      </p:sp>
      <p:sp>
        <p:nvSpPr>
          <p:cNvPr id="3636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62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4" y="4860620"/>
            <a:ext cx="4731761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90769811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4B4486E-E050-4F13-A06E-597A7936F333}" type="slidenum">
              <a:rPr lang="pl-PL"/>
              <a:pPr/>
              <a:t>242</a:t>
            </a:fld>
            <a:endParaRPr lang="pl-PL"/>
          </a:p>
        </p:txBody>
      </p:sp>
      <p:sp>
        <p:nvSpPr>
          <p:cNvPr id="3638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8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4" y="4860620"/>
            <a:ext cx="4731761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06073281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8ECD2D-BC5D-4368-9A9E-A624D052C3C3}" type="slidenum">
              <a:rPr lang="pl-PL"/>
              <a:pPr/>
              <a:t>243</a:t>
            </a:fld>
            <a:endParaRPr lang="pl-PL"/>
          </a:p>
        </p:txBody>
      </p:sp>
      <p:sp>
        <p:nvSpPr>
          <p:cNvPr id="3640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0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22527198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01083CA-FA99-4A4E-9871-4D86657B6B5B}" type="slidenum">
              <a:rPr lang="pl-PL"/>
              <a:pPr/>
              <a:t>244</a:t>
            </a:fld>
            <a:endParaRPr lang="pl-PL"/>
          </a:p>
        </p:txBody>
      </p:sp>
      <p:sp>
        <p:nvSpPr>
          <p:cNvPr id="3642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2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3" y="4860620"/>
            <a:ext cx="4733420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04315655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0E5260-80CD-449D-A1C2-9B69D4A36C30}" type="slidenum">
              <a:rPr lang="pl-PL"/>
              <a:pPr/>
              <a:t>245</a:t>
            </a:fld>
            <a:endParaRPr lang="pl-PL"/>
          </a:p>
        </p:txBody>
      </p:sp>
      <p:sp>
        <p:nvSpPr>
          <p:cNvPr id="3646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6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4" y="4860620"/>
            <a:ext cx="4731761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87635444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C9D6D5E-D3CF-41C6-A327-FB5FDAB60419}" type="slidenum">
              <a:rPr lang="pl-PL"/>
              <a:pPr/>
              <a:t>246</a:t>
            </a:fld>
            <a:endParaRPr lang="pl-PL"/>
          </a:p>
        </p:txBody>
      </p:sp>
      <p:sp>
        <p:nvSpPr>
          <p:cNvPr id="2191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1100" y="4860926"/>
            <a:ext cx="4730750" cy="4092575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11504500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1143A8F-9C4C-4B1A-ADFE-86C6F3DEF5AC}" type="slidenum">
              <a:rPr lang="pl-PL"/>
              <a:pPr/>
              <a:t>247</a:t>
            </a:fld>
            <a:endParaRPr lang="pl-PL"/>
          </a:p>
        </p:txBody>
      </p:sp>
      <p:sp>
        <p:nvSpPr>
          <p:cNvPr id="219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1100" y="4860926"/>
            <a:ext cx="4730750" cy="4092575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110020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37787C1-6686-46A2-A7F3-2586220D125F}" type="slidenum">
              <a:rPr lang="pl-PL"/>
              <a:pPr/>
              <a:t>27</a:t>
            </a:fld>
            <a:endParaRPr lang="pl-PL"/>
          </a:p>
        </p:txBody>
      </p:sp>
      <p:sp>
        <p:nvSpPr>
          <p:cNvPr id="2334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00920078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46868CC-9CF5-465B-B260-20AE6AF6E872}" type="slidenum">
              <a:rPr lang="pl-PL"/>
              <a:pPr/>
              <a:t>248</a:t>
            </a:fld>
            <a:endParaRPr lang="pl-PL"/>
          </a:p>
        </p:txBody>
      </p:sp>
      <p:sp>
        <p:nvSpPr>
          <p:cNvPr id="219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54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428304895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C168A36-7E1F-4DF1-AF22-DE3E6EC7E4AF}" type="slidenum">
              <a:rPr lang="pl-PL"/>
              <a:pPr/>
              <a:t>249</a:t>
            </a:fld>
            <a:endParaRPr lang="pl-PL"/>
          </a:p>
        </p:txBody>
      </p:sp>
      <p:sp>
        <p:nvSpPr>
          <p:cNvPr id="219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7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91091181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6221854-F528-4E02-8A6B-1B0456A9D63B}" type="slidenum">
              <a:rPr lang="pl-PL"/>
              <a:pPr/>
              <a:t>250</a:t>
            </a:fld>
            <a:endParaRPr lang="pl-PL"/>
          </a:p>
        </p:txBody>
      </p:sp>
      <p:sp>
        <p:nvSpPr>
          <p:cNvPr id="219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9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80835084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F84FB49-7E5D-43CA-A47B-5807E4B8A1B0}" type="slidenum">
              <a:rPr lang="pl-PL"/>
              <a:pPr/>
              <a:t>251</a:t>
            </a:fld>
            <a:endParaRPr lang="pl-PL"/>
          </a:p>
        </p:txBody>
      </p:sp>
      <p:sp>
        <p:nvSpPr>
          <p:cNvPr id="2201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71622538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EBFC36-C373-4C01-B3D0-57A31E2D5C7A}" type="slidenum">
              <a:rPr lang="pl-PL"/>
              <a:pPr/>
              <a:t>252</a:t>
            </a:fld>
            <a:endParaRPr lang="pl-PL"/>
          </a:p>
        </p:txBody>
      </p:sp>
      <p:sp>
        <p:nvSpPr>
          <p:cNvPr id="2203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36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55676063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4341387-FBE2-4E48-8C27-B090E1BB38F3}" type="slidenum">
              <a:rPr lang="pl-PL"/>
              <a:pPr/>
              <a:t>253</a:t>
            </a:fld>
            <a:endParaRPr lang="pl-PL"/>
          </a:p>
        </p:txBody>
      </p:sp>
      <p:sp>
        <p:nvSpPr>
          <p:cNvPr id="2205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56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91616044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D59F4C3-4C62-43B8-B3C4-DCDFEFD505E5}" type="slidenum">
              <a:rPr lang="pl-PL"/>
              <a:pPr/>
              <a:t>254</a:t>
            </a:fld>
            <a:endParaRPr lang="pl-PL"/>
          </a:p>
        </p:txBody>
      </p:sp>
      <p:sp>
        <p:nvSpPr>
          <p:cNvPr id="2207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77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22196830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10B95C-9876-496F-85F5-D5C1A74CB46F}" type="slidenum">
              <a:rPr lang="pl-PL"/>
              <a:pPr/>
              <a:t>255</a:t>
            </a:fld>
            <a:endParaRPr lang="pl-PL"/>
          </a:p>
        </p:txBody>
      </p:sp>
      <p:sp>
        <p:nvSpPr>
          <p:cNvPr id="22097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97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24201918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3385799-96B3-4434-8037-18BF58636706}" type="slidenum">
              <a:rPr lang="pl-PL"/>
              <a:pPr/>
              <a:t>256</a:t>
            </a:fld>
            <a:endParaRPr lang="pl-PL"/>
          </a:p>
        </p:txBody>
      </p:sp>
      <p:sp>
        <p:nvSpPr>
          <p:cNvPr id="22118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55240127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DC0428-4996-486F-AA5E-B99807957A44}" type="slidenum">
              <a:rPr lang="pl-PL"/>
              <a:pPr/>
              <a:t>257</a:t>
            </a:fld>
            <a:endParaRPr lang="pl-PL"/>
          </a:p>
        </p:txBody>
      </p:sp>
      <p:sp>
        <p:nvSpPr>
          <p:cNvPr id="22138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38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8701340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DEC6751-24E4-4A1E-A2E5-CF51845A45F8}" type="slidenum">
              <a:rPr lang="pl-PL"/>
              <a:pPr/>
              <a:t>28</a:t>
            </a:fld>
            <a:endParaRPr lang="pl-PL"/>
          </a:p>
        </p:txBody>
      </p:sp>
      <p:sp>
        <p:nvSpPr>
          <p:cNvPr id="2776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6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70297325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620AC0-6F22-4857-AB1E-6EB2F63E5063}" type="slidenum">
              <a:rPr lang="pl-PL"/>
              <a:pPr/>
              <a:t>258</a:t>
            </a:fld>
            <a:endParaRPr lang="pl-PL"/>
          </a:p>
        </p:txBody>
      </p:sp>
      <p:sp>
        <p:nvSpPr>
          <p:cNvPr id="3648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85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03346222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3FB0E3-4183-445A-BAA5-B7828C0FF2D2}" type="slidenum">
              <a:rPr lang="pl-PL"/>
              <a:pPr/>
              <a:t>259</a:t>
            </a:fld>
            <a:endParaRPr lang="pl-PL"/>
          </a:p>
        </p:txBody>
      </p:sp>
      <p:sp>
        <p:nvSpPr>
          <p:cNvPr id="3127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7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327508289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3FB0E3-4183-445A-BAA5-B7828C0FF2D2}" type="slidenum">
              <a:rPr lang="pl-PL"/>
              <a:pPr/>
              <a:t>264</a:t>
            </a:fld>
            <a:endParaRPr lang="pl-PL"/>
          </a:p>
        </p:txBody>
      </p:sp>
      <p:sp>
        <p:nvSpPr>
          <p:cNvPr id="3127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7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86428262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9EE93F9-86A9-424F-831F-A1E9D78EBCF7}" type="slidenum">
              <a:rPr lang="pl-PL" smtClean="0">
                <a:latin typeface="Arial" pitchFamily="34" charset="0"/>
              </a:rPr>
              <a:pPr/>
              <a:t>265</a:t>
            </a:fld>
            <a:endParaRPr lang="pl-PL" smtClean="0">
              <a:latin typeface="Arial" pitchFamily="34" charset="0"/>
            </a:endParaRPr>
          </a:p>
        </p:txBody>
      </p:sp>
      <p:sp>
        <p:nvSpPr>
          <p:cNvPr id="33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3964222253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8079417-9A49-4C56-A9D5-98CB9829229F}" type="slidenum">
              <a:rPr lang="pl-PL"/>
              <a:pPr/>
              <a:t>267</a:t>
            </a:fld>
            <a:endParaRPr lang="pl-PL"/>
          </a:p>
        </p:txBody>
      </p:sp>
      <p:sp>
        <p:nvSpPr>
          <p:cNvPr id="3129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9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81066665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59FFD9D-029A-42C4-8892-A037F3EF5A30}" type="slidenum">
              <a:rPr lang="pl-PL"/>
              <a:pPr/>
              <a:t>268</a:t>
            </a:fld>
            <a:endParaRPr lang="pl-PL"/>
          </a:p>
        </p:txBody>
      </p:sp>
      <p:sp>
        <p:nvSpPr>
          <p:cNvPr id="3131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1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479146553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1C518B-8AEF-486B-A295-4AD7A9490620}" type="slidenum">
              <a:rPr lang="pl-PL"/>
              <a:pPr/>
              <a:t>269</a:t>
            </a:fld>
            <a:endParaRPr lang="pl-PL"/>
          </a:p>
        </p:txBody>
      </p:sp>
      <p:sp>
        <p:nvSpPr>
          <p:cNvPr id="3135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5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3771" y="5030101"/>
            <a:ext cx="4730104" cy="4092199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54533205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6C2147-173C-4DEC-BFB1-9AA94650BAC6}" type="slidenum">
              <a:rPr lang="pl-PL"/>
              <a:pPr/>
              <a:t>270</a:t>
            </a:fld>
            <a:endParaRPr lang="pl-PL"/>
          </a:p>
        </p:txBody>
      </p:sp>
      <p:sp>
        <p:nvSpPr>
          <p:cNvPr id="3139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5363" y="769938"/>
            <a:ext cx="5114925" cy="3835400"/>
          </a:xfrm>
          <a:ln/>
        </p:spPr>
      </p:sp>
      <p:sp>
        <p:nvSpPr>
          <p:cNvPr id="3139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8343" y="4860619"/>
            <a:ext cx="5202616" cy="4603930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07243794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6F5F324-5DC9-4DD0-8267-5EA984EA3DB7}" type="slidenum">
              <a:rPr lang="pl-PL"/>
              <a:pPr/>
              <a:t>271</a:t>
            </a:fld>
            <a:endParaRPr lang="pl-PL"/>
          </a:p>
        </p:txBody>
      </p:sp>
      <p:sp>
        <p:nvSpPr>
          <p:cNvPr id="3628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80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52129088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3795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pl-PL" smtClean="0"/>
          </a:p>
        </p:txBody>
      </p:sp>
      <p:sp>
        <p:nvSpPr>
          <p:cNvPr id="69636" name="Symbol zastępczy numeru slajd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EC878E4-A310-442D-A7D9-76ADAB8EF718}" type="slidenum">
              <a:rPr lang="pl-PL" smtClean="0"/>
              <a:pPr>
                <a:defRPr/>
              </a:pPr>
              <a:t>272</a:t>
            </a:fld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21754360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A56B7DB-1A7C-46A7-8535-0999E73483CB}" type="slidenum">
              <a:rPr lang="pl-PL"/>
              <a:pPr/>
              <a:t>29</a:t>
            </a:fld>
            <a:endParaRPr lang="pl-PL"/>
          </a:p>
        </p:txBody>
      </p:sp>
      <p:sp>
        <p:nvSpPr>
          <p:cNvPr id="2702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40162"/>
          </a:xfrm>
          <a:ln/>
        </p:spPr>
      </p:sp>
      <p:sp>
        <p:nvSpPr>
          <p:cNvPr id="27023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8343" y="4860620"/>
            <a:ext cx="5202616" cy="4605576"/>
          </a:xfrm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4643280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EC961D-AA3A-43BD-8E6F-9E8276FDA48A}" type="slidenum">
              <a:rPr lang="pl-PL"/>
              <a:pPr/>
              <a:t>274</a:t>
            </a:fld>
            <a:endParaRPr lang="pl-PL"/>
          </a:p>
        </p:txBody>
      </p:sp>
      <p:sp>
        <p:nvSpPr>
          <p:cNvPr id="3149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9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70277292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65E1055-CF63-4B4D-A35A-876D8A0AECAC}" type="slidenum">
              <a:rPr lang="pl-PL"/>
              <a:pPr/>
              <a:t>275</a:t>
            </a:fld>
            <a:endParaRPr lang="pl-PL"/>
          </a:p>
        </p:txBody>
      </p:sp>
      <p:sp>
        <p:nvSpPr>
          <p:cNvPr id="3153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943705508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4EED997-DEF1-4BD1-A37F-B3A59A2D0D6F}" type="slidenum">
              <a:rPr lang="pl-PL"/>
              <a:pPr/>
              <a:t>276</a:t>
            </a:fld>
            <a:endParaRPr lang="pl-PL"/>
          </a:p>
        </p:txBody>
      </p:sp>
      <p:sp>
        <p:nvSpPr>
          <p:cNvPr id="3155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5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833641111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D10B1B9-1BD0-44C7-994C-85CDC1A1FF99}" type="slidenum">
              <a:rPr lang="pl-PL"/>
              <a:pPr/>
              <a:t>277</a:t>
            </a:fld>
            <a:endParaRPr lang="pl-PL"/>
          </a:p>
        </p:txBody>
      </p:sp>
      <p:sp>
        <p:nvSpPr>
          <p:cNvPr id="3652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526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76433505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63C8A55-81F5-4366-8A2A-8910A09F7157}" type="slidenum">
              <a:rPr lang="pl-PL"/>
              <a:pPr/>
              <a:t>278</a:t>
            </a:fld>
            <a:endParaRPr lang="pl-PL"/>
          </a:p>
        </p:txBody>
      </p:sp>
      <p:sp>
        <p:nvSpPr>
          <p:cNvPr id="3654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546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8539128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5067B6-79BC-4FD8-918E-509993EA8BCC}" type="slidenum">
              <a:rPr lang="pl-PL"/>
              <a:pPr/>
              <a:t>279</a:t>
            </a:fld>
            <a:endParaRPr lang="pl-PL"/>
          </a:p>
        </p:txBody>
      </p:sp>
      <p:sp>
        <p:nvSpPr>
          <p:cNvPr id="3656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567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86040805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DB928AE-AD74-4366-BD89-FF7244E02E07}" type="slidenum">
              <a:rPr lang="pl-PL"/>
              <a:pPr/>
              <a:t>280</a:t>
            </a:fld>
            <a:endParaRPr lang="pl-PL"/>
          </a:p>
        </p:txBody>
      </p:sp>
      <p:sp>
        <p:nvSpPr>
          <p:cNvPr id="3658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58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24868183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8514C31-59FD-42DA-A531-BFC0984EC57D}" type="slidenum">
              <a:rPr lang="pl-PL"/>
              <a:pPr/>
              <a:t>281</a:t>
            </a:fld>
            <a:endParaRPr lang="pl-PL"/>
          </a:p>
        </p:txBody>
      </p:sp>
      <p:sp>
        <p:nvSpPr>
          <p:cNvPr id="3660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608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01085971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F2B4464-E922-416B-9854-5F1BA95DF882}" type="slidenum">
              <a:rPr lang="pl-PL"/>
              <a:pPr/>
              <a:t>282</a:t>
            </a:fld>
            <a:endParaRPr lang="pl-PL"/>
          </a:p>
        </p:txBody>
      </p:sp>
      <p:sp>
        <p:nvSpPr>
          <p:cNvPr id="3662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628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20441779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51D42D2-EC68-4556-8C8B-89C48B3A9906}" type="slidenum">
              <a:rPr lang="pl-PL"/>
              <a:pPr/>
              <a:t>283</a:t>
            </a:fld>
            <a:endParaRPr lang="pl-PL"/>
          </a:p>
        </p:txBody>
      </p:sp>
      <p:sp>
        <p:nvSpPr>
          <p:cNvPr id="3664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4925" cy="3835400"/>
          </a:xfrm>
          <a:ln/>
        </p:spPr>
      </p:sp>
      <p:sp>
        <p:nvSpPr>
          <p:cNvPr id="36648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5027" y="4860619"/>
            <a:ext cx="5209248" cy="460393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9890740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B02A738-AF46-4330-8852-009136610713}" type="slidenum">
              <a:rPr lang="pl-PL"/>
              <a:pPr/>
              <a:t>30</a:t>
            </a:fld>
            <a:endParaRPr lang="pl-PL"/>
          </a:p>
        </p:txBody>
      </p:sp>
      <p:sp>
        <p:nvSpPr>
          <p:cNvPr id="277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91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9456323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4DE0A92-5686-4D86-9CD4-169C51E165E4}" type="slidenum">
              <a:rPr lang="pl-PL"/>
              <a:pPr/>
              <a:t>31</a:t>
            </a:fld>
            <a:endParaRPr lang="pl-PL"/>
          </a:p>
        </p:txBody>
      </p:sp>
      <p:sp>
        <p:nvSpPr>
          <p:cNvPr id="1640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3338" cy="3835400"/>
          </a:xfrm>
          <a:ln/>
        </p:spPr>
      </p:sp>
      <p:sp>
        <p:nvSpPr>
          <p:cNvPr id="1640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300" b="1" dirty="0"/>
              <a:t>Rely on transport/application separation and on end to end principle.</a:t>
            </a:r>
          </a:p>
          <a:p>
            <a:r>
              <a:rPr lang="en-US" sz="2300" b="1" dirty="0"/>
              <a:t>Utilize existing internet services.</a:t>
            </a:r>
          </a:p>
          <a:p>
            <a:r>
              <a:rPr lang="en-US" sz="2300" b="1" dirty="0"/>
              <a:t>	- transport/routing</a:t>
            </a:r>
          </a:p>
          <a:p>
            <a:r>
              <a:rPr lang="en-US" sz="2300" b="1" dirty="0"/>
              <a:t>	- @ resolution</a:t>
            </a:r>
          </a:p>
          <a:p>
            <a:r>
              <a:rPr lang="en-US" sz="2300" b="1" dirty="0"/>
              <a:t>	- ENUM</a:t>
            </a:r>
          </a:p>
          <a:p>
            <a:r>
              <a:rPr lang="en-US" sz="2300" b="1" dirty="0"/>
              <a:t>Allow development and deployment of new applications.</a:t>
            </a:r>
          </a:p>
          <a:p>
            <a:endParaRPr lang="en-US" sz="2300" b="1" dirty="0"/>
          </a:p>
        </p:txBody>
      </p:sp>
    </p:spTree>
    <p:extLst>
      <p:ext uri="{BB962C8B-B14F-4D97-AF65-F5344CB8AC3E}">
        <p14:creationId xmlns:p14="http://schemas.microsoft.com/office/powerpoint/2010/main" val="30666317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86CB3C9-3946-40CA-BEFA-79DFBE479383}" type="slidenum">
              <a:rPr lang="pl-PL"/>
              <a:pPr/>
              <a:t>32</a:t>
            </a:fld>
            <a:endParaRPr lang="pl-PL"/>
          </a:p>
        </p:txBody>
      </p:sp>
      <p:sp>
        <p:nvSpPr>
          <p:cNvPr id="1642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3338" cy="3835400"/>
          </a:xfrm>
          <a:ln/>
        </p:spPr>
      </p:sp>
      <p:sp>
        <p:nvSpPr>
          <p:cNvPr id="1642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300" b="1" dirty="0"/>
              <a:t>Control is added to SIP by fixing the path of the messages ( P-CSCF, S-CSCF)</a:t>
            </a:r>
          </a:p>
          <a:p>
            <a:r>
              <a:rPr lang="en-US" sz="2300" b="1" dirty="0"/>
              <a:t>New functions added to the protocol: network initiated release, loose routing, new information element, mandatory security features …</a:t>
            </a:r>
          </a:p>
          <a:p>
            <a:endParaRPr lang="en-US" sz="2300" dirty="0"/>
          </a:p>
        </p:txBody>
      </p:sp>
    </p:spTree>
    <p:extLst>
      <p:ext uri="{BB962C8B-B14F-4D97-AF65-F5344CB8AC3E}">
        <p14:creationId xmlns:p14="http://schemas.microsoft.com/office/powerpoint/2010/main" val="2793156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2D37D7-9986-4E43-A24D-4F258D27E457}" type="slidenum">
              <a:rPr lang="pl-PL"/>
              <a:pPr/>
              <a:t>3</a:t>
            </a:fld>
            <a:endParaRPr lang="pl-PL"/>
          </a:p>
        </p:txBody>
      </p:sp>
      <p:sp>
        <p:nvSpPr>
          <p:cNvPr id="262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7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2261342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7584F84-62A5-4B15-8A10-2178FC57D1BA}" type="slidenum">
              <a:rPr lang="pl-PL"/>
              <a:pPr/>
              <a:t>33</a:t>
            </a:fld>
            <a:endParaRPr lang="pl-PL"/>
          </a:p>
        </p:txBody>
      </p:sp>
      <p:sp>
        <p:nvSpPr>
          <p:cNvPr id="34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170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36615709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2D30E79-A2CB-46C7-9BDB-8AD16CD2153C}" type="slidenum">
              <a:rPr lang="pl-PL"/>
              <a:pPr/>
              <a:t>34</a:t>
            </a:fld>
            <a:endParaRPr lang="pl-PL"/>
          </a:p>
        </p:txBody>
      </p:sp>
      <p:sp>
        <p:nvSpPr>
          <p:cNvPr id="34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1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448818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7A4FE37-D52D-4098-9FBC-21F3FF861305}" type="slidenum">
              <a:rPr lang="pl-PL"/>
              <a:pPr/>
              <a:t>37</a:t>
            </a:fld>
            <a:endParaRPr lang="pl-PL"/>
          </a:p>
        </p:txBody>
      </p:sp>
      <p:sp>
        <p:nvSpPr>
          <p:cNvPr id="3421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11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0338225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DB13542-7DF7-4BB2-846B-17E4B85D7E62}" type="slidenum">
              <a:rPr lang="pl-PL"/>
              <a:pPr/>
              <a:t>38</a:t>
            </a:fld>
            <a:endParaRPr lang="pl-PL"/>
          </a:p>
        </p:txBody>
      </p:sp>
      <p:sp>
        <p:nvSpPr>
          <p:cNvPr id="34232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3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65521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D7C21B5-2ACC-41D5-A2B1-DEAE96334B2B}" type="slidenum">
              <a:rPr lang="pl-PL"/>
              <a:pPr/>
              <a:t>39</a:t>
            </a:fld>
            <a:endParaRPr lang="pl-PL"/>
          </a:p>
        </p:txBody>
      </p:sp>
      <p:sp>
        <p:nvSpPr>
          <p:cNvPr id="1644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69938"/>
            <a:ext cx="5113338" cy="3835400"/>
          </a:xfrm>
          <a:ln/>
        </p:spPr>
      </p:sp>
      <p:sp>
        <p:nvSpPr>
          <p:cNvPr id="1644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615" y="4860927"/>
            <a:ext cx="5680075" cy="4605337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5846369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C5ACDCD-C356-4C56-AA24-7FC9819DFC5A}" type="slidenum">
              <a:rPr lang="pl-PL"/>
              <a:pPr/>
              <a:t>40</a:t>
            </a:fld>
            <a:endParaRPr lang="pl-PL"/>
          </a:p>
        </p:txBody>
      </p:sp>
      <p:sp>
        <p:nvSpPr>
          <p:cNvPr id="34273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7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3364637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9859AB-F89F-4BC6-8BB4-4CC6A7D1B489}" type="slidenum">
              <a:rPr lang="pl-PL"/>
              <a:pPr/>
              <a:t>41</a:t>
            </a:fld>
            <a:endParaRPr lang="pl-PL"/>
          </a:p>
        </p:txBody>
      </p:sp>
      <p:sp>
        <p:nvSpPr>
          <p:cNvPr id="342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9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4033689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72B64B9-0D98-49F7-8C75-2454BD1D2DE3}" type="slidenum">
              <a:rPr lang="pl-PL"/>
              <a:pPr/>
              <a:t>42</a:t>
            </a:fld>
            <a:endParaRPr lang="pl-PL"/>
          </a:p>
        </p:txBody>
      </p:sp>
      <p:sp>
        <p:nvSpPr>
          <p:cNvPr id="3431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7288" y="892175"/>
            <a:ext cx="4783137" cy="3586163"/>
          </a:xfrm>
          <a:ln/>
        </p:spPr>
      </p:sp>
      <p:sp>
        <p:nvSpPr>
          <p:cNvPr id="3431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4865556"/>
            <a:ext cx="5205931" cy="4309397"/>
          </a:xfrm>
        </p:spPr>
        <p:txBody>
          <a:bodyPr/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9108893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32B8358-A824-408D-928F-911FEFA34D75}" type="slidenum">
              <a:rPr lang="pl-PL"/>
              <a:pPr/>
              <a:t>43</a:t>
            </a:fld>
            <a:endParaRPr lang="pl-PL"/>
          </a:p>
        </p:txBody>
      </p:sp>
      <p:sp>
        <p:nvSpPr>
          <p:cNvPr id="3433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3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47153080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2470EDF-61D3-4C98-B539-5E0534831B5B}" type="slidenum">
              <a:rPr lang="pl-PL"/>
              <a:pPr/>
              <a:t>44</a:t>
            </a:fld>
            <a:endParaRPr lang="pl-PL"/>
          </a:p>
        </p:txBody>
      </p:sp>
      <p:sp>
        <p:nvSpPr>
          <p:cNvPr id="3435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5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987433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AF4EEFC-D062-4D90-A6E5-8A608A72CF22}" type="slidenum">
              <a:rPr lang="pl-PL"/>
              <a:pPr/>
              <a:t>4</a:t>
            </a:fld>
            <a:endParaRPr lang="pl-PL"/>
          </a:p>
        </p:txBody>
      </p:sp>
      <p:sp>
        <p:nvSpPr>
          <p:cNvPr id="2458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77900" y="787400"/>
            <a:ext cx="5145088" cy="3857625"/>
          </a:xfrm>
          <a:ln/>
        </p:spPr>
      </p:sp>
      <p:sp>
        <p:nvSpPr>
          <p:cNvPr id="2458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56633" y="4880364"/>
            <a:ext cx="5186037" cy="4567731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8694663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BC5D6C2-1CDA-496A-8AD0-9E649C95CEEB}" type="slidenum">
              <a:rPr lang="pl-PL"/>
              <a:pPr/>
              <a:t>45</a:t>
            </a:fld>
            <a:endParaRPr lang="pl-PL"/>
          </a:p>
        </p:txBody>
      </p:sp>
      <p:sp>
        <p:nvSpPr>
          <p:cNvPr id="3437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7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0453411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E8BFBCF-1986-4287-87B4-1B07D2305FD8}" type="slidenum">
              <a:rPr lang="pl-PL"/>
              <a:pPr/>
              <a:t>46</a:t>
            </a:fld>
            <a:endParaRPr lang="pl-PL"/>
          </a:p>
        </p:txBody>
      </p:sp>
      <p:sp>
        <p:nvSpPr>
          <p:cNvPr id="34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9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0890265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723716E-3D09-4298-8BAF-3B800888A124}" type="slidenum">
              <a:rPr lang="pl-PL"/>
              <a:pPr/>
              <a:t>47</a:t>
            </a:fld>
            <a:endParaRPr lang="pl-PL"/>
          </a:p>
        </p:txBody>
      </p:sp>
      <p:sp>
        <p:nvSpPr>
          <p:cNvPr id="3441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1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8888162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817C6AF-A02F-46B8-B4A7-C3241B7AD658}" type="slidenum">
              <a:rPr lang="pl-PL"/>
              <a:pPr/>
              <a:t>48</a:t>
            </a:fld>
            <a:endParaRPr lang="pl-PL"/>
          </a:p>
        </p:txBody>
      </p:sp>
      <p:sp>
        <p:nvSpPr>
          <p:cNvPr id="3443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37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4752886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4497B6C-4755-4633-81B8-8FA8D17F6170}" type="slidenum">
              <a:rPr lang="pl-PL"/>
              <a:pPr/>
              <a:t>49</a:t>
            </a:fld>
            <a:endParaRPr lang="pl-PL"/>
          </a:p>
        </p:txBody>
      </p:sp>
      <p:sp>
        <p:nvSpPr>
          <p:cNvPr id="3445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5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6672286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F317FFB-F958-42AF-947D-6CF3EEE812F4}" type="slidenum">
              <a:rPr lang="pl-PL"/>
              <a:pPr/>
              <a:t>50</a:t>
            </a:fld>
            <a:endParaRPr lang="pl-PL"/>
          </a:p>
        </p:txBody>
      </p:sp>
      <p:sp>
        <p:nvSpPr>
          <p:cNvPr id="3447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78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8119281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F2C89EB-8AB7-48D0-B383-551F667288F3}" type="slidenum">
              <a:rPr lang="pl-PL"/>
              <a:pPr/>
              <a:t>51</a:t>
            </a:fld>
            <a:endParaRPr lang="pl-PL"/>
          </a:p>
        </p:txBody>
      </p:sp>
      <p:sp>
        <p:nvSpPr>
          <p:cNvPr id="3449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9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764167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B5F7516-A025-41FF-BA10-0BCA594B67E8}" type="slidenum">
              <a:rPr lang="pl-PL"/>
              <a:pPr/>
              <a:t>52</a:t>
            </a:fld>
            <a:endParaRPr lang="pl-PL"/>
          </a:p>
        </p:txBody>
      </p:sp>
      <p:sp>
        <p:nvSpPr>
          <p:cNvPr id="3466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6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0642892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FAC9D15-85C2-4FD3-933E-D2C7AF64D6B1}" type="slidenum">
              <a:rPr lang="pl-PL"/>
              <a:pPr/>
              <a:t>53</a:t>
            </a:fld>
            <a:endParaRPr lang="pl-PL"/>
          </a:p>
        </p:txBody>
      </p:sp>
      <p:sp>
        <p:nvSpPr>
          <p:cNvPr id="3453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3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6415691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F5CA5A5-9E6B-4251-99FB-809B012920E0}" type="slidenum">
              <a:rPr lang="pl-PL"/>
              <a:pPr/>
              <a:t>54</a:t>
            </a:fld>
            <a:endParaRPr lang="pl-PL"/>
          </a:p>
        </p:txBody>
      </p:sp>
      <p:sp>
        <p:nvSpPr>
          <p:cNvPr id="3456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6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3071576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33853FB-B091-4E52-BB57-1B6C3DA37DDF}" type="slidenum">
              <a:rPr lang="pl-PL"/>
              <a:pPr/>
              <a:t>5</a:t>
            </a:fld>
            <a:endParaRPr lang="pl-PL"/>
          </a:p>
        </p:txBody>
      </p:sp>
      <p:sp>
        <p:nvSpPr>
          <p:cNvPr id="277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2225940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DDDF5D4-C9B4-475A-9188-F6BFB2D855E0}" type="slidenum">
              <a:rPr lang="pl-PL"/>
              <a:pPr/>
              <a:t>55</a:t>
            </a:fld>
            <a:endParaRPr lang="pl-PL"/>
          </a:p>
        </p:txBody>
      </p:sp>
      <p:sp>
        <p:nvSpPr>
          <p:cNvPr id="3458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80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528762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857801A-B555-4131-8520-FF1A721D3FEA}" type="slidenum">
              <a:rPr lang="pl-PL"/>
              <a:pPr/>
              <a:t>56</a:t>
            </a:fld>
            <a:endParaRPr lang="pl-PL"/>
          </a:p>
        </p:txBody>
      </p:sp>
      <p:sp>
        <p:nvSpPr>
          <p:cNvPr id="3460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0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1923686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E35AE71-2DDA-49AF-886D-A12FC730444C}" type="slidenum">
              <a:rPr lang="pl-PL"/>
              <a:pPr/>
              <a:t>57</a:t>
            </a:fld>
            <a:endParaRPr lang="pl-PL"/>
          </a:p>
        </p:txBody>
      </p:sp>
      <p:sp>
        <p:nvSpPr>
          <p:cNvPr id="3462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2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0743535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37D169C-2ED7-4172-A5A3-106FC6D06B2B}" type="slidenum">
              <a:rPr lang="pl-PL"/>
              <a:pPr/>
              <a:t>58</a:t>
            </a:fld>
            <a:endParaRPr lang="pl-PL"/>
          </a:p>
        </p:txBody>
      </p:sp>
      <p:sp>
        <p:nvSpPr>
          <p:cNvPr id="3464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4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7288003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DD8C8D0-8146-4F0D-89D9-8136081CF027}" type="slidenum">
              <a:rPr lang="pl-PL"/>
              <a:pPr/>
              <a:t>59</a:t>
            </a:fld>
            <a:endParaRPr lang="pl-PL"/>
          </a:p>
        </p:txBody>
      </p:sp>
      <p:sp>
        <p:nvSpPr>
          <p:cNvPr id="3468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8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4754757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ECCE382-BB0E-4BD2-BB79-F6E9EAD1B4BD}" type="slidenum">
              <a:rPr lang="pl-PL"/>
              <a:pPr/>
              <a:t>60</a:t>
            </a:fld>
            <a:endParaRPr lang="pl-PL"/>
          </a:p>
        </p:txBody>
      </p:sp>
      <p:sp>
        <p:nvSpPr>
          <p:cNvPr id="3470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0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6169154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13CED89-93E5-45F0-B6BB-5B6CE658DFFC}" type="slidenum">
              <a:rPr lang="pl-PL"/>
              <a:pPr/>
              <a:t>61</a:t>
            </a:fld>
            <a:endParaRPr lang="pl-PL"/>
          </a:p>
        </p:txBody>
      </p:sp>
      <p:sp>
        <p:nvSpPr>
          <p:cNvPr id="3472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2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472726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DC2ADCD-F3C0-4A12-BB7D-7530DE23E747}" type="slidenum">
              <a:rPr lang="pl-PL"/>
              <a:pPr/>
              <a:t>62</a:t>
            </a:fld>
            <a:endParaRPr lang="pl-PL"/>
          </a:p>
        </p:txBody>
      </p:sp>
      <p:sp>
        <p:nvSpPr>
          <p:cNvPr id="3474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4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284162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86B7FFA-60CE-401B-A7F5-C96794C360F0}" type="slidenum">
              <a:rPr lang="pl-PL"/>
              <a:pPr/>
              <a:t>63</a:t>
            </a:fld>
            <a:endParaRPr lang="pl-PL"/>
          </a:p>
        </p:txBody>
      </p:sp>
      <p:sp>
        <p:nvSpPr>
          <p:cNvPr id="3476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64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6059645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8D1B50-B87D-4B9F-BD2A-EA3BB5A91BA5}" type="slidenum">
              <a:rPr lang="pl-PL"/>
              <a:pPr/>
              <a:t>64</a:t>
            </a:fld>
            <a:endParaRPr lang="pl-PL"/>
          </a:p>
        </p:txBody>
      </p:sp>
      <p:sp>
        <p:nvSpPr>
          <p:cNvPr id="3482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2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419410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9BB26B-1627-4486-A6EB-992D1B064C70}" type="slidenum">
              <a:rPr lang="pl-PL"/>
              <a:pPr/>
              <a:t>6</a:t>
            </a:fld>
            <a:endParaRPr lang="pl-PL"/>
          </a:p>
        </p:txBody>
      </p:sp>
      <p:sp>
        <p:nvSpPr>
          <p:cNvPr id="33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5021901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98F212-D6FE-4C1A-80A1-A4E1B8F1B42B}" type="slidenum">
              <a:rPr lang="pl-PL"/>
              <a:pPr/>
              <a:t>65</a:t>
            </a:fld>
            <a:endParaRPr lang="pl-PL"/>
          </a:p>
        </p:txBody>
      </p:sp>
      <p:sp>
        <p:nvSpPr>
          <p:cNvPr id="3478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85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9115941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5162F7-F1BF-49A7-AF6A-E1D6C7CDF259}" type="slidenum">
              <a:rPr lang="pl-PL"/>
              <a:pPr/>
              <a:t>66</a:t>
            </a:fld>
            <a:endParaRPr lang="pl-PL"/>
          </a:p>
        </p:txBody>
      </p:sp>
      <p:sp>
        <p:nvSpPr>
          <p:cNvPr id="3480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0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3829052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5185AEB-3135-4F0A-90EF-77CCF042A159}" type="slidenum">
              <a:rPr lang="pl-PL"/>
              <a:pPr/>
              <a:t>67</a:t>
            </a:fld>
            <a:endParaRPr lang="pl-PL"/>
          </a:p>
        </p:txBody>
      </p:sp>
      <p:sp>
        <p:nvSpPr>
          <p:cNvPr id="34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4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4492380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1A0F311-BB8E-4E03-8345-1C2B8F79A761}" type="slidenum">
              <a:rPr lang="pl-PL"/>
              <a:pPr/>
              <a:t>68</a:t>
            </a:fld>
            <a:endParaRPr lang="pl-PL"/>
          </a:p>
        </p:txBody>
      </p:sp>
      <p:sp>
        <p:nvSpPr>
          <p:cNvPr id="3486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6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6416761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750903-6458-423B-A257-0EBB2B8ECBD2}" type="slidenum">
              <a:rPr lang="pl-PL"/>
              <a:pPr/>
              <a:t>69</a:t>
            </a:fld>
            <a:endParaRPr lang="pl-PL"/>
          </a:p>
        </p:txBody>
      </p:sp>
      <p:sp>
        <p:nvSpPr>
          <p:cNvPr id="3488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01713" y="774700"/>
            <a:ext cx="5097462" cy="3822700"/>
          </a:xfrm>
          <a:ln/>
        </p:spPr>
      </p:sp>
      <p:sp>
        <p:nvSpPr>
          <p:cNvPr id="3488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2480" y="4870493"/>
            <a:ext cx="6814134" cy="5196287"/>
          </a:xfrm>
        </p:spPr>
        <p:txBody>
          <a:bodyPr/>
          <a:lstStyle/>
          <a:p>
            <a:pPr marL="179045" indent="-179045">
              <a:tabLst>
                <a:tab pos="0" algn="l"/>
              </a:tabLst>
            </a:pPr>
            <a:r>
              <a:rPr lang="en-GB" sz="1000"/>
              <a:t>&gt;&gt;&gt;  Mention this is a SIMPLIFIED DIAGRAM, with GPRS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 b="1"/>
              <a:t>3 main entities in IMS are, P-, I- and S-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Basically SIP Proxies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 b="1"/>
              <a:t>REGISTRATION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1.  First step is to register with IMS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-  Point of Contact is the Proxy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-  Interface between IMS &amp; UMTS, and is set-up and maintained throughout session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-  Forwards messages to other IMS entities</a:t>
            </a:r>
          </a:p>
          <a:p>
            <a:pPr marL="179045" indent="-179045">
              <a:buFontTx/>
              <a:buAutoNum type="alphaUcPeriod" startAt="2"/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2&amp;3.  To Register, the Interrogator finds the correct Server for the user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4.  Once registering with your Server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-  Trigger download of user profile from HSS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 b="1"/>
              <a:t>CALL INITIATION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To initialise a call, a similar process as steps 1-4 is performed in order to find the recipient.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5.  INVITE is sent to recipient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-  Before propagating to UE, signalling can optionally trigger events on the AS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   …to provide information (regarding user, call, QoS etc.)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   …corresponding to the filter criteria contained in the user profile</a:t>
            </a:r>
          </a:p>
          <a:p>
            <a:pPr marL="179045" indent="-179045">
              <a:tabLst>
                <a:tab pos="0" algn="l"/>
              </a:tabLst>
            </a:pPr>
            <a:endParaRPr lang="en-GB" sz="1000"/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6.  Once the INVITE is propagated to the recipient, 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   …The Call path is then set-up depending upon the result of registration and AS triggering.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       …Directly between end-points on their respective bearer networks</a:t>
            </a:r>
          </a:p>
          <a:p>
            <a:pPr marL="179045" indent="-179045">
              <a:tabLst>
                <a:tab pos="0" algn="l"/>
              </a:tabLst>
            </a:pPr>
            <a:endParaRPr lang="en-GB" sz="1000" b="1"/>
          </a:p>
          <a:p>
            <a:pPr marL="179045" indent="-179045">
              <a:tabLst>
                <a:tab pos="0" algn="l"/>
              </a:tabLst>
            </a:pPr>
            <a:r>
              <a:rPr lang="en-GB" sz="1000" b="1" u="sng"/>
              <a:t>IETF vs. IMS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IETF SIP doesn’t have the notion of anything above the S-CSCF</a:t>
            </a:r>
          </a:p>
          <a:p>
            <a:pPr marL="179045" indent="-179045">
              <a:tabLst>
                <a:tab pos="0" algn="l"/>
              </a:tabLst>
            </a:pPr>
            <a:r>
              <a:rPr lang="en-GB" sz="1000"/>
              <a:t>	No AS, no notion of triggering or filter criteria</a:t>
            </a:r>
          </a:p>
        </p:txBody>
      </p:sp>
    </p:spTree>
    <p:extLst>
      <p:ext uri="{BB962C8B-B14F-4D97-AF65-F5344CB8AC3E}">
        <p14:creationId xmlns:p14="http://schemas.microsoft.com/office/powerpoint/2010/main" val="65759436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0206CE8-F94F-4AFF-9FB2-88E997834AEE}" type="slidenum">
              <a:rPr lang="pl-PL"/>
              <a:pPr/>
              <a:t>70</a:t>
            </a:fld>
            <a:endParaRPr lang="pl-PL"/>
          </a:p>
        </p:txBody>
      </p:sp>
      <p:sp>
        <p:nvSpPr>
          <p:cNvPr id="3492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2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2264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0087872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50F3A62-1D94-4010-851D-22B7CD1E97B6}" type="slidenum">
              <a:rPr lang="pl-PL"/>
              <a:pPr/>
              <a:t>71</a:t>
            </a:fld>
            <a:endParaRPr lang="pl-PL"/>
          </a:p>
        </p:txBody>
      </p:sp>
      <p:sp>
        <p:nvSpPr>
          <p:cNvPr id="3490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0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4862266"/>
            <a:ext cx="5205931" cy="4603930"/>
          </a:xfrm>
        </p:spPr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001763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A7A37A4-F0AC-447E-9A6D-9830A4CCDC33}" type="slidenum">
              <a:rPr lang="pl-PL"/>
              <a:pPr/>
              <a:t>73</a:t>
            </a:fld>
            <a:endParaRPr lang="pl-PL"/>
          </a:p>
        </p:txBody>
      </p:sp>
      <p:sp>
        <p:nvSpPr>
          <p:cNvPr id="3494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49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7507721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B13DF24-22EA-4AA3-A568-504419BA9CF1}" type="slidenum">
              <a:rPr lang="pl-PL"/>
              <a:pPr/>
              <a:t>74</a:t>
            </a:fld>
            <a:endParaRPr lang="pl-PL"/>
          </a:p>
        </p:txBody>
      </p:sp>
      <p:sp>
        <p:nvSpPr>
          <p:cNvPr id="34969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6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4862266"/>
            <a:ext cx="5205931" cy="4603930"/>
          </a:xfrm>
        </p:spPr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1205603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4EAC99A-015E-4A38-8BEA-CEE4D6444C65}" type="slidenum">
              <a:rPr lang="pl-PL"/>
              <a:pPr/>
              <a:t>75</a:t>
            </a:fld>
            <a:endParaRPr lang="pl-PL"/>
          </a:p>
        </p:txBody>
      </p:sp>
      <p:sp>
        <p:nvSpPr>
          <p:cNvPr id="34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90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0995456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9DF137-D02E-44C9-A8F2-5B42A7D4AC96}" type="slidenum">
              <a:rPr lang="pl-PL"/>
              <a:pPr/>
              <a:t>10</a:t>
            </a:fld>
            <a:endParaRPr lang="pl-PL"/>
          </a:p>
        </p:txBody>
      </p:sp>
      <p:sp>
        <p:nvSpPr>
          <p:cNvPr id="3313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9688" cy="3840162"/>
          </a:xfrm>
          <a:ln/>
        </p:spPr>
      </p:sp>
      <p:sp>
        <p:nvSpPr>
          <p:cNvPr id="33136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3" y="4862265"/>
            <a:ext cx="4733420" cy="4090555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70672835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CD97F2-A8C2-44C2-AFD2-B16A9A7DD23C}" type="slidenum">
              <a:rPr lang="pl-PL"/>
              <a:pPr/>
              <a:t>76</a:t>
            </a:fld>
            <a:endParaRPr lang="pl-PL"/>
          </a:p>
        </p:txBody>
      </p:sp>
      <p:sp>
        <p:nvSpPr>
          <p:cNvPr id="35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1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6686" y="4862266"/>
            <a:ext cx="5205931" cy="4603930"/>
          </a:xfrm>
        </p:spPr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609862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24F1077-0AA6-44AE-9CFC-8D9F1C96538B}" type="slidenum">
              <a:rPr lang="pl-PL"/>
              <a:pPr/>
              <a:t>77</a:t>
            </a:fld>
            <a:endParaRPr lang="pl-PL"/>
          </a:p>
        </p:txBody>
      </p:sp>
      <p:sp>
        <p:nvSpPr>
          <p:cNvPr id="3503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3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0585458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5881993-6A45-4EF0-ACAB-581A1B56FA97}" type="slidenum">
              <a:rPr lang="pl-PL"/>
              <a:pPr/>
              <a:t>78</a:t>
            </a:fld>
            <a:endParaRPr lang="pl-PL"/>
          </a:p>
        </p:txBody>
      </p:sp>
      <p:sp>
        <p:nvSpPr>
          <p:cNvPr id="3505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5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71352309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89CC74-2070-40DA-BA8F-0323D576AAE1}" type="slidenum">
              <a:rPr lang="pl-PL"/>
              <a:pPr/>
              <a:t>79</a:t>
            </a:fld>
            <a:endParaRPr lang="pl-PL"/>
          </a:p>
        </p:txBody>
      </p:sp>
      <p:sp>
        <p:nvSpPr>
          <p:cNvPr id="3507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72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2403244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0678323-F68A-4BCC-9A44-A44A796F3981}" type="slidenum">
              <a:rPr lang="pl-PL"/>
              <a:pPr/>
              <a:t>80</a:t>
            </a:fld>
            <a:endParaRPr lang="pl-PL"/>
          </a:p>
        </p:txBody>
      </p:sp>
      <p:sp>
        <p:nvSpPr>
          <p:cNvPr id="3509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92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01013831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389D9CE-23AB-4C73-913D-3BA5292FC883}" type="slidenum">
              <a:rPr lang="pl-PL"/>
              <a:pPr/>
              <a:t>81</a:t>
            </a:fld>
            <a:endParaRPr lang="pl-PL"/>
          </a:p>
        </p:txBody>
      </p:sp>
      <p:sp>
        <p:nvSpPr>
          <p:cNvPr id="35727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27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6578817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FD271B4-CA97-4F16-AD44-49DD2E1B8D32}" type="slidenum">
              <a:rPr lang="pl-PL"/>
              <a:pPr/>
              <a:t>82</a:t>
            </a:fld>
            <a:endParaRPr lang="pl-PL"/>
          </a:p>
        </p:txBody>
      </p:sp>
      <p:sp>
        <p:nvSpPr>
          <p:cNvPr id="3574786" name="Rectangle 2"/>
          <p:cNvSpPr txBox="1">
            <a:spLocks noGrp="1" noChangeArrowheads="1"/>
          </p:cNvSpPr>
          <p:nvPr/>
        </p:nvSpPr>
        <p:spPr bwMode="auto">
          <a:xfrm>
            <a:off x="1" y="2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/>
          <a:lstStyle/>
          <a:p>
            <a:pPr defTabSz="918436"/>
            <a:r>
              <a:rPr lang="en-US" sz="1000">
                <a:cs typeface="Arial" pitchFamily="34" charset="0"/>
              </a:rPr>
              <a:t>IMS</a:t>
            </a:r>
          </a:p>
        </p:txBody>
      </p:sp>
      <p:sp>
        <p:nvSpPr>
          <p:cNvPr id="3574787" name="Rectangle 3"/>
          <p:cNvSpPr txBox="1">
            <a:spLocks noGrp="1" noChangeArrowheads="1"/>
          </p:cNvSpPr>
          <p:nvPr/>
        </p:nvSpPr>
        <p:spPr bwMode="auto">
          <a:xfrm>
            <a:off x="4020507" y="2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/>
          <a:lstStyle/>
          <a:p>
            <a:pPr algn="r" defTabSz="918436"/>
            <a:r>
              <a:rPr lang="en-US" sz="1000">
                <a:cs typeface="Arial" pitchFamily="34" charset="0"/>
              </a:rPr>
              <a:t>2006</a:t>
            </a:r>
          </a:p>
        </p:txBody>
      </p:sp>
      <p:sp>
        <p:nvSpPr>
          <p:cNvPr id="3574788" name="Rectangle 7"/>
          <p:cNvSpPr txBox="1">
            <a:spLocks noGrp="1" noChangeArrowheads="1"/>
          </p:cNvSpPr>
          <p:nvPr/>
        </p:nvSpPr>
        <p:spPr bwMode="auto">
          <a:xfrm>
            <a:off x="4020507" y="9721239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 anchor="b"/>
          <a:lstStyle/>
          <a:p>
            <a:pPr algn="r" defTabSz="918436"/>
            <a:r>
              <a:rPr lang="en-US" sz="1000">
                <a:cs typeface="Arial" pitchFamily="34" charset="0"/>
              </a:rPr>
              <a:t>Page </a:t>
            </a:r>
            <a:fld id="{4960B08E-D92F-4B50-91CB-45861FAC917D}" type="slidenum">
              <a:rPr lang="en-US" sz="1000">
                <a:cs typeface="Arial" pitchFamily="34" charset="0"/>
              </a:rPr>
              <a:pPr algn="r" defTabSz="918436"/>
              <a:t>82</a:t>
            </a:fld>
            <a:endParaRPr lang="en-US" sz="1000">
              <a:cs typeface="Arial" pitchFamily="34" charset="0"/>
            </a:endParaRPr>
          </a:p>
        </p:txBody>
      </p:sp>
      <p:sp>
        <p:nvSpPr>
          <p:cNvPr id="357478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1279525"/>
            <a:ext cx="5118100" cy="3838575"/>
          </a:xfrm>
          <a:ln/>
        </p:spPr>
      </p:sp>
      <p:sp>
        <p:nvSpPr>
          <p:cNvPr id="35747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2113" y="5627393"/>
            <a:ext cx="4735077" cy="3838803"/>
          </a:xfrm>
        </p:spPr>
        <p:txBody>
          <a:bodyPr lIns="91843" tIns="45921" rIns="91843" bIns="45921"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0469453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06ECC68-8513-495E-9159-3D24734A973F}" type="slidenum">
              <a:rPr lang="pl-PL"/>
              <a:pPr/>
              <a:t>83</a:t>
            </a:fld>
            <a:endParaRPr lang="pl-PL"/>
          </a:p>
        </p:txBody>
      </p:sp>
      <p:sp>
        <p:nvSpPr>
          <p:cNvPr id="3576834" name="Rectangle 2"/>
          <p:cNvSpPr txBox="1">
            <a:spLocks noGrp="1" noChangeArrowheads="1"/>
          </p:cNvSpPr>
          <p:nvPr/>
        </p:nvSpPr>
        <p:spPr bwMode="auto">
          <a:xfrm>
            <a:off x="1" y="2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/>
          <a:lstStyle/>
          <a:p>
            <a:pPr defTabSz="918436"/>
            <a:r>
              <a:rPr lang="en-US" sz="1000">
                <a:cs typeface="Arial" pitchFamily="34" charset="0"/>
              </a:rPr>
              <a:t>IMS</a:t>
            </a:r>
          </a:p>
        </p:txBody>
      </p:sp>
      <p:sp>
        <p:nvSpPr>
          <p:cNvPr id="3576835" name="Rectangle 3"/>
          <p:cNvSpPr txBox="1">
            <a:spLocks noGrp="1" noChangeArrowheads="1"/>
          </p:cNvSpPr>
          <p:nvPr/>
        </p:nvSpPr>
        <p:spPr bwMode="auto">
          <a:xfrm>
            <a:off x="4020507" y="2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/>
          <a:lstStyle/>
          <a:p>
            <a:pPr algn="r" defTabSz="918436"/>
            <a:r>
              <a:rPr lang="en-US" sz="1000">
                <a:cs typeface="Arial" pitchFamily="34" charset="0"/>
              </a:rPr>
              <a:t>2006</a:t>
            </a:r>
          </a:p>
        </p:txBody>
      </p:sp>
      <p:sp>
        <p:nvSpPr>
          <p:cNvPr id="3576836" name="Rectangle 7"/>
          <p:cNvSpPr txBox="1">
            <a:spLocks noGrp="1" noChangeArrowheads="1"/>
          </p:cNvSpPr>
          <p:nvPr/>
        </p:nvSpPr>
        <p:spPr bwMode="auto">
          <a:xfrm>
            <a:off x="4020507" y="9721239"/>
            <a:ext cx="3077137" cy="511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843" tIns="45921" rIns="91843" bIns="45921" anchor="b"/>
          <a:lstStyle/>
          <a:p>
            <a:pPr algn="r" defTabSz="918436"/>
            <a:r>
              <a:rPr lang="en-US" sz="1000">
                <a:cs typeface="Arial" pitchFamily="34" charset="0"/>
              </a:rPr>
              <a:t>Page </a:t>
            </a:r>
            <a:fld id="{92F48374-AAFB-452D-AC02-2CE8A3BDDD4A}" type="slidenum">
              <a:rPr lang="en-US" sz="1000">
                <a:cs typeface="Arial" pitchFamily="34" charset="0"/>
              </a:rPr>
              <a:pPr algn="r" defTabSz="918436"/>
              <a:t>83</a:t>
            </a:fld>
            <a:endParaRPr lang="en-US" sz="1000">
              <a:cs typeface="Arial" pitchFamily="34" charset="0"/>
            </a:endParaRPr>
          </a:p>
        </p:txBody>
      </p:sp>
      <p:sp>
        <p:nvSpPr>
          <p:cNvPr id="357683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1279525"/>
            <a:ext cx="5118100" cy="3838575"/>
          </a:xfrm>
          <a:ln/>
        </p:spPr>
      </p:sp>
      <p:sp>
        <p:nvSpPr>
          <p:cNvPr id="35768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2113" y="5627393"/>
            <a:ext cx="4735077" cy="3838803"/>
          </a:xfrm>
        </p:spPr>
        <p:txBody>
          <a:bodyPr lIns="91843" tIns="45921" rIns="91843" bIns="45921"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42646035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C5C0D49-A53E-42EB-B3FE-D07367A2C157}" type="slidenum">
              <a:rPr lang="pl-PL"/>
              <a:pPr/>
              <a:t>84</a:t>
            </a:fld>
            <a:endParaRPr lang="pl-PL"/>
          </a:p>
        </p:txBody>
      </p:sp>
      <p:sp>
        <p:nvSpPr>
          <p:cNvPr id="3578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88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9309608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AE92CED-85AE-45D5-93E8-BC88B57920F3}" type="slidenum">
              <a:rPr lang="pl-PL"/>
              <a:pPr/>
              <a:t>85</a:t>
            </a:fld>
            <a:endParaRPr lang="pl-PL"/>
          </a:p>
        </p:txBody>
      </p:sp>
      <p:sp>
        <p:nvSpPr>
          <p:cNvPr id="3580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0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943556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1EE320F-772B-42BE-931F-892337E913F5}" type="slidenum">
              <a:rPr lang="pl-PL"/>
              <a:pPr/>
              <a:t>11</a:t>
            </a:fld>
            <a:endParaRPr lang="pl-PL"/>
          </a:p>
        </p:txBody>
      </p:sp>
      <p:sp>
        <p:nvSpPr>
          <p:cNvPr id="21493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93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4484093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3D05A49-43E3-41BD-B495-32A2B64446E7}" type="slidenum">
              <a:rPr lang="pl-PL"/>
              <a:pPr/>
              <a:t>86</a:t>
            </a:fld>
            <a:endParaRPr lang="pl-PL"/>
          </a:p>
        </p:txBody>
      </p:sp>
      <p:sp>
        <p:nvSpPr>
          <p:cNvPr id="3582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2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3911732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79DFDB8-5626-4367-B70F-ED9B6F3372FE}" type="slidenum">
              <a:rPr lang="pl-PL"/>
              <a:pPr/>
              <a:t>87</a:t>
            </a:fld>
            <a:endParaRPr lang="pl-PL"/>
          </a:p>
        </p:txBody>
      </p:sp>
      <p:sp>
        <p:nvSpPr>
          <p:cNvPr id="35850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50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89152704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C40E03-A75A-42DB-BED9-6A1453B94AD4}" type="slidenum">
              <a:rPr lang="pl-PL"/>
              <a:pPr/>
              <a:t>88</a:t>
            </a:fld>
            <a:endParaRPr lang="pl-PL"/>
          </a:p>
        </p:txBody>
      </p:sp>
      <p:sp>
        <p:nvSpPr>
          <p:cNvPr id="3587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7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9056701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7512CC-DB6E-43D6-8E8D-3B744130C573}" type="slidenum">
              <a:rPr lang="pl-PL"/>
              <a:pPr/>
              <a:t>89</a:t>
            </a:fld>
            <a:endParaRPr lang="pl-PL"/>
          </a:p>
        </p:txBody>
      </p:sp>
      <p:sp>
        <p:nvSpPr>
          <p:cNvPr id="3589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9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7818664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33CE85B-7169-4FB2-8C32-DC95EE2E4BFE}" type="slidenum">
              <a:rPr lang="pl-PL"/>
              <a:pPr/>
              <a:t>90</a:t>
            </a:fld>
            <a:endParaRPr lang="pl-PL"/>
          </a:p>
        </p:txBody>
      </p:sp>
      <p:sp>
        <p:nvSpPr>
          <p:cNvPr id="3591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1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293474659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CB2F243-D297-4AB0-9309-1BD621BF832C}" type="slidenum">
              <a:rPr lang="pl-PL"/>
              <a:pPr/>
              <a:t>91</a:t>
            </a:fld>
            <a:endParaRPr lang="pl-PL"/>
          </a:p>
        </p:txBody>
      </p:sp>
      <p:sp>
        <p:nvSpPr>
          <p:cNvPr id="3511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1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5833276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4A69992-C75D-472E-AA1B-DC130D90A3C0}" type="slidenum">
              <a:rPr lang="pl-PL"/>
              <a:pPr/>
              <a:t>92</a:t>
            </a:fld>
            <a:endParaRPr lang="pl-PL"/>
          </a:p>
        </p:txBody>
      </p:sp>
      <p:sp>
        <p:nvSpPr>
          <p:cNvPr id="3515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5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99276352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604FAED-5E8E-4F32-B57B-C86D56C28FE5}" type="slidenum">
              <a:rPr lang="pl-PL"/>
              <a:pPr/>
              <a:t>93</a:t>
            </a:fld>
            <a:endParaRPr lang="pl-PL"/>
          </a:p>
        </p:txBody>
      </p:sp>
      <p:sp>
        <p:nvSpPr>
          <p:cNvPr id="3519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94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203761942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E93DC48-FDA7-4D71-9C62-D4400BE934CD}" type="slidenum">
              <a:rPr lang="pl-PL"/>
              <a:pPr/>
              <a:t>94</a:t>
            </a:fld>
            <a:endParaRPr lang="pl-PL"/>
          </a:p>
        </p:txBody>
      </p:sp>
      <p:sp>
        <p:nvSpPr>
          <p:cNvPr id="3521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1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132924616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9A261C9-D4A6-4FBF-B52E-8AC05EDD1549}" type="slidenum">
              <a:rPr lang="pl-PL"/>
              <a:pPr/>
              <a:t>95</a:t>
            </a:fld>
            <a:endParaRPr lang="pl-PL"/>
          </a:p>
        </p:txBody>
      </p:sp>
      <p:sp>
        <p:nvSpPr>
          <p:cNvPr id="3523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3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42233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97A4AD8-3CF2-4367-AC21-A98839265B08}" type="slidenum">
              <a:rPr lang="pl-PL"/>
              <a:pPr/>
              <a:t>12</a:t>
            </a:fld>
            <a:endParaRPr lang="pl-PL"/>
          </a:p>
        </p:txBody>
      </p:sp>
      <p:sp>
        <p:nvSpPr>
          <p:cNvPr id="3315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57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80453" y="4860620"/>
            <a:ext cx="4733420" cy="4092200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5424108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605893C-0D42-4D67-A4E6-C1A26997085D}" type="slidenum">
              <a:rPr lang="pl-PL"/>
              <a:pPr/>
              <a:t>96</a:t>
            </a:fld>
            <a:endParaRPr lang="pl-PL"/>
          </a:p>
        </p:txBody>
      </p:sp>
      <p:sp>
        <p:nvSpPr>
          <p:cNvPr id="3525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47750" y="790575"/>
            <a:ext cx="5068888" cy="3802063"/>
          </a:xfrm>
          <a:ln/>
        </p:spPr>
      </p:sp>
      <p:sp>
        <p:nvSpPr>
          <p:cNvPr id="35256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64923" y="4827711"/>
            <a:ext cx="5151221" cy="4671394"/>
          </a:xfrm>
        </p:spPr>
        <p:txBody>
          <a:bodyPr/>
          <a:lstStyle/>
          <a:p>
            <a:r>
              <a:rPr lang="en-GB"/>
              <a:t>INAP: Intelligent Network Application Protocol</a:t>
            </a:r>
          </a:p>
          <a:p>
            <a:r>
              <a:rPr lang="en-GB"/>
              <a:t>CAP: CAMEL Application Part</a:t>
            </a:r>
          </a:p>
          <a:p>
            <a:r>
              <a:rPr lang="en-GB"/>
              <a:t>CAMEL: Customaries Application for Mobile Enhanced Logic</a:t>
            </a:r>
          </a:p>
        </p:txBody>
      </p:sp>
    </p:spTree>
    <p:extLst>
      <p:ext uri="{BB962C8B-B14F-4D97-AF65-F5344CB8AC3E}">
        <p14:creationId xmlns:p14="http://schemas.microsoft.com/office/powerpoint/2010/main" val="172397470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13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D242324-61CD-4794-9158-843EFDFD2DD7}" type="slidenum">
              <a:rPr lang="pl-PL" smtClean="0"/>
              <a:pPr/>
              <a:t>97</a:t>
            </a:fld>
            <a:endParaRPr lang="pl-PL" smtClean="0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0600" y="766763"/>
            <a:ext cx="5118100" cy="3838575"/>
          </a:xfrm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pl-PL" smtClean="0"/>
          </a:p>
        </p:txBody>
      </p:sp>
    </p:spTree>
    <p:extLst>
      <p:ext uri="{BB962C8B-B14F-4D97-AF65-F5344CB8AC3E}">
        <p14:creationId xmlns:p14="http://schemas.microsoft.com/office/powerpoint/2010/main" val="159869150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C272A3-54EB-4354-A905-5B8172210365}" type="slidenum">
              <a:rPr lang="pl-PL"/>
              <a:pPr/>
              <a:t>98</a:t>
            </a:fld>
            <a:endParaRPr lang="pl-PL"/>
          </a:p>
        </p:txBody>
      </p:sp>
      <p:sp>
        <p:nvSpPr>
          <p:cNvPr id="3529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9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5858955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81FEB4-016E-48EB-A148-33D34BE7AD4C}" type="slidenum">
              <a:rPr lang="pl-PL"/>
              <a:pPr/>
              <a:t>99</a:t>
            </a:fld>
            <a:endParaRPr lang="pl-PL"/>
          </a:p>
        </p:txBody>
      </p:sp>
      <p:sp>
        <p:nvSpPr>
          <p:cNvPr id="3531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1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958070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2B6B533-6DD0-4760-9B96-F23B5957F2F2}" type="slidenum">
              <a:rPr lang="pl-PL"/>
              <a:pPr/>
              <a:t>100</a:t>
            </a:fld>
            <a:endParaRPr lang="pl-PL"/>
          </a:p>
        </p:txBody>
      </p:sp>
      <p:sp>
        <p:nvSpPr>
          <p:cNvPr id="3533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r>
              <a:rPr lang="pl-PL"/>
              <a:t>Article Information </a:t>
            </a:r>
          </a:p>
          <a:p>
            <a:r>
              <a:rPr lang="pl-PL" b="1"/>
              <a:t>Analysis of SIP-Based IMS Session Establishment Signaling for WiMax-3G Networks</a:t>
            </a:r>
            <a:r>
              <a:rPr lang="pl-PL"/>
              <a:t/>
            </a:r>
            <a:br>
              <a:rPr lang="pl-PL"/>
            </a:br>
            <a:r>
              <a:rPr lang="pl-PL"/>
              <a:t>Munir, A.</a:t>
            </a:r>
            <a:br>
              <a:rPr lang="pl-PL"/>
            </a:br>
            <a:r>
              <a:rPr lang="pl-PL"/>
              <a:t>Networking and Services, 2008. ICNS 2008. Fourth International Conference on</a:t>
            </a:r>
            <a:br>
              <a:rPr lang="pl-PL"/>
            </a:br>
            <a:r>
              <a:rPr lang="pl-PL"/>
              <a:t>Volume , Issue , 16-21 March 2008 Page(s):282 - 287</a:t>
            </a:r>
            <a:br>
              <a:rPr lang="pl-PL"/>
            </a:br>
            <a:r>
              <a:rPr lang="pl-PL"/>
              <a:t>Digital Object Identifier   10.1109/ICNS.2008.7</a:t>
            </a:r>
          </a:p>
        </p:txBody>
      </p:sp>
    </p:spTree>
    <p:extLst>
      <p:ext uri="{BB962C8B-B14F-4D97-AF65-F5344CB8AC3E}">
        <p14:creationId xmlns:p14="http://schemas.microsoft.com/office/powerpoint/2010/main" val="80380845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66564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CC0145-3522-4589-B886-268CEF7C49A6}" type="slidenum">
              <a:rPr lang="en-US" altLang="ko-KR" smtClean="0"/>
              <a:pPr/>
              <a:t>101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276021916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7587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67588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637C870-F7C3-457B-8795-B387C8CD36AE}" type="slidenum">
              <a:rPr lang="en-US" altLang="ko-KR" smtClean="0"/>
              <a:pPr/>
              <a:t>102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298156899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853B36-DAE1-4361-9731-F8B024C07A06}" type="slidenum">
              <a:rPr lang="pl-PL"/>
              <a:pPr/>
              <a:t>103</a:t>
            </a:fld>
            <a:endParaRPr lang="pl-PL"/>
          </a:p>
        </p:txBody>
      </p:sp>
      <p:sp>
        <p:nvSpPr>
          <p:cNvPr id="3535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5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7439955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ymbol zastępczy obrazu slajdu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5" name="Symbol zastępczy notatek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l-PL" smtClean="0"/>
          </a:p>
        </p:txBody>
      </p:sp>
      <p:sp>
        <p:nvSpPr>
          <p:cNvPr id="59396" name="Symbol zastępczy numeru slajdu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6D9DEDC-E77B-4C80-8F9D-B09921B649E0}" type="slidenum">
              <a:rPr lang="en-US" altLang="ko-KR" smtClean="0"/>
              <a:pPr/>
              <a:t>104</a:t>
            </a:fld>
            <a:endParaRPr lang="en-US" altLang="ko-KR" smtClean="0"/>
          </a:p>
        </p:txBody>
      </p:sp>
    </p:spTree>
    <p:extLst>
      <p:ext uri="{BB962C8B-B14F-4D97-AF65-F5344CB8AC3E}">
        <p14:creationId xmlns:p14="http://schemas.microsoft.com/office/powerpoint/2010/main" val="116349663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3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00B2C6B-5BA3-4284-B5D3-FAC4EF3562EE}" type="slidenum">
              <a:rPr lang="pl-PL"/>
              <a:pPr/>
              <a:t>105</a:t>
            </a:fld>
            <a:endParaRPr lang="pl-PL"/>
          </a:p>
        </p:txBody>
      </p:sp>
      <p:sp>
        <p:nvSpPr>
          <p:cNvPr id="3542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2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9599" y="4860620"/>
            <a:ext cx="5680104" cy="4605576"/>
          </a:xfrm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401336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348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pl-PL" sz="2400">
                <a:latin typeface="Times New Roman" pitchFamily="18" charset="0"/>
              </a:endParaRPr>
            </a:p>
          </p:txBody>
        </p:sp>
        <p:grpSp>
          <p:nvGrpSpPr>
            <p:cNvPr id="34820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348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pl-PL" sz="2400">
                  <a:latin typeface="Times New Roman" pitchFamily="18" charset="0"/>
                </a:endParaRPr>
              </a:p>
            </p:txBody>
          </p:sp>
          <p:sp>
            <p:nvSpPr>
              <p:cNvPr id="348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pl-PL" sz="2400">
                  <a:latin typeface="Times New Roman" pitchFamily="18" charset="0"/>
                </a:endParaRPr>
              </a:p>
            </p:txBody>
          </p:sp>
          <p:sp>
            <p:nvSpPr>
              <p:cNvPr id="348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l-PL"/>
              </a:p>
            </p:txBody>
          </p:sp>
        </p:grpSp>
        <p:grpSp>
          <p:nvGrpSpPr>
            <p:cNvPr id="3482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348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pl-PL" sz="2400">
                  <a:latin typeface="Times New Roman" pitchFamily="18" charset="0"/>
                </a:endParaRPr>
              </a:p>
            </p:txBody>
          </p:sp>
          <p:sp>
            <p:nvSpPr>
              <p:cNvPr id="348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pl-PL"/>
              </a:p>
            </p:txBody>
          </p:sp>
        </p:grpSp>
      </p:grpSp>
      <p:sp>
        <p:nvSpPr>
          <p:cNvPr id="348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3800">
                <a:latin typeface="Calibri" pitchFamily="34" charset="0"/>
              </a:defRPr>
            </a:lvl1pPr>
          </a:lstStyle>
          <a:p>
            <a:r>
              <a:rPr lang="en-US" dirty="0" err="1"/>
              <a:t>Kliknij</a:t>
            </a:r>
            <a:r>
              <a:rPr lang="en-US" dirty="0"/>
              <a:t>, </a:t>
            </a:r>
            <a:r>
              <a:rPr lang="en-US" dirty="0" err="1"/>
              <a:t>aby</a:t>
            </a:r>
            <a:r>
              <a:rPr lang="en-US" dirty="0"/>
              <a:t> </a:t>
            </a:r>
            <a:r>
              <a:rPr lang="en-US" dirty="0" err="1"/>
              <a:t>edytować</a:t>
            </a:r>
            <a:r>
              <a:rPr lang="en-US" dirty="0"/>
              <a:t> </a:t>
            </a:r>
            <a:r>
              <a:rPr lang="en-US" dirty="0" err="1"/>
              <a:t>styl</a:t>
            </a:r>
            <a:r>
              <a:rPr lang="en-US" dirty="0"/>
              <a:t> </a:t>
            </a:r>
            <a:r>
              <a:rPr lang="en-US" dirty="0" err="1"/>
              <a:t>wzorca</a:t>
            </a:r>
            <a:r>
              <a:rPr lang="en-US" dirty="0"/>
              <a:t> </a:t>
            </a:r>
            <a:r>
              <a:rPr lang="en-US" dirty="0" err="1"/>
              <a:t>tytułu</a:t>
            </a:r>
            <a:endParaRPr lang="en-US" dirty="0"/>
          </a:p>
        </p:txBody>
      </p:sp>
      <p:sp>
        <p:nvSpPr>
          <p:cNvPr id="348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en-US" dirty="0" err="1"/>
              <a:t>Kliknij</a:t>
            </a:r>
            <a:r>
              <a:rPr lang="en-US" dirty="0"/>
              <a:t>, </a:t>
            </a:r>
            <a:r>
              <a:rPr lang="en-US" dirty="0" err="1"/>
              <a:t>aby</a:t>
            </a:r>
            <a:r>
              <a:rPr lang="en-US" dirty="0"/>
              <a:t> </a:t>
            </a:r>
            <a:r>
              <a:rPr lang="en-US" dirty="0" err="1"/>
              <a:t>edytować</a:t>
            </a:r>
            <a:r>
              <a:rPr lang="en-US" dirty="0"/>
              <a:t> </a:t>
            </a:r>
            <a:r>
              <a:rPr lang="en-US" dirty="0" err="1"/>
              <a:t>styl</a:t>
            </a:r>
            <a:r>
              <a:rPr lang="en-US" dirty="0"/>
              <a:t> </a:t>
            </a:r>
            <a:r>
              <a:rPr lang="en-US" dirty="0" err="1"/>
              <a:t>wzorca</a:t>
            </a:r>
            <a:r>
              <a:rPr lang="en-US" dirty="0"/>
              <a:t> </a:t>
            </a:r>
            <a:r>
              <a:rPr lang="en-US" dirty="0" err="1"/>
              <a:t>podtytułu</a:t>
            </a:r>
            <a:endParaRPr lang="en-US" dirty="0"/>
          </a:p>
        </p:txBody>
      </p:sp>
      <p:sp>
        <p:nvSpPr>
          <p:cNvPr id="348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113122" y="6513924"/>
            <a:ext cx="4242062" cy="282804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348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4383464" y="6498127"/>
            <a:ext cx="3619894" cy="312738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34831" name="Rectangle 15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253315" y="6553090"/>
            <a:ext cx="585787" cy="286056"/>
          </a:xfrm>
        </p:spPr>
        <p:txBody>
          <a:bodyPr/>
          <a:lstStyle>
            <a:lvl1pPr>
              <a:defRPr/>
            </a:lvl1pPr>
          </a:lstStyle>
          <a:p>
            <a:fld id="{54BF413D-B547-4A3A-A8D2-B75E1EA6287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>
          <a:xfrm>
            <a:off x="1470581" y="6579908"/>
            <a:ext cx="3968685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5404339" y="6579908"/>
            <a:ext cx="2971800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1CE043-9497-4B1E-8FAA-9979752A587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794500" y="252413"/>
            <a:ext cx="2047875" cy="6129337"/>
          </a:xfrm>
        </p:spPr>
        <p:txBody>
          <a:bodyPr vert="eaVert"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650875" y="252413"/>
            <a:ext cx="5991225" cy="6129337"/>
          </a:xfrm>
        </p:spPr>
        <p:txBody>
          <a:bodyPr vert="eaVert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>
          <a:xfrm>
            <a:off x="1423447" y="6579908"/>
            <a:ext cx="4091233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5489182" y="6579908"/>
            <a:ext cx="2971800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28EF75-7753-464F-B20D-F5308549F64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ytuł i tabe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598488" y="579438"/>
            <a:ext cx="8077200" cy="762000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abeli 2"/>
          <p:cNvSpPr>
            <a:spLocks noGrp="1"/>
          </p:cNvSpPr>
          <p:nvPr>
            <p:ph type="tbl" idx="1"/>
          </p:nvPr>
        </p:nvSpPr>
        <p:spPr>
          <a:xfrm>
            <a:off x="838200" y="1881188"/>
            <a:ext cx="7772400" cy="4572000"/>
          </a:xfrm>
        </p:spPr>
        <p:txBody>
          <a:bodyPr/>
          <a:lstStyle/>
          <a:p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>
          <a:xfrm>
            <a:off x="6553200" y="6507163"/>
            <a:ext cx="18288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152400" y="6583363"/>
            <a:ext cx="42672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>
          <a:xfrm>
            <a:off x="8763000" y="6523038"/>
            <a:ext cx="304800" cy="242887"/>
          </a:xfrm>
        </p:spPr>
        <p:txBody>
          <a:bodyPr/>
          <a:lstStyle>
            <a:lvl1pPr>
              <a:defRPr/>
            </a:lvl1pPr>
          </a:lstStyle>
          <a:p>
            <a:fld id="{13BA036A-CCCE-4064-9693-A7743E98BF58}" type="slidenum">
              <a:rPr lang="pl-PL"/>
              <a:pPr/>
              <a:t>‹#›</a:t>
            </a:fld>
            <a:endParaRPr lang="pl-P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>
  <p:cSld name="Tytuł, tekst i clip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598488" y="579438"/>
            <a:ext cx="8077200" cy="762000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sz="half" idx="1"/>
          </p:nvPr>
        </p:nvSpPr>
        <p:spPr>
          <a:xfrm>
            <a:off x="838200" y="1881188"/>
            <a:ext cx="3810000" cy="4572000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obiektu clipart 3"/>
          <p:cNvSpPr>
            <a:spLocks noGrp="1"/>
          </p:cNvSpPr>
          <p:nvPr>
            <p:ph type="clipArt" sz="half" idx="2"/>
          </p:nvPr>
        </p:nvSpPr>
        <p:spPr>
          <a:xfrm>
            <a:off x="4800600" y="1881188"/>
            <a:ext cx="3810000" cy="4572000"/>
          </a:xfrm>
        </p:spPr>
        <p:txBody>
          <a:bodyPr/>
          <a:lstStyle/>
          <a:p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6553200" y="6507163"/>
            <a:ext cx="18288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152400" y="6583363"/>
            <a:ext cx="42672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763000" y="6523038"/>
            <a:ext cx="304800" cy="242887"/>
          </a:xfrm>
        </p:spPr>
        <p:txBody>
          <a:bodyPr/>
          <a:lstStyle>
            <a:lvl1pPr>
              <a:defRPr/>
            </a:lvl1pPr>
          </a:lstStyle>
          <a:p>
            <a:fld id="{A02DB770-2D0B-40BB-ADB1-2278BECD8903}" type="slidenum">
              <a:rPr lang="pl-PL"/>
              <a:pPr/>
              <a:t>‹#›</a:t>
            </a:fld>
            <a:endParaRPr lang="pl-P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ytuł, tekst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598488" y="579438"/>
            <a:ext cx="8077200" cy="762000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sz="half" idx="1"/>
          </p:nvPr>
        </p:nvSpPr>
        <p:spPr>
          <a:xfrm>
            <a:off x="838200" y="1881188"/>
            <a:ext cx="3810000" cy="4572000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800600" y="1881188"/>
            <a:ext cx="3810000" cy="4572000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6553200" y="6507163"/>
            <a:ext cx="18288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152400" y="6583363"/>
            <a:ext cx="4267200" cy="27463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763000" y="6523038"/>
            <a:ext cx="304800" cy="242887"/>
          </a:xfrm>
        </p:spPr>
        <p:txBody>
          <a:bodyPr/>
          <a:lstStyle>
            <a:lvl1pPr>
              <a:defRPr/>
            </a:lvl1pPr>
          </a:lstStyle>
          <a:p>
            <a:fld id="{DF157BA1-9A24-47ED-B12C-8B9256D192D7}" type="slidenum">
              <a:rPr lang="pl-PL"/>
              <a:pPr/>
              <a:t>‹#›</a:t>
            </a:fld>
            <a:endParaRPr lang="pl-P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ytuł i tekst nad zawartości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381000" y="912813"/>
            <a:ext cx="8532813" cy="838200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sz="half" idx="1"/>
          </p:nvPr>
        </p:nvSpPr>
        <p:spPr>
          <a:xfrm>
            <a:off x="381000" y="1903413"/>
            <a:ext cx="8532813" cy="2173287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381000" y="4229100"/>
            <a:ext cx="8532813" cy="2173288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6324600" y="6553200"/>
            <a:ext cx="1217613" cy="230188"/>
          </a:xfrm>
        </p:spPr>
        <p:txBody>
          <a:bodyPr/>
          <a:lstStyle>
            <a:lvl1pPr>
              <a:defRPr/>
            </a:lvl1pPr>
          </a:lstStyle>
          <a:p>
            <a:fld id="{1A06E3C8-EA5F-45FF-A641-6B96112F7A7D}" type="datetime1">
              <a:rPr lang="en-US" smtClean="0"/>
              <a:t>3/6/2015</a:t>
            </a:fld>
            <a:endParaRPr lang="nb-NO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381000" y="6553200"/>
            <a:ext cx="5791200" cy="230188"/>
          </a:xfrm>
        </p:spPr>
        <p:txBody>
          <a:bodyPr/>
          <a:lstStyle>
            <a:lvl1pPr>
              <a:defRPr/>
            </a:lvl1pPr>
          </a:lstStyle>
          <a:p>
            <a:endParaRPr lang="nb-NO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7618413" y="6553200"/>
            <a:ext cx="1295400" cy="230188"/>
          </a:xfrm>
        </p:spPr>
        <p:txBody>
          <a:bodyPr/>
          <a:lstStyle>
            <a:lvl1pPr>
              <a:defRPr/>
            </a:lvl1pPr>
          </a:lstStyle>
          <a:p>
            <a:fld id="{DB3D39E2-00D7-4334-85A4-2FB0187FE440}" type="slidenum">
              <a:rPr lang="nb-NO"/>
              <a:pPr/>
              <a:t>‹#›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329113374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ytuł, zawartość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381000" y="912813"/>
            <a:ext cx="8532813" cy="838200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381000" y="1903413"/>
            <a:ext cx="4189413" cy="4498975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4722813" y="1903413"/>
            <a:ext cx="4191000" cy="4498975"/>
          </a:xfrm>
        </p:spPr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6324600" y="6553200"/>
            <a:ext cx="1217613" cy="230188"/>
          </a:xfrm>
        </p:spPr>
        <p:txBody>
          <a:bodyPr/>
          <a:lstStyle>
            <a:lvl1pPr>
              <a:defRPr/>
            </a:lvl1pPr>
          </a:lstStyle>
          <a:p>
            <a:fld id="{38DB4ECE-EECF-4867-87C9-975DB00C6AC5}" type="datetime1">
              <a:rPr lang="en-US" smtClean="0"/>
              <a:t>3/6/2015</a:t>
            </a:fld>
            <a:endParaRPr lang="nb-NO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381000" y="6553200"/>
            <a:ext cx="5791200" cy="230188"/>
          </a:xfrm>
        </p:spPr>
        <p:txBody>
          <a:bodyPr/>
          <a:lstStyle>
            <a:lvl1pPr>
              <a:defRPr/>
            </a:lvl1pPr>
          </a:lstStyle>
          <a:p>
            <a:endParaRPr lang="nb-NO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7618413" y="6553200"/>
            <a:ext cx="1295400" cy="230188"/>
          </a:xfrm>
        </p:spPr>
        <p:txBody>
          <a:bodyPr/>
          <a:lstStyle>
            <a:lvl1pPr>
              <a:defRPr/>
            </a:lvl1pPr>
          </a:lstStyle>
          <a:p>
            <a:fld id="{EECC4B40-BA33-4B67-A244-6B1167B079F0}" type="slidenum">
              <a:rPr lang="nb-NO"/>
              <a:pPr/>
              <a:t>‹#›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750787679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>
          <a:xfrm>
            <a:off x="1421283" y="6589336"/>
            <a:ext cx="4036832" cy="249614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5479106" y="6579908"/>
            <a:ext cx="2971800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A37546C-B6EB-4247-A327-89CB09C5719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l-PL" dirty="0" smtClean="0"/>
              <a:t>Kliknij, aby edytować styl</a:t>
            </a:r>
            <a:endParaRPr lang="pl-PL" dirty="0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>
          <a:xfrm>
            <a:off x="1442301" y="6579908"/>
            <a:ext cx="3978111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5401559" y="6561056"/>
            <a:ext cx="3026003" cy="277894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B0FD11-F5E6-452D-9E7B-D00AEC09F2F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650875" y="1192213"/>
            <a:ext cx="4019550" cy="51895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822825" y="1192213"/>
            <a:ext cx="4019550" cy="51895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1489436" y="6617615"/>
            <a:ext cx="4034672" cy="230761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 dirty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479755" y="6608190"/>
            <a:ext cx="2971800" cy="249810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77238" y="6381750"/>
            <a:ext cx="512238" cy="457200"/>
          </a:xfrm>
        </p:spPr>
        <p:txBody>
          <a:bodyPr/>
          <a:lstStyle>
            <a:lvl1pPr>
              <a:defRPr/>
            </a:lvl1pPr>
          </a:lstStyle>
          <a:p>
            <a:fld id="{97CB4078-7E67-4A04-BD06-B63170A9CA8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>
          <a:xfrm>
            <a:off x="1451727" y="6561056"/>
            <a:ext cx="4025245" cy="277894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>
          <a:xfrm>
            <a:off x="5404339" y="6561056"/>
            <a:ext cx="2971800" cy="277894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99A197-713C-48FD-9440-63E8F0CC9C9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>
          <a:xfrm>
            <a:off x="1461156" y="6579908"/>
            <a:ext cx="4081806" cy="259041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>
          <a:xfrm>
            <a:off x="5479755" y="6589336"/>
            <a:ext cx="2971800" cy="249614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2E4C5C-14EC-46AC-B0BF-CFF550BDE2D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>
          <a:xfrm>
            <a:off x="1432874" y="6598762"/>
            <a:ext cx="4128940" cy="24018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>
          <a:xfrm>
            <a:off x="5526890" y="6598762"/>
            <a:ext cx="2971800" cy="24018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31B99A-9F28-4CB0-9CD8-B413963D61A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1423447" y="6598762"/>
            <a:ext cx="4053525" cy="240187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 dirty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508036" y="6608190"/>
            <a:ext cx="2971800" cy="230760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AA7170-61A4-4F3D-B4BC-ED010E27C39E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 smtClean="0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>
          <a:xfrm>
            <a:off x="1489435" y="6579909"/>
            <a:ext cx="3987538" cy="259040"/>
          </a:xfrm>
        </p:spPr>
        <p:txBody>
          <a:bodyPr/>
          <a:lstStyle>
            <a:lvl1pPr>
              <a:defRPr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460901" y="6570482"/>
            <a:ext cx="2971800" cy="268467"/>
          </a:xfrm>
        </p:spPr>
        <p:txBody>
          <a:bodyPr/>
          <a:lstStyle>
            <a:lvl1pPr>
              <a:defRPr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ADD206C-B558-41AC-894B-51E6D38951A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0" y="0"/>
            <a:ext cx="609600" cy="4876800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pl-PL" sz="2400">
              <a:latin typeface="Times New Roman" pitchFamily="18" charset="0"/>
            </a:endParaRPr>
          </a:p>
        </p:txBody>
      </p:sp>
      <p:grpSp>
        <p:nvGrpSpPr>
          <p:cNvPr id="33796" name="Group 4"/>
          <p:cNvGrpSpPr>
            <a:grpSpLocks/>
          </p:cNvGrpSpPr>
          <p:nvPr/>
        </p:nvGrpSpPr>
        <p:grpSpPr bwMode="auto">
          <a:xfrm>
            <a:off x="381000" y="969963"/>
            <a:ext cx="8305800" cy="182562"/>
            <a:chOff x="240" y="893"/>
            <a:chExt cx="5232" cy="115"/>
          </a:xfrm>
        </p:grpSpPr>
        <p:sp>
          <p:nvSpPr>
            <p:cNvPr id="33797" name="Rectangle 5"/>
            <p:cNvSpPr>
              <a:spLocks noChangeArrowheads="1"/>
            </p:cNvSpPr>
            <p:nvPr/>
          </p:nvSpPr>
          <p:spPr bwMode="auto">
            <a:xfrm>
              <a:off x="4320" y="893"/>
              <a:ext cx="1152" cy="115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pl-PL" sz="2400">
                <a:latin typeface="Times New Roman" pitchFamily="18" charset="0"/>
              </a:endParaRPr>
            </a:p>
          </p:txBody>
        </p:sp>
        <p:sp>
          <p:nvSpPr>
            <p:cNvPr id="33798" name="Line 6"/>
            <p:cNvSpPr>
              <a:spLocks noChangeShapeType="1"/>
            </p:cNvSpPr>
            <p:nvPr/>
          </p:nvSpPr>
          <p:spPr bwMode="auto">
            <a:xfrm>
              <a:off x="240" y="941"/>
              <a:ext cx="5232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337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52413"/>
            <a:ext cx="7772400" cy="944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Kliknij, aby edytować styl wzorca tytułu</a:t>
            </a:r>
          </a:p>
        </p:txBody>
      </p:sp>
      <p:sp>
        <p:nvSpPr>
          <p:cNvPr id="338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650875" y="1192213"/>
            <a:ext cx="8191500" cy="5189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Kliknij, aby edytować style wzorca tekstu</a:t>
            </a:r>
          </a:p>
          <a:p>
            <a:pPr lvl="1"/>
            <a:r>
              <a:rPr lang="en-US" smtClean="0"/>
              <a:t>Drugi poziom</a:t>
            </a:r>
          </a:p>
          <a:p>
            <a:pPr lvl="2"/>
            <a:r>
              <a:rPr lang="en-US" smtClean="0"/>
              <a:t>Trzeci poziom</a:t>
            </a:r>
          </a:p>
          <a:p>
            <a:pPr lvl="3"/>
            <a:r>
              <a:rPr lang="en-US" smtClean="0"/>
              <a:t>Czwarty poziom</a:t>
            </a:r>
          </a:p>
          <a:p>
            <a:pPr lvl="4"/>
            <a:r>
              <a:rPr lang="en-US" smtClean="0"/>
              <a:t>Piąty poziom</a:t>
            </a:r>
          </a:p>
        </p:txBody>
      </p:sp>
      <p:sp>
        <p:nvSpPr>
          <p:cNvPr id="338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461155" y="6561056"/>
            <a:ext cx="4138367" cy="2778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338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26890" y="6570482"/>
            <a:ext cx="2971800" cy="2684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/>
            </a:lvl1pPr>
          </a:lstStyle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338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77238" y="6381750"/>
            <a:ext cx="4429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/>
            </a:lvl1pPr>
          </a:lstStyle>
          <a:p>
            <a:fld id="{B3714AF5-B9DF-450C-BA66-3A25B9508D1A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338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805" name="Picture 13" descr="logo nowe PW"/>
          <p:cNvPicPr>
            <a:picLocks noChangeAspect="1" noChangeArrowheads="1"/>
          </p:cNvPicPr>
          <p:nvPr userDrawn="1"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0" y="381000"/>
            <a:ext cx="655638" cy="649288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0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7.jpeg"/><Relationship Id="rId10" Type="http://schemas.openxmlformats.org/officeDocument/2006/relationships/oleObject" Target="../embeddings/oleObject4.bin"/><Relationship Id="rId4" Type="http://schemas.openxmlformats.org/officeDocument/2006/relationships/image" Target="../media/image36.jpeg"/><Relationship Id="rId9" Type="http://schemas.openxmlformats.org/officeDocument/2006/relationships/oleObject" Target="../embeddings/oleObject3.bin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4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0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00.emf"/><Relationship Id="rId4" Type="http://schemas.openxmlformats.org/officeDocument/2006/relationships/oleObject" Target="../embeddings/oleObject16.bin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3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101.emf"/><Relationship Id="rId4" Type="http://schemas.openxmlformats.org/officeDocument/2006/relationships/oleObject" Target="../embeddings/oleObject17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e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4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102.emf"/><Relationship Id="rId4" Type="http://schemas.openxmlformats.org/officeDocument/2006/relationships/oleObject" Target="../embeddings/oleObject18.bin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5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103.emf"/><Relationship Id="rId4" Type="http://schemas.openxmlformats.org/officeDocument/2006/relationships/oleObject" Target="../embeddings/oleObject19.bin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6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104.emf"/><Relationship Id="rId5" Type="http://schemas.openxmlformats.org/officeDocument/2006/relationships/oleObject" Target="../embeddings/oleObject20.bin"/><Relationship Id="rId4" Type="http://schemas.openxmlformats.org/officeDocument/2006/relationships/hyperlink" Target="http://tools.ietf.org/html/rfc3725" TargetMode="Externa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7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105.emf"/><Relationship Id="rId4" Type="http://schemas.openxmlformats.org/officeDocument/2006/relationships/oleObject" Target="../embeddings/oleObject21.bin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8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106.emf"/><Relationship Id="rId4" Type="http://schemas.openxmlformats.org/officeDocument/2006/relationships/oleObject" Target="../embeddings/oleObject22.bin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9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107.emf"/><Relationship Id="rId4" Type="http://schemas.openxmlformats.org/officeDocument/2006/relationships/oleObject" Target="../embeddings/oleObject23.bin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emf"/><Relationship Id="rId13" Type="http://schemas.openxmlformats.org/officeDocument/2006/relationships/image" Target="../media/image109.png"/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12" Type="http://schemas.openxmlformats.org/officeDocument/2006/relationships/image" Target="../media/image29.emf"/><Relationship Id="rId17" Type="http://schemas.openxmlformats.org/officeDocument/2006/relationships/image" Target="../media/image31.png"/><Relationship Id="rId2" Type="http://schemas.openxmlformats.org/officeDocument/2006/relationships/notesSlide" Target="../notesSlides/notesSlide122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11" Type="http://schemas.openxmlformats.org/officeDocument/2006/relationships/image" Target="../media/image28.emf"/><Relationship Id="rId5" Type="http://schemas.openxmlformats.org/officeDocument/2006/relationships/image" Target="../media/image22.png"/><Relationship Id="rId15" Type="http://schemas.openxmlformats.org/officeDocument/2006/relationships/image" Target="../media/image111.png"/><Relationship Id="rId10" Type="http://schemas.openxmlformats.org/officeDocument/2006/relationships/image" Target="../media/image27.png"/><Relationship Id="rId4" Type="http://schemas.openxmlformats.org/officeDocument/2006/relationships/image" Target="../media/image21.png"/><Relationship Id="rId9" Type="http://schemas.openxmlformats.org/officeDocument/2006/relationships/image" Target="../media/image26.emf"/><Relationship Id="rId14" Type="http://schemas.openxmlformats.org/officeDocument/2006/relationships/image" Target="../media/image110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3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oleObject" Target="../embeddings/oleObject24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jpeg"/><Relationship Id="rId5" Type="http://schemas.openxmlformats.org/officeDocument/2006/relationships/image" Target="../media/image43.png"/><Relationship Id="rId4" Type="http://schemas.openxmlformats.org/officeDocument/2006/relationships/image" Target="../media/image42.gif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4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5.emf"/><Relationship Id="rId18" Type="http://schemas.openxmlformats.org/officeDocument/2006/relationships/image" Target="../media/image130.emf"/><Relationship Id="rId26" Type="http://schemas.openxmlformats.org/officeDocument/2006/relationships/image" Target="../media/image138.emf"/><Relationship Id="rId39" Type="http://schemas.openxmlformats.org/officeDocument/2006/relationships/image" Target="../media/image151.emf"/><Relationship Id="rId21" Type="http://schemas.openxmlformats.org/officeDocument/2006/relationships/image" Target="../media/image133.emf"/><Relationship Id="rId34" Type="http://schemas.openxmlformats.org/officeDocument/2006/relationships/image" Target="../media/image146.emf"/><Relationship Id="rId7" Type="http://schemas.openxmlformats.org/officeDocument/2006/relationships/image" Target="../media/image119.png"/><Relationship Id="rId12" Type="http://schemas.openxmlformats.org/officeDocument/2006/relationships/image" Target="../media/image124.emf"/><Relationship Id="rId17" Type="http://schemas.openxmlformats.org/officeDocument/2006/relationships/image" Target="../media/image129.emf"/><Relationship Id="rId25" Type="http://schemas.openxmlformats.org/officeDocument/2006/relationships/image" Target="../media/image137.emf"/><Relationship Id="rId33" Type="http://schemas.openxmlformats.org/officeDocument/2006/relationships/image" Target="../media/image145.emf"/><Relationship Id="rId38" Type="http://schemas.openxmlformats.org/officeDocument/2006/relationships/image" Target="../media/image150.emf"/><Relationship Id="rId2" Type="http://schemas.openxmlformats.org/officeDocument/2006/relationships/notesSlide" Target="../notesSlides/notesSlide128.xml"/><Relationship Id="rId16" Type="http://schemas.openxmlformats.org/officeDocument/2006/relationships/image" Target="../media/image128.png"/><Relationship Id="rId20" Type="http://schemas.openxmlformats.org/officeDocument/2006/relationships/image" Target="../media/image132.emf"/><Relationship Id="rId29" Type="http://schemas.openxmlformats.org/officeDocument/2006/relationships/image" Target="../media/image141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8.png"/><Relationship Id="rId11" Type="http://schemas.openxmlformats.org/officeDocument/2006/relationships/image" Target="../media/image123.emf"/><Relationship Id="rId24" Type="http://schemas.openxmlformats.org/officeDocument/2006/relationships/image" Target="../media/image136.emf"/><Relationship Id="rId32" Type="http://schemas.openxmlformats.org/officeDocument/2006/relationships/image" Target="../media/image144.emf"/><Relationship Id="rId37" Type="http://schemas.openxmlformats.org/officeDocument/2006/relationships/image" Target="../media/image149.emf"/><Relationship Id="rId40" Type="http://schemas.openxmlformats.org/officeDocument/2006/relationships/image" Target="../media/image152.emf"/><Relationship Id="rId5" Type="http://schemas.openxmlformats.org/officeDocument/2006/relationships/image" Target="../media/image117.png"/><Relationship Id="rId15" Type="http://schemas.openxmlformats.org/officeDocument/2006/relationships/image" Target="../media/image127.emf"/><Relationship Id="rId23" Type="http://schemas.openxmlformats.org/officeDocument/2006/relationships/image" Target="../media/image135.emf"/><Relationship Id="rId28" Type="http://schemas.openxmlformats.org/officeDocument/2006/relationships/image" Target="../media/image140.emf"/><Relationship Id="rId36" Type="http://schemas.openxmlformats.org/officeDocument/2006/relationships/image" Target="../media/image148.emf"/><Relationship Id="rId10" Type="http://schemas.openxmlformats.org/officeDocument/2006/relationships/image" Target="../media/image122.png"/><Relationship Id="rId19" Type="http://schemas.openxmlformats.org/officeDocument/2006/relationships/image" Target="../media/image131.emf"/><Relationship Id="rId31" Type="http://schemas.openxmlformats.org/officeDocument/2006/relationships/image" Target="../media/image143.emf"/><Relationship Id="rId4" Type="http://schemas.openxmlformats.org/officeDocument/2006/relationships/image" Target="../media/image116.png"/><Relationship Id="rId9" Type="http://schemas.openxmlformats.org/officeDocument/2006/relationships/image" Target="../media/image121.png"/><Relationship Id="rId14" Type="http://schemas.openxmlformats.org/officeDocument/2006/relationships/image" Target="../media/image126.emf"/><Relationship Id="rId22" Type="http://schemas.openxmlformats.org/officeDocument/2006/relationships/image" Target="../media/image134.emf"/><Relationship Id="rId27" Type="http://schemas.openxmlformats.org/officeDocument/2006/relationships/image" Target="../media/image139.emf"/><Relationship Id="rId30" Type="http://schemas.openxmlformats.org/officeDocument/2006/relationships/image" Target="../media/image142.emf"/><Relationship Id="rId35" Type="http://schemas.openxmlformats.org/officeDocument/2006/relationships/image" Target="../media/image147.emf"/><Relationship Id="rId8" Type="http://schemas.openxmlformats.org/officeDocument/2006/relationships/image" Target="../media/image120.png"/><Relationship Id="rId3" Type="http://schemas.openxmlformats.org/officeDocument/2006/relationships/image" Target="../media/image115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parlay.org/index.asp" TargetMode="External"/><Relationship Id="rId13" Type="http://schemas.openxmlformats.org/officeDocument/2006/relationships/image" Target="../media/image47.png"/><Relationship Id="rId18" Type="http://schemas.openxmlformats.org/officeDocument/2006/relationships/hyperlink" Target="http://www.etsi.org/home.htm" TargetMode="External"/><Relationship Id="rId3" Type="http://schemas.openxmlformats.org/officeDocument/2006/relationships/notesSlide" Target="../notesSlides/notesSlide13.xml"/><Relationship Id="rId21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oleObject" Target="../embeddings/oleObject6.bin"/><Relationship Id="rId17" Type="http://schemas.openxmlformats.org/officeDocument/2006/relationships/image" Target="../media/image56.jpeg"/><Relationship Id="rId2" Type="http://schemas.openxmlformats.org/officeDocument/2006/relationships/slideLayout" Target="../slideLayouts/slideLayout7.xml"/><Relationship Id="rId16" Type="http://schemas.openxmlformats.org/officeDocument/2006/relationships/hyperlink" Target="http://www.atis.org/index.shtml" TargetMode="External"/><Relationship Id="rId20" Type="http://schemas.openxmlformats.org/officeDocument/2006/relationships/oleObject" Target="../embeddings/oleObject7.bin"/><Relationship Id="rId1" Type="http://schemas.openxmlformats.org/officeDocument/2006/relationships/vmlDrawing" Target="../drawings/vmlDrawing2.vml"/><Relationship Id="rId6" Type="http://schemas.openxmlformats.org/officeDocument/2006/relationships/hyperlink" Target="http://www.ansi.org/" TargetMode="External"/><Relationship Id="rId11" Type="http://schemas.openxmlformats.org/officeDocument/2006/relationships/image" Target="../media/image46.png"/><Relationship Id="rId5" Type="http://schemas.openxmlformats.org/officeDocument/2006/relationships/image" Target="../media/image51.png"/><Relationship Id="rId15" Type="http://schemas.openxmlformats.org/officeDocument/2006/relationships/image" Target="../media/image55.png"/><Relationship Id="rId23" Type="http://schemas.openxmlformats.org/officeDocument/2006/relationships/image" Target="../media/image49.png"/><Relationship Id="rId10" Type="http://schemas.openxmlformats.org/officeDocument/2006/relationships/oleObject" Target="../embeddings/oleObject5.bin"/><Relationship Id="rId19" Type="http://schemas.openxmlformats.org/officeDocument/2006/relationships/image" Target="../media/image57.png"/><Relationship Id="rId4" Type="http://schemas.openxmlformats.org/officeDocument/2006/relationships/image" Target="../media/image50.png"/><Relationship Id="rId9" Type="http://schemas.openxmlformats.org/officeDocument/2006/relationships/image" Target="../media/image53.png"/><Relationship Id="rId14" Type="http://schemas.openxmlformats.org/officeDocument/2006/relationships/image" Target="../media/image54.png"/><Relationship Id="rId22" Type="http://schemas.openxmlformats.org/officeDocument/2006/relationships/oleObject" Target="../embeddings/oleObject8.bin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wmf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58.wmf"/><Relationship Id="rId4" Type="http://schemas.openxmlformats.org/officeDocument/2006/relationships/oleObject" Target="../embeddings/oleObject9.bin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2.wmf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7" Type="http://schemas.openxmlformats.org/officeDocument/2006/relationships/image" Target="../media/image6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jpeg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.png"/><Relationship Id="rId3" Type="http://schemas.openxmlformats.org/officeDocument/2006/relationships/image" Target="../media/image183.png"/><Relationship Id="rId7" Type="http://schemas.openxmlformats.org/officeDocument/2006/relationships/image" Target="../media/image187.jpeg"/><Relationship Id="rId12" Type="http://schemas.openxmlformats.org/officeDocument/2006/relationships/image" Target="../media/image191.jpeg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86.png"/><Relationship Id="rId11" Type="http://schemas.openxmlformats.org/officeDocument/2006/relationships/image" Target="../media/image32.png"/><Relationship Id="rId5" Type="http://schemas.openxmlformats.org/officeDocument/2006/relationships/image" Target="../media/image185.png"/><Relationship Id="rId10" Type="http://schemas.openxmlformats.org/officeDocument/2006/relationships/image" Target="../media/image190.png"/><Relationship Id="rId4" Type="http://schemas.openxmlformats.org/officeDocument/2006/relationships/image" Target="../media/image184.png"/><Relationship Id="rId9" Type="http://schemas.openxmlformats.org/officeDocument/2006/relationships/image" Target="../media/image189.jpeg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5.png"/><Relationship Id="rId4" Type="http://schemas.openxmlformats.org/officeDocument/2006/relationships/image" Target="../media/image19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jpeg"/><Relationship Id="rId13" Type="http://schemas.openxmlformats.org/officeDocument/2006/relationships/image" Target="../media/image77.png"/><Relationship Id="rId3" Type="http://schemas.openxmlformats.org/officeDocument/2006/relationships/image" Target="../media/image69.png"/><Relationship Id="rId7" Type="http://schemas.openxmlformats.org/officeDocument/2006/relationships/image" Target="../media/image39.png"/><Relationship Id="rId12" Type="http://schemas.openxmlformats.org/officeDocument/2006/relationships/image" Target="../media/image76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2.jpeg"/><Relationship Id="rId11" Type="http://schemas.openxmlformats.org/officeDocument/2006/relationships/hyperlink" Target="http://www.openmobilealliance.org/index.html" TargetMode="External"/><Relationship Id="rId5" Type="http://schemas.openxmlformats.org/officeDocument/2006/relationships/image" Target="../media/image71.jpeg"/><Relationship Id="rId15" Type="http://schemas.openxmlformats.org/officeDocument/2006/relationships/hyperlink" Target="/" TargetMode="External"/><Relationship Id="rId10" Type="http://schemas.openxmlformats.org/officeDocument/2006/relationships/image" Target="../media/image75.png"/><Relationship Id="rId4" Type="http://schemas.openxmlformats.org/officeDocument/2006/relationships/image" Target="../media/image70.png"/><Relationship Id="rId9" Type="http://schemas.openxmlformats.org/officeDocument/2006/relationships/image" Target="../media/image74.png"/><Relationship Id="rId14" Type="http://schemas.openxmlformats.org/officeDocument/2006/relationships/image" Target="../media/image78.png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wmf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9.png"/><Relationship Id="rId5" Type="http://schemas.openxmlformats.org/officeDocument/2006/relationships/image" Target="../media/image198.png"/><Relationship Id="rId4" Type="http://schemas.openxmlformats.org/officeDocument/2006/relationships/image" Target="../media/image197.jpeg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emf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emf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wmf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wmf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wmf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wmf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wmf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emf"/><Relationship Id="rId2" Type="http://schemas.openxmlformats.org/officeDocument/2006/relationships/image" Target="../media/image212.emf"/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emf"/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jpeg"/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jpeg"/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1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9.png"/><Relationship Id="rId3" Type="http://schemas.openxmlformats.org/officeDocument/2006/relationships/image" Target="../media/image10.png"/><Relationship Id="rId7" Type="http://schemas.openxmlformats.org/officeDocument/2006/relationships/hyperlink" Target="http://www.best4systems.co.uk/product.asp?ProdID=5114&amp;CtgID=1130" TargetMode="External"/><Relationship Id="rId12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.png"/><Relationship Id="rId11" Type="http://schemas.openxmlformats.org/officeDocument/2006/relationships/image" Target="../media/image17.png"/><Relationship Id="rId5" Type="http://schemas.openxmlformats.org/officeDocument/2006/relationships/image" Target="../media/image12.png"/><Relationship Id="rId10" Type="http://schemas.openxmlformats.org/officeDocument/2006/relationships/image" Target="../media/image16.jpeg"/><Relationship Id="rId4" Type="http://schemas.openxmlformats.org/officeDocument/2006/relationships/image" Target="../media/image11.jpeg"/><Relationship Id="rId9" Type="http://schemas.openxmlformats.org/officeDocument/2006/relationships/image" Target="../media/image15.emf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83.png"/><Relationship Id="rId4" Type="http://schemas.openxmlformats.org/officeDocument/2006/relationships/oleObject" Target="../embeddings/oleObject10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13" Type="http://schemas.openxmlformats.org/officeDocument/2006/relationships/image" Target="../media/image31.png"/><Relationship Id="rId3" Type="http://schemas.openxmlformats.org/officeDocument/2006/relationships/image" Target="../media/image21.png"/><Relationship Id="rId7" Type="http://schemas.openxmlformats.org/officeDocument/2006/relationships/image" Target="../media/image25.emf"/><Relationship Id="rId12" Type="http://schemas.openxmlformats.org/officeDocument/2006/relationships/image" Target="../media/image30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11" Type="http://schemas.openxmlformats.org/officeDocument/2006/relationships/image" Target="../media/image29.emf"/><Relationship Id="rId5" Type="http://schemas.openxmlformats.org/officeDocument/2006/relationships/image" Target="../media/image23.png"/><Relationship Id="rId10" Type="http://schemas.openxmlformats.org/officeDocument/2006/relationships/image" Target="../media/image28.emf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16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5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86.png"/><Relationship Id="rId4" Type="http://schemas.openxmlformats.org/officeDocument/2006/relationships/oleObject" Target="../embeddings/oleObject12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86.png"/><Relationship Id="rId5" Type="http://schemas.openxmlformats.org/officeDocument/2006/relationships/oleObject" Target="../embeddings/oleObject14.bin"/><Relationship Id="rId4" Type="http://schemas.openxmlformats.org/officeDocument/2006/relationships/image" Target="../media/image8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emf"/><Relationship Id="rId3" Type="http://schemas.openxmlformats.org/officeDocument/2006/relationships/image" Target="../media/image33.jpe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image" Target="../media/image32.png"/><Relationship Id="rId16" Type="http://schemas.openxmlformats.org/officeDocument/2006/relationships/image" Target="../media/image3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png"/><Relationship Id="rId11" Type="http://schemas.openxmlformats.org/officeDocument/2006/relationships/image" Target="../media/image26.emf"/><Relationship Id="rId5" Type="http://schemas.openxmlformats.org/officeDocument/2006/relationships/image" Target="../media/image20.png"/><Relationship Id="rId15" Type="http://schemas.openxmlformats.org/officeDocument/2006/relationships/image" Target="../media/image30.png"/><Relationship Id="rId10" Type="http://schemas.openxmlformats.org/officeDocument/2006/relationships/image" Target="../media/image25.emf"/><Relationship Id="rId4" Type="http://schemas.openxmlformats.org/officeDocument/2006/relationships/image" Target="../media/image34.jpeg"/><Relationship Id="rId9" Type="http://schemas.openxmlformats.org/officeDocument/2006/relationships/image" Target="../media/image24.png"/><Relationship Id="rId14" Type="http://schemas.openxmlformats.org/officeDocument/2006/relationships/image" Target="../media/image29.emf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95.emf"/><Relationship Id="rId4" Type="http://schemas.openxmlformats.org/officeDocument/2006/relationships/oleObject" Target="../embeddings/oleObject15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>
              <a:spcBef>
                <a:spcPts val="600"/>
              </a:spcBef>
            </a:pPr>
            <a:r>
              <a:rPr lang="pl-PL" sz="4000" dirty="0" smtClean="0"/>
              <a:t>Architektura usługowa IMS</a:t>
            </a:r>
            <a:br>
              <a:rPr lang="pl-PL" sz="4000" dirty="0" smtClean="0"/>
            </a:br>
            <a:r>
              <a:rPr lang="pl-PL" sz="2400" dirty="0" smtClean="0">
                <a:solidFill>
                  <a:srgbClr val="0070C0"/>
                </a:solidFill>
              </a:rPr>
              <a:t>Marek Średniawa</a:t>
            </a:r>
            <a:br>
              <a:rPr lang="pl-PL" sz="2400" dirty="0" smtClean="0">
                <a:solidFill>
                  <a:srgbClr val="0070C0"/>
                </a:solidFill>
              </a:rPr>
            </a:br>
            <a:r>
              <a:rPr lang="pl-PL" sz="2400" dirty="0" smtClean="0"/>
              <a:t/>
            </a:r>
            <a:br>
              <a:rPr lang="pl-PL" sz="2400" dirty="0" smtClean="0"/>
            </a:br>
            <a:r>
              <a:rPr lang="pl-PL" sz="2400" dirty="0" smtClean="0"/>
              <a:t/>
            </a:r>
            <a:br>
              <a:rPr lang="pl-PL" sz="2400" dirty="0" smtClean="0"/>
            </a:br>
            <a:r>
              <a:rPr lang="pl-PL" sz="2400" dirty="0" smtClean="0"/>
              <a:t>Instytut Telekomunikacji PW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r>
              <a:rPr lang="pl-PL" sz="1600" dirty="0" smtClean="0">
                <a:latin typeface="Calibri" pitchFamily="34" charset="0"/>
              </a:rPr>
              <a:t>Studia Podyplomowe: Telekomunikacja, Informatyka i Zarządzanie</a:t>
            </a:r>
          </a:p>
          <a:p>
            <a:r>
              <a:rPr lang="pl-PL" sz="1600" dirty="0" smtClean="0">
                <a:latin typeface="Calibri" pitchFamily="34" charset="0"/>
              </a:rPr>
              <a:t>Edycja </a:t>
            </a:r>
            <a:r>
              <a:rPr lang="pl-PL" sz="1600" dirty="0" smtClean="0">
                <a:latin typeface="Calibri" pitchFamily="34" charset="0"/>
              </a:rPr>
              <a:t>2014/2015</a:t>
            </a:r>
            <a:endParaRPr lang="pl-PL" sz="1600" dirty="0" smtClean="0">
              <a:latin typeface="Calibri" pitchFamily="34" charset="0"/>
            </a:endParaRPr>
          </a:p>
        </p:txBody>
      </p:sp>
      <p:pic>
        <p:nvPicPr>
          <p:cNvPr id="2053" name="Picture 5" descr="logo nowe PW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94688" y="5949950"/>
            <a:ext cx="849312" cy="9080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49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30D4AF-A5C4-40C8-9D66-888D5E27B340}" type="slidenum">
              <a:rPr lang="pl-PL">
                <a:latin typeface="+mn-lt"/>
              </a:rPr>
              <a:pPr/>
              <a:t>10</a:t>
            </a:fld>
            <a:endParaRPr lang="pl-PL">
              <a:latin typeface="+mn-lt"/>
            </a:endParaRPr>
          </a:p>
        </p:txBody>
      </p:sp>
      <p:sp>
        <p:nvSpPr>
          <p:cNvPr id="3312642" name="AutoShape 2"/>
          <p:cNvSpPr>
            <a:spLocks noChangeArrowheads="1"/>
          </p:cNvSpPr>
          <p:nvPr/>
        </p:nvSpPr>
        <p:spPr bwMode="auto">
          <a:xfrm>
            <a:off x="3851275" y="1484313"/>
            <a:ext cx="3168650" cy="792162"/>
          </a:xfrm>
          <a:prstGeom prst="roundRect">
            <a:avLst>
              <a:gd name="adj" fmla="val 16667"/>
            </a:avLst>
          </a:prstGeom>
          <a:solidFill>
            <a:schemeClr val="bg2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779838" y="2495551"/>
            <a:ext cx="1668462" cy="1063625"/>
            <a:chOff x="2184" y="2241"/>
            <a:chExt cx="1051" cy="670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184" y="2241"/>
              <a:ext cx="1051" cy="670"/>
              <a:chOff x="4320" y="1781"/>
              <a:chExt cx="1248" cy="702"/>
            </a:xfrm>
          </p:grpSpPr>
          <p:grpSp>
            <p:nvGrpSpPr>
              <p:cNvPr id="4" name="Group 5"/>
              <p:cNvGrpSpPr>
                <a:grpSpLocks/>
              </p:cNvGrpSpPr>
              <p:nvPr/>
            </p:nvGrpSpPr>
            <p:grpSpPr bwMode="auto">
              <a:xfrm>
                <a:off x="4320" y="1781"/>
                <a:ext cx="1248" cy="702"/>
                <a:chOff x="2562" y="2943"/>
                <a:chExt cx="942" cy="644"/>
              </a:xfrm>
            </p:grpSpPr>
            <p:sp>
              <p:nvSpPr>
                <p:cNvPr id="3312646" name="Oval 6"/>
                <p:cNvSpPr>
                  <a:spLocks noChangeArrowheads="1"/>
                </p:cNvSpPr>
                <p:nvPr/>
              </p:nvSpPr>
              <p:spPr bwMode="auto">
                <a:xfrm>
                  <a:off x="2855" y="2982"/>
                  <a:ext cx="227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47" name="Oval 7"/>
                <p:cNvSpPr>
                  <a:spLocks noChangeArrowheads="1"/>
                </p:cNvSpPr>
                <p:nvPr/>
              </p:nvSpPr>
              <p:spPr bwMode="auto">
                <a:xfrm>
                  <a:off x="3047" y="2943"/>
                  <a:ext cx="183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48" name="Oval 8"/>
                <p:cNvSpPr>
                  <a:spLocks noChangeArrowheads="1"/>
                </p:cNvSpPr>
                <p:nvPr/>
              </p:nvSpPr>
              <p:spPr bwMode="auto">
                <a:xfrm>
                  <a:off x="3214" y="3163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49" name="Oval 9"/>
                <p:cNvSpPr>
                  <a:spLocks noChangeArrowheads="1"/>
                </p:cNvSpPr>
                <p:nvPr/>
              </p:nvSpPr>
              <p:spPr bwMode="auto">
                <a:xfrm>
                  <a:off x="2666" y="3296"/>
                  <a:ext cx="332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0" name="Oval 10"/>
                <p:cNvSpPr>
                  <a:spLocks noChangeArrowheads="1"/>
                </p:cNvSpPr>
                <p:nvPr/>
              </p:nvSpPr>
              <p:spPr bwMode="auto">
                <a:xfrm>
                  <a:off x="3130" y="3294"/>
                  <a:ext cx="24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1" name="Oval 11"/>
                <p:cNvSpPr>
                  <a:spLocks noChangeArrowheads="1"/>
                </p:cNvSpPr>
                <p:nvPr/>
              </p:nvSpPr>
              <p:spPr bwMode="auto">
                <a:xfrm>
                  <a:off x="2582" y="3285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2" name="Oval 12"/>
                <p:cNvSpPr>
                  <a:spLocks noChangeArrowheads="1"/>
                </p:cNvSpPr>
                <p:nvPr/>
              </p:nvSpPr>
              <p:spPr bwMode="auto">
                <a:xfrm>
                  <a:off x="2562" y="3153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3" name="Oval 13"/>
                <p:cNvSpPr>
                  <a:spLocks noChangeArrowheads="1"/>
                </p:cNvSpPr>
                <p:nvPr/>
              </p:nvSpPr>
              <p:spPr bwMode="auto">
                <a:xfrm>
                  <a:off x="2646" y="3051"/>
                  <a:ext cx="289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4" name="Oval 14"/>
                <p:cNvSpPr>
                  <a:spLocks noChangeArrowheads="1"/>
                </p:cNvSpPr>
                <p:nvPr/>
              </p:nvSpPr>
              <p:spPr bwMode="auto">
                <a:xfrm>
                  <a:off x="2898" y="3351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5" name="Oval 15"/>
                <p:cNvSpPr>
                  <a:spLocks noChangeArrowheads="1"/>
                </p:cNvSpPr>
                <p:nvPr/>
              </p:nvSpPr>
              <p:spPr bwMode="auto">
                <a:xfrm>
                  <a:off x="3257" y="3043"/>
                  <a:ext cx="226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6" name="Oval 16"/>
                <p:cNvSpPr>
                  <a:spLocks noChangeArrowheads="1"/>
                </p:cNvSpPr>
                <p:nvPr/>
              </p:nvSpPr>
              <p:spPr bwMode="auto">
                <a:xfrm>
                  <a:off x="3193" y="2958"/>
                  <a:ext cx="20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12657" name="Freeform 17"/>
                <p:cNvSpPr>
                  <a:spLocks/>
                </p:cNvSpPr>
                <p:nvPr/>
              </p:nvSpPr>
              <p:spPr bwMode="auto">
                <a:xfrm>
                  <a:off x="2635" y="3193"/>
                  <a:ext cx="819" cy="168"/>
                </a:xfrm>
                <a:custGeom>
                  <a:avLst/>
                  <a:gdLst/>
                  <a:ahLst/>
                  <a:cxnLst>
                    <a:cxn ang="0">
                      <a:pos x="252" y="49"/>
                    </a:cxn>
                    <a:cxn ang="0">
                      <a:pos x="286" y="14"/>
                    </a:cxn>
                    <a:cxn ang="0">
                      <a:pos x="438" y="17"/>
                    </a:cxn>
                    <a:cxn ang="0">
                      <a:pos x="547" y="0"/>
                    </a:cxn>
                    <a:cxn ang="0">
                      <a:pos x="683" y="59"/>
                    </a:cxn>
                    <a:cxn ang="0">
                      <a:pos x="752" y="42"/>
                    </a:cxn>
                    <a:cxn ang="0">
                      <a:pos x="788" y="49"/>
                    </a:cxn>
                    <a:cxn ang="0">
                      <a:pos x="797" y="194"/>
                    </a:cxn>
                    <a:cxn ang="0">
                      <a:pos x="818" y="218"/>
                    </a:cxn>
                    <a:cxn ang="0">
                      <a:pos x="755" y="331"/>
                    </a:cxn>
                    <a:cxn ang="0">
                      <a:pos x="686" y="253"/>
                    </a:cxn>
                    <a:cxn ang="0">
                      <a:pos x="668" y="293"/>
                    </a:cxn>
                    <a:cxn ang="0">
                      <a:pos x="571" y="447"/>
                    </a:cxn>
                    <a:cxn ang="0">
                      <a:pos x="247" y="490"/>
                    </a:cxn>
                    <a:cxn ang="0">
                      <a:pos x="78" y="459"/>
                    </a:cxn>
                    <a:cxn ang="0">
                      <a:pos x="26" y="363"/>
                    </a:cxn>
                    <a:cxn ang="0">
                      <a:pos x="26" y="264"/>
                    </a:cxn>
                    <a:cxn ang="0">
                      <a:pos x="0" y="183"/>
                    </a:cxn>
                    <a:cxn ang="0">
                      <a:pos x="252" y="49"/>
                    </a:cxn>
                  </a:cxnLst>
                  <a:rect l="0" t="0" r="r" b="b"/>
                  <a:pathLst>
                    <a:path w="819" h="491">
                      <a:moveTo>
                        <a:pt x="252" y="49"/>
                      </a:moveTo>
                      <a:lnTo>
                        <a:pt x="286" y="14"/>
                      </a:lnTo>
                      <a:lnTo>
                        <a:pt x="438" y="17"/>
                      </a:lnTo>
                      <a:lnTo>
                        <a:pt x="547" y="0"/>
                      </a:lnTo>
                      <a:lnTo>
                        <a:pt x="683" y="59"/>
                      </a:lnTo>
                      <a:lnTo>
                        <a:pt x="752" y="42"/>
                      </a:lnTo>
                      <a:lnTo>
                        <a:pt x="788" y="49"/>
                      </a:lnTo>
                      <a:lnTo>
                        <a:pt x="797" y="194"/>
                      </a:lnTo>
                      <a:lnTo>
                        <a:pt x="818" y="218"/>
                      </a:lnTo>
                      <a:lnTo>
                        <a:pt x="755" y="331"/>
                      </a:lnTo>
                      <a:lnTo>
                        <a:pt x="686" y="253"/>
                      </a:lnTo>
                      <a:lnTo>
                        <a:pt x="668" y="293"/>
                      </a:lnTo>
                      <a:lnTo>
                        <a:pt x="571" y="447"/>
                      </a:lnTo>
                      <a:lnTo>
                        <a:pt x="247" y="490"/>
                      </a:lnTo>
                      <a:lnTo>
                        <a:pt x="78" y="459"/>
                      </a:lnTo>
                      <a:lnTo>
                        <a:pt x="26" y="363"/>
                      </a:lnTo>
                      <a:lnTo>
                        <a:pt x="26" y="264"/>
                      </a:lnTo>
                      <a:lnTo>
                        <a:pt x="0" y="183"/>
                      </a:lnTo>
                      <a:lnTo>
                        <a:pt x="252" y="49"/>
                      </a:lnTo>
                    </a:path>
                  </a:pathLst>
                </a:custGeom>
                <a:solidFill>
                  <a:srgbClr val="99FF66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3312658" name="Text Box 18"/>
              <p:cNvSpPr txBox="1">
                <a:spLocks noChangeArrowheads="1"/>
              </p:cNvSpPr>
              <p:nvPr/>
            </p:nvSpPr>
            <p:spPr bwMode="auto">
              <a:xfrm>
                <a:off x="4876" y="1970"/>
                <a:ext cx="156" cy="202"/>
              </a:xfrm>
              <a:prstGeom prst="rect">
                <a:avLst/>
              </a:prstGeom>
              <a:solidFill>
                <a:srgbClr val="99FF66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762000" eaLnBrk="0" hangingPunct="0"/>
                <a:endParaRPr kumimoji="0" lang="pl-PL" sz="20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+mn-lt"/>
                </a:endParaRPr>
              </a:p>
            </p:txBody>
          </p:sp>
        </p:grpSp>
        <p:sp>
          <p:nvSpPr>
            <p:cNvPr id="3312659" name="Text Box 19"/>
            <p:cNvSpPr txBox="1">
              <a:spLocks noChangeArrowheads="1"/>
            </p:cNvSpPr>
            <p:nvPr/>
          </p:nvSpPr>
          <p:spPr bwMode="auto">
            <a:xfrm>
              <a:off x="2469" y="2475"/>
              <a:ext cx="503" cy="233"/>
            </a:xfrm>
            <a:prstGeom prst="rect">
              <a:avLst/>
            </a:prstGeom>
            <a:solidFill>
              <a:srgbClr val="99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762000" eaLnBrk="0" hangingPunct="0"/>
              <a:r>
                <a:rPr kumimoji="0" lang="pl-PL" sz="1800" b="1">
                  <a:latin typeface="+mn-lt"/>
                </a:rPr>
                <a:t>Sieć </a:t>
              </a:r>
              <a:r>
                <a:rPr kumimoji="0" lang="en-GB" sz="1800" b="1">
                  <a:latin typeface="+mn-lt"/>
                </a:rPr>
                <a:t>IP</a:t>
              </a:r>
            </a:p>
          </p:txBody>
        </p:sp>
      </p:grpSp>
      <p:sp>
        <p:nvSpPr>
          <p:cNvPr id="3312660" name="Rectangle 20"/>
          <p:cNvSpPr>
            <a:spLocks noGrp="1" noChangeArrowheads="1"/>
          </p:cNvSpPr>
          <p:nvPr>
            <p:ph type="title"/>
          </p:nvPr>
        </p:nvSpPr>
        <p:spPr>
          <a:xfrm>
            <a:off x="914400" y="399245"/>
            <a:ext cx="7772400" cy="797730"/>
          </a:xfrm>
          <a:noFill/>
          <a:ln/>
        </p:spPr>
        <p:txBody>
          <a:bodyPr lIns="0" tIns="0" rIns="0" bIns="0" anchor="t"/>
          <a:lstStyle/>
          <a:p>
            <a:r>
              <a:rPr lang="en-GB" dirty="0">
                <a:solidFill>
                  <a:schemeClr val="tx1"/>
                </a:solidFill>
                <a:latin typeface="+mn-lt"/>
              </a:rPr>
              <a:t>IMS </a:t>
            </a:r>
            <a:r>
              <a:rPr lang="pl-PL" dirty="0">
                <a:solidFill>
                  <a:schemeClr val="tx1"/>
                </a:solidFill>
                <a:latin typeface="+mn-lt"/>
              </a:rPr>
              <a:t>– </a:t>
            </a:r>
            <a:r>
              <a:rPr lang="pl-PL" dirty="0" smtClean="0">
                <a:solidFill>
                  <a:schemeClr val="tx1"/>
                </a:solidFill>
                <a:latin typeface="+mn-lt"/>
              </a:rPr>
              <a:t>usługi </a:t>
            </a:r>
            <a:r>
              <a:rPr lang="en-GB" dirty="0" smtClean="0">
                <a:solidFill>
                  <a:schemeClr val="tx1"/>
                </a:solidFill>
                <a:latin typeface="+mn-lt"/>
              </a:rPr>
              <a:t>multimedia</a:t>
            </a:r>
            <a:r>
              <a:rPr lang="pl-PL" dirty="0" err="1">
                <a:solidFill>
                  <a:schemeClr val="tx1"/>
                </a:solidFill>
                <a:latin typeface="+mn-lt"/>
              </a:rPr>
              <a:t>lne</a:t>
            </a:r>
            <a:r>
              <a:rPr lang="pl-PL" dirty="0">
                <a:solidFill>
                  <a:schemeClr val="tx1"/>
                </a:solidFill>
                <a:latin typeface="+mn-lt"/>
              </a:rPr>
              <a:t> </a:t>
            </a:r>
            <a:r>
              <a:rPr lang="en-GB" dirty="0" smtClean="0">
                <a:solidFill>
                  <a:schemeClr val="tx1"/>
                </a:solidFill>
                <a:latin typeface="+mn-lt"/>
              </a:rPr>
              <a:t>IP</a:t>
            </a:r>
            <a:endParaRPr lang="en-GB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12661" name="Oval 21"/>
          <p:cNvSpPr>
            <a:spLocks noChangeArrowheads="1"/>
          </p:cNvSpPr>
          <p:nvPr/>
        </p:nvSpPr>
        <p:spPr bwMode="auto">
          <a:xfrm>
            <a:off x="2147888" y="2511425"/>
            <a:ext cx="1498600" cy="1035050"/>
          </a:xfrm>
          <a:prstGeom prst="ellipse">
            <a:avLst/>
          </a:prstGeom>
          <a:solidFill>
            <a:srgbClr val="99CCFF"/>
          </a:solidFill>
          <a:ln w="127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defTabSz="762000" eaLnBrk="0" hangingPunct="0"/>
            <a:r>
              <a:rPr kumimoji="0" lang="pl-PL" sz="1800" b="1">
                <a:latin typeface="+mn-lt"/>
              </a:rPr>
              <a:t>Dostęp</a:t>
            </a:r>
          </a:p>
          <a:p>
            <a:pPr algn="ctr" defTabSz="762000" eaLnBrk="0" hangingPunct="0"/>
            <a:r>
              <a:rPr kumimoji="0" lang="nl-NL" sz="1800" b="1">
                <a:latin typeface="+mn-lt"/>
              </a:rPr>
              <a:t>IP</a:t>
            </a:r>
            <a:endParaRPr kumimoji="0" lang="en-GB" sz="1800" b="1">
              <a:latin typeface="+mn-lt"/>
            </a:endParaRPr>
          </a:p>
        </p:txBody>
      </p:sp>
      <p:sp>
        <p:nvSpPr>
          <p:cNvPr id="3312662" name="Line 22"/>
          <p:cNvSpPr>
            <a:spLocks noChangeShapeType="1"/>
          </p:cNvSpPr>
          <p:nvPr/>
        </p:nvSpPr>
        <p:spPr bwMode="auto">
          <a:xfrm flipV="1">
            <a:off x="1914861" y="3068638"/>
            <a:ext cx="1866564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12663" name="Oval 23"/>
          <p:cNvSpPr>
            <a:spLocks noChangeArrowheads="1"/>
          </p:cNvSpPr>
          <p:nvPr/>
        </p:nvSpPr>
        <p:spPr bwMode="auto">
          <a:xfrm>
            <a:off x="5605463" y="2511425"/>
            <a:ext cx="1498600" cy="1035050"/>
          </a:xfrm>
          <a:prstGeom prst="ellipse">
            <a:avLst/>
          </a:prstGeom>
          <a:solidFill>
            <a:srgbClr val="99CCFF"/>
          </a:solidFill>
          <a:ln w="127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 defTabSz="762000" eaLnBrk="0" hangingPunct="0"/>
            <a:r>
              <a:rPr kumimoji="0" lang="nl-NL" sz="1800" b="1">
                <a:latin typeface="+mn-lt"/>
              </a:rPr>
              <a:t>Dostęp</a:t>
            </a:r>
          </a:p>
          <a:p>
            <a:pPr algn="ctr" defTabSz="762000" eaLnBrk="0" hangingPunct="0"/>
            <a:r>
              <a:rPr kumimoji="0" lang="nl-NL" sz="1800" b="1">
                <a:latin typeface="+mn-lt"/>
              </a:rPr>
              <a:t>IP</a:t>
            </a:r>
            <a:endParaRPr kumimoji="0" lang="en-GB" sz="1800" b="1">
              <a:latin typeface="+mn-lt"/>
            </a:endParaRPr>
          </a:p>
        </p:txBody>
      </p:sp>
      <p:sp>
        <p:nvSpPr>
          <p:cNvPr id="3312664" name="Line 24"/>
          <p:cNvSpPr>
            <a:spLocks noChangeShapeType="1"/>
          </p:cNvSpPr>
          <p:nvPr/>
        </p:nvSpPr>
        <p:spPr bwMode="auto">
          <a:xfrm flipV="1">
            <a:off x="5219700" y="3068638"/>
            <a:ext cx="2568575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12665" name="Rectangle 25"/>
          <p:cNvSpPr>
            <a:spLocks noChangeArrowheads="1"/>
          </p:cNvSpPr>
          <p:nvPr/>
        </p:nvSpPr>
        <p:spPr bwMode="auto">
          <a:xfrm>
            <a:off x="3995738" y="1646238"/>
            <a:ext cx="1155700" cy="533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2700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4302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pPr algn="ctr" eaLnBrk="0" hangingPunct="0"/>
            <a:r>
              <a:rPr kumimoji="0" lang="pl-PL" sz="1400" b="1">
                <a:latin typeface="+mn-lt"/>
              </a:rPr>
              <a:t>Sterowanie</a:t>
            </a:r>
          </a:p>
          <a:p>
            <a:pPr algn="ctr" eaLnBrk="0" hangingPunct="0"/>
            <a:r>
              <a:rPr kumimoji="0" lang="pl-PL" sz="1400" b="1">
                <a:latin typeface="+mn-lt"/>
              </a:rPr>
              <a:t>sesjami</a:t>
            </a:r>
            <a:endParaRPr kumimoji="0" lang="en-GB" sz="1400" b="1">
              <a:latin typeface="+mn-lt"/>
            </a:endParaRPr>
          </a:p>
        </p:txBody>
      </p:sp>
      <p:sp>
        <p:nvSpPr>
          <p:cNvPr id="3312666" name="Line 26"/>
          <p:cNvSpPr>
            <a:spLocks noChangeShapeType="1"/>
          </p:cNvSpPr>
          <p:nvPr/>
        </p:nvSpPr>
        <p:spPr bwMode="auto">
          <a:xfrm flipV="1">
            <a:off x="4237038" y="2151063"/>
            <a:ext cx="287337" cy="503237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12667" name="Line 27"/>
          <p:cNvSpPr>
            <a:spLocks noChangeShapeType="1"/>
          </p:cNvSpPr>
          <p:nvPr/>
        </p:nvSpPr>
        <p:spPr bwMode="auto">
          <a:xfrm flipH="1" flipV="1">
            <a:off x="4740275" y="2151063"/>
            <a:ext cx="288925" cy="503237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28"/>
          <p:cNvGrpSpPr>
            <a:grpSpLocks/>
          </p:cNvGrpSpPr>
          <p:nvPr/>
        </p:nvGrpSpPr>
        <p:grpSpPr bwMode="auto">
          <a:xfrm>
            <a:off x="836366" y="2852738"/>
            <a:ext cx="1082675" cy="617537"/>
            <a:chOff x="1728" y="1488"/>
            <a:chExt cx="2019" cy="1147"/>
          </a:xfrm>
        </p:grpSpPr>
        <p:pic>
          <p:nvPicPr>
            <p:cNvPr id="3312669" name="Picture 29" descr="Nokia 330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28" y="1488"/>
              <a:ext cx="2019" cy="1147"/>
            </a:xfrm>
            <a:prstGeom prst="rect">
              <a:avLst/>
            </a:prstGeom>
            <a:noFill/>
          </p:spPr>
        </p:pic>
        <p:pic>
          <p:nvPicPr>
            <p:cNvPr id="3312670" name="Picture 30" descr="5031_2962_1018296045259-wallpaper_ajaxvitesse_meyde100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56" y="1711"/>
              <a:ext cx="547" cy="535"/>
            </a:xfrm>
            <a:prstGeom prst="rect">
              <a:avLst/>
            </a:prstGeom>
            <a:noFill/>
          </p:spPr>
        </p:pic>
      </p:grpSp>
      <p:grpSp>
        <p:nvGrpSpPr>
          <p:cNvPr id="6" name="Group 31"/>
          <p:cNvGrpSpPr>
            <a:grpSpLocks/>
          </p:cNvGrpSpPr>
          <p:nvPr/>
        </p:nvGrpSpPr>
        <p:grpSpPr bwMode="auto">
          <a:xfrm>
            <a:off x="7740650" y="2852738"/>
            <a:ext cx="1082675" cy="617537"/>
            <a:chOff x="1728" y="1488"/>
            <a:chExt cx="2019" cy="1147"/>
          </a:xfrm>
        </p:grpSpPr>
        <p:pic>
          <p:nvPicPr>
            <p:cNvPr id="3312672" name="Picture 32" descr="Nokia 330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28" y="1488"/>
              <a:ext cx="2019" cy="1147"/>
            </a:xfrm>
            <a:prstGeom prst="rect">
              <a:avLst/>
            </a:prstGeom>
            <a:noFill/>
          </p:spPr>
        </p:pic>
        <p:pic>
          <p:nvPicPr>
            <p:cNvPr id="3312673" name="Picture 33" descr="5031_2962_1018296045259-wallpaper_ajaxvitesse_meyde100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456" y="1711"/>
              <a:ext cx="547" cy="535"/>
            </a:xfrm>
            <a:prstGeom prst="rect">
              <a:avLst/>
            </a:prstGeom>
            <a:noFill/>
          </p:spPr>
        </p:pic>
      </p:grpSp>
      <p:graphicFrame>
        <p:nvGraphicFramePr>
          <p:cNvPr id="3312674" name="Object 34"/>
          <p:cNvGraphicFramePr>
            <a:graphicFrameLocks noChangeAspect="1"/>
          </p:cNvGraphicFramePr>
          <p:nvPr/>
        </p:nvGraphicFramePr>
        <p:xfrm>
          <a:off x="764928" y="1844675"/>
          <a:ext cx="1181100" cy="88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306" name="Photo Editor Photo" r:id="rId6" imgW="1181265" imgH="885949" progId="">
                  <p:embed/>
                </p:oleObj>
              </mc:Choice>
              <mc:Fallback>
                <p:oleObj name="Photo Editor Photo" r:id="rId6" imgW="1181265" imgH="885949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928" y="1844675"/>
                        <a:ext cx="1181100" cy="88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12675" name="Object 35"/>
          <p:cNvGraphicFramePr>
            <a:graphicFrameLocks noChangeAspect="1"/>
          </p:cNvGraphicFramePr>
          <p:nvPr/>
        </p:nvGraphicFramePr>
        <p:xfrm>
          <a:off x="7672388" y="1844675"/>
          <a:ext cx="1181100" cy="88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307" name="Photo Editor Photo" r:id="rId8" imgW="1181265" imgH="885949" progId="">
                  <p:embed/>
                </p:oleObj>
              </mc:Choice>
              <mc:Fallback>
                <p:oleObj name="Photo Editor Photo" r:id="rId8" imgW="1181265" imgH="885949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72388" y="1844675"/>
                        <a:ext cx="1181100" cy="88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12676" name="Object 36"/>
          <p:cNvGraphicFramePr>
            <a:graphicFrameLocks noChangeAspect="1"/>
          </p:cNvGraphicFramePr>
          <p:nvPr/>
        </p:nvGraphicFramePr>
        <p:xfrm>
          <a:off x="8129588" y="2971800"/>
          <a:ext cx="300037" cy="293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308" name="Photo Editor Photo" r:id="rId9" imgW="1181265" imgH="885949" progId="">
                  <p:embed/>
                </p:oleObj>
              </mc:Choice>
              <mc:Fallback>
                <p:oleObj name="Photo Editor Photo" r:id="rId9" imgW="1181265" imgH="885949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2971800"/>
                        <a:ext cx="300037" cy="293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12677" name="Object 37"/>
          <p:cNvGraphicFramePr>
            <a:graphicFrameLocks noChangeAspect="1"/>
          </p:cNvGraphicFramePr>
          <p:nvPr/>
        </p:nvGraphicFramePr>
        <p:xfrm>
          <a:off x="1218953" y="2978150"/>
          <a:ext cx="300038" cy="293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309" name="Photo Editor Photo" r:id="rId10" imgW="1181265" imgH="885949" progId="">
                  <p:embed/>
                </p:oleObj>
              </mc:Choice>
              <mc:Fallback>
                <p:oleObj name="Photo Editor Photo" r:id="rId10" imgW="1181265" imgH="885949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8953" y="2978150"/>
                        <a:ext cx="300038" cy="293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12678" name="Rectangle 38"/>
          <p:cNvSpPr>
            <a:spLocks noChangeArrowheads="1"/>
          </p:cNvSpPr>
          <p:nvPr/>
        </p:nvSpPr>
        <p:spPr bwMode="auto">
          <a:xfrm>
            <a:off x="5364163" y="1628775"/>
            <a:ext cx="914400" cy="533400"/>
          </a:xfrm>
          <a:prstGeom prst="rect">
            <a:avLst/>
          </a:prstGeom>
          <a:solidFill>
            <a:srgbClr val="FF99FF"/>
          </a:solidFill>
          <a:ln w="12700">
            <a:miter lim="800000"/>
            <a:headEnd/>
            <a:tailEnd/>
          </a:ln>
          <a:effectLst/>
          <a:scene3d>
            <a:camera prst="legacyPerspectiveTopRight"/>
            <a:lightRig rig="legacyFlat2" dir="t"/>
          </a:scene3d>
          <a:sp3d extrusionH="430200" prstMaterial="legacyMatte">
            <a:bevelT w="13500" h="13500" prst="angle"/>
            <a:bevelB w="13500" h="13500" prst="angle"/>
            <a:extrusionClr>
              <a:srgbClr val="FF99FF"/>
            </a:extrusionClr>
          </a:sp3d>
        </p:spPr>
        <p:txBody>
          <a:bodyPr wrap="none" anchor="ctr">
            <a:flatTx/>
          </a:bodyPr>
          <a:lstStyle/>
          <a:p>
            <a:pPr algn="ctr" eaLnBrk="0" hangingPunct="0"/>
            <a:r>
              <a:rPr kumimoji="0" lang="en-US" sz="1400" b="1">
                <a:latin typeface="+mn-lt"/>
              </a:rPr>
              <a:t>Ser</a:t>
            </a:r>
            <a:r>
              <a:rPr kumimoji="0" lang="pl-PL" sz="1400" b="1">
                <a:latin typeface="+mn-lt"/>
              </a:rPr>
              <a:t>w</a:t>
            </a:r>
            <a:r>
              <a:rPr kumimoji="0" lang="en-US" sz="1400" b="1">
                <a:latin typeface="+mn-lt"/>
              </a:rPr>
              <a:t>er</a:t>
            </a:r>
            <a:endParaRPr kumimoji="0" lang="pl-PL" sz="1400" b="1">
              <a:latin typeface="+mn-lt"/>
            </a:endParaRPr>
          </a:p>
          <a:p>
            <a:pPr algn="ctr" eaLnBrk="0" hangingPunct="0"/>
            <a:r>
              <a:rPr kumimoji="0" lang="en-US" sz="1400" b="1">
                <a:latin typeface="+mn-lt"/>
              </a:rPr>
              <a:t> Ap</a:t>
            </a:r>
            <a:r>
              <a:rPr kumimoji="0" lang="pl-PL" sz="1400" b="1">
                <a:latin typeface="+mn-lt"/>
              </a:rPr>
              <a:t>likacji</a:t>
            </a:r>
            <a:endParaRPr kumimoji="0" lang="en-GB" sz="1400" b="1">
              <a:latin typeface="+mn-lt"/>
            </a:endParaRPr>
          </a:p>
        </p:txBody>
      </p:sp>
      <p:sp>
        <p:nvSpPr>
          <p:cNvPr id="3312679" name="Line 39"/>
          <p:cNvSpPr>
            <a:spLocks noChangeShapeType="1"/>
          </p:cNvSpPr>
          <p:nvPr/>
        </p:nvSpPr>
        <p:spPr bwMode="auto">
          <a:xfrm flipH="1" flipV="1">
            <a:off x="5219700" y="1844675"/>
            <a:ext cx="144463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12680" name="Text Box 40"/>
          <p:cNvSpPr txBox="1">
            <a:spLocks noChangeArrowheads="1"/>
          </p:cNvSpPr>
          <p:nvPr/>
        </p:nvSpPr>
        <p:spPr bwMode="auto">
          <a:xfrm>
            <a:off x="6492406" y="1624013"/>
            <a:ext cx="5565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762000" eaLnBrk="0" hangingPunct="0"/>
            <a:r>
              <a:rPr kumimoji="0" lang="en-GB" sz="1800" b="1">
                <a:latin typeface="+mn-lt"/>
              </a:rPr>
              <a:t>IMS</a:t>
            </a:r>
          </a:p>
        </p:txBody>
      </p:sp>
      <p:sp>
        <p:nvSpPr>
          <p:cNvPr id="3312681" name="Text Box 41"/>
          <p:cNvSpPr txBox="1">
            <a:spLocks noChangeArrowheads="1"/>
          </p:cNvSpPr>
          <p:nvPr/>
        </p:nvSpPr>
        <p:spPr bwMode="auto">
          <a:xfrm>
            <a:off x="7667625" y="3640138"/>
            <a:ext cx="60625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kumimoji="0" lang="pl-PL" sz="1200" b="1">
                <a:latin typeface="+mn-lt"/>
              </a:rPr>
              <a:t>W</a:t>
            </a:r>
            <a:r>
              <a:rPr kumimoji="0" lang="en-GB" sz="1200" b="1">
                <a:latin typeface="+mn-lt"/>
              </a:rPr>
              <a:t>ideo</a:t>
            </a:r>
          </a:p>
          <a:p>
            <a:pPr eaLnBrk="0" hangingPunct="0"/>
            <a:r>
              <a:rPr kumimoji="0" lang="pl-PL" sz="1200" b="1">
                <a:latin typeface="+mn-lt"/>
              </a:rPr>
              <a:t>Głos</a:t>
            </a:r>
            <a:endParaRPr kumimoji="0" lang="en-GB" sz="1200" b="1">
              <a:latin typeface="+mn-lt"/>
            </a:endParaRPr>
          </a:p>
          <a:p>
            <a:pPr eaLnBrk="0" hangingPunct="0"/>
            <a:r>
              <a:rPr kumimoji="0" lang="en-GB" sz="1200" b="1">
                <a:latin typeface="+mn-lt"/>
              </a:rPr>
              <a:t>Da</a:t>
            </a:r>
            <a:r>
              <a:rPr kumimoji="0" lang="pl-PL" sz="1200" b="1">
                <a:latin typeface="+mn-lt"/>
              </a:rPr>
              <a:t>ne</a:t>
            </a:r>
            <a:endParaRPr kumimoji="0" lang="en-GB" sz="1200" b="1">
              <a:latin typeface="+mn-lt"/>
            </a:endParaRPr>
          </a:p>
        </p:txBody>
      </p:sp>
      <p:sp>
        <p:nvSpPr>
          <p:cNvPr id="3312682" name="Line 42"/>
          <p:cNvSpPr>
            <a:spLocks noChangeShapeType="1"/>
          </p:cNvSpPr>
          <p:nvPr/>
        </p:nvSpPr>
        <p:spPr bwMode="auto">
          <a:xfrm>
            <a:off x="1403350" y="3749675"/>
            <a:ext cx="6192838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312683" name="Line 43"/>
          <p:cNvSpPr>
            <a:spLocks noChangeShapeType="1"/>
          </p:cNvSpPr>
          <p:nvPr/>
        </p:nvSpPr>
        <p:spPr bwMode="auto">
          <a:xfrm>
            <a:off x="1403350" y="3903663"/>
            <a:ext cx="6192838" cy="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312684" name="Line 44"/>
          <p:cNvSpPr>
            <a:spLocks noChangeShapeType="1"/>
          </p:cNvSpPr>
          <p:nvPr/>
        </p:nvSpPr>
        <p:spPr bwMode="auto">
          <a:xfrm>
            <a:off x="1403350" y="4059238"/>
            <a:ext cx="6192838" cy="0"/>
          </a:xfrm>
          <a:prstGeom prst="line">
            <a:avLst/>
          </a:prstGeom>
          <a:noFill/>
          <a:ln w="28575">
            <a:solidFill>
              <a:srgbClr val="339933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312685" name="Oval 45"/>
          <p:cNvSpPr>
            <a:spLocks noChangeArrowheads="1"/>
          </p:cNvSpPr>
          <p:nvPr/>
        </p:nvSpPr>
        <p:spPr bwMode="auto">
          <a:xfrm>
            <a:off x="4981575" y="3644900"/>
            <a:ext cx="136525" cy="51911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12686" name="AutoShape 46"/>
          <p:cNvSpPr>
            <a:spLocks/>
          </p:cNvSpPr>
          <p:nvPr/>
        </p:nvSpPr>
        <p:spPr bwMode="auto">
          <a:xfrm>
            <a:off x="5508625" y="4149725"/>
            <a:ext cx="1008063" cy="258763"/>
          </a:xfrm>
          <a:prstGeom prst="callout1">
            <a:avLst>
              <a:gd name="adj1" fmla="val 44171"/>
              <a:gd name="adj2" fmla="val -7560"/>
              <a:gd name="adj3" fmla="val -8588"/>
              <a:gd name="adj4" fmla="val -41731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rIns="18000"/>
          <a:lstStyle/>
          <a:p>
            <a:pPr eaLnBrk="0" hangingPunct="0"/>
            <a:r>
              <a:rPr kumimoji="0" lang="en-GB" sz="1200" b="1">
                <a:latin typeface="+mn-lt"/>
              </a:rPr>
              <a:t>Ses</a:t>
            </a:r>
            <a:r>
              <a:rPr kumimoji="0" lang="pl-PL" sz="1200" b="1">
                <a:latin typeface="+mn-lt"/>
              </a:rPr>
              <a:t>ja</a:t>
            </a:r>
            <a:endParaRPr kumimoji="0" lang="en-GB" sz="1200" b="1">
              <a:latin typeface="+mn-lt"/>
            </a:endParaRPr>
          </a:p>
        </p:txBody>
      </p:sp>
      <p:sp>
        <p:nvSpPr>
          <p:cNvPr id="3312687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677754" y="4437063"/>
            <a:ext cx="8207375" cy="187166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GB" sz="2000" dirty="0"/>
              <a:t>IMS </a:t>
            </a:r>
            <a:r>
              <a:rPr lang="pl-PL" sz="2000" dirty="0"/>
              <a:t>umożliwia realizację usług</a:t>
            </a:r>
            <a:r>
              <a:rPr lang="en-GB" sz="2000" dirty="0"/>
              <a:t> multimedia</a:t>
            </a:r>
            <a:r>
              <a:rPr lang="pl-PL" sz="2000" dirty="0" err="1"/>
              <a:t>lnych</a:t>
            </a:r>
            <a:r>
              <a:rPr lang="en-GB" sz="2000" dirty="0"/>
              <a:t> </a:t>
            </a:r>
            <a:r>
              <a:rPr lang="pl-PL" sz="2000" dirty="0"/>
              <a:t>czasu rzeczywistego</a:t>
            </a:r>
            <a:r>
              <a:rPr lang="en-GB" sz="2000" dirty="0"/>
              <a:t> </a:t>
            </a:r>
            <a:r>
              <a:rPr lang="pl-PL" sz="2000" dirty="0"/>
              <a:t>po </a:t>
            </a:r>
            <a:r>
              <a:rPr lang="en-GB" sz="2000" dirty="0"/>
              <a:t>IP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Sesje łączące media z zapewnianiem stosownej </a:t>
            </a:r>
            <a:r>
              <a:rPr lang="en-GB" sz="1600" dirty="0" err="1"/>
              <a:t>QoS</a:t>
            </a:r>
            <a:r>
              <a:rPr lang="en-GB" sz="1600" dirty="0"/>
              <a:t> </a:t>
            </a:r>
            <a:r>
              <a:rPr lang="pl-PL" sz="1600" dirty="0"/>
              <a:t>i taryfikacji</a:t>
            </a:r>
            <a:endParaRPr lang="en-GB" sz="1600" dirty="0"/>
          </a:p>
          <a:p>
            <a:pPr lvl="1">
              <a:lnSpc>
                <a:spcPct val="90000"/>
              </a:lnSpc>
            </a:pPr>
            <a:r>
              <a:rPr lang="pl-PL" sz="1600" dirty="0"/>
              <a:t>Aplikacje w terminalach i sieci mogą wykorzystywać </a:t>
            </a:r>
            <a:endParaRPr lang="en-GB" sz="1600" dirty="0"/>
          </a:p>
          <a:p>
            <a:pPr>
              <a:lnSpc>
                <a:spcPct val="90000"/>
              </a:lnSpc>
            </a:pPr>
            <a:r>
              <a:rPr lang="en-GB" sz="1800" dirty="0"/>
              <a:t>IMS </a:t>
            </a:r>
            <a:r>
              <a:rPr lang="pl-PL" sz="1800" dirty="0"/>
              <a:t>– jako środek udostępniający możliwości i mechanizmy usługowe</a:t>
            </a:r>
            <a:endParaRPr lang="en-GB" sz="1800" dirty="0"/>
          </a:p>
          <a:p>
            <a:pPr lvl="1">
              <a:lnSpc>
                <a:spcPct val="90000"/>
              </a:lnSpc>
            </a:pPr>
            <a:r>
              <a:rPr lang="en-GB" sz="1600" dirty="0"/>
              <a:t>IMS </a:t>
            </a:r>
            <a:r>
              <a:rPr lang="pl-PL" sz="1600" dirty="0"/>
              <a:t>nie zakłada z góry żadnych specyficznych usług</a:t>
            </a:r>
            <a:endParaRPr lang="en-GB" sz="1600" dirty="0"/>
          </a:p>
        </p:txBody>
      </p:sp>
      <p:sp>
        <p:nvSpPr>
          <p:cNvPr id="50" name="Symbol zastępczy daty 4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167248-7AF5-4A13-AE6C-45D3D8075AEA}" type="slidenum">
              <a:rPr lang="pl-PL"/>
              <a:pPr/>
              <a:t>100</a:t>
            </a:fld>
            <a:endParaRPr lang="pl-PL"/>
          </a:p>
        </p:txBody>
      </p:sp>
      <p:sp>
        <p:nvSpPr>
          <p:cNvPr id="3532802" name="Rectangle 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pl-PL"/>
              <a:t>Modele pracy serwera aplikacyjnego AS</a:t>
            </a:r>
          </a:p>
        </p:txBody>
      </p:sp>
      <p:sp>
        <p:nvSpPr>
          <p:cNvPr id="35328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700213"/>
            <a:ext cx="7772400" cy="4572000"/>
          </a:xfrm>
        </p:spPr>
        <p:txBody>
          <a:bodyPr/>
          <a:lstStyle/>
          <a:p>
            <a:r>
              <a:rPr lang="pl-PL" sz="2000" dirty="0"/>
              <a:t>S-CSCF uruchamia usługi wykorzystując tzw. Wyzwalacze (</a:t>
            </a:r>
            <a:r>
              <a:rPr lang="pl-PL" sz="2000" dirty="0" err="1"/>
              <a:t>triggers</a:t>
            </a:r>
            <a:r>
              <a:rPr lang="pl-PL" sz="2000" dirty="0"/>
              <a:t>)</a:t>
            </a:r>
          </a:p>
          <a:p>
            <a:r>
              <a:rPr lang="pl-PL" sz="2000" dirty="0"/>
              <a:t>Tryby działania AS</a:t>
            </a:r>
          </a:p>
          <a:p>
            <a:pPr lvl="1"/>
            <a:r>
              <a:rPr lang="pl-PL" sz="1800" dirty="0"/>
              <a:t>jako docelowy UA – np. serwer treści</a:t>
            </a:r>
          </a:p>
          <a:p>
            <a:pPr lvl="1"/>
            <a:r>
              <a:rPr lang="pl-PL" sz="1800" dirty="0"/>
              <a:t>jako inicjujący UA – np. </a:t>
            </a:r>
            <a:r>
              <a:rPr lang="pl-PL" sz="1800" dirty="0" err="1"/>
              <a:t>wake</a:t>
            </a:r>
            <a:r>
              <a:rPr lang="pl-PL" sz="1800" dirty="0"/>
              <a:t> </a:t>
            </a:r>
            <a:r>
              <a:rPr lang="pl-PL" sz="1800" dirty="0" err="1"/>
              <a:t>up</a:t>
            </a:r>
            <a:r>
              <a:rPr lang="pl-PL" sz="1800" dirty="0"/>
              <a:t> </a:t>
            </a:r>
            <a:r>
              <a:rPr lang="pl-PL" sz="1800" dirty="0" err="1"/>
              <a:t>server</a:t>
            </a:r>
            <a:endParaRPr lang="pl-PL" sz="1800" dirty="0"/>
          </a:p>
          <a:p>
            <a:pPr lvl="1"/>
            <a:r>
              <a:rPr lang="pl-PL" sz="1800" dirty="0"/>
              <a:t>w roli pośrednika </a:t>
            </a:r>
            <a:r>
              <a:rPr lang="pl-PL" sz="1800" dirty="0" smtClean="0"/>
              <a:t>jak SIP </a:t>
            </a:r>
            <a:r>
              <a:rPr lang="pl-PL" sz="1800" dirty="0" err="1" smtClean="0"/>
              <a:t>proxy</a:t>
            </a:r>
            <a:r>
              <a:rPr lang="pl-PL" sz="1800" dirty="0" smtClean="0"/>
              <a:t> – </a:t>
            </a:r>
            <a:r>
              <a:rPr lang="pl-PL" sz="1800" dirty="0"/>
              <a:t>np. przekazywanie </a:t>
            </a:r>
            <a:r>
              <a:rPr lang="pl-PL" sz="1800" dirty="0" smtClean="0"/>
              <a:t>połączenia </a:t>
            </a:r>
            <a:endParaRPr lang="pl-PL" sz="1800" dirty="0"/>
          </a:p>
          <a:p>
            <a:pPr lvl="1"/>
            <a:r>
              <a:rPr lang="pl-PL" sz="1800" dirty="0" smtClean="0"/>
              <a:t>Tryb 3PCC / B2BUA </a:t>
            </a:r>
            <a:r>
              <a:rPr lang="pl-PL" sz="1800" dirty="0"/>
              <a:t>– np. w Click2Dial</a:t>
            </a:r>
          </a:p>
          <a:p>
            <a:r>
              <a:rPr lang="pl-PL" sz="2000" dirty="0"/>
              <a:t>Rola AS zależy od jego trybu działania</a:t>
            </a:r>
          </a:p>
          <a:p>
            <a:pPr lvl="1"/>
            <a:r>
              <a:rPr lang="pl-PL" sz="1800" dirty="0"/>
              <a:t>Serwer </a:t>
            </a:r>
            <a:r>
              <a:rPr lang="pl-PL" sz="1800" dirty="0" err="1"/>
              <a:t>proxy</a:t>
            </a:r>
            <a:endParaRPr lang="pl-PL" sz="1800" dirty="0"/>
          </a:p>
          <a:p>
            <a:pPr lvl="1"/>
            <a:r>
              <a:rPr lang="pl-PL" sz="1800" dirty="0"/>
              <a:t>3rd Party Call Control</a:t>
            </a:r>
          </a:p>
          <a:p>
            <a:pPr lvl="1"/>
            <a:r>
              <a:rPr lang="pl-PL" sz="1800" dirty="0"/>
              <a:t>B2B UA</a:t>
            </a:r>
          </a:p>
          <a:p>
            <a:r>
              <a:rPr lang="pl-PL" sz="2000" dirty="0"/>
              <a:t>Implementacja AS zależy od charakteru usługi</a:t>
            </a:r>
          </a:p>
          <a:p>
            <a:pPr lvl="1"/>
            <a:r>
              <a:rPr lang="pl-PL" sz="1800" dirty="0"/>
              <a:t>decyzja o modelu pracy serwera podejmowana podczas projektowania usługi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1060029" y="258911"/>
            <a:ext cx="8229600" cy="1071563"/>
          </a:xfrm>
        </p:spPr>
        <p:txBody>
          <a:bodyPr/>
          <a:lstStyle/>
          <a:p>
            <a:r>
              <a:rPr lang="pl-PL" altLang="ko-KR" sz="4000" dirty="0" smtClean="0">
                <a:latin typeface="+mn-lt"/>
                <a:ea typeface="Gulim" pitchFamily="34" charset="-127"/>
              </a:rPr>
              <a:t>Przykład </a:t>
            </a:r>
            <a:endParaRPr lang="en-US" altLang="ko-KR" sz="4000" dirty="0" smtClean="0">
              <a:latin typeface="+mn-lt"/>
              <a:ea typeface="Gulim" pitchFamily="34" charset="-127"/>
            </a:endParaRPr>
          </a:p>
        </p:txBody>
      </p:sp>
      <p:sp>
        <p:nvSpPr>
          <p:cNvPr id="664" name="Prostokąt zaokrąglony 663"/>
          <p:cNvSpPr/>
          <p:nvPr/>
        </p:nvSpPr>
        <p:spPr>
          <a:xfrm>
            <a:off x="971600" y="1651650"/>
            <a:ext cx="6696744" cy="3888432"/>
          </a:xfrm>
          <a:prstGeom prst="roundRect">
            <a:avLst/>
          </a:prstGeom>
          <a:noFill/>
          <a:ln>
            <a:solidFill>
              <a:srgbClr val="0070C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582" name="Group 534"/>
          <p:cNvGrpSpPr>
            <a:grpSpLocks/>
          </p:cNvGrpSpPr>
          <p:nvPr/>
        </p:nvGrpSpPr>
        <p:grpSpPr bwMode="auto">
          <a:xfrm>
            <a:off x="1763291" y="1981799"/>
            <a:ext cx="5329238" cy="2895600"/>
            <a:chOff x="1049" y="854"/>
            <a:chExt cx="3357" cy="1824"/>
          </a:xfrm>
        </p:grpSpPr>
        <p:sp>
          <p:nvSpPr>
            <p:cNvPr id="2394" name="Freeform 346"/>
            <p:cNvSpPr>
              <a:spLocks/>
            </p:cNvSpPr>
            <p:nvPr/>
          </p:nvSpPr>
          <p:spPr bwMode="auto">
            <a:xfrm>
              <a:off x="3341" y="2078"/>
              <a:ext cx="73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6" y="759"/>
                </a:cxn>
                <a:cxn ang="0">
                  <a:pos x="146" y="30"/>
                </a:cxn>
                <a:cxn ang="0">
                  <a:pos x="0" y="0"/>
                </a:cxn>
                <a:cxn ang="0">
                  <a:pos x="0" y="885"/>
                </a:cxn>
              </a:cxnLst>
              <a:rect l="0" t="0" r="r" b="b"/>
              <a:pathLst>
                <a:path w="146" h="885">
                  <a:moveTo>
                    <a:pt x="0" y="885"/>
                  </a:moveTo>
                  <a:lnTo>
                    <a:pt x="146" y="759"/>
                  </a:lnTo>
                  <a:lnTo>
                    <a:pt x="146" y="30"/>
                  </a:lnTo>
                  <a:lnTo>
                    <a:pt x="0" y="0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395" name="Freeform 347"/>
            <p:cNvSpPr>
              <a:spLocks/>
            </p:cNvSpPr>
            <p:nvPr/>
          </p:nvSpPr>
          <p:spPr bwMode="auto">
            <a:xfrm>
              <a:off x="3323" y="2094"/>
              <a:ext cx="73" cy="443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1"/>
                </a:cxn>
                <a:cxn ang="0">
                  <a:pos x="148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1"/>
                  </a:lnTo>
                  <a:lnTo>
                    <a:pt x="148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396" name="Rectangle 348"/>
            <p:cNvSpPr>
              <a:spLocks noChangeArrowheads="1"/>
            </p:cNvSpPr>
            <p:nvPr/>
          </p:nvSpPr>
          <p:spPr bwMode="auto">
            <a:xfrm>
              <a:off x="3047" y="2158"/>
              <a:ext cx="276" cy="37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397" name="Rectangle 349"/>
            <p:cNvSpPr>
              <a:spLocks noChangeArrowheads="1"/>
            </p:cNvSpPr>
            <p:nvPr/>
          </p:nvSpPr>
          <p:spPr bwMode="auto">
            <a:xfrm>
              <a:off x="3028" y="2141"/>
              <a:ext cx="295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398" name="Freeform 350"/>
            <p:cNvSpPr>
              <a:spLocks/>
            </p:cNvSpPr>
            <p:nvPr/>
          </p:nvSpPr>
          <p:spPr bwMode="auto">
            <a:xfrm>
              <a:off x="3028" y="2078"/>
              <a:ext cx="368" cy="63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588" y="126"/>
                </a:cxn>
                <a:cxn ang="0">
                  <a:pos x="736" y="0"/>
                </a:cxn>
                <a:cxn ang="0">
                  <a:pos x="147" y="0"/>
                </a:cxn>
                <a:cxn ang="0">
                  <a:pos x="0" y="126"/>
                </a:cxn>
              </a:cxnLst>
              <a:rect l="0" t="0" r="r" b="b"/>
              <a:pathLst>
                <a:path w="736" h="126">
                  <a:moveTo>
                    <a:pt x="0" y="126"/>
                  </a:moveTo>
                  <a:lnTo>
                    <a:pt x="588" y="126"/>
                  </a:lnTo>
                  <a:lnTo>
                    <a:pt x="736" y="0"/>
                  </a:lnTo>
                  <a:lnTo>
                    <a:pt x="147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399" name="Freeform 351"/>
            <p:cNvSpPr>
              <a:spLocks/>
            </p:cNvSpPr>
            <p:nvPr/>
          </p:nvSpPr>
          <p:spPr bwMode="auto">
            <a:xfrm>
              <a:off x="3323" y="2078"/>
              <a:ext cx="73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8" y="759"/>
                </a:cxn>
                <a:cxn ang="0">
                  <a:pos x="148" y="0"/>
                </a:cxn>
                <a:cxn ang="0">
                  <a:pos x="0" y="126"/>
                </a:cxn>
                <a:cxn ang="0">
                  <a:pos x="0" y="885"/>
                </a:cxn>
              </a:cxnLst>
              <a:rect l="0" t="0" r="r" b="b"/>
              <a:pathLst>
                <a:path w="148" h="885">
                  <a:moveTo>
                    <a:pt x="0" y="885"/>
                  </a:moveTo>
                  <a:lnTo>
                    <a:pt x="148" y="759"/>
                  </a:lnTo>
                  <a:lnTo>
                    <a:pt x="148" y="0"/>
                  </a:lnTo>
                  <a:lnTo>
                    <a:pt x="0" y="126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0" name="Freeform 352"/>
            <p:cNvSpPr>
              <a:spLocks/>
            </p:cNvSpPr>
            <p:nvPr/>
          </p:nvSpPr>
          <p:spPr bwMode="auto">
            <a:xfrm>
              <a:off x="3028" y="2141"/>
              <a:ext cx="295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8" y="0"/>
                </a:cxn>
                <a:cxn ang="0">
                  <a:pos x="570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8" h="16">
                  <a:moveTo>
                    <a:pt x="0" y="0"/>
                  </a:moveTo>
                  <a:lnTo>
                    <a:pt x="588" y="0"/>
                  </a:lnTo>
                  <a:lnTo>
                    <a:pt x="570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1" name="Freeform 353"/>
            <p:cNvSpPr>
              <a:spLocks/>
            </p:cNvSpPr>
            <p:nvPr/>
          </p:nvSpPr>
          <p:spPr bwMode="auto">
            <a:xfrm>
              <a:off x="3028" y="2141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9"/>
                </a:cxn>
                <a:cxn ang="0">
                  <a:pos x="17" y="743"/>
                </a:cxn>
                <a:cxn ang="0">
                  <a:pos x="17" y="16"/>
                </a:cxn>
                <a:cxn ang="0">
                  <a:pos x="0" y="0"/>
                </a:cxn>
              </a:cxnLst>
              <a:rect l="0" t="0" r="r" b="b"/>
              <a:pathLst>
                <a:path w="17" h="759">
                  <a:moveTo>
                    <a:pt x="0" y="0"/>
                  </a:moveTo>
                  <a:lnTo>
                    <a:pt x="0" y="759"/>
                  </a:lnTo>
                  <a:lnTo>
                    <a:pt x="17" y="743"/>
                  </a:ln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2" name="Rectangle 354"/>
            <p:cNvSpPr>
              <a:spLocks noChangeArrowheads="1"/>
            </p:cNvSpPr>
            <p:nvPr/>
          </p:nvSpPr>
          <p:spPr bwMode="auto">
            <a:xfrm>
              <a:off x="3028" y="2244"/>
              <a:ext cx="295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3" name="Rectangle 355"/>
            <p:cNvSpPr>
              <a:spLocks noChangeArrowheads="1"/>
            </p:cNvSpPr>
            <p:nvPr/>
          </p:nvSpPr>
          <p:spPr bwMode="auto">
            <a:xfrm>
              <a:off x="3037" y="2252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4" name="Rectangle 356"/>
            <p:cNvSpPr>
              <a:spLocks noChangeArrowheads="1"/>
            </p:cNvSpPr>
            <p:nvPr/>
          </p:nvSpPr>
          <p:spPr bwMode="auto">
            <a:xfrm>
              <a:off x="3028" y="2355"/>
              <a:ext cx="295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5" name="Rectangle 357"/>
            <p:cNvSpPr>
              <a:spLocks noChangeArrowheads="1"/>
            </p:cNvSpPr>
            <p:nvPr/>
          </p:nvSpPr>
          <p:spPr bwMode="auto">
            <a:xfrm>
              <a:off x="3037" y="2363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6" name="Rectangle 358"/>
            <p:cNvSpPr>
              <a:spLocks noChangeArrowheads="1"/>
            </p:cNvSpPr>
            <p:nvPr/>
          </p:nvSpPr>
          <p:spPr bwMode="auto">
            <a:xfrm>
              <a:off x="3231" y="2458"/>
              <a:ext cx="55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7" name="Freeform 359"/>
            <p:cNvSpPr>
              <a:spLocks/>
            </p:cNvSpPr>
            <p:nvPr/>
          </p:nvSpPr>
          <p:spPr bwMode="auto">
            <a:xfrm>
              <a:off x="3028" y="2078"/>
              <a:ext cx="368" cy="63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16" y="16"/>
                </a:cxn>
                <a:cxn ang="0">
                  <a:pos x="147" y="16"/>
                </a:cxn>
                <a:cxn ang="0">
                  <a:pos x="17" y="126"/>
                </a:cxn>
                <a:cxn ang="0">
                  <a:pos x="0" y="126"/>
                </a:cxn>
                <a:cxn ang="0">
                  <a:pos x="147" y="0"/>
                </a:cxn>
                <a:cxn ang="0">
                  <a:pos x="736" y="0"/>
                </a:cxn>
              </a:cxnLst>
              <a:rect l="0" t="0" r="r" b="b"/>
              <a:pathLst>
                <a:path w="736" h="126">
                  <a:moveTo>
                    <a:pt x="736" y="0"/>
                  </a:moveTo>
                  <a:lnTo>
                    <a:pt x="716" y="16"/>
                  </a:lnTo>
                  <a:lnTo>
                    <a:pt x="147" y="16"/>
                  </a:lnTo>
                  <a:lnTo>
                    <a:pt x="17" y="126"/>
                  </a:lnTo>
                  <a:lnTo>
                    <a:pt x="0" y="126"/>
                  </a:lnTo>
                  <a:lnTo>
                    <a:pt x="147" y="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08" name="Rectangle 360"/>
            <p:cNvSpPr>
              <a:spLocks noChangeArrowheads="1"/>
            </p:cNvSpPr>
            <p:nvPr/>
          </p:nvSpPr>
          <p:spPr bwMode="auto">
            <a:xfrm>
              <a:off x="3040" y="2562"/>
              <a:ext cx="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09" name="Rectangle 361"/>
            <p:cNvSpPr>
              <a:spLocks noChangeArrowheads="1"/>
            </p:cNvSpPr>
            <p:nvPr/>
          </p:nvSpPr>
          <p:spPr bwMode="auto">
            <a:xfrm>
              <a:off x="3105" y="2562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10" name="Rectangle 362"/>
            <p:cNvSpPr>
              <a:spLocks noChangeArrowheads="1"/>
            </p:cNvSpPr>
            <p:nvPr/>
          </p:nvSpPr>
          <p:spPr bwMode="auto">
            <a:xfrm>
              <a:off x="3138" y="2562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11" name="Rectangle 363"/>
            <p:cNvSpPr>
              <a:spLocks noChangeArrowheads="1"/>
            </p:cNvSpPr>
            <p:nvPr/>
          </p:nvSpPr>
          <p:spPr bwMode="auto">
            <a:xfrm>
              <a:off x="1049" y="1100"/>
              <a:ext cx="1153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b="1" i="0" u="none" strike="noStrike" cap="none" normalizeH="0" baseline="0" dirty="0" smtClean="0">
                  <a:ln>
                    <a:noFill/>
                  </a:ln>
                  <a:solidFill>
                    <a:srgbClr val="0033CC"/>
                  </a:solidFill>
                  <a:effectLst/>
                  <a:latin typeface="+mn-lt"/>
                  <a:cs typeface="Arial" pitchFamily="34" charset="0"/>
                </a:rPr>
                <a:t>IMS </a:t>
              </a:r>
              <a:r>
                <a:rPr kumimoji="0" lang="pl-PL" b="1" i="0" u="none" strike="noStrike" cap="none" normalizeH="0" baseline="0" dirty="0" err="1" smtClean="0">
                  <a:ln>
                    <a:noFill/>
                  </a:ln>
                  <a:solidFill>
                    <a:srgbClr val="0033CC"/>
                  </a:solidFill>
                  <a:effectLst/>
                  <a:latin typeface="+mn-lt"/>
                  <a:cs typeface="Arial" pitchFamily="34" charset="0"/>
                </a:rPr>
                <a:t>home</a:t>
              </a:r>
              <a:r>
                <a:rPr kumimoji="0" lang="pl-PL" b="1" i="0" u="none" strike="noStrike" cap="none" normalizeH="0" dirty="0" smtClean="0">
                  <a:ln>
                    <a:noFill/>
                  </a:ln>
                  <a:solidFill>
                    <a:srgbClr val="0033CC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r>
                <a:rPr kumimoji="0" lang="pl-PL" b="1" i="0" u="none" strike="noStrike" cap="none" normalizeH="0" dirty="0" err="1" smtClean="0">
                  <a:ln>
                    <a:noFill/>
                  </a:ln>
                  <a:solidFill>
                    <a:srgbClr val="0033CC"/>
                  </a:solidFill>
                  <a:effectLst/>
                  <a:latin typeface="+mn-lt"/>
                  <a:cs typeface="Arial" pitchFamily="34" charset="0"/>
                </a:rPr>
                <a:t>network</a:t>
              </a:r>
              <a:endParaRPr kumimoji="0" lang="pl-PL" sz="2000" b="1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14" name="Freeform 366"/>
            <p:cNvSpPr>
              <a:spLocks/>
            </p:cNvSpPr>
            <p:nvPr/>
          </p:nvSpPr>
          <p:spPr bwMode="auto">
            <a:xfrm>
              <a:off x="3341" y="854"/>
              <a:ext cx="73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6" y="760"/>
                </a:cxn>
                <a:cxn ang="0">
                  <a:pos x="146" y="33"/>
                </a:cxn>
                <a:cxn ang="0">
                  <a:pos x="0" y="0"/>
                </a:cxn>
                <a:cxn ang="0">
                  <a:pos x="0" y="886"/>
                </a:cxn>
              </a:cxnLst>
              <a:rect l="0" t="0" r="r" b="b"/>
              <a:pathLst>
                <a:path w="146" h="886">
                  <a:moveTo>
                    <a:pt x="0" y="886"/>
                  </a:moveTo>
                  <a:lnTo>
                    <a:pt x="146" y="760"/>
                  </a:lnTo>
                  <a:lnTo>
                    <a:pt x="146" y="33"/>
                  </a:lnTo>
                  <a:lnTo>
                    <a:pt x="0" y="0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15" name="Freeform 367"/>
            <p:cNvSpPr>
              <a:spLocks/>
            </p:cNvSpPr>
            <p:nvPr/>
          </p:nvSpPr>
          <p:spPr bwMode="auto">
            <a:xfrm>
              <a:off x="3323" y="870"/>
              <a:ext cx="73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8" y="759"/>
                </a:cxn>
                <a:cxn ang="0">
                  <a:pos x="148" y="0"/>
                </a:cxn>
                <a:cxn ang="0">
                  <a:pos x="0" y="126"/>
                </a:cxn>
                <a:cxn ang="0">
                  <a:pos x="0" y="885"/>
                </a:cxn>
              </a:cxnLst>
              <a:rect l="0" t="0" r="r" b="b"/>
              <a:pathLst>
                <a:path w="148" h="885">
                  <a:moveTo>
                    <a:pt x="0" y="885"/>
                  </a:moveTo>
                  <a:lnTo>
                    <a:pt x="148" y="759"/>
                  </a:lnTo>
                  <a:lnTo>
                    <a:pt x="148" y="0"/>
                  </a:lnTo>
                  <a:lnTo>
                    <a:pt x="0" y="126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16" name="Rectangle 368"/>
            <p:cNvSpPr>
              <a:spLocks noChangeArrowheads="1"/>
            </p:cNvSpPr>
            <p:nvPr/>
          </p:nvSpPr>
          <p:spPr bwMode="auto">
            <a:xfrm>
              <a:off x="3047" y="934"/>
              <a:ext cx="276" cy="37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17" name="Rectangle 369"/>
            <p:cNvSpPr>
              <a:spLocks noChangeArrowheads="1"/>
            </p:cNvSpPr>
            <p:nvPr/>
          </p:nvSpPr>
          <p:spPr bwMode="auto">
            <a:xfrm>
              <a:off x="3028" y="917"/>
              <a:ext cx="295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18" name="Freeform 370"/>
            <p:cNvSpPr>
              <a:spLocks/>
            </p:cNvSpPr>
            <p:nvPr/>
          </p:nvSpPr>
          <p:spPr bwMode="auto">
            <a:xfrm>
              <a:off x="3028" y="854"/>
              <a:ext cx="368" cy="63"/>
            </a:xfrm>
            <a:custGeom>
              <a:avLst/>
              <a:gdLst/>
              <a:ahLst/>
              <a:cxnLst>
                <a:cxn ang="0">
                  <a:pos x="0" y="127"/>
                </a:cxn>
                <a:cxn ang="0">
                  <a:pos x="588" y="127"/>
                </a:cxn>
                <a:cxn ang="0">
                  <a:pos x="736" y="0"/>
                </a:cxn>
                <a:cxn ang="0">
                  <a:pos x="147" y="0"/>
                </a:cxn>
                <a:cxn ang="0">
                  <a:pos x="0" y="127"/>
                </a:cxn>
              </a:cxnLst>
              <a:rect l="0" t="0" r="r" b="b"/>
              <a:pathLst>
                <a:path w="736" h="127">
                  <a:moveTo>
                    <a:pt x="0" y="127"/>
                  </a:moveTo>
                  <a:lnTo>
                    <a:pt x="588" y="127"/>
                  </a:lnTo>
                  <a:lnTo>
                    <a:pt x="736" y="0"/>
                  </a:lnTo>
                  <a:lnTo>
                    <a:pt x="147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19" name="Freeform 371"/>
            <p:cNvSpPr>
              <a:spLocks/>
            </p:cNvSpPr>
            <p:nvPr/>
          </p:nvSpPr>
          <p:spPr bwMode="auto">
            <a:xfrm>
              <a:off x="3323" y="854"/>
              <a:ext cx="73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8" y="760"/>
                </a:cxn>
                <a:cxn ang="0">
                  <a:pos x="148" y="0"/>
                </a:cxn>
                <a:cxn ang="0">
                  <a:pos x="0" y="127"/>
                </a:cxn>
                <a:cxn ang="0">
                  <a:pos x="0" y="886"/>
                </a:cxn>
              </a:cxnLst>
              <a:rect l="0" t="0" r="r" b="b"/>
              <a:pathLst>
                <a:path w="148" h="886">
                  <a:moveTo>
                    <a:pt x="0" y="886"/>
                  </a:moveTo>
                  <a:lnTo>
                    <a:pt x="148" y="760"/>
                  </a:lnTo>
                  <a:lnTo>
                    <a:pt x="148" y="0"/>
                  </a:lnTo>
                  <a:lnTo>
                    <a:pt x="0" y="127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0" name="Freeform 372"/>
            <p:cNvSpPr>
              <a:spLocks/>
            </p:cNvSpPr>
            <p:nvPr/>
          </p:nvSpPr>
          <p:spPr bwMode="auto">
            <a:xfrm>
              <a:off x="3028" y="917"/>
              <a:ext cx="295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8" y="0"/>
                </a:cxn>
                <a:cxn ang="0">
                  <a:pos x="570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8" h="16">
                  <a:moveTo>
                    <a:pt x="0" y="0"/>
                  </a:moveTo>
                  <a:lnTo>
                    <a:pt x="588" y="0"/>
                  </a:lnTo>
                  <a:lnTo>
                    <a:pt x="570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1" name="Freeform 373"/>
            <p:cNvSpPr>
              <a:spLocks/>
            </p:cNvSpPr>
            <p:nvPr/>
          </p:nvSpPr>
          <p:spPr bwMode="auto">
            <a:xfrm>
              <a:off x="3028" y="917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9"/>
                </a:cxn>
                <a:cxn ang="0">
                  <a:pos x="17" y="744"/>
                </a:cxn>
                <a:cxn ang="0">
                  <a:pos x="17" y="16"/>
                </a:cxn>
                <a:cxn ang="0">
                  <a:pos x="0" y="0"/>
                </a:cxn>
              </a:cxnLst>
              <a:rect l="0" t="0" r="r" b="b"/>
              <a:pathLst>
                <a:path w="17" h="759">
                  <a:moveTo>
                    <a:pt x="0" y="0"/>
                  </a:moveTo>
                  <a:lnTo>
                    <a:pt x="0" y="759"/>
                  </a:lnTo>
                  <a:lnTo>
                    <a:pt x="17" y="744"/>
                  </a:ln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2" name="Rectangle 374"/>
            <p:cNvSpPr>
              <a:spLocks noChangeArrowheads="1"/>
            </p:cNvSpPr>
            <p:nvPr/>
          </p:nvSpPr>
          <p:spPr bwMode="auto">
            <a:xfrm>
              <a:off x="3028" y="1020"/>
              <a:ext cx="295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3" name="Rectangle 375"/>
            <p:cNvSpPr>
              <a:spLocks noChangeArrowheads="1"/>
            </p:cNvSpPr>
            <p:nvPr/>
          </p:nvSpPr>
          <p:spPr bwMode="auto">
            <a:xfrm>
              <a:off x="3037" y="1028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4" name="Rectangle 376"/>
            <p:cNvSpPr>
              <a:spLocks noChangeArrowheads="1"/>
            </p:cNvSpPr>
            <p:nvPr/>
          </p:nvSpPr>
          <p:spPr bwMode="auto">
            <a:xfrm>
              <a:off x="3028" y="1131"/>
              <a:ext cx="295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5" name="Rectangle 377"/>
            <p:cNvSpPr>
              <a:spLocks noChangeArrowheads="1"/>
            </p:cNvSpPr>
            <p:nvPr/>
          </p:nvSpPr>
          <p:spPr bwMode="auto">
            <a:xfrm>
              <a:off x="3037" y="1139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6" name="Rectangle 378"/>
            <p:cNvSpPr>
              <a:spLocks noChangeArrowheads="1"/>
            </p:cNvSpPr>
            <p:nvPr/>
          </p:nvSpPr>
          <p:spPr bwMode="auto">
            <a:xfrm>
              <a:off x="3231" y="1234"/>
              <a:ext cx="55" cy="31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7" name="Freeform 379"/>
            <p:cNvSpPr>
              <a:spLocks/>
            </p:cNvSpPr>
            <p:nvPr/>
          </p:nvSpPr>
          <p:spPr bwMode="auto">
            <a:xfrm>
              <a:off x="3028" y="854"/>
              <a:ext cx="368" cy="63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16" y="17"/>
                </a:cxn>
                <a:cxn ang="0">
                  <a:pos x="147" y="17"/>
                </a:cxn>
                <a:cxn ang="0">
                  <a:pos x="17" y="127"/>
                </a:cxn>
                <a:cxn ang="0">
                  <a:pos x="0" y="127"/>
                </a:cxn>
                <a:cxn ang="0">
                  <a:pos x="147" y="0"/>
                </a:cxn>
                <a:cxn ang="0">
                  <a:pos x="736" y="0"/>
                </a:cxn>
              </a:cxnLst>
              <a:rect l="0" t="0" r="r" b="b"/>
              <a:pathLst>
                <a:path w="736" h="127">
                  <a:moveTo>
                    <a:pt x="736" y="0"/>
                  </a:moveTo>
                  <a:lnTo>
                    <a:pt x="716" y="17"/>
                  </a:lnTo>
                  <a:lnTo>
                    <a:pt x="147" y="17"/>
                  </a:lnTo>
                  <a:lnTo>
                    <a:pt x="17" y="127"/>
                  </a:lnTo>
                  <a:lnTo>
                    <a:pt x="0" y="127"/>
                  </a:lnTo>
                  <a:lnTo>
                    <a:pt x="147" y="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28" name="Rectangle 380"/>
            <p:cNvSpPr>
              <a:spLocks noChangeArrowheads="1"/>
            </p:cNvSpPr>
            <p:nvPr/>
          </p:nvSpPr>
          <p:spPr bwMode="auto">
            <a:xfrm>
              <a:off x="3156" y="1338"/>
              <a:ext cx="10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AS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29" name="Freeform 381"/>
            <p:cNvSpPr>
              <a:spLocks/>
            </p:cNvSpPr>
            <p:nvPr/>
          </p:nvSpPr>
          <p:spPr bwMode="auto">
            <a:xfrm>
              <a:off x="2269" y="2078"/>
              <a:ext cx="73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8" y="759"/>
                </a:cxn>
                <a:cxn ang="0">
                  <a:pos x="148" y="30"/>
                </a:cxn>
                <a:cxn ang="0">
                  <a:pos x="0" y="0"/>
                </a:cxn>
                <a:cxn ang="0">
                  <a:pos x="0" y="885"/>
                </a:cxn>
              </a:cxnLst>
              <a:rect l="0" t="0" r="r" b="b"/>
              <a:pathLst>
                <a:path w="148" h="885">
                  <a:moveTo>
                    <a:pt x="0" y="885"/>
                  </a:moveTo>
                  <a:lnTo>
                    <a:pt x="148" y="759"/>
                  </a:lnTo>
                  <a:lnTo>
                    <a:pt x="148" y="30"/>
                  </a:lnTo>
                  <a:lnTo>
                    <a:pt x="0" y="0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0" name="Freeform 382"/>
            <p:cNvSpPr>
              <a:spLocks/>
            </p:cNvSpPr>
            <p:nvPr/>
          </p:nvSpPr>
          <p:spPr bwMode="auto">
            <a:xfrm>
              <a:off x="2250" y="2094"/>
              <a:ext cx="74" cy="443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1"/>
                </a:cxn>
                <a:cxn ang="0">
                  <a:pos x="148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1"/>
                  </a:lnTo>
                  <a:lnTo>
                    <a:pt x="148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1" name="Rectangle 383"/>
            <p:cNvSpPr>
              <a:spLocks noChangeArrowheads="1"/>
            </p:cNvSpPr>
            <p:nvPr/>
          </p:nvSpPr>
          <p:spPr bwMode="auto">
            <a:xfrm>
              <a:off x="1974" y="2158"/>
              <a:ext cx="276" cy="37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2" name="Rectangle 384"/>
            <p:cNvSpPr>
              <a:spLocks noChangeArrowheads="1"/>
            </p:cNvSpPr>
            <p:nvPr/>
          </p:nvSpPr>
          <p:spPr bwMode="auto">
            <a:xfrm>
              <a:off x="1956" y="2141"/>
              <a:ext cx="294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3" name="Freeform 385"/>
            <p:cNvSpPr>
              <a:spLocks/>
            </p:cNvSpPr>
            <p:nvPr/>
          </p:nvSpPr>
          <p:spPr bwMode="auto">
            <a:xfrm>
              <a:off x="1956" y="2078"/>
              <a:ext cx="368" cy="63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589" y="126"/>
                </a:cxn>
                <a:cxn ang="0">
                  <a:pos x="737" y="0"/>
                </a:cxn>
                <a:cxn ang="0">
                  <a:pos x="148" y="0"/>
                </a:cxn>
                <a:cxn ang="0">
                  <a:pos x="0" y="126"/>
                </a:cxn>
              </a:cxnLst>
              <a:rect l="0" t="0" r="r" b="b"/>
              <a:pathLst>
                <a:path w="737" h="126">
                  <a:moveTo>
                    <a:pt x="0" y="126"/>
                  </a:moveTo>
                  <a:lnTo>
                    <a:pt x="589" y="126"/>
                  </a:lnTo>
                  <a:lnTo>
                    <a:pt x="737" y="0"/>
                  </a:lnTo>
                  <a:lnTo>
                    <a:pt x="148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4" name="Freeform 386"/>
            <p:cNvSpPr>
              <a:spLocks/>
            </p:cNvSpPr>
            <p:nvPr/>
          </p:nvSpPr>
          <p:spPr bwMode="auto">
            <a:xfrm>
              <a:off x="2250" y="2078"/>
              <a:ext cx="74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8" y="759"/>
                </a:cxn>
                <a:cxn ang="0">
                  <a:pos x="148" y="0"/>
                </a:cxn>
                <a:cxn ang="0">
                  <a:pos x="0" y="126"/>
                </a:cxn>
                <a:cxn ang="0">
                  <a:pos x="0" y="885"/>
                </a:cxn>
              </a:cxnLst>
              <a:rect l="0" t="0" r="r" b="b"/>
              <a:pathLst>
                <a:path w="148" h="885">
                  <a:moveTo>
                    <a:pt x="0" y="885"/>
                  </a:moveTo>
                  <a:lnTo>
                    <a:pt x="148" y="759"/>
                  </a:lnTo>
                  <a:lnTo>
                    <a:pt x="148" y="0"/>
                  </a:lnTo>
                  <a:lnTo>
                    <a:pt x="0" y="126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5" name="Freeform 387"/>
            <p:cNvSpPr>
              <a:spLocks/>
            </p:cNvSpPr>
            <p:nvPr/>
          </p:nvSpPr>
          <p:spPr bwMode="auto">
            <a:xfrm>
              <a:off x="1956" y="2141"/>
              <a:ext cx="29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9" y="0"/>
                </a:cxn>
                <a:cxn ang="0">
                  <a:pos x="571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9" h="16">
                  <a:moveTo>
                    <a:pt x="0" y="0"/>
                  </a:moveTo>
                  <a:lnTo>
                    <a:pt x="589" y="0"/>
                  </a:lnTo>
                  <a:lnTo>
                    <a:pt x="571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6" name="Freeform 388"/>
            <p:cNvSpPr>
              <a:spLocks/>
            </p:cNvSpPr>
            <p:nvPr/>
          </p:nvSpPr>
          <p:spPr bwMode="auto">
            <a:xfrm>
              <a:off x="1956" y="2141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9"/>
                </a:cxn>
                <a:cxn ang="0">
                  <a:pos x="20" y="743"/>
                </a:cxn>
                <a:cxn ang="0">
                  <a:pos x="20" y="16"/>
                </a:cxn>
                <a:cxn ang="0">
                  <a:pos x="0" y="0"/>
                </a:cxn>
              </a:cxnLst>
              <a:rect l="0" t="0" r="r" b="b"/>
              <a:pathLst>
                <a:path w="20" h="759">
                  <a:moveTo>
                    <a:pt x="0" y="0"/>
                  </a:moveTo>
                  <a:lnTo>
                    <a:pt x="0" y="759"/>
                  </a:lnTo>
                  <a:lnTo>
                    <a:pt x="20" y="743"/>
                  </a:lnTo>
                  <a:lnTo>
                    <a:pt x="2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7" name="Rectangle 389"/>
            <p:cNvSpPr>
              <a:spLocks noChangeArrowheads="1"/>
            </p:cNvSpPr>
            <p:nvPr/>
          </p:nvSpPr>
          <p:spPr bwMode="auto">
            <a:xfrm>
              <a:off x="1956" y="2244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8" name="Rectangle 390"/>
            <p:cNvSpPr>
              <a:spLocks noChangeArrowheads="1"/>
            </p:cNvSpPr>
            <p:nvPr/>
          </p:nvSpPr>
          <p:spPr bwMode="auto">
            <a:xfrm>
              <a:off x="1965" y="2252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39" name="Rectangle 391"/>
            <p:cNvSpPr>
              <a:spLocks noChangeArrowheads="1"/>
            </p:cNvSpPr>
            <p:nvPr/>
          </p:nvSpPr>
          <p:spPr bwMode="auto">
            <a:xfrm>
              <a:off x="1956" y="2355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0" name="Rectangle 392"/>
            <p:cNvSpPr>
              <a:spLocks noChangeArrowheads="1"/>
            </p:cNvSpPr>
            <p:nvPr/>
          </p:nvSpPr>
          <p:spPr bwMode="auto">
            <a:xfrm>
              <a:off x="1965" y="2363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1" name="Rectangle 393"/>
            <p:cNvSpPr>
              <a:spLocks noChangeArrowheads="1"/>
            </p:cNvSpPr>
            <p:nvPr/>
          </p:nvSpPr>
          <p:spPr bwMode="auto">
            <a:xfrm>
              <a:off x="2158" y="2458"/>
              <a:ext cx="56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2" name="Freeform 394"/>
            <p:cNvSpPr>
              <a:spLocks/>
            </p:cNvSpPr>
            <p:nvPr/>
          </p:nvSpPr>
          <p:spPr bwMode="auto">
            <a:xfrm>
              <a:off x="1956" y="2078"/>
              <a:ext cx="368" cy="63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17" y="16"/>
                </a:cxn>
                <a:cxn ang="0">
                  <a:pos x="148" y="16"/>
                </a:cxn>
                <a:cxn ang="0">
                  <a:pos x="20" y="126"/>
                </a:cxn>
                <a:cxn ang="0">
                  <a:pos x="0" y="126"/>
                </a:cxn>
                <a:cxn ang="0">
                  <a:pos x="148" y="0"/>
                </a:cxn>
                <a:cxn ang="0">
                  <a:pos x="737" y="0"/>
                </a:cxn>
              </a:cxnLst>
              <a:rect l="0" t="0" r="r" b="b"/>
              <a:pathLst>
                <a:path w="737" h="126">
                  <a:moveTo>
                    <a:pt x="737" y="0"/>
                  </a:moveTo>
                  <a:lnTo>
                    <a:pt x="717" y="16"/>
                  </a:lnTo>
                  <a:lnTo>
                    <a:pt x="148" y="16"/>
                  </a:lnTo>
                  <a:lnTo>
                    <a:pt x="20" y="126"/>
                  </a:lnTo>
                  <a:lnTo>
                    <a:pt x="0" y="126"/>
                  </a:lnTo>
                  <a:lnTo>
                    <a:pt x="148" y="0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3" name="Rectangle 395"/>
            <p:cNvSpPr>
              <a:spLocks noChangeArrowheads="1"/>
            </p:cNvSpPr>
            <p:nvPr/>
          </p:nvSpPr>
          <p:spPr bwMode="auto">
            <a:xfrm>
              <a:off x="1987" y="2562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44" name="Rectangle 396"/>
            <p:cNvSpPr>
              <a:spLocks noChangeArrowheads="1"/>
            </p:cNvSpPr>
            <p:nvPr/>
          </p:nvSpPr>
          <p:spPr bwMode="auto">
            <a:xfrm>
              <a:off x="2014" y="2562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45" name="Rectangle 397"/>
            <p:cNvSpPr>
              <a:spLocks noChangeArrowheads="1"/>
            </p:cNvSpPr>
            <p:nvPr/>
          </p:nvSpPr>
          <p:spPr bwMode="auto">
            <a:xfrm>
              <a:off x="2047" y="2562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46" name="Line 398"/>
            <p:cNvSpPr>
              <a:spLocks noChangeShapeType="1"/>
            </p:cNvSpPr>
            <p:nvPr/>
          </p:nvSpPr>
          <p:spPr bwMode="auto">
            <a:xfrm>
              <a:off x="1329" y="2229"/>
              <a:ext cx="49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7" name="Freeform 399"/>
            <p:cNvSpPr>
              <a:spLocks/>
            </p:cNvSpPr>
            <p:nvPr/>
          </p:nvSpPr>
          <p:spPr bwMode="auto">
            <a:xfrm>
              <a:off x="1814" y="2194"/>
              <a:ext cx="105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70"/>
                </a:cxn>
                <a:cxn ang="0">
                  <a:pos x="0" y="139"/>
                </a:cxn>
                <a:cxn ang="0">
                  <a:pos x="0" y="0"/>
                </a:cxn>
              </a:cxnLst>
              <a:rect l="0" t="0" r="r" b="b"/>
              <a:pathLst>
                <a:path w="210" h="139">
                  <a:moveTo>
                    <a:pt x="0" y="0"/>
                  </a:moveTo>
                  <a:lnTo>
                    <a:pt x="210" y="70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48" name="Rectangle 400"/>
            <p:cNvSpPr>
              <a:spLocks noChangeArrowheads="1"/>
            </p:cNvSpPr>
            <p:nvPr/>
          </p:nvSpPr>
          <p:spPr bwMode="auto">
            <a:xfrm>
              <a:off x="1413" y="2070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49" name="Rectangle 401"/>
            <p:cNvSpPr>
              <a:spLocks noChangeArrowheads="1"/>
            </p:cNvSpPr>
            <p:nvPr/>
          </p:nvSpPr>
          <p:spPr bwMode="auto">
            <a:xfrm>
              <a:off x="1468" y="2070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0" name="Rectangle 402"/>
            <p:cNvSpPr>
              <a:spLocks noChangeArrowheads="1"/>
            </p:cNvSpPr>
            <p:nvPr/>
          </p:nvSpPr>
          <p:spPr bwMode="auto">
            <a:xfrm>
              <a:off x="1521" y="2070"/>
              <a:ext cx="27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INVITE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1" name="Line 403"/>
            <p:cNvSpPr>
              <a:spLocks noChangeShapeType="1"/>
            </p:cNvSpPr>
            <p:nvPr/>
          </p:nvSpPr>
          <p:spPr bwMode="auto">
            <a:xfrm>
              <a:off x="2394" y="2231"/>
              <a:ext cx="517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52" name="Freeform 404"/>
            <p:cNvSpPr>
              <a:spLocks/>
            </p:cNvSpPr>
            <p:nvPr/>
          </p:nvSpPr>
          <p:spPr bwMode="auto">
            <a:xfrm>
              <a:off x="2902" y="2196"/>
              <a:ext cx="105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0" y="70"/>
                </a:cxn>
                <a:cxn ang="0">
                  <a:pos x="0" y="139"/>
                </a:cxn>
                <a:cxn ang="0">
                  <a:pos x="0" y="0"/>
                </a:cxn>
              </a:cxnLst>
              <a:rect l="0" t="0" r="r" b="b"/>
              <a:pathLst>
                <a:path w="210" h="139">
                  <a:moveTo>
                    <a:pt x="0" y="0"/>
                  </a:moveTo>
                  <a:lnTo>
                    <a:pt x="210" y="70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53" name="Rectangle 405"/>
            <p:cNvSpPr>
              <a:spLocks noChangeArrowheads="1"/>
            </p:cNvSpPr>
            <p:nvPr/>
          </p:nvSpPr>
          <p:spPr bwMode="auto">
            <a:xfrm>
              <a:off x="2490" y="207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4" name="Rectangle 406"/>
            <p:cNvSpPr>
              <a:spLocks noChangeArrowheads="1"/>
            </p:cNvSpPr>
            <p:nvPr/>
          </p:nvSpPr>
          <p:spPr bwMode="auto">
            <a:xfrm>
              <a:off x="2543" y="2071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5" name="Rectangle 407"/>
            <p:cNvSpPr>
              <a:spLocks noChangeArrowheads="1"/>
            </p:cNvSpPr>
            <p:nvPr/>
          </p:nvSpPr>
          <p:spPr bwMode="auto">
            <a:xfrm>
              <a:off x="2598" y="2071"/>
              <a:ext cx="27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INVITE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6" name="Line 408"/>
            <p:cNvSpPr>
              <a:spLocks noChangeShapeType="1"/>
            </p:cNvSpPr>
            <p:nvPr/>
          </p:nvSpPr>
          <p:spPr bwMode="auto">
            <a:xfrm>
              <a:off x="2460" y="2445"/>
              <a:ext cx="51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57" name="Freeform 409"/>
            <p:cNvSpPr>
              <a:spLocks/>
            </p:cNvSpPr>
            <p:nvPr/>
          </p:nvSpPr>
          <p:spPr bwMode="auto">
            <a:xfrm>
              <a:off x="2363" y="2410"/>
              <a:ext cx="106" cy="71"/>
            </a:xfrm>
            <a:custGeom>
              <a:avLst/>
              <a:gdLst/>
              <a:ahLst/>
              <a:cxnLst>
                <a:cxn ang="0">
                  <a:pos x="211" y="141"/>
                </a:cxn>
                <a:cxn ang="0">
                  <a:pos x="0" y="70"/>
                </a:cxn>
                <a:cxn ang="0">
                  <a:pos x="211" y="0"/>
                </a:cxn>
                <a:cxn ang="0">
                  <a:pos x="211" y="141"/>
                </a:cxn>
              </a:cxnLst>
              <a:rect l="0" t="0" r="r" b="b"/>
              <a:pathLst>
                <a:path w="211" h="141">
                  <a:moveTo>
                    <a:pt x="211" y="141"/>
                  </a:moveTo>
                  <a:lnTo>
                    <a:pt x="0" y="70"/>
                  </a:lnTo>
                  <a:lnTo>
                    <a:pt x="211" y="0"/>
                  </a:lnTo>
                  <a:lnTo>
                    <a:pt x="211" y="1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58" name="Rectangle 410"/>
            <p:cNvSpPr>
              <a:spLocks noChangeArrowheads="1"/>
            </p:cNvSpPr>
            <p:nvPr/>
          </p:nvSpPr>
          <p:spPr bwMode="auto">
            <a:xfrm>
              <a:off x="2451" y="2286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9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59" name="Rectangle 411"/>
            <p:cNvSpPr>
              <a:spLocks noChangeArrowheads="1"/>
            </p:cNvSpPr>
            <p:nvPr/>
          </p:nvSpPr>
          <p:spPr bwMode="auto">
            <a:xfrm>
              <a:off x="2505" y="2286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0" name="Rectangle 412"/>
            <p:cNvSpPr>
              <a:spLocks noChangeArrowheads="1"/>
            </p:cNvSpPr>
            <p:nvPr/>
          </p:nvSpPr>
          <p:spPr bwMode="auto">
            <a:xfrm>
              <a:off x="2559" y="2286"/>
              <a:ext cx="1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200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1" name="Rectangle 413"/>
            <p:cNvSpPr>
              <a:spLocks noChangeArrowheads="1"/>
            </p:cNvSpPr>
            <p:nvPr/>
          </p:nvSpPr>
          <p:spPr bwMode="auto">
            <a:xfrm>
              <a:off x="2749" y="2286"/>
              <a:ext cx="11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OK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2" name="Line 414"/>
            <p:cNvSpPr>
              <a:spLocks noChangeShapeType="1"/>
            </p:cNvSpPr>
            <p:nvPr/>
          </p:nvSpPr>
          <p:spPr bwMode="auto">
            <a:xfrm>
              <a:off x="1410" y="2445"/>
              <a:ext cx="51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63" name="Freeform 415"/>
            <p:cNvSpPr>
              <a:spLocks/>
            </p:cNvSpPr>
            <p:nvPr/>
          </p:nvSpPr>
          <p:spPr bwMode="auto">
            <a:xfrm>
              <a:off x="1314" y="2410"/>
              <a:ext cx="105" cy="71"/>
            </a:xfrm>
            <a:custGeom>
              <a:avLst/>
              <a:gdLst/>
              <a:ahLst/>
              <a:cxnLst>
                <a:cxn ang="0">
                  <a:pos x="211" y="141"/>
                </a:cxn>
                <a:cxn ang="0">
                  <a:pos x="0" y="70"/>
                </a:cxn>
                <a:cxn ang="0">
                  <a:pos x="211" y="0"/>
                </a:cxn>
                <a:cxn ang="0">
                  <a:pos x="211" y="141"/>
                </a:cxn>
              </a:cxnLst>
              <a:rect l="0" t="0" r="r" b="b"/>
              <a:pathLst>
                <a:path w="211" h="141">
                  <a:moveTo>
                    <a:pt x="211" y="141"/>
                  </a:moveTo>
                  <a:lnTo>
                    <a:pt x="0" y="70"/>
                  </a:lnTo>
                  <a:lnTo>
                    <a:pt x="211" y="0"/>
                  </a:lnTo>
                  <a:lnTo>
                    <a:pt x="211" y="1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64" name="Rectangle 416"/>
            <p:cNvSpPr>
              <a:spLocks noChangeArrowheads="1"/>
            </p:cNvSpPr>
            <p:nvPr/>
          </p:nvSpPr>
          <p:spPr bwMode="auto">
            <a:xfrm>
              <a:off x="1373" y="2286"/>
              <a:ext cx="9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5" name="Rectangle 417"/>
            <p:cNvSpPr>
              <a:spLocks noChangeArrowheads="1"/>
            </p:cNvSpPr>
            <p:nvPr/>
          </p:nvSpPr>
          <p:spPr bwMode="auto">
            <a:xfrm>
              <a:off x="1481" y="2286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6" name="Rectangle 418"/>
            <p:cNvSpPr>
              <a:spLocks noChangeArrowheads="1"/>
            </p:cNvSpPr>
            <p:nvPr/>
          </p:nvSpPr>
          <p:spPr bwMode="auto">
            <a:xfrm>
              <a:off x="1535" y="2286"/>
              <a:ext cx="1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200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7" name="Rectangle 419"/>
            <p:cNvSpPr>
              <a:spLocks noChangeArrowheads="1"/>
            </p:cNvSpPr>
            <p:nvPr/>
          </p:nvSpPr>
          <p:spPr bwMode="auto">
            <a:xfrm>
              <a:off x="1725" y="2286"/>
              <a:ext cx="11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OK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68" name="Line 420"/>
            <p:cNvSpPr>
              <a:spLocks noChangeShapeType="1"/>
            </p:cNvSpPr>
            <p:nvPr/>
          </p:nvSpPr>
          <p:spPr bwMode="auto">
            <a:xfrm flipV="1">
              <a:off x="3037" y="1495"/>
              <a:ext cx="1" cy="5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69" name="Freeform 421"/>
            <p:cNvSpPr>
              <a:spLocks/>
            </p:cNvSpPr>
            <p:nvPr/>
          </p:nvSpPr>
          <p:spPr bwMode="auto">
            <a:xfrm>
              <a:off x="3002" y="1400"/>
              <a:ext cx="71" cy="104"/>
            </a:xfrm>
            <a:custGeom>
              <a:avLst/>
              <a:gdLst/>
              <a:ahLst/>
              <a:cxnLst>
                <a:cxn ang="0">
                  <a:pos x="0" y="209"/>
                </a:cxn>
                <a:cxn ang="0">
                  <a:pos x="69" y="0"/>
                </a:cxn>
                <a:cxn ang="0">
                  <a:pos x="141" y="209"/>
                </a:cxn>
                <a:cxn ang="0">
                  <a:pos x="0" y="209"/>
                </a:cxn>
              </a:cxnLst>
              <a:rect l="0" t="0" r="r" b="b"/>
              <a:pathLst>
                <a:path w="141" h="209">
                  <a:moveTo>
                    <a:pt x="0" y="209"/>
                  </a:moveTo>
                  <a:lnTo>
                    <a:pt x="69" y="0"/>
                  </a:lnTo>
                  <a:lnTo>
                    <a:pt x="141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70" name="Rectangle 422"/>
            <p:cNvSpPr>
              <a:spLocks noChangeArrowheads="1"/>
            </p:cNvSpPr>
            <p:nvPr/>
          </p:nvSpPr>
          <p:spPr bwMode="auto">
            <a:xfrm rot="16200000">
              <a:off x="2962" y="1828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1" name="Rectangle 423"/>
            <p:cNvSpPr>
              <a:spLocks noChangeArrowheads="1"/>
            </p:cNvSpPr>
            <p:nvPr/>
          </p:nvSpPr>
          <p:spPr bwMode="auto">
            <a:xfrm rot="16200000">
              <a:off x="2973" y="1788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2" name="Rectangle 424"/>
            <p:cNvSpPr>
              <a:spLocks noChangeArrowheads="1"/>
            </p:cNvSpPr>
            <p:nvPr/>
          </p:nvSpPr>
          <p:spPr bwMode="auto">
            <a:xfrm rot="16200000">
              <a:off x="2975" y="1761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3" name="Rectangle 425"/>
            <p:cNvSpPr>
              <a:spLocks noChangeArrowheads="1"/>
            </p:cNvSpPr>
            <p:nvPr/>
          </p:nvSpPr>
          <p:spPr bwMode="auto">
            <a:xfrm rot="16200000">
              <a:off x="2973" y="1734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4" name="Rectangle 426"/>
            <p:cNvSpPr>
              <a:spLocks noChangeArrowheads="1"/>
            </p:cNvSpPr>
            <p:nvPr/>
          </p:nvSpPr>
          <p:spPr bwMode="auto">
            <a:xfrm rot="16200000">
              <a:off x="2955" y="1684"/>
              <a:ext cx="6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5" name="Rectangle 427"/>
            <p:cNvSpPr>
              <a:spLocks noChangeArrowheads="1"/>
            </p:cNvSpPr>
            <p:nvPr/>
          </p:nvSpPr>
          <p:spPr bwMode="auto">
            <a:xfrm rot="16200000">
              <a:off x="2958" y="1616"/>
              <a:ext cx="5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6" name="Rectangle 428"/>
            <p:cNvSpPr>
              <a:spLocks noChangeArrowheads="1"/>
            </p:cNvSpPr>
            <p:nvPr/>
          </p:nvSpPr>
          <p:spPr bwMode="auto">
            <a:xfrm rot="16200000">
              <a:off x="2973" y="1572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7" name="Rectangle 429"/>
            <p:cNvSpPr>
              <a:spLocks noChangeArrowheads="1"/>
            </p:cNvSpPr>
            <p:nvPr/>
          </p:nvSpPr>
          <p:spPr bwMode="auto">
            <a:xfrm rot="16200000">
              <a:off x="2962" y="1528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8" name="Rectangle 430"/>
            <p:cNvSpPr>
              <a:spLocks noChangeArrowheads="1"/>
            </p:cNvSpPr>
            <p:nvPr/>
          </p:nvSpPr>
          <p:spPr bwMode="auto">
            <a:xfrm rot="16200000">
              <a:off x="2963" y="1466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79" name="Line 431"/>
            <p:cNvSpPr>
              <a:spLocks noChangeShapeType="1"/>
            </p:cNvSpPr>
            <p:nvPr/>
          </p:nvSpPr>
          <p:spPr bwMode="auto">
            <a:xfrm>
              <a:off x="3092" y="1446"/>
              <a:ext cx="1" cy="5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80" name="Freeform 432"/>
            <p:cNvSpPr>
              <a:spLocks/>
            </p:cNvSpPr>
            <p:nvPr/>
          </p:nvSpPr>
          <p:spPr bwMode="auto">
            <a:xfrm>
              <a:off x="3056" y="1942"/>
              <a:ext cx="70" cy="106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71" y="210"/>
                </a:cxn>
                <a:cxn ang="0">
                  <a:pos x="0" y="0"/>
                </a:cxn>
                <a:cxn ang="0">
                  <a:pos x="141" y="0"/>
                </a:cxn>
              </a:cxnLst>
              <a:rect l="0" t="0" r="r" b="b"/>
              <a:pathLst>
                <a:path w="141" h="210">
                  <a:moveTo>
                    <a:pt x="141" y="0"/>
                  </a:moveTo>
                  <a:lnTo>
                    <a:pt x="71" y="210"/>
                  </a:lnTo>
                  <a:lnTo>
                    <a:pt x="0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81" name="Rectangle 433"/>
            <p:cNvSpPr>
              <a:spLocks noChangeArrowheads="1"/>
            </p:cNvSpPr>
            <p:nvPr/>
          </p:nvSpPr>
          <p:spPr bwMode="auto">
            <a:xfrm rot="5400000">
              <a:off x="3116" y="1530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4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2" name="Rectangle 434"/>
            <p:cNvSpPr>
              <a:spLocks noChangeArrowheads="1"/>
            </p:cNvSpPr>
            <p:nvPr/>
          </p:nvSpPr>
          <p:spPr bwMode="auto">
            <a:xfrm rot="5400000">
              <a:off x="3127" y="1570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3" name="Rectangle 435"/>
            <p:cNvSpPr>
              <a:spLocks noChangeArrowheads="1"/>
            </p:cNvSpPr>
            <p:nvPr/>
          </p:nvSpPr>
          <p:spPr bwMode="auto">
            <a:xfrm rot="5400000">
              <a:off x="3129" y="159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4" name="Rectangle 436"/>
            <p:cNvSpPr>
              <a:spLocks noChangeArrowheads="1"/>
            </p:cNvSpPr>
            <p:nvPr/>
          </p:nvSpPr>
          <p:spPr bwMode="auto">
            <a:xfrm rot="5400000">
              <a:off x="3127" y="1624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5" name="Rectangle 437"/>
            <p:cNvSpPr>
              <a:spLocks noChangeArrowheads="1"/>
            </p:cNvSpPr>
            <p:nvPr/>
          </p:nvSpPr>
          <p:spPr bwMode="auto">
            <a:xfrm rot="5400000">
              <a:off x="3109" y="1674"/>
              <a:ext cx="6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6" name="Rectangle 438"/>
            <p:cNvSpPr>
              <a:spLocks noChangeArrowheads="1"/>
            </p:cNvSpPr>
            <p:nvPr/>
          </p:nvSpPr>
          <p:spPr bwMode="auto">
            <a:xfrm rot="5400000">
              <a:off x="3112" y="1741"/>
              <a:ext cx="5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7" name="Rectangle 439"/>
            <p:cNvSpPr>
              <a:spLocks noChangeArrowheads="1"/>
            </p:cNvSpPr>
            <p:nvPr/>
          </p:nvSpPr>
          <p:spPr bwMode="auto">
            <a:xfrm rot="5400000">
              <a:off x="3127" y="1786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8" name="Rectangle 440"/>
            <p:cNvSpPr>
              <a:spLocks noChangeArrowheads="1"/>
            </p:cNvSpPr>
            <p:nvPr/>
          </p:nvSpPr>
          <p:spPr bwMode="auto">
            <a:xfrm rot="5400000">
              <a:off x="3116" y="1830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89" name="Rectangle 441"/>
            <p:cNvSpPr>
              <a:spLocks noChangeArrowheads="1"/>
            </p:cNvSpPr>
            <p:nvPr/>
          </p:nvSpPr>
          <p:spPr bwMode="auto">
            <a:xfrm rot="5400000">
              <a:off x="3117" y="1892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0" name="Line 442"/>
            <p:cNvSpPr>
              <a:spLocks noChangeShapeType="1"/>
            </p:cNvSpPr>
            <p:nvPr/>
          </p:nvSpPr>
          <p:spPr bwMode="auto">
            <a:xfrm flipV="1">
              <a:off x="3359" y="1496"/>
              <a:ext cx="1" cy="5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91" name="Freeform 443"/>
            <p:cNvSpPr>
              <a:spLocks/>
            </p:cNvSpPr>
            <p:nvPr/>
          </p:nvSpPr>
          <p:spPr bwMode="auto">
            <a:xfrm>
              <a:off x="3324" y="1400"/>
              <a:ext cx="71" cy="105"/>
            </a:xfrm>
            <a:custGeom>
              <a:avLst/>
              <a:gdLst/>
              <a:ahLst/>
              <a:cxnLst>
                <a:cxn ang="0">
                  <a:pos x="141" y="210"/>
                </a:cxn>
                <a:cxn ang="0">
                  <a:pos x="70" y="0"/>
                </a:cxn>
                <a:cxn ang="0">
                  <a:pos x="0" y="210"/>
                </a:cxn>
                <a:cxn ang="0">
                  <a:pos x="141" y="210"/>
                </a:cxn>
              </a:cxnLst>
              <a:rect l="0" t="0" r="r" b="b"/>
              <a:pathLst>
                <a:path w="141" h="210">
                  <a:moveTo>
                    <a:pt x="141" y="210"/>
                  </a:moveTo>
                  <a:lnTo>
                    <a:pt x="70" y="0"/>
                  </a:lnTo>
                  <a:lnTo>
                    <a:pt x="0" y="210"/>
                  </a:lnTo>
                  <a:lnTo>
                    <a:pt x="141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492" name="Rectangle 444"/>
            <p:cNvSpPr>
              <a:spLocks noChangeArrowheads="1"/>
            </p:cNvSpPr>
            <p:nvPr/>
          </p:nvSpPr>
          <p:spPr bwMode="auto">
            <a:xfrm rot="16200000">
              <a:off x="3284" y="1813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8</a:t>
              </a:r>
              <a:endParaRPr kumimoji="0" lang="pl-PL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3" name="Rectangle 445"/>
            <p:cNvSpPr>
              <a:spLocks noChangeArrowheads="1"/>
            </p:cNvSpPr>
            <p:nvPr/>
          </p:nvSpPr>
          <p:spPr bwMode="auto">
            <a:xfrm rot="16200000">
              <a:off x="3295" y="1773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4" name="Rectangle 446"/>
            <p:cNvSpPr>
              <a:spLocks noChangeArrowheads="1"/>
            </p:cNvSpPr>
            <p:nvPr/>
          </p:nvSpPr>
          <p:spPr bwMode="auto">
            <a:xfrm rot="16200000">
              <a:off x="3297" y="174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5" name="Rectangle 447"/>
            <p:cNvSpPr>
              <a:spLocks noChangeArrowheads="1"/>
            </p:cNvSpPr>
            <p:nvPr/>
          </p:nvSpPr>
          <p:spPr bwMode="auto">
            <a:xfrm rot="16200000">
              <a:off x="3284" y="1706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6" name="Rectangle 448"/>
            <p:cNvSpPr>
              <a:spLocks noChangeArrowheads="1"/>
            </p:cNvSpPr>
            <p:nvPr/>
          </p:nvSpPr>
          <p:spPr bwMode="auto">
            <a:xfrm rot="16200000">
              <a:off x="3284" y="1652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7" name="Rectangle 449"/>
            <p:cNvSpPr>
              <a:spLocks noChangeArrowheads="1"/>
            </p:cNvSpPr>
            <p:nvPr/>
          </p:nvSpPr>
          <p:spPr bwMode="auto">
            <a:xfrm rot="16200000">
              <a:off x="3284" y="1597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8" name="Rectangle 450"/>
            <p:cNvSpPr>
              <a:spLocks noChangeArrowheads="1"/>
            </p:cNvSpPr>
            <p:nvPr/>
          </p:nvSpPr>
          <p:spPr bwMode="auto">
            <a:xfrm rot="16200000">
              <a:off x="3297" y="155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99" name="Rectangle 451"/>
            <p:cNvSpPr>
              <a:spLocks noChangeArrowheads="1"/>
            </p:cNvSpPr>
            <p:nvPr/>
          </p:nvSpPr>
          <p:spPr bwMode="auto">
            <a:xfrm rot="16200000">
              <a:off x="3276" y="1504"/>
              <a:ext cx="6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0" name="Rectangle 452"/>
            <p:cNvSpPr>
              <a:spLocks noChangeArrowheads="1"/>
            </p:cNvSpPr>
            <p:nvPr/>
          </p:nvSpPr>
          <p:spPr bwMode="auto">
            <a:xfrm rot="16200000">
              <a:off x="3282" y="1435"/>
              <a:ext cx="5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K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1" name="Line 453"/>
            <p:cNvSpPr>
              <a:spLocks noChangeShapeType="1"/>
            </p:cNvSpPr>
            <p:nvPr/>
          </p:nvSpPr>
          <p:spPr bwMode="auto">
            <a:xfrm>
              <a:off x="3405" y="1446"/>
              <a:ext cx="1" cy="5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02" name="Freeform 454"/>
            <p:cNvSpPr>
              <a:spLocks/>
            </p:cNvSpPr>
            <p:nvPr/>
          </p:nvSpPr>
          <p:spPr bwMode="auto">
            <a:xfrm>
              <a:off x="3370" y="1953"/>
              <a:ext cx="70" cy="105"/>
            </a:xfrm>
            <a:custGeom>
              <a:avLst/>
              <a:gdLst/>
              <a:ahLst/>
              <a:cxnLst>
                <a:cxn ang="0">
                  <a:pos x="139" y="0"/>
                </a:cxn>
                <a:cxn ang="0">
                  <a:pos x="70" y="210"/>
                </a:cxn>
                <a:cxn ang="0">
                  <a:pos x="0" y="0"/>
                </a:cxn>
                <a:cxn ang="0">
                  <a:pos x="139" y="0"/>
                </a:cxn>
              </a:cxnLst>
              <a:rect l="0" t="0" r="r" b="b"/>
              <a:pathLst>
                <a:path w="139" h="210">
                  <a:moveTo>
                    <a:pt x="139" y="0"/>
                  </a:moveTo>
                  <a:lnTo>
                    <a:pt x="70" y="210"/>
                  </a:lnTo>
                  <a:lnTo>
                    <a:pt x="0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03" name="Rectangle 455"/>
            <p:cNvSpPr>
              <a:spLocks noChangeArrowheads="1"/>
            </p:cNvSpPr>
            <p:nvPr/>
          </p:nvSpPr>
          <p:spPr bwMode="auto">
            <a:xfrm rot="5400000">
              <a:off x="3430" y="1527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7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4" name="Rectangle 456"/>
            <p:cNvSpPr>
              <a:spLocks noChangeArrowheads="1"/>
            </p:cNvSpPr>
            <p:nvPr/>
          </p:nvSpPr>
          <p:spPr bwMode="auto">
            <a:xfrm rot="5400000">
              <a:off x="3441" y="1567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5" name="Rectangle 457"/>
            <p:cNvSpPr>
              <a:spLocks noChangeArrowheads="1"/>
            </p:cNvSpPr>
            <p:nvPr/>
          </p:nvSpPr>
          <p:spPr bwMode="auto">
            <a:xfrm rot="5400000">
              <a:off x="3443" y="1594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6" name="Rectangle 458"/>
            <p:cNvSpPr>
              <a:spLocks noChangeArrowheads="1"/>
            </p:cNvSpPr>
            <p:nvPr/>
          </p:nvSpPr>
          <p:spPr bwMode="auto">
            <a:xfrm rot="5400000">
              <a:off x="3430" y="1635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7" name="Rectangle 459"/>
            <p:cNvSpPr>
              <a:spLocks noChangeArrowheads="1"/>
            </p:cNvSpPr>
            <p:nvPr/>
          </p:nvSpPr>
          <p:spPr bwMode="auto">
            <a:xfrm rot="5400000">
              <a:off x="3430" y="1689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8" name="Rectangle 460"/>
            <p:cNvSpPr>
              <a:spLocks noChangeArrowheads="1"/>
            </p:cNvSpPr>
            <p:nvPr/>
          </p:nvSpPr>
          <p:spPr bwMode="auto">
            <a:xfrm rot="5400000">
              <a:off x="3430" y="1743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09" name="Rectangle 461"/>
            <p:cNvSpPr>
              <a:spLocks noChangeArrowheads="1"/>
            </p:cNvSpPr>
            <p:nvPr/>
          </p:nvSpPr>
          <p:spPr bwMode="auto">
            <a:xfrm rot="5400000">
              <a:off x="3443" y="1783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0" name="Rectangle 462"/>
            <p:cNvSpPr>
              <a:spLocks noChangeArrowheads="1"/>
            </p:cNvSpPr>
            <p:nvPr/>
          </p:nvSpPr>
          <p:spPr bwMode="auto">
            <a:xfrm rot="5400000">
              <a:off x="3395" y="1836"/>
              <a:ext cx="11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OK</a:t>
              </a:r>
              <a:endParaRPr kumimoji="0" lang="pl-PL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2" name="Line 464"/>
            <p:cNvSpPr>
              <a:spLocks noChangeShapeType="1"/>
            </p:cNvSpPr>
            <p:nvPr/>
          </p:nvSpPr>
          <p:spPr bwMode="auto">
            <a:xfrm flipV="1">
              <a:off x="3467" y="1172"/>
              <a:ext cx="456" cy="10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13" name="Freeform 465"/>
            <p:cNvSpPr>
              <a:spLocks/>
            </p:cNvSpPr>
            <p:nvPr/>
          </p:nvSpPr>
          <p:spPr bwMode="auto">
            <a:xfrm>
              <a:off x="3887" y="1084"/>
              <a:ext cx="74" cy="110"/>
            </a:xfrm>
            <a:custGeom>
              <a:avLst/>
              <a:gdLst/>
              <a:ahLst/>
              <a:cxnLst>
                <a:cxn ang="0">
                  <a:pos x="0" y="165"/>
                </a:cxn>
                <a:cxn ang="0">
                  <a:pos x="147" y="0"/>
                </a:cxn>
                <a:cxn ang="0">
                  <a:pos x="129" y="220"/>
                </a:cxn>
                <a:cxn ang="0">
                  <a:pos x="0" y="165"/>
                </a:cxn>
              </a:cxnLst>
              <a:rect l="0" t="0" r="r" b="b"/>
              <a:pathLst>
                <a:path w="147" h="220">
                  <a:moveTo>
                    <a:pt x="0" y="165"/>
                  </a:moveTo>
                  <a:lnTo>
                    <a:pt x="147" y="0"/>
                  </a:lnTo>
                  <a:lnTo>
                    <a:pt x="129" y="22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14" name="Rectangle 466"/>
            <p:cNvSpPr>
              <a:spLocks noChangeArrowheads="1"/>
            </p:cNvSpPr>
            <p:nvPr/>
          </p:nvSpPr>
          <p:spPr bwMode="auto">
            <a:xfrm rot="17580000">
              <a:off x="3569" y="172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5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5" name="Rectangle 467"/>
            <p:cNvSpPr>
              <a:spLocks noChangeArrowheads="1"/>
            </p:cNvSpPr>
            <p:nvPr/>
          </p:nvSpPr>
          <p:spPr bwMode="auto">
            <a:xfrm rot="17580000">
              <a:off x="3597" y="1684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6" name="Rectangle 468"/>
            <p:cNvSpPr>
              <a:spLocks noChangeArrowheads="1"/>
            </p:cNvSpPr>
            <p:nvPr/>
          </p:nvSpPr>
          <p:spPr bwMode="auto">
            <a:xfrm rot="17580000">
              <a:off x="3610" y="1659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7" name="Rectangle 469"/>
            <p:cNvSpPr>
              <a:spLocks noChangeArrowheads="1"/>
            </p:cNvSpPr>
            <p:nvPr/>
          </p:nvSpPr>
          <p:spPr bwMode="auto">
            <a:xfrm rot="17580000">
              <a:off x="3618" y="1634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8" name="Rectangle 470"/>
            <p:cNvSpPr>
              <a:spLocks noChangeArrowheads="1"/>
            </p:cNvSpPr>
            <p:nvPr/>
          </p:nvSpPr>
          <p:spPr bwMode="auto">
            <a:xfrm rot="17580000">
              <a:off x="3620" y="1589"/>
              <a:ext cx="6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19" name="Rectangle 471"/>
            <p:cNvSpPr>
              <a:spLocks noChangeArrowheads="1"/>
            </p:cNvSpPr>
            <p:nvPr/>
          </p:nvSpPr>
          <p:spPr bwMode="auto">
            <a:xfrm rot="17580000">
              <a:off x="3649" y="1527"/>
              <a:ext cx="5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0" name="Rectangle 472"/>
            <p:cNvSpPr>
              <a:spLocks noChangeArrowheads="1"/>
            </p:cNvSpPr>
            <p:nvPr/>
          </p:nvSpPr>
          <p:spPr bwMode="auto">
            <a:xfrm rot="17580000">
              <a:off x="3682" y="1485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1" name="Rectangle 473"/>
            <p:cNvSpPr>
              <a:spLocks noChangeArrowheads="1"/>
            </p:cNvSpPr>
            <p:nvPr/>
          </p:nvSpPr>
          <p:spPr bwMode="auto">
            <a:xfrm rot="17580000">
              <a:off x="3688" y="1446"/>
              <a:ext cx="4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2" name="Rectangle 474"/>
            <p:cNvSpPr>
              <a:spLocks noChangeArrowheads="1"/>
            </p:cNvSpPr>
            <p:nvPr/>
          </p:nvSpPr>
          <p:spPr bwMode="auto">
            <a:xfrm rot="17580000">
              <a:off x="3714" y="1388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3" name="Line 475"/>
            <p:cNvSpPr>
              <a:spLocks noChangeShapeType="1"/>
            </p:cNvSpPr>
            <p:nvPr/>
          </p:nvSpPr>
          <p:spPr bwMode="auto">
            <a:xfrm flipV="1">
              <a:off x="3566" y="1313"/>
              <a:ext cx="421" cy="98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24" name="Freeform 476"/>
            <p:cNvSpPr>
              <a:spLocks/>
            </p:cNvSpPr>
            <p:nvPr/>
          </p:nvSpPr>
          <p:spPr bwMode="auto">
            <a:xfrm>
              <a:off x="3528" y="2274"/>
              <a:ext cx="73" cy="110"/>
            </a:xfrm>
            <a:custGeom>
              <a:avLst/>
              <a:gdLst/>
              <a:ahLst/>
              <a:cxnLst>
                <a:cxn ang="0">
                  <a:pos x="148" y="55"/>
                </a:cxn>
                <a:cxn ang="0">
                  <a:pos x="0" y="221"/>
                </a:cxn>
                <a:cxn ang="0">
                  <a:pos x="20" y="0"/>
                </a:cxn>
                <a:cxn ang="0">
                  <a:pos x="148" y="55"/>
                </a:cxn>
              </a:cxnLst>
              <a:rect l="0" t="0" r="r" b="b"/>
              <a:pathLst>
                <a:path w="148" h="221">
                  <a:moveTo>
                    <a:pt x="148" y="55"/>
                  </a:moveTo>
                  <a:lnTo>
                    <a:pt x="0" y="221"/>
                  </a:lnTo>
                  <a:lnTo>
                    <a:pt x="20" y="0"/>
                  </a:lnTo>
                  <a:lnTo>
                    <a:pt x="148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25" name="Rectangle 477"/>
            <p:cNvSpPr>
              <a:spLocks noChangeArrowheads="1"/>
            </p:cNvSpPr>
            <p:nvPr/>
          </p:nvSpPr>
          <p:spPr bwMode="auto">
            <a:xfrm rot="17580000">
              <a:off x="3610" y="1920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6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6" name="Rectangle 478"/>
            <p:cNvSpPr>
              <a:spLocks noChangeArrowheads="1"/>
            </p:cNvSpPr>
            <p:nvPr/>
          </p:nvSpPr>
          <p:spPr bwMode="auto">
            <a:xfrm rot="17580000">
              <a:off x="3638" y="1882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7" name="Rectangle 479"/>
            <p:cNvSpPr>
              <a:spLocks noChangeArrowheads="1"/>
            </p:cNvSpPr>
            <p:nvPr/>
          </p:nvSpPr>
          <p:spPr bwMode="auto">
            <a:xfrm rot="17580000">
              <a:off x="3650" y="185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8" name="Rectangle 480"/>
            <p:cNvSpPr>
              <a:spLocks noChangeArrowheads="1"/>
            </p:cNvSpPr>
            <p:nvPr/>
          </p:nvSpPr>
          <p:spPr bwMode="auto">
            <a:xfrm rot="17580000">
              <a:off x="3653" y="182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29" name="Rectangle 481"/>
            <p:cNvSpPr>
              <a:spLocks noChangeArrowheads="1"/>
            </p:cNvSpPr>
            <p:nvPr/>
          </p:nvSpPr>
          <p:spPr bwMode="auto">
            <a:xfrm rot="17580000">
              <a:off x="3674" y="177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30" name="Rectangle 482"/>
            <p:cNvSpPr>
              <a:spLocks noChangeArrowheads="1"/>
            </p:cNvSpPr>
            <p:nvPr/>
          </p:nvSpPr>
          <p:spPr bwMode="auto">
            <a:xfrm rot="17580000">
              <a:off x="3696" y="1721"/>
              <a:ext cx="4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31" name="Rectangle 483"/>
            <p:cNvSpPr>
              <a:spLocks noChangeArrowheads="1"/>
            </p:cNvSpPr>
            <p:nvPr/>
          </p:nvSpPr>
          <p:spPr bwMode="auto">
            <a:xfrm rot="17580000">
              <a:off x="3725" y="1684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32" name="Rectangle 484"/>
            <p:cNvSpPr>
              <a:spLocks noChangeArrowheads="1"/>
            </p:cNvSpPr>
            <p:nvPr/>
          </p:nvSpPr>
          <p:spPr bwMode="auto">
            <a:xfrm rot="17580000">
              <a:off x="3725" y="1635"/>
              <a:ext cx="6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33" name="Rectangle 485"/>
            <p:cNvSpPr>
              <a:spLocks noChangeArrowheads="1"/>
            </p:cNvSpPr>
            <p:nvPr/>
          </p:nvSpPr>
          <p:spPr bwMode="auto">
            <a:xfrm rot="17580000">
              <a:off x="3758" y="1571"/>
              <a:ext cx="5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K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34" name="Freeform 486"/>
            <p:cNvSpPr>
              <a:spLocks/>
            </p:cNvSpPr>
            <p:nvPr/>
          </p:nvSpPr>
          <p:spPr bwMode="auto">
            <a:xfrm>
              <a:off x="4310" y="854"/>
              <a:ext cx="74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8" y="760"/>
                </a:cxn>
                <a:cxn ang="0">
                  <a:pos x="148" y="33"/>
                </a:cxn>
                <a:cxn ang="0">
                  <a:pos x="0" y="0"/>
                </a:cxn>
                <a:cxn ang="0">
                  <a:pos x="0" y="886"/>
                </a:cxn>
              </a:cxnLst>
              <a:rect l="0" t="0" r="r" b="b"/>
              <a:pathLst>
                <a:path w="148" h="886">
                  <a:moveTo>
                    <a:pt x="0" y="886"/>
                  </a:moveTo>
                  <a:lnTo>
                    <a:pt x="148" y="760"/>
                  </a:lnTo>
                  <a:lnTo>
                    <a:pt x="148" y="33"/>
                  </a:lnTo>
                  <a:lnTo>
                    <a:pt x="0" y="0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35" name="Freeform 487"/>
            <p:cNvSpPr>
              <a:spLocks/>
            </p:cNvSpPr>
            <p:nvPr/>
          </p:nvSpPr>
          <p:spPr bwMode="auto">
            <a:xfrm>
              <a:off x="4291" y="870"/>
              <a:ext cx="74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47" y="759"/>
                </a:cxn>
                <a:cxn ang="0">
                  <a:pos x="147" y="0"/>
                </a:cxn>
                <a:cxn ang="0">
                  <a:pos x="0" y="126"/>
                </a:cxn>
                <a:cxn ang="0">
                  <a:pos x="0" y="885"/>
                </a:cxn>
              </a:cxnLst>
              <a:rect l="0" t="0" r="r" b="b"/>
              <a:pathLst>
                <a:path w="147" h="885">
                  <a:moveTo>
                    <a:pt x="0" y="885"/>
                  </a:moveTo>
                  <a:lnTo>
                    <a:pt x="147" y="759"/>
                  </a:lnTo>
                  <a:lnTo>
                    <a:pt x="147" y="0"/>
                  </a:lnTo>
                  <a:lnTo>
                    <a:pt x="0" y="126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36" name="Rectangle 488"/>
            <p:cNvSpPr>
              <a:spLocks noChangeArrowheads="1"/>
            </p:cNvSpPr>
            <p:nvPr/>
          </p:nvSpPr>
          <p:spPr bwMode="auto">
            <a:xfrm>
              <a:off x="4016" y="934"/>
              <a:ext cx="275" cy="37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37" name="Rectangle 489"/>
            <p:cNvSpPr>
              <a:spLocks noChangeArrowheads="1"/>
            </p:cNvSpPr>
            <p:nvPr/>
          </p:nvSpPr>
          <p:spPr bwMode="auto">
            <a:xfrm>
              <a:off x="3997" y="917"/>
              <a:ext cx="294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38" name="Freeform 490"/>
            <p:cNvSpPr>
              <a:spLocks/>
            </p:cNvSpPr>
            <p:nvPr/>
          </p:nvSpPr>
          <p:spPr bwMode="auto">
            <a:xfrm>
              <a:off x="3997" y="854"/>
              <a:ext cx="368" cy="63"/>
            </a:xfrm>
            <a:custGeom>
              <a:avLst/>
              <a:gdLst/>
              <a:ahLst/>
              <a:cxnLst>
                <a:cxn ang="0">
                  <a:pos x="0" y="127"/>
                </a:cxn>
                <a:cxn ang="0">
                  <a:pos x="589" y="127"/>
                </a:cxn>
                <a:cxn ang="0">
                  <a:pos x="736" y="0"/>
                </a:cxn>
                <a:cxn ang="0">
                  <a:pos x="148" y="0"/>
                </a:cxn>
                <a:cxn ang="0">
                  <a:pos x="0" y="127"/>
                </a:cxn>
              </a:cxnLst>
              <a:rect l="0" t="0" r="r" b="b"/>
              <a:pathLst>
                <a:path w="736" h="127">
                  <a:moveTo>
                    <a:pt x="0" y="127"/>
                  </a:moveTo>
                  <a:lnTo>
                    <a:pt x="589" y="127"/>
                  </a:lnTo>
                  <a:lnTo>
                    <a:pt x="736" y="0"/>
                  </a:lnTo>
                  <a:lnTo>
                    <a:pt x="148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39" name="Freeform 491"/>
            <p:cNvSpPr>
              <a:spLocks/>
            </p:cNvSpPr>
            <p:nvPr/>
          </p:nvSpPr>
          <p:spPr bwMode="auto">
            <a:xfrm>
              <a:off x="4291" y="854"/>
              <a:ext cx="74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7" y="760"/>
                </a:cxn>
                <a:cxn ang="0">
                  <a:pos x="147" y="0"/>
                </a:cxn>
                <a:cxn ang="0">
                  <a:pos x="0" y="127"/>
                </a:cxn>
                <a:cxn ang="0">
                  <a:pos x="0" y="886"/>
                </a:cxn>
              </a:cxnLst>
              <a:rect l="0" t="0" r="r" b="b"/>
              <a:pathLst>
                <a:path w="147" h="886">
                  <a:moveTo>
                    <a:pt x="0" y="886"/>
                  </a:moveTo>
                  <a:lnTo>
                    <a:pt x="147" y="760"/>
                  </a:lnTo>
                  <a:lnTo>
                    <a:pt x="147" y="0"/>
                  </a:lnTo>
                  <a:lnTo>
                    <a:pt x="0" y="127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0" name="Freeform 492"/>
            <p:cNvSpPr>
              <a:spLocks/>
            </p:cNvSpPr>
            <p:nvPr/>
          </p:nvSpPr>
          <p:spPr bwMode="auto">
            <a:xfrm>
              <a:off x="3997" y="917"/>
              <a:ext cx="29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9" y="0"/>
                </a:cxn>
                <a:cxn ang="0">
                  <a:pos x="571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9" h="16">
                  <a:moveTo>
                    <a:pt x="0" y="0"/>
                  </a:moveTo>
                  <a:lnTo>
                    <a:pt x="589" y="0"/>
                  </a:lnTo>
                  <a:lnTo>
                    <a:pt x="571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1" name="Freeform 493"/>
            <p:cNvSpPr>
              <a:spLocks/>
            </p:cNvSpPr>
            <p:nvPr/>
          </p:nvSpPr>
          <p:spPr bwMode="auto">
            <a:xfrm>
              <a:off x="3997" y="917"/>
              <a:ext cx="10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9"/>
                </a:cxn>
                <a:cxn ang="0">
                  <a:pos x="20" y="744"/>
                </a:cxn>
                <a:cxn ang="0">
                  <a:pos x="20" y="16"/>
                </a:cxn>
                <a:cxn ang="0">
                  <a:pos x="0" y="0"/>
                </a:cxn>
              </a:cxnLst>
              <a:rect l="0" t="0" r="r" b="b"/>
              <a:pathLst>
                <a:path w="20" h="759">
                  <a:moveTo>
                    <a:pt x="0" y="0"/>
                  </a:moveTo>
                  <a:lnTo>
                    <a:pt x="0" y="759"/>
                  </a:lnTo>
                  <a:lnTo>
                    <a:pt x="20" y="744"/>
                  </a:lnTo>
                  <a:lnTo>
                    <a:pt x="2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2" name="Rectangle 494"/>
            <p:cNvSpPr>
              <a:spLocks noChangeArrowheads="1"/>
            </p:cNvSpPr>
            <p:nvPr/>
          </p:nvSpPr>
          <p:spPr bwMode="auto">
            <a:xfrm>
              <a:off x="3997" y="1020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3" name="Rectangle 495"/>
            <p:cNvSpPr>
              <a:spLocks noChangeArrowheads="1"/>
            </p:cNvSpPr>
            <p:nvPr/>
          </p:nvSpPr>
          <p:spPr bwMode="auto">
            <a:xfrm>
              <a:off x="4007" y="1028"/>
              <a:ext cx="284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4" name="Rectangle 496"/>
            <p:cNvSpPr>
              <a:spLocks noChangeArrowheads="1"/>
            </p:cNvSpPr>
            <p:nvPr/>
          </p:nvSpPr>
          <p:spPr bwMode="auto">
            <a:xfrm>
              <a:off x="3997" y="1131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5" name="Rectangle 497"/>
            <p:cNvSpPr>
              <a:spLocks noChangeArrowheads="1"/>
            </p:cNvSpPr>
            <p:nvPr/>
          </p:nvSpPr>
          <p:spPr bwMode="auto">
            <a:xfrm>
              <a:off x="4007" y="1139"/>
              <a:ext cx="284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6" name="Rectangle 498"/>
            <p:cNvSpPr>
              <a:spLocks noChangeArrowheads="1"/>
            </p:cNvSpPr>
            <p:nvPr/>
          </p:nvSpPr>
          <p:spPr bwMode="auto">
            <a:xfrm>
              <a:off x="4200" y="1234"/>
              <a:ext cx="55" cy="31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7" name="Freeform 499"/>
            <p:cNvSpPr>
              <a:spLocks/>
            </p:cNvSpPr>
            <p:nvPr/>
          </p:nvSpPr>
          <p:spPr bwMode="auto">
            <a:xfrm>
              <a:off x="3997" y="854"/>
              <a:ext cx="368" cy="63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19" y="17"/>
                </a:cxn>
                <a:cxn ang="0">
                  <a:pos x="148" y="17"/>
                </a:cxn>
                <a:cxn ang="0">
                  <a:pos x="20" y="127"/>
                </a:cxn>
                <a:cxn ang="0">
                  <a:pos x="0" y="127"/>
                </a:cxn>
                <a:cxn ang="0">
                  <a:pos x="148" y="0"/>
                </a:cxn>
                <a:cxn ang="0">
                  <a:pos x="736" y="0"/>
                </a:cxn>
              </a:cxnLst>
              <a:rect l="0" t="0" r="r" b="b"/>
              <a:pathLst>
                <a:path w="736" h="127">
                  <a:moveTo>
                    <a:pt x="736" y="0"/>
                  </a:moveTo>
                  <a:lnTo>
                    <a:pt x="719" y="17"/>
                  </a:lnTo>
                  <a:lnTo>
                    <a:pt x="148" y="17"/>
                  </a:lnTo>
                  <a:lnTo>
                    <a:pt x="20" y="127"/>
                  </a:lnTo>
                  <a:lnTo>
                    <a:pt x="0" y="127"/>
                  </a:lnTo>
                  <a:lnTo>
                    <a:pt x="148" y="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48" name="Rectangle 500"/>
            <p:cNvSpPr>
              <a:spLocks noChangeArrowheads="1"/>
            </p:cNvSpPr>
            <p:nvPr/>
          </p:nvSpPr>
          <p:spPr bwMode="auto">
            <a:xfrm>
              <a:off x="4190" y="1335"/>
              <a:ext cx="20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49" name="Freeform 501"/>
            <p:cNvSpPr>
              <a:spLocks/>
            </p:cNvSpPr>
            <p:nvPr/>
          </p:nvSpPr>
          <p:spPr bwMode="auto">
            <a:xfrm>
              <a:off x="4324" y="1681"/>
              <a:ext cx="82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63" y="759"/>
                </a:cxn>
                <a:cxn ang="0">
                  <a:pos x="163" y="30"/>
                </a:cxn>
                <a:cxn ang="0">
                  <a:pos x="0" y="0"/>
                </a:cxn>
                <a:cxn ang="0">
                  <a:pos x="0" y="885"/>
                </a:cxn>
              </a:cxnLst>
              <a:rect l="0" t="0" r="r" b="b"/>
              <a:pathLst>
                <a:path w="163" h="885">
                  <a:moveTo>
                    <a:pt x="0" y="885"/>
                  </a:moveTo>
                  <a:lnTo>
                    <a:pt x="163" y="759"/>
                  </a:lnTo>
                  <a:lnTo>
                    <a:pt x="163" y="30"/>
                  </a:lnTo>
                  <a:lnTo>
                    <a:pt x="0" y="0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0" name="Freeform 502"/>
            <p:cNvSpPr>
              <a:spLocks/>
            </p:cNvSpPr>
            <p:nvPr/>
          </p:nvSpPr>
          <p:spPr bwMode="auto">
            <a:xfrm>
              <a:off x="4304" y="1696"/>
              <a:ext cx="81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64" y="760"/>
                </a:cxn>
                <a:cxn ang="0">
                  <a:pos x="164" y="0"/>
                </a:cxn>
                <a:cxn ang="0">
                  <a:pos x="0" y="127"/>
                </a:cxn>
                <a:cxn ang="0">
                  <a:pos x="0" y="886"/>
                </a:cxn>
              </a:cxnLst>
              <a:rect l="0" t="0" r="r" b="b"/>
              <a:pathLst>
                <a:path w="164" h="886">
                  <a:moveTo>
                    <a:pt x="0" y="886"/>
                  </a:moveTo>
                  <a:lnTo>
                    <a:pt x="164" y="760"/>
                  </a:lnTo>
                  <a:lnTo>
                    <a:pt x="164" y="0"/>
                  </a:lnTo>
                  <a:lnTo>
                    <a:pt x="0" y="127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1" name="Rectangle 503"/>
            <p:cNvSpPr>
              <a:spLocks noChangeArrowheads="1"/>
            </p:cNvSpPr>
            <p:nvPr/>
          </p:nvSpPr>
          <p:spPr bwMode="auto">
            <a:xfrm>
              <a:off x="3995" y="1759"/>
              <a:ext cx="309" cy="38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2" name="Rectangle 504"/>
            <p:cNvSpPr>
              <a:spLocks noChangeArrowheads="1"/>
            </p:cNvSpPr>
            <p:nvPr/>
          </p:nvSpPr>
          <p:spPr bwMode="auto">
            <a:xfrm>
              <a:off x="3975" y="1744"/>
              <a:ext cx="329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3" name="Freeform 505"/>
            <p:cNvSpPr>
              <a:spLocks/>
            </p:cNvSpPr>
            <p:nvPr/>
          </p:nvSpPr>
          <p:spPr bwMode="auto">
            <a:xfrm>
              <a:off x="3975" y="1681"/>
              <a:ext cx="410" cy="63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657" y="126"/>
                </a:cxn>
                <a:cxn ang="0">
                  <a:pos x="821" y="0"/>
                </a:cxn>
                <a:cxn ang="0">
                  <a:pos x="164" y="0"/>
                </a:cxn>
                <a:cxn ang="0">
                  <a:pos x="0" y="126"/>
                </a:cxn>
              </a:cxnLst>
              <a:rect l="0" t="0" r="r" b="b"/>
              <a:pathLst>
                <a:path w="821" h="126">
                  <a:moveTo>
                    <a:pt x="0" y="126"/>
                  </a:moveTo>
                  <a:lnTo>
                    <a:pt x="657" y="126"/>
                  </a:lnTo>
                  <a:lnTo>
                    <a:pt x="821" y="0"/>
                  </a:lnTo>
                  <a:lnTo>
                    <a:pt x="164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4" name="Freeform 506"/>
            <p:cNvSpPr>
              <a:spLocks/>
            </p:cNvSpPr>
            <p:nvPr/>
          </p:nvSpPr>
          <p:spPr bwMode="auto">
            <a:xfrm>
              <a:off x="4304" y="1681"/>
              <a:ext cx="81" cy="443"/>
            </a:xfrm>
            <a:custGeom>
              <a:avLst/>
              <a:gdLst/>
              <a:ahLst/>
              <a:cxnLst>
                <a:cxn ang="0">
                  <a:pos x="0" y="885"/>
                </a:cxn>
                <a:cxn ang="0">
                  <a:pos x="164" y="759"/>
                </a:cxn>
                <a:cxn ang="0">
                  <a:pos x="164" y="0"/>
                </a:cxn>
                <a:cxn ang="0">
                  <a:pos x="0" y="126"/>
                </a:cxn>
                <a:cxn ang="0">
                  <a:pos x="0" y="885"/>
                </a:cxn>
              </a:cxnLst>
              <a:rect l="0" t="0" r="r" b="b"/>
              <a:pathLst>
                <a:path w="164" h="885">
                  <a:moveTo>
                    <a:pt x="0" y="885"/>
                  </a:moveTo>
                  <a:lnTo>
                    <a:pt x="164" y="759"/>
                  </a:lnTo>
                  <a:lnTo>
                    <a:pt x="164" y="0"/>
                  </a:lnTo>
                  <a:lnTo>
                    <a:pt x="0" y="126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5" name="Freeform 507"/>
            <p:cNvSpPr>
              <a:spLocks/>
            </p:cNvSpPr>
            <p:nvPr/>
          </p:nvSpPr>
          <p:spPr bwMode="auto">
            <a:xfrm>
              <a:off x="3975" y="1744"/>
              <a:ext cx="329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57" y="0"/>
                </a:cxn>
                <a:cxn ang="0">
                  <a:pos x="636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657" h="16">
                  <a:moveTo>
                    <a:pt x="0" y="0"/>
                  </a:moveTo>
                  <a:lnTo>
                    <a:pt x="657" y="0"/>
                  </a:lnTo>
                  <a:lnTo>
                    <a:pt x="636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6" name="Freeform 508"/>
            <p:cNvSpPr>
              <a:spLocks/>
            </p:cNvSpPr>
            <p:nvPr/>
          </p:nvSpPr>
          <p:spPr bwMode="auto">
            <a:xfrm>
              <a:off x="3975" y="1744"/>
              <a:ext cx="10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9"/>
                </a:cxn>
                <a:cxn ang="0">
                  <a:pos x="20" y="743"/>
                </a:cxn>
                <a:cxn ang="0">
                  <a:pos x="20" y="16"/>
                </a:cxn>
                <a:cxn ang="0">
                  <a:pos x="0" y="0"/>
                </a:cxn>
              </a:cxnLst>
              <a:rect l="0" t="0" r="r" b="b"/>
              <a:pathLst>
                <a:path w="20" h="759">
                  <a:moveTo>
                    <a:pt x="0" y="0"/>
                  </a:moveTo>
                  <a:lnTo>
                    <a:pt x="0" y="759"/>
                  </a:lnTo>
                  <a:lnTo>
                    <a:pt x="20" y="743"/>
                  </a:lnTo>
                  <a:lnTo>
                    <a:pt x="2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7" name="Rectangle 509"/>
            <p:cNvSpPr>
              <a:spLocks noChangeArrowheads="1"/>
            </p:cNvSpPr>
            <p:nvPr/>
          </p:nvSpPr>
          <p:spPr bwMode="auto">
            <a:xfrm>
              <a:off x="3975" y="1847"/>
              <a:ext cx="329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8" name="Rectangle 510"/>
            <p:cNvSpPr>
              <a:spLocks noChangeArrowheads="1"/>
            </p:cNvSpPr>
            <p:nvPr/>
          </p:nvSpPr>
          <p:spPr bwMode="auto">
            <a:xfrm>
              <a:off x="3985" y="1855"/>
              <a:ext cx="31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59" name="Rectangle 511"/>
            <p:cNvSpPr>
              <a:spLocks noChangeArrowheads="1"/>
            </p:cNvSpPr>
            <p:nvPr/>
          </p:nvSpPr>
          <p:spPr bwMode="auto">
            <a:xfrm>
              <a:off x="3975" y="1958"/>
              <a:ext cx="329" cy="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0" name="Rectangle 512"/>
            <p:cNvSpPr>
              <a:spLocks noChangeArrowheads="1"/>
            </p:cNvSpPr>
            <p:nvPr/>
          </p:nvSpPr>
          <p:spPr bwMode="auto">
            <a:xfrm>
              <a:off x="3985" y="1965"/>
              <a:ext cx="319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1" name="Rectangle 513"/>
            <p:cNvSpPr>
              <a:spLocks noChangeArrowheads="1"/>
            </p:cNvSpPr>
            <p:nvPr/>
          </p:nvSpPr>
          <p:spPr bwMode="auto">
            <a:xfrm>
              <a:off x="4201" y="2060"/>
              <a:ext cx="61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2" name="Freeform 514"/>
            <p:cNvSpPr>
              <a:spLocks/>
            </p:cNvSpPr>
            <p:nvPr/>
          </p:nvSpPr>
          <p:spPr bwMode="auto">
            <a:xfrm>
              <a:off x="3975" y="1681"/>
              <a:ext cx="410" cy="63"/>
            </a:xfrm>
            <a:custGeom>
              <a:avLst/>
              <a:gdLst/>
              <a:ahLst/>
              <a:cxnLst>
                <a:cxn ang="0">
                  <a:pos x="821" y="0"/>
                </a:cxn>
                <a:cxn ang="0">
                  <a:pos x="800" y="14"/>
                </a:cxn>
                <a:cxn ang="0">
                  <a:pos x="164" y="14"/>
                </a:cxn>
                <a:cxn ang="0">
                  <a:pos x="20" y="126"/>
                </a:cxn>
                <a:cxn ang="0">
                  <a:pos x="0" y="126"/>
                </a:cxn>
                <a:cxn ang="0">
                  <a:pos x="164" y="0"/>
                </a:cxn>
                <a:cxn ang="0">
                  <a:pos x="821" y="0"/>
                </a:cxn>
              </a:cxnLst>
              <a:rect l="0" t="0" r="r" b="b"/>
              <a:pathLst>
                <a:path w="821" h="126">
                  <a:moveTo>
                    <a:pt x="821" y="0"/>
                  </a:moveTo>
                  <a:lnTo>
                    <a:pt x="800" y="14"/>
                  </a:lnTo>
                  <a:lnTo>
                    <a:pt x="164" y="14"/>
                  </a:lnTo>
                  <a:lnTo>
                    <a:pt x="20" y="126"/>
                  </a:lnTo>
                  <a:lnTo>
                    <a:pt x="0" y="126"/>
                  </a:lnTo>
                  <a:lnTo>
                    <a:pt x="164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3" name="Rectangle 515"/>
            <p:cNvSpPr>
              <a:spLocks noChangeArrowheads="1"/>
            </p:cNvSpPr>
            <p:nvPr/>
          </p:nvSpPr>
          <p:spPr bwMode="auto">
            <a:xfrm>
              <a:off x="3979" y="1743"/>
              <a:ext cx="323" cy="395"/>
            </a:xfrm>
            <a:prstGeom prst="rect">
              <a:avLst/>
            </a:prstGeom>
            <a:solidFill>
              <a:srgbClr val="9A9A9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4" name="Rectangle 516"/>
            <p:cNvSpPr>
              <a:spLocks noChangeArrowheads="1"/>
            </p:cNvSpPr>
            <p:nvPr/>
          </p:nvSpPr>
          <p:spPr bwMode="auto">
            <a:xfrm>
              <a:off x="3982" y="1745"/>
              <a:ext cx="317" cy="390"/>
            </a:xfrm>
            <a:prstGeom prst="rect">
              <a:avLst/>
            </a:prstGeom>
            <a:solidFill>
              <a:srgbClr val="F2F2F2"/>
            </a:solidFill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5" name="Rectangle 517"/>
            <p:cNvSpPr>
              <a:spLocks noChangeArrowheads="1"/>
            </p:cNvSpPr>
            <p:nvPr/>
          </p:nvSpPr>
          <p:spPr bwMode="auto">
            <a:xfrm>
              <a:off x="3982" y="1745"/>
              <a:ext cx="317" cy="39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6" name="Rectangle 518"/>
            <p:cNvSpPr>
              <a:spLocks noChangeArrowheads="1"/>
            </p:cNvSpPr>
            <p:nvPr/>
          </p:nvSpPr>
          <p:spPr bwMode="auto">
            <a:xfrm>
              <a:off x="3980" y="1785"/>
              <a:ext cx="319" cy="348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7" name="Freeform 519"/>
            <p:cNvSpPr>
              <a:spLocks/>
            </p:cNvSpPr>
            <p:nvPr/>
          </p:nvSpPr>
          <p:spPr bwMode="auto">
            <a:xfrm>
              <a:off x="3987" y="1750"/>
              <a:ext cx="19" cy="14"/>
            </a:xfrm>
            <a:custGeom>
              <a:avLst/>
              <a:gdLst/>
              <a:ahLst/>
              <a:cxnLst>
                <a:cxn ang="0">
                  <a:pos x="37" y="11"/>
                </a:cxn>
                <a:cxn ang="0">
                  <a:pos x="37" y="10"/>
                </a:cxn>
                <a:cxn ang="0">
                  <a:pos x="35" y="6"/>
                </a:cxn>
                <a:cxn ang="0">
                  <a:pos x="34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3" y="3"/>
                </a:cxn>
                <a:cxn ang="0">
                  <a:pos x="1" y="6"/>
                </a:cxn>
                <a:cxn ang="0">
                  <a:pos x="1" y="8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1" y="21"/>
                </a:cxn>
                <a:cxn ang="0">
                  <a:pos x="3" y="22"/>
                </a:cxn>
                <a:cxn ang="0">
                  <a:pos x="5" y="26"/>
                </a:cxn>
                <a:cxn ang="0">
                  <a:pos x="6" y="26"/>
                </a:cxn>
                <a:cxn ang="0">
                  <a:pos x="9" y="27"/>
                </a:cxn>
                <a:cxn ang="0">
                  <a:pos x="11" y="27"/>
                </a:cxn>
                <a:cxn ang="0">
                  <a:pos x="24" y="27"/>
                </a:cxn>
                <a:cxn ang="0">
                  <a:pos x="27" y="27"/>
                </a:cxn>
                <a:cxn ang="0">
                  <a:pos x="29" y="27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5" y="22"/>
                </a:cxn>
                <a:cxn ang="0">
                  <a:pos x="35" y="19"/>
                </a:cxn>
                <a:cxn ang="0">
                  <a:pos x="37" y="18"/>
                </a:cxn>
                <a:cxn ang="0">
                  <a:pos x="37" y="14"/>
                </a:cxn>
              </a:cxnLst>
              <a:rect l="0" t="0" r="r" b="b"/>
              <a:pathLst>
                <a:path w="37" h="27">
                  <a:moveTo>
                    <a:pt x="37" y="13"/>
                  </a:moveTo>
                  <a:lnTo>
                    <a:pt x="37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rgbClr val="7F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8" name="Freeform 520"/>
            <p:cNvSpPr>
              <a:spLocks/>
            </p:cNvSpPr>
            <p:nvPr/>
          </p:nvSpPr>
          <p:spPr bwMode="auto">
            <a:xfrm>
              <a:off x="3987" y="1750"/>
              <a:ext cx="19" cy="14"/>
            </a:xfrm>
            <a:custGeom>
              <a:avLst/>
              <a:gdLst/>
              <a:ahLst/>
              <a:cxnLst>
                <a:cxn ang="0">
                  <a:pos x="37" y="11"/>
                </a:cxn>
                <a:cxn ang="0">
                  <a:pos x="37" y="10"/>
                </a:cxn>
                <a:cxn ang="0">
                  <a:pos x="35" y="6"/>
                </a:cxn>
                <a:cxn ang="0">
                  <a:pos x="34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13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3" y="3"/>
                </a:cxn>
                <a:cxn ang="0">
                  <a:pos x="1" y="6"/>
                </a:cxn>
                <a:cxn ang="0">
                  <a:pos x="1" y="8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1" y="21"/>
                </a:cxn>
                <a:cxn ang="0">
                  <a:pos x="3" y="22"/>
                </a:cxn>
                <a:cxn ang="0">
                  <a:pos x="5" y="26"/>
                </a:cxn>
                <a:cxn ang="0">
                  <a:pos x="6" y="26"/>
                </a:cxn>
                <a:cxn ang="0">
                  <a:pos x="9" y="27"/>
                </a:cxn>
                <a:cxn ang="0">
                  <a:pos x="11" y="27"/>
                </a:cxn>
                <a:cxn ang="0">
                  <a:pos x="24" y="27"/>
                </a:cxn>
                <a:cxn ang="0">
                  <a:pos x="27" y="27"/>
                </a:cxn>
                <a:cxn ang="0">
                  <a:pos x="29" y="27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5" y="22"/>
                </a:cxn>
                <a:cxn ang="0">
                  <a:pos x="35" y="19"/>
                </a:cxn>
                <a:cxn ang="0">
                  <a:pos x="37" y="18"/>
                </a:cxn>
                <a:cxn ang="0">
                  <a:pos x="37" y="14"/>
                </a:cxn>
              </a:cxnLst>
              <a:rect l="0" t="0" r="r" b="b"/>
              <a:pathLst>
                <a:path w="37" h="27">
                  <a:moveTo>
                    <a:pt x="37" y="13"/>
                  </a:moveTo>
                  <a:lnTo>
                    <a:pt x="37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6"/>
                  </a:lnTo>
                  <a:lnTo>
                    <a:pt x="37" y="14"/>
                  </a:lnTo>
                  <a:lnTo>
                    <a:pt x="37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69" name="Line 521"/>
            <p:cNvSpPr>
              <a:spLocks noChangeShapeType="1"/>
            </p:cNvSpPr>
            <p:nvPr/>
          </p:nvSpPr>
          <p:spPr bwMode="auto">
            <a:xfrm flipV="1">
              <a:off x="3990" y="1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0" name="Line 522"/>
            <p:cNvSpPr>
              <a:spLocks noChangeShapeType="1"/>
            </p:cNvSpPr>
            <p:nvPr/>
          </p:nvSpPr>
          <p:spPr bwMode="auto">
            <a:xfrm flipV="1">
              <a:off x="3990" y="1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1" name="Line 523"/>
            <p:cNvSpPr>
              <a:spLocks noChangeShapeType="1"/>
            </p:cNvSpPr>
            <p:nvPr/>
          </p:nvSpPr>
          <p:spPr bwMode="auto">
            <a:xfrm flipV="1">
              <a:off x="3991" y="176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2" name="Line 524"/>
            <p:cNvSpPr>
              <a:spLocks noChangeShapeType="1"/>
            </p:cNvSpPr>
            <p:nvPr/>
          </p:nvSpPr>
          <p:spPr bwMode="auto">
            <a:xfrm flipV="1">
              <a:off x="3991" y="176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3" name="Line 525"/>
            <p:cNvSpPr>
              <a:spLocks noChangeShapeType="1"/>
            </p:cNvSpPr>
            <p:nvPr/>
          </p:nvSpPr>
          <p:spPr bwMode="auto">
            <a:xfrm flipV="1">
              <a:off x="3991" y="176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4" name="Line 526"/>
            <p:cNvSpPr>
              <a:spLocks noChangeShapeType="1"/>
            </p:cNvSpPr>
            <p:nvPr/>
          </p:nvSpPr>
          <p:spPr bwMode="auto">
            <a:xfrm>
              <a:off x="3992" y="17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5" name="Line 527"/>
            <p:cNvSpPr>
              <a:spLocks noChangeShapeType="1"/>
            </p:cNvSpPr>
            <p:nvPr/>
          </p:nvSpPr>
          <p:spPr bwMode="auto">
            <a:xfrm flipV="1">
              <a:off x="3992" y="1762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6" name="Line 528"/>
            <p:cNvSpPr>
              <a:spLocks noChangeShapeType="1"/>
            </p:cNvSpPr>
            <p:nvPr/>
          </p:nvSpPr>
          <p:spPr bwMode="auto">
            <a:xfrm flipV="1">
              <a:off x="3992" y="1762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7" name="Line 529"/>
            <p:cNvSpPr>
              <a:spLocks noChangeShapeType="1"/>
            </p:cNvSpPr>
            <p:nvPr/>
          </p:nvSpPr>
          <p:spPr bwMode="auto">
            <a:xfrm flipV="1">
              <a:off x="3991" y="1756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8" name="Line 530"/>
            <p:cNvSpPr>
              <a:spLocks noChangeShapeType="1"/>
            </p:cNvSpPr>
            <p:nvPr/>
          </p:nvSpPr>
          <p:spPr bwMode="auto">
            <a:xfrm flipV="1">
              <a:off x="3992" y="1756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79" name="Line 531"/>
            <p:cNvSpPr>
              <a:spLocks noChangeShapeType="1"/>
            </p:cNvSpPr>
            <p:nvPr/>
          </p:nvSpPr>
          <p:spPr bwMode="auto">
            <a:xfrm>
              <a:off x="3993" y="175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80" name="Line 532"/>
            <p:cNvSpPr>
              <a:spLocks noChangeShapeType="1"/>
            </p:cNvSpPr>
            <p:nvPr/>
          </p:nvSpPr>
          <p:spPr bwMode="auto">
            <a:xfrm>
              <a:off x="3995" y="175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581" name="Line 533"/>
            <p:cNvSpPr>
              <a:spLocks noChangeShapeType="1"/>
            </p:cNvSpPr>
            <p:nvPr/>
          </p:nvSpPr>
          <p:spPr bwMode="auto">
            <a:xfrm flipV="1">
              <a:off x="3993" y="1758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</p:grpSp>
      <p:sp>
        <p:nvSpPr>
          <p:cNvPr id="2583" name="Line 535"/>
          <p:cNvSpPr>
            <a:spLocks noChangeShapeType="1"/>
          </p:cNvSpPr>
          <p:nvPr/>
        </p:nvSpPr>
        <p:spPr bwMode="auto">
          <a:xfrm flipV="1">
            <a:off x="6438478" y="344855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4" name="Line 536"/>
          <p:cNvSpPr>
            <a:spLocks noChangeShapeType="1"/>
          </p:cNvSpPr>
          <p:nvPr/>
        </p:nvSpPr>
        <p:spPr bwMode="auto">
          <a:xfrm flipV="1">
            <a:off x="6438478" y="3450138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5" name="Line 537"/>
          <p:cNvSpPr>
            <a:spLocks noChangeShapeType="1"/>
          </p:cNvSpPr>
          <p:nvPr/>
        </p:nvSpPr>
        <p:spPr bwMode="auto">
          <a:xfrm flipV="1">
            <a:off x="6440066" y="3448550"/>
            <a:ext cx="3175" cy="476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6" name="Line 538"/>
          <p:cNvSpPr>
            <a:spLocks noChangeShapeType="1"/>
          </p:cNvSpPr>
          <p:nvPr/>
        </p:nvSpPr>
        <p:spPr bwMode="auto">
          <a:xfrm flipV="1">
            <a:off x="6440066" y="3450138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7" name="Line 539"/>
          <p:cNvSpPr>
            <a:spLocks noChangeShapeType="1"/>
          </p:cNvSpPr>
          <p:nvPr/>
        </p:nvSpPr>
        <p:spPr bwMode="auto">
          <a:xfrm flipV="1">
            <a:off x="6440066" y="34422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8" name="Line 540"/>
          <p:cNvSpPr>
            <a:spLocks noChangeShapeType="1"/>
          </p:cNvSpPr>
          <p:nvPr/>
        </p:nvSpPr>
        <p:spPr bwMode="auto">
          <a:xfrm flipV="1">
            <a:off x="6443241" y="3435850"/>
            <a:ext cx="3175" cy="476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89" name="Line 541"/>
          <p:cNvSpPr>
            <a:spLocks noChangeShapeType="1"/>
          </p:cNvSpPr>
          <p:nvPr/>
        </p:nvSpPr>
        <p:spPr bwMode="auto">
          <a:xfrm flipV="1">
            <a:off x="6444828" y="343902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0" name="Line 542"/>
          <p:cNvSpPr>
            <a:spLocks noChangeShapeType="1"/>
          </p:cNvSpPr>
          <p:nvPr/>
        </p:nvSpPr>
        <p:spPr bwMode="auto">
          <a:xfrm flipV="1">
            <a:off x="6440066" y="344855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1" name="Line 543"/>
          <p:cNvSpPr>
            <a:spLocks noChangeShapeType="1"/>
          </p:cNvSpPr>
          <p:nvPr/>
        </p:nvSpPr>
        <p:spPr bwMode="auto">
          <a:xfrm flipV="1">
            <a:off x="6440066" y="3442200"/>
            <a:ext cx="31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2" name="Line 544"/>
          <p:cNvSpPr>
            <a:spLocks noChangeShapeType="1"/>
          </p:cNvSpPr>
          <p:nvPr/>
        </p:nvSpPr>
        <p:spPr bwMode="auto">
          <a:xfrm flipV="1">
            <a:off x="6441653" y="34422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3" name="Line 545"/>
          <p:cNvSpPr>
            <a:spLocks noChangeShapeType="1"/>
          </p:cNvSpPr>
          <p:nvPr/>
        </p:nvSpPr>
        <p:spPr bwMode="auto">
          <a:xfrm flipV="1">
            <a:off x="6444828" y="3439025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4" name="Freeform 546"/>
          <p:cNvSpPr>
            <a:spLocks/>
          </p:cNvSpPr>
          <p:nvPr/>
        </p:nvSpPr>
        <p:spPr bwMode="auto">
          <a:xfrm>
            <a:off x="6441653" y="3442200"/>
            <a:ext cx="4763" cy="3175"/>
          </a:xfrm>
          <a:custGeom>
            <a:avLst/>
            <a:gdLst/>
            <a:ahLst/>
            <a:cxnLst>
              <a:cxn ang="0">
                <a:pos x="0" y="3"/>
              </a:cxn>
              <a:cxn ang="0">
                <a:pos x="1" y="2"/>
              </a:cxn>
              <a:cxn ang="0">
                <a:pos x="3" y="0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1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5" name="Line 547"/>
          <p:cNvSpPr>
            <a:spLocks noChangeShapeType="1"/>
          </p:cNvSpPr>
          <p:nvPr/>
        </p:nvSpPr>
        <p:spPr bwMode="auto">
          <a:xfrm>
            <a:off x="6446416" y="3440613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6" name="Line 548"/>
          <p:cNvSpPr>
            <a:spLocks noChangeShapeType="1"/>
          </p:cNvSpPr>
          <p:nvPr/>
        </p:nvSpPr>
        <p:spPr bwMode="auto">
          <a:xfrm flipV="1">
            <a:off x="6443241" y="3443788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7" name="Line 549"/>
          <p:cNvSpPr>
            <a:spLocks noChangeShapeType="1"/>
          </p:cNvSpPr>
          <p:nvPr/>
        </p:nvSpPr>
        <p:spPr bwMode="auto">
          <a:xfrm flipV="1">
            <a:off x="6444828" y="34422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8" name="Line 550"/>
          <p:cNvSpPr>
            <a:spLocks noChangeShapeType="1"/>
          </p:cNvSpPr>
          <p:nvPr/>
        </p:nvSpPr>
        <p:spPr bwMode="auto">
          <a:xfrm flipV="1">
            <a:off x="6448003" y="3440613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599" name="Line 551"/>
          <p:cNvSpPr>
            <a:spLocks noChangeShapeType="1"/>
          </p:cNvSpPr>
          <p:nvPr/>
        </p:nvSpPr>
        <p:spPr bwMode="auto">
          <a:xfrm flipV="1">
            <a:off x="6443241" y="34453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0" name="Freeform 552"/>
          <p:cNvSpPr>
            <a:spLocks/>
          </p:cNvSpPr>
          <p:nvPr/>
        </p:nvSpPr>
        <p:spPr bwMode="auto">
          <a:xfrm>
            <a:off x="6446416" y="3442200"/>
            <a:ext cx="1588" cy="1588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1" y="1"/>
              </a:cxn>
              <a:cxn ang="0">
                <a:pos x="2" y="0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1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1" name="Line 553"/>
          <p:cNvSpPr>
            <a:spLocks noChangeShapeType="1"/>
          </p:cNvSpPr>
          <p:nvPr/>
        </p:nvSpPr>
        <p:spPr bwMode="auto">
          <a:xfrm flipV="1">
            <a:off x="6443241" y="3446963"/>
            <a:ext cx="31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2" name="Line 554"/>
          <p:cNvSpPr>
            <a:spLocks noChangeShapeType="1"/>
          </p:cNvSpPr>
          <p:nvPr/>
        </p:nvSpPr>
        <p:spPr bwMode="auto">
          <a:xfrm flipV="1">
            <a:off x="6446416" y="3443788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3" name="Line 555"/>
          <p:cNvSpPr>
            <a:spLocks noChangeShapeType="1"/>
          </p:cNvSpPr>
          <p:nvPr/>
        </p:nvSpPr>
        <p:spPr bwMode="auto">
          <a:xfrm flipV="1">
            <a:off x="6448003" y="3442200"/>
            <a:ext cx="31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4" name="Line 556"/>
          <p:cNvSpPr>
            <a:spLocks noChangeShapeType="1"/>
          </p:cNvSpPr>
          <p:nvPr/>
        </p:nvSpPr>
        <p:spPr bwMode="auto">
          <a:xfrm flipV="1">
            <a:off x="6444828" y="3446963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5" name="Line 557"/>
          <p:cNvSpPr>
            <a:spLocks noChangeShapeType="1"/>
          </p:cNvSpPr>
          <p:nvPr/>
        </p:nvSpPr>
        <p:spPr bwMode="auto">
          <a:xfrm>
            <a:off x="6448003" y="34453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6" name="Line 558"/>
          <p:cNvSpPr>
            <a:spLocks noChangeShapeType="1"/>
          </p:cNvSpPr>
          <p:nvPr/>
        </p:nvSpPr>
        <p:spPr bwMode="auto">
          <a:xfrm flipV="1">
            <a:off x="6449591" y="34422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7" name="Rectangle 559"/>
          <p:cNvSpPr>
            <a:spLocks noChangeArrowheads="1"/>
          </p:cNvSpPr>
          <p:nvPr/>
        </p:nvSpPr>
        <p:spPr bwMode="auto">
          <a:xfrm>
            <a:off x="6714703" y="373906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8" name="Freeform 560"/>
          <p:cNvSpPr>
            <a:spLocks/>
          </p:cNvSpPr>
          <p:nvPr/>
        </p:nvSpPr>
        <p:spPr bwMode="auto">
          <a:xfrm>
            <a:off x="6725816" y="3740650"/>
            <a:ext cx="9525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2" y="3"/>
              </a:cxn>
              <a:cxn ang="0">
                <a:pos x="12" y="1"/>
              </a:cxn>
              <a:cxn ang="0">
                <a:pos x="10" y="1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2" y="1"/>
              </a:cxn>
              <a:cxn ang="0">
                <a:pos x="0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0" y="9"/>
              </a:cxn>
              <a:cxn ang="0">
                <a:pos x="2" y="11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1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09" name="Freeform 561"/>
          <p:cNvSpPr>
            <a:spLocks/>
          </p:cNvSpPr>
          <p:nvPr/>
        </p:nvSpPr>
        <p:spPr bwMode="auto">
          <a:xfrm>
            <a:off x="6724228" y="3975600"/>
            <a:ext cx="9525" cy="9525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9" y="0"/>
              </a:cxn>
              <a:cxn ang="0">
                <a:pos x="8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1" y="10"/>
              </a:cxn>
              <a:cxn ang="0">
                <a:pos x="1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8" y="13"/>
              </a:cxn>
              <a:cxn ang="0">
                <a:pos x="9" y="13"/>
              </a:cxn>
              <a:cxn ang="0">
                <a:pos x="11" y="12"/>
              </a:cxn>
              <a:cxn ang="0">
                <a:pos x="11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0" name="Rectangle 562"/>
          <p:cNvSpPr>
            <a:spLocks noChangeArrowheads="1"/>
          </p:cNvSpPr>
          <p:nvPr/>
        </p:nvSpPr>
        <p:spPr bwMode="auto">
          <a:xfrm>
            <a:off x="6744866" y="373906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1" name="Freeform 563"/>
          <p:cNvSpPr>
            <a:spLocks/>
          </p:cNvSpPr>
          <p:nvPr/>
        </p:nvSpPr>
        <p:spPr bwMode="auto">
          <a:xfrm>
            <a:off x="6754391" y="3740650"/>
            <a:ext cx="11113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1" y="3"/>
              </a:cxn>
              <a:cxn ang="0">
                <a:pos x="11" y="1"/>
              </a:cxn>
              <a:cxn ang="0">
                <a:pos x="9" y="1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4" y="0"/>
              </a:cxn>
              <a:cxn ang="0">
                <a:pos x="3" y="0"/>
              </a:cxn>
              <a:cxn ang="0">
                <a:pos x="1" y="1"/>
              </a:cxn>
              <a:cxn ang="0">
                <a:pos x="1" y="1"/>
              </a:cxn>
              <a:cxn ang="0">
                <a:pos x="0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0" y="9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4" y="13"/>
              </a:cxn>
              <a:cxn ang="0">
                <a:pos x="4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9" y="11"/>
              </a:cxn>
              <a:cxn ang="0">
                <a:pos x="11" y="11"/>
              </a:cxn>
              <a:cxn ang="0">
                <a:pos x="11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2" name="Freeform 564"/>
          <p:cNvSpPr>
            <a:spLocks/>
          </p:cNvSpPr>
          <p:nvPr/>
        </p:nvSpPr>
        <p:spPr bwMode="auto">
          <a:xfrm>
            <a:off x="6752803" y="3975600"/>
            <a:ext cx="12700" cy="9525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1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5" y="7"/>
              </a:cxn>
            </a:cxnLst>
            <a:rect l="0" t="0" r="r" b="b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5" y="7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3" name="Rectangle 565"/>
          <p:cNvSpPr>
            <a:spLocks noChangeArrowheads="1"/>
          </p:cNvSpPr>
          <p:nvPr/>
        </p:nvSpPr>
        <p:spPr bwMode="auto">
          <a:xfrm>
            <a:off x="6775028" y="373906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4" name="Freeform 566"/>
          <p:cNvSpPr>
            <a:spLocks/>
          </p:cNvSpPr>
          <p:nvPr/>
        </p:nvSpPr>
        <p:spPr bwMode="auto">
          <a:xfrm>
            <a:off x="6784553" y="3740650"/>
            <a:ext cx="9525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3" y="3"/>
              </a:cxn>
              <a:cxn ang="0">
                <a:pos x="11" y="1"/>
              </a:cxn>
              <a:cxn ang="0">
                <a:pos x="11" y="1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2" y="1"/>
              </a:cxn>
              <a:cxn ang="0">
                <a:pos x="2" y="1"/>
              </a:cxn>
              <a:cxn ang="0">
                <a:pos x="0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0" y="9"/>
              </a:cxn>
              <a:cxn ang="0">
                <a:pos x="2" y="11"/>
              </a:cxn>
              <a:cxn ang="0">
                <a:pos x="2" y="11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9"/>
                </a:lnTo>
                <a:lnTo>
                  <a:pt x="13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5" name="Freeform 567"/>
          <p:cNvSpPr>
            <a:spLocks/>
          </p:cNvSpPr>
          <p:nvPr/>
        </p:nvSpPr>
        <p:spPr bwMode="auto">
          <a:xfrm>
            <a:off x="6782966" y="3975600"/>
            <a:ext cx="11113" cy="9525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2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4" y="12"/>
              </a:cxn>
              <a:cxn ang="0">
                <a:pos x="4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6" name="Rectangle 568"/>
          <p:cNvSpPr>
            <a:spLocks noChangeArrowheads="1"/>
          </p:cNvSpPr>
          <p:nvPr/>
        </p:nvSpPr>
        <p:spPr bwMode="auto">
          <a:xfrm>
            <a:off x="6805191" y="373906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7" name="Freeform 569"/>
          <p:cNvSpPr>
            <a:spLocks/>
          </p:cNvSpPr>
          <p:nvPr/>
        </p:nvSpPr>
        <p:spPr bwMode="auto">
          <a:xfrm>
            <a:off x="6814716" y="3740650"/>
            <a:ext cx="9525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3" y="3"/>
              </a:cxn>
              <a:cxn ang="0">
                <a:pos x="12" y="1"/>
              </a:cxn>
              <a:cxn ang="0">
                <a:pos x="12" y="1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1"/>
              </a:cxn>
              <a:cxn ang="0">
                <a:pos x="2" y="1"/>
              </a:cxn>
              <a:cxn ang="0">
                <a:pos x="2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2" y="9"/>
              </a:cxn>
              <a:cxn ang="0">
                <a:pos x="2" y="11"/>
              </a:cxn>
              <a:cxn ang="0">
                <a:pos x="3" y="11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8" y="13"/>
              </a:cxn>
              <a:cxn ang="0">
                <a:pos x="10" y="13"/>
              </a:cxn>
              <a:cxn ang="0">
                <a:pos x="12" y="11"/>
              </a:cxn>
              <a:cxn ang="0">
                <a:pos x="12" y="11"/>
              </a:cxn>
              <a:cxn ang="0">
                <a:pos x="13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2" y="1"/>
                </a:lnTo>
                <a:lnTo>
                  <a:pt x="12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8" name="Freeform 570"/>
          <p:cNvSpPr>
            <a:spLocks/>
          </p:cNvSpPr>
          <p:nvPr/>
        </p:nvSpPr>
        <p:spPr bwMode="auto">
          <a:xfrm>
            <a:off x="6814716" y="3975600"/>
            <a:ext cx="9525" cy="9525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0"/>
              </a:cxn>
              <a:cxn ang="0">
                <a:pos x="2" y="2"/>
              </a:cxn>
              <a:cxn ang="0">
                <a:pos x="0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2"/>
              </a:cxn>
              <a:cxn ang="0">
                <a:pos x="2" y="12"/>
              </a:cxn>
              <a:cxn ang="0">
                <a:pos x="3" y="13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2"/>
              </a:cxn>
              <a:cxn ang="0">
                <a:pos x="12" y="12"/>
              </a:cxn>
              <a:cxn ang="0">
                <a:pos x="12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2" y="10"/>
                </a:lnTo>
                <a:lnTo>
                  <a:pt x="12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19" name="Rectangle 571"/>
          <p:cNvSpPr>
            <a:spLocks noChangeArrowheads="1"/>
          </p:cNvSpPr>
          <p:nvPr/>
        </p:nvSpPr>
        <p:spPr bwMode="auto">
          <a:xfrm>
            <a:off x="6835353" y="373906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0" name="Freeform 572"/>
          <p:cNvSpPr>
            <a:spLocks/>
          </p:cNvSpPr>
          <p:nvPr/>
        </p:nvSpPr>
        <p:spPr bwMode="auto">
          <a:xfrm>
            <a:off x="6843291" y="3740650"/>
            <a:ext cx="12700" cy="11113"/>
          </a:xfrm>
          <a:custGeom>
            <a:avLst/>
            <a:gdLst/>
            <a:ahLst/>
            <a:cxnLst>
              <a:cxn ang="0">
                <a:pos x="15" y="6"/>
              </a:cxn>
              <a:cxn ang="0">
                <a:pos x="13" y="4"/>
              </a:cxn>
              <a:cxn ang="0">
                <a:pos x="13" y="3"/>
              </a:cxn>
              <a:cxn ang="0">
                <a:pos x="13" y="1"/>
              </a:cxn>
              <a:cxn ang="0">
                <a:pos x="12" y="1"/>
              </a:cxn>
              <a:cxn ang="0">
                <a:pos x="10" y="0"/>
              </a:cxn>
              <a:cxn ang="0">
                <a:pos x="10" y="0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1"/>
              </a:cxn>
              <a:cxn ang="0">
                <a:pos x="2" y="1"/>
              </a:cxn>
              <a:cxn ang="0">
                <a:pos x="2" y="3"/>
              </a:cxn>
              <a:cxn ang="0">
                <a:pos x="2" y="4"/>
              </a:cxn>
              <a:cxn ang="0">
                <a:pos x="0" y="6"/>
              </a:cxn>
              <a:cxn ang="0">
                <a:pos x="0" y="6"/>
              </a:cxn>
              <a:cxn ang="0">
                <a:pos x="2" y="8"/>
              </a:cxn>
              <a:cxn ang="0">
                <a:pos x="2" y="9"/>
              </a:cxn>
              <a:cxn ang="0">
                <a:pos x="2" y="11"/>
              </a:cxn>
              <a:cxn ang="0">
                <a:pos x="4" y="11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9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1"/>
              </a:cxn>
              <a:cxn ang="0">
                <a:pos x="13" y="11"/>
              </a:cxn>
              <a:cxn ang="0">
                <a:pos x="13" y="9"/>
              </a:cxn>
              <a:cxn ang="0">
                <a:pos x="13" y="8"/>
              </a:cxn>
              <a:cxn ang="0">
                <a:pos x="15" y="6"/>
              </a:cxn>
            </a:cxnLst>
            <a:rect l="0" t="0" r="r" b="b"/>
            <a:pathLst>
              <a:path w="15" h="13">
                <a:moveTo>
                  <a:pt x="15" y="6"/>
                </a:moveTo>
                <a:lnTo>
                  <a:pt x="15" y="6"/>
                </a:lnTo>
                <a:lnTo>
                  <a:pt x="15" y="4"/>
                </a:lnTo>
                <a:lnTo>
                  <a:pt x="13" y="4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8"/>
                </a:lnTo>
                <a:lnTo>
                  <a:pt x="2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1" name="Freeform 573"/>
          <p:cNvSpPr>
            <a:spLocks/>
          </p:cNvSpPr>
          <p:nvPr/>
        </p:nvSpPr>
        <p:spPr bwMode="auto">
          <a:xfrm>
            <a:off x="6843291" y="3975600"/>
            <a:ext cx="11113" cy="9525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2" y="2"/>
              </a:cxn>
              <a:cxn ang="0">
                <a:pos x="12" y="2"/>
              </a:cxn>
              <a:cxn ang="0">
                <a:pos x="10" y="0"/>
              </a:cxn>
              <a:cxn ang="0">
                <a:pos x="9" y="0"/>
              </a:cxn>
              <a:cxn ang="0">
                <a:pos x="7" y="0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2"/>
              </a:cxn>
              <a:cxn ang="0">
                <a:pos x="2" y="12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9" y="13"/>
              </a:cxn>
              <a:cxn ang="0">
                <a:pos x="10" y="13"/>
              </a:cxn>
              <a:cxn ang="0">
                <a:pos x="10" y="12"/>
              </a:cxn>
              <a:cxn ang="0">
                <a:pos x="12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4" y="12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2" name="Rectangle 574"/>
          <p:cNvSpPr>
            <a:spLocks noChangeArrowheads="1"/>
          </p:cNvSpPr>
          <p:nvPr/>
        </p:nvSpPr>
        <p:spPr bwMode="auto">
          <a:xfrm>
            <a:off x="6863928" y="373906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3" name="Freeform 575"/>
          <p:cNvSpPr>
            <a:spLocks/>
          </p:cNvSpPr>
          <p:nvPr/>
        </p:nvSpPr>
        <p:spPr bwMode="auto">
          <a:xfrm>
            <a:off x="6875041" y="3740650"/>
            <a:ext cx="9525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2" y="3"/>
              </a:cxn>
              <a:cxn ang="0">
                <a:pos x="12" y="1"/>
              </a:cxn>
              <a:cxn ang="0">
                <a:pos x="10" y="1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0"/>
              </a:cxn>
              <a:cxn ang="0">
                <a:pos x="2" y="1"/>
              </a:cxn>
              <a:cxn ang="0">
                <a:pos x="2" y="1"/>
              </a:cxn>
              <a:cxn ang="0">
                <a:pos x="0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0" y="9"/>
              </a:cxn>
              <a:cxn ang="0">
                <a:pos x="2" y="11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1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4" name="Freeform 576"/>
          <p:cNvSpPr>
            <a:spLocks/>
          </p:cNvSpPr>
          <p:nvPr/>
        </p:nvSpPr>
        <p:spPr bwMode="auto">
          <a:xfrm>
            <a:off x="6873453" y="3975600"/>
            <a:ext cx="9525" cy="9525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9" y="0"/>
              </a:cxn>
              <a:cxn ang="0">
                <a:pos x="8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1" y="10"/>
              </a:cxn>
              <a:cxn ang="0">
                <a:pos x="1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8" y="13"/>
              </a:cxn>
              <a:cxn ang="0">
                <a:pos x="9" y="13"/>
              </a:cxn>
              <a:cxn ang="0">
                <a:pos x="11" y="12"/>
              </a:cxn>
              <a:cxn ang="0">
                <a:pos x="11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5" name="Rectangle 577"/>
          <p:cNvSpPr>
            <a:spLocks noChangeArrowheads="1"/>
          </p:cNvSpPr>
          <p:nvPr/>
        </p:nvSpPr>
        <p:spPr bwMode="auto">
          <a:xfrm>
            <a:off x="6894091" y="373906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6" name="Freeform 578"/>
          <p:cNvSpPr>
            <a:spLocks/>
          </p:cNvSpPr>
          <p:nvPr/>
        </p:nvSpPr>
        <p:spPr bwMode="auto">
          <a:xfrm>
            <a:off x="6903616" y="3740650"/>
            <a:ext cx="11113" cy="11113"/>
          </a:xfrm>
          <a:custGeom>
            <a:avLst/>
            <a:gdLst/>
            <a:ahLst/>
            <a:cxnLst>
              <a:cxn ang="0">
                <a:pos x="13" y="6"/>
              </a:cxn>
              <a:cxn ang="0">
                <a:pos x="13" y="4"/>
              </a:cxn>
              <a:cxn ang="0">
                <a:pos x="11" y="3"/>
              </a:cxn>
              <a:cxn ang="0">
                <a:pos x="11" y="1"/>
              </a:cxn>
              <a:cxn ang="0">
                <a:pos x="9" y="1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  <a:cxn ang="0">
                <a:pos x="3" y="0"/>
              </a:cxn>
              <a:cxn ang="0">
                <a:pos x="1" y="1"/>
              </a:cxn>
              <a:cxn ang="0">
                <a:pos x="1" y="1"/>
              </a:cxn>
              <a:cxn ang="0">
                <a:pos x="0" y="3"/>
              </a:cxn>
              <a:cxn ang="0">
                <a:pos x="0" y="4"/>
              </a:cxn>
              <a:cxn ang="0">
                <a:pos x="0" y="6"/>
              </a:cxn>
              <a:cxn ang="0">
                <a:pos x="0" y="6"/>
              </a:cxn>
              <a:cxn ang="0">
                <a:pos x="0" y="8"/>
              </a:cxn>
              <a:cxn ang="0">
                <a:pos x="0" y="9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5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9" y="11"/>
              </a:cxn>
              <a:cxn ang="0">
                <a:pos x="11" y="11"/>
              </a:cxn>
              <a:cxn ang="0">
                <a:pos x="11" y="9"/>
              </a:cxn>
              <a:cxn ang="0">
                <a:pos x="13" y="8"/>
              </a:cxn>
              <a:cxn ang="0">
                <a:pos x="13" y="6"/>
              </a:cxn>
            </a:cxnLst>
            <a:rect l="0" t="0" r="r" b="b"/>
            <a:pathLst>
              <a:path w="13" h="13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7" name="Freeform 579"/>
          <p:cNvSpPr>
            <a:spLocks/>
          </p:cNvSpPr>
          <p:nvPr/>
        </p:nvSpPr>
        <p:spPr bwMode="auto">
          <a:xfrm>
            <a:off x="6903616" y="3975600"/>
            <a:ext cx="11113" cy="9525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1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5" y="7"/>
              </a:cxn>
            </a:cxnLst>
            <a:rect l="0" t="0" r="r" b="b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5" y="7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8" name="Rectangle 580"/>
          <p:cNvSpPr>
            <a:spLocks noChangeArrowheads="1"/>
          </p:cNvSpPr>
          <p:nvPr/>
        </p:nvSpPr>
        <p:spPr bwMode="auto">
          <a:xfrm>
            <a:off x="6714703" y="349141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29" name="Freeform 581"/>
          <p:cNvSpPr>
            <a:spLocks/>
          </p:cNvSpPr>
          <p:nvPr/>
        </p:nvSpPr>
        <p:spPr bwMode="auto">
          <a:xfrm>
            <a:off x="6725816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0" name="Rectangle 582"/>
          <p:cNvSpPr>
            <a:spLocks noChangeArrowheads="1"/>
          </p:cNvSpPr>
          <p:nvPr/>
        </p:nvSpPr>
        <p:spPr bwMode="auto">
          <a:xfrm>
            <a:off x="6744866" y="349141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1" name="Freeform 583"/>
          <p:cNvSpPr>
            <a:spLocks/>
          </p:cNvSpPr>
          <p:nvPr/>
        </p:nvSpPr>
        <p:spPr bwMode="auto">
          <a:xfrm>
            <a:off x="6754391" y="3493000"/>
            <a:ext cx="11113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1" y="3"/>
              </a:cxn>
              <a:cxn ang="0">
                <a:pos x="11" y="2"/>
              </a:cxn>
              <a:cxn ang="0">
                <a:pos x="9" y="2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4" y="0"/>
              </a:cxn>
              <a:cxn ang="0">
                <a:pos x="3" y="0"/>
              </a:cxn>
              <a:cxn ang="0">
                <a:pos x="1" y="2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4" y="13"/>
              </a:cxn>
              <a:cxn ang="0">
                <a:pos x="4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9" y="11"/>
              </a:cxn>
              <a:cxn ang="0">
                <a:pos x="11" y="11"/>
              </a:cxn>
              <a:cxn ang="0">
                <a:pos x="11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2" name="Rectangle 584"/>
          <p:cNvSpPr>
            <a:spLocks noChangeArrowheads="1"/>
          </p:cNvSpPr>
          <p:nvPr/>
        </p:nvSpPr>
        <p:spPr bwMode="auto">
          <a:xfrm>
            <a:off x="6775028" y="349141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3" name="Freeform 585"/>
          <p:cNvSpPr>
            <a:spLocks/>
          </p:cNvSpPr>
          <p:nvPr/>
        </p:nvSpPr>
        <p:spPr bwMode="auto">
          <a:xfrm>
            <a:off x="6784553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4" name="Rectangle 586"/>
          <p:cNvSpPr>
            <a:spLocks noChangeArrowheads="1"/>
          </p:cNvSpPr>
          <p:nvPr/>
        </p:nvSpPr>
        <p:spPr bwMode="auto">
          <a:xfrm>
            <a:off x="6805191" y="349141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5" name="Freeform 587"/>
          <p:cNvSpPr>
            <a:spLocks/>
          </p:cNvSpPr>
          <p:nvPr/>
        </p:nvSpPr>
        <p:spPr bwMode="auto">
          <a:xfrm>
            <a:off x="6814716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2" y="2"/>
              </a:cxn>
              <a:cxn ang="0">
                <a:pos x="12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2" y="10"/>
              </a:cxn>
              <a:cxn ang="0">
                <a:pos x="2" y="11"/>
              </a:cxn>
              <a:cxn ang="0">
                <a:pos x="3" y="11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8" y="13"/>
              </a:cxn>
              <a:cxn ang="0">
                <a:pos x="10" y="13"/>
              </a:cxn>
              <a:cxn ang="0">
                <a:pos x="12" y="11"/>
              </a:cxn>
              <a:cxn ang="0">
                <a:pos x="12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6" name="Rectangle 588"/>
          <p:cNvSpPr>
            <a:spLocks noChangeArrowheads="1"/>
          </p:cNvSpPr>
          <p:nvPr/>
        </p:nvSpPr>
        <p:spPr bwMode="auto">
          <a:xfrm>
            <a:off x="6835353" y="3491413"/>
            <a:ext cx="28575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7" name="Freeform 589"/>
          <p:cNvSpPr>
            <a:spLocks/>
          </p:cNvSpPr>
          <p:nvPr/>
        </p:nvSpPr>
        <p:spPr bwMode="auto">
          <a:xfrm>
            <a:off x="6843291" y="3493000"/>
            <a:ext cx="12700" cy="11113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2" y="2"/>
              </a:cxn>
              <a:cxn ang="0">
                <a:pos x="10" y="0"/>
              </a:cxn>
              <a:cxn ang="0">
                <a:pos x="10" y="0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1"/>
              </a:cxn>
              <a:cxn ang="0">
                <a:pos x="4" y="11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9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1"/>
              </a:cxn>
              <a:cxn ang="0">
                <a:pos x="13" y="11"/>
              </a:cxn>
              <a:cxn ang="0">
                <a:pos x="13" y="10"/>
              </a:cxn>
              <a:cxn ang="0">
                <a:pos x="13" y="8"/>
              </a:cxn>
              <a:cxn ang="0">
                <a:pos x="15" y="7"/>
              </a:cxn>
            </a:cxnLst>
            <a:rect l="0" t="0" r="r" b="b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2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8" name="Rectangle 590"/>
          <p:cNvSpPr>
            <a:spLocks noChangeArrowheads="1"/>
          </p:cNvSpPr>
          <p:nvPr/>
        </p:nvSpPr>
        <p:spPr bwMode="auto">
          <a:xfrm>
            <a:off x="6863928" y="349141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39" name="Freeform 591"/>
          <p:cNvSpPr>
            <a:spLocks/>
          </p:cNvSpPr>
          <p:nvPr/>
        </p:nvSpPr>
        <p:spPr bwMode="auto">
          <a:xfrm>
            <a:off x="6875041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0" name="Rectangle 592"/>
          <p:cNvSpPr>
            <a:spLocks noChangeArrowheads="1"/>
          </p:cNvSpPr>
          <p:nvPr/>
        </p:nvSpPr>
        <p:spPr bwMode="auto">
          <a:xfrm>
            <a:off x="6894091" y="3491413"/>
            <a:ext cx="30163" cy="24765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1" name="Freeform 593"/>
          <p:cNvSpPr>
            <a:spLocks/>
          </p:cNvSpPr>
          <p:nvPr/>
        </p:nvSpPr>
        <p:spPr bwMode="auto">
          <a:xfrm>
            <a:off x="6903616" y="3493000"/>
            <a:ext cx="11113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1" y="3"/>
              </a:cxn>
              <a:cxn ang="0">
                <a:pos x="11" y="2"/>
              </a:cxn>
              <a:cxn ang="0">
                <a:pos x="9" y="2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  <a:cxn ang="0">
                <a:pos x="3" y="0"/>
              </a:cxn>
              <a:cxn ang="0">
                <a:pos x="1" y="2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5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9" y="11"/>
              </a:cxn>
              <a:cxn ang="0">
                <a:pos x="11" y="11"/>
              </a:cxn>
              <a:cxn ang="0">
                <a:pos x="11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2" name="Freeform 594"/>
          <p:cNvSpPr>
            <a:spLocks/>
          </p:cNvSpPr>
          <p:nvPr/>
        </p:nvSpPr>
        <p:spPr bwMode="auto">
          <a:xfrm>
            <a:off x="6725816" y="3726363"/>
            <a:ext cx="9525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2" y="3"/>
              </a:cxn>
              <a:cxn ang="0">
                <a:pos x="12" y="3"/>
              </a:cxn>
              <a:cxn ang="0">
                <a:pos x="10" y="2"/>
              </a:cxn>
              <a:cxn ang="0">
                <a:pos x="10" y="2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0"/>
              </a:cxn>
              <a:cxn ang="0">
                <a:pos x="2" y="11"/>
              </a:cxn>
              <a:cxn ang="0">
                <a:pos x="2" y="13"/>
              </a:cxn>
              <a:cxn ang="0">
                <a:pos x="4" y="13"/>
              </a:cxn>
              <a:cxn ang="0">
                <a:pos x="5" y="13"/>
              </a:cxn>
              <a:cxn ang="0">
                <a:pos x="5" y="15"/>
              </a:cxn>
              <a:cxn ang="0">
                <a:pos x="7" y="15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1"/>
              </a:cxn>
              <a:cxn ang="0">
                <a:pos x="12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3" name="Freeform 595"/>
          <p:cNvSpPr>
            <a:spLocks/>
          </p:cNvSpPr>
          <p:nvPr/>
        </p:nvSpPr>
        <p:spPr bwMode="auto">
          <a:xfrm>
            <a:off x="6754391" y="3726363"/>
            <a:ext cx="11113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1" y="3"/>
              </a:cxn>
              <a:cxn ang="0">
                <a:pos x="11" y="3"/>
              </a:cxn>
              <a:cxn ang="0">
                <a:pos x="9" y="2"/>
              </a:cxn>
              <a:cxn ang="0">
                <a:pos x="9" y="2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4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0"/>
              </a:cxn>
              <a:cxn ang="0">
                <a:pos x="1" y="11"/>
              </a:cxn>
              <a:cxn ang="0">
                <a:pos x="1" y="13"/>
              </a:cxn>
              <a:cxn ang="0">
                <a:pos x="3" y="13"/>
              </a:cxn>
              <a:cxn ang="0">
                <a:pos x="4" y="13"/>
              </a:cxn>
              <a:cxn ang="0">
                <a:pos x="4" y="15"/>
              </a:cxn>
              <a:cxn ang="0">
                <a:pos x="6" y="15"/>
              </a:cxn>
              <a:cxn ang="0">
                <a:pos x="8" y="13"/>
              </a:cxn>
              <a:cxn ang="0">
                <a:pos x="9" y="13"/>
              </a:cxn>
              <a:cxn ang="0">
                <a:pos x="9" y="13"/>
              </a:cxn>
              <a:cxn ang="0">
                <a:pos x="11" y="11"/>
              </a:cxn>
              <a:cxn ang="0">
                <a:pos x="11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5"/>
                </a:lnTo>
                <a:lnTo>
                  <a:pt x="4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4" name="Freeform 596"/>
          <p:cNvSpPr>
            <a:spLocks/>
          </p:cNvSpPr>
          <p:nvPr/>
        </p:nvSpPr>
        <p:spPr bwMode="auto">
          <a:xfrm>
            <a:off x="6784553" y="3726363"/>
            <a:ext cx="9525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1" y="3"/>
              </a:cxn>
              <a:cxn ang="0">
                <a:pos x="11" y="2"/>
              </a:cxn>
              <a:cxn ang="0">
                <a:pos x="10" y="2"/>
              </a:cxn>
              <a:cxn ang="0">
                <a:pos x="8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0"/>
              </a:cxn>
              <a:cxn ang="0">
                <a:pos x="2" y="11"/>
              </a:cxn>
              <a:cxn ang="0">
                <a:pos x="2" y="13"/>
              </a:cxn>
              <a:cxn ang="0">
                <a:pos x="3" y="13"/>
              </a:cxn>
              <a:cxn ang="0">
                <a:pos x="5" y="13"/>
              </a:cxn>
              <a:cxn ang="0">
                <a:pos x="6" y="15"/>
              </a:cxn>
              <a:cxn ang="0">
                <a:pos x="6" y="15"/>
              </a:cxn>
              <a:cxn ang="0">
                <a:pos x="8" y="13"/>
              </a:cxn>
              <a:cxn ang="0">
                <a:pos x="10" y="13"/>
              </a:cxn>
              <a:cxn ang="0">
                <a:pos x="11" y="13"/>
              </a:cxn>
              <a:cxn ang="0">
                <a:pos x="11" y="11"/>
              </a:cxn>
              <a:cxn ang="0">
                <a:pos x="13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5" name="Freeform 597"/>
          <p:cNvSpPr>
            <a:spLocks/>
          </p:cNvSpPr>
          <p:nvPr/>
        </p:nvSpPr>
        <p:spPr bwMode="auto">
          <a:xfrm>
            <a:off x="6814716" y="3726363"/>
            <a:ext cx="9525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2"/>
              </a:cxn>
              <a:cxn ang="0">
                <a:pos x="3" y="2"/>
              </a:cxn>
              <a:cxn ang="0">
                <a:pos x="2" y="3"/>
              </a:cxn>
              <a:cxn ang="0">
                <a:pos x="2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0"/>
              </a:cxn>
              <a:cxn ang="0">
                <a:pos x="2" y="11"/>
              </a:cxn>
              <a:cxn ang="0">
                <a:pos x="3" y="13"/>
              </a:cxn>
              <a:cxn ang="0">
                <a:pos x="3" y="13"/>
              </a:cxn>
              <a:cxn ang="0">
                <a:pos x="5" y="13"/>
              </a:cxn>
              <a:cxn ang="0">
                <a:pos x="7" y="15"/>
              </a:cxn>
              <a:cxn ang="0">
                <a:pos x="8" y="15"/>
              </a:cxn>
              <a:cxn ang="0">
                <a:pos x="8" y="13"/>
              </a:cxn>
              <a:cxn ang="0">
                <a:pos x="10" y="13"/>
              </a:cxn>
              <a:cxn ang="0">
                <a:pos x="12" y="13"/>
              </a:cxn>
              <a:cxn ang="0">
                <a:pos x="12" y="11"/>
              </a:cxn>
              <a:cxn ang="0">
                <a:pos x="13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6" name="Freeform 598"/>
          <p:cNvSpPr>
            <a:spLocks/>
          </p:cNvSpPr>
          <p:nvPr/>
        </p:nvSpPr>
        <p:spPr bwMode="auto">
          <a:xfrm>
            <a:off x="6843291" y="3726363"/>
            <a:ext cx="12700" cy="11113"/>
          </a:xfrm>
          <a:custGeom>
            <a:avLst/>
            <a:gdLst/>
            <a:ahLst/>
            <a:cxnLst>
              <a:cxn ang="0">
                <a:pos x="15" y="7"/>
              </a:cxn>
              <a:cxn ang="0">
                <a:pos x="13" y="5"/>
              </a:cxn>
              <a:cxn ang="0">
                <a:pos x="13" y="3"/>
              </a:cxn>
              <a:cxn ang="0">
                <a:pos x="13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5" y="2"/>
              </a:cxn>
              <a:cxn ang="0">
                <a:pos x="4" y="2"/>
              </a:cxn>
              <a:cxn ang="0">
                <a:pos x="2" y="3"/>
              </a:cxn>
              <a:cxn ang="0">
                <a:pos x="2" y="3"/>
              </a:cxn>
              <a:cxn ang="0">
                <a:pos x="2" y="5"/>
              </a:cxn>
              <a:cxn ang="0">
                <a:pos x="0" y="7"/>
              </a:cxn>
              <a:cxn ang="0">
                <a:pos x="0" y="8"/>
              </a:cxn>
              <a:cxn ang="0">
                <a:pos x="2" y="10"/>
              </a:cxn>
              <a:cxn ang="0">
                <a:pos x="2" y="10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5"/>
              </a:cxn>
              <a:cxn ang="0">
                <a:pos x="9" y="15"/>
              </a:cxn>
              <a:cxn ang="0">
                <a:pos x="10" y="13"/>
              </a:cxn>
              <a:cxn ang="0">
                <a:pos x="10" y="13"/>
              </a:cxn>
              <a:cxn ang="0">
                <a:pos x="12" y="13"/>
              </a:cxn>
              <a:cxn ang="0">
                <a:pos x="13" y="11"/>
              </a:cxn>
              <a:cxn ang="0">
                <a:pos x="13" y="10"/>
              </a:cxn>
              <a:cxn ang="0">
                <a:pos x="13" y="10"/>
              </a:cxn>
              <a:cxn ang="0">
                <a:pos x="15" y="8"/>
              </a:cxn>
            </a:cxnLst>
            <a:rect l="0" t="0" r="r" b="b"/>
            <a:pathLst>
              <a:path w="15" h="15">
                <a:moveTo>
                  <a:pt x="15" y="7"/>
                </a:move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9" y="15"/>
                </a:lnTo>
                <a:lnTo>
                  <a:pt x="9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7" name="Freeform 599"/>
          <p:cNvSpPr>
            <a:spLocks/>
          </p:cNvSpPr>
          <p:nvPr/>
        </p:nvSpPr>
        <p:spPr bwMode="auto">
          <a:xfrm>
            <a:off x="6875041" y="3726363"/>
            <a:ext cx="9525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2" y="3"/>
              </a:cxn>
              <a:cxn ang="0">
                <a:pos x="12" y="3"/>
              </a:cxn>
              <a:cxn ang="0">
                <a:pos x="10" y="2"/>
              </a:cxn>
              <a:cxn ang="0">
                <a:pos x="10" y="2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0"/>
              </a:cxn>
              <a:cxn ang="0">
                <a:pos x="2" y="11"/>
              </a:cxn>
              <a:cxn ang="0">
                <a:pos x="2" y="13"/>
              </a:cxn>
              <a:cxn ang="0">
                <a:pos x="4" y="13"/>
              </a:cxn>
              <a:cxn ang="0">
                <a:pos x="5" y="13"/>
              </a:cxn>
              <a:cxn ang="0">
                <a:pos x="5" y="15"/>
              </a:cxn>
              <a:cxn ang="0">
                <a:pos x="7" y="15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1"/>
              </a:cxn>
              <a:cxn ang="0">
                <a:pos x="12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8" name="Freeform 600"/>
          <p:cNvSpPr>
            <a:spLocks/>
          </p:cNvSpPr>
          <p:nvPr/>
        </p:nvSpPr>
        <p:spPr bwMode="auto">
          <a:xfrm>
            <a:off x="6903616" y="3726363"/>
            <a:ext cx="11113" cy="11113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1" y="3"/>
              </a:cxn>
              <a:cxn ang="0">
                <a:pos x="11" y="3"/>
              </a:cxn>
              <a:cxn ang="0">
                <a:pos x="9" y="2"/>
              </a:cxn>
              <a:cxn ang="0">
                <a:pos x="9" y="2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0" y="10"/>
              </a:cxn>
              <a:cxn ang="0">
                <a:pos x="1" y="11"/>
              </a:cxn>
              <a:cxn ang="0">
                <a:pos x="1" y="13"/>
              </a:cxn>
              <a:cxn ang="0">
                <a:pos x="3" y="13"/>
              </a:cxn>
              <a:cxn ang="0">
                <a:pos x="5" y="13"/>
              </a:cxn>
              <a:cxn ang="0">
                <a:pos x="5" y="15"/>
              </a:cxn>
              <a:cxn ang="0">
                <a:pos x="6" y="15"/>
              </a:cxn>
              <a:cxn ang="0">
                <a:pos x="8" y="13"/>
              </a:cxn>
              <a:cxn ang="0">
                <a:pos x="9" y="13"/>
              </a:cxn>
              <a:cxn ang="0">
                <a:pos x="9" y="13"/>
              </a:cxn>
              <a:cxn ang="0">
                <a:pos x="11" y="11"/>
              </a:cxn>
              <a:cxn ang="0">
                <a:pos x="11" y="10"/>
              </a:cxn>
              <a:cxn ang="0">
                <a:pos x="13" y="10"/>
              </a:cxn>
              <a:cxn ang="0">
                <a:pos x="13" y="8"/>
              </a:cxn>
            </a:cxnLst>
            <a:rect l="0" t="0" r="r" b="b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49" name="Rectangle 601"/>
          <p:cNvSpPr>
            <a:spLocks noChangeArrowheads="1"/>
          </p:cNvSpPr>
          <p:nvPr/>
        </p:nvSpPr>
        <p:spPr bwMode="auto">
          <a:xfrm>
            <a:off x="6686128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0" name="Freeform 602"/>
          <p:cNvSpPr>
            <a:spLocks/>
          </p:cNvSpPr>
          <p:nvPr/>
        </p:nvSpPr>
        <p:spPr bwMode="auto">
          <a:xfrm>
            <a:off x="6694066" y="3975600"/>
            <a:ext cx="11113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2" y="2"/>
              </a:cxn>
              <a:cxn ang="0">
                <a:pos x="12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0" y="10"/>
              </a:cxn>
              <a:cxn ang="0">
                <a:pos x="2" y="12"/>
              </a:cxn>
              <a:cxn ang="0">
                <a:pos x="2" y="12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2"/>
              </a:cxn>
              <a:cxn ang="0">
                <a:pos x="12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1" name="Freeform 603"/>
          <p:cNvSpPr>
            <a:spLocks/>
          </p:cNvSpPr>
          <p:nvPr/>
        </p:nvSpPr>
        <p:spPr bwMode="auto">
          <a:xfrm>
            <a:off x="6694066" y="3493000"/>
            <a:ext cx="11113" cy="11113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2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1"/>
              </a:cxn>
              <a:cxn ang="0">
                <a:pos x="4" y="11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1"/>
              </a:cxn>
              <a:cxn ang="0">
                <a:pos x="13" y="11"/>
              </a:cxn>
              <a:cxn ang="0">
                <a:pos x="13" y="10"/>
              </a:cxn>
              <a:cxn ang="0">
                <a:pos x="13" y="8"/>
              </a:cxn>
              <a:cxn ang="0">
                <a:pos x="15" y="7"/>
              </a:cxn>
            </a:cxnLst>
            <a:rect l="0" t="0" r="r" b="b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2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2" name="Rectangle 604"/>
          <p:cNvSpPr>
            <a:spLocks noChangeArrowheads="1"/>
          </p:cNvSpPr>
          <p:nvPr/>
        </p:nvSpPr>
        <p:spPr bwMode="auto">
          <a:xfrm>
            <a:off x="6655966" y="3491413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3" name="Freeform 605"/>
          <p:cNvSpPr>
            <a:spLocks/>
          </p:cNvSpPr>
          <p:nvPr/>
        </p:nvSpPr>
        <p:spPr bwMode="auto">
          <a:xfrm>
            <a:off x="6665491" y="3975600"/>
            <a:ext cx="9525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1" y="3"/>
              </a:cxn>
              <a:cxn ang="0">
                <a:pos x="11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0" y="10"/>
              </a:cxn>
              <a:cxn ang="0">
                <a:pos x="2" y="12"/>
              </a:cxn>
              <a:cxn ang="0">
                <a:pos x="2" y="12"/>
              </a:cxn>
              <a:cxn ang="0">
                <a:pos x="3" y="13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2"/>
              </a:cxn>
              <a:cxn ang="0">
                <a:pos x="11" y="12"/>
              </a:cxn>
              <a:cxn ang="0">
                <a:pos x="11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10"/>
                </a:lnTo>
                <a:lnTo>
                  <a:pt x="11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4" name="Freeform 606"/>
          <p:cNvSpPr>
            <a:spLocks/>
          </p:cNvSpPr>
          <p:nvPr/>
        </p:nvSpPr>
        <p:spPr bwMode="auto">
          <a:xfrm>
            <a:off x="6665491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2" y="10"/>
              </a:cxn>
              <a:cxn ang="0">
                <a:pos x="2" y="11"/>
              </a:cxn>
              <a:cxn ang="0">
                <a:pos x="3" y="11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8" y="13"/>
              </a:cxn>
              <a:cxn ang="0">
                <a:pos x="10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5" name="Rectangle 607"/>
          <p:cNvSpPr>
            <a:spLocks noChangeArrowheads="1"/>
          </p:cNvSpPr>
          <p:nvPr/>
        </p:nvSpPr>
        <p:spPr bwMode="auto">
          <a:xfrm>
            <a:off x="6625803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6" name="Freeform 608"/>
          <p:cNvSpPr>
            <a:spLocks/>
          </p:cNvSpPr>
          <p:nvPr/>
        </p:nvSpPr>
        <p:spPr bwMode="auto">
          <a:xfrm>
            <a:off x="6633741" y="3975600"/>
            <a:ext cx="11113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2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7"/>
              </a:cxn>
              <a:cxn ang="0">
                <a:pos x="0" y="8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2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2"/>
                </a:lnTo>
                <a:lnTo>
                  <a:pt x="12" y="12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7" name="Freeform 609"/>
          <p:cNvSpPr>
            <a:spLocks/>
          </p:cNvSpPr>
          <p:nvPr/>
        </p:nvSpPr>
        <p:spPr bwMode="auto">
          <a:xfrm>
            <a:off x="6635328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2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8" name="Rectangle 610"/>
          <p:cNvSpPr>
            <a:spLocks noChangeArrowheads="1"/>
          </p:cNvSpPr>
          <p:nvPr/>
        </p:nvSpPr>
        <p:spPr bwMode="auto">
          <a:xfrm>
            <a:off x="6595641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59" name="Freeform 611"/>
          <p:cNvSpPr>
            <a:spLocks/>
          </p:cNvSpPr>
          <p:nvPr/>
        </p:nvSpPr>
        <p:spPr bwMode="auto">
          <a:xfrm>
            <a:off x="6603578" y="3975600"/>
            <a:ext cx="12700" cy="9525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7"/>
              </a:cxn>
              <a:cxn ang="0">
                <a:pos x="0" y="8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1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4" y="8"/>
              </a:cxn>
            </a:cxnLst>
            <a:rect l="0" t="0" r="r" b="b"/>
            <a:pathLst>
              <a:path w="14" h="13">
                <a:moveTo>
                  <a:pt x="14" y="7"/>
                </a:moveTo>
                <a:lnTo>
                  <a:pt x="14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4" y="8"/>
                </a:lnTo>
                <a:lnTo>
                  <a:pt x="14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0" name="Freeform 612"/>
          <p:cNvSpPr>
            <a:spLocks/>
          </p:cNvSpPr>
          <p:nvPr/>
        </p:nvSpPr>
        <p:spPr bwMode="auto">
          <a:xfrm>
            <a:off x="6605166" y="3493000"/>
            <a:ext cx="11113" cy="11113"/>
          </a:xfrm>
          <a:custGeom>
            <a:avLst/>
            <a:gdLst/>
            <a:ahLst/>
            <a:cxnLst>
              <a:cxn ang="0">
                <a:pos x="12" y="5"/>
              </a:cxn>
              <a:cxn ang="0">
                <a:pos x="12" y="5"/>
              </a:cxn>
              <a:cxn ang="0">
                <a:pos x="11" y="3"/>
              </a:cxn>
              <a:cxn ang="0">
                <a:pos x="11" y="2"/>
              </a:cxn>
              <a:cxn ang="0">
                <a:pos x="9" y="2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4" y="0"/>
              </a:cxn>
              <a:cxn ang="0">
                <a:pos x="3" y="0"/>
              </a:cxn>
              <a:cxn ang="0">
                <a:pos x="1" y="2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4" y="13"/>
              </a:cxn>
              <a:cxn ang="0">
                <a:pos x="4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9" y="11"/>
              </a:cxn>
              <a:cxn ang="0">
                <a:pos x="11" y="11"/>
              </a:cxn>
              <a:cxn ang="0">
                <a:pos x="11" y="10"/>
              </a:cxn>
              <a:cxn ang="0">
                <a:pos x="12" y="8"/>
              </a:cxn>
              <a:cxn ang="0">
                <a:pos x="12" y="7"/>
              </a:cxn>
            </a:cxnLst>
            <a:rect l="0" t="0" r="r" b="b"/>
            <a:pathLst>
              <a:path w="12" h="13">
                <a:moveTo>
                  <a:pt x="12" y="7"/>
                </a:move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1" name="Rectangle 613"/>
          <p:cNvSpPr>
            <a:spLocks noChangeArrowheads="1"/>
          </p:cNvSpPr>
          <p:nvPr/>
        </p:nvSpPr>
        <p:spPr bwMode="auto">
          <a:xfrm>
            <a:off x="6565478" y="3491413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2" name="Freeform 614"/>
          <p:cNvSpPr>
            <a:spLocks/>
          </p:cNvSpPr>
          <p:nvPr/>
        </p:nvSpPr>
        <p:spPr bwMode="auto">
          <a:xfrm>
            <a:off x="6575003" y="3975600"/>
            <a:ext cx="9525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9" y="0"/>
              </a:cxn>
              <a:cxn ang="0">
                <a:pos x="8" y="0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3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1" y="10"/>
              </a:cxn>
              <a:cxn ang="0">
                <a:pos x="1" y="12"/>
              </a:cxn>
              <a:cxn ang="0">
                <a:pos x="3" y="12"/>
              </a:cxn>
              <a:cxn ang="0">
                <a:pos x="3" y="13"/>
              </a:cxn>
              <a:cxn ang="0">
                <a:pos x="4" y="13"/>
              </a:cxn>
              <a:cxn ang="0">
                <a:pos x="6" y="13"/>
              </a:cxn>
              <a:cxn ang="0">
                <a:pos x="8" y="13"/>
              </a:cxn>
              <a:cxn ang="0">
                <a:pos x="8" y="13"/>
              </a:cxn>
              <a:cxn ang="0">
                <a:pos x="9" y="13"/>
              </a:cxn>
              <a:cxn ang="0">
                <a:pos x="11" y="12"/>
              </a:cxn>
              <a:cxn ang="0">
                <a:pos x="11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3" name="Freeform 615"/>
          <p:cNvSpPr>
            <a:spLocks/>
          </p:cNvSpPr>
          <p:nvPr/>
        </p:nvSpPr>
        <p:spPr bwMode="auto">
          <a:xfrm>
            <a:off x="6576591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3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3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4" name="Rectangle 616"/>
          <p:cNvSpPr>
            <a:spLocks noChangeArrowheads="1"/>
          </p:cNvSpPr>
          <p:nvPr/>
        </p:nvSpPr>
        <p:spPr bwMode="auto">
          <a:xfrm>
            <a:off x="6535316" y="3491413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5" name="Freeform 617"/>
          <p:cNvSpPr>
            <a:spLocks/>
          </p:cNvSpPr>
          <p:nvPr/>
        </p:nvSpPr>
        <p:spPr bwMode="auto">
          <a:xfrm>
            <a:off x="6544841" y="3975600"/>
            <a:ext cx="11113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2" y="2"/>
              </a:cxn>
              <a:cxn ang="0">
                <a:pos x="12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7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0" y="10"/>
              </a:cxn>
              <a:cxn ang="0">
                <a:pos x="2" y="12"/>
              </a:cxn>
              <a:cxn ang="0">
                <a:pos x="2" y="12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2" y="12"/>
              </a:cxn>
              <a:cxn ang="0">
                <a:pos x="12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6" name="Freeform 618"/>
          <p:cNvSpPr>
            <a:spLocks/>
          </p:cNvSpPr>
          <p:nvPr/>
        </p:nvSpPr>
        <p:spPr bwMode="auto">
          <a:xfrm>
            <a:off x="6544841" y="3493000"/>
            <a:ext cx="11113" cy="11113"/>
          </a:xfrm>
          <a:custGeom>
            <a:avLst/>
            <a:gdLst/>
            <a:ahLst/>
            <a:cxnLst>
              <a:cxn ang="0">
                <a:pos x="15" y="5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2" y="2"/>
              </a:cxn>
              <a:cxn ang="0">
                <a:pos x="12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5"/>
              </a:cxn>
              <a:cxn ang="0">
                <a:pos x="0" y="7"/>
              </a:cxn>
              <a:cxn ang="0">
                <a:pos x="2" y="8"/>
              </a:cxn>
              <a:cxn ang="0">
                <a:pos x="2" y="10"/>
              </a:cxn>
              <a:cxn ang="0">
                <a:pos x="2" y="11"/>
              </a:cxn>
              <a:cxn ang="0">
                <a:pos x="4" y="11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2" y="13"/>
              </a:cxn>
              <a:cxn ang="0">
                <a:pos x="12" y="11"/>
              </a:cxn>
              <a:cxn ang="0">
                <a:pos x="13" y="11"/>
              </a:cxn>
              <a:cxn ang="0">
                <a:pos x="13" y="10"/>
              </a:cxn>
              <a:cxn ang="0">
                <a:pos x="13" y="8"/>
              </a:cxn>
              <a:cxn ang="0">
                <a:pos x="15" y="7"/>
              </a:cxn>
            </a:cxnLst>
            <a:rect l="0" t="0" r="r" b="b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2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7" name="Rectangle 619"/>
          <p:cNvSpPr>
            <a:spLocks noChangeArrowheads="1"/>
          </p:cNvSpPr>
          <p:nvPr/>
        </p:nvSpPr>
        <p:spPr bwMode="auto">
          <a:xfrm>
            <a:off x="6506741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8" name="Freeform 620"/>
          <p:cNvSpPr>
            <a:spLocks/>
          </p:cNvSpPr>
          <p:nvPr/>
        </p:nvSpPr>
        <p:spPr bwMode="auto">
          <a:xfrm>
            <a:off x="6516266" y="3975600"/>
            <a:ext cx="9525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1" y="3"/>
              </a:cxn>
              <a:cxn ang="0">
                <a:pos x="11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  <a:cxn ang="0">
                <a:pos x="3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0" y="10"/>
              </a:cxn>
              <a:cxn ang="0">
                <a:pos x="2" y="12"/>
              </a:cxn>
              <a:cxn ang="0">
                <a:pos x="2" y="12"/>
              </a:cxn>
              <a:cxn ang="0">
                <a:pos x="3" y="13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2"/>
              </a:cxn>
              <a:cxn ang="0">
                <a:pos x="11" y="12"/>
              </a:cxn>
              <a:cxn ang="0">
                <a:pos x="11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10"/>
                </a:lnTo>
                <a:lnTo>
                  <a:pt x="11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69" name="Freeform 621"/>
          <p:cNvSpPr>
            <a:spLocks/>
          </p:cNvSpPr>
          <p:nvPr/>
        </p:nvSpPr>
        <p:spPr bwMode="auto">
          <a:xfrm>
            <a:off x="6516266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2" y="10"/>
              </a:cxn>
              <a:cxn ang="0">
                <a:pos x="2" y="11"/>
              </a:cxn>
              <a:cxn ang="0">
                <a:pos x="3" y="11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8" y="13"/>
              </a:cxn>
              <a:cxn ang="0">
                <a:pos x="10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0" name="Rectangle 622"/>
          <p:cNvSpPr>
            <a:spLocks noChangeArrowheads="1"/>
          </p:cNvSpPr>
          <p:nvPr/>
        </p:nvSpPr>
        <p:spPr bwMode="auto">
          <a:xfrm>
            <a:off x="6476578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1" name="Freeform 623"/>
          <p:cNvSpPr>
            <a:spLocks/>
          </p:cNvSpPr>
          <p:nvPr/>
        </p:nvSpPr>
        <p:spPr bwMode="auto">
          <a:xfrm>
            <a:off x="6484516" y="3975600"/>
            <a:ext cx="11113" cy="9525"/>
          </a:xfrm>
          <a:custGeom>
            <a:avLst/>
            <a:gdLst/>
            <a:ahLst/>
            <a:cxnLst>
              <a:cxn ang="0">
                <a:pos x="13" y="7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3" y="0"/>
              </a:cxn>
              <a:cxn ang="0">
                <a:pos x="3" y="2"/>
              </a:cxn>
              <a:cxn ang="0">
                <a:pos x="2" y="2"/>
              </a:cxn>
              <a:cxn ang="0">
                <a:pos x="2" y="3"/>
              </a:cxn>
              <a:cxn ang="0">
                <a:pos x="2" y="5"/>
              </a:cxn>
              <a:cxn ang="0">
                <a:pos x="0" y="7"/>
              </a:cxn>
              <a:cxn ang="0">
                <a:pos x="0" y="8"/>
              </a:cxn>
              <a:cxn ang="0">
                <a:pos x="2" y="8"/>
              </a:cxn>
              <a:cxn ang="0">
                <a:pos x="2" y="10"/>
              </a:cxn>
              <a:cxn ang="0">
                <a:pos x="2" y="12"/>
              </a:cxn>
              <a:cxn ang="0">
                <a:pos x="3" y="12"/>
              </a:cxn>
              <a:cxn ang="0">
                <a:pos x="3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1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3" y="8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2" name="Freeform 624"/>
          <p:cNvSpPr>
            <a:spLocks/>
          </p:cNvSpPr>
          <p:nvPr/>
        </p:nvSpPr>
        <p:spPr bwMode="auto">
          <a:xfrm>
            <a:off x="6486103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3" y="3"/>
              </a:cxn>
              <a:cxn ang="0">
                <a:pos x="11" y="2"/>
              </a:cxn>
              <a:cxn ang="0">
                <a:pos x="11" y="2"/>
              </a:cxn>
              <a:cxn ang="0">
                <a:pos x="9" y="0"/>
              </a:cxn>
              <a:cxn ang="0">
                <a:pos x="8" y="0"/>
              </a:cxn>
              <a:cxn ang="0">
                <a:pos x="6" y="0"/>
              </a:cxn>
              <a:cxn ang="0">
                <a:pos x="6" y="0"/>
              </a:cxn>
              <a:cxn ang="0">
                <a:pos x="5" y="0"/>
              </a:cxn>
              <a:cxn ang="0">
                <a:pos x="3" y="0"/>
              </a:cxn>
              <a:cxn ang="0">
                <a:pos x="1" y="2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1" y="11"/>
              </a:cxn>
              <a:cxn ang="0">
                <a:pos x="1" y="11"/>
              </a:cxn>
              <a:cxn ang="0">
                <a:pos x="3" y="13"/>
              </a:cxn>
              <a:cxn ang="0">
                <a:pos x="5" y="13"/>
              </a:cxn>
              <a:cxn ang="0">
                <a:pos x="6" y="13"/>
              </a:cxn>
              <a:cxn ang="0">
                <a:pos x="6" y="13"/>
              </a:cxn>
              <a:cxn ang="0">
                <a:pos x="8" y="13"/>
              </a:cxn>
              <a:cxn ang="0">
                <a:pos x="9" y="13"/>
              </a:cxn>
              <a:cxn ang="0">
                <a:pos x="11" y="11"/>
              </a:cxn>
              <a:cxn ang="0">
                <a:pos x="11" y="11"/>
              </a:cxn>
              <a:cxn ang="0">
                <a:pos x="13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3" name="Rectangle 625"/>
          <p:cNvSpPr>
            <a:spLocks noChangeArrowheads="1"/>
          </p:cNvSpPr>
          <p:nvPr/>
        </p:nvSpPr>
        <p:spPr bwMode="auto">
          <a:xfrm>
            <a:off x="6446416" y="3491413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4" name="Freeform 626"/>
          <p:cNvSpPr>
            <a:spLocks/>
          </p:cNvSpPr>
          <p:nvPr/>
        </p:nvSpPr>
        <p:spPr bwMode="auto">
          <a:xfrm>
            <a:off x="6454353" y="3975600"/>
            <a:ext cx="12700" cy="9525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3" y="5"/>
              </a:cxn>
              <a:cxn ang="0">
                <a:pos x="13" y="3"/>
              </a:cxn>
              <a:cxn ang="0">
                <a:pos x="13" y="2"/>
              </a:cxn>
              <a:cxn ang="0">
                <a:pos x="11" y="2"/>
              </a:cxn>
              <a:cxn ang="0">
                <a:pos x="10" y="0"/>
              </a:cxn>
              <a:cxn ang="0">
                <a:pos x="10" y="0"/>
              </a:cxn>
              <a:cxn ang="0">
                <a:pos x="8" y="0"/>
              </a:cxn>
              <a:cxn ang="0">
                <a:pos x="6" y="0"/>
              </a:cxn>
              <a:cxn ang="0">
                <a:pos x="5" y="0"/>
              </a:cxn>
              <a:cxn ang="0">
                <a:pos x="5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1" y="5"/>
              </a:cxn>
              <a:cxn ang="0">
                <a:pos x="0" y="7"/>
              </a:cxn>
              <a:cxn ang="0">
                <a:pos x="0" y="8"/>
              </a:cxn>
              <a:cxn ang="0">
                <a:pos x="1" y="8"/>
              </a:cxn>
              <a:cxn ang="0">
                <a:pos x="1" y="10"/>
              </a:cxn>
              <a:cxn ang="0">
                <a:pos x="1" y="12"/>
              </a:cxn>
              <a:cxn ang="0">
                <a:pos x="3" y="12"/>
              </a:cxn>
              <a:cxn ang="0">
                <a:pos x="5" y="13"/>
              </a:cxn>
              <a:cxn ang="0">
                <a:pos x="5" y="13"/>
              </a:cxn>
              <a:cxn ang="0">
                <a:pos x="6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3"/>
              </a:cxn>
              <a:cxn ang="0">
                <a:pos x="11" y="12"/>
              </a:cxn>
              <a:cxn ang="0">
                <a:pos x="13" y="12"/>
              </a:cxn>
              <a:cxn ang="0">
                <a:pos x="13" y="10"/>
              </a:cxn>
              <a:cxn ang="0">
                <a:pos x="13" y="8"/>
              </a:cxn>
              <a:cxn ang="0">
                <a:pos x="14" y="8"/>
              </a:cxn>
            </a:cxnLst>
            <a:rect l="0" t="0" r="r" b="b"/>
            <a:pathLst>
              <a:path w="14" h="13">
                <a:moveTo>
                  <a:pt x="14" y="7"/>
                </a:moveTo>
                <a:lnTo>
                  <a:pt x="14" y="7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1" y="12"/>
                </a:lnTo>
                <a:lnTo>
                  <a:pt x="13" y="12"/>
                </a:lnTo>
                <a:lnTo>
                  <a:pt x="13" y="12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4" y="8"/>
                </a:lnTo>
                <a:lnTo>
                  <a:pt x="14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5" name="Freeform 627"/>
          <p:cNvSpPr>
            <a:spLocks/>
          </p:cNvSpPr>
          <p:nvPr/>
        </p:nvSpPr>
        <p:spPr bwMode="auto">
          <a:xfrm>
            <a:off x="6455941" y="3493000"/>
            <a:ext cx="11113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2" y="3"/>
              </a:cxn>
              <a:cxn ang="0">
                <a:pos x="12" y="2"/>
              </a:cxn>
              <a:cxn ang="0">
                <a:pos x="10" y="2"/>
              </a:cxn>
              <a:cxn ang="0">
                <a:pos x="10" y="0"/>
              </a:cxn>
              <a:cxn ang="0">
                <a:pos x="9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4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4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9" y="13"/>
              </a:cxn>
              <a:cxn ang="0">
                <a:pos x="10" y="13"/>
              </a:cxn>
              <a:cxn ang="0">
                <a:pos x="10" y="11"/>
              </a:cxn>
              <a:cxn ang="0">
                <a:pos x="12" y="11"/>
              </a:cxn>
              <a:cxn ang="0">
                <a:pos x="12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6" name="Rectangle 628"/>
          <p:cNvSpPr>
            <a:spLocks noChangeArrowheads="1"/>
          </p:cNvSpPr>
          <p:nvPr/>
        </p:nvSpPr>
        <p:spPr bwMode="auto">
          <a:xfrm>
            <a:off x="6416253" y="3491413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7" name="Freeform 629"/>
          <p:cNvSpPr>
            <a:spLocks/>
          </p:cNvSpPr>
          <p:nvPr/>
        </p:nvSpPr>
        <p:spPr bwMode="auto">
          <a:xfrm>
            <a:off x="6425778" y="3975600"/>
            <a:ext cx="9525" cy="9525"/>
          </a:xfrm>
          <a:custGeom>
            <a:avLst/>
            <a:gdLst/>
            <a:ahLst/>
            <a:cxnLst>
              <a:cxn ang="0">
                <a:pos x="12" y="7"/>
              </a:cxn>
              <a:cxn ang="0">
                <a:pos x="12" y="5"/>
              </a:cxn>
              <a:cxn ang="0">
                <a:pos x="12" y="3"/>
              </a:cxn>
              <a:cxn ang="0">
                <a:pos x="11" y="2"/>
              </a:cxn>
              <a:cxn ang="0">
                <a:pos x="11" y="2"/>
              </a:cxn>
              <a:cxn ang="0">
                <a:pos x="9" y="0"/>
              </a:cxn>
              <a:cxn ang="0">
                <a:pos x="8" y="0"/>
              </a:cxn>
              <a:cxn ang="0">
                <a:pos x="8" y="0"/>
              </a:cxn>
              <a:cxn ang="0">
                <a:pos x="6" y="0"/>
              </a:cxn>
              <a:cxn ang="0">
                <a:pos x="4" y="0"/>
              </a:cxn>
              <a:cxn ang="0">
                <a:pos x="3" y="0"/>
              </a:cxn>
              <a:cxn ang="0">
                <a:pos x="3" y="2"/>
              </a:cxn>
              <a:cxn ang="0">
                <a:pos x="1" y="2"/>
              </a:cxn>
              <a:cxn ang="0">
                <a:pos x="1" y="3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8"/>
              </a:cxn>
              <a:cxn ang="0">
                <a:pos x="1" y="10"/>
              </a:cxn>
              <a:cxn ang="0">
                <a:pos x="1" y="12"/>
              </a:cxn>
              <a:cxn ang="0">
                <a:pos x="3" y="12"/>
              </a:cxn>
              <a:cxn ang="0">
                <a:pos x="3" y="13"/>
              </a:cxn>
              <a:cxn ang="0">
                <a:pos x="4" y="13"/>
              </a:cxn>
              <a:cxn ang="0">
                <a:pos x="6" y="13"/>
              </a:cxn>
              <a:cxn ang="0">
                <a:pos x="8" y="13"/>
              </a:cxn>
              <a:cxn ang="0">
                <a:pos x="8" y="13"/>
              </a:cxn>
              <a:cxn ang="0">
                <a:pos x="9" y="13"/>
              </a:cxn>
              <a:cxn ang="0">
                <a:pos x="11" y="12"/>
              </a:cxn>
              <a:cxn ang="0">
                <a:pos x="11" y="12"/>
              </a:cxn>
              <a:cxn ang="0">
                <a:pos x="12" y="10"/>
              </a:cxn>
              <a:cxn ang="0">
                <a:pos x="12" y="8"/>
              </a:cxn>
              <a:cxn ang="0">
                <a:pos x="12" y="8"/>
              </a:cxn>
            </a:cxnLst>
            <a:rect l="0" t="0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2" y="5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2" y="12"/>
                </a:lnTo>
                <a:lnTo>
                  <a:pt x="12" y="10"/>
                </a:lnTo>
                <a:lnTo>
                  <a:pt x="12" y="10"/>
                </a:lnTo>
                <a:lnTo>
                  <a:pt x="12" y="8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8" name="Freeform 630"/>
          <p:cNvSpPr>
            <a:spLocks/>
          </p:cNvSpPr>
          <p:nvPr/>
        </p:nvSpPr>
        <p:spPr bwMode="auto">
          <a:xfrm>
            <a:off x="6427366" y="3493000"/>
            <a:ext cx="9525" cy="11113"/>
          </a:xfrm>
          <a:custGeom>
            <a:avLst/>
            <a:gdLst/>
            <a:ahLst/>
            <a:cxnLst>
              <a:cxn ang="0">
                <a:pos x="13" y="5"/>
              </a:cxn>
              <a:cxn ang="0">
                <a:pos x="13" y="5"/>
              </a:cxn>
              <a:cxn ang="0">
                <a:pos x="11" y="3"/>
              </a:cxn>
              <a:cxn ang="0">
                <a:pos x="11" y="2"/>
              </a:cxn>
              <a:cxn ang="0">
                <a:pos x="10" y="2"/>
              </a:cxn>
              <a:cxn ang="0">
                <a:pos x="10" y="0"/>
              </a:cxn>
              <a:cxn ang="0">
                <a:pos x="8" y="0"/>
              </a:cxn>
              <a:cxn ang="0">
                <a:pos x="7" y="0"/>
              </a:cxn>
              <a:cxn ang="0">
                <a:pos x="5" y="0"/>
              </a:cxn>
              <a:cxn ang="0">
                <a:pos x="5" y="0"/>
              </a:cxn>
              <a:cxn ang="0">
                <a:pos x="3" y="0"/>
              </a:cxn>
              <a:cxn ang="0">
                <a:pos x="2" y="2"/>
              </a:cxn>
              <a:cxn ang="0">
                <a:pos x="2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0" y="7"/>
              </a:cxn>
              <a:cxn ang="0">
                <a:pos x="0" y="8"/>
              </a:cxn>
              <a:cxn ang="0">
                <a:pos x="0" y="10"/>
              </a:cxn>
              <a:cxn ang="0">
                <a:pos x="2" y="11"/>
              </a:cxn>
              <a:cxn ang="0">
                <a:pos x="2" y="11"/>
              </a:cxn>
              <a:cxn ang="0">
                <a:pos x="3" y="13"/>
              </a:cxn>
              <a:cxn ang="0">
                <a:pos x="5" y="13"/>
              </a:cxn>
              <a:cxn ang="0">
                <a:pos x="5" y="13"/>
              </a:cxn>
              <a:cxn ang="0">
                <a:pos x="7" y="13"/>
              </a:cxn>
              <a:cxn ang="0">
                <a:pos x="8" y="13"/>
              </a:cxn>
              <a:cxn ang="0">
                <a:pos x="10" y="13"/>
              </a:cxn>
              <a:cxn ang="0">
                <a:pos x="10" y="11"/>
              </a:cxn>
              <a:cxn ang="0">
                <a:pos x="11" y="11"/>
              </a:cxn>
              <a:cxn ang="0">
                <a:pos x="11" y="10"/>
              </a:cxn>
              <a:cxn ang="0">
                <a:pos x="13" y="8"/>
              </a:cxn>
              <a:cxn ang="0">
                <a:pos x="13" y="7"/>
              </a:cxn>
            </a:cxnLst>
            <a:rect l="0" t="0" r="r" b="b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79" name="Rectangle 631"/>
          <p:cNvSpPr>
            <a:spLocks noChangeArrowheads="1"/>
          </p:cNvSpPr>
          <p:nvPr/>
        </p:nvSpPr>
        <p:spPr bwMode="auto">
          <a:xfrm>
            <a:off x="6651203" y="4110538"/>
            <a:ext cx="3206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1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680" name="Freeform 632"/>
          <p:cNvSpPr>
            <a:spLocks noEditPoints="1"/>
          </p:cNvSpPr>
          <p:nvPr/>
        </p:nvSpPr>
        <p:spPr bwMode="auto">
          <a:xfrm>
            <a:off x="2203028" y="4027914"/>
            <a:ext cx="4385196" cy="930349"/>
          </a:xfrm>
          <a:custGeom>
            <a:avLst/>
            <a:gdLst/>
            <a:ahLst/>
            <a:cxnLst>
              <a:cxn ang="0">
                <a:pos x="5439" y="4"/>
              </a:cxn>
              <a:cxn ang="0">
                <a:pos x="5242" y="222"/>
              </a:cxn>
              <a:cxn ang="0">
                <a:pos x="5320" y="135"/>
              </a:cxn>
              <a:cxn ang="0">
                <a:pos x="5099" y="355"/>
              </a:cxn>
              <a:cxn ang="0">
                <a:pos x="5187" y="277"/>
              </a:cxn>
              <a:cxn ang="0">
                <a:pos x="4966" y="476"/>
              </a:cxn>
              <a:cxn ang="0">
                <a:pos x="4922" y="541"/>
              </a:cxn>
              <a:cxn ang="0">
                <a:pos x="4917" y="528"/>
              </a:cxn>
              <a:cxn ang="0">
                <a:pos x="4708" y="753"/>
              </a:cxn>
              <a:cxn ang="0">
                <a:pos x="4793" y="667"/>
              </a:cxn>
              <a:cxn ang="0">
                <a:pos x="4569" y="876"/>
              </a:cxn>
              <a:cxn ang="0">
                <a:pos x="4658" y="805"/>
              </a:cxn>
              <a:cxn ang="0">
                <a:pos x="4437" y="1001"/>
              </a:cxn>
              <a:cxn ang="0">
                <a:pos x="4528" y="931"/>
              </a:cxn>
              <a:cxn ang="0">
                <a:pos x="4251" y="1001"/>
              </a:cxn>
              <a:cxn ang="0">
                <a:pos x="4366" y="1014"/>
              </a:cxn>
              <a:cxn ang="0">
                <a:pos x="4178" y="999"/>
              </a:cxn>
              <a:cxn ang="0">
                <a:pos x="3883" y="1014"/>
              </a:cxn>
              <a:cxn ang="0">
                <a:pos x="4000" y="1007"/>
              </a:cxn>
              <a:cxn ang="0">
                <a:pos x="3688" y="1007"/>
              </a:cxn>
              <a:cxn ang="0">
                <a:pos x="3805" y="1014"/>
              </a:cxn>
              <a:cxn ang="0">
                <a:pos x="3510" y="999"/>
              </a:cxn>
              <a:cxn ang="0">
                <a:pos x="3432" y="1014"/>
              </a:cxn>
              <a:cxn ang="0">
                <a:pos x="3437" y="1001"/>
              </a:cxn>
              <a:cxn ang="0">
                <a:pos x="3131" y="1012"/>
              </a:cxn>
              <a:cxn ang="0">
                <a:pos x="3251" y="1012"/>
              </a:cxn>
              <a:cxn ang="0">
                <a:pos x="2944" y="1001"/>
              </a:cxn>
              <a:cxn ang="0">
                <a:pos x="3058" y="1014"/>
              </a:cxn>
              <a:cxn ang="0">
                <a:pos x="2871" y="999"/>
              </a:cxn>
              <a:cxn ang="0">
                <a:pos x="2576" y="1014"/>
              </a:cxn>
              <a:cxn ang="0">
                <a:pos x="2693" y="1007"/>
              </a:cxn>
              <a:cxn ang="0">
                <a:pos x="2381" y="1007"/>
              </a:cxn>
              <a:cxn ang="0">
                <a:pos x="2498" y="1014"/>
              </a:cxn>
              <a:cxn ang="0">
                <a:pos x="2201" y="999"/>
              </a:cxn>
              <a:cxn ang="0">
                <a:pos x="2124" y="1014"/>
              </a:cxn>
              <a:cxn ang="0">
                <a:pos x="2130" y="1001"/>
              </a:cxn>
              <a:cxn ang="0">
                <a:pos x="1822" y="1012"/>
              </a:cxn>
              <a:cxn ang="0">
                <a:pos x="1942" y="1012"/>
              </a:cxn>
              <a:cxn ang="0">
                <a:pos x="1636" y="1001"/>
              </a:cxn>
              <a:cxn ang="0">
                <a:pos x="1751" y="1014"/>
              </a:cxn>
              <a:cxn ang="0">
                <a:pos x="1564" y="999"/>
              </a:cxn>
              <a:cxn ang="0">
                <a:pos x="1268" y="1014"/>
              </a:cxn>
              <a:cxn ang="0">
                <a:pos x="1384" y="1007"/>
              </a:cxn>
              <a:cxn ang="0">
                <a:pos x="1073" y="1007"/>
              </a:cxn>
              <a:cxn ang="0">
                <a:pos x="1190" y="1014"/>
              </a:cxn>
              <a:cxn ang="0">
                <a:pos x="895" y="999"/>
              </a:cxn>
              <a:cxn ang="0">
                <a:pos x="817" y="1014"/>
              </a:cxn>
              <a:cxn ang="0">
                <a:pos x="822" y="1001"/>
              </a:cxn>
              <a:cxn ang="0">
                <a:pos x="515" y="1012"/>
              </a:cxn>
              <a:cxn ang="0">
                <a:pos x="635" y="1012"/>
              </a:cxn>
              <a:cxn ang="0">
                <a:pos x="329" y="1001"/>
              </a:cxn>
              <a:cxn ang="0">
                <a:pos x="442" y="1014"/>
              </a:cxn>
              <a:cxn ang="0">
                <a:pos x="256" y="999"/>
              </a:cxn>
              <a:cxn ang="0">
                <a:pos x="6" y="1014"/>
              </a:cxn>
              <a:cxn ang="0">
                <a:pos x="77" y="1007"/>
              </a:cxn>
            </a:cxnLst>
            <a:rect l="0" t="0" r="r" b="b"/>
            <a:pathLst>
              <a:path w="5454" h="1014">
                <a:moveTo>
                  <a:pt x="5451" y="13"/>
                </a:moveTo>
                <a:lnTo>
                  <a:pt x="5375" y="91"/>
                </a:lnTo>
                <a:lnTo>
                  <a:pt x="5368" y="93"/>
                </a:lnTo>
                <a:lnTo>
                  <a:pt x="5363" y="91"/>
                </a:lnTo>
                <a:lnTo>
                  <a:pt x="5360" y="86"/>
                </a:lnTo>
                <a:lnTo>
                  <a:pt x="5363" y="80"/>
                </a:lnTo>
                <a:lnTo>
                  <a:pt x="5439" y="4"/>
                </a:lnTo>
                <a:lnTo>
                  <a:pt x="5446" y="0"/>
                </a:lnTo>
                <a:lnTo>
                  <a:pt x="5451" y="4"/>
                </a:lnTo>
                <a:lnTo>
                  <a:pt x="5454" y="8"/>
                </a:lnTo>
                <a:lnTo>
                  <a:pt x="5451" y="13"/>
                </a:lnTo>
                <a:lnTo>
                  <a:pt x="5451" y="13"/>
                </a:lnTo>
                <a:close/>
                <a:moveTo>
                  <a:pt x="5320" y="146"/>
                </a:moveTo>
                <a:lnTo>
                  <a:pt x="5242" y="222"/>
                </a:lnTo>
                <a:lnTo>
                  <a:pt x="5237" y="225"/>
                </a:lnTo>
                <a:lnTo>
                  <a:pt x="5230" y="222"/>
                </a:lnTo>
                <a:lnTo>
                  <a:pt x="5229" y="217"/>
                </a:lnTo>
                <a:lnTo>
                  <a:pt x="5230" y="212"/>
                </a:lnTo>
                <a:lnTo>
                  <a:pt x="5308" y="135"/>
                </a:lnTo>
                <a:lnTo>
                  <a:pt x="5313" y="133"/>
                </a:lnTo>
                <a:lnTo>
                  <a:pt x="5320" y="135"/>
                </a:lnTo>
                <a:lnTo>
                  <a:pt x="5321" y="140"/>
                </a:lnTo>
                <a:lnTo>
                  <a:pt x="5320" y="146"/>
                </a:lnTo>
                <a:lnTo>
                  <a:pt x="5320" y="146"/>
                </a:lnTo>
                <a:close/>
                <a:moveTo>
                  <a:pt x="5187" y="277"/>
                </a:moveTo>
                <a:lnTo>
                  <a:pt x="5110" y="355"/>
                </a:lnTo>
                <a:lnTo>
                  <a:pt x="5104" y="357"/>
                </a:lnTo>
                <a:lnTo>
                  <a:pt x="5099" y="355"/>
                </a:lnTo>
                <a:lnTo>
                  <a:pt x="5097" y="348"/>
                </a:lnTo>
                <a:lnTo>
                  <a:pt x="5099" y="344"/>
                </a:lnTo>
                <a:lnTo>
                  <a:pt x="5175" y="267"/>
                </a:lnTo>
                <a:lnTo>
                  <a:pt x="5182" y="264"/>
                </a:lnTo>
                <a:lnTo>
                  <a:pt x="5187" y="267"/>
                </a:lnTo>
                <a:lnTo>
                  <a:pt x="5190" y="272"/>
                </a:lnTo>
                <a:lnTo>
                  <a:pt x="5187" y="277"/>
                </a:lnTo>
                <a:lnTo>
                  <a:pt x="5187" y="277"/>
                </a:lnTo>
                <a:close/>
                <a:moveTo>
                  <a:pt x="5055" y="410"/>
                </a:moveTo>
                <a:lnTo>
                  <a:pt x="4977" y="486"/>
                </a:lnTo>
                <a:lnTo>
                  <a:pt x="4973" y="489"/>
                </a:lnTo>
                <a:lnTo>
                  <a:pt x="4966" y="486"/>
                </a:lnTo>
                <a:lnTo>
                  <a:pt x="4964" y="481"/>
                </a:lnTo>
                <a:lnTo>
                  <a:pt x="4966" y="476"/>
                </a:lnTo>
                <a:lnTo>
                  <a:pt x="5044" y="399"/>
                </a:lnTo>
                <a:lnTo>
                  <a:pt x="5049" y="397"/>
                </a:lnTo>
                <a:lnTo>
                  <a:pt x="5055" y="399"/>
                </a:lnTo>
                <a:lnTo>
                  <a:pt x="5057" y="404"/>
                </a:lnTo>
                <a:lnTo>
                  <a:pt x="5055" y="410"/>
                </a:lnTo>
                <a:lnTo>
                  <a:pt x="5055" y="410"/>
                </a:lnTo>
                <a:close/>
                <a:moveTo>
                  <a:pt x="4922" y="541"/>
                </a:moveTo>
                <a:lnTo>
                  <a:pt x="4846" y="619"/>
                </a:lnTo>
                <a:lnTo>
                  <a:pt x="4840" y="620"/>
                </a:lnTo>
                <a:lnTo>
                  <a:pt x="4835" y="619"/>
                </a:lnTo>
                <a:lnTo>
                  <a:pt x="4833" y="612"/>
                </a:lnTo>
                <a:lnTo>
                  <a:pt x="4835" y="608"/>
                </a:lnTo>
                <a:lnTo>
                  <a:pt x="4911" y="530"/>
                </a:lnTo>
                <a:lnTo>
                  <a:pt x="4917" y="528"/>
                </a:lnTo>
                <a:lnTo>
                  <a:pt x="4922" y="530"/>
                </a:lnTo>
                <a:lnTo>
                  <a:pt x="4925" y="536"/>
                </a:lnTo>
                <a:lnTo>
                  <a:pt x="4922" y="541"/>
                </a:lnTo>
                <a:lnTo>
                  <a:pt x="4922" y="541"/>
                </a:lnTo>
                <a:close/>
                <a:moveTo>
                  <a:pt x="4791" y="674"/>
                </a:moveTo>
                <a:lnTo>
                  <a:pt x="4713" y="750"/>
                </a:lnTo>
                <a:lnTo>
                  <a:pt x="4708" y="753"/>
                </a:lnTo>
                <a:lnTo>
                  <a:pt x="4703" y="750"/>
                </a:lnTo>
                <a:lnTo>
                  <a:pt x="4700" y="745"/>
                </a:lnTo>
                <a:lnTo>
                  <a:pt x="4703" y="739"/>
                </a:lnTo>
                <a:lnTo>
                  <a:pt x="4780" y="663"/>
                </a:lnTo>
                <a:lnTo>
                  <a:pt x="4784" y="661"/>
                </a:lnTo>
                <a:lnTo>
                  <a:pt x="4791" y="663"/>
                </a:lnTo>
                <a:lnTo>
                  <a:pt x="4793" y="667"/>
                </a:lnTo>
                <a:lnTo>
                  <a:pt x="4791" y="674"/>
                </a:lnTo>
                <a:lnTo>
                  <a:pt x="4791" y="674"/>
                </a:lnTo>
                <a:close/>
                <a:moveTo>
                  <a:pt x="4658" y="805"/>
                </a:moveTo>
                <a:lnTo>
                  <a:pt x="4582" y="883"/>
                </a:lnTo>
                <a:lnTo>
                  <a:pt x="4575" y="884"/>
                </a:lnTo>
                <a:lnTo>
                  <a:pt x="4570" y="883"/>
                </a:lnTo>
                <a:lnTo>
                  <a:pt x="4569" y="876"/>
                </a:lnTo>
                <a:lnTo>
                  <a:pt x="4570" y="871"/>
                </a:lnTo>
                <a:lnTo>
                  <a:pt x="4648" y="794"/>
                </a:lnTo>
                <a:lnTo>
                  <a:pt x="4653" y="792"/>
                </a:lnTo>
                <a:lnTo>
                  <a:pt x="4658" y="794"/>
                </a:lnTo>
                <a:lnTo>
                  <a:pt x="4661" y="800"/>
                </a:lnTo>
                <a:lnTo>
                  <a:pt x="4658" y="805"/>
                </a:lnTo>
                <a:lnTo>
                  <a:pt x="4658" y="805"/>
                </a:lnTo>
                <a:close/>
                <a:moveTo>
                  <a:pt x="4527" y="938"/>
                </a:moveTo>
                <a:lnTo>
                  <a:pt x="4450" y="1012"/>
                </a:lnTo>
                <a:lnTo>
                  <a:pt x="4446" y="1014"/>
                </a:lnTo>
                <a:lnTo>
                  <a:pt x="4444" y="1014"/>
                </a:lnTo>
                <a:lnTo>
                  <a:pt x="4437" y="1012"/>
                </a:lnTo>
                <a:lnTo>
                  <a:pt x="4436" y="1007"/>
                </a:lnTo>
                <a:lnTo>
                  <a:pt x="4437" y="1001"/>
                </a:lnTo>
                <a:lnTo>
                  <a:pt x="4444" y="999"/>
                </a:lnTo>
                <a:lnTo>
                  <a:pt x="4446" y="999"/>
                </a:lnTo>
                <a:lnTo>
                  <a:pt x="4441" y="1001"/>
                </a:lnTo>
                <a:lnTo>
                  <a:pt x="4515" y="927"/>
                </a:lnTo>
                <a:lnTo>
                  <a:pt x="4522" y="923"/>
                </a:lnTo>
                <a:lnTo>
                  <a:pt x="4527" y="927"/>
                </a:lnTo>
                <a:lnTo>
                  <a:pt x="4528" y="931"/>
                </a:lnTo>
                <a:lnTo>
                  <a:pt x="4527" y="938"/>
                </a:lnTo>
                <a:lnTo>
                  <a:pt x="4527" y="938"/>
                </a:lnTo>
                <a:close/>
                <a:moveTo>
                  <a:pt x="4366" y="1014"/>
                </a:moveTo>
                <a:lnTo>
                  <a:pt x="4256" y="1014"/>
                </a:lnTo>
                <a:lnTo>
                  <a:pt x="4251" y="1012"/>
                </a:lnTo>
                <a:lnTo>
                  <a:pt x="4249" y="1007"/>
                </a:lnTo>
                <a:lnTo>
                  <a:pt x="4251" y="1001"/>
                </a:lnTo>
                <a:lnTo>
                  <a:pt x="4256" y="999"/>
                </a:lnTo>
                <a:lnTo>
                  <a:pt x="4366" y="999"/>
                </a:lnTo>
                <a:lnTo>
                  <a:pt x="4371" y="1001"/>
                </a:lnTo>
                <a:lnTo>
                  <a:pt x="4373" y="1007"/>
                </a:lnTo>
                <a:lnTo>
                  <a:pt x="4371" y="1012"/>
                </a:lnTo>
                <a:lnTo>
                  <a:pt x="4366" y="1014"/>
                </a:lnTo>
                <a:lnTo>
                  <a:pt x="4366" y="1014"/>
                </a:lnTo>
                <a:close/>
                <a:moveTo>
                  <a:pt x="4178" y="1014"/>
                </a:moveTo>
                <a:lnTo>
                  <a:pt x="4069" y="1014"/>
                </a:lnTo>
                <a:lnTo>
                  <a:pt x="4065" y="1012"/>
                </a:lnTo>
                <a:lnTo>
                  <a:pt x="4061" y="1007"/>
                </a:lnTo>
                <a:lnTo>
                  <a:pt x="4065" y="1001"/>
                </a:lnTo>
                <a:lnTo>
                  <a:pt x="4069" y="999"/>
                </a:lnTo>
                <a:lnTo>
                  <a:pt x="4178" y="999"/>
                </a:lnTo>
                <a:lnTo>
                  <a:pt x="4184" y="1001"/>
                </a:lnTo>
                <a:lnTo>
                  <a:pt x="4186" y="1007"/>
                </a:lnTo>
                <a:lnTo>
                  <a:pt x="4184" y="1012"/>
                </a:lnTo>
                <a:lnTo>
                  <a:pt x="4178" y="1014"/>
                </a:lnTo>
                <a:lnTo>
                  <a:pt x="4178" y="1014"/>
                </a:lnTo>
                <a:close/>
                <a:moveTo>
                  <a:pt x="3992" y="1014"/>
                </a:moveTo>
                <a:lnTo>
                  <a:pt x="3883" y="1014"/>
                </a:lnTo>
                <a:lnTo>
                  <a:pt x="3878" y="1012"/>
                </a:lnTo>
                <a:lnTo>
                  <a:pt x="3875" y="1007"/>
                </a:lnTo>
                <a:lnTo>
                  <a:pt x="3878" y="1001"/>
                </a:lnTo>
                <a:lnTo>
                  <a:pt x="3883" y="999"/>
                </a:lnTo>
                <a:lnTo>
                  <a:pt x="3992" y="999"/>
                </a:lnTo>
                <a:lnTo>
                  <a:pt x="3998" y="1001"/>
                </a:lnTo>
                <a:lnTo>
                  <a:pt x="4000" y="1007"/>
                </a:lnTo>
                <a:lnTo>
                  <a:pt x="3998" y="1012"/>
                </a:lnTo>
                <a:lnTo>
                  <a:pt x="3992" y="1014"/>
                </a:lnTo>
                <a:lnTo>
                  <a:pt x="3992" y="1014"/>
                </a:lnTo>
                <a:close/>
                <a:moveTo>
                  <a:pt x="3805" y="1014"/>
                </a:moveTo>
                <a:lnTo>
                  <a:pt x="3696" y="1014"/>
                </a:lnTo>
                <a:lnTo>
                  <a:pt x="3690" y="1012"/>
                </a:lnTo>
                <a:lnTo>
                  <a:pt x="3688" y="1007"/>
                </a:lnTo>
                <a:lnTo>
                  <a:pt x="3690" y="1001"/>
                </a:lnTo>
                <a:lnTo>
                  <a:pt x="3696" y="999"/>
                </a:lnTo>
                <a:lnTo>
                  <a:pt x="3805" y="999"/>
                </a:lnTo>
                <a:lnTo>
                  <a:pt x="3810" y="1001"/>
                </a:lnTo>
                <a:lnTo>
                  <a:pt x="3813" y="1007"/>
                </a:lnTo>
                <a:lnTo>
                  <a:pt x="3810" y="1012"/>
                </a:lnTo>
                <a:lnTo>
                  <a:pt x="3805" y="1014"/>
                </a:lnTo>
                <a:lnTo>
                  <a:pt x="3805" y="1014"/>
                </a:lnTo>
                <a:close/>
                <a:moveTo>
                  <a:pt x="3619" y="1014"/>
                </a:moveTo>
                <a:lnTo>
                  <a:pt x="3510" y="1014"/>
                </a:lnTo>
                <a:lnTo>
                  <a:pt x="3503" y="1012"/>
                </a:lnTo>
                <a:lnTo>
                  <a:pt x="3502" y="1007"/>
                </a:lnTo>
                <a:lnTo>
                  <a:pt x="3503" y="1001"/>
                </a:lnTo>
                <a:lnTo>
                  <a:pt x="3510" y="999"/>
                </a:lnTo>
                <a:lnTo>
                  <a:pt x="3619" y="999"/>
                </a:lnTo>
                <a:lnTo>
                  <a:pt x="3623" y="1001"/>
                </a:lnTo>
                <a:lnTo>
                  <a:pt x="3627" y="1007"/>
                </a:lnTo>
                <a:lnTo>
                  <a:pt x="3623" y="1012"/>
                </a:lnTo>
                <a:lnTo>
                  <a:pt x="3619" y="1014"/>
                </a:lnTo>
                <a:lnTo>
                  <a:pt x="3619" y="1014"/>
                </a:lnTo>
                <a:close/>
                <a:moveTo>
                  <a:pt x="3432" y="1014"/>
                </a:moveTo>
                <a:lnTo>
                  <a:pt x="3322" y="1014"/>
                </a:lnTo>
                <a:lnTo>
                  <a:pt x="3317" y="1012"/>
                </a:lnTo>
                <a:lnTo>
                  <a:pt x="3315" y="1007"/>
                </a:lnTo>
                <a:lnTo>
                  <a:pt x="3317" y="1001"/>
                </a:lnTo>
                <a:lnTo>
                  <a:pt x="3322" y="999"/>
                </a:lnTo>
                <a:lnTo>
                  <a:pt x="3432" y="999"/>
                </a:lnTo>
                <a:lnTo>
                  <a:pt x="3437" y="1001"/>
                </a:lnTo>
                <a:lnTo>
                  <a:pt x="3439" y="1007"/>
                </a:lnTo>
                <a:lnTo>
                  <a:pt x="3437" y="1012"/>
                </a:lnTo>
                <a:lnTo>
                  <a:pt x="3432" y="1014"/>
                </a:lnTo>
                <a:lnTo>
                  <a:pt x="3432" y="1014"/>
                </a:lnTo>
                <a:close/>
                <a:moveTo>
                  <a:pt x="3244" y="1014"/>
                </a:moveTo>
                <a:lnTo>
                  <a:pt x="3135" y="1014"/>
                </a:lnTo>
                <a:lnTo>
                  <a:pt x="3131" y="1012"/>
                </a:lnTo>
                <a:lnTo>
                  <a:pt x="3127" y="1007"/>
                </a:lnTo>
                <a:lnTo>
                  <a:pt x="3131" y="1001"/>
                </a:lnTo>
                <a:lnTo>
                  <a:pt x="3135" y="999"/>
                </a:lnTo>
                <a:lnTo>
                  <a:pt x="3244" y="999"/>
                </a:lnTo>
                <a:lnTo>
                  <a:pt x="3251" y="1001"/>
                </a:lnTo>
                <a:lnTo>
                  <a:pt x="3252" y="1007"/>
                </a:lnTo>
                <a:lnTo>
                  <a:pt x="3251" y="1012"/>
                </a:lnTo>
                <a:lnTo>
                  <a:pt x="3244" y="1014"/>
                </a:lnTo>
                <a:lnTo>
                  <a:pt x="3244" y="1014"/>
                </a:lnTo>
                <a:close/>
                <a:moveTo>
                  <a:pt x="3058" y="1014"/>
                </a:moveTo>
                <a:lnTo>
                  <a:pt x="2949" y="1014"/>
                </a:lnTo>
                <a:lnTo>
                  <a:pt x="2944" y="1012"/>
                </a:lnTo>
                <a:lnTo>
                  <a:pt x="2941" y="1007"/>
                </a:lnTo>
                <a:lnTo>
                  <a:pt x="2944" y="1001"/>
                </a:lnTo>
                <a:lnTo>
                  <a:pt x="2949" y="999"/>
                </a:lnTo>
                <a:lnTo>
                  <a:pt x="3058" y="999"/>
                </a:lnTo>
                <a:lnTo>
                  <a:pt x="3064" y="1001"/>
                </a:lnTo>
                <a:lnTo>
                  <a:pt x="3066" y="1007"/>
                </a:lnTo>
                <a:lnTo>
                  <a:pt x="3064" y="1012"/>
                </a:lnTo>
                <a:lnTo>
                  <a:pt x="3058" y="1014"/>
                </a:lnTo>
                <a:lnTo>
                  <a:pt x="3058" y="1014"/>
                </a:lnTo>
                <a:close/>
                <a:moveTo>
                  <a:pt x="2871" y="1014"/>
                </a:moveTo>
                <a:lnTo>
                  <a:pt x="2762" y="1014"/>
                </a:lnTo>
                <a:lnTo>
                  <a:pt x="2756" y="1012"/>
                </a:lnTo>
                <a:lnTo>
                  <a:pt x="2754" y="1007"/>
                </a:lnTo>
                <a:lnTo>
                  <a:pt x="2756" y="1001"/>
                </a:lnTo>
                <a:lnTo>
                  <a:pt x="2762" y="999"/>
                </a:lnTo>
                <a:lnTo>
                  <a:pt x="2871" y="999"/>
                </a:lnTo>
                <a:lnTo>
                  <a:pt x="2876" y="1001"/>
                </a:lnTo>
                <a:lnTo>
                  <a:pt x="2879" y="1007"/>
                </a:lnTo>
                <a:lnTo>
                  <a:pt x="2876" y="1012"/>
                </a:lnTo>
                <a:lnTo>
                  <a:pt x="2871" y="1014"/>
                </a:lnTo>
                <a:lnTo>
                  <a:pt x="2871" y="1014"/>
                </a:lnTo>
                <a:close/>
                <a:moveTo>
                  <a:pt x="2685" y="1014"/>
                </a:moveTo>
                <a:lnTo>
                  <a:pt x="2576" y="1014"/>
                </a:lnTo>
                <a:lnTo>
                  <a:pt x="2570" y="1012"/>
                </a:lnTo>
                <a:lnTo>
                  <a:pt x="2568" y="1007"/>
                </a:lnTo>
                <a:lnTo>
                  <a:pt x="2570" y="1001"/>
                </a:lnTo>
                <a:lnTo>
                  <a:pt x="2576" y="999"/>
                </a:lnTo>
                <a:lnTo>
                  <a:pt x="2685" y="999"/>
                </a:lnTo>
                <a:lnTo>
                  <a:pt x="2690" y="1001"/>
                </a:lnTo>
                <a:lnTo>
                  <a:pt x="2693" y="1007"/>
                </a:lnTo>
                <a:lnTo>
                  <a:pt x="2690" y="1012"/>
                </a:lnTo>
                <a:lnTo>
                  <a:pt x="2685" y="1014"/>
                </a:lnTo>
                <a:lnTo>
                  <a:pt x="2685" y="1014"/>
                </a:lnTo>
                <a:close/>
                <a:moveTo>
                  <a:pt x="2498" y="1014"/>
                </a:moveTo>
                <a:lnTo>
                  <a:pt x="2388" y="1014"/>
                </a:lnTo>
                <a:lnTo>
                  <a:pt x="2383" y="1012"/>
                </a:lnTo>
                <a:lnTo>
                  <a:pt x="2381" y="1007"/>
                </a:lnTo>
                <a:lnTo>
                  <a:pt x="2383" y="1001"/>
                </a:lnTo>
                <a:lnTo>
                  <a:pt x="2388" y="999"/>
                </a:lnTo>
                <a:lnTo>
                  <a:pt x="2498" y="999"/>
                </a:lnTo>
                <a:lnTo>
                  <a:pt x="2503" y="1001"/>
                </a:lnTo>
                <a:lnTo>
                  <a:pt x="2505" y="1007"/>
                </a:lnTo>
                <a:lnTo>
                  <a:pt x="2503" y="1012"/>
                </a:lnTo>
                <a:lnTo>
                  <a:pt x="2498" y="1014"/>
                </a:lnTo>
                <a:lnTo>
                  <a:pt x="2498" y="1014"/>
                </a:lnTo>
                <a:close/>
                <a:moveTo>
                  <a:pt x="2310" y="1014"/>
                </a:moveTo>
                <a:lnTo>
                  <a:pt x="2201" y="1014"/>
                </a:lnTo>
                <a:lnTo>
                  <a:pt x="2197" y="1012"/>
                </a:lnTo>
                <a:lnTo>
                  <a:pt x="2193" y="1007"/>
                </a:lnTo>
                <a:lnTo>
                  <a:pt x="2197" y="1001"/>
                </a:lnTo>
                <a:lnTo>
                  <a:pt x="2201" y="999"/>
                </a:lnTo>
                <a:lnTo>
                  <a:pt x="2310" y="999"/>
                </a:lnTo>
                <a:lnTo>
                  <a:pt x="2317" y="1001"/>
                </a:lnTo>
                <a:lnTo>
                  <a:pt x="2318" y="1007"/>
                </a:lnTo>
                <a:lnTo>
                  <a:pt x="2317" y="1012"/>
                </a:lnTo>
                <a:lnTo>
                  <a:pt x="2310" y="1014"/>
                </a:lnTo>
                <a:lnTo>
                  <a:pt x="2310" y="1014"/>
                </a:lnTo>
                <a:close/>
                <a:moveTo>
                  <a:pt x="2124" y="1014"/>
                </a:moveTo>
                <a:lnTo>
                  <a:pt x="2015" y="1014"/>
                </a:lnTo>
                <a:lnTo>
                  <a:pt x="2010" y="1012"/>
                </a:lnTo>
                <a:lnTo>
                  <a:pt x="2007" y="1007"/>
                </a:lnTo>
                <a:lnTo>
                  <a:pt x="2010" y="1001"/>
                </a:lnTo>
                <a:lnTo>
                  <a:pt x="2015" y="999"/>
                </a:lnTo>
                <a:lnTo>
                  <a:pt x="2124" y="999"/>
                </a:lnTo>
                <a:lnTo>
                  <a:pt x="2130" y="1001"/>
                </a:lnTo>
                <a:lnTo>
                  <a:pt x="2132" y="1007"/>
                </a:lnTo>
                <a:lnTo>
                  <a:pt x="2130" y="1012"/>
                </a:lnTo>
                <a:lnTo>
                  <a:pt x="2124" y="1014"/>
                </a:lnTo>
                <a:lnTo>
                  <a:pt x="2124" y="1014"/>
                </a:lnTo>
                <a:close/>
                <a:moveTo>
                  <a:pt x="1937" y="1014"/>
                </a:moveTo>
                <a:lnTo>
                  <a:pt x="1829" y="1014"/>
                </a:lnTo>
                <a:lnTo>
                  <a:pt x="1822" y="1012"/>
                </a:lnTo>
                <a:lnTo>
                  <a:pt x="1820" y="1007"/>
                </a:lnTo>
                <a:lnTo>
                  <a:pt x="1822" y="1001"/>
                </a:lnTo>
                <a:lnTo>
                  <a:pt x="1829" y="999"/>
                </a:lnTo>
                <a:lnTo>
                  <a:pt x="1937" y="999"/>
                </a:lnTo>
                <a:lnTo>
                  <a:pt x="1942" y="1001"/>
                </a:lnTo>
                <a:lnTo>
                  <a:pt x="1945" y="1007"/>
                </a:lnTo>
                <a:lnTo>
                  <a:pt x="1942" y="1012"/>
                </a:lnTo>
                <a:lnTo>
                  <a:pt x="1937" y="1014"/>
                </a:lnTo>
                <a:lnTo>
                  <a:pt x="1937" y="1014"/>
                </a:lnTo>
                <a:close/>
                <a:moveTo>
                  <a:pt x="1751" y="1014"/>
                </a:moveTo>
                <a:lnTo>
                  <a:pt x="1642" y="1014"/>
                </a:lnTo>
                <a:lnTo>
                  <a:pt x="1636" y="1012"/>
                </a:lnTo>
                <a:lnTo>
                  <a:pt x="1634" y="1007"/>
                </a:lnTo>
                <a:lnTo>
                  <a:pt x="1636" y="1001"/>
                </a:lnTo>
                <a:lnTo>
                  <a:pt x="1642" y="999"/>
                </a:lnTo>
                <a:lnTo>
                  <a:pt x="1751" y="999"/>
                </a:lnTo>
                <a:lnTo>
                  <a:pt x="1756" y="1001"/>
                </a:lnTo>
                <a:lnTo>
                  <a:pt x="1759" y="1007"/>
                </a:lnTo>
                <a:lnTo>
                  <a:pt x="1756" y="1012"/>
                </a:lnTo>
                <a:lnTo>
                  <a:pt x="1751" y="1014"/>
                </a:lnTo>
                <a:lnTo>
                  <a:pt x="1751" y="1014"/>
                </a:lnTo>
                <a:close/>
                <a:moveTo>
                  <a:pt x="1564" y="1014"/>
                </a:moveTo>
                <a:lnTo>
                  <a:pt x="1454" y="1014"/>
                </a:lnTo>
                <a:lnTo>
                  <a:pt x="1449" y="1012"/>
                </a:lnTo>
                <a:lnTo>
                  <a:pt x="1448" y="1007"/>
                </a:lnTo>
                <a:lnTo>
                  <a:pt x="1449" y="1001"/>
                </a:lnTo>
                <a:lnTo>
                  <a:pt x="1454" y="999"/>
                </a:lnTo>
                <a:lnTo>
                  <a:pt x="1564" y="999"/>
                </a:lnTo>
                <a:lnTo>
                  <a:pt x="1569" y="1001"/>
                </a:lnTo>
                <a:lnTo>
                  <a:pt x="1571" y="1007"/>
                </a:lnTo>
                <a:lnTo>
                  <a:pt x="1569" y="1012"/>
                </a:lnTo>
                <a:lnTo>
                  <a:pt x="1564" y="1014"/>
                </a:lnTo>
                <a:lnTo>
                  <a:pt x="1564" y="1014"/>
                </a:lnTo>
                <a:close/>
                <a:moveTo>
                  <a:pt x="1376" y="1014"/>
                </a:moveTo>
                <a:lnTo>
                  <a:pt x="1268" y="1014"/>
                </a:lnTo>
                <a:lnTo>
                  <a:pt x="1263" y="1012"/>
                </a:lnTo>
                <a:lnTo>
                  <a:pt x="1259" y="1007"/>
                </a:lnTo>
                <a:lnTo>
                  <a:pt x="1263" y="1001"/>
                </a:lnTo>
                <a:lnTo>
                  <a:pt x="1268" y="999"/>
                </a:lnTo>
                <a:lnTo>
                  <a:pt x="1376" y="999"/>
                </a:lnTo>
                <a:lnTo>
                  <a:pt x="1383" y="1001"/>
                </a:lnTo>
                <a:lnTo>
                  <a:pt x="1384" y="1007"/>
                </a:lnTo>
                <a:lnTo>
                  <a:pt x="1383" y="1012"/>
                </a:lnTo>
                <a:lnTo>
                  <a:pt x="1376" y="1014"/>
                </a:lnTo>
                <a:lnTo>
                  <a:pt x="1376" y="1014"/>
                </a:lnTo>
                <a:close/>
                <a:moveTo>
                  <a:pt x="1190" y="1014"/>
                </a:moveTo>
                <a:lnTo>
                  <a:pt x="1081" y="1014"/>
                </a:lnTo>
                <a:lnTo>
                  <a:pt x="1076" y="1012"/>
                </a:lnTo>
                <a:lnTo>
                  <a:pt x="1073" y="1007"/>
                </a:lnTo>
                <a:lnTo>
                  <a:pt x="1076" y="1001"/>
                </a:lnTo>
                <a:lnTo>
                  <a:pt x="1081" y="999"/>
                </a:lnTo>
                <a:lnTo>
                  <a:pt x="1190" y="999"/>
                </a:lnTo>
                <a:lnTo>
                  <a:pt x="1196" y="1001"/>
                </a:lnTo>
                <a:lnTo>
                  <a:pt x="1198" y="1007"/>
                </a:lnTo>
                <a:lnTo>
                  <a:pt x="1196" y="1012"/>
                </a:lnTo>
                <a:lnTo>
                  <a:pt x="1190" y="1014"/>
                </a:lnTo>
                <a:lnTo>
                  <a:pt x="1190" y="1014"/>
                </a:lnTo>
                <a:close/>
                <a:moveTo>
                  <a:pt x="1003" y="1014"/>
                </a:moveTo>
                <a:lnTo>
                  <a:pt x="895" y="1014"/>
                </a:lnTo>
                <a:lnTo>
                  <a:pt x="888" y="1012"/>
                </a:lnTo>
                <a:lnTo>
                  <a:pt x="886" y="1007"/>
                </a:lnTo>
                <a:lnTo>
                  <a:pt x="888" y="1001"/>
                </a:lnTo>
                <a:lnTo>
                  <a:pt x="895" y="999"/>
                </a:lnTo>
                <a:lnTo>
                  <a:pt x="1003" y="999"/>
                </a:lnTo>
                <a:lnTo>
                  <a:pt x="1008" y="1001"/>
                </a:lnTo>
                <a:lnTo>
                  <a:pt x="1011" y="1007"/>
                </a:lnTo>
                <a:lnTo>
                  <a:pt x="1008" y="1012"/>
                </a:lnTo>
                <a:lnTo>
                  <a:pt x="1003" y="1014"/>
                </a:lnTo>
                <a:lnTo>
                  <a:pt x="1003" y="1014"/>
                </a:lnTo>
                <a:close/>
                <a:moveTo>
                  <a:pt x="817" y="1014"/>
                </a:moveTo>
                <a:lnTo>
                  <a:pt x="708" y="1014"/>
                </a:lnTo>
                <a:lnTo>
                  <a:pt x="702" y="1012"/>
                </a:lnTo>
                <a:lnTo>
                  <a:pt x="700" y="1007"/>
                </a:lnTo>
                <a:lnTo>
                  <a:pt x="702" y="1001"/>
                </a:lnTo>
                <a:lnTo>
                  <a:pt x="708" y="999"/>
                </a:lnTo>
                <a:lnTo>
                  <a:pt x="817" y="999"/>
                </a:lnTo>
                <a:lnTo>
                  <a:pt x="822" y="1001"/>
                </a:lnTo>
                <a:lnTo>
                  <a:pt x="825" y="1007"/>
                </a:lnTo>
                <a:lnTo>
                  <a:pt x="822" y="1012"/>
                </a:lnTo>
                <a:lnTo>
                  <a:pt x="817" y="1014"/>
                </a:lnTo>
                <a:lnTo>
                  <a:pt x="817" y="1014"/>
                </a:lnTo>
                <a:close/>
                <a:moveTo>
                  <a:pt x="630" y="1014"/>
                </a:moveTo>
                <a:lnTo>
                  <a:pt x="520" y="1014"/>
                </a:lnTo>
                <a:lnTo>
                  <a:pt x="515" y="1012"/>
                </a:lnTo>
                <a:lnTo>
                  <a:pt x="514" y="1007"/>
                </a:lnTo>
                <a:lnTo>
                  <a:pt x="515" y="1001"/>
                </a:lnTo>
                <a:lnTo>
                  <a:pt x="520" y="999"/>
                </a:lnTo>
                <a:lnTo>
                  <a:pt x="630" y="999"/>
                </a:lnTo>
                <a:lnTo>
                  <a:pt x="635" y="1001"/>
                </a:lnTo>
                <a:lnTo>
                  <a:pt x="637" y="1007"/>
                </a:lnTo>
                <a:lnTo>
                  <a:pt x="635" y="1012"/>
                </a:lnTo>
                <a:lnTo>
                  <a:pt x="630" y="1014"/>
                </a:lnTo>
                <a:lnTo>
                  <a:pt x="630" y="1014"/>
                </a:lnTo>
                <a:close/>
                <a:moveTo>
                  <a:pt x="442" y="1014"/>
                </a:moveTo>
                <a:lnTo>
                  <a:pt x="334" y="1014"/>
                </a:lnTo>
                <a:lnTo>
                  <a:pt x="329" y="1012"/>
                </a:lnTo>
                <a:lnTo>
                  <a:pt x="325" y="1007"/>
                </a:lnTo>
                <a:lnTo>
                  <a:pt x="329" y="1001"/>
                </a:lnTo>
                <a:lnTo>
                  <a:pt x="334" y="999"/>
                </a:lnTo>
                <a:lnTo>
                  <a:pt x="442" y="999"/>
                </a:lnTo>
                <a:lnTo>
                  <a:pt x="449" y="1001"/>
                </a:lnTo>
                <a:lnTo>
                  <a:pt x="450" y="1007"/>
                </a:lnTo>
                <a:lnTo>
                  <a:pt x="449" y="1012"/>
                </a:lnTo>
                <a:lnTo>
                  <a:pt x="442" y="1014"/>
                </a:lnTo>
                <a:lnTo>
                  <a:pt x="442" y="1014"/>
                </a:lnTo>
                <a:close/>
                <a:moveTo>
                  <a:pt x="256" y="1014"/>
                </a:moveTo>
                <a:lnTo>
                  <a:pt x="147" y="1014"/>
                </a:lnTo>
                <a:lnTo>
                  <a:pt x="142" y="1012"/>
                </a:lnTo>
                <a:lnTo>
                  <a:pt x="139" y="1007"/>
                </a:lnTo>
                <a:lnTo>
                  <a:pt x="142" y="1001"/>
                </a:lnTo>
                <a:lnTo>
                  <a:pt x="147" y="999"/>
                </a:lnTo>
                <a:lnTo>
                  <a:pt x="256" y="999"/>
                </a:lnTo>
                <a:lnTo>
                  <a:pt x="262" y="1001"/>
                </a:lnTo>
                <a:lnTo>
                  <a:pt x="264" y="1007"/>
                </a:lnTo>
                <a:lnTo>
                  <a:pt x="262" y="1012"/>
                </a:lnTo>
                <a:lnTo>
                  <a:pt x="256" y="1014"/>
                </a:lnTo>
                <a:lnTo>
                  <a:pt x="256" y="1014"/>
                </a:lnTo>
                <a:close/>
                <a:moveTo>
                  <a:pt x="69" y="1014"/>
                </a:moveTo>
                <a:lnTo>
                  <a:pt x="6" y="1014"/>
                </a:lnTo>
                <a:lnTo>
                  <a:pt x="1" y="1012"/>
                </a:lnTo>
                <a:lnTo>
                  <a:pt x="0" y="1007"/>
                </a:lnTo>
                <a:lnTo>
                  <a:pt x="1" y="1001"/>
                </a:lnTo>
                <a:lnTo>
                  <a:pt x="6" y="999"/>
                </a:lnTo>
                <a:lnTo>
                  <a:pt x="69" y="999"/>
                </a:lnTo>
                <a:lnTo>
                  <a:pt x="74" y="1001"/>
                </a:lnTo>
                <a:lnTo>
                  <a:pt x="77" y="1007"/>
                </a:lnTo>
                <a:lnTo>
                  <a:pt x="74" y="1012"/>
                </a:lnTo>
                <a:lnTo>
                  <a:pt x="69" y="1014"/>
                </a:lnTo>
                <a:lnTo>
                  <a:pt x="69" y="1014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81" name="Freeform 633"/>
          <p:cNvSpPr>
            <a:spLocks noEditPoints="1"/>
          </p:cNvSpPr>
          <p:nvPr/>
        </p:nvSpPr>
        <p:spPr bwMode="auto">
          <a:xfrm>
            <a:off x="2190328" y="4027914"/>
            <a:ext cx="4541912" cy="1143074"/>
          </a:xfrm>
          <a:custGeom>
            <a:avLst/>
            <a:gdLst/>
            <a:ahLst/>
            <a:cxnLst>
              <a:cxn ang="0">
                <a:pos x="8" y="1232"/>
              </a:cxn>
              <a:cxn ang="0">
                <a:pos x="304" y="1216"/>
              </a:cxn>
              <a:cxn ang="0">
                <a:pos x="187" y="1224"/>
              </a:cxn>
              <a:cxn ang="0">
                <a:pos x="498" y="1224"/>
              </a:cxn>
              <a:cxn ang="0">
                <a:pos x="381" y="1216"/>
              </a:cxn>
              <a:cxn ang="0">
                <a:pos x="678" y="1232"/>
              </a:cxn>
              <a:cxn ang="0">
                <a:pos x="756" y="1216"/>
              </a:cxn>
              <a:cxn ang="0">
                <a:pos x="749" y="1228"/>
              </a:cxn>
              <a:cxn ang="0">
                <a:pos x="1058" y="1219"/>
              </a:cxn>
              <a:cxn ang="0">
                <a:pos x="938" y="1219"/>
              </a:cxn>
              <a:cxn ang="0">
                <a:pos x="1244" y="1228"/>
              </a:cxn>
              <a:cxn ang="0">
                <a:pos x="1129" y="1216"/>
              </a:cxn>
              <a:cxn ang="0">
                <a:pos x="1315" y="1232"/>
              </a:cxn>
              <a:cxn ang="0">
                <a:pos x="1612" y="1216"/>
              </a:cxn>
              <a:cxn ang="0">
                <a:pos x="1495" y="1224"/>
              </a:cxn>
              <a:cxn ang="0">
                <a:pos x="1807" y="1224"/>
              </a:cxn>
              <a:cxn ang="0">
                <a:pos x="1690" y="1216"/>
              </a:cxn>
              <a:cxn ang="0">
                <a:pos x="1985" y="1232"/>
              </a:cxn>
              <a:cxn ang="0">
                <a:pos x="2063" y="1216"/>
              </a:cxn>
              <a:cxn ang="0">
                <a:pos x="2058" y="1228"/>
              </a:cxn>
              <a:cxn ang="0">
                <a:pos x="2364" y="1219"/>
              </a:cxn>
              <a:cxn ang="0">
                <a:pos x="2244" y="1219"/>
              </a:cxn>
              <a:cxn ang="0">
                <a:pos x="2551" y="1228"/>
              </a:cxn>
              <a:cxn ang="0">
                <a:pos x="2437" y="1216"/>
              </a:cxn>
              <a:cxn ang="0">
                <a:pos x="2624" y="1232"/>
              </a:cxn>
              <a:cxn ang="0">
                <a:pos x="2919" y="1216"/>
              </a:cxn>
              <a:cxn ang="0">
                <a:pos x="2802" y="1224"/>
              </a:cxn>
              <a:cxn ang="0">
                <a:pos x="3114" y="1224"/>
              </a:cxn>
              <a:cxn ang="0">
                <a:pos x="2997" y="1216"/>
              </a:cxn>
              <a:cxn ang="0">
                <a:pos x="3293" y="1232"/>
              </a:cxn>
              <a:cxn ang="0">
                <a:pos x="3371" y="1216"/>
              </a:cxn>
              <a:cxn ang="0">
                <a:pos x="3365" y="1228"/>
              </a:cxn>
              <a:cxn ang="0">
                <a:pos x="3671" y="1219"/>
              </a:cxn>
              <a:cxn ang="0">
                <a:pos x="3551" y="1219"/>
              </a:cxn>
              <a:cxn ang="0">
                <a:pos x="3859" y="1228"/>
              </a:cxn>
              <a:cxn ang="0">
                <a:pos x="3744" y="1216"/>
              </a:cxn>
              <a:cxn ang="0">
                <a:pos x="3931" y="1232"/>
              </a:cxn>
              <a:cxn ang="0">
                <a:pos x="4227" y="1216"/>
              </a:cxn>
              <a:cxn ang="0">
                <a:pos x="4111" y="1224"/>
              </a:cxn>
              <a:cxn ang="0">
                <a:pos x="4422" y="1224"/>
              </a:cxn>
              <a:cxn ang="0">
                <a:pos x="4305" y="1216"/>
              </a:cxn>
              <a:cxn ang="0">
                <a:pos x="4579" y="1156"/>
              </a:cxn>
              <a:cxn ang="0">
                <a:pos x="4484" y="1224"/>
              </a:cxn>
              <a:cxn ang="0">
                <a:pos x="4712" y="1024"/>
              </a:cxn>
              <a:cxn ang="0">
                <a:pos x="4625" y="1101"/>
              </a:cxn>
              <a:cxn ang="0">
                <a:pos x="4844" y="903"/>
              </a:cxn>
              <a:cxn ang="0">
                <a:pos x="4889" y="838"/>
              </a:cxn>
              <a:cxn ang="0">
                <a:pos x="4894" y="851"/>
              </a:cxn>
              <a:cxn ang="0">
                <a:pos x="5103" y="626"/>
              </a:cxn>
              <a:cxn ang="0">
                <a:pos x="5019" y="712"/>
              </a:cxn>
              <a:cxn ang="0">
                <a:pos x="5242" y="503"/>
              </a:cxn>
              <a:cxn ang="0">
                <a:pos x="5152" y="574"/>
              </a:cxn>
              <a:cxn ang="0">
                <a:pos x="5296" y="453"/>
              </a:cxn>
              <a:cxn ang="0">
                <a:pos x="5494" y="233"/>
              </a:cxn>
              <a:cxn ang="0">
                <a:pos x="5416" y="322"/>
              </a:cxn>
              <a:cxn ang="0">
                <a:pos x="5636" y="102"/>
              </a:cxn>
              <a:cxn ang="0">
                <a:pos x="5549" y="178"/>
              </a:cxn>
              <a:cxn ang="0">
                <a:pos x="5735" y="12"/>
              </a:cxn>
            </a:cxnLst>
            <a:rect l="0" t="0" r="r" b="b"/>
            <a:pathLst>
              <a:path w="5739" h="1232">
                <a:moveTo>
                  <a:pt x="8" y="1216"/>
                </a:moveTo>
                <a:lnTo>
                  <a:pt x="117" y="1216"/>
                </a:lnTo>
                <a:lnTo>
                  <a:pt x="124" y="1219"/>
                </a:lnTo>
                <a:lnTo>
                  <a:pt x="125" y="1224"/>
                </a:lnTo>
                <a:lnTo>
                  <a:pt x="124" y="1228"/>
                </a:lnTo>
                <a:lnTo>
                  <a:pt x="117" y="1232"/>
                </a:lnTo>
                <a:lnTo>
                  <a:pt x="8" y="1232"/>
                </a:lnTo>
                <a:lnTo>
                  <a:pt x="4" y="1228"/>
                </a:lnTo>
                <a:lnTo>
                  <a:pt x="0" y="1224"/>
                </a:lnTo>
                <a:lnTo>
                  <a:pt x="4" y="1219"/>
                </a:lnTo>
                <a:lnTo>
                  <a:pt x="8" y="1216"/>
                </a:lnTo>
                <a:lnTo>
                  <a:pt x="8" y="1216"/>
                </a:lnTo>
                <a:close/>
                <a:moveTo>
                  <a:pt x="195" y="1216"/>
                </a:moveTo>
                <a:lnTo>
                  <a:pt x="304" y="1216"/>
                </a:lnTo>
                <a:lnTo>
                  <a:pt x="310" y="1219"/>
                </a:lnTo>
                <a:lnTo>
                  <a:pt x="312" y="1224"/>
                </a:lnTo>
                <a:lnTo>
                  <a:pt x="310" y="1228"/>
                </a:lnTo>
                <a:lnTo>
                  <a:pt x="304" y="1232"/>
                </a:lnTo>
                <a:lnTo>
                  <a:pt x="195" y="1232"/>
                </a:lnTo>
                <a:lnTo>
                  <a:pt x="190" y="1228"/>
                </a:lnTo>
                <a:lnTo>
                  <a:pt x="187" y="1224"/>
                </a:lnTo>
                <a:lnTo>
                  <a:pt x="190" y="1219"/>
                </a:lnTo>
                <a:lnTo>
                  <a:pt x="195" y="1216"/>
                </a:lnTo>
                <a:lnTo>
                  <a:pt x="195" y="1216"/>
                </a:lnTo>
                <a:close/>
                <a:moveTo>
                  <a:pt x="381" y="1216"/>
                </a:moveTo>
                <a:lnTo>
                  <a:pt x="492" y="1216"/>
                </a:lnTo>
                <a:lnTo>
                  <a:pt x="496" y="1219"/>
                </a:lnTo>
                <a:lnTo>
                  <a:pt x="498" y="1224"/>
                </a:lnTo>
                <a:lnTo>
                  <a:pt x="496" y="1228"/>
                </a:lnTo>
                <a:lnTo>
                  <a:pt x="492" y="1232"/>
                </a:lnTo>
                <a:lnTo>
                  <a:pt x="381" y="1232"/>
                </a:lnTo>
                <a:lnTo>
                  <a:pt x="377" y="1228"/>
                </a:lnTo>
                <a:lnTo>
                  <a:pt x="375" y="1224"/>
                </a:lnTo>
                <a:lnTo>
                  <a:pt x="377" y="1219"/>
                </a:lnTo>
                <a:lnTo>
                  <a:pt x="381" y="1216"/>
                </a:lnTo>
                <a:lnTo>
                  <a:pt x="381" y="1216"/>
                </a:lnTo>
                <a:close/>
                <a:moveTo>
                  <a:pt x="569" y="1216"/>
                </a:moveTo>
                <a:lnTo>
                  <a:pt x="678" y="1216"/>
                </a:lnTo>
                <a:lnTo>
                  <a:pt x="683" y="1219"/>
                </a:lnTo>
                <a:lnTo>
                  <a:pt x="686" y="1224"/>
                </a:lnTo>
                <a:lnTo>
                  <a:pt x="683" y="1228"/>
                </a:lnTo>
                <a:lnTo>
                  <a:pt x="678" y="1232"/>
                </a:lnTo>
                <a:lnTo>
                  <a:pt x="569" y="1232"/>
                </a:lnTo>
                <a:lnTo>
                  <a:pt x="563" y="1228"/>
                </a:lnTo>
                <a:lnTo>
                  <a:pt x="561" y="1224"/>
                </a:lnTo>
                <a:lnTo>
                  <a:pt x="563" y="1219"/>
                </a:lnTo>
                <a:lnTo>
                  <a:pt x="569" y="1216"/>
                </a:lnTo>
                <a:lnTo>
                  <a:pt x="569" y="1216"/>
                </a:lnTo>
                <a:close/>
                <a:moveTo>
                  <a:pt x="756" y="1216"/>
                </a:moveTo>
                <a:lnTo>
                  <a:pt x="865" y="1216"/>
                </a:lnTo>
                <a:lnTo>
                  <a:pt x="869" y="1219"/>
                </a:lnTo>
                <a:lnTo>
                  <a:pt x="873" y="1224"/>
                </a:lnTo>
                <a:lnTo>
                  <a:pt x="869" y="1228"/>
                </a:lnTo>
                <a:lnTo>
                  <a:pt x="865" y="1232"/>
                </a:lnTo>
                <a:lnTo>
                  <a:pt x="756" y="1232"/>
                </a:lnTo>
                <a:lnTo>
                  <a:pt x="749" y="1228"/>
                </a:lnTo>
                <a:lnTo>
                  <a:pt x="748" y="1224"/>
                </a:lnTo>
                <a:lnTo>
                  <a:pt x="749" y="1219"/>
                </a:lnTo>
                <a:lnTo>
                  <a:pt x="756" y="1216"/>
                </a:lnTo>
                <a:lnTo>
                  <a:pt x="756" y="1216"/>
                </a:lnTo>
                <a:close/>
                <a:moveTo>
                  <a:pt x="942" y="1216"/>
                </a:moveTo>
                <a:lnTo>
                  <a:pt x="1051" y="1216"/>
                </a:lnTo>
                <a:lnTo>
                  <a:pt x="1058" y="1219"/>
                </a:lnTo>
                <a:lnTo>
                  <a:pt x="1059" y="1224"/>
                </a:lnTo>
                <a:lnTo>
                  <a:pt x="1058" y="1228"/>
                </a:lnTo>
                <a:lnTo>
                  <a:pt x="1051" y="1232"/>
                </a:lnTo>
                <a:lnTo>
                  <a:pt x="942" y="1232"/>
                </a:lnTo>
                <a:lnTo>
                  <a:pt x="938" y="1228"/>
                </a:lnTo>
                <a:lnTo>
                  <a:pt x="934" y="1224"/>
                </a:lnTo>
                <a:lnTo>
                  <a:pt x="938" y="1219"/>
                </a:lnTo>
                <a:lnTo>
                  <a:pt x="942" y="1216"/>
                </a:lnTo>
                <a:lnTo>
                  <a:pt x="942" y="1216"/>
                </a:lnTo>
                <a:close/>
                <a:moveTo>
                  <a:pt x="1129" y="1216"/>
                </a:moveTo>
                <a:lnTo>
                  <a:pt x="1237" y="1216"/>
                </a:lnTo>
                <a:lnTo>
                  <a:pt x="1244" y="1219"/>
                </a:lnTo>
                <a:lnTo>
                  <a:pt x="1246" y="1224"/>
                </a:lnTo>
                <a:lnTo>
                  <a:pt x="1244" y="1228"/>
                </a:lnTo>
                <a:lnTo>
                  <a:pt x="1237" y="1232"/>
                </a:lnTo>
                <a:lnTo>
                  <a:pt x="1129" y="1232"/>
                </a:lnTo>
                <a:lnTo>
                  <a:pt x="1124" y="1228"/>
                </a:lnTo>
                <a:lnTo>
                  <a:pt x="1121" y="1224"/>
                </a:lnTo>
                <a:lnTo>
                  <a:pt x="1124" y="1219"/>
                </a:lnTo>
                <a:lnTo>
                  <a:pt x="1129" y="1216"/>
                </a:lnTo>
                <a:lnTo>
                  <a:pt x="1129" y="1216"/>
                </a:lnTo>
                <a:close/>
                <a:moveTo>
                  <a:pt x="1315" y="1216"/>
                </a:moveTo>
                <a:lnTo>
                  <a:pt x="1426" y="1216"/>
                </a:lnTo>
                <a:lnTo>
                  <a:pt x="1430" y="1219"/>
                </a:lnTo>
                <a:lnTo>
                  <a:pt x="1432" y="1224"/>
                </a:lnTo>
                <a:lnTo>
                  <a:pt x="1430" y="1228"/>
                </a:lnTo>
                <a:lnTo>
                  <a:pt x="1426" y="1232"/>
                </a:lnTo>
                <a:lnTo>
                  <a:pt x="1315" y="1232"/>
                </a:lnTo>
                <a:lnTo>
                  <a:pt x="1310" y="1228"/>
                </a:lnTo>
                <a:lnTo>
                  <a:pt x="1309" y="1224"/>
                </a:lnTo>
                <a:lnTo>
                  <a:pt x="1310" y="1219"/>
                </a:lnTo>
                <a:lnTo>
                  <a:pt x="1315" y="1216"/>
                </a:lnTo>
                <a:lnTo>
                  <a:pt x="1315" y="1216"/>
                </a:lnTo>
                <a:close/>
                <a:moveTo>
                  <a:pt x="1503" y="1216"/>
                </a:moveTo>
                <a:lnTo>
                  <a:pt x="1612" y="1216"/>
                </a:lnTo>
                <a:lnTo>
                  <a:pt x="1617" y="1219"/>
                </a:lnTo>
                <a:lnTo>
                  <a:pt x="1620" y="1224"/>
                </a:lnTo>
                <a:lnTo>
                  <a:pt x="1617" y="1228"/>
                </a:lnTo>
                <a:lnTo>
                  <a:pt x="1612" y="1232"/>
                </a:lnTo>
                <a:lnTo>
                  <a:pt x="1503" y="1232"/>
                </a:lnTo>
                <a:lnTo>
                  <a:pt x="1497" y="1228"/>
                </a:lnTo>
                <a:lnTo>
                  <a:pt x="1495" y="1224"/>
                </a:lnTo>
                <a:lnTo>
                  <a:pt x="1497" y="1219"/>
                </a:lnTo>
                <a:lnTo>
                  <a:pt x="1503" y="1216"/>
                </a:lnTo>
                <a:lnTo>
                  <a:pt x="1503" y="1216"/>
                </a:lnTo>
                <a:close/>
                <a:moveTo>
                  <a:pt x="1690" y="1216"/>
                </a:moveTo>
                <a:lnTo>
                  <a:pt x="1799" y="1216"/>
                </a:lnTo>
                <a:lnTo>
                  <a:pt x="1803" y="1219"/>
                </a:lnTo>
                <a:lnTo>
                  <a:pt x="1807" y="1224"/>
                </a:lnTo>
                <a:lnTo>
                  <a:pt x="1803" y="1228"/>
                </a:lnTo>
                <a:lnTo>
                  <a:pt x="1799" y="1232"/>
                </a:lnTo>
                <a:lnTo>
                  <a:pt x="1690" y="1232"/>
                </a:lnTo>
                <a:lnTo>
                  <a:pt x="1683" y="1228"/>
                </a:lnTo>
                <a:lnTo>
                  <a:pt x="1682" y="1224"/>
                </a:lnTo>
                <a:lnTo>
                  <a:pt x="1683" y="1219"/>
                </a:lnTo>
                <a:lnTo>
                  <a:pt x="1690" y="1216"/>
                </a:lnTo>
                <a:lnTo>
                  <a:pt x="1690" y="1216"/>
                </a:lnTo>
                <a:close/>
                <a:moveTo>
                  <a:pt x="1876" y="1216"/>
                </a:moveTo>
                <a:lnTo>
                  <a:pt x="1985" y="1216"/>
                </a:lnTo>
                <a:lnTo>
                  <a:pt x="1991" y="1219"/>
                </a:lnTo>
                <a:lnTo>
                  <a:pt x="1993" y="1224"/>
                </a:lnTo>
                <a:lnTo>
                  <a:pt x="1991" y="1228"/>
                </a:lnTo>
                <a:lnTo>
                  <a:pt x="1985" y="1232"/>
                </a:lnTo>
                <a:lnTo>
                  <a:pt x="1876" y="1232"/>
                </a:lnTo>
                <a:lnTo>
                  <a:pt x="1871" y="1228"/>
                </a:lnTo>
                <a:lnTo>
                  <a:pt x="1868" y="1224"/>
                </a:lnTo>
                <a:lnTo>
                  <a:pt x="1871" y="1219"/>
                </a:lnTo>
                <a:lnTo>
                  <a:pt x="1876" y="1216"/>
                </a:lnTo>
                <a:lnTo>
                  <a:pt x="1876" y="1216"/>
                </a:lnTo>
                <a:close/>
                <a:moveTo>
                  <a:pt x="2063" y="1216"/>
                </a:moveTo>
                <a:lnTo>
                  <a:pt x="2171" y="1216"/>
                </a:lnTo>
                <a:lnTo>
                  <a:pt x="2178" y="1219"/>
                </a:lnTo>
                <a:lnTo>
                  <a:pt x="2180" y="1224"/>
                </a:lnTo>
                <a:lnTo>
                  <a:pt x="2178" y="1228"/>
                </a:lnTo>
                <a:lnTo>
                  <a:pt x="2171" y="1232"/>
                </a:lnTo>
                <a:lnTo>
                  <a:pt x="2063" y="1232"/>
                </a:lnTo>
                <a:lnTo>
                  <a:pt x="2058" y="1228"/>
                </a:lnTo>
                <a:lnTo>
                  <a:pt x="2055" y="1224"/>
                </a:lnTo>
                <a:lnTo>
                  <a:pt x="2058" y="1219"/>
                </a:lnTo>
                <a:lnTo>
                  <a:pt x="2063" y="1216"/>
                </a:lnTo>
                <a:lnTo>
                  <a:pt x="2063" y="1216"/>
                </a:lnTo>
                <a:close/>
                <a:moveTo>
                  <a:pt x="2249" y="1216"/>
                </a:moveTo>
                <a:lnTo>
                  <a:pt x="2360" y="1216"/>
                </a:lnTo>
                <a:lnTo>
                  <a:pt x="2364" y="1219"/>
                </a:lnTo>
                <a:lnTo>
                  <a:pt x="2366" y="1224"/>
                </a:lnTo>
                <a:lnTo>
                  <a:pt x="2364" y="1228"/>
                </a:lnTo>
                <a:lnTo>
                  <a:pt x="2360" y="1232"/>
                </a:lnTo>
                <a:lnTo>
                  <a:pt x="2249" y="1232"/>
                </a:lnTo>
                <a:lnTo>
                  <a:pt x="2244" y="1228"/>
                </a:lnTo>
                <a:lnTo>
                  <a:pt x="2243" y="1224"/>
                </a:lnTo>
                <a:lnTo>
                  <a:pt x="2244" y="1219"/>
                </a:lnTo>
                <a:lnTo>
                  <a:pt x="2249" y="1216"/>
                </a:lnTo>
                <a:lnTo>
                  <a:pt x="2249" y="1216"/>
                </a:lnTo>
                <a:close/>
                <a:moveTo>
                  <a:pt x="2437" y="1216"/>
                </a:moveTo>
                <a:lnTo>
                  <a:pt x="2546" y="1216"/>
                </a:lnTo>
                <a:lnTo>
                  <a:pt x="2551" y="1219"/>
                </a:lnTo>
                <a:lnTo>
                  <a:pt x="2554" y="1224"/>
                </a:lnTo>
                <a:lnTo>
                  <a:pt x="2551" y="1228"/>
                </a:lnTo>
                <a:lnTo>
                  <a:pt x="2546" y="1232"/>
                </a:lnTo>
                <a:lnTo>
                  <a:pt x="2437" y="1232"/>
                </a:lnTo>
                <a:lnTo>
                  <a:pt x="2431" y="1228"/>
                </a:lnTo>
                <a:lnTo>
                  <a:pt x="2429" y="1224"/>
                </a:lnTo>
                <a:lnTo>
                  <a:pt x="2431" y="1219"/>
                </a:lnTo>
                <a:lnTo>
                  <a:pt x="2437" y="1216"/>
                </a:lnTo>
                <a:lnTo>
                  <a:pt x="2437" y="1216"/>
                </a:lnTo>
                <a:close/>
                <a:moveTo>
                  <a:pt x="2624" y="1216"/>
                </a:moveTo>
                <a:lnTo>
                  <a:pt x="2732" y="1216"/>
                </a:lnTo>
                <a:lnTo>
                  <a:pt x="2737" y="1219"/>
                </a:lnTo>
                <a:lnTo>
                  <a:pt x="2741" y="1224"/>
                </a:lnTo>
                <a:lnTo>
                  <a:pt x="2737" y="1228"/>
                </a:lnTo>
                <a:lnTo>
                  <a:pt x="2732" y="1232"/>
                </a:lnTo>
                <a:lnTo>
                  <a:pt x="2624" y="1232"/>
                </a:lnTo>
                <a:lnTo>
                  <a:pt x="2617" y="1228"/>
                </a:lnTo>
                <a:lnTo>
                  <a:pt x="2616" y="1224"/>
                </a:lnTo>
                <a:lnTo>
                  <a:pt x="2617" y="1219"/>
                </a:lnTo>
                <a:lnTo>
                  <a:pt x="2624" y="1216"/>
                </a:lnTo>
                <a:lnTo>
                  <a:pt x="2624" y="1216"/>
                </a:lnTo>
                <a:close/>
                <a:moveTo>
                  <a:pt x="2810" y="1216"/>
                </a:moveTo>
                <a:lnTo>
                  <a:pt x="2919" y="1216"/>
                </a:lnTo>
                <a:lnTo>
                  <a:pt x="2925" y="1219"/>
                </a:lnTo>
                <a:lnTo>
                  <a:pt x="2927" y="1224"/>
                </a:lnTo>
                <a:lnTo>
                  <a:pt x="2925" y="1228"/>
                </a:lnTo>
                <a:lnTo>
                  <a:pt x="2919" y="1232"/>
                </a:lnTo>
                <a:lnTo>
                  <a:pt x="2810" y="1232"/>
                </a:lnTo>
                <a:lnTo>
                  <a:pt x="2805" y="1228"/>
                </a:lnTo>
                <a:lnTo>
                  <a:pt x="2802" y="1224"/>
                </a:lnTo>
                <a:lnTo>
                  <a:pt x="2805" y="1219"/>
                </a:lnTo>
                <a:lnTo>
                  <a:pt x="2810" y="1216"/>
                </a:lnTo>
                <a:lnTo>
                  <a:pt x="2810" y="1216"/>
                </a:lnTo>
                <a:close/>
                <a:moveTo>
                  <a:pt x="2997" y="1216"/>
                </a:moveTo>
                <a:lnTo>
                  <a:pt x="3105" y="1216"/>
                </a:lnTo>
                <a:lnTo>
                  <a:pt x="3112" y="1219"/>
                </a:lnTo>
                <a:lnTo>
                  <a:pt x="3114" y="1224"/>
                </a:lnTo>
                <a:lnTo>
                  <a:pt x="3112" y="1228"/>
                </a:lnTo>
                <a:lnTo>
                  <a:pt x="3105" y="1232"/>
                </a:lnTo>
                <a:lnTo>
                  <a:pt x="2997" y="1232"/>
                </a:lnTo>
                <a:lnTo>
                  <a:pt x="2992" y="1228"/>
                </a:lnTo>
                <a:lnTo>
                  <a:pt x="2989" y="1224"/>
                </a:lnTo>
                <a:lnTo>
                  <a:pt x="2992" y="1219"/>
                </a:lnTo>
                <a:lnTo>
                  <a:pt x="2997" y="1216"/>
                </a:lnTo>
                <a:lnTo>
                  <a:pt x="2997" y="1216"/>
                </a:lnTo>
                <a:close/>
                <a:moveTo>
                  <a:pt x="3183" y="1216"/>
                </a:moveTo>
                <a:lnTo>
                  <a:pt x="3293" y="1216"/>
                </a:lnTo>
                <a:lnTo>
                  <a:pt x="3298" y="1219"/>
                </a:lnTo>
                <a:lnTo>
                  <a:pt x="3300" y="1224"/>
                </a:lnTo>
                <a:lnTo>
                  <a:pt x="3298" y="1228"/>
                </a:lnTo>
                <a:lnTo>
                  <a:pt x="3293" y="1232"/>
                </a:lnTo>
                <a:lnTo>
                  <a:pt x="3183" y="1232"/>
                </a:lnTo>
                <a:lnTo>
                  <a:pt x="3178" y="1228"/>
                </a:lnTo>
                <a:lnTo>
                  <a:pt x="3177" y="1224"/>
                </a:lnTo>
                <a:lnTo>
                  <a:pt x="3178" y="1219"/>
                </a:lnTo>
                <a:lnTo>
                  <a:pt x="3183" y="1216"/>
                </a:lnTo>
                <a:lnTo>
                  <a:pt x="3183" y="1216"/>
                </a:lnTo>
                <a:close/>
                <a:moveTo>
                  <a:pt x="3371" y="1216"/>
                </a:moveTo>
                <a:lnTo>
                  <a:pt x="3480" y="1216"/>
                </a:lnTo>
                <a:lnTo>
                  <a:pt x="3485" y="1219"/>
                </a:lnTo>
                <a:lnTo>
                  <a:pt x="3488" y="1224"/>
                </a:lnTo>
                <a:lnTo>
                  <a:pt x="3485" y="1228"/>
                </a:lnTo>
                <a:lnTo>
                  <a:pt x="3480" y="1232"/>
                </a:lnTo>
                <a:lnTo>
                  <a:pt x="3371" y="1232"/>
                </a:lnTo>
                <a:lnTo>
                  <a:pt x="3365" y="1228"/>
                </a:lnTo>
                <a:lnTo>
                  <a:pt x="3363" y="1224"/>
                </a:lnTo>
                <a:lnTo>
                  <a:pt x="3365" y="1219"/>
                </a:lnTo>
                <a:lnTo>
                  <a:pt x="3371" y="1216"/>
                </a:lnTo>
                <a:lnTo>
                  <a:pt x="3371" y="1216"/>
                </a:lnTo>
                <a:close/>
                <a:moveTo>
                  <a:pt x="3558" y="1216"/>
                </a:moveTo>
                <a:lnTo>
                  <a:pt x="3666" y="1216"/>
                </a:lnTo>
                <a:lnTo>
                  <a:pt x="3671" y="1219"/>
                </a:lnTo>
                <a:lnTo>
                  <a:pt x="3675" y="1224"/>
                </a:lnTo>
                <a:lnTo>
                  <a:pt x="3671" y="1228"/>
                </a:lnTo>
                <a:lnTo>
                  <a:pt x="3666" y="1232"/>
                </a:lnTo>
                <a:lnTo>
                  <a:pt x="3558" y="1232"/>
                </a:lnTo>
                <a:lnTo>
                  <a:pt x="3551" y="1228"/>
                </a:lnTo>
                <a:lnTo>
                  <a:pt x="3550" y="1224"/>
                </a:lnTo>
                <a:lnTo>
                  <a:pt x="3551" y="1219"/>
                </a:lnTo>
                <a:lnTo>
                  <a:pt x="3558" y="1216"/>
                </a:lnTo>
                <a:lnTo>
                  <a:pt x="3558" y="1216"/>
                </a:lnTo>
                <a:close/>
                <a:moveTo>
                  <a:pt x="3744" y="1216"/>
                </a:moveTo>
                <a:lnTo>
                  <a:pt x="3853" y="1216"/>
                </a:lnTo>
                <a:lnTo>
                  <a:pt x="3859" y="1219"/>
                </a:lnTo>
                <a:lnTo>
                  <a:pt x="3861" y="1224"/>
                </a:lnTo>
                <a:lnTo>
                  <a:pt x="3859" y="1228"/>
                </a:lnTo>
                <a:lnTo>
                  <a:pt x="3853" y="1232"/>
                </a:lnTo>
                <a:lnTo>
                  <a:pt x="3744" y="1232"/>
                </a:lnTo>
                <a:lnTo>
                  <a:pt x="3739" y="1228"/>
                </a:lnTo>
                <a:lnTo>
                  <a:pt x="3736" y="1224"/>
                </a:lnTo>
                <a:lnTo>
                  <a:pt x="3739" y="1219"/>
                </a:lnTo>
                <a:lnTo>
                  <a:pt x="3744" y="1216"/>
                </a:lnTo>
                <a:lnTo>
                  <a:pt x="3744" y="1216"/>
                </a:lnTo>
                <a:close/>
                <a:moveTo>
                  <a:pt x="3931" y="1216"/>
                </a:moveTo>
                <a:lnTo>
                  <a:pt x="4039" y="1216"/>
                </a:lnTo>
                <a:lnTo>
                  <a:pt x="4046" y="1219"/>
                </a:lnTo>
                <a:lnTo>
                  <a:pt x="4047" y="1224"/>
                </a:lnTo>
                <a:lnTo>
                  <a:pt x="4046" y="1228"/>
                </a:lnTo>
                <a:lnTo>
                  <a:pt x="4039" y="1232"/>
                </a:lnTo>
                <a:lnTo>
                  <a:pt x="3931" y="1232"/>
                </a:lnTo>
                <a:lnTo>
                  <a:pt x="3926" y="1228"/>
                </a:lnTo>
                <a:lnTo>
                  <a:pt x="3923" y="1224"/>
                </a:lnTo>
                <a:lnTo>
                  <a:pt x="3926" y="1219"/>
                </a:lnTo>
                <a:lnTo>
                  <a:pt x="3931" y="1216"/>
                </a:lnTo>
                <a:lnTo>
                  <a:pt x="3931" y="1216"/>
                </a:lnTo>
                <a:close/>
                <a:moveTo>
                  <a:pt x="4117" y="1216"/>
                </a:moveTo>
                <a:lnTo>
                  <a:pt x="4227" y="1216"/>
                </a:lnTo>
                <a:lnTo>
                  <a:pt x="4232" y="1219"/>
                </a:lnTo>
                <a:lnTo>
                  <a:pt x="4234" y="1224"/>
                </a:lnTo>
                <a:lnTo>
                  <a:pt x="4232" y="1228"/>
                </a:lnTo>
                <a:lnTo>
                  <a:pt x="4227" y="1232"/>
                </a:lnTo>
                <a:lnTo>
                  <a:pt x="4117" y="1232"/>
                </a:lnTo>
                <a:lnTo>
                  <a:pt x="4112" y="1228"/>
                </a:lnTo>
                <a:lnTo>
                  <a:pt x="4111" y="1224"/>
                </a:lnTo>
                <a:lnTo>
                  <a:pt x="4112" y="1219"/>
                </a:lnTo>
                <a:lnTo>
                  <a:pt x="4117" y="1216"/>
                </a:lnTo>
                <a:lnTo>
                  <a:pt x="4117" y="1216"/>
                </a:lnTo>
                <a:close/>
                <a:moveTo>
                  <a:pt x="4305" y="1216"/>
                </a:moveTo>
                <a:lnTo>
                  <a:pt x="4414" y="1216"/>
                </a:lnTo>
                <a:lnTo>
                  <a:pt x="4419" y="1219"/>
                </a:lnTo>
                <a:lnTo>
                  <a:pt x="4422" y="1224"/>
                </a:lnTo>
                <a:lnTo>
                  <a:pt x="4419" y="1228"/>
                </a:lnTo>
                <a:lnTo>
                  <a:pt x="4414" y="1232"/>
                </a:lnTo>
                <a:lnTo>
                  <a:pt x="4305" y="1232"/>
                </a:lnTo>
                <a:lnTo>
                  <a:pt x="4299" y="1228"/>
                </a:lnTo>
                <a:lnTo>
                  <a:pt x="4297" y="1224"/>
                </a:lnTo>
                <a:lnTo>
                  <a:pt x="4299" y="1219"/>
                </a:lnTo>
                <a:lnTo>
                  <a:pt x="4305" y="1216"/>
                </a:lnTo>
                <a:lnTo>
                  <a:pt x="4305" y="1216"/>
                </a:lnTo>
                <a:close/>
                <a:moveTo>
                  <a:pt x="4492" y="1216"/>
                </a:moveTo>
                <a:lnTo>
                  <a:pt x="4513" y="1216"/>
                </a:lnTo>
                <a:lnTo>
                  <a:pt x="4506" y="1219"/>
                </a:lnTo>
                <a:lnTo>
                  <a:pt x="4570" y="1156"/>
                </a:lnTo>
                <a:lnTo>
                  <a:pt x="4574" y="1154"/>
                </a:lnTo>
                <a:lnTo>
                  <a:pt x="4579" y="1156"/>
                </a:lnTo>
                <a:lnTo>
                  <a:pt x="4583" y="1162"/>
                </a:lnTo>
                <a:lnTo>
                  <a:pt x="4579" y="1167"/>
                </a:lnTo>
                <a:lnTo>
                  <a:pt x="4518" y="1228"/>
                </a:lnTo>
                <a:lnTo>
                  <a:pt x="4513" y="1232"/>
                </a:lnTo>
                <a:lnTo>
                  <a:pt x="4492" y="1232"/>
                </a:lnTo>
                <a:lnTo>
                  <a:pt x="4485" y="1228"/>
                </a:lnTo>
                <a:lnTo>
                  <a:pt x="4484" y="1224"/>
                </a:lnTo>
                <a:lnTo>
                  <a:pt x="4485" y="1219"/>
                </a:lnTo>
                <a:lnTo>
                  <a:pt x="4492" y="1216"/>
                </a:lnTo>
                <a:lnTo>
                  <a:pt x="4492" y="1216"/>
                </a:lnTo>
                <a:close/>
                <a:moveTo>
                  <a:pt x="4625" y="1101"/>
                </a:moveTo>
                <a:lnTo>
                  <a:pt x="4701" y="1024"/>
                </a:lnTo>
                <a:lnTo>
                  <a:pt x="4707" y="1023"/>
                </a:lnTo>
                <a:lnTo>
                  <a:pt x="4712" y="1024"/>
                </a:lnTo>
                <a:lnTo>
                  <a:pt x="4714" y="1029"/>
                </a:lnTo>
                <a:lnTo>
                  <a:pt x="4712" y="1036"/>
                </a:lnTo>
                <a:lnTo>
                  <a:pt x="4634" y="1112"/>
                </a:lnTo>
                <a:lnTo>
                  <a:pt x="4630" y="1115"/>
                </a:lnTo>
                <a:lnTo>
                  <a:pt x="4625" y="1112"/>
                </a:lnTo>
                <a:lnTo>
                  <a:pt x="4621" y="1107"/>
                </a:lnTo>
                <a:lnTo>
                  <a:pt x="4625" y="1101"/>
                </a:lnTo>
                <a:lnTo>
                  <a:pt x="4625" y="1101"/>
                </a:lnTo>
                <a:close/>
                <a:moveTo>
                  <a:pt x="4756" y="969"/>
                </a:moveTo>
                <a:lnTo>
                  <a:pt x="4834" y="893"/>
                </a:lnTo>
                <a:lnTo>
                  <a:pt x="4839" y="890"/>
                </a:lnTo>
                <a:lnTo>
                  <a:pt x="4844" y="893"/>
                </a:lnTo>
                <a:lnTo>
                  <a:pt x="4847" y="898"/>
                </a:lnTo>
                <a:lnTo>
                  <a:pt x="4844" y="903"/>
                </a:lnTo>
                <a:lnTo>
                  <a:pt x="4767" y="981"/>
                </a:lnTo>
                <a:lnTo>
                  <a:pt x="4763" y="982"/>
                </a:lnTo>
                <a:lnTo>
                  <a:pt x="4756" y="981"/>
                </a:lnTo>
                <a:lnTo>
                  <a:pt x="4754" y="974"/>
                </a:lnTo>
                <a:lnTo>
                  <a:pt x="4756" y="969"/>
                </a:lnTo>
                <a:lnTo>
                  <a:pt x="4756" y="969"/>
                </a:lnTo>
                <a:close/>
                <a:moveTo>
                  <a:pt x="4889" y="838"/>
                </a:moveTo>
                <a:lnTo>
                  <a:pt x="4965" y="761"/>
                </a:lnTo>
                <a:lnTo>
                  <a:pt x="4970" y="759"/>
                </a:lnTo>
                <a:lnTo>
                  <a:pt x="4977" y="761"/>
                </a:lnTo>
                <a:lnTo>
                  <a:pt x="4978" y="765"/>
                </a:lnTo>
                <a:lnTo>
                  <a:pt x="4977" y="772"/>
                </a:lnTo>
                <a:lnTo>
                  <a:pt x="4899" y="848"/>
                </a:lnTo>
                <a:lnTo>
                  <a:pt x="4894" y="851"/>
                </a:lnTo>
                <a:lnTo>
                  <a:pt x="4889" y="848"/>
                </a:lnTo>
                <a:lnTo>
                  <a:pt x="4886" y="843"/>
                </a:lnTo>
                <a:lnTo>
                  <a:pt x="4889" y="838"/>
                </a:lnTo>
                <a:lnTo>
                  <a:pt x="4889" y="838"/>
                </a:lnTo>
                <a:close/>
                <a:moveTo>
                  <a:pt x="5020" y="705"/>
                </a:moveTo>
                <a:lnTo>
                  <a:pt x="5098" y="629"/>
                </a:lnTo>
                <a:lnTo>
                  <a:pt x="5103" y="626"/>
                </a:lnTo>
                <a:lnTo>
                  <a:pt x="5108" y="629"/>
                </a:lnTo>
                <a:lnTo>
                  <a:pt x="5111" y="634"/>
                </a:lnTo>
                <a:lnTo>
                  <a:pt x="5108" y="639"/>
                </a:lnTo>
                <a:lnTo>
                  <a:pt x="5032" y="717"/>
                </a:lnTo>
                <a:lnTo>
                  <a:pt x="5025" y="718"/>
                </a:lnTo>
                <a:lnTo>
                  <a:pt x="5020" y="717"/>
                </a:lnTo>
                <a:lnTo>
                  <a:pt x="5019" y="712"/>
                </a:lnTo>
                <a:lnTo>
                  <a:pt x="5020" y="705"/>
                </a:lnTo>
                <a:lnTo>
                  <a:pt x="5020" y="705"/>
                </a:lnTo>
                <a:close/>
                <a:moveTo>
                  <a:pt x="5152" y="574"/>
                </a:moveTo>
                <a:lnTo>
                  <a:pt x="5229" y="497"/>
                </a:lnTo>
                <a:lnTo>
                  <a:pt x="5234" y="495"/>
                </a:lnTo>
                <a:lnTo>
                  <a:pt x="5241" y="497"/>
                </a:lnTo>
                <a:lnTo>
                  <a:pt x="5242" y="503"/>
                </a:lnTo>
                <a:lnTo>
                  <a:pt x="5241" y="508"/>
                </a:lnTo>
                <a:lnTo>
                  <a:pt x="5163" y="584"/>
                </a:lnTo>
                <a:lnTo>
                  <a:pt x="5158" y="587"/>
                </a:lnTo>
                <a:lnTo>
                  <a:pt x="5152" y="584"/>
                </a:lnTo>
                <a:lnTo>
                  <a:pt x="5150" y="579"/>
                </a:lnTo>
                <a:lnTo>
                  <a:pt x="5152" y="574"/>
                </a:lnTo>
                <a:lnTo>
                  <a:pt x="5152" y="574"/>
                </a:lnTo>
                <a:close/>
                <a:moveTo>
                  <a:pt x="5285" y="442"/>
                </a:moveTo>
                <a:lnTo>
                  <a:pt x="5361" y="365"/>
                </a:lnTo>
                <a:lnTo>
                  <a:pt x="5367" y="362"/>
                </a:lnTo>
                <a:lnTo>
                  <a:pt x="5372" y="365"/>
                </a:lnTo>
                <a:lnTo>
                  <a:pt x="5375" y="370"/>
                </a:lnTo>
                <a:lnTo>
                  <a:pt x="5372" y="375"/>
                </a:lnTo>
                <a:lnTo>
                  <a:pt x="5296" y="453"/>
                </a:lnTo>
                <a:lnTo>
                  <a:pt x="5289" y="455"/>
                </a:lnTo>
                <a:lnTo>
                  <a:pt x="5285" y="453"/>
                </a:lnTo>
                <a:lnTo>
                  <a:pt x="5283" y="448"/>
                </a:lnTo>
                <a:lnTo>
                  <a:pt x="5285" y="442"/>
                </a:lnTo>
                <a:lnTo>
                  <a:pt x="5285" y="442"/>
                </a:lnTo>
                <a:close/>
                <a:moveTo>
                  <a:pt x="5416" y="310"/>
                </a:moveTo>
                <a:lnTo>
                  <a:pt x="5494" y="233"/>
                </a:lnTo>
                <a:lnTo>
                  <a:pt x="5499" y="231"/>
                </a:lnTo>
                <a:lnTo>
                  <a:pt x="5505" y="233"/>
                </a:lnTo>
                <a:lnTo>
                  <a:pt x="5507" y="239"/>
                </a:lnTo>
                <a:lnTo>
                  <a:pt x="5505" y="244"/>
                </a:lnTo>
                <a:lnTo>
                  <a:pt x="5427" y="322"/>
                </a:lnTo>
                <a:lnTo>
                  <a:pt x="5422" y="323"/>
                </a:lnTo>
                <a:lnTo>
                  <a:pt x="5416" y="322"/>
                </a:lnTo>
                <a:lnTo>
                  <a:pt x="5414" y="315"/>
                </a:lnTo>
                <a:lnTo>
                  <a:pt x="5416" y="310"/>
                </a:lnTo>
                <a:lnTo>
                  <a:pt x="5416" y="310"/>
                </a:lnTo>
                <a:close/>
                <a:moveTo>
                  <a:pt x="5549" y="178"/>
                </a:moveTo>
                <a:lnTo>
                  <a:pt x="5625" y="102"/>
                </a:lnTo>
                <a:lnTo>
                  <a:pt x="5632" y="98"/>
                </a:lnTo>
                <a:lnTo>
                  <a:pt x="5636" y="102"/>
                </a:lnTo>
                <a:lnTo>
                  <a:pt x="5640" y="106"/>
                </a:lnTo>
                <a:lnTo>
                  <a:pt x="5636" y="113"/>
                </a:lnTo>
                <a:lnTo>
                  <a:pt x="5560" y="189"/>
                </a:lnTo>
                <a:lnTo>
                  <a:pt x="5554" y="192"/>
                </a:lnTo>
                <a:lnTo>
                  <a:pt x="5549" y="189"/>
                </a:lnTo>
                <a:lnTo>
                  <a:pt x="5546" y="184"/>
                </a:lnTo>
                <a:lnTo>
                  <a:pt x="5549" y="178"/>
                </a:lnTo>
                <a:lnTo>
                  <a:pt x="5549" y="178"/>
                </a:lnTo>
                <a:close/>
                <a:moveTo>
                  <a:pt x="5680" y="46"/>
                </a:moveTo>
                <a:lnTo>
                  <a:pt x="5726" y="1"/>
                </a:lnTo>
                <a:lnTo>
                  <a:pt x="5731" y="0"/>
                </a:lnTo>
                <a:lnTo>
                  <a:pt x="5735" y="1"/>
                </a:lnTo>
                <a:lnTo>
                  <a:pt x="5739" y="8"/>
                </a:lnTo>
                <a:lnTo>
                  <a:pt x="5735" y="12"/>
                </a:lnTo>
                <a:lnTo>
                  <a:pt x="5692" y="58"/>
                </a:lnTo>
                <a:lnTo>
                  <a:pt x="5687" y="59"/>
                </a:lnTo>
                <a:lnTo>
                  <a:pt x="5680" y="58"/>
                </a:lnTo>
                <a:lnTo>
                  <a:pt x="5679" y="51"/>
                </a:lnTo>
                <a:lnTo>
                  <a:pt x="5680" y="46"/>
                </a:lnTo>
                <a:lnTo>
                  <a:pt x="5680" y="46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82" name="Rectangle 634"/>
          <p:cNvSpPr>
            <a:spLocks noChangeArrowheads="1"/>
          </p:cNvSpPr>
          <p:nvPr/>
        </p:nvSpPr>
        <p:spPr bwMode="auto">
          <a:xfrm>
            <a:off x="4238203" y="4964018"/>
            <a:ext cx="24378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RTP</a:t>
            </a:r>
            <a:endParaRPr kumimoji="0" lang="pl-PL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683" name="Line 635"/>
          <p:cNvSpPr>
            <a:spLocks noChangeShapeType="1"/>
          </p:cNvSpPr>
          <p:nvPr/>
        </p:nvSpPr>
        <p:spPr bwMode="auto">
          <a:xfrm>
            <a:off x="6752804" y="2731770"/>
            <a:ext cx="0" cy="59454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b="1">
              <a:latin typeface="+mn-lt"/>
            </a:endParaRPr>
          </a:p>
        </p:txBody>
      </p:sp>
      <p:sp>
        <p:nvSpPr>
          <p:cNvPr id="2684" name="Rectangle 636"/>
          <p:cNvSpPr>
            <a:spLocks noChangeArrowheads="1"/>
          </p:cNvSpPr>
          <p:nvPr/>
        </p:nvSpPr>
        <p:spPr bwMode="auto">
          <a:xfrm>
            <a:off x="6813128" y="2796088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MRFC</a:t>
            </a:r>
            <a:endParaRPr kumimoji="0" lang="pl-PL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685" name="Rectangle 637"/>
          <p:cNvSpPr>
            <a:spLocks noChangeArrowheads="1"/>
          </p:cNvSpPr>
          <p:nvPr/>
        </p:nvSpPr>
        <p:spPr bwMode="auto">
          <a:xfrm>
            <a:off x="6816303" y="4107363"/>
            <a:ext cx="37350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MRFP</a:t>
            </a:r>
            <a:endParaRPr kumimoji="0" lang="pl-PL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pic>
        <p:nvPicPr>
          <p:cNvPr id="2710" name="Picture 662" descr="http://www.bazatelefonow.pl/media/up/Testy/htc/touch/HTC_Touch%201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87624" y="3955906"/>
            <a:ext cx="857672" cy="1378708"/>
          </a:xfrm>
          <a:prstGeom prst="rect">
            <a:avLst/>
          </a:prstGeom>
          <a:noFill/>
        </p:spPr>
      </p:pic>
      <p:sp>
        <p:nvSpPr>
          <p:cNvPr id="668" name="Podtytuł 2"/>
          <p:cNvSpPr txBox="1">
            <a:spLocks/>
          </p:cNvSpPr>
          <p:nvPr/>
        </p:nvSpPr>
        <p:spPr bwMode="auto">
          <a:xfrm>
            <a:off x="827584" y="6237312"/>
            <a:ext cx="7001966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norm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pl-PL" sz="1200" kern="0" dirty="0" smtClean="0">
                <a:latin typeface="+mn-lt"/>
              </a:rPr>
              <a:t>źródło: </a:t>
            </a:r>
            <a:r>
              <a:rPr lang="pl-PL" sz="1200" kern="0" dirty="0" err="1" smtClean="0">
                <a:latin typeface="+mn-lt"/>
              </a:rPr>
              <a:t>G.Camarillo</a:t>
            </a:r>
            <a:r>
              <a:rPr lang="pl-PL" sz="1200" kern="0" dirty="0" smtClean="0">
                <a:latin typeface="+mn-lt"/>
              </a:rPr>
              <a:t>, </a:t>
            </a:r>
            <a:r>
              <a:rPr lang="pl-PL" sz="1200" kern="0" dirty="0" err="1" smtClean="0">
                <a:latin typeface="+mn-lt"/>
              </a:rPr>
              <a:t>M.A.Garcia</a:t>
            </a:r>
            <a:r>
              <a:rPr lang="pl-PL" sz="1200" kern="0" dirty="0" smtClean="0">
                <a:latin typeface="+mn-lt"/>
              </a:rPr>
              <a:t>-Martin, The 3G IP Multimedia Subsystem (IMS), </a:t>
            </a:r>
            <a:r>
              <a:rPr lang="pl-PL" sz="1200" kern="0" dirty="0" err="1" smtClean="0">
                <a:latin typeface="+mn-lt"/>
              </a:rPr>
              <a:t>Wiley</a:t>
            </a:r>
            <a:r>
              <a:rPr lang="pl-PL" sz="1200" kern="0" dirty="0" smtClean="0">
                <a:latin typeface="+mn-lt"/>
              </a:rPr>
              <a:t>, 2008.</a:t>
            </a:r>
            <a:endParaRPr lang="pl-PL" sz="2800" kern="0" dirty="0">
              <a:solidFill>
                <a:srgbClr val="898989"/>
              </a:solidFill>
              <a:latin typeface="+mn-lt"/>
            </a:endParaRPr>
          </a:p>
        </p:txBody>
      </p:sp>
      <p:sp>
        <p:nvSpPr>
          <p:cNvPr id="669" name="Symbol zastępczy stopki 66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EIMS-2011</a:t>
            </a:r>
            <a:endParaRPr lang="en-US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526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4000" dirty="0" smtClean="0"/>
              <a:t>Realizacja usługi przez wiele AS</a:t>
            </a:r>
            <a:endParaRPr lang="en-US" altLang="ko-KR" sz="4000" dirty="0" smtClean="0"/>
          </a:p>
        </p:txBody>
      </p:sp>
      <p:grpSp>
        <p:nvGrpSpPr>
          <p:cNvPr id="3277" name="Group 205"/>
          <p:cNvGrpSpPr>
            <a:grpSpLocks/>
          </p:cNvGrpSpPr>
          <p:nvPr/>
        </p:nvGrpSpPr>
        <p:grpSpPr bwMode="auto">
          <a:xfrm>
            <a:off x="885577" y="2276375"/>
            <a:ext cx="4991100" cy="3221038"/>
            <a:chOff x="526" y="623"/>
            <a:chExt cx="3144" cy="2029"/>
          </a:xfrm>
        </p:grpSpPr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2554" y="2032"/>
              <a:ext cx="73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2"/>
                </a:cxn>
                <a:cxn ang="0">
                  <a:pos x="148" y="33"/>
                </a:cxn>
                <a:cxn ang="0">
                  <a:pos x="0" y="0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2"/>
                  </a:lnTo>
                  <a:lnTo>
                    <a:pt x="148" y="33"/>
                  </a:lnTo>
                  <a:lnTo>
                    <a:pt x="0" y="0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2535" y="2048"/>
              <a:ext cx="74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7" y="760"/>
                </a:cxn>
                <a:cxn ang="0">
                  <a:pos x="147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7" h="886">
                  <a:moveTo>
                    <a:pt x="0" y="886"/>
                  </a:moveTo>
                  <a:lnTo>
                    <a:pt x="147" y="760"/>
                  </a:lnTo>
                  <a:lnTo>
                    <a:pt x="147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1" name="Rectangle 19"/>
            <p:cNvSpPr>
              <a:spLocks noChangeArrowheads="1"/>
            </p:cNvSpPr>
            <p:nvPr/>
          </p:nvSpPr>
          <p:spPr bwMode="auto">
            <a:xfrm>
              <a:off x="2259" y="2111"/>
              <a:ext cx="276" cy="38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2" name="Rectangle 20"/>
            <p:cNvSpPr>
              <a:spLocks noChangeArrowheads="1"/>
            </p:cNvSpPr>
            <p:nvPr/>
          </p:nvSpPr>
          <p:spPr bwMode="auto">
            <a:xfrm>
              <a:off x="2241" y="2096"/>
              <a:ext cx="294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2241" y="2032"/>
              <a:ext cx="368" cy="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587" y="128"/>
                </a:cxn>
                <a:cxn ang="0">
                  <a:pos x="734" y="0"/>
                </a:cxn>
                <a:cxn ang="0">
                  <a:pos x="146" y="0"/>
                </a:cxn>
                <a:cxn ang="0">
                  <a:pos x="0" y="128"/>
                </a:cxn>
              </a:cxnLst>
              <a:rect l="0" t="0" r="r" b="b"/>
              <a:pathLst>
                <a:path w="734" h="128">
                  <a:moveTo>
                    <a:pt x="0" y="128"/>
                  </a:moveTo>
                  <a:lnTo>
                    <a:pt x="587" y="128"/>
                  </a:lnTo>
                  <a:lnTo>
                    <a:pt x="734" y="0"/>
                  </a:lnTo>
                  <a:lnTo>
                    <a:pt x="146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2535" y="2032"/>
              <a:ext cx="74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7" y="762"/>
                </a:cxn>
                <a:cxn ang="0">
                  <a:pos x="147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7" h="888">
                  <a:moveTo>
                    <a:pt x="0" y="888"/>
                  </a:moveTo>
                  <a:lnTo>
                    <a:pt x="147" y="762"/>
                  </a:lnTo>
                  <a:lnTo>
                    <a:pt x="147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2241" y="2096"/>
              <a:ext cx="294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7" y="0"/>
                </a:cxn>
                <a:cxn ang="0">
                  <a:pos x="569" y="15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587" h="15">
                  <a:moveTo>
                    <a:pt x="0" y="0"/>
                  </a:moveTo>
                  <a:lnTo>
                    <a:pt x="587" y="0"/>
                  </a:lnTo>
                  <a:lnTo>
                    <a:pt x="569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2241" y="2096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17" y="744"/>
                </a:cxn>
                <a:cxn ang="0">
                  <a:pos x="17" y="15"/>
                </a:cxn>
                <a:cxn ang="0">
                  <a:pos x="0" y="0"/>
                </a:cxn>
              </a:cxnLst>
              <a:rect l="0" t="0" r="r" b="b"/>
              <a:pathLst>
                <a:path w="17" h="760">
                  <a:moveTo>
                    <a:pt x="0" y="0"/>
                  </a:moveTo>
                  <a:lnTo>
                    <a:pt x="0" y="760"/>
                  </a:lnTo>
                  <a:lnTo>
                    <a:pt x="17" y="744"/>
                  </a:lnTo>
                  <a:lnTo>
                    <a:pt x="17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7" name="Rectangle 25"/>
            <p:cNvSpPr>
              <a:spLocks noChangeArrowheads="1"/>
            </p:cNvSpPr>
            <p:nvPr/>
          </p:nvSpPr>
          <p:spPr bwMode="auto">
            <a:xfrm>
              <a:off x="2241" y="2198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8" name="Rectangle 26"/>
            <p:cNvSpPr>
              <a:spLocks noChangeArrowheads="1"/>
            </p:cNvSpPr>
            <p:nvPr/>
          </p:nvSpPr>
          <p:spPr bwMode="auto">
            <a:xfrm>
              <a:off x="2250" y="2206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099" name="Rectangle 27"/>
            <p:cNvSpPr>
              <a:spLocks noChangeArrowheads="1"/>
            </p:cNvSpPr>
            <p:nvPr/>
          </p:nvSpPr>
          <p:spPr bwMode="auto">
            <a:xfrm>
              <a:off x="2241" y="2310"/>
              <a:ext cx="294" cy="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00" name="Rectangle 28"/>
            <p:cNvSpPr>
              <a:spLocks noChangeArrowheads="1"/>
            </p:cNvSpPr>
            <p:nvPr/>
          </p:nvSpPr>
          <p:spPr bwMode="auto">
            <a:xfrm>
              <a:off x="2250" y="2317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01" name="Rectangle 29"/>
            <p:cNvSpPr>
              <a:spLocks noChangeArrowheads="1"/>
            </p:cNvSpPr>
            <p:nvPr/>
          </p:nvSpPr>
          <p:spPr bwMode="auto">
            <a:xfrm>
              <a:off x="2443" y="2412"/>
              <a:ext cx="55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2241" y="2032"/>
              <a:ext cx="368" cy="64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17" y="16"/>
                </a:cxn>
                <a:cxn ang="0">
                  <a:pos x="146" y="16"/>
                </a:cxn>
                <a:cxn ang="0">
                  <a:pos x="17" y="128"/>
                </a:cxn>
                <a:cxn ang="0">
                  <a:pos x="0" y="128"/>
                </a:cxn>
                <a:cxn ang="0">
                  <a:pos x="146" y="0"/>
                </a:cxn>
                <a:cxn ang="0">
                  <a:pos x="734" y="0"/>
                </a:cxn>
              </a:cxnLst>
              <a:rect l="0" t="0" r="r" b="b"/>
              <a:pathLst>
                <a:path w="734" h="128">
                  <a:moveTo>
                    <a:pt x="734" y="0"/>
                  </a:moveTo>
                  <a:lnTo>
                    <a:pt x="717" y="16"/>
                  </a:lnTo>
                  <a:lnTo>
                    <a:pt x="146" y="16"/>
                  </a:lnTo>
                  <a:lnTo>
                    <a:pt x="17" y="128"/>
                  </a:lnTo>
                  <a:lnTo>
                    <a:pt x="0" y="128"/>
                  </a:lnTo>
                  <a:lnTo>
                    <a:pt x="146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03" name="Rectangle 31"/>
            <p:cNvSpPr>
              <a:spLocks noChangeArrowheads="1"/>
            </p:cNvSpPr>
            <p:nvPr/>
          </p:nvSpPr>
          <p:spPr bwMode="auto">
            <a:xfrm>
              <a:off x="2253" y="2516"/>
              <a:ext cx="51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04" name="Rectangle 32"/>
            <p:cNvSpPr>
              <a:spLocks noChangeArrowheads="1"/>
            </p:cNvSpPr>
            <p:nvPr/>
          </p:nvSpPr>
          <p:spPr bwMode="auto">
            <a:xfrm>
              <a:off x="2318" y="2516"/>
              <a:ext cx="3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05" name="Rectangle 33"/>
            <p:cNvSpPr>
              <a:spLocks noChangeArrowheads="1"/>
            </p:cNvSpPr>
            <p:nvPr/>
          </p:nvSpPr>
          <p:spPr bwMode="auto">
            <a:xfrm>
              <a:off x="2350" y="2516"/>
              <a:ext cx="22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2562" y="640"/>
              <a:ext cx="73" cy="444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6" y="760"/>
                </a:cxn>
                <a:cxn ang="0">
                  <a:pos x="146" y="30"/>
                </a:cxn>
                <a:cxn ang="0">
                  <a:pos x="0" y="0"/>
                </a:cxn>
                <a:cxn ang="0">
                  <a:pos x="0" y="886"/>
                </a:cxn>
              </a:cxnLst>
              <a:rect l="0" t="0" r="r" b="b"/>
              <a:pathLst>
                <a:path w="146" h="886">
                  <a:moveTo>
                    <a:pt x="0" y="886"/>
                  </a:moveTo>
                  <a:lnTo>
                    <a:pt x="146" y="760"/>
                  </a:lnTo>
                  <a:lnTo>
                    <a:pt x="146" y="30"/>
                  </a:lnTo>
                  <a:lnTo>
                    <a:pt x="0" y="0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2543" y="656"/>
              <a:ext cx="74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0"/>
                </a:cxn>
                <a:cxn ang="0">
                  <a:pos x="148" y="0"/>
                </a:cxn>
                <a:cxn ang="0">
                  <a:pos x="0" y="127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0"/>
                  </a:lnTo>
                  <a:lnTo>
                    <a:pt x="148" y="0"/>
                  </a:lnTo>
                  <a:lnTo>
                    <a:pt x="0" y="127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1" name="Rectangle 39"/>
            <p:cNvSpPr>
              <a:spLocks noChangeArrowheads="1"/>
            </p:cNvSpPr>
            <p:nvPr/>
          </p:nvSpPr>
          <p:spPr bwMode="auto">
            <a:xfrm>
              <a:off x="2267" y="719"/>
              <a:ext cx="276" cy="38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2" name="Rectangle 40"/>
            <p:cNvSpPr>
              <a:spLocks noChangeArrowheads="1"/>
            </p:cNvSpPr>
            <p:nvPr/>
          </p:nvSpPr>
          <p:spPr bwMode="auto">
            <a:xfrm>
              <a:off x="2249" y="703"/>
              <a:ext cx="294" cy="381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2249" y="640"/>
              <a:ext cx="368" cy="63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589" y="126"/>
                </a:cxn>
                <a:cxn ang="0">
                  <a:pos x="737" y="0"/>
                </a:cxn>
                <a:cxn ang="0">
                  <a:pos x="148" y="0"/>
                </a:cxn>
                <a:cxn ang="0">
                  <a:pos x="0" y="126"/>
                </a:cxn>
              </a:cxnLst>
              <a:rect l="0" t="0" r="r" b="b"/>
              <a:pathLst>
                <a:path w="737" h="126">
                  <a:moveTo>
                    <a:pt x="0" y="126"/>
                  </a:moveTo>
                  <a:lnTo>
                    <a:pt x="589" y="126"/>
                  </a:lnTo>
                  <a:lnTo>
                    <a:pt x="737" y="0"/>
                  </a:lnTo>
                  <a:lnTo>
                    <a:pt x="148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2543" y="640"/>
              <a:ext cx="74" cy="444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8" y="760"/>
                </a:cxn>
                <a:cxn ang="0">
                  <a:pos x="148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8" h="886">
                  <a:moveTo>
                    <a:pt x="0" y="886"/>
                  </a:moveTo>
                  <a:lnTo>
                    <a:pt x="148" y="760"/>
                  </a:lnTo>
                  <a:lnTo>
                    <a:pt x="148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2249" y="703"/>
              <a:ext cx="29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9" y="0"/>
                </a:cxn>
                <a:cxn ang="0">
                  <a:pos x="570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9" h="16">
                  <a:moveTo>
                    <a:pt x="0" y="0"/>
                  </a:moveTo>
                  <a:lnTo>
                    <a:pt x="589" y="0"/>
                  </a:lnTo>
                  <a:lnTo>
                    <a:pt x="570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2249" y="703"/>
              <a:ext cx="9" cy="3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18" y="744"/>
                </a:cxn>
                <a:cxn ang="0">
                  <a:pos x="18" y="16"/>
                </a:cxn>
                <a:cxn ang="0">
                  <a:pos x="0" y="0"/>
                </a:cxn>
              </a:cxnLst>
              <a:rect l="0" t="0" r="r" b="b"/>
              <a:pathLst>
                <a:path w="18" h="760">
                  <a:moveTo>
                    <a:pt x="0" y="0"/>
                  </a:moveTo>
                  <a:lnTo>
                    <a:pt x="0" y="760"/>
                  </a:lnTo>
                  <a:lnTo>
                    <a:pt x="18" y="744"/>
                  </a:lnTo>
                  <a:lnTo>
                    <a:pt x="18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7" name="Rectangle 45"/>
            <p:cNvSpPr>
              <a:spLocks noChangeArrowheads="1"/>
            </p:cNvSpPr>
            <p:nvPr/>
          </p:nvSpPr>
          <p:spPr bwMode="auto">
            <a:xfrm>
              <a:off x="2249" y="806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8" name="Rectangle 46"/>
            <p:cNvSpPr>
              <a:spLocks noChangeArrowheads="1"/>
            </p:cNvSpPr>
            <p:nvPr/>
          </p:nvSpPr>
          <p:spPr bwMode="auto">
            <a:xfrm>
              <a:off x="2258" y="814"/>
              <a:ext cx="285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19" name="Rectangle 47"/>
            <p:cNvSpPr>
              <a:spLocks noChangeArrowheads="1"/>
            </p:cNvSpPr>
            <p:nvPr/>
          </p:nvSpPr>
          <p:spPr bwMode="auto">
            <a:xfrm>
              <a:off x="2249" y="917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0" name="Rectangle 48"/>
            <p:cNvSpPr>
              <a:spLocks noChangeArrowheads="1"/>
            </p:cNvSpPr>
            <p:nvPr/>
          </p:nvSpPr>
          <p:spPr bwMode="auto">
            <a:xfrm>
              <a:off x="2258" y="925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1" name="Rectangle 49"/>
            <p:cNvSpPr>
              <a:spLocks noChangeArrowheads="1"/>
            </p:cNvSpPr>
            <p:nvPr/>
          </p:nvSpPr>
          <p:spPr bwMode="auto">
            <a:xfrm>
              <a:off x="2451" y="1020"/>
              <a:ext cx="55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2249" y="640"/>
              <a:ext cx="368" cy="63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17" y="14"/>
                </a:cxn>
                <a:cxn ang="0">
                  <a:pos x="148" y="14"/>
                </a:cxn>
                <a:cxn ang="0">
                  <a:pos x="18" y="126"/>
                </a:cxn>
                <a:cxn ang="0">
                  <a:pos x="0" y="126"/>
                </a:cxn>
                <a:cxn ang="0">
                  <a:pos x="148" y="0"/>
                </a:cxn>
                <a:cxn ang="0">
                  <a:pos x="737" y="0"/>
                </a:cxn>
              </a:cxnLst>
              <a:rect l="0" t="0" r="r" b="b"/>
              <a:pathLst>
                <a:path w="737" h="126">
                  <a:moveTo>
                    <a:pt x="737" y="0"/>
                  </a:moveTo>
                  <a:lnTo>
                    <a:pt x="717" y="14"/>
                  </a:lnTo>
                  <a:lnTo>
                    <a:pt x="148" y="14"/>
                  </a:lnTo>
                  <a:lnTo>
                    <a:pt x="18" y="126"/>
                  </a:lnTo>
                  <a:lnTo>
                    <a:pt x="0" y="126"/>
                  </a:lnTo>
                  <a:lnTo>
                    <a:pt x="148" y="0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3" name="Rectangle 51"/>
            <p:cNvSpPr>
              <a:spLocks noChangeArrowheads="1"/>
            </p:cNvSpPr>
            <p:nvPr/>
          </p:nvSpPr>
          <p:spPr bwMode="auto">
            <a:xfrm>
              <a:off x="2309" y="1125"/>
              <a:ext cx="14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AS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24" name="Rectangle 52"/>
            <p:cNvSpPr>
              <a:spLocks noChangeArrowheads="1"/>
            </p:cNvSpPr>
            <p:nvPr/>
          </p:nvSpPr>
          <p:spPr bwMode="auto">
            <a:xfrm>
              <a:off x="2466" y="1125"/>
              <a:ext cx="0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l-PL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25" name="Rectangle 53"/>
            <p:cNvSpPr>
              <a:spLocks noChangeArrowheads="1"/>
            </p:cNvSpPr>
            <p:nvPr/>
          </p:nvSpPr>
          <p:spPr bwMode="auto">
            <a:xfrm>
              <a:off x="2440" y="1125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1481" y="2032"/>
              <a:ext cx="73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2"/>
                </a:cxn>
                <a:cxn ang="0">
                  <a:pos x="148" y="33"/>
                </a:cxn>
                <a:cxn ang="0">
                  <a:pos x="0" y="0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2"/>
                  </a:lnTo>
                  <a:lnTo>
                    <a:pt x="148" y="33"/>
                  </a:lnTo>
                  <a:lnTo>
                    <a:pt x="0" y="0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1463" y="2048"/>
              <a:ext cx="73" cy="44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6" y="760"/>
                </a:cxn>
                <a:cxn ang="0">
                  <a:pos x="146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6" h="886">
                  <a:moveTo>
                    <a:pt x="0" y="886"/>
                  </a:moveTo>
                  <a:lnTo>
                    <a:pt x="146" y="760"/>
                  </a:lnTo>
                  <a:lnTo>
                    <a:pt x="146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8" name="Rectangle 56"/>
            <p:cNvSpPr>
              <a:spLocks noChangeArrowheads="1"/>
            </p:cNvSpPr>
            <p:nvPr/>
          </p:nvSpPr>
          <p:spPr bwMode="auto">
            <a:xfrm>
              <a:off x="1186" y="2111"/>
              <a:ext cx="277" cy="38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29" name="Rectangle 57"/>
            <p:cNvSpPr>
              <a:spLocks noChangeArrowheads="1"/>
            </p:cNvSpPr>
            <p:nvPr/>
          </p:nvSpPr>
          <p:spPr bwMode="auto">
            <a:xfrm>
              <a:off x="1168" y="2096"/>
              <a:ext cx="295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168" y="2032"/>
              <a:ext cx="368" cy="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588" y="128"/>
                </a:cxn>
                <a:cxn ang="0">
                  <a:pos x="734" y="0"/>
                </a:cxn>
                <a:cxn ang="0">
                  <a:pos x="146" y="0"/>
                </a:cxn>
                <a:cxn ang="0">
                  <a:pos x="0" y="128"/>
                </a:cxn>
              </a:cxnLst>
              <a:rect l="0" t="0" r="r" b="b"/>
              <a:pathLst>
                <a:path w="734" h="128">
                  <a:moveTo>
                    <a:pt x="0" y="128"/>
                  </a:moveTo>
                  <a:lnTo>
                    <a:pt x="588" y="128"/>
                  </a:lnTo>
                  <a:lnTo>
                    <a:pt x="734" y="0"/>
                  </a:lnTo>
                  <a:lnTo>
                    <a:pt x="146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1463" y="2032"/>
              <a:ext cx="73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6" y="762"/>
                </a:cxn>
                <a:cxn ang="0">
                  <a:pos x="146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6" h="888">
                  <a:moveTo>
                    <a:pt x="0" y="888"/>
                  </a:moveTo>
                  <a:lnTo>
                    <a:pt x="146" y="762"/>
                  </a:lnTo>
                  <a:lnTo>
                    <a:pt x="146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168" y="2096"/>
              <a:ext cx="29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8" y="0"/>
                </a:cxn>
                <a:cxn ang="0">
                  <a:pos x="569" y="15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588" h="15">
                  <a:moveTo>
                    <a:pt x="0" y="0"/>
                  </a:moveTo>
                  <a:lnTo>
                    <a:pt x="588" y="0"/>
                  </a:lnTo>
                  <a:lnTo>
                    <a:pt x="569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168" y="2096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18" y="744"/>
                </a:cxn>
                <a:cxn ang="0">
                  <a:pos x="18" y="15"/>
                </a:cxn>
                <a:cxn ang="0">
                  <a:pos x="0" y="0"/>
                </a:cxn>
              </a:cxnLst>
              <a:rect l="0" t="0" r="r" b="b"/>
              <a:pathLst>
                <a:path w="18" h="760">
                  <a:moveTo>
                    <a:pt x="0" y="0"/>
                  </a:moveTo>
                  <a:lnTo>
                    <a:pt x="0" y="760"/>
                  </a:lnTo>
                  <a:lnTo>
                    <a:pt x="18" y="744"/>
                  </a:lnTo>
                  <a:lnTo>
                    <a:pt x="1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4" name="Rectangle 62"/>
            <p:cNvSpPr>
              <a:spLocks noChangeArrowheads="1"/>
            </p:cNvSpPr>
            <p:nvPr/>
          </p:nvSpPr>
          <p:spPr bwMode="auto">
            <a:xfrm>
              <a:off x="1168" y="2198"/>
              <a:ext cx="295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5" name="Rectangle 63"/>
            <p:cNvSpPr>
              <a:spLocks noChangeArrowheads="1"/>
            </p:cNvSpPr>
            <p:nvPr/>
          </p:nvSpPr>
          <p:spPr bwMode="auto">
            <a:xfrm>
              <a:off x="1177" y="2206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6" name="Rectangle 64"/>
            <p:cNvSpPr>
              <a:spLocks noChangeArrowheads="1"/>
            </p:cNvSpPr>
            <p:nvPr/>
          </p:nvSpPr>
          <p:spPr bwMode="auto">
            <a:xfrm>
              <a:off x="1168" y="2310"/>
              <a:ext cx="295" cy="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7" name="Rectangle 65"/>
            <p:cNvSpPr>
              <a:spLocks noChangeArrowheads="1"/>
            </p:cNvSpPr>
            <p:nvPr/>
          </p:nvSpPr>
          <p:spPr bwMode="auto">
            <a:xfrm>
              <a:off x="1177" y="2317"/>
              <a:ext cx="286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8" name="Rectangle 66"/>
            <p:cNvSpPr>
              <a:spLocks noChangeArrowheads="1"/>
            </p:cNvSpPr>
            <p:nvPr/>
          </p:nvSpPr>
          <p:spPr bwMode="auto">
            <a:xfrm>
              <a:off x="1370" y="2412"/>
              <a:ext cx="55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39" name="Freeform 67"/>
            <p:cNvSpPr>
              <a:spLocks/>
            </p:cNvSpPr>
            <p:nvPr/>
          </p:nvSpPr>
          <p:spPr bwMode="auto">
            <a:xfrm>
              <a:off x="1168" y="2032"/>
              <a:ext cx="368" cy="64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17" y="16"/>
                </a:cxn>
                <a:cxn ang="0">
                  <a:pos x="146" y="16"/>
                </a:cxn>
                <a:cxn ang="0">
                  <a:pos x="18" y="128"/>
                </a:cxn>
                <a:cxn ang="0">
                  <a:pos x="0" y="128"/>
                </a:cxn>
                <a:cxn ang="0">
                  <a:pos x="146" y="0"/>
                </a:cxn>
                <a:cxn ang="0">
                  <a:pos x="734" y="0"/>
                </a:cxn>
              </a:cxnLst>
              <a:rect l="0" t="0" r="r" b="b"/>
              <a:pathLst>
                <a:path w="734" h="128">
                  <a:moveTo>
                    <a:pt x="734" y="0"/>
                  </a:moveTo>
                  <a:lnTo>
                    <a:pt x="717" y="16"/>
                  </a:lnTo>
                  <a:lnTo>
                    <a:pt x="146" y="16"/>
                  </a:lnTo>
                  <a:lnTo>
                    <a:pt x="18" y="128"/>
                  </a:lnTo>
                  <a:lnTo>
                    <a:pt x="0" y="128"/>
                  </a:lnTo>
                  <a:lnTo>
                    <a:pt x="146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40" name="Rectangle 68"/>
            <p:cNvSpPr>
              <a:spLocks noChangeArrowheads="1"/>
            </p:cNvSpPr>
            <p:nvPr/>
          </p:nvSpPr>
          <p:spPr bwMode="auto">
            <a:xfrm>
              <a:off x="1199" y="2516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1" name="Rectangle 69"/>
            <p:cNvSpPr>
              <a:spLocks noChangeArrowheads="1"/>
            </p:cNvSpPr>
            <p:nvPr/>
          </p:nvSpPr>
          <p:spPr bwMode="auto">
            <a:xfrm>
              <a:off x="1226" y="2516"/>
              <a:ext cx="3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2" name="Rectangle 70"/>
            <p:cNvSpPr>
              <a:spLocks noChangeArrowheads="1"/>
            </p:cNvSpPr>
            <p:nvPr/>
          </p:nvSpPr>
          <p:spPr bwMode="auto">
            <a:xfrm>
              <a:off x="1258" y="2516"/>
              <a:ext cx="22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3" name="Line 71"/>
            <p:cNvSpPr>
              <a:spLocks noChangeShapeType="1"/>
            </p:cNvSpPr>
            <p:nvPr/>
          </p:nvSpPr>
          <p:spPr bwMode="auto">
            <a:xfrm>
              <a:off x="541" y="2183"/>
              <a:ext cx="49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1026" y="2148"/>
              <a:ext cx="105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9" y="69"/>
                </a:cxn>
                <a:cxn ang="0">
                  <a:pos x="0" y="139"/>
                </a:cxn>
                <a:cxn ang="0">
                  <a:pos x="0" y="0"/>
                </a:cxn>
              </a:cxnLst>
              <a:rect l="0" t="0" r="r" b="b"/>
              <a:pathLst>
                <a:path w="209" h="139">
                  <a:moveTo>
                    <a:pt x="0" y="0"/>
                  </a:moveTo>
                  <a:lnTo>
                    <a:pt x="209" y="6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45" name="Rectangle 73"/>
            <p:cNvSpPr>
              <a:spLocks noChangeArrowheads="1"/>
            </p:cNvSpPr>
            <p:nvPr/>
          </p:nvSpPr>
          <p:spPr bwMode="auto">
            <a:xfrm>
              <a:off x="625" y="2023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6" name="Rectangle 74"/>
            <p:cNvSpPr>
              <a:spLocks noChangeArrowheads="1"/>
            </p:cNvSpPr>
            <p:nvPr/>
          </p:nvSpPr>
          <p:spPr bwMode="auto">
            <a:xfrm>
              <a:off x="679" y="2023"/>
              <a:ext cx="5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7" name="Rectangle 75"/>
            <p:cNvSpPr>
              <a:spLocks noChangeArrowheads="1"/>
            </p:cNvSpPr>
            <p:nvPr/>
          </p:nvSpPr>
          <p:spPr bwMode="auto">
            <a:xfrm>
              <a:off x="734" y="2023"/>
              <a:ext cx="30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INVITE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48" name="Line 76"/>
            <p:cNvSpPr>
              <a:spLocks noChangeShapeType="1"/>
            </p:cNvSpPr>
            <p:nvPr/>
          </p:nvSpPr>
          <p:spPr bwMode="auto">
            <a:xfrm>
              <a:off x="1606" y="2185"/>
              <a:ext cx="517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2114" y="2150"/>
              <a:ext cx="105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1" y="69"/>
                </a:cxn>
                <a:cxn ang="0">
                  <a:pos x="0" y="141"/>
                </a:cxn>
                <a:cxn ang="0">
                  <a:pos x="0" y="0"/>
                </a:cxn>
              </a:cxnLst>
              <a:rect l="0" t="0" r="r" b="b"/>
              <a:pathLst>
                <a:path w="211" h="141">
                  <a:moveTo>
                    <a:pt x="0" y="0"/>
                  </a:moveTo>
                  <a:lnTo>
                    <a:pt x="211" y="69"/>
                  </a:lnTo>
                  <a:lnTo>
                    <a:pt x="0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50" name="Rectangle 78"/>
            <p:cNvSpPr>
              <a:spLocks noChangeArrowheads="1"/>
            </p:cNvSpPr>
            <p:nvPr/>
          </p:nvSpPr>
          <p:spPr bwMode="auto">
            <a:xfrm>
              <a:off x="1702" y="2026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1" name="Rectangle 79"/>
            <p:cNvSpPr>
              <a:spLocks noChangeArrowheads="1"/>
            </p:cNvSpPr>
            <p:nvPr/>
          </p:nvSpPr>
          <p:spPr bwMode="auto">
            <a:xfrm>
              <a:off x="1756" y="2026"/>
              <a:ext cx="5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2" name="Rectangle 80"/>
            <p:cNvSpPr>
              <a:spLocks noChangeArrowheads="1"/>
            </p:cNvSpPr>
            <p:nvPr/>
          </p:nvSpPr>
          <p:spPr bwMode="auto">
            <a:xfrm>
              <a:off x="1810" y="2026"/>
              <a:ext cx="30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INVITE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3" name="Line 81"/>
            <p:cNvSpPr>
              <a:spLocks noChangeShapeType="1"/>
            </p:cNvSpPr>
            <p:nvPr/>
          </p:nvSpPr>
          <p:spPr bwMode="auto">
            <a:xfrm>
              <a:off x="1672" y="2399"/>
              <a:ext cx="517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1575" y="2365"/>
              <a:ext cx="106" cy="69"/>
            </a:xfrm>
            <a:custGeom>
              <a:avLst/>
              <a:gdLst/>
              <a:ahLst/>
              <a:cxnLst>
                <a:cxn ang="0">
                  <a:pos x="211" y="140"/>
                </a:cxn>
                <a:cxn ang="0">
                  <a:pos x="0" y="70"/>
                </a:cxn>
                <a:cxn ang="0">
                  <a:pos x="211" y="0"/>
                </a:cxn>
                <a:cxn ang="0">
                  <a:pos x="211" y="140"/>
                </a:cxn>
              </a:cxnLst>
              <a:rect l="0" t="0" r="r" b="b"/>
              <a:pathLst>
                <a:path w="211" h="140">
                  <a:moveTo>
                    <a:pt x="211" y="140"/>
                  </a:moveTo>
                  <a:lnTo>
                    <a:pt x="0" y="70"/>
                  </a:lnTo>
                  <a:lnTo>
                    <a:pt x="211" y="0"/>
                  </a:lnTo>
                  <a:lnTo>
                    <a:pt x="211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55" name="Rectangle 83"/>
            <p:cNvSpPr>
              <a:spLocks noChangeArrowheads="1"/>
            </p:cNvSpPr>
            <p:nvPr/>
          </p:nvSpPr>
          <p:spPr bwMode="auto">
            <a:xfrm>
              <a:off x="1636" y="2240"/>
              <a:ext cx="11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19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6" name="Rectangle 84"/>
            <p:cNvSpPr>
              <a:spLocks noChangeArrowheads="1"/>
            </p:cNvSpPr>
            <p:nvPr/>
          </p:nvSpPr>
          <p:spPr bwMode="auto">
            <a:xfrm>
              <a:off x="1744" y="2240"/>
              <a:ext cx="5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7" name="Rectangle 85"/>
            <p:cNvSpPr>
              <a:spLocks noChangeArrowheads="1"/>
            </p:cNvSpPr>
            <p:nvPr/>
          </p:nvSpPr>
          <p:spPr bwMode="auto">
            <a:xfrm>
              <a:off x="1798" y="2240"/>
              <a:ext cx="19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200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8" name="Rectangle 86"/>
            <p:cNvSpPr>
              <a:spLocks noChangeArrowheads="1"/>
            </p:cNvSpPr>
            <p:nvPr/>
          </p:nvSpPr>
          <p:spPr bwMode="auto">
            <a:xfrm>
              <a:off x="1987" y="2240"/>
              <a:ext cx="13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OK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59" name="Line 87"/>
            <p:cNvSpPr>
              <a:spLocks noChangeShapeType="1"/>
            </p:cNvSpPr>
            <p:nvPr/>
          </p:nvSpPr>
          <p:spPr bwMode="auto">
            <a:xfrm>
              <a:off x="623" y="2399"/>
              <a:ext cx="51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526" y="2365"/>
              <a:ext cx="105" cy="69"/>
            </a:xfrm>
            <a:custGeom>
              <a:avLst/>
              <a:gdLst/>
              <a:ahLst/>
              <a:cxnLst>
                <a:cxn ang="0">
                  <a:pos x="211" y="140"/>
                </a:cxn>
                <a:cxn ang="0">
                  <a:pos x="0" y="70"/>
                </a:cxn>
                <a:cxn ang="0">
                  <a:pos x="211" y="0"/>
                </a:cxn>
                <a:cxn ang="0">
                  <a:pos x="211" y="140"/>
                </a:cxn>
              </a:cxnLst>
              <a:rect l="0" t="0" r="r" b="b"/>
              <a:pathLst>
                <a:path w="211" h="140">
                  <a:moveTo>
                    <a:pt x="211" y="140"/>
                  </a:moveTo>
                  <a:lnTo>
                    <a:pt x="0" y="70"/>
                  </a:lnTo>
                  <a:lnTo>
                    <a:pt x="211" y="0"/>
                  </a:lnTo>
                  <a:lnTo>
                    <a:pt x="211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61" name="Rectangle 89"/>
            <p:cNvSpPr>
              <a:spLocks noChangeArrowheads="1"/>
            </p:cNvSpPr>
            <p:nvPr/>
          </p:nvSpPr>
          <p:spPr bwMode="auto">
            <a:xfrm>
              <a:off x="585" y="2240"/>
              <a:ext cx="11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20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2" name="Rectangle 90"/>
            <p:cNvSpPr>
              <a:spLocks noChangeArrowheads="1"/>
            </p:cNvSpPr>
            <p:nvPr/>
          </p:nvSpPr>
          <p:spPr bwMode="auto">
            <a:xfrm>
              <a:off x="693" y="2240"/>
              <a:ext cx="54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3" name="Rectangle 91"/>
            <p:cNvSpPr>
              <a:spLocks noChangeArrowheads="1"/>
            </p:cNvSpPr>
            <p:nvPr/>
          </p:nvSpPr>
          <p:spPr bwMode="auto">
            <a:xfrm>
              <a:off x="747" y="2240"/>
              <a:ext cx="19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200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4" name="Rectangle 92"/>
            <p:cNvSpPr>
              <a:spLocks noChangeArrowheads="1"/>
            </p:cNvSpPr>
            <p:nvPr/>
          </p:nvSpPr>
          <p:spPr bwMode="auto">
            <a:xfrm>
              <a:off x="936" y="2240"/>
              <a:ext cx="13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OK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5" name="Line 93"/>
            <p:cNvSpPr>
              <a:spLocks noChangeShapeType="1"/>
            </p:cNvSpPr>
            <p:nvPr/>
          </p:nvSpPr>
          <p:spPr bwMode="auto">
            <a:xfrm flipV="1">
              <a:off x="2283" y="1324"/>
              <a:ext cx="1" cy="6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66" name="Freeform 94"/>
            <p:cNvSpPr>
              <a:spLocks/>
            </p:cNvSpPr>
            <p:nvPr/>
          </p:nvSpPr>
          <p:spPr bwMode="auto">
            <a:xfrm>
              <a:off x="2248" y="1228"/>
              <a:ext cx="70" cy="105"/>
            </a:xfrm>
            <a:custGeom>
              <a:avLst/>
              <a:gdLst/>
              <a:ahLst/>
              <a:cxnLst>
                <a:cxn ang="0">
                  <a:pos x="0" y="211"/>
                </a:cxn>
                <a:cxn ang="0">
                  <a:pos x="69" y="0"/>
                </a:cxn>
                <a:cxn ang="0">
                  <a:pos x="139" y="211"/>
                </a:cxn>
                <a:cxn ang="0">
                  <a:pos x="0" y="211"/>
                </a:cxn>
              </a:cxnLst>
              <a:rect l="0" t="0" r="r" b="b"/>
              <a:pathLst>
                <a:path w="139" h="211">
                  <a:moveTo>
                    <a:pt x="0" y="211"/>
                  </a:moveTo>
                  <a:lnTo>
                    <a:pt x="69" y="0"/>
                  </a:lnTo>
                  <a:lnTo>
                    <a:pt x="139" y="211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67" name="Rectangle 95"/>
            <p:cNvSpPr>
              <a:spLocks noChangeArrowheads="1"/>
            </p:cNvSpPr>
            <p:nvPr/>
          </p:nvSpPr>
          <p:spPr bwMode="auto">
            <a:xfrm rot="16200000">
              <a:off x="2204" y="1678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5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8" name="Rectangle 96"/>
            <p:cNvSpPr>
              <a:spLocks noChangeArrowheads="1"/>
            </p:cNvSpPr>
            <p:nvPr/>
          </p:nvSpPr>
          <p:spPr bwMode="auto">
            <a:xfrm rot="16200000">
              <a:off x="2218" y="1639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69" name="Rectangle 97"/>
            <p:cNvSpPr>
              <a:spLocks noChangeArrowheads="1"/>
            </p:cNvSpPr>
            <p:nvPr/>
          </p:nvSpPr>
          <p:spPr bwMode="auto">
            <a:xfrm rot="16200000">
              <a:off x="2220" y="1611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0" name="Rectangle 98"/>
            <p:cNvSpPr>
              <a:spLocks noChangeArrowheads="1"/>
            </p:cNvSpPr>
            <p:nvPr/>
          </p:nvSpPr>
          <p:spPr bwMode="auto">
            <a:xfrm rot="16200000">
              <a:off x="2218" y="1584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1" name="Rectangle 99"/>
            <p:cNvSpPr>
              <a:spLocks noChangeArrowheads="1"/>
            </p:cNvSpPr>
            <p:nvPr/>
          </p:nvSpPr>
          <p:spPr bwMode="auto">
            <a:xfrm rot="16200000">
              <a:off x="2196" y="1535"/>
              <a:ext cx="7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2" name="Rectangle 100"/>
            <p:cNvSpPr>
              <a:spLocks noChangeArrowheads="1"/>
            </p:cNvSpPr>
            <p:nvPr/>
          </p:nvSpPr>
          <p:spPr bwMode="auto">
            <a:xfrm rot="16200000">
              <a:off x="2200" y="1467"/>
              <a:ext cx="6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3" name="Rectangle 101"/>
            <p:cNvSpPr>
              <a:spLocks noChangeArrowheads="1"/>
            </p:cNvSpPr>
            <p:nvPr/>
          </p:nvSpPr>
          <p:spPr bwMode="auto">
            <a:xfrm rot="16200000">
              <a:off x="2218" y="1422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4" name="Rectangle 102"/>
            <p:cNvSpPr>
              <a:spLocks noChangeArrowheads="1"/>
            </p:cNvSpPr>
            <p:nvPr/>
          </p:nvSpPr>
          <p:spPr bwMode="auto">
            <a:xfrm rot="16200000">
              <a:off x="2205" y="1379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5" name="Rectangle 103"/>
            <p:cNvSpPr>
              <a:spLocks noChangeArrowheads="1"/>
            </p:cNvSpPr>
            <p:nvPr/>
          </p:nvSpPr>
          <p:spPr bwMode="auto">
            <a:xfrm rot="16200000">
              <a:off x="2205" y="1316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6" name="Line 104"/>
            <p:cNvSpPr>
              <a:spLocks noChangeShapeType="1"/>
            </p:cNvSpPr>
            <p:nvPr/>
          </p:nvSpPr>
          <p:spPr bwMode="auto">
            <a:xfrm>
              <a:off x="2325" y="1228"/>
              <a:ext cx="1" cy="63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77" name="Freeform 105"/>
            <p:cNvSpPr>
              <a:spLocks/>
            </p:cNvSpPr>
            <p:nvPr/>
          </p:nvSpPr>
          <p:spPr bwMode="auto">
            <a:xfrm>
              <a:off x="2290" y="1850"/>
              <a:ext cx="70" cy="105"/>
            </a:xfrm>
            <a:custGeom>
              <a:avLst/>
              <a:gdLst/>
              <a:ahLst/>
              <a:cxnLst>
                <a:cxn ang="0">
                  <a:pos x="139" y="0"/>
                </a:cxn>
                <a:cxn ang="0">
                  <a:pos x="70" y="211"/>
                </a:cxn>
                <a:cxn ang="0">
                  <a:pos x="0" y="0"/>
                </a:cxn>
                <a:cxn ang="0">
                  <a:pos x="139" y="0"/>
                </a:cxn>
              </a:cxnLst>
              <a:rect l="0" t="0" r="r" b="b"/>
              <a:pathLst>
                <a:path w="139" h="211">
                  <a:moveTo>
                    <a:pt x="139" y="0"/>
                  </a:moveTo>
                  <a:lnTo>
                    <a:pt x="70" y="211"/>
                  </a:lnTo>
                  <a:lnTo>
                    <a:pt x="0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78" name="Rectangle 106"/>
            <p:cNvSpPr>
              <a:spLocks noChangeArrowheads="1"/>
            </p:cNvSpPr>
            <p:nvPr/>
          </p:nvSpPr>
          <p:spPr bwMode="auto">
            <a:xfrm rot="5400000">
              <a:off x="2345" y="1365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6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79" name="Rectangle 107"/>
            <p:cNvSpPr>
              <a:spLocks noChangeArrowheads="1"/>
            </p:cNvSpPr>
            <p:nvPr/>
          </p:nvSpPr>
          <p:spPr bwMode="auto">
            <a:xfrm rot="5400000">
              <a:off x="2359" y="1405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0" name="Rectangle 108"/>
            <p:cNvSpPr>
              <a:spLocks noChangeArrowheads="1"/>
            </p:cNvSpPr>
            <p:nvPr/>
          </p:nvSpPr>
          <p:spPr bwMode="auto">
            <a:xfrm rot="5400000">
              <a:off x="2361" y="1432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1" name="Rectangle 109"/>
            <p:cNvSpPr>
              <a:spLocks noChangeArrowheads="1"/>
            </p:cNvSpPr>
            <p:nvPr/>
          </p:nvSpPr>
          <p:spPr bwMode="auto">
            <a:xfrm rot="5400000">
              <a:off x="2359" y="1459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2" name="Rectangle 110"/>
            <p:cNvSpPr>
              <a:spLocks noChangeArrowheads="1"/>
            </p:cNvSpPr>
            <p:nvPr/>
          </p:nvSpPr>
          <p:spPr bwMode="auto">
            <a:xfrm rot="5400000">
              <a:off x="2337" y="1509"/>
              <a:ext cx="7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3" name="Rectangle 111"/>
            <p:cNvSpPr>
              <a:spLocks noChangeArrowheads="1"/>
            </p:cNvSpPr>
            <p:nvPr/>
          </p:nvSpPr>
          <p:spPr bwMode="auto">
            <a:xfrm rot="5400000">
              <a:off x="2341" y="1576"/>
              <a:ext cx="6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4" name="Rectangle 112"/>
            <p:cNvSpPr>
              <a:spLocks noChangeArrowheads="1"/>
            </p:cNvSpPr>
            <p:nvPr/>
          </p:nvSpPr>
          <p:spPr bwMode="auto">
            <a:xfrm rot="5400000">
              <a:off x="2359" y="1621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5" name="Rectangle 113"/>
            <p:cNvSpPr>
              <a:spLocks noChangeArrowheads="1"/>
            </p:cNvSpPr>
            <p:nvPr/>
          </p:nvSpPr>
          <p:spPr bwMode="auto">
            <a:xfrm rot="5400000">
              <a:off x="2346" y="1665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6" name="Rectangle 114"/>
            <p:cNvSpPr>
              <a:spLocks noChangeArrowheads="1"/>
            </p:cNvSpPr>
            <p:nvPr/>
          </p:nvSpPr>
          <p:spPr bwMode="auto">
            <a:xfrm rot="5400000">
              <a:off x="2346" y="1727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87" name="Line 115"/>
            <p:cNvSpPr>
              <a:spLocks noChangeShapeType="1"/>
            </p:cNvSpPr>
            <p:nvPr/>
          </p:nvSpPr>
          <p:spPr bwMode="auto">
            <a:xfrm flipV="1">
              <a:off x="2572" y="1236"/>
              <a:ext cx="1" cy="6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88" name="Freeform 116"/>
            <p:cNvSpPr>
              <a:spLocks/>
            </p:cNvSpPr>
            <p:nvPr/>
          </p:nvSpPr>
          <p:spPr bwMode="auto">
            <a:xfrm>
              <a:off x="2537" y="1861"/>
              <a:ext cx="70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211"/>
                </a:cxn>
                <a:cxn ang="0">
                  <a:pos x="139" y="0"/>
                </a:cxn>
                <a:cxn ang="0">
                  <a:pos x="0" y="0"/>
                </a:cxn>
              </a:cxnLst>
              <a:rect l="0" t="0" r="r" b="b"/>
              <a:pathLst>
                <a:path w="139" h="211">
                  <a:moveTo>
                    <a:pt x="0" y="0"/>
                  </a:moveTo>
                  <a:lnTo>
                    <a:pt x="69" y="211"/>
                  </a:ln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89" name="Rectangle 117"/>
            <p:cNvSpPr>
              <a:spLocks noChangeArrowheads="1"/>
            </p:cNvSpPr>
            <p:nvPr/>
          </p:nvSpPr>
          <p:spPr bwMode="auto">
            <a:xfrm rot="16200000">
              <a:off x="2494" y="1726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0" name="Rectangle 118"/>
            <p:cNvSpPr>
              <a:spLocks noChangeArrowheads="1"/>
            </p:cNvSpPr>
            <p:nvPr/>
          </p:nvSpPr>
          <p:spPr bwMode="auto">
            <a:xfrm rot="16200000">
              <a:off x="2494" y="1672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6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1" name="Rectangle 119"/>
            <p:cNvSpPr>
              <a:spLocks noChangeArrowheads="1"/>
            </p:cNvSpPr>
            <p:nvPr/>
          </p:nvSpPr>
          <p:spPr bwMode="auto">
            <a:xfrm rot="16200000">
              <a:off x="2508" y="1631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2" name="Rectangle 120"/>
            <p:cNvSpPr>
              <a:spLocks noChangeArrowheads="1"/>
            </p:cNvSpPr>
            <p:nvPr/>
          </p:nvSpPr>
          <p:spPr bwMode="auto">
            <a:xfrm rot="16200000">
              <a:off x="2510" y="1604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3" name="Rectangle 121"/>
            <p:cNvSpPr>
              <a:spLocks noChangeArrowheads="1"/>
            </p:cNvSpPr>
            <p:nvPr/>
          </p:nvSpPr>
          <p:spPr bwMode="auto">
            <a:xfrm rot="16200000">
              <a:off x="2494" y="1563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4" name="Rectangle 122"/>
            <p:cNvSpPr>
              <a:spLocks noChangeArrowheads="1"/>
            </p:cNvSpPr>
            <p:nvPr/>
          </p:nvSpPr>
          <p:spPr bwMode="auto">
            <a:xfrm rot="16200000">
              <a:off x="2494" y="1509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5" name="Rectangle 123"/>
            <p:cNvSpPr>
              <a:spLocks noChangeArrowheads="1"/>
            </p:cNvSpPr>
            <p:nvPr/>
          </p:nvSpPr>
          <p:spPr bwMode="auto">
            <a:xfrm rot="16200000">
              <a:off x="2494" y="1455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6" name="Rectangle 124"/>
            <p:cNvSpPr>
              <a:spLocks noChangeArrowheads="1"/>
            </p:cNvSpPr>
            <p:nvPr/>
          </p:nvSpPr>
          <p:spPr bwMode="auto">
            <a:xfrm rot="16200000">
              <a:off x="2510" y="1416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7" name="Rectangle 125"/>
            <p:cNvSpPr>
              <a:spLocks noChangeArrowheads="1"/>
            </p:cNvSpPr>
            <p:nvPr/>
          </p:nvSpPr>
          <p:spPr bwMode="auto">
            <a:xfrm rot="16200000">
              <a:off x="2485" y="1363"/>
              <a:ext cx="7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8" name="Rectangle 126"/>
            <p:cNvSpPr>
              <a:spLocks noChangeArrowheads="1"/>
            </p:cNvSpPr>
            <p:nvPr/>
          </p:nvSpPr>
          <p:spPr bwMode="auto">
            <a:xfrm rot="16200000">
              <a:off x="2493" y="1294"/>
              <a:ext cx="5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K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99" name="Line 127"/>
            <p:cNvSpPr>
              <a:spLocks noChangeShapeType="1"/>
            </p:cNvSpPr>
            <p:nvPr/>
          </p:nvSpPr>
          <p:spPr bwMode="auto">
            <a:xfrm>
              <a:off x="2618" y="1317"/>
              <a:ext cx="1" cy="6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00" name="Freeform 128"/>
            <p:cNvSpPr>
              <a:spLocks/>
            </p:cNvSpPr>
            <p:nvPr/>
          </p:nvSpPr>
          <p:spPr bwMode="auto">
            <a:xfrm>
              <a:off x="2583" y="1220"/>
              <a:ext cx="70" cy="105"/>
            </a:xfrm>
            <a:custGeom>
              <a:avLst/>
              <a:gdLst/>
              <a:ahLst/>
              <a:cxnLst>
                <a:cxn ang="0">
                  <a:pos x="0" y="209"/>
                </a:cxn>
                <a:cxn ang="0">
                  <a:pos x="69" y="0"/>
                </a:cxn>
                <a:cxn ang="0">
                  <a:pos x="141" y="209"/>
                </a:cxn>
                <a:cxn ang="0">
                  <a:pos x="0" y="209"/>
                </a:cxn>
              </a:cxnLst>
              <a:rect l="0" t="0" r="r" b="b"/>
              <a:pathLst>
                <a:path w="141" h="209">
                  <a:moveTo>
                    <a:pt x="0" y="209"/>
                  </a:moveTo>
                  <a:lnTo>
                    <a:pt x="69" y="0"/>
                  </a:lnTo>
                  <a:lnTo>
                    <a:pt x="141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01" name="Rectangle 129"/>
            <p:cNvSpPr>
              <a:spLocks noChangeArrowheads="1"/>
            </p:cNvSpPr>
            <p:nvPr/>
          </p:nvSpPr>
          <p:spPr bwMode="auto">
            <a:xfrm rot="5400000">
              <a:off x="2638" y="1330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2" name="Rectangle 130"/>
            <p:cNvSpPr>
              <a:spLocks noChangeArrowheads="1"/>
            </p:cNvSpPr>
            <p:nvPr/>
          </p:nvSpPr>
          <p:spPr bwMode="auto">
            <a:xfrm rot="5400000">
              <a:off x="2638" y="1384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5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3" name="Rectangle 131"/>
            <p:cNvSpPr>
              <a:spLocks noChangeArrowheads="1"/>
            </p:cNvSpPr>
            <p:nvPr/>
          </p:nvSpPr>
          <p:spPr bwMode="auto">
            <a:xfrm rot="5400000">
              <a:off x="2652" y="1424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4" name="Rectangle 132"/>
            <p:cNvSpPr>
              <a:spLocks noChangeArrowheads="1"/>
            </p:cNvSpPr>
            <p:nvPr/>
          </p:nvSpPr>
          <p:spPr bwMode="auto">
            <a:xfrm rot="5400000">
              <a:off x="2654" y="1451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5" name="Rectangle 133"/>
            <p:cNvSpPr>
              <a:spLocks noChangeArrowheads="1"/>
            </p:cNvSpPr>
            <p:nvPr/>
          </p:nvSpPr>
          <p:spPr bwMode="auto">
            <a:xfrm rot="5400000">
              <a:off x="2638" y="1492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6" name="Rectangle 134"/>
            <p:cNvSpPr>
              <a:spLocks noChangeArrowheads="1"/>
            </p:cNvSpPr>
            <p:nvPr/>
          </p:nvSpPr>
          <p:spPr bwMode="auto">
            <a:xfrm rot="5400000">
              <a:off x="2638" y="1546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7" name="Rectangle 135"/>
            <p:cNvSpPr>
              <a:spLocks noChangeArrowheads="1"/>
            </p:cNvSpPr>
            <p:nvPr/>
          </p:nvSpPr>
          <p:spPr bwMode="auto">
            <a:xfrm rot="5400000">
              <a:off x="2638" y="1600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0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8" name="Rectangle 136"/>
            <p:cNvSpPr>
              <a:spLocks noChangeArrowheads="1"/>
            </p:cNvSpPr>
            <p:nvPr/>
          </p:nvSpPr>
          <p:spPr bwMode="auto">
            <a:xfrm rot="5400000">
              <a:off x="2654" y="1640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09" name="Rectangle 137"/>
            <p:cNvSpPr>
              <a:spLocks noChangeArrowheads="1"/>
            </p:cNvSpPr>
            <p:nvPr/>
          </p:nvSpPr>
          <p:spPr bwMode="auto">
            <a:xfrm rot="5400000">
              <a:off x="2629" y="1693"/>
              <a:ext cx="7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0" name="Rectangle 138"/>
            <p:cNvSpPr>
              <a:spLocks noChangeArrowheads="1"/>
            </p:cNvSpPr>
            <p:nvPr/>
          </p:nvSpPr>
          <p:spPr bwMode="auto">
            <a:xfrm rot="5400000">
              <a:off x="2637" y="1763"/>
              <a:ext cx="5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K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1" name="Line 139"/>
            <p:cNvSpPr>
              <a:spLocks noChangeShapeType="1"/>
            </p:cNvSpPr>
            <p:nvPr/>
          </p:nvSpPr>
          <p:spPr bwMode="auto">
            <a:xfrm flipV="1">
              <a:off x="2756" y="1305"/>
              <a:ext cx="352" cy="6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12" name="Freeform 140"/>
            <p:cNvSpPr>
              <a:spLocks/>
            </p:cNvSpPr>
            <p:nvPr/>
          </p:nvSpPr>
          <p:spPr bwMode="auto">
            <a:xfrm>
              <a:off x="3073" y="1220"/>
              <a:ext cx="82" cy="109"/>
            </a:xfrm>
            <a:custGeom>
              <a:avLst/>
              <a:gdLst/>
              <a:ahLst/>
              <a:cxnLst>
                <a:cxn ang="0">
                  <a:pos x="0" y="151"/>
                </a:cxn>
                <a:cxn ang="0">
                  <a:pos x="162" y="0"/>
                </a:cxn>
                <a:cxn ang="0">
                  <a:pos x="123" y="217"/>
                </a:cxn>
                <a:cxn ang="0">
                  <a:pos x="0" y="151"/>
                </a:cxn>
              </a:cxnLst>
              <a:rect l="0" t="0" r="r" b="b"/>
              <a:pathLst>
                <a:path w="162" h="217">
                  <a:moveTo>
                    <a:pt x="0" y="151"/>
                  </a:moveTo>
                  <a:lnTo>
                    <a:pt x="162" y="0"/>
                  </a:lnTo>
                  <a:lnTo>
                    <a:pt x="123" y="217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13" name="Rectangle 141"/>
            <p:cNvSpPr>
              <a:spLocks noChangeArrowheads="1"/>
            </p:cNvSpPr>
            <p:nvPr/>
          </p:nvSpPr>
          <p:spPr bwMode="auto">
            <a:xfrm rot="17880000">
              <a:off x="2775" y="1702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4" name="Rectangle 142"/>
            <p:cNvSpPr>
              <a:spLocks noChangeArrowheads="1"/>
            </p:cNvSpPr>
            <p:nvPr/>
          </p:nvSpPr>
          <p:spPr bwMode="auto">
            <a:xfrm rot="17880000">
              <a:off x="2788" y="1679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5" name="Rectangle 143"/>
            <p:cNvSpPr>
              <a:spLocks noChangeArrowheads="1"/>
            </p:cNvSpPr>
            <p:nvPr/>
          </p:nvSpPr>
          <p:spPr bwMode="auto">
            <a:xfrm rot="17880000">
              <a:off x="2801" y="1655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6" name="Rectangle 144"/>
            <p:cNvSpPr>
              <a:spLocks noChangeArrowheads="1"/>
            </p:cNvSpPr>
            <p:nvPr/>
          </p:nvSpPr>
          <p:spPr bwMode="auto">
            <a:xfrm rot="17880000">
              <a:off x="2813" y="1631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7" name="Rectangle 145"/>
            <p:cNvSpPr>
              <a:spLocks noChangeArrowheads="1"/>
            </p:cNvSpPr>
            <p:nvPr/>
          </p:nvSpPr>
          <p:spPr bwMode="auto">
            <a:xfrm rot="17880000">
              <a:off x="2826" y="1608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8" name="Rectangle 146"/>
            <p:cNvSpPr>
              <a:spLocks noChangeArrowheads="1"/>
            </p:cNvSpPr>
            <p:nvPr/>
          </p:nvSpPr>
          <p:spPr bwMode="auto">
            <a:xfrm rot="17880000">
              <a:off x="2829" y="1572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7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19" name="Rectangle 147"/>
            <p:cNvSpPr>
              <a:spLocks noChangeArrowheads="1"/>
            </p:cNvSpPr>
            <p:nvPr/>
          </p:nvSpPr>
          <p:spPr bwMode="auto">
            <a:xfrm rot="17880000">
              <a:off x="2863" y="1536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0" name="Rectangle 148"/>
            <p:cNvSpPr>
              <a:spLocks noChangeArrowheads="1"/>
            </p:cNvSpPr>
            <p:nvPr/>
          </p:nvSpPr>
          <p:spPr bwMode="auto">
            <a:xfrm rot="17880000">
              <a:off x="2878" y="1513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1" name="Rectangle 149"/>
            <p:cNvSpPr>
              <a:spLocks noChangeArrowheads="1"/>
            </p:cNvSpPr>
            <p:nvPr/>
          </p:nvSpPr>
          <p:spPr bwMode="auto">
            <a:xfrm rot="17880000">
              <a:off x="2889" y="1489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2" name="Rectangle 150"/>
            <p:cNvSpPr>
              <a:spLocks noChangeArrowheads="1"/>
            </p:cNvSpPr>
            <p:nvPr/>
          </p:nvSpPr>
          <p:spPr bwMode="auto">
            <a:xfrm rot="17880000">
              <a:off x="2891" y="1445"/>
              <a:ext cx="7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3" name="Rectangle 151"/>
            <p:cNvSpPr>
              <a:spLocks noChangeArrowheads="1"/>
            </p:cNvSpPr>
            <p:nvPr/>
          </p:nvSpPr>
          <p:spPr bwMode="auto">
            <a:xfrm rot="17880000">
              <a:off x="2926" y="1385"/>
              <a:ext cx="6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4" name="Rectangle 152"/>
            <p:cNvSpPr>
              <a:spLocks noChangeArrowheads="1"/>
            </p:cNvSpPr>
            <p:nvPr/>
          </p:nvSpPr>
          <p:spPr bwMode="auto">
            <a:xfrm rot="17880000">
              <a:off x="2966" y="1346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5" name="Rectangle 153"/>
            <p:cNvSpPr>
              <a:spLocks noChangeArrowheads="1"/>
            </p:cNvSpPr>
            <p:nvPr/>
          </p:nvSpPr>
          <p:spPr bwMode="auto">
            <a:xfrm rot="17880000">
              <a:off x="2974" y="1307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6" name="Rectangle 154"/>
            <p:cNvSpPr>
              <a:spLocks noChangeArrowheads="1"/>
            </p:cNvSpPr>
            <p:nvPr/>
          </p:nvSpPr>
          <p:spPr bwMode="auto">
            <a:xfrm rot="17880000">
              <a:off x="3003" y="1253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27" name="Line 155"/>
            <p:cNvSpPr>
              <a:spLocks noChangeShapeType="1"/>
            </p:cNvSpPr>
            <p:nvPr/>
          </p:nvSpPr>
          <p:spPr bwMode="auto">
            <a:xfrm flipV="1">
              <a:off x="2940" y="1220"/>
              <a:ext cx="368" cy="66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28" name="Freeform 156"/>
            <p:cNvSpPr>
              <a:spLocks/>
            </p:cNvSpPr>
            <p:nvPr/>
          </p:nvSpPr>
          <p:spPr bwMode="auto">
            <a:xfrm>
              <a:off x="2894" y="1862"/>
              <a:ext cx="81" cy="109"/>
            </a:xfrm>
            <a:custGeom>
              <a:avLst/>
              <a:gdLst/>
              <a:ahLst/>
              <a:cxnLst>
                <a:cxn ang="0">
                  <a:pos x="163" y="67"/>
                </a:cxn>
                <a:cxn ang="0">
                  <a:pos x="0" y="218"/>
                </a:cxn>
                <a:cxn ang="0">
                  <a:pos x="39" y="0"/>
                </a:cxn>
                <a:cxn ang="0">
                  <a:pos x="163" y="67"/>
                </a:cxn>
              </a:cxnLst>
              <a:rect l="0" t="0" r="r" b="b"/>
              <a:pathLst>
                <a:path w="163" h="218">
                  <a:moveTo>
                    <a:pt x="163" y="67"/>
                  </a:moveTo>
                  <a:lnTo>
                    <a:pt x="0" y="218"/>
                  </a:lnTo>
                  <a:lnTo>
                    <a:pt x="39" y="0"/>
                  </a:lnTo>
                  <a:lnTo>
                    <a:pt x="163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29" name="Rectangle 157"/>
            <p:cNvSpPr>
              <a:spLocks noChangeArrowheads="1"/>
            </p:cNvSpPr>
            <p:nvPr/>
          </p:nvSpPr>
          <p:spPr bwMode="auto">
            <a:xfrm rot="17880000">
              <a:off x="2942" y="1638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8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0" name="Rectangle 158"/>
            <p:cNvSpPr>
              <a:spLocks noChangeArrowheads="1"/>
            </p:cNvSpPr>
            <p:nvPr/>
          </p:nvSpPr>
          <p:spPr bwMode="auto">
            <a:xfrm rot="17880000">
              <a:off x="2976" y="1603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1" name="Rectangle 159"/>
            <p:cNvSpPr>
              <a:spLocks noChangeArrowheads="1"/>
            </p:cNvSpPr>
            <p:nvPr/>
          </p:nvSpPr>
          <p:spPr bwMode="auto">
            <a:xfrm rot="17880000">
              <a:off x="2991" y="1578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2" name="Rectangle 160"/>
            <p:cNvSpPr>
              <a:spLocks noChangeArrowheads="1"/>
            </p:cNvSpPr>
            <p:nvPr/>
          </p:nvSpPr>
          <p:spPr bwMode="auto">
            <a:xfrm rot="17880000">
              <a:off x="3002" y="1555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3" name="Rectangle 161"/>
            <p:cNvSpPr>
              <a:spLocks noChangeArrowheads="1"/>
            </p:cNvSpPr>
            <p:nvPr/>
          </p:nvSpPr>
          <p:spPr bwMode="auto">
            <a:xfrm rot="17880000">
              <a:off x="3004" y="1511"/>
              <a:ext cx="73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4" name="Rectangle 162"/>
            <p:cNvSpPr>
              <a:spLocks noChangeArrowheads="1"/>
            </p:cNvSpPr>
            <p:nvPr/>
          </p:nvSpPr>
          <p:spPr bwMode="auto">
            <a:xfrm rot="17880000">
              <a:off x="3040" y="1452"/>
              <a:ext cx="6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V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5" name="Rectangle 163"/>
            <p:cNvSpPr>
              <a:spLocks noChangeArrowheads="1"/>
            </p:cNvSpPr>
            <p:nvPr/>
          </p:nvSpPr>
          <p:spPr bwMode="auto">
            <a:xfrm rot="17880000">
              <a:off x="3079" y="1413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6" name="Rectangle 164"/>
            <p:cNvSpPr>
              <a:spLocks noChangeArrowheads="1"/>
            </p:cNvSpPr>
            <p:nvPr/>
          </p:nvSpPr>
          <p:spPr bwMode="auto">
            <a:xfrm rot="17880000">
              <a:off x="3088" y="1375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7" name="Rectangle 165"/>
            <p:cNvSpPr>
              <a:spLocks noChangeArrowheads="1"/>
            </p:cNvSpPr>
            <p:nvPr/>
          </p:nvSpPr>
          <p:spPr bwMode="auto">
            <a:xfrm rot="17880000">
              <a:off x="3118" y="1320"/>
              <a:ext cx="5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38" name="Freeform 166"/>
            <p:cNvSpPr>
              <a:spLocks/>
            </p:cNvSpPr>
            <p:nvPr/>
          </p:nvSpPr>
          <p:spPr bwMode="auto">
            <a:xfrm>
              <a:off x="1527" y="623"/>
              <a:ext cx="74" cy="443"/>
            </a:xfrm>
            <a:custGeom>
              <a:avLst/>
              <a:gdLst/>
              <a:ahLst/>
              <a:cxnLst>
                <a:cxn ang="0">
                  <a:pos x="0" y="887"/>
                </a:cxn>
                <a:cxn ang="0">
                  <a:pos x="147" y="761"/>
                </a:cxn>
                <a:cxn ang="0">
                  <a:pos x="147" y="31"/>
                </a:cxn>
                <a:cxn ang="0">
                  <a:pos x="0" y="0"/>
                </a:cxn>
                <a:cxn ang="0">
                  <a:pos x="0" y="887"/>
                </a:cxn>
              </a:cxnLst>
              <a:rect l="0" t="0" r="r" b="b"/>
              <a:pathLst>
                <a:path w="147" h="887">
                  <a:moveTo>
                    <a:pt x="0" y="887"/>
                  </a:moveTo>
                  <a:lnTo>
                    <a:pt x="147" y="761"/>
                  </a:lnTo>
                  <a:lnTo>
                    <a:pt x="147" y="31"/>
                  </a:lnTo>
                  <a:lnTo>
                    <a:pt x="0" y="0"/>
                  </a:lnTo>
                  <a:lnTo>
                    <a:pt x="0" y="8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39" name="Freeform 167"/>
            <p:cNvSpPr>
              <a:spLocks/>
            </p:cNvSpPr>
            <p:nvPr/>
          </p:nvSpPr>
          <p:spPr bwMode="auto">
            <a:xfrm>
              <a:off x="1508" y="639"/>
              <a:ext cx="74" cy="444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2"/>
                </a:cxn>
                <a:cxn ang="0">
                  <a:pos x="148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2"/>
                  </a:lnTo>
                  <a:lnTo>
                    <a:pt x="148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0" name="Rectangle 168"/>
            <p:cNvSpPr>
              <a:spLocks noChangeArrowheads="1"/>
            </p:cNvSpPr>
            <p:nvPr/>
          </p:nvSpPr>
          <p:spPr bwMode="auto">
            <a:xfrm>
              <a:off x="1232" y="703"/>
              <a:ext cx="276" cy="38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1" name="Rectangle 169"/>
            <p:cNvSpPr>
              <a:spLocks noChangeArrowheads="1"/>
            </p:cNvSpPr>
            <p:nvPr/>
          </p:nvSpPr>
          <p:spPr bwMode="auto">
            <a:xfrm>
              <a:off x="1214" y="686"/>
              <a:ext cx="294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2" name="Freeform 170"/>
            <p:cNvSpPr>
              <a:spLocks/>
            </p:cNvSpPr>
            <p:nvPr/>
          </p:nvSpPr>
          <p:spPr bwMode="auto">
            <a:xfrm>
              <a:off x="1214" y="623"/>
              <a:ext cx="368" cy="63"/>
            </a:xfrm>
            <a:custGeom>
              <a:avLst/>
              <a:gdLst/>
              <a:ahLst/>
              <a:cxnLst>
                <a:cxn ang="0">
                  <a:pos x="0" y="127"/>
                </a:cxn>
                <a:cxn ang="0">
                  <a:pos x="589" y="127"/>
                </a:cxn>
                <a:cxn ang="0">
                  <a:pos x="737" y="0"/>
                </a:cxn>
                <a:cxn ang="0">
                  <a:pos x="148" y="0"/>
                </a:cxn>
                <a:cxn ang="0">
                  <a:pos x="0" y="127"/>
                </a:cxn>
              </a:cxnLst>
              <a:rect l="0" t="0" r="r" b="b"/>
              <a:pathLst>
                <a:path w="737" h="127">
                  <a:moveTo>
                    <a:pt x="0" y="127"/>
                  </a:moveTo>
                  <a:lnTo>
                    <a:pt x="589" y="127"/>
                  </a:lnTo>
                  <a:lnTo>
                    <a:pt x="737" y="0"/>
                  </a:lnTo>
                  <a:lnTo>
                    <a:pt x="148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3" name="Freeform 171"/>
            <p:cNvSpPr>
              <a:spLocks/>
            </p:cNvSpPr>
            <p:nvPr/>
          </p:nvSpPr>
          <p:spPr bwMode="auto">
            <a:xfrm>
              <a:off x="1508" y="623"/>
              <a:ext cx="74" cy="443"/>
            </a:xfrm>
            <a:custGeom>
              <a:avLst/>
              <a:gdLst/>
              <a:ahLst/>
              <a:cxnLst>
                <a:cxn ang="0">
                  <a:pos x="0" y="887"/>
                </a:cxn>
                <a:cxn ang="0">
                  <a:pos x="148" y="761"/>
                </a:cxn>
                <a:cxn ang="0">
                  <a:pos x="148" y="0"/>
                </a:cxn>
                <a:cxn ang="0">
                  <a:pos x="0" y="127"/>
                </a:cxn>
                <a:cxn ang="0">
                  <a:pos x="0" y="887"/>
                </a:cxn>
              </a:cxnLst>
              <a:rect l="0" t="0" r="r" b="b"/>
              <a:pathLst>
                <a:path w="148" h="887">
                  <a:moveTo>
                    <a:pt x="0" y="887"/>
                  </a:moveTo>
                  <a:lnTo>
                    <a:pt x="148" y="761"/>
                  </a:lnTo>
                  <a:lnTo>
                    <a:pt x="148" y="0"/>
                  </a:lnTo>
                  <a:lnTo>
                    <a:pt x="0" y="127"/>
                  </a:lnTo>
                  <a:lnTo>
                    <a:pt x="0" y="88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4" name="Freeform 172"/>
            <p:cNvSpPr>
              <a:spLocks/>
            </p:cNvSpPr>
            <p:nvPr/>
          </p:nvSpPr>
          <p:spPr bwMode="auto">
            <a:xfrm>
              <a:off x="1214" y="686"/>
              <a:ext cx="29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9" y="0"/>
                </a:cxn>
                <a:cxn ang="0">
                  <a:pos x="571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9" h="16">
                  <a:moveTo>
                    <a:pt x="0" y="0"/>
                  </a:moveTo>
                  <a:lnTo>
                    <a:pt x="589" y="0"/>
                  </a:lnTo>
                  <a:lnTo>
                    <a:pt x="571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5" name="Freeform 173"/>
            <p:cNvSpPr>
              <a:spLocks/>
            </p:cNvSpPr>
            <p:nvPr/>
          </p:nvSpPr>
          <p:spPr bwMode="auto">
            <a:xfrm>
              <a:off x="1214" y="686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20" y="744"/>
                </a:cxn>
                <a:cxn ang="0">
                  <a:pos x="20" y="16"/>
                </a:cxn>
                <a:cxn ang="0">
                  <a:pos x="0" y="0"/>
                </a:cxn>
              </a:cxnLst>
              <a:rect l="0" t="0" r="r" b="b"/>
              <a:pathLst>
                <a:path w="20" h="760">
                  <a:moveTo>
                    <a:pt x="0" y="0"/>
                  </a:moveTo>
                  <a:lnTo>
                    <a:pt x="0" y="760"/>
                  </a:lnTo>
                  <a:lnTo>
                    <a:pt x="20" y="744"/>
                  </a:lnTo>
                  <a:lnTo>
                    <a:pt x="2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6" name="Rectangle 174"/>
            <p:cNvSpPr>
              <a:spLocks noChangeArrowheads="1"/>
            </p:cNvSpPr>
            <p:nvPr/>
          </p:nvSpPr>
          <p:spPr bwMode="auto">
            <a:xfrm>
              <a:off x="1214" y="789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7" name="Rectangle 175"/>
            <p:cNvSpPr>
              <a:spLocks noChangeArrowheads="1"/>
            </p:cNvSpPr>
            <p:nvPr/>
          </p:nvSpPr>
          <p:spPr bwMode="auto">
            <a:xfrm>
              <a:off x="1223" y="797"/>
              <a:ext cx="285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8" name="Rectangle 176"/>
            <p:cNvSpPr>
              <a:spLocks noChangeArrowheads="1"/>
            </p:cNvSpPr>
            <p:nvPr/>
          </p:nvSpPr>
          <p:spPr bwMode="auto">
            <a:xfrm>
              <a:off x="1214" y="900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9" name="Rectangle 177"/>
            <p:cNvSpPr>
              <a:spLocks noChangeArrowheads="1"/>
            </p:cNvSpPr>
            <p:nvPr/>
          </p:nvSpPr>
          <p:spPr bwMode="auto">
            <a:xfrm>
              <a:off x="1223" y="908"/>
              <a:ext cx="285" cy="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0" name="Rectangle 178"/>
            <p:cNvSpPr>
              <a:spLocks noChangeArrowheads="1"/>
            </p:cNvSpPr>
            <p:nvPr/>
          </p:nvSpPr>
          <p:spPr bwMode="auto">
            <a:xfrm>
              <a:off x="1417" y="1003"/>
              <a:ext cx="55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1" name="Freeform 179"/>
            <p:cNvSpPr>
              <a:spLocks/>
            </p:cNvSpPr>
            <p:nvPr/>
          </p:nvSpPr>
          <p:spPr bwMode="auto">
            <a:xfrm>
              <a:off x="1214" y="623"/>
              <a:ext cx="368" cy="63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19" y="17"/>
                </a:cxn>
                <a:cxn ang="0">
                  <a:pos x="148" y="17"/>
                </a:cxn>
                <a:cxn ang="0">
                  <a:pos x="20" y="127"/>
                </a:cxn>
                <a:cxn ang="0">
                  <a:pos x="0" y="127"/>
                </a:cxn>
                <a:cxn ang="0">
                  <a:pos x="148" y="0"/>
                </a:cxn>
                <a:cxn ang="0">
                  <a:pos x="737" y="0"/>
                </a:cxn>
              </a:cxnLst>
              <a:rect l="0" t="0" r="r" b="b"/>
              <a:pathLst>
                <a:path w="737" h="127">
                  <a:moveTo>
                    <a:pt x="737" y="0"/>
                  </a:moveTo>
                  <a:lnTo>
                    <a:pt x="719" y="17"/>
                  </a:lnTo>
                  <a:lnTo>
                    <a:pt x="148" y="17"/>
                  </a:lnTo>
                  <a:lnTo>
                    <a:pt x="20" y="127"/>
                  </a:lnTo>
                  <a:lnTo>
                    <a:pt x="0" y="127"/>
                  </a:lnTo>
                  <a:lnTo>
                    <a:pt x="148" y="0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2" name="Rectangle 180"/>
            <p:cNvSpPr>
              <a:spLocks noChangeArrowheads="1"/>
            </p:cNvSpPr>
            <p:nvPr/>
          </p:nvSpPr>
          <p:spPr bwMode="auto">
            <a:xfrm>
              <a:off x="1275" y="1108"/>
              <a:ext cx="14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AS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54" name="Rectangle 182"/>
            <p:cNvSpPr>
              <a:spLocks noChangeArrowheads="1"/>
            </p:cNvSpPr>
            <p:nvPr/>
          </p:nvSpPr>
          <p:spPr bwMode="auto">
            <a:xfrm>
              <a:off x="1430" y="1108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1</a:t>
              </a:r>
              <a:endParaRPr kumimoji="0" lang="pl-PL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55" name="Freeform 183"/>
            <p:cNvSpPr>
              <a:spLocks/>
            </p:cNvSpPr>
            <p:nvPr/>
          </p:nvSpPr>
          <p:spPr bwMode="auto">
            <a:xfrm>
              <a:off x="3596" y="623"/>
              <a:ext cx="74" cy="443"/>
            </a:xfrm>
            <a:custGeom>
              <a:avLst/>
              <a:gdLst/>
              <a:ahLst/>
              <a:cxnLst>
                <a:cxn ang="0">
                  <a:pos x="0" y="887"/>
                </a:cxn>
                <a:cxn ang="0">
                  <a:pos x="148" y="761"/>
                </a:cxn>
                <a:cxn ang="0">
                  <a:pos x="148" y="33"/>
                </a:cxn>
                <a:cxn ang="0">
                  <a:pos x="0" y="0"/>
                </a:cxn>
                <a:cxn ang="0">
                  <a:pos x="0" y="887"/>
                </a:cxn>
              </a:cxnLst>
              <a:rect l="0" t="0" r="r" b="b"/>
              <a:pathLst>
                <a:path w="148" h="887">
                  <a:moveTo>
                    <a:pt x="0" y="887"/>
                  </a:moveTo>
                  <a:lnTo>
                    <a:pt x="148" y="761"/>
                  </a:lnTo>
                  <a:lnTo>
                    <a:pt x="148" y="33"/>
                  </a:lnTo>
                  <a:lnTo>
                    <a:pt x="0" y="0"/>
                  </a:lnTo>
                  <a:lnTo>
                    <a:pt x="0" y="8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6" name="Freeform 184"/>
            <p:cNvSpPr>
              <a:spLocks/>
            </p:cNvSpPr>
            <p:nvPr/>
          </p:nvSpPr>
          <p:spPr bwMode="auto">
            <a:xfrm>
              <a:off x="3578" y="639"/>
              <a:ext cx="73" cy="444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6" y="760"/>
                </a:cxn>
                <a:cxn ang="0">
                  <a:pos x="146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6" h="886">
                  <a:moveTo>
                    <a:pt x="0" y="886"/>
                  </a:moveTo>
                  <a:lnTo>
                    <a:pt x="146" y="760"/>
                  </a:lnTo>
                  <a:lnTo>
                    <a:pt x="146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7" name="Rectangle 185"/>
            <p:cNvSpPr>
              <a:spLocks noChangeArrowheads="1"/>
            </p:cNvSpPr>
            <p:nvPr/>
          </p:nvSpPr>
          <p:spPr bwMode="auto">
            <a:xfrm>
              <a:off x="3301" y="703"/>
              <a:ext cx="276" cy="38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8" name="Rectangle 186"/>
            <p:cNvSpPr>
              <a:spLocks noChangeArrowheads="1"/>
            </p:cNvSpPr>
            <p:nvPr/>
          </p:nvSpPr>
          <p:spPr bwMode="auto">
            <a:xfrm>
              <a:off x="3283" y="686"/>
              <a:ext cx="294" cy="38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9" name="Freeform 187"/>
            <p:cNvSpPr>
              <a:spLocks/>
            </p:cNvSpPr>
            <p:nvPr/>
          </p:nvSpPr>
          <p:spPr bwMode="auto">
            <a:xfrm>
              <a:off x="3283" y="623"/>
              <a:ext cx="368" cy="63"/>
            </a:xfrm>
            <a:custGeom>
              <a:avLst/>
              <a:gdLst/>
              <a:ahLst/>
              <a:cxnLst>
                <a:cxn ang="0">
                  <a:pos x="0" y="127"/>
                </a:cxn>
                <a:cxn ang="0">
                  <a:pos x="589" y="127"/>
                </a:cxn>
                <a:cxn ang="0">
                  <a:pos x="735" y="0"/>
                </a:cxn>
                <a:cxn ang="0">
                  <a:pos x="146" y="0"/>
                </a:cxn>
                <a:cxn ang="0">
                  <a:pos x="0" y="127"/>
                </a:cxn>
              </a:cxnLst>
              <a:rect l="0" t="0" r="r" b="b"/>
              <a:pathLst>
                <a:path w="735" h="127">
                  <a:moveTo>
                    <a:pt x="0" y="127"/>
                  </a:moveTo>
                  <a:lnTo>
                    <a:pt x="589" y="127"/>
                  </a:lnTo>
                  <a:lnTo>
                    <a:pt x="735" y="0"/>
                  </a:lnTo>
                  <a:lnTo>
                    <a:pt x="146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0" name="Freeform 188"/>
            <p:cNvSpPr>
              <a:spLocks/>
            </p:cNvSpPr>
            <p:nvPr/>
          </p:nvSpPr>
          <p:spPr bwMode="auto">
            <a:xfrm>
              <a:off x="3578" y="623"/>
              <a:ext cx="73" cy="443"/>
            </a:xfrm>
            <a:custGeom>
              <a:avLst/>
              <a:gdLst/>
              <a:ahLst/>
              <a:cxnLst>
                <a:cxn ang="0">
                  <a:pos x="0" y="887"/>
                </a:cxn>
                <a:cxn ang="0">
                  <a:pos x="146" y="761"/>
                </a:cxn>
                <a:cxn ang="0">
                  <a:pos x="146" y="0"/>
                </a:cxn>
                <a:cxn ang="0">
                  <a:pos x="0" y="127"/>
                </a:cxn>
                <a:cxn ang="0">
                  <a:pos x="0" y="887"/>
                </a:cxn>
              </a:cxnLst>
              <a:rect l="0" t="0" r="r" b="b"/>
              <a:pathLst>
                <a:path w="146" h="887">
                  <a:moveTo>
                    <a:pt x="0" y="887"/>
                  </a:moveTo>
                  <a:lnTo>
                    <a:pt x="146" y="761"/>
                  </a:lnTo>
                  <a:lnTo>
                    <a:pt x="146" y="0"/>
                  </a:lnTo>
                  <a:lnTo>
                    <a:pt x="0" y="127"/>
                  </a:lnTo>
                  <a:lnTo>
                    <a:pt x="0" y="88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1" name="Freeform 189"/>
            <p:cNvSpPr>
              <a:spLocks/>
            </p:cNvSpPr>
            <p:nvPr/>
          </p:nvSpPr>
          <p:spPr bwMode="auto">
            <a:xfrm>
              <a:off x="3283" y="686"/>
              <a:ext cx="294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7" y="0"/>
                </a:cxn>
                <a:cxn ang="0">
                  <a:pos x="569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7" h="16">
                  <a:moveTo>
                    <a:pt x="0" y="0"/>
                  </a:moveTo>
                  <a:lnTo>
                    <a:pt x="587" y="0"/>
                  </a:lnTo>
                  <a:lnTo>
                    <a:pt x="569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2" name="Freeform 190"/>
            <p:cNvSpPr>
              <a:spLocks/>
            </p:cNvSpPr>
            <p:nvPr/>
          </p:nvSpPr>
          <p:spPr bwMode="auto">
            <a:xfrm>
              <a:off x="3283" y="686"/>
              <a:ext cx="9" cy="3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18" y="744"/>
                </a:cxn>
                <a:cxn ang="0">
                  <a:pos x="18" y="16"/>
                </a:cxn>
                <a:cxn ang="0">
                  <a:pos x="0" y="0"/>
                </a:cxn>
              </a:cxnLst>
              <a:rect l="0" t="0" r="r" b="b"/>
              <a:pathLst>
                <a:path w="18" h="760">
                  <a:moveTo>
                    <a:pt x="0" y="0"/>
                  </a:moveTo>
                  <a:lnTo>
                    <a:pt x="0" y="760"/>
                  </a:lnTo>
                  <a:lnTo>
                    <a:pt x="18" y="744"/>
                  </a:lnTo>
                  <a:lnTo>
                    <a:pt x="18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3" name="Rectangle 191"/>
            <p:cNvSpPr>
              <a:spLocks noChangeArrowheads="1"/>
            </p:cNvSpPr>
            <p:nvPr/>
          </p:nvSpPr>
          <p:spPr bwMode="auto">
            <a:xfrm>
              <a:off x="3283" y="789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4" name="Rectangle 192"/>
            <p:cNvSpPr>
              <a:spLocks noChangeArrowheads="1"/>
            </p:cNvSpPr>
            <p:nvPr/>
          </p:nvSpPr>
          <p:spPr bwMode="auto">
            <a:xfrm>
              <a:off x="3292" y="797"/>
              <a:ext cx="285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5" name="Rectangle 193"/>
            <p:cNvSpPr>
              <a:spLocks noChangeArrowheads="1"/>
            </p:cNvSpPr>
            <p:nvPr/>
          </p:nvSpPr>
          <p:spPr bwMode="auto">
            <a:xfrm>
              <a:off x="3283" y="900"/>
              <a:ext cx="294" cy="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6" name="Rectangle 194"/>
            <p:cNvSpPr>
              <a:spLocks noChangeArrowheads="1"/>
            </p:cNvSpPr>
            <p:nvPr/>
          </p:nvSpPr>
          <p:spPr bwMode="auto">
            <a:xfrm>
              <a:off x="3292" y="908"/>
              <a:ext cx="285" cy="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7" name="Rectangle 195"/>
            <p:cNvSpPr>
              <a:spLocks noChangeArrowheads="1"/>
            </p:cNvSpPr>
            <p:nvPr/>
          </p:nvSpPr>
          <p:spPr bwMode="auto">
            <a:xfrm>
              <a:off x="3485" y="1003"/>
              <a:ext cx="56" cy="32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8" name="Freeform 196"/>
            <p:cNvSpPr>
              <a:spLocks/>
            </p:cNvSpPr>
            <p:nvPr/>
          </p:nvSpPr>
          <p:spPr bwMode="auto">
            <a:xfrm>
              <a:off x="3283" y="623"/>
              <a:ext cx="368" cy="63"/>
            </a:xfrm>
            <a:custGeom>
              <a:avLst/>
              <a:gdLst/>
              <a:ahLst/>
              <a:cxnLst>
                <a:cxn ang="0">
                  <a:pos x="735" y="0"/>
                </a:cxn>
                <a:cxn ang="0">
                  <a:pos x="717" y="17"/>
                </a:cxn>
                <a:cxn ang="0">
                  <a:pos x="146" y="17"/>
                </a:cxn>
                <a:cxn ang="0">
                  <a:pos x="18" y="127"/>
                </a:cxn>
                <a:cxn ang="0">
                  <a:pos x="0" y="127"/>
                </a:cxn>
                <a:cxn ang="0">
                  <a:pos x="146" y="0"/>
                </a:cxn>
                <a:cxn ang="0">
                  <a:pos x="735" y="0"/>
                </a:cxn>
              </a:cxnLst>
              <a:rect l="0" t="0" r="r" b="b"/>
              <a:pathLst>
                <a:path w="735" h="127">
                  <a:moveTo>
                    <a:pt x="735" y="0"/>
                  </a:moveTo>
                  <a:lnTo>
                    <a:pt x="717" y="17"/>
                  </a:lnTo>
                  <a:lnTo>
                    <a:pt x="146" y="17"/>
                  </a:lnTo>
                  <a:lnTo>
                    <a:pt x="18" y="127"/>
                  </a:lnTo>
                  <a:lnTo>
                    <a:pt x="0" y="127"/>
                  </a:lnTo>
                  <a:lnTo>
                    <a:pt x="146" y="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9" name="Rectangle 197"/>
            <p:cNvSpPr>
              <a:spLocks noChangeArrowheads="1"/>
            </p:cNvSpPr>
            <p:nvPr/>
          </p:nvSpPr>
          <p:spPr bwMode="auto">
            <a:xfrm>
              <a:off x="3344" y="1108"/>
              <a:ext cx="142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AS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70" name="Rectangle 198"/>
            <p:cNvSpPr>
              <a:spLocks noChangeArrowheads="1"/>
            </p:cNvSpPr>
            <p:nvPr/>
          </p:nvSpPr>
          <p:spPr bwMode="auto">
            <a:xfrm>
              <a:off x="3500" y="1108"/>
              <a:ext cx="0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pl-PL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71" name="Rectangle 199"/>
            <p:cNvSpPr>
              <a:spLocks noChangeArrowheads="1"/>
            </p:cNvSpPr>
            <p:nvPr/>
          </p:nvSpPr>
          <p:spPr bwMode="auto">
            <a:xfrm>
              <a:off x="3483" y="1108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pl-PL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72" name="Line 200"/>
            <p:cNvSpPr>
              <a:spLocks noChangeShapeType="1"/>
            </p:cNvSpPr>
            <p:nvPr/>
          </p:nvSpPr>
          <p:spPr bwMode="auto">
            <a:xfrm>
              <a:off x="1191" y="1296"/>
              <a:ext cx="522" cy="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73" name="Freeform 201"/>
            <p:cNvSpPr>
              <a:spLocks/>
            </p:cNvSpPr>
            <p:nvPr/>
          </p:nvSpPr>
          <p:spPr bwMode="auto">
            <a:xfrm>
              <a:off x="1131" y="1220"/>
              <a:ext cx="93" cy="104"/>
            </a:xfrm>
            <a:custGeom>
              <a:avLst/>
              <a:gdLst/>
              <a:ahLst/>
              <a:cxnLst>
                <a:cxn ang="0">
                  <a:pos x="76" y="207"/>
                </a:cxn>
                <a:cxn ang="0">
                  <a:pos x="0" y="0"/>
                </a:cxn>
                <a:cxn ang="0">
                  <a:pos x="187" y="121"/>
                </a:cxn>
                <a:cxn ang="0">
                  <a:pos x="76" y="207"/>
                </a:cxn>
              </a:cxnLst>
              <a:rect l="0" t="0" r="r" b="b"/>
              <a:pathLst>
                <a:path w="187" h="207">
                  <a:moveTo>
                    <a:pt x="76" y="207"/>
                  </a:moveTo>
                  <a:lnTo>
                    <a:pt x="0" y="0"/>
                  </a:lnTo>
                  <a:lnTo>
                    <a:pt x="187" y="121"/>
                  </a:lnTo>
                  <a:lnTo>
                    <a:pt x="76" y="2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74" name="Rectangle 202"/>
            <p:cNvSpPr>
              <a:spLocks noChangeArrowheads="1"/>
            </p:cNvSpPr>
            <p:nvPr/>
          </p:nvSpPr>
          <p:spPr bwMode="auto">
            <a:xfrm rot="3060000">
              <a:off x="1341" y="1357"/>
              <a:ext cx="5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3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75" name="Rectangle 203"/>
            <p:cNvSpPr>
              <a:spLocks noChangeArrowheads="1"/>
            </p:cNvSpPr>
            <p:nvPr/>
          </p:nvSpPr>
          <p:spPr bwMode="auto">
            <a:xfrm rot="3060000">
              <a:off x="1380" y="1389"/>
              <a:ext cx="28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.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276" name="Rectangle 204"/>
            <p:cNvSpPr>
              <a:spLocks noChangeArrowheads="1"/>
            </p:cNvSpPr>
            <p:nvPr/>
          </p:nvSpPr>
          <p:spPr bwMode="auto">
            <a:xfrm rot="3060000">
              <a:off x="1399" y="1410"/>
              <a:ext cx="2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  <p:sp>
        <p:nvSpPr>
          <p:cNvPr id="3278" name="Rectangle 206"/>
          <p:cNvSpPr>
            <a:spLocks noChangeArrowheads="1"/>
          </p:cNvSpPr>
          <p:nvPr/>
        </p:nvSpPr>
        <p:spPr bwMode="auto">
          <a:xfrm rot="3060000">
            <a:off x="2295853" y="3558509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79" name="Rectangle 207"/>
          <p:cNvSpPr>
            <a:spLocks noChangeArrowheads="1"/>
          </p:cNvSpPr>
          <p:nvPr/>
        </p:nvSpPr>
        <p:spPr bwMode="auto">
          <a:xfrm rot="3060000">
            <a:off x="2309800" y="3622009"/>
            <a:ext cx="11541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N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0" name="Rectangle 208"/>
          <p:cNvSpPr>
            <a:spLocks noChangeArrowheads="1"/>
          </p:cNvSpPr>
          <p:nvPr/>
        </p:nvSpPr>
        <p:spPr bwMode="auto">
          <a:xfrm rot="3060000">
            <a:off x="2381299" y="3706146"/>
            <a:ext cx="10259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V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1" name="Rectangle 209"/>
          <p:cNvSpPr>
            <a:spLocks noChangeArrowheads="1"/>
          </p:cNvSpPr>
          <p:nvPr/>
        </p:nvSpPr>
        <p:spPr bwMode="auto">
          <a:xfrm rot="3060000">
            <a:off x="2454603" y="3760121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2" name="Rectangle 210"/>
          <p:cNvSpPr>
            <a:spLocks noChangeArrowheads="1"/>
          </p:cNvSpPr>
          <p:nvPr/>
        </p:nvSpPr>
        <p:spPr bwMode="auto">
          <a:xfrm rot="3060000">
            <a:off x="2475825" y="3815684"/>
            <a:ext cx="881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T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3" name="Rectangle 211"/>
          <p:cNvSpPr>
            <a:spLocks noChangeArrowheads="1"/>
          </p:cNvSpPr>
          <p:nvPr/>
        </p:nvSpPr>
        <p:spPr bwMode="auto">
          <a:xfrm rot="3060000">
            <a:off x="2537737" y="3893471"/>
            <a:ext cx="881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E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4" name="Line 212"/>
          <p:cNvSpPr>
            <a:spLocks noChangeShapeType="1"/>
          </p:cNvSpPr>
          <p:nvPr/>
        </p:nvSpPr>
        <p:spPr bwMode="auto">
          <a:xfrm>
            <a:off x="2163514" y="3224112"/>
            <a:ext cx="830263" cy="107156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285" name="Freeform 213"/>
          <p:cNvSpPr>
            <a:spLocks/>
          </p:cNvSpPr>
          <p:nvPr/>
        </p:nvSpPr>
        <p:spPr bwMode="auto">
          <a:xfrm>
            <a:off x="2941389" y="4249637"/>
            <a:ext cx="146050" cy="166688"/>
          </a:xfrm>
          <a:custGeom>
            <a:avLst/>
            <a:gdLst/>
            <a:ahLst/>
            <a:cxnLst>
              <a:cxn ang="0">
                <a:pos x="111" y="0"/>
              </a:cxn>
              <a:cxn ang="0">
                <a:pos x="184" y="209"/>
              </a:cxn>
              <a:cxn ang="0">
                <a:pos x="0" y="85"/>
              </a:cxn>
              <a:cxn ang="0">
                <a:pos x="111" y="0"/>
              </a:cxn>
            </a:cxnLst>
            <a:rect l="0" t="0" r="r" b="b"/>
            <a:pathLst>
              <a:path w="184" h="209">
                <a:moveTo>
                  <a:pt x="111" y="0"/>
                </a:moveTo>
                <a:lnTo>
                  <a:pt x="184" y="209"/>
                </a:lnTo>
                <a:lnTo>
                  <a:pt x="0" y="85"/>
                </a:lnTo>
                <a:lnTo>
                  <a:pt x="11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286" name="Rectangle 214"/>
          <p:cNvSpPr>
            <a:spLocks noChangeArrowheads="1"/>
          </p:cNvSpPr>
          <p:nvPr/>
        </p:nvSpPr>
        <p:spPr bwMode="auto">
          <a:xfrm rot="3120000">
            <a:off x="2497240" y="345373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4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7" name="Rectangle 215"/>
          <p:cNvSpPr>
            <a:spLocks noChangeArrowheads="1"/>
          </p:cNvSpPr>
          <p:nvPr/>
        </p:nvSpPr>
        <p:spPr bwMode="auto">
          <a:xfrm rot="3120000">
            <a:off x="2560965" y="3504534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8" name="Rectangle 216"/>
          <p:cNvSpPr>
            <a:spLocks noChangeArrowheads="1"/>
          </p:cNvSpPr>
          <p:nvPr/>
        </p:nvSpPr>
        <p:spPr bwMode="auto">
          <a:xfrm rot="3120000">
            <a:off x="2588769" y="3537871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89" name="Rectangle 217"/>
          <p:cNvSpPr>
            <a:spLocks noChangeArrowheads="1"/>
          </p:cNvSpPr>
          <p:nvPr/>
        </p:nvSpPr>
        <p:spPr bwMode="auto">
          <a:xfrm rot="3120000">
            <a:off x="2613353" y="3572796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0" name="Rectangle 218"/>
          <p:cNvSpPr>
            <a:spLocks noChangeArrowheads="1"/>
          </p:cNvSpPr>
          <p:nvPr/>
        </p:nvSpPr>
        <p:spPr bwMode="auto">
          <a:xfrm rot="3120000">
            <a:off x="2625712" y="3634709"/>
            <a:ext cx="11541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N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1" name="Rectangle 219"/>
          <p:cNvSpPr>
            <a:spLocks noChangeArrowheads="1"/>
          </p:cNvSpPr>
          <p:nvPr/>
        </p:nvSpPr>
        <p:spPr bwMode="auto">
          <a:xfrm rot="3120000">
            <a:off x="2697211" y="3720434"/>
            <a:ext cx="10259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V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2" name="Rectangle 220"/>
          <p:cNvSpPr>
            <a:spLocks noChangeArrowheads="1"/>
          </p:cNvSpPr>
          <p:nvPr/>
        </p:nvSpPr>
        <p:spPr bwMode="auto">
          <a:xfrm rot="3120000">
            <a:off x="2770515" y="3775996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3" name="Rectangle 221"/>
          <p:cNvSpPr>
            <a:spLocks noChangeArrowheads="1"/>
          </p:cNvSpPr>
          <p:nvPr/>
        </p:nvSpPr>
        <p:spPr bwMode="auto">
          <a:xfrm rot="3120000">
            <a:off x="2791737" y="3829971"/>
            <a:ext cx="881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T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4" name="Rectangle 222"/>
          <p:cNvSpPr>
            <a:spLocks noChangeArrowheads="1"/>
          </p:cNvSpPr>
          <p:nvPr/>
        </p:nvSpPr>
        <p:spPr bwMode="auto">
          <a:xfrm rot="3120000">
            <a:off x="2852062" y="3909346"/>
            <a:ext cx="881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E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5" name="Line 223"/>
          <p:cNvSpPr>
            <a:spLocks noChangeShapeType="1"/>
          </p:cNvSpPr>
          <p:nvPr/>
        </p:nvSpPr>
        <p:spPr bwMode="auto">
          <a:xfrm>
            <a:off x="4401889" y="4756050"/>
            <a:ext cx="941388" cy="15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296" name="Freeform 224"/>
          <p:cNvSpPr>
            <a:spLocks/>
          </p:cNvSpPr>
          <p:nvPr/>
        </p:nvSpPr>
        <p:spPr bwMode="auto">
          <a:xfrm>
            <a:off x="5328989" y="4700487"/>
            <a:ext cx="166688" cy="1111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11" y="69"/>
              </a:cxn>
              <a:cxn ang="0">
                <a:pos x="0" y="141"/>
              </a:cxn>
              <a:cxn ang="0">
                <a:pos x="0" y="0"/>
              </a:cxn>
            </a:cxnLst>
            <a:rect l="0" t="0" r="r" b="b"/>
            <a:pathLst>
              <a:path w="211" h="141">
                <a:moveTo>
                  <a:pt x="0" y="0"/>
                </a:moveTo>
                <a:lnTo>
                  <a:pt x="211" y="69"/>
                </a:lnTo>
                <a:lnTo>
                  <a:pt x="0" y="14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297" name="Rectangle 225"/>
          <p:cNvSpPr>
            <a:spLocks noChangeArrowheads="1"/>
          </p:cNvSpPr>
          <p:nvPr/>
        </p:nvSpPr>
        <p:spPr bwMode="auto">
          <a:xfrm>
            <a:off x="4549526" y="4503637"/>
            <a:ext cx="21159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  9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8" name="Rectangle 226"/>
          <p:cNvSpPr>
            <a:spLocks noChangeArrowheads="1"/>
          </p:cNvSpPr>
          <p:nvPr/>
        </p:nvSpPr>
        <p:spPr bwMode="auto">
          <a:xfrm>
            <a:off x="4765426" y="4503637"/>
            <a:ext cx="849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99" name="Rectangle 227"/>
          <p:cNvSpPr>
            <a:spLocks noChangeArrowheads="1"/>
          </p:cNvSpPr>
          <p:nvPr/>
        </p:nvSpPr>
        <p:spPr bwMode="auto">
          <a:xfrm>
            <a:off x="4849564" y="4503637"/>
            <a:ext cx="48410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INVITE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00" name="Freeform 228"/>
          <p:cNvSpPr>
            <a:spLocks/>
          </p:cNvSpPr>
          <p:nvPr/>
        </p:nvSpPr>
        <p:spPr bwMode="auto">
          <a:xfrm>
            <a:off x="6051301" y="4513162"/>
            <a:ext cx="117475" cy="704850"/>
          </a:xfrm>
          <a:custGeom>
            <a:avLst/>
            <a:gdLst/>
            <a:ahLst/>
            <a:cxnLst>
              <a:cxn ang="0">
                <a:pos x="0" y="886"/>
              </a:cxn>
              <a:cxn ang="0">
                <a:pos x="147" y="760"/>
              </a:cxn>
              <a:cxn ang="0">
                <a:pos x="147" y="31"/>
              </a:cxn>
              <a:cxn ang="0">
                <a:pos x="0" y="0"/>
              </a:cxn>
              <a:cxn ang="0">
                <a:pos x="0" y="886"/>
              </a:cxn>
            </a:cxnLst>
            <a:rect l="0" t="0" r="r" b="b"/>
            <a:pathLst>
              <a:path w="147" h="886">
                <a:moveTo>
                  <a:pt x="0" y="886"/>
                </a:moveTo>
                <a:lnTo>
                  <a:pt x="147" y="760"/>
                </a:lnTo>
                <a:lnTo>
                  <a:pt x="147" y="31"/>
                </a:lnTo>
                <a:lnTo>
                  <a:pt x="0" y="0"/>
                </a:lnTo>
                <a:lnTo>
                  <a:pt x="0" y="88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1" name="Freeform 229"/>
          <p:cNvSpPr>
            <a:spLocks/>
          </p:cNvSpPr>
          <p:nvPr/>
        </p:nvSpPr>
        <p:spPr bwMode="auto">
          <a:xfrm>
            <a:off x="6021139" y="4538562"/>
            <a:ext cx="117475" cy="704850"/>
          </a:xfrm>
          <a:custGeom>
            <a:avLst/>
            <a:gdLst/>
            <a:ahLst/>
            <a:cxnLst>
              <a:cxn ang="0">
                <a:pos x="0" y="888"/>
              </a:cxn>
              <a:cxn ang="0">
                <a:pos x="148" y="760"/>
              </a:cxn>
              <a:cxn ang="0">
                <a:pos x="148" y="0"/>
              </a:cxn>
              <a:cxn ang="0">
                <a:pos x="0" y="126"/>
              </a:cxn>
              <a:cxn ang="0">
                <a:pos x="0" y="888"/>
              </a:cxn>
            </a:cxnLst>
            <a:rect l="0" t="0" r="r" b="b"/>
            <a:pathLst>
              <a:path w="148" h="888">
                <a:moveTo>
                  <a:pt x="0" y="888"/>
                </a:moveTo>
                <a:lnTo>
                  <a:pt x="148" y="760"/>
                </a:lnTo>
                <a:lnTo>
                  <a:pt x="148" y="0"/>
                </a:lnTo>
                <a:lnTo>
                  <a:pt x="0" y="126"/>
                </a:lnTo>
                <a:lnTo>
                  <a:pt x="0" y="88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2" name="Rectangle 230"/>
          <p:cNvSpPr>
            <a:spLocks noChangeArrowheads="1"/>
          </p:cNvSpPr>
          <p:nvPr/>
        </p:nvSpPr>
        <p:spPr bwMode="auto">
          <a:xfrm>
            <a:off x="5582989" y="4638575"/>
            <a:ext cx="438150" cy="6048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3" name="Rectangle 231"/>
          <p:cNvSpPr>
            <a:spLocks noChangeArrowheads="1"/>
          </p:cNvSpPr>
          <p:nvPr/>
        </p:nvSpPr>
        <p:spPr bwMode="auto">
          <a:xfrm>
            <a:off x="5554414" y="4614762"/>
            <a:ext cx="466725" cy="6032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4" name="Freeform 232"/>
          <p:cNvSpPr>
            <a:spLocks/>
          </p:cNvSpPr>
          <p:nvPr/>
        </p:nvSpPr>
        <p:spPr bwMode="auto">
          <a:xfrm>
            <a:off x="5554414" y="4513162"/>
            <a:ext cx="584200" cy="101600"/>
          </a:xfrm>
          <a:custGeom>
            <a:avLst/>
            <a:gdLst/>
            <a:ahLst/>
            <a:cxnLst>
              <a:cxn ang="0">
                <a:pos x="0" y="126"/>
              </a:cxn>
              <a:cxn ang="0">
                <a:pos x="588" y="126"/>
              </a:cxn>
              <a:cxn ang="0">
                <a:pos x="736" y="0"/>
              </a:cxn>
              <a:cxn ang="0">
                <a:pos x="147" y="0"/>
              </a:cxn>
              <a:cxn ang="0">
                <a:pos x="0" y="126"/>
              </a:cxn>
            </a:cxnLst>
            <a:rect l="0" t="0" r="r" b="b"/>
            <a:pathLst>
              <a:path w="736" h="126">
                <a:moveTo>
                  <a:pt x="0" y="126"/>
                </a:moveTo>
                <a:lnTo>
                  <a:pt x="588" y="126"/>
                </a:lnTo>
                <a:lnTo>
                  <a:pt x="736" y="0"/>
                </a:lnTo>
                <a:lnTo>
                  <a:pt x="147" y="0"/>
                </a:lnTo>
                <a:lnTo>
                  <a:pt x="0" y="12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5" name="Freeform 233"/>
          <p:cNvSpPr>
            <a:spLocks/>
          </p:cNvSpPr>
          <p:nvPr/>
        </p:nvSpPr>
        <p:spPr bwMode="auto">
          <a:xfrm>
            <a:off x="6021139" y="4513162"/>
            <a:ext cx="117475" cy="704850"/>
          </a:xfrm>
          <a:custGeom>
            <a:avLst/>
            <a:gdLst/>
            <a:ahLst/>
            <a:cxnLst>
              <a:cxn ang="0">
                <a:pos x="0" y="886"/>
              </a:cxn>
              <a:cxn ang="0">
                <a:pos x="148" y="760"/>
              </a:cxn>
              <a:cxn ang="0">
                <a:pos x="148" y="0"/>
              </a:cxn>
              <a:cxn ang="0">
                <a:pos x="0" y="126"/>
              </a:cxn>
              <a:cxn ang="0">
                <a:pos x="0" y="886"/>
              </a:cxn>
            </a:cxnLst>
            <a:rect l="0" t="0" r="r" b="b"/>
            <a:pathLst>
              <a:path w="148" h="886">
                <a:moveTo>
                  <a:pt x="0" y="886"/>
                </a:moveTo>
                <a:lnTo>
                  <a:pt x="148" y="760"/>
                </a:lnTo>
                <a:lnTo>
                  <a:pt x="148" y="0"/>
                </a:lnTo>
                <a:lnTo>
                  <a:pt x="0" y="126"/>
                </a:lnTo>
                <a:lnTo>
                  <a:pt x="0" y="886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6" name="Freeform 234"/>
          <p:cNvSpPr>
            <a:spLocks/>
          </p:cNvSpPr>
          <p:nvPr/>
        </p:nvSpPr>
        <p:spPr bwMode="auto">
          <a:xfrm>
            <a:off x="5554414" y="4614762"/>
            <a:ext cx="466725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88" y="0"/>
              </a:cxn>
              <a:cxn ang="0">
                <a:pos x="571" y="16"/>
              </a:cxn>
              <a:cxn ang="0">
                <a:pos x="0" y="16"/>
              </a:cxn>
              <a:cxn ang="0">
                <a:pos x="0" y="0"/>
              </a:cxn>
            </a:cxnLst>
            <a:rect l="0" t="0" r="r" b="b"/>
            <a:pathLst>
              <a:path w="588" h="16">
                <a:moveTo>
                  <a:pt x="0" y="0"/>
                </a:moveTo>
                <a:lnTo>
                  <a:pt x="588" y="0"/>
                </a:lnTo>
                <a:lnTo>
                  <a:pt x="57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7" name="Freeform 235"/>
          <p:cNvSpPr>
            <a:spLocks/>
          </p:cNvSpPr>
          <p:nvPr/>
        </p:nvSpPr>
        <p:spPr bwMode="auto">
          <a:xfrm>
            <a:off x="5554414" y="4614762"/>
            <a:ext cx="15875" cy="603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0"/>
              </a:cxn>
              <a:cxn ang="0">
                <a:pos x="19" y="744"/>
              </a:cxn>
              <a:cxn ang="0">
                <a:pos x="19" y="15"/>
              </a:cxn>
              <a:cxn ang="0">
                <a:pos x="0" y="0"/>
              </a:cxn>
            </a:cxnLst>
            <a:rect l="0" t="0" r="r" b="b"/>
            <a:pathLst>
              <a:path w="19" h="760">
                <a:moveTo>
                  <a:pt x="0" y="0"/>
                </a:moveTo>
                <a:lnTo>
                  <a:pt x="0" y="760"/>
                </a:lnTo>
                <a:lnTo>
                  <a:pt x="19" y="744"/>
                </a:lnTo>
                <a:lnTo>
                  <a:pt x="19" y="15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8" name="Rectangle 236"/>
          <p:cNvSpPr>
            <a:spLocks noChangeArrowheads="1"/>
          </p:cNvSpPr>
          <p:nvPr/>
        </p:nvSpPr>
        <p:spPr bwMode="auto">
          <a:xfrm>
            <a:off x="5554414" y="4776687"/>
            <a:ext cx="466725" cy="14288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09" name="Rectangle 237"/>
          <p:cNvSpPr>
            <a:spLocks noChangeArrowheads="1"/>
          </p:cNvSpPr>
          <p:nvPr/>
        </p:nvSpPr>
        <p:spPr bwMode="auto">
          <a:xfrm>
            <a:off x="5570289" y="4790975"/>
            <a:ext cx="450850" cy="11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0" name="Rectangle 238"/>
          <p:cNvSpPr>
            <a:spLocks noChangeArrowheads="1"/>
          </p:cNvSpPr>
          <p:nvPr/>
        </p:nvSpPr>
        <p:spPr bwMode="auto">
          <a:xfrm>
            <a:off x="5554414" y="4954487"/>
            <a:ext cx="466725" cy="1111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1" name="Rectangle 239"/>
          <p:cNvSpPr>
            <a:spLocks noChangeArrowheads="1"/>
          </p:cNvSpPr>
          <p:nvPr/>
        </p:nvSpPr>
        <p:spPr bwMode="auto">
          <a:xfrm>
            <a:off x="5570289" y="4965600"/>
            <a:ext cx="450850" cy="127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2" name="Rectangle 240"/>
          <p:cNvSpPr>
            <a:spLocks noChangeArrowheads="1"/>
          </p:cNvSpPr>
          <p:nvPr/>
        </p:nvSpPr>
        <p:spPr bwMode="auto">
          <a:xfrm>
            <a:off x="5876676" y="5116412"/>
            <a:ext cx="87313" cy="508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3" name="Freeform 241"/>
          <p:cNvSpPr>
            <a:spLocks/>
          </p:cNvSpPr>
          <p:nvPr/>
        </p:nvSpPr>
        <p:spPr bwMode="auto">
          <a:xfrm>
            <a:off x="5554414" y="4513162"/>
            <a:ext cx="584200" cy="101600"/>
          </a:xfrm>
          <a:custGeom>
            <a:avLst/>
            <a:gdLst/>
            <a:ahLst/>
            <a:cxnLst>
              <a:cxn ang="0">
                <a:pos x="736" y="0"/>
              </a:cxn>
              <a:cxn ang="0">
                <a:pos x="718" y="14"/>
              </a:cxn>
              <a:cxn ang="0">
                <a:pos x="147" y="14"/>
              </a:cxn>
              <a:cxn ang="0">
                <a:pos x="19" y="126"/>
              </a:cxn>
              <a:cxn ang="0">
                <a:pos x="0" y="126"/>
              </a:cxn>
              <a:cxn ang="0">
                <a:pos x="147" y="0"/>
              </a:cxn>
              <a:cxn ang="0">
                <a:pos x="736" y="0"/>
              </a:cxn>
            </a:cxnLst>
            <a:rect l="0" t="0" r="r" b="b"/>
            <a:pathLst>
              <a:path w="736" h="126">
                <a:moveTo>
                  <a:pt x="736" y="0"/>
                </a:moveTo>
                <a:lnTo>
                  <a:pt x="718" y="14"/>
                </a:lnTo>
                <a:lnTo>
                  <a:pt x="147" y="14"/>
                </a:lnTo>
                <a:lnTo>
                  <a:pt x="19" y="126"/>
                </a:lnTo>
                <a:lnTo>
                  <a:pt x="0" y="126"/>
                </a:lnTo>
                <a:lnTo>
                  <a:pt x="147" y="0"/>
                </a:lnTo>
                <a:lnTo>
                  <a:pt x="736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4" name="Rectangle 242"/>
          <p:cNvSpPr>
            <a:spLocks noChangeArrowheads="1"/>
          </p:cNvSpPr>
          <p:nvPr/>
        </p:nvSpPr>
        <p:spPr bwMode="auto">
          <a:xfrm>
            <a:off x="5573464" y="5281512"/>
            <a:ext cx="929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P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15" name="Rectangle 243"/>
          <p:cNvSpPr>
            <a:spLocks noChangeArrowheads="1"/>
          </p:cNvSpPr>
          <p:nvPr/>
        </p:nvSpPr>
        <p:spPr bwMode="auto">
          <a:xfrm>
            <a:off x="5676651" y="5281512"/>
            <a:ext cx="5450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-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16" name="Rectangle 244"/>
          <p:cNvSpPr>
            <a:spLocks noChangeArrowheads="1"/>
          </p:cNvSpPr>
          <p:nvPr/>
        </p:nvSpPr>
        <p:spPr bwMode="auto">
          <a:xfrm>
            <a:off x="5727451" y="5281512"/>
            <a:ext cx="3558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CSCF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18" name="Line 246"/>
          <p:cNvSpPr>
            <a:spLocks noChangeShapeType="1"/>
          </p:cNvSpPr>
          <p:nvPr/>
        </p:nvSpPr>
        <p:spPr bwMode="auto">
          <a:xfrm>
            <a:off x="6225926" y="4757637"/>
            <a:ext cx="942975" cy="15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19" name="Freeform 247"/>
          <p:cNvSpPr>
            <a:spLocks/>
          </p:cNvSpPr>
          <p:nvPr/>
        </p:nvSpPr>
        <p:spPr bwMode="auto">
          <a:xfrm>
            <a:off x="7154614" y="4700487"/>
            <a:ext cx="166688" cy="1111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09" y="71"/>
              </a:cxn>
              <a:cxn ang="0">
                <a:pos x="0" y="141"/>
              </a:cxn>
              <a:cxn ang="0">
                <a:pos x="0" y="0"/>
              </a:cxn>
            </a:cxnLst>
            <a:rect l="0" t="0" r="r" b="b"/>
            <a:pathLst>
              <a:path w="209" h="141">
                <a:moveTo>
                  <a:pt x="0" y="0"/>
                </a:moveTo>
                <a:lnTo>
                  <a:pt x="209" y="71"/>
                </a:lnTo>
                <a:lnTo>
                  <a:pt x="0" y="14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20" name="Rectangle 248"/>
          <p:cNvSpPr>
            <a:spLocks noChangeArrowheads="1"/>
          </p:cNvSpPr>
          <p:nvPr/>
        </p:nvSpPr>
        <p:spPr bwMode="auto">
          <a:xfrm>
            <a:off x="6395789" y="4503637"/>
            <a:ext cx="18274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1" name="Rectangle 249"/>
          <p:cNvSpPr>
            <a:spLocks noChangeArrowheads="1"/>
          </p:cNvSpPr>
          <p:nvPr/>
        </p:nvSpPr>
        <p:spPr bwMode="auto">
          <a:xfrm>
            <a:off x="6567239" y="4503637"/>
            <a:ext cx="849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2" name="Rectangle 250"/>
          <p:cNvSpPr>
            <a:spLocks noChangeArrowheads="1"/>
          </p:cNvSpPr>
          <p:nvPr/>
        </p:nvSpPr>
        <p:spPr bwMode="auto">
          <a:xfrm>
            <a:off x="6652964" y="4503637"/>
            <a:ext cx="48410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INVITE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3" name="Line 251"/>
          <p:cNvSpPr>
            <a:spLocks noChangeShapeType="1"/>
          </p:cNvSpPr>
          <p:nvPr/>
        </p:nvSpPr>
        <p:spPr bwMode="auto">
          <a:xfrm>
            <a:off x="4554289" y="5095775"/>
            <a:ext cx="820738" cy="15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24" name="Freeform 252"/>
          <p:cNvSpPr>
            <a:spLocks/>
          </p:cNvSpPr>
          <p:nvPr/>
        </p:nvSpPr>
        <p:spPr bwMode="auto">
          <a:xfrm>
            <a:off x="4401889" y="5041800"/>
            <a:ext cx="166688" cy="109538"/>
          </a:xfrm>
          <a:custGeom>
            <a:avLst/>
            <a:gdLst/>
            <a:ahLst/>
            <a:cxnLst>
              <a:cxn ang="0">
                <a:pos x="209" y="140"/>
              </a:cxn>
              <a:cxn ang="0">
                <a:pos x="0" y="70"/>
              </a:cxn>
              <a:cxn ang="0">
                <a:pos x="209" y="0"/>
              </a:cxn>
              <a:cxn ang="0">
                <a:pos x="209" y="140"/>
              </a:cxn>
            </a:cxnLst>
            <a:rect l="0" t="0" r="r" b="b"/>
            <a:pathLst>
              <a:path w="209" h="140">
                <a:moveTo>
                  <a:pt x="209" y="140"/>
                </a:moveTo>
                <a:lnTo>
                  <a:pt x="0" y="70"/>
                </a:lnTo>
                <a:lnTo>
                  <a:pt x="209" y="0"/>
                </a:lnTo>
                <a:lnTo>
                  <a:pt x="209" y="14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25" name="Rectangle 253"/>
          <p:cNvSpPr>
            <a:spLocks noChangeArrowheads="1"/>
          </p:cNvSpPr>
          <p:nvPr/>
        </p:nvSpPr>
        <p:spPr bwMode="auto">
          <a:xfrm>
            <a:off x="4497139" y="4843362"/>
            <a:ext cx="18274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12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6" name="Rectangle 254"/>
          <p:cNvSpPr>
            <a:spLocks noChangeArrowheads="1"/>
          </p:cNvSpPr>
          <p:nvPr/>
        </p:nvSpPr>
        <p:spPr bwMode="auto">
          <a:xfrm>
            <a:off x="4668589" y="4843362"/>
            <a:ext cx="849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7" name="Rectangle 255"/>
          <p:cNvSpPr>
            <a:spLocks noChangeArrowheads="1"/>
          </p:cNvSpPr>
          <p:nvPr/>
        </p:nvSpPr>
        <p:spPr bwMode="auto">
          <a:xfrm>
            <a:off x="4754314" y="4843362"/>
            <a:ext cx="3141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200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8" name="Rectangle 256"/>
          <p:cNvSpPr>
            <a:spLocks noChangeArrowheads="1"/>
          </p:cNvSpPr>
          <p:nvPr/>
        </p:nvSpPr>
        <p:spPr bwMode="auto">
          <a:xfrm>
            <a:off x="5055939" y="4843362"/>
            <a:ext cx="21159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29" name="Line 257"/>
          <p:cNvSpPr>
            <a:spLocks noChangeShapeType="1"/>
          </p:cNvSpPr>
          <p:nvPr/>
        </p:nvSpPr>
        <p:spPr bwMode="auto">
          <a:xfrm>
            <a:off x="6403726" y="5095775"/>
            <a:ext cx="820738" cy="15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30" name="Freeform 258"/>
          <p:cNvSpPr>
            <a:spLocks/>
          </p:cNvSpPr>
          <p:nvPr/>
        </p:nvSpPr>
        <p:spPr bwMode="auto">
          <a:xfrm>
            <a:off x="6251326" y="5041800"/>
            <a:ext cx="166688" cy="109538"/>
          </a:xfrm>
          <a:custGeom>
            <a:avLst/>
            <a:gdLst/>
            <a:ahLst/>
            <a:cxnLst>
              <a:cxn ang="0">
                <a:pos x="211" y="140"/>
              </a:cxn>
              <a:cxn ang="0">
                <a:pos x="0" y="70"/>
              </a:cxn>
              <a:cxn ang="0">
                <a:pos x="211" y="0"/>
              </a:cxn>
              <a:cxn ang="0">
                <a:pos x="211" y="140"/>
              </a:cxn>
            </a:cxnLst>
            <a:rect l="0" t="0" r="r" b="b"/>
            <a:pathLst>
              <a:path w="211" h="140">
                <a:moveTo>
                  <a:pt x="211" y="140"/>
                </a:moveTo>
                <a:lnTo>
                  <a:pt x="0" y="70"/>
                </a:lnTo>
                <a:lnTo>
                  <a:pt x="211" y="0"/>
                </a:lnTo>
                <a:lnTo>
                  <a:pt x="211" y="14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31" name="Rectangle 259"/>
          <p:cNvSpPr>
            <a:spLocks noChangeArrowheads="1"/>
          </p:cNvSpPr>
          <p:nvPr/>
        </p:nvSpPr>
        <p:spPr bwMode="auto">
          <a:xfrm>
            <a:off x="6346576" y="4843362"/>
            <a:ext cx="18274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11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2" name="Rectangle 260"/>
          <p:cNvSpPr>
            <a:spLocks noChangeArrowheads="1"/>
          </p:cNvSpPr>
          <p:nvPr/>
        </p:nvSpPr>
        <p:spPr bwMode="auto">
          <a:xfrm>
            <a:off x="6518026" y="4843362"/>
            <a:ext cx="849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3" name="Rectangle 261"/>
          <p:cNvSpPr>
            <a:spLocks noChangeArrowheads="1"/>
          </p:cNvSpPr>
          <p:nvPr/>
        </p:nvSpPr>
        <p:spPr bwMode="auto">
          <a:xfrm>
            <a:off x="6603751" y="4843362"/>
            <a:ext cx="3141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200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4" name="Rectangle 262"/>
          <p:cNvSpPr>
            <a:spLocks noChangeArrowheads="1"/>
          </p:cNvSpPr>
          <p:nvPr/>
        </p:nvSpPr>
        <p:spPr bwMode="auto">
          <a:xfrm>
            <a:off x="6905376" y="4843362"/>
            <a:ext cx="21159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5" name="Line 263"/>
          <p:cNvSpPr>
            <a:spLocks noChangeShapeType="1"/>
          </p:cNvSpPr>
          <p:nvPr/>
        </p:nvSpPr>
        <p:spPr bwMode="auto">
          <a:xfrm flipV="1">
            <a:off x="4982914" y="3249512"/>
            <a:ext cx="538163" cy="10302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36" name="Freeform 264"/>
          <p:cNvSpPr>
            <a:spLocks/>
          </p:cNvSpPr>
          <p:nvPr/>
        </p:nvSpPr>
        <p:spPr bwMode="auto">
          <a:xfrm>
            <a:off x="4911476" y="4241700"/>
            <a:ext cx="127000" cy="174625"/>
          </a:xfrm>
          <a:custGeom>
            <a:avLst/>
            <a:gdLst/>
            <a:ahLst/>
            <a:cxnLst>
              <a:cxn ang="0">
                <a:pos x="161" y="65"/>
              </a:cxn>
              <a:cxn ang="0">
                <a:pos x="0" y="219"/>
              </a:cxn>
              <a:cxn ang="0">
                <a:pos x="36" y="0"/>
              </a:cxn>
              <a:cxn ang="0">
                <a:pos x="161" y="65"/>
              </a:cxn>
            </a:cxnLst>
            <a:rect l="0" t="0" r="r" b="b"/>
            <a:pathLst>
              <a:path w="161" h="219">
                <a:moveTo>
                  <a:pt x="161" y="65"/>
                </a:moveTo>
                <a:lnTo>
                  <a:pt x="0" y="219"/>
                </a:lnTo>
                <a:lnTo>
                  <a:pt x="36" y="0"/>
                </a:lnTo>
                <a:lnTo>
                  <a:pt x="161" y="6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37" name="Rectangle 265"/>
          <p:cNvSpPr>
            <a:spLocks noChangeArrowheads="1"/>
          </p:cNvSpPr>
          <p:nvPr/>
        </p:nvSpPr>
        <p:spPr bwMode="auto">
          <a:xfrm rot="17820000">
            <a:off x="4941990" y="39537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8" name="Rectangle 266"/>
          <p:cNvSpPr>
            <a:spLocks noChangeArrowheads="1"/>
          </p:cNvSpPr>
          <p:nvPr/>
        </p:nvSpPr>
        <p:spPr bwMode="auto">
          <a:xfrm rot="17820000">
            <a:off x="4981678" y="38775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4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39" name="Rectangle 267"/>
          <p:cNvSpPr>
            <a:spLocks noChangeArrowheads="1"/>
          </p:cNvSpPr>
          <p:nvPr/>
        </p:nvSpPr>
        <p:spPr bwMode="auto">
          <a:xfrm rot="17820000">
            <a:off x="5034290" y="3818859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0" name="Rectangle 268"/>
          <p:cNvSpPr>
            <a:spLocks noChangeArrowheads="1"/>
          </p:cNvSpPr>
          <p:nvPr/>
        </p:nvSpPr>
        <p:spPr bwMode="auto">
          <a:xfrm rot="17820000">
            <a:off x="5055744" y="3782346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1" name="Rectangle 269"/>
          <p:cNvSpPr>
            <a:spLocks noChangeArrowheads="1"/>
          </p:cNvSpPr>
          <p:nvPr/>
        </p:nvSpPr>
        <p:spPr bwMode="auto">
          <a:xfrm rot="17820000">
            <a:off x="5061053" y="37251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2" name="Rectangle 270"/>
          <p:cNvSpPr>
            <a:spLocks noChangeArrowheads="1"/>
          </p:cNvSpPr>
          <p:nvPr/>
        </p:nvSpPr>
        <p:spPr bwMode="auto">
          <a:xfrm rot="17820000">
            <a:off x="5102328" y="36489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3" name="Rectangle 271"/>
          <p:cNvSpPr>
            <a:spLocks noChangeArrowheads="1"/>
          </p:cNvSpPr>
          <p:nvPr/>
        </p:nvSpPr>
        <p:spPr bwMode="auto">
          <a:xfrm rot="17820000">
            <a:off x="5142015" y="35727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4" name="Rectangle 272"/>
          <p:cNvSpPr>
            <a:spLocks noChangeArrowheads="1"/>
          </p:cNvSpPr>
          <p:nvPr/>
        </p:nvSpPr>
        <p:spPr bwMode="auto">
          <a:xfrm rot="17820000">
            <a:off x="5195444" y="3515646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5" name="Rectangle 273"/>
          <p:cNvSpPr>
            <a:spLocks noChangeArrowheads="1"/>
          </p:cNvSpPr>
          <p:nvPr/>
        </p:nvSpPr>
        <p:spPr bwMode="auto">
          <a:xfrm rot="17820000">
            <a:off x="5195859" y="3441034"/>
            <a:ext cx="11862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6" name="Rectangle 274"/>
          <p:cNvSpPr>
            <a:spLocks noChangeArrowheads="1"/>
          </p:cNvSpPr>
          <p:nvPr/>
        </p:nvSpPr>
        <p:spPr bwMode="auto">
          <a:xfrm rot="17820000">
            <a:off x="5259483" y="3342609"/>
            <a:ext cx="929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47" name="Line 275"/>
          <p:cNvSpPr>
            <a:spLocks noChangeShapeType="1"/>
          </p:cNvSpPr>
          <p:nvPr/>
        </p:nvSpPr>
        <p:spPr bwMode="auto">
          <a:xfrm flipV="1">
            <a:off x="5143251" y="3360637"/>
            <a:ext cx="538163" cy="10556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48" name="Freeform 276"/>
          <p:cNvSpPr>
            <a:spLocks/>
          </p:cNvSpPr>
          <p:nvPr/>
        </p:nvSpPr>
        <p:spPr bwMode="auto">
          <a:xfrm>
            <a:off x="5625851" y="3224112"/>
            <a:ext cx="125413" cy="174625"/>
          </a:xfrm>
          <a:custGeom>
            <a:avLst/>
            <a:gdLst/>
            <a:ahLst/>
            <a:cxnLst>
              <a:cxn ang="0">
                <a:pos x="0" y="155"/>
              </a:cxn>
              <a:cxn ang="0">
                <a:pos x="158" y="0"/>
              </a:cxn>
              <a:cxn ang="0">
                <a:pos x="125" y="219"/>
              </a:cxn>
              <a:cxn ang="0">
                <a:pos x="0" y="155"/>
              </a:cxn>
            </a:cxnLst>
            <a:rect l="0" t="0" r="r" b="b"/>
            <a:pathLst>
              <a:path w="158" h="219">
                <a:moveTo>
                  <a:pt x="0" y="155"/>
                </a:moveTo>
                <a:lnTo>
                  <a:pt x="158" y="0"/>
                </a:lnTo>
                <a:lnTo>
                  <a:pt x="125" y="219"/>
                </a:lnTo>
                <a:lnTo>
                  <a:pt x="0" y="1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49" name="Rectangle 277"/>
          <p:cNvSpPr>
            <a:spLocks noChangeArrowheads="1"/>
          </p:cNvSpPr>
          <p:nvPr/>
        </p:nvSpPr>
        <p:spPr bwMode="auto">
          <a:xfrm rot="17820000">
            <a:off x="5176940" y="39426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0" name="Rectangle 278"/>
          <p:cNvSpPr>
            <a:spLocks noChangeArrowheads="1"/>
          </p:cNvSpPr>
          <p:nvPr/>
        </p:nvSpPr>
        <p:spPr bwMode="auto">
          <a:xfrm rot="17820000">
            <a:off x="5215040" y="38664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3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1" name="Rectangle 279"/>
          <p:cNvSpPr>
            <a:spLocks noChangeArrowheads="1"/>
          </p:cNvSpPr>
          <p:nvPr/>
        </p:nvSpPr>
        <p:spPr bwMode="auto">
          <a:xfrm rot="17820000">
            <a:off x="5267653" y="3809334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2" name="Rectangle 280"/>
          <p:cNvSpPr>
            <a:spLocks noChangeArrowheads="1"/>
          </p:cNvSpPr>
          <p:nvPr/>
        </p:nvSpPr>
        <p:spPr bwMode="auto">
          <a:xfrm rot="17820000">
            <a:off x="5289107" y="3771234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3" name="Rectangle 281"/>
          <p:cNvSpPr>
            <a:spLocks noChangeArrowheads="1"/>
          </p:cNvSpPr>
          <p:nvPr/>
        </p:nvSpPr>
        <p:spPr bwMode="auto">
          <a:xfrm rot="17820000">
            <a:off x="5292828" y="37140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4" name="Rectangle 282"/>
          <p:cNvSpPr>
            <a:spLocks noChangeArrowheads="1"/>
          </p:cNvSpPr>
          <p:nvPr/>
        </p:nvSpPr>
        <p:spPr bwMode="auto">
          <a:xfrm rot="17820000">
            <a:off x="5332515" y="36378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5" name="Rectangle 283"/>
          <p:cNvSpPr>
            <a:spLocks noChangeArrowheads="1"/>
          </p:cNvSpPr>
          <p:nvPr/>
        </p:nvSpPr>
        <p:spPr bwMode="auto">
          <a:xfrm rot="17820000">
            <a:off x="5372203" y="35616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6" name="Rectangle 284"/>
          <p:cNvSpPr>
            <a:spLocks noChangeArrowheads="1"/>
          </p:cNvSpPr>
          <p:nvPr/>
        </p:nvSpPr>
        <p:spPr bwMode="auto">
          <a:xfrm rot="17820000">
            <a:off x="5425632" y="3502946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7" name="Rectangle 285"/>
          <p:cNvSpPr>
            <a:spLocks noChangeArrowheads="1"/>
          </p:cNvSpPr>
          <p:nvPr/>
        </p:nvSpPr>
        <p:spPr bwMode="auto">
          <a:xfrm rot="17820000">
            <a:off x="5424459" y="3429921"/>
            <a:ext cx="11862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8" name="Rectangle 286"/>
          <p:cNvSpPr>
            <a:spLocks noChangeArrowheads="1"/>
          </p:cNvSpPr>
          <p:nvPr/>
        </p:nvSpPr>
        <p:spPr bwMode="auto">
          <a:xfrm rot="17820000">
            <a:off x="5488083" y="3329909"/>
            <a:ext cx="929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59" name="Line 287"/>
          <p:cNvSpPr>
            <a:spLocks noChangeShapeType="1"/>
          </p:cNvSpPr>
          <p:nvPr/>
        </p:nvSpPr>
        <p:spPr bwMode="auto">
          <a:xfrm>
            <a:off x="2787401" y="3347937"/>
            <a:ext cx="785813" cy="10922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60" name="Freeform 288"/>
          <p:cNvSpPr>
            <a:spLocks/>
          </p:cNvSpPr>
          <p:nvPr/>
        </p:nvSpPr>
        <p:spPr bwMode="auto">
          <a:xfrm>
            <a:off x="2698501" y="3224112"/>
            <a:ext cx="142875" cy="168275"/>
          </a:xfrm>
          <a:custGeom>
            <a:avLst/>
            <a:gdLst/>
            <a:ahLst/>
            <a:cxnLst>
              <a:cxn ang="0">
                <a:pos x="65" y="211"/>
              </a:cxn>
              <a:cxn ang="0">
                <a:pos x="0" y="0"/>
              </a:cxn>
              <a:cxn ang="0">
                <a:pos x="180" y="130"/>
              </a:cxn>
              <a:cxn ang="0">
                <a:pos x="65" y="211"/>
              </a:cxn>
            </a:cxnLst>
            <a:rect l="0" t="0" r="r" b="b"/>
            <a:pathLst>
              <a:path w="180" h="211">
                <a:moveTo>
                  <a:pt x="65" y="211"/>
                </a:moveTo>
                <a:lnTo>
                  <a:pt x="0" y="0"/>
                </a:lnTo>
                <a:lnTo>
                  <a:pt x="180" y="130"/>
                </a:lnTo>
                <a:lnTo>
                  <a:pt x="65" y="2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61" name="Rectangle 289"/>
          <p:cNvSpPr>
            <a:spLocks noChangeArrowheads="1"/>
          </p:cNvSpPr>
          <p:nvPr/>
        </p:nvSpPr>
        <p:spPr bwMode="auto">
          <a:xfrm rot="3240000">
            <a:off x="2986190" y="3418809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2" name="Rectangle 290"/>
          <p:cNvSpPr>
            <a:spLocks noChangeArrowheads="1"/>
          </p:cNvSpPr>
          <p:nvPr/>
        </p:nvSpPr>
        <p:spPr bwMode="auto">
          <a:xfrm rot="3240000">
            <a:off x="3035403" y="3487071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7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3" name="Rectangle 291"/>
          <p:cNvSpPr>
            <a:spLocks noChangeArrowheads="1"/>
          </p:cNvSpPr>
          <p:nvPr/>
        </p:nvSpPr>
        <p:spPr bwMode="auto">
          <a:xfrm rot="3240000">
            <a:off x="3095953" y="3539459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4" name="Rectangle 292"/>
          <p:cNvSpPr>
            <a:spLocks noChangeArrowheads="1"/>
          </p:cNvSpPr>
          <p:nvPr/>
        </p:nvSpPr>
        <p:spPr bwMode="auto">
          <a:xfrm rot="3240000">
            <a:off x="3122169" y="3574384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5" name="Rectangle 293"/>
          <p:cNvSpPr>
            <a:spLocks noChangeArrowheads="1"/>
          </p:cNvSpPr>
          <p:nvPr/>
        </p:nvSpPr>
        <p:spPr bwMode="auto">
          <a:xfrm rot="3240000">
            <a:off x="3137003" y="3626771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6" name="Rectangle 294"/>
          <p:cNvSpPr>
            <a:spLocks noChangeArrowheads="1"/>
          </p:cNvSpPr>
          <p:nvPr/>
        </p:nvSpPr>
        <p:spPr bwMode="auto">
          <a:xfrm rot="3240000">
            <a:off x="3186215" y="3696621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7" name="Rectangle 295"/>
          <p:cNvSpPr>
            <a:spLocks noChangeArrowheads="1"/>
          </p:cNvSpPr>
          <p:nvPr/>
        </p:nvSpPr>
        <p:spPr bwMode="auto">
          <a:xfrm rot="3240000">
            <a:off x="3237015" y="37648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8" name="Rectangle 296"/>
          <p:cNvSpPr>
            <a:spLocks noChangeArrowheads="1"/>
          </p:cNvSpPr>
          <p:nvPr/>
        </p:nvSpPr>
        <p:spPr bwMode="auto">
          <a:xfrm rot="3240000">
            <a:off x="3298382" y="3818859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69" name="Rectangle 297"/>
          <p:cNvSpPr>
            <a:spLocks noChangeArrowheads="1"/>
          </p:cNvSpPr>
          <p:nvPr/>
        </p:nvSpPr>
        <p:spPr bwMode="auto">
          <a:xfrm rot="3240000">
            <a:off x="3308321" y="3887121"/>
            <a:ext cx="11862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0" name="Rectangle 298"/>
          <p:cNvSpPr>
            <a:spLocks noChangeArrowheads="1"/>
          </p:cNvSpPr>
          <p:nvPr/>
        </p:nvSpPr>
        <p:spPr bwMode="auto">
          <a:xfrm rot="3240000">
            <a:off x="3386233" y="3976021"/>
            <a:ext cx="929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1" name="Line 299"/>
          <p:cNvSpPr>
            <a:spLocks noChangeShapeType="1"/>
          </p:cNvSpPr>
          <p:nvPr/>
        </p:nvSpPr>
        <p:spPr bwMode="auto">
          <a:xfrm>
            <a:off x="2431801" y="3241575"/>
            <a:ext cx="806450" cy="105251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72" name="Freeform 300"/>
          <p:cNvSpPr>
            <a:spLocks/>
          </p:cNvSpPr>
          <p:nvPr/>
        </p:nvSpPr>
        <p:spPr bwMode="auto">
          <a:xfrm>
            <a:off x="3184276" y="4249637"/>
            <a:ext cx="146050" cy="166688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183" y="209"/>
              </a:cxn>
              <a:cxn ang="0">
                <a:pos x="0" y="84"/>
              </a:cxn>
              <a:cxn ang="0">
                <a:pos x="112" y="0"/>
              </a:cxn>
            </a:cxnLst>
            <a:rect l="0" t="0" r="r" b="b"/>
            <a:pathLst>
              <a:path w="183" h="209">
                <a:moveTo>
                  <a:pt x="112" y="0"/>
                </a:moveTo>
                <a:lnTo>
                  <a:pt x="183" y="209"/>
                </a:lnTo>
                <a:lnTo>
                  <a:pt x="0" y="84"/>
                </a:lnTo>
                <a:lnTo>
                  <a:pt x="11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3373" name="Rectangle 301"/>
          <p:cNvSpPr>
            <a:spLocks noChangeArrowheads="1"/>
          </p:cNvSpPr>
          <p:nvPr/>
        </p:nvSpPr>
        <p:spPr bwMode="auto">
          <a:xfrm rot="3120000">
            <a:off x="2722665" y="341563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4" name="Rectangle 302"/>
          <p:cNvSpPr>
            <a:spLocks noChangeArrowheads="1"/>
          </p:cNvSpPr>
          <p:nvPr/>
        </p:nvSpPr>
        <p:spPr bwMode="auto">
          <a:xfrm rot="3120000">
            <a:off x="2775053" y="348389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8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5" name="Rectangle 303"/>
          <p:cNvSpPr>
            <a:spLocks noChangeArrowheads="1"/>
          </p:cNvSpPr>
          <p:nvPr/>
        </p:nvSpPr>
        <p:spPr bwMode="auto">
          <a:xfrm rot="3120000">
            <a:off x="2835603" y="3534696"/>
            <a:ext cx="448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.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6" name="Rectangle 304"/>
          <p:cNvSpPr>
            <a:spLocks noChangeArrowheads="1"/>
          </p:cNvSpPr>
          <p:nvPr/>
        </p:nvSpPr>
        <p:spPr bwMode="auto">
          <a:xfrm rot="3120000">
            <a:off x="2864994" y="3569621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7" name="Rectangle 305"/>
          <p:cNvSpPr>
            <a:spLocks noChangeArrowheads="1"/>
          </p:cNvSpPr>
          <p:nvPr/>
        </p:nvSpPr>
        <p:spPr bwMode="auto">
          <a:xfrm rot="3120000">
            <a:off x="2879828" y="3620421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8" name="Rectangle 306"/>
          <p:cNvSpPr>
            <a:spLocks noChangeArrowheads="1"/>
          </p:cNvSpPr>
          <p:nvPr/>
        </p:nvSpPr>
        <p:spPr bwMode="auto">
          <a:xfrm rot="3120000">
            <a:off x="2930628" y="3688684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79" name="Rectangle 307"/>
          <p:cNvSpPr>
            <a:spLocks noChangeArrowheads="1"/>
          </p:cNvSpPr>
          <p:nvPr/>
        </p:nvSpPr>
        <p:spPr bwMode="auto">
          <a:xfrm rot="3120000">
            <a:off x="2983015" y="3756946"/>
            <a:ext cx="913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0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80" name="Rectangle 308"/>
          <p:cNvSpPr>
            <a:spLocks noChangeArrowheads="1"/>
          </p:cNvSpPr>
          <p:nvPr/>
        </p:nvSpPr>
        <p:spPr bwMode="auto">
          <a:xfrm rot="3120000">
            <a:off x="3047557" y="3807746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81" name="Rectangle 309"/>
          <p:cNvSpPr>
            <a:spLocks noChangeArrowheads="1"/>
          </p:cNvSpPr>
          <p:nvPr/>
        </p:nvSpPr>
        <p:spPr bwMode="auto">
          <a:xfrm rot="3120000">
            <a:off x="3060671" y="3874421"/>
            <a:ext cx="11862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82" name="Rectangle 310"/>
          <p:cNvSpPr>
            <a:spLocks noChangeArrowheads="1"/>
          </p:cNvSpPr>
          <p:nvPr/>
        </p:nvSpPr>
        <p:spPr bwMode="auto">
          <a:xfrm rot="3120000">
            <a:off x="3138583" y="3963321"/>
            <a:ext cx="929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K</a:t>
            </a:r>
            <a:endParaRPr kumimoji="0" lang="pl-PL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pic>
        <p:nvPicPr>
          <p:cNvPr id="3413" name="Picture 341" descr="http://www.bazatelefonow.pl/media/up/Testy/htc/touch/HTC_Touch%201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80312" y="4293096"/>
            <a:ext cx="610095" cy="980728"/>
          </a:xfrm>
          <a:prstGeom prst="rect">
            <a:avLst/>
          </a:prstGeom>
          <a:noFill/>
        </p:spPr>
      </p:pic>
      <p:sp>
        <p:nvSpPr>
          <p:cNvPr id="343" name="Prostokąt zaokrąglony 342"/>
          <p:cNvSpPr/>
          <p:nvPr/>
        </p:nvSpPr>
        <p:spPr>
          <a:xfrm>
            <a:off x="683568" y="2060848"/>
            <a:ext cx="7632848" cy="3672408"/>
          </a:xfrm>
          <a:prstGeom prst="roundRect">
            <a:avLst/>
          </a:prstGeom>
          <a:noFill/>
          <a:ln>
            <a:solidFill>
              <a:srgbClr val="0070C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2000"/>
          </a:p>
        </p:txBody>
      </p:sp>
      <p:sp>
        <p:nvSpPr>
          <p:cNvPr id="344" name="Rectangle 363"/>
          <p:cNvSpPr>
            <a:spLocks noChangeArrowheads="1"/>
          </p:cNvSpPr>
          <p:nvPr/>
        </p:nvSpPr>
        <p:spPr bwMode="auto">
          <a:xfrm>
            <a:off x="6084168" y="2852936"/>
            <a:ext cx="203998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2000" b="1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cs typeface="Arial" pitchFamily="34" charset="0"/>
              </a:rPr>
              <a:t>IMS </a:t>
            </a:r>
            <a:r>
              <a:rPr kumimoji="0" lang="pl-PL" sz="2000" b="1" i="0" u="none" strike="noStrike" cap="none" normalizeH="0" baseline="0" dirty="0" err="1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cs typeface="Arial" pitchFamily="34" charset="0"/>
              </a:rPr>
              <a:t>home</a:t>
            </a:r>
            <a:r>
              <a:rPr kumimoji="0" lang="pl-PL" sz="2000" b="1" i="0" u="none" strike="noStrike" cap="none" normalizeH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cs typeface="Arial" pitchFamily="34" charset="0"/>
              </a:rPr>
              <a:t> </a:t>
            </a:r>
            <a:r>
              <a:rPr kumimoji="0" lang="pl-PL" sz="2000" b="1" i="0" u="none" strike="noStrike" cap="none" normalizeH="0" dirty="0" err="1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cs typeface="Arial" pitchFamily="34" charset="0"/>
              </a:rPr>
              <a:t>network</a:t>
            </a:r>
            <a:endParaRPr kumimoji="0" lang="pl-PL" sz="2400" b="1" i="0" u="none" strike="noStrike" cap="none" normalizeH="0" baseline="0" dirty="0" smtClean="0">
              <a:ln>
                <a:noFill/>
              </a:ln>
              <a:solidFill>
                <a:srgbClr val="0033CC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46" name="Symbol zastępczy stopki 34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EIMS-2011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97" name="Podtytuł 2"/>
          <p:cNvSpPr txBox="1">
            <a:spLocks/>
          </p:cNvSpPr>
          <p:nvPr/>
        </p:nvSpPr>
        <p:spPr bwMode="auto">
          <a:xfrm>
            <a:off x="885577" y="6056679"/>
            <a:ext cx="7001966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normAutofit/>
          </a:bodyPr>
          <a:lstStyle/>
          <a:p>
            <a:pPr algn="ctr">
              <a:spcBef>
                <a:spcPct val="20000"/>
              </a:spcBef>
              <a:defRPr/>
            </a:pPr>
            <a:r>
              <a:rPr lang="pl-PL" sz="1200" kern="0" dirty="0" smtClean="0">
                <a:latin typeface="+mn-lt"/>
              </a:rPr>
              <a:t>źródło: </a:t>
            </a:r>
            <a:r>
              <a:rPr lang="pl-PL" sz="1200" kern="0" dirty="0" err="1" smtClean="0">
                <a:latin typeface="+mn-lt"/>
              </a:rPr>
              <a:t>G.Camarillo</a:t>
            </a:r>
            <a:r>
              <a:rPr lang="pl-PL" sz="1200" kern="0" dirty="0" smtClean="0">
                <a:latin typeface="+mn-lt"/>
              </a:rPr>
              <a:t>, </a:t>
            </a:r>
            <a:r>
              <a:rPr lang="pl-PL" sz="1200" kern="0" dirty="0" err="1" smtClean="0">
                <a:latin typeface="+mn-lt"/>
              </a:rPr>
              <a:t>M.A.Garcia</a:t>
            </a:r>
            <a:r>
              <a:rPr lang="pl-PL" sz="1200" kern="0" dirty="0" smtClean="0">
                <a:latin typeface="+mn-lt"/>
              </a:rPr>
              <a:t>-Martin, The 3G IP Multimedia Subsystem (IMS), </a:t>
            </a:r>
            <a:r>
              <a:rPr lang="pl-PL" sz="1200" kern="0" dirty="0" err="1" smtClean="0">
                <a:latin typeface="+mn-lt"/>
              </a:rPr>
              <a:t>Wiley</a:t>
            </a:r>
            <a:r>
              <a:rPr lang="pl-PL" sz="1200" kern="0" dirty="0" smtClean="0">
                <a:latin typeface="+mn-lt"/>
              </a:rPr>
              <a:t>, 2008.</a:t>
            </a:r>
            <a:endParaRPr lang="pl-PL" sz="2800" kern="0" dirty="0">
              <a:solidFill>
                <a:srgbClr val="898989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2900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EF4598-80D9-455B-80C3-8C989B717787}" type="slidenum">
              <a:rPr lang="pl-PL"/>
              <a:pPr/>
              <a:t>103</a:t>
            </a:fld>
            <a:endParaRPr lang="pl-PL"/>
          </a:p>
        </p:txBody>
      </p:sp>
      <p:sp>
        <p:nvSpPr>
          <p:cNvPr id="3534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Struktura profilu użytkownika w HSS</a:t>
            </a:r>
          </a:p>
        </p:txBody>
      </p:sp>
      <p:pic>
        <p:nvPicPr>
          <p:cNvPr id="35348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3883" y="1485053"/>
            <a:ext cx="8435975" cy="463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4000" dirty="0" smtClean="0">
                <a:ea typeface="Gulim" pitchFamily="34" charset="-127"/>
              </a:rPr>
              <a:t>Kryteria filtrowania</a:t>
            </a:r>
            <a:endParaRPr lang="en-US" altLang="ko-KR" sz="4000" dirty="0" smtClean="0">
              <a:ea typeface="Gulim" pitchFamily="34" charset="-127"/>
            </a:endParaRPr>
          </a:p>
        </p:txBody>
      </p:sp>
      <p:sp>
        <p:nvSpPr>
          <p:cNvPr id="2048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pl-PL" altLang="ko-KR" sz="2800" dirty="0" smtClean="0">
                <a:ea typeface="Gulim" pitchFamily="34" charset="-127"/>
              </a:rPr>
              <a:t>FC (</a:t>
            </a:r>
            <a:r>
              <a:rPr lang="en-US" altLang="ko-KR" sz="2800" dirty="0" smtClean="0">
                <a:ea typeface="Gulim" pitchFamily="34" charset="-127"/>
              </a:rPr>
              <a:t>Filter Criteria</a:t>
            </a:r>
            <a:r>
              <a:rPr lang="pl-PL" altLang="ko-KR" sz="2800" dirty="0" smtClean="0">
                <a:ea typeface="Gulim" pitchFamily="34" charset="-127"/>
              </a:rPr>
              <a:t>)</a:t>
            </a:r>
            <a:endParaRPr lang="en-US" altLang="ko-KR" sz="2800" dirty="0" smtClean="0">
              <a:ea typeface="Gulim" pitchFamily="34" charset="-127"/>
            </a:endParaRPr>
          </a:p>
          <a:p>
            <a:pPr lvl="1"/>
            <a:r>
              <a:rPr lang="pl-PL" altLang="ko-KR" sz="2400" dirty="0" smtClean="0">
                <a:ea typeface="Gulim" pitchFamily="34" charset="-127"/>
              </a:rPr>
              <a:t>Określają usługi</a:t>
            </a:r>
            <a:endParaRPr lang="en-US" altLang="ko-KR" sz="2400" dirty="0" smtClean="0">
              <a:ea typeface="Gulim" pitchFamily="34" charset="-127"/>
            </a:endParaRPr>
          </a:p>
          <a:p>
            <a:pPr lvl="1"/>
            <a:r>
              <a:rPr lang="pl-PL" altLang="ko-KR" sz="2400" dirty="0" smtClean="0">
                <a:ea typeface="Gulim" pitchFamily="34" charset="-127"/>
              </a:rPr>
              <a:t>Dwa </a:t>
            </a:r>
            <a:r>
              <a:rPr lang="en-US" altLang="ko-KR" sz="2400" dirty="0" err="1" smtClean="0">
                <a:ea typeface="Gulim" pitchFamily="34" charset="-127"/>
              </a:rPr>
              <a:t>typ</a:t>
            </a:r>
            <a:r>
              <a:rPr lang="pl-PL" altLang="ko-KR" sz="2400" dirty="0" smtClean="0">
                <a:ea typeface="Gulim" pitchFamily="34" charset="-127"/>
              </a:rPr>
              <a:t>y FC</a:t>
            </a:r>
            <a:r>
              <a:rPr lang="en-US" altLang="ko-KR" sz="2400" dirty="0" smtClean="0">
                <a:ea typeface="Gulim" pitchFamily="34" charset="-127"/>
              </a:rPr>
              <a:t> </a:t>
            </a:r>
          </a:p>
          <a:p>
            <a:pPr lvl="2"/>
            <a:r>
              <a:rPr lang="en-US" altLang="ko-KR" sz="2000" dirty="0" smtClean="0">
                <a:ea typeface="Gulim" pitchFamily="34" charset="-127"/>
              </a:rPr>
              <a:t>initial filter criteria</a:t>
            </a:r>
            <a:r>
              <a:rPr lang="pl-PL" altLang="ko-KR" sz="2000" dirty="0" smtClean="0"/>
              <a:t> - </a:t>
            </a:r>
            <a:r>
              <a:rPr lang="pl-PL" altLang="ko-KR" sz="2000" dirty="0" err="1" smtClean="0"/>
              <a:t>iFC</a:t>
            </a:r>
            <a:endParaRPr lang="pl-PL" altLang="ko-KR" sz="2000" dirty="0" smtClean="0"/>
          </a:p>
          <a:p>
            <a:pPr lvl="2"/>
            <a:r>
              <a:rPr lang="en-US" altLang="ko-KR" sz="2000" dirty="0" smtClean="0">
                <a:ea typeface="Gulim" pitchFamily="34" charset="-127"/>
              </a:rPr>
              <a:t>subsequent filter criteria</a:t>
            </a:r>
            <a:r>
              <a:rPr lang="pl-PL" altLang="ko-KR" sz="2000" dirty="0" smtClean="0"/>
              <a:t> - </a:t>
            </a:r>
            <a:r>
              <a:rPr lang="pl-PL" altLang="ko-KR" sz="2000" dirty="0" err="1" smtClean="0"/>
              <a:t>sFC</a:t>
            </a:r>
            <a:endParaRPr lang="en-US" altLang="ko-KR" sz="2000" dirty="0" smtClean="0">
              <a:ea typeface="Gulim" pitchFamily="34" charset="-127"/>
            </a:endParaRPr>
          </a:p>
          <a:p>
            <a:pPr lvl="1"/>
            <a:r>
              <a:rPr lang="pl-PL" altLang="ko-KR" sz="2400" dirty="0" smtClean="0">
                <a:ea typeface="Gulim" pitchFamily="34" charset="-127"/>
              </a:rPr>
              <a:t>Tylko </a:t>
            </a:r>
            <a:r>
              <a:rPr lang="pl-PL" altLang="ko-KR" sz="2400" dirty="0" err="1" smtClean="0">
                <a:ea typeface="Gulim" pitchFamily="34" charset="-127"/>
              </a:rPr>
              <a:t>iFC</a:t>
            </a:r>
            <a:r>
              <a:rPr lang="pl-PL" altLang="ko-KR" sz="2400" dirty="0" smtClean="0">
                <a:ea typeface="Gulim" pitchFamily="34" charset="-127"/>
              </a:rPr>
              <a:t> wykorzystywane</a:t>
            </a:r>
            <a:endParaRPr lang="en-US" altLang="ko-KR" sz="2400" dirty="0" smtClean="0">
              <a:ea typeface="Gulim" pitchFamily="34" charset="-127"/>
            </a:endParaRPr>
          </a:p>
          <a:p>
            <a:r>
              <a:rPr lang="pl-PL" altLang="ko-KR" sz="2800" dirty="0" smtClean="0">
                <a:ea typeface="Gulim" pitchFamily="34" charset="-127"/>
              </a:rPr>
              <a:t>Gdy </a:t>
            </a:r>
            <a:r>
              <a:rPr lang="en-US" altLang="ko-KR" sz="2800" dirty="0" smtClean="0">
                <a:ea typeface="Gulim" pitchFamily="34" charset="-127"/>
              </a:rPr>
              <a:t>S-CSCF </a:t>
            </a:r>
            <a:r>
              <a:rPr lang="pl-PL" altLang="ko-KR" sz="2800" dirty="0" smtClean="0">
                <a:ea typeface="Gulim" pitchFamily="34" charset="-127"/>
              </a:rPr>
              <a:t>odbiera pierwsze żądanie w sesji, to interpretuje </a:t>
            </a:r>
            <a:r>
              <a:rPr lang="pl-PL" altLang="ko-KR" sz="2800" dirty="0" err="1" smtClean="0">
                <a:ea typeface="Gulim" pitchFamily="34" charset="-127"/>
              </a:rPr>
              <a:t>iFC</a:t>
            </a:r>
            <a:r>
              <a:rPr lang="pl-PL" altLang="ko-KR" sz="2800" dirty="0" smtClean="0">
                <a:ea typeface="Gulim" pitchFamily="34" charset="-127"/>
              </a:rPr>
              <a:t>, czyli</a:t>
            </a:r>
          </a:p>
          <a:p>
            <a:pPr lvl="1"/>
            <a:r>
              <a:rPr lang="pl-PL" altLang="ko-KR" dirty="0" smtClean="0">
                <a:ea typeface="Gulim" pitchFamily="34" charset="-127"/>
              </a:rPr>
              <a:t>Np. wystąpienie określonej wiadomości </a:t>
            </a:r>
            <a:r>
              <a:rPr lang="en-US" altLang="ko-KR" dirty="0" smtClean="0">
                <a:ea typeface="Gulim" pitchFamily="34" charset="-127"/>
              </a:rPr>
              <a:t>(INVITE, OPTIONS)</a:t>
            </a:r>
            <a:r>
              <a:rPr lang="pl-PL" altLang="ko-KR" dirty="0" smtClean="0">
                <a:ea typeface="Gulim" pitchFamily="34" charset="-127"/>
              </a:rPr>
              <a:t>, jej nagłówki, itd.</a:t>
            </a:r>
            <a:endParaRPr lang="en-US" altLang="ko-KR" dirty="0" smtClean="0">
              <a:ea typeface="Gulim" pitchFamily="34" charset="-127"/>
            </a:endParaRPr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EIMS-2011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296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4ECCA0-8651-4288-B9EC-6313413CE0DC}" type="slidenum">
              <a:rPr lang="pl-PL"/>
              <a:pPr/>
              <a:t>105</a:t>
            </a:fld>
            <a:endParaRPr lang="pl-PL"/>
          </a:p>
        </p:txBody>
      </p:sp>
      <p:sp>
        <p:nvSpPr>
          <p:cNvPr id="3540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Wyzwalanie aplikacji – kryteria filtracji</a:t>
            </a:r>
          </a:p>
        </p:txBody>
      </p:sp>
      <p:sp>
        <p:nvSpPr>
          <p:cNvPr id="354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dirty="0"/>
              <a:t>Zbiór kryteriów FC stanowi informacje o subskrypcji serwera AS</a:t>
            </a:r>
          </a:p>
          <a:p>
            <a:pPr lvl="1">
              <a:lnSpc>
                <a:spcPct val="90000"/>
              </a:lnSpc>
            </a:pPr>
            <a:r>
              <a:rPr lang="pl-PL" dirty="0" err="1"/>
              <a:t>iFC</a:t>
            </a:r>
            <a:r>
              <a:rPr lang="pl-PL" dirty="0"/>
              <a:t> - </a:t>
            </a:r>
            <a:r>
              <a:rPr lang="pl-PL" dirty="0" err="1"/>
              <a:t>initial</a:t>
            </a:r>
            <a:r>
              <a:rPr lang="pl-PL" dirty="0"/>
              <a:t> </a:t>
            </a:r>
            <a:r>
              <a:rPr lang="pl-PL" dirty="0" err="1"/>
              <a:t>Filter</a:t>
            </a:r>
            <a:r>
              <a:rPr lang="pl-PL" dirty="0"/>
              <a:t> </a:t>
            </a:r>
            <a:r>
              <a:rPr lang="pl-PL" dirty="0" err="1"/>
              <a:t>Criteria</a:t>
            </a:r>
            <a:r>
              <a:rPr lang="pl-PL" dirty="0"/>
              <a:t> - początkowe kryteria filtrowania </a:t>
            </a:r>
          </a:p>
          <a:p>
            <a:pPr lvl="2">
              <a:lnSpc>
                <a:spcPct val="90000"/>
              </a:lnSpc>
            </a:pPr>
            <a:r>
              <a:rPr lang="pl-PL" dirty="0"/>
              <a:t>kryteria przesłane w profilu danego użytkownika z HSS do S-CSCF </a:t>
            </a:r>
          </a:p>
          <a:p>
            <a:pPr lvl="1">
              <a:lnSpc>
                <a:spcPct val="90000"/>
              </a:lnSpc>
            </a:pPr>
            <a:r>
              <a:rPr lang="pl-PL" dirty="0" err="1"/>
              <a:t>sFC</a:t>
            </a:r>
            <a:r>
              <a:rPr lang="pl-PL" dirty="0"/>
              <a:t> - </a:t>
            </a:r>
            <a:r>
              <a:rPr lang="pl-PL" dirty="0" err="1"/>
              <a:t>subsequent</a:t>
            </a:r>
            <a:r>
              <a:rPr lang="pl-PL" dirty="0"/>
              <a:t> </a:t>
            </a:r>
            <a:r>
              <a:rPr lang="pl-PL" dirty="0" err="1"/>
              <a:t>Filter</a:t>
            </a:r>
            <a:r>
              <a:rPr lang="pl-PL" dirty="0"/>
              <a:t> </a:t>
            </a:r>
            <a:r>
              <a:rPr lang="pl-PL" dirty="0" err="1"/>
              <a:t>Criteria</a:t>
            </a:r>
            <a:r>
              <a:rPr lang="pl-PL" dirty="0"/>
              <a:t> </a:t>
            </a:r>
          </a:p>
          <a:p>
            <a:pPr lvl="2">
              <a:lnSpc>
                <a:spcPct val="90000"/>
              </a:lnSpc>
            </a:pPr>
            <a:r>
              <a:rPr lang="pl-PL" dirty="0"/>
              <a:t>kryteria przesyłane z serwera aplikacji do S-CSCF</a:t>
            </a:r>
          </a:p>
          <a:p>
            <a:pPr>
              <a:lnSpc>
                <a:spcPct val="90000"/>
              </a:lnSpc>
            </a:pPr>
            <a:r>
              <a:rPr lang="pl-PL" dirty="0"/>
              <a:t>platformowe punkty wyzwalania STP - Service Platform </a:t>
            </a:r>
            <a:r>
              <a:rPr lang="pl-PL" dirty="0" err="1"/>
              <a:t>Trigger</a:t>
            </a:r>
            <a:r>
              <a:rPr lang="pl-PL" dirty="0"/>
              <a:t> Point</a:t>
            </a:r>
          </a:p>
          <a:p>
            <a:pPr lvl="1">
              <a:lnSpc>
                <a:spcPct val="90000"/>
              </a:lnSpc>
            </a:pPr>
            <a:r>
              <a:rPr lang="pl-PL" dirty="0"/>
              <a:t>instruują serwer aplikacyjny - analogia do </a:t>
            </a:r>
            <a:r>
              <a:rPr lang="pl-PL" dirty="0" smtClean="0"/>
              <a:t>STP</a:t>
            </a:r>
            <a:endParaRPr lang="pl-PL" dirty="0"/>
          </a:p>
          <a:p>
            <a:pPr lvl="1">
              <a:lnSpc>
                <a:spcPct val="90000"/>
              </a:lnSpc>
            </a:pPr>
            <a:r>
              <a:rPr lang="pl-PL" dirty="0"/>
              <a:t>Punkty STP  </a:t>
            </a:r>
            <a:r>
              <a:rPr lang="pl-PL" dirty="0" smtClean="0"/>
              <a:t>mają kluczowe </a:t>
            </a:r>
            <a:r>
              <a:rPr lang="pl-PL" dirty="0"/>
              <a:t>znaczenie w przypadku IM-SFF i są one określane w informacji subskrypcji usług CAMEL w IMS (IM-CSI)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z="4000" dirty="0" err="1" smtClean="0">
                <a:ea typeface="Gulim" pitchFamily="34" charset="-127"/>
              </a:rPr>
              <a:t>Stru</a:t>
            </a:r>
            <a:r>
              <a:rPr lang="pl-PL" altLang="ko-KR" sz="4000" dirty="0" smtClean="0">
                <a:ea typeface="Gulim" pitchFamily="34" charset="-127"/>
              </a:rPr>
              <a:t>k</a:t>
            </a:r>
            <a:r>
              <a:rPr lang="en-US" altLang="ko-KR" sz="4000" dirty="0" err="1" smtClean="0">
                <a:ea typeface="Gulim" pitchFamily="34" charset="-127"/>
              </a:rPr>
              <a:t>tur</a:t>
            </a:r>
            <a:r>
              <a:rPr lang="pl-PL" altLang="ko-KR" sz="4000" dirty="0" smtClean="0">
                <a:ea typeface="Gulim" pitchFamily="34" charset="-127"/>
              </a:rPr>
              <a:t>a</a:t>
            </a:r>
            <a:r>
              <a:rPr lang="en-US" altLang="ko-KR" sz="4000" dirty="0" smtClean="0">
                <a:ea typeface="Gulim" pitchFamily="34" charset="-127"/>
              </a:rPr>
              <a:t> </a:t>
            </a:r>
            <a:r>
              <a:rPr lang="pl-PL" altLang="ko-KR" sz="4000" dirty="0" err="1" smtClean="0">
                <a:ea typeface="Gulim" pitchFamily="34" charset="-127"/>
              </a:rPr>
              <a:t>iFC</a:t>
            </a:r>
            <a:endParaRPr lang="en-US" altLang="ko-KR" sz="4000" dirty="0" smtClean="0">
              <a:ea typeface="Gulim" pitchFamily="34" charset="-127"/>
            </a:endParaRPr>
          </a:p>
        </p:txBody>
      </p:sp>
      <p:pic>
        <p:nvPicPr>
          <p:cNvPr id="24579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2699792" y="1700807"/>
            <a:ext cx="3755107" cy="4718459"/>
          </a:xfrm>
        </p:spPr>
      </p:pic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EIMS-2011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5802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C0E9B7-99A1-4351-AD86-669306333E1D}" type="slidenum">
              <a:rPr lang="pl-PL"/>
              <a:pPr/>
              <a:t>107</a:t>
            </a:fld>
            <a:endParaRPr lang="pl-PL"/>
          </a:p>
        </p:txBody>
      </p:sp>
      <p:sp>
        <p:nvSpPr>
          <p:cNvPr id="3536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Wyzwalanie aplikacji - wyzwalacze</a:t>
            </a:r>
          </a:p>
        </p:txBody>
      </p:sp>
      <p:sp>
        <p:nvSpPr>
          <p:cNvPr id="3536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/>
              <a:t>Wyzwalacze - TP - Trigger Points</a:t>
            </a:r>
          </a:p>
          <a:p>
            <a:pPr lvl="1">
              <a:lnSpc>
                <a:spcPct val="80000"/>
              </a:lnSpc>
            </a:pPr>
            <a:r>
              <a:rPr lang="pl-PL"/>
              <a:t>każda znana i nieznana metoda protokołu SIP,</a:t>
            </a:r>
          </a:p>
          <a:p>
            <a:pPr lvl="1">
              <a:lnSpc>
                <a:spcPct val="80000"/>
              </a:lnSpc>
            </a:pPr>
            <a:r>
              <a:rPr lang="pl-PL"/>
              <a:t>typ rejestracji użytkownika</a:t>
            </a:r>
          </a:p>
          <a:p>
            <a:pPr lvl="2">
              <a:lnSpc>
                <a:spcPct val="80000"/>
              </a:lnSpc>
            </a:pPr>
            <a:r>
              <a:rPr lang="pl-PL"/>
              <a:t>rodzaj wiadomość REGISTER – pierwsza rejestracja, re-rejestracja, de-rejestracja</a:t>
            </a:r>
          </a:p>
          <a:p>
            <a:pPr lvl="1">
              <a:lnSpc>
                <a:spcPct val="80000"/>
              </a:lnSpc>
            </a:pPr>
            <a:r>
              <a:rPr lang="pl-PL"/>
              <a:t>wystąpienie lub brak któregoś z elementów nagłówka wiadomości</a:t>
            </a:r>
          </a:p>
          <a:p>
            <a:pPr lvl="1">
              <a:lnSpc>
                <a:spcPct val="80000"/>
              </a:lnSpc>
            </a:pPr>
            <a:r>
              <a:rPr lang="pl-PL"/>
              <a:t>treść znanego lub nieznanego elementu nagłówka wiadomości oraz analiza adresu odbiorcy (Request-URI)</a:t>
            </a:r>
          </a:p>
          <a:p>
            <a:pPr lvl="1">
              <a:lnSpc>
                <a:spcPct val="80000"/>
              </a:lnSpc>
            </a:pPr>
            <a:r>
              <a:rPr lang="pl-PL"/>
              <a:t>kierunek wysyłania wiadomości</a:t>
            </a:r>
          </a:p>
          <a:p>
            <a:pPr lvl="1">
              <a:lnSpc>
                <a:spcPct val="80000"/>
              </a:lnSpc>
            </a:pPr>
            <a:r>
              <a:rPr lang="pl-PL"/>
              <a:t>Parametry opisu sesji w SDP</a:t>
            </a:r>
          </a:p>
          <a:p>
            <a:pPr>
              <a:lnSpc>
                <a:spcPct val="80000"/>
              </a:lnSpc>
            </a:pPr>
            <a:r>
              <a:rPr lang="pl-PL"/>
              <a:t>Wyzwalacz składa się z jednego lub więcej punktów wyzwalania usługi SPT - Service Point Trigger</a:t>
            </a:r>
          </a:p>
          <a:p>
            <a:pPr lvl="1">
              <a:lnSpc>
                <a:spcPct val="80000"/>
              </a:lnSpc>
            </a:pPr>
            <a:r>
              <a:rPr lang="pl-PL"/>
              <a:t>SPT - wybrany element sygnalizacji SIP, który może posłużyć do rozpoznania usługi</a:t>
            </a:r>
          </a:p>
        </p:txBody>
      </p:sp>
      <p:sp>
        <p:nvSpPr>
          <p:cNvPr id="3536900" name="Text Box 4"/>
          <p:cNvSpPr txBox="1">
            <a:spLocks noChangeArrowheads="1"/>
          </p:cNvSpPr>
          <p:nvPr/>
        </p:nvSpPr>
        <p:spPr bwMode="auto">
          <a:xfrm rot="16200000">
            <a:off x="-269759" y="3418681"/>
            <a:ext cx="2103438" cy="396875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>
                <a:latin typeface="Arial" pitchFamily="34" charset="0"/>
              </a:rPr>
              <a:t>3GPP TS 23.218</a:t>
            </a:r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43D0CF4-63B9-4CA9-BB9A-FA893322B0C8}" type="slidenum">
              <a:rPr lang="pl-PL"/>
              <a:pPr/>
              <a:t>108</a:t>
            </a:fld>
            <a:endParaRPr lang="pl-PL"/>
          </a:p>
        </p:txBody>
      </p:sp>
      <p:sp>
        <p:nvSpPr>
          <p:cNvPr id="3538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Wyzwalanie aplikacji – kryteria filtracji</a:t>
            </a:r>
          </a:p>
        </p:txBody>
      </p:sp>
      <p:sp>
        <p:nvSpPr>
          <p:cNvPr id="35389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Kryteria filtrowania FC (Filter Criteria) zdefiniowane w profilu użytkownika pozwalają S-CSCF na prawidłowe wykonanie algorytmu analizy wiadomości SIP pod kątem inicjacji usług</a:t>
            </a:r>
          </a:p>
          <a:p>
            <a:pPr>
              <a:lnSpc>
                <a:spcPct val="90000"/>
              </a:lnSpc>
            </a:pPr>
            <a:r>
              <a:rPr lang="pl-PL" sz="2000"/>
              <a:t>3GPP TS 23.218 określa algorytm analizy wiadomości pod kątem kryteriów</a:t>
            </a:r>
          </a:p>
          <a:p>
            <a:pPr>
              <a:lnSpc>
                <a:spcPct val="90000"/>
              </a:lnSpc>
            </a:pPr>
            <a:r>
              <a:rPr lang="pl-PL" sz="2000"/>
              <a:t>Kryteria filtracji zawierają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adres serwera aplikacji przypisanego do użytkownika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priorytet kryterium filtracji (inny dla każdego FC)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wyzwalacz TP (Trigger Point), który jest instancją jednego lub wielu FC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punkty rozpoznania usługi SPT zapisane za pomocą wyrażeń logicznych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domyślna obsługa zdarzenia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inne informacje, które powinny być wykorzystane w realizacji usługi (np. IMSI dla IM-SSF)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E67D1D-2312-4F3F-AF95-769EEB7CC160}" type="slidenum">
              <a:rPr lang="pl-PL"/>
              <a:pPr/>
              <a:t>109</a:t>
            </a:fld>
            <a:endParaRPr lang="pl-PL"/>
          </a:p>
        </p:txBody>
      </p:sp>
      <p:sp>
        <p:nvSpPr>
          <p:cNvPr id="3555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iFC</a:t>
            </a:r>
          </a:p>
        </p:txBody>
      </p:sp>
      <p:sp>
        <p:nvSpPr>
          <p:cNvPr id="35553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Środek umożliwiający realizację specyficznych dla użytkownika usług dzięki kierowaniu wiadomości sygnalizacyjnych do właściwego serwera aplikacji</a:t>
            </a:r>
          </a:p>
          <a:p>
            <a:r>
              <a:rPr lang="pl-PL"/>
              <a:t>Budowa filtru</a:t>
            </a:r>
          </a:p>
          <a:p>
            <a:pPr lvl="1"/>
            <a:r>
              <a:rPr lang="pl-PL"/>
              <a:t>Wyzwalacz jako wyrażenie logiczne stosowane do początkowego żądania</a:t>
            </a:r>
          </a:p>
          <a:p>
            <a:pPr lvl="1"/>
            <a:r>
              <a:rPr lang="pl-PL"/>
              <a:t>Informacja dotycząca AS</a:t>
            </a:r>
          </a:p>
          <a:p>
            <a:pPr lvl="2"/>
            <a:r>
              <a:rPr lang="pl-PL"/>
              <a:t>SIP URI, do którego przekazać wiadomość gdy warunek spełniony</a:t>
            </a:r>
          </a:p>
          <a:p>
            <a:pPr lvl="2"/>
            <a:r>
              <a:rPr lang="pl-PL"/>
              <a:t>Co robić jeśli nie ma kontaktu z AS (kontynuacja lub zakończenie żądania)</a:t>
            </a:r>
          </a:p>
          <a:p>
            <a:pPr lvl="2"/>
            <a:endParaRPr lang="pl-PL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DDBD35-C7C3-4A2C-B71C-20009C2DA65D}" type="slidenum">
              <a:rPr lang="pl-PL"/>
              <a:pPr/>
              <a:t>11</a:t>
            </a:fld>
            <a:endParaRPr lang="pl-PL"/>
          </a:p>
        </p:txBody>
      </p:sp>
      <p:sp>
        <p:nvSpPr>
          <p:cNvPr id="2148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/>
              <a:t>IMS </a:t>
            </a:r>
            <a:r>
              <a:rPr lang="pl-PL" dirty="0" smtClean="0"/>
              <a:t>– wprowadzony w 3GPP UMTS </a:t>
            </a:r>
            <a:r>
              <a:rPr lang="en-US" dirty="0" smtClean="0"/>
              <a:t>Release 5</a:t>
            </a:r>
            <a:endParaRPr lang="en-GB" dirty="0"/>
          </a:p>
        </p:txBody>
      </p:sp>
      <p:sp>
        <p:nvSpPr>
          <p:cNvPr id="21483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000" dirty="0"/>
              <a:t>IMS - IP-based Multimedia Services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Sieć szkieletowa IP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Docelowo IPv6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Usługi multimedialne IP – wykorzystanie protokołu SIP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CAMEL faza 4</a:t>
            </a:r>
            <a:endParaRPr lang="en-US" sz="1800" dirty="0"/>
          </a:p>
          <a:p>
            <a:pPr>
              <a:lnSpc>
                <a:spcPct val="90000"/>
              </a:lnSpc>
            </a:pPr>
            <a:r>
              <a:rPr lang="en-US" sz="2000" dirty="0"/>
              <a:t>HSDPA - High Speed </a:t>
            </a:r>
            <a:r>
              <a:rPr lang="pl-PL" sz="2000" dirty="0"/>
              <a:t>D</a:t>
            </a:r>
            <a:r>
              <a:rPr lang="en-US" sz="2000" dirty="0" err="1"/>
              <a:t>ownlink</a:t>
            </a:r>
            <a:r>
              <a:rPr lang="en-US" sz="2000" dirty="0"/>
              <a:t> Packet Access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Szybka transmisja w kierunku do użytkownika rzędu 8-10 </a:t>
            </a:r>
            <a:r>
              <a:rPr lang="pl-PL" sz="1800" dirty="0" err="1"/>
              <a:t>Mbps</a:t>
            </a:r>
            <a:endParaRPr lang="pl-PL" sz="1800" dirty="0"/>
          </a:p>
          <a:p>
            <a:pPr>
              <a:lnSpc>
                <a:spcPct val="90000"/>
              </a:lnSpc>
            </a:pPr>
            <a:r>
              <a:rPr lang="pl-PL" sz="2000" dirty="0"/>
              <a:t>UTRAN – transport IP</a:t>
            </a:r>
          </a:p>
          <a:p>
            <a:pPr>
              <a:lnSpc>
                <a:spcPct val="90000"/>
              </a:lnSpc>
            </a:pPr>
            <a:r>
              <a:rPr lang="pl-PL" sz="2000" dirty="0"/>
              <a:t>Nowy Kodek </a:t>
            </a:r>
            <a:r>
              <a:rPr lang="pl-PL" sz="2000" dirty="0" smtClean="0"/>
              <a:t> AMR 16 </a:t>
            </a:r>
            <a:r>
              <a:rPr lang="pl-PL" sz="2000" dirty="0"/>
              <a:t>kHz</a:t>
            </a:r>
            <a:endParaRPr lang="en-US" sz="2000" dirty="0"/>
          </a:p>
        </p:txBody>
      </p:sp>
      <p:pic>
        <p:nvPicPr>
          <p:cNvPr id="2148356" name="Picture 4" descr="3GPP_TM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48488" y="5589588"/>
            <a:ext cx="1485900" cy="866775"/>
          </a:xfrm>
          <a:prstGeom prst="rect">
            <a:avLst/>
          </a:prstGeom>
          <a:noFill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 spd="slow">
    <p:strips dir="rd"/>
  </p:transition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CA9266-0CDA-41A8-9BDF-0E2A646FC5C7}" type="slidenum">
              <a:rPr lang="pl-PL"/>
              <a:pPr/>
              <a:t>110</a:t>
            </a:fld>
            <a:endParaRPr lang="pl-PL"/>
          </a:p>
        </p:txBody>
      </p:sp>
      <p:sp>
        <p:nvSpPr>
          <p:cNvPr id="3557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iFC</a:t>
            </a:r>
          </a:p>
        </p:txBody>
      </p:sp>
      <p:sp>
        <p:nvSpPr>
          <p:cNvPr id="35573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/>
              <a:t>Budowa wyrażenia logicznego</a:t>
            </a:r>
          </a:p>
          <a:p>
            <a:pPr lvl="1"/>
            <a:r>
              <a:rPr lang="pl-PL" sz="1800"/>
              <a:t>(A lub B lub C) i (D) i (C lub E)</a:t>
            </a:r>
          </a:p>
          <a:p>
            <a:pPr lvl="1"/>
            <a:r>
              <a:rPr lang="pl-PL" sz="1800"/>
              <a:t> (A i B i C) lub (D) lub (C i E)</a:t>
            </a:r>
          </a:p>
          <a:p>
            <a:r>
              <a:rPr lang="pl-PL" sz="2000"/>
              <a:t>A, B, C, D, E są nazywane SPT i mogą mieć następującą formę:</a:t>
            </a:r>
          </a:p>
          <a:p>
            <a:pPr lvl="1"/>
            <a:r>
              <a:rPr lang="pl-PL" sz="1800"/>
              <a:t>Request-URI = &lt;wartość&gt;</a:t>
            </a:r>
          </a:p>
          <a:p>
            <a:pPr lvl="1"/>
            <a:r>
              <a:rPr lang="pl-PL" sz="1800"/>
              <a:t>Nagłówek jest obecny lub nagłówek spełnia warunek logiczny</a:t>
            </a:r>
          </a:p>
          <a:p>
            <a:pPr lvl="1"/>
            <a:r>
              <a:rPr lang="pl-PL" sz="1800"/>
              <a:t>Nazwa metody SIP spełnia warunek logiczny</a:t>
            </a:r>
          </a:p>
          <a:p>
            <a:pPr lvl="1"/>
            <a:r>
              <a:rPr lang="pl-PL" sz="1800"/>
              <a:t>Typ sesji </a:t>
            </a:r>
          </a:p>
          <a:p>
            <a:pPr lvl="2"/>
            <a:r>
              <a:rPr lang="pl-PL" sz="1600"/>
              <a:t>Originating</a:t>
            </a:r>
          </a:p>
          <a:p>
            <a:pPr lvl="2"/>
            <a:r>
              <a:rPr lang="pl-PL" sz="1600"/>
              <a:t>Originating unregistered</a:t>
            </a:r>
          </a:p>
          <a:p>
            <a:pPr lvl="2"/>
            <a:r>
              <a:rPr lang="pl-PL" sz="1600"/>
              <a:t>Terminating</a:t>
            </a:r>
          </a:p>
          <a:p>
            <a:pPr lvl="2"/>
            <a:r>
              <a:rPr lang="pl-PL" sz="1600"/>
              <a:t>Terminating to unregistered user</a:t>
            </a:r>
          </a:p>
          <a:p>
            <a:pPr lvl="1"/>
            <a:r>
              <a:rPr lang="pl-PL" sz="1800"/>
              <a:t>Wiersz SDP spełnia warunek logiczny</a:t>
            </a:r>
          </a:p>
          <a:p>
            <a:pPr lvl="1"/>
            <a:endParaRPr lang="pl-PL" sz="18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16041-71F5-4D19-A27B-5E681EF4F7CE}" type="slidenum">
              <a:rPr lang="pl-PL"/>
              <a:pPr/>
              <a:t>111</a:t>
            </a:fld>
            <a:endParaRPr lang="pl-PL"/>
          </a:p>
        </p:txBody>
      </p:sp>
      <p:sp>
        <p:nvSpPr>
          <p:cNvPr id="3549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IMS </a:t>
            </a:r>
            <a:r>
              <a:rPr lang="pl-PL"/>
              <a:t>sterowanie usługami - </a:t>
            </a:r>
            <a:r>
              <a:rPr lang="en-GB"/>
              <a:t>Service Triggers</a:t>
            </a:r>
          </a:p>
        </p:txBody>
      </p:sp>
      <p:sp>
        <p:nvSpPr>
          <p:cNvPr id="3549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GB" sz="2000"/>
              <a:t>SPT</a:t>
            </a:r>
            <a:r>
              <a:rPr lang="pl-PL" sz="2000"/>
              <a:t> (</a:t>
            </a:r>
            <a:r>
              <a:rPr lang="en-GB" sz="2000"/>
              <a:t>Service Point Triggers) </a:t>
            </a:r>
            <a:r>
              <a:rPr lang="pl-PL" sz="2000"/>
              <a:t>są miejscami w sygnalizacji SIP, w których można ustawić kryteria filtrowania</a:t>
            </a:r>
            <a:r>
              <a:rPr lang="en-GB" sz="2000"/>
              <a:t> 	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Wiadomości </a:t>
            </a:r>
            <a:r>
              <a:rPr lang="en-GB" sz="1800"/>
              <a:t>SIP (</a:t>
            </a:r>
            <a:r>
              <a:rPr lang="pl-PL" sz="1800"/>
              <a:t>np</a:t>
            </a:r>
            <a:r>
              <a:rPr lang="en-GB" sz="1800"/>
              <a:t>. REGISTER, INVITE, SUBSCRIBE, MESSAGE)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Wystąpienie lub brak określonego nagłówka</a:t>
            </a:r>
            <a:endParaRPr lang="en-GB" sz="1800"/>
          </a:p>
          <a:p>
            <a:pPr lvl="1">
              <a:lnSpc>
                <a:spcPct val="90000"/>
              </a:lnSpc>
            </a:pPr>
            <a:r>
              <a:rPr lang="pl-PL" sz="1800"/>
              <a:t>Treść nagłówka</a:t>
            </a:r>
            <a:endParaRPr lang="en-GB" sz="1800"/>
          </a:p>
          <a:p>
            <a:pPr lvl="1">
              <a:lnSpc>
                <a:spcPct val="90000"/>
              </a:lnSpc>
            </a:pPr>
            <a:r>
              <a:rPr lang="pl-PL" sz="1800"/>
              <a:t>Kierunek żądania</a:t>
            </a:r>
            <a:r>
              <a:rPr lang="en-GB" sz="1800"/>
              <a:t> 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Informacja opisująca sesję - </a:t>
            </a:r>
            <a:r>
              <a:rPr lang="en-GB" sz="1800"/>
              <a:t>SDP</a:t>
            </a:r>
          </a:p>
          <a:p>
            <a:pPr>
              <a:lnSpc>
                <a:spcPct val="90000"/>
              </a:lnSpc>
            </a:pPr>
            <a:r>
              <a:rPr lang="pl-PL" sz="2000"/>
              <a:t>Początkowe kryteria filtrowania - </a:t>
            </a:r>
            <a:r>
              <a:rPr lang="en-GB" sz="2000"/>
              <a:t>iFC (</a:t>
            </a:r>
            <a:r>
              <a:rPr lang="pl-PL" sz="2000"/>
              <a:t>opisane w </a:t>
            </a:r>
            <a:r>
              <a:rPr lang="en-GB" sz="2000"/>
              <a:t>XML)</a:t>
            </a:r>
          </a:p>
          <a:p>
            <a:pPr lvl="1">
              <a:lnSpc>
                <a:spcPct val="90000"/>
              </a:lnSpc>
            </a:pPr>
            <a:r>
              <a:rPr lang="en-GB" sz="1800"/>
              <a:t>adres </a:t>
            </a:r>
            <a:r>
              <a:rPr lang="pl-PL" sz="1800"/>
              <a:t>AS, z którym ma nastąpić kontakt</a:t>
            </a:r>
            <a:endParaRPr lang="en-GB" sz="1800"/>
          </a:p>
          <a:p>
            <a:pPr lvl="1">
              <a:lnSpc>
                <a:spcPct val="90000"/>
              </a:lnSpc>
            </a:pPr>
            <a:r>
              <a:rPr lang="en-GB" sz="1800"/>
              <a:t>Trigger Point: </a:t>
            </a:r>
            <a:r>
              <a:rPr lang="pl-PL" sz="1800"/>
              <a:t>kombinacja</a:t>
            </a:r>
            <a:r>
              <a:rPr lang="en-GB" sz="1800"/>
              <a:t> SPT </a:t>
            </a:r>
            <a:r>
              <a:rPr lang="pl-PL" sz="1800"/>
              <a:t>zdefiniowana wyrażeniem logicznym </a:t>
            </a:r>
            <a:r>
              <a:rPr lang="en-GB" sz="1800"/>
              <a:t>(AND, OR,NOT</a:t>
            </a:r>
            <a:r>
              <a:rPr lang="pl-PL" sz="1800"/>
              <a:t>, …</a:t>
            </a:r>
            <a:r>
              <a:rPr lang="en-GB" sz="1800"/>
              <a:t>);</a:t>
            </a:r>
          </a:p>
          <a:p>
            <a:pPr lvl="1">
              <a:lnSpc>
                <a:spcPct val="90000"/>
              </a:lnSpc>
            </a:pPr>
            <a:r>
              <a:rPr lang="en-GB" sz="1800"/>
              <a:t>prior</a:t>
            </a:r>
            <a:r>
              <a:rPr lang="pl-PL" sz="1800"/>
              <a:t>y</a:t>
            </a:r>
            <a:r>
              <a:rPr lang="en-GB" sz="1800"/>
              <a:t>t</a:t>
            </a:r>
            <a:r>
              <a:rPr lang="pl-PL" sz="1800"/>
              <a:t>et</a:t>
            </a:r>
            <a:r>
              <a:rPr lang="en-GB" sz="1800"/>
              <a:t> iFC (</a:t>
            </a:r>
            <a:r>
              <a:rPr lang="pl-PL" sz="1800"/>
              <a:t>w przypadku gdy</a:t>
            </a:r>
            <a:r>
              <a:rPr lang="en-GB" sz="1800"/>
              <a:t> SPTs </a:t>
            </a:r>
            <a:r>
              <a:rPr lang="pl-PL" sz="1800"/>
              <a:t>wyzwala wiele </a:t>
            </a:r>
            <a:r>
              <a:rPr lang="en-GB" sz="1800"/>
              <a:t>iFC)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Domyślny sposób obsługi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odrzucenie albo przekazanie żądania</a:t>
            </a:r>
            <a:endParaRPr lang="en-GB" altLang="ja-JP" sz="1600">
              <a:ea typeface="ＭＳ Ｐゴシック" pitchFamily="34" charset="-128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10F0B-3DD1-43E2-9879-B058490B6260}" type="slidenum">
              <a:rPr lang="pl-PL"/>
              <a:pPr/>
              <a:t>112</a:t>
            </a:fld>
            <a:endParaRPr lang="pl-PL"/>
          </a:p>
        </p:txBody>
      </p:sp>
      <p:sp>
        <p:nvSpPr>
          <p:cNvPr id="3559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iFC</a:t>
            </a:r>
          </a:p>
        </p:txBody>
      </p:sp>
      <p:sp>
        <p:nvSpPr>
          <p:cNvPr id="3559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Niektóre kryteria filtrowania mogą być stosowane warunkowo, gdy</a:t>
            </a:r>
          </a:p>
          <a:p>
            <a:pPr lvl="1"/>
            <a:r>
              <a:rPr lang="pl-PL"/>
              <a:t>Użytkownik jest zarejestrowany</a:t>
            </a:r>
          </a:p>
          <a:p>
            <a:pPr lvl="1"/>
            <a:r>
              <a:rPr lang="pl-PL"/>
              <a:t>Użytkownik nie jest zarejestrowany</a:t>
            </a:r>
          </a:p>
          <a:p>
            <a:pPr lvl="2"/>
            <a:r>
              <a:rPr lang="pl-PL"/>
              <a:t>Np.przekierowanie na pocztę głosową</a:t>
            </a:r>
          </a:p>
          <a:p>
            <a:pPr lvl="1"/>
            <a:r>
              <a:rPr lang="pl-PL"/>
              <a:t>Bez względu na status rejestracji</a:t>
            </a:r>
          </a:p>
          <a:p>
            <a:r>
              <a:rPr lang="pl-PL"/>
              <a:t>Profil usługi może zawierać wiele filtrów uporządkowanych wg priorytetów</a:t>
            </a:r>
          </a:p>
          <a:p>
            <a:pPr lvl="1"/>
            <a:r>
              <a:rPr lang="pl-PL"/>
              <a:t>Ta sama wiadomość SIP może być przekazywana na zasadzie proxy przez wiele AS 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l-PL" sz="3600" dirty="0" smtClean="0"/>
              <a:t>Wyzwalanie aplikacji</a:t>
            </a:r>
            <a:endParaRPr lang="en-US" sz="3600" dirty="0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883816"/>
            <a:ext cx="8229600" cy="4281488"/>
          </a:xfrm>
        </p:spPr>
        <p:txBody>
          <a:bodyPr/>
          <a:lstStyle/>
          <a:p>
            <a:r>
              <a:rPr lang="pl-PL" sz="2400" dirty="0" smtClean="0"/>
              <a:t>Wybór właściwego AS przez </a:t>
            </a:r>
            <a:r>
              <a:rPr lang="en-US" sz="2400" dirty="0" smtClean="0"/>
              <a:t>S-CSCF</a:t>
            </a:r>
            <a:endParaRPr lang="en-US" sz="2400" dirty="0"/>
          </a:p>
          <a:p>
            <a:pPr lvl="1"/>
            <a:r>
              <a:rPr lang="en-US" sz="2000" dirty="0" smtClean="0"/>
              <a:t>“</a:t>
            </a:r>
            <a:r>
              <a:rPr lang="en-US" sz="2000" dirty="0"/>
              <a:t>Application Server Subscription Information</a:t>
            </a:r>
            <a:r>
              <a:rPr lang="en-US" sz="2000" dirty="0" smtClean="0"/>
              <a:t>”</a:t>
            </a:r>
            <a:r>
              <a:rPr lang="pl-PL" sz="2000" dirty="0" smtClean="0"/>
              <a:t> - zbiór wszystkich kryteriów filtrowania (</a:t>
            </a:r>
            <a:r>
              <a:rPr lang="pl-PL" sz="2000" dirty="0" err="1" smtClean="0"/>
              <a:t>Filter</a:t>
            </a:r>
            <a:r>
              <a:rPr lang="pl-PL" sz="2000" dirty="0" smtClean="0"/>
              <a:t> </a:t>
            </a:r>
            <a:r>
              <a:rPr lang="pl-PL" sz="2000" dirty="0" err="1" smtClean="0"/>
              <a:t>Criteria</a:t>
            </a:r>
            <a:r>
              <a:rPr lang="pl-PL" sz="2000" dirty="0" smtClean="0"/>
              <a:t>) przechowywanych w</a:t>
            </a:r>
            <a:r>
              <a:rPr lang="en-US" sz="2000" dirty="0" smtClean="0"/>
              <a:t> HSS</a:t>
            </a:r>
            <a:r>
              <a:rPr lang="pl-PL" sz="2000" dirty="0" smtClean="0"/>
              <a:t> dla profilu usługowego użytkownika</a:t>
            </a:r>
            <a:endParaRPr lang="en-US" sz="2000" dirty="0"/>
          </a:p>
          <a:p>
            <a:pPr lvl="2"/>
            <a:r>
              <a:rPr lang="pl-PL" sz="1600" dirty="0" smtClean="0"/>
              <a:t>Wysyłany przez </a:t>
            </a:r>
            <a:r>
              <a:rPr lang="en-US" sz="1600" dirty="0" smtClean="0"/>
              <a:t>HSS </a:t>
            </a:r>
            <a:r>
              <a:rPr lang="pl-PL" sz="1600" dirty="0" smtClean="0"/>
              <a:t>do </a:t>
            </a:r>
            <a:r>
              <a:rPr lang="en-US" sz="1600" dirty="0" smtClean="0"/>
              <a:t>S-CSCF </a:t>
            </a:r>
            <a:r>
              <a:rPr lang="pl-PL" sz="1600" dirty="0" smtClean="0"/>
              <a:t>przez interfejs </a:t>
            </a:r>
            <a:r>
              <a:rPr lang="en-US" sz="1600" dirty="0" err="1" smtClean="0"/>
              <a:t>Cx</a:t>
            </a:r>
            <a:r>
              <a:rPr lang="en-US" sz="1600" dirty="0" smtClean="0"/>
              <a:t> </a:t>
            </a:r>
            <a:r>
              <a:rPr lang="pl-PL" sz="1600" dirty="0" smtClean="0"/>
              <a:t>podczas rejestracji - </a:t>
            </a:r>
            <a:r>
              <a:rPr lang="en-US" sz="1600" dirty="0" smtClean="0"/>
              <a:t>REGISTER request</a:t>
            </a:r>
            <a:endParaRPr lang="en-US" sz="1600" dirty="0"/>
          </a:p>
          <a:p>
            <a:pPr lvl="2"/>
            <a:r>
              <a:rPr lang="pl-PL" sz="1600" dirty="0" smtClean="0"/>
              <a:t>Więcej niż jeden zbiór </a:t>
            </a:r>
            <a:r>
              <a:rPr lang="en-US" sz="1600" dirty="0" smtClean="0"/>
              <a:t>Filter </a:t>
            </a:r>
            <a:r>
              <a:rPr lang="en-US" sz="1600" dirty="0"/>
              <a:t>Criteria </a:t>
            </a:r>
            <a:r>
              <a:rPr lang="pl-PL" sz="1600" dirty="0" smtClean="0"/>
              <a:t>może zostać wysłany jeśli z </a:t>
            </a:r>
            <a:r>
              <a:rPr lang="pl-PL" sz="1600" dirty="0" err="1" smtClean="0"/>
              <a:t>idenfyfikacją</a:t>
            </a:r>
            <a:r>
              <a:rPr lang="pl-PL" sz="1600" dirty="0" smtClean="0"/>
              <a:t> użytkownika związane są różne profile</a:t>
            </a:r>
            <a:endParaRPr lang="en-US" sz="2400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59447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3600" dirty="0" smtClean="0"/>
              <a:t>Kryteria filtrowania</a:t>
            </a:r>
            <a:endParaRPr lang="en-US" sz="3600" dirty="0"/>
          </a:p>
        </p:txBody>
      </p:sp>
      <p:sp>
        <p:nvSpPr>
          <p:cNvPr id="12697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pl-PL" sz="2400" dirty="0" smtClean="0"/>
              <a:t>Filtrowanie wykonywane dla początkowych żądań </a:t>
            </a:r>
            <a:r>
              <a:rPr lang="en-US" sz="2400" dirty="0" smtClean="0"/>
              <a:t>SIP</a:t>
            </a:r>
            <a:endParaRPr lang="pl-PL" sz="2400" dirty="0" smtClean="0"/>
          </a:p>
          <a:p>
            <a:pPr lvl="1"/>
            <a:r>
              <a:rPr lang="en-US" sz="2000" dirty="0" smtClean="0"/>
              <a:t>“initial Filter Criteria” </a:t>
            </a:r>
            <a:r>
              <a:rPr lang="pl-PL" sz="2000" dirty="0" smtClean="0"/>
              <a:t>- </a:t>
            </a:r>
            <a:r>
              <a:rPr lang="en-US" sz="2000" dirty="0" err="1" smtClean="0"/>
              <a:t>iFC</a:t>
            </a:r>
            <a:endParaRPr lang="en-US" sz="2000" dirty="0" smtClean="0"/>
          </a:p>
          <a:p>
            <a:r>
              <a:rPr lang="en-US" sz="2400" dirty="0" smtClean="0"/>
              <a:t>S-CSCF </a:t>
            </a:r>
            <a:r>
              <a:rPr lang="pl-PL" sz="2400" dirty="0" smtClean="0"/>
              <a:t>stosuje kryteria filtrowania w celu stwierdzenia czy przekazać żądanie </a:t>
            </a:r>
            <a:r>
              <a:rPr lang="en-US" sz="2400" dirty="0" smtClean="0"/>
              <a:t>SIP </a:t>
            </a:r>
            <a:r>
              <a:rPr lang="pl-PL" sz="2400" dirty="0" smtClean="0"/>
              <a:t>do wskazanych serwerów </a:t>
            </a:r>
            <a:r>
              <a:rPr lang="en-US" sz="2400" dirty="0" smtClean="0"/>
              <a:t>AS</a:t>
            </a:r>
          </a:p>
          <a:p>
            <a:r>
              <a:rPr lang="pl-PL" sz="2400" dirty="0" smtClean="0"/>
              <a:t>Kryteria filtrowania </a:t>
            </a:r>
            <a:r>
              <a:rPr lang="pl-PL" sz="2400" dirty="0" err="1" smtClean="0"/>
              <a:t>zedfinowane</a:t>
            </a:r>
            <a:r>
              <a:rPr lang="pl-PL" sz="2400" dirty="0" smtClean="0"/>
              <a:t> w </a:t>
            </a:r>
            <a:r>
              <a:rPr lang="en-US" sz="2400" dirty="0" smtClean="0"/>
              <a:t>XML</a:t>
            </a:r>
            <a:endParaRPr lang="pl-PL" sz="2400" dirty="0" smtClean="0"/>
          </a:p>
          <a:p>
            <a:pPr lvl="1"/>
            <a:r>
              <a:rPr lang="pl-PL" sz="2000" dirty="0" smtClean="0"/>
              <a:t>Zgodnie z </a:t>
            </a:r>
            <a:r>
              <a:rPr lang="en-US" sz="2000" dirty="0" smtClean="0"/>
              <a:t>3GPP TS 29.228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4078982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3600" dirty="0" smtClean="0"/>
              <a:t>Zawartość </a:t>
            </a:r>
            <a:r>
              <a:rPr lang="pl-PL" sz="3600" dirty="0" err="1" smtClean="0"/>
              <a:t>iFC</a:t>
            </a:r>
            <a:endParaRPr lang="en-US" sz="3600" dirty="0"/>
          </a:p>
        </p:txBody>
      </p:sp>
      <p:sp>
        <p:nvSpPr>
          <p:cNvPr id="269316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381001" y="1903413"/>
            <a:ext cx="3974976" cy="4498975"/>
          </a:xfrm>
        </p:spPr>
        <p:txBody>
          <a:bodyPr>
            <a:normAutofit lnSpcReduction="10000"/>
          </a:bodyPr>
          <a:lstStyle/>
          <a:p>
            <a:pPr>
              <a:lnSpc>
                <a:spcPct val="100000"/>
              </a:lnSpc>
              <a:spcBef>
                <a:spcPct val="0"/>
              </a:spcBef>
              <a:spcAft>
                <a:spcPct val="60000"/>
              </a:spcAft>
              <a:buFont typeface="Wingdings" pitchFamily="2" charset="2"/>
              <a:buChar char="§"/>
            </a:pPr>
            <a:r>
              <a:rPr lang="en-US" sz="1400" b="1" dirty="0" smtClean="0"/>
              <a:t>AS</a:t>
            </a:r>
            <a:r>
              <a:rPr lang="en-US" sz="1400" dirty="0" smtClean="0"/>
              <a:t> </a:t>
            </a:r>
            <a:r>
              <a:rPr lang="en-US" sz="1400" b="1" dirty="0"/>
              <a:t>address</a:t>
            </a:r>
            <a:r>
              <a:rPr lang="en-US" sz="1400" i="1" dirty="0"/>
              <a:t>: </a:t>
            </a:r>
            <a:r>
              <a:rPr lang="pl-PL" sz="1400" dirty="0" smtClean="0"/>
              <a:t>adres, który powinien być użyty w celu dostępu do określonego </a:t>
            </a:r>
            <a:r>
              <a:rPr lang="pl-PL" sz="1400" b="1" dirty="0" smtClean="0"/>
              <a:t>AS</a:t>
            </a:r>
            <a:r>
              <a:rPr lang="pl-PL" sz="1400" dirty="0" smtClean="0"/>
              <a:t> dla danego użytkownika </a:t>
            </a:r>
            <a:endParaRPr lang="en-US" sz="1400" dirty="0"/>
          </a:p>
          <a:p>
            <a:pPr>
              <a:lnSpc>
                <a:spcPct val="100000"/>
              </a:lnSpc>
              <a:spcBef>
                <a:spcPct val="0"/>
              </a:spcBef>
              <a:spcAft>
                <a:spcPct val="60000"/>
              </a:spcAft>
              <a:buFont typeface="Wingdings" pitchFamily="2" charset="2"/>
              <a:buChar char="§"/>
            </a:pPr>
            <a:r>
              <a:rPr lang="en-US" sz="1400" b="1" dirty="0"/>
              <a:t>Default </a:t>
            </a:r>
            <a:r>
              <a:rPr lang="en-US" sz="1400" b="1" dirty="0" smtClean="0"/>
              <a:t>handling</a:t>
            </a:r>
            <a:r>
              <a:rPr lang="en-US" sz="1400" i="1" dirty="0" smtClean="0"/>
              <a:t>:</a:t>
            </a:r>
            <a:r>
              <a:rPr lang="pl-PL" sz="1400" i="1" dirty="0" smtClean="0"/>
              <a:t> </a:t>
            </a:r>
            <a:r>
              <a:rPr lang="pl-PL" sz="1400" dirty="0" smtClean="0"/>
              <a:t>wskazuje czy zaniechać dopasowywanie wyzwalaczy o niższym priorytecie</a:t>
            </a:r>
            <a:r>
              <a:rPr lang="en-US" sz="1400" dirty="0" smtClean="0"/>
              <a:t> </a:t>
            </a:r>
            <a:r>
              <a:rPr lang="pl-PL" sz="1400" dirty="0" smtClean="0"/>
              <a:t>i zakończyć dialog</a:t>
            </a:r>
            <a:r>
              <a:rPr lang="en-US" sz="1400" dirty="0" smtClean="0"/>
              <a:t>, </a:t>
            </a:r>
            <a:r>
              <a:rPr lang="pl-PL" sz="1400" dirty="0" smtClean="0"/>
              <a:t>czy kontynuować</a:t>
            </a:r>
            <a:r>
              <a:rPr lang="en-US" sz="1400" dirty="0" smtClean="0"/>
              <a:t> dialog </a:t>
            </a:r>
            <a:r>
              <a:rPr lang="pl-PL" sz="1400" dirty="0" smtClean="0"/>
              <a:t>i dopasowywanie wyzwalaczy</a:t>
            </a:r>
            <a:r>
              <a:rPr lang="en-US" sz="1400" dirty="0" smtClean="0"/>
              <a:t>.</a:t>
            </a:r>
            <a:endParaRPr lang="en-US" sz="1400" dirty="0"/>
          </a:p>
          <a:p>
            <a:pPr>
              <a:lnSpc>
                <a:spcPct val="100000"/>
              </a:lnSpc>
              <a:spcBef>
                <a:spcPct val="0"/>
              </a:spcBef>
              <a:spcAft>
                <a:spcPct val="60000"/>
              </a:spcAft>
              <a:buFont typeface="Wingdings" pitchFamily="2" charset="2"/>
              <a:buChar char="§"/>
            </a:pPr>
            <a:r>
              <a:rPr lang="en-US" sz="1400" b="1" dirty="0"/>
              <a:t>Trigger point</a:t>
            </a:r>
            <a:r>
              <a:rPr lang="en-US" sz="1400" i="1" dirty="0"/>
              <a:t>: </a:t>
            </a:r>
            <a:r>
              <a:rPr lang="pl-PL" sz="1400" i="1" dirty="0" smtClean="0"/>
              <a:t> </a:t>
            </a:r>
            <a:r>
              <a:rPr lang="en-US" sz="1400" dirty="0" err="1" smtClean="0"/>
              <a:t>Defin</a:t>
            </a:r>
            <a:r>
              <a:rPr lang="pl-PL" sz="1400" dirty="0" err="1" smtClean="0"/>
              <a:t>iuje</a:t>
            </a:r>
            <a:r>
              <a:rPr lang="en-US" sz="1400" dirty="0" smtClean="0"/>
              <a:t> Service </a:t>
            </a:r>
            <a:r>
              <a:rPr lang="en-US" sz="1400" dirty="0"/>
              <a:t>Point Trigger (SPT) </a:t>
            </a:r>
            <a:r>
              <a:rPr lang="pl-PL" sz="1400" dirty="0" smtClean="0"/>
              <a:t>punkt wyzwalania usługi dla</a:t>
            </a:r>
            <a:r>
              <a:rPr lang="en-US" sz="1400" dirty="0" smtClean="0"/>
              <a:t> </a:t>
            </a:r>
            <a:r>
              <a:rPr lang="en-US" sz="1400" dirty="0" err="1" smtClean="0"/>
              <a:t>ap</a:t>
            </a:r>
            <a:r>
              <a:rPr lang="pl-PL" sz="1400" dirty="0" err="1" smtClean="0"/>
              <a:t>likacji</a:t>
            </a:r>
            <a:r>
              <a:rPr lang="en-US" sz="1400" dirty="0" smtClean="0"/>
              <a:t>. </a:t>
            </a:r>
            <a:r>
              <a:rPr lang="pl-PL" sz="1400" dirty="0" smtClean="0"/>
              <a:t>Jeżeli</a:t>
            </a:r>
            <a:r>
              <a:rPr lang="en-US" sz="1400" dirty="0" smtClean="0"/>
              <a:t> </a:t>
            </a:r>
            <a:r>
              <a:rPr lang="pl-PL" sz="1400" dirty="0" smtClean="0"/>
              <a:t>nie zachodzi dopasowanie </a:t>
            </a:r>
            <a:r>
              <a:rPr lang="en-US" sz="1400" dirty="0" smtClean="0"/>
              <a:t>SPT </a:t>
            </a:r>
            <a:r>
              <a:rPr lang="pl-PL" sz="1400" dirty="0" smtClean="0"/>
              <a:t>z żądaniem</a:t>
            </a:r>
            <a:r>
              <a:rPr lang="en-US" sz="1400" dirty="0" smtClean="0"/>
              <a:t>, </a:t>
            </a:r>
            <a:r>
              <a:rPr lang="pl-PL" sz="1400" dirty="0" smtClean="0"/>
              <a:t>to </a:t>
            </a:r>
            <a:r>
              <a:rPr lang="en-US" sz="1400" dirty="0" smtClean="0"/>
              <a:t>S-CSCF </a:t>
            </a:r>
            <a:r>
              <a:rPr lang="pl-PL" sz="1400" dirty="0" smtClean="0"/>
              <a:t>przekazuje żądanie pod adres AS</a:t>
            </a:r>
            <a:endParaRPr lang="en-US" sz="1400" dirty="0"/>
          </a:p>
          <a:p>
            <a:pPr>
              <a:lnSpc>
                <a:spcPct val="100000"/>
              </a:lnSpc>
              <a:spcBef>
                <a:spcPct val="0"/>
              </a:spcBef>
              <a:spcAft>
                <a:spcPct val="60000"/>
              </a:spcAft>
              <a:buFont typeface="Wingdings" pitchFamily="2" charset="2"/>
              <a:buChar char="§"/>
            </a:pPr>
            <a:r>
              <a:rPr lang="en-US" sz="1400" b="1" dirty="0" err="1" smtClean="0"/>
              <a:t>iFC</a:t>
            </a:r>
            <a:r>
              <a:rPr lang="en-US" sz="1400" b="1" dirty="0" smtClean="0"/>
              <a:t> </a:t>
            </a:r>
            <a:r>
              <a:rPr lang="en-US" sz="1400" b="1" dirty="0"/>
              <a:t>Priority</a:t>
            </a:r>
            <a:r>
              <a:rPr lang="en-US" sz="1400" i="1" dirty="0"/>
              <a:t>: </a:t>
            </a:r>
            <a:r>
              <a:rPr lang="pl-PL" sz="1400" dirty="0" smtClean="0"/>
              <a:t>jeżeli </a:t>
            </a:r>
            <a:r>
              <a:rPr lang="pl-PL" sz="1400" dirty="0" err="1" smtClean="0"/>
              <a:t>użytkown</a:t>
            </a:r>
            <a:r>
              <a:rPr lang="en-US" sz="1400" dirty="0" smtClean="0"/>
              <a:t>i</a:t>
            </a:r>
            <a:r>
              <a:rPr lang="pl-PL" sz="1400" dirty="0" err="1" smtClean="0"/>
              <a:t>kowi</a:t>
            </a:r>
            <a:r>
              <a:rPr lang="pl-PL" sz="1400" dirty="0" smtClean="0"/>
              <a:t> przypisano wiele i</a:t>
            </a:r>
            <a:r>
              <a:rPr lang="en-US" sz="1400" dirty="0" smtClean="0"/>
              <a:t>FC</a:t>
            </a:r>
            <a:r>
              <a:rPr lang="pl-PL" sz="1400" dirty="0" smtClean="0"/>
              <a:t>s</a:t>
            </a:r>
            <a:r>
              <a:rPr lang="en-US" sz="1400" dirty="0" smtClean="0"/>
              <a:t>, t</a:t>
            </a:r>
            <a:r>
              <a:rPr lang="pl-PL" sz="1400" dirty="0" smtClean="0"/>
              <a:t>o</a:t>
            </a:r>
            <a:r>
              <a:rPr lang="en-US" sz="1400" dirty="0" smtClean="0"/>
              <a:t> priory</a:t>
            </a:r>
            <a:r>
              <a:rPr lang="pl-PL" sz="1400" dirty="0" smtClean="0"/>
              <a:t>tet</a:t>
            </a:r>
            <a:r>
              <a:rPr lang="en-US" sz="1400" dirty="0" smtClean="0"/>
              <a:t> </a:t>
            </a:r>
            <a:r>
              <a:rPr lang="pl-PL" sz="1400" dirty="0" smtClean="0"/>
              <a:t>określa kolejność ich przetwarzania przez </a:t>
            </a:r>
            <a:r>
              <a:rPr lang="en-US" sz="1400" dirty="0" smtClean="0"/>
              <a:t>S-CSCF</a:t>
            </a:r>
            <a:endParaRPr lang="en-US" sz="1400" dirty="0"/>
          </a:p>
          <a:p>
            <a:pPr>
              <a:lnSpc>
                <a:spcPct val="100000"/>
              </a:lnSpc>
              <a:spcBef>
                <a:spcPct val="0"/>
              </a:spcBef>
              <a:spcAft>
                <a:spcPct val="60000"/>
              </a:spcAft>
              <a:buFont typeface="Wingdings" pitchFamily="2" charset="2"/>
              <a:buChar char="§"/>
            </a:pPr>
            <a:r>
              <a:rPr lang="en-US" sz="1400" b="1" dirty="0"/>
              <a:t>Service Information</a:t>
            </a:r>
            <a:r>
              <a:rPr lang="en-US" sz="1400" i="1" dirty="0"/>
              <a:t>:</a:t>
            </a:r>
            <a:r>
              <a:rPr lang="en-US" sz="1400" dirty="0"/>
              <a:t> </a:t>
            </a:r>
            <a:r>
              <a:rPr lang="en-US" sz="1400" dirty="0" smtClean="0"/>
              <a:t>O</a:t>
            </a:r>
            <a:r>
              <a:rPr lang="pl-PL" sz="1400" dirty="0" err="1" smtClean="0"/>
              <a:t>pcja</a:t>
            </a:r>
            <a:r>
              <a:rPr lang="en-US" sz="1400" dirty="0" smtClean="0"/>
              <a:t>. </a:t>
            </a:r>
            <a:r>
              <a:rPr lang="pl-PL" sz="1400" dirty="0" smtClean="0"/>
              <a:t>Jeśli występuje to</a:t>
            </a:r>
            <a:r>
              <a:rPr lang="en-US" sz="1400" dirty="0" smtClean="0"/>
              <a:t> </a:t>
            </a:r>
            <a:r>
              <a:rPr lang="en-US" sz="1400" dirty="0"/>
              <a:t>S-CSCF </a:t>
            </a:r>
            <a:r>
              <a:rPr lang="pl-PL" sz="1400" dirty="0" smtClean="0"/>
              <a:t>uwzględnia ją w treści żądania</a:t>
            </a:r>
            <a:r>
              <a:rPr lang="en-US" sz="1400" dirty="0" smtClean="0"/>
              <a:t> </a:t>
            </a:r>
            <a:r>
              <a:rPr lang="en-US" sz="1400" dirty="0"/>
              <a:t>SIP </a:t>
            </a:r>
            <a:r>
              <a:rPr lang="pl-PL" sz="1400" dirty="0" smtClean="0"/>
              <a:t>które jest wysyłane do </a:t>
            </a:r>
            <a:r>
              <a:rPr lang="en-US" sz="1400" dirty="0" smtClean="0"/>
              <a:t>AS</a:t>
            </a:r>
            <a:r>
              <a:rPr lang="pl-PL" sz="1400" dirty="0" smtClean="0"/>
              <a:t> (włączana tylko w żądaniach </a:t>
            </a:r>
            <a:r>
              <a:rPr lang="en-US" sz="1400" dirty="0" smtClean="0"/>
              <a:t>S-CSCF REGISTER-requests </a:t>
            </a:r>
            <a:r>
              <a:rPr lang="pl-PL" sz="1400" dirty="0" smtClean="0"/>
              <a:t>jeżeli </a:t>
            </a:r>
            <a:r>
              <a:rPr lang="en-US" sz="1400" dirty="0" smtClean="0"/>
              <a:t>S-CSCF </a:t>
            </a:r>
            <a:r>
              <a:rPr lang="pl-PL" sz="1400" dirty="0" smtClean="0"/>
              <a:t>działa jako </a:t>
            </a:r>
            <a:r>
              <a:rPr lang="en-US" sz="1400" dirty="0" smtClean="0"/>
              <a:t>User </a:t>
            </a:r>
            <a:r>
              <a:rPr lang="en-US" sz="1400" dirty="0"/>
              <a:t>Agent Client (UAC).</a:t>
            </a:r>
          </a:p>
        </p:txBody>
      </p:sp>
      <p:grpSp>
        <p:nvGrpSpPr>
          <p:cNvPr id="2" name="Group 196"/>
          <p:cNvGrpSpPr>
            <a:grpSpLocks noChangeAspect="1"/>
          </p:cNvGrpSpPr>
          <p:nvPr/>
        </p:nvGrpSpPr>
        <p:grpSpPr bwMode="auto">
          <a:xfrm>
            <a:off x="4572514" y="2068725"/>
            <a:ext cx="4449526" cy="4240595"/>
            <a:chOff x="3" y="3"/>
            <a:chExt cx="6352" cy="6052"/>
          </a:xfrm>
        </p:grpSpPr>
        <p:sp>
          <p:nvSpPr>
            <p:cNvPr id="269510" name="Freeform 198"/>
            <p:cNvSpPr>
              <a:spLocks/>
            </p:cNvSpPr>
            <p:nvPr/>
          </p:nvSpPr>
          <p:spPr bwMode="auto">
            <a:xfrm>
              <a:off x="1101" y="1723"/>
              <a:ext cx="2135" cy="973"/>
            </a:xfrm>
            <a:custGeom>
              <a:avLst/>
              <a:gdLst/>
              <a:ahLst/>
              <a:cxnLst>
                <a:cxn ang="0">
                  <a:pos x="0" y="973"/>
                </a:cxn>
                <a:cxn ang="0">
                  <a:pos x="0" y="508"/>
                </a:cxn>
                <a:cxn ang="0">
                  <a:pos x="2135" y="508"/>
                </a:cxn>
                <a:cxn ang="0">
                  <a:pos x="2135" y="0"/>
                </a:cxn>
              </a:cxnLst>
              <a:rect l="0" t="0" r="r" b="b"/>
              <a:pathLst>
                <a:path w="2135" h="973">
                  <a:moveTo>
                    <a:pt x="0" y="973"/>
                  </a:moveTo>
                  <a:lnTo>
                    <a:pt x="0" y="508"/>
                  </a:lnTo>
                  <a:lnTo>
                    <a:pt x="2135" y="508"/>
                  </a:lnTo>
                  <a:lnTo>
                    <a:pt x="213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1" name="Freeform 199"/>
            <p:cNvSpPr>
              <a:spLocks/>
            </p:cNvSpPr>
            <p:nvPr/>
          </p:nvSpPr>
          <p:spPr bwMode="auto">
            <a:xfrm>
              <a:off x="3181" y="1516"/>
              <a:ext cx="113" cy="212"/>
            </a:xfrm>
            <a:custGeom>
              <a:avLst/>
              <a:gdLst/>
              <a:ahLst/>
              <a:cxnLst>
                <a:cxn ang="0">
                  <a:pos x="55" y="212"/>
                </a:cxn>
                <a:cxn ang="0">
                  <a:pos x="113" y="107"/>
                </a:cxn>
                <a:cxn ang="0">
                  <a:pos x="55" y="0"/>
                </a:cxn>
                <a:cxn ang="0">
                  <a:pos x="0" y="107"/>
                </a:cxn>
                <a:cxn ang="0">
                  <a:pos x="55" y="212"/>
                </a:cxn>
              </a:cxnLst>
              <a:rect l="0" t="0" r="r" b="b"/>
              <a:pathLst>
                <a:path w="113" h="212">
                  <a:moveTo>
                    <a:pt x="55" y="212"/>
                  </a:moveTo>
                  <a:lnTo>
                    <a:pt x="113" y="107"/>
                  </a:lnTo>
                  <a:lnTo>
                    <a:pt x="55" y="0"/>
                  </a:lnTo>
                  <a:lnTo>
                    <a:pt x="0" y="107"/>
                  </a:lnTo>
                  <a:lnTo>
                    <a:pt x="55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2" name="Rectangle 200"/>
            <p:cNvSpPr>
              <a:spLocks noChangeArrowheads="1"/>
            </p:cNvSpPr>
            <p:nvPr/>
          </p:nvSpPr>
          <p:spPr bwMode="auto">
            <a:xfrm>
              <a:off x="3" y="2696"/>
              <a:ext cx="2200" cy="63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3" name="Rectangle 201"/>
            <p:cNvSpPr>
              <a:spLocks noChangeArrowheads="1"/>
            </p:cNvSpPr>
            <p:nvPr/>
          </p:nvSpPr>
          <p:spPr bwMode="auto">
            <a:xfrm>
              <a:off x="701" y="2926"/>
              <a:ext cx="866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4" name="Rectangle 202"/>
            <p:cNvSpPr>
              <a:spLocks noChangeArrowheads="1"/>
            </p:cNvSpPr>
            <p:nvPr/>
          </p:nvSpPr>
          <p:spPr bwMode="auto">
            <a:xfrm>
              <a:off x="698" y="2929"/>
              <a:ext cx="86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5" name="Rectangle 203"/>
            <p:cNvSpPr>
              <a:spLocks noChangeArrowheads="1"/>
            </p:cNvSpPr>
            <p:nvPr/>
          </p:nvSpPr>
          <p:spPr bwMode="auto">
            <a:xfrm>
              <a:off x="700" y="2934"/>
              <a:ext cx="76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Trigger Point</a:t>
              </a:r>
              <a:endParaRPr lang="en-US" sz="2000">
                <a:latin typeface="+mn-lt"/>
              </a:endParaRPr>
            </a:p>
          </p:txBody>
        </p:sp>
        <p:sp>
          <p:nvSpPr>
            <p:cNvPr id="269516" name="Rectangle 204"/>
            <p:cNvSpPr>
              <a:spLocks noChangeArrowheads="1"/>
            </p:cNvSpPr>
            <p:nvPr/>
          </p:nvSpPr>
          <p:spPr bwMode="auto">
            <a:xfrm>
              <a:off x="1497" y="2856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7" name="Rectangle 205"/>
            <p:cNvSpPr>
              <a:spLocks noChangeArrowheads="1"/>
            </p:cNvSpPr>
            <p:nvPr/>
          </p:nvSpPr>
          <p:spPr bwMode="auto">
            <a:xfrm>
              <a:off x="3" y="3324"/>
              <a:ext cx="2200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8" name="Rectangle 206"/>
            <p:cNvSpPr>
              <a:spLocks noChangeArrowheads="1"/>
            </p:cNvSpPr>
            <p:nvPr/>
          </p:nvSpPr>
          <p:spPr bwMode="auto">
            <a:xfrm>
              <a:off x="73" y="3474"/>
              <a:ext cx="182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19" name="Rectangle 207"/>
            <p:cNvSpPr>
              <a:spLocks noChangeArrowheads="1"/>
            </p:cNvSpPr>
            <p:nvPr/>
          </p:nvSpPr>
          <p:spPr bwMode="auto">
            <a:xfrm>
              <a:off x="73" y="3476"/>
              <a:ext cx="1762" cy="1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0" name="Rectangle 208"/>
            <p:cNvSpPr>
              <a:spLocks noChangeArrowheads="1"/>
            </p:cNvSpPr>
            <p:nvPr/>
          </p:nvSpPr>
          <p:spPr bwMode="auto">
            <a:xfrm>
              <a:off x="73" y="3480"/>
              <a:ext cx="111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ConditionTypeCNF</a:t>
              </a:r>
              <a:endParaRPr lang="en-US" sz="2000">
                <a:latin typeface="+mn-lt"/>
              </a:endParaRPr>
            </a:p>
          </p:txBody>
        </p:sp>
        <p:sp>
          <p:nvSpPr>
            <p:cNvPr id="269521" name="Rectangle 209"/>
            <p:cNvSpPr>
              <a:spLocks noChangeArrowheads="1"/>
            </p:cNvSpPr>
            <p:nvPr/>
          </p:nvSpPr>
          <p:spPr bwMode="auto">
            <a:xfrm>
              <a:off x="1256" y="3480"/>
              <a:ext cx="3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</a:t>
              </a:r>
              <a:endParaRPr lang="en-US" sz="2000">
                <a:latin typeface="+mn-lt"/>
              </a:endParaRPr>
            </a:p>
          </p:txBody>
        </p:sp>
        <p:sp>
          <p:nvSpPr>
            <p:cNvPr id="269522" name="Rectangle 210"/>
            <p:cNvSpPr>
              <a:spLocks noChangeArrowheads="1"/>
            </p:cNvSpPr>
            <p:nvPr/>
          </p:nvSpPr>
          <p:spPr bwMode="auto">
            <a:xfrm>
              <a:off x="1337" y="3480"/>
              <a:ext cx="49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boolean</a:t>
              </a:r>
              <a:endParaRPr lang="en-US" sz="2000">
                <a:latin typeface="+mn-lt"/>
              </a:endParaRPr>
            </a:p>
          </p:txBody>
        </p:sp>
        <p:sp>
          <p:nvSpPr>
            <p:cNvPr id="269523" name="Rectangle 211"/>
            <p:cNvSpPr>
              <a:spLocks noChangeArrowheads="1"/>
            </p:cNvSpPr>
            <p:nvPr/>
          </p:nvSpPr>
          <p:spPr bwMode="auto">
            <a:xfrm>
              <a:off x="1840" y="3404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4" name="Rectangle 212"/>
            <p:cNvSpPr>
              <a:spLocks noChangeArrowheads="1"/>
            </p:cNvSpPr>
            <p:nvPr/>
          </p:nvSpPr>
          <p:spPr bwMode="auto">
            <a:xfrm>
              <a:off x="3" y="3794"/>
              <a:ext cx="2200" cy="16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5" name="Rectangle 213"/>
            <p:cNvSpPr>
              <a:spLocks noChangeArrowheads="1"/>
            </p:cNvSpPr>
            <p:nvPr/>
          </p:nvSpPr>
          <p:spPr bwMode="auto">
            <a:xfrm>
              <a:off x="4157" y="2689"/>
              <a:ext cx="2198" cy="63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6" name="Rectangle 214"/>
            <p:cNvSpPr>
              <a:spLocks noChangeArrowheads="1"/>
            </p:cNvSpPr>
            <p:nvPr/>
          </p:nvSpPr>
          <p:spPr bwMode="auto">
            <a:xfrm>
              <a:off x="4686" y="2916"/>
              <a:ext cx="1201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7" name="Rectangle 215"/>
            <p:cNvSpPr>
              <a:spLocks noChangeArrowheads="1"/>
            </p:cNvSpPr>
            <p:nvPr/>
          </p:nvSpPr>
          <p:spPr bwMode="auto">
            <a:xfrm>
              <a:off x="4686" y="2919"/>
              <a:ext cx="119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28" name="Rectangle 216"/>
            <p:cNvSpPr>
              <a:spLocks noChangeArrowheads="1"/>
            </p:cNvSpPr>
            <p:nvPr/>
          </p:nvSpPr>
          <p:spPr bwMode="auto">
            <a:xfrm>
              <a:off x="4684" y="2927"/>
              <a:ext cx="109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Application Server</a:t>
              </a:r>
              <a:endParaRPr lang="en-US" sz="2000">
                <a:latin typeface="+mn-lt"/>
              </a:endParaRPr>
            </a:p>
          </p:txBody>
        </p:sp>
        <p:sp>
          <p:nvSpPr>
            <p:cNvPr id="269529" name="Rectangle 217"/>
            <p:cNvSpPr>
              <a:spLocks noChangeArrowheads="1"/>
            </p:cNvSpPr>
            <p:nvPr/>
          </p:nvSpPr>
          <p:spPr bwMode="auto">
            <a:xfrm>
              <a:off x="5819" y="2849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0" name="Rectangle 218"/>
            <p:cNvSpPr>
              <a:spLocks noChangeArrowheads="1"/>
            </p:cNvSpPr>
            <p:nvPr/>
          </p:nvSpPr>
          <p:spPr bwMode="auto">
            <a:xfrm>
              <a:off x="4157" y="3314"/>
              <a:ext cx="2198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1" name="Rectangle 219"/>
            <p:cNvSpPr>
              <a:spLocks noChangeArrowheads="1"/>
            </p:cNvSpPr>
            <p:nvPr/>
          </p:nvSpPr>
          <p:spPr bwMode="auto">
            <a:xfrm>
              <a:off x="4227" y="3381"/>
              <a:ext cx="1475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2" name="Rectangle 220"/>
            <p:cNvSpPr>
              <a:spLocks noChangeArrowheads="1"/>
            </p:cNvSpPr>
            <p:nvPr/>
          </p:nvSpPr>
          <p:spPr bwMode="auto">
            <a:xfrm>
              <a:off x="4225" y="3384"/>
              <a:ext cx="1412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3" name="Rectangle 221"/>
            <p:cNvSpPr>
              <a:spLocks noChangeArrowheads="1"/>
            </p:cNvSpPr>
            <p:nvPr/>
          </p:nvSpPr>
          <p:spPr bwMode="auto">
            <a:xfrm>
              <a:off x="4222" y="3392"/>
              <a:ext cx="735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ServerName</a:t>
              </a:r>
              <a:endParaRPr lang="en-US" sz="2000">
                <a:latin typeface="+mn-lt"/>
              </a:endParaRPr>
            </a:p>
          </p:txBody>
        </p:sp>
        <p:sp>
          <p:nvSpPr>
            <p:cNvPr id="269534" name="Rectangle 222"/>
            <p:cNvSpPr>
              <a:spLocks noChangeArrowheads="1"/>
            </p:cNvSpPr>
            <p:nvPr/>
          </p:nvSpPr>
          <p:spPr bwMode="auto">
            <a:xfrm>
              <a:off x="5013" y="3392"/>
              <a:ext cx="517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SIP URL</a:t>
              </a:r>
              <a:endParaRPr lang="en-US" sz="2000">
                <a:latin typeface="+mn-lt"/>
              </a:endParaRPr>
            </a:p>
          </p:txBody>
        </p:sp>
        <p:sp>
          <p:nvSpPr>
            <p:cNvPr id="269535" name="Rectangle 223"/>
            <p:cNvSpPr>
              <a:spLocks noChangeArrowheads="1"/>
            </p:cNvSpPr>
            <p:nvPr/>
          </p:nvSpPr>
          <p:spPr bwMode="auto">
            <a:xfrm>
              <a:off x="5632" y="3311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6" name="Rectangle 224"/>
            <p:cNvSpPr>
              <a:spLocks noChangeArrowheads="1"/>
            </p:cNvSpPr>
            <p:nvPr/>
          </p:nvSpPr>
          <p:spPr bwMode="auto">
            <a:xfrm>
              <a:off x="4227" y="3549"/>
              <a:ext cx="1925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7" name="Rectangle 225"/>
            <p:cNvSpPr>
              <a:spLocks noChangeArrowheads="1"/>
            </p:cNvSpPr>
            <p:nvPr/>
          </p:nvSpPr>
          <p:spPr bwMode="auto">
            <a:xfrm>
              <a:off x="4225" y="3549"/>
              <a:ext cx="190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38" name="Rectangle 226"/>
            <p:cNvSpPr>
              <a:spLocks noChangeArrowheads="1"/>
            </p:cNvSpPr>
            <p:nvPr/>
          </p:nvSpPr>
          <p:spPr bwMode="auto">
            <a:xfrm>
              <a:off x="4222" y="3555"/>
              <a:ext cx="1815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Default Handling: enumerated</a:t>
              </a:r>
              <a:endParaRPr lang="en-US" sz="2000">
                <a:latin typeface="+mn-lt"/>
              </a:endParaRPr>
            </a:p>
          </p:txBody>
        </p:sp>
        <p:sp>
          <p:nvSpPr>
            <p:cNvPr id="269539" name="Rectangle 227"/>
            <p:cNvSpPr>
              <a:spLocks noChangeArrowheads="1"/>
            </p:cNvSpPr>
            <p:nvPr/>
          </p:nvSpPr>
          <p:spPr bwMode="auto">
            <a:xfrm>
              <a:off x="6085" y="3476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0" name="Rectangle 228"/>
            <p:cNvSpPr>
              <a:spLocks noChangeArrowheads="1"/>
            </p:cNvSpPr>
            <p:nvPr/>
          </p:nvSpPr>
          <p:spPr bwMode="auto">
            <a:xfrm>
              <a:off x="4157" y="3784"/>
              <a:ext cx="2198" cy="16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1" name="Freeform 229"/>
            <p:cNvSpPr>
              <a:spLocks/>
            </p:cNvSpPr>
            <p:nvPr/>
          </p:nvSpPr>
          <p:spPr bwMode="auto">
            <a:xfrm>
              <a:off x="3236" y="1723"/>
              <a:ext cx="2018" cy="966"/>
            </a:xfrm>
            <a:custGeom>
              <a:avLst/>
              <a:gdLst/>
              <a:ahLst/>
              <a:cxnLst>
                <a:cxn ang="0">
                  <a:pos x="2018" y="966"/>
                </a:cxn>
                <a:cxn ang="0">
                  <a:pos x="2018" y="508"/>
                </a:cxn>
                <a:cxn ang="0">
                  <a:pos x="0" y="508"/>
                </a:cxn>
                <a:cxn ang="0">
                  <a:pos x="0" y="0"/>
                </a:cxn>
              </a:cxnLst>
              <a:rect l="0" t="0" r="r" b="b"/>
              <a:pathLst>
                <a:path w="2018" h="966">
                  <a:moveTo>
                    <a:pt x="2018" y="966"/>
                  </a:moveTo>
                  <a:lnTo>
                    <a:pt x="2018" y="508"/>
                  </a:lnTo>
                  <a:lnTo>
                    <a:pt x="0" y="50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2" name="Freeform 230"/>
            <p:cNvSpPr>
              <a:spLocks/>
            </p:cNvSpPr>
            <p:nvPr/>
          </p:nvSpPr>
          <p:spPr bwMode="auto">
            <a:xfrm>
              <a:off x="3181" y="1516"/>
              <a:ext cx="113" cy="212"/>
            </a:xfrm>
            <a:custGeom>
              <a:avLst/>
              <a:gdLst/>
              <a:ahLst/>
              <a:cxnLst>
                <a:cxn ang="0">
                  <a:pos x="55" y="212"/>
                </a:cxn>
                <a:cxn ang="0">
                  <a:pos x="113" y="107"/>
                </a:cxn>
                <a:cxn ang="0">
                  <a:pos x="55" y="0"/>
                </a:cxn>
                <a:cxn ang="0">
                  <a:pos x="0" y="107"/>
                </a:cxn>
                <a:cxn ang="0">
                  <a:pos x="55" y="212"/>
                </a:cxn>
              </a:cxnLst>
              <a:rect l="0" t="0" r="r" b="b"/>
              <a:pathLst>
                <a:path w="113" h="212">
                  <a:moveTo>
                    <a:pt x="55" y="212"/>
                  </a:moveTo>
                  <a:lnTo>
                    <a:pt x="113" y="107"/>
                  </a:lnTo>
                  <a:lnTo>
                    <a:pt x="55" y="0"/>
                  </a:lnTo>
                  <a:lnTo>
                    <a:pt x="0" y="107"/>
                  </a:lnTo>
                  <a:lnTo>
                    <a:pt x="55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3" name="Rectangle 231"/>
            <p:cNvSpPr>
              <a:spLocks noChangeArrowheads="1"/>
            </p:cNvSpPr>
            <p:nvPr/>
          </p:nvSpPr>
          <p:spPr bwMode="auto">
            <a:xfrm>
              <a:off x="2065" y="3"/>
              <a:ext cx="2355" cy="63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4" name="Rectangle 232"/>
            <p:cNvSpPr>
              <a:spLocks noChangeArrowheads="1"/>
            </p:cNvSpPr>
            <p:nvPr/>
          </p:nvSpPr>
          <p:spPr bwMode="auto">
            <a:xfrm>
              <a:off x="2653" y="230"/>
              <a:ext cx="1237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5" name="Rectangle 233"/>
            <p:cNvSpPr>
              <a:spLocks noChangeArrowheads="1"/>
            </p:cNvSpPr>
            <p:nvPr/>
          </p:nvSpPr>
          <p:spPr bwMode="auto">
            <a:xfrm>
              <a:off x="2651" y="233"/>
              <a:ext cx="121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6" name="Rectangle 234"/>
            <p:cNvSpPr>
              <a:spLocks noChangeArrowheads="1"/>
            </p:cNvSpPr>
            <p:nvPr/>
          </p:nvSpPr>
          <p:spPr bwMode="auto">
            <a:xfrm>
              <a:off x="2649" y="236"/>
              <a:ext cx="1146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Initial Filter Criteria</a:t>
              </a:r>
              <a:endParaRPr lang="en-US" sz="2000">
                <a:latin typeface="+mn-lt"/>
              </a:endParaRPr>
            </a:p>
          </p:txBody>
        </p:sp>
        <p:sp>
          <p:nvSpPr>
            <p:cNvPr id="269547" name="Rectangle 235"/>
            <p:cNvSpPr>
              <a:spLocks noChangeArrowheads="1"/>
            </p:cNvSpPr>
            <p:nvPr/>
          </p:nvSpPr>
          <p:spPr bwMode="auto">
            <a:xfrm>
              <a:off x="3817" y="163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8" name="Rectangle 236"/>
            <p:cNvSpPr>
              <a:spLocks noChangeArrowheads="1"/>
            </p:cNvSpPr>
            <p:nvPr/>
          </p:nvSpPr>
          <p:spPr bwMode="auto">
            <a:xfrm>
              <a:off x="2065" y="628"/>
              <a:ext cx="2355" cy="73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49" name="Rectangle 237"/>
            <p:cNvSpPr>
              <a:spLocks noChangeArrowheads="1"/>
            </p:cNvSpPr>
            <p:nvPr/>
          </p:nvSpPr>
          <p:spPr bwMode="auto">
            <a:xfrm>
              <a:off x="2133" y="908"/>
              <a:ext cx="1008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0" name="Rectangle 238"/>
            <p:cNvSpPr>
              <a:spLocks noChangeArrowheads="1"/>
            </p:cNvSpPr>
            <p:nvPr/>
          </p:nvSpPr>
          <p:spPr bwMode="auto">
            <a:xfrm>
              <a:off x="2133" y="910"/>
              <a:ext cx="946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1" name="Rectangle 239"/>
            <p:cNvSpPr>
              <a:spLocks noChangeArrowheads="1"/>
            </p:cNvSpPr>
            <p:nvPr/>
          </p:nvSpPr>
          <p:spPr bwMode="auto">
            <a:xfrm>
              <a:off x="2135" y="915"/>
              <a:ext cx="934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Priority: integer</a:t>
              </a:r>
              <a:endParaRPr lang="en-US" sz="2000">
                <a:latin typeface="+mn-lt"/>
              </a:endParaRPr>
            </a:p>
          </p:txBody>
        </p:sp>
        <p:sp>
          <p:nvSpPr>
            <p:cNvPr id="269552" name="Rectangle 240"/>
            <p:cNvSpPr>
              <a:spLocks noChangeArrowheads="1"/>
            </p:cNvSpPr>
            <p:nvPr/>
          </p:nvSpPr>
          <p:spPr bwMode="auto">
            <a:xfrm>
              <a:off x="3071" y="838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3" name="Rectangle 241"/>
            <p:cNvSpPr>
              <a:spLocks noChangeArrowheads="1"/>
            </p:cNvSpPr>
            <p:nvPr/>
          </p:nvSpPr>
          <p:spPr bwMode="auto">
            <a:xfrm>
              <a:off x="2065" y="1358"/>
              <a:ext cx="2355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4" name="Rectangle 242"/>
            <p:cNvSpPr>
              <a:spLocks noChangeArrowheads="1"/>
            </p:cNvSpPr>
            <p:nvPr/>
          </p:nvSpPr>
          <p:spPr bwMode="auto">
            <a:xfrm>
              <a:off x="4152" y="4689"/>
              <a:ext cx="2200" cy="631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5" name="Rectangle 243"/>
            <p:cNvSpPr>
              <a:spLocks noChangeArrowheads="1"/>
            </p:cNvSpPr>
            <p:nvPr/>
          </p:nvSpPr>
          <p:spPr bwMode="auto">
            <a:xfrm>
              <a:off x="4643" y="4920"/>
              <a:ext cx="127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6" name="Rectangle 244"/>
            <p:cNvSpPr>
              <a:spLocks noChangeArrowheads="1"/>
            </p:cNvSpPr>
            <p:nvPr/>
          </p:nvSpPr>
          <p:spPr bwMode="auto">
            <a:xfrm>
              <a:off x="4643" y="4922"/>
              <a:ext cx="125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7" name="Rectangle 245"/>
            <p:cNvSpPr>
              <a:spLocks noChangeArrowheads="1"/>
            </p:cNvSpPr>
            <p:nvPr/>
          </p:nvSpPr>
          <p:spPr bwMode="auto">
            <a:xfrm>
              <a:off x="4641" y="4928"/>
              <a:ext cx="117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 Information</a:t>
              </a:r>
              <a:endParaRPr lang="en-US" sz="2000">
                <a:latin typeface="+mn-lt"/>
              </a:endParaRPr>
            </a:p>
          </p:txBody>
        </p:sp>
        <p:sp>
          <p:nvSpPr>
            <p:cNvPr id="269558" name="Rectangle 246"/>
            <p:cNvSpPr>
              <a:spLocks noChangeArrowheads="1"/>
            </p:cNvSpPr>
            <p:nvPr/>
          </p:nvSpPr>
          <p:spPr bwMode="auto">
            <a:xfrm>
              <a:off x="5849" y="4849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59" name="Rectangle 247"/>
            <p:cNvSpPr>
              <a:spLocks noChangeArrowheads="1"/>
            </p:cNvSpPr>
            <p:nvPr/>
          </p:nvSpPr>
          <p:spPr bwMode="auto">
            <a:xfrm>
              <a:off x="4152" y="5315"/>
              <a:ext cx="2200" cy="472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0" name="Rectangle 248"/>
            <p:cNvSpPr>
              <a:spLocks noChangeArrowheads="1"/>
            </p:cNvSpPr>
            <p:nvPr/>
          </p:nvSpPr>
          <p:spPr bwMode="auto">
            <a:xfrm>
              <a:off x="4222" y="5467"/>
              <a:ext cx="118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1" name="Rectangle 249"/>
            <p:cNvSpPr>
              <a:spLocks noChangeArrowheads="1"/>
            </p:cNvSpPr>
            <p:nvPr/>
          </p:nvSpPr>
          <p:spPr bwMode="auto">
            <a:xfrm>
              <a:off x="4222" y="5470"/>
              <a:ext cx="1127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2" name="Rectangle 250"/>
            <p:cNvSpPr>
              <a:spLocks noChangeArrowheads="1"/>
            </p:cNvSpPr>
            <p:nvPr/>
          </p:nvSpPr>
          <p:spPr bwMode="auto">
            <a:xfrm>
              <a:off x="4222" y="5478"/>
              <a:ext cx="664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ServiceInfo</a:t>
              </a:r>
              <a:endParaRPr lang="en-US" sz="2000">
                <a:latin typeface="+mn-lt"/>
              </a:endParaRPr>
            </a:p>
          </p:txBody>
        </p:sp>
        <p:sp>
          <p:nvSpPr>
            <p:cNvPr id="269563" name="Rectangle 251"/>
            <p:cNvSpPr>
              <a:spLocks noChangeArrowheads="1"/>
            </p:cNvSpPr>
            <p:nvPr/>
          </p:nvSpPr>
          <p:spPr bwMode="auto">
            <a:xfrm>
              <a:off x="4922" y="5478"/>
              <a:ext cx="407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string</a:t>
              </a:r>
              <a:endParaRPr lang="en-US" sz="2000">
                <a:latin typeface="+mn-lt"/>
              </a:endParaRPr>
            </a:p>
          </p:txBody>
        </p:sp>
        <p:sp>
          <p:nvSpPr>
            <p:cNvPr id="269564" name="Rectangle 252"/>
            <p:cNvSpPr>
              <a:spLocks noChangeArrowheads="1"/>
            </p:cNvSpPr>
            <p:nvPr/>
          </p:nvSpPr>
          <p:spPr bwMode="auto">
            <a:xfrm>
              <a:off x="5341" y="5397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5" name="Rectangle 253"/>
            <p:cNvSpPr>
              <a:spLocks noChangeArrowheads="1"/>
            </p:cNvSpPr>
            <p:nvPr/>
          </p:nvSpPr>
          <p:spPr bwMode="auto">
            <a:xfrm>
              <a:off x="4152" y="5782"/>
              <a:ext cx="2200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6" name="Freeform 254"/>
            <p:cNvSpPr>
              <a:spLocks/>
            </p:cNvSpPr>
            <p:nvPr/>
          </p:nvSpPr>
          <p:spPr bwMode="auto">
            <a:xfrm>
              <a:off x="5249" y="4147"/>
              <a:ext cx="5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0" y="307"/>
                </a:cxn>
                <a:cxn ang="0">
                  <a:pos x="5" y="307"/>
                </a:cxn>
                <a:cxn ang="0">
                  <a:pos x="5" y="0"/>
                </a:cxn>
              </a:cxnLst>
              <a:rect l="0" t="0" r="r" b="b"/>
              <a:pathLst>
                <a:path w="5" h="542">
                  <a:moveTo>
                    <a:pt x="0" y="542"/>
                  </a:moveTo>
                  <a:lnTo>
                    <a:pt x="0" y="307"/>
                  </a:lnTo>
                  <a:lnTo>
                    <a:pt x="5" y="307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7" name="Freeform 255"/>
            <p:cNvSpPr>
              <a:spLocks/>
            </p:cNvSpPr>
            <p:nvPr/>
          </p:nvSpPr>
          <p:spPr bwMode="auto">
            <a:xfrm>
              <a:off x="5199" y="3939"/>
              <a:ext cx="110" cy="218"/>
            </a:xfrm>
            <a:custGeom>
              <a:avLst/>
              <a:gdLst/>
              <a:ahLst/>
              <a:cxnLst>
                <a:cxn ang="0">
                  <a:pos x="55" y="218"/>
                </a:cxn>
                <a:cxn ang="0">
                  <a:pos x="110" y="108"/>
                </a:cxn>
                <a:cxn ang="0">
                  <a:pos x="55" y="0"/>
                </a:cxn>
                <a:cxn ang="0">
                  <a:pos x="0" y="108"/>
                </a:cxn>
                <a:cxn ang="0">
                  <a:pos x="55" y="218"/>
                </a:cxn>
              </a:cxnLst>
              <a:rect l="0" t="0" r="r" b="b"/>
              <a:pathLst>
                <a:path w="110" h="218">
                  <a:moveTo>
                    <a:pt x="55" y="218"/>
                  </a:moveTo>
                  <a:lnTo>
                    <a:pt x="110" y="108"/>
                  </a:lnTo>
                  <a:lnTo>
                    <a:pt x="55" y="0"/>
                  </a:lnTo>
                  <a:lnTo>
                    <a:pt x="0" y="108"/>
                  </a:lnTo>
                  <a:lnTo>
                    <a:pt x="55" y="21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8" name="Rectangle 256"/>
            <p:cNvSpPr>
              <a:spLocks noChangeArrowheads="1"/>
            </p:cNvSpPr>
            <p:nvPr/>
          </p:nvSpPr>
          <p:spPr bwMode="auto">
            <a:xfrm>
              <a:off x="5314" y="4442"/>
              <a:ext cx="438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69" name="Rectangle 257"/>
            <p:cNvSpPr>
              <a:spLocks noChangeArrowheads="1"/>
            </p:cNvSpPr>
            <p:nvPr/>
          </p:nvSpPr>
          <p:spPr bwMode="auto">
            <a:xfrm>
              <a:off x="5314" y="4444"/>
              <a:ext cx="435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0" name="Rectangle 258"/>
            <p:cNvSpPr>
              <a:spLocks noChangeArrowheads="1"/>
            </p:cNvSpPr>
            <p:nvPr/>
          </p:nvSpPr>
          <p:spPr bwMode="auto">
            <a:xfrm>
              <a:off x="5317" y="4456"/>
              <a:ext cx="325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0...1</a:t>
              </a:r>
              <a:endParaRPr lang="en-US" sz="2000">
                <a:latin typeface="+mn-lt"/>
              </a:endParaRPr>
            </a:p>
          </p:txBody>
        </p:sp>
        <p:sp>
          <p:nvSpPr>
            <p:cNvPr id="269571" name="Rectangle 259"/>
            <p:cNvSpPr>
              <a:spLocks noChangeArrowheads="1"/>
            </p:cNvSpPr>
            <p:nvPr/>
          </p:nvSpPr>
          <p:spPr bwMode="auto">
            <a:xfrm>
              <a:off x="5667" y="4404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2" name="Rectangle 260"/>
            <p:cNvSpPr>
              <a:spLocks noChangeArrowheads="1"/>
            </p:cNvSpPr>
            <p:nvPr/>
          </p:nvSpPr>
          <p:spPr bwMode="auto">
            <a:xfrm>
              <a:off x="1246" y="4582"/>
              <a:ext cx="433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3" name="Rectangle 261"/>
            <p:cNvSpPr>
              <a:spLocks noChangeArrowheads="1"/>
            </p:cNvSpPr>
            <p:nvPr/>
          </p:nvSpPr>
          <p:spPr bwMode="auto">
            <a:xfrm>
              <a:off x="1246" y="4582"/>
              <a:ext cx="436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4" name="Rectangle 262"/>
            <p:cNvSpPr>
              <a:spLocks noChangeArrowheads="1"/>
            </p:cNvSpPr>
            <p:nvPr/>
          </p:nvSpPr>
          <p:spPr bwMode="auto">
            <a:xfrm>
              <a:off x="1244" y="4592"/>
              <a:ext cx="327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1...n</a:t>
              </a:r>
              <a:endParaRPr lang="en-US" sz="2000">
                <a:latin typeface="+mn-lt"/>
              </a:endParaRPr>
            </a:p>
          </p:txBody>
        </p:sp>
        <p:sp>
          <p:nvSpPr>
            <p:cNvPr id="269575" name="Rectangle 263"/>
            <p:cNvSpPr>
              <a:spLocks noChangeArrowheads="1"/>
            </p:cNvSpPr>
            <p:nvPr/>
          </p:nvSpPr>
          <p:spPr bwMode="auto">
            <a:xfrm>
              <a:off x="1599" y="4544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6" name="Rectangle 264"/>
            <p:cNvSpPr>
              <a:spLocks noChangeArrowheads="1"/>
            </p:cNvSpPr>
            <p:nvPr/>
          </p:nvSpPr>
          <p:spPr bwMode="auto">
            <a:xfrm>
              <a:off x="43" y="4799"/>
              <a:ext cx="2200" cy="62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7" name="Rectangle 265"/>
            <p:cNvSpPr>
              <a:spLocks noChangeArrowheads="1"/>
            </p:cNvSpPr>
            <p:nvPr/>
          </p:nvSpPr>
          <p:spPr bwMode="auto">
            <a:xfrm>
              <a:off x="358" y="5027"/>
              <a:ext cx="1629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8" name="Rectangle 266"/>
            <p:cNvSpPr>
              <a:spLocks noChangeArrowheads="1"/>
            </p:cNvSpPr>
            <p:nvPr/>
          </p:nvSpPr>
          <p:spPr bwMode="auto">
            <a:xfrm>
              <a:off x="358" y="5030"/>
              <a:ext cx="136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79" name="Rectangle 267"/>
            <p:cNvSpPr>
              <a:spLocks noChangeArrowheads="1"/>
            </p:cNvSpPr>
            <p:nvPr/>
          </p:nvSpPr>
          <p:spPr bwMode="auto">
            <a:xfrm>
              <a:off x="356" y="5034"/>
              <a:ext cx="122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 Point Trigger</a:t>
              </a:r>
              <a:endParaRPr lang="en-US" sz="2000">
                <a:latin typeface="+mn-lt"/>
              </a:endParaRPr>
            </a:p>
          </p:txBody>
        </p:sp>
        <p:sp>
          <p:nvSpPr>
            <p:cNvPr id="269580" name="Rectangle 268"/>
            <p:cNvSpPr>
              <a:spLocks noChangeArrowheads="1"/>
            </p:cNvSpPr>
            <p:nvPr/>
          </p:nvSpPr>
          <p:spPr bwMode="auto">
            <a:xfrm>
              <a:off x="1667" y="4957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81" name="Rectangle 269"/>
            <p:cNvSpPr>
              <a:spLocks noChangeArrowheads="1"/>
            </p:cNvSpPr>
            <p:nvPr/>
          </p:nvSpPr>
          <p:spPr bwMode="auto">
            <a:xfrm>
              <a:off x="43" y="5422"/>
              <a:ext cx="2200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82" name="Rectangle 270"/>
            <p:cNvSpPr>
              <a:spLocks noChangeArrowheads="1"/>
            </p:cNvSpPr>
            <p:nvPr/>
          </p:nvSpPr>
          <p:spPr bwMode="auto">
            <a:xfrm>
              <a:off x="110" y="5492"/>
              <a:ext cx="175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83" name="Rectangle 271"/>
            <p:cNvSpPr>
              <a:spLocks noChangeArrowheads="1"/>
            </p:cNvSpPr>
            <p:nvPr/>
          </p:nvSpPr>
          <p:spPr bwMode="auto">
            <a:xfrm>
              <a:off x="110" y="5492"/>
              <a:ext cx="846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84" name="Rectangle 272"/>
            <p:cNvSpPr>
              <a:spLocks noChangeArrowheads="1"/>
            </p:cNvSpPr>
            <p:nvPr/>
          </p:nvSpPr>
          <p:spPr bwMode="auto">
            <a:xfrm>
              <a:off x="111" y="5496"/>
              <a:ext cx="81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ConditionNeg</a:t>
              </a:r>
              <a:endParaRPr lang="en-US" sz="2000">
                <a:latin typeface="+mn-lt"/>
              </a:endParaRPr>
            </a:p>
          </p:txBody>
        </p:sp>
        <p:sp>
          <p:nvSpPr>
            <p:cNvPr id="269585" name="Rectangle 273"/>
            <p:cNvSpPr>
              <a:spLocks noChangeArrowheads="1"/>
            </p:cNvSpPr>
            <p:nvPr/>
          </p:nvSpPr>
          <p:spPr bwMode="auto">
            <a:xfrm>
              <a:off x="956" y="5492"/>
              <a:ext cx="851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86" name="Rectangle 274"/>
            <p:cNvSpPr>
              <a:spLocks noChangeArrowheads="1"/>
            </p:cNvSpPr>
            <p:nvPr/>
          </p:nvSpPr>
          <p:spPr bwMode="auto">
            <a:xfrm>
              <a:off x="956" y="5496"/>
              <a:ext cx="27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ated</a:t>
              </a:r>
              <a:endParaRPr lang="en-US" sz="2000">
                <a:latin typeface="+mn-lt"/>
              </a:endParaRPr>
            </a:p>
          </p:txBody>
        </p:sp>
        <p:sp>
          <p:nvSpPr>
            <p:cNvPr id="269587" name="Rectangle 275"/>
            <p:cNvSpPr>
              <a:spLocks noChangeArrowheads="1"/>
            </p:cNvSpPr>
            <p:nvPr/>
          </p:nvSpPr>
          <p:spPr bwMode="auto">
            <a:xfrm>
              <a:off x="1228" y="5496"/>
              <a:ext cx="3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</a:t>
              </a:r>
              <a:endParaRPr lang="en-US" sz="2000">
                <a:latin typeface="+mn-lt"/>
              </a:endParaRPr>
            </a:p>
          </p:txBody>
        </p:sp>
        <p:sp>
          <p:nvSpPr>
            <p:cNvPr id="269588" name="Rectangle 276"/>
            <p:cNvSpPr>
              <a:spLocks noChangeArrowheads="1"/>
            </p:cNvSpPr>
            <p:nvPr/>
          </p:nvSpPr>
          <p:spPr bwMode="auto">
            <a:xfrm>
              <a:off x="1310" y="5496"/>
              <a:ext cx="49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boolean</a:t>
              </a:r>
              <a:endParaRPr lang="en-US" sz="2000">
                <a:latin typeface="+mn-lt"/>
              </a:endParaRPr>
            </a:p>
          </p:txBody>
        </p:sp>
        <p:sp>
          <p:nvSpPr>
            <p:cNvPr id="269589" name="Rectangle 277"/>
            <p:cNvSpPr>
              <a:spLocks noChangeArrowheads="1"/>
            </p:cNvSpPr>
            <p:nvPr/>
          </p:nvSpPr>
          <p:spPr bwMode="auto">
            <a:xfrm>
              <a:off x="1805" y="5420"/>
              <a:ext cx="162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0" name="Rectangle 278"/>
            <p:cNvSpPr>
              <a:spLocks noChangeArrowheads="1"/>
            </p:cNvSpPr>
            <p:nvPr/>
          </p:nvSpPr>
          <p:spPr bwMode="auto">
            <a:xfrm>
              <a:off x="110" y="5657"/>
              <a:ext cx="132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1" name="Rectangle 279"/>
            <p:cNvSpPr>
              <a:spLocks noChangeArrowheads="1"/>
            </p:cNvSpPr>
            <p:nvPr/>
          </p:nvSpPr>
          <p:spPr bwMode="auto">
            <a:xfrm>
              <a:off x="110" y="5660"/>
              <a:ext cx="131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2" name="Rectangle 280"/>
            <p:cNvSpPr>
              <a:spLocks noChangeArrowheads="1"/>
            </p:cNvSpPr>
            <p:nvPr/>
          </p:nvSpPr>
          <p:spPr bwMode="auto">
            <a:xfrm>
              <a:off x="111" y="5664"/>
              <a:ext cx="1233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Group: list of integer</a:t>
              </a:r>
              <a:endParaRPr lang="en-US" sz="2000">
                <a:latin typeface="+mn-lt"/>
              </a:endParaRPr>
            </a:p>
          </p:txBody>
        </p:sp>
        <p:sp>
          <p:nvSpPr>
            <p:cNvPr id="269593" name="Rectangle 281"/>
            <p:cNvSpPr>
              <a:spLocks noChangeArrowheads="1"/>
            </p:cNvSpPr>
            <p:nvPr/>
          </p:nvSpPr>
          <p:spPr bwMode="auto">
            <a:xfrm>
              <a:off x="1369" y="5590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4" name="Rectangle 282"/>
            <p:cNvSpPr>
              <a:spLocks noChangeArrowheads="1"/>
            </p:cNvSpPr>
            <p:nvPr/>
          </p:nvSpPr>
          <p:spPr bwMode="auto">
            <a:xfrm>
              <a:off x="43" y="5892"/>
              <a:ext cx="2200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5" name="Line 283"/>
            <p:cNvSpPr>
              <a:spLocks noChangeShapeType="1"/>
            </p:cNvSpPr>
            <p:nvPr/>
          </p:nvSpPr>
          <p:spPr bwMode="auto">
            <a:xfrm flipV="1">
              <a:off x="1136" y="4164"/>
              <a:ext cx="3" cy="63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6" name="Freeform 284"/>
            <p:cNvSpPr>
              <a:spLocks/>
            </p:cNvSpPr>
            <p:nvPr/>
          </p:nvSpPr>
          <p:spPr bwMode="auto">
            <a:xfrm>
              <a:off x="1084" y="3954"/>
              <a:ext cx="110" cy="213"/>
            </a:xfrm>
            <a:custGeom>
              <a:avLst/>
              <a:gdLst/>
              <a:ahLst/>
              <a:cxnLst>
                <a:cxn ang="0">
                  <a:pos x="52" y="213"/>
                </a:cxn>
                <a:cxn ang="0">
                  <a:pos x="110" y="108"/>
                </a:cxn>
                <a:cxn ang="0">
                  <a:pos x="52" y="0"/>
                </a:cxn>
                <a:cxn ang="0">
                  <a:pos x="0" y="108"/>
                </a:cxn>
                <a:cxn ang="0">
                  <a:pos x="52" y="213"/>
                </a:cxn>
              </a:cxnLst>
              <a:rect l="0" t="0" r="r" b="b"/>
              <a:pathLst>
                <a:path w="110" h="213">
                  <a:moveTo>
                    <a:pt x="52" y="213"/>
                  </a:moveTo>
                  <a:lnTo>
                    <a:pt x="110" y="108"/>
                  </a:lnTo>
                  <a:lnTo>
                    <a:pt x="52" y="0"/>
                  </a:lnTo>
                  <a:lnTo>
                    <a:pt x="0" y="108"/>
                  </a:lnTo>
                  <a:lnTo>
                    <a:pt x="52" y="2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7" name="Rectangle 285"/>
            <p:cNvSpPr>
              <a:spLocks noChangeArrowheads="1"/>
            </p:cNvSpPr>
            <p:nvPr/>
          </p:nvSpPr>
          <p:spPr bwMode="auto">
            <a:xfrm>
              <a:off x="1166" y="2449"/>
              <a:ext cx="436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8" name="Rectangle 286"/>
            <p:cNvSpPr>
              <a:spLocks noChangeArrowheads="1"/>
            </p:cNvSpPr>
            <p:nvPr/>
          </p:nvSpPr>
          <p:spPr bwMode="auto">
            <a:xfrm>
              <a:off x="1166" y="2451"/>
              <a:ext cx="386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599" name="Rectangle 287"/>
            <p:cNvSpPr>
              <a:spLocks noChangeArrowheads="1"/>
            </p:cNvSpPr>
            <p:nvPr/>
          </p:nvSpPr>
          <p:spPr bwMode="auto">
            <a:xfrm>
              <a:off x="1165" y="2460"/>
              <a:ext cx="279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0..1</a:t>
              </a:r>
              <a:endParaRPr lang="en-US" sz="2000">
                <a:latin typeface="+mn-lt"/>
              </a:endParaRPr>
            </a:p>
          </p:txBody>
        </p:sp>
        <p:sp>
          <p:nvSpPr>
            <p:cNvPr id="269600" name="Rectangle 288"/>
            <p:cNvSpPr>
              <a:spLocks noChangeArrowheads="1"/>
            </p:cNvSpPr>
            <p:nvPr/>
          </p:nvSpPr>
          <p:spPr bwMode="auto">
            <a:xfrm>
              <a:off x="1469" y="2413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1" name="Rectangle 289"/>
            <p:cNvSpPr>
              <a:spLocks noChangeArrowheads="1"/>
            </p:cNvSpPr>
            <p:nvPr/>
          </p:nvSpPr>
          <p:spPr bwMode="auto">
            <a:xfrm>
              <a:off x="2133" y="1070"/>
              <a:ext cx="2022" cy="1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2" name="Rectangle 290"/>
            <p:cNvSpPr>
              <a:spLocks noChangeArrowheads="1"/>
            </p:cNvSpPr>
            <p:nvPr/>
          </p:nvSpPr>
          <p:spPr bwMode="auto">
            <a:xfrm>
              <a:off x="2135" y="1076"/>
              <a:ext cx="117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ProfilePartIndicator</a:t>
              </a:r>
              <a:endParaRPr lang="en-US" sz="2000">
                <a:latin typeface="+mn-lt"/>
              </a:endParaRPr>
            </a:p>
          </p:txBody>
        </p:sp>
        <p:sp>
          <p:nvSpPr>
            <p:cNvPr id="269603" name="Rectangle 291"/>
            <p:cNvSpPr>
              <a:spLocks noChangeArrowheads="1"/>
            </p:cNvSpPr>
            <p:nvPr/>
          </p:nvSpPr>
          <p:spPr bwMode="auto">
            <a:xfrm>
              <a:off x="3327" y="1076"/>
              <a:ext cx="81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enumerated</a:t>
              </a:r>
              <a:endParaRPr lang="en-US" sz="2000">
                <a:latin typeface="+mn-lt"/>
              </a:endParaRPr>
            </a:p>
          </p:txBody>
        </p:sp>
        <p:sp>
          <p:nvSpPr>
            <p:cNvPr id="269604" name="Freeform 292"/>
            <p:cNvSpPr>
              <a:spLocks/>
            </p:cNvSpPr>
            <p:nvPr/>
          </p:nvSpPr>
          <p:spPr bwMode="auto">
            <a:xfrm>
              <a:off x="1101" y="1723"/>
              <a:ext cx="2135" cy="973"/>
            </a:xfrm>
            <a:custGeom>
              <a:avLst/>
              <a:gdLst/>
              <a:ahLst/>
              <a:cxnLst>
                <a:cxn ang="0">
                  <a:pos x="0" y="973"/>
                </a:cxn>
                <a:cxn ang="0">
                  <a:pos x="0" y="508"/>
                </a:cxn>
                <a:cxn ang="0">
                  <a:pos x="2135" y="508"/>
                </a:cxn>
                <a:cxn ang="0">
                  <a:pos x="2135" y="0"/>
                </a:cxn>
              </a:cxnLst>
              <a:rect l="0" t="0" r="r" b="b"/>
              <a:pathLst>
                <a:path w="2135" h="973">
                  <a:moveTo>
                    <a:pt x="0" y="973"/>
                  </a:moveTo>
                  <a:lnTo>
                    <a:pt x="0" y="508"/>
                  </a:lnTo>
                  <a:lnTo>
                    <a:pt x="2135" y="508"/>
                  </a:lnTo>
                  <a:lnTo>
                    <a:pt x="213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5" name="Freeform 293"/>
            <p:cNvSpPr>
              <a:spLocks/>
            </p:cNvSpPr>
            <p:nvPr/>
          </p:nvSpPr>
          <p:spPr bwMode="auto">
            <a:xfrm>
              <a:off x="3181" y="1516"/>
              <a:ext cx="113" cy="212"/>
            </a:xfrm>
            <a:custGeom>
              <a:avLst/>
              <a:gdLst/>
              <a:ahLst/>
              <a:cxnLst>
                <a:cxn ang="0">
                  <a:pos x="55" y="212"/>
                </a:cxn>
                <a:cxn ang="0">
                  <a:pos x="113" y="107"/>
                </a:cxn>
                <a:cxn ang="0">
                  <a:pos x="55" y="0"/>
                </a:cxn>
                <a:cxn ang="0">
                  <a:pos x="0" y="107"/>
                </a:cxn>
                <a:cxn ang="0">
                  <a:pos x="55" y="212"/>
                </a:cxn>
              </a:cxnLst>
              <a:rect l="0" t="0" r="r" b="b"/>
              <a:pathLst>
                <a:path w="113" h="212">
                  <a:moveTo>
                    <a:pt x="55" y="212"/>
                  </a:moveTo>
                  <a:lnTo>
                    <a:pt x="113" y="107"/>
                  </a:lnTo>
                  <a:lnTo>
                    <a:pt x="55" y="0"/>
                  </a:lnTo>
                  <a:lnTo>
                    <a:pt x="0" y="107"/>
                  </a:lnTo>
                  <a:lnTo>
                    <a:pt x="55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6" name="Rectangle 294"/>
            <p:cNvSpPr>
              <a:spLocks noChangeArrowheads="1"/>
            </p:cNvSpPr>
            <p:nvPr/>
          </p:nvSpPr>
          <p:spPr bwMode="auto">
            <a:xfrm>
              <a:off x="3" y="2696"/>
              <a:ext cx="2200" cy="63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7" name="Rectangle 295"/>
            <p:cNvSpPr>
              <a:spLocks noChangeArrowheads="1"/>
            </p:cNvSpPr>
            <p:nvPr/>
          </p:nvSpPr>
          <p:spPr bwMode="auto">
            <a:xfrm>
              <a:off x="701" y="2926"/>
              <a:ext cx="866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8" name="Rectangle 296"/>
            <p:cNvSpPr>
              <a:spLocks noChangeArrowheads="1"/>
            </p:cNvSpPr>
            <p:nvPr/>
          </p:nvSpPr>
          <p:spPr bwMode="auto">
            <a:xfrm>
              <a:off x="698" y="2929"/>
              <a:ext cx="86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09" name="Rectangle 297"/>
            <p:cNvSpPr>
              <a:spLocks noChangeArrowheads="1"/>
            </p:cNvSpPr>
            <p:nvPr/>
          </p:nvSpPr>
          <p:spPr bwMode="auto">
            <a:xfrm>
              <a:off x="700" y="2934"/>
              <a:ext cx="1027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50" b="1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Trigger Point</a:t>
              </a:r>
              <a:endParaRPr lang="en-US" sz="3200" b="1" dirty="0">
                <a:latin typeface="+mn-lt"/>
              </a:endParaRPr>
            </a:p>
          </p:txBody>
        </p:sp>
        <p:sp>
          <p:nvSpPr>
            <p:cNvPr id="269610" name="Rectangle 298"/>
            <p:cNvSpPr>
              <a:spLocks noChangeArrowheads="1"/>
            </p:cNvSpPr>
            <p:nvPr/>
          </p:nvSpPr>
          <p:spPr bwMode="auto">
            <a:xfrm>
              <a:off x="1497" y="2856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1" name="Rectangle 299"/>
            <p:cNvSpPr>
              <a:spLocks noChangeArrowheads="1"/>
            </p:cNvSpPr>
            <p:nvPr/>
          </p:nvSpPr>
          <p:spPr bwMode="auto">
            <a:xfrm>
              <a:off x="3" y="3324"/>
              <a:ext cx="2200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2" name="Rectangle 300"/>
            <p:cNvSpPr>
              <a:spLocks noChangeArrowheads="1"/>
            </p:cNvSpPr>
            <p:nvPr/>
          </p:nvSpPr>
          <p:spPr bwMode="auto">
            <a:xfrm>
              <a:off x="73" y="3474"/>
              <a:ext cx="182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3" name="Rectangle 301"/>
            <p:cNvSpPr>
              <a:spLocks noChangeArrowheads="1"/>
            </p:cNvSpPr>
            <p:nvPr/>
          </p:nvSpPr>
          <p:spPr bwMode="auto">
            <a:xfrm>
              <a:off x="73" y="3476"/>
              <a:ext cx="1762" cy="1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4" name="Rectangle 302"/>
            <p:cNvSpPr>
              <a:spLocks noChangeArrowheads="1"/>
            </p:cNvSpPr>
            <p:nvPr/>
          </p:nvSpPr>
          <p:spPr bwMode="auto">
            <a:xfrm>
              <a:off x="73" y="3480"/>
              <a:ext cx="111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 dirty="0" err="1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ConditionTypeCNF</a:t>
              </a:r>
              <a:endParaRPr lang="en-US" sz="2000" dirty="0">
                <a:latin typeface="+mn-lt"/>
              </a:endParaRPr>
            </a:p>
          </p:txBody>
        </p:sp>
        <p:sp>
          <p:nvSpPr>
            <p:cNvPr id="269615" name="Rectangle 303"/>
            <p:cNvSpPr>
              <a:spLocks noChangeArrowheads="1"/>
            </p:cNvSpPr>
            <p:nvPr/>
          </p:nvSpPr>
          <p:spPr bwMode="auto">
            <a:xfrm>
              <a:off x="1256" y="3480"/>
              <a:ext cx="3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</a:t>
              </a:r>
              <a:endParaRPr lang="en-US" sz="2000">
                <a:latin typeface="+mn-lt"/>
              </a:endParaRPr>
            </a:p>
          </p:txBody>
        </p:sp>
        <p:sp>
          <p:nvSpPr>
            <p:cNvPr id="269616" name="Rectangle 304"/>
            <p:cNvSpPr>
              <a:spLocks noChangeArrowheads="1"/>
            </p:cNvSpPr>
            <p:nvPr/>
          </p:nvSpPr>
          <p:spPr bwMode="auto">
            <a:xfrm>
              <a:off x="1337" y="3480"/>
              <a:ext cx="49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 dirty="0" err="1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boolean</a:t>
              </a:r>
              <a:endParaRPr lang="en-US" sz="2000" dirty="0">
                <a:latin typeface="+mn-lt"/>
              </a:endParaRPr>
            </a:p>
          </p:txBody>
        </p:sp>
        <p:sp>
          <p:nvSpPr>
            <p:cNvPr id="269617" name="Rectangle 305"/>
            <p:cNvSpPr>
              <a:spLocks noChangeArrowheads="1"/>
            </p:cNvSpPr>
            <p:nvPr/>
          </p:nvSpPr>
          <p:spPr bwMode="auto">
            <a:xfrm>
              <a:off x="1840" y="3404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8" name="Rectangle 306"/>
            <p:cNvSpPr>
              <a:spLocks noChangeArrowheads="1"/>
            </p:cNvSpPr>
            <p:nvPr/>
          </p:nvSpPr>
          <p:spPr bwMode="auto">
            <a:xfrm>
              <a:off x="3" y="3794"/>
              <a:ext cx="2200" cy="16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19" name="Rectangle 307"/>
            <p:cNvSpPr>
              <a:spLocks noChangeArrowheads="1"/>
            </p:cNvSpPr>
            <p:nvPr/>
          </p:nvSpPr>
          <p:spPr bwMode="auto">
            <a:xfrm>
              <a:off x="4157" y="2689"/>
              <a:ext cx="2198" cy="63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0" name="Rectangle 308"/>
            <p:cNvSpPr>
              <a:spLocks noChangeArrowheads="1"/>
            </p:cNvSpPr>
            <p:nvPr/>
          </p:nvSpPr>
          <p:spPr bwMode="auto">
            <a:xfrm>
              <a:off x="4686" y="2916"/>
              <a:ext cx="1201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1" name="Rectangle 309"/>
            <p:cNvSpPr>
              <a:spLocks noChangeArrowheads="1"/>
            </p:cNvSpPr>
            <p:nvPr/>
          </p:nvSpPr>
          <p:spPr bwMode="auto">
            <a:xfrm>
              <a:off x="4686" y="2919"/>
              <a:ext cx="1191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2" name="Rectangle 310"/>
            <p:cNvSpPr>
              <a:spLocks noChangeArrowheads="1"/>
            </p:cNvSpPr>
            <p:nvPr/>
          </p:nvSpPr>
          <p:spPr bwMode="auto">
            <a:xfrm>
              <a:off x="4684" y="2927"/>
              <a:ext cx="1469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50" b="1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Application Server</a:t>
              </a:r>
              <a:endParaRPr lang="en-US" sz="3200" b="1" dirty="0">
                <a:latin typeface="+mn-lt"/>
              </a:endParaRPr>
            </a:p>
          </p:txBody>
        </p:sp>
        <p:sp>
          <p:nvSpPr>
            <p:cNvPr id="269623" name="Rectangle 311"/>
            <p:cNvSpPr>
              <a:spLocks noChangeArrowheads="1"/>
            </p:cNvSpPr>
            <p:nvPr/>
          </p:nvSpPr>
          <p:spPr bwMode="auto">
            <a:xfrm>
              <a:off x="5819" y="2849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4" name="Rectangle 312"/>
            <p:cNvSpPr>
              <a:spLocks noChangeArrowheads="1"/>
            </p:cNvSpPr>
            <p:nvPr/>
          </p:nvSpPr>
          <p:spPr bwMode="auto">
            <a:xfrm>
              <a:off x="4157" y="3314"/>
              <a:ext cx="2198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5" name="Rectangle 313"/>
            <p:cNvSpPr>
              <a:spLocks noChangeArrowheads="1"/>
            </p:cNvSpPr>
            <p:nvPr/>
          </p:nvSpPr>
          <p:spPr bwMode="auto">
            <a:xfrm>
              <a:off x="4227" y="3381"/>
              <a:ext cx="1475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6" name="Rectangle 314"/>
            <p:cNvSpPr>
              <a:spLocks noChangeArrowheads="1"/>
            </p:cNvSpPr>
            <p:nvPr/>
          </p:nvSpPr>
          <p:spPr bwMode="auto">
            <a:xfrm>
              <a:off x="4225" y="3384"/>
              <a:ext cx="1412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27" name="Rectangle 315"/>
            <p:cNvSpPr>
              <a:spLocks noChangeArrowheads="1"/>
            </p:cNvSpPr>
            <p:nvPr/>
          </p:nvSpPr>
          <p:spPr bwMode="auto">
            <a:xfrm>
              <a:off x="4222" y="3392"/>
              <a:ext cx="735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ServerName</a:t>
              </a:r>
              <a:endParaRPr lang="en-US" sz="2000">
                <a:latin typeface="+mn-lt"/>
              </a:endParaRPr>
            </a:p>
          </p:txBody>
        </p:sp>
        <p:sp>
          <p:nvSpPr>
            <p:cNvPr id="269628" name="Rectangle 316"/>
            <p:cNvSpPr>
              <a:spLocks noChangeArrowheads="1"/>
            </p:cNvSpPr>
            <p:nvPr/>
          </p:nvSpPr>
          <p:spPr bwMode="auto">
            <a:xfrm>
              <a:off x="5013" y="3392"/>
              <a:ext cx="517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SIP URL</a:t>
              </a:r>
              <a:endParaRPr lang="en-US" sz="2000">
                <a:latin typeface="+mn-lt"/>
              </a:endParaRPr>
            </a:p>
          </p:txBody>
        </p:sp>
        <p:sp>
          <p:nvSpPr>
            <p:cNvPr id="269629" name="Rectangle 317"/>
            <p:cNvSpPr>
              <a:spLocks noChangeArrowheads="1"/>
            </p:cNvSpPr>
            <p:nvPr/>
          </p:nvSpPr>
          <p:spPr bwMode="auto">
            <a:xfrm>
              <a:off x="5632" y="3311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0" name="Rectangle 318"/>
            <p:cNvSpPr>
              <a:spLocks noChangeArrowheads="1"/>
            </p:cNvSpPr>
            <p:nvPr/>
          </p:nvSpPr>
          <p:spPr bwMode="auto">
            <a:xfrm>
              <a:off x="4227" y="3549"/>
              <a:ext cx="1925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1" name="Rectangle 319"/>
            <p:cNvSpPr>
              <a:spLocks noChangeArrowheads="1"/>
            </p:cNvSpPr>
            <p:nvPr/>
          </p:nvSpPr>
          <p:spPr bwMode="auto">
            <a:xfrm>
              <a:off x="4225" y="3549"/>
              <a:ext cx="190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2" name="Rectangle 320"/>
            <p:cNvSpPr>
              <a:spLocks noChangeArrowheads="1"/>
            </p:cNvSpPr>
            <p:nvPr/>
          </p:nvSpPr>
          <p:spPr bwMode="auto">
            <a:xfrm>
              <a:off x="4222" y="3555"/>
              <a:ext cx="1815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Default Handling: enumerated</a:t>
              </a:r>
              <a:endParaRPr lang="en-US" sz="2000">
                <a:latin typeface="+mn-lt"/>
              </a:endParaRPr>
            </a:p>
          </p:txBody>
        </p:sp>
        <p:sp>
          <p:nvSpPr>
            <p:cNvPr id="269633" name="Rectangle 321"/>
            <p:cNvSpPr>
              <a:spLocks noChangeArrowheads="1"/>
            </p:cNvSpPr>
            <p:nvPr/>
          </p:nvSpPr>
          <p:spPr bwMode="auto">
            <a:xfrm>
              <a:off x="6085" y="3476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4" name="Rectangle 322"/>
            <p:cNvSpPr>
              <a:spLocks noChangeArrowheads="1"/>
            </p:cNvSpPr>
            <p:nvPr/>
          </p:nvSpPr>
          <p:spPr bwMode="auto">
            <a:xfrm>
              <a:off x="4157" y="3784"/>
              <a:ext cx="2198" cy="16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5" name="Freeform 323"/>
            <p:cNvSpPr>
              <a:spLocks/>
            </p:cNvSpPr>
            <p:nvPr/>
          </p:nvSpPr>
          <p:spPr bwMode="auto">
            <a:xfrm>
              <a:off x="3236" y="1723"/>
              <a:ext cx="2018" cy="966"/>
            </a:xfrm>
            <a:custGeom>
              <a:avLst/>
              <a:gdLst/>
              <a:ahLst/>
              <a:cxnLst>
                <a:cxn ang="0">
                  <a:pos x="2018" y="966"/>
                </a:cxn>
                <a:cxn ang="0">
                  <a:pos x="2018" y="508"/>
                </a:cxn>
                <a:cxn ang="0">
                  <a:pos x="0" y="508"/>
                </a:cxn>
                <a:cxn ang="0">
                  <a:pos x="0" y="0"/>
                </a:cxn>
              </a:cxnLst>
              <a:rect l="0" t="0" r="r" b="b"/>
              <a:pathLst>
                <a:path w="2018" h="966">
                  <a:moveTo>
                    <a:pt x="2018" y="966"/>
                  </a:moveTo>
                  <a:lnTo>
                    <a:pt x="2018" y="508"/>
                  </a:lnTo>
                  <a:lnTo>
                    <a:pt x="0" y="50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6" name="Freeform 324"/>
            <p:cNvSpPr>
              <a:spLocks/>
            </p:cNvSpPr>
            <p:nvPr/>
          </p:nvSpPr>
          <p:spPr bwMode="auto">
            <a:xfrm>
              <a:off x="3181" y="1516"/>
              <a:ext cx="113" cy="212"/>
            </a:xfrm>
            <a:custGeom>
              <a:avLst/>
              <a:gdLst/>
              <a:ahLst/>
              <a:cxnLst>
                <a:cxn ang="0">
                  <a:pos x="55" y="212"/>
                </a:cxn>
                <a:cxn ang="0">
                  <a:pos x="113" y="107"/>
                </a:cxn>
                <a:cxn ang="0">
                  <a:pos x="55" y="0"/>
                </a:cxn>
                <a:cxn ang="0">
                  <a:pos x="0" y="107"/>
                </a:cxn>
                <a:cxn ang="0">
                  <a:pos x="55" y="212"/>
                </a:cxn>
              </a:cxnLst>
              <a:rect l="0" t="0" r="r" b="b"/>
              <a:pathLst>
                <a:path w="113" h="212">
                  <a:moveTo>
                    <a:pt x="55" y="212"/>
                  </a:moveTo>
                  <a:lnTo>
                    <a:pt x="113" y="107"/>
                  </a:lnTo>
                  <a:lnTo>
                    <a:pt x="55" y="0"/>
                  </a:lnTo>
                  <a:lnTo>
                    <a:pt x="0" y="107"/>
                  </a:lnTo>
                  <a:lnTo>
                    <a:pt x="55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7" name="Rectangle 325"/>
            <p:cNvSpPr>
              <a:spLocks noChangeArrowheads="1"/>
            </p:cNvSpPr>
            <p:nvPr/>
          </p:nvSpPr>
          <p:spPr bwMode="auto">
            <a:xfrm>
              <a:off x="2065" y="3"/>
              <a:ext cx="2355" cy="630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8" name="Rectangle 326"/>
            <p:cNvSpPr>
              <a:spLocks noChangeArrowheads="1"/>
            </p:cNvSpPr>
            <p:nvPr/>
          </p:nvSpPr>
          <p:spPr bwMode="auto">
            <a:xfrm>
              <a:off x="2653" y="230"/>
              <a:ext cx="1237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39" name="Rectangle 327"/>
            <p:cNvSpPr>
              <a:spLocks noChangeArrowheads="1"/>
            </p:cNvSpPr>
            <p:nvPr/>
          </p:nvSpPr>
          <p:spPr bwMode="auto">
            <a:xfrm>
              <a:off x="2651" y="233"/>
              <a:ext cx="121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0" name="Rectangle 328"/>
            <p:cNvSpPr>
              <a:spLocks noChangeArrowheads="1"/>
            </p:cNvSpPr>
            <p:nvPr/>
          </p:nvSpPr>
          <p:spPr bwMode="auto">
            <a:xfrm>
              <a:off x="2384" y="236"/>
              <a:ext cx="1627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100" b="1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Initial Filter Criteria</a:t>
              </a:r>
              <a:endParaRPr lang="en-US" sz="3600" b="1" dirty="0">
                <a:latin typeface="+mn-lt"/>
              </a:endParaRPr>
            </a:p>
          </p:txBody>
        </p:sp>
        <p:sp>
          <p:nvSpPr>
            <p:cNvPr id="269641" name="Rectangle 329"/>
            <p:cNvSpPr>
              <a:spLocks noChangeArrowheads="1"/>
            </p:cNvSpPr>
            <p:nvPr/>
          </p:nvSpPr>
          <p:spPr bwMode="auto">
            <a:xfrm>
              <a:off x="3817" y="163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2" name="Rectangle 330"/>
            <p:cNvSpPr>
              <a:spLocks noChangeArrowheads="1"/>
            </p:cNvSpPr>
            <p:nvPr/>
          </p:nvSpPr>
          <p:spPr bwMode="auto">
            <a:xfrm>
              <a:off x="2065" y="628"/>
              <a:ext cx="2355" cy="73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3" name="Rectangle 331"/>
            <p:cNvSpPr>
              <a:spLocks noChangeArrowheads="1"/>
            </p:cNvSpPr>
            <p:nvPr/>
          </p:nvSpPr>
          <p:spPr bwMode="auto">
            <a:xfrm>
              <a:off x="2133" y="908"/>
              <a:ext cx="1008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4" name="Rectangle 332"/>
            <p:cNvSpPr>
              <a:spLocks noChangeArrowheads="1"/>
            </p:cNvSpPr>
            <p:nvPr/>
          </p:nvSpPr>
          <p:spPr bwMode="auto">
            <a:xfrm>
              <a:off x="2133" y="910"/>
              <a:ext cx="946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5" name="Rectangle 333"/>
            <p:cNvSpPr>
              <a:spLocks noChangeArrowheads="1"/>
            </p:cNvSpPr>
            <p:nvPr/>
          </p:nvSpPr>
          <p:spPr bwMode="auto">
            <a:xfrm>
              <a:off x="2135" y="915"/>
              <a:ext cx="934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Priority: integer</a:t>
              </a:r>
              <a:endParaRPr lang="en-US" sz="2000">
                <a:latin typeface="+mn-lt"/>
              </a:endParaRPr>
            </a:p>
          </p:txBody>
        </p:sp>
        <p:sp>
          <p:nvSpPr>
            <p:cNvPr id="269646" name="Rectangle 334"/>
            <p:cNvSpPr>
              <a:spLocks noChangeArrowheads="1"/>
            </p:cNvSpPr>
            <p:nvPr/>
          </p:nvSpPr>
          <p:spPr bwMode="auto">
            <a:xfrm>
              <a:off x="3071" y="838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7" name="Rectangle 335"/>
            <p:cNvSpPr>
              <a:spLocks noChangeArrowheads="1"/>
            </p:cNvSpPr>
            <p:nvPr/>
          </p:nvSpPr>
          <p:spPr bwMode="auto">
            <a:xfrm>
              <a:off x="2065" y="1358"/>
              <a:ext cx="2355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8" name="Rectangle 336"/>
            <p:cNvSpPr>
              <a:spLocks noChangeArrowheads="1"/>
            </p:cNvSpPr>
            <p:nvPr/>
          </p:nvSpPr>
          <p:spPr bwMode="auto">
            <a:xfrm>
              <a:off x="4152" y="4689"/>
              <a:ext cx="2200" cy="631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49" name="Rectangle 337"/>
            <p:cNvSpPr>
              <a:spLocks noChangeArrowheads="1"/>
            </p:cNvSpPr>
            <p:nvPr/>
          </p:nvSpPr>
          <p:spPr bwMode="auto">
            <a:xfrm>
              <a:off x="4643" y="4920"/>
              <a:ext cx="127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0" name="Rectangle 338"/>
            <p:cNvSpPr>
              <a:spLocks noChangeArrowheads="1"/>
            </p:cNvSpPr>
            <p:nvPr/>
          </p:nvSpPr>
          <p:spPr bwMode="auto">
            <a:xfrm>
              <a:off x="4643" y="4922"/>
              <a:ext cx="125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1" name="Rectangle 339"/>
            <p:cNvSpPr>
              <a:spLocks noChangeArrowheads="1"/>
            </p:cNvSpPr>
            <p:nvPr/>
          </p:nvSpPr>
          <p:spPr bwMode="auto">
            <a:xfrm>
              <a:off x="4470" y="4928"/>
              <a:ext cx="1494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 b="1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 Information</a:t>
              </a:r>
              <a:endParaRPr lang="en-US" sz="2800" b="1" dirty="0">
                <a:latin typeface="+mn-lt"/>
              </a:endParaRPr>
            </a:p>
          </p:txBody>
        </p:sp>
        <p:sp>
          <p:nvSpPr>
            <p:cNvPr id="269652" name="Rectangle 340"/>
            <p:cNvSpPr>
              <a:spLocks noChangeArrowheads="1"/>
            </p:cNvSpPr>
            <p:nvPr/>
          </p:nvSpPr>
          <p:spPr bwMode="auto">
            <a:xfrm>
              <a:off x="5849" y="4849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3" name="Rectangle 341"/>
            <p:cNvSpPr>
              <a:spLocks noChangeArrowheads="1"/>
            </p:cNvSpPr>
            <p:nvPr/>
          </p:nvSpPr>
          <p:spPr bwMode="auto">
            <a:xfrm>
              <a:off x="4152" y="5315"/>
              <a:ext cx="2200" cy="472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4" name="Rectangle 342"/>
            <p:cNvSpPr>
              <a:spLocks noChangeArrowheads="1"/>
            </p:cNvSpPr>
            <p:nvPr/>
          </p:nvSpPr>
          <p:spPr bwMode="auto">
            <a:xfrm>
              <a:off x="4222" y="5467"/>
              <a:ext cx="118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5" name="Rectangle 343"/>
            <p:cNvSpPr>
              <a:spLocks noChangeArrowheads="1"/>
            </p:cNvSpPr>
            <p:nvPr/>
          </p:nvSpPr>
          <p:spPr bwMode="auto">
            <a:xfrm>
              <a:off x="4222" y="5470"/>
              <a:ext cx="1127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6" name="Rectangle 344"/>
            <p:cNvSpPr>
              <a:spLocks noChangeArrowheads="1"/>
            </p:cNvSpPr>
            <p:nvPr/>
          </p:nvSpPr>
          <p:spPr bwMode="auto">
            <a:xfrm>
              <a:off x="4222" y="5478"/>
              <a:ext cx="664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ServiceInfo</a:t>
              </a:r>
              <a:endParaRPr lang="en-US" sz="2000">
                <a:latin typeface="+mn-lt"/>
              </a:endParaRPr>
            </a:p>
          </p:txBody>
        </p:sp>
        <p:sp>
          <p:nvSpPr>
            <p:cNvPr id="269657" name="Rectangle 345"/>
            <p:cNvSpPr>
              <a:spLocks noChangeArrowheads="1"/>
            </p:cNvSpPr>
            <p:nvPr/>
          </p:nvSpPr>
          <p:spPr bwMode="auto">
            <a:xfrm>
              <a:off x="4922" y="5478"/>
              <a:ext cx="407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string</a:t>
              </a:r>
              <a:endParaRPr lang="en-US" sz="2000">
                <a:latin typeface="+mn-lt"/>
              </a:endParaRPr>
            </a:p>
          </p:txBody>
        </p:sp>
        <p:sp>
          <p:nvSpPr>
            <p:cNvPr id="269658" name="Rectangle 346"/>
            <p:cNvSpPr>
              <a:spLocks noChangeArrowheads="1"/>
            </p:cNvSpPr>
            <p:nvPr/>
          </p:nvSpPr>
          <p:spPr bwMode="auto">
            <a:xfrm>
              <a:off x="5341" y="5397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59" name="Rectangle 347"/>
            <p:cNvSpPr>
              <a:spLocks noChangeArrowheads="1"/>
            </p:cNvSpPr>
            <p:nvPr/>
          </p:nvSpPr>
          <p:spPr bwMode="auto">
            <a:xfrm>
              <a:off x="4152" y="5782"/>
              <a:ext cx="2200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0" name="Freeform 348"/>
            <p:cNvSpPr>
              <a:spLocks/>
            </p:cNvSpPr>
            <p:nvPr/>
          </p:nvSpPr>
          <p:spPr bwMode="auto">
            <a:xfrm>
              <a:off x="5249" y="4147"/>
              <a:ext cx="5" cy="542"/>
            </a:xfrm>
            <a:custGeom>
              <a:avLst/>
              <a:gdLst/>
              <a:ahLst/>
              <a:cxnLst>
                <a:cxn ang="0">
                  <a:pos x="0" y="542"/>
                </a:cxn>
                <a:cxn ang="0">
                  <a:pos x="0" y="307"/>
                </a:cxn>
                <a:cxn ang="0">
                  <a:pos x="5" y="307"/>
                </a:cxn>
                <a:cxn ang="0">
                  <a:pos x="5" y="0"/>
                </a:cxn>
              </a:cxnLst>
              <a:rect l="0" t="0" r="r" b="b"/>
              <a:pathLst>
                <a:path w="5" h="542">
                  <a:moveTo>
                    <a:pt x="0" y="542"/>
                  </a:moveTo>
                  <a:lnTo>
                    <a:pt x="0" y="307"/>
                  </a:lnTo>
                  <a:lnTo>
                    <a:pt x="5" y="307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1" name="Freeform 349"/>
            <p:cNvSpPr>
              <a:spLocks/>
            </p:cNvSpPr>
            <p:nvPr/>
          </p:nvSpPr>
          <p:spPr bwMode="auto">
            <a:xfrm>
              <a:off x="5199" y="3939"/>
              <a:ext cx="110" cy="218"/>
            </a:xfrm>
            <a:custGeom>
              <a:avLst/>
              <a:gdLst/>
              <a:ahLst/>
              <a:cxnLst>
                <a:cxn ang="0">
                  <a:pos x="55" y="218"/>
                </a:cxn>
                <a:cxn ang="0">
                  <a:pos x="110" y="108"/>
                </a:cxn>
                <a:cxn ang="0">
                  <a:pos x="55" y="0"/>
                </a:cxn>
                <a:cxn ang="0">
                  <a:pos x="0" y="108"/>
                </a:cxn>
                <a:cxn ang="0">
                  <a:pos x="55" y="218"/>
                </a:cxn>
              </a:cxnLst>
              <a:rect l="0" t="0" r="r" b="b"/>
              <a:pathLst>
                <a:path w="110" h="218">
                  <a:moveTo>
                    <a:pt x="55" y="218"/>
                  </a:moveTo>
                  <a:lnTo>
                    <a:pt x="110" y="108"/>
                  </a:lnTo>
                  <a:lnTo>
                    <a:pt x="55" y="0"/>
                  </a:lnTo>
                  <a:lnTo>
                    <a:pt x="0" y="108"/>
                  </a:lnTo>
                  <a:lnTo>
                    <a:pt x="55" y="21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2" name="Rectangle 350"/>
            <p:cNvSpPr>
              <a:spLocks noChangeArrowheads="1"/>
            </p:cNvSpPr>
            <p:nvPr/>
          </p:nvSpPr>
          <p:spPr bwMode="auto">
            <a:xfrm>
              <a:off x="5314" y="4442"/>
              <a:ext cx="438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3" name="Rectangle 351"/>
            <p:cNvSpPr>
              <a:spLocks noChangeArrowheads="1"/>
            </p:cNvSpPr>
            <p:nvPr/>
          </p:nvSpPr>
          <p:spPr bwMode="auto">
            <a:xfrm>
              <a:off x="5314" y="4444"/>
              <a:ext cx="435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4" name="Rectangle 352"/>
            <p:cNvSpPr>
              <a:spLocks noChangeArrowheads="1"/>
            </p:cNvSpPr>
            <p:nvPr/>
          </p:nvSpPr>
          <p:spPr bwMode="auto">
            <a:xfrm>
              <a:off x="5317" y="4456"/>
              <a:ext cx="325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0...1</a:t>
              </a:r>
              <a:endParaRPr lang="en-US" sz="2000">
                <a:latin typeface="+mn-lt"/>
              </a:endParaRPr>
            </a:p>
          </p:txBody>
        </p:sp>
        <p:sp>
          <p:nvSpPr>
            <p:cNvPr id="269665" name="Rectangle 353"/>
            <p:cNvSpPr>
              <a:spLocks noChangeArrowheads="1"/>
            </p:cNvSpPr>
            <p:nvPr/>
          </p:nvSpPr>
          <p:spPr bwMode="auto">
            <a:xfrm>
              <a:off x="5667" y="4404"/>
              <a:ext cx="162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6" name="Rectangle 354"/>
            <p:cNvSpPr>
              <a:spLocks noChangeArrowheads="1"/>
            </p:cNvSpPr>
            <p:nvPr/>
          </p:nvSpPr>
          <p:spPr bwMode="auto">
            <a:xfrm>
              <a:off x="1246" y="4582"/>
              <a:ext cx="433" cy="2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7" name="Rectangle 355"/>
            <p:cNvSpPr>
              <a:spLocks noChangeArrowheads="1"/>
            </p:cNvSpPr>
            <p:nvPr/>
          </p:nvSpPr>
          <p:spPr bwMode="auto">
            <a:xfrm>
              <a:off x="1246" y="4582"/>
              <a:ext cx="436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68" name="Rectangle 356"/>
            <p:cNvSpPr>
              <a:spLocks noChangeArrowheads="1"/>
            </p:cNvSpPr>
            <p:nvPr/>
          </p:nvSpPr>
          <p:spPr bwMode="auto">
            <a:xfrm>
              <a:off x="1244" y="4592"/>
              <a:ext cx="327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1...n</a:t>
              </a:r>
              <a:endParaRPr lang="en-US" sz="2000">
                <a:latin typeface="+mn-lt"/>
              </a:endParaRPr>
            </a:p>
          </p:txBody>
        </p:sp>
        <p:sp>
          <p:nvSpPr>
            <p:cNvPr id="269669" name="Rectangle 357"/>
            <p:cNvSpPr>
              <a:spLocks noChangeArrowheads="1"/>
            </p:cNvSpPr>
            <p:nvPr/>
          </p:nvSpPr>
          <p:spPr bwMode="auto">
            <a:xfrm>
              <a:off x="1599" y="4544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0" name="Rectangle 358"/>
            <p:cNvSpPr>
              <a:spLocks noChangeArrowheads="1"/>
            </p:cNvSpPr>
            <p:nvPr/>
          </p:nvSpPr>
          <p:spPr bwMode="auto">
            <a:xfrm>
              <a:off x="43" y="4799"/>
              <a:ext cx="2200" cy="62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1" name="Rectangle 359"/>
            <p:cNvSpPr>
              <a:spLocks noChangeArrowheads="1"/>
            </p:cNvSpPr>
            <p:nvPr/>
          </p:nvSpPr>
          <p:spPr bwMode="auto">
            <a:xfrm>
              <a:off x="358" y="5027"/>
              <a:ext cx="1629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2" name="Rectangle 360"/>
            <p:cNvSpPr>
              <a:spLocks noChangeArrowheads="1"/>
            </p:cNvSpPr>
            <p:nvPr/>
          </p:nvSpPr>
          <p:spPr bwMode="auto">
            <a:xfrm>
              <a:off x="358" y="5030"/>
              <a:ext cx="136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3" name="Rectangle 361"/>
            <p:cNvSpPr>
              <a:spLocks noChangeArrowheads="1"/>
            </p:cNvSpPr>
            <p:nvPr/>
          </p:nvSpPr>
          <p:spPr bwMode="auto">
            <a:xfrm>
              <a:off x="356" y="5034"/>
              <a:ext cx="1561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 b="1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Service Point Trigger</a:t>
              </a:r>
              <a:endParaRPr lang="en-US" sz="1000" b="1" dirty="0">
                <a:latin typeface="+mn-lt"/>
              </a:endParaRPr>
            </a:p>
          </p:txBody>
        </p:sp>
        <p:sp>
          <p:nvSpPr>
            <p:cNvPr id="269674" name="Rectangle 362"/>
            <p:cNvSpPr>
              <a:spLocks noChangeArrowheads="1"/>
            </p:cNvSpPr>
            <p:nvPr/>
          </p:nvSpPr>
          <p:spPr bwMode="auto">
            <a:xfrm>
              <a:off x="1667" y="4957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5" name="Rectangle 363"/>
            <p:cNvSpPr>
              <a:spLocks noChangeArrowheads="1"/>
            </p:cNvSpPr>
            <p:nvPr/>
          </p:nvSpPr>
          <p:spPr bwMode="auto">
            <a:xfrm>
              <a:off x="43" y="5422"/>
              <a:ext cx="2200" cy="475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6" name="Rectangle 364"/>
            <p:cNvSpPr>
              <a:spLocks noChangeArrowheads="1"/>
            </p:cNvSpPr>
            <p:nvPr/>
          </p:nvSpPr>
          <p:spPr bwMode="auto">
            <a:xfrm>
              <a:off x="110" y="5492"/>
              <a:ext cx="1757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7" name="Rectangle 365"/>
            <p:cNvSpPr>
              <a:spLocks noChangeArrowheads="1"/>
            </p:cNvSpPr>
            <p:nvPr/>
          </p:nvSpPr>
          <p:spPr bwMode="auto">
            <a:xfrm>
              <a:off x="110" y="5492"/>
              <a:ext cx="846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78" name="Rectangle 366"/>
            <p:cNvSpPr>
              <a:spLocks noChangeArrowheads="1"/>
            </p:cNvSpPr>
            <p:nvPr/>
          </p:nvSpPr>
          <p:spPr bwMode="auto">
            <a:xfrm>
              <a:off x="111" y="5496"/>
              <a:ext cx="81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ConditionNeg</a:t>
              </a:r>
              <a:endParaRPr lang="en-US" sz="2000">
                <a:latin typeface="+mn-lt"/>
              </a:endParaRPr>
            </a:p>
          </p:txBody>
        </p:sp>
        <p:sp>
          <p:nvSpPr>
            <p:cNvPr id="269679" name="Rectangle 367"/>
            <p:cNvSpPr>
              <a:spLocks noChangeArrowheads="1"/>
            </p:cNvSpPr>
            <p:nvPr/>
          </p:nvSpPr>
          <p:spPr bwMode="auto">
            <a:xfrm>
              <a:off x="956" y="5492"/>
              <a:ext cx="851" cy="1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0" name="Rectangle 368"/>
            <p:cNvSpPr>
              <a:spLocks noChangeArrowheads="1"/>
            </p:cNvSpPr>
            <p:nvPr/>
          </p:nvSpPr>
          <p:spPr bwMode="auto">
            <a:xfrm>
              <a:off x="956" y="5496"/>
              <a:ext cx="27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ated</a:t>
              </a:r>
              <a:endParaRPr lang="en-US" sz="2000">
                <a:latin typeface="+mn-lt"/>
              </a:endParaRPr>
            </a:p>
          </p:txBody>
        </p:sp>
        <p:sp>
          <p:nvSpPr>
            <p:cNvPr id="269681" name="Rectangle 369"/>
            <p:cNvSpPr>
              <a:spLocks noChangeArrowheads="1"/>
            </p:cNvSpPr>
            <p:nvPr/>
          </p:nvSpPr>
          <p:spPr bwMode="auto">
            <a:xfrm>
              <a:off x="1228" y="5496"/>
              <a:ext cx="39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</a:t>
              </a:r>
              <a:endParaRPr lang="en-US" sz="2000" dirty="0">
                <a:latin typeface="+mn-lt"/>
              </a:endParaRPr>
            </a:p>
          </p:txBody>
        </p:sp>
        <p:sp>
          <p:nvSpPr>
            <p:cNvPr id="269682" name="Rectangle 370"/>
            <p:cNvSpPr>
              <a:spLocks noChangeArrowheads="1"/>
            </p:cNvSpPr>
            <p:nvPr/>
          </p:nvSpPr>
          <p:spPr bwMode="auto">
            <a:xfrm>
              <a:off x="1310" y="5496"/>
              <a:ext cx="49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boolean</a:t>
              </a:r>
              <a:endParaRPr lang="en-US" sz="2000">
                <a:latin typeface="+mn-lt"/>
              </a:endParaRPr>
            </a:p>
          </p:txBody>
        </p:sp>
        <p:sp>
          <p:nvSpPr>
            <p:cNvPr id="269683" name="Rectangle 371"/>
            <p:cNvSpPr>
              <a:spLocks noChangeArrowheads="1"/>
            </p:cNvSpPr>
            <p:nvPr/>
          </p:nvSpPr>
          <p:spPr bwMode="auto">
            <a:xfrm>
              <a:off x="1805" y="5420"/>
              <a:ext cx="162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4" name="Rectangle 372"/>
            <p:cNvSpPr>
              <a:spLocks noChangeArrowheads="1"/>
            </p:cNvSpPr>
            <p:nvPr/>
          </p:nvSpPr>
          <p:spPr bwMode="auto">
            <a:xfrm>
              <a:off x="110" y="5657"/>
              <a:ext cx="1329" cy="1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5" name="Rectangle 373"/>
            <p:cNvSpPr>
              <a:spLocks noChangeArrowheads="1"/>
            </p:cNvSpPr>
            <p:nvPr/>
          </p:nvSpPr>
          <p:spPr bwMode="auto">
            <a:xfrm>
              <a:off x="110" y="5660"/>
              <a:ext cx="131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6" name="Rectangle 374"/>
            <p:cNvSpPr>
              <a:spLocks noChangeArrowheads="1"/>
            </p:cNvSpPr>
            <p:nvPr/>
          </p:nvSpPr>
          <p:spPr bwMode="auto">
            <a:xfrm>
              <a:off x="111" y="5664"/>
              <a:ext cx="1233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Group: list of integer</a:t>
              </a:r>
              <a:endParaRPr lang="en-US" sz="2000">
                <a:latin typeface="+mn-lt"/>
              </a:endParaRPr>
            </a:p>
          </p:txBody>
        </p:sp>
        <p:sp>
          <p:nvSpPr>
            <p:cNvPr id="269687" name="Rectangle 375"/>
            <p:cNvSpPr>
              <a:spLocks noChangeArrowheads="1"/>
            </p:cNvSpPr>
            <p:nvPr/>
          </p:nvSpPr>
          <p:spPr bwMode="auto">
            <a:xfrm>
              <a:off x="1369" y="5590"/>
              <a:ext cx="163" cy="2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8" name="Rectangle 376"/>
            <p:cNvSpPr>
              <a:spLocks noChangeArrowheads="1"/>
            </p:cNvSpPr>
            <p:nvPr/>
          </p:nvSpPr>
          <p:spPr bwMode="auto">
            <a:xfrm>
              <a:off x="43" y="5892"/>
              <a:ext cx="2200" cy="163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89" name="Line 377"/>
            <p:cNvSpPr>
              <a:spLocks noChangeShapeType="1"/>
            </p:cNvSpPr>
            <p:nvPr/>
          </p:nvSpPr>
          <p:spPr bwMode="auto">
            <a:xfrm flipV="1">
              <a:off x="1136" y="4164"/>
              <a:ext cx="3" cy="63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0" name="Freeform 378"/>
            <p:cNvSpPr>
              <a:spLocks/>
            </p:cNvSpPr>
            <p:nvPr/>
          </p:nvSpPr>
          <p:spPr bwMode="auto">
            <a:xfrm>
              <a:off x="1084" y="3954"/>
              <a:ext cx="110" cy="213"/>
            </a:xfrm>
            <a:custGeom>
              <a:avLst/>
              <a:gdLst/>
              <a:ahLst/>
              <a:cxnLst>
                <a:cxn ang="0">
                  <a:pos x="52" y="213"/>
                </a:cxn>
                <a:cxn ang="0">
                  <a:pos x="110" y="108"/>
                </a:cxn>
                <a:cxn ang="0">
                  <a:pos x="52" y="0"/>
                </a:cxn>
                <a:cxn ang="0">
                  <a:pos x="0" y="108"/>
                </a:cxn>
                <a:cxn ang="0">
                  <a:pos x="52" y="213"/>
                </a:cxn>
              </a:cxnLst>
              <a:rect l="0" t="0" r="r" b="b"/>
              <a:pathLst>
                <a:path w="110" h="213">
                  <a:moveTo>
                    <a:pt x="52" y="213"/>
                  </a:moveTo>
                  <a:lnTo>
                    <a:pt x="110" y="108"/>
                  </a:lnTo>
                  <a:lnTo>
                    <a:pt x="52" y="0"/>
                  </a:lnTo>
                  <a:lnTo>
                    <a:pt x="0" y="108"/>
                  </a:lnTo>
                  <a:lnTo>
                    <a:pt x="52" y="2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1" name="Rectangle 379"/>
            <p:cNvSpPr>
              <a:spLocks noChangeArrowheads="1"/>
            </p:cNvSpPr>
            <p:nvPr/>
          </p:nvSpPr>
          <p:spPr bwMode="auto">
            <a:xfrm>
              <a:off x="1166" y="2449"/>
              <a:ext cx="436" cy="2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2" name="Rectangle 380"/>
            <p:cNvSpPr>
              <a:spLocks noChangeArrowheads="1"/>
            </p:cNvSpPr>
            <p:nvPr/>
          </p:nvSpPr>
          <p:spPr bwMode="auto">
            <a:xfrm>
              <a:off x="1166" y="2451"/>
              <a:ext cx="386" cy="2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3" name="Rectangle 381"/>
            <p:cNvSpPr>
              <a:spLocks noChangeArrowheads="1"/>
            </p:cNvSpPr>
            <p:nvPr/>
          </p:nvSpPr>
          <p:spPr bwMode="auto">
            <a:xfrm>
              <a:off x="1165" y="2460"/>
              <a:ext cx="279" cy="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100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0..1</a:t>
              </a:r>
              <a:endParaRPr lang="en-US" sz="2000">
                <a:latin typeface="+mn-lt"/>
              </a:endParaRPr>
            </a:p>
          </p:txBody>
        </p:sp>
        <p:sp>
          <p:nvSpPr>
            <p:cNvPr id="269694" name="Rectangle 382"/>
            <p:cNvSpPr>
              <a:spLocks noChangeArrowheads="1"/>
            </p:cNvSpPr>
            <p:nvPr/>
          </p:nvSpPr>
          <p:spPr bwMode="auto">
            <a:xfrm>
              <a:off x="1469" y="2413"/>
              <a:ext cx="163" cy="2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5" name="Rectangle 383"/>
            <p:cNvSpPr>
              <a:spLocks noChangeArrowheads="1"/>
            </p:cNvSpPr>
            <p:nvPr/>
          </p:nvSpPr>
          <p:spPr bwMode="auto">
            <a:xfrm>
              <a:off x="2133" y="1070"/>
              <a:ext cx="2022" cy="1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269696" name="Rectangle 384"/>
            <p:cNvSpPr>
              <a:spLocks noChangeArrowheads="1"/>
            </p:cNvSpPr>
            <p:nvPr/>
          </p:nvSpPr>
          <p:spPr bwMode="auto">
            <a:xfrm>
              <a:off x="2135" y="1076"/>
              <a:ext cx="1172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 dirty="0" err="1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ProfilePartIndicator</a:t>
              </a:r>
              <a:endParaRPr lang="en-US" sz="2000" dirty="0">
                <a:latin typeface="+mn-lt"/>
              </a:endParaRPr>
            </a:p>
          </p:txBody>
        </p:sp>
        <p:sp>
          <p:nvSpPr>
            <p:cNvPr id="269697" name="Rectangle 385"/>
            <p:cNvSpPr>
              <a:spLocks noChangeArrowheads="1"/>
            </p:cNvSpPr>
            <p:nvPr/>
          </p:nvSpPr>
          <p:spPr bwMode="auto">
            <a:xfrm>
              <a:off x="3327" y="1076"/>
              <a:ext cx="810" cy="1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ja-JP" sz="800" dirty="0">
                  <a:solidFill>
                    <a:srgbClr val="000000"/>
                  </a:solidFill>
                  <a:latin typeface="+mn-lt"/>
                  <a:ea typeface="MS Mincho" pitchFamily="49" charset="-128"/>
                </a:rPr>
                <a:t>: enumerated</a:t>
              </a:r>
              <a:endParaRPr lang="en-US" sz="2000" dirty="0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009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Trigger </a:t>
            </a:r>
            <a:r>
              <a:rPr lang="en-US" sz="3600" dirty="0" smtClean="0"/>
              <a:t>Point</a:t>
            </a:r>
            <a:r>
              <a:rPr lang="pl-PL" sz="3600" dirty="0" smtClean="0"/>
              <a:t> - TP</a:t>
            </a:r>
            <a:endParaRPr lang="en-US" sz="3600" dirty="0"/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903413"/>
            <a:ext cx="4695056" cy="2173287"/>
          </a:xfrm>
        </p:spPr>
        <p:txBody>
          <a:bodyPr>
            <a:normAutofit/>
          </a:bodyPr>
          <a:lstStyle/>
          <a:p>
            <a:r>
              <a:rPr lang="pl-PL" sz="1400" dirty="0" smtClean="0"/>
              <a:t>TP opisuje punkty wyzwalania,  które powinny zostać przeanalizowane w celu stwierdzenia czy ma nastąpić kontakt z wskazanym </a:t>
            </a:r>
            <a:r>
              <a:rPr lang="en-GB" sz="1400" dirty="0" smtClean="0"/>
              <a:t>AS</a:t>
            </a:r>
            <a:endParaRPr lang="en-GB" sz="1400" dirty="0"/>
          </a:p>
          <a:p>
            <a:r>
              <a:rPr lang="pl-PL" sz="1400" dirty="0" smtClean="0"/>
              <a:t>Wyrażenie TP jest złożone z atomowych wyrażeń </a:t>
            </a:r>
            <a:r>
              <a:rPr lang="en-GB" sz="1400" dirty="0" smtClean="0"/>
              <a:t>Service </a:t>
            </a:r>
            <a:r>
              <a:rPr lang="en-GB" sz="1400" dirty="0"/>
              <a:t>Point </a:t>
            </a:r>
            <a:r>
              <a:rPr lang="en-GB" sz="1400" dirty="0" smtClean="0"/>
              <a:t>Trigger </a:t>
            </a:r>
            <a:r>
              <a:rPr lang="pl-PL" sz="1400" dirty="0" smtClean="0"/>
              <a:t>połączonych </a:t>
            </a:r>
            <a:r>
              <a:rPr lang="en-GB" sz="1400" dirty="0" smtClean="0"/>
              <a:t>operator</a:t>
            </a:r>
            <a:r>
              <a:rPr lang="pl-PL" sz="1400" dirty="0" err="1" smtClean="0"/>
              <a:t>ami</a:t>
            </a:r>
            <a:r>
              <a:rPr lang="en-GB" sz="1400" dirty="0" smtClean="0"/>
              <a:t> </a:t>
            </a:r>
            <a:r>
              <a:rPr lang="en-GB" sz="1400" dirty="0"/>
              <a:t>AND, OR </a:t>
            </a:r>
            <a:r>
              <a:rPr lang="pl-PL" sz="1400" dirty="0" smtClean="0"/>
              <a:t>i </a:t>
            </a:r>
            <a:r>
              <a:rPr lang="en-GB" sz="1400" dirty="0" smtClean="0"/>
              <a:t>NOT</a:t>
            </a:r>
            <a:endParaRPr lang="en-GB" sz="1400" dirty="0"/>
          </a:p>
          <a:p>
            <a:r>
              <a:rPr lang="pl-PL" sz="1400" dirty="0" smtClean="0"/>
              <a:t>Brak </a:t>
            </a:r>
            <a:r>
              <a:rPr lang="en-GB" sz="1400" dirty="0" smtClean="0"/>
              <a:t> </a:t>
            </a:r>
            <a:r>
              <a:rPr lang="pl-PL" sz="1400" dirty="0" smtClean="0"/>
              <a:t>TP oznacza bezwarunkowe wyzwolenie </a:t>
            </a:r>
            <a:r>
              <a:rPr lang="en-GB" sz="1400" dirty="0" smtClean="0"/>
              <a:t>AS</a:t>
            </a:r>
            <a:endParaRPr lang="en-GB" sz="1400" dirty="0"/>
          </a:p>
          <a:p>
            <a:r>
              <a:rPr lang="pl-PL" sz="1400" dirty="0" smtClean="0"/>
              <a:t>Poszczególne formuły </a:t>
            </a:r>
            <a:r>
              <a:rPr lang="en-GB" sz="1400" dirty="0" smtClean="0"/>
              <a:t>SPT </a:t>
            </a:r>
            <a:r>
              <a:rPr lang="pl-PL" sz="1400" dirty="0" smtClean="0"/>
              <a:t>mogą być również negowane</a:t>
            </a:r>
            <a:endParaRPr lang="en-GB" sz="1400" dirty="0"/>
          </a:p>
        </p:txBody>
      </p:sp>
      <p:sp>
        <p:nvSpPr>
          <p:cNvPr id="128011" name="Rectangle 11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3000" y="1903413"/>
            <a:ext cx="3795713" cy="4498975"/>
          </a:xfrm>
        </p:spPr>
        <p:txBody>
          <a:bodyPr/>
          <a:lstStyle/>
          <a:p>
            <a:r>
              <a:rPr lang="en-GB" sz="1400" dirty="0" smtClean="0"/>
              <a:t>Service </a:t>
            </a:r>
            <a:r>
              <a:rPr lang="en-GB" sz="1400" dirty="0"/>
              <a:t>Point Trigger </a:t>
            </a:r>
            <a:r>
              <a:rPr lang="pl-PL" sz="1400" dirty="0" smtClean="0"/>
              <a:t>może używać następujących informacji</a:t>
            </a:r>
            <a:r>
              <a:rPr lang="en-GB" sz="1400" dirty="0" smtClean="0"/>
              <a:t>:</a:t>
            </a:r>
            <a:endParaRPr lang="en-GB" sz="1400" dirty="0"/>
          </a:p>
          <a:p>
            <a:pPr lvl="1"/>
            <a:r>
              <a:rPr lang="en-GB" sz="1400" dirty="0"/>
              <a:t>Request-URI</a:t>
            </a:r>
          </a:p>
          <a:p>
            <a:pPr lvl="1"/>
            <a:r>
              <a:rPr lang="en-GB" sz="1400" dirty="0"/>
              <a:t>SIP Method</a:t>
            </a:r>
          </a:p>
          <a:p>
            <a:pPr lvl="1"/>
            <a:r>
              <a:rPr lang="en-GB" sz="1400" dirty="0"/>
              <a:t>SIP Header</a:t>
            </a:r>
          </a:p>
          <a:p>
            <a:pPr lvl="1"/>
            <a:r>
              <a:rPr lang="pl-PL" sz="1400" dirty="0" smtClean="0"/>
              <a:t>Rodzaj sesji</a:t>
            </a:r>
            <a:r>
              <a:rPr lang="en-GB" sz="1400" dirty="0" smtClean="0"/>
              <a:t> </a:t>
            </a:r>
            <a:r>
              <a:rPr lang="en-GB" sz="1400" dirty="0"/>
              <a:t>(Values: {</a:t>
            </a:r>
            <a:r>
              <a:rPr lang="en-GB" sz="1400" dirty="0" smtClean="0"/>
              <a:t>originating, terminating </a:t>
            </a:r>
            <a:r>
              <a:rPr lang="en-GB" sz="1400" dirty="0"/>
              <a:t>– registered, terminating – unregistered, originating – unregistered}</a:t>
            </a:r>
          </a:p>
          <a:p>
            <a:pPr lvl="1"/>
            <a:r>
              <a:rPr lang="pl-PL" sz="1400" dirty="0" smtClean="0"/>
              <a:t>Opis mediów w </a:t>
            </a:r>
            <a:r>
              <a:rPr lang="en-GB" sz="1400" dirty="0" smtClean="0"/>
              <a:t>SDP</a:t>
            </a:r>
            <a:endParaRPr lang="en-US" sz="1400" dirty="0"/>
          </a:p>
        </p:txBody>
      </p:sp>
      <p:sp>
        <p:nvSpPr>
          <p:cNvPr id="128006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graphicFrame>
        <p:nvGraphicFramePr>
          <p:cNvPr id="128013" name="Object 13"/>
          <p:cNvGraphicFramePr>
            <a:graphicFrameLocks noGrp="1" noChangeAspect="1"/>
          </p:cNvGraphicFramePr>
          <p:nvPr>
            <p:ph sz="half" idx="2"/>
          </p:nvPr>
        </p:nvGraphicFramePr>
        <p:xfrm>
          <a:off x="611560" y="4437112"/>
          <a:ext cx="4675187" cy="193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351" name="Visio" r:id="rId4" imgW="4675551" imgH="1934139" progId="Visio.Drawing.11">
                  <p:embed/>
                </p:oleObj>
              </mc:Choice>
              <mc:Fallback>
                <p:oleObj name="Visio" r:id="rId4" imgW="4675551" imgH="1934139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560" y="4437112"/>
                        <a:ext cx="4675187" cy="193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86750359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620688"/>
            <a:ext cx="8229600" cy="648618"/>
          </a:xfrm>
        </p:spPr>
        <p:txBody>
          <a:bodyPr/>
          <a:lstStyle/>
          <a:p>
            <a:r>
              <a:rPr lang="pl-PL" sz="3600" dirty="0" smtClean="0"/>
              <a:t>Przykładowy profil usługi</a:t>
            </a:r>
            <a:endParaRPr lang="en-US" sz="3600" dirty="0"/>
          </a:p>
        </p:txBody>
      </p:sp>
      <p:sp>
        <p:nvSpPr>
          <p:cNvPr id="1413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68760"/>
            <a:ext cx="4042792" cy="452596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  <a:buNone/>
            </a:pPr>
            <a:r>
              <a:rPr lang="en-GB" sz="800" b="1" dirty="0">
                <a:solidFill>
                  <a:srgbClr val="0033CC"/>
                </a:solidFill>
              </a:rPr>
              <a:t>SIP Requests with the method “MESSAGE” or if the method is “SUBSCRIBE” and the From-header is not “</a:t>
            </a:r>
            <a:r>
              <a:rPr lang="en-GB" sz="800" b="1" dirty="0" err="1">
                <a:solidFill>
                  <a:srgbClr val="0033CC"/>
                </a:solidFill>
              </a:rPr>
              <a:t>joe</a:t>
            </a:r>
            <a:r>
              <a:rPr lang="en-GB" sz="800" b="1" dirty="0">
                <a:solidFill>
                  <a:srgbClr val="0033CC"/>
                </a:solidFill>
              </a:rPr>
              <a:t>”</a:t>
            </a:r>
          </a:p>
          <a:p>
            <a:pPr lvl="1">
              <a:lnSpc>
                <a:spcPct val="100000"/>
              </a:lnSpc>
            </a:pPr>
            <a:r>
              <a:rPr lang="en-GB" sz="800" b="1" i="1" dirty="0">
                <a:solidFill>
                  <a:srgbClr val="0033CC"/>
                </a:solidFill>
              </a:rPr>
              <a:t>Method </a:t>
            </a:r>
            <a:r>
              <a:rPr lang="en-GB" sz="800" b="1" i="1" dirty="0" smtClean="0">
                <a:solidFill>
                  <a:srgbClr val="0033CC"/>
                </a:solidFill>
              </a:rPr>
              <a:t>= </a:t>
            </a:r>
            <a:r>
              <a:rPr lang="en-GB" sz="800" b="1" i="1" dirty="0">
                <a:solidFill>
                  <a:srgbClr val="0033CC"/>
                </a:solidFill>
              </a:rPr>
              <a:t>"MESSAGE" OR (Method="SUBSCRIBE" AND NOT Header = "from" Content = "</a:t>
            </a:r>
            <a:r>
              <a:rPr lang="en-GB" sz="800" b="1" i="1" dirty="0" err="1">
                <a:solidFill>
                  <a:srgbClr val="0033CC"/>
                </a:solidFill>
              </a:rPr>
              <a:t>joe</a:t>
            </a:r>
            <a:r>
              <a:rPr lang="en-GB" sz="800" b="1" i="1" dirty="0">
                <a:solidFill>
                  <a:srgbClr val="0033CC"/>
                </a:solidFill>
              </a:rPr>
              <a:t>")</a:t>
            </a:r>
          </a:p>
          <a:p>
            <a:pPr lvl="1">
              <a:lnSpc>
                <a:spcPct val="100000"/>
              </a:lnSpc>
              <a:buFontTx/>
              <a:buNone/>
            </a:pPr>
            <a:endParaRPr lang="en-GB" sz="700" dirty="0"/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&lt;?xml version="1.0" encoding="UTF-8"?&gt;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&lt;</a:t>
            </a:r>
            <a:r>
              <a:rPr lang="en-US" sz="700" dirty="0" err="1">
                <a:latin typeface="Courier New" pitchFamily="49" charset="0"/>
              </a:rPr>
              <a:t>IMSSubscription</a:t>
            </a:r>
            <a:r>
              <a:rPr lang="en-US" sz="700" dirty="0">
                <a:latin typeface="Courier New" pitchFamily="49" charset="0"/>
              </a:rPr>
              <a:t> </a:t>
            </a:r>
            <a:r>
              <a:rPr lang="en-US" sz="700" dirty="0" err="1">
                <a:latin typeface="Courier New" pitchFamily="49" charset="0"/>
              </a:rPr>
              <a:t>xmlns:xsi</a:t>
            </a:r>
            <a:r>
              <a:rPr lang="en-US" sz="700" dirty="0">
                <a:latin typeface="Courier New" pitchFamily="49" charset="0"/>
              </a:rPr>
              <a:t>="http://www.w3.org/2001/XMLSchema-instance" </a:t>
            </a:r>
            <a:r>
              <a:rPr lang="en-US" sz="700" dirty="0" err="1">
                <a:latin typeface="Courier New" pitchFamily="49" charset="0"/>
              </a:rPr>
              <a:t>xsi:noNamespaceSchemaLocation</a:t>
            </a:r>
            <a:r>
              <a:rPr lang="en-US" sz="700" dirty="0">
                <a:latin typeface="Courier New" pitchFamily="49" charset="0"/>
              </a:rPr>
              <a:t>="D:\ \CxDataType.xsd"&gt;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&lt;</a:t>
            </a:r>
            <a:r>
              <a:rPr lang="en-US" sz="700" dirty="0" err="1">
                <a:latin typeface="Courier New" pitchFamily="49" charset="0"/>
              </a:rPr>
              <a:t>PrivateID</a:t>
            </a:r>
            <a:r>
              <a:rPr lang="en-US" sz="700" dirty="0">
                <a:latin typeface="Courier New" pitchFamily="49" charset="0"/>
              </a:rPr>
              <a:t>&gt;IMPI1@homedomain.com&lt;/</a:t>
            </a:r>
            <a:r>
              <a:rPr lang="en-US" sz="700" dirty="0" err="1">
                <a:latin typeface="Courier New" pitchFamily="49" charset="0"/>
              </a:rPr>
              <a:t>PrivateID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&lt;</a:t>
            </a:r>
            <a:r>
              <a:rPr lang="en-US" sz="700" dirty="0" err="1">
                <a:latin typeface="Courier New" pitchFamily="49" charset="0"/>
              </a:rPr>
              <a:t>ServiceProfile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&lt;</a:t>
            </a:r>
            <a:r>
              <a:rPr lang="en-US" sz="700" dirty="0" err="1">
                <a:latin typeface="Courier New" pitchFamily="49" charset="0"/>
              </a:rPr>
              <a:t>PublicIdentity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&lt;</a:t>
            </a:r>
            <a:r>
              <a:rPr lang="en-US" sz="700" dirty="0" err="1">
                <a:latin typeface="Courier New" pitchFamily="49" charset="0"/>
              </a:rPr>
              <a:t>BarringIndication</a:t>
            </a:r>
            <a:r>
              <a:rPr lang="en-US" sz="700" dirty="0">
                <a:latin typeface="Courier New" pitchFamily="49" charset="0"/>
              </a:rPr>
              <a:t>&gt;1&lt;/</a:t>
            </a:r>
            <a:r>
              <a:rPr lang="en-US" sz="700" dirty="0" err="1">
                <a:latin typeface="Courier New" pitchFamily="49" charset="0"/>
              </a:rPr>
              <a:t>BarringIndication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&lt;Identity&gt; sip:IMPU1@homedomain.com &lt;/Identity&gt;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&lt;/</a:t>
            </a:r>
            <a:r>
              <a:rPr lang="en-US" sz="700" dirty="0" err="1">
                <a:latin typeface="Courier New" pitchFamily="49" charset="0"/>
              </a:rPr>
              <a:t>PublicIdentity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&lt;</a:t>
            </a:r>
            <a:r>
              <a:rPr lang="en-US" sz="700" dirty="0" err="1">
                <a:latin typeface="Courier New" pitchFamily="49" charset="0"/>
              </a:rPr>
              <a:t>PublicIdentity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&lt;Identity&gt; sip:IMPU2@homedomain.com &lt;/Identity&gt;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&lt;/</a:t>
            </a:r>
            <a:r>
              <a:rPr lang="en-US" sz="700" dirty="0" err="1">
                <a:latin typeface="Courier New" pitchFamily="49" charset="0"/>
              </a:rPr>
              <a:t>PublicIdentity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&lt;</a:t>
            </a:r>
            <a:r>
              <a:rPr lang="en-US" sz="700" dirty="0" err="1">
                <a:latin typeface="Courier New" pitchFamily="49" charset="0"/>
              </a:rPr>
              <a:t>InitialFilterCriteria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&lt;Priority&gt;0&lt;/Priority&gt;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&lt;</a:t>
            </a:r>
            <a:r>
              <a:rPr lang="en-US" sz="700" dirty="0" err="1">
                <a:latin typeface="Courier New" pitchFamily="49" charset="0"/>
              </a:rPr>
              <a:t>TriggerPoint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&lt;</a:t>
            </a:r>
            <a:r>
              <a:rPr lang="en-US" sz="700" dirty="0" err="1">
                <a:latin typeface="Courier New" pitchFamily="49" charset="0"/>
              </a:rPr>
              <a:t>ConditionTypeCNF</a:t>
            </a:r>
            <a:r>
              <a:rPr lang="en-US" sz="700" dirty="0">
                <a:latin typeface="Courier New" pitchFamily="49" charset="0"/>
              </a:rPr>
              <a:t>&gt;1&lt;/</a:t>
            </a:r>
            <a:r>
              <a:rPr lang="en-US" sz="700" dirty="0" err="1">
                <a:latin typeface="Courier New" pitchFamily="49" charset="0"/>
              </a:rPr>
              <a:t>ConditionTypeCNF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&lt;SPT&gt;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</a:t>
            </a:r>
            <a:r>
              <a:rPr lang="en-US" sz="700" dirty="0" err="1">
                <a:latin typeface="Courier New" pitchFamily="49" charset="0"/>
              </a:rPr>
              <a:t>ConditionNegated</a:t>
            </a:r>
            <a:r>
              <a:rPr lang="en-US" sz="700" dirty="0">
                <a:latin typeface="Courier New" pitchFamily="49" charset="0"/>
              </a:rPr>
              <a:t>&gt;0&lt;/</a:t>
            </a:r>
            <a:r>
              <a:rPr lang="en-US" sz="700" dirty="0" err="1">
                <a:latin typeface="Courier New" pitchFamily="49" charset="0"/>
              </a:rPr>
              <a:t>ConditionNegated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&lt;Group&gt;0&lt;/Group&gt;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&lt;Method&gt;MESSAGE&lt;/Method&gt;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&lt;/SPT&gt;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&lt;SPT&gt;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</a:t>
            </a:r>
            <a:r>
              <a:rPr lang="en-US" sz="700" dirty="0" err="1">
                <a:latin typeface="Courier New" pitchFamily="49" charset="0"/>
              </a:rPr>
              <a:t>ConditionNegated</a:t>
            </a:r>
            <a:r>
              <a:rPr lang="en-US" sz="700" dirty="0">
                <a:latin typeface="Courier New" pitchFamily="49" charset="0"/>
              </a:rPr>
              <a:t>&gt;0&lt;/</a:t>
            </a:r>
            <a:r>
              <a:rPr lang="en-US" sz="700" dirty="0" err="1">
                <a:latin typeface="Courier New" pitchFamily="49" charset="0"/>
              </a:rPr>
              <a:t>ConditionNegated</a:t>
            </a:r>
            <a:r>
              <a:rPr lang="en-US" sz="7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&lt;Group&gt;0&lt;/Group&gt;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 &lt;Method&gt;SUBSCRIBE&lt;/Method&gt;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700" dirty="0">
                <a:latin typeface="Courier New" pitchFamily="49" charset="0"/>
              </a:rPr>
              <a:t>       &lt;/SPT&gt;</a:t>
            </a:r>
          </a:p>
        </p:txBody>
      </p:sp>
      <p:sp>
        <p:nvSpPr>
          <p:cNvPr id="14131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85240" y="2060848"/>
            <a:ext cx="4038600" cy="4525963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  <a:buFontTx/>
              <a:buNone/>
            </a:pPr>
            <a:r>
              <a:rPr lang="en-US" sz="1000" dirty="0" smtClean="0">
                <a:latin typeface="Courier New" pitchFamily="49" charset="0"/>
              </a:rPr>
              <a:t>     </a:t>
            </a:r>
            <a:r>
              <a:rPr lang="en-US" sz="1000" dirty="0">
                <a:latin typeface="Courier New" pitchFamily="49" charset="0"/>
              </a:rPr>
              <a:t>&lt;SPT&gt;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</a:t>
            </a:r>
            <a:r>
              <a:rPr lang="en-US" sz="1000" dirty="0" err="1">
                <a:latin typeface="Courier New" pitchFamily="49" charset="0"/>
              </a:rPr>
              <a:t>ConditionNegated</a:t>
            </a:r>
            <a:r>
              <a:rPr lang="en-US" sz="1000" dirty="0">
                <a:latin typeface="Courier New" pitchFamily="49" charset="0"/>
              </a:rPr>
              <a:t>&gt;1&lt;/</a:t>
            </a:r>
            <a:r>
              <a:rPr lang="en-US" sz="1000" dirty="0" err="1">
                <a:latin typeface="Courier New" pitchFamily="49" charset="0"/>
              </a:rPr>
              <a:t>ConditionNegated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&lt;Group&gt;1&lt;/Group&gt;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</a:t>
            </a:r>
            <a:r>
              <a:rPr lang="en-US" sz="1000" dirty="0" err="1">
                <a:latin typeface="Courier New" pitchFamily="49" charset="0"/>
              </a:rPr>
              <a:t>SIPHeader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 &lt;Header&gt;From&lt;/Header&gt;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GB" sz="1000" dirty="0">
                <a:latin typeface="Courier New" pitchFamily="49" charset="0"/>
              </a:rPr>
              <a:t>       &lt;Content&gt;"</a:t>
            </a:r>
            <a:r>
              <a:rPr lang="en-GB" sz="1000" dirty="0" err="1">
                <a:latin typeface="Courier New" pitchFamily="49" charset="0"/>
              </a:rPr>
              <a:t>joe</a:t>
            </a:r>
            <a:r>
              <a:rPr lang="en-GB" sz="1000" dirty="0">
                <a:latin typeface="Courier New" pitchFamily="49" charset="0"/>
              </a:rPr>
              <a:t>"&lt;/Content&gt;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&lt;/</a:t>
            </a:r>
            <a:r>
              <a:rPr lang="en-US" sz="1000" dirty="0" err="1">
                <a:latin typeface="Courier New" pitchFamily="49" charset="0"/>
              </a:rPr>
              <a:t>SIPHeader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&lt;/SPT&gt;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	   &lt;SPT&gt;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</a:t>
            </a:r>
            <a:r>
              <a:rPr lang="en-US" sz="1000" dirty="0" err="1">
                <a:latin typeface="Courier New" pitchFamily="49" charset="0"/>
              </a:rPr>
              <a:t>ConditionNegated</a:t>
            </a:r>
            <a:r>
              <a:rPr lang="en-US" sz="1000" dirty="0">
                <a:latin typeface="Courier New" pitchFamily="49" charset="0"/>
              </a:rPr>
              <a:t>&gt;0&lt;/</a:t>
            </a:r>
            <a:r>
              <a:rPr lang="en-US" sz="1000" dirty="0" err="1">
                <a:latin typeface="Courier New" pitchFamily="49" charset="0"/>
              </a:rPr>
              <a:t>ConditionNegated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&lt;Group&gt;1&lt;/Group&gt;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 &lt;Method&gt;MESSAGE&lt;/Method&gt;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 &lt;/SPT&gt;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&lt;/</a:t>
            </a:r>
            <a:r>
              <a:rPr lang="en-US" sz="1000" dirty="0" err="1">
                <a:latin typeface="Courier New" pitchFamily="49" charset="0"/>
              </a:rPr>
              <a:t>TriggerPoint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&lt;</a:t>
            </a:r>
            <a:r>
              <a:rPr lang="en-US" sz="1000" dirty="0" err="1">
                <a:latin typeface="Courier New" pitchFamily="49" charset="0"/>
              </a:rPr>
              <a:t>ApplicationServer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  &lt;</a:t>
            </a:r>
            <a:r>
              <a:rPr lang="en-US" sz="1000" dirty="0" err="1">
                <a:latin typeface="Courier New" pitchFamily="49" charset="0"/>
              </a:rPr>
              <a:t>ServerName</a:t>
            </a:r>
            <a:r>
              <a:rPr lang="en-US" sz="1000" dirty="0">
                <a:latin typeface="Courier New" pitchFamily="49" charset="0"/>
              </a:rPr>
              <a:t>&gt;sip:AS1@homedomain.com&lt;/</a:t>
            </a:r>
            <a:r>
              <a:rPr lang="en-US" sz="1000" dirty="0" err="1">
                <a:latin typeface="Courier New" pitchFamily="49" charset="0"/>
              </a:rPr>
              <a:t>ServerName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	  &lt;</a:t>
            </a:r>
            <a:r>
              <a:rPr lang="en-US" sz="1000" dirty="0" err="1">
                <a:latin typeface="Courier New" pitchFamily="49" charset="0"/>
              </a:rPr>
              <a:t>DefaultHandling</a:t>
            </a:r>
            <a:r>
              <a:rPr lang="en-US" sz="1000" dirty="0">
                <a:latin typeface="Courier New" pitchFamily="49" charset="0"/>
              </a:rPr>
              <a:t>&gt;0&lt;/</a:t>
            </a:r>
            <a:r>
              <a:rPr lang="en-US" sz="1000" dirty="0" err="1">
                <a:latin typeface="Courier New" pitchFamily="49" charset="0"/>
              </a:rPr>
              <a:t>DefaultHandling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	 &lt;/</a:t>
            </a:r>
            <a:r>
              <a:rPr lang="en-US" sz="1000" dirty="0" err="1">
                <a:latin typeface="Courier New" pitchFamily="49" charset="0"/>
              </a:rPr>
              <a:t>ApplicationServer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 &lt;/</a:t>
            </a:r>
            <a:r>
              <a:rPr lang="en-US" sz="1000" dirty="0" err="1">
                <a:latin typeface="Courier New" pitchFamily="49" charset="0"/>
              </a:rPr>
              <a:t>InitialFilterCriteria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 &lt;/</a:t>
            </a:r>
            <a:r>
              <a:rPr lang="en-US" sz="1000" dirty="0" err="1">
                <a:latin typeface="Courier New" pitchFamily="49" charset="0"/>
              </a:rPr>
              <a:t>ServiceProfile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r>
              <a:rPr lang="en-US" sz="1000" dirty="0">
                <a:latin typeface="Courier New" pitchFamily="49" charset="0"/>
              </a:rPr>
              <a:t>&lt;/</a:t>
            </a:r>
            <a:r>
              <a:rPr lang="en-US" sz="1000" dirty="0" err="1">
                <a:latin typeface="Courier New" pitchFamily="49" charset="0"/>
              </a:rPr>
              <a:t>IMSSubscription</a:t>
            </a:r>
            <a:r>
              <a:rPr lang="en-US" sz="1000" dirty="0">
                <a:latin typeface="Courier New" pitchFamily="49" charset="0"/>
              </a:rPr>
              <a:t>&gt;</a:t>
            </a:r>
          </a:p>
          <a:p>
            <a:pPr>
              <a:lnSpc>
                <a:spcPct val="100000"/>
              </a:lnSpc>
              <a:buFontTx/>
              <a:buNone/>
            </a:pPr>
            <a:endParaRPr lang="en-US" sz="1000" dirty="0"/>
          </a:p>
        </p:txBody>
      </p:sp>
      <p:sp>
        <p:nvSpPr>
          <p:cNvPr id="141317" name="Line 5"/>
          <p:cNvSpPr>
            <a:spLocks noChangeShapeType="1"/>
          </p:cNvSpPr>
          <p:nvPr/>
        </p:nvSpPr>
        <p:spPr bwMode="auto">
          <a:xfrm>
            <a:off x="4643438" y="1903413"/>
            <a:ext cx="0" cy="4498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8151401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3600" dirty="0" smtClean="0"/>
              <a:t>Tryby działania </a:t>
            </a:r>
            <a:r>
              <a:rPr lang="en-US" sz="3600" dirty="0" smtClean="0"/>
              <a:t>AS</a:t>
            </a:r>
            <a:endParaRPr lang="en-US" sz="3600" dirty="0"/>
          </a:p>
        </p:txBody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400" dirty="0"/>
              <a:t>Tryby działania </a:t>
            </a:r>
            <a:r>
              <a:rPr lang="pl-PL" sz="2400" dirty="0" smtClean="0"/>
              <a:t>AS przy przetwarzaniu żądań </a:t>
            </a:r>
            <a:r>
              <a:rPr lang="en-US" sz="2400" dirty="0" smtClean="0"/>
              <a:t>SIP:</a:t>
            </a:r>
            <a:endParaRPr lang="en-US" sz="2400" dirty="0"/>
          </a:p>
          <a:p>
            <a:pPr lvl="1"/>
            <a:r>
              <a:rPr lang="en-US" sz="2000" dirty="0"/>
              <a:t>AS </a:t>
            </a:r>
            <a:r>
              <a:rPr lang="pl-PL" sz="2000" dirty="0" smtClean="0"/>
              <a:t>działa jako terminujący </a:t>
            </a:r>
            <a:r>
              <a:rPr lang="en-US" sz="2000" dirty="0" smtClean="0"/>
              <a:t>UA</a:t>
            </a:r>
            <a:r>
              <a:rPr lang="pl-PL" sz="2000" dirty="0" smtClean="0"/>
              <a:t> lub serwer przekierowujący</a:t>
            </a:r>
            <a:endParaRPr lang="en-US" sz="2000" dirty="0"/>
          </a:p>
          <a:p>
            <a:pPr lvl="1"/>
            <a:r>
              <a:rPr lang="en-US" sz="2000" dirty="0"/>
              <a:t>AS </a:t>
            </a:r>
            <a:r>
              <a:rPr lang="pl-PL" sz="2000" dirty="0" smtClean="0"/>
              <a:t>działa jako inicjujący </a:t>
            </a:r>
            <a:r>
              <a:rPr lang="en-US" sz="2000" dirty="0" smtClean="0"/>
              <a:t>UA</a:t>
            </a:r>
            <a:endParaRPr lang="en-US" sz="2000" dirty="0"/>
          </a:p>
          <a:p>
            <a:pPr lvl="1"/>
            <a:r>
              <a:rPr lang="en-US" sz="2000" dirty="0"/>
              <a:t>AS </a:t>
            </a:r>
            <a:r>
              <a:rPr lang="pl-PL" sz="2000" dirty="0" smtClean="0"/>
              <a:t>działa jako serwer </a:t>
            </a:r>
            <a:r>
              <a:rPr lang="en-US" sz="2000" dirty="0" smtClean="0"/>
              <a:t>SIP </a:t>
            </a:r>
            <a:r>
              <a:rPr lang="en-US" sz="2000" dirty="0"/>
              <a:t>proxy</a:t>
            </a:r>
          </a:p>
          <a:p>
            <a:pPr lvl="1"/>
            <a:r>
              <a:rPr lang="en-US" sz="2000" dirty="0"/>
              <a:t>AS </a:t>
            </a:r>
            <a:r>
              <a:rPr lang="pl-PL" sz="2000" dirty="0" smtClean="0"/>
              <a:t>jako </a:t>
            </a:r>
            <a:r>
              <a:rPr lang="en-US" sz="2000" dirty="0" smtClean="0"/>
              <a:t>3PCC/B2BUA </a:t>
            </a:r>
            <a:r>
              <a:rPr lang="en-US" sz="2000" dirty="0"/>
              <a:t>mode</a:t>
            </a:r>
          </a:p>
          <a:p>
            <a:pPr lvl="1"/>
            <a:r>
              <a:rPr lang="en-US" sz="2000" dirty="0"/>
              <a:t>AS </a:t>
            </a:r>
            <a:r>
              <a:rPr lang="pl-PL" sz="2000" dirty="0" smtClean="0"/>
              <a:t>nie uczestniczy lub kończy swoje zaangażowanie </a:t>
            </a:r>
            <a:endParaRPr lang="en-US" sz="2000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44908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l-PL" sz="3600" dirty="0">
                <a:latin typeface="+mn-lt"/>
              </a:rPr>
              <a:t>AS </a:t>
            </a:r>
            <a:r>
              <a:rPr lang="pl-PL" sz="3600" dirty="0" smtClean="0">
                <a:latin typeface="+mn-lt"/>
              </a:rPr>
              <a:t>jako </a:t>
            </a:r>
            <a:r>
              <a:rPr lang="pl-PL" sz="3600" dirty="0">
                <a:latin typeface="+mn-lt"/>
              </a:rPr>
              <a:t>terminujący UA lub serwer przekierowujący</a:t>
            </a:r>
            <a:endParaRPr lang="en-US" sz="3600" dirty="0">
              <a:latin typeface="+mn-lt"/>
            </a:endParaRPr>
          </a:p>
        </p:txBody>
      </p:sp>
      <p:sp>
        <p:nvSpPr>
          <p:cNvPr id="75783" name="Rectangle 7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pl-PL" sz="1800" dirty="0" smtClean="0"/>
              <a:t>Przychodzące żądanie </a:t>
            </a:r>
            <a:r>
              <a:rPr lang="en-US" sz="1800" dirty="0" smtClean="0"/>
              <a:t>SIP </a:t>
            </a:r>
            <a:r>
              <a:rPr lang="pl-PL" sz="1800" dirty="0" smtClean="0"/>
              <a:t>przekazywane przez </a:t>
            </a:r>
            <a:r>
              <a:rPr lang="en-US" sz="1800" dirty="0" smtClean="0"/>
              <a:t>S-CSCF </a:t>
            </a:r>
            <a:r>
              <a:rPr lang="pl-PL" sz="1800" dirty="0"/>
              <a:t>d</a:t>
            </a:r>
            <a:r>
              <a:rPr lang="en-US" sz="1800" dirty="0" smtClean="0"/>
              <a:t>o </a:t>
            </a:r>
            <a:r>
              <a:rPr lang="pl-PL" sz="1800" b="1" dirty="0" smtClean="0"/>
              <a:t>AS</a:t>
            </a:r>
            <a:endParaRPr lang="en-US" sz="1800" b="1" dirty="0"/>
          </a:p>
          <a:p>
            <a:r>
              <a:rPr lang="pl-PL" sz="1800" b="1" dirty="0" smtClean="0"/>
              <a:t>AS</a:t>
            </a:r>
            <a:r>
              <a:rPr lang="pl-PL" sz="1800" dirty="0" smtClean="0"/>
              <a:t> działa jako:</a:t>
            </a:r>
            <a:endParaRPr lang="en-US" sz="1800" dirty="0"/>
          </a:p>
          <a:p>
            <a:pPr lvl="1"/>
            <a:r>
              <a:rPr lang="en-US" sz="1800" dirty="0" smtClean="0"/>
              <a:t>normal</a:t>
            </a:r>
            <a:r>
              <a:rPr lang="pl-PL" sz="1800" dirty="0" err="1" smtClean="0"/>
              <a:t>ny</a:t>
            </a:r>
            <a:r>
              <a:rPr lang="en-US" sz="1800" dirty="0" smtClean="0"/>
              <a:t> </a:t>
            </a:r>
            <a:r>
              <a:rPr lang="en-US" sz="1800" dirty="0"/>
              <a:t>User Agent (UA), </a:t>
            </a:r>
            <a:r>
              <a:rPr lang="pl-PL" sz="1800" dirty="0" smtClean="0"/>
              <a:t>lub</a:t>
            </a:r>
            <a:endParaRPr lang="en-US" sz="1800" dirty="0"/>
          </a:p>
          <a:p>
            <a:pPr lvl="1"/>
            <a:r>
              <a:rPr lang="en-US" sz="1800" dirty="0" smtClean="0"/>
              <a:t>Redirect </a:t>
            </a:r>
            <a:r>
              <a:rPr lang="en-US" sz="1800" dirty="0"/>
              <a:t>Server </a:t>
            </a:r>
            <a:endParaRPr lang="pl-PL" sz="1800" dirty="0" smtClean="0"/>
          </a:p>
          <a:p>
            <a:pPr lvl="2"/>
            <a:r>
              <a:rPr lang="pl-PL" sz="1400" dirty="0" smtClean="0"/>
              <a:t>Zgodnie z RFC 3261, </a:t>
            </a:r>
            <a:r>
              <a:rPr lang="pl-PL" sz="1400" dirty="0" err="1" smtClean="0"/>
              <a:t>Section</a:t>
            </a:r>
            <a:r>
              <a:rPr lang="pl-PL" sz="1400" dirty="0" smtClean="0"/>
              <a:t> 8.3</a:t>
            </a:r>
            <a:endParaRPr lang="en-US" sz="1400" dirty="0"/>
          </a:p>
        </p:txBody>
      </p:sp>
      <p:graphicFrame>
        <p:nvGraphicFramePr>
          <p:cNvPr id="75786" name="Object 10"/>
          <p:cNvGraphicFramePr>
            <a:graphicFrameLocks noGrp="1" noChangeAspect="1"/>
          </p:cNvGraphicFramePr>
          <p:nvPr>
            <p:ph sz="half" idx="1"/>
          </p:nvPr>
        </p:nvGraphicFramePr>
        <p:xfrm>
          <a:off x="381000" y="2098675"/>
          <a:ext cx="4189413" cy="4108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375" name="Visio" r:id="rId4" imgW="3840643" imgH="3765215" progId="Visio.Drawing.11">
                  <p:embed/>
                </p:oleObj>
              </mc:Choice>
              <mc:Fallback>
                <p:oleObj name="Visio" r:id="rId4" imgW="3840643" imgH="3765215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098675"/>
                        <a:ext cx="4189413" cy="4108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857066555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BF2CCC-F147-4E28-8D22-AD823066E4D1}" type="slidenum">
              <a:rPr lang="pl-PL"/>
              <a:pPr/>
              <a:t>12</a:t>
            </a:fld>
            <a:endParaRPr lang="pl-PL"/>
          </a:p>
        </p:txBody>
      </p:sp>
      <p:sp>
        <p:nvSpPr>
          <p:cNvPr id="33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Normalizacja </a:t>
            </a:r>
            <a:r>
              <a:rPr lang="nl-NL"/>
              <a:t>IMS </a:t>
            </a:r>
            <a:r>
              <a:rPr lang="pl-PL"/>
              <a:t>w 3GPP</a:t>
            </a:r>
            <a:endParaRPr lang="nl-NL"/>
          </a:p>
        </p:txBody>
      </p:sp>
      <p:sp>
        <p:nvSpPr>
          <p:cNvPr id="3314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59398" y="1773238"/>
            <a:ext cx="3282352" cy="4572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pl-PL" sz="1600" dirty="0"/>
              <a:t>2000 – początek normalizacji IMS przez </a:t>
            </a:r>
            <a:r>
              <a:rPr lang="nl-NL" sz="1600" dirty="0"/>
              <a:t>3GPP</a:t>
            </a:r>
          </a:p>
          <a:p>
            <a:pPr lvl="1">
              <a:lnSpc>
                <a:spcPct val="90000"/>
              </a:lnSpc>
            </a:pPr>
            <a:r>
              <a:rPr lang="pl-PL" sz="1400" dirty="0"/>
              <a:t>Nacisk na </a:t>
            </a:r>
            <a:r>
              <a:rPr lang="nl-NL" sz="1400" dirty="0"/>
              <a:t>mobil</a:t>
            </a:r>
            <a:r>
              <a:rPr lang="pl-PL" sz="1400" dirty="0"/>
              <a:t>n</a:t>
            </a:r>
            <a:r>
              <a:rPr lang="nl-NL" sz="1400" dirty="0"/>
              <a:t>e multimedia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nl-NL" sz="1600" dirty="0"/>
          </a:p>
          <a:p>
            <a:pPr>
              <a:lnSpc>
                <a:spcPct val="90000"/>
              </a:lnSpc>
            </a:pPr>
            <a:r>
              <a:rPr lang="en-GB" sz="1600" dirty="0"/>
              <a:t>IMS </a:t>
            </a:r>
            <a:r>
              <a:rPr lang="pl-PL" sz="1600" dirty="0"/>
              <a:t>sterowanie sesjami oparte </a:t>
            </a:r>
            <a:r>
              <a:rPr lang="en-GB" sz="1600" dirty="0"/>
              <a:t>proto</a:t>
            </a:r>
            <a:r>
              <a:rPr lang="pl-PL" sz="1600" dirty="0"/>
              <a:t>k</a:t>
            </a:r>
            <a:r>
              <a:rPr lang="en-GB" sz="1600" dirty="0" err="1"/>
              <a:t>ol</a:t>
            </a:r>
            <a:r>
              <a:rPr lang="pl-PL" sz="1600" dirty="0"/>
              <a:t>e</a:t>
            </a:r>
            <a:r>
              <a:rPr lang="en-GB" sz="1600" dirty="0"/>
              <a:t> SIP (IETF RFC3261)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nl-NL" sz="1600" dirty="0"/>
          </a:p>
          <a:p>
            <a:pPr>
              <a:lnSpc>
                <a:spcPct val="90000"/>
              </a:lnSpc>
            </a:pPr>
            <a:r>
              <a:rPr lang="pl-PL" sz="1600" dirty="0"/>
              <a:t>Specyfikacje </a:t>
            </a:r>
            <a:r>
              <a:rPr lang="en-GB" sz="1600" dirty="0"/>
              <a:t>3GPP IMS </a:t>
            </a:r>
            <a:r>
              <a:rPr lang="pl-PL" sz="1600" dirty="0"/>
              <a:t>i rozszerzenia protokołu </a:t>
            </a:r>
            <a:r>
              <a:rPr lang="en-GB" sz="1600" dirty="0"/>
              <a:t>SIP </a:t>
            </a:r>
            <a:r>
              <a:rPr lang="pl-PL" sz="1600" dirty="0"/>
              <a:t>definiują użycie</a:t>
            </a:r>
            <a:r>
              <a:rPr lang="en-GB" sz="1600" dirty="0"/>
              <a:t> SIP </a:t>
            </a:r>
            <a:r>
              <a:rPr lang="pl-PL" sz="1600" dirty="0"/>
              <a:t>w sieci </a:t>
            </a:r>
            <a:r>
              <a:rPr lang="en-GB" sz="1600" dirty="0" err="1"/>
              <a:t>tele</a:t>
            </a:r>
            <a:r>
              <a:rPr lang="pl-PL" sz="1600" dirty="0"/>
              <a:t>k</a:t>
            </a:r>
            <a:r>
              <a:rPr lang="en-GB" sz="1600" dirty="0" err="1"/>
              <a:t>omuni</a:t>
            </a:r>
            <a:r>
              <a:rPr lang="pl-PL" sz="1600" dirty="0"/>
              <a:t>k</a:t>
            </a:r>
            <a:r>
              <a:rPr lang="en-GB" sz="1600" dirty="0"/>
              <a:t>a</a:t>
            </a:r>
            <a:r>
              <a:rPr lang="pl-PL" sz="1600" dirty="0" err="1"/>
              <a:t>cyjnej</a:t>
            </a:r>
            <a:endParaRPr lang="nl-NL" sz="1600" dirty="0"/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nl-NL" sz="1600" dirty="0"/>
          </a:p>
          <a:p>
            <a:pPr>
              <a:lnSpc>
                <a:spcPct val="90000"/>
              </a:lnSpc>
            </a:pPr>
            <a:r>
              <a:rPr lang="nl-NL" sz="1600" dirty="0"/>
              <a:t>2002, </a:t>
            </a:r>
            <a:r>
              <a:rPr lang="pl-PL" sz="1600" dirty="0"/>
              <a:t>zamrożenie pierwszej specyfikacji</a:t>
            </a:r>
            <a:r>
              <a:rPr lang="nl-NL" sz="1600" dirty="0"/>
              <a:t> IMS</a:t>
            </a:r>
          </a:p>
          <a:p>
            <a:pPr lvl="1">
              <a:lnSpc>
                <a:spcPct val="90000"/>
              </a:lnSpc>
            </a:pPr>
            <a:r>
              <a:rPr lang="nl-NL" sz="1400" dirty="0"/>
              <a:t>3GPP </a:t>
            </a:r>
            <a:r>
              <a:rPr lang="pl-PL" sz="1400" dirty="0"/>
              <a:t>UMTS </a:t>
            </a:r>
            <a:r>
              <a:rPr lang="nl-NL" sz="1400" dirty="0"/>
              <a:t>Release 5</a:t>
            </a:r>
          </a:p>
        </p:txBody>
      </p:sp>
      <p:sp>
        <p:nvSpPr>
          <p:cNvPr id="3314693" name="Text Box 5"/>
          <p:cNvSpPr txBox="1">
            <a:spLocks noChangeArrowheads="1"/>
          </p:cNvSpPr>
          <p:nvPr/>
        </p:nvSpPr>
        <p:spPr bwMode="black">
          <a:xfrm>
            <a:off x="3914775" y="6040438"/>
            <a:ext cx="2914644" cy="2498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marL="190500" indent="-190500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pl-PL" sz="1600" i="1" dirty="0" smtClean="0">
                <a:latin typeface="Arial" pitchFamily="34" charset="0"/>
              </a:rPr>
              <a:t>Architektura </a:t>
            </a:r>
            <a:r>
              <a:rPr kumimoji="0" lang="nl-NL" sz="1600" i="1" dirty="0">
                <a:latin typeface="Arial" pitchFamily="34" charset="0"/>
              </a:rPr>
              <a:t>IMS [3GPP 23.002]</a:t>
            </a:r>
          </a:p>
        </p:txBody>
      </p:sp>
      <p:pic>
        <p:nvPicPr>
          <p:cNvPr id="3314694" name="Picture 6" descr="3gp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08850" y="333375"/>
            <a:ext cx="1408113" cy="858838"/>
          </a:xfrm>
          <a:prstGeom prst="rect">
            <a:avLst/>
          </a:prstGeom>
          <a:noFill/>
        </p:spPr>
      </p:pic>
      <p:sp>
        <p:nvSpPr>
          <p:cNvPr id="9" name="Symbol zastępczy daty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pic>
        <p:nvPicPr>
          <p:cNvPr id="81408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936661" y="1549158"/>
            <a:ext cx="5121275" cy="445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3600" dirty="0"/>
              <a:t>AS </a:t>
            </a:r>
            <a:r>
              <a:rPr lang="pl-PL" sz="3600" dirty="0" smtClean="0"/>
              <a:t>jako </a:t>
            </a:r>
            <a:r>
              <a:rPr lang="pl-PL" sz="3600" dirty="0"/>
              <a:t>inicjujący UA</a:t>
            </a: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sz="1600" dirty="0"/>
              <a:t>AS </a:t>
            </a:r>
            <a:r>
              <a:rPr lang="en-US" sz="1600" dirty="0" err="1" smtClean="0"/>
              <a:t>gener</a:t>
            </a:r>
            <a:r>
              <a:rPr lang="pl-PL" sz="1600" dirty="0" smtClean="0"/>
              <a:t>uje żądanie</a:t>
            </a:r>
            <a:r>
              <a:rPr lang="en-US" sz="1600" dirty="0" smtClean="0"/>
              <a:t> </a:t>
            </a:r>
            <a:r>
              <a:rPr lang="en-US" sz="1600" dirty="0"/>
              <a:t>SIP Request </a:t>
            </a:r>
            <a:r>
              <a:rPr lang="pl-PL" sz="1600" dirty="0" smtClean="0"/>
              <a:t>i wysyła je do </a:t>
            </a:r>
            <a:r>
              <a:rPr lang="en-US" sz="1600" dirty="0" smtClean="0"/>
              <a:t>S-CSCF</a:t>
            </a:r>
            <a:r>
              <a:rPr lang="en-US" sz="1600" dirty="0"/>
              <a:t>, </a:t>
            </a:r>
            <a:r>
              <a:rPr lang="pl-PL" sz="1600" dirty="0" smtClean="0"/>
              <a:t>który następnie przekazuje je do adresata docelowego</a:t>
            </a:r>
            <a:endParaRPr lang="en-US" sz="1600" dirty="0"/>
          </a:p>
          <a:p>
            <a:r>
              <a:rPr lang="pl-PL" sz="1600" dirty="0" smtClean="0"/>
              <a:t>Tryb używany zwykle w przypadku wyzwalaczy lub zmian stanu w scenariuszu usługi</a:t>
            </a:r>
            <a:endParaRPr lang="en-US" sz="1600" dirty="0"/>
          </a:p>
          <a:p>
            <a:pPr lvl="1"/>
            <a:r>
              <a:rPr lang="en-US" sz="1600" dirty="0" smtClean="0"/>
              <a:t>Timer</a:t>
            </a:r>
            <a:r>
              <a:rPr lang="pl-PL" sz="1600" dirty="0" smtClean="0"/>
              <a:t>y </a:t>
            </a:r>
            <a:endParaRPr lang="en-US" sz="1600" dirty="0"/>
          </a:p>
          <a:p>
            <a:pPr lvl="1"/>
            <a:r>
              <a:rPr lang="pl-PL" sz="1600" dirty="0" smtClean="0"/>
              <a:t>Zmiana statusu obecności</a:t>
            </a:r>
            <a:endParaRPr lang="en-US" sz="1600" dirty="0"/>
          </a:p>
          <a:p>
            <a:pPr lvl="1"/>
            <a:r>
              <a:rPr lang="pl-PL" sz="1600" dirty="0" smtClean="0"/>
              <a:t>Zmiana lokalizacji</a:t>
            </a:r>
            <a:endParaRPr lang="en-US" sz="1600" dirty="0"/>
          </a:p>
          <a:p>
            <a:pPr marL="274320" lvl="1" indent="0">
              <a:buNone/>
            </a:pPr>
            <a:r>
              <a:rPr lang="pl-PL" sz="1600" dirty="0" err="1" smtClean="0"/>
              <a:t>itp</a:t>
            </a:r>
            <a:endParaRPr lang="en-US" sz="1600" dirty="0"/>
          </a:p>
        </p:txBody>
      </p:sp>
      <p:graphicFrame>
        <p:nvGraphicFramePr>
          <p:cNvPr id="76806" name="Object 6"/>
          <p:cNvGraphicFramePr>
            <a:graphicFrameLocks noGrp="1" noChangeAspect="1"/>
          </p:cNvGraphicFramePr>
          <p:nvPr>
            <p:ph sz="half" idx="1"/>
          </p:nvPr>
        </p:nvGraphicFramePr>
        <p:xfrm>
          <a:off x="381000" y="2127250"/>
          <a:ext cx="4189413" cy="404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7399" name="Visio" r:id="rId4" imgW="3896238" imgH="3765215" progId="Visio.Drawing.11">
                  <p:embed/>
                </p:oleObj>
              </mc:Choice>
              <mc:Fallback>
                <p:oleObj name="Visio" r:id="rId4" imgW="3896238" imgH="3765215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127250"/>
                        <a:ext cx="4189413" cy="40497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77602639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 </a:t>
            </a:r>
            <a:r>
              <a:rPr lang="pl-PL" dirty="0" smtClean="0"/>
              <a:t>jako serwer </a:t>
            </a:r>
            <a:r>
              <a:rPr lang="en-US" dirty="0" smtClean="0"/>
              <a:t>SIP </a:t>
            </a:r>
            <a:r>
              <a:rPr lang="en-US" dirty="0"/>
              <a:t>proxy</a:t>
            </a:r>
          </a:p>
        </p:txBody>
      </p:sp>
      <p:sp>
        <p:nvSpPr>
          <p:cNvPr id="77835" name="Rectangle 11"/>
          <p:cNvSpPr>
            <a:spLocks noGrp="1" noChangeArrowheads="1"/>
          </p:cNvSpPr>
          <p:nvPr>
            <p:ph type="body" sz="half" idx="2"/>
          </p:nvPr>
        </p:nvSpPr>
        <p:spPr>
          <a:xfrm>
            <a:off x="5724525" y="1903413"/>
            <a:ext cx="3189288" cy="4498975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pl-PL" sz="1600" dirty="0" smtClean="0"/>
              <a:t>Przychodzące żądanie </a:t>
            </a:r>
            <a:r>
              <a:rPr lang="en-US" sz="1600" dirty="0" smtClean="0"/>
              <a:t>SIP </a:t>
            </a:r>
            <a:r>
              <a:rPr lang="pl-PL" sz="1600" dirty="0" smtClean="0"/>
              <a:t>jest przekazywane przez</a:t>
            </a:r>
            <a:r>
              <a:rPr lang="en-US" sz="1600" dirty="0" smtClean="0"/>
              <a:t> </a:t>
            </a:r>
            <a:r>
              <a:rPr lang="en-US" sz="1600" dirty="0"/>
              <a:t>S-CSCF </a:t>
            </a:r>
            <a:r>
              <a:rPr lang="pl-PL" sz="1600" dirty="0" smtClean="0"/>
              <a:t>d</a:t>
            </a:r>
            <a:r>
              <a:rPr lang="en-US" sz="1600" dirty="0" smtClean="0"/>
              <a:t>o </a:t>
            </a:r>
            <a:r>
              <a:rPr lang="en-US" sz="1600" b="1" dirty="0" smtClean="0"/>
              <a:t>AS</a:t>
            </a:r>
            <a:r>
              <a:rPr lang="pl-PL" sz="1600" b="1" dirty="0" smtClean="0"/>
              <a:t>, </a:t>
            </a:r>
            <a:r>
              <a:rPr lang="pl-PL" sz="1600" dirty="0" smtClean="0"/>
              <a:t>który je </a:t>
            </a:r>
            <a:r>
              <a:rPr lang="en-US" sz="1600" dirty="0" smtClean="0"/>
              <a:t> </a:t>
            </a:r>
            <a:r>
              <a:rPr lang="pl-PL" sz="1600" dirty="0" smtClean="0"/>
              <a:t>zwraca z powrotem do </a:t>
            </a:r>
            <a:r>
              <a:rPr lang="en-US" sz="1600" dirty="0" smtClean="0"/>
              <a:t>S-CSCF</a:t>
            </a:r>
            <a:endParaRPr lang="en-US" sz="1600" dirty="0"/>
          </a:p>
          <a:p>
            <a:pPr>
              <a:lnSpc>
                <a:spcPct val="100000"/>
              </a:lnSpc>
            </a:pPr>
            <a:r>
              <a:rPr lang="pl-PL" sz="1600" dirty="0" smtClean="0"/>
              <a:t>Następnie </a:t>
            </a:r>
            <a:r>
              <a:rPr lang="en-US" sz="1600" dirty="0" smtClean="0"/>
              <a:t> </a:t>
            </a:r>
            <a:r>
              <a:rPr lang="en-US" sz="1600" dirty="0"/>
              <a:t>S-CSCF </a:t>
            </a:r>
            <a:r>
              <a:rPr lang="pl-PL" sz="1600" dirty="0" smtClean="0"/>
              <a:t>przekazuje je w kierunku adresata</a:t>
            </a:r>
            <a:endParaRPr lang="en-US" sz="1600" dirty="0"/>
          </a:p>
          <a:p>
            <a:pPr>
              <a:lnSpc>
                <a:spcPct val="100000"/>
              </a:lnSpc>
            </a:pPr>
            <a:endParaRPr lang="en-US" sz="1600" dirty="0"/>
          </a:p>
          <a:p>
            <a:pPr>
              <a:lnSpc>
                <a:spcPct val="100000"/>
              </a:lnSpc>
            </a:pPr>
            <a:r>
              <a:rPr lang="pl-PL" sz="1600" dirty="0" smtClean="0"/>
              <a:t>Podczas przekazywania </a:t>
            </a:r>
            <a:r>
              <a:rPr lang="pl-PL" sz="1600" b="1" dirty="0" smtClean="0"/>
              <a:t>AS</a:t>
            </a:r>
            <a:r>
              <a:rPr lang="pl-PL" sz="1600" dirty="0" smtClean="0"/>
              <a:t> może</a:t>
            </a:r>
            <a:r>
              <a:rPr lang="en-US" sz="1600" dirty="0" smtClean="0"/>
              <a:t>:</a:t>
            </a:r>
            <a:endParaRPr lang="en-US" sz="1600" dirty="0"/>
          </a:p>
          <a:p>
            <a:pPr lvl="1">
              <a:lnSpc>
                <a:spcPct val="100000"/>
              </a:lnSpc>
            </a:pPr>
            <a:r>
              <a:rPr lang="pl-PL" sz="1600" dirty="0" smtClean="0"/>
              <a:t>dodać</a:t>
            </a:r>
            <a:r>
              <a:rPr lang="en-US" sz="1600" dirty="0" smtClean="0"/>
              <a:t>,</a:t>
            </a:r>
            <a:endParaRPr lang="en-US" sz="1600" dirty="0"/>
          </a:p>
          <a:p>
            <a:pPr lvl="1">
              <a:lnSpc>
                <a:spcPct val="100000"/>
              </a:lnSpc>
            </a:pPr>
            <a:r>
              <a:rPr lang="pl-PL" sz="1600" dirty="0" smtClean="0"/>
              <a:t>usunąć</a:t>
            </a:r>
            <a:r>
              <a:rPr lang="en-US" sz="1600" dirty="0" smtClean="0"/>
              <a:t>, </a:t>
            </a:r>
            <a:r>
              <a:rPr lang="pl-PL" sz="1600" dirty="0" smtClean="0"/>
              <a:t>lub</a:t>
            </a:r>
            <a:r>
              <a:rPr lang="en-US" sz="1600" dirty="0" smtClean="0"/>
              <a:t> </a:t>
            </a:r>
            <a:endParaRPr lang="en-US" sz="1600" dirty="0"/>
          </a:p>
          <a:p>
            <a:pPr lvl="1">
              <a:lnSpc>
                <a:spcPct val="100000"/>
              </a:lnSpc>
            </a:pPr>
            <a:r>
              <a:rPr lang="pl-PL" sz="1600" dirty="0" smtClean="0"/>
              <a:t>zmienić</a:t>
            </a:r>
            <a:endParaRPr lang="en-US" sz="1600" dirty="0"/>
          </a:p>
          <a:p>
            <a:pPr>
              <a:lnSpc>
                <a:spcPct val="100000"/>
              </a:lnSpc>
              <a:buFontTx/>
              <a:buNone/>
            </a:pPr>
            <a:r>
              <a:rPr lang="en-US" sz="1600" dirty="0"/>
              <a:t>	</a:t>
            </a:r>
            <a:r>
              <a:rPr lang="pl-PL" sz="1600" dirty="0" smtClean="0"/>
              <a:t>treści w nagłówku żądania </a:t>
            </a:r>
            <a:r>
              <a:rPr lang="en-US" sz="1600" dirty="0" smtClean="0"/>
              <a:t>SIP</a:t>
            </a:r>
            <a:r>
              <a:rPr lang="pl-PL" sz="1600" dirty="0" smtClean="0"/>
              <a:t> zgodnie z zasadami działania serwera Proxy opisanymi w </a:t>
            </a:r>
            <a:r>
              <a:rPr lang="en-US" sz="1600" dirty="0" smtClean="0"/>
              <a:t> RFC</a:t>
            </a:r>
            <a:r>
              <a:rPr lang="pl-PL" sz="1600" dirty="0" smtClean="0"/>
              <a:t> </a:t>
            </a:r>
            <a:r>
              <a:rPr lang="en-US" sz="1600" dirty="0" smtClean="0"/>
              <a:t>3261</a:t>
            </a:r>
            <a:endParaRPr lang="en-US" sz="1600" i="1" dirty="0"/>
          </a:p>
        </p:txBody>
      </p:sp>
      <p:graphicFrame>
        <p:nvGraphicFramePr>
          <p:cNvPr id="77836" name="Object 12"/>
          <p:cNvGraphicFramePr>
            <a:graphicFrameLocks noGrp="1" noChangeAspect="1"/>
          </p:cNvGraphicFramePr>
          <p:nvPr>
            <p:ph sz="half" idx="1"/>
          </p:nvPr>
        </p:nvGraphicFramePr>
        <p:xfrm>
          <a:off x="409330" y="2108200"/>
          <a:ext cx="5315195" cy="33370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8423" name="Visio" r:id="rId4" imgW="6793708" imgH="4267525" progId="Visio.Drawing.11">
                  <p:embed/>
                </p:oleObj>
              </mc:Choice>
              <mc:Fallback>
                <p:oleObj name="Visio" r:id="rId4" imgW="6793708" imgH="4267525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9330" y="2108200"/>
                        <a:ext cx="5315195" cy="333702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724111964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AS </a:t>
            </a:r>
            <a:r>
              <a:rPr lang="pl-PL" dirty="0" smtClean="0"/>
              <a:t>– tryb </a:t>
            </a:r>
            <a:r>
              <a:rPr lang="en-US" dirty="0" smtClean="0"/>
              <a:t>3</a:t>
            </a:r>
            <a:r>
              <a:rPr lang="pl-PL" dirty="0" smtClean="0"/>
              <a:t>PCC</a:t>
            </a:r>
            <a:r>
              <a:rPr lang="en-US" dirty="0" smtClean="0"/>
              <a:t>/B2BU</a:t>
            </a:r>
            <a:r>
              <a:rPr lang="pl-PL" dirty="0" smtClean="0"/>
              <a:t>A</a:t>
            </a:r>
            <a:endParaRPr lang="en-US" dirty="0"/>
          </a:p>
        </p:txBody>
      </p:sp>
      <p:sp>
        <p:nvSpPr>
          <p:cNvPr id="788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903413"/>
            <a:ext cx="8532813" cy="2447925"/>
          </a:xfrm>
        </p:spPr>
        <p:txBody>
          <a:bodyPr/>
          <a:lstStyle/>
          <a:p>
            <a:r>
              <a:rPr lang="en-US" sz="1400" dirty="0" smtClean="0"/>
              <a:t>“</a:t>
            </a:r>
            <a:r>
              <a:rPr lang="pl-PL" sz="1400" dirty="0" smtClean="0"/>
              <a:t>3PCC </a:t>
            </a:r>
            <a:r>
              <a:rPr lang="en-US" sz="1400" dirty="0" smtClean="0"/>
              <a:t>refers </a:t>
            </a:r>
            <a:r>
              <a:rPr lang="en-US" sz="1400" dirty="0"/>
              <a:t>to the </a:t>
            </a:r>
            <a:r>
              <a:rPr lang="en-US" sz="1400" dirty="0" smtClean="0"/>
              <a:t>ability </a:t>
            </a:r>
            <a:r>
              <a:rPr lang="en-US" sz="1400" dirty="0"/>
              <a:t>of one entity to create a call in which communication is actually between other parties.” [</a:t>
            </a:r>
            <a:r>
              <a:rPr lang="en-US" sz="1400" dirty="0" smtClean="0">
                <a:hlinkClick r:id="rId4"/>
              </a:rPr>
              <a:t>RFC3725</a:t>
            </a:r>
            <a:r>
              <a:rPr lang="en-US" sz="1400" dirty="0" smtClean="0"/>
              <a:t>]</a:t>
            </a:r>
            <a:endParaRPr lang="en-US" sz="1400" dirty="0"/>
          </a:p>
          <a:p>
            <a:r>
              <a:rPr lang="pl-PL" sz="1400" b="1" dirty="0" smtClean="0"/>
              <a:t>AS</a:t>
            </a:r>
            <a:r>
              <a:rPr lang="pl-PL" sz="1400" dirty="0" smtClean="0"/>
              <a:t> realizujący tryb</a:t>
            </a:r>
            <a:r>
              <a:rPr lang="en-US" sz="1400" dirty="0" smtClean="0"/>
              <a:t> 3</a:t>
            </a:r>
            <a:r>
              <a:rPr lang="pl-PL" sz="1400" dirty="0" smtClean="0"/>
              <a:t>PCC</a:t>
            </a:r>
            <a:r>
              <a:rPr lang="en-US" sz="1400" dirty="0" smtClean="0"/>
              <a:t> </a:t>
            </a:r>
            <a:r>
              <a:rPr lang="pl-PL" sz="1400" dirty="0" smtClean="0"/>
              <a:t>działa jako </a:t>
            </a:r>
            <a:r>
              <a:rPr lang="en-US" sz="1400" dirty="0" smtClean="0"/>
              <a:t>Back-to-Back </a:t>
            </a:r>
            <a:r>
              <a:rPr lang="en-US" sz="1400" dirty="0"/>
              <a:t>UA </a:t>
            </a:r>
            <a:r>
              <a:rPr lang="pl-PL" sz="1400" dirty="0" smtClean="0"/>
              <a:t> - </a:t>
            </a:r>
            <a:r>
              <a:rPr lang="en-US" sz="1400" dirty="0" smtClean="0"/>
              <a:t>B2BUA.</a:t>
            </a:r>
            <a:endParaRPr lang="en-US" sz="1400" dirty="0"/>
          </a:p>
          <a:p>
            <a:pPr lvl="1"/>
            <a:r>
              <a:rPr lang="en-US" sz="1400" dirty="0"/>
              <a:t>B2BUA </a:t>
            </a:r>
            <a:r>
              <a:rPr lang="pl-PL" sz="1400" dirty="0" smtClean="0"/>
              <a:t>oznacza, że </a:t>
            </a:r>
            <a:r>
              <a:rPr lang="en-US" sz="1400" dirty="0" smtClean="0"/>
              <a:t>AS </a:t>
            </a:r>
            <a:r>
              <a:rPr lang="pl-PL" sz="1400" dirty="0" smtClean="0"/>
              <a:t>pełni jednocześnie rolę zarówno </a:t>
            </a:r>
            <a:r>
              <a:rPr lang="en-US" sz="1400" dirty="0" smtClean="0"/>
              <a:t>User </a:t>
            </a:r>
            <a:r>
              <a:rPr lang="en-US" sz="1400" dirty="0"/>
              <a:t>Agent Client (UAC) </a:t>
            </a:r>
            <a:r>
              <a:rPr lang="pl-PL" sz="1400" dirty="0" smtClean="0"/>
              <a:t>jak i </a:t>
            </a:r>
            <a:r>
              <a:rPr lang="en-US" sz="1400" dirty="0" smtClean="0"/>
              <a:t> </a:t>
            </a:r>
            <a:r>
              <a:rPr lang="en-US" sz="1400" dirty="0"/>
              <a:t>User Agent Server (UAS) </a:t>
            </a:r>
            <a:endParaRPr lang="pl-PL" sz="1400" dirty="0" smtClean="0"/>
          </a:p>
          <a:p>
            <a:pPr lvl="1"/>
            <a:r>
              <a:rPr lang="pl-PL" sz="1400" dirty="0" smtClean="0"/>
              <a:t>Wiele typów 3PCC, </a:t>
            </a:r>
            <a:r>
              <a:rPr lang="pl-PL" sz="1400" dirty="0" err="1" smtClean="0"/>
              <a:t>n.p</a:t>
            </a:r>
            <a:r>
              <a:rPr lang="pl-PL" sz="1400" dirty="0" smtClean="0"/>
              <a:t>.</a:t>
            </a:r>
            <a:r>
              <a:rPr lang="en-US" sz="1400" dirty="0" smtClean="0"/>
              <a:t>:</a:t>
            </a:r>
            <a:endParaRPr lang="en-US" sz="1400" dirty="0"/>
          </a:p>
          <a:p>
            <a:pPr lvl="1"/>
            <a:r>
              <a:rPr lang="en-US" sz="1400" dirty="0"/>
              <a:t>Routing B2BUA</a:t>
            </a:r>
          </a:p>
          <a:p>
            <a:pPr lvl="1"/>
            <a:r>
              <a:rPr lang="en-US" sz="1400" dirty="0"/>
              <a:t>Initiating B2BUA</a:t>
            </a:r>
          </a:p>
          <a:p>
            <a:r>
              <a:rPr lang="pl-PL" sz="1400" dirty="0" smtClean="0"/>
              <a:t>Przykłady przedstawione dalej</a:t>
            </a:r>
            <a:endParaRPr lang="en-US" sz="1400" dirty="0"/>
          </a:p>
        </p:txBody>
      </p:sp>
      <p:graphicFrame>
        <p:nvGraphicFramePr>
          <p:cNvPr id="78855" name="Object 7"/>
          <p:cNvGraphicFramePr>
            <a:graphicFrameLocks noGrp="1" noChangeAspect="1"/>
          </p:cNvGraphicFramePr>
          <p:nvPr>
            <p:ph sz="half" idx="2"/>
          </p:nvPr>
        </p:nvGraphicFramePr>
        <p:xfrm>
          <a:off x="1259632" y="4509120"/>
          <a:ext cx="6624736" cy="18012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47" name="Visio" r:id="rId5" imgW="7087616" imgH="1927311" progId="Visio.Drawing.11">
                  <p:embed/>
                </p:oleObj>
              </mc:Choice>
              <mc:Fallback>
                <p:oleObj name="Visio" r:id="rId5" imgW="7087616" imgH="1927311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9632" y="4509120"/>
                        <a:ext cx="6624736" cy="1801244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32409562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3pcc – </a:t>
            </a:r>
            <a:r>
              <a:rPr lang="pl-PL" dirty="0" smtClean="0"/>
              <a:t>tryb </a:t>
            </a:r>
            <a:r>
              <a:rPr lang="en-US" dirty="0" smtClean="0"/>
              <a:t>Routing B2BUA</a:t>
            </a:r>
            <a:endParaRPr lang="en-US" dirty="0"/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903413"/>
            <a:ext cx="8532813" cy="968375"/>
          </a:xfrm>
        </p:spPr>
        <p:txBody>
          <a:bodyPr/>
          <a:lstStyle/>
          <a:p>
            <a:r>
              <a:rPr lang="pl-PL" sz="1600" dirty="0" smtClean="0"/>
              <a:t>Przychodzące żądanie </a:t>
            </a:r>
            <a:r>
              <a:rPr lang="en-US" sz="1600" dirty="0" smtClean="0"/>
              <a:t>SIP </a:t>
            </a:r>
            <a:r>
              <a:rPr lang="pl-PL" sz="1600" dirty="0" smtClean="0"/>
              <a:t>jest przekazywane przez</a:t>
            </a:r>
            <a:r>
              <a:rPr lang="en-US" sz="1600" dirty="0" smtClean="0"/>
              <a:t> </a:t>
            </a:r>
            <a:r>
              <a:rPr lang="en-US" sz="1600" dirty="0"/>
              <a:t>S-CSCF </a:t>
            </a:r>
            <a:r>
              <a:rPr lang="pl-PL" sz="1600" dirty="0" smtClean="0"/>
              <a:t>d</a:t>
            </a:r>
            <a:r>
              <a:rPr lang="en-US" sz="1600" dirty="0" smtClean="0"/>
              <a:t>o </a:t>
            </a:r>
            <a:r>
              <a:rPr lang="pl-PL" sz="1600" b="1" dirty="0" smtClean="0"/>
              <a:t>AS</a:t>
            </a:r>
            <a:endParaRPr lang="en-US" sz="1600" b="1" dirty="0"/>
          </a:p>
          <a:p>
            <a:r>
              <a:rPr lang="en-US" sz="1600" dirty="0" smtClean="0"/>
              <a:t>AS </a:t>
            </a:r>
            <a:r>
              <a:rPr lang="en-US" sz="1600" dirty="0" err="1" smtClean="0"/>
              <a:t>gener</a:t>
            </a:r>
            <a:r>
              <a:rPr lang="pl-PL" sz="1600" dirty="0" smtClean="0"/>
              <a:t>uje następnie nowe żądanie </a:t>
            </a:r>
            <a:r>
              <a:rPr lang="en-US" sz="1600" dirty="0" smtClean="0"/>
              <a:t>SIP </a:t>
            </a:r>
            <a:r>
              <a:rPr lang="pl-PL" sz="1600" dirty="0" smtClean="0"/>
              <a:t>dla innego dialogu </a:t>
            </a:r>
            <a:r>
              <a:rPr lang="en-US" sz="1600" dirty="0" smtClean="0"/>
              <a:t>SIP, </a:t>
            </a:r>
            <a:r>
              <a:rPr lang="pl-PL" sz="1600" dirty="0" smtClean="0"/>
              <a:t>które jest wysyłane do </a:t>
            </a:r>
            <a:r>
              <a:rPr lang="en-US" sz="1600" dirty="0" smtClean="0"/>
              <a:t>S-CSCF</a:t>
            </a:r>
            <a:r>
              <a:rPr lang="pl-PL" sz="1600" dirty="0" smtClean="0"/>
              <a:t>, który z kolei przekazuje je dalej do adresata</a:t>
            </a:r>
            <a:endParaRPr lang="en-US" sz="1600" dirty="0"/>
          </a:p>
        </p:txBody>
      </p:sp>
      <p:graphicFrame>
        <p:nvGraphicFramePr>
          <p:cNvPr id="109574" name="Object 6"/>
          <p:cNvGraphicFramePr>
            <a:graphicFrameLocks noGrp="1" noChangeAspect="1"/>
          </p:cNvGraphicFramePr>
          <p:nvPr>
            <p:ph sz="half" idx="2"/>
          </p:nvPr>
        </p:nvGraphicFramePr>
        <p:xfrm>
          <a:off x="2195736" y="3356992"/>
          <a:ext cx="4897090" cy="30759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471" name="Visio" r:id="rId4" imgW="6793708" imgH="4267525" progId="Visio.Drawing.11">
                  <p:embed/>
                </p:oleObj>
              </mc:Choice>
              <mc:Fallback>
                <p:oleObj name="Visio" r:id="rId4" imgW="6793708" imgH="4267525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736" y="3356992"/>
                        <a:ext cx="4897090" cy="307594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498976053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</a:t>
            </a:r>
            <a:r>
              <a:rPr lang="pl-PL" dirty="0" smtClean="0"/>
              <a:t>PCC</a:t>
            </a:r>
            <a:r>
              <a:rPr lang="en-US" dirty="0" smtClean="0"/>
              <a:t> </a:t>
            </a:r>
            <a:r>
              <a:rPr lang="en-US" dirty="0"/>
              <a:t>– </a:t>
            </a:r>
            <a:r>
              <a:rPr lang="pl-PL" dirty="0" smtClean="0"/>
              <a:t>tryb </a:t>
            </a:r>
            <a:r>
              <a:rPr lang="en-US" dirty="0" smtClean="0"/>
              <a:t>Initiating B2BUA</a:t>
            </a:r>
            <a:endParaRPr lang="en-US" dirty="0"/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1000" y="1903413"/>
            <a:ext cx="8532813" cy="804862"/>
          </a:xfrm>
        </p:spPr>
        <p:txBody>
          <a:bodyPr/>
          <a:lstStyle/>
          <a:p>
            <a:r>
              <a:rPr lang="pl-PL" sz="1600" b="1" dirty="0" smtClean="0"/>
              <a:t>AS</a:t>
            </a:r>
            <a:r>
              <a:rPr lang="pl-PL" sz="1600" dirty="0" smtClean="0"/>
              <a:t> </a:t>
            </a:r>
            <a:r>
              <a:rPr lang="en-US" sz="1600" dirty="0" err="1" smtClean="0"/>
              <a:t>ini</a:t>
            </a:r>
            <a:r>
              <a:rPr lang="pl-PL" sz="1600" dirty="0" err="1" smtClean="0"/>
              <a:t>cjuje</a:t>
            </a:r>
            <a:r>
              <a:rPr lang="pl-PL" sz="1600" dirty="0" smtClean="0"/>
              <a:t> dwa żądania z różnymi dialogami </a:t>
            </a:r>
            <a:r>
              <a:rPr lang="en-US" sz="1600" dirty="0" smtClean="0"/>
              <a:t>SIP</a:t>
            </a:r>
            <a:r>
              <a:rPr lang="pl-PL" sz="1600" dirty="0" smtClean="0"/>
              <a:t>owymi</a:t>
            </a:r>
            <a:endParaRPr lang="en-US" sz="1600" dirty="0"/>
          </a:p>
          <a:p>
            <a:r>
              <a:rPr lang="pl-PL" sz="1600" b="1" dirty="0" smtClean="0"/>
              <a:t>AS</a:t>
            </a:r>
            <a:r>
              <a:rPr lang="pl-PL" sz="1600" dirty="0" smtClean="0"/>
              <a:t> odpowiada za korelację obu dialogów</a:t>
            </a:r>
            <a:r>
              <a:rPr lang="en-US" sz="1600" dirty="0" smtClean="0"/>
              <a:t>.</a:t>
            </a:r>
            <a:endParaRPr lang="en-US" sz="1600" dirty="0"/>
          </a:p>
        </p:txBody>
      </p:sp>
      <p:graphicFrame>
        <p:nvGraphicFramePr>
          <p:cNvPr id="114695" name="Object 7"/>
          <p:cNvGraphicFramePr>
            <a:graphicFrameLocks noGrp="1" noChangeAspect="1"/>
          </p:cNvGraphicFramePr>
          <p:nvPr>
            <p:ph sz="half" idx="2"/>
          </p:nvPr>
        </p:nvGraphicFramePr>
        <p:xfrm>
          <a:off x="2051720" y="3061746"/>
          <a:ext cx="5232623" cy="33406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1495" name="Visio" r:id="rId4" imgW="6793708" imgH="4339377" progId="Visio.Drawing.11">
                  <p:embed/>
                </p:oleObj>
              </mc:Choice>
              <mc:Fallback>
                <p:oleObj name="Visio" r:id="rId4" imgW="6793708" imgH="4339377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720" y="3061746"/>
                        <a:ext cx="5232623" cy="334064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053499009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600" dirty="0"/>
              <a:t>AS </a:t>
            </a:r>
            <a:r>
              <a:rPr lang="pl-PL" sz="3600" dirty="0" smtClean="0"/>
              <a:t>nie uczestniczy lub nie jest dalej zaangażowany</a:t>
            </a:r>
            <a:endParaRPr lang="en-US" sz="3600" dirty="0"/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pl-PL" sz="1600" dirty="0" smtClean="0"/>
              <a:t>Albo</a:t>
            </a:r>
            <a:r>
              <a:rPr lang="en-US" sz="1600" dirty="0" smtClean="0"/>
              <a:t> </a:t>
            </a:r>
            <a:r>
              <a:rPr lang="pl-PL" sz="1600" b="1" dirty="0" smtClean="0"/>
              <a:t>AS</a:t>
            </a:r>
            <a:r>
              <a:rPr lang="pl-PL" sz="1600" dirty="0" smtClean="0"/>
              <a:t> nie był zaangażowany w sesję</a:t>
            </a:r>
            <a:r>
              <a:rPr lang="en-US" sz="1600" dirty="0" smtClean="0"/>
              <a:t>, </a:t>
            </a:r>
            <a:r>
              <a:rPr lang="pl-PL" sz="1600" dirty="0" smtClean="0"/>
              <a:t>lub podczas sesji stwierdził, że jest już dłużej niepotrzebny</a:t>
            </a:r>
            <a:endParaRPr lang="en-US" sz="1600" dirty="0"/>
          </a:p>
          <a:p>
            <a:r>
              <a:rPr lang="pl-PL" sz="1600" b="1" dirty="0" smtClean="0"/>
              <a:t>AS</a:t>
            </a:r>
            <a:r>
              <a:rPr lang="pl-PL" sz="1600" dirty="0" smtClean="0"/>
              <a:t> kontroluje swoje zaangażowanie używając nagłówka </a:t>
            </a:r>
            <a:r>
              <a:rPr lang="en-US" sz="1600" b="1" i="1" dirty="0" smtClean="0"/>
              <a:t>Record-Route</a:t>
            </a:r>
            <a:endParaRPr lang="en-US" sz="1600" dirty="0"/>
          </a:p>
          <a:p>
            <a:r>
              <a:rPr lang="pl-PL" sz="1600" dirty="0" smtClean="0"/>
              <a:t>Jeżeli </a:t>
            </a:r>
            <a:r>
              <a:rPr lang="pl-PL" sz="1600" b="1" dirty="0" smtClean="0"/>
              <a:t>AS </a:t>
            </a:r>
            <a:r>
              <a:rPr lang="pl-PL" sz="1600" dirty="0" smtClean="0"/>
              <a:t>sam nie wstawi swojego adresu do nagłówka </a:t>
            </a:r>
            <a:r>
              <a:rPr lang="en-US" sz="1600" b="1" i="1" dirty="0" smtClean="0"/>
              <a:t>Record-Route</a:t>
            </a:r>
            <a:r>
              <a:rPr lang="en-US" sz="1600" dirty="0" smtClean="0"/>
              <a:t>, </a:t>
            </a:r>
            <a:r>
              <a:rPr lang="pl-PL" sz="1600" dirty="0" smtClean="0"/>
              <a:t>to tryb ten jest używany dla wszystkich kolejnych żądań związanych z tym dialogiem</a:t>
            </a:r>
            <a:r>
              <a:rPr lang="en-US" sz="1600" dirty="0" smtClean="0"/>
              <a:t> SIP</a:t>
            </a:r>
            <a:r>
              <a:rPr lang="pl-PL" sz="1600" dirty="0" smtClean="0"/>
              <a:t>owym</a:t>
            </a:r>
            <a:endParaRPr lang="en-US" sz="1600" dirty="0"/>
          </a:p>
        </p:txBody>
      </p:sp>
      <p:graphicFrame>
        <p:nvGraphicFramePr>
          <p:cNvPr id="7987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1979712" y="3933056"/>
          <a:ext cx="5544616" cy="186089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2519" name="Visio" r:id="rId4" imgW="4659295" imgH="1564477" progId="Visio.Drawing.11">
                  <p:embed/>
                </p:oleObj>
              </mc:Choice>
              <mc:Fallback>
                <p:oleObj name="Visio" r:id="rId4" imgW="4659295" imgH="1564477" progId="Visio.Drawing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9712" y="3933056"/>
                        <a:ext cx="5544616" cy="186089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68732689"/>
      </p:ext>
    </p:extLst>
  </p:cSld>
  <p:clrMapOvr>
    <a:masterClrMapping/>
  </p:clrMapOvr>
  <p:transition>
    <p:randomBar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845815" y="429261"/>
            <a:ext cx="8229600" cy="720626"/>
          </a:xfrm>
        </p:spPr>
        <p:txBody>
          <a:bodyPr/>
          <a:lstStyle/>
          <a:p>
            <a:r>
              <a:rPr lang="pl-PL" sz="3600" dirty="0" smtClean="0"/>
              <a:t>Przykład interpretacji FC </a:t>
            </a:r>
            <a:endParaRPr lang="pl-PL" sz="3600" dirty="0"/>
          </a:p>
        </p:txBody>
      </p:sp>
      <p:grpSp>
        <p:nvGrpSpPr>
          <p:cNvPr id="590" name="Grupa 589"/>
          <p:cNvGrpSpPr/>
          <p:nvPr/>
        </p:nvGrpSpPr>
        <p:grpSpPr>
          <a:xfrm>
            <a:off x="5057770" y="4437733"/>
            <a:ext cx="612775" cy="728663"/>
            <a:chOff x="3608140" y="5397078"/>
            <a:chExt cx="612775" cy="728663"/>
          </a:xfrm>
        </p:grpSpPr>
        <p:sp>
          <p:nvSpPr>
            <p:cNvPr id="297" name="Freeform 17"/>
            <p:cNvSpPr>
              <a:spLocks/>
            </p:cNvSpPr>
            <p:nvPr/>
          </p:nvSpPr>
          <p:spPr bwMode="auto">
            <a:xfrm>
              <a:off x="4105027" y="5397078"/>
              <a:ext cx="115888" cy="704850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2"/>
                </a:cxn>
                <a:cxn ang="0">
                  <a:pos x="148" y="33"/>
                </a:cxn>
                <a:cxn ang="0">
                  <a:pos x="0" y="0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2"/>
                  </a:lnTo>
                  <a:lnTo>
                    <a:pt x="148" y="33"/>
                  </a:lnTo>
                  <a:lnTo>
                    <a:pt x="0" y="0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98" name="Freeform 18"/>
            <p:cNvSpPr>
              <a:spLocks/>
            </p:cNvSpPr>
            <p:nvPr/>
          </p:nvSpPr>
          <p:spPr bwMode="auto">
            <a:xfrm>
              <a:off x="4074865" y="5422478"/>
              <a:ext cx="117475" cy="703263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7" y="760"/>
                </a:cxn>
                <a:cxn ang="0">
                  <a:pos x="147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7" h="886">
                  <a:moveTo>
                    <a:pt x="0" y="886"/>
                  </a:moveTo>
                  <a:lnTo>
                    <a:pt x="147" y="760"/>
                  </a:lnTo>
                  <a:lnTo>
                    <a:pt x="147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299" name="Rectangle 19"/>
            <p:cNvSpPr>
              <a:spLocks noChangeArrowheads="1"/>
            </p:cNvSpPr>
            <p:nvPr/>
          </p:nvSpPr>
          <p:spPr bwMode="auto">
            <a:xfrm>
              <a:off x="3636715" y="5522490"/>
              <a:ext cx="438150" cy="60325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0" name="Rectangle 20"/>
            <p:cNvSpPr>
              <a:spLocks noChangeArrowheads="1"/>
            </p:cNvSpPr>
            <p:nvPr/>
          </p:nvSpPr>
          <p:spPr bwMode="auto">
            <a:xfrm>
              <a:off x="3608140" y="5498678"/>
              <a:ext cx="466725" cy="60325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1" name="Freeform 21"/>
            <p:cNvSpPr>
              <a:spLocks/>
            </p:cNvSpPr>
            <p:nvPr/>
          </p:nvSpPr>
          <p:spPr bwMode="auto">
            <a:xfrm>
              <a:off x="3608140" y="5397078"/>
              <a:ext cx="584200" cy="101600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587" y="128"/>
                </a:cxn>
                <a:cxn ang="0">
                  <a:pos x="734" y="0"/>
                </a:cxn>
                <a:cxn ang="0">
                  <a:pos x="146" y="0"/>
                </a:cxn>
                <a:cxn ang="0">
                  <a:pos x="0" y="128"/>
                </a:cxn>
              </a:cxnLst>
              <a:rect l="0" t="0" r="r" b="b"/>
              <a:pathLst>
                <a:path w="734" h="128">
                  <a:moveTo>
                    <a:pt x="0" y="128"/>
                  </a:moveTo>
                  <a:lnTo>
                    <a:pt x="587" y="128"/>
                  </a:lnTo>
                  <a:lnTo>
                    <a:pt x="734" y="0"/>
                  </a:lnTo>
                  <a:lnTo>
                    <a:pt x="146" y="0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2" name="Freeform 22"/>
            <p:cNvSpPr>
              <a:spLocks/>
            </p:cNvSpPr>
            <p:nvPr/>
          </p:nvSpPr>
          <p:spPr bwMode="auto">
            <a:xfrm>
              <a:off x="4074865" y="5397078"/>
              <a:ext cx="117475" cy="704850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7" y="762"/>
                </a:cxn>
                <a:cxn ang="0">
                  <a:pos x="147" y="0"/>
                </a:cxn>
                <a:cxn ang="0">
                  <a:pos x="0" y="128"/>
                </a:cxn>
                <a:cxn ang="0">
                  <a:pos x="0" y="888"/>
                </a:cxn>
              </a:cxnLst>
              <a:rect l="0" t="0" r="r" b="b"/>
              <a:pathLst>
                <a:path w="147" h="888">
                  <a:moveTo>
                    <a:pt x="0" y="888"/>
                  </a:moveTo>
                  <a:lnTo>
                    <a:pt x="147" y="762"/>
                  </a:lnTo>
                  <a:lnTo>
                    <a:pt x="147" y="0"/>
                  </a:lnTo>
                  <a:lnTo>
                    <a:pt x="0" y="128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3" name="Freeform 23"/>
            <p:cNvSpPr>
              <a:spLocks/>
            </p:cNvSpPr>
            <p:nvPr/>
          </p:nvSpPr>
          <p:spPr bwMode="auto">
            <a:xfrm>
              <a:off x="3608140" y="5498678"/>
              <a:ext cx="466725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7" y="0"/>
                </a:cxn>
                <a:cxn ang="0">
                  <a:pos x="569" y="15"/>
                </a:cxn>
                <a:cxn ang="0">
                  <a:pos x="0" y="15"/>
                </a:cxn>
                <a:cxn ang="0">
                  <a:pos x="0" y="0"/>
                </a:cxn>
              </a:cxnLst>
              <a:rect l="0" t="0" r="r" b="b"/>
              <a:pathLst>
                <a:path w="587" h="15">
                  <a:moveTo>
                    <a:pt x="0" y="0"/>
                  </a:moveTo>
                  <a:lnTo>
                    <a:pt x="587" y="0"/>
                  </a:lnTo>
                  <a:lnTo>
                    <a:pt x="569" y="15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5" name="Rectangle 25"/>
            <p:cNvSpPr>
              <a:spLocks noChangeArrowheads="1"/>
            </p:cNvSpPr>
            <p:nvPr/>
          </p:nvSpPr>
          <p:spPr bwMode="auto">
            <a:xfrm>
              <a:off x="3608140" y="5660603"/>
              <a:ext cx="466725" cy="12700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6" name="Rectangle 26"/>
            <p:cNvSpPr>
              <a:spLocks noChangeArrowheads="1"/>
            </p:cNvSpPr>
            <p:nvPr/>
          </p:nvSpPr>
          <p:spPr bwMode="auto">
            <a:xfrm>
              <a:off x="3622427" y="5673303"/>
              <a:ext cx="452438" cy="1270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7" name="Rectangle 27"/>
            <p:cNvSpPr>
              <a:spLocks noChangeArrowheads="1"/>
            </p:cNvSpPr>
            <p:nvPr/>
          </p:nvSpPr>
          <p:spPr bwMode="auto">
            <a:xfrm>
              <a:off x="3608140" y="5838403"/>
              <a:ext cx="466725" cy="11113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8" name="Rectangle 28"/>
            <p:cNvSpPr>
              <a:spLocks noChangeArrowheads="1"/>
            </p:cNvSpPr>
            <p:nvPr/>
          </p:nvSpPr>
          <p:spPr bwMode="auto">
            <a:xfrm>
              <a:off x="3622427" y="5849515"/>
              <a:ext cx="452438" cy="1270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09" name="Rectangle 29"/>
            <p:cNvSpPr>
              <a:spLocks noChangeArrowheads="1"/>
            </p:cNvSpPr>
            <p:nvPr/>
          </p:nvSpPr>
          <p:spPr bwMode="auto">
            <a:xfrm>
              <a:off x="3928815" y="6000328"/>
              <a:ext cx="87313" cy="508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  <p:sp>
          <p:nvSpPr>
            <p:cNvPr id="310" name="Freeform 30"/>
            <p:cNvSpPr>
              <a:spLocks/>
            </p:cNvSpPr>
            <p:nvPr/>
          </p:nvSpPr>
          <p:spPr bwMode="auto">
            <a:xfrm>
              <a:off x="3608140" y="5397078"/>
              <a:ext cx="584200" cy="101600"/>
            </a:xfrm>
            <a:custGeom>
              <a:avLst/>
              <a:gdLst/>
              <a:ahLst/>
              <a:cxnLst>
                <a:cxn ang="0">
                  <a:pos x="734" y="0"/>
                </a:cxn>
                <a:cxn ang="0">
                  <a:pos x="717" y="16"/>
                </a:cxn>
                <a:cxn ang="0">
                  <a:pos x="146" y="16"/>
                </a:cxn>
                <a:cxn ang="0">
                  <a:pos x="17" y="128"/>
                </a:cxn>
                <a:cxn ang="0">
                  <a:pos x="0" y="128"/>
                </a:cxn>
                <a:cxn ang="0">
                  <a:pos x="146" y="0"/>
                </a:cxn>
                <a:cxn ang="0">
                  <a:pos x="734" y="0"/>
                </a:cxn>
              </a:cxnLst>
              <a:rect l="0" t="0" r="r" b="b"/>
              <a:pathLst>
                <a:path w="734" h="128">
                  <a:moveTo>
                    <a:pt x="734" y="0"/>
                  </a:moveTo>
                  <a:lnTo>
                    <a:pt x="717" y="16"/>
                  </a:lnTo>
                  <a:lnTo>
                    <a:pt x="146" y="16"/>
                  </a:lnTo>
                  <a:lnTo>
                    <a:pt x="17" y="128"/>
                  </a:lnTo>
                  <a:lnTo>
                    <a:pt x="0" y="128"/>
                  </a:lnTo>
                  <a:lnTo>
                    <a:pt x="146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b="1">
                <a:latin typeface="+mn-lt"/>
              </a:endParaRPr>
            </a:p>
          </p:txBody>
        </p:sp>
      </p:grpSp>
      <p:grpSp>
        <p:nvGrpSpPr>
          <p:cNvPr id="611" name="Grupa 610"/>
          <p:cNvGrpSpPr/>
          <p:nvPr/>
        </p:nvGrpSpPr>
        <p:grpSpPr>
          <a:xfrm>
            <a:off x="5057770" y="5157192"/>
            <a:ext cx="509587" cy="215900"/>
            <a:chOff x="4252789" y="5301829"/>
            <a:chExt cx="509587" cy="215900"/>
          </a:xfrm>
        </p:grpSpPr>
        <p:sp>
          <p:nvSpPr>
            <p:cNvPr id="311" name="Rectangle 31"/>
            <p:cNvSpPr>
              <a:spLocks noChangeArrowheads="1"/>
            </p:cNvSpPr>
            <p:nvPr/>
          </p:nvSpPr>
          <p:spPr bwMode="auto">
            <a:xfrm>
              <a:off x="4252789" y="5301829"/>
              <a:ext cx="84960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</a:t>
              </a:r>
              <a:endParaRPr kumimoji="0" lang="pl-PL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2" name="Rectangle 32"/>
            <p:cNvSpPr>
              <a:spLocks noChangeArrowheads="1"/>
            </p:cNvSpPr>
            <p:nvPr/>
          </p:nvSpPr>
          <p:spPr bwMode="auto">
            <a:xfrm>
              <a:off x="4355976" y="5301829"/>
              <a:ext cx="53975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20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13" name="Rectangle 33"/>
            <p:cNvSpPr>
              <a:spLocks noChangeArrowheads="1"/>
            </p:cNvSpPr>
            <p:nvPr/>
          </p:nvSpPr>
          <p:spPr bwMode="auto">
            <a:xfrm>
              <a:off x="4406776" y="5301829"/>
              <a:ext cx="355600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  <p:grpSp>
        <p:nvGrpSpPr>
          <p:cNvPr id="632" name="Grupa 631"/>
          <p:cNvGrpSpPr/>
          <p:nvPr/>
        </p:nvGrpSpPr>
        <p:grpSpPr>
          <a:xfrm>
            <a:off x="6569938" y="1772816"/>
            <a:ext cx="612775" cy="730250"/>
            <a:chOff x="4895329" y="1799804"/>
            <a:chExt cx="612775" cy="730250"/>
          </a:xfrm>
        </p:grpSpPr>
        <p:sp>
          <p:nvSpPr>
            <p:cNvPr id="314" name="Freeform 37"/>
            <p:cNvSpPr>
              <a:spLocks/>
            </p:cNvSpPr>
            <p:nvPr/>
          </p:nvSpPr>
          <p:spPr bwMode="auto">
            <a:xfrm>
              <a:off x="5392216" y="1799804"/>
              <a:ext cx="115888" cy="704850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6" y="760"/>
                </a:cxn>
                <a:cxn ang="0">
                  <a:pos x="146" y="30"/>
                </a:cxn>
                <a:cxn ang="0">
                  <a:pos x="0" y="0"/>
                </a:cxn>
                <a:cxn ang="0">
                  <a:pos x="0" y="886"/>
                </a:cxn>
              </a:cxnLst>
              <a:rect l="0" t="0" r="r" b="b"/>
              <a:pathLst>
                <a:path w="146" h="886">
                  <a:moveTo>
                    <a:pt x="0" y="886"/>
                  </a:moveTo>
                  <a:lnTo>
                    <a:pt x="146" y="760"/>
                  </a:lnTo>
                  <a:lnTo>
                    <a:pt x="146" y="30"/>
                  </a:lnTo>
                  <a:lnTo>
                    <a:pt x="0" y="0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5" name="Freeform 38"/>
            <p:cNvSpPr>
              <a:spLocks/>
            </p:cNvSpPr>
            <p:nvPr/>
          </p:nvSpPr>
          <p:spPr bwMode="auto">
            <a:xfrm>
              <a:off x="5362054" y="1825204"/>
              <a:ext cx="117475" cy="704850"/>
            </a:xfrm>
            <a:custGeom>
              <a:avLst/>
              <a:gdLst/>
              <a:ahLst/>
              <a:cxnLst>
                <a:cxn ang="0">
                  <a:pos x="0" y="888"/>
                </a:cxn>
                <a:cxn ang="0">
                  <a:pos x="148" y="760"/>
                </a:cxn>
                <a:cxn ang="0">
                  <a:pos x="148" y="0"/>
                </a:cxn>
                <a:cxn ang="0">
                  <a:pos x="0" y="127"/>
                </a:cxn>
                <a:cxn ang="0">
                  <a:pos x="0" y="888"/>
                </a:cxn>
              </a:cxnLst>
              <a:rect l="0" t="0" r="r" b="b"/>
              <a:pathLst>
                <a:path w="148" h="888">
                  <a:moveTo>
                    <a:pt x="0" y="888"/>
                  </a:moveTo>
                  <a:lnTo>
                    <a:pt x="148" y="760"/>
                  </a:lnTo>
                  <a:lnTo>
                    <a:pt x="148" y="0"/>
                  </a:lnTo>
                  <a:lnTo>
                    <a:pt x="0" y="127"/>
                  </a:lnTo>
                  <a:lnTo>
                    <a:pt x="0" y="8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6" name="Rectangle 39"/>
            <p:cNvSpPr>
              <a:spLocks noChangeArrowheads="1"/>
            </p:cNvSpPr>
            <p:nvPr/>
          </p:nvSpPr>
          <p:spPr bwMode="auto">
            <a:xfrm>
              <a:off x="4923904" y="1925216"/>
              <a:ext cx="438150" cy="60483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7" name="Rectangle 40"/>
            <p:cNvSpPr>
              <a:spLocks noChangeArrowheads="1"/>
            </p:cNvSpPr>
            <p:nvPr/>
          </p:nvSpPr>
          <p:spPr bwMode="auto">
            <a:xfrm>
              <a:off x="4895329" y="1899816"/>
              <a:ext cx="466725" cy="6048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8" name="Freeform 41"/>
            <p:cNvSpPr>
              <a:spLocks/>
            </p:cNvSpPr>
            <p:nvPr/>
          </p:nvSpPr>
          <p:spPr bwMode="auto">
            <a:xfrm>
              <a:off x="4895329" y="1799804"/>
              <a:ext cx="584200" cy="100013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589" y="126"/>
                </a:cxn>
                <a:cxn ang="0">
                  <a:pos x="737" y="0"/>
                </a:cxn>
                <a:cxn ang="0">
                  <a:pos x="148" y="0"/>
                </a:cxn>
                <a:cxn ang="0">
                  <a:pos x="0" y="126"/>
                </a:cxn>
              </a:cxnLst>
              <a:rect l="0" t="0" r="r" b="b"/>
              <a:pathLst>
                <a:path w="737" h="126">
                  <a:moveTo>
                    <a:pt x="0" y="126"/>
                  </a:moveTo>
                  <a:lnTo>
                    <a:pt x="589" y="126"/>
                  </a:lnTo>
                  <a:lnTo>
                    <a:pt x="737" y="0"/>
                  </a:lnTo>
                  <a:lnTo>
                    <a:pt x="148" y="0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19" name="Freeform 42"/>
            <p:cNvSpPr>
              <a:spLocks/>
            </p:cNvSpPr>
            <p:nvPr/>
          </p:nvSpPr>
          <p:spPr bwMode="auto">
            <a:xfrm>
              <a:off x="5362054" y="1799804"/>
              <a:ext cx="117475" cy="704850"/>
            </a:xfrm>
            <a:custGeom>
              <a:avLst/>
              <a:gdLst/>
              <a:ahLst/>
              <a:cxnLst>
                <a:cxn ang="0">
                  <a:pos x="0" y="886"/>
                </a:cxn>
                <a:cxn ang="0">
                  <a:pos x="148" y="760"/>
                </a:cxn>
                <a:cxn ang="0">
                  <a:pos x="148" y="0"/>
                </a:cxn>
                <a:cxn ang="0">
                  <a:pos x="0" y="126"/>
                </a:cxn>
                <a:cxn ang="0">
                  <a:pos x="0" y="886"/>
                </a:cxn>
              </a:cxnLst>
              <a:rect l="0" t="0" r="r" b="b"/>
              <a:pathLst>
                <a:path w="148" h="886">
                  <a:moveTo>
                    <a:pt x="0" y="886"/>
                  </a:moveTo>
                  <a:lnTo>
                    <a:pt x="148" y="760"/>
                  </a:lnTo>
                  <a:lnTo>
                    <a:pt x="148" y="0"/>
                  </a:lnTo>
                  <a:lnTo>
                    <a:pt x="0" y="126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0" name="Freeform 43"/>
            <p:cNvSpPr>
              <a:spLocks/>
            </p:cNvSpPr>
            <p:nvPr/>
          </p:nvSpPr>
          <p:spPr bwMode="auto">
            <a:xfrm>
              <a:off x="4895329" y="1899816"/>
              <a:ext cx="4667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9" y="0"/>
                </a:cxn>
                <a:cxn ang="0">
                  <a:pos x="570" y="16"/>
                </a:cxn>
                <a:cxn ang="0">
                  <a:pos x="0" y="16"/>
                </a:cxn>
                <a:cxn ang="0">
                  <a:pos x="0" y="0"/>
                </a:cxn>
              </a:cxnLst>
              <a:rect l="0" t="0" r="r" b="b"/>
              <a:pathLst>
                <a:path w="589" h="16">
                  <a:moveTo>
                    <a:pt x="0" y="0"/>
                  </a:moveTo>
                  <a:lnTo>
                    <a:pt x="589" y="0"/>
                  </a:lnTo>
                  <a:lnTo>
                    <a:pt x="570" y="1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1" name="Freeform 44"/>
            <p:cNvSpPr>
              <a:spLocks/>
            </p:cNvSpPr>
            <p:nvPr/>
          </p:nvSpPr>
          <p:spPr bwMode="auto">
            <a:xfrm>
              <a:off x="4895329" y="1899816"/>
              <a:ext cx="14288" cy="604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0"/>
                </a:cxn>
                <a:cxn ang="0">
                  <a:pos x="18" y="744"/>
                </a:cxn>
                <a:cxn ang="0">
                  <a:pos x="18" y="16"/>
                </a:cxn>
                <a:cxn ang="0">
                  <a:pos x="0" y="0"/>
                </a:cxn>
              </a:cxnLst>
              <a:rect l="0" t="0" r="r" b="b"/>
              <a:pathLst>
                <a:path w="18" h="760">
                  <a:moveTo>
                    <a:pt x="0" y="0"/>
                  </a:moveTo>
                  <a:lnTo>
                    <a:pt x="0" y="760"/>
                  </a:lnTo>
                  <a:lnTo>
                    <a:pt x="18" y="744"/>
                  </a:lnTo>
                  <a:lnTo>
                    <a:pt x="18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2" name="Rectangle 45"/>
            <p:cNvSpPr>
              <a:spLocks noChangeArrowheads="1"/>
            </p:cNvSpPr>
            <p:nvPr/>
          </p:nvSpPr>
          <p:spPr bwMode="auto">
            <a:xfrm>
              <a:off x="4895329" y="2063329"/>
              <a:ext cx="466725" cy="12700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3" name="Rectangle 46"/>
            <p:cNvSpPr>
              <a:spLocks noChangeArrowheads="1"/>
            </p:cNvSpPr>
            <p:nvPr/>
          </p:nvSpPr>
          <p:spPr bwMode="auto">
            <a:xfrm>
              <a:off x="4909616" y="2076029"/>
              <a:ext cx="452438" cy="1428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4" name="Rectangle 47"/>
            <p:cNvSpPr>
              <a:spLocks noChangeArrowheads="1"/>
            </p:cNvSpPr>
            <p:nvPr/>
          </p:nvSpPr>
          <p:spPr bwMode="auto">
            <a:xfrm>
              <a:off x="4895329" y="2239541"/>
              <a:ext cx="466725" cy="12700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5" name="Rectangle 48"/>
            <p:cNvSpPr>
              <a:spLocks noChangeArrowheads="1"/>
            </p:cNvSpPr>
            <p:nvPr/>
          </p:nvSpPr>
          <p:spPr bwMode="auto">
            <a:xfrm>
              <a:off x="4909616" y="2252241"/>
              <a:ext cx="452438" cy="1270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6" name="Rectangle 49"/>
            <p:cNvSpPr>
              <a:spLocks noChangeArrowheads="1"/>
            </p:cNvSpPr>
            <p:nvPr/>
          </p:nvSpPr>
          <p:spPr bwMode="auto">
            <a:xfrm>
              <a:off x="5216004" y="2403054"/>
              <a:ext cx="87313" cy="508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  <p:sp>
          <p:nvSpPr>
            <p:cNvPr id="327" name="Freeform 50"/>
            <p:cNvSpPr>
              <a:spLocks/>
            </p:cNvSpPr>
            <p:nvPr/>
          </p:nvSpPr>
          <p:spPr bwMode="auto">
            <a:xfrm>
              <a:off x="4895329" y="1799804"/>
              <a:ext cx="584200" cy="100013"/>
            </a:xfrm>
            <a:custGeom>
              <a:avLst/>
              <a:gdLst/>
              <a:ahLst/>
              <a:cxnLst>
                <a:cxn ang="0">
                  <a:pos x="737" y="0"/>
                </a:cxn>
                <a:cxn ang="0">
                  <a:pos x="717" y="14"/>
                </a:cxn>
                <a:cxn ang="0">
                  <a:pos x="148" y="14"/>
                </a:cxn>
                <a:cxn ang="0">
                  <a:pos x="18" y="126"/>
                </a:cxn>
                <a:cxn ang="0">
                  <a:pos x="0" y="126"/>
                </a:cxn>
                <a:cxn ang="0">
                  <a:pos x="148" y="0"/>
                </a:cxn>
                <a:cxn ang="0">
                  <a:pos x="737" y="0"/>
                </a:cxn>
              </a:cxnLst>
              <a:rect l="0" t="0" r="r" b="b"/>
              <a:pathLst>
                <a:path w="737" h="126">
                  <a:moveTo>
                    <a:pt x="737" y="0"/>
                  </a:moveTo>
                  <a:lnTo>
                    <a:pt x="717" y="14"/>
                  </a:lnTo>
                  <a:lnTo>
                    <a:pt x="148" y="14"/>
                  </a:lnTo>
                  <a:lnTo>
                    <a:pt x="18" y="126"/>
                  </a:lnTo>
                  <a:lnTo>
                    <a:pt x="0" y="126"/>
                  </a:lnTo>
                  <a:lnTo>
                    <a:pt x="148" y="0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000">
                <a:latin typeface="+mn-lt"/>
              </a:endParaRPr>
            </a:p>
          </p:txBody>
        </p:sp>
      </p:grpSp>
      <p:grpSp>
        <p:nvGrpSpPr>
          <p:cNvPr id="633" name="Grupa 632"/>
          <p:cNvGrpSpPr/>
          <p:nvPr/>
        </p:nvGrpSpPr>
        <p:grpSpPr>
          <a:xfrm>
            <a:off x="7278013" y="2060972"/>
            <a:ext cx="300037" cy="215900"/>
            <a:chOff x="5652120" y="2061469"/>
            <a:chExt cx="300037" cy="215900"/>
          </a:xfrm>
        </p:grpSpPr>
        <p:sp>
          <p:nvSpPr>
            <p:cNvPr id="328" name="Rectangle 51"/>
            <p:cNvSpPr>
              <a:spLocks noChangeArrowheads="1"/>
            </p:cNvSpPr>
            <p:nvPr/>
          </p:nvSpPr>
          <p:spPr bwMode="auto">
            <a:xfrm>
              <a:off x="5652120" y="2061469"/>
              <a:ext cx="234038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AS </a:t>
              </a:r>
              <a:endParaRPr kumimoji="0" lang="pl-PL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330" name="Rectangle 53"/>
            <p:cNvSpPr>
              <a:spLocks noChangeArrowheads="1"/>
            </p:cNvSpPr>
            <p:nvPr/>
          </p:nvSpPr>
          <p:spPr bwMode="auto">
            <a:xfrm>
              <a:off x="5860082" y="2061469"/>
              <a:ext cx="92075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2</a:t>
              </a:r>
              <a:endParaRPr kumimoji="0" lang="pl-PL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  <p:sp>
        <p:nvSpPr>
          <p:cNvPr id="418" name="Rectangle 141"/>
          <p:cNvSpPr>
            <a:spLocks noChangeArrowheads="1"/>
          </p:cNvSpPr>
          <p:nvPr/>
        </p:nvSpPr>
        <p:spPr bwMode="auto">
          <a:xfrm rot="17880000">
            <a:off x="5303885" y="5009298"/>
            <a:ext cx="352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43" name="Freeform 166"/>
          <p:cNvSpPr>
            <a:spLocks/>
          </p:cNvSpPr>
          <p:nvPr/>
        </p:nvSpPr>
        <p:spPr bwMode="auto">
          <a:xfrm>
            <a:off x="4594964" y="1772816"/>
            <a:ext cx="117475" cy="703263"/>
          </a:xfrm>
          <a:custGeom>
            <a:avLst/>
            <a:gdLst/>
            <a:ahLst/>
            <a:cxnLst>
              <a:cxn ang="0">
                <a:pos x="0" y="887"/>
              </a:cxn>
              <a:cxn ang="0">
                <a:pos x="147" y="761"/>
              </a:cxn>
              <a:cxn ang="0">
                <a:pos x="147" y="31"/>
              </a:cxn>
              <a:cxn ang="0">
                <a:pos x="0" y="0"/>
              </a:cxn>
              <a:cxn ang="0">
                <a:pos x="0" y="887"/>
              </a:cxn>
            </a:cxnLst>
            <a:rect l="0" t="0" r="r" b="b"/>
            <a:pathLst>
              <a:path w="147" h="887">
                <a:moveTo>
                  <a:pt x="0" y="887"/>
                </a:moveTo>
                <a:lnTo>
                  <a:pt x="147" y="761"/>
                </a:lnTo>
                <a:lnTo>
                  <a:pt x="147" y="31"/>
                </a:lnTo>
                <a:lnTo>
                  <a:pt x="0" y="0"/>
                </a:lnTo>
                <a:lnTo>
                  <a:pt x="0" y="8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4" name="Freeform 167"/>
          <p:cNvSpPr>
            <a:spLocks/>
          </p:cNvSpPr>
          <p:nvPr/>
        </p:nvSpPr>
        <p:spPr bwMode="auto">
          <a:xfrm>
            <a:off x="4564801" y="1798216"/>
            <a:ext cx="117475" cy="704850"/>
          </a:xfrm>
          <a:custGeom>
            <a:avLst/>
            <a:gdLst/>
            <a:ahLst/>
            <a:cxnLst>
              <a:cxn ang="0">
                <a:pos x="0" y="888"/>
              </a:cxn>
              <a:cxn ang="0">
                <a:pos x="148" y="762"/>
              </a:cxn>
              <a:cxn ang="0">
                <a:pos x="148" y="0"/>
              </a:cxn>
              <a:cxn ang="0">
                <a:pos x="0" y="128"/>
              </a:cxn>
              <a:cxn ang="0">
                <a:pos x="0" y="888"/>
              </a:cxn>
            </a:cxnLst>
            <a:rect l="0" t="0" r="r" b="b"/>
            <a:pathLst>
              <a:path w="148" h="888">
                <a:moveTo>
                  <a:pt x="0" y="888"/>
                </a:moveTo>
                <a:lnTo>
                  <a:pt x="148" y="762"/>
                </a:lnTo>
                <a:lnTo>
                  <a:pt x="148" y="0"/>
                </a:lnTo>
                <a:lnTo>
                  <a:pt x="0" y="128"/>
                </a:lnTo>
                <a:lnTo>
                  <a:pt x="0" y="88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5" name="Rectangle 168"/>
          <p:cNvSpPr>
            <a:spLocks noChangeArrowheads="1"/>
          </p:cNvSpPr>
          <p:nvPr/>
        </p:nvSpPr>
        <p:spPr bwMode="auto">
          <a:xfrm>
            <a:off x="4126651" y="1899816"/>
            <a:ext cx="438150" cy="6032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6" name="Rectangle 169"/>
          <p:cNvSpPr>
            <a:spLocks noChangeArrowheads="1"/>
          </p:cNvSpPr>
          <p:nvPr/>
        </p:nvSpPr>
        <p:spPr bwMode="auto">
          <a:xfrm>
            <a:off x="4098076" y="1872829"/>
            <a:ext cx="466725" cy="6032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7" name="Freeform 170"/>
          <p:cNvSpPr>
            <a:spLocks/>
          </p:cNvSpPr>
          <p:nvPr/>
        </p:nvSpPr>
        <p:spPr bwMode="auto">
          <a:xfrm>
            <a:off x="4098076" y="1772816"/>
            <a:ext cx="584200" cy="100013"/>
          </a:xfrm>
          <a:custGeom>
            <a:avLst/>
            <a:gdLst/>
            <a:ahLst/>
            <a:cxnLst>
              <a:cxn ang="0">
                <a:pos x="0" y="127"/>
              </a:cxn>
              <a:cxn ang="0">
                <a:pos x="589" y="127"/>
              </a:cxn>
              <a:cxn ang="0">
                <a:pos x="737" y="0"/>
              </a:cxn>
              <a:cxn ang="0">
                <a:pos x="148" y="0"/>
              </a:cxn>
              <a:cxn ang="0">
                <a:pos x="0" y="127"/>
              </a:cxn>
            </a:cxnLst>
            <a:rect l="0" t="0" r="r" b="b"/>
            <a:pathLst>
              <a:path w="737" h="127">
                <a:moveTo>
                  <a:pt x="0" y="127"/>
                </a:moveTo>
                <a:lnTo>
                  <a:pt x="589" y="127"/>
                </a:lnTo>
                <a:lnTo>
                  <a:pt x="737" y="0"/>
                </a:lnTo>
                <a:lnTo>
                  <a:pt x="148" y="0"/>
                </a:lnTo>
                <a:lnTo>
                  <a:pt x="0" y="12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8" name="Freeform 171"/>
          <p:cNvSpPr>
            <a:spLocks/>
          </p:cNvSpPr>
          <p:nvPr/>
        </p:nvSpPr>
        <p:spPr bwMode="auto">
          <a:xfrm>
            <a:off x="4564801" y="1772816"/>
            <a:ext cx="117475" cy="703263"/>
          </a:xfrm>
          <a:custGeom>
            <a:avLst/>
            <a:gdLst/>
            <a:ahLst/>
            <a:cxnLst>
              <a:cxn ang="0">
                <a:pos x="0" y="887"/>
              </a:cxn>
              <a:cxn ang="0">
                <a:pos x="148" y="761"/>
              </a:cxn>
              <a:cxn ang="0">
                <a:pos x="148" y="0"/>
              </a:cxn>
              <a:cxn ang="0">
                <a:pos x="0" y="127"/>
              </a:cxn>
              <a:cxn ang="0">
                <a:pos x="0" y="887"/>
              </a:cxn>
            </a:cxnLst>
            <a:rect l="0" t="0" r="r" b="b"/>
            <a:pathLst>
              <a:path w="148" h="887">
                <a:moveTo>
                  <a:pt x="0" y="887"/>
                </a:moveTo>
                <a:lnTo>
                  <a:pt x="148" y="761"/>
                </a:lnTo>
                <a:lnTo>
                  <a:pt x="148" y="0"/>
                </a:lnTo>
                <a:lnTo>
                  <a:pt x="0" y="127"/>
                </a:lnTo>
                <a:lnTo>
                  <a:pt x="0" y="887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49" name="Freeform 172"/>
          <p:cNvSpPr>
            <a:spLocks/>
          </p:cNvSpPr>
          <p:nvPr/>
        </p:nvSpPr>
        <p:spPr bwMode="auto">
          <a:xfrm>
            <a:off x="4098076" y="1872829"/>
            <a:ext cx="466725" cy="14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89" y="0"/>
              </a:cxn>
              <a:cxn ang="0">
                <a:pos x="571" y="16"/>
              </a:cxn>
              <a:cxn ang="0">
                <a:pos x="0" y="16"/>
              </a:cxn>
              <a:cxn ang="0">
                <a:pos x="0" y="0"/>
              </a:cxn>
            </a:cxnLst>
            <a:rect l="0" t="0" r="r" b="b"/>
            <a:pathLst>
              <a:path w="589" h="16">
                <a:moveTo>
                  <a:pt x="0" y="0"/>
                </a:moveTo>
                <a:lnTo>
                  <a:pt x="589" y="0"/>
                </a:lnTo>
                <a:lnTo>
                  <a:pt x="571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0" name="Freeform 173"/>
          <p:cNvSpPr>
            <a:spLocks/>
          </p:cNvSpPr>
          <p:nvPr/>
        </p:nvSpPr>
        <p:spPr bwMode="auto">
          <a:xfrm>
            <a:off x="4098076" y="1872829"/>
            <a:ext cx="14288" cy="603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0"/>
              </a:cxn>
              <a:cxn ang="0">
                <a:pos x="20" y="744"/>
              </a:cxn>
              <a:cxn ang="0">
                <a:pos x="20" y="16"/>
              </a:cxn>
              <a:cxn ang="0">
                <a:pos x="0" y="0"/>
              </a:cxn>
            </a:cxnLst>
            <a:rect l="0" t="0" r="r" b="b"/>
            <a:pathLst>
              <a:path w="20" h="760">
                <a:moveTo>
                  <a:pt x="0" y="0"/>
                </a:moveTo>
                <a:lnTo>
                  <a:pt x="0" y="760"/>
                </a:lnTo>
                <a:lnTo>
                  <a:pt x="20" y="744"/>
                </a:lnTo>
                <a:lnTo>
                  <a:pt x="20" y="16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1" name="Rectangle 174"/>
          <p:cNvSpPr>
            <a:spLocks noChangeArrowheads="1"/>
          </p:cNvSpPr>
          <p:nvPr/>
        </p:nvSpPr>
        <p:spPr bwMode="auto">
          <a:xfrm>
            <a:off x="4098076" y="2036341"/>
            <a:ext cx="466725" cy="127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2" name="Rectangle 175"/>
          <p:cNvSpPr>
            <a:spLocks noChangeArrowheads="1"/>
          </p:cNvSpPr>
          <p:nvPr/>
        </p:nvSpPr>
        <p:spPr bwMode="auto">
          <a:xfrm>
            <a:off x="4112364" y="2049041"/>
            <a:ext cx="452438" cy="142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3" name="Rectangle 176"/>
          <p:cNvSpPr>
            <a:spLocks noChangeArrowheads="1"/>
          </p:cNvSpPr>
          <p:nvPr/>
        </p:nvSpPr>
        <p:spPr bwMode="auto">
          <a:xfrm>
            <a:off x="4098076" y="2212554"/>
            <a:ext cx="466725" cy="127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4" name="Rectangle 177"/>
          <p:cNvSpPr>
            <a:spLocks noChangeArrowheads="1"/>
          </p:cNvSpPr>
          <p:nvPr/>
        </p:nvSpPr>
        <p:spPr bwMode="auto">
          <a:xfrm>
            <a:off x="4112364" y="2225254"/>
            <a:ext cx="452438" cy="127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5" name="Rectangle 178"/>
          <p:cNvSpPr>
            <a:spLocks noChangeArrowheads="1"/>
          </p:cNvSpPr>
          <p:nvPr/>
        </p:nvSpPr>
        <p:spPr bwMode="auto">
          <a:xfrm>
            <a:off x="4420339" y="2376066"/>
            <a:ext cx="87313" cy="508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6" name="Freeform 179"/>
          <p:cNvSpPr>
            <a:spLocks/>
          </p:cNvSpPr>
          <p:nvPr/>
        </p:nvSpPr>
        <p:spPr bwMode="auto">
          <a:xfrm>
            <a:off x="4098076" y="1772816"/>
            <a:ext cx="584200" cy="100013"/>
          </a:xfrm>
          <a:custGeom>
            <a:avLst/>
            <a:gdLst/>
            <a:ahLst/>
            <a:cxnLst>
              <a:cxn ang="0">
                <a:pos x="737" y="0"/>
              </a:cxn>
              <a:cxn ang="0">
                <a:pos x="719" y="17"/>
              </a:cxn>
              <a:cxn ang="0">
                <a:pos x="148" y="17"/>
              </a:cxn>
              <a:cxn ang="0">
                <a:pos x="20" y="127"/>
              </a:cxn>
              <a:cxn ang="0">
                <a:pos x="0" y="127"/>
              </a:cxn>
              <a:cxn ang="0">
                <a:pos x="148" y="0"/>
              </a:cxn>
              <a:cxn ang="0">
                <a:pos x="737" y="0"/>
              </a:cxn>
            </a:cxnLst>
            <a:rect l="0" t="0" r="r" b="b"/>
            <a:pathLst>
              <a:path w="737" h="127">
                <a:moveTo>
                  <a:pt x="737" y="0"/>
                </a:moveTo>
                <a:lnTo>
                  <a:pt x="719" y="17"/>
                </a:lnTo>
                <a:lnTo>
                  <a:pt x="148" y="17"/>
                </a:lnTo>
                <a:lnTo>
                  <a:pt x="20" y="127"/>
                </a:lnTo>
                <a:lnTo>
                  <a:pt x="0" y="127"/>
                </a:lnTo>
                <a:lnTo>
                  <a:pt x="148" y="0"/>
                </a:lnTo>
                <a:lnTo>
                  <a:pt x="737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>
              <a:latin typeface="+mn-lt"/>
            </a:endParaRPr>
          </a:p>
        </p:txBody>
      </p:sp>
      <p:sp>
        <p:nvSpPr>
          <p:cNvPr id="457" name="Rectangle 180"/>
          <p:cNvSpPr>
            <a:spLocks noChangeArrowheads="1"/>
          </p:cNvSpPr>
          <p:nvPr/>
        </p:nvSpPr>
        <p:spPr bwMode="auto">
          <a:xfrm>
            <a:off x="3639513" y="2061345"/>
            <a:ext cx="23403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AS </a:t>
            </a:r>
            <a:endParaRPr kumimoji="0" lang="pl-PL" sz="2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58" name="Rectangle 182"/>
          <p:cNvSpPr>
            <a:spLocks noChangeArrowheads="1"/>
          </p:cNvSpPr>
          <p:nvPr/>
        </p:nvSpPr>
        <p:spPr bwMode="auto">
          <a:xfrm>
            <a:off x="3885575" y="2061345"/>
            <a:ext cx="920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91" name="Strzałka w prawo 590"/>
          <p:cNvSpPr/>
          <p:nvPr/>
        </p:nvSpPr>
        <p:spPr>
          <a:xfrm>
            <a:off x="3257570" y="4653633"/>
            <a:ext cx="1728192" cy="43204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err="1" smtClean="0">
                <a:solidFill>
                  <a:srgbClr val="0033CC"/>
                </a:solidFill>
              </a:rPr>
              <a:t>Incoming</a:t>
            </a:r>
            <a:r>
              <a:rPr lang="pl-PL" sz="1600" b="1" dirty="0" smtClean="0">
                <a:solidFill>
                  <a:srgbClr val="0033CC"/>
                </a:solidFill>
              </a:rPr>
              <a:t> SIP leg</a:t>
            </a:r>
            <a:endParaRPr lang="pl-PL" sz="1600" b="1" dirty="0">
              <a:solidFill>
                <a:srgbClr val="0033CC"/>
              </a:solidFill>
            </a:endParaRPr>
          </a:p>
        </p:txBody>
      </p:sp>
      <p:sp>
        <p:nvSpPr>
          <p:cNvPr id="592" name="Strzałka w prawo 591"/>
          <p:cNvSpPr/>
          <p:nvPr/>
        </p:nvSpPr>
        <p:spPr>
          <a:xfrm>
            <a:off x="5777850" y="4653633"/>
            <a:ext cx="1728192" cy="43204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b="1" dirty="0" err="1" smtClean="0">
                <a:solidFill>
                  <a:srgbClr val="0033CC"/>
                </a:solidFill>
              </a:rPr>
              <a:t>Outgoing</a:t>
            </a:r>
            <a:r>
              <a:rPr lang="pl-PL" sz="1600" b="1" dirty="0" smtClean="0">
                <a:solidFill>
                  <a:srgbClr val="0033CC"/>
                </a:solidFill>
              </a:rPr>
              <a:t> SIP leg</a:t>
            </a:r>
            <a:endParaRPr lang="pl-PL" sz="1600" b="1" dirty="0">
              <a:solidFill>
                <a:srgbClr val="0033CC"/>
              </a:solidFill>
            </a:endParaRPr>
          </a:p>
        </p:txBody>
      </p:sp>
      <p:cxnSp>
        <p:nvCxnSpPr>
          <p:cNvPr id="594" name="Łącznik prosty ze strzałką 593"/>
          <p:cNvCxnSpPr>
            <a:endCxn id="446" idx="2"/>
          </p:cNvCxnSpPr>
          <p:nvPr/>
        </p:nvCxnSpPr>
        <p:spPr>
          <a:xfrm rot="16200000" flipV="1">
            <a:off x="3785849" y="3021669"/>
            <a:ext cx="1961530" cy="870349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Łącznik prosty ze strzałką 594"/>
          <p:cNvCxnSpPr/>
          <p:nvPr/>
        </p:nvCxnSpPr>
        <p:spPr>
          <a:xfrm rot="16200000" flipH="1">
            <a:off x="3941646" y="3033452"/>
            <a:ext cx="1944219" cy="864097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Łącznik prosty ze strzałką 601"/>
          <p:cNvCxnSpPr/>
          <p:nvPr/>
        </p:nvCxnSpPr>
        <p:spPr>
          <a:xfrm rot="5400000" flipH="1" flipV="1">
            <a:off x="5057770" y="2852936"/>
            <a:ext cx="1944216" cy="1224136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6" name="Łącznik prosty ze strzałką 605"/>
          <p:cNvCxnSpPr/>
          <p:nvPr/>
        </p:nvCxnSpPr>
        <p:spPr>
          <a:xfrm rot="5400000">
            <a:off x="5202841" y="2836652"/>
            <a:ext cx="1959446" cy="124147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306" name="Rectangle 2"/>
          <p:cNvSpPr>
            <a:spLocks noChangeArrowheads="1"/>
          </p:cNvSpPr>
          <p:nvPr/>
        </p:nvSpPr>
        <p:spPr bwMode="auto">
          <a:xfrm>
            <a:off x="3761626" y="5457418"/>
            <a:ext cx="352839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INVITE Match Initial Filter Criteria</a:t>
            </a:r>
            <a:endParaRPr kumimoji="0" lang="pl-PL" sz="1050" b="0" i="0" u="none" strike="noStrike" cap="none" normalizeH="0" baseline="0" dirty="0" smtClean="0">
              <a:ln>
                <a:noFill/>
              </a:ln>
              <a:solidFill>
                <a:srgbClr val="0033CC"/>
              </a:solidFill>
              <a:effectLst/>
              <a:latin typeface="+mn-lt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Filter Criteria X to AS1 SPT Header</a:t>
            </a:r>
            <a:r>
              <a:rPr kumimoji="0" lang="pl-PL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A priority 1</a:t>
            </a:r>
            <a:endParaRPr kumimoji="0" lang="pl-PL" sz="1050" b="0" i="0" u="none" strike="noStrike" cap="none" normalizeH="0" baseline="0" dirty="0" smtClean="0">
              <a:ln>
                <a:noFill/>
              </a:ln>
              <a:solidFill>
                <a:srgbClr val="0033CC"/>
              </a:solidFill>
              <a:effectLst/>
              <a:latin typeface="+mn-lt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Filter criteria Y to AS2 SPT Header</a:t>
            </a:r>
            <a:r>
              <a:rPr kumimoji="0" lang="pl-PL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 </a:t>
            </a: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0033CC"/>
                </a:solidFill>
                <a:effectLst/>
                <a:latin typeface="+mn-lt"/>
                <a:ea typeface="Arial Unicode MS" pitchFamily="34" charset="-128"/>
                <a:cs typeface="Arial Unicode MS" pitchFamily="34" charset="-128"/>
              </a:rPr>
              <a:t>B priority 2</a:t>
            </a:r>
            <a:endParaRPr kumimoji="0" lang="en-US" sz="3600" b="0" i="0" u="none" strike="noStrike" cap="none" normalizeH="0" baseline="0" dirty="0" smtClean="0">
              <a:ln>
                <a:noFill/>
              </a:ln>
              <a:solidFill>
                <a:srgbClr val="0033CC"/>
              </a:solidFill>
              <a:effectLst/>
              <a:latin typeface="+mn-lt"/>
              <a:cs typeface="Arial" pitchFamily="34" charset="0"/>
            </a:endParaRPr>
          </a:p>
        </p:txBody>
      </p:sp>
      <p:cxnSp>
        <p:nvCxnSpPr>
          <p:cNvPr id="613" name="Łącznik prosty 612"/>
          <p:cNvCxnSpPr/>
          <p:nvPr/>
        </p:nvCxnSpPr>
        <p:spPr>
          <a:xfrm>
            <a:off x="5561826" y="5085184"/>
            <a:ext cx="360040" cy="28803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7" name="Łącznik prosty ze strzałką 616"/>
          <p:cNvCxnSpPr/>
          <p:nvPr/>
        </p:nvCxnSpPr>
        <p:spPr>
          <a:xfrm>
            <a:off x="5921866" y="5373216"/>
            <a:ext cx="1440160" cy="1588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1" name="pole tekstowe 620"/>
          <p:cNvSpPr txBox="1"/>
          <p:nvPr/>
        </p:nvSpPr>
        <p:spPr>
          <a:xfrm>
            <a:off x="3257570" y="5013176"/>
            <a:ext cx="1800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INVITE </a:t>
            </a:r>
            <a:r>
              <a:rPr lang="pl-PL" sz="1600" b="1" dirty="0" err="1" smtClean="0">
                <a:solidFill>
                  <a:srgbClr val="0033CC"/>
                </a:solidFill>
                <a:latin typeface="+mn-lt"/>
              </a:rPr>
              <a:t>header</a:t>
            </a:r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 =A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2" name="pole tekstowe 621"/>
          <p:cNvSpPr txBox="1"/>
          <p:nvPr/>
        </p:nvSpPr>
        <p:spPr>
          <a:xfrm>
            <a:off x="4049658" y="4437112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1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3" name="pole tekstowe 622"/>
          <p:cNvSpPr txBox="1"/>
          <p:nvPr/>
        </p:nvSpPr>
        <p:spPr>
          <a:xfrm>
            <a:off x="4625722" y="3573016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2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4" name="pole tekstowe 623"/>
          <p:cNvSpPr txBox="1"/>
          <p:nvPr/>
        </p:nvSpPr>
        <p:spPr>
          <a:xfrm>
            <a:off x="4625722" y="2492896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3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5" name="pole tekstowe 624"/>
          <p:cNvSpPr txBox="1"/>
          <p:nvPr/>
        </p:nvSpPr>
        <p:spPr>
          <a:xfrm>
            <a:off x="5705842" y="3212976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4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6" name="pole tekstowe 625"/>
          <p:cNvSpPr txBox="1"/>
          <p:nvPr/>
        </p:nvSpPr>
        <p:spPr>
          <a:xfrm>
            <a:off x="6137890" y="3501008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5</a:t>
            </a:r>
            <a:endParaRPr lang="pl-PL" sz="1600" b="1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27" name="pole tekstowe 626"/>
          <p:cNvSpPr txBox="1"/>
          <p:nvPr/>
        </p:nvSpPr>
        <p:spPr>
          <a:xfrm>
            <a:off x="5993874" y="5085184"/>
            <a:ext cx="2160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600" b="1" dirty="0" smtClean="0">
                <a:solidFill>
                  <a:srgbClr val="0033CC"/>
                </a:solidFill>
                <a:latin typeface="+mn-lt"/>
              </a:rPr>
              <a:t>6</a:t>
            </a:r>
          </a:p>
        </p:txBody>
      </p:sp>
      <p:sp>
        <p:nvSpPr>
          <p:cNvPr id="630" name="pole tekstowe 629"/>
          <p:cNvSpPr txBox="1"/>
          <p:nvPr/>
        </p:nvSpPr>
        <p:spPr>
          <a:xfrm>
            <a:off x="4841746" y="2420888"/>
            <a:ext cx="13681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SIP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message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with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header=B</a:t>
            </a:r>
            <a:endParaRPr lang="pl-PL" sz="1400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31" name="pole tekstowe 630"/>
          <p:cNvSpPr txBox="1"/>
          <p:nvPr/>
        </p:nvSpPr>
        <p:spPr>
          <a:xfrm>
            <a:off x="6281906" y="3409836"/>
            <a:ext cx="15841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SIP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message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possibly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modified</a:t>
            </a:r>
            <a:endParaRPr lang="pl-PL" sz="1400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38" name="pole tekstowe 637"/>
          <p:cNvSpPr txBox="1"/>
          <p:nvPr/>
        </p:nvSpPr>
        <p:spPr>
          <a:xfrm>
            <a:off x="7362026" y="5157192"/>
            <a:ext cx="18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SIP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message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forwarded</a:t>
            </a:r>
            <a:r>
              <a:rPr lang="pl-PL" sz="1400" dirty="0" smtClean="0">
                <a:solidFill>
                  <a:srgbClr val="0033CC"/>
                </a:solidFill>
                <a:latin typeface="+mn-lt"/>
              </a:rPr>
              <a:t> by </a:t>
            </a:r>
            <a:r>
              <a:rPr lang="pl-PL" sz="1400" dirty="0" err="1" smtClean="0">
                <a:solidFill>
                  <a:srgbClr val="0033CC"/>
                </a:solidFill>
                <a:latin typeface="+mn-lt"/>
              </a:rPr>
              <a:t>S-CSCF</a:t>
            </a:r>
            <a:endParaRPr lang="pl-PL" sz="1400" dirty="0">
              <a:solidFill>
                <a:srgbClr val="0033CC"/>
              </a:solidFill>
              <a:latin typeface="+mn-lt"/>
            </a:endParaRPr>
          </a:p>
        </p:txBody>
      </p:sp>
      <p:sp>
        <p:nvSpPr>
          <p:cNvPr id="639" name="Rectangle 9"/>
          <p:cNvSpPr txBox="1">
            <a:spLocks noChangeArrowheads="1"/>
          </p:cNvSpPr>
          <p:nvPr/>
        </p:nvSpPr>
        <p:spPr bwMode="auto">
          <a:xfrm>
            <a:off x="1" y="1454026"/>
            <a:ext cx="3131840" cy="44232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U</a:t>
            </a:r>
            <a:r>
              <a:rPr kumimoji="0" lang="pl-PL" sz="14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żytkownik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inicjuje sesję wysyłając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INVITE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z nagłówkiem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=A </a:t>
            </a:r>
            <a:r>
              <a:rPr lang="pl-PL" sz="1400" kern="0" dirty="0">
                <a:latin typeface="Calibri" pitchFamily="34" charset="0"/>
              </a:rPr>
              <a:t>d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o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swojego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S-CSCF</a:t>
            </a:r>
          </a:p>
          <a:p>
            <a:pPr marL="342900" marR="0" lvl="0" indent="-342900" algn="l" defTabSz="914400" rtl="0" eaLnBrk="0" fontAlgn="base" latin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analizuje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SPT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i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stwierdza zgodność z kryterium filtrowania </a:t>
            </a:r>
            <a:r>
              <a:rPr lang="pl-PL" sz="1400" kern="0" dirty="0">
                <a:latin typeface="Calibri" pitchFamily="34" charset="0"/>
              </a:rPr>
              <a:t>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X. 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przekazuje żądanie do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AS1.</a:t>
            </a:r>
          </a:p>
          <a:p>
            <a:pPr marL="342900" marR="0" lvl="0" indent="-342900" algn="l" defTabSz="914400" rtl="0" eaLnBrk="0" fontAlgn="base" latin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AS1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wykonuje scenariusz i odsyła żądanie SIP z powrotem do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z modyfikacją wynikająca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z usługi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, </a:t>
            </a:r>
            <a:r>
              <a:rPr lang="pl-PL" sz="1400" kern="0" dirty="0" smtClean="0">
                <a:latin typeface="Calibri" pitchFamily="34" charset="0"/>
              </a:rPr>
              <a:t>tzn.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zamienia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nagłówek A na B</a:t>
            </a:r>
            <a:r>
              <a:rPr lang="pl-PL" sz="1400" kern="0" dirty="0">
                <a:latin typeface="Calibri" pitchFamily="34" charset="0"/>
              </a:rPr>
              <a:t>.</a:t>
            </a: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  <a:p>
            <a:pPr marL="342900" lvl="0" indent="-342900" ea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FontTx/>
              <a:buAutoNum type="arabicPeriod"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analizuje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the SPT </a:t>
            </a:r>
            <a:r>
              <a:rPr lang="pl-PL" sz="1400" kern="0" dirty="0">
                <a:latin typeface="Calibri" pitchFamily="34" charset="0"/>
              </a:rPr>
              <a:t>i stwierdza zgodność z kryterium filtrowania  </a:t>
            </a:r>
            <a:r>
              <a:rPr lang="pl-PL" sz="1400" kern="0" dirty="0" smtClean="0">
                <a:latin typeface="Calibri" pitchFamily="34" charset="0"/>
              </a:rPr>
              <a:t>Y</a:t>
            </a:r>
            <a:r>
              <a:rPr lang="en-US" sz="1400" kern="0" dirty="0" smtClean="0">
                <a:latin typeface="Calibri" pitchFamily="34" charset="0"/>
              </a:rPr>
              <a:t>. </a:t>
            </a:r>
            <a:r>
              <a:rPr lang="en-US" sz="1400" kern="0" dirty="0">
                <a:latin typeface="Calibri" pitchFamily="34" charset="0"/>
              </a:rPr>
              <a:t>S-CSCF </a:t>
            </a:r>
            <a:r>
              <a:rPr lang="pl-PL" sz="1400" kern="0" dirty="0">
                <a:latin typeface="Calibri" pitchFamily="34" charset="0"/>
              </a:rPr>
              <a:t>przekazuje żądanie do </a:t>
            </a:r>
            <a:r>
              <a:rPr lang="en-US" sz="1400" kern="0" dirty="0" smtClean="0">
                <a:latin typeface="Calibri" pitchFamily="34" charset="0"/>
              </a:rPr>
              <a:t>AS</a:t>
            </a:r>
            <a:r>
              <a:rPr lang="pl-PL" sz="1400" kern="0" dirty="0" smtClean="0">
                <a:latin typeface="Calibri" pitchFamily="34" charset="0"/>
              </a:rPr>
              <a:t>2</a:t>
            </a:r>
            <a:r>
              <a:rPr lang="en-US" sz="1400" kern="0" dirty="0" smtClean="0">
                <a:latin typeface="Calibri" pitchFamily="34" charset="0"/>
              </a:rPr>
              <a:t>.</a:t>
            </a:r>
            <a:endParaRPr lang="en-US" sz="1400" kern="0" dirty="0">
              <a:latin typeface="Calibri" pitchFamily="34" charset="0"/>
            </a:endParaRPr>
          </a:p>
          <a:p>
            <a:pPr marL="342900" lvl="0" indent="-342900" ea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FontTx/>
              <a:buAutoNum type="arabicPeriod"/>
              <a:defRPr/>
            </a:pPr>
            <a:r>
              <a:rPr lang="en-US" sz="1400" kern="0" dirty="0" smtClean="0">
                <a:latin typeface="Calibri" pitchFamily="34" charset="0"/>
              </a:rPr>
              <a:t>AS</a:t>
            </a:r>
            <a:r>
              <a:rPr lang="pl-PL" sz="1400" kern="0" dirty="0" smtClean="0">
                <a:latin typeface="Calibri" pitchFamily="34" charset="0"/>
              </a:rPr>
              <a:t>2</a:t>
            </a:r>
            <a:r>
              <a:rPr lang="en-US" sz="1400" kern="0" dirty="0" smtClean="0">
                <a:latin typeface="Calibri" pitchFamily="34" charset="0"/>
              </a:rPr>
              <a:t> </a:t>
            </a:r>
            <a:r>
              <a:rPr lang="pl-PL" sz="1400" kern="0" dirty="0">
                <a:latin typeface="Calibri" pitchFamily="34" charset="0"/>
              </a:rPr>
              <a:t>wykonuje scenariusz i odsyła żądanie SIP z powrotem do </a:t>
            </a:r>
            <a:r>
              <a:rPr lang="en-US" sz="1400" kern="0" dirty="0">
                <a:latin typeface="Calibri" pitchFamily="34" charset="0"/>
              </a:rPr>
              <a:t>S-CSCF.</a:t>
            </a: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Wyczerpano FC,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przekazuje żądanie dalej wg reguł trasowania</a:t>
            </a:r>
            <a:r>
              <a:rPr lang="pl-PL" sz="1400" kern="0" dirty="0" smtClean="0">
                <a:latin typeface="Calibri" pitchFamily="34" charset="0"/>
              </a:rPr>
              <a:t>.</a:t>
            </a: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0000"/>
              </a:lnSpc>
              <a:spcBef>
                <a:spcPct val="20000"/>
              </a:spcBef>
              <a:spcAft>
                <a:spcPts val="60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Jeśli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w kroku 3 AS1 nie zmienił nagłówka, to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S-CSCF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analizuje </a:t>
            </a: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SPT </a:t>
            </a:r>
            <a:r>
              <a:rPr kumimoji="0" lang="pl-PL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i nie stwierdzając</a:t>
            </a:r>
            <a:r>
              <a:rPr kumimoji="0" lang="pl-PL" sz="1400" b="0" i="0" u="none" strike="noStrike" kern="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 spełnienia kryterium przekazuje żądanie dalej.</a:t>
            </a:r>
            <a:endParaRPr kumimoji="0" lang="pl-PL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640" name="Prostokąt zaokrąglony 639"/>
          <p:cNvSpPr/>
          <p:nvPr/>
        </p:nvSpPr>
        <p:spPr>
          <a:xfrm>
            <a:off x="3185562" y="1628800"/>
            <a:ext cx="5832648" cy="4680520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78" name="Symbol zastępczy stopki 4"/>
          <p:cNvSpPr>
            <a:spLocks noGrp="1"/>
          </p:cNvSpPr>
          <p:nvPr>
            <p:ph type="ftr" sz="quarter" idx="11"/>
          </p:nvPr>
        </p:nvSpPr>
        <p:spPr>
          <a:xfrm>
            <a:off x="5479106" y="6579908"/>
            <a:ext cx="2971800" cy="259041"/>
          </a:xfrm>
        </p:spPr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9" name="Symbol zastępczy numeru slajdu 5"/>
          <p:cNvSpPr>
            <a:spLocks noGrp="1"/>
          </p:cNvSpPr>
          <p:nvPr>
            <p:ph type="sldNum" sz="quarter" idx="12"/>
          </p:nvPr>
        </p:nvSpPr>
        <p:spPr>
          <a:xfrm>
            <a:off x="8377238" y="6381750"/>
            <a:ext cx="442912" cy="457200"/>
          </a:xfrm>
        </p:spPr>
        <p:txBody>
          <a:bodyPr/>
          <a:lstStyle/>
          <a:p>
            <a:fld id="{2DE10F0B-3DD1-43E2-9879-B058490B6260}" type="slidenum">
              <a:rPr lang="pl-PL"/>
              <a:pPr/>
              <a:t>126</a:t>
            </a:fld>
            <a:endParaRPr lang="pl-PL"/>
          </a:p>
        </p:txBody>
      </p:sp>
      <p:sp>
        <p:nvSpPr>
          <p:cNvPr id="80" name="Symbol zastępczy daty 5"/>
          <p:cNvSpPr>
            <a:spLocks noGrp="1"/>
          </p:cNvSpPr>
          <p:nvPr>
            <p:ph type="dt" sz="half" idx="10"/>
          </p:nvPr>
        </p:nvSpPr>
        <p:spPr>
          <a:xfrm>
            <a:off x="1421283" y="6589336"/>
            <a:ext cx="4036832" cy="249614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88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37EAAB-584B-4F82-8EB9-350A45131C64}" type="slidenum">
              <a:rPr lang="pl-PL"/>
              <a:pPr/>
              <a:t>127</a:t>
            </a:fld>
            <a:endParaRPr lang="pl-PL"/>
          </a:p>
        </p:txBody>
      </p:sp>
      <p:sp>
        <p:nvSpPr>
          <p:cNvPr id="3543042" name="Rectangle 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pl-PL"/>
              <a:t>Wyzwalanie aplikacji - schemat </a:t>
            </a:r>
          </a:p>
        </p:txBody>
      </p:sp>
      <p:pic>
        <p:nvPicPr>
          <p:cNvPr id="354304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14425" y="1989138"/>
            <a:ext cx="7313613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5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43F81C-2D53-4FC2-9B14-507640255792}" type="slidenum">
              <a:rPr lang="pl-PL">
                <a:latin typeface="+mn-lt"/>
              </a:rPr>
              <a:pPr/>
              <a:t>128</a:t>
            </a:fld>
            <a:endParaRPr lang="pl-PL">
              <a:latin typeface="+mn-lt"/>
            </a:endParaRPr>
          </a:p>
        </p:txBody>
      </p:sp>
      <p:sp>
        <p:nvSpPr>
          <p:cNvPr id="3551234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Przykład wykorzystania mechanizmu SPT</a:t>
            </a:r>
            <a:endParaRPr lang="en-GB">
              <a:solidFill>
                <a:schemeClr val="tx1"/>
              </a:solidFill>
              <a:latin typeface="+mn-lt"/>
            </a:endParaRPr>
          </a:p>
        </p:txBody>
      </p:sp>
      <p:sp>
        <p:nvSpPr>
          <p:cNvPr id="3551235" name="Rectangle 3"/>
          <p:cNvSpPr>
            <a:spLocks noChangeArrowheads="1"/>
          </p:cNvSpPr>
          <p:nvPr/>
        </p:nvSpPr>
        <p:spPr bwMode="auto">
          <a:xfrm>
            <a:off x="34925" y="2025134"/>
            <a:ext cx="184731" cy="369332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>
              <a:latin typeface="+mn-lt"/>
            </a:endParaRPr>
          </a:p>
        </p:txBody>
      </p:sp>
      <p:sp>
        <p:nvSpPr>
          <p:cNvPr id="3551236" name="Text Box 4"/>
          <p:cNvSpPr txBox="1">
            <a:spLocks noChangeArrowheads="1"/>
          </p:cNvSpPr>
          <p:nvPr/>
        </p:nvSpPr>
        <p:spPr bwMode="auto">
          <a:xfrm>
            <a:off x="631224" y="2349500"/>
            <a:ext cx="3529012" cy="3357563"/>
          </a:xfrm>
          <a:prstGeom prst="rect">
            <a:avLst/>
          </a:prstGeom>
          <a:noFill/>
          <a:ln w="28575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kumimoji="0" lang="pl-PL" sz="2000" b="1">
                <a:latin typeface="+mn-lt"/>
              </a:rPr>
              <a:t>IFC – początkowe kryteria filtrowania dla serwera obecności</a:t>
            </a:r>
            <a:endParaRPr kumimoji="0" lang="en-GB" sz="2000" b="1">
              <a:latin typeface="+mn-lt"/>
              <a:ea typeface="ＭＳ Ｐゴシック" pitchFamily="34" charset="-128"/>
            </a:endParaRPr>
          </a:p>
          <a:p>
            <a:pPr eaLnBrk="0" hangingPunct="0">
              <a:spcBef>
                <a:spcPct val="50000"/>
              </a:spcBef>
            </a:pPr>
            <a:r>
              <a:rPr kumimoji="0" lang="en-GB" sz="1600" b="1">
                <a:latin typeface="+mn-lt"/>
                <a:ea typeface="ＭＳ Ｐゴシック" pitchFamily="34" charset="-128"/>
              </a:rPr>
              <a:t>Adres </a:t>
            </a:r>
            <a:r>
              <a:rPr kumimoji="0" lang="pl-PL" sz="1600" b="1">
                <a:latin typeface="+mn-lt"/>
              </a:rPr>
              <a:t>AS</a:t>
            </a:r>
            <a:r>
              <a:rPr kumimoji="0" lang="en-GB" sz="1600" b="1">
                <a:latin typeface="+mn-lt"/>
                <a:ea typeface="ＭＳ Ｐゴシック" pitchFamily="34" charset="-128"/>
              </a:rPr>
              <a:t>: presence.operator.com</a:t>
            </a:r>
          </a:p>
          <a:p>
            <a:pPr eaLnBrk="0" hangingPunct="0">
              <a:spcBef>
                <a:spcPct val="50000"/>
              </a:spcBef>
            </a:pPr>
            <a:r>
              <a:rPr kumimoji="0" lang="en-GB" sz="1600" b="1">
                <a:latin typeface="+mn-lt"/>
                <a:ea typeface="ＭＳ Ｐゴシック" pitchFamily="34" charset="-128"/>
              </a:rPr>
              <a:t>Trigger point: </a:t>
            </a:r>
          </a:p>
          <a:p>
            <a:pPr eaLnBrk="0" hangingPunct="0">
              <a:spcBef>
                <a:spcPct val="50000"/>
              </a:spcBef>
            </a:pPr>
            <a:r>
              <a:rPr kumimoji="0" lang="en-GB" sz="1600" b="1">
                <a:latin typeface="+mn-lt"/>
                <a:ea typeface="ＭＳ Ｐゴシック" pitchFamily="34" charset="-128"/>
              </a:rPr>
              <a:t>Event=“presence” AND Method = PUBLISH AND Request-URI= “sip:</a:t>
            </a:r>
            <a:r>
              <a:rPr kumimoji="0" lang="pl-PL" sz="1600" b="1">
                <a:latin typeface="+mn-lt"/>
              </a:rPr>
              <a:t> jan</a:t>
            </a:r>
            <a:r>
              <a:rPr kumimoji="0" lang="en-GB" sz="1600" b="1">
                <a:latin typeface="+mn-lt"/>
                <a:ea typeface="ＭＳ Ｐゴシック" pitchFamily="34" charset="-128"/>
              </a:rPr>
              <a:t>@</a:t>
            </a:r>
            <a:r>
              <a:rPr kumimoji="0" lang="pl-PL" sz="1600" b="1">
                <a:latin typeface="+mn-lt"/>
              </a:rPr>
              <a:t>tele.</a:t>
            </a:r>
            <a:r>
              <a:rPr kumimoji="0" lang="en-GB" sz="1600" b="1">
                <a:latin typeface="+mn-lt"/>
                <a:ea typeface="ＭＳ Ｐゴシック" pitchFamily="34" charset="-128"/>
              </a:rPr>
              <a:t>com”</a:t>
            </a:r>
          </a:p>
          <a:p>
            <a:pPr eaLnBrk="0" hangingPunct="0">
              <a:spcBef>
                <a:spcPct val="50000"/>
              </a:spcBef>
            </a:pPr>
            <a:r>
              <a:rPr kumimoji="0" lang="en-GB" sz="1600" b="1">
                <a:latin typeface="+mn-lt"/>
                <a:ea typeface="ＭＳ Ｐゴシック" pitchFamily="34" charset="-128"/>
              </a:rPr>
              <a:t>Handling: Proxy</a:t>
            </a:r>
          </a:p>
          <a:p>
            <a:pPr eaLnBrk="0" hangingPunct="0">
              <a:spcBef>
                <a:spcPct val="50000"/>
              </a:spcBef>
            </a:pPr>
            <a:r>
              <a:rPr kumimoji="0" lang="en-GB" sz="1600" b="1">
                <a:latin typeface="+mn-lt"/>
                <a:ea typeface="ＭＳ Ｐゴシック" pitchFamily="34" charset="-128"/>
              </a:rPr>
              <a:t>Priority: x</a:t>
            </a:r>
            <a:endParaRPr kumimoji="0" lang="en-US" sz="1600" b="1">
              <a:latin typeface="+mn-lt"/>
              <a:ea typeface="ＭＳ Ｐゴシック" pitchFamily="34" charset="-128"/>
            </a:endParaRPr>
          </a:p>
        </p:txBody>
      </p:sp>
      <p:sp>
        <p:nvSpPr>
          <p:cNvPr id="3551237" name="Text Box 5"/>
          <p:cNvSpPr txBox="1">
            <a:spLocks noChangeArrowheads="1"/>
          </p:cNvSpPr>
          <p:nvPr/>
        </p:nvSpPr>
        <p:spPr bwMode="auto">
          <a:xfrm>
            <a:off x="3059113" y="6237288"/>
            <a:ext cx="4360231" cy="36923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kumimoji="0" lang="pl-PL" b="1">
                <a:latin typeface="+mn-lt"/>
              </a:rPr>
              <a:t>Wyzwolenie pojedynczego serwera aplikacji</a:t>
            </a:r>
            <a:endParaRPr kumimoji="0" lang="en-US" b="1">
              <a:latin typeface="+mn-lt"/>
              <a:ea typeface="ＭＳ Ｐゴシック" pitchFamily="34" charset="-128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522913" y="4495800"/>
            <a:ext cx="468312" cy="1050925"/>
            <a:chOff x="3890" y="1440"/>
            <a:chExt cx="295" cy="662"/>
          </a:xfrm>
        </p:grpSpPr>
        <p:grpSp>
          <p:nvGrpSpPr>
            <p:cNvPr id="3" name="Group 7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3551240" name="Freeform 8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1" name="Freeform 9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2" name="Freeform 10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3" name="Freeform 11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4" name="Rectangle 12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5" name="Rectangle 13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46" name="Picture 1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47" name="Rectangle 15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8" name="Freeform 16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49" name="Rectangle 17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0" name="Rectangle 18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1" name="Rectangle 19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2" name="Rectangle 20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3" name="Rectangle 21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4" name="Rectangle 22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5" name="Rectangle 23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56" name="Freeform 24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57" name="Picture 2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58" name="Freeform 26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59" name="Picture 27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60" name="Freeform 28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61" name="Picture 29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62" name="Freeform 30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63" name="Picture 3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64" name="Rectangle 32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65" name="Picture 33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266" name="Picture 34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67" name="Rectangle 35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68" name="Freeform 36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69" name="Picture 37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70" name="Freeform 38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71" name="Picture 39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272" name="Picture 40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73" name="Freeform 41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74" name="Rectangle 42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75" name="Rectangle 43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76" name="Freeform 44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77" name="Picture 45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78" name="Freeform 46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79" name="Freeform 47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0" name="Freeform 48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1" name="Freeform 49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2" name="Freeform 50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3" name="Freeform 51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284" name="Picture 52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285" name="Rectangle 53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6" name="Freeform 54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7" name="Freeform 55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8" name="Rectangle 56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89" name="Rectangle 57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0" name="Line 58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1" name="Line 59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2" name="Freeform 60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3" name="Freeform 61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4" name="Freeform 62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5" name="Freeform 63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6" name="Freeform 64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7" name="Freeform 65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8" name="Freeform 66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299" name="Rectangle 67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0" name="Rectangle 68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1" name="Rectangle 69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2" name="Rectangle 70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3" name="Rectangle 71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4" name="Rectangle 7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5" name="Rectangle 73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6" name="Rectangle 74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7" name="Rectangle 75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8" name="Rectangle 76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09" name="Rectangle 77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0" name="Rectangle 78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1" name="Rectangle 79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2" name="Rectangle 80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3" name="Rectangle 81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4" name="Rectangle 82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5" name="Rectangle 83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6" name="Rectangle 84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7" name="Rectangle 85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8" name="Rectangle 86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19" name="Rectangle 87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0" name="Rectangle 88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1" name="Rectangle 89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2" name="Rectangle 90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3" name="Rectangle 91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4" name="Rectangle 92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5" name="Rectangle 93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6" name="Rectangle 94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7" name="Rectangle 95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8" name="Rectangle 96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29" name="Rectangle 97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0" name="Rectangle 98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1" name="Rectangle 99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2" name="Rectangle 100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3" name="Rectangle 101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4" name="Rectangle 102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5" name="Rectangle 103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6" name="Rectangle 104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7" name="Rectangle 105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8" name="Rectangle 106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39" name="Rectangle 107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0" name="Rectangle 108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1" name="Rectangle 109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2" name="Rectangle 110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3" name="Rectangle 111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4" name="Rectangle 112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5" name="Rectangle 113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6" name="Rectangle 114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7" name="Rectangle 11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8" name="Rectangle 116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49" name="Rectangle 117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0" name="Rectangle 118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1" name="Rectangle 119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2" name="Rectangle 120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3" name="Rectangle 121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4" name="Rectangle 122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5" name="Rectangle 123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6" name="Rectangle 124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7" name="Rectangle 125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8" name="Rectangle 126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59" name="Rectangle 127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0" name="Rectangle 128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1" name="Rectangle 129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2" name="Rectangle 130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3" name="Rectangle 131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4" name="Rectangle 132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5" name="Rectangle 133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6" name="Rectangle 134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7" name="Rectangle 135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8" name="Rectangle 136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69" name="Rectangle 137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0" name="Rectangle 138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1" name="Rectangle 139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2" name="Rectangle 140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3" name="Rectangle 141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4" name="Rectangle 142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5" name="Rectangle 143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6" name="Rectangle 144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7" name="Rectangle 145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8" name="Rectangle 146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79" name="Rectangle 147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0" name="Rectangle 148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1" name="Rectangle 149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2" name="Rectangle 150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3" name="Rectangle 151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4" name="Rectangle 152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5" name="Rectangle 153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6" name="Rectangle 154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7" name="Rectangle 155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8" name="Rectangle 156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89" name="Rectangle 157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0" name="Freeform 158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1" name="Freeform 159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2" name="Freeform 160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3" name="Freeform 161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4" name="Freeform 162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5" name="Freeform 163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6" name="Freeform 164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7" name="Rectangle 165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8" name="Rectangle 166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399" name="Rectangle 167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0" name="Rectangle 168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1" name="Rectangle 169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2" name="Rectangle 170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3" name="Rectangle 171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4" name="Rectangle 172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5" name="Rectangle 173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6" name="Rectangle 174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7" name="Rectangle 175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8" name="Rectangle 176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09" name="Rectangle 177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0" name="Rectangle 178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1" name="Rectangle 179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2" name="Rectangle 180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3" name="Rectangle 181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4" name="Rectangle 182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5" name="Rectangle 183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6" name="Rectangle 184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7" name="Rectangle 185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8" name="Rectangle 186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19" name="Rectangle 187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0" name="Rectangle 188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1" name="Rectangle 189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2" name="Rectangle 190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3" name="Rectangle 191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4" name="Rectangle 192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5" name="Rectangle 19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6" name="Rectangle 194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7" name="Rectangle 195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8" name="Rectangle 196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29" name="Rectangle 197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0" name="Rectangle 198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1" name="Rectangle 199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2" name="Rectangle 200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3" name="Rectangle 201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4" name="Rectangle 202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5" name="Rectangle 203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6" name="Rectangle 204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7" name="Rectangle 205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8" name="Rectangle 206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39" name="Rectangle 207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551440" name="Rectangle 208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1" name="Rectangle 209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2" name="Rectangle 210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3" name="Rectangle 211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4" name="Rectangle 212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5" name="Rectangle 213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6" name="Rectangle 214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47" name="Freeform 215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pic>
        <p:nvPicPr>
          <p:cNvPr id="3551448" name="Picture 216"/>
          <p:cNvPicPr>
            <a:picLocks noGrp="1" noChangeAspect="1" noChangeArrowheads="1"/>
          </p:cNvPicPr>
          <p:nvPr>
            <p:ph idx="1"/>
          </p:nvPr>
        </p:nvPicPr>
        <p:blipFill>
          <a:blip r:embed="rId15" cstate="print"/>
          <a:srcRect/>
          <a:stretch>
            <a:fillRect/>
          </a:stretch>
        </p:blipFill>
        <p:spPr>
          <a:xfrm>
            <a:off x="7796213" y="4806950"/>
            <a:ext cx="492125" cy="1071563"/>
          </a:xfrm>
          <a:noFill/>
          <a:ln/>
        </p:spPr>
      </p:pic>
      <p:grpSp>
        <p:nvGrpSpPr>
          <p:cNvPr id="4" name="Group 217"/>
          <p:cNvGrpSpPr>
            <a:grpSpLocks/>
          </p:cNvGrpSpPr>
          <p:nvPr/>
        </p:nvGrpSpPr>
        <p:grpSpPr bwMode="auto">
          <a:xfrm>
            <a:off x="6086475" y="4800600"/>
            <a:ext cx="1687513" cy="277813"/>
            <a:chOff x="3456" y="2862"/>
            <a:chExt cx="1152" cy="175"/>
          </a:xfrm>
        </p:grpSpPr>
        <p:sp>
          <p:nvSpPr>
            <p:cNvPr id="3551450" name="Line 218"/>
            <p:cNvSpPr>
              <a:spLocks noChangeShapeType="1"/>
            </p:cNvSpPr>
            <p:nvPr/>
          </p:nvSpPr>
          <p:spPr bwMode="auto">
            <a:xfrm flipH="1">
              <a:off x="3456" y="3024"/>
              <a:ext cx="1152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 anchor="ctr">
              <a:spAutoFit/>
            </a:bodyPr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51" name="Rectangle 219"/>
            <p:cNvSpPr>
              <a:spLocks noChangeArrowheads="1"/>
            </p:cNvSpPr>
            <p:nvPr/>
          </p:nvSpPr>
          <p:spPr bwMode="auto">
            <a:xfrm>
              <a:off x="3600" y="2862"/>
              <a:ext cx="864" cy="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978" tIns="45990" rIns="91978" bIns="45990">
              <a:spAutoFit/>
            </a:bodyPr>
            <a:lstStyle/>
            <a:p>
              <a:pPr algn="ctr" eaLnBrk="0" hangingPunct="0"/>
              <a:r>
                <a:rPr kumimoji="0" lang="en-US" sz="1200" b="1">
                  <a:latin typeface="+mn-lt"/>
                  <a:ea typeface="ＭＳ Ｐゴシック" pitchFamily="34" charset="-128"/>
                </a:rPr>
                <a:t>1. PUBLISH</a:t>
              </a:r>
            </a:p>
          </p:txBody>
        </p:sp>
      </p:grpSp>
      <p:grpSp>
        <p:nvGrpSpPr>
          <p:cNvPr id="5" name="Group 220"/>
          <p:cNvGrpSpPr>
            <a:grpSpLocks/>
          </p:cNvGrpSpPr>
          <p:nvPr/>
        </p:nvGrpSpPr>
        <p:grpSpPr bwMode="auto">
          <a:xfrm>
            <a:off x="5794375" y="3198813"/>
            <a:ext cx="277813" cy="1481137"/>
            <a:chOff x="3743" y="2015"/>
            <a:chExt cx="190" cy="933"/>
          </a:xfrm>
        </p:grpSpPr>
        <p:sp>
          <p:nvSpPr>
            <p:cNvPr id="3551453" name="Line 221"/>
            <p:cNvSpPr>
              <a:spLocks noChangeShapeType="1"/>
            </p:cNvSpPr>
            <p:nvPr/>
          </p:nvSpPr>
          <p:spPr bwMode="auto">
            <a:xfrm rot="21451384" flipV="1">
              <a:off x="3743" y="2111"/>
              <a:ext cx="43" cy="8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 anchor="ctr">
              <a:spAutoFit/>
            </a:bodyPr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454" name="Rectangle 222"/>
            <p:cNvSpPr>
              <a:spLocks noChangeArrowheads="1"/>
            </p:cNvSpPr>
            <p:nvPr/>
          </p:nvSpPr>
          <p:spPr bwMode="auto">
            <a:xfrm rot="16200000">
              <a:off x="3372" y="2388"/>
              <a:ext cx="933" cy="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978" tIns="45990" rIns="91978" bIns="45990">
              <a:spAutoFit/>
            </a:bodyPr>
            <a:lstStyle/>
            <a:p>
              <a:pPr algn="ctr" eaLnBrk="0" hangingPunct="0"/>
              <a:r>
                <a:rPr kumimoji="0" lang="en-US" sz="1200" b="1">
                  <a:latin typeface="+mn-lt"/>
                  <a:ea typeface="ＭＳ Ｐゴシック" pitchFamily="34" charset="-128"/>
                </a:rPr>
                <a:t>3. PUBLISH</a:t>
              </a:r>
            </a:p>
          </p:txBody>
        </p:sp>
      </p:grpSp>
      <p:sp>
        <p:nvSpPr>
          <p:cNvPr id="3551455" name="Rectangle 223"/>
          <p:cNvSpPr>
            <a:spLocks noChangeArrowheads="1"/>
          </p:cNvSpPr>
          <p:nvPr/>
        </p:nvSpPr>
        <p:spPr bwMode="auto">
          <a:xfrm>
            <a:off x="5030788" y="5562600"/>
            <a:ext cx="1476375" cy="339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en-US" sz="1600" b="1">
                <a:latin typeface="+mn-lt"/>
                <a:ea typeface="ＭＳ Ｐゴシック" pitchFamily="34" charset="-128"/>
              </a:rPr>
              <a:t>Service Proxy</a:t>
            </a:r>
          </a:p>
        </p:txBody>
      </p:sp>
      <p:grpSp>
        <p:nvGrpSpPr>
          <p:cNvPr id="6" name="Group 224"/>
          <p:cNvGrpSpPr>
            <a:grpSpLocks/>
          </p:cNvGrpSpPr>
          <p:nvPr/>
        </p:nvGrpSpPr>
        <p:grpSpPr bwMode="auto">
          <a:xfrm>
            <a:off x="5522913" y="2514600"/>
            <a:ext cx="468312" cy="838200"/>
            <a:chOff x="3890" y="1440"/>
            <a:chExt cx="295" cy="662"/>
          </a:xfrm>
        </p:grpSpPr>
        <p:grpSp>
          <p:nvGrpSpPr>
            <p:cNvPr id="7" name="Group 225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3551458" name="Freeform 226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59" name="Freeform 227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0" name="Freeform 228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1" name="Freeform 229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2" name="Rectangle 230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3" name="Rectangle 231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64" name="Picture 23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65" name="Rectangle 233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6" name="Freeform 234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7" name="Rectangle 235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8" name="Rectangle 236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69" name="Rectangle 237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70" name="Rectangle 238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71" name="Rectangle 239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72" name="Rectangle 240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73" name="Rectangle 241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74" name="Freeform 242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75" name="Picture 243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76" name="Freeform 244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77" name="Picture 245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78" name="Freeform 246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79" name="Picture 24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80" name="Freeform 248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81" name="Picture 249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82" name="Rectangle 250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83" name="Picture 251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484" name="Picture 252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85" name="Rectangle 253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86" name="Freeform 254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87" name="Picture 25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88" name="Freeform 256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89" name="Picture 257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490" name="Picture 258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91" name="Freeform 259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2" name="Rectangle 260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3" name="Rectangle 261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4" name="Freeform 262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495" name="Picture 263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496" name="Freeform 264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7" name="Freeform 265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8" name="Freeform 26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499" name="Freeform 26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0" name="Freeform 268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1" name="Freeform 269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502" name="Picture 270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503" name="Rectangle 271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4" name="Freeform 272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5" name="Freeform 273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6" name="Rectangle 274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7" name="Rectangle 275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8" name="Line 276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09" name="Line 277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0" name="Freeform 278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1" name="Freeform 279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2" name="Freeform 280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3" name="Freeform 281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4" name="Freeform 282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5" name="Freeform 283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6" name="Freeform 284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7" name="Rectangle 285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8" name="Rectangle 286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19" name="Rectangle 287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0" name="Rectangle 288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1" name="Rectangle 289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2" name="Rectangle 290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3" name="Rectangle 291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4" name="Rectangle 292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5" name="Rectangle 293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6" name="Rectangle 294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7" name="Rectangle 295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8" name="Rectangle 296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29" name="Rectangle 297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0" name="Rectangle 298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1" name="Rectangle 299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2" name="Rectangle 300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3" name="Rectangle 301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4" name="Rectangle 302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5" name="Rectangle 303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6" name="Rectangle 304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7" name="Rectangle 305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8" name="Rectangle 306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39" name="Rectangle 307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0" name="Rectangle 308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1" name="Rectangle 309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2" name="Rectangle 310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3" name="Rectangle 311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4" name="Rectangle 312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5" name="Rectangle 313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6" name="Rectangle 314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7" name="Rectangle 315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8" name="Rectangle 316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49" name="Rectangle 317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0" name="Rectangle 318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1" name="Rectangle 319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2" name="Rectangle 320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3" name="Rectangle 321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4" name="Rectangle 322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5" name="Rectangle 323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6" name="Rectangle 324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7" name="Rectangle 325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8" name="Rectangle 326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59" name="Rectangle 327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0" name="Rectangle 328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1" name="Rectangle 329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2" name="Rectangle 330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3" name="Rectangle 331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4" name="Rectangle 332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5" name="Rectangle 333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6" name="Rectangle 334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7" name="Rectangle 335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8" name="Rectangle 336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69" name="Rectangle 337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0" name="Rectangle 338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1" name="Rectangle 339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2" name="Rectangle 340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3" name="Rectangle 341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4" name="Rectangle 342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5" name="Rectangle 343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6" name="Rectangle 344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7" name="Rectangle 345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8" name="Rectangle 346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79" name="Rectangle 347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0" name="Rectangle 348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1" name="Rectangle 349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2" name="Rectangle 350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3" name="Rectangle 351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4" name="Rectangle 352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5" name="Rectangle 353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6" name="Rectangle 354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7" name="Rectangle 355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8" name="Rectangle 356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89" name="Rectangle 357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0" name="Rectangle 358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1" name="Rectangle 359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2" name="Rectangle 360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3" name="Rectangle 361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4" name="Rectangle 362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5" name="Rectangle 363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6" name="Rectangle 364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7" name="Rectangle 365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8" name="Rectangle 366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599" name="Rectangle 367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0" name="Rectangle 368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1" name="Rectangle 369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2" name="Rectangle 370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3" name="Rectangle 371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4" name="Rectangle 372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5" name="Rectangle 373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6" name="Rectangle 374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7" name="Rectangle 375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8" name="Freeform 376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09" name="Freeform 377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0" name="Freeform 378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1" name="Freeform 379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2" name="Freeform 380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3" name="Freeform 381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4" name="Freeform 382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5" name="Rectangle 383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6" name="Rectangle 384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7" name="Rectangle 385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8" name="Rectangle 386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19" name="Rectangle 387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0" name="Rectangle 388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1" name="Rectangle 389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2" name="Rectangle 390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3" name="Rectangle 391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4" name="Rectangle 392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5" name="Rectangle 393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6" name="Rectangle 394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7" name="Rectangle 395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8" name="Rectangle 396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29" name="Rectangle 397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0" name="Rectangle 398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1" name="Rectangle 399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2" name="Rectangle 400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3" name="Rectangle 401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4" name="Rectangle 402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5" name="Rectangle 403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6" name="Rectangle 404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7" name="Rectangle 405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8" name="Rectangle 406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39" name="Rectangle 407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0" name="Rectangle 408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1" name="Rectangle 409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2" name="Rectangle 410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3" name="Rectangle 411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4" name="Rectangle 412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5" name="Rectangle 413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6" name="Rectangle 414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7" name="Rectangle 415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8" name="Rectangle 416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49" name="Rectangle 417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0" name="Rectangle 418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1" name="Rectangle 419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2" name="Rectangle 420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3" name="Rectangle 421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4" name="Rectangle 422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5" name="Rectangle 423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6" name="Rectangle 424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57" name="Rectangle 425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551658" name="Rectangle 426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59" name="Rectangle 427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0" name="Rectangle 428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1" name="Rectangle 429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2" name="Rectangle 430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3" name="Rectangle 431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4" name="Rectangle 432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665" name="Freeform 433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551666" name="Rectangle 434"/>
          <p:cNvSpPr>
            <a:spLocks noChangeArrowheads="1"/>
          </p:cNvSpPr>
          <p:nvPr/>
        </p:nvSpPr>
        <p:spPr bwMode="auto">
          <a:xfrm>
            <a:off x="5100638" y="1971675"/>
            <a:ext cx="12668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Serwer obecności</a:t>
            </a:r>
            <a:endParaRPr kumimoji="0" lang="en-US" sz="1600" b="1" dirty="0">
              <a:latin typeface="+mn-lt"/>
              <a:ea typeface="ＭＳ Ｐゴシック" pitchFamily="34" charset="-128"/>
            </a:endParaRPr>
          </a:p>
        </p:txBody>
      </p:sp>
      <p:sp>
        <p:nvSpPr>
          <p:cNvPr id="3551667" name="Rectangle 435"/>
          <p:cNvSpPr>
            <a:spLocks noChangeArrowheads="1"/>
          </p:cNvSpPr>
          <p:nvPr/>
        </p:nvSpPr>
        <p:spPr bwMode="auto">
          <a:xfrm>
            <a:off x="7140575" y="4191000"/>
            <a:ext cx="2039938" cy="277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en-GB" sz="1200" b="1">
                <a:latin typeface="+mn-lt"/>
                <a:ea typeface="ＭＳ Ｐゴシック" pitchFamily="34" charset="-128"/>
              </a:rPr>
              <a:t>Sip: </a:t>
            </a:r>
            <a:r>
              <a:rPr kumimoji="0" lang="pl-PL" sz="1200" b="1">
                <a:latin typeface="+mn-lt"/>
              </a:rPr>
              <a:t>jan</a:t>
            </a:r>
            <a:r>
              <a:rPr kumimoji="0" lang="en-GB" sz="1200" b="1">
                <a:latin typeface="+mn-lt"/>
                <a:ea typeface="ＭＳ Ｐゴシック" pitchFamily="34" charset="-128"/>
              </a:rPr>
              <a:t>@</a:t>
            </a:r>
            <a:r>
              <a:rPr kumimoji="0" lang="pl-PL" sz="1200" b="1">
                <a:latin typeface="+mn-lt"/>
              </a:rPr>
              <a:t>tele</a:t>
            </a:r>
            <a:r>
              <a:rPr kumimoji="0" lang="en-GB" sz="1200" b="1">
                <a:latin typeface="+mn-lt"/>
                <a:ea typeface="ＭＳ Ｐゴシック" pitchFamily="34" charset="-128"/>
              </a:rPr>
              <a:t>.com</a:t>
            </a:r>
            <a:endParaRPr kumimoji="0" lang="en-US" sz="1200" b="1">
              <a:latin typeface="+mn-lt"/>
              <a:ea typeface="ＭＳ Ｐゴシック" pitchFamily="34" charset="-128"/>
            </a:endParaRPr>
          </a:p>
        </p:txBody>
      </p:sp>
      <p:sp>
        <p:nvSpPr>
          <p:cNvPr id="3551668" name="Line 436"/>
          <p:cNvSpPr>
            <a:spLocks noChangeShapeType="1"/>
          </p:cNvSpPr>
          <p:nvPr/>
        </p:nvSpPr>
        <p:spPr bwMode="auto">
          <a:xfrm flipH="1">
            <a:off x="4467225" y="5181600"/>
            <a:ext cx="985838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51669" name="Rectangle 437"/>
          <p:cNvSpPr>
            <a:spLocks noChangeArrowheads="1"/>
          </p:cNvSpPr>
          <p:nvPr/>
        </p:nvSpPr>
        <p:spPr bwMode="auto">
          <a:xfrm>
            <a:off x="3779838" y="4924425"/>
            <a:ext cx="2039937" cy="277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en-GB" sz="1200" b="1">
                <a:latin typeface="+mn-lt"/>
                <a:ea typeface="ＭＳ Ｐゴシック" pitchFamily="34" charset="-128"/>
              </a:rPr>
              <a:t>2. </a:t>
            </a:r>
            <a:r>
              <a:rPr kumimoji="0" lang="pl-PL" sz="1200" b="1">
                <a:latin typeface="+mn-lt"/>
              </a:rPr>
              <a:t>Badanie filtru</a:t>
            </a:r>
            <a:endParaRPr kumimoji="0" lang="en-US" sz="1200" b="1">
              <a:latin typeface="+mn-lt"/>
            </a:endParaRPr>
          </a:p>
        </p:txBody>
      </p:sp>
      <p:grpSp>
        <p:nvGrpSpPr>
          <p:cNvPr id="8" name="Group 438"/>
          <p:cNvGrpSpPr>
            <a:grpSpLocks/>
          </p:cNvGrpSpPr>
          <p:nvPr/>
        </p:nvGrpSpPr>
        <p:grpSpPr bwMode="auto">
          <a:xfrm>
            <a:off x="5522913" y="2514600"/>
            <a:ext cx="468312" cy="838200"/>
            <a:chOff x="3890" y="1440"/>
            <a:chExt cx="295" cy="662"/>
          </a:xfrm>
        </p:grpSpPr>
        <p:grpSp>
          <p:nvGrpSpPr>
            <p:cNvPr id="9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3551672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73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74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75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76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77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78" name="Picture 446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79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0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1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2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3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4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5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6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7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688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89" name="Picture 457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90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91" name="Picture 459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92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93" name="Picture 461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94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95" name="Picture 463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96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697" name="Picture 465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698" name="Picture 466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699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00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701" name="Picture 469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702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703" name="Picture 471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551704" name="Picture 472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705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06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07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08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709" name="Picture 477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710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1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2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3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4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5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51716" name="Picture 484"/>
              <p:cNvPicPr>
                <a:picLocks noChangeAspect="1" noChangeArrowheads="1"/>
              </p:cNvPicPr>
              <p:nvPr/>
            </p:nvPicPr>
            <p:blipFill>
              <a:blip r:embed="rId17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51717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8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19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0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1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2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3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4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5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6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7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8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29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0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1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2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3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4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5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6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7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8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39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0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1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2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3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4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5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6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7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8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49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0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1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2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3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4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5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6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7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8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59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0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1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2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3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4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5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6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7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8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69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0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1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2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3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4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5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6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7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8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79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0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1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2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3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4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5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6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7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8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89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0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1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2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3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4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5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6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7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8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799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0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1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2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3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4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5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6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7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8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09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0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1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2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3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4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5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6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7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8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19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0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1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2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3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4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5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6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7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8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29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0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1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2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3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4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5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6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7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8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39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0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1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2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3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4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5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6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7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8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49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0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1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2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3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4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5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6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7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8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59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0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1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2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3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4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5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6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7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8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69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70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1871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551872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3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4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5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6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7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8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79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10" name="Group 648"/>
          <p:cNvGrpSpPr>
            <a:grpSpLocks/>
          </p:cNvGrpSpPr>
          <p:nvPr/>
        </p:nvGrpSpPr>
        <p:grpSpPr bwMode="auto">
          <a:xfrm>
            <a:off x="5602282" y="3189288"/>
            <a:ext cx="277694" cy="1481137"/>
            <a:chOff x="3743" y="2015"/>
            <a:chExt cx="189" cy="933"/>
          </a:xfrm>
        </p:grpSpPr>
        <p:sp>
          <p:nvSpPr>
            <p:cNvPr id="3551881" name="Line 649"/>
            <p:cNvSpPr>
              <a:spLocks noChangeShapeType="1"/>
            </p:cNvSpPr>
            <p:nvPr/>
          </p:nvSpPr>
          <p:spPr bwMode="auto">
            <a:xfrm rot="21451384" flipV="1">
              <a:off x="3743" y="2111"/>
              <a:ext cx="43" cy="81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82" name="Rectangle 650"/>
            <p:cNvSpPr>
              <a:spLocks noChangeArrowheads="1"/>
            </p:cNvSpPr>
            <p:nvPr/>
          </p:nvSpPr>
          <p:spPr bwMode="auto">
            <a:xfrm rot="16200000">
              <a:off x="3371" y="2387"/>
              <a:ext cx="933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978" tIns="45990" rIns="91978" bIns="45990">
              <a:spAutoFit/>
            </a:bodyPr>
            <a:lstStyle/>
            <a:p>
              <a:pPr algn="ctr" eaLnBrk="0" hangingPunct="0"/>
              <a:r>
                <a:rPr kumimoji="0" lang="en-US" sz="1200" b="1">
                  <a:latin typeface="+mn-lt"/>
                  <a:ea typeface="ＭＳ Ｐゴシック" pitchFamily="34" charset="-128"/>
                </a:rPr>
                <a:t>4.200 OK</a:t>
              </a:r>
            </a:p>
          </p:txBody>
        </p:sp>
      </p:grpSp>
      <p:grpSp>
        <p:nvGrpSpPr>
          <p:cNvPr id="11" name="Group 651"/>
          <p:cNvGrpSpPr>
            <a:grpSpLocks/>
          </p:cNvGrpSpPr>
          <p:nvPr/>
        </p:nvGrpSpPr>
        <p:grpSpPr bwMode="auto">
          <a:xfrm>
            <a:off x="6086475" y="5105400"/>
            <a:ext cx="1687513" cy="277813"/>
            <a:chOff x="3456" y="2862"/>
            <a:chExt cx="1152" cy="175"/>
          </a:xfrm>
        </p:grpSpPr>
        <p:sp>
          <p:nvSpPr>
            <p:cNvPr id="3551884" name="Line 652"/>
            <p:cNvSpPr>
              <a:spLocks noChangeShapeType="1"/>
            </p:cNvSpPr>
            <p:nvPr/>
          </p:nvSpPr>
          <p:spPr bwMode="auto">
            <a:xfrm flipH="1">
              <a:off x="3456" y="3024"/>
              <a:ext cx="1152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51885" name="Rectangle 653"/>
            <p:cNvSpPr>
              <a:spLocks noChangeArrowheads="1"/>
            </p:cNvSpPr>
            <p:nvPr/>
          </p:nvSpPr>
          <p:spPr bwMode="auto">
            <a:xfrm>
              <a:off x="3600" y="2862"/>
              <a:ext cx="864" cy="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978" tIns="45990" rIns="91978" bIns="45990">
              <a:spAutoFit/>
            </a:bodyPr>
            <a:lstStyle/>
            <a:p>
              <a:pPr algn="ctr" eaLnBrk="0" hangingPunct="0"/>
              <a:r>
                <a:rPr kumimoji="0" lang="en-US" sz="1200" b="1">
                  <a:latin typeface="+mn-lt"/>
                  <a:ea typeface="ＭＳ Ｐゴシック" pitchFamily="34" charset="-128"/>
                </a:rPr>
                <a:t>5. 200 OK</a:t>
              </a:r>
            </a:p>
          </p:txBody>
        </p:sp>
      </p:grpSp>
      <p:sp>
        <p:nvSpPr>
          <p:cNvPr id="656" name="Symbol zastępczy daty 65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551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551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1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551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1236" grpId="0" animBg="1" autoUpdateAnimBg="0"/>
      <p:bldP spid="3551668" grpId="0" animBg="1"/>
      <p:bldP spid="3551669" grpId="0" autoUpdateAnimBg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71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C0FEED-935C-453F-9BDD-750D1A4455C5}" type="slidenum">
              <a:rPr lang="pl-PL">
                <a:latin typeface="+mn-lt"/>
              </a:rPr>
              <a:pPr/>
              <a:t>129</a:t>
            </a:fld>
            <a:endParaRPr lang="pl-PL">
              <a:latin typeface="+mn-lt"/>
            </a:endParaRPr>
          </a:p>
        </p:txBody>
      </p:sp>
      <p:sp>
        <p:nvSpPr>
          <p:cNvPr id="3547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 dirty="0">
                <a:solidFill>
                  <a:schemeClr val="tx1"/>
                </a:solidFill>
                <a:latin typeface="+mn-lt"/>
              </a:rPr>
              <a:t>Serwery aplikacji </a:t>
            </a:r>
            <a:r>
              <a:rPr lang="pl-PL" sz="2800" dirty="0" err="1">
                <a:solidFill>
                  <a:schemeClr val="tx1"/>
                </a:solidFill>
                <a:latin typeface="+mn-lt"/>
              </a:rPr>
              <a:t>Parlay</a:t>
            </a:r>
            <a:r>
              <a:rPr lang="pl-PL" sz="2800" dirty="0">
                <a:solidFill>
                  <a:schemeClr val="tx1"/>
                </a:solidFill>
                <a:latin typeface="+mn-lt"/>
              </a:rPr>
              <a:t> OSA – strony trzecie</a:t>
            </a:r>
          </a:p>
        </p:txBody>
      </p:sp>
      <p:sp>
        <p:nvSpPr>
          <p:cNvPr id="3547139" name="Rectangle 3"/>
          <p:cNvSpPr>
            <a:spLocks noChangeArrowheads="1"/>
          </p:cNvSpPr>
          <p:nvPr/>
        </p:nvSpPr>
        <p:spPr bwMode="auto">
          <a:xfrm>
            <a:off x="6251575" y="2352675"/>
            <a:ext cx="2149475" cy="585788"/>
          </a:xfrm>
          <a:prstGeom prst="rect">
            <a:avLst/>
          </a:prstGeom>
          <a:solidFill>
            <a:srgbClr val="A2C1F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0" name="Rectangle 4"/>
          <p:cNvSpPr>
            <a:spLocks noChangeArrowheads="1"/>
          </p:cNvSpPr>
          <p:nvPr/>
        </p:nvSpPr>
        <p:spPr bwMode="auto">
          <a:xfrm>
            <a:off x="3775075" y="1701800"/>
            <a:ext cx="2216150" cy="1106488"/>
          </a:xfrm>
          <a:prstGeom prst="rect">
            <a:avLst/>
          </a:prstGeom>
          <a:solidFill>
            <a:srgbClr val="A2C1F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1" name="Rectangle 5"/>
          <p:cNvSpPr>
            <a:spLocks noChangeArrowheads="1"/>
          </p:cNvSpPr>
          <p:nvPr/>
        </p:nvSpPr>
        <p:spPr bwMode="auto">
          <a:xfrm>
            <a:off x="5746750" y="4711700"/>
            <a:ext cx="1895475" cy="558800"/>
          </a:xfrm>
          <a:prstGeom prst="rect">
            <a:avLst/>
          </a:prstGeom>
          <a:solidFill>
            <a:srgbClr val="CECEC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400" b="1" i="1">
                <a:latin typeface="+mn-lt"/>
              </a:rPr>
              <a:t>Online &amp;Offline</a:t>
            </a:r>
          </a:p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400" b="1" i="1">
                <a:latin typeface="+mn-lt"/>
              </a:rPr>
              <a:t>Charging (ECF, CCF)</a:t>
            </a:r>
          </a:p>
        </p:txBody>
      </p:sp>
      <p:sp>
        <p:nvSpPr>
          <p:cNvPr id="3547142" name="Rectangle 6"/>
          <p:cNvSpPr>
            <a:spLocks noChangeArrowheads="1"/>
          </p:cNvSpPr>
          <p:nvPr/>
        </p:nvSpPr>
        <p:spPr bwMode="auto">
          <a:xfrm>
            <a:off x="3775075" y="2938463"/>
            <a:ext cx="4625975" cy="1041400"/>
          </a:xfrm>
          <a:prstGeom prst="rect">
            <a:avLst/>
          </a:prstGeom>
          <a:solidFill>
            <a:srgbClr val="A2C1F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3" name="Rectangle 7"/>
          <p:cNvSpPr>
            <a:spLocks noChangeArrowheads="1"/>
          </p:cNvSpPr>
          <p:nvPr/>
        </p:nvSpPr>
        <p:spPr bwMode="auto">
          <a:xfrm>
            <a:off x="3775075" y="1990725"/>
            <a:ext cx="1741488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4" name="Rectangle 8"/>
          <p:cNvSpPr>
            <a:spLocks noChangeArrowheads="1"/>
          </p:cNvSpPr>
          <p:nvPr/>
        </p:nvSpPr>
        <p:spPr bwMode="auto">
          <a:xfrm>
            <a:off x="1154065" y="1766888"/>
            <a:ext cx="2274982" cy="5755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>
                <a:latin typeface="+mn-lt"/>
              </a:rPr>
              <a:t>Service Delivery Platform</a:t>
            </a:r>
          </a:p>
          <a:p>
            <a:pPr algn="ctr"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sz="1700" b="1">
                <a:latin typeface="+mn-lt"/>
              </a:rPr>
              <a:t>(</a:t>
            </a:r>
            <a:r>
              <a:rPr kumimoji="0" lang="de-DE" sz="1700" b="1">
                <a:latin typeface="+mn-lt"/>
              </a:rPr>
              <a:t>Ser</a:t>
            </a:r>
            <a:r>
              <a:rPr kumimoji="0" lang="pl-PL" sz="1700" b="1">
                <a:latin typeface="+mn-lt"/>
              </a:rPr>
              <a:t>w</a:t>
            </a:r>
            <a:r>
              <a:rPr kumimoji="0" lang="de-DE" sz="1700" b="1">
                <a:latin typeface="+mn-lt"/>
              </a:rPr>
              <a:t>er Ap</a:t>
            </a:r>
            <a:r>
              <a:rPr kumimoji="0" lang="pl-PL" sz="1700" b="1">
                <a:latin typeface="+mn-lt"/>
              </a:rPr>
              <a:t>likacji)</a:t>
            </a:r>
            <a:endParaRPr kumimoji="0" lang="de-DE" sz="1700" b="1">
              <a:latin typeface="+mn-lt"/>
            </a:endParaRPr>
          </a:p>
        </p:txBody>
      </p:sp>
      <p:sp>
        <p:nvSpPr>
          <p:cNvPr id="3547145" name="Rectangle 9"/>
          <p:cNvSpPr>
            <a:spLocks noChangeArrowheads="1"/>
          </p:cNvSpPr>
          <p:nvPr/>
        </p:nvSpPr>
        <p:spPr bwMode="auto">
          <a:xfrm>
            <a:off x="3841750" y="1962150"/>
            <a:ext cx="1636713" cy="323850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App 1</a:t>
            </a:r>
          </a:p>
        </p:txBody>
      </p:sp>
      <p:sp>
        <p:nvSpPr>
          <p:cNvPr id="3547146" name="Rectangle 10"/>
          <p:cNvSpPr>
            <a:spLocks noChangeArrowheads="1"/>
          </p:cNvSpPr>
          <p:nvPr/>
        </p:nvSpPr>
        <p:spPr bwMode="auto">
          <a:xfrm>
            <a:off x="4419600" y="3052763"/>
            <a:ext cx="3824288" cy="311150"/>
          </a:xfrm>
          <a:prstGeom prst="rect">
            <a:avLst/>
          </a:prstGeom>
          <a:noFill/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7" name="Rectangle 11"/>
          <p:cNvSpPr>
            <a:spLocks noChangeArrowheads="1"/>
          </p:cNvSpPr>
          <p:nvPr/>
        </p:nvSpPr>
        <p:spPr bwMode="auto">
          <a:xfrm>
            <a:off x="4886325" y="3000375"/>
            <a:ext cx="2890838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48" name="Rectangle 12"/>
          <p:cNvSpPr>
            <a:spLocks noChangeArrowheads="1"/>
          </p:cNvSpPr>
          <p:nvPr/>
        </p:nvSpPr>
        <p:spPr bwMode="auto">
          <a:xfrm>
            <a:off x="5011738" y="3074988"/>
            <a:ext cx="684931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>
                <a:latin typeface="+mn-lt"/>
              </a:rPr>
              <a:t>Service </a:t>
            </a:r>
            <a:endParaRPr kumimoji="0" lang="de-DE" sz="1900" b="1">
              <a:latin typeface="+mn-lt"/>
            </a:endParaRPr>
          </a:p>
        </p:txBody>
      </p:sp>
      <p:sp>
        <p:nvSpPr>
          <p:cNvPr id="3547149" name="Rectangle 13"/>
          <p:cNvSpPr>
            <a:spLocks noChangeArrowheads="1"/>
          </p:cNvSpPr>
          <p:nvPr/>
        </p:nvSpPr>
        <p:spPr bwMode="auto">
          <a:xfrm>
            <a:off x="5684838" y="3074988"/>
            <a:ext cx="2015936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>
                <a:latin typeface="+mn-lt"/>
              </a:rPr>
              <a:t>Platform Trigger Points</a:t>
            </a:r>
            <a:endParaRPr kumimoji="0" lang="de-DE" sz="1900" b="1">
              <a:latin typeface="+mn-lt"/>
            </a:endParaRPr>
          </a:p>
        </p:txBody>
      </p:sp>
      <p:sp>
        <p:nvSpPr>
          <p:cNvPr id="3547150" name="Rectangle 14"/>
          <p:cNvSpPr>
            <a:spLocks noChangeArrowheads="1"/>
          </p:cNvSpPr>
          <p:nvPr/>
        </p:nvSpPr>
        <p:spPr bwMode="auto">
          <a:xfrm>
            <a:off x="4419600" y="3052763"/>
            <a:ext cx="3824288" cy="311150"/>
          </a:xfrm>
          <a:prstGeom prst="rect">
            <a:avLst/>
          </a:prstGeom>
          <a:solidFill>
            <a:srgbClr val="FFC5C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51" name="Rectangle 15"/>
          <p:cNvSpPr>
            <a:spLocks noChangeArrowheads="1"/>
          </p:cNvSpPr>
          <p:nvPr/>
        </p:nvSpPr>
        <p:spPr bwMode="auto">
          <a:xfrm>
            <a:off x="4903788" y="3008313"/>
            <a:ext cx="2890837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52" name="Rectangle 16"/>
          <p:cNvSpPr>
            <a:spLocks noChangeArrowheads="1"/>
          </p:cNvSpPr>
          <p:nvPr/>
        </p:nvSpPr>
        <p:spPr bwMode="auto">
          <a:xfrm>
            <a:off x="4492625" y="3082925"/>
            <a:ext cx="3778250" cy="217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500" b="1">
                <a:latin typeface="+mn-lt"/>
              </a:rPr>
              <a:t>Parlay API (MPCC, MMM, Pres</a:t>
            </a:r>
            <a:r>
              <a:rPr kumimoji="0" lang="pl-PL" sz="1500" b="1">
                <a:latin typeface="+mn-lt"/>
              </a:rPr>
              <a:t>ence</a:t>
            </a:r>
            <a:r>
              <a:rPr kumimoji="0" lang="de-DE" sz="1500" b="1">
                <a:latin typeface="+mn-lt"/>
              </a:rPr>
              <a:t>, Charg</a:t>
            </a:r>
            <a:r>
              <a:rPr kumimoji="0" lang="pl-PL" sz="1500" b="1">
                <a:latin typeface="+mn-lt"/>
              </a:rPr>
              <a:t>ing</a:t>
            </a:r>
            <a:r>
              <a:rPr kumimoji="0" lang="de-DE" sz="1500" b="1">
                <a:latin typeface="+mn-lt"/>
              </a:rPr>
              <a:t> ...</a:t>
            </a:r>
            <a:endParaRPr kumimoji="0" lang="de-DE" sz="1700" b="1">
              <a:latin typeface="+mn-lt"/>
            </a:endParaRPr>
          </a:p>
        </p:txBody>
      </p:sp>
      <p:sp>
        <p:nvSpPr>
          <p:cNvPr id="3547153" name="Rectangle 17"/>
          <p:cNvSpPr>
            <a:spLocks noChangeArrowheads="1"/>
          </p:cNvSpPr>
          <p:nvPr/>
        </p:nvSpPr>
        <p:spPr bwMode="auto">
          <a:xfrm>
            <a:off x="4167188" y="3540125"/>
            <a:ext cx="1287462" cy="290513"/>
          </a:xfrm>
          <a:prstGeom prst="rect">
            <a:avLst/>
          </a:prstGeom>
          <a:solidFill>
            <a:srgbClr val="EAEC5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200" b="1">
                <a:latin typeface="+mn-lt"/>
              </a:rPr>
              <a:t>SIP Interface</a:t>
            </a:r>
          </a:p>
        </p:txBody>
      </p:sp>
      <p:sp>
        <p:nvSpPr>
          <p:cNvPr id="3547154" name="Rectangle 18"/>
          <p:cNvSpPr>
            <a:spLocks noChangeArrowheads="1"/>
          </p:cNvSpPr>
          <p:nvPr/>
        </p:nvSpPr>
        <p:spPr bwMode="auto">
          <a:xfrm>
            <a:off x="4006850" y="3052763"/>
            <a:ext cx="415925" cy="311150"/>
          </a:xfrm>
          <a:prstGeom prst="rect">
            <a:avLst/>
          </a:prstGeom>
          <a:solidFill>
            <a:srgbClr val="CECEC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5000"/>
              </a:lnSpc>
              <a:spcBef>
                <a:spcPct val="30000"/>
              </a:spcBef>
            </a:pPr>
            <a:endParaRPr kumimoji="0" lang="pt-BR" sz="2000">
              <a:latin typeface="+mn-lt"/>
            </a:endParaRPr>
          </a:p>
        </p:txBody>
      </p:sp>
      <p:sp>
        <p:nvSpPr>
          <p:cNvPr id="3547155" name="Rectangle 19"/>
          <p:cNvSpPr>
            <a:spLocks noChangeArrowheads="1"/>
          </p:cNvSpPr>
          <p:nvPr/>
        </p:nvSpPr>
        <p:spPr bwMode="auto">
          <a:xfrm>
            <a:off x="1495425" y="2562225"/>
            <a:ext cx="1301750" cy="846138"/>
          </a:xfrm>
          <a:prstGeom prst="rect">
            <a:avLst/>
          </a:prstGeom>
          <a:solidFill>
            <a:srgbClr val="CCFFFF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56" name="Rectangle 20"/>
          <p:cNvSpPr>
            <a:spLocks noChangeArrowheads="1"/>
          </p:cNvSpPr>
          <p:nvPr/>
        </p:nvSpPr>
        <p:spPr bwMode="auto">
          <a:xfrm>
            <a:off x="2251075" y="3321050"/>
            <a:ext cx="639763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57" name="Rectangle 21"/>
          <p:cNvSpPr>
            <a:spLocks noChangeArrowheads="1"/>
          </p:cNvSpPr>
          <p:nvPr/>
        </p:nvSpPr>
        <p:spPr bwMode="auto">
          <a:xfrm>
            <a:off x="1887538" y="2887663"/>
            <a:ext cx="405560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>
                <a:latin typeface="+mn-lt"/>
              </a:rPr>
              <a:t>HSS</a:t>
            </a:r>
          </a:p>
        </p:txBody>
      </p:sp>
      <p:sp>
        <p:nvSpPr>
          <p:cNvPr id="3547158" name="Rectangle 22"/>
          <p:cNvSpPr>
            <a:spLocks noChangeArrowheads="1"/>
          </p:cNvSpPr>
          <p:nvPr/>
        </p:nvSpPr>
        <p:spPr bwMode="auto">
          <a:xfrm>
            <a:off x="1423988" y="4646613"/>
            <a:ext cx="4175125" cy="1568450"/>
          </a:xfrm>
          <a:prstGeom prst="rect">
            <a:avLst/>
          </a:prstGeom>
          <a:solidFill>
            <a:srgbClr val="EAEC5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59" name="Rectangle 23"/>
          <p:cNvSpPr>
            <a:spLocks noChangeArrowheads="1"/>
          </p:cNvSpPr>
          <p:nvPr/>
        </p:nvSpPr>
        <p:spPr bwMode="auto">
          <a:xfrm>
            <a:off x="1527175" y="4767263"/>
            <a:ext cx="973138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60" name="Rectangle 24"/>
          <p:cNvSpPr>
            <a:spLocks noChangeArrowheads="1"/>
          </p:cNvSpPr>
          <p:nvPr/>
        </p:nvSpPr>
        <p:spPr bwMode="auto">
          <a:xfrm>
            <a:off x="3189288" y="4711700"/>
            <a:ext cx="602729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>
                <a:latin typeface="+mn-lt"/>
              </a:rPr>
              <a:t>S-CSCF</a:t>
            </a:r>
            <a:endParaRPr kumimoji="0" lang="de-DE" sz="1900" b="1">
              <a:latin typeface="+mn-lt"/>
            </a:endParaRPr>
          </a:p>
        </p:txBody>
      </p:sp>
      <p:sp>
        <p:nvSpPr>
          <p:cNvPr id="3547161" name="Rectangle 25"/>
          <p:cNvSpPr>
            <a:spLocks noChangeArrowheads="1"/>
          </p:cNvSpPr>
          <p:nvPr/>
        </p:nvSpPr>
        <p:spPr bwMode="auto">
          <a:xfrm>
            <a:off x="1423988" y="5283200"/>
            <a:ext cx="415925" cy="828675"/>
          </a:xfrm>
          <a:prstGeom prst="rect">
            <a:avLst/>
          </a:prstGeom>
          <a:noFill/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62" name="Rectangle 26"/>
          <p:cNvSpPr>
            <a:spLocks noChangeArrowheads="1"/>
          </p:cNvSpPr>
          <p:nvPr/>
        </p:nvSpPr>
        <p:spPr bwMode="auto">
          <a:xfrm>
            <a:off x="1449388" y="5283200"/>
            <a:ext cx="366712" cy="86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63" name="Rectangle 27"/>
          <p:cNvSpPr>
            <a:spLocks noChangeArrowheads="1"/>
          </p:cNvSpPr>
          <p:nvPr/>
        </p:nvSpPr>
        <p:spPr bwMode="auto">
          <a:xfrm>
            <a:off x="1574800" y="5359400"/>
            <a:ext cx="99386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>
                <a:latin typeface="+mn-lt"/>
              </a:rPr>
              <a:t>S</a:t>
            </a:r>
            <a:endParaRPr kumimoji="0" lang="de-DE" sz="1900" b="1">
              <a:latin typeface="+mn-lt"/>
            </a:endParaRPr>
          </a:p>
        </p:txBody>
      </p:sp>
      <p:sp>
        <p:nvSpPr>
          <p:cNvPr id="3547164" name="Rectangle 28"/>
          <p:cNvSpPr>
            <a:spLocks noChangeArrowheads="1"/>
          </p:cNvSpPr>
          <p:nvPr/>
        </p:nvSpPr>
        <p:spPr bwMode="auto">
          <a:xfrm>
            <a:off x="1574800" y="5605463"/>
            <a:ext cx="112210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>
                <a:latin typeface="+mn-lt"/>
              </a:rPr>
              <a:t>P</a:t>
            </a:r>
            <a:endParaRPr kumimoji="0" lang="de-DE" sz="1900" b="1">
              <a:latin typeface="+mn-lt"/>
            </a:endParaRPr>
          </a:p>
        </p:txBody>
      </p:sp>
      <p:sp>
        <p:nvSpPr>
          <p:cNvPr id="3547165" name="Rectangle 29"/>
          <p:cNvSpPr>
            <a:spLocks noChangeArrowheads="1"/>
          </p:cNvSpPr>
          <p:nvPr/>
        </p:nvSpPr>
        <p:spPr bwMode="auto">
          <a:xfrm>
            <a:off x="1574800" y="5853113"/>
            <a:ext cx="105798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>
                <a:latin typeface="+mn-lt"/>
              </a:rPr>
              <a:t>T</a:t>
            </a:r>
            <a:endParaRPr kumimoji="0" lang="de-DE" sz="1900" b="1">
              <a:latin typeface="+mn-lt"/>
            </a:endParaRPr>
          </a:p>
        </p:txBody>
      </p:sp>
      <p:sp>
        <p:nvSpPr>
          <p:cNvPr id="3547166" name="Rectangle 30"/>
          <p:cNvSpPr>
            <a:spLocks noChangeArrowheads="1"/>
          </p:cNvSpPr>
          <p:nvPr/>
        </p:nvSpPr>
        <p:spPr bwMode="auto">
          <a:xfrm>
            <a:off x="1423988" y="5283200"/>
            <a:ext cx="700087" cy="828675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67" name="Rectangle 31"/>
          <p:cNvSpPr>
            <a:spLocks noChangeArrowheads="1"/>
          </p:cNvSpPr>
          <p:nvPr/>
        </p:nvSpPr>
        <p:spPr bwMode="auto">
          <a:xfrm>
            <a:off x="1574800" y="5487988"/>
            <a:ext cx="324769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>
                <a:latin typeface="+mn-lt"/>
              </a:rPr>
              <a:t>S</a:t>
            </a:r>
            <a:r>
              <a:rPr kumimoji="0" lang="pl-PL" sz="1700" b="1">
                <a:latin typeface="+mn-lt"/>
              </a:rPr>
              <a:t>PT</a:t>
            </a:r>
            <a:endParaRPr kumimoji="0" lang="de-DE" sz="1900" b="1">
              <a:latin typeface="+mn-lt"/>
            </a:endParaRPr>
          </a:p>
        </p:txBody>
      </p:sp>
      <p:sp>
        <p:nvSpPr>
          <p:cNvPr id="3547168" name="Rectangle 32"/>
          <p:cNvSpPr>
            <a:spLocks noChangeArrowheads="1"/>
          </p:cNvSpPr>
          <p:nvPr/>
        </p:nvSpPr>
        <p:spPr bwMode="auto">
          <a:xfrm>
            <a:off x="2354263" y="5386388"/>
            <a:ext cx="2998787" cy="622300"/>
          </a:xfrm>
          <a:prstGeom prst="rect">
            <a:avLst/>
          </a:prstGeom>
          <a:solidFill>
            <a:srgbClr val="FFE8B9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69" name="Rectangle 33"/>
          <p:cNvSpPr>
            <a:spLocks noChangeArrowheads="1"/>
          </p:cNvSpPr>
          <p:nvPr/>
        </p:nvSpPr>
        <p:spPr bwMode="auto">
          <a:xfrm>
            <a:off x="2870200" y="5386388"/>
            <a:ext cx="1387475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70" name="Rectangle 34"/>
          <p:cNvSpPr>
            <a:spLocks noChangeArrowheads="1"/>
          </p:cNvSpPr>
          <p:nvPr/>
        </p:nvSpPr>
        <p:spPr bwMode="auto">
          <a:xfrm>
            <a:off x="2994025" y="5462588"/>
            <a:ext cx="1178271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i="1">
                <a:latin typeface="+mn-lt"/>
              </a:rPr>
              <a:t>Filter criteria</a:t>
            </a:r>
            <a:r>
              <a:rPr kumimoji="0" lang="de-DE" sz="1700">
                <a:latin typeface="+mn-lt"/>
              </a:rPr>
              <a:t> </a:t>
            </a:r>
            <a:endParaRPr kumimoji="0" lang="de-DE" sz="1900" b="1">
              <a:latin typeface="+mn-lt"/>
            </a:endParaRPr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2339975" y="5732463"/>
            <a:ext cx="3586163" cy="73025"/>
            <a:chOff x="1175" y="3362"/>
            <a:chExt cx="4532" cy="95"/>
          </a:xfrm>
        </p:grpSpPr>
        <p:sp>
          <p:nvSpPr>
            <p:cNvPr id="3547172" name="Line 36"/>
            <p:cNvSpPr>
              <a:spLocks noChangeShapeType="1"/>
            </p:cNvSpPr>
            <p:nvPr/>
          </p:nvSpPr>
          <p:spPr bwMode="auto">
            <a:xfrm>
              <a:off x="1175" y="3409"/>
              <a:ext cx="4442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47173" name="Freeform 37"/>
            <p:cNvSpPr>
              <a:spLocks/>
            </p:cNvSpPr>
            <p:nvPr/>
          </p:nvSpPr>
          <p:spPr bwMode="auto">
            <a:xfrm>
              <a:off x="5614" y="3362"/>
              <a:ext cx="93" cy="95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93" y="47"/>
                </a:cxn>
                <a:cxn ang="0">
                  <a:pos x="0" y="0"/>
                </a:cxn>
                <a:cxn ang="0">
                  <a:pos x="0" y="95"/>
                </a:cxn>
              </a:cxnLst>
              <a:rect l="0" t="0" r="r" b="b"/>
              <a:pathLst>
                <a:path w="93" h="95">
                  <a:moveTo>
                    <a:pt x="0" y="95"/>
                  </a:moveTo>
                  <a:lnTo>
                    <a:pt x="93" y="47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3" name="Group 38"/>
          <p:cNvGrpSpPr>
            <a:grpSpLocks/>
          </p:cNvGrpSpPr>
          <p:nvPr/>
        </p:nvGrpSpPr>
        <p:grpSpPr bwMode="auto">
          <a:xfrm>
            <a:off x="804863" y="5732463"/>
            <a:ext cx="619125" cy="136525"/>
            <a:chOff x="456" y="3362"/>
            <a:chExt cx="431" cy="95"/>
          </a:xfrm>
        </p:grpSpPr>
        <p:sp>
          <p:nvSpPr>
            <p:cNvPr id="3547175" name="Line 39"/>
            <p:cNvSpPr>
              <a:spLocks noChangeShapeType="1"/>
            </p:cNvSpPr>
            <p:nvPr/>
          </p:nvSpPr>
          <p:spPr bwMode="auto">
            <a:xfrm>
              <a:off x="456" y="3409"/>
              <a:ext cx="342" cy="1"/>
            </a:xfrm>
            <a:prstGeom prst="line">
              <a:avLst/>
            </a:prstGeom>
            <a:noFill/>
            <a:ln w="14288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47176" name="Freeform 40"/>
            <p:cNvSpPr>
              <a:spLocks/>
            </p:cNvSpPr>
            <p:nvPr/>
          </p:nvSpPr>
          <p:spPr bwMode="auto">
            <a:xfrm>
              <a:off x="795" y="3362"/>
              <a:ext cx="92" cy="95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92" y="47"/>
                </a:cxn>
                <a:cxn ang="0">
                  <a:pos x="0" y="0"/>
                </a:cxn>
                <a:cxn ang="0">
                  <a:pos x="0" y="95"/>
                </a:cxn>
              </a:cxnLst>
              <a:rect l="0" t="0" r="r" b="b"/>
              <a:pathLst>
                <a:path w="92" h="95">
                  <a:moveTo>
                    <a:pt x="0" y="95"/>
                  </a:moveTo>
                  <a:lnTo>
                    <a:pt x="92" y="47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547177" name="Line 41"/>
          <p:cNvSpPr>
            <a:spLocks noChangeShapeType="1"/>
          </p:cNvSpPr>
          <p:nvPr/>
        </p:nvSpPr>
        <p:spPr bwMode="auto">
          <a:xfrm>
            <a:off x="4362450" y="4321175"/>
            <a:ext cx="977900" cy="0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78" name="Rectangle 42"/>
          <p:cNvSpPr>
            <a:spLocks noChangeArrowheads="1"/>
          </p:cNvSpPr>
          <p:nvPr/>
        </p:nvSpPr>
        <p:spPr bwMode="auto">
          <a:xfrm>
            <a:off x="4883150" y="4125913"/>
            <a:ext cx="547688" cy="37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79" name="Rectangle 43"/>
          <p:cNvSpPr>
            <a:spLocks noChangeArrowheads="1"/>
          </p:cNvSpPr>
          <p:nvPr/>
        </p:nvSpPr>
        <p:spPr bwMode="auto">
          <a:xfrm>
            <a:off x="4557713" y="4386263"/>
            <a:ext cx="283732" cy="219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500" b="1" i="1">
                <a:latin typeface="+mn-lt"/>
              </a:rPr>
              <a:t> ISC</a:t>
            </a:r>
          </a:p>
        </p:txBody>
      </p:sp>
      <p:sp>
        <p:nvSpPr>
          <p:cNvPr id="3547180" name="Rectangle 44"/>
          <p:cNvSpPr>
            <a:spLocks noChangeArrowheads="1"/>
          </p:cNvSpPr>
          <p:nvPr/>
        </p:nvSpPr>
        <p:spPr bwMode="auto">
          <a:xfrm>
            <a:off x="7002463" y="5386388"/>
            <a:ext cx="549275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81" name="Line 45"/>
          <p:cNvSpPr>
            <a:spLocks noChangeShapeType="1"/>
          </p:cNvSpPr>
          <p:nvPr/>
        </p:nvSpPr>
        <p:spPr bwMode="auto">
          <a:xfrm>
            <a:off x="976313" y="5695950"/>
            <a:ext cx="1587" cy="207963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82" name="Rectangle 46"/>
          <p:cNvSpPr>
            <a:spLocks noChangeArrowheads="1"/>
          </p:cNvSpPr>
          <p:nvPr/>
        </p:nvSpPr>
        <p:spPr bwMode="auto">
          <a:xfrm>
            <a:off x="703263" y="5386388"/>
            <a:ext cx="547687" cy="374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83" name="Rectangle 47"/>
          <p:cNvSpPr>
            <a:spLocks noChangeArrowheads="1"/>
          </p:cNvSpPr>
          <p:nvPr/>
        </p:nvSpPr>
        <p:spPr bwMode="auto">
          <a:xfrm>
            <a:off x="827088" y="5462588"/>
            <a:ext cx="275717" cy="248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>
                <a:latin typeface="+mn-lt"/>
              </a:rPr>
              <a:t>SIP</a:t>
            </a:r>
            <a:endParaRPr kumimoji="0" lang="de-DE" sz="1900" b="1">
              <a:latin typeface="+mn-lt"/>
            </a:endParaRPr>
          </a:p>
        </p:txBody>
      </p:sp>
      <p:graphicFrame>
        <p:nvGraphicFramePr>
          <p:cNvPr id="3547184" name="Object 48"/>
          <p:cNvGraphicFramePr>
            <a:graphicFrameLocks noChangeAspect="1"/>
          </p:cNvGraphicFramePr>
          <p:nvPr/>
        </p:nvGraphicFramePr>
        <p:xfrm>
          <a:off x="5867400" y="5445125"/>
          <a:ext cx="376238" cy="882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4383" name="Photo Editor Photo" r:id="rId4" imgW="4401164" imgH="5772956" progId="">
                  <p:embed/>
                </p:oleObj>
              </mc:Choice>
              <mc:Fallback>
                <p:oleObj name="Photo Editor Photo" r:id="rId4" imgW="4401164" imgH="577295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clrChange>
                          <a:clrFrom>
                            <a:srgbClr val="FFFFFF"/>
                          </a:clrFrom>
                          <a:clrTo>
                            <a:srgbClr val="FFFFFF">
                              <a:alpha val="0"/>
                            </a:srgbClr>
                          </a:clrTo>
                        </a:clrChange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8658" r="60173" b="47209"/>
                      <a:stretch>
                        <a:fillRect/>
                      </a:stretch>
                    </p:blipFill>
                    <p:spPr bwMode="auto">
                      <a:xfrm>
                        <a:off x="5867400" y="5445125"/>
                        <a:ext cx="376238" cy="882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BAD1E8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47185" name="Rectangle 49"/>
          <p:cNvSpPr>
            <a:spLocks noChangeArrowheads="1"/>
          </p:cNvSpPr>
          <p:nvPr/>
        </p:nvSpPr>
        <p:spPr bwMode="auto">
          <a:xfrm>
            <a:off x="3073400" y="5014913"/>
            <a:ext cx="817403" cy="219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500" b="1">
                <a:latin typeface="+mn-lt"/>
              </a:rPr>
              <a:t>SIP-Server</a:t>
            </a:r>
          </a:p>
        </p:txBody>
      </p:sp>
      <p:sp>
        <p:nvSpPr>
          <p:cNvPr id="3547186" name="Line 50"/>
          <p:cNvSpPr>
            <a:spLocks noChangeShapeType="1"/>
          </p:cNvSpPr>
          <p:nvPr/>
        </p:nvSpPr>
        <p:spPr bwMode="auto">
          <a:xfrm>
            <a:off x="2211388" y="3473450"/>
            <a:ext cx="638175" cy="1905000"/>
          </a:xfrm>
          <a:prstGeom prst="line">
            <a:avLst/>
          </a:prstGeom>
          <a:noFill/>
          <a:ln w="57150">
            <a:solidFill>
              <a:srgbClr val="618FFD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87" name="Line 51"/>
          <p:cNvSpPr>
            <a:spLocks noChangeShapeType="1"/>
          </p:cNvSpPr>
          <p:nvPr/>
        </p:nvSpPr>
        <p:spPr bwMode="auto">
          <a:xfrm>
            <a:off x="2798763" y="3082925"/>
            <a:ext cx="1216025" cy="107950"/>
          </a:xfrm>
          <a:prstGeom prst="line">
            <a:avLst/>
          </a:prstGeom>
          <a:noFill/>
          <a:ln w="57150">
            <a:solidFill>
              <a:srgbClr val="618FFD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88" name="Rectangle 52"/>
          <p:cNvSpPr>
            <a:spLocks noChangeArrowheads="1"/>
          </p:cNvSpPr>
          <p:nvPr/>
        </p:nvSpPr>
        <p:spPr bwMode="auto">
          <a:xfrm>
            <a:off x="2787650" y="3373438"/>
            <a:ext cx="844590" cy="5755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Sh = </a:t>
            </a:r>
          </a:p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Diameter</a:t>
            </a:r>
            <a:endParaRPr kumimoji="0" lang="de-DE" sz="1900" b="1" i="1">
              <a:latin typeface="+mn-lt"/>
            </a:endParaRPr>
          </a:p>
        </p:txBody>
      </p:sp>
      <p:sp>
        <p:nvSpPr>
          <p:cNvPr id="3547189" name="Rectangle 53"/>
          <p:cNvSpPr>
            <a:spLocks noChangeArrowheads="1"/>
          </p:cNvSpPr>
          <p:nvPr/>
        </p:nvSpPr>
        <p:spPr bwMode="auto">
          <a:xfrm>
            <a:off x="1462088" y="3981450"/>
            <a:ext cx="844590" cy="5755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Cx = </a:t>
            </a:r>
          </a:p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Diameter</a:t>
            </a:r>
            <a:endParaRPr kumimoji="0" lang="de-DE" sz="1900" b="1" i="1">
              <a:latin typeface="+mn-lt"/>
            </a:endParaRPr>
          </a:p>
        </p:txBody>
      </p:sp>
      <p:sp>
        <p:nvSpPr>
          <p:cNvPr id="3547190" name="Line 54"/>
          <p:cNvSpPr>
            <a:spLocks noChangeShapeType="1"/>
          </p:cNvSpPr>
          <p:nvPr/>
        </p:nvSpPr>
        <p:spPr bwMode="auto">
          <a:xfrm>
            <a:off x="2157413" y="4041775"/>
            <a:ext cx="3159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91" name="Line 55"/>
          <p:cNvSpPr>
            <a:spLocks noChangeShapeType="1"/>
          </p:cNvSpPr>
          <p:nvPr/>
        </p:nvSpPr>
        <p:spPr bwMode="auto">
          <a:xfrm>
            <a:off x="3124200" y="3017838"/>
            <a:ext cx="0" cy="2428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92" name="Line 56"/>
          <p:cNvSpPr>
            <a:spLocks noChangeShapeType="1"/>
          </p:cNvSpPr>
          <p:nvPr/>
        </p:nvSpPr>
        <p:spPr bwMode="auto">
          <a:xfrm flipV="1">
            <a:off x="4167188" y="3863975"/>
            <a:ext cx="455612" cy="162877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93" name="Line 57"/>
          <p:cNvSpPr>
            <a:spLocks noChangeShapeType="1"/>
          </p:cNvSpPr>
          <p:nvPr/>
        </p:nvSpPr>
        <p:spPr bwMode="auto">
          <a:xfrm>
            <a:off x="4949825" y="3798888"/>
            <a:ext cx="63500" cy="1693862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pic>
        <p:nvPicPr>
          <p:cNvPr id="3547194" name="Picture 58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23850" y="5037138"/>
            <a:ext cx="508000" cy="1447800"/>
          </a:xfrm>
          <a:prstGeom prst="rect">
            <a:avLst/>
          </a:prstGeom>
          <a:noFill/>
        </p:spPr>
      </p:pic>
      <p:sp>
        <p:nvSpPr>
          <p:cNvPr id="3547195" name="Line 59"/>
          <p:cNvSpPr>
            <a:spLocks noChangeShapeType="1"/>
          </p:cNvSpPr>
          <p:nvPr/>
        </p:nvSpPr>
        <p:spPr bwMode="auto">
          <a:xfrm flipH="1" flipV="1">
            <a:off x="5938838" y="3849688"/>
            <a:ext cx="65087" cy="847725"/>
          </a:xfrm>
          <a:prstGeom prst="line">
            <a:avLst/>
          </a:prstGeom>
          <a:noFill/>
          <a:ln w="57150">
            <a:solidFill>
              <a:srgbClr val="618FFD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96" name="Line 60"/>
          <p:cNvSpPr>
            <a:spLocks noChangeShapeType="1"/>
          </p:cNvSpPr>
          <p:nvPr/>
        </p:nvSpPr>
        <p:spPr bwMode="auto">
          <a:xfrm flipH="1" flipV="1">
            <a:off x="5761038" y="4321175"/>
            <a:ext cx="3921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47197" name="Rectangle 61"/>
          <p:cNvSpPr>
            <a:spLocks noChangeArrowheads="1"/>
          </p:cNvSpPr>
          <p:nvPr/>
        </p:nvSpPr>
        <p:spPr bwMode="auto">
          <a:xfrm>
            <a:off x="6348413" y="4059238"/>
            <a:ext cx="844590" cy="5755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Ro + Rf = </a:t>
            </a:r>
          </a:p>
          <a:p>
            <a:pPr defTabSz="873125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700" b="1" i="1">
                <a:latin typeface="+mn-lt"/>
              </a:rPr>
              <a:t>Diameter</a:t>
            </a:r>
            <a:endParaRPr kumimoji="0" lang="de-DE" sz="1900" b="1" i="1">
              <a:latin typeface="+mn-lt"/>
            </a:endParaRPr>
          </a:p>
        </p:txBody>
      </p:sp>
      <p:sp>
        <p:nvSpPr>
          <p:cNvPr id="3547198" name="Rectangle 62"/>
          <p:cNvSpPr>
            <a:spLocks noChangeArrowheads="1"/>
          </p:cNvSpPr>
          <p:nvPr/>
        </p:nvSpPr>
        <p:spPr bwMode="auto">
          <a:xfrm>
            <a:off x="5626100" y="3540125"/>
            <a:ext cx="955675" cy="290513"/>
          </a:xfrm>
          <a:prstGeom prst="rect">
            <a:avLst/>
          </a:prstGeom>
          <a:solidFill>
            <a:srgbClr val="CECECE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1200" b="1">
                <a:latin typeface="+mn-lt"/>
              </a:rPr>
              <a:t>Diameter</a:t>
            </a:r>
          </a:p>
        </p:txBody>
      </p:sp>
      <p:sp>
        <p:nvSpPr>
          <p:cNvPr id="3547199" name="Rectangle 63"/>
          <p:cNvSpPr>
            <a:spLocks noChangeArrowheads="1"/>
          </p:cNvSpPr>
          <p:nvPr/>
        </p:nvSpPr>
        <p:spPr bwMode="auto">
          <a:xfrm>
            <a:off x="6381750" y="2417763"/>
            <a:ext cx="1889125" cy="390525"/>
          </a:xfrm>
          <a:prstGeom prst="rect">
            <a:avLst/>
          </a:prstGeom>
          <a:solidFill>
            <a:srgbClr val="FFCC00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X GW</a:t>
            </a:r>
          </a:p>
        </p:txBody>
      </p:sp>
      <p:sp>
        <p:nvSpPr>
          <p:cNvPr id="3547200" name="Rectangle 64"/>
          <p:cNvSpPr>
            <a:spLocks noChangeArrowheads="1"/>
          </p:cNvSpPr>
          <p:nvPr/>
        </p:nvSpPr>
        <p:spPr bwMode="auto">
          <a:xfrm>
            <a:off x="4037013" y="2157413"/>
            <a:ext cx="1636712" cy="323850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App 2</a:t>
            </a:r>
          </a:p>
        </p:txBody>
      </p:sp>
      <p:sp>
        <p:nvSpPr>
          <p:cNvPr id="3547201" name="Rectangle 65"/>
          <p:cNvSpPr>
            <a:spLocks noChangeArrowheads="1"/>
          </p:cNvSpPr>
          <p:nvPr/>
        </p:nvSpPr>
        <p:spPr bwMode="auto">
          <a:xfrm>
            <a:off x="4232275" y="2352675"/>
            <a:ext cx="1636713" cy="323850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App 3</a:t>
            </a:r>
          </a:p>
        </p:txBody>
      </p:sp>
      <p:sp>
        <p:nvSpPr>
          <p:cNvPr id="3547202" name="Rectangle 66"/>
          <p:cNvSpPr>
            <a:spLocks noChangeArrowheads="1"/>
          </p:cNvSpPr>
          <p:nvPr/>
        </p:nvSpPr>
        <p:spPr bwMode="auto">
          <a:xfrm>
            <a:off x="6316663" y="1700213"/>
            <a:ext cx="1889125" cy="325437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X App 1</a:t>
            </a:r>
          </a:p>
        </p:txBody>
      </p:sp>
      <p:sp>
        <p:nvSpPr>
          <p:cNvPr id="3547203" name="Rectangle 67"/>
          <p:cNvSpPr>
            <a:spLocks noChangeArrowheads="1"/>
          </p:cNvSpPr>
          <p:nvPr/>
        </p:nvSpPr>
        <p:spPr bwMode="auto">
          <a:xfrm>
            <a:off x="6511925" y="1895475"/>
            <a:ext cx="1889125" cy="325438"/>
          </a:xfrm>
          <a:prstGeom prst="rect">
            <a:avLst/>
          </a:prstGeom>
          <a:solidFill>
            <a:schemeClr val="accent2"/>
          </a:solidFill>
          <a:ln w="142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sz="2000" b="1" i="1">
                <a:latin typeface="+mn-lt"/>
              </a:rPr>
              <a:t>Parlay X App 2</a:t>
            </a:r>
          </a:p>
        </p:txBody>
      </p:sp>
      <p:sp>
        <p:nvSpPr>
          <p:cNvPr id="3547204" name="Rectangle 68"/>
          <p:cNvSpPr>
            <a:spLocks noChangeArrowheads="1"/>
          </p:cNvSpPr>
          <p:nvPr/>
        </p:nvSpPr>
        <p:spPr bwMode="auto">
          <a:xfrm>
            <a:off x="6832600" y="3424238"/>
            <a:ext cx="1335088" cy="406400"/>
          </a:xfrm>
          <a:prstGeom prst="rect">
            <a:avLst/>
          </a:prstGeom>
          <a:solidFill>
            <a:srgbClr val="FF9900"/>
          </a:solidFill>
          <a:ln w="14351">
            <a:solidFill>
              <a:srgbClr val="FF99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sz="1200" b="1">
                <a:latin typeface="+mn-lt"/>
              </a:rPr>
              <a:t>Inne sieci</a:t>
            </a:r>
            <a:r>
              <a:rPr kumimoji="0" lang="de-DE" sz="1200" b="1">
                <a:latin typeface="+mn-lt"/>
              </a:rPr>
              <a:t> </a:t>
            </a:r>
            <a:r>
              <a:rPr kumimoji="0" lang="pl-PL" sz="1200" b="1">
                <a:latin typeface="+mn-lt"/>
              </a:rPr>
              <a:t>dostępowe</a:t>
            </a:r>
            <a:endParaRPr kumimoji="0" lang="de-DE" sz="1200" b="1">
              <a:latin typeface="+mn-lt"/>
            </a:endParaRPr>
          </a:p>
        </p:txBody>
      </p:sp>
      <p:sp>
        <p:nvSpPr>
          <p:cNvPr id="3547205" name="Line 69"/>
          <p:cNvSpPr>
            <a:spLocks noChangeShapeType="1"/>
          </p:cNvSpPr>
          <p:nvPr/>
        </p:nvSpPr>
        <p:spPr bwMode="auto">
          <a:xfrm flipH="1" flipV="1">
            <a:off x="7983538" y="3827463"/>
            <a:ext cx="169862" cy="1927225"/>
          </a:xfrm>
          <a:prstGeom prst="line">
            <a:avLst/>
          </a:prstGeom>
          <a:noFill/>
          <a:ln w="57150">
            <a:solidFill>
              <a:srgbClr val="FF99CC"/>
            </a:solidFill>
            <a:prstDash val="sysDot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72" name="Symbol zastępczy daty 7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26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3DDC5E-1EA4-475F-96CD-028AAE68322F}" type="slidenum">
              <a:rPr lang="pl-PL">
                <a:latin typeface="+mn-lt"/>
              </a:rPr>
              <a:pPr/>
              <a:t>13</a:t>
            </a:fld>
            <a:endParaRPr lang="pl-PL">
              <a:latin typeface="+mn-lt"/>
            </a:endParaRPr>
          </a:p>
        </p:txBody>
      </p:sp>
      <p:sp>
        <p:nvSpPr>
          <p:cNvPr id="3561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>
                <a:solidFill>
                  <a:schemeClr val="tx1"/>
                </a:solidFill>
                <a:latin typeface="+mn-lt"/>
              </a:rPr>
              <a:t>Normalizacja </a:t>
            </a:r>
            <a:r>
              <a:rPr lang="pl-PL" dirty="0" smtClean="0">
                <a:solidFill>
                  <a:schemeClr val="tx1"/>
                </a:solidFill>
                <a:latin typeface="+mn-lt"/>
              </a:rPr>
              <a:t>3GPP – NGN, 3G/4G </a:t>
            </a:r>
            <a:r>
              <a:rPr lang="pl-PL" dirty="0">
                <a:solidFill>
                  <a:schemeClr val="tx1"/>
                </a:solidFill>
                <a:latin typeface="+mn-lt"/>
              </a:rPr>
              <a:t>i IMS</a:t>
            </a:r>
            <a:endParaRPr lang="en-US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561475" name="AutoShape 3"/>
          <p:cNvSpPr>
            <a:spLocks noChangeArrowheads="1"/>
          </p:cNvSpPr>
          <p:nvPr/>
        </p:nvSpPr>
        <p:spPr bwMode="auto">
          <a:xfrm>
            <a:off x="89455" y="5509800"/>
            <a:ext cx="9054545" cy="668421"/>
          </a:xfrm>
          <a:prstGeom prst="rightArrow">
            <a:avLst>
              <a:gd name="adj1" fmla="val 50000"/>
              <a:gd name="adj2" fmla="val 110612"/>
            </a:avLst>
          </a:prstGeom>
          <a:solidFill>
            <a:srgbClr val="99CCFF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90993" tIns="44697" rIns="90993" bIns="44697">
            <a:spAutoFit/>
          </a:bodyPr>
          <a:lstStyle/>
          <a:p>
            <a:endParaRPr lang="pl-PL" sz="1600">
              <a:latin typeface="+mn-lt"/>
            </a:endParaRPr>
          </a:p>
        </p:txBody>
      </p:sp>
      <p:sp>
        <p:nvSpPr>
          <p:cNvPr id="3561476" name="Rectangle 4"/>
          <p:cNvSpPr>
            <a:spLocks noChangeArrowheads="1"/>
          </p:cNvSpPr>
          <p:nvPr/>
        </p:nvSpPr>
        <p:spPr bwMode="auto">
          <a:xfrm>
            <a:off x="99152" y="5706110"/>
            <a:ext cx="183807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endParaRPr kumimoji="0" lang="pl-PL" sz="1400" b="1">
              <a:latin typeface="+mn-lt"/>
            </a:endParaRPr>
          </a:p>
        </p:txBody>
      </p:sp>
      <p:sp>
        <p:nvSpPr>
          <p:cNvPr id="3561477" name="Rectangle 5"/>
          <p:cNvSpPr>
            <a:spLocks noChangeArrowheads="1"/>
          </p:cNvSpPr>
          <p:nvPr/>
        </p:nvSpPr>
        <p:spPr bwMode="auto">
          <a:xfrm>
            <a:off x="152979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2000</a:t>
            </a:r>
          </a:p>
        </p:txBody>
      </p:sp>
      <p:sp>
        <p:nvSpPr>
          <p:cNvPr id="3561478" name="Rectangle 6"/>
          <p:cNvSpPr>
            <a:spLocks noChangeArrowheads="1"/>
          </p:cNvSpPr>
          <p:nvPr/>
        </p:nvSpPr>
        <p:spPr bwMode="auto">
          <a:xfrm>
            <a:off x="922599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2001</a:t>
            </a:r>
          </a:p>
        </p:txBody>
      </p:sp>
      <p:sp>
        <p:nvSpPr>
          <p:cNvPr id="3561479" name="Rectangle 7"/>
          <p:cNvSpPr>
            <a:spLocks noChangeArrowheads="1"/>
          </p:cNvSpPr>
          <p:nvPr/>
        </p:nvSpPr>
        <p:spPr bwMode="auto">
          <a:xfrm>
            <a:off x="1756354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2002</a:t>
            </a:r>
          </a:p>
        </p:txBody>
      </p:sp>
      <p:sp>
        <p:nvSpPr>
          <p:cNvPr id="3561480" name="Rectangle 8"/>
          <p:cNvSpPr>
            <a:spLocks noChangeArrowheads="1"/>
          </p:cNvSpPr>
          <p:nvPr/>
        </p:nvSpPr>
        <p:spPr bwMode="auto">
          <a:xfrm>
            <a:off x="3412264" y="5706110"/>
            <a:ext cx="183807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endParaRPr kumimoji="0" lang="pl-PL" sz="1400" b="1">
              <a:latin typeface="+mn-lt"/>
            </a:endParaRPr>
          </a:p>
        </p:txBody>
      </p:sp>
      <p:sp>
        <p:nvSpPr>
          <p:cNvPr id="3561481" name="Rectangle 9"/>
          <p:cNvSpPr>
            <a:spLocks noChangeArrowheads="1"/>
          </p:cNvSpPr>
          <p:nvPr/>
        </p:nvSpPr>
        <p:spPr bwMode="auto">
          <a:xfrm>
            <a:off x="2663769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2003</a:t>
            </a:r>
          </a:p>
        </p:txBody>
      </p:sp>
      <p:sp>
        <p:nvSpPr>
          <p:cNvPr id="3561482" name="Rectangle 10"/>
          <p:cNvSpPr>
            <a:spLocks noChangeArrowheads="1"/>
          </p:cNvSpPr>
          <p:nvPr/>
        </p:nvSpPr>
        <p:spPr bwMode="auto">
          <a:xfrm>
            <a:off x="3418149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2004</a:t>
            </a:r>
          </a:p>
        </p:txBody>
      </p:sp>
      <p:sp>
        <p:nvSpPr>
          <p:cNvPr id="3561483" name="Rectangle 11"/>
          <p:cNvSpPr>
            <a:spLocks noChangeArrowheads="1"/>
          </p:cNvSpPr>
          <p:nvPr/>
        </p:nvSpPr>
        <p:spPr bwMode="auto">
          <a:xfrm>
            <a:off x="4788138" y="2864485"/>
            <a:ext cx="2024062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FFFF00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ITU-T NGN FG</a:t>
            </a:r>
          </a:p>
        </p:txBody>
      </p:sp>
      <p:sp>
        <p:nvSpPr>
          <p:cNvPr id="3561484" name="Rectangle 12"/>
          <p:cNvSpPr>
            <a:spLocks noChangeArrowheads="1"/>
          </p:cNvSpPr>
          <p:nvPr/>
        </p:nvSpPr>
        <p:spPr bwMode="auto">
          <a:xfrm>
            <a:off x="4282384" y="57061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2005</a:t>
            </a:r>
          </a:p>
        </p:txBody>
      </p:sp>
      <p:sp>
        <p:nvSpPr>
          <p:cNvPr id="3561485" name="Rectangle 13"/>
          <p:cNvSpPr>
            <a:spLocks noChangeArrowheads="1"/>
          </p:cNvSpPr>
          <p:nvPr/>
        </p:nvSpPr>
        <p:spPr bwMode="auto">
          <a:xfrm>
            <a:off x="3070291" y="3694748"/>
            <a:ext cx="2141789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0000FF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squar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OASIS, OMA</a:t>
            </a:r>
          </a:p>
        </p:txBody>
      </p:sp>
      <p:sp>
        <p:nvSpPr>
          <p:cNvPr id="3561486" name="Rectangle 14"/>
          <p:cNvSpPr>
            <a:spLocks noChangeArrowheads="1"/>
          </p:cNvSpPr>
          <p:nvPr/>
        </p:nvSpPr>
        <p:spPr bwMode="auto">
          <a:xfrm>
            <a:off x="163118" y="5294948"/>
            <a:ext cx="1374454" cy="284158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50000">
                <a:srgbClr val="FF99FF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 </a:t>
            </a:r>
            <a:r>
              <a:rPr kumimoji="0" lang="en-US" sz="1400" b="1" dirty="0" smtClean="0">
                <a:latin typeface="+mn-lt"/>
              </a:rPr>
              <a:t>Release </a:t>
            </a:r>
            <a:r>
              <a:rPr kumimoji="0" lang="en-US" sz="1400" b="1" dirty="0">
                <a:latin typeface="+mn-lt"/>
              </a:rPr>
              <a:t>4</a:t>
            </a:r>
          </a:p>
        </p:txBody>
      </p:sp>
      <p:sp>
        <p:nvSpPr>
          <p:cNvPr id="3561487" name="Rectangle 15"/>
          <p:cNvSpPr>
            <a:spLocks noChangeArrowheads="1"/>
          </p:cNvSpPr>
          <p:nvPr/>
        </p:nvSpPr>
        <p:spPr bwMode="auto">
          <a:xfrm>
            <a:off x="1224766" y="4877435"/>
            <a:ext cx="1454604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chemeClr val="accent1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</a:t>
            </a:r>
            <a:r>
              <a:rPr kumimoji="0" lang="en-US" sz="1400" b="1" dirty="0" smtClean="0">
                <a:latin typeface="+mn-lt"/>
              </a:rPr>
              <a:t>  </a:t>
            </a:r>
            <a:r>
              <a:rPr kumimoji="0" lang="en-US" sz="1400" b="1" dirty="0">
                <a:latin typeface="+mn-lt"/>
              </a:rPr>
              <a:t>Release  5</a:t>
            </a:r>
          </a:p>
        </p:txBody>
      </p:sp>
      <p:sp>
        <p:nvSpPr>
          <p:cNvPr id="3561488" name="Rectangle 16"/>
          <p:cNvSpPr>
            <a:spLocks noChangeArrowheads="1"/>
          </p:cNvSpPr>
          <p:nvPr/>
        </p:nvSpPr>
        <p:spPr bwMode="auto">
          <a:xfrm>
            <a:off x="2388086" y="4488498"/>
            <a:ext cx="1454604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FF9900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</a:t>
            </a:r>
            <a:r>
              <a:rPr kumimoji="0" lang="en-US" sz="1400" b="1" dirty="0" smtClean="0">
                <a:latin typeface="+mn-lt"/>
              </a:rPr>
              <a:t>  </a:t>
            </a:r>
            <a:r>
              <a:rPr kumimoji="0" lang="en-US" sz="1400" b="1" dirty="0">
                <a:latin typeface="+mn-lt"/>
              </a:rPr>
              <a:t>Release  6</a:t>
            </a:r>
          </a:p>
        </p:txBody>
      </p:sp>
      <p:sp>
        <p:nvSpPr>
          <p:cNvPr id="3561489" name="Rectangle 17"/>
          <p:cNvSpPr>
            <a:spLocks noChangeArrowheads="1"/>
          </p:cNvSpPr>
          <p:nvPr/>
        </p:nvSpPr>
        <p:spPr bwMode="auto">
          <a:xfrm>
            <a:off x="4240530" y="3270885"/>
            <a:ext cx="1868091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FF0000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squar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pl-PL" sz="1400" b="1" dirty="0" smtClean="0">
                <a:latin typeface="+mn-lt"/>
              </a:rPr>
              <a:t>ETSI </a:t>
            </a:r>
            <a:r>
              <a:rPr kumimoji="0" lang="en-US" sz="1400" b="1" dirty="0" smtClean="0">
                <a:latin typeface="+mn-lt"/>
              </a:rPr>
              <a:t>TISPAN </a:t>
            </a:r>
            <a:r>
              <a:rPr kumimoji="0" lang="en-US" sz="1400" b="1" dirty="0">
                <a:latin typeface="+mn-lt"/>
              </a:rPr>
              <a:t>NGN R1</a:t>
            </a:r>
          </a:p>
        </p:txBody>
      </p:sp>
      <p:sp>
        <p:nvSpPr>
          <p:cNvPr id="3561490" name="Rectangle 18"/>
          <p:cNvSpPr>
            <a:spLocks noChangeArrowheads="1"/>
          </p:cNvSpPr>
          <p:nvPr/>
        </p:nvSpPr>
        <p:spPr bwMode="auto">
          <a:xfrm>
            <a:off x="2617469" y="4082098"/>
            <a:ext cx="1760221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chemeClr val="hlink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squar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>
                <a:latin typeface="+mn-lt"/>
              </a:rPr>
              <a:t>3GPP2 MMD</a:t>
            </a:r>
          </a:p>
        </p:txBody>
      </p:sp>
      <p:sp>
        <p:nvSpPr>
          <p:cNvPr id="3561491" name="Rectangle 19"/>
          <p:cNvSpPr>
            <a:spLocks noChangeArrowheads="1"/>
          </p:cNvSpPr>
          <p:nvPr/>
        </p:nvSpPr>
        <p:spPr bwMode="auto">
          <a:xfrm>
            <a:off x="5642177" y="2442210"/>
            <a:ext cx="1414529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FF9900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</a:t>
            </a:r>
            <a:r>
              <a:rPr kumimoji="0" lang="en-US" sz="1400" b="1" dirty="0" smtClean="0">
                <a:latin typeface="+mn-lt"/>
              </a:rPr>
              <a:t> </a:t>
            </a:r>
            <a:r>
              <a:rPr kumimoji="0" lang="en-US" sz="1400" b="1" dirty="0">
                <a:latin typeface="+mn-lt"/>
              </a:rPr>
              <a:t>Release  </a:t>
            </a:r>
            <a:r>
              <a:rPr kumimoji="0" lang="pl-PL" sz="1400" b="1" dirty="0">
                <a:latin typeface="+mn-lt"/>
              </a:rPr>
              <a:t>7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3561492" name="Rectangle 20"/>
          <p:cNvSpPr>
            <a:spLocks noChangeArrowheads="1"/>
          </p:cNvSpPr>
          <p:nvPr/>
        </p:nvSpPr>
        <p:spPr bwMode="auto">
          <a:xfrm>
            <a:off x="5098994" y="5704523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</a:t>
            </a:r>
            <a:r>
              <a:rPr kumimoji="0" lang="pl-PL" sz="1400" b="1" dirty="0">
                <a:latin typeface="+mn-lt"/>
              </a:rPr>
              <a:t>6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3561493" name="Rectangle 21"/>
          <p:cNvSpPr>
            <a:spLocks noChangeArrowheads="1"/>
          </p:cNvSpPr>
          <p:nvPr/>
        </p:nvSpPr>
        <p:spPr bwMode="auto">
          <a:xfrm>
            <a:off x="5834007" y="5693410"/>
            <a:ext cx="549228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>
                <a:latin typeface="+mn-lt"/>
              </a:rPr>
              <a:t>200</a:t>
            </a:r>
            <a:r>
              <a:rPr kumimoji="0" lang="pl-PL" sz="1400" b="1" dirty="0">
                <a:latin typeface="+mn-lt"/>
              </a:rPr>
              <a:t>7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3561494" name="Rectangle 22"/>
          <p:cNvSpPr>
            <a:spLocks noChangeArrowheads="1"/>
          </p:cNvSpPr>
          <p:nvPr/>
        </p:nvSpPr>
        <p:spPr bwMode="auto">
          <a:xfrm>
            <a:off x="6167640" y="2081848"/>
            <a:ext cx="1414529" cy="284158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FF9900"/>
              </a:gs>
              <a:gs pos="100000">
                <a:srgbClr val="FFFFFF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</a:t>
            </a:r>
            <a:r>
              <a:rPr kumimoji="0" lang="en-US" sz="1400" b="1" dirty="0" smtClean="0">
                <a:latin typeface="+mn-lt"/>
              </a:rPr>
              <a:t> </a:t>
            </a:r>
            <a:r>
              <a:rPr kumimoji="0" lang="en-US" sz="1400" b="1" dirty="0">
                <a:latin typeface="+mn-lt"/>
              </a:rPr>
              <a:t>Release  </a:t>
            </a:r>
            <a:r>
              <a:rPr kumimoji="0" lang="pl-PL" sz="1400" b="1" dirty="0">
                <a:latin typeface="+mn-lt"/>
              </a:rPr>
              <a:t>8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3561495" name="Rectangle 23"/>
          <p:cNvSpPr>
            <a:spLocks noChangeArrowheads="1"/>
          </p:cNvSpPr>
          <p:nvPr/>
        </p:nvSpPr>
        <p:spPr bwMode="auto">
          <a:xfrm>
            <a:off x="6603943" y="5682298"/>
            <a:ext cx="549229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 smtClean="0">
                <a:latin typeface="+mn-lt"/>
              </a:rPr>
              <a:t>200</a:t>
            </a:r>
            <a:r>
              <a:rPr lang="pl-PL" sz="1400" b="1" dirty="0" smtClean="0">
                <a:latin typeface="+mn-lt"/>
              </a:rPr>
              <a:t>8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27" name="Symbol zastępczy daty 2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28" name="Rectangle 23"/>
          <p:cNvSpPr>
            <a:spLocks noChangeArrowheads="1"/>
          </p:cNvSpPr>
          <p:nvPr/>
        </p:nvSpPr>
        <p:spPr bwMode="auto">
          <a:xfrm>
            <a:off x="7963776" y="5686108"/>
            <a:ext cx="717543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pl-PL" sz="1400" b="1" dirty="0" smtClean="0">
                <a:latin typeface="+mn-lt"/>
              </a:rPr>
              <a:t>… </a:t>
            </a:r>
            <a:r>
              <a:rPr kumimoji="0" lang="en-US" sz="1400" b="1" dirty="0" smtClean="0">
                <a:latin typeface="+mn-lt"/>
              </a:rPr>
              <a:t>20</a:t>
            </a:r>
            <a:r>
              <a:rPr kumimoji="0" lang="pl-PL" sz="1400" b="1" dirty="0" smtClean="0">
                <a:latin typeface="+mn-lt"/>
              </a:rPr>
              <a:t>12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29" name="Rectangle 14"/>
          <p:cNvSpPr>
            <a:spLocks noChangeArrowheads="1"/>
          </p:cNvSpPr>
          <p:nvPr/>
        </p:nvSpPr>
        <p:spPr bwMode="auto">
          <a:xfrm>
            <a:off x="7203059" y="1740616"/>
            <a:ext cx="1861767" cy="284158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50000">
                <a:srgbClr val="FF99FF"/>
              </a:gs>
              <a:gs pos="100000">
                <a:schemeClr val="bg1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lang="pl-PL" sz="1400" b="1" dirty="0" smtClean="0">
                <a:latin typeface="+mn-lt"/>
              </a:rPr>
              <a:t>UMTS</a:t>
            </a:r>
            <a:r>
              <a:rPr kumimoji="0" lang="en-US" sz="1400" b="1" dirty="0" smtClean="0">
                <a:latin typeface="+mn-lt"/>
              </a:rPr>
              <a:t> </a:t>
            </a:r>
            <a:r>
              <a:rPr kumimoji="0" lang="en-US" sz="1400" b="1" dirty="0" err="1" smtClean="0">
                <a:latin typeface="+mn-lt"/>
              </a:rPr>
              <a:t>Rel</a:t>
            </a:r>
            <a:r>
              <a:rPr kumimoji="0" lang="pl-PL" sz="1400" b="1" dirty="0" smtClean="0">
                <a:latin typeface="+mn-lt"/>
              </a:rPr>
              <a:t>.</a:t>
            </a:r>
            <a:r>
              <a:rPr kumimoji="0" lang="en-US" sz="1400" b="1" dirty="0" smtClean="0">
                <a:latin typeface="+mn-lt"/>
              </a:rPr>
              <a:t> </a:t>
            </a:r>
            <a:r>
              <a:rPr kumimoji="0" lang="pl-PL" sz="1400" b="1" dirty="0" smtClean="0">
                <a:latin typeface="+mn-lt"/>
              </a:rPr>
              <a:t>9/10/11/12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2" name="Strzałka w dół 1"/>
          <p:cNvSpPr/>
          <p:nvPr/>
        </p:nvSpPr>
        <p:spPr>
          <a:xfrm>
            <a:off x="1794509" y="3699349"/>
            <a:ext cx="310077" cy="117808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2" name="Strzałka w dół 31"/>
          <p:cNvSpPr/>
          <p:nvPr/>
        </p:nvSpPr>
        <p:spPr>
          <a:xfrm>
            <a:off x="6769226" y="1567498"/>
            <a:ext cx="383946" cy="53895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4" name="Strzałka w dół 33"/>
          <p:cNvSpPr/>
          <p:nvPr/>
        </p:nvSpPr>
        <p:spPr>
          <a:xfrm flipV="1">
            <a:off x="7065010" y="2366006"/>
            <a:ext cx="330200" cy="89931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5" name="Rectangle 23"/>
          <p:cNvSpPr>
            <a:spLocks noChangeArrowheads="1"/>
          </p:cNvSpPr>
          <p:nvPr/>
        </p:nvSpPr>
        <p:spPr bwMode="auto">
          <a:xfrm>
            <a:off x="7282123" y="5686108"/>
            <a:ext cx="549229" cy="284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0983" tIns="44693" rIns="90983" bIns="44693">
            <a:spAutoFit/>
          </a:bodyPr>
          <a:lstStyle/>
          <a:p>
            <a:pPr algn="ctr" defTabSz="957263" eaLnBrk="0" hangingPunct="0">
              <a:lnSpc>
                <a:spcPct val="90000"/>
              </a:lnSpc>
              <a:spcBef>
                <a:spcPct val="70000"/>
              </a:spcBef>
              <a:spcAft>
                <a:spcPct val="20000"/>
              </a:spcAft>
            </a:pPr>
            <a:r>
              <a:rPr kumimoji="0" lang="en-US" sz="1400" b="1" dirty="0" smtClean="0">
                <a:latin typeface="+mn-lt"/>
              </a:rPr>
              <a:t>200</a:t>
            </a:r>
            <a:r>
              <a:rPr lang="pl-PL" sz="1400" b="1" dirty="0">
                <a:latin typeface="+mn-lt"/>
              </a:rPr>
              <a:t>9</a:t>
            </a:r>
            <a:endParaRPr kumimoji="0" lang="en-US" sz="1400" b="1" dirty="0">
              <a:latin typeface="+mn-lt"/>
            </a:endParaRPr>
          </a:p>
        </p:txBody>
      </p:sp>
      <p:sp>
        <p:nvSpPr>
          <p:cNvPr id="3" name="Gwiazda 7-ramienna 2"/>
          <p:cNvSpPr/>
          <p:nvPr/>
        </p:nvSpPr>
        <p:spPr>
          <a:xfrm>
            <a:off x="1398727" y="3112358"/>
            <a:ext cx="1106682" cy="724465"/>
          </a:xfrm>
          <a:prstGeom prst="star7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b="1" dirty="0" smtClean="0">
                <a:solidFill>
                  <a:schemeClr val="tx1"/>
                </a:solidFill>
              </a:rPr>
              <a:t>IMS</a:t>
            </a:r>
            <a:endParaRPr lang="pl-PL" b="1" dirty="0">
              <a:solidFill>
                <a:schemeClr val="tx1"/>
              </a:solidFill>
            </a:endParaRPr>
          </a:p>
        </p:txBody>
      </p:sp>
      <p:sp>
        <p:nvSpPr>
          <p:cNvPr id="37" name="Gwiazda 7-ramienna 36"/>
          <p:cNvSpPr/>
          <p:nvPr/>
        </p:nvSpPr>
        <p:spPr>
          <a:xfrm>
            <a:off x="6690380" y="3150070"/>
            <a:ext cx="1106682" cy="932028"/>
          </a:xfrm>
          <a:prstGeom prst="star7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400" b="1" dirty="0" smtClean="0">
                <a:solidFill>
                  <a:schemeClr val="tx1"/>
                </a:solidFill>
              </a:rPr>
              <a:t>SAE EPC LTE</a:t>
            </a:r>
            <a:endParaRPr lang="pl-PL" sz="1400" b="1" dirty="0">
              <a:solidFill>
                <a:schemeClr val="tx1"/>
              </a:solidFill>
            </a:endParaRPr>
          </a:p>
        </p:txBody>
      </p:sp>
      <p:sp>
        <p:nvSpPr>
          <p:cNvPr id="38" name="Gwiazda 7-ramienna 37"/>
          <p:cNvSpPr/>
          <p:nvPr/>
        </p:nvSpPr>
        <p:spPr>
          <a:xfrm>
            <a:off x="6370772" y="1094225"/>
            <a:ext cx="1239105" cy="646391"/>
          </a:xfrm>
          <a:prstGeom prst="star7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050" b="1" dirty="0" err="1" smtClean="0">
                <a:solidFill>
                  <a:schemeClr val="tx1"/>
                </a:solidFill>
              </a:rPr>
              <a:t>Common</a:t>
            </a:r>
            <a:r>
              <a:rPr lang="pl-PL" sz="1050" b="1" dirty="0" smtClean="0">
                <a:solidFill>
                  <a:schemeClr val="tx1"/>
                </a:solidFill>
              </a:rPr>
              <a:t> IMS</a:t>
            </a:r>
            <a:endParaRPr lang="pl-PL" sz="1050" b="1" dirty="0">
              <a:solidFill>
                <a:schemeClr val="tx1"/>
              </a:solidFill>
            </a:endParaRPr>
          </a:p>
        </p:txBody>
      </p:sp>
      <p:pic>
        <p:nvPicPr>
          <p:cNvPr id="83046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238" y="1555917"/>
            <a:ext cx="1360016" cy="8076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0468" name="Picture 4" descr="ETSI World Class Standard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696" y="1136391"/>
            <a:ext cx="2273104" cy="4311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046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5975" y="1539634"/>
            <a:ext cx="885825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0471" name="Picture 7" descr="LT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3943" y="4366256"/>
            <a:ext cx="857250" cy="781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6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1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61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56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56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1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6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56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1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561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1483" grpId="0" animBg="1" autoUpdateAnimBg="0"/>
      <p:bldP spid="3561485" grpId="0" animBg="1" autoUpdateAnimBg="0"/>
      <p:bldP spid="3561486" grpId="0" animBg="1" autoUpdateAnimBg="0"/>
      <p:bldP spid="3561487" grpId="0" animBg="1" autoUpdateAnimBg="0"/>
      <p:bldP spid="3561488" grpId="0" animBg="1" autoUpdateAnimBg="0"/>
      <p:bldP spid="3561489" grpId="0" animBg="1" autoUpdateAnimBg="0"/>
      <p:bldP spid="3561490" grpId="0" animBg="1" autoUpdateAnimBg="0"/>
      <p:bldP spid="3561491" grpId="0" animBg="1" autoUpdateAnimBg="0"/>
      <p:bldP spid="3561494" grpId="0" animBg="1" autoUpdateAnimBg="0"/>
      <p:bldP spid="29" grpId="0" animBg="1" autoUpdateAnimBg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30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130</a:t>
            </a:fld>
            <a:endParaRPr lang="pl-PL" dirty="0"/>
          </a:p>
        </p:txBody>
      </p:sp>
      <p:sp>
        <p:nvSpPr>
          <p:cNvPr id="3553282" name="Rectangle 2"/>
          <p:cNvSpPr>
            <a:spLocks noGrp="1" noChangeArrowheads="1"/>
          </p:cNvSpPr>
          <p:nvPr>
            <p:ph type="title"/>
          </p:nvPr>
        </p:nvSpPr>
        <p:spPr>
          <a:xfrm>
            <a:off x="598488" y="579438"/>
            <a:ext cx="8077200" cy="464054"/>
          </a:xfrm>
        </p:spPr>
        <p:txBody>
          <a:bodyPr/>
          <a:lstStyle/>
          <a:p>
            <a:pPr algn="ctr"/>
            <a:r>
              <a:rPr lang="pl-PL" dirty="0" err="1"/>
              <a:t>QoS</a:t>
            </a:r>
            <a:r>
              <a:rPr lang="pl-PL" dirty="0"/>
              <a:t> w IMS</a:t>
            </a:r>
          </a:p>
        </p:txBody>
      </p:sp>
      <p:sp>
        <p:nvSpPr>
          <p:cNvPr id="35532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87863" y="1741339"/>
            <a:ext cx="4039140" cy="457200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pl-PL" sz="1600" dirty="0"/>
              <a:t>Zarządzane </a:t>
            </a:r>
            <a:r>
              <a:rPr lang="en-US" sz="1600" dirty="0" err="1"/>
              <a:t>QoS</a:t>
            </a:r>
            <a:r>
              <a:rPr lang="en-US" sz="1600" dirty="0"/>
              <a:t> </a:t>
            </a:r>
            <a:r>
              <a:rPr lang="pl-PL" sz="1600" dirty="0"/>
              <a:t>w segmencie radiowym </a:t>
            </a:r>
            <a:r>
              <a:rPr lang="en-US" sz="1600" dirty="0"/>
              <a:t>UMTS</a:t>
            </a:r>
          </a:p>
          <a:p>
            <a:pPr>
              <a:lnSpc>
                <a:spcPct val="80000"/>
              </a:lnSpc>
            </a:pPr>
            <a:r>
              <a:rPr lang="en-US" sz="1600" dirty="0"/>
              <a:t>P-CSCF </a:t>
            </a:r>
            <a:r>
              <a:rPr lang="pl-PL" sz="1600" dirty="0"/>
              <a:t>przydziela funkcje przenoszenia i wykorzystuje protokół </a:t>
            </a:r>
            <a:r>
              <a:rPr lang="en-US" sz="1600" dirty="0"/>
              <a:t>COPS </a:t>
            </a:r>
            <a:r>
              <a:rPr lang="pl-PL" sz="1600" dirty="0"/>
              <a:t>do sterowania politykami</a:t>
            </a:r>
            <a:endParaRPr lang="en-US" sz="1600" dirty="0"/>
          </a:p>
          <a:p>
            <a:pPr>
              <a:lnSpc>
                <a:spcPct val="80000"/>
              </a:lnSpc>
            </a:pPr>
            <a:r>
              <a:rPr lang="en-US" sz="1600" dirty="0"/>
              <a:t>PCF Policy Control Function </a:t>
            </a:r>
            <a:r>
              <a:rPr lang="pl-PL" sz="1600" dirty="0"/>
              <a:t>wykorzystuje standardowe mechanizmy IP do implementacji polityk w warstwie przenoszenia </a:t>
            </a:r>
            <a:r>
              <a:rPr lang="en-US" sz="1600" dirty="0"/>
              <a:t>IP</a:t>
            </a:r>
            <a:endParaRPr lang="pl-PL" sz="1600" dirty="0"/>
          </a:p>
          <a:p>
            <a:pPr lvl="1">
              <a:lnSpc>
                <a:spcPct val="80000"/>
              </a:lnSpc>
            </a:pPr>
            <a:r>
              <a:rPr lang="en-US" sz="1400" dirty="0"/>
              <a:t>PDP</a:t>
            </a:r>
            <a:r>
              <a:rPr lang="pl-PL" sz="1400" dirty="0"/>
              <a:t> -</a:t>
            </a:r>
            <a:r>
              <a:rPr lang="en-US" sz="1400" dirty="0"/>
              <a:t> Policy Decision Point</a:t>
            </a:r>
            <a:endParaRPr lang="pl-PL" sz="1400" dirty="0"/>
          </a:p>
          <a:p>
            <a:pPr lvl="1">
              <a:lnSpc>
                <a:spcPct val="80000"/>
              </a:lnSpc>
            </a:pPr>
            <a:r>
              <a:rPr lang="en-US" sz="1400" dirty="0"/>
              <a:t>The PCF</a:t>
            </a:r>
            <a:r>
              <a:rPr lang="pl-PL" sz="1400" dirty="0"/>
              <a:t> przekazuje decyzje do </a:t>
            </a:r>
            <a:r>
              <a:rPr lang="en-US" sz="1400" dirty="0"/>
              <a:t>IP</a:t>
            </a:r>
            <a:r>
              <a:rPr lang="pl-PL" sz="1400" dirty="0"/>
              <a:t> </a:t>
            </a:r>
            <a:r>
              <a:rPr lang="en-US" sz="1400" dirty="0"/>
              <a:t>BS Manager </a:t>
            </a:r>
            <a:r>
              <a:rPr lang="pl-PL" sz="1400" dirty="0"/>
              <a:t>w</a:t>
            </a:r>
            <a:r>
              <a:rPr lang="en-US" sz="1400" dirty="0"/>
              <a:t> GGSN, </a:t>
            </a:r>
            <a:r>
              <a:rPr lang="pl-PL" sz="1400" dirty="0"/>
              <a:t>który pełni rolę </a:t>
            </a:r>
            <a:r>
              <a:rPr lang="en-US" sz="1400" dirty="0"/>
              <a:t>IP</a:t>
            </a:r>
            <a:r>
              <a:rPr lang="pl-PL" sz="1400" dirty="0"/>
              <a:t> </a:t>
            </a:r>
            <a:r>
              <a:rPr lang="en-US" sz="1400" dirty="0"/>
              <a:t>Policy Enforcement Point (PEP).</a:t>
            </a:r>
          </a:p>
          <a:p>
            <a:pPr>
              <a:lnSpc>
                <a:spcPct val="80000"/>
              </a:lnSpc>
            </a:pPr>
            <a:r>
              <a:rPr lang="pl-PL" sz="1600" dirty="0"/>
              <a:t>W domenie </a:t>
            </a:r>
            <a:r>
              <a:rPr lang="en-US" sz="1600" dirty="0"/>
              <a:t>PS</a:t>
            </a:r>
            <a:r>
              <a:rPr lang="pl-PL" sz="1600" dirty="0"/>
              <a:t> wymagana implementacja wtórnych kontekstów PDP (</a:t>
            </a:r>
            <a:r>
              <a:rPr lang="en-US" sz="1600" dirty="0" err="1"/>
              <a:t>Rel</a:t>
            </a:r>
            <a:r>
              <a:rPr lang="pl-PL" sz="1600" dirty="0" err="1"/>
              <a:t>ease</a:t>
            </a:r>
            <a:r>
              <a:rPr lang="pl-PL" sz="1600" dirty="0"/>
              <a:t> </a:t>
            </a:r>
            <a:r>
              <a:rPr lang="en-US" sz="1600" dirty="0"/>
              <a:t>5 </a:t>
            </a:r>
            <a:r>
              <a:rPr lang="en-US" sz="1600" dirty="0" err="1"/>
              <a:t>QoS</a:t>
            </a:r>
            <a:r>
              <a:rPr lang="pl-PL" sz="1600" dirty="0"/>
              <a:t>)</a:t>
            </a:r>
            <a:endParaRPr lang="en-US" sz="1600" dirty="0"/>
          </a:p>
          <a:p>
            <a:pPr>
              <a:lnSpc>
                <a:spcPct val="80000"/>
              </a:lnSpc>
            </a:pPr>
            <a:r>
              <a:rPr lang="pl-PL" sz="1600" dirty="0"/>
              <a:t>W </a:t>
            </a:r>
            <a:r>
              <a:rPr lang="en-US" sz="1600" dirty="0"/>
              <a:t>UTRAN </a:t>
            </a:r>
            <a:r>
              <a:rPr lang="pl-PL" sz="1600" dirty="0"/>
              <a:t>wymagane funkcje </a:t>
            </a:r>
            <a:r>
              <a:rPr lang="en-US" sz="1600" dirty="0" err="1"/>
              <a:t>QoS</a:t>
            </a:r>
            <a:r>
              <a:rPr lang="en-US" sz="1600" dirty="0"/>
              <a:t> </a:t>
            </a:r>
            <a:r>
              <a:rPr lang="pl-PL" sz="1600" dirty="0"/>
              <a:t>(</a:t>
            </a:r>
            <a:r>
              <a:rPr lang="en-US" sz="1600" dirty="0"/>
              <a:t>Rel5 </a:t>
            </a:r>
            <a:r>
              <a:rPr lang="en-US" sz="1600" dirty="0" err="1"/>
              <a:t>QoS</a:t>
            </a:r>
            <a:r>
              <a:rPr lang="pl-PL" sz="1600" dirty="0"/>
              <a:t>)</a:t>
            </a:r>
            <a:endParaRPr lang="en-US" sz="1600" dirty="0"/>
          </a:p>
          <a:p>
            <a:pPr>
              <a:lnSpc>
                <a:spcPct val="80000"/>
              </a:lnSpc>
            </a:pPr>
            <a:r>
              <a:rPr lang="pl-PL" sz="1600" dirty="0"/>
              <a:t>Bramy medialne </a:t>
            </a:r>
            <a:r>
              <a:rPr lang="en-US" sz="1600" dirty="0"/>
              <a:t>MGW </a:t>
            </a:r>
            <a:r>
              <a:rPr lang="pl-PL" sz="1600" dirty="0"/>
              <a:t>i klienci mogą opcjonalnie używać protokołu </a:t>
            </a:r>
            <a:r>
              <a:rPr lang="en-US" sz="1600" dirty="0"/>
              <a:t>RSVP</a:t>
            </a:r>
            <a:r>
              <a:rPr lang="pl-PL" sz="1600" dirty="0"/>
              <a:t> w celu przekazywania wymagań dotyczących funkcji przenoszenia</a:t>
            </a:r>
          </a:p>
        </p:txBody>
      </p:sp>
      <p:sp>
        <p:nvSpPr>
          <p:cNvPr id="3553284" name="Text Box 4"/>
          <p:cNvSpPr txBox="1">
            <a:spLocks noChangeArrowheads="1"/>
          </p:cNvSpPr>
          <p:nvPr/>
        </p:nvSpPr>
        <p:spPr bwMode="auto">
          <a:xfrm>
            <a:off x="5698609" y="2277215"/>
            <a:ext cx="756745" cy="461568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algn="ctr" eaLnBrk="0" hangingPunct="0"/>
            <a:r>
              <a:rPr kumimoji="0" lang="en-GB" sz="1200" b="1"/>
              <a:t>P-CSCF</a:t>
            </a:r>
            <a:endParaRPr kumimoji="0" lang="pl-PL" sz="1200" b="1"/>
          </a:p>
          <a:p>
            <a:pPr algn="ctr" eaLnBrk="0" hangingPunct="0"/>
            <a:r>
              <a:rPr kumimoji="0" lang="pl-PL" sz="1200" b="1"/>
              <a:t>PCF</a:t>
            </a:r>
            <a:endParaRPr kumimoji="0" lang="en-GB" sz="1200" b="1"/>
          </a:p>
        </p:txBody>
      </p:sp>
      <p:sp>
        <p:nvSpPr>
          <p:cNvPr id="3553285" name="Text Box 5"/>
          <p:cNvSpPr txBox="1">
            <a:spLocks noChangeArrowheads="1"/>
          </p:cNvSpPr>
          <p:nvPr/>
        </p:nvSpPr>
        <p:spPr bwMode="auto">
          <a:xfrm>
            <a:off x="5734081" y="1700953"/>
            <a:ext cx="756745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/>
            <a:r>
              <a:rPr kumimoji="0" lang="pl-PL" sz="1200" b="1"/>
              <a:t>S</a:t>
            </a:r>
            <a:r>
              <a:rPr kumimoji="0" lang="en-GB" sz="1200" b="1"/>
              <a:t>-CSCF</a:t>
            </a:r>
          </a:p>
        </p:txBody>
      </p:sp>
      <p:sp>
        <p:nvSpPr>
          <p:cNvPr id="3553286" name="Text Box 6"/>
          <p:cNvSpPr txBox="1">
            <a:spLocks noChangeArrowheads="1"/>
          </p:cNvSpPr>
          <p:nvPr/>
        </p:nvSpPr>
        <p:spPr bwMode="auto">
          <a:xfrm>
            <a:off x="5962681" y="3285278"/>
            <a:ext cx="1460462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/>
            <a:r>
              <a:rPr kumimoji="0" lang="pl-PL" sz="1200" b="1"/>
              <a:t>GGSN                   </a:t>
            </a:r>
            <a:endParaRPr kumimoji="0" lang="en-GB" sz="1200" b="1"/>
          </a:p>
        </p:txBody>
      </p:sp>
      <p:sp>
        <p:nvSpPr>
          <p:cNvPr id="3553287" name="Text Box 7"/>
          <p:cNvSpPr txBox="1">
            <a:spLocks noChangeArrowheads="1"/>
          </p:cNvSpPr>
          <p:nvPr/>
        </p:nvSpPr>
        <p:spPr bwMode="auto">
          <a:xfrm>
            <a:off x="5962681" y="4150465"/>
            <a:ext cx="1399548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/>
            <a:r>
              <a:rPr kumimoji="0" lang="pl-PL" sz="1200" b="1"/>
              <a:t>SGSN                  </a:t>
            </a:r>
            <a:endParaRPr kumimoji="0" lang="en-GB" sz="1200" b="1"/>
          </a:p>
        </p:txBody>
      </p:sp>
      <p:sp>
        <p:nvSpPr>
          <p:cNvPr id="3553288" name="Text Box 8"/>
          <p:cNvSpPr txBox="1">
            <a:spLocks noChangeArrowheads="1"/>
          </p:cNvSpPr>
          <p:nvPr/>
        </p:nvSpPr>
        <p:spPr bwMode="auto">
          <a:xfrm>
            <a:off x="5955868" y="4942628"/>
            <a:ext cx="1067727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algn="ctr" eaLnBrk="0" hangingPunct="0"/>
            <a:r>
              <a:rPr kumimoji="0" lang="pl-PL" sz="1200" b="1"/>
              <a:t>UTRAN        </a:t>
            </a:r>
            <a:endParaRPr kumimoji="0" lang="en-GB" sz="1200" b="1"/>
          </a:p>
        </p:txBody>
      </p:sp>
      <p:sp>
        <p:nvSpPr>
          <p:cNvPr id="3553289" name="Text Box 9"/>
          <p:cNvSpPr txBox="1">
            <a:spLocks noChangeArrowheads="1"/>
          </p:cNvSpPr>
          <p:nvPr/>
        </p:nvSpPr>
        <p:spPr bwMode="auto">
          <a:xfrm>
            <a:off x="6097619" y="5666528"/>
            <a:ext cx="397672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/>
            <a:r>
              <a:rPr kumimoji="0" lang="pl-PL" sz="1200" b="1"/>
              <a:t>UE</a:t>
            </a:r>
            <a:endParaRPr kumimoji="0" lang="en-GB" sz="1200" b="1"/>
          </a:p>
        </p:txBody>
      </p:sp>
      <p:sp>
        <p:nvSpPr>
          <p:cNvPr id="3553290" name="Text Box 10"/>
          <p:cNvSpPr txBox="1">
            <a:spLocks noChangeArrowheads="1"/>
          </p:cNvSpPr>
          <p:nvPr/>
        </p:nvSpPr>
        <p:spPr bwMode="auto">
          <a:xfrm>
            <a:off x="6745319" y="2424853"/>
            <a:ext cx="677824" cy="276902"/>
          </a:xfrm>
          <a:prstGeom prst="rect">
            <a:avLst/>
          </a:prstGeom>
          <a:solidFill>
            <a:srgbClr val="FF9595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square" lIns="91344" tIns="45672" rIns="91344" bIns="45672">
            <a:spAutoFit/>
          </a:bodyPr>
          <a:lstStyle/>
          <a:p>
            <a:pPr eaLnBrk="0" hangingPunct="0"/>
            <a:r>
              <a:rPr kumimoji="0" lang="pl-PL" sz="1200" b="1"/>
              <a:t>MGW</a:t>
            </a:r>
            <a:endParaRPr kumimoji="0" lang="en-GB" sz="1200" b="1"/>
          </a:p>
        </p:txBody>
      </p:sp>
      <p:sp>
        <p:nvSpPr>
          <p:cNvPr id="3553291" name="AutoShape 11"/>
          <p:cNvSpPr>
            <a:spLocks/>
          </p:cNvSpPr>
          <p:nvPr/>
        </p:nvSpPr>
        <p:spPr bwMode="auto">
          <a:xfrm>
            <a:off x="7691469" y="1700953"/>
            <a:ext cx="288925" cy="1584325"/>
          </a:xfrm>
          <a:prstGeom prst="rightBrace">
            <a:avLst>
              <a:gd name="adj1" fmla="val 137088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553292" name="Line 12"/>
          <p:cNvSpPr>
            <a:spLocks noChangeShapeType="1"/>
          </p:cNvSpPr>
          <p:nvPr/>
        </p:nvSpPr>
        <p:spPr bwMode="auto">
          <a:xfrm>
            <a:off x="6034119" y="1989878"/>
            <a:ext cx="0" cy="287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3" name="Line 13"/>
          <p:cNvSpPr>
            <a:spLocks noChangeShapeType="1"/>
          </p:cNvSpPr>
          <p:nvPr/>
        </p:nvSpPr>
        <p:spPr bwMode="auto">
          <a:xfrm>
            <a:off x="6107144" y="2710603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4" name="Line 14"/>
          <p:cNvSpPr>
            <a:spLocks noChangeShapeType="1"/>
          </p:cNvSpPr>
          <p:nvPr/>
        </p:nvSpPr>
        <p:spPr bwMode="auto">
          <a:xfrm>
            <a:off x="6970744" y="2709015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5" name="Line 15"/>
          <p:cNvSpPr>
            <a:spLocks noChangeShapeType="1"/>
          </p:cNvSpPr>
          <p:nvPr/>
        </p:nvSpPr>
        <p:spPr bwMode="auto">
          <a:xfrm>
            <a:off x="6323044" y="3575790"/>
            <a:ext cx="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6" name="Line 16"/>
          <p:cNvSpPr>
            <a:spLocks noChangeShapeType="1"/>
          </p:cNvSpPr>
          <p:nvPr/>
        </p:nvSpPr>
        <p:spPr bwMode="auto">
          <a:xfrm>
            <a:off x="6323044" y="4439390"/>
            <a:ext cx="0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7" name="Line 17"/>
          <p:cNvSpPr>
            <a:spLocks noChangeShapeType="1"/>
          </p:cNvSpPr>
          <p:nvPr/>
        </p:nvSpPr>
        <p:spPr bwMode="auto">
          <a:xfrm>
            <a:off x="6323044" y="5229965"/>
            <a:ext cx="0" cy="430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553298" name="Text Box 18"/>
          <p:cNvSpPr txBox="1">
            <a:spLocks noChangeArrowheads="1"/>
          </p:cNvSpPr>
          <p:nvPr/>
        </p:nvSpPr>
        <p:spPr bwMode="auto">
          <a:xfrm>
            <a:off x="4810156" y="2853478"/>
            <a:ext cx="12969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/>
              <a:t>Polityki - COPS </a:t>
            </a:r>
          </a:p>
        </p:txBody>
      </p:sp>
      <p:sp>
        <p:nvSpPr>
          <p:cNvPr id="3553299" name="Text Box 19"/>
          <p:cNvSpPr txBox="1">
            <a:spLocks noChangeArrowheads="1"/>
          </p:cNvSpPr>
          <p:nvPr/>
        </p:nvSpPr>
        <p:spPr bwMode="auto">
          <a:xfrm>
            <a:off x="5891244" y="1989878"/>
            <a:ext cx="7207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400"/>
              <a:t>SDP </a:t>
            </a:r>
          </a:p>
        </p:txBody>
      </p:sp>
      <p:sp>
        <p:nvSpPr>
          <p:cNvPr id="3553300" name="Text Box 20"/>
          <p:cNvSpPr txBox="1">
            <a:spLocks noChangeArrowheads="1"/>
          </p:cNvSpPr>
          <p:nvPr/>
        </p:nvSpPr>
        <p:spPr bwMode="auto">
          <a:xfrm>
            <a:off x="6323044" y="2685203"/>
            <a:ext cx="15113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/>
              <a:t>Diffserv – wymagane RSVP - opcja</a:t>
            </a:r>
          </a:p>
        </p:txBody>
      </p:sp>
      <p:sp>
        <p:nvSpPr>
          <p:cNvPr id="3553301" name="Text Box 21"/>
          <p:cNvSpPr txBox="1">
            <a:spLocks noChangeArrowheads="1"/>
          </p:cNvSpPr>
          <p:nvPr/>
        </p:nvSpPr>
        <p:spPr bwMode="auto">
          <a:xfrm>
            <a:off x="7923059" y="2350240"/>
            <a:ext cx="11890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 b="1" dirty="0"/>
              <a:t>Aplikacje IMS</a:t>
            </a:r>
          </a:p>
        </p:txBody>
      </p:sp>
      <p:sp>
        <p:nvSpPr>
          <p:cNvPr id="3553302" name="Text Box 22"/>
          <p:cNvSpPr txBox="1">
            <a:spLocks noChangeArrowheads="1"/>
          </p:cNvSpPr>
          <p:nvPr/>
        </p:nvSpPr>
        <p:spPr bwMode="auto">
          <a:xfrm>
            <a:off x="6250019" y="3574203"/>
            <a:ext cx="129698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/>
              <a:t>Pierwotne i wtórne konteksty PDP</a:t>
            </a:r>
          </a:p>
        </p:txBody>
      </p:sp>
      <p:sp>
        <p:nvSpPr>
          <p:cNvPr id="3553303" name="Text Box 23"/>
          <p:cNvSpPr txBox="1">
            <a:spLocks noChangeArrowheads="1"/>
          </p:cNvSpPr>
          <p:nvPr/>
        </p:nvSpPr>
        <p:spPr bwMode="auto">
          <a:xfrm>
            <a:off x="6323044" y="4393353"/>
            <a:ext cx="136842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/>
              <a:t>Wiele RAB z nowymi typami QoS</a:t>
            </a:r>
          </a:p>
        </p:txBody>
      </p:sp>
      <p:sp>
        <p:nvSpPr>
          <p:cNvPr id="3553304" name="AutoShape 24"/>
          <p:cNvSpPr>
            <a:spLocks/>
          </p:cNvSpPr>
          <p:nvPr/>
        </p:nvSpPr>
        <p:spPr bwMode="auto">
          <a:xfrm>
            <a:off x="7691469" y="3358303"/>
            <a:ext cx="215900" cy="1368425"/>
          </a:xfrm>
          <a:prstGeom prst="rightBrace">
            <a:avLst>
              <a:gd name="adj1" fmla="val 52819"/>
              <a:gd name="adj2" fmla="val 48722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553305" name="AutoShape 25"/>
          <p:cNvSpPr>
            <a:spLocks/>
          </p:cNvSpPr>
          <p:nvPr/>
        </p:nvSpPr>
        <p:spPr bwMode="auto">
          <a:xfrm>
            <a:off x="7691469" y="4796578"/>
            <a:ext cx="215900" cy="793750"/>
          </a:xfrm>
          <a:prstGeom prst="rightBrace">
            <a:avLst>
              <a:gd name="adj1" fmla="val 30637"/>
              <a:gd name="adj2" fmla="val 48722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553306" name="Text Box 26"/>
          <p:cNvSpPr txBox="1">
            <a:spLocks noChangeArrowheads="1"/>
          </p:cNvSpPr>
          <p:nvPr/>
        </p:nvSpPr>
        <p:spPr bwMode="auto">
          <a:xfrm>
            <a:off x="7834344" y="3875828"/>
            <a:ext cx="1116012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 b="1"/>
              <a:t>Domena PS</a:t>
            </a:r>
          </a:p>
        </p:txBody>
      </p:sp>
      <p:sp>
        <p:nvSpPr>
          <p:cNvPr id="3553307" name="Text Box 27"/>
          <p:cNvSpPr txBox="1">
            <a:spLocks noChangeArrowheads="1"/>
          </p:cNvSpPr>
          <p:nvPr/>
        </p:nvSpPr>
        <p:spPr bwMode="auto">
          <a:xfrm>
            <a:off x="7834344" y="5014065"/>
            <a:ext cx="11160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 b="1"/>
              <a:t>RAN</a:t>
            </a:r>
          </a:p>
        </p:txBody>
      </p:sp>
      <p:sp>
        <p:nvSpPr>
          <p:cNvPr id="3553308" name="Text Box 28"/>
          <p:cNvSpPr txBox="1">
            <a:spLocks noChangeArrowheads="1"/>
          </p:cNvSpPr>
          <p:nvPr/>
        </p:nvSpPr>
        <p:spPr bwMode="auto">
          <a:xfrm>
            <a:off x="6465919" y="5636365"/>
            <a:ext cx="22336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200"/>
              <a:t>Pierwotne i wtórne konteksty PDP, UMTS QoS, Diffserv, Intserv (opcja)</a:t>
            </a:r>
          </a:p>
        </p:txBody>
      </p:sp>
      <p:sp>
        <p:nvSpPr>
          <p:cNvPr id="31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pl-PL" dirty="0" smtClean="0"/>
              <a:t/>
            </a:r>
            <a:br>
              <a:rPr lang="pl-PL" dirty="0" smtClean="0"/>
            </a:br>
            <a:r>
              <a:rPr lang="pl-PL" dirty="0" smtClean="0"/>
              <a:t/>
            </a:r>
            <a:br>
              <a:rPr lang="pl-PL" dirty="0" smtClean="0"/>
            </a:br>
            <a:r>
              <a:rPr lang="pl-PL" dirty="0" smtClean="0"/>
              <a:t>Usługi IMP i konferencyjne</a:t>
            </a:r>
          </a:p>
        </p:txBody>
      </p:sp>
    </p:spTree>
    <p:extLst>
      <p:ext uri="{BB962C8B-B14F-4D97-AF65-F5344CB8AC3E}">
        <p14:creationId xmlns:p14="http://schemas.microsoft.com/office/powerpoint/2010/main" val="2411125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5"/>
          <p:cNvSpPr>
            <a:spLocks noGrp="1" noChangeArrowheads="1"/>
          </p:cNvSpPr>
          <p:nvPr>
            <p:ph type="title"/>
          </p:nvPr>
        </p:nvSpPr>
        <p:spPr>
          <a:xfrm>
            <a:off x="635566" y="325790"/>
            <a:ext cx="8358188" cy="762000"/>
          </a:xfrm>
        </p:spPr>
        <p:txBody>
          <a:bodyPr/>
          <a:lstStyle/>
          <a:p>
            <a:pPr eaLnBrk="1" hangingPunct="1"/>
            <a:r>
              <a:rPr lang="pl-PL" altLang="ko-KR" sz="3600" dirty="0" smtClean="0"/>
              <a:t>Obecność jako katalizator dla innych usług </a:t>
            </a:r>
            <a:endParaRPr lang="en-US" altLang="ko-KR" sz="3600" dirty="0" smtClean="0">
              <a:ea typeface="Gulim" pitchFamily="34" charset="-127"/>
            </a:endParaRPr>
          </a:p>
        </p:txBody>
      </p:sp>
      <p:sp>
        <p:nvSpPr>
          <p:cNvPr id="26628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lvl="1" eaLnBrk="1" hangingPunct="1"/>
            <a:r>
              <a:rPr lang="pl-PL" altLang="ko-KR" sz="2400" dirty="0" smtClean="0"/>
              <a:t>Konferencja ad hoc, IM, aktywna książka adresowa</a:t>
            </a:r>
            <a:endParaRPr lang="en-US" altLang="ko-KR" sz="2400" dirty="0" smtClean="0">
              <a:ea typeface="Gulim" pitchFamily="34" charset="-127"/>
            </a:endParaRPr>
          </a:p>
        </p:txBody>
      </p:sp>
      <p:pic>
        <p:nvPicPr>
          <p:cNvPr id="26629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51050" y="3140968"/>
            <a:ext cx="5294313" cy="291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132</a:t>
            </a:fld>
            <a:endParaRPr lang="pl-PL" dirty="0"/>
          </a:p>
        </p:txBody>
      </p:sp>
      <p:sp>
        <p:nvSpPr>
          <p:cNvPr id="8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40068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l-PL" altLang="ko-KR" sz="4000" dirty="0" smtClean="0"/>
              <a:t>Obecność w </a:t>
            </a:r>
            <a:r>
              <a:rPr lang="en-US" altLang="ko-KR" sz="4000" dirty="0" smtClean="0">
                <a:ea typeface="Gulim" pitchFamily="34" charset="-127"/>
              </a:rPr>
              <a:t>IMS</a:t>
            </a:r>
          </a:p>
        </p:txBody>
      </p:sp>
      <p:sp>
        <p:nvSpPr>
          <p:cNvPr id="27652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pl-PL" altLang="ko-KR" sz="2800" dirty="0"/>
              <a:t>T</a:t>
            </a:r>
            <a:r>
              <a:rPr lang="pl-PL" altLang="ko-KR" sz="2800" dirty="0" smtClean="0"/>
              <a:t>erminal </a:t>
            </a:r>
            <a:r>
              <a:rPr lang="en-US" altLang="ko-KR" sz="2800" dirty="0" smtClean="0">
                <a:ea typeface="Gulim" pitchFamily="34" charset="-127"/>
              </a:rPr>
              <a:t>IMS</a:t>
            </a:r>
            <a:r>
              <a:rPr lang="pl-PL" altLang="ko-KR" sz="2800" dirty="0" smtClean="0">
                <a:ea typeface="Gulim" pitchFamily="34" charset="-127"/>
              </a:rPr>
              <a:t> pełni rolę zarówno obserwatora (</a:t>
            </a:r>
            <a:r>
              <a:rPr lang="pl-PL" altLang="ko-KR" sz="2800" dirty="0" err="1" smtClean="0">
                <a:ea typeface="Gulim" pitchFamily="34" charset="-127"/>
              </a:rPr>
              <a:t>watch</a:t>
            </a:r>
            <a:r>
              <a:rPr lang="pl-PL" altLang="ko-KR" sz="2800" dirty="0" err="1" smtClean="0"/>
              <a:t>er</a:t>
            </a:r>
            <a:r>
              <a:rPr lang="pl-PL" altLang="ko-KR" sz="2800" dirty="0" smtClean="0"/>
              <a:t>) jak i P</a:t>
            </a:r>
            <a:r>
              <a:rPr lang="en-US" altLang="ko-KR" sz="2800" dirty="0" smtClean="0">
                <a:ea typeface="Gulim" pitchFamily="34" charset="-127"/>
              </a:rPr>
              <a:t>UA</a:t>
            </a:r>
            <a:r>
              <a:rPr lang="pl-PL" altLang="ko-KR" sz="2800" dirty="0" smtClean="0"/>
              <a:t> (</a:t>
            </a:r>
            <a:r>
              <a:rPr lang="pl-PL" altLang="ko-KR" sz="2800" dirty="0" err="1" smtClean="0"/>
              <a:t>Presence</a:t>
            </a:r>
            <a:r>
              <a:rPr lang="pl-PL" altLang="ko-KR" sz="2800" dirty="0" smtClean="0"/>
              <a:t> </a:t>
            </a:r>
            <a:r>
              <a:rPr lang="pl-PL" altLang="ko-KR" sz="2800" dirty="0" err="1" smtClean="0"/>
              <a:t>User</a:t>
            </a:r>
            <a:r>
              <a:rPr lang="pl-PL" altLang="ko-KR" sz="2800" dirty="0" smtClean="0"/>
              <a:t> Agent)</a:t>
            </a:r>
            <a:endParaRPr lang="en-US" altLang="ko-KR" sz="2800" dirty="0" smtClean="0">
              <a:ea typeface="Gulim" pitchFamily="34" charset="-127"/>
            </a:endParaRPr>
          </a:p>
          <a:p>
            <a:pPr eaLnBrk="1" hangingPunct="1"/>
            <a:r>
              <a:rPr lang="en-US" altLang="ko-KR" sz="2800" dirty="0" smtClean="0">
                <a:ea typeface="Gulim" pitchFamily="34" charset="-127"/>
              </a:rPr>
              <a:t>PA </a:t>
            </a:r>
            <a:r>
              <a:rPr lang="pl-PL" altLang="ko-KR" sz="2800" dirty="0" smtClean="0">
                <a:ea typeface="Gulim" pitchFamily="34" charset="-127"/>
              </a:rPr>
              <a:t>jest </a:t>
            </a:r>
            <a:r>
              <a:rPr lang="pl-PL" altLang="ko-KR" sz="2800" dirty="0" smtClean="0"/>
              <a:t>AS zlokalizowanym w sieci macierzystej</a:t>
            </a:r>
            <a:endParaRPr lang="en-US" altLang="ko-KR" sz="2800" dirty="0" smtClean="0">
              <a:ea typeface="Gulim" pitchFamily="34" charset="-127"/>
            </a:endParaRPr>
          </a:p>
          <a:p>
            <a:pPr eaLnBrk="1" hangingPunct="1"/>
            <a:r>
              <a:rPr lang="en-US" altLang="ko-KR" sz="2800" dirty="0" smtClean="0">
                <a:ea typeface="Gulim" pitchFamily="34" charset="-127"/>
              </a:rPr>
              <a:t>Resource List Server</a:t>
            </a:r>
            <a:r>
              <a:rPr lang="pl-PL" altLang="ko-KR" sz="2800" dirty="0" smtClean="0"/>
              <a:t> (</a:t>
            </a:r>
            <a:r>
              <a:rPr lang="en-US" altLang="ko-KR" sz="2800" dirty="0" smtClean="0">
                <a:ea typeface="Gulim" pitchFamily="34" charset="-127"/>
              </a:rPr>
              <a:t>RLS</a:t>
            </a:r>
            <a:r>
              <a:rPr lang="pl-PL" altLang="ko-KR" sz="2800" dirty="0" smtClean="0"/>
              <a:t>)</a:t>
            </a:r>
            <a:r>
              <a:rPr lang="en-US" altLang="ko-KR" sz="2800" dirty="0" smtClean="0">
                <a:ea typeface="Gulim" pitchFamily="34" charset="-127"/>
              </a:rPr>
              <a:t> </a:t>
            </a:r>
            <a:r>
              <a:rPr lang="pl-PL" altLang="ko-KR" sz="2800" dirty="0" smtClean="0">
                <a:ea typeface="Gulim" pitchFamily="34" charset="-127"/>
              </a:rPr>
              <a:t>za</a:t>
            </a:r>
            <a:r>
              <a:rPr lang="pl-PL" altLang="ko-KR" sz="2800" dirty="0" smtClean="0"/>
              <a:t>implementowany jako AS</a:t>
            </a:r>
          </a:p>
          <a:p>
            <a:pPr lvl="1" eaLnBrk="1" hangingPunct="1"/>
            <a:r>
              <a:rPr lang="pl-PL" altLang="ko-KR" sz="2400" dirty="0" smtClean="0"/>
              <a:t>Element odpowiedzialny za akceptację i zarządzanie listami subskrypcyjnymi  co umożliwia aplikacjom obserwatorów obsługiwać informację o statusie wielu obserwowanych (</a:t>
            </a:r>
            <a:r>
              <a:rPr lang="pl-PL" altLang="ko-KR" sz="2400" dirty="0" err="1" smtClean="0"/>
              <a:t>presentities</a:t>
            </a:r>
            <a:r>
              <a:rPr lang="pl-PL" altLang="ko-KR" sz="2400" dirty="0" smtClean="0"/>
              <a:t>) za pomocą pojedynczej transakcji</a:t>
            </a:r>
            <a:endParaRPr lang="en-US" altLang="ko-KR" sz="2400" dirty="0" smtClean="0">
              <a:ea typeface="Gulim" pitchFamily="34" charset="-127"/>
            </a:endParaRPr>
          </a:p>
        </p:txBody>
      </p:sp>
      <p:sp>
        <p:nvSpPr>
          <p:cNvPr id="8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9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133</a:t>
            </a:fld>
            <a:endParaRPr lang="pl-PL" dirty="0"/>
          </a:p>
        </p:txBody>
      </p:sp>
      <p:sp>
        <p:nvSpPr>
          <p:cNvPr id="10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998466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685" name="Group 205"/>
          <p:cNvGrpSpPr>
            <a:grpSpLocks/>
          </p:cNvGrpSpPr>
          <p:nvPr/>
        </p:nvGrpSpPr>
        <p:grpSpPr bwMode="auto">
          <a:xfrm>
            <a:off x="1441500" y="1883494"/>
            <a:ext cx="6708775" cy="3114675"/>
            <a:chOff x="1250" y="388"/>
            <a:chExt cx="4226" cy="1962"/>
          </a:xfrm>
        </p:grpSpPr>
        <p:sp>
          <p:nvSpPr>
            <p:cNvPr id="148485" name="Freeform 5"/>
            <p:cNvSpPr>
              <a:spLocks/>
            </p:cNvSpPr>
            <p:nvPr/>
          </p:nvSpPr>
          <p:spPr bwMode="auto">
            <a:xfrm>
              <a:off x="4001" y="388"/>
              <a:ext cx="1475" cy="823"/>
            </a:xfrm>
            <a:custGeom>
              <a:avLst/>
              <a:gdLst/>
              <a:ahLst/>
              <a:cxnLst>
                <a:cxn ang="0">
                  <a:pos x="2741" y="1645"/>
                </a:cxn>
                <a:cxn ang="0">
                  <a:pos x="2786" y="1637"/>
                </a:cxn>
                <a:cxn ang="0">
                  <a:pos x="2829" y="1618"/>
                </a:cxn>
                <a:cxn ang="0">
                  <a:pos x="2866" y="1593"/>
                </a:cxn>
                <a:cxn ang="0">
                  <a:pos x="2897" y="1561"/>
                </a:cxn>
                <a:cxn ang="0">
                  <a:pos x="2923" y="1524"/>
                </a:cxn>
                <a:cxn ang="0">
                  <a:pos x="2940" y="1483"/>
                </a:cxn>
                <a:cxn ang="0">
                  <a:pos x="2949" y="1437"/>
                </a:cxn>
                <a:cxn ang="0">
                  <a:pos x="2950" y="1413"/>
                </a:cxn>
                <a:cxn ang="0">
                  <a:pos x="2949" y="211"/>
                </a:cxn>
                <a:cxn ang="0">
                  <a:pos x="2940" y="165"/>
                </a:cxn>
                <a:cxn ang="0">
                  <a:pos x="2923" y="123"/>
                </a:cxn>
                <a:cxn ang="0">
                  <a:pos x="2897" y="85"/>
                </a:cxn>
                <a:cxn ang="0">
                  <a:pos x="2866" y="53"/>
                </a:cxn>
                <a:cxn ang="0">
                  <a:pos x="2829" y="29"/>
                </a:cxn>
                <a:cxn ang="0">
                  <a:pos x="2786" y="10"/>
                </a:cxn>
                <a:cxn ang="0">
                  <a:pos x="2741" y="1"/>
                </a:cxn>
                <a:cxn ang="0">
                  <a:pos x="2717" y="0"/>
                </a:cxn>
                <a:cxn ang="0">
                  <a:pos x="210" y="1"/>
                </a:cxn>
                <a:cxn ang="0">
                  <a:pos x="164" y="10"/>
                </a:cxn>
                <a:cxn ang="0">
                  <a:pos x="122" y="29"/>
                </a:cxn>
                <a:cxn ang="0">
                  <a:pos x="85" y="53"/>
                </a:cxn>
                <a:cxn ang="0">
                  <a:pos x="54" y="85"/>
                </a:cxn>
                <a:cxn ang="0">
                  <a:pos x="28" y="123"/>
                </a:cxn>
                <a:cxn ang="0">
                  <a:pos x="11" y="165"/>
                </a:cxn>
                <a:cxn ang="0">
                  <a:pos x="1" y="211"/>
                </a:cxn>
                <a:cxn ang="0">
                  <a:pos x="0" y="234"/>
                </a:cxn>
                <a:cxn ang="0">
                  <a:pos x="1" y="1437"/>
                </a:cxn>
                <a:cxn ang="0">
                  <a:pos x="11" y="1483"/>
                </a:cxn>
                <a:cxn ang="0">
                  <a:pos x="28" y="1524"/>
                </a:cxn>
                <a:cxn ang="0">
                  <a:pos x="54" y="1561"/>
                </a:cxn>
                <a:cxn ang="0">
                  <a:pos x="85" y="1593"/>
                </a:cxn>
                <a:cxn ang="0">
                  <a:pos x="122" y="1618"/>
                </a:cxn>
                <a:cxn ang="0">
                  <a:pos x="164" y="1637"/>
                </a:cxn>
                <a:cxn ang="0">
                  <a:pos x="210" y="1645"/>
                </a:cxn>
                <a:cxn ang="0">
                  <a:pos x="2717" y="1647"/>
                </a:cxn>
              </a:cxnLst>
              <a:rect l="0" t="0" r="r" b="b"/>
              <a:pathLst>
                <a:path w="2950" h="1647">
                  <a:moveTo>
                    <a:pt x="2717" y="1647"/>
                  </a:moveTo>
                  <a:lnTo>
                    <a:pt x="2741" y="1645"/>
                  </a:lnTo>
                  <a:lnTo>
                    <a:pt x="2764" y="1642"/>
                  </a:lnTo>
                  <a:lnTo>
                    <a:pt x="2786" y="1637"/>
                  </a:lnTo>
                  <a:lnTo>
                    <a:pt x="2807" y="1628"/>
                  </a:lnTo>
                  <a:lnTo>
                    <a:pt x="2829" y="1618"/>
                  </a:lnTo>
                  <a:lnTo>
                    <a:pt x="2847" y="1607"/>
                  </a:lnTo>
                  <a:lnTo>
                    <a:pt x="2866" y="1593"/>
                  </a:lnTo>
                  <a:lnTo>
                    <a:pt x="2882" y="1579"/>
                  </a:lnTo>
                  <a:lnTo>
                    <a:pt x="2897" y="1561"/>
                  </a:lnTo>
                  <a:lnTo>
                    <a:pt x="2910" y="1544"/>
                  </a:lnTo>
                  <a:lnTo>
                    <a:pt x="2923" y="1524"/>
                  </a:lnTo>
                  <a:lnTo>
                    <a:pt x="2933" y="1504"/>
                  </a:lnTo>
                  <a:lnTo>
                    <a:pt x="2940" y="1483"/>
                  </a:lnTo>
                  <a:lnTo>
                    <a:pt x="2946" y="1460"/>
                  </a:lnTo>
                  <a:lnTo>
                    <a:pt x="2949" y="1437"/>
                  </a:lnTo>
                  <a:lnTo>
                    <a:pt x="2950" y="1413"/>
                  </a:lnTo>
                  <a:lnTo>
                    <a:pt x="2950" y="1413"/>
                  </a:lnTo>
                  <a:lnTo>
                    <a:pt x="2950" y="234"/>
                  </a:lnTo>
                  <a:lnTo>
                    <a:pt x="2949" y="211"/>
                  </a:lnTo>
                  <a:lnTo>
                    <a:pt x="2946" y="187"/>
                  </a:lnTo>
                  <a:lnTo>
                    <a:pt x="2940" y="165"/>
                  </a:lnTo>
                  <a:lnTo>
                    <a:pt x="2933" y="142"/>
                  </a:lnTo>
                  <a:lnTo>
                    <a:pt x="2923" y="123"/>
                  </a:lnTo>
                  <a:lnTo>
                    <a:pt x="2910" y="103"/>
                  </a:lnTo>
                  <a:lnTo>
                    <a:pt x="2897" y="85"/>
                  </a:lnTo>
                  <a:lnTo>
                    <a:pt x="2882" y="68"/>
                  </a:lnTo>
                  <a:lnTo>
                    <a:pt x="2866" y="53"/>
                  </a:lnTo>
                  <a:lnTo>
                    <a:pt x="2847" y="40"/>
                  </a:lnTo>
                  <a:lnTo>
                    <a:pt x="2829" y="29"/>
                  </a:lnTo>
                  <a:lnTo>
                    <a:pt x="2807" y="19"/>
                  </a:lnTo>
                  <a:lnTo>
                    <a:pt x="2786" y="10"/>
                  </a:lnTo>
                  <a:lnTo>
                    <a:pt x="2764" y="5"/>
                  </a:lnTo>
                  <a:lnTo>
                    <a:pt x="2741" y="1"/>
                  </a:lnTo>
                  <a:lnTo>
                    <a:pt x="2717" y="0"/>
                  </a:lnTo>
                  <a:lnTo>
                    <a:pt x="2717" y="0"/>
                  </a:lnTo>
                  <a:lnTo>
                    <a:pt x="234" y="0"/>
                  </a:lnTo>
                  <a:lnTo>
                    <a:pt x="210" y="1"/>
                  </a:lnTo>
                  <a:lnTo>
                    <a:pt x="187" y="5"/>
                  </a:lnTo>
                  <a:lnTo>
                    <a:pt x="164" y="10"/>
                  </a:lnTo>
                  <a:lnTo>
                    <a:pt x="143" y="19"/>
                  </a:lnTo>
                  <a:lnTo>
                    <a:pt x="122" y="29"/>
                  </a:lnTo>
                  <a:lnTo>
                    <a:pt x="104" y="40"/>
                  </a:lnTo>
                  <a:lnTo>
                    <a:pt x="85" y="53"/>
                  </a:lnTo>
                  <a:lnTo>
                    <a:pt x="69" y="68"/>
                  </a:lnTo>
                  <a:lnTo>
                    <a:pt x="54" y="85"/>
                  </a:lnTo>
                  <a:lnTo>
                    <a:pt x="40" y="103"/>
                  </a:lnTo>
                  <a:lnTo>
                    <a:pt x="28" y="123"/>
                  </a:lnTo>
                  <a:lnTo>
                    <a:pt x="18" y="142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1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1413"/>
                  </a:lnTo>
                  <a:lnTo>
                    <a:pt x="1" y="1437"/>
                  </a:lnTo>
                  <a:lnTo>
                    <a:pt x="5" y="1460"/>
                  </a:lnTo>
                  <a:lnTo>
                    <a:pt x="11" y="1483"/>
                  </a:lnTo>
                  <a:lnTo>
                    <a:pt x="18" y="1504"/>
                  </a:lnTo>
                  <a:lnTo>
                    <a:pt x="28" y="1524"/>
                  </a:lnTo>
                  <a:lnTo>
                    <a:pt x="40" y="1544"/>
                  </a:lnTo>
                  <a:lnTo>
                    <a:pt x="54" y="1561"/>
                  </a:lnTo>
                  <a:lnTo>
                    <a:pt x="69" y="1579"/>
                  </a:lnTo>
                  <a:lnTo>
                    <a:pt x="85" y="1593"/>
                  </a:lnTo>
                  <a:lnTo>
                    <a:pt x="104" y="1607"/>
                  </a:lnTo>
                  <a:lnTo>
                    <a:pt x="122" y="1618"/>
                  </a:lnTo>
                  <a:lnTo>
                    <a:pt x="143" y="1628"/>
                  </a:lnTo>
                  <a:lnTo>
                    <a:pt x="164" y="1637"/>
                  </a:lnTo>
                  <a:lnTo>
                    <a:pt x="187" y="1642"/>
                  </a:lnTo>
                  <a:lnTo>
                    <a:pt x="210" y="1645"/>
                  </a:lnTo>
                  <a:lnTo>
                    <a:pt x="234" y="1647"/>
                  </a:lnTo>
                  <a:lnTo>
                    <a:pt x="2717" y="1647"/>
                  </a:lnTo>
                  <a:lnTo>
                    <a:pt x="2717" y="1647"/>
                  </a:lnTo>
                  <a:close/>
                </a:path>
              </a:pathLst>
            </a:custGeom>
            <a:blipFill dpi="0" rotWithShape="0">
              <a:blip r:embed="rId3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86" name="Freeform 6"/>
            <p:cNvSpPr>
              <a:spLocks/>
            </p:cNvSpPr>
            <p:nvPr/>
          </p:nvSpPr>
          <p:spPr bwMode="auto">
            <a:xfrm>
              <a:off x="4001" y="388"/>
              <a:ext cx="1475" cy="823"/>
            </a:xfrm>
            <a:custGeom>
              <a:avLst/>
              <a:gdLst/>
              <a:ahLst/>
              <a:cxnLst>
                <a:cxn ang="0">
                  <a:pos x="2741" y="1645"/>
                </a:cxn>
                <a:cxn ang="0">
                  <a:pos x="2786" y="1637"/>
                </a:cxn>
                <a:cxn ang="0">
                  <a:pos x="2829" y="1618"/>
                </a:cxn>
                <a:cxn ang="0">
                  <a:pos x="2866" y="1593"/>
                </a:cxn>
                <a:cxn ang="0">
                  <a:pos x="2897" y="1561"/>
                </a:cxn>
                <a:cxn ang="0">
                  <a:pos x="2923" y="1524"/>
                </a:cxn>
                <a:cxn ang="0">
                  <a:pos x="2940" y="1483"/>
                </a:cxn>
                <a:cxn ang="0">
                  <a:pos x="2949" y="1437"/>
                </a:cxn>
                <a:cxn ang="0">
                  <a:pos x="2950" y="1413"/>
                </a:cxn>
                <a:cxn ang="0">
                  <a:pos x="2949" y="211"/>
                </a:cxn>
                <a:cxn ang="0">
                  <a:pos x="2940" y="165"/>
                </a:cxn>
                <a:cxn ang="0">
                  <a:pos x="2923" y="123"/>
                </a:cxn>
                <a:cxn ang="0">
                  <a:pos x="2897" y="85"/>
                </a:cxn>
                <a:cxn ang="0">
                  <a:pos x="2866" y="53"/>
                </a:cxn>
                <a:cxn ang="0">
                  <a:pos x="2829" y="29"/>
                </a:cxn>
                <a:cxn ang="0">
                  <a:pos x="2786" y="10"/>
                </a:cxn>
                <a:cxn ang="0">
                  <a:pos x="2741" y="1"/>
                </a:cxn>
                <a:cxn ang="0">
                  <a:pos x="2717" y="0"/>
                </a:cxn>
                <a:cxn ang="0">
                  <a:pos x="210" y="1"/>
                </a:cxn>
                <a:cxn ang="0">
                  <a:pos x="164" y="10"/>
                </a:cxn>
                <a:cxn ang="0">
                  <a:pos x="122" y="29"/>
                </a:cxn>
                <a:cxn ang="0">
                  <a:pos x="85" y="53"/>
                </a:cxn>
                <a:cxn ang="0">
                  <a:pos x="54" y="85"/>
                </a:cxn>
                <a:cxn ang="0">
                  <a:pos x="28" y="123"/>
                </a:cxn>
                <a:cxn ang="0">
                  <a:pos x="11" y="165"/>
                </a:cxn>
                <a:cxn ang="0">
                  <a:pos x="1" y="211"/>
                </a:cxn>
                <a:cxn ang="0">
                  <a:pos x="0" y="234"/>
                </a:cxn>
                <a:cxn ang="0">
                  <a:pos x="1" y="1437"/>
                </a:cxn>
                <a:cxn ang="0">
                  <a:pos x="11" y="1483"/>
                </a:cxn>
                <a:cxn ang="0">
                  <a:pos x="28" y="1524"/>
                </a:cxn>
                <a:cxn ang="0">
                  <a:pos x="54" y="1561"/>
                </a:cxn>
                <a:cxn ang="0">
                  <a:pos x="85" y="1593"/>
                </a:cxn>
                <a:cxn ang="0">
                  <a:pos x="122" y="1618"/>
                </a:cxn>
                <a:cxn ang="0">
                  <a:pos x="164" y="1637"/>
                </a:cxn>
                <a:cxn ang="0">
                  <a:pos x="210" y="1645"/>
                </a:cxn>
                <a:cxn ang="0">
                  <a:pos x="2717" y="1647"/>
                </a:cxn>
              </a:cxnLst>
              <a:rect l="0" t="0" r="r" b="b"/>
              <a:pathLst>
                <a:path w="2950" h="1647">
                  <a:moveTo>
                    <a:pt x="2717" y="1647"/>
                  </a:moveTo>
                  <a:lnTo>
                    <a:pt x="2741" y="1645"/>
                  </a:lnTo>
                  <a:lnTo>
                    <a:pt x="2764" y="1642"/>
                  </a:lnTo>
                  <a:lnTo>
                    <a:pt x="2786" y="1637"/>
                  </a:lnTo>
                  <a:lnTo>
                    <a:pt x="2807" y="1628"/>
                  </a:lnTo>
                  <a:lnTo>
                    <a:pt x="2829" y="1618"/>
                  </a:lnTo>
                  <a:lnTo>
                    <a:pt x="2847" y="1607"/>
                  </a:lnTo>
                  <a:lnTo>
                    <a:pt x="2866" y="1593"/>
                  </a:lnTo>
                  <a:lnTo>
                    <a:pt x="2882" y="1579"/>
                  </a:lnTo>
                  <a:lnTo>
                    <a:pt x="2897" y="1561"/>
                  </a:lnTo>
                  <a:lnTo>
                    <a:pt x="2910" y="1544"/>
                  </a:lnTo>
                  <a:lnTo>
                    <a:pt x="2923" y="1524"/>
                  </a:lnTo>
                  <a:lnTo>
                    <a:pt x="2933" y="1504"/>
                  </a:lnTo>
                  <a:lnTo>
                    <a:pt x="2940" y="1483"/>
                  </a:lnTo>
                  <a:lnTo>
                    <a:pt x="2946" y="1460"/>
                  </a:lnTo>
                  <a:lnTo>
                    <a:pt x="2949" y="1437"/>
                  </a:lnTo>
                  <a:lnTo>
                    <a:pt x="2950" y="1413"/>
                  </a:lnTo>
                  <a:lnTo>
                    <a:pt x="2950" y="1413"/>
                  </a:lnTo>
                  <a:lnTo>
                    <a:pt x="2950" y="234"/>
                  </a:lnTo>
                  <a:lnTo>
                    <a:pt x="2949" y="211"/>
                  </a:lnTo>
                  <a:lnTo>
                    <a:pt x="2946" y="187"/>
                  </a:lnTo>
                  <a:lnTo>
                    <a:pt x="2940" y="165"/>
                  </a:lnTo>
                  <a:lnTo>
                    <a:pt x="2933" y="142"/>
                  </a:lnTo>
                  <a:lnTo>
                    <a:pt x="2923" y="123"/>
                  </a:lnTo>
                  <a:lnTo>
                    <a:pt x="2910" y="103"/>
                  </a:lnTo>
                  <a:lnTo>
                    <a:pt x="2897" y="85"/>
                  </a:lnTo>
                  <a:lnTo>
                    <a:pt x="2882" y="68"/>
                  </a:lnTo>
                  <a:lnTo>
                    <a:pt x="2866" y="53"/>
                  </a:lnTo>
                  <a:lnTo>
                    <a:pt x="2847" y="40"/>
                  </a:lnTo>
                  <a:lnTo>
                    <a:pt x="2829" y="29"/>
                  </a:lnTo>
                  <a:lnTo>
                    <a:pt x="2807" y="19"/>
                  </a:lnTo>
                  <a:lnTo>
                    <a:pt x="2786" y="10"/>
                  </a:lnTo>
                  <a:lnTo>
                    <a:pt x="2764" y="5"/>
                  </a:lnTo>
                  <a:lnTo>
                    <a:pt x="2741" y="1"/>
                  </a:lnTo>
                  <a:lnTo>
                    <a:pt x="2717" y="0"/>
                  </a:lnTo>
                  <a:lnTo>
                    <a:pt x="2717" y="0"/>
                  </a:lnTo>
                  <a:lnTo>
                    <a:pt x="234" y="0"/>
                  </a:lnTo>
                  <a:lnTo>
                    <a:pt x="210" y="1"/>
                  </a:lnTo>
                  <a:lnTo>
                    <a:pt x="187" y="5"/>
                  </a:lnTo>
                  <a:lnTo>
                    <a:pt x="164" y="10"/>
                  </a:lnTo>
                  <a:lnTo>
                    <a:pt x="143" y="19"/>
                  </a:lnTo>
                  <a:lnTo>
                    <a:pt x="122" y="29"/>
                  </a:lnTo>
                  <a:lnTo>
                    <a:pt x="104" y="40"/>
                  </a:lnTo>
                  <a:lnTo>
                    <a:pt x="85" y="53"/>
                  </a:lnTo>
                  <a:lnTo>
                    <a:pt x="69" y="68"/>
                  </a:lnTo>
                  <a:lnTo>
                    <a:pt x="54" y="85"/>
                  </a:lnTo>
                  <a:lnTo>
                    <a:pt x="40" y="103"/>
                  </a:lnTo>
                  <a:lnTo>
                    <a:pt x="28" y="123"/>
                  </a:lnTo>
                  <a:lnTo>
                    <a:pt x="18" y="142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1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1413"/>
                  </a:lnTo>
                  <a:lnTo>
                    <a:pt x="1" y="1437"/>
                  </a:lnTo>
                  <a:lnTo>
                    <a:pt x="5" y="1460"/>
                  </a:lnTo>
                  <a:lnTo>
                    <a:pt x="11" y="1483"/>
                  </a:lnTo>
                  <a:lnTo>
                    <a:pt x="18" y="1504"/>
                  </a:lnTo>
                  <a:lnTo>
                    <a:pt x="28" y="1524"/>
                  </a:lnTo>
                  <a:lnTo>
                    <a:pt x="40" y="1544"/>
                  </a:lnTo>
                  <a:lnTo>
                    <a:pt x="54" y="1561"/>
                  </a:lnTo>
                  <a:lnTo>
                    <a:pt x="69" y="1579"/>
                  </a:lnTo>
                  <a:lnTo>
                    <a:pt x="85" y="1593"/>
                  </a:lnTo>
                  <a:lnTo>
                    <a:pt x="104" y="1607"/>
                  </a:lnTo>
                  <a:lnTo>
                    <a:pt x="122" y="1618"/>
                  </a:lnTo>
                  <a:lnTo>
                    <a:pt x="143" y="1628"/>
                  </a:lnTo>
                  <a:lnTo>
                    <a:pt x="164" y="1637"/>
                  </a:lnTo>
                  <a:lnTo>
                    <a:pt x="187" y="1642"/>
                  </a:lnTo>
                  <a:lnTo>
                    <a:pt x="210" y="1645"/>
                  </a:lnTo>
                  <a:lnTo>
                    <a:pt x="234" y="1647"/>
                  </a:lnTo>
                  <a:lnTo>
                    <a:pt x="2717" y="1647"/>
                  </a:lnTo>
                  <a:lnTo>
                    <a:pt x="2717" y="1647"/>
                  </a:lnTo>
                </a:path>
              </a:pathLst>
            </a:custGeom>
            <a:noFill/>
            <a:ln w="3175">
              <a:solidFill>
                <a:srgbClr val="B3B3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87" name="Freeform 7"/>
            <p:cNvSpPr>
              <a:spLocks/>
            </p:cNvSpPr>
            <p:nvPr/>
          </p:nvSpPr>
          <p:spPr bwMode="auto">
            <a:xfrm>
              <a:off x="1929" y="393"/>
              <a:ext cx="1944" cy="824"/>
            </a:xfrm>
            <a:custGeom>
              <a:avLst/>
              <a:gdLst/>
              <a:ahLst/>
              <a:cxnLst>
                <a:cxn ang="0">
                  <a:pos x="3677" y="1647"/>
                </a:cxn>
                <a:cxn ang="0">
                  <a:pos x="3723" y="1637"/>
                </a:cxn>
                <a:cxn ang="0">
                  <a:pos x="3765" y="1620"/>
                </a:cxn>
                <a:cxn ang="0">
                  <a:pos x="3803" y="1595"/>
                </a:cxn>
                <a:cxn ang="0">
                  <a:pos x="3834" y="1563"/>
                </a:cxn>
                <a:cxn ang="0">
                  <a:pos x="3860" y="1525"/>
                </a:cxn>
                <a:cxn ang="0">
                  <a:pos x="3877" y="1483"/>
                </a:cxn>
                <a:cxn ang="0">
                  <a:pos x="3887" y="1438"/>
                </a:cxn>
                <a:cxn ang="0">
                  <a:pos x="3888" y="1414"/>
                </a:cxn>
                <a:cxn ang="0">
                  <a:pos x="3887" y="211"/>
                </a:cxn>
                <a:cxn ang="0">
                  <a:pos x="3877" y="165"/>
                </a:cxn>
                <a:cxn ang="0">
                  <a:pos x="3860" y="123"/>
                </a:cxn>
                <a:cxn ang="0">
                  <a:pos x="3834" y="86"/>
                </a:cxn>
                <a:cxn ang="0">
                  <a:pos x="3803" y="55"/>
                </a:cxn>
                <a:cxn ang="0">
                  <a:pos x="3765" y="29"/>
                </a:cxn>
                <a:cxn ang="0">
                  <a:pos x="3723" y="11"/>
                </a:cxn>
                <a:cxn ang="0">
                  <a:pos x="3677" y="1"/>
                </a:cxn>
                <a:cxn ang="0">
                  <a:pos x="3654" y="0"/>
                </a:cxn>
                <a:cxn ang="0">
                  <a:pos x="210" y="1"/>
                </a:cxn>
                <a:cxn ang="0">
                  <a:pos x="165" y="11"/>
                </a:cxn>
                <a:cxn ang="0">
                  <a:pos x="122" y="29"/>
                </a:cxn>
                <a:cxn ang="0">
                  <a:pos x="85" y="55"/>
                </a:cxn>
                <a:cxn ang="0">
                  <a:pos x="54" y="86"/>
                </a:cxn>
                <a:cxn ang="0">
                  <a:pos x="28" y="123"/>
                </a:cxn>
                <a:cxn ang="0">
                  <a:pos x="11" y="165"/>
                </a:cxn>
                <a:cxn ang="0">
                  <a:pos x="1" y="211"/>
                </a:cxn>
                <a:cxn ang="0">
                  <a:pos x="0" y="234"/>
                </a:cxn>
                <a:cxn ang="0">
                  <a:pos x="1" y="1438"/>
                </a:cxn>
                <a:cxn ang="0">
                  <a:pos x="11" y="1483"/>
                </a:cxn>
                <a:cxn ang="0">
                  <a:pos x="28" y="1525"/>
                </a:cxn>
                <a:cxn ang="0">
                  <a:pos x="54" y="1563"/>
                </a:cxn>
                <a:cxn ang="0">
                  <a:pos x="85" y="1595"/>
                </a:cxn>
                <a:cxn ang="0">
                  <a:pos x="122" y="1620"/>
                </a:cxn>
                <a:cxn ang="0">
                  <a:pos x="165" y="1637"/>
                </a:cxn>
                <a:cxn ang="0">
                  <a:pos x="210" y="1647"/>
                </a:cxn>
                <a:cxn ang="0">
                  <a:pos x="234" y="1648"/>
                </a:cxn>
                <a:cxn ang="0">
                  <a:pos x="3654" y="1648"/>
                </a:cxn>
              </a:cxnLst>
              <a:rect l="0" t="0" r="r" b="b"/>
              <a:pathLst>
                <a:path w="3888" h="1648">
                  <a:moveTo>
                    <a:pt x="3654" y="1648"/>
                  </a:moveTo>
                  <a:lnTo>
                    <a:pt x="3677" y="1647"/>
                  </a:lnTo>
                  <a:lnTo>
                    <a:pt x="3701" y="1643"/>
                  </a:lnTo>
                  <a:lnTo>
                    <a:pt x="3723" y="1637"/>
                  </a:lnTo>
                  <a:lnTo>
                    <a:pt x="3744" y="1629"/>
                  </a:lnTo>
                  <a:lnTo>
                    <a:pt x="3765" y="1620"/>
                  </a:lnTo>
                  <a:lnTo>
                    <a:pt x="3784" y="1607"/>
                  </a:lnTo>
                  <a:lnTo>
                    <a:pt x="3803" y="1595"/>
                  </a:lnTo>
                  <a:lnTo>
                    <a:pt x="3819" y="1579"/>
                  </a:lnTo>
                  <a:lnTo>
                    <a:pt x="3834" y="1563"/>
                  </a:lnTo>
                  <a:lnTo>
                    <a:pt x="3847" y="1544"/>
                  </a:lnTo>
                  <a:lnTo>
                    <a:pt x="3860" y="1525"/>
                  </a:lnTo>
                  <a:lnTo>
                    <a:pt x="3870" y="1504"/>
                  </a:lnTo>
                  <a:lnTo>
                    <a:pt x="3877" y="1483"/>
                  </a:lnTo>
                  <a:lnTo>
                    <a:pt x="3883" y="1461"/>
                  </a:lnTo>
                  <a:lnTo>
                    <a:pt x="3887" y="1438"/>
                  </a:lnTo>
                  <a:lnTo>
                    <a:pt x="3888" y="1414"/>
                  </a:lnTo>
                  <a:lnTo>
                    <a:pt x="3888" y="1414"/>
                  </a:lnTo>
                  <a:lnTo>
                    <a:pt x="3888" y="234"/>
                  </a:lnTo>
                  <a:lnTo>
                    <a:pt x="3887" y="211"/>
                  </a:lnTo>
                  <a:lnTo>
                    <a:pt x="3883" y="187"/>
                  </a:lnTo>
                  <a:lnTo>
                    <a:pt x="3877" y="165"/>
                  </a:lnTo>
                  <a:lnTo>
                    <a:pt x="3870" y="144"/>
                  </a:lnTo>
                  <a:lnTo>
                    <a:pt x="3860" y="123"/>
                  </a:lnTo>
                  <a:lnTo>
                    <a:pt x="3847" y="104"/>
                  </a:lnTo>
                  <a:lnTo>
                    <a:pt x="3834" y="86"/>
                  </a:lnTo>
                  <a:lnTo>
                    <a:pt x="3819" y="70"/>
                  </a:lnTo>
                  <a:lnTo>
                    <a:pt x="3803" y="55"/>
                  </a:lnTo>
                  <a:lnTo>
                    <a:pt x="3784" y="41"/>
                  </a:lnTo>
                  <a:lnTo>
                    <a:pt x="3765" y="29"/>
                  </a:lnTo>
                  <a:lnTo>
                    <a:pt x="3744" y="19"/>
                  </a:lnTo>
                  <a:lnTo>
                    <a:pt x="3723" y="11"/>
                  </a:lnTo>
                  <a:lnTo>
                    <a:pt x="3701" y="5"/>
                  </a:lnTo>
                  <a:lnTo>
                    <a:pt x="3677" y="1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234" y="0"/>
                  </a:lnTo>
                  <a:lnTo>
                    <a:pt x="210" y="1"/>
                  </a:lnTo>
                  <a:lnTo>
                    <a:pt x="187" y="5"/>
                  </a:lnTo>
                  <a:lnTo>
                    <a:pt x="165" y="11"/>
                  </a:lnTo>
                  <a:lnTo>
                    <a:pt x="143" y="19"/>
                  </a:lnTo>
                  <a:lnTo>
                    <a:pt x="122" y="29"/>
                  </a:lnTo>
                  <a:lnTo>
                    <a:pt x="104" y="41"/>
                  </a:lnTo>
                  <a:lnTo>
                    <a:pt x="85" y="55"/>
                  </a:lnTo>
                  <a:lnTo>
                    <a:pt x="69" y="70"/>
                  </a:lnTo>
                  <a:lnTo>
                    <a:pt x="54" y="86"/>
                  </a:lnTo>
                  <a:lnTo>
                    <a:pt x="41" y="104"/>
                  </a:lnTo>
                  <a:lnTo>
                    <a:pt x="28" y="123"/>
                  </a:lnTo>
                  <a:lnTo>
                    <a:pt x="18" y="144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1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1414"/>
                  </a:lnTo>
                  <a:lnTo>
                    <a:pt x="1" y="1438"/>
                  </a:lnTo>
                  <a:lnTo>
                    <a:pt x="5" y="1461"/>
                  </a:lnTo>
                  <a:lnTo>
                    <a:pt x="11" y="1483"/>
                  </a:lnTo>
                  <a:lnTo>
                    <a:pt x="18" y="1504"/>
                  </a:lnTo>
                  <a:lnTo>
                    <a:pt x="28" y="1525"/>
                  </a:lnTo>
                  <a:lnTo>
                    <a:pt x="41" y="1544"/>
                  </a:lnTo>
                  <a:lnTo>
                    <a:pt x="54" y="1563"/>
                  </a:lnTo>
                  <a:lnTo>
                    <a:pt x="69" y="1579"/>
                  </a:lnTo>
                  <a:lnTo>
                    <a:pt x="85" y="1595"/>
                  </a:lnTo>
                  <a:lnTo>
                    <a:pt x="104" y="1607"/>
                  </a:lnTo>
                  <a:lnTo>
                    <a:pt x="122" y="1620"/>
                  </a:lnTo>
                  <a:lnTo>
                    <a:pt x="143" y="1629"/>
                  </a:lnTo>
                  <a:lnTo>
                    <a:pt x="165" y="1637"/>
                  </a:lnTo>
                  <a:lnTo>
                    <a:pt x="187" y="1643"/>
                  </a:lnTo>
                  <a:lnTo>
                    <a:pt x="210" y="1647"/>
                  </a:lnTo>
                  <a:lnTo>
                    <a:pt x="234" y="1648"/>
                  </a:lnTo>
                  <a:lnTo>
                    <a:pt x="234" y="1648"/>
                  </a:lnTo>
                  <a:lnTo>
                    <a:pt x="3654" y="1648"/>
                  </a:lnTo>
                  <a:lnTo>
                    <a:pt x="3654" y="1648"/>
                  </a:lnTo>
                  <a:close/>
                </a:path>
              </a:pathLst>
            </a:cu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88" name="Freeform 8"/>
            <p:cNvSpPr>
              <a:spLocks/>
            </p:cNvSpPr>
            <p:nvPr/>
          </p:nvSpPr>
          <p:spPr bwMode="auto">
            <a:xfrm>
              <a:off x="1929" y="393"/>
              <a:ext cx="1944" cy="824"/>
            </a:xfrm>
            <a:custGeom>
              <a:avLst/>
              <a:gdLst/>
              <a:ahLst/>
              <a:cxnLst>
                <a:cxn ang="0">
                  <a:pos x="3677" y="1647"/>
                </a:cxn>
                <a:cxn ang="0">
                  <a:pos x="3723" y="1637"/>
                </a:cxn>
                <a:cxn ang="0">
                  <a:pos x="3765" y="1620"/>
                </a:cxn>
                <a:cxn ang="0">
                  <a:pos x="3803" y="1595"/>
                </a:cxn>
                <a:cxn ang="0">
                  <a:pos x="3834" y="1563"/>
                </a:cxn>
                <a:cxn ang="0">
                  <a:pos x="3860" y="1525"/>
                </a:cxn>
                <a:cxn ang="0">
                  <a:pos x="3877" y="1483"/>
                </a:cxn>
                <a:cxn ang="0">
                  <a:pos x="3887" y="1438"/>
                </a:cxn>
                <a:cxn ang="0">
                  <a:pos x="3888" y="1414"/>
                </a:cxn>
                <a:cxn ang="0">
                  <a:pos x="3887" y="211"/>
                </a:cxn>
                <a:cxn ang="0">
                  <a:pos x="3877" y="165"/>
                </a:cxn>
                <a:cxn ang="0">
                  <a:pos x="3860" y="123"/>
                </a:cxn>
                <a:cxn ang="0">
                  <a:pos x="3834" y="86"/>
                </a:cxn>
                <a:cxn ang="0">
                  <a:pos x="3803" y="55"/>
                </a:cxn>
                <a:cxn ang="0">
                  <a:pos x="3765" y="29"/>
                </a:cxn>
                <a:cxn ang="0">
                  <a:pos x="3723" y="11"/>
                </a:cxn>
                <a:cxn ang="0">
                  <a:pos x="3677" y="1"/>
                </a:cxn>
                <a:cxn ang="0">
                  <a:pos x="3654" y="0"/>
                </a:cxn>
                <a:cxn ang="0">
                  <a:pos x="210" y="1"/>
                </a:cxn>
                <a:cxn ang="0">
                  <a:pos x="165" y="11"/>
                </a:cxn>
                <a:cxn ang="0">
                  <a:pos x="122" y="29"/>
                </a:cxn>
                <a:cxn ang="0">
                  <a:pos x="85" y="55"/>
                </a:cxn>
                <a:cxn ang="0">
                  <a:pos x="54" y="86"/>
                </a:cxn>
                <a:cxn ang="0">
                  <a:pos x="28" y="123"/>
                </a:cxn>
                <a:cxn ang="0">
                  <a:pos x="11" y="165"/>
                </a:cxn>
                <a:cxn ang="0">
                  <a:pos x="1" y="211"/>
                </a:cxn>
                <a:cxn ang="0">
                  <a:pos x="0" y="234"/>
                </a:cxn>
                <a:cxn ang="0">
                  <a:pos x="1" y="1438"/>
                </a:cxn>
                <a:cxn ang="0">
                  <a:pos x="11" y="1483"/>
                </a:cxn>
                <a:cxn ang="0">
                  <a:pos x="28" y="1525"/>
                </a:cxn>
                <a:cxn ang="0">
                  <a:pos x="54" y="1563"/>
                </a:cxn>
                <a:cxn ang="0">
                  <a:pos x="85" y="1595"/>
                </a:cxn>
                <a:cxn ang="0">
                  <a:pos x="122" y="1620"/>
                </a:cxn>
                <a:cxn ang="0">
                  <a:pos x="165" y="1637"/>
                </a:cxn>
                <a:cxn ang="0">
                  <a:pos x="210" y="1647"/>
                </a:cxn>
                <a:cxn ang="0">
                  <a:pos x="234" y="1648"/>
                </a:cxn>
                <a:cxn ang="0">
                  <a:pos x="3654" y="1648"/>
                </a:cxn>
              </a:cxnLst>
              <a:rect l="0" t="0" r="r" b="b"/>
              <a:pathLst>
                <a:path w="3888" h="1648">
                  <a:moveTo>
                    <a:pt x="3654" y="1648"/>
                  </a:moveTo>
                  <a:lnTo>
                    <a:pt x="3677" y="1647"/>
                  </a:lnTo>
                  <a:lnTo>
                    <a:pt x="3701" y="1643"/>
                  </a:lnTo>
                  <a:lnTo>
                    <a:pt x="3723" y="1637"/>
                  </a:lnTo>
                  <a:lnTo>
                    <a:pt x="3744" y="1629"/>
                  </a:lnTo>
                  <a:lnTo>
                    <a:pt x="3765" y="1620"/>
                  </a:lnTo>
                  <a:lnTo>
                    <a:pt x="3784" y="1607"/>
                  </a:lnTo>
                  <a:lnTo>
                    <a:pt x="3803" y="1595"/>
                  </a:lnTo>
                  <a:lnTo>
                    <a:pt x="3819" y="1579"/>
                  </a:lnTo>
                  <a:lnTo>
                    <a:pt x="3834" y="1563"/>
                  </a:lnTo>
                  <a:lnTo>
                    <a:pt x="3847" y="1544"/>
                  </a:lnTo>
                  <a:lnTo>
                    <a:pt x="3860" y="1525"/>
                  </a:lnTo>
                  <a:lnTo>
                    <a:pt x="3870" y="1504"/>
                  </a:lnTo>
                  <a:lnTo>
                    <a:pt x="3877" y="1483"/>
                  </a:lnTo>
                  <a:lnTo>
                    <a:pt x="3883" y="1461"/>
                  </a:lnTo>
                  <a:lnTo>
                    <a:pt x="3887" y="1438"/>
                  </a:lnTo>
                  <a:lnTo>
                    <a:pt x="3888" y="1414"/>
                  </a:lnTo>
                  <a:lnTo>
                    <a:pt x="3888" y="1414"/>
                  </a:lnTo>
                  <a:lnTo>
                    <a:pt x="3888" y="234"/>
                  </a:lnTo>
                  <a:lnTo>
                    <a:pt x="3887" y="211"/>
                  </a:lnTo>
                  <a:lnTo>
                    <a:pt x="3883" y="187"/>
                  </a:lnTo>
                  <a:lnTo>
                    <a:pt x="3877" y="165"/>
                  </a:lnTo>
                  <a:lnTo>
                    <a:pt x="3870" y="144"/>
                  </a:lnTo>
                  <a:lnTo>
                    <a:pt x="3860" y="123"/>
                  </a:lnTo>
                  <a:lnTo>
                    <a:pt x="3847" y="104"/>
                  </a:lnTo>
                  <a:lnTo>
                    <a:pt x="3834" y="86"/>
                  </a:lnTo>
                  <a:lnTo>
                    <a:pt x="3819" y="70"/>
                  </a:lnTo>
                  <a:lnTo>
                    <a:pt x="3803" y="55"/>
                  </a:lnTo>
                  <a:lnTo>
                    <a:pt x="3784" y="41"/>
                  </a:lnTo>
                  <a:lnTo>
                    <a:pt x="3765" y="29"/>
                  </a:lnTo>
                  <a:lnTo>
                    <a:pt x="3744" y="19"/>
                  </a:lnTo>
                  <a:lnTo>
                    <a:pt x="3723" y="11"/>
                  </a:lnTo>
                  <a:lnTo>
                    <a:pt x="3701" y="5"/>
                  </a:lnTo>
                  <a:lnTo>
                    <a:pt x="3677" y="1"/>
                  </a:lnTo>
                  <a:lnTo>
                    <a:pt x="3654" y="0"/>
                  </a:lnTo>
                  <a:lnTo>
                    <a:pt x="3654" y="0"/>
                  </a:lnTo>
                  <a:lnTo>
                    <a:pt x="234" y="0"/>
                  </a:lnTo>
                  <a:lnTo>
                    <a:pt x="210" y="1"/>
                  </a:lnTo>
                  <a:lnTo>
                    <a:pt x="187" y="5"/>
                  </a:lnTo>
                  <a:lnTo>
                    <a:pt x="165" y="11"/>
                  </a:lnTo>
                  <a:lnTo>
                    <a:pt x="143" y="19"/>
                  </a:lnTo>
                  <a:lnTo>
                    <a:pt x="122" y="29"/>
                  </a:lnTo>
                  <a:lnTo>
                    <a:pt x="104" y="41"/>
                  </a:lnTo>
                  <a:lnTo>
                    <a:pt x="85" y="55"/>
                  </a:lnTo>
                  <a:lnTo>
                    <a:pt x="69" y="70"/>
                  </a:lnTo>
                  <a:lnTo>
                    <a:pt x="54" y="86"/>
                  </a:lnTo>
                  <a:lnTo>
                    <a:pt x="41" y="104"/>
                  </a:lnTo>
                  <a:lnTo>
                    <a:pt x="28" y="123"/>
                  </a:lnTo>
                  <a:lnTo>
                    <a:pt x="18" y="144"/>
                  </a:lnTo>
                  <a:lnTo>
                    <a:pt x="11" y="165"/>
                  </a:lnTo>
                  <a:lnTo>
                    <a:pt x="5" y="187"/>
                  </a:lnTo>
                  <a:lnTo>
                    <a:pt x="1" y="211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0" y="1414"/>
                  </a:lnTo>
                  <a:lnTo>
                    <a:pt x="1" y="1438"/>
                  </a:lnTo>
                  <a:lnTo>
                    <a:pt x="5" y="1461"/>
                  </a:lnTo>
                  <a:lnTo>
                    <a:pt x="11" y="1483"/>
                  </a:lnTo>
                  <a:lnTo>
                    <a:pt x="18" y="1504"/>
                  </a:lnTo>
                  <a:lnTo>
                    <a:pt x="28" y="1525"/>
                  </a:lnTo>
                  <a:lnTo>
                    <a:pt x="41" y="1544"/>
                  </a:lnTo>
                  <a:lnTo>
                    <a:pt x="54" y="1563"/>
                  </a:lnTo>
                  <a:lnTo>
                    <a:pt x="69" y="1579"/>
                  </a:lnTo>
                  <a:lnTo>
                    <a:pt x="85" y="1595"/>
                  </a:lnTo>
                  <a:lnTo>
                    <a:pt x="104" y="1607"/>
                  </a:lnTo>
                  <a:lnTo>
                    <a:pt x="122" y="1620"/>
                  </a:lnTo>
                  <a:lnTo>
                    <a:pt x="143" y="1629"/>
                  </a:lnTo>
                  <a:lnTo>
                    <a:pt x="165" y="1637"/>
                  </a:lnTo>
                  <a:lnTo>
                    <a:pt x="187" y="1643"/>
                  </a:lnTo>
                  <a:lnTo>
                    <a:pt x="210" y="1647"/>
                  </a:lnTo>
                  <a:lnTo>
                    <a:pt x="234" y="1648"/>
                  </a:lnTo>
                  <a:lnTo>
                    <a:pt x="234" y="1648"/>
                  </a:lnTo>
                  <a:lnTo>
                    <a:pt x="3654" y="1648"/>
                  </a:lnTo>
                  <a:lnTo>
                    <a:pt x="3654" y="1648"/>
                  </a:lnTo>
                </a:path>
              </a:pathLst>
            </a:custGeom>
            <a:noFill/>
            <a:ln w="3175">
              <a:solidFill>
                <a:srgbClr val="B3B3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89" name="Rectangle 9"/>
            <p:cNvSpPr>
              <a:spLocks noChangeArrowheads="1"/>
            </p:cNvSpPr>
            <p:nvPr/>
          </p:nvSpPr>
          <p:spPr bwMode="auto">
            <a:xfrm>
              <a:off x="1250" y="2162"/>
              <a:ext cx="3" cy="188"/>
            </a:xfrm>
            <a:prstGeom prst="rect">
              <a:avLst/>
            </a:prstGeom>
            <a:solidFill>
              <a:srgbClr val="010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0" name="Rectangle 10"/>
            <p:cNvSpPr>
              <a:spLocks noChangeArrowheads="1"/>
            </p:cNvSpPr>
            <p:nvPr/>
          </p:nvSpPr>
          <p:spPr bwMode="auto">
            <a:xfrm>
              <a:off x="1253" y="2162"/>
              <a:ext cx="2" cy="188"/>
            </a:xfrm>
            <a:prstGeom prst="rect">
              <a:avLst/>
            </a:prstGeom>
            <a:solidFill>
              <a:srgbClr val="030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1" name="Rectangle 11"/>
            <p:cNvSpPr>
              <a:spLocks noChangeArrowheads="1"/>
            </p:cNvSpPr>
            <p:nvPr/>
          </p:nvSpPr>
          <p:spPr bwMode="auto">
            <a:xfrm>
              <a:off x="1255" y="2162"/>
              <a:ext cx="1" cy="188"/>
            </a:xfrm>
            <a:prstGeom prst="rect">
              <a:avLst/>
            </a:prstGeom>
            <a:solidFill>
              <a:srgbClr val="050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2" name="Rectangle 12"/>
            <p:cNvSpPr>
              <a:spLocks noChangeArrowheads="1"/>
            </p:cNvSpPr>
            <p:nvPr/>
          </p:nvSpPr>
          <p:spPr bwMode="auto">
            <a:xfrm>
              <a:off x="1256" y="2162"/>
              <a:ext cx="1" cy="188"/>
            </a:xfrm>
            <a:prstGeom prst="rect">
              <a:avLst/>
            </a:prstGeom>
            <a:solidFill>
              <a:srgbClr val="070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3" name="Rectangle 13"/>
            <p:cNvSpPr>
              <a:spLocks noChangeArrowheads="1"/>
            </p:cNvSpPr>
            <p:nvPr/>
          </p:nvSpPr>
          <p:spPr bwMode="auto">
            <a:xfrm>
              <a:off x="1257" y="2162"/>
              <a:ext cx="2" cy="188"/>
            </a:xfrm>
            <a:prstGeom prst="rect">
              <a:avLst/>
            </a:prstGeom>
            <a:solidFill>
              <a:srgbClr val="090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4" name="Rectangle 14"/>
            <p:cNvSpPr>
              <a:spLocks noChangeArrowheads="1"/>
            </p:cNvSpPr>
            <p:nvPr/>
          </p:nvSpPr>
          <p:spPr bwMode="auto">
            <a:xfrm>
              <a:off x="1259" y="2162"/>
              <a:ext cx="1" cy="188"/>
            </a:xfrm>
            <a:prstGeom prst="rect">
              <a:avLst/>
            </a:prstGeom>
            <a:solidFill>
              <a:srgbClr val="0B0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5" name="Rectangle 15"/>
            <p:cNvSpPr>
              <a:spLocks noChangeArrowheads="1"/>
            </p:cNvSpPr>
            <p:nvPr/>
          </p:nvSpPr>
          <p:spPr bwMode="auto">
            <a:xfrm>
              <a:off x="1260" y="2162"/>
              <a:ext cx="2" cy="188"/>
            </a:xfrm>
            <a:prstGeom prst="rect">
              <a:avLst/>
            </a:prstGeom>
            <a:solidFill>
              <a:srgbClr val="0D0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6" name="Rectangle 16"/>
            <p:cNvSpPr>
              <a:spLocks noChangeArrowheads="1"/>
            </p:cNvSpPr>
            <p:nvPr/>
          </p:nvSpPr>
          <p:spPr bwMode="auto">
            <a:xfrm>
              <a:off x="1262" y="2162"/>
              <a:ext cx="1" cy="188"/>
            </a:xfrm>
            <a:prstGeom prst="rect">
              <a:avLst/>
            </a:prstGeom>
            <a:solidFill>
              <a:srgbClr val="0F0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7" name="Rectangle 17"/>
            <p:cNvSpPr>
              <a:spLocks noChangeArrowheads="1"/>
            </p:cNvSpPr>
            <p:nvPr/>
          </p:nvSpPr>
          <p:spPr bwMode="auto">
            <a:xfrm>
              <a:off x="1263" y="2162"/>
              <a:ext cx="2" cy="188"/>
            </a:xfrm>
            <a:prstGeom prst="rect">
              <a:avLst/>
            </a:prstGeom>
            <a:solidFill>
              <a:srgbClr val="111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8" name="Rectangle 18"/>
            <p:cNvSpPr>
              <a:spLocks noChangeArrowheads="1"/>
            </p:cNvSpPr>
            <p:nvPr/>
          </p:nvSpPr>
          <p:spPr bwMode="auto">
            <a:xfrm>
              <a:off x="1265" y="2162"/>
              <a:ext cx="2" cy="188"/>
            </a:xfrm>
            <a:prstGeom prst="rect">
              <a:avLst/>
            </a:prstGeom>
            <a:solidFill>
              <a:srgbClr val="131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499" name="Rectangle 19"/>
            <p:cNvSpPr>
              <a:spLocks noChangeArrowheads="1"/>
            </p:cNvSpPr>
            <p:nvPr/>
          </p:nvSpPr>
          <p:spPr bwMode="auto">
            <a:xfrm>
              <a:off x="1267" y="2162"/>
              <a:ext cx="1" cy="188"/>
            </a:xfrm>
            <a:prstGeom prst="rect">
              <a:avLst/>
            </a:prstGeom>
            <a:solidFill>
              <a:srgbClr val="151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0" name="Rectangle 20"/>
            <p:cNvSpPr>
              <a:spLocks noChangeArrowheads="1"/>
            </p:cNvSpPr>
            <p:nvPr/>
          </p:nvSpPr>
          <p:spPr bwMode="auto">
            <a:xfrm>
              <a:off x="1268" y="2162"/>
              <a:ext cx="1" cy="188"/>
            </a:xfrm>
            <a:prstGeom prst="rect">
              <a:avLst/>
            </a:prstGeom>
            <a:solidFill>
              <a:srgbClr val="171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1" name="Rectangle 21"/>
            <p:cNvSpPr>
              <a:spLocks noChangeArrowheads="1"/>
            </p:cNvSpPr>
            <p:nvPr/>
          </p:nvSpPr>
          <p:spPr bwMode="auto">
            <a:xfrm>
              <a:off x="1269" y="2162"/>
              <a:ext cx="2" cy="188"/>
            </a:xfrm>
            <a:prstGeom prst="rect">
              <a:avLst/>
            </a:prstGeom>
            <a:solidFill>
              <a:srgbClr val="191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2" name="Rectangle 22"/>
            <p:cNvSpPr>
              <a:spLocks noChangeArrowheads="1"/>
            </p:cNvSpPr>
            <p:nvPr/>
          </p:nvSpPr>
          <p:spPr bwMode="auto">
            <a:xfrm>
              <a:off x="1271" y="2162"/>
              <a:ext cx="1" cy="188"/>
            </a:xfrm>
            <a:prstGeom prst="rect">
              <a:avLst/>
            </a:prstGeom>
            <a:solidFill>
              <a:srgbClr val="1B1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3" name="Rectangle 23"/>
            <p:cNvSpPr>
              <a:spLocks noChangeArrowheads="1"/>
            </p:cNvSpPr>
            <p:nvPr/>
          </p:nvSpPr>
          <p:spPr bwMode="auto">
            <a:xfrm>
              <a:off x="1272" y="2162"/>
              <a:ext cx="1" cy="188"/>
            </a:xfrm>
            <a:prstGeom prst="rect">
              <a:avLst/>
            </a:prstGeom>
            <a:solidFill>
              <a:srgbClr val="1D1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4" name="Rectangle 24"/>
            <p:cNvSpPr>
              <a:spLocks noChangeArrowheads="1"/>
            </p:cNvSpPr>
            <p:nvPr/>
          </p:nvSpPr>
          <p:spPr bwMode="auto">
            <a:xfrm>
              <a:off x="1273" y="2162"/>
              <a:ext cx="2" cy="188"/>
            </a:xfrm>
            <a:prstGeom prst="rect">
              <a:avLst/>
            </a:prstGeom>
            <a:solidFill>
              <a:srgbClr val="1F1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5" name="Rectangle 25"/>
            <p:cNvSpPr>
              <a:spLocks noChangeArrowheads="1"/>
            </p:cNvSpPr>
            <p:nvPr/>
          </p:nvSpPr>
          <p:spPr bwMode="auto">
            <a:xfrm>
              <a:off x="1275" y="2162"/>
              <a:ext cx="1" cy="188"/>
            </a:xfrm>
            <a:prstGeom prst="rect">
              <a:avLst/>
            </a:prstGeom>
            <a:solidFill>
              <a:srgbClr val="212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6" name="Rectangle 26"/>
            <p:cNvSpPr>
              <a:spLocks noChangeArrowheads="1"/>
            </p:cNvSpPr>
            <p:nvPr/>
          </p:nvSpPr>
          <p:spPr bwMode="auto">
            <a:xfrm>
              <a:off x="1276" y="2162"/>
              <a:ext cx="2" cy="188"/>
            </a:xfrm>
            <a:prstGeom prst="rect">
              <a:avLst/>
            </a:prstGeom>
            <a:solidFill>
              <a:srgbClr val="232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7" name="Rectangle 27"/>
            <p:cNvSpPr>
              <a:spLocks noChangeArrowheads="1"/>
            </p:cNvSpPr>
            <p:nvPr/>
          </p:nvSpPr>
          <p:spPr bwMode="auto">
            <a:xfrm>
              <a:off x="1278" y="2162"/>
              <a:ext cx="2" cy="188"/>
            </a:xfrm>
            <a:prstGeom prst="rect">
              <a:avLst/>
            </a:prstGeom>
            <a:solidFill>
              <a:srgbClr val="252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8" name="Rectangle 28"/>
            <p:cNvSpPr>
              <a:spLocks noChangeArrowheads="1"/>
            </p:cNvSpPr>
            <p:nvPr/>
          </p:nvSpPr>
          <p:spPr bwMode="auto">
            <a:xfrm>
              <a:off x="1280" y="2162"/>
              <a:ext cx="1" cy="188"/>
            </a:xfrm>
            <a:prstGeom prst="rect">
              <a:avLst/>
            </a:prstGeom>
            <a:solidFill>
              <a:srgbClr val="272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09" name="Rectangle 29"/>
            <p:cNvSpPr>
              <a:spLocks noChangeArrowheads="1"/>
            </p:cNvSpPr>
            <p:nvPr/>
          </p:nvSpPr>
          <p:spPr bwMode="auto">
            <a:xfrm>
              <a:off x="1281" y="2162"/>
              <a:ext cx="2" cy="188"/>
            </a:xfrm>
            <a:prstGeom prst="rect">
              <a:avLst/>
            </a:prstGeom>
            <a:solidFill>
              <a:srgbClr val="292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0" name="Rectangle 30"/>
            <p:cNvSpPr>
              <a:spLocks noChangeArrowheads="1"/>
            </p:cNvSpPr>
            <p:nvPr/>
          </p:nvSpPr>
          <p:spPr bwMode="auto">
            <a:xfrm>
              <a:off x="1283" y="2162"/>
              <a:ext cx="1" cy="188"/>
            </a:xfrm>
            <a:prstGeom prst="rect">
              <a:avLst/>
            </a:prstGeom>
            <a:solidFill>
              <a:srgbClr val="2B2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1" name="Rectangle 31"/>
            <p:cNvSpPr>
              <a:spLocks noChangeArrowheads="1"/>
            </p:cNvSpPr>
            <p:nvPr/>
          </p:nvSpPr>
          <p:spPr bwMode="auto">
            <a:xfrm>
              <a:off x="1284" y="2162"/>
              <a:ext cx="1" cy="188"/>
            </a:xfrm>
            <a:prstGeom prst="rect">
              <a:avLst/>
            </a:prstGeom>
            <a:solidFill>
              <a:srgbClr val="2D2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2" name="Rectangle 32"/>
            <p:cNvSpPr>
              <a:spLocks noChangeArrowheads="1"/>
            </p:cNvSpPr>
            <p:nvPr/>
          </p:nvSpPr>
          <p:spPr bwMode="auto">
            <a:xfrm>
              <a:off x="1285" y="2162"/>
              <a:ext cx="2" cy="188"/>
            </a:xfrm>
            <a:prstGeom prst="rect">
              <a:avLst/>
            </a:prstGeom>
            <a:solidFill>
              <a:srgbClr val="2F2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3" name="Rectangle 33"/>
            <p:cNvSpPr>
              <a:spLocks noChangeArrowheads="1"/>
            </p:cNvSpPr>
            <p:nvPr/>
          </p:nvSpPr>
          <p:spPr bwMode="auto">
            <a:xfrm>
              <a:off x="1287" y="2162"/>
              <a:ext cx="1" cy="188"/>
            </a:xfrm>
            <a:prstGeom prst="rect">
              <a:avLst/>
            </a:prstGeom>
            <a:solidFill>
              <a:srgbClr val="313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4" name="Rectangle 34"/>
            <p:cNvSpPr>
              <a:spLocks noChangeArrowheads="1"/>
            </p:cNvSpPr>
            <p:nvPr/>
          </p:nvSpPr>
          <p:spPr bwMode="auto">
            <a:xfrm>
              <a:off x="1288" y="2162"/>
              <a:ext cx="2" cy="188"/>
            </a:xfrm>
            <a:prstGeom prst="rect">
              <a:avLst/>
            </a:prstGeom>
            <a:solidFill>
              <a:srgbClr val="333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5" name="Rectangle 35"/>
            <p:cNvSpPr>
              <a:spLocks noChangeArrowheads="1"/>
            </p:cNvSpPr>
            <p:nvPr/>
          </p:nvSpPr>
          <p:spPr bwMode="auto">
            <a:xfrm>
              <a:off x="1290" y="2162"/>
              <a:ext cx="1" cy="188"/>
            </a:xfrm>
            <a:prstGeom prst="rect">
              <a:avLst/>
            </a:prstGeom>
            <a:solidFill>
              <a:srgbClr val="353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6" name="Rectangle 36"/>
            <p:cNvSpPr>
              <a:spLocks noChangeArrowheads="1"/>
            </p:cNvSpPr>
            <p:nvPr/>
          </p:nvSpPr>
          <p:spPr bwMode="auto">
            <a:xfrm>
              <a:off x="1291" y="2162"/>
              <a:ext cx="2" cy="188"/>
            </a:xfrm>
            <a:prstGeom prst="rect">
              <a:avLst/>
            </a:prstGeom>
            <a:solidFill>
              <a:srgbClr val="373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7" name="Rectangle 37"/>
            <p:cNvSpPr>
              <a:spLocks noChangeArrowheads="1"/>
            </p:cNvSpPr>
            <p:nvPr/>
          </p:nvSpPr>
          <p:spPr bwMode="auto">
            <a:xfrm>
              <a:off x="1293" y="2162"/>
              <a:ext cx="1" cy="188"/>
            </a:xfrm>
            <a:prstGeom prst="rect">
              <a:avLst/>
            </a:prstGeom>
            <a:solidFill>
              <a:srgbClr val="393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8" name="Rectangle 38"/>
            <p:cNvSpPr>
              <a:spLocks noChangeArrowheads="1"/>
            </p:cNvSpPr>
            <p:nvPr/>
          </p:nvSpPr>
          <p:spPr bwMode="auto">
            <a:xfrm>
              <a:off x="1294" y="2162"/>
              <a:ext cx="2" cy="188"/>
            </a:xfrm>
            <a:prstGeom prst="rect">
              <a:avLst/>
            </a:prstGeom>
            <a:solidFill>
              <a:srgbClr val="3B3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19" name="Rectangle 39"/>
            <p:cNvSpPr>
              <a:spLocks noChangeArrowheads="1"/>
            </p:cNvSpPr>
            <p:nvPr/>
          </p:nvSpPr>
          <p:spPr bwMode="auto">
            <a:xfrm>
              <a:off x="1296" y="2162"/>
              <a:ext cx="1" cy="188"/>
            </a:xfrm>
            <a:prstGeom prst="rect">
              <a:avLst/>
            </a:prstGeom>
            <a:solidFill>
              <a:srgbClr val="3D3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0" name="Rectangle 40"/>
            <p:cNvSpPr>
              <a:spLocks noChangeArrowheads="1"/>
            </p:cNvSpPr>
            <p:nvPr/>
          </p:nvSpPr>
          <p:spPr bwMode="auto">
            <a:xfrm>
              <a:off x="1297" y="2162"/>
              <a:ext cx="2" cy="188"/>
            </a:xfrm>
            <a:prstGeom prst="rect">
              <a:avLst/>
            </a:prstGeom>
            <a:solidFill>
              <a:srgbClr val="3F3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1" name="Rectangle 41"/>
            <p:cNvSpPr>
              <a:spLocks noChangeArrowheads="1"/>
            </p:cNvSpPr>
            <p:nvPr/>
          </p:nvSpPr>
          <p:spPr bwMode="auto">
            <a:xfrm>
              <a:off x="1299" y="2162"/>
              <a:ext cx="1" cy="188"/>
            </a:xfrm>
            <a:prstGeom prst="rect">
              <a:avLst/>
            </a:prstGeom>
            <a:solidFill>
              <a:srgbClr val="414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2" name="Rectangle 42"/>
            <p:cNvSpPr>
              <a:spLocks noChangeArrowheads="1"/>
            </p:cNvSpPr>
            <p:nvPr/>
          </p:nvSpPr>
          <p:spPr bwMode="auto">
            <a:xfrm>
              <a:off x="1300" y="2162"/>
              <a:ext cx="2" cy="188"/>
            </a:xfrm>
            <a:prstGeom prst="rect">
              <a:avLst/>
            </a:prstGeom>
            <a:solidFill>
              <a:srgbClr val="434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3" name="Rectangle 43"/>
            <p:cNvSpPr>
              <a:spLocks noChangeArrowheads="1"/>
            </p:cNvSpPr>
            <p:nvPr/>
          </p:nvSpPr>
          <p:spPr bwMode="auto">
            <a:xfrm>
              <a:off x="1302" y="2162"/>
              <a:ext cx="1" cy="188"/>
            </a:xfrm>
            <a:prstGeom prst="rect">
              <a:avLst/>
            </a:prstGeom>
            <a:solidFill>
              <a:srgbClr val="454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4" name="Rectangle 44"/>
            <p:cNvSpPr>
              <a:spLocks noChangeArrowheads="1"/>
            </p:cNvSpPr>
            <p:nvPr/>
          </p:nvSpPr>
          <p:spPr bwMode="auto">
            <a:xfrm>
              <a:off x="1303" y="2162"/>
              <a:ext cx="1" cy="188"/>
            </a:xfrm>
            <a:prstGeom prst="rect">
              <a:avLst/>
            </a:prstGeom>
            <a:solidFill>
              <a:srgbClr val="474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5" name="Rectangle 45"/>
            <p:cNvSpPr>
              <a:spLocks noChangeArrowheads="1"/>
            </p:cNvSpPr>
            <p:nvPr/>
          </p:nvSpPr>
          <p:spPr bwMode="auto">
            <a:xfrm>
              <a:off x="1304" y="2162"/>
              <a:ext cx="2" cy="188"/>
            </a:xfrm>
            <a:prstGeom prst="rect">
              <a:avLst/>
            </a:prstGeom>
            <a:solidFill>
              <a:srgbClr val="494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6" name="Rectangle 46"/>
            <p:cNvSpPr>
              <a:spLocks noChangeArrowheads="1"/>
            </p:cNvSpPr>
            <p:nvPr/>
          </p:nvSpPr>
          <p:spPr bwMode="auto">
            <a:xfrm>
              <a:off x="1306" y="2162"/>
              <a:ext cx="1" cy="188"/>
            </a:xfrm>
            <a:prstGeom prst="rect">
              <a:avLst/>
            </a:prstGeom>
            <a:solidFill>
              <a:srgbClr val="4B4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7" name="Rectangle 47"/>
            <p:cNvSpPr>
              <a:spLocks noChangeArrowheads="1"/>
            </p:cNvSpPr>
            <p:nvPr/>
          </p:nvSpPr>
          <p:spPr bwMode="auto">
            <a:xfrm>
              <a:off x="1307" y="2162"/>
              <a:ext cx="2" cy="188"/>
            </a:xfrm>
            <a:prstGeom prst="rect">
              <a:avLst/>
            </a:prstGeom>
            <a:solidFill>
              <a:srgbClr val="4D4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8" name="Rectangle 48"/>
            <p:cNvSpPr>
              <a:spLocks noChangeArrowheads="1"/>
            </p:cNvSpPr>
            <p:nvPr/>
          </p:nvSpPr>
          <p:spPr bwMode="auto">
            <a:xfrm>
              <a:off x="1309" y="2162"/>
              <a:ext cx="2" cy="188"/>
            </a:xfrm>
            <a:prstGeom prst="rect">
              <a:avLst/>
            </a:prstGeom>
            <a:solidFill>
              <a:srgbClr val="4F4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29" name="Rectangle 49"/>
            <p:cNvSpPr>
              <a:spLocks noChangeArrowheads="1"/>
            </p:cNvSpPr>
            <p:nvPr/>
          </p:nvSpPr>
          <p:spPr bwMode="auto">
            <a:xfrm>
              <a:off x="1311" y="2162"/>
              <a:ext cx="1" cy="188"/>
            </a:xfrm>
            <a:prstGeom prst="rect">
              <a:avLst/>
            </a:prstGeom>
            <a:solidFill>
              <a:srgbClr val="515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0" name="Rectangle 50"/>
            <p:cNvSpPr>
              <a:spLocks noChangeArrowheads="1"/>
            </p:cNvSpPr>
            <p:nvPr/>
          </p:nvSpPr>
          <p:spPr bwMode="auto">
            <a:xfrm>
              <a:off x="1312" y="2162"/>
              <a:ext cx="2" cy="188"/>
            </a:xfrm>
            <a:prstGeom prst="rect">
              <a:avLst/>
            </a:prstGeom>
            <a:solidFill>
              <a:srgbClr val="535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1" name="Rectangle 51"/>
            <p:cNvSpPr>
              <a:spLocks noChangeArrowheads="1"/>
            </p:cNvSpPr>
            <p:nvPr/>
          </p:nvSpPr>
          <p:spPr bwMode="auto">
            <a:xfrm>
              <a:off x="1314" y="2162"/>
              <a:ext cx="1" cy="188"/>
            </a:xfrm>
            <a:prstGeom prst="rect">
              <a:avLst/>
            </a:prstGeom>
            <a:solidFill>
              <a:srgbClr val="555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2" name="Rectangle 52"/>
            <p:cNvSpPr>
              <a:spLocks noChangeArrowheads="1"/>
            </p:cNvSpPr>
            <p:nvPr/>
          </p:nvSpPr>
          <p:spPr bwMode="auto">
            <a:xfrm>
              <a:off x="1315" y="2162"/>
              <a:ext cx="1" cy="188"/>
            </a:xfrm>
            <a:prstGeom prst="rect">
              <a:avLst/>
            </a:prstGeom>
            <a:solidFill>
              <a:srgbClr val="575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3" name="Rectangle 53"/>
            <p:cNvSpPr>
              <a:spLocks noChangeArrowheads="1"/>
            </p:cNvSpPr>
            <p:nvPr/>
          </p:nvSpPr>
          <p:spPr bwMode="auto">
            <a:xfrm>
              <a:off x="1316" y="2162"/>
              <a:ext cx="2" cy="188"/>
            </a:xfrm>
            <a:prstGeom prst="rect">
              <a:avLst/>
            </a:prstGeom>
            <a:solidFill>
              <a:srgbClr val="595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4" name="Rectangle 54"/>
            <p:cNvSpPr>
              <a:spLocks noChangeArrowheads="1"/>
            </p:cNvSpPr>
            <p:nvPr/>
          </p:nvSpPr>
          <p:spPr bwMode="auto">
            <a:xfrm>
              <a:off x="1318" y="2162"/>
              <a:ext cx="1" cy="188"/>
            </a:xfrm>
            <a:prstGeom prst="rect">
              <a:avLst/>
            </a:prstGeom>
            <a:solidFill>
              <a:srgbClr val="5B5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5" name="Rectangle 55"/>
            <p:cNvSpPr>
              <a:spLocks noChangeArrowheads="1"/>
            </p:cNvSpPr>
            <p:nvPr/>
          </p:nvSpPr>
          <p:spPr bwMode="auto">
            <a:xfrm>
              <a:off x="1319" y="2162"/>
              <a:ext cx="1" cy="188"/>
            </a:xfrm>
            <a:prstGeom prst="rect">
              <a:avLst/>
            </a:prstGeom>
            <a:solidFill>
              <a:srgbClr val="5D5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6" name="Rectangle 56"/>
            <p:cNvSpPr>
              <a:spLocks noChangeArrowheads="1"/>
            </p:cNvSpPr>
            <p:nvPr/>
          </p:nvSpPr>
          <p:spPr bwMode="auto">
            <a:xfrm>
              <a:off x="1320" y="2162"/>
              <a:ext cx="2" cy="188"/>
            </a:xfrm>
            <a:prstGeom prst="rect">
              <a:avLst/>
            </a:prstGeom>
            <a:solidFill>
              <a:srgbClr val="5F5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7" name="Rectangle 57"/>
            <p:cNvSpPr>
              <a:spLocks noChangeArrowheads="1"/>
            </p:cNvSpPr>
            <p:nvPr/>
          </p:nvSpPr>
          <p:spPr bwMode="auto">
            <a:xfrm>
              <a:off x="1322" y="2162"/>
              <a:ext cx="2" cy="188"/>
            </a:xfrm>
            <a:prstGeom prst="rect">
              <a:avLst/>
            </a:prstGeom>
            <a:solidFill>
              <a:srgbClr val="616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8" name="Rectangle 58"/>
            <p:cNvSpPr>
              <a:spLocks noChangeArrowheads="1"/>
            </p:cNvSpPr>
            <p:nvPr/>
          </p:nvSpPr>
          <p:spPr bwMode="auto">
            <a:xfrm>
              <a:off x="1324" y="2162"/>
              <a:ext cx="1" cy="188"/>
            </a:xfrm>
            <a:prstGeom prst="rect">
              <a:avLst/>
            </a:prstGeom>
            <a:solidFill>
              <a:srgbClr val="636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39" name="Rectangle 59"/>
            <p:cNvSpPr>
              <a:spLocks noChangeArrowheads="1"/>
            </p:cNvSpPr>
            <p:nvPr/>
          </p:nvSpPr>
          <p:spPr bwMode="auto">
            <a:xfrm>
              <a:off x="1325" y="2162"/>
              <a:ext cx="2" cy="188"/>
            </a:xfrm>
            <a:prstGeom prst="rect">
              <a:avLst/>
            </a:prstGeom>
            <a:solidFill>
              <a:srgbClr val="656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0" name="Rectangle 60"/>
            <p:cNvSpPr>
              <a:spLocks noChangeArrowheads="1"/>
            </p:cNvSpPr>
            <p:nvPr/>
          </p:nvSpPr>
          <p:spPr bwMode="auto">
            <a:xfrm>
              <a:off x="1327" y="2162"/>
              <a:ext cx="1" cy="188"/>
            </a:xfrm>
            <a:prstGeom prst="rect">
              <a:avLst/>
            </a:prstGeom>
            <a:solidFill>
              <a:srgbClr val="676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1" name="Rectangle 61"/>
            <p:cNvSpPr>
              <a:spLocks noChangeArrowheads="1"/>
            </p:cNvSpPr>
            <p:nvPr/>
          </p:nvSpPr>
          <p:spPr bwMode="auto">
            <a:xfrm>
              <a:off x="1328" y="2162"/>
              <a:ext cx="2" cy="188"/>
            </a:xfrm>
            <a:prstGeom prst="rect">
              <a:avLst/>
            </a:prstGeom>
            <a:solidFill>
              <a:srgbClr val="696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2" name="Rectangle 62"/>
            <p:cNvSpPr>
              <a:spLocks noChangeArrowheads="1"/>
            </p:cNvSpPr>
            <p:nvPr/>
          </p:nvSpPr>
          <p:spPr bwMode="auto">
            <a:xfrm>
              <a:off x="1330" y="2162"/>
              <a:ext cx="1" cy="188"/>
            </a:xfrm>
            <a:prstGeom prst="rect">
              <a:avLst/>
            </a:prstGeom>
            <a:solidFill>
              <a:srgbClr val="6B6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3" name="Rectangle 63"/>
            <p:cNvSpPr>
              <a:spLocks noChangeArrowheads="1"/>
            </p:cNvSpPr>
            <p:nvPr/>
          </p:nvSpPr>
          <p:spPr bwMode="auto">
            <a:xfrm>
              <a:off x="1331" y="2162"/>
              <a:ext cx="2" cy="188"/>
            </a:xfrm>
            <a:prstGeom prst="rect">
              <a:avLst/>
            </a:prstGeom>
            <a:solidFill>
              <a:srgbClr val="6D6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4" name="Rectangle 64"/>
            <p:cNvSpPr>
              <a:spLocks noChangeArrowheads="1"/>
            </p:cNvSpPr>
            <p:nvPr/>
          </p:nvSpPr>
          <p:spPr bwMode="auto">
            <a:xfrm>
              <a:off x="1333" y="2162"/>
              <a:ext cx="1" cy="188"/>
            </a:xfrm>
            <a:prstGeom prst="rect">
              <a:avLst/>
            </a:prstGeom>
            <a:solidFill>
              <a:srgbClr val="6F6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5" name="Rectangle 65"/>
            <p:cNvSpPr>
              <a:spLocks noChangeArrowheads="1"/>
            </p:cNvSpPr>
            <p:nvPr/>
          </p:nvSpPr>
          <p:spPr bwMode="auto">
            <a:xfrm>
              <a:off x="1334" y="2162"/>
              <a:ext cx="1" cy="188"/>
            </a:xfrm>
            <a:prstGeom prst="rect">
              <a:avLst/>
            </a:prstGeom>
            <a:solidFill>
              <a:srgbClr val="717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6" name="Rectangle 66"/>
            <p:cNvSpPr>
              <a:spLocks noChangeArrowheads="1"/>
            </p:cNvSpPr>
            <p:nvPr/>
          </p:nvSpPr>
          <p:spPr bwMode="auto">
            <a:xfrm>
              <a:off x="1335" y="2162"/>
              <a:ext cx="2" cy="188"/>
            </a:xfrm>
            <a:prstGeom prst="rect">
              <a:avLst/>
            </a:prstGeom>
            <a:solidFill>
              <a:srgbClr val="737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7" name="Rectangle 67"/>
            <p:cNvSpPr>
              <a:spLocks noChangeArrowheads="1"/>
            </p:cNvSpPr>
            <p:nvPr/>
          </p:nvSpPr>
          <p:spPr bwMode="auto">
            <a:xfrm>
              <a:off x="1337" y="2162"/>
              <a:ext cx="1" cy="188"/>
            </a:xfrm>
            <a:prstGeom prst="rect">
              <a:avLst/>
            </a:prstGeom>
            <a:solidFill>
              <a:srgbClr val="757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8" name="Rectangle 68"/>
            <p:cNvSpPr>
              <a:spLocks noChangeArrowheads="1"/>
            </p:cNvSpPr>
            <p:nvPr/>
          </p:nvSpPr>
          <p:spPr bwMode="auto">
            <a:xfrm>
              <a:off x="1338" y="2162"/>
              <a:ext cx="2" cy="188"/>
            </a:xfrm>
            <a:prstGeom prst="rect">
              <a:avLst/>
            </a:prstGeom>
            <a:solidFill>
              <a:srgbClr val="777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49" name="Rectangle 69"/>
            <p:cNvSpPr>
              <a:spLocks noChangeArrowheads="1"/>
            </p:cNvSpPr>
            <p:nvPr/>
          </p:nvSpPr>
          <p:spPr bwMode="auto">
            <a:xfrm>
              <a:off x="1340" y="2162"/>
              <a:ext cx="2" cy="188"/>
            </a:xfrm>
            <a:prstGeom prst="rect">
              <a:avLst/>
            </a:prstGeom>
            <a:solidFill>
              <a:srgbClr val="797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0" name="Rectangle 70"/>
            <p:cNvSpPr>
              <a:spLocks noChangeArrowheads="1"/>
            </p:cNvSpPr>
            <p:nvPr/>
          </p:nvSpPr>
          <p:spPr bwMode="auto">
            <a:xfrm>
              <a:off x="1342" y="2162"/>
              <a:ext cx="1" cy="188"/>
            </a:xfrm>
            <a:prstGeom prst="rect">
              <a:avLst/>
            </a:prstGeom>
            <a:solidFill>
              <a:srgbClr val="7B7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1" name="Rectangle 71"/>
            <p:cNvSpPr>
              <a:spLocks noChangeArrowheads="1"/>
            </p:cNvSpPr>
            <p:nvPr/>
          </p:nvSpPr>
          <p:spPr bwMode="auto">
            <a:xfrm>
              <a:off x="1343" y="2162"/>
              <a:ext cx="2" cy="188"/>
            </a:xfrm>
            <a:prstGeom prst="rect">
              <a:avLst/>
            </a:prstGeom>
            <a:solidFill>
              <a:srgbClr val="7D7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2" name="Rectangle 72"/>
            <p:cNvSpPr>
              <a:spLocks noChangeArrowheads="1"/>
            </p:cNvSpPr>
            <p:nvPr/>
          </p:nvSpPr>
          <p:spPr bwMode="auto">
            <a:xfrm>
              <a:off x="1345" y="2162"/>
              <a:ext cx="1" cy="188"/>
            </a:xfrm>
            <a:prstGeom prst="rect">
              <a:avLst/>
            </a:prstGeom>
            <a:solidFill>
              <a:srgbClr val="7F7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3" name="Rectangle 73"/>
            <p:cNvSpPr>
              <a:spLocks noChangeArrowheads="1"/>
            </p:cNvSpPr>
            <p:nvPr/>
          </p:nvSpPr>
          <p:spPr bwMode="auto">
            <a:xfrm>
              <a:off x="1346" y="2162"/>
              <a:ext cx="1" cy="188"/>
            </a:xfrm>
            <a:prstGeom prst="rect">
              <a:avLst/>
            </a:prstGeom>
            <a:solidFill>
              <a:srgbClr val="818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4" name="Rectangle 74"/>
            <p:cNvSpPr>
              <a:spLocks noChangeArrowheads="1"/>
            </p:cNvSpPr>
            <p:nvPr/>
          </p:nvSpPr>
          <p:spPr bwMode="auto">
            <a:xfrm>
              <a:off x="1347" y="2162"/>
              <a:ext cx="2" cy="188"/>
            </a:xfrm>
            <a:prstGeom prst="rect">
              <a:avLst/>
            </a:prstGeom>
            <a:solidFill>
              <a:srgbClr val="838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5" name="Rectangle 75"/>
            <p:cNvSpPr>
              <a:spLocks noChangeArrowheads="1"/>
            </p:cNvSpPr>
            <p:nvPr/>
          </p:nvSpPr>
          <p:spPr bwMode="auto">
            <a:xfrm>
              <a:off x="1349" y="2162"/>
              <a:ext cx="1" cy="188"/>
            </a:xfrm>
            <a:prstGeom prst="rect">
              <a:avLst/>
            </a:prstGeom>
            <a:solidFill>
              <a:srgbClr val="858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6" name="Rectangle 76"/>
            <p:cNvSpPr>
              <a:spLocks noChangeArrowheads="1"/>
            </p:cNvSpPr>
            <p:nvPr/>
          </p:nvSpPr>
          <p:spPr bwMode="auto">
            <a:xfrm>
              <a:off x="1350" y="2162"/>
              <a:ext cx="2" cy="188"/>
            </a:xfrm>
            <a:prstGeom prst="rect">
              <a:avLst/>
            </a:prstGeom>
            <a:solidFill>
              <a:srgbClr val="878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7" name="Rectangle 77"/>
            <p:cNvSpPr>
              <a:spLocks noChangeArrowheads="1"/>
            </p:cNvSpPr>
            <p:nvPr/>
          </p:nvSpPr>
          <p:spPr bwMode="auto">
            <a:xfrm>
              <a:off x="1352" y="2162"/>
              <a:ext cx="1" cy="188"/>
            </a:xfrm>
            <a:prstGeom prst="rect">
              <a:avLst/>
            </a:prstGeom>
            <a:solidFill>
              <a:srgbClr val="898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8" name="Rectangle 78"/>
            <p:cNvSpPr>
              <a:spLocks noChangeArrowheads="1"/>
            </p:cNvSpPr>
            <p:nvPr/>
          </p:nvSpPr>
          <p:spPr bwMode="auto">
            <a:xfrm>
              <a:off x="1353" y="2162"/>
              <a:ext cx="2" cy="188"/>
            </a:xfrm>
            <a:prstGeom prst="rect">
              <a:avLst/>
            </a:prstGeom>
            <a:solidFill>
              <a:srgbClr val="8B8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59" name="Rectangle 79"/>
            <p:cNvSpPr>
              <a:spLocks noChangeArrowheads="1"/>
            </p:cNvSpPr>
            <p:nvPr/>
          </p:nvSpPr>
          <p:spPr bwMode="auto">
            <a:xfrm>
              <a:off x="1355" y="2162"/>
              <a:ext cx="1" cy="188"/>
            </a:xfrm>
            <a:prstGeom prst="rect">
              <a:avLst/>
            </a:prstGeom>
            <a:solidFill>
              <a:srgbClr val="8D8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0" name="Rectangle 80"/>
            <p:cNvSpPr>
              <a:spLocks noChangeArrowheads="1"/>
            </p:cNvSpPr>
            <p:nvPr/>
          </p:nvSpPr>
          <p:spPr bwMode="auto">
            <a:xfrm>
              <a:off x="1356" y="2162"/>
              <a:ext cx="2" cy="188"/>
            </a:xfrm>
            <a:prstGeom prst="rect">
              <a:avLst/>
            </a:prstGeom>
            <a:solidFill>
              <a:srgbClr val="8F8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1" name="Rectangle 81"/>
            <p:cNvSpPr>
              <a:spLocks noChangeArrowheads="1"/>
            </p:cNvSpPr>
            <p:nvPr/>
          </p:nvSpPr>
          <p:spPr bwMode="auto">
            <a:xfrm>
              <a:off x="1358" y="2162"/>
              <a:ext cx="1" cy="188"/>
            </a:xfrm>
            <a:prstGeom prst="rect">
              <a:avLst/>
            </a:prstGeom>
            <a:solidFill>
              <a:srgbClr val="919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2" name="Rectangle 82"/>
            <p:cNvSpPr>
              <a:spLocks noChangeArrowheads="1"/>
            </p:cNvSpPr>
            <p:nvPr/>
          </p:nvSpPr>
          <p:spPr bwMode="auto">
            <a:xfrm>
              <a:off x="1359" y="2162"/>
              <a:ext cx="2" cy="188"/>
            </a:xfrm>
            <a:prstGeom prst="rect">
              <a:avLst/>
            </a:prstGeom>
            <a:solidFill>
              <a:srgbClr val="939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3" name="Rectangle 83"/>
            <p:cNvSpPr>
              <a:spLocks noChangeArrowheads="1"/>
            </p:cNvSpPr>
            <p:nvPr/>
          </p:nvSpPr>
          <p:spPr bwMode="auto">
            <a:xfrm>
              <a:off x="1361" y="2162"/>
              <a:ext cx="2" cy="188"/>
            </a:xfrm>
            <a:prstGeom prst="rect">
              <a:avLst/>
            </a:prstGeom>
            <a:solidFill>
              <a:srgbClr val="959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4" name="Rectangle 84"/>
            <p:cNvSpPr>
              <a:spLocks noChangeArrowheads="1"/>
            </p:cNvSpPr>
            <p:nvPr/>
          </p:nvSpPr>
          <p:spPr bwMode="auto">
            <a:xfrm>
              <a:off x="1363" y="2162"/>
              <a:ext cx="1" cy="188"/>
            </a:xfrm>
            <a:prstGeom prst="rect">
              <a:avLst/>
            </a:prstGeom>
            <a:solidFill>
              <a:srgbClr val="979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5" name="Rectangle 85"/>
            <p:cNvSpPr>
              <a:spLocks noChangeArrowheads="1"/>
            </p:cNvSpPr>
            <p:nvPr/>
          </p:nvSpPr>
          <p:spPr bwMode="auto">
            <a:xfrm>
              <a:off x="1364" y="2162"/>
              <a:ext cx="2" cy="188"/>
            </a:xfrm>
            <a:prstGeom prst="rect">
              <a:avLst/>
            </a:prstGeom>
            <a:solidFill>
              <a:srgbClr val="999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6" name="Rectangle 86"/>
            <p:cNvSpPr>
              <a:spLocks noChangeArrowheads="1"/>
            </p:cNvSpPr>
            <p:nvPr/>
          </p:nvSpPr>
          <p:spPr bwMode="auto">
            <a:xfrm>
              <a:off x="1366" y="2162"/>
              <a:ext cx="1" cy="188"/>
            </a:xfrm>
            <a:prstGeom prst="rect">
              <a:avLst/>
            </a:prstGeom>
            <a:solidFill>
              <a:srgbClr val="9B9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7" name="Rectangle 87"/>
            <p:cNvSpPr>
              <a:spLocks noChangeArrowheads="1"/>
            </p:cNvSpPr>
            <p:nvPr/>
          </p:nvSpPr>
          <p:spPr bwMode="auto">
            <a:xfrm>
              <a:off x="1367" y="2162"/>
              <a:ext cx="2" cy="188"/>
            </a:xfrm>
            <a:prstGeom prst="rect">
              <a:avLst/>
            </a:prstGeom>
            <a:solidFill>
              <a:srgbClr val="9D9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8" name="Rectangle 88"/>
            <p:cNvSpPr>
              <a:spLocks noChangeArrowheads="1"/>
            </p:cNvSpPr>
            <p:nvPr/>
          </p:nvSpPr>
          <p:spPr bwMode="auto">
            <a:xfrm>
              <a:off x="1369" y="2162"/>
              <a:ext cx="1" cy="188"/>
            </a:xfrm>
            <a:prstGeom prst="rect">
              <a:avLst/>
            </a:prstGeom>
            <a:solidFill>
              <a:srgbClr val="9F9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69" name="Rectangle 89"/>
            <p:cNvSpPr>
              <a:spLocks noChangeArrowheads="1"/>
            </p:cNvSpPr>
            <p:nvPr/>
          </p:nvSpPr>
          <p:spPr bwMode="auto">
            <a:xfrm>
              <a:off x="1370" y="2162"/>
              <a:ext cx="2" cy="188"/>
            </a:xfrm>
            <a:prstGeom prst="rect">
              <a:avLst/>
            </a:prstGeom>
            <a:solidFill>
              <a:srgbClr val="A1A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0" name="Rectangle 90"/>
            <p:cNvSpPr>
              <a:spLocks noChangeArrowheads="1"/>
            </p:cNvSpPr>
            <p:nvPr/>
          </p:nvSpPr>
          <p:spPr bwMode="auto">
            <a:xfrm>
              <a:off x="1372" y="2162"/>
              <a:ext cx="1" cy="188"/>
            </a:xfrm>
            <a:prstGeom prst="rect">
              <a:avLst/>
            </a:prstGeom>
            <a:solidFill>
              <a:srgbClr val="A3A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1" name="Rectangle 91"/>
            <p:cNvSpPr>
              <a:spLocks noChangeArrowheads="1"/>
            </p:cNvSpPr>
            <p:nvPr/>
          </p:nvSpPr>
          <p:spPr bwMode="auto">
            <a:xfrm>
              <a:off x="1373" y="2162"/>
              <a:ext cx="1" cy="188"/>
            </a:xfrm>
            <a:prstGeom prst="rect">
              <a:avLst/>
            </a:prstGeom>
            <a:solidFill>
              <a:srgbClr val="A5A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2" name="Rectangle 92"/>
            <p:cNvSpPr>
              <a:spLocks noChangeArrowheads="1"/>
            </p:cNvSpPr>
            <p:nvPr/>
          </p:nvSpPr>
          <p:spPr bwMode="auto">
            <a:xfrm>
              <a:off x="1374" y="2162"/>
              <a:ext cx="2" cy="188"/>
            </a:xfrm>
            <a:prstGeom prst="rect">
              <a:avLst/>
            </a:prstGeom>
            <a:solidFill>
              <a:srgbClr val="A7A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3" name="Rectangle 93"/>
            <p:cNvSpPr>
              <a:spLocks noChangeArrowheads="1"/>
            </p:cNvSpPr>
            <p:nvPr/>
          </p:nvSpPr>
          <p:spPr bwMode="auto">
            <a:xfrm>
              <a:off x="1376" y="2162"/>
              <a:ext cx="1" cy="188"/>
            </a:xfrm>
            <a:prstGeom prst="rect">
              <a:avLst/>
            </a:prstGeom>
            <a:solidFill>
              <a:srgbClr val="A9A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4" name="Rectangle 94"/>
            <p:cNvSpPr>
              <a:spLocks noChangeArrowheads="1"/>
            </p:cNvSpPr>
            <p:nvPr/>
          </p:nvSpPr>
          <p:spPr bwMode="auto">
            <a:xfrm>
              <a:off x="1377" y="2162"/>
              <a:ext cx="2" cy="188"/>
            </a:xfrm>
            <a:prstGeom prst="rect">
              <a:avLst/>
            </a:prstGeom>
            <a:solidFill>
              <a:srgbClr val="ABA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5" name="Rectangle 95"/>
            <p:cNvSpPr>
              <a:spLocks noChangeArrowheads="1"/>
            </p:cNvSpPr>
            <p:nvPr/>
          </p:nvSpPr>
          <p:spPr bwMode="auto">
            <a:xfrm>
              <a:off x="1379" y="2162"/>
              <a:ext cx="2" cy="188"/>
            </a:xfrm>
            <a:prstGeom prst="rect">
              <a:avLst/>
            </a:prstGeom>
            <a:solidFill>
              <a:srgbClr val="ADA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6" name="Rectangle 96"/>
            <p:cNvSpPr>
              <a:spLocks noChangeArrowheads="1"/>
            </p:cNvSpPr>
            <p:nvPr/>
          </p:nvSpPr>
          <p:spPr bwMode="auto">
            <a:xfrm>
              <a:off x="1381" y="2162"/>
              <a:ext cx="1" cy="188"/>
            </a:xfrm>
            <a:prstGeom prst="rect">
              <a:avLst/>
            </a:prstGeom>
            <a:solidFill>
              <a:srgbClr val="AFA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7" name="Rectangle 97"/>
            <p:cNvSpPr>
              <a:spLocks noChangeArrowheads="1"/>
            </p:cNvSpPr>
            <p:nvPr/>
          </p:nvSpPr>
          <p:spPr bwMode="auto">
            <a:xfrm>
              <a:off x="1382" y="2162"/>
              <a:ext cx="2" cy="188"/>
            </a:xfrm>
            <a:prstGeom prst="rect">
              <a:avLst/>
            </a:prstGeom>
            <a:solidFill>
              <a:srgbClr val="B1B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8" name="Rectangle 98"/>
            <p:cNvSpPr>
              <a:spLocks noChangeArrowheads="1"/>
            </p:cNvSpPr>
            <p:nvPr/>
          </p:nvSpPr>
          <p:spPr bwMode="auto">
            <a:xfrm>
              <a:off x="1384" y="2162"/>
              <a:ext cx="1" cy="188"/>
            </a:xfrm>
            <a:prstGeom prst="rect">
              <a:avLst/>
            </a:prstGeom>
            <a:solidFill>
              <a:srgbClr val="B3B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79" name="Rectangle 99"/>
            <p:cNvSpPr>
              <a:spLocks noChangeArrowheads="1"/>
            </p:cNvSpPr>
            <p:nvPr/>
          </p:nvSpPr>
          <p:spPr bwMode="auto">
            <a:xfrm>
              <a:off x="1385" y="2162"/>
              <a:ext cx="1" cy="188"/>
            </a:xfrm>
            <a:prstGeom prst="rect">
              <a:avLst/>
            </a:prstGeom>
            <a:solidFill>
              <a:srgbClr val="B5B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0" name="Rectangle 100"/>
            <p:cNvSpPr>
              <a:spLocks noChangeArrowheads="1"/>
            </p:cNvSpPr>
            <p:nvPr/>
          </p:nvSpPr>
          <p:spPr bwMode="auto">
            <a:xfrm>
              <a:off x="1386" y="2162"/>
              <a:ext cx="2" cy="188"/>
            </a:xfrm>
            <a:prstGeom prst="rect">
              <a:avLst/>
            </a:prstGeom>
            <a:solidFill>
              <a:srgbClr val="B7B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1" name="Rectangle 101"/>
            <p:cNvSpPr>
              <a:spLocks noChangeArrowheads="1"/>
            </p:cNvSpPr>
            <p:nvPr/>
          </p:nvSpPr>
          <p:spPr bwMode="auto">
            <a:xfrm>
              <a:off x="1388" y="2162"/>
              <a:ext cx="1" cy="188"/>
            </a:xfrm>
            <a:prstGeom prst="rect">
              <a:avLst/>
            </a:prstGeom>
            <a:solidFill>
              <a:srgbClr val="B9B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2" name="Rectangle 102"/>
            <p:cNvSpPr>
              <a:spLocks noChangeArrowheads="1"/>
            </p:cNvSpPr>
            <p:nvPr/>
          </p:nvSpPr>
          <p:spPr bwMode="auto">
            <a:xfrm>
              <a:off x="1389" y="2162"/>
              <a:ext cx="1" cy="188"/>
            </a:xfrm>
            <a:prstGeom prst="rect">
              <a:avLst/>
            </a:prstGeom>
            <a:solidFill>
              <a:srgbClr val="BBB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3" name="Rectangle 103"/>
            <p:cNvSpPr>
              <a:spLocks noChangeArrowheads="1"/>
            </p:cNvSpPr>
            <p:nvPr/>
          </p:nvSpPr>
          <p:spPr bwMode="auto">
            <a:xfrm>
              <a:off x="1390" y="2162"/>
              <a:ext cx="2" cy="188"/>
            </a:xfrm>
            <a:prstGeom prst="rect">
              <a:avLst/>
            </a:prstGeom>
            <a:solidFill>
              <a:srgbClr val="BDB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4" name="Rectangle 104"/>
            <p:cNvSpPr>
              <a:spLocks noChangeArrowheads="1"/>
            </p:cNvSpPr>
            <p:nvPr/>
          </p:nvSpPr>
          <p:spPr bwMode="auto">
            <a:xfrm>
              <a:off x="1392" y="2162"/>
              <a:ext cx="2" cy="188"/>
            </a:xfrm>
            <a:prstGeom prst="rect">
              <a:avLst/>
            </a:prstGeom>
            <a:solidFill>
              <a:srgbClr val="BFB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5" name="Rectangle 105"/>
            <p:cNvSpPr>
              <a:spLocks noChangeArrowheads="1"/>
            </p:cNvSpPr>
            <p:nvPr/>
          </p:nvSpPr>
          <p:spPr bwMode="auto">
            <a:xfrm>
              <a:off x="1394" y="2162"/>
              <a:ext cx="1" cy="188"/>
            </a:xfrm>
            <a:prstGeom prst="rect">
              <a:avLst/>
            </a:prstGeom>
            <a:solidFill>
              <a:srgbClr val="C1C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6" name="Rectangle 106"/>
            <p:cNvSpPr>
              <a:spLocks noChangeArrowheads="1"/>
            </p:cNvSpPr>
            <p:nvPr/>
          </p:nvSpPr>
          <p:spPr bwMode="auto">
            <a:xfrm>
              <a:off x="1395" y="2162"/>
              <a:ext cx="2" cy="188"/>
            </a:xfrm>
            <a:prstGeom prst="rect">
              <a:avLst/>
            </a:prstGeom>
            <a:solidFill>
              <a:srgbClr val="C3C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7" name="Rectangle 107"/>
            <p:cNvSpPr>
              <a:spLocks noChangeArrowheads="1"/>
            </p:cNvSpPr>
            <p:nvPr/>
          </p:nvSpPr>
          <p:spPr bwMode="auto">
            <a:xfrm>
              <a:off x="1397" y="2162"/>
              <a:ext cx="1" cy="188"/>
            </a:xfrm>
            <a:prstGeom prst="rect">
              <a:avLst/>
            </a:prstGeom>
            <a:solidFill>
              <a:srgbClr val="C5C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8" name="Rectangle 108"/>
            <p:cNvSpPr>
              <a:spLocks noChangeArrowheads="1"/>
            </p:cNvSpPr>
            <p:nvPr/>
          </p:nvSpPr>
          <p:spPr bwMode="auto">
            <a:xfrm>
              <a:off x="1398" y="2162"/>
              <a:ext cx="2" cy="188"/>
            </a:xfrm>
            <a:prstGeom prst="rect">
              <a:avLst/>
            </a:prstGeom>
            <a:solidFill>
              <a:srgbClr val="C7C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89" name="Rectangle 109"/>
            <p:cNvSpPr>
              <a:spLocks noChangeArrowheads="1"/>
            </p:cNvSpPr>
            <p:nvPr/>
          </p:nvSpPr>
          <p:spPr bwMode="auto">
            <a:xfrm>
              <a:off x="1400" y="2162"/>
              <a:ext cx="1" cy="188"/>
            </a:xfrm>
            <a:prstGeom prst="rect">
              <a:avLst/>
            </a:prstGeom>
            <a:solidFill>
              <a:srgbClr val="C9C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0" name="Rectangle 110"/>
            <p:cNvSpPr>
              <a:spLocks noChangeArrowheads="1"/>
            </p:cNvSpPr>
            <p:nvPr/>
          </p:nvSpPr>
          <p:spPr bwMode="auto">
            <a:xfrm>
              <a:off x="1401" y="2162"/>
              <a:ext cx="1" cy="188"/>
            </a:xfrm>
            <a:prstGeom prst="rect">
              <a:avLst/>
            </a:prstGeom>
            <a:solidFill>
              <a:srgbClr val="CBC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1" name="Rectangle 111"/>
            <p:cNvSpPr>
              <a:spLocks noChangeArrowheads="1"/>
            </p:cNvSpPr>
            <p:nvPr/>
          </p:nvSpPr>
          <p:spPr bwMode="auto">
            <a:xfrm>
              <a:off x="1402" y="2162"/>
              <a:ext cx="2" cy="188"/>
            </a:xfrm>
            <a:prstGeom prst="rect">
              <a:avLst/>
            </a:prstGeom>
            <a:solidFill>
              <a:srgbClr val="CDC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2" name="Rectangle 112"/>
            <p:cNvSpPr>
              <a:spLocks noChangeArrowheads="1"/>
            </p:cNvSpPr>
            <p:nvPr/>
          </p:nvSpPr>
          <p:spPr bwMode="auto">
            <a:xfrm>
              <a:off x="1404" y="2162"/>
              <a:ext cx="1" cy="188"/>
            </a:xfrm>
            <a:prstGeom prst="rect">
              <a:avLst/>
            </a:prstGeom>
            <a:solidFill>
              <a:srgbClr val="CFC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3" name="Rectangle 113"/>
            <p:cNvSpPr>
              <a:spLocks noChangeArrowheads="1"/>
            </p:cNvSpPr>
            <p:nvPr/>
          </p:nvSpPr>
          <p:spPr bwMode="auto">
            <a:xfrm>
              <a:off x="1405" y="2162"/>
              <a:ext cx="2" cy="188"/>
            </a:xfrm>
            <a:prstGeom prst="rect">
              <a:avLst/>
            </a:prstGeom>
            <a:solidFill>
              <a:srgbClr val="D1D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4" name="Rectangle 114"/>
            <p:cNvSpPr>
              <a:spLocks noChangeArrowheads="1"/>
            </p:cNvSpPr>
            <p:nvPr/>
          </p:nvSpPr>
          <p:spPr bwMode="auto">
            <a:xfrm>
              <a:off x="1407" y="2162"/>
              <a:ext cx="1" cy="188"/>
            </a:xfrm>
            <a:prstGeom prst="rect">
              <a:avLst/>
            </a:prstGeom>
            <a:solidFill>
              <a:srgbClr val="D3D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5" name="Rectangle 115"/>
            <p:cNvSpPr>
              <a:spLocks noChangeArrowheads="1"/>
            </p:cNvSpPr>
            <p:nvPr/>
          </p:nvSpPr>
          <p:spPr bwMode="auto">
            <a:xfrm>
              <a:off x="1408" y="2162"/>
              <a:ext cx="2" cy="188"/>
            </a:xfrm>
            <a:prstGeom prst="rect">
              <a:avLst/>
            </a:prstGeom>
            <a:solidFill>
              <a:srgbClr val="D5D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6" name="Rectangle 116"/>
            <p:cNvSpPr>
              <a:spLocks noChangeArrowheads="1"/>
            </p:cNvSpPr>
            <p:nvPr/>
          </p:nvSpPr>
          <p:spPr bwMode="auto">
            <a:xfrm>
              <a:off x="1410" y="2162"/>
              <a:ext cx="2" cy="188"/>
            </a:xfrm>
            <a:prstGeom prst="rect">
              <a:avLst/>
            </a:prstGeom>
            <a:solidFill>
              <a:srgbClr val="D7D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7" name="Rectangle 117"/>
            <p:cNvSpPr>
              <a:spLocks noChangeArrowheads="1"/>
            </p:cNvSpPr>
            <p:nvPr/>
          </p:nvSpPr>
          <p:spPr bwMode="auto">
            <a:xfrm>
              <a:off x="1412" y="2162"/>
              <a:ext cx="1" cy="188"/>
            </a:xfrm>
            <a:prstGeom prst="rect">
              <a:avLst/>
            </a:prstGeom>
            <a:solidFill>
              <a:srgbClr val="D9D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8" name="Rectangle 118"/>
            <p:cNvSpPr>
              <a:spLocks noChangeArrowheads="1"/>
            </p:cNvSpPr>
            <p:nvPr/>
          </p:nvSpPr>
          <p:spPr bwMode="auto">
            <a:xfrm>
              <a:off x="1413" y="2162"/>
              <a:ext cx="1" cy="188"/>
            </a:xfrm>
            <a:prstGeom prst="rect">
              <a:avLst/>
            </a:prstGeom>
            <a:solidFill>
              <a:srgbClr val="DBD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599" name="Rectangle 119"/>
            <p:cNvSpPr>
              <a:spLocks noChangeArrowheads="1"/>
            </p:cNvSpPr>
            <p:nvPr/>
          </p:nvSpPr>
          <p:spPr bwMode="auto">
            <a:xfrm>
              <a:off x="1414" y="2162"/>
              <a:ext cx="2" cy="188"/>
            </a:xfrm>
            <a:prstGeom prst="rect">
              <a:avLst/>
            </a:prstGeom>
            <a:solidFill>
              <a:srgbClr val="DDD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0" name="Rectangle 120"/>
            <p:cNvSpPr>
              <a:spLocks noChangeArrowheads="1"/>
            </p:cNvSpPr>
            <p:nvPr/>
          </p:nvSpPr>
          <p:spPr bwMode="auto">
            <a:xfrm>
              <a:off x="1416" y="2162"/>
              <a:ext cx="1" cy="188"/>
            </a:xfrm>
            <a:prstGeom prst="rect">
              <a:avLst/>
            </a:prstGeom>
            <a:solidFill>
              <a:srgbClr val="DFD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1" name="Rectangle 121"/>
            <p:cNvSpPr>
              <a:spLocks noChangeArrowheads="1"/>
            </p:cNvSpPr>
            <p:nvPr/>
          </p:nvSpPr>
          <p:spPr bwMode="auto">
            <a:xfrm>
              <a:off x="1417" y="2162"/>
              <a:ext cx="2" cy="188"/>
            </a:xfrm>
            <a:prstGeom prst="rect">
              <a:avLst/>
            </a:prstGeom>
            <a:solidFill>
              <a:srgbClr val="E1E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2" name="Rectangle 122"/>
            <p:cNvSpPr>
              <a:spLocks noChangeArrowheads="1"/>
            </p:cNvSpPr>
            <p:nvPr/>
          </p:nvSpPr>
          <p:spPr bwMode="auto">
            <a:xfrm>
              <a:off x="1419" y="2162"/>
              <a:ext cx="1" cy="188"/>
            </a:xfrm>
            <a:prstGeom prst="rect">
              <a:avLst/>
            </a:prstGeom>
            <a:solidFill>
              <a:srgbClr val="E3E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3" name="Rectangle 123"/>
            <p:cNvSpPr>
              <a:spLocks noChangeArrowheads="1"/>
            </p:cNvSpPr>
            <p:nvPr/>
          </p:nvSpPr>
          <p:spPr bwMode="auto">
            <a:xfrm>
              <a:off x="1420" y="2162"/>
              <a:ext cx="1" cy="188"/>
            </a:xfrm>
            <a:prstGeom prst="rect">
              <a:avLst/>
            </a:prstGeom>
            <a:solidFill>
              <a:srgbClr val="E5E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4" name="Rectangle 124"/>
            <p:cNvSpPr>
              <a:spLocks noChangeArrowheads="1"/>
            </p:cNvSpPr>
            <p:nvPr/>
          </p:nvSpPr>
          <p:spPr bwMode="auto">
            <a:xfrm>
              <a:off x="1421" y="2162"/>
              <a:ext cx="2" cy="188"/>
            </a:xfrm>
            <a:prstGeom prst="rect">
              <a:avLst/>
            </a:prstGeom>
            <a:solidFill>
              <a:srgbClr val="E7E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5" name="Rectangle 125"/>
            <p:cNvSpPr>
              <a:spLocks noChangeArrowheads="1"/>
            </p:cNvSpPr>
            <p:nvPr/>
          </p:nvSpPr>
          <p:spPr bwMode="auto">
            <a:xfrm>
              <a:off x="1423" y="2162"/>
              <a:ext cx="2" cy="188"/>
            </a:xfrm>
            <a:prstGeom prst="rect">
              <a:avLst/>
            </a:prstGeom>
            <a:solidFill>
              <a:srgbClr val="E9E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6" name="Rectangle 126"/>
            <p:cNvSpPr>
              <a:spLocks noChangeArrowheads="1"/>
            </p:cNvSpPr>
            <p:nvPr/>
          </p:nvSpPr>
          <p:spPr bwMode="auto">
            <a:xfrm>
              <a:off x="1425" y="2162"/>
              <a:ext cx="1" cy="188"/>
            </a:xfrm>
            <a:prstGeom prst="rect">
              <a:avLst/>
            </a:prstGeom>
            <a:solidFill>
              <a:srgbClr val="EBE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7" name="Rectangle 127"/>
            <p:cNvSpPr>
              <a:spLocks noChangeArrowheads="1"/>
            </p:cNvSpPr>
            <p:nvPr/>
          </p:nvSpPr>
          <p:spPr bwMode="auto">
            <a:xfrm>
              <a:off x="1426" y="2162"/>
              <a:ext cx="2" cy="188"/>
            </a:xfrm>
            <a:prstGeom prst="rect">
              <a:avLst/>
            </a:prstGeom>
            <a:solidFill>
              <a:srgbClr val="EDE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8" name="Rectangle 128"/>
            <p:cNvSpPr>
              <a:spLocks noChangeArrowheads="1"/>
            </p:cNvSpPr>
            <p:nvPr/>
          </p:nvSpPr>
          <p:spPr bwMode="auto">
            <a:xfrm>
              <a:off x="1428" y="2162"/>
              <a:ext cx="1" cy="188"/>
            </a:xfrm>
            <a:prstGeom prst="rect">
              <a:avLst/>
            </a:prstGeom>
            <a:solidFill>
              <a:srgbClr val="EFE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09" name="Rectangle 129"/>
            <p:cNvSpPr>
              <a:spLocks noChangeArrowheads="1"/>
            </p:cNvSpPr>
            <p:nvPr/>
          </p:nvSpPr>
          <p:spPr bwMode="auto">
            <a:xfrm>
              <a:off x="1429" y="2162"/>
              <a:ext cx="2" cy="188"/>
            </a:xfrm>
            <a:prstGeom prst="rect">
              <a:avLst/>
            </a:prstGeom>
            <a:solidFill>
              <a:srgbClr val="F1F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0" name="Rectangle 130"/>
            <p:cNvSpPr>
              <a:spLocks noChangeArrowheads="1"/>
            </p:cNvSpPr>
            <p:nvPr/>
          </p:nvSpPr>
          <p:spPr bwMode="auto">
            <a:xfrm>
              <a:off x="1431" y="2162"/>
              <a:ext cx="1" cy="188"/>
            </a:xfrm>
            <a:prstGeom prst="rect">
              <a:avLst/>
            </a:prstGeom>
            <a:solidFill>
              <a:srgbClr val="F3F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1" name="Rectangle 131"/>
            <p:cNvSpPr>
              <a:spLocks noChangeArrowheads="1"/>
            </p:cNvSpPr>
            <p:nvPr/>
          </p:nvSpPr>
          <p:spPr bwMode="auto">
            <a:xfrm>
              <a:off x="1432" y="2162"/>
              <a:ext cx="1" cy="188"/>
            </a:xfrm>
            <a:prstGeom prst="rect">
              <a:avLst/>
            </a:prstGeom>
            <a:solidFill>
              <a:srgbClr val="F5F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2" name="Rectangle 132"/>
            <p:cNvSpPr>
              <a:spLocks noChangeArrowheads="1"/>
            </p:cNvSpPr>
            <p:nvPr/>
          </p:nvSpPr>
          <p:spPr bwMode="auto">
            <a:xfrm>
              <a:off x="1433" y="2162"/>
              <a:ext cx="2" cy="188"/>
            </a:xfrm>
            <a:prstGeom prst="rect">
              <a:avLst/>
            </a:prstGeom>
            <a:solidFill>
              <a:srgbClr val="F7F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3" name="Rectangle 133"/>
            <p:cNvSpPr>
              <a:spLocks noChangeArrowheads="1"/>
            </p:cNvSpPr>
            <p:nvPr/>
          </p:nvSpPr>
          <p:spPr bwMode="auto">
            <a:xfrm>
              <a:off x="1435" y="2162"/>
              <a:ext cx="1" cy="188"/>
            </a:xfrm>
            <a:prstGeom prst="rect">
              <a:avLst/>
            </a:prstGeom>
            <a:solidFill>
              <a:srgbClr val="F9F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4" name="Rectangle 134"/>
            <p:cNvSpPr>
              <a:spLocks noChangeArrowheads="1"/>
            </p:cNvSpPr>
            <p:nvPr/>
          </p:nvSpPr>
          <p:spPr bwMode="auto">
            <a:xfrm>
              <a:off x="1436" y="2162"/>
              <a:ext cx="2" cy="188"/>
            </a:xfrm>
            <a:prstGeom prst="rect">
              <a:avLst/>
            </a:prstGeom>
            <a:solidFill>
              <a:srgbClr val="FBF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5" name="Rectangle 135"/>
            <p:cNvSpPr>
              <a:spLocks noChangeArrowheads="1"/>
            </p:cNvSpPr>
            <p:nvPr/>
          </p:nvSpPr>
          <p:spPr bwMode="auto">
            <a:xfrm>
              <a:off x="1438" y="2162"/>
              <a:ext cx="1" cy="188"/>
            </a:xfrm>
            <a:prstGeom prst="rect">
              <a:avLst/>
            </a:prstGeom>
            <a:solidFill>
              <a:srgbClr val="FDF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6" name="Rectangle 136"/>
            <p:cNvSpPr>
              <a:spLocks noChangeArrowheads="1"/>
            </p:cNvSpPr>
            <p:nvPr/>
          </p:nvSpPr>
          <p:spPr bwMode="auto">
            <a:xfrm>
              <a:off x="1439" y="2162"/>
              <a:ext cx="2" cy="188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7" name="Rectangle 137"/>
            <p:cNvSpPr>
              <a:spLocks noChangeArrowheads="1"/>
            </p:cNvSpPr>
            <p:nvPr/>
          </p:nvSpPr>
          <p:spPr bwMode="auto">
            <a:xfrm>
              <a:off x="1441" y="2162"/>
              <a:ext cx="2" cy="188"/>
            </a:xfrm>
            <a:prstGeom prst="rect">
              <a:avLst/>
            </a:prstGeom>
            <a:solidFill>
              <a:srgbClr val="FDF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8" name="Rectangle 138"/>
            <p:cNvSpPr>
              <a:spLocks noChangeArrowheads="1"/>
            </p:cNvSpPr>
            <p:nvPr/>
          </p:nvSpPr>
          <p:spPr bwMode="auto">
            <a:xfrm>
              <a:off x="1443" y="2162"/>
              <a:ext cx="1" cy="188"/>
            </a:xfrm>
            <a:prstGeom prst="rect">
              <a:avLst/>
            </a:prstGeom>
            <a:solidFill>
              <a:srgbClr val="FBF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19" name="Rectangle 139"/>
            <p:cNvSpPr>
              <a:spLocks noChangeArrowheads="1"/>
            </p:cNvSpPr>
            <p:nvPr/>
          </p:nvSpPr>
          <p:spPr bwMode="auto">
            <a:xfrm>
              <a:off x="1444" y="2162"/>
              <a:ext cx="2" cy="188"/>
            </a:xfrm>
            <a:prstGeom prst="rect">
              <a:avLst/>
            </a:prstGeom>
            <a:solidFill>
              <a:srgbClr val="F9F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0" name="Rectangle 140"/>
            <p:cNvSpPr>
              <a:spLocks noChangeArrowheads="1"/>
            </p:cNvSpPr>
            <p:nvPr/>
          </p:nvSpPr>
          <p:spPr bwMode="auto">
            <a:xfrm>
              <a:off x="1446" y="2162"/>
              <a:ext cx="1" cy="188"/>
            </a:xfrm>
            <a:prstGeom prst="rect">
              <a:avLst/>
            </a:prstGeom>
            <a:solidFill>
              <a:srgbClr val="F7F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1" name="Rectangle 141"/>
            <p:cNvSpPr>
              <a:spLocks noChangeArrowheads="1"/>
            </p:cNvSpPr>
            <p:nvPr/>
          </p:nvSpPr>
          <p:spPr bwMode="auto">
            <a:xfrm>
              <a:off x="1447" y="2162"/>
              <a:ext cx="1" cy="188"/>
            </a:xfrm>
            <a:prstGeom prst="rect">
              <a:avLst/>
            </a:prstGeom>
            <a:solidFill>
              <a:srgbClr val="F5F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2" name="Rectangle 142"/>
            <p:cNvSpPr>
              <a:spLocks noChangeArrowheads="1"/>
            </p:cNvSpPr>
            <p:nvPr/>
          </p:nvSpPr>
          <p:spPr bwMode="auto">
            <a:xfrm>
              <a:off x="1448" y="2162"/>
              <a:ext cx="2" cy="188"/>
            </a:xfrm>
            <a:prstGeom prst="rect">
              <a:avLst/>
            </a:prstGeom>
            <a:solidFill>
              <a:srgbClr val="F3F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3" name="Rectangle 143"/>
            <p:cNvSpPr>
              <a:spLocks noChangeArrowheads="1"/>
            </p:cNvSpPr>
            <p:nvPr/>
          </p:nvSpPr>
          <p:spPr bwMode="auto">
            <a:xfrm>
              <a:off x="1450" y="2162"/>
              <a:ext cx="1" cy="188"/>
            </a:xfrm>
            <a:prstGeom prst="rect">
              <a:avLst/>
            </a:prstGeom>
            <a:solidFill>
              <a:srgbClr val="F1F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4" name="Rectangle 144"/>
            <p:cNvSpPr>
              <a:spLocks noChangeArrowheads="1"/>
            </p:cNvSpPr>
            <p:nvPr/>
          </p:nvSpPr>
          <p:spPr bwMode="auto">
            <a:xfrm>
              <a:off x="1451" y="2162"/>
              <a:ext cx="1" cy="188"/>
            </a:xfrm>
            <a:prstGeom prst="rect">
              <a:avLst/>
            </a:prstGeom>
            <a:solidFill>
              <a:srgbClr val="EFE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5" name="Rectangle 145"/>
            <p:cNvSpPr>
              <a:spLocks noChangeArrowheads="1"/>
            </p:cNvSpPr>
            <p:nvPr/>
          </p:nvSpPr>
          <p:spPr bwMode="auto">
            <a:xfrm>
              <a:off x="1452" y="2162"/>
              <a:ext cx="2" cy="188"/>
            </a:xfrm>
            <a:prstGeom prst="rect">
              <a:avLst/>
            </a:prstGeom>
            <a:solidFill>
              <a:srgbClr val="EDE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6" name="Rectangle 146"/>
            <p:cNvSpPr>
              <a:spLocks noChangeArrowheads="1"/>
            </p:cNvSpPr>
            <p:nvPr/>
          </p:nvSpPr>
          <p:spPr bwMode="auto">
            <a:xfrm>
              <a:off x="1454" y="2162"/>
              <a:ext cx="2" cy="188"/>
            </a:xfrm>
            <a:prstGeom prst="rect">
              <a:avLst/>
            </a:prstGeom>
            <a:solidFill>
              <a:srgbClr val="EBE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7" name="Rectangle 147"/>
            <p:cNvSpPr>
              <a:spLocks noChangeArrowheads="1"/>
            </p:cNvSpPr>
            <p:nvPr/>
          </p:nvSpPr>
          <p:spPr bwMode="auto">
            <a:xfrm>
              <a:off x="1456" y="2162"/>
              <a:ext cx="1" cy="188"/>
            </a:xfrm>
            <a:prstGeom prst="rect">
              <a:avLst/>
            </a:prstGeom>
            <a:solidFill>
              <a:srgbClr val="E9E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8" name="Rectangle 148"/>
            <p:cNvSpPr>
              <a:spLocks noChangeArrowheads="1"/>
            </p:cNvSpPr>
            <p:nvPr/>
          </p:nvSpPr>
          <p:spPr bwMode="auto">
            <a:xfrm>
              <a:off x="1457" y="2162"/>
              <a:ext cx="2" cy="188"/>
            </a:xfrm>
            <a:prstGeom prst="rect">
              <a:avLst/>
            </a:prstGeom>
            <a:solidFill>
              <a:srgbClr val="E7E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29" name="Rectangle 149"/>
            <p:cNvSpPr>
              <a:spLocks noChangeArrowheads="1"/>
            </p:cNvSpPr>
            <p:nvPr/>
          </p:nvSpPr>
          <p:spPr bwMode="auto">
            <a:xfrm>
              <a:off x="1459" y="2162"/>
              <a:ext cx="1" cy="188"/>
            </a:xfrm>
            <a:prstGeom prst="rect">
              <a:avLst/>
            </a:prstGeom>
            <a:solidFill>
              <a:srgbClr val="E5E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0" name="Rectangle 150"/>
            <p:cNvSpPr>
              <a:spLocks noChangeArrowheads="1"/>
            </p:cNvSpPr>
            <p:nvPr/>
          </p:nvSpPr>
          <p:spPr bwMode="auto">
            <a:xfrm>
              <a:off x="1460" y="2162"/>
              <a:ext cx="2" cy="188"/>
            </a:xfrm>
            <a:prstGeom prst="rect">
              <a:avLst/>
            </a:prstGeom>
            <a:solidFill>
              <a:srgbClr val="E3E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1" name="Rectangle 151"/>
            <p:cNvSpPr>
              <a:spLocks noChangeArrowheads="1"/>
            </p:cNvSpPr>
            <p:nvPr/>
          </p:nvSpPr>
          <p:spPr bwMode="auto">
            <a:xfrm>
              <a:off x="1462" y="2162"/>
              <a:ext cx="1" cy="188"/>
            </a:xfrm>
            <a:prstGeom prst="rect">
              <a:avLst/>
            </a:prstGeom>
            <a:solidFill>
              <a:srgbClr val="E1E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2" name="Rectangle 152"/>
            <p:cNvSpPr>
              <a:spLocks noChangeArrowheads="1"/>
            </p:cNvSpPr>
            <p:nvPr/>
          </p:nvSpPr>
          <p:spPr bwMode="auto">
            <a:xfrm>
              <a:off x="1463" y="2162"/>
              <a:ext cx="1" cy="188"/>
            </a:xfrm>
            <a:prstGeom prst="rect">
              <a:avLst/>
            </a:prstGeom>
            <a:solidFill>
              <a:srgbClr val="DFD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3" name="Rectangle 153"/>
            <p:cNvSpPr>
              <a:spLocks noChangeArrowheads="1"/>
            </p:cNvSpPr>
            <p:nvPr/>
          </p:nvSpPr>
          <p:spPr bwMode="auto">
            <a:xfrm>
              <a:off x="1464" y="2162"/>
              <a:ext cx="2" cy="188"/>
            </a:xfrm>
            <a:prstGeom prst="rect">
              <a:avLst/>
            </a:prstGeom>
            <a:solidFill>
              <a:srgbClr val="DDD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4" name="Rectangle 154"/>
            <p:cNvSpPr>
              <a:spLocks noChangeArrowheads="1"/>
            </p:cNvSpPr>
            <p:nvPr/>
          </p:nvSpPr>
          <p:spPr bwMode="auto">
            <a:xfrm>
              <a:off x="1466" y="2162"/>
              <a:ext cx="1" cy="188"/>
            </a:xfrm>
            <a:prstGeom prst="rect">
              <a:avLst/>
            </a:prstGeom>
            <a:solidFill>
              <a:srgbClr val="DBD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5" name="Rectangle 155"/>
            <p:cNvSpPr>
              <a:spLocks noChangeArrowheads="1"/>
            </p:cNvSpPr>
            <p:nvPr/>
          </p:nvSpPr>
          <p:spPr bwMode="auto">
            <a:xfrm>
              <a:off x="1467" y="2162"/>
              <a:ext cx="2" cy="188"/>
            </a:xfrm>
            <a:prstGeom prst="rect">
              <a:avLst/>
            </a:prstGeom>
            <a:solidFill>
              <a:srgbClr val="D9D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6" name="Rectangle 156"/>
            <p:cNvSpPr>
              <a:spLocks noChangeArrowheads="1"/>
            </p:cNvSpPr>
            <p:nvPr/>
          </p:nvSpPr>
          <p:spPr bwMode="auto">
            <a:xfrm>
              <a:off x="1469" y="2162"/>
              <a:ext cx="1" cy="188"/>
            </a:xfrm>
            <a:prstGeom prst="rect">
              <a:avLst/>
            </a:prstGeom>
            <a:solidFill>
              <a:srgbClr val="D7D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7" name="Rectangle 157"/>
            <p:cNvSpPr>
              <a:spLocks noChangeArrowheads="1"/>
            </p:cNvSpPr>
            <p:nvPr/>
          </p:nvSpPr>
          <p:spPr bwMode="auto">
            <a:xfrm>
              <a:off x="1470" y="2162"/>
              <a:ext cx="2" cy="188"/>
            </a:xfrm>
            <a:prstGeom prst="rect">
              <a:avLst/>
            </a:prstGeom>
            <a:solidFill>
              <a:srgbClr val="D5D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8" name="Rectangle 158"/>
            <p:cNvSpPr>
              <a:spLocks noChangeArrowheads="1"/>
            </p:cNvSpPr>
            <p:nvPr/>
          </p:nvSpPr>
          <p:spPr bwMode="auto">
            <a:xfrm>
              <a:off x="1472" y="2162"/>
              <a:ext cx="1" cy="188"/>
            </a:xfrm>
            <a:prstGeom prst="rect">
              <a:avLst/>
            </a:prstGeom>
            <a:solidFill>
              <a:srgbClr val="D3D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39" name="Rectangle 159"/>
            <p:cNvSpPr>
              <a:spLocks noChangeArrowheads="1"/>
            </p:cNvSpPr>
            <p:nvPr/>
          </p:nvSpPr>
          <p:spPr bwMode="auto">
            <a:xfrm>
              <a:off x="1473" y="2162"/>
              <a:ext cx="2" cy="188"/>
            </a:xfrm>
            <a:prstGeom prst="rect">
              <a:avLst/>
            </a:prstGeom>
            <a:solidFill>
              <a:srgbClr val="D1D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0" name="Rectangle 160"/>
            <p:cNvSpPr>
              <a:spLocks noChangeArrowheads="1"/>
            </p:cNvSpPr>
            <p:nvPr/>
          </p:nvSpPr>
          <p:spPr bwMode="auto">
            <a:xfrm>
              <a:off x="1475" y="2162"/>
              <a:ext cx="1" cy="188"/>
            </a:xfrm>
            <a:prstGeom prst="rect">
              <a:avLst/>
            </a:prstGeom>
            <a:solidFill>
              <a:srgbClr val="CFC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1" name="Rectangle 161"/>
            <p:cNvSpPr>
              <a:spLocks noChangeArrowheads="1"/>
            </p:cNvSpPr>
            <p:nvPr/>
          </p:nvSpPr>
          <p:spPr bwMode="auto">
            <a:xfrm>
              <a:off x="1476" y="2162"/>
              <a:ext cx="2" cy="188"/>
            </a:xfrm>
            <a:prstGeom prst="rect">
              <a:avLst/>
            </a:prstGeom>
            <a:solidFill>
              <a:srgbClr val="CDC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2" name="Rectangle 162"/>
            <p:cNvSpPr>
              <a:spLocks noChangeArrowheads="1"/>
            </p:cNvSpPr>
            <p:nvPr/>
          </p:nvSpPr>
          <p:spPr bwMode="auto">
            <a:xfrm>
              <a:off x="1478" y="2162"/>
              <a:ext cx="1" cy="188"/>
            </a:xfrm>
            <a:prstGeom prst="rect">
              <a:avLst/>
            </a:prstGeom>
            <a:solidFill>
              <a:srgbClr val="CBC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3" name="Rectangle 163"/>
            <p:cNvSpPr>
              <a:spLocks noChangeArrowheads="1"/>
            </p:cNvSpPr>
            <p:nvPr/>
          </p:nvSpPr>
          <p:spPr bwMode="auto">
            <a:xfrm>
              <a:off x="1479" y="2162"/>
              <a:ext cx="2" cy="188"/>
            </a:xfrm>
            <a:prstGeom prst="rect">
              <a:avLst/>
            </a:prstGeom>
            <a:solidFill>
              <a:srgbClr val="C9C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4" name="Rectangle 164"/>
            <p:cNvSpPr>
              <a:spLocks noChangeArrowheads="1"/>
            </p:cNvSpPr>
            <p:nvPr/>
          </p:nvSpPr>
          <p:spPr bwMode="auto">
            <a:xfrm>
              <a:off x="1481" y="2162"/>
              <a:ext cx="1" cy="188"/>
            </a:xfrm>
            <a:prstGeom prst="rect">
              <a:avLst/>
            </a:prstGeom>
            <a:solidFill>
              <a:srgbClr val="C7C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5" name="Rectangle 165"/>
            <p:cNvSpPr>
              <a:spLocks noChangeArrowheads="1"/>
            </p:cNvSpPr>
            <p:nvPr/>
          </p:nvSpPr>
          <p:spPr bwMode="auto">
            <a:xfrm>
              <a:off x="1482" y="2162"/>
              <a:ext cx="1" cy="188"/>
            </a:xfrm>
            <a:prstGeom prst="rect">
              <a:avLst/>
            </a:prstGeom>
            <a:solidFill>
              <a:srgbClr val="C5C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6" name="Rectangle 166"/>
            <p:cNvSpPr>
              <a:spLocks noChangeArrowheads="1"/>
            </p:cNvSpPr>
            <p:nvPr/>
          </p:nvSpPr>
          <p:spPr bwMode="auto">
            <a:xfrm>
              <a:off x="1483" y="2162"/>
              <a:ext cx="2" cy="188"/>
            </a:xfrm>
            <a:prstGeom prst="rect">
              <a:avLst/>
            </a:prstGeom>
            <a:solidFill>
              <a:srgbClr val="C3C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7" name="Rectangle 167"/>
            <p:cNvSpPr>
              <a:spLocks noChangeArrowheads="1"/>
            </p:cNvSpPr>
            <p:nvPr/>
          </p:nvSpPr>
          <p:spPr bwMode="auto">
            <a:xfrm>
              <a:off x="1485" y="2162"/>
              <a:ext cx="1" cy="188"/>
            </a:xfrm>
            <a:prstGeom prst="rect">
              <a:avLst/>
            </a:prstGeom>
            <a:solidFill>
              <a:srgbClr val="C1C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8" name="Rectangle 168"/>
            <p:cNvSpPr>
              <a:spLocks noChangeArrowheads="1"/>
            </p:cNvSpPr>
            <p:nvPr/>
          </p:nvSpPr>
          <p:spPr bwMode="auto">
            <a:xfrm>
              <a:off x="1486" y="2162"/>
              <a:ext cx="2" cy="188"/>
            </a:xfrm>
            <a:prstGeom prst="rect">
              <a:avLst/>
            </a:prstGeom>
            <a:solidFill>
              <a:srgbClr val="BFB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49" name="Rectangle 169"/>
            <p:cNvSpPr>
              <a:spLocks noChangeArrowheads="1"/>
            </p:cNvSpPr>
            <p:nvPr/>
          </p:nvSpPr>
          <p:spPr bwMode="auto">
            <a:xfrm>
              <a:off x="1488" y="2162"/>
              <a:ext cx="2" cy="188"/>
            </a:xfrm>
            <a:prstGeom prst="rect">
              <a:avLst/>
            </a:prstGeom>
            <a:solidFill>
              <a:srgbClr val="BDB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0" name="Rectangle 170"/>
            <p:cNvSpPr>
              <a:spLocks noChangeArrowheads="1"/>
            </p:cNvSpPr>
            <p:nvPr/>
          </p:nvSpPr>
          <p:spPr bwMode="auto">
            <a:xfrm>
              <a:off x="1490" y="2162"/>
              <a:ext cx="1" cy="188"/>
            </a:xfrm>
            <a:prstGeom prst="rect">
              <a:avLst/>
            </a:prstGeom>
            <a:solidFill>
              <a:srgbClr val="BBB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1" name="Rectangle 171"/>
            <p:cNvSpPr>
              <a:spLocks noChangeArrowheads="1"/>
            </p:cNvSpPr>
            <p:nvPr/>
          </p:nvSpPr>
          <p:spPr bwMode="auto">
            <a:xfrm>
              <a:off x="1491" y="2162"/>
              <a:ext cx="2" cy="188"/>
            </a:xfrm>
            <a:prstGeom prst="rect">
              <a:avLst/>
            </a:prstGeom>
            <a:solidFill>
              <a:srgbClr val="B9B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2" name="Rectangle 172"/>
            <p:cNvSpPr>
              <a:spLocks noChangeArrowheads="1"/>
            </p:cNvSpPr>
            <p:nvPr/>
          </p:nvSpPr>
          <p:spPr bwMode="auto">
            <a:xfrm>
              <a:off x="1493" y="2162"/>
              <a:ext cx="1" cy="188"/>
            </a:xfrm>
            <a:prstGeom prst="rect">
              <a:avLst/>
            </a:prstGeom>
            <a:solidFill>
              <a:srgbClr val="B7B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3" name="Rectangle 173"/>
            <p:cNvSpPr>
              <a:spLocks noChangeArrowheads="1"/>
            </p:cNvSpPr>
            <p:nvPr/>
          </p:nvSpPr>
          <p:spPr bwMode="auto">
            <a:xfrm>
              <a:off x="1494" y="2162"/>
              <a:ext cx="1" cy="188"/>
            </a:xfrm>
            <a:prstGeom prst="rect">
              <a:avLst/>
            </a:prstGeom>
            <a:solidFill>
              <a:srgbClr val="B5B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4" name="Rectangle 174"/>
            <p:cNvSpPr>
              <a:spLocks noChangeArrowheads="1"/>
            </p:cNvSpPr>
            <p:nvPr/>
          </p:nvSpPr>
          <p:spPr bwMode="auto">
            <a:xfrm>
              <a:off x="1495" y="2162"/>
              <a:ext cx="2" cy="188"/>
            </a:xfrm>
            <a:prstGeom prst="rect">
              <a:avLst/>
            </a:prstGeom>
            <a:solidFill>
              <a:srgbClr val="B3B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5" name="Rectangle 175"/>
            <p:cNvSpPr>
              <a:spLocks noChangeArrowheads="1"/>
            </p:cNvSpPr>
            <p:nvPr/>
          </p:nvSpPr>
          <p:spPr bwMode="auto">
            <a:xfrm>
              <a:off x="1497" y="2162"/>
              <a:ext cx="1" cy="188"/>
            </a:xfrm>
            <a:prstGeom prst="rect">
              <a:avLst/>
            </a:prstGeom>
            <a:solidFill>
              <a:srgbClr val="B1B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6" name="Rectangle 176"/>
            <p:cNvSpPr>
              <a:spLocks noChangeArrowheads="1"/>
            </p:cNvSpPr>
            <p:nvPr/>
          </p:nvSpPr>
          <p:spPr bwMode="auto">
            <a:xfrm>
              <a:off x="1498" y="2162"/>
              <a:ext cx="2" cy="188"/>
            </a:xfrm>
            <a:prstGeom prst="rect">
              <a:avLst/>
            </a:prstGeom>
            <a:solidFill>
              <a:srgbClr val="AFA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7" name="Rectangle 177"/>
            <p:cNvSpPr>
              <a:spLocks noChangeArrowheads="1"/>
            </p:cNvSpPr>
            <p:nvPr/>
          </p:nvSpPr>
          <p:spPr bwMode="auto">
            <a:xfrm>
              <a:off x="1500" y="2162"/>
              <a:ext cx="1" cy="188"/>
            </a:xfrm>
            <a:prstGeom prst="rect">
              <a:avLst/>
            </a:prstGeom>
            <a:solidFill>
              <a:srgbClr val="ADA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8" name="Rectangle 178"/>
            <p:cNvSpPr>
              <a:spLocks noChangeArrowheads="1"/>
            </p:cNvSpPr>
            <p:nvPr/>
          </p:nvSpPr>
          <p:spPr bwMode="auto">
            <a:xfrm>
              <a:off x="1501" y="2162"/>
              <a:ext cx="2" cy="188"/>
            </a:xfrm>
            <a:prstGeom prst="rect">
              <a:avLst/>
            </a:prstGeom>
            <a:solidFill>
              <a:srgbClr val="ABA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59" name="Rectangle 179"/>
            <p:cNvSpPr>
              <a:spLocks noChangeArrowheads="1"/>
            </p:cNvSpPr>
            <p:nvPr/>
          </p:nvSpPr>
          <p:spPr bwMode="auto">
            <a:xfrm>
              <a:off x="1503" y="2162"/>
              <a:ext cx="1" cy="188"/>
            </a:xfrm>
            <a:prstGeom prst="rect">
              <a:avLst/>
            </a:prstGeom>
            <a:solidFill>
              <a:srgbClr val="A9A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0" name="Rectangle 180"/>
            <p:cNvSpPr>
              <a:spLocks noChangeArrowheads="1"/>
            </p:cNvSpPr>
            <p:nvPr/>
          </p:nvSpPr>
          <p:spPr bwMode="auto">
            <a:xfrm>
              <a:off x="1504" y="2162"/>
              <a:ext cx="2" cy="188"/>
            </a:xfrm>
            <a:prstGeom prst="rect">
              <a:avLst/>
            </a:prstGeom>
            <a:solidFill>
              <a:srgbClr val="A7A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1" name="Rectangle 181"/>
            <p:cNvSpPr>
              <a:spLocks noChangeArrowheads="1"/>
            </p:cNvSpPr>
            <p:nvPr/>
          </p:nvSpPr>
          <p:spPr bwMode="auto">
            <a:xfrm>
              <a:off x="1506" y="2162"/>
              <a:ext cx="1" cy="188"/>
            </a:xfrm>
            <a:prstGeom prst="rect">
              <a:avLst/>
            </a:prstGeom>
            <a:solidFill>
              <a:srgbClr val="A5A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2" name="Rectangle 182"/>
            <p:cNvSpPr>
              <a:spLocks noChangeArrowheads="1"/>
            </p:cNvSpPr>
            <p:nvPr/>
          </p:nvSpPr>
          <p:spPr bwMode="auto">
            <a:xfrm>
              <a:off x="1507" y="2162"/>
              <a:ext cx="2" cy="188"/>
            </a:xfrm>
            <a:prstGeom prst="rect">
              <a:avLst/>
            </a:prstGeom>
            <a:solidFill>
              <a:srgbClr val="A3A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3" name="Rectangle 183"/>
            <p:cNvSpPr>
              <a:spLocks noChangeArrowheads="1"/>
            </p:cNvSpPr>
            <p:nvPr/>
          </p:nvSpPr>
          <p:spPr bwMode="auto">
            <a:xfrm>
              <a:off x="1509" y="2162"/>
              <a:ext cx="1" cy="188"/>
            </a:xfrm>
            <a:prstGeom prst="rect">
              <a:avLst/>
            </a:prstGeom>
            <a:solidFill>
              <a:srgbClr val="A1A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4" name="Rectangle 184"/>
            <p:cNvSpPr>
              <a:spLocks noChangeArrowheads="1"/>
            </p:cNvSpPr>
            <p:nvPr/>
          </p:nvSpPr>
          <p:spPr bwMode="auto">
            <a:xfrm>
              <a:off x="1510" y="2162"/>
              <a:ext cx="1" cy="188"/>
            </a:xfrm>
            <a:prstGeom prst="rect">
              <a:avLst/>
            </a:prstGeom>
            <a:solidFill>
              <a:srgbClr val="9F9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5" name="Rectangle 185"/>
            <p:cNvSpPr>
              <a:spLocks noChangeArrowheads="1"/>
            </p:cNvSpPr>
            <p:nvPr/>
          </p:nvSpPr>
          <p:spPr bwMode="auto">
            <a:xfrm>
              <a:off x="1511" y="2162"/>
              <a:ext cx="2" cy="188"/>
            </a:xfrm>
            <a:prstGeom prst="rect">
              <a:avLst/>
            </a:prstGeom>
            <a:solidFill>
              <a:srgbClr val="9D9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6" name="Rectangle 186"/>
            <p:cNvSpPr>
              <a:spLocks noChangeArrowheads="1"/>
            </p:cNvSpPr>
            <p:nvPr/>
          </p:nvSpPr>
          <p:spPr bwMode="auto">
            <a:xfrm>
              <a:off x="1513" y="2162"/>
              <a:ext cx="1" cy="188"/>
            </a:xfrm>
            <a:prstGeom prst="rect">
              <a:avLst/>
            </a:prstGeom>
            <a:solidFill>
              <a:srgbClr val="9B9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7" name="Rectangle 187"/>
            <p:cNvSpPr>
              <a:spLocks noChangeArrowheads="1"/>
            </p:cNvSpPr>
            <p:nvPr/>
          </p:nvSpPr>
          <p:spPr bwMode="auto">
            <a:xfrm>
              <a:off x="1514" y="2162"/>
              <a:ext cx="2" cy="188"/>
            </a:xfrm>
            <a:prstGeom prst="rect">
              <a:avLst/>
            </a:prstGeom>
            <a:solidFill>
              <a:srgbClr val="999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8" name="Rectangle 188"/>
            <p:cNvSpPr>
              <a:spLocks noChangeArrowheads="1"/>
            </p:cNvSpPr>
            <p:nvPr/>
          </p:nvSpPr>
          <p:spPr bwMode="auto">
            <a:xfrm>
              <a:off x="1516" y="2162"/>
              <a:ext cx="1" cy="188"/>
            </a:xfrm>
            <a:prstGeom prst="rect">
              <a:avLst/>
            </a:prstGeom>
            <a:solidFill>
              <a:srgbClr val="979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69" name="Rectangle 189"/>
            <p:cNvSpPr>
              <a:spLocks noChangeArrowheads="1"/>
            </p:cNvSpPr>
            <p:nvPr/>
          </p:nvSpPr>
          <p:spPr bwMode="auto">
            <a:xfrm>
              <a:off x="1517" y="2162"/>
              <a:ext cx="2" cy="188"/>
            </a:xfrm>
            <a:prstGeom prst="rect">
              <a:avLst/>
            </a:prstGeom>
            <a:solidFill>
              <a:srgbClr val="959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0" name="Rectangle 190"/>
            <p:cNvSpPr>
              <a:spLocks noChangeArrowheads="1"/>
            </p:cNvSpPr>
            <p:nvPr/>
          </p:nvSpPr>
          <p:spPr bwMode="auto">
            <a:xfrm>
              <a:off x="1519" y="2162"/>
              <a:ext cx="2" cy="188"/>
            </a:xfrm>
            <a:prstGeom prst="rect">
              <a:avLst/>
            </a:prstGeom>
            <a:solidFill>
              <a:srgbClr val="939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1" name="Rectangle 191"/>
            <p:cNvSpPr>
              <a:spLocks noChangeArrowheads="1"/>
            </p:cNvSpPr>
            <p:nvPr/>
          </p:nvSpPr>
          <p:spPr bwMode="auto">
            <a:xfrm>
              <a:off x="1521" y="2162"/>
              <a:ext cx="1" cy="188"/>
            </a:xfrm>
            <a:prstGeom prst="rect">
              <a:avLst/>
            </a:prstGeom>
            <a:solidFill>
              <a:srgbClr val="919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2" name="Rectangle 192"/>
            <p:cNvSpPr>
              <a:spLocks noChangeArrowheads="1"/>
            </p:cNvSpPr>
            <p:nvPr/>
          </p:nvSpPr>
          <p:spPr bwMode="auto">
            <a:xfrm>
              <a:off x="1522" y="2162"/>
              <a:ext cx="2" cy="188"/>
            </a:xfrm>
            <a:prstGeom prst="rect">
              <a:avLst/>
            </a:prstGeom>
            <a:solidFill>
              <a:srgbClr val="8F8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3" name="Rectangle 193"/>
            <p:cNvSpPr>
              <a:spLocks noChangeArrowheads="1"/>
            </p:cNvSpPr>
            <p:nvPr/>
          </p:nvSpPr>
          <p:spPr bwMode="auto">
            <a:xfrm>
              <a:off x="1524" y="2162"/>
              <a:ext cx="2" cy="188"/>
            </a:xfrm>
            <a:prstGeom prst="rect">
              <a:avLst/>
            </a:prstGeom>
            <a:solidFill>
              <a:srgbClr val="8D8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4" name="Rectangle 194"/>
            <p:cNvSpPr>
              <a:spLocks noChangeArrowheads="1"/>
            </p:cNvSpPr>
            <p:nvPr/>
          </p:nvSpPr>
          <p:spPr bwMode="auto">
            <a:xfrm>
              <a:off x="1526" y="2162"/>
              <a:ext cx="1" cy="188"/>
            </a:xfrm>
            <a:prstGeom prst="rect">
              <a:avLst/>
            </a:prstGeom>
            <a:solidFill>
              <a:srgbClr val="8B8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5" name="Rectangle 195"/>
            <p:cNvSpPr>
              <a:spLocks noChangeArrowheads="1"/>
            </p:cNvSpPr>
            <p:nvPr/>
          </p:nvSpPr>
          <p:spPr bwMode="auto">
            <a:xfrm>
              <a:off x="1527" y="2162"/>
              <a:ext cx="2" cy="188"/>
            </a:xfrm>
            <a:prstGeom prst="rect">
              <a:avLst/>
            </a:prstGeom>
            <a:solidFill>
              <a:srgbClr val="898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6" name="Rectangle 196"/>
            <p:cNvSpPr>
              <a:spLocks noChangeArrowheads="1"/>
            </p:cNvSpPr>
            <p:nvPr/>
          </p:nvSpPr>
          <p:spPr bwMode="auto">
            <a:xfrm>
              <a:off x="1529" y="2162"/>
              <a:ext cx="1" cy="188"/>
            </a:xfrm>
            <a:prstGeom prst="rect">
              <a:avLst/>
            </a:prstGeom>
            <a:solidFill>
              <a:srgbClr val="878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7" name="Rectangle 197"/>
            <p:cNvSpPr>
              <a:spLocks noChangeArrowheads="1"/>
            </p:cNvSpPr>
            <p:nvPr/>
          </p:nvSpPr>
          <p:spPr bwMode="auto">
            <a:xfrm>
              <a:off x="1530" y="2162"/>
              <a:ext cx="1" cy="188"/>
            </a:xfrm>
            <a:prstGeom prst="rect">
              <a:avLst/>
            </a:prstGeom>
            <a:solidFill>
              <a:srgbClr val="858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8" name="Rectangle 198"/>
            <p:cNvSpPr>
              <a:spLocks noChangeArrowheads="1"/>
            </p:cNvSpPr>
            <p:nvPr/>
          </p:nvSpPr>
          <p:spPr bwMode="auto">
            <a:xfrm>
              <a:off x="1531" y="2162"/>
              <a:ext cx="2" cy="188"/>
            </a:xfrm>
            <a:prstGeom prst="rect">
              <a:avLst/>
            </a:prstGeom>
            <a:solidFill>
              <a:srgbClr val="838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79" name="Rectangle 199"/>
            <p:cNvSpPr>
              <a:spLocks noChangeArrowheads="1"/>
            </p:cNvSpPr>
            <p:nvPr/>
          </p:nvSpPr>
          <p:spPr bwMode="auto">
            <a:xfrm>
              <a:off x="1533" y="2162"/>
              <a:ext cx="1" cy="188"/>
            </a:xfrm>
            <a:prstGeom prst="rect">
              <a:avLst/>
            </a:prstGeom>
            <a:solidFill>
              <a:srgbClr val="818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0" name="Rectangle 200"/>
            <p:cNvSpPr>
              <a:spLocks noChangeArrowheads="1"/>
            </p:cNvSpPr>
            <p:nvPr/>
          </p:nvSpPr>
          <p:spPr bwMode="auto">
            <a:xfrm>
              <a:off x="1534" y="2162"/>
              <a:ext cx="2" cy="188"/>
            </a:xfrm>
            <a:prstGeom prst="rect">
              <a:avLst/>
            </a:prstGeom>
            <a:solidFill>
              <a:srgbClr val="7F7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1" name="Rectangle 201"/>
            <p:cNvSpPr>
              <a:spLocks noChangeArrowheads="1"/>
            </p:cNvSpPr>
            <p:nvPr/>
          </p:nvSpPr>
          <p:spPr bwMode="auto">
            <a:xfrm>
              <a:off x="1536" y="2162"/>
              <a:ext cx="1" cy="188"/>
            </a:xfrm>
            <a:prstGeom prst="rect">
              <a:avLst/>
            </a:prstGeom>
            <a:solidFill>
              <a:srgbClr val="7D7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2" name="Rectangle 202"/>
            <p:cNvSpPr>
              <a:spLocks noChangeArrowheads="1"/>
            </p:cNvSpPr>
            <p:nvPr/>
          </p:nvSpPr>
          <p:spPr bwMode="auto">
            <a:xfrm>
              <a:off x="1537" y="2162"/>
              <a:ext cx="2" cy="188"/>
            </a:xfrm>
            <a:prstGeom prst="rect">
              <a:avLst/>
            </a:prstGeom>
            <a:solidFill>
              <a:srgbClr val="7B7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3" name="Rectangle 203"/>
            <p:cNvSpPr>
              <a:spLocks noChangeArrowheads="1"/>
            </p:cNvSpPr>
            <p:nvPr/>
          </p:nvSpPr>
          <p:spPr bwMode="auto">
            <a:xfrm>
              <a:off x="1539" y="2162"/>
              <a:ext cx="1" cy="188"/>
            </a:xfrm>
            <a:prstGeom prst="rect">
              <a:avLst/>
            </a:prstGeom>
            <a:solidFill>
              <a:srgbClr val="797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4" name="Rectangle 204"/>
            <p:cNvSpPr>
              <a:spLocks noChangeArrowheads="1"/>
            </p:cNvSpPr>
            <p:nvPr/>
          </p:nvSpPr>
          <p:spPr bwMode="auto">
            <a:xfrm>
              <a:off x="1540" y="2162"/>
              <a:ext cx="2" cy="188"/>
            </a:xfrm>
            <a:prstGeom prst="rect">
              <a:avLst/>
            </a:prstGeom>
            <a:solidFill>
              <a:srgbClr val="777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</p:grpSp>
      <p:grpSp>
        <p:nvGrpSpPr>
          <p:cNvPr id="148886" name="Group 406"/>
          <p:cNvGrpSpPr>
            <a:grpSpLocks/>
          </p:cNvGrpSpPr>
          <p:nvPr/>
        </p:nvGrpSpPr>
        <p:grpSpPr bwMode="auto">
          <a:xfrm>
            <a:off x="971600" y="2675656"/>
            <a:ext cx="6002338" cy="3625852"/>
            <a:chOff x="954" y="887"/>
            <a:chExt cx="3781" cy="2284"/>
          </a:xfrm>
        </p:grpSpPr>
        <p:sp>
          <p:nvSpPr>
            <p:cNvPr id="148686" name="Rectangle 206"/>
            <p:cNvSpPr>
              <a:spLocks noChangeArrowheads="1"/>
            </p:cNvSpPr>
            <p:nvPr/>
          </p:nvSpPr>
          <p:spPr bwMode="auto">
            <a:xfrm>
              <a:off x="1542" y="2162"/>
              <a:ext cx="1" cy="188"/>
            </a:xfrm>
            <a:prstGeom prst="rect">
              <a:avLst/>
            </a:prstGeom>
            <a:solidFill>
              <a:srgbClr val="757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7" name="Rectangle 207"/>
            <p:cNvSpPr>
              <a:spLocks noChangeArrowheads="1"/>
            </p:cNvSpPr>
            <p:nvPr/>
          </p:nvSpPr>
          <p:spPr bwMode="auto">
            <a:xfrm>
              <a:off x="1543" y="2162"/>
              <a:ext cx="2" cy="188"/>
            </a:xfrm>
            <a:prstGeom prst="rect">
              <a:avLst/>
            </a:prstGeom>
            <a:solidFill>
              <a:srgbClr val="737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8" name="Rectangle 208"/>
            <p:cNvSpPr>
              <a:spLocks noChangeArrowheads="1"/>
            </p:cNvSpPr>
            <p:nvPr/>
          </p:nvSpPr>
          <p:spPr bwMode="auto">
            <a:xfrm>
              <a:off x="1545" y="2162"/>
              <a:ext cx="1" cy="188"/>
            </a:xfrm>
            <a:prstGeom prst="rect">
              <a:avLst/>
            </a:prstGeom>
            <a:solidFill>
              <a:srgbClr val="717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89" name="Rectangle 209"/>
            <p:cNvSpPr>
              <a:spLocks noChangeArrowheads="1"/>
            </p:cNvSpPr>
            <p:nvPr/>
          </p:nvSpPr>
          <p:spPr bwMode="auto">
            <a:xfrm>
              <a:off x="1546" y="2162"/>
              <a:ext cx="2" cy="188"/>
            </a:xfrm>
            <a:prstGeom prst="rect">
              <a:avLst/>
            </a:prstGeom>
            <a:solidFill>
              <a:srgbClr val="6F6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0" name="Rectangle 210"/>
            <p:cNvSpPr>
              <a:spLocks noChangeArrowheads="1"/>
            </p:cNvSpPr>
            <p:nvPr/>
          </p:nvSpPr>
          <p:spPr bwMode="auto">
            <a:xfrm>
              <a:off x="1548" y="2162"/>
              <a:ext cx="1" cy="188"/>
            </a:xfrm>
            <a:prstGeom prst="rect">
              <a:avLst/>
            </a:prstGeom>
            <a:solidFill>
              <a:srgbClr val="6D6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1" name="Rectangle 211"/>
            <p:cNvSpPr>
              <a:spLocks noChangeArrowheads="1"/>
            </p:cNvSpPr>
            <p:nvPr/>
          </p:nvSpPr>
          <p:spPr bwMode="auto">
            <a:xfrm>
              <a:off x="1549" y="2162"/>
              <a:ext cx="1" cy="188"/>
            </a:xfrm>
            <a:prstGeom prst="rect">
              <a:avLst/>
            </a:prstGeom>
            <a:solidFill>
              <a:srgbClr val="6B6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2" name="Rectangle 212"/>
            <p:cNvSpPr>
              <a:spLocks noChangeArrowheads="1"/>
            </p:cNvSpPr>
            <p:nvPr/>
          </p:nvSpPr>
          <p:spPr bwMode="auto">
            <a:xfrm>
              <a:off x="1550" y="2162"/>
              <a:ext cx="2" cy="188"/>
            </a:xfrm>
            <a:prstGeom prst="rect">
              <a:avLst/>
            </a:prstGeom>
            <a:solidFill>
              <a:srgbClr val="696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3" name="Rectangle 213"/>
            <p:cNvSpPr>
              <a:spLocks noChangeArrowheads="1"/>
            </p:cNvSpPr>
            <p:nvPr/>
          </p:nvSpPr>
          <p:spPr bwMode="auto">
            <a:xfrm>
              <a:off x="1552" y="2162"/>
              <a:ext cx="1" cy="188"/>
            </a:xfrm>
            <a:prstGeom prst="rect">
              <a:avLst/>
            </a:prstGeom>
            <a:solidFill>
              <a:srgbClr val="676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4" name="Rectangle 214"/>
            <p:cNvSpPr>
              <a:spLocks noChangeArrowheads="1"/>
            </p:cNvSpPr>
            <p:nvPr/>
          </p:nvSpPr>
          <p:spPr bwMode="auto">
            <a:xfrm>
              <a:off x="1553" y="2162"/>
              <a:ext cx="2" cy="188"/>
            </a:xfrm>
            <a:prstGeom prst="rect">
              <a:avLst/>
            </a:prstGeom>
            <a:solidFill>
              <a:srgbClr val="656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5" name="Rectangle 215"/>
            <p:cNvSpPr>
              <a:spLocks noChangeArrowheads="1"/>
            </p:cNvSpPr>
            <p:nvPr/>
          </p:nvSpPr>
          <p:spPr bwMode="auto">
            <a:xfrm>
              <a:off x="1555" y="2162"/>
              <a:ext cx="2" cy="188"/>
            </a:xfrm>
            <a:prstGeom prst="rect">
              <a:avLst/>
            </a:prstGeom>
            <a:solidFill>
              <a:srgbClr val="636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6" name="Rectangle 216"/>
            <p:cNvSpPr>
              <a:spLocks noChangeArrowheads="1"/>
            </p:cNvSpPr>
            <p:nvPr/>
          </p:nvSpPr>
          <p:spPr bwMode="auto">
            <a:xfrm>
              <a:off x="1557" y="2162"/>
              <a:ext cx="1" cy="188"/>
            </a:xfrm>
            <a:prstGeom prst="rect">
              <a:avLst/>
            </a:prstGeom>
            <a:solidFill>
              <a:srgbClr val="616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7" name="Rectangle 217"/>
            <p:cNvSpPr>
              <a:spLocks noChangeArrowheads="1"/>
            </p:cNvSpPr>
            <p:nvPr/>
          </p:nvSpPr>
          <p:spPr bwMode="auto">
            <a:xfrm>
              <a:off x="1558" y="2162"/>
              <a:ext cx="2" cy="188"/>
            </a:xfrm>
            <a:prstGeom prst="rect">
              <a:avLst/>
            </a:prstGeom>
            <a:solidFill>
              <a:srgbClr val="5F5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8" name="Rectangle 218"/>
            <p:cNvSpPr>
              <a:spLocks noChangeArrowheads="1"/>
            </p:cNvSpPr>
            <p:nvPr/>
          </p:nvSpPr>
          <p:spPr bwMode="auto">
            <a:xfrm>
              <a:off x="1560" y="2162"/>
              <a:ext cx="1" cy="188"/>
            </a:xfrm>
            <a:prstGeom prst="rect">
              <a:avLst/>
            </a:prstGeom>
            <a:solidFill>
              <a:srgbClr val="5D5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699" name="Rectangle 219"/>
            <p:cNvSpPr>
              <a:spLocks noChangeArrowheads="1"/>
            </p:cNvSpPr>
            <p:nvPr/>
          </p:nvSpPr>
          <p:spPr bwMode="auto">
            <a:xfrm>
              <a:off x="1561" y="2162"/>
              <a:ext cx="2" cy="188"/>
            </a:xfrm>
            <a:prstGeom prst="rect">
              <a:avLst/>
            </a:prstGeom>
            <a:solidFill>
              <a:srgbClr val="5B5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0" name="Rectangle 220"/>
            <p:cNvSpPr>
              <a:spLocks noChangeArrowheads="1"/>
            </p:cNvSpPr>
            <p:nvPr/>
          </p:nvSpPr>
          <p:spPr bwMode="auto">
            <a:xfrm>
              <a:off x="1563" y="2162"/>
              <a:ext cx="1" cy="188"/>
            </a:xfrm>
            <a:prstGeom prst="rect">
              <a:avLst/>
            </a:prstGeom>
            <a:solidFill>
              <a:srgbClr val="595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1" name="Rectangle 221"/>
            <p:cNvSpPr>
              <a:spLocks noChangeArrowheads="1"/>
            </p:cNvSpPr>
            <p:nvPr/>
          </p:nvSpPr>
          <p:spPr bwMode="auto">
            <a:xfrm>
              <a:off x="1564" y="2162"/>
              <a:ext cx="1" cy="188"/>
            </a:xfrm>
            <a:prstGeom prst="rect">
              <a:avLst/>
            </a:prstGeom>
            <a:solidFill>
              <a:srgbClr val="575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2" name="Rectangle 222"/>
            <p:cNvSpPr>
              <a:spLocks noChangeArrowheads="1"/>
            </p:cNvSpPr>
            <p:nvPr/>
          </p:nvSpPr>
          <p:spPr bwMode="auto">
            <a:xfrm>
              <a:off x="1565" y="2162"/>
              <a:ext cx="2" cy="188"/>
            </a:xfrm>
            <a:prstGeom prst="rect">
              <a:avLst/>
            </a:prstGeom>
            <a:solidFill>
              <a:srgbClr val="555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3" name="Rectangle 223"/>
            <p:cNvSpPr>
              <a:spLocks noChangeArrowheads="1"/>
            </p:cNvSpPr>
            <p:nvPr/>
          </p:nvSpPr>
          <p:spPr bwMode="auto">
            <a:xfrm>
              <a:off x="1567" y="2162"/>
              <a:ext cx="1" cy="188"/>
            </a:xfrm>
            <a:prstGeom prst="rect">
              <a:avLst/>
            </a:prstGeom>
            <a:solidFill>
              <a:srgbClr val="535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4" name="Rectangle 224"/>
            <p:cNvSpPr>
              <a:spLocks noChangeArrowheads="1"/>
            </p:cNvSpPr>
            <p:nvPr/>
          </p:nvSpPr>
          <p:spPr bwMode="auto">
            <a:xfrm>
              <a:off x="1568" y="2162"/>
              <a:ext cx="2" cy="188"/>
            </a:xfrm>
            <a:prstGeom prst="rect">
              <a:avLst/>
            </a:prstGeom>
            <a:solidFill>
              <a:srgbClr val="515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5" name="Rectangle 225"/>
            <p:cNvSpPr>
              <a:spLocks noChangeArrowheads="1"/>
            </p:cNvSpPr>
            <p:nvPr/>
          </p:nvSpPr>
          <p:spPr bwMode="auto">
            <a:xfrm>
              <a:off x="1570" y="2162"/>
              <a:ext cx="1" cy="188"/>
            </a:xfrm>
            <a:prstGeom prst="rect">
              <a:avLst/>
            </a:prstGeom>
            <a:solidFill>
              <a:srgbClr val="4F4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6" name="Rectangle 226"/>
            <p:cNvSpPr>
              <a:spLocks noChangeArrowheads="1"/>
            </p:cNvSpPr>
            <p:nvPr/>
          </p:nvSpPr>
          <p:spPr bwMode="auto">
            <a:xfrm>
              <a:off x="1571" y="2162"/>
              <a:ext cx="2" cy="188"/>
            </a:xfrm>
            <a:prstGeom prst="rect">
              <a:avLst/>
            </a:prstGeom>
            <a:solidFill>
              <a:srgbClr val="4D4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7" name="Rectangle 227"/>
            <p:cNvSpPr>
              <a:spLocks noChangeArrowheads="1"/>
            </p:cNvSpPr>
            <p:nvPr/>
          </p:nvSpPr>
          <p:spPr bwMode="auto">
            <a:xfrm>
              <a:off x="1573" y="2162"/>
              <a:ext cx="1" cy="188"/>
            </a:xfrm>
            <a:prstGeom prst="rect">
              <a:avLst/>
            </a:prstGeom>
            <a:solidFill>
              <a:srgbClr val="4B4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8" name="Rectangle 228"/>
            <p:cNvSpPr>
              <a:spLocks noChangeArrowheads="1"/>
            </p:cNvSpPr>
            <p:nvPr/>
          </p:nvSpPr>
          <p:spPr bwMode="auto">
            <a:xfrm>
              <a:off x="1574" y="2162"/>
              <a:ext cx="2" cy="188"/>
            </a:xfrm>
            <a:prstGeom prst="rect">
              <a:avLst/>
            </a:prstGeom>
            <a:solidFill>
              <a:srgbClr val="494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09" name="Rectangle 229"/>
            <p:cNvSpPr>
              <a:spLocks noChangeArrowheads="1"/>
            </p:cNvSpPr>
            <p:nvPr/>
          </p:nvSpPr>
          <p:spPr bwMode="auto">
            <a:xfrm>
              <a:off x="1576" y="2162"/>
              <a:ext cx="1" cy="188"/>
            </a:xfrm>
            <a:prstGeom prst="rect">
              <a:avLst/>
            </a:prstGeom>
            <a:solidFill>
              <a:srgbClr val="474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0" name="Rectangle 230"/>
            <p:cNvSpPr>
              <a:spLocks noChangeArrowheads="1"/>
            </p:cNvSpPr>
            <p:nvPr/>
          </p:nvSpPr>
          <p:spPr bwMode="auto">
            <a:xfrm>
              <a:off x="1577" y="2162"/>
              <a:ext cx="2" cy="188"/>
            </a:xfrm>
            <a:prstGeom prst="rect">
              <a:avLst/>
            </a:prstGeom>
            <a:solidFill>
              <a:srgbClr val="454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1" name="Rectangle 231"/>
            <p:cNvSpPr>
              <a:spLocks noChangeArrowheads="1"/>
            </p:cNvSpPr>
            <p:nvPr/>
          </p:nvSpPr>
          <p:spPr bwMode="auto">
            <a:xfrm>
              <a:off x="1579" y="2162"/>
              <a:ext cx="1" cy="188"/>
            </a:xfrm>
            <a:prstGeom prst="rect">
              <a:avLst/>
            </a:prstGeom>
            <a:solidFill>
              <a:srgbClr val="434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2" name="Rectangle 232"/>
            <p:cNvSpPr>
              <a:spLocks noChangeArrowheads="1"/>
            </p:cNvSpPr>
            <p:nvPr/>
          </p:nvSpPr>
          <p:spPr bwMode="auto">
            <a:xfrm>
              <a:off x="1580" y="2162"/>
              <a:ext cx="1" cy="188"/>
            </a:xfrm>
            <a:prstGeom prst="rect">
              <a:avLst/>
            </a:prstGeom>
            <a:solidFill>
              <a:srgbClr val="414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3" name="Rectangle 233"/>
            <p:cNvSpPr>
              <a:spLocks noChangeArrowheads="1"/>
            </p:cNvSpPr>
            <p:nvPr/>
          </p:nvSpPr>
          <p:spPr bwMode="auto">
            <a:xfrm>
              <a:off x="1581" y="2162"/>
              <a:ext cx="2" cy="188"/>
            </a:xfrm>
            <a:prstGeom prst="rect">
              <a:avLst/>
            </a:prstGeom>
            <a:solidFill>
              <a:srgbClr val="3F3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4" name="Rectangle 234"/>
            <p:cNvSpPr>
              <a:spLocks noChangeArrowheads="1"/>
            </p:cNvSpPr>
            <p:nvPr/>
          </p:nvSpPr>
          <p:spPr bwMode="auto">
            <a:xfrm>
              <a:off x="1583" y="2162"/>
              <a:ext cx="1" cy="188"/>
            </a:xfrm>
            <a:prstGeom prst="rect">
              <a:avLst/>
            </a:prstGeom>
            <a:solidFill>
              <a:srgbClr val="3D3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5" name="Rectangle 235"/>
            <p:cNvSpPr>
              <a:spLocks noChangeArrowheads="1"/>
            </p:cNvSpPr>
            <p:nvPr/>
          </p:nvSpPr>
          <p:spPr bwMode="auto">
            <a:xfrm>
              <a:off x="1584" y="2162"/>
              <a:ext cx="2" cy="188"/>
            </a:xfrm>
            <a:prstGeom prst="rect">
              <a:avLst/>
            </a:prstGeom>
            <a:solidFill>
              <a:srgbClr val="3B3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6" name="Rectangle 236"/>
            <p:cNvSpPr>
              <a:spLocks noChangeArrowheads="1"/>
            </p:cNvSpPr>
            <p:nvPr/>
          </p:nvSpPr>
          <p:spPr bwMode="auto">
            <a:xfrm>
              <a:off x="1586" y="2162"/>
              <a:ext cx="1" cy="188"/>
            </a:xfrm>
            <a:prstGeom prst="rect">
              <a:avLst/>
            </a:prstGeom>
            <a:solidFill>
              <a:srgbClr val="393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7" name="Rectangle 237"/>
            <p:cNvSpPr>
              <a:spLocks noChangeArrowheads="1"/>
            </p:cNvSpPr>
            <p:nvPr/>
          </p:nvSpPr>
          <p:spPr bwMode="auto">
            <a:xfrm>
              <a:off x="1587" y="2162"/>
              <a:ext cx="2" cy="188"/>
            </a:xfrm>
            <a:prstGeom prst="rect">
              <a:avLst/>
            </a:prstGeom>
            <a:solidFill>
              <a:srgbClr val="373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8" name="Rectangle 238"/>
            <p:cNvSpPr>
              <a:spLocks noChangeArrowheads="1"/>
            </p:cNvSpPr>
            <p:nvPr/>
          </p:nvSpPr>
          <p:spPr bwMode="auto">
            <a:xfrm>
              <a:off x="1589" y="2162"/>
              <a:ext cx="2" cy="188"/>
            </a:xfrm>
            <a:prstGeom prst="rect">
              <a:avLst/>
            </a:prstGeom>
            <a:solidFill>
              <a:srgbClr val="353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19" name="Rectangle 239"/>
            <p:cNvSpPr>
              <a:spLocks noChangeArrowheads="1"/>
            </p:cNvSpPr>
            <p:nvPr/>
          </p:nvSpPr>
          <p:spPr bwMode="auto">
            <a:xfrm>
              <a:off x="1591" y="2162"/>
              <a:ext cx="1" cy="188"/>
            </a:xfrm>
            <a:prstGeom prst="rect">
              <a:avLst/>
            </a:prstGeom>
            <a:solidFill>
              <a:srgbClr val="333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0" name="Rectangle 240"/>
            <p:cNvSpPr>
              <a:spLocks noChangeArrowheads="1"/>
            </p:cNvSpPr>
            <p:nvPr/>
          </p:nvSpPr>
          <p:spPr bwMode="auto">
            <a:xfrm>
              <a:off x="1592" y="2162"/>
              <a:ext cx="1" cy="188"/>
            </a:xfrm>
            <a:prstGeom prst="rect">
              <a:avLst/>
            </a:prstGeom>
            <a:solidFill>
              <a:srgbClr val="313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1" name="Rectangle 241"/>
            <p:cNvSpPr>
              <a:spLocks noChangeArrowheads="1"/>
            </p:cNvSpPr>
            <p:nvPr/>
          </p:nvSpPr>
          <p:spPr bwMode="auto">
            <a:xfrm>
              <a:off x="1593" y="2162"/>
              <a:ext cx="2" cy="188"/>
            </a:xfrm>
            <a:prstGeom prst="rect">
              <a:avLst/>
            </a:prstGeom>
            <a:solidFill>
              <a:srgbClr val="2F2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2" name="Rectangle 242"/>
            <p:cNvSpPr>
              <a:spLocks noChangeArrowheads="1"/>
            </p:cNvSpPr>
            <p:nvPr/>
          </p:nvSpPr>
          <p:spPr bwMode="auto">
            <a:xfrm>
              <a:off x="1595" y="2162"/>
              <a:ext cx="1" cy="188"/>
            </a:xfrm>
            <a:prstGeom prst="rect">
              <a:avLst/>
            </a:prstGeom>
            <a:solidFill>
              <a:srgbClr val="2D2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3" name="Rectangle 243"/>
            <p:cNvSpPr>
              <a:spLocks noChangeArrowheads="1"/>
            </p:cNvSpPr>
            <p:nvPr/>
          </p:nvSpPr>
          <p:spPr bwMode="auto">
            <a:xfrm>
              <a:off x="1596" y="2162"/>
              <a:ext cx="2" cy="188"/>
            </a:xfrm>
            <a:prstGeom prst="rect">
              <a:avLst/>
            </a:prstGeom>
            <a:solidFill>
              <a:srgbClr val="2B2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4" name="Rectangle 244"/>
            <p:cNvSpPr>
              <a:spLocks noChangeArrowheads="1"/>
            </p:cNvSpPr>
            <p:nvPr/>
          </p:nvSpPr>
          <p:spPr bwMode="auto">
            <a:xfrm>
              <a:off x="1598" y="2162"/>
              <a:ext cx="1" cy="188"/>
            </a:xfrm>
            <a:prstGeom prst="rect">
              <a:avLst/>
            </a:prstGeom>
            <a:solidFill>
              <a:srgbClr val="292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5" name="Rectangle 245"/>
            <p:cNvSpPr>
              <a:spLocks noChangeArrowheads="1"/>
            </p:cNvSpPr>
            <p:nvPr/>
          </p:nvSpPr>
          <p:spPr bwMode="auto">
            <a:xfrm>
              <a:off x="1599" y="2162"/>
              <a:ext cx="1" cy="188"/>
            </a:xfrm>
            <a:prstGeom prst="rect">
              <a:avLst/>
            </a:prstGeom>
            <a:solidFill>
              <a:srgbClr val="272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6" name="Rectangle 246"/>
            <p:cNvSpPr>
              <a:spLocks noChangeArrowheads="1"/>
            </p:cNvSpPr>
            <p:nvPr/>
          </p:nvSpPr>
          <p:spPr bwMode="auto">
            <a:xfrm>
              <a:off x="1600" y="2162"/>
              <a:ext cx="2" cy="188"/>
            </a:xfrm>
            <a:prstGeom prst="rect">
              <a:avLst/>
            </a:prstGeom>
            <a:solidFill>
              <a:srgbClr val="252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7" name="Rectangle 247"/>
            <p:cNvSpPr>
              <a:spLocks noChangeArrowheads="1"/>
            </p:cNvSpPr>
            <p:nvPr/>
          </p:nvSpPr>
          <p:spPr bwMode="auto">
            <a:xfrm>
              <a:off x="1602" y="2162"/>
              <a:ext cx="2" cy="188"/>
            </a:xfrm>
            <a:prstGeom prst="rect">
              <a:avLst/>
            </a:prstGeom>
            <a:solidFill>
              <a:srgbClr val="232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8" name="Rectangle 248"/>
            <p:cNvSpPr>
              <a:spLocks noChangeArrowheads="1"/>
            </p:cNvSpPr>
            <p:nvPr/>
          </p:nvSpPr>
          <p:spPr bwMode="auto">
            <a:xfrm>
              <a:off x="1604" y="2162"/>
              <a:ext cx="1" cy="188"/>
            </a:xfrm>
            <a:prstGeom prst="rect">
              <a:avLst/>
            </a:prstGeom>
            <a:solidFill>
              <a:srgbClr val="212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29" name="Rectangle 249"/>
            <p:cNvSpPr>
              <a:spLocks noChangeArrowheads="1"/>
            </p:cNvSpPr>
            <p:nvPr/>
          </p:nvSpPr>
          <p:spPr bwMode="auto">
            <a:xfrm>
              <a:off x="1605" y="2162"/>
              <a:ext cx="2" cy="188"/>
            </a:xfrm>
            <a:prstGeom prst="rect">
              <a:avLst/>
            </a:prstGeom>
            <a:solidFill>
              <a:srgbClr val="1F1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0" name="Rectangle 250"/>
            <p:cNvSpPr>
              <a:spLocks noChangeArrowheads="1"/>
            </p:cNvSpPr>
            <p:nvPr/>
          </p:nvSpPr>
          <p:spPr bwMode="auto">
            <a:xfrm>
              <a:off x="1607" y="2162"/>
              <a:ext cx="1" cy="188"/>
            </a:xfrm>
            <a:prstGeom prst="rect">
              <a:avLst/>
            </a:prstGeom>
            <a:solidFill>
              <a:srgbClr val="1D1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1" name="Rectangle 251"/>
            <p:cNvSpPr>
              <a:spLocks noChangeArrowheads="1"/>
            </p:cNvSpPr>
            <p:nvPr/>
          </p:nvSpPr>
          <p:spPr bwMode="auto">
            <a:xfrm>
              <a:off x="1608" y="2162"/>
              <a:ext cx="2" cy="188"/>
            </a:xfrm>
            <a:prstGeom prst="rect">
              <a:avLst/>
            </a:prstGeom>
            <a:solidFill>
              <a:srgbClr val="1B1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2" name="Rectangle 252"/>
            <p:cNvSpPr>
              <a:spLocks noChangeArrowheads="1"/>
            </p:cNvSpPr>
            <p:nvPr/>
          </p:nvSpPr>
          <p:spPr bwMode="auto">
            <a:xfrm>
              <a:off x="1610" y="2162"/>
              <a:ext cx="1" cy="188"/>
            </a:xfrm>
            <a:prstGeom prst="rect">
              <a:avLst/>
            </a:prstGeom>
            <a:solidFill>
              <a:srgbClr val="191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3" name="Rectangle 253"/>
            <p:cNvSpPr>
              <a:spLocks noChangeArrowheads="1"/>
            </p:cNvSpPr>
            <p:nvPr/>
          </p:nvSpPr>
          <p:spPr bwMode="auto">
            <a:xfrm>
              <a:off x="1611" y="2162"/>
              <a:ext cx="1" cy="188"/>
            </a:xfrm>
            <a:prstGeom prst="rect">
              <a:avLst/>
            </a:prstGeom>
            <a:solidFill>
              <a:srgbClr val="171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4" name="Rectangle 254"/>
            <p:cNvSpPr>
              <a:spLocks noChangeArrowheads="1"/>
            </p:cNvSpPr>
            <p:nvPr/>
          </p:nvSpPr>
          <p:spPr bwMode="auto">
            <a:xfrm>
              <a:off x="1612" y="2162"/>
              <a:ext cx="2" cy="188"/>
            </a:xfrm>
            <a:prstGeom prst="rect">
              <a:avLst/>
            </a:prstGeom>
            <a:solidFill>
              <a:srgbClr val="151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5" name="Rectangle 255"/>
            <p:cNvSpPr>
              <a:spLocks noChangeArrowheads="1"/>
            </p:cNvSpPr>
            <p:nvPr/>
          </p:nvSpPr>
          <p:spPr bwMode="auto">
            <a:xfrm>
              <a:off x="1614" y="2162"/>
              <a:ext cx="1" cy="188"/>
            </a:xfrm>
            <a:prstGeom prst="rect">
              <a:avLst/>
            </a:prstGeom>
            <a:solidFill>
              <a:srgbClr val="131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6" name="Rectangle 256"/>
            <p:cNvSpPr>
              <a:spLocks noChangeArrowheads="1"/>
            </p:cNvSpPr>
            <p:nvPr/>
          </p:nvSpPr>
          <p:spPr bwMode="auto">
            <a:xfrm>
              <a:off x="1615" y="2162"/>
              <a:ext cx="2" cy="188"/>
            </a:xfrm>
            <a:prstGeom prst="rect">
              <a:avLst/>
            </a:prstGeom>
            <a:solidFill>
              <a:srgbClr val="111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7" name="Rectangle 257"/>
            <p:cNvSpPr>
              <a:spLocks noChangeArrowheads="1"/>
            </p:cNvSpPr>
            <p:nvPr/>
          </p:nvSpPr>
          <p:spPr bwMode="auto">
            <a:xfrm>
              <a:off x="1617" y="2162"/>
              <a:ext cx="1" cy="188"/>
            </a:xfrm>
            <a:prstGeom prst="rect">
              <a:avLst/>
            </a:prstGeom>
            <a:solidFill>
              <a:srgbClr val="0F0F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8" name="Rectangle 258"/>
            <p:cNvSpPr>
              <a:spLocks noChangeArrowheads="1"/>
            </p:cNvSpPr>
            <p:nvPr/>
          </p:nvSpPr>
          <p:spPr bwMode="auto">
            <a:xfrm>
              <a:off x="1618" y="2162"/>
              <a:ext cx="2" cy="188"/>
            </a:xfrm>
            <a:prstGeom prst="rect">
              <a:avLst/>
            </a:prstGeom>
            <a:solidFill>
              <a:srgbClr val="0D0D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39" name="Rectangle 259"/>
            <p:cNvSpPr>
              <a:spLocks noChangeArrowheads="1"/>
            </p:cNvSpPr>
            <p:nvPr/>
          </p:nvSpPr>
          <p:spPr bwMode="auto">
            <a:xfrm>
              <a:off x="1620" y="2162"/>
              <a:ext cx="2" cy="188"/>
            </a:xfrm>
            <a:prstGeom prst="rect">
              <a:avLst/>
            </a:prstGeom>
            <a:solidFill>
              <a:srgbClr val="0B0B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0" name="Rectangle 260"/>
            <p:cNvSpPr>
              <a:spLocks noChangeArrowheads="1"/>
            </p:cNvSpPr>
            <p:nvPr/>
          </p:nvSpPr>
          <p:spPr bwMode="auto">
            <a:xfrm>
              <a:off x="1622" y="2162"/>
              <a:ext cx="1" cy="188"/>
            </a:xfrm>
            <a:prstGeom prst="rect">
              <a:avLst/>
            </a:prstGeom>
            <a:solidFill>
              <a:srgbClr val="0909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1" name="Rectangle 261"/>
            <p:cNvSpPr>
              <a:spLocks noChangeArrowheads="1"/>
            </p:cNvSpPr>
            <p:nvPr/>
          </p:nvSpPr>
          <p:spPr bwMode="auto">
            <a:xfrm>
              <a:off x="1623" y="2162"/>
              <a:ext cx="1" cy="188"/>
            </a:xfrm>
            <a:prstGeom prst="rect">
              <a:avLst/>
            </a:prstGeom>
            <a:solidFill>
              <a:srgbClr val="0707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2" name="Rectangle 262"/>
            <p:cNvSpPr>
              <a:spLocks noChangeArrowheads="1"/>
            </p:cNvSpPr>
            <p:nvPr/>
          </p:nvSpPr>
          <p:spPr bwMode="auto">
            <a:xfrm>
              <a:off x="1624" y="2162"/>
              <a:ext cx="2" cy="188"/>
            </a:xfrm>
            <a:prstGeom prst="rect">
              <a:avLst/>
            </a:prstGeom>
            <a:solidFill>
              <a:srgbClr val="0505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3" name="Rectangle 263"/>
            <p:cNvSpPr>
              <a:spLocks noChangeArrowheads="1"/>
            </p:cNvSpPr>
            <p:nvPr/>
          </p:nvSpPr>
          <p:spPr bwMode="auto">
            <a:xfrm>
              <a:off x="1626" y="2162"/>
              <a:ext cx="1" cy="188"/>
            </a:xfrm>
            <a:prstGeom prst="rect">
              <a:avLst/>
            </a:prstGeom>
            <a:solidFill>
              <a:srgbClr val="0303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4" name="Rectangle 264"/>
            <p:cNvSpPr>
              <a:spLocks noChangeArrowheads="1"/>
            </p:cNvSpPr>
            <p:nvPr/>
          </p:nvSpPr>
          <p:spPr bwMode="auto">
            <a:xfrm>
              <a:off x="1627" y="2162"/>
              <a:ext cx="1" cy="188"/>
            </a:xfrm>
            <a:prstGeom prst="rect">
              <a:avLst/>
            </a:prstGeom>
            <a:solidFill>
              <a:srgbClr val="0101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5" name="Freeform 265"/>
            <p:cNvSpPr>
              <a:spLocks/>
            </p:cNvSpPr>
            <p:nvPr/>
          </p:nvSpPr>
          <p:spPr bwMode="auto">
            <a:xfrm>
              <a:off x="1252" y="2162"/>
              <a:ext cx="375" cy="187"/>
            </a:xfrm>
            <a:custGeom>
              <a:avLst/>
              <a:gdLst/>
              <a:ahLst/>
              <a:cxnLst>
                <a:cxn ang="0">
                  <a:pos x="0" y="186"/>
                </a:cxn>
                <a:cxn ang="0">
                  <a:pos x="563" y="0"/>
                </a:cxn>
                <a:cxn ang="0">
                  <a:pos x="423" y="262"/>
                </a:cxn>
                <a:cxn ang="0">
                  <a:pos x="751" y="186"/>
                </a:cxn>
                <a:cxn ang="0">
                  <a:pos x="189" y="373"/>
                </a:cxn>
                <a:cxn ang="0">
                  <a:pos x="329" y="112"/>
                </a:cxn>
                <a:cxn ang="0">
                  <a:pos x="0" y="186"/>
                </a:cxn>
              </a:cxnLst>
              <a:rect l="0" t="0" r="r" b="b"/>
              <a:pathLst>
                <a:path w="751" h="373">
                  <a:moveTo>
                    <a:pt x="0" y="186"/>
                  </a:moveTo>
                  <a:lnTo>
                    <a:pt x="563" y="0"/>
                  </a:lnTo>
                  <a:lnTo>
                    <a:pt x="423" y="262"/>
                  </a:lnTo>
                  <a:lnTo>
                    <a:pt x="751" y="186"/>
                  </a:lnTo>
                  <a:lnTo>
                    <a:pt x="189" y="373"/>
                  </a:lnTo>
                  <a:lnTo>
                    <a:pt x="329" y="112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6" name="Line 266"/>
            <p:cNvSpPr>
              <a:spLocks noChangeShapeType="1"/>
            </p:cNvSpPr>
            <p:nvPr/>
          </p:nvSpPr>
          <p:spPr bwMode="auto">
            <a:xfrm flipV="1">
              <a:off x="2001" y="2549"/>
              <a:ext cx="164" cy="12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7" name="Line 267"/>
            <p:cNvSpPr>
              <a:spLocks noChangeShapeType="1"/>
            </p:cNvSpPr>
            <p:nvPr/>
          </p:nvSpPr>
          <p:spPr bwMode="auto">
            <a:xfrm flipV="1">
              <a:off x="2165" y="2549"/>
              <a:ext cx="1" cy="17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8" name="Line 268"/>
            <p:cNvSpPr>
              <a:spLocks noChangeShapeType="1"/>
            </p:cNvSpPr>
            <p:nvPr/>
          </p:nvSpPr>
          <p:spPr bwMode="auto">
            <a:xfrm flipH="1" flipV="1">
              <a:off x="2165" y="2549"/>
              <a:ext cx="163" cy="12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49" name="Line 269"/>
            <p:cNvSpPr>
              <a:spLocks noChangeShapeType="1"/>
            </p:cNvSpPr>
            <p:nvPr/>
          </p:nvSpPr>
          <p:spPr bwMode="auto">
            <a:xfrm flipH="1">
              <a:off x="2165" y="2549"/>
              <a:ext cx="246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50" name="Line 270"/>
            <p:cNvSpPr>
              <a:spLocks noChangeShapeType="1"/>
            </p:cNvSpPr>
            <p:nvPr/>
          </p:nvSpPr>
          <p:spPr bwMode="auto">
            <a:xfrm flipH="1">
              <a:off x="2165" y="2425"/>
              <a:ext cx="163" cy="12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51" name="Line 271"/>
            <p:cNvSpPr>
              <a:spLocks noChangeShapeType="1"/>
            </p:cNvSpPr>
            <p:nvPr/>
          </p:nvSpPr>
          <p:spPr bwMode="auto">
            <a:xfrm>
              <a:off x="2165" y="2364"/>
              <a:ext cx="1" cy="18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52" name="Line 272"/>
            <p:cNvSpPr>
              <a:spLocks noChangeShapeType="1"/>
            </p:cNvSpPr>
            <p:nvPr/>
          </p:nvSpPr>
          <p:spPr bwMode="auto">
            <a:xfrm>
              <a:off x="2052" y="2446"/>
              <a:ext cx="113" cy="10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53" name="Line 273"/>
            <p:cNvSpPr>
              <a:spLocks noChangeShapeType="1"/>
            </p:cNvSpPr>
            <p:nvPr/>
          </p:nvSpPr>
          <p:spPr bwMode="auto">
            <a:xfrm>
              <a:off x="1919" y="2549"/>
              <a:ext cx="246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8754" name="Picture 27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36" y="2302"/>
              <a:ext cx="657" cy="4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55" name="Picture 275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874" y="2479"/>
              <a:ext cx="500" cy="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56" name="Picture 276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148" y="2331"/>
              <a:ext cx="254" cy="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57" name="Picture 277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205" y="2533"/>
              <a:ext cx="247" cy="1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8758" name="Rectangle 278"/>
            <p:cNvSpPr>
              <a:spLocks noChangeArrowheads="1"/>
            </p:cNvSpPr>
            <p:nvPr/>
          </p:nvSpPr>
          <p:spPr bwMode="auto">
            <a:xfrm>
              <a:off x="2058" y="2344"/>
              <a:ext cx="26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Access </a:t>
              </a:r>
              <a:endParaRPr kumimoji="0" lang="pl-PL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59" name="Rectangle 279"/>
            <p:cNvSpPr>
              <a:spLocks noChangeArrowheads="1"/>
            </p:cNvSpPr>
            <p:nvPr/>
          </p:nvSpPr>
          <p:spPr bwMode="auto">
            <a:xfrm>
              <a:off x="2043" y="2434"/>
              <a:ext cx="32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Network</a:t>
              </a:r>
              <a:endParaRPr kumimoji="0" lang="pl-PL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60" name="Freeform 280"/>
            <p:cNvSpPr>
              <a:spLocks/>
            </p:cNvSpPr>
            <p:nvPr/>
          </p:nvSpPr>
          <p:spPr bwMode="auto">
            <a:xfrm>
              <a:off x="1636" y="2221"/>
              <a:ext cx="74" cy="24"/>
            </a:xfrm>
            <a:custGeom>
              <a:avLst/>
              <a:gdLst/>
              <a:ahLst/>
              <a:cxnLst>
                <a:cxn ang="0">
                  <a:pos x="146" y="47"/>
                </a:cxn>
                <a:cxn ang="0">
                  <a:pos x="47" y="40"/>
                </a:cxn>
                <a:cxn ang="0">
                  <a:pos x="99" y="6"/>
                </a:cxn>
                <a:cxn ang="0">
                  <a:pos x="0" y="0"/>
                </a:cxn>
              </a:cxnLst>
              <a:rect l="0" t="0" r="r" b="b"/>
              <a:pathLst>
                <a:path w="146" h="47">
                  <a:moveTo>
                    <a:pt x="146" y="47"/>
                  </a:moveTo>
                  <a:lnTo>
                    <a:pt x="47" y="40"/>
                  </a:lnTo>
                  <a:lnTo>
                    <a:pt x="99" y="6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1" name="Freeform 281"/>
            <p:cNvSpPr>
              <a:spLocks/>
            </p:cNvSpPr>
            <p:nvPr/>
          </p:nvSpPr>
          <p:spPr bwMode="auto">
            <a:xfrm>
              <a:off x="1746" y="2219"/>
              <a:ext cx="86" cy="28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71" y="57"/>
                </a:cxn>
                <a:cxn ang="0">
                  <a:pos x="101" y="0"/>
                </a:cxn>
                <a:cxn ang="0">
                  <a:pos x="0" y="52"/>
                </a:cxn>
              </a:cxnLst>
              <a:rect l="0" t="0" r="r" b="b"/>
              <a:pathLst>
                <a:path w="171" h="57">
                  <a:moveTo>
                    <a:pt x="171" y="5"/>
                  </a:moveTo>
                  <a:lnTo>
                    <a:pt x="71" y="57"/>
                  </a:lnTo>
                  <a:lnTo>
                    <a:pt x="101" y="0"/>
                  </a:lnTo>
                  <a:lnTo>
                    <a:pt x="0" y="52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2" name="Freeform 282"/>
            <p:cNvSpPr>
              <a:spLocks/>
            </p:cNvSpPr>
            <p:nvPr/>
          </p:nvSpPr>
          <p:spPr bwMode="auto">
            <a:xfrm>
              <a:off x="1722" y="2138"/>
              <a:ext cx="24" cy="95"/>
            </a:xfrm>
            <a:custGeom>
              <a:avLst/>
              <a:gdLst/>
              <a:ahLst/>
              <a:cxnLst>
                <a:cxn ang="0">
                  <a:pos x="23" y="191"/>
                </a:cxn>
                <a:cxn ang="0">
                  <a:pos x="0" y="72"/>
                </a:cxn>
                <a:cxn ang="0">
                  <a:pos x="48" y="119"/>
                </a:cxn>
                <a:cxn ang="0">
                  <a:pos x="23" y="0"/>
                </a:cxn>
              </a:cxnLst>
              <a:rect l="0" t="0" r="r" b="b"/>
              <a:pathLst>
                <a:path w="48" h="191">
                  <a:moveTo>
                    <a:pt x="23" y="191"/>
                  </a:moveTo>
                  <a:lnTo>
                    <a:pt x="0" y="72"/>
                  </a:lnTo>
                  <a:lnTo>
                    <a:pt x="48" y="119"/>
                  </a:lnTo>
                  <a:lnTo>
                    <a:pt x="23" y="0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3" name="Freeform 283"/>
            <p:cNvSpPr>
              <a:spLocks/>
            </p:cNvSpPr>
            <p:nvPr/>
          </p:nvSpPr>
          <p:spPr bwMode="auto">
            <a:xfrm>
              <a:off x="1636" y="2247"/>
              <a:ext cx="196" cy="585"/>
            </a:xfrm>
            <a:custGeom>
              <a:avLst/>
              <a:gdLst/>
              <a:ahLst/>
              <a:cxnLst>
                <a:cxn ang="0">
                  <a:pos x="0" y="1072"/>
                </a:cxn>
                <a:cxn ang="0">
                  <a:pos x="194" y="1170"/>
                </a:cxn>
                <a:cxn ang="0">
                  <a:pos x="390" y="1072"/>
                </a:cxn>
                <a:cxn ang="0">
                  <a:pos x="194" y="0"/>
                </a:cxn>
                <a:cxn ang="0">
                  <a:pos x="0" y="1072"/>
                </a:cxn>
              </a:cxnLst>
              <a:rect l="0" t="0" r="r" b="b"/>
              <a:pathLst>
                <a:path w="390" h="1170">
                  <a:moveTo>
                    <a:pt x="0" y="1072"/>
                  </a:moveTo>
                  <a:lnTo>
                    <a:pt x="194" y="1170"/>
                  </a:lnTo>
                  <a:lnTo>
                    <a:pt x="390" y="1072"/>
                  </a:lnTo>
                  <a:lnTo>
                    <a:pt x="194" y="0"/>
                  </a:lnTo>
                  <a:lnTo>
                    <a:pt x="0" y="1072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4" name="Freeform 284"/>
            <p:cNvSpPr>
              <a:spLocks/>
            </p:cNvSpPr>
            <p:nvPr/>
          </p:nvSpPr>
          <p:spPr bwMode="auto">
            <a:xfrm>
              <a:off x="1716" y="2271"/>
              <a:ext cx="36" cy="61"/>
            </a:xfrm>
            <a:custGeom>
              <a:avLst/>
              <a:gdLst/>
              <a:ahLst/>
              <a:cxnLst>
                <a:cxn ang="0">
                  <a:pos x="13" y="25"/>
                </a:cxn>
                <a:cxn ang="0">
                  <a:pos x="36" y="0"/>
                </a:cxn>
                <a:cxn ang="0">
                  <a:pos x="61" y="25"/>
                </a:cxn>
                <a:cxn ang="0">
                  <a:pos x="74" y="98"/>
                </a:cxn>
                <a:cxn ang="0">
                  <a:pos x="36" y="123"/>
                </a:cxn>
                <a:cxn ang="0">
                  <a:pos x="0" y="98"/>
                </a:cxn>
                <a:cxn ang="0">
                  <a:pos x="13" y="25"/>
                </a:cxn>
              </a:cxnLst>
              <a:rect l="0" t="0" r="r" b="b"/>
              <a:pathLst>
                <a:path w="74" h="123">
                  <a:moveTo>
                    <a:pt x="13" y="25"/>
                  </a:moveTo>
                  <a:lnTo>
                    <a:pt x="36" y="0"/>
                  </a:lnTo>
                  <a:lnTo>
                    <a:pt x="61" y="25"/>
                  </a:lnTo>
                  <a:lnTo>
                    <a:pt x="74" y="98"/>
                  </a:lnTo>
                  <a:lnTo>
                    <a:pt x="36" y="123"/>
                  </a:lnTo>
                  <a:lnTo>
                    <a:pt x="0" y="98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5" name="Freeform 285"/>
            <p:cNvSpPr>
              <a:spLocks/>
            </p:cNvSpPr>
            <p:nvPr/>
          </p:nvSpPr>
          <p:spPr bwMode="auto">
            <a:xfrm>
              <a:off x="1716" y="2271"/>
              <a:ext cx="36" cy="61"/>
            </a:xfrm>
            <a:custGeom>
              <a:avLst/>
              <a:gdLst/>
              <a:ahLst/>
              <a:cxnLst>
                <a:cxn ang="0">
                  <a:pos x="13" y="25"/>
                </a:cxn>
                <a:cxn ang="0">
                  <a:pos x="36" y="0"/>
                </a:cxn>
                <a:cxn ang="0">
                  <a:pos x="61" y="25"/>
                </a:cxn>
                <a:cxn ang="0">
                  <a:pos x="74" y="98"/>
                </a:cxn>
                <a:cxn ang="0">
                  <a:pos x="36" y="123"/>
                </a:cxn>
                <a:cxn ang="0">
                  <a:pos x="0" y="98"/>
                </a:cxn>
                <a:cxn ang="0">
                  <a:pos x="13" y="25"/>
                </a:cxn>
              </a:cxnLst>
              <a:rect l="0" t="0" r="r" b="b"/>
              <a:pathLst>
                <a:path w="74" h="123">
                  <a:moveTo>
                    <a:pt x="13" y="25"/>
                  </a:moveTo>
                  <a:lnTo>
                    <a:pt x="36" y="0"/>
                  </a:lnTo>
                  <a:lnTo>
                    <a:pt x="61" y="25"/>
                  </a:lnTo>
                  <a:lnTo>
                    <a:pt x="74" y="98"/>
                  </a:lnTo>
                  <a:lnTo>
                    <a:pt x="36" y="123"/>
                  </a:lnTo>
                  <a:lnTo>
                    <a:pt x="0" y="98"/>
                  </a:lnTo>
                  <a:lnTo>
                    <a:pt x="13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6" name="Freeform 286"/>
            <p:cNvSpPr>
              <a:spLocks/>
            </p:cNvSpPr>
            <p:nvPr/>
          </p:nvSpPr>
          <p:spPr bwMode="auto">
            <a:xfrm>
              <a:off x="1636" y="2735"/>
              <a:ext cx="196" cy="48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194" y="0"/>
                </a:cxn>
                <a:cxn ang="0">
                  <a:pos x="390" y="96"/>
                </a:cxn>
              </a:cxnLst>
              <a:rect l="0" t="0" r="r" b="b"/>
              <a:pathLst>
                <a:path w="390" h="96">
                  <a:moveTo>
                    <a:pt x="0" y="96"/>
                  </a:moveTo>
                  <a:lnTo>
                    <a:pt x="194" y="0"/>
                  </a:lnTo>
                  <a:lnTo>
                    <a:pt x="390" y="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7" name="Freeform 287"/>
            <p:cNvSpPr>
              <a:spLocks/>
            </p:cNvSpPr>
            <p:nvPr/>
          </p:nvSpPr>
          <p:spPr bwMode="auto">
            <a:xfrm>
              <a:off x="1636" y="2247"/>
              <a:ext cx="196" cy="585"/>
            </a:xfrm>
            <a:custGeom>
              <a:avLst/>
              <a:gdLst/>
              <a:ahLst/>
              <a:cxnLst>
                <a:cxn ang="0">
                  <a:pos x="194" y="0"/>
                </a:cxn>
                <a:cxn ang="0">
                  <a:pos x="194" y="1170"/>
                </a:cxn>
                <a:cxn ang="0">
                  <a:pos x="0" y="1072"/>
                </a:cxn>
                <a:cxn ang="0">
                  <a:pos x="194" y="0"/>
                </a:cxn>
                <a:cxn ang="0">
                  <a:pos x="390" y="1072"/>
                </a:cxn>
                <a:cxn ang="0">
                  <a:pos x="194" y="1170"/>
                </a:cxn>
              </a:cxnLst>
              <a:rect l="0" t="0" r="r" b="b"/>
              <a:pathLst>
                <a:path w="390" h="1170">
                  <a:moveTo>
                    <a:pt x="194" y="0"/>
                  </a:moveTo>
                  <a:lnTo>
                    <a:pt x="194" y="1170"/>
                  </a:lnTo>
                  <a:lnTo>
                    <a:pt x="0" y="1072"/>
                  </a:lnTo>
                  <a:lnTo>
                    <a:pt x="194" y="0"/>
                  </a:lnTo>
                  <a:lnTo>
                    <a:pt x="390" y="1072"/>
                  </a:lnTo>
                  <a:lnTo>
                    <a:pt x="194" y="11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8" name="Freeform 288"/>
            <p:cNvSpPr>
              <a:spLocks/>
            </p:cNvSpPr>
            <p:nvPr/>
          </p:nvSpPr>
          <p:spPr bwMode="auto">
            <a:xfrm>
              <a:off x="1710" y="2381"/>
              <a:ext cx="4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23"/>
                </a:cxn>
                <a:cxn ang="0">
                  <a:pos x="98" y="0"/>
                </a:cxn>
              </a:cxnLst>
              <a:rect l="0" t="0" r="r" b="b"/>
              <a:pathLst>
                <a:path w="98" h="23">
                  <a:moveTo>
                    <a:pt x="0" y="0"/>
                  </a:moveTo>
                  <a:lnTo>
                    <a:pt x="48" y="23"/>
                  </a:lnTo>
                  <a:lnTo>
                    <a:pt x="9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69" name="Freeform 289"/>
            <p:cNvSpPr>
              <a:spLocks/>
            </p:cNvSpPr>
            <p:nvPr/>
          </p:nvSpPr>
          <p:spPr bwMode="auto">
            <a:xfrm>
              <a:off x="1701" y="2426"/>
              <a:ext cx="66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32"/>
                </a:cxn>
                <a:cxn ang="0">
                  <a:pos x="130" y="0"/>
                </a:cxn>
              </a:cxnLst>
              <a:rect l="0" t="0" r="r" b="b"/>
              <a:pathLst>
                <a:path w="130" h="32">
                  <a:moveTo>
                    <a:pt x="0" y="0"/>
                  </a:moveTo>
                  <a:lnTo>
                    <a:pt x="64" y="32"/>
                  </a:lnTo>
                  <a:lnTo>
                    <a:pt x="13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0" name="Freeform 290"/>
            <p:cNvSpPr>
              <a:spLocks/>
            </p:cNvSpPr>
            <p:nvPr/>
          </p:nvSpPr>
          <p:spPr bwMode="auto">
            <a:xfrm>
              <a:off x="1693" y="2469"/>
              <a:ext cx="80" cy="2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0" y="43"/>
                </a:cxn>
                <a:cxn ang="0">
                  <a:pos x="160" y="0"/>
                </a:cxn>
              </a:cxnLst>
              <a:rect l="0" t="0" r="r" b="b"/>
              <a:pathLst>
                <a:path w="160" h="43">
                  <a:moveTo>
                    <a:pt x="0" y="2"/>
                  </a:moveTo>
                  <a:lnTo>
                    <a:pt x="80" y="43"/>
                  </a:lnTo>
                  <a:lnTo>
                    <a:pt x="16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1" name="Freeform 291"/>
            <p:cNvSpPr>
              <a:spLocks/>
            </p:cNvSpPr>
            <p:nvPr/>
          </p:nvSpPr>
          <p:spPr bwMode="auto">
            <a:xfrm>
              <a:off x="1685" y="2515"/>
              <a:ext cx="9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" y="50"/>
                </a:cxn>
                <a:cxn ang="0">
                  <a:pos x="194" y="0"/>
                </a:cxn>
              </a:cxnLst>
              <a:rect l="0" t="0" r="r" b="b"/>
              <a:pathLst>
                <a:path w="194" h="50">
                  <a:moveTo>
                    <a:pt x="0" y="0"/>
                  </a:moveTo>
                  <a:lnTo>
                    <a:pt x="96" y="50"/>
                  </a:lnTo>
                  <a:lnTo>
                    <a:pt x="19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2" name="Freeform 292"/>
            <p:cNvSpPr>
              <a:spLocks/>
            </p:cNvSpPr>
            <p:nvPr/>
          </p:nvSpPr>
          <p:spPr bwMode="auto">
            <a:xfrm>
              <a:off x="1677" y="2560"/>
              <a:ext cx="114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57"/>
                </a:cxn>
                <a:cxn ang="0">
                  <a:pos x="226" y="0"/>
                </a:cxn>
              </a:cxnLst>
              <a:rect l="0" t="0" r="r" b="b"/>
              <a:pathLst>
                <a:path w="226" h="57">
                  <a:moveTo>
                    <a:pt x="0" y="0"/>
                  </a:moveTo>
                  <a:lnTo>
                    <a:pt x="112" y="57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3" name="Freeform 293"/>
            <p:cNvSpPr>
              <a:spLocks/>
            </p:cNvSpPr>
            <p:nvPr/>
          </p:nvSpPr>
          <p:spPr bwMode="auto">
            <a:xfrm>
              <a:off x="1669" y="2604"/>
              <a:ext cx="129" cy="3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30" y="67"/>
                </a:cxn>
                <a:cxn ang="0">
                  <a:pos x="259" y="0"/>
                </a:cxn>
              </a:cxnLst>
              <a:rect l="0" t="0" r="r" b="b"/>
              <a:pathLst>
                <a:path w="259" h="67">
                  <a:moveTo>
                    <a:pt x="0" y="3"/>
                  </a:moveTo>
                  <a:lnTo>
                    <a:pt x="130" y="67"/>
                  </a:lnTo>
                  <a:lnTo>
                    <a:pt x="25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4" name="Freeform 294"/>
            <p:cNvSpPr>
              <a:spLocks/>
            </p:cNvSpPr>
            <p:nvPr/>
          </p:nvSpPr>
          <p:spPr bwMode="auto">
            <a:xfrm>
              <a:off x="1661" y="2649"/>
              <a:ext cx="1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6" y="73"/>
                </a:cxn>
                <a:cxn ang="0">
                  <a:pos x="294" y="0"/>
                </a:cxn>
              </a:cxnLst>
              <a:rect l="0" t="0" r="r" b="b"/>
              <a:pathLst>
                <a:path w="294" h="73">
                  <a:moveTo>
                    <a:pt x="0" y="0"/>
                  </a:moveTo>
                  <a:lnTo>
                    <a:pt x="146" y="73"/>
                  </a:lnTo>
                  <a:lnTo>
                    <a:pt x="29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5" name="Freeform 295"/>
            <p:cNvSpPr>
              <a:spLocks/>
            </p:cNvSpPr>
            <p:nvPr/>
          </p:nvSpPr>
          <p:spPr bwMode="auto">
            <a:xfrm>
              <a:off x="1653" y="2694"/>
              <a:ext cx="16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2" y="82"/>
                </a:cxn>
                <a:cxn ang="0">
                  <a:pos x="326" y="0"/>
                </a:cxn>
              </a:cxnLst>
              <a:rect l="0" t="0" r="r" b="b"/>
              <a:pathLst>
                <a:path w="326" h="82">
                  <a:moveTo>
                    <a:pt x="0" y="0"/>
                  </a:moveTo>
                  <a:lnTo>
                    <a:pt x="162" y="82"/>
                  </a:lnTo>
                  <a:lnTo>
                    <a:pt x="32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6" name="Freeform 296"/>
            <p:cNvSpPr>
              <a:spLocks/>
            </p:cNvSpPr>
            <p:nvPr/>
          </p:nvSpPr>
          <p:spPr bwMode="auto">
            <a:xfrm>
              <a:off x="1644" y="2737"/>
              <a:ext cx="178" cy="4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78" y="91"/>
                </a:cxn>
                <a:cxn ang="0">
                  <a:pos x="356" y="0"/>
                </a:cxn>
              </a:cxnLst>
              <a:rect l="0" t="0" r="r" b="b"/>
              <a:pathLst>
                <a:path w="356" h="91">
                  <a:moveTo>
                    <a:pt x="0" y="2"/>
                  </a:moveTo>
                  <a:lnTo>
                    <a:pt x="178" y="91"/>
                  </a:lnTo>
                  <a:lnTo>
                    <a:pt x="35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7" name="Freeform 297"/>
            <p:cNvSpPr>
              <a:spLocks/>
            </p:cNvSpPr>
            <p:nvPr/>
          </p:nvSpPr>
          <p:spPr bwMode="auto">
            <a:xfrm>
              <a:off x="1636" y="2221"/>
              <a:ext cx="74" cy="24"/>
            </a:xfrm>
            <a:custGeom>
              <a:avLst/>
              <a:gdLst/>
              <a:ahLst/>
              <a:cxnLst>
                <a:cxn ang="0">
                  <a:pos x="146" y="47"/>
                </a:cxn>
                <a:cxn ang="0">
                  <a:pos x="47" y="40"/>
                </a:cxn>
                <a:cxn ang="0">
                  <a:pos x="99" y="6"/>
                </a:cxn>
                <a:cxn ang="0">
                  <a:pos x="0" y="0"/>
                </a:cxn>
              </a:cxnLst>
              <a:rect l="0" t="0" r="r" b="b"/>
              <a:pathLst>
                <a:path w="146" h="47">
                  <a:moveTo>
                    <a:pt x="146" y="47"/>
                  </a:moveTo>
                  <a:lnTo>
                    <a:pt x="47" y="40"/>
                  </a:lnTo>
                  <a:lnTo>
                    <a:pt x="99" y="6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8" name="Freeform 298"/>
            <p:cNvSpPr>
              <a:spLocks/>
            </p:cNvSpPr>
            <p:nvPr/>
          </p:nvSpPr>
          <p:spPr bwMode="auto">
            <a:xfrm>
              <a:off x="1746" y="2219"/>
              <a:ext cx="86" cy="28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71" y="57"/>
                </a:cxn>
                <a:cxn ang="0">
                  <a:pos x="101" y="0"/>
                </a:cxn>
                <a:cxn ang="0">
                  <a:pos x="0" y="52"/>
                </a:cxn>
              </a:cxnLst>
              <a:rect l="0" t="0" r="r" b="b"/>
              <a:pathLst>
                <a:path w="171" h="57">
                  <a:moveTo>
                    <a:pt x="171" y="5"/>
                  </a:moveTo>
                  <a:lnTo>
                    <a:pt x="71" y="57"/>
                  </a:lnTo>
                  <a:lnTo>
                    <a:pt x="101" y="0"/>
                  </a:lnTo>
                  <a:lnTo>
                    <a:pt x="0" y="52"/>
                  </a:lnTo>
                </a:path>
              </a:pathLst>
            </a:custGeom>
            <a:noFill/>
            <a:ln w="9525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79" name="Freeform 299"/>
            <p:cNvSpPr>
              <a:spLocks/>
            </p:cNvSpPr>
            <p:nvPr/>
          </p:nvSpPr>
          <p:spPr bwMode="auto">
            <a:xfrm>
              <a:off x="1722" y="2138"/>
              <a:ext cx="24" cy="95"/>
            </a:xfrm>
            <a:custGeom>
              <a:avLst/>
              <a:gdLst/>
              <a:ahLst/>
              <a:cxnLst>
                <a:cxn ang="0">
                  <a:pos x="23" y="191"/>
                </a:cxn>
                <a:cxn ang="0">
                  <a:pos x="0" y="72"/>
                </a:cxn>
                <a:cxn ang="0">
                  <a:pos x="48" y="119"/>
                </a:cxn>
                <a:cxn ang="0">
                  <a:pos x="23" y="0"/>
                </a:cxn>
              </a:cxnLst>
              <a:rect l="0" t="0" r="r" b="b"/>
              <a:pathLst>
                <a:path w="48" h="191">
                  <a:moveTo>
                    <a:pt x="23" y="191"/>
                  </a:moveTo>
                  <a:lnTo>
                    <a:pt x="0" y="72"/>
                  </a:lnTo>
                  <a:lnTo>
                    <a:pt x="48" y="119"/>
                  </a:lnTo>
                  <a:lnTo>
                    <a:pt x="23" y="0"/>
                  </a:lnTo>
                </a:path>
              </a:pathLst>
            </a:custGeom>
            <a:noFill/>
            <a:ln w="9525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0" name="Rectangle 300"/>
            <p:cNvSpPr>
              <a:spLocks noChangeArrowheads="1"/>
            </p:cNvSpPr>
            <p:nvPr/>
          </p:nvSpPr>
          <p:spPr bwMode="auto">
            <a:xfrm>
              <a:off x="1000" y="2837"/>
              <a:ext cx="1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PUA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81" name="Rectangle 301"/>
            <p:cNvSpPr>
              <a:spLocks noChangeArrowheads="1"/>
            </p:cNvSpPr>
            <p:nvPr/>
          </p:nvSpPr>
          <p:spPr bwMode="auto">
            <a:xfrm>
              <a:off x="1153" y="2837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,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82" name="Rectangle 302"/>
            <p:cNvSpPr>
              <a:spLocks noChangeArrowheads="1"/>
            </p:cNvSpPr>
            <p:nvPr/>
          </p:nvSpPr>
          <p:spPr bwMode="auto">
            <a:xfrm>
              <a:off x="1194" y="2837"/>
              <a:ext cx="33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Watcher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83" name="Rectangle 303"/>
            <p:cNvSpPr>
              <a:spLocks noChangeArrowheads="1"/>
            </p:cNvSpPr>
            <p:nvPr/>
          </p:nvSpPr>
          <p:spPr bwMode="auto">
            <a:xfrm>
              <a:off x="1126" y="2926"/>
              <a:ext cx="25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84" name="Line 304"/>
            <p:cNvSpPr>
              <a:spLocks noChangeShapeType="1"/>
            </p:cNvSpPr>
            <p:nvPr/>
          </p:nvSpPr>
          <p:spPr bwMode="auto">
            <a:xfrm flipV="1">
              <a:off x="1890" y="1648"/>
              <a:ext cx="163" cy="12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5" name="Line 305"/>
            <p:cNvSpPr>
              <a:spLocks noChangeShapeType="1"/>
            </p:cNvSpPr>
            <p:nvPr/>
          </p:nvSpPr>
          <p:spPr bwMode="auto">
            <a:xfrm flipV="1">
              <a:off x="2053" y="1648"/>
              <a:ext cx="1" cy="17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6" name="Line 306"/>
            <p:cNvSpPr>
              <a:spLocks noChangeShapeType="1"/>
            </p:cNvSpPr>
            <p:nvPr/>
          </p:nvSpPr>
          <p:spPr bwMode="auto">
            <a:xfrm flipH="1" flipV="1">
              <a:off x="2053" y="1648"/>
              <a:ext cx="165" cy="12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7" name="Line 307"/>
            <p:cNvSpPr>
              <a:spLocks noChangeShapeType="1"/>
            </p:cNvSpPr>
            <p:nvPr/>
          </p:nvSpPr>
          <p:spPr bwMode="auto">
            <a:xfrm flipH="1">
              <a:off x="2053" y="1648"/>
              <a:ext cx="246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8" name="Line 308"/>
            <p:cNvSpPr>
              <a:spLocks noChangeShapeType="1"/>
            </p:cNvSpPr>
            <p:nvPr/>
          </p:nvSpPr>
          <p:spPr bwMode="auto">
            <a:xfrm flipH="1">
              <a:off x="2053" y="1525"/>
              <a:ext cx="165" cy="12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89" name="Line 309"/>
            <p:cNvSpPr>
              <a:spLocks noChangeShapeType="1"/>
            </p:cNvSpPr>
            <p:nvPr/>
          </p:nvSpPr>
          <p:spPr bwMode="auto">
            <a:xfrm>
              <a:off x="2053" y="1464"/>
              <a:ext cx="1" cy="18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90" name="Line 310"/>
            <p:cNvSpPr>
              <a:spLocks noChangeShapeType="1"/>
            </p:cNvSpPr>
            <p:nvPr/>
          </p:nvSpPr>
          <p:spPr bwMode="auto">
            <a:xfrm>
              <a:off x="1941" y="1546"/>
              <a:ext cx="112" cy="10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791" name="Line 311"/>
            <p:cNvSpPr>
              <a:spLocks noChangeShapeType="1"/>
            </p:cNvSpPr>
            <p:nvPr/>
          </p:nvSpPr>
          <p:spPr bwMode="auto">
            <a:xfrm>
              <a:off x="1807" y="1648"/>
              <a:ext cx="246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8792" name="Picture 31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1725" y="1401"/>
              <a:ext cx="657" cy="4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93" name="Picture 31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1762" y="1579"/>
              <a:ext cx="500" cy="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94" name="Picture 314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2036" y="1431"/>
              <a:ext cx="254" cy="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95" name="Picture 315"/>
            <p:cNvPicPr>
              <a:picLocks noChangeAspect="1" noChangeArrowheads="1"/>
            </p:cNvPicPr>
            <p:nvPr/>
          </p:nvPicPr>
          <p:blipFill>
            <a:blip cstate="print"/>
            <a:srcRect/>
            <a:stretch>
              <a:fillRect/>
            </a:stretch>
          </p:blipFill>
          <p:spPr bwMode="auto">
            <a:xfrm>
              <a:off x="2036" y="1431"/>
              <a:ext cx="254" cy="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96" name="Picture 316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2094" y="1632"/>
              <a:ext cx="247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797" name="Picture 317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094" y="1632"/>
              <a:ext cx="247" cy="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8798" name="Rectangle 318"/>
            <p:cNvSpPr>
              <a:spLocks noChangeArrowheads="1"/>
            </p:cNvSpPr>
            <p:nvPr/>
          </p:nvSpPr>
          <p:spPr bwMode="auto">
            <a:xfrm>
              <a:off x="1947" y="1452"/>
              <a:ext cx="264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Access </a:t>
              </a:r>
              <a:endParaRPr kumimoji="0" lang="pl-PL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799" name="Rectangle 319"/>
            <p:cNvSpPr>
              <a:spLocks noChangeArrowheads="1"/>
            </p:cNvSpPr>
            <p:nvPr/>
          </p:nvSpPr>
          <p:spPr bwMode="auto">
            <a:xfrm>
              <a:off x="1932" y="1543"/>
              <a:ext cx="322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Network</a:t>
              </a:r>
              <a:endParaRPr kumimoji="0" lang="pl-PL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00" name="Freeform 320"/>
            <p:cNvSpPr>
              <a:spLocks/>
            </p:cNvSpPr>
            <p:nvPr/>
          </p:nvSpPr>
          <p:spPr bwMode="auto">
            <a:xfrm>
              <a:off x="2827" y="2369"/>
              <a:ext cx="55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1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1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1" name="Freeform 321"/>
            <p:cNvSpPr>
              <a:spLocks/>
            </p:cNvSpPr>
            <p:nvPr/>
          </p:nvSpPr>
          <p:spPr bwMode="auto">
            <a:xfrm>
              <a:off x="2812" y="2381"/>
              <a:ext cx="57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0"/>
                </a:cxn>
                <a:cxn ang="0">
                  <a:pos x="112" y="0"/>
                </a:cxn>
                <a:cxn ang="0">
                  <a:pos x="0" y="96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0"/>
                  </a:lnTo>
                  <a:lnTo>
                    <a:pt x="112" y="0"/>
                  </a:lnTo>
                  <a:lnTo>
                    <a:pt x="0" y="96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2" name="Rectangle 322"/>
            <p:cNvSpPr>
              <a:spLocks noChangeArrowheads="1"/>
            </p:cNvSpPr>
            <p:nvPr/>
          </p:nvSpPr>
          <p:spPr bwMode="auto">
            <a:xfrm>
              <a:off x="2602" y="2430"/>
              <a:ext cx="210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3" name="Rectangle 323"/>
            <p:cNvSpPr>
              <a:spLocks noChangeArrowheads="1"/>
            </p:cNvSpPr>
            <p:nvPr/>
          </p:nvSpPr>
          <p:spPr bwMode="auto">
            <a:xfrm>
              <a:off x="2587" y="2417"/>
              <a:ext cx="225" cy="291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4" name="Freeform 324"/>
            <p:cNvSpPr>
              <a:spLocks/>
            </p:cNvSpPr>
            <p:nvPr/>
          </p:nvSpPr>
          <p:spPr bwMode="auto">
            <a:xfrm>
              <a:off x="2587" y="2369"/>
              <a:ext cx="282" cy="48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450" y="97"/>
                </a:cxn>
                <a:cxn ang="0">
                  <a:pos x="562" y="0"/>
                </a:cxn>
                <a:cxn ang="0">
                  <a:pos x="113" y="0"/>
                </a:cxn>
                <a:cxn ang="0">
                  <a:pos x="0" y="97"/>
                </a:cxn>
              </a:cxnLst>
              <a:rect l="0" t="0" r="r" b="b"/>
              <a:pathLst>
                <a:path w="562" h="97">
                  <a:moveTo>
                    <a:pt x="0" y="97"/>
                  </a:moveTo>
                  <a:lnTo>
                    <a:pt x="450" y="97"/>
                  </a:lnTo>
                  <a:lnTo>
                    <a:pt x="562" y="0"/>
                  </a:lnTo>
                  <a:lnTo>
                    <a:pt x="113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5" name="Freeform 325"/>
            <p:cNvSpPr>
              <a:spLocks/>
            </p:cNvSpPr>
            <p:nvPr/>
          </p:nvSpPr>
          <p:spPr bwMode="auto">
            <a:xfrm>
              <a:off x="2812" y="2369"/>
              <a:ext cx="57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1"/>
                </a:cxn>
                <a:cxn ang="0">
                  <a:pos x="112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1"/>
                  </a:lnTo>
                  <a:lnTo>
                    <a:pt x="112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6" name="Freeform 326"/>
            <p:cNvSpPr>
              <a:spLocks/>
            </p:cNvSpPr>
            <p:nvPr/>
          </p:nvSpPr>
          <p:spPr bwMode="auto">
            <a:xfrm>
              <a:off x="2587" y="2417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0" y="0"/>
                </a:cxn>
                <a:cxn ang="0">
                  <a:pos x="436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450" h="12">
                  <a:moveTo>
                    <a:pt x="0" y="0"/>
                  </a:moveTo>
                  <a:lnTo>
                    <a:pt x="450" y="0"/>
                  </a:lnTo>
                  <a:lnTo>
                    <a:pt x="436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7" name="Freeform 327"/>
            <p:cNvSpPr>
              <a:spLocks/>
            </p:cNvSpPr>
            <p:nvPr/>
          </p:nvSpPr>
          <p:spPr bwMode="auto">
            <a:xfrm>
              <a:off x="2587" y="2417"/>
              <a:ext cx="7" cy="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0"/>
                </a:cxn>
                <a:cxn ang="0">
                  <a:pos x="14" y="569"/>
                </a:cxn>
                <a:cxn ang="0">
                  <a:pos x="14" y="12"/>
                </a:cxn>
                <a:cxn ang="0">
                  <a:pos x="0" y="0"/>
                </a:cxn>
              </a:cxnLst>
              <a:rect l="0" t="0" r="r" b="b"/>
              <a:pathLst>
                <a:path w="14" h="580">
                  <a:moveTo>
                    <a:pt x="0" y="0"/>
                  </a:moveTo>
                  <a:lnTo>
                    <a:pt x="0" y="580"/>
                  </a:lnTo>
                  <a:lnTo>
                    <a:pt x="14" y="569"/>
                  </a:lnTo>
                  <a:lnTo>
                    <a:pt x="1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8" name="Rectangle 328"/>
            <p:cNvSpPr>
              <a:spLocks noChangeArrowheads="1"/>
            </p:cNvSpPr>
            <p:nvPr/>
          </p:nvSpPr>
          <p:spPr bwMode="auto">
            <a:xfrm>
              <a:off x="2587" y="2496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09" name="Rectangle 329"/>
            <p:cNvSpPr>
              <a:spLocks noChangeArrowheads="1"/>
            </p:cNvSpPr>
            <p:nvPr/>
          </p:nvSpPr>
          <p:spPr bwMode="auto">
            <a:xfrm>
              <a:off x="2594" y="2502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0" name="Rectangle 330"/>
            <p:cNvSpPr>
              <a:spLocks noChangeArrowheads="1"/>
            </p:cNvSpPr>
            <p:nvPr/>
          </p:nvSpPr>
          <p:spPr bwMode="auto">
            <a:xfrm>
              <a:off x="2587" y="2581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1" name="Rectangle 331"/>
            <p:cNvSpPr>
              <a:spLocks noChangeArrowheads="1"/>
            </p:cNvSpPr>
            <p:nvPr/>
          </p:nvSpPr>
          <p:spPr bwMode="auto">
            <a:xfrm>
              <a:off x="2594" y="2587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2" name="Rectangle 332"/>
            <p:cNvSpPr>
              <a:spLocks noChangeArrowheads="1"/>
            </p:cNvSpPr>
            <p:nvPr/>
          </p:nvSpPr>
          <p:spPr bwMode="auto">
            <a:xfrm>
              <a:off x="2742" y="2659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3" name="Freeform 333"/>
            <p:cNvSpPr>
              <a:spLocks/>
            </p:cNvSpPr>
            <p:nvPr/>
          </p:nvSpPr>
          <p:spPr bwMode="auto">
            <a:xfrm>
              <a:off x="2587" y="2369"/>
              <a:ext cx="282" cy="48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548" y="12"/>
                </a:cxn>
                <a:cxn ang="0">
                  <a:pos x="113" y="12"/>
                </a:cxn>
                <a:cxn ang="0">
                  <a:pos x="14" y="97"/>
                </a:cxn>
                <a:cxn ang="0">
                  <a:pos x="0" y="97"/>
                </a:cxn>
                <a:cxn ang="0">
                  <a:pos x="113" y="0"/>
                </a:cxn>
                <a:cxn ang="0">
                  <a:pos x="562" y="0"/>
                </a:cxn>
              </a:cxnLst>
              <a:rect l="0" t="0" r="r" b="b"/>
              <a:pathLst>
                <a:path w="562" h="97">
                  <a:moveTo>
                    <a:pt x="562" y="0"/>
                  </a:moveTo>
                  <a:lnTo>
                    <a:pt x="548" y="12"/>
                  </a:lnTo>
                  <a:lnTo>
                    <a:pt x="113" y="12"/>
                  </a:lnTo>
                  <a:lnTo>
                    <a:pt x="14" y="97"/>
                  </a:lnTo>
                  <a:lnTo>
                    <a:pt x="0" y="97"/>
                  </a:lnTo>
                  <a:lnTo>
                    <a:pt x="113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4" name="Rectangle 334"/>
            <p:cNvSpPr>
              <a:spLocks noChangeArrowheads="1"/>
            </p:cNvSpPr>
            <p:nvPr/>
          </p:nvSpPr>
          <p:spPr bwMode="auto">
            <a:xfrm>
              <a:off x="2597" y="2739"/>
              <a:ext cx="5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15" name="Rectangle 335"/>
            <p:cNvSpPr>
              <a:spLocks noChangeArrowheads="1"/>
            </p:cNvSpPr>
            <p:nvPr/>
          </p:nvSpPr>
          <p:spPr bwMode="auto">
            <a:xfrm>
              <a:off x="2646" y="2739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16" name="Rectangle 336"/>
            <p:cNvSpPr>
              <a:spLocks noChangeArrowheads="1"/>
            </p:cNvSpPr>
            <p:nvPr/>
          </p:nvSpPr>
          <p:spPr bwMode="auto">
            <a:xfrm>
              <a:off x="2671" y="2739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17" name="Freeform 337"/>
            <p:cNvSpPr>
              <a:spLocks/>
            </p:cNvSpPr>
            <p:nvPr/>
          </p:nvSpPr>
          <p:spPr bwMode="auto">
            <a:xfrm>
              <a:off x="3714" y="2685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8" name="Freeform 338"/>
            <p:cNvSpPr>
              <a:spLocks/>
            </p:cNvSpPr>
            <p:nvPr/>
          </p:nvSpPr>
          <p:spPr bwMode="auto">
            <a:xfrm>
              <a:off x="3700" y="2697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19" name="Rectangle 339"/>
            <p:cNvSpPr>
              <a:spLocks noChangeArrowheads="1"/>
            </p:cNvSpPr>
            <p:nvPr/>
          </p:nvSpPr>
          <p:spPr bwMode="auto">
            <a:xfrm>
              <a:off x="3489" y="2745"/>
              <a:ext cx="211" cy="29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0" name="Rectangle 340"/>
            <p:cNvSpPr>
              <a:spLocks noChangeArrowheads="1"/>
            </p:cNvSpPr>
            <p:nvPr/>
          </p:nvSpPr>
          <p:spPr bwMode="auto">
            <a:xfrm>
              <a:off x="3475" y="2734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1" name="Freeform 341"/>
            <p:cNvSpPr>
              <a:spLocks/>
            </p:cNvSpPr>
            <p:nvPr/>
          </p:nvSpPr>
          <p:spPr bwMode="auto">
            <a:xfrm>
              <a:off x="3475" y="2685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48" y="98"/>
                </a:cxn>
                <a:cxn ang="0">
                  <a:pos x="561" y="0"/>
                </a:cxn>
                <a:cxn ang="0">
                  <a:pos x="111" y="0"/>
                </a:cxn>
                <a:cxn ang="0">
                  <a:pos x="0" y="98"/>
                </a:cxn>
              </a:cxnLst>
              <a:rect l="0" t="0" r="r" b="b"/>
              <a:pathLst>
                <a:path w="561" h="98">
                  <a:moveTo>
                    <a:pt x="0" y="98"/>
                  </a:moveTo>
                  <a:lnTo>
                    <a:pt x="448" y="98"/>
                  </a:lnTo>
                  <a:lnTo>
                    <a:pt x="561" y="0"/>
                  </a:lnTo>
                  <a:lnTo>
                    <a:pt x="111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2" name="Freeform 342"/>
            <p:cNvSpPr>
              <a:spLocks/>
            </p:cNvSpPr>
            <p:nvPr/>
          </p:nvSpPr>
          <p:spPr bwMode="auto">
            <a:xfrm>
              <a:off x="3700" y="2685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3" name="Freeform 343"/>
            <p:cNvSpPr>
              <a:spLocks/>
            </p:cNvSpPr>
            <p:nvPr/>
          </p:nvSpPr>
          <p:spPr bwMode="auto">
            <a:xfrm>
              <a:off x="3475" y="2734"/>
              <a:ext cx="225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8" y="0"/>
                </a:cxn>
                <a:cxn ang="0">
                  <a:pos x="435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8" h="11">
                  <a:moveTo>
                    <a:pt x="0" y="0"/>
                  </a:moveTo>
                  <a:lnTo>
                    <a:pt x="448" y="0"/>
                  </a:lnTo>
                  <a:lnTo>
                    <a:pt x="435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4" name="Freeform 344"/>
            <p:cNvSpPr>
              <a:spLocks/>
            </p:cNvSpPr>
            <p:nvPr/>
          </p:nvSpPr>
          <p:spPr bwMode="auto">
            <a:xfrm>
              <a:off x="3475" y="2734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3" y="569"/>
                </a:cxn>
                <a:cxn ang="0">
                  <a:pos x="13" y="11"/>
                </a:cxn>
                <a:cxn ang="0">
                  <a:pos x="0" y="0"/>
                </a:cxn>
              </a:cxnLst>
              <a:rect l="0" t="0" r="r" b="b"/>
              <a:pathLst>
                <a:path w="13" h="581">
                  <a:moveTo>
                    <a:pt x="0" y="0"/>
                  </a:moveTo>
                  <a:lnTo>
                    <a:pt x="0" y="581"/>
                  </a:lnTo>
                  <a:lnTo>
                    <a:pt x="13" y="569"/>
                  </a:lnTo>
                  <a:lnTo>
                    <a:pt x="13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5" name="Rectangle 345"/>
            <p:cNvSpPr>
              <a:spLocks noChangeArrowheads="1"/>
            </p:cNvSpPr>
            <p:nvPr/>
          </p:nvSpPr>
          <p:spPr bwMode="auto">
            <a:xfrm>
              <a:off x="3475" y="2812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6" name="Rectangle 346"/>
            <p:cNvSpPr>
              <a:spLocks noChangeArrowheads="1"/>
            </p:cNvSpPr>
            <p:nvPr/>
          </p:nvSpPr>
          <p:spPr bwMode="auto">
            <a:xfrm>
              <a:off x="3482" y="2818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7" name="Rectangle 347"/>
            <p:cNvSpPr>
              <a:spLocks noChangeArrowheads="1"/>
            </p:cNvSpPr>
            <p:nvPr/>
          </p:nvSpPr>
          <p:spPr bwMode="auto">
            <a:xfrm>
              <a:off x="3475" y="2896"/>
              <a:ext cx="225" cy="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8" name="Rectangle 348"/>
            <p:cNvSpPr>
              <a:spLocks noChangeArrowheads="1"/>
            </p:cNvSpPr>
            <p:nvPr/>
          </p:nvSpPr>
          <p:spPr bwMode="auto">
            <a:xfrm>
              <a:off x="3482" y="2903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29" name="Rectangle 349"/>
            <p:cNvSpPr>
              <a:spLocks noChangeArrowheads="1"/>
            </p:cNvSpPr>
            <p:nvPr/>
          </p:nvSpPr>
          <p:spPr bwMode="auto">
            <a:xfrm>
              <a:off x="3630" y="2976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0" name="Freeform 350"/>
            <p:cNvSpPr>
              <a:spLocks/>
            </p:cNvSpPr>
            <p:nvPr/>
          </p:nvSpPr>
          <p:spPr bwMode="auto">
            <a:xfrm>
              <a:off x="3475" y="2685"/>
              <a:ext cx="281" cy="49"/>
            </a:xfrm>
            <a:custGeom>
              <a:avLst/>
              <a:gdLst/>
              <a:ahLst/>
              <a:cxnLst>
                <a:cxn ang="0">
                  <a:pos x="561" y="0"/>
                </a:cxn>
                <a:cxn ang="0">
                  <a:pos x="547" y="13"/>
                </a:cxn>
                <a:cxn ang="0">
                  <a:pos x="111" y="13"/>
                </a:cxn>
                <a:cxn ang="0">
                  <a:pos x="13" y="98"/>
                </a:cxn>
                <a:cxn ang="0">
                  <a:pos x="0" y="98"/>
                </a:cxn>
                <a:cxn ang="0">
                  <a:pos x="111" y="0"/>
                </a:cxn>
                <a:cxn ang="0">
                  <a:pos x="561" y="0"/>
                </a:cxn>
              </a:cxnLst>
              <a:rect l="0" t="0" r="r" b="b"/>
              <a:pathLst>
                <a:path w="561" h="98">
                  <a:moveTo>
                    <a:pt x="561" y="0"/>
                  </a:moveTo>
                  <a:lnTo>
                    <a:pt x="547" y="13"/>
                  </a:lnTo>
                  <a:lnTo>
                    <a:pt x="111" y="13"/>
                  </a:lnTo>
                  <a:lnTo>
                    <a:pt x="13" y="98"/>
                  </a:lnTo>
                  <a:lnTo>
                    <a:pt x="0" y="98"/>
                  </a:lnTo>
                  <a:lnTo>
                    <a:pt x="111" y="0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1" name="Rectangle 351"/>
            <p:cNvSpPr>
              <a:spLocks noChangeArrowheads="1"/>
            </p:cNvSpPr>
            <p:nvPr/>
          </p:nvSpPr>
          <p:spPr bwMode="auto">
            <a:xfrm>
              <a:off x="3498" y="3055"/>
              <a:ext cx="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32" name="Rectangle 352"/>
            <p:cNvSpPr>
              <a:spLocks noChangeArrowheads="1"/>
            </p:cNvSpPr>
            <p:nvPr/>
          </p:nvSpPr>
          <p:spPr bwMode="auto">
            <a:xfrm>
              <a:off x="3519" y="3055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33" name="Rectangle 353"/>
            <p:cNvSpPr>
              <a:spLocks noChangeArrowheads="1"/>
            </p:cNvSpPr>
            <p:nvPr/>
          </p:nvSpPr>
          <p:spPr bwMode="auto">
            <a:xfrm>
              <a:off x="3544" y="3055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34" name="Freeform 354"/>
            <p:cNvSpPr>
              <a:spLocks/>
            </p:cNvSpPr>
            <p:nvPr/>
          </p:nvSpPr>
          <p:spPr bwMode="auto">
            <a:xfrm>
              <a:off x="4278" y="1790"/>
              <a:ext cx="457" cy="292"/>
            </a:xfrm>
            <a:custGeom>
              <a:avLst/>
              <a:gdLst/>
              <a:ahLst/>
              <a:cxnLst>
                <a:cxn ang="0">
                  <a:pos x="0" y="493"/>
                </a:cxn>
                <a:cxn ang="0">
                  <a:pos x="9" y="512"/>
                </a:cxn>
                <a:cxn ang="0">
                  <a:pos x="36" y="529"/>
                </a:cxn>
                <a:cxn ang="0">
                  <a:pos x="79" y="545"/>
                </a:cxn>
                <a:cxn ang="0">
                  <a:pos x="134" y="559"/>
                </a:cxn>
                <a:cxn ang="0">
                  <a:pos x="201" y="570"/>
                </a:cxn>
                <a:cxn ang="0">
                  <a:pos x="279" y="577"/>
                </a:cxn>
                <a:cxn ang="0">
                  <a:pos x="365" y="584"/>
                </a:cxn>
                <a:cxn ang="0">
                  <a:pos x="456" y="585"/>
                </a:cxn>
                <a:cxn ang="0">
                  <a:pos x="549" y="584"/>
                </a:cxn>
                <a:cxn ang="0">
                  <a:pos x="635" y="577"/>
                </a:cxn>
                <a:cxn ang="0">
                  <a:pos x="712" y="570"/>
                </a:cxn>
                <a:cxn ang="0">
                  <a:pos x="780" y="559"/>
                </a:cxn>
                <a:cxn ang="0">
                  <a:pos x="836" y="545"/>
                </a:cxn>
                <a:cxn ang="0">
                  <a:pos x="878" y="529"/>
                </a:cxn>
                <a:cxn ang="0">
                  <a:pos x="904" y="512"/>
                </a:cxn>
                <a:cxn ang="0">
                  <a:pos x="914" y="493"/>
                </a:cxn>
                <a:cxn ang="0">
                  <a:pos x="914" y="91"/>
                </a:cxn>
                <a:cxn ang="0">
                  <a:pos x="904" y="74"/>
                </a:cxn>
                <a:cxn ang="0">
                  <a:pos x="878" y="56"/>
                </a:cxn>
                <a:cxn ang="0">
                  <a:pos x="836" y="40"/>
                </a:cxn>
                <a:cxn ang="0">
                  <a:pos x="780" y="26"/>
                </a:cxn>
                <a:cxn ang="0">
                  <a:pos x="712" y="15"/>
                </a:cxn>
                <a:cxn ang="0">
                  <a:pos x="635" y="7"/>
                </a:cxn>
                <a:cxn ang="0">
                  <a:pos x="549" y="2"/>
                </a:cxn>
                <a:cxn ang="0">
                  <a:pos x="456" y="0"/>
                </a:cxn>
                <a:cxn ang="0">
                  <a:pos x="365" y="2"/>
                </a:cxn>
                <a:cxn ang="0">
                  <a:pos x="279" y="7"/>
                </a:cxn>
                <a:cxn ang="0">
                  <a:pos x="201" y="15"/>
                </a:cxn>
                <a:cxn ang="0">
                  <a:pos x="134" y="26"/>
                </a:cxn>
                <a:cxn ang="0">
                  <a:pos x="79" y="40"/>
                </a:cxn>
                <a:cxn ang="0">
                  <a:pos x="36" y="56"/>
                </a:cxn>
                <a:cxn ang="0">
                  <a:pos x="9" y="74"/>
                </a:cxn>
                <a:cxn ang="0">
                  <a:pos x="0" y="91"/>
                </a:cxn>
              </a:cxnLst>
              <a:rect l="0" t="0" r="r" b="b"/>
              <a:pathLst>
                <a:path w="914" h="585">
                  <a:moveTo>
                    <a:pt x="0" y="91"/>
                  </a:moveTo>
                  <a:lnTo>
                    <a:pt x="0" y="493"/>
                  </a:lnTo>
                  <a:lnTo>
                    <a:pt x="3" y="503"/>
                  </a:lnTo>
                  <a:lnTo>
                    <a:pt x="9" y="512"/>
                  </a:lnTo>
                  <a:lnTo>
                    <a:pt x="20" y="520"/>
                  </a:lnTo>
                  <a:lnTo>
                    <a:pt x="36" y="529"/>
                  </a:lnTo>
                  <a:lnTo>
                    <a:pt x="55" y="538"/>
                  </a:lnTo>
                  <a:lnTo>
                    <a:pt x="79" y="545"/>
                  </a:lnTo>
                  <a:lnTo>
                    <a:pt x="105" y="551"/>
                  </a:lnTo>
                  <a:lnTo>
                    <a:pt x="134" y="559"/>
                  </a:lnTo>
                  <a:lnTo>
                    <a:pt x="167" y="564"/>
                  </a:lnTo>
                  <a:lnTo>
                    <a:pt x="201" y="570"/>
                  </a:lnTo>
                  <a:lnTo>
                    <a:pt x="240" y="574"/>
                  </a:lnTo>
                  <a:lnTo>
                    <a:pt x="279" y="577"/>
                  </a:lnTo>
                  <a:lnTo>
                    <a:pt x="321" y="581"/>
                  </a:lnTo>
                  <a:lnTo>
                    <a:pt x="365" y="584"/>
                  </a:lnTo>
                  <a:lnTo>
                    <a:pt x="411" y="585"/>
                  </a:lnTo>
                  <a:lnTo>
                    <a:pt x="456" y="585"/>
                  </a:lnTo>
                  <a:lnTo>
                    <a:pt x="504" y="585"/>
                  </a:lnTo>
                  <a:lnTo>
                    <a:pt x="549" y="584"/>
                  </a:lnTo>
                  <a:lnTo>
                    <a:pt x="593" y="581"/>
                  </a:lnTo>
                  <a:lnTo>
                    <a:pt x="635" y="577"/>
                  </a:lnTo>
                  <a:lnTo>
                    <a:pt x="675" y="574"/>
                  </a:lnTo>
                  <a:lnTo>
                    <a:pt x="712" y="570"/>
                  </a:lnTo>
                  <a:lnTo>
                    <a:pt x="748" y="564"/>
                  </a:lnTo>
                  <a:lnTo>
                    <a:pt x="780" y="559"/>
                  </a:lnTo>
                  <a:lnTo>
                    <a:pt x="810" y="551"/>
                  </a:lnTo>
                  <a:lnTo>
                    <a:pt x="836" y="545"/>
                  </a:lnTo>
                  <a:lnTo>
                    <a:pt x="858" y="538"/>
                  </a:lnTo>
                  <a:lnTo>
                    <a:pt x="878" y="529"/>
                  </a:lnTo>
                  <a:lnTo>
                    <a:pt x="893" y="520"/>
                  </a:lnTo>
                  <a:lnTo>
                    <a:pt x="904" y="512"/>
                  </a:lnTo>
                  <a:lnTo>
                    <a:pt x="911" y="503"/>
                  </a:lnTo>
                  <a:lnTo>
                    <a:pt x="914" y="493"/>
                  </a:lnTo>
                  <a:lnTo>
                    <a:pt x="914" y="493"/>
                  </a:lnTo>
                  <a:lnTo>
                    <a:pt x="914" y="91"/>
                  </a:lnTo>
                  <a:lnTo>
                    <a:pt x="911" y="82"/>
                  </a:lnTo>
                  <a:lnTo>
                    <a:pt x="904" y="74"/>
                  </a:lnTo>
                  <a:lnTo>
                    <a:pt x="893" y="64"/>
                  </a:lnTo>
                  <a:lnTo>
                    <a:pt x="878" y="56"/>
                  </a:lnTo>
                  <a:lnTo>
                    <a:pt x="858" y="48"/>
                  </a:lnTo>
                  <a:lnTo>
                    <a:pt x="836" y="40"/>
                  </a:lnTo>
                  <a:lnTo>
                    <a:pt x="810" y="33"/>
                  </a:lnTo>
                  <a:lnTo>
                    <a:pt x="780" y="26"/>
                  </a:lnTo>
                  <a:lnTo>
                    <a:pt x="748" y="20"/>
                  </a:lnTo>
                  <a:lnTo>
                    <a:pt x="712" y="15"/>
                  </a:lnTo>
                  <a:lnTo>
                    <a:pt x="675" y="12"/>
                  </a:lnTo>
                  <a:lnTo>
                    <a:pt x="635" y="7"/>
                  </a:lnTo>
                  <a:lnTo>
                    <a:pt x="593" y="4"/>
                  </a:lnTo>
                  <a:lnTo>
                    <a:pt x="549" y="2"/>
                  </a:lnTo>
                  <a:lnTo>
                    <a:pt x="504" y="0"/>
                  </a:lnTo>
                  <a:lnTo>
                    <a:pt x="456" y="0"/>
                  </a:lnTo>
                  <a:lnTo>
                    <a:pt x="411" y="0"/>
                  </a:lnTo>
                  <a:lnTo>
                    <a:pt x="365" y="2"/>
                  </a:lnTo>
                  <a:lnTo>
                    <a:pt x="321" y="4"/>
                  </a:lnTo>
                  <a:lnTo>
                    <a:pt x="279" y="7"/>
                  </a:lnTo>
                  <a:lnTo>
                    <a:pt x="240" y="12"/>
                  </a:lnTo>
                  <a:lnTo>
                    <a:pt x="201" y="15"/>
                  </a:lnTo>
                  <a:lnTo>
                    <a:pt x="167" y="20"/>
                  </a:lnTo>
                  <a:lnTo>
                    <a:pt x="134" y="26"/>
                  </a:lnTo>
                  <a:lnTo>
                    <a:pt x="105" y="33"/>
                  </a:lnTo>
                  <a:lnTo>
                    <a:pt x="79" y="40"/>
                  </a:lnTo>
                  <a:lnTo>
                    <a:pt x="55" y="48"/>
                  </a:lnTo>
                  <a:lnTo>
                    <a:pt x="36" y="56"/>
                  </a:lnTo>
                  <a:lnTo>
                    <a:pt x="20" y="64"/>
                  </a:lnTo>
                  <a:lnTo>
                    <a:pt x="9" y="74"/>
                  </a:lnTo>
                  <a:lnTo>
                    <a:pt x="3" y="82"/>
                  </a:lnTo>
                  <a:lnTo>
                    <a:pt x="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CD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5" name="Freeform 355"/>
            <p:cNvSpPr>
              <a:spLocks/>
            </p:cNvSpPr>
            <p:nvPr/>
          </p:nvSpPr>
          <p:spPr bwMode="auto">
            <a:xfrm>
              <a:off x="4278" y="1790"/>
              <a:ext cx="457" cy="292"/>
            </a:xfrm>
            <a:custGeom>
              <a:avLst/>
              <a:gdLst/>
              <a:ahLst/>
              <a:cxnLst>
                <a:cxn ang="0">
                  <a:pos x="0" y="493"/>
                </a:cxn>
                <a:cxn ang="0">
                  <a:pos x="9" y="512"/>
                </a:cxn>
                <a:cxn ang="0">
                  <a:pos x="36" y="529"/>
                </a:cxn>
                <a:cxn ang="0">
                  <a:pos x="79" y="545"/>
                </a:cxn>
                <a:cxn ang="0">
                  <a:pos x="134" y="559"/>
                </a:cxn>
                <a:cxn ang="0">
                  <a:pos x="201" y="570"/>
                </a:cxn>
                <a:cxn ang="0">
                  <a:pos x="279" y="577"/>
                </a:cxn>
                <a:cxn ang="0">
                  <a:pos x="365" y="584"/>
                </a:cxn>
                <a:cxn ang="0">
                  <a:pos x="456" y="585"/>
                </a:cxn>
                <a:cxn ang="0">
                  <a:pos x="549" y="584"/>
                </a:cxn>
                <a:cxn ang="0">
                  <a:pos x="635" y="577"/>
                </a:cxn>
                <a:cxn ang="0">
                  <a:pos x="712" y="570"/>
                </a:cxn>
                <a:cxn ang="0">
                  <a:pos x="780" y="559"/>
                </a:cxn>
                <a:cxn ang="0">
                  <a:pos x="836" y="545"/>
                </a:cxn>
                <a:cxn ang="0">
                  <a:pos x="878" y="529"/>
                </a:cxn>
                <a:cxn ang="0">
                  <a:pos x="904" y="512"/>
                </a:cxn>
                <a:cxn ang="0">
                  <a:pos x="914" y="493"/>
                </a:cxn>
                <a:cxn ang="0">
                  <a:pos x="914" y="91"/>
                </a:cxn>
                <a:cxn ang="0">
                  <a:pos x="904" y="74"/>
                </a:cxn>
                <a:cxn ang="0">
                  <a:pos x="878" y="56"/>
                </a:cxn>
                <a:cxn ang="0">
                  <a:pos x="836" y="40"/>
                </a:cxn>
                <a:cxn ang="0">
                  <a:pos x="780" y="26"/>
                </a:cxn>
                <a:cxn ang="0">
                  <a:pos x="712" y="15"/>
                </a:cxn>
                <a:cxn ang="0">
                  <a:pos x="635" y="7"/>
                </a:cxn>
                <a:cxn ang="0">
                  <a:pos x="549" y="2"/>
                </a:cxn>
                <a:cxn ang="0">
                  <a:pos x="456" y="0"/>
                </a:cxn>
                <a:cxn ang="0">
                  <a:pos x="365" y="2"/>
                </a:cxn>
                <a:cxn ang="0">
                  <a:pos x="279" y="7"/>
                </a:cxn>
                <a:cxn ang="0">
                  <a:pos x="201" y="15"/>
                </a:cxn>
                <a:cxn ang="0">
                  <a:pos x="134" y="26"/>
                </a:cxn>
                <a:cxn ang="0">
                  <a:pos x="79" y="40"/>
                </a:cxn>
                <a:cxn ang="0">
                  <a:pos x="36" y="56"/>
                </a:cxn>
                <a:cxn ang="0">
                  <a:pos x="9" y="74"/>
                </a:cxn>
                <a:cxn ang="0">
                  <a:pos x="0" y="91"/>
                </a:cxn>
              </a:cxnLst>
              <a:rect l="0" t="0" r="r" b="b"/>
              <a:pathLst>
                <a:path w="914" h="585">
                  <a:moveTo>
                    <a:pt x="0" y="91"/>
                  </a:moveTo>
                  <a:lnTo>
                    <a:pt x="0" y="493"/>
                  </a:lnTo>
                  <a:lnTo>
                    <a:pt x="3" y="503"/>
                  </a:lnTo>
                  <a:lnTo>
                    <a:pt x="9" y="512"/>
                  </a:lnTo>
                  <a:lnTo>
                    <a:pt x="20" y="520"/>
                  </a:lnTo>
                  <a:lnTo>
                    <a:pt x="36" y="529"/>
                  </a:lnTo>
                  <a:lnTo>
                    <a:pt x="55" y="538"/>
                  </a:lnTo>
                  <a:lnTo>
                    <a:pt x="79" y="545"/>
                  </a:lnTo>
                  <a:lnTo>
                    <a:pt x="105" y="551"/>
                  </a:lnTo>
                  <a:lnTo>
                    <a:pt x="134" y="559"/>
                  </a:lnTo>
                  <a:lnTo>
                    <a:pt x="167" y="564"/>
                  </a:lnTo>
                  <a:lnTo>
                    <a:pt x="201" y="570"/>
                  </a:lnTo>
                  <a:lnTo>
                    <a:pt x="240" y="574"/>
                  </a:lnTo>
                  <a:lnTo>
                    <a:pt x="279" y="577"/>
                  </a:lnTo>
                  <a:lnTo>
                    <a:pt x="321" y="581"/>
                  </a:lnTo>
                  <a:lnTo>
                    <a:pt x="365" y="584"/>
                  </a:lnTo>
                  <a:lnTo>
                    <a:pt x="411" y="585"/>
                  </a:lnTo>
                  <a:lnTo>
                    <a:pt x="456" y="585"/>
                  </a:lnTo>
                  <a:lnTo>
                    <a:pt x="504" y="585"/>
                  </a:lnTo>
                  <a:lnTo>
                    <a:pt x="549" y="584"/>
                  </a:lnTo>
                  <a:lnTo>
                    <a:pt x="593" y="581"/>
                  </a:lnTo>
                  <a:lnTo>
                    <a:pt x="635" y="577"/>
                  </a:lnTo>
                  <a:lnTo>
                    <a:pt x="675" y="574"/>
                  </a:lnTo>
                  <a:lnTo>
                    <a:pt x="712" y="570"/>
                  </a:lnTo>
                  <a:lnTo>
                    <a:pt x="748" y="564"/>
                  </a:lnTo>
                  <a:lnTo>
                    <a:pt x="780" y="559"/>
                  </a:lnTo>
                  <a:lnTo>
                    <a:pt x="810" y="551"/>
                  </a:lnTo>
                  <a:lnTo>
                    <a:pt x="836" y="545"/>
                  </a:lnTo>
                  <a:lnTo>
                    <a:pt x="858" y="538"/>
                  </a:lnTo>
                  <a:lnTo>
                    <a:pt x="878" y="529"/>
                  </a:lnTo>
                  <a:lnTo>
                    <a:pt x="893" y="520"/>
                  </a:lnTo>
                  <a:lnTo>
                    <a:pt x="904" y="512"/>
                  </a:lnTo>
                  <a:lnTo>
                    <a:pt x="911" y="503"/>
                  </a:lnTo>
                  <a:lnTo>
                    <a:pt x="914" y="493"/>
                  </a:lnTo>
                  <a:lnTo>
                    <a:pt x="914" y="493"/>
                  </a:lnTo>
                  <a:lnTo>
                    <a:pt x="914" y="91"/>
                  </a:lnTo>
                  <a:lnTo>
                    <a:pt x="911" y="82"/>
                  </a:lnTo>
                  <a:lnTo>
                    <a:pt x="904" y="74"/>
                  </a:lnTo>
                  <a:lnTo>
                    <a:pt x="893" y="64"/>
                  </a:lnTo>
                  <a:lnTo>
                    <a:pt x="878" y="56"/>
                  </a:lnTo>
                  <a:lnTo>
                    <a:pt x="858" y="48"/>
                  </a:lnTo>
                  <a:lnTo>
                    <a:pt x="836" y="40"/>
                  </a:lnTo>
                  <a:lnTo>
                    <a:pt x="810" y="33"/>
                  </a:lnTo>
                  <a:lnTo>
                    <a:pt x="780" y="26"/>
                  </a:lnTo>
                  <a:lnTo>
                    <a:pt x="748" y="20"/>
                  </a:lnTo>
                  <a:lnTo>
                    <a:pt x="712" y="15"/>
                  </a:lnTo>
                  <a:lnTo>
                    <a:pt x="675" y="12"/>
                  </a:lnTo>
                  <a:lnTo>
                    <a:pt x="635" y="7"/>
                  </a:lnTo>
                  <a:lnTo>
                    <a:pt x="593" y="4"/>
                  </a:lnTo>
                  <a:lnTo>
                    <a:pt x="549" y="2"/>
                  </a:lnTo>
                  <a:lnTo>
                    <a:pt x="504" y="0"/>
                  </a:lnTo>
                  <a:lnTo>
                    <a:pt x="456" y="0"/>
                  </a:lnTo>
                  <a:lnTo>
                    <a:pt x="411" y="0"/>
                  </a:lnTo>
                  <a:lnTo>
                    <a:pt x="365" y="2"/>
                  </a:lnTo>
                  <a:lnTo>
                    <a:pt x="321" y="4"/>
                  </a:lnTo>
                  <a:lnTo>
                    <a:pt x="279" y="7"/>
                  </a:lnTo>
                  <a:lnTo>
                    <a:pt x="240" y="12"/>
                  </a:lnTo>
                  <a:lnTo>
                    <a:pt x="201" y="15"/>
                  </a:lnTo>
                  <a:lnTo>
                    <a:pt x="167" y="20"/>
                  </a:lnTo>
                  <a:lnTo>
                    <a:pt x="134" y="26"/>
                  </a:lnTo>
                  <a:lnTo>
                    <a:pt x="105" y="33"/>
                  </a:lnTo>
                  <a:lnTo>
                    <a:pt x="79" y="40"/>
                  </a:lnTo>
                  <a:lnTo>
                    <a:pt x="55" y="48"/>
                  </a:lnTo>
                  <a:lnTo>
                    <a:pt x="36" y="56"/>
                  </a:lnTo>
                  <a:lnTo>
                    <a:pt x="20" y="64"/>
                  </a:lnTo>
                  <a:lnTo>
                    <a:pt x="9" y="74"/>
                  </a:lnTo>
                  <a:lnTo>
                    <a:pt x="3" y="82"/>
                  </a:lnTo>
                  <a:lnTo>
                    <a:pt x="0" y="91"/>
                  </a:lnTo>
                  <a:lnTo>
                    <a:pt x="0" y="9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6" name="Freeform 356"/>
            <p:cNvSpPr>
              <a:spLocks/>
            </p:cNvSpPr>
            <p:nvPr/>
          </p:nvSpPr>
          <p:spPr bwMode="auto">
            <a:xfrm>
              <a:off x="4278" y="1835"/>
              <a:ext cx="457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"/>
                </a:cxn>
                <a:cxn ang="0">
                  <a:pos x="9" y="18"/>
                </a:cxn>
                <a:cxn ang="0">
                  <a:pos x="20" y="27"/>
                </a:cxn>
                <a:cxn ang="0">
                  <a:pos x="36" y="36"/>
                </a:cxn>
                <a:cxn ang="0">
                  <a:pos x="55" y="44"/>
                </a:cxn>
                <a:cxn ang="0">
                  <a:pos x="79" y="52"/>
                </a:cxn>
                <a:cxn ang="0">
                  <a:pos x="105" y="58"/>
                </a:cxn>
                <a:cxn ang="0">
                  <a:pos x="134" y="65"/>
                </a:cxn>
                <a:cxn ang="0">
                  <a:pos x="167" y="70"/>
                </a:cxn>
                <a:cxn ang="0">
                  <a:pos x="201" y="77"/>
                </a:cxn>
                <a:cxn ang="0">
                  <a:pos x="240" y="80"/>
                </a:cxn>
                <a:cxn ang="0">
                  <a:pos x="279" y="84"/>
                </a:cxn>
                <a:cxn ang="0">
                  <a:pos x="321" y="88"/>
                </a:cxn>
                <a:cxn ang="0">
                  <a:pos x="365" y="90"/>
                </a:cxn>
                <a:cxn ang="0">
                  <a:pos x="411" y="91"/>
                </a:cxn>
                <a:cxn ang="0">
                  <a:pos x="456" y="91"/>
                </a:cxn>
                <a:cxn ang="0">
                  <a:pos x="504" y="91"/>
                </a:cxn>
                <a:cxn ang="0">
                  <a:pos x="549" y="90"/>
                </a:cxn>
                <a:cxn ang="0">
                  <a:pos x="593" y="88"/>
                </a:cxn>
                <a:cxn ang="0">
                  <a:pos x="635" y="84"/>
                </a:cxn>
                <a:cxn ang="0">
                  <a:pos x="675" y="80"/>
                </a:cxn>
                <a:cxn ang="0">
                  <a:pos x="712" y="77"/>
                </a:cxn>
                <a:cxn ang="0">
                  <a:pos x="748" y="70"/>
                </a:cxn>
                <a:cxn ang="0">
                  <a:pos x="780" y="65"/>
                </a:cxn>
                <a:cxn ang="0">
                  <a:pos x="810" y="58"/>
                </a:cxn>
                <a:cxn ang="0">
                  <a:pos x="836" y="52"/>
                </a:cxn>
                <a:cxn ang="0">
                  <a:pos x="858" y="44"/>
                </a:cxn>
                <a:cxn ang="0">
                  <a:pos x="878" y="36"/>
                </a:cxn>
                <a:cxn ang="0">
                  <a:pos x="893" y="27"/>
                </a:cxn>
                <a:cxn ang="0">
                  <a:pos x="904" y="18"/>
                </a:cxn>
                <a:cxn ang="0">
                  <a:pos x="911" y="10"/>
                </a:cxn>
                <a:cxn ang="0">
                  <a:pos x="914" y="0"/>
                </a:cxn>
                <a:cxn ang="0">
                  <a:pos x="914" y="0"/>
                </a:cxn>
              </a:cxnLst>
              <a:rect l="0" t="0" r="r" b="b"/>
              <a:pathLst>
                <a:path w="914" h="91">
                  <a:moveTo>
                    <a:pt x="0" y="0"/>
                  </a:moveTo>
                  <a:lnTo>
                    <a:pt x="3" y="10"/>
                  </a:lnTo>
                  <a:lnTo>
                    <a:pt x="9" y="18"/>
                  </a:lnTo>
                  <a:lnTo>
                    <a:pt x="20" y="27"/>
                  </a:lnTo>
                  <a:lnTo>
                    <a:pt x="36" y="36"/>
                  </a:lnTo>
                  <a:lnTo>
                    <a:pt x="55" y="44"/>
                  </a:lnTo>
                  <a:lnTo>
                    <a:pt x="79" y="52"/>
                  </a:lnTo>
                  <a:lnTo>
                    <a:pt x="105" y="58"/>
                  </a:lnTo>
                  <a:lnTo>
                    <a:pt x="134" y="65"/>
                  </a:lnTo>
                  <a:lnTo>
                    <a:pt x="167" y="70"/>
                  </a:lnTo>
                  <a:lnTo>
                    <a:pt x="201" y="77"/>
                  </a:lnTo>
                  <a:lnTo>
                    <a:pt x="240" y="80"/>
                  </a:lnTo>
                  <a:lnTo>
                    <a:pt x="279" y="84"/>
                  </a:lnTo>
                  <a:lnTo>
                    <a:pt x="321" y="88"/>
                  </a:lnTo>
                  <a:lnTo>
                    <a:pt x="365" y="90"/>
                  </a:lnTo>
                  <a:lnTo>
                    <a:pt x="411" y="91"/>
                  </a:lnTo>
                  <a:lnTo>
                    <a:pt x="456" y="91"/>
                  </a:lnTo>
                  <a:lnTo>
                    <a:pt x="504" y="91"/>
                  </a:lnTo>
                  <a:lnTo>
                    <a:pt x="549" y="90"/>
                  </a:lnTo>
                  <a:lnTo>
                    <a:pt x="593" y="88"/>
                  </a:lnTo>
                  <a:lnTo>
                    <a:pt x="635" y="84"/>
                  </a:lnTo>
                  <a:lnTo>
                    <a:pt x="675" y="80"/>
                  </a:lnTo>
                  <a:lnTo>
                    <a:pt x="712" y="77"/>
                  </a:lnTo>
                  <a:lnTo>
                    <a:pt x="748" y="70"/>
                  </a:lnTo>
                  <a:lnTo>
                    <a:pt x="780" y="65"/>
                  </a:lnTo>
                  <a:lnTo>
                    <a:pt x="810" y="58"/>
                  </a:lnTo>
                  <a:lnTo>
                    <a:pt x="836" y="52"/>
                  </a:lnTo>
                  <a:lnTo>
                    <a:pt x="858" y="44"/>
                  </a:lnTo>
                  <a:lnTo>
                    <a:pt x="878" y="36"/>
                  </a:lnTo>
                  <a:lnTo>
                    <a:pt x="893" y="27"/>
                  </a:lnTo>
                  <a:lnTo>
                    <a:pt x="904" y="18"/>
                  </a:lnTo>
                  <a:lnTo>
                    <a:pt x="911" y="10"/>
                  </a:lnTo>
                  <a:lnTo>
                    <a:pt x="914" y="0"/>
                  </a:lnTo>
                  <a:lnTo>
                    <a:pt x="91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7" name="Freeform 357"/>
            <p:cNvSpPr>
              <a:spLocks/>
            </p:cNvSpPr>
            <p:nvPr/>
          </p:nvSpPr>
          <p:spPr bwMode="auto">
            <a:xfrm>
              <a:off x="4278" y="1858"/>
              <a:ext cx="457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"/>
                </a:cxn>
                <a:cxn ang="0">
                  <a:pos x="9" y="18"/>
                </a:cxn>
                <a:cxn ang="0">
                  <a:pos x="20" y="27"/>
                </a:cxn>
                <a:cxn ang="0">
                  <a:pos x="36" y="36"/>
                </a:cxn>
                <a:cxn ang="0">
                  <a:pos x="55" y="43"/>
                </a:cxn>
                <a:cxn ang="0">
                  <a:pos x="79" y="50"/>
                </a:cxn>
                <a:cxn ang="0">
                  <a:pos x="105" y="58"/>
                </a:cxn>
                <a:cxn ang="0">
                  <a:pos x="134" y="64"/>
                </a:cxn>
                <a:cxn ang="0">
                  <a:pos x="167" y="70"/>
                </a:cxn>
                <a:cxn ang="0">
                  <a:pos x="201" y="75"/>
                </a:cxn>
                <a:cxn ang="0">
                  <a:pos x="240" y="80"/>
                </a:cxn>
                <a:cxn ang="0">
                  <a:pos x="279" y="84"/>
                </a:cxn>
                <a:cxn ang="0">
                  <a:pos x="321" y="88"/>
                </a:cxn>
                <a:cxn ang="0">
                  <a:pos x="365" y="89"/>
                </a:cxn>
                <a:cxn ang="0">
                  <a:pos x="411" y="91"/>
                </a:cxn>
                <a:cxn ang="0">
                  <a:pos x="456" y="91"/>
                </a:cxn>
                <a:cxn ang="0">
                  <a:pos x="504" y="91"/>
                </a:cxn>
                <a:cxn ang="0">
                  <a:pos x="549" y="89"/>
                </a:cxn>
                <a:cxn ang="0">
                  <a:pos x="593" y="88"/>
                </a:cxn>
                <a:cxn ang="0">
                  <a:pos x="635" y="84"/>
                </a:cxn>
                <a:cxn ang="0">
                  <a:pos x="675" y="80"/>
                </a:cxn>
                <a:cxn ang="0">
                  <a:pos x="712" y="75"/>
                </a:cxn>
                <a:cxn ang="0">
                  <a:pos x="748" y="70"/>
                </a:cxn>
                <a:cxn ang="0">
                  <a:pos x="780" y="64"/>
                </a:cxn>
                <a:cxn ang="0">
                  <a:pos x="810" y="58"/>
                </a:cxn>
                <a:cxn ang="0">
                  <a:pos x="836" y="50"/>
                </a:cxn>
                <a:cxn ang="0">
                  <a:pos x="858" y="43"/>
                </a:cxn>
                <a:cxn ang="0">
                  <a:pos x="878" y="36"/>
                </a:cxn>
                <a:cxn ang="0">
                  <a:pos x="893" y="27"/>
                </a:cxn>
                <a:cxn ang="0">
                  <a:pos x="904" y="18"/>
                </a:cxn>
                <a:cxn ang="0">
                  <a:pos x="911" y="10"/>
                </a:cxn>
                <a:cxn ang="0">
                  <a:pos x="914" y="0"/>
                </a:cxn>
                <a:cxn ang="0">
                  <a:pos x="914" y="0"/>
                </a:cxn>
              </a:cxnLst>
              <a:rect l="0" t="0" r="r" b="b"/>
              <a:pathLst>
                <a:path w="914" h="91">
                  <a:moveTo>
                    <a:pt x="0" y="0"/>
                  </a:moveTo>
                  <a:lnTo>
                    <a:pt x="3" y="10"/>
                  </a:lnTo>
                  <a:lnTo>
                    <a:pt x="9" y="18"/>
                  </a:lnTo>
                  <a:lnTo>
                    <a:pt x="20" y="27"/>
                  </a:lnTo>
                  <a:lnTo>
                    <a:pt x="36" y="36"/>
                  </a:lnTo>
                  <a:lnTo>
                    <a:pt x="55" y="43"/>
                  </a:lnTo>
                  <a:lnTo>
                    <a:pt x="79" y="50"/>
                  </a:lnTo>
                  <a:lnTo>
                    <a:pt x="105" y="58"/>
                  </a:lnTo>
                  <a:lnTo>
                    <a:pt x="134" y="64"/>
                  </a:lnTo>
                  <a:lnTo>
                    <a:pt x="167" y="70"/>
                  </a:lnTo>
                  <a:lnTo>
                    <a:pt x="201" y="75"/>
                  </a:lnTo>
                  <a:lnTo>
                    <a:pt x="240" y="80"/>
                  </a:lnTo>
                  <a:lnTo>
                    <a:pt x="279" y="84"/>
                  </a:lnTo>
                  <a:lnTo>
                    <a:pt x="321" y="88"/>
                  </a:lnTo>
                  <a:lnTo>
                    <a:pt x="365" y="89"/>
                  </a:lnTo>
                  <a:lnTo>
                    <a:pt x="411" y="91"/>
                  </a:lnTo>
                  <a:lnTo>
                    <a:pt x="456" y="91"/>
                  </a:lnTo>
                  <a:lnTo>
                    <a:pt x="504" y="91"/>
                  </a:lnTo>
                  <a:lnTo>
                    <a:pt x="549" y="89"/>
                  </a:lnTo>
                  <a:lnTo>
                    <a:pt x="593" y="88"/>
                  </a:lnTo>
                  <a:lnTo>
                    <a:pt x="635" y="84"/>
                  </a:lnTo>
                  <a:lnTo>
                    <a:pt x="675" y="80"/>
                  </a:lnTo>
                  <a:lnTo>
                    <a:pt x="712" y="75"/>
                  </a:lnTo>
                  <a:lnTo>
                    <a:pt x="748" y="70"/>
                  </a:lnTo>
                  <a:lnTo>
                    <a:pt x="780" y="64"/>
                  </a:lnTo>
                  <a:lnTo>
                    <a:pt x="810" y="58"/>
                  </a:lnTo>
                  <a:lnTo>
                    <a:pt x="836" y="50"/>
                  </a:lnTo>
                  <a:lnTo>
                    <a:pt x="858" y="43"/>
                  </a:lnTo>
                  <a:lnTo>
                    <a:pt x="878" y="36"/>
                  </a:lnTo>
                  <a:lnTo>
                    <a:pt x="893" y="27"/>
                  </a:lnTo>
                  <a:lnTo>
                    <a:pt x="904" y="18"/>
                  </a:lnTo>
                  <a:lnTo>
                    <a:pt x="911" y="10"/>
                  </a:lnTo>
                  <a:lnTo>
                    <a:pt x="914" y="0"/>
                  </a:lnTo>
                  <a:lnTo>
                    <a:pt x="91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38" name="Rectangle 358"/>
            <p:cNvSpPr>
              <a:spLocks noChangeArrowheads="1"/>
            </p:cNvSpPr>
            <p:nvPr/>
          </p:nvSpPr>
          <p:spPr bwMode="auto">
            <a:xfrm>
              <a:off x="4430" y="1961"/>
              <a:ext cx="15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HSS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39" name="Freeform 359"/>
            <p:cNvSpPr>
              <a:spLocks/>
            </p:cNvSpPr>
            <p:nvPr/>
          </p:nvSpPr>
          <p:spPr bwMode="auto">
            <a:xfrm>
              <a:off x="4278" y="2170"/>
              <a:ext cx="457" cy="292"/>
            </a:xfrm>
            <a:custGeom>
              <a:avLst/>
              <a:gdLst/>
              <a:ahLst/>
              <a:cxnLst>
                <a:cxn ang="0">
                  <a:pos x="0" y="494"/>
                </a:cxn>
                <a:cxn ang="0">
                  <a:pos x="9" y="512"/>
                </a:cxn>
                <a:cxn ang="0">
                  <a:pos x="36" y="528"/>
                </a:cxn>
                <a:cxn ang="0">
                  <a:pos x="79" y="544"/>
                </a:cxn>
                <a:cxn ang="0">
                  <a:pos x="134" y="558"/>
                </a:cxn>
                <a:cxn ang="0">
                  <a:pos x="201" y="569"/>
                </a:cxn>
                <a:cxn ang="0">
                  <a:pos x="279" y="578"/>
                </a:cxn>
                <a:cxn ang="0">
                  <a:pos x="365" y="583"/>
                </a:cxn>
                <a:cxn ang="0">
                  <a:pos x="456" y="584"/>
                </a:cxn>
                <a:cxn ang="0">
                  <a:pos x="549" y="583"/>
                </a:cxn>
                <a:cxn ang="0">
                  <a:pos x="635" y="578"/>
                </a:cxn>
                <a:cxn ang="0">
                  <a:pos x="712" y="569"/>
                </a:cxn>
                <a:cxn ang="0">
                  <a:pos x="780" y="558"/>
                </a:cxn>
                <a:cxn ang="0">
                  <a:pos x="836" y="544"/>
                </a:cxn>
                <a:cxn ang="0">
                  <a:pos x="878" y="528"/>
                </a:cxn>
                <a:cxn ang="0">
                  <a:pos x="904" y="512"/>
                </a:cxn>
                <a:cxn ang="0">
                  <a:pos x="914" y="494"/>
                </a:cxn>
                <a:cxn ang="0">
                  <a:pos x="914" y="91"/>
                </a:cxn>
                <a:cxn ang="0">
                  <a:pos x="904" y="73"/>
                </a:cxn>
                <a:cxn ang="0">
                  <a:pos x="878" y="55"/>
                </a:cxn>
                <a:cxn ang="0">
                  <a:pos x="836" y="39"/>
                </a:cxn>
                <a:cxn ang="0">
                  <a:pos x="780" y="27"/>
                </a:cxn>
                <a:cxn ang="0">
                  <a:pos x="712" y="14"/>
                </a:cxn>
                <a:cxn ang="0">
                  <a:pos x="635" y="7"/>
                </a:cxn>
                <a:cxn ang="0">
                  <a:pos x="549" y="1"/>
                </a:cxn>
                <a:cxn ang="0">
                  <a:pos x="456" y="0"/>
                </a:cxn>
                <a:cxn ang="0">
                  <a:pos x="365" y="1"/>
                </a:cxn>
                <a:cxn ang="0">
                  <a:pos x="279" y="7"/>
                </a:cxn>
                <a:cxn ang="0">
                  <a:pos x="201" y="14"/>
                </a:cxn>
                <a:cxn ang="0">
                  <a:pos x="134" y="27"/>
                </a:cxn>
                <a:cxn ang="0">
                  <a:pos x="79" y="39"/>
                </a:cxn>
                <a:cxn ang="0">
                  <a:pos x="36" y="55"/>
                </a:cxn>
                <a:cxn ang="0">
                  <a:pos x="9" y="73"/>
                </a:cxn>
                <a:cxn ang="0">
                  <a:pos x="0" y="91"/>
                </a:cxn>
              </a:cxnLst>
              <a:rect l="0" t="0" r="r" b="b"/>
              <a:pathLst>
                <a:path w="914" h="584">
                  <a:moveTo>
                    <a:pt x="0" y="91"/>
                  </a:moveTo>
                  <a:lnTo>
                    <a:pt x="0" y="494"/>
                  </a:lnTo>
                  <a:lnTo>
                    <a:pt x="3" y="502"/>
                  </a:lnTo>
                  <a:lnTo>
                    <a:pt x="9" y="512"/>
                  </a:lnTo>
                  <a:lnTo>
                    <a:pt x="20" y="521"/>
                  </a:lnTo>
                  <a:lnTo>
                    <a:pt x="36" y="528"/>
                  </a:lnTo>
                  <a:lnTo>
                    <a:pt x="55" y="537"/>
                  </a:lnTo>
                  <a:lnTo>
                    <a:pt x="79" y="544"/>
                  </a:lnTo>
                  <a:lnTo>
                    <a:pt x="105" y="552"/>
                  </a:lnTo>
                  <a:lnTo>
                    <a:pt x="134" y="558"/>
                  </a:lnTo>
                  <a:lnTo>
                    <a:pt x="167" y="564"/>
                  </a:lnTo>
                  <a:lnTo>
                    <a:pt x="201" y="569"/>
                  </a:lnTo>
                  <a:lnTo>
                    <a:pt x="240" y="574"/>
                  </a:lnTo>
                  <a:lnTo>
                    <a:pt x="279" y="578"/>
                  </a:lnTo>
                  <a:lnTo>
                    <a:pt x="321" y="580"/>
                  </a:lnTo>
                  <a:lnTo>
                    <a:pt x="365" y="583"/>
                  </a:lnTo>
                  <a:lnTo>
                    <a:pt x="411" y="584"/>
                  </a:lnTo>
                  <a:lnTo>
                    <a:pt x="456" y="584"/>
                  </a:lnTo>
                  <a:lnTo>
                    <a:pt x="504" y="584"/>
                  </a:lnTo>
                  <a:lnTo>
                    <a:pt x="549" y="583"/>
                  </a:lnTo>
                  <a:lnTo>
                    <a:pt x="593" y="580"/>
                  </a:lnTo>
                  <a:lnTo>
                    <a:pt x="635" y="578"/>
                  </a:lnTo>
                  <a:lnTo>
                    <a:pt x="675" y="574"/>
                  </a:lnTo>
                  <a:lnTo>
                    <a:pt x="712" y="569"/>
                  </a:lnTo>
                  <a:lnTo>
                    <a:pt x="748" y="564"/>
                  </a:lnTo>
                  <a:lnTo>
                    <a:pt x="780" y="558"/>
                  </a:lnTo>
                  <a:lnTo>
                    <a:pt x="810" y="552"/>
                  </a:lnTo>
                  <a:lnTo>
                    <a:pt x="836" y="544"/>
                  </a:lnTo>
                  <a:lnTo>
                    <a:pt x="858" y="537"/>
                  </a:lnTo>
                  <a:lnTo>
                    <a:pt x="878" y="528"/>
                  </a:lnTo>
                  <a:lnTo>
                    <a:pt x="893" y="521"/>
                  </a:lnTo>
                  <a:lnTo>
                    <a:pt x="904" y="512"/>
                  </a:lnTo>
                  <a:lnTo>
                    <a:pt x="911" y="502"/>
                  </a:lnTo>
                  <a:lnTo>
                    <a:pt x="914" y="494"/>
                  </a:lnTo>
                  <a:lnTo>
                    <a:pt x="914" y="494"/>
                  </a:lnTo>
                  <a:lnTo>
                    <a:pt x="914" y="91"/>
                  </a:lnTo>
                  <a:lnTo>
                    <a:pt x="911" y="81"/>
                  </a:lnTo>
                  <a:lnTo>
                    <a:pt x="904" y="73"/>
                  </a:lnTo>
                  <a:lnTo>
                    <a:pt x="893" y="64"/>
                  </a:lnTo>
                  <a:lnTo>
                    <a:pt x="878" y="55"/>
                  </a:lnTo>
                  <a:lnTo>
                    <a:pt x="858" y="47"/>
                  </a:lnTo>
                  <a:lnTo>
                    <a:pt x="836" y="39"/>
                  </a:lnTo>
                  <a:lnTo>
                    <a:pt x="810" y="33"/>
                  </a:lnTo>
                  <a:lnTo>
                    <a:pt x="780" y="27"/>
                  </a:lnTo>
                  <a:lnTo>
                    <a:pt x="748" y="21"/>
                  </a:lnTo>
                  <a:lnTo>
                    <a:pt x="712" y="14"/>
                  </a:lnTo>
                  <a:lnTo>
                    <a:pt x="675" y="11"/>
                  </a:lnTo>
                  <a:lnTo>
                    <a:pt x="635" y="7"/>
                  </a:lnTo>
                  <a:lnTo>
                    <a:pt x="593" y="3"/>
                  </a:lnTo>
                  <a:lnTo>
                    <a:pt x="549" y="1"/>
                  </a:lnTo>
                  <a:lnTo>
                    <a:pt x="504" y="0"/>
                  </a:lnTo>
                  <a:lnTo>
                    <a:pt x="456" y="0"/>
                  </a:lnTo>
                  <a:lnTo>
                    <a:pt x="411" y="0"/>
                  </a:lnTo>
                  <a:lnTo>
                    <a:pt x="365" y="1"/>
                  </a:lnTo>
                  <a:lnTo>
                    <a:pt x="321" y="3"/>
                  </a:lnTo>
                  <a:lnTo>
                    <a:pt x="279" y="7"/>
                  </a:lnTo>
                  <a:lnTo>
                    <a:pt x="240" y="11"/>
                  </a:lnTo>
                  <a:lnTo>
                    <a:pt x="201" y="14"/>
                  </a:lnTo>
                  <a:lnTo>
                    <a:pt x="167" y="21"/>
                  </a:lnTo>
                  <a:lnTo>
                    <a:pt x="134" y="27"/>
                  </a:lnTo>
                  <a:lnTo>
                    <a:pt x="105" y="33"/>
                  </a:lnTo>
                  <a:lnTo>
                    <a:pt x="79" y="39"/>
                  </a:lnTo>
                  <a:lnTo>
                    <a:pt x="55" y="47"/>
                  </a:lnTo>
                  <a:lnTo>
                    <a:pt x="36" y="55"/>
                  </a:lnTo>
                  <a:lnTo>
                    <a:pt x="20" y="64"/>
                  </a:lnTo>
                  <a:lnTo>
                    <a:pt x="9" y="73"/>
                  </a:lnTo>
                  <a:lnTo>
                    <a:pt x="3" y="81"/>
                  </a:lnTo>
                  <a:lnTo>
                    <a:pt x="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CD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0" name="Freeform 360"/>
            <p:cNvSpPr>
              <a:spLocks/>
            </p:cNvSpPr>
            <p:nvPr/>
          </p:nvSpPr>
          <p:spPr bwMode="auto">
            <a:xfrm>
              <a:off x="4278" y="2170"/>
              <a:ext cx="457" cy="292"/>
            </a:xfrm>
            <a:custGeom>
              <a:avLst/>
              <a:gdLst/>
              <a:ahLst/>
              <a:cxnLst>
                <a:cxn ang="0">
                  <a:pos x="0" y="494"/>
                </a:cxn>
                <a:cxn ang="0">
                  <a:pos x="9" y="512"/>
                </a:cxn>
                <a:cxn ang="0">
                  <a:pos x="36" y="528"/>
                </a:cxn>
                <a:cxn ang="0">
                  <a:pos x="79" y="544"/>
                </a:cxn>
                <a:cxn ang="0">
                  <a:pos x="134" y="558"/>
                </a:cxn>
                <a:cxn ang="0">
                  <a:pos x="201" y="569"/>
                </a:cxn>
                <a:cxn ang="0">
                  <a:pos x="279" y="578"/>
                </a:cxn>
                <a:cxn ang="0">
                  <a:pos x="365" y="583"/>
                </a:cxn>
                <a:cxn ang="0">
                  <a:pos x="456" y="584"/>
                </a:cxn>
                <a:cxn ang="0">
                  <a:pos x="549" y="583"/>
                </a:cxn>
                <a:cxn ang="0">
                  <a:pos x="635" y="578"/>
                </a:cxn>
                <a:cxn ang="0">
                  <a:pos x="712" y="569"/>
                </a:cxn>
                <a:cxn ang="0">
                  <a:pos x="780" y="558"/>
                </a:cxn>
                <a:cxn ang="0">
                  <a:pos x="836" y="544"/>
                </a:cxn>
                <a:cxn ang="0">
                  <a:pos x="878" y="528"/>
                </a:cxn>
                <a:cxn ang="0">
                  <a:pos x="904" y="512"/>
                </a:cxn>
                <a:cxn ang="0">
                  <a:pos x="914" y="494"/>
                </a:cxn>
                <a:cxn ang="0">
                  <a:pos x="914" y="91"/>
                </a:cxn>
                <a:cxn ang="0">
                  <a:pos x="904" y="73"/>
                </a:cxn>
                <a:cxn ang="0">
                  <a:pos x="878" y="55"/>
                </a:cxn>
                <a:cxn ang="0">
                  <a:pos x="836" y="39"/>
                </a:cxn>
                <a:cxn ang="0">
                  <a:pos x="780" y="27"/>
                </a:cxn>
                <a:cxn ang="0">
                  <a:pos x="712" y="14"/>
                </a:cxn>
                <a:cxn ang="0">
                  <a:pos x="635" y="7"/>
                </a:cxn>
                <a:cxn ang="0">
                  <a:pos x="549" y="1"/>
                </a:cxn>
                <a:cxn ang="0">
                  <a:pos x="456" y="0"/>
                </a:cxn>
                <a:cxn ang="0">
                  <a:pos x="365" y="1"/>
                </a:cxn>
                <a:cxn ang="0">
                  <a:pos x="279" y="7"/>
                </a:cxn>
                <a:cxn ang="0">
                  <a:pos x="201" y="14"/>
                </a:cxn>
                <a:cxn ang="0">
                  <a:pos x="134" y="27"/>
                </a:cxn>
                <a:cxn ang="0">
                  <a:pos x="79" y="39"/>
                </a:cxn>
                <a:cxn ang="0">
                  <a:pos x="36" y="55"/>
                </a:cxn>
                <a:cxn ang="0">
                  <a:pos x="9" y="73"/>
                </a:cxn>
                <a:cxn ang="0">
                  <a:pos x="0" y="91"/>
                </a:cxn>
              </a:cxnLst>
              <a:rect l="0" t="0" r="r" b="b"/>
              <a:pathLst>
                <a:path w="914" h="584">
                  <a:moveTo>
                    <a:pt x="0" y="91"/>
                  </a:moveTo>
                  <a:lnTo>
                    <a:pt x="0" y="494"/>
                  </a:lnTo>
                  <a:lnTo>
                    <a:pt x="3" y="502"/>
                  </a:lnTo>
                  <a:lnTo>
                    <a:pt x="9" y="512"/>
                  </a:lnTo>
                  <a:lnTo>
                    <a:pt x="20" y="521"/>
                  </a:lnTo>
                  <a:lnTo>
                    <a:pt x="36" y="528"/>
                  </a:lnTo>
                  <a:lnTo>
                    <a:pt x="55" y="537"/>
                  </a:lnTo>
                  <a:lnTo>
                    <a:pt x="79" y="544"/>
                  </a:lnTo>
                  <a:lnTo>
                    <a:pt x="105" y="552"/>
                  </a:lnTo>
                  <a:lnTo>
                    <a:pt x="134" y="558"/>
                  </a:lnTo>
                  <a:lnTo>
                    <a:pt x="167" y="564"/>
                  </a:lnTo>
                  <a:lnTo>
                    <a:pt x="201" y="569"/>
                  </a:lnTo>
                  <a:lnTo>
                    <a:pt x="240" y="574"/>
                  </a:lnTo>
                  <a:lnTo>
                    <a:pt x="279" y="578"/>
                  </a:lnTo>
                  <a:lnTo>
                    <a:pt x="321" y="580"/>
                  </a:lnTo>
                  <a:lnTo>
                    <a:pt x="365" y="583"/>
                  </a:lnTo>
                  <a:lnTo>
                    <a:pt x="411" y="584"/>
                  </a:lnTo>
                  <a:lnTo>
                    <a:pt x="456" y="584"/>
                  </a:lnTo>
                  <a:lnTo>
                    <a:pt x="504" y="584"/>
                  </a:lnTo>
                  <a:lnTo>
                    <a:pt x="549" y="583"/>
                  </a:lnTo>
                  <a:lnTo>
                    <a:pt x="593" y="580"/>
                  </a:lnTo>
                  <a:lnTo>
                    <a:pt x="635" y="578"/>
                  </a:lnTo>
                  <a:lnTo>
                    <a:pt x="675" y="574"/>
                  </a:lnTo>
                  <a:lnTo>
                    <a:pt x="712" y="569"/>
                  </a:lnTo>
                  <a:lnTo>
                    <a:pt x="748" y="564"/>
                  </a:lnTo>
                  <a:lnTo>
                    <a:pt x="780" y="558"/>
                  </a:lnTo>
                  <a:lnTo>
                    <a:pt x="810" y="552"/>
                  </a:lnTo>
                  <a:lnTo>
                    <a:pt x="836" y="544"/>
                  </a:lnTo>
                  <a:lnTo>
                    <a:pt x="858" y="537"/>
                  </a:lnTo>
                  <a:lnTo>
                    <a:pt x="878" y="528"/>
                  </a:lnTo>
                  <a:lnTo>
                    <a:pt x="893" y="521"/>
                  </a:lnTo>
                  <a:lnTo>
                    <a:pt x="904" y="512"/>
                  </a:lnTo>
                  <a:lnTo>
                    <a:pt x="911" y="502"/>
                  </a:lnTo>
                  <a:lnTo>
                    <a:pt x="914" y="494"/>
                  </a:lnTo>
                  <a:lnTo>
                    <a:pt x="914" y="494"/>
                  </a:lnTo>
                  <a:lnTo>
                    <a:pt x="914" y="91"/>
                  </a:lnTo>
                  <a:lnTo>
                    <a:pt x="911" y="81"/>
                  </a:lnTo>
                  <a:lnTo>
                    <a:pt x="904" y="73"/>
                  </a:lnTo>
                  <a:lnTo>
                    <a:pt x="893" y="64"/>
                  </a:lnTo>
                  <a:lnTo>
                    <a:pt x="878" y="55"/>
                  </a:lnTo>
                  <a:lnTo>
                    <a:pt x="858" y="47"/>
                  </a:lnTo>
                  <a:lnTo>
                    <a:pt x="836" y="39"/>
                  </a:lnTo>
                  <a:lnTo>
                    <a:pt x="810" y="33"/>
                  </a:lnTo>
                  <a:lnTo>
                    <a:pt x="780" y="27"/>
                  </a:lnTo>
                  <a:lnTo>
                    <a:pt x="748" y="21"/>
                  </a:lnTo>
                  <a:lnTo>
                    <a:pt x="712" y="14"/>
                  </a:lnTo>
                  <a:lnTo>
                    <a:pt x="675" y="11"/>
                  </a:lnTo>
                  <a:lnTo>
                    <a:pt x="635" y="7"/>
                  </a:lnTo>
                  <a:lnTo>
                    <a:pt x="593" y="3"/>
                  </a:lnTo>
                  <a:lnTo>
                    <a:pt x="549" y="1"/>
                  </a:lnTo>
                  <a:lnTo>
                    <a:pt x="504" y="0"/>
                  </a:lnTo>
                  <a:lnTo>
                    <a:pt x="456" y="0"/>
                  </a:lnTo>
                  <a:lnTo>
                    <a:pt x="411" y="0"/>
                  </a:lnTo>
                  <a:lnTo>
                    <a:pt x="365" y="1"/>
                  </a:lnTo>
                  <a:lnTo>
                    <a:pt x="321" y="3"/>
                  </a:lnTo>
                  <a:lnTo>
                    <a:pt x="279" y="7"/>
                  </a:lnTo>
                  <a:lnTo>
                    <a:pt x="240" y="11"/>
                  </a:lnTo>
                  <a:lnTo>
                    <a:pt x="201" y="14"/>
                  </a:lnTo>
                  <a:lnTo>
                    <a:pt x="167" y="21"/>
                  </a:lnTo>
                  <a:lnTo>
                    <a:pt x="134" y="27"/>
                  </a:lnTo>
                  <a:lnTo>
                    <a:pt x="105" y="33"/>
                  </a:lnTo>
                  <a:lnTo>
                    <a:pt x="79" y="39"/>
                  </a:lnTo>
                  <a:lnTo>
                    <a:pt x="55" y="47"/>
                  </a:lnTo>
                  <a:lnTo>
                    <a:pt x="36" y="55"/>
                  </a:lnTo>
                  <a:lnTo>
                    <a:pt x="20" y="64"/>
                  </a:lnTo>
                  <a:lnTo>
                    <a:pt x="9" y="73"/>
                  </a:lnTo>
                  <a:lnTo>
                    <a:pt x="3" y="81"/>
                  </a:lnTo>
                  <a:lnTo>
                    <a:pt x="0" y="91"/>
                  </a:lnTo>
                  <a:lnTo>
                    <a:pt x="0" y="9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1" name="Freeform 361"/>
            <p:cNvSpPr>
              <a:spLocks/>
            </p:cNvSpPr>
            <p:nvPr/>
          </p:nvSpPr>
          <p:spPr bwMode="auto">
            <a:xfrm>
              <a:off x="4278" y="2216"/>
              <a:ext cx="457" cy="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"/>
                </a:cxn>
                <a:cxn ang="0">
                  <a:pos x="9" y="18"/>
                </a:cxn>
                <a:cxn ang="0">
                  <a:pos x="20" y="26"/>
                </a:cxn>
                <a:cxn ang="0">
                  <a:pos x="36" y="35"/>
                </a:cxn>
                <a:cxn ang="0">
                  <a:pos x="55" y="44"/>
                </a:cxn>
                <a:cxn ang="0">
                  <a:pos x="79" y="51"/>
                </a:cxn>
                <a:cxn ang="0">
                  <a:pos x="105" y="57"/>
                </a:cxn>
                <a:cxn ang="0">
                  <a:pos x="134" y="65"/>
                </a:cxn>
                <a:cxn ang="0">
                  <a:pos x="167" y="70"/>
                </a:cxn>
                <a:cxn ang="0">
                  <a:pos x="201" y="76"/>
                </a:cxn>
                <a:cxn ang="0">
                  <a:pos x="240" y="79"/>
                </a:cxn>
                <a:cxn ang="0">
                  <a:pos x="279" y="83"/>
                </a:cxn>
                <a:cxn ang="0">
                  <a:pos x="321" y="87"/>
                </a:cxn>
                <a:cxn ang="0">
                  <a:pos x="365" y="89"/>
                </a:cxn>
                <a:cxn ang="0">
                  <a:pos x="411" y="91"/>
                </a:cxn>
                <a:cxn ang="0">
                  <a:pos x="456" y="91"/>
                </a:cxn>
                <a:cxn ang="0">
                  <a:pos x="504" y="91"/>
                </a:cxn>
                <a:cxn ang="0">
                  <a:pos x="549" y="89"/>
                </a:cxn>
                <a:cxn ang="0">
                  <a:pos x="593" y="87"/>
                </a:cxn>
                <a:cxn ang="0">
                  <a:pos x="635" y="83"/>
                </a:cxn>
                <a:cxn ang="0">
                  <a:pos x="675" y="79"/>
                </a:cxn>
                <a:cxn ang="0">
                  <a:pos x="712" y="76"/>
                </a:cxn>
                <a:cxn ang="0">
                  <a:pos x="748" y="70"/>
                </a:cxn>
                <a:cxn ang="0">
                  <a:pos x="780" y="65"/>
                </a:cxn>
                <a:cxn ang="0">
                  <a:pos x="810" y="57"/>
                </a:cxn>
                <a:cxn ang="0">
                  <a:pos x="836" y="51"/>
                </a:cxn>
                <a:cxn ang="0">
                  <a:pos x="858" y="44"/>
                </a:cxn>
                <a:cxn ang="0">
                  <a:pos x="878" y="35"/>
                </a:cxn>
                <a:cxn ang="0">
                  <a:pos x="893" y="26"/>
                </a:cxn>
                <a:cxn ang="0">
                  <a:pos x="904" y="18"/>
                </a:cxn>
                <a:cxn ang="0">
                  <a:pos x="911" y="9"/>
                </a:cxn>
                <a:cxn ang="0">
                  <a:pos x="914" y="0"/>
                </a:cxn>
                <a:cxn ang="0">
                  <a:pos x="914" y="0"/>
                </a:cxn>
              </a:cxnLst>
              <a:rect l="0" t="0" r="r" b="b"/>
              <a:pathLst>
                <a:path w="914" h="91">
                  <a:moveTo>
                    <a:pt x="0" y="0"/>
                  </a:moveTo>
                  <a:lnTo>
                    <a:pt x="3" y="9"/>
                  </a:lnTo>
                  <a:lnTo>
                    <a:pt x="9" y="18"/>
                  </a:lnTo>
                  <a:lnTo>
                    <a:pt x="20" y="26"/>
                  </a:lnTo>
                  <a:lnTo>
                    <a:pt x="36" y="35"/>
                  </a:lnTo>
                  <a:lnTo>
                    <a:pt x="55" y="44"/>
                  </a:lnTo>
                  <a:lnTo>
                    <a:pt x="79" y="51"/>
                  </a:lnTo>
                  <a:lnTo>
                    <a:pt x="105" y="57"/>
                  </a:lnTo>
                  <a:lnTo>
                    <a:pt x="134" y="65"/>
                  </a:lnTo>
                  <a:lnTo>
                    <a:pt x="167" y="70"/>
                  </a:lnTo>
                  <a:lnTo>
                    <a:pt x="201" y="76"/>
                  </a:lnTo>
                  <a:lnTo>
                    <a:pt x="240" y="79"/>
                  </a:lnTo>
                  <a:lnTo>
                    <a:pt x="279" y="83"/>
                  </a:lnTo>
                  <a:lnTo>
                    <a:pt x="321" y="87"/>
                  </a:lnTo>
                  <a:lnTo>
                    <a:pt x="365" y="89"/>
                  </a:lnTo>
                  <a:lnTo>
                    <a:pt x="411" y="91"/>
                  </a:lnTo>
                  <a:lnTo>
                    <a:pt x="456" y="91"/>
                  </a:lnTo>
                  <a:lnTo>
                    <a:pt x="504" y="91"/>
                  </a:lnTo>
                  <a:lnTo>
                    <a:pt x="549" y="89"/>
                  </a:lnTo>
                  <a:lnTo>
                    <a:pt x="593" y="87"/>
                  </a:lnTo>
                  <a:lnTo>
                    <a:pt x="635" y="83"/>
                  </a:lnTo>
                  <a:lnTo>
                    <a:pt x="675" y="79"/>
                  </a:lnTo>
                  <a:lnTo>
                    <a:pt x="712" y="76"/>
                  </a:lnTo>
                  <a:lnTo>
                    <a:pt x="748" y="70"/>
                  </a:lnTo>
                  <a:lnTo>
                    <a:pt x="780" y="65"/>
                  </a:lnTo>
                  <a:lnTo>
                    <a:pt x="810" y="57"/>
                  </a:lnTo>
                  <a:lnTo>
                    <a:pt x="836" y="51"/>
                  </a:lnTo>
                  <a:lnTo>
                    <a:pt x="858" y="44"/>
                  </a:lnTo>
                  <a:lnTo>
                    <a:pt x="878" y="35"/>
                  </a:lnTo>
                  <a:lnTo>
                    <a:pt x="893" y="26"/>
                  </a:lnTo>
                  <a:lnTo>
                    <a:pt x="904" y="18"/>
                  </a:lnTo>
                  <a:lnTo>
                    <a:pt x="911" y="9"/>
                  </a:lnTo>
                  <a:lnTo>
                    <a:pt x="914" y="0"/>
                  </a:lnTo>
                  <a:lnTo>
                    <a:pt x="91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2" name="Freeform 362"/>
            <p:cNvSpPr>
              <a:spLocks/>
            </p:cNvSpPr>
            <p:nvPr/>
          </p:nvSpPr>
          <p:spPr bwMode="auto">
            <a:xfrm>
              <a:off x="4278" y="2238"/>
              <a:ext cx="457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0"/>
                </a:cxn>
                <a:cxn ang="0">
                  <a:pos x="9" y="18"/>
                </a:cxn>
                <a:cxn ang="0">
                  <a:pos x="20" y="27"/>
                </a:cxn>
                <a:cxn ang="0">
                  <a:pos x="36" y="36"/>
                </a:cxn>
                <a:cxn ang="0">
                  <a:pos x="55" y="44"/>
                </a:cxn>
                <a:cxn ang="0">
                  <a:pos x="79" y="52"/>
                </a:cxn>
                <a:cxn ang="0">
                  <a:pos x="105" y="58"/>
                </a:cxn>
                <a:cxn ang="0">
                  <a:pos x="134" y="65"/>
                </a:cxn>
                <a:cxn ang="0">
                  <a:pos x="167" y="70"/>
                </a:cxn>
                <a:cxn ang="0">
                  <a:pos x="201" y="77"/>
                </a:cxn>
                <a:cxn ang="0">
                  <a:pos x="240" y="80"/>
                </a:cxn>
                <a:cxn ang="0">
                  <a:pos x="279" y="84"/>
                </a:cxn>
                <a:cxn ang="0">
                  <a:pos x="321" y="88"/>
                </a:cxn>
                <a:cxn ang="0">
                  <a:pos x="365" y="90"/>
                </a:cxn>
                <a:cxn ang="0">
                  <a:pos x="411" y="91"/>
                </a:cxn>
                <a:cxn ang="0">
                  <a:pos x="456" y="91"/>
                </a:cxn>
                <a:cxn ang="0">
                  <a:pos x="504" y="91"/>
                </a:cxn>
                <a:cxn ang="0">
                  <a:pos x="549" y="90"/>
                </a:cxn>
                <a:cxn ang="0">
                  <a:pos x="593" y="88"/>
                </a:cxn>
                <a:cxn ang="0">
                  <a:pos x="635" y="84"/>
                </a:cxn>
                <a:cxn ang="0">
                  <a:pos x="675" y="80"/>
                </a:cxn>
                <a:cxn ang="0">
                  <a:pos x="712" y="77"/>
                </a:cxn>
                <a:cxn ang="0">
                  <a:pos x="748" y="70"/>
                </a:cxn>
                <a:cxn ang="0">
                  <a:pos x="780" y="65"/>
                </a:cxn>
                <a:cxn ang="0">
                  <a:pos x="810" y="58"/>
                </a:cxn>
                <a:cxn ang="0">
                  <a:pos x="836" y="52"/>
                </a:cxn>
                <a:cxn ang="0">
                  <a:pos x="858" y="44"/>
                </a:cxn>
                <a:cxn ang="0">
                  <a:pos x="878" y="36"/>
                </a:cxn>
                <a:cxn ang="0">
                  <a:pos x="893" y="27"/>
                </a:cxn>
                <a:cxn ang="0">
                  <a:pos x="904" y="18"/>
                </a:cxn>
                <a:cxn ang="0">
                  <a:pos x="911" y="10"/>
                </a:cxn>
                <a:cxn ang="0">
                  <a:pos x="914" y="0"/>
                </a:cxn>
                <a:cxn ang="0">
                  <a:pos x="914" y="0"/>
                </a:cxn>
              </a:cxnLst>
              <a:rect l="0" t="0" r="r" b="b"/>
              <a:pathLst>
                <a:path w="914" h="91">
                  <a:moveTo>
                    <a:pt x="0" y="0"/>
                  </a:moveTo>
                  <a:lnTo>
                    <a:pt x="3" y="10"/>
                  </a:lnTo>
                  <a:lnTo>
                    <a:pt x="9" y="18"/>
                  </a:lnTo>
                  <a:lnTo>
                    <a:pt x="20" y="27"/>
                  </a:lnTo>
                  <a:lnTo>
                    <a:pt x="36" y="36"/>
                  </a:lnTo>
                  <a:lnTo>
                    <a:pt x="55" y="44"/>
                  </a:lnTo>
                  <a:lnTo>
                    <a:pt x="79" y="52"/>
                  </a:lnTo>
                  <a:lnTo>
                    <a:pt x="105" y="58"/>
                  </a:lnTo>
                  <a:lnTo>
                    <a:pt x="134" y="65"/>
                  </a:lnTo>
                  <a:lnTo>
                    <a:pt x="167" y="70"/>
                  </a:lnTo>
                  <a:lnTo>
                    <a:pt x="201" y="77"/>
                  </a:lnTo>
                  <a:lnTo>
                    <a:pt x="240" y="80"/>
                  </a:lnTo>
                  <a:lnTo>
                    <a:pt x="279" y="84"/>
                  </a:lnTo>
                  <a:lnTo>
                    <a:pt x="321" y="88"/>
                  </a:lnTo>
                  <a:lnTo>
                    <a:pt x="365" y="90"/>
                  </a:lnTo>
                  <a:lnTo>
                    <a:pt x="411" y="91"/>
                  </a:lnTo>
                  <a:lnTo>
                    <a:pt x="456" y="91"/>
                  </a:lnTo>
                  <a:lnTo>
                    <a:pt x="504" y="91"/>
                  </a:lnTo>
                  <a:lnTo>
                    <a:pt x="549" y="90"/>
                  </a:lnTo>
                  <a:lnTo>
                    <a:pt x="593" y="88"/>
                  </a:lnTo>
                  <a:lnTo>
                    <a:pt x="635" y="84"/>
                  </a:lnTo>
                  <a:lnTo>
                    <a:pt x="675" y="80"/>
                  </a:lnTo>
                  <a:lnTo>
                    <a:pt x="712" y="77"/>
                  </a:lnTo>
                  <a:lnTo>
                    <a:pt x="748" y="70"/>
                  </a:lnTo>
                  <a:lnTo>
                    <a:pt x="780" y="65"/>
                  </a:lnTo>
                  <a:lnTo>
                    <a:pt x="810" y="58"/>
                  </a:lnTo>
                  <a:lnTo>
                    <a:pt x="836" y="52"/>
                  </a:lnTo>
                  <a:lnTo>
                    <a:pt x="858" y="44"/>
                  </a:lnTo>
                  <a:lnTo>
                    <a:pt x="878" y="36"/>
                  </a:lnTo>
                  <a:lnTo>
                    <a:pt x="893" y="27"/>
                  </a:lnTo>
                  <a:lnTo>
                    <a:pt x="904" y="18"/>
                  </a:lnTo>
                  <a:lnTo>
                    <a:pt x="911" y="10"/>
                  </a:lnTo>
                  <a:lnTo>
                    <a:pt x="914" y="0"/>
                  </a:lnTo>
                  <a:lnTo>
                    <a:pt x="91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3" name="Rectangle 363"/>
            <p:cNvSpPr>
              <a:spLocks noChangeArrowheads="1"/>
            </p:cNvSpPr>
            <p:nvPr/>
          </p:nvSpPr>
          <p:spPr bwMode="auto">
            <a:xfrm>
              <a:off x="4438" y="2341"/>
              <a:ext cx="13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SLF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44" name="Line 364"/>
            <p:cNvSpPr>
              <a:spLocks noChangeShapeType="1"/>
            </p:cNvSpPr>
            <p:nvPr/>
          </p:nvSpPr>
          <p:spPr bwMode="auto">
            <a:xfrm flipH="1" flipV="1">
              <a:off x="1648" y="887"/>
              <a:ext cx="1975" cy="92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5" name="Line 365"/>
            <p:cNvSpPr>
              <a:spLocks noChangeShapeType="1"/>
            </p:cNvSpPr>
            <p:nvPr/>
          </p:nvSpPr>
          <p:spPr bwMode="auto">
            <a:xfrm flipH="1">
              <a:off x="1180" y="2544"/>
              <a:ext cx="1380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6" name="Line 366"/>
            <p:cNvSpPr>
              <a:spLocks noChangeShapeType="1"/>
            </p:cNvSpPr>
            <p:nvPr/>
          </p:nvSpPr>
          <p:spPr bwMode="auto">
            <a:xfrm flipV="1">
              <a:off x="2911" y="1983"/>
              <a:ext cx="536" cy="56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7" name="Line 367"/>
            <p:cNvSpPr>
              <a:spLocks noChangeShapeType="1"/>
            </p:cNvSpPr>
            <p:nvPr/>
          </p:nvSpPr>
          <p:spPr bwMode="auto">
            <a:xfrm flipV="1">
              <a:off x="3623" y="2316"/>
              <a:ext cx="655" cy="36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8" name="Line 368"/>
            <p:cNvSpPr>
              <a:spLocks noChangeShapeType="1"/>
            </p:cNvSpPr>
            <p:nvPr/>
          </p:nvSpPr>
          <p:spPr bwMode="auto">
            <a:xfrm flipV="1">
              <a:off x="3798" y="1936"/>
              <a:ext cx="480" cy="4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49" name="Line 369"/>
            <p:cNvSpPr>
              <a:spLocks noChangeShapeType="1"/>
            </p:cNvSpPr>
            <p:nvPr/>
          </p:nvSpPr>
          <p:spPr bwMode="auto">
            <a:xfrm>
              <a:off x="3798" y="1983"/>
              <a:ext cx="480" cy="33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0" name="Line 370"/>
            <p:cNvSpPr>
              <a:spLocks noChangeShapeType="1"/>
            </p:cNvSpPr>
            <p:nvPr/>
          </p:nvSpPr>
          <p:spPr bwMode="auto">
            <a:xfrm>
              <a:off x="3623" y="2159"/>
              <a:ext cx="1" cy="52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1" name="Line 371"/>
            <p:cNvSpPr>
              <a:spLocks noChangeShapeType="1"/>
            </p:cNvSpPr>
            <p:nvPr/>
          </p:nvSpPr>
          <p:spPr bwMode="auto">
            <a:xfrm flipH="1" flipV="1">
              <a:off x="2911" y="2545"/>
              <a:ext cx="712" cy="1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2" name="Line 372"/>
            <p:cNvSpPr>
              <a:spLocks noChangeShapeType="1"/>
            </p:cNvSpPr>
            <p:nvPr/>
          </p:nvSpPr>
          <p:spPr bwMode="auto">
            <a:xfrm flipV="1">
              <a:off x="3623" y="1936"/>
              <a:ext cx="655" cy="74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3" name="Freeform 373"/>
            <p:cNvSpPr>
              <a:spLocks/>
            </p:cNvSpPr>
            <p:nvPr/>
          </p:nvSpPr>
          <p:spPr bwMode="auto">
            <a:xfrm>
              <a:off x="2827" y="1455"/>
              <a:ext cx="55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0"/>
                </a:cxn>
                <a:cxn ang="0">
                  <a:pos x="112" y="23"/>
                </a:cxn>
                <a:cxn ang="0">
                  <a:pos x="0" y="0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0"/>
                  </a:lnTo>
                  <a:lnTo>
                    <a:pt x="112" y="23"/>
                  </a:lnTo>
                  <a:lnTo>
                    <a:pt x="0" y="0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4" name="Freeform 374"/>
            <p:cNvSpPr>
              <a:spLocks/>
            </p:cNvSpPr>
            <p:nvPr/>
          </p:nvSpPr>
          <p:spPr bwMode="auto">
            <a:xfrm>
              <a:off x="2812" y="1467"/>
              <a:ext cx="57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5" name="Rectangle 375"/>
            <p:cNvSpPr>
              <a:spLocks noChangeArrowheads="1"/>
            </p:cNvSpPr>
            <p:nvPr/>
          </p:nvSpPr>
          <p:spPr bwMode="auto">
            <a:xfrm>
              <a:off x="2602" y="1516"/>
              <a:ext cx="210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6" name="Rectangle 376"/>
            <p:cNvSpPr>
              <a:spLocks noChangeArrowheads="1"/>
            </p:cNvSpPr>
            <p:nvPr/>
          </p:nvSpPr>
          <p:spPr bwMode="auto">
            <a:xfrm>
              <a:off x="2587" y="1504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7" name="Freeform 377"/>
            <p:cNvSpPr>
              <a:spLocks/>
            </p:cNvSpPr>
            <p:nvPr/>
          </p:nvSpPr>
          <p:spPr bwMode="auto">
            <a:xfrm>
              <a:off x="2587" y="1455"/>
              <a:ext cx="282" cy="49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450" y="96"/>
                </a:cxn>
                <a:cxn ang="0">
                  <a:pos x="562" y="0"/>
                </a:cxn>
                <a:cxn ang="0">
                  <a:pos x="113" y="0"/>
                </a:cxn>
                <a:cxn ang="0">
                  <a:pos x="0" y="96"/>
                </a:cxn>
              </a:cxnLst>
              <a:rect l="0" t="0" r="r" b="b"/>
              <a:pathLst>
                <a:path w="562" h="96">
                  <a:moveTo>
                    <a:pt x="0" y="96"/>
                  </a:moveTo>
                  <a:lnTo>
                    <a:pt x="450" y="96"/>
                  </a:lnTo>
                  <a:lnTo>
                    <a:pt x="562" y="0"/>
                  </a:lnTo>
                  <a:lnTo>
                    <a:pt x="113" y="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8" name="Freeform 378"/>
            <p:cNvSpPr>
              <a:spLocks/>
            </p:cNvSpPr>
            <p:nvPr/>
          </p:nvSpPr>
          <p:spPr bwMode="auto">
            <a:xfrm>
              <a:off x="2812" y="1455"/>
              <a:ext cx="57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0"/>
                </a:cxn>
                <a:cxn ang="0">
                  <a:pos x="112" y="0"/>
                </a:cxn>
                <a:cxn ang="0">
                  <a:pos x="0" y="96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0"/>
                  </a:lnTo>
                  <a:lnTo>
                    <a:pt x="112" y="0"/>
                  </a:lnTo>
                  <a:lnTo>
                    <a:pt x="0" y="96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59" name="Freeform 379"/>
            <p:cNvSpPr>
              <a:spLocks/>
            </p:cNvSpPr>
            <p:nvPr/>
          </p:nvSpPr>
          <p:spPr bwMode="auto">
            <a:xfrm>
              <a:off x="2587" y="1504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0" y="0"/>
                </a:cxn>
                <a:cxn ang="0">
                  <a:pos x="436" y="13"/>
                </a:cxn>
                <a:cxn ang="0">
                  <a:pos x="0" y="13"/>
                </a:cxn>
                <a:cxn ang="0">
                  <a:pos x="0" y="0"/>
                </a:cxn>
              </a:cxnLst>
              <a:rect l="0" t="0" r="r" b="b"/>
              <a:pathLst>
                <a:path w="450" h="13">
                  <a:moveTo>
                    <a:pt x="0" y="0"/>
                  </a:moveTo>
                  <a:lnTo>
                    <a:pt x="450" y="0"/>
                  </a:lnTo>
                  <a:lnTo>
                    <a:pt x="436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0" name="Freeform 380"/>
            <p:cNvSpPr>
              <a:spLocks/>
            </p:cNvSpPr>
            <p:nvPr/>
          </p:nvSpPr>
          <p:spPr bwMode="auto">
            <a:xfrm>
              <a:off x="2587" y="1504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4" y="569"/>
                </a:cxn>
                <a:cxn ang="0">
                  <a:pos x="14" y="13"/>
                </a:cxn>
                <a:cxn ang="0">
                  <a:pos x="0" y="0"/>
                </a:cxn>
              </a:cxnLst>
              <a:rect l="0" t="0" r="r" b="b"/>
              <a:pathLst>
                <a:path w="14" h="581">
                  <a:moveTo>
                    <a:pt x="0" y="0"/>
                  </a:moveTo>
                  <a:lnTo>
                    <a:pt x="0" y="581"/>
                  </a:lnTo>
                  <a:lnTo>
                    <a:pt x="14" y="569"/>
                  </a:lnTo>
                  <a:lnTo>
                    <a:pt x="14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1" name="Rectangle 381"/>
            <p:cNvSpPr>
              <a:spLocks noChangeArrowheads="1"/>
            </p:cNvSpPr>
            <p:nvPr/>
          </p:nvSpPr>
          <p:spPr bwMode="auto">
            <a:xfrm>
              <a:off x="2587" y="1582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2" name="Rectangle 382"/>
            <p:cNvSpPr>
              <a:spLocks noChangeArrowheads="1"/>
            </p:cNvSpPr>
            <p:nvPr/>
          </p:nvSpPr>
          <p:spPr bwMode="auto">
            <a:xfrm>
              <a:off x="2594" y="1588"/>
              <a:ext cx="218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3" name="Rectangle 383"/>
            <p:cNvSpPr>
              <a:spLocks noChangeArrowheads="1"/>
            </p:cNvSpPr>
            <p:nvPr/>
          </p:nvSpPr>
          <p:spPr bwMode="auto">
            <a:xfrm>
              <a:off x="2587" y="1667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4" name="Rectangle 384"/>
            <p:cNvSpPr>
              <a:spLocks noChangeArrowheads="1"/>
            </p:cNvSpPr>
            <p:nvPr/>
          </p:nvSpPr>
          <p:spPr bwMode="auto">
            <a:xfrm>
              <a:off x="2594" y="1673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5" name="Rectangle 385"/>
            <p:cNvSpPr>
              <a:spLocks noChangeArrowheads="1"/>
            </p:cNvSpPr>
            <p:nvPr/>
          </p:nvSpPr>
          <p:spPr bwMode="auto">
            <a:xfrm>
              <a:off x="2742" y="1746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6" name="Freeform 386"/>
            <p:cNvSpPr>
              <a:spLocks/>
            </p:cNvSpPr>
            <p:nvPr/>
          </p:nvSpPr>
          <p:spPr bwMode="auto">
            <a:xfrm>
              <a:off x="2587" y="1455"/>
              <a:ext cx="282" cy="49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548" y="12"/>
                </a:cxn>
                <a:cxn ang="0">
                  <a:pos x="113" y="12"/>
                </a:cxn>
                <a:cxn ang="0">
                  <a:pos x="14" y="96"/>
                </a:cxn>
                <a:cxn ang="0">
                  <a:pos x="0" y="96"/>
                </a:cxn>
                <a:cxn ang="0">
                  <a:pos x="113" y="0"/>
                </a:cxn>
                <a:cxn ang="0">
                  <a:pos x="562" y="0"/>
                </a:cxn>
              </a:cxnLst>
              <a:rect l="0" t="0" r="r" b="b"/>
              <a:pathLst>
                <a:path w="562" h="96">
                  <a:moveTo>
                    <a:pt x="562" y="0"/>
                  </a:moveTo>
                  <a:lnTo>
                    <a:pt x="548" y="12"/>
                  </a:lnTo>
                  <a:lnTo>
                    <a:pt x="113" y="12"/>
                  </a:lnTo>
                  <a:lnTo>
                    <a:pt x="14" y="96"/>
                  </a:lnTo>
                  <a:lnTo>
                    <a:pt x="0" y="96"/>
                  </a:lnTo>
                  <a:lnTo>
                    <a:pt x="113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67" name="Rectangle 387"/>
            <p:cNvSpPr>
              <a:spLocks noChangeArrowheads="1"/>
            </p:cNvSpPr>
            <p:nvPr/>
          </p:nvSpPr>
          <p:spPr bwMode="auto">
            <a:xfrm>
              <a:off x="2597" y="1826"/>
              <a:ext cx="5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68" name="Rectangle 388"/>
            <p:cNvSpPr>
              <a:spLocks noChangeArrowheads="1"/>
            </p:cNvSpPr>
            <p:nvPr/>
          </p:nvSpPr>
          <p:spPr bwMode="auto">
            <a:xfrm>
              <a:off x="2646" y="1826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69" name="Rectangle 389"/>
            <p:cNvSpPr>
              <a:spLocks noChangeArrowheads="1"/>
            </p:cNvSpPr>
            <p:nvPr/>
          </p:nvSpPr>
          <p:spPr bwMode="auto">
            <a:xfrm>
              <a:off x="2671" y="1826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70" name="Line 390"/>
            <p:cNvSpPr>
              <a:spLocks noChangeShapeType="1"/>
            </p:cNvSpPr>
            <p:nvPr/>
          </p:nvSpPr>
          <p:spPr bwMode="auto">
            <a:xfrm>
              <a:off x="2911" y="1631"/>
              <a:ext cx="536" cy="3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71" name="Line 391"/>
            <p:cNvSpPr>
              <a:spLocks noChangeShapeType="1"/>
            </p:cNvSpPr>
            <p:nvPr/>
          </p:nvSpPr>
          <p:spPr bwMode="auto">
            <a:xfrm>
              <a:off x="2911" y="1631"/>
              <a:ext cx="712" cy="105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72" name="Line 392"/>
            <p:cNvSpPr>
              <a:spLocks noChangeShapeType="1"/>
            </p:cNvSpPr>
            <p:nvPr/>
          </p:nvSpPr>
          <p:spPr bwMode="auto">
            <a:xfrm flipH="1">
              <a:off x="1517" y="1635"/>
              <a:ext cx="1039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8873" name="Picture 393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954" y="1299"/>
              <a:ext cx="705" cy="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8874" name="Picture 394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954" y="1299"/>
              <a:ext cx="705" cy="7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8875" name="Rectangle 395"/>
            <p:cNvSpPr>
              <a:spLocks noChangeArrowheads="1"/>
            </p:cNvSpPr>
            <p:nvPr/>
          </p:nvSpPr>
          <p:spPr bwMode="auto">
            <a:xfrm>
              <a:off x="1096" y="1934"/>
              <a:ext cx="1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PUA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76" name="Rectangle 396"/>
            <p:cNvSpPr>
              <a:spLocks noChangeArrowheads="1"/>
            </p:cNvSpPr>
            <p:nvPr/>
          </p:nvSpPr>
          <p:spPr bwMode="auto">
            <a:xfrm>
              <a:off x="1248" y="1934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,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77" name="Rectangle 397"/>
            <p:cNvSpPr>
              <a:spLocks noChangeArrowheads="1"/>
            </p:cNvSpPr>
            <p:nvPr/>
          </p:nvSpPr>
          <p:spPr bwMode="auto">
            <a:xfrm>
              <a:off x="1289" y="1934"/>
              <a:ext cx="33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Watcher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78" name="Rectangle 398"/>
            <p:cNvSpPr>
              <a:spLocks noChangeArrowheads="1"/>
            </p:cNvSpPr>
            <p:nvPr/>
          </p:nvSpPr>
          <p:spPr bwMode="auto">
            <a:xfrm>
              <a:off x="1566" y="1934"/>
              <a:ext cx="4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,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79" name="Rectangle 399"/>
            <p:cNvSpPr>
              <a:spLocks noChangeArrowheads="1"/>
            </p:cNvSpPr>
            <p:nvPr/>
          </p:nvSpPr>
          <p:spPr bwMode="auto">
            <a:xfrm>
              <a:off x="1232" y="2023"/>
              <a:ext cx="25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80" name="Line 400"/>
            <p:cNvSpPr>
              <a:spLocks noChangeShapeType="1"/>
            </p:cNvSpPr>
            <p:nvPr/>
          </p:nvSpPr>
          <p:spPr bwMode="auto">
            <a:xfrm flipH="1" flipV="1">
              <a:off x="2710" y="887"/>
              <a:ext cx="913" cy="92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81" name="Line 401"/>
            <p:cNvSpPr>
              <a:spLocks noChangeShapeType="1"/>
            </p:cNvSpPr>
            <p:nvPr/>
          </p:nvSpPr>
          <p:spPr bwMode="auto">
            <a:xfrm flipH="1" flipV="1">
              <a:off x="2710" y="887"/>
              <a:ext cx="1796" cy="90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82" name="Line 402"/>
            <p:cNvSpPr>
              <a:spLocks noChangeShapeType="1"/>
            </p:cNvSpPr>
            <p:nvPr/>
          </p:nvSpPr>
          <p:spPr bwMode="auto">
            <a:xfrm flipV="1">
              <a:off x="3623" y="887"/>
              <a:ext cx="629" cy="92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83" name="Rectangle 403"/>
            <p:cNvSpPr>
              <a:spLocks noChangeArrowheads="1"/>
            </p:cNvSpPr>
            <p:nvPr/>
          </p:nvSpPr>
          <p:spPr bwMode="auto">
            <a:xfrm>
              <a:off x="4241" y="1558"/>
              <a:ext cx="90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Sh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84" name="Rectangle 404"/>
            <p:cNvSpPr>
              <a:spLocks noChangeArrowheads="1"/>
            </p:cNvSpPr>
            <p:nvPr/>
          </p:nvSpPr>
          <p:spPr bwMode="auto">
            <a:xfrm>
              <a:off x="3203" y="1534"/>
              <a:ext cx="2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85" name="Rectangle 405"/>
            <p:cNvSpPr>
              <a:spLocks noChangeArrowheads="1"/>
            </p:cNvSpPr>
            <p:nvPr/>
          </p:nvSpPr>
          <p:spPr bwMode="auto">
            <a:xfrm>
              <a:off x="3221" y="1534"/>
              <a:ext cx="90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  <p:grpSp>
        <p:nvGrpSpPr>
          <p:cNvPr id="149087" name="Group 607"/>
          <p:cNvGrpSpPr>
            <a:grpSpLocks/>
          </p:cNvGrpSpPr>
          <p:nvPr/>
        </p:nvGrpSpPr>
        <p:grpSpPr bwMode="auto">
          <a:xfrm>
            <a:off x="1154162" y="1969219"/>
            <a:ext cx="7035802" cy="4556125"/>
            <a:chOff x="1069" y="442"/>
            <a:chExt cx="4432" cy="2870"/>
          </a:xfrm>
        </p:grpSpPr>
        <p:sp>
          <p:nvSpPr>
            <p:cNvPr id="148887" name="Line 407"/>
            <p:cNvSpPr>
              <a:spLocks noChangeShapeType="1"/>
            </p:cNvSpPr>
            <p:nvPr/>
          </p:nvSpPr>
          <p:spPr bwMode="auto">
            <a:xfrm flipH="1">
              <a:off x="3334" y="1531"/>
              <a:ext cx="56" cy="4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88" name="Line 408"/>
            <p:cNvSpPr>
              <a:spLocks noChangeShapeType="1"/>
            </p:cNvSpPr>
            <p:nvPr/>
          </p:nvSpPr>
          <p:spPr bwMode="auto">
            <a:xfrm flipV="1">
              <a:off x="4235" y="1632"/>
              <a:ext cx="31" cy="6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89" name="Rectangle 409"/>
            <p:cNvSpPr>
              <a:spLocks noChangeArrowheads="1"/>
            </p:cNvSpPr>
            <p:nvPr/>
          </p:nvSpPr>
          <p:spPr bwMode="auto">
            <a:xfrm>
              <a:off x="3613" y="1528"/>
              <a:ext cx="11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0" name="Line 410"/>
            <p:cNvSpPr>
              <a:spLocks noChangeShapeType="1"/>
            </p:cNvSpPr>
            <p:nvPr/>
          </p:nvSpPr>
          <p:spPr bwMode="auto">
            <a:xfrm flipH="1" flipV="1">
              <a:off x="3718" y="1598"/>
              <a:ext cx="67" cy="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91" name="Rectangle 411"/>
            <p:cNvSpPr>
              <a:spLocks noChangeArrowheads="1"/>
            </p:cNvSpPr>
            <p:nvPr/>
          </p:nvSpPr>
          <p:spPr bwMode="auto">
            <a:xfrm>
              <a:off x="2870" y="3156"/>
              <a:ext cx="8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Ut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2" name="Line 412"/>
            <p:cNvSpPr>
              <a:spLocks noChangeShapeType="1"/>
            </p:cNvSpPr>
            <p:nvPr/>
          </p:nvSpPr>
          <p:spPr bwMode="auto">
            <a:xfrm>
              <a:off x="2903" y="3246"/>
              <a:ext cx="1" cy="6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893" name="Rectangle 413"/>
            <p:cNvSpPr>
              <a:spLocks noChangeArrowheads="1"/>
            </p:cNvSpPr>
            <p:nvPr/>
          </p:nvSpPr>
          <p:spPr bwMode="auto">
            <a:xfrm>
              <a:off x="3333" y="2165"/>
              <a:ext cx="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4" name="Rectangle 414"/>
            <p:cNvSpPr>
              <a:spLocks noChangeArrowheads="1"/>
            </p:cNvSpPr>
            <p:nvPr/>
          </p:nvSpPr>
          <p:spPr bwMode="auto">
            <a:xfrm>
              <a:off x="3382" y="2165"/>
              <a:ext cx="2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-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5" name="Rectangle 415"/>
            <p:cNvSpPr>
              <a:spLocks noChangeArrowheads="1"/>
            </p:cNvSpPr>
            <p:nvPr/>
          </p:nvSpPr>
          <p:spPr bwMode="auto">
            <a:xfrm>
              <a:off x="3407" y="2165"/>
              <a:ext cx="19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CSCF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6" name="Rectangle 416"/>
            <p:cNvSpPr>
              <a:spLocks noChangeArrowheads="1"/>
            </p:cNvSpPr>
            <p:nvPr/>
          </p:nvSpPr>
          <p:spPr bwMode="auto">
            <a:xfrm>
              <a:off x="2433" y="894"/>
              <a:ext cx="38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Presence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7" name="Rectangle 417"/>
            <p:cNvSpPr>
              <a:spLocks noChangeArrowheads="1"/>
            </p:cNvSpPr>
            <p:nvPr/>
          </p:nvSpPr>
          <p:spPr bwMode="auto">
            <a:xfrm>
              <a:off x="2397" y="983"/>
              <a:ext cx="27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Server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8" name="Rectangle 418"/>
            <p:cNvSpPr>
              <a:spLocks noChangeArrowheads="1"/>
            </p:cNvSpPr>
            <p:nvPr/>
          </p:nvSpPr>
          <p:spPr bwMode="auto">
            <a:xfrm>
              <a:off x="2636" y="983"/>
              <a:ext cx="3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(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899" name="Rectangle 419"/>
            <p:cNvSpPr>
              <a:spLocks noChangeArrowheads="1"/>
            </p:cNvSpPr>
            <p:nvPr/>
          </p:nvSpPr>
          <p:spPr bwMode="auto">
            <a:xfrm>
              <a:off x="2661" y="983"/>
              <a:ext cx="9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0" name="Rectangle 420"/>
            <p:cNvSpPr>
              <a:spLocks noChangeArrowheads="1"/>
            </p:cNvSpPr>
            <p:nvPr/>
          </p:nvSpPr>
          <p:spPr bwMode="auto">
            <a:xfrm>
              <a:off x="2760" y="983"/>
              <a:ext cx="3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)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1" name="Rectangle 421"/>
            <p:cNvSpPr>
              <a:spLocks noChangeArrowheads="1"/>
            </p:cNvSpPr>
            <p:nvPr/>
          </p:nvSpPr>
          <p:spPr bwMode="auto">
            <a:xfrm>
              <a:off x="1440" y="909"/>
              <a:ext cx="33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Watcher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2" name="Rectangle 422"/>
            <p:cNvSpPr>
              <a:spLocks noChangeArrowheads="1"/>
            </p:cNvSpPr>
            <p:nvPr/>
          </p:nvSpPr>
          <p:spPr bwMode="auto">
            <a:xfrm>
              <a:off x="4246" y="915"/>
              <a:ext cx="14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RLS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3" name="Rectangle 423"/>
            <p:cNvSpPr>
              <a:spLocks noChangeArrowheads="1"/>
            </p:cNvSpPr>
            <p:nvPr/>
          </p:nvSpPr>
          <p:spPr bwMode="auto">
            <a:xfrm>
              <a:off x="4603" y="905"/>
              <a:ext cx="164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RLS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4" name="Rectangle 424"/>
            <p:cNvSpPr>
              <a:spLocks noChangeArrowheads="1"/>
            </p:cNvSpPr>
            <p:nvPr/>
          </p:nvSpPr>
          <p:spPr bwMode="auto">
            <a:xfrm>
              <a:off x="4568" y="994"/>
              <a:ext cx="2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5" name="Rectangle 425"/>
            <p:cNvSpPr>
              <a:spLocks noChangeArrowheads="1"/>
            </p:cNvSpPr>
            <p:nvPr/>
          </p:nvSpPr>
          <p:spPr bwMode="auto">
            <a:xfrm>
              <a:off x="3102" y="929"/>
              <a:ext cx="35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Presence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6" name="Rectangle 426"/>
            <p:cNvSpPr>
              <a:spLocks noChangeArrowheads="1"/>
            </p:cNvSpPr>
            <p:nvPr/>
          </p:nvSpPr>
          <p:spPr bwMode="auto">
            <a:xfrm>
              <a:off x="3151" y="1018"/>
              <a:ext cx="2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7" name="Rectangle 427"/>
            <p:cNvSpPr>
              <a:spLocks noChangeArrowheads="1"/>
            </p:cNvSpPr>
            <p:nvPr/>
          </p:nvSpPr>
          <p:spPr bwMode="auto">
            <a:xfrm>
              <a:off x="3534" y="908"/>
              <a:ext cx="35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Presence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8" name="Rectangle 428"/>
            <p:cNvSpPr>
              <a:spLocks noChangeArrowheads="1"/>
            </p:cNvSpPr>
            <p:nvPr/>
          </p:nvSpPr>
          <p:spPr bwMode="auto">
            <a:xfrm>
              <a:off x="3561" y="997"/>
              <a:ext cx="343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Content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09" name="Rectangle 429"/>
            <p:cNvSpPr>
              <a:spLocks noChangeArrowheads="1"/>
            </p:cNvSpPr>
            <p:nvPr/>
          </p:nvSpPr>
          <p:spPr bwMode="auto">
            <a:xfrm>
              <a:off x="3584" y="1086"/>
              <a:ext cx="2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0" name="Rectangle 430"/>
            <p:cNvSpPr>
              <a:spLocks noChangeArrowheads="1"/>
            </p:cNvSpPr>
            <p:nvPr/>
          </p:nvSpPr>
          <p:spPr bwMode="auto">
            <a:xfrm>
              <a:off x="2040" y="905"/>
              <a:ext cx="343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Content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1" name="Rectangle 431"/>
            <p:cNvSpPr>
              <a:spLocks noChangeArrowheads="1"/>
            </p:cNvSpPr>
            <p:nvPr/>
          </p:nvSpPr>
          <p:spPr bwMode="auto">
            <a:xfrm>
              <a:off x="2060" y="994"/>
              <a:ext cx="25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Server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2" name="Rectangle 432"/>
            <p:cNvSpPr>
              <a:spLocks noChangeArrowheads="1"/>
            </p:cNvSpPr>
            <p:nvPr/>
          </p:nvSpPr>
          <p:spPr bwMode="auto">
            <a:xfrm>
              <a:off x="2314" y="1329"/>
              <a:ext cx="89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Ut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3" name="Line 433"/>
            <p:cNvSpPr>
              <a:spLocks noChangeShapeType="1"/>
            </p:cNvSpPr>
            <p:nvPr/>
          </p:nvSpPr>
          <p:spPr bwMode="auto">
            <a:xfrm flipH="1">
              <a:off x="2438" y="1369"/>
              <a:ext cx="88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14" name="Rectangle 434"/>
            <p:cNvSpPr>
              <a:spLocks noChangeArrowheads="1"/>
            </p:cNvSpPr>
            <p:nvPr/>
          </p:nvSpPr>
          <p:spPr bwMode="auto">
            <a:xfrm>
              <a:off x="5199" y="923"/>
              <a:ext cx="30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Shared</a:t>
              </a:r>
              <a:r>
                <a:rPr kumimoji="0" lang="pl-PL" sz="12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5" name="Rectangle 435"/>
            <p:cNvSpPr>
              <a:spLocks noChangeArrowheads="1"/>
            </p:cNvSpPr>
            <p:nvPr/>
          </p:nvSpPr>
          <p:spPr bwMode="auto">
            <a:xfrm>
              <a:off x="5211" y="1012"/>
              <a:ext cx="2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XDMS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6" name="Rectangle 436"/>
            <p:cNvSpPr>
              <a:spLocks noChangeArrowheads="1"/>
            </p:cNvSpPr>
            <p:nvPr/>
          </p:nvSpPr>
          <p:spPr bwMode="auto">
            <a:xfrm>
              <a:off x="4744" y="1666"/>
              <a:ext cx="488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Aggregation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7" name="Rectangle 437"/>
            <p:cNvSpPr>
              <a:spLocks noChangeArrowheads="1"/>
            </p:cNvSpPr>
            <p:nvPr/>
          </p:nvSpPr>
          <p:spPr bwMode="auto">
            <a:xfrm>
              <a:off x="4849" y="1755"/>
              <a:ext cx="22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Proxy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18" name="Freeform 438"/>
            <p:cNvSpPr>
              <a:spLocks noEditPoints="1"/>
            </p:cNvSpPr>
            <p:nvPr/>
          </p:nvSpPr>
          <p:spPr bwMode="auto">
            <a:xfrm>
              <a:off x="4654" y="781"/>
              <a:ext cx="498" cy="616"/>
            </a:xfrm>
            <a:custGeom>
              <a:avLst/>
              <a:gdLst/>
              <a:ahLst/>
              <a:cxnLst>
                <a:cxn ang="0">
                  <a:pos x="53" y="75"/>
                </a:cxn>
                <a:cxn ang="0">
                  <a:pos x="10" y="2"/>
                </a:cxn>
                <a:cxn ang="0">
                  <a:pos x="89" y="122"/>
                </a:cxn>
                <a:cxn ang="0">
                  <a:pos x="99" y="114"/>
                </a:cxn>
                <a:cxn ang="0">
                  <a:pos x="178" y="233"/>
                </a:cxn>
                <a:cxn ang="0">
                  <a:pos x="136" y="160"/>
                </a:cxn>
                <a:cxn ang="0">
                  <a:pos x="215" y="280"/>
                </a:cxn>
                <a:cxn ang="0">
                  <a:pos x="224" y="273"/>
                </a:cxn>
                <a:cxn ang="0">
                  <a:pos x="303" y="392"/>
                </a:cxn>
                <a:cxn ang="0">
                  <a:pos x="261" y="319"/>
                </a:cxn>
                <a:cxn ang="0">
                  <a:pos x="340" y="439"/>
                </a:cxn>
                <a:cxn ang="0">
                  <a:pos x="350" y="431"/>
                </a:cxn>
                <a:cxn ang="0">
                  <a:pos x="430" y="550"/>
                </a:cxn>
                <a:cxn ang="0">
                  <a:pos x="387" y="477"/>
                </a:cxn>
                <a:cxn ang="0">
                  <a:pos x="467" y="596"/>
                </a:cxn>
                <a:cxn ang="0">
                  <a:pos x="475" y="590"/>
                </a:cxn>
                <a:cxn ang="0">
                  <a:pos x="555" y="709"/>
                </a:cxn>
                <a:cxn ang="0">
                  <a:pos x="513" y="636"/>
                </a:cxn>
                <a:cxn ang="0">
                  <a:pos x="592" y="754"/>
                </a:cxn>
                <a:cxn ang="0">
                  <a:pos x="601" y="747"/>
                </a:cxn>
                <a:cxn ang="0">
                  <a:pos x="680" y="867"/>
                </a:cxn>
                <a:cxn ang="0">
                  <a:pos x="638" y="794"/>
                </a:cxn>
                <a:cxn ang="0">
                  <a:pos x="717" y="913"/>
                </a:cxn>
                <a:cxn ang="0">
                  <a:pos x="727" y="905"/>
                </a:cxn>
                <a:cxn ang="0">
                  <a:pos x="806" y="1026"/>
                </a:cxn>
                <a:cxn ang="0">
                  <a:pos x="764" y="953"/>
                </a:cxn>
                <a:cxn ang="0">
                  <a:pos x="843" y="1071"/>
                </a:cxn>
                <a:cxn ang="0">
                  <a:pos x="852" y="1064"/>
                </a:cxn>
                <a:cxn ang="0">
                  <a:pos x="931" y="1184"/>
                </a:cxn>
                <a:cxn ang="0">
                  <a:pos x="889" y="1111"/>
                </a:cxn>
                <a:cxn ang="0">
                  <a:pos x="969" y="1230"/>
                </a:cxn>
                <a:cxn ang="0">
                  <a:pos x="979" y="1222"/>
                </a:cxn>
                <a:cxn ang="0">
                  <a:pos x="995" y="1128"/>
                </a:cxn>
                <a:cxn ang="0">
                  <a:pos x="983" y="1211"/>
                </a:cxn>
                <a:cxn ang="0">
                  <a:pos x="995" y="1069"/>
                </a:cxn>
                <a:cxn ang="0">
                  <a:pos x="983" y="1069"/>
                </a:cxn>
                <a:cxn ang="0">
                  <a:pos x="995" y="927"/>
                </a:cxn>
                <a:cxn ang="0">
                  <a:pos x="983" y="1009"/>
                </a:cxn>
                <a:cxn ang="0">
                  <a:pos x="995" y="867"/>
                </a:cxn>
                <a:cxn ang="0">
                  <a:pos x="983" y="867"/>
                </a:cxn>
                <a:cxn ang="0">
                  <a:pos x="995" y="725"/>
                </a:cxn>
                <a:cxn ang="0">
                  <a:pos x="983" y="808"/>
                </a:cxn>
                <a:cxn ang="0">
                  <a:pos x="995" y="665"/>
                </a:cxn>
                <a:cxn ang="0">
                  <a:pos x="983" y="665"/>
                </a:cxn>
                <a:cxn ang="0">
                  <a:pos x="995" y="522"/>
                </a:cxn>
                <a:cxn ang="0">
                  <a:pos x="983" y="606"/>
                </a:cxn>
                <a:cxn ang="0">
                  <a:pos x="995" y="462"/>
                </a:cxn>
                <a:cxn ang="0">
                  <a:pos x="983" y="462"/>
                </a:cxn>
                <a:cxn ang="0">
                  <a:pos x="995" y="320"/>
                </a:cxn>
                <a:cxn ang="0">
                  <a:pos x="983" y="403"/>
                </a:cxn>
                <a:cxn ang="0">
                  <a:pos x="995" y="260"/>
                </a:cxn>
                <a:cxn ang="0">
                  <a:pos x="983" y="260"/>
                </a:cxn>
                <a:cxn ang="0">
                  <a:pos x="995" y="118"/>
                </a:cxn>
                <a:cxn ang="0">
                  <a:pos x="983" y="201"/>
                </a:cxn>
                <a:cxn ang="0">
                  <a:pos x="995" y="59"/>
                </a:cxn>
                <a:cxn ang="0">
                  <a:pos x="983" y="59"/>
                </a:cxn>
              </a:cxnLst>
              <a:rect l="0" t="0" r="r" b="b"/>
              <a:pathLst>
                <a:path w="995" h="1232">
                  <a:moveTo>
                    <a:pt x="10" y="2"/>
                  </a:moveTo>
                  <a:lnTo>
                    <a:pt x="62" y="67"/>
                  </a:lnTo>
                  <a:lnTo>
                    <a:pt x="63" y="72"/>
                  </a:lnTo>
                  <a:lnTo>
                    <a:pt x="60" y="76"/>
                  </a:lnTo>
                  <a:lnTo>
                    <a:pt x="57" y="77"/>
                  </a:lnTo>
                  <a:lnTo>
                    <a:pt x="53" y="75"/>
                  </a:lnTo>
                  <a:lnTo>
                    <a:pt x="1" y="9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99" y="114"/>
                  </a:moveTo>
                  <a:lnTo>
                    <a:pt x="99" y="114"/>
                  </a:lnTo>
                  <a:lnTo>
                    <a:pt x="100" y="118"/>
                  </a:lnTo>
                  <a:lnTo>
                    <a:pt x="98" y="123"/>
                  </a:lnTo>
                  <a:lnTo>
                    <a:pt x="94" y="124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88" y="117"/>
                  </a:lnTo>
                  <a:lnTo>
                    <a:pt x="90" y="113"/>
                  </a:lnTo>
                  <a:lnTo>
                    <a:pt x="95" y="112"/>
                  </a:lnTo>
                  <a:lnTo>
                    <a:pt x="99" y="114"/>
                  </a:lnTo>
                  <a:lnTo>
                    <a:pt x="99" y="114"/>
                  </a:lnTo>
                  <a:close/>
                  <a:moveTo>
                    <a:pt x="136" y="160"/>
                  </a:moveTo>
                  <a:lnTo>
                    <a:pt x="188" y="226"/>
                  </a:lnTo>
                  <a:lnTo>
                    <a:pt x="189" y="231"/>
                  </a:lnTo>
                  <a:lnTo>
                    <a:pt x="187" y="234"/>
                  </a:lnTo>
                  <a:lnTo>
                    <a:pt x="182" y="236"/>
                  </a:lnTo>
                  <a:lnTo>
                    <a:pt x="178" y="233"/>
                  </a:lnTo>
                  <a:lnTo>
                    <a:pt x="126" y="168"/>
                  </a:lnTo>
                  <a:lnTo>
                    <a:pt x="125" y="164"/>
                  </a:lnTo>
                  <a:lnTo>
                    <a:pt x="127" y="160"/>
                  </a:lnTo>
                  <a:lnTo>
                    <a:pt x="132" y="159"/>
                  </a:lnTo>
                  <a:lnTo>
                    <a:pt x="136" y="160"/>
                  </a:lnTo>
                  <a:lnTo>
                    <a:pt x="136" y="160"/>
                  </a:lnTo>
                  <a:close/>
                  <a:moveTo>
                    <a:pt x="224" y="273"/>
                  </a:moveTo>
                  <a:lnTo>
                    <a:pt x="224" y="273"/>
                  </a:lnTo>
                  <a:lnTo>
                    <a:pt x="225" y="277"/>
                  </a:lnTo>
                  <a:lnTo>
                    <a:pt x="224" y="280"/>
                  </a:lnTo>
                  <a:lnTo>
                    <a:pt x="219" y="281"/>
                  </a:lnTo>
                  <a:lnTo>
                    <a:pt x="215" y="280"/>
                  </a:lnTo>
                  <a:lnTo>
                    <a:pt x="215" y="280"/>
                  </a:lnTo>
                  <a:lnTo>
                    <a:pt x="214" y="275"/>
                  </a:lnTo>
                  <a:lnTo>
                    <a:pt x="216" y="272"/>
                  </a:lnTo>
                  <a:lnTo>
                    <a:pt x="220" y="270"/>
                  </a:lnTo>
                  <a:lnTo>
                    <a:pt x="224" y="273"/>
                  </a:lnTo>
                  <a:lnTo>
                    <a:pt x="224" y="273"/>
                  </a:lnTo>
                  <a:close/>
                  <a:moveTo>
                    <a:pt x="261" y="319"/>
                  </a:moveTo>
                  <a:lnTo>
                    <a:pt x="313" y="384"/>
                  </a:lnTo>
                  <a:lnTo>
                    <a:pt x="314" y="389"/>
                  </a:lnTo>
                  <a:lnTo>
                    <a:pt x="312" y="393"/>
                  </a:lnTo>
                  <a:lnTo>
                    <a:pt x="308" y="394"/>
                  </a:lnTo>
                  <a:lnTo>
                    <a:pt x="303" y="392"/>
                  </a:lnTo>
                  <a:lnTo>
                    <a:pt x="252" y="326"/>
                  </a:lnTo>
                  <a:lnTo>
                    <a:pt x="251" y="322"/>
                  </a:lnTo>
                  <a:lnTo>
                    <a:pt x="252" y="319"/>
                  </a:lnTo>
                  <a:lnTo>
                    <a:pt x="257" y="317"/>
                  </a:lnTo>
                  <a:lnTo>
                    <a:pt x="261" y="319"/>
                  </a:lnTo>
                  <a:lnTo>
                    <a:pt x="261" y="319"/>
                  </a:lnTo>
                  <a:close/>
                  <a:moveTo>
                    <a:pt x="350" y="431"/>
                  </a:moveTo>
                  <a:lnTo>
                    <a:pt x="350" y="431"/>
                  </a:lnTo>
                  <a:lnTo>
                    <a:pt x="352" y="435"/>
                  </a:lnTo>
                  <a:lnTo>
                    <a:pt x="349" y="439"/>
                  </a:lnTo>
                  <a:lnTo>
                    <a:pt x="344" y="440"/>
                  </a:lnTo>
                  <a:lnTo>
                    <a:pt x="340" y="439"/>
                  </a:lnTo>
                  <a:lnTo>
                    <a:pt x="340" y="439"/>
                  </a:lnTo>
                  <a:lnTo>
                    <a:pt x="339" y="434"/>
                  </a:lnTo>
                  <a:lnTo>
                    <a:pt x="342" y="430"/>
                  </a:lnTo>
                  <a:lnTo>
                    <a:pt x="347" y="429"/>
                  </a:lnTo>
                  <a:lnTo>
                    <a:pt x="350" y="431"/>
                  </a:lnTo>
                  <a:lnTo>
                    <a:pt x="350" y="431"/>
                  </a:lnTo>
                  <a:close/>
                  <a:moveTo>
                    <a:pt x="387" y="477"/>
                  </a:moveTo>
                  <a:lnTo>
                    <a:pt x="438" y="543"/>
                  </a:lnTo>
                  <a:lnTo>
                    <a:pt x="440" y="546"/>
                  </a:lnTo>
                  <a:lnTo>
                    <a:pt x="437" y="551"/>
                  </a:lnTo>
                  <a:lnTo>
                    <a:pt x="433" y="553"/>
                  </a:lnTo>
                  <a:lnTo>
                    <a:pt x="430" y="550"/>
                  </a:lnTo>
                  <a:lnTo>
                    <a:pt x="378" y="485"/>
                  </a:lnTo>
                  <a:lnTo>
                    <a:pt x="376" y="481"/>
                  </a:lnTo>
                  <a:lnTo>
                    <a:pt x="379" y="476"/>
                  </a:lnTo>
                  <a:lnTo>
                    <a:pt x="383" y="475"/>
                  </a:lnTo>
                  <a:lnTo>
                    <a:pt x="387" y="477"/>
                  </a:lnTo>
                  <a:lnTo>
                    <a:pt x="387" y="477"/>
                  </a:lnTo>
                  <a:close/>
                  <a:moveTo>
                    <a:pt x="475" y="590"/>
                  </a:moveTo>
                  <a:lnTo>
                    <a:pt x="475" y="590"/>
                  </a:lnTo>
                  <a:lnTo>
                    <a:pt x="477" y="593"/>
                  </a:lnTo>
                  <a:lnTo>
                    <a:pt x="474" y="597"/>
                  </a:lnTo>
                  <a:lnTo>
                    <a:pt x="470" y="598"/>
                  </a:lnTo>
                  <a:lnTo>
                    <a:pt x="467" y="596"/>
                  </a:lnTo>
                  <a:lnTo>
                    <a:pt x="467" y="596"/>
                  </a:lnTo>
                  <a:lnTo>
                    <a:pt x="466" y="592"/>
                  </a:lnTo>
                  <a:lnTo>
                    <a:pt x="467" y="589"/>
                  </a:lnTo>
                  <a:lnTo>
                    <a:pt x="472" y="587"/>
                  </a:lnTo>
                  <a:lnTo>
                    <a:pt x="475" y="590"/>
                  </a:lnTo>
                  <a:lnTo>
                    <a:pt x="475" y="590"/>
                  </a:lnTo>
                  <a:close/>
                  <a:moveTo>
                    <a:pt x="513" y="636"/>
                  </a:moveTo>
                  <a:lnTo>
                    <a:pt x="565" y="701"/>
                  </a:lnTo>
                  <a:lnTo>
                    <a:pt x="566" y="705"/>
                  </a:lnTo>
                  <a:lnTo>
                    <a:pt x="563" y="710"/>
                  </a:lnTo>
                  <a:lnTo>
                    <a:pt x="558" y="711"/>
                  </a:lnTo>
                  <a:lnTo>
                    <a:pt x="555" y="709"/>
                  </a:lnTo>
                  <a:lnTo>
                    <a:pt x="503" y="643"/>
                  </a:lnTo>
                  <a:lnTo>
                    <a:pt x="501" y="639"/>
                  </a:lnTo>
                  <a:lnTo>
                    <a:pt x="504" y="634"/>
                  </a:lnTo>
                  <a:lnTo>
                    <a:pt x="509" y="633"/>
                  </a:lnTo>
                  <a:lnTo>
                    <a:pt x="513" y="636"/>
                  </a:lnTo>
                  <a:lnTo>
                    <a:pt x="513" y="636"/>
                  </a:lnTo>
                  <a:close/>
                  <a:moveTo>
                    <a:pt x="601" y="747"/>
                  </a:moveTo>
                  <a:lnTo>
                    <a:pt x="601" y="747"/>
                  </a:lnTo>
                  <a:lnTo>
                    <a:pt x="602" y="752"/>
                  </a:lnTo>
                  <a:lnTo>
                    <a:pt x="601" y="756"/>
                  </a:lnTo>
                  <a:lnTo>
                    <a:pt x="596" y="757"/>
                  </a:lnTo>
                  <a:lnTo>
                    <a:pt x="592" y="754"/>
                  </a:lnTo>
                  <a:lnTo>
                    <a:pt x="592" y="754"/>
                  </a:lnTo>
                  <a:lnTo>
                    <a:pt x="591" y="751"/>
                  </a:lnTo>
                  <a:lnTo>
                    <a:pt x="593" y="747"/>
                  </a:lnTo>
                  <a:lnTo>
                    <a:pt x="597" y="746"/>
                  </a:lnTo>
                  <a:lnTo>
                    <a:pt x="601" y="747"/>
                  </a:lnTo>
                  <a:lnTo>
                    <a:pt x="601" y="747"/>
                  </a:lnTo>
                  <a:close/>
                  <a:moveTo>
                    <a:pt x="638" y="794"/>
                  </a:moveTo>
                  <a:lnTo>
                    <a:pt x="690" y="860"/>
                  </a:lnTo>
                  <a:lnTo>
                    <a:pt x="691" y="863"/>
                  </a:lnTo>
                  <a:lnTo>
                    <a:pt x="689" y="867"/>
                  </a:lnTo>
                  <a:lnTo>
                    <a:pt x="685" y="870"/>
                  </a:lnTo>
                  <a:lnTo>
                    <a:pt x="680" y="867"/>
                  </a:lnTo>
                  <a:lnTo>
                    <a:pt x="629" y="801"/>
                  </a:lnTo>
                  <a:lnTo>
                    <a:pt x="628" y="798"/>
                  </a:lnTo>
                  <a:lnTo>
                    <a:pt x="629" y="793"/>
                  </a:lnTo>
                  <a:lnTo>
                    <a:pt x="634" y="792"/>
                  </a:lnTo>
                  <a:lnTo>
                    <a:pt x="638" y="794"/>
                  </a:lnTo>
                  <a:lnTo>
                    <a:pt x="638" y="794"/>
                  </a:lnTo>
                  <a:close/>
                  <a:moveTo>
                    <a:pt x="727" y="905"/>
                  </a:moveTo>
                  <a:lnTo>
                    <a:pt x="727" y="905"/>
                  </a:lnTo>
                  <a:lnTo>
                    <a:pt x="728" y="910"/>
                  </a:lnTo>
                  <a:lnTo>
                    <a:pt x="726" y="914"/>
                  </a:lnTo>
                  <a:lnTo>
                    <a:pt x="721" y="915"/>
                  </a:lnTo>
                  <a:lnTo>
                    <a:pt x="717" y="913"/>
                  </a:lnTo>
                  <a:lnTo>
                    <a:pt x="717" y="913"/>
                  </a:lnTo>
                  <a:lnTo>
                    <a:pt x="716" y="909"/>
                  </a:lnTo>
                  <a:lnTo>
                    <a:pt x="718" y="905"/>
                  </a:lnTo>
                  <a:lnTo>
                    <a:pt x="723" y="904"/>
                  </a:lnTo>
                  <a:lnTo>
                    <a:pt x="727" y="905"/>
                  </a:lnTo>
                  <a:lnTo>
                    <a:pt x="727" y="905"/>
                  </a:lnTo>
                  <a:close/>
                  <a:moveTo>
                    <a:pt x="764" y="953"/>
                  </a:moveTo>
                  <a:lnTo>
                    <a:pt x="815" y="1018"/>
                  </a:lnTo>
                  <a:lnTo>
                    <a:pt x="816" y="1022"/>
                  </a:lnTo>
                  <a:lnTo>
                    <a:pt x="815" y="1026"/>
                  </a:lnTo>
                  <a:lnTo>
                    <a:pt x="810" y="1027"/>
                  </a:lnTo>
                  <a:lnTo>
                    <a:pt x="806" y="1026"/>
                  </a:lnTo>
                  <a:lnTo>
                    <a:pt x="754" y="960"/>
                  </a:lnTo>
                  <a:lnTo>
                    <a:pt x="753" y="955"/>
                  </a:lnTo>
                  <a:lnTo>
                    <a:pt x="755" y="951"/>
                  </a:lnTo>
                  <a:lnTo>
                    <a:pt x="759" y="950"/>
                  </a:lnTo>
                  <a:lnTo>
                    <a:pt x="764" y="953"/>
                  </a:lnTo>
                  <a:lnTo>
                    <a:pt x="764" y="953"/>
                  </a:lnTo>
                  <a:close/>
                  <a:moveTo>
                    <a:pt x="852" y="1064"/>
                  </a:moveTo>
                  <a:lnTo>
                    <a:pt x="852" y="1064"/>
                  </a:lnTo>
                  <a:lnTo>
                    <a:pt x="853" y="1069"/>
                  </a:lnTo>
                  <a:lnTo>
                    <a:pt x="851" y="1073"/>
                  </a:lnTo>
                  <a:lnTo>
                    <a:pt x="847" y="1074"/>
                  </a:lnTo>
                  <a:lnTo>
                    <a:pt x="843" y="1071"/>
                  </a:lnTo>
                  <a:lnTo>
                    <a:pt x="843" y="1071"/>
                  </a:lnTo>
                  <a:lnTo>
                    <a:pt x="842" y="1068"/>
                  </a:lnTo>
                  <a:lnTo>
                    <a:pt x="843" y="1063"/>
                  </a:lnTo>
                  <a:lnTo>
                    <a:pt x="848" y="1063"/>
                  </a:lnTo>
                  <a:lnTo>
                    <a:pt x="852" y="1064"/>
                  </a:lnTo>
                  <a:lnTo>
                    <a:pt x="852" y="1064"/>
                  </a:lnTo>
                  <a:close/>
                  <a:moveTo>
                    <a:pt x="889" y="1111"/>
                  </a:moveTo>
                  <a:lnTo>
                    <a:pt x="941" y="1177"/>
                  </a:lnTo>
                  <a:lnTo>
                    <a:pt x="943" y="1180"/>
                  </a:lnTo>
                  <a:lnTo>
                    <a:pt x="940" y="1184"/>
                  </a:lnTo>
                  <a:lnTo>
                    <a:pt x="935" y="1185"/>
                  </a:lnTo>
                  <a:lnTo>
                    <a:pt x="931" y="1184"/>
                  </a:lnTo>
                  <a:lnTo>
                    <a:pt x="879" y="1118"/>
                  </a:lnTo>
                  <a:lnTo>
                    <a:pt x="878" y="1113"/>
                  </a:lnTo>
                  <a:lnTo>
                    <a:pt x="881" y="1110"/>
                  </a:lnTo>
                  <a:lnTo>
                    <a:pt x="886" y="1109"/>
                  </a:lnTo>
                  <a:lnTo>
                    <a:pt x="889" y="1111"/>
                  </a:lnTo>
                  <a:lnTo>
                    <a:pt x="889" y="1111"/>
                  </a:lnTo>
                  <a:close/>
                  <a:moveTo>
                    <a:pt x="979" y="1222"/>
                  </a:moveTo>
                  <a:lnTo>
                    <a:pt x="979" y="1222"/>
                  </a:lnTo>
                  <a:lnTo>
                    <a:pt x="980" y="1227"/>
                  </a:lnTo>
                  <a:lnTo>
                    <a:pt x="977" y="1231"/>
                  </a:lnTo>
                  <a:lnTo>
                    <a:pt x="972" y="1232"/>
                  </a:lnTo>
                  <a:lnTo>
                    <a:pt x="969" y="1230"/>
                  </a:lnTo>
                  <a:lnTo>
                    <a:pt x="969" y="1230"/>
                  </a:lnTo>
                  <a:lnTo>
                    <a:pt x="967" y="1226"/>
                  </a:lnTo>
                  <a:lnTo>
                    <a:pt x="970" y="1221"/>
                  </a:lnTo>
                  <a:lnTo>
                    <a:pt x="974" y="1220"/>
                  </a:lnTo>
                  <a:lnTo>
                    <a:pt x="979" y="1222"/>
                  </a:lnTo>
                  <a:lnTo>
                    <a:pt x="979" y="1222"/>
                  </a:lnTo>
                  <a:close/>
                  <a:moveTo>
                    <a:pt x="983" y="1211"/>
                  </a:moveTo>
                  <a:lnTo>
                    <a:pt x="983" y="1128"/>
                  </a:lnTo>
                  <a:lnTo>
                    <a:pt x="985" y="1125"/>
                  </a:lnTo>
                  <a:lnTo>
                    <a:pt x="988" y="1122"/>
                  </a:lnTo>
                  <a:lnTo>
                    <a:pt x="993" y="1125"/>
                  </a:lnTo>
                  <a:lnTo>
                    <a:pt x="995" y="1128"/>
                  </a:lnTo>
                  <a:lnTo>
                    <a:pt x="995" y="1211"/>
                  </a:lnTo>
                  <a:lnTo>
                    <a:pt x="993" y="1216"/>
                  </a:lnTo>
                  <a:lnTo>
                    <a:pt x="988" y="1217"/>
                  </a:lnTo>
                  <a:lnTo>
                    <a:pt x="985" y="1216"/>
                  </a:lnTo>
                  <a:lnTo>
                    <a:pt x="983" y="1211"/>
                  </a:lnTo>
                  <a:lnTo>
                    <a:pt x="983" y="1211"/>
                  </a:lnTo>
                  <a:close/>
                  <a:moveTo>
                    <a:pt x="983" y="1069"/>
                  </a:moveTo>
                  <a:lnTo>
                    <a:pt x="983" y="1069"/>
                  </a:lnTo>
                  <a:lnTo>
                    <a:pt x="985" y="1065"/>
                  </a:lnTo>
                  <a:lnTo>
                    <a:pt x="988" y="1063"/>
                  </a:lnTo>
                  <a:lnTo>
                    <a:pt x="993" y="1065"/>
                  </a:lnTo>
                  <a:lnTo>
                    <a:pt x="995" y="1069"/>
                  </a:lnTo>
                  <a:lnTo>
                    <a:pt x="995" y="1069"/>
                  </a:lnTo>
                  <a:lnTo>
                    <a:pt x="993" y="1074"/>
                  </a:lnTo>
                  <a:lnTo>
                    <a:pt x="988" y="1075"/>
                  </a:lnTo>
                  <a:lnTo>
                    <a:pt x="985" y="1074"/>
                  </a:lnTo>
                  <a:lnTo>
                    <a:pt x="983" y="1069"/>
                  </a:lnTo>
                  <a:lnTo>
                    <a:pt x="983" y="1069"/>
                  </a:lnTo>
                  <a:close/>
                  <a:moveTo>
                    <a:pt x="983" y="1009"/>
                  </a:moveTo>
                  <a:lnTo>
                    <a:pt x="983" y="927"/>
                  </a:lnTo>
                  <a:lnTo>
                    <a:pt x="985" y="923"/>
                  </a:lnTo>
                  <a:lnTo>
                    <a:pt x="988" y="920"/>
                  </a:lnTo>
                  <a:lnTo>
                    <a:pt x="993" y="923"/>
                  </a:lnTo>
                  <a:lnTo>
                    <a:pt x="995" y="927"/>
                  </a:lnTo>
                  <a:lnTo>
                    <a:pt x="995" y="1009"/>
                  </a:lnTo>
                  <a:lnTo>
                    <a:pt x="993" y="1013"/>
                  </a:lnTo>
                  <a:lnTo>
                    <a:pt x="988" y="1016"/>
                  </a:lnTo>
                  <a:lnTo>
                    <a:pt x="985" y="1013"/>
                  </a:lnTo>
                  <a:lnTo>
                    <a:pt x="983" y="1009"/>
                  </a:lnTo>
                  <a:lnTo>
                    <a:pt x="983" y="1009"/>
                  </a:lnTo>
                  <a:close/>
                  <a:moveTo>
                    <a:pt x="983" y="867"/>
                  </a:moveTo>
                  <a:lnTo>
                    <a:pt x="983" y="867"/>
                  </a:lnTo>
                  <a:lnTo>
                    <a:pt x="985" y="863"/>
                  </a:lnTo>
                  <a:lnTo>
                    <a:pt x="988" y="861"/>
                  </a:lnTo>
                  <a:lnTo>
                    <a:pt x="993" y="863"/>
                  </a:lnTo>
                  <a:lnTo>
                    <a:pt x="995" y="867"/>
                  </a:lnTo>
                  <a:lnTo>
                    <a:pt x="995" y="867"/>
                  </a:lnTo>
                  <a:lnTo>
                    <a:pt x="993" y="871"/>
                  </a:lnTo>
                  <a:lnTo>
                    <a:pt x="988" y="873"/>
                  </a:lnTo>
                  <a:lnTo>
                    <a:pt x="985" y="871"/>
                  </a:lnTo>
                  <a:lnTo>
                    <a:pt x="983" y="867"/>
                  </a:lnTo>
                  <a:lnTo>
                    <a:pt x="983" y="867"/>
                  </a:lnTo>
                  <a:close/>
                  <a:moveTo>
                    <a:pt x="983" y="808"/>
                  </a:moveTo>
                  <a:lnTo>
                    <a:pt x="983" y="725"/>
                  </a:lnTo>
                  <a:lnTo>
                    <a:pt x="985" y="720"/>
                  </a:lnTo>
                  <a:lnTo>
                    <a:pt x="988" y="719"/>
                  </a:lnTo>
                  <a:lnTo>
                    <a:pt x="993" y="720"/>
                  </a:lnTo>
                  <a:lnTo>
                    <a:pt x="995" y="725"/>
                  </a:lnTo>
                  <a:lnTo>
                    <a:pt x="995" y="808"/>
                  </a:lnTo>
                  <a:lnTo>
                    <a:pt x="993" y="811"/>
                  </a:lnTo>
                  <a:lnTo>
                    <a:pt x="988" y="814"/>
                  </a:lnTo>
                  <a:lnTo>
                    <a:pt x="985" y="811"/>
                  </a:lnTo>
                  <a:lnTo>
                    <a:pt x="983" y="808"/>
                  </a:lnTo>
                  <a:lnTo>
                    <a:pt x="983" y="808"/>
                  </a:lnTo>
                  <a:close/>
                  <a:moveTo>
                    <a:pt x="983" y="665"/>
                  </a:moveTo>
                  <a:lnTo>
                    <a:pt x="983" y="665"/>
                  </a:lnTo>
                  <a:lnTo>
                    <a:pt x="985" y="660"/>
                  </a:lnTo>
                  <a:lnTo>
                    <a:pt x="988" y="659"/>
                  </a:lnTo>
                  <a:lnTo>
                    <a:pt x="993" y="660"/>
                  </a:lnTo>
                  <a:lnTo>
                    <a:pt x="995" y="665"/>
                  </a:lnTo>
                  <a:lnTo>
                    <a:pt x="995" y="665"/>
                  </a:lnTo>
                  <a:lnTo>
                    <a:pt x="993" y="669"/>
                  </a:lnTo>
                  <a:lnTo>
                    <a:pt x="988" y="670"/>
                  </a:lnTo>
                  <a:lnTo>
                    <a:pt x="985" y="669"/>
                  </a:lnTo>
                  <a:lnTo>
                    <a:pt x="983" y="665"/>
                  </a:lnTo>
                  <a:lnTo>
                    <a:pt x="983" y="665"/>
                  </a:lnTo>
                  <a:close/>
                  <a:moveTo>
                    <a:pt x="983" y="606"/>
                  </a:moveTo>
                  <a:lnTo>
                    <a:pt x="983" y="522"/>
                  </a:lnTo>
                  <a:lnTo>
                    <a:pt x="985" y="518"/>
                  </a:lnTo>
                  <a:lnTo>
                    <a:pt x="988" y="517"/>
                  </a:lnTo>
                  <a:lnTo>
                    <a:pt x="993" y="518"/>
                  </a:lnTo>
                  <a:lnTo>
                    <a:pt x="995" y="522"/>
                  </a:lnTo>
                  <a:lnTo>
                    <a:pt x="995" y="606"/>
                  </a:lnTo>
                  <a:lnTo>
                    <a:pt x="993" y="610"/>
                  </a:lnTo>
                  <a:lnTo>
                    <a:pt x="988" y="611"/>
                  </a:lnTo>
                  <a:lnTo>
                    <a:pt x="985" y="610"/>
                  </a:lnTo>
                  <a:lnTo>
                    <a:pt x="983" y="606"/>
                  </a:lnTo>
                  <a:lnTo>
                    <a:pt x="983" y="606"/>
                  </a:lnTo>
                  <a:close/>
                  <a:moveTo>
                    <a:pt x="983" y="462"/>
                  </a:moveTo>
                  <a:lnTo>
                    <a:pt x="983" y="462"/>
                  </a:lnTo>
                  <a:lnTo>
                    <a:pt x="985" y="459"/>
                  </a:lnTo>
                  <a:lnTo>
                    <a:pt x="988" y="457"/>
                  </a:lnTo>
                  <a:lnTo>
                    <a:pt x="993" y="459"/>
                  </a:lnTo>
                  <a:lnTo>
                    <a:pt x="995" y="462"/>
                  </a:lnTo>
                  <a:lnTo>
                    <a:pt x="995" y="462"/>
                  </a:lnTo>
                  <a:lnTo>
                    <a:pt x="993" y="467"/>
                  </a:lnTo>
                  <a:lnTo>
                    <a:pt x="988" y="468"/>
                  </a:lnTo>
                  <a:lnTo>
                    <a:pt x="985" y="467"/>
                  </a:lnTo>
                  <a:lnTo>
                    <a:pt x="983" y="462"/>
                  </a:lnTo>
                  <a:lnTo>
                    <a:pt x="983" y="462"/>
                  </a:lnTo>
                  <a:close/>
                  <a:moveTo>
                    <a:pt x="983" y="403"/>
                  </a:moveTo>
                  <a:lnTo>
                    <a:pt x="983" y="320"/>
                  </a:lnTo>
                  <a:lnTo>
                    <a:pt x="985" y="316"/>
                  </a:lnTo>
                  <a:lnTo>
                    <a:pt x="988" y="314"/>
                  </a:lnTo>
                  <a:lnTo>
                    <a:pt x="993" y="316"/>
                  </a:lnTo>
                  <a:lnTo>
                    <a:pt x="995" y="320"/>
                  </a:lnTo>
                  <a:lnTo>
                    <a:pt x="995" y="403"/>
                  </a:lnTo>
                  <a:lnTo>
                    <a:pt x="993" y="408"/>
                  </a:lnTo>
                  <a:lnTo>
                    <a:pt x="988" y="409"/>
                  </a:lnTo>
                  <a:lnTo>
                    <a:pt x="985" y="408"/>
                  </a:lnTo>
                  <a:lnTo>
                    <a:pt x="983" y="403"/>
                  </a:lnTo>
                  <a:lnTo>
                    <a:pt x="983" y="403"/>
                  </a:lnTo>
                  <a:close/>
                  <a:moveTo>
                    <a:pt x="983" y="260"/>
                  </a:moveTo>
                  <a:lnTo>
                    <a:pt x="983" y="260"/>
                  </a:lnTo>
                  <a:lnTo>
                    <a:pt x="985" y="257"/>
                  </a:lnTo>
                  <a:lnTo>
                    <a:pt x="988" y="254"/>
                  </a:lnTo>
                  <a:lnTo>
                    <a:pt x="993" y="257"/>
                  </a:lnTo>
                  <a:lnTo>
                    <a:pt x="995" y="260"/>
                  </a:lnTo>
                  <a:lnTo>
                    <a:pt x="995" y="260"/>
                  </a:lnTo>
                  <a:lnTo>
                    <a:pt x="993" y="265"/>
                  </a:lnTo>
                  <a:lnTo>
                    <a:pt x="988" y="267"/>
                  </a:lnTo>
                  <a:lnTo>
                    <a:pt x="985" y="265"/>
                  </a:lnTo>
                  <a:lnTo>
                    <a:pt x="983" y="260"/>
                  </a:lnTo>
                  <a:lnTo>
                    <a:pt x="983" y="260"/>
                  </a:lnTo>
                  <a:close/>
                  <a:moveTo>
                    <a:pt x="983" y="201"/>
                  </a:moveTo>
                  <a:lnTo>
                    <a:pt x="983" y="118"/>
                  </a:lnTo>
                  <a:lnTo>
                    <a:pt x="985" y="114"/>
                  </a:lnTo>
                  <a:lnTo>
                    <a:pt x="988" y="112"/>
                  </a:lnTo>
                  <a:lnTo>
                    <a:pt x="993" y="114"/>
                  </a:lnTo>
                  <a:lnTo>
                    <a:pt x="995" y="118"/>
                  </a:lnTo>
                  <a:lnTo>
                    <a:pt x="995" y="201"/>
                  </a:lnTo>
                  <a:lnTo>
                    <a:pt x="993" y="206"/>
                  </a:lnTo>
                  <a:lnTo>
                    <a:pt x="988" y="207"/>
                  </a:lnTo>
                  <a:lnTo>
                    <a:pt x="985" y="206"/>
                  </a:lnTo>
                  <a:lnTo>
                    <a:pt x="983" y="201"/>
                  </a:lnTo>
                  <a:lnTo>
                    <a:pt x="983" y="201"/>
                  </a:lnTo>
                  <a:close/>
                  <a:moveTo>
                    <a:pt x="983" y="59"/>
                  </a:moveTo>
                  <a:lnTo>
                    <a:pt x="983" y="59"/>
                  </a:lnTo>
                  <a:lnTo>
                    <a:pt x="985" y="55"/>
                  </a:lnTo>
                  <a:lnTo>
                    <a:pt x="988" y="52"/>
                  </a:lnTo>
                  <a:lnTo>
                    <a:pt x="993" y="55"/>
                  </a:lnTo>
                  <a:lnTo>
                    <a:pt x="995" y="59"/>
                  </a:lnTo>
                  <a:lnTo>
                    <a:pt x="995" y="59"/>
                  </a:lnTo>
                  <a:lnTo>
                    <a:pt x="993" y="62"/>
                  </a:lnTo>
                  <a:lnTo>
                    <a:pt x="988" y="65"/>
                  </a:lnTo>
                  <a:lnTo>
                    <a:pt x="985" y="62"/>
                  </a:lnTo>
                  <a:lnTo>
                    <a:pt x="983" y="59"/>
                  </a:lnTo>
                  <a:lnTo>
                    <a:pt x="983" y="59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19" name="Freeform 439"/>
            <p:cNvSpPr>
              <a:spLocks noEditPoints="1"/>
            </p:cNvSpPr>
            <p:nvPr/>
          </p:nvSpPr>
          <p:spPr bwMode="auto">
            <a:xfrm>
              <a:off x="3718" y="775"/>
              <a:ext cx="1422" cy="655"/>
            </a:xfrm>
            <a:custGeom>
              <a:avLst/>
              <a:gdLst/>
              <a:ahLst/>
              <a:cxnLst>
                <a:cxn ang="0">
                  <a:pos x="2765" y="1264"/>
                </a:cxn>
                <a:cxn ang="0">
                  <a:pos x="2835" y="1310"/>
                </a:cxn>
                <a:cxn ang="0">
                  <a:pos x="2712" y="1239"/>
                </a:cxn>
                <a:cxn ang="0">
                  <a:pos x="2707" y="1250"/>
                </a:cxn>
                <a:cxn ang="0">
                  <a:pos x="2581" y="1180"/>
                </a:cxn>
                <a:cxn ang="0">
                  <a:pos x="2652" y="1226"/>
                </a:cxn>
                <a:cxn ang="0">
                  <a:pos x="2527" y="1155"/>
                </a:cxn>
                <a:cxn ang="0">
                  <a:pos x="2522" y="1166"/>
                </a:cxn>
                <a:cxn ang="0">
                  <a:pos x="2398" y="1096"/>
                </a:cxn>
                <a:cxn ang="0">
                  <a:pos x="2469" y="1142"/>
                </a:cxn>
                <a:cxn ang="0">
                  <a:pos x="2343" y="1071"/>
                </a:cxn>
                <a:cxn ang="0">
                  <a:pos x="2339" y="1082"/>
                </a:cxn>
                <a:cxn ang="0">
                  <a:pos x="2213" y="1012"/>
                </a:cxn>
                <a:cxn ang="0">
                  <a:pos x="2284" y="1057"/>
                </a:cxn>
                <a:cxn ang="0">
                  <a:pos x="2160" y="987"/>
                </a:cxn>
                <a:cxn ang="0">
                  <a:pos x="2155" y="998"/>
                </a:cxn>
                <a:cxn ang="0">
                  <a:pos x="2030" y="927"/>
                </a:cxn>
                <a:cxn ang="0">
                  <a:pos x="2101" y="973"/>
                </a:cxn>
                <a:cxn ang="0">
                  <a:pos x="1975" y="903"/>
                </a:cxn>
                <a:cxn ang="0">
                  <a:pos x="1971" y="914"/>
                </a:cxn>
                <a:cxn ang="0">
                  <a:pos x="1847" y="843"/>
                </a:cxn>
                <a:cxn ang="0">
                  <a:pos x="1917" y="889"/>
                </a:cxn>
                <a:cxn ang="0">
                  <a:pos x="1792" y="818"/>
                </a:cxn>
                <a:cxn ang="0">
                  <a:pos x="1787" y="830"/>
                </a:cxn>
                <a:cxn ang="0">
                  <a:pos x="1662" y="759"/>
                </a:cxn>
                <a:cxn ang="0">
                  <a:pos x="1733" y="805"/>
                </a:cxn>
                <a:cxn ang="0">
                  <a:pos x="1609" y="734"/>
                </a:cxn>
                <a:cxn ang="0">
                  <a:pos x="1604" y="745"/>
                </a:cxn>
                <a:cxn ang="0">
                  <a:pos x="1479" y="675"/>
                </a:cxn>
                <a:cxn ang="0">
                  <a:pos x="1549" y="721"/>
                </a:cxn>
                <a:cxn ang="0">
                  <a:pos x="1424" y="650"/>
                </a:cxn>
                <a:cxn ang="0">
                  <a:pos x="1419" y="661"/>
                </a:cxn>
                <a:cxn ang="0">
                  <a:pos x="1295" y="591"/>
                </a:cxn>
                <a:cxn ang="0">
                  <a:pos x="1366" y="636"/>
                </a:cxn>
                <a:cxn ang="0">
                  <a:pos x="1241" y="566"/>
                </a:cxn>
                <a:cxn ang="0">
                  <a:pos x="1236" y="576"/>
                </a:cxn>
                <a:cxn ang="0">
                  <a:pos x="1111" y="506"/>
                </a:cxn>
                <a:cxn ang="0">
                  <a:pos x="1181" y="551"/>
                </a:cxn>
                <a:cxn ang="0">
                  <a:pos x="1057" y="482"/>
                </a:cxn>
                <a:cxn ang="0">
                  <a:pos x="1052" y="492"/>
                </a:cxn>
                <a:cxn ang="0">
                  <a:pos x="927" y="422"/>
                </a:cxn>
                <a:cxn ang="0">
                  <a:pos x="998" y="467"/>
                </a:cxn>
                <a:cxn ang="0">
                  <a:pos x="873" y="397"/>
                </a:cxn>
                <a:cxn ang="0">
                  <a:pos x="868" y="407"/>
                </a:cxn>
                <a:cxn ang="0">
                  <a:pos x="744" y="338"/>
                </a:cxn>
                <a:cxn ang="0">
                  <a:pos x="814" y="383"/>
                </a:cxn>
                <a:cxn ang="0">
                  <a:pos x="689" y="312"/>
                </a:cxn>
                <a:cxn ang="0">
                  <a:pos x="684" y="323"/>
                </a:cxn>
                <a:cxn ang="0">
                  <a:pos x="559" y="253"/>
                </a:cxn>
                <a:cxn ang="0">
                  <a:pos x="630" y="298"/>
                </a:cxn>
                <a:cxn ang="0">
                  <a:pos x="506" y="228"/>
                </a:cxn>
                <a:cxn ang="0">
                  <a:pos x="501" y="239"/>
                </a:cxn>
                <a:cxn ang="0">
                  <a:pos x="376" y="168"/>
                </a:cxn>
                <a:cxn ang="0">
                  <a:pos x="446" y="214"/>
                </a:cxn>
                <a:cxn ang="0">
                  <a:pos x="321" y="144"/>
                </a:cxn>
                <a:cxn ang="0">
                  <a:pos x="316" y="155"/>
                </a:cxn>
                <a:cxn ang="0">
                  <a:pos x="192" y="84"/>
                </a:cxn>
                <a:cxn ang="0">
                  <a:pos x="263" y="130"/>
                </a:cxn>
                <a:cxn ang="0">
                  <a:pos x="138" y="59"/>
                </a:cxn>
                <a:cxn ang="0">
                  <a:pos x="133" y="71"/>
                </a:cxn>
                <a:cxn ang="0">
                  <a:pos x="8" y="0"/>
                </a:cxn>
                <a:cxn ang="0">
                  <a:pos x="78" y="46"/>
                </a:cxn>
              </a:cxnLst>
              <a:rect l="0" t="0" r="r" b="b"/>
              <a:pathLst>
                <a:path w="2844" h="1310">
                  <a:moveTo>
                    <a:pt x="2835" y="1310"/>
                  </a:moveTo>
                  <a:lnTo>
                    <a:pt x="2760" y="1275"/>
                  </a:lnTo>
                  <a:lnTo>
                    <a:pt x="2757" y="1273"/>
                  </a:lnTo>
                  <a:lnTo>
                    <a:pt x="2757" y="1268"/>
                  </a:lnTo>
                  <a:lnTo>
                    <a:pt x="2761" y="1264"/>
                  </a:lnTo>
                  <a:lnTo>
                    <a:pt x="2765" y="1264"/>
                  </a:lnTo>
                  <a:lnTo>
                    <a:pt x="2840" y="1299"/>
                  </a:lnTo>
                  <a:lnTo>
                    <a:pt x="2844" y="1302"/>
                  </a:lnTo>
                  <a:lnTo>
                    <a:pt x="2844" y="1307"/>
                  </a:lnTo>
                  <a:lnTo>
                    <a:pt x="2840" y="1310"/>
                  </a:lnTo>
                  <a:lnTo>
                    <a:pt x="2835" y="1310"/>
                  </a:lnTo>
                  <a:lnTo>
                    <a:pt x="2835" y="1310"/>
                  </a:lnTo>
                  <a:close/>
                  <a:moveTo>
                    <a:pt x="2707" y="1250"/>
                  </a:moveTo>
                  <a:lnTo>
                    <a:pt x="2707" y="1250"/>
                  </a:lnTo>
                  <a:lnTo>
                    <a:pt x="2703" y="1248"/>
                  </a:lnTo>
                  <a:lnTo>
                    <a:pt x="2703" y="1243"/>
                  </a:lnTo>
                  <a:lnTo>
                    <a:pt x="2707" y="1239"/>
                  </a:lnTo>
                  <a:lnTo>
                    <a:pt x="2712" y="1239"/>
                  </a:lnTo>
                  <a:lnTo>
                    <a:pt x="2712" y="1239"/>
                  </a:lnTo>
                  <a:lnTo>
                    <a:pt x="2714" y="1243"/>
                  </a:lnTo>
                  <a:lnTo>
                    <a:pt x="2714" y="1248"/>
                  </a:lnTo>
                  <a:lnTo>
                    <a:pt x="2710" y="1250"/>
                  </a:lnTo>
                  <a:lnTo>
                    <a:pt x="2707" y="1250"/>
                  </a:lnTo>
                  <a:lnTo>
                    <a:pt x="2707" y="1250"/>
                  </a:lnTo>
                  <a:close/>
                  <a:moveTo>
                    <a:pt x="2652" y="1226"/>
                  </a:moveTo>
                  <a:lnTo>
                    <a:pt x="2576" y="1191"/>
                  </a:lnTo>
                  <a:lnTo>
                    <a:pt x="2574" y="1187"/>
                  </a:lnTo>
                  <a:lnTo>
                    <a:pt x="2574" y="1184"/>
                  </a:lnTo>
                  <a:lnTo>
                    <a:pt x="2576" y="1180"/>
                  </a:lnTo>
                  <a:lnTo>
                    <a:pt x="2581" y="1180"/>
                  </a:lnTo>
                  <a:lnTo>
                    <a:pt x="2657" y="1215"/>
                  </a:lnTo>
                  <a:lnTo>
                    <a:pt x="2661" y="1218"/>
                  </a:lnTo>
                  <a:lnTo>
                    <a:pt x="2659" y="1223"/>
                  </a:lnTo>
                  <a:lnTo>
                    <a:pt x="2657" y="1226"/>
                  </a:lnTo>
                  <a:lnTo>
                    <a:pt x="2652" y="1226"/>
                  </a:lnTo>
                  <a:lnTo>
                    <a:pt x="2652" y="1226"/>
                  </a:lnTo>
                  <a:close/>
                  <a:moveTo>
                    <a:pt x="2522" y="1166"/>
                  </a:moveTo>
                  <a:lnTo>
                    <a:pt x="2522" y="1166"/>
                  </a:lnTo>
                  <a:lnTo>
                    <a:pt x="2519" y="1163"/>
                  </a:lnTo>
                  <a:lnTo>
                    <a:pt x="2519" y="1159"/>
                  </a:lnTo>
                  <a:lnTo>
                    <a:pt x="2523" y="1155"/>
                  </a:lnTo>
                  <a:lnTo>
                    <a:pt x="2527" y="1155"/>
                  </a:lnTo>
                  <a:lnTo>
                    <a:pt x="2527" y="1155"/>
                  </a:lnTo>
                  <a:lnTo>
                    <a:pt x="2531" y="1159"/>
                  </a:lnTo>
                  <a:lnTo>
                    <a:pt x="2531" y="1164"/>
                  </a:lnTo>
                  <a:lnTo>
                    <a:pt x="2527" y="1166"/>
                  </a:lnTo>
                  <a:lnTo>
                    <a:pt x="2522" y="1166"/>
                  </a:lnTo>
                  <a:lnTo>
                    <a:pt x="2522" y="1166"/>
                  </a:lnTo>
                  <a:close/>
                  <a:moveTo>
                    <a:pt x="2469" y="1142"/>
                  </a:moveTo>
                  <a:lnTo>
                    <a:pt x="2393" y="1107"/>
                  </a:lnTo>
                  <a:lnTo>
                    <a:pt x="2389" y="1103"/>
                  </a:lnTo>
                  <a:lnTo>
                    <a:pt x="2389" y="1099"/>
                  </a:lnTo>
                  <a:lnTo>
                    <a:pt x="2393" y="1096"/>
                  </a:lnTo>
                  <a:lnTo>
                    <a:pt x="2398" y="1096"/>
                  </a:lnTo>
                  <a:lnTo>
                    <a:pt x="2474" y="1130"/>
                  </a:lnTo>
                  <a:lnTo>
                    <a:pt x="2476" y="1134"/>
                  </a:lnTo>
                  <a:lnTo>
                    <a:pt x="2476" y="1139"/>
                  </a:lnTo>
                  <a:lnTo>
                    <a:pt x="2474" y="1142"/>
                  </a:lnTo>
                  <a:lnTo>
                    <a:pt x="2469" y="1142"/>
                  </a:lnTo>
                  <a:lnTo>
                    <a:pt x="2469" y="1142"/>
                  </a:lnTo>
                  <a:close/>
                  <a:moveTo>
                    <a:pt x="2339" y="1082"/>
                  </a:moveTo>
                  <a:lnTo>
                    <a:pt x="2339" y="1082"/>
                  </a:lnTo>
                  <a:lnTo>
                    <a:pt x="2336" y="1078"/>
                  </a:lnTo>
                  <a:lnTo>
                    <a:pt x="2336" y="1075"/>
                  </a:lnTo>
                  <a:lnTo>
                    <a:pt x="2339" y="1071"/>
                  </a:lnTo>
                  <a:lnTo>
                    <a:pt x="2343" y="1071"/>
                  </a:lnTo>
                  <a:lnTo>
                    <a:pt x="2343" y="1071"/>
                  </a:lnTo>
                  <a:lnTo>
                    <a:pt x="2347" y="1075"/>
                  </a:lnTo>
                  <a:lnTo>
                    <a:pt x="2346" y="1080"/>
                  </a:lnTo>
                  <a:lnTo>
                    <a:pt x="2343" y="1082"/>
                  </a:lnTo>
                  <a:lnTo>
                    <a:pt x="2339" y="1082"/>
                  </a:lnTo>
                  <a:lnTo>
                    <a:pt x="2339" y="1082"/>
                  </a:lnTo>
                  <a:close/>
                  <a:moveTo>
                    <a:pt x="2284" y="1057"/>
                  </a:moveTo>
                  <a:lnTo>
                    <a:pt x="2208" y="1023"/>
                  </a:lnTo>
                  <a:lnTo>
                    <a:pt x="2206" y="1019"/>
                  </a:lnTo>
                  <a:lnTo>
                    <a:pt x="2206" y="1015"/>
                  </a:lnTo>
                  <a:lnTo>
                    <a:pt x="2210" y="1012"/>
                  </a:lnTo>
                  <a:lnTo>
                    <a:pt x="2213" y="1012"/>
                  </a:lnTo>
                  <a:lnTo>
                    <a:pt x="2289" y="1046"/>
                  </a:lnTo>
                  <a:lnTo>
                    <a:pt x="2293" y="1050"/>
                  </a:lnTo>
                  <a:lnTo>
                    <a:pt x="2293" y="1055"/>
                  </a:lnTo>
                  <a:lnTo>
                    <a:pt x="2289" y="1057"/>
                  </a:lnTo>
                  <a:lnTo>
                    <a:pt x="2284" y="1057"/>
                  </a:lnTo>
                  <a:lnTo>
                    <a:pt x="2284" y="1057"/>
                  </a:lnTo>
                  <a:close/>
                  <a:moveTo>
                    <a:pt x="2155" y="998"/>
                  </a:moveTo>
                  <a:lnTo>
                    <a:pt x="2155" y="998"/>
                  </a:lnTo>
                  <a:lnTo>
                    <a:pt x="2151" y="994"/>
                  </a:lnTo>
                  <a:lnTo>
                    <a:pt x="2151" y="991"/>
                  </a:lnTo>
                  <a:lnTo>
                    <a:pt x="2155" y="987"/>
                  </a:lnTo>
                  <a:lnTo>
                    <a:pt x="2160" y="987"/>
                  </a:lnTo>
                  <a:lnTo>
                    <a:pt x="2160" y="987"/>
                  </a:lnTo>
                  <a:lnTo>
                    <a:pt x="2163" y="991"/>
                  </a:lnTo>
                  <a:lnTo>
                    <a:pt x="2163" y="995"/>
                  </a:lnTo>
                  <a:lnTo>
                    <a:pt x="2160" y="998"/>
                  </a:lnTo>
                  <a:lnTo>
                    <a:pt x="2155" y="998"/>
                  </a:lnTo>
                  <a:lnTo>
                    <a:pt x="2155" y="998"/>
                  </a:lnTo>
                  <a:close/>
                  <a:moveTo>
                    <a:pt x="2101" y="973"/>
                  </a:moveTo>
                  <a:lnTo>
                    <a:pt x="2025" y="939"/>
                  </a:lnTo>
                  <a:lnTo>
                    <a:pt x="2023" y="935"/>
                  </a:lnTo>
                  <a:lnTo>
                    <a:pt x="2023" y="930"/>
                  </a:lnTo>
                  <a:lnTo>
                    <a:pt x="2025" y="927"/>
                  </a:lnTo>
                  <a:lnTo>
                    <a:pt x="2030" y="927"/>
                  </a:lnTo>
                  <a:lnTo>
                    <a:pt x="2106" y="962"/>
                  </a:lnTo>
                  <a:lnTo>
                    <a:pt x="2109" y="966"/>
                  </a:lnTo>
                  <a:lnTo>
                    <a:pt x="2108" y="971"/>
                  </a:lnTo>
                  <a:lnTo>
                    <a:pt x="2106" y="973"/>
                  </a:lnTo>
                  <a:lnTo>
                    <a:pt x="2101" y="973"/>
                  </a:lnTo>
                  <a:lnTo>
                    <a:pt x="2101" y="973"/>
                  </a:lnTo>
                  <a:close/>
                  <a:moveTo>
                    <a:pt x="1971" y="914"/>
                  </a:moveTo>
                  <a:lnTo>
                    <a:pt x="1971" y="914"/>
                  </a:lnTo>
                  <a:lnTo>
                    <a:pt x="1968" y="910"/>
                  </a:lnTo>
                  <a:lnTo>
                    <a:pt x="1968" y="905"/>
                  </a:lnTo>
                  <a:lnTo>
                    <a:pt x="1972" y="903"/>
                  </a:lnTo>
                  <a:lnTo>
                    <a:pt x="1975" y="903"/>
                  </a:lnTo>
                  <a:lnTo>
                    <a:pt x="1975" y="903"/>
                  </a:lnTo>
                  <a:lnTo>
                    <a:pt x="1979" y="906"/>
                  </a:lnTo>
                  <a:lnTo>
                    <a:pt x="1979" y="910"/>
                  </a:lnTo>
                  <a:lnTo>
                    <a:pt x="1975" y="914"/>
                  </a:lnTo>
                  <a:lnTo>
                    <a:pt x="1971" y="914"/>
                  </a:lnTo>
                  <a:lnTo>
                    <a:pt x="1971" y="914"/>
                  </a:lnTo>
                  <a:close/>
                  <a:moveTo>
                    <a:pt x="1917" y="889"/>
                  </a:moveTo>
                  <a:lnTo>
                    <a:pt x="1842" y="854"/>
                  </a:lnTo>
                  <a:lnTo>
                    <a:pt x="1838" y="851"/>
                  </a:lnTo>
                  <a:lnTo>
                    <a:pt x="1838" y="846"/>
                  </a:lnTo>
                  <a:lnTo>
                    <a:pt x="1842" y="843"/>
                  </a:lnTo>
                  <a:lnTo>
                    <a:pt x="1847" y="843"/>
                  </a:lnTo>
                  <a:lnTo>
                    <a:pt x="1922" y="878"/>
                  </a:lnTo>
                  <a:lnTo>
                    <a:pt x="1925" y="882"/>
                  </a:lnTo>
                  <a:lnTo>
                    <a:pt x="1925" y="885"/>
                  </a:lnTo>
                  <a:lnTo>
                    <a:pt x="1922" y="889"/>
                  </a:lnTo>
                  <a:lnTo>
                    <a:pt x="1917" y="889"/>
                  </a:lnTo>
                  <a:lnTo>
                    <a:pt x="1917" y="889"/>
                  </a:lnTo>
                  <a:close/>
                  <a:moveTo>
                    <a:pt x="1787" y="830"/>
                  </a:moveTo>
                  <a:lnTo>
                    <a:pt x="1787" y="830"/>
                  </a:lnTo>
                  <a:lnTo>
                    <a:pt x="1785" y="826"/>
                  </a:lnTo>
                  <a:lnTo>
                    <a:pt x="1785" y="821"/>
                  </a:lnTo>
                  <a:lnTo>
                    <a:pt x="1787" y="818"/>
                  </a:lnTo>
                  <a:lnTo>
                    <a:pt x="1792" y="818"/>
                  </a:lnTo>
                  <a:lnTo>
                    <a:pt x="1792" y="818"/>
                  </a:lnTo>
                  <a:lnTo>
                    <a:pt x="1796" y="822"/>
                  </a:lnTo>
                  <a:lnTo>
                    <a:pt x="1795" y="826"/>
                  </a:lnTo>
                  <a:lnTo>
                    <a:pt x="1792" y="830"/>
                  </a:lnTo>
                  <a:lnTo>
                    <a:pt x="1787" y="830"/>
                  </a:lnTo>
                  <a:lnTo>
                    <a:pt x="1787" y="830"/>
                  </a:lnTo>
                  <a:close/>
                  <a:moveTo>
                    <a:pt x="1733" y="805"/>
                  </a:moveTo>
                  <a:lnTo>
                    <a:pt x="1657" y="770"/>
                  </a:lnTo>
                  <a:lnTo>
                    <a:pt x="1655" y="766"/>
                  </a:lnTo>
                  <a:lnTo>
                    <a:pt x="1655" y="761"/>
                  </a:lnTo>
                  <a:lnTo>
                    <a:pt x="1658" y="759"/>
                  </a:lnTo>
                  <a:lnTo>
                    <a:pt x="1662" y="759"/>
                  </a:lnTo>
                  <a:lnTo>
                    <a:pt x="1738" y="794"/>
                  </a:lnTo>
                  <a:lnTo>
                    <a:pt x="1741" y="797"/>
                  </a:lnTo>
                  <a:lnTo>
                    <a:pt x="1741" y="801"/>
                  </a:lnTo>
                  <a:lnTo>
                    <a:pt x="1738" y="805"/>
                  </a:lnTo>
                  <a:lnTo>
                    <a:pt x="1733" y="805"/>
                  </a:lnTo>
                  <a:lnTo>
                    <a:pt x="1733" y="805"/>
                  </a:lnTo>
                  <a:close/>
                  <a:moveTo>
                    <a:pt x="1604" y="745"/>
                  </a:moveTo>
                  <a:lnTo>
                    <a:pt x="1604" y="745"/>
                  </a:lnTo>
                  <a:lnTo>
                    <a:pt x="1600" y="742"/>
                  </a:lnTo>
                  <a:lnTo>
                    <a:pt x="1600" y="737"/>
                  </a:lnTo>
                  <a:lnTo>
                    <a:pt x="1604" y="734"/>
                  </a:lnTo>
                  <a:lnTo>
                    <a:pt x="1609" y="734"/>
                  </a:lnTo>
                  <a:lnTo>
                    <a:pt x="1609" y="734"/>
                  </a:lnTo>
                  <a:lnTo>
                    <a:pt x="1611" y="738"/>
                  </a:lnTo>
                  <a:lnTo>
                    <a:pt x="1611" y="742"/>
                  </a:lnTo>
                  <a:lnTo>
                    <a:pt x="1609" y="745"/>
                  </a:lnTo>
                  <a:lnTo>
                    <a:pt x="1604" y="745"/>
                  </a:lnTo>
                  <a:lnTo>
                    <a:pt x="1604" y="745"/>
                  </a:lnTo>
                  <a:close/>
                  <a:moveTo>
                    <a:pt x="1549" y="721"/>
                  </a:moveTo>
                  <a:lnTo>
                    <a:pt x="1474" y="686"/>
                  </a:lnTo>
                  <a:lnTo>
                    <a:pt x="1471" y="682"/>
                  </a:lnTo>
                  <a:lnTo>
                    <a:pt x="1471" y="677"/>
                  </a:lnTo>
                  <a:lnTo>
                    <a:pt x="1474" y="675"/>
                  </a:lnTo>
                  <a:lnTo>
                    <a:pt x="1479" y="675"/>
                  </a:lnTo>
                  <a:lnTo>
                    <a:pt x="1554" y="709"/>
                  </a:lnTo>
                  <a:lnTo>
                    <a:pt x="1558" y="713"/>
                  </a:lnTo>
                  <a:lnTo>
                    <a:pt x="1557" y="717"/>
                  </a:lnTo>
                  <a:lnTo>
                    <a:pt x="1554" y="721"/>
                  </a:lnTo>
                  <a:lnTo>
                    <a:pt x="1549" y="721"/>
                  </a:lnTo>
                  <a:lnTo>
                    <a:pt x="1549" y="721"/>
                  </a:lnTo>
                  <a:close/>
                  <a:moveTo>
                    <a:pt x="1419" y="661"/>
                  </a:moveTo>
                  <a:lnTo>
                    <a:pt x="1419" y="661"/>
                  </a:lnTo>
                  <a:lnTo>
                    <a:pt x="1417" y="657"/>
                  </a:lnTo>
                  <a:lnTo>
                    <a:pt x="1417" y="653"/>
                  </a:lnTo>
                  <a:lnTo>
                    <a:pt x="1420" y="650"/>
                  </a:lnTo>
                  <a:lnTo>
                    <a:pt x="1424" y="650"/>
                  </a:lnTo>
                  <a:lnTo>
                    <a:pt x="1424" y="650"/>
                  </a:lnTo>
                  <a:lnTo>
                    <a:pt x="1428" y="654"/>
                  </a:lnTo>
                  <a:lnTo>
                    <a:pt x="1428" y="657"/>
                  </a:lnTo>
                  <a:lnTo>
                    <a:pt x="1424" y="661"/>
                  </a:lnTo>
                  <a:lnTo>
                    <a:pt x="1419" y="661"/>
                  </a:lnTo>
                  <a:lnTo>
                    <a:pt x="1419" y="661"/>
                  </a:lnTo>
                  <a:close/>
                  <a:moveTo>
                    <a:pt x="1366" y="636"/>
                  </a:moveTo>
                  <a:lnTo>
                    <a:pt x="1290" y="601"/>
                  </a:lnTo>
                  <a:lnTo>
                    <a:pt x="1287" y="598"/>
                  </a:lnTo>
                  <a:lnTo>
                    <a:pt x="1287" y="593"/>
                  </a:lnTo>
                  <a:lnTo>
                    <a:pt x="1290" y="591"/>
                  </a:lnTo>
                  <a:lnTo>
                    <a:pt x="1295" y="591"/>
                  </a:lnTo>
                  <a:lnTo>
                    <a:pt x="1371" y="625"/>
                  </a:lnTo>
                  <a:lnTo>
                    <a:pt x="1373" y="628"/>
                  </a:lnTo>
                  <a:lnTo>
                    <a:pt x="1373" y="633"/>
                  </a:lnTo>
                  <a:lnTo>
                    <a:pt x="1371" y="636"/>
                  </a:lnTo>
                  <a:lnTo>
                    <a:pt x="1366" y="636"/>
                  </a:lnTo>
                  <a:lnTo>
                    <a:pt x="1366" y="636"/>
                  </a:lnTo>
                  <a:close/>
                  <a:moveTo>
                    <a:pt x="1236" y="576"/>
                  </a:moveTo>
                  <a:lnTo>
                    <a:pt x="1236" y="576"/>
                  </a:lnTo>
                  <a:lnTo>
                    <a:pt x="1233" y="573"/>
                  </a:lnTo>
                  <a:lnTo>
                    <a:pt x="1233" y="568"/>
                  </a:lnTo>
                  <a:lnTo>
                    <a:pt x="1236" y="566"/>
                  </a:lnTo>
                  <a:lnTo>
                    <a:pt x="1241" y="566"/>
                  </a:lnTo>
                  <a:lnTo>
                    <a:pt x="1241" y="566"/>
                  </a:lnTo>
                  <a:lnTo>
                    <a:pt x="1244" y="568"/>
                  </a:lnTo>
                  <a:lnTo>
                    <a:pt x="1243" y="573"/>
                  </a:lnTo>
                  <a:lnTo>
                    <a:pt x="1241" y="577"/>
                  </a:lnTo>
                  <a:lnTo>
                    <a:pt x="1236" y="576"/>
                  </a:lnTo>
                  <a:lnTo>
                    <a:pt x="1236" y="576"/>
                  </a:lnTo>
                  <a:close/>
                  <a:moveTo>
                    <a:pt x="1181" y="551"/>
                  </a:moveTo>
                  <a:lnTo>
                    <a:pt x="1106" y="516"/>
                  </a:lnTo>
                  <a:lnTo>
                    <a:pt x="1103" y="514"/>
                  </a:lnTo>
                  <a:lnTo>
                    <a:pt x="1103" y="509"/>
                  </a:lnTo>
                  <a:lnTo>
                    <a:pt x="1107" y="506"/>
                  </a:lnTo>
                  <a:lnTo>
                    <a:pt x="1111" y="506"/>
                  </a:lnTo>
                  <a:lnTo>
                    <a:pt x="1186" y="541"/>
                  </a:lnTo>
                  <a:lnTo>
                    <a:pt x="1190" y="544"/>
                  </a:lnTo>
                  <a:lnTo>
                    <a:pt x="1190" y="549"/>
                  </a:lnTo>
                  <a:lnTo>
                    <a:pt x="1186" y="552"/>
                  </a:lnTo>
                  <a:lnTo>
                    <a:pt x="1181" y="551"/>
                  </a:lnTo>
                  <a:lnTo>
                    <a:pt x="1181" y="551"/>
                  </a:lnTo>
                  <a:close/>
                  <a:moveTo>
                    <a:pt x="1052" y="492"/>
                  </a:moveTo>
                  <a:lnTo>
                    <a:pt x="1052" y="492"/>
                  </a:lnTo>
                  <a:lnTo>
                    <a:pt x="1049" y="489"/>
                  </a:lnTo>
                  <a:lnTo>
                    <a:pt x="1049" y="484"/>
                  </a:lnTo>
                  <a:lnTo>
                    <a:pt x="1052" y="482"/>
                  </a:lnTo>
                  <a:lnTo>
                    <a:pt x="1057" y="482"/>
                  </a:lnTo>
                  <a:lnTo>
                    <a:pt x="1057" y="482"/>
                  </a:lnTo>
                  <a:lnTo>
                    <a:pt x="1060" y="484"/>
                  </a:lnTo>
                  <a:lnTo>
                    <a:pt x="1060" y="489"/>
                  </a:lnTo>
                  <a:lnTo>
                    <a:pt x="1057" y="493"/>
                  </a:lnTo>
                  <a:lnTo>
                    <a:pt x="1052" y="492"/>
                  </a:lnTo>
                  <a:lnTo>
                    <a:pt x="1052" y="492"/>
                  </a:lnTo>
                  <a:close/>
                  <a:moveTo>
                    <a:pt x="998" y="467"/>
                  </a:moveTo>
                  <a:lnTo>
                    <a:pt x="922" y="432"/>
                  </a:lnTo>
                  <a:lnTo>
                    <a:pt x="920" y="430"/>
                  </a:lnTo>
                  <a:lnTo>
                    <a:pt x="920" y="425"/>
                  </a:lnTo>
                  <a:lnTo>
                    <a:pt x="922" y="421"/>
                  </a:lnTo>
                  <a:lnTo>
                    <a:pt x="927" y="422"/>
                  </a:lnTo>
                  <a:lnTo>
                    <a:pt x="1003" y="457"/>
                  </a:lnTo>
                  <a:lnTo>
                    <a:pt x="1006" y="459"/>
                  </a:lnTo>
                  <a:lnTo>
                    <a:pt x="1006" y="464"/>
                  </a:lnTo>
                  <a:lnTo>
                    <a:pt x="1003" y="467"/>
                  </a:lnTo>
                  <a:lnTo>
                    <a:pt x="998" y="467"/>
                  </a:lnTo>
                  <a:lnTo>
                    <a:pt x="998" y="467"/>
                  </a:lnTo>
                  <a:close/>
                  <a:moveTo>
                    <a:pt x="868" y="407"/>
                  </a:moveTo>
                  <a:lnTo>
                    <a:pt x="868" y="407"/>
                  </a:lnTo>
                  <a:lnTo>
                    <a:pt x="865" y="405"/>
                  </a:lnTo>
                  <a:lnTo>
                    <a:pt x="865" y="400"/>
                  </a:lnTo>
                  <a:lnTo>
                    <a:pt x="869" y="396"/>
                  </a:lnTo>
                  <a:lnTo>
                    <a:pt x="873" y="397"/>
                  </a:lnTo>
                  <a:lnTo>
                    <a:pt x="873" y="397"/>
                  </a:lnTo>
                  <a:lnTo>
                    <a:pt x="876" y="400"/>
                  </a:lnTo>
                  <a:lnTo>
                    <a:pt x="876" y="405"/>
                  </a:lnTo>
                  <a:lnTo>
                    <a:pt x="873" y="407"/>
                  </a:lnTo>
                  <a:lnTo>
                    <a:pt x="868" y="407"/>
                  </a:lnTo>
                  <a:lnTo>
                    <a:pt x="868" y="407"/>
                  </a:lnTo>
                  <a:close/>
                  <a:moveTo>
                    <a:pt x="814" y="383"/>
                  </a:moveTo>
                  <a:lnTo>
                    <a:pt x="739" y="348"/>
                  </a:lnTo>
                  <a:lnTo>
                    <a:pt x="735" y="345"/>
                  </a:lnTo>
                  <a:lnTo>
                    <a:pt x="735" y="341"/>
                  </a:lnTo>
                  <a:lnTo>
                    <a:pt x="739" y="337"/>
                  </a:lnTo>
                  <a:lnTo>
                    <a:pt x="744" y="338"/>
                  </a:lnTo>
                  <a:lnTo>
                    <a:pt x="819" y="373"/>
                  </a:lnTo>
                  <a:lnTo>
                    <a:pt x="822" y="375"/>
                  </a:lnTo>
                  <a:lnTo>
                    <a:pt x="822" y="380"/>
                  </a:lnTo>
                  <a:lnTo>
                    <a:pt x="819" y="383"/>
                  </a:lnTo>
                  <a:lnTo>
                    <a:pt x="814" y="383"/>
                  </a:lnTo>
                  <a:lnTo>
                    <a:pt x="814" y="383"/>
                  </a:lnTo>
                  <a:close/>
                  <a:moveTo>
                    <a:pt x="684" y="323"/>
                  </a:moveTo>
                  <a:lnTo>
                    <a:pt x="684" y="323"/>
                  </a:lnTo>
                  <a:lnTo>
                    <a:pt x="682" y="321"/>
                  </a:lnTo>
                  <a:lnTo>
                    <a:pt x="682" y="316"/>
                  </a:lnTo>
                  <a:lnTo>
                    <a:pt x="684" y="312"/>
                  </a:lnTo>
                  <a:lnTo>
                    <a:pt x="689" y="312"/>
                  </a:lnTo>
                  <a:lnTo>
                    <a:pt x="689" y="312"/>
                  </a:lnTo>
                  <a:lnTo>
                    <a:pt x="693" y="316"/>
                  </a:lnTo>
                  <a:lnTo>
                    <a:pt x="692" y="321"/>
                  </a:lnTo>
                  <a:lnTo>
                    <a:pt x="689" y="323"/>
                  </a:lnTo>
                  <a:lnTo>
                    <a:pt x="684" y="323"/>
                  </a:lnTo>
                  <a:lnTo>
                    <a:pt x="684" y="323"/>
                  </a:lnTo>
                  <a:close/>
                  <a:moveTo>
                    <a:pt x="630" y="298"/>
                  </a:moveTo>
                  <a:lnTo>
                    <a:pt x="554" y="264"/>
                  </a:lnTo>
                  <a:lnTo>
                    <a:pt x="552" y="261"/>
                  </a:lnTo>
                  <a:lnTo>
                    <a:pt x="552" y="256"/>
                  </a:lnTo>
                  <a:lnTo>
                    <a:pt x="555" y="253"/>
                  </a:lnTo>
                  <a:lnTo>
                    <a:pt x="559" y="253"/>
                  </a:lnTo>
                  <a:lnTo>
                    <a:pt x="635" y="287"/>
                  </a:lnTo>
                  <a:lnTo>
                    <a:pt x="638" y="291"/>
                  </a:lnTo>
                  <a:lnTo>
                    <a:pt x="638" y="296"/>
                  </a:lnTo>
                  <a:lnTo>
                    <a:pt x="635" y="298"/>
                  </a:lnTo>
                  <a:lnTo>
                    <a:pt x="630" y="298"/>
                  </a:lnTo>
                  <a:lnTo>
                    <a:pt x="630" y="298"/>
                  </a:lnTo>
                  <a:close/>
                  <a:moveTo>
                    <a:pt x="501" y="239"/>
                  </a:moveTo>
                  <a:lnTo>
                    <a:pt x="501" y="239"/>
                  </a:lnTo>
                  <a:lnTo>
                    <a:pt x="497" y="237"/>
                  </a:lnTo>
                  <a:lnTo>
                    <a:pt x="497" y="232"/>
                  </a:lnTo>
                  <a:lnTo>
                    <a:pt x="501" y="228"/>
                  </a:lnTo>
                  <a:lnTo>
                    <a:pt x="506" y="228"/>
                  </a:lnTo>
                  <a:lnTo>
                    <a:pt x="506" y="228"/>
                  </a:lnTo>
                  <a:lnTo>
                    <a:pt x="508" y="232"/>
                  </a:lnTo>
                  <a:lnTo>
                    <a:pt x="508" y="237"/>
                  </a:lnTo>
                  <a:lnTo>
                    <a:pt x="506" y="239"/>
                  </a:lnTo>
                  <a:lnTo>
                    <a:pt x="501" y="239"/>
                  </a:lnTo>
                  <a:lnTo>
                    <a:pt x="501" y="239"/>
                  </a:lnTo>
                  <a:close/>
                  <a:moveTo>
                    <a:pt x="446" y="214"/>
                  </a:moveTo>
                  <a:lnTo>
                    <a:pt x="371" y="180"/>
                  </a:lnTo>
                  <a:lnTo>
                    <a:pt x="368" y="176"/>
                  </a:lnTo>
                  <a:lnTo>
                    <a:pt x="368" y="172"/>
                  </a:lnTo>
                  <a:lnTo>
                    <a:pt x="371" y="168"/>
                  </a:lnTo>
                  <a:lnTo>
                    <a:pt x="376" y="168"/>
                  </a:lnTo>
                  <a:lnTo>
                    <a:pt x="451" y="203"/>
                  </a:lnTo>
                  <a:lnTo>
                    <a:pt x="455" y="207"/>
                  </a:lnTo>
                  <a:lnTo>
                    <a:pt x="455" y="212"/>
                  </a:lnTo>
                  <a:lnTo>
                    <a:pt x="451" y="214"/>
                  </a:lnTo>
                  <a:lnTo>
                    <a:pt x="446" y="214"/>
                  </a:lnTo>
                  <a:lnTo>
                    <a:pt x="446" y="214"/>
                  </a:lnTo>
                  <a:close/>
                  <a:moveTo>
                    <a:pt x="316" y="155"/>
                  </a:moveTo>
                  <a:lnTo>
                    <a:pt x="316" y="155"/>
                  </a:lnTo>
                  <a:lnTo>
                    <a:pt x="314" y="151"/>
                  </a:lnTo>
                  <a:lnTo>
                    <a:pt x="314" y="147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5" y="147"/>
                  </a:lnTo>
                  <a:lnTo>
                    <a:pt x="325" y="152"/>
                  </a:lnTo>
                  <a:lnTo>
                    <a:pt x="321" y="155"/>
                  </a:lnTo>
                  <a:lnTo>
                    <a:pt x="316" y="155"/>
                  </a:lnTo>
                  <a:lnTo>
                    <a:pt x="316" y="155"/>
                  </a:lnTo>
                  <a:close/>
                  <a:moveTo>
                    <a:pt x="263" y="130"/>
                  </a:moveTo>
                  <a:lnTo>
                    <a:pt x="187" y="95"/>
                  </a:lnTo>
                  <a:lnTo>
                    <a:pt x="184" y="92"/>
                  </a:lnTo>
                  <a:lnTo>
                    <a:pt x="184" y="88"/>
                  </a:lnTo>
                  <a:lnTo>
                    <a:pt x="187" y="84"/>
                  </a:lnTo>
                  <a:lnTo>
                    <a:pt x="192" y="84"/>
                  </a:lnTo>
                  <a:lnTo>
                    <a:pt x="268" y="119"/>
                  </a:lnTo>
                  <a:lnTo>
                    <a:pt x="270" y="123"/>
                  </a:lnTo>
                  <a:lnTo>
                    <a:pt x="270" y="128"/>
                  </a:lnTo>
                  <a:lnTo>
                    <a:pt x="268" y="130"/>
                  </a:lnTo>
                  <a:lnTo>
                    <a:pt x="263" y="130"/>
                  </a:lnTo>
                  <a:lnTo>
                    <a:pt x="263" y="130"/>
                  </a:lnTo>
                  <a:close/>
                  <a:moveTo>
                    <a:pt x="133" y="71"/>
                  </a:moveTo>
                  <a:lnTo>
                    <a:pt x="133" y="71"/>
                  </a:lnTo>
                  <a:lnTo>
                    <a:pt x="130" y="67"/>
                  </a:lnTo>
                  <a:lnTo>
                    <a:pt x="130" y="63"/>
                  </a:lnTo>
                  <a:lnTo>
                    <a:pt x="133" y="59"/>
                  </a:lnTo>
                  <a:lnTo>
                    <a:pt x="138" y="59"/>
                  </a:lnTo>
                  <a:lnTo>
                    <a:pt x="138" y="59"/>
                  </a:lnTo>
                  <a:lnTo>
                    <a:pt x="142" y="63"/>
                  </a:lnTo>
                  <a:lnTo>
                    <a:pt x="140" y="68"/>
                  </a:lnTo>
                  <a:lnTo>
                    <a:pt x="138" y="71"/>
                  </a:lnTo>
                  <a:lnTo>
                    <a:pt x="133" y="71"/>
                  </a:lnTo>
                  <a:lnTo>
                    <a:pt x="133" y="71"/>
                  </a:lnTo>
                  <a:close/>
                  <a:moveTo>
                    <a:pt x="78" y="46"/>
                  </a:move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3" y="35"/>
                  </a:lnTo>
                  <a:lnTo>
                    <a:pt x="87" y="38"/>
                  </a:lnTo>
                  <a:lnTo>
                    <a:pt x="87" y="43"/>
                  </a:lnTo>
                  <a:lnTo>
                    <a:pt x="83" y="46"/>
                  </a:lnTo>
                  <a:lnTo>
                    <a:pt x="78" y="46"/>
                  </a:lnTo>
                  <a:lnTo>
                    <a:pt x="78" y="46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0" name="Freeform 440"/>
            <p:cNvSpPr>
              <a:spLocks noEditPoints="1"/>
            </p:cNvSpPr>
            <p:nvPr/>
          </p:nvSpPr>
          <p:spPr bwMode="auto">
            <a:xfrm>
              <a:off x="3165" y="795"/>
              <a:ext cx="1975" cy="624"/>
            </a:xfrm>
            <a:custGeom>
              <a:avLst/>
              <a:gdLst/>
              <a:ahLst/>
              <a:cxnLst>
                <a:cxn ang="0">
                  <a:pos x="3950" y="1238"/>
                </a:cxn>
                <a:cxn ang="0">
                  <a:pos x="3803" y="1196"/>
                </a:cxn>
                <a:cxn ang="0">
                  <a:pos x="3806" y="1203"/>
                </a:cxn>
                <a:cxn ang="0">
                  <a:pos x="3757" y="1177"/>
                </a:cxn>
                <a:cxn ang="0">
                  <a:pos x="3609" y="1135"/>
                </a:cxn>
                <a:cxn ang="0">
                  <a:pos x="3613" y="1143"/>
                </a:cxn>
                <a:cxn ang="0">
                  <a:pos x="3563" y="1117"/>
                </a:cxn>
                <a:cxn ang="0">
                  <a:pos x="3416" y="1075"/>
                </a:cxn>
                <a:cxn ang="0">
                  <a:pos x="3421" y="1082"/>
                </a:cxn>
                <a:cxn ang="0">
                  <a:pos x="3371" y="1056"/>
                </a:cxn>
                <a:cxn ang="0">
                  <a:pos x="3224" y="1015"/>
                </a:cxn>
                <a:cxn ang="0">
                  <a:pos x="3228" y="1023"/>
                </a:cxn>
                <a:cxn ang="0">
                  <a:pos x="3178" y="995"/>
                </a:cxn>
                <a:cxn ang="0">
                  <a:pos x="3031" y="954"/>
                </a:cxn>
                <a:cxn ang="0">
                  <a:pos x="3034" y="962"/>
                </a:cxn>
                <a:cxn ang="0">
                  <a:pos x="2985" y="936"/>
                </a:cxn>
                <a:cxn ang="0">
                  <a:pos x="2837" y="894"/>
                </a:cxn>
                <a:cxn ang="0">
                  <a:pos x="2841" y="901"/>
                </a:cxn>
                <a:cxn ang="0">
                  <a:pos x="2792" y="875"/>
                </a:cxn>
                <a:cxn ang="0">
                  <a:pos x="2645" y="833"/>
                </a:cxn>
                <a:cxn ang="0">
                  <a:pos x="2649" y="841"/>
                </a:cxn>
                <a:cxn ang="0">
                  <a:pos x="2599" y="815"/>
                </a:cxn>
                <a:cxn ang="0">
                  <a:pos x="2452" y="772"/>
                </a:cxn>
                <a:cxn ang="0">
                  <a:pos x="2456" y="780"/>
                </a:cxn>
                <a:cxn ang="0">
                  <a:pos x="2406" y="754"/>
                </a:cxn>
                <a:cxn ang="0">
                  <a:pos x="2259" y="712"/>
                </a:cxn>
                <a:cxn ang="0">
                  <a:pos x="2262" y="719"/>
                </a:cxn>
                <a:cxn ang="0">
                  <a:pos x="2213" y="693"/>
                </a:cxn>
                <a:cxn ang="0">
                  <a:pos x="2065" y="651"/>
                </a:cxn>
                <a:cxn ang="0">
                  <a:pos x="2069" y="659"/>
                </a:cxn>
                <a:cxn ang="0">
                  <a:pos x="2020" y="633"/>
                </a:cxn>
                <a:cxn ang="0">
                  <a:pos x="1873" y="592"/>
                </a:cxn>
                <a:cxn ang="0">
                  <a:pos x="1877" y="599"/>
                </a:cxn>
                <a:cxn ang="0">
                  <a:pos x="1827" y="573"/>
                </a:cxn>
                <a:cxn ang="0">
                  <a:pos x="1680" y="531"/>
                </a:cxn>
                <a:cxn ang="0">
                  <a:pos x="1684" y="538"/>
                </a:cxn>
                <a:cxn ang="0">
                  <a:pos x="1634" y="512"/>
                </a:cxn>
                <a:cxn ang="0">
                  <a:pos x="1487" y="470"/>
                </a:cxn>
                <a:cxn ang="0">
                  <a:pos x="1490" y="478"/>
                </a:cxn>
                <a:cxn ang="0">
                  <a:pos x="1441" y="452"/>
                </a:cxn>
                <a:cxn ang="0">
                  <a:pos x="1293" y="410"/>
                </a:cxn>
                <a:cxn ang="0">
                  <a:pos x="1298" y="417"/>
                </a:cxn>
                <a:cxn ang="0">
                  <a:pos x="1249" y="391"/>
                </a:cxn>
                <a:cxn ang="0">
                  <a:pos x="1101" y="349"/>
                </a:cxn>
                <a:cxn ang="0">
                  <a:pos x="1105" y="356"/>
                </a:cxn>
                <a:cxn ang="0">
                  <a:pos x="1056" y="330"/>
                </a:cxn>
                <a:cxn ang="0">
                  <a:pos x="908" y="288"/>
                </a:cxn>
                <a:cxn ang="0">
                  <a:pos x="912" y="296"/>
                </a:cxn>
                <a:cxn ang="0">
                  <a:pos x="862" y="270"/>
                </a:cxn>
                <a:cxn ang="0">
                  <a:pos x="715" y="229"/>
                </a:cxn>
                <a:cxn ang="0">
                  <a:pos x="718" y="236"/>
                </a:cxn>
                <a:cxn ang="0">
                  <a:pos x="669" y="210"/>
                </a:cxn>
                <a:cxn ang="0">
                  <a:pos x="523" y="168"/>
                </a:cxn>
                <a:cxn ang="0">
                  <a:pos x="526" y="176"/>
                </a:cxn>
                <a:cxn ang="0">
                  <a:pos x="477" y="150"/>
                </a:cxn>
                <a:cxn ang="0">
                  <a:pos x="329" y="108"/>
                </a:cxn>
                <a:cxn ang="0">
                  <a:pos x="333" y="115"/>
                </a:cxn>
                <a:cxn ang="0">
                  <a:pos x="284" y="89"/>
                </a:cxn>
                <a:cxn ang="0">
                  <a:pos x="136" y="47"/>
                </a:cxn>
                <a:cxn ang="0">
                  <a:pos x="140" y="54"/>
                </a:cxn>
                <a:cxn ang="0">
                  <a:pos x="90" y="28"/>
                </a:cxn>
              </a:cxnLst>
              <a:rect l="0" t="0" r="r" b="b"/>
              <a:pathLst>
                <a:path w="3950" h="1247">
                  <a:moveTo>
                    <a:pt x="3943" y="1247"/>
                  </a:moveTo>
                  <a:lnTo>
                    <a:pt x="3863" y="1221"/>
                  </a:lnTo>
                  <a:lnTo>
                    <a:pt x="3860" y="1218"/>
                  </a:lnTo>
                  <a:lnTo>
                    <a:pt x="3860" y="1213"/>
                  </a:lnTo>
                  <a:lnTo>
                    <a:pt x="3862" y="1211"/>
                  </a:lnTo>
                  <a:lnTo>
                    <a:pt x="3867" y="1209"/>
                  </a:lnTo>
                  <a:lnTo>
                    <a:pt x="3946" y="1234"/>
                  </a:lnTo>
                  <a:lnTo>
                    <a:pt x="3950" y="1238"/>
                  </a:lnTo>
                  <a:lnTo>
                    <a:pt x="3950" y="1242"/>
                  </a:lnTo>
                  <a:lnTo>
                    <a:pt x="3948" y="1245"/>
                  </a:lnTo>
                  <a:lnTo>
                    <a:pt x="3943" y="1247"/>
                  </a:lnTo>
                  <a:lnTo>
                    <a:pt x="3943" y="1247"/>
                  </a:lnTo>
                  <a:close/>
                  <a:moveTo>
                    <a:pt x="3806" y="1203"/>
                  </a:moveTo>
                  <a:lnTo>
                    <a:pt x="3806" y="1203"/>
                  </a:lnTo>
                  <a:lnTo>
                    <a:pt x="3803" y="1201"/>
                  </a:lnTo>
                  <a:lnTo>
                    <a:pt x="3803" y="1196"/>
                  </a:lnTo>
                  <a:lnTo>
                    <a:pt x="3805" y="1192"/>
                  </a:lnTo>
                  <a:lnTo>
                    <a:pt x="3810" y="1192"/>
                  </a:lnTo>
                  <a:lnTo>
                    <a:pt x="3810" y="1192"/>
                  </a:lnTo>
                  <a:lnTo>
                    <a:pt x="3814" y="1195"/>
                  </a:lnTo>
                  <a:lnTo>
                    <a:pt x="3814" y="1200"/>
                  </a:lnTo>
                  <a:lnTo>
                    <a:pt x="3811" y="1203"/>
                  </a:lnTo>
                  <a:lnTo>
                    <a:pt x="3806" y="1203"/>
                  </a:lnTo>
                  <a:lnTo>
                    <a:pt x="3806" y="1203"/>
                  </a:lnTo>
                  <a:close/>
                  <a:moveTo>
                    <a:pt x="3749" y="1186"/>
                  </a:moveTo>
                  <a:lnTo>
                    <a:pt x="3670" y="1161"/>
                  </a:lnTo>
                  <a:lnTo>
                    <a:pt x="3666" y="1157"/>
                  </a:lnTo>
                  <a:lnTo>
                    <a:pt x="3666" y="1154"/>
                  </a:lnTo>
                  <a:lnTo>
                    <a:pt x="3669" y="1150"/>
                  </a:lnTo>
                  <a:lnTo>
                    <a:pt x="3674" y="1149"/>
                  </a:lnTo>
                  <a:lnTo>
                    <a:pt x="3753" y="1175"/>
                  </a:lnTo>
                  <a:lnTo>
                    <a:pt x="3757" y="1177"/>
                  </a:lnTo>
                  <a:lnTo>
                    <a:pt x="3757" y="1182"/>
                  </a:lnTo>
                  <a:lnTo>
                    <a:pt x="3754" y="1185"/>
                  </a:lnTo>
                  <a:lnTo>
                    <a:pt x="3749" y="1186"/>
                  </a:lnTo>
                  <a:lnTo>
                    <a:pt x="3749" y="1186"/>
                  </a:lnTo>
                  <a:close/>
                  <a:moveTo>
                    <a:pt x="3613" y="1143"/>
                  </a:moveTo>
                  <a:lnTo>
                    <a:pt x="3613" y="1143"/>
                  </a:lnTo>
                  <a:lnTo>
                    <a:pt x="3611" y="1140"/>
                  </a:lnTo>
                  <a:lnTo>
                    <a:pt x="3609" y="1135"/>
                  </a:lnTo>
                  <a:lnTo>
                    <a:pt x="3613" y="1131"/>
                  </a:lnTo>
                  <a:lnTo>
                    <a:pt x="3617" y="1131"/>
                  </a:lnTo>
                  <a:lnTo>
                    <a:pt x="3617" y="1131"/>
                  </a:lnTo>
                  <a:lnTo>
                    <a:pt x="3620" y="1135"/>
                  </a:lnTo>
                  <a:lnTo>
                    <a:pt x="3620" y="1139"/>
                  </a:lnTo>
                  <a:lnTo>
                    <a:pt x="3618" y="1143"/>
                  </a:lnTo>
                  <a:lnTo>
                    <a:pt x="3613" y="1143"/>
                  </a:lnTo>
                  <a:lnTo>
                    <a:pt x="3613" y="1143"/>
                  </a:lnTo>
                  <a:close/>
                  <a:moveTo>
                    <a:pt x="3557" y="1125"/>
                  </a:moveTo>
                  <a:lnTo>
                    <a:pt x="3477" y="1101"/>
                  </a:lnTo>
                  <a:lnTo>
                    <a:pt x="3474" y="1097"/>
                  </a:lnTo>
                  <a:lnTo>
                    <a:pt x="3473" y="1093"/>
                  </a:lnTo>
                  <a:lnTo>
                    <a:pt x="3477" y="1089"/>
                  </a:lnTo>
                  <a:lnTo>
                    <a:pt x="3480" y="1089"/>
                  </a:lnTo>
                  <a:lnTo>
                    <a:pt x="3560" y="1114"/>
                  </a:lnTo>
                  <a:lnTo>
                    <a:pt x="3563" y="1117"/>
                  </a:lnTo>
                  <a:lnTo>
                    <a:pt x="3565" y="1122"/>
                  </a:lnTo>
                  <a:lnTo>
                    <a:pt x="3561" y="1125"/>
                  </a:lnTo>
                  <a:lnTo>
                    <a:pt x="3557" y="1125"/>
                  </a:lnTo>
                  <a:lnTo>
                    <a:pt x="3557" y="1125"/>
                  </a:lnTo>
                  <a:close/>
                  <a:moveTo>
                    <a:pt x="3421" y="1082"/>
                  </a:moveTo>
                  <a:lnTo>
                    <a:pt x="3421" y="1082"/>
                  </a:lnTo>
                  <a:lnTo>
                    <a:pt x="3417" y="1080"/>
                  </a:lnTo>
                  <a:lnTo>
                    <a:pt x="3416" y="1075"/>
                  </a:lnTo>
                  <a:lnTo>
                    <a:pt x="3420" y="1072"/>
                  </a:lnTo>
                  <a:lnTo>
                    <a:pt x="3423" y="1071"/>
                  </a:lnTo>
                  <a:lnTo>
                    <a:pt x="3425" y="1071"/>
                  </a:lnTo>
                  <a:lnTo>
                    <a:pt x="3427" y="1075"/>
                  </a:lnTo>
                  <a:lnTo>
                    <a:pt x="3428" y="1078"/>
                  </a:lnTo>
                  <a:lnTo>
                    <a:pt x="3425" y="1082"/>
                  </a:lnTo>
                  <a:lnTo>
                    <a:pt x="3421" y="1082"/>
                  </a:lnTo>
                  <a:lnTo>
                    <a:pt x="3421" y="1082"/>
                  </a:lnTo>
                  <a:close/>
                  <a:moveTo>
                    <a:pt x="3364" y="1065"/>
                  </a:moveTo>
                  <a:lnTo>
                    <a:pt x="3285" y="1040"/>
                  </a:lnTo>
                  <a:lnTo>
                    <a:pt x="3281" y="1037"/>
                  </a:lnTo>
                  <a:lnTo>
                    <a:pt x="3281" y="1032"/>
                  </a:lnTo>
                  <a:lnTo>
                    <a:pt x="3283" y="1029"/>
                  </a:lnTo>
                  <a:lnTo>
                    <a:pt x="3288" y="1029"/>
                  </a:lnTo>
                  <a:lnTo>
                    <a:pt x="3368" y="1054"/>
                  </a:lnTo>
                  <a:lnTo>
                    <a:pt x="3371" y="1056"/>
                  </a:lnTo>
                  <a:lnTo>
                    <a:pt x="3371" y="1061"/>
                  </a:lnTo>
                  <a:lnTo>
                    <a:pt x="3369" y="1065"/>
                  </a:lnTo>
                  <a:lnTo>
                    <a:pt x="3364" y="1065"/>
                  </a:lnTo>
                  <a:lnTo>
                    <a:pt x="3364" y="1065"/>
                  </a:lnTo>
                  <a:close/>
                  <a:moveTo>
                    <a:pt x="3228" y="1023"/>
                  </a:moveTo>
                  <a:lnTo>
                    <a:pt x="3228" y="1023"/>
                  </a:lnTo>
                  <a:lnTo>
                    <a:pt x="3224" y="1019"/>
                  </a:lnTo>
                  <a:lnTo>
                    <a:pt x="3224" y="1015"/>
                  </a:lnTo>
                  <a:lnTo>
                    <a:pt x="3226" y="1011"/>
                  </a:lnTo>
                  <a:lnTo>
                    <a:pt x="3231" y="1010"/>
                  </a:lnTo>
                  <a:lnTo>
                    <a:pt x="3231" y="1010"/>
                  </a:lnTo>
                  <a:lnTo>
                    <a:pt x="3235" y="1014"/>
                  </a:lnTo>
                  <a:lnTo>
                    <a:pt x="3235" y="1018"/>
                  </a:lnTo>
                  <a:lnTo>
                    <a:pt x="3233" y="1021"/>
                  </a:lnTo>
                  <a:lnTo>
                    <a:pt x="3228" y="1023"/>
                  </a:lnTo>
                  <a:lnTo>
                    <a:pt x="3228" y="1023"/>
                  </a:lnTo>
                  <a:close/>
                  <a:moveTo>
                    <a:pt x="3171" y="1004"/>
                  </a:moveTo>
                  <a:lnTo>
                    <a:pt x="3091" y="979"/>
                  </a:lnTo>
                  <a:lnTo>
                    <a:pt x="3088" y="977"/>
                  </a:lnTo>
                  <a:lnTo>
                    <a:pt x="3088" y="972"/>
                  </a:lnTo>
                  <a:lnTo>
                    <a:pt x="3090" y="968"/>
                  </a:lnTo>
                  <a:lnTo>
                    <a:pt x="3095" y="968"/>
                  </a:lnTo>
                  <a:lnTo>
                    <a:pt x="3174" y="993"/>
                  </a:lnTo>
                  <a:lnTo>
                    <a:pt x="3178" y="995"/>
                  </a:lnTo>
                  <a:lnTo>
                    <a:pt x="3178" y="1000"/>
                  </a:lnTo>
                  <a:lnTo>
                    <a:pt x="3176" y="1004"/>
                  </a:lnTo>
                  <a:lnTo>
                    <a:pt x="3171" y="1004"/>
                  </a:lnTo>
                  <a:lnTo>
                    <a:pt x="3171" y="1004"/>
                  </a:lnTo>
                  <a:close/>
                  <a:moveTo>
                    <a:pt x="3034" y="962"/>
                  </a:moveTo>
                  <a:lnTo>
                    <a:pt x="3034" y="962"/>
                  </a:lnTo>
                  <a:lnTo>
                    <a:pt x="3031" y="958"/>
                  </a:lnTo>
                  <a:lnTo>
                    <a:pt x="3031" y="954"/>
                  </a:lnTo>
                  <a:lnTo>
                    <a:pt x="3034" y="951"/>
                  </a:lnTo>
                  <a:lnTo>
                    <a:pt x="3038" y="951"/>
                  </a:lnTo>
                  <a:lnTo>
                    <a:pt x="3038" y="951"/>
                  </a:lnTo>
                  <a:lnTo>
                    <a:pt x="3042" y="953"/>
                  </a:lnTo>
                  <a:lnTo>
                    <a:pt x="3042" y="958"/>
                  </a:lnTo>
                  <a:lnTo>
                    <a:pt x="3039" y="961"/>
                  </a:lnTo>
                  <a:lnTo>
                    <a:pt x="3034" y="962"/>
                  </a:lnTo>
                  <a:lnTo>
                    <a:pt x="3034" y="962"/>
                  </a:lnTo>
                  <a:close/>
                  <a:moveTo>
                    <a:pt x="2977" y="943"/>
                  </a:moveTo>
                  <a:lnTo>
                    <a:pt x="2898" y="919"/>
                  </a:lnTo>
                  <a:lnTo>
                    <a:pt x="2894" y="916"/>
                  </a:lnTo>
                  <a:lnTo>
                    <a:pt x="2894" y="911"/>
                  </a:lnTo>
                  <a:lnTo>
                    <a:pt x="2898" y="907"/>
                  </a:lnTo>
                  <a:lnTo>
                    <a:pt x="2902" y="907"/>
                  </a:lnTo>
                  <a:lnTo>
                    <a:pt x="2981" y="932"/>
                  </a:lnTo>
                  <a:lnTo>
                    <a:pt x="2985" y="936"/>
                  </a:lnTo>
                  <a:lnTo>
                    <a:pt x="2985" y="940"/>
                  </a:lnTo>
                  <a:lnTo>
                    <a:pt x="2982" y="943"/>
                  </a:lnTo>
                  <a:lnTo>
                    <a:pt x="2977" y="943"/>
                  </a:lnTo>
                  <a:lnTo>
                    <a:pt x="2977" y="943"/>
                  </a:lnTo>
                  <a:close/>
                  <a:moveTo>
                    <a:pt x="2841" y="901"/>
                  </a:moveTo>
                  <a:lnTo>
                    <a:pt x="2841" y="901"/>
                  </a:lnTo>
                  <a:lnTo>
                    <a:pt x="2839" y="899"/>
                  </a:lnTo>
                  <a:lnTo>
                    <a:pt x="2837" y="894"/>
                  </a:lnTo>
                  <a:lnTo>
                    <a:pt x="2841" y="890"/>
                  </a:lnTo>
                  <a:lnTo>
                    <a:pt x="2845" y="890"/>
                  </a:lnTo>
                  <a:lnTo>
                    <a:pt x="2845" y="890"/>
                  </a:lnTo>
                  <a:lnTo>
                    <a:pt x="2849" y="893"/>
                  </a:lnTo>
                  <a:lnTo>
                    <a:pt x="2849" y="898"/>
                  </a:lnTo>
                  <a:lnTo>
                    <a:pt x="2846" y="901"/>
                  </a:lnTo>
                  <a:lnTo>
                    <a:pt x="2841" y="901"/>
                  </a:lnTo>
                  <a:lnTo>
                    <a:pt x="2841" y="901"/>
                  </a:lnTo>
                  <a:close/>
                  <a:moveTo>
                    <a:pt x="2785" y="883"/>
                  </a:moveTo>
                  <a:lnTo>
                    <a:pt x="2705" y="858"/>
                  </a:lnTo>
                  <a:lnTo>
                    <a:pt x="2702" y="855"/>
                  </a:lnTo>
                  <a:lnTo>
                    <a:pt x="2701" y="850"/>
                  </a:lnTo>
                  <a:lnTo>
                    <a:pt x="2705" y="848"/>
                  </a:lnTo>
                  <a:lnTo>
                    <a:pt x="2708" y="847"/>
                  </a:lnTo>
                  <a:lnTo>
                    <a:pt x="2788" y="872"/>
                  </a:lnTo>
                  <a:lnTo>
                    <a:pt x="2792" y="875"/>
                  </a:lnTo>
                  <a:lnTo>
                    <a:pt x="2793" y="879"/>
                  </a:lnTo>
                  <a:lnTo>
                    <a:pt x="2789" y="883"/>
                  </a:lnTo>
                  <a:lnTo>
                    <a:pt x="2785" y="883"/>
                  </a:lnTo>
                  <a:lnTo>
                    <a:pt x="2785" y="883"/>
                  </a:lnTo>
                  <a:close/>
                  <a:moveTo>
                    <a:pt x="2649" y="841"/>
                  </a:moveTo>
                  <a:lnTo>
                    <a:pt x="2649" y="841"/>
                  </a:lnTo>
                  <a:lnTo>
                    <a:pt x="2645" y="838"/>
                  </a:lnTo>
                  <a:lnTo>
                    <a:pt x="2645" y="833"/>
                  </a:lnTo>
                  <a:lnTo>
                    <a:pt x="2648" y="829"/>
                  </a:lnTo>
                  <a:lnTo>
                    <a:pt x="2653" y="829"/>
                  </a:lnTo>
                  <a:lnTo>
                    <a:pt x="2653" y="829"/>
                  </a:lnTo>
                  <a:lnTo>
                    <a:pt x="2655" y="832"/>
                  </a:lnTo>
                  <a:lnTo>
                    <a:pt x="2656" y="837"/>
                  </a:lnTo>
                  <a:lnTo>
                    <a:pt x="2653" y="841"/>
                  </a:lnTo>
                  <a:lnTo>
                    <a:pt x="2649" y="841"/>
                  </a:lnTo>
                  <a:lnTo>
                    <a:pt x="2649" y="841"/>
                  </a:lnTo>
                  <a:close/>
                  <a:moveTo>
                    <a:pt x="2592" y="823"/>
                  </a:moveTo>
                  <a:lnTo>
                    <a:pt x="2513" y="798"/>
                  </a:lnTo>
                  <a:lnTo>
                    <a:pt x="2509" y="795"/>
                  </a:lnTo>
                  <a:lnTo>
                    <a:pt x="2509" y="791"/>
                  </a:lnTo>
                  <a:lnTo>
                    <a:pt x="2511" y="787"/>
                  </a:lnTo>
                  <a:lnTo>
                    <a:pt x="2516" y="786"/>
                  </a:lnTo>
                  <a:lnTo>
                    <a:pt x="2596" y="811"/>
                  </a:lnTo>
                  <a:lnTo>
                    <a:pt x="2599" y="815"/>
                  </a:lnTo>
                  <a:lnTo>
                    <a:pt x="2599" y="820"/>
                  </a:lnTo>
                  <a:lnTo>
                    <a:pt x="2597" y="822"/>
                  </a:lnTo>
                  <a:lnTo>
                    <a:pt x="2592" y="823"/>
                  </a:lnTo>
                  <a:lnTo>
                    <a:pt x="2592" y="823"/>
                  </a:lnTo>
                  <a:close/>
                  <a:moveTo>
                    <a:pt x="2456" y="780"/>
                  </a:moveTo>
                  <a:lnTo>
                    <a:pt x="2456" y="780"/>
                  </a:lnTo>
                  <a:lnTo>
                    <a:pt x="2452" y="777"/>
                  </a:lnTo>
                  <a:lnTo>
                    <a:pt x="2452" y="772"/>
                  </a:lnTo>
                  <a:lnTo>
                    <a:pt x="2454" y="769"/>
                  </a:lnTo>
                  <a:lnTo>
                    <a:pt x="2459" y="769"/>
                  </a:lnTo>
                  <a:lnTo>
                    <a:pt x="2459" y="769"/>
                  </a:lnTo>
                  <a:lnTo>
                    <a:pt x="2463" y="772"/>
                  </a:lnTo>
                  <a:lnTo>
                    <a:pt x="2463" y="776"/>
                  </a:lnTo>
                  <a:lnTo>
                    <a:pt x="2461" y="780"/>
                  </a:lnTo>
                  <a:lnTo>
                    <a:pt x="2456" y="780"/>
                  </a:lnTo>
                  <a:lnTo>
                    <a:pt x="2456" y="780"/>
                  </a:lnTo>
                  <a:close/>
                  <a:moveTo>
                    <a:pt x="2399" y="763"/>
                  </a:moveTo>
                  <a:lnTo>
                    <a:pt x="2319" y="738"/>
                  </a:lnTo>
                  <a:lnTo>
                    <a:pt x="2316" y="734"/>
                  </a:lnTo>
                  <a:lnTo>
                    <a:pt x="2316" y="730"/>
                  </a:lnTo>
                  <a:lnTo>
                    <a:pt x="2318" y="727"/>
                  </a:lnTo>
                  <a:lnTo>
                    <a:pt x="2323" y="727"/>
                  </a:lnTo>
                  <a:lnTo>
                    <a:pt x="2402" y="751"/>
                  </a:lnTo>
                  <a:lnTo>
                    <a:pt x="2406" y="754"/>
                  </a:lnTo>
                  <a:lnTo>
                    <a:pt x="2406" y="759"/>
                  </a:lnTo>
                  <a:lnTo>
                    <a:pt x="2404" y="763"/>
                  </a:lnTo>
                  <a:lnTo>
                    <a:pt x="2399" y="763"/>
                  </a:lnTo>
                  <a:lnTo>
                    <a:pt x="2399" y="763"/>
                  </a:lnTo>
                  <a:close/>
                  <a:moveTo>
                    <a:pt x="2262" y="719"/>
                  </a:moveTo>
                  <a:lnTo>
                    <a:pt x="2262" y="719"/>
                  </a:lnTo>
                  <a:lnTo>
                    <a:pt x="2259" y="717"/>
                  </a:lnTo>
                  <a:lnTo>
                    <a:pt x="2259" y="712"/>
                  </a:lnTo>
                  <a:lnTo>
                    <a:pt x="2262" y="709"/>
                  </a:lnTo>
                  <a:lnTo>
                    <a:pt x="2266" y="708"/>
                  </a:lnTo>
                  <a:lnTo>
                    <a:pt x="2266" y="708"/>
                  </a:lnTo>
                  <a:lnTo>
                    <a:pt x="2270" y="712"/>
                  </a:lnTo>
                  <a:lnTo>
                    <a:pt x="2270" y="716"/>
                  </a:lnTo>
                  <a:lnTo>
                    <a:pt x="2267" y="719"/>
                  </a:lnTo>
                  <a:lnTo>
                    <a:pt x="2262" y="719"/>
                  </a:lnTo>
                  <a:lnTo>
                    <a:pt x="2262" y="719"/>
                  </a:lnTo>
                  <a:close/>
                  <a:moveTo>
                    <a:pt x="2205" y="702"/>
                  </a:moveTo>
                  <a:lnTo>
                    <a:pt x="2126" y="677"/>
                  </a:lnTo>
                  <a:lnTo>
                    <a:pt x="2124" y="675"/>
                  </a:lnTo>
                  <a:lnTo>
                    <a:pt x="2122" y="670"/>
                  </a:lnTo>
                  <a:lnTo>
                    <a:pt x="2126" y="666"/>
                  </a:lnTo>
                  <a:lnTo>
                    <a:pt x="2130" y="666"/>
                  </a:lnTo>
                  <a:lnTo>
                    <a:pt x="2209" y="691"/>
                  </a:lnTo>
                  <a:lnTo>
                    <a:pt x="2213" y="693"/>
                  </a:lnTo>
                  <a:lnTo>
                    <a:pt x="2213" y="698"/>
                  </a:lnTo>
                  <a:lnTo>
                    <a:pt x="2210" y="702"/>
                  </a:lnTo>
                  <a:lnTo>
                    <a:pt x="2205" y="702"/>
                  </a:lnTo>
                  <a:lnTo>
                    <a:pt x="2205" y="702"/>
                  </a:lnTo>
                  <a:close/>
                  <a:moveTo>
                    <a:pt x="2069" y="659"/>
                  </a:moveTo>
                  <a:lnTo>
                    <a:pt x="2069" y="659"/>
                  </a:lnTo>
                  <a:lnTo>
                    <a:pt x="2067" y="656"/>
                  </a:lnTo>
                  <a:lnTo>
                    <a:pt x="2065" y="651"/>
                  </a:lnTo>
                  <a:lnTo>
                    <a:pt x="2069" y="649"/>
                  </a:lnTo>
                  <a:lnTo>
                    <a:pt x="2073" y="647"/>
                  </a:lnTo>
                  <a:lnTo>
                    <a:pt x="2073" y="647"/>
                  </a:lnTo>
                  <a:lnTo>
                    <a:pt x="2077" y="651"/>
                  </a:lnTo>
                  <a:lnTo>
                    <a:pt x="2078" y="655"/>
                  </a:lnTo>
                  <a:lnTo>
                    <a:pt x="2074" y="659"/>
                  </a:lnTo>
                  <a:lnTo>
                    <a:pt x="2069" y="659"/>
                  </a:lnTo>
                  <a:lnTo>
                    <a:pt x="2069" y="659"/>
                  </a:lnTo>
                  <a:close/>
                  <a:moveTo>
                    <a:pt x="2013" y="641"/>
                  </a:moveTo>
                  <a:lnTo>
                    <a:pt x="1934" y="616"/>
                  </a:lnTo>
                  <a:lnTo>
                    <a:pt x="1930" y="614"/>
                  </a:lnTo>
                  <a:lnTo>
                    <a:pt x="1929" y="609"/>
                  </a:lnTo>
                  <a:lnTo>
                    <a:pt x="1933" y="605"/>
                  </a:lnTo>
                  <a:lnTo>
                    <a:pt x="1937" y="605"/>
                  </a:lnTo>
                  <a:lnTo>
                    <a:pt x="2017" y="630"/>
                  </a:lnTo>
                  <a:lnTo>
                    <a:pt x="2020" y="633"/>
                  </a:lnTo>
                  <a:lnTo>
                    <a:pt x="2021" y="638"/>
                  </a:lnTo>
                  <a:lnTo>
                    <a:pt x="2017" y="641"/>
                  </a:lnTo>
                  <a:lnTo>
                    <a:pt x="2013" y="641"/>
                  </a:lnTo>
                  <a:lnTo>
                    <a:pt x="2013" y="641"/>
                  </a:lnTo>
                  <a:close/>
                  <a:moveTo>
                    <a:pt x="1877" y="599"/>
                  </a:moveTo>
                  <a:lnTo>
                    <a:pt x="1877" y="599"/>
                  </a:lnTo>
                  <a:lnTo>
                    <a:pt x="1873" y="595"/>
                  </a:lnTo>
                  <a:lnTo>
                    <a:pt x="1873" y="592"/>
                  </a:lnTo>
                  <a:lnTo>
                    <a:pt x="1876" y="588"/>
                  </a:lnTo>
                  <a:lnTo>
                    <a:pt x="1881" y="588"/>
                  </a:lnTo>
                  <a:lnTo>
                    <a:pt x="1881" y="588"/>
                  </a:lnTo>
                  <a:lnTo>
                    <a:pt x="1884" y="590"/>
                  </a:lnTo>
                  <a:lnTo>
                    <a:pt x="1884" y="595"/>
                  </a:lnTo>
                  <a:lnTo>
                    <a:pt x="1881" y="598"/>
                  </a:lnTo>
                  <a:lnTo>
                    <a:pt x="1877" y="599"/>
                  </a:lnTo>
                  <a:lnTo>
                    <a:pt x="1877" y="599"/>
                  </a:lnTo>
                  <a:close/>
                  <a:moveTo>
                    <a:pt x="1820" y="581"/>
                  </a:moveTo>
                  <a:lnTo>
                    <a:pt x="1741" y="556"/>
                  </a:lnTo>
                  <a:lnTo>
                    <a:pt x="1737" y="553"/>
                  </a:lnTo>
                  <a:lnTo>
                    <a:pt x="1737" y="548"/>
                  </a:lnTo>
                  <a:lnTo>
                    <a:pt x="1739" y="545"/>
                  </a:lnTo>
                  <a:lnTo>
                    <a:pt x="1744" y="545"/>
                  </a:lnTo>
                  <a:lnTo>
                    <a:pt x="1824" y="569"/>
                  </a:lnTo>
                  <a:lnTo>
                    <a:pt x="1827" y="573"/>
                  </a:lnTo>
                  <a:lnTo>
                    <a:pt x="1827" y="577"/>
                  </a:lnTo>
                  <a:lnTo>
                    <a:pt x="1825" y="581"/>
                  </a:lnTo>
                  <a:lnTo>
                    <a:pt x="1820" y="581"/>
                  </a:lnTo>
                  <a:lnTo>
                    <a:pt x="1820" y="581"/>
                  </a:lnTo>
                  <a:close/>
                  <a:moveTo>
                    <a:pt x="1684" y="538"/>
                  </a:moveTo>
                  <a:lnTo>
                    <a:pt x="1684" y="538"/>
                  </a:lnTo>
                  <a:lnTo>
                    <a:pt x="1680" y="536"/>
                  </a:lnTo>
                  <a:lnTo>
                    <a:pt x="1680" y="531"/>
                  </a:lnTo>
                  <a:lnTo>
                    <a:pt x="1682" y="527"/>
                  </a:lnTo>
                  <a:lnTo>
                    <a:pt x="1687" y="527"/>
                  </a:lnTo>
                  <a:lnTo>
                    <a:pt x="1687" y="527"/>
                  </a:lnTo>
                  <a:lnTo>
                    <a:pt x="1691" y="530"/>
                  </a:lnTo>
                  <a:lnTo>
                    <a:pt x="1691" y="535"/>
                  </a:lnTo>
                  <a:lnTo>
                    <a:pt x="1689" y="538"/>
                  </a:lnTo>
                  <a:lnTo>
                    <a:pt x="1684" y="538"/>
                  </a:lnTo>
                  <a:lnTo>
                    <a:pt x="1684" y="538"/>
                  </a:lnTo>
                  <a:close/>
                  <a:moveTo>
                    <a:pt x="1627" y="520"/>
                  </a:moveTo>
                  <a:lnTo>
                    <a:pt x="1547" y="495"/>
                  </a:lnTo>
                  <a:lnTo>
                    <a:pt x="1544" y="493"/>
                  </a:lnTo>
                  <a:lnTo>
                    <a:pt x="1544" y="488"/>
                  </a:lnTo>
                  <a:lnTo>
                    <a:pt x="1546" y="485"/>
                  </a:lnTo>
                  <a:lnTo>
                    <a:pt x="1551" y="484"/>
                  </a:lnTo>
                  <a:lnTo>
                    <a:pt x="1630" y="509"/>
                  </a:lnTo>
                  <a:lnTo>
                    <a:pt x="1634" y="512"/>
                  </a:lnTo>
                  <a:lnTo>
                    <a:pt x="1634" y="516"/>
                  </a:lnTo>
                  <a:lnTo>
                    <a:pt x="1632" y="520"/>
                  </a:lnTo>
                  <a:lnTo>
                    <a:pt x="1627" y="520"/>
                  </a:lnTo>
                  <a:lnTo>
                    <a:pt x="1627" y="520"/>
                  </a:lnTo>
                  <a:close/>
                  <a:moveTo>
                    <a:pt x="1490" y="478"/>
                  </a:moveTo>
                  <a:lnTo>
                    <a:pt x="1490" y="478"/>
                  </a:lnTo>
                  <a:lnTo>
                    <a:pt x="1488" y="475"/>
                  </a:lnTo>
                  <a:lnTo>
                    <a:pt x="1487" y="470"/>
                  </a:lnTo>
                  <a:lnTo>
                    <a:pt x="1490" y="467"/>
                  </a:lnTo>
                  <a:lnTo>
                    <a:pt x="1494" y="467"/>
                  </a:lnTo>
                  <a:lnTo>
                    <a:pt x="1494" y="467"/>
                  </a:lnTo>
                  <a:lnTo>
                    <a:pt x="1498" y="469"/>
                  </a:lnTo>
                  <a:lnTo>
                    <a:pt x="1498" y="474"/>
                  </a:lnTo>
                  <a:lnTo>
                    <a:pt x="1495" y="478"/>
                  </a:lnTo>
                  <a:lnTo>
                    <a:pt x="1490" y="478"/>
                  </a:lnTo>
                  <a:lnTo>
                    <a:pt x="1490" y="478"/>
                  </a:lnTo>
                  <a:close/>
                  <a:moveTo>
                    <a:pt x="1433" y="460"/>
                  </a:moveTo>
                  <a:lnTo>
                    <a:pt x="1354" y="436"/>
                  </a:lnTo>
                  <a:lnTo>
                    <a:pt x="1352" y="432"/>
                  </a:lnTo>
                  <a:lnTo>
                    <a:pt x="1350" y="427"/>
                  </a:lnTo>
                  <a:lnTo>
                    <a:pt x="1354" y="425"/>
                  </a:lnTo>
                  <a:lnTo>
                    <a:pt x="1358" y="423"/>
                  </a:lnTo>
                  <a:lnTo>
                    <a:pt x="1437" y="448"/>
                  </a:lnTo>
                  <a:lnTo>
                    <a:pt x="1441" y="452"/>
                  </a:lnTo>
                  <a:lnTo>
                    <a:pt x="1442" y="456"/>
                  </a:lnTo>
                  <a:lnTo>
                    <a:pt x="1438" y="459"/>
                  </a:lnTo>
                  <a:lnTo>
                    <a:pt x="1433" y="460"/>
                  </a:lnTo>
                  <a:lnTo>
                    <a:pt x="1433" y="460"/>
                  </a:lnTo>
                  <a:close/>
                  <a:moveTo>
                    <a:pt x="1298" y="417"/>
                  </a:moveTo>
                  <a:lnTo>
                    <a:pt x="1298" y="417"/>
                  </a:lnTo>
                  <a:lnTo>
                    <a:pt x="1295" y="415"/>
                  </a:lnTo>
                  <a:lnTo>
                    <a:pt x="1293" y="410"/>
                  </a:lnTo>
                  <a:lnTo>
                    <a:pt x="1297" y="406"/>
                  </a:lnTo>
                  <a:lnTo>
                    <a:pt x="1301" y="406"/>
                  </a:lnTo>
                  <a:lnTo>
                    <a:pt x="1301" y="406"/>
                  </a:lnTo>
                  <a:lnTo>
                    <a:pt x="1305" y="408"/>
                  </a:lnTo>
                  <a:lnTo>
                    <a:pt x="1306" y="413"/>
                  </a:lnTo>
                  <a:lnTo>
                    <a:pt x="1302" y="417"/>
                  </a:lnTo>
                  <a:lnTo>
                    <a:pt x="1298" y="417"/>
                  </a:lnTo>
                  <a:lnTo>
                    <a:pt x="1298" y="417"/>
                  </a:lnTo>
                  <a:close/>
                  <a:moveTo>
                    <a:pt x="1241" y="400"/>
                  </a:moveTo>
                  <a:lnTo>
                    <a:pt x="1162" y="375"/>
                  </a:lnTo>
                  <a:lnTo>
                    <a:pt x="1158" y="371"/>
                  </a:lnTo>
                  <a:lnTo>
                    <a:pt x="1158" y="368"/>
                  </a:lnTo>
                  <a:lnTo>
                    <a:pt x="1161" y="364"/>
                  </a:lnTo>
                  <a:lnTo>
                    <a:pt x="1166" y="364"/>
                  </a:lnTo>
                  <a:lnTo>
                    <a:pt x="1245" y="389"/>
                  </a:lnTo>
                  <a:lnTo>
                    <a:pt x="1249" y="391"/>
                  </a:lnTo>
                  <a:lnTo>
                    <a:pt x="1249" y="396"/>
                  </a:lnTo>
                  <a:lnTo>
                    <a:pt x="1245" y="400"/>
                  </a:lnTo>
                  <a:lnTo>
                    <a:pt x="1241" y="400"/>
                  </a:lnTo>
                  <a:lnTo>
                    <a:pt x="1241" y="400"/>
                  </a:lnTo>
                  <a:close/>
                  <a:moveTo>
                    <a:pt x="1105" y="356"/>
                  </a:moveTo>
                  <a:lnTo>
                    <a:pt x="1105" y="356"/>
                  </a:lnTo>
                  <a:lnTo>
                    <a:pt x="1101" y="354"/>
                  </a:lnTo>
                  <a:lnTo>
                    <a:pt x="1101" y="349"/>
                  </a:lnTo>
                  <a:lnTo>
                    <a:pt x="1104" y="347"/>
                  </a:lnTo>
                  <a:lnTo>
                    <a:pt x="1109" y="345"/>
                  </a:lnTo>
                  <a:lnTo>
                    <a:pt x="1109" y="345"/>
                  </a:lnTo>
                  <a:lnTo>
                    <a:pt x="1113" y="349"/>
                  </a:lnTo>
                  <a:lnTo>
                    <a:pt x="1113" y="353"/>
                  </a:lnTo>
                  <a:lnTo>
                    <a:pt x="1110" y="356"/>
                  </a:lnTo>
                  <a:lnTo>
                    <a:pt x="1105" y="356"/>
                  </a:lnTo>
                  <a:lnTo>
                    <a:pt x="1105" y="356"/>
                  </a:lnTo>
                  <a:close/>
                  <a:moveTo>
                    <a:pt x="1048" y="339"/>
                  </a:moveTo>
                  <a:lnTo>
                    <a:pt x="969" y="314"/>
                  </a:lnTo>
                  <a:lnTo>
                    <a:pt x="965" y="312"/>
                  </a:lnTo>
                  <a:lnTo>
                    <a:pt x="965" y="307"/>
                  </a:lnTo>
                  <a:lnTo>
                    <a:pt x="968" y="303"/>
                  </a:lnTo>
                  <a:lnTo>
                    <a:pt x="972" y="303"/>
                  </a:lnTo>
                  <a:lnTo>
                    <a:pt x="1052" y="328"/>
                  </a:lnTo>
                  <a:lnTo>
                    <a:pt x="1056" y="330"/>
                  </a:lnTo>
                  <a:lnTo>
                    <a:pt x="1056" y="335"/>
                  </a:lnTo>
                  <a:lnTo>
                    <a:pt x="1053" y="339"/>
                  </a:lnTo>
                  <a:lnTo>
                    <a:pt x="1048" y="339"/>
                  </a:lnTo>
                  <a:lnTo>
                    <a:pt x="1048" y="339"/>
                  </a:lnTo>
                  <a:close/>
                  <a:moveTo>
                    <a:pt x="912" y="296"/>
                  </a:moveTo>
                  <a:lnTo>
                    <a:pt x="912" y="296"/>
                  </a:lnTo>
                  <a:lnTo>
                    <a:pt x="908" y="293"/>
                  </a:lnTo>
                  <a:lnTo>
                    <a:pt x="908" y="288"/>
                  </a:lnTo>
                  <a:lnTo>
                    <a:pt x="911" y="286"/>
                  </a:lnTo>
                  <a:lnTo>
                    <a:pt x="915" y="285"/>
                  </a:lnTo>
                  <a:lnTo>
                    <a:pt x="915" y="285"/>
                  </a:lnTo>
                  <a:lnTo>
                    <a:pt x="919" y="288"/>
                  </a:lnTo>
                  <a:lnTo>
                    <a:pt x="919" y="292"/>
                  </a:lnTo>
                  <a:lnTo>
                    <a:pt x="917" y="296"/>
                  </a:lnTo>
                  <a:lnTo>
                    <a:pt x="912" y="296"/>
                  </a:lnTo>
                  <a:lnTo>
                    <a:pt x="912" y="296"/>
                  </a:lnTo>
                  <a:close/>
                  <a:moveTo>
                    <a:pt x="855" y="278"/>
                  </a:moveTo>
                  <a:lnTo>
                    <a:pt x="775" y="254"/>
                  </a:lnTo>
                  <a:lnTo>
                    <a:pt x="772" y="251"/>
                  </a:lnTo>
                  <a:lnTo>
                    <a:pt x="772" y="246"/>
                  </a:lnTo>
                  <a:lnTo>
                    <a:pt x="775" y="243"/>
                  </a:lnTo>
                  <a:lnTo>
                    <a:pt x="779" y="243"/>
                  </a:lnTo>
                  <a:lnTo>
                    <a:pt x="858" y="267"/>
                  </a:lnTo>
                  <a:lnTo>
                    <a:pt x="862" y="270"/>
                  </a:lnTo>
                  <a:lnTo>
                    <a:pt x="862" y="275"/>
                  </a:lnTo>
                  <a:lnTo>
                    <a:pt x="860" y="278"/>
                  </a:lnTo>
                  <a:lnTo>
                    <a:pt x="855" y="278"/>
                  </a:lnTo>
                  <a:lnTo>
                    <a:pt x="855" y="278"/>
                  </a:lnTo>
                  <a:close/>
                  <a:moveTo>
                    <a:pt x="718" y="236"/>
                  </a:moveTo>
                  <a:lnTo>
                    <a:pt x="718" y="236"/>
                  </a:lnTo>
                  <a:lnTo>
                    <a:pt x="716" y="233"/>
                  </a:lnTo>
                  <a:lnTo>
                    <a:pt x="715" y="229"/>
                  </a:lnTo>
                  <a:lnTo>
                    <a:pt x="718" y="225"/>
                  </a:lnTo>
                  <a:lnTo>
                    <a:pt x="722" y="224"/>
                  </a:lnTo>
                  <a:lnTo>
                    <a:pt x="722" y="224"/>
                  </a:lnTo>
                  <a:lnTo>
                    <a:pt x="726" y="228"/>
                  </a:lnTo>
                  <a:lnTo>
                    <a:pt x="726" y="231"/>
                  </a:lnTo>
                  <a:lnTo>
                    <a:pt x="723" y="235"/>
                  </a:lnTo>
                  <a:lnTo>
                    <a:pt x="718" y="236"/>
                  </a:lnTo>
                  <a:lnTo>
                    <a:pt x="718" y="236"/>
                  </a:lnTo>
                  <a:close/>
                  <a:moveTo>
                    <a:pt x="663" y="218"/>
                  </a:moveTo>
                  <a:lnTo>
                    <a:pt x="582" y="193"/>
                  </a:lnTo>
                  <a:lnTo>
                    <a:pt x="580" y="191"/>
                  </a:lnTo>
                  <a:lnTo>
                    <a:pt x="578" y="186"/>
                  </a:lnTo>
                  <a:lnTo>
                    <a:pt x="582" y="182"/>
                  </a:lnTo>
                  <a:lnTo>
                    <a:pt x="586" y="182"/>
                  </a:lnTo>
                  <a:lnTo>
                    <a:pt x="665" y="207"/>
                  </a:lnTo>
                  <a:lnTo>
                    <a:pt x="669" y="210"/>
                  </a:lnTo>
                  <a:lnTo>
                    <a:pt x="670" y="214"/>
                  </a:lnTo>
                  <a:lnTo>
                    <a:pt x="666" y="218"/>
                  </a:lnTo>
                  <a:lnTo>
                    <a:pt x="663" y="218"/>
                  </a:lnTo>
                  <a:lnTo>
                    <a:pt x="663" y="218"/>
                  </a:lnTo>
                  <a:close/>
                  <a:moveTo>
                    <a:pt x="526" y="176"/>
                  </a:moveTo>
                  <a:lnTo>
                    <a:pt x="526" y="176"/>
                  </a:lnTo>
                  <a:lnTo>
                    <a:pt x="523" y="172"/>
                  </a:lnTo>
                  <a:lnTo>
                    <a:pt x="523" y="168"/>
                  </a:lnTo>
                  <a:lnTo>
                    <a:pt x="525" y="165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3" y="167"/>
                  </a:lnTo>
                  <a:lnTo>
                    <a:pt x="534" y="172"/>
                  </a:lnTo>
                  <a:lnTo>
                    <a:pt x="530" y="176"/>
                  </a:lnTo>
                  <a:lnTo>
                    <a:pt x="526" y="176"/>
                  </a:lnTo>
                  <a:lnTo>
                    <a:pt x="526" y="176"/>
                  </a:lnTo>
                  <a:close/>
                  <a:moveTo>
                    <a:pt x="469" y="157"/>
                  </a:moveTo>
                  <a:lnTo>
                    <a:pt x="390" y="132"/>
                  </a:lnTo>
                  <a:lnTo>
                    <a:pt x="386" y="130"/>
                  </a:lnTo>
                  <a:lnTo>
                    <a:pt x="386" y="125"/>
                  </a:lnTo>
                  <a:lnTo>
                    <a:pt x="389" y="122"/>
                  </a:lnTo>
                  <a:lnTo>
                    <a:pt x="394" y="121"/>
                  </a:lnTo>
                  <a:lnTo>
                    <a:pt x="473" y="146"/>
                  </a:lnTo>
                  <a:lnTo>
                    <a:pt x="477" y="150"/>
                  </a:lnTo>
                  <a:lnTo>
                    <a:pt x="477" y="153"/>
                  </a:lnTo>
                  <a:lnTo>
                    <a:pt x="474" y="157"/>
                  </a:lnTo>
                  <a:lnTo>
                    <a:pt x="469" y="157"/>
                  </a:lnTo>
                  <a:lnTo>
                    <a:pt x="469" y="157"/>
                  </a:lnTo>
                  <a:close/>
                  <a:moveTo>
                    <a:pt x="333" y="115"/>
                  </a:moveTo>
                  <a:lnTo>
                    <a:pt x="333" y="115"/>
                  </a:lnTo>
                  <a:lnTo>
                    <a:pt x="329" y="113"/>
                  </a:lnTo>
                  <a:lnTo>
                    <a:pt x="329" y="108"/>
                  </a:lnTo>
                  <a:lnTo>
                    <a:pt x="332" y="104"/>
                  </a:lnTo>
                  <a:lnTo>
                    <a:pt x="337" y="104"/>
                  </a:lnTo>
                  <a:lnTo>
                    <a:pt x="337" y="104"/>
                  </a:lnTo>
                  <a:lnTo>
                    <a:pt x="341" y="106"/>
                  </a:lnTo>
                  <a:lnTo>
                    <a:pt x="341" y="111"/>
                  </a:lnTo>
                  <a:lnTo>
                    <a:pt x="338" y="115"/>
                  </a:lnTo>
                  <a:lnTo>
                    <a:pt x="333" y="115"/>
                  </a:lnTo>
                  <a:lnTo>
                    <a:pt x="333" y="115"/>
                  </a:lnTo>
                  <a:close/>
                  <a:moveTo>
                    <a:pt x="276" y="98"/>
                  </a:moveTo>
                  <a:lnTo>
                    <a:pt x="197" y="72"/>
                  </a:lnTo>
                  <a:lnTo>
                    <a:pt x="193" y="69"/>
                  </a:lnTo>
                  <a:lnTo>
                    <a:pt x="193" y="64"/>
                  </a:lnTo>
                  <a:lnTo>
                    <a:pt x="196" y="62"/>
                  </a:lnTo>
                  <a:lnTo>
                    <a:pt x="201" y="61"/>
                  </a:lnTo>
                  <a:lnTo>
                    <a:pt x="280" y="85"/>
                  </a:lnTo>
                  <a:lnTo>
                    <a:pt x="284" y="89"/>
                  </a:lnTo>
                  <a:lnTo>
                    <a:pt x="284" y="93"/>
                  </a:lnTo>
                  <a:lnTo>
                    <a:pt x="281" y="96"/>
                  </a:lnTo>
                  <a:lnTo>
                    <a:pt x="276" y="98"/>
                  </a:lnTo>
                  <a:lnTo>
                    <a:pt x="276" y="98"/>
                  </a:lnTo>
                  <a:close/>
                  <a:moveTo>
                    <a:pt x="140" y="54"/>
                  </a:moveTo>
                  <a:lnTo>
                    <a:pt x="140" y="54"/>
                  </a:lnTo>
                  <a:lnTo>
                    <a:pt x="136" y="52"/>
                  </a:lnTo>
                  <a:lnTo>
                    <a:pt x="136" y="47"/>
                  </a:lnTo>
                  <a:lnTo>
                    <a:pt x="140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7" y="46"/>
                  </a:lnTo>
                  <a:lnTo>
                    <a:pt x="147" y="51"/>
                  </a:lnTo>
                  <a:lnTo>
                    <a:pt x="145" y="54"/>
                  </a:lnTo>
                  <a:lnTo>
                    <a:pt x="140" y="54"/>
                  </a:lnTo>
                  <a:lnTo>
                    <a:pt x="140" y="54"/>
                  </a:lnTo>
                  <a:close/>
                  <a:moveTo>
                    <a:pt x="83" y="37"/>
                  </a:moveTo>
                  <a:lnTo>
                    <a:pt x="3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3" y="1"/>
                  </a:lnTo>
                  <a:lnTo>
                    <a:pt x="7" y="0"/>
                  </a:lnTo>
                  <a:lnTo>
                    <a:pt x="87" y="26"/>
                  </a:lnTo>
                  <a:lnTo>
                    <a:pt x="90" y="28"/>
                  </a:lnTo>
                  <a:lnTo>
                    <a:pt x="90" y="33"/>
                  </a:lnTo>
                  <a:lnTo>
                    <a:pt x="88" y="36"/>
                  </a:lnTo>
                  <a:lnTo>
                    <a:pt x="83" y="37"/>
                  </a:lnTo>
                  <a:lnTo>
                    <a:pt x="83" y="37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1" name="Line 441"/>
            <p:cNvSpPr>
              <a:spLocks noChangeShapeType="1"/>
            </p:cNvSpPr>
            <p:nvPr/>
          </p:nvSpPr>
          <p:spPr bwMode="auto">
            <a:xfrm flipV="1">
              <a:off x="3650" y="843"/>
              <a:ext cx="1534" cy="101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2" name="Rectangle 442"/>
            <p:cNvSpPr>
              <a:spLocks noChangeArrowheads="1"/>
            </p:cNvSpPr>
            <p:nvPr/>
          </p:nvSpPr>
          <p:spPr bwMode="auto">
            <a:xfrm>
              <a:off x="4333" y="1207"/>
              <a:ext cx="11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23" name="Line 443"/>
            <p:cNvSpPr>
              <a:spLocks noChangeShapeType="1"/>
            </p:cNvSpPr>
            <p:nvPr/>
          </p:nvSpPr>
          <p:spPr bwMode="auto">
            <a:xfrm flipH="1" flipV="1">
              <a:off x="4403" y="1306"/>
              <a:ext cx="55" cy="7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4" name="Freeform 444"/>
            <p:cNvSpPr>
              <a:spLocks noEditPoints="1"/>
            </p:cNvSpPr>
            <p:nvPr/>
          </p:nvSpPr>
          <p:spPr bwMode="auto">
            <a:xfrm>
              <a:off x="2711" y="442"/>
              <a:ext cx="2429" cy="202"/>
            </a:xfrm>
            <a:custGeom>
              <a:avLst/>
              <a:gdLst/>
              <a:ahLst/>
              <a:cxnLst>
                <a:cxn ang="0">
                  <a:pos x="4848" y="310"/>
                </a:cxn>
                <a:cxn ang="0">
                  <a:pos x="4849" y="171"/>
                </a:cxn>
                <a:cxn ang="0">
                  <a:pos x="4853" y="114"/>
                </a:cxn>
                <a:cxn ang="0">
                  <a:pos x="4817" y="1"/>
                </a:cxn>
                <a:cxn ang="0">
                  <a:pos x="4754" y="0"/>
                </a:cxn>
                <a:cxn ang="0">
                  <a:pos x="4610" y="0"/>
                </a:cxn>
                <a:cxn ang="0">
                  <a:pos x="4464" y="1"/>
                </a:cxn>
                <a:cxn ang="0">
                  <a:pos x="4402" y="5"/>
                </a:cxn>
                <a:cxn ang="0">
                  <a:pos x="4262" y="10"/>
                </a:cxn>
                <a:cxn ang="0">
                  <a:pos x="4206" y="11"/>
                </a:cxn>
                <a:cxn ang="0">
                  <a:pos x="4147" y="11"/>
                </a:cxn>
                <a:cxn ang="0">
                  <a:pos x="4147" y="11"/>
                </a:cxn>
                <a:cxn ang="0">
                  <a:pos x="4004" y="11"/>
                </a:cxn>
                <a:cxn ang="0">
                  <a:pos x="3948" y="10"/>
                </a:cxn>
                <a:cxn ang="0">
                  <a:pos x="3807" y="5"/>
                </a:cxn>
                <a:cxn ang="0">
                  <a:pos x="3746" y="1"/>
                </a:cxn>
                <a:cxn ang="0">
                  <a:pos x="3599" y="0"/>
                </a:cxn>
                <a:cxn ang="0">
                  <a:pos x="3456" y="0"/>
                </a:cxn>
                <a:cxn ang="0">
                  <a:pos x="3393" y="1"/>
                </a:cxn>
                <a:cxn ang="0">
                  <a:pos x="3248" y="5"/>
                </a:cxn>
                <a:cxn ang="0">
                  <a:pos x="3191" y="10"/>
                </a:cxn>
                <a:cxn ang="0">
                  <a:pos x="3052" y="11"/>
                </a:cxn>
                <a:cxn ang="0">
                  <a:pos x="2993" y="11"/>
                </a:cxn>
                <a:cxn ang="0">
                  <a:pos x="2993" y="11"/>
                </a:cxn>
                <a:cxn ang="0">
                  <a:pos x="2933" y="11"/>
                </a:cxn>
                <a:cxn ang="0">
                  <a:pos x="2795" y="10"/>
                </a:cxn>
                <a:cxn ang="0">
                  <a:pos x="2736" y="5"/>
                </a:cxn>
                <a:cxn ang="0">
                  <a:pos x="2593" y="1"/>
                </a:cxn>
                <a:cxn ang="0">
                  <a:pos x="2528" y="0"/>
                </a:cxn>
                <a:cxn ang="0">
                  <a:pos x="2386" y="0"/>
                </a:cxn>
                <a:cxn ang="0">
                  <a:pos x="2240" y="1"/>
                </a:cxn>
                <a:cxn ang="0">
                  <a:pos x="2178" y="5"/>
                </a:cxn>
                <a:cxn ang="0">
                  <a:pos x="2036" y="10"/>
                </a:cxn>
                <a:cxn ang="0">
                  <a:pos x="1982" y="11"/>
                </a:cxn>
                <a:cxn ang="0">
                  <a:pos x="1922" y="11"/>
                </a:cxn>
                <a:cxn ang="0">
                  <a:pos x="1922" y="11"/>
                </a:cxn>
                <a:cxn ang="0">
                  <a:pos x="1780" y="11"/>
                </a:cxn>
                <a:cxn ang="0">
                  <a:pos x="1724" y="10"/>
                </a:cxn>
                <a:cxn ang="0">
                  <a:pos x="1583" y="5"/>
                </a:cxn>
                <a:cxn ang="0">
                  <a:pos x="1522" y="1"/>
                </a:cxn>
                <a:cxn ang="0">
                  <a:pos x="1375" y="0"/>
                </a:cxn>
                <a:cxn ang="0">
                  <a:pos x="1232" y="0"/>
                </a:cxn>
                <a:cxn ang="0">
                  <a:pos x="1169" y="1"/>
                </a:cxn>
                <a:cxn ang="0">
                  <a:pos x="1024" y="5"/>
                </a:cxn>
                <a:cxn ang="0">
                  <a:pos x="966" y="10"/>
                </a:cxn>
                <a:cxn ang="0">
                  <a:pos x="828" y="11"/>
                </a:cxn>
                <a:cxn ang="0">
                  <a:pos x="769" y="11"/>
                </a:cxn>
                <a:cxn ang="0">
                  <a:pos x="769" y="11"/>
                </a:cxn>
                <a:cxn ang="0">
                  <a:pos x="708" y="11"/>
                </a:cxn>
                <a:cxn ang="0">
                  <a:pos x="570" y="10"/>
                </a:cxn>
                <a:cxn ang="0">
                  <a:pos x="512" y="5"/>
                </a:cxn>
                <a:cxn ang="0">
                  <a:pos x="367" y="1"/>
                </a:cxn>
                <a:cxn ang="0">
                  <a:pos x="304" y="0"/>
                </a:cxn>
                <a:cxn ang="0">
                  <a:pos x="162" y="0"/>
                </a:cxn>
                <a:cxn ang="0">
                  <a:pos x="14" y="1"/>
                </a:cxn>
                <a:cxn ang="0">
                  <a:pos x="7" y="58"/>
                </a:cxn>
                <a:cxn ang="0">
                  <a:pos x="10" y="199"/>
                </a:cxn>
                <a:cxn ang="0">
                  <a:pos x="12" y="255"/>
                </a:cxn>
                <a:cxn ang="0">
                  <a:pos x="12" y="314"/>
                </a:cxn>
                <a:cxn ang="0">
                  <a:pos x="12" y="314"/>
                </a:cxn>
              </a:cxnLst>
              <a:rect l="0" t="0" r="r" b="b"/>
              <a:pathLst>
                <a:path w="4859" h="404">
                  <a:moveTo>
                    <a:pt x="4848" y="310"/>
                  </a:moveTo>
                  <a:lnTo>
                    <a:pt x="4848" y="227"/>
                  </a:lnTo>
                  <a:lnTo>
                    <a:pt x="4849" y="223"/>
                  </a:lnTo>
                  <a:lnTo>
                    <a:pt x="4853" y="220"/>
                  </a:lnTo>
                  <a:lnTo>
                    <a:pt x="4858" y="223"/>
                  </a:lnTo>
                  <a:lnTo>
                    <a:pt x="4859" y="227"/>
                  </a:lnTo>
                  <a:lnTo>
                    <a:pt x="4859" y="310"/>
                  </a:lnTo>
                  <a:lnTo>
                    <a:pt x="4858" y="314"/>
                  </a:lnTo>
                  <a:lnTo>
                    <a:pt x="4853" y="316"/>
                  </a:lnTo>
                  <a:lnTo>
                    <a:pt x="4849" y="314"/>
                  </a:lnTo>
                  <a:lnTo>
                    <a:pt x="4848" y="310"/>
                  </a:lnTo>
                  <a:lnTo>
                    <a:pt x="4848" y="310"/>
                  </a:lnTo>
                  <a:close/>
                  <a:moveTo>
                    <a:pt x="4848" y="167"/>
                  </a:moveTo>
                  <a:lnTo>
                    <a:pt x="4848" y="167"/>
                  </a:lnTo>
                  <a:lnTo>
                    <a:pt x="4849" y="163"/>
                  </a:lnTo>
                  <a:lnTo>
                    <a:pt x="4853" y="161"/>
                  </a:lnTo>
                  <a:lnTo>
                    <a:pt x="4858" y="163"/>
                  </a:lnTo>
                  <a:lnTo>
                    <a:pt x="4859" y="167"/>
                  </a:lnTo>
                  <a:lnTo>
                    <a:pt x="4859" y="167"/>
                  </a:lnTo>
                  <a:lnTo>
                    <a:pt x="4858" y="171"/>
                  </a:lnTo>
                  <a:lnTo>
                    <a:pt x="4853" y="173"/>
                  </a:lnTo>
                  <a:lnTo>
                    <a:pt x="4849" y="171"/>
                  </a:lnTo>
                  <a:lnTo>
                    <a:pt x="4848" y="167"/>
                  </a:lnTo>
                  <a:lnTo>
                    <a:pt x="4848" y="167"/>
                  </a:lnTo>
                  <a:close/>
                  <a:moveTo>
                    <a:pt x="4848" y="108"/>
                  </a:moveTo>
                  <a:lnTo>
                    <a:pt x="4848" y="25"/>
                  </a:lnTo>
                  <a:lnTo>
                    <a:pt x="4849" y="20"/>
                  </a:lnTo>
                  <a:lnTo>
                    <a:pt x="4853" y="19"/>
                  </a:lnTo>
                  <a:lnTo>
                    <a:pt x="4858" y="20"/>
                  </a:lnTo>
                  <a:lnTo>
                    <a:pt x="4859" y="25"/>
                  </a:lnTo>
                  <a:lnTo>
                    <a:pt x="4859" y="108"/>
                  </a:lnTo>
                  <a:lnTo>
                    <a:pt x="4858" y="111"/>
                  </a:lnTo>
                  <a:lnTo>
                    <a:pt x="4853" y="114"/>
                  </a:lnTo>
                  <a:lnTo>
                    <a:pt x="4849" y="111"/>
                  </a:lnTo>
                  <a:lnTo>
                    <a:pt x="4848" y="108"/>
                  </a:lnTo>
                  <a:lnTo>
                    <a:pt x="4848" y="108"/>
                  </a:lnTo>
                  <a:close/>
                  <a:moveTo>
                    <a:pt x="4813" y="11"/>
                  </a:moveTo>
                  <a:lnTo>
                    <a:pt x="4813" y="11"/>
                  </a:lnTo>
                  <a:lnTo>
                    <a:pt x="4808" y="10"/>
                  </a:lnTo>
                  <a:lnTo>
                    <a:pt x="4807" y="5"/>
                  </a:lnTo>
                  <a:lnTo>
                    <a:pt x="4808" y="1"/>
                  </a:lnTo>
                  <a:lnTo>
                    <a:pt x="4813" y="0"/>
                  </a:lnTo>
                  <a:lnTo>
                    <a:pt x="4813" y="0"/>
                  </a:lnTo>
                  <a:lnTo>
                    <a:pt x="4817" y="1"/>
                  </a:lnTo>
                  <a:lnTo>
                    <a:pt x="4819" y="5"/>
                  </a:lnTo>
                  <a:lnTo>
                    <a:pt x="4817" y="10"/>
                  </a:lnTo>
                  <a:lnTo>
                    <a:pt x="4813" y="11"/>
                  </a:lnTo>
                  <a:lnTo>
                    <a:pt x="4813" y="11"/>
                  </a:lnTo>
                  <a:close/>
                  <a:moveTo>
                    <a:pt x="4754" y="11"/>
                  </a:moveTo>
                  <a:lnTo>
                    <a:pt x="4670" y="11"/>
                  </a:lnTo>
                  <a:lnTo>
                    <a:pt x="4666" y="10"/>
                  </a:lnTo>
                  <a:lnTo>
                    <a:pt x="4665" y="5"/>
                  </a:lnTo>
                  <a:lnTo>
                    <a:pt x="4666" y="1"/>
                  </a:lnTo>
                  <a:lnTo>
                    <a:pt x="4670" y="0"/>
                  </a:lnTo>
                  <a:lnTo>
                    <a:pt x="4754" y="0"/>
                  </a:lnTo>
                  <a:lnTo>
                    <a:pt x="4757" y="1"/>
                  </a:lnTo>
                  <a:lnTo>
                    <a:pt x="4759" y="5"/>
                  </a:lnTo>
                  <a:lnTo>
                    <a:pt x="4757" y="10"/>
                  </a:lnTo>
                  <a:lnTo>
                    <a:pt x="4754" y="11"/>
                  </a:lnTo>
                  <a:lnTo>
                    <a:pt x="4754" y="11"/>
                  </a:lnTo>
                  <a:close/>
                  <a:moveTo>
                    <a:pt x="4610" y="11"/>
                  </a:moveTo>
                  <a:lnTo>
                    <a:pt x="4610" y="11"/>
                  </a:lnTo>
                  <a:lnTo>
                    <a:pt x="4606" y="10"/>
                  </a:lnTo>
                  <a:lnTo>
                    <a:pt x="4605" y="5"/>
                  </a:lnTo>
                  <a:lnTo>
                    <a:pt x="4606" y="1"/>
                  </a:lnTo>
                  <a:lnTo>
                    <a:pt x="4610" y="0"/>
                  </a:lnTo>
                  <a:lnTo>
                    <a:pt x="4610" y="0"/>
                  </a:lnTo>
                  <a:lnTo>
                    <a:pt x="4615" y="1"/>
                  </a:lnTo>
                  <a:lnTo>
                    <a:pt x="4616" y="5"/>
                  </a:lnTo>
                  <a:lnTo>
                    <a:pt x="4615" y="10"/>
                  </a:lnTo>
                  <a:lnTo>
                    <a:pt x="4610" y="11"/>
                  </a:lnTo>
                  <a:lnTo>
                    <a:pt x="4610" y="11"/>
                  </a:lnTo>
                  <a:close/>
                  <a:moveTo>
                    <a:pt x="4551" y="11"/>
                  </a:moveTo>
                  <a:lnTo>
                    <a:pt x="4468" y="11"/>
                  </a:lnTo>
                  <a:lnTo>
                    <a:pt x="4464" y="10"/>
                  </a:lnTo>
                  <a:lnTo>
                    <a:pt x="4461" y="5"/>
                  </a:lnTo>
                  <a:lnTo>
                    <a:pt x="4464" y="1"/>
                  </a:lnTo>
                  <a:lnTo>
                    <a:pt x="4468" y="0"/>
                  </a:lnTo>
                  <a:lnTo>
                    <a:pt x="4551" y="0"/>
                  </a:lnTo>
                  <a:lnTo>
                    <a:pt x="4556" y="1"/>
                  </a:lnTo>
                  <a:lnTo>
                    <a:pt x="4557" y="5"/>
                  </a:lnTo>
                  <a:lnTo>
                    <a:pt x="4556" y="10"/>
                  </a:lnTo>
                  <a:lnTo>
                    <a:pt x="4551" y="11"/>
                  </a:lnTo>
                  <a:lnTo>
                    <a:pt x="4551" y="11"/>
                  </a:lnTo>
                  <a:close/>
                  <a:moveTo>
                    <a:pt x="4408" y="11"/>
                  </a:moveTo>
                  <a:lnTo>
                    <a:pt x="4408" y="11"/>
                  </a:lnTo>
                  <a:lnTo>
                    <a:pt x="4404" y="10"/>
                  </a:lnTo>
                  <a:lnTo>
                    <a:pt x="4402" y="5"/>
                  </a:lnTo>
                  <a:lnTo>
                    <a:pt x="4404" y="1"/>
                  </a:lnTo>
                  <a:lnTo>
                    <a:pt x="4408" y="0"/>
                  </a:lnTo>
                  <a:lnTo>
                    <a:pt x="4408" y="0"/>
                  </a:lnTo>
                  <a:lnTo>
                    <a:pt x="4413" y="1"/>
                  </a:lnTo>
                  <a:lnTo>
                    <a:pt x="4414" y="5"/>
                  </a:lnTo>
                  <a:lnTo>
                    <a:pt x="4413" y="10"/>
                  </a:lnTo>
                  <a:lnTo>
                    <a:pt x="4408" y="11"/>
                  </a:lnTo>
                  <a:lnTo>
                    <a:pt x="4408" y="11"/>
                  </a:lnTo>
                  <a:close/>
                  <a:moveTo>
                    <a:pt x="4349" y="11"/>
                  </a:moveTo>
                  <a:lnTo>
                    <a:pt x="4266" y="11"/>
                  </a:lnTo>
                  <a:lnTo>
                    <a:pt x="4262" y="10"/>
                  </a:lnTo>
                  <a:lnTo>
                    <a:pt x="4259" y="5"/>
                  </a:lnTo>
                  <a:lnTo>
                    <a:pt x="4262" y="1"/>
                  </a:lnTo>
                  <a:lnTo>
                    <a:pt x="4266" y="0"/>
                  </a:lnTo>
                  <a:lnTo>
                    <a:pt x="4349" y="0"/>
                  </a:lnTo>
                  <a:lnTo>
                    <a:pt x="4354" y="1"/>
                  </a:lnTo>
                  <a:lnTo>
                    <a:pt x="4355" y="5"/>
                  </a:lnTo>
                  <a:lnTo>
                    <a:pt x="4354" y="10"/>
                  </a:lnTo>
                  <a:lnTo>
                    <a:pt x="4349" y="11"/>
                  </a:lnTo>
                  <a:lnTo>
                    <a:pt x="4349" y="11"/>
                  </a:lnTo>
                  <a:close/>
                  <a:moveTo>
                    <a:pt x="4206" y="11"/>
                  </a:moveTo>
                  <a:lnTo>
                    <a:pt x="4206" y="11"/>
                  </a:lnTo>
                  <a:lnTo>
                    <a:pt x="4202" y="10"/>
                  </a:lnTo>
                  <a:lnTo>
                    <a:pt x="4200" y="5"/>
                  </a:lnTo>
                  <a:lnTo>
                    <a:pt x="4202" y="1"/>
                  </a:lnTo>
                  <a:lnTo>
                    <a:pt x="4206" y="0"/>
                  </a:lnTo>
                  <a:lnTo>
                    <a:pt x="4206" y="0"/>
                  </a:lnTo>
                  <a:lnTo>
                    <a:pt x="4210" y="1"/>
                  </a:lnTo>
                  <a:lnTo>
                    <a:pt x="4212" y="5"/>
                  </a:lnTo>
                  <a:lnTo>
                    <a:pt x="4210" y="10"/>
                  </a:lnTo>
                  <a:lnTo>
                    <a:pt x="4206" y="11"/>
                  </a:lnTo>
                  <a:lnTo>
                    <a:pt x="4206" y="11"/>
                  </a:lnTo>
                  <a:close/>
                  <a:moveTo>
                    <a:pt x="4147" y="11"/>
                  </a:moveTo>
                  <a:lnTo>
                    <a:pt x="4064" y="11"/>
                  </a:lnTo>
                  <a:lnTo>
                    <a:pt x="4060" y="10"/>
                  </a:lnTo>
                  <a:lnTo>
                    <a:pt x="4057" y="5"/>
                  </a:lnTo>
                  <a:lnTo>
                    <a:pt x="4060" y="1"/>
                  </a:lnTo>
                  <a:lnTo>
                    <a:pt x="4064" y="0"/>
                  </a:lnTo>
                  <a:lnTo>
                    <a:pt x="4147" y="0"/>
                  </a:lnTo>
                  <a:lnTo>
                    <a:pt x="4150" y="1"/>
                  </a:lnTo>
                  <a:lnTo>
                    <a:pt x="4153" y="5"/>
                  </a:lnTo>
                  <a:lnTo>
                    <a:pt x="4150" y="10"/>
                  </a:lnTo>
                  <a:lnTo>
                    <a:pt x="4147" y="11"/>
                  </a:lnTo>
                  <a:lnTo>
                    <a:pt x="4147" y="11"/>
                  </a:lnTo>
                  <a:close/>
                  <a:moveTo>
                    <a:pt x="4004" y="11"/>
                  </a:moveTo>
                  <a:lnTo>
                    <a:pt x="4004" y="11"/>
                  </a:lnTo>
                  <a:lnTo>
                    <a:pt x="4000" y="10"/>
                  </a:lnTo>
                  <a:lnTo>
                    <a:pt x="3998" y="5"/>
                  </a:lnTo>
                  <a:lnTo>
                    <a:pt x="4000" y="1"/>
                  </a:lnTo>
                  <a:lnTo>
                    <a:pt x="4004" y="0"/>
                  </a:lnTo>
                  <a:lnTo>
                    <a:pt x="4004" y="0"/>
                  </a:lnTo>
                  <a:lnTo>
                    <a:pt x="4008" y="1"/>
                  </a:lnTo>
                  <a:lnTo>
                    <a:pt x="4010" y="5"/>
                  </a:lnTo>
                  <a:lnTo>
                    <a:pt x="4008" y="10"/>
                  </a:lnTo>
                  <a:lnTo>
                    <a:pt x="4004" y="11"/>
                  </a:lnTo>
                  <a:lnTo>
                    <a:pt x="4004" y="11"/>
                  </a:lnTo>
                  <a:close/>
                  <a:moveTo>
                    <a:pt x="3945" y="11"/>
                  </a:moveTo>
                  <a:lnTo>
                    <a:pt x="3862" y="11"/>
                  </a:lnTo>
                  <a:lnTo>
                    <a:pt x="3857" y="10"/>
                  </a:lnTo>
                  <a:lnTo>
                    <a:pt x="3855" y="5"/>
                  </a:lnTo>
                  <a:lnTo>
                    <a:pt x="3857" y="1"/>
                  </a:lnTo>
                  <a:lnTo>
                    <a:pt x="3862" y="0"/>
                  </a:lnTo>
                  <a:lnTo>
                    <a:pt x="3945" y="0"/>
                  </a:lnTo>
                  <a:lnTo>
                    <a:pt x="3948" y="1"/>
                  </a:lnTo>
                  <a:lnTo>
                    <a:pt x="3951" y="5"/>
                  </a:lnTo>
                  <a:lnTo>
                    <a:pt x="3948" y="10"/>
                  </a:lnTo>
                  <a:lnTo>
                    <a:pt x="3945" y="11"/>
                  </a:lnTo>
                  <a:lnTo>
                    <a:pt x="3945" y="11"/>
                  </a:lnTo>
                  <a:close/>
                  <a:moveTo>
                    <a:pt x="3802" y="11"/>
                  </a:moveTo>
                  <a:lnTo>
                    <a:pt x="3802" y="11"/>
                  </a:lnTo>
                  <a:lnTo>
                    <a:pt x="3797" y="10"/>
                  </a:lnTo>
                  <a:lnTo>
                    <a:pt x="3796" y="5"/>
                  </a:lnTo>
                  <a:lnTo>
                    <a:pt x="3797" y="1"/>
                  </a:lnTo>
                  <a:lnTo>
                    <a:pt x="3802" y="0"/>
                  </a:lnTo>
                  <a:lnTo>
                    <a:pt x="3802" y="0"/>
                  </a:lnTo>
                  <a:lnTo>
                    <a:pt x="3806" y="1"/>
                  </a:lnTo>
                  <a:lnTo>
                    <a:pt x="3807" y="5"/>
                  </a:lnTo>
                  <a:lnTo>
                    <a:pt x="3806" y="10"/>
                  </a:lnTo>
                  <a:lnTo>
                    <a:pt x="3802" y="11"/>
                  </a:lnTo>
                  <a:lnTo>
                    <a:pt x="3802" y="11"/>
                  </a:lnTo>
                  <a:close/>
                  <a:moveTo>
                    <a:pt x="3743" y="11"/>
                  </a:moveTo>
                  <a:lnTo>
                    <a:pt x="3658" y="11"/>
                  </a:lnTo>
                  <a:lnTo>
                    <a:pt x="3655" y="10"/>
                  </a:lnTo>
                  <a:lnTo>
                    <a:pt x="3653" y="5"/>
                  </a:lnTo>
                  <a:lnTo>
                    <a:pt x="3655" y="1"/>
                  </a:lnTo>
                  <a:lnTo>
                    <a:pt x="3658" y="0"/>
                  </a:lnTo>
                  <a:lnTo>
                    <a:pt x="3743" y="0"/>
                  </a:lnTo>
                  <a:lnTo>
                    <a:pt x="3746" y="1"/>
                  </a:lnTo>
                  <a:lnTo>
                    <a:pt x="3748" y="5"/>
                  </a:lnTo>
                  <a:lnTo>
                    <a:pt x="3746" y="10"/>
                  </a:lnTo>
                  <a:lnTo>
                    <a:pt x="3743" y="11"/>
                  </a:lnTo>
                  <a:lnTo>
                    <a:pt x="3743" y="11"/>
                  </a:lnTo>
                  <a:close/>
                  <a:moveTo>
                    <a:pt x="3599" y="11"/>
                  </a:moveTo>
                  <a:lnTo>
                    <a:pt x="3599" y="11"/>
                  </a:lnTo>
                  <a:lnTo>
                    <a:pt x="3595" y="10"/>
                  </a:lnTo>
                  <a:lnTo>
                    <a:pt x="3594" y="5"/>
                  </a:lnTo>
                  <a:lnTo>
                    <a:pt x="3595" y="1"/>
                  </a:lnTo>
                  <a:lnTo>
                    <a:pt x="3599" y="0"/>
                  </a:lnTo>
                  <a:lnTo>
                    <a:pt x="3599" y="0"/>
                  </a:lnTo>
                  <a:lnTo>
                    <a:pt x="3604" y="1"/>
                  </a:lnTo>
                  <a:lnTo>
                    <a:pt x="3605" y="5"/>
                  </a:lnTo>
                  <a:lnTo>
                    <a:pt x="3604" y="10"/>
                  </a:lnTo>
                  <a:lnTo>
                    <a:pt x="3599" y="11"/>
                  </a:lnTo>
                  <a:lnTo>
                    <a:pt x="3599" y="11"/>
                  </a:lnTo>
                  <a:close/>
                  <a:moveTo>
                    <a:pt x="3539" y="11"/>
                  </a:moveTo>
                  <a:lnTo>
                    <a:pt x="3456" y="11"/>
                  </a:lnTo>
                  <a:lnTo>
                    <a:pt x="3453" y="10"/>
                  </a:lnTo>
                  <a:lnTo>
                    <a:pt x="3450" y="5"/>
                  </a:lnTo>
                  <a:lnTo>
                    <a:pt x="3453" y="1"/>
                  </a:lnTo>
                  <a:lnTo>
                    <a:pt x="3456" y="0"/>
                  </a:lnTo>
                  <a:lnTo>
                    <a:pt x="3539" y="0"/>
                  </a:lnTo>
                  <a:lnTo>
                    <a:pt x="3544" y="1"/>
                  </a:lnTo>
                  <a:lnTo>
                    <a:pt x="3546" y="5"/>
                  </a:lnTo>
                  <a:lnTo>
                    <a:pt x="3544" y="10"/>
                  </a:lnTo>
                  <a:lnTo>
                    <a:pt x="3539" y="11"/>
                  </a:lnTo>
                  <a:lnTo>
                    <a:pt x="3539" y="11"/>
                  </a:lnTo>
                  <a:close/>
                  <a:moveTo>
                    <a:pt x="3397" y="11"/>
                  </a:moveTo>
                  <a:lnTo>
                    <a:pt x="3397" y="11"/>
                  </a:lnTo>
                  <a:lnTo>
                    <a:pt x="3393" y="10"/>
                  </a:lnTo>
                  <a:lnTo>
                    <a:pt x="3391" y="5"/>
                  </a:lnTo>
                  <a:lnTo>
                    <a:pt x="3393" y="1"/>
                  </a:lnTo>
                  <a:lnTo>
                    <a:pt x="3397" y="0"/>
                  </a:lnTo>
                  <a:lnTo>
                    <a:pt x="3397" y="0"/>
                  </a:lnTo>
                  <a:lnTo>
                    <a:pt x="3402" y="1"/>
                  </a:lnTo>
                  <a:lnTo>
                    <a:pt x="3403" y="5"/>
                  </a:lnTo>
                  <a:lnTo>
                    <a:pt x="3402" y="10"/>
                  </a:lnTo>
                  <a:lnTo>
                    <a:pt x="3397" y="11"/>
                  </a:lnTo>
                  <a:lnTo>
                    <a:pt x="3397" y="11"/>
                  </a:lnTo>
                  <a:close/>
                  <a:moveTo>
                    <a:pt x="3337" y="11"/>
                  </a:moveTo>
                  <a:lnTo>
                    <a:pt x="3254" y="11"/>
                  </a:lnTo>
                  <a:lnTo>
                    <a:pt x="3251" y="10"/>
                  </a:lnTo>
                  <a:lnTo>
                    <a:pt x="3248" y="5"/>
                  </a:lnTo>
                  <a:lnTo>
                    <a:pt x="3251" y="1"/>
                  </a:lnTo>
                  <a:lnTo>
                    <a:pt x="3254" y="0"/>
                  </a:lnTo>
                  <a:lnTo>
                    <a:pt x="3337" y="0"/>
                  </a:lnTo>
                  <a:lnTo>
                    <a:pt x="3342" y="1"/>
                  </a:lnTo>
                  <a:lnTo>
                    <a:pt x="3344" y="5"/>
                  </a:lnTo>
                  <a:lnTo>
                    <a:pt x="3342" y="10"/>
                  </a:lnTo>
                  <a:lnTo>
                    <a:pt x="3337" y="11"/>
                  </a:lnTo>
                  <a:lnTo>
                    <a:pt x="3337" y="11"/>
                  </a:lnTo>
                  <a:close/>
                  <a:moveTo>
                    <a:pt x="3195" y="11"/>
                  </a:moveTo>
                  <a:lnTo>
                    <a:pt x="3195" y="11"/>
                  </a:lnTo>
                  <a:lnTo>
                    <a:pt x="3191" y="10"/>
                  </a:lnTo>
                  <a:lnTo>
                    <a:pt x="3189" y="5"/>
                  </a:lnTo>
                  <a:lnTo>
                    <a:pt x="3191" y="1"/>
                  </a:lnTo>
                  <a:lnTo>
                    <a:pt x="3195" y="0"/>
                  </a:lnTo>
                  <a:lnTo>
                    <a:pt x="3195" y="0"/>
                  </a:lnTo>
                  <a:lnTo>
                    <a:pt x="3199" y="1"/>
                  </a:lnTo>
                  <a:lnTo>
                    <a:pt x="3201" y="5"/>
                  </a:lnTo>
                  <a:lnTo>
                    <a:pt x="3199" y="10"/>
                  </a:lnTo>
                  <a:lnTo>
                    <a:pt x="3195" y="11"/>
                  </a:lnTo>
                  <a:lnTo>
                    <a:pt x="3195" y="11"/>
                  </a:lnTo>
                  <a:close/>
                  <a:moveTo>
                    <a:pt x="3135" y="11"/>
                  </a:moveTo>
                  <a:lnTo>
                    <a:pt x="3052" y="11"/>
                  </a:lnTo>
                  <a:lnTo>
                    <a:pt x="3049" y="10"/>
                  </a:lnTo>
                  <a:lnTo>
                    <a:pt x="3046" y="5"/>
                  </a:lnTo>
                  <a:lnTo>
                    <a:pt x="3049" y="1"/>
                  </a:lnTo>
                  <a:lnTo>
                    <a:pt x="3052" y="0"/>
                  </a:lnTo>
                  <a:lnTo>
                    <a:pt x="3135" y="0"/>
                  </a:lnTo>
                  <a:lnTo>
                    <a:pt x="3139" y="1"/>
                  </a:lnTo>
                  <a:lnTo>
                    <a:pt x="3142" y="5"/>
                  </a:lnTo>
                  <a:lnTo>
                    <a:pt x="3139" y="10"/>
                  </a:lnTo>
                  <a:lnTo>
                    <a:pt x="3135" y="11"/>
                  </a:lnTo>
                  <a:lnTo>
                    <a:pt x="3135" y="11"/>
                  </a:lnTo>
                  <a:close/>
                  <a:moveTo>
                    <a:pt x="2993" y="11"/>
                  </a:moveTo>
                  <a:lnTo>
                    <a:pt x="2993" y="11"/>
                  </a:lnTo>
                  <a:lnTo>
                    <a:pt x="2989" y="10"/>
                  </a:lnTo>
                  <a:lnTo>
                    <a:pt x="2987" y="5"/>
                  </a:lnTo>
                  <a:lnTo>
                    <a:pt x="2989" y="1"/>
                  </a:lnTo>
                  <a:lnTo>
                    <a:pt x="2993" y="0"/>
                  </a:lnTo>
                  <a:lnTo>
                    <a:pt x="2993" y="0"/>
                  </a:lnTo>
                  <a:lnTo>
                    <a:pt x="2997" y="1"/>
                  </a:lnTo>
                  <a:lnTo>
                    <a:pt x="2999" y="5"/>
                  </a:lnTo>
                  <a:lnTo>
                    <a:pt x="2997" y="10"/>
                  </a:lnTo>
                  <a:lnTo>
                    <a:pt x="2993" y="11"/>
                  </a:lnTo>
                  <a:lnTo>
                    <a:pt x="2993" y="11"/>
                  </a:lnTo>
                  <a:close/>
                  <a:moveTo>
                    <a:pt x="2933" y="11"/>
                  </a:moveTo>
                  <a:lnTo>
                    <a:pt x="2850" y="11"/>
                  </a:lnTo>
                  <a:lnTo>
                    <a:pt x="2846" y="10"/>
                  </a:lnTo>
                  <a:lnTo>
                    <a:pt x="2844" y="5"/>
                  </a:lnTo>
                  <a:lnTo>
                    <a:pt x="2846" y="1"/>
                  </a:lnTo>
                  <a:lnTo>
                    <a:pt x="2850" y="0"/>
                  </a:lnTo>
                  <a:lnTo>
                    <a:pt x="2933" y="0"/>
                  </a:lnTo>
                  <a:lnTo>
                    <a:pt x="2937" y="1"/>
                  </a:lnTo>
                  <a:lnTo>
                    <a:pt x="2940" y="5"/>
                  </a:lnTo>
                  <a:lnTo>
                    <a:pt x="2937" y="10"/>
                  </a:lnTo>
                  <a:lnTo>
                    <a:pt x="2933" y="11"/>
                  </a:lnTo>
                  <a:lnTo>
                    <a:pt x="2933" y="11"/>
                  </a:lnTo>
                  <a:close/>
                  <a:moveTo>
                    <a:pt x="2791" y="11"/>
                  </a:moveTo>
                  <a:lnTo>
                    <a:pt x="2791" y="11"/>
                  </a:lnTo>
                  <a:lnTo>
                    <a:pt x="2786" y="10"/>
                  </a:lnTo>
                  <a:lnTo>
                    <a:pt x="2785" y="5"/>
                  </a:lnTo>
                  <a:lnTo>
                    <a:pt x="2786" y="1"/>
                  </a:lnTo>
                  <a:lnTo>
                    <a:pt x="2791" y="0"/>
                  </a:lnTo>
                  <a:lnTo>
                    <a:pt x="2791" y="0"/>
                  </a:lnTo>
                  <a:lnTo>
                    <a:pt x="2795" y="1"/>
                  </a:lnTo>
                  <a:lnTo>
                    <a:pt x="2796" y="5"/>
                  </a:lnTo>
                  <a:lnTo>
                    <a:pt x="2795" y="10"/>
                  </a:lnTo>
                  <a:lnTo>
                    <a:pt x="2791" y="11"/>
                  </a:lnTo>
                  <a:lnTo>
                    <a:pt x="2791" y="11"/>
                  </a:lnTo>
                  <a:close/>
                  <a:moveTo>
                    <a:pt x="2732" y="11"/>
                  </a:moveTo>
                  <a:lnTo>
                    <a:pt x="2647" y="11"/>
                  </a:lnTo>
                  <a:lnTo>
                    <a:pt x="2644" y="10"/>
                  </a:lnTo>
                  <a:lnTo>
                    <a:pt x="2642" y="5"/>
                  </a:lnTo>
                  <a:lnTo>
                    <a:pt x="2644" y="1"/>
                  </a:lnTo>
                  <a:lnTo>
                    <a:pt x="2647" y="0"/>
                  </a:lnTo>
                  <a:lnTo>
                    <a:pt x="2732" y="0"/>
                  </a:lnTo>
                  <a:lnTo>
                    <a:pt x="2735" y="1"/>
                  </a:lnTo>
                  <a:lnTo>
                    <a:pt x="2736" y="5"/>
                  </a:lnTo>
                  <a:lnTo>
                    <a:pt x="2735" y="10"/>
                  </a:lnTo>
                  <a:lnTo>
                    <a:pt x="2732" y="11"/>
                  </a:lnTo>
                  <a:lnTo>
                    <a:pt x="2732" y="11"/>
                  </a:lnTo>
                  <a:close/>
                  <a:moveTo>
                    <a:pt x="2588" y="11"/>
                  </a:moveTo>
                  <a:lnTo>
                    <a:pt x="2588" y="11"/>
                  </a:lnTo>
                  <a:lnTo>
                    <a:pt x="2584" y="10"/>
                  </a:lnTo>
                  <a:lnTo>
                    <a:pt x="2583" y="5"/>
                  </a:lnTo>
                  <a:lnTo>
                    <a:pt x="2584" y="1"/>
                  </a:lnTo>
                  <a:lnTo>
                    <a:pt x="2588" y="0"/>
                  </a:lnTo>
                  <a:lnTo>
                    <a:pt x="2588" y="0"/>
                  </a:lnTo>
                  <a:lnTo>
                    <a:pt x="2593" y="1"/>
                  </a:lnTo>
                  <a:lnTo>
                    <a:pt x="2594" y="5"/>
                  </a:lnTo>
                  <a:lnTo>
                    <a:pt x="2593" y="10"/>
                  </a:lnTo>
                  <a:lnTo>
                    <a:pt x="2588" y="11"/>
                  </a:lnTo>
                  <a:lnTo>
                    <a:pt x="2588" y="11"/>
                  </a:lnTo>
                  <a:close/>
                  <a:moveTo>
                    <a:pt x="2528" y="11"/>
                  </a:moveTo>
                  <a:lnTo>
                    <a:pt x="2445" y="11"/>
                  </a:lnTo>
                  <a:lnTo>
                    <a:pt x="2442" y="10"/>
                  </a:lnTo>
                  <a:lnTo>
                    <a:pt x="2439" y="5"/>
                  </a:lnTo>
                  <a:lnTo>
                    <a:pt x="2442" y="1"/>
                  </a:lnTo>
                  <a:lnTo>
                    <a:pt x="2445" y="0"/>
                  </a:lnTo>
                  <a:lnTo>
                    <a:pt x="2528" y="0"/>
                  </a:lnTo>
                  <a:lnTo>
                    <a:pt x="2533" y="1"/>
                  </a:lnTo>
                  <a:lnTo>
                    <a:pt x="2534" y="5"/>
                  </a:lnTo>
                  <a:lnTo>
                    <a:pt x="2533" y="10"/>
                  </a:lnTo>
                  <a:lnTo>
                    <a:pt x="2528" y="11"/>
                  </a:lnTo>
                  <a:lnTo>
                    <a:pt x="2528" y="11"/>
                  </a:lnTo>
                  <a:close/>
                  <a:moveTo>
                    <a:pt x="2386" y="11"/>
                  </a:moveTo>
                  <a:lnTo>
                    <a:pt x="2386" y="11"/>
                  </a:lnTo>
                  <a:lnTo>
                    <a:pt x="2382" y="10"/>
                  </a:lnTo>
                  <a:lnTo>
                    <a:pt x="2380" y="5"/>
                  </a:lnTo>
                  <a:lnTo>
                    <a:pt x="2382" y="1"/>
                  </a:lnTo>
                  <a:lnTo>
                    <a:pt x="2386" y="0"/>
                  </a:lnTo>
                  <a:lnTo>
                    <a:pt x="2386" y="0"/>
                  </a:lnTo>
                  <a:lnTo>
                    <a:pt x="2391" y="1"/>
                  </a:lnTo>
                  <a:lnTo>
                    <a:pt x="2392" y="5"/>
                  </a:lnTo>
                  <a:lnTo>
                    <a:pt x="2391" y="10"/>
                  </a:lnTo>
                  <a:lnTo>
                    <a:pt x="2386" y="11"/>
                  </a:lnTo>
                  <a:lnTo>
                    <a:pt x="2386" y="11"/>
                  </a:lnTo>
                  <a:close/>
                  <a:moveTo>
                    <a:pt x="2326" y="11"/>
                  </a:moveTo>
                  <a:lnTo>
                    <a:pt x="2243" y="11"/>
                  </a:lnTo>
                  <a:lnTo>
                    <a:pt x="2240" y="10"/>
                  </a:lnTo>
                  <a:lnTo>
                    <a:pt x="2237" y="5"/>
                  </a:lnTo>
                  <a:lnTo>
                    <a:pt x="2240" y="1"/>
                  </a:lnTo>
                  <a:lnTo>
                    <a:pt x="2243" y="0"/>
                  </a:lnTo>
                  <a:lnTo>
                    <a:pt x="2326" y="0"/>
                  </a:lnTo>
                  <a:lnTo>
                    <a:pt x="2331" y="1"/>
                  </a:lnTo>
                  <a:lnTo>
                    <a:pt x="2333" y="5"/>
                  </a:lnTo>
                  <a:lnTo>
                    <a:pt x="2331" y="10"/>
                  </a:lnTo>
                  <a:lnTo>
                    <a:pt x="2326" y="11"/>
                  </a:lnTo>
                  <a:lnTo>
                    <a:pt x="2326" y="11"/>
                  </a:lnTo>
                  <a:close/>
                  <a:moveTo>
                    <a:pt x="2184" y="11"/>
                  </a:moveTo>
                  <a:lnTo>
                    <a:pt x="2184" y="11"/>
                  </a:lnTo>
                  <a:lnTo>
                    <a:pt x="2180" y="10"/>
                  </a:lnTo>
                  <a:lnTo>
                    <a:pt x="2178" y="5"/>
                  </a:lnTo>
                  <a:lnTo>
                    <a:pt x="2180" y="1"/>
                  </a:lnTo>
                  <a:lnTo>
                    <a:pt x="2184" y="0"/>
                  </a:lnTo>
                  <a:lnTo>
                    <a:pt x="2184" y="0"/>
                  </a:lnTo>
                  <a:lnTo>
                    <a:pt x="2188" y="1"/>
                  </a:lnTo>
                  <a:lnTo>
                    <a:pt x="2190" y="5"/>
                  </a:lnTo>
                  <a:lnTo>
                    <a:pt x="2188" y="10"/>
                  </a:lnTo>
                  <a:lnTo>
                    <a:pt x="2184" y="11"/>
                  </a:lnTo>
                  <a:lnTo>
                    <a:pt x="2184" y="11"/>
                  </a:lnTo>
                  <a:close/>
                  <a:moveTo>
                    <a:pt x="2124" y="11"/>
                  </a:moveTo>
                  <a:lnTo>
                    <a:pt x="2041" y="11"/>
                  </a:lnTo>
                  <a:lnTo>
                    <a:pt x="2036" y="10"/>
                  </a:lnTo>
                  <a:lnTo>
                    <a:pt x="2035" y="5"/>
                  </a:lnTo>
                  <a:lnTo>
                    <a:pt x="2036" y="1"/>
                  </a:lnTo>
                  <a:lnTo>
                    <a:pt x="2041" y="0"/>
                  </a:lnTo>
                  <a:lnTo>
                    <a:pt x="2124" y="0"/>
                  </a:lnTo>
                  <a:lnTo>
                    <a:pt x="2128" y="1"/>
                  </a:lnTo>
                  <a:lnTo>
                    <a:pt x="2131" y="5"/>
                  </a:lnTo>
                  <a:lnTo>
                    <a:pt x="2128" y="10"/>
                  </a:lnTo>
                  <a:lnTo>
                    <a:pt x="2124" y="11"/>
                  </a:lnTo>
                  <a:lnTo>
                    <a:pt x="2124" y="11"/>
                  </a:lnTo>
                  <a:close/>
                  <a:moveTo>
                    <a:pt x="1982" y="11"/>
                  </a:moveTo>
                  <a:lnTo>
                    <a:pt x="1982" y="11"/>
                  </a:lnTo>
                  <a:lnTo>
                    <a:pt x="1977" y="10"/>
                  </a:lnTo>
                  <a:lnTo>
                    <a:pt x="1976" y="5"/>
                  </a:lnTo>
                  <a:lnTo>
                    <a:pt x="1977" y="1"/>
                  </a:lnTo>
                  <a:lnTo>
                    <a:pt x="1982" y="0"/>
                  </a:lnTo>
                  <a:lnTo>
                    <a:pt x="1982" y="0"/>
                  </a:lnTo>
                  <a:lnTo>
                    <a:pt x="1986" y="1"/>
                  </a:lnTo>
                  <a:lnTo>
                    <a:pt x="1988" y="5"/>
                  </a:lnTo>
                  <a:lnTo>
                    <a:pt x="1986" y="10"/>
                  </a:lnTo>
                  <a:lnTo>
                    <a:pt x="1982" y="11"/>
                  </a:lnTo>
                  <a:lnTo>
                    <a:pt x="1982" y="11"/>
                  </a:lnTo>
                  <a:close/>
                  <a:moveTo>
                    <a:pt x="1922" y="11"/>
                  </a:moveTo>
                  <a:lnTo>
                    <a:pt x="1839" y="11"/>
                  </a:lnTo>
                  <a:lnTo>
                    <a:pt x="1834" y="10"/>
                  </a:lnTo>
                  <a:lnTo>
                    <a:pt x="1833" y="5"/>
                  </a:lnTo>
                  <a:lnTo>
                    <a:pt x="1834" y="1"/>
                  </a:lnTo>
                  <a:lnTo>
                    <a:pt x="1839" y="0"/>
                  </a:lnTo>
                  <a:lnTo>
                    <a:pt x="1922" y="0"/>
                  </a:lnTo>
                  <a:lnTo>
                    <a:pt x="1926" y="1"/>
                  </a:lnTo>
                  <a:lnTo>
                    <a:pt x="1929" y="5"/>
                  </a:lnTo>
                  <a:lnTo>
                    <a:pt x="1926" y="10"/>
                  </a:lnTo>
                  <a:lnTo>
                    <a:pt x="1922" y="11"/>
                  </a:lnTo>
                  <a:lnTo>
                    <a:pt x="1922" y="11"/>
                  </a:lnTo>
                  <a:close/>
                  <a:moveTo>
                    <a:pt x="1780" y="11"/>
                  </a:moveTo>
                  <a:lnTo>
                    <a:pt x="1780" y="11"/>
                  </a:lnTo>
                  <a:lnTo>
                    <a:pt x="1775" y="10"/>
                  </a:lnTo>
                  <a:lnTo>
                    <a:pt x="1774" y="5"/>
                  </a:lnTo>
                  <a:lnTo>
                    <a:pt x="1775" y="1"/>
                  </a:lnTo>
                  <a:lnTo>
                    <a:pt x="1780" y="0"/>
                  </a:lnTo>
                  <a:lnTo>
                    <a:pt x="1780" y="0"/>
                  </a:lnTo>
                  <a:lnTo>
                    <a:pt x="1784" y="1"/>
                  </a:lnTo>
                  <a:lnTo>
                    <a:pt x="1785" y="5"/>
                  </a:lnTo>
                  <a:lnTo>
                    <a:pt x="1784" y="10"/>
                  </a:lnTo>
                  <a:lnTo>
                    <a:pt x="1780" y="11"/>
                  </a:lnTo>
                  <a:lnTo>
                    <a:pt x="1780" y="11"/>
                  </a:lnTo>
                  <a:close/>
                  <a:moveTo>
                    <a:pt x="1720" y="11"/>
                  </a:moveTo>
                  <a:lnTo>
                    <a:pt x="1636" y="11"/>
                  </a:lnTo>
                  <a:lnTo>
                    <a:pt x="1632" y="10"/>
                  </a:lnTo>
                  <a:lnTo>
                    <a:pt x="1631" y="5"/>
                  </a:lnTo>
                  <a:lnTo>
                    <a:pt x="1632" y="1"/>
                  </a:lnTo>
                  <a:lnTo>
                    <a:pt x="1636" y="0"/>
                  </a:lnTo>
                  <a:lnTo>
                    <a:pt x="1720" y="0"/>
                  </a:lnTo>
                  <a:lnTo>
                    <a:pt x="1724" y="1"/>
                  </a:lnTo>
                  <a:lnTo>
                    <a:pt x="1725" y="5"/>
                  </a:lnTo>
                  <a:lnTo>
                    <a:pt x="1724" y="10"/>
                  </a:lnTo>
                  <a:lnTo>
                    <a:pt x="1720" y="11"/>
                  </a:lnTo>
                  <a:lnTo>
                    <a:pt x="1720" y="11"/>
                  </a:lnTo>
                  <a:close/>
                  <a:moveTo>
                    <a:pt x="1577" y="11"/>
                  </a:moveTo>
                  <a:lnTo>
                    <a:pt x="1577" y="11"/>
                  </a:lnTo>
                  <a:lnTo>
                    <a:pt x="1573" y="10"/>
                  </a:lnTo>
                  <a:lnTo>
                    <a:pt x="1572" y="5"/>
                  </a:lnTo>
                  <a:lnTo>
                    <a:pt x="1573" y="1"/>
                  </a:lnTo>
                  <a:lnTo>
                    <a:pt x="1577" y="0"/>
                  </a:lnTo>
                  <a:lnTo>
                    <a:pt x="1577" y="0"/>
                  </a:lnTo>
                  <a:lnTo>
                    <a:pt x="1582" y="1"/>
                  </a:lnTo>
                  <a:lnTo>
                    <a:pt x="1583" y="5"/>
                  </a:lnTo>
                  <a:lnTo>
                    <a:pt x="1582" y="10"/>
                  </a:lnTo>
                  <a:lnTo>
                    <a:pt x="1577" y="11"/>
                  </a:lnTo>
                  <a:lnTo>
                    <a:pt x="1577" y="11"/>
                  </a:lnTo>
                  <a:close/>
                  <a:moveTo>
                    <a:pt x="1517" y="11"/>
                  </a:moveTo>
                  <a:lnTo>
                    <a:pt x="1434" y="11"/>
                  </a:lnTo>
                  <a:lnTo>
                    <a:pt x="1430" y="10"/>
                  </a:lnTo>
                  <a:lnTo>
                    <a:pt x="1428" y="5"/>
                  </a:lnTo>
                  <a:lnTo>
                    <a:pt x="1430" y="1"/>
                  </a:lnTo>
                  <a:lnTo>
                    <a:pt x="1434" y="0"/>
                  </a:lnTo>
                  <a:lnTo>
                    <a:pt x="1517" y="0"/>
                  </a:lnTo>
                  <a:lnTo>
                    <a:pt x="1522" y="1"/>
                  </a:lnTo>
                  <a:lnTo>
                    <a:pt x="1523" y="5"/>
                  </a:lnTo>
                  <a:lnTo>
                    <a:pt x="1522" y="10"/>
                  </a:lnTo>
                  <a:lnTo>
                    <a:pt x="1517" y="11"/>
                  </a:lnTo>
                  <a:lnTo>
                    <a:pt x="1517" y="11"/>
                  </a:lnTo>
                  <a:close/>
                  <a:moveTo>
                    <a:pt x="1375" y="11"/>
                  </a:moveTo>
                  <a:lnTo>
                    <a:pt x="1375" y="11"/>
                  </a:lnTo>
                  <a:lnTo>
                    <a:pt x="1371" y="10"/>
                  </a:lnTo>
                  <a:lnTo>
                    <a:pt x="1368" y="5"/>
                  </a:lnTo>
                  <a:lnTo>
                    <a:pt x="1371" y="1"/>
                  </a:lnTo>
                  <a:lnTo>
                    <a:pt x="1375" y="0"/>
                  </a:lnTo>
                  <a:lnTo>
                    <a:pt x="1375" y="0"/>
                  </a:lnTo>
                  <a:lnTo>
                    <a:pt x="1380" y="1"/>
                  </a:lnTo>
                  <a:lnTo>
                    <a:pt x="1381" y="5"/>
                  </a:lnTo>
                  <a:lnTo>
                    <a:pt x="1380" y="10"/>
                  </a:lnTo>
                  <a:lnTo>
                    <a:pt x="1375" y="11"/>
                  </a:lnTo>
                  <a:lnTo>
                    <a:pt x="1375" y="11"/>
                  </a:lnTo>
                  <a:close/>
                  <a:moveTo>
                    <a:pt x="1315" y="11"/>
                  </a:moveTo>
                  <a:lnTo>
                    <a:pt x="1232" y="11"/>
                  </a:lnTo>
                  <a:lnTo>
                    <a:pt x="1228" y="10"/>
                  </a:lnTo>
                  <a:lnTo>
                    <a:pt x="1226" y="5"/>
                  </a:lnTo>
                  <a:lnTo>
                    <a:pt x="1228" y="1"/>
                  </a:lnTo>
                  <a:lnTo>
                    <a:pt x="1232" y="0"/>
                  </a:lnTo>
                  <a:lnTo>
                    <a:pt x="1315" y="0"/>
                  </a:lnTo>
                  <a:lnTo>
                    <a:pt x="1320" y="1"/>
                  </a:lnTo>
                  <a:lnTo>
                    <a:pt x="1321" y="5"/>
                  </a:lnTo>
                  <a:lnTo>
                    <a:pt x="1320" y="10"/>
                  </a:lnTo>
                  <a:lnTo>
                    <a:pt x="1315" y="11"/>
                  </a:lnTo>
                  <a:lnTo>
                    <a:pt x="1315" y="11"/>
                  </a:lnTo>
                  <a:close/>
                  <a:moveTo>
                    <a:pt x="1173" y="11"/>
                  </a:moveTo>
                  <a:lnTo>
                    <a:pt x="1173" y="11"/>
                  </a:lnTo>
                  <a:lnTo>
                    <a:pt x="1169" y="10"/>
                  </a:lnTo>
                  <a:lnTo>
                    <a:pt x="1167" y="5"/>
                  </a:lnTo>
                  <a:lnTo>
                    <a:pt x="1169" y="1"/>
                  </a:lnTo>
                  <a:lnTo>
                    <a:pt x="1173" y="0"/>
                  </a:lnTo>
                  <a:lnTo>
                    <a:pt x="1173" y="0"/>
                  </a:lnTo>
                  <a:lnTo>
                    <a:pt x="1176" y="1"/>
                  </a:lnTo>
                  <a:lnTo>
                    <a:pt x="1179" y="5"/>
                  </a:lnTo>
                  <a:lnTo>
                    <a:pt x="1176" y="10"/>
                  </a:lnTo>
                  <a:lnTo>
                    <a:pt x="1173" y="11"/>
                  </a:lnTo>
                  <a:lnTo>
                    <a:pt x="1173" y="11"/>
                  </a:lnTo>
                  <a:close/>
                  <a:moveTo>
                    <a:pt x="1113" y="11"/>
                  </a:moveTo>
                  <a:lnTo>
                    <a:pt x="1030" y="11"/>
                  </a:lnTo>
                  <a:lnTo>
                    <a:pt x="1025" y="10"/>
                  </a:lnTo>
                  <a:lnTo>
                    <a:pt x="1024" y="5"/>
                  </a:lnTo>
                  <a:lnTo>
                    <a:pt x="1025" y="1"/>
                  </a:lnTo>
                  <a:lnTo>
                    <a:pt x="1030" y="0"/>
                  </a:lnTo>
                  <a:lnTo>
                    <a:pt x="1113" y="0"/>
                  </a:lnTo>
                  <a:lnTo>
                    <a:pt x="1117" y="1"/>
                  </a:lnTo>
                  <a:lnTo>
                    <a:pt x="1119" y="5"/>
                  </a:lnTo>
                  <a:lnTo>
                    <a:pt x="1117" y="10"/>
                  </a:lnTo>
                  <a:lnTo>
                    <a:pt x="1113" y="11"/>
                  </a:lnTo>
                  <a:lnTo>
                    <a:pt x="1113" y="11"/>
                  </a:lnTo>
                  <a:close/>
                  <a:moveTo>
                    <a:pt x="971" y="11"/>
                  </a:moveTo>
                  <a:lnTo>
                    <a:pt x="971" y="11"/>
                  </a:lnTo>
                  <a:lnTo>
                    <a:pt x="966" y="10"/>
                  </a:lnTo>
                  <a:lnTo>
                    <a:pt x="965" y="5"/>
                  </a:lnTo>
                  <a:lnTo>
                    <a:pt x="966" y="1"/>
                  </a:lnTo>
                  <a:lnTo>
                    <a:pt x="971" y="0"/>
                  </a:lnTo>
                  <a:lnTo>
                    <a:pt x="971" y="0"/>
                  </a:lnTo>
                  <a:lnTo>
                    <a:pt x="974" y="1"/>
                  </a:lnTo>
                  <a:lnTo>
                    <a:pt x="977" y="5"/>
                  </a:lnTo>
                  <a:lnTo>
                    <a:pt x="974" y="10"/>
                  </a:lnTo>
                  <a:lnTo>
                    <a:pt x="971" y="11"/>
                  </a:lnTo>
                  <a:lnTo>
                    <a:pt x="971" y="11"/>
                  </a:lnTo>
                  <a:close/>
                  <a:moveTo>
                    <a:pt x="911" y="11"/>
                  </a:moveTo>
                  <a:lnTo>
                    <a:pt x="828" y="11"/>
                  </a:lnTo>
                  <a:lnTo>
                    <a:pt x="823" y="10"/>
                  </a:lnTo>
                  <a:lnTo>
                    <a:pt x="822" y="5"/>
                  </a:lnTo>
                  <a:lnTo>
                    <a:pt x="823" y="1"/>
                  </a:lnTo>
                  <a:lnTo>
                    <a:pt x="828" y="0"/>
                  </a:lnTo>
                  <a:lnTo>
                    <a:pt x="911" y="0"/>
                  </a:lnTo>
                  <a:lnTo>
                    <a:pt x="915" y="1"/>
                  </a:lnTo>
                  <a:lnTo>
                    <a:pt x="917" y="5"/>
                  </a:lnTo>
                  <a:lnTo>
                    <a:pt x="915" y="10"/>
                  </a:lnTo>
                  <a:lnTo>
                    <a:pt x="911" y="11"/>
                  </a:lnTo>
                  <a:lnTo>
                    <a:pt x="911" y="11"/>
                  </a:lnTo>
                  <a:close/>
                  <a:moveTo>
                    <a:pt x="769" y="11"/>
                  </a:moveTo>
                  <a:lnTo>
                    <a:pt x="768" y="11"/>
                  </a:lnTo>
                  <a:lnTo>
                    <a:pt x="764" y="10"/>
                  </a:lnTo>
                  <a:lnTo>
                    <a:pt x="763" y="5"/>
                  </a:lnTo>
                  <a:lnTo>
                    <a:pt x="764" y="1"/>
                  </a:lnTo>
                  <a:lnTo>
                    <a:pt x="768" y="0"/>
                  </a:lnTo>
                  <a:lnTo>
                    <a:pt x="769" y="0"/>
                  </a:lnTo>
                  <a:lnTo>
                    <a:pt x="772" y="1"/>
                  </a:lnTo>
                  <a:lnTo>
                    <a:pt x="774" y="5"/>
                  </a:lnTo>
                  <a:lnTo>
                    <a:pt x="772" y="10"/>
                  </a:lnTo>
                  <a:lnTo>
                    <a:pt x="769" y="11"/>
                  </a:lnTo>
                  <a:lnTo>
                    <a:pt x="769" y="11"/>
                  </a:lnTo>
                  <a:close/>
                  <a:moveTo>
                    <a:pt x="708" y="11"/>
                  </a:moveTo>
                  <a:lnTo>
                    <a:pt x="625" y="11"/>
                  </a:lnTo>
                  <a:lnTo>
                    <a:pt x="621" y="10"/>
                  </a:lnTo>
                  <a:lnTo>
                    <a:pt x="619" y="5"/>
                  </a:lnTo>
                  <a:lnTo>
                    <a:pt x="621" y="1"/>
                  </a:lnTo>
                  <a:lnTo>
                    <a:pt x="625" y="0"/>
                  </a:lnTo>
                  <a:lnTo>
                    <a:pt x="708" y="0"/>
                  </a:lnTo>
                  <a:lnTo>
                    <a:pt x="713" y="1"/>
                  </a:lnTo>
                  <a:lnTo>
                    <a:pt x="714" y="5"/>
                  </a:lnTo>
                  <a:lnTo>
                    <a:pt x="713" y="10"/>
                  </a:lnTo>
                  <a:lnTo>
                    <a:pt x="708" y="11"/>
                  </a:lnTo>
                  <a:lnTo>
                    <a:pt x="708" y="11"/>
                  </a:lnTo>
                  <a:close/>
                  <a:moveTo>
                    <a:pt x="566" y="11"/>
                  </a:moveTo>
                  <a:lnTo>
                    <a:pt x="566" y="11"/>
                  </a:lnTo>
                  <a:lnTo>
                    <a:pt x="562" y="10"/>
                  </a:lnTo>
                  <a:lnTo>
                    <a:pt x="559" y="5"/>
                  </a:lnTo>
                  <a:lnTo>
                    <a:pt x="562" y="1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70" y="1"/>
                  </a:lnTo>
                  <a:lnTo>
                    <a:pt x="572" y="5"/>
                  </a:lnTo>
                  <a:lnTo>
                    <a:pt x="570" y="10"/>
                  </a:lnTo>
                  <a:lnTo>
                    <a:pt x="566" y="11"/>
                  </a:lnTo>
                  <a:lnTo>
                    <a:pt x="566" y="11"/>
                  </a:lnTo>
                  <a:close/>
                  <a:moveTo>
                    <a:pt x="506" y="11"/>
                  </a:moveTo>
                  <a:lnTo>
                    <a:pt x="423" y="11"/>
                  </a:lnTo>
                  <a:lnTo>
                    <a:pt x="419" y="10"/>
                  </a:lnTo>
                  <a:lnTo>
                    <a:pt x="417" y="5"/>
                  </a:lnTo>
                  <a:lnTo>
                    <a:pt x="419" y="1"/>
                  </a:lnTo>
                  <a:lnTo>
                    <a:pt x="423" y="0"/>
                  </a:lnTo>
                  <a:lnTo>
                    <a:pt x="506" y="0"/>
                  </a:lnTo>
                  <a:lnTo>
                    <a:pt x="511" y="1"/>
                  </a:lnTo>
                  <a:lnTo>
                    <a:pt x="512" y="5"/>
                  </a:lnTo>
                  <a:lnTo>
                    <a:pt x="511" y="10"/>
                  </a:lnTo>
                  <a:lnTo>
                    <a:pt x="506" y="11"/>
                  </a:lnTo>
                  <a:lnTo>
                    <a:pt x="506" y="11"/>
                  </a:lnTo>
                  <a:close/>
                  <a:moveTo>
                    <a:pt x="364" y="11"/>
                  </a:moveTo>
                  <a:lnTo>
                    <a:pt x="364" y="11"/>
                  </a:lnTo>
                  <a:lnTo>
                    <a:pt x="360" y="10"/>
                  </a:lnTo>
                  <a:lnTo>
                    <a:pt x="357" y="5"/>
                  </a:lnTo>
                  <a:lnTo>
                    <a:pt x="360" y="1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67" y="1"/>
                  </a:lnTo>
                  <a:lnTo>
                    <a:pt x="370" y="5"/>
                  </a:lnTo>
                  <a:lnTo>
                    <a:pt x="367" y="10"/>
                  </a:lnTo>
                  <a:lnTo>
                    <a:pt x="364" y="11"/>
                  </a:lnTo>
                  <a:lnTo>
                    <a:pt x="364" y="11"/>
                  </a:lnTo>
                  <a:close/>
                  <a:moveTo>
                    <a:pt x="304" y="11"/>
                  </a:moveTo>
                  <a:lnTo>
                    <a:pt x="221" y="11"/>
                  </a:lnTo>
                  <a:lnTo>
                    <a:pt x="217" y="10"/>
                  </a:lnTo>
                  <a:lnTo>
                    <a:pt x="215" y="5"/>
                  </a:lnTo>
                  <a:lnTo>
                    <a:pt x="217" y="1"/>
                  </a:lnTo>
                  <a:lnTo>
                    <a:pt x="221" y="0"/>
                  </a:lnTo>
                  <a:lnTo>
                    <a:pt x="304" y="0"/>
                  </a:lnTo>
                  <a:lnTo>
                    <a:pt x="308" y="1"/>
                  </a:lnTo>
                  <a:lnTo>
                    <a:pt x="310" y="5"/>
                  </a:lnTo>
                  <a:lnTo>
                    <a:pt x="308" y="10"/>
                  </a:lnTo>
                  <a:lnTo>
                    <a:pt x="304" y="11"/>
                  </a:lnTo>
                  <a:lnTo>
                    <a:pt x="304" y="11"/>
                  </a:lnTo>
                  <a:close/>
                  <a:moveTo>
                    <a:pt x="162" y="11"/>
                  </a:moveTo>
                  <a:lnTo>
                    <a:pt x="162" y="11"/>
                  </a:lnTo>
                  <a:lnTo>
                    <a:pt x="158" y="10"/>
                  </a:lnTo>
                  <a:lnTo>
                    <a:pt x="155" y="5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5" y="1"/>
                  </a:lnTo>
                  <a:lnTo>
                    <a:pt x="168" y="5"/>
                  </a:lnTo>
                  <a:lnTo>
                    <a:pt x="165" y="10"/>
                  </a:lnTo>
                  <a:lnTo>
                    <a:pt x="162" y="11"/>
                  </a:lnTo>
                  <a:lnTo>
                    <a:pt x="162" y="11"/>
                  </a:lnTo>
                  <a:close/>
                  <a:moveTo>
                    <a:pt x="102" y="11"/>
                  </a:moveTo>
                  <a:lnTo>
                    <a:pt x="19" y="11"/>
                  </a:lnTo>
                  <a:lnTo>
                    <a:pt x="14" y="10"/>
                  </a:lnTo>
                  <a:lnTo>
                    <a:pt x="13" y="5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08" y="5"/>
                  </a:lnTo>
                  <a:lnTo>
                    <a:pt x="106" y="10"/>
                  </a:lnTo>
                  <a:lnTo>
                    <a:pt x="102" y="11"/>
                  </a:lnTo>
                  <a:lnTo>
                    <a:pt x="102" y="11"/>
                  </a:lnTo>
                  <a:close/>
                  <a:moveTo>
                    <a:pt x="12" y="52"/>
                  </a:moveTo>
                  <a:lnTo>
                    <a:pt x="12" y="52"/>
                  </a:lnTo>
                  <a:lnTo>
                    <a:pt x="10" y="57"/>
                  </a:lnTo>
                  <a:lnTo>
                    <a:pt x="7" y="58"/>
                  </a:lnTo>
                  <a:lnTo>
                    <a:pt x="2" y="5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48"/>
                  </a:lnTo>
                  <a:lnTo>
                    <a:pt x="7" y="47"/>
                  </a:lnTo>
                  <a:lnTo>
                    <a:pt x="10" y="48"/>
                  </a:lnTo>
                  <a:lnTo>
                    <a:pt x="12" y="52"/>
                  </a:lnTo>
                  <a:lnTo>
                    <a:pt x="12" y="52"/>
                  </a:lnTo>
                  <a:close/>
                  <a:moveTo>
                    <a:pt x="12" y="111"/>
                  </a:moveTo>
                  <a:lnTo>
                    <a:pt x="12" y="196"/>
                  </a:lnTo>
                  <a:lnTo>
                    <a:pt x="10" y="199"/>
                  </a:lnTo>
                  <a:lnTo>
                    <a:pt x="7" y="201"/>
                  </a:lnTo>
                  <a:lnTo>
                    <a:pt x="2" y="199"/>
                  </a:lnTo>
                  <a:lnTo>
                    <a:pt x="0" y="196"/>
                  </a:lnTo>
                  <a:lnTo>
                    <a:pt x="0" y="111"/>
                  </a:lnTo>
                  <a:lnTo>
                    <a:pt x="2" y="108"/>
                  </a:lnTo>
                  <a:lnTo>
                    <a:pt x="7" y="106"/>
                  </a:lnTo>
                  <a:lnTo>
                    <a:pt x="10" y="108"/>
                  </a:lnTo>
                  <a:lnTo>
                    <a:pt x="12" y="111"/>
                  </a:lnTo>
                  <a:lnTo>
                    <a:pt x="12" y="111"/>
                  </a:lnTo>
                  <a:close/>
                  <a:moveTo>
                    <a:pt x="12" y="255"/>
                  </a:moveTo>
                  <a:lnTo>
                    <a:pt x="12" y="255"/>
                  </a:lnTo>
                  <a:lnTo>
                    <a:pt x="10" y="259"/>
                  </a:lnTo>
                  <a:lnTo>
                    <a:pt x="7" y="260"/>
                  </a:lnTo>
                  <a:lnTo>
                    <a:pt x="2" y="259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2" y="250"/>
                  </a:lnTo>
                  <a:lnTo>
                    <a:pt x="7" y="249"/>
                  </a:lnTo>
                  <a:lnTo>
                    <a:pt x="10" y="250"/>
                  </a:lnTo>
                  <a:lnTo>
                    <a:pt x="12" y="255"/>
                  </a:lnTo>
                  <a:lnTo>
                    <a:pt x="12" y="255"/>
                  </a:lnTo>
                  <a:close/>
                  <a:moveTo>
                    <a:pt x="12" y="314"/>
                  </a:moveTo>
                  <a:lnTo>
                    <a:pt x="12" y="397"/>
                  </a:lnTo>
                  <a:lnTo>
                    <a:pt x="10" y="401"/>
                  </a:lnTo>
                  <a:lnTo>
                    <a:pt x="7" y="404"/>
                  </a:lnTo>
                  <a:lnTo>
                    <a:pt x="2" y="401"/>
                  </a:lnTo>
                  <a:lnTo>
                    <a:pt x="0" y="397"/>
                  </a:lnTo>
                  <a:lnTo>
                    <a:pt x="0" y="314"/>
                  </a:lnTo>
                  <a:lnTo>
                    <a:pt x="2" y="310"/>
                  </a:lnTo>
                  <a:lnTo>
                    <a:pt x="7" y="308"/>
                  </a:lnTo>
                  <a:lnTo>
                    <a:pt x="10" y="310"/>
                  </a:lnTo>
                  <a:lnTo>
                    <a:pt x="12" y="314"/>
                  </a:lnTo>
                  <a:lnTo>
                    <a:pt x="12" y="314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5" name="Freeform 445"/>
            <p:cNvSpPr>
              <a:spLocks noEditPoints="1"/>
            </p:cNvSpPr>
            <p:nvPr/>
          </p:nvSpPr>
          <p:spPr bwMode="auto">
            <a:xfrm>
              <a:off x="4244" y="442"/>
              <a:ext cx="6" cy="178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89"/>
                </a:cxn>
                <a:cxn ang="0">
                  <a:pos x="11" y="93"/>
                </a:cxn>
                <a:cxn ang="0">
                  <a:pos x="7" y="94"/>
                </a:cxn>
                <a:cxn ang="0">
                  <a:pos x="3" y="93"/>
                </a:cxn>
                <a:cxn ang="0">
                  <a:pos x="0" y="89"/>
                </a:cxn>
                <a:cxn ang="0">
                  <a:pos x="0" y="5"/>
                </a:cxn>
                <a:cxn ang="0">
                  <a:pos x="3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149"/>
                </a:cxn>
                <a:cxn ang="0">
                  <a:pos x="13" y="149"/>
                </a:cxn>
                <a:cxn ang="0">
                  <a:pos x="11" y="152"/>
                </a:cxn>
                <a:cxn ang="0">
                  <a:pos x="7" y="154"/>
                </a:cxn>
                <a:cxn ang="0">
                  <a:pos x="3" y="152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3" y="144"/>
                </a:cxn>
                <a:cxn ang="0">
                  <a:pos x="7" y="142"/>
                </a:cxn>
                <a:cxn ang="0">
                  <a:pos x="11" y="144"/>
                </a:cxn>
                <a:cxn ang="0">
                  <a:pos x="13" y="149"/>
                </a:cxn>
                <a:cxn ang="0">
                  <a:pos x="13" y="149"/>
                </a:cxn>
                <a:cxn ang="0">
                  <a:pos x="13" y="208"/>
                </a:cxn>
                <a:cxn ang="0">
                  <a:pos x="13" y="291"/>
                </a:cxn>
                <a:cxn ang="0">
                  <a:pos x="11" y="295"/>
                </a:cxn>
                <a:cxn ang="0">
                  <a:pos x="7" y="297"/>
                </a:cxn>
                <a:cxn ang="0">
                  <a:pos x="3" y="295"/>
                </a:cxn>
                <a:cxn ang="0">
                  <a:pos x="0" y="291"/>
                </a:cxn>
                <a:cxn ang="0">
                  <a:pos x="0" y="208"/>
                </a:cxn>
                <a:cxn ang="0">
                  <a:pos x="3" y="203"/>
                </a:cxn>
                <a:cxn ang="0">
                  <a:pos x="7" y="202"/>
                </a:cxn>
                <a:cxn ang="0">
                  <a:pos x="11" y="203"/>
                </a:cxn>
                <a:cxn ang="0">
                  <a:pos x="13" y="208"/>
                </a:cxn>
                <a:cxn ang="0">
                  <a:pos x="13" y="208"/>
                </a:cxn>
                <a:cxn ang="0">
                  <a:pos x="13" y="350"/>
                </a:cxn>
                <a:cxn ang="0">
                  <a:pos x="13" y="350"/>
                </a:cxn>
                <a:cxn ang="0">
                  <a:pos x="11" y="354"/>
                </a:cxn>
                <a:cxn ang="0">
                  <a:pos x="7" y="357"/>
                </a:cxn>
                <a:cxn ang="0">
                  <a:pos x="3" y="354"/>
                </a:cxn>
                <a:cxn ang="0">
                  <a:pos x="0" y="350"/>
                </a:cxn>
                <a:cxn ang="0">
                  <a:pos x="0" y="350"/>
                </a:cxn>
                <a:cxn ang="0">
                  <a:pos x="3" y="347"/>
                </a:cxn>
                <a:cxn ang="0">
                  <a:pos x="7" y="344"/>
                </a:cxn>
                <a:cxn ang="0">
                  <a:pos x="11" y="347"/>
                </a:cxn>
                <a:cxn ang="0">
                  <a:pos x="13" y="350"/>
                </a:cxn>
                <a:cxn ang="0">
                  <a:pos x="13" y="350"/>
                </a:cxn>
              </a:cxnLst>
              <a:rect l="0" t="0" r="r" b="b"/>
              <a:pathLst>
                <a:path w="13" h="357">
                  <a:moveTo>
                    <a:pt x="13" y="5"/>
                  </a:moveTo>
                  <a:lnTo>
                    <a:pt x="13" y="89"/>
                  </a:lnTo>
                  <a:lnTo>
                    <a:pt x="11" y="93"/>
                  </a:lnTo>
                  <a:lnTo>
                    <a:pt x="7" y="94"/>
                  </a:lnTo>
                  <a:lnTo>
                    <a:pt x="3" y="93"/>
                  </a:lnTo>
                  <a:lnTo>
                    <a:pt x="0" y="89"/>
                  </a:lnTo>
                  <a:lnTo>
                    <a:pt x="0" y="5"/>
                  </a:lnTo>
                  <a:lnTo>
                    <a:pt x="3" y="1"/>
                  </a:lnTo>
                  <a:lnTo>
                    <a:pt x="7" y="0"/>
                  </a:lnTo>
                  <a:lnTo>
                    <a:pt x="11" y="1"/>
                  </a:lnTo>
                  <a:lnTo>
                    <a:pt x="13" y="5"/>
                  </a:lnTo>
                  <a:lnTo>
                    <a:pt x="13" y="5"/>
                  </a:lnTo>
                  <a:close/>
                  <a:moveTo>
                    <a:pt x="13" y="149"/>
                  </a:moveTo>
                  <a:lnTo>
                    <a:pt x="13" y="149"/>
                  </a:lnTo>
                  <a:lnTo>
                    <a:pt x="11" y="152"/>
                  </a:lnTo>
                  <a:lnTo>
                    <a:pt x="7" y="154"/>
                  </a:lnTo>
                  <a:lnTo>
                    <a:pt x="3" y="152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3" y="144"/>
                  </a:lnTo>
                  <a:lnTo>
                    <a:pt x="7" y="142"/>
                  </a:lnTo>
                  <a:lnTo>
                    <a:pt x="11" y="144"/>
                  </a:lnTo>
                  <a:lnTo>
                    <a:pt x="13" y="149"/>
                  </a:lnTo>
                  <a:lnTo>
                    <a:pt x="13" y="149"/>
                  </a:lnTo>
                  <a:close/>
                  <a:moveTo>
                    <a:pt x="13" y="208"/>
                  </a:moveTo>
                  <a:lnTo>
                    <a:pt x="13" y="291"/>
                  </a:lnTo>
                  <a:lnTo>
                    <a:pt x="11" y="295"/>
                  </a:lnTo>
                  <a:lnTo>
                    <a:pt x="7" y="297"/>
                  </a:lnTo>
                  <a:lnTo>
                    <a:pt x="3" y="295"/>
                  </a:lnTo>
                  <a:lnTo>
                    <a:pt x="0" y="291"/>
                  </a:lnTo>
                  <a:lnTo>
                    <a:pt x="0" y="208"/>
                  </a:lnTo>
                  <a:lnTo>
                    <a:pt x="3" y="203"/>
                  </a:lnTo>
                  <a:lnTo>
                    <a:pt x="7" y="202"/>
                  </a:lnTo>
                  <a:lnTo>
                    <a:pt x="11" y="203"/>
                  </a:lnTo>
                  <a:lnTo>
                    <a:pt x="13" y="208"/>
                  </a:lnTo>
                  <a:lnTo>
                    <a:pt x="13" y="208"/>
                  </a:lnTo>
                  <a:close/>
                  <a:moveTo>
                    <a:pt x="13" y="350"/>
                  </a:moveTo>
                  <a:lnTo>
                    <a:pt x="13" y="350"/>
                  </a:lnTo>
                  <a:lnTo>
                    <a:pt x="11" y="354"/>
                  </a:lnTo>
                  <a:lnTo>
                    <a:pt x="7" y="357"/>
                  </a:lnTo>
                  <a:lnTo>
                    <a:pt x="3" y="354"/>
                  </a:lnTo>
                  <a:lnTo>
                    <a:pt x="0" y="350"/>
                  </a:lnTo>
                  <a:lnTo>
                    <a:pt x="0" y="350"/>
                  </a:lnTo>
                  <a:lnTo>
                    <a:pt x="3" y="347"/>
                  </a:lnTo>
                  <a:lnTo>
                    <a:pt x="7" y="344"/>
                  </a:lnTo>
                  <a:lnTo>
                    <a:pt x="11" y="347"/>
                  </a:lnTo>
                  <a:lnTo>
                    <a:pt x="13" y="350"/>
                  </a:lnTo>
                  <a:lnTo>
                    <a:pt x="13" y="350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6" name="Rectangle 446"/>
            <p:cNvSpPr>
              <a:spLocks noChangeArrowheads="1"/>
            </p:cNvSpPr>
            <p:nvPr/>
          </p:nvSpPr>
          <p:spPr bwMode="auto">
            <a:xfrm>
              <a:off x="2664" y="1242"/>
              <a:ext cx="11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27" name="Line 447"/>
            <p:cNvSpPr>
              <a:spLocks noChangeShapeType="1"/>
            </p:cNvSpPr>
            <p:nvPr/>
          </p:nvSpPr>
          <p:spPr bwMode="auto">
            <a:xfrm flipV="1">
              <a:off x="2631" y="1322"/>
              <a:ext cx="48" cy="6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8" name="Freeform 448"/>
            <p:cNvSpPr>
              <a:spLocks noEditPoints="1"/>
            </p:cNvSpPr>
            <p:nvPr/>
          </p:nvSpPr>
          <p:spPr bwMode="auto">
            <a:xfrm>
              <a:off x="2231" y="734"/>
              <a:ext cx="1392" cy="6"/>
            </a:xfrm>
            <a:custGeom>
              <a:avLst/>
              <a:gdLst/>
              <a:ahLst/>
              <a:cxnLst>
                <a:cxn ang="0">
                  <a:pos x="89" y="13"/>
                </a:cxn>
                <a:cxn ang="0">
                  <a:pos x="6" y="0"/>
                </a:cxn>
                <a:cxn ang="0">
                  <a:pos x="149" y="13"/>
                </a:cxn>
                <a:cxn ang="0">
                  <a:pos x="149" y="0"/>
                </a:cxn>
                <a:cxn ang="0">
                  <a:pos x="291" y="13"/>
                </a:cxn>
                <a:cxn ang="0">
                  <a:pos x="208" y="0"/>
                </a:cxn>
                <a:cxn ang="0">
                  <a:pos x="351" y="13"/>
                </a:cxn>
                <a:cxn ang="0">
                  <a:pos x="351" y="0"/>
                </a:cxn>
                <a:cxn ang="0">
                  <a:pos x="493" y="13"/>
                </a:cxn>
                <a:cxn ang="0">
                  <a:pos x="410" y="0"/>
                </a:cxn>
                <a:cxn ang="0">
                  <a:pos x="553" y="13"/>
                </a:cxn>
                <a:cxn ang="0">
                  <a:pos x="553" y="0"/>
                </a:cxn>
                <a:cxn ang="0">
                  <a:pos x="697" y="13"/>
                </a:cxn>
                <a:cxn ang="0">
                  <a:pos x="612" y="0"/>
                </a:cxn>
                <a:cxn ang="0">
                  <a:pos x="756" y="13"/>
                </a:cxn>
                <a:cxn ang="0">
                  <a:pos x="756" y="0"/>
                </a:cxn>
                <a:cxn ang="0">
                  <a:pos x="899" y="13"/>
                </a:cxn>
                <a:cxn ang="0">
                  <a:pos x="816" y="0"/>
                </a:cxn>
                <a:cxn ang="0">
                  <a:pos x="958" y="13"/>
                </a:cxn>
                <a:cxn ang="0">
                  <a:pos x="958" y="0"/>
                </a:cxn>
                <a:cxn ang="0">
                  <a:pos x="1101" y="13"/>
                </a:cxn>
                <a:cxn ang="0">
                  <a:pos x="1017" y="0"/>
                </a:cxn>
                <a:cxn ang="0">
                  <a:pos x="1160" y="13"/>
                </a:cxn>
                <a:cxn ang="0">
                  <a:pos x="1160" y="0"/>
                </a:cxn>
                <a:cxn ang="0">
                  <a:pos x="1302" y="13"/>
                </a:cxn>
                <a:cxn ang="0">
                  <a:pos x="1219" y="0"/>
                </a:cxn>
                <a:cxn ang="0">
                  <a:pos x="1362" y="13"/>
                </a:cxn>
                <a:cxn ang="0">
                  <a:pos x="1362" y="0"/>
                </a:cxn>
                <a:cxn ang="0">
                  <a:pos x="1504" y="13"/>
                </a:cxn>
                <a:cxn ang="0">
                  <a:pos x="1421" y="0"/>
                </a:cxn>
                <a:cxn ang="0">
                  <a:pos x="1565" y="13"/>
                </a:cxn>
                <a:cxn ang="0">
                  <a:pos x="1564" y="0"/>
                </a:cxn>
                <a:cxn ang="0">
                  <a:pos x="1708" y="13"/>
                </a:cxn>
                <a:cxn ang="0">
                  <a:pos x="1625" y="0"/>
                </a:cxn>
                <a:cxn ang="0">
                  <a:pos x="1767" y="13"/>
                </a:cxn>
                <a:cxn ang="0">
                  <a:pos x="1767" y="0"/>
                </a:cxn>
                <a:cxn ang="0">
                  <a:pos x="1910" y="13"/>
                </a:cxn>
                <a:cxn ang="0">
                  <a:pos x="1827" y="0"/>
                </a:cxn>
                <a:cxn ang="0">
                  <a:pos x="1969" y="13"/>
                </a:cxn>
                <a:cxn ang="0">
                  <a:pos x="1969" y="0"/>
                </a:cxn>
                <a:cxn ang="0">
                  <a:pos x="2112" y="13"/>
                </a:cxn>
                <a:cxn ang="0">
                  <a:pos x="2029" y="0"/>
                </a:cxn>
                <a:cxn ang="0">
                  <a:pos x="2171" y="13"/>
                </a:cxn>
                <a:cxn ang="0">
                  <a:pos x="2171" y="0"/>
                </a:cxn>
                <a:cxn ang="0">
                  <a:pos x="2314" y="13"/>
                </a:cxn>
                <a:cxn ang="0">
                  <a:pos x="2231" y="0"/>
                </a:cxn>
                <a:cxn ang="0">
                  <a:pos x="2373" y="13"/>
                </a:cxn>
                <a:cxn ang="0">
                  <a:pos x="2373" y="0"/>
                </a:cxn>
                <a:cxn ang="0">
                  <a:pos x="2517" y="13"/>
                </a:cxn>
                <a:cxn ang="0">
                  <a:pos x="2433" y="0"/>
                </a:cxn>
                <a:cxn ang="0">
                  <a:pos x="2576" y="13"/>
                </a:cxn>
                <a:cxn ang="0">
                  <a:pos x="2576" y="0"/>
                </a:cxn>
                <a:cxn ang="0">
                  <a:pos x="2719" y="13"/>
                </a:cxn>
                <a:cxn ang="0">
                  <a:pos x="2636" y="0"/>
                </a:cxn>
                <a:cxn ang="0">
                  <a:pos x="2778" y="13"/>
                </a:cxn>
                <a:cxn ang="0">
                  <a:pos x="2778" y="0"/>
                </a:cxn>
              </a:cxnLst>
              <a:rect l="0" t="0" r="r" b="b"/>
              <a:pathLst>
                <a:path w="2784" h="13">
                  <a:moveTo>
                    <a:pt x="6" y="0"/>
                  </a:moveTo>
                  <a:lnTo>
                    <a:pt x="89" y="0"/>
                  </a:lnTo>
                  <a:lnTo>
                    <a:pt x="93" y="3"/>
                  </a:lnTo>
                  <a:lnTo>
                    <a:pt x="96" y="7"/>
                  </a:lnTo>
                  <a:lnTo>
                    <a:pt x="93" y="10"/>
                  </a:lnTo>
                  <a:lnTo>
                    <a:pt x="89" y="13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149" y="0"/>
                  </a:moveTo>
                  <a:lnTo>
                    <a:pt x="149" y="0"/>
                  </a:lnTo>
                  <a:lnTo>
                    <a:pt x="153" y="3"/>
                  </a:lnTo>
                  <a:lnTo>
                    <a:pt x="155" y="7"/>
                  </a:lnTo>
                  <a:lnTo>
                    <a:pt x="153" y="10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5" y="10"/>
                  </a:lnTo>
                  <a:lnTo>
                    <a:pt x="143" y="7"/>
                  </a:lnTo>
                  <a:lnTo>
                    <a:pt x="145" y="3"/>
                  </a:lnTo>
                  <a:lnTo>
                    <a:pt x="149" y="0"/>
                  </a:lnTo>
                  <a:lnTo>
                    <a:pt x="149" y="0"/>
                  </a:lnTo>
                  <a:close/>
                  <a:moveTo>
                    <a:pt x="208" y="0"/>
                  </a:moveTo>
                  <a:lnTo>
                    <a:pt x="291" y="0"/>
                  </a:lnTo>
                  <a:lnTo>
                    <a:pt x="296" y="3"/>
                  </a:lnTo>
                  <a:lnTo>
                    <a:pt x="298" y="7"/>
                  </a:lnTo>
                  <a:lnTo>
                    <a:pt x="296" y="10"/>
                  </a:lnTo>
                  <a:lnTo>
                    <a:pt x="291" y="13"/>
                  </a:lnTo>
                  <a:lnTo>
                    <a:pt x="208" y="13"/>
                  </a:lnTo>
                  <a:lnTo>
                    <a:pt x="205" y="10"/>
                  </a:lnTo>
                  <a:lnTo>
                    <a:pt x="202" y="7"/>
                  </a:lnTo>
                  <a:lnTo>
                    <a:pt x="205" y="3"/>
                  </a:lnTo>
                  <a:lnTo>
                    <a:pt x="208" y="0"/>
                  </a:lnTo>
                  <a:lnTo>
                    <a:pt x="208" y="0"/>
                  </a:lnTo>
                  <a:close/>
                  <a:moveTo>
                    <a:pt x="351" y="0"/>
                  </a:moveTo>
                  <a:lnTo>
                    <a:pt x="351" y="0"/>
                  </a:lnTo>
                  <a:lnTo>
                    <a:pt x="356" y="3"/>
                  </a:lnTo>
                  <a:lnTo>
                    <a:pt x="357" y="7"/>
                  </a:lnTo>
                  <a:lnTo>
                    <a:pt x="356" y="10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47" y="10"/>
                  </a:lnTo>
                  <a:lnTo>
                    <a:pt x="345" y="7"/>
                  </a:lnTo>
                  <a:lnTo>
                    <a:pt x="347" y="3"/>
                  </a:lnTo>
                  <a:lnTo>
                    <a:pt x="351" y="0"/>
                  </a:lnTo>
                  <a:lnTo>
                    <a:pt x="351" y="0"/>
                  </a:lnTo>
                  <a:close/>
                  <a:moveTo>
                    <a:pt x="410" y="0"/>
                  </a:moveTo>
                  <a:lnTo>
                    <a:pt x="493" y="0"/>
                  </a:lnTo>
                  <a:lnTo>
                    <a:pt x="498" y="3"/>
                  </a:lnTo>
                  <a:lnTo>
                    <a:pt x="500" y="7"/>
                  </a:lnTo>
                  <a:lnTo>
                    <a:pt x="498" y="10"/>
                  </a:lnTo>
                  <a:lnTo>
                    <a:pt x="493" y="13"/>
                  </a:lnTo>
                  <a:lnTo>
                    <a:pt x="410" y="13"/>
                  </a:lnTo>
                  <a:lnTo>
                    <a:pt x="407" y="10"/>
                  </a:lnTo>
                  <a:lnTo>
                    <a:pt x="404" y="7"/>
                  </a:lnTo>
                  <a:lnTo>
                    <a:pt x="407" y="3"/>
                  </a:lnTo>
                  <a:lnTo>
                    <a:pt x="410" y="0"/>
                  </a:lnTo>
                  <a:lnTo>
                    <a:pt x="410" y="0"/>
                  </a:lnTo>
                  <a:close/>
                  <a:moveTo>
                    <a:pt x="553" y="0"/>
                  </a:moveTo>
                  <a:lnTo>
                    <a:pt x="553" y="0"/>
                  </a:lnTo>
                  <a:lnTo>
                    <a:pt x="558" y="3"/>
                  </a:lnTo>
                  <a:lnTo>
                    <a:pt x="559" y="7"/>
                  </a:lnTo>
                  <a:lnTo>
                    <a:pt x="558" y="10"/>
                  </a:lnTo>
                  <a:lnTo>
                    <a:pt x="553" y="13"/>
                  </a:lnTo>
                  <a:lnTo>
                    <a:pt x="553" y="13"/>
                  </a:lnTo>
                  <a:lnTo>
                    <a:pt x="549" y="10"/>
                  </a:lnTo>
                  <a:lnTo>
                    <a:pt x="548" y="7"/>
                  </a:lnTo>
                  <a:lnTo>
                    <a:pt x="549" y="3"/>
                  </a:lnTo>
                  <a:lnTo>
                    <a:pt x="553" y="0"/>
                  </a:lnTo>
                  <a:lnTo>
                    <a:pt x="553" y="0"/>
                  </a:lnTo>
                  <a:close/>
                  <a:moveTo>
                    <a:pt x="612" y="0"/>
                  </a:moveTo>
                  <a:lnTo>
                    <a:pt x="697" y="0"/>
                  </a:lnTo>
                  <a:lnTo>
                    <a:pt x="700" y="3"/>
                  </a:lnTo>
                  <a:lnTo>
                    <a:pt x="702" y="7"/>
                  </a:lnTo>
                  <a:lnTo>
                    <a:pt x="700" y="10"/>
                  </a:lnTo>
                  <a:lnTo>
                    <a:pt x="697" y="13"/>
                  </a:lnTo>
                  <a:lnTo>
                    <a:pt x="612" y="13"/>
                  </a:lnTo>
                  <a:lnTo>
                    <a:pt x="609" y="10"/>
                  </a:lnTo>
                  <a:lnTo>
                    <a:pt x="607" y="7"/>
                  </a:lnTo>
                  <a:lnTo>
                    <a:pt x="609" y="3"/>
                  </a:lnTo>
                  <a:lnTo>
                    <a:pt x="612" y="0"/>
                  </a:lnTo>
                  <a:lnTo>
                    <a:pt x="612" y="0"/>
                  </a:lnTo>
                  <a:close/>
                  <a:moveTo>
                    <a:pt x="756" y="0"/>
                  </a:moveTo>
                  <a:lnTo>
                    <a:pt x="756" y="0"/>
                  </a:lnTo>
                  <a:lnTo>
                    <a:pt x="760" y="3"/>
                  </a:lnTo>
                  <a:lnTo>
                    <a:pt x="761" y="7"/>
                  </a:lnTo>
                  <a:lnTo>
                    <a:pt x="760" y="10"/>
                  </a:lnTo>
                  <a:lnTo>
                    <a:pt x="756" y="13"/>
                  </a:lnTo>
                  <a:lnTo>
                    <a:pt x="756" y="13"/>
                  </a:lnTo>
                  <a:lnTo>
                    <a:pt x="751" y="10"/>
                  </a:lnTo>
                  <a:lnTo>
                    <a:pt x="750" y="7"/>
                  </a:lnTo>
                  <a:lnTo>
                    <a:pt x="751" y="3"/>
                  </a:lnTo>
                  <a:lnTo>
                    <a:pt x="756" y="0"/>
                  </a:lnTo>
                  <a:lnTo>
                    <a:pt x="756" y="0"/>
                  </a:lnTo>
                  <a:close/>
                  <a:moveTo>
                    <a:pt x="816" y="0"/>
                  </a:moveTo>
                  <a:lnTo>
                    <a:pt x="899" y="0"/>
                  </a:lnTo>
                  <a:lnTo>
                    <a:pt x="902" y="3"/>
                  </a:lnTo>
                  <a:lnTo>
                    <a:pt x="905" y="7"/>
                  </a:lnTo>
                  <a:lnTo>
                    <a:pt x="902" y="10"/>
                  </a:lnTo>
                  <a:lnTo>
                    <a:pt x="899" y="13"/>
                  </a:lnTo>
                  <a:lnTo>
                    <a:pt x="816" y="13"/>
                  </a:lnTo>
                  <a:lnTo>
                    <a:pt x="811" y="10"/>
                  </a:lnTo>
                  <a:lnTo>
                    <a:pt x="809" y="7"/>
                  </a:lnTo>
                  <a:lnTo>
                    <a:pt x="811" y="3"/>
                  </a:lnTo>
                  <a:lnTo>
                    <a:pt x="816" y="0"/>
                  </a:lnTo>
                  <a:lnTo>
                    <a:pt x="816" y="0"/>
                  </a:lnTo>
                  <a:close/>
                  <a:moveTo>
                    <a:pt x="958" y="0"/>
                  </a:moveTo>
                  <a:lnTo>
                    <a:pt x="958" y="0"/>
                  </a:lnTo>
                  <a:lnTo>
                    <a:pt x="962" y="3"/>
                  </a:lnTo>
                  <a:lnTo>
                    <a:pt x="964" y="7"/>
                  </a:lnTo>
                  <a:lnTo>
                    <a:pt x="962" y="10"/>
                  </a:lnTo>
                  <a:lnTo>
                    <a:pt x="958" y="13"/>
                  </a:lnTo>
                  <a:lnTo>
                    <a:pt x="958" y="13"/>
                  </a:lnTo>
                  <a:lnTo>
                    <a:pt x="954" y="10"/>
                  </a:lnTo>
                  <a:lnTo>
                    <a:pt x="952" y="7"/>
                  </a:lnTo>
                  <a:lnTo>
                    <a:pt x="954" y="3"/>
                  </a:lnTo>
                  <a:lnTo>
                    <a:pt x="958" y="0"/>
                  </a:lnTo>
                  <a:lnTo>
                    <a:pt x="958" y="0"/>
                  </a:lnTo>
                  <a:close/>
                  <a:moveTo>
                    <a:pt x="1017" y="0"/>
                  </a:moveTo>
                  <a:lnTo>
                    <a:pt x="1101" y="0"/>
                  </a:lnTo>
                  <a:lnTo>
                    <a:pt x="1104" y="3"/>
                  </a:lnTo>
                  <a:lnTo>
                    <a:pt x="1107" y="7"/>
                  </a:lnTo>
                  <a:lnTo>
                    <a:pt x="1104" y="10"/>
                  </a:lnTo>
                  <a:lnTo>
                    <a:pt x="1101" y="13"/>
                  </a:lnTo>
                  <a:lnTo>
                    <a:pt x="1017" y="13"/>
                  </a:lnTo>
                  <a:lnTo>
                    <a:pt x="1014" y="10"/>
                  </a:lnTo>
                  <a:lnTo>
                    <a:pt x="1011" y="7"/>
                  </a:lnTo>
                  <a:lnTo>
                    <a:pt x="1014" y="3"/>
                  </a:lnTo>
                  <a:lnTo>
                    <a:pt x="1017" y="0"/>
                  </a:lnTo>
                  <a:lnTo>
                    <a:pt x="1017" y="0"/>
                  </a:lnTo>
                  <a:close/>
                  <a:moveTo>
                    <a:pt x="1160" y="0"/>
                  </a:moveTo>
                  <a:lnTo>
                    <a:pt x="1160" y="0"/>
                  </a:lnTo>
                  <a:lnTo>
                    <a:pt x="1164" y="3"/>
                  </a:lnTo>
                  <a:lnTo>
                    <a:pt x="1166" y="7"/>
                  </a:lnTo>
                  <a:lnTo>
                    <a:pt x="1164" y="10"/>
                  </a:lnTo>
                  <a:lnTo>
                    <a:pt x="1160" y="13"/>
                  </a:lnTo>
                  <a:lnTo>
                    <a:pt x="1160" y="13"/>
                  </a:lnTo>
                  <a:lnTo>
                    <a:pt x="1156" y="10"/>
                  </a:lnTo>
                  <a:lnTo>
                    <a:pt x="1154" y="7"/>
                  </a:lnTo>
                  <a:lnTo>
                    <a:pt x="1156" y="3"/>
                  </a:lnTo>
                  <a:lnTo>
                    <a:pt x="1160" y="0"/>
                  </a:lnTo>
                  <a:lnTo>
                    <a:pt x="1160" y="0"/>
                  </a:lnTo>
                  <a:close/>
                  <a:moveTo>
                    <a:pt x="1219" y="0"/>
                  </a:moveTo>
                  <a:lnTo>
                    <a:pt x="1302" y="0"/>
                  </a:lnTo>
                  <a:lnTo>
                    <a:pt x="1307" y="3"/>
                  </a:lnTo>
                  <a:lnTo>
                    <a:pt x="1309" y="7"/>
                  </a:lnTo>
                  <a:lnTo>
                    <a:pt x="1307" y="10"/>
                  </a:lnTo>
                  <a:lnTo>
                    <a:pt x="1302" y="13"/>
                  </a:lnTo>
                  <a:lnTo>
                    <a:pt x="1219" y="13"/>
                  </a:lnTo>
                  <a:lnTo>
                    <a:pt x="1216" y="10"/>
                  </a:lnTo>
                  <a:lnTo>
                    <a:pt x="1213" y="7"/>
                  </a:lnTo>
                  <a:lnTo>
                    <a:pt x="1216" y="3"/>
                  </a:lnTo>
                  <a:lnTo>
                    <a:pt x="1219" y="0"/>
                  </a:lnTo>
                  <a:lnTo>
                    <a:pt x="1219" y="0"/>
                  </a:lnTo>
                  <a:close/>
                  <a:moveTo>
                    <a:pt x="1362" y="0"/>
                  </a:moveTo>
                  <a:lnTo>
                    <a:pt x="1362" y="0"/>
                  </a:lnTo>
                  <a:lnTo>
                    <a:pt x="1367" y="3"/>
                  </a:lnTo>
                  <a:lnTo>
                    <a:pt x="1368" y="7"/>
                  </a:lnTo>
                  <a:lnTo>
                    <a:pt x="1367" y="10"/>
                  </a:lnTo>
                  <a:lnTo>
                    <a:pt x="1362" y="13"/>
                  </a:lnTo>
                  <a:lnTo>
                    <a:pt x="1362" y="13"/>
                  </a:lnTo>
                  <a:lnTo>
                    <a:pt x="1358" y="10"/>
                  </a:lnTo>
                  <a:lnTo>
                    <a:pt x="1356" y="7"/>
                  </a:lnTo>
                  <a:lnTo>
                    <a:pt x="1358" y="3"/>
                  </a:lnTo>
                  <a:lnTo>
                    <a:pt x="1362" y="0"/>
                  </a:lnTo>
                  <a:lnTo>
                    <a:pt x="1362" y="0"/>
                  </a:lnTo>
                  <a:close/>
                  <a:moveTo>
                    <a:pt x="1421" y="0"/>
                  </a:moveTo>
                  <a:lnTo>
                    <a:pt x="1504" y="0"/>
                  </a:lnTo>
                  <a:lnTo>
                    <a:pt x="1509" y="3"/>
                  </a:lnTo>
                  <a:lnTo>
                    <a:pt x="1511" y="7"/>
                  </a:lnTo>
                  <a:lnTo>
                    <a:pt x="1509" y="10"/>
                  </a:lnTo>
                  <a:lnTo>
                    <a:pt x="1504" y="13"/>
                  </a:lnTo>
                  <a:lnTo>
                    <a:pt x="1421" y="13"/>
                  </a:lnTo>
                  <a:lnTo>
                    <a:pt x="1418" y="10"/>
                  </a:lnTo>
                  <a:lnTo>
                    <a:pt x="1415" y="7"/>
                  </a:lnTo>
                  <a:lnTo>
                    <a:pt x="1418" y="3"/>
                  </a:lnTo>
                  <a:lnTo>
                    <a:pt x="1421" y="0"/>
                  </a:lnTo>
                  <a:lnTo>
                    <a:pt x="1421" y="0"/>
                  </a:lnTo>
                  <a:close/>
                  <a:moveTo>
                    <a:pt x="1564" y="0"/>
                  </a:moveTo>
                  <a:lnTo>
                    <a:pt x="1565" y="0"/>
                  </a:lnTo>
                  <a:lnTo>
                    <a:pt x="1569" y="3"/>
                  </a:lnTo>
                  <a:lnTo>
                    <a:pt x="1570" y="7"/>
                  </a:lnTo>
                  <a:lnTo>
                    <a:pt x="1569" y="10"/>
                  </a:lnTo>
                  <a:lnTo>
                    <a:pt x="1565" y="13"/>
                  </a:lnTo>
                  <a:lnTo>
                    <a:pt x="1564" y="13"/>
                  </a:lnTo>
                  <a:lnTo>
                    <a:pt x="1560" y="10"/>
                  </a:lnTo>
                  <a:lnTo>
                    <a:pt x="1559" y="7"/>
                  </a:lnTo>
                  <a:lnTo>
                    <a:pt x="1560" y="3"/>
                  </a:lnTo>
                  <a:lnTo>
                    <a:pt x="1564" y="0"/>
                  </a:lnTo>
                  <a:lnTo>
                    <a:pt x="1564" y="0"/>
                  </a:lnTo>
                  <a:close/>
                  <a:moveTo>
                    <a:pt x="1625" y="0"/>
                  </a:moveTo>
                  <a:lnTo>
                    <a:pt x="1708" y="0"/>
                  </a:lnTo>
                  <a:lnTo>
                    <a:pt x="1711" y="3"/>
                  </a:lnTo>
                  <a:lnTo>
                    <a:pt x="1714" y="7"/>
                  </a:lnTo>
                  <a:lnTo>
                    <a:pt x="1711" y="10"/>
                  </a:lnTo>
                  <a:lnTo>
                    <a:pt x="1708" y="13"/>
                  </a:lnTo>
                  <a:lnTo>
                    <a:pt x="1625" y="13"/>
                  </a:lnTo>
                  <a:lnTo>
                    <a:pt x="1620" y="10"/>
                  </a:lnTo>
                  <a:lnTo>
                    <a:pt x="1618" y="7"/>
                  </a:lnTo>
                  <a:lnTo>
                    <a:pt x="1620" y="3"/>
                  </a:lnTo>
                  <a:lnTo>
                    <a:pt x="1625" y="0"/>
                  </a:lnTo>
                  <a:lnTo>
                    <a:pt x="1625" y="0"/>
                  </a:lnTo>
                  <a:close/>
                  <a:moveTo>
                    <a:pt x="1767" y="0"/>
                  </a:moveTo>
                  <a:lnTo>
                    <a:pt x="1767" y="0"/>
                  </a:lnTo>
                  <a:lnTo>
                    <a:pt x="1771" y="3"/>
                  </a:lnTo>
                  <a:lnTo>
                    <a:pt x="1773" y="7"/>
                  </a:lnTo>
                  <a:lnTo>
                    <a:pt x="1771" y="10"/>
                  </a:lnTo>
                  <a:lnTo>
                    <a:pt x="1767" y="13"/>
                  </a:lnTo>
                  <a:lnTo>
                    <a:pt x="1767" y="13"/>
                  </a:lnTo>
                  <a:lnTo>
                    <a:pt x="1762" y="10"/>
                  </a:lnTo>
                  <a:lnTo>
                    <a:pt x="1761" y="7"/>
                  </a:lnTo>
                  <a:lnTo>
                    <a:pt x="1762" y="3"/>
                  </a:lnTo>
                  <a:lnTo>
                    <a:pt x="1767" y="0"/>
                  </a:lnTo>
                  <a:lnTo>
                    <a:pt x="1767" y="0"/>
                  </a:lnTo>
                  <a:close/>
                  <a:moveTo>
                    <a:pt x="1827" y="0"/>
                  </a:moveTo>
                  <a:lnTo>
                    <a:pt x="1910" y="0"/>
                  </a:lnTo>
                  <a:lnTo>
                    <a:pt x="1913" y="3"/>
                  </a:lnTo>
                  <a:lnTo>
                    <a:pt x="1916" y="7"/>
                  </a:lnTo>
                  <a:lnTo>
                    <a:pt x="1913" y="10"/>
                  </a:lnTo>
                  <a:lnTo>
                    <a:pt x="1910" y="13"/>
                  </a:lnTo>
                  <a:lnTo>
                    <a:pt x="1827" y="13"/>
                  </a:lnTo>
                  <a:lnTo>
                    <a:pt x="1822" y="10"/>
                  </a:lnTo>
                  <a:lnTo>
                    <a:pt x="1820" y="7"/>
                  </a:lnTo>
                  <a:lnTo>
                    <a:pt x="1822" y="3"/>
                  </a:lnTo>
                  <a:lnTo>
                    <a:pt x="1827" y="0"/>
                  </a:lnTo>
                  <a:lnTo>
                    <a:pt x="1827" y="0"/>
                  </a:lnTo>
                  <a:close/>
                  <a:moveTo>
                    <a:pt x="1969" y="0"/>
                  </a:moveTo>
                  <a:lnTo>
                    <a:pt x="1969" y="0"/>
                  </a:lnTo>
                  <a:lnTo>
                    <a:pt x="1973" y="3"/>
                  </a:lnTo>
                  <a:lnTo>
                    <a:pt x="1975" y="7"/>
                  </a:lnTo>
                  <a:lnTo>
                    <a:pt x="1973" y="10"/>
                  </a:lnTo>
                  <a:lnTo>
                    <a:pt x="1969" y="13"/>
                  </a:lnTo>
                  <a:lnTo>
                    <a:pt x="1969" y="13"/>
                  </a:lnTo>
                  <a:lnTo>
                    <a:pt x="1965" y="10"/>
                  </a:lnTo>
                  <a:lnTo>
                    <a:pt x="1963" y="7"/>
                  </a:lnTo>
                  <a:lnTo>
                    <a:pt x="1965" y="3"/>
                  </a:lnTo>
                  <a:lnTo>
                    <a:pt x="1969" y="0"/>
                  </a:lnTo>
                  <a:lnTo>
                    <a:pt x="1969" y="0"/>
                  </a:lnTo>
                  <a:close/>
                  <a:moveTo>
                    <a:pt x="2029" y="0"/>
                  </a:moveTo>
                  <a:lnTo>
                    <a:pt x="2112" y="0"/>
                  </a:lnTo>
                  <a:lnTo>
                    <a:pt x="2117" y="3"/>
                  </a:lnTo>
                  <a:lnTo>
                    <a:pt x="2118" y="7"/>
                  </a:lnTo>
                  <a:lnTo>
                    <a:pt x="2117" y="10"/>
                  </a:lnTo>
                  <a:lnTo>
                    <a:pt x="2112" y="13"/>
                  </a:lnTo>
                  <a:lnTo>
                    <a:pt x="2029" y="13"/>
                  </a:lnTo>
                  <a:lnTo>
                    <a:pt x="2025" y="10"/>
                  </a:lnTo>
                  <a:lnTo>
                    <a:pt x="2022" y="7"/>
                  </a:lnTo>
                  <a:lnTo>
                    <a:pt x="2025" y="3"/>
                  </a:lnTo>
                  <a:lnTo>
                    <a:pt x="2029" y="0"/>
                  </a:lnTo>
                  <a:lnTo>
                    <a:pt x="2029" y="0"/>
                  </a:lnTo>
                  <a:close/>
                  <a:moveTo>
                    <a:pt x="2171" y="0"/>
                  </a:moveTo>
                  <a:lnTo>
                    <a:pt x="2171" y="0"/>
                  </a:lnTo>
                  <a:lnTo>
                    <a:pt x="2176" y="3"/>
                  </a:lnTo>
                  <a:lnTo>
                    <a:pt x="2177" y="7"/>
                  </a:lnTo>
                  <a:lnTo>
                    <a:pt x="2176" y="10"/>
                  </a:lnTo>
                  <a:lnTo>
                    <a:pt x="2171" y="13"/>
                  </a:lnTo>
                  <a:lnTo>
                    <a:pt x="2171" y="13"/>
                  </a:lnTo>
                  <a:lnTo>
                    <a:pt x="2167" y="10"/>
                  </a:lnTo>
                  <a:lnTo>
                    <a:pt x="2165" y="7"/>
                  </a:lnTo>
                  <a:lnTo>
                    <a:pt x="2167" y="3"/>
                  </a:lnTo>
                  <a:lnTo>
                    <a:pt x="2171" y="0"/>
                  </a:lnTo>
                  <a:lnTo>
                    <a:pt x="2171" y="0"/>
                  </a:lnTo>
                  <a:close/>
                  <a:moveTo>
                    <a:pt x="2231" y="0"/>
                  </a:moveTo>
                  <a:lnTo>
                    <a:pt x="2314" y="0"/>
                  </a:lnTo>
                  <a:lnTo>
                    <a:pt x="2319" y="3"/>
                  </a:lnTo>
                  <a:lnTo>
                    <a:pt x="2320" y="7"/>
                  </a:lnTo>
                  <a:lnTo>
                    <a:pt x="2319" y="10"/>
                  </a:lnTo>
                  <a:lnTo>
                    <a:pt x="2314" y="13"/>
                  </a:lnTo>
                  <a:lnTo>
                    <a:pt x="2231" y="13"/>
                  </a:lnTo>
                  <a:lnTo>
                    <a:pt x="2227" y="10"/>
                  </a:lnTo>
                  <a:lnTo>
                    <a:pt x="2224" y="7"/>
                  </a:lnTo>
                  <a:lnTo>
                    <a:pt x="2227" y="3"/>
                  </a:lnTo>
                  <a:lnTo>
                    <a:pt x="2231" y="0"/>
                  </a:lnTo>
                  <a:lnTo>
                    <a:pt x="2231" y="0"/>
                  </a:lnTo>
                  <a:close/>
                  <a:moveTo>
                    <a:pt x="2373" y="0"/>
                  </a:moveTo>
                  <a:lnTo>
                    <a:pt x="2373" y="0"/>
                  </a:lnTo>
                  <a:lnTo>
                    <a:pt x="2378" y="3"/>
                  </a:lnTo>
                  <a:lnTo>
                    <a:pt x="2379" y="7"/>
                  </a:lnTo>
                  <a:lnTo>
                    <a:pt x="2378" y="10"/>
                  </a:lnTo>
                  <a:lnTo>
                    <a:pt x="2373" y="13"/>
                  </a:lnTo>
                  <a:lnTo>
                    <a:pt x="2373" y="13"/>
                  </a:lnTo>
                  <a:lnTo>
                    <a:pt x="2369" y="10"/>
                  </a:lnTo>
                  <a:lnTo>
                    <a:pt x="2368" y="7"/>
                  </a:lnTo>
                  <a:lnTo>
                    <a:pt x="2369" y="3"/>
                  </a:lnTo>
                  <a:lnTo>
                    <a:pt x="2373" y="0"/>
                  </a:lnTo>
                  <a:lnTo>
                    <a:pt x="2373" y="0"/>
                  </a:lnTo>
                  <a:close/>
                  <a:moveTo>
                    <a:pt x="2433" y="0"/>
                  </a:moveTo>
                  <a:lnTo>
                    <a:pt x="2517" y="0"/>
                  </a:lnTo>
                  <a:lnTo>
                    <a:pt x="2521" y="3"/>
                  </a:lnTo>
                  <a:lnTo>
                    <a:pt x="2522" y="7"/>
                  </a:lnTo>
                  <a:lnTo>
                    <a:pt x="2521" y="10"/>
                  </a:lnTo>
                  <a:lnTo>
                    <a:pt x="2517" y="13"/>
                  </a:lnTo>
                  <a:lnTo>
                    <a:pt x="2433" y="13"/>
                  </a:lnTo>
                  <a:lnTo>
                    <a:pt x="2429" y="10"/>
                  </a:lnTo>
                  <a:lnTo>
                    <a:pt x="2428" y="7"/>
                  </a:lnTo>
                  <a:lnTo>
                    <a:pt x="2429" y="3"/>
                  </a:lnTo>
                  <a:lnTo>
                    <a:pt x="2433" y="0"/>
                  </a:lnTo>
                  <a:lnTo>
                    <a:pt x="2433" y="0"/>
                  </a:lnTo>
                  <a:close/>
                  <a:moveTo>
                    <a:pt x="2576" y="0"/>
                  </a:moveTo>
                  <a:lnTo>
                    <a:pt x="2576" y="0"/>
                  </a:lnTo>
                  <a:lnTo>
                    <a:pt x="2580" y="3"/>
                  </a:lnTo>
                  <a:lnTo>
                    <a:pt x="2581" y="7"/>
                  </a:lnTo>
                  <a:lnTo>
                    <a:pt x="2580" y="10"/>
                  </a:lnTo>
                  <a:lnTo>
                    <a:pt x="2576" y="13"/>
                  </a:lnTo>
                  <a:lnTo>
                    <a:pt x="2576" y="13"/>
                  </a:lnTo>
                  <a:lnTo>
                    <a:pt x="2571" y="10"/>
                  </a:lnTo>
                  <a:lnTo>
                    <a:pt x="2570" y="7"/>
                  </a:lnTo>
                  <a:lnTo>
                    <a:pt x="2571" y="3"/>
                  </a:lnTo>
                  <a:lnTo>
                    <a:pt x="2576" y="0"/>
                  </a:lnTo>
                  <a:lnTo>
                    <a:pt x="2576" y="0"/>
                  </a:lnTo>
                  <a:close/>
                  <a:moveTo>
                    <a:pt x="2636" y="0"/>
                  </a:moveTo>
                  <a:lnTo>
                    <a:pt x="2719" y="0"/>
                  </a:lnTo>
                  <a:lnTo>
                    <a:pt x="2723" y="3"/>
                  </a:lnTo>
                  <a:lnTo>
                    <a:pt x="2725" y="7"/>
                  </a:lnTo>
                  <a:lnTo>
                    <a:pt x="2723" y="10"/>
                  </a:lnTo>
                  <a:lnTo>
                    <a:pt x="2719" y="13"/>
                  </a:lnTo>
                  <a:lnTo>
                    <a:pt x="2636" y="13"/>
                  </a:lnTo>
                  <a:lnTo>
                    <a:pt x="2631" y="10"/>
                  </a:lnTo>
                  <a:lnTo>
                    <a:pt x="2630" y="7"/>
                  </a:lnTo>
                  <a:lnTo>
                    <a:pt x="2631" y="3"/>
                  </a:lnTo>
                  <a:lnTo>
                    <a:pt x="2636" y="0"/>
                  </a:lnTo>
                  <a:lnTo>
                    <a:pt x="2636" y="0"/>
                  </a:lnTo>
                  <a:close/>
                  <a:moveTo>
                    <a:pt x="2778" y="0"/>
                  </a:moveTo>
                  <a:lnTo>
                    <a:pt x="2778" y="0"/>
                  </a:lnTo>
                  <a:lnTo>
                    <a:pt x="2782" y="3"/>
                  </a:lnTo>
                  <a:lnTo>
                    <a:pt x="2784" y="7"/>
                  </a:lnTo>
                  <a:lnTo>
                    <a:pt x="2782" y="10"/>
                  </a:lnTo>
                  <a:lnTo>
                    <a:pt x="2778" y="13"/>
                  </a:lnTo>
                  <a:lnTo>
                    <a:pt x="2778" y="13"/>
                  </a:lnTo>
                  <a:lnTo>
                    <a:pt x="2773" y="10"/>
                  </a:lnTo>
                  <a:lnTo>
                    <a:pt x="2772" y="7"/>
                  </a:lnTo>
                  <a:lnTo>
                    <a:pt x="2773" y="3"/>
                  </a:lnTo>
                  <a:lnTo>
                    <a:pt x="2778" y="0"/>
                  </a:lnTo>
                  <a:lnTo>
                    <a:pt x="2778" y="0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29" name="Freeform 449"/>
            <p:cNvSpPr>
              <a:spLocks noEditPoints="1"/>
            </p:cNvSpPr>
            <p:nvPr/>
          </p:nvSpPr>
          <p:spPr bwMode="auto">
            <a:xfrm>
              <a:off x="4209" y="734"/>
              <a:ext cx="451" cy="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95" y="7"/>
                </a:cxn>
                <a:cxn ang="0">
                  <a:pos x="89" y="13"/>
                </a:cxn>
                <a:cxn ang="0">
                  <a:pos x="1" y="10"/>
                </a:cxn>
                <a:cxn ang="0">
                  <a:pos x="1" y="3"/>
                </a:cxn>
                <a:cxn ang="0">
                  <a:pos x="6" y="0"/>
                </a:cxn>
                <a:cxn ang="0">
                  <a:pos x="149" y="0"/>
                </a:cxn>
                <a:cxn ang="0">
                  <a:pos x="155" y="7"/>
                </a:cxn>
                <a:cxn ang="0">
                  <a:pos x="149" y="13"/>
                </a:cxn>
                <a:cxn ang="0">
                  <a:pos x="144" y="10"/>
                </a:cxn>
                <a:cxn ang="0">
                  <a:pos x="144" y="3"/>
                </a:cxn>
                <a:cxn ang="0">
                  <a:pos x="149" y="0"/>
                </a:cxn>
                <a:cxn ang="0">
                  <a:pos x="291" y="0"/>
                </a:cxn>
                <a:cxn ang="0">
                  <a:pos x="297" y="7"/>
                </a:cxn>
                <a:cxn ang="0">
                  <a:pos x="291" y="13"/>
                </a:cxn>
                <a:cxn ang="0">
                  <a:pos x="203" y="10"/>
                </a:cxn>
                <a:cxn ang="0">
                  <a:pos x="203" y="3"/>
                </a:cxn>
                <a:cxn ang="0">
                  <a:pos x="208" y="0"/>
                </a:cxn>
                <a:cxn ang="0">
                  <a:pos x="351" y="0"/>
                </a:cxn>
                <a:cxn ang="0">
                  <a:pos x="357" y="7"/>
                </a:cxn>
                <a:cxn ang="0">
                  <a:pos x="351" y="13"/>
                </a:cxn>
                <a:cxn ang="0">
                  <a:pos x="347" y="10"/>
                </a:cxn>
                <a:cxn ang="0">
                  <a:pos x="347" y="3"/>
                </a:cxn>
                <a:cxn ang="0">
                  <a:pos x="351" y="0"/>
                </a:cxn>
                <a:cxn ang="0">
                  <a:pos x="493" y="0"/>
                </a:cxn>
                <a:cxn ang="0">
                  <a:pos x="499" y="7"/>
                </a:cxn>
                <a:cxn ang="0">
                  <a:pos x="493" y="13"/>
                </a:cxn>
                <a:cxn ang="0">
                  <a:pos x="406" y="10"/>
                </a:cxn>
                <a:cxn ang="0">
                  <a:pos x="406" y="3"/>
                </a:cxn>
                <a:cxn ang="0">
                  <a:pos x="410" y="0"/>
                </a:cxn>
                <a:cxn ang="0">
                  <a:pos x="553" y="0"/>
                </a:cxn>
                <a:cxn ang="0">
                  <a:pos x="559" y="7"/>
                </a:cxn>
                <a:cxn ang="0">
                  <a:pos x="553" y="13"/>
                </a:cxn>
                <a:cxn ang="0">
                  <a:pos x="549" y="10"/>
                </a:cxn>
                <a:cxn ang="0">
                  <a:pos x="549" y="3"/>
                </a:cxn>
                <a:cxn ang="0">
                  <a:pos x="553" y="0"/>
                </a:cxn>
                <a:cxn ang="0">
                  <a:pos x="695" y="0"/>
                </a:cxn>
                <a:cxn ang="0">
                  <a:pos x="701" y="7"/>
                </a:cxn>
                <a:cxn ang="0">
                  <a:pos x="695" y="13"/>
                </a:cxn>
                <a:cxn ang="0">
                  <a:pos x="608" y="10"/>
                </a:cxn>
                <a:cxn ang="0">
                  <a:pos x="608" y="3"/>
                </a:cxn>
                <a:cxn ang="0">
                  <a:pos x="612" y="0"/>
                </a:cxn>
                <a:cxn ang="0">
                  <a:pos x="755" y="0"/>
                </a:cxn>
                <a:cxn ang="0">
                  <a:pos x="761" y="7"/>
                </a:cxn>
                <a:cxn ang="0">
                  <a:pos x="755" y="13"/>
                </a:cxn>
                <a:cxn ang="0">
                  <a:pos x="751" y="10"/>
                </a:cxn>
                <a:cxn ang="0">
                  <a:pos x="751" y="3"/>
                </a:cxn>
                <a:cxn ang="0">
                  <a:pos x="755" y="0"/>
                </a:cxn>
                <a:cxn ang="0">
                  <a:pos x="896" y="0"/>
                </a:cxn>
                <a:cxn ang="0">
                  <a:pos x="901" y="7"/>
                </a:cxn>
                <a:cxn ang="0">
                  <a:pos x="896" y="13"/>
                </a:cxn>
                <a:cxn ang="0">
                  <a:pos x="810" y="10"/>
                </a:cxn>
                <a:cxn ang="0">
                  <a:pos x="810" y="3"/>
                </a:cxn>
                <a:cxn ang="0">
                  <a:pos x="814" y="0"/>
                </a:cxn>
              </a:cxnLst>
              <a:rect l="0" t="0" r="r" b="b"/>
              <a:pathLst>
                <a:path w="901" h="13">
                  <a:moveTo>
                    <a:pt x="6" y="0"/>
                  </a:moveTo>
                  <a:lnTo>
                    <a:pt x="89" y="0"/>
                  </a:lnTo>
                  <a:lnTo>
                    <a:pt x="93" y="3"/>
                  </a:lnTo>
                  <a:lnTo>
                    <a:pt x="95" y="7"/>
                  </a:lnTo>
                  <a:lnTo>
                    <a:pt x="93" y="10"/>
                  </a:lnTo>
                  <a:lnTo>
                    <a:pt x="89" y="13"/>
                  </a:lnTo>
                  <a:lnTo>
                    <a:pt x="6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3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149" y="0"/>
                  </a:moveTo>
                  <a:lnTo>
                    <a:pt x="149" y="0"/>
                  </a:lnTo>
                  <a:lnTo>
                    <a:pt x="152" y="3"/>
                  </a:lnTo>
                  <a:lnTo>
                    <a:pt x="155" y="7"/>
                  </a:lnTo>
                  <a:lnTo>
                    <a:pt x="152" y="10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4" y="10"/>
                  </a:lnTo>
                  <a:lnTo>
                    <a:pt x="142" y="7"/>
                  </a:lnTo>
                  <a:lnTo>
                    <a:pt x="144" y="3"/>
                  </a:lnTo>
                  <a:lnTo>
                    <a:pt x="149" y="0"/>
                  </a:lnTo>
                  <a:lnTo>
                    <a:pt x="149" y="0"/>
                  </a:lnTo>
                  <a:close/>
                  <a:moveTo>
                    <a:pt x="208" y="0"/>
                  </a:moveTo>
                  <a:lnTo>
                    <a:pt x="291" y="0"/>
                  </a:lnTo>
                  <a:lnTo>
                    <a:pt x="295" y="3"/>
                  </a:lnTo>
                  <a:lnTo>
                    <a:pt x="297" y="7"/>
                  </a:lnTo>
                  <a:lnTo>
                    <a:pt x="295" y="10"/>
                  </a:lnTo>
                  <a:lnTo>
                    <a:pt x="291" y="13"/>
                  </a:lnTo>
                  <a:lnTo>
                    <a:pt x="208" y="13"/>
                  </a:lnTo>
                  <a:lnTo>
                    <a:pt x="203" y="10"/>
                  </a:lnTo>
                  <a:lnTo>
                    <a:pt x="202" y="7"/>
                  </a:lnTo>
                  <a:lnTo>
                    <a:pt x="203" y="3"/>
                  </a:lnTo>
                  <a:lnTo>
                    <a:pt x="208" y="0"/>
                  </a:lnTo>
                  <a:lnTo>
                    <a:pt x="208" y="0"/>
                  </a:lnTo>
                  <a:close/>
                  <a:moveTo>
                    <a:pt x="351" y="0"/>
                  </a:moveTo>
                  <a:lnTo>
                    <a:pt x="351" y="0"/>
                  </a:lnTo>
                  <a:lnTo>
                    <a:pt x="354" y="3"/>
                  </a:lnTo>
                  <a:lnTo>
                    <a:pt x="357" y="7"/>
                  </a:lnTo>
                  <a:lnTo>
                    <a:pt x="354" y="10"/>
                  </a:lnTo>
                  <a:lnTo>
                    <a:pt x="351" y="13"/>
                  </a:lnTo>
                  <a:lnTo>
                    <a:pt x="351" y="13"/>
                  </a:lnTo>
                  <a:lnTo>
                    <a:pt x="347" y="10"/>
                  </a:lnTo>
                  <a:lnTo>
                    <a:pt x="344" y="7"/>
                  </a:lnTo>
                  <a:lnTo>
                    <a:pt x="347" y="3"/>
                  </a:lnTo>
                  <a:lnTo>
                    <a:pt x="351" y="0"/>
                  </a:lnTo>
                  <a:lnTo>
                    <a:pt x="351" y="0"/>
                  </a:lnTo>
                  <a:close/>
                  <a:moveTo>
                    <a:pt x="410" y="0"/>
                  </a:moveTo>
                  <a:lnTo>
                    <a:pt x="493" y="0"/>
                  </a:lnTo>
                  <a:lnTo>
                    <a:pt x="498" y="3"/>
                  </a:lnTo>
                  <a:lnTo>
                    <a:pt x="499" y="7"/>
                  </a:lnTo>
                  <a:lnTo>
                    <a:pt x="498" y="10"/>
                  </a:lnTo>
                  <a:lnTo>
                    <a:pt x="493" y="13"/>
                  </a:lnTo>
                  <a:lnTo>
                    <a:pt x="410" y="13"/>
                  </a:lnTo>
                  <a:lnTo>
                    <a:pt x="406" y="10"/>
                  </a:lnTo>
                  <a:lnTo>
                    <a:pt x="404" y="7"/>
                  </a:lnTo>
                  <a:lnTo>
                    <a:pt x="406" y="3"/>
                  </a:lnTo>
                  <a:lnTo>
                    <a:pt x="410" y="0"/>
                  </a:lnTo>
                  <a:lnTo>
                    <a:pt x="410" y="0"/>
                  </a:lnTo>
                  <a:close/>
                  <a:moveTo>
                    <a:pt x="553" y="0"/>
                  </a:moveTo>
                  <a:lnTo>
                    <a:pt x="553" y="0"/>
                  </a:lnTo>
                  <a:lnTo>
                    <a:pt x="558" y="3"/>
                  </a:lnTo>
                  <a:lnTo>
                    <a:pt x="559" y="7"/>
                  </a:lnTo>
                  <a:lnTo>
                    <a:pt x="558" y="10"/>
                  </a:lnTo>
                  <a:lnTo>
                    <a:pt x="553" y="13"/>
                  </a:lnTo>
                  <a:lnTo>
                    <a:pt x="553" y="13"/>
                  </a:lnTo>
                  <a:lnTo>
                    <a:pt x="549" y="10"/>
                  </a:lnTo>
                  <a:lnTo>
                    <a:pt x="546" y="7"/>
                  </a:lnTo>
                  <a:lnTo>
                    <a:pt x="549" y="3"/>
                  </a:lnTo>
                  <a:lnTo>
                    <a:pt x="553" y="0"/>
                  </a:lnTo>
                  <a:lnTo>
                    <a:pt x="553" y="0"/>
                  </a:lnTo>
                  <a:close/>
                  <a:moveTo>
                    <a:pt x="612" y="0"/>
                  </a:moveTo>
                  <a:lnTo>
                    <a:pt x="695" y="0"/>
                  </a:lnTo>
                  <a:lnTo>
                    <a:pt x="700" y="3"/>
                  </a:lnTo>
                  <a:lnTo>
                    <a:pt x="701" y="7"/>
                  </a:lnTo>
                  <a:lnTo>
                    <a:pt x="700" y="10"/>
                  </a:lnTo>
                  <a:lnTo>
                    <a:pt x="695" y="13"/>
                  </a:lnTo>
                  <a:lnTo>
                    <a:pt x="612" y="13"/>
                  </a:lnTo>
                  <a:lnTo>
                    <a:pt x="608" y="10"/>
                  </a:lnTo>
                  <a:lnTo>
                    <a:pt x="606" y="7"/>
                  </a:lnTo>
                  <a:lnTo>
                    <a:pt x="608" y="3"/>
                  </a:lnTo>
                  <a:lnTo>
                    <a:pt x="612" y="0"/>
                  </a:lnTo>
                  <a:lnTo>
                    <a:pt x="612" y="0"/>
                  </a:lnTo>
                  <a:close/>
                  <a:moveTo>
                    <a:pt x="755" y="0"/>
                  </a:moveTo>
                  <a:lnTo>
                    <a:pt x="755" y="0"/>
                  </a:lnTo>
                  <a:lnTo>
                    <a:pt x="760" y="3"/>
                  </a:lnTo>
                  <a:lnTo>
                    <a:pt x="761" y="7"/>
                  </a:lnTo>
                  <a:lnTo>
                    <a:pt x="760" y="10"/>
                  </a:lnTo>
                  <a:lnTo>
                    <a:pt x="755" y="13"/>
                  </a:lnTo>
                  <a:lnTo>
                    <a:pt x="755" y="13"/>
                  </a:lnTo>
                  <a:lnTo>
                    <a:pt x="751" y="10"/>
                  </a:lnTo>
                  <a:lnTo>
                    <a:pt x="750" y="7"/>
                  </a:lnTo>
                  <a:lnTo>
                    <a:pt x="751" y="3"/>
                  </a:lnTo>
                  <a:lnTo>
                    <a:pt x="755" y="0"/>
                  </a:lnTo>
                  <a:lnTo>
                    <a:pt x="755" y="0"/>
                  </a:lnTo>
                  <a:close/>
                  <a:moveTo>
                    <a:pt x="814" y="0"/>
                  </a:moveTo>
                  <a:lnTo>
                    <a:pt x="896" y="0"/>
                  </a:lnTo>
                  <a:lnTo>
                    <a:pt x="900" y="3"/>
                  </a:lnTo>
                  <a:lnTo>
                    <a:pt x="901" y="7"/>
                  </a:lnTo>
                  <a:lnTo>
                    <a:pt x="900" y="10"/>
                  </a:lnTo>
                  <a:lnTo>
                    <a:pt x="896" y="13"/>
                  </a:lnTo>
                  <a:lnTo>
                    <a:pt x="814" y="13"/>
                  </a:lnTo>
                  <a:lnTo>
                    <a:pt x="810" y="10"/>
                  </a:lnTo>
                  <a:lnTo>
                    <a:pt x="809" y="7"/>
                  </a:lnTo>
                  <a:lnTo>
                    <a:pt x="810" y="3"/>
                  </a:lnTo>
                  <a:lnTo>
                    <a:pt x="814" y="0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0" name="Freeform 450"/>
            <p:cNvSpPr>
              <a:spLocks/>
            </p:cNvSpPr>
            <p:nvPr/>
          </p:nvSpPr>
          <p:spPr bwMode="auto">
            <a:xfrm>
              <a:off x="2801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1" name="Freeform 451"/>
            <p:cNvSpPr>
              <a:spLocks/>
            </p:cNvSpPr>
            <p:nvPr/>
          </p:nvSpPr>
          <p:spPr bwMode="auto">
            <a:xfrm>
              <a:off x="2787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2" name="Rectangle 452"/>
            <p:cNvSpPr>
              <a:spLocks noChangeArrowheads="1"/>
            </p:cNvSpPr>
            <p:nvPr/>
          </p:nvSpPr>
          <p:spPr bwMode="auto">
            <a:xfrm>
              <a:off x="2576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3" name="Rectangle 453"/>
            <p:cNvSpPr>
              <a:spLocks noChangeArrowheads="1"/>
            </p:cNvSpPr>
            <p:nvPr/>
          </p:nvSpPr>
          <p:spPr bwMode="auto">
            <a:xfrm>
              <a:off x="2562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4" name="Freeform 454"/>
            <p:cNvSpPr>
              <a:spLocks/>
            </p:cNvSpPr>
            <p:nvPr/>
          </p:nvSpPr>
          <p:spPr bwMode="auto">
            <a:xfrm>
              <a:off x="2562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50" y="98"/>
                </a:cxn>
                <a:cxn ang="0">
                  <a:pos x="563" y="0"/>
                </a:cxn>
                <a:cxn ang="0">
                  <a:pos x="113" y="0"/>
                </a:cxn>
                <a:cxn ang="0">
                  <a:pos x="0" y="98"/>
                </a:cxn>
              </a:cxnLst>
              <a:rect l="0" t="0" r="r" b="b"/>
              <a:pathLst>
                <a:path w="563" h="98">
                  <a:moveTo>
                    <a:pt x="0" y="98"/>
                  </a:moveTo>
                  <a:lnTo>
                    <a:pt x="450" y="98"/>
                  </a:lnTo>
                  <a:lnTo>
                    <a:pt x="563" y="0"/>
                  </a:lnTo>
                  <a:lnTo>
                    <a:pt x="113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5" name="Freeform 455"/>
            <p:cNvSpPr>
              <a:spLocks/>
            </p:cNvSpPr>
            <p:nvPr/>
          </p:nvSpPr>
          <p:spPr bwMode="auto">
            <a:xfrm>
              <a:off x="2787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6" name="Freeform 456"/>
            <p:cNvSpPr>
              <a:spLocks/>
            </p:cNvSpPr>
            <p:nvPr/>
          </p:nvSpPr>
          <p:spPr bwMode="auto">
            <a:xfrm>
              <a:off x="2562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0" y="0"/>
                </a:cxn>
                <a:cxn ang="0">
                  <a:pos x="436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50" h="11">
                  <a:moveTo>
                    <a:pt x="0" y="0"/>
                  </a:moveTo>
                  <a:lnTo>
                    <a:pt x="450" y="0"/>
                  </a:lnTo>
                  <a:lnTo>
                    <a:pt x="43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7" name="Freeform 457"/>
            <p:cNvSpPr>
              <a:spLocks/>
            </p:cNvSpPr>
            <p:nvPr/>
          </p:nvSpPr>
          <p:spPr bwMode="auto">
            <a:xfrm>
              <a:off x="2562" y="585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4" y="568"/>
                </a:cxn>
                <a:cxn ang="0">
                  <a:pos x="14" y="11"/>
                </a:cxn>
                <a:cxn ang="0">
                  <a:pos x="0" y="0"/>
                </a:cxn>
              </a:cxnLst>
              <a:rect l="0" t="0" r="r" b="b"/>
              <a:pathLst>
                <a:path w="14" h="581">
                  <a:moveTo>
                    <a:pt x="0" y="0"/>
                  </a:moveTo>
                  <a:lnTo>
                    <a:pt x="0" y="581"/>
                  </a:lnTo>
                  <a:lnTo>
                    <a:pt x="14" y="568"/>
                  </a:lnTo>
                  <a:lnTo>
                    <a:pt x="1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8" name="Rectangle 458"/>
            <p:cNvSpPr>
              <a:spLocks noChangeArrowheads="1"/>
            </p:cNvSpPr>
            <p:nvPr/>
          </p:nvSpPr>
          <p:spPr bwMode="auto">
            <a:xfrm>
              <a:off x="2562" y="664"/>
              <a:ext cx="225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39" name="Rectangle 459"/>
            <p:cNvSpPr>
              <a:spLocks noChangeArrowheads="1"/>
            </p:cNvSpPr>
            <p:nvPr/>
          </p:nvSpPr>
          <p:spPr bwMode="auto">
            <a:xfrm>
              <a:off x="2569" y="669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0" name="Rectangle 460"/>
            <p:cNvSpPr>
              <a:spLocks noChangeArrowheads="1"/>
            </p:cNvSpPr>
            <p:nvPr/>
          </p:nvSpPr>
          <p:spPr bwMode="auto">
            <a:xfrm>
              <a:off x="2562" y="748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1" name="Rectangle 461"/>
            <p:cNvSpPr>
              <a:spLocks noChangeArrowheads="1"/>
            </p:cNvSpPr>
            <p:nvPr/>
          </p:nvSpPr>
          <p:spPr bwMode="auto">
            <a:xfrm>
              <a:off x="2569" y="754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2" name="Rectangle 462"/>
            <p:cNvSpPr>
              <a:spLocks noChangeArrowheads="1"/>
            </p:cNvSpPr>
            <p:nvPr/>
          </p:nvSpPr>
          <p:spPr bwMode="auto">
            <a:xfrm>
              <a:off x="2717" y="827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3" name="Freeform 463"/>
            <p:cNvSpPr>
              <a:spLocks/>
            </p:cNvSpPr>
            <p:nvPr/>
          </p:nvSpPr>
          <p:spPr bwMode="auto">
            <a:xfrm>
              <a:off x="2562" y="536"/>
              <a:ext cx="281" cy="49"/>
            </a:xfrm>
            <a:custGeom>
              <a:avLst/>
              <a:gdLst/>
              <a:ahLst/>
              <a:cxnLst>
                <a:cxn ang="0">
                  <a:pos x="563" y="0"/>
                </a:cxn>
                <a:cxn ang="0">
                  <a:pos x="548" y="13"/>
                </a:cxn>
                <a:cxn ang="0">
                  <a:pos x="113" y="13"/>
                </a:cxn>
                <a:cxn ang="0">
                  <a:pos x="14" y="98"/>
                </a:cxn>
                <a:cxn ang="0">
                  <a:pos x="0" y="98"/>
                </a:cxn>
                <a:cxn ang="0">
                  <a:pos x="113" y="0"/>
                </a:cxn>
                <a:cxn ang="0">
                  <a:pos x="563" y="0"/>
                </a:cxn>
              </a:cxnLst>
              <a:rect l="0" t="0" r="r" b="b"/>
              <a:pathLst>
                <a:path w="563" h="98">
                  <a:moveTo>
                    <a:pt x="563" y="0"/>
                  </a:moveTo>
                  <a:lnTo>
                    <a:pt x="548" y="13"/>
                  </a:lnTo>
                  <a:lnTo>
                    <a:pt x="113" y="13"/>
                  </a:lnTo>
                  <a:lnTo>
                    <a:pt x="14" y="98"/>
                  </a:lnTo>
                  <a:lnTo>
                    <a:pt x="0" y="98"/>
                  </a:lnTo>
                  <a:lnTo>
                    <a:pt x="113" y="0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4" name="Rectangle 464"/>
            <p:cNvSpPr>
              <a:spLocks noChangeArrowheads="1"/>
            </p:cNvSpPr>
            <p:nvPr/>
          </p:nvSpPr>
          <p:spPr bwMode="auto">
            <a:xfrm>
              <a:off x="2710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45" name="Freeform 465"/>
            <p:cNvSpPr>
              <a:spLocks/>
            </p:cNvSpPr>
            <p:nvPr/>
          </p:nvSpPr>
          <p:spPr bwMode="auto">
            <a:xfrm>
              <a:off x="1739" y="536"/>
              <a:ext cx="57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1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1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6" name="Freeform 466"/>
            <p:cNvSpPr>
              <a:spLocks/>
            </p:cNvSpPr>
            <p:nvPr/>
          </p:nvSpPr>
          <p:spPr bwMode="auto">
            <a:xfrm>
              <a:off x="1725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7" name="Rectangle 467"/>
            <p:cNvSpPr>
              <a:spLocks noChangeArrowheads="1"/>
            </p:cNvSpPr>
            <p:nvPr/>
          </p:nvSpPr>
          <p:spPr bwMode="auto">
            <a:xfrm>
              <a:off x="1514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8" name="Rectangle 468"/>
            <p:cNvSpPr>
              <a:spLocks noChangeArrowheads="1"/>
            </p:cNvSpPr>
            <p:nvPr/>
          </p:nvSpPr>
          <p:spPr bwMode="auto">
            <a:xfrm>
              <a:off x="1501" y="584"/>
              <a:ext cx="224" cy="291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49" name="Freeform 469"/>
            <p:cNvSpPr>
              <a:spLocks/>
            </p:cNvSpPr>
            <p:nvPr/>
          </p:nvSpPr>
          <p:spPr bwMode="auto">
            <a:xfrm>
              <a:off x="1501" y="536"/>
              <a:ext cx="280" cy="48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449" y="97"/>
                </a:cxn>
                <a:cxn ang="0">
                  <a:pos x="562" y="0"/>
                </a:cxn>
                <a:cxn ang="0">
                  <a:pos x="112" y="0"/>
                </a:cxn>
                <a:cxn ang="0">
                  <a:pos x="0" y="97"/>
                </a:cxn>
              </a:cxnLst>
              <a:rect l="0" t="0" r="r" b="b"/>
              <a:pathLst>
                <a:path w="562" h="97">
                  <a:moveTo>
                    <a:pt x="0" y="97"/>
                  </a:moveTo>
                  <a:lnTo>
                    <a:pt x="449" y="97"/>
                  </a:lnTo>
                  <a:lnTo>
                    <a:pt x="562" y="0"/>
                  </a:lnTo>
                  <a:lnTo>
                    <a:pt x="112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0" name="Freeform 470"/>
            <p:cNvSpPr>
              <a:spLocks/>
            </p:cNvSpPr>
            <p:nvPr/>
          </p:nvSpPr>
          <p:spPr bwMode="auto">
            <a:xfrm>
              <a:off x="1725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1" name="Freeform 471"/>
            <p:cNvSpPr>
              <a:spLocks/>
            </p:cNvSpPr>
            <p:nvPr/>
          </p:nvSpPr>
          <p:spPr bwMode="auto">
            <a:xfrm>
              <a:off x="1501" y="584"/>
              <a:ext cx="224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9" y="0"/>
                </a:cxn>
                <a:cxn ang="0">
                  <a:pos x="435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449" h="12">
                  <a:moveTo>
                    <a:pt x="0" y="0"/>
                  </a:moveTo>
                  <a:lnTo>
                    <a:pt x="449" y="0"/>
                  </a:lnTo>
                  <a:lnTo>
                    <a:pt x="435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2" name="Freeform 472"/>
            <p:cNvSpPr>
              <a:spLocks/>
            </p:cNvSpPr>
            <p:nvPr/>
          </p:nvSpPr>
          <p:spPr bwMode="auto">
            <a:xfrm>
              <a:off x="1501" y="584"/>
              <a:ext cx="7" cy="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2"/>
                </a:cxn>
                <a:cxn ang="0">
                  <a:pos x="14" y="569"/>
                </a:cxn>
                <a:cxn ang="0">
                  <a:pos x="14" y="12"/>
                </a:cxn>
                <a:cxn ang="0">
                  <a:pos x="0" y="0"/>
                </a:cxn>
              </a:cxnLst>
              <a:rect l="0" t="0" r="r" b="b"/>
              <a:pathLst>
                <a:path w="14" h="582">
                  <a:moveTo>
                    <a:pt x="0" y="0"/>
                  </a:moveTo>
                  <a:lnTo>
                    <a:pt x="0" y="582"/>
                  </a:lnTo>
                  <a:lnTo>
                    <a:pt x="14" y="569"/>
                  </a:lnTo>
                  <a:lnTo>
                    <a:pt x="1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3" name="Rectangle 473"/>
            <p:cNvSpPr>
              <a:spLocks noChangeArrowheads="1"/>
            </p:cNvSpPr>
            <p:nvPr/>
          </p:nvSpPr>
          <p:spPr bwMode="auto">
            <a:xfrm>
              <a:off x="1501" y="664"/>
              <a:ext cx="224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4" name="Rectangle 474"/>
            <p:cNvSpPr>
              <a:spLocks noChangeArrowheads="1"/>
            </p:cNvSpPr>
            <p:nvPr/>
          </p:nvSpPr>
          <p:spPr bwMode="auto">
            <a:xfrm>
              <a:off x="1508" y="669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5" name="Rectangle 475"/>
            <p:cNvSpPr>
              <a:spLocks noChangeArrowheads="1"/>
            </p:cNvSpPr>
            <p:nvPr/>
          </p:nvSpPr>
          <p:spPr bwMode="auto">
            <a:xfrm>
              <a:off x="1501" y="748"/>
              <a:ext cx="224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6" name="Rectangle 476"/>
            <p:cNvSpPr>
              <a:spLocks noChangeArrowheads="1"/>
            </p:cNvSpPr>
            <p:nvPr/>
          </p:nvSpPr>
          <p:spPr bwMode="auto">
            <a:xfrm>
              <a:off x="1508" y="754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7" name="Rectangle 477"/>
            <p:cNvSpPr>
              <a:spLocks noChangeArrowheads="1"/>
            </p:cNvSpPr>
            <p:nvPr/>
          </p:nvSpPr>
          <p:spPr bwMode="auto">
            <a:xfrm>
              <a:off x="1655" y="826"/>
              <a:ext cx="42" cy="25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8" name="Freeform 478"/>
            <p:cNvSpPr>
              <a:spLocks/>
            </p:cNvSpPr>
            <p:nvPr/>
          </p:nvSpPr>
          <p:spPr bwMode="auto">
            <a:xfrm>
              <a:off x="1501" y="536"/>
              <a:ext cx="280" cy="48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548" y="13"/>
                </a:cxn>
                <a:cxn ang="0">
                  <a:pos x="112" y="13"/>
                </a:cxn>
                <a:cxn ang="0">
                  <a:pos x="14" y="97"/>
                </a:cxn>
                <a:cxn ang="0">
                  <a:pos x="0" y="97"/>
                </a:cxn>
                <a:cxn ang="0">
                  <a:pos x="112" y="0"/>
                </a:cxn>
                <a:cxn ang="0">
                  <a:pos x="562" y="0"/>
                </a:cxn>
              </a:cxnLst>
              <a:rect l="0" t="0" r="r" b="b"/>
              <a:pathLst>
                <a:path w="562" h="97">
                  <a:moveTo>
                    <a:pt x="562" y="0"/>
                  </a:moveTo>
                  <a:lnTo>
                    <a:pt x="548" y="13"/>
                  </a:lnTo>
                  <a:lnTo>
                    <a:pt x="112" y="13"/>
                  </a:lnTo>
                  <a:lnTo>
                    <a:pt x="14" y="97"/>
                  </a:lnTo>
                  <a:lnTo>
                    <a:pt x="0" y="97"/>
                  </a:lnTo>
                  <a:lnTo>
                    <a:pt x="112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59" name="Rectangle 479"/>
            <p:cNvSpPr>
              <a:spLocks noChangeArrowheads="1"/>
            </p:cNvSpPr>
            <p:nvPr/>
          </p:nvSpPr>
          <p:spPr bwMode="auto">
            <a:xfrm>
              <a:off x="1648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60" name="Freeform 480"/>
            <p:cNvSpPr>
              <a:spLocks/>
            </p:cNvSpPr>
            <p:nvPr/>
          </p:nvSpPr>
          <p:spPr bwMode="auto">
            <a:xfrm>
              <a:off x="4343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1" name="Freeform 481"/>
            <p:cNvSpPr>
              <a:spLocks/>
            </p:cNvSpPr>
            <p:nvPr/>
          </p:nvSpPr>
          <p:spPr bwMode="auto">
            <a:xfrm>
              <a:off x="4328" y="548"/>
              <a:ext cx="57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2" name="Rectangle 482"/>
            <p:cNvSpPr>
              <a:spLocks noChangeArrowheads="1"/>
            </p:cNvSpPr>
            <p:nvPr/>
          </p:nvSpPr>
          <p:spPr bwMode="auto">
            <a:xfrm>
              <a:off x="4118" y="597"/>
              <a:ext cx="210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3" name="Rectangle 483"/>
            <p:cNvSpPr>
              <a:spLocks noChangeArrowheads="1"/>
            </p:cNvSpPr>
            <p:nvPr/>
          </p:nvSpPr>
          <p:spPr bwMode="auto">
            <a:xfrm>
              <a:off x="4104" y="585"/>
              <a:ext cx="224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4" name="Freeform 484"/>
            <p:cNvSpPr>
              <a:spLocks/>
            </p:cNvSpPr>
            <p:nvPr/>
          </p:nvSpPr>
          <p:spPr bwMode="auto">
            <a:xfrm>
              <a:off x="4104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50" y="98"/>
                </a:cxn>
                <a:cxn ang="0">
                  <a:pos x="563" y="0"/>
                </a:cxn>
                <a:cxn ang="0">
                  <a:pos x="113" y="0"/>
                </a:cxn>
                <a:cxn ang="0">
                  <a:pos x="0" y="98"/>
                </a:cxn>
              </a:cxnLst>
              <a:rect l="0" t="0" r="r" b="b"/>
              <a:pathLst>
                <a:path w="563" h="98">
                  <a:moveTo>
                    <a:pt x="0" y="98"/>
                  </a:moveTo>
                  <a:lnTo>
                    <a:pt x="450" y="98"/>
                  </a:lnTo>
                  <a:lnTo>
                    <a:pt x="563" y="0"/>
                  </a:lnTo>
                  <a:lnTo>
                    <a:pt x="113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5" name="Freeform 485"/>
            <p:cNvSpPr>
              <a:spLocks/>
            </p:cNvSpPr>
            <p:nvPr/>
          </p:nvSpPr>
          <p:spPr bwMode="auto">
            <a:xfrm>
              <a:off x="4328" y="536"/>
              <a:ext cx="57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6" name="Freeform 486"/>
            <p:cNvSpPr>
              <a:spLocks/>
            </p:cNvSpPr>
            <p:nvPr/>
          </p:nvSpPr>
          <p:spPr bwMode="auto">
            <a:xfrm>
              <a:off x="4104" y="585"/>
              <a:ext cx="22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0" y="0"/>
                </a:cxn>
                <a:cxn ang="0">
                  <a:pos x="436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50" h="11">
                  <a:moveTo>
                    <a:pt x="0" y="0"/>
                  </a:moveTo>
                  <a:lnTo>
                    <a:pt x="450" y="0"/>
                  </a:lnTo>
                  <a:lnTo>
                    <a:pt x="43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7" name="Freeform 487"/>
            <p:cNvSpPr>
              <a:spLocks/>
            </p:cNvSpPr>
            <p:nvPr/>
          </p:nvSpPr>
          <p:spPr bwMode="auto">
            <a:xfrm>
              <a:off x="4104" y="585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5" y="568"/>
                </a:cxn>
                <a:cxn ang="0">
                  <a:pos x="15" y="11"/>
                </a:cxn>
                <a:cxn ang="0">
                  <a:pos x="0" y="0"/>
                </a:cxn>
              </a:cxnLst>
              <a:rect l="0" t="0" r="r" b="b"/>
              <a:pathLst>
                <a:path w="15" h="581">
                  <a:moveTo>
                    <a:pt x="0" y="0"/>
                  </a:moveTo>
                  <a:lnTo>
                    <a:pt x="0" y="581"/>
                  </a:lnTo>
                  <a:lnTo>
                    <a:pt x="15" y="568"/>
                  </a:lnTo>
                  <a:lnTo>
                    <a:pt x="1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8" name="Rectangle 488"/>
            <p:cNvSpPr>
              <a:spLocks noChangeArrowheads="1"/>
            </p:cNvSpPr>
            <p:nvPr/>
          </p:nvSpPr>
          <p:spPr bwMode="auto">
            <a:xfrm>
              <a:off x="4104" y="664"/>
              <a:ext cx="224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69" name="Rectangle 489"/>
            <p:cNvSpPr>
              <a:spLocks noChangeArrowheads="1"/>
            </p:cNvSpPr>
            <p:nvPr/>
          </p:nvSpPr>
          <p:spPr bwMode="auto">
            <a:xfrm>
              <a:off x="4111" y="669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0" name="Rectangle 490"/>
            <p:cNvSpPr>
              <a:spLocks noChangeArrowheads="1"/>
            </p:cNvSpPr>
            <p:nvPr/>
          </p:nvSpPr>
          <p:spPr bwMode="auto">
            <a:xfrm>
              <a:off x="4104" y="748"/>
              <a:ext cx="224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1" name="Rectangle 491"/>
            <p:cNvSpPr>
              <a:spLocks noChangeArrowheads="1"/>
            </p:cNvSpPr>
            <p:nvPr/>
          </p:nvSpPr>
          <p:spPr bwMode="auto">
            <a:xfrm>
              <a:off x="4111" y="754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2" name="Rectangle 492"/>
            <p:cNvSpPr>
              <a:spLocks noChangeArrowheads="1"/>
            </p:cNvSpPr>
            <p:nvPr/>
          </p:nvSpPr>
          <p:spPr bwMode="auto">
            <a:xfrm>
              <a:off x="4258" y="827"/>
              <a:ext cx="43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3" name="Freeform 493"/>
            <p:cNvSpPr>
              <a:spLocks/>
            </p:cNvSpPr>
            <p:nvPr/>
          </p:nvSpPr>
          <p:spPr bwMode="auto">
            <a:xfrm>
              <a:off x="4104" y="536"/>
              <a:ext cx="281" cy="49"/>
            </a:xfrm>
            <a:custGeom>
              <a:avLst/>
              <a:gdLst/>
              <a:ahLst/>
              <a:cxnLst>
                <a:cxn ang="0">
                  <a:pos x="563" y="0"/>
                </a:cxn>
                <a:cxn ang="0">
                  <a:pos x="549" y="13"/>
                </a:cxn>
                <a:cxn ang="0">
                  <a:pos x="113" y="13"/>
                </a:cxn>
                <a:cxn ang="0">
                  <a:pos x="15" y="98"/>
                </a:cxn>
                <a:cxn ang="0">
                  <a:pos x="0" y="98"/>
                </a:cxn>
                <a:cxn ang="0">
                  <a:pos x="113" y="0"/>
                </a:cxn>
                <a:cxn ang="0">
                  <a:pos x="563" y="0"/>
                </a:cxn>
              </a:cxnLst>
              <a:rect l="0" t="0" r="r" b="b"/>
              <a:pathLst>
                <a:path w="563" h="98">
                  <a:moveTo>
                    <a:pt x="563" y="0"/>
                  </a:moveTo>
                  <a:lnTo>
                    <a:pt x="549" y="13"/>
                  </a:lnTo>
                  <a:lnTo>
                    <a:pt x="113" y="13"/>
                  </a:lnTo>
                  <a:lnTo>
                    <a:pt x="15" y="98"/>
                  </a:lnTo>
                  <a:lnTo>
                    <a:pt x="0" y="98"/>
                  </a:lnTo>
                  <a:lnTo>
                    <a:pt x="113" y="0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4" name="Rectangle 494"/>
            <p:cNvSpPr>
              <a:spLocks noChangeArrowheads="1"/>
            </p:cNvSpPr>
            <p:nvPr/>
          </p:nvSpPr>
          <p:spPr bwMode="auto">
            <a:xfrm>
              <a:off x="4251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75" name="Freeform 495"/>
            <p:cNvSpPr>
              <a:spLocks/>
            </p:cNvSpPr>
            <p:nvPr/>
          </p:nvSpPr>
          <p:spPr bwMode="auto">
            <a:xfrm>
              <a:off x="3753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1" y="582"/>
                </a:cxn>
                <a:cxn ang="0">
                  <a:pos x="111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1" h="679">
                  <a:moveTo>
                    <a:pt x="0" y="679"/>
                  </a:moveTo>
                  <a:lnTo>
                    <a:pt x="111" y="582"/>
                  </a:lnTo>
                  <a:lnTo>
                    <a:pt x="111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6" name="Freeform 496"/>
            <p:cNvSpPr>
              <a:spLocks/>
            </p:cNvSpPr>
            <p:nvPr/>
          </p:nvSpPr>
          <p:spPr bwMode="auto">
            <a:xfrm>
              <a:off x="3739" y="548"/>
              <a:ext cx="57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7" name="Rectangle 497"/>
            <p:cNvSpPr>
              <a:spLocks noChangeArrowheads="1"/>
            </p:cNvSpPr>
            <p:nvPr/>
          </p:nvSpPr>
          <p:spPr bwMode="auto">
            <a:xfrm>
              <a:off x="3529" y="597"/>
              <a:ext cx="210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8" name="Rectangle 498"/>
            <p:cNvSpPr>
              <a:spLocks noChangeArrowheads="1"/>
            </p:cNvSpPr>
            <p:nvPr/>
          </p:nvSpPr>
          <p:spPr bwMode="auto">
            <a:xfrm>
              <a:off x="3514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79" name="Freeform 499"/>
            <p:cNvSpPr>
              <a:spLocks/>
            </p:cNvSpPr>
            <p:nvPr/>
          </p:nvSpPr>
          <p:spPr bwMode="auto">
            <a:xfrm>
              <a:off x="3514" y="536"/>
              <a:ext cx="282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49" y="98"/>
                </a:cxn>
                <a:cxn ang="0">
                  <a:pos x="562" y="0"/>
                </a:cxn>
                <a:cxn ang="0">
                  <a:pos x="112" y="0"/>
                </a:cxn>
                <a:cxn ang="0">
                  <a:pos x="0" y="98"/>
                </a:cxn>
              </a:cxnLst>
              <a:rect l="0" t="0" r="r" b="b"/>
              <a:pathLst>
                <a:path w="562" h="98">
                  <a:moveTo>
                    <a:pt x="0" y="98"/>
                  </a:moveTo>
                  <a:lnTo>
                    <a:pt x="449" y="98"/>
                  </a:lnTo>
                  <a:lnTo>
                    <a:pt x="562" y="0"/>
                  </a:lnTo>
                  <a:lnTo>
                    <a:pt x="112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0" name="Freeform 500"/>
            <p:cNvSpPr>
              <a:spLocks/>
            </p:cNvSpPr>
            <p:nvPr/>
          </p:nvSpPr>
          <p:spPr bwMode="auto">
            <a:xfrm>
              <a:off x="3739" y="536"/>
              <a:ext cx="57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1" name="Freeform 501"/>
            <p:cNvSpPr>
              <a:spLocks/>
            </p:cNvSpPr>
            <p:nvPr/>
          </p:nvSpPr>
          <p:spPr bwMode="auto">
            <a:xfrm>
              <a:off x="3514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9" y="0"/>
                </a:cxn>
                <a:cxn ang="0">
                  <a:pos x="436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9" h="11">
                  <a:moveTo>
                    <a:pt x="0" y="0"/>
                  </a:moveTo>
                  <a:lnTo>
                    <a:pt x="449" y="0"/>
                  </a:lnTo>
                  <a:lnTo>
                    <a:pt x="43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2" name="Freeform 502"/>
            <p:cNvSpPr>
              <a:spLocks/>
            </p:cNvSpPr>
            <p:nvPr/>
          </p:nvSpPr>
          <p:spPr bwMode="auto">
            <a:xfrm>
              <a:off x="3514" y="585"/>
              <a:ext cx="8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5" y="568"/>
                </a:cxn>
                <a:cxn ang="0">
                  <a:pos x="15" y="11"/>
                </a:cxn>
                <a:cxn ang="0">
                  <a:pos x="0" y="0"/>
                </a:cxn>
              </a:cxnLst>
              <a:rect l="0" t="0" r="r" b="b"/>
              <a:pathLst>
                <a:path w="15" h="581">
                  <a:moveTo>
                    <a:pt x="0" y="0"/>
                  </a:moveTo>
                  <a:lnTo>
                    <a:pt x="0" y="581"/>
                  </a:lnTo>
                  <a:lnTo>
                    <a:pt x="15" y="568"/>
                  </a:lnTo>
                  <a:lnTo>
                    <a:pt x="1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3" name="Rectangle 503"/>
            <p:cNvSpPr>
              <a:spLocks noChangeArrowheads="1"/>
            </p:cNvSpPr>
            <p:nvPr/>
          </p:nvSpPr>
          <p:spPr bwMode="auto">
            <a:xfrm>
              <a:off x="3514" y="664"/>
              <a:ext cx="225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4" name="Rectangle 504"/>
            <p:cNvSpPr>
              <a:spLocks noChangeArrowheads="1"/>
            </p:cNvSpPr>
            <p:nvPr/>
          </p:nvSpPr>
          <p:spPr bwMode="auto">
            <a:xfrm>
              <a:off x="3522" y="669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5" name="Rectangle 505"/>
            <p:cNvSpPr>
              <a:spLocks noChangeArrowheads="1"/>
            </p:cNvSpPr>
            <p:nvPr/>
          </p:nvSpPr>
          <p:spPr bwMode="auto">
            <a:xfrm>
              <a:off x="3514" y="748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6" name="Rectangle 506"/>
            <p:cNvSpPr>
              <a:spLocks noChangeArrowheads="1"/>
            </p:cNvSpPr>
            <p:nvPr/>
          </p:nvSpPr>
          <p:spPr bwMode="auto">
            <a:xfrm>
              <a:off x="3522" y="754"/>
              <a:ext cx="217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7" name="Rectangle 507"/>
            <p:cNvSpPr>
              <a:spLocks noChangeArrowheads="1"/>
            </p:cNvSpPr>
            <p:nvPr/>
          </p:nvSpPr>
          <p:spPr bwMode="auto">
            <a:xfrm>
              <a:off x="3669" y="827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8" name="Freeform 508"/>
            <p:cNvSpPr>
              <a:spLocks/>
            </p:cNvSpPr>
            <p:nvPr/>
          </p:nvSpPr>
          <p:spPr bwMode="auto">
            <a:xfrm>
              <a:off x="3514" y="536"/>
              <a:ext cx="282" cy="49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547" y="13"/>
                </a:cxn>
                <a:cxn ang="0">
                  <a:pos x="112" y="13"/>
                </a:cxn>
                <a:cxn ang="0">
                  <a:pos x="15" y="98"/>
                </a:cxn>
                <a:cxn ang="0">
                  <a:pos x="0" y="98"/>
                </a:cxn>
                <a:cxn ang="0">
                  <a:pos x="112" y="0"/>
                </a:cxn>
                <a:cxn ang="0">
                  <a:pos x="562" y="0"/>
                </a:cxn>
              </a:cxnLst>
              <a:rect l="0" t="0" r="r" b="b"/>
              <a:pathLst>
                <a:path w="562" h="98">
                  <a:moveTo>
                    <a:pt x="562" y="0"/>
                  </a:moveTo>
                  <a:lnTo>
                    <a:pt x="547" y="13"/>
                  </a:lnTo>
                  <a:lnTo>
                    <a:pt x="112" y="13"/>
                  </a:lnTo>
                  <a:lnTo>
                    <a:pt x="15" y="98"/>
                  </a:lnTo>
                  <a:lnTo>
                    <a:pt x="0" y="98"/>
                  </a:lnTo>
                  <a:lnTo>
                    <a:pt x="112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89" name="Rectangle 509"/>
            <p:cNvSpPr>
              <a:spLocks noChangeArrowheads="1"/>
            </p:cNvSpPr>
            <p:nvPr/>
          </p:nvSpPr>
          <p:spPr bwMode="auto">
            <a:xfrm>
              <a:off x="3662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8990" name="Freeform 510"/>
            <p:cNvSpPr>
              <a:spLocks/>
            </p:cNvSpPr>
            <p:nvPr/>
          </p:nvSpPr>
          <p:spPr bwMode="auto">
            <a:xfrm>
              <a:off x="5258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1" name="Freeform 511"/>
            <p:cNvSpPr>
              <a:spLocks/>
            </p:cNvSpPr>
            <p:nvPr/>
          </p:nvSpPr>
          <p:spPr bwMode="auto">
            <a:xfrm>
              <a:off x="5244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2" name="Rectangle 512"/>
            <p:cNvSpPr>
              <a:spLocks noChangeArrowheads="1"/>
            </p:cNvSpPr>
            <p:nvPr/>
          </p:nvSpPr>
          <p:spPr bwMode="auto">
            <a:xfrm>
              <a:off x="5033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3" name="Rectangle 513"/>
            <p:cNvSpPr>
              <a:spLocks noChangeArrowheads="1"/>
            </p:cNvSpPr>
            <p:nvPr/>
          </p:nvSpPr>
          <p:spPr bwMode="auto">
            <a:xfrm>
              <a:off x="5019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4" name="Freeform 514"/>
            <p:cNvSpPr>
              <a:spLocks/>
            </p:cNvSpPr>
            <p:nvPr/>
          </p:nvSpPr>
          <p:spPr bwMode="auto">
            <a:xfrm>
              <a:off x="5019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49" y="98"/>
                </a:cxn>
                <a:cxn ang="0">
                  <a:pos x="562" y="0"/>
                </a:cxn>
                <a:cxn ang="0">
                  <a:pos x="112" y="0"/>
                </a:cxn>
                <a:cxn ang="0">
                  <a:pos x="0" y="98"/>
                </a:cxn>
              </a:cxnLst>
              <a:rect l="0" t="0" r="r" b="b"/>
              <a:pathLst>
                <a:path w="562" h="98">
                  <a:moveTo>
                    <a:pt x="0" y="98"/>
                  </a:moveTo>
                  <a:lnTo>
                    <a:pt x="449" y="98"/>
                  </a:lnTo>
                  <a:lnTo>
                    <a:pt x="562" y="0"/>
                  </a:lnTo>
                  <a:lnTo>
                    <a:pt x="112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5" name="Freeform 515"/>
            <p:cNvSpPr>
              <a:spLocks/>
            </p:cNvSpPr>
            <p:nvPr/>
          </p:nvSpPr>
          <p:spPr bwMode="auto">
            <a:xfrm>
              <a:off x="5244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6" name="Freeform 516"/>
            <p:cNvSpPr>
              <a:spLocks/>
            </p:cNvSpPr>
            <p:nvPr/>
          </p:nvSpPr>
          <p:spPr bwMode="auto">
            <a:xfrm>
              <a:off x="5019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9" y="0"/>
                </a:cxn>
                <a:cxn ang="0">
                  <a:pos x="435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9" h="11">
                  <a:moveTo>
                    <a:pt x="0" y="0"/>
                  </a:moveTo>
                  <a:lnTo>
                    <a:pt x="449" y="0"/>
                  </a:lnTo>
                  <a:lnTo>
                    <a:pt x="435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7" name="Freeform 517"/>
            <p:cNvSpPr>
              <a:spLocks/>
            </p:cNvSpPr>
            <p:nvPr/>
          </p:nvSpPr>
          <p:spPr bwMode="auto">
            <a:xfrm>
              <a:off x="5019" y="585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4" y="568"/>
                </a:cxn>
                <a:cxn ang="0">
                  <a:pos x="14" y="11"/>
                </a:cxn>
                <a:cxn ang="0">
                  <a:pos x="0" y="0"/>
                </a:cxn>
              </a:cxnLst>
              <a:rect l="0" t="0" r="r" b="b"/>
              <a:pathLst>
                <a:path w="14" h="581">
                  <a:moveTo>
                    <a:pt x="0" y="0"/>
                  </a:moveTo>
                  <a:lnTo>
                    <a:pt x="0" y="581"/>
                  </a:lnTo>
                  <a:lnTo>
                    <a:pt x="14" y="568"/>
                  </a:lnTo>
                  <a:lnTo>
                    <a:pt x="1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8" name="Rectangle 518"/>
            <p:cNvSpPr>
              <a:spLocks noChangeArrowheads="1"/>
            </p:cNvSpPr>
            <p:nvPr/>
          </p:nvSpPr>
          <p:spPr bwMode="auto">
            <a:xfrm>
              <a:off x="5019" y="664"/>
              <a:ext cx="225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8999" name="Rectangle 519"/>
            <p:cNvSpPr>
              <a:spLocks noChangeArrowheads="1"/>
            </p:cNvSpPr>
            <p:nvPr/>
          </p:nvSpPr>
          <p:spPr bwMode="auto">
            <a:xfrm>
              <a:off x="5026" y="669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0" name="Rectangle 520"/>
            <p:cNvSpPr>
              <a:spLocks noChangeArrowheads="1"/>
            </p:cNvSpPr>
            <p:nvPr/>
          </p:nvSpPr>
          <p:spPr bwMode="auto">
            <a:xfrm>
              <a:off x="5019" y="748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1" name="Rectangle 521"/>
            <p:cNvSpPr>
              <a:spLocks noChangeArrowheads="1"/>
            </p:cNvSpPr>
            <p:nvPr/>
          </p:nvSpPr>
          <p:spPr bwMode="auto">
            <a:xfrm>
              <a:off x="5026" y="754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2" name="Rectangle 522"/>
            <p:cNvSpPr>
              <a:spLocks noChangeArrowheads="1"/>
            </p:cNvSpPr>
            <p:nvPr/>
          </p:nvSpPr>
          <p:spPr bwMode="auto">
            <a:xfrm>
              <a:off x="5174" y="827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3" name="Freeform 523"/>
            <p:cNvSpPr>
              <a:spLocks/>
            </p:cNvSpPr>
            <p:nvPr/>
          </p:nvSpPr>
          <p:spPr bwMode="auto">
            <a:xfrm>
              <a:off x="5019" y="536"/>
              <a:ext cx="281" cy="49"/>
            </a:xfrm>
            <a:custGeom>
              <a:avLst/>
              <a:gdLst/>
              <a:ahLst/>
              <a:cxnLst>
                <a:cxn ang="0">
                  <a:pos x="562" y="0"/>
                </a:cxn>
                <a:cxn ang="0">
                  <a:pos x="548" y="13"/>
                </a:cxn>
                <a:cxn ang="0">
                  <a:pos x="112" y="13"/>
                </a:cxn>
                <a:cxn ang="0">
                  <a:pos x="14" y="98"/>
                </a:cxn>
                <a:cxn ang="0">
                  <a:pos x="0" y="98"/>
                </a:cxn>
                <a:cxn ang="0">
                  <a:pos x="112" y="0"/>
                </a:cxn>
                <a:cxn ang="0">
                  <a:pos x="562" y="0"/>
                </a:cxn>
              </a:cxnLst>
              <a:rect l="0" t="0" r="r" b="b"/>
              <a:pathLst>
                <a:path w="562" h="98">
                  <a:moveTo>
                    <a:pt x="562" y="0"/>
                  </a:moveTo>
                  <a:lnTo>
                    <a:pt x="548" y="13"/>
                  </a:lnTo>
                  <a:lnTo>
                    <a:pt x="112" y="13"/>
                  </a:lnTo>
                  <a:lnTo>
                    <a:pt x="14" y="98"/>
                  </a:lnTo>
                  <a:lnTo>
                    <a:pt x="0" y="98"/>
                  </a:lnTo>
                  <a:lnTo>
                    <a:pt x="112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4" name="Rectangle 524"/>
            <p:cNvSpPr>
              <a:spLocks noChangeArrowheads="1"/>
            </p:cNvSpPr>
            <p:nvPr/>
          </p:nvSpPr>
          <p:spPr bwMode="auto">
            <a:xfrm>
              <a:off x="5166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9005" name="Line 525"/>
            <p:cNvSpPr>
              <a:spLocks noChangeShapeType="1"/>
            </p:cNvSpPr>
            <p:nvPr/>
          </p:nvSpPr>
          <p:spPr bwMode="auto">
            <a:xfrm flipV="1">
              <a:off x="3662" y="807"/>
              <a:ext cx="1018" cy="105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6" name="Rectangle 526"/>
            <p:cNvSpPr>
              <a:spLocks noChangeArrowheads="1"/>
            </p:cNvSpPr>
            <p:nvPr/>
          </p:nvSpPr>
          <p:spPr bwMode="auto">
            <a:xfrm>
              <a:off x="4005" y="1306"/>
              <a:ext cx="11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9007" name="Line 527"/>
            <p:cNvSpPr>
              <a:spLocks noChangeShapeType="1"/>
            </p:cNvSpPr>
            <p:nvPr/>
          </p:nvSpPr>
          <p:spPr bwMode="auto">
            <a:xfrm flipH="1" flipV="1">
              <a:off x="4057" y="1388"/>
              <a:ext cx="68" cy="5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8" name="Freeform 528"/>
            <p:cNvSpPr>
              <a:spLocks/>
            </p:cNvSpPr>
            <p:nvPr/>
          </p:nvSpPr>
          <p:spPr bwMode="auto">
            <a:xfrm>
              <a:off x="4784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1" y="582"/>
                </a:cxn>
                <a:cxn ang="0">
                  <a:pos x="111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1" h="679">
                  <a:moveTo>
                    <a:pt x="0" y="679"/>
                  </a:moveTo>
                  <a:lnTo>
                    <a:pt x="111" y="582"/>
                  </a:lnTo>
                  <a:lnTo>
                    <a:pt x="111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09" name="Freeform 529"/>
            <p:cNvSpPr>
              <a:spLocks/>
            </p:cNvSpPr>
            <p:nvPr/>
          </p:nvSpPr>
          <p:spPr bwMode="auto">
            <a:xfrm>
              <a:off x="4770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0" name="Rectangle 530"/>
            <p:cNvSpPr>
              <a:spLocks noChangeArrowheads="1"/>
            </p:cNvSpPr>
            <p:nvPr/>
          </p:nvSpPr>
          <p:spPr bwMode="auto">
            <a:xfrm>
              <a:off x="4559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1" name="Rectangle 531"/>
            <p:cNvSpPr>
              <a:spLocks noChangeArrowheads="1"/>
            </p:cNvSpPr>
            <p:nvPr/>
          </p:nvSpPr>
          <p:spPr bwMode="auto">
            <a:xfrm>
              <a:off x="4545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2" name="Freeform 532"/>
            <p:cNvSpPr>
              <a:spLocks/>
            </p:cNvSpPr>
            <p:nvPr/>
          </p:nvSpPr>
          <p:spPr bwMode="auto">
            <a:xfrm>
              <a:off x="4545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50" y="98"/>
                </a:cxn>
                <a:cxn ang="0">
                  <a:pos x="563" y="0"/>
                </a:cxn>
                <a:cxn ang="0">
                  <a:pos x="113" y="0"/>
                </a:cxn>
                <a:cxn ang="0">
                  <a:pos x="0" y="98"/>
                </a:cxn>
              </a:cxnLst>
              <a:rect l="0" t="0" r="r" b="b"/>
              <a:pathLst>
                <a:path w="563" h="98">
                  <a:moveTo>
                    <a:pt x="0" y="98"/>
                  </a:moveTo>
                  <a:lnTo>
                    <a:pt x="450" y="98"/>
                  </a:lnTo>
                  <a:lnTo>
                    <a:pt x="563" y="0"/>
                  </a:lnTo>
                  <a:lnTo>
                    <a:pt x="113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3" name="Freeform 533"/>
            <p:cNvSpPr>
              <a:spLocks/>
            </p:cNvSpPr>
            <p:nvPr/>
          </p:nvSpPr>
          <p:spPr bwMode="auto">
            <a:xfrm>
              <a:off x="4770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4" name="Freeform 534"/>
            <p:cNvSpPr>
              <a:spLocks/>
            </p:cNvSpPr>
            <p:nvPr/>
          </p:nvSpPr>
          <p:spPr bwMode="auto">
            <a:xfrm>
              <a:off x="4545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0" y="0"/>
                </a:cxn>
                <a:cxn ang="0">
                  <a:pos x="436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50" h="11">
                  <a:moveTo>
                    <a:pt x="0" y="0"/>
                  </a:moveTo>
                  <a:lnTo>
                    <a:pt x="450" y="0"/>
                  </a:lnTo>
                  <a:lnTo>
                    <a:pt x="436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5" name="Freeform 535"/>
            <p:cNvSpPr>
              <a:spLocks/>
            </p:cNvSpPr>
            <p:nvPr/>
          </p:nvSpPr>
          <p:spPr bwMode="auto">
            <a:xfrm>
              <a:off x="4545" y="585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5" y="568"/>
                </a:cxn>
                <a:cxn ang="0">
                  <a:pos x="15" y="11"/>
                </a:cxn>
                <a:cxn ang="0">
                  <a:pos x="0" y="0"/>
                </a:cxn>
              </a:cxnLst>
              <a:rect l="0" t="0" r="r" b="b"/>
              <a:pathLst>
                <a:path w="15" h="581">
                  <a:moveTo>
                    <a:pt x="0" y="0"/>
                  </a:moveTo>
                  <a:lnTo>
                    <a:pt x="0" y="581"/>
                  </a:lnTo>
                  <a:lnTo>
                    <a:pt x="15" y="568"/>
                  </a:lnTo>
                  <a:lnTo>
                    <a:pt x="1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6" name="Rectangle 536"/>
            <p:cNvSpPr>
              <a:spLocks noChangeArrowheads="1"/>
            </p:cNvSpPr>
            <p:nvPr/>
          </p:nvSpPr>
          <p:spPr bwMode="auto">
            <a:xfrm>
              <a:off x="4545" y="664"/>
              <a:ext cx="225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7" name="Rectangle 537"/>
            <p:cNvSpPr>
              <a:spLocks noChangeArrowheads="1"/>
            </p:cNvSpPr>
            <p:nvPr/>
          </p:nvSpPr>
          <p:spPr bwMode="auto">
            <a:xfrm>
              <a:off x="4552" y="669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8" name="Rectangle 538"/>
            <p:cNvSpPr>
              <a:spLocks noChangeArrowheads="1"/>
            </p:cNvSpPr>
            <p:nvPr/>
          </p:nvSpPr>
          <p:spPr bwMode="auto">
            <a:xfrm>
              <a:off x="4545" y="748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19" name="Rectangle 539"/>
            <p:cNvSpPr>
              <a:spLocks noChangeArrowheads="1"/>
            </p:cNvSpPr>
            <p:nvPr/>
          </p:nvSpPr>
          <p:spPr bwMode="auto">
            <a:xfrm>
              <a:off x="4552" y="754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0" name="Rectangle 540"/>
            <p:cNvSpPr>
              <a:spLocks noChangeArrowheads="1"/>
            </p:cNvSpPr>
            <p:nvPr/>
          </p:nvSpPr>
          <p:spPr bwMode="auto">
            <a:xfrm>
              <a:off x="4700" y="827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1" name="Freeform 541"/>
            <p:cNvSpPr>
              <a:spLocks/>
            </p:cNvSpPr>
            <p:nvPr/>
          </p:nvSpPr>
          <p:spPr bwMode="auto">
            <a:xfrm>
              <a:off x="4545" y="536"/>
              <a:ext cx="281" cy="49"/>
            </a:xfrm>
            <a:custGeom>
              <a:avLst/>
              <a:gdLst/>
              <a:ahLst/>
              <a:cxnLst>
                <a:cxn ang="0">
                  <a:pos x="563" y="0"/>
                </a:cxn>
                <a:cxn ang="0">
                  <a:pos x="548" y="13"/>
                </a:cxn>
                <a:cxn ang="0">
                  <a:pos x="113" y="13"/>
                </a:cxn>
                <a:cxn ang="0">
                  <a:pos x="15" y="98"/>
                </a:cxn>
                <a:cxn ang="0">
                  <a:pos x="0" y="98"/>
                </a:cxn>
                <a:cxn ang="0">
                  <a:pos x="113" y="0"/>
                </a:cxn>
                <a:cxn ang="0">
                  <a:pos x="563" y="0"/>
                </a:cxn>
              </a:cxnLst>
              <a:rect l="0" t="0" r="r" b="b"/>
              <a:pathLst>
                <a:path w="563" h="98">
                  <a:moveTo>
                    <a:pt x="563" y="0"/>
                  </a:moveTo>
                  <a:lnTo>
                    <a:pt x="548" y="13"/>
                  </a:lnTo>
                  <a:lnTo>
                    <a:pt x="113" y="13"/>
                  </a:lnTo>
                  <a:lnTo>
                    <a:pt x="15" y="98"/>
                  </a:lnTo>
                  <a:lnTo>
                    <a:pt x="0" y="98"/>
                  </a:lnTo>
                  <a:lnTo>
                    <a:pt x="113" y="0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2" name="Rectangle 542"/>
            <p:cNvSpPr>
              <a:spLocks noChangeArrowheads="1"/>
            </p:cNvSpPr>
            <p:nvPr/>
          </p:nvSpPr>
          <p:spPr bwMode="auto">
            <a:xfrm>
              <a:off x="4692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9023" name="Line 543"/>
            <p:cNvSpPr>
              <a:spLocks noChangeShapeType="1"/>
            </p:cNvSpPr>
            <p:nvPr/>
          </p:nvSpPr>
          <p:spPr bwMode="auto">
            <a:xfrm flipH="1" flipV="1">
              <a:off x="3182" y="831"/>
              <a:ext cx="445" cy="10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4" name="Rectangle 544"/>
            <p:cNvSpPr>
              <a:spLocks noChangeArrowheads="1"/>
            </p:cNvSpPr>
            <p:nvPr/>
          </p:nvSpPr>
          <p:spPr bwMode="auto">
            <a:xfrm>
              <a:off x="3273" y="1382"/>
              <a:ext cx="113" cy="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1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ISC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9025" name="Line 545"/>
            <p:cNvSpPr>
              <a:spLocks noChangeShapeType="1"/>
            </p:cNvSpPr>
            <p:nvPr/>
          </p:nvSpPr>
          <p:spPr bwMode="auto">
            <a:xfrm flipH="1">
              <a:off x="3402" y="1387"/>
              <a:ext cx="44" cy="2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6" name="Freeform 546"/>
            <p:cNvSpPr>
              <a:spLocks/>
            </p:cNvSpPr>
            <p:nvPr/>
          </p:nvSpPr>
          <p:spPr bwMode="auto">
            <a:xfrm>
              <a:off x="3277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7" name="Freeform 547"/>
            <p:cNvSpPr>
              <a:spLocks/>
            </p:cNvSpPr>
            <p:nvPr/>
          </p:nvSpPr>
          <p:spPr bwMode="auto">
            <a:xfrm>
              <a:off x="3263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1"/>
                </a:cxn>
                <a:cxn ang="0">
                  <a:pos x="112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1"/>
                  </a:lnTo>
                  <a:lnTo>
                    <a:pt x="112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8" name="Rectangle 548"/>
            <p:cNvSpPr>
              <a:spLocks noChangeArrowheads="1"/>
            </p:cNvSpPr>
            <p:nvPr/>
          </p:nvSpPr>
          <p:spPr bwMode="auto">
            <a:xfrm>
              <a:off x="3052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29" name="Rectangle 549"/>
            <p:cNvSpPr>
              <a:spLocks noChangeArrowheads="1"/>
            </p:cNvSpPr>
            <p:nvPr/>
          </p:nvSpPr>
          <p:spPr bwMode="auto">
            <a:xfrm>
              <a:off x="3038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0" name="Freeform 550"/>
            <p:cNvSpPr>
              <a:spLocks/>
            </p:cNvSpPr>
            <p:nvPr/>
          </p:nvSpPr>
          <p:spPr bwMode="auto">
            <a:xfrm>
              <a:off x="3038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49" y="98"/>
                </a:cxn>
                <a:cxn ang="0">
                  <a:pos x="561" y="0"/>
                </a:cxn>
                <a:cxn ang="0">
                  <a:pos x="112" y="0"/>
                </a:cxn>
                <a:cxn ang="0">
                  <a:pos x="0" y="98"/>
                </a:cxn>
              </a:cxnLst>
              <a:rect l="0" t="0" r="r" b="b"/>
              <a:pathLst>
                <a:path w="561" h="98">
                  <a:moveTo>
                    <a:pt x="0" y="98"/>
                  </a:moveTo>
                  <a:lnTo>
                    <a:pt x="449" y="98"/>
                  </a:lnTo>
                  <a:lnTo>
                    <a:pt x="561" y="0"/>
                  </a:lnTo>
                  <a:lnTo>
                    <a:pt x="112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1" name="Freeform 551"/>
            <p:cNvSpPr>
              <a:spLocks/>
            </p:cNvSpPr>
            <p:nvPr/>
          </p:nvSpPr>
          <p:spPr bwMode="auto">
            <a:xfrm>
              <a:off x="3263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2" name="Freeform 552"/>
            <p:cNvSpPr>
              <a:spLocks/>
            </p:cNvSpPr>
            <p:nvPr/>
          </p:nvSpPr>
          <p:spPr bwMode="auto">
            <a:xfrm>
              <a:off x="3038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9" y="0"/>
                </a:cxn>
                <a:cxn ang="0">
                  <a:pos x="435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9" h="11">
                  <a:moveTo>
                    <a:pt x="0" y="0"/>
                  </a:moveTo>
                  <a:lnTo>
                    <a:pt x="449" y="0"/>
                  </a:lnTo>
                  <a:lnTo>
                    <a:pt x="435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3" name="Freeform 553"/>
            <p:cNvSpPr>
              <a:spLocks/>
            </p:cNvSpPr>
            <p:nvPr/>
          </p:nvSpPr>
          <p:spPr bwMode="auto">
            <a:xfrm>
              <a:off x="3038" y="585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1"/>
                </a:cxn>
                <a:cxn ang="0">
                  <a:pos x="14" y="568"/>
                </a:cxn>
                <a:cxn ang="0">
                  <a:pos x="14" y="11"/>
                </a:cxn>
                <a:cxn ang="0">
                  <a:pos x="0" y="0"/>
                </a:cxn>
              </a:cxnLst>
              <a:rect l="0" t="0" r="r" b="b"/>
              <a:pathLst>
                <a:path w="14" h="581">
                  <a:moveTo>
                    <a:pt x="0" y="0"/>
                  </a:moveTo>
                  <a:lnTo>
                    <a:pt x="0" y="581"/>
                  </a:lnTo>
                  <a:lnTo>
                    <a:pt x="14" y="568"/>
                  </a:lnTo>
                  <a:lnTo>
                    <a:pt x="1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4" name="Rectangle 554"/>
            <p:cNvSpPr>
              <a:spLocks noChangeArrowheads="1"/>
            </p:cNvSpPr>
            <p:nvPr/>
          </p:nvSpPr>
          <p:spPr bwMode="auto">
            <a:xfrm>
              <a:off x="3038" y="664"/>
              <a:ext cx="225" cy="5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5" name="Rectangle 555"/>
            <p:cNvSpPr>
              <a:spLocks noChangeArrowheads="1"/>
            </p:cNvSpPr>
            <p:nvPr/>
          </p:nvSpPr>
          <p:spPr bwMode="auto">
            <a:xfrm>
              <a:off x="3045" y="669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6" name="Rectangle 556"/>
            <p:cNvSpPr>
              <a:spLocks noChangeArrowheads="1"/>
            </p:cNvSpPr>
            <p:nvPr/>
          </p:nvSpPr>
          <p:spPr bwMode="auto">
            <a:xfrm>
              <a:off x="3038" y="748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7" name="Rectangle 557"/>
            <p:cNvSpPr>
              <a:spLocks noChangeArrowheads="1"/>
            </p:cNvSpPr>
            <p:nvPr/>
          </p:nvSpPr>
          <p:spPr bwMode="auto">
            <a:xfrm>
              <a:off x="3045" y="754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8" name="Rectangle 558"/>
            <p:cNvSpPr>
              <a:spLocks noChangeArrowheads="1"/>
            </p:cNvSpPr>
            <p:nvPr/>
          </p:nvSpPr>
          <p:spPr bwMode="auto">
            <a:xfrm>
              <a:off x="3193" y="827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39" name="Freeform 559"/>
            <p:cNvSpPr>
              <a:spLocks/>
            </p:cNvSpPr>
            <p:nvPr/>
          </p:nvSpPr>
          <p:spPr bwMode="auto">
            <a:xfrm>
              <a:off x="3038" y="536"/>
              <a:ext cx="281" cy="49"/>
            </a:xfrm>
            <a:custGeom>
              <a:avLst/>
              <a:gdLst/>
              <a:ahLst/>
              <a:cxnLst>
                <a:cxn ang="0">
                  <a:pos x="561" y="0"/>
                </a:cxn>
                <a:cxn ang="0">
                  <a:pos x="548" y="13"/>
                </a:cxn>
                <a:cxn ang="0">
                  <a:pos x="112" y="13"/>
                </a:cxn>
                <a:cxn ang="0">
                  <a:pos x="14" y="98"/>
                </a:cxn>
                <a:cxn ang="0">
                  <a:pos x="0" y="98"/>
                </a:cxn>
                <a:cxn ang="0">
                  <a:pos x="112" y="0"/>
                </a:cxn>
                <a:cxn ang="0">
                  <a:pos x="561" y="0"/>
                </a:cxn>
              </a:cxnLst>
              <a:rect l="0" t="0" r="r" b="b"/>
              <a:pathLst>
                <a:path w="561" h="98">
                  <a:moveTo>
                    <a:pt x="561" y="0"/>
                  </a:moveTo>
                  <a:lnTo>
                    <a:pt x="548" y="13"/>
                  </a:lnTo>
                  <a:lnTo>
                    <a:pt x="112" y="13"/>
                  </a:lnTo>
                  <a:lnTo>
                    <a:pt x="14" y="98"/>
                  </a:lnTo>
                  <a:lnTo>
                    <a:pt x="0" y="98"/>
                  </a:lnTo>
                  <a:lnTo>
                    <a:pt x="112" y="0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0" name="Rectangle 560"/>
            <p:cNvSpPr>
              <a:spLocks noChangeArrowheads="1"/>
            </p:cNvSpPr>
            <p:nvPr/>
          </p:nvSpPr>
          <p:spPr bwMode="auto">
            <a:xfrm>
              <a:off x="3186" y="907"/>
              <a:ext cx="22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12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32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9041" name="Freeform 561"/>
            <p:cNvSpPr>
              <a:spLocks/>
            </p:cNvSpPr>
            <p:nvPr/>
          </p:nvSpPr>
          <p:spPr bwMode="auto">
            <a:xfrm>
              <a:off x="3714" y="1808"/>
              <a:ext cx="56" cy="338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2" y="581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7"/>
                </a:cxn>
              </a:cxnLst>
              <a:rect l="0" t="0" r="r" b="b"/>
              <a:pathLst>
                <a:path w="112" h="677">
                  <a:moveTo>
                    <a:pt x="0" y="677"/>
                  </a:moveTo>
                  <a:lnTo>
                    <a:pt x="112" y="581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2" name="Freeform 562"/>
            <p:cNvSpPr>
              <a:spLocks/>
            </p:cNvSpPr>
            <p:nvPr/>
          </p:nvSpPr>
          <p:spPr bwMode="auto">
            <a:xfrm>
              <a:off x="3700" y="1820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6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6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3" name="Rectangle 563"/>
            <p:cNvSpPr>
              <a:spLocks noChangeArrowheads="1"/>
            </p:cNvSpPr>
            <p:nvPr/>
          </p:nvSpPr>
          <p:spPr bwMode="auto">
            <a:xfrm>
              <a:off x="3489" y="1868"/>
              <a:ext cx="211" cy="29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4" name="Rectangle 564"/>
            <p:cNvSpPr>
              <a:spLocks noChangeArrowheads="1"/>
            </p:cNvSpPr>
            <p:nvPr/>
          </p:nvSpPr>
          <p:spPr bwMode="auto">
            <a:xfrm>
              <a:off x="3475" y="1856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5" name="Freeform 565"/>
            <p:cNvSpPr>
              <a:spLocks/>
            </p:cNvSpPr>
            <p:nvPr/>
          </p:nvSpPr>
          <p:spPr bwMode="auto">
            <a:xfrm>
              <a:off x="3475" y="1808"/>
              <a:ext cx="281" cy="48"/>
            </a:xfrm>
            <a:custGeom>
              <a:avLst/>
              <a:gdLst/>
              <a:ahLst/>
              <a:cxnLst>
                <a:cxn ang="0">
                  <a:pos x="0" y="97"/>
                </a:cxn>
                <a:cxn ang="0">
                  <a:pos x="448" y="97"/>
                </a:cxn>
                <a:cxn ang="0">
                  <a:pos x="561" y="0"/>
                </a:cxn>
                <a:cxn ang="0">
                  <a:pos x="111" y="0"/>
                </a:cxn>
                <a:cxn ang="0">
                  <a:pos x="0" y="97"/>
                </a:cxn>
              </a:cxnLst>
              <a:rect l="0" t="0" r="r" b="b"/>
              <a:pathLst>
                <a:path w="561" h="97">
                  <a:moveTo>
                    <a:pt x="0" y="97"/>
                  </a:moveTo>
                  <a:lnTo>
                    <a:pt x="448" y="97"/>
                  </a:lnTo>
                  <a:lnTo>
                    <a:pt x="561" y="0"/>
                  </a:lnTo>
                  <a:lnTo>
                    <a:pt x="111" y="0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6" name="Freeform 566"/>
            <p:cNvSpPr>
              <a:spLocks/>
            </p:cNvSpPr>
            <p:nvPr/>
          </p:nvSpPr>
          <p:spPr bwMode="auto">
            <a:xfrm>
              <a:off x="3700" y="1808"/>
              <a:ext cx="56" cy="338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7" name="Freeform 567"/>
            <p:cNvSpPr>
              <a:spLocks/>
            </p:cNvSpPr>
            <p:nvPr/>
          </p:nvSpPr>
          <p:spPr bwMode="auto">
            <a:xfrm>
              <a:off x="3475" y="1856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8" y="0"/>
                </a:cxn>
                <a:cxn ang="0">
                  <a:pos x="435" y="12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448" h="12">
                  <a:moveTo>
                    <a:pt x="0" y="0"/>
                  </a:moveTo>
                  <a:lnTo>
                    <a:pt x="448" y="0"/>
                  </a:lnTo>
                  <a:lnTo>
                    <a:pt x="435" y="1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8" name="Freeform 568"/>
            <p:cNvSpPr>
              <a:spLocks/>
            </p:cNvSpPr>
            <p:nvPr/>
          </p:nvSpPr>
          <p:spPr bwMode="auto">
            <a:xfrm>
              <a:off x="3475" y="1856"/>
              <a:ext cx="7" cy="2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0"/>
                </a:cxn>
                <a:cxn ang="0">
                  <a:pos x="13" y="569"/>
                </a:cxn>
                <a:cxn ang="0">
                  <a:pos x="13" y="12"/>
                </a:cxn>
                <a:cxn ang="0">
                  <a:pos x="0" y="0"/>
                </a:cxn>
              </a:cxnLst>
              <a:rect l="0" t="0" r="r" b="b"/>
              <a:pathLst>
                <a:path w="13" h="580">
                  <a:moveTo>
                    <a:pt x="0" y="0"/>
                  </a:moveTo>
                  <a:lnTo>
                    <a:pt x="0" y="580"/>
                  </a:lnTo>
                  <a:lnTo>
                    <a:pt x="13" y="569"/>
                  </a:lnTo>
                  <a:lnTo>
                    <a:pt x="1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49" name="Rectangle 569"/>
            <p:cNvSpPr>
              <a:spLocks noChangeArrowheads="1"/>
            </p:cNvSpPr>
            <p:nvPr/>
          </p:nvSpPr>
          <p:spPr bwMode="auto">
            <a:xfrm>
              <a:off x="3475" y="1934"/>
              <a:ext cx="225" cy="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0" name="Rectangle 570"/>
            <p:cNvSpPr>
              <a:spLocks noChangeArrowheads="1"/>
            </p:cNvSpPr>
            <p:nvPr/>
          </p:nvSpPr>
          <p:spPr bwMode="auto">
            <a:xfrm>
              <a:off x="3482" y="1941"/>
              <a:ext cx="218" cy="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1" name="Rectangle 571"/>
            <p:cNvSpPr>
              <a:spLocks noChangeArrowheads="1"/>
            </p:cNvSpPr>
            <p:nvPr/>
          </p:nvSpPr>
          <p:spPr bwMode="auto">
            <a:xfrm>
              <a:off x="3475" y="2019"/>
              <a:ext cx="225" cy="6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2" name="Rectangle 572"/>
            <p:cNvSpPr>
              <a:spLocks noChangeArrowheads="1"/>
            </p:cNvSpPr>
            <p:nvPr/>
          </p:nvSpPr>
          <p:spPr bwMode="auto">
            <a:xfrm>
              <a:off x="3482" y="2025"/>
              <a:ext cx="218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3" name="Rectangle 573"/>
            <p:cNvSpPr>
              <a:spLocks noChangeArrowheads="1"/>
            </p:cNvSpPr>
            <p:nvPr/>
          </p:nvSpPr>
          <p:spPr bwMode="auto">
            <a:xfrm>
              <a:off x="3630" y="2098"/>
              <a:ext cx="42" cy="24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4" name="Freeform 574"/>
            <p:cNvSpPr>
              <a:spLocks/>
            </p:cNvSpPr>
            <p:nvPr/>
          </p:nvSpPr>
          <p:spPr bwMode="auto">
            <a:xfrm>
              <a:off x="3475" y="1808"/>
              <a:ext cx="281" cy="48"/>
            </a:xfrm>
            <a:custGeom>
              <a:avLst/>
              <a:gdLst/>
              <a:ahLst/>
              <a:cxnLst>
                <a:cxn ang="0">
                  <a:pos x="561" y="0"/>
                </a:cxn>
                <a:cxn ang="0">
                  <a:pos x="547" y="13"/>
                </a:cxn>
                <a:cxn ang="0">
                  <a:pos x="111" y="13"/>
                </a:cxn>
                <a:cxn ang="0">
                  <a:pos x="13" y="97"/>
                </a:cxn>
                <a:cxn ang="0">
                  <a:pos x="0" y="97"/>
                </a:cxn>
                <a:cxn ang="0">
                  <a:pos x="111" y="0"/>
                </a:cxn>
                <a:cxn ang="0">
                  <a:pos x="561" y="0"/>
                </a:cxn>
              </a:cxnLst>
              <a:rect l="0" t="0" r="r" b="b"/>
              <a:pathLst>
                <a:path w="561" h="97">
                  <a:moveTo>
                    <a:pt x="561" y="0"/>
                  </a:moveTo>
                  <a:lnTo>
                    <a:pt x="547" y="13"/>
                  </a:lnTo>
                  <a:lnTo>
                    <a:pt x="111" y="13"/>
                  </a:lnTo>
                  <a:lnTo>
                    <a:pt x="13" y="97"/>
                  </a:lnTo>
                  <a:lnTo>
                    <a:pt x="0" y="97"/>
                  </a:lnTo>
                  <a:lnTo>
                    <a:pt x="111" y="0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5" name="Freeform 575"/>
            <p:cNvSpPr>
              <a:spLocks/>
            </p:cNvSpPr>
            <p:nvPr/>
          </p:nvSpPr>
          <p:spPr bwMode="auto">
            <a:xfrm>
              <a:off x="1247" y="2613"/>
              <a:ext cx="135" cy="170"/>
            </a:xfrm>
            <a:custGeom>
              <a:avLst/>
              <a:gdLst/>
              <a:ahLst/>
              <a:cxnLst>
                <a:cxn ang="0">
                  <a:pos x="144" y="339"/>
                </a:cxn>
                <a:cxn ang="0">
                  <a:pos x="160" y="334"/>
                </a:cxn>
                <a:cxn ang="0">
                  <a:pos x="175" y="328"/>
                </a:cxn>
                <a:cxn ang="0">
                  <a:pos x="189" y="320"/>
                </a:cxn>
                <a:cxn ang="0">
                  <a:pos x="202" y="312"/>
                </a:cxn>
                <a:cxn ang="0">
                  <a:pos x="226" y="292"/>
                </a:cxn>
                <a:cxn ang="0">
                  <a:pos x="236" y="280"/>
                </a:cxn>
                <a:cxn ang="0">
                  <a:pos x="246" y="267"/>
                </a:cxn>
                <a:cxn ang="0">
                  <a:pos x="253" y="254"/>
                </a:cxn>
                <a:cxn ang="0">
                  <a:pos x="259" y="239"/>
                </a:cxn>
                <a:cxn ang="0">
                  <a:pos x="264" y="224"/>
                </a:cxn>
                <a:cxn ang="0">
                  <a:pos x="268" y="209"/>
                </a:cxn>
                <a:cxn ang="0">
                  <a:pos x="269" y="193"/>
                </a:cxn>
                <a:cxn ang="0">
                  <a:pos x="271" y="177"/>
                </a:cxn>
                <a:cxn ang="0">
                  <a:pos x="269" y="161"/>
                </a:cxn>
                <a:cxn ang="0">
                  <a:pos x="266" y="145"/>
                </a:cxn>
                <a:cxn ang="0">
                  <a:pos x="258" y="120"/>
                </a:cxn>
                <a:cxn ang="0">
                  <a:pos x="247" y="98"/>
                </a:cxn>
                <a:cxn ang="0">
                  <a:pos x="232" y="77"/>
                </a:cxn>
                <a:cxn ang="0">
                  <a:pos x="214" y="58"/>
                </a:cxn>
                <a:cxn ang="0">
                  <a:pos x="214" y="58"/>
                </a:cxn>
                <a:cxn ang="0">
                  <a:pos x="121" y="0"/>
                </a:cxn>
                <a:cxn ang="0">
                  <a:pos x="0" y="339"/>
                </a:cxn>
                <a:cxn ang="0">
                  <a:pos x="144" y="339"/>
                </a:cxn>
                <a:cxn ang="0">
                  <a:pos x="144" y="339"/>
                </a:cxn>
              </a:cxnLst>
              <a:rect l="0" t="0" r="r" b="b"/>
              <a:pathLst>
                <a:path w="271" h="339">
                  <a:moveTo>
                    <a:pt x="144" y="339"/>
                  </a:moveTo>
                  <a:lnTo>
                    <a:pt x="160" y="334"/>
                  </a:lnTo>
                  <a:lnTo>
                    <a:pt x="175" y="328"/>
                  </a:lnTo>
                  <a:lnTo>
                    <a:pt x="189" y="320"/>
                  </a:lnTo>
                  <a:lnTo>
                    <a:pt x="202" y="312"/>
                  </a:lnTo>
                  <a:lnTo>
                    <a:pt x="226" y="292"/>
                  </a:lnTo>
                  <a:lnTo>
                    <a:pt x="236" y="280"/>
                  </a:lnTo>
                  <a:lnTo>
                    <a:pt x="246" y="267"/>
                  </a:lnTo>
                  <a:lnTo>
                    <a:pt x="253" y="254"/>
                  </a:lnTo>
                  <a:lnTo>
                    <a:pt x="259" y="239"/>
                  </a:lnTo>
                  <a:lnTo>
                    <a:pt x="264" y="224"/>
                  </a:lnTo>
                  <a:lnTo>
                    <a:pt x="268" y="209"/>
                  </a:lnTo>
                  <a:lnTo>
                    <a:pt x="269" y="193"/>
                  </a:lnTo>
                  <a:lnTo>
                    <a:pt x="271" y="177"/>
                  </a:lnTo>
                  <a:lnTo>
                    <a:pt x="269" y="161"/>
                  </a:lnTo>
                  <a:lnTo>
                    <a:pt x="266" y="145"/>
                  </a:lnTo>
                  <a:lnTo>
                    <a:pt x="258" y="120"/>
                  </a:lnTo>
                  <a:lnTo>
                    <a:pt x="247" y="98"/>
                  </a:lnTo>
                  <a:lnTo>
                    <a:pt x="232" y="77"/>
                  </a:lnTo>
                  <a:lnTo>
                    <a:pt x="214" y="58"/>
                  </a:lnTo>
                  <a:lnTo>
                    <a:pt x="214" y="58"/>
                  </a:lnTo>
                  <a:lnTo>
                    <a:pt x="121" y="0"/>
                  </a:lnTo>
                  <a:lnTo>
                    <a:pt x="0" y="339"/>
                  </a:lnTo>
                  <a:lnTo>
                    <a:pt x="144" y="339"/>
                  </a:lnTo>
                  <a:lnTo>
                    <a:pt x="144" y="339"/>
                  </a:lnTo>
                  <a:close/>
                </a:path>
              </a:pathLst>
            </a:custGeom>
            <a:solidFill>
              <a:srgbClr val="DDDD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056" name="Picture 576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1069" y="2375"/>
              <a:ext cx="184" cy="4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057" name="Rectangle 577"/>
            <p:cNvSpPr>
              <a:spLocks noChangeArrowheads="1"/>
            </p:cNvSpPr>
            <p:nvPr/>
          </p:nvSpPr>
          <p:spPr bwMode="auto">
            <a:xfrm>
              <a:off x="1252" y="2440"/>
              <a:ext cx="1" cy="338"/>
            </a:xfrm>
            <a:prstGeom prst="rect">
              <a:avLst/>
            </a:prstGeom>
            <a:solidFill>
              <a:srgbClr val="97979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8" name="Rectangle 578"/>
            <p:cNvSpPr>
              <a:spLocks noChangeArrowheads="1"/>
            </p:cNvSpPr>
            <p:nvPr/>
          </p:nvSpPr>
          <p:spPr bwMode="auto">
            <a:xfrm>
              <a:off x="1253" y="2440"/>
              <a:ext cx="1" cy="338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59" name="Rectangle 579"/>
            <p:cNvSpPr>
              <a:spLocks noChangeArrowheads="1"/>
            </p:cNvSpPr>
            <p:nvPr/>
          </p:nvSpPr>
          <p:spPr bwMode="auto">
            <a:xfrm>
              <a:off x="1254" y="2440"/>
              <a:ext cx="1" cy="338"/>
            </a:xfrm>
            <a:prstGeom prst="rect">
              <a:avLst/>
            </a:prstGeom>
            <a:solidFill>
              <a:srgbClr val="9C9C9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0" name="Rectangle 580"/>
            <p:cNvSpPr>
              <a:spLocks noChangeArrowheads="1"/>
            </p:cNvSpPr>
            <p:nvPr/>
          </p:nvSpPr>
          <p:spPr bwMode="auto">
            <a:xfrm>
              <a:off x="1254" y="2440"/>
              <a:ext cx="1" cy="338"/>
            </a:xfrm>
            <a:prstGeom prst="rect">
              <a:avLst/>
            </a:prstGeom>
            <a:solidFill>
              <a:srgbClr val="9E9E9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1" name="Rectangle 581"/>
            <p:cNvSpPr>
              <a:spLocks noChangeArrowheads="1"/>
            </p:cNvSpPr>
            <p:nvPr/>
          </p:nvSpPr>
          <p:spPr bwMode="auto">
            <a:xfrm>
              <a:off x="1255" y="2440"/>
              <a:ext cx="1" cy="338"/>
            </a:xfrm>
            <a:prstGeom prst="rect">
              <a:avLst/>
            </a:prstGeom>
            <a:solidFill>
              <a:srgbClr val="A0A0A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2" name="Rectangle 582"/>
            <p:cNvSpPr>
              <a:spLocks noChangeArrowheads="1"/>
            </p:cNvSpPr>
            <p:nvPr/>
          </p:nvSpPr>
          <p:spPr bwMode="auto">
            <a:xfrm>
              <a:off x="1255" y="2440"/>
              <a:ext cx="1" cy="338"/>
            </a:xfrm>
            <a:prstGeom prst="rect">
              <a:avLst/>
            </a:prstGeom>
            <a:solidFill>
              <a:srgbClr val="A3A3A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3" name="Rectangle 583"/>
            <p:cNvSpPr>
              <a:spLocks noChangeArrowheads="1"/>
            </p:cNvSpPr>
            <p:nvPr/>
          </p:nvSpPr>
          <p:spPr bwMode="auto">
            <a:xfrm>
              <a:off x="1256" y="2440"/>
              <a:ext cx="1" cy="338"/>
            </a:xfrm>
            <a:prstGeom prst="rect">
              <a:avLst/>
            </a:prstGeom>
            <a:solidFill>
              <a:srgbClr val="A5A5A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4" name="Rectangle 584"/>
            <p:cNvSpPr>
              <a:spLocks noChangeArrowheads="1"/>
            </p:cNvSpPr>
            <p:nvPr/>
          </p:nvSpPr>
          <p:spPr bwMode="auto">
            <a:xfrm>
              <a:off x="1257" y="2440"/>
              <a:ext cx="1" cy="338"/>
            </a:xfrm>
            <a:prstGeom prst="rect">
              <a:avLst/>
            </a:prstGeom>
            <a:solidFill>
              <a:srgbClr val="A7A7A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5" name="Rectangle 585"/>
            <p:cNvSpPr>
              <a:spLocks noChangeArrowheads="1"/>
            </p:cNvSpPr>
            <p:nvPr/>
          </p:nvSpPr>
          <p:spPr bwMode="auto">
            <a:xfrm>
              <a:off x="1257" y="2440"/>
              <a:ext cx="1" cy="338"/>
            </a:xfrm>
            <a:prstGeom prst="rect">
              <a:avLst/>
            </a:prstGeom>
            <a:solidFill>
              <a:srgbClr val="AAAA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6" name="Rectangle 586"/>
            <p:cNvSpPr>
              <a:spLocks noChangeArrowheads="1"/>
            </p:cNvSpPr>
            <p:nvPr/>
          </p:nvSpPr>
          <p:spPr bwMode="auto">
            <a:xfrm>
              <a:off x="1258" y="2440"/>
              <a:ext cx="1" cy="338"/>
            </a:xfrm>
            <a:prstGeom prst="rect">
              <a:avLst/>
            </a:prstGeom>
            <a:solidFill>
              <a:srgbClr val="ACAC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7" name="Rectangle 587"/>
            <p:cNvSpPr>
              <a:spLocks noChangeArrowheads="1"/>
            </p:cNvSpPr>
            <p:nvPr/>
          </p:nvSpPr>
          <p:spPr bwMode="auto">
            <a:xfrm>
              <a:off x="1258" y="2440"/>
              <a:ext cx="1" cy="338"/>
            </a:xfrm>
            <a:prstGeom prst="rect">
              <a:avLst/>
            </a:prstGeom>
            <a:solidFill>
              <a:srgbClr val="AEAEA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8" name="Rectangle 588"/>
            <p:cNvSpPr>
              <a:spLocks noChangeArrowheads="1"/>
            </p:cNvSpPr>
            <p:nvPr/>
          </p:nvSpPr>
          <p:spPr bwMode="auto">
            <a:xfrm>
              <a:off x="1259" y="2440"/>
              <a:ext cx="1" cy="338"/>
            </a:xfrm>
            <a:prstGeom prst="rect">
              <a:avLst/>
            </a:prstGeom>
            <a:solidFill>
              <a:srgbClr val="B0B0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69" name="Rectangle 589"/>
            <p:cNvSpPr>
              <a:spLocks noChangeArrowheads="1"/>
            </p:cNvSpPr>
            <p:nvPr/>
          </p:nvSpPr>
          <p:spPr bwMode="auto">
            <a:xfrm>
              <a:off x="1260" y="2440"/>
              <a:ext cx="1" cy="338"/>
            </a:xfrm>
            <a:prstGeom prst="rect">
              <a:avLst/>
            </a:prstGeom>
            <a:solidFill>
              <a:srgbClr val="B3B3B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0" name="Rectangle 590"/>
            <p:cNvSpPr>
              <a:spLocks noChangeArrowheads="1"/>
            </p:cNvSpPr>
            <p:nvPr/>
          </p:nvSpPr>
          <p:spPr bwMode="auto">
            <a:xfrm>
              <a:off x="1260" y="2440"/>
              <a:ext cx="1" cy="338"/>
            </a:xfrm>
            <a:prstGeom prst="rect">
              <a:avLst/>
            </a:prstGeom>
            <a:solidFill>
              <a:srgbClr val="B5B5B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1" name="Rectangle 591"/>
            <p:cNvSpPr>
              <a:spLocks noChangeArrowheads="1"/>
            </p:cNvSpPr>
            <p:nvPr/>
          </p:nvSpPr>
          <p:spPr bwMode="auto">
            <a:xfrm>
              <a:off x="1261" y="2440"/>
              <a:ext cx="1" cy="338"/>
            </a:xfrm>
            <a:prstGeom prst="rect">
              <a:avLst/>
            </a:prstGeom>
            <a:solidFill>
              <a:srgbClr val="B7B7B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2" name="Rectangle 592"/>
            <p:cNvSpPr>
              <a:spLocks noChangeArrowheads="1"/>
            </p:cNvSpPr>
            <p:nvPr/>
          </p:nvSpPr>
          <p:spPr bwMode="auto">
            <a:xfrm>
              <a:off x="1262" y="2440"/>
              <a:ext cx="1" cy="338"/>
            </a:xfrm>
            <a:prstGeom prst="rect">
              <a:avLst/>
            </a:prstGeom>
            <a:solidFill>
              <a:srgbClr val="BABAB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3" name="Rectangle 593"/>
            <p:cNvSpPr>
              <a:spLocks noChangeArrowheads="1"/>
            </p:cNvSpPr>
            <p:nvPr/>
          </p:nvSpPr>
          <p:spPr bwMode="auto">
            <a:xfrm>
              <a:off x="1262" y="2440"/>
              <a:ext cx="1" cy="338"/>
            </a:xfrm>
            <a:prstGeom prst="rect">
              <a:avLst/>
            </a:prstGeom>
            <a:solidFill>
              <a:srgbClr val="BCBCB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4" name="Rectangle 594"/>
            <p:cNvSpPr>
              <a:spLocks noChangeArrowheads="1"/>
            </p:cNvSpPr>
            <p:nvPr/>
          </p:nvSpPr>
          <p:spPr bwMode="auto">
            <a:xfrm>
              <a:off x="1263" y="2440"/>
              <a:ext cx="1" cy="338"/>
            </a:xfrm>
            <a:prstGeom prst="rect">
              <a:avLst/>
            </a:prstGeom>
            <a:solidFill>
              <a:srgbClr val="BEBEB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5" name="Rectangle 595"/>
            <p:cNvSpPr>
              <a:spLocks noChangeArrowheads="1"/>
            </p:cNvSpPr>
            <p:nvPr/>
          </p:nvSpPr>
          <p:spPr bwMode="auto">
            <a:xfrm>
              <a:off x="1263" y="2440"/>
              <a:ext cx="1" cy="338"/>
            </a:xfrm>
            <a:prstGeom prst="rect">
              <a:avLst/>
            </a:prstGeom>
            <a:solidFill>
              <a:srgbClr val="C1C1C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6" name="Rectangle 596"/>
            <p:cNvSpPr>
              <a:spLocks noChangeArrowheads="1"/>
            </p:cNvSpPr>
            <p:nvPr/>
          </p:nvSpPr>
          <p:spPr bwMode="auto">
            <a:xfrm>
              <a:off x="1264" y="2440"/>
              <a:ext cx="1" cy="338"/>
            </a:xfrm>
            <a:prstGeom prst="rect">
              <a:avLst/>
            </a:prstGeom>
            <a:solidFill>
              <a:srgbClr val="C4C4C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7" name="Rectangle 597"/>
            <p:cNvSpPr>
              <a:spLocks noChangeArrowheads="1"/>
            </p:cNvSpPr>
            <p:nvPr/>
          </p:nvSpPr>
          <p:spPr bwMode="auto">
            <a:xfrm>
              <a:off x="1265" y="2440"/>
              <a:ext cx="1" cy="338"/>
            </a:xfrm>
            <a:prstGeom prst="rect">
              <a:avLst/>
            </a:prstGeom>
            <a:solidFill>
              <a:srgbClr val="C6C6C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8" name="Rectangle 598"/>
            <p:cNvSpPr>
              <a:spLocks noChangeArrowheads="1"/>
            </p:cNvSpPr>
            <p:nvPr/>
          </p:nvSpPr>
          <p:spPr bwMode="auto">
            <a:xfrm>
              <a:off x="1265" y="2440"/>
              <a:ext cx="1" cy="338"/>
            </a:xfrm>
            <a:prstGeom prst="rect">
              <a:avLst/>
            </a:prstGeom>
            <a:solidFill>
              <a:srgbClr val="C8C8C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79" name="Rectangle 599"/>
            <p:cNvSpPr>
              <a:spLocks noChangeArrowheads="1"/>
            </p:cNvSpPr>
            <p:nvPr/>
          </p:nvSpPr>
          <p:spPr bwMode="auto">
            <a:xfrm>
              <a:off x="1266" y="2440"/>
              <a:ext cx="1" cy="338"/>
            </a:xfrm>
            <a:prstGeom prst="rect">
              <a:avLst/>
            </a:prstGeom>
            <a:solidFill>
              <a:srgbClr val="CBCBC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0" name="Rectangle 600"/>
            <p:cNvSpPr>
              <a:spLocks noChangeArrowheads="1"/>
            </p:cNvSpPr>
            <p:nvPr/>
          </p:nvSpPr>
          <p:spPr bwMode="auto">
            <a:xfrm>
              <a:off x="1267" y="2440"/>
              <a:ext cx="1" cy="338"/>
            </a:xfrm>
            <a:prstGeom prst="rect">
              <a:avLst/>
            </a:prstGeom>
            <a:solidFill>
              <a:srgbClr val="CDCDC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1" name="Rectangle 601"/>
            <p:cNvSpPr>
              <a:spLocks noChangeArrowheads="1"/>
            </p:cNvSpPr>
            <p:nvPr/>
          </p:nvSpPr>
          <p:spPr bwMode="auto">
            <a:xfrm>
              <a:off x="1267" y="2440"/>
              <a:ext cx="1" cy="338"/>
            </a:xfrm>
            <a:prstGeom prst="rect">
              <a:avLst/>
            </a:prstGeom>
            <a:solidFill>
              <a:srgbClr val="D0D0D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2" name="Rectangle 602"/>
            <p:cNvSpPr>
              <a:spLocks noChangeArrowheads="1"/>
            </p:cNvSpPr>
            <p:nvPr/>
          </p:nvSpPr>
          <p:spPr bwMode="auto">
            <a:xfrm>
              <a:off x="1268" y="2440"/>
              <a:ext cx="1" cy="3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3" name="Rectangle 603"/>
            <p:cNvSpPr>
              <a:spLocks noChangeArrowheads="1"/>
            </p:cNvSpPr>
            <p:nvPr/>
          </p:nvSpPr>
          <p:spPr bwMode="auto">
            <a:xfrm>
              <a:off x="1268" y="2440"/>
              <a:ext cx="1" cy="338"/>
            </a:xfrm>
            <a:prstGeom prst="rect">
              <a:avLst/>
            </a:prstGeom>
            <a:solidFill>
              <a:srgbClr val="D4D4D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4" name="Rectangle 604"/>
            <p:cNvSpPr>
              <a:spLocks noChangeArrowheads="1"/>
            </p:cNvSpPr>
            <p:nvPr/>
          </p:nvSpPr>
          <p:spPr bwMode="auto">
            <a:xfrm>
              <a:off x="1269" y="2440"/>
              <a:ext cx="1" cy="338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5" name="Rectangle 605"/>
            <p:cNvSpPr>
              <a:spLocks noChangeArrowheads="1"/>
            </p:cNvSpPr>
            <p:nvPr/>
          </p:nvSpPr>
          <p:spPr bwMode="auto">
            <a:xfrm>
              <a:off x="1270" y="2440"/>
              <a:ext cx="1" cy="338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6" name="Rectangle 606"/>
            <p:cNvSpPr>
              <a:spLocks noChangeArrowheads="1"/>
            </p:cNvSpPr>
            <p:nvPr/>
          </p:nvSpPr>
          <p:spPr bwMode="auto">
            <a:xfrm>
              <a:off x="1270" y="2440"/>
              <a:ext cx="1" cy="338"/>
            </a:xfrm>
            <a:prstGeom prst="rect">
              <a:avLst/>
            </a:prstGeom>
            <a:solidFill>
              <a:srgbClr val="DBDBD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</p:grpSp>
      <p:grpSp>
        <p:nvGrpSpPr>
          <p:cNvPr id="149288" name="Group 808"/>
          <p:cNvGrpSpPr>
            <a:grpSpLocks/>
          </p:cNvGrpSpPr>
          <p:nvPr/>
        </p:nvGrpSpPr>
        <p:grpSpPr bwMode="auto">
          <a:xfrm>
            <a:off x="1160512" y="2118444"/>
            <a:ext cx="2236788" cy="3560763"/>
            <a:chOff x="1073" y="536"/>
            <a:chExt cx="1409" cy="2243"/>
          </a:xfrm>
        </p:grpSpPr>
        <p:sp>
          <p:nvSpPr>
            <p:cNvPr id="149088" name="Rectangle 608"/>
            <p:cNvSpPr>
              <a:spLocks noChangeArrowheads="1"/>
            </p:cNvSpPr>
            <p:nvPr/>
          </p:nvSpPr>
          <p:spPr bwMode="auto">
            <a:xfrm>
              <a:off x="1271" y="2440"/>
              <a:ext cx="1" cy="338"/>
            </a:xfrm>
            <a:prstGeom prst="rect">
              <a:avLst/>
            </a:prstGeom>
            <a:solidFill>
              <a:srgbClr val="DEDED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89" name="Rectangle 609"/>
            <p:cNvSpPr>
              <a:spLocks noChangeArrowheads="1"/>
            </p:cNvSpPr>
            <p:nvPr/>
          </p:nvSpPr>
          <p:spPr bwMode="auto">
            <a:xfrm>
              <a:off x="1272" y="2440"/>
              <a:ext cx="1" cy="338"/>
            </a:xfrm>
            <a:prstGeom prst="rect">
              <a:avLst/>
            </a:prstGeom>
            <a:solidFill>
              <a:srgbClr val="E0E0E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0" name="Rectangle 610"/>
            <p:cNvSpPr>
              <a:spLocks noChangeArrowheads="1"/>
            </p:cNvSpPr>
            <p:nvPr/>
          </p:nvSpPr>
          <p:spPr bwMode="auto">
            <a:xfrm>
              <a:off x="1272" y="2440"/>
              <a:ext cx="1" cy="338"/>
            </a:xfrm>
            <a:prstGeom prst="rect">
              <a:avLst/>
            </a:prstGeom>
            <a:solidFill>
              <a:srgbClr val="E2E2E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1" name="Rectangle 611"/>
            <p:cNvSpPr>
              <a:spLocks noChangeArrowheads="1"/>
            </p:cNvSpPr>
            <p:nvPr/>
          </p:nvSpPr>
          <p:spPr bwMode="auto">
            <a:xfrm>
              <a:off x="1273" y="2440"/>
              <a:ext cx="1" cy="338"/>
            </a:xfrm>
            <a:prstGeom prst="rect">
              <a:avLst/>
            </a:prstGeom>
            <a:solidFill>
              <a:srgbClr val="E5E5E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2" name="Rectangle 612"/>
            <p:cNvSpPr>
              <a:spLocks noChangeArrowheads="1"/>
            </p:cNvSpPr>
            <p:nvPr/>
          </p:nvSpPr>
          <p:spPr bwMode="auto">
            <a:xfrm>
              <a:off x="1273" y="2440"/>
              <a:ext cx="1" cy="338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3" name="Rectangle 613"/>
            <p:cNvSpPr>
              <a:spLocks noChangeArrowheads="1"/>
            </p:cNvSpPr>
            <p:nvPr/>
          </p:nvSpPr>
          <p:spPr bwMode="auto">
            <a:xfrm>
              <a:off x="1274" y="2440"/>
              <a:ext cx="1" cy="338"/>
            </a:xfrm>
            <a:prstGeom prst="rect">
              <a:avLst/>
            </a:prstGeom>
            <a:solidFill>
              <a:srgbClr val="E9E9E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4" name="Rectangle 614"/>
            <p:cNvSpPr>
              <a:spLocks noChangeArrowheads="1"/>
            </p:cNvSpPr>
            <p:nvPr/>
          </p:nvSpPr>
          <p:spPr bwMode="auto">
            <a:xfrm>
              <a:off x="1275" y="2440"/>
              <a:ext cx="1" cy="338"/>
            </a:xfrm>
            <a:prstGeom prst="rect">
              <a:avLst/>
            </a:prstGeom>
            <a:solidFill>
              <a:srgbClr val="ECECE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5" name="Rectangle 615"/>
            <p:cNvSpPr>
              <a:spLocks noChangeArrowheads="1"/>
            </p:cNvSpPr>
            <p:nvPr/>
          </p:nvSpPr>
          <p:spPr bwMode="auto">
            <a:xfrm>
              <a:off x="1275" y="2440"/>
              <a:ext cx="1" cy="338"/>
            </a:xfrm>
            <a:prstGeom prst="rect">
              <a:avLst/>
            </a:prstGeom>
            <a:solidFill>
              <a:srgbClr val="EEEEE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6" name="Rectangle 616"/>
            <p:cNvSpPr>
              <a:spLocks noChangeArrowheads="1"/>
            </p:cNvSpPr>
            <p:nvPr/>
          </p:nvSpPr>
          <p:spPr bwMode="auto">
            <a:xfrm>
              <a:off x="1276" y="2440"/>
              <a:ext cx="1" cy="338"/>
            </a:xfrm>
            <a:prstGeom prst="rect">
              <a:avLst/>
            </a:prstGeom>
            <a:solidFill>
              <a:srgbClr val="F0F0F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7" name="Rectangle 617"/>
            <p:cNvSpPr>
              <a:spLocks noChangeArrowheads="1"/>
            </p:cNvSpPr>
            <p:nvPr/>
          </p:nvSpPr>
          <p:spPr bwMode="auto">
            <a:xfrm>
              <a:off x="1276" y="2440"/>
              <a:ext cx="1" cy="338"/>
            </a:xfrm>
            <a:prstGeom prst="rect">
              <a:avLst/>
            </a:prstGeom>
            <a:solidFill>
              <a:srgbClr val="F2F2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8" name="Rectangle 618"/>
            <p:cNvSpPr>
              <a:spLocks noChangeArrowheads="1"/>
            </p:cNvSpPr>
            <p:nvPr/>
          </p:nvSpPr>
          <p:spPr bwMode="auto">
            <a:xfrm>
              <a:off x="1277" y="2440"/>
              <a:ext cx="1" cy="338"/>
            </a:xfrm>
            <a:prstGeom prst="rect">
              <a:avLst/>
            </a:prstGeom>
            <a:solidFill>
              <a:srgbClr val="F5F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099" name="Rectangle 619"/>
            <p:cNvSpPr>
              <a:spLocks noChangeArrowheads="1"/>
            </p:cNvSpPr>
            <p:nvPr/>
          </p:nvSpPr>
          <p:spPr bwMode="auto">
            <a:xfrm>
              <a:off x="1278" y="2440"/>
              <a:ext cx="1" cy="338"/>
            </a:xfrm>
            <a:prstGeom prst="rect">
              <a:avLst/>
            </a:prstGeom>
            <a:solidFill>
              <a:srgbClr val="F7F7F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0" name="Rectangle 620"/>
            <p:cNvSpPr>
              <a:spLocks noChangeArrowheads="1"/>
            </p:cNvSpPr>
            <p:nvPr/>
          </p:nvSpPr>
          <p:spPr bwMode="auto">
            <a:xfrm>
              <a:off x="1278" y="2440"/>
              <a:ext cx="1" cy="338"/>
            </a:xfrm>
            <a:prstGeom prst="rect">
              <a:avLst/>
            </a:prstGeom>
            <a:solidFill>
              <a:srgbClr val="F9F9F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1" name="Rectangle 621"/>
            <p:cNvSpPr>
              <a:spLocks noChangeArrowheads="1"/>
            </p:cNvSpPr>
            <p:nvPr/>
          </p:nvSpPr>
          <p:spPr bwMode="auto">
            <a:xfrm>
              <a:off x="1279" y="2440"/>
              <a:ext cx="1" cy="338"/>
            </a:xfrm>
            <a:prstGeom prst="rect">
              <a:avLst/>
            </a:prstGeom>
            <a:solidFill>
              <a:srgbClr val="FCFCF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2" name="Rectangle 622"/>
            <p:cNvSpPr>
              <a:spLocks noChangeArrowheads="1"/>
            </p:cNvSpPr>
            <p:nvPr/>
          </p:nvSpPr>
          <p:spPr bwMode="auto">
            <a:xfrm>
              <a:off x="1280" y="2440"/>
              <a:ext cx="1" cy="338"/>
            </a:xfrm>
            <a:prstGeom prst="rect">
              <a:avLst/>
            </a:prstGeom>
            <a:solidFill>
              <a:srgbClr val="FEFEF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3" name="Rectangle 623"/>
            <p:cNvSpPr>
              <a:spLocks noChangeArrowheads="1"/>
            </p:cNvSpPr>
            <p:nvPr/>
          </p:nvSpPr>
          <p:spPr bwMode="auto">
            <a:xfrm>
              <a:off x="1281" y="2440"/>
              <a:ext cx="1" cy="338"/>
            </a:xfrm>
            <a:prstGeom prst="rect">
              <a:avLst/>
            </a:prstGeom>
            <a:solidFill>
              <a:srgbClr val="FBFBF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4" name="Rectangle 624"/>
            <p:cNvSpPr>
              <a:spLocks noChangeArrowheads="1"/>
            </p:cNvSpPr>
            <p:nvPr/>
          </p:nvSpPr>
          <p:spPr bwMode="auto">
            <a:xfrm>
              <a:off x="1281" y="2440"/>
              <a:ext cx="1" cy="338"/>
            </a:xfrm>
            <a:prstGeom prst="rect">
              <a:avLst/>
            </a:prstGeom>
            <a:solidFill>
              <a:srgbClr val="F9F9F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5" name="Rectangle 625"/>
            <p:cNvSpPr>
              <a:spLocks noChangeArrowheads="1"/>
            </p:cNvSpPr>
            <p:nvPr/>
          </p:nvSpPr>
          <p:spPr bwMode="auto">
            <a:xfrm>
              <a:off x="1282" y="2440"/>
              <a:ext cx="1" cy="338"/>
            </a:xfrm>
            <a:prstGeom prst="rect">
              <a:avLst/>
            </a:prstGeom>
            <a:solidFill>
              <a:srgbClr val="F7F7F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6" name="Rectangle 626"/>
            <p:cNvSpPr>
              <a:spLocks noChangeArrowheads="1"/>
            </p:cNvSpPr>
            <p:nvPr/>
          </p:nvSpPr>
          <p:spPr bwMode="auto">
            <a:xfrm>
              <a:off x="1283" y="2440"/>
              <a:ext cx="1" cy="338"/>
            </a:xfrm>
            <a:prstGeom prst="rect">
              <a:avLst/>
            </a:prstGeom>
            <a:solidFill>
              <a:srgbClr val="F4F4F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7" name="Rectangle 627"/>
            <p:cNvSpPr>
              <a:spLocks noChangeArrowheads="1"/>
            </p:cNvSpPr>
            <p:nvPr/>
          </p:nvSpPr>
          <p:spPr bwMode="auto">
            <a:xfrm>
              <a:off x="1283" y="2440"/>
              <a:ext cx="1" cy="338"/>
            </a:xfrm>
            <a:prstGeom prst="rect">
              <a:avLst/>
            </a:prstGeom>
            <a:solidFill>
              <a:srgbClr val="F2F2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8" name="Rectangle 628"/>
            <p:cNvSpPr>
              <a:spLocks noChangeArrowheads="1"/>
            </p:cNvSpPr>
            <p:nvPr/>
          </p:nvSpPr>
          <p:spPr bwMode="auto">
            <a:xfrm>
              <a:off x="1284" y="2440"/>
              <a:ext cx="1" cy="338"/>
            </a:xfrm>
            <a:prstGeom prst="rect">
              <a:avLst/>
            </a:prstGeom>
            <a:solidFill>
              <a:srgbClr val="F0F0F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09" name="Rectangle 629"/>
            <p:cNvSpPr>
              <a:spLocks noChangeArrowheads="1"/>
            </p:cNvSpPr>
            <p:nvPr/>
          </p:nvSpPr>
          <p:spPr bwMode="auto">
            <a:xfrm>
              <a:off x="1285" y="2440"/>
              <a:ext cx="1" cy="338"/>
            </a:xfrm>
            <a:prstGeom prst="rect">
              <a:avLst/>
            </a:prstGeom>
            <a:solidFill>
              <a:srgbClr val="EDEDE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0" name="Rectangle 630"/>
            <p:cNvSpPr>
              <a:spLocks noChangeArrowheads="1"/>
            </p:cNvSpPr>
            <p:nvPr/>
          </p:nvSpPr>
          <p:spPr bwMode="auto">
            <a:xfrm>
              <a:off x="1285" y="2440"/>
              <a:ext cx="1" cy="338"/>
            </a:xfrm>
            <a:prstGeom prst="rect">
              <a:avLst/>
            </a:prstGeom>
            <a:solidFill>
              <a:srgbClr val="EBEBE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1" name="Rectangle 631"/>
            <p:cNvSpPr>
              <a:spLocks noChangeArrowheads="1"/>
            </p:cNvSpPr>
            <p:nvPr/>
          </p:nvSpPr>
          <p:spPr bwMode="auto">
            <a:xfrm>
              <a:off x="1286" y="2440"/>
              <a:ext cx="1" cy="338"/>
            </a:xfrm>
            <a:prstGeom prst="rect">
              <a:avLst/>
            </a:prstGeom>
            <a:solidFill>
              <a:srgbClr val="E9E9E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2" name="Rectangle 632"/>
            <p:cNvSpPr>
              <a:spLocks noChangeArrowheads="1"/>
            </p:cNvSpPr>
            <p:nvPr/>
          </p:nvSpPr>
          <p:spPr bwMode="auto">
            <a:xfrm>
              <a:off x="1286" y="2440"/>
              <a:ext cx="1" cy="338"/>
            </a:xfrm>
            <a:prstGeom prst="rect">
              <a:avLst/>
            </a:prstGeom>
            <a:solidFill>
              <a:srgbClr val="E6E6E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3" name="Rectangle 633"/>
            <p:cNvSpPr>
              <a:spLocks noChangeArrowheads="1"/>
            </p:cNvSpPr>
            <p:nvPr/>
          </p:nvSpPr>
          <p:spPr bwMode="auto">
            <a:xfrm>
              <a:off x="1287" y="2440"/>
              <a:ext cx="1" cy="338"/>
            </a:xfrm>
            <a:prstGeom prst="rect">
              <a:avLst/>
            </a:prstGeom>
            <a:solidFill>
              <a:srgbClr val="E4E4E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4" name="Rectangle 634"/>
            <p:cNvSpPr>
              <a:spLocks noChangeArrowheads="1"/>
            </p:cNvSpPr>
            <p:nvPr/>
          </p:nvSpPr>
          <p:spPr bwMode="auto">
            <a:xfrm>
              <a:off x="1288" y="2440"/>
              <a:ext cx="1" cy="338"/>
            </a:xfrm>
            <a:prstGeom prst="rect">
              <a:avLst/>
            </a:prstGeom>
            <a:solidFill>
              <a:srgbClr val="E2E2E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5" name="Rectangle 635"/>
            <p:cNvSpPr>
              <a:spLocks noChangeArrowheads="1"/>
            </p:cNvSpPr>
            <p:nvPr/>
          </p:nvSpPr>
          <p:spPr bwMode="auto">
            <a:xfrm>
              <a:off x="1288" y="2440"/>
              <a:ext cx="1" cy="338"/>
            </a:xfrm>
            <a:prstGeom prst="rect">
              <a:avLst/>
            </a:prstGeom>
            <a:solidFill>
              <a:srgbClr val="DFDFD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6" name="Rectangle 636"/>
            <p:cNvSpPr>
              <a:spLocks noChangeArrowheads="1"/>
            </p:cNvSpPr>
            <p:nvPr/>
          </p:nvSpPr>
          <p:spPr bwMode="auto">
            <a:xfrm>
              <a:off x="1289" y="2440"/>
              <a:ext cx="1" cy="338"/>
            </a:xfrm>
            <a:prstGeom prst="rect">
              <a:avLst/>
            </a:prstGeom>
            <a:solidFill>
              <a:srgbClr val="DDDDD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7" name="Rectangle 637"/>
            <p:cNvSpPr>
              <a:spLocks noChangeArrowheads="1"/>
            </p:cNvSpPr>
            <p:nvPr/>
          </p:nvSpPr>
          <p:spPr bwMode="auto">
            <a:xfrm>
              <a:off x="1289" y="2440"/>
              <a:ext cx="1" cy="338"/>
            </a:xfrm>
            <a:prstGeom prst="rect">
              <a:avLst/>
            </a:prstGeom>
            <a:solidFill>
              <a:srgbClr val="DBDBD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8" name="Rectangle 638"/>
            <p:cNvSpPr>
              <a:spLocks noChangeArrowheads="1"/>
            </p:cNvSpPr>
            <p:nvPr/>
          </p:nvSpPr>
          <p:spPr bwMode="auto">
            <a:xfrm>
              <a:off x="1290" y="2440"/>
              <a:ext cx="1" cy="338"/>
            </a:xfrm>
            <a:prstGeom prst="rect">
              <a:avLst/>
            </a:prstGeom>
            <a:solidFill>
              <a:srgbClr val="D8D8D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19" name="Rectangle 639"/>
            <p:cNvSpPr>
              <a:spLocks noChangeArrowheads="1"/>
            </p:cNvSpPr>
            <p:nvPr/>
          </p:nvSpPr>
          <p:spPr bwMode="auto">
            <a:xfrm>
              <a:off x="1291" y="2440"/>
              <a:ext cx="1" cy="338"/>
            </a:xfrm>
            <a:prstGeom prst="rect">
              <a:avLst/>
            </a:prstGeom>
            <a:solidFill>
              <a:srgbClr val="D6D6D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0" name="Rectangle 640"/>
            <p:cNvSpPr>
              <a:spLocks noChangeArrowheads="1"/>
            </p:cNvSpPr>
            <p:nvPr/>
          </p:nvSpPr>
          <p:spPr bwMode="auto">
            <a:xfrm>
              <a:off x="1291" y="2440"/>
              <a:ext cx="1" cy="338"/>
            </a:xfrm>
            <a:prstGeom prst="rect">
              <a:avLst/>
            </a:prstGeom>
            <a:solidFill>
              <a:srgbClr val="D4D4D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1" name="Rectangle 641"/>
            <p:cNvSpPr>
              <a:spLocks noChangeArrowheads="1"/>
            </p:cNvSpPr>
            <p:nvPr/>
          </p:nvSpPr>
          <p:spPr bwMode="auto">
            <a:xfrm>
              <a:off x="1292" y="2440"/>
              <a:ext cx="1" cy="3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2" name="Rectangle 642"/>
            <p:cNvSpPr>
              <a:spLocks noChangeArrowheads="1"/>
            </p:cNvSpPr>
            <p:nvPr/>
          </p:nvSpPr>
          <p:spPr bwMode="auto">
            <a:xfrm>
              <a:off x="1293" y="2440"/>
              <a:ext cx="1" cy="338"/>
            </a:xfrm>
            <a:prstGeom prst="rect">
              <a:avLst/>
            </a:prstGeom>
            <a:solidFill>
              <a:srgbClr val="CFCFC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3" name="Rectangle 643"/>
            <p:cNvSpPr>
              <a:spLocks noChangeArrowheads="1"/>
            </p:cNvSpPr>
            <p:nvPr/>
          </p:nvSpPr>
          <p:spPr bwMode="auto">
            <a:xfrm>
              <a:off x="1293" y="2440"/>
              <a:ext cx="1" cy="338"/>
            </a:xfrm>
            <a:prstGeom prst="rect">
              <a:avLst/>
            </a:prstGeom>
            <a:solidFill>
              <a:srgbClr val="CDCDC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4" name="Rectangle 644"/>
            <p:cNvSpPr>
              <a:spLocks noChangeArrowheads="1"/>
            </p:cNvSpPr>
            <p:nvPr/>
          </p:nvSpPr>
          <p:spPr bwMode="auto">
            <a:xfrm>
              <a:off x="1294" y="2440"/>
              <a:ext cx="1" cy="338"/>
            </a:xfrm>
            <a:prstGeom prst="rect">
              <a:avLst/>
            </a:prstGeom>
            <a:solidFill>
              <a:srgbClr val="CBCBC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5" name="Rectangle 645"/>
            <p:cNvSpPr>
              <a:spLocks noChangeArrowheads="1"/>
            </p:cNvSpPr>
            <p:nvPr/>
          </p:nvSpPr>
          <p:spPr bwMode="auto">
            <a:xfrm>
              <a:off x="1294" y="2440"/>
              <a:ext cx="1" cy="338"/>
            </a:xfrm>
            <a:prstGeom prst="rect">
              <a:avLst/>
            </a:prstGeom>
            <a:solidFill>
              <a:srgbClr val="C8C8C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6" name="Rectangle 646"/>
            <p:cNvSpPr>
              <a:spLocks noChangeArrowheads="1"/>
            </p:cNvSpPr>
            <p:nvPr/>
          </p:nvSpPr>
          <p:spPr bwMode="auto">
            <a:xfrm>
              <a:off x="1295" y="2440"/>
              <a:ext cx="1" cy="338"/>
            </a:xfrm>
            <a:prstGeom prst="rect">
              <a:avLst/>
            </a:prstGeom>
            <a:solidFill>
              <a:srgbClr val="C5C5C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7" name="Rectangle 647"/>
            <p:cNvSpPr>
              <a:spLocks noChangeArrowheads="1"/>
            </p:cNvSpPr>
            <p:nvPr/>
          </p:nvSpPr>
          <p:spPr bwMode="auto">
            <a:xfrm>
              <a:off x="1296" y="2440"/>
              <a:ext cx="1" cy="338"/>
            </a:xfrm>
            <a:prstGeom prst="rect">
              <a:avLst/>
            </a:prstGeom>
            <a:solidFill>
              <a:srgbClr val="C3C3C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8" name="Rectangle 648"/>
            <p:cNvSpPr>
              <a:spLocks noChangeArrowheads="1"/>
            </p:cNvSpPr>
            <p:nvPr/>
          </p:nvSpPr>
          <p:spPr bwMode="auto">
            <a:xfrm>
              <a:off x="1296" y="2440"/>
              <a:ext cx="1" cy="338"/>
            </a:xfrm>
            <a:prstGeom prst="rect">
              <a:avLst/>
            </a:prstGeom>
            <a:solidFill>
              <a:srgbClr val="C1C1C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29" name="Rectangle 649"/>
            <p:cNvSpPr>
              <a:spLocks noChangeArrowheads="1"/>
            </p:cNvSpPr>
            <p:nvPr/>
          </p:nvSpPr>
          <p:spPr bwMode="auto">
            <a:xfrm>
              <a:off x="1297" y="2440"/>
              <a:ext cx="1" cy="338"/>
            </a:xfrm>
            <a:prstGeom prst="rect">
              <a:avLst/>
            </a:prstGeom>
            <a:solidFill>
              <a:srgbClr val="BEBEB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0" name="Rectangle 650"/>
            <p:cNvSpPr>
              <a:spLocks noChangeArrowheads="1"/>
            </p:cNvSpPr>
            <p:nvPr/>
          </p:nvSpPr>
          <p:spPr bwMode="auto">
            <a:xfrm>
              <a:off x="1298" y="2440"/>
              <a:ext cx="1" cy="338"/>
            </a:xfrm>
            <a:prstGeom prst="rect">
              <a:avLst/>
            </a:prstGeom>
            <a:solidFill>
              <a:srgbClr val="BCBCB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1" name="Rectangle 651"/>
            <p:cNvSpPr>
              <a:spLocks noChangeArrowheads="1"/>
            </p:cNvSpPr>
            <p:nvPr/>
          </p:nvSpPr>
          <p:spPr bwMode="auto">
            <a:xfrm>
              <a:off x="1298" y="2440"/>
              <a:ext cx="1" cy="338"/>
            </a:xfrm>
            <a:prstGeom prst="rect">
              <a:avLst/>
            </a:prstGeom>
            <a:solidFill>
              <a:srgbClr val="B9B9B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2" name="Rectangle 652"/>
            <p:cNvSpPr>
              <a:spLocks noChangeArrowheads="1"/>
            </p:cNvSpPr>
            <p:nvPr/>
          </p:nvSpPr>
          <p:spPr bwMode="auto">
            <a:xfrm>
              <a:off x="1299" y="2440"/>
              <a:ext cx="1" cy="338"/>
            </a:xfrm>
            <a:prstGeom prst="rect">
              <a:avLst/>
            </a:prstGeom>
            <a:solidFill>
              <a:srgbClr val="B7B7B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3" name="Rectangle 653"/>
            <p:cNvSpPr>
              <a:spLocks noChangeArrowheads="1"/>
            </p:cNvSpPr>
            <p:nvPr/>
          </p:nvSpPr>
          <p:spPr bwMode="auto">
            <a:xfrm>
              <a:off x="1299" y="2440"/>
              <a:ext cx="1" cy="338"/>
            </a:xfrm>
            <a:prstGeom prst="rect">
              <a:avLst/>
            </a:prstGeom>
            <a:solidFill>
              <a:srgbClr val="B5B5B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4" name="Rectangle 654"/>
            <p:cNvSpPr>
              <a:spLocks noChangeArrowheads="1"/>
            </p:cNvSpPr>
            <p:nvPr/>
          </p:nvSpPr>
          <p:spPr bwMode="auto">
            <a:xfrm>
              <a:off x="1300" y="2440"/>
              <a:ext cx="1" cy="338"/>
            </a:xfrm>
            <a:prstGeom prst="rect">
              <a:avLst/>
            </a:prstGeom>
            <a:solidFill>
              <a:srgbClr val="B2B2B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5" name="Rectangle 655"/>
            <p:cNvSpPr>
              <a:spLocks noChangeArrowheads="1"/>
            </p:cNvSpPr>
            <p:nvPr/>
          </p:nvSpPr>
          <p:spPr bwMode="auto">
            <a:xfrm>
              <a:off x="1301" y="2440"/>
              <a:ext cx="1" cy="338"/>
            </a:xfrm>
            <a:prstGeom prst="rect">
              <a:avLst/>
            </a:prstGeom>
            <a:solidFill>
              <a:srgbClr val="B0B0B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6" name="Rectangle 656"/>
            <p:cNvSpPr>
              <a:spLocks noChangeArrowheads="1"/>
            </p:cNvSpPr>
            <p:nvPr/>
          </p:nvSpPr>
          <p:spPr bwMode="auto">
            <a:xfrm>
              <a:off x="1301" y="2440"/>
              <a:ext cx="1" cy="338"/>
            </a:xfrm>
            <a:prstGeom prst="rect">
              <a:avLst/>
            </a:prstGeom>
            <a:solidFill>
              <a:srgbClr val="AEAEA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7" name="Rectangle 657"/>
            <p:cNvSpPr>
              <a:spLocks noChangeArrowheads="1"/>
            </p:cNvSpPr>
            <p:nvPr/>
          </p:nvSpPr>
          <p:spPr bwMode="auto">
            <a:xfrm>
              <a:off x="1302" y="2440"/>
              <a:ext cx="1" cy="338"/>
            </a:xfrm>
            <a:prstGeom prst="rect">
              <a:avLst/>
            </a:prstGeom>
            <a:solidFill>
              <a:srgbClr val="ABABA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8" name="Rectangle 658"/>
            <p:cNvSpPr>
              <a:spLocks noChangeArrowheads="1"/>
            </p:cNvSpPr>
            <p:nvPr/>
          </p:nvSpPr>
          <p:spPr bwMode="auto">
            <a:xfrm>
              <a:off x="1302" y="2440"/>
              <a:ext cx="1" cy="338"/>
            </a:xfrm>
            <a:prstGeom prst="rect">
              <a:avLst/>
            </a:prstGeom>
            <a:solidFill>
              <a:srgbClr val="A9A9A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39" name="Rectangle 659"/>
            <p:cNvSpPr>
              <a:spLocks noChangeArrowheads="1"/>
            </p:cNvSpPr>
            <p:nvPr/>
          </p:nvSpPr>
          <p:spPr bwMode="auto">
            <a:xfrm>
              <a:off x="1303" y="2440"/>
              <a:ext cx="1" cy="338"/>
            </a:xfrm>
            <a:prstGeom prst="rect">
              <a:avLst/>
            </a:prstGeom>
            <a:solidFill>
              <a:srgbClr val="A7A7A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0" name="Rectangle 660"/>
            <p:cNvSpPr>
              <a:spLocks noChangeArrowheads="1"/>
            </p:cNvSpPr>
            <p:nvPr/>
          </p:nvSpPr>
          <p:spPr bwMode="auto">
            <a:xfrm>
              <a:off x="1304" y="2440"/>
              <a:ext cx="1" cy="338"/>
            </a:xfrm>
            <a:prstGeom prst="rect">
              <a:avLst/>
            </a:prstGeom>
            <a:solidFill>
              <a:srgbClr val="A4A4A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1" name="Rectangle 661"/>
            <p:cNvSpPr>
              <a:spLocks noChangeArrowheads="1"/>
            </p:cNvSpPr>
            <p:nvPr/>
          </p:nvSpPr>
          <p:spPr bwMode="auto">
            <a:xfrm>
              <a:off x="1304" y="2440"/>
              <a:ext cx="1" cy="338"/>
            </a:xfrm>
            <a:prstGeom prst="rect">
              <a:avLst/>
            </a:prstGeom>
            <a:solidFill>
              <a:srgbClr val="A2A2A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2" name="Rectangle 662"/>
            <p:cNvSpPr>
              <a:spLocks noChangeArrowheads="1"/>
            </p:cNvSpPr>
            <p:nvPr/>
          </p:nvSpPr>
          <p:spPr bwMode="auto">
            <a:xfrm>
              <a:off x="1305" y="2440"/>
              <a:ext cx="1" cy="338"/>
            </a:xfrm>
            <a:prstGeom prst="rect">
              <a:avLst/>
            </a:prstGeom>
            <a:solidFill>
              <a:srgbClr val="A0A0A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3" name="Rectangle 663"/>
            <p:cNvSpPr>
              <a:spLocks noChangeArrowheads="1"/>
            </p:cNvSpPr>
            <p:nvPr/>
          </p:nvSpPr>
          <p:spPr bwMode="auto">
            <a:xfrm>
              <a:off x="1306" y="2440"/>
              <a:ext cx="1" cy="338"/>
            </a:xfrm>
            <a:prstGeom prst="rect">
              <a:avLst/>
            </a:prstGeom>
            <a:solidFill>
              <a:srgbClr val="9D9D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4" name="Rectangle 664"/>
            <p:cNvSpPr>
              <a:spLocks noChangeArrowheads="1"/>
            </p:cNvSpPr>
            <p:nvPr/>
          </p:nvSpPr>
          <p:spPr bwMode="auto">
            <a:xfrm>
              <a:off x="1306" y="2440"/>
              <a:ext cx="1" cy="338"/>
            </a:xfrm>
            <a:prstGeom prst="rect">
              <a:avLst/>
            </a:prstGeom>
            <a:solidFill>
              <a:srgbClr val="9B9B9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5" name="Rectangle 665"/>
            <p:cNvSpPr>
              <a:spLocks noChangeArrowheads="1"/>
            </p:cNvSpPr>
            <p:nvPr/>
          </p:nvSpPr>
          <p:spPr bwMode="auto">
            <a:xfrm>
              <a:off x="1307" y="2440"/>
              <a:ext cx="1" cy="338"/>
            </a:xfrm>
            <a:prstGeom prst="rect">
              <a:avLst/>
            </a:prstGeom>
            <a:solidFill>
              <a:srgbClr val="999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6" name="Freeform 666"/>
            <p:cNvSpPr>
              <a:spLocks/>
            </p:cNvSpPr>
            <p:nvPr/>
          </p:nvSpPr>
          <p:spPr bwMode="auto">
            <a:xfrm>
              <a:off x="1077" y="2350"/>
              <a:ext cx="225" cy="119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47" y="68"/>
                </a:cxn>
                <a:cxn ang="0">
                  <a:pos x="93" y="85"/>
                </a:cxn>
                <a:cxn ang="0">
                  <a:pos x="139" y="106"/>
                </a:cxn>
                <a:cxn ang="0">
                  <a:pos x="183" y="127"/>
                </a:cxn>
                <a:cxn ang="0">
                  <a:pos x="227" y="151"/>
                </a:cxn>
                <a:cxn ang="0">
                  <a:pos x="269" y="174"/>
                </a:cxn>
                <a:cxn ang="0">
                  <a:pos x="311" y="200"/>
                </a:cxn>
                <a:cxn ang="0">
                  <a:pos x="352" y="229"/>
                </a:cxn>
                <a:cxn ang="0">
                  <a:pos x="363" y="234"/>
                </a:cxn>
                <a:cxn ang="0">
                  <a:pos x="375" y="237"/>
                </a:cxn>
                <a:cxn ang="0">
                  <a:pos x="387" y="239"/>
                </a:cxn>
                <a:cxn ang="0">
                  <a:pos x="399" y="237"/>
                </a:cxn>
                <a:cxn ang="0">
                  <a:pos x="411" y="234"/>
                </a:cxn>
                <a:cxn ang="0">
                  <a:pos x="421" y="229"/>
                </a:cxn>
                <a:cxn ang="0">
                  <a:pos x="431" y="221"/>
                </a:cxn>
                <a:cxn ang="0">
                  <a:pos x="440" y="211"/>
                </a:cxn>
                <a:cxn ang="0">
                  <a:pos x="447" y="197"/>
                </a:cxn>
                <a:cxn ang="0">
                  <a:pos x="450" y="182"/>
                </a:cxn>
                <a:cxn ang="0">
                  <a:pos x="411" y="151"/>
                </a:cxn>
                <a:cxn ang="0">
                  <a:pos x="372" y="122"/>
                </a:cxn>
                <a:cxn ang="0">
                  <a:pos x="330" y="95"/>
                </a:cxn>
                <a:cxn ang="0">
                  <a:pos x="286" y="71"/>
                </a:cxn>
                <a:cxn ang="0">
                  <a:pos x="242" y="50"/>
                </a:cxn>
                <a:cxn ang="0">
                  <a:pos x="196" y="31"/>
                </a:cxn>
                <a:cxn ang="0">
                  <a:pos x="149" y="15"/>
                </a:cxn>
                <a:cxn ang="0">
                  <a:pos x="100" y="1"/>
                </a:cxn>
                <a:cxn ang="0">
                  <a:pos x="85" y="0"/>
                </a:cxn>
                <a:cxn ang="0">
                  <a:pos x="69" y="1"/>
                </a:cxn>
                <a:cxn ang="0">
                  <a:pos x="56" y="3"/>
                </a:cxn>
                <a:cxn ang="0">
                  <a:pos x="41" y="10"/>
                </a:cxn>
                <a:cxn ang="0">
                  <a:pos x="28" y="17"/>
                </a:cxn>
                <a:cxn ang="0">
                  <a:pos x="17" y="26"/>
                </a:cxn>
                <a:cxn ang="0">
                  <a:pos x="7" y="38"/>
                </a:cxn>
                <a:cxn ang="0">
                  <a:pos x="0" y="50"/>
                </a:cxn>
              </a:cxnLst>
              <a:rect l="0" t="0" r="r" b="b"/>
              <a:pathLst>
                <a:path w="450" h="239">
                  <a:moveTo>
                    <a:pt x="0" y="50"/>
                  </a:moveTo>
                  <a:lnTo>
                    <a:pt x="47" y="68"/>
                  </a:lnTo>
                  <a:lnTo>
                    <a:pt x="93" y="85"/>
                  </a:lnTo>
                  <a:lnTo>
                    <a:pt x="139" y="106"/>
                  </a:lnTo>
                  <a:lnTo>
                    <a:pt x="183" y="127"/>
                  </a:lnTo>
                  <a:lnTo>
                    <a:pt x="227" y="151"/>
                  </a:lnTo>
                  <a:lnTo>
                    <a:pt x="269" y="174"/>
                  </a:lnTo>
                  <a:lnTo>
                    <a:pt x="311" y="200"/>
                  </a:lnTo>
                  <a:lnTo>
                    <a:pt x="352" y="229"/>
                  </a:lnTo>
                  <a:lnTo>
                    <a:pt x="363" y="234"/>
                  </a:lnTo>
                  <a:lnTo>
                    <a:pt x="375" y="237"/>
                  </a:lnTo>
                  <a:lnTo>
                    <a:pt x="387" y="239"/>
                  </a:lnTo>
                  <a:lnTo>
                    <a:pt x="399" y="237"/>
                  </a:lnTo>
                  <a:lnTo>
                    <a:pt x="411" y="234"/>
                  </a:lnTo>
                  <a:lnTo>
                    <a:pt x="421" y="229"/>
                  </a:lnTo>
                  <a:lnTo>
                    <a:pt x="431" y="221"/>
                  </a:lnTo>
                  <a:lnTo>
                    <a:pt x="440" y="211"/>
                  </a:lnTo>
                  <a:lnTo>
                    <a:pt x="447" y="197"/>
                  </a:lnTo>
                  <a:lnTo>
                    <a:pt x="450" y="182"/>
                  </a:lnTo>
                  <a:lnTo>
                    <a:pt x="411" y="151"/>
                  </a:lnTo>
                  <a:lnTo>
                    <a:pt x="372" y="122"/>
                  </a:lnTo>
                  <a:lnTo>
                    <a:pt x="330" y="95"/>
                  </a:lnTo>
                  <a:lnTo>
                    <a:pt x="286" y="71"/>
                  </a:lnTo>
                  <a:lnTo>
                    <a:pt x="242" y="50"/>
                  </a:lnTo>
                  <a:lnTo>
                    <a:pt x="196" y="31"/>
                  </a:lnTo>
                  <a:lnTo>
                    <a:pt x="149" y="15"/>
                  </a:lnTo>
                  <a:lnTo>
                    <a:pt x="100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6" y="3"/>
                  </a:lnTo>
                  <a:lnTo>
                    <a:pt x="41" y="10"/>
                  </a:lnTo>
                  <a:lnTo>
                    <a:pt x="28" y="17"/>
                  </a:lnTo>
                  <a:lnTo>
                    <a:pt x="17" y="26"/>
                  </a:lnTo>
                  <a:lnTo>
                    <a:pt x="7" y="3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47" name="Freeform 667"/>
            <p:cNvSpPr>
              <a:spLocks/>
            </p:cNvSpPr>
            <p:nvPr/>
          </p:nvSpPr>
          <p:spPr bwMode="auto">
            <a:xfrm>
              <a:off x="1077" y="2350"/>
              <a:ext cx="225" cy="119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47" y="68"/>
                </a:cxn>
                <a:cxn ang="0">
                  <a:pos x="93" y="85"/>
                </a:cxn>
                <a:cxn ang="0">
                  <a:pos x="139" y="106"/>
                </a:cxn>
                <a:cxn ang="0">
                  <a:pos x="183" y="127"/>
                </a:cxn>
                <a:cxn ang="0">
                  <a:pos x="227" y="151"/>
                </a:cxn>
                <a:cxn ang="0">
                  <a:pos x="269" y="174"/>
                </a:cxn>
                <a:cxn ang="0">
                  <a:pos x="311" y="200"/>
                </a:cxn>
                <a:cxn ang="0">
                  <a:pos x="352" y="229"/>
                </a:cxn>
                <a:cxn ang="0">
                  <a:pos x="363" y="234"/>
                </a:cxn>
                <a:cxn ang="0">
                  <a:pos x="375" y="237"/>
                </a:cxn>
                <a:cxn ang="0">
                  <a:pos x="387" y="239"/>
                </a:cxn>
                <a:cxn ang="0">
                  <a:pos x="399" y="237"/>
                </a:cxn>
                <a:cxn ang="0">
                  <a:pos x="411" y="234"/>
                </a:cxn>
                <a:cxn ang="0">
                  <a:pos x="421" y="229"/>
                </a:cxn>
                <a:cxn ang="0">
                  <a:pos x="431" y="221"/>
                </a:cxn>
                <a:cxn ang="0">
                  <a:pos x="440" y="211"/>
                </a:cxn>
                <a:cxn ang="0">
                  <a:pos x="447" y="197"/>
                </a:cxn>
                <a:cxn ang="0">
                  <a:pos x="450" y="182"/>
                </a:cxn>
                <a:cxn ang="0">
                  <a:pos x="411" y="151"/>
                </a:cxn>
                <a:cxn ang="0">
                  <a:pos x="372" y="122"/>
                </a:cxn>
                <a:cxn ang="0">
                  <a:pos x="330" y="95"/>
                </a:cxn>
                <a:cxn ang="0">
                  <a:pos x="286" y="71"/>
                </a:cxn>
                <a:cxn ang="0">
                  <a:pos x="242" y="50"/>
                </a:cxn>
                <a:cxn ang="0">
                  <a:pos x="196" y="31"/>
                </a:cxn>
                <a:cxn ang="0">
                  <a:pos x="149" y="15"/>
                </a:cxn>
                <a:cxn ang="0">
                  <a:pos x="100" y="1"/>
                </a:cxn>
                <a:cxn ang="0">
                  <a:pos x="85" y="0"/>
                </a:cxn>
                <a:cxn ang="0">
                  <a:pos x="69" y="1"/>
                </a:cxn>
                <a:cxn ang="0">
                  <a:pos x="56" y="3"/>
                </a:cxn>
                <a:cxn ang="0">
                  <a:pos x="41" y="10"/>
                </a:cxn>
                <a:cxn ang="0">
                  <a:pos x="28" y="17"/>
                </a:cxn>
                <a:cxn ang="0">
                  <a:pos x="17" y="26"/>
                </a:cxn>
                <a:cxn ang="0">
                  <a:pos x="7" y="38"/>
                </a:cxn>
                <a:cxn ang="0">
                  <a:pos x="0" y="50"/>
                </a:cxn>
              </a:cxnLst>
              <a:rect l="0" t="0" r="r" b="b"/>
              <a:pathLst>
                <a:path w="450" h="239">
                  <a:moveTo>
                    <a:pt x="0" y="50"/>
                  </a:moveTo>
                  <a:lnTo>
                    <a:pt x="47" y="68"/>
                  </a:lnTo>
                  <a:lnTo>
                    <a:pt x="93" y="85"/>
                  </a:lnTo>
                  <a:lnTo>
                    <a:pt x="139" y="106"/>
                  </a:lnTo>
                  <a:lnTo>
                    <a:pt x="183" y="127"/>
                  </a:lnTo>
                  <a:lnTo>
                    <a:pt x="227" y="151"/>
                  </a:lnTo>
                  <a:lnTo>
                    <a:pt x="269" y="174"/>
                  </a:lnTo>
                  <a:lnTo>
                    <a:pt x="311" y="200"/>
                  </a:lnTo>
                  <a:lnTo>
                    <a:pt x="352" y="229"/>
                  </a:lnTo>
                  <a:lnTo>
                    <a:pt x="363" y="234"/>
                  </a:lnTo>
                  <a:lnTo>
                    <a:pt x="375" y="237"/>
                  </a:lnTo>
                  <a:lnTo>
                    <a:pt x="387" y="239"/>
                  </a:lnTo>
                  <a:lnTo>
                    <a:pt x="399" y="237"/>
                  </a:lnTo>
                  <a:lnTo>
                    <a:pt x="411" y="234"/>
                  </a:lnTo>
                  <a:lnTo>
                    <a:pt x="421" y="229"/>
                  </a:lnTo>
                  <a:lnTo>
                    <a:pt x="431" y="221"/>
                  </a:lnTo>
                  <a:lnTo>
                    <a:pt x="440" y="211"/>
                  </a:lnTo>
                  <a:lnTo>
                    <a:pt x="447" y="197"/>
                  </a:lnTo>
                  <a:lnTo>
                    <a:pt x="450" y="182"/>
                  </a:lnTo>
                  <a:lnTo>
                    <a:pt x="411" y="151"/>
                  </a:lnTo>
                  <a:lnTo>
                    <a:pt x="372" y="122"/>
                  </a:lnTo>
                  <a:lnTo>
                    <a:pt x="330" y="95"/>
                  </a:lnTo>
                  <a:lnTo>
                    <a:pt x="286" y="71"/>
                  </a:lnTo>
                  <a:lnTo>
                    <a:pt x="242" y="50"/>
                  </a:lnTo>
                  <a:lnTo>
                    <a:pt x="196" y="31"/>
                  </a:lnTo>
                  <a:lnTo>
                    <a:pt x="149" y="15"/>
                  </a:lnTo>
                  <a:lnTo>
                    <a:pt x="100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6" y="3"/>
                  </a:lnTo>
                  <a:lnTo>
                    <a:pt x="41" y="10"/>
                  </a:lnTo>
                  <a:lnTo>
                    <a:pt x="28" y="17"/>
                  </a:lnTo>
                  <a:lnTo>
                    <a:pt x="17" y="26"/>
                  </a:lnTo>
                  <a:lnTo>
                    <a:pt x="7" y="38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148" name="Picture 668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1103" y="2414"/>
              <a:ext cx="128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149" name="Picture 669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1103" y="2414"/>
              <a:ext cx="128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150" name="Freeform 670"/>
            <p:cNvSpPr>
              <a:spLocks/>
            </p:cNvSpPr>
            <p:nvPr/>
          </p:nvSpPr>
          <p:spPr bwMode="auto">
            <a:xfrm>
              <a:off x="1104" y="2415"/>
              <a:ext cx="127" cy="168"/>
            </a:xfrm>
            <a:custGeom>
              <a:avLst/>
              <a:gdLst/>
              <a:ahLst/>
              <a:cxnLst>
                <a:cxn ang="0">
                  <a:pos x="20" y="194"/>
                </a:cxn>
                <a:cxn ang="0">
                  <a:pos x="254" y="323"/>
                </a:cxn>
                <a:cxn ang="0">
                  <a:pos x="253" y="334"/>
                </a:cxn>
                <a:cxn ang="0">
                  <a:pos x="253" y="142"/>
                </a:cxn>
                <a:cxn ang="0">
                  <a:pos x="0" y="0"/>
                </a:cxn>
                <a:cxn ang="0">
                  <a:pos x="20" y="12"/>
                </a:cxn>
                <a:cxn ang="0">
                  <a:pos x="20" y="194"/>
                </a:cxn>
              </a:cxnLst>
              <a:rect l="0" t="0" r="r" b="b"/>
              <a:pathLst>
                <a:path w="254" h="334">
                  <a:moveTo>
                    <a:pt x="20" y="194"/>
                  </a:moveTo>
                  <a:lnTo>
                    <a:pt x="254" y="323"/>
                  </a:lnTo>
                  <a:lnTo>
                    <a:pt x="253" y="334"/>
                  </a:lnTo>
                  <a:lnTo>
                    <a:pt x="253" y="142"/>
                  </a:lnTo>
                  <a:lnTo>
                    <a:pt x="0" y="0"/>
                  </a:lnTo>
                  <a:lnTo>
                    <a:pt x="20" y="12"/>
                  </a:lnTo>
                  <a:lnTo>
                    <a:pt x="20" y="194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51" name="Freeform 671"/>
            <p:cNvSpPr>
              <a:spLocks/>
            </p:cNvSpPr>
            <p:nvPr/>
          </p:nvSpPr>
          <p:spPr bwMode="auto">
            <a:xfrm>
              <a:off x="1105" y="2427"/>
              <a:ext cx="118" cy="152"/>
            </a:xfrm>
            <a:custGeom>
              <a:avLst/>
              <a:gdLst/>
              <a:ahLst/>
              <a:cxnLst>
                <a:cxn ang="0">
                  <a:pos x="235" y="306"/>
                </a:cxn>
                <a:cxn ang="0">
                  <a:pos x="0" y="178"/>
                </a:cxn>
                <a:cxn ang="0">
                  <a:pos x="0" y="0"/>
                </a:cxn>
              </a:cxnLst>
              <a:rect l="0" t="0" r="r" b="b"/>
              <a:pathLst>
                <a:path w="235" h="306">
                  <a:moveTo>
                    <a:pt x="235" y="306"/>
                  </a:moveTo>
                  <a:lnTo>
                    <a:pt x="0" y="178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152" name="Picture 672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1152" y="2419"/>
              <a:ext cx="36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153" name="Picture 673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1152" y="2419"/>
              <a:ext cx="36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154" name="Freeform 674"/>
            <p:cNvSpPr>
              <a:spLocks/>
            </p:cNvSpPr>
            <p:nvPr/>
          </p:nvSpPr>
          <p:spPr bwMode="auto">
            <a:xfrm>
              <a:off x="1156" y="2425"/>
              <a:ext cx="28" cy="18"/>
            </a:xfrm>
            <a:custGeom>
              <a:avLst/>
              <a:gdLst/>
              <a:ahLst/>
              <a:cxnLst>
                <a:cxn ang="0">
                  <a:pos x="33" y="8"/>
                </a:cxn>
                <a:cxn ang="0">
                  <a:pos x="22" y="3"/>
                </a:cxn>
                <a:cxn ang="0">
                  <a:pos x="12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3" y="17"/>
                </a:cxn>
                <a:cxn ang="0">
                  <a:pos x="11" y="24"/>
                </a:cxn>
                <a:cxn ang="0">
                  <a:pos x="19" y="30"/>
                </a:cxn>
                <a:cxn ang="0">
                  <a:pos x="31" y="35"/>
                </a:cxn>
                <a:cxn ang="0">
                  <a:pos x="40" y="38"/>
                </a:cxn>
                <a:cxn ang="0">
                  <a:pos x="48" y="38"/>
                </a:cxn>
                <a:cxn ang="0">
                  <a:pos x="53" y="34"/>
                </a:cxn>
                <a:cxn ang="0">
                  <a:pos x="54" y="29"/>
                </a:cxn>
                <a:cxn ang="0">
                  <a:pos x="50" y="22"/>
                </a:cxn>
                <a:cxn ang="0">
                  <a:pos x="43" y="14"/>
                </a:cxn>
                <a:cxn ang="0">
                  <a:pos x="33" y="8"/>
                </a:cxn>
              </a:cxnLst>
              <a:rect l="0" t="0" r="r" b="b"/>
              <a:pathLst>
                <a:path w="54" h="38">
                  <a:moveTo>
                    <a:pt x="33" y="8"/>
                  </a:moveTo>
                  <a:lnTo>
                    <a:pt x="22" y="3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3" y="17"/>
                  </a:lnTo>
                  <a:lnTo>
                    <a:pt x="11" y="24"/>
                  </a:lnTo>
                  <a:lnTo>
                    <a:pt x="19" y="30"/>
                  </a:lnTo>
                  <a:lnTo>
                    <a:pt x="31" y="35"/>
                  </a:lnTo>
                  <a:lnTo>
                    <a:pt x="40" y="38"/>
                  </a:lnTo>
                  <a:lnTo>
                    <a:pt x="48" y="38"/>
                  </a:lnTo>
                  <a:lnTo>
                    <a:pt x="53" y="34"/>
                  </a:lnTo>
                  <a:lnTo>
                    <a:pt x="54" y="29"/>
                  </a:lnTo>
                  <a:lnTo>
                    <a:pt x="50" y="22"/>
                  </a:lnTo>
                  <a:lnTo>
                    <a:pt x="43" y="14"/>
                  </a:lnTo>
                  <a:lnTo>
                    <a:pt x="33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155" name="Picture 675"/>
            <p:cNvPicPr>
              <a:picLocks noChangeAspect="1" noChangeArrowheads="1"/>
            </p:cNvPicPr>
            <p:nvPr/>
          </p:nvPicPr>
          <p:blipFill>
            <a:blip r:embed="rId21" cstate="print"/>
            <a:srcRect/>
            <a:stretch>
              <a:fillRect/>
            </a:stretch>
          </p:blipFill>
          <p:spPr bwMode="auto">
            <a:xfrm>
              <a:off x="1152" y="2703"/>
              <a:ext cx="36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156" name="Picture 676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1152" y="2703"/>
              <a:ext cx="36" cy="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157" name="Freeform 677"/>
            <p:cNvSpPr>
              <a:spLocks/>
            </p:cNvSpPr>
            <p:nvPr/>
          </p:nvSpPr>
          <p:spPr bwMode="auto">
            <a:xfrm>
              <a:off x="1156" y="2708"/>
              <a:ext cx="28" cy="19"/>
            </a:xfrm>
            <a:custGeom>
              <a:avLst/>
              <a:gdLst/>
              <a:ahLst/>
              <a:cxnLst>
                <a:cxn ang="0">
                  <a:pos x="33" y="8"/>
                </a:cxn>
                <a:cxn ang="0">
                  <a:pos x="22" y="3"/>
                </a:cxn>
                <a:cxn ang="0">
                  <a:pos x="12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10"/>
                </a:cxn>
                <a:cxn ang="0">
                  <a:pos x="3" y="17"/>
                </a:cxn>
                <a:cxn ang="0">
                  <a:pos x="11" y="24"/>
                </a:cxn>
                <a:cxn ang="0">
                  <a:pos x="19" y="31"/>
                </a:cxn>
                <a:cxn ang="0">
                  <a:pos x="31" y="36"/>
                </a:cxn>
                <a:cxn ang="0">
                  <a:pos x="40" y="39"/>
                </a:cxn>
                <a:cxn ang="0">
                  <a:pos x="48" y="38"/>
                </a:cxn>
                <a:cxn ang="0">
                  <a:pos x="53" y="35"/>
                </a:cxn>
                <a:cxn ang="0">
                  <a:pos x="54" y="29"/>
                </a:cxn>
                <a:cxn ang="0">
                  <a:pos x="50" y="23"/>
                </a:cxn>
                <a:cxn ang="0">
                  <a:pos x="43" y="15"/>
                </a:cxn>
                <a:cxn ang="0">
                  <a:pos x="33" y="8"/>
                </a:cxn>
              </a:cxnLst>
              <a:rect l="0" t="0" r="r" b="b"/>
              <a:pathLst>
                <a:path w="54" h="39">
                  <a:moveTo>
                    <a:pt x="33" y="8"/>
                  </a:moveTo>
                  <a:lnTo>
                    <a:pt x="22" y="3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10"/>
                  </a:lnTo>
                  <a:lnTo>
                    <a:pt x="3" y="17"/>
                  </a:lnTo>
                  <a:lnTo>
                    <a:pt x="11" y="24"/>
                  </a:lnTo>
                  <a:lnTo>
                    <a:pt x="19" y="31"/>
                  </a:lnTo>
                  <a:lnTo>
                    <a:pt x="31" y="36"/>
                  </a:lnTo>
                  <a:lnTo>
                    <a:pt x="40" y="39"/>
                  </a:lnTo>
                  <a:lnTo>
                    <a:pt x="48" y="38"/>
                  </a:lnTo>
                  <a:lnTo>
                    <a:pt x="53" y="35"/>
                  </a:lnTo>
                  <a:lnTo>
                    <a:pt x="54" y="29"/>
                  </a:lnTo>
                  <a:lnTo>
                    <a:pt x="50" y="23"/>
                  </a:lnTo>
                  <a:lnTo>
                    <a:pt x="43" y="15"/>
                  </a:lnTo>
                  <a:lnTo>
                    <a:pt x="33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58" name="Rectangle 678"/>
            <p:cNvSpPr>
              <a:spLocks noChangeArrowheads="1"/>
            </p:cNvSpPr>
            <p:nvPr/>
          </p:nvSpPr>
          <p:spPr bwMode="auto">
            <a:xfrm>
              <a:off x="1109" y="2267"/>
              <a:ext cx="32" cy="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59" name="Rectangle 679"/>
            <p:cNvSpPr>
              <a:spLocks noChangeArrowheads="1"/>
            </p:cNvSpPr>
            <p:nvPr/>
          </p:nvSpPr>
          <p:spPr bwMode="auto">
            <a:xfrm>
              <a:off x="1109" y="2268"/>
              <a:ext cx="32" cy="1"/>
            </a:xfrm>
            <a:prstGeom prst="rect">
              <a:avLst/>
            </a:prstGeom>
            <a:solidFill>
              <a:srgbClr val="DEDED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0" name="Rectangle 680"/>
            <p:cNvSpPr>
              <a:spLocks noChangeArrowheads="1"/>
            </p:cNvSpPr>
            <p:nvPr/>
          </p:nvSpPr>
          <p:spPr bwMode="auto">
            <a:xfrm>
              <a:off x="1109" y="2268"/>
              <a:ext cx="32" cy="1"/>
            </a:xfrm>
            <a:prstGeom prst="rect">
              <a:avLst/>
            </a:prstGeom>
            <a:solidFill>
              <a:srgbClr val="DFDFD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1" name="Rectangle 681"/>
            <p:cNvSpPr>
              <a:spLocks noChangeArrowheads="1"/>
            </p:cNvSpPr>
            <p:nvPr/>
          </p:nvSpPr>
          <p:spPr bwMode="auto">
            <a:xfrm>
              <a:off x="1109" y="2269"/>
              <a:ext cx="32" cy="1"/>
            </a:xfrm>
            <a:prstGeom prst="rect">
              <a:avLst/>
            </a:prstGeom>
            <a:solidFill>
              <a:srgbClr val="E0E0E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2" name="Rectangle 682"/>
            <p:cNvSpPr>
              <a:spLocks noChangeArrowheads="1"/>
            </p:cNvSpPr>
            <p:nvPr/>
          </p:nvSpPr>
          <p:spPr bwMode="auto">
            <a:xfrm>
              <a:off x="1109" y="2269"/>
              <a:ext cx="32" cy="1"/>
            </a:xfrm>
            <a:prstGeom prst="rect">
              <a:avLst/>
            </a:prstGeom>
            <a:solidFill>
              <a:srgbClr val="E1E1E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3" name="Rectangle 683"/>
            <p:cNvSpPr>
              <a:spLocks noChangeArrowheads="1"/>
            </p:cNvSpPr>
            <p:nvPr/>
          </p:nvSpPr>
          <p:spPr bwMode="auto">
            <a:xfrm>
              <a:off x="1109" y="2270"/>
              <a:ext cx="32" cy="1"/>
            </a:xfrm>
            <a:prstGeom prst="rect">
              <a:avLst/>
            </a:prstGeom>
            <a:solidFill>
              <a:srgbClr val="E2E2E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4" name="Rectangle 684"/>
            <p:cNvSpPr>
              <a:spLocks noChangeArrowheads="1"/>
            </p:cNvSpPr>
            <p:nvPr/>
          </p:nvSpPr>
          <p:spPr bwMode="auto">
            <a:xfrm>
              <a:off x="1109" y="2271"/>
              <a:ext cx="32" cy="1"/>
            </a:xfrm>
            <a:prstGeom prst="rect">
              <a:avLst/>
            </a:prstGeom>
            <a:solidFill>
              <a:srgbClr val="E3E3E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5" name="Rectangle 685"/>
            <p:cNvSpPr>
              <a:spLocks noChangeArrowheads="1"/>
            </p:cNvSpPr>
            <p:nvPr/>
          </p:nvSpPr>
          <p:spPr bwMode="auto">
            <a:xfrm>
              <a:off x="1109" y="2271"/>
              <a:ext cx="32" cy="1"/>
            </a:xfrm>
            <a:prstGeom prst="rect">
              <a:avLst/>
            </a:prstGeom>
            <a:solidFill>
              <a:srgbClr val="E4E4E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6" name="Rectangle 686"/>
            <p:cNvSpPr>
              <a:spLocks noChangeArrowheads="1"/>
            </p:cNvSpPr>
            <p:nvPr/>
          </p:nvSpPr>
          <p:spPr bwMode="auto">
            <a:xfrm>
              <a:off x="1109" y="2272"/>
              <a:ext cx="32" cy="1"/>
            </a:xfrm>
            <a:prstGeom prst="rect">
              <a:avLst/>
            </a:prstGeom>
            <a:solidFill>
              <a:srgbClr val="E6E6E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7" name="Rectangle 687"/>
            <p:cNvSpPr>
              <a:spLocks noChangeArrowheads="1"/>
            </p:cNvSpPr>
            <p:nvPr/>
          </p:nvSpPr>
          <p:spPr bwMode="auto">
            <a:xfrm>
              <a:off x="1109" y="2272"/>
              <a:ext cx="32" cy="1"/>
            </a:xfrm>
            <a:prstGeom prst="rect">
              <a:avLst/>
            </a:prstGeom>
            <a:solidFill>
              <a:srgbClr val="E7E7E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8" name="Rectangle 688"/>
            <p:cNvSpPr>
              <a:spLocks noChangeArrowheads="1"/>
            </p:cNvSpPr>
            <p:nvPr/>
          </p:nvSpPr>
          <p:spPr bwMode="auto">
            <a:xfrm>
              <a:off x="1109" y="2273"/>
              <a:ext cx="32" cy="1"/>
            </a:xfrm>
            <a:prstGeom prst="rect">
              <a:avLst/>
            </a:prstGeom>
            <a:solidFill>
              <a:srgbClr val="E8E8E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69" name="Rectangle 689"/>
            <p:cNvSpPr>
              <a:spLocks noChangeArrowheads="1"/>
            </p:cNvSpPr>
            <p:nvPr/>
          </p:nvSpPr>
          <p:spPr bwMode="auto">
            <a:xfrm>
              <a:off x="1109" y="2274"/>
              <a:ext cx="32" cy="1"/>
            </a:xfrm>
            <a:prstGeom prst="rect">
              <a:avLst/>
            </a:prstGeom>
            <a:solidFill>
              <a:srgbClr val="E9E9E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0" name="Rectangle 690"/>
            <p:cNvSpPr>
              <a:spLocks noChangeArrowheads="1"/>
            </p:cNvSpPr>
            <p:nvPr/>
          </p:nvSpPr>
          <p:spPr bwMode="auto">
            <a:xfrm>
              <a:off x="1109" y="2274"/>
              <a:ext cx="32" cy="1"/>
            </a:xfrm>
            <a:prstGeom prst="rect">
              <a:avLst/>
            </a:prstGeom>
            <a:solidFill>
              <a:srgbClr val="EAEAE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1" name="Rectangle 691"/>
            <p:cNvSpPr>
              <a:spLocks noChangeArrowheads="1"/>
            </p:cNvSpPr>
            <p:nvPr/>
          </p:nvSpPr>
          <p:spPr bwMode="auto">
            <a:xfrm>
              <a:off x="1109" y="2275"/>
              <a:ext cx="32" cy="1"/>
            </a:xfrm>
            <a:prstGeom prst="rect">
              <a:avLst/>
            </a:prstGeom>
            <a:solidFill>
              <a:srgbClr val="EBEBE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2" name="Rectangle 692"/>
            <p:cNvSpPr>
              <a:spLocks noChangeArrowheads="1"/>
            </p:cNvSpPr>
            <p:nvPr/>
          </p:nvSpPr>
          <p:spPr bwMode="auto">
            <a:xfrm>
              <a:off x="1109" y="2276"/>
              <a:ext cx="32" cy="1"/>
            </a:xfrm>
            <a:prstGeom prst="rect">
              <a:avLst/>
            </a:prstGeom>
            <a:solidFill>
              <a:srgbClr val="ECECE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3" name="Rectangle 693"/>
            <p:cNvSpPr>
              <a:spLocks noChangeArrowheads="1"/>
            </p:cNvSpPr>
            <p:nvPr/>
          </p:nvSpPr>
          <p:spPr bwMode="auto">
            <a:xfrm>
              <a:off x="1109" y="2276"/>
              <a:ext cx="32" cy="1"/>
            </a:xfrm>
            <a:prstGeom prst="rect">
              <a:avLst/>
            </a:prstGeom>
            <a:solidFill>
              <a:srgbClr val="EDEDE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4" name="Rectangle 694"/>
            <p:cNvSpPr>
              <a:spLocks noChangeArrowheads="1"/>
            </p:cNvSpPr>
            <p:nvPr/>
          </p:nvSpPr>
          <p:spPr bwMode="auto">
            <a:xfrm>
              <a:off x="1109" y="2277"/>
              <a:ext cx="32" cy="1"/>
            </a:xfrm>
            <a:prstGeom prst="rect">
              <a:avLst/>
            </a:prstGeom>
            <a:solidFill>
              <a:srgbClr val="EEEEE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5" name="Rectangle 695"/>
            <p:cNvSpPr>
              <a:spLocks noChangeArrowheads="1"/>
            </p:cNvSpPr>
            <p:nvPr/>
          </p:nvSpPr>
          <p:spPr bwMode="auto">
            <a:xfrm>
              <a:off x="1109" y="2277"/>
              <a:ext cx="32" cy="1"/>
            </a:xfrm>
            <a:prstGeom prst="rect">
              <a:avLst/>
            </a:prstGeom>
            <a:solidFill>
              <a:srgbClr val="EFEFE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6" name="Rectangle 696"/>
            <p:cNvSpPr>
              <a:spLocks noChangeArrowheads="1"/>
            </p:cNvSpPr>
            <p:nvPr/>
          </p:nvSpPr>
          <p:spPr bwMode="auto">
            <a:xfrm>
              <a:off x="1109" y="2278"/>
              <a:ext cx="32" cy="1"/>
            </a:xfrm>
            <a:prstGeom prst="rect">
              <a:avLst/>
            </a:prstGeom>
            <a:solidFill>
              <a:srgbClr val="F0F0F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7" name="Rectangle 697"/>
            <p:cNvSpPr>
              <a:spLocks noChangeArrowheads="1"/>
            </p:cNvSpPr>
            <p:nvPr/>
          </p:nvSpPr>
          <p:spPr bwMode="auto">
            <a:xfrm>
              <a:off x="1109" y="2279"/>
              <a:ext cx="32" cy="1"/>
            </a:xfrm>
            <a:prstGeom prst="rect">
              <a:avLst/>
            </a:prstGeom>
            <a:solidFill>
              <a:srgbClr val="F1F1F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8" name="Rectangle 698"/>
            <p:cNvSpPr>
              <a:spLocks noChangeArrowheads="1"/>
            </p:cNvSpPr>
            <p:nvPr/>
          </p:nvSpPr>
          <p:spPr bwMode="auto">
            <a:xfrm>
              <a:off x="1109" y="2279"/>
              <a:ext cx="32" cy="1"/>
            </a:xfrm>
            <a:prstGeom prst="rect">
              <a:avLst/>
            </a:prstGeom>
            <a:solidFill>
              <a:srgbClr val="F2F2F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79" name="Rectangle 699"/>
            <p:cNvSpPr>
              <a:spLocks noChangeArrowheads="1"/>
            </p:cNvSpPr>
            <p:nvPr/>
          </p:nvSpPr>
          <p:spPr bwMode="auto">
            <a:xfrm>
              <a:off x="1109" y="2280"/>
              <a:ext cx="32" cy="1"/>
            </a:xfrm>
            <a:prstGeom prst="rect">
              <a:avLst/>
            </a:prstGeom>
            <a:solidFill>
              <a:srgbClr val="F3F3F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0" name="Rectangle 700"/>
            <p:cNvSpPr>
              <a:spLocks noChangeArrowheads="1"/>
            </p:cNvSpPr>
            <p:nvPr/>
          </p:nvSpPr>
          <p:spPr bwMode="auto">
            <a:xfrm>
              <a:off x="1109" y="2281"/>
              <a:ext cx="32" cy="1"/>
            </a:xfrm>
            <a:prstGeom prst="rect">
              <a:avLst/>
            </a:prstGeom>
            <a:solidFill>
              <a:srgbClr val="F4F4F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1" name="Rectangle 701"/>
            <p:cNvSpPr>
              <a:spLocks noChangeArrowheads="1"/>
            </p:cNvSpPr>
            <p:nvPr/>
          </p:nvSpPr>
          <p:spPr bwMode="auto">
            <a:xfrm>
              <a:off x="1109" y="2281"/>
              <a:ext cx="32" cy="1"/>
            </a:xfrm>
            <a:prstGeom prst="rect">
              <a:avLst/>
            </a:prstGeom>
            <a:solidFill>
              <a:srgbClr val="F5F5F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2" name="Rectangle 702"/>
            <p:cNvSpPr>
              <a:spLocks noChangeArrowheads="1"/>
            </p:cNvSpPr>
            <p:nvPr/>
          </p:nvSpPr>
          <p:spPr bwMode="auto">
            <a:xfrm>
              <a:off x="1109" y="2282"/>
              <a:ext cx="32" cy="1"/>
            </a:xfrm>
            <a:prstGeom prst="rect">
              <a:avLst/>
            </a:prstGeom>
            <a:solidFill>
              <a:srgbClr val="F7F7F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3" name="Rectangle 703"/>
            <p:cNvSpPr>
              <a:spLocks noChangeArrowheads="1"/>
            </p:cNvSpPr>
            <p:nvPr/>
          </p:nvSpPr>
          <p:spPr bwMode="auto">
            <a:xfrm>
              <a:off x="1109" y="2282"/>
              <a:ext cx="32" cy="1"/>
            </a:xfrm>
            <a:prstGeom prst="rect">
              <a:avLst/>
            </a:prstGeom>
            <a:solidFill>
              <a:srgbClr val="F8F8F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4" name="Rectangle 704"/>
            <p:cNvSpPr>
              <a:spLocks noChangeArrowheads="1"/>
            </p:cNvSpPr>
            <p:nvPr/>
          </p:nvSpPr>
          <p:spPr bwMode="auto">
            <a:xfrm>
              <a:off x="1109" y="2283"/>
              <a:ext cx="32" cy="1"/>
            </a:xfrm>
            <a:prstGeom prst="rect">
              <a:avLst/>
            </a:prstGeom>
            <a:solidFill>
              <a:srgbClr val="F9F9F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5" name="Rectangle 705"/>
            <p:cNvSpPr>
              <a:spLocks noChangeArrowheads="1"/>
            </p:cNvSpPr>
            <p:nvPr/>
          </p:nvSpPr>
          <p:spPr bwMode="auto">
            <a:xfrm>
              <a:off x="1109" y="2284"/>
              <a:ext cx="32" cy="1"/>
            </a:xfrm>
            <a:prstGeom prst="rect">
              <a:avLst/>
            </a:prstGeom>
            <a:solidFill>
              <a:srgbClr val="FAFAF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6" name="Rectangle 706"/>
            <p:cNvSpPr>
              <a:spLocks noChangeArrowheads="1"/>
            </p:cNvSpPr>
            <p:nvPr/>
          </p:nvSpPr>
          <p:spPr bwMode="auto">
            <a:xfrm>
              <a:off x="1109" y="2284"/>
              <a:ext cx="32" cy="1"/>
            </a:xfrm>
            <a:prstGeom prst="rect">
              <a:avLst/>
            </a:prstGeom>
            <a:solidFill>
              <a:srgbClr val="FBFBF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7" name="Rectangle 707"/>
            <p:cNvSpPr>
              <a:spLocks noChangeArrowheads="1"/>
            </p:cNvSpPr>
            <p:nvPr/>
          </p:nvSpPr>
          <p:spPr bwMode="auto">
            <a:xfrm>
              <a:off x="1109" y="2285"/>
              <a:ext cx="32" cy="1"/>
            </a:xfrm>
            <a:prstGeom prst="rect">
              <a:avLst/>
            </a:prstGeom>
            <a:solidFill>
              <a:srgbClr val="FCFCF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8" name="Rectangle 708"/>
            <p:cNvSpPr>
              <a:spLocks noChangeArrowheads="1"/>
            </p:cNvSpPr>
            <p:nvPr/>
          </p:nvSpPr>
          <p:spPr bwMode="auto">
            <a:xfrm>
              <a:off x="1109" y="2285"/>
              <a:ext cx="32" cy="1"/>
            </a:xfrm>
            <a:prstGeom prst="rect">
              <a:avLst/>
            </a:prstGeom>
            <a:solidFill>
              <a:srgbClr val="FDFDF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89" name="Rectangle 709"/>
            <p:cNvSpPr>
              <a:spLocks noChangeArrowheads="1"/>
            </p:cNvSpPr>
            <p:nvPr/>
          </p:nvSpPr>
          <p:spPr bwMode="auto">
            <a:xfrm>
              <a:off x="1109" y="2286"/>
              <a:ext cx="32" cy="1"/>
            </a:xfrm>
            <a:prstGeom prst="rect">
              <a:avLst/>
            </a:prstGeom>
            <a:solidFill>
              <a:srgbClr val="FEFEF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0" name="Freeform 710"/>
            <p:cNvSpPr>
              <a:spLocks/>
            </p:cNvSpPr>
            <p:nvPr/>
          </p:nvSpPr>
          <p:spPr bwMode="auto">
            <a:xfrm>
              <a:off x="1110" y="2268"/>
              <a:ext cx="30" cy="18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" y="15"/>
                </a:cxn>
                <a:cxn ang="0">
                  <a:pos x="2" y="12"/>
                </a:cxn>
                <a:cxn ang="0">
                  <a:pos x="8" y="6"/>
                </a:cxn>
                <a:cxn ang="0">
                  <a:pos x="18" y="2"/>
                </a:cxn>
                <a:cxn ang="0">
                  <a:pos x="31" y="0"/>
                </a:cxn>
                <a:cxn ang="0">
                  <a:pos x="42" y="2"/>
                </a:cxn>
                <a:cxn ang="0">
                  <a:pos x="52" y="6"/>
                </a:cxn>
                <a:cxn ang="0">
                  <a:pos x="58" y="12"/>
                </a:cxn>
                <a:cxn ang="0">
                  <a:pos x="60" y="15"/>
                </a:cxn>
                <a:cxn ang="0">
                  <a:pos x="60" y="19"/>
                </a:cxn>
                <a:cxn ang="0">
                  <a:pos x="60" y="22"/>
                </a:cxn>
                <a:cxn ang="0">
                  <a:pos x="58" y="26"/>
                </a:cxn>
                <a:cxn ang="0">
                  <a:pos x="52" y="32"/>
                </a:cxn>
                <a:cxn ang="0">
                  <a:pos x="42" y="36"/>
                </a:cxn>
                <a:cxn ang="0">
                  <a:pos x="31" y="37"/>
                </a:cxn>
                <a:cxn ang="0">
                  <a:pos x="18" y="36"/>
                </a:cxn>
                <a:cxn ang="0">
                  <a:pos x="8" y="32"/>
                </a:cxn>
                <a:cxn ang="0">
                  <a:pos x="2" y="26"/>
                </a:cxn>
                <a:cxn ang="0">
                  <a:pos x="1" y="22"/>
                </a:cxn>
                <a:cxn ang="0">
                  <a:pos x="0" y="19"/>
                </a:cxn>
              </a:cxnLst>
              <a:rect l="0" t="0" r="r" b="b"/>
              <a:pathLst>
                <a:path w="60" h="37">
                  <a:moveTo>
                    <a:pt x="0" y="19"/>
                  </a:moveTo>
                  <a:lnTo>
                    <a:pt x="1" y="15"/>
                  </a:lnTo>
                  <a:lnTo>
                    <a:pt x="2" y="12"/>
                  </a:lnTo>
                  <a:lnTo>
                    <a:pt x="8" y="6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6"/>
                  </a:lnTo>
                  <a:lnTo>
                    <a:pt x="58" y="12"/>
                  </a:lnTo>
                  <a:lnTo>
                    <a:pt x="60" y="15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58" y="26"/>
                  </a:lnTo>
                  <a:lnTo>
                    <a:pt x="52" y="32"/>
                  </a:lnTo>
                  <a:lnTo>
                    <a:pt x="42" y="36"/>
                  </a:lnTo>
                  <a:lnTo>
                    <a:pt x="31" y="37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9"/>
                  </a:lnTo>
                </a:path>
              </a:pathLst>
            </a:custGeom>
            <a:noFill/>
            <a:ln w="9525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1" name="Rectangle 711"/>
            <p:cNvSpPr>
              <a:spLocks noChangeArrowheads="1"/>
            </p:cNvSpPr>
            <p:nvPr/>
          </p:nvSpPr>
          <p:spPr bwMode="auto">
            <a:xfrm>
              <a:off x="1107" y="2276"/>
              <a:ext cx="1" cy="107"/>
            </a:xfrm>
            <a:prstGeom prst="rect">
              <a:avLst/>
            </a:prstGeom>
            <a:solidFill>
              <a:srgbClr val="02020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2" name="Rectangle 712"/>
            <p:cNvSpPr>
              <a:spLocks noChangeArrowheads="1"/>
            </p:cNvSpPr>
            <p:nvPr/>
          </p:nvSpPr>
          <p:spPr bwMode="auto">
            <a:xfrm>
              <a:off x="1107" y="2276"/>
              <a:ext cx="1" cy="107"/>
            </a:xfrm>
            <a:prstGeom prst="rect">
              <a:avLst/>
            </a:prstGeom>
            <a:solidFill>
              <a:srgbClr val="06060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3" name="Rectangle 713"/>
            <p:cNvSpPr>
              <a:spLocks noChangeArrowheads="1"/>
            </p:cNvSpPr>
            <p:nvPr/>
          </p:nvSpPr>
          <p:spPr bwMode="auto">
            <a:xfrm>
              <a:off x="1108" y="2276"/>
              <a:ext cx="1" cy="107"/>
            </a:xfrm>
            <a:prstGeom prst="rect">
              <a:avLst/>
            </a:prstGeom>
            <a:solidFill>
              <a:srgbClr val="0F0F0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4" name="Rectangle 714"/>
            <p:cNvSpPr>
              <a:spLocks noChangeArrowheads="1"/>
            </p:cNvSpPr>
            <p:nvPr/>
          </p:nvSpPr>
          <p:spPr bwMode="auto">
            <a:xfrm>
              <a:off x="1109" y="2276"/>
              <a:ext cx="1" cy="107"/>
            </a:xfrm>
            <a:prstGeom prst="rect">
              <a:avLst/>
            </a:prstGeom>
            <a:solidFill>
              <a:srgbClr val="18181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5" name="Rectangle 715"/>
            <p:cNvSpPr>
              <a:spLocks noChangeArrowheads="1"/>
            </p:cNvSpPr>
            <p:nvPr/>
          </p:nvSpPr>
          <p:spPr bwMode="auto">
            <a:xfrm>
              <a:off x="1109" y="2276"/>
              <a:ext cx="1" cy="107"/>
            </a:xfrm>
            <a:prstGeom prst="rect">
              <a:avLst/>
            </a:prstGeom>
            <a:solidFill>
              <a:srgbClr val="21212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6" name="Rectangle 716"/>
            <p:cNvSpPr>
              <a:spLocks noChangeArrowheads="1"/>
            </p:cNvSpPr>
            <p:nvPr/>
          </p:nvSpPr>
          <p:spPr bwMode="auto">
            <a:xfrm>
              <a:off x="1110" y="2276"/>
              <a:ext cx="1" cy="107"/>
            </a:xfrm>
            <a:prstGeom prst="rect">
              <a:avLst/>
            </a:prstGeom>
            <a:solidFill>
              <a:srgbClr val="29292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7" name="Rectangle 717"/>
            <p:cNvSpPr>
              <a:spLocks noChangeArrowheads="1"/>
            </p:cNvSpPr>
            <p:nvPr/>
          </p:nvSpPr>
          <p:spPr bwMode="auto">
            <a:xfrm>
              <a:off x="1110" y="2276"/>
              <a:ext cx="1" cy="107"/>
            </a:xfrm>
            <a:prstGeom prst="rect">
              <a:avLst/>
            </a:prstGeom>
            <a:solidFill>
              <a:srgbClr val="32323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8" name="Rectangle 718"/>
            <p:cNvSpPr>
              <a:spLocks noChangeArrowheads="1"/>
            </p:cNvSpPr>
            <p:nvPr/>
          </p:nvSpPr>
          <p:spPr bwMode="auto">
            <a:xfrm>
              <a:off x="1111" y="2276"/>
              <a:ext cx="1" cy="107"/>
            </a:xfrm>
            <a:prstGeom prst="rect">
              <a:avLst/>
            </a:prstGeom>
            <a:solidFill>
              <a:srgbClr val="3B3B3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199" name="Rectangle 719"/>
            <p:cNvSpPr>
              <a:spLocks noChangeArrowheads="1"/>
            </p:cNvSpPr>
            <p:nvPr/>
          </p:nvSpPr>
          <p:spPr bwMode="auto">
            <a:xfrm>
              <a:off x="1112" y="2276"/>
              <a:ext cx="1" cy="107"/>
            </a:xfrm>
            <a:prstGeom prst="rect">
              <a:avLst/>
            </a:prstGeom>
            <a:solidFill>
              <a:srgbClr val="43434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0" name="Rectangle 720"/>
            <p:cNvSpPr>
              <a:spLocks noChangeArrowheads="1"/>
            </p:cNvSpPr>
            <p:nvPr/>
          </p:nvSpPr>
          <p:spPr bwMode="auto">
            <a:xfrm>
              <a:off x="1112" y="2276"/>
              <a:ext cx="1" cy="107"/>
            </a:xfrm>
            <a:prstGeom prst="rect">
              <a:avLst/>
            </a:prstGeom>
            <a:solidFill>
              <a:srgbClr val="4C4C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1" name="Rectangle 721"/>
            <p:cNvSpPr>
              <a:spLocks noChangeArrowheads="1"/>
            </p:cNvSpPr>
            <p:nvPr/>
          </p:nvSpPr>
          <p:spPr bwMode="auto">
            <a:xfrm>
              <a:off x="1113" y="2276"/>
              <a:ext cx="1" cy="107"/>
            </a:xfrm>
            <a:prstGeom prst="rect">
              <a:avLst/>
            </a:prstGeom>
            <a:solidFill>
              <a:srgbClr val="55555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2" name="Rectangle 722"/>
            <p:cNvSpPr>
              <a:spLocks noChangeArrowheads="1"/>
            </p:cNvSpPr>
            <p:nvPr/>
          </p:nvSpPr>
          <p:spPr bwMode="auto">
            <a:xfrm>
              <a:off x="1114" y="2276"/>
              <a:ext cx="1" cy="107"/>
            </a:xfrm>
            <a:prstGeom prst="rect">
              <a:avLst/>
            </a:prstGeom>
            <a:solidFill>
              <a:srgbClr val="5E5E5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3" name="Rectangle 723"/>
            <p:cNvSpPr>
              <a:spLocks noChangeArrowheads="1"/>
            </p:cNvSpPr>
            <p:nvPr/>
          </p:nvSpPr>
          <p:spPr bwMode="auto">
            <a:xfrm>
              <a:off x="1114" y="2276"/>
              <a:ext cx="1" cy="107"/>
            </a:xfrm>
            <a:prstGeom prst="rect">
              <a:avLst/>
            </a:prstGeom>
            <a:solidFill>
              <a:srgbClr val="66666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4" name="Rectangle 724"/>
            <p:cNvSpPr>
              <a:spLocks noChangeArrowheads="1"/>
            </p:cNvSpPr>
            <p:nvPr/>
          </p:nvSpPr>
          <p:spPr bwMode="auto">
            <a:xfrm>
              <a:off x="1115" y="2276"/>
              <a:ext cx="1" cy="107"/>
            </a:xfrm>
            <a:prstGeom prst="rect">
              <a:avLst/>
            </a:prstGeom>
            <a:solidFill>
              <a:srgbClr val="6F6F6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5" name="Rectangle 725"/>
            <p:cNvSpPr>
              <a:spLocks noChangeArrowheads="1"/>
            </p:cNvSpPr>
            <p:nvPr/>
          </p:nvSpPr>
          <p:spPr bwMode="auto">
            <a:xfrm>
              <a:off x="1115" y="2276"/>
              <a:ext cx="1" cy="107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6" name="Rectangle 726"/>
            <p:cNvSpPr>
              <a:spLocks noChangeArrowheads="1"/>
            </p:cNvSpPr>
            <p:nvPr/>
          </p:nvSpPr>
          <p:spPr bwMode="auto">
            <a:xfrm>
              <a:off x="1116" y="2276"/>
              <a:ext cx="1" cy="107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7" name="Rectangle 727"/>
            <p:cNvSpPr>
              <a:spLocks noChangeArrowheads="1"/>
            </p:cNvSpPr>
            <p:nvPr/>
          </p:nvSpPr>
          <p:spPr bwMode="auto">
            <a:xfrm>
              <a:off x="1117" y="2276"/>
              <a:ext cx="1" cy="107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8" name="Rectangle 728"/>
            <p:cNvSpPr>
              <a:spLocks noChangeArrowheads="1"/>
            </p:cNvSpPr>
            <p:nvPr/>
          </p:nvSpPr>
          <p:spPr bwMode="auto">
            <a:xfrm>
              <a:off x="1117" y="2276"/>
              <a:ext cx="1" cy="107"/>
            </a:xfrm>
            <a:prstGeom prst="rect">
              <a:avLst/>
            </a:prstGeom>
            <a:solidFill>
              <a:srgbClr val="91919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09" name="Rectangle 729"/>
            <p:cNvSpPr>
              <a:spLocks noChangeArrowheads="1"/>
            </p:cNvSpPr>
            <p:nvPr/>
          </p:nvSpPr>
          <p:spPr bwMode="auto">
            <a:xfrm>
              <a:off x="1118" y="2276"/>
              <a:ext cx="1" cy="107"/>
            </a:xfrm>
            <a:prstGeom prst="rect">
              <a:avLst/>
            </a:prstGeom>
            <a:solidFill>
              <a:srgbClr val="9A9A9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0" name="Rectangle 730"/>
            <p:cNvSpPr>
              <a:spLocks noChangeArrowheads="1"/>
            </p:cNvSpPr>
            <p:nvPr/>
          </p:nvSpPr>
          <p:spPr bwMode="auto">
            <a:xfrm>
              <a:off x="1118" y="2276"/>
              <a:ext cx="1" cy="107"/>
            </a:xfrm>
            <a:prstGeom prst="rect">
              <a:avLst/>
            </a:prstGeom>
            <a:solidFill>
              <a:srgbClr val="A2A2A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1" name="Rectangle 731"/>
            <p:cNvSpPr>
              <a:spLocks noChangeArrowheads="1"/>
            </p:cNvSpPr>
            <p:nvPr/>
          </p:nvSpPr>
          <p:spPr bwMode="auto">
            <a:xfrm>
              <a:off x="1119" y="2276"/>
              <a:ext cx="1" cy="107"/>
            </a:xfrm>
            <a:prstGeom prst="rect">
              <a:avLst/>
            </a:prstGeom>
            <a:solidFill>
              <a:srgbClr val="ABABA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2" name="Rectangle 732"/>
            <p:cNvSpPr>
              <a:spLocks noChangeArrowheads="1"/>
            </p:cNvSpPr>
            <p:nvPr/>
          </p:nvSpPr>
          <p:spPr bwMode="auto">
            <a:xfrm>
              <a:off x="1120" y="2276"/>
              <a:ext cx="1" cy="107"/>
            </a:xfrm>
            <a:prstGeom prst="rect">
              <a:avLst/>
            </a:prstGeom>
            <a:solidFill>
              <a:srgbClr val="B4B4B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3" name="Rectangle 733"/>
            <p:cNvSpPr>
              <a:spLocks noChangeArrowheads="1"/>
            </p:cNvSpPr>
            <p:nvPr/>
          </p:nvSpPr>
          <p:spPr bwMode="auto">
            <a:xfrm>
              <a:off x="1120" y="2276"/>
              <a:ext cx="1" cy="107"/>
            </a:xfrm>
            <a:prstGeom prst="rect">
              <a:avLst/>
            </a:prstGeom>
            <a:solidFill>
              <a:srgbClr val="BDBDB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4" name="Rectangle 734"/>
            <p:cNvSpPr>
              <a:spLocks noChangeArrowheads="1"/>
            </p:cNvSpPr>
            <p:nvPr/>
          </p:nvSpPr>
          <p:spPr bwMode="auto">
            <a:xfrm>
              <a:off x="1121" y="2276"/>
              <a:ext cx="1" cy="107"/>
            </a:xfrm>
            <a:prstGeom prst="rect">
              <a:avLst/>
            </a:prstGeom>
            <a:solidFill>
              <a:srgbClr val="C5C5C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5" name="Rectangle 735"/>
            <p:cNvSpPr>
              <a:spLocks noChangeArrowheads="1"/>
            </p:cNvSpPr>
            <p:nvPr/>
          </p:nvSpPr>
          <p:spPr bwMode="auto">
            <a:xfrm>
              <a:off x="1122" y="2276"/>
              <a:ext cx="1" cy="107"/>
            </a:xfrm>
            <a:prstGeom prst="rect">
              <a:avLst/>
            </a:prstGeom>
            <a:solidFill>
              <a:srgbClr val="CECEC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6" name="Rectangle 736"/>
            <p:cNvSpPr>
              <a:spLocks noChangeArrowheads="1"/>
            </p:cNvSpPr>
            <p:nvPr/>
          </p:nvSpPr>
          <p:spPr bwMode="auto">
            <a:xfrm>
              <a:off x="1122" y="2276"/>
              <a:ext cx="1" cy="107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7" name="Rectangle 737"/>
            <p:cNvSpPr>
              <a:spLocks noChangeArrowheads="1"/>
            </p:cNvSpPr>
            <p:nvPr/>
          </p:nvSpPr>
          <p:spPr bwMode="auto">
            <a:xfrm>
              <a:off x="1123" y="2276"/>
              <a:ext cx="1" cy="107"/>
            </a:xfrm>
            <a:prstGeom prst="rect">
              <a:avLst/>
            </a:prstGeom>
            <a:solidFill>
              <a:srgbClr val="DFDFD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8" name="Rectangle 738"/>
            <p:cNvSpPr>
              <a:spLocks noChangeArrowheads="1"/>
            </p:cNvSpPr>
            <p:nvPr/>
          </p:nvSpPr>
          <p:spPr bwMode="auto">
            <a:xfrm>
              <a:off x="1123" y="2276"/>
              <a:ext cx="1" cy="107"/>
            </a:xfrm>
            <a:prstGeom prst="rect">
              <a:avLst/>
            </a:prstGeom>
            <a:solidFill>
              <a:srgbClr val="E8E8E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19" name="Rectangle 739"/>
            <p:cNvSpPr>
              <a:spLocks noChangeArrowheads="1"/>
            </p:cNvSpPr>
            <p:nvPr/>
          </p:nvSpPr>
          <p:spPr bwMode="auto">
            <a:xfrm>
              <a:off x="1124" y="2276"/>
              <a:ext cx="1" cy="107"/>
            </a:xfrm>
            <a:prstGeom prst="rect">
              <a:avLst/>
            </a:prstGeom>
            <a:solidFill>
              <a:srgbClr val="F1F1F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0" name="Rectangle 740"/>
            <p:cNvSpPr>
              <a:spLocks noChangeArrowheads="1"/>
            </p:cNvSpPr>
            <p:nvPr/>
          </p:nvSpPr>
          <p:spPr bwMode="auto">
            <a:xfrm>
              <a:off x="1125" y="2276"/>
              <a:ext cx="1" cy="107"/>
            </a:xfrm>
            <a:prstGeom prst="rect">
              <a:avLst/>
            </a:prstGeom>
            <a:solidFill>
              <a:srgbClr val="FAFAF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1" name="Rectangle 741"/>
            <p:cNvSpPr>
              <a:spLocks noChangeArrowheads="1"/>
            </p:cNvSpPr>
            <p:nvPr/>
          </p:nvSpPr>
          <p:spPr bwMode="auto">
            <a:xfrm>
              <a:off x="1125" y="2276"/>
              <a:ext cx="1" cy="107"/>
            </a:xfrm>
            <a:prstGeom prst="rect">
              <a:avLst/>
            </a:prstGeom>
            <a:solidFill>
              <a:srgbClr val="FCFCF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2" name="Rectangle 742"/>
            <p:cNvSpPr>
              <a:spLocks noChangeArrowheads="1"/>
            </p:cNvSpPr>
            <p:nvPr/>
          </p:nvSpPr>
          <p:spPr bwMode="auto">
            <a:xfrm>
              <a:off x="1126" y="2276"/>
              <a:ext cx="1" cy="107"/>
            </a:xfrm>
            <a:prstGeom prst="rect">
              <a:avLst/>
            </a:prstGeom>
            <a:solidFill>
              <a:srgbClr val="F3F3F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3" name="Rectangle 743"/>
            <p:cNvSpPr>
              <a:spLocks noChangeArrowheads="1"/>
            </p:cNvSpPr>
            <p:nvPr/>
          </p:nvSpPr>
          <p:spPr bwMode="auto">
            <a:xfrm>
              <a:off x="1127" y="2276"/>
              <a:ext cx="1" cy="107"/>
            </a:xfrm>
            <a:prstGeom prst="rect">
              <a:avLst/>
            </a:prstGeom>
            <a:solidFill>
              <a:srgbClr val="EAEAE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4" name="Rectangle 744"/>
            <p:cNvSpPr>
              <a:spLocks noChangeArrowheads="1"/>
            </p:cNvSpPr>
            <p:nvPr/>
          </p:nvSpPr>
          <p:spPr bwMode="auto">
            <a:xfrm>
              <a:off x="1127" y="2276"/>
              <a:ext cx="1" cy="107"/>
            </a:xfrm>
            <a:prstGeom prst="rect">
              <a:avLst/>
            </a:prstGeom>
            <a:solidFill>
              <a:srgbClr val="E2E2E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5" name="Rectangle 745"/>
            <p:cNvSpPr>
              <a:spLocks noChangeArrowheads="1"/>
            </p:cNvSpPr>
            <p:nvPr/>
          </p:nvSpPr>
          <p:spPr bwMode="auto">
            <a:xfrm>
              <a:off x="1128" y="2276"/>
              <a:ext cx="1" cy="10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6" name="Rectangle 746"/>
            <p:cNvSpPr>
              <a:spLocks noChangeArrowheads="1"/>
            </p:cNvSpPr>
            <p:nvPr/>
          </p:nvSpPr>
          <p:spPr bwMode="auto">
            <a:xfrm>
              <a:off x="1128" y="2276"/>
              <a:ext cx="1" cy="107"/>
            </a:xfrm>
            <a:prstGeom prst="rect">
              <a:avLst/>
            </a:prstGeom>
            <a:solidFill>
              <a:srgbClr val="D0D0D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7" name="Rectangle 747"/>
            <p:cNvSpPr>
              <a:spLocks noChangeArrowheads="1"/>
            </p:cNvSpPr>
            <p:nvPr/>
          </p:nvSpPr>
          <p:spPr bwMode="auto">
            <a:xfrm>
              <a:off x="1129" y="2276"/>
              <a:ext cx="1" cy="107"/>
            </a:xfrm>
            <a:prstGeom prst="rect">
              <a:avLst/>
            </a:prstGeom>
            <a:solidFill>
              <a:srgbClr val="C7C7C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8" name="Rectangle 748"/>
            <p:cNvSpPr>
              <a:spLocks noChangeArrowheads="1"/>
            </p:cNvSpPr>
            <p:nvPr/>
          </p:nvSpPr>
          <p:spPr bwMode="auto">
            <a:xfrm>
              <a:off x="1130" y="2276"/>
              <a:ext cx="1" cy="107"/>
            </a:xfrm>
            <a:prstGeom prst="rect">
              <a:avLst/>
            </a:prstGeom>
            <a:solidFill>
              <a:srgbClr val="BFBFB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29" name="Rectangle 749"/>
            <p:cNvSpPr>
              <a:spLocks noChangeArrowheads="1"/>
            </p:cNvSpPr>
            <p:nvPr/>
          </p:nvSpPr>
          <p:spPr bwMode="auto">
            <a:xfrm>
              <a:off x="1130" y="2276"/>
              <a:ext cx="1" cy="107"/>
            </a:xfrm>
            <a:prstGeom prst="rect">
              <a:avLst/>
            </a:prstGeom>
            <a:solidFill>
              <a:srgbClr val="B6B6B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0" name="Rectangle 750"/>
            <p:cNvSpPr>
              <a:spLocks noChangeArrowheads="1"/>
            </p:cNvSpPr>
            <p:nvPr/>
          </p:nvSpPr>
          <p:spPr bwMode="auto">
            <a:xfrm>
              <a:off x="1131" y="2276"/>
              <a:ext cx="1" cy="107"/>
            </a:xfrm>
            <a:prstGeom prst="rect">
              <a:avLst/>
            </a:prstGeom>
            <a:solidFill>
              <a:srgbClr val="ADADA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1" name="Rectangle 751"/>
            <p:cNvSpPr>
              <a:spLocks noChangeArrowheads="1"/>
            </p:cNvSpPr>
            <p:nvPr/>
          </p:nvSpPr>
          <p:spPr bwMode="auto">
            <a:xfrm>
              <a:off x="1131" y="2276"/>
              <a:ext cx="1" cy="107"/>
            </a:xfrm>
            <a:prstGeom prst="rect">
              <a:avLst/>
            </a:prstGeom>
            <a:solidFill>
              <a:srgbClr val="A5A5A5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2" name="Rectangle 752"/>
            <p:cNvSpPr>
              <a:spLocks noChangeArrowheads="1"/>
            </p:cNvSpPr>
            <p:nvPr/>
          </p:nvSpPr>
          <p:spPr bwMode="auto">
            <a:xfrm>
              <a:off x="1132" y="2276"/>
              <a:ext cx="1" cy="107"/>
            </a:xfrm>
            <a:prstGeom prst="rect">
              <a:avLst/>
            </a:prstGeom>
            <a:solidFill>
              <a:srgbClr val="9C9C9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3" name="Rectangle 753"/>
            <p:cNvSpPr>
              <a:spLocks noChangeArrowheads="1"/>
            </p:cNvSpPr>
            <p:nvPr/>
          </p:nvSpPr>
          <p:spPr bwMode="auto">
            <a:xfrm>
              <a:off x="1133" y="2276"/>
              <a:ext cx="1" cy="107"/>
            </a:xfrm>
            <a:prstGeom prst="rect">
              <a:avLst/>
            </a:prstGeom>
            <a:solidFill>
              <a:srgbClr val="93939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4" name="Rectangle 754"/>
            <p:cNvSpPr>
              <a:spLocks noChangeArrowheads="1"/>
            </p:cNvSpPr>
            <p:nvPr/>
          </p:nvSpPr>
          <p:spPr bwMode="auto">
            <a:xfrm>
              <a:off x="1133" y="2276"/>
              <a:ext cx="1" cy="107"/>
            </a:xfrm>
            <a:prstGeom prst="rect">
              <a:avLst/>
            </a:prstGeom>
            <a:solidFill>
              <a:srgbClr val="8B8B8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5" name="Rectangle 755"/>
            <p:cNvSpPr>
              <a:spLocks noChangeArrowheads="1"/>
            </p:cNvSpPr>
            <p:nvPr/>
          </p:nvSpPr>
          <p:spPr bwMode="auto">
            <a:xfrm>
              <a:off x="1134" y="2276"/>
              <a:ext cx="1" cy="107"/>
            </a:xfrm>
            <a:prstGeom prst="rect">
              <a:avLst/>
            </a:prstGeom>
            <a:solidFill>
              <a:srgbClr val="828282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6" name="Rectangle 756"/>
            <p:cNvSpPr>
              <a:spLocks noChangeArrowheads="1"/>
            </p:cNvSpPr>
            <p:nvPr/>
          </p:nvSpPr>
          <p:spPr bwMode="auto">
            <a:xfrm>
              <a:off x="1135" y="2276"/>
              <a:ext cx="1" cy="107"/>
            </a:xfrm>
            <a:prstGeom prst="rect">
              <a:avLst/>
            </a:prstGeom>
            <a:solidFill>
              <a:srgbClr val="7A7A7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7" name="Rectangle 757"/>
            <p:cNvSpPr>
              <a:spLocks noChangeArrowheads="1"/>
            </p:cNvSpPr>
            <p:nvPr/>
          </p:nvSpPr>
          <p:spPr bwMode="auto">
            <a:xfrm>
              <a:off x="1135" y="2276"/>
              <a:ext cx="1" cy="107"/>
            </a:xfrm>
            <a:prstGeom prst="rect">
              <a:avLst/>
            </a:prstGeom>
            <a:solidFill>
              <a:srgbClr val="71717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8" name="Rectangle 758"/>
            <p:cNvSpPr>
              <a:spLocks noChangeArrowheads="1"/>
            </p:cNvSpPr>
            <p:nvPr/>
          </p:nvSpPr>
          <p:spPr bwMode="auto">
            <a:xfrm>
              <a:off x="1136" y="2276"/>
              <a:ext cx="1" cy="107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39" name="Rectangle 759"/>
            <p:cNvSpPr>
              <a:spLocks noChangeArrowheads="1"/>
            </p:cNvSpPr>
            <p:nvPr/>
          </p:nvSpPr>
          <p:spPr bwMode="auto">
            <a:xfrm>
              <a:off x="1136" y="2276"/>
              <a:ext cx="1" cy="107"/>
            </a:xfrm>
            <a:prstGeom prst="rect">
              <a:avLst/>
            </a:prstGeom>
            <a:solidFill>
              <a:srgbClr val="60606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0" name="Rectangle 760"/>
            <p:cNvSpPr>
              <a:spLocks noChangeArrowheads="1"/>
            </p:cNvSpPr>
            <p:nvPr/>
          </p:nvSpPr>
          <p:spPr bwMode="auto">
            <a:xfrm>
              <a:off x="1137" y="2276"/>
              <a:ext cx="1" cy="107"/>
            </a:xfrm>
            <a:prstGeom prst="rect">
              <a:avLst/>
            </a:prstGeom>
            <a:solidFill>
              <a:srgbClr val="57575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1" name="Rectangle 761"/>
            <p:cNvSpPr>
              <a:spLocks noChangeArrowheads="1"/>
            </p:cNvSpPr>
            <p:nvPr/>
          </p:nvSpPr>
          <p:spPr bwMode="auto">
            <a:xfrm>
              <a:off x="1138" y="2276"/>
              <a:ext cx="1" cy="107"/>
            </a:xfrm>
            <a:prstGeom prst="rect">
              <a:avLst/>
            </a:prstGeom>
            <a:solidFill>
              <a:srgbClr val="4E4E4E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2" name="Rectangle 762"/>
            <p:cNvSpPr>
              <a:spLocks noChangeArrowheads="1"/>
            </p:cNvSpPr>
            <p:nvPr/>
          </p:nvSpPr>
          <p:spPr bwMode="auto">
            <a:xfrm>
              <a:off x="1138" y="2276"/>
              <a:ext cx="1" cy="107"/>
            </a:xfrm>
            <a:prstGeom prst="rect">
              <a:avLst/>
            </a:prstGeom>
            <a:solidFill>
              <a:srgbClr val="46464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3" name="Rectangle 763"/>
            <p:cNvSpPr>
              <a:spLocks noChangeArrowheads="1"/>
            </p:cNvSpPr>
            <p:nvPr/>
          </p:nvSpPr>
          <p:spPr bwMode="auto">
            <a:xfrm>
              <a:off x="1139" y="2276"/>
              <a:ext cx="1" cy="107"/>
            </a:xfrm>
            <a:prstGeom prst="rect">
              <a:avLst/>
            </a:prstGeom>
            <a:solidFill>
              <a:srgbClr val="3D3D3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4" name="Rectangle 764"/>
            <p:cNvSpPr>
              <a:spLocks noChangeArrowheads="1"/>
            </p:cNvSpPr>
            <p:nvPr/>
          </p:nvSpPr>
          <p:spPr bwMode="auto">
            <a:xfrm>
              <a:off x="1140" y="2276"/>
              <a:ext cx="1" cy="107"/>
            </a:xfrm>
            <a:prstGeom prst="rect">
              <a:avLst/>
            </a:prstGeom>
            <a:solidFill>
              <a:srgbClr val="343434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5" name="Rectangle 765"/>
            <p:cNvSpPr>
              <a:spLocks noChangeArrowheads="1"/>
            </p:cNvSpPr>
            <p:nvPr/>
          </p:nvSpPr>
          <p:spPr bwMode="auto">
            <a:xfrm>
              <a:off x="1140" y="2276"/>
              <a:ext cx="1" cy="107"/>
            </a:xfrm>
            <a:prstGeom prst="rect">
              <a:avLst/>
            </a:prstGeom>
            <a:solidFill>
              <a:srgbClr val="2B2B2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6" name="Rectangle 766"/>
            <p:cNvSpPr>
              <a:spLocks noChangeArrowheads="1"/>
            </p:cNvSpPr>
            <p:nvPr/>
          </p:nvSpPr>
          <p:spPr bwMode="auto">
            <a:xfrm>
              <a:off x="1141" y="2276"/>
              <a:ext cx="1" cy="107"/>
            </a:xfrm>
            <a:prstGeom prst="rect">
              <a:avLst/>
            </a:prstGeom>
            <a:solidFill>
              <a:srgbClr val="232323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7" name="Rectangle 767"/>
            <p:cNvSpPr>
              <a:spLocks noChangeArrowheads="1"/>
            </p:cNvSpPr>
            <p:nvPr/>
          </p:nvSpPr>
          <p:spPr bwMode="auto">
            <a:xfrm>
              <a:off x="1141" y="2276"/>
              <a:ext cx="1" cy="107"/>
            </a:xfrm>
            <a:prstGeom prst="rect">
              <a:avLst/>
            </a:prstGeom>
            <a:solidFill>
              <a:srgbClr val="1A1A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8" name="Rectangle 768"/>
            <p:cNvSpPr>
              <a:spLocks noChangeArrowheads="1"/>
            </p:cNvSpPr>
            <p:nvPr/>
          </p:nvSpPr>
          <p:spPr bwMode="auto">
            <a:xfrm>
              <a:off x="1142" y="2276"/>
              <a:ext cx="1" cy="107"/>
            </a:xfrm>
            <a:prstGeom prst="rect">
              <a:avLst/>
            </a:prstGeom>
            <a:solidFill>
              <a:srgbClr val="11111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49" name="Rectangle 769"/>
            <p:cNvSpPr>
              <a:spLocks noChangeArrowheads="1"/>
            </p:cNvSpPr>
            <p:nvPr/>
          </p:nvSpPr>
          <p:spPr bwMode="auto">
            <a:xfrm>
              <a:off x="1143" y="2276"/>
              <a:ext cx="1" cy="107"/>
            </a:xfrm>
            <a:prstGeom prst="rect">
              <a:avLst/>
            </a:prstGeom>
            <a:solidFill>
              <a:srgbClr val="080808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50" name="Freeform 770"/>
            <p:cNvSpPr>
              <a:spLocks/>
            </p:cNvSpPr>
            <p:nvPr/>
          </p:nvSpPr>
          <p:spPr bwMode="auto">
            <a:xfrm>
              <a:off x="1107" y="2277"/>
              <a:ext cx="36" cy="104"/>
            </a:xfrm>
            <a:custGeom>
              <a:avLst/>
              <a:gdLst/>
              <a:ahLst/>
              <a:cxnLst>
                <a:cxn ang="0">
                  <a:pos x="0" y="191"/>
                </a:cxn>
                <a:cxn ang="0">
                  <a:pos x="6" y="198"/>
                </a:cxn>
                <a:cxn ang="0">
                  <a:pos x="12" y="203"/>
                </a:cxn>
                <a:cxn ang="0">
                  <a:pos x="19" y="206"/>
                </a:cxn>
                <a:cxn ang="0">
                  <a:pos x="28" y="209"/>
                </a:cxn>
                <a:cxn ang="0">
                  <a:pos x="36" y="209"/>
                </a:cxn>
                <a:cxn ang="0">
                  <a:pos x="44" y="209"/>
                </a:cxn>
                <a:cxn ang="0">
                  <a:pos x="52" y="206"/>
                </a:cxn>
                <a:cxn ang="0">
                  <a:pos x="59" y="203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70" y="0"/>
                </a:cxn>
                <a:cxn ang="0">
                  <a:pos x="65" y="6"/>
                </a:cxn>
                <a:cxn ang="0">
                  <a:pos x="59" y="12"/>
                </a:cxn>
                <a:cxn ang="0">
                  <a:pos x="52" y="16"/>
                </a:cxn>
                <a:cxn ang="0">
                  <a:pos x="44" y="18"/>
                </a:cxn>
                <a:cxn ang="0">
                  <a:pos x="37" y="18"/>
                </a:cxn>
                <a:cxn ang="0">
                  <a:pos x="29" y="18"/>
                </a:cxn>
                <a:cxn ang="0">
                  <a:pos x="21" y="17"/>
                </a:cxn>
                <a:cxn ang="0">
                  <a:pos x="13" y="13"/>
                </a:cxn>
                <a:cxn ang="0">
                  <a:pos x="6" y="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91"/>
                </a:cxn>
                <a:cxn ang="0">
                  <a:pos x="0" y="191"/>
                </a:cxn>
              </a:cxnLst>
              <a:rect l="0" t="0" r="r" b="b"/>
              <a:pathLst>
                <a:path w="70" h="209">
                  <a:moveTo>
                    <a:pt x="0" y="191"/>
                  </a:moveTo>
                  <a:lnTo>
                    <a:pt x="6" y="198"/>
                  </a:lnTo>
                  <a:lnTo>
                    <a:pt x="12" y="203"/>
                  </a:lnTo>
                  <a:lnTo>
                    <a:pt x="19" y="206"/>
                  </a:lnTo>
                  <a:lnTo>
                    <a:pt x="28" y="209"/>
                  </a:lnTo>
                  <a:lnTo>
                    <a:pt x="36" y="209"/>
                  </a:lnTo>
                  <a:lnTo>
                    <a:pt x="44" y="209"/>
                  </a:lnTo>
                  <a:lnTo>
                    <a:pt x="52" y="206"/>
                  </a:lnTo>
                  <a:lnTo>
                    <a:pt x="59" y="20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0"/>
                  </a:lnTo>
                  <a:lnTo>
                    <a:pt x="65" y="6"/>
                  </a:lnTo>
                  <a:lnTo>
                    <a:pt x="59" y="12"/>
                  </a:lnTo>
                  <a:lnTo>
                    <a:pt x="52" y="16"/>
                  </a:lnTo>
                  <a:lnTo>
                    <a:pt x="44" y="18"/>
                  </a:lnTo>
                  <a:lnTo>
                    <a:pt x="37" y="18"/>
                  </a:lnTo>
                  <a:lnTo>
                    <a:pt x="29" y="18"/>
                  </a:lnTo>
                  <a:lnTo>
                    <a:pt x="21" y="17"/>
                  </a:lnTo>
                  <a:lnTo>
                    <a:pt x="13" y="13"/>
                  </a:lnTo>
                  <a:lnTo>
                    <a:pt x="6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91"/>
                  </a:lnTo>
                  <a:lnTo>
                    <a:pt x="0" y="19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51" name="Freeform 771"/>
            <p:cNvSpPr>
              <a:spLocks/>
            </p:cNvSpPr>
            <p:nvPr/>
          </p:nvSpPr>
          <p:spPr bwMode="auto">
            <a:xfrm>
              <a:off x="1073" y="2268"/>
              <a:ext cx="235" cy="511"/>
            </a:xfrm>
            <a:custGeom>
              <a:avLst/>
              <a:gdLst/>
              <a:ahLst/>
              <a:cxnLst>
                <a:cxn ang="0">
                  <a:pos x="49" y="877"/>
                </a:cxn>
                <a:cxn ang="0">
                  <a:pos x="68" y="901"/>
                </a:cxn>
                <a:cxn ang="0">
                  <a:pos x="82" y="910"/>
                </a:cxn>
                <a:cxn ang="0">
                  <a:pos x="277" y="1014"/>
                </a:cxn>
                <a:cxn ang="0">
                  <a:pos x="322" y="1024"/>
                </a:cxn>
                <a:cxn ang="0">
                  <a:pos x="366" y="1016"/>
                </a:cxn>
                <a:cxn ang="0">
                  <a:pos x="404" y="994"/>
                </a:cxn>
                <a:cxn ang="0">
                  <a:pos x="433" y="958"/>
                </a:cxn>
                <a:cxn ang="0">
                  <a:pos x="445" y="881"/>
                </a:cxn>
                <a:cxn ang="0">
                  <a:pos x="462" y="730"/>
                </a:cxn>
                <a:cxn ang="0">
                  <a:pos x="471" y="577"/>
                </a:cxn>
                <a:cxn ang="0">
                  <a:pos x="470" y="425"/>
                </a:cxn>
                <a:cxn ang="0">
                  <a:pos x="466" y="348"/>
                </a:cxn>
                <a:cxn ang="0">
                  <a:pos x="396" y="292"/>
                </a:cxn>
                <a:cxn ang="0">
                  <a:pos x="317" y="245"/>
                </a:cxn>
                <a:cxn ang="0">
                  <a:pos x="236" y="207"/>
                </a:cxn>
                <a:cxn ang="0">
                  <a:pos x="149" y="177"/>
                </a:cxn>
                <a:cxn ang="0">
                  <a:pos x="150" y="108"/>
                </a:cxn>
                <a:cxn ang="0">
                  <a:pos x="149" y="38"/>
                </a:cxn>
                <a:cxn ang="0">
                  <a:pos x="144" y="22"/>
                </a:cxn>
                <a:cxn ang="0">
                  <a:pos x="132" y="10"/>
                </a:cxn>
                <a:cxn ang="0">
                  <a:pos x="117" y="2"/>
                </a:cxn>
                <a:cxn ang="0">
                  <a:pos x="98" y="0"/>
                </a:cxn>
                <a:cxn ang="0">
                  <a:pos x="75" y="11"/>
                </a:cxn>
                <a:cxn ang="0">
                  <a:pos x="60" y="32"/>
                </a:cxn>
                <a:cxn ang="0">
                  <a:pos x="58" y="102"/>
                </a:cxn>
                <a:cxn ang="0">
                  <a:pos x="58" y="171"/>
                </a:cxn>
                <a:cxn ang="0">
                  <a:pos x="29" y="188"/>
                </a:cxn>
                <a:cxn ang="0">
                  <a:pos x="9" y="215"/>
                </a:cxn>
                <a:cxn ang="0">
                  <a:pos x="0" y="378"/>
                </a:cxn>
                <a:cxn ang="0">
                  <a:pos x="3" y="540"/>
                </a:cxn>
                <a:cxn ang="0">
                  <a:pos x="18" y="702"/>
                </a:cxn>
                <a:cxn ang="0">
                  <a:pos x="44" y="862"/>
                </a:cxn>
              </a:cxnLst>
              <a:rect l="0" t="0" r="r" b="b"/>
              <a:pathLst>
                <a:path w="471" h="1024">
                  <a:moveTo>
                    <a:pt x="44" y="862"/>
                  </a:moveTo>
                  <a:lnTo>
                    <a:pt x="49" y="877"/>
                  </a:lnTo>
                  <a:lnTo>
                    <a:pt x="58" y="890"/>
                  </a:lnTo>
                  <a:lnTo>
                    <a:pt x="68" y="901"/>
                  </a:lnTo>
                  <a:lnTo>
                    <a:pt x="82" y="910"/>
                  </a:lnTo>
                  <a:lnTo>
                    <a:pt x="82" y="910"/>
                  </a:lnTo>
                  <a:lnTo>
                    <a:pt x="277" y="1014"/>
                  </a:lnTo>
                  <a:lnTo>
                    <a:pt x="277" y="1014"/>
                  </a:lnTo>
                  <a:lnTo>
                    <a:pt x="299" y="1021"/>
                  </a:lnTo>
                  <a:lnTo>
                    <a:pt x="322" y="1024"/>
                  </a:lnTo>
                  <a:lnTo>
                    <a:pt x="345" y="1021"/>
                  </a:lnTo>
                  <a:lnTo>
                    <a:pt x="366" y="1016"/>
                  </a:lnTo>
                  <a:lnTo>
                    <a:pt x="387" y="1007"/>
                  </a:lnTo>
                  <a:lnTo>
                    <a:pt x="404" y="994"/>
                  </a:lnTo>
                  <a:lnTo>
                    <a:pt x="420" y="977"/>
                  </a:lnTo>
                  <a:lnTo>
                    <a:pt x="433" y="958"/>
                  </a:lnTo>
                  <a:lnTo>
                    <a:pt x="433" y="958"/>
                  </a:lnTo>
                  <a:lnTo>
                    <a:pt x="445" y="881"/>
                  </a:lnTo>
                  <a:lnTo>
                    <a:pt x="455" y="806"/>
                  </a:lnTo>
                  <a:lnTo>
                    <a:pt x="462" y="730"/>
                  </a:lnTo>
                  <a:lnTo>
                    <a:pt x="467" y="654"/>
                  </a:lnTo>
                  <a:lnTo>
                    <a:pt x="471" y="577"/>
                  </a:lnTo>
                  <a:lnTo>
                    <a:pt x="471" y="501"/>
                  </a:lnTo>
                  <a:lnTo>
                    <a:pt x="470" y="425"/>
                  </a:lnTo>
                  <a:lnTo>
                    <a:pt x="466" y="348"/>
                  </a:lnTo>
                  <a:lnTo>
                    <a:pt x="466" y="348"/>
                  </a:lnTo>
                  <a:lnTo>
                    <a:pt x="431" y="319"/>
                  </a:lnTo>
                  <a:lnTo>
                    <a:pt x="396" y="292"/>
                  </a:lnTo>
                  <a:lnTo>
                    <a:pt x="357" y="267"/>
                  </a:lnTo>
                  <a:lnTo>
                    <a:pt x="317" y="245"/>
                  </a:lnTo>
                  <a:lnTo>
                    <a:pt x="278" y="225"/>
                  </a:lnTo>
                  <a:lnTo>
                    <a:pt x="236" y="207"/>
                  </a:lnTo>
                  <a:lnTo>
                    <a:pt x="194" y="191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50" y="10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8" y="30"/>
                  </a:lnTo>
                  <a:lnTo>
                    <a:pt x="144" y="22"/>
                  </a:lnTo>
                  <a:lnTo>
                    <a:pt x="139" y="15"/>
                  </a:lnTo>
                  <a:lnTo>
                    <a:pt x="132" y="10"/>
                  </a:lnTo>
                  <a:lnTo>
                    <a:pt x="124" y="5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98" y="0"/>
                  </a:lnTo>
                  <a:lnTo>
                    <a:pt x="86" y="4"/>
                  </a:lnTo>
                  <a:lnTo>
                    <a:pt x="75" y="11"/>
                  </a:lnTo>
                  <a:lnTo>
                    <a:pt x="66" y="20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8" y="102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42" y="178"/>
                  </a:lnTo>
                  <a:lnTo>
                    <a:pt x="29" y="188"/>
                  </a:lnTo>
                  <a:lnTo>
                    <a:pt x="18" y="201"/>
                  </a:lnTo>
                  <a:lnTo>
                    <a:pt x="9" y="215"/>
                  </a:lnTo>
                  <a:lnTo>
                    <a:pt x="4" y="297"/>
                  </a:lnTo>
                  <a:lnTo>
                    <a:pt x="0" y="378"/>
                  </a:lnTo>
                  <a:lnTo>
                    <a:pt x="0" y="459"/>
                  </a:lnTo>
                  <a:lnTo>
                    <a:pt x="3" y="540"/>
                  </a:lnTo>
                  <a:lnTo>
                    <a:pt x="9" y="620"/>
                  </a:lnTo>
                  <a:lnTo>
                    <a:pt x="18" y="702"/>
                  </a:lnTo>
                  <a:lnTo>
                    <a:pt x="29" y="782"/>
                  </a:lnTo>
                  <a:lnTo>
                    <a:pt x="44" y="862"/>
                  </a:lnTo>
                  <a:lnTo>
                    <a:pt x="44" y="86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52" name="Picture 772"/>
            <p:cNvPicPr>
              <a:picLocks noChangeAspect="1" noChangeArrowheads="1"/>
            </p:cNvPicPr>
            <p:nvPr/>
          </p:nvPicPr>
          <p:blipFill>
            <a:blip r:embed="rId23" cstate="print"/>
            <a:srcRect/>
            <a:stretch>
              <a:fillRect/>
            </a:stretch>
          </p:blipFill>
          <p:spPr bwMode="auto">
            <a:xfrm>
              <a:off x="1110" y="2549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53" name="Picture 773"/>
            <p:cNvPicPr>
              <a:picLocks noChangeAspect="1" noChangeArrowheads="1"/>
            </p:cNvPicPr>
            <p:nvPr/>
          </p:nvPicPr>
          <p:blipFill>
            <a:blip r:embed="rId24" cstate="print"/>
            <a:srcRect/>
            <a:stretch>
              <a:fillRect/>
            </a:stretch>
          </p:blipFill>
          <p:spPr bwMode="auto">
            <a:xfrm>
              <a:off x="1110" y="2549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54" name="Freeform 774"/>
            <p:cNvSpPr>
              <a:spLocks/>
            </p:cNvSpPr>
            <p:nvPr/>
          </p:nvSpPr>
          <p:spPr bwMode="auto">
            <a:xfrm>
              <a:off x="1117" y="2554"/>
              <a:ext cx="25" cy="29"/>
            </a:xfrm>
            <a:custGeom>
              <a:avLst/>
              <a:gdLst/>
              <a:ahLst/>
              <a:cxnLst>
                <a:cxn ang="0">
                  <a:pos x="46" y="18"/>
                </a:cxn>
                <a:cxn ang="0">
                  <a:pos x="39" y="8"/>
                </a:cxn>
                <a:cxn ang="0">
                  <a:pos x="30" y="3"/>
                </a:cxn>
                <a:cxn ang="0">
                  <a:pos x="20" y="0"/>
                </a:cxn>
                <a:cxn ang="0">
                  <a:pos x="11" y="4"/>
                </a:cxn>
                <a:cxn ang="0">
                  <a:pos x="4" y="10"/>
                </a:cxn>
                <a:cxn ang="0">
                  <a:pos x="0" y="20"/>
                </a:cxn>
                <a:cxn ang="0">
                  <a:pos x="1" y="30"/>
                </a:cxn>
                <a:cxn ang="0">
                  <a:pos x="5" y="41"/>
                </a:cxn>
                <a:cxn ang="0">
                  <a:pos x="13" y="50"/>
                </a:cxn>
                <a:cxn ang="0">
                  <a:pos x="21" y="56"/>
                </a:cxn>
                <a:cxn ang="0">
                  <a:pos x="31" y="57"/>
                </a:cxn>
                <a:cxn ang="0">
                  <a:pos x="41" y="55"/>
                </a:cxn>
                <a:cxn ang="0">
                  <a:pos x="47" y="49"/>
                </a:cxn>
                <a:cxn ang="0">
                  <a:pos x="51" y="39"/>
                </a:cxn>
                <a:cxn ang="0">
                  <a:pos x="51" y="27"/>
                </a:cxn>
                <a:cxn ang="0">
                  <a:pos x="46" y="18"/>
                </a:cxn>
              </a:cxnLst>
              <a:rect l="0" t="0" r="r" b="b"/>
              <a:pathLst>
                <a:path w="51" h="57">
                  <a:moveTo>
                    <a:pt x="46" y="18"/>
                  </a:moveTo>
                  <a:lnTo>
                    <a:pt x="39" y="8"/>
                  </a:lnTo>
                  <a:lnTo>
                    <a:pt x="30" y="3"/>
                  </a:lnTo>
                  <a:lnTo>
                    <a:pt x="20" y="0"/>
                  </a:lnTo>
                  <a:lnTo>
                    <a:pt x="11" y="4"/>
                  </a:lnTo>
                  <a:lnTo>
                    <a:pt x="4" y="10"/>
                  </a:lnTo>
                  <a:lnTo>
                    <a:pt x="0" y="20"/>
                  </a:lnTo>
                  <a:lnTo>
                    <a:pt x="1" y="30"/>
                  </a:lnTo>
                  <a:lnTo>
                    <a:pt x="5" y="41"/>
                  </a:lnTo>
                  <a:lnTo>
                    <a:pt x="13" y="50"/>
                  </a:lnTo>
                  <a:lnTo>
                    <a:pt x="21" y="56"/>
                  </a:lnTo>
                  <a:lnTo>
                    <a:pt x="31" y="57"/>
                  </a:lnTo>
                  <a:lnTo>
                    <a:pt x="41" y="55"/>
                  </a:lnTo>
                  <a:lnTo>
                    <a:pt x="47" y="49"/>
                  </a:lnTo>
                  <a:lnTo>
                    <a:pt x="51" y="39"/>
                  </a:lnTo>
                  <a:lnTo>
                    <a:pt x="51" y="27"/>
                  </a:lnTo>
                  <a:lnTo>
                    <a:pt x="46" y="1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55" name="Picture 775"/>
            <p:cNvPicPr>
              <a:picLocks noChangeAspect="1" noChangeArrowheads="1"/>
            </p:cNvPicPr>
            <p:nvPr/>
          </p:nvPicPr>
          <p:blipFill>
            <a:blip r:embed="rId25" cstate="print"/>
            <a:srcRect/>
            <a:stretch>
              <a:fillRect/>
            </a:stretch>
          </p:blipFill>
          <p:spPr bwMode="auto">
            <a:xfrm>
              <a:off x="1145" y="2568"/>
              <a:ext cx="39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56" name="Picture 776"/>
            <p:cNvPicPr>
              <a:picLocks noChangeAspect="1" noChangeArrowheads="1"/>
            </p:cNvPicPr>
            <p:nvPr/>
          </p:nvPicPr>
          <p:blipFill>
            <a:blip r:embed="rId26" cstate="print"/>
            <a:srcRect/>
            <a:stretch>
              <a:fillRect/>
            </a:stretch>
          </p:blipFill>
          <p:spPr bwMode="auto">
            <a:xfrm>
              <a:off x="1145" y="2568"/>
              <a:ext cx="39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57" name="Freeform 777"/>
            <p:cNvSpPr>
              <a:spLocks/>
            </p:cNvSpPr>
            <p:nvPr/>
          </p:nvSpPr>
          <p:spPr bwMode="auto">
            <a:xfrm>
              <a:off x="1151" y="2574"/>
              <a:ext cx="26" cy="28"/>
            </a:xfrm>
            <a:custGeom>
              <a:avLst/>
              <a:gdLst/>
              <a:ahLst/>
              <a:cxnLst>
                <a:cxn ang="0">
                  <a:pos x="45" y="16"/>
                </a:cxn>
                <a:cxn ang="0">
                  <a:pos x="38" y="7"/>
                </a:cxn>
                <a:cxn ang="0">
                  <a:pos x="29" y="2"/>
                </a:cxn>
                <a:cxn ang="0">
                  <a:pos x="19" y="0"/>
                </a:cxn>
                <a:cxn ang="0">
                  <a:pos x="11" y="2"/>
                </a:cxn>
                <a:cxn ang="0">
                  <a:pos x="3" y="10"/>
                </a:cxn>
                <a:cxn ang="0">
                  <a:pos x="0" y="18"/>
                </a:cxn>
                <a:cxn ang="0">
                  <a:pos x="1" y="30"/>
                </a:cxn>
                <a:cxn ang="0">
                  <a:pos x="5" y="41"/>
                </a:cxn>
                <a:cxn ang="0">
                  <a:pos x="12" y="49"/>
                </a:cxn>
                <a:cxn ang="0">
                  <a:pos x="21" y="56"/>
                </a:cxn>
                <a:cxn ang="0">
                  <a:pos x="31" y="57"/>
                </a:cxn>
                <a:cxn ang="0">
                  <a:pos x="41" y="54"/>
                </a:cxn>
                <a:cxn ang="0">
                  <a:pos x="47" y="47"/>
                </a:cxn>
                <a:cxn ang="0">
                  <a:pos x="50" y="38"/>
                </a:cxn>
                <a:cxn ang="0">
                  <a:pos x="50" y="27"/>
                </a:cxn>
                <a:cxn ang="0">
                  <a:pos x="45" y="16"/>
                </a:cxn>
              </a:cxnLst>
              <a:rect l="0" t="0" r="r" b="b"/>
              <a:pathLst>
                <a:path w="50" h="57">
                  <a:moveTo>
                    <a:pt x="45" y="16"/>
                  </a:moveTo>
                  <a:lnTo>
                    <a:pt x="38" y="7"/>
                  </a:lnTo>
                  <a:lnTo>
                    <a:pt x="29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3" y="10"/>
                  </a:lnTo>
                  <a:lnTo>
                    <a:pt x="0" y="18"/>
                  </a:lnTo>
                  <a:lnTo>
                    <a:pt x="1" y="30"/>
                  </a:lnTo>
                  <a:lnTo>
                    <a:pt x="5" y="41"/>
                  </a:lnTo>
                  <a:lnTo>
                    <a:pt x="12" y="49"/>
                  </a:lnTo>
                  <a:lnTo>
                    <a:pt x="21" y="56"/>
                  </a:lnTo>
                  <a:lnTo>
                    <a:pt x="31" y="57"/>
                  </a:lnTo>
                  <a:lnTo>
                    <a:pt x="41" y="54"/>
                  </a:lnTo>
                  <a:lnTo>
                    <a:pt x="47" y="47"/>
                  </a:lnTo>
                  <a:lnTo>
                    <a:pt x="50" y="38"/>
                  </a:lnTo>
                  <a:lnTo>
                    <a:pt x="50" y="27"/>
                  </a:lnTo>
                  <a:lnTo>
                    <a:pt x="45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58" name="Picture 778"/>
            <p:cNvPicPr>
              <a:picLocks noChangeAspect="1" noChangeArrowheads="1"/>
            </p:cNvPicPr>
            <p:nvPr/>
          </p:nvPicPr>
          <p:blipFill>
            <a:blip r:embed="rId27" cstate="print"/>
            <a:srcRect/>
            <a:stretch>
              <a:fillRect/>
            </a:stretch>
          </p:blipFill>
          <p:spPr bwMode="auto">
            <a:xfrm>
              <a:off x="1181" y="2588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59" name="Picture 779"/>
            <p:cNvPicPr>
              <a:picLocks noChangeAspect="1" noChangeArrowheads="1"/>
            </p:cNvPicPr>
            <p:nvPr/>
          </p:nvPicPr>
          <p:blipFill>
            <a:blip r:embed="rId28" cstate="print"/>
            <a:srcRect/>
            <a:stretch>
              <a:fillRect/>
            </a:stretch>
          </p:blipFill>
          <p:spPr bwMode="auto">
            <a:xfrm>
              <a:off x="1181" y="2588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60" name="Freeform 780"/>
            <p:cNvSpPr>
              <a:spLocks/>
            </p:cNvSpPr>
            <p:nvPr/>
          </p:nvSpPr>
          <p:spPr bwMode="auto">
            <a:xfrm>
              <a:off x="1188" y="2594"/>
              <a:ext cx="25" cy="28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8" y="8"/>
                </a:cxn>
                <a:cxn ang="0">
                  <a:pos x="28" y="2"/>
                </a:cxn>
                <a:cxn ang="0">
                  <a:pos x="20" y="0"/>
                </a:cxn>
                <a:cxn ang="0">
                  <a:pos x="10" y="3"/>
                </a:cxn>
                <a:cxn ang="0">
                  <a:pos x="2" y="10"/>
                </a:cxn>
                <a:cxn ang="0">
                  <a:pos x="0" y="19"/>
                </a:cxn>
                <a:cxn ang="0">
                  <a:pos x="0" y="30"/>
                </a:cxn>
                <a:cxn ang="0">
                  <a:pos x="3" y="41"/>
                </a:cxn>
                <a:cxn ang="0">
                  <a:pos x="11" y="50"/>
                </a:cxn>
                <a:cxn ang="0">
                  <a:pos x="21" y="55"/>
                </a:cxn>
                <a:cxn ang="0">
                  <a:pos x="31" y="57"/>
                </a:cxn>
                <a:cxn ang="0">
                  <a:pos x="39" y="55"/>
                </a:cxn>
                <a:cxn ang="0">
                  <a:pos x="47" y="48"/>
                </a:cxn>
                <a:cxn ang="0">
                  <a:pos x="49" y="39"/>
                </a:cxn>
                <a:cxn ang="0">
                  <a:pos x="49" y="28"/>
                </a:cxn>
                <a:cxn ang="0">
                  <a:pos x="46" y="17"/>
                </a:cxn>
              </a:cxnLst>
              <a:rect l="0" t="0" r="r" b="b"/>
              <a:pathLst>
                <a:path w="49" h="57">
                  <a:moveTo>
                    <a:pt x="46" y="17"/>
                  </a:moveTo>
                  <a:lnTo>
                    <a:pt x="38" y="8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2" y="10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3" y="41"/>
                  </a:lnTo>
                  <a:lnTo>
                    <a:pt x="11" y="50"/>
                  </a:lnTo>
                  <a:lnTo>
                    <a:pt x="21" y="55"/>
                  </a:lnTo>
                  <a:lnTo>
                    <a:pt x="31" y="57"/>
                  </a:lnTo>
                  <a:lnTo>
                    <a:pt x="39" y="55"/>
                  </a:lnTo>
                  <a:lnTo>
                    <a:pt x="47" y="48"/>
                  </a:lnTo>
                  <a:lnTo>
                    <a:pt x="49" y="39"/>
                  </a:lnTo>
                  <a:lnTo>
                    <a:pt x="49" y="28"/>
                  </a:lnTo>
                  <a:lnTo>
                    <a:pt x="46" y="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61" name="Picture 781"/>
            <p:cNvPicPr>
              <a:picLocks noChangeAspect="1" noChangeArrowheads="1"/>
            </p:cNvPicPr>
            <p:nvPr/>
          </p:nvPicPr>
          <p:blipFill>
            <a:blip r:embed="rId29" cstate="print"/>
            <a:srcRect/>
            <a:stretch>
              <a:fillRect/>
            </a:stretch>
          </p:blipFill>
          <p:spPr bwMode="auto">
            <a:xfrm>
              <a:off x="1110" y="2588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62" name="Picture 782"/>
            <p:cNvPicPr>
              <a:picLocks noChangeAspect="1" noChangeArrowheads="1"/>
            </p:cNvPicPr>
            <p:nvPr/>
          </p:nvPicPr>
          <p:blipFill>
            <a:blip r:embed="rId30" cstate="print"/>
            <a:srcRect/>
            <a:stretch>
              <a:fillRect/>
            </a:stretch>
          </p:blipFill>
          <p:spPr bwMode="auto">
            <a:xfrm>
              <a:off x="1110" y="2588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63" name="Freeform 783"/>
            <p:cNvSpPr>
              <a:spLocks/>
            </p:cNvSpPr>
            <p:nvPr/>
          </p:nvSpPr>
          <p:spPr bwMode="auto">
            <a:xfrm>
              <a:off x="1117" y="2594"/>
              <a:ext cx="25" cy="28"/>
            </a:xfrm>
            <a:custGeom>
              <a:avLst/>
              <a:gdLst/>
              <a:ahLst/>
              <a:cxnLst>
                <a:cxn ang="0">
                  <a:pos x="46" y="17"/>
                </a:cxn>
                <a:cxn ang="0">
                  <a:pos x="39" y="8"/>
                </a:cxn>
                <a:cxn ang="0">
                  <a:pos x="30" y="2"/>
                </a:cxn>
                <a:cxn ang="0">
                  <a:pos x="20" y="0"/>
                </a:cxn>
                <a:cxn ang="0">
                  <a:pos x="11" y="3"/>
                </a:cxn>
                <a:cxn ang="0">
                  <a:pos x="4" y="10"/>
                </a:cxn>
                <a:cxn ang="0">
                  <a:pos x="0" y="19"/>
                </a:cxn>
                <a:cxn ang="0">
                  <a:pos x="1" y="30"/>
                </a:cxn>
                <a:cxn ang="0">
                  <a:pos x="5" y="41"/>
                </a:cxn>
                <a:cxn ang="0">
                  <a:pos x="13" y="50"/>
                </a:cxn>
                <a:cxn ang="0">
                  <a:pos x="21" y="55"/>
                </a:cxn>
                <a:cxn ang="0">
                  <a:pos x="31" y="57"/>
                </a:cxn>
                <a:cxn ang="0">
                  <a:pos x="41" y="55"/>
                </a:cxn>
                <a:cxn ang="0">
                  <a:pos x="47" y="48"/>
                </a:cxn>
                <a:cxn ang="0">
                  <a:pos x="51" y="39"/>
                </a:cxn>
                <a:cxn ang="0">
                  <a:pos x="51" y="28"/>
                </a:cxn>
                <a:cxn ang="0">
                  <a:pos x="46" y="17"/>
                </a:cxn>
              </a:cxnLst>
              <a:rect l="0" t="0" r="r" b="b"/>
              <a:pathLst>
                <a:path w="51" h="57">
                  <a:moveTo>
                    <a:pt x="46" y="17"/>
                  </a:moveTo>
                  <a:lnTo>
                    <a:pt x="39" y="8"/>
                  </a:lnTo>
                  <a:lnTo>
                    <a:pt x="30" y="2"/>
                  </a:lnTo>
                  <a:lnTo>
                    <a:pt x="20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9"/>
                  </a:lnTo>
                  <a:lnTo>
                    <a:pt x="1" y="30"/>
                  </a:lnTo>
                  <a:lnTo>
                    <a:pt x="5" y="41"/>
                  </a:lnTo>
                  <a:lnTo>
                    <a:pt x="13" y="50"/>
                  </a:lnTo>
                  <a:lnTo>
                    <a:pt x="21" y="55"/>
                  </a:lnTo>
                  <a:lnTo>
                    <a:pt x="31" y="57"/>
                  </a:lnTo>
                  <a:lnTo>
                    <a:pt x="41" y="55"/>
                  </a:lnTo>
                  <a:lnTo>
                    <a:pt x="47" y="48"/>
                  </a:lnTo>
                  <a:lnTo>
                    <a:pt x="51" y="39"/>
                  </a:lnTo>
                  <a:lnTo>
                    <a:pt x="51" y="28"/>
                  </a:lnTo>
                  <a:lnTo>
                    <a:pt x="46" y="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64" name="Picture 784"/>
            <p:cNvPicPr>
              <a:picLocks noChangeAspect="1" noChangeArrowheads="1"/>
            </p:cNvPicPr>
            <p:nvPr/>
          </p:nvPicPr>
          <p:blipFill>
            <a:blip r:embed="rId31" cstate="print"/>
            <a:srcRect/>
            <a:stretch>
              <a:fillRect/>
            </a:stretch>
          </p:blipFill>
          <p:spPr bwMode="auto">
            <a:xfrm>
              <a:off x="1145" y="2607"/>
              <a:ext cx="39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65" name="Picture 785"/>
            <p:cNvPicPr>
              <a:picLocks noChangeAspect="1" noChangeArrowheads="1"/>
            </p:cNvPicPr>
            <p:nvPr/>
          </p:nvPicPr>
          <p:blipFill>
            <a:blip r:embed="rId32" cstate="print"/>
            <a:srcRect/>
            <a:stretch>
              <a:fillRect/>
            </a:stretch>
          </p:blipFill>
          <p:spPr bwMode="auto">
            <a:xfrm>
              <a:off x="1145" y="2607"/>
              <a:ext cx="39" cy="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66" name="Freeform 786"/>
            <p:cNvSpPr>
              <a:spLocks/>
            </p:cNvSpPr>
            <p:nvPr/>
          </p:nvSpPr>
          <p:spPr bwMode="auto">
            <a:xfrm>
              <a:off x="1151" y="2614"/>
              <a:ext cx="26" cy="28"/>
            </a:xfrm>
            <a:custGeom>
              <a:avLst/>
              <a:gdLst/>
              <a:ahLst/>
              <a:cxnLst>
                <a:cxn ang="0">
                  <a:pos x="45" y="16"/>
                </a:cxn>
                <a:cxn ang="0">
                  <a:pos x="38" y="8"/>
                </a:cxn>
                <a:cxn ang="0">
                  <a:pos x="29" y="1"/>
                </a:cxn>
                <a:cxn ang="0">
                  <a:pos x="19" y="0"/>
                </a:cxn>
                <a:cxn ang="0">
                  <a:pos x="11" y="3"/>
                </a:cxn>
                <a:cxn ang="0">
                  <a:pos x="3" y="9"/>
                </a:cxn>
                <a:cxn ang="0">
                  <a:pos x="0" y="19"/>
                </a:cxn>
                <a:cxn ang="0">
                  <a:pos x="1" y="30"/>
                </a:cxn>
                <a:cxn ang="0">
                  <a:pos x="5" y="40"/>
                </a:cxn>
                <a:cxn ang="0">
                  <a:pos x="12" y="50"/>
                </a:cxn>
                <a:cxn ang="0">
                  <a:pos x="21" y="55"/>
                </a:cxn>
                <a:cxn ang="0">
                  <a:pos x="31" y="57"/>
                </a:cxn>
                <a:cxn ang="0">
                  <a:pos x="41" y="53"/>
                </a:cxn>
                <a:cxn ang="0">
                  <a:pos x="47" y="47"/>
                </a:cxn>
                <a:cxn ang="0">
                  <a:pos x="50" y="38"/>
                </a:cxn>
                <a:cxn ang="0">
                  <a:pos x="50" y="27"/>
                </a:cxn>
                <a:cxn ang="0">
                  <a:pos x="45" y="16"/>
                </a:cxn>
              </a:cxnLst>
              <a:rect l="0" t="0" r="r" b="b"/>
              <a:pathLst>
                <a:path w="50" h="57">
                  <a:moveTo>
                    <a:pt x="45" y="16"/>
                  </a:moveTo>
                  <a:lnTo>
                    <a:pt x="38" y="8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3"/>
                  </a:lnTo>
                  <a:lnTo>
                    <a:pt x="3" y="9"/>
                  </a:lnTo>
                  <a:lnTo>
                    <a:pt x="0" y="19"/>
                  </a:lnTo>
                  <a:lnTo>
                    <a:pt x="1" y="30"/>
                  </a:lnTo>
                  <a:lnTo>
                    <a:pt x="5" y="40"/>
                  </a:lnTo>
                  <a:lnTo>
                    <a:pt x="12" y="50"/>
                  </a:lnTo>
                  <a:lnTo>
                    <a:pt x="21" y="55"/>
                  </a:lnTo>
                  <a:lnTo>
                    <a:pt x="31" y="57"/>
                  </a:lnTo>
                  <a:lnTo>
                    <a:pt x="41" y="53"/>
                  </a:lnTo>
                  <a:lnTo>
                    <a:pt x="47" y="47"/>
                  </a:lnTo>
                  <a:lnTo>
                    <a:pt x="50" y="38"/>
                  </a:lnTo>
                  <a:lnTo>
                    <a:pt x="50" y="27"/>
                  </a:lnTo>
                  <a:lnTo>
                    <a:pt x="45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67" name="Picture 787"/>
            <p:cNvPicPr>
              <a:picLocks noChangeAspect="1" noChangeArrowheads="1"/>
            </p:cNvPicPr>
            <p:nvPr/>
          </p:nvPicPr>
          <p:blipFill>
            <a:blip r:embed="rId33" cstate="print"/>
            <a:srcRect/>
            <a:stretch>
              <a:fillRect/>
            </a:stretch>
          </p:blipFill>
          <p:spPr bwMode="auto">
            <a:xfrm>
              <a:off x="1181" y="2627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68" name="Picture 788"/>
            <p:cNvPicPr>
              <a:picLocks noChangeAspect="1" noChangeArrowheads="1"/>
            </p:cNvPicPr>
            <p:nvPr/>
          </p:nvPicPr>
          <p:blipFill>
            <a:blip r:embed="rId34" cstate="print"/>
            <a:srcRect/>
            <a:stretch>
              <a:fillRect/>
            </a:stretch>
          </p:blipFill>
          <p:spPr bwMode="auto">
            <a:xfrm>
              <a:off x="1181" y="2627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69" name="Freeform 789"/>
            <p:cNvSpPr>
              <a:spLocks/>
            </p:cNvSpPr>
            <p:nvPr/>
          </p:nvSpPr>
          <p:spPr bwMode="auto">
            <a:xfrm>
              <a:off x="1188" y="2633"/>
              <a:ext cx="25" cy="28"/>
            </a:xfrm>
            <a:custGeom>
              <a:avLst/>
              <a:gdLst/>
              <a:ahLst/>
              <a:cxnLst>
                <a:cxn ang="0">
                  <a:pos x="46" y="16"/>
                </a:cxn>
                <a:cxn ang="0">
                  <a:pos x="38" y="7"/>
                </a:cxn>
                <a:cxn ang="0">
                  <a:pos x="28" y="1"/>
                </a:cxn>
                <a:cxn ang="0">
                  <a:pos x="20" y="0"/>
                </a:cxn>
                <a:cxn ang="0">
                  <a:pos x="10" y="2"/>
                </a:cxn>
                <a:cxn ang="0">
                  <a:pos x="2" y="8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3" y="39"/>
                </a:cxn>
                <a:cxn ang="0">
                  <a:pos x="11" y="49"/>
                </a:cxn>
                <a:cxn ang="0">
                  <a:pos x="21" y="54"/>
                </a:cxn>
                <a:cxn ang="0">
                  <a:pos x="31" y="55"/>
                </a:cxn>
                <a:cxn ang="0">
                  <a:pos x="39" y="53"/>
                </a:cxn>
                <a:cxn ang="0">
                  <a:pos x="47" y="47"/>
                </a:cxn>
                <a:cxn ang="0">
                  <a:pos x="49" y="37"/>
                </a:cxn>
                <a:cxn ang="0">
                  <a:pos x="49" y="27"/>
                </a:cxn>
                <a:cxn ang="0">
                  <a:pos x="46" y="16"/>
                </a:cxn>
              </a:cxnLst>
              <a:rect l="0" t="0" r="r" b="b"/>
              <a:pathLst>
                <a:path w="49" h="55">
                  <a:moveTo>
                    <a:pt x="46" y="16"/>
                  </a:moveTo>
                  <a:lnTo>
                    <a:pt x="38" y="7"/>
                  </a:lnTo>
                  <a:lnTo>
                    <a:pt x="28" y="1"/>
                  </a:lnTo>
                  <a:lnTo>
                    <a:pt x="20" y="0"/>
                  </a:lnTo>
                  <a:lnTo>
                    <a:pt x="10" y="2"/>
                  </a:lnTo>
                  <a:lnTo>
                    <a:pt x="2" y="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3" y="39"/>
                  </a:lnTo>
                  <a:lnTo>
                    <a:pt x="11" y="49"/>
                  </a:lnTo>
                  <a:lnTo>
                    <a:pt x="21" y="54"/>
                  </a:lnTo>
                  <a:lnTo>
                    <a:pt x="31" y="55"/>
                  </a:lnTo>
                  <a:lnTo>
                    <a:pt x="39" y="53"/>
                  </a:lnTo>
                  <a:lnTo>
                    <a:pt x="47" y="47"/>
                  </a:lnTo>
                  <a:lnTo>
                    <a:pt x="49" y="37"/>
                  </a:lnTo>
                  <a:lnTo>
                    <a:pt x="49" y="27"/>
                  </a:lnTo>
                  <a:lnTo>
                    <a:pt x="46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70" name="Picture 790"/>
            <p:cNvPicPr>
              <a:picLocks noChangeAspect="1" noChangeArrowheads="1"/>
            </p:cNvPicPr>
            <p:nvPr/>
          </p:nvPicPr>
          <p:blipFill>
            <a:blip r:embed="rId35" cstate="print"/>
            <a:srcRect/>
            <a:stretch>
              <a:fillRect/>
            </a:stretch>
          </p:blipFill>
          <p:spPr bwMode="auto">
            <a:xfrm>
              <a:off x="1110" y="2629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71" name="Picture 791"/>
            <p:cNvPicPr>
              <a:picLocks noChangeAspect="1" noChangeArrowheads="1"/>
            </p:cNvPicPr>
            <p:nvPr/>
          </p:nvPicPr>
          <p:blipFill>
            <a:blip r:embed="rId36" cstate="print"/>
            <a:srcRect/>
            <a:stretch>
              <a:fillRect/>
            </a:stretch>
          </p:blipFill>
          <p:spPr bwMode="auto">
            <a:xfrm>
              <a:off x="1110" y="2629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72" name="Freeform 792"/>
            <p:cNvSpPr>
              <a:spLocks/>
            </p:cNvSpPr>
            <p:nvPr/>
          </p:nvSpPr>
          <p:spPr bwMode="auto">
            <a:xfrm>
              <a:off x="1117" y="2635"/>
              <a:ext cx="25" cy="28"/>
            </a:xfrm>
            <a:custGeom>
              <a:avLst/>
              <a:gdLst/>
              <a:ahLst/>
              <a:cxnLst>
                <a:cxn ang="0">
                  <a:pos x="46" y="16"/>
                </a:cxn>
                <a:cxn ang="0">
                  <a:pos x="39" y="8"/>
                </a:cxn>
                <a:cxn ang="0">
                  <a:pos x="30" y="1"/>
                </a:cxn>
                <a:cxn ang="0">
                  <a:pos x="20" y="0"/>
                </a:cxn>
                <a:cxn ang="0">
                  <a:pos x="11" y="3"/>
                </a:cxn>
                <a:cxn ang="0">
                  <a:pos x="4" y="10"/>
                </a:cxn>
                <a:cxn ang="0">
                  <a:pos x="0" y="19"/>
                </a:cxn>
                <a:cxn ang="0">
                  <a:pos x="1" y="30"/>
                </a:cxn>
                <a:cxn ang="0">
                  <a:pos x="5" y="40"/>
                </a:cxn>
                <a:cxn ang="0">
                  <a:pos x="13" y="50"/>
                </a:cxn>
                <a:cxn ang="0">
                  <a:pos x="21" y="55"/>
                </a:cxn>
                <a:cxn ang="0">
                  <a:pos x="31" y="57"/>
                </a:cxn>
                <a:cxn ang="0">
                  <a:pos x="41" y="53"/>
                </a:cxn>
                <a:cxn ang="0">
                  <a:pos x="47" y="47"/>
                </a:cxn>
                <a:cxn ang="0">
                  <a:pos x="51" y="39"/>
                </a:cxn>
                <a:cxn ang="0">
                  <a:pos x="51" y="27"/>
                </a:cxn>
                <a:cxn ang="0">
                  <a:pos x="46" y="16"/>
                </a:cxn>
              </a:cxnLst>
              <a:rect l="0" t="0" r="r" b="b"/>
              <a:pathLst>
                <a:path w="51" h="57">
                  <a:moveTo>
                    <a:pt x="46" y="16"/>
                  </a:moveTo>
                  <a:lnTo>
                    <a:pt x="39" y="8"/>
                  </a:lnTo>
                  <a:lnTo>
                    <a:pt x="30" y="1"/>
                  </a:lnTo>
                  <a:lnTo>
                    <a:pt x="20" y="0"/>
                  </a:lnTo>
                  <a:lnTo>
                    <a:pt x="11" y="3"/>
                  </a:lnTo>
                  <a:lnTo>
                    <a:pt x="4" y="10"/>
                  </a:lnTo>
                  <a:lnTo>
                    <a:pt x="0" y="19"/>
                  </a:lnTo>
                  <a:lnTo>
                    <a:pt x="1" y="30"/>
                  </a:lnTo>
                  <a:lnTo>
                    <a:pt x="5" y="40"/>
                  </a:lnTo>
                  <a:lnTo>
                    <a:pt x="13" y="50"/>
                  </a:lnTo>
                  <a:lnTo>
                    <a:pt x="21" y="55"/>
                  </a:lnTo>
                  <a:lnTo>
                    <a:pt x="31" y="57"/>
                  </a:lnTo>
                  <a:lnTo>
                    <a:pt x="41" y="53"/>
                  </a:lnTo>
                  <a:lnTo>
                    <a:pt x="47" y="47"/>
                  </a:lnTo>
                  <a:lnTo>
                    <a:pt x="51" y="39"/>
                  </a:lnTo>
                  <a:lnTo>
                    <a:pt x="51" y="27"/>
                  </a:lnTo>
                  <a:lnTo>
                    <a:pt x="46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73" name="Picture 793"/>
            <p:cNvPicPr>
              <a:picLocks noChangeAspect="1" noChangeArrowheads="1"/>
            </p:cNvPicPr>
            <p:nvPr/>
          </p:nvPicPr>
          <p:blipFill>
            <a:blip r:embed="rId37" cstate="print"/>
            <a:srcRect/>
            <a:stretch>
              <a:fillRect/>
            </a:stretch>
          </p:blipFill>
          <p:spPr bwMode="auto">
            <a:xfrm>
              <a:off x="1145" y="2648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74" name="Picture 794"/>
            <p:cNvPicPr>
              <a:picLocks noChangeAspect="1" noChangeArrowheads="1"/>
            </p:cNvPicPr>
            <p:nvPr/>
          </p:nvPicPr>
          <p:blipFill>
            <a:blip r:embed="rId38" cstate="print"/>
            <a:srcRect/>
            <a:stretch>
              <a:fillRect/>
            </a:stretch>
          </p:blipFill>
          <p:spPr bwMode="auto">
            <a:xfrm>
              <a:off x="1145" y="2648"/>
              <a:ext cx="39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75" name="Freeform 795"/>
            <p:cNvSpPr>
              <a:spLocks/>
            </p:cNvSpPr>
            <p:nvPr/>
          </p:nvSpPr>
          <p:spPr bwMode="auto">
            <a:xfrm>
              <a:off x="1151" y="2654"/>
              <a:ext cx="26" cy="28"/>
            </a:xfrm>
            <a:custGeom>
              <a:avLst/>
              <a:gdLst/>
              <a:ahLst/>
              <a:cxnLst>
                <a:cxn ang="0">
                  <a:pos x="45" y="16"/>
                </a:cxn>
                <a:cxn ang="0">
                  <a:pos x="38" y="7"/>
                </a:cxn>
                <a:cxn ang="0">
                  <a:pos x="29" y="1"/>
                </a:cxn>
                <a:cxn ang="0">
                  <a:pos x="19" y="0"/>
                </a:cxn>
                <a:cxn ang="0">
                  <a:pos x="11" y="2"/>
                </a:cxn>
                <a:cxn ang="0">
                  <a:pos x="3" y="8"/>
                </a:cxn>
                <a:cxn ang="0">
                  <a:pos x="0" y="18"/>
                </a:cxn>
                <a:cxn ang="0">
                  <a:pos x="1" y="29"/>
                </a:cxn>
                <a:cxn ang="0">
                  <a:pos x="5" y="39"/>
                </a:cxn>
                <a:cxn ang="0">
                  <a:pos x="12" y="49"/>
                </a:cxn>
                <a:cxn ang="0">
                  <a:pos x="21" y="54"/>
                </a:cxn>
                <a:cxn ang="0">
                  <a:pos x="31" y="55"/>
                </a:cxn>
                <a:cxn ang="0">
                  <a:pos x="41" y="53"/>
                </a:cxn>
                <a:cxn ang="0">
                  <a:pos x="47" y="47"/>
                </a:cxn>
                <a:cxn ang="0">
                  <a:pos x="50" y="37"/>
                </a:cxn>
                <a:cxn ang="0">
                  <a:pos x="50" y="27"/>
                </a:cxn>
                <a:cxn ang="0">
                  <a:pos x="45" y="16"/>
                </a:cxn>
              </a:cxnLst>
              <a:rect l="0" t="0" r="r" b="b"/>
              <a:pathLst>
                <a:path w="50" h="55">
                  <a:moveTo>
                    <a:pt x="45" y="16"/>
                  </a:moveTo>
                  <a:lnTo>
                    <a:pt x="38" y="7"/>
                  </a:lnTo>
                  <a:lnTo>
                    <a:pt x="29" y="1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3" y="8"/>
                  </a:lnTo>
                  <a:lnTo>
                    <a:pt x="0" y="18"/>
                  </a:lnTo>
                  <a:lnTo>
                    <a:pt x="1" y="29"/>
                  </a:lnTo>
                  <a:lnTo>
                    <a:pt x="5" y="39"/>
                  </a:lnTo>
                  <a:lnTo>
                    <a:pt x="12" y="49"/>
                  </a:lnTo>
                  <a:lnTo>
                    <a:pt x="21" y="54"/>
                  </a:lnTo>
                  <a:lnTo>
                    <a:pt x="31" y="55"/>
                  </a:lnTo>
                  <a:lnTo>
                    <a:pt x="41" y="53"/>
                  </a:lnTo>
                  <a:lnTo>
                    <a:pt x="47" y="47"/>
                  </a:lnTo>
                  <a:lnTo>
                    <a:pt x="50" y="37"/>
                  </a:lnTo>
                  <a:lnTo>
                    <a:pt x="50" y="27"/>
                  </a:lnTo>
                  <a:lnTo>
                    <a:pt x="45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pic>
          <p:nvPicPr>
            <p:cNvPr id="149276" name="Picture 796"/>
            <p:cNvPicPr>
              <a:picLocks noChangeAspect="1" noChangeArrowheads="1"/>
            </p:cNvPicPr>
            <p:nvPr/>
          </p:nvPicPr>
          <p:blipFill>
            <a:blip r:embed="rId39" cstate="print"/>
            <a:srcRect/>
            <a:stretch>
              <a:fillRect/>
            </a:stretch>
          </p:blipFill>
          <p:spPr bwMode="auto">
            <a:xfrm>
              <a:off x="1181" y="2668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9277" name="Picture 797"/>
            <p:cNvPicPr>
              <a:picLocks noChangeAspect="1" noChangeArrowheads="1"/>
            </p:cNvPicPr>
            <p:nvPr/>
          </p:nvPicPr>
          <p:blipFill>
            <a:blip r:embed="rId40" cstate="print"/>
            <a:srcRect/>
            <a:stretch>
              <a:fillRect/>
            </a:stretch>
          </p:blipFill>
          <p:spPr bwMode="auto">
            <a:xfrm>
              <a:off x="1181" y="2668"/>
              <a:ext cx="38" cy="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9278" name="Freeform 798"/>
            <p:cNvSpPr>
              <a:spLocks/>
            </p:cNvSpPr>
            <p:nvPr/>
          </p:nvSpPr>
          <p:spPr bwMode="auto">
            <a:xfrm>
              <a:off x="1188" y="2674"/>
              <a:ext cx="25" cy="28"/>
            </a:xfrm>
            <a:custGeom>
              <a:avLst/>
              <a:gdLst/>
              <a:ahLst/>
              <a:cxnLst>
                <a:cxn ang="0">
                  <a:pos x="46" y="16"/>
                </a:cxn>
                <a:cxn ang="0">
                  <a:pos x="38" y="7"/>
                </a:cxn>
                <a:cxn ang="0">
                  <a:pos x="28" y="2"/>
                </a:cxn>
                <a:cxn ang="0">
                  <a:pos x="20" y="0"/>
                </a:cxn>
                <a:cxn ang="0">
                  <a:pos x="10" y="3"/>
                </a:cxn>
                <a:cxn ang="0">
                  <a:pos x="2" y="9"/>
                </a:cxn>
                <a:cxn ang="0">
                  <a:pos x="0" y="19"/>
                </a:cxn>
                <a:cxn ang="0">
                  <a:pos x="0" y="29"/>
                </a:cxn>
                <a:cxn ang="0">
                  <a:pos x="3" y="40"/>
                </a:cxn>
                <a:cxn ang="0">
                  <a:pos x="11" y="49"/>
                </a:cxn>
                <a:cxn ang="0">
                  <a:pos x="21" y="55"/>
                </a:cxn>
                <a:cxn ang="0">
                  <a:pos x="31" y="56"/>
                </a:cxn>
                <a:cxn ang="0">
                  <a:pos x="39" y="54"/>
                </a:cxn>
                <a:cxn ang="0">
                  <a:pos x="47" y="47"/>
                </a:cxn>
                <a:cxn ang="0">
                  <a:pos x="49" y="38"/>
                </a:cxn>
                <a:cxn ang="0">
                  <a:pos x="49" y="28"/>
                </a:cxn>
                <a:cxn ang="0">
                  <a:pos x="46" y="16"/>
                </a:cxn>
              </a:cxnLst>
              <a:rect l="0" t="0" r="r" b="b"/>
              <a:pathLst>
                <a:path w="49" h="56">
                  <a:moveTo>
                    <a:pt x="46" y="16"/>
                  </a:moveTo>
                  <a:lnTo>
                    <a:pt x="38" y="7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2" y="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" y="40"/>
                  </a:lnTo>
                  <a:lnTo>
                    <a:pt x="11" y="49"/>
                  </a:lnTo>
                  <a:lnTo>
                    <a:pt x="21" y="55"/>
                  </a:lnTo>
                  <a:lnTo>
                    <a:pt x="31" y="56"/>
                  </a:lnTo>
                  <a:lnTo>
                    <a:pt x="39" y="54"/>
                  </a:lnTo>
                  <a:lnTo>
                    <a:pt x="47" y="47"/>
                  </a:lnTo>
                  <a:lnTo>
                    <a:pt x="49" y="38"/>
                  </a:lnTo>
                  <a:lnTo>
                    <a:pt x="49" y="28"/>
                  </a:lnTo>
                  <a:lnTo>
                    <a:pt x="46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79" name="Freeform 799"/>
            <p:cNvSpPr>
              <a:spLocks noEditPoints="1"/>
            </p:cNvSpPr>
            <p:nvPr/>
          </p:nvSpPr>
          <p:spPr bwMode="auto">
            <a:xfrm>
              <a:off x="2261" y="776"/>
              <a:ext cx="221" cy="1825"/>
            </a:xfrm>
            <a:custGeom>
              <a:avLst/>
              <a:gdLst/>
              <a:ahLst/>
              <a:cxnLst>
                <a:cxn ang="0">
                  <a:pos x="442" y="3645"/>
                </a:cxn>
                <a:cxn ang="0">
                  <a:pos x="431" y="3503"/>
                </a:cxn>
                <a:cxn ang="0">
                  <a:pos x="437" y="3509"/>
                </a:cxn>
                <a:cxn ang="0">
                  <a:pos x="437" y="3354"/>
                </a:cxn>
                <a:cxn ang="0">
                  <a:pos x="431" y="3443"/>
                </a:cxn>
                <a:cxn ang="0">
                  <a:pos x="442" y="3301"/>
                </a:cxn>
                <a:cxn ang="0">
                  <a:pos x="431" y="3242"/>
                </a:cxn>
                <a:cxn ang="0">
                  <a:pos x="441" y="3245"/>
                </a:cxn>
                <a:cxn ang="0">
                  <a:pos x="432" y="3094"/>
                </a:cxn>
                <a:cxn ang="0">
                  <a:pos x="432" y="3103"/>
                </a:cxn>
                <a:cxn ang="0">
                  <a:pos x="441" y="2952"/>
                </a:cxn>
                <a:cxn ang="0">
                  <a:pos x="431" y="3038"/>
                </a:cxn>
                <a:cxn ang="0">
                  <a:pos x="442" y="2896"/>
                </a:cxn>
                <a:cxn ang="0">
                  <a:pos x="431" y="2754"/>
                </a:cxn>
                <a:cxn ang="0">
                  <a:pos x="437" y="2843"/>
                </a:cxn>
                <a:cxn ang="0">
                  <a:pos x="437" y="2688"/>
                </a:cxn>
                <a:cxn ang="0">
                  <a:pos x="431" y="2694"/>
                </a:cxn>
                <a:cxn ang="0">
                  <a:pos x="442" y="2552"/>
                </a:cxn>
                <a:cxn ang="0">
                  <a:pos x="431" y="2492"/>
                </a:cxn>
                <a:cxn ang="0">
                  <a:pos x="441" y="2496"/>
                </a:cxn>
                <a:cxn ang="0">
                  <a:pos x="432" y="2345"/>
                </a:cxn>
                <a:cxn ang="0">
                  <a:pos x="432" y="2437"/>
                </a:cxn>
                <a:cxn ang="0">
                  <a:pos x="441" y="2286"/>
                </a:cxn>
                <a:cxn ang="0">
                  <a:pos x="431" y="2291"/>
                </a:cxn>
                <a:cxn ang="0">
                  <a:pos x="442" y="2231"/>
                </a:cxn>
                <a:cxn ang="0">
                  <a:pos x="431" y="2088"/>
                </a:cxn>
                <a:cxn ang="0">
                  <a:pos x="437" y="2094"/>
                </a:cxn>
                <a:cxn ang="0">
                  <a:pos x="437" y="1939"/>
                </a:cxn>
                <a:cxn ang="0">
                  <a:pos x="431" y="2028"/>
                </a:cxn>
                <a:cxn ang="0">
                  <a:pos x="442" y="1886"/>
                </a:cxn>
                <a:cxn ang="0">
                  <a:pos x="431" y="1826"/>
                </a:cxn>
                <a:cxn ang="0">
                  <a:pos x="441" y="1831"/>
                </a:cxn>
                <a:cxn ang="0">
                  <a:pos x="432" y="1680"/>
                </a:cxn>
                <a:cxn ang="0">
                  <a:pos x="432" y="1688"/>
                </a:cxn>
                <a:cxn ang="0">
                  <a:pos x="441" y="1537"/>
                </a:cxn>
                <a:cxn ang="0">
                  <a:pos x="431" y="1625"/>
                </a:cxn>
                <a:cxn ang="0">
                  <a:pos x="442" y="1482"/>
                </a:cxn>
                <a:cxn ang="0">
                  <a:pos x="431" y="1340"/>
                </a:cxn>
                <a:cxn ang="0">
                  <a:pos x="437" y="1429"/>
                </a:cxn>
                <a:cxn ang="0">
                  <a:pos x="437" y="1274"/>
                </a:cxn>
                <a:cxn ang="0">
                  <a:pos x="431" y="1280"/>
                </a:cxn>
                <a:cxn ang="0">
                  <a:pos x="442" y="1137"/>
                </a:cxn>
                <a:cxn ang="0">
                  <a:pos x="416" y="1082"/>
                </a:cxn>
                <a:cxn ang="0">
                  <a:pos x="427" y="1082"/>
                </a:cxn>
                <a:cxn ang="0">
                  <a:pos x="365" y="945"/>
                </a:cxn>
                <a:cxn ang="0">
                  <a:pos x="398" y="1030"/>
                </a:cxn>
                <a:cxn ang="0">
                  <a:pos x="352" y="887"/>
                </a:cxn>
                <a:cxn ang="0">
                  <a:pos x="343" y="894"/>
                </a:cxn>
                <a:cxn ang="0">
                  <a:pos x="333" y="835"/>
                </a:cxn>
                <a:cxn ang="0">
                  <a:pos x="270" y="706"/>
                </a:cxn>
                <a:cxn ang="0">
                  <a:pos x="279" y="710"/>
                </a:cxn>
                <a:cxn ang="0">
                  <a:pos x="222" y="565"/>
                </a:cxn>
                <a:cxn ang="0">
                  <a:pos x="249" y="650"/>
                </a:cxn>
                <a:cxn ang="0">
                  <a:pos x="208" y="513"/>
                </a:cxn>
                <a:cxn ang="0">
                  <a:pos x="176" y="462"/>
                </a:cxn>
                <a:cxn ang="0">
                  <a:pos x="187" y="462"/>
                </a:cxn>
                <a:cxn ang="0">
                  <a:pos x="124" y="325"/>
                </a:cxn>
                <a:cxn ang="0">
                  <a:pos x="128" y="332"/>
                </a:cxn>
                <a:cxn ang="0">
                  <a:pos x="80" y="188"/>
                </a:cxn>
                <a:cxn ang="0">
                  <a:pos x="103" y="274"/>
                </a:cxn>
                <a:cxn ang="0">
                  <a:pos x="62" y="136"/>
                </a:cxn>
                <a:cxn ang="0">
                  <a:pos x="0" y="8"/>
                </a:cxn>
                <a:cxn ang="0">
                  <a:pos x="37" y="88"/>
                </a:cxn>
              </a:cxnLst>
              <a:rect l="0" t="0" r="r" b="b"/>
              <a:pathLst>
                <a:path w="442" h="3651">
                  <a:moveTo>
                    <a:pt x="431" y="3645"/>
                  </a:moveTo>
                  <a:lnTo>
                    <a:pt x="431" y="3562"/>
                  </a:lnTo>
                  <a:lnTo>
                    <a:pt x="432" y="3557"/>
                  </a:lnTo>
                  <a:lnTo>
                    <a:pt x="437" y="3556"/>
                  </a:lnTo>
                  <a:lnTo>
                    <a:pt x="441" y="3557"/>
                  </a:lnTo>
                  <a:lnTo>
                    <a:pt x="442" y="3562"/>
                  </a:lnTo>
                  <a:lnTo>
                    <a:pt x="442" y="3645"/>
                  </a:lnTo>
                  <a:lnTo>
                    <a:pt x="441" y="3649"/>
                  </a:lnTo>
                  <a:lnTo>
                    <a:pt x="437" y="3651"/>
                  </a:lnTo>
                  <a:lnTo>
                    <a:pt x="432" y="3649"/>
                  </a:lnTo>
                  <a:lnTo>
                    <a:pt x="431" y="3645"/>
                  </a:lnTo>
                  <a:lnTo>
                    <a:pt x="431" y="3645"/>
                  </a:lnTo>
                  <a:close/>
                  <a:moveTo>
                    <a:pt x="431" y="3503"/>
                  </a:moveTo>
                  <a:lnTo>
                    <a:pt x="431" y="3503"/>
                  </a:lnTo>
                  <a:lnTo>
                    <a:pt x="432" y="3498"/>
                  </a:lnTo>
                  <a:lnTo>
                    <a:pt x="437" y="3497"/>
                  </a:lnTo>
                  <a:lnTo>
                    <a:pt x="441" y="3498"/>
                  </a:lnTo>
                  <a:lnTo>
                    <a:pt x="442" y="3503"/>
                  </a:lnTo>
                  <a:lnTo>
                    <a:pt x="442" y="3503"/>
                  </a:lnTo>
                  <a:lnTo>
                    <a:pt x="441" y="3506"/>
                  </a:lnTo>
                  <a:lnTo>
                    <a:pt x="437" y="3509"/>
                  </a:lnTo>
                  <a:lnTo>
                    <a:pt x="432" y="3506"/>
                  </a:lnTo>
                  <a:lnTo>
                    <a:pt x="431" y="3503"/>
                  </a:lnTo>
                  <a:lnTo>
                    <a:pt x="431" y="3503"/>
                  </a:lnTo>
                  <a:close/>
                  <a:moveTo>
                    <a:pt x="431" y="3443"/>
                  </a:moveTo>
                  <a:lnTo>
                    <a:pt x="431" y="3360"/>
                  </a:lnTo>
                  <a:lnTo>
                    <a:pt x="432" y="3355"/>
                  </a:lnTo>
                  <a:lnTo>
                    <a:pt x="437" y="3354"/>
                  </a:lnTo>
                  <a:lnTo>
                    <a:pt x="441" y="3355"/>
                  </a:lnTo>
                  <a:lnTo>
                    <a:pt x="442" y="3360"/>
                  </a:lnTo>
                  <a:lnTo>
                    <a:pt x="442" y="3443"/>
                  </a:lnTo>
                  <a:lnTo>
                    <a:pt x="441" y="3447"/>
                  </a:lnTo>
                  <a:lnTo>
                    <a:pt x="437" y="3450"/>
                  </a:lnTo>
                  <a:lnTo>
                    <a:pt x="432" y="3447"/>
                  </a:lnTo>
                  <a:lnTo>
                    <a:pt x="431" y="3443"/>
                  </a:lnTo>
                  <a:lnTo>
                    <a:pt x="431" y="3443"/>
                  </a:lnTo>
                  <a:close/>
                  <a:moveTo>
                    <a:pt x="431" y="3301"/>
                  </a:moveTo>
                  <a:lnTo>
                    <a:pt x="431" y="3301"/>
                  </a:lnTo>
                  <a:lnTo>
                    <a:pt x="432" y="3296"/>
                  </a:lnTo>
                  <a:lnTo>
                    <a:pt x="437" y="3295"/>
                  </a:lnTo>
                  <a:lnTo>
                    <a:pt x="441" y="3296"/>
                  </a:lnTo>
                  <a:lnTo>
                    <a:pt x="442" y="3301"/>
                  </a:lnTo>
                  <a:lnTo>
                    <a:pt x="442" y="3301"/>
                  </a:lnTo>
                  <a:lnTo>
                    <a:pt x="441" y="3305"/>
                  </a:lnTo>
                  <a:lnTo>
                    <a:pt x="437" y="3306"/>
                  </a:lnTo>
                  <a:lnTo>
                    <a:pt x="432" y="3305"/>
                  </a:lnTo>
                  <a:lnTo>
                    <a:pt x="431" y="3301"/>
                  </a:lnTo>
                  <a:lnTo>
                    <a:pt x="431" y="3301"/>
                  </a:lnTo>
                  <a:close/>
                  <a:moveTo>
                    <a:pt x="431" y="3242"/>
                  </a:moveTo>
                  <a:lnTo>
                    <a:pt x="431" y="3157"/>
                  </a:lnTo>
                  <a:lnTo>
                    <a:pt x="432" y="3154"/>
                  </a:lnTo>
                  <a:lnTo>
                    <a:pt x="437" y="3152"/>
                  </a:lnTo>
                  <a:lnTo>
                    <a:pt x="441" y="3154"/>
                  </a:lnTo>
                  <a:lnTo>
                    <a:pt x="442" y="3157"/>
                  </a:lnTo>
                  <a:lnTo>
                    <a:pt x="442" y="3242"/>
                  </a:lnTo>
                  <a:lnTo>
                    <a:pt x="441" y="3245"/>
                  </a:lnTo>
                  <a:lnTo>
                    <a:pt x="437" y="3246"/>
                  </a:lnTo>
                  <a:lnTo>
                    <a:pt x="432" y="3245"/>
                  </a:lnTo>
                  <a:lnTo>
                    <a:pt x="431" y="3242"/>
                  </a:lnTo>
                  <a:lnTo>
                    <a:pt x="431" y="3242"/>
                  </a:lnTo>
                  <a:close/>
                  <a:moveTo>
                    <a:pt x="431" y="3098"/>
                  </a:moveTo>
                  <a:lnTo>
                    <a:pt x="431" y="3098"/>
                  </a:lnTo>
                  <a:lnTo>
                    <a:pt x="432" y="3094"/>
                  </a:lnTo>
                  <a:lnTo>
                    <a:pt x="437" y="3093"/>
                  </a:lnTo>
                  <a:lnTo>
                    <a:pt x="441" y="3094"/>
                  </a:lnTo>
                  <a:lnTo>
                    <a:pt x="442" y="3098"/>
                  </a:lnTo>
                  <a:lnTo>
                    <a:pt x="442" y="3098"/>
                  </a:lnTo>
                  <a:lnTo>
                    <a:pt x="441" y="3103"/>
                  </a:lnTo>
                  <a:lnTo>
                    <a:pt x="437" y="3104"/>
                  </a:lnTo>
                  <a:lnTo>
                    <a:pt x="432" y="3103"/>
                  </a:lnTo>
                  <a:lnTo>
                    <a:pt x="431" y="3098"/>
                  </a:lnTo>
                  <a:lnTo>
                    <a:pt x="431" y="3098"/>
                  </a:lnTo>
                  <a:close/>
                  <a:moveTo>
                    <a:pt x="431" y="3038"/>
                  </a:moveTo>
                  <a:lnTo>
                    <a:pt x="431" y="2956"/>
                  </a:lnTo>
                  <a:lnTo>
                    <a:pt x="432" y="2952"/>
                  </a:lnTo>
                  <a:lnTo>
                    <a:pt x="437" y="2949"/>
                  </a:lnTo>
                  <a:lnTo>
                    <a:pt x="441" y="2952"/>
                  </a:lnTo>
                  <a:lnTo>
                    <a:pt x="442" y="2956"/>
                  </a:lnTo>
                  <a:lnTo>
                    <a:pt x="442" y="3038"/>
                  </a:lnTo>
                  <a:lnTo>
                    <a:pt x="441" y="3043"/>
                  </a:lnTo>
                  <a:lnTo>
                    <a:pt x="437" y="3045"/>
                  </a:lnTo>
                  <a:lnTo>
                    <a:pt x="432" y="3043"/>
                  </a:lnTo>
                  <a:lnTo>
                    <a:pt x="431" y="3038"/>
                  </a:lnTo>
                  <a:lnTo>
                    <a:pt x="431" y="3038"/>
                  </a:lnTo>
                  <a:close/>
                  <a:moveTo>
                    <a:pt x="431" y="2896"/>
                  </a:moveTo>
                  <a:lnTo>
                    <a:pt x="431" y="2896"/>
                  </a:lnTo>
                  <a:lnTo>
                    <a:pt x="432" y="2892"/>
                  </a:lnTo>
                  <a:lnTo>
                    <a:pt x="437" y="2890"/>
                  </a:lnTo>
                  <a:lnTo>
                    <a:pt x="441" y="2892"/>
                  </a:lnTo>
                  <a:lnTo>
                    <a:pt x="442" y="2896"/>
                  </a:lnTo>
                  <a:lnTo>
                    <a:pt x="442" y="2896"/>
                  </a:lnTo>
                  <a:lnTo>
                    <a:pt x="441" y="2901"/>
                  </a:lnTo>
                  <a:lnTo>
                    <a:pt x="437" y="2902"/>
                  </a:lnTo>
                  <a:lnTo>
                    <a:pt x="432" y="2901"/>
                  </a:lnTo>
                  <a:lnTo>
                    <a:pt x="431" y="2896"/>
                  </a:lnTo>
                  <a:lnTo>
                    <a:pt x="431" y="2896"/>
                  </a:lnTo>
                  <a:close/>
                  <a:moveTo>
                    <a:pt x="431" y="2837"/>
                  </a:moveTo>
                  <a:lnTo>
                    <a:pt x="431" y="2754"/>
                  </a:lnTo>
                  <a:lnTo>
                    <a:pt x="432" y="2750"/>
                  </a:lnTo>
                  <a:lnTo>
                    <a:pt x="437" y="2748"/>
                  </a:lnTo>
                  <a:lnTo>
                    <a:pt x="441" y="2750"/>
                  </a:lnTo>
                  <a:lnTo>
                    <a:pt x="442" y="2754"/>
                  </a:lnTo>
                  <a:lnTo>
                    <a:pt x="442" y="2837"/>
                  </a:lnTo>
                  <a:lnTo>
                    <a:pt x="441" y="2842"/>
                  </a:lnTo>
                  <a:lnTo>
                    <a:pt x="437" y="2843"/>
                  </a:lnTo>
                  <a:lnTo>
                    <a:pt x="432" y="2842"/>
                  </a:lnTo>
                  <a:lnTo>
                    <a:pt x="431" y="2837"/>
                  </a:lnTo>
                  <a:lnTo>
                    <a:pt x="431" y="2837"/>
                  </a:lnTo>
                  <a:close/>
                  <a:moveTo>
                    <a:pt x="431" y="2694"/>
                  </a:moveTo>
                  <a:lnTo>
                    <a:pt x="431" y="2694"/>
                  </a:lnTo>
                  <a:lnTo>
                    <a:pt x="432" y="2691"/>
                  </a:lnTo>
                  <a:lnTo>
                    <a:pt x="437" y="2688"/>
                  </a:lnTo>
                  <a:lnTo>
                    <a:pt x="441" y="2691"/>
                  </a:lnTo>
                  <a:lnTo>
                    <a:pt x="442" y="2694"/>
                  </a:lnTo>
                  <a:lnTo>
                    <a:pt x="442" y="2694"/>
                  </a:lnTo>
                  <a:lnTo>
                    <a:pt x="441" y="2698"/>
                  </a:lnTo>
                  <a:lnTo>
                    <a:pt x="437" y="2700"/>
                  </a:lnTo>
                  <a:lnTo>
                    <a:pt x="432" y="2698"/>
                  </a:lnTo>
                  <a:lnTo>
                    <a:pt x="431" y="2694"/>
                  </a:lnTo>
                  <a:lnTo>
                    <a:pt x="431" y="2694"/>
                  </a:lnTo>
                  <a:close/>
                  <a:moveTo>
                    <a:pt x="431" y="2635"/>
                  </a:moveTo>
                  <a:lnTo>
                    <a:pt x="431" y="2552"/>
                  </a:lnTo>
                  <a:lnTo>
                    <a:pt x="432" y="2547"/>
                  </a:lnTo>
                  <a:lnTo>
                    <a:pt x="437" y="2546"/>
                  </a:lnTo>
                  <a:lnTo>
                    <a:pt x="441" y="2547"/>
                  </a:lnTo>
                  <a:lnTo>
                    <a:pt x="442" y="2552"/>
                  </a:lnTo>
                  <a:lnTo>
                    <a:pt x="442" y="2635"/>
                  </a:lnTo>
                  <a:lnTo>
                    <a:pt x="441" y="2639"/>
                  </a:lnTo>
                  <a:lnTo>
                    <a:pt x="437" y="2641"/>
                  </a:lnTo>
                  <a:lnTo>
                    <a:pt x="432" y="2639"/>
                  </a:lnTo>
                  <a:lnTo>
                    <a:pt x="431" y="2635"/>
                  </a:lnTo>
                  <a:lnTo>
                    <a:pt x="431" y="2635"/>
                  </a:lnTo>
                  <a:close/>
                  <a:moveTo>
                    <a:pt x="431" y="2492"/>
                  </a:moveTo>
                  <a:lnTo>
                    <a:pt x="431" y="2492"/>
                  </a:lnTo>
                  <a:lnTo>
                    <a:pt x="432" y="2488"/>
                  </a:lnTo>
                  <a:lnTo>
                    <a:pt x="437" y="2486"/>
                  </a:lnTo>
                  <a:lnTo>
                    <a:pt x="441" y="2488"/>
                  </a:lnTo>
                  <a:lnTo>
                    <a:pt x="442" y="2492"/>
                  </a:lnTo>
                  <a:lnTo>
                    <a:pt x="442" y="2492"/>
                  </a:lnTo>
                  <a:lnTo>
                    <a:pt x="441" y="2496"/>
                  </a:lnTo>
                  <a:lnTo>
                    <a:pt x="437" y="2499"/>
                  </a:lnTo>
                  <a:lnTo>
                    <a:pt x="432" y="2496"/>
                  </a:lnTo>
                  <a:lnTo>
                    <a:pt x="431" y="2492"/>
                  </a:lnTo>
                  <a:lnTo>
                    <a:pt x="431" y="2492"/>
                  </a:lnTo>
                  <a:close/>
                  <a:moveTo>
                    <a:pt x="431" y="2433"/>
                  </a:moveTo>
                  <a:lnTo>
                    <a:pt x="431" y="2350"/>
                  </a:lnTo>
                  <a:lnTo>
                    <a:pt x="432" y="2345"/>
                  </a:lnTo>
                  <a:lnTo>
                    <a:pt x="437" y="2344"/>
                  </a:lnTo>
                  <a:lnTo>
                    <a:pt x="441" y="2345"/>
                  </a:lnTo>
                  <a:lnTo>
                    <a:pt x="442" y="2350"/>
                  </a:lnTo>
                  <a:lnTo>
                    <a:pt x="442" y="2433"/>
                  </a:lnTo>
                  <a:lnTo>
                    <a:pt x="441" y="2437"/>
                  </a:lnTo>
                  <a:lnTo>
                    <a:pt x="437" y="2439"/>
                  </a:lnTo>
                  <a:lnTo>
                    <a:pt x="432" y="2437"/>
                  </a:lnTo>
                  <a:lnTo>
                    <a:pt x="431" y="2433"/>
                  </a:lnTo>
                  <a:lnTo>
                    <a:pt x="431" y="2433"/>
                  </a:lnTo>
                  <a:close/>
                  <a:moveTo>
                    <a:pt x="431" y="2291"/>
                  </a:moveTo>
                  <a:lnTo>
                    <a:pt x="431" y="2291"/>
                  </a:lnTo>
                  <a:lnTo>
                    <a:pt x="432" y="2286"/>
                  </a:lnTo>
                  <a:lnTo>
                    <a:pt x="437" y="2285"/>
                  </a:lnTo>
                  <a:lnTo>
                    <a:pt x="441" y="2286"/>
                  </a:lnTo>
                  <a:lnTo>
                    <a:pt x="442" y="2291"/>
                  </a:lnTo>
                  <a:lnTo>
                    <a:pt x="442" y="2291"/>
                  </a:lnTo>
                  <a:lnTo>
                    <a:pt x="441" y="2294"/>
                  </a:lnTo>
                  <a:lnTo>
                    <a:pt x="437" y="2296"/>
                  </a:lnTo>
                  <a:lnTo>
                    <a:pt x="432" y="2294"/>
                  </a:lnTo>
                  <a:lnTo>
                    <a:pt x="431" y="2291"/>
                  </a:lnTo>
                  <a:lnTo>
                    <a:pt x="431" y="2291"/>
                  </a:lnTo>
                  <a:close/>
                  <a:moveTo>
                    <a:pt x="431" y="2231"/>
                  </a:moveTo>
                  <a:lnTo>
                    <a:pt x="431" y="2147"/>
                  </a:lnTo>
                  <a:lnTo>
                    <a:pt x="432" y="2143"/>
                  </a:lnTo>
                  <a:lnTo>
                    <a:pt x="437" y="2142"/>
                  </a:lnTo>
                  <a:lnTo>
                    <a:pt x="441" y="2143"/>
                  </a:lnTo>
                  <a:lnTo>
                    <a:pt x="442" y="2147"/>
                  </a:lnTo>
                  <a:lnTo>
                    <a:pt x="442" y="2231"/>
                  </a:lnTo>
                  <a:lnTo>
                    <a:pt x="441" y="2235"/>
                  </a:lnTo>
                  <a:lnTo>
                    <a:pt x="437" y="2236"/>
                  </a:lnTo>
                  <a:lnTo>
                    <a:pt x="432" y="2235"/>
                  </a:lnTo>
                  <a:lnTo>
                    <a:pt x="431" y="2231"/>
                  </a:lnTo>
                  <a:lnTo>
                    <a:pt x="431" y="2231"/>
                  </a:lnTo>
                  <a:close/>
                  <a:moveTo>
                    <a:pt x="431" y="2088"/>
                  </a:moveTo>
                  <a:lnTo>
                    <a:pt x="431" y="2088"/>
                  </a:lnTo>
                  <a:lnTo>
                    <a:pt x="432" y="2084"/>
                  </a:lnTo>
                  <a:lnTo>
                    <a:pt x="437" y="2083"/>
                  </a:lnTo>
                  <a:lnTo>
                    <a:pt x="441" y="2084"/>
                  </a:lnTo>
                  <a:lnTo>
                    <a:pt x="442" y="2088"/>
                  </a:lnTo>
                  <a:lnTo>
                    <a:pt x="442" y="2088"/>
                  </a:lnTo>
                  <a:lnTo>
                    <a:pt x="441" y="2093"/>
                  </a:lnTo>
                  <a:lnTo>
                    <a:pt x="437" y="2094"/>
                  </a:lnTo>
                  <a:lnTo>
                    <a:pt x="432" y="2093"/>
                  </a:lnTo>
                  <a:lnTo>
                    <a:pt x="431" y="2088"/>
                  </a:lnTo>
                  <a:lnTo>
                    <a:pt x="431" y="2088"/>
                  </a:lnTo>
                  <a:close/>
                  <a:moveTo>
                    <a:pt x="431" y="2028"/>
                  </a:moveTo>
                  <a:lnTo>
                    <a:pt x="431" y="1945"/>
                  </a:lnTo>
                  <a:lnTo>
                    <a:pt x="432" y="1942"/>
                  </a:lnTo>
                  <a:lnTo>
                    <a:pt x="437" y="1939"/>
                  </a:lnTo>
                  <a:lnTo>
                    <a:pt x="441" y="1942"/>
                  </a:lnTo>
                  <a:lnTo>
                    <a:pt x="442" y="1945"/>
                  </a:lnTo>
                  <a:lnTo>
                    <a:pt x="442" y="2028"/>
                  </a:lnTo>
                  <a:lnTo>
                    <a:pt x="441" y="2033"/>
                  </a:lnTo>
                  <a:lnTo>
                    <a:pt x="437" y="2034"/>
                  </a:lnTo>
                  <a:lnTo>
                    <a:pt x="432" y="2033"/>
                  </a:lnTo>
                  <a:lnTo>
                    <a:pt x="431" y="2028"/>
                  </a:lnTo>
                  <a:lnTo>
                    <a:pt x="431" y="2028"/>
                  </a:lnTo>
                  <a:close/>
                  <a:moveTo>
                    <a:pt x="431" y="1886"/>
                  </a:moveTo>
                  <a:lnTo>
                    <a:pt x="431" y="1886"/>
                  </a:lnTo>
                  <a:lnTo>
                    <a:pt x="432" y="1882"/>
                  </a:lnTo>
                  <a:lnTo>
                    <a:pt x="437" y="1880"/>
                  </a:lnTo>
                  <a:lnTo>
                    <a:pt x="441" y="1882"/>
                  </a:lnTo>
                  <a:lnTo>
                    <a:pt x="442" y="1886"/>
                  </a:lnTo>
                  <a:lnTo>
                    <a:pt x="442" y="1886"/>
                  </a:lnTo>
                  <a:lnTo>
                    <a:pt x="441" y="1891"/>
                  </a:lnTo>
                  <a:lnTo>
                    <a:pt x="437" y="1892"/>
                  </a:lnTo>
                  <a:lnTo>
                    <a:pt x="432" y="1891"/>
                  </a:lnTo>
                  <a:lnTo>
                    <a:pt x="431" y="1886"/>
                  </a:lnTo>
                  <a:lnTo>
                    <a:pt x="431" y="1886"/>
                  </a:lnTo>
                  <a:close/>
                  <a:moveTo>
                    <a:pt x="431" y="1826"/>
                  </a:moveTo>
                  <a:lnTo>
                    <a:pt x="431" y="1743"/>
                  </a:lnTo>
                  <a:lnTo>
                    <a:pt x="432" y="1740"/>
                  </a:lnTo>
                  <a:lnTo>
                    <a:pt x="437" y="1737"/>
                  </a:lnTo>
                  <a:lnTo>
                    <a:pt x="441" y="1740"/>
                  </a:lnTo>
                  <a:lnTo>
                    <a:pt x="442" y="1743"/>
                  </a:lnTo>
                  <a:lnTo>
                    <a:pt x="442" y="1826"/>
                  </a:lnTo>
                  <a:lnTo>
                    <a:pt x="441" y="1831"/>
                  </a:lnTo>
                  <a:lnTo>
                    <a:pt x="437" y="1833"/>
                  </a:lnTo>
                  <a:lnTo>
                    <a:pt x="432" y="1831"/>
                  </a:lnTo>
                  <a:lnTo>
                    <a:pt x="431" y="1826"/>
                  </a:lnTo>
                  <a:lnTo>
                    <a:pt x="431" y="1826"/>
                  </a:lnTo>
                  <a:close/>
                  <a:moveTo>
                    <a:pt x="431" y="1684"/>
                  </a:moveTo>
                  <a:lnTo>
                    <a:pt x="431" y="1684"/>
                  </a:lnTo>
                  <a:lnTo>
                    <a:pt x="432" y="1680"/>
                  </a:lnTo>
                  <a:lnTo>
                    <a:pt x="437" y="1678"/>
                  </a:lnTo>
                  <a:lnTo>
                    <a:pt x="441" y="1680"/>
                  </a:lnTo>
                  <a:lnTo>
                    <a:pt x="442" y="1684"/>
                  </a:lnTo>
                  <a:lnTo>
                    <a:pt x="442" y="1684"/>
                  </a:lnTo>
                  <a:lnTo>
                    <a:pt x="441" y="1688"/>
                  </a:lnTo>
                  <a:lnTo>
                    <a:pt x="437" y="1690"/>
                  </a:lnTo>
                  <a:lnTo>
                    <a:pt x="432" y="1688"/>
                  </a:lnTo>
                  <a:lnTo>
                    <a:pt x="431" y="1684"/>
                  </a:lnTo>
                  <a:lnTo>
                    <a:pt x="431" y="1684"/>
                  </a:lnTo>
                  <a:close/>
                  <a:moveTo>
                    <a:pt x="431" y="1625"/>
                  </a:moveTo>
                  <a:lnTo>
                    <a:pt x="431" y="1542"/>
                  </a:lnTo>
                  <a:lnTo>
                    <a:pt x="432" y="1537"/>
                  </a:lnTo>
                  <a:lnTo>
                    <a:pt x="437" y="1535"/>
                  </a:lnTo>
                  <a:lnTo>
                    <a:pt x="441" y="1537"/>
                  </a:lnTo>
                  <a:lnTo>
                    <a:pt x="442" y="1542"/>
                  </a:lnTo>
                  <a:lnTo>
                    <a:pt x="442" y="1625"/>
                  </a:lnTo>
                  <a:lnTo>
                    <a:pt x="441" y="1628"/>
                  </a:lnTo>
                  <a:lnTo>
                    <a:pt x="437" y="1631"/>
                  </a:lnTo>
                  <a:lnTo>
                    <a:pt x="432" y="1628"/>
                  </a:lnTo>
                  <a:lnTo>
                    <a:pt x="431" y="1625"/>
                  </a:lnTo>
                  <a:lnTo>
                    <a:pt x="431" y="1625"/>
                  </a:lnTo>
                  <a:close/>
                  <a:moveTo>
                    <a:pt x="431" y="1482"/>
                  </a:moveTo>
                  <a:lnTo>
                    <a:pt x="431" y="1482"/>
                  </a:lnTo>
                  <a:lnTo>
                    <a:pt x="432" y="1477"/>
                  </a:lnTo>
                  <a:lnTo>
                    <a:pt x="437" y="1476"/>
                  </a:lnTo>
                  <a:lnTo>
                    <a:pt x="441" y="1477"/>
                  </a:lnTo>
                  <a:lnTo>
                    <a:pt x="442" y="1482"/>
                  </a:lnTo>
                  <a:lnTo>
                    <a:pt x="442" y="1482"/>
                  </a:lnTo>
                  <a:lnTo>
                    <a:pt x="441" y="1486"/>
                  </a:lnTo>
                  <a:lnTo>
                    <a:pt x="437" y="1488"/>
                  </a:lnTo>
                  <a:lnTo>
                    <a:pt x="432" y="1486"/>
                  </a:lnTo>
                  <a:lnTo>
                    <a:pt x="431" y="1482"/>
                  </a:lnTo>
                  <a:lnTo>
                    <a:pt x="431" y="1482"/>
                  </a:lnTo>
                  <a:close/>
                  <a:moveTo>
                    <a:pt x="431" y="1423"/>
                  </a:moveTo>
                  <a:lnTo>
                    <a:pt x="431" y="1340"/>
                  </a:lnTo>
                  <a:lnTo>
                    <a:pt x="432" y="1335"/>
                  </a:lnTo>
                  <a:lnTo>
                    <a:pt x="437" y="1334"/>
                  </a:lnTo>
                  <a:lnTo>
                    <a:pt x="441" y="1335"/>
                  </a:lnTo>
                  <a:lnTo>
                    <a:pt x="442" y="1340"/>
                  </a:lnTo>
                  <a:lnTo>
                    <a:pt x="442" y="1423"/>
                  </a:lnTo>
                  <a:lnTo>
                    <a:pt x="441" y="1427"/>
                  </a:lnTo>
                  <a:lnTo>
                    <a:pt x="437" y="1429"/>
                  </a:lnTo>
                  <a:lnTo>
                    <a:pt x="432" y="1427"/>
                  </a:lnTo>
                  <a:lnTo>
                    <a:pt x="431" y="1423"/>
                  </a:lnTo>
                  <a:lnTo>
                    <a:pt x="431" y="1423"/>
                  </a:lnTo>
                  <a:close/>
                  <a:moveTo>
                    <a:pt x="431" y="1280"/>
                  </a:moveTo>
                  <a:lnTo>
                    <a:pt x="431" y="1280"/>
                  </a:lnTo>
                  <a:lnTo>
                    <a:pt x="432" y="1275"/>
                  </a:lnTo>
                  <a:lnTo>
                    <a:pt x="437" y="1274"/>
                  </a:lnTo>
                  <a:lnTo>
                    <a:pt x="441" y="1275"/>
                  </a:lnTo>
                  <a:lnTo>
                    <a:pt x="442" y="1280"/>
                  </a:lnTo>
                  <a:lnTo>
                    <a:pt x="442" y="1280"/>
                  </a:lnTo>
                  <a:lnTo>
                    <a:pt x="441" y="1284"/>
                  </a:lnTo>
                  <a:lnTo>
                    <a:pt x="437" y="1285"/>
                  </a:lnTo>
                  <a:lnTo>
                    <a:pt x="432" y="1284"/>
                  </a:lnTo>
                  <a:lnTo>
                    <a:pt x="431" y="1280"/>
                  </a:lnTo>
                  <a:lnTo>
                    <a:pt x="431" y="1280"/>
                  </a:lnTo>
                  <a:close/>
                  <a:moveTo>
                    <a:pt x="431" y="1221"/>
                  </a:moveTo>
                  <a:lnTo>
                    <a:pt x="431" y="1137"/>
                  </a:lnTo>
                  <a:lnTo>
                    <a:pt x="432" y="1133"/>
                  </a:lnTo>
                  <a:lnTo>
                    <a:pt x="437" y="1132"/>
                  </a:lnTo>
                  <a:lnTo>
                    <a:pt x="441" y="1133"/>
                  </a:lnTo>
                  <a:lnTo>
                    <a:pt x="442" y="1137"/>
                  </a:lnTo>
                  <a:lnTo>
                    <a:pt x="442" y="1221"/>
                  </a:lnTo>
                  <a:lnTo>
                    <a:pt x="441" y="1225"/>
                  </a:lnTo>
                  <a:lnTo>
                    <a:pt x="437" y="1226"/>
                  </a:lnTo>
                  <a:lnTo>
                    <a:pt x="432" y="1225"/>
                  </a:lnTo>
                  <a:lnTo>
                    <a:pt x="431" y="1221"/>
                  </a:lnTo>
                  <a:lnTo>
                    <a:pt x="431" y="1221"/>
                  </a:lnTo>
                  <a:close/>
                  <a:moveTo>
                    <a:pt x="416" y="1082"/>
                  </a:moveTo>
                  <a:lnTo>
                    <a:pt x="416" y="1082"/>
                  </a:lnTo>
                  <a:lnTo>
                    <a:pt x="416" y="1079"/>
                  </a:lnTo>
                  <a:lnTo>
                    <a:pt x="420" y="1075"/>
                  </a:lnTo>
                  <a:lnTo>
                    <a:pt x="425" y="1075"/>
                  </a:lnTo>
                  <a:lnTo>
                    <a:pt x="427" y="1079"/>
                  </a:lnTo>
                  <a:lnTo>
                    <a:pt x="427" y="1079"/>
                  </a:lnTo>
                  <a:lnTo>
                    <a:pt x="427" y="1082"/>
                  </a:lnTo>
                  <a:lnTo>
                    <a:pt x="425" y="1086"/>
                  </a:lnTo>
                  <a:lnTo>
                    <a:pt x="420" y="1086"/>
                  </a:lnTo>
                  <a:lnTo>
                    <a:pt x="416" y="1082"/>
                  </a:lnTo>
                  <a:lnTo>
                    <a:pt x="416" y="1082"/>
                  </a:lnTo>
                  <a:close/>
                  <a:moveTo>
                    <a:pt x="395" y="1028"/>
                  </a:moveTo>
                  <a:lnTo>
                    <a:pt x="365" y="950"/>
                  </a:lnTo>
                  <a:lnTo>
                    <a:pt x="365" y="945"/>
                  </a:lnTo>
                  <a:lnTo>
                    <a:pt x="368" y="942"/>
                  </a:lnTo>
                  <a:lnTo>
                    <a:pt x="373" y="942"/>
                  </a:lnTo>
                  <a:lnTo>
                    <a:pt x="377" y="945"/>
                  </a:lnTo>
                  <a:lnTo>
                    <a:pt x="406" y="1023"/>
                  </a:lnTo>
                  <a:lnTo>
                    <a:pt x="406" y="1028"/>
                  </a:lnTo>
                  <a:lnTo>
                    <a:pt x="403" y="1030"/>
                  </a:lnTo>
                  <a:lnTo>
                    <a:pt x="398" y="1030"/>
                  </a:lnTo>
                  <a:lnTo>
                    <a:pt x="395" y="1028"/>
                  </a:lnTo>
                  <a:lnTo>
                    <a:pt x="395" y="1028"/>
                  </a:lnTo>
                  <a:close/>
                  <a:moveTo>
                    <a:pt x="343" y="894"/>
                  </a:moveTo>
                  <a:lnTo>
                    <a:pt x="343" y="894"/>
                  </a:lnTo>
                  <a:lnTo>
                    <a:pt x="343" y="890"/>
                  </a:lnTo>
                  <a:lnTo>
                    <a:pt x="347" y="887"/>
                  </a:lnTo>
                  <a:lnTo>
                    <a:pt x="352" y="887"/>
                  </a:lnTo>
                  <a:lnTo>
                    <a:pt x="354" y="890"/>
                  </a:lnTo>
                  <a:lnTo>
                    <a:pt x="354" y="890"/>
                  </a:lnTo>
                  <a:lnTo>
                    <a:pt x="354" y="894"/>
                  </a:lnTo>
                  <a:lnTo>
                    <a:pt x="352" y="898"/>
                  </a:lnTo>
                  <a:lnTo>
                    <a:pt x="347" y="898"/>
                  </a:lnTo>
                  <a:lnTo>
                    <a:pt x="343" y="894"/>
                  </a:lnTo>
                  <a:lnTo>
                    <a:pt x="343" y="894"/>
                  </a:lnTo>
                  <a:close/>
                  <a:moveTo>
                    <a:pt x="322" y="838"/>
                  </a:moveTo>
                  <a:lnTo>
                    <a:pt x="292" y="762"/>
                  </a:lnTo>
                  <a:lnTo>
                    <a:pt x="292" y="757"/>
                  </a:lnTo>
                  <a:lnTo>
                    <a:pt x="295" y="753"/>
                  </a:lnTo>
                  <a:lnTo>
                    <a:pt x="300" y="754"/>
                  </a:lnTo>
                  <a:lnTo>
                    <a:pt x="303" y="757"/>
                  </a:lnTo>
                  <a:lnTo>
                    <a:pt x="333" y="835"/>
                  </a:lnTo>
                  <a:lnTo>
                    <a:pt x="333" y="840"/>
                  </a:lnTo>
                  <a:lnTo>
                    <a:pt x="330" y="842"/>
                  </a:lnTo>
                  <a:lnTo>
                    <a:pt x="325" y="842"/>
                  </a:lnTo>
                  <a:lnTo>
                    <a:pt x="322" y="838"/>
                  </a:lnTo>
                  <a:lnTo>
                    <a:pt x="322" y="838"/>
                  </a:lnTo>
                  <a:close/>
                  <a:moveTo>
                    <a:pt x="270" y="706"/>
                  </a:moveTo>
                  <a:lnTo>
                    <a:pt x="270" y="706"/>
                  </a:lnTo>
                  <a:lnTo>
                    <a:pt x="270" y="701"/>
                  </a:lnTo>
                  <a:lnTo>
                    <a:pt x="274" y="699"/>
                  </a:lnTo>
                  <a:lnTo>
                    <a:pt x="279" y="699"/>
                  </a:lnTo>
                  <a:lnTo>
                    <a:pt x="281" y="701"/>
                  </a:lnTo>
                  <a:lnTo>
                    <a:pt x="281" y="701"/>
                  </a:lnTo>
                  <a:lnTo>
                    <a:pt x="281" y="706"/>
                  </a:lnTo>
                  <a:lnTo>
                    <a:pt x="279" y="710"/>
                  </a:lnTo>
                  <a:lnTo>
                    <a:pt x="274" y="710"/>
                  </a:lnTo>
                  <a:lnTo>
                    <a:pt x="270" y="706"/>
                  </a:lnTo>
                  <a:lnTo>
                    <a:pt x="270" y="706"/>
                  </a:lnTo>
                  <a:close/>
                  <a:moveTo>
                    <a:pt x="249" y="650"/>
                  </a:moveTo>
                  <a:lnTo>
                    <a:pt x="219" y="574"/>
                  </a:lnTo>
                  <a:lnTo>
                    <a:pt x="219" y="569"/>
                  </a:lnTo>
                  <a:lnTo>
                    <a:pt x="222" y="565"/>
                  </a:lnTo>
                  <a:lnTo>
                    <a:pt x="227" y="565"/>
                  </a:lnTo>
                  <a:lnTo>
                    <a:pt x="230" y="569"/>
                  </a:lnTo>
                  <a:lnTo>
                    <a:pt x="260" y="647"/>
                  </a:lnTo>
                  <a:lnTo>
                    <a:pt x="260" y="650"/>
                  </a:lnTo>
                  <a:lnTo>
                    <a:pt x="256" y="654"/>
                  </a:lnTo>
                  <a:lnTo>
                    <a:pt x="251" y="654"/>
                  </a:lnTo>
                  <a:lnTo>
                    <a:pt x="249" y="650"/>
                  </a:lnTo>
                  <a:lnTo>
                    <a:pt x="249" y="650"/>
                  </a:lnTo>
                  <a:close/>
                  <a:moveTo>
                    <a:pt x="197" y="518"/>
                  </a:moveTo>
                  <a:lnTo>
                    <a:pt x="197" y="518"/>
                  </a:lnTo>
                  <a:lnTo>
                    <a:pt x="197" y="513"/>
                  </a:lnTo>
                  <a:lnTo>
                    <a:pt x="201" y="510"/>
                  </a:lnTo>
                  <a:lnTo>
                    <a:pt x="206" y="510"/>
                  </a:lnTo>
                  <a:lnTo>
                    <a:pt x="208" y="513"/>
                  </a:lnTo>
                  <a:lnTo>
                    <a:pt x="208" y="513"/>
                  </a:lnTo>
                  <a:lnTo>
                    <a:pt x="208" y="518"/>
                  </a:lnTo>
                  <a:lnTo>
                    <a:pt x="204" y="520"/>
                  </a:lnTo>
                  <a:lnTo>
                    <a:pt x="201" y="520"/>
                  </a:lnTo>
                  <a:lnTo>
                    <a:pt x="197" y="518"/>
                  </a:lnTo>
                  <a:lnTo>
                    <a:pt x="197" y="518"/>
                  </a:lnTo>
                  <a:close/>
                  <a:moveTo>
                    <a:pt x="176" y="462"/>
                  </a:moveTo>
                  <a:lnTo>
                    <a:pt x="146" y="384"/>
                  </a:lnTo>
                  <a:lnTo>
                    <a:pt x="146" y="380"/>
                  </a:lnTo>
                  <a:lnTo>
                    <a:pt x="149" y="377"/>
                  </a:lnTo>
                  <a:lnTo>
                    <a:pt x="154" y="377"/>
                  </a:lnTo>
                  <a:lnTo>
                    <a:pt x="157" y="380"/>
                  </a:lnTo>
                  <a:lnTo>
                    <a:pt x="187" y="458"/>
                  </a:lnTo>
                  <a:lnTo>
                    <a:pt x="187" y="462"/>
                  </a:lnTo>
                  <a:lnTo>
                    <a:pt x="183" y="466"/>
                  </a:lnTo>
                  <a:lnTo>
                    <a:pt x="178" y="466"/>
                  </a:lnTo>
                  <a:lnTo>
                    <a:pt x="176" y="462"/>
                  </a:lnTo>
                  <a:lnTo>
                    <a:pt x="176" y="462"/>
                  </a:lnTo>
                  <a:close/>
                  <a:moveTo>
                    <a:pt x="124" y="330"/>
                  </a:moveTo>
                  <a:lnTo>
                    <a:pt x="124" y="330"/>
                  </a:lnTo>
                  <a:lnTo>
                    <a:pt x="124" y="325"/>
                  </a:lnTo>
                  <a:lnTo>
                    <a:pt x="128" y="321"/>
                  </a:lnTo>
                  <a:lnTo>
                    <a:pt x="132" y="321"/>
                  </a:lnTo>
                  <a:lnTo>
                    <a:pt x="135" y="325"/>
                  </a:lnTo>
                  <a:lnTo>
                    <a:pt x="135" y="325"/>
                  </a:lnTo>
                  <a:lnTo>
                    <a:pt x="135" y="330"/>
                  </a:lnTo>
                  <a:lnTo>
                    <a:pt x="132" y="332"/>
                  </a:lnTo>
                  <a:lnTo>
                    <a:pt x="128" y="332"/>
                  </a:lnTo>
                  <a:lnTo>
                    <a:pt x="124" y="330"/>
                  </a:lnTo>
                  <a:lnTo>
                    <a:pt x="124" y="330"/>
                  </a:lnTo>
                  <a:close/>
                  <a:moveTo>
                    <a:pt x="103" y="274"/>
                  </a:moveTo>
                  <a:lnTo>
                    <a:pt x="73" y="196"/>
                  </a:lnTo>
                  <a:lnTo>
                    <a:pt x="73" y="192"/>
                  </a:lnTo>
                  <a:lnTo>
                    <a:pt x="75" y="188"/>
                  </a:lnTo>
                  <a:lnTo>
                    <a:pt x="80" y="188"/>
                  </a:lnTo>
                  <a:lnTo>
                    <a:pt x="84" y="192"/>
                  </a:lnTo>
                  <a:lnTo>
                    <a:pt x="114" y="269"/>
                  </a:lnTo>
                  <a:lnTo>
                    <a:pt x="114" y="274"/>
                  </a:lnTo>
                  <a:lnTo>
                    <a:pt x="110" y="278"/>
                  </a:lnTo>
                  <a:lnTo>
                    <a:pt x="105" y="278"/>
                  </a:lnTo>
                  <a:lnTo>
                    <a:pt x="103" y="274"/>
                  </a:lnTo>
                  <a:lnTo>
                    <a:pt x="103" y="274"/>
                  </a:lnTo>
                  <a:close/>
                  <a:moveTo>
                    <a:pt x="51" y="141"/>
                  </a:moveTo>
                  <a:lnTo>
                    <a:pt x="51" y="140"/>
                  </a:lnTo>
                  <a:lnTo>
                    <a:pt x="51" y="136"/>
                  </a:lnTo>
                  <a:lnTo>
                    <a:pt x="54" y="133"/>
                  </a:lnTo>
                  <a:lnTo>
                    <a:pt x="59" y="133"/>
                  </a:lnTo>
                  <a:lnTo>
                    <a:pt x="62" y="136"/>
                  </a:lnTo>
                  <a:lnTo>
                    <a:pt x="62" y="136"/>
                  </a:lnTo>
                  <a:lnTo>
                    <a:pt x="62" y="141"/>
                  </a:lnTo>
                  <a:lnTo>
                    <a:pt x="59" y="144"/>
                  </a:lnTo>
                  <a:lnTo>
                    <a:pt x="54" y="144"/>
                  </a:lnTo>
                  <a:lnTo>
                    <a:pt x="51" y="141"/>
                  </a:lnTo>
                  <a:lnTo>
                    <a:pt x="51" y="141"/>
                  </a:lnTo>
                  <a:close/>
                  <a:moveTo>
                    <a:pt x="30" y="86"/>
                  </a:moveTo>
                  <a:lnTo>
                    <a:pt x="0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41" y="81"/>
                  </a:lnTo>
                  <a:lnTo>
                    <a:pt x="41" y="86"/>
                  </a:lnTo>
                  <a:lnTo>
                    <a:pt x="37" y="88"/>
                  </a:lnTo>
                  <a:lnTo>
                    <a:pt x="32" y="88"/>
                  </a:lnTo>
                  <a:lnTo>
                    <a:pt x="30" y="86"/>
                  </a:lnTo>
                  <a:lnTo>
                    <a:pt x="30" y="86"/>
                  </a:lnTo>
                  <a:close/>
                </a:path>
              </a:pathLst>
            </a:custGeom>
            <a:solidFill>
              <a:srgbClr val="000000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0" name="Freeform 800"/>
            <p:cNvSpPr>
              <a:spLocks/>
            </p:cNvSpPr>
            <p:nvPr/>
          </p:nvSpPr>
          <p:spPr bwMode="auto">
            <a:xfrm>
              <a:off x="2325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2" y="582"/>
                </a:cxn>
                <a:cxn ang="0">
                  <a:pos x="112" y="25"/>
                </a:cxn>
                <a:cxn ang="0">
                  <a:pos x="0" y="0"/>
                </a:cxn>
                <a:cxn ang="0">
                  <a:pos x="0" y="679"/>
                </a:cxn>
              </a:cxnLst>
              <a:rect l="0" t="0" r="r" b="b"/>
              <a:pathLst>
                <a:path w="112" h="679">
                  <a:moveTo>
                    <a:pt x="0" y="679"/>
                  </a:moveTo>
                  <a:lnTo>
                    <a:pt x="112" y="582"/>
                  </a:lnTo>
                  <a:lnTo>
                    <a:pt x="112" y="25"/>
                  </a:lnTo>
                  <a:lnTo>
                    <a:pt x="0" y="0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1" name="Freeform 801"/>
            <p:cNvSpPr>
              <a:spLocks/>
            </p:cNvSpPr>
            <p:nvPr/>
          </p:nvSpPr>
          <p:spPr bwMode="auto">
            <a:xfrm>
              <a:off x="2311" y="548"/>
              <a:ext cx="56" cy="339"/>
            </a:xfrm>
            <a:custGeom>
              <a:avLst/>
              <a:gdLst/>
              <a:ahLst/>
              <a:cxnLst>
                <a:cxn ang="0">
                  <a:pos x="0" y="677"/>
                </a:cxn>
                <a:cxn ang="0">
                  <a:pos x="113" y="581"/>
                </a:cxn>
                <a:cxn ang="0">
                  <a:pos x="113" y="0"/>
                </a:cxn>
                <a:cxn ang="0">
                  <a:pos x="0" y="97"/>
                </a:cxn>
                <a:cxn ang="0">
                  <a:pos x="0" y="677"/>
                </a:cxn>
              </a:cxnLst>
              <a:rect l="0" t="0" r="r" b="b"/>
              <a:pathLst>
                <a:path w="113" h="677">
                  <a:moveTo>
                    <a:pt x="0" y="677"/>
                  </a:moveTo>
                  <a:lnTo>
                    <a:pt x="113" y="581"/>
                  </a:lnTo>
                  <a:lnTo>
                    <a:pt x="113" y="0"/>
                  </a:lnTo>
                  <a:lnTo>
                    <a:pt x="0" y="9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2" name="Rectangle 802"/>
            <p:cNvSpPr>
              <a:spLocks noChangeArrowheads="1"/>
            </p:cNvSpPr>
            <p:nvPr/>
          </p:nvSpPr>
          <p:spPr bwMode="auto">
            <a:xfrm>
              <a:off x="2100" y="597"/>
              <a:ext cx="211" cy="29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3" name="Rectangle 803"/>
            <p:cNvSpPr>
              <a:spLocks noChangeArrowheads="1"/>
            </p:cNvSpPr>
            <p:nvPr/>
          </p:nvSpPr>
          <p:spPr bwMode="auto">
            <a:xfrm>
              <a:off x="2086" y="585"/>
              <a:ext cx="225" cy="290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4" name="Freeform 804"/>
            <p:cNvSpPr>
              <a:spLocks/>
            </p:cNvSpPr>
            <p:nvPr/>
          </p:nvSpPr>
          <p:spPr bwMode="auto">
            <a:xfrm>
              <a:off x="2086" y="536"/>
              <a:ext cx="281" cy="49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449" y="98"/>
                </a:cxn>
                <a:cxn ang="0">
                  <a:pos x="562" y="0"/>
                </a:cxn>
                <a:cxn ang="0">
                  <a:pos x="112" y="0"/>
                </a:cxn>
                <a:cxn ang="0">
                  <a:pos x="0" y="98"/>
                </a:cxn>
              </a:cxnLst>
              <a:rect l="0" t="0" r="r" b="b"/>
              <a:pathLst>
                <a:path w="562" h="98">
                  <a:moveTo>
                    <a:pt x="0" y="98"/>
                  </a:moveTo>
                  <a:lnTo>
                    <a:pt x="449" y="98"/>
                  </a:lnTo>
                  <a:lnTo>
                    <a:pt x="562" y="0"/>
                  </a:lnTo>
                  <a:lnTo>
                    <a:pt x="112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5" name="Freeform 805"/>
            <p:cNvSpPr>
              <a:spLocks/>
            </p:cNvSpPr>
            <p:nvPr/>
          </p:nvSpPr>
          <p:spPr bwMode="auto">
            <a:xfrm>
              <a:off x="2311" y="536"/>
              <a:ext cx="56" cy="339"/>
            </a:xfrm>
            <a:custGeom>
              <a:avLst/>
              <a:gdLst/>
              <a:ahLst/>
              <a:cxnLst>
                <a:cxn ang="0">
                  <a:pos x="0" y="679"/>
                </a:cxn>
                <a:cxn ang="0">
                  <a:pos x="113" y="582"/>
                </a:cxn>
                <a:cxn ang="0">
                  <a:pos x="113" y="0"/>
                </a:cxn>
                <a:cxn ang="0">
                  <a:pos x="0" y="98"/>
                </a:cxn>
                <a:cxn ang="0">
                  <a:pos x="0" y="679"/>
                </a:cxn>
              </a:cxnLst>
              <a:rect l="0" t="0" r="r" b="b"/>
              <a:pathLst>
                <a:path w="113" h="679">
                  <a:moveTo>
                    <a:pt x="0" y="679"/>
                  </a:moveTo>
                  <a:lnTo>
                    <a:pt x="113" y="582"/>
                  </a:lnTo>
                  <a:lnTo>
                    <a:pt x="113" y="0"/>
                  </a:lnTo>
                  <a:lnTo>
                    <a:pt x="0" y="98"/>
                  </a:lnTo>
                  <a:lnTo>
                    <a:pt x="0" y="679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6" name="Freeform 806"/>
            <p:cNvSpPr>
              <a:spLocks/>
            </p:cNvSpPr>
            <p:nvPr/>
          </p:nvSpPr>
          <p:spPr bwMode="auto">
            <a:xfrm>
              <a:off x="2086" y="585"/>
              <a:ext cx="22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9" y="0"/>
                </a:cxn>
                <a:cxn ang="0">
                  <a:pos x="435" y="11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9" h="11">
                  <a:moveTo>
                    <a:pt x="0" y="0"/>
                  </a:moveTo>
                  <a:lnTo>
                    <a:pt x="449" y="0"/>
                  </a:lnTo>
                  <a:lnTo>
                    <a:pt x="435" y="11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  <p:sp>
          <p:nvSpPr>
            <p:cNvPr id="149287" name="Freeform 807"/>
            <p:cNvSpPr>
              <a:spLocks/>
            </p:cNvSpPr>
            <p:nvPr/>
          </p:nvSpPr>
          <p:spPr bwMode="auto">
            <a:xfrm>
              <a:off x="2086" y="584"/>
              <a:ext cx="7" cy="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82"/>
                </a:cxn>
                <a:cxn ang="0">
                  <a:pos x="14" y="569"/>
                </a:cxn>
                <a:cxn ang="0">
                  <a:pos x="14" y="12"/>
                </a:cxn>
                <a:cxn ang="0">
                  <a:pos x="0" y="0"/>
                </a:cxn>
              </a:cxnLst>
              <a:rect l="0" t="0" r="r" b="b"/>
              <a:pathLst>
                <a:path w="14" h="582">
                  <a:moveTo>
                    <a:pt x="0" y="0"/>
                  </a:moveTo>
                  <a:lnTo>
                    <a:pt x="0" y="582"/>
                  </a:lnTo>
                  <a:lnTo>
                    <a:pt x="14" y="569"/>
                  </a:lnTo>
                  <a:lnTo>
                    <a:pt x="1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3200" b="1">
                <a:latin typeface="+mn-lt"/>
              </a:endParaRPr>
            </a:p>
          </p:txBody>
        </p:sp>
      </p:grpSp>
      <p:sp>
        <p:nvSpPr>
          <p:cNvPr id="149289" name="Rectangle 809"/>
          <p:cNvSpPr>
            <a:spLocks noChangeArrowheads="1"/>
          </p:cNvSpPr>
          <p:nvPr/>
        </p:nvSpPr>
        <p:spPr bwMode="auto">
          <a:xfrm>
            <a:off x="2768650" y="2321644"/>
            <a:ext cx="357188" cy="7938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0" name="Rectangle 810"/>
          <p:cNvSpPr>
            <a:spLocks noChangeArrowheads="1"/>
          </p:cNvSpPr>
          <p:nvPr/>
        </p:nvSpPr>
        <p:spPr bwMode="auto">
          <a:xfrm>
            <a:off x="2779762" y="2329581"/>
            <a:ext cx="346075" cy="952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1" name="Rectangle 811"/>
          <p:cNvSpPr>
            <a:spLocks noChangeArrowheads="1"/>
          </p:cNvSpPr>
          <p:nvPr/>
        </p:nvSpPr>
        <p:spPr bwMode="auto">
          <a:xfrm>
            <a:off x="2768650" y="2454994"/>
            <a:ext cx="357188" cy="9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2" name="Rectangle 812"/>
          <p:cNvSpPr>
            <a:spLocks noChangeArrowheads="1"/>
          </p:cNvSpPr>
          <p:nvPr/>
        </p:nvSpPr>
        <p:spPr bwMode="auto">
          <a:xfrm>
            <a:off x="2779762" y="2464519"/>
            <a:ext cx="346075" cy="952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3" name="Rectangle 813"/>
          <p:cNvSpPr>
            <a:spLocks noChangeArrowheads="1"/>
          </p:cNvSpPr>
          <p:nvPr/>
        </p:nvSpPr>
        <p:spPr bwMode="auto">
          <a:xfrm>
            <a:off x="3014712" y="2580406"/>
            <a:ext cx="66675" cy="381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4" name="Freeform 814"/>
          <p:cNvSpPr>
            <a:spLocks/>
          </p:cNvSpPr>
          <p:nvPr/>
        </p:nvSpPr>
        <p:spPr bwMode="auto">
          <a:xfrm>
            <a:off x="2768650" y="2118444"/>
            <a:ext cx="446088" cy="77788"/>
          </a:xfrm>
          <a:custGeom>
            <a:avLst/>
            <a:gdLst/>
            <a:ahLst/>
            <a:cxnLst>
              <a:cxn ang="0">
                <a:pos x="562" y="0"/>
              </a:cxn>
              <a:cxn ang="0">
                <a:pos x="548" y="13"/>
              </a:cxn>
              <a:cxn ang="0">
                <a:pos x="112" y="13"/>
              </a:cxn>
              <a:cxn ang="0">
                <a:pos x="14" y="98"/>
              </a:cxn>
              <a:cxn ang="0">
                <a:pos x="0" y="98"/>
              </a:cxn>
              <a:cxn ang="0">
                <a:pos x="112" y="0"/>
              </a:cxn>
              <a:cxn ang="0">
                <a:pos x="562" y="0"/>
              </a:cxn>
            </a:cxnLst>
            <a:rect l="0" t="0" r="r" b="b"/>
            <a:pathLst>
              <a:path w="562" h="98">
                <a:moveTo>
                  <a:pt x="562" y="0"/>
                </a:moveTo>
                <a:lnTo>
                  <a:pt x="548" y="13"/>
                </a:lnTo>
                <a:lnTo>
                  <a:pt x="112" y="13"/>
                </a:lnTo>
                <a:lnTo>
                  <a:pt x="14" y="98"/>
                </a:lnTo>
                <a:lnTo>
                  <a:pt x="0" y="98"/>
                </a:lnTo>
                <a:lnTo>
                  <a:pt x="112" y="0"/>
                </a:lnTo>
                <a:lnTo>
                  <a:pt x="562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295" name="Rectangle 815"/>
          <p:cNvSpPr>
            <a:spLocks noChangeArrowheads="1"/>
          </p:cNvSpPr>
          <p:nvPr/>
        </p:nvSpPr>
        <p:spPr bwMode="auto">
          <a:xfrm>
            <a:off x="3003600" y="2707406"/>
            <a:ext cx="352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32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49319" name="Freeform 839"/>
          <p:cNvSpPr>
            <a:spLocks noEditPoints="1"/>
          </p:cNvSpPr>
          <p:nvPr/>
        </p:nvSpPr>
        <p:spPr bwMode="auto">
          <a:xfrm>
            <a:off x="2074912" y="3988519"/>
            <a:ext cx="1316038" cy="9525"/>
          </a:xfrm>
          <a:custGeom>
            <a:avLst/>
            <a:gdLst/>
            <a:ahLst/>
            <a:cxnLst>
              <a:cxn ang="0">
                <a:pos x="95" y="5"/>
              </a:cxn>
              <a:cxn ang="0">
                <a:pos x="2" y="10"/>
              </a:cxn>
              <a:cxn ang="0">
                <a:pos x="6" y="0"/>
              </a:cxn>
              <a:cxn ang="0">
                <a:pos x="155" y="5"/>
              </a:cxn>
              <a:cxn ang="0">
                <a:pos x="145" y="10"/>
              </a:cxn>
              <a:cxn ang="0">
                <a:pos x="148" y="0"/>
              </a:cxn>
              <a:cxn ang="0">
                <a:pos x="297" y="5"/>
              </a:cxn>
              <a:cxn ang="0">
                <a:pos x="204" y="10"/>
              </a:cxn>
              <a:cxn ang="0">
                <a:pos x="208" y="0"/>
              </a:cxn>
              <a:cxn ang="0">
                <a:pos x="357" y="5"/>
              </a:cxn>
              <a:cxn ang="0">
                <a:pos x="347" y="10"/>
              </a:cxn>
              <a:cxn ang="0">
                <a:pos x="352" y="0"/>
              </a:cxn>
              <a:cxn ang="0">
                <a:pos x="500" y="5"/>
              </a:cxn>
              <a:cxn ang="0">
                <a:pos x="406" y="10"/>
              </a:cxn>
              <a:cxn ang="0">
                <a:pos x="411" y="0"/>
              </a:cxn>
              <a:cxn ang="0">
                <a:pos x="560" y="5"/>
              </a:cxn>
              <a:cxn ang="0">
                <a:pos x="549" y="10"/>
              </a:cxn>
              <a:cxn ang="0">
                <a:pos x="554" y="0"/>
              </a:cxn>
              <a:cxn ang="0">
                <a:pos x="702" y="5"/>
              </a:cxn>
              <a:cxn ang="0">
                <a:pos x="608" y="10"/>
              </a:cxn>
              <a:cxn ang="0">
                <a:pos x="613" y="0"/>
              </a:cxn>
              <a:cxn ang="0">
                <a:pos x="762" y="5"/>
              </a:cxn>
              <a:cxn ang="0">
                <a:pos x="752" y="10"/>
              </a:cxn>
              <a:cxn ang="0">
                <a:pos x="756" y="0"/>
              </a:cxn>
              <a:cxn ang="0">
                <a:pos x="904" y="5"/>
              </a:cxn>
              <a:cxn ang="0">
                <a:pos x="811" y="10"/>
              </a:cxn>
              <a:cxn ang="0">
                <a:pos x="815" y="0"/>
              </a:cxn>
              <a:cxn ang="0">
                <a:pos x="964" y="5"/>
              </a:cxn>
              <a:cxn ang="0">
                <a:pos x="954" y="10"/>
              </a:cxn>
              <a:cxn ang="0">
                <a:pos x="957" y="0"/>
              </a:cxn>
              <a:cxn ang="0">
                <a:pos x="1106" y="5"/>
              </a:cxn>
              <a:cxn ang="0">
                <a:pos x="1013" y="10"/>
              </a:cxn>
              <a:cxn ang="0">
                <a:pos x="1017" y="0"/>
              </a:cxn>
              <a:cxn ang="0">
                <a:pos x="1166" y="5"/>
              </a:cxn>
              <a:cxn ang="0">
                <a:pos x="1156" y="10"/>
              </a:cxn>
              <a:cxn ang="0">
                <a:pos x="1159" y="0"/>
              </a:cxn>
              <a:cxn ang="0">
                <a:pos x="1308" y="5"/>
              </a:cxn>
              <a:cxn ang="0">
                <a:pos x="1215" y="10"/>
              </a:cxn>
              <a:cxn ang="0">
                <a:pos x="1219" y="0"/>
              </a:cxn>
              <a:cxn ang="0">
                <a:pos x="1368" y="5"/>
              </a:cxn>
              <a:cxn ang="0">
                <a:pos x="1358" y="10"/>
              </a:cxn>
              <a:cxn ang="0">
                <a:pos x="1363" y="0"/>
              </a:cxn>
              <a:cxn ang="0">
                <a:pos x="1511" y="5"/>
              </a:cxn>
              <a:cxn ang="0">
                <a:pos x="1417" y="10"/>
              </a:cxn>
              <a:cxn ang="0">
                <a:pos x="1422" y="0"/>
              </a:cxn>
              <a:cxn ang="0">
                <a:pos x="1571" y="5"/>
              </a:cxn>
              <a:cxn ang="0">
                <a:pos x="1560" y="10"/>
              </a:cxn>
              <a:cxn ang="0">
                <a:pos x="1565" y="0"/>
              </a:cxn>
              <a:cxn ang="0">
                <a:pos x="1659" y="5"/>
              </a:cxn>
              <a:cxn ang="0">
                <a:pos x="1619" y="10"/>
              </a:cxn>
              <a:cxn ang="0">
                <a:pos x="1624" y="0"/>
              </a:cxn>
            </a:cxnLst>
            <a:rect l="0" t="0" r="r" b="b"/>
            <a:pathLst>
              <a:path w="1659" h="11">
                <a:moveTo>
                  <a:pt x="6" y="0"/>
                </a:moveTo>
                <a:lnTo>
                  <a:pt x="89" y="0"/>
                </a:lnTo>
                <a:lnTo>
                  <a:pt x="94" y="1"/>
                </a:lnTo>
                <a:lnTo>
                  <a:pt x="95" y="5"/>
                </a:lnTo>
                <a:lnTo>
                  <a:pt x="94" y="10"/>
                </a:lnTo>
                <a:lnTo>
                  <a:pt x="89" y="11"/>
                </a:lnTo>
                <a:lnTo>
                  <a:pt x="6" y="11"/>
                </a:lnTo>
                <a:lnTo>
                  <a:pt x="2" y="10"/>
                </a:lnTo>
                <a:lnTo>
                  <a:pt x="0" y="5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close/>
                <a:moveTo>
                  <a:pt x="148" y="0"/>
                </a:moveTo>
                <a:lnTo>
                  <a:pt x="148" y="0"/>
                </a:lnTo>
                <a:lnTo>
                  <a:pt x="153" y="1"/>
                </a:lnTo>
                <a:lnTo>
                  <a:pt x="155" y="5"/>
                </a:lnTo>
                <a:lnTo>
                  <a:pt x="153" y="10"/>
                </a:lnTo>
                <a:lnTo>
                  <a:pt x="148" y="11"/>
                </a:lnTo>
                <a:lnTo>
                  <a:pt x="148" y="11"/>
                </a:lnTo>
                <a:lnTo>
                  <a:pt x="145" y="10"/>
                </a:lnTo>
                <a:lnTo>
                  <a:pt x="143" y="5"/>
                </a:lnTo>
                <a:lnTo>
                  <a:pt x="145" y="1"/>
                </a:lnTo>
                <a:lnTo>
                  <a:pt x="148" y="0"/>
                </a:lnTo>
                <a:lnTo>
                  <a:pt x="148" y="0"/>
                </a:lnTo>
                <a:close/>
                <a:moveTo>
                  <a:pt x="208" y="0"/>
                </a:moveTo>
                <a:lnTo>
                  <a:pt x="292" y="0"/>
                </a:lnTo>
                <a:lnTo>
                  <a:pt x="296" y="1"/>
                </a:lnTo>
                <a:lnTo>
                  <a:pt x="297" y="5"/>
                </a:lnTo>
                <a:lnTo>
                  <a:pt x="296" y="10"/>
                </a:lnTo>
                <a:lnTo>
                  <a:pt x="292" y="11"/>
                </a:lnTo>
                <a:lnTo>
                  <a:pt x="208" y="11"/>
                </a:lnTo>
                <a:lnTo>
                  <a:pt x="204" y="10"/>
                </a:lnTo>
                <a:lnTo>
                  <a:pt x="203" y="5"/>
                </a:lnTo>
                <a:lnTo>
                  <a:pt x="204" y="1"/>
                </a:lnTo>
                <a:lnTo>
                  <a:pt x="208" y="0"/>
                </a:lnTo>
                <a:lnTo>
                  <a:pt x="208" y="0"/>
                </a:lnTo>
                <a:close/>
                <a:moveTo>
                  <a:pt x="352" y="0"/>
                </a:moveTo>
                <a:lnTo>
                  <a:pt x="352" y="0"/>
                </a:lnTo>
                <a:lnTo>
                  <a:pt x="355" y="1"/>
                </a:lnTo>
                <a:lnTo>
                  <a:pt x="357" y="5"/>
                </a:lnTo>
                <a:lnTo>
                  <a:pt x="355" y="10"/>
                </a:lnTo>
                <a:lnTo>
                  <a:pt x="352" y="11"/>
                </a:lnTo>
                <a:lnTo>
                  <a:pt x="352" y="11"/>
                </a:lnTo>
                <a:lnTo>
                  <a:pt x="347" y="10"/>
                </a:lnTo>
                <a:lnTo>
                  <a:pt x="345" y="5"/>
                </a:lnTo>
                <a:lnTo>
                  <a:pt x="347" y="1"/>
                </a:lnTo>
                <a:lnTo>
                  <a:pt x="352" y="0"/>
                </a:lnTo>
                <a:lnTo>
                  <a:pt x="352" y="0"/>
                </a:lnTo>
                <a:close/>
                <a:moveTo>
                  <a:pt x="411" y="0"/>
                </a:moveTo>
                <a:lnTo>
                  <a:pt x="494" y="0"/>
                </a:lnTo>
                <a:lnTo>
                  <a:pt x="498" y="1"/>
                </a:lnTo>
                <a:lnTo>
                  <a:pt x="500" y="5"/>
                </a:lnTo>
                <a:lnTo>
                  <a:pt x="498" y="10"/>
                </a:lnTo>
                <a:lnTo>
                  <a:pt x="494" y="11"/>
                </a:lnTo>
                <a:lnTo>
                  <a:pt x="411" y="11"/>
                </a:lnTo>
                <a:lnTo>
                  <a:pt x="406" y="10"/>
                </a:lnTo>
                <a:lnTo>
                  <a:pt x="405" y="5"/>
                </a:lnTo>
                <a:lnTo>
                  <a:pt x="406" y="1"/>
                </a:lnTo>
                <a:lnTo>
                  <a:pt x="411" y="0"/>
                </a:lnTo>
                <a:lnTo>
                  <a:pt x="411" y="0"/>
                </a:lnTo>
                <a:close/>
                <a:moveTo>
                  <a:pt x="554" y="0"/>
                </a:moveTo>
                <a:lnTo>
                  <a:pt x="554" y="0"/>
                </a:lnTo>
                <a:lnTo>
                  <a:pt x="557" y="1"/>
                </a:lnTo>
                <a:lnTo>
                  <a:pt x="560" y="5"/>
                </a:lnTo>
                <a:lnTo>
                  <a:pt x="557" y="10"/>
                </a:lnTo>
                <a:lnTo>
                  <a:pt x="554" y="11"/>
                </a:lnTo>
                <a:lnTo>
                  <a:pt x="554" y="11"/>
                </a:lnTo>
                <a:lnTo>
                  <a:pt x="549" y="10"/>
                </a:lnTo>
                <a:lnTo>
                  <a:pt x="547" y="5"/>
                </a:lnTo>
                <a:lnTo>
                  <a:pt x="549" y="1"/>
                </a:lnTo>
                <a:lnTo>
                  <a:pt x="554" y="0"/>
                </a:lnTo>
                <a:lnTo>
                  <a:pt x="554" y="0"/>
                </a:lnTo>
                <a:close/>
                <a:moveTo>
                  <a:pt x="613" y="0"/>
                </a:moveTo>
                <a:lnTo>
                  <a:pt x="696" y="0"/>
                </a:lnTo>
                <a:lnTo>
                  <a:pt x="700" y="1"/>
                </a:lnTo>
                <a:lnTo>
                  <a:pt x="702" y="5"/>
                </a:lnTo>
                <a:lnTo>
                  <a:pt x="700" y="10"/>
                </a:lnTo>
                <a:lnTo>
                  <a:pt x="696" y="11"/>
                </a:lnTo>
                <a:lnTo>
                  <a:pt x="613" y="11"/>
                </a:lnTo>
                <a:lnTo>
                  <a:pt x="608" y="10"/>
                </a:lnTo>
                <a:lnTo>
                  <a:pt x="607" y="5"/>
                </a:lnTo>
                <a:lnTo>
                  <a:pt x="608" y="1"/>
                </a:lnTo>
                <a:lnTo>
                  <a:pt x="613" y="0"/>
                </a:lnTo>
                <a:lnTo>
                  <a:pt x="613" y="0"/>
                </a:lnTo>
                <a:close/>
                <a:moveTo>
                  <a:pt x="756" y="0"/>
                </a:moveTo>
                <a:lnTo>
                  <a:pt x="756" y="0"/>
                </a:lnTo>
                <a:lnTo>
                  <a:pt x="759" y="1"/>
                </a:lnTo>
                <a:lnTo>
                  <a:pt x="762" y="5"/>
                </a:lnTo>
                <a:lnTo>
                  <a:pt x="759" y="10"/>
                </a:lnTo>
                <a:lnTo>
                  <a:pt x="756" y="11"/>
                </a:lnTo>
                <a:lnTo>
                  <a:pt x="756" y="11"/>
                </a:lnTo>
                <a:lnTo>
                  <a:pt x="752" y="10"/>
                </a:lnTo>
                <a:lnTo>
                  <a:pt x="749" y="5"/>
                </a:lnTo>
                <a:lnTo>
                  <a:pt x="752" y="1"/>
                </a:lnTo>
                <a:lnTo>
                  <a:pt x="756" y="0"/>
                </a:lnTo>
                <a:lnTo>
                  <a:pt x="756" y="0"/>
                </a:lnTo>
                <a:close/>
                <a:moveTo>
                  <a:pt x="815" y="0"/>
                </a:moveTo>
                <a:lnTo>
                  <a:pt x="898" y="0"/>
                </a:lnTo>
                <a:lnTo>
                  <a:pt x="903" y="1"/>
                </a:lnTo>
                <a:lnTo>
                  <a:pt x="904" y="5"/>
                </a:lnTo>
                <a:lnTo>
                  <a:pt x="903" y="10"/>
                </a:lnTo>
                <a:lnTo>
                  <a:pt x="898" y="11"/>
                </a:lnTo>
                <a:lnTo>
                  <a:pt x="815" y="11"/>
                </a:lnTo>
                <a:lnTo>
                  <a:pt x="811" y="10"/>
                </a:lnTo>
                <a:lnTo>
                  <a:pt x="809" y="5"/>
                </a:lnTo>
                <a:lnTo>
                  <a:pt x="811" y="1"/>
                </a:lnTo>
                <a:lnTo>
                  <a:pt x="815" y="0"/>
                </a:lnTo>
                <a:lnTo>
                  <a:pt x="815" y="0"/>
                </a:lnTo>
                <a:close/>
                <a:moveTo>
                  <a:pt x="957" y="0"/>
                </a:moveTo>
                <a:lnTo>
                  <a:pt x="957" y="0"/>
                </a:lnTo>
                <a:lnTo>
                  <a:pt x="962" y="1"/>
                </a:lnTo>
                <a:lnTo>
                  <a:pt x="964" y="5"/>
                </a:lnTo>
                <a:lnTo>
                  <a:pt x="962" y="10"/>
                </a:lnTo>
                <a:lnTo>
                  <a:pt x="957" y="11"/>
                </a:lnTo>
                <a:lnTo>
                  <a:pt x="957" y="11"/>
                </a:lnTo>
                <a:lnTo>
                  <a:pt x="954" y="10"/>
                </a:lnTo>
                <a:lnTo>
                  <a:pt x="951" y="5"/>
                </a:lnTo>
                <a:lnTo>
                  <a:pt x="954" y="1"/>
                </a:lnTo>
                <a:lnTo>
                  <a:pt x="957" y="0"/>
                </a:lnTo>
                <a:lnTo>
                  <a:pt x="957" y="0"/>
                </a:lnTo>
                <a:close/>
                <a:moveTo>
                  <a:pt x="1017" y="0"/>
                </a:moveTo>
                <a:lnTo>
                  <a:pt x="1100" y="0"/>
                </a:lnTo>
                <a:lnTo>
                  <a:pt x="1105" y="1"/>
                </a:lnTo>
                <a:lnTo>
                  <a:pt x="1106" y="5"/>
                </a:lnTo>
                <a:lnTo>
                  <a:pt x="1105" y="10"/>
                </a:lnTo>
                <a:lnTo>
                  <a:pt x="1100" y="11"/>
                </a:lnTo>
                <a:lnTo>
                  <a:pt x="1017" y="11"/>
                </a:lnTo>
                <a:lnTo>
                  <a:pt x="1013" y="10"/>
                </a:lnTo>
                <a:lnTo>
                  <a:pt x="1011" y="5"/>
                </a:lnTo>
                <a:lnTo>
                  <a:pt x="1013" y="1"/>
                </a:lnTo>
                <a:lnTo>
                  <a:pt x="1017" y="0"/>
                </a:lnTo>
                <a:lnTo>
                  <a:pt x="1017" y="0"/>
                </a:lnTo>
                <a:close/>
                <a:moveTo>
                  <a:pt x="1159" y="0"/>
                </a:moveTo>
                <a:lnTo>
                  <a:pt x="1159" y="0"/>
                </a:lnTo>
                <a:lnTo>
                  <a:pt x="1164" y="1"/>
                </a:lnTo>
                <a:lnTo>
                  <a:pt x="1166" y="5"/>
                </a:lnTo>
                <a:lnTo>
                  <a:pt x="1164" y="10"/>
                </a:lnTo>
                <a:lnTo>
                  <a:pt x="1159" y="11"/>
                </a:lnTo>
                <a:lnTo>
                  <a:pt x="1159" y="11"/>
                </a:lnTo>
                <a:lnTo>
                  <a:pt x="1156" y="10"/>
                </a:lnTo>
                <a:lnTo>
                  <a:pt x="1155" y="5"/>
                </a:lnTo>
                <a:lnTo>
                  <a:pt x="1156" y="1"/>
                </a:lnTo>
                <a:lnTo>
                  <a:pt x="1159" y="0"/>
                </a:lnTo>
                <a:lnTo>
                  <a:pt x="1159" y="0"/>
                </a:lnTo>
                <a:close/>
                <a:moveTo>
                  <a:pt x="1219" y="0"/>
                </a:moveTo>
                <a:lnTo>
                  <a:pt x="1303" y="0"/>
                </a:lnTo>
                <a:lnTo>
                  <a:pt x="1307" y="1"/>
                </a:lnTo>
                <a:lnTo>
                  <a:pt x="1308" y="5"/>
                </a:lnTo>
                <a:lnTo>
                  <a:pt x="1307" y="10"/>
                </a:lnTo>
                <a:lnTo>
                  <a:pt x="1303" y="11"/>
                </a:lnTo>
                <a:lnTo>
                  <a:pt x="1219" y="11"/>
                </a:lnTo>
                <a:lnTo>
                  <a:pt x="1215" y="10"/>
                </a:lnTo>
                <a:lnTo>
                  <a:pt x="1214" y="5"/>
                </a:lnTo>
                <a:lnTo>
                  <a:pt x="1215" y="1"/>
                </a:lnTo>
                <a:lnTo>
                  <a:pt x="1219" y="0"/>
                </a:lnTo>
                <a:lnTo>
                  <a:pt x="1219" y="0"/>
                </a:lnTo>
                <a:close/>
                <a:moveTo>
                  <a:pt x="1363" y="0"/>
                </a:moveTo>
                <a:lnTo>
                  <a:pt x="1363" y="0"/>
                </a:lnTo>
                <a:lnTo>
                  <a:pt x="1366" y="1"/>
                </a:lnTo>
                <a:lnTo>
                  <a:pt x="1368" y="5"/>
                </a:lnTo>
                <a:lnTo>
                  <a:pt x="1366" y="10"/>
                </a:lnTo>
                <a:lnTo>
                  <a:pt x="1363" y="11"/>
                </a:lnTo>
                <a:lnTo>
                  <a:pt x="1363" y="11"/>
                </a:lnTo>
                <a:lnTo>
                  <a:pt x="1358" y="10"/>
                </a:lnTo>
                <a:lnTo>
                  <a:pt x="1356" y="5"/>
                </a:lnTo>
                <a:lnTo>
                  <a:pt x="1358" y="1"/>
                </a:lnTo>
                <a:lnTo>
                  <a:pt x="1363" y="0"/>
                </a:lnTo>
                <a:lnTo>
                  <a:pt x="1363" y="0"/>
                </a:lnTo>
                <a:close/>
                <a:moveTo>
                  <a:pt x="1422" y="0"/>
                </a:moveTo>
                <a:lnTo>
                  <a:pt x="1505" y="0"/>
                </a:lnTo>
                <a:lnTo>
                  <a:pt x="1509" y="1"/>
                </a:lnTo>
                <a:lnTo>
                  <a:pt x="1511" y="5"/>
                </a:lnTo>
                <a:lnTo>
                  <a:pt x="1509" y="10"/>
                </a:lnTo>
                <a:lnTo>
                  <a:pt x="1505" y="11"/>
                </a:lnTo>
                <a:lnTo>
                  <a:pt x="1422" y="11"/>
                </a:lnTo>
                <a:lnTo>
                  <a:pt x="1417" y="10"/>
                </a:lnTo>
                <a:lnTo>
                  <a:pt x="1416" y="5"/>
                </a:lnTo>
                <a:lnTo>
                  <a:pt x="1417" y="1"/>
                </a:lnTo>
                <a:lnTo>
                  <a:pt x="1422" y="0"/>
                </a:lnTo>
                <a:lnTo>
                  <a:pt x="1422" y="0"/>
                </a:lnTo>
                <a:close/>
                <a:moveTo>
                  <a:pt x="1565" y="0"/>
                </a:moveTo>
                <a:lnTo>
                  <a:pt x="1565" y="0"/>
                </a:lnTo>
                <a:lnTo>
                  <a:pt x="1568" y="1"/>
                </a:lnTo>
                <a:lnTo>
                  <a:pt x="1571" y="5"/>
                </a:lnTo>
                <a:lnTo>
                  <a:pt x="1568" y="10"/>
                </a:lnTo>
                <a:lnTo>
                  <a:pt x="1565" y="11"/>
                </a:lnTo>
                <a:lnTo>
                  <a:pt x="1565" y="11"/>
                </a:lnTo>
                <a:lnTo>
                  <a:pt x="1560" y="10"/>
                </a:lnTo>
                <a:lnTo>
                  <a:pt x="1558" y="5"/>
                </a:lnTo>
                <a:lnTo>
                  <a:pt x="1560" y="1"/>
                </a:lnTo>
                <a:lnTo>
                  <a:pt x="1565" y="0"/>
                </a:lnTo>
                <a:lnTo>
                  <a:pt x="1565" y="0"/>
                </a:lnTo>
                <a:close/>
                <a:moveTo>
                  <a:pt x="1624" y="0"/>
                </a:moveTo>
                <a:lnTo>
                  <a:pt x="1653" y="0"/>
                </a:lnTo>
                <a:lnTo>
                  <a:pt x="1658" y="1"/>
                </a:lnTo>
                <a:lnTo>
                  <a:pt x="1659" y="5"/>
                </a:lnTo>
                <a:lnTo>
                  <a:pt x="1658" y="10"/>
                </a:lnTo>
                <a:lnTo>
                  <a:pt x="1653" y="11"/>
                </a:lnTo>
                <a:lnTo>
                  <a:pt x="1624" y="11"/>
                </a:lnTo>
                <a:lnTo>
                  <a:pt x="1619" y="10"/>
                </a:lnTo>
                <a:lnTo>
                  <a:pt x="1618" y="5"/>
                </a:lnTo>
                <a:lnTo>
                  <a:pt x="1619" y="1"/>
                </a:lnTo>
                <a:lnTo>
                  <a:pt x="1624" y="0"/>
                </a:lnTo>
                <a:lnTo>
                  <a:pt x="1624" y="0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0" name="Freeform 840"/>
          <p:cNvSpPr>
            <a:spLocks noEditPoints="1"/>
          </p:cNvSpPr>
          <p:nvPr/>
        </p:nvSpPr>
        <p:spPr bwMode="auto">
          <a:xfrm>
            <a:off x="1543100" y="5418856"/>
            <a:ext cx="1839913" cy="7938"/>
          </a:xfrm>
          <a:custGeom>
            <a:avLst/>
            <a:gdLst/>
            <a:ahLst/>
            <a:cxnLst>
              <a:cxn ang="0">
                <a:pos x="93" y="9"/>
              </a:cxn>
              <a:cxn ang="0">
                <a:pos x="2" y="1"/>
              </a:cxn>
              <a:cxn ang="0">
                <a:pos x="153" y="1"/>
              </a:cxn>
              <a:cxn ang="0">
                <a:pos x="144" y="9"/>
              </a:cxn>
              <a:cxn ang="0">
                <a:pos x="208" y="0"/>
              </a:cxn>
              <a:cxn ang="0">
                <a:pos x="291" y="11"/>
              </a:cxn>
              <a:cxn ang="0">
                <a:pos x="208" y="0"/>
              </a:cxn>
              <a:cxn ang="0">
                <a:pos x="357" y="6"/>
              </a:cxn>
              <a:cxn ang="0">
                <a:pos x="345" y="6"/>
              </a:cxn>
              <a:cxn ang="0">
                <a:pos x="493" y="0"/>
              </a:cxn>
              <a:cxn ang="0">
                <a:pos x="410" y="11"/>
              </a:cxn>
              <a:cxn ang="0">
                <a:pos x="410" y="0"/>
              </a:cxn>
              <a:cxn ang="0">
                <a:pos x="557" y="9"/>
              </a:cxn>
              <a:cxn ang="0">
                <a:pos x="549" y="1"/>
              </a:cxn>
              <a:cxn ang="0">
                <a:pos x="700" y="1"/>
              </a:cxn>
              <a:cxn ang="0">
                <a:pos x="609" y="9"/>
              </a:cxn>
              <a:cxn ang="0">
                <a:pos x="755" y="0"/>
              </a:cxn>
              <a:cxn ang="0">
                <a:pos x="755" y="11"/>
              </a:cxn>
              <a:cxn ang="0">
                <a:pos x="755" y="0"/>
              </a:cxn>
              <a:cxn ang="0">
                <a:pos x="904" y="6"/>
              </a:cxn>
              <a:cxn ang="0">
                <a:pos x="808" y="6"/>
              </a:cxn>
              <a:cxn ang="0">
                <a:pos x="957" y="0"/>
              </a:cxn>
              <a:cxn ang="0">
                <a:pos x="957" y="11"/>
              </a:cxn>
              <a:cxn ang="0">
                <a:pos x="957" y="0"/>
              </a:cxn>
              <a:cxn ang="0">
                <a:pos x="1104" y="9"/>
              </a:cxn>
              <a:cxn ang="0">
                <a:pos x="1013" y="1"/>
              </a:cxn>
              <a:cxn ang="0">
                <a:pos x="1164" y="1"/>
              </a:cxn>
              <a:cxn ang="0">
                <a:pos x="1155" y="9"/>
              </a:cxn>
              <a:cxn ang="0">
                <a:pos x="1220" y="0"/>
              </a:cxn>
              <a:cxn ang="0">
                <a:pos x="1303" y="11"/>
              </a:cxn>
              <a:cxn ang="0">
                <a:pos x="1220" y="0"/>
              </a:cxn>
              <a:cxn ang="0">
                <a:pos x="1368" y="6"/>
              </a:cxn>
              <a:cxn ang="0">
                <a:pos x="1356" y="6"/>
              </a:cxn>
              <a:cxn ang="0">
                <a:pos x="1505" y="0"/>
              </a:cxn>
              <a:cxn ang="0">
                <a:pos x="1422" y="11"/>
              </a:cxn>
              <a:cxn ang="0">
                <a:pos x="1422" y="0"/>
              </a:cxn>
              <a:cxn ang="0">
                <a:pos x="1568" y="9"/>
              </a:cxn>
              <a:cxn ang="0">
                <a:pos x="1560" y="1"/>
              </a:cxn>
              <a:cxn ang="0">
                <a:pos x="1712" y="1"/>
              </a:cxn>
              <a:cxn ang="0">
                <a:pos x="1620" y="9"/>
              </a:cxn>
              <a:cxn ang="0">
                <a:pos x="1766" y="0"/>
              </a:cxn>
              <a:cxn ang="0">
                <a:pos x="1766" y="11"/>
              </a:cxn>
              <a:cxn ang="0">
                <a:pos x="1766" y="0"/>
              </a:cxn>
              <a:cxn ang="0">
                <a:pos x="1915" y="6"/>
              </a:cxn>
              <a:cxn ang="0">
                <a:pos x="1819" y="6"/>
              </a:cxn>
              <a:cxn ang="0">
                <a:pos x="1968" y="0"/>
              </a:cxn>
              <a:cxn ang="0">
                <a:pos x="1968" y="11"/>
              </a:cxn>
              <a:cxn ang="0">
                <a:pos x="1968" y="0"/>
              </a:cxn>
              <a:cxn ang="0">
                <a:pos x="2115" y="9"/>
              </a:cxn>
              <a:cxn ang="0">
                <a:pos x="2024" y="1"/>
              </a:cxn>
              <a:cxn ang="0">
                <a:pos x="2175" y="1"/>
              </a:cxn>
              <a:cxn ang="0">
                <a:pos x="2166" y="9"/>
              </a:cxn>
              <a:cxn ang="0">
                <a:pos x="2231" y="0"/>
              </a:cxn>
              <a:cxn ang="0">
                <a:pos x="2314" y="11"/>
              </a:cxn>
              <a:cxn ang="0">
                <a:pos x="2231" y="0"/>
              </a:cxn>
            </a:cxnLst>
            <a:rect l="0" t="0" r="r" b="b"/>
            <a:pathLst>
              <a:path w="2320" h="11">
                <a:moveTo>
                  <a:pt x="5" y="0"/>
                </a:moveTo>
                <a:lnTo>
                  <a:pt x="89" y="0"/>
                </a:lnTo>
                <a:lnTo>
                  <a:pt x="93" y="1"/>
                </a:lnTo>
                <a:lnTo>
                  <a:pt x="94" y="6"/>
                </a:lnTo>
                <a:lnTo>
                  <a:pt x="93" y="9"/>
                </a:lnTo>
                <a:lnTo>
                  <a:pt x="89" y="11"/>
                </a:lnTo>
                <a:lnTo>
                  <a:pt x="5" y="11"/>
                </a:lnTo>
                <a:lnTo>
                  <a:pt x="2" y="9"/>
                </a:lnTo>
                <a:lnTo>
                  <a:pt x="0" y="6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close/>
                <a:moveTo>
                  <a:pt x="149" y="0"/>
                </a:moveTo>
                <a:lnTo>
                  <a:pt x="149" y="0"/>
                </a:lnTo>
                <a:lnTo>
                  <a:pt x="153" y="1"/>
                </a:lnTo>
                <a:lnTo>
                  <a:pt x="154" y="6"/>
                </a:lnTo>
                <a:lnTo>
                  <a:pt x="153" y="9"/>
                </a:lnTo>
                <a:lnTo>
                  <a:pt x="149" y="11"/>
                </a:lnTo>
                <a:lnTo>
                  <a:pt x="149" y="11"/>
                </a:lnTo>
                <a:lnTo>
                  <a:pt x="144" y="9"/>
                </a:lnTo>
                <a:lnTo>
                  <a:pt x="143" y="6"/>
                </a:lnTo>
                <a:lnTo>
                  <a:pt x="144" y="1"/>
                </a:lnTo>
                <a:lnTo>
                  <a:pt x="149" y="0"/>
                </a:lnTo>
                <a:lnTo>
                  <a:pt x="149" y="0"/>
                </a:lnTo>
                <a:close/>
                <a:moveTo>
                  <a:pt x="208" y="0"/>
                </a:moveTo>
                <a:lnTo>
                  <a:pt x="291" y="0"/>
                </a:lnTo>
                <a:lnTo>
                  <a:pt x="295" y="1"/>
                </a:lnTo>
                <a:lnTo>
                  <a:pt x="298" y="6"/>
                </a:lnTo>
                <a:lnTo>
                  <a:pt x="295" y="9"/>
                </a:lnTo>
                <a:lnTo>
                  <a:pt x="291" y="11"/>
                </a:lnTo>
                <a:lnTo>
                  <a:pt x="208" y="11"/>
                </a:lnTo>
                <a:lnTo>
                  <a:pt x="203" y="9"/>
                </a:lnTo>
                <a:lnTo>
                  <a:pt x="202" y="6"/>
                </a:lnTo>
                <a:lnTo>
                  <a:pt x="203" y="1"/>
                </a:lnTo>
                <a:lnTo>
                  <a:pt x="208" y="0"/>
                </a:lnTo>
                <a:lnTo>
                  <a:pt x="208" y="0"/>
                </a:lnTo>
                <a:close/>
                <a:moveTo>
                  <a:pt x="351" y="0"/>
                </a:moveTo>
                <a:lnTo>
                  <a:pt x="351" y="0"/>
                </a:lnTo>
                <a:lnTo>
                  <a:pt x="355" y="1"/>
                </a:lnTo>
                <a:lnTo>
                  <a:pt x="357" y="6"/>
                </a:lnTo>
                <a:lnTo>
                  <a:pt x="355" y="9"/>
                </a:lnTo>
                <a:lnTo>
                  <a:pt x="351" y="11"/>
                </a:lnTo>
                <a:lnTo>
                  <a:pt x="351" y="11"/>
                </a:lnTo>
                <a:lnTo>
                  <a:pt x="346" y="9"/>
                </a:lnTo>
                <a:lnTo>
                  <a:pt x="345" y="6"/>
                </a:lnTo>
                <a:lnTo>
                  <a:pt x="346" y="1"/>
                </a:lnTo>
                <a:lnTo>
                  <a:pt x="351" y="0"/>
                </a:lnTo>
                <a:lnTo>
                  <a:pt x="351" y="0"/>
                </a:lnTo>
                <a:close/>
                <a:moveTo>
                  <a:pt x="410" y="0"/>
                </a:moveTo>
                <a:lnTo>
                  <a:pt x="493" y="0"/>
                </a:lnTo>
                <a:lnTo>
                  <a:pt x="497" y="1"/>
                </a:lnTo>
                <a:lnTo>
                  <a:pt x="500" y="6"/>
                </a:lnTo>
                <a:lnTo>
                  <a:pt x="497" y="9"/>
                </a:lnTo>
                <a:lnTo>
                  <a:pt x="493" y="11"/>
                </a:lnTo>
                <a:lnTo>
                  <a:pt x="410" y="11"/>
                </a:lnTo>
                <a:lnTo>
                  <a:pt x="405" y="9"/>
                </a:lnTo>
                <a:lnTo>
                  <a:pt x="404" y="6"/>
                </a:lnTo>
                <a:lnTo>
                  <a:pt x="405" y="1"/>
                </a:lnTo>
                <a:lnTo>
                  <a:pt x="410" y="0"/>
                </a:lnTo>
                <a:lnTo>
                  <a:pt x="410" y="0"/>
                </a:lnTo>
                <a:close/>
                <a:moveTo>
                  <a:pt x="553" y="0"/>
                </a:moveTo>
                <a:lnTo>
                  <a:pt x="553" y="0"/>
                </a:lnTo>
                <a:lnTo>
                  <a:pt x="557" y="1"/>
                </a:lnTo>
                <a:lnTo>
                  <a:pt x="559" y="6"/>
                </a:lnTo>
                <a:lnTo>
                  <a:pt x="557" y="9"/>
                </a:lnTo>
                <a:lnTo>
                  <a:pt x="553" y="11"/>
                </a:lnTo>
                <a:lnTo>
                  <a:pt x="553" y="11"/>
                </a:lnTo>
                <a:lnTo>
                  <a:pt x="549" y="9"/>
                </a:lnTo>
                <a:lnTo>
                  <a:pt x="547" y="6"/>
                </a:lnTo>
                <a:lnTo>
                  <a:pt x="549" y="1"/>
                </a:lnTo>
                <a:lnTo>
                  <a:pt x="553" y="0"/>
                </a:lnTo>
                <a:lnTo>
                  <a:pt x="553" y="0"/>
                </a:lnTo>
                <a:close/>
                <a:moveTo>
                  <a:pt x="612" y="0"/>
                </a:moveTo>
                <a:lnTo>
                  <a:pt x="695" y="0"/>
                </a:lnTo>
                <a:lnTo>
                  <a:pt x="700" y="1"/>
                </a:lnTo>
                <a:lnTo>
                  <a:pt x="702" y="6"/>
                </a:lnTo>
                <a:lnTo>
                  <a:pt x="700" y="9"/>
                </a:lnTo>
                <a:lnTo>
                  <a:pt x="695" y="11"/>
                </a:lnTo>
                <a:lnTo>
                  <a:pt x="612" y="11"/>
                </a:lnTo>
                <a:lnTo>
                  <a:pt x="609" y="9"/>
                </a:lnTo>
                <a:lnTo>
                  <a:pt x="606" y="6"/>
                </a:lnTo>
                <a:lnTo>
                  <a:pt x="609" y="1"/>
                </a:lnTo>
                <a:lnTo>
                  <a:pt x="612" y="0"/>
                </a:lnTo>
                <a:lnTo>
                  <a:pt x="612" y="0"/>
                </a:lnTo>
                <a:close/>
                <a:moveTo>
                  <a:pt x="755" y="0"/>
                </a:moveTo>
                <a:lnTo>
                  <a:pt x="755" y="0"/>
                </a:lnTo>
                <a:lnTo>
                  <a:pt x="760" y="1"/>
                </a:lnTo>
                <a:lnTo>
                  <a:pt x="761" y="6"/>
                </a:lnTo>
                <a:lnTo>
                  <a:pt x="760" y="9"/>
                </a:lnTo>
                <a:lnTo>
                  <a:pt x="755" y="11"/>
                </a:lnTo>
                <a:lnTo>
                  <a:pt x="755" y="11"/>
                </a:lnTo>
                <a:lnTo>
                  <a:pt x="751" y="9"/>
                </a:lnTo>
                <a:lnTo>
                  <a:pt x="749" y="6"/>
                </a:lnTo>
                <a:lnTo>
                  <a:pt x="751" y="1"/>
                </a:lnTo>
                <a:lnTo>
                  <a:pt x="755" y="0"/>
                </a:lnTo>
                <a:lnTo>
                  <a:pt x="755" y="0"/>
                </a:lnTo>
                <a:close/>
                <a:moveTo>
                  <a:pt x="814" y="0"/>
                </a:moveTo>
                <a:lnTo>
                  <a:pt x="897" y="0"/>
                </a:lnTo>
                <a:lnTo>
                  <a:pt x="902" y="1"/>
                </a:lnTo>
                <a:lnTo>
                  <a:pt x="904" y="6"/>
                </a:lnTo>
                <a:lnTo>
                  <a:pt x="902" y="9"/>
                </a:lnTo>
                <a:lnTo>
                  <a:pt x="897" y="11"/>
                </a:lnTo>
                <a:lnTo>
                  <a:pt x="814" y="11"/>
                </a:lnTo>
                <a:lnTo>
                  <a:pt x="811" y="9"/>
                </a:lnTo>
                <a:lnTo>
                  <a:pt x="808" y="6"/>
                </a:lnTo>
                <a:lnTo>
                  <a:pt x="811" y="1"/>
                </a:lnTo>
                <a:lnTo>
                  <a:pt x="814" y="0"/>
                </a:lnTo>
                <a:lnTo>
                  <a:pt x="814" y="0"/>
                </a:lnTo>
                <a:close/>
                <a:moveTo>
                  <a:pt x="957" y="0"/>
                </a:moveTo>
                <a:lnTo>
                  <a:pt x="957" y="0"/>
                </a:lnTo>
                <a:lnTo>
                  <a:pt x="962" y="1"/>
                </a:lnTo>
                <a:lnTo>
                  <a:pt x="963" y="6"/>
                </a:lnTo>
                <a:lnTo>
                  <a:pt x="962" y="9"/>
                </a:lnTo>
                <a:lnTo>
                  <a:pt x="957" y="11"/>
                </a:lnTo>
                <a:lnTo>
                  <a:pt x="957" y="11"/>
                </a:lnTo>
                <a:lnTo>
                  <a:pt x="953" y="9"/>
                </a:lnTo>
                <a:lnTo>
                  <a:pt x="952" y="6"/>
                </a:lnTo>
                <a:lnTo>
                  <a:pt x="953" y="1"/>
                </a:lnTo>
                <a:lnTo>
                  <a:pt x="957" y="0"/>
                </a:lnTo>
                <a:lnTo>
                  <a:pt x="957" y="0"/>
                </a:lnTo>
                <a:close/>
                <a:moveTo>
                  <a:pt x="1016" y="0"/>
                </a:moveTo>
                <a:lnTo>
                  <a:pt x="1101" y="0"/>
                </a:lnTo>
                <a:lnTo>
                  <a:pt x="1104" y="1"/>
                </a:lnTo>
                <a:lnTo>
                  <a:pt x="1106" y="6"/>
                </a:lnTo>
                <a:lnTo>
                  <a:pt x="1104" y="9"/>
                </a:lnTo>
                <a:lnTo>
                  <a:pt x="1101" y="11"/>
                </a:lnTo>
                <a:lnTo>
                  <a:pt x="1016" y="11"/>
                </a:lnTo>
                <a:lnTo>
                  <a:pt x="1013" y="9"/>
                </a:lnTo>
                <a:lnTo>
                  <a:pt x="1011" y="6"/>
                </a:lnTo>
                <a:lnTo>
                  <a:pt x="1013" y="1"/>
                </a:lnTo>
                <a:lnTo>
                  <a:pt x="1016" y="0"/>
                </a:lnTo>
                <a:lnTo>
                  <a:pt x="1016" y="0"/>
                </a:lnTo>
                <a:close/>
                <a:moveTo>
                  <a:pt x="1160" y="0"/>
                </a:moveTo>
                <a:lnTo>
                  <a:pt x="1160" y="0"/>
                </a:lnTo>
                <a:lnTo>
                  <a:pt x="1164" y="1"/>
                </a:lnTo>
                <a:lnTo>
                  <a:pt x="1165" y="6"/>
                </a:lnTo>
                <a:lnTo>
                  <a:pt x="1164" y="9"/>
                </a:lnTo>
                <a:lnTo>
                  <a:pt x="1160" y="11"/>
                </a:lnTo>
                <a:lnTo>
                  <a:pt x="1160" y="11"/>
                </a:lnTo>
                <a:lnTo>
                  <a:pt x="1155" y="9"/>
                </a:lnTo>
                <a:lnTo>
                  <a:pt x="1154" y="6"/>
                </a:lnTo>
                <a:lnTo>
                  <a:pt x="1155" y="1"/>
                </a:lnTo>
                <a:lnTo>
                  <a:pt x="1160" y="0"/>
                </a:lnTo>
                <a:lnTo>
                  <a:pt x="1160" y="0"/>
                </a:lnTo>
                <a:close/>
                <a:moveTo>
                  <a:pt x="1220" y="0"/>
                </a:moveTo>
                <a:lnTo>
                  <a:pt x="1303" y="0"/>
                </a:lnTo>
                <a:lnTo>
                  <a:pt x="1306" y="1"/>
                </a:lnTo>
                <a:lnTo>
                  <a:pt x="1309" y="6"/>
                </a:lnTo>
                <a:lnTo>
                  <a:pt x="1306" y="9"/>
                </a:lnTo>
                <a:lnTo>
                  <a:pt x="1303" y="11"/>
                </a:lnTo>
                <a:lnTo>
                  <a:pt x="1220" y="11"/>
                </a:lnTo>
                <a:lnTo>
                  <a:pt x="1215" y="9"/>
                </a:lnTo>
                <a:lnTo>
                  <a:pt x="1213" y="6"/>
                </a:lnTo>
                <a:lnTo>
                  <a:pt x="1215" y="1"/>
                </a:lnTo>
                <a:lnTo>
                  <a:pt x="1220" y="0"/>
                </a:lnTo>
                <a:lnTo>
                  <a:pt x="1220" y="0"/>
                </a:lnTo>
                <a:close/>
                <a:moveTo>
                  <a:pt x="1362" y="0"/>
                </a:moveTo>
                <a:lnTo>
                  <a:pt x="1362" y="0"/>
                </a:lnTo>
                <a:lnTo>
                  <a:pt x="1366" y="1"/>
                </a:lnTo>
                <a:lnTo>
                  <a:pt x="1368" y="6"/>
                </a:lnTo>
                <a:lnTo>
                  <a:pt x="1366" y="9"/>
                </a:lnTo>
                <a:lnTo>
                  <a:pt x="1362" y="11"/>
                </a:lnTo>
                <a:lnTo>
                  <a:pt x="1362" y="11"/>
                </a:lnTo>
                <a:lnTo>
                  <a:pt x="1357" y="9"/>
                </a:lnTo>
                <a:lnTo>
                  <a:pt x="1356" y="6"/>
                </a:lnTo>
                <a:lnTo>
                  <a:pt x="1357" y="1"/>
                </a:lnTo>
                <a:lnTo>
                  <a:pt x="1362" y="0"/>
                </a:lnTo>
                <a:lnTo>
                  <a:pt x="1362" y="0"/>
                </a:lnTo>
                <a:close/>
                <a:moveTo>
                  <a:pt x="1422" y="0"/>
                </a:moveTo>
                <a:lnTo>
                  <a:pt x="1505" y="0"/>
                </a:lnTo>
                <a:lnTo>
                  <a:pt x="1508" y="1"/>
                </a:lnTo>
                <a:lnTo>
                  <a:pt x="1511" y="6"/>
                </a:lnTo>
                <a:lnTo>
                  <a:pt x="1508" y="9"/>
                </a:lnTo>
                <a:lnTo>
                  <a:pt x="1505" y="11"/>
                </a:lnTo>
                <a:lnTo>
                  <a:pt x="1422" y="11"/>
                </a:lnTo>
                <a:lnTo>
                  <a:pt x="1417" y="9"/>
                </a:lnTo>
                <a:lnTo>
                  <a:pt x="1415" y="6"/>
                </a:lnTo>
                <a:lnTo>
                  <a:pt x="1417" y="1"/>
                </a:lnTo>
                <a:lnTo>
                  <a:pt x="1422" y="0"/>
                </a:lnTo>
                <a:lnTo>
                  <a:pt x="1422" y="0"/>
                </a:lnTo>
                <a:close/>
                <a:moveTo>
                  <a:pt x="1564" y="0"/>
                </a:moveTo>
                <a:lnTo>
                  <a:pt x="1564" y="0"/>
                </a:lnTo>
                <a:lnTo>
                  <a:pt x="1568" y="1"/>
                </a:lnTo>
                <a:lnTo>
                  <a:pt x="1570" y="6"/>
                </a:lnTo>
                <a:lnTo>
                  <a:pt x="1568" y="9"/>
                </a:lnTo>
                <a:lnTo>
                  <a:pt x="1564" y="11"/>
                </a:lnTo>
                <a:lnTo>
                  <a:pt x="1564" y="11"/>
                </a:lnTo>
                <a:lnTo>
                  <a:pt x="1560" y="9"/>
                </a:lnTo>
                <a:lnTo>
                  <a:pt x="1558" y="6"/>
                </a:lnTo>
                <a:lnTo>
                  <a:pt x="1560" y="1"/>
                </a:lnTo>
                <a:lnTo>
                  <a:pt x="1564" y="0"/>
                </a:lnTo>
                <a:lnTo>
                  <a:pt x="1564" y="0"/>
                </a:lnTo>
                <a:close/>
                <a:moveTo>
                  <a:pt x="1624" y="0"/>
                </a:moveTo>
                <a:lnTo>
                  <a:pt x="1707" y="0"/>
                </a:lnTo>
                <a:lnTo>
                  <a:pt x="1712" y="1"/>
                </a:lnTo>
                <a:lnTo>
                  <a:pt x="1713" y="6"/>
                </a:lnTo>
                <a:lnTo>
                  <a:pt x="1712" y="9"/>
                </a:lnTo>
                <a:lnTo>
                  <a:pt x="1707" y="11"/>
                </a:lnTo>
                <a:lnTo>
                  <a:pt x="1624" y="11"/>
                </a:lnTo>
                <a:lnTo>
                  <a:pt x="1620" y="9"/>
                </a:lnTo>
                <a:lnTo>
                  <a:pt x="1617" y="6"/>
                </a:lnTo>
                <a:lnTo>
                  <a:pt x="1620" y="1"/>
                </a:lnTo>
                <a:lnTo>
                  <a:pt x="1624" y="0"/>
                </a:lnTo>
                <a:lnTo>
                  <a:pt x="1624" y="0"/>
                </a:lnTo>
                <a:close/>
                <a:moveTo>
                  <a:pt x="1766" y="0"/>
                </a:moveTo>
                <a:lnTo>
                  <a:pt x="1766" y="0"/>
                </a:lnTo>
                <a:lnTo>
                  <a:pt x="1771" y="1"/>
                </a:lnTo>
                <a:lnTo>
                  <a:pt x="1772" y="6"/>
                </a:lnTo>
                <a:lnTo>
                  <a:pt x="1771" y="9"/>
                </a:lnTo>
                <a:lnTo>
                  <a:pt x="1766" y="11"/>
                </a:lnTo>
                <a:lnTo>
                  <a:pt x="1766" y="11"/>
                </a:lnTo>
                <a:lnTo>
                  <a:pt x="1762" y="9"/>
                </a:lnTo>
                <a:lnTo>
                  <a:pt x="1760" y="6"/>
                </a:lnTo>
                <a:lnTo>
                  <a:pt x="1762" y="1"/>
                </a:lnTo>
                <a:lnTo>
                  <a:pt x="1766" y="0"/>
                </a:lnTo>
                <a:lnTo>
                  <a:pt x="1766" y="0"/>
                </a:lnTo>
                <a:close/>
                <a:moveTo>
                  <a:pt x="1826" y="0"/>
                </a:moveTo>
                <a:lnTo>
                  <a:pt x="1909" y="0"/>
                </a:lnTo>
                <a:lnTo>
                  <a:pt x="1913" y="1"/>
                </a:lnTo>
                <a:lnTo>
                  <a:pt x="1915" y="6"/>
                </a:lnTo>
                <a:lnTo>
                  <a:pt x="1913" y="9"/>
                </a:lnTo>
                <a:lnTo>
                  <a:pt x="1909" y="11"/>
                </a:lnTo>
                <a:lnTo>
                  <a:pt x="1826" y="11"/>
                </a:lnTo>
                <a:lnTo>
                  <a:pt x="1822" y="9"/>
                </a:lnTo>
                <a:lnTo>
                  <a:pt x="1819" y="6"/>
                </a:lnTo>
                <a:lnTo>
                  <a:pt x="1822" y="1"/>
                </a:lnTo>
                <a:lnTo>
                  <a:pt x="1826" y="0"/>
                </a:lnTo>
                <a:lnTo>
                  <a:pt x="1826" y="0"/>
                </a:lnTo>
                <a:close/>
                <a:moveTo>
                  <a:pt x="1968" y="0"/>
                </a:moveTo>
                <a:lnTo>
                  <a:pt x="1968" y="0"/>
                </a:lnTo>
                <a:lnTo>
                  <a:pt x="1973" y="1"/>
                </a:lnTo>
                <a:lnTo>
                  <a:pt x="1974" y="6"/>
                </a:lnTo>
                <a:lnTo>
                  <a:pt x="1973" y="9"/>
                </a:lnTo>
                <a:lnTo>
                  <a:pt x="1968" y="11"/>
                </a:lnTo>
                <a:lnTo>
                  <a:pt x="1968" y="11"/>
                </a:lnTo>
                <a:lnTo>
                  <a:pt x="1964" y="9"/>
                </a:lnTo>
                <a:lnTo>
                  <a:pt x="1963" y="6"/>
                </a:lnTo>
                <a:lnTo>
                  <a:pt x="1964" y="1"/>
                </a:lnTo>
                <a:lnTo>
                  <a:pt x="1968" y="0"/>
                </a:lnTo>
                <a:lnTo>
                  <a:pt x="1968" y="0"/>
                </a:lnTo>
                <a:close/>
                <a:moveTo>
                  <a:pt x="2027" y="0"/>
                </a:moveTo>
                <a:lnTo>
                  <a:pt x="2112" y="0"/>
                </a:lnTo>
                <a:lnTo>
                  <a:pt x="2115" y="1"/>
                </a:lnTo>
                <a:lnTo>
                  <a:pt x="2117" y="6"/>
                </a:lnTo>
                <a:lnTo>
                  <a:pt x="2115" y="9"/>
                </a:lnTo>
                <a:lnTo>
                  <a:pt x="2112" y="11"/>
                </a:lnTo>
                <a:lnTo>
                  <a:pt x="2027" y="11"/>
                </a:lnTo>
                <a:lnTo>
                  <a:pt x="2024" y="9"/>
                </a:lnTo>
                <a:lnTo>
                  <a:pt x="2023" y="6"/>
                </a:lnTo>
                <a:lnTo>
                  <a:pt x="2024" y="1"/>
                </a:lnTo>
                <a:lnTo>
                  <a:pt x="2027" y="0"/>
                </a:lnTo>
                <a:lnTo>
                  <a:pt x="2027" y="0"/>
                </a:lnTo>
                <a:close/>
                <a:moveTo>
                  <a:pt x="2171" y="0"/>
                </a:moveTo>
                <a:lnTo>
                  <a:pt x="2171" y="0"/>
                </a:lnTo>
                <a:lnTo>
                  <a:pt x="2175" y="1"/>
                </a:lnTo>
                <a:lnTo>
                  <a:pt x="2177" y="6"/>
                </a:lnTo>
                <a:lnTo>
                  <a:pt x="2175" y="9"/>
                </a:lnTo>
                <a:lnTo>
                  <a:pt x="2171" y="11"/>
                </a:lnTo>
                <a:lnTo>
                  <a:pt x="2171" y="11"/>
                </a:lnTo>
                <a:lnTo>
                  <a:pt x="2166" y="9"/>
                </a:lnTo>
                <a:lnTo>
                  <a:pt x="2165" y="6"/>
                </a:lnTo>
                <a:lnTo>
                  <a:pt x="2166" y="1"/>
                </a:lnTo>
                <a:lnTo>
                  <a:pt x="2171" y="0"/>
                </a:lnTo>
                <a:lnTo>
                  <a:pt x="2171" y="0"/>
                </a:lnTo>
                <a:close/>
                <a:moveTo>
                  <a:pt x="2231" y="0"/>
                </a:moveTo>
                <a:lnTo>
                  <a:pt x="2314" y="0"/>
                </a:lnTo>
                <a:lnTo>
                  <a:pt x="2317" y="1"/>
                </a:lnTo>
                <a:lnTo>
                  <a:pt x="2320" y="6"/>
                </a:lnTo>
                <a:lnTo>
                  <a:pt x="2317" y="9"/>
                </a:lnTo>
                <a:lnTo>
                  <a:pt x="2314" y="11"/>
                </a:lnTo>
                <a:lnTo>
                  <a:pt x="2231" y="11"/>
                </a:lnTo>
                <a:lnTo>
                  <a:pt x="2226" y="9"/>
                </a:lnTo>
                <a:lnTo>
                  <a:pt x="2225" y="6"/>
                </a:lnTo>
                <a:lnTo>
                  <a:pt x="2226" y="1"/>
                </a:lnTo>
                <a:lnTo>
                  <a:pt x="2231" y="0"/>
                </a:lnTo>
                <a:lnTo>
                  <a:pt x="2231" y="0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1" name="Freeform 841"/>
          <p:cNvSpPr>
            <a:spLocks noEditPoints="1"/>
          </p:cNvSpPr>
          <p:nvPr/>
        </p:nvSpPr>
        <p:spPr bwMode="auto">
          <a:xfrm>
            <a:off x="3389362" y="5442669"/>
            <a:ext cx="7938" cy="1036638"/>
          </a:xfrm>
          <a:custGeom>
            <a:avLst/>
            <a:gdLst/>
            <a:ahLst/>
            <a:cxnLst>
              <a:cxn ang="0">
                <a:pos x="1" y="1215"/>
              </a:cxn>
              <a:cxn ang="0">
                <a:pos x="11" y="1219"/>
              </a:cxn>
              <a:cxn ang="0">
                <a:pos x="6" y="1308"/>
              </a:cxn>
              <a:cxn ang="0">
                <a:pos x="0" y="1303"/>
              </a:cxn>
              <a:cxn ang="0">
                <a:pos x="1" y="1155"/>
              </a:cxn>
              <a:cxn ang="0">
                <a:pos x="11" y="1159"/>
              </a:cxn>
              <a:cxn ang="0">
                <a:pos x="6" y="1165"/>
              </a:cxn>
              <a:cxn ang="0">
                <a:pos x="0" y="1159"/>
              </a:cxn>
              <a:cxn ang="0">
                <a:pos x="1" y="1013"/>
              </a:cxn>
              <a:cxn ang="0">
                <a:pos x="11" y="1017"/>
              </a:cxn>
              <a:cxn ang="0">
                <a:pos x="6" y="1106"/>
              </a:cxn>
              <a:cxn ang="0">
                <a:pos x="0" y="1100"/>
              </a:cxn>
              <a:cxn ang="0">
                <a:pos x="1" y="954"/>
              </a:cxn>
              <a:cxn ang="0">
                <a:pos x="11" y="957"/>
              </a:cxn>
              <a:cxn ang="0">
                <a:pos x="6" y="963"/>
              </a:cxn>
              <a:cxn ang="0">
                <a:pos x="0" y="957"/>
              </a:cxn>
              <a:cxn ang="0">
                <a:pos x="1" y="811"/>
              </a:cxn>
              <a:cxn ang="0">
                <a:pos x="11" y="815"/>
              </a:cxn>
              <a:cxn ang="0">
                <a:pos x="6" y="904"/>
              </a:cxn>
              <a:cxn ang="0">
                <a:pos x="0" y="898"/>
              </a:cxn>
              <a:cxn ang="0">
                <a:pos x="1" y="752"/>
              </a:cxn>
              <a:cxn ang="0">
                <a:pos x="11" y="755"/>
              </a:cxn>
              <a:cxn ang="0">
                <a:pos x="6" y="762"/>
              </a:cxn>
              <a:cxn ang="0">
                <a:pos x="0" y="755"/>
              </a:cxn>
              <a:cxn ang="0">
                <a:pos x="1" y="608"/>
              </a:cxn>
              <a:cxn ang="0">
                <a:pos x="11" y="613"/>
              </a:cxn>
              <a:cxn ang="0">
                <a:pos x="6" y="702"/>
              </a:cxn>
              <a:cxn ang="0">
                <a:pos x="0" y="696"/>
              </a:cxn>
              <a:cxn ang="0">
                <a:pos x="1" y="549"/>
              </a:cxn>
              <a:cxn ang="0">
                <a:pos x="11" y="554"/>
              </a:cxn>
              <a:cxn ang="0">
                <a:pos x="6" y="559"/>
              </a:cxn>
              <a:cxn ang="0">
                <a:pos x="0" y="554"/>
              </a:cxn>
              <a:cxn ang="0">
                <a:pos x="1" y="406"/>
              </a:cxn>
              <a:cxn ang="0">
                <a:pos x="11" y="410"/>
              </a:cxn>
              <a:cxn ang="0">
                <a:pos x="6" y="499"/>
              </a:cxn>
              <a:cxn ang="0">
                <a:pos x="0" y="494"/>
              </a:cxn>
              <a:cxn ang="0">
                <a:pos x="1" y="347"/>
              </a:cxn>
              <a:cxn ang="0">
                <a:pos x="11" y="351"/>
              </a:cxn>
              <a:cxn ang="0">
                <a:pos x="6" y="357"/>
              </a:cxn>
              <a:cxn ang="0">
                <a:pos x="0" y="351"/>
              </a:cxn>
              <a:cxn ang="0">
                <a:pos x="1" y="205"/>
              </a:cxn>
              <a:cxn ang="0">
                <a:pos x="11" y="208"/>
              </a:cxn>
              <a:cxn ang="0">
                <a:pos x="6" y="297"/>
              </a:cxn>
              <a:cxn ang="0">
                <a:pos x="0" y="291"/>
              </a:cxn>
              <a:cxn ang="0">
                <a:pos x="1" y="145"/>
              </a:cxn>
              <a:cxn ang="0">
                <a:pos x="11" y="149"/>
              </a:cxn>
              <a:cxn ang="0">
                <a:pos x="6" y="155"/>
              </a:cxn>
              <a:cxn ang="0">
                <a:pos x="0" y="149"/>
              </a:cxn>
              <a:cxn ang="0">
                <a:pos x="1" y="3"/>
              </a:cxn>
              <a:cxn ang="0">
                <a:pos x="11" y="6"/>
              </a:cxn>
              <a:cxn ang="0">
                <a:pos x="6" y="96"/>
              </a:cxn>
              <a:cxn ang="0">
                <a:pos x="0" y="89"/>
              </a:cxn>
            </a:cxnLst>
            <a:rect l="0" t="0" r="r" b="b"/>
            <a:pathLst>
              <a:path w="11" h="1308">
                <a:moveTo>
                  <a:pt x="0" y="1303"/>
                </a:moveTo>
                <a:lnTo>
                  <a:pt x="0" y="1219"/>
                </a:lnTo>
                <a:lnTo>
                  <a:pt x="1" y="1215"/>
                </a:lnTo>
                <a:lnTo>
                  <a:pt x="6" y="1214"/>
                </a:lnTo>
                <a:lnTo>
                  <a:pt x="10" y="1215"/>
                </a:lnTo>
                <a:lnTo>
                  <a:pt x="11" y="1219"/>
                </a:lnTo>
                <a:lnTo>
                  <a:pt x="11" y="1303"/>
                </a:lnTo>
                <a:lnTo>
                  <a:pt x="10" y="1306"/>
                </a:lnTo>
                <a:lnTo>
                  <a:pt x="6" y="1308"/>
                </a:lnTo>
                <a:lnTo>
                  <a:pt x="1" y="1306"/>
                </a:lnTo>
                <a:lnTo>
                  <a:pt x="0" y="1303"/>
                </a:lnTo>
                <a:lnTo>
                  <a:pt x="0" y="1303"/>
                </a:lnTo>
                <a:close/>
                <a:moveTo>
                  <a:pt x="0" y="1159"/>
                </a:moveTo>
                <a:lnTo>
                  <a:pt x="0" y="1159"/>
                </a:lnTo>
                <a:lnTo>
                  <a:pt x="1" y="1155"/>
                </a:lnTo>
                <a:lnTo>
                  <a:pt x="6" y="1154"/>
                </a:lnTo>
                <a:lnTo>
                  <a:pt x="10" y="1155"/>
                </a:lnTo>
                <a:lnTo>
                  <a:pt x="11" y="1159"/>
                </a:lnTo>
                <a:lnTo>
                  <a:pt x="11" y="1159"/>
                </a:lnTo>
                <a:lnTo>
                  <a:pt x="10" y="1164"/>
                </a:lnTo>
                <a:lnTo>
                  <a:pt x="6" y="1165"/>
                </a:lnTo>
                <a:lnTo>
                  <a:pt x="1" y="1164"/>
                </a:lnTo>
                <a:lnTo>
                  <a:pt x="0" y="1159"/>
                </a:lnTo>
                <a:lnTo>
                  <a:pt x="0" y="1159"/>
                </a:lnTo>
                <a:close/>
                <a:moveTo>
                  <a:pt x="0" y="1100"/>
                </a:moveTo>
                <a:lnTo>
                  <a:pt x="0" y="1017"/>
                </a:lnTo>
                <a:lnTo>
                  <a:pt x="1" y="1013"/>
                </a:lnTo>
                <a:lnTo>
                  <a:pt x="6" y="1011"/>
                </a:lnTo>
                <a:lnTo>
                  <a:pt x="10" y="1013"/>
                </a:lnTo>
                <a:lnTo>
                  <a:pt x="11" y="1017"/>
                </a:lnTo>
                <a:lnTo>
                  <a:pt x="11" y="1100"/>
                </a:lnTo>
                <a:lnTo>
                  <a:pt x="10" y="1105"/>
                </a:lnTo>
                <a:lnTo>
                  <a:pt x="6" y="1106"/>
                </a:lnTo>
                <a:lnTo>
                  <a:pt x="1" y="1105"/>
                </a:lnTo>
                <a:lnTo>
                  <a:pt x="0" y="1100"/>
                </a:lnTo>
                <a:lnTo>
                  <a:pt x="0" y="1100"/>
                </a:lnTo>
                <a:close/>
                <a:moveTo>
                  <a:pt x="0" y="957"/>
                </a:moveTo>
                <a:lnTo>
                  <a:pt x="0" y="957"/>
                </a:lnTo>
                <a:lnTo>
                  <a:pt x="1" y="954"/>
                </a:lnTo>
                <a:lnTo>
                  <a:pt x="6" y="951"/>
                </a:lnTo>
                <a:lnTo>
                  <a:pt x="10" y="954"/>
                </a:lnTo>
                <a:lnTo>
                  <a:pt x="11" y="957"/>
                </a:lnTo>
                <a:lnTo>
                  <a:pt x="11" y="957"/>
                </a:lnTo>
                <a:lnTo>
                  <a:pt x="10" y="962"/>
                </a:lnTo>
                <a:lnTo>
                  <a:pt x="6" y="963"/>
                </a:lnTo>
                <a:lnTo>
                  <a:pt x="1" y="962"/>
                </a:lnTo>
                <a:lnTo>
                  <a:pt x="0" y="957"/>
                </a:lnTo>
                <a:lnTo>
                  <a:pt x="0" y="957"/>
                </a:lnTo>
                <a:close/>
                <a:moveTo>
                  <a:pt x="0" y="898"/>
                </a:moveTo>
                <a:lnTo>
                  <a:pt x="0" y="815"/>
                </a:lnTo>
                <a:lnTo>
                  <a:pt x="1" y="811"/>
                </a:lnTo>
                <a:lnTo>
                  <a:pt x="6" y="809"/>
                </a:lnTo>
                <a:lnTo>
                  <a:pt x="10" y="811"/>
                </a:lnTo>
                <a:lnTo>
                  <a:pt x="11" y="815"/>
                </a:lnTo>
                <a:lnTo>
                  <a:pt x="11" y="898"/>
                </a:lnTo>
                <a:lnTo>
                  <a:pt x="10" y="903"/>
                </a:lnTo>
                <a:lnTo>
                  <a:pt x="6" y="904"/>
                </a:lnTo>
                <a:lnTo>
                  <a:pt x="1" y="903"/>
                </a:lnTo>
                <a:lnTo>
                  <a:pt x="0" y="898"/>
                </a:lnTo>
                <a:lnTo>
                  <a:pt x="0" y="898"/>
                </a:lnTo>
                <a:close/>
                <a:moveTo>
                  <a:pt x="0" y="755"/>
                </a:moveTo>
                <a:lnTo>
                  <a:pt x="0" y="755"/>
                </a:lnTo>
                <a:lnTo>
                  <a:pt x="1" y="752"/>
                </a:lnTo>
                <a:lnTo>
                  <a:pt x="6" y="749"/>
                </a:lnTo>
                <a:lnTo>
                  <a:pt x="10" y="752"/>
                </a:lnTo>
                <a:lnTo>
                  <a:pt x="11" y="755"/>
                </a:lnTo>
                <a:lnTo>
                  <a:pt x="11" y="755"/>
                </a:lnTo>
                <a:lnTo>
                  <a:pt x="10" y="759"/>
                </a:lnTo>
                <a:lnTo>
                  <a:pt x="6" y="762"/>
                </a:lnTo>
                <a:lnTo>
                  <a:pt x="1" y="759"/>
                </a:lnTo>
                <a:lnTo>
                  <a:pt x="0" y="755"/>
                </a:lnTo>
                <a:lnTo>
                  <a:pt x="0" y="755"/>
                </a:lnTo>
                <a:close/>
                <a:moveTo>
                  <a:pt x="0" y="696"/>
                </a:moveTo>
                <a:lnTo>
                  <a:pt x="0" y="613"/>
                </a:lnTo>
                <a:lnTo>
                  <a:pt x="1" y="608"/>
                </a:lnTo>
                <a:lnTo>
                  <a:pt x="6" y="607"/>
                </a:lnTo>
                <a:lnTo>
                  <a:pt x="10" y="608"/>
                </a:lnTo>
                <a:lnTo>
                  <a:pt x="11" y="613"/>
                </a:lnTo>
                <a:lnTo>
                  <a:pt x="11" y="696"/>
                </a:lnTo>
                <a:lnTo>
                  <a:pt x="10" y="700"/>
                </a:lnTo>
                <a:lnTo>
                  <a:pt x="6" y="702"/>
                </a:lnTo>
                <a:lnTo>
                  <a:pt x="1" y="700"/>
                </a:lnTo>
                <a:lnTo>
                  <a:pt x="0" y="696"/>
                </a:lnTo>
                <a:lnTo>
                  <a:pt x="0" y="696"/>
                </a:lnTo>
                <a:close/>
                <a:moveTo>
                  <a:pt x="0" y="554"/>
                </a:moveTo>
                <a:lnTo>
                  <a:pt x="0" y="554"/>
                </a:lnTo>
                <a:lnTo>
                  <a:pt x="1" y="549"/>
                </a:lnTo>
                <a:lnTo>
                  <a:pt x="6" y="547"/>
                </a:lnTo>
                <a:lnTo>
                  <a:pt x="10" y="549"/>
                </a:lnTo>
                <a:lnTo>
                  <a:pt x="11" y="554"/>
                </a:lnTo>
                <a:lnTo>
                  <a:pt x="11" y="554"/>
                </a:lnTo>
                <a:lnTo>
                  <a:pt x="10" y="557"/>
                </a:lnTo>
                <a:lnTo>
                  <a:pt x="6" y="559"/>
                </a:lnTo>
                <a:lnTo>
                  <a:pt x="1" y="557"/>
                </a:lnTo>
                <a:lnTo>
                  <a:pt x="0" y="554"/>
                </a:lnTo>
                <a:lnTo>
                  <a:pt x="0" y="554"/>
                </a:lnTo>
                <a:close/>
                <a:moveTo>
                  <a:pt x="0" y="494"/>
                </a:moveTo>
                <a:lnTo>
                  <a:pt x="0" y="410"/>
                </a:lnTo>
                <a:lnTo>
                  <a:pt x="1" y="406"/>
                </a:lnTo>
                <a:lnTo>
                  <a:pt x="6" y="405"/>
                </a:lnTo>
                <a:lnTo>
                  <a:pt x="10" y="406"/>
                </a:lnTo>
                <a:lnTo>
                  <a:pt x="11" y="410"/>
                </a:lnTo>
                <a:lnTo>
                  <a:pt x="11" y="494"/>
                </a:lnTo>
                <a:lnTo>
                  <a:pt x="10" y="498"/>
                </a:lnTo>
                <a:lnTo>
                  <a:pt x="6" y="499"/>
                </a:lnTo>
                <a:lnTo>
                  <a:pt x="1" y="498"/>
                </a:lnTo>
                <a:lnTo>
                  <a:pt x="0" y="494"/>
                </a:lnTo>
                <a:lnTo>
                  <a:pt x="0" y="494"/>
                </a:lnTo>
                <a:close/>
                <a:moveTo>
                  <a:pt x="0" y="351"/>
                </a:moveTo>
                <a:lnTo>
                  <a:pt x="0" y="351"/>
                </a:lnTo>
                <a:lnTo>
                  <a:pt x="1" y="347"/>
                </a:lnTo>
                <a:lnTo>
                  <a:pt x="6" y="346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0" y="356"/>
                </a:lnTo>
                <a:lnTo>
                  <a:pt x="6" y="357"/>
                </a:lnTo>
                <a:lnTo>
                  <a:pt x="1" y="356"/>
                </a:lnTo>
                <a:lnTo>
                  <a:pt x="0" y="351"/>
                </a:lnTo>
                <a:lnTo>
                  <a:pt x="0" y="351"/>
                </a:lnTo>
                <a:close/>
                <a:moveTo>
                  <a:pt x="0" y="291"/>
                </a:moveTo>
                <a:lnTo>
                  <a:pt x="0" y="208"/>
                </a:lnTo>
                <a:lnTo>
                  <a:pt x="1" y="205"/>
                </a:lnTo>
                <a:lnTo>
                  <a:pt x="6" y="202"/>
                </a:lnTo>
                <a:lnTo>
                  <a:pt x="10" y="205"/>
                </a:lnTo>
                <a:lnTo>
                  <a:pt x="11" y="208"/>
                </a:lnTo>
                <a:lnTo>
                  <a:pt x="11" y="291"/>
                </a:lnTo>
                <a:lnTo>
                  <a:pt x="10" y="296"/>
                </a:lnTo>
                <a:lnTo>
                  <a:pt x="6" y="297"/>
                </a:lnTo>
                <a:lnTo>
                  <a:pt x="1" y="296"/>
                </a:lnTo>
                <a:lnTo>
                  <a:pt x="0" y="291"/>
                </a:lnTo>
                <a:lnTo>
                  <a:pt x="0" y="291"/>
                </a:lnTo>
                <a:close/>
                <a:moveTo>
                  <a:pt x="0" y="149"/>
                </a:moveTo>
                <a:lnTo>
                  <a:pt x="0" y="149"/>
                </a:lnTo>
                <a:lnTo>
                  <a:pt x="1" y="145"/>
                </a:lnTo>
                <a:lnTo>
                  <a:pt x="6" y="143"/>
                </a:lnTo>
                <a:lnTo>
                  <a:pt x="10" y="145"/>
                </a:lnTo>
                <a:lnTo>
                  <a:pt x="11" y="149"/>
                </a:lnTo>
                <a:lnTo>
                  <a:pt x="11" y="149"/>
                </a:lnTo>
                <a:lnTo>
                  <a:pt x="10" y="154"/>
                </a:lnTo>
                <a:lnTo>
                  <a:pt x="6" y="155"/>
                </a:lnTo>
                <a:lnTo>
                  <a:pt x="1" y="154"/>
                </a:lnTo>
                <a:lnTo>
                  <a:pt x="0" y="149"/>
                </a:lnTo>
                <a:lnTo>
                  <a:pt x="0" y="149"/>
                </a:lnTo>
                <a:close/>
                <a:moveTo>
                  <a:pt x="0" y="89"/>
                </a:moveTo>
                <a:lnTo>
                  <a:pt x="0" y="6"/>
                </a:lnTo>
                <a:lnTo>
                  <a:pt x="1" y="3"/>
                </a:lnTo>
                <a:lnTo>
                  <a:pt x="6" y="0"/>
                </a:lnTo>
                <a:lnTo>
                  <a:pt x="10" y="3"/>
                </a:lnTo>
                <a:lnTo>
                  <a:pt x="11" y="6"/>
                </a:lnTo>
                <a:lnTo>
                  <a:pt x="11" y="89"/>
                </a:lnTo>
                <a:lnTo>
                  <a:pt x="10" y="94"/>
                </a:lnTo>
                <a:lnTo>
                  <a:pt x="6" y="96"/>
                </a:lnTo>
                <a:lnTo>
                  <a:pt x="1" y="94"/>
                </a:lnTo>
                <a:lnTo>
                  <a:pt x="0" y="89"/>
                </a:lnTo>
                <a:lnTo>
                  <a:pt x="0" y="89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2" name="Freeform 842"/>
          <p:cNvSpPr>
            <a:spLocks noEditPoints="1"/>
          </p:cNvSpPr>
          <p:nvPr/>
        </p:nvSpPr>
        <p:spPr bwMode="auto">
          <a:xfrm>
            <a:off x="3392537" y="6471369"/>
            <a:ext cx="4249738" cy="11113"/>
          </a:xfrm>
          <a:custGeom>
            <a:avLst/>
            <a:gdLst/>
            <a:ahLst/>
            <a:cxnLst>
              <a:cxn ang="0">
                <a:pos x="5352" y="10"/>
              </a:cxn>
              <a:cxn ang="0">
                <a:pos x="5209" y="1"/>
              </a:cxn>
              <a:cxn ang="0">
                <a:pos x="5062" y="0"/>
              </a:cxn>
              <a:cxn ang="0">
                <a:pos x="4996" y="6"/>
              </a:cxn>
              <a:cxn ang="0">
                <a:pos x="4860" y="12"/>
              </a:cxn>
              <a:cxn ang="0">
                <a:pos x="4943" y="12"/>
              </a:cxn>
              <a:cxn ang="0">
                <a:pos x="4804" y="10"/>
              </a:cxn>
              <a:cxn ang="0">
                <a:pos x="4745" y="1"/>
              </a:cxn>
              <a:cxn ang="0">
                <a:pos x="4598" y="0"/>
              </a:cxn>
              <a:cxn ang="0">
                <a:pos x="4450" y="6"/>
              </a:cxn>
              <a:cxn ang="0">
                <a:pos x="4396" y="12"/>
              </a:cxn>
              <a:cxn ang="0">
                <a:pos x="4396" y="12"/>
              </a:cxn>
              <a:cxn ang="0">
                <a:pos x="4341" y="10"/>
              </a:cxn>
              <a:cxn ang="0">
                <a:pos x="4198" y="1"/>
              </a:cxn>
              <a:cxn ang="0">
                <a:pos x="4051" y="0"/>
              </a:cxn>
              <a:cxn ang="0">
                <a:pos x="3985" y="6"/>
              </a:cxn>
              <a:cxn ang="0">
                <a:pos x="3849" y="12"/>
              </a:cxn>
              <a:cxn ang="0">
                <a:pos x="3932" y="12"/>
              </a:cxn>
              <a:cxn ang="0">
                <a:pos x="3793" y="10"/>
              </a:cxn>
              <a:cxn ang="0">
                <a:pos x="3734" y="1"/>
              </a:cxn>
              <a:cxn ang="0">
                <a:pos x="3587" y="0"/>
              </a:cxn>
              <a:cxn ang="0">
                <a:pos x="3439" y="6"/>
              </a:cxn>
              <a:cxn ang="0">
                <a:pos x="3385" y="12"/>
              </a:cxn>
              <a:cxn ang="0">
                <a:pos x="3385" y="12"/>
              </a:cxn>
              <a:cxn ang="0">
                <a:pos x="3330" y="10"/>
              </a:cxn>
              <a:cxn ang="0">
                <a:pos x="3187" y="1"/>
              </a:cxn>
              <a:cxn ang="0">
                <a:pos x="3040" y="0"/>
              </a:cxn>
              <a:cxn ang="0">
                <a:pos x="2974" y="6"/>
              </a:cxn>
              <a:cxn ang="0">
                <a:pos x="2838" y="12"/>
              </a:cxn>
              <a:cxn ang="0">
                <a:pos x="2921" y="12"/>
              </a:cxn>
              <a:cxn ang="0">
                <a:pos x="2782" y="10"/>
              </a:cxn>
              <a:cxn ang="0">
                <a:pos x="2722" y="1"/>
              </a:cxn>
              <a:cxn ang="0">
                <a:pos x="2576" y="0"/>
              </a:cxn>
              <a:cxn ang="0">
                <a:pos x="2428" y="6"/>
              </a:cxn>
              <a:cxn ang="0">
                <a:pos x="2373" y="12"/>
              </a:cxn>
              <a:cxn ang="0">
                <a:pos x="2374" y="12"/>
              </a:cxn>
              <a:cxn ang="0">
                <a:pos x="2318" y="10"/>
              </a:cxn>
              <a:cxn ang="0">
                <a:pos x="2176" y="1"/>
              </a:cxn>
              <a:cxn ang="0">
                <a:pos x="2029" y="0"/>
              </a:cxn>
              <a:cxn ang="0">
                <a:pos x="1963" y="6"/>
              </a:cxn>
              <a:cxn ang="0">
                <a:pos x="1827" y="12"/>
              </a:cxn>
              <a:cxn ang="0">
                <a:pos x="1910" y="12"/>
              </a:cxn>
              <a:cxn ang="0">
                <a:pos x="1771" y="10"/>
              </a:cxn>
              <a:cxn ang="0">
                <a:pos x="1711" y="1"/>
              </a:cxn>
              <a:cxn ang="0">
                <a:pos x="1565" y="0"/>
              </a:cxn>
              <a:cxn ang="0">
                <a:pos x="1416" y="6"/>
              </a:cxn>
              <a:cxn ang="0">
                <a:pos x="1362" y="12"/>
              </a:cxn>
              <a:cxn ang="0">
                <a:pos x="1362" y="12"/>
              </a:cxn>
              <a:cxn ang="0">
                <a:pos x="1307" y="10"/>
              </a:cxn>
              <a:cxn ang="0">
                <a:pos x="1165" y="1"/>
              </a:cxn>
              <a:cxn ang="0">
                <a:pos x="1017" y="0"/>
              </a:cxn>
              <a:cxn ang="0">
                <a:pos x="952" y="6"/>
              </a:cxn>
              <a:cxn ang="0">
                <a:pos x="815" y="12"/>
              </a:cxn>
              <a:cxn ang="0">
                <a:pos x="898" y="12"/>
              </a:cxn>
              <a:cxn ang="0">
                <a:pos x="760" y="10"/>
              </a:cxn>
              <a:cxn ang="0">
                <a:pos x="700" y="1"/>
              </a:cxn>
              <a:cxn ang="0">
                <a:pos x="554" y="0"/>
              </a:cxn>
              <a:cxn ang="0">
                <a:pos x="405" y="6"/>
              </a:cxn>
              <a:cxn ang="0">
                <a:pos x="351" y="12"/>
              </a:cxn>
              <a:cxn ang="0">
                <a:pos x="351" y="12"/>
              </a:cxn>
              <a:cxn ang="0">
                <a:pos x="296" y="10"/>
              </a:cxn>
              <a:cxn ang="0">
                <a:pos x="154" y="1"/>
              </a:cxn>
              <a:cxn ang="0">
                <a:pos x="6" y="0"/>
              </a:cxn>
            </a:cxnLst>
            <a:rect l="0" t="0" r="r" b="b"/>
            <a:pathLst>
              <a:path w="5353" h="12">
                <a:moveTo>
                  <a:pt x="5348" y="12"/>
                </a:moveTo>
                <a:lnTo>
                  <a:pt x="5264" y="12"/>
                </a:lnTo>
                <a:lnTo>
                  <a:pt x="5260" y="10"/>
                </a:lnTo>
                <a:lnTo>
                  <a:pt x="5259" y="6"/>
                </a:lnTo>
                <a:lnTo>
                  <a:pt x="5260" y="1"/>
                </a:lnTo>
                <a:lnTo>
                  <a:pt x="5264" y="0"/>
                </a:lnTo>
                <a:lnTo>
                  <a:pt x="5348" y="0"/>
                </a:lnTo>
                <a:lnTo>
                  <a:pt x="5352" y="1"/>
                </a:lnTo>
                <a:lnTo>
                  <a:pt x="5353" y="6"/>
                </a:lnTo>
                <a:lnTo>
                  <a:pt x="5352" y="10"/>
                </a:lnTo>
                <a:lnTo>
                  <a:pt x="5348" y="12"/>
                </a:lnTo>
                <a:lnTo>
                  <a:pt x="5348" y="12"/>
                </a:lnTo>
                <a:close/>
                <a:moveTo>
                  <a:pt x="5204" y="12"/>
                </a:moveTo>
                <a:lnTo>
                  <a:pt x="5204" y="12"/>
                </a:lnTo>
                <a:lnTo>
                  <a:pt x="5201" y="10"/>
                </a:lnTo>
                <a:lnTo>
                  <a:pt x="5199" y="6"/>
                </a:lnTo>
                <a:lnTo>
                  <a:pt x="5201" y="1"/>
                </a:lnTo>
                <a:lnTo>
                  <a:pt x="5204" y="0"/>
                </a:lnTo>
                <a:lnTo>
                  <a:pt x="5204" y="0"/>
                </a:lnTo>
                <a:lnTo>
                  <a:pt x="5209" y="1"/>
                </a:lnTo>
                <a:lnTo>
                  <a:pt x="5211" y="6"/>
                </a:lnTo>
                <a:lnTo>
                  <a:pt x="5209" y="10"/>
                </a:lnTo>
                <a:lnTo>
                  <a:pt x="5204" y="12"/>
                </a:lnTo>
                <a:lnTo>
                  <a:pt x="5204" y="12"/>
                </a:lnTo>
                <a:close/>
                <a:moveTo>
                  <a:pt x="5145" y="12"/>
                </a:moveTo>
                <a:lnTo>
                  <a:pt x="5062" y="12"/>
                </a:lnTo>
                <a:lnTo>
                  <a:pt x="5058" y="10"/>
                </a:lnTo>
                <a:lnTo>
                  <a:pt x="5056" y="6"/>
                </a:lnTo>
                <a:lnTo>
                  <a:pt x="5058" y="1"/>
                </a:lnTo>
                <a:lnTo>
                  <a:pt x="5062" y="0"/>
                </a:lnTo>
                <a:lnTo>
                  <a:pt x="5145" y="0"/>
                </a:lnTo>
                <a:lnTo>
                  <a:pt x="5150" y="1"/>
                </a:lnTo>
                <a:lnTo>
                  <a:pt x="5151" y="6"/>
                </a:lnTo>
                <a:lnTo>
                  <a:pt x="5150" y="10"/>
                </a:lnTo>
                <a:lnTo>
                  <a:pt x="5145" y="12"/>
                </a:lnTo>
                <a:lnTo>
                  <a:pt x="5145" y="12"/>
                </a:lnTo>
                <a:close/>
                <a:moveTo>
                  <a:pt x="5002" y="12"/>
                </a:moveTo>
                <a:lnTo>
                  <a:pt x="5002" y="12"/>
                </a:lnTo>
                <a:lnTo>
                  <a:pt x="4999" y="10"/>
                </a:lnTo>
                <a:lnTo>
                  <a:pt x="4996" y="6"/>
                </a:lnTo>
                <a:lnTo>
                  <a:pt x="4999" y="1"/>
                </a:lnTo>
                <a:lnTo>
                  <a:pt x="5002" y="0"/>
                </a:lnTo>
                <a:lnTo>
                  <a:pt x="5002" y="0"/>
                </a:lnTo>
                <a:lnTo>
                  <a:pt x="5007" y="1"/>
                </a:lnTo>
                <a:lnTo>
                  <a:pt x="5009" y="6"/>
                </a:lnTo>
                <a:lnTo>
                  <a:pt x="5007" y="10"/>
                </a:lnTo>
                <a:lnTo>
                  <a:pt x="5002" y="12"/>
                </a:lnTo>
                <a:lnTo>
                  <a:pt x="5002" y="12"/>
                </a:lnTo>
                <a:close/>
                <a:moveTo>
                  <a:pt x="4943" y="12"/>
                </a:moveTo>
                <a:lnTo>
                  <a:pt x="4860" y="12"/>
                </a:lnTo>
                <a:lnTo>
                  <a:pt x="4856" y="10"/>
                </a:lnTo>
                <a:lnTo>
                  <a:pt x="4854" y="6"/>
                </a:lnTo>
                <a:lnTo>
                  <a:pt x="4856" y="1"/>
                </a:lnTo>
                <a:lnTo>
                  <a:pt x="4860" y="0"/>
                </a:lnTo>
                <a:lnTo>
                  <a:pt x="4943" y="0"/>
                </a:lnTo>
                <a:lnTo>
                  <a:pt x="4948" y="1"/>
                </a:lnTo>
                <a:lnTo>
                  <a:pt x="4949" y="6"/>
                </a:lnTo>
                <a:lnTo>
                  <a:pt x="4948" y="10"/>
                </a:lnTo>
                <a:lnTo>
                  <a:pt x="4943" y="12"/>
                </a:lnTo>
                <a:lnTo>
                  <a:pt x="4943" y="12"/>
                </a:lnTo>
                <a:close/>
                <a:moveTo>
                  <a:pt x="4800" y="12"/>
                </a:moveTo>
                <a:lnTo>
                  <a:pt x="4800" y="12"/>
                </a:lnTo>
                <a:lnTo>
                  <a:pt x="4797" y="10"/>
                </a:lnTo>
                <a:lnTo>
                  <a:pt x="4794" y="6"/>
                </a:lnTo>
                <a:lnTo>
                  <a:pt x="4797" y="1"/>
                </a:lnTo>
                <a:lnTo>
                  <a:pt x="4800" y="0"/>
                </a:lnTo>
                <a:lnTo>
                  <a:pt x="4800" y="0"/>
                </a:lnTo>
                <a:lnTo>
                  <a:pt x="4804" y="1"/>
                </a:lnTo>
                <a:lnTo>
                  <a:pt x="4807" y="6"/>
                </a:lnTo>
                <a:lnTo>
                  <a:pt x="4804" y="10"/>
                </a:lnTo>
                <a:lnTo>
                  <a:pt x="4800" y="12"/>
                </a:lnTo>
                <a:lnTo>
                  <a:pt x="4800" y="12"/>
                </a:lnTo>
                <a:close/>
                <a:moveTo>
                  <a:pt x="4741" y="12"/>
                </a:moveTo>
                <a:lnTo>
                  <a:pt x="4658" y="12"/>
                </a:lnTo>
                <a:lnTo>
                  <a:pt x="4654" y="10"/>
                </a:lnTo>
                <a:lnTo>
                  <a:pt x="4652" y="6"/>
                </a:lnTo>
                <a:lnTo>
                  <a:pt x="4654" y="1"/>
                </a:lnTo>
                <a:lnTo>
                  <a:pt x="4658" y="0"/>
                </a:lnTo>
                <a:lnTo>
                  <a:pt x="4741" y="0"/>
                </a:lnTo>
                <a:lnTo>
                  <a:pt x="4745" y="1"/>
                </a:lnTo>
                <a:lnTo>
                  <a:pt x="4747" y="6"/>
                </a:lnTo>
                <a:lnTo>
                  <a:pt x="4745" y="10"/>
                </a:lnTo>
                <a:lnTo>
                  <a:pt x="4741" y="12"/>
                </a:lnTo>
                <a:lnTo>
                  <a:pt x="4741" y="12"/>
                </a:lnTo>
                <a:close/>
                <a:moveTo>
                  <a:pt x="4598" y="12"/>
                </a:moveTo>
                <a:lnTo>
                  <a:pt x="4598" y="12"/>
                </a:lnTo>
                <a:lnTo>
                  <a:pt x="4595" y="10"/>
                </a:lnTo>
                <a:lnTo>
                  <a:pt x="4592" y="6"/>
                </a:lnTo>
                <a:lnTo>
                  <a:pt x="4595" y="1"/>
                </a:lnTo>
                <a:lnTo>
                  <a:pt x="4598" y="0"/>
                </a:lnTo>
                <a:lnTo>
                  <a:pt x="4598" y="0"/>
                </a:lnTo>
                <a:lnTo>
                  <a:pt x="4602" y="1"/>
                </a:lnTo>
                <a:lnTo>
                  <a:pt x="4605" y="6"/>
                </a:lnTo>
                <a:lnTo>
                  <a:pt x="4602" y="10"/>
                </a:lnTo>
                <a:lnTo>
                  <a:pt x="4598" y="12"/>
                </a:lnTo>
                <a:lnTo>
                  <a:pt x="4598" y="12"/>
                </a:lnTo>
                <a:close/>
                <a:moveTo>
                  <a:pt x="4539" y="12"/>
                </a:moveTo>
                <a:lnTo>
                  <a:pt x="4456" y="12"/>
                </a:lnTo>
                <a:lnTo>
                  <a:pt x="4451" y="10"/>
                </a:lnTo>
                <a:lnTo>
                  <a:pt x="4450" y="6"/>
                </a:lnTo>
                <a:lnTo>
                  <a:pt x="4451" y="1"/>
                </a:lnTo>
                <a:lnTo>
                  <a:pt x="4456" y="0"/>
                </a:lnTo>
                <a:lnTo>
                  <a:pt x="4539" y="0"/>
                </a:lnTo>
                <a:lnTo>
                  <a:pt x="4543" y="1"/>
                </a:lnTo>
                <a:lnTo>
                  <a:pt x="4545" y="6"/>
                </a:lnTo>
                <a:lnTo>
                  <a:pt x="4543" y="10"/>
                </a:lnTo>
                <a:lnTo>
                  <a:pt x="4539" y="12"/>
                </a:lnTo>
                <a:lnTo>
                  <a:pt x="4539" y="12"/>
                </a:lnTo>
                <a:close/>
                <a:moveTo>
                  <a:pt x="4396" y="12"/>
                </a:moveTo>
                <a:lnTo>
                  <a:pt x="4396" y="12"/>
                </a:lnTo>
                <a:lnTo>
                  <a:pt x="4392" y="10"/>
                </a:lnTo>
                <a:lnTo>
                  <a:pt x="4390" y="6"/>
                </a:lnTo>
                <a:lnTo>
                  <a:pt x="4392" y="1"/>
                </a:lnTo>
                <a:lnTo>
                  <a:pt x="4396" y="0"/>
                </a:lnTo>
                <a:lnTo>
                  <a:pt x="4396" y="0"/>
                </a:lnTo>
                <a:lnTo>
                  <a:pt x="4400" y="1"/>
                </a:lnTo>
                <a:lnTo>
                  <a:pt x="4401" y="6"/>
                </a:lnTo>
                <a:lnTo>
                  <a:pt x="4400" y="10"/>
                </a:lnTo>
                <a:lnTo>
                  <a:pt x="4396" y="12"/>
                </a:lnTo>
                <a:lnTo>
                  <a:pt x="4396" y="12"/>
                </a:lnTo>
                <a:close/>
                <a:moveTo>
                  <a:pt x="4337" y="12"/>
                </a:moveTo>
                <a:lnTo>
                  <a:pt x="4253" y="12"/>
                </a:lnTo>
                <a:lnTo>
                  <a:pt x="4249" y="10"/>
                </a:lnTo>
                <a:lnTo>
                  <a:pt x="4248" y="6"/>
                </a:lnTo>
                <a:lnTo>
                  <a:pt x="4249" y="1"/>
                </a:lnTo>
                <a:lnTo>
                  <a:pt x="4253" y="0"/>
                </a:lnTo>
                <a:lnTo>
                  <a:pt x="4337" y="0"/>
                </a:lnTo>
                <a:lnTo>
                  <a:pt x="4341" y="1"/>
                </a:lnTo>
                <a:lnTo>
                  <a:pt x="4342" y="6"/>
                </a:lnTo>
                <a:lnTo>
                  <a:pt x="4341" y="10"/>
                </a:lnTo>
                <a:lnTo>
                  <a:pt x="4337" y="12"/>
                </a:lnTo>
                <a:lnTo>
                  <a:pt x="4337" y="12"/>
                </a:lnTo>
                <a:close/>
                <a:moveTo>
                  <a:pt x="4193" y="12"/>
                </a:moveTo>
                <a:lnTo>
                  <a:pt x="4193" y="12"/>
                </a:lnTo>
                <a:lnTo>
                  <a:pt x="4190" y="10"/>
                </a:lnTo>
                <a:lnTo>
                  <a:pt x="4188" y="6"/>
                </a:lnTo>
                <a:lnTo>
                  <a:pt x="4190" y="1"/>
                </a:lnTo>
                <a:lnTo>
                  <a:pt x="4193" y="0"/>
                </a:lnTo>
                <a:lnTo>
                  <a:pt x="4193" y="0"/>
                </a:lnTo>
                <a:lnTo>
                  <a:pt x="4198" y="1"/>
                </a:lnTo>
                <a:lnTo>
                  <a:pt x="4199" y="6"/>
                </a:lnTo>
                <a:lnTo>
                  <a:pt x="4198" y="10"/>
                </a:lnTo>
                <a:lnTo>
                  <a:pt x="4193" y="12"/>
                </a:lnTo>
                <a:lnTo>
                  <a:pt x="4193" y="12"/>
                </a:lnTo>
                <a:close/>
                <a:moveTo>
                  <a:pt x="4134" y="12"/>
                </a:moveTo>
                <a:lnTo>
                  <a:pt x="4051" y="12"/>
                </a:lnTo>
                <a:lnTo>
                  <a:pt x="4047" y="10"/>
                </a:lnTo>
                <a:lnTo>
                  <a:pt x="4045" y="6"/>
                </a:lnTo>
                <a:lnTo>
                  <a:pt x="4047" y="1"/>
                </a:lnTo>
                <a:lnTo>
                  <a:pt x="4051" y="0"/>
                </a:lnTo>
                <a:lnTo>
                  <a:pt x="4134" y="0"/>
                </a:lnTo>
                <a:lnTo>
                  <a:pt x="4139" y="1"/>
                </a:lnTo>
                <a:lnTo>
                  <a:pt x="4140" y="6"/>
                </a:lnTo>
                <a:lnTo>
                  <a:pt x="4139" y="10"/>
                </a:lnTo>
                <a:lnTo>
                  <a:pt x="4134" y="12"/>
                </a:lnTo>
                <a:lnTo>
                  <a:pt x="4134" y="12"/>
                </a:lnTo>
                <a:close/>
                <a:moveTo>
                  <a:pt x="3991" y="12"/>
                </a:moveTo>
                <a:lnTo>
                  <a:pt x="3991" y="12"/>
                </a:lnTo>
                <a:lnTo>
                  <a:pt x="3988" y="10"/>
                </a:lnTo>
                <a:lnTo>
                  <a:pt x="3985" y="6"/>
                </a:lnTo>
                <a:lnTo>
                  <a:pt x="3988" y="1"/>
                </a:lnTo>
                <a:lnTo>
                  <a:pt x="3991" y="0"/>
                </a:lnTo>
                <a:lnTo>
                  <a:pt x="3991" y="0"/>
                </a:lnTo>
                <a:lnTo>
                  <a:pt x="3996" y="1"/>
                </a:lnTo>
                <a:lnTo>
                  <a:pt x="3997" y="6"/>
                </a:lnTo>
                <a:lnTo>
                  <a:pt x="3996" y="10"/>
                </a:lnTo>
                <a:lnTo>
                  <a:pt x="3991" y="12"/>
                </a:lnTo>
                <a:lnTo>
                  <a:pt x="3991" y="12"/>
                </a:lnTo>
                <a:close/>
                <a:moveTo>
                  <a:pt x="3932" y="12"/>
                </a:moveTo>
                <a:lnTo>
                  <a:pt x="3849" y="12"/>
                </a:lnTo>
                <a:lnTo>
                  <a:pt x="3845" y="10"/>
                </a:lnTo>
                <a:lnTo>
                  <a:pt x="3843" y="6"/>
                </a:lnTo>
                <a:lnTo>
                  <a:pt x="3845" y="1"/>
                </a:lnTo>
                <a:lnTo>
                  <a:pt x="3849" y="0"/>
                </a:lnTo>
                <a:lnTo>
                  <a:pt x="3932" y="0"/>
                </a:lnTo>
                <a:lnTo>
                  <a:pt x="3937" y="1"/>
                </a:lnTo>
                <a:lnTo>
                  <a:pt x="3938" y="6"/>
                </a:lnTo>
                <a:lnTo>
                  <a:pt x="3937" y="10"/>
                </a:lnTo>
                <a:lnTo>
                  <a:pt x="3932" y="12"/>
                </a:lnTo>
                <a:lnTo>
                  <a:pt x="3932" y="12"/>
                </a:lnTo>
                <a:close/>
                <a:moveTo>
                  <a:pt x="3789" y="12"/>
                </a:moveTo>
                <a:lnTo>
                  <a:pt x="3789" y="12"/>
                </a:lnTo>
                <a:lnTo>
                  <a:pt x="3786" y="10"/>
                </a:lnTo>
                <a:lnTo>
                  <a:pt x="3783" y="6"/>
                </a:lnTo>
                <a:lnTo>
                  <a:pt x="3786" y="1"/>
                </a:lnTo>
                <a:lnTo>
                  <a:pt x="3789" y="0"/>
                </a:lnTo>
                <a:lnTo>
                  <a:pt x="3789" y="0"/>
                </a:lnTo>
                <a:lnTo>
                  <a:pt x="3793" y="1"/>
                </a:lnTo>
                <a:lnTo>
                  <a:pt x="3795" y="6"/>
                </a:lnTo>
                <a:lnTo>
                  <a:pt x="3793" y="10"/>
                </a:lnTo>
                <a:lnTo>
                  <a:pt x="3789" y="12"/>
                </a:lnTo>
                <a:lnTo>
                  <a:pt x="3789" y="12"/>
                </a:lnTo>
                <a:close/>
                <a:moveTo>
                  <a:pt x="3730" y="12"/>
                </a:moveTo>
                <a:lnTo>
                  <a:pt x="3647" y="12"/>
                </a:lnTo>
                <a:lnTo>
                  <a:pt x="3642" y="10"/>
                </a:lnTo>
                <a:lnTo>
                  <a:pt x="3641" y="6"/>
                </a:lnTo>
                <a:lnTo>
                  <a:pt x="3642" y="1"/>
                </a:lnTo>
                <a:lnTo>
                  <a:pt x="3647" y="0"/>
                </a:lnTo>
                <a:lnTo>
                  <a:pt x="3730" y="0"/>
                </a:lnTo>
                <a:lnTo>
                  <a:pt x="3734" y="1"/>
                </a:lnTo>
                <a:lnTo>
                  <a:pt x="3736" y="6"/>
                </a:lnTo>
                <a:lnTo>
                  <a:pt x="3734" y="10"/>
                </a:lnTo>
                <a:lnTo>
                  <a:pt x="3730" y="12"/>
                </a:lnTo>
                <a:lnTo>
                  <a:pt x="3730" y="12"/>
                </a:lnTo>
                <a:close/>
                <a:moveTo>
                  <a:pt x="3587" y="12"/>
                </a:moveTo>
                <a:lnTo>
                  <a:pt x="3587" y="12"/>
                </a:lnTo>
                <a:lnTo>
                  <a:pt x="3582" y="10"/>
                </a:lnTo>
                <a:lnTo>
                  <a:pt x="3581" y="6"/>
                </a:lnTo>
                <a:lnTo>
                  <a:pt x="3582" y="1"/>
                </a:lnTo>
                <a:lnTo>
                  <a:pt x="3587" y="0"/>
                </a:lnTo>
                <a:lnTo>
                  <a:pt x="3587" y="0"/>
                </a:lnTo>
                <a:lnTo>
                  <a:pt x="3591" y="1"/>
                </a:lnTo>
                <a:lnTo>
                  <a:pt x="3594" y="6"/>
                </a:lnTo>
                <a:lnTo>
                  <a:pt x="3591" y="10"/>
                </a:lnTo>
                <a:lnTo>
                  <a:pt x="3587" y="12"/>
                </a:lnTo>
                <a:lnTo>
                  <a:pt x="3587" y="12"/>
                </a:lnTo>
                <a:close/>
                <a:moveTo>
                  <a:pt x="3528" y="12"/>
                </a:moveTo>
                <a:lnTo>
                  <a:pt x="3445" y="12"/>
                </a:lnTo>
                <a:lnTo>
                  <a:pt x="3440" y="10"/>
                </a:lnTo>
                <a:lnTo>
                  <a:pt x="3439" y="6"/>
                </a:lnTo>
                <a:lnTo>
                  <a:pt x="3440" y="1"/>
                </a:lnTo>
                <a:lnTo>
                  <a:pt x="3445" y="0"/>
                </a:lnTo>
                <a:lnTo>
                  <a:pt x="3528" y="0"/>
                </a:lnTo>
                <a:lnTo>
                  <a:pt x="3532" y="1"/>
                </a:lnTo>
                <a:lnTo>
                  <a:pt x="3534" y="6"/>
                </a:lnTo>
                <a:lnTo>
                  <a:pt x="3532" y="10"/>
                </a:lnTo>
                <a:lnTo>
                  <a:pt x="3528" y="12"/>
                </a:lnTo>
                <a:lnTo>
                  <a:pt x="3528" y="12"/>
                </a:lnTo>
                <a:close/>
                <a:moveTo>
                  <a:pt x="3385" y="12"/>
                </a:moveTo>
                <a:lnTo>
                  <a:pt x="3385" y="12"/>
                </a:lnTo>
                <a:lnTo>
                  <a:pt x="3380" y="10"/>
                </a:lnTo>
                <a:lnTo>
                  <a:pt x="3379" y="6"/>
                </a:lnTo>
                <a:lnTo>
                  <a:pt x="3380" y="1"/>
                </a:lnTo>
                <a:lnTo>
                  <a:pt x="3385" y="0"/>
                </a:lnTo>
                <a:lnTo>
                  <a:pt x="3385" y="0"/>
                </a:lnTo>
                <a:lnTo>
                  <a:pt x="3389" y="1"/>
                </a:lnTo>
                <a:lnTo>
                  <a:pt x="3390" y="6"/>
                </a:lnTo>
                <a:lnTo>
                  <a:pt x="3389" y="10"/>
                </a:lnTo>
                <a:lnTo>
                  <a:pt x="3385" y="12"/>
                </a:lnTo>
                <a:lnTo>
                  <a:pt x="3385" y="12"/>
                </a:lnTo>
                <a:close/>
                <a:moveTo>
                  <a:pt x="3326" y="12"/>
                </a:moveTo>
                <a:lnTo>
                  <a:pt x="3242" y="12"/>
                </a:lnTo>
                <a:lnTo>
                  <a:pt x="3238" y="10"/>
                </a:lnTo>
                <a:lnTo>
                  <a:pt x="3237" y="6"/>
                </a:lnTo>
                <a:lnTo>
                  <a:pt x="3238" y="1"/>
                </a:lnTo>
                <a:lnTo>
                  <a:pt x="3242" y="0"/>
                </a:lnTo>
                <a:lnTo>
                  <a:pt x="3326" y="0"/>
                </a:lnTo>
                <a:lnTo>
                  <a:pt x="3330" y="1"/>
                </a:lnTo>
                <a:lnTo>
                  <a:pt x="3331" y="6"/>
                </a:lnTo>
                <a:lnTo>
                  <a:pt x="3330" y="10"/>
                </a:lnTo>
                <a:lnTo>
                  <a:pt x="3326" y="12"/>
                </a:lnTo>
                <a:lnTo>
                  <a:pt x="3326" y="12"/>
                </a:lnTo>
                <a:close/>
                <a:moveTo>
                  <a:pt x="3182" y="12"/>
                </a:moveTo>
                <a:lnTo>
                  <a:pt x="3182" y="12"/>
                </a:lnTo>
                <a:lnTo>
                  <a:pt x="3178" y="10"/>
                </a:lnTo>
                <a:lnTo>
                  <a:pt x="3177" y="6"/>
                </a:lnTo>
                <a:lnTo>
                  <a:pt x="3178" y="1"/>
                </a:lnTo>
                <a:lnTo>
                  <a:pt x="3182" y="0"/>
                </a:lnTo>
                <a:lnTo>
                  <a:pt x="3182" y="0"/>
                </a:lnTo>
                <a:lnTo>
                  <a:pt x="3187" y="1"/>
                </a:lnTo>
                <a:lnTo>
                  <a:pt x="3188" y="6"/>
                </a:lnTo>
                <a:lnTo>
                  <a:pt x="3187" y="10"/>
                </a:lnTo>
                <a:lnTo>
                  <a:pt x="3182" y="12"/>
                </a:lnTo>
                <a:lnTo>
                  <a:pt x="3182" y="12"/>
                </a:lnTo>
                <a:close/>
                <a:moveTo>
                  <a:pt x="3123" y="12"/>
                </a:moveTo>
                <a:lnTo>
                  <a:pt x="3040" y="12"/>
                </a:lnTo>
                <a:lnTo>
                  <a:pt x="3036" y="10"/>
                </a:lnTo>
                <a:lnTo>
                  <a:pt x="3033" y="6"/>
                </a:lnTo>
                <a:lnTo>
                  <a:pt x="3036" y="1"/>
                </a:lnTo>
                <a:lnTo>
                  <a:pt x="3040" y="0"/>
                </a:lnTo>
                <a:lnTo>
                  <a:pt x="3123" y="0"/>
                </a:lnTo>
                <a:lnTo>
                  <a:pt x="3128" y="1"/>
                </a:lnTo>
                <a:lnTo>
                  <a:pt x="3129" y="6"/>
                </a:lnTo>
                <a:lnTo>
                  <a:pt x="3128" y="10"/>
                </a:lnTo>
                <a:lnTo>
                  <a:pt x="3123" y="12"/>
                </a:lnTo>
                <a:lnTo>
                  <a:pt x="3123" y="12"/>
                </a:lnTo>
                <a:close/>
                <a:moveTo>
                  <a:pt x="2980" y="12"/>
                </a:moveTo>
                <a:lnTo>
                  <a:pt x="2980" y="12"/>
                </a:lnTo>
                <a:lnTo>
                  <a:pt x="2976" y="10"/>
                </a:lnTo>
                <a:lnTo>
                  <a:pt x="2974" y="6"/>
                </a:lnTo>
                <a:lnTo>
                  <a:pt x="2976" y="1"/>
                </a:lnTo>
                <a:lnTo>
                  <a:pt x="2980" y="0"/>
                </a:lnTo>
                <a:lnTo>
                  <a:pt x="2980" y="0"/>
                </a:lnTo>
                <a:lnTo>
                  <a:pt x="2985" y="1"/>
                </a:lnTo>
                <a:lnTo>
                  <a:pt x="2986" y="6"/>
                </a:lnTo>
                <a:lnTo>
                  <a:pt x="2985" y="10"/>
                </a:lnTo>
                <a:lnTo>
                  <a:pt x="2980" y="12"/>
                </a:lnTo>
                <a:lnTo>
                  <a:pt x="2980" y="12"/>
                </a:lnTo>
                <a:close/>
                <a:moveTo>
                  <a:pt x="2921" y="12"/>
                </a:moveTo>
                <a:lnTo>
                  <a:pt x="2838" y="12"/>
                </a:lnTo>
                <a:lnTo>
                  <a:pt x="2834" y="10"/>
                </a:lnTo>
                <a:lnTo>
                  <a:pt x="2831" y="6"/>
                </a:lnTo>
                <a:lnTo>
                  <a:pt x="2834" y="1"/>
                </a:lnTo>
                <a:lnTo>
                  <a:pt x="2838" y="0"/>
                </a:lnTo>
                <a:lnTo>
                  <a:pt x="2921" y="0"/>
                </a:lnTo>
                <a:lnTo>
                  <a:pt x="2926" y="1"/>
                </a:lnTo>
                <a:lnTo>
                  <a:pt x="2927" y="6"/>
                </a:lnTo>
                <a:lnTo>
                  <a:pt x="2926" y="10"/>
                </a:lnTo>
                <a:lnTo>
                  <a:pt x="2921" y="12"/>
                </a:lnTo>
                <a:lnTo>
                  <a:pt x="2921" y="12"/>
                </a:lnTo>
                <a:close/>
                <a:moveTo>
                  <a:pt x="2778" y="12"/>
                </a:moveTo>
                <a:lnTo>
                  <a:pt x="2778" y="12"/>
                </a:lnTo>
                <a:lnTo>
                  <a:pt x="2774" y="10"/>
                </a:lnTo>
                <a:lnTo>
                  <a:pt x="2772" y="6"/>
                </a:lnTo>
                <a:lnTo>
                  <a:pt x="2774" y="1"/>
                </a:lnTo>
                <a:lnTo>
                  <a:pt x="2778" y="0"/>
                </a:lnTo>
                <a:lnTo>
                  <a:pt x="2778" y="0"/>
                </a:lnTo>
                <a:lnTo>
                  <a:pt x="2782" y="1"/>
                </a:lnTo>
                <a:lnTo>
                  <a:pt x="2784" y="6"/>
                </a:lnTo>
                <a:lnTo>
                  <a:pt x="2782" y="10"/>
                </a:lnTo>
                <a:lnTo>
                  <a:pt x="2778" y="12"/>
                </a:lnTo>
                <a:lnTo>
                  <a:pt x="2778" y="12"/>
                </a:lnTo>
                <a:close/>
                <a:moveTo>
                  <a:pt x="2719" y="12"/>
                </a:moveTo>
                <a:lnTo>
                  <a:pt x="2636" y="12"/>
                </a:lnTo>
                <a:lnTo>
                  <a:pt x="2631" y="10"/>
                </a:lnTo>
                <a:lnTo>
                  <a:pt x="2629" y="6"/>
                </a:lnTo>
                <a:lnTo>
                  <a:pt x="2631" y="1"/>
                </a:lnTo>
                <a:lnTo>
                  <a:pt x="2636" y="0"/>
                </a:lnTo>
                <a:lnTo>
                  <a:pt x="2719" y="0"/>
                </a:lnTo>
                <a:lnTo>
                  <a:pt x="2722" y="1"/>
                </a:lnTo>
                <a:lnTo>
                  <a:pt x="2725" y="6"/>
                </a:lnTo>
                <a:lnTo>
                  <a:pt x="2722" y="10"/>
                </a:lnTo>
                <a:lnTo>
                  <a:pt x="2719" y="12"/>
                </a:lnTo>
                <a:lnTo>
                  <a:pt x="2719" y="12"/>
                </a:lnTo>
                <a:close/>
                <a:moveTo>
                  <a:pt x="2576" y="12"/>
                </a:moveTo>
                <a:lnTo>
                  <a:pt x="2576" y="12"/>
                </a:lnTo>
                <a:lnTo>
                  <a:pt x="2571" y="10"/>
                </a:lnTo>
                <a:lnTo>
                  <a:pt x="2570" y="6"/>
                </a:lnTo>
                <a:lnTo>
                  <a:pt x="2571" y="1"/>
                </a:lnTo>
                <a:lnTo>
                  <a:pt x="2576" y="0"/>
                </a:lnTo>
                <a:lnTo>
                  <a:pt x="2576" y="0"/>
                </a:lnTo>
                <a:lnTo>
                  <a:pt x="2580" y="1"/>
                </a:lnTo>
                <a:lnTo>
                  <a:pt x="2582" y="6"/>
                </a:lnTo>
                <a:lnTo>
                  <a:pt x="2580" y="10"/>
                </a:lnTo>
                <a:lnTo>
                  <a:pt x="2576" y="12"/>
                </a:lnTo>
                <a:lnTo>
                  <a:pt x="2576" y="12"/>
                </a:lnTo>
                <a:close/>
                <a:moveTo>
                  <a:pt x="2517" y="12"/>
                </a:moveTo>
                <a:lnTo>
                  <a:pt x="2434" y="12"/>
                </a:lnTo>
                <a:lnTo>
                  <a:pt x="2429" y="10"/>
                </a:lnTo>
                <a:lnTo>
                  <a:pt x="2428" y="6"/>
                </a:lnTo>
                <a:lnTo>
                  <a:pt x="2429" y="1"/>
                </a:lnTo>
                <a:lnTo>
                  <a:pt x="2434" y="0"/>
                </a:lnTo>
                <a:lnTo>
                  <a:pt x="2517" y="0"/>
                </a:lnTo>
                <a:lnTo>
                  <a:pt x="2520" y="1"/>
                </a:lnTo>
                <a:lnTo>
                  <a:pt x="2523" y="6"/>
                </a:lnTo>
                <a:lnTo>
                  <a:pt x="2520" y="10"/>
                </a:lnTo>
                <a:lnTo>
                  <a:pt x="2517" y="12"/>
                </a:lnTo>
                <a:lnTo>
                  <a:pt x="2517" y="12"/>
                </a:lnTo>
                <a:close/>
                <a:moveTo>
                  <a:pt x="2374" y="12"/>
                </a:moveTo>
                <a:lnTo>
                  <a:pt x="2373" y="12"/>
                </a:lnTo>
                <a:lnTo>
                  <a:pt x="2369" y="10"/>
                </a:lnTo>
                <a:lnTo>
                  <a:pt x="2368" y="6"/>
                </a:lnTo>
                <a:lnTo>
                  <a:pt x="2369" y="1"/>
                </a:lnTo>
                <a:lnTo>
                  <a:pt x="2373" y="0"/>
                </a:lnTo>
                <a:lnTo>
                  <a:pt x="2374" y="0"/>
                </a:lnTo>
                <a:lnTo>
                  <a:pt x="2378" y="1"/>
                </a:lnTo>
                <a:lnTo>
                  <a:pt x="2379" y="6"/>
                </a:lnTo>
                <a:lnTo>
                  <a:pt x="2378" y="10"/>
                </a:lnTo>
                <a:lnTo>
                  <a:pt x="2374" y="12"/>
                </a:lnTo>
                <a:lnTo>
                  <a:pt x="2374" y="12"/>
                </a:lnTo>
                <a:close/>
                <a:moveTo>
                  <a:pt x="2314" y="12"/>
                </a:moveTo>
                <a:lnTo>
                  <a:pt x="2230" y="12"/>
                </a:lnTo>
                <a:lnTo>
                  <a:pt x="2227" y="10"/>
                </a:lnTo>
                <a:lnTo>
                  <a:pt x="2224" y="6"/>
                </a:lnTo>
                <a:lnTo>
                  <a:pt x="2227" y="1"/>
                </a:lnTo>
                <a:lnTo>
                  <a:pt x="2230" y="0"/>
                </a:lnTo>
                <a:lnTo>
                  <a:pt x="2314" y="0"/>
                </a:lnTo>
                <a:lnTo>
                  <a:pt x="2318" y="1"/>
                </a:lnTo>
                <a:lnTo>
                  <a:pt x="2320" y="6"/>
                </a:lnTo>
                <a:lnTo>
                  <a:pt x="2318" y="10"/>
                </a:lnTo>
                <a:lnTo>
                  <a:pt x="2314" y="12"/>
                </a:lnTo>
                <a:lnTo>
                  <a:pt x="2314" y="12"/>
                </a:lnTo>
                <a:close/>
                <a:moveTo>
                  <a:pt x="2171" y="12"/>
                </a:moveTo>
                <a:lnTo>
                  <a:pt x="2171" y="12"/>
                </a:lnTo>
                <a:lnTo>
                  <a:pt x="2167" y="10"/>
                </a:lnTo>
                <a:lnTo>
                  <a:pt x="2165" y="6"/>
                </a:lnTo>
                <a:lnTo>
                  <a:pt x="2167" y="1"/>
                </a:lnTo>
                <a:lnTo>
                  <a:pt x="2171" y="0"/>
                </a:lnTo>
                <a:lnTo>
                  <a:pt x="2171" y="0"/>
                </a:lnTo>
                <a:lnTo>
                  <a:pt x="2176" y="1"/>
                </a:lnTo>
                <a:lnTo>
                  <a:pt x="2177" y="6"/>
                </a:lnTo>
                <a:lnTo>
                  <a:pt x="2176" y="10"/>
                </a:lnTo>
                <a:lnTo>
                  <a:pt x="2171" y="12"/>
                </a:lnTo>
                <a:lnTo>
                  <a:pt x="2171" y="12"/>
                </a:lnTo>
                <a:close/>
                <a:moveTo>
                  <a:pt x="2112" y="12"/>
                </a:moveTo>
                <a:lnTo>
                  <a:pt x="2029" y="12"/>
                </a:lnTo>
                <a:lnTo>
                  <a:pt x="2025" y="10"/>
                </a:lnTo>
                <a:lnTo>
                  <a:pt x="2022" y="6"/>
                </a:lnTo>
                <a:lnTo>
                  <a:pt x="2025" y="1"/>
                </a:lnTo>
                <a:lnTo>
                  <a:pt x="2029" y="0"/>
                </a:lnTo>
                <a:lnTo>
                  <a:pt x="2112" y="0"/>
                </a:lnTo>
                <a:lnTo>
                  <a:pt x="2116" y="1"/>
                </a:lnTo>
                <a:lnTo>
                  <a:pt x="2118" y="6"/>
                </a:lnTo>
                <a:lnTo>
                  <a:pt x="2116" y="10"/>
                </a:lnTo>
                <a:lnTo>
                  <a:pt x="2112" y="12"/>
                </a:lnTo>
                <a:lnTo>
                  <a:pt x="2112" y="12"/>
                </a:lnTo>
                <a:close/>
                <a:moveTo>
                  <a:pt x="1969" y="12"/>
                </a:moveTo>
                <a:lnTo>
                  <a:pt x="1969" y="12"/>
                </a:lnTo>
                <a:lnTo>
                  <a:pt x="1965" y="10"/>
                </a:lnTo>
                <a:lnTo>
                  <a:pt x="1963" y="6"/>
                </a:lnTo>
                <a:lnTo>
                  <a:pt x="1965" y="1"/>
                </a:lnTo>
                <a:lnTo>
                  <a:pt x="1969" y="0"/>
                </a:lnTo>
                <a:lnTo>
                  <a:pt x="1969" y="0"/>
                </a:lnTo>
                <a:lnTo>
                  <a:pt x="1973" y="1"/>
                </a:lnTo>
                <a:lnTo>
                  <a:pt x="1975" y="6"/>
                </a:lnTo>
                <a:lnTo>
                  <a:pt x="1973" y="10"/>
                </a:lnTo>
                <a:lnTo>
                  <a:pt x="1969" y="12"/>
                </a:lnTo>
                <a:lnTo>
                  <a:pt x="1969" y="12"/>
                </a:lnTo>
                <a:close/>
                <a:moveTo>
                  <a:pt x="1910" y="12"/>
                </a:moveTo>
                <a:lnTo>
                  <a:pt x="1827" y="12"/>
                </a:lnTo>
                <a:lnTo>
                  <a:pt x="1823" y="10"/>
                </a:lnTo>
                <a:lnTo>
                  <a:pt x="1820" y="6"/>
                </a:lnTo>
                <a:lnTo>
                  <a:pt x="1823" y="1"/>
                </a:lnTo>
                <a:lnTo>
                  <a:pt x="1827" y="0"/>
                </a:lnTo>
                <a:lnTo>
                  <a:pt x="1910" y="0"/>
                </a:lnTo>
                <a:lnTo>
                  <a:pt x="1913" y="1"/>
                </a:lnTo>
                <a:lnTo>
                  <a:pt x="1916" y="6"/>
                </a:lnTo>
                <a:lnTo>
                  <a:pt x="1913" y="10"/>
                </a:lnTo>
                <a:lnTo>
                  <a:pt x="1910" y="12"/>
                </a:lnTo>
                <a:lnTo>
                  <a:pt x="1910" y="12"/>
                </a:lnTo>
                <a:close/>
                <a:moveTo>
                  <a:pt x="1767" y="12"/>
                </a:moveTo>
                <a:lnTo>
                  <a:pt x="1767" y="12"/>
                </a:lnTo>
                <a:lnTo>
                  <a:pt x="1763" y="10"/>
                </a:lnTo>
                <a:lnTo>
                  <a:pt x="1761" y="6"/>
                </a:lnTo>
                <a:lnTo>
                  <a:pt x="1763" y="1"/>
                </a:lnTo>
                <a:lnTo>
                  <a:pt x="1767" y="0"/>
                </a:lnTo>
                <a:lnTo>
                  <a:pt x="1767" y="0"/>
                </a:lnTo>
                <a:lnTo>
                  <a:pt x="1771" y="1"/>
                </a:lnTo>
                <a:lnTo>
                  <a:pt x="1773" y="6"/>
                </a:lnTo>
                <a:lnTo>
                  <a:pt x="1771" y="10"/>
                </a:lnTo>
                <a:lnTo>
                  <a:pt x="1767" y="12"/>
                </a:lnTo>
                <a:lnTo>
                  <a:pt x="1767" y="12"/>
                </a:lnTo>
                <a:close/>
                <a:moveTo>
                  <a:pt x="1708" y="12"/>
                </a:moveTo>
                <a:lnTo>
                  <a:pt x="1625" y="12"/>
                </a:lnTo>
                <a:lnTo>
                  <a:pt x="1620" y="10"/>
                </a:lnTo>
                <a:lnTo>
                  <a:pt x="1618" y="6"/>
                </a:lnTo>
                <a:lnTo>
                  <a:pt x="1620" y="1"/>
                </a:lnTo>
                <a:lnTo>
                  <a:pt x="1625" y="0"/>
                </a:lnTo>
                <a:lnTo>
                  <a:pt x="1708" y="0"/>
                </a:lnTo>
                <a:lnTo>
                  <a:pt x="1711" y="1"/>
                </a:lnTo>
                <a:lnTo>
                  <a:pt x="1714" y="6"/>
                </a:lnTo>
                <a:lnTo>
                  <a:pt x="1711" y="10"/>
                </a:lnTo>
                <a:lnTo>
                  <a:pt x="1708" y="12"/>
                </a:lnTo>
                <a:lnTo>
                  <a:pt x="1708" y="12"/>
                </a:lnTo>
                <a:close/>
                <a:moveTo>
                  <a:pt x="1565" y="12"/>
                </a:moveTo>
                <a:lnTo>
                  <a:pt x="1565" y="12"/>
                </a:lnTo>
                <a:lnTo>
                  <a:pt x="1560" y="10"/>
                </a:lnTo>
                <a:lnTo>
                  <a:pt x="1559" y="6"/>
                </a:lnTo>
                <a:lnTo>
                  <a:pt x="1560" y="1"/>
                </a:lnTo>
                <a:lnTo>
                  <a:pt x="1565" y="0"/>
                </a:lnTo>
                <a:lnTo>
                  <a:pt x="1565" y="0"/>
                </a:lnTo>
                <a:lnTo>
                  <a:pt x="1569" y="1"/>
                </a:lnTo>
                <a:lnTo>
                  <a:pt x="1570" y="6"/>
                </a:lnTo>
                <a:lnTo>
                  <a:pt x="1569" y="10"/>
                </a:lnTo>
                <a:lnTo>
                  <a:pt x="1565" y="12"/>
                </a:lnTo>
                <a:lnTo>
                  <a:pt x="1565" y="12"/>
                </a:lnTo>
                <a:close/>
                <a:moveTo>
                  <a:pt x="1506" y="12"/>
                </a:moveTo>
                <a:lnTo>
                  <a:pt x="1421" y="12"/>
                </a:lnTo>
                <a:lnTo>
                  <a:pt x="1418" y="10"/>
                </a:lnTo>
                <a:lnTo>
                  <a:pt x="1416" y="6"/>
                </a:lnTo>
                <a:lnTo>
                  <a:pt x="1418" y="1"/>
                </a:lnTo>
                <a:lnTo>
                  <a:pt x="1421" y="0"/>
                </a:lnTo>
                <a:lnTo>
                  <a:pt x="1506" y="0"/>
                </a:lnTo>
                <a:lnTo>
                  <a:pt x="1509" y="1"/>
                </a:lnTo>
                <a:lnTo>
                  <a:pt x="1511" y="6"/>
                </a:lnTo>
                <a:lnTo>
                  <a:pt x="1509" y="10"/>
                </a:lnTo>
                <a:lnTo>
                  <a:pt x="1506" y="12"/>
                </a:lnTo>
                <a:lnTo>
                  <a:pt x="1506" y="12"/>
                </a:lnTo>
                <a:close/>
                <a:moveTo>
                  <a:pt x="1362" y="12"/>
                </a:moveTo>
                <a:lnTo>
                  <a:pt x="1362" y="12"/>
                </a:lnTo>
                <a:lnTo>
                  <a:pt x="1358" y="10"/>
                </a:lnTo>
                <a:lnTo>
                  <a:pt x="1357" y="6"/>
                </a:lnTo>
                <a:lnTo>
                  <a:pt x="1358" y="1"/>
                </a:lnTo>
                <a:lnTo>
                  <a:pt x="1362" y="0"/>
                </a:lnTo>
                <a:lnTo>
                  <a:pt x="1362" y="0"/>
                </a:lnTo>
                <a:lnTo>
                  <a:pt x="1367" y="1"/>
                </a:lnTo>
                <a:lnTo>
                  <a:pt x="1368" y="6"/>
                </a:lnTo>
                <a:lnTo>
                  <a:pt x="1367" y="10"/>
                </a:lnTo>
                <a:lnTo>
                  <a:pt x="1362" y="12"/>
                </a:lnTo>
                <a:lnTo>
                  <a:pt x="1362" y="12"/>
                </a:lnTo>
                <a:close/>
                <a:moveTo>
                  <a:pt x="1302" y="12"/>
                </a:moveTo>
                <a:lnTo>
                  <a:pt x="1219" y="12"/>
                </a:lnTo>
                <a:lnTo>
                  <a:pt x="1216" y="10"/>
                </a:lnTo>
                <a:lnTo>
                  <a:pt x="1213" y="6"/>
                </a:lnTo>
                <a:lnTo>
                  <a:pt x="1216" y="1"/>
                </a:lnTo>
                <a:lnTo>
                  <a:pt x="1219" y="0"/>
                </a:lnTo>
                <a:lnTo>
                  <a:pt x="1302" y="0"/>
                </a:lnTo>
                <a:lnTo>
                  <a:pt x="1307" y="1"/>
                </a:lnTo>
                <a:lnTo>
                  <a:pt x="1309" y="6"/>
                </a:lnTo>
                <a:lnTo>
                  <a:pt x="1307" y="10"/>
                </a:lnTo>
                <a:lnTo>
                  <a:pt x="1302" y="12"/>
                </a:lnTo>
                <a:lnTo>
                  <a:pt x="1302" y="12"/>
                </a:lnTo>
                <a:close/>
                <a:moveTo>
                  <a:pt x="1160" y="12"/>
                </a:moveTo>
                <a:lnTo>
                  <a:pt x="1160" y="12"/>
                </a:lnTo>
                <a:lnTo>
                  <a:pt x="1156" y="10"/>
                </a:lnTo>
                <a:lnTo>
                  <a:pt x="1154" y="6"/>
                </a:lnTo>
                <a:lnTo>
                  <a:pt x="1156" y="1"/>
                </a:lnTo>
                <a:lnTo>
                  <a:pt x="1160" y="0"/>
                </a:lnTo>
                <a:lnTo>
                  <a:pt x="1160" y="0"/>
                </a:lnTo>
                <a:lnTo>
                  <a:pt x="1165" y="1"/>
                </a:lnTo>
                <a:lnTo>
                  <a:pt x="1166" y="6"/>
                </a:lnTo>
                <a:lnTo>
                  <a:pt x="1165" y="10"/>
                </a:lnTo>
                <a:lnTo>
                  <a:pt x="1160" y="12"/>
                </a:lnTo>
                <a:lnTo>
                  <a:pt x="1160" y="12"/>
                </a:lnTo>
                <a:close/>
                <a:moveTo>
                  <a:pt x="1100" y="12"/>
                </a:moveTo>
                <a:lnTo>
                  <a:pt x="1017" y="12"/>
                </a:lnTo>
                <a:lnTo>
                  <a:pt x="1014" y="10"/>
                </a:lnTo>
                <a:lnTo>
                  <a:pt x="1011" y="6"/>
                </a:lnTo>
                <a:lnTo>
                  <a:pt x="1014" y="1"/>
                </a:lnTo>
                <a:lnTo>
                  <a:pt x="1017" y="0"/>
                </a:lnTo>
                <a:lnTo>
                  <a:pt x="1100" y="0"/>
                </a:lnTo>
                <a:lnTo>
                  <a:pt x="1105" y="1"/>
                </a:lnTo>
                <a:lnTo>
                  <a:pt x="1107" y="6"/>
                </a:lnTo>
                <a:lnTo>
                  <a:pt x="1105" y="10"/>
                </a:lnTo>
                <a:lnTo>
                  <a:pt x="1100" y="12"/>
                </a:lnTo>
                <a:lnTo>
                  <a:pt x="1100" y="12"/>
                </a:lnTo>
                <a:close/>
                <a:moveTo>
                  <a:pt x="958" y="12"/>
                </a:moveTo>
                <a:lnTo>
                  <a:pt x="958" y="12"/>
                </a:lnTo>
                <a:lnTo>
                  <a:pt x="954" y="10"/>
                </a:lnTo>
                <a:lnTo>
                  <a:pt x="952" y="6"/>
                </a:lnTo>
                <a:lnTo>
                  <a:pt x="954" y="1"/>
                </a:lnTo>
                <a:lnTo>
                  <a:pt x="958" y="0"/>
                </a:lnTo>
                <a:lnTo>
                  <a:pt x="958" y="0"/>
                </a:lnTo>
                <a:lnTo>
                  <a:pt x="962" y="1"/>
                </a:lnTo>
                <a:lnTo>
                  <a:pt x="964" y="6"/>
                </a:lnTo>
                <a:lnTo>
                  <a:pt x="962" y="10"/>
                </a:lnTo>
                <a:lnTo>
                  <a:pt x="958" y="12"/>
                </a:lnTo>
                <a:lnTo>
                  <a:pt x="958" y="12"/>
                </a:lnTo>
                <a:close/>
                <a:moveTo>
                  <a:pt x="898" y="12"/>
                </a:moveTo>
                <a:lnTo>
                  <a:pt x="815" y="12"/>
                </a:lnTo>
                <a:lnTo>
                  <a:pt x="812" y="10"/>
                </a:lnTo>
                <a:lnTo>
                  <a:pt x="809" y="6"/>
                </a:lnTo>
                <a:lnTo>
                  <a:pt x="812" y="1"/>
                </a:lnTo>
                <a:lnTo>
                  <a:pt x="815" y="0"/>
                </a:lnTo>
                <a:lnTo>
                  <a:pt x="898" y="0"/>
                </a:lnTo>
                <a:lnTo>
                  <a:pt x="902" y="1"/>
                </a:lnTo>
                <a:lnTo>
                  <a:pt x="905" y="6"/>
                </a:lnTo>
                <a:lnTo>
                  <a:pt x="902" y="10"/>
                </a:lnTo>
                <a:lnTo>
                  <a:pt x="898" y="12"/>
                </a:lnTo>
                <a:lnTo>
                  <a:pt x="898" y="12"/>
                </a:lnTo>
                <a:close/>
                <a:moveTo>
                  <a:pt x="756" y="12"/>
                </a:moveTo>
                <a:lnTo>
                  <a:pt x="756" y="12"/>
                </a:lnTo>
                <a:lnTo>
                  <a:pt x="752" y="10"/>
                </a:lnTo>
                <a:lnTo>
                  <a:pt x="750" y="6"/>
                </a:lnTo>
                <a:lnTo>
                  <a:pt x="752" y="1"/>
                </a:lnTo>
                <a:lnTo>
                  <a:pt x="756" y="0"/>
                </a:lnTo>
                <a:lnTo>
                  <a:pt x="756" y="0"/>
                </a:lnTo>
                <a:lnTo>
                  <a:pt x="760" y="1"/>
                </a:lnTo>
                <a:lnTo>
                  <a:pt x="762" y="6"/>
                </a:lnTo>
                <a:lnTo>
                  <a:pt x="760" y="10"/>
                </a:lnTo>
                <a:lnTo>
                  <a:pt x="756" y="12"/>
                </a:lnTo>
                <a:lnTo>
                  <a:pt x="756" y="12"/>
                </a:lnTo>
                <a:close/>
                <a:moveTo>
                  <a:pt x="696" y="12"/>
                </a:moveTo>
                <a:lnTo>
                  <a:pt x="613" y="12"/>
                </a:lnTo>
                <a:lnTo>
                  <a:pt x="608" y="10"/>
                </a:lnTo>
                <a:lnTo>
                  <a:pt x="607" y="6"/>
                </a:lnTo>
                <a:lnTo>
                  <a:pt x="608" y="1"/>
                </a:lnTo>
                <a:lnTo>
                  <a:pt x="613" y="0"/>
                </a:lnTo>
                <a:lnTo>
                  <a:pt x="696" y="0"/>
                </a:lnTo>
                <a:lnTo>
                  <a:pt x="700" y="1"/>
                </a:lnTo>
                <a:lnTo>
                  <a:pt x="703" y="6"/>
                </a:lnTo>
                <a:lnTo>
                  <a:pt x="700" y="10"/>
                </a:lnTo>
                <a:lnTo>
                  <a:pt x="696" y="12"/>
                </a:lnTo>
                <a:lnTo>
                  <a:pt x="696" y="12"/>
                </a:lnTo>
                <a:close/>
                <a:moveTo>
                  <a:pt x="554" y="12"/>
                </a:moveTo>
                <a:lnTo>
                  <a:pt x="554" y="12"/>
                </a:lnTo>
                <a:lnTo>
                  <a:pt x="549" y="10"/>
                </a:lnTo>
                <a:lnTo>
                  <a:pt x="548" y="6"/>
                </a:lnTo>
                <a:lnTo>
                  <a:pt x="549" y="1"/>
                </a:lnTo>
                <a:lnTo>
                  <a:pt x="554" y="0"/>
                </a:lnTo>
                <a:lnTo>
                  <a:pt x="554" y="0"/>
                </a:lnTo>
                <a:lnTo>
                  <a:pt x="558" y="1"/>
                </a:lnTo>
                <a:lnTo>
                  <a:pt x="559" y="6"/>
                </a:lnTo>
                <a:lnTo>
                  <a:pt x="558" y="10"/>
                </a:lnTo>
                <a:lnTo>
                  <a:pt x="554" y="12"/>
                </a:lnTo>
                <a:lnTo>
                  <a:pt x="554" y="12"/>
                </a:lnTo>
                <a:close/>
                <a:moveTo>
                  <a:pt x="494" y="12"/>
                </a:moveTo>
                <a:lnTo>
                  <a:pt x="410" y="12"/>
                </a:lnTo>
                <a:lnTo>
                  <a:pt x="406" y="10"/>
                </a:lnTo>
                <a:lnTo>
                  <a:pt x="405" y="6"/>
                </a:lnTo>
                <a:lnTo>
                  <a:pt x="406" y="1"/>
                </a:lnTo>
                <a:lnTo>
                  <a:pt x="410" y="0"/>
                </a:lnTo>
                <a:lnTo>
                  <a:pt x="494" y="0"/>
                </a:lnTo>
                <a:lnTo>
                  <a:pt x="498" y="1"/>
                </a:lnTo>
                <a:lnTo>
                  <a:pt x="499" y="6"/>
                </a:lnTo>
                <a:lnTo>
                  <a:pt x="498" y="10"/>
                </a:lnTo>
                <a:lnTo>
                  <a:pt x="494" y="12"/>
                </a:lnTo>
                <a:lnTo>
                  <a:pt x="494" y="12"/>
                </a:lnTo>
                <a:close/>
                <a:moveTo>
                  <a:pt x="351" y="12"/>
                </a:moveTo>
                <a:lnTo>
                  <a:pt x="351" y="12"/>
                </a:lnTo>
                <a:lnTo>
                  <a:pt x="347" y="10"/>
                </a:lnTo>
                <a:lnTo>
                  <a:pt x="346" y="6"/>
                </a:lnTo>
                <a:lnTo>
                  <a:pt x="347" y="1"/>
                </a:lnTo>
                <a:lnTo>
                  <a:pt x="351" y="0"/>
                </a:lnTo>
                <a:lnTo>
                  <a:pt x="351" y="0"/>
                </a:lnTo>
                <a:lnTo>
                  <a:pt x="356" y="1"/>
                </a:lnTo>
                <a:lnTo>
                  <a:pt x="357" y="6"/>
                </a:lnTo>
                <a:lnTo>
                  <a:pt x="356" y="10"/>
                </a:lnTo>
                <a:lnTo>
                  <a:pt x="351" y="12"/>
                </a:lnTo>
                <a:lnTo>
                  <a:pt x="351" y="12"/>
                </a:lnTo>
                <a:close/>
                <a:moveTo>
                  <a:pt x="291" y="12"/>
                </a:moveTo>
                <a:lnTo>
                  <a:pt x="208" y="12"/>
                </a:lnTo>
                <a:lnTo>
                  <a:pt x="205" y="10"/>
                </a:lnTo>
                <a:lnTo>
                  <a:pt x="202" y="6"/>
                </a:lnTo>
                <a:lnTo>
                  <a:pt x="205" y="1"/>
                </a:lnTo>
                <a:lnTo>
                  <a:pt x="208" y="0"/>
                </a:lnTo>
                <a:lnTo>
                  <a:pt x="291" y="0"/>
                </a:lnTo>
                <a:lnTo>
                  <a:pt x="296" y="1"/>
                </a:lnTo>
                <a:lnTo>
                  <a:pt x="297" y="6"/>
                </a:lnTo>
                <a:lnTo>
                  <a:pt x="296" y="10"/>
                </a:lnTo>
                <a:lnTo>
                  <a:pt x="291" y="12"/>
                </a:lnTo>
                <a:lnTo>
                  <a:pt x="291" y="12"/>
                </a:lnTo>
                <a:close/>
                <a:moveTo>
                  <a:pt x="149" y="12"/>
                </a:moveTo>
                <a:lnTo>
                  <a:pt x="149" y="12"/>
                </a:lnTo>
                <a:lnTo>
                  <a:pt x="145" y="10"/>
                </a:lnTo>
                <a:lnTo>
                  <a:pt x="143" y="6"/>
                </a:lnTo>
                <a:lnTo>
                  <a:pt x="145" y="1"/>
                </a:lnTo>
                <a:lnTo>
                  <a:pt x="149" y="0"/>
                </a:lnTo>
                <a:lnTo>
                  <a:pt x="149" y="0"/>
                </a:lnTo>
                <a:lnTo>
                  <a:pt x="154" y="1"/>
                </a:lnTo>
                <a:lnTo>
                  <a:pt x="155" y="6"/>
                </a:lnTo>
                <a:lnTo>
                  <a:pt x="154" y="10"/>
                </a:lnTo>
                <a:lnTo>
                  <a:pt x="149" y="12"/>
                </a:lnTo>
                <a:lnTo>
                  <a:pt x="149" y="12"/>
                </a:lnTo>
                <a:close/>
                <a:moveTo>
                  <a:pt x="89" y="12"/>
                </a:moveTo>
                <a:lnTo>
                  <a:pt x="6" y="12"/>
                </a:lnTo>
                <a:lnTo>
                  <a:pt x="3" y="10"/>
                </a:lnTo>
                <a:lnTo>
                  <a:pt x="0" y="6"/>
                </a:lnTo>
                <a:lnTo>
                  <a:pt x="3" y="1"/>
                </a:lnTo>
                <a:lnTo>
                  <a:pt x="6" y="0"/>
                </a:lnTo>
                <a:lnTo>
                  <a:pt x="89" y="0"/>
                </a:lnTo>
                <a:lnTo>
                  <a:pt x="94" y="1"/>
                </a:lnTo>
                <a:lnTo>
                  <a:pt x="95" y="6"/>
                </a:lnTo>
                <a:lnTo>
                  <a:pt x="94" y="10"/>
                </a:lnTo>
                <a:lnTo>
                  <a:pt x="89" y="12"/>
                </a:lnTo>
                <a:lnTo>
                  <a:pt x="89" y="12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3" name="Freeform 843"/>
          <p:cNvSpPr>
            <a:spLocks noEditPoints="1"/>
          </p:cNvSpPr>
          <p:nvPr/>
        </p:nvSpPr>
        <p:spPr bwMode="auto">
          <a:xfrm>
            <a:off x="7643862" y="3837706"/>
            <a:ext cx="11113" cy="2641600"/>
          </a:xfrm>
          <a:custGeom>
            <a:avLst/>
            <a:gdLst/>
            <a:ahLst/>
            <a:cxnLst>
              <a:cxn ang="0">
                <a:pos x="12" y="3323"/>
              </a:cxn>
              <a:cxn ang="0">
                <a:pos x="0" y="3179"/>
              </a:cxn>
              <a:cxn ang="0">
                <a:pos x="6" y="3185"/>
              </a:cxn>
              <a:cxn ang="0">
                <a:pos x="6" y="3031"/>
              </a:cxn>
              <a:cxn ang="0">
                <a:pos x="0" y="3120"/>
              </a:cxn>
              <a:cxn ang="0">
                <a:pos x="12" y="2977"/>
              </a:cxn>
              <a:cxn ang="0">
                <a:pos x="0" y="2918"/>
              </a:cxn>
              <a:cxn ang="0">
                <a:pos x="11" y="2923"/>
              </a:cxn>
              <a:cxn ang="0">
                <a:pos x="2" y="2772"/>
              </a:cxn>
              <a:cxn ang="0">
                <a:pos x="2" y="2779"/>
              </a:cxn>
              <a:cxn ang="0">
                <a:pos x="11" y="2628"/>
              </a:cxn>
              <a:cxn ang="0">
                <a:pos x="0" y="2716"/>
              </a:cxn>
              <a:cxn ang="0">
                <a:pos x="12" y="2574"/>
              </a:cxn>
              <a:cxn ang="0">
                <a:pos x="0" y="2430"/>
              </a:cxn>
              <a:cxn ang="0">
                <a:pos x="6" y="2519"/>
              </a:cxn>
              <a:cxn ang="0">
                <a:pos x="6" y="2366"/>
              </a:cxn>
              <a:cxn ang="0">
                <a:pos x="0" y="2371"/>
              </a:cxn>
              <a:cxn ang="0">
                <a:pos x="12" y="2228"/>
              </a:cxn>
              <a:cxn ang="0">
                <a:pos x="0" y="2169"/>
              </a:cxn>
              <a:cxn ang="0">
                <a:pos x="11" y="2174"/>
              </a:cxn>
              <a:cxn ang="0">
                <a:pos x="2" y="2023"/>
              </a:cxn>
              <a:cxn ang="0">
                <a:pos x="2" y="2114"/>
              </a:cxn>
              <a:cxn ang="0">
                <a:pos x="11" y="1963"/>
              </a:cxn>
              <a:cxn ang="0">
                <a:pos x="0" y="1967"/>
              </a:cxn>
              <a:cxn ang="0">
                <a:pos x="12" y="1908"/>
              </a:cxn>
              <a:cxn ang="0">
                <a:pos x="0" y="1765"/>
              </a:cxn>
              <a:cxn ang="0">
                <a:pos x="6" y="1771"/>
              </a:cxn>
              <a:cxn ang="0">
                <a:pos x="6" y="1617"/>
              </a:cxn>
              <a:cxn ang="0">
                <a:pos x="0" y="1706"/>
              </a:cxn>
              <a:cxn ang="0">
                <a:pos x="12" y="1563"/>
              </a:cxn>
              <a:cxn ang="0">
                <a:pos x="0" y="1504"/>
              </a:cxn>
              <a:cxn ang="0">
                <a:pos x="11" y="1508"/>
              </a:cxn>
              <a:cxn ang="0">
                <a:pos x="2" y="1357"/>
              </a:cxn>
              <a:cxn ang="0">
                <a:pos x="2" y="1365"/>
              </a:cxn>
              <a:cxn ang="0">
                <a:pos x="11" y="1214"/>
              </a:cxn>
              <a:cxn ang="0">
                <a:pos x="0" y="1301"/>
              </a:cxn>
              <a:cxn ang="0">
                <a:pos x="12" y="1159"/>
              </a:cxn>
              <a:cxn ang="0">
                <a:pos x="0" y="1016"/>
              </a:cxn>
              <a:cxn ang="0">
                <a:pos x="6" y="1105"/>
              </a:cxn>
              <a:cxn ang="0">
                <a:pos x="6" y="951"/>
              </a:cxn>
              <a:cxn ang="0">
                <a:pos x="0" y="957"/>
              </a:cxn>
              <a:cxn ang="0">
                <a:pos x="12" y="814"/>
              </a:cxn>
              <a:cxn ang="0">
                <a:pos x="0" y="755"/>
              </a:cxn>
              <a:cxn ang="0">
                <a:pos x="11" y="759"/>
              </a:cxn>
              <a:cxn ang="0">
                <a:pos x="2" y="608"/>
              </a:cxn>
              <a:cxn ang="0">
                <a:pos x="2" y="699"/>
              </a:cxn>
              <a:cxn ang="0">
                <a:pos x="11" y="548"/>
              </a:cxn>
              <a:cxn ang="0">
                <a:pos x="0" y="553"/>
              </a:cxn>
              <a:cxn ang="0">
                <a:pos x="12" y="494"/>
              </a:cxn>
              <a:cxn ang="0">
                <a:pos x="0" y="350"/>
              </a:cxn>
              <a:cxn ang="0">
                <a:pos x="6" y="356"/>
              </a:cxn>
              <a:cxn ang="0">
                <a:pos x="6" y="202"/>
              </a:cxn>
              <a:cxn ang="0">
                <a:pos x="0" y="291"/>
              </a:cxn>
              <a:cxn ang="0">
                <a:pos x="12" y="148"/>
              </a:cxn>
              <a:cxn ang="0">
                <a:pos x="0" y="89"/>
              </a:cxn>
              <a:cxn ang="0">
                <a:pos x="11" y="94"/>
              </a:cxn>
            </a:cxnLst>
            <a:rect l="0" t="0" r="r" b="b"/>
            <a:pathLst>
              <a:path w="12" h="3328">
                <a:moveTo>
                  <a:pt x="0" y="3323"/>
                </a:moveTo>
                <a:lnTo>
                  <a:pt x="0" y="3239"/>
                </a:lnTo>
                <a:lnTo>
                  <a:pt x="2" y="3235"/>
                </a:lnTo>
                <a:lnTo>
                  <a:pt x="6" y="3234"/>
                </a:lnTo>
                <a:lnTo>
                  <a:pt x="11" y="3235"/>
                </a:lnTo>
                <a:lnTo>
                  <a:pt x="12" y="3239"/>
                </a:lnTo>
                <a:lnTo>
                  <a:pt x="12" y="3323"/>
                </a:lnTo>
                <a:lnTo>
                  <a:pt x="11" y="3326"/>
                </a:lnTo>
                <a:lnTo>
                  <a:pt x="6" y="3328"/>
                </a:lnTo>
                <a:lnTo>
                  <a:pt x="2" y="3326"/>
                </a:lnTo>
                <a:lnTo>
                  <a:pt x="0" y="3323"/>
                </a:lnTo>
                <a:lnTo>
                  <a:pt x="0" y="3323"/>
                </a:lnTo>
                <a:close/>
                <a:moveTo>
                  <a:pt x="0" y="3179"/>
                </a:moveTo>
                <a:lnTo>
                  <a:pt x="0" y="3179"/>
                </a:lnTo>
                <a:lnTo>
                  <a:pt x="2" y="3175"/>
                </a:lnTo>
                <a:lnTo>
                  <a:pt x="6" y="3174"/>
                </a:lnTo>
                <a:lnTo>
                  <a:pt x="11" y="3175"/>
                </a:lnTo>
                <a:lnTo>
                  <a:pt x="12" y="3179"/>
                </a:lnTo>
                <a:lnTo>
                  <a:pt x="12" y="3179"/>
                </a:lnTo>
                <a:lnTo>
                  <a:pt x="11" y="3184"/>
                </a:lnTo>
                <a:lnTo>
                  <a:pt x="6" y="3185"/>
                </a:lnTo>
                <a:lnTo>
                  <a:pt x="2" y="3184"/>
                </a:lnTo>
                <a:lnTo>
                  <a:pt x="0" y="3179"/>
                </a:lnTo>
                <a:lnTo>
                  <a:pt x="0" y="3179"/>
                </a:lnTo>
                <a:close/>
                <a:moveTo>
                  <a:pt x="0" y="3120"/>
                </a:moveTo>
                <a:lnTo>
                  <a:pt x="0" y="3037"/>
                </a:lnTo>
                <a:lnTo>
                  <a:pt x="2" y="3033"/>
                </a:lnTo>
                <a:lnTo>
                  <a:pt x="6" y="3031"/>
                </a:lnTo>
                <a:lnTo>
                  <a:pt x="11" y="3033"/>
                </a:lnTo>
                <a:lnTo>
                  <a:pt x="12" y="3037"/>
                </a:lnTo>
                <a:lnTo>
                  <a:pt x="12" y="3120"/>
                </a:lnTo>
                <a:lnTo>
                  <a:pt x="11" y="3125"/>
                </a:lnTo>
                <a:lnTo>
                  <a:pt x="6" y="3126"/>
                </a:lnTo>
                <a:lnTo>
                  <a:pt x="2" y="3125"/>
                </a:lnTo>
                <a:lnTo>
                  <a:pt x="0" y="3120"/>
                </a:lnTo>
                <a:lnTo>
                  <a:pt x="0" y="3120"/>
                </a:lnTo>
                <a:close/>
                <a:moveTo>
                  <a:pt x="0" y="2977"/>
                </a:moveTo>
                <a:lnTo>
                  <a:pt x="0" y="2977"/>
                </a:lnTo>
                <a:lnTo>
                  <a:pt x="2" y="2974"/>
                </a:lnTo>
                <a:lnTo>
                  <a:pt x="6" y="2971"/>
                </a:lnTo>
                <a:lnTo>
                  <a:pt x="11" y="2974"/>
                </a:lnTo>
                <a:lnTo>
                  <a:pt x="12" y="2977"/>
                </a:lnTo>
                <a:lnTo>
                  <a:pt x="12" y="2977"/>
                </a:lnTo>
                <a:lnTo>
                  <a:pt x="11" y="2982"/>
                </a:lnTo>
                <a:lnTo>
                  <a:pt x="6" y="2983"/>
                </a:lnTo>
                <a:lnTo>
                  <a:pt x="2" y="2982"/>
                </a:lnTo>
                <a:lnTo>
                  <a:pt x="0" y="2977"/>
                </a:lnTo>
                <a:lnTo>
                  <a:pt x="0" y="2977"/>
                </a:lnTo>
                <a:close/>
                <a:moveTo>
                  <a:pt x="0" y="2918"/>
                </a:moveTo>
                <a:lnTo>
                  <a:pt x="0" y="2835"/>
                </a:lnTo>
                <a:lnTo>
                  <a:pt x="2" y="2831"/>
                </a:lnTo>
                <a:lnTo>
                  <a:pt x="6" y="2829"/>
                </a:lnTo>
                <a:lnTo>
                  <a:pt x="11" y="2831"/>
                </a:lnTo>
                <a:lnTo>
                  <a:pt x="12" y="2835"/>
                </a:lnTo>
                <a:lnTo>
                  <a:pt x="12" y="2918"/>
                </a:lnTo>
                <a:lnTo>
                  <a:pt x="11" y="2923"/>
                </a:lnTo>
                <a:lnTo>
                  <a:pt x="6" y="2924"/>
                </a:lnTo>
                <a:lnTo>
                  <a:pt x="2" y="2923"/>
                </a:lnTo>
                <a:lnTo>
                  <a:pt x="0" y="2918"/>
                </a:lnTo>
                <a:lnTo>
                  <a:pt x="0" y="2918"/>
                </a:lnTo>
                <a:close/>
                <a:moveTo>
                  <a:pt x="0" y="2775"/>
                </a:moveTo>
                <a:lnTo>
                  <a:pt x="0" y="2775"/>
                </a:lnTo>
                <a:lnTo>
                  <a:pt x="2" y="2772"/>
                </a:lnTo>
                <a:lnTo>
                  <a:pt x="6" y="2769"/>
                </a:lnTo>
                <a:lnTo>
                  <a:pt x="11" y="2772"/>
                </a:lnTo>
                <a:lnTo>
                  <a:pt x="12" y="2775"/>
                </a:lnTo>
                <a:lnTo>
                  <a:pt x="12" y="2775"/>
                </a:lnTo>
                <a:lnTo>
                  <a:pt x="11" y="2779"/>
                </a:lnTo>
                <a:lnTo>
                  <a:pt x="6" y="2782"/>
                </a:lnTo>
                <a:lnTo>
                  <a:pt x="2" y="2779"/>
                </a:lnTo>
                <a:lnTo>
                  <a:pt x="0" y="2775"/>
                </a:lnTo>
                <a:lnTo>
                  <a:pt x="0" y="2775"/>
                </a:lnTo>
                <a:close/>
                <a:moveTo>
                  <a:pt x="0" y="2716"/>
                </a:moveTo>
                <a:lnTo>
                  <a:pt x="0" y="2633"/>
                </a:lnTo>
                <a:lnTo>
                  <a:pt x="2" y="2628"/>
                </a:lnTo>
                <a:lnTo>
                  <a:pt x="6" y="2627"/>
                </a:lnTo>
                <a:lnTo>
                  <a:pt x="11" y="2628"/>
                </a:lnTo>
                <a:lnTo>
                  <a:pt x="12" y="2633"/>
                </a:lnTo>
                <a:lnTo>
                  <a:pt x="12" y="2716"/>
                </a:lnTo>
                <a:lnTo>
                  <a:pt x="11" y="2720"/>
                </a:lnTo>
                <a:lnTo>
                  <a:pt x="6" y="2722"/>
                </a:lnTo>
                <a:lnTo>
                  <a:pt x="2" y="2720"/>
                </a:lnTo>
                <a:lnTo>
                  <a:pt x="0" y="2716"/>
                </a:lnTo>
                <a:lnTo>
                  <a:pt x="0" y="2716"/>
                </a:lnTo>
                <a:close/>
                <a:moveTo>
                  <a:pt x="0" y="2574"/>
                </a:moveTo>
                <a:lnTo>
                  <a:pt x="0" y="2574"/>
                </a:lnTo>
                <a:lnTo>
                  <a:pt x="2" y="2569"/>
                </a:lnTo>
                <a:lnTo>
                  <a:pt x="6" y="2567"/>
                </a:lnTo>
                <a:lnTo>
                  <a:pt x="11" y="2569"/>
                </a:lnTo>
                <a:lnTo>
                  <a:pt x="12" y="2574"/>
                </a:lnTo>
                <a:lnTo>
                  <a:pt x="12" y="2574"/>
                </a:lnTo>
                <a:lnTo>
                  <a:pt x="11" y="2577"/>
                </a:lnTo>
                <a:lnTo>
                  <a:pt x="6" y="2579"/>
                </a:lnTo>
                <a:lnTo>
                  <a:pt x="2" y="2577"/>
                </a:lnTo>
                <a:lnTo>
                  <a:pt x="0" y="2574"/>
                </a:lnTo>
                <a:lnTo>
                  <a:pt x="0" y="2574"/>
                </a:lnTo>
                <a:close/>
                <a:moveTo>
                  <a:pt x="0" y="2514"/>
                </a:moveTo>
                <a:lnTo>
                  <a:pt x="0" y="2430"/>
                </a:lnTo>
                <a:lnTo>
                  <a:pt x="2" y="2426"/>
                </a:lnTo>
                <a:lnTo>
                  <a:pt x="6" y="2425"/>
                </a:lnTo>
                <a:lnTo>
                  <a:pt x="11" y="2426"/>
                </a:lnTo>
                <a:lnTo>
                  <a:pt x="12" y="2430"/>
                </a:lnTo>
                <a:lnTo>
                  <a:pt x="12" y="2514"/>
                </a:lnTo>
                <a:lnTo>
                  <a:pt x="11" y="2518"/>
                </a:lnTo>
                <a:lnTo>
                  <a:pt x="6" y="2519"/>
                </a:lnTo>
                <a:lnTo>
                  <a:pt x="2" y="2518"/>
                </a:lnTo>
                <a:lnTo>
                  <a:pt x="0" y="2514"/>
                </a:lnTo>
                <a:lnTo>
                  <a:pt x="0" y="2514"/>
                </a:lnTo>
                <a:close/>
                <a:moveTo>
                  <a:pt x="0" y="2371"/>
                </a:moveTo>
                <a:lnTo>
                  <a:pt x="0" y="2371"/>
                </a:lnTo>
                <a:lnTo>
                  <a:pt x="2" y="2367"/>
                </a:lnTo>
                <a:lnTo>
                  <a:pt x="6" y="2366"/>
                </a:lnTo>
                <a:lnTo>
                  <a:pt x="11" y="2367"/>
                </a:lnTo>
                <a:lnTo>
                  <a:pt x="12" y="2371"/>
                </a:lnTo>
                <a:lnTo>
                  <a:pt x="12" y="2371"/>
                </a:lnTo>
                <a:lnTo>
                  <a:pt x="11" y="2376"/>
                </a:lnTo>
                <a:lnTo>
                  <a:pt x="6" y="2377"/>
                </a:lnTo>
                <a:lnTo>
                  <a:pt x="2" y="2376"/>
                </a:lnTo>
                <a:lnTo>
                  <a:pt x="0" y="2371"/>
                </a:lnTo>
                <a:lnTo>
                  <a:pt x="0" y="2371"/>
                </a:lnTo>
                <a:close/>
                <a:moveTo>
                  <a:pt x="0" y="2311"/>
                </a:moveTo>
                <a:lnTo>
                  <a:pt x="0" y="2228"/>
                </a:lnTo>
                <a:lnTo>
                  <a:pt x="2" y="2225"/>
                </a:lnTo>
                <a:lnTo>
                  <a:pt x="6" y="2222"/>
                </a:lnTo>
                <a:lnTo>
                  <a:pt x="11" y="2225"/>
                </a:lnTo>
                <a:lnTo>
                  <a:pt x="12" y="2228"/>
                </a:lnTo>
                <a:lnTo>
                  <a:pt x="12" y="2311"/>
                </a:lnTo>
                <a:lnTo>
                  <a:pt x="11" y="2316"/>
                </a:lnTo>
                <a:lnTo>
                  <a:pt x="6" y="2317"/>
                </a:lnTo>
                <a:lnTo>
                  <a:pt x="2" y="2316"/>
                </a:lnTo>
                <a:lnTo>
                  <a:pt x="0" y="2311"/>
                </a:lnTo>
                <a:lnTo>
                  <a:pt x="0" y="2311"/>
                </a:lnTo>
                <a:close/>
                <a:moveTo>
                  <a:pt x="0" y="2169"/>
                </a:moveTo>
                <a:lnTo>
                  <a:pt x="0" y="2169"/>
                </a:lnTo>
                <a:lnTo>
                  <a:pt x="2" y="2165"/>
                </a:lnTo>
                <a:lnTo>
                  <a:pt x="6" y="2163"/>
                </a:lnTo>
                <a:lnTo>
                  <a:pt x="11" y="2165"/>
                </a:lnTo>
                <a:lnTo>
                  <a:pt x="12" y="2169"/>
                </a:lnTo>
                <a:lnTo>
                  <a:pt x="12" y="2169"/>
                </a:lnTo>
                <a:lnTo>
                  <a:pt x="11" y="2174"/>
                </a:lnTo>
                <a:lnTo>
                  <a:pt x="6" y="2175"/>
                </a:lnTo>
                <a:lnTo>
                  <a:pt x="2" y="2174"/>
                </a:lnTo>
                <a:lnTo>
                  <a:pt x="0" y="2169"/>
                </a:lnTo>
                <a:lnTo>
                  <a:pt x="0" y="2169"/>
                </a:lnTo>
                <a:close/>
                <a:moveTo>
                  <a:pt x="0" y="2109"/>
                </a:moveTo>
                <a:lnTo>
                  <a:pt x="0" y="2026"/>
                </a:lnTo>
                <a:lnTo>
                  <a:pt x="2" y="2023"/>
                </a:lnTo>
                <a:lnTo>
                  <a:pt x="6" y="2020"/>
                </a:lnTo>
                <a:lnTo>
                  <a:pt x="11" y="2023"/>
                </a:lnTo>
                <a:lnTo>
                  <a:pt x="12" y="2026"/>
                </a:lnTo>
                <a:lnTo>
                  <a:pt x="12" y="2109"/>
                </a:lnTo>
                <a:lnTo>
                  <a:pt x="11" y="2114"/>
                </a:lnTo>
                <a:lnTo>
                  <a:pt x="6" y="2116"/>
                </a:lnTo>
                <a:lnTo>
                  <a:pt x="2" y="2114"/>
                </a:lnTo>
                <a:lnTo>
                  <a:pt x="0" y="2109"/>
                </a:lnTo>
                <a:lnTo>
                  <a:pt x="0" y="2109"/>
                </a:lnTo>
                <a:close/>
                <a:moveTo>
                  <a:pt x="0" y="1967"/>
                </a:moveTo>
                <a:lnTo>
                  <a:pt x="0" y="1967"/>
                </a:lnTo>
                <a:lnTo>
                  <a:pt x="2" y="1963"/>
                </a:lnTo>
                <a:lnTo>
                  <a:pt x="6" y="1961"/>
                </a:lnTo>
                <a:lnTo>
                  <a:pt x="11" y="1963"/>
                </a:lnTo>
                <a:lnTo>
                  <a:pt x="12" y="1967"/>
                </a:lnTo>
                <a:lnTo>
                  <a:pt x="12" y="1967"/>
                </a:lnTo>
                <a:lnTo>
                  <a:pt x="11" y="1971"/>
                </a:lnTo>
                <a:lnTo>
                  <a:pt x="6" y="1973"/>
                </a:lnTo>
                <a:lnTo>
                  <a:pt x="2" y="1971"/>
                </a:lnTo>
                <a:lnTo>
                  <a:pt x="0" y="1967"/>
                </a:lnTo>
                <a:lnTo>
                  <a:pt x="0" y="1967"/>
                </a:lnTo>
                <a:close/>
                <a:moveTo>
                  <a:pt x="0" y="1908"/>
                </a:moveTo>
                <a:lnTo>
                  <a:pt x="0" y="1825"/>
                </a:lnTo>
                <a:lnTo>
                  <a:pt x="2" y="1821"/>
                </a:lnTo>
                <a:lnTo>
                  <a:pt x="6" y="1818"/>
                </a:lnTo>
                <a:lnTo>
                  <a:pt x="11" y="1821"/>
                </a:lnTo>
                <a:lnTo>
                  <a:pt x="12" y="1825"/>
                </a:lnTo>
                <a:lnTo>
                  <a:pt x="12" y="1908"/>
                </a:lnTo>
                <a:lnTo>
                  <a:pt x="11" y="1911"/>
                </a:lnTo>
                <a:lnTo>
                  <a:pt x="6" y="1914"/>
                </a:lnTo>
                <a:lnTo>
                  <a:pt x="2" y="1911"/>
                </a:lnTo>
                <a:lnTo>
                  <a:pt x="0" y="1908"/>
                </a:lnTo>
                <a:lnTo>
                  <a:pt x="0" y="1908"/>
                </a:lnTo>
                <a:close/>
                <a:moveTo>
                  <a:pt x="0" y="1765"/>
                </a:moveTo>
                <a:lnTo>
                  <a:pt x="0" y="1765"/>
                </a:lnTo>
                <a:lnTo>
                  <a:pt x="2" y="1762"/>
                </a:lnTo>
                <a:lnTo>
                  <a:pt x="6" y="1759"/>
                </a:lnTo>
                <a:lnTo>
                  <a:pt x="11" y="1762"/>
                </a:lnTo>
                <a:lnTo>
                  <a:pt x="12" y="1765"/>
                </a:lnTo>
                <a:lnTo>
                  <a:pt x="12" y="1765"/>
                </a:lnTo>
                <a:lnTo>
                  <a:pt x="11" y="1769"/>
                </a:lnTo>
                <a:lnTo>
                  <a:pt x="6" y="1771"/>
                </a:lnTo>
                <a:lnTo>
                  <a:pt x="2" y="1769"/>
                </a:lnTo>
                <a:lnTo>
                  <a:pt x="0" y="1765"/>
                </a:lnTo>
                <a:lnTo>
                  <a:pt x="0" y="1765"/>
                </a:lnTo>
                <a:close/>
                <a:moveTo>
                  <a:pt x="0" y="1706"/>
                </a:moveTo>
                <a:lnTo>
                  <a:pt x="0" y="1623"/>
                </a:lnTo>
                <a:lnTo>
                  <a:pt x="2" y="1618"/>
                </a:lnTo>
                <a:lnTo>
                  <a:pt x="6" y="1617"/>
                </a:lnTo>
                <a:lnTo>
                  <a:pt x="11" y="1618"/>
                </a:lnTo>
                <a:lnTo>
                  <a:pt x="12" y="1623"/>
                </a:lnTo>
                <a:lnTo>
                  <a:pt x="12" y="1706"/>
                </a:lnTo>
                <a:lnTo>
                  <a:pt x="11" y="1710"/>
                </a:lnTo>
                <a:lnTo>
                  <a:pt x="6" y="1712"/>
                </a:lnTo>
                <a:lnTo>
                  <a:pt x="2" y="1710"/>
                </a:lnTo>
                <a:lnTo>
                  <a:pt x="0" y="1706"/>
                </a:lnTo>
                <a:lnTo>
                  <a:pt x="0" y="1706"/>
                </a:lnTo>
                <a:close/>
                <a:moveTo>
                  <a:pt x="0" y="1563"/>
                </a:moveTo>
                <a:lnTo>
                  <a:pt x="0" y="1563"/>
                </a:lnTo>
                <a:lnTo>
                  <a:pt x="2" y="1558"/>
                </a:lnTo>
                <a:lnTo>
                  <a:pt x="6" y="1557"/>
                </a:lnTo>
                <a:lnTo>
                  <a:pt x="11" y="1558"/>
                </a:lnTo>
                <a:lnTo>
                  <a:pt x="12" y="1563"/>
                </a:lnTo>
                <a:lnTo>
                  <a:pt x="12" y="1563"/>
                </a:lnTo>
                <a:lnTo>
                  <a:pt x="11" y="1567"/>
                </a:lnTo>
                <a:lnTo>
                  <a:pt x="6" y="1568"/>
                </a:lnTo>
                <a:lnTo>
                  <a:pt x="2" y="1567"/>
                </a:lnTo>
                <a:lnTo>
                  <a:pt x="0" y="1563"/>
                </a:lnTo>
                <a:lnTo>
                  <a:pt x="0" y="1563"/>
                </a:lnTo>
                <a:close/>
                <a:moveTo>
                  <a:pt x="0" y="1504"/>
                </a:moveTo>
                <a:lnTo>
                  <a:pt x="0" y="1420"/>
                </a:lnTo>
                <a:lnTo>
                  <a:pt x="2" y="1416"/>
                </a:lnTo>
                <a:lnTo>
                  <a:pt x="6" y="1415"/>
                </a:lnTo>
                <a:lnTo>
                  <a:pt x="11" y="1416"/>
                </a:lnTo>
                <a:lnTo>
                  <a:pt x="12" y="1420"/>
                </a:lnTo>
                <a:lnTo>
                  <a:pt x="12" y="1504"/>
                </a:lnTo>
                <a:lnTo>
                  <a:pt x="11" y="1508"/>
                </a:lnTo>
                <a:lnTo>
                  <a:pt x="6" y="1509"/>
                </a:lnTo>
                <a:lnTo>
                  <a:pt x="2" y="1508"/>
                </a:lnTo>
                <a:lnTo>
                  <a:pt x="0" y="1504"/>
                </a:lnTo>
                <a:lnTo>
                  <a:pt x="0" y="1504"/>
                </a:lnTo>
                <a:close/>
                <a:moveTo>
                  <a:pt x="0" y="1360"/>
                </a:moveTo>
                <a:lnTo>
                  <a:pt x="0" y="1360"/>
                </a:lnTo>
                <a:lnTo>
                  <a:pt x="2" y="1357"/>
                </a:lnTo>
                <a:lnTo>
                  <a:pt x="6" y="1355"/>
                </a:lnTo>
                <a:lnTo>
                  <a:pt x="11" y="1357"/>
                </a:lnTo>
                <a:lnTo>
                  <a:pt x="12" y="1360"/>
                </a:lnTo>
                <a:lnTo>
                  <a:pt x="12" y="1360"/>
                </a:lnTo>
                <a:lnTo>
                  <a:pt x="11" y="1365"/>
                </a:lnTo>
                <a:lnTo>
                  <a:pt x="6" y="1367"/>
                </a:lnTo>
                <a:lnTo>
                  <a:pt x="2" y="1365"/>
                </a:lnTo>
                <a:lnTo>
                  <a:pt x="0" y="1360"/>
                </a:lnTo>
                <a:lnTo>
                  <a:pt x="0" y="1360"/>
                </a:lnTo>
                <a:close/>
                <a:moveTo>
                  <a:pt x="0" y="1301"/>
                </a:moveTo>
                <a:lnTo>
                  <a:pt x="0" y="1218"/>
                </a:lnTo>
                <a:lnTo>
                  <a:pt x="2" y="1214"/>
                </a:lnTo>
                <a:lnTo>
                  <a:pt x="6" y="1212"/>
                </a:lnTo>
                <a:lnTo>
                  <a:pt x="11" y="1214"/>
                </a:lnTo>
                <a:lnTo>
                  <a:pt x="12" y="1218"/>
                </a:lnTo>
                <a:lnTo>
                  <a:pt x="12" y="1301"/>
                </a:lnTo>
                <a:lnTo>
                  <a:pt x="11" y="1306"/>
                </a:lnTo>
                <a:lnTo>
                  <a:pt x="6" y="1307"/>
                </a:lnTo>
                <a:lnTo>
                  <a:pt x="2" y="1306"/>
                </a:lnTo>
                <a:lnTo>
                  <a:pt x="0" y="1301"/>
                </a:lnTo>
                <a:lnTo>
                  <a:pt x="0" y="1301"/>
                </a:lnTo>
                <a:close/>
                <a:moveTo>
                  <a:pt x="0" y="1159"/>
                </a:moveTo>
                <a:lnTo>
                  <a:pt x="0" y="1159"/>
                </a:lnTo>
                <a:lnTo>
                  <a:pt x="2" y="1155"/>
                </a:lnTo>
                <a:lnTo>
                  <a:pt x="6" y="1152"/>
                </a:lnTo>
                <a:lnTo>
                  <a:pt x="11" y="1155"/>
                </a:lnTo>
                <a:lnTo>
                  <a:pt x="12" y="1159"/>
                </a:lnTo>
                <a:lnTo>
                  <a:pt x="12" y="1159"/>
                </a:lnTo>
                <a:lnTo>
                  <a:pt x="11" y="1164"/>
                </a:lnTo>
                <a:lnTo>
                  <a:pt x="6" y="1165"/>
                </a:lnTo>
                <a:lnTo>
                  <a:pt x="2" y="1164"/>
                </a:lnTo>
                <a:lnTo>
                  <a:pt x="0" y="1159"/>
                </a:lnTo>
                <a:lnTo>
                  <a:pt x="0" y="1159"/>
                </a:lnTo>
                <a:close/>
                <a:moveTo>
                  <a:pt x="0" y="1099"/>
                </a:moveTo>
                <a:lnTo>
                  <a:pt x="0" y="1016"/>
                </a:lnTo>
                <a:lnTo>
                  <a:pt x="2" y="1012"/>
                </a:lnTo>
                <a:lnTo>
                  <a:pt x="6" y="1010"/>
                </a:lnTo>
                <a:lnTo>
                  <a:pt x="11" y="1012"/>
                </a:lnTo>
                <a:lnTo>
                  <a:pt x="12" y="1016"/>
                </a:lnTo>
                <a:lnTo>
                  <a:pt x="12" y="1099"/>
                </a:lnTo>
                <a:lnTo>
                  <a:pt x="11" y="1104"/>
                </a:lnTo>
                <a:lnTo>
                  <a:pt x="6" y="1105"/>
                </a:lnTo>
                <a:lnTo>
                  <a:pt x="2" y="1104"/>
                </a:lnTo>
                <a:lnTo>
                  <a:pt x="0" y="1099"/>
                </a:lnTo>
                <a:lnTo>
                  <a:pt x="0" y="1099"/>
                </a:lnTo>
                <a:close/>
                <a:moveTo>
                  <a:pt x="0" y="957"/>
                </a:moveTo>
                <a:lnTo>
                  <a:pt x="0" y="957"/>
                </a:lnTo>
                <a:lnTo>
                  <a:pt x="2" y="953"/>
                </a:lnTo>
                <a:lnTo>
                  <a:pt x="6" y="951"/>
                </a:lnTo>
                <a:lnTo>
                  <a:pt x="11" y="953"/>
                </a:lnTo>
                <a:lnTo>
                  <a:pt x="12" y="957"/>
                </a:lnTo>
                <a:lnTo>
                  <a:pt x="12" y="957"/>
                </a:lnTo>
                <a:lnTo>
                  <a:pt x="11" y="960"/>
                </a:lnTo>
                <a:lnTo>
                  <a:pt x="6" y="963"/>
                </a:lnTo>
                <a:lnTo>
                  <a:pt x="2" y="960"/>
                </a:lnTo>
                <a:lnTo>
                  <a:pt x="0" y="957"/>
                </a:lnTo>
                <a:lnTo>
                  <a:pt x="0" y="957"/>
                </a:lnTo>
                <a:close/>
                <a:moveTo>
                  <a:pt x="0" y="897"/>
                </a:moveTo>
                <a:lnTo>
                  <a:pt x="0" y="814"/>
                </a:lnTo>
                <a:lnTo>
                  <a:pt x="2" y="811"/>
                </a:lnTo>
                <a:lnTo>
                  <a:pt x="6" y="808"/>
                </a:lnTo>
                <a:lnTo>
                  <a:pt x="11" y="811"/>
                </a:lnTo>
                <a:lnTo>
                  <a:pt x="12" y="814"/>
                </a:lnTo>
                <a:lnTo>
                  <a:pt x="12" y="897"/>
                </a:lnTo>
                <a:lnTo>
                  <a:pt x="11" y="901"/>
                </a:lnTo>
                <a:lnTo>
                  <a:pt x="6" y="904"/>
                </a:lnTo>
                <a:lnTo>
                  <a:pt x="2" y="901"/>
                </a:lnTo>
                <a:lnTo>
                  <a:pt x="0" y="897"/>
                </a:lnTo>
                <a:lnTo>
                  <a:pt x="0" y="897"/>
                </a:lnTo>
                <a:close/>
                <a:moveTo>
                  <a:pt x="0" y="755"/>
                </a:moveTo>
                <a:lnTo>
                  <a:pt x="0" y="755"/>
                </a:lnTo>
                <a:lnTo>
                  <a:pt x="2" y="750"/>
                </a:lnTo>
                <a:lnTo>
                  <a:pt x="6" y="749"/>
                </a:lnTo>
                <a:lnTo>
                  <a:pt x="11" y="750"/>
                </a:lnTo>
                <a:lnTo>
                  <a:pt x="12" y="755"/>
                </a:lnTo>
                <a:lnTo>
                  <a:pt x="12" y="755"/>
                </a:lnTo>
                <a:lnTo>
                  <a:pt x="11" y="759"/>
                </a:lnTo>
                <a:lnTo>
                  <a:pt x="6" y="761"/>
                </a:lnTo>
                <a:lnTo>
                  <a:pt x="2" y="759"/>
                </a:lnTo>
                <a:lnTo>
                  <a:pt x="0" y="755"/>
                </a:lnTo>
                <a:lnTo>
                  <a:pt x="0" y="755"/>
                </a:lnTo>
                <a:close/>
                <a:moveTo>
                  <a:pt x="0" y="696"/>
                </a:moveTo>
                <a:lnTo>
                  <a:pt x="0" y="613"/>
                </a:lnTo>
                <a:lnTo>
                  <a:pt x="2" y="608"/>
                </a:lnTo>
                <a:lnTo>
                  <a:pt x="6" y="606"/>
                </a:lnTo>
                <a:lnTo>
                  <a:pt x="11" y="608"/>
                </a:lnTo>
                <a:lnTo>
                  <a:pt x="12" y="613"/>
                </a:lnTo>
                <a:lnTo>
                  <a:pt x="12" y="696"/>
                </a:lnTo>
                <a:lnTo>
                  <a:pt x="11" y="699"/>
                </a:lnTo>
                <a:lnTo>
                  <a:pt x="6" y="702"/>
                </a:lnTo>
                <a:lnTo>
                  <a:pt x="2" y="699"/>
                </a:lnTo>
                <a:lnTo>
                  <a:pt x="0" y="696"/>
                </a:lnTo>
                <a:lnTo>
                  <a:pt x="0" y="696"/>
                </a:lnTo>
                <a:close/>
                <a:moveTo>
                  <a:pt x="0" y="553"/>
                </a:moveTo>
                <a:lnTo>
                  <a:pt x="0" y="553"/>
                </a:lnTo>
                <a:lnTo>
                  <a:pt x="2" y="548"/>
                </a:lnTo>
                <a:lnTo>
                  <a:pt x="6" y="547"/>
                </a:lnTo>
                <a:lnTo>
                  <a:pt x="11" y="548"/>
                </a:lnTo>
                <a:lnTo>
                  <a:pt x="12" y="553"/>
                </a:lnTo>
                <a:lnTo>
                  <a:pt x="12" y="553"/>
                </a:lnTo>
                <a:lnTo>
                  <a:pt x="11" y="557"/>
                </a:lnTo>
                <a:lnTo>
                  <a:pt x="6" y="558"/>
                </a:lnTo>
                <a:lnTo>
                  <a:pt x="2" y="557"/>
                </a:lnTo>
                <a:lnTo>
                  <a:pt x="0" y="553"/>
                </a:lnTo>
                <a:lnTo>
                  <a:pt x="0" y="553"/>
                </a:lnTo>
                <a:close/>
                <a:moveTo>
                  <a:pt x="0" y="494"/>
                </a:moveTo>
                <a:lnTo>
                  <a:pt x="0" y="410"/>
                </a:lnTo>
                <a:lnTo>
                  <a:pt x="2" y="406"/>
                </a:lnTo>
                <a:lnTo>
                  <a:pt x="6" y="405"/>
                </a:lnTo>
                <a:lnTo>
                  <a:pt x="11" y="406"/>
                </a:lnTo>
                <a:lnTo>
                  <a:pt x="12" y="410"/>
                </a:lnTo>
                <a:lnTo>
                  <a:pt x="12" y="494"/>
                </a:lnTo>
                <a:lnTo>
                  <a:pt x="11" y="497"/>
                </a:lnTo>
                <a:lnTo>
                  <a:pt x="6" y="499"/>
                </a:lnTo>
                <a:lnTo>
                  <a:pt x="2" y="497"/>
                </a:lnTo>
                <a:lnTo>
                  <a:pt x="0" y="494"/>
                </a:lnTo>
                <a:lnTo>
                  <a:pt x="0" y="494"/>
                </a:lnTo>
                <a:close/>
                <a:moveTo>
                  <a:pt x="0" y="350"/>
                </a:moveTo>
                <a:lnTo>
                  <a:pt x="0" y="350"/>
                </a:lnTo>
                <a:lnTo>
                  <a:pt x="2" y="346"/>
                </a:lnTo>
                <a:lnTo>
                  <a:pt x="6" y="345"/>
                </a:lnTo>
                <a:lnTo>
                  <a:pt x="11" y="346"/>
                </a:lnTo>
                <a:lnTo>
                  <a:pt x="12" y="350"/>
                </a:lnTo>
                <a:lnTo>
                  <a:pt x="12" y="350"/>
                </a:lnTo>
                <a:lnTo>
                  <a:pt x="11" y="355"/>
                </a:lnTo>
                <a:lnTo>
                  <a:pt x="6" y="356"/>
                </a:lnTo>
                <a:lnTo>
                  <a:pt x="2" y="355"/>
                </a:lnTo>
                <a:lnTo>
                  <a:pt x="0" y="350"/>
                </a:lnTo>
                <a:lnTo>
                  <a:pt x="0" y="350"/>
                </a:lnTo>
                <a:close/>
                <a:moveTo>
                  <a:pt x="0" y="291"/>
                </a:moveTo>
                <a:lnTo>
                  <a:pt x="0" y="208"/>
                </a:lnTo>
                <a:lnTo>
                  <a:pt x="2" y="204"/>
                </a:lnTo>
                <a:lnTo>
                  <a:pt x="6" y="202"/>
                </a:lnTo>
                <a:lnTo>
                  <a:pt x="11" y="204"/>
                </a:lnTo>
                <a:lnTo>
                  <a:pt x="12" y="208"/>
                </a:lnTo>
                <a:lnTo>
                  <a:pt x="12" y="291"/>
                </a:lnTo>
                <a:lnTo>
                  <a:pt x="11" y="296"/>
                </a:lnTo>
                <a:lnTo>
                  <a:pt x="6" y="297"/>
                </a:lnTo>
                <a:lnTo>
                  <a:pt x="2" y="296"/>
                </a:lnTo>
                <a:lnTo>
                  <a:pt x="0" y="291"/>
                </a:lnTo>
                <a:lnTo>
                  <a:pt x="0" y="291"/>
                </a:lnTo>
                <a:close/>
                <a:moveTo>
                  <a:pt x="0" y="148"/>
                </a:moveTo>
                <a:lnTo>
                  <a:pt x="0" y="148"/>
                </a:lnTo>
                <a:lnTo>
                  <a:pt x="2" y="145"/>
                </a:lnTo>
                <a:lnTo>
                  <a:pt x="6" y="142"/>
                </a:lnTo>
                <a:lnTo>
                  <a:pt x="11" y="145"/>
                </a:lnTo>
                <a:lnTo>
                  <a:pt x="12" y="148"/>
                </a:lnTo>
                <a:lnTo>
                  <a:pt x="12" y="148"/>
                </a:lnTo>
                <a:lnTo>
                  <a:pt x="11" y="153"/>
                </a:lnTo>
                <a:lnTo>
                  <a:pt x="6" y="155"/>
                </a:lnTo>
                <a:lnTo>
                  <a:pt x="2" y="153"/>
                </a:lnTo>
                <a:lnTo>
                  <a:pt x="0" y="148"/>
                </a:lnTo>
                <a:lnTo>
                  <a:pt x="0" y="148"/>
                </a:lnTo>
                <a:close/>
                <a:moveTo>
                  <a:pt x="0" y="89"/>
                </a:move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1" y="2"/>
                </a:lnTo>
                <a:lnTo>
                  <a:pt x="12" y="6"/>
                </a:lnTo>
                <a:lnTo>
                  <a:pt x="12" y="89"/>
                </a:lnTo>
                <a:lnTo>
                  <a:pt x="11" y="94"/>
                </a:lnTo>
                <a:lnTo>
                  <a:pt x="6" y="95"/>
                </a:lnTo>
                <a:lnTo>
                  <a:pt x="2" y="94"/>
                </a:lnTo>
                <a:lnTo>
                  <a:pt x="0" y="89"/>
                </a:lnTo>
                <a:lnTo>
                  <a:pt x="0" y="89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4" name="Freeform 844"/>
          <p:cNvSpPr>
            <a:spLocks/>
          </p:cNvSpPr>
          <p:nvPr/>
        </p:nvSpPr>
        <p:spPr bwMode="auto">
          <a:xfrm>
            <a:off x="7813725" y="3347169"/>
            <a:ext cx="88900" cy="538163"/>
          </a:xfrm>
          <a:custGeom>
            <a:avLst/>
            <a:gdLst/>
            <a:ahLst/>
            <a:cxnLst>
              <a:cxn ang="0">
                <a:pos x="0" y="677"/>
              </a:cxn>
              <a:cxn ang="0">
                <a:pos x="111" y="581"/>
              </a:cxn>
              <a:cxn ang="0">
                <a:pos x="111" y="24"/>
              </a:cxn>
              <a:cxn ang="0">
                <a:pos x="0" y="0"/>
              </a:cxn>
              <a:cxn ang="0">
                <a:pos x="0" y="677"/>
              </a:cxn>
            </a:cxnLst>
            <a:rect l="0" t="0" r="r" b="b"/>
            <a:pathLst>
              <a:path w="111" h="677">
                <a:moveTo>
                  <a:pt x="0" y="677"/>
                </a:moveTo>
                <a:lnTo>
                  <a:pt x="111" y="581"/>
                </a:lnTo>
                <a:lnTo>
                  <a:pt x="111" y="24"/>
                </a:lnTo>
                <a:lnTo>
                  <a:pt x="0" y="0"/>
                </a:lnTo>
                <a:lnTo>
                  <a:pt x="0" y="6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5" name="Freeform 845"/>
          <p:cNvSpPr>
            <a:spLocks/>
          </p:cNvSpPr>
          <p:nvPr/>
        </p:nvSpPr>
        <p:spPr bwMode="auto">
          <a:xfrm>
            <a:off x="7791500" y="3366219"/>
            <a:ext cx="88900" cy="538163"/>
          </a:xfrm>
          <a:custGeom>
            <a:avLst/>
            <a:gdLst/>
            <a:ahLst/>
            <a:cxnLst>
              <a:cxn ang="0">
                <a:pos x="0" y="678"/>
              </a:cxn>
              <a:cxn ang="0">
                <a:pos x="113" y="581"/>
              </a:cxn>
              <a:cxn ang="0">
                <a:pos x="113" y="0"/>
              </a:cxn>
              <a:cxn ang="0">
                <a:pos x="0" y="97"/>
              </a:cxn>
              <a:cxn ang="0">
                <a:pos x="0" y="678"/>
              </a:cxn>
            </a:cxnLst>
            <a:rect l="0" t="0" r="r" b="b"/>
            <a:pathLst>
              <a:path w="113" h="678">
                <a:moveTo>
                  <a:pt x="0" y="678"/>
                </a:moveTo>
                <a:lnTo>
                  <a:pt x="113" y="581"/>
                </a:lnTo>
                <a:lnTo>
                  <a:pt x="113" y="0"/>
                </a:lnTo>
                <a:lnTo>
                  <a:pt x="0" y="97"/>
                </a:lnTo>
                <a:lnTo>
                  <a:pt x="0" y="67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6" name="Rectangle 846"/>
          <p:cNvSpPr>
            <a:spLocks noChangeArrowheads="1"/>
          </p:cNvSpPr>
          <p:nvPr/>
        </p:nvSpPr>
        <p:spPr bwMode="auto">
          <a:xfrm>
            <a:off x="7456537" y="3444006"/>
            <a:ext cx="334963" cy="4603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7" name="Rectangle 847"/>
          <p:cNvSpPr>
            <a:spLocks noChangeArrowheads="1"/>
          </p:cNvSpPr>
          <p:nvPr/>
        </p:nvSpPr>
        <p:spPr bwMode="auto">
          <a:xfrm>
            <a:off x="7434312" y="3424956"/>
            <a:ext cx="357188" cy="4603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8" name="Freeform 848"/>
          <p:cNvSpPr>
            <a:spLocks/>
          </p:cNvSpPr>
          <p:nvPr/>
        </p:nvSpPr>
        <p:spPr bwMode="auto">
          <a:xfrm>
            <a:off x="7434312" y="3347169"/>
            <a:ext cx="446088" cy="77788"/>
          </a:xfrm>
          <a:custGeom>
            <a:avLst/>
            <a:gdLst/>
            <a:ahLst/>
            <a:cxnLst>
              <a:cxn ang="0">
                <a:pos x="0" y="97"/>
              </a:cxn>
              <a:cxn ang="0">
                <a:pos x="449" y="97"/>
              </a:cxn>
              <a:cxn ang="0">
                <a:pos x="562" y="0"/>
              </a:cxn>
              <a:cxn ang="0">
                <a:pos x="112" y="0"/>
              </a:cxn>
              <a:cxn ang="0">
                <a:pos x="0" y="97"/>
              </a:cxn>
            </a:cxnLst>
            <a:rect l="0" t="0" r="r" b="b"/>
            <a:pathLst>
              <a:path w="562" h="97">
                <a:moveTo>
                  <a:pt x="0" y="97"/>
                </a:moveTo>
                <a:lnTo>
                  <a:pt x="449" y="97"/>
                </a:lnTo>
                <a:lnTo>
                  <a:pt x="562" y="0"/>
                </a:lnTo>
                <a:lnTo>
                  <a:pt x="112" y="0"/>
                </a:lnTo>
                <a:lnTo>
                  <a:pt x="0" y="9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29" name="Freeform 849"/>
          <p:cNvSpPr>
            <a:spLocks/>
          </p:cNvSpPr>
          <p:nvPr/>
        </p:nvSpPr>
        <p:spPr bwMode="auto">
          <a:xfrm>
            <a:off x="7791500" y="3347169"/>
            <a:ext cx="88900" cy="538163"/>
          </a:xfrm>
          <a:custGeom>
            <a:avLst/>
            <a:gdLst/>
            <a:ahLst/>
            <a:cxnLst>
              <a:cxn ang="0">
                <a:pos x="0" y="677"/>
              </a:cxn>
              <a:cxn ang="0">
                <a:pos x="113" y="581"/>
              </a:cxn>
              <a:cxn ang="0">
                <a:pos x="113" y="0"/>
              </a:cxn>
              <a:cxn ang="0">
                <a:pos x="0" y="97"/>
              </a:cxn>
              <a:cxn ang="0">
                <a:pos x="0" y="677"/>
              </a:cxn>
            </a:cxnLst>
            <a:rect l="0" t="0" r="r" b="b"/>
            <a:pathLst>
              <a:path w="113" h="677">
                <a:moveTo>
                  <a:pt x="0" y="677"/>
                </a:moveTo>
                <a:lnTo>
                  <a:pt x="113" y="581"/>
                </a:lnTo>
                <a:lnTo>
                  <a:pt x="113" y="0"/>
                </a:lnTo>
                <a:lnTo>
                  <a:pt x="0" y="97"/>
                </a:lnTo>
                <a:lnTo>
                  <a:pt x="0" y="677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0" name="Freeform 850"/>
          <p:cNvSpPr>
            <a:spLocks/>
          </p:cNvSpPr>
          <p:nvPr/>
        </p:nvSpPr>
        <p:spPr bwMode="auto">
          <a:xfrm>
            <a:off x="7434312" y="3424956"/>
            <a:ext cx="357188" cy="9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49" y="0"/>
              </a:cxn>
              <a:cxn ang="0">
                <a:pos x="436" y="12"/>
              </a:cxn>
              <a:cxn ang="0">
                <a:pos x="0" y="12"/>
              </a:cxn>
              <a:cxn ang="0">
                <a:pos x="0" y="0"/>
              </a:cxn>
            </a:cxnLst>
            <a:rect l="0" t="0" r="r" b="b"/>
            <a:pathLst>
              <a:path w="449" h="12">
                <a:moveTo>
                  <a:pt x="0" y="0"/>
                </a:moveTo>
                <a:lnTo>
                  <a:pt x="449" y="0"/>
                </a:lnTo>
                <a:lnTo>
                  <a:pt x="436" y="12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1" name="Freeform 851"/>
          <p:cNvSpPr>
            <a:spLocks/>
          </p:cNvSpPr>
          <p:nvPr/>
        </p:nvSpPr>
        <p:spPr bwMode="auto">
          <a:xfrm>
            <a:off x="7434312" y="3424956"/>
            <a:ext cx="11113" cy="4603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580"/>
              </a:cxn>
              <a:cxn ang="0">
                <a:pos x="13" y="568"/>
              </a:cxn>
              <a:cxn ang="0">
                <a:pos x="13" y="12"/>
              </a:cxn>
              <a:cxn ang="0">
                <a:pos x="0" y="0"/>
              </a:cxn>
            </a:cxnLst>
            <a:rect l="0" t="0" r="r" b="b"/>
            <a:pathLst>
              <a:path w="13" h="580">
                <a:moveTo>
                  <a:pt x="0" y="0"/>
                </a:moveTo>
                <a:lnTo>
                  <a:pt x="0" y="580"/>
                </a:lnTo>
                <a:lnTo>
                  <a:pt x="13" y="568"/>
                </a:lnTo>
                <a:lnTo>
                  <a:pt x="13" y="12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2" name="Rectangle 852"/>
          <p:cNvSpPr>
            <a:spLocks noChangeArrowheads="1"/>
          </p:cNvSpPr>
          <p:nvPr/>
        </p:nvSpPr>
        <p:spPr bwMode="auto">
          <a:xfrm>
            <a:off x="7434312" y="3548781"/>
            <a:ext cx="357188" cy="1111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3" name="Rectangle 853"/>
          <p:cNvSpPr>
            <a:spLocks noChangeArrowheads="1"/>
          </p:cNvSpPr>
          <p:nvPr/>
        </p:nvSpPr>
        <p:spPr bwMode="auto">
          <a:xfrm>
            <a:off x="7445425" y="3559894"/>
            <a:ext cx="346075" cy="952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4" name="Rectangle 854"/>
          <p:cNvSpPr>
            <a:spLocks noChangeArrowheads="1"/>
          </p:cNvSpPr>
          <p:nvPr/>
        </p:nvSpPr>
        <p:spPr bwMode="auto">
          <a:xfrm>
            <a:off x="7434312" y="3683719"/>
            <a:ext cx="357188" cy="9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5" name="Rectangle 855"/>
          <p:cNvSpPr>
            <a:spLocks noChangeArrowheads="1"/>
          </p:cNvSpPr>
          <p:nvPr/>
        </p:nvSpPr>
        <p:spPr bwMode="auto">
          <a:xfrm>
            <a:off x="7445425" y="3693244"/>
            <a:ext cx="346075" cy="1111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6" name="Rectangle 856"/>
          <p:cNvSpPr>
            <a:spLocks noChangeArrowheads="1"/>
          </p:cNvSpPr>
          <p:nvPr/>
        </p:nvSpPr>
        <p:spPr bwMode="auto">
          <a:xfrm>
            <a:off x="7678787" y="3809131"/>
            <a:ext cx="68263" cy="381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7" name="Freeform 857"/>
          <p:cNvSpPr>
            <a:spLocks/>
          </p:cNvSpPr>
          <p:nvPr/>
        </p:nvSpPr>
        <p:spPr bwMode="auto">
          <a:xfrm>
            <a:off x="7434312" y="3347169"/>
            <a:ext cx="446088" cy="77788"/>
          </a:xfrm>
          <a:custGeom>
            <a:avLst/>
            <a:gdLst/>
            <a:ahLst/>
            <a:cxnLst>
              <a:cxn ang="0">
                <a:pos x="562" y="0"/>
              </a:cxn>
              <a:cxn ang="0">
                <a:pos x="547" y="12"/>
              </a:cxn>
              <a:cxn ang="0">
                <a:pos x="112" y="12"/>
              </a:cxn>
              <a:cxn ang="0">
                <a:pos x="13" y="97"/>
              </a:cxn>
              <a:cxn ang="0">
                <a:pos x="0" y="97"/>
              </a:cxn>
              <a:cxn ang="0">
                <a:pos x="112" y="0"/>
              </a:cxn>
              <a:cxn ang="0">
                <a:pos x="562" y="0"/>
              </a:cxn>
            </a:cxnLst>
            <a:rect l="0" t="0" r="r" b="b"/>
            <a:pathLst>
              <a:path w="562" h="97">
                <a:moveTo>
                  <a:pt x="562" y="0"/>
                </a:moveTo>
                <a:lnTo>
                  <a:pt x="547" y="12"/>
                </a:lnTo>
                <a:lnTo>
                  <a:pt x="112" y="12"/>
                </a:lnTo>
                <a:lnTo>
                  <a:pt x="13" y="97"/>
                </a:lnTo>
                <a:lnTo>
                  <a:pt x="0" y="97"/>
                </a:lnTo>
                <a:lnTo>
                  <a:pt x="112" y="0"/>
                </a:lnTo>
                <a:lnTo>
                  <a:pt x="562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3200" b="1">
              <a:latin typeface="+mn-lt"/>
            </a:endParaRPr>
          </a:p>
        </p:txBody>
      </p:sp>
      <p:sp>
        <p:nvSpPr>
          <p:cNvPr id="149338" name="Rectangle 858"/>
          <p:cNvSpPr>
            <a:spLocks noChangeArrowheads="1"/>
          </p:cNvSpPr>
          <p:nvPr/>
        </p:nvSpPr>
        <p:spPr bwMode="auto">
          <a:xfrm>
            <a:off x="7667675" y="3936131"/>
            <a:ext cx="352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</a:t>
            </a:r>
            <a:endParaRPr kumimoji="0" lang="pl-PL" sz="32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858" name="Tytuł 85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pl-PL" sz="3600" dirty="0" smtClean="0">
                <a:solidFill>
                  <a:srgbClr val="000000"/>
                </a:solidFill>
                <a:latin typeface="+mn-lt"/>
                <a:cs typeface="Arial" pitchFamily="34" charset="0"/>
              </a:rPr>
              <a:t>IMS – architektura obecności </a:t>
            </a:r>
            <a:endParaRPr lang="pl-PL" sz="3600" dirty="0">
              <a:latin typeface="+mn-lt"/>
            </a:endParaRPr>
          </a:p>
        </p:txBody>
      </p:sp>
      <p:sp>
        <p:nvSpPr>
          <p:cNvPr id="834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835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134</a:t>
            </a:fld>
            <a:endParaRPr lang="pl-PL" dirty="0"/>
          </a:p>
        </p:txBody>
      </p:sp>
      <p:sp>
        <p:nvSpPr>
          <p:cNvPr id="836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147280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Tytuł 194"/>
          <p:cNvSpPr>
            <a:spLocks noGrp="1"/>
          </p:cNvSpPr>
          <p:nvPr>
            <p:ph type="title"/>
          </p:nvPr>
        </p:nvSpPr>
        <p:spPr>
          <a:xfrm>
            <a:off x="961974" y="378143"/>
            <a:ext cx="7772400" cy="604837"/>
          </a:xfrm>
        </p:spPr>
        <p:txBody>
          <a:bodyPr/>
          <a:lstStyle/>
          <a:p>
            <a:pPr lvl="0"/>
            <a:r>
              <a:rPr lang="pl-PL" sz="28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Subskrypcja obserwatora do własnej listy</a:t>
            </a:r>
            <a:endParaRPr lang="pl-PL" sz="2800" dirty="0"/>
          </a:p>
        </p:txBody>
      </p:sp>
      <p:sp>
        <p:nvSpPr>
          <p:cNvPr id="173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174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135</a:t>
            </a:fld>
            <a:endParaRPr lang="pl-PL" dirty="0"/>
          </a:p>
        </p:txBody>
      </p:sp>
      <p:sp>
        <p:nvSpPr>
          <p:cNvPr id="175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  <p:pic>
        <p:nvPicPr>
          <p:cNvPr id="17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" y="1312489"/>
            <a:ext cx="7598410" cy="46117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72810480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l-PL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Subskrypcja </a:t>
            </a:r>
            <a:r>
              <a:rPr lang="pl-PL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obserwatora </a:t>
            </a:r>
            <a:r>
              <a:rPr lang="pl-PL" altLang="ko-KR" dirty="0" smtClean="0">
                <a:solidFill>
                  <a:schemeClr val="tx1"/>
                </a:solidFill>
              </a:rPr>
              <a:t>(1)</a:t>
            </a:r>
            <a:endParaRPr lang="en-US" altLang="ko-KR" dirty="0" smtClean="0">
              <a:solidFill>
                <a:schemeClr val="tx1"/>
              </a:solidFill>
              <a:ea typeface="Gulim" pitchFamily="34" charset="-127"/>
            </a:endParaRPr>
          </a:p>
        </p:txBody>
      </p:sp>
      <p:sp>
        <p:nvSpPr>
          <p:cNvPr id="30724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pl-PL" altLang="ko-KR" dirty="0"/>
              <a:t>Obserwator wysyła żądanie SUBSCRIBE</a:t>
            </a:r>
          </a:p>
          <a:p>
            <a:pPr lvl="1"/>
            <a:r>
              <a:rPr lang="pl-PL" altLang="ko-KR" dirty="0"/>
              <a:t>Żądanie zawiera zestaw pól nagłówka </a:t>
            </a:r>
            <a:r>
              <a:rPr lang="pl-PL" altLang="ko-KR" dirty="0" err="1"/>
              <a:t>Event</a:t>
            </a:r>
            <a:r>
              <a:rPr lang="pl-PL" altLang="ko-KR" dirty="0"/>
              <a:t> </a:t>
            </a:r>
            <a:r>
              <a:rPr lang="pl-PL" altLang="ko-KR" dirty="0" err="1"/>
              <a:t>header</a:t>
            </a:r>
            <a:endParaRPr lang="pl-PL" altLang="ko-KR" dirty="0"/>
          </a:p>
          <a:p>
            <a:pPr eaLnBrk="1" hangingPunct="1"/>
            <a:r>
              <a:rPr lang="pl-PL" altLang="ko-KR" dirty="0"/>
              <a:t>S-CSCF bada </a:t>
            </a:r>
            <a:r>
              <a:rPr lang="pl-PL" altLang="ko-KR" dirty="0" err="1"/>
              <a:t>iFC</a:t>
            </a:r>
            <a:r>
              <a:rPr lang="pl-PL" altLang="ko-KR" dirty="0"/>
              <a:t> (</a:t>
            </a:r>
            <a:r>
              <a:rPr lang="pl-PL" altLang="ko-KR" dirty="0" err="1"/>
              <a:t>initial</a:t>
            </a:r>
            <a:r>
              <a:rPr lang="pl-PL" altLang="ko-KR" dirty="0"/>
              <a:t> </a:t>
            </a:r>
            <a:r>
              <a:rPr lang="pl-PL" altLang="ko-KR" dirty="0" err="1"/>
              <a:t>filter</a:t>
            </a:r>
            <a:r>
              <a:rPr lang="pl-PL" altLang="ko-KR" dirty="0"/>
              <a:t> </a:t>
            </a:r>
            <a:r>
              <a:rPr lang="pl-PL" altLang="ko-KR" dirty="0" err="1" smtClean="0"/>
              <a:t>criteria</a:t>
            </a:r>
            <a:r>
              <a:rPr lang="pl-PL" altLang="ko-KR" dirty="0" smtClean="0"/>
              <a:t>)</a:t>
            </a:r>
            <a:endParaRPr lang="pl-PL" altLang="ko-KR" dirty="0"/>
          </a:p>
          <a:p>
            <a:pPr eaLnBrk="1" hangingPunct="1"/>
            <a:r>
              <a:rPr lang="pl-PL" altLang="ko-KR" dirty="0"/>
              <a:t>Serwer RLS autoryzujący subskrypcję wysyła odpowiedź 200 OK</a:t>
            </a:r>
          </a:p>
          <a:p>
            <a:pPr eaLnBrk="1" hangingPunct="1"/>
            <a:r>
              <a:rPr lang="pl-PL" altLang="ko-KR" dirty="0"/>
              <a:t>RLS wysyła wiadomość NOTIFY</a:t>
            </a:r>
          </a:p>
          <a:p>
            <a:pPr eaLnBrk="1" hangingPunct="1"/>
            <a:r>
              <a:rPr lang="pl-PL" altLang="ko-KR" dirty="0"/>
              <a:t>….</a:t>
            </a:r>
          </a:p>
          <a:p>
            <a:pPr eaLnBrk="1" hangingPunct="1"/>
            <a:r>
              <a:rPr lang="pl-PL" altLang="ko-KR" dirty="0"/>
              <a:t>Po uzyskaniu nowych informacji zmieniających status Obserwowanego kolejna wiadomość NOTIFY</a:t>
            </a: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136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386771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ytuł 172"/>
          <p:cNvSpPr>
            <a:spLocks noGrp="1"/>
          </p:cNvSpPr>
          <p:nvPr>
            <p:ph type="title"/>
          </p:nvPr>
        </p:nvSpPr>
        <p:spPr>
          <a:xfrm>
            <a:off x="852339" y="325244"/>
            <a:ext cx="8675687" cy="648618"/>
          </a:xfrm>
        </p:spPr>
        <p:txBody>
          <a:bodyPr/>
          <a:lstStyle/>
          <a:p>
            <a:pPr lvl="0"/>
            <a:r>
              <a:rPr lang="pl-PL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RLS abonuje obecność Obserwowanego</a:t>
            </a:r>
            <a:endParaRPr lang="pl-PL" dirty="0"/>
          </a:p>
        </p:txBody>
      </p:sp>
      <p:sp>
        <p:nvSpPr>
          <p:cNvPr id="151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152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137</a:t>
            </a:fld>
            <a:endParaRPr lang="pl-PL" dirty="0"/>
          </a:p>
        </p:txBody>
      </p:sp>
      <p:sp>
        <p:nvSpPr>
          <p:cNvPr id="153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  <p:pic>
        <p:nvPicPr>
          <p:cNvPr id="15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409" y="1667812"/>
            <a:ext cx="7703503" cy="4779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89491131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l-PL" altLang="ko-KR" sz="4000" dirty="0"/>
              <a:t>Subskrypcja Obserwatora (2)</a:t>
            </a:r>
            <a:endParaRPr lang="en-US" altLang="ko-KR" sz="4000" dirty="0" smtClean="0">
              <a:ea typeface="Gulim" pitchFamily="34" charset="-127"/>
            </a:endParaRPr>
          </a:p>
        </p:txBody>
      </p:sp>
      <p:sp>
        <p:nvSpPr>
          <p:cNvPr id="32772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 eaLnBrk="1" hangingPunct="1">
              <a:buNone/>
            </a:pPr>
            <a:endParaRPr lang="pl-PL" altLang="ko-KR" sz="2800" dirty="0" smtClean="0">
              <a:ea typeface="Gulim" pitchFamily="34" charset="-127"/>
            </a:endParaRPr>
          </a:p>
          <a:p>
            <a:pPr eaLnBrk="1" hangingPunct="1"/>
            <a:r>
              <a:rPr lang="en-US" altLang="ko-KR" sz="2800" dirty="0" smtClean="0">
                <a:ea typeface="Gulim" pitchFamily="34" charset="-127"/>
              </a:rPr>
              <a:t>RLS </a:t>
            </a:r>
            <a:r>
              <a:rPr lang="en-US" altLang="ko-KR" sz="2800" dirty="0" err="1">
                <a:ea typeface="Gulim" pitchFamily="34" charset="-127"/>
              </a:rPr>
              <a:t>wysyła</a:t>
            </a:r>
            <a:r>
              <a:rPr lang="en-US" altLang="ko-KR" sz="2800" dirty="0">
                <a:ea typeface="Gulim" pitchFamily="34" charset="-127"/>
              </a:rPr>
              <a:t> </a:t>
            </a:r>
            <a:r>
              <a:rPr lang="en-US" altLang="ko-KR" sz="2800" dirty="0" err="1">
                <a:ea typeface="Gulim" pitchFamily="34" charset="-127"/>
              </a:rPr>
              <a:t>żądanie</a:t>
            </a:r>
            <a:r>
              <a:rPr lang="en-US" altLang="ko-KR" sz="2800" dirty="0">
                <a:ea typeface="Gulim" pitchFamily="34" charset="-127"/>
              </a:rPr>
              <a:t> SUBSCRIBE</a:t>
            </a:r>
          </a:p>
          <a:p>
            <a:pPr eaLnBrk="1" hangingPunct="1"/>
            <a:r>
              <a:rPr lang="en-US" altLang="ko-KR" sz="2800" dirty="0" err="1">
                <a:ea typeface="Gulim" pitchFamily="34" charset="-127"/>
              </a:rPr>
              <a:t>Żądanie</a:t>
            </a:r>
            <a:r>
              <a:rPr lang="en-US" altLang="ko-KR" sz="2800" dirty="0">
                <a:ea typeface="Gulim" pitchFamily="34" charset="-127"/>
              </a:rPr>
              <a:t> </a:t>
            </a:r>
            <a:r>
              <a:rPr lang="en-US" altLang="ko-KR" sz="2800" dirty="0" err="1">
                <a:ea typeface="Gulim" pitchFamily="34" charset="-127"/>
              </a:rPr>
              <a:t>przekazywane</a:t>
            </a:r>
            <a:r>
              <a:rPr lang="en-US" altLang="ko-KR" sz="2800" dirty="0">
                <a:ea typeface="Gulim" pitchFamily="34" charset="-127"/>
              </a:rPr>
              <a:t> via S-CSCF do I-CSCF</a:t>
            </a:r>
          </a:p>
          <a:p>
            <a:pPr eaLnBrk="1" hangingPunct="1"/>
            <a:r>
              <a:rPr lang="en-US" altLang="ko-KR" sz="2800" dirty="0">
                <a:ea typeface="Gulim" pitchFamily="34" charset="-127"/>
              </a:rPr>
              <a:t>I-CSCF </a:t>
            </a:r>
            <a:r>
              <a:rPr lang="en-US" altLang="ko-KR" sz="2800" dirty="0" err="1">
                <a:ea typeface="Gulim" pitchFamily="34" charset="-127"/>
              </a:rPr>
              <a:t>pyta</a:t>
            </a:r>
            <a:r>
              <a:rPr lang="en-US" altLang="ko-KR" sz="2800" dirty="0">
                <a:ea typeface="Gulim" pitchFamily="34" charset="-127"/>
              </a:rPr>
              <a:t> HSS  </a:t>
            </a:r>
            <a:r>
              <a:rPr lang="en-US" altLang="ko-KR" sz="2800" dirty="0" err="1">
                <a:ea typeface="Gulim" pitchFamily="34" charset="-127"/>
              </a:rPr>
              <a:t>przydział</a:t>
            </a:r>
            <a:r>
              <a:rPr lang="en-US" altLang="ko-KR" sz="2800" dirty="0">
                <a:ea typeface="Gulim" pitchFamily="34" charset="-127"/>
              </a:rPr>
              <a:t> S-CSCF</a:t>
            </a:r>
          </a:p>
          <a:p>
            <a:pPr eaLnBrk="1" hangingPunct="1"/>
            <a:r>
              <a:rPr lang="en-US" altLang="ko-KR" sz="2800" dirty="0">
                <a:ea typeface="Gulim" pitchFamily="34" charset="-127"/>
              </a:rPr>
              <a:t>S-CSCF </a:t>
            </a:r>
            <a:r>
              <a:rPr lang="en-US" altLang="ko-KR" sz="2800" dirty="0" err="1">
                <a:ea typeface="Gulim" pitchFamily="34" charset="-127"/>
              </a:rPr>
              <a:t>bada</a:t>
            </a:r>
            <a:r>
              <a:rPr lang="en-US" altLang="ko-KR" sz="2800" dirty="0">
                <a:ea typeface="Gulim" pitchFamily="34" charset="-127"/>
              </a:rPr>
              <a:t> IFC </a:t>
            </a:r>
            <a:r>
              <a:rPr lang="en-US" altLang="ko-KR" sz="2800" dirty="0" err="1">
                <a:ea typeface="Gulim" pitchFamily="34" charset="-127"/>
              </a:rPr>
              <a:t>i</a:t>
            </a:r>
            <a:r>
              <a:rPr lang="en-US" altLang="ko-KR" sz="2800" dirty="0">
                <a:ea typeface="Gulim" pitchFamily="34" charset="-127"/>
              </a:rPr>
              <a:t> </a:t>
            </a:r>
            <a:r>
              <a:rPr lang="en-US" altLang="ko-KR" sz="2800" dirty="0" err="1">
                <a:ea typeface="Gulim" pitchFamily="34" charset="-127"/>
              </a:rPr>
              <a:t>przekazuje</a:t>
            </a:r>
            <a:r>
              <a:rPr lang="en-US" altLang="ko-KR" sz="2800" dirty="0">
                <a:ea typeface="Gulim" pitchFamily="34" charset="-127"/>
              </a:rPr>
              <a:t> </a:t>
            </a:r>
            <a:r>
              <a:rPr lang="en-US" altLang="ko-KR" sz="2800" dirty="0" err="1">
                <a:ea typeface="Gulim" pitchFamily="34" charset="-127"/>
              </a:rPr>
              <a:t>żądanie</a:t>
            </a:r>
            <a:r>
              <a:rPr lang="en-US" altLang="ko-KR" sz="2800" dirty="0">
                <a:ea typeface="Gulim" pitchFamily="34" charset="-127"/>
              </a:rPr>
              <a:t> do PA (Presence Agent)</a:t>
            </a:r>
          </a:p>
          <a:p>
            <a:pPr eaLnBrk="1" hangingPunct="1"/>
            <a:r>
              <a:rPr lang="en-US" altLang="ko-KR" sz="2800" dirty="0">
                <a:ea typeface="Gulim" pitchFamily="34" charset="-127"/>
              </a:rPr>
              <a:t>PA </a:t>
            </a:r>
            <a:r>
              <a:rPr lang="en-US" altLang="ko-KR" sz="2800" dirty="0" err="1">
                <a:ea typeface="Gulim" pitchFamily="34" charset="-127"/>
              </a:rPr>
              <a:t>wysyła</a:t>
            </a:r>
            <a:r>
              <a:rPr lang="en-US" altLang="ko-KR" sz="2800" dirty="0">
                <a:ea typeface="Gulim" pitchFamily="34" charset="-127"/>
              </a:rPr>
              <a:t> 200 OK a </a:t>
            </a:r>
            <a:r>
              <a:rPr lang="en-US" altLang="ko-KR" sz="2800" dirty="0" err="1">
                <a:ea typeface="Gulim" pitchFamily="34" charset="-127"/>
              </a:rPr>
              <a:t>następnie</a:t>
            </a:r>
            <a:r>
              <a:rPr lang="en-US" altLang="ko-KR" sz="2800" dirty="0">
                <a:ea typeface="Gulim" pitchFamily="34" charset="-127"/>
              </a:rPr>
              <a:t> NOTIFY</a:t>
            </a: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138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147654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AutoShape 3"/>
          <p:cNvSpPr>
            <a:spLocks noChangeAspect="1" noChangeArrowheads="1" noTextEdit="1"/>
          </p:cNvSpPr>
          <p:nvPr/>
        </p:nvSpPr>
        <p:spPr bwMode="auto">
          <a:xfrm>
            <a:off x="1547664" y="2060848"/>
            <a:ext cx="6105525" cy="4104456"/>
          </a:xfrm>
          <a:prstGeom prst="rect">
            <a:avLst/>
          </a:prstGeom>
          <a:solidFill>
            <a:srgbClr val="CECEE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29" name="Rectangle 5"/>
          <p:cNvSpPr>
            <a:spLocks noChangeArrowheads="1"/>
          </p:cNvSpPr>
          <p:nvPr/>
        </p:nvSpPr>
        <p:spPr bwMode="auto">
          <a:xfrm>
            <a:off x="5441951" y="3415457"/>
            <a:ext cx="96838" cy="22352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0" name="Rectangle 6"/>
          <p:cNvSpPr>
            <a:spLocks noChangeArrowheads="1"/>
          </p:cNvSpPr>
          <p:nvPr/>
        </p:nvSpPr>
        <p:spPr bwMode="auto">
          <a:xfrm>
            <a:off x="5441951" y="3415457"/>
            <a:ext cx="96838" cy="2235200"/>
          </a:xfrm>
          <a:prstGeom prst="rect">
            <a:avLst/>
          </a:prstGeom>
          <a:noFill/>
          <a:ln w="1270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5510213" y="4409232"/>
            <a:ext cx="15557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1817688" y="3415457"/>
            <a:ext cx="96838" cy="22352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3" name="Rectangle 9"/>
          <p:cNvSpPr>
            <a:spLocks noChangeArrowheads="1"/>
          </p:cNvSpPr>
          <p:nvPr/>
        </p:nvSpPr>
        <p:spPr bwMode="auto">
          <a:xfrm>
            <a:off x="1817688" y="3415457"/>
            <a:ext cx="96838" cy="2235200"/>
          </a:xfrm>
          <a:prstGeom prst="rect">
            <a:avLst/>
          </a:prstGeom>
          <a:noFill/>
          <a:ln w="1270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3544888" y="3415457"/>
            <a:ext cx="98425" cy="22352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5" name="Rectangle 11"/>
          <p:cNvSpPr>
            <a:spLocks noChangeArrowheads="1"/>
          </p:cNvSpPr>
          <p:nvPr/>
        </p:nvSpPr>
        <p:spPr bwMode="auto">
          <a:xfrm>
            <a:off x="3544888" y="3415457"/>
            <a:ext cx="98425" cy="2235200"/>
          </a:xfrm>
          <a:prstGeom prst="rect">
            <a:avLst/>
          </a:prstGeom>
          <a:noFill/>
          <a:ln w="1270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6" name="Rectangle 12"/>
          <p:cNvSpPr>
            <a:spLocks noChangeArrowheads="1"/>
          </p:cNvSpPr>
          <p:nvPr/>
        </p:nvSpPr>
        <p:spPr bwMode="auto">
          <a:xfrm>
            <a:off x="1719263" y="2797919"/>
            <a:ext cx="39370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IMS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37" name="Rectangle 13"/>
          <p:cNvSpPr>
            <a:spLocks noChangeArrowheads="1"/>
          </p:cNvSpPr>
          <p:nvPr/>
        </p:nvSpPr>
        <p:spPr bwMode="auto">
          <a:xfrm>
            <a:off x="1538288" y="3004294"/>
            <a:ext cx="771525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Terminal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38" name="Line 14"/>
          <p:cNvSpPr>
            <a:spLocks noChangeShapeType="1"/>
          </p:cNvSpPr>
          <p:nvPr/>
        </p:nvSpPr>
        <p:spPr bwMode="auto">
          <a:xfrm flipH="1">
            <a:off x="1914526" y="3510707"/>
            <a:ext cx="1500188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39" name="Freeform 15"/>
          <p:cNvSpPr>
            <a:spLocks/>
          </p:cNvSpPr>
          <p:nvPr/>
        </p:nvSpPr>
        <p:spPr bwMode="auto">
          <a:xfrm>
            <a:off x="3403601" y="3464669"/>
            <a:ext cx="141288" cy="936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8" y="59"/>
              </a:cxn>
              <a:cxn ang="0">
                <a:pos x="0" y="119"/>
              </a:cxn>
              <a:cxn ang="0">
                <a:pos x="0" y="0"/>
              </a:cxn>
            </a:cxnLst>
            <a:rect l="0" t="0" r="r" b="b"/>
            <a:pathLst>
              <a:path w="178" h="119">
                <a:moveTo>
                  <a:pt x="0" y="0"/>
                </a:moveTo>
                <a:lnTo>
                  <a:pt x="178" y="59"/>
                </a:lnTo>
                <a:lnTo>
                  <a:pt x="0" y="1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40" name="Rectangle 16"/>
          <p:cNvSpPr>
            <a:spLocks noChangeArrowheads="1"/>
          </p:cNvSpPr>
          <p:nvPr/>
        </p:nvSpPr>
        <p:spPr bwMode="auto">
          <a:xfrm>
            <a:off x="2276476" y="3418632"/>
            <a:ext cx="892175" cy="18573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41" name="Rectangle 17"/>
          <p:cNvSpPr>
            <a:spLocks noChangeArrowheads="1"/>
          </p:cNvSpPr>
          <p:nvPr/>
        </p:nvSpPr>
        <p:spPr bwMode="auto">
          <a:xfrm>
            <a:off x="2282826" y="3418632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2" name="Rectangle 18"/>
          <p:cNvSpPr>
            <a:spLocks noChangeArrowheads="1"/>
          </p:cNvSpPr>
          <p:nvPr/>
        </p:nvSpPr>
        <p:spPr bwMode="auto">
          <a:xfrm>
            <a:off x="2333626" y="3418632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1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3" name="Rectangle 19"/>
          <p:cNvSpPr>
            <a:spLocks noChangeArrowheads="1"/>
          </p:cNvSpPr>
          <p:nvPr/>
        </p:nvSpPr>
        <p:spPr bwMode="auto">
          <a:xfrm>
            <a:off x="2420938" y="3418632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4" name="Rectangle 20"/>
          <p:cNvSpPr>
            <a:spLocks noChangeArrowheads="1"/>
          </p:cNvSpPr>
          <p:nvPr/>
        </p:nvSpPr>
        <p:spPr bwMode="auto">
          <a:xfrm>
            <a:off x="2514601" y="3418632"/>
            <a:ext cx="774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PUBLISH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5" name="Rectangle 21"/>
          <p:cNvSpPr>
            <a:spLocks noChangeArrowheads="1"/>
          </p:cNvSpPr>
          <p:nvPr/>
        </p:nvSpPr>
        <p:spPr bwMode="auto">
          <a:xfrm>
            <a:off x="3276601" y="2901107"/>
            <a:ext cx="19685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P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6" name="Rectangle 22"/>
          <p:cNvSpPr>
            <a:spLocks noChangeArrowheads="1"/>
          </p:cNvSpPr>
          <p:nvPr/>
        </p:nvSpPr>
        <p:spPr bwMode="auto">
          <a:xfrm>
            <a:off x="3390901" y="2901107"/>
            <a:ext cx="13811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-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7" name="Rectangle 23"/>
          <p:cNvSpPr>
            <a:spLocks noChangeArrowheads="1"/>
          </p:cNvSpPr>
          <p:nvPr/>
        </p:nvSpPr>
        <p:spPr bwMode="auto">
          <a:xfrm>
            <a:off x="3448051" y="2901107"/>
            <a:ext cx="561975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CSCF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48" name="Line 24"/>
          <p:cNvSpPr>
            <a:spLocks noChangeShapeType="1"/>
          </p:cNvSpPr>
          <p:nvPr/>
        </p:nvSpPr>
        <p:spPr bwMode="auto">
          <a:xfrm flipH="1">
            <a:off x="3646488" y="3666282"/>
            <a:ext cx="1665288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49" name="Freeform 25"/>
          <p:cNvSpPr>
            <a:spLocks/>
          </p:cNvSpPr>
          <p:nvPr/>
        </p:nvSpPr>
        <p:spPr bwMode="auto">
          <a:xfrm>
            <a:off x="5299076" y="3618657"/>
            <a:ext cx="142875" cy="95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9" y="58"/>
              </a:cxn>
              <a:cxn ang="0">
                <a:pos x="0" y="118"/>
              </a:cxn>
              <a:cxn ang="0">
                <a:pos x="0" y="0"/>
              </a:cxn>
            </a:cxnLst>
            <a:rect l="0" t="0" r="r" b="b"/>
            <a:pathLst>
              <a:path w="179" h="118">
                <a:moveTo>
                  <a:pt x="0" y="0"/>
                </a:moveTo>
                <a:lnTo>
                  <a:pt x="179" y="58"/>
                </a:lnTo>
                <a:lnTo>
                  <a:pt x="0" y="1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50" name="Rectangle 26"/>
          <p:cNvSpPr>
            <a:spLocks noChangeArrowheads="1"/>
          </p:cNvSpPr>
          <p:nvPr/>
        </p:nvSpPr>
        <p:spPr bwMode="auto">
          <a:xfrm>
            <a:off x="4092576" y="3572619"/>
            <a:ext cx="890588" cy="18573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51" name="Rectangle 27"/>
          <p:cNvSpPr>
            <a:spLocks noChangeArrowheads="1"/>
          </p:cNvSpPr>
          <p:nvPr/>
        </p:nvSpPr>
        <p:spPr bwMode="auto">
          <a:xfrm>
            <a:off x="4097338" y="3574207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2" name="Rectangle 28"/>
          <p:cNvSpPr>
            <a:spLocks noChangeArrowheads="1"/>
          </p:cNvSpPr>
          <p:nvPr/>
        </p:nvSpPr>
        <p:spPr bwMode="auto">
          <a:xfrm>
            <a:off x="4149726" y="3574207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3" name="Rectangle 29"/>
          <p:cNvSpPr>
            <a:spLocks noChangeArrowheads="1"/>
          </p:cNvSpPr>
          <p:nvPr/>
        </p:nvSpPr>
        <p:spPr bwMode="auto">
          <a:xfrm>
            <a:off x="4235451" y="3574207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4" name="Rectangle 30"/>
          <p:cNvSpPr>
            <a:spLocks noChangeArrowheads="1"/>
          </p:cNvSpPr>
          <p:nvPr/>
        </p:nvSpPr>
        <p:spPr bwMode="auto">
          <a:xfrm>
            <a:off x="4329113" y="3574207"/>
            <a:ext cx="774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PUBLISH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5" name="Rectangle 31"/>
          <p:cNvSpPr>
            <a:spLocks noChangeArrowheads="1"/>
          </p:cNvSpPr>
          <p:nvPr/>
        </p:nvSpPr>
        <p:spPr bwMode="auto">
          <a:xfrm>
            <a:off x="5141913" y="2901107"/>
            <a:ext cx="19685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S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6" name="Rectangle 32"/>
          <p:cNvSpPr>
            <a:spLocks noChangeArrowheads="1"/>
          </p:cNvSpPr>
          <p:nvPr/>
        </p:nvSpPr>
        <p:spPr bwMode="auto">
          <a:xfrm>
            <a:off x="5257801" y="2901107"/>
            <a:ext cx="13811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-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7" name="Rectangle 33"/>
          <p:cNvSpPr>
            <a:spLocks noChangeArrowheads="1"/>
          </p:cNvSpPr>
          <p:nvPr/>
        </p:nvSpPr>
        <p:spPr bwMode="auto">
          <a:xfrm>
            <a:off x="5313363" y="2901107"/>
            <a:ext cx="561975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CSCF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8" name="Rectangle 34"/>
          <p:cNvSpPr>
            <a:spLocks noChangeArrowheads="1"/>
          </p:cNvSpPr>
          <p:nvPr/>
        </p:nvSpPr>
        <p:spPr bwMode="auto">
          <a:xfrm>
            <a:off x="7265988" y="2901107"/>
            <a:ext cx="19685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P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59" name="Rectangle 35"/>
          <p:cNvSpPr>
            <a:spLocks noChangeArrowheads="1"/>
          </p:cNvSpPr>
          <p:nvPr/>
        </p:nvSpPr>
        <p:spPr bwMode="auto">
          <a:xfrm>
            <a:off x="7380288" y="2901107"/>
            <a:ext cx="19685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S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60" name="Line 36"/>
          <p:cNvSpPr>
            <a:spLocks noChangeShapeType="1"/>
          </p:cNvSpPr>
          <p:nvPr/>
        </p:nvSpPr>
        <p:spPr bwMode="auto">
          <a:xfrm flipH="1">
            <a:off x="5538788" y="4593382"/>
            <a:ext cx="1660525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61" name="Freeform 37"/>
          <p:cNvSpPr>
            <a:spLocks/>
          </p:cNvSpPr>
          <p:nvPr/>
        </p:nvSpPr>
        <p:spPr bwMode="auto">
          <a:xfrm>
            <a:off x="7188201" y="4545757"/>
            <a:ext cx="141288" cy="936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9" y="60"/>
              </a:cxn>
              <a:cxn ang="0">
                <a:pos x="0" y="118"/>
              </a:cxn>
              <a:cxn ang="0">
                <a:pos x="0" y="0"/>
              </a:cxn>
            </a:cxnLst>
            <a:rect l="0" t="0" r="r" b="b"/>
            <a:pathLst>
              <a:path w="179" h="118">
                <a:moveTo>
                  <a:pt x="0" y="0"/>
                </a:moveTo>
                <a:lnTo>
                  <a:pt x="179" y="60"/>
                </a:lnTo>
                <a:lnTo>
                  <a:pt x="0" y="1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62" name="Rectangle 38"/>
          <p:cNvSpPr>
            <a:spLocks noChangeArrowheads="1"/>
          </p:cNvSpPr>
          <p:nvPr/>
        </p:nvSpPr>
        <p:spPr bwMode="auto">
          <a:xfrm>
            <a:off x="5981701" y="4501307"/>
            <a:ext cx="892175" cy="1841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63" name="Rectangle 39"/>
          <p:cNvSpPr>
            <a:spLocks noChangeArrowheads="1"/>
          </p:cNvSpPr>
          <p:nvPr/>
        </p:nvSpPr>
        <p:spPr bwMode="auto">
          <a:xfrm>
            <a:off x="5988051" y="4499719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64" name="Rectangle 40"/>
          <p:cNvSpPr>
            <a:spLocks noChangeArrowheads="1"/>
          </p:cNvSpPr>
          <p:nvPr/>
        </p:nvSpPr>
        <p:spPr bwMode="auto">
          <a:xfrm>
            <a:off x="6040438" y="4499719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3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65" name="Rectangle 41"/>
          <p:cNvSpPr>
            <a:spLocks noChangeArrowheads="1"/>
          </p:cNvSpPr>
          <p:nvPr/>
        </p:nvSpPr>
        <p:spPr bwMode="auto">
          <a:xfrm>
            <a:off x="6126163" y="4499719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66" name="Rectangle 42"/>
          <p:cNvSpPr>
            <a:spLocks noChangeArrowheads="1"/>
          </p:cNvSpPr>
          <p:nvPr/>
        </p:nvSpPr>
        <p:spPr bwMode="auto">
          <a:xfrm>
            <a:off x="6219826" y="4499719"/>
            <a:ext cx="774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PUBLISH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67" name="Line 43"/>
          <p:cNvSpPr>
            <a:spLocks noChangeShapeType="1"/>
          </p:cNvSpPr>
          <p:nvPr/>
        </p:nvSpPr>
        <p:spPr bwMode="auto">
          <a:xfrm flipH="1">
            <a:off x="5668963" y="4901357"/>
            <a:ext cx="1660525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68" name="Freeform 44"/>
          <p:cNvSpPr>
            <a:spLocks/>
          </p:cNvSpPr>
          <p:nvPr/>
        </p:nvSpPr>
        <p:spPr bwMode="auto">
          <a:xfrm>
            <a:off x="5538788" y="4853732"/>
            <a:ext cx="142875" cy="95250"/>
          </a:xfrm>
          <a:custGeom>
            <a:avLst/>
            <a:gdLst/>
            <a:ahLst/>
            <a:cxnLst>
              <a:cxn ang="0">
                <a:pos x="180" y="118"/>
              </a:cxn>
              <a:cxn ang="0">
                <a:pos x="0" y="58"/>
              </a:cxn>
              <a:cxn ang="0">
                <a:pos x="180" y="0"/>
              </a:cxn>
              <a:cxn ang="0">
                <a:pos x="180" y="118"/>
              </a:cxn>
            </a:cxnLst>
            <a:rect l="0" t="0" r="r" b="b"/>
            <a:pathLst>
              <a:path w="180" h="118">
                <a:moveTo>
                  <a:pt x="180" y="118"/>
                </a:moveTo>
                <a:lnTo>
                  <a:pt x="0" y="58"/>
                </a:lnTo>
                <a:lnTo>
                  <a:pt x="180" y="0"/>
                </a:lnTo>
                <a:lnTo>
                  <a:pt x="180" y="1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69" name="Rectangle 45"/>
          <p:cNvSpPr>
            <a:spLocks noChangeArrowheads="1"/>
          </p:cNvSpPr>
          <p:nvPr/>
        </p:nvSpPr>
        <p:spPr bwMode="auto">
          <a:xfrm>
            <a:off x="6049963" y="4809282"/>
            <a:ext cx="754063" cy="18573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70" name="Rectangle 46"/>
          <p:cNvSpPr>
            <a:spLocks noChangeArrowheads="1"/>
          </p:cNvSpPr>
          <p:nvPr/>
        </p:nvSpPr>
        <p:spPr bwMode="auto">
          <a:xfrm>
            <a:off x="6056313" y="4809282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1" name="Rectangle 47"/>
          <p:cNvSpPr>
            <a:spLocks noChangeArrowheads="1"/>
          </p:cNvSpPr>
          <p:nvPr/>
        </p:nvSpPr>
        <p:spPr bwMode="auto">
          <a:xfrm>
            <a:off x="6108701" y="4809282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4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2" name="Rectangle 48"/>
          <p:cNvSpPr>
            <a:spLocks noChangeArrowheads="1"/>
          </p:cNvSpPr>
          <p:nvPr/>
        </p:nvSpPr>
        <p:spPr bwMode="auto">
          <a:xfrm>
            <a:off x="6194426" y="4809282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3" name="Rectangle 49"/>
          <p:cNvSpPr>
            <a:spLocks noChangeArrowheads="1"/>
          </p:cNvSpPr>
          <p:nvPr/>
        </p:nvSpPr>
        <p:spPr bwMode="auto">
          <a:xfrm>
            <a:off x="6288088" y="4809282"/>
            <a:ext cx="393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200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4" name="Rectangle 50"/>
          <p:cNvSpPr>
            <a:spLocks noChangeArrowheads="1"/>
          </p:cNvSpPr>
          <p:nvPr/>
        </p:nvSpPr>
        <p:spPr bwMode="auto">
          <a:xfrm>
            <a:off x="6588126" y="4809282"/>
            <a:ext cx="31115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OK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5" name="Freeform 51"/>
          <p:cNvSpPr>
            <a:spLocks/>
          </p:cNvSpPr>
          <p:nvPr/>
        </p:nvSpPr>
        <p:spPr bwMode="auto">
          <a:xfrm>
            <a:off x="3008313" y="2734419"/>
            <a:ext cx="1166813" cy="193675"/>
          </a:xfrm>
          <a:custGeom>
            <a:avLst/>
            <a:gdLst/>
            <a:ahLst/>
            <a:cxnLst>
              <a:cxn ang="0">
                <a:pos x="0" y="244"/>
              </a:cxn>
              <a:cxn ang="0">
                <a:pos x="0" y="0"/>
              </a:cxn>
              <a:cxn ang="0">
                <a:pos x="1471" y="0"/>
              </a:cxn>
              <a:cxn ang="0">
                <a:pos x="1471" y="244"/>
              </a:cxn>
            </a:cxnLst>
            <a:rect l="0" t="0" r="r" b="b"/>
            <a:pathLst>
              <a:path w="1471" h="244">
                <a:moveTo>
                  <a:pt x="0" y="244"/>
                </a:moveTo>
                <a:lnTo>
                  <a:pt x="0" y="0"/>
                </a:lnTo>
                <a:lnTo>
                  <a:pt x="1471" y="0"/>
                </a:lnTo>
                <a:lnTo>
                  <a:pt x="1471" y="24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76" name="Freeform 52"/>
          <p:cNvSpPr>
            <a:spLocks/>
          </p:cNvSpPr>
          <p:nvPr/>
        </p:nvSpPr>
        <p:spPr bwMode="auto">
          <a:xfrm>
            <a:off x="4926013" y="2734419"/>
            <a:ext cx="2673350" cy="193675"/>
          </a:xfrm>
          <a:custGeom>
            <a:avLst/>
            <a:gdLst/>
            <a:ahLst/>
            <a:cxnLst>
              <a:cxn ang="0">
                <a:pos x="0" y="244"/>
              </a:cxn>
              <a:cxn ang="0">
                <a:pos x="0" y="0"/>
              </a:cxn>
              <a:cxn ang="0">
                <a:pos x="3367" y="0"/>
              </a:cxn>
              <a:cxn ang="0">
                <a:pos x="3367" y="244"/>
              </a:cxn>
            </a:cxnLst>
            <a:rect l="0" t="0" r="r" b="b"/>
            <a:pathLst>
              <a:path w="3367" h="244">
                <a:moveTo>
                  <a:pt x="0" y="244"/>
                </a:moveTo>
                <a:lnTo>
                  <a:pt x="0" y="0"/>
                </a:lnTo>
                <a:lnTo>
                  <a:pt x="3367" y="0"/>
                </a:lnTo>
                <a:lnTo>
                  <a:pt x="3367" y="24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77" name="Rectangle 53"/>
          <p:cNvSpPr>
            <a:spLocks noChangeArrowheads="1"/>
          </p:cNvSpPr>
          <p:nvPr/>
        </p:nvSpPr>
        <p:spPr bwMode="auto">
          <a:xfrm>
            <a:off x="3203576" y="2074019"/>
            <a:ext cx="93821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Originating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8" name="Rectangle 54"/>
          <p:cNvSpPr>
            <a:spLocks noChangeArrowheads="1"/>
          </p:cNvSpPr>
          <p:nvPr/>
        </p:nvSpPr>
        <p:spPr bwMode="auto">
          <a:xfrm>
            <a:off x="3362326" y="2278807"/>
            <a:ext cx="660400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Visited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79" name="Rectangle 55"/>
          <p:cNvSpPr>
            <a:spLocks noChangeArrowheads="1"/>
          </p:cNvSpPr>
          <p:nvPr/>
        </p:nvSpPr>
        <p:spPr bwMode="auto">
          <a:xfrm>
            <a:off x="3305176" y="2485182"/>
            <a:ext cx="728663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Network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80" name="Rectangle 56"/>
          <p:cNvSpPr>
            <a:spLocks noChangeArrowheads="1"/>
          </p:cNvSpPr>
          <p:nvPr/>
        </p:nvSpPr>
        <p:spPr bwMode="auto">
          <a:xfrm>
            <a:off x="5257801" y="2278807"/>
            <a:ext cx="2160588" cy="239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Originating Home Network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81" name="Rectangle 57"/>
          <p:cNvSpPr>
            <a:spLocks noChangeArrowheads="1"/>
          </p:cNvSpPr>
          <p:nvPr/>
        </p:nvSpPr>
        <p:spPr bwMode="auto">
          <a:xfrm>
            <a:off x="7331076" y="3415457"/>
            <a:ext cx="98425" cy="22352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2" name="Rectangle 58"/>
          <p:cNvSpPr>
            <a:spLocks noChangeArrowheads="1"/>
          </p:cNvSpPr>
          <p:nvPr/>
        </p:nvSpPr>
        <p:spPr bwMode="auto">
          <a:xfrm>
            <a:off x="7331076" y="3415457"/>
            <a:ext cx="98425" cy="2235200"/>
          </a:xfrm>
          <a:prstGeom prst="rect">
            <a:avLst/>
          </a:prstGeom>
          <a:noFill/>
          <a:ln w="1270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3" name="Rectangle 59"/>
          <p:cNvSpPr>
            <a:spLocks noChangeArrowheads="1"/>
          </p:cNvSpPr>
          <p:nvPr/>
        </p:nvSpPr>
        <p:spPr bwMode="auto">
          <a:xfrm>
            <a:off x="4754563" y="3883769"/>
            <a:ext cx="1509713" cy="42227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4" name="Rectangle 60"/>
          <p:cNvSpPr>
            <a:spLocks noChangeArrowheads="1"/>
          </p:cNvSpPr>
          <p:nvPr/>
        </p:nvSpPr>
        <p:spPr bwMode="auto">
          <a:xfrm>
            <a:off x="4754563" y="3883769"/>
            <a:ext cx="1509713" cy="422275"/>
          </a:xfrm>
          <a:prstGeom prst="rect">
            <a:avLst/>
          </a:prstGeom>
          <a:noFill/>
          <a:ln w="3175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5" name="Rectangle 61"/>
          <p:cNvSpPr>
            <a:spLocks noChangeArrowheads="1"/>
          </p:cNvSpPr>
          <p:nvPr/>
        </p:nvSpPr>
        <p:spPr bwMode="auto">
          <a:xfrm>
            <a:off x="5062538" y="3910757"/>
            <a:ext cx="106997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Evaluation of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86" name="Rectangle 62"/>
          <p:cNvSpPr>
            <a:spLocks noChangeArrowheads="1"/>
          </p:cNvSpPr>
          <p:nvPr/>
        </p:nvSpPr>
        <p:spPr bwMode="auto">
          <a:xfrm>
            <a:off x="4913313" y="4096494"/>
            <a:ext cx="13430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initial filter criteria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87" name="Line 63"/>
          <p:cNvSpPr>
            <a:spLocks noChangeShapeType="1"/>
          </p:cNvSpPr>
          <p:nvPr/>
        </p:nvSpPr>
        <p:spPr bwMode="auto">
          <a:xfrm flipH="1">
            <a:off x="3776663" y="5055344"/>
            <a:ext cx="1665288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8" name="Freeform 64"/>
          <p:cNvSpPr>
            <a:spLocks/>
          </p:cNvSpPr>
          <p:nvPr/>
        </p:nvSpPr>
        <p:spPr bwMode="auto">
          <a:xfrm>
            <a:off x="3646488" y="5009307"/>
            <a:ext cx="141288" cy="93663"/>
          </a:xfrm>
          <a:custGeom>
            <a:avLst/>
            <a:gdLst/>
            <a:ahLst/>
            <a:cxnLst>
              <a:cxn ang="0">
                <a:pos x="178" y="119"/>
              </a:cxn>
              <a:cxn ang="0">
                <a:pos x="0" y="59"/>
              </a:cxn>
              <a:cxn ang="0">
                <a:pos x="178" y="0"/>
              </a:cxn>
              <a:cxn ang="0">
                <a:pos x="178" y="119"/>
              </a:cxn>
            </a:cxnLst>
            <a:rect l="0" t="0" r="r" b="b"/>
            <a:pathLst>
              <a:path w="178" h="119">
                <a:moveTo>
                  <a:pt x="178" y="119"/>
                </a:moveTo>
                <a:lnTo>
                  <a:pt x="0" y="59"/>
                </a:lnTo>
                <a:lnTo>
                  <a:pt x="178" y="0"/>
                </a:lnTo>
                <a:lnTo>
                  <a:pt x="178" y="11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89" name="Rectangle 65"/>
          <p:cNvSpPr>
            <a:spLocks noChangeArrowheads="1"/>
          </p:cNvSpPr>
          <p:nvPr/>
        </p:nvSpPr>
        <p:spPr bwMode="auto">
          <a:xfrm>
            <a:off x="4160838" y="4963269"/>
            <a:ext cx="754063" cy="1841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90" name="Rectangle 66"/>
          <p:cNvSpPr>
            <a:spLocks noChangeArrowheads="1"/>
          </p:cNvSpPr>
          <p:nvPr/>
        </p:nvSpPr>
        <p:spPr bwMode="auto">
          <a:xfrm>
            <a:off x="4167188" y="4963269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1" name="Rectangle 67"/>
          <p:cNvSpPr>
            <a:spLocks noChangeArrowheads="1"/>
          </p:cNvSpPr>
          <p:nvPr/>
        </p:nvSpPr>
        <p:spPr bwMode="auto">
          <a:xfrm>
            <a:off x="4217988" y="4963269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5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2" name="Rectangle 68"/>
          <p:cNvSpPr>
            <a:spLocks noChangeArrowheads="1"/>
          </p:cNvSpPr>
          <p:nvPr/>
        </p:nvSpPr>
        <p:spPr bwMode="auto">
          <a:xfrm>
            <a:off x="4303713" y="4963269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3" name="Rectangle 69"/>
          <p:cNvSpPr>
            <a:spLocks noChangeArrowheads="1"/>
          </p:cNvSpPr>
          <p:nvPr/>
        </p:nvSpPr>
        <p:spPr bwMode="auto">
          <a:xfrm>
            <a:off x="4398963" y="4963269"/>
            <a:ext cx="393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200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4" name="Rectangle 70"/>
          <p:cNvSpPr>
            <a:spLocks noChangeArrowheads="1"/>
          </p:cNvSpPr>
          <p:nvPr/>
        </p:nvSpPr>
        <p:spPr bwMode="auto">
          <a:xfrm>
            <a:off x="4697413" y="4963269"/>
            <a:ext cx="31115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OK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5" name="Line 71"/>
          <p:cNvSpPr>
            <a:spLocks noChangeShapeType="1"/>
          </p:cNvSpPr>
          <p:nvPr/>
        </p:nvSpPr>
        <p:spPr bwMode="auto">
          <a:xfrm flipH="1">
            <a:off x="2043113" y="5209332"/>
            <a:ext cx="1501775" cy="1588"/>
          </a:xfrm>
          <a:prstGeom prst="line">
            <a:avLst/>
          </a:prstGeom>
          <a:noFill/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96" name="Freeform 72"/>
          <p:cNvSpPr>
            <a:spLocks/>
          </p:cNvSpPr>
          <p:nvPr/>
        </p:nvSpPr>
        <p:spPr bwMode="auto">
          <a:xfrm>
            <a:off x="1914526" y="5163294"/>
            <a:ext cx="141288" cy="93663"/>
          </a:xfrm>
          <a:custGeom>
            <a:avLst/>
            <a:gdLst/>
            <a:ahLst/>
            <a:cxnLst>
              <a:cxn ang="0">
                <a:pos x="178" y="118"/>
              </a:cxn>
              <a:cxn ang="0">
                <a:pos x="0" y="58"/>
              </a:cxn>
              <a:cxn ang="0">
                <a:pos x="178" y="0"/>
              </a:cxn>
              <a:cxn ang="0">
                <a:pos x="178" y="118"/>
              </a:cxn>
            </a:cxnLst>
            <a:rect l="0" t="0" r="r" b="b"/>
            <a:pathLst>
              <a:path w="178" h="118">
                <a:moveTo>
                  <a:pt x="178" y="118"/>
                </a:moveTo>
                <a:lnTo>
                  <a:pt x="0" y="58"/>
                </a:lnTo>
                <a:lnTo>
                  <a:pt x="178" y="0"/>
                </a:lnTo>
                <a:lnTo>
                  <a:pt x="178" y="1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97" name="Rectangle 73"/>
          <p:cNvSpPr>
            <a:spLocks noChangeArrowheads="1"/>
          </p:cNvSpPr>
          <p:nvPr/>
        </p:nvSpPr>
        <p:spPr bwMode="auto">
          <a:xfrm>
            <a:off x="2346326" y="5117257"/>
            <a:ext cx="754063" cy="18573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1098" name="Rectangle 74"/>
          <p:cNvSpPr>
            <a:spLocks noChangeArrowheads="1"/>
          </p:cNvSpPr>
          <p:nvPr/>
        </p:nvSpPr>
        <p:spPr bwMode="auto">
          <a:xfrm>
            <a:off x="2352676" y="5117257"/>
            <a:ext cx="128588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(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99" name="Rectangle 75"/>
          <p:cNvSpPr>
            <a:spLocks noChangeArrowheads="1"/>
          </p:cNvSpPr>
          <p:nvPr/>
        </p:nvSpPr>
        <p:spPr bwMode="auto">
          <a:xfrm>
            <a:off x="2403476" y="5117257"/>
            <a:ext cx="1651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6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00" name="Rectangle 76"/>
          <p:cNvSpPr>
            <a:spLocks noChangeArrowheads="1"/>
          </p:cNvSpPr>
          <p:nvPr/>
        </p:nvSpPr>
        <p:spPr bwMode="auto">
          <a:xfrm>
            <a:off x="2489201" y="5117257"/>
            <a:ext cx="174625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)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01" name="Rectangle 77"/>
          <p:cNvSpPr>
            <a:spLocks noChangeArrowheads="1"/>
          </p:cNvSpPr>
          <p:nvPr/>
        </p:nvSpPr>
        <p:spPr bwMode="auto">
          <a:xfrm>
            <a:off x="2582863" y="5117257"/>
            <a:ext cx="39370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200 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02" name="Rectangle 78"/>
          <p:cNvSpPr>
            <a:spLocks noChangeArrowheads="1"/>
          </p:cNvSpPr>
          <p:nvPr/>
        </p:nvSpPr>
        <p:spPr bwMode="auto">
          <a:xfrm>
            <a:off x="2882901" y="5117257"/>
            <a:ext cx="311150" cy="220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cs typeface="Arial" pitchFamily="34" charset="0"/>
              </a:rPr>
              <a:t>OK</a:t>
            </a:r>
            <a:endParaRPr kumimoji="0" lang="pl-PL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691272" y="386447"/>
            <a:ext cx="78229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kern="0" dirty="0" smtClean="0">
                <a:solidFill>
                  <a:srgbClr val="000000"/>
                </a:solidFill>
                <a:ea typeface="+mj-ea"/>
                <a:cs typeface="Arial" pitchFamily="34" charset="0"/>
              </a:rPr>
              <a:t>Terminal IMS publikuje informację o obecności  </a:t>
            </a:r>
            <a:endParaRPr lang="pl-PL" sz="1400" dirty="0"/>
          </a:p>
        </p:txBody>
      </p:sp>
      <p:sp>
        <p:nvSpPr>
          <p:cNvPr id="81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82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139</a:t>
            </a:fld>
            <a:endParaRPr lang="pl-PL" dirty="0"/>
          </a:p>
        </p:txBody>
      </p:sp>
      <p:sp>
        <p:nvSpPr>
          <p:cNvPr id="83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7807277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2255BF-AAC0-4FC8-8796-9570B35C3EE0}" type="slidenum">
              <a:rPr lang="pl-PL"/>
              <a:pPr/>
              <a:t>14</a:t>
            </a:fld>
            <a:endParaRPr lang="pl-PL"/>
          </a:p>
        </p:txBody>
      </p:sp>
      <p:sp>
        <p:nvSpPr>
          <p:cNvPr id="3322884" name="Rectangle 4"/>
          <p:cNvSpPr>
            <a:spLocks noGrp="1" noChangeArrowheads="1"/>
          </p:cNvSpPr>
          <p:nvPr>
            <p:ph type="title"/>
          </p:nvPr>
        </p:nvSpPr>
        <p:spPr>
          <a:xfrm>
            <a:off x="598488" y="333375"/>
            <a:ext cx="8077200" cy="762000"/>
          </a:xfrm>
        </p:spPr>
        <p:txBody>
          <a:bodyPr/>
          <a:lstStyle/>
          <a:p>
            <a:pPr algn="ctr"/>
            <a:r>
              <a:rPr lang="pl-PL" dirty="0"/>
              <a:t>Ewolucja UMTS</a:t>
            </a:r>
          </a:p>
        </p:txBody>
      </p:sp>
      <p:pic>
        <p:nvPicPr>
          <p:cNvPr id="3322885" name="Picture 3" descr="Figure 1 - IMS Release Content and Roadmap 102505"/>
          <p:cNvPicPr>
            <a:picLocks noChangeAspect="1" noChangeArrowheads="1"/>
          </p:cNvPicPr>
          <p:nvPr/>
        </p:nvPicPr>
        <p:blipFill>
          <a:blip r:embed="rId3" cstate="print"/>
          <a:srcRect t="3671" b="3239"/>
          <a:stretch>
            <a:fillRect/>
          </a:stretch>
        </p:blipFill>
        <p:spPr bwMode="auto">
          <a:xfrm>
            <a:off x="179388" y="1052513"/>
            <a:ext cx="8820150" cy="547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ytuł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z="2800" dirty="0">
                <a:ea typeface="굴림" pitchFamily="34" charset="-127"/>
              </a:rPr>
              <a:t>Subs</a:t>
            </a:r>
            <a:r>
              <a:rPr lang="pl-PL" altLang="ko-KR" sz="2800" dirty="0" err="1"/>
              <a:t>krypcja</a:t>
            </a:r>
            <a:r>
              <a:rPr lang="pl-PL" altLang="ko-KR" sz="2800" dirty="0"/>
              <a:t> informacji obserwatora i publikacja obecności</a:t>
            </a:r>
            <a:endParaRPr lang="pl-PL" sz="2800" dirty="0"/>
          </a:p>
        </p:txBody>
      </p:sp>
      <p:sp>
        <p:nvSpPr>
          <p:cNvPr id="7" name="Symbol zastępczy zawartości 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eaLnBrk="1" hangingPunct="1">
              <a:lnSpc>
                <a:spcPct val="90000"/>
              </a:lnSpc>
              <a:buNone/>
            </a:pPr>
            <a:endParaRPr lang="pl-PL" altLang="ko-KR" sz="2000" dirty="0" smtClean="0">
              <a:solidFill>
                <a:schemeClr val="tx2"/>
              </a:solidFill>
            </a:endParaRPr>
          </a:p>
          <a:p>
            <a:pPr eaLnBrk="1" hangingPunct="1">
              <a:lnSpc>
                <a:spcPct val="90000"/>
              </a:lnSpc>
            </a:pPr>
            <a:r>
              <a:rPr lang="pl-PL" altLang="ko-KR" sz="2000" dirty="0" smtClean="0">
                <a:solidFill>
                  <a:schemeClr val="tx2"/>
                </a:solidFill>
              </a:rPr>
              <a:t>Po </a:t>
            </a:r>
            <a:r>
              <a:rPr lang="pl-PL" altLang="ko-KR" sz="2000" dirty="0">
                <a:solidFill>
                  <a:schemeClr val="tx2"/>
                </a:solidFill>
              </a:rPr>
              <a:t>wystartowaniu usługi obecności</a:t>
            </a:r>
            <a:endParaRPr lang="en-US" altLang="ko-KR" sz="2000" dirty="0">
              <a:solidFill>
                <a:schemeClr val="tx2"/>
              </a:solidFill>
              <a:ea typeface="굴림" pitchFamily="34" charset="-127"/>
            </a:endParaRPr>
          </a:p>
          <a:p>
            <a:pPr lvl="1" eaLnBrk="1" hangingPunct="1">
              <a:lnSpc>
                <a:spcPct val="90000"/>
              </a:lnSpc>
            </a:pPr>
            <a:r>
              <a:rPr lang="en-US" altLang="ko-KR" sz="1800" dirty="0">
                <a:solidFill>
                  <a:schemeClr val="tx2"/>
                </a:solidFill>
                <a:ea typeface="굴림" pitchFamily="34" charset="-127"/>
              </a:rPr>
              <a:t>PUA subs</a:t>
            </a:r>
            <a:r>
              <a:rPr lang="pl-PL" altLang="ko-KR" sz="1800" dirty="0" err="1">
                <a:solidFill>
                  <a:schemeClr val="tx2"/>
                </a:solidFill>
              </a:rPr>
              <a:t>krybują</a:t>
            </a:r>
            <a:r>
              <a:rPr lang="pl-PL" altLang="ko-KR" sz="1800" dirty="0">
                <a:solidFill>
                  <a:schemeClr val="tx2"/>
                </a:solidFill>
              </a:rPr>
              <a:t> informację własnych obserwatorów</a:t>
            </a:r>
            <a:endParaRPr lang="en-US" altLang="ko-KR" sz="1800" dirty="0">
              <a:solidFill>
                <a:schemeClr val="tx2"/>
              </a:solidFill>
              <a:ea typeface="굴림" pitchFamily="34" charset="-127"/>
            </a:endParaRPr>
          </a:p>
          <a:p>
            <a:pPr lvl="2" eaLnBrk="1" hangingPunct="1">
              <a:lnSpc>
                <a:spcPct val="90000"/>
              </a:lnSpc>
            </a:pPr>
            <a:r>
              <a:rPr lang="pl-PL" altLang="ko-KR" sz="1600" dirty="0">
                <a:solidFill>
                  <a:schemeClr val="tx2"/>
                </a:solidFill>
                <a:ea typeface="굴림" pitchFamily="34" charset="-127"/>
              </a:rPr>
              <a:t>Pole nagłówka 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Event </a:t>
            </a:r>
            <a:r>
              <a:rPr lang="pl-PL" altLang="ko-KR" sz="1600" dirty="0">
                <a:solidFill>
                  <a:schemeClr val="tx2"/>
                </a:solidFill>
                <a:ea typeface="굴림" pitchFamily="34" charset="-127"/>
              </a:rPr>
              <a:t>w żądaniu 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SUBSCRIBE: </a:t>
            </a:r>
            <a:endParaRPr lang="pl-PL" altLang="ko-KR" sz="1600" dirty="0">
              <a:solidFill>
                <a:schemeClr val="tx2"/>
              </a:solidFill>
            </a:endParaRPr>
          </a:p>
          <a:p>
            <a:pPr lvl="3" eaLnBrk="1" hangingPunct="1">
              <a:lnSpc>
                <a:spcPct val="90000"/>
              </a:lnSpc>
            </a:pPr>
            <a:r>
              <a:rPr lang="en-US" altLang="ko-KR" sz="1400" dirty="0" err="1">
                <a:solidFill>
                  <a:schemeClr val="tx2"/>
                </a:solidFill>
                <a:ea typeface="굴림" pitchFamily="34" charset="-127"/>
              </a:rPr>
              <a:t>presence.winfo</a:t>
            </a:r>
            <a:endParaRPr lang="en-US" altLang="ko-KR" sz="1400" dirty="0">
              <a:solidFill>
                <a:schemeClr val="tx2"/>
              </a:solidFill>
              <a:ea typeface="굴림" pitchFamily="34" charset="-127"/>
            </a:endParaRPr>
          </a:p>
          <a:p>
            <a:pPr lvl="1" eaLnBrk="1" hangingPunct="1">
              <a:lnSpc>
                <a:spcPct val="90000"/>
              </a:lnSpc>
            </a:pPr>
            <a:r>
              <a:rPr lang="pl-PL" altLang="ko-KR" sz="1800" dirty="0">
                <a:solidFill>
                  <a:schemeClr val="tx2"/>
                </a:solidFill>
              </a:rPr>
              <a:t>Publikuje informacje o bieżącym statusie obecności Obserwowanego</a:t>
            </a:r>
          </a:p>
          <a:p>
            <a:pPr lvl="1" eaLnBrk="1" hangingPunct="1">
              <a:lnSpc>
                <a:spcPct val="90000"/>
              </a:lnSpc>
            </a:pPr>
            <a:r>
              <a:rPr lang="pl-PL" altLang="ko-KR" sz="1800" dirty="0">
                <a:solidFill>
                  <a:schemeClr val="tx2"/>
                </a:solidFill>
              </a:rPr>
              <a:t>T</a:t>
            </a:r>
            <a:r>
              <a:rPr lang="en-US" altLang="ko-KR" sz="1800" dirty="0" err="1">
                <a:solidFill>
                  <a:schemeClr val="tx2"/>
                </a:solidFill>
                <a:ea typeface="굴림" pitchFamily="34" charset="-127"/>
              </a:rPr>
              <a:t>erminal</a:t>
            </a:r>
            <a:r>
              <a:rPr lang="en-US" altLang="ko-KR" sz="1800" dirty="0">
                <a:solidFill>
                  <a:schemeClr val="tx2"/>
                </a:solidFill>
                <a:ea typeface="굴림" pitchFamily="34" charset="-127"/>
              </a:rPr>
              <a:t> IMS </a:t>
            </a:r>
            <a:r>
              <a:rPr lang="pl-PL" altLang="ko-KR" sz="1800" dirty="0">
                <a:solidFill>
                  <a:schemeClr val="tx2"/>
                </a:solidFill>
              </a:rPr>
              <a:t>wysyła wiadomość </a:t>
            </a:r>
            <a:r>
              <a:rPr lang="en-US" altLang="ko-KR" sz="1800" dirty="0">
                <a:solidFill>
                  <a:schemeClr val="tx2"/>
                </a:solidFill>
                <a:ea typeface="굴림" pitchFamily="34" charset="-127"/>
              </a:rPr>
              <a:t>PUBLISH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S-CSCF </a:t>
            </a:r>
            <a:r>
              <a:rPr lang="pl-PL" altLang="ko-KR" sz="1600" dirty="0">
                <a:solidFill>
                  <a:schemeClr val="tx2"/>
                </a:solidFill>
              </a:rPr>
              <a:t>bada IFC </a:t>
            </a:r>
            <a:endParaRPr lang="en-US" altLang="ko-KR" sz="1600" dirty="0">
              <a:solidFill>
                <a:schemeClr val="tx2"/>
              </a:solidFill>
              <a:ea typeface="굴림" pitchFamily="34" charset="-127"/>
            </a:endParaRPr>
          </a:p>
          <a:p>
            <a:pPr lvl="2" eaLnBrk="1" hangingPunct="1">
              <a:lnSpc>
                <a:spcPct val="90000"/>
              </a:lnSpc>
            </a:pP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S-CSCF </a:t>
            </a:r>
            <a:r>
              <a:rPr lang="pl-PL" altLang="ko-KR" sz="1600" dirty="0">
                <a:solidFill>
                  <a:schemeClr val="tx2"/>
                </a:solidFill>
              </a:rPr>
              <a:t>przekazuje dalej wiadomość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 PUBLISH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PA </a:t>
            </a:r>
            <a:r>
              <a:rPr lang="en-US" altLang="ko-KR" sz="1600" dirty="0" err="1">
                <a:solidFill>
                  <a:schemeClr val="tx2"/>
                </a:solidFill>
                <a:ea typeface="굴림" pitchFamily="34" charset="-127"/>
              </a:rPr>
              <a:t>aut</a:t>
            </a:r>
            <a:r>
              <a:rPr lang="pl-PL" altLang="ko-KR" sz="1600" dirty="0" err="1">
                <a:solidFill>
                  <a:schemeClr val="tx2"/>
                </a:solidFill>
              </a:rPr>
              <a:t>oryzuje</a:t>
            </a:r>
            <a:r>
              <a:rPr lang="pl-PL" altLang="ko-KR" sz="1600" dirty="0">
                <a:solidFill>
                  <a:schemeClr val="tx2"/>
                </a:solidFill>
              </a:rPr>
              <a:t> </a:t>
            </a:r>
            <a:r>
              <a:rPr lang="en-US" altLang="ko-KR" sz="1600" dirty="0" err="1">
                <a:solidFill>
                  <a:schemeClr val="tx2"/>
                </a:solidFill>
                <a:ea typeface="굴림" pitchFamily="34" charset="-127"/>
              </a:rPr>
              <a:t>publi</a:t>
            </a:r>
            <a:r>
              <a:rPr lang="pl-PL" altLang="ko-KR" sz="1600" dirty="0" err="1">
                <a:solidFill>
                  <a:schemeClr val="tx2"/>
                </a:solidFill>
              </a:rPr>
              <a:t>kację</a:t>
            </a:r>
            <a:r>
              <a:rPr lang="pl-PL" altLang="ko-KR" sz="1600" dirty="0">
                <a:solidFill>
                  <a:schemeClr val="tx2"/>
                </a:solidFill>
              </a:rPr>
              <a:t> i wysyła odpowiedź 200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 OK</a:t>
            </a:r>
          </a:p>
          <a:p>
            <a:pPr lvl="1" eaLnBrk="1" hangingPunct="1">
              <a:lnSpc>
                <a:spcPct val="90000"/>
              </a:lnSpc>
            </a:pPr>
            <a:r>
              <a:rPr lang="pl-PL" altLang="ko-KR" sz="1800" dirty="0">
                <a:solidFill>
                  <a:schemeClr val="tx2"/>
                </a:solidFill>
              </a:rPr>
              <a:t>Inne </a:t>
            </a:r>
            <a:r>
              <a:rPr lang="en-US" altLang="ko-KR" sz="1800" dirty="0">
                <a:solidFill>
                  <a:schemeClr val="tx2"/>
                </a:solidFill>
                <a:ea typeface="굴림" pitchFamily="34" charset="-127"/>
              </a:rPr>
              <a:t>PUA</a:t>
            </a:r>
            <a:r>
              <a:rPr lang="pl-PL" altLang="ko-KR" sz="1800" dirty="0">
                <a:solidFill>
                  <a:schemeClr val="tx2"/>
                </a:solidFill>
              </a:rPr>
              <a:t> (np. należące do stron trzecich)</a:t>
            </a:r>
            <a:endParaRPr lang="en-US" altLang="ko-KR" sz="1800" dirty="0">
              <a:solidFill>
                <a:schemeClr val="tx2"/>
              </a:solidFill>
              <a:ea typeface="굴림" pitchFamily="34" charset="-127"/>
            </a:endParaRPr>
          </a:p>
          <a:p>
            <a:pPr lvl="2" eaLnBrk="1" hangingPunct="1">
              <a:lnSpc>
                <a:spcPct val="90000"/>
              </a:lnSpc>
            </a:pPr>
            <a:r>
              <a:rPr lang="pl-PL" altLang="ko-KR" sz="1600" dirty="0">
                <a:solidFill>
                  <a:schemeClr val="tx2"/>
                </a:solidFill>
              </a:rPr>
              <a:t>np.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 S-CSCF </a:t>
            </a:r>
            <a:r>
              <a:rPr lang="pl-PL" altLang="ko-KR" sz="1600" dirty="0">
                <a:solidFill>
                  <a:schemeClr val="tx2"/>
                </a:solidFill>
              </a:rPr>
              <a:t>może wysłać żądanie 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REGISTER</a:t>
            </a:r>
            <a:r>
              <a:rPr lang="pl-PL" altLang="ko-KR" sz="1600" dirty="0">
                <a:solidFill>
                  <a:schemeClr val="tx2"/>
                </a:solidFill>
              </a:rPr>
              <a:t> strony trzeciej do serwera obecności Obserwowanego (PA) aby powiadomić, że Obserwowany zarejestrował się w 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IMS</a:t>
            </a:r>
          </a:p>
          <a:p>
            <a:pPr lvl="2" eaLnBrk="1" hangingPunct="1">
              <a:lnSpc>
                <a:spcPct val="90000"/>
              </a:lnSpc>
            </a:pPr>
            <a:r>
              <a:rPr lang="pl-PL" altLang="ko-KR" sz="1600" dirty="0">
                <a:solidFill>
                  <a:schemeClr val="tx2"/>
                </a:solidFill>
              </a:rPr>
              <a:t>Dowolny obiekt dysponujący informacją o Obserwowanym może opublikować ją do </a:t>
            </a:r>
            <a:r>
              <a:rPr lang="en-US" altLang="ko-KR" sz="1600" dirty="0">
                <a:solidFill>
                  <a:schemeClr val="tx2"/>
                </a:solidFill>
                <a:ea typeface="굴림" pitchFamily="34" charset="-127"/>
              </a:rPr>
              <a:t>PA</a:t>
            </a:r>
            <a:r>
              <a:rPr lang="pl-PL" altLang="ko-KR" sz="1600" dirty="0">
                <a:solidFill>
                  <a:schemeClr val="tx2"/>
                </a:solidFill>
              </a:rPr>
              <a:t>, który z kolei opublikuje </a:t>
            </a:r>
            <a:r>
              <a:rPr lang="pl-PL" altLang="ko-KR" sz="1600" dirty="0"/>
              <a:t>ją w PA </a:t>
            </a:r>
            <a:r>
              <a:rPr lang="pl-PL" altLang="ko-KR" sz="1600" dirty="0" smtClean="0"/>
              <a:t>Obserwowanego</a:t>
            </a:r>
            <a:endParaRPr lang="en-US" altLang="ko-KR" sz="1600" dirty="0">
              <a:ea typeface="굴림" pitchFamily="34" charset="-127"/>
            </a:endParaRPr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52670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4000" dirty="0"/>
              <a:t>Optymalizacja obecności</a:t>
            </a:r>
            <a:endParaRPr lang="en-US" altLang="ko-KR" sz="4000" dirty="0" smtClean="0">
              <a:ea typeface="Gulim" pitchFamily="34" charset="-127"/>
            </a:endParaRP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883816"/>
            <a:ext cx="8229600" cy="4281488"/>
          </a:xfrm>
        </p:spPr>
        <p:txBody>
          <a:bodyPr/>
          <a:lstStyle/>
          <a:p>
            <a:pPr eaLnBrk="1" hangingPunct="1"/>
            <a:r>
              <a:rPr lang="en-US" altLang="ko-KR" dirty="0">
                <a:ea typeface="굴림" pitchFamily="34" charset="-127"/>
              </a:rPr>
              <a:t>Opt</a:t>
            </a:r>
            <a:r>
              <a:rPr lang="pl-PL" altLang="ko-KR" dirty="0" err="1"/>
              <a:t>ymalizacja</a:t>
            </a:r>
            <a:endParaRPr lang="en-US" altLang="ko-KR" dirty="0">
              <a:ea typeface="굴림" pitchFamily="34" charset="-127"/>
            </a:endParaRPr>
          </a:p>
          <a:p>
            <a:pPr lvl="1" eaLnBrk="1" hangingPunct="1"/>
            <a:r>
              <a:rPr lang="pl-PL" altLang="ko-KR" dirty="0"/>
              <a:t>Intensywny strumień powiadomień</a:t>
            </a:r>
            <a:endParaRPr lang="en-US" altLang="ko-KR" dirty="0">
              <a:ea typeface="굴림" pitchFamily="34" charset="-127"/>
            </a:endParaRPr>
          </a:p>
          <a:p>
            <a:pPr lvl="2" eaLnBrk="1" hangingPunct="1"/>
            <a:r>
              <a:rPr lang="pl-PL" altLang="ko-KR" dirty="0"/>
              <a:t>Filtrowanie zdarzeń</a:t>
            </a:r>
            <a:endParaRPr lang="en-US" altLang="ko-KR" dirty="0">
              <a:ea typeface="굴림" pitchFamily="34" charset="-127"/>
            </a:endParaRPr>
          </a:p>
          <a:p>
            <a:pPr lvl="1" eaLnBrk="1" hangingPunct="1"/>
            <a:r>
              <a:rPr lang="pl-PL" altLang="ko-KR" dirty="0"/>
              <a:t>Adaptacja informacji o obecności </a:t>
            </a:r>
            <a:endParaRPr lang="en-US" altLang="ko-KR" dirty="0">
              <a:ea typeface="굴림" pitchFamily="34" charset="-127"/>
            </a:endParaRPr>
          </a:p>
          <a:p>
            <a:pPr lvl="2" eaLnBrk="1" hangingPunct="1"/>
            <a:r>
              <a:rPr lang="pl-PL" altLang="ko-KR" dirty="0"/>
              <a:t>Częściowe powiadamianie</a:t>
            </a:r>
            <a:endParaRPr lang="en-US" altLang="ko-KR" dirty="0">
              <a:ea typeface="굴림" pitchFamily="34" charset="-127"/>
            </a:endParaRPr>
          </a:p>
          <a:p>
            <a:pPr lvl="2" eaLnBrk="1" hangingPunct="1"/>
            <a:r>
              <a:rPr lang="pl-PL" altLang="ko-KR" dirty="0"/>
              <a:t>Filtrowanie zdarzeń</a:t>
            </a:r>
            <a:endParaRPr lang="en-US" altLang="ko-KR" dirty="0">
              <a:ea typeface="굴림" pitchFamily="34" charset="-127"/>
            </a:endParaRPr>
          </a:p>
          <a:p>
            <a:pPr eaLnBrk="1" hangingPunct="1"/>
            <a:r>
              <a:rPr lang="pl-PL" altLang="ko-KR" dirty="0"/>
              <a:t>Sieć I</a:t>
            </a:r>
            <a:r>
              <a:rPr lang="en-US" altLang="ko-KR" dirty="0">
                <a:ea typeface="굴림" pitchFamily="34" charset="-127"/>
              </a:rPr>
              <a:t>MS </a:t>
            </a:r>
            <a:r>
              <a:rPr lang="pl-PL" altLang="ko-KR" dirty="0"/>
              <a:t>i terminale implementują </a:t>
            </a:r>
            <a:r>
              <a:rPr lang="pl-PL" altLang="ko-KR" dirty="0" smtClean="0"/>
              <a:t>rozszerzenia</a:t>
            </a:r>
            <a:endParaRPr lang="en-US" altLang="ko-KR" dirty="0">
              <a:ea typeface="굴림" pitchFamily="34" charset="-127"/>
            </a:endParaRP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141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19748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4000" dirty="0"/>
              <a:t>Interfejs </a:t>
            </a:r>
            <a:r>
              <a:rPr lang="en-US" altLang="ko-KR" sz="4000" dirty="0" err="1">
                <a:ea typeface="굴림" pitchFamily="34" charset="-127"/>
              </a:rPr>
              <a:t>Ut</a:t>
            </a:r>
            <a:endParaRPr lang="en-US" altLang="ko-KR" sz="4000" dirty="0" smtClean="0">
              <a:ea typeface="Gulim" pitchFamily="34" charset="-127"/>
            </a:endParaRP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pl-PL" altLang="ko-KR" dirty="0"/>
              <a:t>Między </a:t>
            </a:r>
            <a:r>
              <a:rPr lang="en-US" altLang="ko-KR" dirty="0">
                <a:ea typeface="굴림" pitchFamily="34" charset="-127"/>
              </a:rPr>
              <a:t>terminal</a:t>
            </a:r>
            <a:r>
              <a:rPr lang="pl-PL" altLang="ko-KR" dirty="0"/>
              <a:t>em</a:t>
            </a:r>
            <a:r>
              <a:rPr lang="en-US" altLang="ko-KR" dirty="0">
                <a:ea typeface="굴림" pitchFamily="34" charset="-127"/>
              </a:rPr>
              <a:t> IMS </a:t>
            </a:r>
            <a:r>
              <a:rPr lang="pl-PL" altLang="ko-KR" dirty="0"/>
              <a:t>i AS</a:t>
            </a:r>
            <a:endParaRPr lang="en-US" altLang="ko-KR" dirty="0">
              <a:ea typeface="굴림" pitchFamily="34" charset="-127"/>
            </a:endParaRPr>
          </a:p>
          <a:p>
            <a:pPr lvl="1" eaLnBrk="1" hangingPunct="1"/>
            <a:r>
              <a:rPr lang="pl-PL" altLang="ko-KR" dirty="0"/>
              <a:t>Protokoły obsługiwane</a:t>
            </a:r>
          </a:p>
          <a:p>
            <a:pPr lvl="2" eaLnBrk="1" hangingPunct="1"/>
            <a:r>
              <a:rPr lang="en-US" altLang="ko-KR" dirty="0">
                <a:ea typeface="굴림" pitchFamily="34" charset="-127"/>
              </a:rPr>
              <a:t>HTTP 1.1</a:t>
            </a:r>
          </a:p>
          <a:p>
            <a:pPr lvl="2" eaLnBrk="1" hangingPunct="1"/>
            <a:r>
              <a:rPr lang="en-US" altLang="ko-KR" dirty="0">
                <a:ea typeface="굴림" pitchFamily="34" charset="-127"/>
              </a:rPr>
              <a:t>XML Configuration Access Protocol (XCAP)</a:t>
            </a: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142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10174271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ko-KR" sz="4000" dirty="0">
                <a:ea typeface="굴림" pitchFamily="34" charset="-127"/>
              </a:rPr>
              <a:t>IM </a:t>
            </a:r>
            <a:r>
              <a:rPr lang="pl-PL" altLang="ko-KR" sz="4000" dirty="0"/>
              <a:t>w trybie pagera w</a:t>
            </a:r>
            <a:r>
              <a:rPr lang="en-US" altLang="ko-KR" sz="4000" dirty="0">
                <a:ea typeface="굴림" pitchFamily="34" charset="-127"/>
              </a:rPr>
              <a:t> IMS</a:t>
            </a:r>
            <a:endParaRPr lang="en-US" altLang="ko-KR" sz="4000" dirty="0" smtClean="0">
              <a:ea typeface="Gulim" pitchFamily="34" charset="-127"/>
            </a:endParaRPr>
          </a:p>
        </p:txBody>
      </p:sp>
      <p:sp>
        <p:nvSpPr>
          <p:cNvPr id="37892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l-PL" altLang="ko-KR" sz="1800" dirty="0"/>
              <a:t>Norma </a:t>
            </a:r>
            <a:r>
              <a:rPr lang="en-US" altLang="ko-KR" sz="1800" dirty="0">
                <a:ea typeface="굴림" pitchFamily="34" charset="-127"/>
              </a:rPr>
              <a:t>3GPP TS 24.229 </a:t>
            </a:r>
            <a:r>
              <a:rPr lang="pl-PL" altLang="ko-KR" sz="1800" dirty="0"/>
              <a:t>wymaga od </a:t>
            </a:r>
            <a:r>
              <a:rPr lang="en-US" altLang="ko-KR" sz="1800" dirty="0">
                <a:ea typeface="굴림" pitchFamily="34" charset="-127"/>
              </a:rPr>
              <a:t>terminal</a:t>
            </a:r>
            <a:r>
              <a:rPr lang="pl-PL" altLang="ko-KR" sz="1800" dirty="0"/>
              <a:t>i</a:t>
            </a:r>
            <a:r>
              <a:rPr lang="en-US" altLang="ko-KR" sz="1800" dirty="0">
                <a:ea typeface="굴림" pitchFamily="34" charset="-127"/>
              </a:rPr>
              <a:t> IMS</a:t>
            </a:r>
            <a:r>
              <a:rPr lang="pl-PL" altLang="ko-KR" sz="1800" dirty="0"/>
              <a:t> </a:t>
            </a:r>
            <a:r>
              <a:rPr lang="en-US" altLang="ko-KR" sz="1800" dirty="0">
                <a:ea typeface="굴림" pitchFamily="34" charset="-127"/>
              </a:rPr>
              <a:t>implement</a:t>
            </a:r>
            <a:r>
              <a:rPr lang="pl-PL" altLang="ko-KR" sz="1800" dirty="0" err="1"/>
              <a:t>acji</a:t>
            </a:r>
            <a:r>
              <a:rPr lang="en-US" altLang="ko-KR" sz="1800" dirty="0">
                <a:ea typeface="굴림" pitchFamily="34" charset="-127"/>
              </a:rPr>
              <a:t> MESSAGE</a:t>
            </a:r>
            <a:endParaRPr lang="pl-PL" altLang="ko-KR" sz="1800" dirty="0"/>
          </a:p>
          <a:p>
            <a:pPr lvl="1" eaLnBrk="1" hangingPunct="1">
              <a:lnSpc>
                <a:spcPct val="80000"/>
              </a:lnSpc>
            </a:pPr>
            <a:r>
              <a:rPr lang="en-US" altLang="ko-KR" sz="1600" dirty="0">
                <a:ea typeface="굴림" pitchFamily="34" charset="-127"/>
              </a:rPr>
              <a:t>RFC 3428</a:t>
            </a:r>
            <a:endParaRPr lang="pl-PL" altLang="ko-KR" sz="1600" dirty="0"/>
          </a:p>
          <a:p>
            <a:pPr lvl="1" eaLnBrk="1" hangingPunct="1">
              <a:lnSpc>
                <a:spcPct val="80000"/>
              </a:lnSpc>
            </a:pPr>
            <a:r>
              <a:rPr lang="pl-PL" altLang="ko-KR" sz="1600" dirty="0"/>
              <a:t>Opcjonalna funkcja usługowa w </a:t>
            </a:r>
            <a:r>
              <a:rPr lang="en-US" altLang="ko-KR" sz="1600" dirty="0">
                <a:ea typeface="굴림" pitchFamily="34" charset="-127"/>
              </a:rPr>
              <a:t>S-CSCF </a:t>
            </a:r>
            <a:r>
              <a:rPr lang="pl-PL" altLang="ko-KR" sz="1600" dirty="0"/>
              <a:t>i</a:t>
            </a:r>
            <a:r>
              <a:rPr lang="en-US" altLang="ko-KR" sz="1600" dirty="0">
                <a:ea typeface="굴림" pitchFamily="34" charset="-127"/>
              </a:rPr>
              <a:t> AS</a:t>
            </a:r>
          </a:p>
          <a:p>
            <a:pPr eaLnBrk="1" hangingPunct="1">
              <a:lnSpc>
                <a:spcPct val="80000"/>
              </a:lnSpc>
            </a:pPr>
            <a:r>
              <a:rPr lang="pl-PL" altLang="ko-KR" sz="1800" dirty="0"/>
              <a:t>Ograniczenia</a:t>
            </a:r>
          </a:p>
          <a:p>
            <a:pPr lvl="1" eaLnBrk="1" hangingPunct="1">
              <a:lnSpc>
                <a:spcPct val="80000"/>
              </a:lnSpc>
            </a:pPr>
            <a:r>
              <a:rPr lang="pl-PL" altLang="ko-KR" sz="1600" dirty="0"/>
              <a:t>Np. Wielkość wiadomości</a:t>
            </a:r>
            <a:endParaRPr lang="en-US" altLang="ko-KR" sz="1600" dirty="0">
              <a:ea typeface="굴림" pitchFamily="34" charset="-127"/>
            </a:endParaRPr>
          </a:p>
          <a:p>
            <a:pPr eaLnBrk="1" hangingPunct="1">
              <a:lnSpc>
                <a:spcPct val="80000"/>
              </a:lnSpc>
            </a:pPr>
            <a:r>
              <a:rPr lang="pl-PL" altLang="ko-KR" sz="1800" dirty="0"/>
              <a:t>Główny cel</a:t>
            </a:r>
            <a:endParaRPr lang="en-US" altLang="ko-KR" sz="1800" dirty="0">
              <a:ea typeface="굴림" pitchFamily="34" charset="-127"/>
            </a:endParaRPr>
          </a:p>
          <a:p>
            <a:pPr lvl="1" eaLnBrk="1" hangingPunct="1">
              <a:lnSpc>
                <a:spcPct val="80000"/>
              </a:lnSpc>
            </a:pPr>
            <a:r>
              <a:rPr lang="pl-PL" altLang="ko-KR" sz="1600" dirty="0"/>
              <a:t>Umożliwienie </a:t>
            </a:r>
            <a:r>
              <a:rPr lang="en-US" altLang="ko-KR" sz="1600" dirty="0">
                <a:ea typeface="굴림" pitchFamily="34" charset="-127"/>
              </a:rPr>
              <a:t>S-CSCF </a:t>
            </a:r>
            <a:r>
              <a:rPr lang="pl-PL" altLang="ko-KR" sz="1600" dirty="0"/>
              <a:t>lub</a:t>
            </a:r>
            <a:r>
              <a:rPr lang="en-US" altLang="ko-KR" sz="1600" dirty="0">
                <a:ea typeface="굴림" pitchFamily="34" charset="-127"/>
              </a:rPr>
              <a:t> AS</a:t>
            </a:r>
            <a:r>
              <a:rPr lang="pl-PL" altLang="ko-KR" sz="1600" dirty="0"/>
              <a:t> wysyłania krótkich wiadomości natychmiastowych do terminali IMS</a:t>
            </a:r>
            <a:r>
              <a:rPr lang="en-US" altLang="ko-KR" sz="1600" dirty="0">
                <a:ea typeface="굴림" pitchFamily="34" charset="-127"/>
              </a:rPr>
              <a:t>l</a:t>
            </a:r>
          </a:p>
          <a:p>
            <a:pPr eaLnBrk="1" hangingPunct="1">
              <a:lnSpc>
                <a:spcPct val="80000"/>
              </a:lnSpc>
            </a:pPr>
            <a:r>
              <a:rPr lang="pl-PL" altLang="ko-KR" sz="1800" dirty="0"/>
              <a:t>Przykład zastosowania</a:t>
            </a:r>
            <a:endParaRPr lang="en-US" altLang="ko-KR" sz="1800" dirty="0">
              <a:ea typeface="굴림" pitchFamily="34" charset="-127"/>
            </a:endParaRPr>
          </a:p>
          <a:p>
            <a:pPr lvl="1" eaLnBrk="1" hangingPunct="1">
              <a:lnSpc>
                <a:spcPct val="80000"/>
              </a:lnSpc>
            </a:pPr>
            <a:r>
              <a:rPr lang="en-US" altLang="ko-KR" sz="1600" dirty="0">
                <a:ea typeface="굴림" pitchFamily="34" charset="-127"/>
              </a:rPr>
              <a:t>AS </a:t>
            </a:r>
            <a:r>
              <a:rPr lang="pl-PL" altLang="ko-KR" sz="1600" dirty="0"/>
              <a:t>jest sterownikiem w usłudze poczty głosowej</a:t>
            </a:r>
            <a:endParaRPr lang="en-US" altLang="ko-KR" sz="16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pl-PL" altLang="ko-KR" sz="1400" dirty="0"/>
              <a:t>Powiadamianie użytkownika przez AS o oczekujących wiadomościach</a:t>
            </a:r>
            <a:endParaRPr lang="en-US" altLang="ko-KR" sz="1400" dirty="0">
              <a:ea typeface="굴림" pitchFamily="34" charset="-127"/>
            </a:endParaRPr>
          </a:p>
          <a:p>
            <a:pPr lvl="1" eaLnBrk="1" hangingPunct="1">
              <a:lnSpc>
                <a:spcPct val="80000"/>
              </a:lnSpc>
            </a:pPr>
            <a:r>
              <a:rPr lang="en-US" altLang="ko-KR" sz="1600" dirty="0" err="1">
                <a:ea typeface="굴림" pitchFamily="34" charset="-127"/>
              </a:rPr>
              <a:t>Implementa</a:t>
            </a:r>
            <a:r>
              <a:rPr lang="pl-PL" altLang="ko-KR" sz="1600" dirty="0" err="1"/>
              <a:t>cja</a:t>
            </a:r>
            <a:endParaRPr lang="en-US" altLang="ko-KR" sz="16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400" dirty="0">
                <a:ea typeface="굴림" pitchFamily="34" charset="-127"/>
              </a:rPr>
              <a:t>Re</a:t>
            </a:r>
            <a:r>
              <a:rPr lang="pl-PL" altLang="ko-KR" sz="1400" dirty="0" err="1"/>
              <a:t>jestracja</a:t>
            </a:r>
            <a:endParaRPr lang="en-US" altLang="ko-KR" sz="14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400" dirty="0">
                <a:ea typeface="굴림" pitchFamily="34" charset="-127"/>
              </a:rPr>
              <a:t>S-CSCF</a:t>
            </a:r>
            <a:r>
              <a:rPr lang="pl-PL" altLang="ko-KR" sz="1400" dirty="0"/>
              <a:t> bada IFC</a:t>
            </a:r>
            <a:endParaRPr lang="en-US" altLang="ko-KR" sz="14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400" dirty="0">
                <a:ea typeface="굴림" pitchFamily="34" charset="-127"/>
              </a:rPr>
              <a:t>S-CSCF </a:t>
            </a:r>
            <a:r>
              <a:rPr lang="pl-PL" altLang="ko-KR" sz="1400" dirty="0"/>
              <a:t>wysyła żądanie </a:t>
            </a:r>
            <a:r>
              <a:rPr lang="en-US" altLang="ko-KR" sz="1400" dirty="0">
                <a:ea typeface="굴림" pitchFamily="34" charset="-127"/>
              </a:rPr>
              <a:t>REGISTER </a:t>
            </a:r>
            <a:r>
              <a:rPr lang="pl-PL" altLang="ko-KR" sz="1400" dirty="0"/>
              <a:t>strony trzeciej do wskazanego </a:t>
            </a:r>
            <a:r>
              <a:rPr lang="en-US" altLang="ko-KR" sz="1400" dirty="0">
                <a:ea typeface="굴림" pitchFamily="34" charset="-127"/>
              </a:rPr>
              <a:t>AS</a:t>
            </a:r>
          </a:p>
          <a:p>
            <a:pPr lvl="2" eaLnBrk="1" hangingPunct="1">
              <a:lnSpc>
                <a:spcPct val="80000"/>
              </a:lnSpc>
            </a:pPr>
            <a:r>
              <a:rPr lang="pl-PL" altLang="ko-KR" sz="1400" dirty="0"/>
              <a:t>Po odebraniu żądania </a:t>
            </a:r>
            <a:r>
              <a:rPr lang="en-US" altLang="ko-KR" sz="1400" dirty="0">
                <a:ea typeface="굴림" pitchFamily="34" charset="-127"/>
              </a:rPr>
              <a:t>REGISTER</a:t>
            </a:r>
            <a:r>
              <a:rPr lang="pl-PL" altLang="ko-KR" sz="1400" dirty="0"/>
              <a:t> -</a:t>
            </a:r>
            <a:r>
              <a:rPr lang="en-US" altLang="ko-KR" sz="1400" dirty="0">
                <a:ea typeface="굴림" pitchFamily="34" charset="-127"/>
              </a:rPr>
              <a:t> AS </a:t>
            </a:r>
            <a:r>
              <a:rPr lang="en-US" altLang="ko-KR" sz="1400" dirty="0" err="1">
                <a:ea typeface="굴림" pitchFamily="34" charset="-127"/>
              </a:rPr>
              <a:t>gener</a:t>
            </a:r>
            <a:r>
              <a:rPr lang="pl-PL" altLang="ko-KR" sz="1400" dirty="0"/>
              <a:t>uje żądanie </a:t>
            </a:r>
            <a:r>
              <a:rPr lang="en-US" altLang="ko-KR" sz="1400" dirty="0">
                <a:ea typeface="굴림" pitchFamily="34" charset="-127"/>
              </a:rPr>
              <a:t>MESSAGE </a:t>
            </a:r>
            <a:r>
              <a:rPr lang="pl-PL" altLang="ko-KR" sz="1400" dirty="0"/>
              <a:t>z powiadomieniem (informacja tekstowa, odsyłacz, ….)</a:t>
            </a:r>
            <a:endParaRPr lang="en-US" altLang="ko-KR" sz="14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400" dirty="0">
                <a:ea typeface="굴림" pitchFamily="34" charset="-127"/>
              </a:rPr>
              <a:t>MESSAGE </a:t>
            </a:r>
            <a:r>
              <a:rPr lang="pl-PL" altLang="ko-KR" sz="1400" dirty="0"/>
              <a:t>przekazywana</a:t>
            </a:r>
            <a:r>
              <a:rPr lang="en-US" altLang="ko-KR" sz="1400" dirty="0">
                <a:ea typeface="굴림" pitchFamily="34" charset="-127"/>
              </a:rPr>
              <a:t> via S-CSCF </a:t>
            </a:r>
            <a:r>
              <a:rPr lang="pl-PL" altLang="ko-KR" sz="1400" dirty="0"/>
              <a:t>i</a:t>
            </a:r>
            <a:r>
              <a:rPr lang="en-US" altLang="ko-KR" sz="1400" dirty="0">
                <a:ea typeface="굴림" pitchFamily="34" charset="-127"/>
              </a:rPr>
              <a:t> P-CSCF </a:t>
            </a:r>
            <a:r>
              <a:rPr lang="pl-PL" altLang="ko-KR" sz="1400" dirty="0"/>
              <a:t>jak każda wiadomość</a:t>
            </a:r>
            <a:r>
              <a:rPr lang="en-US" altLang="ko-KR" sz="1400" dirty="0">
                <a:ea typeface="굴림" pitchFamily="34" charset="-127"/>
              </a:rPr>
              <a:t> </a:t>
            </a:r>
            <a:r>
              <a:rPr lang="en-US" altLang="ko-KR" sz="1400" dirty="0" smtClean="0">
                <a:ea typeface="굴림" pitchFamily="34" charset="-127"/>
              </a:rPr>
              <a:t>SIP</a:t>
            </a:r>
            <a:endParaRPr lang="en-US" altLang="ko-KR" sz="1400" dirty="0">
              <a:ea typeface="굴림" pitchFamily="34" charset="-127"/>
            </a:endParaRP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143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426587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ytuł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dirty="0"/>
              <a:t>IM w trybie pagera w</a:t>
            </a:r>
            <a:r>
              <a:rPr lang="en-US" altLang="ko-KR" dirty="0">
                <a:ea typeface="굴림" pitchFamily="34" charset="-127"/>
              </a:rPr>
              <a:t> IMS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144</a:t>
            </a:fld>
            <a:endParaRPr lang="en-US"/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412875"/>
            <a:ext cx="7618413" cy="500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63728825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251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145</a:t>
            </a:fld>
            <a:endParaRPr lang="pl-PL" dirty="0"/>
          </a:p>
        </p:txBody>
      </p:sp>
      <p:sp>
        <p:nvSpPr>
          <p:cNvPr id="252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dirty="0"/>
              <a:t>Przykład usługi - IM w trybie pagera</a:t>
            </a:r>
            <a:endParaRPr lang="pl-PL" dirty="0"/>
          </a:p>
        </p:txBody>
      </p:sp>
      <p:pic>
        <p:nvPicPr>
          <p:cNvPr id="25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" y="1483043"/>
            <a:ext cx="8229600" cy="4830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023134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l-PL" altLang="ko-KR" sz="3600" dirty="0"/>
              <a:t>Model sesyjny IM w </a:t>
            </a:r>
            <a:r>
              <a:rPr lang="en-US" altLang="ko-KR" sz="3600" dirty="0">
                <a:ea typeface="굴림" pitchFamily="34" charset="-127"/>
              </a:rPr>
              <a:t>IMS</a:t>
            </a:r>
            <a:endParaRPr lang="en-US" altLang="ko-KR" sz="3600" dirty="0" smtClean="0">
              <a:ea typeface="Gulim" pitchFamily="34" charset="-127"/>
            </a:endParaRPr>
          </a:p>
        </p:txBody>
      </p:sp>
      <p:sp>
        <p:nvSpPr>
          <p:cNvPr id="40964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l-PL" altLang="ko-KR" sz="2000" dirty="0"/>
              <a:t>Sesja wiadomości natychmiastowych inicjowana żądaniem</a:t>
            </a:r>
            <a:r>
              <a:rPr lang="en-US" altLang="ko-KR" sz="2000" dirty="0">
                <a:ea typeface="굴림" pitchFamily="34" charset="-127"/>
              </a:rPr>
              <a:t> INVITE </a:t>
            </a:r>
            <a:r>
              <a:rPr lang="pl-PL" altLang="ko-KR" sz="2000" dirty="0"/>
              <a:t>zawierającym w</a:t>
            </a:r>
            <a:r>
              <a:rPr lang="en-US" altLang="ko-KR" sz="2000" dirty="0">
                <a:ea typeface="굴림" pitchFamily="34" charset="-127"/>
              </a:rPr>
              <a:t> SDP </a:t>
            </a:r>
            <a:r>
              <a:rPr lang="pl-PL" altLang="ko-KR" sz="2000" dirty="0"/>
              <a:t>definicję mediów dla IM</a:t>
            </a:r>
            <a:endParaRPr lang="en-US" altLang="ko-KR" sz="2000" dirty="0">
              <a:ea typeface="굴림" pitchFamily="34" charset="-127"/>
            </a:endParaRPr>
          </a:p>
          <a:p>
            <a:pPr eaLnBrk="1" hangingPunct="1">
              <a:lnSpc>
                <a:spcPct val="80000"/>
              </a:lnSpc>
            </a:pPr>
            <a:r>
              <a:rPr lang="pl-PL" altLang="ko-KR" sz="2000" dirty="0"/>
              <a:t>Protokół </a:t>
            </a:r>
            <a:r>
              <a:rPr lang="en-US" altLang="ko-KR" sz="2000" dirty="0">
                <a:ea typeface="굴림" pitchFamily="34" charset="-127"/>
              </a:rPr>
              <a:t>Message Session Relay Protocol (MSRP) </a:t>
            </a:r>
            <a:r>
              <a:rPr lang="pl-PL" altLang="ko-KR" sz="2000" dirty="0"/>
              <a:t>wykorzystywany do transportu wiadomości</a:t>
            </a:r>
            <a:endParaRPr lang="en-US" altLang="ko-KR" sz="2000" dirty="0">
              <a:ea typeface="굴림" pitchFamily="34" charset="-127"/>
            </a:endParaRPr>
          </a:p>
          <a:p>
            <a:pPr eaLnBrk="1" hangingPunct="1">
              <a:lnSpc>
                <a:spcPct val="80000"/>
              </a:lnSpc>
            </a:pPr>
            <a:r>
              <a:rPr lang="pl-PL" altLang="ko-KR" sz="2000" dirty="0"/>
              <a:t>Dwa scenariusze</a:t>
            </a:r>
            <a:endParaRPr lang="en-US" altLang="ko-KR" sz="2000" dirty="0">
              <a:ea typeface="굴림" pitchFamily="34" charset="-127"/>
            </a:endParaRPr>
          </a:p>
          <a:p>
            <a:pPr lvl="1" eaLnBrk="1" hangingPunct="1">
              <a:lnSpc>
                <a:spcPct val="80000"/>
              </a:lnSpc>
            </a:pPr>
            <a:r>
              <a:rPr lang="pl-PL" altLang="ko-KR" sz="1800" dirty="0"/>
              <a:t>1. T</a:t>
            </a:r>
            <a:r>
              <a:rPr lang="en-US" altLang="ko-KR" sz="1800" dirty="0" err="1">
                <a:ea typeface="굴림" pitchFamily="34" charset="-127"/>
              </a:rPr>
              <a:t>erminal</a:t>
            </a:r>
            <a:r>
              <a:rPr lang="en-US" altLang="ko-KR" sz="1800" dirty="0">
                <a:ea typeface="굴림" pitchFamily="34" charset="-127"/>
              </a:rPr>
              <a:t> IMS </a:t>
            </a:r>
            <a:r>
              <a:rPr lang="pl-PL" altLang="ko-KR" sz="1800" dirty="0"/>
              <a:t>ustanawia sesję z innym terminalem</a:t>
            </a:r>
            <a:endParaRPr lang="en-US" altLang="ko-KR" sz="18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pl-PL" altLang="ko-KR" sz="1600" dirty="0"/>
              <a:t>Wiadomości </a:t>
            </a:r>
            <a:r>
              <a:rPr lang="en-US" altLang="ko-KR" sz="1600" dirty="0">
                <a:ea typeface="굴림" pitchFamily="34" charset="-127"/>
              </a:rPr>
              <a:t>SIP </a:t>
            </a:r>
            <a:r>
              <a:rPr lang="pl-PL" altLang="ko-KR" sz="1600" dirty="0"/>
              <a:t>przechodzą przez węzły </a:t>
            </a:r>
            <a:r>
              <a:rPr lang="en-US" altLang="ko-KR" sz="1600" dirty="0">
                <a:ea typeface="굴림" pitchFamily="34" charset="-127"/>
              </a:rPr>
              <a:t>IMS</a:t>
            </a:r>
          </a:p>
          <a:p>
            <a:pPr lvl="3" eaLnBrk="1" hangingPunct="1">
              <a:lnSpc>
                <a:spcPct val="80000"/>
              </a:lnSpc>
            </a:pPr>
            <a:r>
              <a:rPr lang="pl-PL" altLang="ko-KR" sz="1400" dirty="0">
                <a:ea typeface="굴림" pitchFamily="34" charset="-127"/>
              </a:rPr>
              <a:t>Jedyna różnica</a:t>
            </a:r>
            <a:r>
              <a:rPr lang="en-US" altLang="ko-KR" sz="1400" dirty="0">
                <a:ea typeface="굴림" pitchFamily="34" charset="-127"/>
              </a:rPr>
              <a:t>: </a:t>
            </a:r>
            <a:r>
              <a:rPr lang="pl-PL" altLang="ko-KR" sz="1400" dirty="0">
                <a:ea typeface="굴림" pitchFamily="34" charset="-127"/>
              </a:rPr>
              <a:t>brak żądania rozszerzenia warunku wstępnego w </a:t>
            </a:r>
            <a:r>
              <a:rPr lang="en-US" altLang="ko-KR" sz="1400" dirty="0">
                <a:ea typeface="굴림" pitchFamily="34" charset="-127"/>
              </a:rPr>
              <a:t>INVITE</a:t>
            </a:r>
          </a:p>
          <a:p>
            <a:pPr lvl="1" eaLnBrk="1" hangingPunct="1">
              <a:lnSpc>
                <a:spcPct val="80000"/>
              </a:lnSpc>
            </a:pPr>
            <a:r>
              <a:rPr lang="pl-PL" altLang="ko-KR" sz="1800" dirty="0"/>
              <a:t>2. </a:t>
            </a:r>
            <a:r>
              <a:rPr lang="en-US" altLang="ko-KR" sz="1800" dirty="0">
                <a:ea typeface="굴림" pitchFamily="34" charset="-127"/>
              </a:rPr>
              <a:t>MRFC </a:t>
            </a:r>
            <a:r>
              <a:rPr lang="pl-PL" altLang="ko-KR" sz="1800" dirty="0"/>
              <a:t>i </a:t>
            </a:r>
            <a:r>
              <a:rPr lang="en-US" altLang="ko-KR" sz="1800" dirty="0">
                <a:ea typeface="굴림" pitchFamily="34" charset="-127"/>
              </a:rPr>
              <a:t>MRFP </a:t>
            </a:r>
            <a:r>
              <a:rPr lang="pl-PL" altLang="ko-KR" sz="1800" dirty="0"/>
              <a:t>spełniają w sieci rolę pośredników</a:t>
            </a:r>
            <a:endParaRPr lang="en-US" altLang="ko-KR" sz="18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pl-PL" altLang="ko-KR" sz="1600" dirty="0"/>
              <a:t>Taryfikacja związana z wielkością lub treścią wiadomości (MRSP SEND)</a:t>
            </a:r>
            <a:endParaRPr lang="en-US" altLang="ko-KR" sz="16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600" dirty="0">
                <a:ea typeface="굴림" pitchFamily="34" charset="-127"/>
              </a:rPr>
              <a:t>MRF </a:t>
            </a:r>
            <a:r>
              <a:rPr lang="pl-PL" altLang="ko-KR" sz="1600" dirty="0"/>
              <a:t>jako serwer obsługujący „chat </a:t>
            </a:r>
            <a:r>
              <a:rPr lang="pl-PL" altLang="ko-KR" sz="1600" dirty="0" err="1"/>
              <a:t>room</a:t>
            </a:r>
            <a:r>
              <a:rPr lang="pl-PL" altLang="ko-KR" sz="1600" dirty="0"/>
              <a:t>” – wielostronną konferencję</a:t>
            </a:r>
            <a:endParaRPr lang="en-US" altLang="ko-KR" sz="1600" dirty="0">
              <a:ea typeface="굴림" pitchFamily="34" charset="-127"/>
            </a:endParaRPr>
          </a:p>
          <a:p>
            <a:pPr lvl="2" eaLnBrk="1" hangingPunct="1">
              <a:lnSpc>
                <a:spcPct val="80000"/>
              </a:lnSpc>
            </a:pPr>
            <a:r>
              <a:rPr lang="en-US" altLang="ko-KR" sz="1600" dirty="0">
                <a:ea typeface="굴림" pitchFamily="34" charset="-127"/>
              </a:rPr>
              <a:t>MRSP: VISIT, OK, SEND</a:t>
            </a:r>
          </a:p>
          <a:p>
            <a:pPr lvl="2" eaLnBrk="1" hangingPunct="1">
              <a:lnSpc>
                <a:spcPct val="80000"/>
              </a:lnSpc>
            </a:pPr>
            <a:r>
              <a:rPr lang="pl-PL" altLang="ko-KR" sz="1600" dirty="0"/>
              <a:t>Później dołącza się do konferencji drugi użytkownik i ustanawia drugą sesję z </a:t>
            </a:r>
            <a:r>
              <a:rPr lang="en-US" altLang="ko-KR" sz="1600" dirty="0">
                <a:ea typeface="굴림" pitchFamily="34" charset="-127"/>
              </a:rPr>
              <a:t>MRFC</a:t>
            </a:r>
          </a:p>
        </p:txBody>
      </p:sp>
      <p:sp>
        <p:nvSpPr>
          <p:cNvPr id="5" name="Symbol zastępczy stopki 5"/>
          <p:cNvSpPr>
            <a:spLocks noGrp="1"/>
          </p:cNvSpPr>
          <p:nvPr>
            <p:ph type="ftr" sz="quarter" idx="11"/>
          </p:nvPr>
        </p:nvSpPr>
        <p:spPr>
          <a:xfrm>
            <a:off x="5154709" y="6583363"/>
            <a:ext cx="4267200" cy="274637"/>
          </a:xfrm>
        </p:spPr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6" name="Symbol zastępczy numeru slajdu 6"/>
          <p:cNvSpPr>
            <a:spLocks noGrp="1"/>
          </p:cNvSpPr>
          <p:nvPr>
            <p:ph type="sldNum" sz="quarter" idx="12"/>
          </p:nvPr>
        </p:nvSpPr>
        <p:spPr>
          <a:xfrm>
            <a:off x="8315661" y="6572922"/>
            <a:ext cx="752139" cy="193003"/>
          </a:xfrm>
        </p:spPr>
        <p:txBody>
          <a:bodyPr/>
          <a:lstStyle/>
          <a:p>
            <a:fld id="{3836CBCC-9AF1-48CD-8BE9-7B243153E284}" type="slidenum">
              <a:rPr lang="pl-PL"/>
              <a:pPr/>
              <a:t>146</a:t>
            </a:fld>
            <a:endParaRPr lang="pl-PL" dirty="0"/>
          </a:p>
        </p:txBody>
      </p:sp>
      <p:sp>
        <p:nvSpPr>
          <p:cNvPr id="7" name="Symbol zastępczy daty 30"/>
          <p:cNvSpPr>
            <a:spLocks noGrp="1"/>
          </p:cNvSpPr>
          <p:nvPr>
            <p:ph type="dt" sz="half" idx="10"/>
          </p:nvPr>
        </p:nvSpPr>
        <p:spPr>
          <a:xfrm>
            <a:off x="1420028" y="6571713"/>
            <a:ext cx="4797911" cy="274637"/>
          </a:xfrm>
        </p:spPr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263904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Tytuł 38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 dirty="0" smtClean="0"/>
              <a:t>IM w trybie sesyjnym z wykorzystaniem MSRP</a:t>
            </a:r>
            <a:endParaRPr lang="pl-PL" sz="2800" dirty="0"/>
          </a:p>
        </p:txBody>
      </p:sp>
      <p:sp>
        <p:nvSpPr>
          <p:cNvPr id="357" name="Symbol zastępczy daty 3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  <p:sp>
        <p:nvSpPr>
          <p:cNvPr id="355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356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6CBCC-9AF1-48CD-8BE9-7B243153E284}" type="slidenum">
              <a:rPr lang="pl-PL"/>
              <a:pPr/>
              <a:t>147</a:t>
            </a:fld>
            <a:endParaRPr lang="pl-PL" dirty="0"/>
          </a:p>
        </p:txBody>
      </p:sp>
      <p:pic>
        <p:nvPicPr>
          <p:cNvPr id="3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022350"/>
            <a:ext cx="7869237" cy="561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917516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ytuł 3"/>
          <p:cNvSpPr>
            <a:spLocks noGrp="1"/>
          </p:cNvSpPr>
          <p:nvPr>
            <p:ph type="title"/>
          </p:nvPr>
        </p:nvSpPr>
        <p:spPr>
          <a:xfrm>
            <a:off x="914400" y="252413"/>
            <a:ext cx="7772400" cy="787717"/>
          </a:xfrm>
        </p:spPr>
        <p:txBody>
          <a:bodyPr/>
          <a:lstStyle/>
          <a:p>
            <a:r>
              <a:rPr lang="pl-PL" altLang="ko-KR" dirty="0"/>
              <a:t>Sesja wielostronna – serwer czatu</a:t>
            </a:r>
            <a:endParaRPr lang="pl-PL" dirty="0"/>
          </a:p>
        </p:txBody>
      </p:sp>
      <p:sp>
        <p:nvSpPr>
          <p:cNvPr id="352" name="Symbol zastępczy daty 3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pl-PL" dirty="0"/>
          </a:p>
        </p:txBody>
      </p:sp>
      <p:sp>
        <p:nvSpPr>
          <p:cNvPr id="350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pl-PL" dirty="0"/>
          </a:p>
        </p:txBody>
      </p:sp>
      <p:sp>
        <p:nvSpPr>
          <p:cNvPr id="351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36CBCC-9AF1-48CD-8BE9-7B243153E284}" type="slidenum">
              <a:rPr lang="pl-PL"/>
              <a:pPr/>
              <a:t>148</a:t>
            </a:fld>
            <a:endParaRPr lang="pl-PL" dirty="0"/>
          </a:p>
        </p:txBody>
      </p:sp>
      <p:pic>
        <p:nvPicPr>
          <p:cNvPr id="35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710" y="1214617"/>
            <a:ext cx="7495540" cy="5413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638693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262FAA-ABB4-4393-9F17-37EFE6D0A1E0}" type="slidenum">
              <a:rPr lang="pl-PL"/>
              <a:pPr/>
              <a:t>149</a:t>
            </a:fld>
            <a:endParaRPr lang="pl-PL"/>
          </a:p>
        </p:txBody>
      </p:sp>
      <p:sp>
        <p:nvSpPr>
          <p:cNvPr id="36659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Usługi konferencyjne w IMS</a:t>
            </a:r>
          </a:p>
        </p:txBody>
      </p:sp>
      <p:sp>
        <p:nvSpPr>
          <p:cNvPr id="36659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/>
              <a:t>Norma 3GPP TS 24.147 oparta na SIPPING RFC 4353</a:t>
            </a:r>
          </a:p>
          <a:p>
            <a:pPr>
              <a:lnSpc>
                <a:spcPct val="90000"/>
              </a:lnSpc>
            </a:pPr>
            <a:r>
              <a:rPr lang="pl-PL"/>
              <a:t>Wykorzystane elementy XCON RFC 4582</a:t>
            </a:r>
          </a:p>
          <a:p>
            <a:pPr lvl="1">
              <a:lnSpc>
                <a:spcPct val="90000"/>
              </a:lnSpc>
            </a:pPr>
            <a:r>
              <a:rPr lang="pl-PL"/>
              <a:t>Mechanizm BFCP (Binary Floor Control Protocol)</a:t>
            </a:r>
          </a:p>
          <a:p>
            <a:pPr>
              <a:lnSpc>
                <a:spcPct val="90000"/>
              </a:lnSpc>
            </a:pPr>
            <a:r>
              <a:rPr lang="pl-PL"/>
              <a:t>Model konferencji z scentralizowanym serwerem konferencyjnym </a:t>
            </a:r>
          </a:p>
          <a:p>
            <a:pPr lvl="1">
              <a:lnSpc>
                <a:spcPct val="90000"/>
              </a:lnSpc>
            </a:pPr>
            <a:r>
              <a:rPr lang="pl-PL"/>
              <a:t>Tightly coupled conference model</a:t>
            </a:r>
          </a:p>
          <a:p>
            <a:pPr lvl="1">
              <a:lnSpc>
                <a:spcPct val="90000"/>
              </a:lnSpc>
            </a:pPr>
            <a:r>
              <a:rPr lang="pl-PL"/>
              <a:t>Podział logiczny serwera na 2 komponenty</a:t>
            </a:r>
          </a:p>
          <a:p>
            <a:pPr lvl="2">
              <a:lnSpc>
                <a:spcPct val="90000"/>
              </a:lnSpc>
            </a:pPr>
            <a:r>
              <a:rPr lang="pl-PL"/>
              <a:t>Sygnalizacja</a:t>
            </a:r>
          </a:p>
          <a:p>
            <a:pPr lvl="2">
              <a:lnSpc>
                <a:spcPct val="90000"/>
              </a:lnSpc>
            </a:pPr>
            <a:r>
              <a:rPr lang="pl-PL"/>
              <a:t>Media</a:t>
            </a:r>
          </a:p>
          <a:p>
            <a:pPr lvl="1">
              <a:lnSpc>
                <a:spcPct val="90000"/>
              </a:lnSpc>
            </a:pPr>
            <a:r>
              <a:rPr lang="pl-PL"/>
              <a:t>Możliwość współpracy z PSTN</a:t>
            </a:r>
          </a:p>
          <a:p>
            <a:pPr lvl="2">
              <a:lnSpc>
                <a:spcPct val="90000"/>
              </a:lnSpc>
            </a:pPr>
            <a:r>
              <a:rPr lang="pl-PL"/>
              <a:t>Dostęp dla użytkowników z PSTN przez MGCF, który działa jako uczestnik konferencji</a:t>
            </a:r>
          </a:p>
          <a:p>
            <a:pPr lvl="2">
              <a:lnSpc>
                <a:spcPct val="90000"/>
              </a:lnSpc>
            </a:pPr>
            <a:r>
              <a:rPr lang="pl-PL"/>
              <a:t>SIP w komunikacji z AS/MRFC</a:t>
            </a:r>
          </a:p>
          <a:p>
            <a:pPr lvl="2">
              <a:lnSpc>
                <a:spcPct val="90000"/>
              </a:lnSpc>
            </a:pPr>
            <a:endParaRPr lang="pl-PL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CD43C-A457-45A9-8E0A-9DD5533E8AF1}" type="slidenum">
              <a:rPr lang="pl-PL"/>
              <a:pPr/>
              <a:t>15</a:t>
            </a:fld>
            <a:endParaRPr lang="pl-PL"/>
          </a:p>
        </p:txBody>
      </p:sp>
      <p:sp>
        <p:nvSpPr>
          <p:cNvPr id="3563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Normalizacja związana z </a:t>
            </a:r>
            <a:r>
              <a:rPr lang="en-US"/>
              <a:t>IMS</a:t>
            </a:r>
          </a:p>
        </p:txBody>
      </p:sp>
      <p:sp>
        <p:nvSpPr>
          <p:cNvPr id="3563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1800"/>
              <a:t>3GPP </a:t>
            </a:r>
            <a:r>
              <a:rPr lang="pl-PL" sz="1800"/>
              <a:t>i</a:t>
            </a:r>
            <a:r>
              <a:rPr lang="en-US" sz="1800"/>
              <a:t> 3GPP2 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en-US" sz="1600"/>
              <a:t>Defi</a:t>
            </a:r>
            <a:r>
              <a:rPr lang="pl-PL" sz="1600"/>
              <a:t>nicja architektury </a:t>
            </a:r>
            <a:r>
              <a:rPr lang="en-US" sz="1600"/>
              <a:t>I</a:t>
            </a:r>
            <a:r>
              <a:rPr lang="pl-PL" sz="1600"/>
              <a:t>M</a:t>
            </a:r>
            <a:r>
              <a:rPr lang="en-US" sz="1600"/>
              <a:t>S </a:t>
            </a:r>
          </a:p>
          <a:p>
            <a:pPr>
              <a:lnSpc>
                <a:spcPct val="90000"/>
              </a:lnSpc>
            </a:pPr>
            <a:r>
              <a:rPr lang="en-US" sz="1800"/>
              <a:t>IETF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600"/>
              <a:t>Definicje </a:t>
            </a:r>
            <a:r>
              <a:rPr lang="en-US" sz="1600"/>
              <a:t>SIP, SDP </a:t>
            </a:r>
            <a:r>
              <a:rPr lang="pl-PL" sz="1600"/>
              <a:t>i innych </a:t>
            </a:r>
            <a:r>
              <a:rPr lang="en-US" sz="1600"/>
              <a:t>proto</a:t>
            </a:r>
            <a:r>
              <a:rPr lang="pl-PL" sz="1600"/>
              <a:t>kołów</a:t>
            </a:r>
          </a:p>
          <a:p>
            <a:pPr>
              <a:lnSpc>
                <a:spcPct val="90000"/>
              </a:lnSpc>
            </a:pPr>
            <a:r>
              <a:rPr lang="en-US" sz="1800"/>
              <a:t>ITU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en-US" sz="1600"/>
              <a:t>H.248</a:t>
            </a:r>
            <a:r>
              <a:rPr lang="pl-PL" sz="1600"/>
              <a:t>, Q</a:t>
            </a:r>
            <a:r>
              <a:rPr lang="en-US" sz="1600"/>
              <a:t>.1912.SIP </a:t>
            </a:r>
            <a:r>
              <a:rPr lang="pl-PL" sz="1600"/>
              <a:t>(współpraca </a:t>
            </a:r>
            <a:r>
              <a:rPr lang="en-US" sz="1600"/>
              <a:t>SIP – ISUP</a:t>
            </a:r>
            <a:r>
              <a:rPr lang="pl-PL" sz="1600"/>
              <a:t>)</a:t>
            </a:r>
          </a:p>
          <a:p>
            <a:pPr lvl="1">
              <a:lnSpc>
                <a:spcPct val="90000"/>
              </a:lnSpc>
            </a:pPr>
            <a:r>
              <a:rPr lang="pl-PL" sz="1600"/>
              <a:t>Adaptacja IMS w ramach projektu ITU-T NGN project (kluczowy element planowanej normy globalnej sieci NGN)</a:t>
            </a:r>
            <a:endParaRPr lang="en-US" sz="1600"/>
          </a:p>
          <a:p>
            <a:pPr>
              <a:lnSpc>
                <a:spcPct val="90000"/>
              </a:lnSpc>
            </a:pPr>
            <a:r>
              <a:rPr lang="en-US" sz="1800"/>
              <a:t>OMA </a:t>
            </a:r>
            <a:r>
              <a:rPr lang="pl-PL" sz="1800"/>
              <a:t>(</a:t>
            </a:r>
            <a:r>
              <a:rPr lang="en-US" sz="1800"/>
              <a:t>Open Mobile Alliance</a:t>
            </a:r>
            <a:r>
              <a:rPr lang="pl-PL" sz="1800"/>
              <a:t>)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600"/>
              <a:t>Definicja usług dla </a:t>
            </a:r>
            <a:r>
              <a:rPr lang="en-US" sz="1600"/>
              <a:t>IMS, </a:t>
            </a:r>
            <a:r>
              <a:rPr lang="pl-PL" sz="1600"/>
              <a:t>np.</a:t>
            </a:r>
            <a:r>
              <a:rPr lang="en-US" sz="1600"/>
              <a:t> IM, Push-to-Talk</a:t>
            </a:r>
          </a:p>
          <a:p>
            <a:pPr>
              <a:lnSpc>
                <a:spcPct val="90000"/>
              </a:lnSpc>
            </a:pPr>
            <a:r>
              <a:rPr lang="pl-PL" sz="1800"/>
              <a:t>ETSI </a:t>
            </a:r>
            <a:r>
              <a:rPr lang="en-US" sz="1800"/>
              <a:t>TISPAN </a:t>
            </a:r>
            <a:r>
              <a:rPr lang="pl-PL" sz="1800"/>
              <a:t>=</a:t>
            </a:r>
            <a:r>
              <a:rPr lang="en-US" sz="1800"/>
              <a:t> TIPHON (VoIP) and SPAN (</a:t>
            </a:r>
            <a:r>
              <a:rPr lang="pl-PL" sz="1800"/>
              <a:t>sieci stacjonarne)</a:t>
            </a:r>
          </a:p>
          <a:p>
            <a:pPr lvl="1">
              <a:lnSpc>
                <a:spcPct val="90000"/>
              </a:lnSpc>
            </a:pPr>
            <a:r>
              <a:rPr lang="pl-PL" sz="1900"/>
              <a:t>Adaptacja IMS jako wspólnej architektury usługowej dla sieci NGN i 3G</a:t>
            </a:r>
            <a:endParaRPr lang="en-US" sz="1900"/>
          </a:p>
          <a:p>
            <a:pPr>
              <a:lnSpc>
                <a:spcPct val="90000"/>
              </a:lnSpc>
            </a:pPr>
            <a:r>
              <a:rPr lang="en-US" sz="1800"/>
              <a:t>ATIS </a:t>
            </a:r>
            <a:r>
              <a:rPr lang="pl-PL" sz="1800"/>
              <a:t>(</a:t>
            </a:r>
            <a:r>
              <a:rPr lang="en-US" sz="1800"/>
              <a:t>Alliance for Telecom</a:t>
            </a:r>
            <a:r>
              <a:rPr lang="pl-PL" sz="1800"/>
              <a:t>. </a:t>
            </a:r>
            <a:r>
              <a:rPr lang="en-US" sz="1800"/>
              <a:t>Industry Solutions</a:t>
            </a:r>
            <a:r>
              <a:rPr lang="pl-PL" sz="1800"/>
              <a:t>)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600"/>
              <a:t>Usługi </a:t>
            </a:r>
            <a:r>
              <a:rPr lang="en-US" sz="1600"/>
              <a:t>end-to-end </a:t>
            </a:r>
            <a:r>
              <a:rPr lang="pl-PL" sz="1600"/>
              <a:t>dla sieci przewodowych i bezprzewodowych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Promowanie wykorzystania </a:t>
            </a:r>
            <a:r>
              <a:rPr lang="en-US" sz="1600"/>
              <a:t>3GPP/3GPP2 IMS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BCAD92-BFBB-4AEC-876C-26BA6A8A8238}" type="slidenum">
              <a:rPr lang="pl-PL"/>
              <a:pPr/>
              <a:t>150</a:t>
            </a:fld>
            <a:endParaRPr lang="pl-PL"/>
          </a:p>
        </p:txBody>
      </p:sp>
      <p:sp>
        <p:nvSpPr>
          <p:cNvPr id="36669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 dirty="0"/>
              <a:t>Usługi konferencyjne w </a:t>
            </a:r>
            <a:r>
              <a:rPr lang="pl-PL" sz="2800" dirty="0" smtClean="0"/>
              <a:t>IMS- serwer </a:t>
            </a:r>
            <a:r>
              <a:rPr lang="pl-PL" sz="2800" dirty="0"/>
              <a:t>konferencyjny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8" name="Rectangle 157"/>
          <p:cNvSpPr>
            <a:spLocks noChangeArrowheads="1"/>
          </p:cNvSpPr>
          <p:nvPr/>
        </p:nvSpPr>
        <p:spPr bwMode="auto">
          <a:xfrm>
            <a:off x="3843338" y="2037234"/>
            <a:ext cx="1482725" cy="2917825"/>
          </a:xfrm>
          <a:prstGeom prst="rect">
            <a:avLst/>
          </a:prstGeom>
          <a:solidFill>
            <a:srgbClr val="CCECFF"/>
          </a:solidFill>
          <a:ln w="8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pl-PL" sz="2000" b="1">
              <a:latin typeface="+mn-lt"/>
            </a:endParaRPr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4830763" y="2345209"/>
            <a:ext cx="115887" cy="704850"/>
          </a:xfrm>
          <a:custGeom>
            <a:avLst/>
            <a:gdLst>
              <a:gd name="T0" fmla="*/ 0 w 148"/>
              <a:gd name="T1" fmla="*/ 559474732 h 888"/>
              <a:gd name="T2" fmla="*/ 90741857 w 148"/>
              <a:gd name="T3" fmla="*/ 478829754 h 888"/>
              <a:gd name="T4" fmla="*/ 90741857 w 148"/>
              <a:gd name="T5" fmla="*/ 20161251 h 888"/>
              <a:gd name="T6" fmla="*/ 0 w 148"/>
              <a:gd name="T7" fmla="*/ 0 h 888"/>
              <a:gd name="T8" fmla="*/ 0 w 148"/>
              <a:gd name="T9" fmla="*/ 559474732 h 8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8"/>
              <a:gd name="T16" fmla="*/ 0 h 888"/>
              <a:gd name="T17" fmla="*/ 148 w 148"/>
              <a:gd name="T18" fmla="*/ 888 h 8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8" h="888">
                <a:moveTo>
                  <a:pt x="0" y="888"/>
                </a:moveTo>
                <a:lnTo>
                  <a:pt x="148" y="760"/>
                </a:lnTo>
                <a:lnTo>
                  <a:pt x="148" y="32"/>
                </a:lnTo>
                <a:lnTo>
                  <a:pt x="0" y="0"/>
                </a:lnTo>
                <a:lnTo>
                  <a:pt x="0" y="88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4800600" y="2370609"/>
            <a:ext cx="117475" cy="703262"/>
          </a:xfrm>
          <a:custGeom>
            <a:avLst/>
            <a:gdLst>
              <a:gd name="T0" fmla="*/ 0 w 147"/>
              <a:gd name="T1" fmla="*/ 558213860 h 886"/>
              <a:gd name="T2" fmla="*/ 93880092 w 147"/>
              <a:gd name="T3" fmla="*/ 478829414 h 886"/>
              <a:gd name="T4" fmla="*/ 93880092 w 147"/>
              <a:gd name="T5" fmla="*/ 0 h 886"/>
              <a:gd name="T6" fmla="*/ 0 w 147"/>
              <a:gd name="T7" fmla="*/ 79384471 h 886"/>
              <a:gd name="T8" fmla="*/ 0 w 147"/>
              <a:gd name="T9" fmla="*/ 558213860 h 8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7"/>
              <a:gd name="T16" fmla="*/ 0 h 886"/>
              <a:gd name="T17" fmla="*/ 147 w 147"/>
              <a:gd name="T18" fmla="*/ 886 h 8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7" h="886">
                <a:moveTo>
                  <a:pt x="0" y="886"/>
                </a:moveTo>
                <a:lnTo>
                  <a:pt x="147" y="760"/>
                </a:lnTo>
                <a:lnTo>
                  <a:pt x="147" y="0"/>
                </a:lnTo>
                <a:lnTo>
                  <a:pt x="0" y="126"/>
                </a:lnTo>
                <a:lnTo>
                  <a:pt x="0" y="88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4362450" y="2470621"/>
            <a:ext cx="438150" cy="6032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4333875" y="2446809"/>
            <a:ext cx="466725" cy="6032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4333875" y="2345209"/>
            <a:ext cx="584200" cy="101600"/>
          </a:xfrm>
          <a:custGeom>
            <a:avLst/>
            <a:gdLst>
              <a:gd name="T0" fmla="*/ 0 w 736"/>
              <a:gd name="T1" fmla="*/ 80644986 h 128"/>
              <a:gd name="T2" fmla="*/ 371093182 w 736"/>
              <a:gd name="T3" fmla="*/ 80644986 h 128"/>
              <a:gd name="T4" fmla="*/ 463708795 w 736"/>
              <a:gd name="T5" fmla="*/ 0 h 128"/>
              <a:gd name="T6" fmla="*/ 93245775 w 736"/>
              <a:gd name="T7" fmla="*/ 0 h 128"/>
              <a:gd name="T8" fmla="*/ 0 w 736"/>
              <a:gd name="T9" fmla="*/ 80644986 h 1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36"/>
              <a:gd name="T16" fmla="*/ 0 h 128"/>
              <a:gd name="T17" fmla="*/ 736 w 736"/>
              <a:gd name="T18" fmla="*/ 128 h 1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36" h="128">
                <a:moveTo>
                  <a:pt x="0" y="128"/>
                </a:moveTo>
                <a:lnTo>
                  <a:pt x="589" y="128"/>
                </a:lnTo>
                <a:lnTo>
                  <a:pt x="736" y="0"/>
                </a:lnTo>
                <a:lnTo>
                  <a:pt x="148" y="0"/>
                </a:lnTo>
                <a:lnTo>
                  <a:pt x="0" y="12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" name="Freeform 11"/>
          <p:cNvSpPr>
            <a:spLocks/>
          </p:cNvSpPr>
          <p:nvPr/>
        </p:nvSpPr>
        <p:spPr bwMode="auto">
          <a:xfrm>
            <a:off x="4800600" y="2345209"/>
            <a:ext cx="117475" cy="704850"/>
          </a:xfrm>
          <a:custGeom>
            <a:avLst/>
            <a:gdLst>
              <a:gd name="T0" fmla="*/ 0 w 147"/>
              <a:gd name="T1" fmla="*/ 559474732 h 888"/>
              <a:gd name="T2" fmla="*/ 93880092 w 147"/>
              <a:gd name="T3" fmla="*/ 478829754 h 888"/>
              <a:gd name="T4" fmla="*/ 93880092 w 147"/>
              <a:gd name="T5" fmla="*/ 0 h 888"/>
              <a:gd name="T6" fmla="*/ 0 w 147"/>
              <a:gd name="T7" fmla="*/ 80645003 h 888"/>
              <a:gd name="T8" fmla="*/ 0 w 147"/>
              <a:gd name="T9" fmla="*/ 559474732 h 8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7"/>
              <a:gd name="T16" fmla="*/ 0 h 888"/>
              <a:gd name="T17" fmla="*/ 147 w 147"/>
              <a:gd name="T18" fmla="*/ 888 h 8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7" h="888">
                <a:moveTo>
                  <a:pt x="0" y="888"/>
                </a:moveTo>
                <a:lnTo>
                  <a:pt x="147" y="760"/>
                </a:lnTo>
                <a:lnTo>
                  <a:pt x="147" y="0"/>
                </a:lnTo>
                <a:lnTo>
                  <a:pt x="0" y="128"/>
                </a:lnTo>
                <a:lnTo>
                  <a:pt x="0" y="888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" name="Freeform 12"/>
          <p:cNvSpPr>
            <a:spLocks/>
          </p:cNvSpPr>
          <p:nvPr/>
        </p:nvSpPr>
        <p:spPr bwMode="auto">
          <a:xfrm>
            <a:off x="4333875" y="2446809"/>
            <a:ext cx="466725" cy="11112"/>
          </a:xfrm>
          <a:custGeom>
            <a:avLst/>
            <a:gdLst>
              <a:gd name="T0" fmla="*/ 0 w 589"/>
              <a:gd name="T1" fmla="*/ 0 h 14"/>
              <a:gd name="T2" fmla="*/ 369833945 w 589"/>
              <a:gd name="T3" fmla="*/ 0 h 14"/>
              <a:gd name="T4" fmla="*/ 358531915 w 589"/>
              <a:gd name="T5" fmla="*/ 8819754 h 14"/>
              <a:gd name="T6" fmla="*/ 0 w 589"/>
              <a:gd name="T7" fmla="*/ 8819754 h 14"/>
              <a:gd name="T8" fmla="*/ 0 w 589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9"/>
              <a:gd name="T16" fmla="*/ 0 h 14"/>
              <a:gd name="T17" fmla="*/ 589 w 589"/>
              <a:gd name="T18" fmla="*/ 14 h 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9" h="14">
                <a:moveTo>
                  <a:pt x="0" y="0"/>
                </a:moveTo>
                <a:lnTo>
                  <a:pt x="589" y="0"/>
                </a:lnTo>
                <a:lnTo>
                  <a:pt x="571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6" name="Freeform 13"/>
          <p:cNvSpPr>
            <a:spLocks/>
          </p:cNvSpPr>
          <p:nvPr/>
        </p:nvSpPr>
        <p:spPr bwMode="auto">
          <a:xfrm>
            <a:off x="4333875" y="2445221"/>
            <a:ext cx="14288" cy="604838"/>
          </a:xfrm>
          <a:custGeom>
            <a:avLst/>
            <a:gdLst>
              <a:gd name="T0" fmla="*/ 0 w 20"/>
              <a:gd name="T1" fmla="*/ 0 h 762"/>
              <a:gd name="T2" fmla="*/ 0 w 20"/>
              <a:gd name="T3" fmla="*/ 480090604 h 762"/>
              <a:gd name="T4" fmla="*/ 10207346 w 20"/>
              <a:gd name="T5" fmla="*/ 469379736 h 762"/>
              <a:gd name="T6" fmla="*/ 10207346 w 20"/>
              <a:gd name="T7" fmla="*/ 10080633 h 762"/>
              <a:gd name="T8" fmla="*/ 0 w 20"/>
              <a:gd name="T9" fmla="*/ 0 h 7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"/>
              <a:gd name="T16" fmla="*/ 0 h 762"/>
              <a:gd name="T17" fmla="*/ 20 w 20"/>
              <a:gd name="T18" fmla="*/ 762 h 7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" h="762">
                <a:moveTo>
                  <a:pt x="0" y="0"/>
                </a:moveTo>
                <a:lnTo>
                  <a:pt x="0" y="762"/>
                </a:lnTo>
                <a:lnTo>
                  <a:pt x="20" y="745"/>
                </a:lnTo>
                <a:lnTo>
                  <a:pt x="20" y="16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7" name="Rectangle 14"/>
          <p:cNvSpPr>
            <a:spLocks noChangeArrowheads="1"/>
          </p:cNvSpPr>
          <p:nvPr/>
        </p:nvSpPr>
        <p:spPr bwMode="auto">
          <a:xfrm>
            <a:off x="4333875" y="2610321"/>
            <a:ext cx="466725" cy="1111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auto">
          <a:xfrm>
            <a:off x="4348163" y="2621434"/>
            <a:ext cx="452437" cy="127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9" name="Rectangle 16"/>
          <p:cNvSpPr>
            <a:spLocks noChangeArrowheads="1"/>
          </p:cNvSpPr>
          <p:nvPr/>
        </p:nvSpPr>
        <p:spPr bwMode="auto">
          <a:xfrm>
            <a:off x="4333875" y="2784946"/>
            <a:ext cx="466725" cy="127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0" name="Rectangle 17"/>
          <p:cNvSpPr>
            <a:spLocks noChangeArrowheads="1"/>
          </p:cNvSpPr>
          <p:nvPr/>
        </p:nvSpPr>
        <p:spPr bwMode="auto">
          <a:xfrm>
            <a:off x="4348163" y="2797646"/>
            <a:ext cx="452437" cy="127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1" name="Rectangle 18"/>
          <p:cNvSpPr>
            <a:spLocks noChangeArrowheads="1"/>
          </p:cNvSpPr>
          <p:nvPr/>
        </p:nvSpPr>
        <p:spPr bwMode="auto">
          <a:xfrm>
            <a:off x="4654550" y="2948459"/>
            <a:ext cx="87313" cy="50800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2" name="Freeform 19"/>
          <p:cNvSpPr>
            <a:spLocks/>
          </p:cNvSpPr>
          <p:nvPr/>
        </p:nvSpPr>
        <p:spPr bwMode="auto">
          <a:xfrm>
            <a:off x="4333875" y="2345209"/>
            <a:ext cx="584200" cy="101600"/>
          </a:xfrm>
          <a:custGeom>
            <a:avLst/>
            <a:gdLst>
              <a:gd name="T0" fmla="*/ 463708795 w 736"/>
              <a:gd name="T1" fmla="*/ 0 h 128"/>
              <a:gd name="T2" fmla="*/ 452997936 w 736"/>
              <a:gd name="T3" fmla="*/ 10080623 h 128"/>
              <a:gd name="T4" fmla="*/ 93245775 w 736"/>
              <a:gd name="T5" fmla="*/ 10080623 h 128"/>
              <a:gd name="T6" fmla="*/ 12600780 w 736"/>
              <a:gd name="T7" fmla="*/ 80644986 h 128"/>
              <a:gd name="T8" fmla="*/ 0 w 736"/>
              <a:gd name="T9" fmla="*/ 80644986 h 128"/>
              <a:gd name="T10" fmla="*/ 93245775 w 736"/>
              <a:gd name="T11" fmla="*/ 0 h 128"/>
              <a:gd name="T12" fmla="*/ 463708795 w 736"/>
              <a:gd name="T13" fmla="*/ 0 h 1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6"/>
              <a:gd name="T22" fmla="*/ 0 h 128"/>
              <a:gd name="T23" fmla="*/ 736 w 736"/>
              <a:gd name="T24" fmla="*/ 128 h 12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6" h="128">
                <a:moveTo>
                  <a:pt x="736" y="0"/>
                </a:moveTo>
                <a:lnTo>
                  <a:pt x="719" y="16"/>
                </a:lnTo>
                <a:lnTo>
                  <a:pt x="148" y="16"/>
                </a:lnTo>
                <a:lnTo>
                  <a:pt x="20" y="128"/>
                </a:lnTo>
                <a:lnTo>
                  <a:pt x="0" y="128"/>
                </a:lnTo>
                <a:lnTo>
                  <a:pt x="148" y="0"/>
                </a:lnTo>
                <a:lnTo>
                  <a:pt x="736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3" name="Line 20"/>
          <p:cNvSpPr>
            <a:spLocks noChangeShapeType="1"/>
          </p:cNvSpPr>
          <p:nvPr/>
        </p:nvSpPr>
        <p:spPr bwMode="auto">
          <a:xfrm>
            <a:off x="4640263" y="3073871"/>
            <a:ext cx="1587" cy="738188"/>
          </a:xfrm>
          <a:prstGeom prst="line">
            <a:avLst/>
          </a:prstGeom>
          <a:noFill/>
          <a:ln w="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4" name="Freeform 21"/>
          <p:cNvSpPr>
            <a:spLocks/>
          </p:cNvSpPr>
          <p:nvPr/>
        </p:nvSpPr>
        <p:spPr bwMode="auto">
          <a:xfrm>
            <a:off x="4851400" y="3812059"/>
            <a:ext cx="130175" cy="704850"/>
          </a:xfrm>
          <a:custGeom>
            <a:avLst/>
            <a:gdLst>
              <a:gd name="T0" fmla="*/ 0 w 163"/>
              <a:gd name="T1" fmla="*/ 560105481 h 887"/>
              <a:gd name="T2" fmla="*/ 103960297 w 163"/>
              <a:gd name="T3" fmla="*/ 479278201 h 887"/>
              <a:gd name="T4" fmla="*/ 103960297 w 163"/>
              <a:gd name="T5" fmla="*/ 20207025 h 887"/>
              <a:gd name="T6" fmla="*/ 0 w 163"/>
              <a:gd name="T7" fmla="*/ 0 h 887"/>
              <a:gd name="T8" fmla="*/ 0 w 163"/>
              <a:gd name="T9" fmla="*/ 560105481 h 8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3"/>
              <a:gd name="T16" fmla="*/ 0 h 887"/>
              <a:gd name="T17" fmla="*/ 163 w 163"/>
              <a:gd name="T18" fmla="*/ 887 h 8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3" h="887">
                <a:moveTo>
                  <a:pt x="0" y="887"/>
                </a:moveTo>
                <a:lnTo>
                  <a:pt x="163" y="759"/>
                </a:lnTo>
                <a:lnTo>
                  <a:pt x="163" y="32"/>
                </a:lnTo>
                <a:lnTo>
                  <a:pt x="0" y="0"/>
                </a:lnTo>
                <a:lnTo>
                  <a:pt x="0" y="8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5" name="Freeform 22"/>
          <p:cNvSpPr>
            <a:spLocks/>
          </p:cNvSpPr>
          <p:nvPr/>
        </p:nvSpPr>
        <p:spPr bwMode="auto">
          <a:xfrm>
            <a:off x="4819650" y="3837459"/>
            <a:ext cx="130175" cy="704850"/>
          </a:xfrm>
          <a:custGeom>
            <a:avLst/>
            <a:gdLst>
              <a:gd name="T0" fmla="*/ 0 w 164"/>
              <a:gd name="T1" fmla="*/ 560737654 h 886"/>
              <a:gd name="T2" fmla="*/ 103326393 w 164"/>
              <a:gd name="T3" fmla="*/ 480994161 h 886"/>
              <a:gd name="T4" fmla="*/ 103326393 w 164"/>
              <a:gd name="T5" fmla="*/ 0 h 886"/>
              <a:gd name="T6" fmla="*/ 0 w 164"/>
              <a:gd name="T7" fmla="*/ 79743518 h 886"/>
              <a:gd name="T8" fmla="*/ 0 w 164"/>
              <a:gd name="T9" fmla="*/ 560737654 h 8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4"/>
              <a:gd name="T16" fmla="*/ 0 h 886"/>
              <a:gd name="T17" fmla="*/ 164 w 164"/>
              <a:gd name="T18" fmla="*/ 886 h 8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4" h="886">
                <a:moveTo>
                  <a:pt x="0" y="886"/>
                </a:moveTo>
                <a:lnTo>
                  <a:pt x="164" y="760"/>
                </a:lnTo>
                <a:lnTo>
                  <a:pt x="164" y="0"/>
                </a:lnTo>
                <a:lnTo>
                  <a:pt x="0" y="126"/>
                </a:lnTo>
                <a:lnTo>
                  <a:pt x="0" y="88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6" name="Rectangle 23"/>
          <p:cNvSpPr>
            <a:spLocks noChangeArrowheads="1"/>
          </p:cNvSpPr>
          <p:nvPr/>
        </p:nvSpPr>
        <p:spPr bwMode="auto">
          <a:xfrm>
            <a:off x="4330700" y="3939059"/>
            <a:ext cx="488950" cy="6032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7" name="Rectangle 24"/>
          <p:cNvSpPr>
            <a:spLocks noChangeArrowheads="1"/>
          </p:cNvSpPr>
          <p:nvPr/>
        </p:nvSpPr>
        <p:spPr bwMode="auto">
          <a:xfrm>
            <a:off x="4298950" y="3912071"/>
            <a:ext cx="520700" cy="604838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8" name="Freeform 25"/>
          <p:cNvSpPr>
            <a:spLocks/>
          </p:cNvSpPr>
          <p:nvPr/>
        </p:nvSpPr>
        <p:spPr bwMode="auto">
          <a:xfrm>
            <a:off x="4298950" y="3812059"/>
            <a:ext cx="650875" cy="100012"/>
          </a:xfrm>
          <a:custGeom>
            <a:avLst/>
            <a:gdLst>
              <a:gd name="T0" fmla="*/ 0 w 821"/>
              <a:gd name="T1" fmla="*/ 79384134 h 126"/>
              <a:gd name="T2" fmla="*/ 412928237 w 821"/>
              <a:gd name="T3" fmla="*/ 79384134 h 126"/>
              <a:gd name="T4" fmla="*/ 516002804 w 821"/>
              <a:gd name="T5" fmla="*/ 0 h 126"/>
              <a:gd name="T6" fmla="*/ 103074494 w 821"/>
              <a:gd name="T7" fmla="*/ 0 h 126"/>
              <a:gd name="T8" fmla="*/ 0 w 821"/>
              <a:gd name="T9" fmla="*/ 79384134 h 1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21"/>
              <a:gd name="T16" fmla="*/ 0 h 126"/>
              <a:gd name="T17" fmla="*/ 821 w 821"/>
              <a:gd name="T18" fmla="*/ 126 h 1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21" h="126">
                <a:moveTo>
                  <a:pt x="0" y="126"/>
                </a:moveTo>
                <a:lnTo>
                  <a:pt x="657" y="126"/>
                </a:lnTo>
                <a:lnTo>
                  <a:pt x="821" y="0"/>
                </a:lnTo>
                <a:lnTo>
                  <a:pt x="164" y="0"/>
                </a:lnTo>
                <a:lnTo>
                  <a:pt x="0" y="12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29" name="Freeform 26"/>
          <p:cNvSpPr>
            <a:spLocks/>
          </p:cNvSpPr>
          <p:nvPr/>
        </p:nvSpPr>
        <p:spPr bwMode="auto">
          <a:xfrm>
            <a:off x="4819650" y="3812059"/>
            <a:ext cx="130175" cy="704850"/>
          </a:xfrm>
          <a:custGeom>
            <a:avLst/>
            <a:gdLst>
              <a:gd name="T0" fmla="*/ 0 w 164"/>
              <a:gd name="T1" fmla="*/ 560105481 h 887"/>
              <a:gd name="T2" fmla="*/ 103326393 w 164"/>
              <a:gd name="T3" fmla="*/ 479278201 h 887"/>
              <a:gd name="T4" fmla="*/ 103326393 w 164"/>
              <a:gd name="T5" fmla="*/ 0 h 887"/>
              <a:gd name="T6" fmla="*/ 0 w 164"/>
              <a:gd name="T7" fmla="*/ 79563821 h 887"/>
              <a:gd name="T8" fmla="*/ 0 w 164"/>
              <a:gd name="T9" fmla="*/ 560105481 h 8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4"/>
              <a:gd name="T16" fmla="*/ 0 h 887"/>
              <a:gd name="T17" fmla="*/ 164 w 164"/>
              <a:gd name="T18" fmla="*/ 887 h 88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4" h="887">
                <a:moveTo>
                  <a:pt x="0" y="887"/>
                </a:moveTo>
                <a:lnTo>
                  <a:pt x="164" y="759"/>
                </a:lnTo>
                <a:lnTo>
                  <a:pt x="164" y="0"/>
                </a:lnTo>
                <a:lnTo>
                  <a:pt x="0" y="126"/>
                </a:lnTo>
                <a:lnTo>
                  <a:pt x="0" y="887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0" name="Freeform 27"/>
          <p:cNvSpPr>
            <a:spLocks/>
          </p:cNvSpPr>
          <p:nvPr/>
        </p:nvSpPr>
        <p:spPr bwMode="auto">
          <a:xfrm>
            <a:off x="4298950" y="3912071"/>
            <a:ext cx="520700" cy="14288"/>
          </a:xfrm>
          <a:custGeom>
            <a:avLst/>
            <a:gdLst>
              <a:gd name="T0" fmla="*/ 0 w 657"/>
              <a:gd name="T1" fmla="*/ 0 h 16"/>
              <a:gd name="T2" fmla="*/ 412676491 w 657"/>
              <a:gd name="T3" fmla="*/ 0 h 16"/>
              <a:gd name="T4" fmla="*/ 399486221 w 657"/>
              <a:gd name="T5" fmla="*/ 12759181 h 16"/>
              <a:gd name="T6" fmla="*/ 0 w 657"/>
              <a:gd name="T7" fmla="*/ 12759181 h 16"/>
              <a:gd name="T8" fmla="*/ 0 w 657"/>
              <a:gd name="T9" fmla="*/ 0 h 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16"/>
              <a:gd name="T17" fmla="*/ 657 w 657"/>
              <a:gd name="T18" fmla="*/ 16 h 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16">
                <a:moveTo>
                  <a:pt x="0" y="0"/>
                </a:moveTo>
                <a:lnTo>
                  <a:pt x="657" y="0"/>
                </a:lnTo>
                <a:lnTo>
                  <a:pt x="636" y="1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1" name="Freeform 28"/>
          <p:cNvSpPr>
            <a:spLocks/>
          </p:cNvSpPr>
          <p:nvPr/>
        </p:nvSpPr>
        <p:spPr bwMode="auto">
          <a:xfrm>
            <a:off x="4298950" y="3912071"/>
            <a:ext cx="14288" cy="604838"/>
          </a:xfrm>
          <a:custGeom>
            <a:avLst/>
            <a:gdLst>
              <a:gd name="T0" fmla="*/ 0 w 20"/>
              <a:gd name="T1" fmla="*/ 0 h 761"/>
              <a:gd name="T2" fmla="*/ 0 w 20"/>
              <a:gd name="T3" fmla="*/ 480721472 h 761"/>
              <a:gd name="T4" fmla="*/ 10207346 w 20"/>
              <a:gd name="T5" fmla="*/ 470614084 h 761"/>
              <a:gd name="T6" fmla="*/ 10207346 w 20"/>
              <a:gd name="T7" fmla="*/ 10107391 h 761"/>
              <a:gd name="T8" fmla="*/ 0 w 20"/>
              <a:gd name="T9" fmla="*/ 0 h 7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"/>
              <a:gd name="T16" fmla="*/ 0 h 761"/>
              <a:gd name="T17" fmla="*/ 20 w 20"/>
              <a:gd name="T18" fmla="*/ 761 h 7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" h="761">
                <a:moveTo>
                  <a:pt x="0" y="0"/>
                </a:moveTo>
                <a:lnTo>
                  <a:pt x="0" y="761"/>
                </a:lnTo>
                <a:lnTo>
                  <a:pt x="20" y="745"/>
                </a:lnTo>
                <a:lnTo>
                  <a:pt x="20" y="16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2" name="Rectangle 29"/>
          <p:cNvSpPr>
            <a:spLocks noChangeArrowheads="1"/>
          </p:cNvSpPr>
          <p:nvPr/>
        </p:nvSpPr>
        <p:spPr bwMode="auto">
          <a:xfrm>
            <a:off x="4298950" y="4077171"/>
            <a:ext cx="520700" cy="1111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4313238" y="4088284"/>
            <a:ext cx="506412" cy="1428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4" name="Rectangle 31"/>
          <p:cNvSpPr>
            <a:spLocks noChangeArrowheads="1"/>
          </p:cNvSpPr>
          <p:nvPr/>
        </p:nvSpPr>
        <p:spPr bwMode="auto">
          <a:xfrm>
            <a:off x="4298950" y="4251796"/>
            <a:ext cx="520700" cy="127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5" name="Rectangle 32"/>
          <p:cNvSpPr>
            <a:spLocks noChangeArrowheads="1"/>
          </p:cNvSpPr>
          <p:nvPr/>
        </p:nvSpPr>
        <p:spPr bwMode="auto">
          <a:xfrm>
            <a:off x="4313238" y="4264496"/>
            <a:ext cx="506412" cy="142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6" name="Rectangle 33"/>
          <p:cNvSpPr>
            <a:spLocks noChangeArrowheads="1"/>
          </p:cNvSpPr>
          <p:nvPr/>
        </p:nvSpPr>
        <p:spPr bwMode="auto">
          <a:xfrm>
            <a:off x="4656138" y="4415309"/>
            <a:ext cx="98425" cy="52387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7" name="Freeform 34"/>
          <p:cNvSpPr>
            <a:spLocks/>
          </p:cNvSpPr>
          <p:nvPr/>
        </p:nvSpPr>
        <p:spPr bwMode="auto">
          <a:xfrm>
            <a:off x="4298950" y="3812059"/>
            <a:ext cx="650875" cy="100012"/>
          </a:xfrm>
          <a:custGeom>
            <a:avLst/>
            <a:gdLst>
              <a:gd name="T0" fmla="*/ 516002804 w 821"/>
              <a:gd name="T1" fmla="*/ 0 h 126"/>
              <a:gd name="T2" fmla="*/ 502804554 w 821"/>
              <a:gd name="T3" fmla="*/ 10080575 h 126"/>
              <a:gd name="T4" fmla="*/ 103074494 w 821"/>
              <a:gd name="T5" fmla="*/ 10080575 h 126"/>
              <a:gd name="T6" fmla="*/ 12570370 w 821"/>
              <a:gd name="T7" fmla="*/ 79384134 h 126"/>
              <a:gd name="T8" fmla="*/ 0 w 821"/>
              <a:gd name="T9" fmla="*/ 79384134 h 126"/>
              <a:gd name="T10" fmla="*/ 103074494 w 821"/>
              <a:gd name="T11" fmla="*/ 0 h 126"/>
              <a:gd name="T12" fmla="*/ 516002804 w 821"/>
              <a:gd name="T13" fmla="*/ 0 h 1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1"/>
              <a:gd name="T22" fmla="*/ 0 h 126"/>
              <a:gd name="T23" fmla="*/ 821 w 821"/>
              <a:gd name="T24" fmla="*/ 126 h 1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1" h="126">
                <a:moveTo>
                  <a:pt x="821" y="0"/>
                </a:moveTo>
                <a:lnTo>
                  <a:pt x="800" y="16"/>
                </a:lnTo>
                <a:lnTo>
                  <a:pt x="164" y="16"/>
                </a:lnTo>
                <a:lnTo>
                  <a:pt x="20" y="126"/>
                </a:lnTo>
                <a:lnTo>
                  <a:pt x="0" y="126"/>
                </a:lnTo>
                <a:lnTo>
                  <a:pt x="164" y="0"/>
                </a:lnTo>
                <a:lnTo>
                  <a:pt x="821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8" name="Rectangle 35"/>
          <p:cNvSpPr>
            <a:spLocks noChangeArrowheads="1"/>
          </p:cNvSpPr>
          <p:nvPr/>
        </p:nvSpPr>
        <p:spPr bwMode="auto">
          <a:xfrm>
            <a:off x="4305300" y="3912071"/>
            <a:ext cx="511175" cy="628650"/>
          </a:xfrm>
          <a:prstGeom prst="rect">
            <a:avLst/>
          </a:prstGeom>
          <a:solidFill>
            <a:srgbClr val="9A9A9A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39" name="Rectangle 36"/>
          <p:cNvSpPr>
            <a:spLocks noChangeArrowheads="1"/>
          </p:cNvSpPr>
          <p:nvPr/>
        </p:nvSpPr>
        <p:spPr bwMode="auto">
          <a:xfrm>
            <a:off x="4306888" y="3913659"/>
            <a:ext cx="506412" cy="622300"/>
          </a:xfrm>
          <a:prstGeom prst="rect">
            <a:avLst/>
          </a:prstGeom>
          <a:solidFill>
            <a:srgbClr val="F2F2F2"/>
          </a:solidFill>
          <a:ln w="2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0" name="Rectangle 37"/>
          <p:cNvSpPr>
            <a:spLocks noChangeArrowheads="1"/>
          </p:cNvSpPr>
          <p:nvPr/>
        </p:nvSpPr>
        <p:spPr bwMode="auto">
          <a:xfrm>
            <a:off x="4306888" y="3913659"/>
            <a:ext cx="506412" cy="622300"/>
          </a:xfrm>
          <a:prstGeom prst="rect">
            <a:avLst/>
          </a:prstGeom>
          <a:noFill/>
          <a:ln w="2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1" name="Rectangle 38"/>
          <p:cNvSpPr>
            <a:spLocks noChangeArrowheads="1"/>
          </p:cNvSpPr>
          <p:nvPr/>
        </p:nvSpPr>
        <p:spPr bwMode="auto">
          <a:xfrm>
            <a:off x="4306888" y="3980334"/>
            <a:ext cx="504825" cy="5508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2" name="Freeform 39"/>
          <p:cNvSpPr>
            <a:spLocks/>
          </p:cNvSpPr>
          <p:nvPr/>
        </p:nvSpPr>
        <p:spPr bwMode="auto">
          <a:xfrm>
            <a:off x="4318000" y="3924771"/>
            <a:ext cx="30163" cy="22225"/>
          </a:xfrm>
          <a:custGeom>
            <a:avLst/>
            <a:gdLst>
              <a:gd name="T0" fmla="*/ 24589363 w 37"/>
              <a:gd name="T1" fmla="*/ 7560470 h 28"/>
              <a:gd name="T2" fmla="*/ 24589363 w 37"/>
              <a:gd name="T3" fmla="*/ 6300787 h 28"/>
              <a:gd name="T4" fmla="*/ 23260561 w 37"/>
              <a:gd name="T5" fmla="*/ 4410075 h 28"/>
              <a:gd name="T6" fmla="*/ 22595345 w 37"/>
              <a:gd name="T7" fmla="*/ 3150394 h 28"/>
              <a:gd name="T8" fmla="*/ 21266543 w 37"/>
              <a:gd name="T9" fmla="*/ 2520156 h 28"/>
              <a:gd name="T10" fmla="*/ 20602142 w 37"/>
              <a:gd name="T11" fmla="*/ 1260475 h 28"/>
              <a:gd name="T12" fmla="*/ 19272525 w 37"/>
              <a:gd name="T13" fmla="*/ 0 h 28"/>
              <a:gd name="T14" fmla="*/ 17279322 w 37"/>
              <a:gd name="T15" fmla="*/ 0 h 28"/>
              <a:gd name="T16" fmla="*/ 8639661 w 37"/>
              <a:gd name="T17" fmla="*/ 0 h 28"/>
              <a:gd name="T18" fmla="*/ 5981241 w 37"/>
              <a:gd name="T19" fmla="*/ 0 h 28"/>
              <a:gd name="T20" fmla="*/ 5316840 w 37"/>
              <a:gd name="T21" fmla="*/ 1260475 h 28"/>
              <a:gd name="T22" fmla="*/ 3987222 w 37"/>
              <a:gd name="T23" fmla="*/ 1260475 h 28"/>
              <a:gd name="T24" fmla="*/ 1994019 w 37"/>
              <a:gd name="T25" fmla="*/ 2520156 h 28"/>
              <a:gd name="T26" fmla="*/ 664401 w 37"/>
              <a:gd name="T27" fmla="*/ 4410075 h 28"/>
              <a:gd name="T28" fmla="*/ 664401 w 37"/>
              <a:gd name="T29" fmla="*/ 5670550 h 28"/>
              <a:gd name="T30" fmla="*/ 0 w 37"/>
              <a:gd name="T31" fmla="*/ 7560470 h 28"/>
              <a:gd name="T32" fmla="*/ 0 w 37"/>
              <a:gd name="T33" fmla="*/ 8190707 h 28"/>
              <a:gd name="T34" fmla="*/ 0 w 37"/>
              <a:gd name="T35" fmla="*/ 10710863 h 28"/>
              <a:gd name="T36" fmla="*/ 0 w 37"/>
              <a:gd name="T37" fmla="*/ 12600781 h 28"/>
              <a:gd name="T38" fmla="*/ 664401 w 37"/>
              <a:gd name="T39" fmla="*/ 13861259 h 28"/>
              <a:gd name="T40" fmla="*/ 1994019 w 37"/>
              <a:gd name="T41" fmla="*/ 14490702 h 28"/>
              <a:gd name="T42" fmla="*/ 3322821 w 37"/>
              <a:gd name="T43" fmla="*/ 16381414 h 28"/>
              <a:gd name="T44" fmla="*/ 3987222 w 37"/>
              <a:gd name="T45" fmla="*/ 16381414 h 28"/>
              <a:gd name="T46" fmla="*/ 5981241 w 37"/>
              <a:gd name="T47" fmla="*/ 17641095 h 28"/>
              <a:gd name="T48" fmla="*/ 7310044 w 37"/>
              <a:gd name="T49" fmla="*/ 17641095 h 28"/>
              <a:gd name="T50" fmla="*/ 15949705 w 37"/>
              <a:gd name="T51" fmla="*/ 17641095 h 28"/>
              <a:gd name="T52" fmla="*/ 17943723 w 37"/>
              <a:gd name="T53" fmla="*/ 17641095 h 28"/>
              <a:gd name="T54" fmla="*/ 19272525 w 37"/>
              <a:gd name="T55" fmla="*/ 17641095 h 28"/>
              <a:gd name="T56" fmla="*/ 21266543 w 37"/>
              <a:gd name="T57" fmla="*/ 16381414 h 28"/>
              <a:gd name="T58" fmla="*/ 22595345 w 37"/>
              <a:gd name="T59" fmla="*/ 15751177 h 28"/>
              <a:gd name="T60" fmla="*/ 23260561 w 37"/>
              <a:gd name="T61" fmla="*/ 14490702 h 28"/>
              <a:gd name="T62" fmla="*/ 23260561 w 37"/>
              <a:gd name="T63" fmla="*/ 12600781 h 28"/>
              <a:gd name="T64" fmla="*/ 24589363 w 37"/>
              <a:gd name="T65" fmla="*/ 11341100 h 28"/>
              <a:gd name="T66" fmla="*/ 24589363 w 37"/>
              <a:gd name="T67" fmla="*/ 9450388 h 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7"/>
              <a:gd name="T103" fmla="*/ 0 h 28"/>
              <a:gd name="T104" fmla="*/ 37 w 37"/>
              <a:gd name="T105" fmla="*/ 28 h 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7" h="28">
                <a:moveTo>
                  <a:pt x="37" y="13"/>
                </a:moveTo>
                <a:lnTo>
                  <a:pt x="37" y="12"/>
                </a:lnTo>
                <a:lnTo>
                  <a:pt x="37" y="10"/>
                </a:lnTo>
                <a:lnTo>
                  <a:pt x="35" y="9"/>
                </a:lnTo>
                <a:lnTo>
                  <a:pt x="35" y="7"/>
                </a:lnTo>
                <a:lnTo>
                  <a:pt x="34" y="5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2"/>
                </a:ln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0" y="15"/>
                </a:lnTo>
                <a:lnTo>
                  <a:pt x="0" y="17"/>
                </a:lnTo>
                <a:lnTo>
                  <a:pt x="0" y="18"/>
                </a:lnTo>
                <a:lnTo>
                  <a:pt x="0" y="20"/>
                </a:lnTo>
                <a:lnTo>
                  <a:pt x="1" y="20"/>
                </a:lnTo>
                <a:lnTo>
                  <a:pt x="1" y="22"/>
                </a:lnTo>
                <a:lnTo>
                  <a:pt x="1" y="23"/>
                </a:lnTo>
                <a:lnTo>
                  <a:pt x="3" y="23"/>
                </a:lnTo>
                <a:lnTo>
                  <a:pt x="3" y="25"/>
                </a:lnTo>
                <a:lnTo>
                  <a:pt x="5" y="26"/>
                </a:lnTo>
                <a:lnTo>
                  <a:pt x="6" y="26"/>
                </a:lnTo>
                <a:lnTo>
                  <a:pt x="8" y="28"/>
                </a:lnTo>
                <a:lnTo>
                  <a:pt x="9" y="28"/>
                </a:lnTo>
                <a:lnTo>
                  <a:pt x="11" y="28"/>
                </a:lnTo>
                <a:lnTo>
                  <a:pt x="13" y="28"/>
                </a:lnTo>
                <a:lnTo>
                  <a:pt x="24" y="28"/>
                </a:lnTo>
                <a:lnTo>
                  <a:pt x="26" y="28"/>
                </a:lnTo>
                <a:lnTo>
                  <a:pt x="27" y="28"/>
                </a:lnTo>
                <a:lnTo>
                  <a:pt x="29" y="28"/>
                </a:lnTo>
                <a:lnTo>
                  <a:pt x="31" y="26"/>
                </a:lnTo>
                <a:lnTo>
                  <a:pt x="32" y="26"/>
                </a:lnTo>
                <a:lnTo>
                  <a:pt x="34" y="25"/>
                </a:lnTo>
                <a:lnTo>
                  <a:pt x="34" y="23"/>
                </a:lnTo>
                <a:lnTo>
                  <a:pt x="35" y="23"/>
                </a:lnTo>
                <a:lnTo>
                  <a:pt x="35" y="22"/>
                </a:lnTo>
                <a:lnTo>
                  <a:pt x="35" y="20"/>
                </a:lnTo>
                <a:lnTo>
                  <a:pt x="37" y="20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7" y="13"/>
                </a:lnTo>
                <a:close/>
              </a:path>
            </a:pathLst>
          </a:custGeom>
          <a:solidFill>
            <a:srgbClr val="7F7F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3" name="Freeform 40"/>
          <p:cNvSpPr>
            <a:spLocks/>
          </p:cNvSpPr>
          <p:nvPr/>
        </p:nvSpPr>
        <p:spPr bwMode="auto">
          <a:xfrm>
            <a:off x="4318000" y="3924771"/>
            <a:ext cx="30163" cy="22225"/>
          </a:xfrm>
          <a:custGeom>
            <a:avLst/>
            <a:gdLst>
              <a:gd name="T0" fmla="*/ 24589363 w 37"/>
              <a:gd name="T1" fmla="*/ 7560470 h 28"/>
              <a:gd name="T2" fmla="*/ 24589363 w 37"/>
              <a:gd name="T3" fmla="*/ 6300787 h 28"/>
              <a:gd name="T4" fmla="*/ 23260561 w 37"/>
              <a:gd name="T5" fmla="*/ 4410075 h 28"/>
              <a:gd name="T6" fmla="*/ 22595345 w 37"/>
              <a:gd name="T7" fmla="*/ 3150394 h 28"/>
              <a:gd name="T8" fmla="*/ 21266543 w 37"/>
              <a:gd name="T9" fmla="*/ 2520156 h 28"/>
              <a:gd name="T10" fmla="*/ 20602142 w 37"/>
              <a:gd name="T11" fmla="*/ 1260475 h 28"/>
              <a:gd name="T12" fmla="*/ 19272525 w 37"/>
              <a:gd name="T13" fmla="*/ 0 h 28"/>
              <a:gd name="T14" fmla="*/ 17279322 w 37"/>
              <a:gd name="T15" fmla="*/ 0 h 28"/>
              <a:gd name="T16" fmla="*/ 8639661 w 37"/>
              <a:gd name="T17" fmla="*/ 0 h 28"/>
              <a:gd name="T18" fmla="*/ 5981241 w 37"/>
              <a:gd name="T19" fmla="*/ 0 h 28"/>
              <a:gd name="T20" fmla="*/ 5316840 w 37"/>
              <a:gd name="T21" fmla="*/ 1260475 h 28"/>
              <a:gd name="T22" fmla="*/ 3987222 w 37"/>
              <a:gd name="T23" fmla="*/ 1260475 h 28"/>
              <a:gd name="T24" fmla="*/ 1994019 w 37"/>
              <a:gd name="T25" fmla="*/ 2520156 h 28"/>
              <a:gd name="T26" fmla="*/ 664401 w 37"/>
              <a:gd name="T27" fmla="*/ 4410075 h 28"/>
              <a:gd name="T28" fmla="*/ 664401 w 37"/>
              <a:gd name="T29" fmla="*/ 5670550 h 28"/>
              <a:gd name="T30" fmla="*/ 0 w 37"/>
              <a:gd name="T31" fmla="*/ 7560470 h 28"/>
              <a:gd name="T32" fmla="*/ 0 w 37"/>
              <a:gd name="T33" fmla="*/ 8190707 h 28"/>
              <a:gd name="T34" fmla="*/ 0 w 37"/>
              <a:gd name="T35" fmla="*/ 10710863 h 28"/>
              <a:gd name="T36" fmla="*/ 0 w 37"/>
              <a:gd name="T37" fmla="*/ 12600781 h 28"/>
              <a:gd name="T38" fmla="*/ 664401 w 37"/>
              <a:gd name="T39" fmla="*/ 13861259 h 28"/>
              <a:gd name="T40" fmla="*/ 1994019 w 37"/>
              <a:gd name="T41" fmla="*/ 14490702 h 28"/>
              <a:gd name="T42" fmla="*/ 3322821 w 37"/>
              <a:gd name="T43" fmla="*/ 16381414 h 28"/>
              <a:gd name="T44" fmla="*/ 3987222 w 37"/>
              <a:gd name="T45" fmla="*/ 16381414 h 28"/>
              <a:gd name="T46" fmla="*/ 5981241 w 37"/>
              <a:gd name="T47" fmla="*/ 17641095 h 28"/>
              <a:gd name="T48" fmla="*/ 7310044 w 37"/>
              <a:gd name="T49" fmla="*/ 17641095 h 28"/>
              <a:gd name="T50" fmla="*/ 15949705 w 37"/>
              <a:gd name="T51" fmla="*/ 17641095 h 28"/>
              <a:gd name="T52" fmla="*/ 17943723 w 37"/>
              <a:gd name="T53" fmla="*/ 17641095 h 28"/>
              <a:gd name="T54" fmla="*/ 19272525 w 37"/>
              <a:gd name="T55" fmla="*/ 17641095 h 28"/>
              <a:gd name="T56" fmla="*/ 21266543 w 37"/>
              <a:gd name="T57" fmla="*/ 16381414 h 28"/>
              <a:gd name="T58" fmla="*/ 22595345 w 37"/>
              <a:gd name="T59" fmla="*/ 15751177 h 28"/>
              <a:gd name="T60" fmla="*/ 23260561 w 37"/>
              <a:gd name="T61" fmla="*/ 14490702 h 28"/>
              <a:gd name="T62" fmla="*/ 23260561 w 37"/>
              <a:gd name="T63" fmla="*/ 12600781 h 28"/>
              <a:gd name="T64" fmla="*/ 24589363 w 37"/>
              <a:gd name="T65" fmla="*/ 11341100 h 28"/>
              <a:gd name="T66" fmla="*/ 24589363 w 37"/>
              <a:gd name="T67" fmla="*/ 9450388 h 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7"/>
              <a:gd name="T103" fmla="*/ 0 h 28"/>
              <a:gd name="T104" fmla="*/ 37 w 37"/>
              <a:gd name="T105" fmla="*/ 28 h 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7" h="28">
                <a:moveTo>
                  <a:pt x="37" y="13"/>
                </a:moveTo>
                <a:lnTo>
                  <a:pt x="37" y="12"/>
                </a:lnTo>
                <a:lnTo>
                  <a:pt x="37" y="10"/>
                </a:lnTo>
                <a:lnTo>
                  <a:pt x="35" y="9"/>
                </a:lnTo>
                <a:lnTo>
                  <a:pt x="35" y="7"/>
                </a:lnTo>
                <a:lnTo>
                  <a:pt x="34" y="5"/>
                </a:lnTo>
                <a:lnTo>
                  <a:pt x="34" y="4"/>
                </a:lnTo>
                <a:lnTo>
                  <a:pt x="32" y="4"/>
                </a:lnTo>
                <a:lnTo>
                  <a:pt x="32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2"/>
                </a:ln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0" y="15"/>
                </a:lnTo>
                <a:lnTo>
                  <a:pt x="0" y="17"/>
                </a:lnTo>
                <a:lnTo>
                  <a:pt x="0" y="18"/>
                </a:lnTo>
                <a:lnTo>
                  <a:pt x="0" y="20"/>
                </a:lnTo>
                <a:lnTo>
                  <a:pt x="1" y="20"/>
                </a:lnTo>
                <a:lnTo>
                  <a:pt x="1" y="22"/>
                </a:lnTo>
                <a:lnTo>
                  <a:pt x="1" y="23"/>
                </a:lnTo>
                <a:lnTo>
                  <a:pt x="3" y="23"/>
                </a:lnTo>
                <a:lnTo>
                  <a:pt x="3" y="25"/>
                </a:lnTo>
                <a:lnTo>
                  <a:pt x="5" y="26"/>
                </a:lnTo>
                <a:lnTo>
                  <a:pt x="6" y="26"/>
                </a:lnTo>
                <a:lnTo>
                  <a:pt x="8" y="28"/>
                </a:lnTo>
                <a:lnTo>
                  <a:pt x="9" y="28"/>
                </a:lnTo>
                <a:lnTo>
                  <a:pt x="11" y="28"/>
                </a:lnTo>
                <a:lnTo>
                  <a:pt x="13" y="28"/>
                </a:lnTo>
                <a:lnTo>
                  <a:pt x="24" y="28"/>
                </a:lnTo>
                <a:lnTo>
                  <a:pt x="26" y="28"/>
                </a:lnTo>
                <a:lnTo>
                  <a:pt x="27" y="28"/>
                </a:lnTo>
                <a:lnTo>
                  <a:pt x="29" y="28"/>
                </a:lnTo>
                <a:lnTo>
                  <a:pt x="31" y="26"/>
                </a:lnTo>
                <a:lnTo>
                  <a:pt x="32" y="26"/>
                </a:lnTo>
                <a:lnTo>
                  <a:pt x="34" y="25"/>
                </a:lnTo>
                <a:lnTo>
                  <a:pt x="34" y="23"/>
                </a:lnTo>
                <a:lnTo>
                  <a:pt x="35" y="23"/>
                </a:lnTo>
                <a:lnTo>
                  <a:pt x="35" y="22"/>
                </a:lnTo>
                <a:lnTo>
                  <a:pt x="35" y="20"/>
                </a:lnTo>
                <a:lnTo>
                  <a:pt x="37" y="20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7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4" name="Line 41"/>
          <p:cNvSpPr>
            <a:spLocks noChangeShapeType="1"/>
          </p:cNvSpPr>
          <p:nvPr/>
        </p:nvSpPr>
        <p:spPr bwMode="auto">
          <a:xfrm flipV="1">
            <a:off x="4321175" y="393905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5" name="Line 42"/>
          <p:cNvSpPr>
            <a:spLocks noChangeShapeType="1"/>
          </p:cNvSpPr>
          <p:nvPr/>
        </p:nvSpPr>
        <p:spPr bwMode="auto">
          <a:xfrm flipV="1">
            <a:off x="4321175" y="3939059"/>
            <a:ext cx="31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6" name="Line 43"/>
          <p:cNvSpPr>
            <a:spLocks noChangeShapeType="1"/>
          </p:cNvSpPr>
          <p:nvPr/>
        </p:nvSpPr>
        <p:spPr bwMode="auto">
          <a:xfrm flipV="1">
            <a:off x="4322763" y="3939059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7" name="Line 44"/>
          <p:cNvSpPr>
            <a:spLocks noChangeShapeType="1"/>
          </p:cNvSpPr>
          <p:nvPr/>
        </p:nvSpPr>
        <p:spPr bwMode="auto">
          <a:xfrm flipV="1">
            <a:off x="4324350" y="393905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8" name="Line 45"/>
          <p:cNvSpPr>
            <a:spLocks noChangeShapeType="1"/>
          </p:cNvSpPr>
          <p:nvPr/>
        </p:nvSpPr>
        <p:spPr bwMode="auto">
          <a:xfrm flipV="1">
            <a:off x="4324350" y="3940646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49" name="Line 46"/>
          <p:cNvSpPr>
            <a:spLocks noChangeShapeType="1"/>
          </p:cNvSpPr>
          <p:nvPr/>
        </p:nvSpPr>
        <p:spPr bwMode="auto">
          <a:xfrm>
            <a:off x="4325938" y="3942234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0" name="Line 47"/>
          <p:cNvSpPr>
            <a:spLocks noChangeShapeType="1"/>
          </p:cNvSpPr>
          <p:nvPr/>
        </p:nvSpPr>
        <p:spPr bwMode="auto">
          <a:xfrm flipV="1">
            <a:off x="4325938" y="3942234"/>
            <a:ext cx="158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1" name="Line 48"/>
          <p:cNvSpPr>
            <a:spLocks noChangeShapeType="1"/>
          </p:cNvSpPr>
          <p:nvPr/>
        </p:nvSpPr>
        <p:spPr bwMode="auto">
          <a:xfrm flipV="1">
            <a:off x="4325938" y="3942234"/>
            <a:ext cx="158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2" name="Line 49"/>
          <p:cNvSpPr>
            <a:spLocks noChangeShapeType="1"/>
          </p:cNvSpPr>
          <p:nvPr/>
        </p:nvSpPr>
        <p:spPr bwMode="auto">
          <a:xfrm flipV="1">
            <a:off x="4324350" y="3932709"/>
            <a:ext cx="3175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3" name="Line 50"/>
          <p:cNvSpPr>
            <a:spLocks noChangeShapeType="1"/>
          </p:cNvSpPr>
          <p:nvPr/>
        </p:nvSpPr>
        <p:spPr bwMode="auto">
          <a:xfrm flipV="1">
            <a:off x="4325938" y="3932709"/>
            <a:ext cx="3175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4" name="Line 51"/>
          <p:cNvSpPr>
            <a:spLocks noChangeShapeType="1"/>
          </p:cNvSpPr>
          <p:nvPr/>
        </p:nvSpPr>
        <p:spPr bwMode="auto">
          <a:xfrm>
            <a:off x="4327525" y="3937471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5" name="Line 52"/>
          <p:cNvSpPr>
            <a:spLocks noChangeShapeType="1"/>
          </p:cNvSpPr>
          <p:nvPr/>
        </p:nvSpPr>
        <p:spPr bwMode="auto">
          <a:xfrm>
            <a:off x="4329113" y="3934296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6" name="Line 53"/>
          <p:cNvSpPr>
            <a:spLocks noChangeShapeType="1"/>
          </p:cNvSpPr>
          <p:nvPr/>
        </p:nvSpPr>
        <p:spPr bwMode="auto">
          <a:xfrm flipV="1">
            <a:off x="4327525" y="3935884"/>
            <a:ext cx="158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7" name="Line 54"/>
          <p:cNvSpPr>
            <a:spLocks noChangeShapeType="1"/>
          </p:cNvSpPr>
          <p:nvPr/>
        </p:nvSpPr>
        <p:spPr bwMode="auto">
          <a:xfrm flipV="1">
            <a:off x="4327525" y="3935884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8" name="Line 55"/>
          <p:cNvSpPr>
            <a:spLocks noChangeShapeType="1"/>
          </p:cNvSpPr>
          <p:nvPr/>
        </p:nvSpPr>
        <p:spPr bwMode="auto">
          <a:xfrm flipV="1">
            <a:off x="4327525" y="393905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59" name="Line 56"/>
          <p:cNvSpPr>
            <a:spLocks noChangeShapeType="1"/>
          </p:cNvSpPr>
          <p:nvPr/>
        </p:nvSpPr>
        <p:spPr bwMode="auto">
          <a:xfrm flipV="1">
            <a:off x="4329113" y="3937471"/>
            <a:ext cx="4762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0" name="Line 57"/>
          <p:cNvSpPr>
            <a:spLocks noChangeShapeType="1"/>
          </p:cNvSpPr>
          <p:nvPr/>
        </p:nvSpPr>
        <p:spPr bwMode="auto">
          <a:xfrm flipV="1">
            <a:off x="4329113" y="3939059"/>
            <a:ext cx="47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1" name="Line 58"/>
          <p:cNvSpPr>
            <a:spLocks noChangeShapeType="1"/>
          </p:cNvSpPr>
          <p:nvPr/>
        </p:nvSpPr>
        <p:spPr bwMode="auto">
          <a:xfrm flipV="1">
            <a:off x="4329113" y="3929534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2" name="Line 59"/>
          <p:cNvSpPr>
            <a:spLocks noChangeShapeType="1"/>
          </p:cNvSpPr>
          <p:nvPr/>
        </p:nvSpPr>
        <p:spPr bwMode="auto">
          <a:xfrm flipV="1">
            <a:off x="4333875" y="3924771"/>
            <a:ext cx="158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3" name="Line 60"/>
          <p:cNvSpPr>
            <a:spLocks noChangeShapeType="1"/>
          </p:cNvSpPr>
          <p:nvPr/>
        </p:nvSpPr>
        <p:spPr bwMode="auto">
          <a:xfrm flipV="1">
            <a:off x="4333875" y="392635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4" name="Line 61"/>
          <p:cNvSpPr>
            <a:spLocks noChangeShapeType="1"/>
          </p:cNvSpPr>
          <p:nvPr/>
        </p:nvSpPr>
        <p:spPr bwMode="auto">
          <a:xfrm flipV="1">
            <a:off x="4330700" y="3935884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5" name="Line 62"/>
          <p:cNvSpPr>
            <a:spLocks noChangeShapeType="1"/>
          </p:cNvSpPr>
          <p:nvPr/>
        </p:nvSpPr>
        <p:spPr bwMode="auto">
          <a:xfrm flipV="1">
            <a:off x="4330700" y="3929534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6" name="Line 63"/>
          <p:cNvSpPr>
            <a:spLocks noChangeShapeType="1"/>
          </p:cNvSpPr>
          <p:nvPr/>
        </p:nvSpPr>
        <p:spPr bwMode="auto">
          <a:xfrm flipV="1">
            <a:off x="4332288" y="3931121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7" name="Line 64"/>
          <p:cNvSpPr>
            <a:spLocks noChangeShapeType="1"/>
          </p:cNvSpPr>
          <p:nvPr/>
        </p:nvSpPr>
        <p:spPr bwMode="auto">
          <a:xfrm flipV="1">
            <a:off x="4333875" y="3926359"/>
            <a:ext cx="31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8" name="Freeform 65"/>
          <p:cNvSpPr>
            <a:spLocks/>
          </p:cNvSpPr>
          <p:nvPr/>
        </p:nvSpPr>
        <p:spPr bwMode="auto">
          <a:xfrm>
            <a:off x="4332288" y="3929534"/>
            <a:ext cx="3175" cy="3175"/>
          </a:xfrm>
          <a:custGeom>
            <a:avLst/>
            <a:gdLst>
              <a:gd name="T0" fmla="*/ 0 w 3"/>
              <a:gd name="T1" fmla="*/ 3360208 h 3"/>
              <a:gd name="T2" fmla="*/ 1119717 w 3"/>
              <a:gd name="T3" fmla="*/ 2240492 h 3"/>
              <a:gd name="T4" fmla="*/ 3360208 w 3"/>
              <a:gd name="T5" fmla="*/ 0 h 3"/>
              <a:gd name="T6" fmla="*/ 0 60000 65536"/>
              <a:gd name="T7" fmla="*/ 0 60000 65536"/>
              <a:gd name="T8" fmla="*/ 0 60000 65536"/>
              <a:gd name="T9" fmla="*/ 0 w 3"/>
              <a:gd name="T10" fmla="*/ 0 h 3"/>
              <a:gd name="T11" fmla="*/ 3 w 3"/>
              <a:gd name="T12" fmla="*/ 3 h 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" h="3">
                <a:moveTo>
                  <a:pt x="0" y="3"/>
                </a:moveTo>
                <a:lnTo>
                  <a:pt x="1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69" name="Line 66"/>
          <p:cNvSpPr>
            <a:spLocks noChangeShapeType="1"/>
          </p:cNvSpPr>
          <p:nvPr/>
        </p:nvSpPr>
        <p:spPr bwMode="auto">
          <a:xfrm>
            <a:off x="4335463" y="3927946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0" name="Line 67"/>
          <p:cNvSpPr>
            <a:spLocks noChangeShapeType="1"/>
          </p:cNvSpPr>
          <p:nvPr/>
        </p:nvSpPr>
        <p:spPr bwMode="auto">
          <a:xfrm flipV="1">
            <a:off x="4333875" y="393270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1" name="Line 68"/>
          <p:cNvSpPr>
            <a:spLocks noChangeShapeType="1"/>
          </p:cNvSpPr>
          <p:nvPr/>
        </p:nvSpPr>
        <p:spPr bwMode="auto">
          <a:xfrm flipV="1">
            <a:off x="4333875" y="3929534"/>
            <a:ext cx="158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2" name="Line 69"/>
          <p:cNvSpPr>
            <a:spLocks noChangeShapeType="1"/>
          </p:cNvSpPr>
          <p:nvPr/>
        </p:nvSpPr>
        <p:spPr bwMode="auto">
          <a:xfrm flipV="1">
            <a:off x="4337050" y="3927946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3" name="Line 70"/>
          <p:cNvSpPr>
            <a:spLocks noChangeShapeType="1"/>
          </p:cNvSpPr>
          <p:nvPr/>
        </p:nvSpPr>
        <p:spPr bwMode="auto">
          <a:xfrm flipV="1">
            <a:off x="4333875" y="393270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4" name="Freeform 71"/>
          <p:cNvSpPr>
            <a:spLocks/>
          </p:cNvSpPr>
          <p:nvPr/>
        </p:nvSpPr>
        <p:spPr bwMode="auto">
          <a:xfrm>
            <a:off x="4335463" y="3929534"/>
            <a:ext cx="3175" cy="3175"/>
          </a:xfrm>
          <a:custGeom>
            <a:avLst/>
            <a:gdLst>
              <a:gd name="T0" fmla="*/ 0 w 2"/>
              <a:gd name="T1" fmla="*/ 5040312 h 2"/>
              <a:gd name="T2" fmla="*/ 2520950 w 2"/>
              <a:gd name="T3" fmla="*/ 2520950 h 2"/>
              <a:gd name="T4" fmla="*/ 5040312 w 2"/>
              <a:gd name="T5" fmla="*/ 0 h 2"/>
              <a:gd name="T6" fmla="*/ 0 60000 65536"/>
              <a:gd name="T7" fmla="*/ 0 60000 65536"/>
              <a:gd name="T8" fmla="*/ 0 60000 65536"/>
              <a:gd name="T9" fmla="*/ 0 w 2"/>
              <a:gd name="T10" fmla="*/ 0 h 2"/>
              <a:gd name="T11" fmla="*/ 2 w 2"/>
              <a:gd name="T12" fmla="*/ 2 h 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2">
                <a:moveTo>
                  <a:pt x="0" y="2"/>
                </a:moveTo>
                <a:lnTo>
                  <a:pt x="1" y="1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5" name="Line 72"/>
          <p:cNvSpPr>
            <a:spLocks noChangeShapeType="1"/>
          </p:cNvSpPr>
          <p:nvPr/>
        </p:nvSpPr>
        <p:spPr bwMode="auto">
          <a:xfrm flipV="1">
            <a:off x="4333875" y="3934296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6" name="Line 73"/>
          <p:cNvSpPr>
            <a:spLocks noChangeShapeType="1"/>
          </p:cNvSpPr>
          <p:nvPr/>
        </p:nvSpPr>
        <p:spPr bwMode="auto">
          <a:xfrm flipV="1">
            <a:off x="4335463" y="3932709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7" name="Line 74"/>
          <p:cNvSpPr>
            <a:spLocks noChangeShapeType="1"/>
          </p:cNvSpPr>
          <p:nvPr/>
        </p:nvSpPr>
        <p:spPr bwMode="auto">
          <a:xfrm flipV="1">
            <a:off x="4338638" y="3929534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8" name="Line 75"/>
          <p:cNvSpPr>
            <a:spLocks noChangeShapeType="1"/>
          </p:cNvSpPr>
          <p:nvPr/>
        </p:nvSpPr>
        <p:spPr bwMode="auto">
          <a:xfrm flipV="1">
            <a:off x="4333875" y="3934296"/>
            <a:ext cx="158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79" name="Line 76"/>
          <p:cNvSpPr>
            <a:spLocks noChangeShapeType="1"/>
          </p:cNvSpPr>
          <p:nvPr/>
        </p:nvSpPr>
        <p:spPr bwMode="auto">
          <a:xfrm>
            <a:off x="4337050" y="3932709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0" name="Line 77"/>
          <p:cNvSpPr>
            <a:spLocks noChangeShapeType="1"/>
          </p:cNvSpPr>
          <p:nvPr/>
        </p:nvSpPr>
        <p:spPr bwMode="auto">
          <a:xfrm flipV="1">
            <a:off x="4340225" y="3929534"/>
            <a:ext cx="158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1" name="Rectangle 78"/>
          <p:cNvSpPr>
            <a:spLocks noChangeArrowheads="1"/>
          </p:cNvSpPr>
          <p:nvPr/>
        </p:nvSpPr>
        <p:spPr bwMode="auto">
          <a:xfrm>
            <a:off x="4605338" y="4226396"/>
            <a:ext cx="28575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2" name="Freeform 79"/>
          <p:cNvSpPr>
            <a:spLocks/>
          </p:cNvSpPr>
          <p:nvPr/>
        </p:nvSpPr>
        <p:spPr bwMode="auto">
          <a:xfrm>
            <a:off x="4614863" y="4229571"/>
            <a:ext cx="11112" cy="9525"/>
          </a:xfrm>
          <a:custGeom>
            <a:avLst/>
            <a:gdLst>
              <a:gd name="T0" fmla="*/ 9498196 w 13"/>
              <a:gd name="T1" fmla="*/ 3780632 h 12"/>
              <a:gd name="T2" fmla="*/ 9498196 w 13"/>
              <a:gd name="T3" fmla="*/ 2520156 h 12"/>
              <a:gd name="T4" fmla="*/ 8767369 w 13"/>
              <a:gd name="T5" fmla="*/ 1889919 h 12"/>
              <a:gd name="T6" fmla="*/ 8767369 w 13"/>
              <a:gd name="T7" fmla="*/ 630237 h 12"/>
              <a:gd name="T8" fmla="*/ 7306569 w 13"/>
              <a:gd name="T9" fmla="*/ 630237 h 12"/>
              <a:gd name="T10" fmla="*/ 7306569 w 13"/>
              <a:gd name="T11" fmla="*/ 0 h 12"/>
              <a:gd name="T12" fmla="*/ 5844912 w 13"/>
              <a:gd name="T13" fmla="*/ 0 h 12"/>
              <a:gd name="T14" fmla="*/ 5114084 w 13"/>
              <a:gd name="T15" fmla="*/ 0 h 12"/>
              <a:gd name="T16" fmla="*/ 3653284 w 13"/>
              <a:gd name="T17" fmla="*/ 0 h 12"/>
              <a:gd name="T18" fmla="*/ 3653284 w 13"/>
              <a:gd name="T19" fmla="*/ 0 h 12"/>
              <a:gd name="T20" fmla="*/ 2922456 w 13"/>
              <a:gd name="T21" fmla="*/ 0 h 12"/>
              <a:gd name="T22" fmla="*/ 1461655 w 13"/>
              <a:gd name="T23" fmla="*/ 630237 h 12"/>
              <a:gd name="T24" fmla="*/ 1461655 w 13"/>
              <a:gd name="T25" fmla="*/ 630237 h 12"/>
              <a:gd name="T26" fmla="*/ 0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0 w 13"/>
              <a:gd name="T37" fmla="*/ 5670550 h 12"/>
              <a:gd name="T38" fmla="*/ 1461655 w 13"/>
              <a:gd name="T39" fmla="*/ 6930232 h 12"/>
              <a:gd name="T40" fmla="*/ 1461655 w 13"/>
              <a:gd name="T41" fmla="*/ 6930232 h 12"/>
              <a:gd name="T42" fmla="*/ 2922456 w 13"/>
              <a:gd name="T43" fmla="*/ 7560469 h 12"/>
              <a:gd name="T44" fmla="*/ 3653284 w 13"/>
              <a:gd name="T45" fmla="*/ 7560469 h 12"/>
              <a:gd name="T46" fmla="*/ 3653284 w 13"/>
              <a:gd name="T47" fmla="*/ 7560469 h 12"/>
              <a:gd name="T48" fmla="*/ 5114084 w 13"/>
              <a:gd name="T49" fmla="*/ 7560469 h 12"/>
              <a:gd name="T50" fmla="*/ 5844912 w 13"/>
              <a:gd name="T51" fmla="*/ 7560469 h 12"/>
              <a:gd name="T52" fmla="*/ 7306569 w 13"/>
              <a:gd name="T53" fmla="*/ 7560469 h 12"/>
              <a:gd name="T54" fmla="*/ 7306569 w 13"/>
              <a:gd name="T55" fmla="*/ 6930232 h 12"/>
              <a:gd name="T56" fmla="*/ 8767369 w 13"/>
              <a:gd name="T57" fmla="*/ 6930232 h 12"/>
              <a:gd name="T58" fmla="*/ 8767369 w 13"/>
              <a:gd name="T59" fmla="*/ 5670550 h 12"/>
              <a:gd name="T60" fmla="*/ 9498196 w 13"/>
              <a:gd name="T61" fmla="*/ 5040312 h 12"/>
              <a:gd name="T62" fmla="*/ 9498196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2" y="11"/>
                </a:lnTo>
                <a:lnTo>
                  <a:pt x="4" y="12"/>
                </a:lnTo>
                <a:lnTo>
                  <a:pt x="5" y="12"/>
                </a:lnTo>
                <a:lnTo>
                  <a:pt x="7" y="12"/>
                </a:lnTo>
                <a:lnTo>
                  <a:pt x="8" y="12"/>
                </a:lnTo>
                <a:lnTo>
                  <a:pt x="10" y="12"/>
                </a:lnTo>
                <a:lnTo>
                  <a:pt x="10" y="11"/>
                </a:lnTo>
                <a:lnTo>
                  <a:pt x="12" y="11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3" name="Freeform 80"/>
          <p:cNvSpPr>
            <a:spLocks/>
          </p:cNvSpPr>
          <p:nvPr/>
        </p:nvSpPr>
        <p:spPr bwMode="auto">
          <a:xfrm>
            <a:off x="4613275" y="4462934"/>
            <a:ext cx="11113" cy="11112"/>
          </a:xfrm>
          <a:custGeom>
            <a:avLst/>
            <a:gdLst>
              <a:gd name="T0" fmla="*/ 9499906 w 13"/>
              <a:gd name="T1" fmla="*/ 3653284 h 13"/>
              <a:gd name="T2" fmla="*/ 9499906 w 13"/>
              <a:gd name="T3" fmla="*/ 3653284 h 13"/>
              <a:gd name="T4" fmla="*/ 9499906 w 13"/>
              <a:gd name="T5" fmla="*/ 2922456 h 13"/>
              <a:gd name="T6" fmla="*/ 8038119 w 13"/>
              <a:gd name="T7" fmla="*/ 1461655 h 13"/>
              <a:gd name="T8" fmla="*/ 8038119 w 13"/>
              <a:gd name="T9" fmla="*/ 1461655 h 13"/>
              <a:gd name="T10" fmla="*/ 6577186 w 13"/>
              <a:gd name="T11" fmla="*/ 0 h 13"/>
              <a:gd name="T12" fmla="*/ 5846293 w 13"/>
              <a:gd name="T13" fmla="*/ 0 h 13"/>
              <a:gd name="T14" fmla="*/ 5846293 w 13"/>
              <a:gd name="T15" fmla="*/ 0 h 13"/>
              <a:gd name="T16" fmla="*/ 4384506 w 13"/>
              <a:gd name="T17" fmla="*/ 0 h 13"/>
              <a:gd name="T18" fmla="*/ 3653613 w 13"/>
              <a:gd name="T19" fmla="*/ 0 h 13"/>
              <a:gd name="T20" fmla="*/ 2192681 w 13"/>
              <a:gd name="T21" fmla="*/ 0 h 13"/>
              <a:gd name="T22" fmla="*/ 2192681 w 13"/>
              <a:gd name="T23" fmla="*/ 1461655 h 13"/>
              <a:gd name="T24" fmla="*/ 730893 w 13"/>
              <a:gd name="T25" fmla="*/ 1461655 h 13"/>
              <a:gd name="T26" fmla="*/ 730893 w 13"/>
              <a:gd name="T27" fmla="*/ 2922456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5114084 h 13"/>
              <a:gd name="T34" fmla="*/ 0 w 13"/>
              <a:gd name="T35" fmla="*/ 6575739 h 13"/>
              <a:gd name="T36" fmla="*/ 730893 w 13"/>
              <a:gd name="T37" fmla="*/ 7306569 h 13"/>
              <a:gd name="T38" fmla="*/ 730893 w 13"/>
              <a:gd name="T39" fmla="*/ 8767369 h 13"/>
              <a:gd name="T40" fmla="*/ 2192681 w 13"/>
              <a:gd name="T41" fmla="*/ 8767369 h 13"/>
              <a:gd name="T42" fmla="*/ 2192681 w 13"/>
              <a:gd name="T43" fmla="*/ 9498196 h 13"/>
              <a:gd name="T44" fmla="*/ 3653613 w 13"/>
              <a:gd name="T45" fmla="*/ 9498196 h 13"/>
              <a:gd name="T46" fmla="*/ 4384506 w 13"/>
              <a:gd name="T47" fmla="*/ 9498196 h 13"/>
              <a:gd name="T48" fmla="*/ 5846293 w 13"/>
              <a:gd name="T49" fmla="*/ 9498196 h 13"/>
              <a:gd name="T50" fmla="*/ 5846293 w 13"/>
              <a:gd name="T51" fmla="*/ 9498196 h 13"/>
              <a:gd name="T52" fmla="*/ 6577186 w 13"/>
              <a:gd name="T53" fmla="*/ 9498196 h 13"/>
              <a:gd name="T54" fmla="*/ 8038119 w 13"/>
              <a:gd name="T55" fmla="*/ 8767369 h 13"/>
              <a:gd name="T56" fmla="*/ 8038119 w 13"/>
              <a:gd name="T57" fmla="*/ 8767369 h 13"/>
              <a:gd name="T58" fmla="*/ 9499906 w 13"/>
              <a:gd name="T59" fmla="*/ 7306569 h 13"/>
              <a:gd name="T60" fmla="*/ 9499906 w 13"/>
              <a:gd name="T61" fmla="*/ 6575739 h 13"/>
              <a:gd name="T62" fmla="*/ 9499906 w 13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9" y="12"/>
                </a:lnTo>
                <a:lnTo>
                  <a:pt x="11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4" name="Rectangle 81"/>
          <p:cNvSpPr>
            <a:spLocks noChangeArrowheads="1"/>
          </p:cNvSpPr>
          <p:nvPr/>
        </p:nvSpPr>
        <p:spPr bwMode="auto">
          <a:xfrm>
            <a:off x="4633913" y="4226396"/>
            <a:ext cx="30162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5" name="Freeform 82"/>
          <p:cNvSpPr>
            <a:spLocks/>
          </p:cNvSpPr>
          <p:nvPr/>
        </p:nvSpPr>
        <p:spPr bwMode="auto">
          <a:xfrm>
            <a:off x="4645025" y="4229571"/>
            <a:ext cx="9525" cy="9525"/>
          </a:xfrm>
          <a:custGeom>
            <a:avLst/>
            <a:gdLst>
              <a:gd name="T0" fmla="*/ 6978895 w 13"/>
              <a:gd name="T1" fmla="*/ 3780632 h 12"/>
              <a:gd name="T2" fmla="*/ 6978895 w 13"/>
              <a:gd name="T3" fmla="*/ 2520156 h 12"/>
              <a:gd name="T4" fmla="*/ 5905500 w 13"/>
              <a:gd name="T5" fmla="*/ 1889919 h 12"/>
              <a:gd name="T6" fmla="*/ 5905500 w 13"/>
              <a:gd name="T7" fmla="*/ 630237 h 12"/>
              <a:gd name="T8" fmla="*/ 4831373 w 13"/>
              <a:gd name="T9" fmla="*/ 630237 h 12"/>
              <a:gd name="T10" fmla="*/ 4831373 w 13"/>
              <a:gd name="T11" fmla="*/ 0 h 12"/>
              <a:gd name="T12" fmla="*/ 4295042 w 13"/>
              <a:gd name="T13" fmla="*/ 0 h 12"/>
              <a:gd name="T14" fmla="*/ 3220916 w 13"/>
              <a:gd name="T15" fmla="*/ 0 h 12"/>
              <a:gd name="T16" fmla="*/ 2147521 w 13"/>
              <a:gd name="T17" fmla="*/ 0 h 12"/>
              <a:gd name="T18" fmla="*/ 2147521 w 13"/>
              <a:gd name="T19" fmla="*/ 0 h 12"/>
              <a:gd name="T20" fmla="*/ 1610458 w 13"/>
              <a:gd name="T21" fmla="*/ 0 h 12"/>
              <a:gd name="T22" fmla="*/ 537063 w 13"/>
              <a:gd name="T23" fmla="*/ 630237 h 12"/>
              <a:gd name="T24" fmla="*/ 537063 w 13"/>
              <a:gd name="T25" fmla="*/ 630237 h 12"/>
              <a:gd name="T26" fmla="*/ 0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0 w 13"/>
              <a:gd name="T37" fmla="*/ 5670550 h 12"/>
              <a:gd name="T38" fmla="*/ 537063 w 13"/>
              <a:gd name="T39" fmla="*/ 6930232 h 12"/>
              <a:gd name="T40" fmla="*/ 537063 w 13"/>
              <a:gd name="T41" fmla="*/ 6930232 h 12"/>
              <a:gd name="T42" fmla="*/ 1610458 w 13"/>
              <a:gd name="T43" fmla="*/ 7560469 h 12"/>
              <a:gd name="T44" fmla="*/ 2147521 w 13"/>
              <a:gd name="T45" fmla="*/ 7560469 h 12"/>
              <a:gd name="T46" fmla="*/ 2147521 w 13"/>
              <a:gd name="T47" fmla="*/ 7560469 h 12"/>
              <a:gd name="T48" fmla="*/ 3220916 w 13"/>
              <a:gd name="T49" fmla="*/ 7560469 h 12"/>
              <a:gd name="T50" fmla="*/ 4295042 w 13"/>
              <a:gd name="T51" fmla="*/ 7560469 h 12"/>
              <a:gd name="T52" fmla="*/ 4831373 w 13"/>
              <a:gd name="T53" fmla="*/ 7560469 h 12"/>
              <a:gd name="T54" fmla="*/ 4831373 w 13"/>
              <a:gd name="T55" fmla="*/ 6930232 h 12"/>
              <a:gd name="T56" fmla="*/ 5905500 w 13"/>
              <a:gd name="T57" fmla="*/ 6930232 h 12"/>
              <a:gd name="T58" fmla="*/ 5905500 w 13"/>
              <a:gd name="T59" fmla="*/ 5670550 h 12"/>
              <a:gd name="T60" fmla="*/ 6978895 w 13"/>
              <a:gd name="T61" fmla="*/ 5040312 h 12"/>
              <a:gd name="T62" fmla="*/ 6978895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1" y="11"/>
                </a:lnTo>
                <a:lnTo>
                  <a:pt x="1" y="12"/>
                </a:lnTo>
                <a:lnTo>
                  <a:pt x="3" y="12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9" y="12"/>
                </a:lnTo>
                <a:lnTo>
                  <a:pt x="9" y="11"/>
                </a:lnTo>
                <a:lnTo>
                  <a:pt x="11" y="11"/>
                </a:lnTo>
                <a:lnTo>
                  <a:pt x="11" y="9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6" name="Freeform 83"/>
          <p:cNvSpPr>
            <a:spLocks/>
          </p:cNvSpPr>
          <p:nvPr/>
        </p:nvSpPr>
        <p:spPr bwMode="auto">
          <a:xfrm>
            <a:off x="4643438" y="4462934"/>
            <a:ext cx="11112" cy="11112"/>
          </a:xfrm>
          <a:custGeom>
            <a:avLst/>
            <a:gdLst>
              <a:gd name="T0" fmla="*/ 8231770 w 15"/>
              <a:gd name="T1" fmla="*/ 3653284 h 13"/>
              <a:gd name="T2" fmla="*/ 7133905 w 15"/>
              <a:gd name="T3" fmla="*/ 3653284 h 13"/>
              <a:gd name="T4" fmla="*/ 7133905 w 15"/>
              <a:gd name="T5" fmla="*/ 2922456 h 13"/>
              <a:gd name="T6" fmla="*/ 7133905 w 15"/>
              <a:gd name="T7" fmla="*/ 1461655 h 13"/>
              <a:gd name="T8" fmla="*/ 6036779 w 15"/>
              <a:gd name="T9" fmla="*/ 1461655 h 13"/>
              <a:gd name="T10" fmla="*/ 5487846 w 15"/>
              <a:gd name="T11" fmla="*/ 0 h 13"/>
              <a:gd name="T12" fmla="*/ 5487846 w 15"/>
              <a:gd name="T13" fmla="*/ 0 h 13"/>
              <a:gd name="T14" fmla="*/ 4389981 w 15"/>
              <a:gd name="T15" fmla="*/ 0 h 13"/>
              <a:gd name="T16" fmla="*/ 3292857 w 15"/>
              <a:gd name="T17" fmla="*/ 0 h 13"/>
              <a:gd name="T18" fmla="*/ 2743923 w 15"/>
              <a:gd name="T19" fmla="*/ 0 h 13"/>
              <a:gd name="T20" fmla="*/ 1646058 w 15"/>
              <a:gd name="T21" fmla="*/ 0 h 13"/>
              <a:gd name="T22" fmla="*/ 1646058 w 15"/>
              <a:gd name="T23" fmla="*/ 1461655 h 13"/>
              <a:gd name="T24" fmla="*/ 1097866 w 15"/>
              <a:gd name="T25" fmla="*/ 1461655 h 13"/>
              <a:gd name="T26" fmla="*/ 1097866 w 15"/>
              <a:gd name="T27" fmla="*/ 2922456 h 13"/>
              <a:gd name="T28" fmla="*/ 1097866 w 15"/>
              <a:gd name="T29" fmla="*/ 3653284 h 13"/>
              <a:gd name="T30" fmla="*/ 0 w 15"/>
              <a:gd name="T31" fmla="*/ 3653284 h 13"/>
              <a:gd name="T32" fmla="*/ 0 w 15"/>
              <a:gd name="T33" fmla="*/ 5114084 h 13"/>
              <a:gd name="T34" fmla="*/ 1097866 w 15"/>
              <a:gd name="T35" fmla="*/ 6575739 h 13"/>
              <a:gd name="T36" fmla="*/ 1097866 w 15"/>
              <a:gd name="T37" fmla="*/ 7306569 h 13"/>
              <a:gd name="T38" fmla="*/ 1097866 w 15"/>
              <a:gd name="T39" fmla="*/ 8767369 h 13"/>
              <a:gd name="T40" fmla="*/ 1646058 w 15"/>
              <a:gd name="T41" fmla="*/ 8767369 h 13"/>
              <a:gd name="T42" fmla="*/ 1646058 w 15"/>
              <a:gd name="T43" fmla="*/ 9498196 h 13"/>
              <a:gd name="T44" fmla="*/ 2743923 w 15"/>
              <a:gd name="T45" fmla="*/ 9498196 h 13"/>
              <a:gd name="T46" fmla="*/ 3292857 w 15"/>
              <a:gd name="T47" fmla="*/ 9498196 h 13"/>
              <a:gd name="T48" fmla="*/ 4389981 w 15"/>
              <a:gd name="T49" fmla="*/ 9498196 h 13"/>
              <a:gd name="T50" fmla="*/ 5487846 w 15"/>
              <a:gd name="T51" fmla="*/ 9498196 h 13"/>
              <a:gd name="T52" fmla="*/ 5487846 w 15"/>
              <a:gd name="T53" fmla="*/ 9498196 h 13"/>
              <a:gd name="T54" fmla="*/ 6036779 w 15"/>
              <a:gd name="T55" fmla="*/ 8767369 h 13"/>
              <a:gd name="T56" fmla="*/ 7133905 w 15"/>
              <a:gd name="T57" fmla="*/ 8767369 h 13"/>
              <a:gd name="T58" fmla="*/ 7133905 w 15"/>
              <a:gd name="T59" fmla="*/ 7306569 h 13"/>
              <a:gd name="T60" fmla="*/ 7133905 w 15"/>
              <a:gd name="T61" fmla="*/ 6575739 h 13"/>
              <a:gd name="T62" fmla="*/ 8231770 w 15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3"/>
              <a:gd name="T98" fmla="*/ 15 w 15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7" name="Rectangle 84"/>
          <p:cNvSpPr>
            <a:spLocks noChangeArrowheads="1"/>
          </p:cNvSpPr>
          <p:nvPr/>
        </p:nvSpPr>
        <p:spPr bwMode="auto">
          <a:xfrm>
            <a:off x="4665663" y="4226396"/>
            <a:ext cx="28575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8" name="Freeform 85"/>
          <p:cNvSpPr>
            <a:spLocks/>
          </p:cNvSpPr>
          <p:nvPr/>
        </p:nvSpPr>
        <p:spPr bwMode="auto">
          <a:xfrm>
            <a:off x="4673600" y="4229571"/>
            <a:ext cx="11113" cy="9525"/>
          </a:xfrm>
          <a:custGeom>
            <a:avLst/>
            <a:gdLst>
              <a:gd name="T0" fmla="*/ 9499906 w 13"/>
              <a:gd name="T1" fmla="*/ 3780632 h 12"/>
              <a:gd name="T2" fmla="*/ 9499906 w 13"/>
              <a:gd name="T3" fmla="*/ 2520156 h 12"/>
              <a:gd name="T4" fmla="*/ 9499906 w 13"/>
              <a:gd name="T5" fmla="*/ 1889919 h 12"/>
              <a:gd name="T6" fmla="*/ 8038119 w 13"/>
              <a:gd name="T7" fmla="*/ 630237 h 12"/>
              <a:gd name="T8" fmla="*/ 8038119 w 13"/>
              <a:gd name="T9" fmla="*/ 630237 h 12"/>
              <a:gd name="T10" fmla="*/ 7307226 w 13"/>
              <a:gd name="T11" fmla="*/ 0 h 12"/>
              <a:gd name="T12" fmla="*/ 5846293 w 13"/>
              <a:gd name="T13" fmla="*/ 0 h 12"/>
              <a:gd name="T14" fmla="*/ 4384506 w 13"/>
              <a:gd name="T15" fmla="*/ 0 h 12"/>
              <a:gd name="T16" fmla="*/ 4384506 w 13"/>
              <a:gd name="T17" fmla="*/ 0 h 12"/>
              <a:gd name="T18" fmla="*/ 3653613 w 13"/>
              <a:gd name="T19" fmla="*/ 0 h 12"/>
              <a:gd name="T20" fmla="*/ 2192681 w 13"/>
              <a:gd name="T21" fmla="*/ 0 h 12"/>
              <a:gd name="T22" fmla="*/ 1461787 w 13"/>
              <a:gd name="T23" fmla="*/ 630237 h 12"/>
              <a:gd name="T24" fmla="*/ 1461787 w 13"/>
              <a:gd name="T25" fmla="*/ 630237 h 12"/>
              <a:gd name="T26" fmla="*/ 0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0 w 13"/>
              <a:gd name="T37" fmla="*/ 5670550 h 12"/>
              <a:gd name="T38" fmla="*/ 1461787 w 13"/>
              <a:gd name="T39" fmla="*/ 6930232 h 12"/>
              <a:gd name="T40" fmla="*/ 1461787 w 13"/>
              <a:gd name="T41" fmla="*/ 6930232 h 12"/>
              <a:gd name="T42" fmla="*/ 2192681 w 13"/>
              <a:gd name="T43" fmla="*/ 7560469 h 12"/>
              <a:gd name="T44" fmla="*/ 3653613 w 13"/>
              <a:gd name="T45" fmla="*/ 7560469 h 12"/>
              <a:gd name="T46" fmla="*/ 4384506 w 13"/>
              <a:gd name="T47" fmla="*/ 7560469 h 12"/>
              <a:gd name="T48" fmla="*/ 4384506 w 13"/>
              <a:gd name="T49" fmla="*/ 7560469 h 12"/>
              <a:gd name="T50" fmla="*/ 5846293 w 13"/>
              <a:gd name="T51" fmla="*/ 7560469 h 12"/>
              <a:gd name="T52" fmla="*/ 7307226 w 13"/>
              <a:gd name="T53" fmla="*/ 7560469 h 12"/>
              <a:gd name="T54" fmla="*/ 8038119 w 13"/>
              <a:gd name="T55" fmla="*/ 6930232 h 12"/>
              <a:gd name="T56" fmla="*/ 8038119 w 13"/>
              <a:gd name="T57" fmla="*/ 6930232 h 12"/>
              <a:gd name="T58" fmla="*/ 9499906 w 13"/>
              <a:gd name="T59" fmla="*/ 5670550 h 12"/>
              <a:gd name="T60" fmla="*/ 9499906 w 13"/>
              <a:gd name="T61" fmla="*/ 5040312 h 12"/>
              <a:gd name="T62" fmla="*/ 9499906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2" y="9"/>
                </a:lnTo>
                <a:lnTo>
                  <a:pt x="2" y="11"/>
                </a:lnTo>
                <a:lnTo>
                  <a:pt x="3" y="12"/>
                </a:lnTo>
                <a:lnTo>
                  <a:pt x="5" y="12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1" y="11"/>
                </a:lnTo>
                <a:lnTo>
                  <a:pt x="11" y="9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89" name="Freeform 86"/>
          <p:cNvSpPr>
            <a:spLocks/>
          </p:cNvSpPr>
          <p:nvPr/>
        </p:nvSpPr>
        <p:spPr bwMode="auto">
          <a:xfrm>
            <a:off x="4673600" y="44629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6978895 w 13"/>
              <a:gd name="T5" fmla="*/ 2922456 h 13"/>
              <a:gd name="T6" fmla="*/ 6978895 w 13"/>
              <a:gd name="T7" fmla="*/ 1461655 h 13"/>
              <a:gd name="T8" fmla="*/ 6441832 w 13"/>
              <a:gd name="T9" fmla="*/ 1461655 h 13"/>
              <a:gd name="T10" fmla="*/ 5368436 w 13"/>
              <a:gd name="T11" fmla="*/ 0 h 13"/>
              <a:gd name="T12" fmla="*/ 5368436 w 13"/>
              <a:gd name="T13" fmla="*/ 0 h 13"/>
              <a:gd name="T14" fmla="*/ 4295042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2147521 w 13"/>
              <a:gd name="T21" fmla="*/ 0 h 13"/>
              <a:gd name="T22" fmla="*/ 2147521 w 13"/>
              <a:gd name="T23" fmla="*/ 1461655 h 13"/>
              <a:gd name="T24" fmla="*/ 1073394 w 13"/>
              <a:gd name="T25" fmla="*/ 1461655 h 13"/>
              <a:gd name="T26" fmla="*/ 1073394 w 13"/>
              <a:gd name="T27" fmla="*/ 2922456 h 13"/>
              <a:gd name="T28" fmla="*/ 1073394 w 13"/>
              <a:gd name="T29" fmla="*/ 3653284 h 13"/>
              <a:gd name="T30" fmla="*/ 0 w 13"/>
              <a:gd name="T31" fmla="*/ 3653284 h 13"/>
              <a:gd name="T32" fmla="*/ 0 w 13"/>
              <a:gd name="T33" fmla="*/ 5114084 h 13"/>
              <a:gd name="T34" fmla="*/ 1073394 w 13"/>
              <a:gd name="T35" fmla="*/ 6575739 h 13"/>
              <a:gd name="T36" fmla="*/ 1073394 w 13"/>
              <a:gd name="T37" fmla="*/ 7306569 h 13"/>
              <a:gd name="T38" fmla="*/ 1073394 w 13"/>
              <a:gd name="T39" fmla="*/ 8767369 h 13"/>
              <a:gd name="T40" fmla="*/ 2147521 w 13"/>
              <a:gd name="T41" fmla="*/ 8767369 h 13"/>
              <a:gd name="T42" fmla="*/ 2147521 w 13"/>
              <a:gd name="T43" fmla="*/ 9498196 h 13"/>
              <a:gd name="T44" fmla="*/ 2683852 w 13"/>
              <a:gd name="T45" fmla="*/ 9498196 h 13"/>
              <a:gd name="T46" fmla="*/ 3757979 w 13"/>
              <a:gd name="T47" fmla="*/ 9498196 h 13"/>
              <a:gd name="T48" fmla="*/ 4295042 w 13"/>
              <a:gd name="T49" fmla="*/ 9498196 h 13"/>
              <a:gd name="T50" fmla="*/ 5368436 w 13"/>
              <a:gd name="T51" fmla="*/ 9498196 h 13"/>
              <a:gd name="T52" fmla="*/ 5368436 w 13"/>
              <a:gd name="T53" fmla="*/ 9498196 h 13"/>
              <a:gd name="T54" fmla="*/ 6441832 w 13"/>
              <a:gd name="T55" fmla="*/ 8767369 h 13"/>
              <a:gd name="T56" fmla="*/ 6978895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2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0" name="Rectangle 87"/>
          <p:cNvSpPr>
            <a:spLocks noChangeArrowheads="1"/>
          </p:cNvSpPr>
          <p:nvPr/>
        </p:nvSpPr>
        <p:spPr bwMode="auto">
          <a:xfrm>
            <a:off x="4694238" y="4226396"/>
            <a:ext cx="30162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1" name="Freeform 88"/>
          <p:cNvSpPr>
            <a:spLocks/>
          </p:cNvSpPr>
          <p:nvPr/>
        </p:nvSpPr>
        <p:spPr bwMode="auto">
          <a:xfrm>
            <a:off x="4703763" y="4229571"/>
            <a:ext cx="11112" cy="9525"/>
          </a:xfrm>
          <a:custGeom>
            <a:avLst/>
            <a:gdLst>
              <a:gd name="T0" fmla="*/ 9498196 w 13"/>
              <a:gd name="T1" fmla="*/ 3780632 h 12"/>
              <a:gd name="T2" fmla="*/ 9498196 w 13"/>
              <a:gd name="T3" fmla="*/ 2520156 h 12"/>
              <a:gd name="T4" fmla="*/ 9498196 w 13"/>
              <a:gd name="T5" fmla="*/ 1889919 h 12"/>
              <a:gd name="T6" fmla="*/ 8767369 w 13"/>
              <a:gd name="T7" fmla="*/ 630237 h 12"/>
              <a:gd name="T8" fmla="*/ 8767369 w 13"/>
              <a:gd name="T9" fmla="*/ 630237 h 12"/>
              <a:gd name="T10" fmla="*/ 7306569 w 13"/>
              <a:gd name="T11" fmla="*/ 0 h 12"/>
              <a:gd name="T12" fmla="*/ 7306569 w 13"/>
              <a:gd name="T13" fmla="*/ 0 h 12"/>
              <a:gd name="T14" fmla="*/ 5844912 w 13"/>
              <a:gd name="T15" fmla="*/ 0 h 12"/>
              <a:gd name="T16" fmla="*/ 5114084 w 13"/>
              <a:gd name="T17" fmla="*/ 0 h 12"/>
              <a:gd name="T18" fmla="*/ 3653284 w 13"/>
              <a:gd name="T19" fmla="*/ 0 h 12"/>
              <a:gd name="T20" fmla="*/ 2191628 w 13"/>
              <a:gd name="T21" fmla="*/ 0 h 12"/>
              <a:gd name="T22" fmla="*/ 2191628 w 13"/>
              <a:gd name="T23" fmla="*/ 630237 h 12"/>
              <a:gd name="T24" fmla="*/ 1461655 w 13"/>
              <a:gd name="T25" fmla="*/ 630237 h 12"/>
              <a:gd name="T26" fmla="*/ 1461655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1461655 w 13"/>
              <a:gd name="T37" fmla="*/ 5670550 h 12"/>
              <a:gd name="T38" fmla="*/ 1461655 w 13"/>
              <a:gd name="T39" fmla="*/ 6930232 h 12"/>
              <a:gd name="T40" fmla="*/ 2191628 w 13"/>
              <a:gd name="T41" fmla="*/ 6930232 h 12"/>
              <a:gd name="T42" fmla="*/ 2191628 w 13"/>
              <a:gd name="T43" fmla="*/ 7560469 h 12"/>
              <a:gd name="T44" fmla="*/ 3653284 w 13"/>
              <a:gd name="T45" fmla="*/ 7560469 h 12"/>
              <a:gd name="T46" fmla="*/ 5114084 w 13"/>
              <a:gd name="T47" fmla="*/ 7560469 h 12"/>
              <a:gd name="T48" fmla="*/ 5844912 w 13"/>
              <a:gd name="T49" fmla="*/ 7560469 h 12"/>
              <a:gd name="T50" fmla="*/ 5844912 w 13"/>
              <a:gd name="T51" fmla="*/ 7560469 h 12"/>
              <a:gd name="T52" fmla="*/ 7306569 w 13"/>
              <a:gd name="T53" fmla="*/ 7560469 h 12"/>
              <a:gd name="T54" fmla="*/ 8767369 w 13"/>
              <a:gd name="T55" fmla="*/ 6930232 h 12"/>
              <a:gd name="T56" fmla="*/ 8767369 w 13"/>
              <a:gd name="T57" fmla="*/ 6930232 h 12"/>
              <a:gd name="T58" fmla="*/ 9498196 w 13"/>
              <a:gd name="T59" fmla="*/ 5670550 h 12"/>
              <a:gd name="T60" fmla="*/ 9498196 w 13"/>
              <a:gd name="T61" fmla="*/ 5040312 h 12"/>
              <a:gd name="T62" fmla="*/ 9498196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2" y="9"/>
                </a:lnTo>
                <a:lnTo>
                  <a:pt x="2" y="11"/>
                </a:lnTo>
                <a:lnTo>
                  <a:pt x="3" y="11"/>
                </a:lnTo>
                <a:lnTo>
                  <a:pt x="3" y="12"/>
                </a:lnTo>
                <a:lnTo>
                  <a:pt x="5" y="12"/>
                </a:lnTo>
                <a:lnTo>
                  <a:pt x="7" y="12"/>
                </a:lnTo>
                <a:lnTo>
                  <a:pt x="8" y="12"/>
                </a:lnTo>
                <a:lnTo>
                  <a:pt x="10" y="12"/>
                </a:lnTo>
                <a:lnTo>
                  <a:pt x="12" y="12"/>
                </a:lnTo>
                <a:lnTo>
                  <a:pt x="12" y="11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2" name="Freeform 89"/>
          <p:cNvSpPr>
            <a:spLocks/>
          </p:cNvSpPr>
          <p:nvPr/>
        </p:nvSpPr>
        <p:spPr bwMode="auto">
          <a:xfrm>
            <a:off x="4703763" y="44629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8767369 w 13"/>
              <a:gd name="T5" fmla="*/ 2922456 h 13"/>
              <a:gd name="T6" fmla="*/ 8767369 w 13"/>
              <a:gd name="T7" fmla="*/ 1461655 h 13"/>
              <a:gd name="T8" fmla="*/ 7306569 w 13"/>
              <a:gd name="T9" fmla="*/ 1461655 h 13"/>
              <a:gd name="T10" fmla="*/ 7306569 w 13"/>
              <a:gd name="T11" fmla="*/ 0 h 13"/>
              <a:gd name="T12" fmla="*/ 5844912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2191628 w 13"/>
              <a:gd name="T19" fmla="*/ 0 h 13"/>
              <a:gd name="T20" fmla="*/ 2191628 w 13"/>
              <a:gd name="T21" fmla="*/ 0 h 13"/>
              <a:gd name="T22" fmla="*/ 1461655 w 13"/>
              <a:gd name="T23" fmla="*/ 1461655 h 13"/>
              <a:gd name="T24" fmla="*/ 0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5114084 h 13"/>
              <a:gd name="T34" fmla="*/ 0 w 13"/>
              <a:gd name="T35" fmla="*/ 6575739 h 13"/>
              <a:gd name="T36" fmla="*/ 0 w 13"/>
              <a:gd name="T37" fmla="*/ 7306569 h 13"/>
              <a:gd name="T38" fmla="*/ 0 w 13"/>
              <a:gd name="T39" fmla="*/ 8767369 h 13"/>
              <a:gd name="T40" fmla="*/ 1461655 w 13"/>
              <a:gd name="T41" fmla="*/ 8767369 h 13"/>
              <a:gd name="T42" fmla="*/ 2191628 w 13"/>
              <a:gd name="T43" fmla="*/ 9498196 h 13"/>
              <a:gd name="T44" fmla="*/ 2191628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7306569 w 13"/>
              <a:gd name="T55" fmla="*/ 8767369 h 13"/>
              <a:gd name="T56" fmla="*/ 8767369 w 13"/>
              <a:gd name="T57" fmla="*/ 8767369 h 13"/>
              <a:gd name="T58" fmla="*/ 8767369 w 13"/>
              <a:gd name="T59" fmla="*/ 7306569 h 13"/>
              <a:gd name="T60" fmla="*/ 9498196 w 13"/>
              <a:gd name="T61" fmla="*/ 6575739 h 13"/>
              <a:gd name="T62" fmla="*/ 9498196 w 13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3" name="Rectangle 90"/>
          <p:cNvSpPr>
            <a:spLocks noChangeArrowheads="1"/>
          </p:cNvSpPr>
          <p:nvPr/>
        </p:nvSpPr>
        <p:spPr bwMode="auto">
          <a:xfrm>
            <a:off x="4724400" y="4226396"/>
            <a:ext cx="30163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4" name="Freeform 91"/>
          <p:cNvSpPr>
            <a:spLocks/>
          </p:cNvSpPr>
          <p:nvPr/>
        </p:nvSpPr>
        <p:spPr bwMode="auto">
          <a:xfrm>
            <a:off x="4733925" y="4229571"/>
            <a:ext cx="11113" cy="9525"/>
          </a:xfrm>
          <a:custGeom>
            <a:avLst/>
            <a:gdLst>
              <a:gd name="T0" fmla="*/ 8233252 w 15"/>
              <a:gd name="T1" fmla="*/ 3780632 h 12"/>
              <a:gd name="T2" fmla="*/ 7135288 w 15"/>
              <a:gd name="T3" fmla="*/ 2520156 h 12"/>
              <a:gd name="T4" fmla="*/ 7135288 w 15"/>
              <a:gd name="T5" fmla="*/ 1889919 h 12"/>
              <a:gd name="T6" fmla="*/ 7135288 w 15"/>
              <a:gd name="T7" fmla="*/ 630237 h 12"/>
              <a:gd name="T8" fmla="*/ 6586306 w 15"/>
              <a:gd name="T9" fmla="*/ 630237 h 12"/>
              <a:gd name="T10" fmla="*/ 5489081 w 15"/>
              <a:gd name="T11" fmla="*/ 0 h 12"/>
              <a:gd name="T12" fmla="*/ 5489081 w 15"/>
              <a:gd name="T13" fmla="*/ 0 h 12"/>
              <a:gd name="T14" fmla="*/ 4940099 w 15"/>
              <a:gd name="T15" fmla="*/ 0 h 12"/>
              <a:gd name="T16" fmla="*/ 3842135 w 15"/>
              <a:gd name="T17" fmla="*/ 0 h 12"/>
              <a:gd name="T18" fmla="*/ 2744170 w 15"/>
              <a:gd name="T19" fmla="*/ 0 h 12"/>
              <a:gd name="T20" fmla="*/ 2744170 w 15"/>
              <a:gd name="T21" fmla="*/ 0 h 12"/>
              <a:gd name="T22" fmla="*/ 2195188 w 15"/>
              <a:gd name="T23" fmla="*/ 630237 h 12"/>
              <a:gd name="T24" fmla="*/ 1097964 w 15"/>
              <a:gd name="T25" fmla="*/ 630237 h 12"/>
              <a:gd name="T26" fmla="*/ 1097964 w 15"/>
              <a:gd name="T27" fmla="*/ 1889919 h 12"/>
              <a:gd name="T28" fmla="*/ 1097964 w 15"/>
              <a:gd name="T29" fmla="*/ 2520156 h 12"/>
              <a:gd name="T30" fmla="*/ 0 w 15"/>
              <a:gd name="T31" fmla="*/ 3780632 h 12"/>
              <a:gd name="T32" fmla="*/ 0 w 15"/>
              <a:gd name="T33" fmla="*/ 3780632 h 12"/>
              <a:gd name="T34" fmla="*/ 1097964 w 15"/>
              <a:gd name="T35" fmla="*/ 5040312 h 12"/>
              <a:gd name="T36" fmla="*/ 1097964 w 15"/>
              <a:gd name="T37" fmla="*/ 5670550 h 12"/>
              <a:gd name="T38" fmla="*/ 1097964 w 15"/>
              <a:gd name="T39" fmla="*/ 6930232 h 12"/>
              <a:gd name="T40" fmla="*/ 2195188 w 15"/>
              <a:gd name="T41" fmla="*/ 6930232 h 12"/>
              <a:gd name="T42" fmla="*/ 2744170 w 15"/>
              <a:gd name="T43" fmla="*/ 7560469 h 12"/>
              <a:gd name="T44" fmla="*/ 2744170 w 15"/>
              <a:gd name="T45" fmla="*/ 7560469 h 12"/>
              <a:gd name="T46" fmla="*/ 3842135 w 15"/>
              <a:gd name="T47" fmla="*/ 7560469 h 12"/>
              <a:gd name="T48" fmla="*/ 4940099 w 15"/>
              <a:gd name="T49" fmla="*/ 7560469 h 12"/>
              <a:gd name="T50" fmla="*/ 5489081 w 15"/>
              <a:gd name="T51" fmla="*/ 7560469 h 12"/>
              <a:gd name="T52" fmla="*/ 5489081 w 15"/>
              <a:gd name="T53" fmla="*/ 7560469 h 12"/>
              <a:gd name="T54" fmla="*/ 6586306 w 15"/>
              <a:gd name="T55" fmla="*/ 6930232 h 12"/>
              <a:gd name="T56" fmla="*/ 7135288 w 15"/>
              <a:gd name="T57" fmla="*/ 6930232 h 12"/>
              <a:gd name="T58" fmla="*/ 7135288 w 15"/>
              <a:gd name="T59" fmla="*/ 5670550 h 12"/>
              <a:gd name="T60" fmla="*/ 7135288 w 15"/>
              <a:gd name="T61" fmla="*/ 5040312 h 12"/>
              <a:gd name="T62" fmla="*/ 8233252 w 15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2"/>
              <a:gd name="T98" fmla="*/ 15 w 15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2">
                <a:moveTo>
                  <a:pt x="15" y="6"/>
                </a:moveTo>
                <a:lnTo>
                  <a:pt x="15" y="6"/>
                </a:lnTo>
                <a:lnTo>
                  <a:pt x="15" y="4"/>
                </a:lnTo>
                <a:lnTo>
                  <a:pt x="13" y="4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4"/>
                </a:lnTo>
                <a:lnTo>
                  <a:pt x="0" y="6"/>
                </a:lnTo>
                <a:lnTo>
                  <a:pt x="2" y="8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2"/>
                </a:lnTo>
                <a:lnTo>
                  <a:pt x="5" y="12"/>
                </a:lnTo>
                <a:lnTo>
                  <a:pt x="7" y="12"/>
                </a:lnTo>
                <a:lnTo>
                  <a:pt x="9" y="12"/>
                </a:lnTo>
                <a:lnTo>
                  <a:pt x="10" y="12"/>
                </a:lnTo>
                <a:lnTo>
                  <a:pt x="12" y="12"/>
                </a:lnTo>
                <a:lnTo>
                  <a:pt x="12" y="11"/>
                </a:lnTo>
                <a:lnTo>
                  <a:pt x="13" y="11"/>
                </a:lnTo>
                <a:lnTo>
                  <a:pt x="13" y="9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5" name="Freeform 92"/>
          <p:cNvSpPr>
            <a:spLocks/>
          </p:cNvSpPr>
          <p:nvPr/>
        </p:nvSpPr>
        <p:spPr bwMode="auto">
          <a:xfrm>
            <a:off x="4733925" y="44629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6978895 w 13"/>
              <a:gd name="T5" fmla="*/ 2922456 h 13"/>
              <a:gd name="T6" fmla="*/ 6441832 w 13"/>
              <a:gd name="T7" fmla="*/ 1461655 h 13"/>
              <a:gd name="T8" fmla="*/ 6441832 w 13"/>
              <a:gd name="T9" fmla="*/ 1461655 h 13"/>
              <a:gd name="T10" fmla="*/ 5368436 w 13"/>
              <a:gd name="T11" fmla="*/ 0 h 13"/>
              <a:gd name="T12" fmla="*/ 4831373 w 13"/>
              <a:gd name="T13" fmla="*/ 0 h 13"/>
              <a:gd name="T14" fmla="*/ 3757979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2147521 w 13"/>
              <a:gd name="T21" fmla="*/ 0 h 13"/>
              <a:gd name="T22" fmla="*/ 1073394 w 13"/>
              <a:gd name="T23" fmla="*/ 1461655 h 13"/>
              <a:gd name="T24" fmla="*/ 1073394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5114084 h 13"/>
              <a:gd name="T34" fmla="*/ 0 w 13"/>
              <a:gd name="T35" fmla="*/ 6575739 h 13"/>
              <a:gd name="T36" fmla="*/ 0 w 13"/>
              <a:gd name="T37" fmla="*/ 7306569 h 13"/>
              <a:gd name="T38" fmla="*/ 1073394 w 13"/>
              <a:gd name="T39" fmla="*/ 8767369 h 13"/>
              <a:gd name="T40" fmla="*/ 1073394 w 13"/>
              <a:gd name="T41" fmla="*/ 8767369 h 13"/>
              <a:gd name="T42" fmla="*/ 2147521 w 13"/>
              <a:gd name="T43" fmla="*/ 9498196 h 13"/>
              <a:gd name="T44" fmla="*/ 2683852 w 13"/>
              <a:gd name="T45" fmla="*/ 9498196 h 13"/>
              <a:gd name="T46" fmla="*/ 2683852 w 13"/>
              <a:gd name="T47" fmla="*/ 9498196 h 13"/>
              <a:gd name="T48" fmla="*/ 3757979 w 13"/>
              <a:gd name="T49" fmla="*/ 9498196 h 13"/>
              <a:gd name="T50" fmla="*/ 4831373 w 13"/>
              <a:gd name="T51" fmla="*/ 9498196 h 13"/>
              <a:gd name="T52" fmla="*/ 5368436 w 13"/>
              <a:gd name="T53" fmla="*/ 9498196 h 13"/>
              <a:gd name="T54" fmla="*/ 5368436 w 13"/>
              <a:gd name="T55" fmla="*/ 8767369 h 13"/>
              <a:gd name="T56" fmla="*/ 6441832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4"/>
                </a:lnTo>
                <a:lnTo>
                  <a:pt x="12" y="2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2" y="10"/>
                </a:lnTo>
                <a:lnTo>
                  <a:pt x="2" y="12"/>
                </a:lnTo>
                <a:lnTo>
                  <a:pt x="4" y="12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0" y="12"/>
                </a:lnTo>
                <a:lnTo>
                  <a:pt x="12" y="12"/>
                </a:lnTo>
                <a:lnTo>
                  <a:pt x="12" y="10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6" name="Rectangle 93"/>
          <p:cNvSpPr>
            <a:spLocks noChangeArrowheads="1"/>
          </p:cNvSpPr>
          <p:nvPr/>
        </p:nvSpPr>
        <p:spPr bwMode="auto">
          <a:xfrm>
            <a:off x="4754563" y="4226396"/>
            <a:ext cx="28575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7" name="Freeform 94"/>
          <p:cNvSpPr>
            <a:spLocks/>
          </p:cNvSpPr>
          <p:nvPr/>
        </p:nvSpPr>
        <p:spPr bwMode="auto">
          <a:xfrm>
            <a:off x="4764088" y="4229571"/>
            <a:ext cx="11112" cy="9525"/>
          </a:xfrm>
          <a:custGeom>
            <a:avLst/>
            <a:gdLst>
              <a:gd name="T0" fmla="*/ 9498196 w 13"/>
              <a:gd name="T1" fmla="*/ 3780632 h 12"/>
              <a:gd name="T2" fmla="*/ 9498196 w 13"/>
              <a:gd name="T3" fmla="*/ 2520156 h 12"/>
              <a:gd name="T4" fmla="*/ 8767369 w 13"/>
              <a:gd name="T5" fmla="*/ 1889919 h 12"/>
              <a:gd name="T6" fmla="*/ 8767369 w 13"/>
              <a:gd name="T7" fmla="*/ 630237 h 12"/>
              <a:gd name="T8" fmla="*/ 7306569 w 13"/>
              <a:gd name="T9" fmla="*/ 630237 h 12"/>
              <a:gd name="T10" fmla="*/ 7306569 w 13"/>
              <a:gd name="T11" fmla="*/ 0 h 12"/>
              <a:gd name="T12" fmla="*/ 6575739 w 13"/>
              <a:gd name="T13" fmla="*/ 0 h 12"/>
              <a:gd name="T14" fmla="*/ 5114084 w 13"/>
              <a:gd name="T15" fmla="*/ 0 h 12"/>
              <a:gd name="T16" fmla="*/ 3653284 w 13"/>
              <a:gd name="T17" fmla="*/ 0 h 12"/>
              <a:gd name="T18" fmla="*/ 3653284 w 13"/>
              <a:gd name="T19" fmla="*/ 0 h 12"/>
              <a:gd name="T20" fmla="*/ 2922456 w 13"/>
              <a:gd name="T21" fmla="*/ 0 h 12"/>
              <a:gd name="T22" fmla="*/ 1461655 w 13"/>
              <a:gd name="T23" fmla="*/ 630237 h 12"/>
              <a:gd name="T24" fmla="*/ 1461655 w 13"/>
              <a:gd name="T25" fmla="*/ 630237 h 12"/>
              <a:gd name="T26" fmla="*/ 0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0 w 13"/>
              <a:gd name="T37" fmla="*/ 5670550 h 12"/>
              <a:gd name="T38" fmla="*/ 1461655 w 13"/>
              <a:gd name="T39" fmla="*/ 6930232 h 12"/>
              <a:gd name="T40" fmla="*/ 1461655 w 13"/>
              <a:gd name="T41" fmla="*/ 6930232 h 12"/>
              <a:gd name="T42" fmla="*/ 2922456 w 13"/>
              <a:gd name="T43" fmla="*/ 7560469 h 12"/>
              <a:gd name="T44" fmla="*/ 3653284 w 13"/>
              <a:gd name="T45" fmla="*/ 7560469 h 12"/>
              <a:gd name="T46" fmla="*/ 3653284 w 13"/>
              <a:gd name="T47" fmla="*/ 7560469 h 12"/>
              <a:gd name="T48" fmla="*/ 5114084 w 13"/>
              <a:gd name="T49" fmla="*/ 7560469 h 12"/>
              <a:gd name="T50" fmla="*/ 6575739 w 13"/>
              <a:gd name="T51" fmla="*/ 7560469 h 12"/>
              <a:gd name="T52" fmla="*/ 7306569 w 13"/>
              <a:gd name="T53" fmla="*/ 7560469 h 12"/>
              <a:gd name="T54" fmla="*/ 7306569 w 13"/>
              <a:gd name="T55" fmla="*/ 6930232 h 12"/>
              <a:gd name="T56" fmla="*/ 8767369 w 13"/>
              <a:gd name="T57" fmla="*/ 6930232 h 12"/>
              <a:gd name="T58" fmla="*/ 8767369 w 13"/>
              <a:gd name="T59" fmla="*/ 5670550 h 12"/>
              <a:gd name="T60" fmla="*/ 9498196 w 13"/>
              <a:gd name="T61" fmla="*/ 5040312 h 12"/>
              <a:gd name="T62" fmla="*/ 9498196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2" y="11"/>
                </a:lnTo>
                <a:lnTo>
                  <a:pt x="4" y="12"/>
                </a:lnTo>
                <a:lnTo>
                  <a:pt x="5" y="12"/>
                </a:lnTo>
                <a:lnTo>
                  <a:pt x="7" y="12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2" y="11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8" name="Freeform 95"/>
          <p:cNvSpPr>
            <a:spLocks/>
          </p:cNvSpPr>
          <p:nvPr/>
        </p:nvSpPr>
        <p:spPr bwMode="auto">
          <a:xfrm>
            <a:off x="4762500" y="4462934"/>
            <a:ext cx="11113" cy="11112"/>
          </a:xfrm>
          <a:custGeom>
            <a:avLst/>
            <a:gdLst>
              <a:gd name="T0" fmla="*/ 9499906 w 13"/>
              <a:gd name="T1" fmla="*/ 3653284 h 13"/>
              <a:gd name="T2" fmla="*/ 9499906 w 13"/>
              <a:gd name="T3" fmla="*/ 3653284 h 13"/>
              <a:gd name="T4" fmla="*/ 9499906 w 13"/>
              <a:gd name="T5" fmla="*/ 2922456 h 13"/>
              <a:gd name="T6" fmla="*/ 8038119 w 13"/>
              <a:gd name="T7" fmla="*/ 1461655 h 13"/>
              <a:gd name="T8" fmla="*/ 8038119 w 13"/>
              <a:gd name="T9" fmla="*/ 1461655 h 13"/>
              <a:gd name="T10" fmla="*/ 7307226 w 13"/>
              <a:gd name="T11" fmla="*/ 0 h 13"/>
              <a:gd name="T12" fmla="*/ 5846293 w 13"/>
              <a:gd name="T13" fmla="*/ 0 h 13"/>
              <a:gd name="T14" fmla="*/ 5846293 w 13"/>
              <a:gd name="T15" fmla="*/ 0 h 13"/>
              <a:gd name="T16" fmla="*/ 4384506 w 13"/>
              <a:gd name="T17" fmla="*/ 0 h 13"/>
              <a:gd name="T18" fmla="*/ 3653613 w 13"/>
              <a:gd name="T19" fmla="*/ 0 h 13"/>
              <a:gd name="T20" fmla="*/ 2192681 w 13"/>
              <a:gd name="T21" fmla="*/ 0 h 13"/>
              <a:gd name="T22" fmla="*/ 2192681 w 13"/>
              <a:gd name="T23" fmla="*/ 1461655 h 13"/>
              <a:gd name="T24" fmla="*/ 730893 w 13"/>
              <a:gd name="T25" fmla="*/ 1461655 h 13"/>
              <a:gd name="T26" fmla="*/ 730893 w 13"/>
              <a:gd name="T27" fmla="*/ 2922456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5114084 h 13"/>
              <a:gd name="T34" fmla="*/ 0 w 13"/>
              <a:gd name="T35" fmla="*/ 6575739 h 13"/>
              <a:gd name="T36" fmla="*/ 730893 w 13"/>
              <a:gd name="T37" fmla="*/ 7306569 h 13"/>
              <a:gd name="T38" fmla="*/ 730893 w 13"/>
              <a:gd name="T39" fmla="*/ 8767369 h 13"/>
              <a:gd name="T40" fmla="*/ 2192681 w 13"/>
              <a:gd name="T41" fmla="*/ 8767369 h 13"/>
              <a:gd name="T42" fmla="*/ 2192681 w 13"/>
              <a:gd name="T43" fmla="*/ 9498196 h 13"/>
              <a:gd name="T44" fmla="*/ 3653613 w 13"/>
              <a:gd name="T45" fmla="*/ 9498196 h 13"/>
              <a:gd name="T46" fmla="*/ 4384506 w 13"/>
              <a:gd name="T47" fmla="*/ 9498196 h 13"/>
              <a:gd name="T48" fmla="*/ 5846293 w 13"/>
              <a:gd name="T49" fmla="*/ 9498196 h 13"/>
              <a:gd name="T50" fmla="*/ 5846293 w 13"/>
              <a:gd name="T51" fmla="*/ 9498196 h 13"/>
              <a:gd name="T52" fmla="*/ 7307226 w 13"/>
              <a:gd name="T53" fmla="*/ 9498196 h 13"/>
              <a:gd name="T54" fmla="*/ 8038119 w 13"/>
              <a:gd name="T55" fmla="*/ 8767369 h 13"/>
              <a:gd name="T56" fmla="*/ 8038119 w 13"/>
              <a:gd name="T57" fmla="*/ 8767369 h 13"/>
              <a:gd name="T58" fmla="*/ 9499906 w 13"/>
              <a:gd name="T59" fmla="*/ 7306569 h 13"/>
              <a:gd name="T60" fmla="*/ 9499906 w 13"/>
              <a:gd name="T61" fmla="*/ 6575739 h 13"/>
              <a:gd name="T62" fmla="*/ 9499906 w 13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99" name="Rectangle 96"/>
          <p:cNvSpPr>
            <a:spLocks noChangeArrowheads="1"/>
          </p:cNvSpPr>
          <p:nvPr/>
        </p:nvSpPr>
        <p:spPr bwMode="auto">
          <a:xfrm>
            <a:off x="4783138" y="4226396"/>
            <a:ext cx="30162" cy="24923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0" name="Freeform 97"/>
          <p:cNvSpPr>
            <a:spLocks/>
          </p:cNvSpPr>
          <p:nvPr/>
        </p:nvSpPr>
        <p:spPr bwMode="auto">
          <a:xfrm>
            <a:off x="4794250" y="4229571"/>
            <a:ext cx="9525" cy="9525"/>
          </a:xfrm>
          <a:custGeom>
            <a:avLst/>
            <a:gdLst>
              <a:gd name="T0" fmla="*/ 6978895 w 13"/>
              <a:gd name="T1" fmla="*/ 3780632 h 12"/>
              <a:gd name="T2" fmla="*/ 6978895 w 13"/>
              <a:gd name="T3" fmla="*/ 2520156 h 12"/>
              <a:gd name="T4" fmla="*/ 5905500 w 13"/>
              <a:gd name="T5" fmla="*/ 1889919 h 12"/>
              <a:gd name="T6" fmla="*/ 5905500 w 13"/>
              <a:gd name="T7" fmla="*/ 630237 h 12"/>
              <a:gd name="T8" fmla="*/ 4831373 w 13"/>
              <a:gd name="T9" fmla="*/ 630237 h 12"/>
              <a:gd name="T10" fmla="*/ 4831373 w 13"/>
              <a:gd name="T11" fmla="*/ 0 h 12"/>
              <a:gd name="T12" fmla="*/ 4295042 w 13"/>
              <a:gd name="T13" fmla="*/ 0 h 12"/>
              <a:gd name="T14" fmla="*/ 3220916 w 13"/>
              <a:gd name="T15" fmla="*/ 0 h 12"/>
              <a:gd name="T16" fmla="*/ 2683852 w 13"/>
              <a:gd name="T17" fmla="*/ 0 h 12"/>
              <a:gd name="T18" fmla="*/ 2683852 w 13"/>
              <a:gd name="T19" fmla="*/ 0 h 12"/>
              <a:gd name="T20" fmla="*/ 1610458 w 13"/>
              <a:gd name="T21" fmla="*/ 0 h 12"/>
              <a:gd name="T22" fmla="*/ 537063 w 13"/>
              <a:gd name="T23" fmla="*/ 630237 h 12"/>
              <a:gd name="T24" fmla="*/ 537063 w 13"/>
              <a:gd name="T25" fmla="*/ 630237 h 12"/>
              <a:gd name="T26" fmla="*/ 0 w 13"/>
              <a:gd name="T27" fmla="*/ 1889919 h 12"/>
              <a:gd name="T28" fmla="*/ 0 w 13"/>
              <a:gd name="T29" fmla="*/ 2520156 h 12"/>
              <a:gd name="T30" fmla="*/ 0 w 13"/>
              <a:gd name="T31" fmla="*/ 3780632 h 12"/>
              <a:gd name="T32" fmla="*/ 0 w 13"/>
              <a:gd name="T33" fmla="*/ 3780632 h 12"/>
              <a:gd name="T34" fmla="*/ 0 w 13"/>
              <a:gd name="T35" fmla="*/ 5040312 h 12"/>
              <a:gd name="T36" fmla="*/ 0 w 13"/>
              <a:gd name="T37" fmla="*/ 5670550 h 12"/>
              <a:gd name="T38" fmla="*/ 537063 w 13"/>
              <a:gd name="T39" fmla="*/ 6930232 h 12"/>
              <a:gd name="T40" fmla="*/ 537063 w 13"/>
              <a:gd name="T41" fmla="*/ 6930232 h 12"/>
              <a:gd name="T42" fmla="*/ 1610458 w 13"/>
              <a:gd name="T43" fmla="*/ 7560469 h 12"/>
              <a:gd name="T44" fmla="*/ 2683852 w 13"/>
              <a:gd name="T45" fmla="*/ 7560469 h 12"/>
              <a:gd name="T46" fmla="*/ 2683852 w 13"/>
              <a:gd name="T47" fmla="*/ 7560469 h 12"/>
              <a:gd name="T48" fmla="*/ 3220916 w 13"/>
              <a:gd name="T49" fmla="*/ 7560469 h 12"/>
              <a:gd name="T50" fmla="*/ 4295042 w 13"/>
              <a:gd name="T51" fmla="*/ 7560469 h 12"/>
              <a:gd name="T52" fmla="*/ 4831373 w 13"/>
              <a:gd name="T53" fmla="*/ 7560469 h 12"/>
              <a:gd name="T54" fmla="*/ 4831373 w 13"/>
              <a:gd name="T55" fmla="*/ 6930232 h 12"/>
              <a:gd name="T56" fmla="*/ 5905500 w 13"/>
              <a:gd name="T57" fmla="*/ 6930232 h 12"/>
              <a:gd name="T58" fmla="*/ 5905500 w 13"/>
              <a:gd name="T59" fmla="*/ 5670550 h 12"/>
              <a:gd name="T60" fmla="*/ 6978895 w 13"/>
              <a:gd name="T61" fmla="*/ 5040312 h 12"/>
              <a:gd name="T62" fmla="*/ 6978895 w 13"/>
              <a:gd name="T63" fmla="*/ 3780632 h 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2"/>
              <a:gd name="T98" fmla="*/ 13 w 13"/>
              <a:gd name="T99" fmla="*/ 12 h 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2">
                <a:moveTo>
                  <a:pt x="13" y="6"/>
                </a:moveTo>
                <a:lnTo>
                  <a:pt x="13" y="6"/>
                </a:lnTo>
                <a:lnTo>
                  <a:pt x="13" y="4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1" y="11"/>
                </a:lnTo>
                <a:lnTo>
                  <a:pt x="1" y="12"/>
                </a:lnTo>
                <a:lnTo>
                  <a:pt x="3" y="12"/>
                </a:lnTo>
                <a:lnTo>
                  <a:pt x="5" y="12"/>
                </a:lnTo>
                <a:lnTo>
                  <a:pt x="6" y="12"/>
                </a:lnTo>
                <a:lnTo>
                  <a:pt x="8" y="12"/>
                </a:lnTo>
                <a:lnTo>
                  <a:pt x="9" y="12"/>
                </a:lnTo>
                <a:lnTo>
                  <a:pt x="9" y="11"/>
                </a:lnTo>
                <a:lnTo>
                  <a:pt x="11" y="11"/>
                </a:lnTo>
                <a:lnTo>
                  <a:pt x="11" y="9"/>
                </a:lnTo>
                <a:lnTo>
                  <a:pt x="13" y="9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1" name="Freeform 98"/>
          <p:cNvSpPr>
            <a:spLocks/>
          </p:cNvSpPr>
          <p:nvPr/>
        </p:nvSpPr>
        <p:spPr bwMode="auto">
          <a:xfrm>
            <a:off x="4792663" y="4462934"/>
            <a:ext cx="11112" cy="11112"/>
          </a:xfrm>
          <a:custGeom>
            <a:avLst/>
            <a:gdLst>
              <a:gd name="T0" fmla="*/ 8231770 w 15"/>
              <a:gd name="T1" fmla="*/ 3653284 h 13"/>
              <a:gd name="T2" fmla="*/ 7133905 w 15"/>
              <a:gd name="T3" fmla="*/ 3653284 h 13"/>
              <a:gd name="T4" fmla="*/ 7133905 w 15"/>
              <a:gd name="T5" fmla="*/ 2922456 h 13"/>
              <a:gd name="T6" fmla="*/ 7133905 w 15"/>
              <a:gd name="T7" fmla="*/ 1461655 h 13"/>
              <a:gd name="T8" fmla="*/ 6036779 w 15"/>
              <a:gd name="T9" fmla="*/ 1461655 h 13"/>
              <a:gd name="T10" fmla="*/ 5487846 w 15"/>
              <a:gd name="T11" fmla="*/ 0 h 13"/>
              <a:gd name="T12" fmla="*/ 5487846 w 15"/>
              <a:gd name="T13" fmla="*/ 0 h 13"/>
              <a:gd name="T14" fmla="*/ 4389981 w 15"/>
              <a:gd name="T15" fmla="*/ 0 h 13"/>
              <a:gd name="T16" fmla="*/ 3841789 w 15"/>
              <a:gd name="T17" fmla="*/ 0 h 13"/>
              <a:gd name="T18" fmla="*/ 2743923 w 15"/>
              <a:gd name="T19" fmla="*/ 0 h 13"/>
              <a:gd name="T20" fmla="*/ 1646058 w 15"/>
              <a:gd name="T21" fmla="*/ 0 h 13"/>
              <a:gd name="T22" fmla="*/ 1646058 w 15"/>
              <a:gd name="T23" fmla="*/ 1461655 h 13"/>
              <a:gd name="T24" fmla="*/ 1097866 w 15"/>
              <a:gd name="T25" fmla="*/ 1461655 h 13"/>
              <a:gd name="T26" fmla="*/ 1097866 w 15"/>
              <a:gd name="T27" fmla="*/ 2922456 h 13"/>
              <a:gd name="T28" fmla="*/ 1097866 w 15"/>
              <a:gd name="T29" fmla="*/ 3653284 h 13"/>
              <a:gd name="T30" fmla="*/ 0 w 15"/>
              <a:gd name="T31" fmla="*/ 3653284 h 13"/>
              <a:gd name="T32" fmla="*/ 0 w 15"/>
              <a:gd name="T33" fmla="*/ 5114084 h 13"/>
              <a:gd name="T34" fmla="*/ 1097866 w 15"/>
              <a:gd name="T35" fmla="*/ 6575739 h 13"/>
              <a:gd name="T36" fmla="*/ 1097866 w 15"/>
              <a:gd name="T37" fmla="*/ 7306569 h 13"/>
              <a:gd name="T38" fmla="*/ 1097866 w 15"/>
              <a:gd name="T39" fmla="*/ 8767369 h 13"/>
              <a:gd name="T40" fmla="*/ 1646058 w 15"/>
              <a:gd name="T41" fmla="*/ 8767369 h 13"/>
              <a:gd name="T42" fmla="*/ 1646058 w 15"/>
              <a:gd name="T43" fmla="*/ 9498196 h 13"/>
              <a:gd name="T44" fmla="*/ 2743923 w 15"/>
              <a:gd name="T45" fmla="*/ 9498196 h 13"/>
              <a:gd name="T46" fmla="*/ 3841789 w 15"/>
              <a:gd name="T47" fmla="*/ 9498196 h 13"/>
              <a:gd name="T48" fmla="*/ 4389981 w 15"/>
              <a:gd name="T49" fmla="*/ 9498196 h 13"/>
              <a:gd name="T50" fmla="*/ 5487846 w 15"/>
              <a:gd name="T51" fmla="*/ 9498196 h 13"/>
              <a:gd name="T52" fmla="*/ 5487846 w 15"/>
              <a:gd name="T53" fmla="*/ 9498196 h 13"/>
              <a:gd name="T54" fmla="*/ 6036779 w 15"/>
              <a:gd name="T55" fmla="*/ 8767369 h 13"/>
              <a:gd name="T56" fmla="*/ 7133905 w 15"/>
              <a:gd name="T57" fmla="*/ 8767369 h 13"/>
              <a:gd name="T58" fmla="*/ 7133905 w 15"/>
              <a:gd name="T59" fmla="*/ 7306569 h 13"/>
              <a:gd name="T60" fmla="*/ 7133905 w 15"/>
              <a:gd name="T61" fmla="*/ 6575739 h 13"/>
              <a:gd name="T62" fmla="*/ 8231770 w 15"/>
              <a:gd name="T63" fmla="*/ 5114084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3"/>
              <a:gd name="T98" fmla="*/ 15 w 15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3">
                <a:moveTo>
                  <a:pt x="15" y="7"/>
                </a:moveTo>
                <a:lnTo>
                  <a:pt x="15" y="5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2" name="Rectangle 99"/>
          <p:cNvSpPr>
            <a:spLocks noChangeArrowheads="1"/>
          </p:cNvSpPr>
          <p:nvPr/>
        </p:nvSpPr>
        <p:spPr bwMode="auto">
          <a:xfrm>
            <a:off x="4605338" y="3980334"/>
            <a:ext cx="28575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3" name="Freeform 100"/>
          <p:cNvSpPr>
            <a:spLocks/>
          </p:cNvSpPr>
          <p:nvPr/>
        </p:nvSpPr>
        <p:spPr bwMode="auto">
          <a:xfrm>
            <a:off x="4614863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8767369 w 13"/>
              <a:gd name="T5" fmla="*/ 2191628 h 13"/>
              <a:gd name="T6" fmla="*/ 8767369 w 13"/>
              <a:gd name="T7" fmla="*/ 730828 h 13"/>
              <a:gd name="T8" fmla="*/ 7306569 w 13"/>
              <a:gd name="T9" fmla="*/ 730828 h 13"/>
              <a:gd name="T10" fmla="*/ 7306569 w 13"/>
              <a:gd name="T11" fmla="*/ 0 h 13"/>
              <a:gd name="T12" fmla="*/ 5844912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3653284 w 13"/>
              <a:gd name="T19" fmla="*/ 0 h 13"/>
              <a:gd name="T20" fmla="*/ 2922456 w 13"/>
              <a:gd name="T21" fmla="*/ 0 h 13"/>
              <a:gd name="T22" fmla="*/ 1461655 w 13"/>
              <a:gd name="T23" fmla="*/ 730828 h 13"/>
              <a:gd name="T24" fmla="*/ 1461655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461655 w 13"/>
              <a:gd name="T39" fmla="*/ 8036541 h 13"/>
              <a:gd name="T40" fmla="*/ 1461655 w 13"/>
              <a:gd name="T41" fmla="*/ 8036541 h 13"/>
              <a:gd name="T42" fmla="*/ 2922456 w 13"/>
              <a:gd name="T43" fmla="*/ 9498196 h 13"/>
              <a:gd name="T44" fmla="*/ 3653284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7306569 w 13"/>
              <a:gd name="T55" fmla="*/ 8036541 h 13"/>
              <a:gd name="T56" fmla="*/ 8767369 w 13"/>
              <a:gd name="T57" fmla="*/ 8036541 h 13"/>
              <a:gd name="T58" fmla="*/ 8767369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4" name="Rectangle 101"/>
          <p:cNvSpPr>
            <a:spLocks noChangeArrowheads="1"/>
          </p:cNvSpPr>
          <p:nvPr/>
        </p:nvSpPr>
        <p:spPr bwMode="auto">
          <a:xfrm>
            <a:off x="4633913" y="3980334"/>
            <a:ext cx="30162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5" name="Freeform 102"/>
          <p:cNvSpPr>
            <a:spLocks/>
          </p:cNvSpPr>
          <p:nvPr/>
        </p:nvSpPr>
        <p:spPr bwMode="auto">
          <a:xfrm>
            <a:off x="4645025" y="39803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5905500 w 13"/>
              <a:gd name="T5" fmla="*/ 2191628 h 13"/>
              <a:gd name="T6" fmla="*/ 5905500 w 13"/>
              <a:gd name="T7" fmla="*/ 730828 h 13"/>
              <a:gd name="T8" fmla="*/ 4831373 w 13"/>
              <a:gd name="T9" fmla="*/ 730828 h 13"/>
              <a:gd name="T10" fmla="*/ 4831373 w 13"/>
              <a:gd name="T11" fmla="*/ 0 h 13"/>
              <a:gd name="T12" fmla="*/ 4295042 w 13"/>
              <a:gd name="T13" fmla="*/ 0 h 13"/>
              <a:gd name="T14" fmla="*/ 3220916 w 13"/>
              <a:gd name="T15" fmla="*/ 0 h 13"/>
              <a:gd name="T16" fmla="*/ 2147521 w 13"/>
              <a:gd name="T17" fmla="*/ 0 h 13"/>
              <a:gd name="T18" fmla="*/ 2147521 w 13"/>
              <a:gd name="T19" fmla="*/ 0 h 13"/>
              <a:gd name="T20" fmla="*/ 1610458 w 13"/>
              <a:gd name="T21" fmla="*/ 0 h 13"/>
              <a:gd name="T22" fmla="*/ 537063 w 13"/>
              <a:gd name="T23" fmla="*/ 730828 h 13"/>
              <a:gd name="T24" fmla="*/ 537063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537063 w 13"/>
              <a:gd name="T39" fmla="*/ 8036541 h 13"/>
              <a:gd name="T40" fmla="*/ 537063 w 13"/>
              <a:gd name="T41" fmla="*/ 8036541 h 13"/>
              <a:gd name="T42" fmla="*/ 1610458 w 13"/>
              <a:gd name="T43" fmla="*/ 9498196 h 13"/>
              <a:gd name="T44" fmla="*/ 2147521 w 13"/>
              <a:gd name="T45" fmla="*/ 9498196 h 13"/>
              <a:gd name="T46" fmla="*/ 2147521 w 13"/>
              <a:gd name="T47" fmla="*/ 9498196 h 13"/>
              <a:gd name="T48" fmla="*/ 3220916 w 13"/>
              <a:gd name="T49" fmla="*/ 9498196 h 13"/>
              <a:gd name="T50" fmla="*/ 4295042 w 13"/>
              <a:gd name="T51" fmla="*/ 9498196 h 13"/>
              <a:gd name="T52" fmla="*/ 4831373 w 13"/>
              <a:gd name="T53" fmla="*/ 9498196 h 13"/>
              <a:gd name="T54" fmla="*/ 4831373 w 13"/>
              <a:gd name="T55" fmla="*/ 8036541 h 13"/>
              <a:gd name="T56" fmla="*/ 5905500 w 13"/>
              <a:gd name="T57" fmla="*/ 8036541 h 13"/>
              <a:gd name="T58" fmla="*/ 5905500 w 13"/>
              <a:gd name="T59" fmla="*/ 7306569 h 13"/>
              <a:gd name="T60" fmla="*/ 6978895 w 13"/>
              <a:gd name="T61" fmla="*/ 5844912 h 13"/>
              <a:gd name="T62" fmla="*/ 6978895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6" name="Rectangle 103"/>
          <p:cNvSpPr>
            <a:spLocks noChangeArrowheads="1"/>
          </p:cNvSpPr>
          <p:nvPr/>
        </p:nvSpPr>
        <p:spPr bwMode="auto">
          <a:xfrm>
            <a:off x="4665663" y="3980334"/>
            <a:ext cx="28575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7" name="Freeform 104"/>
          <p:cNvSpPr>
            <a:spLocks/>
          </p:cNvSpPr>
          <p:nvPr/>
        </p:nvSpPr>
        <p:spPr bwMode="auto">
          <a:xfrm>
            <a:off x="4673600" y="3980334"/>
            <a:ext cx="11113" cy="11112"/>
          </a:xfrm>
          <a:custGeom>
            <a:avLst/>
            <a:gdLst>
              <a:gd name="T0" fmla="*/ 9499906 w 13"/>
              <a:gd name="T1" fmla="*/ 3653284 h 13"/>
              <a:gd name="T2" fmla="*/ 9499906 w 13"/>
              <a:gd name="T3" fmla="*/ 3653284 h 13"/>
              <a:gd name="T4" fmla="*/ 9499906 w 13"/>
              <a:gd name="T5" fmla="*/ 2191628 h 13"/>
              <a:gd name="T6" fmla="*/ 8038119 w 13"/>
              <a:gd name="T7" fmla="*/ 730828 h 13"/>
              <a:gd name="T8" fmla="*/ 8038119 w 13"/>
              <a:gd name="T9" fmla="*/ 730828 h 13"/>
              <a:gd name="T10" fmla="*/ 7307226 w 13"/>
              <a:gd name="T11" fmla="*/ 0 h 13"/>
              <a:gd name="T12" fmla="*/ 5846293 w 13"/>
              <a:gd name="T13" fmla="*/ 0 h 13"/>
              <a:gd name="T14" fmla="*/ 4384506 w 13"/>
              <a:gd name="T15" fmla="*/ 0 h 13"/>
              <a:gd name="T16" fmla="*/ 4384506 w 13"/>
              <a:gd name="T17" fmla="*/ 0 h 13"/>
              <a:gd name="T18" fmla="*/ 3653613 w 13"/>
              <a:gd name="T19" fmla="*/ 0 h 13"/>
              <a:gd name="T20" fmla="*/ 2192681 w 13"/>
              <a:gd name="T21" fmla="*/ 0 h 13"/>
              <a:gd name="T22" fmla="*/ 1461787 w 13"/>
              <a:gd name="T23" fmla="*/ 730828 h 13"/>
              <a:gd name="T24" fmla="*/ 1461787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461787 w 13"/>
              <a:gd name="T39" fmla="*/ 8036541 h 13"/>
              <a:gd name="T40" fmla="*/ 1461787 w 13"/>
              <a:gd name="T41" fmla="*/ 8036541 h 13"/>
              <a:gd name="T42" fmla="*/ 2192681 w 13"/>
              <a:gd name="T43" fmla="*/ 9498196 h 13"/>
              <a:gd name="T44" fmla="*/ 3653613 w 13"/>
              <a:gd name="T45" fmla="*/ 9498196 h 13"/>
              <a:gd name="T46" fmla="*/ 4384506 w 13"/>
              <a:gd name="T47" fmla="*/ 9498196 h 13"/>
              <a:gd name="T48" fmla="*/ 4384506 w 13"/>
              <a:gd name="T49" fmla="*/ 9498196 h 13"/>
              <a:gd name="T50" fmla="*/ 5846293 w 13"/>
              <a:gd name="T51" fmla="*/ 9498196 h 13"/>
              <a:gd name="T52" fmla="*/ 7307226 w 13"/>
              <a:gd name="T53" fmla="*/ 9498196 h 13"/>
              <a:gd name="T54" fmla="*/ 8038119 w 13"/>
              <a:gd name="T55" fmla="*/ 8036541 h 13"/>
              <a:gd name="T56" fmla="*/ 8038119 w 13"/>
              <a:gd name="T57" fmla="*/ 8036541 h 13"/>
              <a:gd name="T58" fmla="*/ 9499906 w 13"/>
              <a:gd name="T59" fmla="*/ 7306569 h 13"/>
              <a:gd name="T60" fmla="*/ 9499906 w 13"/>
              <a:gd name="T61" fmla="*/ 5844912 h 13"/>
              <a:gd name="T62" fmla="*/ 949990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8" name="Rectangle 105"/>
          <p:cNvSpPr>
            <a:spLocks noChangeArrowheads="1"/>
          </p:cNvSpPr>
          <p:nvPr/>
        </p:nvSpPr>
        <p:spPr bwMode="auto">
          <a:xfrm>
            <a:off x="4694238" y="3980334"/>
            <a:ext cx="30162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09" name="Freeform 106"/>
          <p:cNvSpPr>
            <a:spLocks/>
          </p:cNvSpPr>
          <p:nvPr/>
        </p:nvSpPr>
        <p:spPr bwMode="auto">
          <a:xfrm>
            <a:off x="4703763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9498196 w 13"/>
              <a:gd name="T5" fmla="*/ 2191628 h 13"/>
              <a:gd name="T6" fmla="*/ 8767369 w 13"/>
              <a:gd name="T7" fmla="*/ 730828 h 13"/>
              <a:gd name="T8" fmla="*/ 8767369 w 13"/>
              <a:gd name="T9" fmla="*/ 730828 h 13"/>
              <a:gd name="T10" fmla="*/ 7306569 w 13"/>
              <a:gd name="T11" fmla="*/ 0 h 13"/>
              <a:gd name="T12" fmla="*/ 7306569 w 13"/>
              <a:gd name="T13" fmla="*/ 0 h 13"/>
              <a:gd name="T14" fmla="*/ 5844912 w 13"/>
              <a:gd name="T15" fmla="*/ 0 h 13"/>
              <a:gd name="T16" fmla="*/ 5114084 w 13"/>
              <a:gd name="T17" fmla="*/ 0 h 13"/>
              <a:gd name="T18" fmla="*/ 3653284 w 13"/>
              <a:gd name="T19" fmla="*/ 0 h 13"/>
              <a:gd name="T20" fmla="*/ 2191628 w 13"/>
              <a:gd name="T21" fmla="*/ 0 h 13"/>
              <a:gd name="T22" fmla="*/ 2191628 w 13"/>
              <a:gd name="T23" fmla="*/ 730828 h 13"/>
              <a:gd name="T24" fmla="*/ 1461655 w 13"/>
              <a:gd name="T25" fmla="*/ 730828 h 13"/>
              <a:gd name="T26" fmla="*/ 1461655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1461655 w 13"/>
              <a:gd name="T37" fmla="*/ 7306569 h 13"/>
              <a:gd name="T38" fmla="*/ 1461655 w 13"/>
              <a:gd name="T39" fmla="*/ 8036541 h 13"/>
              <a:gd name="T40" fmla="*/ 2191628 w 13"/>
              <a:gd name="T41" fmla="*/ 8036541 h 13"/>
              <a:gd name="T42" fmla="*/ 2191628 w 13"/>
              <a:gd name="T43" fmla="*/ 9498196 h 13"/>
              <a:gd name="T44" fmla="*/ 3653284 w 13"/>
              <a:gd name="T45" fmla="*/ 9498196 h 13"/>
              <a:gd name="T46" fmla="*/ 5114084 w 13"/>
              <a:gd name="T47" fmla="*/ 9498196 h 13"/>
              <a:gd name="T48" fmla="*/ 5844912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8767369 w 13"/>
              <a:gd name="T55" fmla="*/ 8036541 h 13"/>
              <a:gd name="T56" fmla="*/ 8767369 w 13"/>
              <a:gd name="T57" fmla="*/ 8036541 h 13"/>
              <a:gd name="T58" fmla="*/ 9498196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0" name="Rectangle 107"/>
          <p:cNvSpPr>
            <a:spLocks noChangeArrowheads="1"/>
          </p:cNvSpPr>
          <p:nvPr/>
        </p:nvSpPr>
        <p:spPr bwMode="auto">
          <a:xfrm>
            <a:off x="4724400" y="3980334"/>
            <a:ext cx="30163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1" name="Freeform 108"/>
          <p:cNvSpPr>
            <a:spLocks/>
          </p:cNvSpPr>
          <p:nvPr/>
        </p:nvSpPr>
        <p:spPr bwMode="auto">
          <a:xfrm>
            <a:off x="4733925" y="3980334"/>
            <a:ext cx="11113" cy="11112"/>
          </a:xfrm>
          <a:custGeom>
            <a:avLst/>
            <a:gdLst>
              <a:gd name="T0" fmla="*/ 8233252 w 15"/>
              <a:gd name="T1" fmla="*/ 3653284 h 13"/>
              <a:gd name="T2" fmla="*/ 7135288 w 15"/>
              <a:gd name="T3" fmla="*/ 3653284 h 13"/>
              <a:gd name="T4" fmla="*/ 7135288 w 15"/>
              <a:gd name="T5" fmla="*/ 2191628 h 13"/>
              <a:gd name="T6" fmla="*/ 7135288 w 15"/>
              <a:gd name="T7" fmla="*/ 730828 h 13"/>
              <a:gd name="T8" fmla="*/ 6586306 w 15"/>
              <a:gd name="T9" fmla="*/ 730828 h 13"/>
              <a:gd name="T10" fmla="*/ 5489081 w 15"/>
              <a:gd name="T11" fmla="*/ 0 h 13"/>
              <a:gd name="T12" fmla="*/ 5489081 w 15"/>
              <a:gd name="T13" fmla="*/ 0 h 13"/>
              <a:gd name="T14" fmla="*/ 4940099 w 15"/>
              <a:gd name="T15" fmla="*/ 0 h 13"/>
              <a:gd name="T16" fmla="*/ 3842135 w 15"/>
              <a:gd name="T17" fmla="*/ 0 h 13"/>
              <a:gd name="T18" fmla="*/ 2744170 w 15"/>
              <a:gd name="T19" fmla="*/ 0 h 13"/>
              <a:gd name="T20" fmla="*/ 2744170 w 15"/>
              <a:gd name="T21" fmla="*/ 0 h 13"/>
              <a:gd name="T22" fmla="*/ 2195188 w 15"/>
              <a:gd name="T23" fmla="*/ 730828 h 13"/>
              <a:gd name="T24" fmla="*/ 1097964 w 15"/>
              <a:gd name="T25" fmla="*/ 730828 h 13"/>
              <a:gd name="T26" fmla="*/ 1097964 w 15"/>
              <a:gd name="T27" fmla="*/ 2191628 h 13"/>
              <a:gd name="T28" fmla="*/ 1097964 w 15"/>
              <a:gd name="T29" fmla="*/ 3653284 h 13"/>
              <a:gd name="T30" fmla="*/ 0 w 15"/>
              <a:gd name="T31" fmla="*/ 3653284 h 13"/>
              <a:gd name="T32" fmla="*/ 0 w 15"/>
              <a:gd name="T33" fmla="*/ 4384112 h 13"/>
              <a:gd name="T34" fmla="*/ 1097964 w 15"/>
              <a:gd name="T35" fmla="*/ 5844912 h 13"/>
              <a:gd name="T36" fmla="*/ 1097964 w 15"/>
              <a:gd name="T37" fmla="*/ 7306569 h 13"/>
              <a:gd name="T38" fmla="*/ 1097964 w 15"/>
              <a:gd name="T39" fmla="*/ 8036541 h 13"/>
              <a:gd name="T40" fmla="*/ 2195188 w 15"/>
              <a:gd name="T41" fmla="*/ 8036541 h 13"/>
              <a:gd name="T42" fmla="*/ 2744170 w 15"/>
              <a:gd name="T43" fmla="*/ 9498196 h 13"/>
              <a:gd name="T44" fmla="*/ 2744170 w 15"/>
              <a:gd name="T45" fmla="*/ 9498196 h 13"/>
              <a:gd name="T46" fmla="*/ 3842135 w 15"/>
              <a:gd name="T47" fmla="*/ 9498196 h 13"/>
              <a:gd name="T48" fmla="*/ 4940099 w 15"/>
              <a:gd name="T49" fmla="*/ 9498196 h 13"/>
              <a:gd name="T50" fmla="*/ 5489081 w 15"/>
              <a:gd name="T51" fmla="*/ 9498196 h 13"/>
              <a:gd name="T52" fmla="*/ 5489081 w 15"/>
              <a:gd name="T53" fmla="*/ 9498196 h 13"/>
              <a:gd name="T54" fmla="*/ 6586306 w 15"/>
              <a:gd name="T55" fmla="*/ 8036541 h 13"/>
              <a:gd name="T56" fmla="*/ 7135288 w 15"/>
              <a:gd name="T57" fmla="*/ 8036541 h 13"/>
              <a:gd name="T58" fmla="*/ 7135288 w 15"/>
              <a:gd name="T59" fmla="*/ 7306569 h 13"/>
              <a:gd name="T60" fmla="*/ 7135288 w 15"/>
              <a:gd name="T61" fmla="*/ 5844912 h 13"/>
              <a:gd name="T62" fmla="*/ 8233252 w 15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3"/>
              <a:gd name="T98" fmla="*/ 15 w 15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3">
                <a:moveTo>
                  <a:pt x="15" y="6"/>
                </a:move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2" name="Rectangle 109"/>
          <p:cNvSpPr>
            <a:spLocks noChangeArrowheads="1"/>
          </p:cNvSpPr>
          <p:nvPr/>
        </p:nvSpPr>
        <p:spPr bwMode="auto">
          <a:xfrm>
            <a:off x="4754563" y="3980334"/>
            <a:ext cx="28575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3" name="Freeform 110"/>
          <p:cNvSpPr>
            <a:spLocks/>
          </p:cNvSpPr>
          <p:nvPr/>
        </p:nvSpPr>
        <p:spPr bwMode="auto">
          <a:xfrm>
            <a:off x="4764088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8767369 w 13"/>
              <a:gd name="T5" fmla="*/ 2191628 h 13"/>
              <a:gd name="T6" fmla="*/ 8767369 w 13"/>
              <a:gd name="T7" fmla="*/ 730828 h 13"/>
              <a:gd name="T8" fmla="*/ 7306569 w 13"/>
              <a:gd name="T9" fmla="*/ 730828 h 13"/>
              <a:gd name="T10" fmla="*/ 7306569 w 13"/>
              <a:gd name="T11" fmla="*/ 0 h 13"/>
              <a:gd name="T12" fmla="*/ 6575739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3653284 w 13"/>
              <a:gd name="T19" fmla="*/ 0 h 13"/>
              <a:gd name="T20" fmla="*/ 2922456 w 13"/>
              <a:gd name="T21" fmla="*/ 0 h 13"/>
              <a:gd name="T22" fmla="*/ 1461655 w 13"/>
              <a:gd name="T23" fmla="*/ 730828 h 13"/>
              <a:gd name="T24" fmla="*/ 1461655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461655 w 13"/>
              <a:gd name="T39" fmla="*/ 8036541 h 13"/>
              <a:gd name="T40" fmla="*/ 1461655 w 13"/>
              <a:gd name="T41" fmla="*/ 8036541 h 13"/>
              <a:gd name="T42" fmla="*/ 2922456 w 13"/>
              <a:gd name="T43" fmla="*/ 9498196 h 13"/>
              <a:gd name="T44" fmla="*/ 3653284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6575739 w 13"/>
              <a:gd name="T51" fmla="*/ 9498196 h 13"/>
              <a:gd name="T52" fmla="*/ 7306569 w 13"/>
              <a:gd name="T53" fmla="*/ 9498196 h 13"/>
              <a:gd name="T54" fmla="*/ 7306569 w 13"/>
              <a:gd name="T55" fmla="*/ 8036541 h 13"/>
              <a:gd name="T56" fmla="*/ 8767369 w 13"/>
              <a:gd name="T57" fmla="*/ 8036541 h 13"/>
              <a:gd name="T58" fmla="*/ 8767369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4" name="Rectangle 111"/>
          <p:cNvSpPr>
            <a:spLocks noChangeArrowheads="1"/>
          </p:cNvSpPr>
          <p:nvPr/>
        </p:nvSpPr>
        <p:spPr bwMode="auto">
          <a:xfrm>
            <a:off x="4783138" y="3980334"/>
            <a:ext cx="30162" cy="246062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5" name="Freeform 112"/>
          <p:cNvSpPr>
            <a:spLocks/>
          </p:cNvSpPr>
          <p:nvPr/>
        </p:nvSpPr>
        <p:spPr bwMode="auto">
          <a:xfrm>
            <a:off x="4794250" y="39803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5905500 w 13"/>
              <a:gd name="T5" fmla="*/ 2191628 h 13"/>
              <a:gd name="T6" fmla="*/ 5905500 w 13"/>
              <a:gd name="T7" fmla="*/ 730828 h 13"/>
              <a:gd name="T8" fmla="*/ 4831373 w 13"/>
              <a:gd name="T9" fmla="*/ 730828 h 13"/>
              <a:gd name="T10" fmla="*/ 4831373 w 13"/>
              <a:gd name="T11" fmla="*/ 0 h 13"/>
              <a:gd name="T12" fmla="*/ 4295042 w 13"/>
              <a:gd name="T13" fmla="*/ 0 h 13"/>
              <a:gd name="T14" fmla="*/ 3220916 w 13"/>
              <a:gd name="T15" fmla="*/ 0 h 13"/>
              <a:gd name="T16" fmla="*/ 2683852 w 13"/>
              <a:gd name="T17" fmla="*/ 0 h 13"/>
              <a:gd name="T18" fmla="*/ 2683852 w 13"/>
              <a:gd name="T19" fmla="*/ 0 h 13"/>
              <a:gd name="T20" fmla="*/ 1610458 w 13"/>
              <a:gd name="T21" fmla="*/ 0 h 13"/>
              <a:gd name="T22" fmla="*/ 537063 w 13"/>
              <a:gd name="T23" fmla="*/ 730828 h 13"/>
              <a:gd name="T24" fmla="*/ 537063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537063 w 13"/>
              <a:gd name="T39" fmla="*/ 8036541 h 13"/>
              <a:gd name="T40" fmla="*/ 537063 w 13"/>
              <a:gd name="T41" fmla="*/ 8036541 h 13"/>
              <a:gd name="T42" fmla="*/ 1610458 w 13"/>
              <a:gd name="T43" fmla="*/ 9498196 h 13"/>
              <a:gd name="T44" fmla="*/ 2683852 w 13"/>
              <a:gd name="T45" fmla="*/ 9498196 h 13"/>
              <a:gd name="T46" fmla="*/ 2683852 w 13"/>
              <a:gd name="T47" fmla="*/ 9498196 h 13"/>
              <a:gd name="T48" fmla="*/ 3220916 w 13"/>
              <a:gd name="T49" fmla="*/ 9498196 h 13"/>
              <a:gd name="T50" fmla="*/ 4295042 w 13"/>
              <a:gd name="T51" fmla="*/ 9498196 h 13"/>
              <a:gd name="T52" fmla="*/ 4831373 w 13"/>
              <a:gd name="T53" fmla="*/ 9498196 h 13"/>
              <a:gd name="T54" fmla="*/ 4831373 w 13"/>
              <a:gd name="T55" fmla="*/ 8036541 h 13"/>
              <a:gd name="T56" fmla="*/ 5905500 w 13"/>
              <a:gd name="T57" fmla="*/ 8036541 h 13"/>
              <a:gd name="T58" fmla="*/ 5905500 w 13"/>
              <a:gd name="T59" fmla="*/ 7306569 h 13"/>
              <a:gd name="T60" fmla="*/ 6978895 w 13"/>
              <a:gd name="T61" fmla="*/ 5844912 h 13"/>
              <a:gd name="T62" fmla="*/ 6978895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6" name="Freeform 113"/>
          <p:cNvSpPr>
            <a:spLocks/>
          </p:cNvSpPr>
          <p:nvPr/>
        </p:nvSpPr>
        <p:spPr bwMode="auto">
          <a:xfrm>
            <a:off x="4614863" y="4213696"/>
            <a:ext cx="11112" cy="11113"/>
          </a:xfrm>
          <a:custGeom>
            <a:avLst/>
            <a:gdLst>
              <a:gd name="T0" fmla="*/ 9498196 w 13"/>
              <a:gd name="T1" fmla="*/ 3842135 h 15"/>
              <a:gd name="T2" fmla="*/ 9498196 w 13"/>
              <a:gd name="T3" fmla="*/ 2744170 h 15"/>
              <a:gd name="T4" fmla="*/ 8767369 w 13"/>
              <a:gd name="T5" fmla="*/ 1646947 h 15"/>
              <a:gd name="T6" fmla="*/ 8767369 w 13"/>
              <a:gd name="T7" fmla="*/ 1646947 h 15"/>
              <a:gd name="T8" fmla="*/ 7306569 w 13"/>
              <a:gd name="T9" fmla="*/ 1097964 h 15"/>
              <a:gd name="T10" fmla="*/ 7306569 w 13"/>
              <a:gd name="T11" fmla="*/ 1097964 h 15"/>
              <a:gd name="T12" fmla="*/ 5844912 w 13"/>
              <a:gd name="T13" fmla="*/ 0 h 15"/>
              <a:gd name="T14" fmla="*/ 5114084 w 13"/>
              <a:gd name="T15" fmla="*/ 0 h 15"/>
              <a:gd name="T16" fmla="*/ 3653284 w 13"/>
              <a:gd name="T17" fmla="*/ 0 h 15"/>
              <a:gd name="T18" fmla="*/ 3653284 w 13"/>
              <a:gd name="T19" fmla="*/ 0 h 15"/>
              <a:gd name="T20" fmla="*/ 2922456 w 13"/>
              <a:gd name="T21" fmla="*/ 1097964 h 15"/>
              <a:gd name="T22" fmla="*/ 1461655 w 13"/>
              <a:gd name="T23" fmla="*/ 1097964 h 15"/>
              <a:gd name="T24" fmla="*/ 1461655 w 13"/>
              <a:gd name="T25" fmla="*/ 1646947 h 15"/>
              <a:gd name="T26" fmla="*/ 0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0 w 13"/>
              <a:gd name="T37" fmla="*/ 5489081 h 15"/>
              <a:gd name="T38" fmla="*/ 1461655 w 13"/>
              <a:gd name="T39" fmla="*/ 6038063 h 15"/>
              <a:gd name="T40" fmla="*/ 1461655 w 13"/>
              <a:gd name="T41" fmla="*/ 7135288 h 15"/>
              <a:gd name="T42" fmla="*/ 2922456 w 13"/>
              <a:gd name="T43" fmla="*/ 7135288 h 15"/>
              <a:gd name="T44" fmla="*/ 3653284 w 13"/>
              <a:gd name="T45" fmla="*/ 7135288 h 15"/>
              <a:gd name="T46" fmla="*/ 3653284 w 13"/>
              <a:gd name="T47" fmla="*/ 8233252 h 15"/>
              <a:gd name="T48" fmla="*/ 5114084 w 13"/>
              <a:gd name="T49" fmla="*/ 8233252 h 15"/>
              <a:gd name="T50" fmla="*/ 5844912 w 13"/>
              <a:gd name="T51" fmla="*/ 7135288 h 15"/>
              <a:gd name="T52" fmla="*/ 7306569 w 13"/>
              <a:gd name="T53" fmla="*/ 7135288 h 15"/>
              <a:gd name="T54" fmla="*/ 7306569 w 13"/>
              <a:gd name="T55" fmla="*/ 7135288 h 15"/>
              <a:gd name="T56" fmla="*/ 8767369 w 13"/>
              <a:gd name="T57" fmla="*/ 6038063 h 15"/>
              <a:gd name="T58" fmla="*/ 8767369 w 13"/>
              <a:gd name="T59" fmla="*/ 5489081 h 15"/>
              <a:gd name="T60" fmla="*/ 9498196 w 13"/>
              <a:gd name="T61" fmla="*/ 5489081 h 15"/>
              <a:gd name="T62" fmla="*/ 9498196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2" y="11"/>
                </a:lnTo>
                <a:lnTo>
                  <a:pt x="2" y="13"/>
                </a:lnTo>
                <a:lnTo>
                  <a:pt x="4" y="13"/>
                </a:lnTo>
                <a:lnTo>
                  <a:pt x="5" y="13"/>
                </a:lnTo>
                <a:lnTo>
                  <a:pt x="5" y="15"/>
                </a:lnTo>
                <a:lnTo>
                  <a:pt x="7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7" name="Freeform 114"/>
          <p:cNvSpPr>
            <a:spLocks/>
          </p:cNvSpPr>
          <p:nvPr/>
        </p:nvSpPr>
        <p:spPr bwMode="auto">
          <a:xfrm>
            <a:off x="4645025" y="4213696"/>
            <a:ext cx="9525" cy="11113"/>
          </a:xfrm>
          <a:custGeom>
            <a:avLst/>
            <a:gdLst>
              <a:gd name="T0" fmla="*/ 6978895 w 13"/>
              <a:gd name="T1" fmla="*/ 3842135 h 15"/>
              <a:gd name="T2" fmla="*/ 6978895 w 13"/>
              <a:gd name="T3" fmla="*/ 2744170 h 15"/>
              <a:gd name="T4" fmla="*/ 5905500 w 13"/>
              <a:gd name="T5" fmla="*/ 1646947 h 15"/>
              <a:gd name="T6" fmla="*/ 5905500 w 13"/>
              <a:gd name="T7" fmla="*/ 1646947 h 15"/>
              <a:gd name="T8" fmla="*/ 4831373 w 13"/>
              <a:gd name="T9" fmla="*/ 1097964 h 15"/>
              <a:gd name="T10" fmla="*/ 4831373 w 13"/>
              <a:gd name="T11" fmla="*/ 1097964 h 15"/>
              <a:gd name="T12" fmla="*/ 4295042 w 13"/>
              <a:gd name="T13" fmla="*/ 0 h 15"/>
              <a:gd name="T14" fmla="*/ 3220916 w 13"/>
              <a:gd name="T15" fmla="*/ 0 h 15"/>
              <a:gd name="T16" fmla="*/ 2147521 w 13"/>
              <a:gd name="T17" fmla="*/ 0 h 15"/>
              <a:gd name="T18" fmla="*/ 2147521 w 13"/>
              <a:gd name="T19" fmla="*/ 0 h 15"/>
              <a:gd name="T20" fmla="*/ 1610458 w 13"/>
              <a:gd name="T21" fmla="*/ 1097964 h 15"/>
              <a:gd name="T22" fmla="*/ 537063 w 13"/>
              <a:gd name="T23" fmla="*/ 1097964 h 15"/>
              <a:gd name="T24" fmla="*/ 537063 w 13"/>
              <a:gd name="T25" fmla="*/ 1646947 h 15"/>
              <a:gd name="T26" fmla="*/ 0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0 w 13"/>
              <a:gd name="T37" fmla="*/ 5489081 h 15"/>
              <a:gd name="T38" fmla="*/ 537063 w 13"/>
              <a:gd name="T39" fmla="*/ 6038063 h 15"/>
              <a:gd name="T40" fmla="*/ 537063 w 13"/>
              <a:gd name="T41" fmla="*/ 7135288 h 15"/>
              <a:gd name="T42" fmla="*/ 1610458 w 13"/>
              <a:gd name="T43" fmla="*/ 7135288 h 15"/>
              <a:gd name="T44" fmla="*/ 2147521 w 13"/>
              <a:gd name="T45" fmla="*/ 7135288 h 15"/>
              <a:gd name="T46" fmla="*/ 2147521 w 13"/>
              <a:gd name="T47" fmla="*/ 8233252 h 15"/>
              <a:gd name="T48" fmla="*/ 3220916 w 13"/>
              <a:gd name="T49" fmla="*/ 8233252 h 15"/>
              <a:gd name="T50" fmla="*/ 4295042 w 13"/>
              <a:gd name="T51" fmla="*/ 7135288 h 15"/>
              <a:gd name="T52" fmla="*/ 4831373 w 13"/>
              <a:gd name="T53" fmla="*/ 7135288 h 15"/>
              <a:gd name="T54" fmla="*/ 4831373 w 13"/>
              <a:gd name="T55" fmla="*/ 7135288 h 15"/>
              <a:gd name="T56" fmla="*/ 5905500 w 13"/>
              <a:gd name="T57" fmla="*/ 6038063 h 15"/>
              <a:gd name="T58" fmla="*/ 5905500 w 13"/>
              <a:gd name="T59" fmla="*/ 5489081 h 15"/>
              <a:gd name="T60" fmla="*/ 6978895 w 13"/>
              <a:gd name="T61" fmla="*/ 5489081 h 15"/>
              <a:gd name="T62" fmla="*/ 6978895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1" y="3"/>
                </a:lnTo>
                <a:lnTo>
                  <a:pt x="11" y="2"/>
                </a:lnTo>
                <a:lnTo>
                  <a:pt x="9" y="2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4" y="13"/>
                </a:lnTo>
                <a:lnTo>
                  <a:pt x="4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9" y="13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8" name="Freeform 115"/>
          <p:cNvSpPr>
            <a:spLocks/>
          </p:cNvSpPr>
          <p:nvPr/>
        </p:nvSpPr>
        <p:spPr bwMode="auto">
          <a:xfrm>
            <a:off x="4673600" y="4213696"/>
            <a:ext cx="11113" cy="11113"/>
          </a:xfrm>
          <a:custGeom>
            <a:avLst/>
            <a:gdLst>
              <a:gd name="T0" fmla="*/ 9499906 w 13"/>
              <a:gd name="T1" fmla="*/ 3842135 h 15"/>
              <a:gd name="T2" fmla="*/ 9499906 w 13"/>
              <a:gd name="T3" fmla="*/ 2744170 h 15"/>
              <a:gd name="T4" fmla="*/ 9499906 w 13"/>
              <a:gd name="T5" fmla="*/ 1646947 h 15"/>
              <a:gd name="T6" fmla="*/ 8038119 w 13"/>
              <a:gd name="T7" fmla="*/ 1646947 h 15"/>
              <a:gd name="T8" fmla="*/ 8038119 w 13"/>
              <a:gd name="T9" fmla="*/ 1097964 h 15"/>
              <a:gd name="T10" fmla="*/ 7307226 w 13"/>
              <a:gd name="T11" fmla="*/ 1097964 h 15"/>
              <a:gd name="T12" fmla="*/ 5846293 w 13"/>
              <a:gd name="T13" fmla="*/ 0 h 15"/>
              <a:gd name="T14" fmla="*/ 4384506 w 13"/>
              <a:gd name="T15" fmla="*/ 0 h 15"/>
              <a:gd name="T16" fmla="*/ 4384506 w 13"/>
              <a:gd name="T17" fmla="*/ 0 h 15"/>
              <a:gd name="T18" fmla="*/ 3653613 w 13"/>
              <a:gd name="T19" fmla="*/ 0 h 15"/>
              <a:gd name="T20" fmla="*/ 2192681 w 13"/>
              <a:gd name="T21" fmla="*/ 1097964 h 15"/>
              <a:gd name="T22" fmla="*/ 1461787 w 13"/>
              <a:gd name="T23" fmla="*/ 1097964 h 15"/>
              <a:gd name="T24" fmla="*/ 1461787 w 13"/>
              <a:gd name="T25" fmla="*/ 1646947 h 15"/>
              <a:gd name="T26" fmla="*/ 0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0 w 13"/>
              <a:gd name="T37" fmla="*/ 5489081 h 15"/>
              <a:gd name="T38" fmla="*/ 1461787 w 13"/>
              <a:gd name="T39" fmla="*/ 6038063 h 15"/>
              <a:gd name="T40" fmla="*/ 1461787 w 13"/>
              <a:gd name="T41" fmla="*/ 7135288 h 15"/>
              <a:gd name="T42" fmla="*/ 2192681 w 13"/>
              <a:gd name="T43" fmla="*/ 7135288 h 15"/>
              <a:gd name="T44" fmla="*/ 3653613 w 13"/>
              <a:gd name="T45" fmla="*/ 7135288 h 15"/>
              <a:gd name="T46" fmla="*/ 4384506 w 13"/>
              <a:gd name="T47" fmla="*/ 8233252 h 15"/>
              <a:gd name="T48" fmla="*/ 4384506 w 13"/>
              <a:gd name="T49" fmla="*/ 8233252 h 15"/>
              <a:gd name="T50" fmla="*/ 5846293 w 13"/>
              <a:gd name="T51" fmla="*/ 7135288 h 15"/>
              <a:gd name="T52" fmla="*/ 7307226 w 13"/>
              <a:gd name="T53" fmla="*/ 7135288 h 15"/>
              <a:gd name="T54" fmla="*/ 8038119 w 13"/>
              <a:gd name="T55" fmla="*/ 7135288 h 15"/>
              <a:gd name="T56" fmla="*/ 8038119 w 13"/>
              <a:gd name="T57" fmla="*/ 6038063 h 15"/>
              <a:gd name="T58" fmla="*/ 9499906 w 13"/>
              <a:gd name="T59" fmla="*/ 5489081 h 15"/>
              <a:gd name="T60" fmla="*/ 9499906 w 13"/>
              <a:gd name="T61" fmla="*/ 5489081 h 15"/>
              <a:gd name="T62" fmla="*/ 9499906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2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19" name="Freeform 116"/>
          <p:cNvSpPr>
            <a:spLocks/>
          </p:cNvSpPr>
          <p:nvPr/>
        </p:nvSpPr>
        <p:spPr bwMode="auto">
          <a:xfrm>
            <a:off x="4703763" y="4213696"/>
            <a:ext cx="11112" cy="11113"/>
          </a:xfrm>
          <a:custGeom>
            <a:avLst/>
            <a:gdLst>
              <a:gd name="T0" fmla="*/ 9498196 w 13"/>
              <a:gd name="T1" fmla="*/ 3842135 h 15"/>
              <a:gd name="T2" fmla="*/ 9498196 w 13"/>
              <a:gd name="T3" fmla="*/ 2744170 h 15"/>
              <a:gd name="T4" fmla="*/ 9498196 w 13"/>
              <a:gd name="T5" fmla="*/ 1646947 h 15"/>
              <a:gd name="T6" fmla="*/ 8767369 w 13"/>
              <a:gd name="T7" fmla="*/ 1646947 h 15"/>
              <a:gd name="T8" fmla="*/ 8767369 w 13"/>
              <a:gd name="T9" fmla="*/ 1097964 h 15"/>
              <a:gd name="T10" fmla="*/ 7306569 w 13"/>
              <a:gd name="T11" fmla="*/ 1097964 h 15"/>
              <a:gd name="T12" fmla="*/ 7306569 w 13"/>
              <a:gd name="T13" fmla="*/ 0 h 15"/>
              <a:gd name="T14" fmla="*/ 5844912 w 13"/>
              <a:gd name="T15" fmla="*/ 0 h 15"/>
              <a:gd name="T16" fmla="*/ 5114084 w 13"/>
              <a:gd name="T17" fmla="*/ 0 h 15"/>
              <a:gd name="T18" fmla="*/ 3653284 w 13"/>
              <a:gd name="T19" fmla="*/ 0 h 15"/>
              <a:gd name="T20" fmla="*/ 2191628 w 13"/>
              <a:gd name="T21" fmla="*/ 1097964 h 15"/>
              <a:gd name="T22" fmla="*/ 2191628 w 13"/>
              <a:gd name="T23" fmla="*/ 1097964 h 15"/>
              <a:gd name="T24" fmla="*/ 1461655 w 13"/>
              <a:gd name="T25" fmla="*/ 1646947 h 15"/>
              <a:gd name="T26" fmla="*/ 1461655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1461655 w 13"/>
              <a:gd name="T37" fmla="*/ 5489081 h 15"/>
              <a:gd name="T38" fmla="*/ 1461655 w 13"/>
              <a:gd name="T39" fmla="*/ 6038063 h 15"/>
              <a:gd name="T40" fmla="*/ 2191628 w 13"/>
              <a:gd name="T41" fmla="*/ 7135288 h 15"/>
              <a:gd name="T42" fmla="*/ 2191628 w 13"/>
              <a:gd name="T43" fmla="*/ 7135288 h 15"/>
              <a:gd name="T44" fmla="*/ 3653284 w 13"/>
              <a:gd name="T45" fmla="*/ 7135288 h 15"/>
              <a:gd name="T46" fmla="*/ 5114084 w 13"/>
              <a:gd name="T47" fmla="*/ 8233252 h 15"/>
              <a:gd name="T48" fmla="*/ 5844912 w 13"/>
              <a:gd name="T49" fmla="*/ 8233252 h 15"/>
              <a:gd name="T50" fmla="*/ 5844912 w 13"/>
              <a:gd name="T51" fmla="*/ 7135288 h 15"/>
              <a:gd name="T52" fmla="*/ 7306569 w 13"/>
              <a:gd name="T53" fmla="*/ 7135288 h 15"/>
              <a:gd name="T54" fmla="*/ 8767369 w 13"/>
              <a:gd name="T55" fmla="*/ 7135288 h 15"/>
              <a:gd name="T56" fmla="*/ 8767369 w 13"/>
              <a:gd name="T57" fmla="*/ 6038063 h 15"/>
              <a:gd name="T58" fmla="*/ 9498196 w 13"/>
              <a:gd name="T59" fmla="*/ 5489081 h 15"/>
              <a:gd name="T60" fmla="*/ 9498196 w 13"/>
              <a:gd name="T61" fmla="*/ 5489081 h 15"/>
              <a:gd name="T62" fmla="*/ 9498196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7" y="15"/>
                </a:lnTo>
                <a:lnTo>
                  <a:pt x="8" y="15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0" name="Freeform 117"/>
          <p:cNvSpPr>
            <a:spLocks/>
          </p:cNvSpPr>
          <p:nvPr/>
        </p:nvSpPr>
        <p:spPr bwMode="auto">
          <a:xfrm>
            <a:off x="4733925" y="4213696"/>
            <a:ext cx="11113" cy="11113"/>
          </a:xfrm>
          <a:custGeom>
            <a:avLst/>
            <a:gdLst>
              <a:gd name="T0" fmla="*/ 8233252 w 15"/>
              <a:gd name="T1" fmla="*/ 3842135 h 15"/>
              <a:gd name="T2" fmla="*/ 7135288 w 15"/>
              <a:gd name="T3" fmla="*/ 2744170 h 15"/>
              <a:gd name="T4" fmla="*/ 7135288 w 15"/>
              <a:gd name="T5" fmla="*/ 1646947 h 15"/>
              <a:gd name="T6" fmla="*/ 7135288 w 15"/>
              <a:gd name="T7" fmla="*/ 1646947 h 15"/>
              <a:gd name="T8" fmla="*/ 6586306 w 15"/>
              <a:gd name="T9" fmla="*/ 1097964 h 15"/>
              <a:gd name="T10" fmla="*/ 5489081 w 15"/>
              <a:gd name="T11" fmla="*/ 1097964 h 15"/>
              <a:gd name="T12" fmla="*/ 5489081 w 15"/>
              <a:gd name="T13" fmla="*/ 0 h 15"/>
              <a:gd name="T14" fmla="*/ 4940099 w 15"/>
              <a:gd name="T15" fmla="*/ 0 h 15"/>
              <a:gd name="T16" fmla="*/ 3842135 w 15"/>
              <a:gd name="T17" fmla="*/ 0 h 15"/>
              <a:gd name="T18" fmla="*/ 2744170 w 15"/>
              <a:gd name="T19" fmla="*/ 0 h 15"/>
              <a:gd name="T20" fmla="*/ 2744170 w 15"/>
              <a:gd name="T21" fmla="*/ 1097964 h 15"/>
              <a:gd name="T22" fmla="*/ 2195188 w 15"/>
              <a:gd name="T23" fmla="*/ 1097964 h 15"/>
              <a:gd name="T24" fmla="*/ 1097964 w 15"/>
              <a:gd name="T25" fmla="*/ 1646947 h 15"/>
              <a:gd name="T26" fmla="*/ 1097964 w 15"/>
              <a:gd name="T27" fmla="*/ 1646947 h 15"/>
              <a:gd name="T28" fmla="*/ 1097964 w 15"/>
              <a:gd name="T29" fmla="*/ 2744170 h 15"/>
              <a:gd name="T30" fmla="*/ 0 w 15"/>
              <a:gd name="T31" fmla="*/ 3842135 h 15"/>
              <a:gd name="T32" fmla="*/ 0 w 15"/>
              <a:gd name="T33" fmla="*/ 4391117 h 15"/>
              <a:gd name="T34" fmla="*/ 1097964 w 15"/>
              <a:gd name="T35" fmla="*/ 5489081 h 15"/>
              <a:gd name="T36" fmla="*/ 1097964 w 15"/>
              <a:gd name="T37" fmla="*/ 5489081 h 15"/>
              <a:gd name="T38" fmla="*/ 1097964 w 15"/>
              <a:gd name="T39" fmla="*/ 6038063 h 15"/>
              <a:gd name="T40" fmla="*/ 2195188 w 15"/>
              <a:gd name="T41" fmla="*/ 7135288 h 15"/>
              <a:gd name="T42" fmla="*/ 2744170 w 15"/>
              <a:gd name="T43" fmla="*/ 7135288 h 15"/>
              <a:gd name="T44" fmla="*/ 2744170 w 15"/>
              <a:gd name="T45" fmla="*/ 7135288 h 15"/>
              <a:gd name="T46" fmla="*/ 3842135 w 15"/>
              <a:gd name="T47" fmla="*/ 8233252 h 15"/>
              <a:gd name="T48" fmla="*/ 4940099 w 15"/>
              <a:gd name="T49" fmla="*/ 8233252 h 15"/>
              <a:gd name="T50" fmla="*/ 5489081 w 15"/>
              <a:gd name="T51" fmla="*/ 7135288 h 15"/>
              <a:gd name="T52" fmla="*/ 5489081 w 15"/>
              <a:gd name="T53" fmla="*/ 7135288 h 15"/>
              <a:gd name="T54" fmla="*/ 6586306 w 15"/>
              <a:gd name="T55" fmla="*/ 7135288 h 15"/>
              <a:gd name="T56" fmla="*/ 7135288 w 15"/>
              <a:gd name="T57" fmla="*/ 6038063 h 15"/>
              <a:gd name="T58" fmla="*/ 7135288 w 15"/>
              <a:gd name="T59" fmla="*/ 5489081 h 15"/>
              <a:gd name="T60" fmla="*/ 7135288 w 15"/>
              <a:gd name="T61" fmla="*/ 5489081 h 15"/>
              <a:gd name="T62" fmla="*/ 8233252 w 15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5"/>
              <a:gd name="T98" fmla="*/ 15 w 15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5">
                <a:moveTo>
                  <a:pt x="15" y="7"/>
                </a:moveTo>
                <a:lnTo>
                  <a:pt x="15" y="7"/>
                </a:ln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5" y="2"/>
                </a:lnTo>
                <a:lnTo>
                  <a:pt x="4" y="2"/>
                </a:lnTo>
                <a:lnTo>
                  <a:pt x="2" y="3"/>
                </a:lnTo>
                <a:lnTo>
                  <a:pt x="2" y="5"/>
                </a:lnTo>
                <a:lnTo>
                  <a:pt x="0" y="7"/>
                </a:lnTo>
                <a:lnTo>
                  <a:pt x="0" y="8"/>
                </a:lnTo>
                <a:lnTo>
                  <a:pt x="2" y="8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7" y="15"/>
                </a:lnTo>
                <a:lnTo>
                  <a:pt x="9" y="15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5" y="8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1" name="Freeform 118"/>
          <p:cNvSpPr>
            <a:spLocks/>
          </p:cNvSpPr>
          <p:nvPr/>
        </p:nvSpPr>
        <p:spPr bwMode="auto">
          <a:xfrm>
            <a:off x="4764088" y="4213696"/>
            <a:ext cx="11112" cy="11113"/>
          </a:xfrm>
          <a:custGeom>
            <a:avLst/>
            <a:gdLst>
              <a:gd name="T0" fmla="*/ 9498196 w 13"/>
              <a:gd name="T1" fmla="*/ 3842135 h 15"/>
              <a:gd name="T2" fmla="*/ 9498196 w 13"/>
              <a:gd name="T3" fmla="*/ 2744170 h 15"/>
              <a:gd name="T4" fmla="*/ 8767369 w 13"/>
              <a:gd name="T5" fmla="*/ 1646947 h 15"/>
              <a:gd name="T6" fmla="*/ 8767369 w 13"/>
              <a:gd name="T7" fmla="*/ 1646947 h 15"/>
              <a:gd name="T8" fmla="*/ 7306569 w 13"/>
              <a:gd name="T9" fmla="*/ 1097964 h 15"/>
              <a:gd name="T10" fmla="*/ 7306569 w 13"/>
              <a:gd name="T11" fmla="*/ 1097964 h 15"/>
              <a:gd name="T12" fmla="*/ 6575739 w 13"/>
              <a:gd name="T13" fmla="*/ 0 h 15"/>
              <a:gd name="T14" fmla="*/ 5114084 w 13"/>
              <a:gd name="T15" fmla="*/ 0 h 15"/>
              <a:gd name="T16" fmla="*/ 3653284 w 13"/>
              <a:gd name="T17" fmla="*/ 0 h 15"/>
              <a:gd name="T18" fmla="*/ 3653284 w 13"/>
              <a:gd name="T19" fmla="*/ 0 h 15"/>
              <a:gd name="T20" fmla="*/ 2922456 w 13"/>
              <a:gd name="T21" fmla="*/ 1097964 h 15"/>
              <a:gd name="T22" fmla="*/ 1461655 w 13"/>
              <a:gd name="T23" fmla="*/ 1097964 h 15"/>
              <a:gd name="T24" fmla="*/ 1461655 w 13"/>
              <a:gd name="T25" fmla="*/ 1646947 h 15"/>
              <a:gd name="T26" fmla="*/ 0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0 w 13"/>
              <a:gd name="T37" fmla="*/ 5489081 h 15"/>
              <a:gd name="T38" fmla="*/ 1461655 w 13"/>
              <a:gd name="T39" fmla="*/ 6038063 h 15"/>
              <a:gd name="T40" fmla="*/ 1461655 w 13"/>
              <a:gd name="T41" fmla="*/ 7135288 h 15"/>
              <a:gd name="T42" fmla="*/ 2922456 w 13"/>
              <a:gd name="T43" fmla="*/ 7135288 h 15"/>
              <a:gd name="T44" fmla="*/ 3653284 w 13"/>
              <a:gd name="T45" fmla="*/ 7135288 h 15"/>
              <a:gd name="T46" fmla="*/ 3653284 w 13"/>
              <a:gd name="T47" fmla="*/ 8233252 h 15"/>
              <a:gd name="T48" fmla="*/ 5114084 w 13"/>
              <a:gd name="T49" fmla="*/ 8233252 h 15"/>
              <a:gd name="T50" fmla="*/ 6575739 w 13"/>
              <a:gd name="T51" fmla="*/ 7135288 h 15"/>
              <a:gd name="T52" fmla="*/ 7306569 w 13"/>
              <a:gd name="T53" fmla="*/ 7135288 h 15"/>
              <a:gd name="T54" fmla="*/ 7306569 w 13"/>
              <a:gd name="T55" fmla="*/ 7135288 h 15"/>
              <a:gd name="T56" fmla="*/ 8767369 w 13"/>
              <a:gd name="T57" fmla="*/ 6038063 h 15"/>
              <a:gd name="T58" fmla="*/ 8767369 w 13"/>
              <a:gd name="T59" fmla="*/ 5489081 h 15"/>
              <a:gd name="T60" fmla="*/ 9498196 w 13"/>
              <a:gd name="T61" fmla="*/ 5489081 h 15"/>
              <a:gd name="T62" fmla="*/ 9498196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2" y="11"/>
                </a:lnTo>
                <a:lnTo>
                  <a:pt x="2" y="13"/>
                </a:lnTo>
                <a:lnTo>
                  <a:pt x="4" y="13"/>
                </a:lnTo>
                <a:lnTo>
                  <a:pt x="5" y="13"/>
                </a:lnTo>
                <a:lnTo>
                  <a:pt x="5" y="15"/>
                </a:lnTo>
                <a:lnTo>
                  <a:pt x="7" y="15"/>
                </a:lnTo>
                <a:lnTo>
                  <a:pt x="9" y="15"/>
                </a:lnTo>
                <a:lnTo>
                  <a:pt x="9" y="13"/>
                </a:lnTo>
                <a:lnTo>
                  <a:pt x="10" y="13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2" name="Freeform 119"/>
          <p:cNvSpPr>
            <a:spLocks/>
          </p:cNvSpPr>
          <p:nvPr/>
        </p:nvSpPr>
        <p:spPr bwMode="auto">
          <a:xfrm>
            <a:off x="4794250" y="4213696"/>
            <a:ext cx="9525" cy="11113"/>
          </a:xfrm>
          <a:custGeom>
            <a:avLst/>
            <a:gdLst>
              <a:gd name="T0" fmla="*/ 6978895 w 13"/>
              <a:gd name="T1" fmla="*/ 3842135 h 15"/>
              <a:gd name="T2" fmla="*/ 6978895 w 13"/>
              <a:gd name="T3" fmla="*/ 2744170 h 15"/>
              <a:gd name="T4" fmla="*/ 5905500 w 13"/>
              <a:gd name="T5" fmla="*/ 1646947 h 15"/>
              <a:gd name="T6" fmla="*/ 5905500 w 13"/>
              <a:gd name="T7" fmla="*/ 1646947 h 15"/>
              <a:gd name="T8" fmla="*/ 4831373 w 13"/>
              <a:gd name="T9" fmla="*/ 1097964 h 15"/>
              <a:gd name="T10" fmla="*/ 4831373 w 13"/>
              <a:gd name="T11" fmla="*/ 1097964 h 15"/>
              <a:gd name="T12" fmla="*/ 4295042 w 13"/>
              <a:gd name="T13" fmla="*/ 0 h 15"/>
              <a:gd name="T14" fmla="*/ 3220916 w 13"/>
              <a:gd name="T15" fmla="*/ 0 h 15"/>
              <a:gd name="T16" fmla="*/ 2683852 w 13"/>
              <a:gd name="T17" fmla="*/ 0 h 15"/>
              <a:gd name="T18" fmla="*/ 2683852 w 13"/>
              <a:gd name="T19" fmla="*/ 0 h 15"/>
              <a:gd name="T20" fmla="*/ 1610458 w 13"/>
              <a:gd name="T21" fmla="*/ 1097964 h 15"/>
              <a:gd name="T22" fmla="*/ 537063 w 13"/>
              <a:gd name="T23" fmla="*/ 1097964 h 15"/>
              <a:gd name="T24" fmla="*/ 537063 w 13"/>
              <a:gd name="T25" fmla="*/ 1646947 h 15"/>
              <a:gd name="T26" fmla="*/ 0 w 13"/>
              <a:gd name="T27" fmla="*/ 1646947 h 15"/>
              <a:gd name="T28" fmla="*/ 0 w 13"/>
              <a:gd name="T29" fmla="*/ 2744170 h 15"/>
              <a:gd name="T30" fmla="*/ 0 w 13"/>
              <a:gd name="T31" fmla="*/ 3842135 h 15"/>
              <a:gd name="T32" fmla="*/ 0 w 13"/>
              <a:gd name="T33" fmla="*/ 4391117 h 15"/>
              <a:gd name="T34" fmla="*/ 0 w 13"/>
              <a:gd name="T35" fmla="*/ 5489081 h 15"/>
              <a:gd name="T36" fmla="*/ 0 w 13"/>
              <a:gd name="T37" fmla="*/ 5489081 h 15"/>
              <a:gd name="T38" fmla="*/ 537063 w 13"/>
              <a:gd name="T39" fmla="*/ 6038063 h 15"/>
              <a:gd name="T40" fmla="*/ 537063 w 13"/>
              <a:gd name="T41" fmla="*/ 7135288 h 15"/>
              <a:gd name="T42" fmla="*/ 1610458 w 13"/>
              <a:gd name="T43" fmla="*/ 7135288 h 15"/>
              <a:gd name="T44" fmla="*/ 2683852 w 13"/>
              <a:gd name="T45" fmla="*/ 7135288 h 15"/>
              <a:gd name="T46" fmla="*/ 2683852 w 13"/>
              <a:gd name="T47" fmla="*/ 8233252 h 15"/>
              <a:gd name="T48" fmla="*/ 3220916 w 13"/>
              <a:gd name="T49" fmla="*/ 8233252 h 15"/>
              <a:gd name="T50" fmla="*/ 4295042 w 13"/>
              <a:gd name="T51" fmla="*/ 7135288 h 15"/>
              <a:gd name="T52" fmla="*/ 4831373 w 13"/>
              <a:gd name="T53" fmla="*/ 7135288 h 15"/>
              <a:gd name="T54" fmla="*/ 4831373 w 13"/>
              <a:gd name="T55" fmla="*/ 7135288 h 15"/>
              <a:gd name="T56" fmla="*/ 5905500 w 13"/>
              <a:gd name="T57" fmla="*/ 6038063 h 15"/>
              <a:gd name="T58" fmla="*/ 5905500 w 13"/>
              <a:gd name="T59" fmla="*/ 5489081 h 15"/>
              <a:gd name="T60" fmla="*/ 6978895 w 13"/>
              <a:gd name="T61" fmla="*/ 5489081 h 15"/>
              <a:gd name="T62" fmla="*/ 6978895 w 13"/>
              <a:gd name="T63" fmla="*/ 4391117 h 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5"/>
              <a:gd name="T98" fmla="*/ 13 w 13"/>
              <a:gd name="T99" fmla="*/ 15 h 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5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1" y="3"/>
                </a:lnTo>
                <a:lnTo>
                  <a:pt x="11" y="2"/>
                </a:lnTo>
                <a:lnTo>
                  <a:pt x="9" y="2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5" y="13"/>
                </a:lnTo>
                <a:lnTo>
                  <a:pt x="5" y="15"/>
                </a:lnTo>
                <a:lnTo>
                  <a:pt x="6" y="15"/>
                </a:lnTo>
                <a:lnTo>
                  <a:pt x="8" y="15"/>
                </a:lnTo>
                <a:lnTo>
                  <a:pt x="8" y="13"/>
                </a:lnTo>
                <a:lnTo>
                  <a:pt x="9" y="13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3" name="Rectangle 120"/>
          <p:cNvSpPr>
            <a:spLocks noChangeArrowheads="1"/>
          </p:cNvSpPr>
          <p:nvPr/>
        </p:nvSpPr>
        <p:spPr bwMode="auto">
          <a:xfrm>
            <a:off x="4575175" y="3980334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4" name="Freeform 121"/>
          <p:cNvSpPr>
            <a:spLocks/>
          </p:cNvSpPr>
          <p:nvPr/>
        </p:nvSpPr>
        <p:spPr bwMode="auto">
          <a:xfrm>
            <a:off x="4584700" y="4462934"/>
            <a:ext cx="9525" cy="11112"/>
          </a:xfrm>
          <a:custGeom>
            <a:avLst/>
            <a:gdLst>
              <a:gd name="T0" fmla="*/ 6978895 w 13"/>
              <a:gd name="T1" fmla="*/ 5114084 h 13"/>
              <a:gd name="T2" fmla="*/ 6978895 w 13"/>
              <a:gd name="T3" fmla="*/ 3653284 h 13"/>
              <a:gd name="T4" fmla="*/ 6978895 w 13"/>
              <a:gd name="T5" fmla="*/ 2922456 h 13"/>
              <a:gd name="T6" fmla="*/ 6441832 w 13"/>
              <a:gd name="T7" fmla="*/ 1461655 h 13"/>
              <a:gd name="T8" fmla="*/ 6441832 w 13"/>
              <a:gd name="T9" fmla="*/ 1461655 h 13"/>
              <a:gd name="T10" fmla="*/ 5368436 w 13"/>
              <a:gd name="T11" fmla="*/ 0 h 13"/>
              <a:gd name="T12" fmla="*/ 4831373 w 13"/>
              <a:gd name="T13" fmla="*/ 0 h 13"/>
              <a:gd name="T14" fmla="*/ 3757979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2147521 w 13"/>
              <a:gd name="T21" fmla="*/ 0 h 13"/>
              <a:gd name="T22" fmla="*/ 1073394 w 13"/>
              <a:gd name="T23" fmla="*/ 1461655 h 13"/>
              <a:gd name="T24" fmla="*/ 1073394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0 w 13"/>
              <a:gd name="T35" fmla="*/ 6575739 h 13"/>
              <a:gd name="T36" fmla="*/ 0 w 13"/>
              <a:gd name="T37" fmla="*/ 7306569 h 13"/>
              <a:gd name="T38" fmla="*/ 1073394 w 13"/>
              <a:gd name="T39" fmla="*/ 8767369 h 13"/>
              <a:gd name="T40" fmla="*/ 1073394 w 13"/>
              <a:gd name="T41" fmla="*/ 8767369 h 13"/>
              <a:gd name="T42" fmla="*/ 2147521 w 13"/>
              <a:gd name="T43" fmla="*/ 9498196 h 13"/>
              <a:gd name="T44" fmla="*/ 2683852 w 13"/>
              <a:gd name="T45" fmla="*/ 9498196 h 13"/>
              <a:gd name="T46" fmla="*/ 2683852 w 13"/>
              <a:gd name="T47" fmla="*/ 9498196 h 13"/>
              <a:gd name="T48" fmla="*/ 3757979 w 13"/>
              <a:gd name="T49" fmla="*/ 9498196 h 13"/>
              <a:gd name="T50" fmla="*/ 4831373 w 13"/>
              <a:gd name="T51" fmla="*/ 9498196 h 13"/>
              <a:gd name="T52" fmla="*/ 5368436 w 13"/>
              <a:gd name="T53" fmla="*/ 9498196 h 13"/>
              <a:gd name="T54" fmla="*/ 5368436 w 13"/>
              <a:gd name="T55" fmla="*/ 8767369 h 13"/>
              <a:gd name="T56" fmla="*/ 6441832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4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2" y="12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0" y="12"/>
                </a:lnTo>
                <a:lnTo>
                  <a:pt x="12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5" name="Freeform 122"/>
          <p:cNvSpPr>
            <a:spLocks/>
          </p:cNvSpPr>
          <p:nvPr/>
        </p:nvSpPr>
        <p:spPr bwMode="auto">
          <a:xfrm>
            <a:off x="4584700" y="3980334"/>
            <a:ext cx="11113" cy="11112"/>
          </a:xfrm>
          <a:custGeom>
            <a:avLst/>
            <a:gdLst>
              <a:gd name="T0" fmla="*/ 8233252 w 15"/>
              <a:gd name="T1" fmla="*/ 3653284 h 13"/>
              <a:gd name="T2" fmla="*/ 7135288 w 15"/>
              <a:gd name="T3" fmla="*/ 3653284 h 13"/>
              <a:gd name="T4" fmla="*/ 7135288 w 15"/>
              <a:gd name="T5" fmla="*/ 2191628 h 13"/>
              <a:gd name="T6" fmla="*/ 7135288 w 15"/>
              <a:gd name="T7" fmla="*/ 730828 h 13"/>
              <a:gd name="T8" fmla="*/ 6586306 w 15"/>
              <a:gd name="T9" fmla="*/ 730828 h 13"/>
              <a:gd name="T10" fmla="*/ 5489081 w 15"/>
              <a:gd name="T11" fmla="*/ 0 h 13"/>
              <a:gd name="T12" fmla="*/ 5489081 w 15"/>
              <a:gd name="T13" fmla="*/ 0 h 13"/>
              <a:gd name="T14" fmla="*/ 4940099 w 15"/>
              <a:gd name="T15" fmla="*/ 0 h 13"/>
              <a:gd name="T16" fmla="*/ 3842135 w 15"/>
              <a:gd name="T17" fmla="*/ 0 h 13"/>
              <a:gd name="T18" fmla="*/ 2744170 w 15"/>
              <a:gd name="T19" fmla="*/ 0 h 13"/>
              <a:gd name="T20" fmla="*/ 2744170 w 15"/>
              <a:gd name="T21" fmla="*/ 0 h 13"/>
              <a:gd name="T22" fmla="*/ 2195188 w 15"/>
              <a:gd name="T23" fmla="*/ 730828 h 13"/>
              <a:gd name="T24" fmla="*/ 1097964 w 15"/>
              <a:gd name="T25" fmla="*/ 730828 h 13"/>
              <a:gd name="T26" fmla="*/ 1097964 w 15"/>
              <a:gd name="T27" fmla="*/ 2191628 h 13"/>
              <a:gd name="T28" fmla="*/ 1097964 w 15"/>
              <a:gd name="T29" fmla="*/ 3653284 h 13"/>
              <a:gd name="T30" fmla="*/ 0 w 15"/>
              <a:gd name="T31" fmla="*/ 3653284 h 13"/>
              <a:gd name="T32" fmla="*/ 0 w 15"/>
              <a:gd name="T33" fmla="*/ 4384112 h 13"/>
              <a:gd name="T34" fmla="*/ 1097964 w 15"/>
              <a:gd name="T35" fmla="*/ 5844912 h 13"/>
              <a:gd name="T36" fmla="*/ 1097964 w 15"/>
              <a:gd name="T37" fmla="*/ 7306569 h 13"/>
              <a:gd name="T38" fmla="*/ 1097964 w 15"/>
              <a:gd name="T39" fmla="*/ 8036541 h 13"/>
              <a:gd name="T40" fmla="*/ 2195188 w 15"/>
              <a:gd name="T41" fmla="*/ 8036541 h 13"/>
              <a:gd name="T42" fmla="*/ 2744170 w 15"/>
              <a:gd name="T43" fmla="*/ 9498196 h 13"/>
              <a:gd name="T44" fmla="*/ 2744170 w 15"/>
              <a:gd name="T45" fmla="*/ 9498196 h 13"/>
              <a:gd name="T46" fmla="*/ 3842135 w 15"/>
              <a:gd name="T47" fmla="*/ 9498196 h 13"/>
              <a:gd name="T48" fmla="*/ 4940099 w 15"/>
              <a:gd name="T49" fmla="*/ 9498196 h 13"/>
              <a:gd name="T50" fmla="*/ 5489081 w 15"/>
              <a:gd name="T51" fmla="*/ 9498196 h 13"/>
              <a:gd name="T52" fmla="*/ 5489081 w 15"/>
              <a:gd name="T53" fmla="*/ 9498196 h 13"/>
              <a:gd name="T54" fmla="*/ 6586306 w 15"/>
              <a:gd name="T55" fmla="*/ 8036541 h 13"/>
              <a:gd name="T56" fmla="*/ 7135288 w 15"/>
              <a:gd name="T57" fmla="*/ 8036541 h 13"/>
              <a:gd name="T58" fmla="*/ 7135288 w 15"/>
              <a:gd name="T59" fmla="*/ 7306569 h 13"/>
              <a:gd name="T60" fmla="*/ 7135288 w 15"/>
              <a:gd name="T61" fmla="*/ 5844912 h 13"/>
              <a:gd name="T62" fmla="*/ 8233252 w 15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3"/>
              <a:gd name="T98" fmla="*/ 15 w 15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3">
                <a:moveTo>
                  <a:pt x="15" y="6"/>
                </a:move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6" name="Rectangle 123"/>
          <p:cNvSpPr>
            <a:spLocks noChangeArrowheads="1"/>
          </p:cNvSpPr>
          <p:nvPr/>
        </p:nvSpPr>
        <p:spPr bwMode="auto">
          <a:xfrm>
            <a:off x="4545013" y="3980334"/>
            <a:ext cx="30162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7" name="Freeform 124"/>
          <p:cNvSpPr>
            <a:spLocks/>
          </p:cNvSpPr>
          <p:nvPr/>
        </p:nvSpPr>
        <p:spPr bwMode="auto">
          <a:xfrm>
            <a:off x="4554538" y="4462934"/>
            <a:ext cx="11112" cy="11112"/>
          </a:xfrm>
          <a:custGeom>
            <a:avLst/>
            <a:gdLst>
              <a:gd name="T0" fmla="*/ 9498196 w 13"/>
              <a:gd name="T1" fmla="*/ 5114084 h 13"/>
              <a:gd name="T2" fmla="*/ 9498196 w 13"/>
              <a:gd name="T3" fmla="*/ 3653284 h 13"/>
              <a:gd name="T4" fmla="*/ 8036541 w 13"/>
              <a:gd name="T5" fmla="*/ 2922456 h 13"/>
              <a:gd name="T6" fmla="*/ 8036541 w 13"/>
              <a:gd name="T7" fmla="*/ 1461655 h 13"/>
              <a:gd name="T8" fmla="*/ 7306569 w 13"/>
              <a:gd name="T9" fmla="*/ 1461655 h 13"/>
              <a:gd name="T10" fmla="*/ 7306569 w 13"/>
              <a:gd name="T11" fmla="*/ 0 h 13"/>
              <a:gd name="T12" fmla="*/ 5844912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2191628 w 13"/>
              <a:gd name="T19" fmla="*/ 0 h 13"/>
              <a:gd name="T20" fmla="*/ 2191628 w 13"/>
              <a:gd name="T21" fmla="*/ 0 h 13"/>
              <a:gd name="T22" fmla="*/ 1461655 w 13"/>
              <a:gd name="T23" fmla="*/ 1461655 h 13"/>
              <a:gd name="T24" fmla="*/ 1461655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0 w 13"/>
              <a:gd name="T35" fmla="*/ 6575739 h 13"/>
              <a:gd name="T36" fmla="*/ 0 w 13"/>
              <a:gd name="T37" fmla="*/ 7306569 h 13"/>
              <a:gd name="T38" fmla="*/ 1461655 w 13"/>
              <a:gd name="T39" fmla="*/ 8767369 h 13"/>
              <a:gd name="T40" fmla="*/ 1461655 w 13"/>
              <a:gd name="T41" fmla="*/ 8767369 h 13"/>
              <a:gd name="T42" fmla="*/ 2191628 w 13"/>
              <a:gd name="T43" fmla="*/ 9498196 h 13"/>
              <a:gd name="T44" fmla="*/ 2191628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7306569 w 13"/>
              <a:gd name="T55" fmla="*/ 8767369 h 13"/>
              <a:gd name="T56" fmla="*/ 8036541 w 13"/>
              <a:gd name="T57" fmla="*/ 8767369 h 13"/>
              <a:gd name="T58" fmla="*/ 8036541 w 13"/>
              <a:gd name="T59" fmla="*/ 7306569 h 13"/>
              <a:gd name="T60" fmla="*/ 9498196 w 13"/>
              <a:gd name="T61" fmla="*/ 6575739 h 13"/>
              <a:gd name="T62" fmla="*/ 9498196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1" y="4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3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8" name="Freeform 125"/>
          <p:cNvSpPr>
            <a:spLocks/>
          </p:cNvSpPr>
          <p:nvPr/>
        </p:nvSpPr>
        <p:spPr bwMode="auto">
          <a:xfrm>
            <a:off x="4554538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9498196 w 13"/>
              <a:gd name="T5" fmla="*/ 2191628 h 13"/>
              <a:gd name="T6" fmla="*/ 8036541 w 13"/>
              <a:gd name="T7" fmla="*/ 730828 h 13"/>
              <a:gd name="T8" fmla="*/ 8036541 w 13"/>
              <a:gd name="T9" fmla="*/ 730828 h 13"/>
              <a:gd name="T10" fmla="*/ 7306569 w 13"/>
              <a:gd name="T11" fmla="*/ 0 h 13"/>
              <a:gd name="T12" fmla="*/ 7306569 w 13"/>
              <a:gd name="T13" fmla="*/ 0 h 13"/>
              <a:gd name="T14" fmla="*/ 5844912 w 13"/>
              <a:gd name="T15" fmla="*/ 0 h 13"/>
              <a:gd name="T16" fmla="*/ 5114084 w 13"/>
              <a:gd name="T17" fmla="*/ 0 h 13"/>
              <a:gd name="T18" fmla="*/ 3653284 w 13"/>
              <a:gd name="T19" fmla="*/ 0 h 13"/>
              <a:gd name="T20" fmla="*/ 2191628 w 13"/>
              <a:gd name="T21" fmla="*/ 0 h 13"/>
              <a:gd name="T22" fmla="*/ 2191628 w 13"/>
              <a:gd name="T23" fmla="*/ 730828 h 13"/>
              <a:gd name="T24" fmla="*/ 1461655 w 13"/>
              <a:gd name="T25" fmla="*/ 730828 h 13"/>
              <a:gd name="T26" fmla="*/ 1461655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1461655 w 13"/>
              <a:gd name="T37" fmla="*/ 7306569 h 13"/>
              <a:gd name="T38" fmla="*/ 1461655 w 13"/>
              <a:gd name="T39" fmla="*/ 8036541 h 13"/>
              <a:gd name="T40" fmla="*/ 2191628 w 13"/>
              <a:gd name="T41" fmla="*/ 8036541 h 13"/>
              <a:gd name="T42" fmla="*/ 2191628 w 13"/>
              <a:gd name="T43" fmla="*/ 9498196 h 13"/>
              <a:gd name="T44" fmla="*/ 3653284 w 13"/>
              <a:gd name="T45" fmla="*/ 9498196 h 13"/>
              <a:gd name="T46" fmla="*/ 5114084 w 13"/>
              <a:gd name="T47" fmla="*/ 9498196 h 13"/>
              <a:gd name="T48" fmla="*/ 5844912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8036541 w 13"/>
              <a:gd name="T55" fmla="*/ 8036541 h 13"/>
              <a:gd name="T56" fmla="*/ 8036541 w 13"/>
              <a:gd name="T57" fmla="*/ 8036541 h 13"/>
              <a:gd name="T58" fmla="*/ 9498196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29" name="Rectangle 126"/>
          <p:cNvSpPr>
            <a:spLocks noChangeArrowheads="1"/>
          </p:cNvSpPr>
          <p:nvPr/>
        </p:nvSpPr>
        <p:spPr bwMode="auto">
          <a:xfrm>
            <a:off x="4516438" y="3980334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0" name="Freeform 127"/>
          <p:cNvSpPr>
            <a:spLocks/>
          </p:cNvSpPr>
          <p:nvPr/>
        </p:nvSpPr>
        <p:spPr bwMode="auto">
          <a:xfrm>
            <a:off x="4524375" y="4462934"/>
            <a:ext cx="9525" cy="11112"/>
          </a:xfrm>
          <a:custGeom>
            <a:avLst/>
            <a:gdLst>
              <a:gd name="T0" fmla="*/ 6978895 w 13"/>
              <a:gd name="T1" fmla="*/ 5114084 h 13"/>
              <a:gd name="T2" fmla="*/ 6978895 w 13"/>
              <a:gd name="T3" fmla="*/ 3653284 h 13"/>
              <a:gd name="T4" fmla="*/ 6978895 w 13"/>
              <a:gd name="T5" fmla="*/ 2922456 h 13"/>
              <a:gd name="T6" fmla="*/ 6978895 w 13"/>
              <a:gd name="T7" fmla="*/ 1461655 h 13"/>
              <a:gd name="T8" fmla="*/ 6441832 w 13"/>
              <a:gd name="T9" fmla="*/ 1461655 h 13"/>
              <a:gd name="T10" fmla="*/ 5368436 w 13"/>
              <a:gd name="T11" fmla="*/ 0 h 13"/>
              <a:gd name="T12" fmla="*/ 5368436 w 13"/>
              <a:gd name="T13" fmla="*/ 0 h 13"/>
              <a:gd name="T14" fmla="*/ 4295042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1610458 w 13"/>
              <a:gd name="T21" fmla="*/ 0 h 13"/>
              <a:gd name="T22" fmla="*/ 1610458 w 13"/>
              <a:gd name="T23" fmla="*/ 1461655 h 13"/>
              <a:gd name="T24" fmla="*/ 1073394 w 13"/>
              <a:gd name="T25" fmla="*/ 1461655 h 13"/>
              <a:gd name="T26" fmla="*/ 1073394 w 13"/>
              <a:gd name="T27" fmla="*/ 2922456 h 13"/>
              <a:gd name="T28" fmla="*/ 1073394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1073394 w 13"/>
              <a:gd name="T35" fmla="*/ 6575739 h 13"/>
              <a:gd name="T36" fmla="*/ 1073394 w 13"/>
              <a:gd name="T37" fmla="*/ 7306569 h 13"/>
              <a:gd name="T38" fmla="*/ 1073394 w 13"/>
              <a:gd name="T39" fmla="*/ 8767369 h 13"/>
              <a:gd name="T40" fmla="*/ 1610458 w 13"/>
              <a:gd name="T41" fmla="*/ 8767369 h 13"/>
              <a:gd name="T42" fmla="*/ 1610458 w 13"/>
              <a:gd name="T43" fmla="*/ 9498196 h 13"/>
              <a:gd name="T44" fmla="*/ 2683852 w 13"/>
              <a:gd name="T45" fmla="*/ 9498196 h 13"/>
              <a:gd name="T46" fmla="*/ 3757979 w 13"/>
              <a:gd name="T47" fmla="*/ 9498196 h 13"/>
              <a:gd name="T48" fmla="*/ 4295042 w 13"/>
              <a:gd name="T49" fmla="*/ 9498196 h 13"/>
              <a:gd name="T50" fmla="*/ 5368436 w 13"/>
              <a:gd name="T51" fmla="*/ 9498196 h 13"/>
              <a:gd name="T52" fmla="*/ 5368436 w 13"/>
              <a:gd name="T53" fmla="*/ 9498196 h 13"/>
              <a:gd name="T54" fmla="*/ 6441832 w 13"/>
              <a:gd name="T55" fmla="*/ 8767369 h 13"/>
              <a:gd name="T56" fmla="*/ 6978895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2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1" name="Freeform 128"/>
          <p:cNvSpPr>
            <a:spLocks/>
          </p:cNvSpPr>
          <p:nvPr/>
        </p:nvSpPr>
        <p:spPr bwMode="auto">
          <a:xfrm>
            <a:off x="4524375" y="3980334"/>
            <a:ext cx="11113" cy="11112"/>
          </a:xfrm>
          <a:custGeom>
            <a:avLst/>
            <a:gdLst>
              <a:gd name="T0" fmla="*/ 9499906 w 13"/>
              <a:gd name="T1" fmla="*/ 3653284 h 13"/>
              <a:gd name="T2" fmla="*/ 9499906 w 13"/>
              <a:gd name="T3" fmla="*/ 3653284 h 13"/>
              <a:gd name="T4" fmla="*/ 9499906 w 13"/>
              <a:gd name="T5" fmla="*/ 2191628 h 13"/>
              <a:gd name="T6" fmla="*/ 8038119 w 13"/>
              <a:gd name="T7" fmla="*/ 730828 h 13"/>
              <a:gd name="T8" fmla="*/ 8038119 w 13"/>
              <a:gd name="T9" fmla="*/ 730828 h 13"/>
              <a:gd name="T10" fmla="*/ 7307226 w 13"/>
              <a:gd name="T11" fmla="*/ 0 h 13"/>
              <a:gd name="T12" fmla="*/ 5846293 w 13"/>
              <a:gd name="T13" fmla="*/ 0 h 13"/>
              <a:gd name="T14" fmla="*/ 4384506 w 13"/>
              <a:gd name="T15" fmla="*/ 0 h 13"/>
              <a:gd name="T16" fmla="*/ 4384506 w 13"/>
              <a:gd name="T17" fmla="*/ 0 h 13"/>
              <a:gd name="T18" fmla="*/ 3653613 w 13"/>
              <a:gd name="T19" fmla="*/ 0 h 13"/>
              <a:gd name="T20" fmla="*/ 2192681 w 13"/>
              <a:gd name="T21" fmla="*/ 0 h 13"/>
              <a:gd name="T22" fmla="*/ 730893 w 13"/>
              <a:gd name="T23" fmla="*/ 730828 h 13"/>
              <a:gd name="T24" fmla="*/ 730893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730893 w 13"/>
              <a:gd name="T39" fmla="*/ 8036541 h 13"/>
              <a:gd name="T40" fmla="*/ 730893 w 13"/>
              <a:gd name="T41" fmla="*/ 8036541 h 13"/>
              <a:gd name="T42" fmla="*/ 2192681 w 13"/>
              <a:gd name="T43" fmla="*/ 9498196 h 13"/>
              <a:gd name="T44" fmla="*/ 3653613 w 13"/>
              <a:gd name="T45" fmla="*/ 9498196 h 13"/>
              <a:gd name="T46" fmla="*/ 4384506 w 13"/>
              <a:gd name="T47" fmla="*/ 9498196 h 13"/>
              <a:gd name="T48" fmla="*/ 4384506 w 13"/>
              <a:gd name="T49" fmla="*/ 9498196 h 13"/>
              <a:gd name="T50" fmla="*/ 5846293 w 13"/>
              <a:gd name="T51" fmla="*/ 9498196 h 13"/>
              <a:gd name="T52" fmla="*/ 7307226 w 13"/>
              <a:gd name="T53" fmla="*/ 9498196 h 13"/>
              <a:gd name="T54" fmla="*/ 8038119 w 13"/>
              <a:gd name="T55" fmla="*/ 8036541 h 13"/>
              <a:gd name="T56" fmla="*/ 8038119 w 13"/>
              <a:gd name="T57" fmla="*/ 8036541 h 13"/>
              <a:gd name="T58" fmla="*/ 9499906 w 13"/>
              <a:gd name="T59" fmla="*/ 7306569 h 13"/>
              <a:gd name="T60" fmla="*/ 9499906 w 13"/>
              <a:gd name="T61" fmla="*/ 5844912 h 13"/>
              <a:gd name="T62" fmla="*/ 949990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2" name="Rectangle 129"/>
          <p:cNvSpPr>
            <a:spLocks noChangeArrowheads="1"/>
          </p:cNvSpPr>
          <p:nvPr/>
        </p:nvSpPr>
        <p:spPr bwMode="auto">
          <a:xfrm>
            <a:off x="4484688" y="3980334"/>
            <a:ext cx="30162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3" name="Freeform 130"/>
          <p:cNvSpPr>
            <a:spLocks/>
          </p:cNvSpPr>
          <p:nvPr/>
        </p:nvSpPr>
        <p:spPr bwMode="auto">
          <a:xfrm>
            <a:off x="4494213" y="4462934"/>
            <a:ext cx="11112" cy="11112"/>
          </a:xfrm>
          <a:custGeom>
            <a:avLst/>
            <a:gdLst>
              <a:gd name="T0" fmla="*/ 8819754 w 14"/>
              <a:gd name="T1" fmla="*/ 5114084 h 13"/>
              <a:gd name="T2" fmla="*/ 8189545 w 14"/>
              <a:gd name="T3" fmla="*/ 3653284 h 13"/>
              <a:gd name="T4" fmla="*/ 8189545 w 14"/>
              <a:gd name="T5" fmla="*/ 2922456 h 13"/>
              <a:gd name="T6" fmla="*/ 8189545 w 14"/>
              <a:gd name="T7" fmla="*/ 1461655 h 13"/>
              <a:gd name="T8" fmla="*/ 6929921 w 14"/>
              <a:gd name="T9" fmla="*/ 1461655 h 13"/>
              <a:gd name="T10" fmla="*/ 6299710 w 14"/>
              <a:gd name="T11" fmla="*/ 0 h 13"/>
              <a:gd name="T12" fmla="*/ 6299710 w 14"/>
              <a:gd name="T13" fmla="*/ 0 h 13"/>
              <a:gd name="T14" fmla="*/ 5040086 w 14"/>
              <a:gd name="T15" fmla="*/ 0 h 13"/>
              <a:gd name="T16" fmla="*/ 3779668 w 14"/>
              <a:gd name="T17" fmla="*/ 0 h 13"/>
              <a:gd name="T18" fmla="*/ 3150252 w 14"/>
              <a:gd name="T19" fmla="*/ 0 h 13"/>
              <a:gd name="T20" fmla="*/ 1889834 w 14"/>
              <a:gd name="T21" fmla="*/ 0 h 13"/>
              <a:gd name="T22" fmla="*/ 1889834 w 14"/>
              <a:gd name="T23" fmla="*/ 1461655 h 13"/>
              <a:gd name="T24" fmla="*/ 1259625 w 14"/>
              <a:gd name="T25" fmla="*/ 1461655 h 13"/>
              <a:gd name="T26" fmla="*/ 1259625 w 14"/>
              <a:gd name="T27" fmla="*/ 2922456 h 13"/>
              <a:gd name="T28" fmla="*/ 1259625 w 14"/>
              <a:gd name="T29" fmla="*/ 3653284 h 13"/>
              <a:gd name="T30" fmla="*/ 0 w 14"/>
              <a:gd name="T31" fmla="*/ 5114084 h 13"/>
              <a:gd name="T32" fmla="*/ 0 w 14"/>
              <a:gd name="T33" fmla="*/ 6575739 h 13"/>
              <a:gd name="T34" fmla="*/ 1259625 w 14"/>
              <a:gd name="T35" fmla="*/ 6575739 h 13"/>
              <a:gd name="T36" fmla="*/ 1259625 w 14"/>
              <a:gd name="T37" fmla="*/ 7306569 h 13"/>
              <a:gd name="T38" fmla="*/ 1259625 w 14"/>
              <a:gd name="T39" fmla="*/ 8767369 h 13"/>
              <a:gd name="T40" fmla="*/ 1889834 w 14"/>
              <a:gd name="T41" fmla="*/ 8767369 h 13"/>
              <a:gd name="T42" fmla="*/ 1889834 w 14"/>
              <a:gd name="T43" fmla="*/ 9498196 h 13"/>
              <a:gd name="T44" fmla="*/ 3150252 w 14"/>
              <a:gd name="T45" fmla="*/ 9498196 h 13"/>
              <a:gd name="T46" fmla="*/ 3779668 w 14"/>
              <a:gd name="T47" fmla="*/ 9498196 h 13"/>
              <a:gd name="T48" fmla="*/ 5040086 w 14"/>
              <a:gd name="T49" fmla="*/ 9498196 h 13"/>
              <a:gd name="T50" fmla="*/ 6299710 w 14"/>
              <a:gd name="T51" fmla="*/ 9498196 h 13"/>
              <a:gd name="T52" fmla="*/ 6299710 w 14"/>
              <a:gd name="T53" fmla="*/ 9498196 h 13"/>
              <a:gd name="T54" fmla="*/ 6929921 w 14"/>
              <a:gd name="T55" fmla="*/ 8767369 h 13"/>
              <a:gd name="T56" fmla="*/ 8189545 w 14"/>
              <a:gd name="T57" fmla="*/ 8767369 h 13"/>
              <a:gd name="T58" fmla="*/ 8189545 w 14"/>
              <a:gd name="T59" fmla="*/ 7306569 h 13"/>
              <a:gd name="T60" fmla="*/ 8189545 w 14"/>
              <a:gd name="T61" fmla="*/ 6575739 h 13"/>
              <a:gd name="T62" fmla="*/ 8819754 w 14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"/>
              <a:gd name="T97" fmla="*/ 0 h 13"/>
              <a:gd name="T98" fmla="*/ 14 w 14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" h="13">
                <a:moveTo>
                  <a:pt x="14" y="7"/>
                </a:moveTo>
                <a:lnTo>
                  <a:pt x="14" y="7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4" y="9"/>
                </a:lnTo>
                <a:lnTo>
                  <a:pt x="14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4" name="Freeform 131"/>
          <p:cNvSpPr>
            <a:spLocks/>
          </p:cNvSpPr>
          <p:nvPr/>
        </p:nvSpPr>
        <p:spPr bwMode="auto">
          <a:xfrm>
            <a:off x="4495800" y="3980334"/>
            <a:ext cx="9525" cy="11112"/>
          </a:xfrm>
          <a:custGeom>
            <a:avLst/>
            <a:gdLst>
              <a:gd name="T0" fmla="*/ 7560469 w 12"/>
              <a:gd name="T1" fmla="*/ 3653284 h 13"/>
              <a:gd name="T2" fmla="*/ 7560469 w 12"/>
              <a:gd name="T3" fmla="*/ 3653284 h 13"/>
              <a:gd name="T4" fmla="*/ 6930232 w 12"/>
              <a:gd name="T5" fmla="*/ 2191628 h 13"/>
              <a:gd name="T6" fmla="*/ 6930232 w 12"/>
              <a:gd name="T7" fmla="*/ 730828 h 13"/>
              <a:gd name="T8" fmla="*/ 5670550 w 12"/>
              <a:gd name="T9" fmla="*/ 730828 h 13"/>
              <a:gd name="T10" fmla="*/ 5670550 w 12"/>
              <a:gd name="T11" fmla="*/ 0 h 13"/>
              <a:gd name="T12" fmla="*/ 5040312 w 12"/>
              <a:gd name="T13" fmla="*/ 0 h 13"/>
              <a:gd name="T14" fmla="*/ 3780632 w 12"/>
              <a:gd name="T15" fmla="*/ 0 h 13"/>
              <a:gd name="T16" fmla="*/ 2520156 w 12"/>
              <a:gd name="T17" fmla="*/ 0 h 13"/>
              <a:gd name="T18" fmla="*/ 2520156 w 12"/>
              <a:gd name="T19" fmla="*/ 0 h 13"/>
              <a:gd name="T20" fmla="*/ 1889919 w 12"/>
              <a:gd name="T21" fmla="*/ 0 h 13"/>
              <a:gd name="T22" fmla="*/ 630237 w 12"/>
              <a:gd name="T23" fmla="*/ 730828 h 13"/>
              <a:gd name="T24" fmla="*/ 630237 w 12"/>
              <a:gd name="T25" fmla="*/ 730828 h 13"/>
              <a:gd name="T26" fmla="*/ 0 w 12"/>
              <a:gd name="T27" fmla="*/ 2191628 h 13"/>
              <a:gd name="T28" fmla="*/ 0 w 12"/>
              <a:gd name="T29" fmla="*/ 3653284 h 13"/>
              <a:gd name="T30" fmla="*/ 0 w 12"/>
              <a:gd name="T31" fmla="*/ 3653284 h 13"/>
              <a:gd name="T32" fmla="*/ 0 w 12"/>
              <a:gd name="T33" fmla="*/ 4384112 h 13"/>
              <a:gd name="T34" fmla="*/ 0 w 12"/>
              <a:gd name="T35" fmla="*/ 5844912 h 13"/>
              <a:gd name="T36" fmla="*/ 0 w 12"/>
              <a:gd name="T37" fmla="*/ 7306569 h 13"/>
              <a:gd name="T38" fmla="*/ 630237 w 12"/>
              <a:gd name="T39" fmla="*/ 8036541 h 13"/>
              <a:gd name="T40" fmla="*/ 630237 w 12"/>
              <a:gd name="T41" fmla="*/ 8036541 h 13"/>
              <a:gd name="T42" fmla="*/ 1889919 w 12"/>
              <a:gd name="T43" fmla="*/ 9498196 h 13"/>
              <a:gd name="T44" fmla="*/ 2520156 w 12"/>
              <a:gd name="T45" fmla="*/ 9498196 h 13"/>
              <a:gd name="T46" fmla="*/ 2520156 w 12"/>
              <a:gd name="T47" fmla="*/ 9498196 h 13"/>
              <a:gd name="T48" fmla="*/ 3780632 w 12"/>
              <a:gd name="T49" fmla="*/ 9498196 h 13"/>
              <a:gd name="T50" fmla="*/ 5040312 w 12"/>
              <a:gd name="T51" fmla="*/ 9498196 h 13"/>
              <a:gd name="T52" fmla="*/ 5670550 w 12"/>
              <a:gd name="T53" fmla="*/ 9498196 h 13"/>
              <a:gd name="T54" fmla="*/ 5670550 w 12"/>
              <a:gd name="T55" fmla="*/ 8036541 h 13"/>
              <a:gd name="T56" fmla="*/ 6930232 w 12"/>
              <a:gd name="T57" fmla="*/ 8036541 h 13"/>
              <a:gd name="T58" fmla="*/ 6930232 w 12"/>
              <a:gd name="T59" fmla="*/ 7306569 h 13"/>
              <a:gd name="T60" fmla="*/ 7560469 w 12"/>
              <a:gd name="T61" fmla="*/ 5844912 h 13"/>
              <a:gd name="T62" fmla="*/ 7560469 w 12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"/>
              <a:gd name="T97" fmla="*/ 0 h 13"/>
              <a:gd name="T98" fmla="*/ 12 w 12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" h="13">
                <a:moveTo>
                  <a:pt x="12" y="6"/>
                </a:moveTo>
                <a:lnTo>
                  <a:pt x="12" y="5"/>
                </a:lnTo>
                <a:lnTo>
                  <a:pt x="12" y="3"/>
                </a:lnTo>
                <a:lnTo>
                  <a:pt x="11" y="3"/>
                </a:lnTo>
                <a:lnTo>
                  <a:pt x="11" y="1"/>
                </a:lnTo>
                <a:lnTo>
                  <a:pt x="9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9" y="11"/>
                </a:lnTo>
                <a:lnTo>
                  <a:pt x="11" y="11"/>
                </a:lnTo>
                <a:lnTo>
                  <a:pt x="11" y="10"/>
                </a:lnTo>
                <a:lnTo>
                  <a:pt x="12" y="10"/>
                </a:lnTo>
                <a:lnTo>
                  <a:pt x="12" y="8"/>
                </a:lnTo>
                <a:lnTo>
                  <a:pt x="12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5" name="Rectangle 132"/>
          <p:cNvSpPr>
            <a:spLocks noChangeArrowheads="1"/>
          </p:cNvSpPr>
          <p:nvPr/>
        </p:nvSpPr>
        <p:spPr bwMode="auto">
          <a:xfrm>
            <a:off x="4456113" y="3980334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6" name="Freeform 133"/>
          <p:cNvSpPr>
            <a:spLocks/>
          </p:cNvSpPr>
          <p:nvPr/>
        </p:nvSpPr>
        <p:spPr bwMode="auto">
          <a:xfrm>
            <a:off x="4464050" y="4462934"/>
            <a:ext cx="11113" cy="11112"/>
          </a:xfrm>
          <a:custGeom>
            <a:avLst/>
            <a:gdLst>
              <a:gd name="T0" fmla="*/ 9499906 w 13"/>
              <a:gd name="T1" fmla="*/ 5114084 h 13"/>
              <a:gd name="T2" fmla="*/ 9499906 w 13"/>
              <a:gd name="T3" fmla="*/ 3653284 h 13"/>
              <a:gd name="T4" fmla="*/ 9499906 w 13"/>
              <a:gd name="T5" fmla="*/ 2922456 h 13"/>
              <a:gd name="T6" fmla="*/ 8038119 w 13"/>
              <a:gd name="T7" fmla="*/ 1461655 h 13"/>
              <a:gd name="T8" fmla="*/ 8038119 w 13"/>
              <a:gd name="T9" fmla="*/ 1461655 h 13"/>
              <a:gd name="T10" fmla="*/ 6577186 w 13"/>
              <a:gd name="T11" fmla="*/ 0 h 13"/>
              <a:gd name="T12" fmla="*/ 5846293 w 13"/>
              <a:gd name="T13" fmla="*/ 0 h 13"/>
              <a:gd name="T14" fmla="*/ 5846293 w 13"/>
              <a:gd name="T15" fmla="*/ 0 h 13"/>
              <a:gd name="T16" fmla="*/ 4384506 w 13"/>
              <a:gd name="T17" fmla="*/ 0 h 13"/>
              <a:gd name="T18" fmla="*/ 2922719 w 13"/>
              <a:gd name="T19" fmla="*/ 0 h 13"/>
              <a:gd name="T20" fmla="*/ 2192681 w 13"/>
              <a:gd name="T21" fmla="*/ 0 h 13"/>
              <a:gd name="T22" fmla="*/ 2192681 w 13"/>
              <a:gd name="T23" fmla="*/ 1461655 h 13"/>
              <a:gd name="T24" fmla="*/ 730893 w 13"/>
              <a:gd name="T25" fmla="*/ 1461655 h 13"/>
              <a:gd name="T26" fmla="*/ 730893 w 13"/>
              <a:gd name="T27" fmla="*/ 2922456 h 13"/>
              <a:gd name="T28" fmla="*/ 0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0 w 13"/>
              <a:gd name="T35" fmla="*/ 6575739 h 13"/>
              <a:gd name="T36" fmla="*/ 730893 w 13"/>
              <a:gd name="T37" fmla="*/ 7306569 h 13"/>
              <a:gd name="T38" fmla="*/ 730893 w 13"/>
              <a:gd name="T39" fmla="*/ 8767369 h 13"/>
              <a:gd name="T40" fmla="*/ 2192681 w 13"/>
              <a:gd name="T41" fmla="*/ 8767369 h 13"/>
              <a:gd name="T42" fmla="*/ 2192681 w 13"/>
              <a:gd name="T43" fmla="*/ 9498196 h 13"/>
              <a:gd name="T44" fmla="*/ 2922719 w 13"/>
              <a:gd name="T45" fmla="*/ 9498196 h 13"/>
              <a:gd name="T46" fmla="*/ 4384506 w 13"/>
              <a:gd name="T47" fmla="*/ 9498196 h 13"/>
              <a:gd name="T48" fmla="*/ 5846293 w 13"/>
              <a:gd name="T49" fmla="*/ 9498196 h 13"/>
              <a:gd name="T50" fmla="*/ 5846293 w 13"/>
              <a:gd name="T51" fmla="*/ 9498196 h 13"/>
              <a:gd name="T52" fmla="*/ 6577186 w 13"/>
              <a:gd name="T53" fmla="*/ 9498196 h 13"/>
              <a:gd name="T54" fmla="*/ 8038119 w 13"/>
              <a:gd name="T55" fmla="*/ 8767369 h 13"/>
              <a:gd name="T56" fmla="*/ 8038119 w 13"/>
              <a:gd name="T57" fmla="*/ 8767369 h 13"/>
              <a:gd name="T58" fmla="*/ 9499906 w 13"/>
              <a:gd name="T59" fmla="*/ 7306569 h 13"/>
              <a:gd name="T60" fmla="*/ 9499906 w 13"/>
              <a:gd name="T61" fmla="*/ 6575739 h 13"/>
              <a:gd name="T62" fmla="*/ 9499906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7" name="Freeform 134"/>
          <p:cNvSpPr>
            <a:spLocks/>
          </p:cNvSpPr>
          <p:nvPr/>
        </p:nvSpPr>
        <p:spPr bwMode="auto">
          <a:xfrm>
            <a:off x="4465638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8767369 w 13"/>
              <a:gd name="T5" fmla="*/ 2191628 h 13"/>
              <a:gd name="T6" fmla="*/ 8767369 w 13"/>
              <a:gd name="T7" fmla="*/ 730828 h 13"/>
              <a:gd name="T8" fmla="*/ 7306569 w 13"/>
              <a:gd name="T9" fmla="*/ 730828 h 13"/>
              <a:gd name="T10" fmla="*/ 7306569 w 13"/>
              <a:gd name="T11" fmla="*/ 0 h 13"/>
              <a:gd name="T12" fmla="*/ 5844912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3653284 w 13"/>
              <a:gd name="T19" fmla="*/ 0 h 13"/>
              <a:gd name="T20" fmla="*/ 2191628 w 13"/>
              <a:gd name="T21" fmla="*/ 0 h 13"/>
              <a:gd name="T22" fmla="*/ 1461655 w 13"/>
              <a:gd name="T23" fmla="*/ 730828 h 13"/>
              <a:gd name="T24" fmla="*/ 1461655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461655 w 13"/>
              <a:gd name="T39" fmla="*/ 8036541 h 13"/>
              <a:gd name="T40" fmla="*/ 1461655 w 13"/>
              <a:gd name="T41" fmla="*/ 8036541 h 13"/>
              <a:gd name="T42" fmla="*/ 2191628 w 13"/>
              <a:gd name="T43" fmla="*/ 9498196 h 13"/>
              <a:gd name="T44" fmla="*/ 3653284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7306569 w 13"/>
              <a:gd name="T55" fmla="*/ 8036541 h 13"/>
              <a:gd name="T56" fmla="*/ 8767369 w 13"/>
              <a:gd name="T57" fmla="*/ 8036541 h 13"/>
              <a:gd name="T58" fmla="*/ 8767369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8" name="Rectangle 135"/>
          <p:cNvSpPr>
            <a:spLocks noChangeArrowheads="1"/>
          </p:cNvSpPr>
          <p:nvPr/>
        </p:nvSpPr>
        <p:spPr bwMode="auto">
          <a:xfrm>
            <a:off x="4425950" y="3980334"/>
            <a:ext cx="30163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39" name="Freeform 136"/>
          <p:cNvSpPr>
            <a:spLocks/>
          </p:cNvSpPr>
          <p:nvPr/>
        </p:nvSpPr>
        <p:spPr bwMode="auto">
          <a:xfrm>
            <a:off x="4435475" y="4462934"/>
            <a:ext cx="9525" cy="11112"/>
          </a:xfrm>
          <a:custGeom>
            <a:avLst/>
            <a:gdLst>
              <a:gd name="T0" fmla="*/ 6978895 w 13"/>
              <a:gd name="T1" fmla="*/ 5114084 h 13"/>
              <a:gd name="T2" fmla="*/ 6978895 w 13"/>
              <a:gd name="T3" fmla="*/ 3653284 h 13"/>
              <a:gd name="T4" fmla="*/ 6978895 w 13"/>
              <a:gd name="T5" fmla="*/ 2922456 h 13"/>
              <a:gd name="T6" fmla="*/ 6441832 w 13"/>
              <a:gd name="T7" fmla="*/ 1461655 h 13"/>
              <a:gd name="T8" fmla="*/ 6441832 w 13"/>
              <a:gd name="T9" fmla="*/ 1461655 h 13"/>
              <a:gd name="T10" fmla="*/ 5368436 w 13"/>
              <a:gd name="T11" fmla="*/ 0 h 13"/>
              <a:gd name="T12" fmla="*/ 4295042 w 13"/>
              <a:gd name="T13" fmla="*/ 0 h 13"/>
              <a:gd name="T14" fmla="*/ 3757979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2147521 w 13"/>
              <a:gd name="T21" fmla="*/ 0 h 13"/>
              <a:gd name="T22" fmla="*/ 1073394 w 13"/>
              <a:gd name="T23" fmla="*/ 1461655 h 13"/>
              <a:gd name="T24" fmla="*/ 1073394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0 w 13"/>
              <a:gd name="T35" fmla="*/ 6575739 h 13"/>
              <a:gd name="T36" fmla="*/ 0 w 13"/>
              <a:gd name="T37" fmla="*/ 7306569 h 13"/>
              <a:gd name="T38" fmla="*/ 1073394 w 13"/>
              <a:gd name="T39" fmla="*/ 8767369 h 13"/>
              <a:gd name="T40" fmla="*/ 1073394 w 13"/>
              <a:gd name="T41" fmla="*/ 8767369 h 13"/>
              <a:gd name="T42" fmla="*/ 2147521 w 13"/>
              <a:gd name="T43" fmla="*/ 9498196 h 13"/>
              <a:gd name="T44" fmla="*/ 2683852 w 13"/>
              <a:gd name="T45" fmla="*/ 9498196 h 13"/>
              <a:gd name="T46" fmla="*/ 2683852 w 13"/>
              <a:gd name="T47" fmla="*/ 9498196 h 13"/>
              <a:gd name="T48" fmla="*/ 3757979 w 13"/>
              <a:gd name="T49" fmla="*/ 9498196 h 13"/>
              <a:gd name="T50" fmla="*/ 4295042 w 13"/>
              <a:gd name="T51" fmla="*/ 9498196 h 13"/>
              <a:gd name="T52" fmla="*/ 5368436 w 13"/>
              <a:gd name="T53" fmla="*/ 9498196 h 13"/>
              <a:gd name="T54" fmla="*/ 6441832 w 13"/>
              <a:gd name="T55" fmla="*/ 8767369 h 13"/>
              <a:gd name="T56" fmla="*/ 6441832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4"/>
                </a:lnTo>
                <a:lnTo>
                  <a:pt x="12" y="4"/>
                </a:lnTo>
                <a:lnTo>
                  <a:pt x="12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"/>
                </a:lnTo>
                <a:lnTo>
                  <a:pt x="2" y="2"/>
                </a:lnTo>
                <a:lnTo>
                  <a:pt x="2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2" y="12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0" name="Freeform 137"/>
          <p:cNvSpPr>
            <a:spLocks/>
          </p:cNvSpPr>
          <p:nvPr/>
        </p:nvSpPr>
        <p:spPr bwMode="auto">
          <a:xfrm>
            <a:off x="4435475" y="3980334"/>
            <a:ext cx="11113" cy="11112"/>
          </a:xfrm>
          <a:custGeom>
            <a:avLst/>
            <a:gdLst>
              <a:gd name="T0" fmla="*/ 8233252 w 15"/>
              <a:gd name="T1" fmla="*/ 3653284 h 13"/>
              <a:gd name="T2" fmla="*/ 7135288 w 15"/>
              <a:gd name="T3" fmla="*/ 3653284 h 13"/>
              <a:gd name="T4" fmla="*/ 7135288 w 15"/>
              <a:gd name="T5" fmla="*/ 2191628 h 13"/>
              <a:gd name="T6" fmla="*/ 7135288 w 15"/>
              <a:gd name="T7" fmla="*/ 730828 h 13"/>
              <a:gd name="T8" fmla="*/ 6586306 w 15"/>
              <a:gd name="T9" fmla="*/ 730828 h 13"/>
              <a:gd name="T10" fmla="*/ 6586306 w 15"/>
              <a:gd name="T11" fmla="*/ 0 h 13"/>
              <a:gd name="T12" fmla="*/ 5489081 w 15"/>
              <a:gd name="T13" fmla="*/ 0 h 13"/>
              <a:gd name="T14" fmla="*/ 4391117 w 15"/>
              <a:gd name="T15" fmla="*/ 0 h 13"/>
              <a:gd name="T16" fmla="*/ 3842135 w 15"/>
              <a:gd name="T17" fmla="*/ 0 h 13"/>
              <a:gd name="T18" fmla="*/ 2744170 w 15"/>
              <a:gd name="T19" fmla="*/ 0 h 13"/>
              <a:gd name="T20" fmla="*/ 2744170 w 15"/>
              <a:gd name="T21" fmla="*/ 0 h 13"/>
              <a:gd name="T22" fmla="*/ 2195188 w 15"/>
              <a:gd name="T23" fmla="*/ 730828 h 13"/>
              <a:gd name="T24" fmla="*/ 1097964 w 15"/>
              <a:gd name="T25" fmla="*/ 730828 h 13"/>
              <a:gd name="T26" fmla="*/ 1097964 w 15"/>
              <a:gd name="T27" fmla="*/ 2191628 h 13"/>
              <a:gd name="T28" fmla="*/ 1097964 w 15"/>
              <a:gd name="T29" fmla="*/ 3653284 h 13"/>
              <a:gd name="T30" fmla="*/ 0 w 15"/>
              <a:gd name="T31" fmla="*/ 3653284 h 13"/>
              <a:gd name="T32" fmla="*/ 0 w 15"/>
              <a:gd name="T33" fmla="*/ 4384112 h 13"/>
              <a:gd name="T34" fmla="*/ 1097964 w 15"/>
              <a:gd name="T35" fmla="*/ 5844912 h 13"/>
              <a:gd name="T36" fmla="*/ 1097964 w 15"/>
              <a:gd name="T37" fmla="*/ 7306569 h 13"/>
              <a:gd name="T38" fmla="*/ 1097964 w 15"/>
              <a:gd name="T39" fmla="*/ 8036541 h 13"/>
              <a:gd name="T40" fmla="*/ 2195188 w 15"/>
              <a:gd name="T41" fmla="*/ 8036541 h 13"/>
              <a:gd name="T42" fmla="*/ 2744170 w 15"/>
              <a:gd name="T43" fmla="*/ 9498196 h 13"/>
              <a:gd name="T44" fmla="*/ 2744170 w 15"/>
              <a:gd name="T45" fmla="*/ 9498196 h 13"/>
              <a:gd name="T46" fmla="*/ 3842135 w 15"/>
              <a:gd name="T47" fmla="*/ 9498196 h 13"/>
              <a:gd name="T48" fmla="*/ 4391117 w 15"/>
              <a:gd name="T49" fmla="*/ 9498196 h 13"/>
              <a:gd name="T50" fmla="*/ 5489081 w 15"/>
              <a:gd name="T51" fmla="*/ 9498196 h 13"/>
              <a:gd name="T52" fmla="*/ 6586306 w 15"/>
              <a:gd name="T53" fmla="*/ 9498196 h 13"/>
              <a:gd name="T54" fmla="*/ 6586306 w 15"/>
              <a:gd name="T55" fmla="*/ 8036541 h 13"/>
              <a:gd name="T56" fmla="*/ 7135288 w 15"/>
              <a:gd name="T57" fmla="*/ 8036541 h 13"/>
              <a:gd name="T58" fmla="*/ 7135288 w 15"/>
              <a:gd name="T59" fmla="*/ 7306569 h 13"/>
              <a:gd name="T60" fmla="*/ 7135288 w 15"/>
              <a:gd name="T61" fmla="*/ 5844912 h 13"/>
              <a:gd name="T62" fmla="*/ 8233252 w 15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"/>
              <a:gd name="T97" fmla="*/ 0 h 13"/>
              <a:gd name="T98" fmla="*/ 15 w 15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" h="13">
                <a:moveTo>
                  <a:pt x="15" y="6"/>
                </a:moveTo>
                <a:lnTo>
                  <a:pt x="15" y="5"/>
                </a:lnTo>
                <a:lnTo>
                  <a:pt x="13" y="5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1"/>
                </a:lnTo>
                <a:lnTo>
                  <a:pt x="2" y="1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lnTo>
                  <a:pt x="2" y="10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2" y="13"/>
                </a:lnTo>
                <a:lnTo>
                  <a:pt x="12" y="11"/>
                </a:lnTo>
                <a:lnTo>
                  <a:pt x="13" y="11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1" name="Rectangle 138"/>
          <p:cNvSpPr>
            <a:spLocks noChangeArrowheads="1"/>
          </p:cNvSpPr>
          <p:nvPr/>
        </p:nvSpPr>
        <p:spPr bwMode="auto">
          <a:xfrm>
            <a:off x="4395788" y="3980334"/>
            <a:ext cx="30162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2" name="Freeform 139"/>
          <p:cNvSpPr>
            <a:spLocks/>
          </p:cNvSpPr>
          <p:nvPr/>
        </p:nvSpPr>
        <p:spPr bwMode="auto">
          <a:xfrm>
            <a:off x="4405313" y="4462934"/>
            <a:ext cx="9525" cy="11112"/>
          </a:xfrm>
          <a:custGeom>
            <a:avLst/>
            <a:gdLst>
              <a:gd name="T0" fmla="*/ 6978895 w 13"/>
              <a:gd name="T1" fmla="*/ 5114084 h 13"/>
              <a:gd name="T2" fmla="*/ 6978895 w 13"/>
              <a:gd name="T3" fmla="*/ 3653284 h 13"/>
              <a:gd name="T4" fmla="*/ 5905500 w 13"/>
              <a:gd name="T5" fmla="*/ 2922456 h 13"/>
              <a:gd name="T6" fmla="*/ 5905500 w 13"/>
              <a:gd name="T7" fmla="*/ 1461655 h 13"/>
              <a:gd name="T8" fmla="*/ 5368436 w 13"/>
              <a:gd name="T9" fmla="*/ 1461655 h 13"/>
              <a:gd name="T10" fmla="*/ 5368436 w 13"/>
              <a:gd name="T11" fmla="*/ 0 h 13"/>
              <a:gd name="T12" fmla="*/ 4295042 w 13"/>
              <a:gd name="T13" fmla="*/ 0 h 13"/>
              <a:gd name="T14" fmla="*/ 3757979 w 13"/>
              <a:gd name="T15" fmla="*/ 0 h 13"/>
              <a:gd name="T16" fmla="*/ 2683852 w 13"/>
              <a:gd name="T17" fmla="*/ 0 h 13"/>
              <a:gd name="T18" fmla="*/ 2683852 w 13"/>
              <a:gd name="T19" fmla="*/ 0 h 13"/>
              <a:gd name="T20" fmla="*/ 1610458 w 13"/>
              <a:gd name="T21" fmla="*/ 0 h 13"/>
              <a:gd name="T22" fmla="*/ 1073394 w 13"/>
              <a:gd name="T23" fmla="*/ 1461655 h 13"/>
              <a:gd name="T24" fmla="*/ 1073394 w 13"/>
              <a:gd name="T25" fmla="*/ 1461655 h 13"/>
              <a:gd name="T26" fmla="*/ 0 w 13"/>
              <a:gd name="T27" fmla="*/ 2922456 h 13"/>
              <a:gd name="T28" fmla="*/ 0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0 w 13"/>
              <a:gd name="T35" fmla="*/ 6575739 h 13"/>
              <a:gd name="T36" fmla="*/ 0 w 13"/>
              <a:gd name="T37" fmla="*/ 7306569 h 13"/>
              <a:gd name="T38" fmla="*/ 1073394 w 13"/>
              <a:gd name="T39" fmla="*/ 8767369 h 13"/>
              <a:gd name="T40" fmla="*/ 1073394 w 13"/>
              <a:gd name="T41" fmla="*/ 8767369 h 13"/>
              <a:gd name="T42" fmla="*/ 1610458 w 13"/>
              <a:gd name="T43" fmla="*/ 9498196 h 13"/>
              <a:gd name="T44" fmla="*/ 1610458 w 13"/>
              <a:gd name="T45" fmla="*/ 9498196 h 13"/>
              <a:gd name="T46" fmla="*/ 2683852 w 13"/>
              <a:gd name="T47" fmla="*/ 9498196 h 13"/>
              <a:gd name="T48" fmla="*/ 3757979 w 13"/>
              <a:gd name="T49" fmla="*/ 9498196 h 13"/>
              <a:gd name="T50" fmla="*/ 4295042 w 13"/>
              <a:gd name="T51" fmla="*/ 9498196 h 13"/>
              <a:gd name="T52" fmla="*/ 5368436 w 13"/>
              <a:gd name="T53" fmla="*/ 9498196 h 13"/>
              <a:gd name="T54" fmla="*/ 5368436 w 13"/>
              <a:gd name="T55" fmla="*/ 8767369 h 13"/>
              <a:gd name="T56" fmla="*/ 5905500 w 13"/>
              <a:gd name="T57" fmla="*/ 8767369 h 13"/>
              <a:gd name="T58" fmla="*/ 5905500 w 13"/>
              <a:gd name="T59" fmla="*/ 7306569 h 13"/>
              <a:gd name="T60" fmla="*/ 6978895 w 13"/>
              <a:gd name="T61" fmla="*/ 6575739 h 13"/>
              <a:gd name="T62" fmla="*/ 6978895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1" y="4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0" y="12"/>
                </a:lnTo>
                <a:lnTo>
                  <a:pt x="2" y="12"/>
                </a:lnTo>
                <a:lnTo>
                  <a:pt x="2" y="13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2"/>
                </a:lnTo>
                <a:lnTo>
                  <a:pt x="11" y="12"/>
                </a:lnTo>
                <a:lnTo>
                  <a:pt x="11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3" name="Freeform 140"/>
          <p:cNvSpPr>
            <a:spLocks/>
          </p:cNvSpPr>
          <p:nvPr/>
        </p:nvSpPr>
        <p:spPr bwMode="auto">
          <a:xfrm>
            <a:off x="4405313" y="39803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6978895 w 13"/>
              <a:gd name="T5" fmla="*/ 2191628 h 13"/>
              <a:gd name="T6" fmla="*/ 5905500 w 13"/>
              <a:gd name="T7" fmla="*/ 730828 h 13"/>
              <a:gd name="T8" fmla="*/ 5905500 w 13"/>
              <a:gd name="T9" fmla="*/ 730828 h 13"/>
              <a:gd name="T10" fmla="*/ 5368436 w 13"/>
              <a:gd name="T11" fmla="*/ 0 h 13"/>
              <a:gd name="T12" fmla="*/ 5368436 w 13"/>
              <a:gd name="T13" fmla="*/ 0 h 13"/>
              <a:gd name="T14" fmla="*/ 4295042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1610458 w 13"/>
              <a:gd name="T21" fmla="*/ 0 h 13"/>
              <a:gd name="T22" fmla="*/ 1610458 w 13"/>
              <a:gd name="T23" fmla="*/ 730828 h 13"/>
              <a:gd name="T24" fmla="*/ 1073394 w 13"/>
              <a:gd name="T25" fmla="*/ 730828 h 13"/>
              <a:gd name="T26" fmla="*/ 1073394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1073394 w 13"/>
              <a:gd name="T37" fmla="*/ 7306569 h 13"/>
              <a:gd name="T38" fmla="*/ 1073394 w 13"/>
              <a:gd name="T39" fmla="*/ 8036541 h 13"/>
              <a:gd name="T40" fmla="*/ 1610458 w 13"/>
              <a:gd name="T41" fmla="*/ 8036541 h 13"/>
              <a:gd name="T42" fmla="*/ 1610458 w 13"/>
              <a:gd name="T43" fmla="*/ 9498196 h 13"/>
              <a:gd name="T44" fmla="*/ 2683852 w 13"/>
              <a:gd name="T45" fmla="*/ 9498196 h 13"/>
              <a:gd name="T46" fmla="*/ 3757979 w 13"/>
              <a:gd name="T47" fmla="*/ 9498196 h 13"/>
              <a:gd name="T48" fmla="*/ 4295042 w 13"/>
              <a:gd name="T49" fmla="*/ 9498196 h 13"/>
              <a:gd name="T50" fmla="*/ 4295042 w 13"/>
              <a:gd name="T51" fmla="*/ 9498196 h 13"/>
              <a:gd name="T52" fmla="*/ 5368436 w 13"/>
              <a:gd name="T53" fmla="*/ 9498196 h 13"/>
              <a:gd name="T54" fmla="*/ 5905500 w 13"/>
              <a:gd name="T55" fmla="*/ 8036541 h 13"/>
              <a:gd name="T56" fmla="*/ 5905500 w 13"/>
              <a:gd name="T57" fmla="*/ 8036541 h 13"/>
              <a:gd name="T58" fmla="*/ 6978895 w 13"/>
              <a:gd name="T59" fmla="*/ 7306569 h 13"/>
              <a:gd name="T60" fmla="*/ 6978895 w 13"/>
              <a:gd name="T61" fmla="*/ 5844912 h 13"/>
              <a:gd name="T62" fmla="*/ 6978895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1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4" name="Rectangle 141"/>
          <p:cNvSpPr>
            <a:spLocks noChangeArrowheads="1"/>
          </p:cNvSpPr>
          <p:nvPr/>
        </p:nvSpPr>
        <p:spPr bwMode="auto">
          <a:xfrm>
            <a:off x="4367213" y="3980334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5" name="Freeform 142"/>
          <p:cNvSpPr>
            <a:spLocks/>
          </p:cNvSpPr>
          <p:nvPr/>
        </p:nvSpPr>
        <p:spPr bwMode="auto">
          <a:xfrm>
            <a:off x="4375150" y="4462934"/>
            <a:ext cx="9525" cy="11112"/>
          </a:xfrm>
          <a:custGeom>
            <a:avLst/>
            <a:gdLst>
              <a:gd name="T0" fmla="*/ 6978895 w 13"/>
              <a:gd name="T1" fmla="*/ 5114084 h 13"/>
              <a:gd name="T2" fmla="*/ 6978895 w 13"/>
              <a:gd name="T3" fmla="*/ 3653284 h 13"/>
              <a:gd name="T4" fmla="*/ 6978895 w 13"/>
              <a:gd name="T5" fmla="*/ 2922456 h 13"/>
              <a:gd name="T6" fmla="*/ 6978895 w 13"/>
              <a:gd name="T7" fmla="*/ 1461655 h 13"/>
              <a:gd name="T8" fmla="*/ 5905500 w 13"/>
              <a:gd name="T9" fmla="*/ 1461655 h 13"/>
              <a:gd name="T10" fmla="*/ 5368436 w 13"/>
              <a:gd name="T11" fmla="*/ 0 h 13"/>
              <a:gd name="T12" fmla="*/ 5368436 w 13"/>
              <a:gd name="T13" fmla="*/ 0 h 13"/>
              <a:gd name="T14" fmla="*/ 4295042 w 13"/>
              <a:gd name="T15" fmla="*/ 0 h 13"/>
              <a:gd name="T16" fmla="*/ 3757979 w 13"/>
              <a:gd name="T17" fmla="*/ 0 h 13"/>
              <a:gd name="T18" fmla="*/ 2683852 w 13"/>
              <a:gd name="T19" fmla="*/ 0 h 13"/>
              <a:gd name="T20" fmla="*/ 1610458 w 13"/>
              <a:gd name="T21" fmla="*/ 0 h 13"/>
              <a:gd name="T22" fmla="*/ 1610458 w 13"/>
              <a:gd name="T23" fmla="*/ 1461655 h 13"/>
              <a:gd name="T24" fmla="*/ 1073394 w 13"/>
              <a:gd name="T25" fmla="*/ 1461655 h 13"/>
              <a:gd name="T26" fmla="*/ 1073394 w 13"/>
              <a:gd name="T27" fmla="*/ 2922456 h 13"/>
              <a:gd name="T28" fmla="*/ 1073394 w 13"/>
              <a:gd name="T29" fmla="*/ 3653284 h 13"/>
              <a:gd name="T30" fmla="*/ 0 w 13"/>
              <a:gd name="T31" fmla="*/ 5114084 h 13"/>
              <a:gd name="T32" fmla="*/ 0 w 13"/>
              <a:gd name="T33" fmla="*/ 6575739 h 13"/>
              <a:gd name="T34" fmla="*/ 1073394 w 13"/>
              <a:gd name="T35" fmla="*/ 6575739 h 13"/>
              <a:gd name="T36" fmla="*/ 1073394 w 13"/>
              <a:gd name="T37" fmla="*/ 7306569 h 13"/>
              <a:gd name="T38" fmla="*/ 1073394 w 13"/>
              <a:gd name="T39" fmla="*/ 8767369 h 13"/>
              <a:gd name="T40" fmla="*/ 1610458 w 13"/>
              <a:gd name="T41" fmla="*/ 8767369 h 13"/>
              <a:gd name="T42" fmla="*/ 1610458 w 13"/>
              <a:gd name="T43" fmla="*/ 9498196 h 13"/>
              <a:gd name="T44" fmla="*/ 2683852 w 13"/>
              <a:gd name="T45" fmla="*/ 9498196 h 13"/>
              <a:gd name="T46" fmla="*/ 3757979 w 13"/>
              <a:gd name="T47" fmla="*/ 9498196 h 13"/>
              <a:gd name="T48" fmla="*/ 4295042 w 13"/>
              <a:gd name="T49" fmla="*/ 9498196 h 13"/>
              <a:gd name="T50" fmla="*/ 5368436 w 13"/>
              <a:gd name="T51" fmla="*/ 9498196 h 13"/>
              <a:gd name="T52" fmla="*/ 5368436 w 13"/>
              <a:gd name="T53" fmla="*/ 9498196 h 13"/>
              <a:gd name="T54" fmla="*/ 5905500 w 13"/>
              <a:gd name="T55" fmla="*/ 8767369 h 13"/>
              <a:gd name="T56" fmla="*/ 6978895 w 13"/>
              <a:gd name="T57" fmla="*/ 8767369 h 13"/>
              <a:gd name="T58" fmla="*/ 6978895 w 13"/>
              <a:gd name="T59" fmla="*/ 7306569 h 13"/>
              <a:gd name="T60" fmla="*/ 6978895 w 13"/>
              <a:gd name="T61" fmla="*/ 6575739 h 13"/>
              <a:gd name="T62" fmla="*/ 6978895 w 13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7"/>
                </a:moveTo>
                <a:lnTo>
                  <a:pt x="13" y="7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3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6" name="Freeform 143"/>
          <p:cNvSpPr>
            <a:spLocks/>
          </p:cNvSpPr>
          <p:nvPr/>
        </p:nvSpPr>
        <p:spPr bwMode="auto">
          <a:xfrm>
            <a:off x="4375150" y="3980334"/>
            <a:ext cx="11113" cy="11112"/>
          </a:xfrm>
          <a:custGeom>
            <a:avLst/>
            <a:gdLst>
              <a:gd name="T0" fmla="*/ 9499906 w 13"/>
              <a:gd name="T1" fmla="*/ 3653284 h 13"/>
              <a:gd name="T2" fmla="*/ 9499906 w 13"/>
              <a:gd name="T3" fmla="*/ 3653284 h 13"/>
              <a:gd name="T4" fmla="*/ 9499906 w 13"/>
              <a:gd name="T5" fmla="*/ 2191628 h 13"/>
              <a:gd name="T6" fmla="*/ 8038119 w 13"/>
              <a:gd name="T7" fmla="*/ 730828 h 13"/>
              <a:gd name="T8" fmla="*/ 8038119 w 13"/>
              <a:gd name="T9" fmla="*/ 730828 h 13"/>
              <a:gd name="T10" fmla="*/ 6577186 w 13"/>
              <a:gd name="T11" fmla="*/ 0 h 13"/>
              <a:gd name="T12" fmla="*/ 5846293 w 13"/>
              <a:gd name="T13" fmla="*/ 0 h 13"/>
              <a:gd name="T14" fmla="*/ 4384506 w 13"/>
              <a:gd name="T15" fmla="*/ 0 h 13"/>
              <a:gd name="T16" fmla="*/ 4384506 w 13"/>
              <a:gd name="T17" fmla="*/ 0 h 13"/>
              <a:gd name="T18" fmla="*/ 3653613 w 13"/>
              <a:gd name="T19" fmla="*/ 0 h 13"/>
              <a:gd name="T20" fmla="*/ 2192681 w 13"/>
              <a:gd name="T21" fmla="*/ 0 h 13"/>
              <a:gd name="T22" fmla="*/ 730893 w 13"/>
              <a:gd name="T23" fmla="*/ 730828 h 13"/>
              <a:gd name="T24" fmla="*/ 730893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730893 w 13"/>
              <a:gd name="T39" fmla="*/ 8036541 h 13"/>
              <a:gd name="T40" fmla="*/ 730893 w 13"/>
              <a:gd name="T41" fmla="*/ 8036541 h 13"/>
              <a:gd name="T42" fmla="*/ 2192681 w 13"/>
              <a:gd name="T43" fmla="*/ 9498196 h 13"/>
              <a:gd name="T44" fmla="*/ 3653613 w 13"/>
              <a:gd name="T45" fmla="*/ 9498196 h 13"/>
              <a:gd name="T46" fmla="*/ 4384506 w 13"/>
              <a:gd name="T47" fmla="*/ 9498196 h 13"/>
              <a:gd name="T48" fmla="*/ 4384506 w 13"/>
              <a:gd name="T49" fmla="*/ 9498196 h 13"/>
              <a:gd name="T50" fmla="*/ 5846293 w 13"/>
              <a:gd name="T51" fmla="*/ 9498196 h 13"/>
              <a:gd name="T52" fmla="*/ 6577186 w 13"/>
              <a:gd name="T53" fmla="*/ 9498196 h 13"/>
              <a:gd name="T54" fmla="*/ 8038119 w 13"/>
              <a:gd name="T55" fmla="*/ 8036541 h 13"/>
              <a:gd name="T56" fmla="*/ 8038119 w 13"/>
              <a:gd name="T57" fmla="*/ 8036541 h 13"/>
              <a:gd name="T58" fmla="*/ 9499906 w 13"/>
              <a:gd name="T59" fmla="*/ 7306569 h 13"/>
              <a:gd name="T60" fmla="*/ 9499906 w 13"/>
              <a:gd name="T61" fmla="*/ 5844912 h 13"/>
              <a:gd name="T62" fmla="*/ 949990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7" name="Rectangle 144"/>
          <p:cNvSpPr>
            <a:spLocks noChangeArrowheads="1"/>
          </p:cNvSpPr>
          <p:nvPr/>
        </p:nvSpPr>
        <p:spPr bwMode="auto">
          <a:xfrm>
            <a:off x="4335463" y="3980334"/>
            <a:ext cx="30162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8" name="Freeform 145"/>
          <p:cNvSpPr>
            <a:spLocks/>
          </p:cNvSpPr>
          <p:nvPr/>
        </p:nvSpPr>
        <p:spPr bwMode="auto">
          <a:xfrm>
            <a:off x="4344988" y="4462934"/>
            <a:ext cx="11112" cy="11112"/>
          </a:xfrm>
          <a:custGeom>
            <a:avLst/>
            <a:gdLst>
              <a:gd name="T0" fmla="*/ 8819754 w 14"/>
              <a:gd name="T1" fmla="*/ 5114084 h 13"/>
              <a:gd name="T2" fmla="*/ 8189545 w 14"/>
              <a:gd name="T3" fmla="*/ 3653284 h 13"/>
              <a:gd name="T4" fmla="*/ 8189545 w 14"/>
              <a:gd name="T5" fmla="*/ 2922456 h 13"/>
              <a:gd name="T6" fmla="*/ 8189545 w 14"/>
              <a:gd name="T7" fmla="*/ 1461655 h 13"/>
              <a:gd name="T8" fmla="*/ 6929921 w 14"/>
              <a:gd name="T9" fmla="*/ 1461655 h 13"/>
              <a:gd name="T10" fmla="*/ 6299710 w 14"/>
              <a:gd name="T11" fmla="*/ 0 h 13"/>
              <a:gd name="T12" fmla="*/ 6299710 w 14"/>
              <a:gd name="T13" fmla="*/ 0 h 13"/>
              <a:gd name="T14" fmla="*/ 5040086 w 14"/>
              <a:gd name="T15" fmla="*/ 0 h 13"/>
              <a:gd name="T16" fmla="*/ 3779668 w 14"/>
              <a:gd name="T17" fmla="*/ 0 h 13"/>
              <a:gd name="T18" fmla="*/ 3150252 w 14"/>
              <a:gd name="T19" fmla="*/ 0 h 13"/>
              <a:gd name="T20" fmla="*/ 3150252 w 14"/>
              <a:gd name="T21" fmla="*/ 0 h 13"/>
              <a:gd name="T22" fmla="*/ 1889834 w 14"/>
              <a:gd name="T23" fmla="*/ 1461655 h 13"/>
              <a:gd name="T24" fmla="*/ 630209 w 14"/>
              <a:gd name="T25" fmla="*/ 1461655 h 13"/>
              <a:gd name="T26" fmla="*/ 630209 w 14"/>
              <a:gd name="T27" fmla="*/ 2922456 h 13"/>
              <a:gd name="T28" fmla="*/ 630209 w 14"/>
              <a:gd name="T29" fmla="*/ 3653284 h 13"/>
              <a:gd name="T30" fmla="*/ 0 w 14"/>
              <a:gd name="T31" fmla="*/ 5114084 h 13"/>
              <a:gd name="T32" fmla="*/ 0 w 14"/>
              <a:gd name="T33" fmla="*/ 6575739 h 13"/>
              <a:gd name="T34" fmla="*/ 630209 w 14"/>
              <a:gd name="T35" fmla="*/ 6575739 h 13"/>
              <a:gd name="T36" fmla="*/ 630209 w 14"/>
              <a:gd name="T37" fmla="*/ 7306569 h 13"/>
              <a:gd name="T38" fmla="*/ 630209 w 14"/>
              <a:gd name="T39" fmla="*/ 8767369 h 13"/>
              <a:gd name="T40" fmla="*/ 1889834 w 14"/>
              <a:gd name="T41" fmla="*/ 8767369 h 13"/>
              <a:gd name="T42" fmla="*/ 3150252 w 14"/>
              <a:gd name="T43" fmla="*/ 9498196 h 13"/>
              <a:gd name="T44" fmla="*/ 3150252 w 14"/>
              <a:gd name="T45" fmla="*/ 9498196 h 13"/>
              <a:gd name="T46" fmla="*/ 3779668 w 14"/>
              <a:gd name="T47" fmla="*/ 9498196 h 13"/>
              <a:gd name="T48" fmla="*/ 5040086 w 14"/>
              <a:gd name="T49" fmla="*/ 9498196 h 13"/>
              <a:gd name="T50" fmla="*/ 6299710 w 14"/>
              <a:gd name="T51" fmla="*/ 9498196 h 13"/>
              <a:gd name="T52" fmla="*/ 6299710 w 14"/>
              <a:gd name="T53" fmla="*/ 9498196 h 13"/>
              <a:gd name="T54" fmla="*/ 6929921 w 14"/>
              <a:gd name="T55" fmla="*/ 8767369 h 13"/>
              <a:gd name="T56" fmla="*/ 8189545 w 14"/>
              <a:gd name="T57" fmla="*/ 8767369 h 13"/>
              <a:gd name="T58" fmla="*/ 8189545 w 14"/>
              <a:gd name="T59" fmla="*/ 7306569 h 13"/>
              <a:gd name="T60" fmla="*/ 8189545 w 14"/>
              <a:gd name="T61" fmla="*/ 6575739 h 13"/>
              <a:gd name="T62" fmla="*/ 8819754 w 14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"/>
              <a:gd name="T97" fmla="*/ 0 h 13"/>
              <a:gd name="T98" fmla="*/ 14 w 14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" h="13">
                <a:moveTo>
                  <a:pt x="14" y="7"/>
                </a:moveTo>
                <a:lnTo>
                  <a:pt x="14" y="7"/>
                </a:lnTo>
                <a:lnTo>
                  <a:pt x="13" y="5"/>
                </a:lnTo>
                <a:lnTo>
                  <a:pt x="13" y="4"/>
                </a:lnTo>
                <a:lnTo>
                  <a:pt x="13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2"/>
                </a:lnTo>
                <a:lnTo>
                  <a:pt x="1" y="2"/>
                </a:lnTo>
                <a:lnTo>
                  <a:pt x="1" y="4"/>
                </a:lnTo>
                <a:lnTo>
                  <a:pt x="1" y="5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5" y="13"/>
                </a:lnTo>
                <a:lnTo>
                  <a:pt x="6" y="13"/>
                </a:lnTo>
                <a:lnTo>
                  <a:pt x="8" y="13"/>
                </a:lnTo>
                <a:lnTo>
                  <a:pt x="10" y="13"/>
                </a:lnTo>
                <a:lnTo>
                  <a:pt x="11" y="13"/>
                </a:lnTo>
                <a:lnTo>
                  <a:pt x="11" y="12"/>
                </a:lnTo>
                <a:lnTo>
                  <a:pt x="13" y="12"/>
                </a:lnTo>
                <a:lnTo>
                  <a:pt x="13" y="10"/>
                </a:lnTo>
                <a:lnTo>
                  <a:pt x="13" y="9"/>
                </a:lnTo>
                <a:lnTo>
                  <a:pt x="14" y="9"/>
                </a:lnTo>
                <a:lnTo>
                  <a:pt x="14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49" name="Freeform 146"/>
          <p:cNvSpPr>
            <a:spLocks/>
          </p:cNvSpPr>
          <p:nvPr/>
        </p:nvSpPr>
        <p:spPr bwMode="auto">
          <a:xfrm>
            <a:off x="4346575" y="3980334"/>
            <a:ext cx="9525" cy="11112"/>
          </a:xfrm>
          <a:custGeom>
            <a:avLst/>
            <a:gdLst>
              <a:gd name="T0" fmla="*/ 6978895 w 13"/>
              <a:gd name="T1" fmla="*/ 3653284 h 13"/>
              <a:gd name="T2" fmla="*/ 6978895 w 13"/>
              <a:gd name="T3" fmla="*/ 3653284 h 13"/>
              <a:gd name="T4" fmla="*/ 6441832 w 13"/>
              <a:gd name="T5" fmla="*/ 2191628 h 13"/>
              <a:gd name="T6" fmla="*/ 6441832 w 13"/>
              <a:gd name="T7" fmla="*/ 730828 h 13"/>
              <a:gd name="T8" fmla="*/ 5368436 w 13"/>
              <a:gd name="T9" fmla="*/ 730828 h 13"/>
              <a:gd name="T10" fmla="*/ 5368436 w 13"/>
              <a:gd name="T11" fmla="*/ 0 h 13"/>
              <a:gd name="T12" fmla="*/ 4831373 w 13"/>
              <a:gd name="T13" fmla="*/ 0 h 13"/>
              <a:gd name="T14" fmla="*/ 3757979 w 13"/>
              <a:gd name="T15" fmla="*/ 0 h 13"/>
              <a:gd name="T16" fmla="*/ 2683852 w 13"/>
              <a:gd name="T17" fmla="*/ 0 h 13"/>
              <a:gd name="T18" fmla="*/ 2683852 w 13"/>
              <a:gd name="T19" fmla="*/ 0 h 13"/>
              <a:gd name="T20" fmla="*/ 2147521 w 13"/>
              <a:gd name="T21" fmla="*/ 0 h 13"/>
              <a:gd name="T22" fmla="*/ 1073394 w 13"/>
              <a:gd name="T23" fmla="*/ 730828 h 13"/>
              <a:gd name="T24" fmla="*/ 1073394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073394 w 13"/>
              <a:gd name="T39" fmla="*/ 8036541 h 13"/>
              <a:gd name="T40" fmla="*/ 1073394 w 13"/>
              <a:gd name="T41" fmla="*/ 8036541 h 13"/>
              <a:gd name="T42" fmla="*/ 2147521 w 13"/>
              <a:gd name="T43" fmla="*/ 9498196 h 13"/>
              <a:gd name="T44" fmla="*/ 2683852 w 13"/>
              <a:gd name="T45" fmla="*/ 9498196 h 13"/>
              <a:gd name="T46" fmla="*/ 2683852 w 13"/>
              <a:gd name="T47" fmla="*/ 9498196 h 13"/>
              <a:gd name="T48" fmla="*/ 3757979 w 13"/>
              <a:gd name="T49" fmla="*/ 9498196 h 13"/>
              <a:gd name="T50" fmla="*/ 4831373 w 13"/>
              <a:gd name="T51" fmla="*/ 9498196 h 13"/>
              <a:gd name="T52" fmla="*/ 5368436 w 13"/>
              <a:gd name="T53" fmla="*/ 9498196 h 13"/>
              <a:gd name="T54" fmla="*/ 5368436 w 13"/>
              <a:gd name="T55" fmla="*/ 8036541 h 13"/>
              <a:gd name="T56" fmla="*/ 6441832 w 13"/>
              <a:gd name="T57" fmla="*/ 8036541 h 13"/>
              <a:gd name="T58" fmla="*/ 6441832 w 13"/>
              <a:gd name="T59" fmla="*/ 7306569 h 13"/>
              <a:gd name="T60" fmla="*/ 6978895 w 13"/>
              <a:gd name="T61" fmla="*/ 5844912 h 13"/>
              <a:gd name="T62" fmla="*/ 6978895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10" y="13"/>
                </a:lnTo>
                <a:lnTo>
                  <a:pt x="10" y="11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0" name="Rectangle 147"/>
          <p:cNvSpPr>
            <a:spLocks noChangeArrowheads="1"/>
          </p:cNvSpPr>
          <p:nvPr/>
        </p:nvSpPr>
        <p:spPr bwMode="auto">
          <a:xfrm>
            <a:off x="4306888" y="3980334"/>
            <a:ext cx="28575" cy="495300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1" name="Freeform 148"/>
          <p:cNvSpPr>
            <a:spLocks/>
          </p:cNvSpPr>
          <p:nvPr/>
        </p:nvSpPr>
        <p:spPr bwMode="auto">
          <a:xfrm>
            <a:off x="4314825" y="4462934"/>
            <a:ext cx="11113" cy="11112"/>
          </a:xfrm>
          <a:custGeom>
            <a:avLst/>
            <a:gdLst>
              <a:gd name="T0" fmla="*/ 10291564 w 12"/>
              <a:gd name="T1" fmla="*/ 5114084 h 13"/>
              <a:gd name="T2" fmla="*/ 10291564 w 12"/>
              <a:gd name="T3" fmla="*/ 3653284 h 13"/>
              <a:gd name="T4" fmla="*/ 10291564 w 12"/>
              <a:gd name="T5" fmla="*/ 2922456 h 13"/>
              <a:gd name="T6" fmla="*/ 9434012 w 12"/>
              <a:gd name="T7" fmla="*/ 1461655 h 13"/>
              <a:gd name="T8" fmla="*/ 9434012 w 12"/>
              <a:gd name="T9" fmla="*/ 1461655 h 13"/>
              <a:gd name="T10" fmla="*/ 7718906 w 12"/>
              <a:gd name="T11" fmla="*/ 0 h 13"/>
              <a:gd name="T12" fmla="*/ 6861351 w 12"/>
              <a:gd name="T13" fmla="*/ 0 h 13"/>
              <a:gd name="T14" fmla="*/ 6861351 w 12"/>
              <a:gd name="T15" fmla="*/ 0 h 13"/>
              <a:gd name="T16" fmla="*/ 5146245 w 12"/>
              <a:gd name="T17" fmla="*/ 0 h 13"/>
              <a:gd name="T18" fmla="*/ 3430212 w 12"/>
              <a:gd name="T19" fmla="*/ 0 h 13"/>
              <a:gd name="T20" fmla="*/ 2572660 w 12"/>
              <a:gd name="T21" fmla="*/ 0 h 13"/>
              <a:gd name="T22" fmla="*/ 2572660 w 12"/>
              <a:gd name="T23" fmla="*/ 1461655 h 13"/>
              <a:gd name="T24" fmla="*/ 857553 w 12"/>
              <a:gd name="T25" fmla="*/ 1461655 h 13"/>
              <a:gd name="T26" fmla="*/ 857553 w 12"/>
              <a:gd name="T27" fmla="*/ 2922456 h 13"/>
              <a:gd name="T28" fmla="*/ 0 w 12"/>
              <a:gd name="T29" fmla="*/ 3653284 h 13"/>
              <a:gd name="T30" fmla="*/ 0 w 12"/>
              <a:gd name="T31" fmla="*/ 5114084 h 13"/>
              <a:gd name="T32" fmla="*/ 0 w 12"/>
              <a:gd name="T33" fmla="*/ 6575739 h 13"/>
              <a:gd name="T34" fmla="*/ 0 w 12"/>
              <a:gd name="T35" fmla="*/ 6575739 h 13"/>
              <a:gd name="T36" fmla="*/ 857553 w 12"/>
              <a:gd name="T37" fmla="*/ 7306569 h 13"/>
              <a:gd name="T38" fmla="*/ 857553 w 12"/>
              <a:gd name="T39" fmla="*/ 8767369 h 13"/>
              <a:gd name="T40" fmla="*/ 2572660 w 12"/>
              <a:gd name="T41" fmla="*/ 8767369 h 13"/>
              <a:gd name="T42" fmla="*/ 2572660 w 12"/>
              <a:gd name="T43" fmla="*/ 9498196 h 13"/>
              <a:gd name="T44" fmla="*/ 3430212 w 12"/>
              <a:gd name="T45" fmla="*/ 9498196 h 13"/>
              <a:gd name="T46" fmla="*/ 5146245 w 12"/>
              <a:gd name="T47" fmla="*/ 9498196 h 13"/>
              <a:gd name="T48" fmla="*/ 6861351 w 12"/>
              <a:gd name="T49" fmla="*/ 9498196 h 13"/>
              <a:gd name="T50" fmla="*/ 6861351 w 12"/>
              <a:gd name="T51" fmla="*/ 9498196 h 13"/>
              <a:gd name="T52" fmla="*/ 7718906 w 12"/>
              <a:gd name="T53" fmla="*/ 9498196 h 13"/>
              <a:gd name="T54" fmla="*/ 9434012 w 12"/>
              <a:gd name="T55" fmla="*/ 8767369 h 13"/>
              <a:gd name="T56" fmla="*/ 9434012 w 12"/>
              <a:gd name="T57" fmla="*/ 8767369 h 13"/>
              <a:gd name="T58" fmla="*/ 10291564 w 12"/>
              <a:gd name="T59" fmla="*/ 7306569 h 13"/>
              <a:gd name="T60" fmla="*/ 10291564 w 12"/>
              <a:gd name="T61" fmla="*/ 6575739 h 13"/>
              <a:gd name="T62" fmla="*/ 10291564 w 12"/>
              <a:gd name="T63" fmla="*/ 6575739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"/>
              <a:gd name="T97" fmla="*/ 0 h 13"/>
              <a:gd name="T98" fmla="*/ 12 w 12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2" y="5"/>
                </a:lnTo>
                <a:lnTo>
                  <a:pt x="12" y="4"/>
                </a:lnTo>
                <a:lnTo>
                  <a:pt x="11" y="2"/>
                </a:lnTo>
                <a:lnTo>
                  <a:pt x="9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3" y="2"/>
                </a:lnTo>
                <a:lnTo>
                  <a:pt x="1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2"/>
                </a:lnTo>
                <a:lnTo>
                  <a:pt x="3" y="12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8" y="13"/>
                </a:lnTo>
                <a:lnTo>
                  <a:pt x="9" y="13"/>
                </a:lnTo>
                <a:lnTo>
                  <a:pt x="11" y="12"/>
                </a:lnTo>
                <a:lnTo>
                  <a:pt x="12" y="12"/>
                </a:lnTo>
                <a:lnTo>
                  <a:pt x="12" y="10"/>
                </a:lnTo>
                <a:lnTo>
                  <a:pt x="12" y="9"/>
                </a:lnTo>
                <a:lnTo>
                  <a:pt x="12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2" name="Freeform 149"/>
          <p:cNvSpPr>
            <a:spLocks/>
          </p:cNvSpPr>
          <p:nvPr/>
        </p:nvSpPr>
        <p:spPr bwMode="auto">
          <a:xfrm>
            <a:off x="4316413" y="3980334"/>
            <a:ext cx="11112" cy="11112"/>
          </a:xfrm>
          <a:custGeom>
            <a:avLst/>
            <a:gdLst>
              <a:gd name="T0" fmla="*/ 9498196 w 13"/>
              <a:gd name="T1" fmla="*/ 3653284 h 13"/>
              <a:gd name="T2" fmla="*/ 9498196 w 13"/>
              <a:gd name="T3" fmla="*/ 3653284 h 13"/>
              <a:gd name="T4" fmla="*/ 8036541 w 13"/>
              <a:gd name="T5" fmla="*/ 2191628 h 13"/>
              <a:gd name="T6" fmla="*/ 8036541 w 13"/>
              <a:gd name="T7" fmla="*/ 730828 h 13"/>
              <a:gd name="T8" fmla="*/ 7306569 w 13"/>
              <a:gd name="T9" fmla="*/ 730828 h 13"/>
              <a:gd name="T10" fmla="*/ 7306569 w 13"/>
              <a:gd name="T11" fmla="*/ 0 h 13"/>
              <a:gd name="T12" fmla="*/ 5844912 w 13"/>
              <a:gd name="T13" fmla="*/ 0 h 13"/>
              <a:gd name="T14" fmla="*/ 5114084 w 13"/>
              <a:gd name="T15" fmla="*/ 0 h 13"/>
              <a:gd name="T16" fmla="*/ 3653284 w 13"/>
              <a:gd name="T17" fmla="*/ 0 h 13"/>
              <a:gd name="T18" fmla="*/ 3653284 w 13"/>
              <a:gd name="T19" fmla="*/ 0 h 13"/>
              <a:gd name="T20" fmla="*/ 2191628 w 13"/>
              <a:gd name="T21" fmla="*/ 0 h 13"/>
              <a:gd name="T22" fmla="*/ 1461655 w 13"/>
              <a:gd name="T23" fmla="*/ 730828 h 13"/>
              <a:gd name="T24" fmla="*/ 1461655 w 13"/>
              <a:gd name="T25" fmla="*/ 730828 h 13"/>
              <a:gd name="T26" fmla="*/ 0 w 13"/>
              <a:gd name="T27" fmla="*/ 2191628 h 13"/>
              <a:gd name="T28" fmla="*/ 0 w 13"/>
              <a:gd name="T29" fmla="*/ 3653284 h 13"/>
              <a:gd name="T30" fmla="*/ 0 w 13"/>
              <a:gd name="T31" fmla="*/ 3653284 h 13"/>
              <a:gd name="T32" fmla="*/ 0 w 13"/>
              <a:gd name="T33" fmla="*/ 4384112 h 13"/>
              <a:gd name="T34" fmla="*/ 0 w 13"/>
              <a:gd name="T35" fmla="*/ 5844912 h 13"/>
              <a:gd name="T36" fmla="*/ 0 w 13"/>
              <a:gd name="T37" fmla="*/ 7306569 h 13"/>
              <a:gd name="T38" fmla="*/ 1461655 w 13"/>
              <a:gd name="T39" fmla="*/ 8036541 h 13"/>
              <a:gd name="T40" fmla="*/ 1461655 w 13"/>
              <a:gd name="T41" fmla="*/ 8036541 h 13"/>
              <a:gd name="T42" fmla="*/ 2191628 w 13"/>
              <a:gd name="T43" fmla="*/ 9498196 h 13"/>
              <a:gd name="T44" fmla="*/ 3653284 w 13"/>
              <a:gd name="T45" fmla="*/ 9498196 h 13"/>
              <a:gd name="T46" fmla="*/ 3653284 w 13"/>
              <a:gd name="T47" fmla="*/ 9498196 h 13"/>
              <a:gd name="T48" fmla="*/ 5114084 w 13"/>
              <a:gd name="T49" fmla="*/ 9498196 h 13"/>
              <a:gd name="T50" fmla="*/ 5844912 w 13"/>
              <a:gd name="T51" fmla="*/ 9498196 h 13"/>
              <a:gd name="T52" fmla="*/ 7306569 w 13"/>
              <a:gd name="T53" fmla="*/ 9498196 h 13"/>
              <a:gd name="T54" fmla="*/ 7306569 w 13"/>
              <a:gd name="T55" fmla="*/ 8036541 h 13"/>
              <a:gd name="T56" fmla="*/ 8036541 w 13"/>
              <a:gd name="T57" fmla="*/ 8036541 h 13"/>
              <a:gd name="T58" fmla="*/ 8036541 w 13"/>
              <a:gd name="T59" fmla="*/ 7306569 h 13"/>
              <a:gd name="T60" fmla="*/ 9498196 w 13"/>
              <a:gd name="T61" fmla="*/ 5844912 h 13"/>
              <a:gd name="T62" fmla="*/ 9498196 w 13"/>
              <a:gd name="T63" fmla="*/ 4384112 h 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"/>
              <a:gd name="T97" fmla="*/ 0 h 13"/>
              <a:gd name="T98" fmla="*/ 13 w 13"/>
              <a:gd name="T99" fmla="*/ 13 h 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" h="13">
                <a:moveTo>
                  <a:pt x="13" y="6"/>
                </a:moveTo>
                <a:lnTo>
                  <a:pt x="13" y="5"/>
                </a:lnTo>
                <a:lnTo>
                  <a:pt x="13" y="3"/>
                </a:lnTo>
                <a:lnTo>
                  <a:pt x="11" y="3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2" y="11"/>
                </a:lnTo>
                <a:lnTo>
                  <a:pt x="3" y="13"/>
                </a:lnTo>
                <a:lnTo>
                  <a:pt x="5" y="13"/>
                </a:lnTo>
                <a:lnTo>
                  <a:pt x="7" y="13"/>
                </a:lnTo>
                <a:lnTo>
                  <a:pt x="8" y="13"/>
                </a:lnTo>
                <a:lnTo>
                  <a:pt x="10" y="13"/>
                </a:lnTo>
                <a:lnTo>
                  <a:pt x="10" y="11"/>
                </a:lnTo>
                <a:lnTo>
                  <a:pt x="11" y="11"/>
                </a:lnTo>
                <a:lnTo>
                  <a:pt x="11" y="10"/>
                </a:lnTo>
                <a:lnTo>
                  <a:pt x="13" y="10"/>
                </a:lnTo>
                <a:lnTo>
                  <a:pt x="13" y="8"/>
                </a:lnTo>
                <a:lnTo>
                  <a:pt x="13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3" name="Rectangle 150"/>
          <p:cNvSpPr>
            <a:spLocks noChangeArrowheads="1"/>
          </p:cNvSpPr>
          <p:nvPr/>
        </p:nvSpPr>
        <p:spPr bwMode="auto">
          <a:xfrm>
            <a:off x="4540250" y="4597871"/>
            <a:ext cx="352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000000"/>
                </a:solidFill>
                <a:latin typeface="+mn-lt"/>
                <a:cs typeface="Arial" pitchFamily="34" charset="0"/>
              </a:rPr>
              <a:t> 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54" name="Line 151"/>
          <p:cNvSpPr>
            <a:spLocks noChangeShapeType="1"/>
          </p:cNvSpPr>
          <p:nvPr/>
        </p:nvSpPr>
        <p:spPr bwMode="auto">
          <a:xfrm flipH="1">
            <a:off x="4572000" y="3496146"/>
            <a:ext cx="163513" cy="1588"/>
          </a:xfrm>
          <a:prstGeom prst="line">
            <a:avLst/>
          </a:prstGeom>
          <a:noFill/>
          <a:ln w="2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55" name="Rectangle 152"/>
          <p:cNvSpPr>
            <a:spLocks noChangeArrowheads="1"/>
          </p:cNvSpPr>
          <p:nvPr/>
        </p:nvSpPr>
        <p:spPr bwMode="auto">
          <a:xfrm>
            <a:off x="4329113" y="3392959"/>
            <a:ext cx="2532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000000"/>
                </a:solidFill>
                <a:latin typeface="+mn-lt"/>
                <a:cs typeface="Arial" pitchFamily="34" charset="0"/>
              </a:rPr>
              <a:t>Mp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56" name="Rectangle 153"/>
          <p:cNvSpPr>
            <a:spLocks noChangeArrowheads="1"/>
          </p:cNvSpPr>
          <p:nvPr/>
        </p:nvSpPr>
        <p:spPr bwMode="auto">
          <a:xfrm>
            <a:off x="4384675" y="4605809"/>
            <a:ext cx="4360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000000"/>
                </a:solidFill>
                <a:latin typeface="+mn-lt"/>
                <a:cs typeface="Arial" pitchFamily="34" charset="0"/>
              </a:rPr>
              <a:t>MRFP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57" name="Rectangle 154"/>
          <p:cNvSpPr>
            <a:spLocks noChangeArrowheads="1"/>
          </p:cNvSpPr>
          <p:nvPr/>
        </p:nvSpPr>
        <p:spPr bwMode="auto">
          <a:xfrm>
            <a:off x="4249738" y="2115021"/>
            <a:ext cx="23403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 dirty="0">
                <a:solidFill>
                  <a:srgbClr val="000000"/>
                </a:solidFill>
                <a:latin typeface="+mn-lt"/>
                <a:cs typeface="Arial" pitchFamily="34" charset="0"/>
              </a:rPr>
              <a:t>AS </a:t>
            </a:r>
            <a:endParaRPr kumimoji="0" lang="pl-PL" sz="2000" b="1" dirty="0">
              <a:latin typeface="+mn-lt"/>
              <a:cs typeface="Arial" pitchFamily="34" charset="0"/>
            </a:endParaRPr>
          </a:p>
        </p:txBody>
      </p:sp>
      <p:sp>
        <p:nvSpPr>
          <p:cNvPr id="158" name="Rectangle 155"/>
          <p:cNvSpPr>
            <a:spLocks noChangeArrowheads="1"/>
          </p:cNvSpPr>
          <p:nvPr/>
        </p:nvSpPr>
        <p:spPr bwMode="auto">
          <a:xfrm>
            <a:off x="4498975" y="2115021"/>
            <a:ext cx="11702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000000"/>
                </a:solidFill>
                <a:latin typeface="+mn-lt"/>
                <a:cs typeface="Arial" pitchFamily="34" charset="0"/>
              </a:rPr>
              <a:t>/ 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59" name="Rectangle 156"/>
          <p:cNvSpPr>
            <a:spLocks noChangeArrowheads="1"/>
          </p:cNvSpPr>
          <p:nvPr/>
        </p:nvSpPr>
        <p:spPr bwMode="auto">
          <a:xfrm>
            <a:off x="4584700" y="2115021"/>
            <a:ext cx="4330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000000"/>
                </a:solidFill>
                <a:latin typeface="+mn-lt"/>
                <a:cs typeface="Arial" pitchFamily="34" charset="0"/>
              </a:rPr>
              <a:t>MRFC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60" name="Rectangle 158"/>
          <p:cNvSpPr>
            <a:spLocks noChangeArrowheads="1"/>
          </p:cNvSpPr>
          <p:nvPr/>
        </p:nvSpPr>
        <p:spPr bwMode="auto">
          <a:xfrm>
            <a:off x="4170363" y="5053484"/>
            <a:ext cx="101412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kumimoji="0" lang="pl-PL" sz="1600" b="1">
                <a:latin typeface="+mn-lt"/>
                <a:cs typeface="Arial" pitchFamily="34" charset="0"/>
              </a:rPr>
              <a:t>Conference </a:t>
            </a:r>
            <a:endParaRPr kumimoji="0" lang="pl-PL" sz="2000" b="1">
              <a:latin typeface="+mn-lt"/>
              <a:cs typeface="Arial" pitchFamily="34" charset="0"/>
            </a:endParaRPr>
          </a:p>
        </p:txBody>
      </p:sp>
      <p:sp>
        <p:nvSpPr>
          <p:cNvPr id="161" name="Rectangle 159"/>
          <p:cNvSpPr>
            <a:spLocks noChangeArrowheads="1"/>
          </p:cNvSpPr>
          <p:nvPr/>
        </p:nvSpPr>
        <p:spPr bwMode="auto">
          <a:xfrm>
            <a:off x="4360863" y="5258271"/>
            <a:ext cx="54809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kumimoji="0" lang="pl-PL" sz="1600" b="1" dirty="0">
                <a:latin typeface="+mn-lt"/>
                <a:cs typeface="Arial" pitchFamily="34" charset="0"/>
              </a:rPr>
              <a:t>Server</a:t>
            </a:r>
            <a:endParaRPr kumimoji="0" lang="pl-PL" sz="2000" b="1" dirty="0">
              <a:latin typeface="+mn-lt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FBC49-6BF9-481B-9F5C-11D7A75BF4CF}" type="slidenum">
              <a:rPr lang="pl-PL"/>
              <a:pPr/>
              <a:t>151</a:t>
            </a:fld>
            <a:endParaRPr lang="pl-PL"/>
          </a:p>
        </p:txBody>
      </p:sp>
      <p:sp>
        <p:nvSpPr>
          <p:cNvPr id="367104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Utworzenie konferencji z wykorzystaniem „conference factory” URI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1619249" y="1943100"/>
            <a:ext cx="6606059" cy="4222204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1638208" y="2087871"/>
            <a:ext cx="363882" cy="215444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Alice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0" name="Rectangle 6"/>
          <p:cNvSpPr>
            <a:spLocks noChangeArrowheads="1"/>
          </p:cNvSpPr>
          <p:nvPr/>
        </p:nvSpPr>
        <p:spPr bwMode="auto">
          <a:xfrm>
            <a:off x="2896340" y="2087871"/>
            <a:ext cx="293350" cy="215444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Bob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1770914" y="2489440"/>
            <a:ext cx="93067" cy="3374553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2" name="Rectangle 8"/>
          <p:cNvSpPr>
            <a:spLocks noChangeArrowheads="1"/>
          </p:cNvSpPr>
          <p:nvPr/>
        </p:nvSpPr>
        <p:spPr bwMode="auto">
          <a:xfrm>
            <a:off x="1770914" y="2489440"/>
            <a:ext cx="93067" cy="3374553"/>
          </a:xfrm>
          <a:prstGeom prst="rect">
            <a:avLst/>
          </a:prstGeom>
          <a:solidFill>
            <a:srgbClr val="CCECFF"/>
          </a:solidFill>
          <a:ln w="11113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2991131" y="2489440"/>
            <a:ext cx="94791" cy="3374553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2991131" y="2489440"/>
            <a:ext cx="94791" cy="3374553"/>
          </a:xfrm>
          <a:prstGeom prst="rect">
            <a:avLst/>
          </a:prstGeom>
          <a:solidFill>
            <a:srgbClr val="CCECFF"/>
          </a:solidFill>
          <a:ln w="11113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5" name="Rectangle 11"/>
          <p:cNvSpPr>
            <a:spLocks noChangeArrowheads="1"/>
          </p:cNvSpPr>
          <p:nvPr/>
        </p:nvSpPr>
        <p:spPr bwMode="auto">
          <a:xfrm>
            <a:off x="7349786" y="1987910"/>
            <a:ext cx="841897" cy="215444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Conference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6" name="Rectangle 12"/>
          <p:cNvSpPr>
            <a:spLocks noChangeArrowheads="1"/>
          </p:cNvSpPr>
          <p:nvPr/>
        </p:nvSpPr>
        <p:spPr bwMode="auto">
          <a:xfrm>
            <a:off x="7534196" y="2186110"/>
            <a:ext cx="477631" cy="215444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4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Server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17" name="Rectangle 13"/>
          <p:cNvSpPr>
            <a:spLocks noChangeArrowheads="1"/>
          </p:cNvSpPr>
          <p:nvPr/>
        </p:nvSpPr>
        <p:spPr bwMode="auto">
          <a:xfrm>
            <a:off x="7725502" y="2489440"/>
            <a:ext cx="94791" cy="3376277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8" name="Rectangle 14"/>
          <p:cNvSpPr>
            <a:spLocks noChangeArrowheads="1"/>
          </p:cNvSpPr>
          <p:nvPr/>
        </p:nvSpPr>
        <p:spPr bwMode="auto">
          <a:xfrm>
            <a:off x="7725502" y="2489440"/>
            <a:ext cx="94791" cy="3376277"/>
          </a:xfrm>
          <a:prstGeom prst="rect">
            <a:avLst/>
          </a:prstGeom>
          <a:solidFill>
            <a:srgbClr val="CCECFF"/>
          </a:solidFill>
          <a:ln w="11113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19" name="Line 15"/>
          <p:cNvSpPr>
            <a:spLocks noChangeShapeType="1"/>
          </p:cNvSpPr>
          <p:nvPr/>
        </p:nvSpPr>
        <p:spPr bwMode="auto">
          <a:xfrm flipH="1">
            <a:off x="1858812" y="2927202"/>
            <a:ext cx="5740877" cy="1724"/>
          </a:xfrm>
          <a:prstGeom prst="line">
            <a:avLst/>
          </a:prstGeom>
          <a:solidFill>
            <a:srgbClr val="CCEC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0" name="Freeform 16"/>
          <p:cNvSpPr>
            <a:spLocks/>
          </p:cNvSpPr>
          <p:nvPr/>
        </p:nvSpPr>
        <p:spPr bwMode="auto">
          <a:xfrm>
            <a:off x="7589347" y="2882391"/>
            <a:ext cx="136155" cy="9134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9" y="52"/>
              </a:cxn>
              <a:cxn ang="0">
                <a:pos x="0" y="105"/>
              </a:cxn>
              <a:cxn ang="0">
                <a:pos x="0" y="0"/>
              </a:cxn>
            </a:cxnLst>
            <a:rect l="0" t="0" r="r" b="b"/>
            <a:pathLst>
              <a:path w="159" h="105">
                <a:moveTo>
                  <a:pt x="0" y="0"/>
                </a:moveTo>
                <a:lnTo>
                  <a:pt x="159" y="52"/>
                </a:lnTo>
                <a:lnTo>
                  <a:pt x="0" y="105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1" name="Rectangle 17"/>
          <p:cNvSpPr>
            <a:spLocks noChangeArrowheads="1"/>
          </p:cNvSpPr>
          <p:nvPr/>
        </p:nvSpPr>
        <p:spPr bwMode="auto">
          <a:xfrm>
            <a:off x="3584004" y="2837581"/>
            <a:ext cx="2352536" cy="179241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2" name="Rectangle 18"/>
          <p:cNvSpPr>
            <a:spLocks noChangeArrowheads="1"/>
          </p:cNvSpPr>
          <p:nvPr/>
        </p:nvSpPr>
        <p:spPr bwMode="auto">
          <a:xfrm>
            <a:off x="3589175" y="2839304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3" name="Rectangle 19"/>
          <p:cNvSpPr>
            <a:spLocks noChangeArrowheads="1"/>
          </p:cNvSpPr>
          <p:nvPr/>
        </p:nvSpPr>
        <p:spPr bwMode="auto">
          <a:xfrm>
            <a:off x="3637432" y="2839304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1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3721882" y="2839304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811502" y="2839304"/>
            <a:ext cx="1949136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INVITE Conference Factory URI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26" name="Line 22"/>
          <p:cNvSpPr>
            <a:spLocks noChangeShapeType="1"/>
          </p:cNvSpPr>
          <p:nvPr/>
        </p:nvSpPr>
        <p:spPr bwMode="auto">
          <a:xfrm flipH="1">
            <a:off x="1858812" y="3868216"/>
            <a:ext cx="5740877" cy="1724"/>
          </a:xfrm>
          <a:prstGeom prst="line">
            <a:avLst/>
          </a:prstGeom>
          <a:solidFill>
            <a:srgbClr val="CCEC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7" name="Freeform 23"/>
          <p:cNvSpPr>
            <a:spLocks/>
          </p:cNvSpPr>
          <p:nvPr/>
        </p:nvSpPr>
        <p:spPr bwMode="auto">
          <a:xfrm>
            <a:off x="7589347" y="3821682"/>
            <a:ext cx="136155" cy="9134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9" y="53"/>
              </a:cxn>
              <a:cxn ang="0">
                <a:pos x="0" y="107"/>
              </a:cxn>
              <a:cxn ang="0">
                <a:pos x="0" y="0"/>
              </a:cxn>
            </a:cxnLst>
            <a:rect l="0" t="0" r="r" b="b"/>
            <a:pathLst>
              <a:path w="159" h="107">
                <a:moveTo>
                  <a:pt x="0" y="0"/>
                </a:moveTo>
                <a:lnTo>
                  <a:pt x="159" y="5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8" name="Rectangle 24"/>
          <p:cNvSpPr>
            <a:spLocks noChangeArrowheads="1"/>
          </p:cNvSpPr>
          <p:nvPr/>
        </p:nvSpPr>
        <p:spPr bwMode="auto">
          <a:xfrm>
            <a:off x="4412994" y="3778596"/>
            <a:ext cx="530829" cy="179241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29" name="Rectangle 25"/>
          <p:cNvSpPr>
            <a:spLocks noChangeArrowheads="1"/>
          </p:cNvSpPr>
          <p:nvPr/>
        </p:nvSpPr>
        <p:spPr bwMode="auto">
          <a:xfrm>
            <a:off x="4419887" y="3780319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0" name="Rectangle 26"/>
          <p:cNvSpPr>
            <a:spLocks noChangeArrowheads="1"/>
          </p:cNvSpPr>
          <p:nvPr/>
        </p:nvSpPr>
        <p:spPr bwMode="auto">
          <a:xfrm>
            <a:off x="4469867" y="3780319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3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1" name="Rectangle 27"/>
          <p:cNvSpPr>
            <a:spLocks noChangeArrowheads="1"/>
          </p:cNvSpPr>
          <p:nvPr/>
        </p:nvSpPr>
        <p:spPr bwMode="auto">
          <a:xfrm>
            <a:off x="4552594" y="3780319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2" name="Rectangle 28"/>
          <p:cNvSpPr>
            <a:spLocks noChangeArrowheads="1"/>
          </p:cNvSpPr>
          <p:nvPr/>
        </p:nvSpPr>
        <p:spPr bwMode="auto">
          <a:xfrm>
            <a:off x="4643938" y="3780319"/>
            <a:ext cx="25756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ACK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3" name="Line 29"/>
          <p:cNvSpPr>
            <a:spLocks noChangeShapeType="1"/>
          </p:cNvSpPr>
          <p:nvPr/>
        </p:nvSpPr>
        <p:spPr bwMode="auto">
          <a:xfrm flipH="1">
            <a:off x="1986349" y="3397708"/>
            <a:ext cx="5739153" cy="1724"/>
          </a:xfrm>
          <a:prstGeom prst="line">
            <a:avLst/>
          </a:prstGeom>
          <a:solidFill>
            <a:srgbClr val="CCEC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34" name="Freeform 30"/>
          <p:cNvSpPr>
            <a:spLocks/>
          </p:cNvSpPr>
          <p:nvPr/>
        </p:nvSpPr>
        <p:spPr bwMode="auto">
          <a:xfrm>
            <a:off x="1858812" y="3351175"/>
            <a:ext cx="137878" cy="93067"/>
          </a:xfrm>
          <a:custGeom>
            <a:avLst/>
            <a:gdLst/>
            <a:ahLst/>
            <a:cxnLst>
              <a:cxn ang="0">
                <a:pos x="161" y="106"/>
              </a:cxn>
              <a:cxn ang="0">
                <a:pos x="0" y="53"/>
              </a:cxn>
              <a:cxn ang="0">
                <a:pos x="161" y="0"/>
              </a:cxn>
              <a:cxn ang="0">
                <a:pos x="161" y="106"/>
              </a:cxn>
            </a:cxnLst>
            <a:rect l="0" t="0" r="r" b="b"/>
            <a:pathLst>
              <a:path w="161" h="106">
                <a:moveTo>
                  <a:pt x="161" y="106"/>
                </a:moveTo>
                <a:lnTo>
                  <a:pt x="0" y="53"/>
                </a:lnTo>
                <a:lnTo>
                  <a:pt x="161" y="0"/>
                </a:lnTo>
                <a:lnTo>
                  <a:pt x="161" y="106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35" name="Rectangle 31"/>
          <p:cNvSpPr>
            <a:spLocks noChangeArrowheads="1"/>
          </p:cNvSpPr>
          <p:nvPr/>
        </p:nvSpPr>
        <p:spPr bwMode="auto">
          <a:xfrm>
            <a:off x="3761522" y="3218467"/>
            <a:ext cx="1997502" cy="358482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36" name="Rectangle 32"/>
          <p:cNvSpPr>
            <a:spLocks noChangeArrowheads="1"/>
          </p:cNvSpPr>
          <p:nvPr/>
        </p:nvSpPr>
        <p:spPr bwMode="auto">
          <a:xfrm>
            <a:off x="3766692" y="3220191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7" name="Rectangle 33"/>
          <p:cNvSpPr>
            <a:spLocks noChangeArrowheads="1"/>
          </p:cNvSpPr>
          <p:nvPr/>
        </p:nvSpPr>
        <p:spPr bwMode="auto">
          <a:xfrm>
            <a:off x="3816673" y="3220191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3899400" y="3220191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39" name="Rectangle 35"/>
          <p:cNvSpPr>
            <a:spLocks noChangeArrowheads="1"/>
          </p:cNvSpPr>
          <p:nvPr/>
        </p:nvSpPr>
        <p:spPr bwMode="auto">
          <a:xfrm>
            <a:off x="3990743" y="3220191"/>
            <a:ext cx="269747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200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0" name="Rectangle 36"/>
          <p:cNvSpPr>
            <a:spLocks noChangeArrowheads="1"/>
          </p:cNvSpPr>
          <p:nvPr/>
        </p:nvSpPr>
        <p:spPr bwMode="auto">
          <a:xfrm>
            <a:off x="4280286" y="3220191"/>
            <a:ext cx="187952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OK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1" name="Rectangle 37"/>
          <p:cNvSpPr>
            <a:spLocks noChangeArrowheads="1"/>
          </p:cNvSpPr>
          <p:nvPr/>
        </p:nvSpPr>
        <p:spPr bwMode="auto">
          <a:xfrm>
            <a:off x="3766692" y="3399432"/>
            <a:ext cx="77095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       Contact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2" name="Rectangle 38"/>
          <p:cNvSpPr>
            <a:spLocks noChangeArrowheads="1"/>
          </p:cNvSpPr>
          <p:nvPr/>
        </p:nvSpPr>
        <p:spPr bwMode="auto">
          <a:xfrm>
            <a:off x="4612916" y="3399432"/>
            <a:ext cx="76573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: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3" name="Rectangle 39"/>
          <p:cNvSpPr>
            <a:spLocks noChangeArrowheads="1"/>
          </p:cNvSpPr>
          <p:nvPr/>
        </p:nvSpPr>
        <p:spPr bwMode="auto">
          <a:xfrm>
            <a:off x="4695643" y="3399432"/>
            <a:ext cx="985010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Conference URI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4" name="Line 40"/>
          <p:cNvSpPr>
            <a:spLocks noChangeShapeType="1"/>
          </p:cNvSpPr>
          <p:nvPr/>
        </p:nvSpPr>
        <p:spPr bwMode="auto">
          <a:xfrm flipH="1">
            <a:off x="3075581" y="4573115"/>
            <a:ext cx="4524108" cy="1724"/>
          </a:xfrm>
          <a:prstGeom prst="line">
            <a:avLst/>
          </a:prstGeom>
          <a:solidFill>
            <a:srgbClr val="CCECFF"/>
          </a:solidFill>
          <a:ln w="31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45" name="Freeform 41"/>
          <p:cNvSpPr>
            <a:spLocks/>
          </p:cNvSpPr>
          <p:nvPr/>
        </p:nvSpPr>
        <p:spPr bwMode="auto">
          <a:xfrm>
            <a:off x="7589347" y="4526581"/>
            <a:ext cx="136155" cy="9134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9" y="53"/>
              </a:cxn>
              <a:cxn ang="0">
                <a:pos x="0" y="107"/>
              </a:cxn>
              <a:cxn ang="0">
                <a:pos x="0" y="0"/>
              </a:cxn>
            </a:cxnLst>
            <a:rect l="0" t="0" r="r" b="b"/>
            <a:pathLst>
              <a:path w="159" h="107">
                <a:moveTo>
                  <a:pt x="0" y="0"/>
                </a:moveTo>
                <a:lnTo>
                  <a:pt x="159" y="5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46" name="Rectangle 42"/>
          <p:cNvSpPr>
            <a:spLocks noChangeArrowheads="1"/>
          </p:cNvSpPr>
          <p:nvPr/>
        </p:nvSpPr>
        <p:spPr bwMode="auto">
          <a:xfrm>
            <a:off x="4459527" y="4483494"/>
            <a:ext cx="1814814" cy="179241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47" name="Rectangle 43"/>
          <p:cNvSpPr>
            <a:spLocks noChangeArrowheads="1"/>
          </p:cNvSpPr>
          <p:nvPr/>
        </p:nvSpPr>
        <p:spPr bwMode="auto">
          <a:xfrm>
            <a:off x="4466421" y="4485218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8" name="Rectangle 44"/>
          <p:cNvSpPr>
            <a:spLocks noChangeArrowheads="1"/>
          </p:cNvSpPr>
          <p:nvPr/>
        </p:nvSpPr>
        <p:spPr bwMode="auto">
          <a:xfrm>
            <a:off x="4516402" y="4485218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4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49" name="Rectangle 45"/>
          <p:cNvSpPr>
            <a:spLocks noChangeArrowheads="1"/>
          </p:cNvSpPr>
          <p:nvPr/>
        </p:nvSpPr>
        <p:spPr bwMode="auto">
          <a:xfrm>
            <a:off x="4597404" y="4485218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0" name="Rectangle 46"/>
          <p:cNvSpPr>
            <a:spLocks noChangeArrowheads="1"/>
          </p:cNvSpPr>
          <p:nvPr/>
        </p:nvSpPr>
        <p:spPr bwMode="auto">
          <a:xfrm>
            <a:off x="4690472" y="4485218"/>
            <a:ext cx="1442710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INVITE Conference URI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1" name="Line 47"/>
          <p:cNvSpPr>
            <a:spLocks noChangeShapeType="1"/>
          </p:cNvSpPr>
          <p:nvPr/>
        </p:nvSpPr>
        <p:spPr bwMode="auto">
          <a:xfrm flipH="1">
            <a:off x="3075581" y="5488277"/>
            <a:ext cx="4524108" cy="1724"/>
          </a:xfrm>
          <a:prstGeom prst="line">
            <a:avLst/>
          </a:prstGeom>
          <a:solidFill>
            <a:srgbClr val="CCECFF"/>
          </a:solidFill>
          <a:ln w="31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52" name="Freeform 48"/>
          <p:cNvSpPr>
            <a:spLocks/>
          </p:cNvSpPr>
          <p:nvPr/>
        </p:nvSpPr>
        <p:spPr bwMode="auto">
          <a:xfrm>
            <a:off x="7589347" y="5443467"/>
            <a:ext cx="136155" cy="91344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59" y="54"/>
              </a:cxn>
              <a:cxn ang="0">
                <a:pos x="0" y="107"/>
              </a:cxn>
              <a:cxn ang="0">
                <a:pos x="0" y="0"/>
              </a:cxn>
            </a:cxnLst>
            <a:rect l="0" t="0" r="r" b="b"/>
            <a:pathLst>
              <a:path w="159" h="107">
                <a:moveTo>
                  <a:pt x="0" y="0"/>
                </a:moveTo>
                <a:lnTo>
                  <a:pt x="159" y="54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53" name="Rectangle 49"/>
          <p:cNvSpPr>
            <a:spLocks noChangeArrowheads="1"/>
          </p:cNvSpPr>
          <p:nvPr/>
        </p:nvSpPr>
        <p:spPr bwMode="auto">
          <a:xfrm>
            <a:off x="5021378" y="5398657"/>
            <a:ext cx="529106" cy="179241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54" name="Rectangle 50"/>
          <p:cNvSpPr>
            <a:spLocks noChangeArrowheads="1"/>
          </p:cNvSpPr>
          <p:nvPr/>
        </p:nvSpPr>
        <p:spPr bwMode="auto">
          <a:xfrm>
            <a:off x="5028272" y="5400380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5" name="Rectangle 51"/>
          <p:cNvSpPr>
            <a:spLocks noChangeArrowheads="1"/>
          </p:cNvSpPr>
          <p:nvPr/>
        </p:nvSpPr>
        <p:spPr bwMode="auto">
          <a:xfrm>
            <a:off x="5078253" y="5400380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6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6" name="Rectangle 52"/>
          <p:cNvSpPr>
            <a:spLocks noChangeArrowheads="1"/>
          </p:cNvSpPr>
          <p:nvPr/>
        </p:nvSpPr>
        <p:spPr bwMode="auto">
          <a:xfrm>
            <a:off x="5159255" y="5400380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7" name="Rectangle 53"/>
          <p:cNvSpPr>
            <a:spLocks noChangeArrowheads="1"/>
          </p:cNvSpPr>
          <p:nvPr/>
        </p:nvSpPr>
        <p:spPr bwMode="auto">
          <a:xfrm>
            <a:off x="5252323" y="5400380"/>
            <a:ext cx="25756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ACK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58" name="Line 54"/>
          <p:cNvSpPr>
            <a:spLocks noChangeShapeType="1"/>
          </p:cNvSpPr>
          <p:nvPr/>
        </p:nvSpPr>
        <p:spPr bwMode="auto">
          <a:xfrm flipH="1">
            <a:off x="3199671" y="5019494"/>
            <a:ext cx="4525831" cy="1724"/>
          </a:xfrm>
          <a:prstGeom prst="line">
            <a:avLst/>
          </a:prstGeom>
          <a:solidFill>
            <a:srgbClr val="CCECFF"/>
          </a:solidFill>
          <a:ln w="3175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59" name="Freeform 55"/>
          <p:cNvSpPr>
            <a:spLocks/>
          </p:cNvSpPr>
          <p:nvPr/>
        </p:nvSpPr>
        <p:spPr bwMode="auto">
          <a:xfrm>
            <a:off x="3075581" y="4972959"/>
            <a:ext cx="136155" cy="91344"/>
          </a:xfrm>
          <a:custGeom>
            <a:avLst/>
            <a:gdLst/>
            <a:ahLst/>
            <a:cxnLst>
              <a:cxn ang="0">
                <a:pos x="159" y="107"/>
              </a:cxn>
              <a:cxn ang="0">
                <a:pos x="0" y="53"/>
              </a:cxn>
              <a:cxn ang="0">
                <a:pos x="159" y="0"/>
              </a:cxn>
              <a:cxn ang="0">
                <a:pos x="159" y="107"/>
              </a:cxn>
            </a:cxnLst>
            <a:rect l="0" t="0" r="r" b="b"/>
            <a:pathLst>
              <a:path w="159" h="107">
                <a:moveTo>
                  <a:pt x="159" y="107"/>
                </a:moveTo>
                <a:lnTo>
                  <a:pt x="0" y="53"/>
                </a:lnTo>
                <a:lnTo>
                  <a:pt x="159" y="0"/>
                </a:lnTo>
                <a:lnTo>
                  <a:pt x="159" y="107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60" name="Rectangle 56"/>
          <p:cNvSpPr>
            <a:spLocks noChangeArrowheads="1"/>
          </p:cNvSpPr>
          <p:nvPr/>
        </p:nvSpPr>
        <p:spPr bwMode="auto">
          <a:xfrm>
            <a:off x="4368183" y="4840253"/>
            <a:ext cx="1999225" cy="356759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sz="2000" b="1">
              <a:latin typeface="+mn-lt"/>
            </a:endParaRPr>
          </a:p>
        </p:txBody>
      </p:sp>
      <p:sp>
        <p:nvSpPr>
          <p:cNvPr id="61" name="Rectangle 57"/>
          <p:cNvSpPr>
            <a:spLocks noChangeArrowheads="1"/>
          </p:cNvSpPr>
          <p:nvPr/>
        </p:nvSpPr>
        <p:spPr bwMode="auto">
          <a:xfrm>
            <a:off x="4373353" y="4841976"/>
            <a:ext cx="48090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(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2" name="Rectangle 58"/>
          <p:cNvSpPr>
            <a:spLocks noChangeArrowheads="1"/>
          </p:cNvSpPr>
          <p:nvPr/>
        </p:nvSpPr>
        <p:spPr bwMode="auto">
          <a:xfrm>
            <a:off x="4423334" y="4841976"/>
            <a:ext cx="7831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5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3" name="Rectangle 59"/>
          <p:cNvSpPr>
            <a:spLocks noChangeArrowheads="1"/>
          </p:cNvSpPr>
          <p:nvPr/>
        </p:nvSpPr>
        <p:spPr bwMode="auto">
          <a:xfrm>
            <a:off x="4507784" y="4841976"/>
            <a:ext cx="83356" cy="18466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)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4" name="Rectangle 60"/>
          <p:cNvSpPr>
            <a:spLocks noChangeArrowheads="1"/>
          </p:cNvSpPr>
          <p:nvPr/>
        </p:nvSpPr>
        <p:spPr bwMode="auto">
          <a:xfrm>
            <a:off x="4597404" y="4841976"/>
            <a:ext cx="269747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200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5" name="Rectangle 61"/>
          <p:cNvSpPr>
            <a:spLocks noChangeArrowheads="1"/>
          </p:cNvSpPr>
          <p:nvPr/>
        </p:nvSpPr>
        <p:spPr bwMode="auto">
          <a:xfrm>
            <a:off x="4888671" y="4841976"/>
            <a:ext cx="187952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OK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6" name="Rectangle 62"/>
          <p:cNvSpPr>
            <a:spLocks noChangeArrowheads="1"/>
          </p:cNvSpPr>
          <p:nvPr/>
        </p:nvSpPr>
        <p:spPr bwMode="auto">
          <a:xfrm>
            <a:off x="4373353" y="5021217"/>
            <a:ext cx="770954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        Contact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7" name="Rectangle 63"/>
          <p:cNvSpPr>
            <a:spLocks noChangeArrowheads="1"/>
          </p:cNvSpPr>
          <p:nvPr/>
        </p:nvSpPr>
        <p:spPr bwMode="auto">
          <a:xfrm>
            <a:off x="5219577" y="5021217"/>
            <a:ext cx="76573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: 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  <p:sp>
        <p:nvSpPr>
          <p:cNvPr id="68" name="Rectangle 64"/>
          <p:cNvSpPr>
            <a:spLocks noChangeArrowheads="1"/>
          </p:cNvSpPr>
          <p:nvPr/>
        </p:nvSpPr>
        <p:spPr bwMode="auto">
          <a:xfrm>
            <a:off x="5302304" y="5021217"/>
            <a:ext cx="985010" cy="183776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l-PL" sz="12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+mn-lt"/>
                <a:cs typeface="Arial" pitchFamily="34" charset="0"/>
              </a:rPr>
              <a:t>Conference URI</a:t>
            </a:r>
            <a:endParaRPr kumimoji="0" lang="pl-PL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n-lt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8F10BB-876D-43C0-828C-132EB05B9581}" type="slidenum">
              <a:rPr lang="pl-PL"/>
              <a:pPr/>
              <a:t>152</a:t>
            </a:fld>
            <a:endParaRPr lang="pl-PL"/>
          </a:p>
        </p:txBody>
      </p:sp>
      <p:sp>
        <p:nvSpPr>
          <p:cNvPr id="3674116" name="Rectangle 4"/>
          <p:cNvSpPr>
            <a:spLocks noGrp="1" noChangeArrowheads="1"/>
          </p:cNvSpPr>
          <p:nvPr>
            <p:ph type="title"/>
          </p:nvPr>
        </p:nvSpPr>
        <p:spPr>
          <a:xfrm>
            <a:off x="815975" y="244984"/>
            <a:ext cx="8077200" cy="762000"/>
          </a:xfrm>
        </p:spPr>
        <p:txBody>
          <a:bodyPr/>
          <a:lstStyle/>
          <a:p>
            <a:r>
              <a:rPr lang="pl-PL" sz="2800" dirty="0"/>
              <a:t>Dołączenie użytkownika do </a:t>
            </a:r>
            <a:r>
              <a:rPr lang="pl-PL" sz="2800" dirty="0" smtClean="0"/>
              <a:t>konferencji z wyk. PSI</a:t>
            </a:r>
            <a:endParaRPr lang="pl-PL" sz="28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grpSp>
        <p:nvGrpSpPr>
          <p:cNvPr id="7" name="Grupa 6"/>
          <p:cNvGrpSpPr/>
          <p:nvPr/>
        </p:nvGrpSpPr>
        <p:grpSpPr>
          <a:xfrm>
            <a:off x="2124075" y="1272372"/>
            <a:ext cx="5112221" cy="5176390"/>
            <a:chOff x="2124075" y="981075"/>
            <a:chExt cx="4479925" cy="4536157"/>
          </a:xfrm>
          <a:solidFill>
            <a:srgbClr val="CCECFF"/>
          </a:solidFill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124075" y="981075"/>
              <a:ext cx="4479925" cy="453615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sz="2400" b="1">
                <a:latin typeface="+mn-lt"/>
              </a:endParaRPr>
            </a:p>
          </p:txBody>
        </p:sp>
        <p:grpSp>
          <p:nvGrpSpPr>
            <p:cNvPr id="9" name="Group 205"/>
            <p:cNvGrpSpPr>
              <a:grpSpLocks/>
            </p:cNvGrpSpPr>
            <p:nvPr/>
          </p:nvGrpSpPr>
          <p:grpSpPr bwMode="auto">
            <a:xfrm>
              <a:off x="2135188" y="1006475"/>
              <a:ext cx="4456113" cy="4338638"/>
              <a:chOff x="1345" y="634"/>
              <a:chExt cx="2807" cy="2733"/>
            </a:xfrm>
            <a:grpFill/>
          </p:grpSpPr>
          <p:sp>
            <p:nvSpPr>
              <p:cNvPr id="30" name="Rectangle 5"/>
              <p:cNvSpPr>
                <a:spLocks noChangeArrowheads="1"/>
              </p:cNvSpPr>
              <p:nvPr/>
            </p:nvSpPr>
            <p:spPr bwMode="auto">
              <a:xfrm>
                <a:off x="2418" y="1070"/>
                <a:ext cx="35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1" name="Rectangle 6"/>
              <p:cNvSpPr>
                <a:spLocks noChangeArrowheads="1"/>
              </p:cNvSpPr>
              <p:nvPr/>
            </p:nvSpPr>
            <p:spPr bwMode="auto">
              <a:xfrm>
                <a:off x="2418" y="1070"/>
                <a:ext cx="35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2" name="Rectangle 7"/>
              <p:cNvSpPr>
                <a:spLocks noChangeArrowheads="1"/>
              </p:cNvSpPr>
              <p:nvPr/>
            </p:nvSpPr>
            <p:spPr bwMode="auto">
              <a:xfrm>
                <a:off x="2443" y="2174"/>
                <a:ext cx="17" cy="89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5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33" name="Rectangle 8"/>
              <p:cNvSpPr>
                <a:spLocks noChangeArrowheads="1"/>
              </p:cNvSpPr>
              <p:nvPr/>
            </p:nvSpPr>
            <p:spPr bwMode="auto">
              <a:xfrm>
                <a:off x="1928" y="1070"/>
                <a:ext cx="35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4" name="Rectangle 9"/>
              <p:cNvSpPr>
                <a:spLocks noChangeArrowheads="1"/>
              </p:cNvSpPr>
              <p:nvPr/>
            </p:nvSpPr>
            <p:spPr bwMode="auto">
              <a:xfrm>
                <a:off x="1928" y="1070"/>
                <a:ext cx="35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5" name="Rectangle 10"/>
              <p:cNvSpPr>
                <a:spLocks noChangeArrowheads="1"/>
              </p:cNvSpPr>
              <p:nvPr/>
            </p:nvSpPr>
            <p:spPr bwMode="auto">
              <a:xfrm>
                <a:off x="1411" y="924"/>
                <a:ext cx="114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IMS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36" name="Rectangle 11"/>
              <p:cNvSpPr>
                <a:spLocks noChangeArrowheads="1"/>
              </p:cNvSpPr>
              <p:nvPr/>
            </p:nvSpPr>
            <p:spPr bwMode="auto">
              <a:xfrm>
                <a:off x="1345" y="999"/>
                <a:ext cx="26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Terminal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37" name="Line 12"/>
              <p:cNvSpPr>
                <a:spLocks noChangeShapeType="1"/>
              </p:cNvSpPr>
              <p:nvPr/>
            </p:nvSpPr>
            <p:spPr bwMode="auto">
              <a:xfrm flipH="1">
                <a:off x="1473" y="1140"/>
                <a:ext cx="40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/>
            </p:nvSpPr>
            <p:spPr bwMode="auto">
              <a:xfrm>
                <a:off x="1876" y="1123"/>
                <a:ext cx="5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5" y="52"/>
                  </a:cxn>
                  <a:cxn ang="0">
                    <a:pos x="0" y="103"/>
                  </a:cxn>
                  <a:cxn ang="0">
                    <a:pos x="0" y="0"/>
                  </a:cxn>
                </a:cxnLst>
                <a:rect l="0" t="0" r="r" b="b"/>
                <a:pathLst>
                  <a:path w="155" h="103">
                    <a:moveTo>
                      <a:pt x="0" y="0"/>
                    </a:moveTo>
                    <a:lnTo>
                      <a:pt x="155" y="52"/>
                    </a:lnTo>
                    <a:lnTo>
                      <a:pt x="0" y="1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39" name="Rectangle 14"/>
              <p:cNvSpPr>
                <a:spLocks noChangeArrowheads="1"/>
              </p:cNvSpPr>
              <p:nvPr/>
            </p:nvSpPr>
            <p:spPr bwMode="auto">
              <a:xfrm>
                <a:off x="1565" y="1107"/>
                <a:ext cx="266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40" name="Rectangle 15"/>
              <p:cNvSpPr>
                <a:spLocks noChangeArrowheads="1"/>
              </p:cNvSpPr>
              <p:nvPr/>
            </p:nvSpPr>
            <p:spPr bwMode="auto">
              <a:xfrm>
                <a:off x="1568" y="1107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1" name="Rectangle 16"/>
              <p:cNvSpPr>
                <a:spLocks noChangeArrowheads="1"/>
              </p:cNvSpPr>
              <p:nvPr/>
            </p:nvSpPr>
            <p:spPr bwMode="auto">
              <a:xfrm>
                <a:off x="1586" y="1107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2" name="Rectangle 17"/>
              <p:cNvSpPr>
                <a:spLocks noChangeArrowheads="1"/>
              </p:cNvSpPr>
              <p:nvPr/>
            </p:nvSpPr>
            <p:spPr bwMode="auto">
              <a:xfrm>
                <a:off x="1618" y="1107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3" name="Rectangle 18"/>
              <p:cNvSpPr>
                <a:spLocks noChangeArrowheads="1"/>
              </p:cNvSpPr>
              <p:nvPr/>
            </p:nvSpPr>
            <p:spPr bwMode="auto">
              <a:xfrm>
                <a:off x="1652" y="1107"/>
                <a:ext cx="19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INVITE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4" name="Rectangle 19"/>
              <p:cNvSpPr>
                <a:spLocks noChangeArrowheads="1"/>
              </p:cNvSpPr>
              <p:nvPr/>
            </p:nvSpPr>
            <p:spPr bwMode="auto">
              <a:xfrm>
                <a:off x="1839" y="961"/>
                <a:ext cx="38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5" name="Rectangle 20"/>
              <p:cNvSpPr>
                <a:spLocks noChangeArrowheads="1"/>
              </p:cNvSpPr>
              <p:nvPr/>
            </p:nvSpPr>
            <p:spPr bwMode="auto">
              <a:xfrm>
                <a:off x="1881" y="961"/>
                <a:ext cx="2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-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6" name="Rectangle 21"/>
              <p:cNvSpPr>
                <a:spLocks noChangeArrowheads="1"/>
              </p:cNvSpPr>
              <p:nvPr/>
            </p:nvSpPr>
            <p:spPr bwMode="auto">
              <a:xfrm>
                <a:off x="1901" y="961"/>
                <a:ext cx="142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CSCF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47" name="Line 22"/>
              <p:cNvSpPr>
                <a:spLocks noChangeShapeType="1"/>
              </p:cNvSpPr>
              <p:nvPr/>
            </p:nvSpPr>
            <p:spPr bwMode="auto">
              <a:xfrm flipH="1">
                <a:off x="2501" y="3056"/>
                <a:ext cx="406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48" name="Freeform 23"/>
              <p:cNvSpPr>
                <a:spLocks/>
              </p:cNvSpPr>
              <p:nvPr/>
            </p:nvSpPr>
            <p:spPr bwMode="auto">
              <a:xfrm>
                <a:off x="2453" y="3039"/>
                <a:ext cx="52" cy="35"/>
              </a:xfrm>
              <a:custGeom>
                <a:avLst/>
                <a:gdLst/>
                <a:ahLst/>
                <a:cxnLst>
                  <a:cxn ang="0">
                    <a:pos x="156" y="104"/>
                  </a:cxn>
                  <a:cxn ang="0">
                    <a:pos x="0" y="52"/>
                  </a:cxn>
                  <a:cxn ang="0">
                    <a:pos x="156" y="0"/>
                  </a:cxn>
                  <a:cxn ang="0">
                    <a:pos x="156" y="104"/>
                  </a:cxn>
                </a:cxnLst>
                <a:rect l="0" t="0" r="r" b="b"/>
                <a:pathLst>
                  <a:path w="156" h="104">
                    <a:moveTo>
                      <a:pt x="156" y="104"/>
                    </a:moveTo>
                    <a:lnTo>
                      <a:pt x="0" y="52"/>
                    </a:lnTo>
                    <a:lnTo>
                      <a:pt x="156" y="0"/>
                    </a:lnTo>
                    <a:lnTo>
                      <a:pt x="156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49" name="Rectangle 24"/>
              <p:cNvSpPr>
                <a:spLocks noChangeArrowheads="1"/>
              </p:cNvSpPr>
              <p:nvPr/>
            </p:nvSpPr>
            <p:spPr bwMode="auto">
              <a:xfrm>
                <a:off x="2566" y="2955"/>
                <a:ext cx="224" cy="2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50" name="Rectangle 25"/>
              <p:cNvSpPr>
                <a:spLocks noChangeArrowheads="1"/>
              </p:cNvSpPr>
              <p:nvPr/>
            </p:nvSpPr>
            <p:spPr bwMode="auto">
              <a:xfrm>
                <a:off x="2575" y="2956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1" name="Rectangle 26"/>
              <p:cNvSpPr>
                <a:spLocks noChangeArrowheads="1"/>
              </p:cNvSpPr>
              <p:nvPr/>
            </p:nvSpPr>
            <p:spPr bwMode="auto">
              <a:xfrm>
                <a:off x="2594" y="2956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2" name="Rectangle 27"/>
              <p:cNvSpPr>
                <a:spLocks noChangeArrowheads="1"/>
              </p:cNvSpPr>
              <p:nvPr/>
            </p:nvSpPr>
            <p:spPr bwMode="auto">
              <a:xfrm>
                <a:off x="2625" y="2956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2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3" name="Rectangle 28"/>
              <p:cNvSpPr>
                <a:spLocks noChangeArrowheads="1"/>
              </p:cNvSpPr>
              <p:nvPr/>
            </p:nvSpPr>
            <p:spPr bwMode="auto">
              <a:xfrm>
                <a:off x="2657" y="2956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4" name="Rectangle 29"/>
              <p:cNvSpPr>
                <a:spLocks noChangeArrowheads="1"/>
              </p:cNvSpPr>
              <p:nvPr/>
            </p:nvSpPr>
            <p:spPr bwMode="auto">
              <a:xfrm>
                <a:off x="2691" y="2956"/>
                <a:ext cx="9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183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5" name="Rectangle 30"/>
              <p:cNvSpPr>
                <a:spLocks noChangeArrowheads="1"/>
              </p:cNvSpPr>
              <p:nvPr/>
            </p:nvSpPr>
            <p:spPr bwMode="auto">
              <a:xfrm>
                <a:off x="2580" y="3023"/>
                <a:ext cx="198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Session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6" name="Rectangle 31"/>
              <p:cNvSpPr>
                <a:spLocks noChangeArrowheads="1"/>
              </p:cNvSpPr>
              <p:nvPr/>
            </p:nvSpPr>
            <p:spPr bwMode="auto">
              <a:xfrm>
                <a:off x="2568" y="3091"/>
                <a:ext cx="2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Progress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57" name="Rectangle 32"/>
              <p:cNvSpPr>
                <a:spLocks noChangeArrowheads="1"/>
              </p:cNvSpPr>
              <p:nvPr/>
            </p:nvSpPr>
            <p:spPr bwMode="auto">
              <a:xfrm>
                <a:off x="3398" y="1070"/>
                <a:ext cx="35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58" name="Rectangle 33"/>
              <p:cNvSpPr>
                <a:spLocks noChangeArrowheads="1"/>
              </p:cNvSpPr>
              <p:nvPr/>
            </p:nvSpPr>
            <p:spPr bwMode="auto">
              <a:xfrm>
                <a:off x="3398" y="1070"/>
                <a:ext cx="35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59" name="Line 34"/>
              <p:cNvSpPr>
                <a:spLocks noChangeShapeType="1"/>
              </p:cNvSpPr>
              <p:nvPr/>
            </p:nvSpPr>
            <p:spPr bwMode="auto">
              <a:xfrm flipH="1">
                <a:off x="1965" y="1197"/>
                <a:ext cx="406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0" name="Freeform 35"/>
              <p:cNvSpPr>
                <a:spLocks/>
              </p:cNvSpPr>
              <p:nvPr/>
            </p:nvSpPr>
            <p:spPr bwMode="auto">
              <a:xfrm>
                <a:off x="2366" y="1179"/>
                <a:ext cx="5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4" y="52"/>
                  </a:cxn>
                  <a:cxn ang="0">
                    <a:pos x="0" y="102"/>
                  </a:cxn>
                  <a:cxn ang="0">
                    <a:pos x="0" y="0"/>
                  </a:cxn>
                </a:cxnLst>
                <a:rect l="0" t="0" r="r" b="b"/>
                <a:pathLst>
                  <a:path w="154" h="102">
                    <a:moveTo>
                      <a:pt x="0" y="0"/>
                    </a:moveTo>
                    <a:lnTo>
                      <a:pt x="154" y="5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1" name="Rectangle 36"/>
              <p:cNvSpPr>
                <a:spLocks noChangeArrowheads="1"/>
              </p:cNvSpPr>
              <p:nvPr/>
            </p:nvSpPr>
            <p:spPr bwMode="auto">
              <a:xfrm>
                <a:off x="2057" y="1163"/>
                <a:ext cx="265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2" name="Rectangle 37"/>
              <p:cNvSpPr>
                <a:spLocks noChangeArrowheads="1"/>
              </p:cNvSpPr>
              <p:nvPr/>
            </p:nvSpPr>
            <p:spPr bwMode="auto">
              <a:xfrm>
                <a:off x="2059" y="1163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63" name="Rectangle 38"/>
              <p:cNvSpPr>
                <a:spLocks noChangeArrowheads="1"/>
              </p:cNvSpPr>
              <p:nvPr/>
            </p:nvSpPr>
            <p:spPr bwMode="auto">
              <a:xfrm>
                <a:off x="2078" y="1163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3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64" name="Rectangle 39"/>
              <p:cNvSpPr>
                <a:spLocks noChangeArrowheads="1"/>
              </p:cNvSpPr>
              <p:nvPr/>
            </p:nvSpPr>
            <p:spPr bwMode="auto">
              <a:xfrm>
                <a:off x="2109" y="1163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65" name="Rectangle 40"/>
              <p:cNvSpPr>
                <a:spLocks noChangeArrowheads="1"/>
              </p:cNvSpPr>
              <p:nvPr/>
            </p:nvSpPr>
            <p:spPr bwMode="auto">
              <a:xfrm>
                <a:off x="2143" y="1163"/>
                <a:ext cx="19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INVITE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66" name="Line 41"/>
              <p:cNvSpPr>
                <a:spLocks noChangeShapeType="1"/>
              </p:cNvSpPr>
              <p:nvPr/>
            </p:nvSpPr>
            <p:spPr bwMode="auto">
              <a:xfrm flipH="1">
                <a:off x="2990" y="3000"/>
                <a:ext cx="89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7" name="Freeform 42"/>
              <p:cNvSpPr>
                <a:spLocks/>
              </p:cNvSpPr>
              <p:nvPr/>
            </p:nvSpPr>
            <p:spPr bwMode="auto">
              <a:xfrm>
                <a:off x="2943" y="2983"/>
                <a:ext cx="51" cy="35"/>
              </a:xfrm>
              <a:custGeom>
                <a:avLst/>
                <a:gdLst/>
                <a:ahLst/>
                <a:cxnLst>
                  <a:cxn ang="0">
                    <a:pos x="154" y="104"/>
                  </a:cxn>
                  <a:cxn ang="0">
                    <a:pos x="0" y="52"/>
                  </a:cxn>
                  <a:cxn ang="0">
                    <a:pos x="154" y="0"/>
                  </a:cxn>
                  <a:cxn ang="0">
                    <a:pos x="154" y="104"/>
                  </a:cxn>
                </a:cxnLst>
                <a:rect l="0" t="0" r="r" b="b"/>
                <a:pathLst>
                  <a:path w="154" h="104">
                    <a:moveTo>
                      <a:pt x="154" y="104"/>
                    </a:moveTo>
                    <a:lnTo>
                      <a:pt x="0" y="52"/>
                    </a:lnTo>
                    <a:lnTo>
                      <a:pt x="154" y="0"/>
                    </a:lnTo>
                    <a:lnTo>
                      <a:pt x="154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8" name="Rectangle 43"/>
              <p:cNvSpPr>
                <a:spLocks noChangeArrowheads="1"/>
              </p:cNvSpPr>
              <p:nvPr/>
            </p:nvSpPr>
            <p:spPr bwMode="auto">
              <a:xfrm>
                <a:off x="3067" y="2967"/>
                <a:ext cx="693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69" name="Rectangle 44"/>
              <p:cNvSpPr>
                <a:spLocks noChangeArrowheads="1"/>
              </p:cNvSpPr>
              <p:nvPr/>
            </p:nvSpPr>
            <p:spPr bwMode="auto">
              <a:xfrm>
                <a:off x="3069" y="2967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0" name="Rectangle 45"/>
              <p:cNvSpPr>
                <a:spLocks noChangeArrowheads="1"/>
              </p:cNvSpPr>
              <p:nvPr/>
            </p:nvSpPr>
            <p:spPr bwMode="auto">
              <a:xfrm>
                <a:off x="3088" y="2967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1" name="Rectangle 46"/>
              <p:cNvSpPr>
                <a:spLocks noChangeArrowheads="1"/>
              </p:cNvSpPr>
              <p:nvPr/>
            </p:nvSpPr>
            <p:spPr bwMode="auto">
              <a:xfrm>
                <a:off x="3119" y="2967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2" name="Rectangle 47"/>
              <p:cNvSpPr>
                <a:spLocks noChangeArrowheads="1"/>
              </p:cNvSpPr>
              <p:nvPr/>
            </p:nvSpPr>
            <p:spPr bwMode="auto">
              <a:xfrm>
                <a:off x="3150" y="2967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3" name="Rectangle 48"/>
              <p:cNvSpPr>
                <a:spLocks noChangeArrowheads="1"/>
              </p:cNvSpPr>
              <p:nvPr/>
            </p:nvSpPr>
            <p:spPr bwMode="auto">
              <a:xfrm>
                <a:off x="3185" y="2967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183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4" name="Rectangle 49"/>
              <p:cNvSpPr>
                <a:spLocks noChangeArrowheads="1"/>
              </p:cNvSpPr>
              <p:nvPr/>
            </p:nvSpPr>
            <p:spPr bwMode="auto">
              <a:xfrm>
                <a:off x="3294" y="2967"/>
                <a:ext cx="4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Sesssion Progress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5" name="Line 50"/>
              <p:cNvSpPr>
                <a:spLocks noChangeShapeType="1"/>
              </p:cNvSpPr>
              <p:nvPr/>
            </p:nvSpPr>
            <p:spPr bwMode="auto">
              <a:xfrm flipH="1">
                <a:off x="2012" y="3113"/>
                <a:ext cx="406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76" name="Freeform 51"/>
              <p:cNvSpPr>
                <a:spLocks/>
              </p:cNvSpPr>
              <p:nvPr/>
            </p:nvSpPr>
            <p:spPr bwMode="auto">
              <a:xfrm>
                <a:off x="1965" y="3095"/>
                <a:ext cx="51" cy="35"/>
              </a:xfrm>
              <a:custGeom>
                <a:avLst/>
                <a:gdLst/>
                <a:ahLst/>
                <a:cxnLst>
                  <a:cxn ang="0">
                    <a:pos x="154" y="104"/>
                  </a:cxn>
                  <a:cxn ang="0">
                    <a:pos x="0" y="52"/>
                  </a:cxn>
                  <a:cxn ang="0">
                    <a:pos x="154" y="0"/>
                  </a:cxn>
                  <a:cxn ang="0">
                    <a:pos x="154" y="104"/>
                  </a:cxn>
                </a:cxnLst>
                <a:rect l="0" t="0" r="r" b="b"/>
                <a:pathLst>
                  <a:path w="154" h="104">
                    <a:moveTo>
                      <a:pt x="154" y="104"/>
                    </a:moveTo>
                    <a:lnTo>
                      <a:pt x="0" y="52"/>
                    </a:lnTo>
                    <a:lnTo>
                      <a:pt x="154" y="0"/>
                    </a:lnTo>
                    <a:lnTo>
                      <a:pt x="154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77" name="Rectangle 52"/>
              <p:cNvSpPr>
                <a:spLocks noChangeArrowheads="1"/>
              </p:cNvSpPr>
              <p:nvPr/>
            </p:nvSpPr>
            <p:spPr bwMode="auto">
              <a:xfrm>
                <a:off x="2077" y="3012"/>
                <a:ext cx="224" cy="2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78" name="Rectangle 53"/>
              <p:cNvSpPr>
                <a:spLocks noChangeArrowheads="1"/>
              </p:cNvSpPr>
              <p:nvPr/>
            </p:nvSpPr>
            <p:spPr bwMode="auto">
              <a:xfrm>
                <a:off x="2087" y="3012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79" name="Rectangle 54"/>
              <p:cNvSpPr>
                <a:spLocks noChangeArrowheads="1"/>
              </p:cNvSpPr>
              <p:nvPr/>
            </p:nvSpPr>
            <p:spPr bwMode="auto">
              <a:xfrm>
                <a:off x="2106" y="3012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0" name="Rectangle 55"/>
              <p:cNvSpPr>
                <a:spLocks noChangeArrowheads="1"/>
              </p:cNvSpPr>
              <p:nvPr/>
            </p:nvSpPr>
            <p:spPr bwMode="auto">
              <a:xfrm>
                <a:off x="2137" y="3012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3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1" name="Rectangle 56"/>
              <p:cNvSpPr>
                <a:spLocks noChangeArrowheads="1"/>
              </p:cNvSpPr>
              <p:nvPr/>
            </p:nvSpPr>
            <p:spPr bwMode="auto">
              <a:xfrm>
                <a:off x="2168" y="3012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2" name="Rectangle 57"/>
              <p:cNvSpPr>
                <a:spLocks noChangeArrowheads="1"/>
              </p:cNvSpPr>
              <p:nvPr/>
            </p:nvSpPr>
            <p:spPr bwMode="auto">
              <a:xfrm>
                <a:off x="2202" y="3012"/>
                <a:ext cx="9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183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3" name="Rectangle 58"/>
              <p:cNvSpPr>
                <a:spLocks noChangeArrowheads="1"/>
              </p:cNvSpPr>
              <p:nvPr/>
            </p:nvSpPr>
            <p:spPr bwMode="auto">
              <a:xfrm>
                <a:off x="2092" y="3079"/>
                <a:ext cx="21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Session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4" name="Rectangle 59"/>
              <p:cNvSpPr>
                <a:spLocks noChangeArrowheads="1"/>
              </p:cNvSpPr>
              <p:nvPr/>
            </p:nvSpPr>
            <p:spPr bwMode="auto">
              <a:xfrm>
                <a:off x="2079" y="3147"/>
                <a:ext cx="2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Progress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5" name="Rectangle 60"/>
              <p:cNvSpPr>
                <a:spLocks noChangeArrowheads="1"/>
              </p:cNvSpPr>
              <p:nvPr/>
            </p:nvSpPr>
            <p:spPr bwMode="auto">
              <a:xfrm>
                <a:off x="2321" y="961"/>
                <a:ext cx="34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6" name="Rectangle 61"/>
              <p:cNvSpPr>
                <a:spLocks noChangeArrowheads="1"/>
              </p:cNvSpPr>
              <p:nvPr/>
            </p:nvSpPr>
            <p:spPr bwMode="auto">
              <a:xfrm>
                <a:off x="2363" y="961"/>
                <a:ext cx="2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-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7" name="Rectangle 62"/>
              <p:cNvSpPr>
                <a:spLocks noChangeArrowheads="1"/>
              </p:cNvSpPr>
              <p:nvPr/>
            </p:nvSpPr>
            <p:spPr bwMode="auto">
              <a:xfrm>
                <a:off x="2383" y="961"/>
                <a:ext cx="142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CSCF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8" name="Rectangle 63"/>
              <p:cNvSpPr>
                <a:spLocks noChangeArrowheads="1"/>
              </p:cNvSpPr>
              <p:nvPr/>
            </p:nvSpPr>
            <p:spPr bwMode="auto">
              <a:xfrm>
                <a:off x="3764" y="961"/>
                <a:ext cx="76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AS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89" name="Rectangle 64"/>
              <p:cNvSpPr>
                <a:spLocks noChangeArrowheads="1"/>
              </p:cNvSpPr>
              <p:nvPr/>
            </p:nvSpPr>
            <p:spPr bwMode="auto">
              <a:xfrm>
                <a:off x="3847" y="961"/>
                <a:ext cx="30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/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0" name="Rectangle 65"/>
              <p:cNvSpPr>
                <a:spLocks noChangeArrowheads="1"/>
              </p:cNvSpPr>
              <p:nvPr/>
            </p:nvSpPr>
            <p:spPr bwMode="auto">
              <a:xfrm>
                <a:off x="3865" y="961"/>
                <a:ext cx="172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MRFC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1" name="Freeform 66"/>
              <p:cNvSpPr>
                <a:spLocks noEditPoints="1"/>
              </p:cNvSpPr>
              <p:nvPr/>
            </p:nvSpPr>
            <p:spPr bwMode="auto">
              <a:xfrm>
                <a:off x="2942" y="1757"/>
                <a:ext cx="411" cy="1"/>
              </a:xfrm>
              <a:custGeom>
                <a:avLst/>
                <a:gdLst/>
                <a:ahLst/>
                <a:cxnLst>
                  <a:cxn ang="0">
                    <a:pos x="1229" y="0"/>
                  </a:cxn>
                  <a:cxn ang="0">
                    <a:pos x="1162" y="5"/>
                  </a:cxn>
                  <a:cxn ang="0">
                    <a:pos x="1177" y="3"/>
                  </a:cxn>
                  <a:cxn ang="0">
                    <a:pos x="1132" y="3"/>
                  </a:cxn>
                  <a:cxn ang="0">
                    <a:pos x="1148" y="5"/>
                  </a:cxn>
                  <a:cxn ang="0">
                    <a:pos x="1080" y="0"/>
                  </a:cxn>
                  <a:cxn ang="0">
                    <a:pos x="1066" y="5"/>
                  </a:cxn>
                  <a:cxn ang="0">
                    <a:pos x="1069" y="2"/>
                  </a:cxn>
                  <a:cxn ang="0">
                    <a:pos x="1026" y="5"/>
                  </a:cxn>
                  <a:cxn ang="0">
                    <a:pos x="1041" y="5"/>
                  </a:cxn>
                  <a:cxn ang="0">
                    <a:pos x="971" y="2"/>
                  </a:cxn>
                  <a:cxn ang="0">
                    <a:pos x="1013" y="5"/>
                  </a:cxn>
                  <a:cxn ang="0">
                    <a:pos x="960" y="0"/>
                  </a:cxn>
                  <a:cxn ang="0">
                    <a:pos x="919" y="5"/>
                  </a:cxn>
                  <a:cxn ang="0">
                    <a:pos x="934" y="3"/>
                  </a:cxn>
                  <a:cxn ang="0">
                    <a:pos x="863" y="3"/>
                  </a:cxn>
                  <a:cxn ang="0">
                    <a:pos x="905" y="5"/>
                  </a:cxn>
                  <a:cxn ang="0">
                    <a:pos x="838" y="0"/>
                  </a:cxn>
                  <a:cxn ang="0">
                    <a:pos x="825" y="5"/>
                  </a:cxn>
                  <a:cxn ang="0">
                    <a:pos x="826" y="2"/>
                  </a:cxn>
                  <a:cxn ang="0">
                    <a:pos x="756" y="5"/>
                  </a:cxn>
                  <a:cxn ang="0">
                    <a:pos x="800" y="5"/>
                  </a:cxn>
                  <a:cxn ang="0">
                    <a:pos x="728" y="2"/>
                  </a:cxn>
                  <a:cxn ang="0">
                    <a:pos x="744" y="5"/>
                  </a:cxn>
                  <a:cxn ang="0">
                    <a:pos x="717" y="0"/>
                  </a:cxn>
                  <a:cxn ang="0">
                    <a:pos x="649" y="5"/>
                  </a:cxn>
                  <a:cxn ang="0">
                    <a:pos x="692" y="3"/>
                  </a:cxn>
                  <a:cxn ang="0">
                    <a:pos x="620" y="3"/>
                  </a:cxn>
                  <a:cxn ang="0">
                    <a:pos x="635" y="5"/>
                  </a:cxn>
                  <a:cxn ang="0">
                    <a:pos x="595" y="0"/>
                  </a:cxn>
                  <a:cxn ang="0">
                    <a:pos x="582" y="5"/>
                  </a:cxn>
                  <a:cxn ang="0">
                    <a:pos x="584" y="2"/>
                  </a:cxn>
                  <a:cxn ang="0">
                    <a:pos x="513" y="5"/>
                  </a:cxn>
                  <a:cxn ang="0">
                    <a:pos x="530" y="5"/>
                  </a:cxn>
                  <a:cxn ang="0">
                    <a:pos x="487" y="2"/>
                  </a:cxn>
                  <a:cxn ang="0">
                    <a:pos x="501" y="5"/>
                  </a:cxn>
                  <a:cxn ang="0">
                    <a:pos x="474" y="0"/>
                  </a:cxn>
                  <a:cxn ang="0">
                    <a:pos x="407" y="5"/>
                  </a:cxn>
                  <a:cxn ang="0">
                    <a:pos x="422" y="3"/>
                  </a:cxn>
                  <a:cxn ang="0">
                    <a:pos x="377" y="3"/>
                  </a:cxn>
                  <a:cxn ang="0">
                    <a:pos x="393" y="5"/>
                  </a:cxn>
                  <a:cxn ang="0">
                    <a:pos x="325" y="0"/>
                  </a:cxn>
                  <a:cxn ang="0">
                    <a:pos x="313" y="5"/>
                  </a:cxn>
                  <a:cxn ang="0">
                    <a:pos x="314" y="2"/>
                  </a:cxn>
                  <a:cxn ang="0">
                    <a:pos x="271" y="5"/>
                  </a:cxn>
                  <a:cxn ang="0">
                    <a:pos x="287" y="5"/>
                  </a:cxn>
                  <a:cxn ang="0">
                    <a:pos x="217" y="2"/>
                  </a:cxn>
                  <a:cxn ang="0">
                    <a:pos x="258" y="5"/>
                  </a:cxn>
                  <a:cxn ang="0">
                    <a:pos x="205" y="0"/>
                  </a:cxn>
                  <a:cxn ang="0">
                    <a:pos x="164" y="5"/>
                  </a:cxn>
                  <a:cxn ang="0">
                    <a:pos x="179" y="3"/>
                  </a:cxn>
                  <a:cxn ang="0">
                    <a:pos x="108" y="3"/>
                  </a:cxn>
                  <a:cxn ang="0">
                    <a:pos x="151" y="5"/>
                  </a:cxn>
                  <a:cxn ang="0">
                    <a:pos x="84" y="0"/>
                  </a:cxn>
                  <a:cxn ang="0">
                    <a:pos x="70" y="5"/>
                  </a:cxn>
                  <a:cxn ang="0">
                    <a:pos x="71" y="2"/>
                  </a:cxn>
                  <a:cxn ang="0">
                    <a:pos x="1" y="5"/>
                  </a:cxn>
                  <a:cxn ang="0">
                    <a:pos x="45" y="5"/>
                  </a:cxn>
                </a:cxnLst>
                <a:rect l="0" t="0" r="r" b="b"/>
                <a:pathLst>
                  <a:path w="1231" h="5">
                    <a:moveTo>
                      <a:pt x="1229" y="5"/>
                    </a:moveTo>
                    <a:lnTo>
                      <a:pt x="1188" y="5"/>
                    </a:lnTo>
                    <a:lnTo>
                      <a:pt x="1187" y="5"/>
                    </a:lnTo>
                    <a:lnTo>
                      <a:pt x="1186" y="3"/>
                    </a:lnTo>
                    <a:lnTo>
                      <a:pt x="1187" y="2"/>
                    </a:lnTo>
                    <a:lnTo>
                      <a:pt x="1188" y="0"/>
                    </a:lnTo>
                    <a:lnTo>
                      <a:pt x="1229" y="0"/>
                    </a:lnTo>
                    <a:lnTo>
                      <a:pt x="1231" y="2"/>
                    </a:lnTo>
                    <a:lnTo>
                      <a:pt x="1231" y="3"/>
                    </a:lnTo>
                    <a:lnTo>
                      <a:pt x="1231" y="5"/>
                    </a:lnTo>
                    <a:lnTo>
                      <a:pt x="1229" y="5"/>
                    </a:lnTo>
                    <a:lnTo>
                      <a:pt x="1229" y="5"/>
                    </a:lnTo>
                    <a:close/>
                    <a:moveTo>
                      <a:pt x="1174" y="5"/>
                    </a:moveTo>
                    <a:lnTo>
                      <a:pt x="1162" y="5"/>
                    </a:lnTo>
                    <a:lnTo>
                      <a:pt x="1160" y="5"/>
                    </a:lnTo>
                    <a:lnTo>
                      <a:pt x="1159" y="3"/>
                    </a:lnTo>
                    <a:lnTo>
                      <a:pt x="1160" y="2"/>
                    </a:lnTo>
                    <a:lnTo>
                      <a:pt x="1162" y="0"/>
                    </a:lnTo>
                    <a:lnTo>
                      <a:pt x="1174" y="0"/>
                    </a:lnTo>
                    <a:lnTo>
                      <a:pt x="1176" y="2"/>
                    </a:lnTo>
                    <a:lnTo>
                      <a:pt x="1177" y="3"/>
                    </a:lnTo>
                    <a:lnTo>
                      <a:pt x="1176" y="5"/>
                    </a:lnTo>
                    <a:lnTo>
                      <a:pt x="1174" y="5"/>
                    </a:lnTo>
                    <a:lnTo>
                      <a:pt x="1174" y="5"/>
                    </a:lnTo>
                    <a:close/>
                    <a:moveTo>
                      <a:pt x="1148" y="5"/>
                    </a:moveTo>
                    <a:lnTo>
                      <a:pt x="1134" y="5"/>
                    </a:lnTo>
                    <a:lnTo>
                      <a:pt x="1132" y="5"/>
                    </a:lnTo>
                    <a:lnTo>
                      <a:pt x="1132" y="3"/>
                    </a:lnTo>
                    <a:lnTo>
                      <a:pt x="1132" y="2"/>
                    </a:lnTo>
                    <a:lnTo>
                      <a:pt x="1134" y="0"/>
                    </a:lnTo>
                    <a:lnTo>
                      <a:pt x="1148" y="0"/>
                    </a:lnTo>
                    <a:lnTo>
                      <a:pt x="1149" y="2"/>
                    </a:lnTo>
                    <a:lnTo>
                      <a:pt x="1151" y="3"/>
                    </a:lnTo>
                    <a:lnTo>
                      <a:pt x="1149" y="5"/>
                    </a:lnTo>
                    <a:lnTo>
                      <a:pt x="1148" y="5"/>
                    </a:lnTo>
                    <a:lnTo>
                      <a:pt x="1148" y="5"/>
                    </a:lnTo>
                    <a:close/>
                    <a:moveTo>
                      <a:pt x="1121" y="5"/>
                    </a:moveTo>
                    <a:lnTo>
                      <a:pt x="1080" y="5"/>
                    </a:lnTo>
                    <a:lnTo>
                      <a:pt x="1079" y="5"/>
                    </a:lnTo>
                    <a:lnTo>
                      <a:pt x="1078" y="3"/>
                    </a:lnTo>
                    <a:lnTo>
                      <a:pt x="1079" y="2"/>
                    </a:lnTo>
                    <a:lnTo>
                      <a:pt x="1080" y="0"/>
                    </a:lnTo>
                    <a:lnTo>
                      <a:pt x="1121" y="0"/>
                    </a:lnTo>
                    <a:lnTo>
                      <a:pt x="1122" y="2"/>
                    </a:lnTo>
                    <a:lnTo>
                      <a:pt x="1122" y="3"/>
                    </a:lnTo>
                    <a:lnTo>
                      <a:pt x="1122" y="5"/>
                    </a:lnTo>
                    <a:lnTo>
                      <a:pt x="1121" y="5"/>
                    </a:lnTo>
                    <a:lnTo>
                      <a:pt x="1121" y="5"/>
                    </a:lnTo>
                    <a:close/>
                    <a:moveTo>
                      <a:pt x="1066" y="5"/>
                    </a:moveTo>
                    <a:lnTo>
                      <a:pt x="1054" y="5"/>
                    </a:lnTo>
                    <a:lnTo>
                      <a:pt x="1052" y="5"/>
                    </a:lnTo>
                    <a:lnTo>
                      <a:pt x="1051" y="3"/>
                    </a:lnTo>
                    <a:lnTo>
                      <a:pt x="1052" y="2"/>
                    </a:lnTo>
                    <a:lnTo>
                      <a:pt x="1054" y="0"/>
                    </a:lnTo>
                    <a:lnTo>
                      <a:pt x="1066" y="0"/>
                    </a:lnTo>
                    <a:lnTo>
                      <a:pt x="1069" y="2"/>
                    </a:lnTo>
                    <a:lnTo>
                      <a:pt x="1069" y="3"/>
                    </a:lnTo>
                    <a:lnTo>
                      <a:pt x="1069" y="5"/>
                    </a:lnTo>
                    <a:lnTo>
                      <a:pt x="1066" y="5"/>
                    </a:lnTo>
                    <a:lnTo>
                      <a:pt x="1066" y="5"/>
                    </a:lnTo>
                    <a:close/>
                    <a:moveTo>
                      <a:pt x="1040" y="5"/>
                    </a:moveTo>
                    <a:lnTo>
                      <a:pt x="1027" y="5"/>
                    </a:lnTo>
                    <a:lnTo>
                      <a:pt x="1026" y="5"/>
                    </a:lnTo>
                    <a:lnTo>
                      <a:pt x="1024" y="3"/>
                    </a:lnTo>
                    <a:lnTo>
                      <a:pt x="1026" y="2"/>
                    </a:lnTo>
                    <a:lnTo>
                      <a:pt x="1027" y="0"/>
                    </a:lnTo>
                    <a:lnTo>
                      <a:pt x="1040" y="0"/>
                    </a:lnTo>
                    <a:lnTo>
                      <a:pt x="1041" y="2"/>
                    </a:lnTo>
                    <a:lnTo>
                      <a:pt x="1042" y="3"/>
                    </a:lnTo>
                    <a:lnTo>
                      <a:pt x="1041" y="5"/>
                    </a:lnTo>
                    <a:lnTo>
                      <a:pt x="1040" y="5"/>
                    </a:lnTo>
                    <a:lnTo>
                      <a:pt x="1040" y="5"/>
                    </a:lnTo>
                    <a:close/>
                    <a:moveTo>
                      <a:pt x="1013" y="5"/>
                    </a:moveTo>
                    <a:lnTo>
                      <a:pt x="972" y="5"/>
                    </a:lnTo>
                    <a:lnTo>
                      <a:pt x="971" y="5"/>
                    </a:lnTo>
                    <a:lnTo>
                      <a:pt x="971" y="3"/>
                    </a:lnTo>
                    <a:lnTo>
                      <a:pt x="971" y="2"/>
                    </a:lnTo>
                    <a:lnTo>
                      <a:pt x="972" y="0"/>
                    </a:lnTo>
                    <a:lnTo>
                      <a:pt x="1013" y="0"/>
                    </a:lnTo>
                    <a:lnTo>
                      <a:pt x="1014" y="2"/>
                    </a:lnTo>
                    <a:lnTo>
                      <a:pt x="1016" y="3"/>
                    </a:lnTo>
                    <a:lnTo>
                      <a:pt x="1014" y="5"/>
                    </a:lnTo>
                    <a:lnTo>
                      <a:pt x="1013" y="5"/>
                    </a:lnTo>
                    <a:lnTo>
                      <a:pt x="1013" y="5"/>
                    </a:lnTo>
                    <a:close/>
                    <a:moveTo>
                      <a:pt x="960" y="5"/>
                    </a:moveTo>
                    <a:lnTo>
                      <a:pt x="946" y="5"/>
                    </a:lnTo>
                    <a:lnTo>
                      <a:pt x="944" y="5"/>
                    </a:lnTo>
                    <a:lnTo>
                      <a:pt x="943" y="3"/>
                    </a:lnTo>
                    <a:lnTo>
                      <a:pt x="944" y="2"/>
                    </a:lnTo>
                    <a:lnTo>
                      <a:pt x="946" y="0"/>
                    </a:lnTo>
                    <a:lnTo>
                      <a:pt x="960" y="0"/>
                    </a:lnTo>
                    <a:lnTo>
                      <a:pt x="961" y="2"/>
                    </a:lnTo>
                    <a:lnTo>
                      <a:pt x="961" y="3"/>
                    </a:lnTo>
                    <a:lnTo>
                      <a:pt x="961" y="5"/>
                    </a:lnTo>
                    <a:lnTo>
                      <a:pt x="960" y="5"/>
                    </a:lnTo>
                    <a:lnTo>
                      <a:pt x="960" y="5"/>
                    </a:lnTo>
                    <a:close/>
                    <a:moveTo>
                      <a:pt x="932" y="5"/>
                    </a:moveTo>
                    <a:lnTo>
                      <a:pt x="919" y="5"/>
                    </a:lnTo>
                    <a:lnTo>
                      <a:pt x="918" y="5"/>
                    </a:lnTo>
                    <a:lnTo>
                      <a:pt x="916" y="3"/>
                    </a:lnTo>
                    <a:lnTo>
                      <a:pt x="918" y="2"/>
                    </a:lnTo>
                    <a:lnTo>
                      <a:pt x="919" y="0"/>
                    </a:lnTo>
                    <a:lnTo>
                      <a:pt x="932" y="0"/>
                    </a:lnTo>
                    <a:lnTo>
                      <a:pt x="934" y="2"/>
                    </a:lnTo>
                    <a:lnTo>
                      <a:pt x="934" y="3"/>
                    </a:lnTo>
                    <a:lnTo>
                      <a:pt x="934" y="5"/>
                    </a:lnTo>
                    <a:lnTo>
                      <a:pt x="932" y="5"/>
                    </a:lnTo>
                    <a:lnTo>
                      <a:pt x="932" y="5"/>
                    </a:lnTo>
                    <a:close/>
                    <a:moveTo>
                      <a:pt x="905" y="5"/>
                    </a:moveTo>
                    <a:lnTo>
                      <a:pt x="864" y="5"/>
                    </a:lnTo>
                    <a:lnTo>
                      <a:pt x="863" y="5"/>
                    </a:lnTo>
                    <a:lnTo>
                      <a:pt x="863" y="3"/>
                    </a:lnTo>
                    <a:lnTo>
                      <a:pt x="863" y="2"/>
                    </a:lnTo>
                    <a:lnTo>
                      <a:pt x="864" y="0"/>
                    </a:lnTo>
                    <a:lnTo>
                      <a:pt x="905" y="0"/>
                    </a:lnTo>
                    <a:lnTo>
                      <a:pt x="906" y="2"/>
                    </a:lnTo>
                    <a:lnTo>
                      <a:pt x="908" y="3"/>
                    </a:lnTo>
                    <a:lnTo>
                      <a:pt x="906" y="5"/>
                    </a:lnTo>
                    <a:lnTo>
                      <a:pt x="905" y="5"/>
                    </a:lnTo>
                    <a:lnTo>
                      <a:pt x="905" y="5"/>
                    </a:lnTo>
                    <a:close/>
                    <a:moveTo>
                      <a:pt x="852" y="5"/>
                    </a:moveTo>
                    <a:lnTo>
                      <a:pt x="838" y="5"/>
                    </a:lnTo>
                    <a:lnTo>
                      <a:pt x="836" y="5"/>
                    </a:lnTo>
                    <a:lnTo>
                      <a:pt x="836" y="3"/>
                    </a:lnTo>
                    <a:lnTo>
                      <a:pt x="836" y="2"/>
                    </a:lnTo>
                    <a:lnTo>
                      <a:pt x="838" y="0"/>
                    </a:lnTo>
                    <a:lnTo>
                      <a:pt x="852" y="0"/>
                    </a:lnTo>
                    <a:lnTo>
                      <a:pt x="853" y="2"/>
                    </a:lnTo>
                    <a:lnTo>
                      <a:pt x="853" y="3"/>
                    </a:lnTo>
                    <a:lnTo>
                      <a:pt x="853" y="5"/>
                    </a:lnTo>
                    <a:lnTo>
                      <a:pt x="852" y="5"/>
                    </a:lnTo>
                    <a:lnTo>
                      <a:pt x="852" y="5"/>
                    </a:lnTo>
                    <a:close/>
                    <a:moveTo>
                      <a:pt x="825" y="5"/>
                    </a:moveTo>
                    <a:lnTo>
                      <a:pt x="811" y="5"/>
                    </a:lnTo>
                    <a:lnTo>
                      <a:pt x="809" y="5"/>
                    </a:lnTo>
                    <a:lnTo>
                      <a:pt x="808" y="3"/>
                    </a:lnTo>
                    <a:lnTo>
                      <a:pt x="809" y="2"/>
                    </a:lnTo>
                    <a:lnTo>
                      <a:pt x="811" y="0"/>
                    </a:lnTo>
                    <a:lnTo>
                      <a:pt x="825" y="0"/>
                    </a:lnTo>
                    <a:lnTo>
                      <a:pt x="826" y="2"/>
                    </a:lnTo>
                    <a:lnTo>
                      <a:pt x="826" y="3"/>
                    </a:lnTo>
                    <a:lnTo>
                      <a:pt x="826" y="5"/>
                    </a:lnTo>
                    <a:lnTo>
                      <a:pt x="825" y="5"/>
                    </a:lnTo>
                    <a:lnTo>
                      <a:pt x="825" y="5"/>
                    </a:lnTo>
                    <a:close/>
                    <a:moveTo>
                      <a:pt x="797" y="5"/>
                    </a:moveTo>
                    <a:lnTo>
                      <a:pt x="758" y="5"/>
                    </a:lnTo>
                    <a:lnTo>
                      <a:pt x="756" y="5"/>
                    </a:lnTo>
                    <a:lnTo>
                      <a:pt x="755" y="3"/>
                    </a:lnTo>
                    <a:lnTo>
                      <a:pt x="756" y="2"/>
                    </a:lnTo>
                    <a:lnTo>
                      <a:pt x="758" y="0"/>
                    </a:lnTo>
                    <a:lnTo>
                      <a:pt x="797" y="0"/>
                    </a:lnTo>
                    <a:lnTo>
                      <a:pt x="800" y="2"/>
                    </a:lnTo>
                    <a:lnTo>
                      <a:pt x="800" y="3"/>
                    </a:lnTo>
                    <a:lnTo>
                      <a:pt x="800" y="5"/>
                    </a:lnTo>
                    <a:lnTo>
                      <a:pt x="797" y="5"/>
                    </a:lnTo>
                    <a:lnTo>
                      <a:pt x="797" y="5"/>
                    </a:lnTo>
                    <a:close/>
                    <a:moveTo>
                      <a:pt x="744" y="5"/>
                    </a:moveTo>
                    <a:lnTo>
                      <a:pt x="729" y="5"/>
                    </a:lnTo>
                    <a:lnTo>
                      <a:pt x="728" y="5"/>
                    </a:lnTo>
                    <a:lnTo>
                      <a:pt x="728" y="3"/>
                    </a:lnTo>
                    <a:lnTo>
                      <a:pt x="728" y="2"/>
                    </a:lnTo>
                    <a:lnTo>
                      <a:pt x="729" y="0"/>
                    </a:lnTo>
                    <a:lnTo>
                      <a:pt x="744" y="0"/>
                    </a:lnTo>
                    <a:lnTo>
                      <a:pt x="745" y="2"/>
                    </a:lnTo>
                    <a:lnTo>
                      <a:pt x="746" y="3"/>
                    </a:lnTo>
                    <a:lnTo>
                      <a:pt x="745" y="5"/>
                    </a:lnTo>
                    <a:lnTo>
                      <a:pt x="744" y="5"/>
                    </a:lnTo>
                    <a:lnTo>
                      <a:pt x="744" y="5"/>
                    </a:lnTo>
                    <a:close/>
                    <a:moveTo>
                      <a:pt x="717" y="5"/>
                    </a:moveTo>
                    <a:lnTo>
                      <a:pt x="703" y="5"/>
                    </a:lnTo>
                    <a:lnTo>
                      <a:pt x="701" y="5"/>
                    </a:lnTo>
                    <a:lnTo>
                      <a:pt x="701" y="3"/>
                    </a:lnTo>
                    <a:lnTo>
                      <a:pt x="701" y="2"/>
                    </a:lnTo>
                    <a:lnTo>
                      <a:pt x="703" y="0"/>
                    </a:lnTo>
                    <a:lnTo>
                      <a:pt x="717" y="0"/>
                    </a:lnTo>
                    <a:lnTo>
                      <a:pt x="718" y="2"/>
                    </a:lnTo>
                    <a:lnTo>
                      <a:pt x="718" y="3"/>
                    </a:lnTo>
                    <a:lnTo>
                      <a:pt x="718" y="5"/>
                    </a:lnTo>
                    <a:lnTo>
                      <a:pt x="717" y="5"/>
                    </a:lnTo>
                    <a:lnTo>
                      <a:pt x="717" y="5"/>
                    </a:lnTo>
                    <a:close/>
                    <a:moveTo>
                      <a:pt x="690" y="5"/>
                    </a:moveTo>
                    <a:lnTo>
                      <a:pt x="649" y="5"/>
                    </a:lnTo>
                    <a:lnTo>
                      <a:pt x="648" y="5"/>
                    </a:lnTo>
                    <a:lnTo>
                      <a:pt x="647" y="3"/>
                    </a:lnTo>
                    <a:lnTo>
                      <a:pt x="648" y="2"/>
                    </a:lnTo>
                    <a:lnTo>
                      <a:pt x="649" y="0"/>
                    </a:lnTo>
                    <a:lnTo>
                      <a:pt x="690" y="0"/>
                    </a:lnTo>
                    <a:lnTo>
                      <a:pt x="692" y="2"/>
                    </a:lnTo>
                    <a:lnTo>
                      <a:pt x="692" y="3"/>
                    </a:lnTo>
                    <a:lnTo>
                      <a:pt x="692" y="5"/>
                    </a:lnTo>
                    <a:lnTo>
                      <a:pt x="690" y="5"/>
                    </a:lnTo>
                    <a:lnTo>
                      <a:pt x="690" y="5"/>
                    </a:lnTo>
                    <a:close/>
                    <a:moveTo>
                      <a:pt x="635" y="5"/>
                    </a:moveTo>
                    <a:lnTo>
                      <a:pt x="623" y="5"/>
                    </a:lnTo>
                    <a:lnTo>
                      <a:pt x="621" y="5"/>
                    </a:lnTo>
                    <a:lnTo>
                      <a:pt x="620" y="3"/>
                    </a:lnTo>
                    <a:lnTo>
                      <a:pt x="621" y="2"/>
                    </a:lnTo>
                    <a:lnTo>
                      <a:pt x="623" y="0"/>
                    </a:lnTo>
                    <a:lnTo>
                      <a:pt x="635" y="0"/>
                    </a:lnTo>
                    <a:lnTo>
                      <a:pt x="637" y="2"/>
                    </a:lnTo>
                    <a:lnTo>
                      <a:pt x="638" y="3"/>
                    </a:lnTo>
                    <a:lnTo>
                      <a:pt x="637" y="5"/>
                    </a:lnTo>
                    <a:lnTo>
                      <a:pt x="635" y="5"/>
                    </a:lnTo>
                    <a:lnTo>
                      <a:pt x="635" y="5"/>
                    </a:lnTo>
                    <a:close/>
                    <a:moveTo>
                      <a:pt x="609" y="5"/>
                    </a:moveTo>
                    <a:lnTo>
                      <a:pt x="595" y="5"/>
                    </a:lnTo>
                    <a:lnTo>
                      <a:pt x="593" y="5"/>
                    </a:lnTo>
                    <a:lnTo>
                      <a:pt x="593" y="3"/>
                    </a:lnTo>
                    <a:lnTo>
                      <a:pt x="593" y="2"/>
                    </a:lnTo>
                    <a:lnTo>
                      <a:pt x="595" y="0"/>
                    </a:lnTo>
                    <a:lnTo>
                      <a:pt x="609" y="0"/>
                    </a:lnTo>
                    <a:lnTo>
                      <a:pt x="610" y="2"/>
                    </a:lnTo>
                    <a:lnTo>
                      <a:pt x="612" y="3"/>
                    </a:lnTo>
                    <a:lnTo>
                      <a:pt x="610" y="5"/>
                    </a:lnTo>
                    <a:lnTo>
                      <a:pt x="609" y="5"/>
                    </a:lnTo>
                    <a:lnTo>
                      <a:pt x="609" y="5"/>
                    </a:lnTo>
                    <a:close/>
                    <a:moveTo>
                      <a:pt x="582" y="5"/>
                    </a:moveTo>
                    <a:lnTo>
                      <a:pt x="541" y="5"/>
                    </a:lnTo>
                    <a:lnTo>
                      <a:pt x="540" y="5"/>
                    </a:lnTo>
                    <a:lnTo>
                      <a:pt x="539" y="3"/>
                    </a:lnTo>
                    <a:lnTo>
                      <a:pt x="540" y="2"/>
                    </a:lnTo>
                    <a:lnTo>
                      <a:pt x="541" y="0"/>
                    </a:lnTo>
                    <a:lnTo>
                      <a:pt x="582" y="0"/>
                    </a:lnTo>
                    <a:lnTo>
                      <a:pt x="584" y="2"/>
                    </a:lnTo>
                    <a:lnTo>
                      <a:pt x="584" y="3"/>
                    </a:lnTo>
                    <a:lnTo>
                      <a:pt x="584" y="5"/>
                    </a:lnTo>
                    <a:lnTo>
                      <a:pt x="582" y="5"/>
                    </a:lnTo>
                    <a:lnTo>
                      <a:pt x="582" y="5"/>
                    </a:lnTo>
                    <a:close/>
                    <a:moveTo>
                      <a:pt x="527" y="5"/>
                    </a:moveTo>
                    <a:lnTo>
                      <a:pt x="515" y="5"/>
                    </a:lnTo>
                    <a:lnTo>
                      <a:pt x="513" y="5"/>
                    </a:lnTo>
                    <a:lnTo>
                      <a:pt x="512" y="3"/>
                    </a:lnTo>
                    <a:lnTo>
                      <a:pt x="513" y="2"/>
                    </a:lnTo>
                    <a:lnTo>
                      <a:pt x="515" y="0"/>
                    </a:lnTo>
                    <a:lnTo>
                      <a:pt x="527" y="0"/>
                    </a:lnTo>
                    <a:lnTo>
                      <a:pt x="530" y="2"/>
                    </a:lnTo>
                    <a:lnTo>
                      <a:pt x="530" y="3"/>
                    </a:lnTo>
                    <a:lnTo>
                      <a:pt x="530" y="5"/>
                    </a:lnTo>
                    <a:lnTo>
                      <a:pt x="527" y="5"/>
                    </a:lnTo>
                    <a:lnTo>
                      <a:pt x="527" y="5"/>
                    </a:lnTo>
                    <a:close/>
                    <a:moveTo>
                      <a:pt x="501" y="5"/>
                    </a:moveTo>
                    <a:lnTo>
                      <a:pt x="488" y="5"/>
                    </a:lnTo>
                    <a:lnTo>
                      <a:pt x="487" y="5"/>
                    </a:lnTo>
                    <a:lnTo>
                      <a:pt x="485" y="3"/>
                    </a:lnTo>
                    <a:lnTo>
                      <a:pt x="487" y="2"/>
                    </a:lnTo>
                    <a:lnTo>
                      <a:pt x="488" y="0"/>
                    </a:lnTo>
                    <a:lnTo>
                      <a:pt x="501" y="0"/>
                    </a:lnTo>
                    <a:lnTo>
                      <a:pt x="502" y="2"/>
                    </a:lnTo>
                    <a:lnTo>
                      <a:pt x="504" y="3"/>
                    </a:lnTo>
                    <a:lnTo>
                      <a:pt x="502" y="5"/>
                    </a:lnTo>
                    <a:lnTo>
                      <a:pt x="501" y="5"/>
                    </a:lnTo>
                    <a:lnTo>
                      <a:pt x="501" y="5"/>
                    </a:lnTo>
                    <a:close/>
                    <a:moveTo>
                      <a:pt x="474" y="5"/>
                    </a:moveTo>
                    <a:lnTo>
                      <a:pt x="433" y="5"/>
                    </a:lnTo>
                    <a:lnTo>
                      <a:pt x="432" y="5"/>
                    </a:lnTo>
                    <a:lnTo>
                      <a:pt x="432" y="3"/>
                    </a:lnTo>
                    <a:lnTo>
                      <a:pt x="432" y="2"/>
                    </a:lnTo>
                    <a:lnTo>
                      <a:pt x="433" y="0"/>
                    </a:lnTo>
                    <a:lnTo>
                      <a:pt x="474" y="0"/>
                    </a:lnTo>
                    <a:lnTo>
                      <a:pt x="475" y="2"/>
                    </a:lnTo>
                    <a:lnTo>
                      <a:pt x="477" y="3"/>
                    </a:lnTo>
                    <a:lnTo>
                      <a:pt x="475" y="5"/>
                    </a:lnTo>
                    <a:lnTo>
                      <a:pt x="474" y="5"/>
                    </a:lnTo>
                    <a:lnTo>
                      <a:pt x="474" y="5"/>
                    </a:lnTo>
                    <a:close/>
                    <a:moveTo>
                      <a:pt x="421" y="5"/>
                    </a:moveTo>
                    <a:lnTo>
                      <a:pt x="407" y="5"/>
                    </a:lnTo>
                    <a:lnTo>
                      <a:pt x="405" y="5"/>
                    </a:lnTo>
                    <a:lnTo>
                      <a:pt x="404" y="3"/>
                    </a:lnTo>
                    <a:lnTo>
                      <a:pt x="405" y="2"/>
                    </a:lnTo>
                    <a:lnTo>
                      <a:pt x="407" y="0"/>
                    </a:lnTo>
                    <a:lnTo>
                      <a:pt x="421" y="0"/>
                    </a:lnTo>
                    <a:lnTo>
                      <a:pt x="422" y="2"/>
                    </a:lnTo>
                    <a:lnTo>
                      <a:pt x="422" y="3"/>
                    </a:lnTo>
                    <a:lnTo>
                      <a:pt x="422" y="5"/>
                    </a:lnTo>
                    <a:lnTo>
                      <a:pt x="421" y="5"/>
                    </a:lnTo>
                    <a:lnTo>
                      <a:pt x="421" y="5"/>
                    </a:lnTo>
                    <a:close/>
                    <a:moveTo>
                      <a:pt x="393" y="5"/>
                    </a:moveTo>
                    <a:lnTo>
                      <a:pt x="380" y="5"/>
                    </a:lnTo>
                    <a:lnTo>
                      <a:pt x="379" y="5"/>
                    </a:lnTo>
                    <a:lnTo>
                      <a:pt x="377" y="3"/>
                    </a:lnTo>
                    <a:lnTo>
                      <a:pt x="379" y="2"/>
                    </a:lnTo>
                    <a:lnTo>
                      <a:pt x="380" y="0"/>
                    </a:lnTo>
                    <a:lnTo>
                      <a:pt x="393" y="0"/>
                    </a:lnTo>
                    <a:lnTo>
                      <a:pt x="395" y="2"/>
                    </a:lnTo>
                    <a:lnTo>
                      <a:pt x="395" y="3"/>
                    </a:lnTo>
                    <a:lnTo>
                      <a:pt x="395" y="5"/>
                    </a:lnTo>
                    <a:lnTo>
                      <a:pt x="393" y="5"/>
                    </a:lnTo>
                    <a:lnTo>
                      <a:pt x="393" y="5"/>
                    </a:lnTo>
                    <a:close/>
                    <a:moveTo>
                      <a:pt x="366" y="5"/>
                    </a:moveTo>
                    <a:lnTo>
                      <a:pt x="325" y="5"/>
                    </a:lnTo>
                    <a:lnTo>
                      <a:pt x="324" y="5"/>
                    </a:lnTo>
                    <a:lnTo>
                      <a:pt x="324" y="3"/>
                    </a:lnTo>
                    <a:lnTo>
                      <a:pt x="324" y="2"/>
                    </a:lnTo>
                    <a:lnTo>
                      <a:pt x="325" y="0"/>
                    </a:lnTo>
                    <a:lnTo>
                      <a:pt x="366" y="0"/>
                    </a:lnTo>
                    <a:lnTo>
                      <a:pt x="367" y="2"/>
                    </a:lnTo>
                    <a:lnTo>
                      <a:pt x="369" y="3"/>
                    </a:lnTo>
                    <a:lnTo>
                      <a:pt x="367" y="5"/>
                    </a:lnTo>
                    <a:lnTo>
                      <a:pt x="366" y="5"/>
                    </a:lnTo>
                    <a:lnTo>
                      <a:pt x="366" y="5"/>
                    </a:lnTo>
                    <a:close/>
                    <a:moveTo>
                      <a:pt x="313" y="5"/>
                    </a:moveTo>
                    <a:lnTo>
                      <a:pt x="299" y="5"/>
                    </a:lnTo>
                    <a:lnTo>
                      <a:pt x="297" y="5"/>
                    </a:lnTo>
                    <a:lnTo>
                      <a:pt x="297" y="3"/>
                    </a:lnTo>
                    <a:lnTo>
                      <a:pt x="297" y="2"/>
                    </a:lnTo>
                    <a:lnTo>
                      <a:pt x="299" y="0"/>
                    </a:lnTo>
                    <a:lnTo>
                      <a:pt x="313" y="0"/>
                    </a:lnTo>
                    <a:lnTo>
                      <a:pt x="314" y="2"/>
                    </a:lnTo>
                    <a:lnTo>
                      <a:pt x="314" y="3"/>
                    </a:lnTo>
                    <a:lnTo>
                      <a:pt x="314" y="5"/>
                    </a:lnTo>
                    <a:lnTo>
                      <a:pt x="313" y="5"/>
                    </a:lnTo>
                    <a:lnTo>
                      <a:pt x="313" y="5"/>
                    </a:lnTo>
                    <a:close/>
                    <a:moveTo>
                      <a:pt x="286" y="5"/>
                    </a:moveTo>
                    <a:lnTo>
                      <a:pt x="272" y="5"/>
                    </a:lnTo>
                    <a:lnTo>
                      <a:pt x="271" y="5"/>
                    </a:lnTo>
                    <a:lnTo>
                      <a:pt x="269" y="3"/>
                    </a:lnTo>
                    <a:lnTo>
                      <a:pt x="271" y="2"/>
                    </a:lnTo>
                    <a:lnTo>
                      <a:pt x="272" y="0"/>
                    </a:lnTo>
                    <a:lnTo>
                      <a:pt x="286" y="0"/>
                    </a:lnTo>
                    <a:lnTo>
                      <a:pt x="287" y="2"/>
                    </a:lnTo>
                    <a:lnTo>
                      <a:pt x="287" y="3"/>
                    </a:lnTo>
                    <a:lnTo>
                      <a:pt x="287" y="5"/>
                    </a:lnTo>
                    <a:lnTo>
                      <a:pt x="286" y="5"/>
                    </a:lnTo>
                    <a:lnTo>
                      <a:pt x="286" y="5"/>
                    </a:lnTo>
                    <a:close/>
                    <a:moveTo>
                      <a:pt x="258" y="5"/>
                    </a:moveTo>
                    <a:lnTo>
                      <a:pt x="219" y="5"/>
                    </a:lnTo>
                    <a:lnTo>
                      <a:pt x="217" y="5"/>
                    </a:lnTo>
                    <a:lnTo>
                      <a:pt x="216" y="3"/>
                    </a:lnTo>
                    <a:lnTo>
                      <a:pt x="217" y="2"/>
                    </a:lnTo>
                    <a:lnTo>
                      <a:pt x="219" y="0"/>
                    </a:lnTo>
                    <a:lnTo>
                      <a:pt x="258" y="0"/>
                    </a:lnTo>
                    <a:lnTo>
                      <a:pt x="261" y="2"/>
                    </a:lnTo>
                    <a:lnTo>
                      <a:pt x="261" y="3"/>
                    </a:lnTo>
                    <a:lnTo>
                      <a:pt x="261" y="5"/>
                    </a:lnTo>
                    <a:lnTo>
                      <a:pt x="258" y="5"/>
                    </a:lnTo>
                    <a:lnTo>
                      <a:pt x="258" y="5"/>
                    </a:lnTo>
                    <a:close/>
                    <a:moveTo>
                      <a:pt x="205" y="5"/>
                    </a:moveTo>
                    <a:lnTo>
                      <a:pt x="191" y="5"/>
                    </a:lnTo>
                    <a:lnTo>
                      <a:pt x="189" y="5"/>
                    </a:lnTo>
                    <a:lnTo>
                      <a:pt x="189" y="3"/>
                    </a:lnTo>
                    <a:lnTo>
                      <a:pt x="189" y="2"/>
                    </a:lnTo>
                    <a:lnTo>
                      <a:pt x="191" y="0"/>
                    </a:lnTo>
                    <a:lnTo>
                      <a:pt x="205" y="0"/>
                    </a:lnTo>
                    <a:lnTo>
                      <a:pt x="206" y="2"/>
                    </a:lnTo>
                    <a:lnTo>
                      <a:pt x="207" y="3"/>
                    </a:lnTo>
                    <a:lnTo>
                      <a:pt x="206" y="5"/>
                    </a:lnTo>
                    <a:lnTo>
                      <a:pt x="205" y="5"/>
                    </a:lnTo>
                    <a:lnTo>
                      <a:pt x="205" y="5"/>
                    </a:lnTo>
                    <a:close/>
                    <a:moveTo>
                      <a:pt x="178" y="5"/>
                    </a:moveTo>
                    <a:lnTo>
                      <a:pt x="164" y="5"/>
                    </a:lnTo>
                    <a:lnTo>
                      <a:pt x="162" y="5"/>
                    </a:lnTo>
                    <a:lnTo>
                      <a:pt x="162" y="3"/>
                    </a:lnTo>
                    <a:lnTo>
                      <a:pt x="162" y="2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79" y="2"/>
                    </a:lnTo>
                    <a:lnTo>
                      <a:pt x="179" y="3"/>
                    </a:lnTo>
                    <a:lnTo>
                      <a:pt x="179" y="5"/>
                    </a:lnTo>
                    <a:lnTo>
                      <a:pt x="178" y="5"/>
                    </a:lnTo>
                    <a:lnTo>
                      <a:pt x="178" y="5"/>
                    </a:lnTo>
                    <a:close/>
                    <a:moveTo>
                      <a:pt x="151" y="5"/>
                    </a:moveTo>
                    <a:lnTo>
                      <a:pt x="111" y="5"/>
                    </a:lnTo>
                    <a:lnTo>
                      <a:pt x="109" y="5"/>
                    </a:lnTo>
                    <a:lnTo>
                      <a:pt x="108" y="3"/>
                    </a:lnTo>
                    <a:lnTo>
                      <a:pt x="109" y="2"/>
                    </a:lnTo>
                    <a:lnTo>
                      <a:pt x="111" y="0"/>
                    </a:lnTo>
                    <a:lnTo>
                      <a:pt x="151" y="0"/>
                    </a:lnTo>
                    <a:lnTo>
                      <a:pt x="153" y="2"/>
                    </a:lnTo>
                    <a:lnTo>
                      <a:pt x="153" y="3"/>
                    </a:lnTo>
                    <a:lnTo>
                      <a:pt x="153" y="5"/>
                    </a:lnTo>
                    <a:lnTo>
                      <a:pt x="151" y="5"/>
                    </a:lnTo>
                    <a:lnTo>
                      <a:pt x="151" y="5"/>
                    </a:lnTo>
                    <a:close/>
                    <a:moveTo>
                      <a:pt x="96" y="5"/>
                    </a:moveTo>
                    <a:lnTo>
                      <a:pt x="84" y="5"/>
                    </a:lnTo>
                    <a:lnTo>
                      <a:pt x="82" y="5"/>
                    </a:lnTo>
                    <a:lnTo>
                      <a:pt x="81" y="3"/>
                    </a:lnTo>
                    <a:lnTo>
                      <a:pt x="82" y="2"/>
                    </a:lnTo>
                    <a:lnTo>
                      <a:pt x="84" y="0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96" y="5"/>
                    </a:lnTo>
                    <a:lnTo>
                      <a:pt x="96" y="5"/>
                    </a:lnTo>
                    <a:close/>
                    <a:moveTo>
                      <a:pt x="70" y="5"/>
                    </a:moveTo>
                    <a:lnTo>
                      <a:pt x="56" y="5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70" y="0"/>
                    </a:lnTo>
                    <a:lnTo>
                      <a:pt x="71" y="2"/>
                    </a:lnTo>
                    <a:lnTo>
                      <a:pt x="73" y="3"/>
                    </a:lnTo>
                    <a:lnTo>
                      <a:pt x="71" y="5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  <a:moveTo>
                      <a:pt x="43" y="5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92" name="Freeform 67"/>
              <p:cNvSpPr>
                <a:spLocks/>
              </p:cNvSpPr>
              <p:nvPr/>
            </p:nvSpPr>
            <p:spPr bwMode="auto">
              <a:xfrm>
                <a:off x="3347" y="1740"/>
                <a:ext cx="52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6" y="52"/>
                  </a:cxn>
                  <a:cxn ang="0">
                    <a:pos x="0" y="104"/>
                  </a:cxn>
                  <a:cxn ang="0">
                    <a:pos x="0" y="0"/>
                  </a:cxn>
                </a:cxnLst>
                <a:rect l="0" t="0" r="r" b="b"/>
                <a:pathLst>
                  <a:path w="156" h="104">
                    <a:moveTo>
                      <a:pt x="0" y="0"/>
                    </a:moveTo>
                    <a:lnTo>
                      <a:pt x="156" y="52"/>
                    </a:lnTo>
                    <a:lnTo>
                      <a:pt x="0" y="10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93" name="Rectangle 68"/>
              <p:cNvSpPr>
                <a:spLocks noChangeArrowheads="1"/>
              </p:cNvSpPr>
              <p:nvPr/>
            </p:nvSpPr>
            <p:spPr bwMode="auto">
              <a:xfrm>
                <a:off x="3054" y="1657"/>
                <a:ext cx="228" cy="2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94" name="Rectangle 69"/>
              <p:cNvSpPr>
                <a:spLocks noChangeArrowheads="1"/>
              </p:cNvSpPr>
              <p:nvPr/>
            </p:nvSpPr>
            <p:spPr bwMode="auto">
              <a:xfrm>
                <a:off x="3084" y="1657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5" name="Rectangle 70"/>
              <p:cNvSpPr>
                <a:spLocks noChangeArrowheads="1"/>
              </p:cNvSpPr>
              <p:nvPr/>
            </p:nvSpPr>
            <p:spPr bwMode="auto">
              <a:xfrm>
                <a:off x="3102" y="1657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7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6" name="Rectangle 71"/>
              <p:cNvSpPr>
                <a:spLocks noChangeArrowheads="1"/>
              </p:cNvSpPr>
              <p:nvPr/>
            </p:nvSpPr>
            <p:spPr bwMode="auto">
              <a:xfrm>
                <a:off x="3134" y="1657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7" name="Rectangle 72"/>
              <p:cNvSpPr>
                <a:spLocks noChangeArrowheads="1"/>
              </p:cNvSpPr>
              <p:nvPr/>
            </p:nvSpPr>
            <p:spPr bwMode="auto">
              <a:xfrm>
                <a:off x="3168" y="1657"/>
                <a:ext cx="81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PSI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8" name="Rectangle 73"/>
              <p:cNvSpPr>
                <a:spLocks noChangeArrowheads="1"/>
              </p:cNvSpPr>
              <p:nvPr/>
            </p:nvSpPr>
            <p:spPr bwMode="auto">
              <a:xfrm>
                <a:off x="3057" y="1724"/>
                <a:ext cx="241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Location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99" name="Rectangle 74"/>
              <p:cNvSpPr>
                <a:spLocks noChangeArrowheads="1"/>
              </p:cNvSpPr>
              <p:nvPr/>
            </p:nvSpPr>
            <p:spPr bwMode="auto">
              <a:xfrm>
                <a:off x="3094" y="1791"/>
                <a:ext cx="163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Query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0" name="Freeform 75"/>
              <p:cNvSpPr>
                <a:spLocks noEditPoints="1"/>
              </p:cNvSpPr>
              <p:nvPr/>
            </p:nvSpPr>
            <p:spPr bwMode="auto">
              <a:xfrm>
                <a:off x="2990" y="1925"/>
                <a:ext cx="410" cy="2"/>
              </a:xfrm>
              <a:custGeom>
                <a:avLst/>
                <a:gdLst/>
                <a:ahLst/>
                <a:cxnLst>
                  <a:cxn ang="0">
                    <a:pos x="1228" y="0"/>
                  </a:cxn>
                  <a:cxn ang="0">
                    <a:pos x="1161" y="5"/>
                  </a:cxn>
                  <a:cxn ang="0">
                    <a:pos x="1176" y="3"/>
                  </a:cxn>
                  <a:cxn ang="0">
                    <a:pos x="1131" y="3"/>
                  </a:cxn>
                  <a:cxn ang="0">
                    <a:pos x="1146" y="5"/>
                  </a:cxn>
                  <a:cxn ang="0">
                    <a:pos x="1079" y="0"/>
                  </a:cxn>
                  <a:cxn ang="0">
                    <a:pos x="1066" y="5"/>
                  </a:cxn>
                  <a:cxn ang="0">
                    <a:pos x="1068" y="2"/>
                  </a:cxn>
                  <a:cxn ang="0">
                    <a:pos x="1024" y="5"/>
                  </a:cxn>
                  <a:cxn ang="0">
                    <a:pos x="1041" y="5"/>
                  </a:cxn>
                  <a:cxn ang="0">
                    <a:pos x="970" y="2"/>
                  </a:cxn>
                  <a:cxn ang="0">
                    <a:pos x="1012" y="5"/>
                  </a:cxn>
                  <a:cxn ang="0">
                    <a:pos x="958" y="0"/>
                  </a:cxn>
                  <a:cxn ang="0">
                    <a:pos x="918" y="5"/>
                  </a:cxn>
                  <a:cxn ang="0">
                    <a:pos x="933" y="3"/>
                  </a:cxn>
                  <a:cxn ang="0">
                    <a:pos x="862" y="3"/>
                  </a:cxn>
                  <a:cxn ang="0">
                    <a:pos x="904" y="5"/>
                  </a:cxn>
                  <a:cxn ang="0">
                    <a:pos x="836" y="0"/>
                  </a:cxn>
                  <a:cxn ang="0">
                    <a:pos x="824" y="5"/>
                  </a:cxn>
                  <a:cxn ang="0">
                    <a:pos x="825" y="2"/>
                  </a:cxn>
                  <a:cxn ang="0">
                    <a:pos x="755" y="5"/>
                  </a:cxn>
                  <a:cxn ang="0">
                    <a:pos x="798" y="5"/>
                  </a:cxn>
                  <a:cxn ang="0">
                    <a:pos x="728" y="2"/>
                  </a:cxn>
                  <a:cxn ang="0">
                    <a:pos x="742" y="5"/>
                  </a:cxn>
                  <a:cxn ang="0">
                    <a:pos x="716" y="0"/>
                  </a:cxn>
                  <a:cxn ang="0">
                    <a:pos x="648" y="5"/>
                  </a:cxn>
                  <a:cxn ang="0">
                    <a:pos x="690" y="3"/>
                  </a:cxn>
                  <a:cxn ang="0">
                    <a:pos x="619" y="3"/>
                  </a:cxn>
                  <a:cxn ang="0">
                    <a:pos x="634" y="5"/>
                  </a:cxn>
                  <a:cxn ang="0">
                    <a:pos x="595" y="0"/>
                  </a:cxn>
                  <a:cxn ang="0">
                    <a:pos x="581" y="5"/>
                  </a:cxn>
                  <a:cxn ang="0">
                    <a:pos x="582" y="2"/>
                  </a:cxn>
                  <a:cxn ang="0">
                    <a:pos x="512" y="5"/>
                  </a:cxn>
                  <a:cxn ang="0">
                    <a:pos x="529" y="5"/>
                  </a:cxn>
                  <a:cxn ang="0">
                    <a:pos x="485" y="2"/>
                  </a:cxn>
                  <a:cxn ang="0">
                    <a:pos x="499" y="5"/>
                  </a:cxn>
                  <a:cxn ang="0">
                    <a:pos x="473" y="0"/>
                  </a:cxn>
                  <a:cxn ang="0">
                    <a:pos x="405" y="5"/>
                  </a:cxn>
                  <a:cxn ang="0">
                    <a:pos x="421" y="3"/>
                  </a:cxn>
                  <a:cxn ang="0">
                    <a:pos x="376" y="3"/>
                  </a:cxn>
                  <a:cxn ang="0">
                    <a:pos x="393" y="5"/>
                  </a:cxn>
                  <a:cxn ang="0">
                    <a:pos x="325" y="0"/>
                  </a:cxn>
                  <a:cxn ang="0">
                    <a:pos x="311" y="5"/>
                  </a:cxn>
                  <a:cxn ang="0">
                    <a:pos x="313" y="2"/>
                  </a:cxn>
                  <a:cxn ang="0">
                    <a:pos x="269" y="5"/>
                  </a:cxn>
                  <a:cxn ang="0">
                    <a:pos x="286" y="5"/>
                  </a:cxn>
                  <a:cxn ang="0">
                    <a:pos x="216" y="2"/>
                  </a:cxn>
                  <a:cxn ang="0">
                    <a:pos x="258" y="5"/>
                  </a:cxn>
                  <a:cxn ang="0">
                    <a:pos x="203" y="0"/>
                  </a:cxn>
                  <a:cxn ang="0">
                    <a:pos x="163" y="5"/>
                  </a:cxn>
                  <a:cxn ang="0">
                    <a:pos x="179" y="3"/>
                  </a:cxn>
                  <a:cxn ang="0">
                    <a:pos x="106" y="3"/>
                  </a:cxn>
                  <a:cxn ang="0">
                    <a:pos x="150" y="5"/>
                  </a:cxn>
                  <a:cxn ang="0">
                    <a:pos x="83" y="0"/>
                  </a:cxn>
                  <a:cxn ang="0">
                    <a:pos x="69" y="5"/>
                  </a:cxn>
                  <a:cxn ang="0">
                    <a:pos x="70" y="2"/>
                  </a:cxn>
                  <a:cxn ang="0">
                    <a:pos x="0" y="5"/>
                  </a:cxn>
                  <a:cxn ang="0">
                    <a:pos x="43" y="5"/>
                  </a:cxn>
                </a:cxnLst>
                <a:rect l="0" t="0" r="r" b="b"/>
                <a:pathLst>
                  <a:path w="1229" h="5">
                    <a:moveTo>
                      <a:pt x="1228" y="5"/>
                    </a:moveTo>
                    <a:lnTo>
                      <a:pt x="1187" y="5"/>
                    </a:lnTo>
                    <a:lnTo>
                      <a:pt x="1186" y="5"/>
                    </a:lnTo>
                    <a:lnTo>
                      <a:pt x="1184" y="3"/>
                    </a:lnTo>
                    <a:lnTo>
                      <a:pt x="1186" y="2"/>
                    </a:lnTo>
                    <a:lnTo>
                      <a:pt x="1187" y="0"/>
                    </a:lnTo>
                    <a:lnTo>
                      <a:pt x="1228" y="0"/>
                    </a:lnTo>
                    <a:lnTo>
                      <a:pt x="1229" y="2"/>
                    </a:lnTo>
                    <a:lnTo>
                      <a:pt x="1229" y="3"/>
                    </a:lnTo>
                    <a:lnTo>
                      <a:pt x="1229" y="5"/>
                    </a:lnTo>
                    <a:lnTo>
                      <a:pt x="1228" y="5"/>
                    </a:lnTo>
                    <a:lnTo>
                      <a:pt x="1228" y="5"/>
                    </a:lnTo>
                    <a:close/>
                    <a:moveTo>
                      <a:pt x="1173" y="5"/>
                    </a:moveTo>
                    <a:lnTo>
                      <a:pt x="1161" y="5"/>
                    </a:lnTo>
                    <a:lnTo>
                      <a:pt x="1159" y="5"/>
                    </a:lnTo>
                    <a:lnTo>
                      <a:pt x="1158" y="3"/>
                    </a:lnTo>
                    <a:lnTo>
                      <a:pt x="1159" y="2"/>
                    </a:lnTo>
                    <a:lnTo>
                      <a:pt x="1161" y="0"/>
                    </a:lnTo>
                    <a:lnTo>
                      <a:pt x="1173" y="0"/>
                    </a:lnTo>
                    <a:lnTo>
                      <a:pt x="1176" y="2"/>
                    </a:lnTo>
                    <a:lnTo>
                      <a:pt x="1176" y="3"/>
                    </a:lnTo>
                    <a:lnTo>
                      <a:pt x="1176" y="5"/>
                    </a:lnTo>
                    <a:lnTo>
                      <a:pt x="1173" y="5"/>
                    </a:lnTo>
                    <a:lnTo>
                      <a:pt x="1173" y="5"/>
                    </a:lnTo>
                    <a:close/>
                    <a:moveTo>
                      <a:pt x="1146" y="5"/>
                    </a:moveTo>
                    <a:lnTo>
                      <a:pt x="1134" y="5"/>
                    </a:lnTo>
                    <a:lnTo>
                      <a:pt x="1132" y="5"/>
                    </a:lnTo>
                    <a:lnTo>
                      <a:pt x="1131" y="3"/>
                    </a:lnTo>
                    <a:lnTo>
                      <a:pt x="1132" y="2"/>
                    </a:lnTo>
                    <a:lnTo>
                      <a:pt x="1134" y="0"/>
                    </a:lnTo>
                    <a:lnTo>
                      <a:pt x="1146" y="0"/>
                    </a:lnTo>
                    <a:lnTo>
                      <a:pt x="1148" y="2"/>
                    </a:lnTo>
                    <a:lnTo>
                      <a:pt x="1149" y="3"/>
                    </a:lnTo>
                    <a:lnTo>
                      <a:pt x="1148" y="5"/>
                    </a:lnTo>
                    <a:lnTo>
                      <a:pt x="1146" y="5"/>
                    </a:lnTo>
                    <a:lnTo>
                      <a:pt x="1146" y="5"/>
                    </a:lnTo>
                    <a:close/>
                    <a:moveTo>
                      <a:pt x="1120" y="5"/>
                    </a:moveTo>
                    <a:lnTo>
                      <a:pt x="1079" y="5"/>
                    </a:lnTo>
                    <a:lnTo>
                      <a:pt x="1078" y="5"/>
                    </a:lnTo>
                    <a:lnTo>
                      <a:pt x="1078" y="3"/>
                    </a:lnTo>
                    <a:lnTo>
                      <a:pt x="1078" y="2"/>
                    </a:lnTo>
                    <a:lnTo>
                      <a:pt x="1079" y="0"/>
                    </a:lnTo>
                    <a:lnTo>
                      <a:pt x="1120" y="0"/>
                    </a:lnTo>
                    <a:lnTo>
                      <a:pt x="1121" y="2"/>
                    </a:lnTo>
                    <a:lnTo>
                      <a:pt x="1123" y="3"/>
                    </a:lnTo>
                    <a:lnTo>
                      <a:pt x="1121" y="5"/>
                    </a:lnTo>
                    <a:lnTo>
                      <a:pt x="1120" y="5"/>
                    </a:lnTo>
                    <a:lnTo>
                      <a:pt x="1120" y="5"/>
                    </a:lnTo>
                    <a:close/>
                    <a:moveTo>
                      <a:pt x="1066" y="5"/>
                    </a:moveTo>
                    <a:lnTo>
                      <a:pt x="1052" y="5"/>
                    </a:lnTo>
                    <a:lnTo>
                      <a:pt x="1051" y="5"/>
                    </a:lnTo>
                    <a:lnTo>
                      <a:pt x="1050" y="3"/>
                    </a:lnTo>
                    <a:lnTo>
                      <a:pt x="1051" y="2"/>
                    </a:lnTo>
                    <a:lnTo>
                      <a:pt x="1052" y="0"/>
                    </a:lnTo>
                    <a:lnTo>
                      <a:pt x="1066" y="0"/>
                    </a:lnTo>
                    <a:lnTo>
                      <a:pt x="1068" y="2"/>
                    </a:lnTo>
                    <a:lnTo>
                      <a:pt x="1068" y="3"/>
                    </a:lnTo>
                    <a:lnTo>
                      <a:pt x="1068" y="5"/>
                    </a:lnTo>
                    <a:lnTo>
                      <a:pt x="1066" y="5"/>
                    </a:lnTo>
                    <a:lnTo>
                      <a:pt x="1066" y="5"/>
                    </a:lnTo>
                    <a:close/>
                    <a:moveTo>
                      <a:pt x="1038" y="5"/>
                    </a:moveTo>
                    <a:lnTo>
                      <a:pt x="1026" y="5"/>
                    </a:lnTo>
                    <a:lnTo>
                      <a:pt x="1024" y="5"/>
                    </a:lnTo>
                    <a:lnTo>
                      <a:pt x="1023" y="3"/>
                    </a:lnTo>
                    <a:lnTo>
                      <a:pt x="1024" y="2"/>
                    </a:lnTo>
                    <a:lnTo>
                      <a:pt x="1026" y="0"/>
                    </a:lnTo>
                    <a:lnTo>
                      <a:pt x="1038" y="0"/>
                    </a:lnTo>
                    <a:lnTo>
                      <a:pt x="1041" y="2"/>
                    </a:lnTo>
                    <a:lnTo>
                      <a:pt x="1041" y="3"/>
                    </a:lnTo>
                    <a:lnTo>
                      <a:pt x="1041" y="5"/>
                    </a:lnTo>
                    <a:lnTo>
                      <a:pt x="1038" y="5"/>
                    </a:lnTo>
                    <a:lnTo>
                      <a:pt x="1038" y="5"/>
                    </a:lnTo>
                    <a:close/>
                    <a:moveTo>
                      <a:pt x="1012" y="5"/>
                    </a:moveTo>
                    <a:lnTo>
                      <a:pt x="971" y="5"/>
                    </a:lnTo>
                    <a:lnTo>
                      <a:pt x="970" y="5"/>
                    </a:lnTo>
                    <a:lnTo>
                      <a:pt x="970" y="3"/>
                    </a:lnTo>
                    <a:lnTo>
                      <a:pt x="970" y="2"/>
                    </a:lnTo>
                    <a:lnTo>
                      <a:pt x="971" y="0"/>
                    </a:lnTo>
                    <a:lnTo>
                      <a:pt x="1012" y="0"/>
                    </a:lnTo>
                    <a:lnTo>
                      <a:pt x="1013" y="2"/>
                    </a:lnTo>
                    <a:lnTo>
                      <a:pt x="1015" y="3"/>
                    </a:lnTo>
                    <a:lnTo>
                      <a:pt x="1013" y="5"/>
                    </a:lnTo>
                    <a:lnTo>
                      <a:pt x="1012" y="5"/>
                    </a:lnTo>
                    <a:lnTo>
                      <a:pt x="1012" y="5"/>
                    </a:lnTo>
                    <a:close/>
                    <a:moveTo>
                      <a:pt x="958" y="5"/>
                    </a:moveTo>
                    <a:lnTo>
                      <a:pt x="944" y="5"/>
                    </a:lnTo>
                    <a:lnTo>
                      <a:pt x="943" y="5"/>
                    </a:lnTo>
                    <a:lnTo>
                      <a:pt x="943" y="3"/>
                    </a:lnTo>
                    <a:lnTo>
                      <a:pt x="943" y="2"/>
                    </a:lnTo>
                    <a:lnTo>
                      <a:pt x="944" y="0"/>
                    </a:lnTo>
                    <a:lnTo>
                      <a:pt x="958" y="0"/>
                    </a:lnTo>
                    <a:lnTo>
                      <a:pt x="960" y="2"/>
                    </a:lnTo>
                    <a:lnTo>
                      <a:pt x="960" y="3"/>
                    </a:lnTo>
                    <a:lnTo>
                      <a:pt x="960" y="5"/>
                    </a:lnTo>
                    <a:lnTo>
                      <a:pt x="958" y="5"/>
                    </a:lnTo>
                    <a:lnTo>
                      <a:pt x="958" y="5"/>
                    </a:lnTo>
                    <a:close/>
                    <a:moveTo>
                      <a:pt x="932" y="5"/>
                    </a:moveTo>
                    <a:lnTo>
                      <a:pt x="918" y="5"/>
                    </a:lnTo>
                    <a:lnTo>
                      <a:pt x="916" y="5"/>
                    </a:lnTo>
                    <a:lnTo>
                      <a:pt x="915" y="3"/>
                    </a:lnTo>
                    <a:lnTo>
                      <a:pt x="916" y="2"/>
                    </a:lnTo>
                    <a:lnTo>
                      <a:pt x="918" y="0"/>
                    </a:lnTo>
                    <a:lnTo>
                      <a:pt x="932" y="0"/>
                    </a:lnTo>
                    <a:lnTo>
                      <a:pt x="933" y="2"/>
                    </a:lnTo>
                    <a:lnTo>
                      <a:pt x="933" y="3"/>
                    </a:lnTo>
                    <a:lnTo>
                      <a:pt x="933" y="5"/>
                    </a:lnTo>
                    <a:lnTo>
                      <a:pt x="932" y="5"/>
                    </a:lnTo>
                    <a:lnTo>
                      <a:pt x="932" y="5"/>
                    </a:lnTo>
                    <a:close/>
                    <a:moveTo>
                      <a:pt x="904" y="5"/>
                    </a:moveTo>
                    <a:lnTo>
                      <a:pt x="864" y="5"/>
                    </a:lnTo>
                    <a:lnTo>
                      <a:pt x="863" y="5"/>
                    </a:lnTo>
                    <a:lnTo>
                      <a:pt x="862" y="3"/>
                    </a:lnTo>
                    <a:lnTo>
                      <a:pt x="863" y="2"/>
                    </a:lnTo>
                    <a:lnTo>
                      <a:pt x="864" y="0"/>
                    </a:lnTo>
                    <a:lnTo>
                      <a:pt x="904" y="0"/>
                    </a:lnTo>
                    <a:lnTo>
                      <a:pt x="906" y="2"/>
                    </a:lnTo>
                    <a:lnTo>
                      <a:pt x="906" y="3"/>
                    </a:lnTo>
                    <a:lnTo>
                      <a:pt x="906" y="5"/>
                    </a:lnTo>
                    <a:lnTo>
                      <a:pt x="904" y="5"/>
                    </a:lnTo>
                    <a:lnTo>
                      <a:pt x="904" y="5"/>
                    </a:lnTo>
                    <a:close/>
                    <a:moveTo>
                      <a:pt x="850" y="5"/>
                    </a:moveTo>
                    <a:lnTo>
                      <a:pt x="836" y="5"/>
                    </a:lnTo>
                    <a:lnTo>
                      <a:pt x="835" y="5"/>
                    </a:lnTo>
                    <a:lnTo>
                      <a:pt x="835" y="3"/>
                    </a:lnTo>
                    <a:lnTo>
                      <a:pt x="835" y="2"/>
                    </a:lnTo>
                    <a:lnTo>
                      <a:pt x="836" y="0"/>
                    </a:lnTo>
                    <a:lnTo>
                      <a:pt x="850" y="0"/>
                    </a:lnTo>
                    <a:lnTo>
                      <a:pt x="852" y="2"/>
                    </a:lnTo>
                    <a:lnTo>
                      <a:pt x="853" y="3"/>
                    </a:lnTo>
                    <a:lnTo>
                      <a:pt x="852" y="5"/>
                    </a:lnTo>
                    <a:lnTo>
                      <a:pt x="850" y="5"/>
                    </a:lnTo>
                    <a:lnTo>
                      <a:pt x="850" y="5"/>
                    </a:lnTo>
                    <a:close/>
                    <a:moveTo>
                      <a:pt x="824" y="5"/>
                    </a:moveTo>
                    <a:lnTo>
                      <a:pt x="810" y="5"/>
                    </a:lnTo>
                    <a:lnTo>
                      <a:pt x="808" y="5"/>
                    </a:lnTo>
                    <a:lnTo>
                      <a:pt x="808" y="3"/>
                    </a:lnTo>
                    <a:lnTo>
                      <a:pt x="808" y="2"/>
                    </a:lnTo>
                    <a:lnTo>
                      <a:pt x="810" y="0"/>
                    </a:lnTo>
                    <a:lnTo>
                      <a:pt x="824" y="0"/>
                    </a:lnTo>
                    <a:lnTo>
                      <a:pt x="825" y="2"/>
                    </a:lnTo>
                    <a:lnTo>
                      <a:pt x="825" y="3"/>
                    </a:lnTo>
                    <a:lnTo>
                      <a:pt x="825" y="5"/>
                    </a:lnTo>
                    <a:lnTo>
                      <a:pt x="824" y="5"/>
                    </a:lnTo>
                    <a:lnTo>
                      <a:pt x="824" y="5"/>
                    </a:lnTo>
                    <a:close/>
                    <a:moveTo>
                      <a:pt x="797" y="5"/>
                    </a:moveTo>
                    <a:lnTo>
                      <a:pt x="756" y="5"/>
                    </a:lnTo>
                    <a:lnTo>
                      <a:pt x="755" y="5"/>
                    </a:lnTo>
                    <a:lnTo>
                      <a:pt x="753" y="3"/>
                    </a:lnTo>
                    <a:lnTo>
                      <a:pt x="755" y="2"/>
                    </a:lnTo>
                    <a:lnTo>
                      <a:pt x="756" y="0"/>
                    </a:lnTo>
                    <a:lnTo>
                      <a:pt x="797" y="0"/>
                    </a:lnTo>
                    <a:lnTo>
                      <a:pt x="798" y="2"/>
                    </a:lnTo>
                    <a:lnTo>
                      <a:pt x="798" y="3"/>
                    </a:lnTo>
                    <a:lnTo>
                      <a:pt x="798" y="5"/>
                    </a:lnTo>
                    <a:lnTo>
                      <a:pt x="797" y="5"/>
                    </a:lnTo>
                    <a:lnTo>
                      <a:pt x="797" y="5"/>
                    </a:lnTo>
                    <a:close/>
                    <a:moveTo>
                      <a:pt x="742" y="5"/>
                    </a:moveTo>
                    <a:lnTo>
                      <a:pt x="730" y="5"/>
                    </a:lnTo>
                    <a:lnTo>
                      <a:pt x="728" y="5"/>
                    </a:lnTo>
                    <a:lnTo>
                      <a:pt x="727" y="3"/>
                    </a:lnTo>
                    <a:lnTo>
                      <a:pt x="728" y="2"/>
                    </a:lnTo>
                    <a:lnTo>
                      <a:pt x="730" y="0"/>
                    </a:lnTo>
                    <a:lnTo>
                      <a:pt x="742" y="0"/>
                    </a:lnTo>
                    <a:lnTo>
                      <a:pt x="744" y="2"/>
                    </a:lnTo>
                    <a:lnTo>
                      <a:pt x="745" y="3"/>
                    </a:lnTo>
                    <a:lnTo>
                      <a:pt x="744" y="5"/>
                    </a:lnTo>
                    <a:lnTo>
                      <a:pt x="742" y="5"/>
                    </a:lnTo>
                    <a:lnTo>
                      <a:pt x="742" y="5"/>
                    </a:lnTo>
                    <a:close/>
                    <a:moveTo>
                      <a:pt x="716" y="5"/>
                    </a:moveTo>
                    <a:lnTo>
                      <a:pt x="702" y="5"/>
                    </a:lnTo>
                    <a:lnTo>
                      <a:pt x="700" y="5"/>
                    </a:lnTo>
                    <a:lnTo>
                      <a:pt x="700" y="3"/>
                    </a:lnTo>
                    <a:lnTo>
                      <a:pt x="700" y="2"/>
                    </a:lnTo>
                    <a:lnTo>
                      <a:pt x="702" y="0"/>
                    </a:lnTo>
                    <a:lnTo>
                      <a:pt x="716" y="0"/>
                    </a:lnTo>
                    <a:lnTo>
                      <a:pt x="717" y="2"/>
                    </a:lnTo>
                    <a:lnTo>
                      <a:pt x="718" y="3"/>
                    </a:lnTo>
                    <a:lnTo>
                      <a:pt x="717" y="5"/>
                    </a:lnTo>
                    <a:lnTo>
                      <a:pt x="716" y="5"/>
                    </a:lnTo>
                    <a:lnTo>
                      <a:pt x="716" y="5"/>
                    </a:lnTo>
                    <a:close/>
                    <a:moveTo>
                      <a:pt x="689" y="5"/>
                    </a:moveTo>
                    <a:lnTo>
                      <a:pt x="648" y="5"/>
                    </a:lnTo>
                    <a:lnTo>
                      <a:pt x="647" y="5"/>
                    </a:lnTo>
                    <a:lnTo>
                      <a:pt x="645" y="3"/>
                    </a:lnTo>
                    <a:lnTo>
                      <a:pt x="647" y="2"/>
                    </a:lnTo>
                    <a:lnTo>
                      <a:pt x="648" y="0"/>
                    </a:lnTo>
                    <a:lnTo>
                      <a:pt x="689" y="0"/>
                    </a:lnTo>
                    <a:lnTo>
                      <a:pt x="690" y="2"/>
                    </a:lnTo>
                    <a:lnTo>
                      <a:pt x="690" y="3"/>
                    </a:lnTo>
                    <a:lnTo>
                      <a:pt x="690" y="5"/>
                    </a:lnTo>
                    <a:lnTo>
                      <a:pt x="689" y="5"/>
                    </a:lnTo>
                    <a:lnTo>
                      <a:pt x="689" y="5"/>
                    </a:lnTo>
                    <a:close/>
                    <a:moveTo>
                      <a:pt x="634" y="5"/>
                    </a:moveTo>
                    <a:lnTo>
                      <a:pt x="622" y="5"/>
                    </a:lnTo>
                    <a:lnTo>
                      <a:pt x="620" y="5"/>
                    </a:lnTo>
                    <a:lnTo>
                      <a:pt x="619" y="3"/>
                    </a:lnTo>
                    <a:lnTo>
                      <a:pt x="620" y="2"/>
                    </a:lnTo>
                    <a:lnTo>
                      <a:pt x="622" y="0"/>
                    </a:lnTo>
                    <a:lnTo>
                      <a:pt x="634" y="0"/>
                    </a:lnTo>
                    <a:lnTo>
                      <a:pt x="637" y="2"/>
                    </a:lnTo>
                    <a:lnTo>
                      <a:pt x="637" y="3"/>
                    </a:lnTo>
                    <a:lnTo>
                      <a:pt x="637" y="5"/>
                    </a:lnTo>
                    <a:lnTo>
                      <a:pt x="634" y="5"/>
                    </a:lnTo>
                    <a:lnTo>
                      <a:pt x="634" y="5"/>
                    </a:lnTo>
                    <a:close/>
                    <a:moveTo>
                      <a:pt x="608" y="5"/>
                    </a:moveTo>
                    <a:lnTo>
                      <a:pt x="595" y="5"/>
                    </a:lnTo>
                    <a:lnTo>
                      <a:pt x="593" y="5"/>
                    </a:lnTo>
                    <a:lnTo>
                      <a:pt x="592" y="3"/>
                    </a:lnTo>
                    <a:lnTo>
                      <a:pt x="593" y="2"/>
                    </a:lnTo>
                    <a:lnTo>
                      <a:pt x="595" y="0"/>
                    </a:lnTo>
                    <a:lnTo>
                      <a:pt x="608" y="0"/>
                    </a:lnTo>
                    <a:lnTo>
                      <a:pt x="609" y="2"/>
                    </a:lnTo>
                    <a:lnTo>
                      <a:pt x="610" y="3"/>
                    </a:lnTo>
                    <a:lnTo>
                      <a:pt x="609" y="5"/>
                    </a:lnTo>
                    <a:lnTo>
                      <a:pt x="608" y="5"/>
                    </a:lnTo>
                    <a:lnTo>
                      <a:pt x="608" y="5"/>
                    </a:lnTo>
                    <a:close/>
                    <a:moveTo>
                      <a:pt x="581" y="5"/>
                    </a:moveTo>
                    <a:lnTo>
                      <a:pt x="540" y="5"/>
                    </a:lnTo>
                    <a:lnTo>
                      <a:pt x="539" y="5"/>
                    </a:lnTo>
                    <a:lnTo>
                      <a:pt x="539" y="3"/>
                    </a:lnTo>
                    <a:lnTo>
                      <a:pt x="539" y="2"/>
                    </a:lnTo>
                    <a:lnTo>
                      <a:pt x="540" y="0"/>
                    </a:lnTo>
                    <a:lnTo>
                      <a:pt x="581" y="0"/>
                    </a:lnTo>
                    <a:lnTo>
                      <a:pt x="582" y="2"/>
                    </a:lnTo>
                    <a:lnTo>
                      <a:pt x="584" y="3"/>
                    </a:lnTo>
                    <a:lnTo>
                      <a:pt x="582" y="5"/>
                    </a:lnTo>
                    <a:lnTo>
                      <a:pt x="581" y="5"/>
                    </a:lnTo>
                    <a:lnTo>
                      <a:pt x="581" y="5"/>
                    </a:lnTo>
                    <a:close/>
                    <a:moveTo>
                      <a:pt x="528" y="5"/>
                    </a:moveTo>
                    <a:lnTo>
                      <a:pt x="513" y="5"/>
                    </a:lnTo>
                    <a:lnTo>
                      <a:pt x="512" y="5"/>
                    </a:lnTo>
                    <a:lnTo>
                      <a:pt x="511" y="3"/>
                    </a:lnTo>
                    <a:lnTo>
                      <a:pt x="512" y="2"/>
                    </a:lnTo>
                    <a:lnTo>
                      <a:pt x="513" y="0"/>
                    </a:lnTo>
                    <a:lnTo>
                      <a:pt x="528" y="0"/>
                    </a:lnTo>
                    <a:lnTo>
                      <a:pt x="529" y="2"/>
                    </a:lnTo>
                    <a:lnTo>
                      <a:pt x="529" y="3"/>
                    </a:lnTo>
                    <a:lnTo>
                      <a:pt x="529" y="5"/>
                    </a:lnTo>
                    <a:lnTo>
                      <a:pt x="528" y="5"/>
                    </a:lnTo>
                    <a:lnTo>
                      <a:pt x="528" y="5"/>
                    </a:lnTo>
                    <a:close/>
                    <a:moveTo>
                      <a:pt x="499" y="5"/>
                    </a:moveTo>
                    <a:lnTo>
                      <a:pt x="487" y="5"/>
                    </a:lnTo>
                    <a:lnTo>
                      <a:pt x="485" y="5"/>
                    </a:lnTo>
                    <a:lnTo>
                      <a:pt x="484" y="3"/>
                    </a:lnTo>
                    <a:lnTo>
                      <a:pt x="485" y="2"/>
                    </a:lnTo>
                    <a:lnTo>
                      <a:pt x="487" y="0"/>
                    </a:lnTo>
                    <a:lnTo>
                      <a:pt x="499" y="0"/>
                    </a:lnTo>
                    <a:lnTo>
                      <a:pt x="502" y="2"/>
                    </a:lnTo>
                    <a:lnTo>
                      <a:pt x="502" y="3"/>
                    </a:lnTo>
                    <a:lnTo>
                      <a:pt x="502" y="5"/>
                    </a:lnTo>
                    <a:lnTo>
                      <a:pt x="499" y="5"/>
                    </a:lnTo>
                    <a:lnTo>
                      <a:pt x="499" y="5"/>
                    </a:lnTo>
                    <a:close/>
                    <a:moveTo>
                      <a:pt x="473" y="5"/>
                    </a:moveTo>
                    <a:lnTo>
                      <a:pt x="432" y="5"/>
                    </a:lnTo>
                    <a:lnTo>
                      <a:pt x="431" y="5"/>
                    </a:lnTo>
                    <a:lnTo>
                      <a:pt x="431" y="3"/>
                    </a:lnTo>
                    <a:lnTo>
                      <a:pt x="431" y="2"/>
                    </a:lnTo>
                    <a:lnTo>
                      <a:pt x="432" y="0"/>
                    </a:lnTo>
                    <a:lnTo>
                      <a:pt x="473" y="0"/>
                    </a:lnTo>
                    <a:lnTo>
                      <a:pt x="474" y="2"/>
                    </a:lnTo>
                    <a:lnTo>
                      <a:pt x="476" y="3"/>
                    </a:lnTo>
                    <a:lnTo>
                      <a:pt x="474" y="5"/>
                    </a:lnTo>
                    <a:lnTo>
                      <a:pt x="473" y="5"/>
                    </a:lnTo>
                    <a:lnTo>
                      <a:pt x="473" y="5"/>
                    </a:lnTo>
                    <a:close/>
                    <a:moveTo>
                      <a:pt x="419" y="5"/>
                    </a:moveTo>
                    <a:lnTo>
                      <a:pt x="405" y="5"/>
                    </a:lnTo>
                    <a:lnTo>
                      <a:pt x="404" y="5"/>
                    </a:lnTo>
                    <a:lnTo>
                      <a:pt x="404" y="3"/>
                    </a:lnTo>
                    <a:lnTo>
                      <a:pt x="404" y="2"/>
                    </a:lnTo>
                    <a:lnTo>
                      <a:pt x="405" y="0"/>
                    </a:lnTo>
                    <a:lnTo>
                      <a:pt x="419" y="0"/>
                    </a:lnTo>
                    <a:lnTo>
                      <a:pt x="421" y="2"/>
                    </a:lnTo>
                    <a:lnTo>
                      <a:pt x="421" y="3"/>
                    </a:lnTo>
                    <a:lnTo>
                      <a:pt x="421" y="5"/>
                    </a:lnTo>
                    <a:lnTo>
                      <a:pt x="419" y="5"/>
                    </a:lnTo>
                    <a:lnTo>
                      <a:pt x="419" y="5"/>
                    </a:lnTo>
                    <a:close/>
                    <a:moveTo>
                      <a:pt x="393" y="5"/>
                    </a:moveTo>
                    <a:lnTo>
                      <a:pt x="379" y="5"/>
                    </a:lnTo>
                    <a:lnTo>
                      <a:pt x="377" y="5"/>
                    </a:lnTo>
                    <a:lnTo>
                      <a:pt x="376" y="3"/>
                    </a:lnTo>
                    <a:lnTo>
                      <a:pt x="377" y="2"/>
                    </a:lnTo>
                    <a:lnTo>
                      <a:pt x="379" y="0"/>
                    </a:lnTo>
                    <a:lnTo>
                      <a:pt x="393" y="0"/>
                    </a:lnTo>
                    <a:lnTo>
                      <a:pt x="394" y="2"/>
                    </a:lnTo>
                    <a:lnTo>
                      <a:pt x="394" y="3"/>
                    </a:lnTo>
                    <a:lnTo>
                      <a:pt x="394" y="5"/>
                    </a:lnTo>
                    <a:lnTo>
                      <a:pt x="393" y="5"/>
                    </a:lnTo>
                    <a:lnTo>
                      <a:pt x="393" y="5"/>
                    </a:lnTo>
                    <a:close/>
                    <a:moveTo>
                      <a:pt x="365" y="5"/>
                    </a:moveTo>
                    <a:lnTo>
                      <a:pt x="325" y="5"/>
                    </a:lnTo>
                    <a:lnTo>
                      <a:pt x="324" y="5"/>
                    </a:lnTo>
                    <a:lnTo>
                      <a:pt x="323" y="3"/>
                    </a:lnTo>
                    <a:lnTo>
                      <a:pt x="324" y="2"/>
                    </a:lnTo>
                    <a:lnTo>
                      <a:pt x="325" y="0"/>
                    </a:lnTo>
                    <a:lnTo>
                      <a:pt x="365" y="0"/>
                    </a:lnTo>
                    <a:lnTo>
                      <a:pt x="368" y="2"/>
                    </a:lnTo>
                    <a:lnTo>
                      <a:pt x="368" y="3"/>
                    </a:lnTo>
                    <a:lnTo>
                      <a:pt x="368" y="5"/>
                    </a:lnTo>
                    <a:lnTo>
                      <a:pt x="365" y="5"/>
                    </a:lnTo>
                    <a:lnTo>
                      <a:pt x="365" y="5"/>
                    </a:lnTo>
                    <a:close/>
                    <a:moveTo>
                      <a:pt x="311" y="5"/>
                    </a:moveTo>
                    <a:lnTo>
                      <a:pt x="297" y="5"/>
                    </a:lnTo>
                    <a:lnTo>
                      <a:pt x="296" y="5"/>
                    </a:lnTo>
                    <a:lnTo>
                      <a:pt x="296" y="3"/>
                    </a:lnTo>
                    <a:lnTo>
                      <a:pt x="296" y="2"/>
                    </a:lnTo>
                    <a:lnTo>
                      <a:pt x="297" y="0"/>
                    </a:lnTo>
                    <a:lnTo>
                      <a:pt x="311" y="0"/>
                    </a:lnTo>
                    <a:lnTo>
                      <a:pt x="313" y="2"/>
                    </a:lnTo>
                    <a:lnTo>
                      <a:pt x="314" y="3"/>
                    </a:lnTo>
                    <a:lnTo>
                      <a:pt x="313" y="5"/>
                    </a:lnTo>
                    <a:lnTo>
                      <a:pt x="311" y="5"/>
                    </a:lnTo>
                    <a:lnTo>
                      <a:pt x="311" y="5"/>
                    </a:lnTo>
                    <a:close/>
                    <a:moveTo>
                      <a:pt x="285" y="5"/>
                    </a:moveTo>
                    <a:lnTo>
                      <a:pt x="271" y="5"/>
                    </a:lnTo>
                    <a:lnTo>
                      <a:pt x="269" y="5"/>
                    </a:lnTo>
                    <a:lnTo>
                      <a:pt x="269" y="3"/>
                    </a:lnTo>
                    <a:lnTo>
                      <a:pt x="269" y="2"/>
                    </a:lnTo>
                    <a:lnTo>
                      <a:pt x="271" y="0"/>
                    </a:lnTo>
                    <a:lnTo>
                      <a:pt x="285" y="0"/>
                    </a:lnTo>
                    <a:lnTo>
                      <a:pt x="286" y="2"/>
                    </a:lnTo>
                    <a:lnTo>
                      <a:pt x="286" y="3"/>
                    </a:lnTo>
                    <a:lnTo>
                      <a:pt x="286" y="5"/>
                    </a:lnTo>
                    <a:lnTo>
                      <a:pt x="285" y="5"/>
                    </a:lnTo>
                    <a:lnTo>
                      <a:pt x="285" y="5"/>
                    </a:lnTo>
                    <a:close/>
                    <a:moveTo>
                      <a:pt x="258" y="5"/>
                    </a:moveTo>
                    <a:lnTo>
                      <a:pt x="217" y="5"/>
                    </a:lnTo>
                    <a:lnTo>
                      <a:pt x="216" y="5"/>
                    </a:lnTo>
                    <a:lnTo>
                      <a:pt x="215" y="3"/>
                    </a:lnTo>
                    <a:lnTo>
                      <a:pt x="216" y="2"/>
                    </a:lnTo>
                    <a:lnTo>
                      <a:pt x="217" y="0"/>
                    </a:lnTo>
                    <a:lnTo>
                      <a:pt x="258" y="0"/>
                    </a:lnTo>
                    <a:lnTo>
                      <a:pt x="259" y="2"/>
                    </a:lnTo>
                    <a:lnTo>
                      <a:pt x="259" y="3"/>
                    </a:lnTo>
                    <a:lnTo>
                      <a:pt x="259" y="5"/>
                    </a:lnTo>
                    <a:lnTo>
                      <a:pt x="258" y="5"/>
                    </a:lnTo>
                    <a:lnTo>
                      <a:pt x="258" y="5"/>
                    </a:lnTo>
                    <a:close/>
                    <a:moveTo>
                      <a:pt x="203" y="5"/>
                    </a:moveTo>
                    <a:lnTo>
                      <a:pt x="191" y="5"/>
                    </a:lnTo>
                    <a:lnTo>
                      <a:pt x="189" y="5"/>
                    </a:lnTo>
                    <a:lnTo>
                      <a:pt x="188" y="3"/>
                    </a:lnTo>
                    <a:lnTo>
                      <a:pt x="189" y="2"/>
                    </a:lnTo>
                    <a:lnTo>
                      <a:pt x="191" y="0"/>
                    </a:lnTo>
                    <a:lnTo>
                      <a:pt x="203" y="0"/>
                    </a:lnTo>
                    <a:lnTo>
                      <a:pt x="205" y="2"/>
                    </a:lnTo>
                    <a:lnTo>
                      <a:pt x="206" y="3"/>
                    </a:lnTo>
                    <a:lnTo>
                      <a:pt x="205" y="5"/>
                    </a:lnTo>
                    <a:lnTo>
                      <a:pt x="203" y="5"/>
                    </a:lnTo>
                    <a:lnTo>
                      <a:pt x="203" y="5"/>
                    </a:lnTo>
                    <a:close/>
                    <a:moveTo>
                      <a:pt x="177" y="5"/>
                    </a:moveTo>
                    <a:lnTo>
                      <a:pt x="163" y="5"/>
                    </a:lnTo>
                    <a:lnTo>
                      <a:pt x="161" y="5"/>
                    </a:lnTo>
                    <a:lnTo>
                      <a:pt x="161" y="3"/>
                    </a:lnTo>
                    <a:lnTo>
                      <a:pt x="161" y="2"/>
                    </a:lnTo>
                    <a:lnTo>
                      <a:pt x="163" y="0"/>
                    </a:lnTo>
                    <a:lnTo>
                      <a:pt x="177" y="0"/>
                    </a:lnTo>
                    <a:lnTo>
                      <a:pt x="178" y="2"/>
                    </a:lnTo>
                    <a:lnTo>
                      <a:pt x="179" y="3"/>
                    </a:lnTo>
                    <a:lnTo>
                      <a:pt x="178" y="5"/>
                    </a:lnTo>
                    <a:lnTo>
                      <a:pt x="177" y="5"/>
                    </a:lnTo>
                    <a:lnTo>
                      <a:pt x="177" y="5"/>
                    </a:lnTo>
                    <a:close/>
                    <a:moveTo>
                      <a:pt x="150" y="5"/>
                    </a:moveTo>
                    <a:lnTo>
                      <a:pt x="109" y="5"/>
                    </a:lnTo>
                    <a:lnTo>
                      <a:pt x="108" y="5"/>
                    </a:lnTo>
                    <a:lnTo>
                      <a:pt x="106" y="3"/>
                    </a:lnTo>
                    <a:lnTo>
                      <a:pt x="108" y="2"/>
                    </a:lnTo>
                    <a:lnTo>
                      <a:pt x="109" y="0"/>
                    </a:lnTo>
                    <a:lnTo>
                      <a:pt x="150" y="0"/>
                    </a:lnTo>
                    <a:lnTo>
                      <a:pt x="151" y="2"/>
                    </a:lnTo>
                    <a:lnTo>
                      <a:pt x="151" y="3"/>
                    </a:lnTo>
                    <a:lnTo>
                      <a:pt x="151" y="5"/>
                    </a:lnTo>
                    <a:lnTo>
                      <a:pt x="150" y="5"/>
                    </a:lnTo>
                    <a:lnTo>
                      <a:pt x="150" y="5"/>
                    </a:lnTo>
                    <a:close/>
                    <a:moveTo>
                      <a:pt x="95" y="5"/>
                    </a:moveTo>
                    <a:lnTo>
                      <a:pt x="83" y="5"/>
                    </a:lnTo>
                    <a:lnTo>
                      <a:pt x="81" y="5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0"/>
                    </a:lnTo>
                    <a:lnTo>
                      <a:pt x="95" y="0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  <a:moveTo>
                      <a:pt x="69" y="5"/>
                    </a:moveTo>
                    <a:lnTo>
                      <a:pt x="56" y="5"/>
                    </a:lnTo>
                    <a:lnTo>
                      <a:pt x="55" y="5"/>
                    </a:lnTo>
                    <a:lnTo>
                      <a:pt x="53" y="3"/>
                    </a:lnTo>
                    <a:lnTo>
                      <a:pt x="55" y="2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0" y="2"/>
                    </a:lnTo>
                    <a:lnTo>
                      <a:pt x="71" y="3"/>
                    </a:lnTo>
                    <a:lnTo>
                      <a:pt x="70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42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2" y="0"/>
                    </a:lnTo>
                    <a:lnTo>
                      <a:pt x="43" y="2"/>
                    </a:lnTo>
                    <a:lnTo>
                      <a:pt x="45" y="3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2" y="5"/>
                    </a:lnTo>
                    <a:close/>
                  </a:path>
                </a:pathLst>
              </a:custGeom>
              <a:grp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01" name="Freeform 76"/>
              <p:cNvSpPr>
                <a:spLocks/>
              </p:cNvSpPr>
              <p:nvPr/>
            </p:nvSpPr>
            <p:spPr bwMode="auto">
              <a:xfrm>
                <a:off x="2942" y="1909"/>
                <a:ext cx="52" cy="34"/>
              </a:xfrm>
              <a:custGeom>
                <a:avLst/>
                <a:gdLst/>
                <a:ahLst/>
                <a:cxnLst>
                  <a:cxn ang="0">
                    <a:pos x="155" y="103"/>
                  </a:cxn>
                  <a:cxn ang="0">
                    <a:pos x="0" y="52"/>
                  </a:cxn>
                  <a:cxn ang="0">
                    <a:pos x="155" y="0"/>
                  </a:cxn>
                  <a:cxn ang="0">
                    <a:pos x="155" y="103"/>
                  </a:cxn>
                </a:cxnLst>
                <a:rect l="0" t="0" r="r" b="b"/>
                <a:pathLst>
                  <a:path w="155" h="103">
                    <a:moveTo>
                      <a:pt x="155" y="103"/>
                    </a:moveTo>
                    <a:lnTo>
                      <a:pt x="0" y="52"/>
                    </a:lnTo>
                    <a:lnTo>
                      <a:pt x="155" y="0"/>
                    </a:lnTo>
                    <a:lnTo>
                      <a:pt x="155" y="1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02" name="Rectangle 77"/>
              <p:cNvSpPr>
                <a:spLocks noChangeArrowheads="1"/>
              </p:cNvSpPr>
              <p:nvPr/>
            </p:nvSpPr>
            <p:spPr bwMode="auto">
              <a:xfrm>
                <a:off x="3000" y="1892"/>
                <a:ext cx="337" cy="6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03" name="Rectangle 78"/>
              <p:cNvSpPr>
                <a:spLocks noChangeArrowheads="1"/>
              </p:cNvSpPr>
              <p:nvPr/>
            </p:nvSpPr>
            <p:spPr bwMode="auto">
              <a:xfrm>
                <a:off x="3003" y="1892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4" name="Rectangle 79"/>
              <p:cNvSpPr>
                <a:spLocks noChangeArrowheads="1"/>
              </p:cNvSpPr>
              <p:nvPr/>
            </p:nvSpPr>
            <p:spPr bwMode="auto">
              <a:xfrm>
                <a:off x="3021" y="1892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8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5" name="Rectangle 80"/>
              <p:cNvSpPr>
                <a:spLocks noChangeArrowheads="1"/>
              </p:cNvSpPr>
              <p:nvPr/>
            </p:nvSpPr>
            <p:spPr bwMode="auto">
              <a:xfrm>
                <a:off x="3052" y="1892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6" name="Rectangle 81"/>
              <p:cNvSpPr>
                <a:spLocks noChangeArrowheads="1"/>
              </p:cNvSpPr>
              <p:nvPr/>
            </p:nvSpPr>
            <p:spPr bwMode="auto">
              <a:xfrm>
                <a:off x="3087" y="1892"/>
                <a:ext cx="25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Response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7" name="Rectangle 82"/>
              <p:cNvSpPr>
                <a:spLocks noChangeArrowheads="1"/>
              </p:cNvSpPr>
              <p:nvPr/>
            </p:nvSpPr>
            <p:spPr bwMode="auto">
              <a:xfrm>
                <a:off x="2828" y="961"/>
                <a:ext cx="19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8" name="Rectangle 83"/>
              <p:cNvSpPr>
                <a:spLocks noChangeArrowheads="1"/>
              </p:cNvSpPr>
              <p:nvPr/>
            </p:nvSpPr>
            <p:spPr bwMode="auto">
              <a:xfrm>
                <a:off x="2845" y="961"/>
                <a:ext cx="2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-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09" name="Rectangle 84"/>
              <p:cNvSpPr>
                <a:spLocks noChangeArrowheads="1"/>
              </p:cNvSpPr>
              <p:nvPr/>
            </p:nvSpPr>
            <p:spPr bwMode="auto">
              <a:xfrm>
                <a:off x="2866" y="961"/>
                <a:ext cx="142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CSCF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0" name="Rectangle 85"/>
              <p:cNvSpPr>
                <a:spLocks noChangeArrowheads="1"/>
              </p:cNvSpPr>
              <p:nvPr/>
            </p:nvSpPr>
            <p:spPr bwMode="auto">
              <a:xfrm>
                <a:off x="3354" y="961"/>
                <a:ext cx="11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HSS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1" name="Line 86"/>
              <p:cNvSpPr>
                <a:spLocks noChangeShapeType="1"/>
              </p:cNvSpPr>
              <p:nvPr/>
            </p:nvSpPr>
            <p:spPr bwMode="auto">
              <a:xfrm flipH="1">
                <a:off x="2453" y="1589"/>
                <a:ext cx="407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12" name="Freeform 87"/>
              <p:cNvSpPr>
                <a:spLocks/>
              </p:cNvSpPr>
              <p:nvPr/>
            </p:nvSpPr>
            <p:spPr bwMode="auto">
              <a:xfrm>
                <a:off x="2855" y="1572"/>
                <a:ext cx="52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5" y="52"/>
                  </a:cxn>
                  <a:cxn ang="0">
                    <a:pos x="0" y="103"/>
                  </a:cxn>
                  <a:cxn ang="0">
                    <a:pos x="0" y="0"/>
                  </a:cxn>
                </a:cxnLst>
                <a:rect l="0" t="0" r="r" b="b"/>
                <a:pathLst>
                  <a:path w="155" h="103">
                    <a:moveTo>
                      <a:pt x="0" y="0"/>
                    </a:moveTo>
                    <a:lnTo>
                      <a:pt x="155" y="52"/>
                    </a:lnTo>
                    <a:lnTo>
                      <a:pt x="0" y="10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13" name="Rectangle 88"/>
              <p:cNvSpPr>
                <a:spLocks noChangeArrowheads="1"/>
              </p:cNvSpPr>
              <p:nvPr/>
            </p:nvSpPr>
            <p:spPr bwMode="auto">
              <a:xfrm>
                <a:off x="2545" y="1556"/>
                <a:ext cx="265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14" name="Rectangle 89"/>
              <p:cNvSpPr>
                <a:spLocks noChangeArrowheads="1"/>
              </p:cNvSpPr>
              <p:nvPr/>
            </p:nvSpPr>
            <p:spPr bwMode="auto">
              <a:xfrm>
                <a:off x="2548" y="1556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5" name="Rectangle 90"/>
              <p:cNvSpPr>
                <a:spLocks noChangeArrowheads="1"/>
              </p:cNvSpPr>
              <p:nvPr/>
            </p:nvSpPr>
            <p:spPr bwMode="auto">
              <a:xfrm>
                <a:off x="2566" y="1556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5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6" name="Rectangle 91"/>
              <p:cNvSpPr>
                <a:spLocks noChangeArrowheads="1"/>
              </p:cNvSpPr>
              <p:nvPr/>
            </p:nvSpPr>
            <p:spPr bwMode="auto">
              <a:xfrm>
                <a:off x="2597" y="1556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7" name="Rectangle 92"/>
              <p:cNvSpPr>
                <a:spLocks noChangeArrowheads="1"/>
              </p:cNvSpPr>
              <p:nvPr/>
            </p:nvSpPr>
            <p:spPr bwMode="auto">
              <a:xfrm>
                <a:off x="2632" y="1556"/>
                <a:ext cx="19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INVITE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18" name="Line 93"/>
              <p:cNvSpPr>
                <a:spLocks noChangeShapeType="1"/>
              </p:cNvSpPr>
              <p:nvPr/>
            </p:nvSpPr>
            <p:spPr bwMode="auto">
              <a:xfrm flipH="1">
                <a:off x="1520" y="1253"/>
                <a:ext cx="40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19" name="Freeform 94"/>
              <p:cNvSpPr>
                <a:spLocks/>
              </p:cNvSpPr>
              <p:nvPr/>
            </p:nvSpPr>
            <p:spPr bwMode="auto">
              <a:xfrm>
                <a:off x="1473" y="1235"/>
                <a:ext cx="51" cy="34"/>
              </a:xfrm>
              <a:custGeom>
                <a:avLst/>
                <a:gdLst/>
                <a:ahLst/>
                <a:cxnLst>
                  <a:cxn ang="0">
                    <a:pos x="155" y="102"/>
                  </a:cxn>
                  <a:cxn ang="0">
                    <a:pos x="0" y="52"/>
                  </a:cxn>
                  <a:cxn ang="0">
                    <a:pos x="155" y="0"/>
                  </a:cxn>
                  <a:cxn ang="0">
                    <a:pos x="155" y="102"/>
                  </a:cxn>
                </a:cxnLst>
                <a:rect l="0" t="0" r="r" b="b"/>
                <a:pathLst>
                  <a:path w="155" h="102">
                    <a:moveTo>
                      <a:pt x="155" y="102"/>
                    </a:moveTo>
                    <a:lnTo>
                      <a:pt x="0" y="52"/>
                    </a:lnTo>
                    <a:lnTo>
                      <a:pt x="155" y="0"/>
                    </a:lnTo>
                    <a:lnTo>
                      <a:pt x="155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20" name="Rectangle 95"/>
              <p:cNvSpPr>
                <a:spLocks noChangeArrowheads="1"/>
              </p:cNvSpPr>
              <p:nvPr/>
            </p:nvSpPr>
            <p:spPr bwMode="auto">
              <a:xfrm>
                <a:off x="1609" y="1185"/>
                <a:ext cx="17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21" name="Rectangle 96"/>
              <p:cNvSpPr>
                <a:spLocks noChangeArrowheads="1"/>
              </p:cNvSpPr>
              <p:nvPr/>
            </p:nvSpPr>
            <p:spPr bwMode="auto">
              <a:xfrm>
                <a:off x="1611" y="1185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22" name="Rectangle 97"/>
              <p:cNvSpPr>
                <a:spLocks noChangeArrowheads="1"/>
              </p:cNvSpPr>
              <p:nvPr/>
            </p:nvSpPr>
            <p:spPr bwMode="auto">
              <a:xfrm>
                <a:off x="1630" y="1185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2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23" name="Rectangle 98"/>
              <p:cNvSpPr>
                <a:spLocks noChangeArrowheads="1"/>
              </p:cNvSpPr>
              <p:nvPr/>
            </p:nvSpPr>
            <p:spPr bwMode="auto">
              <a:xfrm>
                <a:off x="1661" y="1185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24" name="Rectangle 99"/>
              <p:cNvSpPr>
                <a:spLocks noChangeArrowheads="1"/>
              </p:cNvSpPr>
              <p:nvPr/>
            </p:nvSpPr>
            <p:spPr bwMode="auto">
              <a:xfrm>
                <a:off x="1695" y="1185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100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25" name="Rectangle 100"/>
              <p:cNvSpPr>
                <a:spLocks noChangeArrowheads="1"/>
              </p:cNvSpPr>
              <p:nvPr/>
            </p:nvSpPr>
            <p:spPr bwMode="auto">
              <a:xfrm>
                <a:off x="1622" y="1253"/>
                <a:ext cx="1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Trying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26" name="Line 101"/>
              <p:cNvSpPr>
                <a:spLocks noChangeShapeType="1"/>
              </p:cNvSpPr>
              <p:nvPr/>
            </p:nvSpPr>
            <p:spPr bwMode="auto">
              <a:xfrm flipH="1">
                <a:off x="2012" y="1309"/>
                <a:ext cx="406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27" name="Freeform 102"/>
              <p:cNvSpPr>
                <a:spLocks/>
              </p:cNvSpPr>
              <p:nvPr/>
            </p:nvSpPr>
            <p:spPr bwMode="auto">
              <a:xfrm>
                <a:off x="1965" y="1291"/>
                <a:ext cx="51" cy="35"/>
              </a:xfrm>
              <a:custGeom>
                <a:avLst/>
                <a:gdLst/>
                <a:ahLst/>
                <a:cxnLst>
                  <a:cxn ang="0">
                    <a:pos x="154" y="103"/>
                  </a:cxn>
                  <a:cxn ang="0">
                    <a:pos x="0" y="52"/>
                  </a:cxn>
                  <a:cxn ang="0">
                    <a:pos x="154" y="0"/>
                  </a:cxn>
                  <a:cxn ang="0">
                    <a:pos x="154" y="103"/>
                  </a:cxn>
                </a:cxnLst>
                <a:rect l="0" t="0" r="r" b="b"/>
                <a:pathLst>
                  <a:path w="154" h="103">
                    <a:moveTo>
                      <a:pt x="154" y="103"/>
                    </a:moveTo>
                    <a:lnTo>
                      <a:pt x="0" y="52"/>
                    </a:lnTo>
                    <a:lnTo>
                      <a:pt x="154" y="0"/>
                    </a:lnTo>
                    <a:lnTo>
                      <a:pt x="154" y="1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28" name="Rectangle 103"/>
              <p:cNvSpPr>
                <a:spLocks noChangeArrowheads="1"/>
              </p:cNvSpPr>
              <p:nvPr/>
            </p:nvSpPr>
            <p:spPr bwMode="auto">
              <a:xfrm>
                <a:off x="2100" y="1241"/>
                <a:ext cx="17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29" name="Rectangle 104"/>
              <p:cNvSpPr>
                <a:spLocks noChangeArrowheads="1"/>
              </p:cNvSpPr>
              <p:nvPr/>
            </p:nvSpPr>
            <p:spPr bwMode="auto">
              <a:xfrm>
                <a:off x="2102" y="1241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0" name="Rectangle 105"/>
              <p:cNvSpPr>
                <a:spLocks noChangeArrowheads="1"/>
              </p:cNvSpPr>
              <p:nvPr/>
            </p:nvSpPr>
            <p:spPr bwMode="auto">
              <a:xfrm>
                <a:off x="2121" y="1241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4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1" name="Rectangle 106"/>
              <p:cNvSpPr>
                <a:spLocks noChangeArrowheads="1"/>
              </p:cNvSpPr>
              <p:nvPr/>
            </p:nvSpPr>
            <p:spPr bwMode="auto">
              <a:xfrm>
                <a:off x="2153" y="1241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2" name="Rectangle 107"/>
              <p:cNvSpPr>
                <a:spLocks noChangeArrowheads="1"/>
              </p:cNvSpPr>
              <p:nvPr/>
            </p:nvSpPr>
            <p:spPr bwMode="auto">
              <a:xfrm>
                <a:off x="2187" y="1241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100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3" name="Rectangle 108"/>
              <p:cNvSpPr>
                <a:spLocks noChangeArrowheads="1"/>
              </p:cNvSpPr>
              <p:nvPr/>
            </p:nvSpPr>
            <p:spPr bwMode="auto">
              <a:xfrm>
                <a:off x="2113" y="1309"/>
                <a:ext cx="1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Trying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4" name="Line 109"/>
              <p:cNvSpPr>
                <a:spLocks noChangeShapeType="1"/>
              </p:cNvSpPr>
              <p:nvPr/>
            </p:nvSpPr>
            <p:spPr bwMode="auto">
              <a:xfrm flipH="1">
                <a:off x="2501" y="1702"/>
                <a:ext cx="406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35" name="Freeform 110"/>
              <p:cNvSpPr>
                <a:spLocks/>
              </p:cNvSpPr>
              <p:nvPr/>
            </p:nvSpPr>
            <p:spPr bwMode="auto">
              <a:xfrm>
                <a:off x="2453" y="1684"/>
                <a:ext cx="52" cy="34"/>
              </a:xfrm>
              <a:custGeom>
                <a:avLst/>
                <a:gdLst/>
                <a:ahLst/>
                <a:cxnLst>
                  <a:cxn ang="0">
                    <a:pos x="154" y="102"/>
                  </a:cxn>
                  <a:cxn ang="0">
                    <a:pos x="0" y="52"/>
                  </a:cxn>
                  <a:cxn ang="0">
                    <a:pos x="154" y="0"/>
                  </a:cxn>
                  <a:cxn ang="0">
                    <a:pos x="154" y="102"/>
                  </a:cxn>
                </a:cxnLst>
                <a:rect l="0" t="0" r="r" b="b"/>
                <a:pathLst>
                  <a:path w="154" h="102">
                    <a:moveTo>
                      <a:pt x="154" y="102"/>
                    </a:moveTo>
                    <a:lnTo>
                      <a:pt x="0" y="52"/>
                    </a:lnTo>
                    <a:lnTo>
                      <a:pt x="154" y="0"/>
                    </a:lnTo>
                    <a:lnTo>
                      <a:pt x="154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36" name="Rectangle 111"/>
              <p:cNvSpPr>
                <a:spLocks noChangeArrowheads="1"/>
              </p:cNvSpPr>
              <p:nvPr/>
            </p:nvSpPr>
            <p:spPr bwMode="auto">
              <a:xfrm>
                <a:off x="2589" y="1634"/>
                <a:ext cx="178" cy="13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37" name="Rectangle 112"/>
              <p:cNvSpPr>
                <a:spLocks noChangeArrowheads="1"/>
              </p:cNvSpPr>
              <p:nvPr/>
            </p:nvSpPr>
            <p:spPr bwMode="auto">
              <a:xfrm>
                <a:off x="2591" y="1634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8" name="Rectangle 113"/>
              <p:cNvSpPr>
                <a:spLocks noChangeArrowheads="1"/>
              </p:cNvSpPr>
              <p:nvPr/>
            </p:nvSpPr>
            <p:spPr bwMode="auto">
              <a:xfrm>
                <a:off x="2610" y="1634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6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39" name="Rectangle 114"/>
              <p:cNvSpPr>
                <a:spLocks noChangeArrowheads="1"/>
              </p:cNvSpPr>
              <p:nvPr/>
            </p:nvSpPr>
            <p:spPr bwMode="auto">
              <a:xfrm>
                <a:off x="2641" y="1634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0" name="Rectangle 115"/>
              <p:cNvSpPr>
                <a:spLocks noChangeArrowheads="1"/>
              </p:cNvSpPr>
              <p:nvPr/>
            </p:nvSpPr>
            <p:spPr bwMode="auto">
              <a:xfrm>
                <a:off x="2676" y="1634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100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1" name="Rectangle 116"/>
              <p:cNvSpPr>
                <a:spLocks noChangeArrowheads="1"/>
              </p:cNvSpPr>
              <p:nvPr/>
            </p:nvSpPr>
            <p:spPr bwMode="auto">
              <a:xfrm>
                <a:off x="2602" y="1702"/>
                <a:ext cx="1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Trying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2" name="Line 117"/>
              <p:cNvSpPr>
                <a:spLocks noChangeShapeType="1"/>
              </p:cNvSpPr>
              <p:nvPr/>
            </p:nvSpPr>
            <p:spPr bwMode="auto">
              <a:xfrm flipH="1">
                <a:off x="2943" y="2038"/>
                <a:ext cx="89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43" name="Freeform 118"/>
              <p:cNvSpPr>
                <a:spLocks/>
              </p:cNvSpPr>
              <p:nvPr/>
            </p:nvSpPr>
            <p:spPr bwMode="auto">
              <a:xfrm>
                <a:off x="3837" y="2021"/>
                <a:ext cx="51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5" y="52"/>
                  </a:cxn>
                  <a:cxn ang="0">
                    <a:pos x="0" y="104"/>
                  </a:cxn>
                  <a:cxn ang="0">
                    <a:pos x="0" y="0"/>
                  </a:cxn>
                </a:cxnLst>
                <a:rect l="0" t="0" r="r" b="b"/>
                <a:pathLst>
                  <a:path w="155" h="104">
                    <a:moveTo>
                      <a:pt x="0" y="0"/>
                    </a:moveTo>
                    <a:lnTo>
                      <a:pt x="155" y="52"/>
                    </a:lnTo>
                    <a:lnTo>
                      <a:pt x="0" y="10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44" name="Rectangle 119"/>
              <p:cNvSpPr>
                <a:spLocks noChangeArrowheads="1"/>
              </p:cNvSpPr>
              <p:nvPr/>
            </p:nvSpPr>
            <p:spPr bwMode="auto">
              <a:xfrm>
                <a:off x="3280" y="2005"/>
                <a:ext cx="266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45" name="Rectangle 120"/>
              <p:cNvSpPr>
                <a:spLocks noChangeArrowheads="1"/>
              </p:cNvSpPr>
              <p:nvPr/>
            </p:nvSpPr>
            <p:spPr bwMode="auto">
              <a:xfrm>
                <a:off x="3283" y="2005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6" name="Rectangle 121"/>
              <p:cNvSpPr>
                <a:spLocks noChangeArrowheads="1"/>
              </p:cNvSpPr>
              <p:nvPr/>
            </p:nvSpPr>
            <p:spPr bwMode="auto">
              <a:xfrm>
                <a:off x="3302" y="2005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9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7" name="Rectangle 122"/>
              <p:cNvSpPr>
                <a:spLocks noChangeArrowheads="1"/>
              </p:cNvSpPr>
              <p:nvPr/>
            </p:nvSpPr>
            <p:spPr bwMode="auto">
              <a:xfrm>
                <a:off x="3332" y="2005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8" name="Rectangle 123"/>
              <p:cNvSpPr>
                <a:spLocks noChangeArrowheads="1"/>
              </p:cNvSpPr>
              <p:nvPr/>
            </p:nvSpPr>
            <p:spPr bwMode="auto">
              <a:xfrm>
                <a:off x="3367" y="2005"/>
                <a:ext cx="19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INVITE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49" name="Line 124"/>
              <p:cNvSpPr>
                <a:spLocks noChangeShapeType="1"/>
              </p:cNvSpPr>
              <p:nvPr/>
            </p:nvSpPr>
            <p:spPr bwMode="auto">
              <a:xfrm flipH="1">
                <a:off x="2990" y="2151"/>
                <a:ext cx="89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50" name="Freeform 125"/>
              <p:cNvSpPr>
                <a:spLocks/>
              </p:cNvSpPr>
              <p:nvPr/>
            </p:nvSpPr>
            <p:spPr bwMode="auto">
              <a:xfrm>
                <a:off x="2942" y="2133"/>
                <a:ext cx="52" cy="34"/>
              </a:xfrm>
              <a:custGeom>
                <a:avLst/>
                <a:gdLst/>
                <a:ahLst/>
                <a:cxnLst>
                  <a:cxn ang="0">
                    <a:pos x="155" y="102"/>
                  </a:cxn>
                  <a:cxn ang="0">
                    <a:pos x="0" y="52"/>
                  </a:cxn>
                  <a:cxn ang="0">
                    <a:pos x="155" y="0"/>
                  </a:cxn>
                  <a:cxn ang="0">
                    <a:pos x="155" y="102"/>
                  </a:cxn>
                </a:cxnLst>
                <a:rect l="0" t="0" r="r" b="b"/>
                <a:pathLst>
                  <a:path w="155" h="102">
                    <a:moveTo>
                      <a:pt x="155" y="102"/>
                    </a:moveTo>
                    <a:lnTo>
                      <a:pt x="0" y="52"/>
                    </a:lnTo>
                    <a:lnTo>
                      <a:pt x="155" y="0"/>
                    </a:lnTo>
                    <a:lnTo>
                      <a:pt x="155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51" name="Rectangle 126"/>
              <p:cNvSpPr>
                <a:spLocks noChangeArrowheads="1"/>
              </p:cNvSpPr>
              <p:nvPr/>
            </p:nvSpPr>
            <p:spPr bwMode="auto">
              <a:xfrm>
                <a:off x="3223" y="2117"/>
                <a:ext cx="380" cy="6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52" name="Rectangle 127"/>
              <p:cNvSpPr>
                <a:spLocks noChangeArrowheads="1"/>
              </p:cNvSpPr>
              <p:nvPr/>
            </p:nvSpPr>
            <p:spPr bwMode="auto">
              <a:xfrm>
                <a:off x="3225" y="2117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53" name="Rectangle 128"/>
              <p:cNvSpPr>
                <a:spLocks noChangeArrowheads="1"/>
              </p:cNvSpPr>
              <p:nvPr/>
            </p:nvSpPr>
            <p:spPr bwMode="auto">
              <a:xfrm>
                <a:off x="3244" y="2117"/>
                <a:ext cx="6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10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54" name="Rectangle 129"/>
              <p:cNvSpPr>
                <a:spLocks noChangeArrowheads="1"/>
              </p:cNvSpPr>
              <p:nvPr/>
            </p:nvSpPr>
            <p:spPr bwMode="auto">
              <a:xfrm>
                <a:off x="3306" y="2117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55" name="Rectangle 130"/>
              <p:cNvSpPr>
                <a:spLocks noChangeArrowheads="1"/>
              </p:cNvSpPr>
              <p:nvPr/>
            </p:nvSpPr>
            <p:spPr bwMode="auto">
              <a:xfrm>
                <a:off x="3340" y="2117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100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56" name="Rectangle 131"/>
              <p:cNvSpPr>
                <a:spLocks noChangeArrowheads="1"/>
              </p:cNvSpPr>
              <p:nvPr/>
            </p:nvSpPr>
            <p:spPr bwMode="auto">
              <a:xfrm>
                <a:off x="3450" y="2117"/>
                <a:ext cx="1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Trying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57" name="Freeform 132"/>
              <p:cNvSpPr>
                <a:spLocks/>
              </p:cNvSpPr>
              <p:nvPr/>
            </p:nvSpPr>
            <p:spPr bwMode="auto">
              <a:xfrm>
                <a:off x="1743" y="883"/>
                <a:ext cx="424" cy="89"/>
              </a:xfrm>
              <a:custGeom>
                <a:avLst/>
                <a:gdLst/>
                <a:ahLst/>
                <a:cxnLst>
                  <a:cxn ang="0">
                    <a:pos x="0" y="265"/>
                  </a:cxn>
                  <a:cxn ang="0">
                    <a:pos x="0" y="0"/>
                  </a:cxn>
                  <a:cxn ang="0">
                    <a:pos x="1274" y="0"/>
                  </a:cxn>
                  <a:cxn ang="0">
                    <a:pos x="1274" y="265"/>
                  </a:cxn>
                </a:cxnLst>
                <a:rect l="0" t="0" r="r" b="b"/>
                <a:pathLst>
                  <a:path w="1274" h="265">
                    <a:moveTo>
                      <a:pt x="0" y="265"/>
                    </a:moveTo>
                    <a:lnTo>
                      <a:pt x="0" y="0"/>
                    </a:lnTo>
                    <a:lnTo>
                      <a:pt x="1274" y="0"/>
                    </a:lnTo>
                    <a:lnTo>
                      <a:pt x="1274" y="265"/>
                    </a:lnTo>
                  </a:path>
                </a:pathLst>
              </a:custGeom>
              <a:grp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58" name="Freeform 133"/>
              <p:cNvSpPr>
                <a:spLocks/>
              </p:cNvSpPr>
              <p:nvPr/>
            </p:nvSpPr>
            <p:spPr bwMode="auto">
              <a:xfrm>
                <a:off x="2269" y="884"/>
                <a:ext cx="380" cy="88"/>
              </a:xfrm>
              <a:custGeom>
                <a:avLst/>
                <a:gdLst/>
                <a:ahLst/>
                <a:cxnLst>
                  <a:cxn ang="0">
                    <a:pos x="0" y="264"/>
                  </a:cxn>
                  <a:cxn ang="0">
                    <a:pos x="0" y="0"/>
                  </a:cxn>
                  <a:cxn ang="0">
                    <a:pos x="1141" y="0"/>
                  </a:cxn>
                  <a:cxn ang="0">
                    <a:pos x="1141" y="264"/>
                  </a:cxn>
                </a:cxnLst>
                <a:rect l="0" t="0" r="r" b="b"/>
                <a:pathLst>
                  <a:path w="1141" h="264">
                    <a:moveTo>
                      <a:pt x="0" y="264"/>
                    </a:moveTo>
                    <a:lnTo>
                      <a:pt x="0" y="0"/>
                    </a:lnTo>
                    <a:lnTo>
                      <a:pt x="1141" y="0"/>
                    </a:lnTo>
                    <a:lnTo>
                      <a:pt x="1141" y="264"/>
                    </a:lnTo>
                  </a:path>
                </a:pathLst>
              </a:custGeom>
              <a:grp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59" name="Rectangle 134"/>
              <p:cNvSpPr>
                <a:spLocks noChangeArrowheads="1"/>
              </p:cNvSpPr>
              <p:nvPr/>
            </p:nvSpPr>
            <p:spPr bwMode="auto">
              <a:xfrm>
                <a:off x="1813" y="634"/>
                <a:ext cx="328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Originating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0" name="Rectangle 135"/>
              <p:cNvSpPr>
                <a:spLocks noChangeArrowheads="1"/>
              </p:cNvSpPr>
              <p:nvPr/>
            </p:nvSpPr>
            <p:spPr bwMode="auto">
              <a:xfrm>
                <a:off x="1870" y="709"/>
                <a:ext cx="219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Visited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1" name="Rectangle 136"/>
              <p:cNvSpPr>
                <a:spLocks noChangeArrowheads="1"/>
              </p:cNvSpPr>
              <p:nvPr/>
            </p:nvSpPr>
            <p:spPr bwMode="auto">
              <a:xfrm>
                <a:off x="1849" y="784"/>
                <a:ext cx="257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Network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2" name="Rectangle 137"/>
              <p:cNvSpPr>
                <a:spLocks noChangeArrowheads="1"/>
              </p:cNvSpPr>
              <p:nvPr/>
            </p:nvSpPr>
            <p:spPr bwMode="auto">
              <a:xfrm>
                <a:off x="2286" y="634"/>
                <a:ext cx="328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Originating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3" name="Rectangle 138"/>
              <p:cNvSpPr>
                <a:spLocks noChangeArrowheads="1"/>
              </p:cNvSpPr>
              <p:nvPr/>
            </p:nvSpPr>
            <p:spPr bwMode="auto">
              <a:xfrm>
                <a:off x="2354" y="709"/>
                <a:ext cx="175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Home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4" name="Rectangle 139"/>
              <p:cNvSpPr>
                <a:spLocks noChangeArrowheads="1"/>
              </p:cNvSpPr>
              <p:nvPr/>
            </p:nvSpPr>
            <p:spPr bwMode="auto">
              <a:xfrm>
                <a:off x="2322" y="784"/>
                <a:ext cx="257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Network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5" name="Freeform 140"/>
              <p:cNvSpPr>
                <a:spLocks/>
              </p:cNvSpPr>
              <p:nvPr/>
            </p:nvSpPr>
            <p:spPr bwMode="auto">
              <a:xfrm>
                <a:off x="2720" y="884"/>
                <a:ext cx="1361" cy="88"/>
              </a:xfrm>
              <a:custGeom>
                <a:avLst/>
                <a:gdLst/>
                <a:ahLst/>
                <a:cxnLst>
                  <a:cxn ang="0">
                    <a:pos x="0" y="265"/>
                  </a:cxn>
                  <a:cxn ang="0">
                    <a:pos x="0" y="0"/>
                  </a:cxn>
                  <a:cxn ang="0">
                    <a:pos x="4084" y="0"/>
                  </a:cxn>
                  <a:cxn ang="0">
                    <a:pos x="4084" y="265"/>
                  </a:cxn>
                </a:cxnLst>
                <a:rect l="0" t="0" r="r" b="b"/>
                <a:pathLst>
                  <a:path w="4084" h="265">
                    <a:moveTo>
                      <a:pt x="0" y="265"/>
                    </a:moveTo>
                    <a:lnTo>
                      <a:pt x="0" y="0"/>
                    </a:lnTo>
                    <a:lnTo>
                      <a:pt x="4084" y="0"/>
                    </a:lnTo>
                    <a:lnTo>
                      <a:pt x="4084" y="265"/>
                    </a:lnTo>
                  </a:path>
                </a:pathLst>
              </a:custGeom>
              <a:grp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66" name="Rectangle 141"/>
              <p:cNvSpPr>
                <a:spLocks noChangeArrowheads="1"/>
              </p:cNvSpPr>
              <p:nvPr/>
            </p:nvSpPr>
            <p:spPr bwMode="auto">
              <a:xfrm>
                <a:off x="2995" y="709"/>
                <a:ext cx="821" cy="8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10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Terminating Home Network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67" name="Line 142"/>
              <p:cNvSpPr>
                <a:spLocks noChangeShapeType="1"/>
              </p:cNvSpPr>
              <p:nvPr/>
            </p:nvSpPr>
            <p:spPr bwMode="auto">
              <a:xfrm flipH="1">
                <a:off x="1520" y="3169"/>
                <a:ext cx="408" cy="1"/>
              </a:xfrm>
              <a:prstGeom prst="line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68" name="Freeform 143"/>
              <p:cNvSpPr>
                <a:spLocks/>
              </p:cNvSpPr>
              <p:nvPr/>
            </p:nvSpPr>
            <p:spPr bwMode="auto">
              <a:xfrm>
                <a:off x="1473" y="3151"/>
                <a:ext cx="51" cy="35"/>
              </a:xfrm>
              <a:custGeom>
                <a:avLst/>
                <a:gdLst/>
                <a:ahLst/>
                <a:cxnLst>
                  <a:cxn ang="0">
                    <a:pos x="155" y="104"/>
                  </a:cxn>
                  <a:cxn ang="0">
                    <a:pos x="0" y="52"/>
                  </a:cxn>
                  <a:cxn ang="0">
                    <a:pos x="155" y="0"/>
                  </a:cxn>
                  <a:cxn ang="0">
                    <a:pos x="155" y="104"/>
                  </a:cxn>
                </a:cxnLst>
                <a:rect l="0" t="0" r="r" b="b"/>
                <a:pathLst>
                  <a:path w="155" h="104">
                    <a:moveTo>
                      <a:pt x="155" y="104"/>
                    </a:moveTo>
                    <a:lnTo>
                      <a:pt x="0" y="52"/>
                    </a:lnTo>
                    <a:lnTo>
                      <a:pt x="155" y="0"/>
                    </a:lnTo>
                    <a:lnTo>
                      <a:pt x="155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69" name="Rectangle 144"/>
              <p:cNvSpPr>
                <a:spLocks noChangeArrowheads="1"/>
              </p:cNvSpPr>
              <p:nvPr/>
            </p:nvSpPr>
            <p:spPr bwMode="auto">
              <a:xfrm>
                <a:off x="1585" y="3068"/>
                <a:ext cx="226" cy="20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70" name="Rectangle 145"/>
              <p:cNvSpPr>
                <a:spLocks noChangeArrowheads="1"/>
              </p:cNvSpPr>
              <p:nvPr/>
            </p:nvSpPr>
            <p:spPr bwMode="auto">
              <a:xfrm>
                <a:off x="1596" y="3068"/>
                <a:ext cx="1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(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1" name="Rectangle 146"/>
              <p:cNvSpPr>
                <a:spLocks noChangeArrowheads="1"/>
              </p:cNvSpPr>
              <p:nvPr/>
            </p:nvSpPr>
            <p:spPr bwMode="auto">
              <a:xfrm>
                <a:off x="1614" y="3068"/>
                <a:ext cx="6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14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2" name="Rectangle 147"/>
              <p:cNvSpPr>
                <a:spLocks noChangeArrowheads="1"/>
              </p:cNvSpPr>
              <p:nvPr/>
            </p:nvSpPr>
            <p:spPr bwMode="auto">
              <a:xfrm>
                <a:off x="1677" y="3068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)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3" name="Rectangle 148"/>
              <p:cNvSpPr>
                <a:spLocks noChangeArrowheads="1"/>
              </p:cNvSpPr>
              <p:nvPr/>
            </p:nvSpPr>
            <p:spPr bwMode="auto">
              <a:xfrm>
                <a:off x="1711" y="3068"/>
                <a:ext cx="11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183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4" name="Rectangle 149"/>
              <p:cNvSpPr>
                <a:spLocks noChangeArrowheads="1"/>
              </p:cNvSpPr>
              <p:nvPr/>
            </p:nvSpPr>
            <p:spPr bwMode="auto">
              <a:xfrm>
                <a:off x="1600" y="3136"/>
                <a:ext cx="198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Session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5" name="Rectangle 150"/>
              <p:cNvSpPr>
                <a:spLocks noChangeArrowheads="1"/>
              </p:cNvSpPr>
              <p:nvPr/>
            </p:nvSpPr>
            <p:spPr bwMode="auto">
              <a:xfrm>
                <a:off x="1588" y="3203"/>
                <a:ext cx="2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Progress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76" name="Rectangle 151"/>
              <p:cNvSpPr>
                <a:spLocks noChangeArrowheads="1"/>
              </p:cNvSpPr>
              <p:nvPr/>
            </p:nvSpPr>
            <p:spPr bwMode="auto">
              <a:xfrm>
                <a:off x="2908" y="1070"/>
                <a:ext cx="36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77" name="Rectangle 152"/>
              <p:cNvSpPr>
                <a:spLocks noChangeArrowheads="1"/>
              </p:cNvSpPr>
              <p:nvPr/>
            </p:nvSpPr>
            <p:spPr bwMode="auto">
              <a:xfrm>
                <a:off x="2908" y="1070"/>
                <a:ext cx="36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78" name="Rectangle 153"/>
              <p:cNvSpPr>
                <a:spLocks noChangeArrowheads="1"/>
              </p:cNvSpPr>
              <p:nvPr/>
            </p:nvSpPr>
            <p:spPr bwMode="auto">
              <a:xfrm>
                <a:off x="3888" y="1070"/>
                <a:ext cx="36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79" name="Rectangle 154"/>
              <p:cNvSpPr>
                <a:spLocks noChangeArrowheads="1"/>
              </p:cNvSpPr>
              <p:nvPr/>
            </p:nvSpPr>
            <p:spPr bwMode="auto">
              <a:xfrm>
                <a:off x="3888" y="1070"/>
                <a:ext cx="36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0" name="Rectangle 155"/>
              <p:cNvSpPr>
                <a:spLocks noChangeArrowheads="1"/>
              </p:cNvSpPr>
              <p:nvPr/>
            </p:nvSpPr>
            <p:spPr bwMode="auto">
              <a:xfrm>
                <a:off x="2163" y="1381"/>
                <a:ext cx="549" cy="15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1" name="Rectangle 156"/>
              <p:cNvSpPr>
                <a:spLocks noChangeArrowheads="1"/>
              </p:cNvSpPr>
              <p:nvPr/>
            </p:nvSpPr>
            <p:spPr bwMode="auto">
              <a:xfrm>
                <a:off x="2163" y="1381"/>
                <a:ext cx="549" cy="154"/>
              </a:xfrm>
              <a:prstGeom prst="rect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2" name="Rectangle 157"/>
              <p:cNvSpPr>
                <a:spLocks noChangeArrowheads="1"/>
              </p:cNvSpPr>
              <p:nvPr/>
            </p:nvSpPr>
            <p:spPr bwMode="auto">
              <a:xfrm>
                <a:off x="2275" y="1392"/>
                <a:ext cx="36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Evaluation of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83" name="Rectangle 158"/>
              <p:cNvSpPr>
                <a:spLocks noChangeArrowheads="1"/>
              </p:cNvSpPr>
              <p:nvPr/>
            </p:nvSpPr>
            <p:spPr bwMode="auto">
              <a:xfrm>
                <a:off x="2220" y="1459"/>
                <a:ext cx="500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initial filter criteria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84" name="Rectangle 159"/>
              <p:cNvSpPr>
                <a:spLocks noChangeArrowheads="1"/>
              </p:cNvSpPr>
              <p:nvPr/>
            </p:nvSpPr>
            <p:spPr bwMode="auto">
              <a:xfrm>
                <a:off x="1438" y="1070"/>
                <a:ext cx="35" cy="22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5" name="Rectangle 160"/>
              <p:cNvSpPr>
                <a:spLocks noChangeArrowheads="1"/>
              </p:cNvSpPr>
              <p:nvPr/>
            </p:nvSpPr>
            <p:spPr bwMode="auto">
              <a:xfrm>
                <a:off x="1438" y="1070"/>
                <a:ext cx="35" cy="2297"/>
              </a:xfrm>
              <a:prstGeom prst="rect">
                <a:avLst/>
              </a:prstGeom>
              <a:grpFill/>
              <a:ln w="793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6" name="Rectangle 161"/>
              <p:cNvSpPr>
                <a:spLocks noChangeArrowheads="1"/>
              </p:cNvSpPr>
              <p:nvPr/>
            </p:nvSpPr>
            <p:spPr bwMode="auto">
              <a:xfrm>
                <a:off x="3922" y="2164"/>
                <a:ext cx="230" cy="797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7" name="Rectangle 162"/>
              <p:cNvSpPr>
                <a:spLocks noChangeArrowheads="1"/>
              </p:cNvSpPr>
              <p:nvPr/>
            </p:nvSpPr>
            <p:spPr bwMode="auto">
              <a:xfrm>
                <a:off x="3922" y="2164"/>
                <a:ext cx="230" cy="797"/>
              </a:xfrm>
              <a:prstGeom prst="rect">
                <a:avLst/>
              </a:prstGeom>
              <a:grpFill/>
              <a:ln w="1588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sz="2400" b="1">
                  <a:latin typeface="+mn-lt"/>
                </a:endParaRPr>
              </a:p>
            </p:txBody>
          </p:sp>
          <p:sp>
            <p:nvSpPr>
              <p:cNvPr id="188" name="Rectangle 163"/>
              <p:cNvSpPr>
                <a:spLocks noChangeArrowheads="1"/>
              </p:cNvSpPr>
              <p:nvPr/>
            </p:nvSpPr>
            <p:spPr bwMode="auto">
              <a:xfrm rot="5400000">
                <a:off x="4093" y="2236"/>
                <a:ext cx="1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89" name="Rectangle 164"/>
              <p:cNvSpPr>
                <a:spLocks noChangeArrowheads="1"/>
              </p:cNvSpPr>
              <p:nvPr/>
            </p:nvSpPr>
            <p:spPr bwMode="auto">
              <a:xfrm rot="5400000">
                <a:off x="4084" y="2260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n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0" name="Rectangle 165"/>
              <p:cNvSpPr>
                <a:spLocks noChangeArrowheads="1"/>
              </p:cNvSpPr>
              <p:nvPr/>
            </p:nvSpPr>
            <p:spPr bwMode="auto">
              <a:xfrm rot="5400000">
                <a:off x="4090" y="2283"/>
                <a:ext cx="2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1" name="Rectangle 166"/>
              <p:cNvSpPr>
                <a:spLocks noChangeArrowheads="1"/>
              </p:cNvSpPr>
              <p:nvPr/>
            </p:nvSpPr>
            <p:spPr bwMode="auto">
              <a:xfrm rot="5400000">
                <a:off x="4085" y="2307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2" name="Rectangle 167"/>
              <p:cNvSpPr>
                <a:spLocks noChangeArrowheads="1"/>
              </p:cNvSpPr>
              <p:nvPr/>
            </p:nvSpPr>
            <p:spPr bwMode="auto">
              <a:xfrm rot="5400000">
                <a:off x="4089" y="2331"/>
                <a:ext cx="23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r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3" name="Rectangle 168"/>
              <p:cNvSpPr>
                <a:spLocks noChangeArrowheads="1"/>
              </p:cNvSpPr>
              <p:nvPr/>
            </p:nvSpPr>
            <p:spPr bwMode="auto">
              <a:xfrm rot="5400000">
                <a:off x="4085" y="2356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a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4" name="Rectangle 169"/>
              <p:cNvSpPr>
                <a:spLocks noChangeArrowheads="1"/>
              </p:cNvSpPr>
              <p:nvPr/>
            </p:nvSpPr>
            <p:spPr bwMode="auto">
              <a:xfrm rot="5400000">
                <a:off x="4087" y="2386"/>
                <a:ext cx="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5" name="Rectangle 170"/>
              <p:cNvSpPr>
                <a:spLocks noChangeArrowheads="1"/>
              </p:cNvSpPr>
              <p:nvPr/>
            </p:nvSpPr>
            <p:spPr bwMode="auto">
              <a:xfrm rot="5400000">
                <a:off x="4090" y="2407"/>
                <a:ext cx="2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6" name="Rectangle 171"/>
              <p:cNvSpPr>
                <a:spLocks noChangeArrowheads="1"/>
              </p:cNvSpPr>
              <p:nvPr/>
            </p:nvSpPr>
            <p:spPr bwMode="auto">
              <a:xfrm rot="5400000">
                <a:off x="4093" y="2422"/>
                <a:ext cx="1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7" name="Rectangle 172"/>
              <p:cNvSpPr>
                <a:spLocks noChangeArrowheads="1"/>
              </p:cNvSpPr>
              <p:nvPr/>
            </p:nvSpPr>
            <p:spPr bwMode="auto">
              <a:xfrm rot="5400000">
                <a:off x="4084" y="2444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8" name="Rectangle 173"/>
              <p:cNvSpPr>
                <a:spLocks noChangeArrowheads="1"/>
              </p:cNvSpPr>
              <p:nvPr/>
            </p:nvSpPr>
            <p:spPr bwMode="auto">
              <a:xfrm rot="5400000">
                <a:off x="4084" y="2475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n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199" name="Rectangle 174"/>
              <p:cNvSpPr>
                <a:spLocks noChangeArrowheads="1"/>
              </p:cNvSpPr>
              <p:nvPr/>
            </p:nvSpPr>
            <p:spPr bwMode="auto">
              <a:xfrm rot="5400000">
                <a:off x="4094" y="2498"/>
                <a:ext cx="1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0" name="Rectangle 175"/>
              <p:cNvSpPr>
                <a:spLocks noChangeArrowheads="1"/>
              </p:cNvSpPr>
              <p:nvPr/>
            </p:nvSpPr>
            <p:spPr bwMode="auto">
              <a:xfrm rot="5400000">
                <a:off x="4077" y="2527"/>
                <a:ext cx="48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w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1" name="Rectangle 176"/>
              <p:cNvSpPr>
                <a:spLocks noChangeArrowheads="1"/>
              </p:cNvSpPr>
              <p:nvPr/>
            </p:nvSpPr>
            <p:spPr bwMode="auto">
              <a:xfrm rot="5400000">
                <a:off x="4093" y="2553"/>
                <a:ext cx="1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i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2" name="Rectangle 177"/>
              <p:cNvSpPr>
                <a:spLocks noChangeArrowheads="1"/>
              </p:cNvSpPr>
              <p:nvPr/>
            </p:nvSpPr>
            <p:spPr bwMode="auto">
              <a:xfrm rot="5400000">
                <a:off x="4090" y="2566"/>
                <a:ext cx="2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3" name="Rectangle 178"/>
              <p:cNvSpPr>
                <a:spLocks noChangeArrowheads="1"/>
              </p:cNvSpPr>
              <p:nvPr/>
            </p:nvSpPr>
            <p:spPr bwMode="auto">
              <a:xfrm rot="5400000">
                <a:off x="4084" y="2590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h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4" name="Rectangle 179"/>
              <p:cNvSpPr>
                <a:spLocks noChangeArrowheads="1"/>
              </p:cNvSpPr>
              <p:nvPr/>
            </p:nvSpPr>
            <p:spPr bwMode="auto">
              <a:xfrm rot="5400000">
                <a:off x="4094" y="2613"/>
                <a:ext cx="1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5" name="Rectangle 180"/>
              <p:cNvSpPr>
                <a:spLocks noChangeArrowheads="1"/>
              </p:cNvSpPr>
              <p:nvPr/>
            </p:nvSpPr>
            <p:spPr bwMode="auto">
              <a:xfrm rot="5400000">
                <a:off x="4073" y="2645"/>
                <a:ext cx="5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M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6" name="Rectangle 181"/>
              <p:cNvSpPr>
                <a:spLocks noChangeArrowheads="1"/>
              </p:cNvSpPr>
              <p:nvPr/>
            </p:nvSpPr>
            <p:spPr bwMode="auto">
              <a:xfrm rot="5400000">
                <a:off x="4082" y="2689"/>
                <a:ext cx="3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R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7" name="Rectangle 182"/>
              <p:cNvSpPr>
                <a:spLocks noChangeArrowheads="1"/>
              </p:cNvSpPr>
              <p:nvPr/>
            </p:nvSpPr>
            <p:spPr bwMode="auto">
              <a:xfrm rot="5400000">
                <a:off x="4086" y="2726"/>
                <a:ext cx="29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F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8" name="Rectangle 183"/>
              <p:cNvSpPr>
                <a:spLocks noChangeArrowheads="1"/>
              </p:cNvSpPr>
              <p:nvPr/>
            </p:nvSpPr>
            <p:spPr bwMode="auto">
              <a:xfrm rot="5400000">
                <a:off x="4084" y="2762"/>
                <a:ext cx="3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P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09" name="Rectangle 184"/>
              <p:cNvSpPr>
                <a:spLocks noChangeArrowheads="1"/>
              </p:cNvSpPr>
              <p:nvPr/>
            </p:nvSpPr>
            <p:spPr bwMode="auto">
              <a:xfrm rot="5400000">
                <a:off x="4094" y="2788"/>
                <a:ext cx="1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0" name="Rectangle 185"/>
              <p:cNvSpPr>
                <a:spLocks noChangeArrowheads="1"/>
              </p:cNvSpPr>
              <p:nvPr/>
            </p:nvSpPr>
            <p:spPr bwMode="auto">
              <a:xfrm rot="5400000">
                <a:off x="4090" y="2804"/>
                <a:ext cx="2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1" name="Rectangle 186"/>
              <p:cNvSpPr>
                <a:spLocks noChangeArrowheads="1"/>
              </p:cNvSpPr>
              <p:nvPr/>
            </p:nvSpPr>
            <p:spPr bwMode="auto">
              <a:xfrm rot="5400000">
                <a:off x="4084" y="2827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2" name="Rectangle 187"/>
              <p:cNvSpPr>
                <a:spLocks noChangeArrowheads="1"/>
              </p:cNvSpPr>
              <p:nvPr/>
            </p:nvSpPr>
            <p:spPr bwMode="auto">
              <a:xfrm rot="5400000">
                <a:off x="4094" y="2850"/>
                <a:ext cx="1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3" name="Rectangle 188"/>
              <p:cNvSpPr>
                <a:spLocks noChangeArrowheads="1"/>
              </p:cNvSpPr>
              <p:nvPr/>
            </p:nvSpPr>
            <p:spPr bwMode="auto">
              <a:xfrm rot="5400000">
                <a:off x="4018" y="2236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a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4" name="Rectangle 189"/>
              <p:cNvSpPr>
                <a:spLocks noChangeArrowheads="1"/>
              </p:cNvSpPr>
              <p:nvPr/>
            </p:nvSpPr>
            <p:spPr bwMode="auto">
              <a:xfrm rot="5400000">
                <a:off x="4026" y="2258"/>
                <a:ext cx="1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l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5" name="Rectangle 190"/>
              <p:cNvSpPr>
                <a:spLocks noChangeArrowheads="1"/>
              </p:cNvSpPr>
              <p:nvPr/>
            </p:nvSpPr>
            <p:spPr bwMode="auto">
              <a:xfrm rot="5400000">
                <a:off x="4026" y="2271"/>
                <a:ext cx="1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l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6" name="Rectangle 191"/>
              <p:cNvSpPr>
                <a:spLocks noChangeArrowheads="1"/>
              </p:cNvSpPr>
              <p:nvPr/>
            </p:nvSpPr>
            <p:spPr bwMode="auto">
              <a:xfrm rot="5400000">
                <a:off x="4017" y="2292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7" name="Rectangle 192"/>
              <p:cNvSpPr>
                <a:spLocks noChangeArrowheads="1"/>
              </p:cNvSpPr>
              <p:nvPr/>
            </p:nvSpPr>
            <p:spPr bwMode="auto">
              <a:xfrm rot="5400000">
                <a:off x="4020" y="2322"/>
                <a:ext cx="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8" name="Rectangle 193"/>
              <p:cNvSpPr>
                <a:spLocks noChangeArrowheads="1"/>
              </p:cNvSpPr>
              <p:nvPr/>
            </p:nvSpPr>
            <p:spPr bwMode="auto">
              <a:xfrm rot="5400000">
                <a:off x="4018" y="2351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a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19" name="Rectangle 194"/>
              <p:cNvSpPr>
                <a:spLocks noChangeArrowheads="1"/>
              </p:cNvSpPr>
              <p:nvPr/>
            </p:nvSpPr>
            <p:spPr bwMode="auto">
              <a:xfrm rot="5400000">
                <a:off x="4023" y="2375"/>
                <a:ext cx="2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t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0" name="Rectangle 195"/>
              <p:cNvSpPr>
                <a:spLocks noChangeArrowheads="1"/>
              </p:cNvSpPr>
              <p:nvPr/>
            </p:nvSpPr>
            <p:spPr bwMode="auto">
              <a:xfrm rot="5400000">
                <a:off x="4018" y="2398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1" name="Rectangle 196"/>
              <p:cNvSpPr>
                <a:spLocks noChangeArrowheads="1"/>
              </p:cNvSpPr>
              <p:nvPr/>
            </p:nvSpPr>
            <p:spPr bwMode="auto">
              <a:xfrm rot="5400000">
                <a:off x="4027" y="2422"/>
                <a:ext cx="14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 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2" name="Rectangle 197"/>
              <p:cNvSpPr>
                <a:spLocks noChangeArrowheads="1"/>
              </p:cNvSpPr>
              <p:nvPr/>
            </p:nvSpPr>
            <p:spPr bwMode="auto">
              <a:xfrm rot="5400000">
                <a:off x="4022" y="2439"/>
                <a:ext cx="23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r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3" name="Rectangle 198"/>
              <p:cNvSpPr>
                <a:spLocks noChangeArrowheads="1"/>
              </p:cNvSpPr>
              <p:nvPr/>
            </p:nvSpPr>
            <p:spPr bwMode="auto">
              <a:xfrm rot="5400000">
                <a:off x="4018" y="2464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4" name="Rectangle 199"/>
              <p:cNvSpPr>
                <a:spLocks noChangeArrowheads="1"/>
              </p:cNvSpPr>
              <p:nvPr/>
            </p:nvSpPr>
            <p:spPr bwMode="auto">
              <a:xfrm rot="5400000">
                <a:off x="4021" y="2494"/>
                <a:ext cx="26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s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5" name="Rectangle 200"/>
              <p:cNvSpPr>
                <a:spLocks noChangeArrowheads="1"/>
              </p:cNvSpPr>
              <p:nvPr/>
            </p:nvSpPr>
            <p:spPr bwMode="auto">
              <a:xfrm rot="5400000">
                <a:off x="4017" y="2523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o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6" name="Rectangle 201"/>
              <p:cNvSpPr>
                <a:spLocks noChangeArrowheads="1"/>
              </p:cNvSpPr>
              <p:nvPr/>
            </p:nvSpPr>
            <p:spPr bwMode="auto">
              <a:xfrm rot="5400000">
                <a:off x="4017" y="2554"/>
                <a:ext cx="35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u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7" name="Rectangle 202"/>
              <p:cNvSpPr>
                <a:spLocks noChangeArrowheads="1"/>
              </p:cNvSpPr>
              <p:nvPr/>
            </p:nvSpPr>
            <p:spPr bwMode="auto">
              <a:xfrm rot="5400000">
                <a:off x="4022" y="2580"/>
                <a:ext cx="23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r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8" name="Rectangle 203"/>
              <p:cNvSpPr>
                <a:spLocks noChangeArrowheads="1"/>
              </p:cNvSpPr>
              <p:nvPr/>
            </p:nvSpPr>
            <p:spPr bwMode="auto">
              <a:xfrm rot="5400000">
                <a:off x="4020" y="2603"/>
                <a:ext cx="27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c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  <p:sp>
            <p:nvSpPr>
              <p:cNvPr id="229" name="Rectangle 204"/>
              <p:cNvSpPr>
                <a:spLocks noChangeArrowheads="1"/>
              </p:cNvSpPr>
              <p:nvPr/>
            </p:nvSpPr>
            <p:spPr bwMode="auto">
              <a:xfrm rot="5400000">
                <a:off x="4018" y="2632"/>
                <a:ext cx="32" cy="7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pl-PL" sz="900" b="1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+mn-lt"/>
                    <a:cs typeface="Arial" pitchFamily="34" charset="0"/>
                  </a:rPr>
                  <a:t>e</a:t>
                </a:r>
                <a:endParaRPr kumimoji="0" lang="pl-PL" sz="2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cs typeface="Arial" pitchFamily="34" charset="0"/>
                </a:endParaRPr>
              </a:p>
            </p:txBody>
          </p:sp>
        </p:grpSp>
        <p:sp>
          <p:nvSpPr>
            <p:cNvPr id="10" name="Rectangle 206"/>
            <p:cNvSpPr>
              <a:spLocks noChangeArrowheads="1"/>
            </p:cNvSpPr>
            <p:nvPr/>
          </p:nvSpPr>
          <p:spPr bwMode="auto">
            <a:xfrm rot="5400000">
              <a:off x="6382812" y="4226361"/>
              <a:ext cx="40738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s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1" name="Rectangle 207"/>
            <p:cNvSpPr>
              <a:spLocks noChangeArrowheads="1"/>
            </p:cNvSpPr>
            <p:nvPr/>
          </p:nvSpPr>
          <p:spPr bwMode="auto">
            <a:xfrm rot="5400000">
              <a:off x="6392737" y="4259697"/>
              <a:ext cx="2247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" name="Rectangle 208"/>
            <p:cNvSpPr>
              <a:spLocks noChangeArrowheads="1"/>
            </p:cNvSpPr>
            <p:nvPr/>
          </p:nvSpPr>
          <p:spPr bwMode="auto">
            <a:xfrm rot="5400000">
              <a:off x="6387820" y="4285097"/>
              <a:ext cx="3231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f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3" name="Rectangle 209"/>
            <p:cNvSpPr>
              <a:spLocks noChangeArrowheads="1"/>
            </p:cNvSpPr>
            <p:nvPr/>
          </p:nvSpPr>
          <p:spPr bwMode="auto">
            <a:xfrm rot="5400000">
              <a:off x="6376582" y="4323198"/>
              <a:ext cx="5478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4" name="Rectangle 210"/>
            <p:cNvSpPr>
              <a:spLocks noChangeArrowheads="1"/>
            </p:cNvSpPr>
            <p:nvPr/>
          </p:nvSpPr>
          <p:spPr bwMode="auto">
            <a:xfrm rot="5400000">
              <a:off x="6385713" y="4362885"/>
              <a:ext cx="36523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r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5" name="Rectangle 211"/>
            <p:cNvSpPr>
              <a:spLocks noChangeArrowheads="1"/>
            </p:cNvSpPr>
            <p:nvPr/>
          </p:nvSpPr>
          <p:spPr bwMode="auto">
            <a:xfrm rot="5400000">
              <a:off x="6392737" y="4389872"/>
              <a:ext cx="2247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6" name="Rectangle 212"/>
            <p:cNvSpPr>
              <a:spLocks noChangeArrowheads="1"/>
            </p:cNvSpPr>
            <p:nvPr/>
          </p:nvSpPr>
          <p:spPr bwMode="auto">
            <a:xfrm rot="5400000">
              <a:off x="6386415" y="4413685"/>
              <a:ext cx="35119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t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7" name="Rectangle 213"/>
            <p:cNvSpPr>
              <a:spLocks noChangeArrowheads="1"/>
            </p:cNvSpPr>
            <p:nvPr/>
          </p:nvSpPr>
          <p:spPr bwMode="auto">
            <a:xfrm rot="5400000">
              <a:off x="6376582" y="4451786"/>
              <a:ext cx="5478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h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8" name="Rectangle 214"/>
            <p:cNvSpPr>
              <a:spLocks noChangeArrowheads="1"/>
            </p:cNvSpPr>
            <p:nvPr/>
          </p:nvSpPr>
          <p:spPr bwMode="auto">
            <a:xfrm rot="5400000">
              <a:off x="6378689" y="4500997"/>
              <a:ext cx="5057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9" name="Rectangle 215"/>
            <p:cNvSpPr>
              <a:spLocks noChangeArrowheads="1"/>
            </p:cNvSpPr>
            <p:nvPr/>
          </p:nvSpPr>
          <p:spPr bwMode="auto">
            <a:xfrm rot="5400000">
              <a:off x="6392737" y="4537511"/>
              <a:ext cx="2247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 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0" name="Rectangle 216"/>
            <p:cNvSpPr>
              <a:spLocks noChangeArrowheads="1"/>
            </p:cNvSpPr>
            <p:nvPr/>
          </p:nvSpPr>
          <p:spPr bwMode="auto">
            <a:xfrm rot="5400000">
              <a:off x="6275748" y="3827898"/>
              <a:ext cx="42142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1" name="Rectangle 217"/>
            <p:cNvSpPr>
              <a:spLocks noChangeArrowheads="1"/>
            </p:cNvSpPr>
            <p:nvPr/>
          </p:nvSpPr>
          <p:spPr bwMode="auto">
            <a:xfrm rot="5400000">
              <a:off x="6270219" y="3873936"/>
              <a:ext cx="5478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o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2" name="Rectangle 218"/>
            <p:cNvSpPr>
              <a:spLocks noChangeArrowheads="1"/>
            </p:cNvSpPr>
            <p:nvPr/>
          </p:nvSpPr>
          <p:spPr bwMode="auto">
            <a:xfrm rot="5400000">
              <a:off x="6270219" y="3924736"/>
              <a:ext cx="5478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3" name="Rectangle 219"/>
            <p:cNvSpPr>
              <a:spLocks noChangeArrowheads="1"/>
            </p:cNvSpPr>
            <p:nvPr/>
          </p:nvSpPr>
          <p:spPr bwMode="auto">
            <a:xfrm rot="5400000">
              <a:off x="6281457" y="3961248"/>
              <a:ext cx="3231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f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4" name="Rectangle 220"/>
            <p:cNvSpPr>
              <a:spLocks noChangeArrowheads="1"/>
            </p:cNvSpPr>
            <p:nvPr/>
          </p:nvSpPr>
          <p:spPr bwMode="auto">
            <a:xfrm rot="5400000">
              <a:off x="6272326" y="3997761"/>
              <a:ext cx="5057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5" name="Rectangle 221"/>
            <p:cNvSpPr>
              <a:spLocks noChangeArrowheads="1"/>
            </p:cNvSpPr>
            <p:nvPr/>
          </p:nvSpPr>
          <p:spPr bwMode="auto">
            <a:xfrm rot="5400000">
              <a:off x="6279350" y="4039036"/>
              <a:ext cx="36523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r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6" name="Rectangle 222"/>
            <p:cNvSpPr>
              <a:spLocks noChangeArrowheads="1"/>
            </p:cNvSpPr>
            <p:nvPr/>
          </p:nvSpPr>
          <p:spPr bwMode="auto">
            <a:xfrm rot="5400000">
              <a:off x="6272326" y="4077136"/>
              <a:ext cx="5057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7" name="Rectangle 223"/>
            <p:cNvSpPr>
              <a:spLocks noChangeArrowheads="1"/>
            </p:cNvSpPr>
            <p:nvPr/>
          </p:nvSpPr>
          <p:spPr bwMode="auto">
            <a:xfrm rot="5400000">
              <a:off x="6270219" y="4127935"/>
              <a:ext cx="54786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n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8" name="Rectangle 224"/>
            <p:cNvSpPr>
              <a:spLocks noChangeArrowheads="1"/>
            </p:cNvSpPr>
            <p:nvPr/>
          </p:nvSpPr>
          <p:spPr bwMode="auto">
            <a:xfrm rot="5400000">
              <a:off x="6275748" y="4175560"/>
              <a:ext cx="42142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c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29" name="Rectangle 225"/>
            <p:cNvSpPr>
              <a:spLocks noChangeArrowheads="1"/>
            </p:cNvSpPr>
            <p:nvPr/>
          </p:nvSpPr>
          <p:spPr bwMode="auto">
            <a:xfrm rot="5400000">
              <a:off x="6272326" y="4221598"/>
              <a:ext cx="50570" cy="12136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pl-PL" sz="900" b="1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+mn-lt"/>
                  <a:cs typeface="Arial" pitchFamily="34" charset="0"/>
                </a:rPr>
                <a:t>e</a:t>
              </a:r>
              <a:endParaRPr kumimoji="0" lang="pl-PL" sz="2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3700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ko-KR" dirty="0">
                <a:ea typeface="Gulim" pitchFamily="34" charset="-127"/>
              </a:rPr>
              <a:t/>
            </a:r>
            <a:br>
              <a:rPr lang="en-US" altLang="ko-KR" dirty="0">
                <a:ea typeface="Gulim" pitchFamily="34" charset="-127"/>
              </a:rPr>
            </a:br>
            <a:r>
              <a:rPr lang="pl-PL" altLang="ko-KR" dirty="0"/>
              <a:t/>
            </a:r>
            <a:br>
              <a:rPr lang="pl-PL" altLang="ko-KR" dirty="0"/>
            </a:br>
            <a:r>
              <a:rPr lang="pl-PL" altLang="ko-KR" dirty="0" smtClean="0"/>
              <a:t>Protokół DIAMETER</a:t>
            </a:r>
            <a:endParaRPr lang="en-US" altLang="ko-KR" dirty="0">
              <a:ea typeface="Gulim" pitchFamily="34" charset="-127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BDFA79-5B84-4F78-A919-F9D3BEC809F2}" type="slidenum">
              <a:rPr lang="pl-PL"/>
              <a:pPr/>
              <a:t>154</a:t>
            </a:fld>
            <a:endParaRPr lang="pl-PL"/>
          </a:p>
        </p:txBody>
      </p:sp>
      <p:sp>
        <p:nvSpPr>
          <p:cNvPr id="302285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2400" dirty="0">
                <a:solidFill>
                  <a:schemeClr val="tx1"/>
                </a:solidFill>
              </a:rPr>
              <a:t>AAA - </a:t>
            </a:r>
            <a:r>
              <a:rPr lang="en-US" altLang="ko-KR" sz="2400" dirty="0">
                <a:solidFill>
                  <a:schemeClr val="tx1"/>
                </a:solidFill>
                <a:ea typeface="Gulim" pitchFamily="34" charset="-127"/>
              </a:rPr>
              <a:t>Authentication, Authorization, and Accounting</a:t>
            </a:r>
          </a:p>
        </p:txBody>
      </p:sp>
      <p:sp>
        <p:nvSpPr>
          <p:cNvPr id="30228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18602" y="1192213"/>
            <a:ext cx="8191500" cy="5189537"/>
          </a:xfrm>
        </p:spPr>
        <p:txBody>
          <a:bodyPr/>
          <a:lstStyle/>
          <a:p>
            <a:r>
              <a:rPr lang="pl-PL" altLang="ko-KR"/>
              <a:t>Uwierzytelnienie (</a:t>
            </a:r>
            <a:r>
              <a:rPr lang="en-US" altLang="ko-KR">
                <a:ea typeface="Gulim" pitchFamily="34" charset="-127"/>
              </a:rPr>
              <a:t>Authentication</a:t>
            </a:r>
            <a:r>
              <a:rPr lang="pl-PL" altLang="ko-KR"/>
              <a:t>)</a:t>
            </a:r>
          </a:p>
          <a:p>
            <a:pPr lvl="1"/>
            <a:r>
              <a:rPr lang="pl-PL" altLang="ko-KR"/>
              <a:t>Czynność weryfikacji tożsamości obiektu lub osoby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Upoważnienie (Authorization)</a:t>
            </a:r>
          </a:p>
          <a:p>
            <a:pPr lvl="1"/>
            <a:r>
              <a:rPr lang="pl-PL" altLang="ko-KR"/>
              <a:t>Czynność stwierdzania czy żądający uzyska pozwolenie na dostęp do zasobu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Rozliczanie (</a:t>
            </a:r>
            <a:r>
              <a:rPr lang="en-US" altLang="ko-KR">
                <a:ea typeface="Gulim" pitchFamily="34" charset="-127"/>
              </a:rPr>
              <a:t>Accounting</a:t>
            </a:r>
            <a:r>
              <a:rPr lang="pl-PL" altLang="ko-KR"/>
              <a:t>)</a:t>
            </a:r>
          </a:p>
          <a:p>
            <a:pPr lvl="1"/>
            <a:r>
              <a:rPr lang="pl-PL" altLang="ko-KR"/>
              <a:t>Czynność zbierania informacji dotyczących wykorzystania zasobu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44E98F-1589-4DDE-BBDC-63FE4C4D1F82}" type="slidenum">
              <a:rPr lang="pl-PL"/>
              <a:pPr/>
              <a:t>155</a:t>
            </a:fld>
            <a:endParaRPr lang="pl-PL"/>
          </a:p>
        </p:txBody>
      </p:sp>
      <p:sp>
        <p:nvSpPr>
          <p:cNvPr id="302490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AAA 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 Interne</a:t>
            </a:r>
            <a:r>
              <a:rPr lang="pl-PL" altLang="ko-KR"/>
              <a:t>cie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3024902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611188" y="1412875"/>
            <a:ext cx="7999412" cy="4572000"/>
          </a:xfrm>
        </p:spPr>
        <p:txBody>
          <a:bodyPr/>
          <a:lstStyle/>
          <a:p>
            <a:r>
              <a:rPr lang="en-US" altLang="ko-KR">
                <a:ea typeface="Gulim" pitchFamily="34" charset="-127"/>
              </a:rPr>
              <a:t>RADIUS: Remote Authentication Dial In User Service</a:t>
            </a:r>
            <a:endParaRPr lang="pl-PL" altLang="ko-KR"/>
          </a:p>
          <a:p>
            <a:pPr lvl="1"/>
            <a:r>
              <a:rPr lang="pl-PL" altLang="ko-KR"/>
              <a:t>zdefiniowany w</a:t>
            </a:r>
            <a:r>
              <a:rPr lang="en-US" altLang="ko-KR">
                <a:ea typeface="Gulim" pitchFamily="34" charset="-127"/>
              </a:rPr>
              <a:t> RFC 2865</a:t>
            </a:r>
            <a:endParaRPr lang="pl-PL" altLang="ko-KR"/>
          </a:p>
          <a:p>
            <a:pPr lvl="1"/>
            <a:r>
              <a:rPr lang="en-US" altLang="ko-KR">
                <a:ea typeface="Gulim" pitchFamily="34" charset="-127"/>
              </a:rPr>
              <a:t>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lient-ser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er</a:t>
            </a:r>
          </a:p>
          <a:p>
            <a:pPr lvl="1"/>
            <a:r>
              <a:rPr lang="en-US" altLang="ko-KR">
                <a:ea typeface="Gulim" pitchFamily="34" charset="-127"/>
              </a:rPr>
              <a:t>Network Access Server (NAS)</a:t>
            </a:r>
            <a:r>
              <a:rPr lang="pl-PL" altLang="ko-KR"/>
              <a:t>- k</a:t>
            </a:r>
            <a:r>
              <a:rPr lang="en-US" altLang="ko-KR">
                <a:ea typeface="Gulim" pitchFamily="34" charset="-127"/>
              </a:rPr>
              <a:t>lient</a:t>
            </a:r>
          </a:p>
          <a:p>
            <a:pPr lvl="1"/>
            <a:r>
              <a:rPr lang="en-US" altLang="ko-KR">
                <a:ea typeface="Gulim" pitchFamily="34" charset="-127"/>
              </a:rPr>
              <a:t>Radius Server </a:t>
            </a:r>
            <a:r>
              <a:rPr lang="pl-PL" altLang="ko-KR"/>
              <a:t>- </a:t>
            </a:r>
            <a:r>
              <a:rPr lang="en-US" altLang="ko-KR">
                <a:ea typeface="Gulim" pitchFamily="34" charset="-127"/>
              </a:rPr>
              <a:t>ser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er</a:t>
            </a:r>
          </a:p>
          <a:p>
            <a:pPr lvl="1"/>
            <a:r>
              <a:rPr lang="pl-PL" altLang="ko-KR"/>
              <a:t>UDP</a:t>
            </a:r>
          </a:p>
          <a:p>
            <a:pPr lvl="1"/>
            <a:r>
              <a:rPr lang="pl-PL" altLang="ko-KR"/>
              <a:t>Brak sygnalizacji „keep alive”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302490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95513" y="4084314"/>
            <a:ext cx="5245100" cy="2401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74C9A6-51CF-4E3B-9C3C-6484F6DF733E}" type="slidenum">
              <a:rPr lang="pl-PL"/>
              <a:pPr/>
              <a:t>156</a:t>
            </a:fld>
            <a:endParaRPr lang="pl-PL"/>
          </a:p>
        </p:txBody>
      </p:sp>
      <p:sp>
        <p:nvSpPr>
          <p:cNvPr id="30330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Diameter</a:t>
            </a:r>
            <a:r>
              <a:rPr lang="pl-PL" altLang="ko-KR"/>
              <a:t> -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en-US"/>
              <a:t>RFC 3588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3033094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P</a:t>
            </a:r>
            <a:r>
              <a:rPr lang="en-US" altLang="ko-KR">
                <a:ea typeface="Gulim" pitchFamily="34" charset="-127"/>
              </a:rPr>
              <a:t>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ba</a:t>
            </a:r>
            <a:r>
              <a:rPr lang="pl-PL" altLang="ko-KR"/>
              <a:t>zowy i zbiór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aplikacji</a:t>
            </a:r>
            <a:r>
              <a:rPr lang="en-US" altLang="ko-KR">
                <a:ea typeface="Gulim" pitchFamily="34" charset="-127"/>
              </a:rPr>
              <a:t> Diameter</a:t>
            </a:r>
            <a:r>
              <a:rPr lang="pl-PL" altLang="ko-KR"/>
              <a:t>,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które uzupełniają podstawową </a:t>
            </a:r>
            <a:r>
              <a:rPr lang="en-US" altLang="ko-KR">
                <a:ea typeface="Gulim" pitchFamily="34" charset="-127"/>
              </a:rPr>
              <a:t>fun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c</a:t>
            </a:r>
            <a:r>
              <a:rPr lang="pl-PL" altLang="ko-KR"/>
              <a:t>j</a:t>
            </a:r>
            <a:r>
              <a:rPr lang="en-US" altLang="ko-KR">
                <a:ea typeface="Gulim" pitchFamily="34" charset="-127"/>
              </a:rPr>
              <a:t>onal</a:t>
            </a:r>
            <a:r>
              <a:rPr lang="pl-PL" altLang="ko-KR"/>
              <a:t>ność</a:t>
            </a:r>
            <a:r>
              <a:rPr lang="en-US" altLang="ko-KR">
                <a:ea typeface="Gulim" pitchFamily="34" charset="-127"/>
              </a:rPr>
              <a:t> proto</a:t>
            </a:r>
            <a:r>
              <a:rPr lang="pl-PL" altLang="ko-KR"/>
              <a:t>kołu</a:t>
            </a:r>
          </a:p>
          <a:p>
            <a:pPr>
              <a:buFont typeface="Wingdings" pitchFamily="2" charset="2"/>
              <a:buNone/>
            </a:pPr>
            <a:endParaRPr lang="en-US" altLang="ko-KR">
              <a:ea typeface="Gulim" pitchFamily="34" charset="-127"/>
            </a:endParaRPr>
          </a:p>
        </p:txBody>
      </p:sp>
      <p:pic>
        <p:nvPicPr>
          <p:cNvPr id="303309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63713" y="2537828"/>
            <a:ext cx="5703887" cy="313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309B13-F969-4E32-8423-9B82D9CBE3A6}" type="slidenum">
              <a:rPr lang="pl-PL"/>
              <a:pPr/>
              <a:t>157</a:t>
            </a:fld>
            <a:endParaRPr lang="pl-PL"/>
          </a:p>
        </p:txBody>
      </p:sp>
      <p:sp>
        <p:nvSpPr>
          <p:cNvPr id="303514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Diameter</a:t>
            </a:r>
          </a:p>
        </p:txBody>
      </p:sp>
      <p:sp>
        <p:nvSpPr>
          <p:cNvPr id="303514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wykorzystuje niezawodny transport, który zapewnia sterowanie przeciążeniem</a:t>
            </a:r>
          </a:p>
          <a:p>
            <a:r>
              <a:rPr lang="pl-PL" altLang="ko-KR"/>
              <a:t>Niezawodna komunikacja -</a:t>
            </a:r>
            <a:r>
              <a:rPr lang="en-US" altLang="ko-KR">
                <a:ea typeface="Gulim" pitchFamily="34" charset="-127"/>
              </a:rPr>
              <a:t> TCP </a:t>
            </a:r>
            <a:r>
              <a:rPr lang="pl-PL" altLang="ko-KR"/>
              <a:t>i </a:t>
            </a:r>
            <a:r>
              <a:rPr lang="en-US" altLang="ko-KR">
                <a:ea typeface="Gulim" pitchFamily="34" charset="-127"/>
              </a:rPr>
              <a:t>SCTP</a:t>
            </a:r>
          </a:p>
          <a:p>
            <a:r>
              <a:rPr lang="pl-PL" altLang="ko-KR"/>
              <a:t>bezpieczeństwo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- </a:t>
            </a:r>
            <a:r>
              <a:rPr lang="en-US" altLang="ko-KR">
                <a:ea typeface="Gulim" pitchFamily="34" charset="-127"/>
              </a:rPr>
              <a:t>IPSEC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TLS</a:t>
            </a:r>
          </a:p>
          <a:p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udostępnia wiadomość poziomu aplikacyjnego - puls (</a:t>
            </a:r>
            <a:r>
              <a:rPr lang="en-US" altLang="ko-KR">
                <a:ea typeface="Gulim" pitchFamily="34" charset="-127"/>
              </a:rPr>
              <a:t>heartbeat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m</a:t>
            </a:r>
            <a:r>
              <a:rPr lang="en-US" altLang="ko-KR">
                <a:ea typeface="Gulim" pitchFamily="34" charset="-127"/>
              </a:rPr>
              <a:t>onitor</a:t>
            </a:r>
            <a:r>
              <a:rPr lang="pl-PL" altLang="ko-KR"/>
              <a:t>uje</a:t>
            </a:r>
            <a:r>
              <a:rPr lang="en-US" altLang="ko-KR">
                <a:ea typeface="Gulim" pitchFamily="34" charset="-127"/>
              </a:rPr>
              <a:t> status </a:t>
            </a:r>
            <a:r>
              <a:rPr lang="pl-PL" altLang="ko-KR"/>
              <a:t>połączenia</a:t>
            </a:r>
            <a:r>
              <a:rPr lang="en-US" altLang="ko-KR">
                <a:ea typeface="Gulim" pitchFamily="34" charset="-127"/>
              </a:rPr>
              <a:t> </a:t>
            </a:r>
          </a:p>
          <a:p>
            <a:pPr lvl="1"/>
            <a:r>
              <a:rPr lang="pl-PL" altLang="ko-KR"/>
              <a:t>pozwala na odtwarzanie po błędach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27C110-507F-430C-8A74-49F9F98AA423}" type="slidenum">
              <a:rPr lang="pl-PL"/>
              <a:pPr/>
              <a:t>158</a:t>
            </a:fld>
            <a:endParaRPr lang="pl-PL"/>
          </a:p>
        </p:txBody>
      </p:sp>
      <p:sp>
        <p:nvSpPr>
          <p:cNvPr id="303718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Diameter</a:t>
            </a:r>
          </a:p>
        </p:txBody>
      </p:sp>
      <p:sp>
        <p:nvSpPr>
          <p:cNvPr id="303718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Jednostki funkcjonalne realizujące funkcje </a:t>
            </a:r>
            <a:r>
              <a:rPr lang="en-US" altLang="ko-KR">
                <a:ea typeface="Gulim" pitchFamily="34" charset="-127"/>
              </a:rPr>
              <a:t>AAA</a:t>
            </a:r>
          </a:p>
          <a:p>
            <a:pPr lvl="1"/>
            <a:r>
              <a:rPr lang="pl-PL" altLang="ko-KR"/>
              <a:t>Klient </a:t>
            </a:r>
            <a:r>
              <a:rPr lang="en-US" altLang="ko-KR">
                <a:ea typeface="Gulim" pitchFamily="34" charset="-127"/>
              </a:rPr>
              <a:t>Diameter</a:t>
            </a:r>
            <a:endParaRPr lang="pl-PL" altLang="ko-KR"/>
          </a:p>
          <a:p>
            <a:pPr lvl="2"/>
            <a:r>
              <a:rPr lang="pl-PL" altLang="ko-KR"/>
              <a:t>realizuje kontrolę dostępu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Serwer </a:t>
            </a:r>
            <a:r>
              <a:rPr lang="en-US" altLang="ko-KR">
                <a:ea typeface="Gulim" pitchFamily="34" charset="-127"/>
              </a:rPr>
              <a:t>Diameter</a:t>
            </a:r>
            <a:endParaRPr lang="pl-PL" altLang="ko-KR"/>
          </a:p>
          <a:p>
            <a:pPr lvl="2"/>
            <a:r>
              <a:rPr lang="pl-PL" altLang="ko-KR"/>
              <a:t>obsługuje żądania AAA (</a:t>
            </a:r>
            <a:r>
              <a:rPr lang="en-US" altLang="ko-KR">
                <a:ea typeface="Gulim" pitchFamily="34" charset="-127"/>
              </a:rPr>
              <a:t>authentication, authorization, accounting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Proxy: </a:t>
            </a:r>
          </a:p>
          <a:p>
            <a:pPr lvl="2"/>
            <a:r>
              <a:rPr lang="pl-PL" altLang="ko-KR"/>
              <a:t>Przekazywanie dalej wiadomości</a:t>
            </a:r>
            <a:r>
              <a:rPr lang="en-US" altLang="ko-KR">
                <a:ea typeface="Gulim" pitchFamily="34" charset="-127"/>
              </a:rPr>
              <a:t> Diameter</a:t>
            </a:r>
          </a:p>
          <a:p>
            <a:pPr lvl="2"/>
            <a:r>
              <a:rPr lang="pl-PL" altLang="ko-KR"/>
              <a:t>Podejmuje decyzje dotyczące polityk dotyczące zasobów i udostępniania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A0E841-905D-46AD-B1E3-EA9B317FC7E6}" type="slidenum">
              <a:rPr lang="pl-PL"/>
              <a:pPr/>
              <a:t>159</a:t>
            </a:fld>
            <a:endParaRPr lang="pl-PL"/>
          </a:p>
        </p:txBody>
      </p:sp>
      <p:sp>
        <p:nvSpPr>
          <p:cNvPr id="3039238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Diameter</a:t>
            </a:r>
          </a:p>
        </p:txBody>
      </p:sp>
      <p:sp>
        <p:nvSpPr>
          <p:cNvPr id="3039239" name="Rectangle 7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lvl="1"/>
            <a:r>
              <a:rPr lang="en-US" altLang="ko-KR">
                <a:ea typeface="Gulim" pitchFamily="34" charset="-127"/>
              </a:rPr>
              <a:t>Relay</a:t>
            </a:r>
          </a:p>
          <a:p>
            <a:pPr lvl="2"/>
            <a:r>
              <a:rPr lang="pl-PL" altLang="ko-KR"/>
              <a:t>Przekazuje dalej wiadomości</a:t>
            </a:r>
            <a:r>
              <a:rPr lang="en-US" altLang="ko-KR">
                <a:ea typeface="Gulim" pitchFamily="34" charset="-127"/>
              </a:rPr>
              <a:t> Diameter</a:t>
            </a:r>
          </a:p>
          <a:p>
            <a:pPr lvl="2"/>
            <a:r>
              <a:rPr lang="pl-PL" altLang="ko-KR"/>
              <a:t>Zmienia wiadomości </a:t>
            </a:r>
            <a:r>
              <a:rPr lang="en-US" altLang="ko-KR">
                <a:ea typeface="Gulim" pitchFamily="34" charset="-127"/>
              </a:rPr>
              <a:t>Diameter</a:t>
            </a:r>
            <a:r>
              <a:rPr lang="pl-PL" altLang="ko-KR"/>
              <a:t> tylko wstawiając lub usuwając 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dane związane z </a:t>
            </a:r>
            <a:r>
              <a:rPr lang="en-US" altLang="ko-KR">
                <a:ea typeface="Gulim" pitchFamily="34" charset="-127"/>
              </a:rPr>
              <a:t>ruting</a:t>
            </a:r>
            <a:r>
              <a:rPr lang="pl-PL" altLang="ko-KR"/>
              <a:t>iem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A</a:t>
            </a:r>
            <a:r>
              <a:rPr lang="en-US" altLang="ko-KR">
                <a:ea typeface="Gulim" pitchFamily="34" charset="-127"/>
              </a:rPr>
              <a:t>gent Redirect</a:t>
            </a:r>
            <a:endParaRPr lang="pl-PL" altLang="ko-KR"/>
          </a:p>
          <a:p>
            <a:pPr lvl="2"/>
            <a:r>
              <a:rPr lang="pl-PL" altLang="ko-KR"/>
              <a:t>wiąże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lient</a:t>
            </a:r>
            <a:r>
              <a:rPr lang="pl-PL" altLang="ko-KR"/>
              <a:t>ów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z</a:t>
            </a:r>
            <a:r>
              <a:rPr lang="en-US" altLang="ko-KR">
                <a:ea typeface="Gulim" pitchFamily="34" charset="-127"/>
              </a:rPr>
              <a:t> ser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er</a:t>
            </a:r>
            <a:r>
              <a:rPr lang="pl-PL" altLang="ko-KR"/>
              <a:t>ami i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umożliwia im bezpośrednią komunikację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Translation agent</a:t>
            </a:r>
            <a:endParaRPr lang="pl-PL" altLang="ko-KR"/>
          </a:p>
          <a:p>
            <a:pPr lvl="2"/>
            <a:r>
              <a:rPr lang="pl-PL" altLang="ko-KR"/>
              <a:t>Realizuje translację protokołów między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i innymi protokołami</a:t>
            </a:r>
            <a:r>
              <a:rPr lang="en-US" altLang="ko-KR">
                <a:ea typeface="Gulim" pitchFamily="34" charset="-127"/>
              </a:rPr>
              <a:t> AAA</a:t>
            </a:r>
          </a:p>
          <a:p>
            <a:pPr lvl="1"/>
            <a:r>
              <a:rPr lang="pl-PL" altLang="ko-KR"/>
              <a:t>Węzeł </a:t>
            </a:r>
            <a:r>
              <a:rPr lang="en-US" altLang="ko-KR">
                <a:ea typeface="Gulim" pitchFamily="34" charset="-127"/>
              </a:rPr>
              <a:t>Diameter</a:t>
            </a:r>
            <a:endParaRPr lang="pl-PL" altLang="ko-KR"/>
          </a:p>
          <a:p>
            <a:pPr lvl="2"/>
            <a:r>
              <a:rPr lang="en-US" altLang="ko-KR">
                <a:ea typeface="Gulim" pitchFamily="34" charset="-127"/>
              </a:rPr>
              <a:t>implement</a:t>
            </a:r>
            <a:r>
              <a:rPr lang="pl-PL" altLang="ko-KR"/>
              <a:t>uje</a:t>
            </a:r>
            <a:r>
              <a:rPr lang="en-US" altLang="ko-KR">
                <a:ea typeface="Gulim" pitchFamily="34" charset="-127"/>
              </a:rPr>
              <a:t> proto</a:t>
            </a:r>
            <a:r>
              <a:rPr lang="pl-PL" altLang="ko-KR"/>
              <a:t>kół</a:t>
            </a:r>
            <a:r>
              <a:rPr lang="en-US" altLang="ko-KR">
                <a:ea typeface="Gulim" pitchFamily="34" charset="-127"/>
              </a:rPr>
              <a:t> Diameter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35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9AC6CA-B7B0-452A-ADBB-8F62E0F7209D}" type="slidenum">
              <a:rPr lang="pl-PL">
                <a:latin typeface="+mn-lt"/>
              </a:rPr>
              <a:pPr/>
              <a:t>16</a:t>
            </a:fld>
            <a:endParaRPr lang="pl-PL">
              <a:latin typeface="+mn-lt"/>
            </a:endParaRPr>
          </a:p>
        </p:txBody>
      </p:sp>
      <p:sp>
        <p:nvSpPr>
          <p:cNvPr id="3565570" name="AutoShape 2"/>
          <p:cNvSpPr>
            <a:spLocks noChangeArrowheads="1"/>
          </p:cNvSpPr>
          <p:nvPr/>
        </p:nvSpPr>
        <p:spPr bwMode="auto">
          <a:xfrm>
            <a:off x="179388" y="5829300"/>
            <a:ext cx="5976937" cy="768350"/>
          </a:xfrm>
          <a:prstGeom prst="octagon">
            <a:avLst>
              <a:gd name="adj" fmla="val 16829"/>
            </a:avLst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lIns="548640" tIns="27432" rIns="54864" bIns="27432" anchor="ctr"/>
          <a:lstStyle/>
          <a:p>
            <a:pPr algn="ctr" eaLnBrk="0" hangingPunct="0"/>
            <a:r>
              <a:rPr kumimoji="0" lang="en-US" sz="1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Internet Engineering Task Force</a:t>
            </a:r>
          </a:p>
          <a:p>
            <a:pPr lvl="1" algn="ctr" eaLnBrk="0" hangingPunct="0"/>
            <a:r>
              <a:rPr kumimoji="0" lang="en-US" sz="1400" dirty="0" err="1">
                <a:latin typeface="+mn-lt"/>
              </a:rPr>
              <a:t>Defin</a:t>
            </a:r>
            <a:r>
              <a:rPr kumimoji="0" lang="pl-PL" sz="1400" dirty="0" err="1">
                <a:latin typeface="+mn-lt"/>
              </a:rPr>
              <a:t>icje</a:t>
            </a:r>
            <a:r>
              <a:rPr kumimoji="0" lang="pl-PL" sz="1400" dirty="0">
                <a:latin typeface="+mn-lt"/>
              </a:rPr>
              <a:t> protokołów</a:t>
            </a:r>
            <a:r>
              <a:rPr kumimoji="0" lang="en-US" sz="1400" dirty="0">
                <a:latin typeface="+mn-lt"/>
              </a:rPr>
              <a:t> SIP, SDP</a:t>
            </a:r>
            <a:r>
              <a:rPr kumimoji="0" lang="pl-PL" sz="1400" dirty="0">
                <a:latin typeface="+mn-lt"/>
              </a:rPr>
              <a:t>, COPS, DIAMETER, MEGACO/H.248</a:t>
            </a:r>
            <a:endParaRPr kumimoji="0" lang="en-US" sz="1400" dirty="0">
              <a:latin typeface="+mn-lt"/>
            </a:endParaRPr>
          </a:p>
        </p:txBody>
      </p:sp>
      <p:sp>
        <p:nvSpPr>
          <p:cNvPr id="3565571" name="AutoShape 3"/>
          <p:cNvSpPr>
            <a:spLocks noChangeArrowheads="1"/>
          </p:cNvSpPr>
          <p:nvPr/>
        </p:nvSpPr>
        <p:spPr bwMode="auto">
          <a:xfrm>
            <a:off x="755650" y="4149725"/>
            <a:ext cx="4953000" cy="685800"/>
          </a:xfrm>
          <a:prstGeom prst="octagon">
            <a:avLst>
              <a:gd name="adj" fmla="val 16829"/>
            </a:avLst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lIns="548640" tIns="27432" rIns="54864" bIns="27432" anchor="ctr"/>
          <a:lstStyle/>
          <a:p>
            <a:pPr algn="ctr" eaLnBrk="0" hangingPunct="0"/>
            <a:r>
              <a:rPr kumimoji="0" lang="en-US" sz="1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3rd Generation Partnership Project</a:t>
            </a:r>
          </a:p>
          <a:p>
            <a:pPr algn="ctr" eaLnBrk="0" hangingPunct="0"/>
            <a:r>
              <a:rPr kumimoji="0" lang="en-US" sz="1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3rd Generation Partnership Project2</a:t>
            </a:r>
            <a:r>
              <a:rPr kumimoji="0" lang="en-US" sz="1400" b="1" dirty="0">
                <a:latin typeface="+mn-lt"/>
              </a:rPr>
              <a:t/>
            </a:r>
            <a:br>
              <a:rPr kumimoji="0" lang="en-US" sz="1400" b="1" dirty="0">
                <a:latin typeface="+mn-lt"/>
              </a:rPr>
            </a:br>
            <a:r>
              <a:rPr kumimoji="0" lang="en-US" sz="1400" dirty="0" err="1">
                <a:latin typeface="+mn-lt"/>
              </a:rPr>
              <a:t>Defin</a:t>
            </a:r>
            <a:r>
              <a:rPr kumimoji="0" lang="pl-PL" sz="1400" dirty="0" err="1">
                <a:latin typeface="+mn-lt"/>
              </a:rPr>
              <a:t>icja</a:t>
            </a:r>
            <a:r>
              <a:rPr kumimoji="0" lang="pl-PL" sz="1400" dirty="0">
                <a:latin typeface="+mn-lt"/>
              </a:rPr>
              <a:t> architektury usługowej </a:t>
            </a:r>
            <a:r>
              <a:rPr kumimoji="0" lang="en-US" sz="1400" dirty="0">
                <a:latin typeface="+mn-lt"/>
              </a:rPr>
              <a:t>IMS</a:t>
            </a:r>
            <a:r>
              <a:rPr kumimoji="0" lang="pl-PL" sz="1400" dirty="0">
                <a:latin typeface="+mn-lt"/>
              </a:rPr>
              <a:t> i </a:t>
            </a:r>
            <a:r>
              <a:rPr kumimoji="0" lang="pl-PL" sz="1400" dirty="0" err="1">
                <a:latin typeface="+mn-lt"/>
              </a:rPr>
              <a:t>Common</a:t>
            </a:r>
            <a:r>
              <a:rPr kumimoji="0" lang="pl-PL" sz="1400" dirty="0">
                <a:latin typeface="+mn-lt"/>
              </a:rPr>
              <a:t> IMS</a:t>
            </a:r>
            <a:endParaRPr kumimoji="0" lang="en-US" sz="1400" dirty="0">
              <a:latin typeface="+mn-lt"/>
            </a:endParaRPr>
          </a:p>
        </p:txBody>
      </p:sp>
      <p:sp>
        <p:nvSpPr>
          <p:cNvPr id="3565572" name="AutoShape 4"/>
          <p:cNvSpPr>
            <a:spLocks noChangeArrowheads="1"/>
          </p:cNvSpPr>
          <p:nvPr/>
        </p:nvSpPr>
        <p:spPr bwMode="auto">
          <a:xfrm>
            <a:off x="179388" y="487363"/>
            <a:ext cx="5688012" cy="1403350"/>
          </a:xfrm>
          <a:prstGeom prst="octagon">
            <a:avLst>
              <a:gd name="adj" fmla="val 16847"/>
            </a:avLst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lIns="548640" tIns="27432" rIns="54864" bIns="27432" anchor="ctr"/>
          <a:lstStyle/>
          <a:p>
            <a:pPr algn="ctr" eaLnBrk="0" hangingPunct="0"/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Open Mobile Alliance</a:t>
            </a:r>
            <a:endParaRPr kumimoji="0" lang="pl-PL" sz="1400" b="1">
              <a:effectLst>
                <a:outerShdw blurRad="38100" dist="38100" dir="2700000" algn="tl">
                  <a:srgbClr val="000000"/>
                </a:outerShdw>
              </a:effectLst>
              <a:latin typeface="+mn-lt"/>
            </a:endParaRPr>
          </a:p>
          <a:p>
            <a:pPr algn="ctr" eaLnBrk="0" hangingPunct="0"/>
            <a:r>
              <a:rPr kumimoji="0" lang="en-US" sz="1400">
                <a:latin typeface="+mn-lt"/>
              </a:rPr>
              <a:t>Defini</a:t>
            </a:r>
            <a:r>
              <a:rPr kumimoji="0" lang="pl-PL" sz="1400">
                <a:latin typeface="+mn-lt"/>
              </a:rPr>
              <a:t>cje usług</a:t>
            </a:r>
            <a:r>
              <a:rPr kumimoji="0" lang="en-US" sz="1400">
                <a:latin typeface="+mn-lt"/>
              </a:rPr>
              <a:t> IMS </a:t>
            </a:r>
            <a:r>
              <a:rPr kumimoji="0" lang="pl-PL" sz="1400">
                <a:latin typeface="+mn-lt"/>
              </a:rPr>
              <a:t>np. </a:t>
            </a:r>
            <a:r>
              <a:rPr kumimoji="0" lang="en-US" sz="1400">
                <a:latin typeface="+mn-lt"/>
              </a:rPr>
              <a:t> Instant Messaging, Push-to-Talk</a:t>
            </a:r>
          </a:p>
          <a:p>
            <a:pPr lvl="1" algn="ctr" eaLnBrk="0" hangingPunct="0"/>
            <a:r>
              <a:rPr kumimoji="0" lang="pl-PL" sz="1400">
                <a:latin typeface="+mn-lt"/>
              </a:rPr>
              <a:t>Zakres działalności obejmuje, oprócz usług mobilnych, </a:t>
            </a:r>
          </a:p>
          <a:p>
            <a:pPr lvl="1" algn="ctr" eaLnBrk="0" hangingPunct="0"/>
            <a:r>
              <a:rPr kumimoji="0" lang="pl-PL" sz="1400">
                <a:latin typeface="+mn-lt"/>
              </a:rPr>
              <a:t>także usługi dla sieci stacjonarnej</a:t>
            </a:r>
            <a:endParaRPr kumimoji="0" lang="en-US" sz="1400">
              <a:latin typeface="+mn-lt"/>
            </a:endParaRPr>
          </a:p>
          <a:p>
            <a:pPr algn="ctr" eaLnBrk="0" hangingPunct="0"/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The Parlay Group</a:t>
            </a:r>
            <a:endParaRPr kumimoji="0" lang="pl-PL" sz="1400" b="1">
              <a:effectLst>
                <a:outerShdw blurRad="38100" dist="38100" dir="2700000" algn="tl">
                  <a:srgbClr val="000000"/>
                </a:outerShdw>
              </a:effectLst>
              <a:latin typeface="+mn-lt"/>
            </a:endParaRPr>
          </a:p>
          <a:p>
            <a:pPr algn="ctr" eaLnBrk="0" hangingPunct="0"/>
            <a:r>
              <a:rPr kumimoji="0" lang="en-US" sz="1400">
                <a:latin typeface="+mn-lt"/>
              </a:rPr>
              <a:t>Integral</a:t>
            </a:r>
            <a:r>
              <a:rPr kumimoji="0" lang="pl-PL" sz="1400">
                <a:latin typeface="+mn-lt"/>
              </a:rPr>
              <a:t>na</a:t>
            </a:r>
            <a:r>
              <a:rPr kumimoji="0" lang="en-US" sz="1400">
                <a:latin typeface="+mn-lt"/>
              </a:rPr>
              <a:t> </a:t>
            </a:r>
            <a:r>
              <a:rPr kumimoji="0" lang="pl-PL" sz="1400">
                <a:latin typeface="+mn-lt"/>
              </a:rPr>
              <a:t>część</a:t>
            </a:r>
            <a:r>
              <a:rPr kumimoji="0" lang="en-US" sz="1400">
                <a:latin typeface="+mn-lt"/>
              </a:rPr>
              <a:t> </a:t>
            </a:r>
            <a:r>
              <a:rPr kumimoji="0" lang="pl-PL" sz="1400">
                <a:latin typeface="+mn-lt"/>
              </a:rPr>
              <a:t>architektury I</a:t>
            </a:r>
            <a:r>
              <a:rPr kumimoji="0" lang="en-US" sz="1400">
                <a:latin typeface="+mn-lt"/>
              </a:rPr>
              <a:t>MS, defin</a:t>
            </a:r>
            <a:r>
              <a:rPr kumimoji="0" lang="pl-PL" sz="1400">
                <a:latin typeface="+mn-lt"/>
              </a:rPr>
              <a:t>icja</a:t>
            </a:r>
            <a:r>
              <a:rPr kumimoji="0" lang="en-US" sz="1400">
                <a:latin typeface="+mn-lt"/>
              </a:rPr>
              <a:t> standard</a:t>
            </a:r>
            <a:r>
              <a:rPr kumimoji="0" lang="pl-PL" sz="1400">
                <a:latin typeface="+mn-lt"/>
              </a:rPr>
              <a:t>owych</a:t>
            </a:r>
            <a:r>
              <a:rPr kumimoji="0" lang="en-US" sz="1400">
                <a:latin typeface="+mn-lt"/>
              </a:rPr>
              <a:t> API </a:t>
            </a:r>
          </a:p>
        </p:txBody>
      </p:sp>
      <p:sp>
        <p:nvSpPr>
          <p:cNvPr id="3565573" name="AutoShape 5"/>
          <p:cNvSpPr>
            <a:spLocks noChangeArrowheads="1"/>
          </p:cNvSpPr>
          <p:nvPr/>
        </p:nvSpPr>
        <p:spPr bwMode="auto">
          <a:xfrm>
            <a:off x="1762125" y="2492375"/>
            <a:ext cx="4322763" cy="1152525"/>
          </a:xfrm>
          <a:prstGeom prst="octagon">
            <a:avLst>
              <a:gd name="adj" fmla="val 16829"/>
            </a:avLst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lIns="548640" tIns="27432" rIns="54864" bIns="27432" anchor="ctr"/>
          <a:lstStyle/>
          <a:p>
            <a:pPr algn="ctr" eaLnBrk="0" hangingPunct="0"/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American National Standards Institute</a:t>
            </a:r>
          </a:p>
          <a:p>
            <a:pPr algn="ctr" eaLnBrk="0" hangingPunct="0"/>
            <a:r>
              <a:rPr kumimoji="0" lang="en-US" sz="1400">
                <a:latin typeface="+mn-lt"/>
              </a:rPr>
              <a:t>T1.679 </a:t>
            </a:r>
            <a:r>
              <a:rPr kumimoji="0" lang="pl-PL" sz="1400">
                <a:latin typeface="+mn-lt"/>
              </a:rPr>
              <a:t>– współpraca </a:t>
            </a:r>
            <a:r>
              <a:rPr kumimoji="0" lang="en-US" sz="1400">
                <a:latin typeface="+mn-lt"/>
              </a:rPr>
              <a:t>ANSI ISUP </a:t>
            </a:r>
            <a:r>
              <a:rPr kumimoji="0" lang="pl-PL" sz="1400">
                <a:latin typeface="+mn-lt"/>
              </a:rPr>
              <a:t>z</a:t>
            </a:r>
            <a:r>
              <a:rPr kumimoji="0" lang="en-US" sz="1400">
                <a:latin typeface="+mn-lt"/>
              </a:rPr>
              <a:t> SIP</a:t>
            </a:r>
          </a:p>
          <a:p>
            <a:pPr algn="ctr" eaLnBrk="0" hangingPunct="0">
              <a:lnSpc>
                <a:spcPct val="20000"/>
              </a:lnSpc>
            </a:pPr>
            <a:endParaRPr kumimoji="0" lang="en-US" sz="1400">
              <a:latin typeface="+mn-lt"/>
            </a:endParaRPr>
          </a:p>
          <a:p>
            <a:pPr algn="ctr" eaLnBrk="0" hangingPunct="0">
              <a:lnSpc>
                <a:spcPct val="80000"/>
              </a:lnSpc>
              <a:spcBef>
                <a:spcPct val="20000"/>
              </a:spcBef>
            </a:pPr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International Telecommunication Union</a:t>
            </a:r>
          </a:p>
          <a:p>
            <a:pPr algn="ctr" eaLnBrk="0" hangingPunct="0">
              <a:lnSpc>
                <a:spcPct val="80000"/>
              </a:lnSpc>
              <a:spcBef>
                <a:spcPct val="20000"/>
              </a:spcBef>
            </a:pPr>
            <a:r>
              <a:rPr kumimoji="0" lang="en-US" sz="1400">
                <a:latin typeface="+mn-lt"/>
              </a:rPr>
              <a:t>Q.1912.SIP </a:t>
            </a:r>
            <a:r>
              <a:rPr kumimoji="0" lang="pl-PL" sz="1400">
                <a:latin typeface="+mn-lt"/>
              </a:rPr>
              <a:t>współpraca</a:t>
            </a:r>
            <a:r>
              <a:rPr kumimoji="0" lang="en-US" sz="1400">
                <a:latin typeface="+mn-lt"/>
              </a:rPr>
              <a:t> ITU-T ISUP </a:t>
            </a:r>
            <a:r>
              <a:rPr kumimoji="0" lang="pl-PL" sz="1400">
                <a:latin typeface="+mn-lt"/>
              </a:rPr>
              <a:t>z</a:t>
            </a:r>
            <a:r>
              <a:rPr kumimoji="0" lang="en-US" sz="1400">
                <a:latin typeface="+mn-lt"/>
              </a:rPr>
              <a:t> SIP</a:t>
            </a:r>
          </a:p>
          <a:p>
            <a:pPr algn="ctr" eaLnBrk="0" hangingPunct="0">
              <a:lnSpc>
                <a:spcPct val="80000"/>
              </a:lnSpc>
              <a:spcBef>
                <a:spcPct val="20000"/>
              </a:spcBef>
            </a:pPr>
            <a:r>
              <a:rPr kumimoji="0" lang="pl-PL" sz="1400">
                <a:latin typeface="+mn-lt"/>
              </a:rPr>
              <a:t>Wykorzystanie </a:t>
            </a:r>
            <a:r>
              <a:rPr kumimoji="0" lang="en-US" sz="1400">
                <a:latin typeface="+mn-lt"/>
              </a:rPr>
              <a:t>H.248 </a:t>
            </a:r>
            <a:r>
              <a:rPr kumimoji="0" lang="pl-PL" sz="1400">
                <a:latin typeface="+mn-lt"/>
              </a:rPr>
              <a:t>do sterowania mediami</a:t>
            </a:r>
            <a:endParaRPr kumimoji="0" lang="en-US" sz="1400">
              <a:latin typeface="+mn-lt"/>
            </a:endParaRPr>
          </a:p>
        </p:txBody>
      </p:sp>
      <p:sp>
        <p:nvSpPr>
          <p:cNvPr id="3565574" name="Rectangle 6"/>
          <p:cNvSpPr>
            <a:spLocks noChangeArrowheads="1"/>
          </p:cNvSpPr>
          <p:nvPr/>
        </p:nvSpPr>
        <p:spPr bwMode="auto">
          <a:xfrm>
            <a:off x="1661125" y="5179142"/>
            <a:ext cx="1438664" cy="54784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prstShdw prst="shdw17" dist="17961" dir="2700000">
              <a:srgbClr val="009900">
                <a:gamma/>
                <a:shade val="60000"/>
                <a:invGamma/>
              </a:srgbClr>
            </a:prstShdw>
          </a:effectLst>
        </p:spPr>
        <p:txBody>
          <a:bodyPr wrap="none" lIns="54864" tIns="27432" rIns="54864" bIns="27432" anchor="ctr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Środki realizacji</a:t>
            </a:r>
          </a:p>
          <a:p>
            <a:pPr algn="ctr" eaLnBrk="0" hangingPunct="0"/>
            <a:r>
              <a:rPr kumimoji="0" lang="pl-PL" sz="1600" b="1" dirty="0">
                <a:latin typeface="+mn-lt"/>
              </a:rPr>
              <a:t>(protokoły)</a:t>
            </a:r>
            <a:endParaRPr kumimoji="0" lang="en-US" sz="1600" b="1" dirty="0">
              <a:latin typeface="+mn-lt"/>
            </a:endParaRPr>
          </a:p>
        </p:txBody>
      </p:sp>
      <p:sp>
        <p:nvSpPr>
          <p:cNvPr id="3565575" name="Rectangle 7"/>
          <p:cNvSpPr>
            <a:spLocks noChangeArrowheads="1"/>
          </p:cNvSpPr>
          <p:nvPr/>
        </p:nvSpPr>
        <p:spPr bwMode="auto">
          <a:xfrm>
            <a:off x="4627533" y="212725"/>
            <a:ext cx="639792" cy="30162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prstShdw prst="shdw17" dist="17961" dir="2700000">
              <a:srgbClr val="009900">
                <a:gamma/>
                <a:shade val="60000"/>
                <a:invGamma/>
              </a:srgbClr>
            </a:prstShdw>
          </a:effectLst>
        </p:spPr>
        <p:txBody>
          <a:bodyPr wrap="none" lIns="54864" tIns="27432" rIns="54864" bIns="27432" anchor="ctr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Usługi</a:t>
            </a:r>
            <a:endParaRPr kumimoji="0" lang="en-US" sz="1600" b="1" dirty="0">
              <a:latin typeface="+mn-lt"/>
            </a:endParaRPr>
          </a:p>
        </p:txBody>
      </p:sp>
      <p:sp>
        <p:nvSpPr>
          <p:cNvPr id="3565576" name="Rectangle 8"/>
          <p:cNvSpPr>
            <a:spLocks noChangeArrowheads="1"/>
          </p:cNvSpPr>
          <p:nvPr/>
        </p:nvSpPr>
        <p:spPr bwMode="auto">
          <a:xfrm>
            <a:off x="1857934" y="2192340"/>
            <a:ext cx="1965795" cy="30162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prstShdw prst="shdw17" dist="17961" dir="2700000">
              <a:srgbClr val="009900">
                <a:gamma/>
                <a:shade val="60000"/>
                <a:invGamma/>
              </a:srgbClr>
            </a:prstShdw>
          </a:effectLst>
        </p:spPr>
        <p:txBody>
          <a:bodyPr wrap="none" lIns="54864" tIns="27432" rIns="54864" bIns="27432" anchor="ctr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Współpraca NGN-CSN</a:t>
            </a:r>
            <a:endParaRPr kumimoji="0" lang="en-US" sz="1600" b="1" dirty="0">
              <a:latin typeface="+mn-lt"/>
            </a:endParaRPr>
          </a:p>
        </p:txBody>
      </p:sp>
      <p:sp>
        <p:nvSpPr>
          <p:cNvPr id="3565577" name="Line 9"/>
          <p:cNvSpPr>
            <a:spLocks noChangeShapeType="1"/>
          </p:cNvSpPr>
          <p:nvPr/>
        </p:nvSpPr>
        <p:spPr bwMode="auto">
          <a:xfrm>
            <a:off x="1547813" y="4826000"/>
            <a:ext cx="0" cy="100330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sp>
        <p:nvSpPr>
          <p:cNvPr id="3565578" name="Line 10"/>
          <p:cNvSpPr>
            <a:spLocks noChangeShapeType="1"/>
          </p:cNvSpPr>
          <p:nvPr/>
        </p:nvSpPr>
        <p:spPr bwMode="auto">
          <a:xfrm>
            <a:off x="3352800" y="4826000"/>
            <a:ext cx="4763" cy="1003300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sp>
        <p:nvSpPr>
          <p:cNvPr id="3565579" name="Line 11"/>
          <p:cNvSpPr>
            <a:spLocks noChangeShapeType="1"/>
          </p:cNvSpPr>
          <p:nvPr/>
        </p:nvSpPr>
        <p:spPr bwMode="auto">
          <a:xfrm>
            <a:off x="3352800" y="3646488"/>
            <a:ext cx="1588" cy="430212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sp>
        <p:nvSpPr>
          <p:cNvPr id="3565580" name="Line 12"/>
          <p:cNvSpPr>
            <a:spLocks noChangeShapeType="1"/>
          </p:cNvSpPr>
          <p:nvPr/>
        </p:nvSpPr>
        <p:spPr bwMode="auto">
          <a:xfrm flipH="1">
            <a:off x="1547813" y="1916113"/>
            <a:ext cx="0" cy="2160587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 type="triangle" w="med" len="med"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sp>
        <p:nvSpPr>
          <p:cNvPr id="3565581" name="Freeform 13"/>
          <p:cNvSpPr>
            <a:spLocks/>
          </p:cNvSpPr>
          <p:nvPr/>
        </p:nvSpPr>
        <p:spPr bwMode="auto">
          <a:xfrm>
            <a:off x="5868988" y="1125538"/>
            <a:ext cx="503237" cy="5111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76" y="0"/>
              </a:cxn>
              <a:cxn ang="0">
                <a:pos x="376" y="3118"/>
              </a:cxn>
              <a:cxn ang="0">
                <a:pos x="38" y="3118"/>
              </a:cxn>
            </a:cxnLst>
            <a:rect l="0" t="0" r="r" b="b"/>
            <a:pathLst>
              <a:path w="376" h="3118">
                <a:moveTo>
                  <a:pt x="0" y="0"/>
                </a:moveTo>
                <a:lnTo>
                  <a:pt x="376" y="0"/>
                </a:lnTo>
                <a:lnTo>
                  <a:pt x="376" y="3118"/>
                </a:lnTo>
                <a:lnTo>
                  <a:pt x="38" y="3118"/>
                </a:lnTo>
              </a:path>
            </a:pathLst>
          </a:custGeom>
          <a:noFill/>
          <a:ln w="50800" cap="flat" cmpd="sng">
            <a:solidFill>
              <a:schemeClr val="accent2"/>
            </a:solidFill>
            <a:prstDash val="solid"/>
            <a:round/>
            <a:headEnd type="triangle" w="med" len="med"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pic>
        <p:nvPicPr>
          <p:cNvPr id="3565582" name="Picture 1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7F2"/>
              </a:clrFrom>
              <a:clrTo>
                <a:srgbClr val="FFF7F2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874713" y="4487863"/>
            <a:ext cx="2857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65583" name="Picture 15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81050" y="4154488"/>
            <a:ext cx="515938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65584" name="Picture 16" descr="Ansi logo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b="41583"/>
          <a:stretch>
            <a:fillRect/>
          </a:stretch>
        </p:blipFill>
        <p:spPr bwMode="auto">
          <a:xfrm>
            <a:off x="1822450" y="2606675"/>
            <a:ext cx="1576388" cy="252413"/>
          </a:xfrm>
          <a:prstGeom prst="rect">
            <a:avLst/>
          </a:prstGeom>
          <a:noFill/>
        </p:spPr>
      </p:pic>
      <p:pic>
        <p:nvPicPr>
          <p:cNvPr id="3565585" name="Picture 17" descr="The Parlay Group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print"/>
          <a:srcRect t="30000" r="51013" b="15758"/>
          <a:stretch>
            <a:fillRect/>
          </a:stretch>
        </p:blipFill>
        <p:spPr bwMode="auto">
          <a:xfrm>
            <a:off x="323850" y="1455738"/>
            <a:ext cx="1871663" cy="173037"/>
          </a:xfrm>
          <a:prstGeom prst="rect">
            <a:avLst/>
          </a:prstGeom>
          <a:noFill/>
        </p:spPr>
      </p:pic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778000" y="2997200"/>
            <a:ext cx="636588" cy="514350"/>
            <a:chOff x="1450" y="3641"/>
            <a:chExt cx="631" cy="549"/>
          </a:xfrm>
        </p:grpSpPr>
        <p:graphicFrame>
          <p:nvGraphicFramePr>
            <p:cNvPr id="3565587" name="Object 19"/>
            <p:cNvGraphicFramePr>
              <a:graphicFrameLocks noChangeAspect="1"/>
            </p:cNvGraphicFramePr>
            <p:nvPr/>
          </p:nvGraphicFramePr>
          <p:xfrm>
            <a:off x="1451" y="3641"/>
            <a:ext cx="630" cy="2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354" name="Photo Editor Photo" r:id="rId10" imgW="1000000" imgH="438095" progId="">
                    <p:embed/>
                  </p:oleObj>
                </mc:Choice>
                <mc:Fallback>
                  <p:oleObj name="Photo Editor Photo" r:id="rId10" imgW="1000000" imgH="438095" progId="">
                    <p:embed/>
                    <p:pic>
                      <p:nvPicPr>
                        <p:cNvPr id="0" name="Picture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51" y="3641"/>
                          <a:ext cx="630" cy="2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CC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0000FF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565588" name="Object 20"/>
            <p:cNvGraphicFramePr>
              <a:graphicFrameLocks noChangeAspect="1"/>
            </p:cNvGraphicFramePr>
            <p:nvPr/>
          </p:nvGraphicFramePr>
          <p:xfrm>
            <a:off x="1450" y="3914"/>
            <a:ext cx="630" cy="2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355" name="Photo Editor Photo" r:id="rId12" imgW="1000000" imgH="438095" progId="">
                    <p:embed/>
                  </p:oleObj>
                </mc:Choice>
                <mc:Fallback>
                  <p:oleObj name="Photo Editor Photo" r:id="rId12" imgW="1000000" imgH="438095" progId="">
                    <p:embed/>
                    <p:pic>
                      <p:nvPicPr>
                        <p:cNvPr id="0" name="Picture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50" y="3914"/>
                          <a:ext cx="630" cy="2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CC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0000FF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pic>
        <p:nvPicPr>
          <p:cNvPr id="3565589" name="Picture 21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23850" y="5949950"/>
            <a:ext cx="677863" cy="382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65590" name="Picture 2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50825" y="663575"/>
            <a:ext cx="935038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65591" name="Line 23"/>
          <p:cNvSpPr>
            <a:spLocks noChangeShapeType="1"/>
          </p:cNvSpPr>
          <p:nvPr/>
        </p:nvSpPr>
        <p:spPr bwMode="auto">
          <a:xfrm flipV="1">
            <a:off x="6372225" y="3314700"/>
            <a:ext cx="568325" cy="42863"/>
          </a:xfrm>
          <a:prstGeom prst="line">
            <a:avLst/>
          </a:prstGeom>
          <a:noFill/>
          <a:ln w="50800">
            <a:solidFill>
              <a:schemeClr val="accent2"/>
            </a:solidFill>
            <a:round/>
            <a:headEnd/>
            <a:tailEnd type="triangle" w="med" len="med"/>
          </a:ln>
          <a:effectLst>
            <a:prstShdw prst="shdw17" dist="17961" dir="2700000">
              <a:schemeClr val="accent2">
                <a:gamma/>
                <a:shade val="60000"/>
                <a:invGamma/>
              </a:schemeClr>
            </a:prstShdw>
          </a:effectLst>
        </p:spPr>
        <p:txBody>
          <a:bodyPr lIns="54864" tIns="27432" rIns="54864" bIns="27432" anchorCtr="1"/>
          <a:lstStyle/>
          <a:p>
            <a:endParaRPr lang="pl-PL">
              <a:latin typeface="+mn-lt"/>
            </a:endParaRPr>
          </a:p>
        </p:txBody>
      </p:sp>
      <p:sp>
        <p:nvSpPr>
          <p:cNvPr id="3565592" name="AutoShape 24"/>
          <p:cNvSpPr>
            <a:spLocks noChangeArrowheads="1"/>
          </p:cNvSpPr>
          <p:nvPr/>
        </p:nvSpPr>
        <p:spPr bwMode="auto">
          <a:xfrm rot="5400000">
            <a:off x="4824413" y="2600325"/>
            <a:ext cx="6192838" cy="1944687"/>
          </a:xfrm>
          <a:prstGeom prst="octagon">
            <a:avLst>
              <a:gd name="adj" fmla="val 15157"/>
            </a:avLst>
          </a:prstGeom>
          <a:solidFill>
            <a:srgbClr val="99CCFF"/>
          </a:solidFill>
          <a:ln w="12700">
            <a:noFill/>
            <a:miter lim="800000"/>
            <a:headEnd/>
            <a:tailEnd/>
          </a:ln>
          <a:effectLst>
            <a:prstShdw prst="shdw17" dist="17961" dir="2700000">
              <a:srgbClr val="99CCFF">
                <a:gamma/>
                <a:shade val="60000"/>
                <a:invGamma/>
              </a:srgbClr>
            </a:prstShdw>
          </a:effectLst>
        </p:spPr>
        <p:txBody>
          <a:bodyPr wrap="none" lIns="731520" tIns="27432" rIns="54864" bIns="27432" anchor="ctr"/>
          <a:lstStyle/>
          <a:p>
            <a:pPr algn="ctr" eaLnBrk="0" hangingPunct="0"/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TISPAN –</a:t>
            </a:r>
            <a:r>
              <a:rPr kumimoji="0" lang="pl-PL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</a:t>
            </a:r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ETSI body on Next Generation Network</a:t>
            </a:r>
          </a:p>
          <a:p>
            <a:pPr algn="ctr" eaLnBrk="0" hangingPunct="0"/>
            <a:r>
              <a:rPr kumimoji="0" lang="pl-PL" sz="1400">
                <a:latin typeface="+mn-lt"/>
              </a:rPr>
              <a:t>Umowa o wykorzystaniu</a:t>
            </a:r>
            <a:r>
              <a:rPr kumimoji="0" lang="en-US" sz="1400">
                <a:latin typeface="+mn-lt"/>
              </a:rPr>
              <a:t> IMS </a:t>
            </a:r>
            <a:r>
              <a:rPr kumimoji="0" lang="pl-PL" sz="1400">
                <a:latin typeface="+mn-lt"/>
              </a:rPr>
              <a:t>do normalizacji uniwersalnej architektury</a:t>
            </a:r>
          </a:p>
          <a:p>
            <a:pPr algn="ctr" eaLnBrk="0" hangingPunct="0"/>
            <a:r>
              <a:rPr kumimoji="0" lang="pl-PL" sz="1400">
                <a:latin typeface="+mn-lt"/>
              </a:rPr>
              <a:t> usługowej</a:t>
            </a:r>
            <a:r>
              <a:rPr kumimoji="0" lang="en-US" sz="1400">
                <a:latin typeface="+mn-lt"/>
              </a:rPr>
              <a:t> N</a:t>
            </a:r>
            <a:r>
              <a:rPr kumimoji="0" lang="pl-PL" sz="1400">
                <a:latin typeface="+mn-lt"/>
              </a:rPr>
              <a:t>GN</a:t>
            </a:r>
            <a:endParaRPr kumimoji="0" lang="en-US" sz="300">
              <a:latin typeface="+mn-lt"/>
            </a:endParaRPr>
          </a:p>
          <a:p>
            <a:pPr algn="ctr" eaLnBrk="0" hangingPunct="0">
              <a:lnSpc>
                <a:spcPct val="130000"/>
              </a:lnSpc>
            </a:pPr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Alliance for Telecommunications Industry Solutions</a:t>
            </a:r>
            <a:endParaRPr kumimoji="0" lang="pl-PL" sz="1000" b="1" i="1">
              <a:latin typeface="+mn-lt"/>
            </a:endParaRPr>
          </a:p>
          <a:p>
            <a:pPr lvl="1" algn="ctr" eaLnBrk="0" hangingPunct="0">
              <a:lnSpc>
                <a:spcPct val="80000"/>
              </a:lnSpc>
            </a:pPr>
            <a:endParaRPr kumimoji="0" lang="en-US" sz="1000" b="1" i="1">
              <a:latin typeface="+mn-lt"/>
            </a:endParaRPr>
          </a:p>
          <a:p>
            <a:pPr algn="ctr" eaLnBrk="0" hangingPunct="0"/>
            <a:r>
              <a:rPr kumimoji="0" lang="en-US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ITU-T NGN Focus Group</a:t>
            </a:r>
          </a:p>
          <a:p>
            <a:pPr algn="ctr" eaLnBrk="0" hangingPunct="0"/>
            <a:r>
              <a:rPr kumimoji="0" lang="pl-PL" sz="1400">
                <a:latin typeface="+mn-lt"/>
              </a:rPr>
              <a:t>Adaptacja</a:t>
            </a:r>
            <a:r>
              <a:rPr kumimoji="0" lang="en-US" sz="1400">
                <a:latin typeface="+mn-lt"/>
              </a:rPr>
              <a:t> IMS </a:t>
            </a:r>
            <a:r>
              <a:rPr kumimoji="0" lang="pl-PL" sz="1400">
                <a:latin typeface="+mn-lt"/>
              </a:rPr>
              <a:t>do potrzeb sieci stacjonarnej – </a:t>
            </a:r>
          </a:p>
          <a:p>
            <a:pPr algn="ctr" eaLnBrk="0" hangingPunct="0"/>
            <a:r>
              <a:rPr kumimoji="0" lang="pl-PL" sz="1400">
                <a:latin typeface="+mn-lt"/>
              </a:rPr>
              <a:t>uniwersalna architektura usługowa NGN</a:t>
            </a:r>
            <a:endParaRPr kumimoji="0" lang="en-US" sz="1400">
              <a:latin typeface="+mn-lt"/>
            </a:endParaRPr>
          </a:p>
        </p:txBody>
      </p:sp>
      <p:pic>
        <p:nvPicPr>
          <p:cNvPr id="3565593" name="Picture 25" descr="banner_noflash">
            <a:hlinkClick r:id="rId16"/>
          </p:cNvPr>
          <p:cNvPicPr>
            <a:picLocks noChangeAspect="1" noChangeArrowheads="1"/>
          </p:cNvPicPr>
          <p:nvPr/>
        </p:nvPicPr>
        <p:blipFill>
          <a:blip r:embed="rId17" cstate="print"/>
          <a:srcRect l="4861" t="9354" r="10590" b="62271"/>
          <a:stretch>
            <a:fillRect/>
          </a:stretch>
        </p:blipFill>
        <p:spPr bwMode="auto">
          <a:xfrm>
            <a:off x="7874000" y="925513"/>
            <a:ext cx="244475" cy="684212"/>
          </a:xfrm>
          <a:prstGeom prst="rect">
            <a:avLst/>
          </a:prstGeom>
          <a:noFill/>
        </p:spPr>
      </p:pic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8315325" y="836613"/>
            <a:ext cx="238125" cy="735012"/>
            <a:chOff x="3906" y="2348"/>
            <a:chExt cx="160" cy="498"/>
          </a:xfrm>
        </p:grpSpPr>
        <p:sp>
          <p:nvSpPr>
            <p:cNvPr id="3565595" name="Rectangle 27"/>
            <p:cNvSpPr>
              <a:spLocks noChangeArrowheads="1"/>
            </p:cNvSpPr>
            <p:nvPr/>
          </p:nvSpPr>
          <p:spPr bwMode="auto">
            <a:xfrm>
              <a:off x="3906" y="2348"/>
              <a:ext cx="160" cy="498"/>
            </a:xfrm>
            <a:prstGeom prst="rect">
              <a:avLst/>
            </a:prstGeom>
            <a:solidFill>
              <a:srgbClr val="99CCFF"/>
            </a:solidFill>
            <a:ln w="12700" algn="ctr">
              <a:noFill/>
              <a:miter lim="800000"/>
              <a:headEnd/>
              <a:tailEnd/>
            </a:ln>
            <a:effectLst/>
          </p:spPr>
          <p:txBody>
            <a:bodyPr wrap="none" lIns="731520" tIns="27432" rIns="54864" bIns="27432" anchor="ctr"/>
            <a:lstStyle/>
            <a:p>
              <a:endParaRPr lang="pl-PL">
                <a:latin typeface="+mn-lt"/>
              </a:endParaRPr>
            </a:p>
          </p:txBody>
        </p:sp>
        <p:pic>
          <p:nvPicPr>
            <p:cNvPr id="3565596" name="Picture 28" descr="etsi-120">
              <a:hlinkClick r:id="rId18"/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916" y="2361"/>
              <a:ext cx="142" cy="475"/>
            </a:xfrm>
            <a:prstGeom prst="rect">
              <a:avLst/>
            </a:prstGeom>
            <a:noFill/>
          </p:spPr>
        </p:pic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7343775" y="1989138"/>
            <a:ext cx="541338" cy="611187"/>
            <a:chOff x="3672" y="283"/>
            <a:chExt cx="363" cy="414"/>
          </a:xfrm>
        </p:grpSpPr>
        <p:graphicFrame>
          <p:nvGraphicFramePr>
            <p:cNvPr id="3565598" name="Object 30"/>
            <p:cNvGraphicFramePr>
              <a:graphicFrameLocks noChangeAspect="1"/>
            </p:cNvGraphicFramePr>
            <p:nvPr/>
          </p:nvGraphicFramePr>
          <p:xfrm>
            <a:off x="3854" y="283"/>
            <a:ext cx="181" cy="4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356" name="Photo Editor Photo" r:id="rId20" imgW="438095" imgH="1000000" progId="">
                    <p:embed/>
                  </p:oleObj>
                </mc:Choice>
                <mc:Fallback>
                  <p:oleObj name="Photo Editor Photo" r:id="rId20" imgW="438095" imgH="1000000" progId="">
                    <p:embed/>
                    <p:pic>
                      <p:nvPicPr>
                        <p:cNvPr id="0" name="Picture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54" y="283"/>
                          <a:ext cx="181" cy="4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CC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0000FF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565599" name="Object 31"/>
            <p:cNvGraphicFramePr>
              <a:graphicFrameLocks noChangeAspect="1"/>
            </p:cNvGraphicFramePr>
            <p:nvPr/>
          </p:nvGraphicFramePr>
          <p:xfrm>
            <a:off x="3672" y="283"/>
            <a:ext cx="181" cy="41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15357" name="Photo Editor Photo" r:id="rId22" imgW="438095" imgH="1000000" progId="">
                    <p:embed/>
                  </p:oleObj>
                </mc:Choice>
                <mc:Fallback>
                  <p:oleObj name="Photo Editor Photo" r:id="rId22" imgW="438095" imgH="1000000" progId="">
                    <p:embed/>
                    <p:pic>
                      <p:nvPicPr>
                        <p:cNvPr id="0" name="Picture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672" y="283"/>
                          <a:ext cx="181" cy="41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CCFFCC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0000FF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565600" name="Rectangle 32"/>
          <p:cNvSpPr>
            <a:spLocks noChangeArrowheads="1"/>
          </p:cNvSpPr>
          <p:nvPr/>
        </p:nvSpPr>
        <p:spPr bwMode="auto">
          <a:xfrm>
            <a:off x="6193155" y="363535"/>
            <a:ext cx="1957331" cy="4862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prstShdw prst="shdw17" dist="17961" dir="2700000">
              <a:srgbClr val="009900">
                <a:gamma/>
                <a:shade val="60000"/>
                <a:invGamma/>
              </a:srgbClr>
            </a:prstShdw>
          </a:effectLst>
        </p:spPr>
        <p:txBody>
          <a:bodyPr wrap="none" lIns="54864" tIns="27432" rIns="54864" bIns="27432" anchor="ctr">
            <a:spAutoFit/>
          </a:bodyPr>
          <a:lstStyle/>
          <a:p>
            <a:pPr algn="ctr" eaLnBrk="0" hangingPunct="0"/>
            <a:r>
              <a:rPr kumimoji="0" lang="pl-PL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Docelowa architektura</a:t>
            </a:r>
          </a:p>
          <a:p>
            <a:pPr algn="ctr" eaLnBrk="0" hangingPunct="0"/>
            <a:r>
              <a:rPr kumimoji="0" lang="pl-PL" sz="1400" b="1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sieci NGN oparta na IMS</a:t>
            </a:r>
            <a:endParaRPr kumimoji="0" lang="en-US" sz="1400" b="1">
              <a:effectLst>
                <a:outerShdw blurRad="38100" dist="38100" dir="2700000" algn="tl">
                  <a:srgbClr val="000000"/>
                </a:outerShdw>
              </a:effectLst>
              <a:latin typeface="+mn-lt"/>
            </a:endParaRPr>
          </a:p>
        </p:txBody>
      </p:sp>
      <p:sp>
        <p:nvSpPr>
          <p:cNvPr id="3565601" name="Rectangle 33"/>
          <p:cNvSpPr>
            <a:spLocks noChangeArrowheads="1"/>
          </p:cNvSpPr>
          <p:nvPr/>
        </p:nvSpPr>
        <p:spPr bwMode="auto">
          <a:xfrm>
            <a:off x="3635375" y="3787778"/>
            <a:ext cx="1619250" cy="30162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prstShdw prst="shdw17" dist="17961" dir="2700000">
              <a:srgbClr val="009900">
                <a:gamma/>
                <a:shade val="60000"/>
                <a:invGamma/>
              </a:srgbClr>
            </a:prstShdw>
          </a:effectLst>
        </p:spPr>
        <p:txBody>
          <a:bodyPr lIns="54864" tIns="27432" rIns="54864" bIns="27432" anchor="ctr">
            <a:spAutoFit/>
          </a:bodyPr>
          <a:lstStyle/>
          <a:p>
            <a:pPr algn="ctr" eaLnBrk="0" hangingPunct="0"/>
            <a:r>
              <a:rPr kumimoji="0" lang="en-US" sz="1600" b="1" dirty="0" err="1">
                <a:latin typeface="+mn-lt"/>
              </a:rPr>
              <a:t>Archite</a:t>
            </a:r>
            <a:r>
              <a:rPr kumimoji="0" lang="pl-PL" sz="1600" b="1" dirty="0" err="1">
                <a:latin typeface="+mn-lt"/>
              </a:rPr>
              <a:t>ktura</a:t>
            </a:r>
            <a:r>
              <a:rPr kumimoji="0" lang="pl-PL" sz="1600" b="1" dirty="0">
                <a:latin typeface="+mn-lt"/>
              </a:rPr>
              <a:t> sieci</a:t>
            </a:r>
            <a:endParaRPr kumimoji="0" lang="en-US" sz="1200" b="1" dirty="0">
              <a:latin typeface="+mn-lt"/>
            </a:endParaRPr>
          </a:p>
        </p:txBody>
      </p:sp>
      <p:sp>
        <p:nvSpPr>
          <p:cNvPr id="36" name="Symbol zastępczy daty 3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3FC680-AE35-4569-82E6-FADCCE80E493}" type="slidenum">
              <a:rPr lang="pl-PL"/>
              <a:pPr/>
              <a:t>160</a:t>
            </a:fld>
            <a:endParaRPr lang="pl-PL"/>
          </a:p>
        </p:txBody>
      </p:sp>
      <p:sp>
        <p:nvSpPr>
          <p:cNvPr id="304128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Ses</a:t>
            </a:r>
            <a:r>
              <a:rPr lang="pl-PL" altLang="ko-KR"/>
              <a:t>ja</a:t>
            </a:r>
            <a:r>
              <a:rPr lang="en-US" altLang="ko-KR">
                <a:ea typeface="Gulim" pitchFamily="34" charset="-127"/>
              </a:rPr>
              <a:t> Diameter</a:t>
            </a:r>
          </a:p>
        </p:txBody>
      </p:sp>
      <p:sp>
        <p:nvSpPr>
          <p:cNvPr id="304128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Powiązana sekwencja zdarzeń przypisana do pewnego działania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Złożona z wiadomości protokołu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wymienianych między: </a:t>
            </a:r>
          </a:p>
          <a:p>
            <a:pPr lvl="2"/>
            <a:r>
              <a:rPr lang="pl-PL" altLang="ko-KR"/>
              <a:t>Serwerem </a:t>
            </a:r>
            <a:r>
              <a:rPr lang="en-US" altLang="ko-KR">
                <a:ea typeface="Gulim" pitchFamily="34" charset="-127"/>
              </a:rPr>
              <a:t>NAS </a:t>
            </a:r>
            <a:r>
              <a:rPr lang="pl-PL" altLang="ko-KR"/>
              <a:t>i </a:t>
            </a:r>
            <a:r>
              <a:rPr lang="en-US" altLang="ko-KR">
                <a:ea typeface="Gulim" pitchFamily="34" charset="-127"/>
              </a:rPr>
              <a:t>ser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er</a:t>
            </a:r>
            <a:r>
              <a:rPr lang="pl-PL" altLang="ko-KR"/>
              <a:t>em</a:t>
            </a:r>
            <a:r>
              <a:rPr lang="en-US" altLang="ko-KR">
                <a:ea typeface="Gulim" pitchFamily="34" charset="-127"/>
              </a:rPr>
              <a:t> Diameter</a:t>
            </a:r>
          </a:p>
          <a:p>
            <a:pPr lvl="2"/>
            <a:r>
              <a:rPr lang="en-US" altLang="ko-KR">
                <a:ea typeface="Gulim" pitchFamily="34" charset="-127"/>
              </a:rPr>
              <a:t>S-CSCF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HSS</a:t>
            </a:r>
          </a:p>
          <a:p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22200D-3E40-4889-9F91-08FD0BAFE7D8}" type="slidenum">
              <a:rPr lang="pl-PL"/>
              <a:pPr/>
              <a:t>161</a:t>
            </a:fld>
            <a:endParaRPr lang="pl-PL"/>
          </a:p>
        </p:txBody>
      </p:sp>
      <p:sp>
        <p:nvSpPr>
          <p:cNvPr id="304333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Format </a:t>
            </a:r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Diameter</a:t>
            </a:r>
          </a:p>
        </p:txBody>
      </p:sp>
      <p:pic>
        <p:nvPicPr>
          <p:cNvPr id="3043333" name="Picture 5" descr="DIAMETER_packet_forma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71550" y="2349500"/>
            <a:ext cx="7634288" cy="3413125"/>
          </a:xfrm>
          <a:prstGeom prst="rect">
            <a:avLst/>
          </a:prstGeom>
          <a:noFill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A0860C-B4BD-424E-BDDF-26261B41327E}" type="slidenum">
              <a:rPr lang="pl-PL"/>
              <a:pPr/>
              <a:t>162</a:t>
            </a:fld>
            <a:endParaRPr lang="pl-PL"/>
          </a:p>
        </p:txBody>
      </p:sp>
      <p:sp>
        <p:nvSpPr>
          <p:cNvPr id="304538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Format </a:t>
            </a:r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Diameter</a:t>
            </a:r>
          </a:p>
        </p:txBody>
      </p:sp>
      <p:sp>
        <p:nvSpPr>
          <p:cNvPr id="304538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Wersja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Tylko wersja </a:t>
            </a:r>
            <a:r>
              <a:rPr lang="en-US" altLang="ko-KR">
                <a:ea typeface="Gulim" pitchFamily="34" charset="-127"/>
              </a:rPr>
              <a:t>1</a:t>
            </a:r>
          </a:p>
          <a:p>
            <a:r>
              <a:rPr lang="pl-PL" altLang="ko-KR"/>
              <a:t>Długość wiadomości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Długość wiadomości</a:t>
            </a:r>
            <a:r>
              <a:rPr lang="en-US" altLang="ko-KR">
                <a:ea typeface="Gulim" pitchFamily="34" charset="-127"/>
              </a:rPr>
              <a:t> Diameter</a:t>
            </a:r>
          </a:p>
          <a:p>
            <a:r>
              <a:rPr lang="pl-PL" altLang="ko-KR"/>
              <a:t>wskaźniki wiadomości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żądanie, czy odpowiedź ?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wiadomość może być obsłużona przez proxy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wiadomość zawiera błąd protokołu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potencjalnie wiadomość jest retransmitowana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79A715-65E5-44E6-A1AA-14552E426834}" type="slidenum">
              <a:rPr lang="pl-PL"/>
              <a:pPr/>
              <a:t>163</a:t>
            </a:fld>
            <a:endParaRPr lang="pl-PL"/>
          </a:p>
        </p:txBody>
      </p:sp>
      <p:sp>
        <p:nvSpPr>
          <p:cNvPr id="304742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Format </a:t>
            </a:r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Diameter</a:t>
            </a:r>
          </a:p>
        </p:txBody>
      </p:sp>
      <p:sp>
        <p:nvSpPr>
          <p:cNvPr id="304742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Command-code</a:t>
            </a:r>
          </a:p>
          <a:p>
            <a:pPr lvl="1"/>
            <a:r>
              <a:rPr lang="pl-PL" altLang="ko-KR"/>
              <a:t>Konkretna wiadomość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Application-ID</a:t>
            </a:r>
          </a:p>
          <a:p>
            <a:pPr lvl="1"/>
            <a:r>
              <a:rPr lang="pl-PL" altLang="ko-KR"/>
              <a:t>Identyfikacja aplikacji</a:t>
            </a:r>
            <a:r>
              <a:rPr lang="en-US" altLang="ko-KR">
                <a:ea typeface="Gulim" pitchFamily="34" charset="-127"/>
              </a:rPr>
              <a:t> Diameter</a:t>
            </a:r>
            <a:r>
              <a:rPr lang="pl-PL" altLang="ko-KR"/>
              <a:t> wysyłającej wiadomość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Hop-by-hop identifier</a:t>
            </a:r>
          </a:p>
          <a:p>
            <a:pPr lvl="1"/>
            <a:r>
              <a:rPr lang="pl-PL" altLang="ko-KR"/>
              <a:t>Ustawiana przez każdy krok przy wysyłaniu żądania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End-to-End identifier</a:t>
            </a:r>
          </a:p>
          <a:p>
            <a:pPr lvl="1"/>
            <a:r>
              <a:rPr lang="pl-PL" altLang="ko-KR"/>
              <a:t>Nadawca żądania ustala wartość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2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EBA98E-7483-4795-A3FA-5483DD8CDD8A}" type="slidenum">
              <a:rPr lang="pl-PL"/>
              <a:pPr/>
              <a:t>164</a:t>
            </a:fld>
            <a:endParaRPr lang="pl-PL"/>
          </a:p>
        </p:txBody>
      </p:sp>
      <p:sp>
        <p:nvSpPr>
          <p:cNvPr id="3049492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Podstawowe komendy protokołu </a:t>
            </a:r>
            <a:r>
              <a:rPr lang="en-US" altLang="ko-KR">
                <a:ea typeface="Gulim" pitchFamily="34" charset="-127"/>
              </a:rPr>
              <a:t>Diameter</a:t>
            </a:r>
          </a:p>
        </p:txBody>
      </p:sp>
      <p:graphicFrame>
        <p:nvGraphicFramePr>
          <p:cNvPr id="3049512" name="Group 40"/>
          <p:cNvGraphicFramePr>
            <a:graphicFrameLocks noGrp="1"/>
          </p:cNvGraphicFramePr>
          <p:nvPr>
            <p:ph idx="4294967295"/>
          </p:nvPr>
        </p:nvGraphicFramePr>
        <p:xfrm>
          <a:off x="788063" y="1790700"/>
          <a:ext cx="8229600" cy="4504944"/>
        </p:xfrm>
        <a:graphic>
          <a:graphicData uri="http://schemas.openxmlformats.org/drawingml/2006/table">
            <a:tbl>
              <a:tblPr/>
              <a:tblGrid>
                <a:gridCol w="3124200"/>
                <a:gridCol w="2743200"/>
                <a:gridCol w="2362200"/>
              </a:tblGrid>
              <a:tr h="2889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Wiadomość</a:t>
                      </a:r>
                      <a:endParaRPr kumimoji="0" lang="en-US" altLang="ko-KR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Skrót</a:t>
                      </a:r>
                      <a:endParaRPr kumimoji="0" lang="en-US" altLang="ko-KR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Kod</a:t>
                      </a:r>
                      <a:endParaRPr kumimoji="0" lang="en-US" altLang="ko-KR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46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Abort-Session-Request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Abort-Session-Answer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Accounting-Request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Accounting-Answer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Capabilities-Exchange-Request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Capabilities-Exchange-Answer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Device-Watchdog-Request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Device-Watchdog-Answer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Disconnect-Peer-Request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Disconnect-Peer-Answer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Re-Auth-Request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Re-Auth-Answer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Session-Termination-Request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Session-Termination-Answer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ASR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ASA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ACR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ACA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CER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CEA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DWR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DWA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DPR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DPA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RAR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RAA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STR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STA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280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280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282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282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258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258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275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172F14-25BF-4141-BC94-523F1F6629C3}" type="slidenum">
              <a:rPr lang="pl-PL"/>
              <a:pPr/>
              <a:t>165</a:t>
            </a:fld>
            <a:endParaRPr lang="pl-PL"/>
          </a:p>
        </p:txBody>
      </p:sp>
      <p:sp>
        <p:nvSpPr>
          <p:cNvPr id="30515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Podstawowe komendy protokołu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Diameter</a:t>
            </a:r>
          </a:p>
        </p:txBody>
      </p:sp>
      <p:sp>
        <p:nvSpPr>
          <p:cNvPr id="305152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Abort Session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Przerywa usługę świadczoną użytkownikowi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Accounting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Przekazuje zdarzenia związane z taryfikacją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Capabilities Exchange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Wymienia tożsamość węzła i jego możliwości funkcjonalne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CF1669-BBDA-4D77-993F-21EE36453E50}" type="slidenum">
              <a:rPr lang="pl-PL"/>
              <a:pPr/>
              <a:t>166</a:t>
            </a:fld>
            <a:endParaRPr lang="pl-PL"/>
          </a:p>
        </p:txBody>
      </p:sp>
      <p:sp>
        <p:nvSpPr>
          <p:cNvPr id="305357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Podstawowe komendy protokołu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Diameter</a:t>
            </a:r>
          </a:p>
        </p:txBody>
      </p:sp>
      <p:sp>
        <p:nvSpPr>
          <p:cNvPr id="3053573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Device watchdog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Wykrywa potencjalne awarie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Disconnect Peer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Zamyka połączenie </a:t>
            </a:r>
            <a:r>
              <a:rPr lang="en-US" altLang="ko-KR">
                <a:ea typeface="Gulim" pitchFamily="34" charset="-127"/>
              </a:rPr>
              <a:t>transport</a:t>
            </a:r>
            <a:r>
              <a:rPr lang="pl-PL" altLang="ko-KR"/>
              <a:t>owe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Re-Authentication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Ponowna identyfikacja </a:t>
            </a:r>
            <a:r>
              <a:rPr lang="en-US" altLang="ko-KR">
                <a:ea typeface="Gulim" pitchFamily="34" charset="-127"/>
              </a:rPr>
              <a:t>u</a:t>
            </a:r>
            <a:r>
              <a:rPr lang="pl-PL" altLang="ko-KR"/>
              <a:t>żytkownika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Session Termination 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pl-PL" altLang="ko-KR"/>
              <a:t>kończy</a:t>
            </a:r>
            <a:r>
              <a:rPr lang="en-US" altLang="ko-KR">
                <a:ea typeface="Gulim" pitchFamily="34" charset="-127"/>
              </a:rPr>
              <a:t> ses</a:t>
            </a:r>
            <a:r>
              <a:rPr lang="pl-PL" altLang="ko-KR"/>
              <a:t>ję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D63298-61E2-4C0B-886B-1E05568525D8}" type="slidenum">
              <a:rPr lang="pl-PL"/>
              <a:pPr/>
              <a:t>167</a:t>
            </a:fld>
            <a:endParaRPr lang="pl-PL"/>
          </a:p>
        </p:txBody>
      </p:sp>
      <p:sp>
        <p:nvSpPr>
          <p:cNvPr id="305562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sz="2800" dirty="0" err="1">
                <a:ea typeface="Gulim" pitchFamily="34" charset="-127"/>
              </a:rPr>
              <a:t>Stru</a:t>
            </a:r>
            <a:r>
              <a:rPr lang="pl-PL" altLang="ko-KR" sz="2800" dirty="0"/>
              <a:t>k</a:t>
            </a:r>
            <a:r>
              <a:rPr lang="en-US" altLang="ko-KR" sz="2800" dirty="0" err="1">
                <a:ea typeface="Gulim" pitchFamily="34" charset="-127"/>
              </a:rPr>
              <a:t>tur</a:t>
            </a:r>
            <a:r>
              <a:rPr lang="pl-PL" altLang="ko-KR" sz="2800" dirty="0"/>
              <a:t>a </a:t>
            </a:r>
            <a:r>
              <a:rPr lang="en-US" altLang="ko-KR" sz="2800" dirty="0" smtClean="0">
                <a:ea typeface="Gulim" pitchFamily="34" charset="-127"/>
              </a:rPr>
              <a:t>AVP</a:t>
            </a:r>
            <a:r>
              <a:rPr lang="pl-PL" altLang="ko-KR" sz="2800" dirty="0" smtClean="0">
                <a:ea typeface="Gulim" pitchFamily="34" charset="-127"/>
              </a:rPr>
              <a:t> </a:t>
            </a:r>
            <a:r>
              <a:rPr lang="pl-PL" altLang="ko-KR" sz="2800" dirty="0" smtClean="0"/>
              <a:t>(</a:t>
            </a:r>
            <a:r>
              <a:rPr lang="pl-PL" altLang="ko-KR" sz="2800" dirty="0" err="1" smtClean="0"/>
              <a:t>Attribute</a:t>
            </a:r>
            <a:r>
              <a:rPr lang="pl-PL" altLang="ko-KR" sz="2800" dirty="0" smtClean="0"/>
              <a:t> </a:t>
            </a:r>
            <a:r>
              <a:rPr lang="pl-PL" altLang="ko-KR" sz="2800" dirty="0" err="1"/>
              <a:t>Value</a:t>
            </a:r>
            <a:r>
              <a:rPr lang="pl-PL" altLang="ko-KR" sz="2800" dirty="0"/>
              <a:t> </a:t>
            </a:r>
            <a:r>
              <a:rPr lang="pl-PL" altLang="ko-KR" sz="2800" dirty="0" err="1"/>
              <a:t>Pair</a:t>
            </a:r>
            <a:r>
              <a:rPr lang="pl-PL" altLang="ko-KR" sz="2800" dirty="0"/>
              <a:t>)</a:t>
            </a:r>
            <a:endParaRPr lang="en-US" altLang="ko-KR" sz="2800" dirty="0">
              <a:ea typeface="Gulim" pitchFamily="34" charset="-127"/>
            </a:endParaRPr>
          </a:p>
        </p:txBody>
      </p:sp>
      <p:pic>
        <p:nvPicPr>
          <p:cNvPr id="3055619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2195513" y="2276475"/>
            <a:ext cx="5622925" cy="3306763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B37903-57FF-4195-A40A-3A0F883DF71A}" type="slidenum">
              <a:rPr lang="pl-PL"/>
              <a:pPr/>
              <a:t>168</a:t>
            </a:fld>
            <a:endParaRPr lang="pl-PL"/>
          </a:p>
        </p:txBody>
      </p:sp>
      <p:sp>
        <p:nvSpPr>
          <p:cNvPr id="305766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Stru</a:t>
            </a:r>
            <a:r>
              <a:rPr lang="pl-PL" altLang="ko-KR">
                <a:solidFill>
                  <a:schemeClr val="tx1"/>
                </a:solidFill>
              </a:rPr>
              <a:t>k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tur</a:t>
            </a:r>
            <a:r>
              <a:rPr lang="pl-PL" altLang="ko-KR">
                <a:solidFill>
                  <a:schemeClr val="tx1"/>
                </a:solidFill>
              </a:rPr>
              <a:t>a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AVP</a:t>
            </a:r>
          </a:p>
        </p:txBody>
      </p:sp>
      <p:sp>
        <p:nvSpPr>
          <p:cNvPr id="305766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AVP code, Vendor-ID </a:t>
            </a:r>
          </a:p>
          <a:p>
            <a:pPr lvl="1"/>
            <a:r>
              <a:rPr lang="en-US" altLang="ko-KR">
                <a:ea typeface="Gulim" pitchFamily="34" charset="-127"/>
              </a:rPr>
              <a:t>1~255 </a:t>
            </a:r>
            <a:r>
              <a:rPr lang="pl-PL" altLang="ko-KR"/>
              <a:t>atrybutów protokołu </a:t>
            </a:r>
            <a:r>
              <a:rPr lang="en-US" altLang="ko-KR">
                <a:ea typeface="Gulim" pitchFamily="34" charset="-127"/>
              </a:rPr>
              <a:t>RADIUS</a:t>
            </a:r>
          </a:p>
          <a:p>
            <a:pPr lvl="1"/>
            <a:r>
              <a:rPr lang="en-US" altLang="ko-KR">
                <a:ea typeface="Gulim" pitchFamily="34" charset="-127"/>
              </a:rPr>
              <a:t>256~ </a:t>
            </a:r>
            <a:r>
              <a:rPr lang="pl-PL" altLang="ko-KR"/>
              <a:t>atrybuty specyficzne dla protokołu </a:t>
            </a:r>
            <a:r>
              <a:rPr lang="en-US" altLang="ko-KR">
                <a:ea typeface="Gulim" pitchFamily="34" charset="-127"/>
              </a:rPr>
              <a:t>Diameter</a:t>
            </a:r>
          </a:p>
          <a:p>
            <a:r>
              <a:rPr lang="pl-PL" altLang="ko-KR"/>
              <a:t>Wskaźniki - f</a:t>
            </a:r>
            <a:r>
              <a:rPr lang="en-US" altLang="ko-KR">
                <a:ea typeface="Gulim" pitchFamily="34" charset="-127"/>
              </a:rPr>
              <a:t>lag</a:t>
            </a:r>
            <a:r>
              <a:rPr lang="pl-PL" altLang="ko-KR"/>
              <a:t>i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Wymaganie szyfrowania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wsparcie dla </a:t>
            </a:r>
            <a:r>
              <a:rPr lang="en-US" altLang="ko-KR">
                <a:ea typeface="Gulim" pitchFamily="34" charset="-127"/>
              </a:rPr>
              <a:t>AVP </a:t>
            </a:r>
            <a:r>
              <a:rPr lang="pl-PL" altLang="ko-KR"/>
              <a:t>jest obowiązkowe, czy opcjonalne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Czy opcjonalne pole </a:t>
            </a:r>
            <a:r>
              <a:rPr lang="en-US" altLang="ko-KR">
                <a:ea typeface="Gulim" pitchFamily="34" charset="-127"/>
              </a:rPr>
              <a:t>Vendor-ID </a:t>
            </a:r>
            <a:r>
              <a:rPr lang="pl-PL" altLang="ko-KR"/>
              <a:t>występuje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Długość </a:t>
            </a:r>
            <a:r>
              <a:rPr lang="en-US" altLang="ko-KR">
                <a:ea typeface="Gulim" pitchFamily="34" charset="-127"/>
              </a:rPr>
              <a:t>AVP</a:t>
            </a:r>
          </a:p>
          <a:p>
            <a:pPr lvl="1"/>
            <a:r>
              <a:rPr lang="pl-PL" altLang="ko-KR"/>
              <a:t>Długość</a:t>
            </a:r>
            <a:r>
              <a:rPr lang="en-US" altLang="ko-KR">
                <a:ea typeface="Gulim" pitchFamily="34" charset="-127"/>
              </a:rPr>
              <a:t> AVP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69683-FA8A-40FB-9717-3CC271A9854A}" type="slidenum">
              <a:rPr lang="pl-PL"/>
              <a:pPr/>
              <a:t>169</a:t>
            </a:fld>
            <a:endParaRPr lang="pl-PL"/>
          </a:p>
        </p:txBody>
      </p:sp>
      <p:sp>
        <p:nvSpPr>
          <p:cNvPr id="306176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AAA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AAA URI</a:t>
            </a:r>
          </a:p>
        </p:txBody>
      </p:sp>
      <p:sp>
        <p:nvSpPr>
          <p:cNvPr id="306176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P</a:t>
            </a:r>
            <a:r>
              <a:rPr lang="en-US" altLang="ko-KR">
                <a:ea typeface="Gulim" pitchFamily="34" charset="-127"/>
              </a:rPr>
              <a:t>roto</a:t>
            </a:r>
            <a:r>
              <a:rPr lang="pl-PL" altLang="ko-KR"/>
              <a:t>koły</a:t>
            </a:r>
            <a:r>
              <a:rPr lang="en-US" altLang="ko-KR">
                <a:ea typeface="Gulim" pitchFamily="34" charset="-127"/>
              </a:rPr>
              <a:t> AAA </a:t>
            </a:r>
            <a:r>
              <a:rPr lang="pl-PL" altLang="ko-KR"/>
              <a:t>mogą używać </a:t>
            </a:r>
            <a:r>
              <a:rPr lang="en-US" altLang="ko-KR">
                <a:ea typeface="Gulim" pitchFamily="34" charset="-127"/>
              </a:rPr>
              <a:t>aaa </a:t>
            </a:r>
            <a:r>
              <a:rPr lang="pl-PL" altLang="ko-KR"/>
              <a:t>lub</a:t>
            </a:r>
            <a:r>
              <a:rPr lang="en-US" altLang="ko-KR">
                <a:ea typeface="Gulim" pitchFamily="34" charset="-127"/>
              </a:rPr>
              <a:t> aaa URI </a:t>
            </a:r>
            <a:r>
              <a:rPr lang="pl-PL" altLang="ko-KR"/>
              <a:t>d</a:t>
            </a:r>
            <a:r>
              <a:rPr lang="en-US" altLang="ko-KR">
                <a:ea typeface="Gulim" pitchFamily="34" charset="-127"/>
              </a:rPr>
              <a:t>o ident</a:t>
            </a:r>
            <a:r>
              <a:rPr lang="pl-PL" altLang="ko-KR"/>
              <a:t>y</a:t>
            </a:r>
            <a:r>
              <a:rPr lang="en-US" altLang="ko-KR">
                <a:ea typeface="Gulim" pitchFamily="34" charset="-127"/>
              </a:rPr>
              <a:t>f</a:t>
            </a:r>
            <a:r>
              <a:rPr lang="pl-PL" altLang="ko-KR"/>
              <a:t>ikacji zasobów </a:t>
            </a:r>
            <a:r>
              <a:rPr lang="en-US" altLang="ko-KR">
                <a:ea typeface="Gulim" pitchFamily="34" charset="-127"/>
              </a:rPr>
              <a:t>AAA</a:t>
            </a:r>
          </a:p>
          <a:p>
            <a:r>
              <a:rPr lang="pl-PL" altLang="ko-KR"/>
              <a:t>F</a:t>
            </a:r>
            <a:r>
              <a:rPr lang="en-US" altLang="ko-KR">
                <a:ea typeface="Gulim" pitchFamily="34" charset="-127"/>
              </a:rPr>
              <a:t>ormat URI</a:t>
            </a:r>
          </a:p>
          <a:p>
            <a:pPr lvl="1"/>
            <a:r>
              <a:rPr lang="en-US" altLang="ko-KR">
                <a:ea typeface="Gulim" pitchFamily="34" charset="-127"/>
              </a:rPr>
              <a:t>“aaa://” or “aaas://” FQDN [port] [transport] [protocol]</a:t>
            </a:r>
          </a:p>
          <a:p>
            <a:pPr lvl="1"/>
            <a:r>
              <a:rPr lang="en-US" altLang="ko-KR">
                <a:ea typeface="Gulim" pitchFamily="34" charset="-127"/>
              </a:rPr>
              <a:t>FQDN : Fully Qualified Domain Name</a:t>
            </a:r>
          </a:p>
          <a:p>
            <a:r>
              <a:rPr lang="pl-PL" altLang="ko-KR"/>
              <a:t>Przykłady </a:t>
            </a:r>
            <a:r>
              <a:rPr lang="en-US" altLang="ko-KR">
                <a:ea typeface="Gulim" pitchFamily="34" charset="-127"/>
              </a:rPr>
              <a:t>URI</a:t>
            </a:r>
          </a:p>
          <a:p>
            <a:pPr lvl="1"/>
            <a:r>
              <a:rPr lang="en-US" altLang="ko-KR">
                <a:ea typeface="Gulim" pitchFamily="34" charset="-127"/>
              </a:rPr>
              <a:t>aaa://server.home1.net</a:t>
            </a:r>
          </a:p>
          <a:p>
            <a:pPr lvl="1"/>
            <a:r>
              <a:rPr lang="en-US" altLang="ko-KR">
                <a:ea typeface="Gulim" pitchFamily="34" charset="-127"/>
              </a:rPr>
              <a:t>aaa://server.home1.net:8868</a:t>
            </a:r>
          </a:p>
          <a:p>
            <a:pPr lvl="1"/>
            <a:r>
              <a:rPr lang="en-US" altLang="ko-KR">
                <a:ea typeface="Gulim" pitchFamily="34" charset="-127"/>
              </a:rPr>
              <a:t>aaa://server.home1.net;transport=tcp;protocol=diameter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7BD8F-AE11-4BEA-9669-CB89A317C9E4}" type="slidenum">
              <a:rPr lang="pl-PL"/>
              <a:pPr/>
              <a:t>17</a:t>
            </a:fld>
            <a:endParaRPr lang="pl-PL"/>
          </a:p>
        </p:txBody>
      </p:sp>
      <p:sp>
        <p:nvSpPr>
          <p:cNvPr id="3567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Normalizacja IMS</a:t>
            </a:r>
          </a:p>
        </p:txBody>
      </p:sp>
      <p:sp>
        <p:nvSpPr>
          <p:cNvPr id="3567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</a:t>
            </a:r>
            <a:r>
              <a:rPr lang="pl-PL" dirty="0" err="1"/>
              <a:t>ymóg</a:t>
            </a:r>
            <a:r>
              <a:rPr lang="pl-PL" dirty="0"/>
              <a:t> globalnego zasięgu działania </a:t>
            </a:r>
          </a:p>
          <a:p>
            <a:pPr lvl="1"/>
            <a:r>
              <a:rPr lang="pl-PL" dirty="0"/>
              <a:t>Prawo </a:t>
            </a:r>
            <a:r>
              <a:rPr lang="en-US" dirty="0"/>
              <a:t>Metcalf</a:t>
            </a:r>
            <a:r>
              <a:rPr lang="pl-PL" dirty="0"/>
              <a:t>a</a:t>
            </a:r>
            <a:r>
              <a:rPr lang="en-US" dirty="0"/>
              <a:t>: </a:t>
            </a:r>
            <a:r>
              <a:rPr lang="pl-PL" dirty="0"/>
              <a:t>„wartość sieci jest proporcjonalna do kwadratu liczby jej użytkowników”</a:t>
            </a:r>
            <a:endParaRPr lang="en-US" dirty="0"/>
          </a:p>
          <a:p>
            <a:r>
              <a:rPr lang="en-US" dirty="0"/>
              <a:t>3GPP (3rd Generation Partnership Pro</a:t>
            </a:r>
            <a:r>
              <a:rPr lang="pl-PL" dirty="0" err="1"/>
              <a:t>ject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http://www.3gpp.org/</a:t>
            </a:r>
          </a:p>
          <a:p>
            <a:pPr lvl="1"/>
            <a:r>
              <a:rPr lang="en-US" dirty="0"/>
              <a:t>TS (Technical specifications, </a:t>
            </a:r>
            <a:r>
              <a:rPr lang="en-US" dirty="0" err="1"/>
              <a:t>TSpecs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3GPP </a:t>
            </a:r>
            <a:r>
              <a:rPr lang="pl-PL" dirty="0" smtClean="0"/>
              <a:t>UMTS </a:t>
            </a:r>
            <a:r>
              <a:rPr lang="en-US" dirty="0" smtClean="0"/>
              <a:t>Release 4/5/6/7</a:t>
            </a:r>
            <a:r>
              <a:rPr lang="pl-PL" dirty="0" smtClean="0"/>
              <a:t>/8/9/10/11/12</a:t>
            </a:r>
            <a:endParaRPr lang="en-US" dirty="0"/>
          </a:p>
          <a:p>
            <a:r>
              <a:rPr lang="en-US" dirty="0"/>
              <a:t>IETF (Internet Engineering Task Force)</a:t>
            </a:r>
          </a:p>
          <a:p>
            <a:pPr lvl="1"/>
            <a:r>
              <a:rPr lang="en-US" dirty="0"/>
              <a:t>http://www.ietf.org/</a:t>
            </a:r>
          </a:p>
          <a:p>
            <a:pPr lvl="1"/>
            <a:r>
              <a:rPr lang="en-US" dirty="0"/>
              <a:t>IETF Drafts, RFC</a:t>
            </a:r>
            <a:endParaRPr lang="pl-PL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556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 altLang="ko-KR"/>
              <a:t/>
            </a:r>
            <a:br>
              <a:rPr lang="pl-PL" altLang="ko-KR"/>
            </a:br>
            <a:r>
              <a:rPr lang="en-US" altLang="ko-KR">
                <a:ea typeface="Gulim" pitchFamily="34" charset="-127"/>
              </a:rPr>
              <a:t>AAA 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 IMS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7584A2-882E-4561-BD97-6AE131817FFB}" type="slidenum">
              <a:rPr lang="pl-PL"/>
              <a:pPr/>
              <a:t>171</a:t>
            </a:fld>
            <a:endParaRPr lang="pl-PL"/>
          </a:p>
        </p:txBody>
      </p:sp>
      <p:sp>
        <p:nvSpPr>
          <p:cNvPr id="284160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Problemy AAA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84160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Poświadczanie i uprawnianie w </a:t>
            </a:r>
            <a:r>
              <a:rPr lang="en-US" altLang="ko-KR">
                <a:ea typeface="Gulim" pitchFamily="34" charset="-127"/>
              </a:rPr>
              <a:t>IMS</a:t>
            </a:r>
          </a:p>
          <a:p>
            <a:r>
              <a:rPr lang="pl-PL" altLang="ko-KR"/>
              <a:t>Interfejsy </a:t>
            </a:r>
            <a:r>
              <a:rPr lang="en-US" altLang="ko-KR">
                <a:ea typeface="Gulim" pitchFamily="34" charset="-127"/>
              </a:rPr>
              <a:t>Cx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Dx</a:t>
            </a:r>
          </a:p>
          <a:p>
            <a:r>
              <a:rPr lang="pl-PL" altLang="ko-KR"/>
              <a:t>Interfejsy </a:t>
            </a:r>
            <a:r>
              <a:rPr lang="en-US" altLang="ko-KR">
                <a:ea typeface="Gulim" pitchFamily="34" charset="-127"/>
              </a:rPr>
              <a:t>Sh</a:t>
            </a:r>
          </a:p>
          <a:p>
            <a:r>
              <a:rPr lang="pl-PL" altLang="ko-KR"/>
              <a:t>Mechanizmy rozliczeniowe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Archite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tur</a:t>
            </a:r>
            <a:r>
              <a:rPr lang="pl-PL" altLang="ko-KR"/>
              <a:t>a taryfikacji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Taryfikacja </a:t>
            </a:r>
            <a:r>
              <a:rPr lang="en-US" altLang="ko-KR">
                <a:ea typeface="Gulim" pitchFamily="34" charset="-127"/>
              </a:rPr>
              <a:t>Offline</a:t>
            </a:r>
          </a:p>
          <a:p>
            <a:r>
              <a:rPr lang="pl-PL" altLang="ko-KR"/>
              <a:t>Taryfikacja </a:t>
            </a:r>
            <a:r>
              <a:rPr lang="en-US" altLang="ko-KR">
                <a:ea typeface="Gulim" pitchFamily="34" charset="-127"/>
              </a:rPr>
              <a:t>Online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43430-6BF1-418D-B670-498E4FCFFDC6}" type="slidenum">
              <a:rPr lang="pl-PL"/>
              <a:pPr/>
              <a:t>172</a:t>
            </a:fld>
            <a:endParaRPr lang="pl-PL"/>
          </a:p>
        </p:txBody>
      </p:sp>
      <p:sp>
        <p:nvSpPr>
          <p:cNvPr id="284365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err="1">
                <a:ea typeface="Gulim" pitchFamily="34" charset="-127"/>
              </a:rPr>
              <a:t>Archite</a:t>
            </a:r>
            <a:r>
              <a:rPr lang="pl-PL" altLang="ko-KR" dirty="0"/>
              <a:t>k</a:t>
            </a:r>
            <a:r>
              <a:rPr lang="en-US" altLang="ko-KR" dirty="0" err="1">
                <a:ea typeface="Gulim" pitchFamily="34" charset="-127"/>
              </a:rPr>
              <a:t>tur</a:t>
            </a:r>
            <a:r>
              <a:rPr lang="pl-PL" altLang="ko-KR" dirty="0"/>
              <a:t>a </a:t>
            </a:r>
            <a:r>
              <a:rPr lang="pl-PL" altLang="ko-KR" dirty="0" smtClean="0"/>
              <a:t>AAA w </a:t>
            </a:r>
            <a:r>
              <a:rPr lang="en-US" altLang="ko-KR" dirty="0" smtClean="0">
                <a:ea typeface="Gulim" pitchFamily="34" charset="-127"/>
              </a:rPr>
              <a:t> </a:t>
            </a:r>
            <a:r>
              <a:rPr lang="en-US" altLang="ko-KR" dirty="0">
                <a:ea typeface="Gulim" pitchFamily="34" charset="-127"/>
              </a:rPr>
              <a:t>IMS</a:t>
            </a:r>
          </a:p>
        </p:txBody>
      </p:sp>
      <p:pic>
        <p:nvPicPr>
          <p:cNvPr id="2843651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187450" y="2060575"/>
            <a:ext cx="7005638" cy="4411663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CD20E4-A22E-4779-A222-49C7B9E5864C}" type="slidenum">
              <a:rPr lang="pl-PL"/>
              <a:pPr/>
              <a:t>173</a:t>
            </a:fld>
            <a:endParaRPr lang="pl-PL"/>
          </a:p>
        </p:txBody>
      </p:sp>
      <p:sp>
        <p:nvSpPr>
          <p:cNvPr id="284570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dirty="0" smtClean="0"/>
              <a:t>AAA w </a:t>
            </a:r>
            <a:r>
              <a:rPr lang="en-US" altLang="ko-KR" dirty="0" smtClean="0">
                <a:ea typeface="Gulim" pitchFamily="34" charset="-127"/>
              </a:rPr>
              <a:t> </a:t>
            </a:r>
            <a:r>
              <a:rPr lang="en-US" altLang="ko-KR" dirty="0">
                <a:ea typeface="Gulim" pitchFamily="34" charset="-127"/>
              </a:rPr>
              <a:t>IMS</a:t>
            </a:r>
          </a:p>
        </p:txBody>
      </p:sp>
      <p:sp>
        <p:nvSpPr>
          <p:cNvPr id="284570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 dirty="0"/>
              <a:t>Interfejs </a:t>
            </a:r>
            <a:r>
              <a:rPr lang="en-US" altLang="ko-KR" dirty="0" err="1">
                <a:ea typeface="Gulim" pitchFamily="34" charset="-127"/>
              </a:rPr>
              <a:t>Cx</a:t>
            </a:r>
            <a:endParaRPr lang="en-US" altLang="ko-KR" dirty="0">
              <a:ea typeface="Gulim" pitchFamily="34" charset="-127"/>
            </a:endParaRPr>
          </a:p>
          <a:p>
            <a:pPr lvl="1"/>
            <a:r>
              <a:rPr lang="pl-PL" altLang="ko-KR" dirty="0"/>
              <a:t>Między</a:t>
            </a:r>
            <a:r>
              <a:rPr lang="en-US" altLang="ko-KR" dirty="0">
                <a:ea typeface="Gulim" pitchFamily="34" charset="-127"/>
              </a:rPr>
              <a:t> HSS </a:t>
            </a:r>
            <a:r>
              <a:rPr lang="pl-PL" altLang="ko-KR" dirty="0"/>
              <a:t>a </a:t>
            </a:r>
            <a:r>
              <a:rPr lang="en-US" altLang="ko-KR" dirty="0">
                <a:ea typeface="Gulim" pitchFamily="34" charset="-127"/>
              </a:rPr>
              <a:t>I-CSCF </a:t>
            </a:r>
            <a:r>
              <a:rPr lang="pl-PL" altLang="ko-KR" dirty="0"/>
              <a:t>lub </a:t>
            </a:r>
            <a:r>
              <a:rPr lang="en-US" altLang="ko-KR" dirty="0">
                <a:ea typeface="Gulim" pitchFamily="34" charset="-127"/>
              </a:rPr>
              <a:t>S-CSCF</a:t>
            </a:r>
          </a:p>
          <a:p>
            <a:r>
              <a:rPr lang="en-US" altLang="ko-KR" dirty="0" err="1">
                <a:ea typeface="Gulim" pitchFamily="34" charset="-127"/>
              </a:rPr>
              <a:t>Dx</a:t>
            </a:r>
            <a:endParaRPr lang="en-US" altLang="ko-KR" dirty="0">
              <a:ea typeface="Gulim" pitchFamily="34" charset="-127"/>
            </a:endParaRPr>
          </a:p>
          <a:p>
            <a:pPr lvl="1"/>
            <a:r>
              <a:rPr lang="pl-PL" altLang="ko-KR" dirty="0"/>
              <a:t>łączy</a:t>
            </a:r>
            <a:r>
              <a:rPr lang="en-US" altLang="ko-KR" dirty="0">
                <a:ea typeface="Gulim" pitchFamily="34" charset="-127"/>
              </a:rPr>
              <a:t> I-CSCF </a:t>
            </a:r>
            <a:r>
              <a:rPr lang="pl-PL" altLang="ko-KR" dirty="0"/>
              <a:t>lub</a:t>
            </a:r>
            <a:r>
              <a:rPr lang="en-US" altLang="ko-KR" dirty="0">
                <a:ea typeface="Gulim" pitchFamily="34" charset="-127"/>
              </a:rPr>
              <a:t> S-CSCF </a:t>
            </a:r>
            <a:r>
              <a:rPr lang="pl-PL" altLang="ko-KR" dirty="0"/>
              <a:t>z</a:t>
            </a:r>
            <a:r>
              <a:rPr lang="en-US" altLang="ko-KR" dirty="0">
                <a:ea typeface="Gulim" pitchFamily="34" charset="-127"/>
              </a:rPr>
              <a:t> SLF</a:t>
            </a:r>
          </a:p>
          <a:p>
            <a:r>
              <a:rPr lang="en-US" altLang="ko-KR" dirty="0" err="1">
                <a:ea typeface="Gulim" pitchFamily="34" charset="-127"/>
              </a:rPr>
              <a:t>Sh</a:t>
            </a:r>
            <a:endParaRPr lang="en-US" altLang="ko-KR" dirty="0">
              <a:ea typeface="Gulim" pitchFamily="34" charset="-127"/>
            </a:endParaRPr>
          </a:p>
          <a:p>
            <a:pPr lvl="1"/>
            <a:r>
              <a:rPr lang="pl-PL" altLang="ko-KR" dirty="0"/>
              <a:t>między</a:t>
            </a:r>
            <a:r>
              <a:rPr lang="en-US" altLang="ko-KR" dirty="0">
                <a:ea typeface="Gulim" pitchFamily="34" charset="-127"/>
              </a:rPr>
              <a:t> HSS </a:t>
            </a:r>
            <a:r>
              <a:rPr lang="pl-PL" altLang="ko-KR" dirty="0"/>
              <a:t>a </a:t>
            </a:r>
            <a:r>
              <a:rPr lang="en-US" altLang="ko-KR" dirty="0">
                <a:ea typeface="Gulim" pitchFamily="34" charset="-127"/>
              </a:rPr>
              <a:t>SIP AS </a:t>
            </a:r>
            <a:r>
              <a:rPr lang="pl-PL" altLang="ko-KR" dirty="0"/>
              <a:t>lub</a:t>
            </a:r>
            <a:r>
              <a:rPr lang="en-US" altLang="ko-KR" dirty="0">
                <a:ea typeface="Gulim" pitchFamily="34" charset="-127"/>
              </a:rPr>
              <a:t> OSA-SCS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DCE949-3B06-482F-9CBE-1058D108CBAC}" type="slidenum">
              <a:rPr lang="pl-PL"/>
              <a:pPr/>
              <a:t>174</a:t>
            </a:fld>
            <a:endParaRPr lang="pl-PL"/>
          </a:p>
        </p:txBody>
      </p:sp>
      <p:sp>
        <p:nvSpPr>
          <p:cNvPr id="28477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Interfejsy </a:t>
            </a:r>
            <a:r>
              <a:rPr lang="en-US" altLang="ko-KR">
                <a:ea typeface="Gulim" pitchFamily="34" charset="-127"/>
              </a:rPr>
              <a:t>Cx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Dx</a:t>
            </a:r>
          </a:p>
        </p:txBody>
      </p:sp>
      <p:sp>
        <p:nvSpPr>
          <p:cNvPr id="284774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 sz="1800"/>
              <a:t>Zestaw wiadomości protokołu </a:t>
            </a:r>
            <a:r>
              <a:rPr lang="en-US" altLang="ko-KR" sz="1800">
                <a:ea typeface="Gulim" pitchFamily="34" charset="-127"/>
              </a:rPr>
              <a:t>D</a:t>
            </a:r>
            <a:r>
              <a:rPr lang="pl-PL" altLang="ko-KR" sz="1800"/>
              <a:t>IAMETER wspólny z następującą różnicą:</a:t>
            </a:r>
            <a:endParaRPr lang="en-US" altLang="ko-KR" sz="1800">
              <a:ea typeface="Gulim" pitchFamily="34" charset="-127"/>
            </a:endParaRPr>
          </a:p>
          <a:p>
            <a:pPr lvl="1"/>
            <a:r>
              <a:rPr lang="en-US" altLang="ko-KR" sz="1600">
                <a:ea typeface="Gulim" pitchFamily="34" charset="-127"/>
              </a:rPr>
              <a:t>SLF </a:t>
            </a:r>
            <a:r>
              <a:rPr lang="pl-PL" altLang="ko-KR" sz="1600"/>
              <a:t>działa jako agent przekierowujący</a:t>
            </a:r>
            <a:r>
              <a:rPr lang="en-US" altLang="ko-KR" sz="1600">
                <a:ea typeface="Gulim" pitchFamily="34" charset="-127"/>
              </a:rPr>
              <a:t> </a:t>
            </a:r>
            <a:r>
              <a:rPr lang="pl-PL" altLang="ko-KR" sz="1600"/>
              <a:t>protokołu </a:t>
            </a:r>
            <a:r>
              <a:rPr lang="en-US" altLang="ko-KR" sz="1600">
                <a:ea typeface="Gulim" pitchFamily="34" charset="-127"/>
              </a:rPr>
              <a:t>Diameter</a:t>
            </a:r>
          </a:p>
          <a:p>
            <a:pPr lvl="1"/>
            <a:r>
              <a:rPr lang="en-US" altLang="ko-KR" sz="1600">
                <a:ea typeface="Gulim" pitchFamily="34" charset="-127"/>
              </a:rPr>
              <a:t>HSS </a:t>
            </a:r>
            <a:r>
              <a:rPr lang="pl-PL" altLang="ko-KR" sz="1600"/>
              <a:t>działa jako serwer</a:t>
            </a:r>
            <a:r>
              <a:rPr lang="en-US" altLang="ko-KR" sz="1600">
                <a:ea typeface="Gulim" pitchFamily="34" charset="-127"/>
              </a:rPr>
              <a:t> </a:t>
            </a:r>
            <a:r>
              <a:rPr lang="pl-PL" altLang="ko-KR" sz="1600"/>
              <a:t>DIAMETER</a:t>
            </a:r>
            <a:endParaRPr lang="en-US" altLang="ko-KR" sz="1600">
              <a:ea typeface="Gulim" pitchFamily="34" charset="-127"/>
            </a:endParaRPr>
          </a:p>
          <a:p>
            <a:r>
              <a:rPr lang="pl-PL" altLang="ko-KR" sz="1800"/>
              <a:t>Funkcjonalność</a:t>
            </a:r>
            <a:endParaRPr lang="en-US" altLang="ko-KR" sz="1800">
              <a:ea typeface="Gulim" pitchFamily="34" charset="-127"/>
            </a:endParaRPr>
          </a:p>
          <a:p>
            <a:pPr lvl="1"/>
            <a:r>
              <a:rPr lang="pl-PL" altLang="ko-KR" sz="1600"/>
              <a:t>Lokalizacja </a:t>
            </a:r>
            <a:r>
              <a:rPr lang="en-US" altLang="ko-KR" sz="1600">
                <a:ea typeface="Gulim" pitchFamily="34" charset="-127"/>
              </a:rPr>
              <a:t>S-CSCF </a:t>
            </a:r>
            <a:r>
              <a:rPr lang="pl-PL" altLang="ko-KR" sz="1600"/>
              <a:t>przydzielonego użytkownikowi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Ściąganie wektorów uwierzytelnienia użytkownika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Przyznawanie upoważnienia do roamingu w wizytowanej sieci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Zapis w</a:t>
            </a:r>
            <a:r>
              <a:rPr lang="en-US" altLang="ko-KR" sz="1600">
                <a:ea typeface="Gulim" pitchFamily="34" charset="-127"/>
              </a:rPr>
              <a:t> HSS adres</a:t>
            </a:r>
            <a:r>
              <a:rPr lang="pl-PL" altLang="ko-KR" sz="1600"/>
              <a:t>u</a:t>
            </a:r>
            <a:r>
              <a:rPr lang="en-US" altLang="ko-KR" sz="1600">
                <a:ea typeface="Gulim" pitchFamily="34" charset="-127"/>
              </a:rPr>
              <a:t> S-CSCF </a:t>
            </a:r>
            <a:r>
              <a:rPr lang="pl-PL" altLang="ko-KR" sz="1600"/>
              <a:t>przydzielonego użytkownikowi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I</a:t>
            </a:r>
            <a:r>
              <a:rPr lang="en-US" altLang="ko-KR" sz="1600">
                <a:ea typeface="Gulim" pitchFamily="34" charset="-127"/>
              </a:rPr>
              <a:t>nform</a:t>
            </a:r>
            <a:r>
              <a:rPr lang="pl-PL" altLang="ko-KR" sz="1600"/>
              <a:t>owanie </a:t>
            </a:r>
            <a:r>
              <a:rPr lang="en-US" altLang="ko-KR" sz="1600">
                <a:ea typeface="Gulim" pitchFamily="34" charset="-127"/>
              </a:rPr>
              <a:t>HSS </a:t>
            </a:r>
            <a:r>
              <a:rPr lang="pl-PL" altLang="ko-KR" sz="1600"/>
              <a:t>o stanie rejestracji identyfikacji użytkownika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Ściąganie z </a:t>
            </a:r>
            <a:r>
              <a:rPr lang="en-US" altLang="ko-KR" sz="1600">
                <a:ea typeface="Gulim" pitchFamily="34" charset="-127"/>
              </a:rPr>
              <a:t>HSS </a:t>
            </a:r>
            <a:r>
              <a:rPr lang="pl-PL" altLang="ko-KR" sz="1600"/>
              <a:t>profili użytkowników</a:t>
            </a:r>
            <a:endParaRPr lang="en-US" altLang="ko-KR" sz="1600">
              <a:ea typeface="Gulim" pitchFamily="34" charset="-127"/>
            </a:endParaRPr>
          </a:p>
          <a:p>
            <a:pPr lvl="1"/>
            <a:r>
              <a:rPr lang="pl-PL" altLang="ko-KR" sz="1600"/>
              <a:t>Przekazywanie </a:t>
            </a:r>
            <a:r>
              <a:rPr lang="en-US" altLang="ko-KR" sz="1600">
                <a:ea typeface="Gulim" pitchFamily="34" charset="-127"/>
              </a:rPr>
              <a:t>profil</a:t>
            </a:r>
            <a:r>
              <a:rPr lang="pl-PL" altLang="ko-KR" sz="1600"/>
              <a:t>u użytkownika z </a:t>
            </a:r>
            <a:r>
              <a:rPr lang="en-US" altLang="ko-KR" sz="1600">
                <a:ea typeface="Gulim" pitchFamily="34" charset="-127"/>
              </a:rPr>
              <a:t>HSS </a:t>
            </a:r>
            <a:r>
              <a:rPr lang="pl-PL" altLang="ko-KR" sz="1600"/>
              <a:t>d</a:t>
            </a:r>
            <a:r>
              <a:rPr lang="en-US" altLang="ko-KR" sz="1600">
                <a:ea typeface="Gulim" pitchFamily="34" charset="-127"/>
              </a:rPr>
              <a:t>o S-CSCF</a:t>
            </a:r>
          </a:p>
          <a:p>
            <a:pPr lvl="1"/>
            <a:r>
              <a:rPr lang="pl-PL" altLang="ko-KR" sz="1600"/>
              <a:t>dostarczanie</a:t>
            </a:r>
            <a:r>
              <a:rPr lang="en-US" altLang="ko-KR" sz="1600">
                <a:ea typeface="Gulim" pitchFamily="34" charset="-127"/>
              </a:rPr>
              <a:t> I-CSCF </a:t>
            </a:r>
            <a:r>
              <a:rPr lang="pl-PL" altLang="ko-KR" sz="1600"/>
              <a:t>niezbędnej informacji do wyboru </a:t>
            </a:r>
            <a:r>
              <a:rPr lang="en-US" altLang="ko-KR" sz="1600">
                <a:ea typeface="Gulim" pitchFamily="34" charset="-127"/>
              </a:rPr>
              <a:t>S-CSCF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20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F576DA-81B4-4E81-9485-B332ED6724A7}" type="slidenum">
              <a:rPr lang="pl-PL"/>
              <a:pPr/>
              <a:t>175</a:t>
            </a:fld>
            <a:endParaRPr lang="pl-PL"/>
          </a:p>
        </p:txBody>
      </p:sp>
      <p:graphicFrame>
        <p:nvGraphicFramePr>
          <p:cNvPr id="2849849" name="Group 57"/>
          <p:cNvGraphicFramePr>
            <a:graphicFrameLocks noGrp="1"/>
          </p:cNvGraphicFramePr>
          <p:nvPr>
            <p:ph idx="1"/>
          </p:nvPr>
        </p:nvGraphicFramePr>
        <p:xfrm>
          <a:off x="758424" y="2133600"/>
          <a:ext cx="8229600" cy="4032885"/>
        </p:xfrm>
        <a:graphic>
          <a:graphicData uri="http://schemas.openxmlformats.org/drawingml/2006/table">
            <a:tbl>
              <a:tblPr/>
              <a:tblGrid>
                <a:gridCol w="3352800"/>
                <a:gridCol w="2514600"/>
                <a:gridCol w="2362200"/>
              </a:tblGrid>
              <a:tr h="2921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Nazwa</a:t>
                      </a:r>
                      <a:endParaRPr kumimoji="0" lang="en-US" altLang="ko-KR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Skrót</a:t>
                      </a:r>
                      <a:endParaRPr kumimoji="0" lang="en-US" altLang="ko-KR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Kod</a:t>
                      </a:r>
                      <a:endParaRPr kumimoji="0" lang="en-US" altLang="ko-KR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cap="flat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User-Authorization-Request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User-Authorization-Answer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Server-Assignment-Request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Server-Assignment-Answer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Location-Info-Request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Location-Info-Answer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Multimedia-Auth-Request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Multimedia-Auth-Answer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Registration-Termination-Request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Registration-Termination-Answer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Push-Profile-Request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Push-Profile-Answer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UAR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UAA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SAR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SAA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LIR</a:t>
                      </a:r>
                      <a:b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</a:b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LIA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MAR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MAA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RTR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RTA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PPR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PPA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849820" name="Rectangle 28"/>
          <p:cNvSpPr>
            <a:spLocks noGrp="1" noChangeArrowheads="1"/>
          </p:cNvSpPr>
          <p:nvPr>
            <p:ph type="title"/>
          </p:nvPr>
        </p:nvSpPr>
        <p:spPr>
          <a:xfrm>
            <a:off x="598488" y="353520"/>
            <a:ext cx="8077200" cy="762000"/>
          </a:xfrm>
        </p:spPr>
        <p:txBody>
          <a:bodyPr/>
          <a:lstStyle/>
          <a:p>
            <a:pPr algn="ctr"/>
            <a:r>
              <a:rPr lang="pl-PL" sz="2800" dirty="0"/>
              <a:t>Lista wiadomości </a:t>
            </a:r>
            <a:r>
              <a:rPr lang="pl-PL" sz="2800" dirty="0" smtClean="0"/>
              <a:t>aplikacji </a:t>
            </a:r>
            <a:r>
              <a:rPr lang="pl-PL" sz="2800" dirty="0"/>
              <a:t>DIAMETER dla interfejsu Cx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pl-P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0F3317-1460-4E55-9AD2-DD4E872108FC}" type="slidenum">
              <a:rPr lang="pl-PL"/>
              <a:pPr/>
              <a:t>176</a:t>
            </a:fld>
            <a:endParaRPr lang="pl-PL"/>
          </a:p>
        </p:txBody>
      </p:sp>
      <p:sp>
        <p:nvSpPr>
          <p:cNvPr id="285184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Wiadomości w styku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 Cx</a:t>
            </a:r>
          </a:p>
        </p:txBody>
      </p:sp>
      <p:sp>
        <p:nvSpPr>
          <p:cNvPr id="285184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2000">
                <a:ea typeface="Gulim" pitchFamily="34" charset="-127"/>
              </a:rPr>
              <a:t>User-Authorization-Request </a:t>
            </a:r>
            <a:r>
              <a:rPr lang="pl-PL" altLang="ko-KR" sz="2000"/>
              <a:t>i</a:t>
            </a:r>
            <a:r>
              <a:rPr lang="en-US" altLang="ko-KR" sz="2000">
                <a:ea typeface="Gulim" pitchFamily="34" charset="-127"/>
              </a:rPr>
              <a:t> Answer (UAR,UAA)</a:t>
            </a:r>
          </a:p>
          <a:p>
            <a:pPr lvl="1"/>
            <a:r>
              <a:rPr lang="pl-PL" altLang="ko-KR" sz="1800"/>
              <a:t>Gdy </a:t>
            </a:r>
            <a:r>
              <a:rPr lang="en-US" altLang="ko-KR" sz="1800">
                <a:ea typeface="Gulim" pitchFamily="34" charset="-127"/>
              </a:rPr>
              <a:t>I-CSCF </a:t>
            </a:r>
            <a:r>
              <a:rPr lang="pl-PL" altLang="ko-KR" sz="1800"/>
              <a:t>odbierze żądanie</a:t>
            </a:r>
            <a:r>
              <a:rPr lang="en-US" altLang="ko-KR" sz="1800">
                <a:ea typeface="Gulim" pitchFamily="34" charset="-127"/>
              </a:rPr>
              <a:t> SIP REGISTER, </a:t>
            </a:r>
            <a:r>
              <a:rPr lang="pl-PL" altLang="ko-KR" sz="1800"/>
              <a:t>to je wysyła</a:t>
            </a:r>
            <a:endParaRPr lang="en-US" altLang="ko-KR" sz="1800">
              <a:ea typeface="Gulim" pitchFamily="34" charset="-127"/>
            </a:endParaRPr>
          </a:p>
          <a:p>
            <a:pPr lvl="2"/>
            <a:r>
              <a:rPr lang="en-US" altLang="ko-KR" sz="1600">
                <a:ea typeface="Gulim" pitchFamily="34" charset="-127"/>
              </a:rPr>
              <a:t>The HSS filters user</a:t>
            </a:r>
          </a:p>
          <a:p>
            <a:pPr lvl="2"/>
            <a:r>
              <a:rPr lang="pl-PL" altLang="ko-KR" sz="1600"/>
              <a:t>Umowa r</a:t>
            </a:r>
            <a:r>
              <a:rPr lang="en-US" altLang="ko-KR" sz="1600">
                <a:ea typeface="Gulim" pitchFamily="34" charset="-127"/>
              </a:rPr>
              <a:t>oaming</a:t>
            </a:r>
            <a:r>
              <a:rPr lang="pl-PL" altLang="ko-KR" sz="1600"/>
              <a:t>owa</a:t>
            </a:r>
            <a:endParaRPr lang="en-US" altLang="ko-KR" sz="1600">
              <a:ea typeface="Gulim" pitchFamily="34" charset="-127"/>
            </a:endParaRPr>
          </a:p>
          <a:p>
            <a:pPr lvl="2"/>
            <a:r>
              <a:rPr lang="en-US" altLang="ko-KR" sz="1600">
                <a:ea typeface="Gulim" pitchFamily="34" charset="-127"/>
              </a:rPr>
              <a:t>I-CSCF </a:t>
            </a:r>
            <a:r>
              <a:rPr lang="pl-PL" altLang="ko-KR" sz="1600"/>
              <a:t>może wybrać</a:t>
            </a:r>
            <a:r>
              <a:rPr lang="en-US" altLang="ko-KR" sz="1600">
                <a:ea typeface="Gulim" pitchFamily="34" charset="-127"/>
              </a:rPr>
              <a:t> S-CSCF</a:t>
            </a:r>
          </a:p>
          <a:p>
            <a:pPr lvl="2"/>
            <a:r>
              <a:rPr lang="pl-PL" altLang="ko-KR" sz="1600"/>
              <a:t>Sprawdza czy</a:t>
            </a:r>
            <a:r>
              <a:rPr lang="en-US" altLang="ko-KR" sz="1600">
                <a:ea typeface="Gulim" pitchFamily="34" charset="-127"/>
              </a:rPr>
              <a:t> </a:t>
            </a:r>
            <a:r>
              <a:rPr lang="pl-PL" altLang="ko-KR" sz="1600"/>
              <a:t>„</a:t>
            </a:r>
            <a:r>
              <a:rPr lang="en-US" altLang="ko-KR" sz="1600">
                <a:ea typeface="Gulim" pitchFamily="34" charset="-127"/>
              </a:rPr>
              <a:t>public user identity</a:t>
            </a:r>
            <a:r>
              <a:rPr lang="pl-PL" altLang="ko-KR" sz="1600"/>
              <a:t>”</a:t>
            </a:r>
            <a:r>
              <a:rPr lang="en-US" altLang="ko-KR" sz="1600">
                <a:ea typeface="Gulim" pitchFamily="34" charset="-127"/>
              </a:rPr>
              <a:t> </a:t>
            </a:r>
            <a:r>
              <a:rPr lang="pl-PL" altLang="ko-KR" sz="1600"/>
              <a:t>może użyć tego </a:t>
            </a:r>
            <a:r>
              <a:rPr lang="en-US" altLang="ko-KR" sz="1600">
                <a:ea typeface="Gulim" pitchFamily="34" charset="-127"/>
              </a:rPr>
              <a:t> </a:t>
            </a:r>
            <a:r>
              <a:rPr lang="pl-PL" altLang="ko-KR" sz="1600"/>
              <a:t>„</a:t>
            </a:r>
            <a:r>
              <a:rPr lang="en-US" altLang="ko-KR" sz="1600">
                <a:ea typeface="Gulim" pitchFamily="34" charset="-127"/>
              </a:rPr>
              <a:t>private user identity</a:t>
            </a:r>
            <a:r>
              <a:rPr lang="pl-PL" altLang="ko-KR" sz="1600"/>
              <a:t>” w celu uwierzytelnienia</a:t>
            </a:r>
            <a:endParaRPr lang="en-US" altLang="ko-KR" sz="1600">
              <a:ea typeface="Gulim" pitchFamily="34" charset="-127"/>
            </a:endParaRPr>
          </a:p>
          <a:p>
            <a:r>
              <a:rPr lang="en-US" altLang="ko-KR" sz="2000">
                <a:ea typeface="Gulim" pitchFamily="34" charset="-127"/>
              </a:rPr>
              <a:t>Multimedia-Auth-Request </a:t>
            </a:r>
            <a:r>
              <a:rPr lang="pl-PL" altLang="ko-KR" sz="2000"/>
              <a:t>i</a:t>
            </a:r>
            <a:r>
              <a:rPr lang="en-US" altLang="ko-KR" sz="2000">
                <a:ea typeface="Gulim" pitchFamily="34" charset="-127"/>
              </a:rPr>
              <a:t> Answer (MAR,MAA)</a:t>
            </a:r>
          </a:p>
          <a:p>
            <a:pPr lvl="1"/>
            <a:r>
              <a:rPr lang="pl-PL" altLang="ko-KR" sz="1800"/>
              <a:t>Gdy</a:t>
            </a:r>
            <a:r>
              <a:rPr lang="en-US" altLang="ko-KR" sz="1800">
                <a:ea typeface="Gulim" pitchFamily="34" charset="-127"/>
              </a:rPr>
              <a:t> S-CSCF </a:t>
            </a:r>
            <a:r>
              <a:rPr lang="pl-PL" altLang="ko-KR" sz="1800"/>
              <a:t>odbierze żądanie</a:t>
            </a:r>
            <a:r>
              <a:rPr lang="en-US" altLang="ko-KR" sz="1800">
                <a:ea typeface="Gulim" pitchFamily="34" charset="-127"/>
              </a:rPr>
              <a:t> SIP REGISTER, </a:t>
            </a:r>
            <a:r>
              <a:rPr lang="pl-PL" altLang="ko-KR" sz="1800"/>
              <a:t>wysyła je w celu </a:t>
            </a:r>
            <a:r>
              <a:rPr lang="en-US" altLang="ko-KR" sz="1800">
                <a:ea typeface="Gulim" pitchFamily="34" charset="-127"/>
              </a:rPr>
              <a:t> </a:t>
            </a:r>
            <a:r>
              <a:rPr lang="pl-PL" altLang="ko-KR" sz="1800"/>
              <a:t>wyszukania wektorów uwierzytelnienia</a:t>
            </a:r>
            <a:endParaRPr lang="en-US" altLang="ko-KR" sz="1800">
              <a:ea typeface="Gulim" pitchFamily="34" charset="-127"/>
            </a:endParaRPr>
          </a:p>
          <a:p>
            <a:r>
              <a:rPr lang="en-US" altLang="ko-KR" sz="2000">
                <a:ea typeface="Gulim" pitchFamily="34" charset="-127"/>
              </a:rPr>
              <a:t>Server-Assignment-Request </a:t>
            </a:r>
            <a:r>
              <a:rPr lang="pl-PL" altLang="ko-KR" sz="2000"/>
              <a:t>i</a:t>
            </a:r>
            <a:r>
              <a:rPr lang="en-US" altLang="ko-KR" sz="2000">
                <a:ea typeface="Gulim" pitchFamily="34" charset="-127"/>
              </a:rPr>
              <a:t> Answer (SAR,SAA)</a:t>
            </a:r>
          </a:p>
          <a:p>
            <a:pPr lvl="1"/>
            <a:r>
              <a:rPr lang="pl-PL" altLang="ko-KR" sz="1800"/>
              <a:t>informuje</a:t>
            </a:r>
            <a:r>
              <a:rPr lang="en-US" altLang="ko-KR" sz="1800">
                <a:ea typeface="Gulim" pitchFamily="34" charset="-127"/>
              </a:rPr>
              <a:t> HSS</a:t>
            </a:r>
            <a:r>
              <a:rPr lang="pl-PL" altLang="ko-KR" sz="1800"/>
              <a:t>, że</a:t>
            </a:r>
            <a:endParaRPr lang="en-US" altLang="ko-KR" sz="1800">
              <a:ea typeface="Gulim" pitchFamily="34" charset="-127"/>
            </a:endParaRPr>
          </a:p>
          <a:p>
            <a:pPr lvl="2"/>
            <a:r>
              <a:rPr lang="pl-PL" altLang="ko-KR" sz="1600"/>
              <a:t>Użytkownik jest / nie jest obecnie zarejestrowany w tym</a:t>
            </a:r>
            <a:r>
              <a:rPr lang="en-US" altLang="ko-KR" sz="1600">
                <a:ea typeface="Gulim" pitchFamily="34" charset="-127"/>
              </a:rPr>
              <a:t> S-CSCF</a:t>
            </a:r>
          </a:p>
          <a:p>
            <a:pPr lvl="1"/>
            <a:r>
              <a:rPr lang="en-US" altLang="ko-KR" sz="1800">
                <a:ea typeface="Gulim" pitchFamily="34" charset="-127"/>
              </a:rPr>
              <a:t>S-CSCF  </a:t>
            </a:r>
            <a:r>
              <a:rPr lang="pl-PL" altLang="ko-KR" sz="1800"/>
              <a:t>żąda profilu użytkownika</a:t>
            </a:r>
            <a:endParaRPr lang="en-US" altLang="ko-KR" sz="180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AA7A8B-EB0D-4DF3-A309-892ABB2D7196}" type="slidenum">
              <a:rPr lang="pl-PL"/>
              <a:pPr/>
              <a:t>177</a:t>
            </a:fld>
            <a:endParaRPr lang="pl-PL"/>
          </a:p>
        </p:txBody>
      </p:sp>
      <p:sp>
        <p:nvSpPr>
          <p:cNvPr id="285389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2800" dirty="0" smtClean="0"/>
              <a:t>Proces rejestracji</a:t>
            </a:r>
            <a:endParaRPr lang="en-US" altLang="ko-KR" sz="2800" dirty="0">
              <a:ea typeface="Gulim" pitchFamily="34" charset="-127"/>
            </a:endParaRPr>
          </a:p>
        </p:txBody>
      </p:sp>
      <p:pic>
        <p:nvPicPr>
          <p:cNvPr id="2853891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827088" y="1564967"/>
            <a:ext cx="7726362" cy="4678363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2C771A-B796-4BEF-9406-6F24E2CD8E2F}" type="slidenum">
              <a:rPr lang="pl-PL"/>
              <a:pPr/>
              <a:t>178</a:t>
            </a:fld>
            <a:endParaRPr lang="pl-PL"/>
          </a:p>
        </p:txBody>
      </p:sp>
      <p:sp>
        <p:nvSpPr>
          <p:cNvPr id="2855941" name="Rectangle 5"/>
          <p:cNvSpPr>
            <a:spLocks noGrp="1" noChangeArrowheads="1"/>
          </p:cNvSpPr>
          <p:nvPr>
            <p:ph type="title"/>
          </p:nvPr>
        </p:nvSpPr>
        <p:spPr>
          <a:xfrm>
            <a:off x="323850" y="364278"/>
            <a:ext cx="8351838" cy="762000"/>
          </a:xfrm>
        </p:spPr>
        <p:txBody>
          <a:bodyPr/>
          <a:lstStyle/>
          <a:p>
            <a:pPr algn="r"/>
            <a:r>
              <a:rPr lang="pl-PL" altLang="ko-KR" dirty="0">
                <a:solidFill>
                  <a:schemeClr val="tx1"/>
                </a:solidFill>
              </a:rPr>
              <a:t>Wiadomości </a:t>
            </a:r>
            <a:r>
              <a:rPr lang="en-US" altLang="ko-KR" dirty="0">
                <a:solidFill>
                  <a:schemeClr val="tx1"/>
                </a:solidFill>
                <a:ea typeface="Gulim" pitchFamily="34" charset="-127"/>
              </a:rPr>
              <a:t>Location-Info-Request </a:t>
            </a:r>
            <a:r>
              <a:rPr lang="pl-PL" altLang="ko-KR" dirty="0">
                <a:solidFill>
                  <a:schemeClr val="tx1"/>
                </a:solidFill>
              </a:rPr>
              <a:t>i</a:t>
            </a:r>
            <a:r>
              <a:rPr lang="en-US" altLang="ko-KR" dirty="0">
                <a:solidFill>
                  <a:schemeClr val="tx1"/>
                </a:solidFill>
                <a:ea typeface="Gulim" pitchFamily="34" charset="-127"/>
              </a:rPr>
              <a:t> Answer</a:t>
            </a:r>
          </a:p>
        </p:txBody>
      </p:sp>
      <p:sp>
        <p:nvSpPr>
          <p:cNvPr id="2855942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800">
                <a:ea typeface="Gulim" pitchFamily="34" charset="-127"/>
              </a:rPr>
              <a:t>Location-Info-Request </a:t>
            </a:r>
            <a:r>
              <a:rPr lang="pl-PL" altLang="ko-KR" sz="1800"/>
              <a:t>i</a:t>
            </a:r>
            <a:r>
              <a:rPr lang="en-US" altLang="ko-KR" sz="1800">
                <a:ea typeface="Gulim" pitchFamily="34" charset="-127"/>
              </a:rPr>
              <a:t> Answer (LIR,LIA)</a:t>
            </a:r>
          </a:p>
          <a:p>
            <a:pPr lvl="1"/>
            <a:r>
              <a:rPr lang="en-US" altLang="ko-KR" sz="1600">
                <a:ea typeface="Gulim" pitchFamily="34" charset="-127"/>
              </a:rPr>
              <a:t>I-CSCF </a:t>
            </a:r>
            <a:r>
              <a:rPr lang="pl-PL" altLang="ko-KR" sz="1600"/>
              <a:t>odbierający żądanie </a:t>
            </a:r>
            <a:r>
              <a:rPr lang="en-US" altLang="ko-KR" sz="1600">
                <a:ea typeface="Gulim" pitchFamily="34" charset="-127"/>
              </a:rPr>
              <a:t>SIP</a:t>
            </a:r>
            <a:r>
              <a:rPr lang="pl-PL" altLang="ko-KR" sz="1600"/>
              <a:t>, które nie zawiera pola nagłówka </a:t>
            </a:r>
            <a:r>
              <a:rPr lang="en-US" altLang="ko-KR" sz="1600">
                <a:ea typeface="Gulim" pitchFamily="34" charset="-127"/>
              </a:rPr>
              <a:t>Route  </a:t>
            </a:r>
            <a:r>
              <a:rPr lang="pl-PL" altLang="ko-KR" sz="1600"/>
              <a:t>wskazującego na następny krok</a:t>
            </a:r>
            <a:r>
              <a:rPr lang="en-US" altLang="ko-KR" sz="1600">
                <a:ea typeface="Gulim" pitchFamily="34" charset="-127"/>
              </a:rPr>
              <a:t> SIP</a:t>
            </a:r>
            <a:r>
              <a:rPr lang="pl-PL" altLang="ko-KR" sz="1600"/>
              <a:t> </a:t>
            </a:r>
            <a:r>
              <a:rPr lang="en-US" altLang="ko-KR" sz="1600">
                <a:ea typeface="Gulim" pitchFamily="34" charset="-127"/>
              </a:rPr>
              <a:t>(S-CSCF) </a:t>
            </a:r>
            <a:r>
              <a:rPr lang="pl-PL" altLang="ko-KR" sz="1600"/>
              <a:t>musi dowiedzieć się który    </a:t>
            </a:r>
            <a:r>
              <a:rPr lang="en-US" altLang="ko-KR" sz="1600">
                <a:ea typeface="Gulim" pitchFamily="34" charset="-127"/>
              </a:rPr>
              <a:t>S-CSCF (</a:t>
            </a:r>
            <a:r>
              <a:rPr lang="pl-PL" altLang="ko-KR" sz="1600"/>
              <a:t>jeśli taki istnieje</a:t>
            </a:r>
            <a:r>
              <a:rPr lang="en-US" altLang="ko-KR" sz="1600">
                <a:ea typeface="Gulim" pitchFamily="34" charset="-127"/>
              </a:rPr>
              <a:t>) </a:t>
            </a:r>
            <a:r>
              <a:rPr lang="pl-PL" altLang="ko-KR" sz="1600"/>
              <a:t>został przydzielony użytkownikowi</a:t>
            </a:r>
            <a:endParaRPr lang="en-US" altLang="ko-KR" sz="1600">
              <a:ea typeface="Gulim" pitchFamily="34" charset="-127"/>
            </a:endParaRPr>
          </a:p>
          <a:p>
            <a:endParaRPr lang="en-US" altLang="ko-KR" sz="1800">
              <a:ea typeface="Gulim" pitchFamily="34" charset="-127"/>
            </a:endParaRPr>
          </a:p>
        </p:txBody>
      </p:sp>
      <p:pic>
        <p:nvPicPr>
          <p:cNvPr id="285594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37584" y="2637137"/>
            <a:ext cx="6408738" cy="352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8A171E-2F7E-47BC-89D4-A154CFA464E2}" type="slidenum">
              <a:rPr lang="pl-PL"/>
              <a:pPr/>
              <a:t>179</a:t>
            </a:fld>
            <a:endParaRPr lang="pl-PL"/>
          </a:p>
        </p:txBody>
      </p:sp>
      <p:sp>
        <p:nvSpPr>
          <p:cNvPr id="2857989" name="Rectangle 5"/>
          <p:cNvSpPr>
            <a:spLocks noGrp="1" noChangeArrowheads="1"/>
          </p:cNvSpPr>
          <p:nvPr>
            <p:ph type="title"/>
          </p:nvPr>
        </p:nvSpPr>
        <p:spPr>
          <a:xfrm>
            <a:off x="796066" y="252413"/>
            <a:ext cx="8218842" cy="944562"/>
          </a:xfrm>
        </p:spPr>
        <p:txBody>
          <a:bodyPr/>
          <a:lstStyle/>
          <a:p>
            <a:r>
              <a:rPr lang="pl-PL" altLang="ko-KR" sz="2800" dirty="0">
                <a:solidFill>
                  <a:schemeClr val="tx1"/>
                </a:solidFill>
              </a:rPr>
              <a:t>Wiadomości </a:t>
            </a:r>
            <a:r>
              <a:rPr lang="en-US" altLang="ko-KR" sz="2800" dirty="0" smtClean="0">
                <a:solidFill>
                  <a:schemeClr val="tx1"/>
                </a:solidFill>
                <a:ea typeface="Gulim" pitchFamily="34" charset="-127"/>
              </a:rPr>
              <a:t>Registration-Termination-Request</a:t>
            </a:r>
            <a:r>
              <a:rPr lang="pl-PL" altLang="ko-KR" sz="2800" dirty="0" smtClean="0">
                <a:solidFill>
                  <a:schemeClr val="tx1"/>
                </a:solidFill>
                <a:ea typeface="Gulim" pitchFamily="34" charset="-127"/>
              </a:rPr>
              <a:t>/</a:t>
            </a:r>
            <a:r>
              <a:rPr lang="en-US" altLang="ko-KR" sz="2800" dirty="0" smtClean="0">
                <a:solidFill>
                  <a:schemeClr val="tx1"/>
                </a:solidFill>
                <a:ea typeface="Gulim" pitchFamily="34" charset="-127"/>
              </a:rPr>
              <a:t>Answer</a:t>
            </a:r>
            <a:endParaRPr lang="en-US" altLang="ko-KR" sz="2800" dirty="0">
              <a:solidFill>
                <a:schemeClr val="tx1"/>
              </a:solidFill>
              <a:ea typeface="Gulim" pitchFamily="34" charset="-127"/>
            </a:endParaRPr>
          </a:p>
        </p:txBody>
      </p:sp>
      <p:sp>
        <p:nvSpPr>
          <p:cNvPr id="2857990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2000" dirty="0">
                <a:ea typeface="Gulim" pitchFamily="34" charset="-127"/>
              </a:rPr>
              <a:t>Registration-Termination-Request </a:t>
            </a:r>
            <a:r>
              <a:rPr lang="pl-PL" altLang="ko-KR" sz="2000" dirty="0"/>
              <a:t>i</a:t>
            </a:r>
            <a:r>
              <a:rPr lang="en-US" altLang="ko-KR" sz="2000" dirty="0">
                <a:ea typeface="Gulim" pitchFamily="34" charset="-127"/>
              </a:rPr>
              <a:t> Answer</a:t>
            </a:r>
          </a:p>
          <a:p>
            <a:pPr lvl="1"/>
            <a:r>
              <a:rPr lang="en-US" altLang="ko-KR" sz="1800" dirty="0">
                <a:ea typeface="Gulim" pitchFamily="34" charset="-127"/>
              </a:rPr>
              <a:t>HSS </a:t>
            </a:r>
            <a:r>
              <a:rPr lang="pl-PL" altLang="ko-KR" sz="1800" dirty="0"/>
              <a:t>wysyła tę</a:t>
            </a:r>
            <a:r>
              <a:rPr lang="en-US" altLang="ko-KR" sz="1800" dirty="0">
                <a:ea typeface="Gulim" pitchFamily="34" charset="-127"/>
              </a:rPr>
              <a:t> </a:t>
            </a:r>
            <a:r>
              <a:rPr lang="pl-PL" altLang="ko-KR" sz="1800" dirty="0"/>
              <a:t>wiadomość do</a:t>
            </a:r>
            <a:r>
              <a:rPr lang="en-US" altLang="ko-KR" sz="1800" dirty="0">
                <a:ea typeface="Gulim" pitchFamily="34" charset="-127"/>
              </a:rPr>
              <a:t> S-CSCF</a:t>
            </a:r>
            <a:r>
              <a:rPr lang="pl-PL" altLang="ko-KR" sz="1800" dirty="0"/>
              <a:t>, gdy sieć macierzysta zamierza </a:t>
            </a:r>
            <a:r>
              <a:rPr lang="pl-PL" altLang="ko-KR" sz="1800" dirty="0" err="1"/>
              <a:t>odrejestrować</a:t>
            </a:r>
            <a:r>
              <a:rPr lang="pl-PL" altLang="ko-KR" sz="1800" dirty="0"/>
              <a:t> </a:t>
            </a:r>
            <a:r>
              <a:rPr lang="en-US" altLang="ko-KR" sz="1800" dirty="0">
                <a:ea typeface="Gulim" pitchFamily="34" charset="-127"/>
              </a:rPr>
              <a:t> </a:t>
            </a:r>
            <a:r>
              <a:rPr lang="pl-PL" altLang="ko-KR" sz="1800" dirty="0"/>
              <a:t>pewnego użytkownika (o jednym lub więcej zarejestrowanych identyfikatorach </a:t>
            </a:r>
            <a:r>
              <a:rPr lang="en-US" altLang="ko-KR" sz="1800" dirty="0">
                <a:ea typeface="Gulim" pitchFamily="34" charset="-127"/>
              </a:rPr>
              <a:t>PUIs) </a:t>
            </a:r>
          </a:p>
        </p:txBody>
      </p:sp>
      <p:pic>
        <p:nvPicPr>
          <p:cNvPr id="285798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74471" y="2536975"/>
            <a:ext cx="6264275" cy="344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080FA20-AAE0-414A-BBB7-10243D55371C}" type="slidenum">
              <a:rPr lang="pl-PL"/>
              <a:pPr/>
              <a:t>18</a:t>
            </a:fld>
            <a:endParaRPr lang="pl-PL"/>
          </a:p>
        </p:txBody>
      </p:sp>
      <p:sp>
        <p:nvSpPr>
          <p:cNvPr id="3569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Główne normy 3GPP IMS</a:t>
            </a:r>
          </a:p>
        </p:txBody>
      </p:sp>
      <p:sp>
        <p:nvSpPr>
          <p:cNvPr id="3569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300"/>
              </a:spcAft>
            </a:pPr>
            <a:r>
              <a:rPr lang="pl-PL" sz="1400" dirty="0"/>
              <a:t>22.228: IP multimedia </a:t>
            </a:r>
            <a:r>
              <a:rPr lang="pl-PL" sz="1400" dirty="0" err="1"/>
              <a:t>subsystem</a:t>
            </a:r>
            <a:r>
              <a:rPr lang="pl-PL" sz="1400" dirty="0"/>
              <a:t>; </a:t>
            </a:r>
            <a:r>
              <a:rPr lang="pl-PL" sz="1400" dirty="0" err="1"/>
              <a:t>Stage</a:t>
            </a:r>
            <a:r>
              <a:rPr lang="pl-PL" sz="1400" dirty="0"/>
              <a:t> 1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23.207: End-to-end </a:t>
            </a:r>
            <a:r>
              <a:rPr lang="pl-PL" sz="1400" dirty="0" err="1"/>
              <a:t>QoS</a:t>
            </a:r>
            <a:r>
              <a:rPr lang="pl-PL" sz="1400" dirty="0"/>
              <a:t> </a:t>
            </a:r>
            <a:r>
              <a:rPr lang="pl-PL" sz="1400" dirty="0" err="1"/>
              <a:t>Concepts</a:t>
            </a:r>
            <a:r>
              <a:rPr lang="pl-PL" sz="1400" dirty="0"/>
              <a:t> and Architecture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23.218: IP Multimedia (IM) </a:t>
            </a:r>
            <a:r>
              <a:rPr lang="pl-PL" sz="1400" dirty="0" err="1"/>
              <a:t>session</a:t>
            </a:r>
            <a:r>
              <a:rPr lang="pl-PL" sz="1400" dirty="0"/>
              <a:t> </a:t>
            </a:r>
            <a:r>
              <a:rPr lang="pl-PL" sz="1400" dirty="0" err="1"/>
              <a:t>handling</a:t>
            </a:r>
            <a:r>
              <a:rPr lang="pl-PL" sz="1400" dirty="0"/>
              <a:t>; IM </a:t>
            </a:r>
            <a:r>
              <a:rPr lang="pl-PL" sz="1400" dirty="0" err="1"/>
              <a:t>call</a:t>
            </a:r>
            <a:r>
              <a:rPr lang="pl-PL" sz="1400" dirty="0"/>
              <a:t> model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23.228: IP Multimedia Subsystem (IMS); </a:t>
            </a:r>
            <a:r>
              <a:rPr lang="pl-PL" sz="1400" dirty="0" err="1"/>
              <a:t>Stage</a:t>
            </a:r>
            <a:r>
              <a:rPr lang="pl-PL" sz="1400" dirty="0"/>
              <a:t> 2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24.228: </a:t>
            </a:r>
            <a:r>
              <a:rPr lang="pl-PL" sz="1400" dirty="0" err="1"/>
              <a:t>Signalling</a:t>
            </a:r>
            <a:r>
              <a:rPr lang="pl-PL" sz="1400" dirty="0"/>
              <a:t> </a:t>
            </a:r>
            <a:r>
              <a:rPr lang="pl-PL" sz="1400" dirty="0" err="1"/>
              <a:t>flows</a:t>
            </a:r>
            <a:r>
              <a:rPr lang="pl-PL" sz="1400" dirty="0"/>
              <a:t> for the IP multimedia </a:t>
            </a:r>
            <a:r>
              <a:rPr lang="pl-PL" sz="1400" dirty="0" err="1"/>
              <a:t>call</a:t>
            </a:r>
            <a:r>
              <a:rPr lang="pl-PL" sz="1400" dirty="0"/>
              <a:t> </a:t>
            </a:r>
            <a:r>
              <a:rPr lang="pl-PL" sz="1400" dirty="0" err="1"/>
              <a:t>control</a:t>
            </a:r>
            <a:r>
              <a:rPr lang="pl-PL" sz="1400" dirty="0"/>
              <a:t> </a:t>
            </a:r>
            <a:r>
              <a:rPr lang="pl-PL" sz="1400" dirty="0" err="1"/>
              <a:t>based</a:t>
            </a:r>
            <a:r>
              <a:rPr lang="pl-PL" sz="1400" dirty="0"/>
              <a:t> on SIP and SDP; </a:t>
            </a:r>
            <a:r>
              <a:rPr lang="pl-PL" sz="1400" dirty="0" err="1"/>
              <a:t>Stage</a:t>
            </a:r>
            <a:r>
              <a:rPr lang="pl-PL" sz="1400" dirty="0"/>
              <a:t> 3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24.229: IP Multimedia Call Control </a:t>
            </a:r>
            <a:r>
              <a:rPr lang="pl-PL" sz="1400" dirty="0" err="1"/>
              <a:t>Protocol</a:t>
            </a:r>
            <a:r>
              <a:rPr lang="pl-PL" sz="1400" dirty="0"/>
              <a:t> </a:t>
            </a:r>
            <a:r>
              <a:rPr lang="pl-PL" sz="1400" dirty="0" err="1"/>
              <a:t>based</a:t>
            </a:r>
            <a:r>
              <a:rPr lang="pl-PL" sz="1400" dirty="0"/>
              <a:t> on SIP and SDP; </a:t>
            </a:r>
            <a:r>
              <a:rPr lang="pl-PL" sz="1400" dirty="0" err="1"/>
              <a:t>Stage</a:t>
            </a:r>
            <a:r>
              <a:rPr lang="pl-PL" sz="1400" dirty="0"/>
              <a:t> 3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29.228: IP Multimedia (IM) Subsystem </a:t>
            </a:r>
            <a:r>
              <a:rPr lang="pl-PL" sz="1400" dirty="0" err="1"/>
              <a:t>Cx</a:t>
            </a:r>
            <a:r>
              <a:rPr lang="pl-PL" sz="1400" dirty="0"/>
              <a:t> Interface; </a:t>
            </a:r>
            <a:r>
              <a:rPr lang="pl-PL" sz="1400" dirty="0" err="1"/>
              <a:t>Signalling</a:t>
            </a:r>
            <a:r>
              <a:rPr lang="pl-PL" sz="1400" dirty="0"/>
              <a:t> </a:t>
            </a:r>
            <a:r>
              <a:rPr lang="pl-PL" sz="1400" dirty="0" err="1"/>
              <a:t>flows</a:t>
            </a:r>
            <a:r>
              <a:rPr lang="pl-PL" sz="1400" dirty="0"/>
              <a:t> and </a:t>
            </a:r>
            <a:r>
              <a:rPr lang="pl-PL" sz="1400" dirty="0" err="1"/>
              <a:t>message</a:t>
            </a:r>
            <a:r>
              <a:rPr lang="pl-PL" sz="1400" dirty="0"/>
              <a:t> </a:t>
            </a:r>
            <a:r>
              <a:rPr lang="pl-PL" sz="1400" dirty="0" err="1"/>
              <a:t>contents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29.229: </a:t>
            </a:r>
            <a:r>
              <a:rPr lang="pl-PL" sz="1400" dirty="0" err="1"/>
              <a:t>Cx</a:t>
            </a:r>
            <a:r>
              <a:rPr lang="pl-PL" sz="1400" dirty="0"/>
              <a:t> Interface </a:t>
            </a:r>
            <a:r>
              <a:rPr lang="pl-PL" sz="1400" dirty="0" err="1"/>
              <a:t>based</a:t>
            </a:r>
            <a:r>
              <a:rPr lang="pl-PL" sz="1400" dirty="0"/>
              <a:t> on the </a:t>
            </a:r>
            <a:r>
              <a:rPr lang="pl-PL" sz="1400" dirty="0" err="1"/>
              <a:t>Diameter</a:t>
            </a:r>
            <a:r>
              <a:rPr lang="pl-PL" sz="1400" dirty="0"/>
              <a:t> </a:t>
            </a:r>
            <a:r>
              <a:rPr lang="pl-PL" sz="1400" dirty="0" err="1"/>
              <a:t>protocol</a:t>
            </a:r>
            <a:r>
              <a:rPr lang="pl-PL" sz="1400" dirty="0"/>
              <a:t>; </a:t>
            </a:r>
            <a:r>
              <a:rPr lang="pl-PL" sz="1400" dirty="0" err="1"/>
              <a:t>Protocol</a:t>
            </a:r>
            <a:r>
              <a:rPr lang="pl-PL" sz="1400" dirty="0"/>
              <a:t> </a:t>
            </a:r>
            <a:r>
              <a:rPr lang="pl-PL" sz="1400" dirty="0" err="1"/>
              <a:t>details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29.328: IP Multimedia Subsystem (IMS) </a:t>
            </a:r>
            <a:r>
              <a:rPr lang="pl-PL" sz="1400" dirty="0" err="1"/>
              <a:t>Sh</a:t>
            </a:r>
            <a:r>
              <a:rPr lang="pl-PL" sz="1400" dirty="0"/>
              <a:t> Interface; </a:t>
            </a:r>
            <a:r>
              <a:rPr lang="pl-PL" sz="1400" dirty="0" err="1"/>
              <a:t>Signalling</a:t>
            </a:r>
            <a:r>
              <a:rPr lang="pl-PL" sz="1400" dirty="0"/>
              <a:t> </a:t>
            </a:r>
            <a:r>
              <a:rPr lang="pl-PL" sz="1400" dirty="0" err="1"/>
              <a:t>flows</a:t>
            </a:r>
            <a:r>
              <a:rPr lang="pl-PL" sz="1400" dirty="0"/>
              <a:t> and </a:t>
            </a:r>
            <a:r>
              <a:rPr lang="pl-PL" sz="1400" dirty="0" err="1"/>
              <a:t>message</a:t>
            </a:r>
            <a:r>
              <a:rPr lang="pl-PL" sz="1400" dirty="0"/>
              <a:t> </a:t>
            </a:r>
            <a:r>
              <a:rPr lang="pl-PL" sz="1400" dirty="0" err="1"/>
              <a:t>contents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29.329: </a:t>
            </a:r>
            <a:r>
              <a:rPr lang="pl-PL" sz="1400" dirty="0" err="1"/>
              <a:t>Sh</a:t>
            </a:r>
            <a:r>
              <a:rPr lang="pl-PL" sz="1400" dirty="0"/>
              <a:t> </a:t>
            </a:r>
            <a:r>
              <a:rPr lang="pl-PL" sz="1400" dirty="0" err="1"/>
              <a:t>interface</a:t>
            </a:r>
            <a:r>
              <a:rPr lang="pl-PL" sz="1400" dirty="0"/>
              <a:t> </a:t>
            </a:r>
            <a:r>
              <a:rPr lang="pl-PL" sz="1400" dirty="0" err="1"/>
              <a:t>based</a:t>
            </a:r>
            <a:r>
              <a:rPr lang="pl-PL" sz="1400" dirty="0"/>
              <a:t> on the </a:t>
            </a:r>
            <a:r>
              <a:rPr lang="pl-PL" sz="1400" dirty="0" err="1"/>
              <a:t>Diameter</a:t>
            </a:r>
            <a:r>
              <a:rPr lang="pl-PL" sz="1400" dirty="0"/>
              <a:t> </a:t>
            </a:r>
            <a:r>
              <a:rPr lang="pl-PL" sz="1400" dirty="0" err="1"/>
              <a:t>protocol</a:t>
            </a:r>
            <a:r>
              <a:rPr lang="pl-PL" sz="1400" dirty="0"/>
              <a:t>; </a:t>
            </a:r>
            <a:r>
              <a:rPr lang="pl-PL" sz="1400" dirty="0" err="1"/>
              <a:t>Protocol</a:t>
            </a:r>
            <a:r>
              <a:rPr lang="pl-PL" sz="1400" dirty="0"/>
              <a:t> </a:t>
            </a:r>
            <a:r>
              <a:rPr lang="pl-PL" sz="1400" dirty="0" err="1"/>
              <a:t>details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29.207: Policy Control </a:t>
            </a:r>
            <a:r>
              <a:rPr lang="pl-PL" sz="1400" dirty="0" err="1"/>
              <a:t>over</a:t>
            </a:r>
            <a:r>
              <a:rPr lang="pl-PL" sz="1400" dirty="0"/>
              <a:t> Go Interface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29.208: End-to-end </a:t>
            </a:r>
            <a:r>
              <a:rPr lang="pl-PL" sz="1400" dirty="0" err="1"/>
              <a:t>Quality</a:t>
            </a:r>
            <a:r>
              <a:rPr lang="pl-PL" sz="1400" dirty="0"/>
              <a:t> of Service (</a:t>
            </a:r>
            <a:r>
              <a:rPr lang="pl-PL" sz="1400" dirty="0" err="1"/>
              <a:t>QoS</a:t>
            </a:r>
            <a:r>
              <a:rPr lang="pl-PL" sz="1400" dirty="0"/>
              <a:t>) </a:t>
            </a:r>
            <a:r>
              <a:rPr lang="pl-PL" sz="1400" dirty="0" err="1"/>
              <a:t>signalling</a:t>
            </a:r>
            <a:r>
              <a:rPr lang="pl-PL" sz="1400" dirty="0"/>
              <a:t> </a:t>
            </a:r>
            <a:r>
              <a:rPr lang="pl-PL" sz="1400" dirty="0" err="1"/>
              <a:t>flows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32.200: </a:t>
            </a:r>
            <a:r>
              <a:rPr lang="pl-PL" sz="1400" dirty="0" err="1"/>
              <a:t>Telecommunications</a:t>
            </a:r>
            <a:r>
              <a:rPr lang="pl-PL" sz="1400" dirty="0"/>
              <a:t> management; </a:t>
            </a:r>
            <a:r>
              <a:rPr lang="pl-PL" sz="1400" dirty="0" err="1"/>
              <a:t>Charging</a:t>
            </a:r>
            <a:r>
              <a:rPr lang="pl-PL" sz="1400" dirty="0"/>
              <a:t> management; </a:t>
            </a:r>
            <a:r>
              <a:rPr lang="pl-PL" sz="1400" dirty="0" err="1"/>
              <a:t>Charging</a:t>
            </a:r>
            <a:r>
              <a:rPr lang="pl-PL" sz="1400" dirty="0"/>
              <a:t> </a:t>
            </a:r>
            <a:r>
              <a:rPr lang="pl-PL" sz="1400" dirty="0" err="1"/>
              <a:t>principles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32.225: </a:t>
            </a:r>
            <a:r>
              <a:rPr lang="pl-PL" sz="1400" dirty="0" err="1"/>
              <a:t>Telecommunications</a:t>
            </a:r>
            <a:r>
              <a:rPr lang="pl-PL" sz="1400" dirty="0"/>
              <a:t> management; </a:t>
            </a:r>
            <a:r>
              <a:rPr lang="pl-PL" sz="1400" dirty="0" err="1"/>
              <a:t>Charging</a:t>
            </a:r>
            <a:r>
              <a:rPr lang="pl-PL" sz="1400" dirty="0"/>
              <a:t> management; </a:t>
            </a:r>
            <a:r>
              <a:rPr lang="pl-PL" sz="1400" dirty="0" err="1"/>
              <a:t>Charging</a:t>
            </a:r>
            <a:r>
              <a:rPr lang="pl-PL" sz="1400" dirty="0"/>
              <a:t> data </a:t>
            </a:r>
            <a:r>
              <a:rPr lang="pl-PL" sz="1400" dirty="0" err="1"/>
              <a:t>description</a:t>
            </a:r>
            <a:r>
              <a:rPr lang="pl-PL" sz="1400" dirty="0"/>
              <a:t> for the IMS </a:t>
            </a:r>
            <a:r>
              <a:rPr lang="pl-PL" sz="1400" dirty="0" err="1"/>
              <a:t>domain</a:t>
            </a:r>
            <a:endParaRPr lang="pl-PL" sz="1400" dirty="0"/>
          </a:p>
          <a:p>
            <a:pPr>
              <a:spcAft>
                <a:spcPts val="300"/>
              </a:spcAft>
            </a:pPr>
            <a:r>
              <a:rPr lang="pl-PL" sz="1400" dirty="0"/>
              <a:t>33.203: 3G </a:t>
            </a:r>
            <a:r>
              <a:rPr lang="pl-PL" sz="1400" dirty="0" err="1"/>
              <a:t>security</a:t>
            </a:r>
            <a:r>
              <a:rPr lang="pl-PL" sz="1400" dirty="0"/>
              <a:t>; Access </a:t>
            </a:r>
            <a:r>
              <a:rPr lang="pl-PL" sz="1400" dirty="0" err="1"/>
              <a:t>security</a:t>
            </a:r>
            <a:r>
              <a:rPr lang="pl-PL" sz="1400" dirty="0"/>
              <a:t> for IP-</a:t>
            </a:r>
            <a:r>
              <a:rPr lang="pl-PL" sz="1400" dirty="0" err="1"/>
              <a:t>based</a:t>
            </a:r>
            <a:r>
              <a:rPr lang="pl-PL" sz="1400" dirty="0"/>
              <a:t> services</a:t>
            </a:r>
          </a:p>
          <a:p>
            <a:pPr>
              <a:spcAft>
                <a:spcPts val="300"/>
              </a:spcAft>
            </a:pPr>
            <a:r>
              <a:rPr lang="pl-PL" sz="1400" dirty="0"/>
              <a:t>33.210: 3G </a:t>
            </a:r>
            <a:r>
              <a:rPr lang="pl-PL" sz="1400" dirty="0" err="1"/>
              <a:t>security</a:t>
            </a:r>
            <a:r>
              <a:rPr lang="pl-PL" sz="1400" dirty="0"/>
              <a:t>; Network </a:t>
            </a:r>
            <a:r>
              <a:rPr lang="pl-PL" sz="1400" dirty="0" err="1"/>
              <a:t>Domain</a:t>
            </a:r>
            <a:r>
              <a:rPr lang="pl-PL" sz="1400" dirty="0"/>
              <a:t> Security (NDS); IP network </a:t>
            </a:r>
            <a:r>
              <a:rPr lang="pl-PL" sz="1400" dirty="0" err="1"/>
              <a:t>layer</a:t>
            </a:r>
            <a:r>
              <a:rPr lang="pl-PL" sz="1400" dirty="0"/>
              <a:t> </a:t>
            </a:r>
            <a:r>
              <a:rPr lang="pl-PL" sz="1400" dirty="0" err="1"/>
              <a:t>security</a:t>
            </a:r>
            <a:endParaRPr lang="pl-PL" sz="14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275C40-C3AC-4BA7-8C1C-45404486263A}" type="slidenum">
              <a:rPr lang="pl-PL"/>
              <a:pPr/>
              <a:t>180</a:t>
            </a:fld>
            <a:endParaRPr lang="pl-PL"/>
          </a:p>
        </p:txBody>
      </p:sp>
      <p:sp>
        <p:nvSpPr>
          <p:cNvPr id="2860037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Wiadomości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Push-Profile-Request </a:t>
            </a:r>
            <a:r>
              <a:rPr lang="pl-PL" altLang="ko-KR">
                <a:solidFill>
                  <a:schemeClr val="tx1"/>
                </a:solidFill>
              </a:rPr>
              <a:t>i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 Answer</a:t>
            </a:r>
          </a:p>
        </p:txBody>
      </p:sp>
      <p:sp>
        <p:nvSpPr>
          <p:cNvPr id="2860038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650875" y="1202971"/>
            <a:ext cx="8191500" cy="5189537"/>
          </a:xfrm>
        </p:spPr>
        <p:txBody>
          <a:bodyPr/>
          <a:lstStyle/>
          <a:p>
            <a:r>
              <a:rPr lang="en-US" altLang="ko-KR">
                <a:ea typeface="Gulim" pitchFamily="34" charset="-127"/>
              </a:rPr>
              <a:t>Push-Profile-Request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</a:t>
            </a:r>
          </a:p>
          <a:p>
            <a:pPr lvl="1"/>
            <a:r>
              <a:rPr lang="en-US" altLang="ko-KR">
                <a:ea typeface="Gulim" pitchFamily="34" charset="-127"/>
              </a:rPr>
              <a:t>HSS </a:t>
            </a:r>
            <a:r>
              <a:rPr lang="pl-PL" altLang="ko-KR"/>
              <a:t>wysyła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wiadomość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d</a:t>
            </a:r>
            <a:r>
              <a:rPr lang="en-US" altLang="ko-KR">
                <a:ea typeface="Gulim" pitchFamily="34" charset="-127"/>
              </a:rPr>
              <a:t>o S-CSCF</a:t>
            </a:r>
            <a:r>
              <a:rPr lang="pl-PL" altLang="ko-KR"/>
              <a:t>, gdy aktualizowany jest profil użytkownika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286003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00126" y="3290645"/>
            <a:ext cx="4459288" cy="209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34F4C7-8144-4649-957E-6150D8C1622D}" type="slidenum">
              <a:rPr lang="pl-PL"/>
              <a:pPr/>
              <a:t>181</a:t>
            </a:fld>
            <a:endParaRPr lang="pl-PL"/>
          </a:p>
        </p:txBody>
      </p:sp>
      <p:sp>
        <p:nvSpPr>
          <p:cNvPr id="286413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AVP </a:t>
            </a:r>
            <a:r>
              <a:rPr lang="pl-PL" altLang="ko-KR"/>
              <a:t>aplikacji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dla interfejsu </a:t>
            </a:r>
            <a:r>
              <a:rPr lang="en-US" altLang="ko-KR">
                <a:ea typeface="Gulim" pitchFamily="34" charset="-127"/>
              </a:rPr>
              <a:t>Cx</a:t>
            </a:r>
          </a:p>
        </p:txBody>
      </p:sp>
      <p:sp>
        <p:nvSpPr>
          <p:cNvPr id="2864133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Visited-Network-Identifier</a:t>
            </a:r>
          </a:p>
          <a:p>
            <a:pPr lvl="1"/>
            <a:r>
              <a:rPr lang="pl-PL" altLang="ko-KR"/>
              <a:t>Przekazuje identyfikator sieci, w której znajduje się</a:t>
            </a:r>
            <a:r>
              <a:rPr lang="en-US" altLang="ko-KR">
                <a:ea typeface="Gulim" pitchFamily="34" charset="-127"/>
              </a:rPr>
              <a:t> P-CSCF</a:t>
            </a:r>
          </a:p>
          <a:p>
            <a:r>
              <a:rPr lang="en-US" altLang="ko-KR">
                <a:ea typeface="Gulim" pitchFamily="34" charset="-127"/>
              </a:rPr>
              <a:t>Public-Identity</a:t>
            </a:r>
          </a:p>
          <a:p>
            <a:pPr lvl="1"/>
            <a:r>
              <a:rPr lang="pl-PL" altLang="ko-KR"/>
              <a:t>przenosi</a:t>
            </a:r>
            <a:r>
              <a:rPr lang="en-US" altLang="ko-KR">
                <a:ea typeface="Gulim" pitchFamily="34" charset="-127"/>
              </a:rPr>
              <a:t> Public User Identity</a:t>
            </a:r>
          </a:p>
          <a:p>
            <a:r>
              <a:rPr lang="en-US" altLang="ko-KR">
                <a:ea typeface="Gulim" pitchFamily="34" charset="-127"/>
              </a:rPr>
              <a:t>Server-Name</a:t>
            </a:r>
          </a:p>
          <a:p>
            <a:pPr lvl="1"/>
            <a:r>
              <a:rPr lang="pl-PL" altLang="ko-KR"/>
              <a:t>zawiera</a:t>
            </a:r>
            <a:r>
              <a:rPr lang="en-US" altLang="ko-KR">
                <a:ea typeface="Gulim" pitchFamily="34" charset="-127"/>
              </a:rPr>
              <a:t> URI </a:t>
            </a:r>
            <a:r>
              <a:rPr lang="pl-PL" altLang="ko-KR"/>
              <a:t>węzła serwera </a:t>
            </a:r>
            <a:r>
              <a:rPr lang="en-US" altLang="ko-KR">
                <a:ea typeface="Gulim" pitchFamily="34" charset="-127"/>
              </a:rPr>
              <a:t>SIP</a:t>
            </a:r>
          </a:p>
          <a:p>
            <a:r>
              <a:rPr lang="en-US" altLang="ko-KR">
                <a:ea typeface="Gulim" pitchFamily="34" charset="-127"/>
              </a:rPr>
              <a:t>Server-Capabilities</a:t>
            </a:r>
          </a:p>
          <a:p>
            <a:pPr lvl="1"/>
            <a:r>
              <a:rPr lang="pl-PL" altLang="ko-KR"/>
              <a:t>Możliwości</a:t>
            </a:r>
            <a:r>
              <a:rPr lang="en-US" altLang="ko-KR">
                <a:ea typeface="Gulim" pitchFamily="34" charset="-127"/>
              </a:rPr>
              <a:t> S-CSCF</a:t>
            </a:r>
          </a:p>
          <a:p>
            <a:pPr lvl="2"/>
            <a:r>
              <a:rPr lang="en-US" altLang="ko-KR">
                <a:ea typeface="Gulim" pitchFamily="34" charset="-127"/>
              </a:rPr>
              <a:t>Mandatory-Capability, Optional-Capability</a:t>
            </a:r>
          </a:p>
          <a:p>
            <a:pPr lvl="2"/>
            <a:r>
              <a:rPr lang="en-US" altLang="ko-KR">
                <a:ea typeface="Gulim" pitchFamily="34" charset="-127"/>
              </a:rPr>
              <a:t>Server-Name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11AE4F4-50FB-4A66-B126-A27E7B404EF4}" type="slidenum">
              <a:rPr lang="pl-PL"/>
              <a:pPr/>
              <a:t>182</a:t>
            </a:fld>
            <a:endParaRPr lang="pl-PL"/>
          </a:p>
        </p:txBody>
      </p:sp>
      <p:sp>
        <p:nvSpPr>
          <p:cNvPr id="286618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AVP </a:t>
            </a:r>
            <a:r>
              <a:rPr lang="pl-PL" altLang="ko-KR"/>
              <a:t>aplikacji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dla interfejsu </a:t>
            </a:r>
            <a:r>
              <a:rPr lang="en-US" altLang="ko-KR">
                <a:ea typeface="Gulim" pitchFamily="34" charset="-127"/>
              </a:rPr>
              <a:t>Cx</a:t>
            </a:r>
          </a:p>
        </p:txBody>
      </p:sp>
      <p:sp>
        <p:nvSpPr>
          <p:cNvPr id="286618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SIP-Auth-Data-Item</a:t>
            </a:r>
          </a:p>
          <a:p>
            <a:pPr lvl="1"/>
            <a:r>
              <a:rPr lang="en-US" altLang="ko-KR">
                <a:ea typeface="Gulim" pitchFamily="34" charset="-127"/>
              </a:rPr>
              <a:t>SIP-Item-Number</a:t>
            </a:r>
          </a:p>
          <a:p>
            <a:pPr lvl="1"/>
            <a:r>
              <a:rPr lang="en-US" altLang="ko-KR">
                <a:ea typeface="Gulim" pitchFamily="34" charset="-127"/>
              </a:rPr>
              <a:t>SIP-Authentication-Scheme</a:t>
            </a:r>
          </a:p>
          <a:p>
            <a:pPr lvl="2"/>
            <a:r>
              <a:rPr lang="pl-PL" altLang="ko-KR"/>
              <a:t>tylko</a:t>
            </a:r>
            <a:r>
              <a:rPr lang="en-US" altLang="ko-KR">
                <a:ea typeface="Gulim" pitchFamily="34" charset="-127"/>
              </a:rPr>
              <a:t> defin</a:t>
            </a:r>
            <a:r>
              <a:rPr lang="pl-PL" altLang="ko-KR"/>
              <a:t>iuje</a:t>
            </a:r>
            <a:r>
              <a:rPr lang="en-US" altLang="ko-KR">
                <a:ea typeface="Gulim" pitchFamily="34" charset="-127"/>
              </a:rPr>
              <a:t> Digest-AKAv1-MD5</a:t>
            </a:r>
          </a:p>
          <a:p>
            <a:pPr lvl="1"/>
            <a:r>
              <a:rPr lang="en-US" altLang="ko-KR">
                <a:ea typeface="Gulim" pitchFamily="34" charset="-127"/>
              </a:rPr>
              <a:t>SIP-Authenticate</a:t>
            </a:r>
          </a:p>
          <a:p>
            <a:pPr lvl="2"/>
            <a:r>
              <a:rPr lang="pl-PL" altLang="ko-KR"/>
              <a:t>Wstawia pole nagłówka</a:t>
            </a:r>
            <a:r>
              <a:rPr lang="en-US" altLang="ko-KR">
                <a:ea typeface="Gulim" pitchFamily="34" charset="-127"/>
              </a:rPr>
              <a:t> SIP WWW-Authenticate </a:t>
            </a:r>
            <a:r>
              <a:rPr lang="pl-PL" altLang="ko-KR"/>
              <a:t>odpowiedzi</a:t>
            </a:r>
            <a:r>
              <a:rPr lang="en-US" altLang="ko-KR">
                <a:ea typeface="Gulim" pitchFamily="34" charset="-127"/>
              </a:rPr>
              <a:t>a </a:t>
            </a:r>
            <a:r>
              <a:rPr lang="pl-PL" altLang="ko-KR"/>
              <a:t>„</a:t>
            </a:r>
            <a:r>
              <a:rPr lang="en-US" altLang="ko-KR">
                <a:ea typeface="Gulim" pitchFamily="34" charset="-127"/>
              </a:rPr>
              <a:t>401 Unauthorized response</a:t>
            </a:r>
            <a:r>
              <a:rPr lang="pl-PL" altLang="ko-KR"/>
              <a:t>”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SIP-Authorization</a:t>
            </a:r>
          </a:p>
          <a:p>
            <a:pPr lvl="1"/>
            <a:r>
              <a:rPr lang="en-US" altLang="ko-KR">
                <a:ea typeface="Gulim" pitchFamily="34" charset="-127"/>
              </a:rPr>
              <a:t>SIP-Authentication-context</a:t>
            </a:r>
          </a:p>
          <a:p>
            <a:pPr lvl="1"/>
            <a:r>
              <a:rPr lang="en-US" altLang="ko-KR">
                <a:ea typeface="Gulim" pitchFamily="34" charset="-127"/>
              </a:rPr>
              <a:t>Confidentiality-Key, Integrity-Key</a:t>
            </a:r>
          </a:p>
          <a:p>
            <a:pPr lvl="2"/>
            <a:r>
              <a:rPr lang="en-US" altLang="ko-KR">
                <a:ea typeface="Gulim" pitchFamily="34" charset="-127"/>
              </a:rPr>
              <a:t>K</a:t>
            </a:r>
            <a:r>
              <a:rPr lang="pl-PL" altLang="ko-KR"/>
              <a:t>lucze wymagane przez</a:t>
            </a:r>
            <a:r>
              <a:rPr lang="en-US" altLang="ko-KR">
                <a:ea typeface="Gulim" pitchFamily="34" charset="-127"/>
              </a:rPr>
              <a:t> P-CSCF </a:t>
            </a:r>
            <a:r>
              <a:rPr lang="pl-PL" altLang="ko-KR"/>
              <a:t>do szyfrowania/deszyfrowania</a:t>
            </a:r>
            <a:endParaRPr lang="en-US" altLang="ko-KR">
              <a:ea typeface="Gulim" pitchFamily="34" charset="-127"/>
            </a:endParaRPr>
          </a:p>
          <a:p>
            <a:pPr lvl="1"/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B115A2-1CF2-4ED3-96C7-658B223FA13F}" type="slidenum">
              <a:rPr lang="pl-PL"/>
              <a:pPr/>
              <a:t>183</a:t>
            </a:fld>
            <a:endParaRPr lang="pl-PL"/>
          </a:p>
        </p:txBody>
      </p:sp>
      <p:sp>
        <p:nvSpPr>
          <p:cNvPr id="286822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AVP </a:t>
            </a:r>
            <a:r>
              <a:rPr lang="pl-PL" altLang="ko-KR"/>
              <a:t>aplikacji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dla interfejsu </a:t>
            </a:r>
            <a:r>
              <a:rPr lang="en-US" altLang="ko-KR">
                <a:ea typeface="Gulim" pitchFamily="34" charset="-127"/>
              </a:rPr>
              <a:t>Cx</a:t>
            </a:r>
          </a:p>
        </p:txBody>
      </p:sp>
      <p:sp>
        <p:nvSpPr>
          <p:cNvPr id="286822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Server-Assignment-Type</a:t>
            </a:r>
          </a:p>
          <a:p>
            <a:pPr lvl="1"/>
            <a:r>
              <a:rPr lang="pl-PL" altLang="ko-KR"/>
              <a:t>Przyczyna kontaktowania się</a:t>
            </a:r>
            <a:r>
              <a:rPr lang="en-US" altLang="ko-KR">
                <a:ea typeface="Gulim" pitchFamily="34" charset="-127"/>
              </a:rPr>
              <a:t> S-CSCF </a:t>
            </a:r>
            <a:r>
              <a:rPr lang="pl-PL" altLang="ko-KR"/>
              <a:t>z</a:t>
            </a:r>
            <a:r>
              <a:rPr lang="en-US" altLang="ko-KR">
                <a:ea typeface="Gulim" pitchFamily="34" charset="-127"/>
              </a:rPr>
              <a:t> HSS</a:t>
            </a:r>
          </a:p>
          <a:p>
            <a:r>
              <a:rPr lang="en-US" altLang="ko-KR">
                <a:ea typeface="Gulim" pitchFamily="34" charset="-127"/>
              </a:rPr>
              <a:t>Deregistration-Reason</a:t>
            </a:r>
          </a:p>
          <a:p>
            <a:pPr lvl="1"/>
            <a:r>
              <a:rPr lang="en-US" altLang="ko-KR">
                <a:ea typeface="Gulim" pitchFamily="34" charset="-127"/>
              </a:rPr>
              <a:t>Reason-Code</a:t>
            </a:r>
          </a:p>
          <a:p>
            <a:pPr lvl="1"/>
            <a:r>
              <a:rPr lang="en-US" altLang="ko-KR">
                <a:ea typeface="Gulim" pitchFamily="34" charset="-127"/>
              </a:rPr>
              <a:t>Reason-Info</a:t>
            </a:r>
          </a:p>
          <a:p>
            <a:r>
              <a:rPr lang="en-US" altLang="ko-KR">
                <a:ea typeface="Gulim" pitchFamily="34" charset="-127"/>
              </a:rPr>
              <a:t>Charging-Information</a:t>
            </a:r>
          </a:p>
          <a:p>
            <a:pPr lvl="1"/>
            <a:r>
              <a:rPr lang="en-US" altLang="ko-KR">
                <a:ea typeface="Gulim" pitchFamily="34" charset="-127"/>
              </a:rPr>
              <a:t>Primary-Event-Charging-Function-Name</a:t>
            </a:r>
          </a:p>
          <a:p>
            <a:pPr lvl="1"/>
            <a:r>
              <a:rPr lang="en-US" altLang="ko-KR">
                <a:ea typeface="Gulim" pitchFamily="34" charset="-127"/>
              </a:rPr>
              <a:t>Secondary-Event-Charging-Function-Name</a:t>
            </a:r>
          </a:p>
          <a:p>
            <a:pPr lvl="1"/>
            <a:r>
              <a:rPr lang="en-US" altLang="ko-KR">
                <a:ea typeface="Gulim" pitchFamily="34" charset="-127"/>
              </a:rPr>
              <a:t>Primary-Charging-Collection-Function-Name</a:t>
            </a:r>
          </a:p>
          <a:p>
            <a:pPr lvl="1"/>
            <a:r>
              <a:rPr lang="en-US" altLang="ko-KR">
                <a:ea typeface="Gulim" pitchFamily="34" charset="-127"/>
              </a:rPr>
              <a:t>Secondary-Charging-Collection-Function-Name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90B9FD-6658-48B7-9B02-5F39113CA6D5}" type="slidenum">
              <a:rPr lang="pl-PL"/>
              <a:pPr/>
              <a:t>184</a:t>
            </a:fld>
            <a:endParaRPr lang="pl-PL"/>
          </a:p>
        </p:txBody>
      </p:sp>
      <p:sp>
        <p:nvSpPr>
          <p:cNvPr id="287027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AVP </a:t>
            </a:r>
            <a:r>
              <a:rPr lang="pl-PL" altLang="ko-KR"/>
              <a:t>aplikacji </a:t>
            </a:r>
            <a:r>
              <a:rPr lang="en-US" altLang="ko-KR">
                <a:ea typeface="Gulim" pitchFamily="34" charset="-127"/>
              </a:rPr>
              <a:t>Diameter </a:t>
            </a:r>
            <a:r>
              <a:rPr lang="pl-PL" altLang="ko-KR"/>
              <a:t>dla interfejsu </a:t>
            </a:r>
            <a:r>
              <a:rPr lang="en-US" altLang="ko-KR">
                <a:ea typeface="Gulim" pitchFamily="34" charset="-127"/>
              </a:rPr>
              <a:t>Cx</a:t>
            </a:r>
          </a:p>
        </p:txBody>
      </p:sp>
      <p:sp>
        <p:nvSpPr>
          <p:cNvPr id="2870277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User-Authorization-Type</a:t>
            </a:r>
          </a:p>
          <a:p>
            <a:pPr lvl="1"/>
            <a:r>
              <a:rPr lang="en-US" altLang="ko-KR">
                <a:ea typeface="Gulim" pitchFamily="34" charset="-127"/>
              </a:rPr>
              <a:t>Typ </a:t>
            </a:r>
            <a:r>
              <a:rPr lang="pl-PL" altLang="ko-KR"/>
              <a:t>uwierzytelnienia żądany przez</a:t>
            </a:r>
            <a:r>
              <a:rPr lang="en-US" altLang="ko-KR">
                <a:ea typeface="Gulim" pitchFamily="34" charset="-127"/>
              </a:rPr>
              <a:t> I-CSCF </a:t>
            </a:r>
            <a:r>
              <a:rPr lang="pl-PL" altLang="ko-KR"/>
              <a:t>w wiadomości</a:t>
            </a:r>
            <a:r>
              <a:rPr lang="en-US" altLang="ko-KR">
                <a:ea typeface="Gulim" pitchFamily="34" charset="-127"/>
              </a:rPr>
              <a:t> UAR</a:t>
            </a:r>
          </a:p>
          <a:p>
            <a:r>
              <a:rPr lang="en-US" altLang="ko-KR">
                <a:ea typeface="Gulim" pitchFamily="34" charset="-127"/>
              </a:rPr>
              <a:t>User-Data-Already-Available</a:t>
            </a:r>
          </a:p>
          <a:p>
            <a:pPr lvl="1"/>
            <a:r>
              <a:rPr lang="pl-PL" altLang="ko-KR"/>
              <a:t>W wiadomości</a:t>
            </a:r>
            <a:r>
              <a:rPr lang="en-US" altLang="ko-KR">
                <a:ea typeface="Gulim" pitchFamily="34" charset="-127"/>
              </a:rPr>
              <a:t> SAR,</a:t>
            </a:r>
            <a:r>
              <a:rPr lang="pl-PL" altLang="ko-KR"/>
              <a:t> czy</a:t>
            </a:r>
            <a:r>
              <a:rPr lang="en-US" altLang="ko-KR">
                <a:ea typeface="Gulim" pitchFamily="34" charset="-127"/>
              </a:rPr>
              <a:t> S-CSCF </a:t>
            </a:r>
            <a:r>
              <a:rPr lang="pl-PL" altLang="ko-KR"/>
              <a:t>otrzymał już profil użytkownika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1B8FC-DBCD-415B-837B-33DA7BEE8421}" type="slidenum">
              <a:rPr lang="pl-PL"/>
              <a:pPr/>
              <a:t>185</a:t>
            </a:fld>
            <a:endParaRPr lang="pl-PL"/>
          </a:p>
        </p:txBody>
      </p:sp>
      <p:sp>
        <p:nvSpPr>
          <p:cNvPr id="28723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Profil</a:t>
            </a:r>
            <a:r>
              <a:rPr lang="pl-PL" altLang="ko-KR"/>
              <a:t> użytkownika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87232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S-CSCS </a:t>
            </a:r>
            <a:r>
              <a:rPr lang="pl-PL" altLang="ko-KR"/>
              <a:t>ściąga</a:t>
            </a:r>
            <a:r>
              <a:rPr lang="en-US" altLang="ko-KR">
                <a:ea typeface="Gulim" pitchFamily="34" charset="-127"/>
              </a:rPr>
              <a:t> profil</a:t>
            </a:r>
            <a:r>
              <a:rPr lang="pl-PL" altLang="ko-KR"/>
              <a:t> użytkownika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Gdy użytkownik</a:t>
            </a:r>
            <a:r>
              <a:rPr lang="en-US" altLang="ko-KR">
                <a:ea typeface="Gulim" pitchFamily="34" charset="-127"/>
              </a:rPr>
              <a:t> re</a:t>
            </a:r>
            <a:r>
              <a:rPr lang="pl-PL" altLang="ko-KR"/>
              <a:t>jestruje się po raz pierwszy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Gdy profil się zmienia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User-Data AVP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8073A0-B78B-4DC2-A61C-1C12150330C9}" type="slidenum">
              <a:rPr lang="pl-PL"/>
              <a:pPr/>
              <a:t>186</a:t>
            </a:fld>
            <a:endParaRPr lang="pl-PL"/>
          </a:p>
        </p:txBody>
      </p:sp>
      <p:sp>
        <p:nvSpPr>
          <p:cNvPr id="2874372" name="Rectangle 4"/>
          <p:cNvSpPr>
            <a:spLocks noGrp="1" noChangeArrowheads="1"/>
          </p:cNvSpPr>
          <p:nvPr>
            <p:ph type="title"/>
          </p:nvPr>
        </p:nvSpPr>
        <p:spPr>
          <a:xfrm>
            <a:off x="598488" y="260350"/>
            <a:ext cx="8077200" cy="762000"/>
          </a:xfrm>
        </p:spPr>
        <p:txBody>
          <a:bodyPr/>
          <a:lstStyle/>
          <a:p>
            <a:r>
              <a:rPr lang="en-US" altLang="ko-KR">
                <a:ea typeface="Gulim" pitchFamily="34" charset="-127"/>
              </a:rPr>
              <a:t>Stru</a:t>
            </a:r>
            <a:r>
              <a:rPr lang="pl-PL" altLang="ko-KR"/>
              <a:t>ktura</a:t>
            </a:r>
            <a:r>
              <a:rPr lang="en-US" altLang="ko-KR">
                <a:ea typeface="Gulim" pitchFamily="34" charset="-127"/>
              </a:rPr>
              <a:t> profil</a:t>
            </a:r>
            <a:r>
              <a:rPr lang="pl-PL" altLang="ko-KR"/>
              <a:t>u</a:t>
            </a:r>
            <a:r>
              <a:rPr lang="en-US" altLang="ko-KR">
                <a:ea typeface="Gulim" pitchFamily="34" charset="-127"/>
              </a:rPr>
              <a:t> u</a:t>
            </a:r>
            <a:r>
              <a:rPr lang="pl-PL" altLang="ko-KR"/>
              <a:t>żytkownika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2874371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2089150" y="1225551"/>
            <a:ext cx="4763471" cy="5177686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2BD81E-3D88-474D-8122-2DA122E63A76}" type="slidenum">
              <a:rPr lang="pl-PL"/>
              <a:pPr/>
              <a:t>187</a:t>
            </a:fld>
            <a:endParaRPr lang="pl-PL"/>
          </a:p>
        </p:txBody>
      </p:sp>
      <p:sp>
        <p:nvSpPr>
          <p:cNvPr id="287642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Interf</a:t>
            </a:r>
            <a:r>
              <a:rPr lang="pl-PL" altLang="ko-KR">
                <a:solidFill>
                  <a:schemeClr val="tx1"/>
                </a:solidFill>
              </a:rPr>
              <a:t>ejs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 Sh</a:t>
            </a:r>
          </a:p>
        </p:txBody>
      </p:sp>
      <p:sp>
        <p:nvSpPr>
          <p:cNvPr id="287642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/>
              <a:t>Między </a:t>
            </a:r>
            <a:r>
              <a:rPr lang="en-US" altLang="ko-KR">
                <a:ea typeface="Gulim" pitchFamily="34" charset="-127"/>
              </a:rPr>
              <a:t>SIP AS </a:t>
            </a:r>
            <a:r>
              <a:rPr lang="pl-PL" altLang="ko-KR"/>
              <a:t>lub</a:t>
            </a:r>
            <a:r>
              <a:rPr lang="en-US" altLang="ko-KR">
                <a:ea typeface="Gulim" pitchFamily="34" charset="-127"/>
              </a:rPr>
              <a:t> OSA-SCS </a:t>
            </a:r>
            <a:r>
              <a:rPr lang="pl-PL" altLang="ko-KR"/>
              <a:t>a</a:t>
            </a:r>
            <a:r>
              <a:rPr lang="en-US" altLang="ko-KR">
                <a:ea typeface="Gulim" pitchFamily="34" charset="-127"/>
              </a:rPr>
              <a:t> HSS</a:t>
            </a:r>
          </a:p>
          <a:p>
            <a:pPr>
              <a:lnSpc>
                <a:spcPct val="90000"/>
              </a:lnSpc>
            </a:pPr>
            <a:r>
              <a:rPr lang="pl-PL" altLang="ko-KR"/>
              <a:t>Zapewnia funkcjonalność przechowywania i wyszukiwania danych</a:t>
            </a:r>
            <a:endParaRPr lang="en-US" altLang="ko-KR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/>
              <a:t>skrypty/scenariusze wykonawcze dla usługi</a:t>
            </a:r>
            <a:endParaRPr lang="en-US" altLang="ko-KR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/>
              <a:t>p</a:t>
            </a:r>
            <a:r>
              <a:rPr lang="en-US" altLang="ko-KR">
                <a:ea typeface="Gulim" pitchFamily="34" charset="-127"/>
              </a:rPr>
              <a:t>arametr</a:t>
            </a:r>
            <a:r>
              <a:rPr lang="pl-PL" altLang="ko-KR"/>
              <a:t>y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onfigur</a:t>
            </a:r>
            <a:r>
              <a:rPr lang="pl-PL" altLang="ko-KR"/>
              <a:t>acyjne</a:t>
            </a:r>
            <a:endParaRPr lang="en-US" altLang="ko-KR">
              <a:ea typeface="Gulim" pitchFamily="34" charset="-127"/>
            </a:endParaRPr>
          </a:p>
          <a:p>
            <a:pPr>
              <a:lnSpc>
                <a:spcPct val="90000"/>
              </a:lnSpc>
            </a:pPr>
            <a:r>
              <a:rPr lang="pl-PL" altLang="ko-KR"/>
              <a:t>Zapewnia mechanizm subskrypcji i powiadamiania</a:t>
            </a:r>
          </a:p>
          <a:p>
            <a:pPr>
              <a:lnSpc>
                <a:spcPct val="90000"/>
              </a:lnSpc>
            </a:pP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mplementa</a:t>
            </a:r>
            <a:r>
              <a:rPr lang="pl-PL" altLang="ko-KR"/>
              <a:t>cja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interfejsu</a:t>
            </a:r>
            <a:r>
              <a:rPr lang="en-US" altLang="ko-KR">
                <a:ea typeface="Gulim" pitchFamily="34" charset="-127"/>
              </a:rPr>
              <a:t> Sh op</a:t>
            </a:r>
            <a:r>
              <a:rPr lang="pl-PL" altLang="ko-KR"/>
              <a:t>cjonalna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zależna od typu/rodzaju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usługi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F99E36-3CEA-492C-95E2-43119810ADD2}" type="slidenum">
              <a:rPr lang="pl-PL"/>
              <a:pPr/>
              <a:t>188</a:t>
            </a:fld>
            <a:endParaRPr lang="pl-PL"/>
          </a:p>
        </p:txBody>
      </p:sp>
      <p:sp>
        <p:nvSpPr>
          <p:cNvPr id="287846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Dane użytkownika w interfejsie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Sh</a:t>
            </a:r>
            <a:r>
              <a:rPr lang="pl-PL" altLang="ko-KR">
                <a:solidFill>
                  <a:schemeClr val="tx1"/>
                </a:solidFill>
              </a:rPr>
              <a:t> (1/2)</a:t>
            </a:r>
            <a:endParaRPr lang="en-US" altLang="ko-KR">
              <a:solidFill>
                <a:schemeClr val="tx1"/>
              </a:solidFill>
              <a:ea typeface="Gulim" pitchFamily="34" charset="-127"/>
            </a:endParaRPr>
          </a:p>
        </p:txBody>
      </p:sp>
      <p:sp>
        <p:nvSpPr>
          <p:cNvPr id="287846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Przechowywane dane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Identyfikatory p</a:t>
            </a:r>
            <a:r>
              <a:rPr lang="en-US" altLang="ko-KR">
                <a:ea typeface="Gulim" pitchFamily="34" charset="-127"/>
              </a:rPr>
              <a:t>ublic</a:t>
            </a:r>
            <a:r>
              <a:rPr lang="pl-PL" altLang="ko-KR"/>
              <a:t>zne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list</a:t>
            </a:r>
            <a:r>
              <a:rPr lang="pl-PL" altLang="ko-KR"/>
              <a:t>a</a:t>
            </a:r>
            <a:r>
              <a:rPr lang="en-US" altLang="ko-KR">
                <a:ea typeface="Gulim" pitchFamily="34" charset="-127"/>
              </a:rPr>
              <a:t> Public User Identities </a:t>
            </a:r>
            <a:r>
              <a:rPr lang="pl-PL" altLang="ko-KR"/>
              <a:t>przydzielonych użytkownikowi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Stan użytkownika </a:t>
            </a:r>
            <a:r>
              <a:rPr lang="en-US" altLang="ko-KR">
                <a:ea typeface="Gulim" pitchFamily="34" charset="-127"/>
              </a:rPr>
              <a:t>IMS</a:t>
            </a:r>
          </a:p>
          <a:p>
            <a:pPr lvl="1"/>
            <a:r>
              <a:rPr lang="pl-PL" altLang="ko-KR"/>
              <a:t>Stan rejestracji użytkownika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Nazwa </a:t>
            </a:r>
            <a:r>
              <a:rPr lang="en-US" altLang="ko-KR">
                <a:ea typeface="Gulim" pitchFamily="34" charset="-127"/>
              </a:rPr>
              <a:t>S-CSCF</a:t>
            </a:r>
          </a:p>
          <a:p>
            <a:pPr lvl="1"/>
            <a:r>
              <a:rPr lang="en-US" altLang="ko-KR">
                <a:ea typeface="Gulim" pitchFamily="34" charset="-127"/>
              </a:rPr>
              <a:t>Adres S-CSCF </a:t>
            </a:r>
            <a:r>
              <a:rPr lang="pl-PL" altLang="ko-KR"/>
              <a:t>przydzielonego użytkownikowi</a:t>
            </a:r>
            <a:endParaRPr lang="en-US" altLang="ko-KR">
              <a:ea typeface="Gulim" pitchFamily="34" charset="-127"/>
            </a:endParaRPr>
          </a:p>
          <a:p>
            <a:r>
              <a:rPr lang="en-US" altLang="ko-KR">
                <a:ea typeface="Gulim" pitchFamily="34" charset="-127"/>
              </a:rPr>
              <a:t>Initial filter criteria</a:t>
            </a:r>
          </a:p>
          <a:p>
            <a:pPr lvl="1"/>
            <a:r>
              <a:rPr lang="pl-PL" altLang="ko-KR"/>
              <a:t>Informacja wyzwalająca dla usługi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D1AFB9-34C6-4402-A324-02EB836DB799}" type="slidenum">
              <a:rPr lang="pl-PL"/>
              <a:pPr/>
              <a:t>189</a:t>
            </a:fld>
            <a:endParaRPr lang="pl-PL"/>
          </a:p>
        </p:txBody>
      </p:sp>
      <p:sp>
        <p:nvSpPr>
          <p:cNvPr id="288051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Dane użytkownika w interfejsie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Sh</a:t>
            </a:r>
            <a:r>
              <a:rPr lang="pl-PL" altLang="ko-KR">
                <a:solidFill>
                  <a:schemeClr val="tx1"/>
                </a:solidFill>
              </a:rPr>
              <a:t> (2/2)</a:t>
            </a:r>
            <a:endParaRPr lang="en-US" altLang="ko-KR">
              <a:solidFill>
                <a:schemeClr val="tx1"/>
              </a:solidFill>
              <a:ea typeface="Gulim" pitchFamily="34" charset="-127"/>
            </a:endParaRPr>
          </a:p>
        </p:txBody>
      </p:sp>
      <p:sp>
        <p:nvSpPr>
          <p:cNvPr id="2880517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Informacja o lokalizacji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Lo</a:t>
            </a:r>
            <a:r>
              <a:rPr lang="pl-PL" altLang="ko-KR"/>
              <a:t>kalizacja użytkownika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Status użytkownika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Sta</a:t>
            </a:r>
            <a:r>
              <a:rPr lang="pl-PL" altLang="ko-KR"/>
              <a:t>n </a:t>
            </a:r>
            <a:r>
              <a:rPr lang="en-US" altLang="ko-KR">
                <a:ea typeface="Gulim" pitchFamily="34" charset="-127"/>
              </a:rPr>
              <a:t>u</a:t>
            </a:r>
            <a:r>
              <a:rPr lang="pl-PL" altLang="ko-KR"/>
              <a:t>żytkownika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nforma</a:t>
            </a:r>
            <a:r>
              <a:rPr lang="pl-PL" altLang="ko-KR"/>
              <a:t>cja taryfikacyjna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Addres</a:t>
            </a:r>
            <a:r>
              <a:rPr lang="pl-PL" altLang="ko-KR"/>
              <a:t>y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funkcji taryfikacyjnych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0B663-93FC-41A3-899A-8D070ED3A465}" type="slidenum">
              <a:rPr lang="pl-PL"/>
              <a:pPr/>
              <a:t>19</a:t>
            </a:fld>
            <a:endParaRPr lang="pl-PL"/>
          </a:p>
        </p:txBody>
      </p:sp>
      <p:sp>
        <p:nvSpPr>
          <p:cNvPr id="2329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Motywacja IMS i wymagania</a:t>
            </a:r>
          </a:p>
        </p:txBody>
      </p:sp>
      <p:sp>
        <p:nvSpPr>
          <p:cNvPr id="23296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1800"/>
              <a:t>Zaangażowane strony 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en-US" sz="1600"/>
              <a:t>Operator</a:t>
            </a:r>
            <a:r>
              <a:rPr lang="pl-PL" sz="1600"/>
              <a:t>zy</a:t>
            </a:r>
            <a:r>
              <a:rPr lang="en-US" sz="1600"/>
              <a:t>, </a:t>
            </a:r>
            <a:r>
              <a:rPr lang="pl-PL" sz="1600"/>
              <a:t>użytkownicy</a:t>
            </a:r>
            <a:r>
              <a:rPr lang="en-US" sz="1600"/>
              <a:t>, </a:t>
            </a:r>
            <a:r>
              <a:rPr lang="pl-PL" sz="1600"/>
              <a:t>dostawcy treści</a:t>
            </a:r>
            <a:r>
              <a:rPr lang="en-US" sz="1600"/>
              <a:t>, </a:t>
            </a:r>
            <a:r>
              <a:rPr lang="pl-PL" sz="1600"/>
              <a:t>regulatorzy</a:t>
            </a:r>
            <a:r>
              <a:rPr lang="en-US" sz="1600"/>
              <a:t>, …</a:t>
            </a:r>
          </a:p>
          <a:p>
            <a:pPr>
              <a:lnSpc>
                <a:spcPct val="90000"/>
              </a:lnSpc>
            </a:pPr>
            <a:r>
              <a:rPr lang="pl-PL" sz="1800"/>
              <a:t>Sieć całkowicie IP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600"/>
              <a:t>Interaktywne usługi multimedialne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Gwarancja </a:t>
            </a:r>
            <a:r>
              <a:rPr lang="en-US" sz="1600"/>
              <a:t>QoS</a:t>
            </a:r>
          </a:p>
          <a:p>
            <a:pPr lvl="1">
              <a:lnSpc>
                <a:spcPct val="90000"/>
              </a:lnSpc>
            </a:pPr>
            <a:r>
              <a:rPr lang="pl-PL" sz="1600"/>
              <a:t>Przezroczystość dostępu, mechanizmy przekazywania (</a:t>
            </a:r>
            <a:r>
              <a:rPr lang="en-US" sz="1600"/>
              <a:t>handover</a:t>
            </a:r>
            <a:r>
              <a:rPr lang="pl-PL" sz="1600"/>
              <a:t>)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en-US" sz="1600"/>
              <a:t>AAA</a:t>
            </a:r>
            <a:r>
              <a:rPr lang="pl-PL" sz="1600"/>
              <a:t> – DIAMETER 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Taryfikacja i rozliczanie</a:t>
            </a:r>
            <a:endParaRPr lang="en-US" sz="1600"/>
          </a:p>
          <a:p>
            <a:pPr>
              <a:lnSpc>
                <a:spcPct val="90000"/>
              </a:lnSpc>
            </a:pPr>
            <a:r>
              <a:rPr lang="pl-PL" sz="1800"/>
              <a:t>Usługi i agregacja usług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600"/>
              <a:t>Serwery aplikacji usługodawców trzecich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Usługi – bez specjalnego traktowania usług głosowych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en-US" sz="1600"/>
              <a:t>Voice (VoIP) </a:t>
            </a:r>
            <a:r>
              <a:rPr lang="pl-PL" sz="1600"/>
              <a:t>– jako jedna z wielu usług</a:t>
            </a:r>
            <a:endParaRPr lang="en-US" sz="1600"/>
          </a:p>
          <a:p>
            <a:pPr>
              <a:lnSpc>
                <a:spcPct val="90000"/>
              </a:lnSpc>
            </a:pPr>
            <a:r>
              <a:rPr lang="pl-PL" sz="1800"/>
              <a:t>Bezpieczeństwo komunikacji w sieciach IP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600"/>
              <a:t>Sygnalizacja i media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Sieć dostępowa i sień rdzeniowa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600"/>
              <a:t>Wymagania prawne – uprawniony przechwyt </a:t>
            </a:r>
            <a:r>
              <a:rPr lang="en-US" sz="1600"/>
              <a:t>(lawful interception, …)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2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47AB0A-2A85-4DFE-AF09-AA8B3BF2E556}" type="slidenum">
              <a:rPr lang="pl-PL"/>
              <a:pPr/>
              <a:t>190</a:t>
            </a:fld>
            <a:endParaRPr lang="pl-PL"/>
          </a:p>
        </p:txBody>
      </p:sp>
      <p:sp>
        <p:nvSpPr>
          <p:cNvPr id="2882599" name="Rectangle 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2800" dirty="0">
                <a:solidFill>
                  <a:schemeClr val="tx1"/>
                </a:solidFill>
              </a:rPr>
              <a:t>Komendy Aplikacji DIAMETER </a:t>
            </a:r>
            <a:r>
              <a:rPr lang="pl-PL" altLang="ko-KR" sz="2800" dirty="0" smtClean="0">
                <a:solidFill>
                  <a:schemeClr val="tx1"/>
                </a:solidFill>
              </a:rPr>
              <a:t>dla </a:t>
            </a:r>
            <a:r>
              <a:rPr lang="pl-PL" altLang="ko-KR" sz="2800" dirty="0">
                <a:solidFill>
                  <a:schemeClr val="tx1"/>
                </a:solidFill>
              </a:rPr>
              <a:t>interfejsu </a:t>
            </a:r>
            <a:r>
              <a:rPr lang="en-US" altLang="ko-KR" sz="2800" dirty="0" err="1">
                <a:solidFill>
                  <a:schemeClr val="tx1"/>
                </a:solidFill>
                <a:ea typeface="Gulim" pitchFamily="34" charset="-127"/>
              </a:rPr>
              <a:t>Sh</a:t>
            </a:r>
            <a:endParaRPr lang="en-US" altLang="ko-KR" sz="2800" dirty="0">
              <a:solidFill>
                <a:schemeClr val="tx1"/>
              </a:solidFill>
              <a:ea typeface="Gulim" pitchFamily="34" charset="-127"/>
            </a:endParaRPr>
          </a:p>
        </p:txBody>
      </p:sp>
      <p:graphicFrame>
        <p:nvGraphicFramePr>
          <p:cNvPr id="2882602" name="Group 42"/>
          <p:cNvGraphicFramePr>
            <a:graphicFrameLocks noGrp="1"/>
          </p:cNvGraphicFramePr>
          <p:nvPr>
            <p:ph idx="4294967295"/>
          </p:nvPr>
        </p:nvGraphicFramePr>
        <p:xfrm>
          <a:off x="733394" y="2264916"/>
          <a:ext cx="8229600" cy="3066288"/>
        </p:xfrm>
        <a:graphic>
          <a:graphicData uri="http://schemas.openxmlformats.org/drawingml/2006/table">
            <a:tbl>
              <a:tblPr/>
              <a:tblGrid>
                <a:gridCol w="3816350"/>
                <a:gridCol w="2051050"/>
                <a:gridCol w="2362200"/>
              </a:tblGrid>
              <a:tr h="2571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Nazwa komendy</a:t>
                      </a:r>
                      <a:endParaRPr kumimoji="0" lang="en-US" altLang="ko-KR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Skrót</a:t>
                      </a:r>
                      <a:endParaRPr kumimoji="0" lang="en-US" altLang="ko-KR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pl-PL" altLang="ko-K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Kod</a:t>
                      </a:r>
                      <a:endParaRPr kumimoji="0" lang="en-US" altLang="ko-KR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  <a:ea typeface="Gulim" pitchFamily="34" charset="-127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622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User-Data-Request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User-Data-Answer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Profile-Update-Request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Profile-Update-Answer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Subscribe-Notifications-Request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Subscribe-Notifications-Answer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Push-Notifications-Request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Push-Notifications-Answer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UDR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UDA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PUA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SNR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SNA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PNR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PNA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308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  <a:ea typeface="Gulim" pitchFamily="34" charset="-127"/>
                        </a:rPr>
                        <a:t>309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822408-08E4-4FEE-B631-28F3716EDDF8}" type="slidenum">
              <a:rPr lang="pl-PL"/>
              <a:pPr/>
              <a:t>191</a:t>
            </a:fld>
            <a:endParaRPr lang="pl-PL"/>
          </a:p>
        </p:txBody>
      </p:sp>
      <p:sp>
        <p:nvSpPr>
          <p:cNvPr id="288461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UDR/UDA</a:t>
            </a:r>
          </a:p>
        </p:txBody>
      </p:sp>
      <p:sp>
        <p:nvSpPr>
          <p:cNvPr id="2884614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AS </a:t>
            </a:r>
            <a:r>
              <a:rPr lang="pl-PL" altLang="ko-KR"/>
              <a:t>wysyła wiadomość</a:t>
            </a:r>
            <a:r>
              <a:rPr lang="en-US" altLang="ko-KR">
                <a:ea typeface="Gulim" pitchFamily="34" charset="-127"/>
              </a:rPr>
              <a:t> UDR </a:t>
            </a:r>
            <a:r>
              <a:rPr lang="pl-PL" altLang="ko-KR"/>
              <a:t>do</a:t>
            </a:r>
            <a:r>
              <a:rPr lang="en-US" altLang="ko-KR">
                <a:ea typeface="Gulim" pitchFamily="34" charset="-127"/>
              </a:rPr>
              <a:t> HSS </a:t>
            </a:r>
            <a:r>
              <a:rPr lang="pl-PL" altLang="ko-KR"/>
              <a:t>aby zażądać danych użytkownika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288461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39975" y="3500438"/>
            <a:ext cx="4370388" cy="2163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412221-0147-4789-886D-58A7BA75F85F}" type="slidenum">
              <a:rPr lang="pl-PL"/>
              <a:pPr/>
              <a:t>192</a:t>
            </a:fld>
            <a:endParaRPr lang="pl-PL"/>
          </a:p>
        </p:txBody>
      </p:sp>
      <p:sp>
        <p:nvSpPr>
          <p:cNvPr id="288666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PUR/PUA</a:t>
            </a:r>
          </a:p>
        </p:txBody>
      </p:sp>
      <p:sp>
        <p:nvSpPr>
          <p:cNvPr id="2886662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AS </a:t>
            </a:r>
            <a:r>
              <a:rPr lang="pl-PL" altLang="ko-KR"/>
              <a:t>wysyła wiadomość</a:t>
            </a:r>
            <a:r>
              <a:rPr lang="en-US" altLang="ko-KR">
                <a:ea typeface="Gulim" pitchFamily="34" charset="-127"/>
              </a:rPr>
              <a:t> PUR </a:t>
            </a:r>
            <a:r>
              <a:rPr lang="pl-PL" altLang="ko-KR"/>
              <a:t>do</a:t>
            </a:r>
            <a:r>
              <a:rPr lang="en-US" altLang="ko-KR">
                <a:ea typeface="Gulim" pitchFamily="34" charset="-127"/>
              </a:rPr>
              <a:t> HSS </a:t>
            </a:r>
          </a:p>
          <a:p>
            <a:pPr lvl="1"/>
            <a:r>
              <a:rPr lang="pl-PL" altLang="ko-KR"/>
              <a:t>Modyfikacja atrybutu danych użytkownika (</a:t>
            </a:r>
            <a:r>
              <a:rPr lang="en-US" altLang="ko-KR">
                <a:ea typeface="Gulim" pitchFamily="34" charset="-127"/>
              </a:rPr>
              <a:t>repository-type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zapamiętanie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atrybutu danych użytkownika (</a:t>
            </a:r>
            <a:r>
              <a:rPr lang="en-US" altLang="ko-KR">
                <a:ea typeface="Gulim" pitchFamily="34" charset="-127"/>
              </a:rPr>
              <a:t>repository-type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>
              <a:buFont typeface="Wingdings" pitchFamily="2" charset="2"/>
              <a:buNone/>
            </a:pPr>
            <a:endParaRPr lang="en-US" altLang="ko-KR">
              <a:ea typeface="Gulim" pitchFamily="34" charset="-127"/>
            </a:endParaRPr>
          </a:p>
          <a:p>
            <a:endParaRPr lang="en-US" altLang="ko-KR">
              <a:ea typeface="Gulim" pitchFamily="34" charset="-127"/>
            </a:endParaRPr>
          </a:p>
        </p:txBody>
      </p:sp>
      <p:pic>
        <p:nvPicPr>
          <p:cNvPr id="288666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68538" y="3656013"/>
            <a:ext cx="4284662" cy="2355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5A4C52-22B7-4164-92B0-BD65E3293BDE}" type="slidenum">
              <a:rPr lang="pl-PL"/>
              <a:pPr/>
              <a:t>193</a:t>
            </a:fld>
            <a:endParaRPr lang="pl-PL"/>
          </a:p>
        </p:txBody>
      </p:sp>
      <p:sp>
        <p:nvSpPr>
          <p:cNvPr id="2888709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SNR/SNA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PNR/PNA</a:t>
            </a:r>
          </a:p>
        </p:txBody>
      </p:sp>
      <p:sp>
        <p:nvSpPr>
          <p:cNvPr id="2888710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AS </a:t>
            </a:r>
            <a:r>
              <a:rPr lang="pl-PL" altLang="ko-KR"/>
              <a:t>może</a:t>
            </a:r>
            <a:r>
              <a:rPr lang="en-US" altLang="ko-KR">
                <a:ea typeface="Gulim" pitchFamily="34" charset="-127"/>
              </a:rPr>
              <a:t> subs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r</a:t>
            </a:r>
            <a:r>
              <a:rPr lang="pl-PL" altLang="ko-KR"/>
              <a:t>ybować zmiany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w danych użytkownika wysyłając wiadomość</a:t>
            </a:r>
            <a:r>
              <a:rPr lang="en-US" altLang="ko-KR">
                <a:ea typeface="Gulim" pitchFamily="34" charset="-127"/>
              </a:rPr>
              <a:t> SNR</a:t>
            </a:r>
          </a:p>
          <a:p>
            <a:r>
              <a:rPr lang="pl-PL" altLang="ko-KR"/>
              <a:t>Gdy zajdzie zmiana</a:t>
            </a:r>
            <a:r>
              <a:rPr lang="en-US" altLang="ko-KR">
                <a:ea typeface="Gulim" pitchFamily="34" charset="-127"/>
              </a:rPr>
              <a:t> HSS </a:t>
            </a:r>
            <a:r>
              <a:rPr lang="pl-PL" altLang="ko-KR"/>
              <a:t>wysyła wiadomość </a:t>
            </a:r>
            <a:r>
              <a:rPr lang="en-US" altLang="ko-KR">
                <a:ea typeface="Gulim" pitchFamily="34" charset="-127"/>
              </a:rPr>
              <a:t>PNR</a:t>
            </a:r>
          </a:p>
        </p:txBody>
      </p:sp>
      <p:pic>
        <p:nvPicPr>
          <p:cNvPr id="288870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51050" y="3587750"/>
            <a:ext cx="4818063" cy="2649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C22A55-DC2A-4B9F-8897-F0273131388D}" type="slidenum">
              <a:rPr lang="pl-PL"/>
              <a:pPr/>
              <a:t>194</a:t>
            </a:fld>
            <a:endParaRPr lang="pl-PL"/>
          </a:p>
        </p:txBody>
      </p:sp>
      <p:sp>
        <p:nvSpPr>
          <p:cNvPr id="289280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 smtClean="0">
                <a:ea typeface="Gulim" pitchFamily="34" charset="-127"/>
              </a:rPr>
              <a:t>AVP</a:t>
            </a:r>
            <a:r>
              <a:rPr lang="pl-PL" altLang="ko-KR" dirty="0" smtClean="0">
                <a:ea typeface="Gulim" pitchFamily="34" charset="-127"/>
              </a:rPr>
              <a:t> </a:t>
            </a:r>
            <a:r>
              <a:rPr lang="pl-PL" altLang="ko-KR" dirty="0" smtClean="0"/>
              <a:t>aplikacji</a:t>
            </a:r>
            <a:r>
              <a:rPr lang="en-US" altLang="ko-KR" dirty="0" smtClean="0">
                <a:ea typeface="Gulim" pitchFamily="34" charset="-127"/>
              </a:rPr>
              <a:t> </a:t>
            </a:r>
            <a:r>
              <a:rPr lang="en-US" altLang="ko-KR" dirty="0">
                <a:ea typeface="Gulim" pitchFamily="34" charset="-127"/>
              </a:rPr>
              <a:t>Diameter </a:t>
            </a:r>
            <a:r>
              <a:rPr lang="pl-PL" altLang="ko-KR" dirty="0"/>
              <a:t>w interfejsie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en-US" altLang="ko-KR" dirty="0" err="1">
                <a:ea typeface="Gulim" pitchFamily="34" charset="-127"/>
              </a:rPr>
              <a:t>Sh</a:t>
            </a:r>
            <a:endParaRPr lang="en-US" altLang="ko-KR" dirty="0">
              <a:ea typeface="Gulim" pitchFamily="34" charset="-127"/>
            </a:endParaRPr>
          </a:p>
        </p:txBody>
      </p:sp>
      <p:sp>
        <p:nvSpPr>
          <p:cNvPr id="2892805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043491" y="1192213"/>
            <a:ext cx="7798883" cy="5189537"/>
          </a:xfrm>
        </p:spPr>
        <p:txBody>
          <a:bodyPr/>
          <a:lstStyle/>
          <a:p>
            <a:r>
              <a:rPr lang="en-US" altLang="ko-KR" sz="1800" dirty="0">
                <a:ea typeface="Gulim" pitchFamily="34" charset="-127"/>
              </a:rPr>
              <a:t>User-Identity AVP</a:t>
            </a:r>
          </a:p>
          <a:p>
            <a:pPr lvl="1"/>
            <a:r>
              <a:rPr lang="en-US" altLang="ko-KR" sz="1600" dirty="0">
                <a:ea typeface="Gulim" pitchFamily="34" charset="-127"/>
              </a:rPr>
              <a:t>Public User Identity</a:t>
            </a:r>
          </a:p>
          <a:p>
            <a:pPr lvl="2"/>
            <a:r>
              <a:rPr lang="en-US" altLang="ko-KR" sz="1400" dirty="0">
                <a:ea typeface="Gulim" pitchFamily="34" charset="-127"/>
              </a:rPr>
              <a:t>Public User Identity AVP</a:t>
            </a:r>
          </a:p>
          <a:p>
            <a:pPr lvl="2"/>
            <a:r>
              <a:rPr lang="en-US" altLang="ko-KR" sz="1400" dirty="0">
                <a:ea typeface="Gulim" pitchFamily="34" charset="-127"/>
              </a:rPr>
              <a:t>MSISDN</a:t>
            </a:r>
          </a:p>
          <a:p>
            <a:r>
              <a:rPr lang="en-US" altLang="ko-KR" sz="1800" dirty="0">
                <a:ea typeface="Gulim" pitchFamily="34" charset="-127"/>
              </a:rPr>
              <a:t>User-Data AVP</a:t>
            </a:r>
          </a:p>
          <a:p>
            <a:pPr lvl="1"/>
            <a:r>
              <a:rPr lang="pl-PL" altLang="ko-KR" sz="1600" dirty="0"/>
              <a:t>Zawiera dane użytkownika zgodnie z definicją danych użytkownika w styku </a:t>
            </a:r>
            <a:r>
              <a:rPr lang="en-US" altLang="ko-KR" sz="1600" dirty="0">
                <a:ea typeface="Gulim" pitchFamily="34" charset="-127"/>
              </a:rPr>
              <a:t> </a:t>
            </a:r>
            <a:r>
              <a:rPr lang="en-US" altLang="ko-KR" sz="1600" dirty="0" err="1">
                <a:ea typeface="Gulim" pitchFamily="34" charset="-127"/>
              </a:rPr>
              <a:t>Sh</a:t>
            </a:r>
            <a:endParaRPr lang="en-US" altLang="ko-KR" sz="1600" dirty="0">
              <a:ea typeface="Gulim" pitchFamily="34" charset="-127"/>
            </a:endParaRPr>
          </a:p>
          <a:p>
            <a:r>
              <a:rPr lang="en-US" altLang="ko-KR" sz="1800" dirty="0">
                <a:ea typeface="Gulim" pitchFamily="34" charset="-127"/>
              </a:rPr>
              <a:t>Service-Indication AVP</a:t>
            </a:r>
          </a:p>
          <a:p>
            <a:pPr lvl="1"/>
            <a:r>
              <a:rPr lang="pl-PL" altLang="ko-KR" sz="1600" dirty="0"/>
              <a:t>zawiera</a:t>
            </a:r>
            <a:r>
              <a:rPr lang="en-US" altLang="ko-KR" sz="1600" dirty="0">
                <a:ea typeface="Gulim" pitchFamily="34" charset="-127"/>
              </a:rPr>
              <a:t> </a:t>
            </a:r>
            <a:r>
              <a:rPr lang="en-US" altLang="ko-KR" sz="1600" dirty="0" err="1">
                <a:ea typeface="Gulim" pitchFamily="34" charset="-127"/>
              </a:rPr>
              <a:t>ident</a:t>
            </a:r>
            <a:r>
              <a:rPr lang="pl-PL" altLang="ko-KR" sz="1600" dirty="0"/>
              <a:t>y</a:t>
            </a:r>
            <a:r>
              <a:rPr lang="en-US" altLang="ko-KR" sz="1600" dirty="0">
                <a:ea typeface="Gulim" pitchFamily="34" charset="-127"/>
              </a:rPr>
              <a:t>f</a:t>
            </a:r>
            <a:r>
              <a:rPr lang="pl-PL" altLang="ko-KR" sz="1600" dirty="0" err="1"/>
              <a:t>ikator</a:t>
            </a:r>
            <a:r>
              <a:rPr lang="pl-PL" altLang="ko-KR" sz="1600" dirty="0"/>
              <a:t> przechowywanych danych</a:t>
            </a:r>
            <a:endParaRPr lang="en-US" altLang="ko-KR" sz="1600" dirty="0">
              <a:ea typeface="Gulim" pitchFamily="34" charset="-127"/>
            </a:endParaRPr>
          </a:p>
          <a:p>
            <a:r>
              <a:rPr lang="en-US" altLang="ko-KR" sz="1800" dirty="0">
                <a:ea typeface="Gulim" pitchFamily="34" charset="-127"/>
              </a:rPr>
              <a:t>Subs-</a:t>
            </a:r>
            <a:r>
              <a:rPr lang="en-US" altLang="ko-KR" sz="1800" dirty="0" err="1">
                <a:ea typeface="Gulim" pitchFamily="34" charset="-127"/>
              </a:rPr>
              <a:t>Req</a:t>
            </a:r>
            <a:r>
              <a:rPr lang="en-US" altLang="ko-KR" sz="1800" dirty="0">
                <a:ea typeface="Gulim" pitchFamily="34" charset="-127"/>
              </a:rPr>
              <a:t>-Type AVP</a:t>
            </a:r>
          </a:p>
          <a:p>
            <a:pPr lvl="1"/>
            <a:r>
              <a:rPr lang="pl-PL" altLang="ko-KR" sz="1600" dirty="0"/>
              <a:t>Zawiera wskazanie </a:t>
            </a:r>
            <a:r>
              <a:rPr lang="en-US" altLang="ko-KR" sz="1600" dirty="0">
                <a:ea typeface="Gulim" pitchFamily="34" charset="-127"/>
              </a:rPr>
              <a:t>AS</a:t>
            </a:r>
          </a:p>
          <a:p>
            <a:r>
              <a:rPr lang="en-US" altLang="ko-KR" sz="1800" dirty="0">
                <a:ea typeface="Gulim" pitchFamily="34" charset="-127"/>
              </a:rPr>
              <a:t>Requested-Domain AVP</a:t>
            </a:r>
          </a:p>
          <a:p>
            <a:pPr lvl="1"/>
            <a:r>
              <a:rPr lang="pl-PL" altLang="ko-KR" sz="1600" dirty="0"/>
              <a:t>Wskazuje czy </a:t>
            </a:r>
            <a:r>
              <a:rPr lang="en-US" altLang="ko-KR" sz="1600" dirty="0">
                <a:ea typeface="Gulim" pitchFamily="34" charset="-127"/>
              </a:rPr>
              <a:t> AS</a:t>
            </a:r>
            <a:r>
              <a:rPr lang="pl-PL" altLang="ko-KR" sz="1600" dirty="0"/>
              <a:t> jest zainteresowany dostępem do danych w domenie CS lub PS</a:t>
            </a:r>
            <a:endParaRPr lang="en-US" altLang="ko-KR" sz="1600" dirty="0">
              <a:ea typeface="Gulim" pitchFamily="34" charset="-127"/>
            </a:endParaRPr>
          </a:p>
          <a:p>
            <a:r>
              <a:rPr lang="en-US" altLang="ko-KR" sz="1800" dirty="0">
                <a:ea typeface="Gulim" pitchFamily="34" charset="-127"/>
              </a:rPr>
              <a:t>Current-Location AVP</a:t>
            </a:r>
          </a:p>
          <a:p>
            <a:pPr lvl="1"/>
            <a:r>
              <a:rPr lang="pl-PL" altLang="ko-KR" sz="1600" dirty="0"/>
              <a:t>Wskazuje czy procedura</a:t>
            </a:r>
            <a:r>
              <a:rPr lang="en-US" altLang="ko-KR" sz="1600" dirty="0">
                <a:ea typeface="Gulim" pitchFamily="34" charset="-127"/>
              </a:rPr>
              <a:t> “active location retrieval” </a:t>
            </a:r>
            <a:r>
              <a:rPr lang="pl-PL" altLang="ko-KR" sz="1600" dirty="0"/>
              <a:t>powinna być zainicjowana</a:t>
            </a:r>
            <a:endParaRPr lang="en-US" altLang="ko-KR" sz="1600" dirty="0">
              <a:ea typeface="Gulim" pitchFamily="34" charset="-127"/>
            </a:endParaRPr>
          </a:p>
          <a:p>
            <a:r>
              <a:rPr lang="en-US" altLang="ko-KR" sz="1800" dirty="0">
                <a:ea typeface="Gulim" pitchFamily="34" charset="-127"/>
              </a:rPr>
              <a:t>Server-Name AVP</a:t>
            </a:r>
          </a:p>
          <a:p>
            <a:pPr lvl="1"/>
            <a:r>
              <a:rPr lang="pl-PL" altLang="ko-KR" sz="1600" dirty="0"/>
              <a:t>Nazwa domeny aplikacji </a:t>
            </a:r>
            <a:r>
              <a:rPr lang="en-US" altLang="ko-KR" sz="1600" dirty="0" smtClean="0">
                <a:ea typeface="Gulim" pitchFamily="34" charset="-127"/>
              </a:rPr>
              <a:t>Diameter</a:t>
            </a:r>
            <a:endParaRPr lang="en-US" altLang="ko-KR" sz="1600" dirty="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122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Taryfikacja w IMS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4BB676-AD4D-4762-86E2-E22443DE1CE9}" type="slidenum">
              <a:rPr lang="pl-PL"/>
              <a:pPr/>
              <a:t>196</a:t>
            </a:fld>
            <a:endParaRPr lang="pl-PL"/>
          </a:p>
        </p:txBody>
      </p:sp>
      <p:sp>
        <p:nvSpPr>
          <p:cNvPr id="289485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Rozliczanie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894853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Gromadzenie danych o wykorzystaniu zasobóww celach</a:t>
            </a:r>
          </a:p>
          <a:p>
            <a:pPr lvl="1"/>
            <a:r>
              <a:rPr lang="pl-PL" altLang="ko-KR"/>
              <a:t>Analizy pojemności i trendów</a:t>
            </a:r>
          </a:p>
          <a:p>
            <a:pPr lvl="1"/>
            <a:r>
              <a:rPr lang="pl-PL" altLang="ko-KR"/>
              <a:t>Podziału kosztów</a:t>
            </a:r>
          </a:p>
          <a:p>
            <a:pPr lvl="1"/>
            <a:r>
              <a:rPr lang="pl-PL" altLang="ko-KR"/>
              <a:t>Audytu</a:t>
            </a:r>
          </a:p>
          <a:p>
            <a:pPr lvl="1"/>
            <a:r>
              <a:rPr lang="en-US" altLang="ko-KR">
                <a:ea typeface="Gulim" pitchFamily="34" charset="-127"/>
              </a:rPr>
              <a:t>billing</a:t>
            </a:r>
            <a:r>
              <a:rPr lang="pl-PL" altLang="ko-KR"/>
              <a:t>u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Systemy taryfikacji używają unikalnych identyfikatorów w celu korelacji danych taryfikacyjnych związanych z konkretną sesją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C9D6F47-3BAF-4E19-95DC-34D5F67FFE62}" type="slidenum">
              <a:rPr lang="pl-PL"/>
              <a:pPr/>
              <a:t>197</a:t>
            </a:fld>
            <a:endParaRPr lang="pl-PL"/>
          </a:p>
        </p:txBody>
      </p:sp>
      <p:sp>
        <p:nvSpPr>
          <p:cNvPr id="3081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IMS – model taryfikacji</a:t>
            </a:r>
          </a:p>
        </p:txBody>
      </p:sp>
      <p:pic>
        <p:nvPicPr>
          <p:cNvPr id="308121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57338" y="1770524"/>
            <a:ext cx="5975032" cy="3819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401C89-C7AF-40C2-A62C-7BBB959FCE4A}" type="slidenum">
              <a:rPr lang="pl-PL"/>
              <a:pPr/>
              <a:t>198</a:t>
            </a:fld>
            <a:endParaRPr lang="pl-PL"/>
          </a:p>
        </p:txBody>
      </p:sp>
      <p:sp>
        <p:nvSpPr>
          <p:cNvPr id="3079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Taryfikacja w IMS</a:t>
            </a:r>
          </a:p>
        </p:txBody>
      </p:sp>
      <p:sp>
        <p:nvSpPr>
          <p:cNvPr id="3079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Zdefiniowana w</a:t>
            </a:r>
            <a:r>
              <a:rPr lang="en-US" sz="2000"/>
              <a:t> TS 32.225</a:t>
            </a:r>
          </a:p>
          <a:p>
            <a:pPr>
              <a:lnSpc>
                <a:spcPct val="90000"/>
              </a:lnSpc>
            </a:pPr>
            <a:r>
              <a:rPr lang="pl-PL" sz="2000"/>
              <a:t>Dwa modele:</a:t>
            </a:r>
            <a:endParaRPr lang="en-US" sz="2000"/>
          </a:p>
          <a:p>
            <a:pPr lvl="1">
              <a:lnSpc>
                <a:spcPct val="90000"/>
              </a:lnSpc>
            </a:pPr>
            <a:r>
              <a:rPr lang="en-US" sz="1800"/>
              <a:t>Offline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Informacje taryfikacyjne zbierane po sesji</a:t>
            </a:r>
            <a:endParaRPr lang="en-US" sz="1600"/>
          </a:p>
          <a:p>
            <a:pPr lvl="2">
              <a:lnSpc>
                <a:spcPct val="90000"/>
              </a:lnSpc>
            </a:pPr>
            <a:r>
              <a:rPr lang="pl-PL" sz="1600"/>
              <a:t>Użytkownik otrzymuje faktury w cyklu np. miesięcznym</a:t>
            </a:r>
            <a:r>
              <a:rPr lang="en-US" sz="1600"/>
              <a:t> </a:t>
            </a:r>
            <a:endParaRPr lang="pl-PL" sz="1600"/>
          </a:p>
          <a:p>
            <a:pPr lvl="2">
              <a:lnSpc>
                <a:spcPct val="90000"/>
              </a:lnSpc>
            </a:pPr>
            <a:r>
              <a:rPr lang="pl-PL" sz="1600"/>
              <a:t>Elementy architektury </a:t>
            </a:r>
            <a:r>
              <a:rPr lang="en-US" sz="1600"/>
              <a:t>IMS </a:t>
            </a:r>
            <a:r>
              <a:rPr lang="pl-PL" sz="1600"/>
              <a:t>przekazują dane taryfikacyjne</a:t>
            </a:r>
            <a:endParaRPr lang="en-US" sz="1600"/>
          </a:p>
          <a:p>
            <a:pPr lvl="2">
              <a:lnSpc>
                <a:spcPct val="90000"/>
              </a:lnSpc>
            </a:pPr>
            <a:r>
              <a:rPr lang="en-US" sz="1600"/>
              <a:t>CCF </a:t>
            </a:r>
            <a:r>
              <a:rPr lang="pl-PL" sz="1600"/>
              <a:t>konstruuje i formatuje rekordy zaliczeniowe - </a:t>
            </a:r>
            <a:r>
              <a:rPr lang="en-US" sz="1600"/>
              <a:t>CDR</a:t>
            </a:r>
            <a:endParaRPr lang="pl-PL" sz="1600"/>
          </a:p>
          <a:p>
            <a:pPr lvl="1">
              <a:lnSpc>
                <a:spcPct val="90000"/>
              </a:lnSpc>
            </a:pPr>
            <a:r>
              <a:rPr lang="en-US" sz="1800"/>
              <a:t>Online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Elementy </a:t>
            </a:r>
            <a:r>
              <a:rPr lang="en-US" sz="1600"/>
              <a:t>IMS </a:t>
            </a:r>
            <a:r>
              <a:rPr lang="pl-PL" sz="1600"/>
              <a:t>współpracują z systemem taryfikacji w czasie rzeczywistym</a:t>
            </a:r>
            <a:endParaRPr lang="en-US" sz="1600"/>
          </a:p>
          <a:p>
            <a:pPr lvl="2">
              <a:lnSpc>
                <a:spcPct val="90000"/>
              </a:lnSpc>
            </a:pPr>
            <a:r>
              <a:rPr lang="pl-PL" sz="1600"/>
              <a:t>System taryfikacji w czasie rzeczywistym prowadzi interakcję z kontem użytkownika</a:t>
            </a:r>
          </a:p>
          <a:p>
            <a:pPr lvl="2">
              <a:lnSpc>
                <a:spcPct val="90000"/>
              </a:lnSpc>
            </a:pPr>
            <a:r>
              <a:rPr lang="en-US" sz="1600"/>
              <a:t>AS </a:t>
            </a:r>
            <a:r>
              <a:rPr lang="pl-PL" sz="1600"/>
              <a:t>i</a:t>
            </a:r>
            <a:r>
              <a:rPr lang="en-US" sz="1600"/>
              <a:t> MRFC </a:t>
            </a:r>
            <a:r>
              <a:rPr lang="pl-PL" sz="1600"/>
              <a:t>przekazują informacje taryfikacyjne</a:t>
            </a:r>
            <a:endParaRPr lang="en-US" sz="1600"/>
          </a:p>
          <a:p>
            <a:pPr lvl="2">
              <a:lnSpc>
                <a:spcPct val="90000"/>
              </a:lnSpc>
            </a:pPr>
            <a:r>
              <a:rPr lang="en-US" sz="1600"/>
              <a:t>ECF </a:t>
            </a:r>
            <a:r>
              <a:rPr lang="pl-PL" sz="1600"/>
              <a:t>używa zdarzeń rozliczeniowych do realizacji </a:t>
            </a:r>
            <a:r>
              <a:rPr lang="en-US" sz="1600"/>
              <a:t>OCS</a:t>
            </a:r>
            <a:endParaRPr lang="pl-PL" sz="1600"/>
          </a:p>
          <a:p>
            <a:pPr>
              <a:lnSpc>
                <a:spcPct val="90000"/>
              </a:lnSpc>
            </a:pPr>
            <a:r>
              <a:rPr lang="pl-PL" sz="2000"/>
              <a:t>3GPP</a:t>
            </a:r>
            <a:r>
              <a:rPr lang="en-US" sz="2000"/>
              <a:t> TR 23.815 (Charging implications of</a:t>
            </a:r>
            <a:r>
              <a:rPr lang="pl-PL" sz="2000"/>
              <a:t> </a:t>
            </a:r>
            <a:r>
              <a:rPr lang="en-US" sz="2000"/>
              <a:t>IMS architecture)</a:t>
            </a:r>
            <a:endParaRPr lang="pl-PL" sz="20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790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3545D-B27D-4D2A-B78D-232E3A0D35EA}" type="slidenum">
              <a:rPr lang="pl-PL">
                <a:latin typeface="+mn-lt"/>
              </a:rPr>
              <a:pPr/>
              <a:t>199</a:t>
            </a:fld>
            <a:endParaRPr lang="pl-PL">
              <a:latin typeface="+mn-lt"/>
            </a:endParaRPr>
          </a:p>
        </p:txBody>
      </p:sp>
      <p:sp>
        <p:nvSpPr>
          <p:cNvPr id="3083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latin typeface="+mn-lt"/>
              </a:rPr>
              <a:t>IMS – taryfikacja off-line</a:t>
            </a:r>
          </a:p>
        </p:txBody>
      </p:sp>
      <p:sp>
        <p:nvSpPr>
          <p:cNvPr id="3083267" name="Rectangle 3"/>
          <p:cNvSpPr>
            <a:spLocks noChangeArrowheads="1"/>
          </p:cNvSpPr>
          <p:nvPr/>
        </p:nvSpPr>
        <p:spPr bwMode="auto">
          <a:xfrm>
            <a:off x="693738" y="1700213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268" name="Rectangle 4"/>
          <p:cNvSpPr>
            <a:spLocks noChangeArrowheads="1"/>
          </p:cNvSpPr>
          <p:nvPr/>
        </p:nvSpPr>
        <p:spPr bwMode="auto">
          <a:xfrm>
            <a:off x="5564188" y="1893888"/>
            <a:ext cx="3013075" cy="3925887"/>
          </a:xfrm>
          <a:prstGeom prst="rect">
            <a:avLst/>
          </a:prstGeom>
          <a:solidFill>
            <a:schemeClr val="bg1">
              <a:lumMod val="95000"/>
            </a:schemeClr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69" name="Rectangle 5"/>
          <p:cNvSpPr>
            <a:spLocks noChangeArrowheads="1"/>
          </p:cNvSpPr>
          <p:nvPr/>
        </p:nvSpPr>
        <p:spPr bwMode="auto">
          <a:xfrm>
            <a:off x="5964238" y="1984375"/>
            <a:ext cx="2290762" cy="252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70" name="Rectangle 6"/>
          <p:cNvSpPr>
            <a:spLocks noChangeArrowheads="1"/>
          </p:cNvSpPr>
          <p:nvPr/>
        </p:nvSpPr>
        <p:spPr bwMode="auto">
          <a:xfrm>
            <a:off x="5964238" y="1987550"/>
            <a:ext cx="199772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Home(B) = Visited(B)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271" name="Rectangle 7"/>
          <p:cNvSpPr>
            <a:spLocks noChangeArrowheads="1"/>
          </p:cNvSpPr>
          <p:nvPr/>
        </p:nvSpPr>
        <p:spPr bwMode="auto">
          <a:xfrm>
            <a:off x="8093075" y="2019300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272" name="Rectangle 8"/>
          <p:cNvSpPr>
            <a:spLocks noChangeArrowheads="1"/>
          </p:cNvSpPr>
          <p:nvPr/>
        </p:nvSpPr>
        <p:spPr bwMode="auto">
          <a:xfrm>
            <a:off x="5913438" y="3652838"/>
            <a:ext cx="101600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73" name="Rectangle 9"/>
          <p:cNvSpPr>
            <a:spLocks noChangeArrowheads="1"/>
          </p:cNvSpPr>
          <p:nvPr/>
        </p:nvSpPr>
        <p:spPr bwMode="auto">
          <a:xfrm>
            <a:off x="5913438" y="3656013"/>
            <a:ext cx="3687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I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74" name="Rectangle 10"/>
          <p:cNvSpPr>
            <a:spLocks noChangeArrowheads="1"/>
          </p:cNvSpPr>
          <p:nvPr/>
        </p:nvSpPr>
        <p:spPr bwMode="auto">
          <a:xfrm>
            <a:off x="5946775" y="361791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75" name="Rectangle 11"/>
          <p:cNvSpPr>
            <a:spLocks noChangeArrowheads="1"/>
          </p:cNvSpPr>
          <p:nvPr/>
        </p:nvSpPr>
        <p:spPr bwMode="auto">
          <a:xfrm>
            <a:off x="5946775" y="3652838"/>
            <a:ext cx="111125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76" name="Rectangle 12"/>
          <p:cNvSpPr>
            <a:spLocks noChangeArrowheads="1"/>
          </p:cNvSpPr>
          <p:nvPr/>
        </p:nvSpPr>
        <p:spPr bwMode="auto">
          <a:xfrm>
            <a:off x="5946775" y="365601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77" name="Rectangle 13"/>
          <p:cNvSpPr>
            <a:spLocks noChangeArrowheads="1"/>
          </p:cNvSpPr>
          <p:nvPr/>
        </p:nvSpPr>
        <p:spPr bwMode="auto">
          <a:xfrm>
            <a:off x="5989638" y="36179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78" name="Rectangle 14"/>
          <p:cNvSpPr>
            <a:spLocks noChangeArrowheads="1"/>
          </p:cNvSpPr>
          <p:nvPr/>
        </p:nvSpPr>
        <p:spPr bwMode="auto">
          <a:xfrm>
            <a:off x="5989638" y="3652838"/>
            <a:ext cx="409575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79" name="Rectangle 15"/>
          <p:cNvSpPr>
            <a:spLocks noChangeArrowheads="1"/>
          </p:cNvSpPr>
          <p:nvPr/>
        </p:nvSpPr>
        <p:spPr bwMode="auto">
          <a:xfrm>
            <a:off x="5989638" y="365601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0" name="Rectangle 16"/>
          <p:cNvSpPr>
            <a:spLocks noChangeArrowheads="1"/>
          </p:cNvSpPr>
          <p:nvPr/>
        </p:nvSpPr>
        <p:spPr bwMode="auto">
          <a:xfrm>
            <a:off x="6326188" y="36179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1" name="Rectangle 17"/>
          <p:cNvSpPr>
            <a:spLocks noChangeArrowheads="1"/>
          </p:cNvSpPr>
          <p:nvPr/>
        </p:nvSpPr>
        <p:spPr bwMode="auto">
          <a:xfrm>
            <a:off x="5784850" y="3582988"/>
            <a:ext cx="677863" cy="258762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82" name="Rectangle 18"/>
          <p:cNvSpPr>
            <a:spLocks noChangeArrowheads="1"/>
          </p:cNvSpPr>
          <p:nvPr/>
        </p:nvSpPr>
        <p:spPr bwMode="auto">
          <a:xfrm>
            <a:off x="5751513" y="3543300"/>
            <a:ext cx="681037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83" name="Rectangle 19"/>
          <p:cNvSpPr>
            <a:spLocks noChangeArrowheads="1"/>
          </p:cNvSpPr>
          <p:nvPr/>
        </p:nvSpPr>
        <p:spPr bwMode="auto">
          <a:xfrm>
            <a:off x="5883275" y="3617913"/>
            <a:ext cx="9842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84" name="Rectangle 20"/>
          <p:cNvSpPr>
            <a:spLocks noChangeArrowheads="1"/>
          </p:cNvSpPr>
          <p:nvPr/>
        </p:nvSpPr>
        <p:spPr bwMode="auto">
          <a:xfrm>
            <a:off x="5878513" y="3617913"/>
            <a:ext cx="3687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I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5" name="Rectangle 21"/>
          <p:cNvSpPr>
            <a:spLocks noChangeArrowheads="1"/>
          </p:cNvSpPr>
          <p:nvPr/>
        </p:nvSpPr>
        <p:spPr bwMode="auto">
          <a:xfrm>
            <a:off x="5913438" y="35782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6" name="Rectangle 22"/>
          <p:cNvSpPr>
            <a:spLocks noChangeArrowheads="1"/>
          </p:cNvSpPr>
          <p:nvPr/>
        </p:nvSpPr>
        <p:spPr bwMode="auto">
          <a:xfrm>
            <a:off x="5918200" y="3617913"/>
            <a:ext cx="106363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87" name="Rectangle 23"/>
          <p:cNvSpPr>
            <a:spLocks noChangeArrowheads="1"/>
          </p:cNvSpPr>
          <p:nvPr/>
        </p:nvSpPr>
        <p:spPr bwMode="auto">
          <a:xfrm>
            <a:off x="5918200" y="361791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8" name="Rectangle 24"/>
          <p:cNvSpPr>
            <a:spLocks noChangeArrowheads="1"/>
          </p:cNvSpPr>
          <p:nvPr/>
        </p:nvSpPr>
        <p:spPr bwMode="auto">
          <a:xfrm>
            <a:off x="5959475" y="357822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89" name="Rectangle 25"/>
          <p:cNvSpPr>
            <a:spLocks noChangeArrowheads="1"/>
          </p:cNvSpPr>
          <p:nvPr/>
        </p:nvSpPr>
        <p:spPr bwMode="auto">
          <a:xfrm>
            <a:off x="5956300" y="3617913"/>
            <a:ext cx="40957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90" name="Rectangle 26"/>
          <p:cNvSpPr>
            <a:spLocks noChangeArrowheads="1"/>
          </p:cNvSpPr>
          <p:nvPr/>
        </p:nvSpPr>
        <p:spPr bwMode="auto">
          <a:xfrm>
            <a:off x="5956300" y="361791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1" name="Rectangle 27"/>
          <p:cNvSpPr>
            <a:spLocks noChangeArrowheads="1"/>
          </p:cNvSpPr>
          <p:nvPr/>
        </p:nvSpPr>
        <p:spPr bwMode="auto">
          <a:xfrm>
            <a:off x="6291263" y="35782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2" name="Rectangle 28"/>
          <p:cNvSpPr>
            <a:spLocks noChangeArrowheads="1"/>
          </p:cNvSpPr>
          <p:nvPr/>
        </p:nvSpPr>
        <p:spPr bwMode="auto">
          <a:xfrm>
            <a:off x="5888038" y="4032250"/>
            <a:ext cx="1492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93" name="Rectangle 29"/>
          <p:cNvSpPr>
            <a:spLocks noChangeArrowheads="1"/>
          </p:cNvSpPr>
          <p:nvPr/>
        </p:nvSpPr>
        <p:spPr bwMode="auto">
          <a:xfrm>
            <a:off x="5888038" y="4032250"/>
            <a:ext cx="762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P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4" name="Rectangle 30"/>
          <p:cNvSpPr>
            <a:spLocks noChangeArrowheads="1"/>
          </p:cNvSpPr>
          <p:nvPr/>
        </p:nvSpPr>
        <p:spPr bwMode="auto">
          <a:xfrm>
            <a:off x="5969000" y="399256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5" name="Rectangle 31"/>
          <p:cNvSpPr>
            <a:spLocks noChangeArrowheads="1"/>
          </p:cNvSpPr>
          <p:nvPr/>
        </p:nvSpPr>
        <p:spPr bwMode="auto">
          <a:xfrm>
            <a:off x="5972175" y="4032250"/>
            <a:ext cx="1111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96" name="Rectangle 32"/>
          <p:cNvSpPr>
            <a:spLocks noChangeArrowheads="1"/>
          </p:cNvSpPr>
          <p:nvPr/>
        </p:nvSpPr>
        <p:spPr bwMode="auto">
          <a:xfrm>
            <a:off x="5972175" y="4032250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7" name="Rectangle 33"/>
          <p:cNvSpPr>
            <a:spLocks noChangeArrowheads="1"/>
          </p:cNvSpPr>
          <p:nvPr/>
        </p:nvSpPr>
        <p:spPr bwMode="auto">
          <a:xfrm>
            <a:off x="6015038" y="39925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298" name="Rectangle 34"/>
          <p:cNvSpPr>
            <a:spLocks noChangeArrowheads="1"/>
          </p:cNvSpPr>
          <p:nvPr/>
        </p:nvSpPr>
        <p:spPr bwMode="auto">
          <a:xfrm>
            <a:off x="6015038" y="4032250"/>
            <a:ext cx="407987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299" name="Rectangle 35"/>
          <p:cNvSpPr>
            <a:spLocks noChangeArrowheads="1"/>
          </p:cNvSpPr>
          <p:nvPr/>
        </p:nvSpPr>
        <p:spPr bwMode="auto">
          <a:xfrm>
            <a:off x="6015038" y="4032250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0" name="Rectangle 36"/>
          <p:cNvSpPr>
            <a:spLocks noChangeArrowheads="1"/>
          </p:cNvSpPr>
          <p:nvPr/>
        </p:nvSpPr>
        <p:spPr bwMode="auto">
          <a:xfrm>
            <a:off x="6348413" y="39925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1" name="Rectangle 37"/>
          <p:cNvSpPr>
            <a:spLocks noChangeArrowheads="1"/>
          </p:cNvSpPr>
          <p:nvPr/>
        </p:nvSpPr>
        <p:spPr bwMode="auto">
          <a:xfrm>
            <a:off x="5784850" y="3957638"/>
            <a:ext cx="677863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02" name="Rectangle 38"/>
          <p:cNvSpPr>
            <a:spLocks noChangeArrowheads="1"/>
          </p:cNvSpPr>
          <p:nvPr/>
        </p:nvSpPr>
        <p:spPr bwMode="auto">
          <a:xfrm>
            <a:off x="5751513" y="3922713"/>
            <a:ext cx="681037" cy="260350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03" name="Rectangle 39"/>
          <p:cNvSpPr>
            <a:spLocks noChangeArrowheads="1"/>
          </p:cNvSpPr>
          <p:nvPr/>
        </p:nvSpPr>
        <p:spPr bwMode="auto">
          <a:xfrm>
            <a:off x="5859463" y="3992563"/>
            <a:ext cx="147637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04" name="Rectangle 40"/>
          <p:cNvSpPr>
            <a:spLocks noChangeArrowheads="1"/>
          </p:cNvSpPr>
          <p:nvPr/>
        </p:nvSpPr>
        <p:spPr bwMode="auto">
          <a:xfrm>
            <a:off x="5859463" y="3992563"/>
            <a:ext cx="762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P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5" name="Rectangle 41"/>
          <p:cNvSpPr>
            <a:spLocks noChangeArrowheads="1"/>
          </p:cNvSpPr>
          <p:nvPr/>
        </p:nvSpPr>
        <p:spPr bwMode="auto">
          <a:xfrm>
            <a:off x="5938838" y="39544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6" name="Rectangle 42"/>
          <p:cNvSpPr>
            <a:spLocks noChangeArrowheads="1"/>
          </p:cNvSpPr>
          <p:nvPr/>
        </p:nvSpPr>
        <p:spPr bwMode="auto">
          <a:xfrm>
            <a:off x="5943600" y="3992563"/>
            <a:ext cx="106363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07" name="Rectangle 43"/>
          <p:cNvSpPr>
            <a:spLocks noChangeArrowheads="1"/>
          </p:cNvSpPr>
          <p:nvPr/>
        </p:nvSpPr>
        <p:spPr bwMode="auto">
          <a:xfrm>
            <a:off x="5943600" y="399256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8" name="Rectangle 44"/>
          <p:cNvSpPr>
            <a:spLocks noChangeArrowheads="1"/>
          </p:cNvSpPr>
          <p:nvPr/>
        </p:nvSpPr>
        <p:spPr bwMode="auto">
          <a:xfrm>
            <a:off x="5984875" y="395446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09" name="Rectangle 45"/>
          <p:cNvSpPr>
            <a:spLocks noChangeArrowheads="1"/>
          </p:cNvSpPr>
          <p:nvPr/>
        </p:nvSpPr>
        <p:spPr bwMode="auto">
          <a:xfrm>
            <a:off x="5984875" y="3992563"/>
            <a:ext cx="40957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10" name="Rectangle 46"/>
          <p:cNvSpPr>
            <a:spLocks noChangeArrowheads="1"/>
          </p:cNvSpPr>
          <p:nvPr/>
        </p:nvSpPr>
        <p:spPr bwMode="auto">
          <a:xfrm>
            <a:off x="5981700" y="399256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11" name="Rectangle 47"/>
          <p:cNvSpPr>
            <a:spLocks noChangeArrowheads="1"/>
          </p:cNvSpPr>
          <p:nvPr/>
        </p:nvSpPr>
        <p:spPr bwMode="auto">
          <a:xfrm>
            <a:off x="6319838" y="39544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12" name="Rectangle 48"/>
          <p:cNvSpPr>
            <a:spLocks noChangeArrowheads="1"/>
          </p:cNvSpPr>
          <p:nvPr/>
        </p:nvSpPr>
        <p:spPr bwMode="auto">
          <a:xfrm>
            <a:off x="5943600" y="4406900"/>
            <a:ext cx="42227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13" name="Rectangle 49"/>
          <p:cNvSpPr>
            <a:spLocks noChangeArrowheads="1"/>
          </p:cNvSpPr>
          <p:nvPr/>
        </p:nvSpPr>
        <p:spPr bwMode="auto">
          <a:xfrm>
            <a:off x="5943600" y="4406900"/>
            <a:ext cx="30777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BGCF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14" name="Rectangle 50"/>
          <p:cNvSpPr>
            <a:spLocks noChangeArrowheads="1"/>
          </p:cNvSpPr>
          <p:nvPr/>
        </p:nvSpPr>
        <p:spPr bwMode="auto">
          <a:xfrm>
            <a:off x="6291263" y="43688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15" name="Rectangle 51"/>
          <p:cNvSpPr>
            <a:spLocks noChangeArrowheads="1"/>
          </p:cNvSpPr>
          <p:nvPr/>
        </p:nvSpPr>
        <p:spPr bwMode="auto">
          <a:xfrm>
            <a:off x="5784850" y="4333875"/>
            <a:ext cx="677863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16" name="Rectangle 52"/>
          <p:cNvSpPr>
            <a:spLocks noChangeArrowheads="1"/>
          </p:cNvSpPr>
          <p:nvPr/>
        </p:nvSpPr>
        <p:spPr bwMode="auto">
          <a:xfrm>
            <a:off x="5751513" y="4298950"/>
            <a:ext cx="681037" cy="260350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17" name="Rectangle 53"/>
          <p:cNvSpPr>
            <a:spLocks noChangeArrowheads="1"/>
          </p:cNvSpPr>
          <p:nvPr/>
        </p:nvSpPr>
        <p:spPr bwMode="auto">
          <a:xfrm>
            <a:off x="5913438" y="4368800"/>
            <a:ext cx="425450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18" name="Rectangle 54"/>
          <p:cNvSpPr>
            <a:spLocks noChangeArrowheads="1"/>
          </p:cNvSpPr>
          <p:nvPr/>
        </p:nvSpPr>
        <p:spPr bwMode="auto">
          <a:xfrm>
            <a:off x="5913438" y="4368800"/>
            <a:ext cx="7854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B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19" name="Rectangle 55"/>
          <p:cNvSpPr>
            <a:spLocks noChangeArrowheads="1"/>
          </p:cNvSpPr>
          <p:nvPr/>
        </p:nvSpPr>
        <p:spPr bwMode="auto">
          <a:xfrm>
            <a:off x="5999163" y="4368800"/>
            <a:ext cx="22923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0" name="Rectangle 56"/>
          <p:cNvSpPr>
            <a:spLocks noChangeArrowheads="1"/>
          </p:cNvSpPr>
          <p:nvPr/>
        </p:nvSpPr>
        <p:spPr bwMode="auto">
          <a:xfrm>
            <a:off x="6262688" y="43307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1" name="Rectangle 57"/>
          <p:cNvSpPr>
            <a:spLocks noChangeArrowheads="1"/>
          </p:cNvSpPr>
          <p:nvPr/>
        </p:nvSpPr>
        <p:spPr bwMode="auto">
          <a:xfrm>
            <a:off x="5935663" y="5211763"/>
            <a:ext cx="44132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22" name="Rectangle 58"/>
          <p:cNvSpPr>
            <a:spLocks noChangeArrowheads="1"/>
          </p:cNvSpPr>
          <p:nvPr/>
        </p:nvSpPr>
        <p:spPr bwMode="auto">
          <a:xfrm>
            <a:off x="5935663" y="5211763"/>
            <a:ext cx="336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GGSN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3" name="Rectangle 59"/>
          <p:cNvSpPr>
            <a:spLocks noChangeArrowheads="1"/>
          </p:cNvSpPr>
          <p:nvPr/>
        </p:nvSpPr>
        <p:spPr bwMode="auto">
          <a:xfrm>
            <a:off x="6300788" y="51736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4" name="Rectangle 60"/>
          <p:cNvSpPr>
            <a:spLocks noChangeArrowheads="1"/>
          </p:cNvSpPr>
          <p:nvPr/>
        </p:nvSpPr>
        <p:spPr bwMode="auto">
          <a:xfrm>
            <a:off x="5784850" y="5137150"/>
            <a:ext cx="677863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25" name="Rectangle 61"/>
          <p:cNvSpPr>
            <a:spLocks noChangeArrowheads="1"/>
          </p:cNvSpPr>
          <p:nvPr/>
        </p:nvSpPr>
        <p:spPr bwMode="auto">
          <a:xfrm>
            <a:off x="5751513" y="5099050"/>
            <a:ext cx="681037" cy="263525"/>
          </a:xfrm>
          <a:prstGeom prst="rect">
            <a:avLst/>
          </a:prstGeom>
          <a:solidFill>
            <a:srgbClr val="99CCFF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26" name="Rectangle 62"/>
          <p:cNvSpPr>
            <a:spLocks noChangeArrowheads="1"/>
          </p:cNvSpPr>
          <p:nvPr/>
        </p:nvSpPr>
        <p:spPr bwMode="auto">
          <a:xfrm>
            <a:off x="5905500" y="5173663"/>
            <a:ext cx="438150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27" name="Rectangle 63"/>
          <p:cNvSpPr>
            <a:spLocks noChangeArrowheads="1"/>
          </p:cNvSpPr>
          <p:nvPr/>
        </p:nvSpPr>
        <p:spPr bwMode="auto">
          <a:xfrm>
            <a:off x="5905500" y="5173663"/>
            <a:ext cx="336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996633"/>
                </a:solidFill>
                <a:latin typeface="+mn-lt"/>
                <a:ea typeface="新細明體" pitchFamily="18" charset="-120"/>
              </a:rPr>
              <a:t>GGSN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8" name="Rectangle 64"/>
          <p:cNvSpPr>
            <a:spLocks noChangeArrowheads="1"/>
          </p:cNvSpPr>
          <p:nvPr/>
        </p:nvSpPr>
        <p:spPr bwMode="auto">
          <a:xfrm>
            <a:off x="6270625" y="513397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29" name="Rectangle 65"/>
          <p:cNvSpPr>
            <a:spLocks noChangeArrowheads="1"/>
          </p:cNvSpPr>
          <p:nvPr/>
        </p:nvSpPr>
        <p:spPr bwMode="auto">
          <a:xfrm>
            <a:off x="5943600" y="5588000"/>
            <a:ext cx="420688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30" name="Rectangle 66"/>
          <p:cNvSpPr>
            <a:spLocks noChangeArrowheads="1"/>
          </p:cNvSpPr>
          <p:nvPr/>
        </p:nvSpPr>
        <p:spPr bwMode="auto">
          <a:xfrm>
            <a:off x="5943600" y="5588000"/>
            <a:ext cx="323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SGSN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31" name="Rectangle 67"/>
          <p:cNvSpPr>
            <a:spLocks noChangeArrowheads="1"/>
          </p:cNvSpPr>
          <p:nvPr/>
        </p:nvSpPr>
        <p:spPr bwMode="auto">
          <a:xfrm>
            <a:off x="6291263" y="55483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32" name="Rectangle 68"/>
          <p:cNvSpPr>
            <a:spLocks noChangeArrowheads="1"/>
          </p:cNvSpPr>
          <p:nvPr/>
        </p:nvSpPr>
        <p:spPr bwMode="auto">
          <a:xfrm>
            <a:off x="5784850" y="5513388"/>
            <a:ext cx="677863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33" name="Rectangle 69"/>
          <p:cNvSpPr>
            <a:spLocks noChangeArrowheads="1"/>
          </p:cNvSpPr>
          <p:nvPr/>
        </p:nvSpPr>
        <p:spPr bwMode="auto">
          <a:xfrm>
            <a:off x="5751513" y="5478463"/>
            <a:ext cx="681037" cy="260350"/>
          </a:xfrm>
          <a:prstGeom prst="rect">
            <a:avLst/>
          </a:prstGeom>
          <a:solidFill>
            <a:srgbClr val="99CCFF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34" name="Rectangle 70"/>
          <p:cNvSpPr>
            <a:spLocks noChangeArrowheads="1"/>
          </p:cNvSpPr>
          <p:nvPr/>
        </p:nvSpPr>
        <p:spPr bwMode="auto">
          <a:xfrm>
            <a:off x="5907088" y="5548313"/>
            <a:ext cx="430212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35" name="Rectangle 71"/>
          <p:cNvSpPr>
            <a:spLocks noChangeArrowheads="1"/>
          </p:cNvSpPr>
          <p:nvPr/>
        </p:nvSpPr>
        <p:spPr bwMode="auto">
          <a:xfrm>
            <a:off x="5907088" y="5548313"/>
            <a:ext cx="323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996633"/>
                </a:solidFill>
                <a:latin typeface="+mn-lt"/>
                <a:ea typeface="新細明體" pitchFamily="18" charset="-120"/>
              </a:rPr>
              <a:t>SGSN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336" name="Rectangle 72"/>
          <p:cNvSpPr>
            <a:spLocks noChangeArrowheads="1"/>
          </p:cNvSpPr>
          <p:nvPr/>
        </p:nvSpPr>
        <p:spPr bwMode="auto">
          <a:xfrm>
            <a:off x="6257925" y="551021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grpSp>
        <p:nvGrpSpPr>
          <p:cNvPr id="2" name="Group 73"/>
          <p:cNvGrpSpPr>
            <a:grpSpLocks/>
          </p:cNvGrpSpPr>
          <p:nvPr/>
        </p:nvGrpSpPr>
        <p:grpSpPr bwMode="auto">
          <a:xfrm>
            <a:off x="8089900" y="2592388"/>
            <a:ext cx="428625" cy="249237"/>
            <a:chOff x="5095" y="1838"/>
            <a:chExt cx="271" cy="157"/>
          </a:xfrm>
        </p:grpSpPr>
        <p:sp>
          <p:nvSpPr>
            <p:cNvPr id="3083338" name="Rectangle 74"/>
            <p:cNvSpPr>
              <a:spLocks noChangeArrowheads="1"/>
            </p:cNvSpPr>
            <p:nvPr/>
          </p:nvSpPr>
          <p:spPr bwMode="auto">
            <a:xfrm>
              <a:off x="5095" y="1838"/>
              <a:ext cx="271" cy="2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39" name="Rectangle 75"/>
            <p:cNvSpPr>
              <a:spLocks noChangeArrowheads="1"/>
            </p:cNvSpPr>
            <p:nvPr/>
          </p:nvSpPr>
          <p:spPr bwMode="auto">
            <a:xfrm>
              <a:off x="5095" y="1840"/>
              <a:ext cx="271" cy="4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0" name="Rectangle 76"/>
            <p:cNvSpPr>
              <a:spLocks noChangeArrowheads="1"/>
            </p:cNvSpPr>
            <p:nvPr/>
          </p:nvSpPr>
          <p:spPr bwMode="auto">
            <a:xfrm>
              <a:off x="5095" y="1844"/>
              <a:ext cx="271" cy="3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1" name="Rectangle 77"/>
            <p:cNvSpPr>
              <a:spLocks noChangeArrowheads="1"/>
            </p:cNvSpPr>
            <p:nvPr/>
          </p:nvSpPr>
          <p:spPr bwMode="auto">
            <a:xfrm>
              <a:off x="5095" y="1847"/>
              <a:ext cx="271" cy="2"/>
            </a:xfrm>
            <a:prstGeom prst="rect">
              <a:avLst/>
            </a:prstGeom>
            <a:solidFill>
              <a:srgbClr val="CDFFC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2" name="Rectangle 78"/>
            <p:cNvSpPr>
              <a:spLocks noChangeArrowheads="1"/>
            </p:cNvSpPr>
            <p:nvPr/>
          </p:nvSpPr>
          <p:spPr bwMode="auto">
            <a:xfrm>
              <a:off x="5095" y="1849"/>
              <a:ext cx="271" cy="4"/>
            </a:xfrm>
            <a:prstGeom prst="rect">
              <a:avLst/>
            </a:prstGeom>
            <a:solidFill>
              <a:srgbClr val="CDFFC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3" name="Rectangle 79"/>
            <p:cNvSpPr>
              <a:spLocks noChangeArrowheads="1"/>
            </p:cNvSpPr>
            <p:nvPr/>
          </p:nvSpPr>
          <p:spPr bwMode="auto">
            <a:xfrm>
              <a:off x="5095" y="1853"/>
              <a:ext cx="271" cy="3"/>
            </a:xfrm>
            <a:prstGeom prst="rect">
              <a:avLst/>
            </a:prstGeom>
            <a:solidFill>
              <a:srgbClr val="CEFFC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4" name="Rectangle 80"/>
            <p:cNvSpPr>
              <a:spLocks noChangeArrowheads="1"/>
            </p:cNvSpPr>
            <p:nvPr/>
          </p:nvSpPr>
          <p:spPr bwMode="auto">
            <a:xfrm>
              <a:off x="5095" y="1856"/>
              <a:ext cx="271" cy="4"/>
            </a:xfrm>
            <a:prstGeom prst="rect">
              <a:avLst/>
            </a:prstGeom>
            <a:solidFill>
              <a:srgbClr val="CEFFC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5" name="Rectangle 81"/>
            <p:cNvSpPr>
              <a:spLocks noChangeArrowheads="1"/>
            </p:cNvSpPr>
            <p:nvPr/>
          </p:nvSpPr>
          <p:spPr bwMode="auto">
            <a:xfrm>
              <a:off x="5095" y="1860"/>
              <a:ext cx="271" cy="2"/>
            </a:xfrm>
            <a:prstGeom prst="rect">
              <a:avLst/>
            </a:prstGeom>
            <a:solidFill>
              <a:srgbClr val="CFFFC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6" name="Rectangle 82"/>
            <p:cNvSpPr>
              <a:spLocks noChangeArrowheads="1"/>
            </p:cNvSpPr>
            <p:nvPr/>
          </p:nvSpPr>
          <p:spPr bwMode="auto">
            <a:xfrm>
              <a:off x="5095" y="1862"/>
              <a:ext cx="271" cy="2"/>
            </a:xfrm>
            <a:prstGeom prst="rect">
              <a:avLst/>
            </a:prstGeom>
            <a:solidFill>
              <a:srgbClr val="CFFFC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7" name="Rectangle 83"/>
            <p:cNvSpPr>
              <a:spLocks noChangeArrowheads="1"/>
            </p:cNvSpPr>
            <p:nvPr/>
          </p:nvSpPr>
          <p:spPr bwMode="auto">
            <a:xfrm>
              <a:off x="5095" y="1864"/>
              <a:ext cx="271" cy="5"/>
            </a:xfrm>
            <a:prstGeom prst="rect">
              <a:avLst/>
            </a:prstGeom>
            <a:solidFill>
              <a:srgbClr val="D0FFD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8" name="Rectangle 84"/>
            <p:cNvSpPr>
              <a:spLocks noChangeArrowheads="1"/>
            </p:cNvSpPr>
            <p:nvPr/>
          </p:nvSpPr>
          <p:spPr bwMode="auto">
            <a:xfrm>
              <a:off x="5095" y="1869"/>
              <a:ext cx="271" cy="2"/>
            </a:xfrm>
            <a:prstGeom prst="rect">
              <a:avLst/>
            </a:prstGeom>
            <a:solidFill>
              <a:srgbClr val="D1FFD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49" name="Rectangle 85"/>
            <p:cNvSpPr>
              <a:spLocks noChangeArrowheads="1"/>
            </p:cNvSpPr>
            <p:nvPr/>
          </p:nvSpPr>
          <p:spPr bwMode="auto">
            <a:xfrm>
              <a:off x="5095" y="1871"/>
              <a:ext cx="271" cy="4"/>
            </a:xfrm>
            <a:prstGeom prst="rect">
              <a:avLst/>
            </a:prstGeom>
            <a:solidFill>
              <a:srgbClr val="D2FFD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0" name="Rectangle 86"/>
            <p:cNvSpPr>
              <a:spLocks noChangeArrowheads="1"/>
            </p:cNvSpPr>
            <p:nvPr/>
          </p:nvSpPr>
          <p:spPr bwMode="auto">
            <a:xfrm>
              <a:off x="5095" y="1875"/>
              <a:ext cx="271" cy="3"/>
            </a:xfrm>
            <a:prstGeom prst="rect">
              <a:avLst/>
            </a:prstGeom>
            <a:solidFill>
              <a:srgbClr val="D3FFD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1" name="Rectangle 87"/>
            <p:cNvSpPr>
              <a:spLocks noChangeArrowheads="1"/>
            </p:cNvSpPr>
            <p:nvPr/>
          </p:nvSpPr>
          <p:spPr bwMode="auto">
            <a:xfrm>
              <a:off x="5095" y="1878"/>
              <a:ext cx="271" cy="2"/>
            </a:xfrm>
            <a:prstGeom prst="rect">
              <a:avLst/>
            </a:prstGeom>
            <a:solidFill>
              <a:srgbClr val="D4FFD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2" name="Rectangle 88"/>
            <p:cNvSpPr>
              <a:spLocks noChangeArrowheads="1"/>
            </p:cNvSpPr>
            <p:nvPr/>
          </p:nvSpPr>
          <p:spPr bwMode="auto">
            <a:xfrm>
              <a:off x="5095" y="1880"/>
              <a:ext cx="271" cy="4"/>
            </a:xfrm>
            <a:prstGeom prst="rect">
              <a:avLst/>
            </a:prstGeom>
            <a:solidFill>
              <a:srgbClr val="D5FFD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3" name="Rectangle 89"/>
            <p:cNvSpPr>
              <a:spLocks noChangeArrowheads="1"/>
            </p:cNvSpPr>
            <p:nvPr/>
          </p:nvSpPr>
          <p:spPr bwMode="auto">
            <a:xfrm>
              <a:off x="5095" y="1884"/>
              <a:ext cx="271" cy="2"/>
            </a:xfrm>
            <a:prstGeom prst="rect">
              <a:avLst/>
            </a:prstGeom>
            <a:solidFill>
              <a:srgbClr val="D6FFD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4" name="Rectangle 90"/>
            <p:cNvSpPr>
              <a:spLocks noChangeArrowheads="1"/>
            </p:cNvSpPr>
            <p:nvPr/>
          </p:nvSpPr>
          <p:spPr bwMode="auto">
            <a:xfrm>
              <a:off x="5095" y="1886"/>
              <a:ext cx="271" cy="3"/>
            </a:xfrm>
            <a:prstGeom prst="rect">
              <a:avLst/>
            </a:prstGeom>
            <a:solidFill>
              <a:srgbClr val="D8FF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5" name="Rectangle 91"/>
            <p:cNvSpPr>
              <a:spLocks noChangeArrowheads="1"/>
            </p:cNvSpPr>
            <p:nvPr/>
          </p:nvSpPr>
          <p:spPr bwMode="auto">
            <a:xfrm>
              <a:off x="5095" y="1889"/>
              <a:ext cx="271" cy="4"/>
            </a:xfrm>
            <a:prstGeom prst="rect">
              <a:avLst/>
            </a:prstGeom>
            <a:solidFill>
              <a:srgbClr val="D9FFD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6" name="Rectangle 92"/>
            <p:cNvSpPr>
              <a:spLocks noChangeArrowheads="1"/>
            </p:cNvSpPr>
            <p:nvPr/>
          </p:nvSpPr>
          <p:spPr bwMode="auto">
            <a:xfrm>
              <a:off x="5095" y="1893"/>
              <a:ext cx="271" cy="2"/>
            </a:xfrm>
            <a:prstGeom prst="rect">
              <a:avLst/>
            </a:prstGeom>
            <a:solidFill>
              <a:srgbClr val="DBFFD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7" name="Rectangle 93"/>
            <p:cNvSpPr>
              <a:spLocks noChangeArrowheads="1"/>
            </p:cNvSpPr>
            <p:nvPr/>
          </p:nvSpPr>
          <p:spPr bwMode="auto">
            <a:xfrm>
              <a:off x="5095" y="1895"/>
              <a:ext cx="271" cy="5"/>
            </a:xfrm>
            <a:prstGeom prst="rect">
              <a:avLst/>
            </a:prstGeom>
            <a:solidFill>
              <a:srgbClr val="DCFFD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8" name="Rectangle 94"/>
            <p:cNvSpPr>
              <a:spLocks noChangeArrowheads="1"/>
            </p:cNvSpPr>
            <p:nvPr/>
          </p:nvSpPr>
          <p:spPr bwMode="auto">
            <a:xfrm>
              <a:off x="5095" y="1900"/>
              <a:ext cx="271" cy="2"/>
            </a:xfrm>
            <a:prstGeom prst="rect">
              <a:avLst/>
            </a:prstGeom>
            <a:solidFill>
              <a:srgbClr val="DDFFD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59" name="Rectangle 95"/>
            <p:cNvSpPr>
              <a:spLocks noChangeArrowheads="1"/>
            </p:cNvSpPr>
            <p:nvPr/>
          </p:nvSpPr>
          <p:spPr bwMode="auto">
            <a:xfrm>
              <a:off x="5095" y="1902"/>
              <a:ext cx="271" cy="2"/>
            </a:xfrm>
            <a:prstGeom prst="rect">
              <a:avLst/>
            </a:prstGeom>
            <a:solidFill>
              <a:srgbClr val="DFFFD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0" name="Rectangle 96"/>
            <p:cNvSpPr>
              <a:spLocks noChangeArrowheads="1"/>
            </p:cNvSpPr>
            <p:nvPr/>
          </p:nvSpPr>
          <p:spPr bwMode="auto">
            <a:xfrm>
              <a:off x="5095" y="1904"/>
              <a:ext cx="271" cy="5"/>
            </a:xfrm>
            <a:prstGeom prst="rect">
              <a:avLst/>
            </a:prstGeom>
            <a:solidFill>
              <a:srgbClr val="E1FFE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1" name="Rectangle 97"/>
            <p:cNvSpPr>
              <a:spLocks noChangeArrowheads="1"/>
            </p:cNvSpPr>
            <p:nvPr/>
          </p:nvSpPr>
          <p:spPr bwMode="auto">
            <a:xfrm>
              <a:off x="5095" y="1909"/>
              <a:ext cx="271" cy="2"/>
            </a:xfrm>
            <a:prstGeom prst="rect">
              <a:avLst/>
            </a:prstGeom>
            <a:solidFill>
              <a:srgbClr val="E2FFE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2" name="Rectangle 98"/>
            <p:cNvSpPr>
              <a:spLocks noChangeArrowheads="1"/>
            </p:cNvSpPr>
            <p:nvPr/>
          </p:nvSpPr>
          <p:spPr bwMode="auto">
            <a:xfrm>
              <a:off x="5095" y="1911"/>
              <a:ext cx="271" cy="2"/>
            </a:xfrm>
            <a:prstGeom prst="rect">
              <a:avLst/>
            </a:prstGeom>
            <a:solidFill>
              <a:srgbClr val="E4FFE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3" name="Rectangle 99"/>
            <p:cNvSpPr>
              <a:spLocks noChangeArrowheads="1"/>
            </p:cNvSpPr>
            <p:nvPr/>
          </p:nvSpPr>
          <p:spPr bwMode="auto">
            <a:xfrm>
              <a:off x="5095" y="1913"/>
              <a:ext cx="271" cy="4"/>
            </a:xfrm>
            <a:prstGeom prst="rect">
              <a:avLst/>
            </a:prstGeom>
            <a:solidFill>
              <a:srgbClr val="E6FFE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4" name="Rectangle 100"/>
            <p:cNvSpPr>
              <a:spLocks noChangeArrowheads="1"/>
            </p:cNvSpPr>
            <p:nvPr/>
          </p:nvSpPr>
          <p:spPr bwMode="auto">
            <a:xfrm>
              <a:off x="5095" y="1917"/>
              <a:ext cx="271" cy="3"/>
            </a:xfrm>
            <a:prstGeom prst="rect">
              <a:avLst/>
            </a:prstGeom>
            <a:solidFill>
              <a:srgbClr val="E7FF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5" name="Rectangle 101"/>
            <p:cNvSpPr>
              <a:spLocks noChangeArrowheads="1"/>
            </p:cNvSpPr>
            <p:nvPr/>
          </p:nvSpPr>
          <p:spPr bwMode="auto">
            <a:xfrm>
              <a:off x="5095" y="1920"/>
              <a:ext cx="271" cy="4"/>
            </a:xfrm>
            <a:prstGeom prst="rect">
              <a:avLst/>
            </a:prstGeom>
            <a:solidFill>
              <a:srgbClr val="E9FFE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6" name="Rectangle 102"/>
            <p:cNvSpPr>
              <a:spLocks noChangeArrowheads="1"/>
            </p:cNvSpPr>
            <p:nvPr/>
          </p:nvSpPr>
          <p:spPr bwMode="auto">
            <a:xfrm>
              <a:off x="5095" y="1924"/>
              <a:ext cx="271" cy="2"/>
            </a:xfrm>
            <a:prstGeom prst="rect">
              <a:avLst/>
            </a:prstGeom>
            <a:solidFill>
              <a:srgbClr val="EBFFE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7" name="Rectangle 103"/>
            <p:cNvSpPr>
              <a:spLocks noChangeArrowheads="1"/>
            </p:cNvSpPr>
            <p:nvPr/>
          </p:nvSpPr>
          <p:spPr bwMode="auto">
            <a:xfrm>
              <a:off x="5095" y="1926"/>
              <a:ext cx="271" cy="3"/>
            </a:xfrm>
            <a:prstGeom prst="rect">
              <a:avLst/>
            </a:prstGeom>
            <a:solidFill>
              <a:srgbClr val="ECFFE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8" name="Rectangle 104"/>
            <p:cNvSpPr>
              <a:spLocks noChangeArrowheads="1"/>
            </p:cNvSpPr>
            <p:nvPr/>
          </p:nvSpPr>
          <p:spPr bwMode="auto">
            <a:xfrm>
              <a:off x="5095" y="1929"/>
              <a:ext cx="271" cy="2"/>
            </a:xfrm>
            <a:prstGeom prst="rect">
              <a:avLst/>
            </a:prstGeom>
            <a:solidFill>
              <a:srgbClr val="EEFFE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69" name="Rectangle 105"/>
            <p:cNvSpPr>
              <a:spLocks noChangeArrowheads="1"/>
            </p:cNvSpPr>
            <p:nvPr/>
          </p:nvSpPr>
          <p:spPr bwMode="auto">
            <a:xfrm>
              <a:off x="5095" y="1931"/>
              <a:ext cx="271" cy="4"/>
            </a:xfrm>
            <a:prstGeom prst="rect">
              <a:avLst/>
            </a:prstGeom>
            <a:solidFill>
              <a:srgbClr val="EFFFE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0" name="Rectangle 106"/>
            <p:cNvSpPr>
              <a:spLocks noChangeArrowheads="1"/>
            </p:cNvSpPr>
            <p:nvPr/>
          </p:nvSpPr>
          <p:spPr bwMode="auto">
            <a:xfrm>
              <a:off x="5095" y="1935"/>
              <a:ext cx="271" cy="5"/>
            </a:xfrm>
            <a:prstGeom prst="rect">
              <a:avLst/>
            </a:prstGeom>
            <a:solidFill>
              <a:srgbClr val="F1FFF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1" name="Rectangle 107"/>
            <p:cNvSpPr>
              <a:spLocks noChangeArrowheads="1"/>
            </p:cNvSpPr>
            <p:nvPr/>
          </p:nvSpPr>
          <p:spPr bwMode="auto">
            <a:xfrm>
              <a:off x="5095" y="1940"/>
              <a:ext cx="271" cy="2"/>
            </a:xfrm>
            <a:prstGeom prst="rect">
              <a:avLst/>
            </a:prstGeom>
            <a:solidFill>
              <a:srgbClr val="F2FFF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2" name="Rectangle 108"/>
            <p:cNvSpPr>
              <a:spLocks noChangeArrowheads="1"/>
            </p:cNvSpPr>
            <p:nvPr/>
          </p:nvSpPr>
          <p:spPr bwMode="auto">
            <a:xfrm>
              <a:off x="5095" y="1942"/>
              <a:ext cx="271" cy="2"/>
            </a:xfrm>
            <a:prstGeom prst="rect">
              <a:avLst/>
            </a:prstGeom>
            <a:solidFill>
              <a:srgbClr val="F3F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3" name="Rectangle 109"/>
            <p:cNvSpPr>
              <a:spLocks noChangeArrowheads="1"/>
            </p:cNvSpPr>
            <p:nvPr/>
          </p:nvSpPr>
          <p:spPr bwMode="auto">
            <a:xfrm>
              <a:off x="5095" y="1944"/>
              <a:ext cx="271" cy="4"/>
            </a:xfrm>
            <a:prstGeom prst="rect">
              <a:avLst/>
            </a:prstGeom>
            <a:solidFill>
              <a:srgbClr val="F4FFF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4" name="Rectangle 110"/>
            <p:cNvSpPr>
              <a:spLocks noChangeArrowheads="1"/>
            </p:cNvSpPr>
            <p:nvPr/>
          </p:nvSpPr>
          <p:spPr bwMode="auto">
            <a:xfrm>
              <a:off x="5095" y="1948"/>
              <a:ext cx="271" cy="3"/>
            </a:xfrm>
            <a:prstGeom prst="rect">
              <a:avLst/>
            </a:prstGeom>
            <a:solidFill>
              <a:srgbClr val="F5FFF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5" name="Rectangle 111"/>
            <p:cNvSpPr>
              <a:spLocks noChangeArrowheads="1"/>
            </p:cNvSpPr>
            <p:nvPr/>
          </p:nvSpPr>
          <p:spPr bwMode="auto">
            <a:xfrm>
              <a:off x="5095" y="1951"/>
              <a:ext cx="271" cy="2"/>
            </a:xfrm>
            <a:prstGeom prst="rect">
              <a:avLst/>
            </a:prstGeom>
            <a:solidFill>
              <a:srgbClr val="F6FFF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6" name="Rectangle 112"/>
            <p:cNvSpPr>
              <a:spLocks noChangeArrowheads="1"/>
            </p:cNvSpPr>
            <p:nvPr/>
          </p:nvSpPr>
          <p:spPr bwMode="auto">
            <a:xfrm>
              <a:off x="5095" y="1953"/>
              <a:ext cx="271" cy="4"/>
            </a:xfrm>
            <a:prstGeom prst="rect">
              <a:avLst/>
            </a:prstGeom>
            <a:solidFill>
              <a:srgbClr val="F7FFF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7" name="Rectangle 113"/>
            <p:cNvSpPr>
              <a:spLocks noChangeArrowheads="1"/>
            </p:cNvSpPr>
            <p:nvPr/>
          </p:nvSpPr>
          <p:spPr bwMode="auto">
            <a:xfrm>
              <a:off x="5095" y="1957"/>
              <a:ext cx="271" cy="2"/>
            </a:xfrm>
            <a:prstGeom prst="rect">
              <a:avLst/>
            </a:prstGeom>
            <a:solidFill>
              <a:srgbClr val="F8FFF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8" name="Rectangle 114"/>
            <p:cNvSpPr>
              <a:spLocks noChangeArrowheads="1"/>
            </p:cNvSpPr>
            <p:nvPr/>
          </p:nvSpPr>
          <p:spPr bwMode="auto">
            <a:xfrm>
              <a:off x="5095" y="1959"/>
              <a:ext cx="271" cy="3"/>
            </a:xfrm>
            <a:prstGeom prst="rect">
              <a:avLst/>
            </a:prstGeom>
            <a:solidFill>
              <a:srgbClr val="F9FFF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79" name="Rectangle 115"/>
            <p:cNvSpPr>
              <a:spLocks noChangeArrowheads="1"/>
            </p:cNvSpPr>
            <p:nvPr/>
          </p:nvSpPr>
          <p:spPr bwMode="auto">
            <a:xfrm>
              <a:off x="5095" y="1962"/>
              <a:ext cx="271" cy="4"/>
            </a:xfrm>
            <a:prstGeom prst="rect">
              <a:avLst/>
            </a:prstGeom>
            <a:solidFill>
              <a:srgbClr val="FAFFF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0" name="Rectangle 116"/>
            <p:cNvSpPr>
              <a:spLocks noChangeArrowheads="1"/>
            </p:cNvSpPr>
            <p:nvPr/>
          </p:nvSpPr>
          <p:spPr bwMode="auto">
            <a:xfrm>
              <a:off x="5095" y="1966"/>
              <a:ext cx="271" cy="2"/>
            </a:xfrm>
            <a:prstGeom prst="rect">
              <a:avLst/>
            </a:prstGeom>
            <a:solidFill>
              <a:srgbClr val="FBFFF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1" name="Rectangle 117"/>
            <p:cNvSpPr>
              <a:spLocks noChangeArrowheads="1"/>
            </p:cNvSpPr>
            <p:nvPr/>
          </p:nvSpPr>
          <p:spPr bwMode="auto">
            <a:xfrm>
              <a:off x="5095" y="1968"/>
              <a:ext cx="271" cy="3"/>
            </a:xfrm>
            <a:prstGeom prst="rect">
              <a:avLst/>
            </a:prstGeom>
            <a:solidFill>
              <a:srgbClr val="FBFFF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2" name="Rectangle 118"/>
            <p:cNvSpPr>
              <a:spLocks noChangeArrowheads="1"/>
            </p:cNvSpPr>
            <p:nvPr/>
          </p:nvSpPr>
          <p:spPr bwMode="auto">
            <a:xfrm>
              <a:off x="5095" y="1971"/>
              <a:ext cx="271" cy="4"/>
            </a:xfrm>
            <a:prstGeom prst="rect">
              <a:avLst/>
            </a:prstGeom>
            <a:solidFill>
              <a:srgbClr val="FCFFF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3" name="Rectangle 119"/>
            <p:cNvSpPr>
              <a:spLocks noChangeArrowheads="1"/>
            </p:cNvSpPr>
            <p:nvPr/>
          </p:nvSpPr>
          <p:spPr bwMode="auto">
            <a:xfrm>
              <a:off x="5095" y="1975"/>
              <a:ext cx="271" cy="4"/>
            </a:xfrm>
            <a:prstGeom prst="rect">
              <a:avLst/>
            </a:prstGeom>
            <a:solidFill>
              <a:srgbClr val="FCFFF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4" name="Rectangle 120"/>
            <p:cNvSpPr>
              <a:spLocks noChangeArrowheads="1"/>
            </p:cNvSpPr>
            <p:nvPr/>
          </p:nvSpPr>
          <p:spPr bwMode="auto">
            <a:xfrm>
              <a:off x="5095" y="1979"/>
              <a:ext cx="271" cy="3"/>
            </a:xfrm>
            <a:prstGeom prst="rect">
              <a:avLst/>
            </a:prstGeom>
            <a:solidFill>
              <a:srgbClr val="FDFFF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5" name="Rectangle 121"/>
            <p:cNvSpPr>
              <a:spLocks noChangeArrowheads="1"/>
            </p:cNvSpPr>
            <p:nvPr/>
          </p:nvSpPr>
          <p:spPr bwMode="auto">
            <a:xfrm>
              <a:off x="5095" y="1982"/>
              <a:ext cx="271" cy="2"/>
            </a:xfrm>
            <a:prstGeom prst="rect">
              <a:avLst/>
            </a:prstGeom>
            <a:solidFill>
              <a:srgbClr val="FDFFF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6" name="Rectangle 122"/>
            <p:cNvSpPr>
              <a:spLocks noChangeArrowheads="1"/>
            </p:cNvSpPr>
            <p:nvPr/>
          </p:nvSpPr>
          <p:spPr bwMode="auto">
            <a:xfrm>
              <a:off x="5095" y="1984"/>
              <a:ext cx="271" cy="2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7" name="Rectangle 123"/>
            <p:cNvSpPr>
              <a:spLocks noChangeArrowheads="1"/>
            </p:cNvSpPr>
            <p:nvPr/>
          </p:nvSpPr>
          <p:spPr bwMode="auto">
            <a:xfrm>
              <a:off x="5095" y="1986"/>
              <a:ext cx="271" cy="4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8" name="Rectangle 124"/>
            <p:cNvSpPr>
              <a:spLocks noChangeArrowheads="1"/>
            </p:cNvSpPr>
            <p:nvPr/>
          </p:nvSpPr>
          <p:spPr bwMode="auto">
            <a:xfrm>
              <a:off x="5095" y="1990"/>
              <a:ext cx="271" cy="3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89" name="Rectangle 125"/>
            <p:cNvSpPr>
              <a:spLocks noChangeArrowheads="1"/>
            </p:cNvSpPr>
            <p:nvPr/>
          </p:nvSpPr>
          <p:spPr bwMode="auto">
            <a:xfrm>
              <a:off x="5095" y="1993"/>
              <a:ext cx="271" cy="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83390" name="Rectangle 126"/>
          <p:cNvSpPr>
            <a:spLocks noChangeArrowheads="1"/>
          </p:cNvSpPr>
          <p:nvPr/>
        </p:nvSpPr>
        <p:spPr bwMode="auto">
          <a:xfrm>
            <a:off x="8089900" y="2592388"/>
            <a:ext cx="431800" cy="255587"/>
          </a:xfrm>
          <a:prstGeom prst="rect">
            <a:avLst/>
          </a:prstGeom>
          <a:solidFill>
            <a:srgbClr val="66FFFF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91" name="Rectangle 127"/>
          <p:cNvSpPr>
            <a:spLocks noChangeArrowheads="1"/>
          </p:cNvSpPr>
          <p:nvPr/>
        </p:nvSpPr>
        <p:spPr bwMode="auto">
          <a:xfrm>
            <a:off x="8207375" y="2651125"/>
            <a:ext cx="2730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392" name="Rectangle 128"/>
          <p:cNvSpPr>
            <a:spLocks noChangeArrowheads="1"/>
          </p:cNvSpPr>
          <p:nvPr/>
        </p:nvSpPr>
        <p:spPr bwMode="auto">
          <a:xfrm>
            <a:off x="8207375" y="2651125"/>
            <a:ext cx="168316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>
                <a:solidFill>
                  <a:srgbClr val="000000"/>
                </a:solidFill>
                <a:latin typeface="+mn-lt"/>
                <a:ea typeface="新細明體" pitchFamily="18" charset="-120"/>
              </a:rPr>
              <a:t>BS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393" name="Rectangle 129"/>
          <p:cNvSpPr>
            <a:spLocks noChangeArrowheads="1"/>
          </p:cNvSpPr>
          <p:nvPr/>
        </p:nvSpPr>
        <p:spPr bwMode="auto">
          <a:xfrm>
            <a:off x="8420100" y="2638425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grpSp>
        <p:nvGrpSpPr>
          <p:cNvPr id="3" name="Group 130"/>
          <p:cNvGrpSpPr>
            <a:grpSpLocks/>
          </p:cNvGrpSpPr>
          <p:nvPr/>
        </p:nvGrpSpPr>
        <p:grpSpPr bwMode="auto">
          <a:xfrm>
            <a:off x="7453313" y="3803650"/>
            <a:ext cx="665162" cy="525463"/>
            <a:chOff x="4696" y="2601"/>
            <a:chExt cx="418" cy="331"/>
          </a:xfrm>
        </p:grpSpPr>
        <p:sp>
          <p:nvSpPr>
            <p:cNvPr id="3083395" name="Rectangle 131"/>
            <p:cNvSpPr>
              <a:spLocks noChangeArrowheads="1"/>
            </p:cNvSpPr>
            <p:nvPr/>
          </p:nvSpPr>
          <p:spPr bwMode="auto">
            <a:xfrm>
              <a:off x="4696" y="2601"/>
              <a:ext cx="418" cy="2"/>
            </a:xfrm>
            <a:prstGeom prst="rect">
              <a:avLst/>
            </a:prstGeom>
            <a:solidFill>
              <a:srgbClr val="FF0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96" name="Rectangle 132"/>
            <p:cNvSpPr>
              <a:spLocks noChangeArrowheads="1"/>
            </p:cNvSpPr>
            <p:nvPr/>
          </p:nvSpPr>
          <p:spPr bwMode="auto">
            <a:xfrm>
              <a:off x="4696" y="2603"/>
              <a:ext cx="418" cy="2"/>
            </a:xfrm>
            <a:prstGeom prst="rect">
              <a:avLst/>
            </a:prstGeom>
            <a:solidFill>
              <a:srgbClr val="FF0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97" name="Rectangle 133"/>
            <p:cNvSpPr>
              <a:spLocks noChangeArrowheads="1"/>
            </p:cNvSpPr>
            <p:nvPr/>
          </p:nvSpPr>
          <p:spPr bwMode="auto">
            <a:xfrm>
              <a:off x="4696" y="2605"/>
              <a:ext cx="418" cy="3"/>
            </a:xfrm>
            <a:prstGeom prst="rect">
              <a:avLst/>
            </a:prstGeom>
            <a:solidFill>
              <a:srgbClr val="FF0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98" name="Rectangle 134"/>
            <p:cNvSpPr>
              <a:spLocks noChangeArrowheads="1"/>
            </p:cNvSpPr>
            <p:nvPr/>
          </p:nvSpPr>
          <p:spPr bwMode="auto">
            <a:xfrm>
              <a:off x="4696" y="2608"/>
              <a:ext cx="418" cy="2"/>
            </a:xfrm>
            <a:prstGeom prst="rect">
              <a:avLst/>
            </a:prstGeom>
            <a:solidFill>
              <a:srgbClr val="FF1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399" name="Rectangle 135"/>
            <p:cNvSpPr>
              <a:spLocks noChangeArrowheads="1"/>
            </p:cNvSpPr>
            <p:nvPr/>
          </p:nvSpPr>
          <p:spPr bwMode="auto">
            <a:xfrm>
              <a:off x="4696" y="2610"/>
              <a:ext cx="418" cy="2"/>
            </a:xfrm>
            <a:prstGeom prst="rect">
              <a:avLst/>
            </a:prstGeom>
            <a:solidFill>
              <a:srgbClr val="FF1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0" name="Rectangle 136"/>
            <p:cNvSpPr>
              <a:spLocks noChangeArrowheads="1"/>
            </p:cNvSpPr>
            <p:nvPr/>
          </p:nvSpPr>
          <p:spPr bwMode="auto">
            <a:xfrm>
              <a:off x="4696" y="2612"/>
              <a:ext cx="418" cy="2"/>
            </a:xfrm>
            <a:prstGeom prst="rect">
              <a:avLst/>
            </a:prstGeom>
            <a:solidFill>
              <a:srgbClr val="FF1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1" name="Rectangle 137"/>
            <p:cNvSpPr>
              <a:spLocks noChangeArrowheads="1"/>
            </p:cNvSpPr>
            <p:nvPr/>
          </p:nvSpPr>
          <p:spPr bwMode="auto">
            <a:xfrm>
              <a:off x="4696" y="2614"/>
              <a:ext cx="418" cy="1"/>
            </a:xfrm>
            <a:prstGeom prst="rect">
              <a:avLst/>
            </a:prstGeom>
            <a:solidFill>
              <a:srgbClr val="FF1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2" name="Rectangle 138"/>
            <p:cNvSpPr>
              <a:spLocks noChangeArrowheads="1"/>
            </p:cNvSpPr>
            <p:nvPr/>
          </p:nvSpPr>
          <p:spPr bwMode="auto">
            <a:xfrm>
              <a:off x="4696" y="2614"/>
              <a:ext cx="418" cy="2"/>
            </a:xfrm>
            <a:prstGeom prst="rect">
              <a:avLst/>
            </a:prstGeom>
            <a:solidFill>
              <a:srgbClr val="FF1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3" name="Rectangle 139"/>
            <p:cNvSpPr>
              <a:spLocks noChangeArrowheads="1"/>
            </p:cNvSpPr>
            <p:nvPr/>
          </p:nvSpPr>
          <p:spPr bwMode="auto">
            <a:xfrm>
              <a:off x="4696" y="2616"/>
              <a:ext cx="418" cy="3"/>
            </a:xfrm>
            <a:prstGeom prst="rect">
              <a:avLst/>
            </a:prstGeom>
            <a:solidFill>
              <a:srgbClr val="FF1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4" name="Rectangle 140"/>
            <p:cNvSpPr>
              <a:spLocks noChangeArrowheads="1"/>
            </p:cNvSpPr>
            <p:nvPr/>
          </p:nvSpPr>
          <p:spPr bwMode="auto">
            <a:xfrm>
              <a:off x="4696" y="2619"/>
              <a:ext cx="418" cy="2"/>
            </a:xfrm>
            <a:prstGeom prst="rect">
              <a:avLst/>
            </a:prstGeom>
            <a:solidFill>
              <a:srgbClr val="FF1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5" name="Rectangle 141"/>
            <p:cNvSpPr>
              <a:spLocks noChangeArrowheads="1"/>
            </p:cNvSpPr>
            <p:nvPr/>
          </p:nvSpPr>
          <p:spPr bwMode="auto">
            <a:xfrm>
              <a:off x="4696" y="2621"/>
              <a:ext cx="418" cy="2"/>
            </a:xfrm>
            <a:prstGeom prst="rect">
              <a:avLst/>
            </a:prstGeom>
            <a:solidFill>
              <a:srgbClr val="FF2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6" name="Rectangle 142"/>
            <p:cNvSpPr>
              <a:spLocks noChangeArrowheads="1"/>
            </p:cNvSpPr>
            <p:nvPr/>
          </p:nvSpPr>
          <p:spPr bwMode="auto">
            <a:xfrm>
              <a:off x="4696" y="2623"/>
              <a:ext cx="418" cy="2"/>
            </a:xfrm>
            <a:prstGeom prst="rect">
              <a:avLst/>
            </a:prstGeom>
            <a:solidFill>
              <a:srgbClr val="FF2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7" name="Rectangle 143"/>
            <p:cNvSpPr>
              <a:spLocks noChangeArrowheads="1"/>
            </p:cNvSpPr>
            <p:nvPr/>
          </p:nvSpPr>
          <p:spPr bwMode="auto">
            <a:xfrm>
              <a:off x="4696" y="2625"/>
              <a:ext cx="418" cy="2"/>
            </a:xfrm>
            <a:prstGeom prst="rect">
              <a:avLst/>
            </a:prstGeom>
            <a:solidFill>
              <a:srgbClr val="FF2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8" name="Rectangle 144"/>
            <p:cNvSpPr>
              <a:spLocks noChangeArrowheads="1"/>
            </p:cNvSpPr>
            <p:nvPr/>
          </p:nvSpPr>
          <p:spPr bwMode="auto">
            <a:xfrm>
              <a:off x="4696" y="2627"/>
              <a:ext cx="418" cy="3"/>
            </a:xfrm>
            <a:prstGeom prst="rect">
              <a:avLst/>
            </a:prstGeom>
            <a:solidFill>
              <a:srgbClr val="FF2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09" name="Rectangle 145"/>
            <p:cNvSpPr>
              <a:spLocks noChangeArrowheads="1"/>
            </p:cNvSpPr>
            <p:nvPr/>
          </p:nvSpPr>
          <p:spPr bwMode="auto">
            <a:xfrm>
              <a:off x="4696" y="2630"/>
              <a:ext cx="418" cy="2"/>
            </a:xfrm>
            <a:prstGeom prst="rect">
              <a:avLst/>
            </a:prstGeom>
            <a:solidFill>
              <a:srgbClr val="FF2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0" name="Rectangle 146"/>
            <p:cNvSpPr>
              <a:spLocks noChangeArrowheads="1"/>
            </p:cNvSpPr>
            <p:nvPr/>
          </p:nvSpPr>
          <p:spPr bwMode="auto">
            <a:xfrm>
              <a:off x="4696" y="2632"/>
              <a:ext cx="418" cy="2"/>
            </a:xfrm>
            <a:prstGeom prst="rect">
              <a:avLst/>
            </a:prstGeom>
            <a:solidFill>
              <a:srgbClr val="FF2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1" name="Rectangle 147"/>
            <p:cNvSpPr>
              <a:spLocks noChangeArrowheads="1"/>
            </p:cNvSpPr>
            <p:nvPr/>
          </p:nvSpPr>
          <p:spPr bwMode="auto">
            <a:xfrm>
              <a:off x="4696" y="2634"/>
              <a:ext cx="418" cy="1"/>
            </a:xfrm>
            <a:prstGeom prst="rect">
              <a:avLst/>
            </a:prstGeom>
            <a:solidFill>
              <a:srgbClr val="FF2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2" name="Rectangle 148"/>
            <p:cNvSpPr>
              <a:spLocks noChangeArrowheads="1"/>
            </p:cNvSpPr>
            <p:nvPr/>
          </p:nvSpPr>
          <p:spPr bwMode="auto">
            <a:xfrm>
              <a:off x="4696" y="2634"/>
              <a:ext cx="418" cy="2"/>
            </a:xfrm>
            <a:prstGeom prst="rect">
              <a:avLst/>
            </a:prstGeom>
            <a:solidFill>
              <a:srgbClr val="FF2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3" name="Rectangle 149"/>
            <p:cNvSpPr>
              <a:spLocks noChangeArrowheads="1"/>
            </p:cNvSpPr>
            <p:nvPr/>
          </p:nvSpPr>
          <p:spPr bwMode="auto">
            <a:xfrm>
              <a:off x="4696" y="2636"/>
              <a:ext cx="418" cy="3"/>
            </a:xfrm>
            <a:prstGeom prst="rect">
              <a:avLst/>
            </a:prstGeom>
            <a:solidFill>
              <a:srgbClr val="FF3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4" name="Rectangle 150"/>
            <p:cNvSpPr>
              <a:spLocks noChangeArrowheads="1"/>
            </p:cNvSpPr>
            <p:nvPr/>
          </p:nvSpPr>
          <p:spPr bwMode="auto">
            <a:xfrm>
              <a:off x="4696" y="2639"/>
              <a:ext cx="418" cy="2"/>
            </a:xfrm>
            <a:prstGeom prst="rect">
              <a:avLst/>
            </a:prstGeom>
            <a:solidFill>
              <a:srgbClr val="FF3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5" name="Rectangle 151"/>
            <p:cNvSpPr>
              <a:spLocks noChangeArrowheads="1"/>
            </p:cNvSpPr>
            <p:nvPr/>
          </p:nvSpPr>
          <p:spPr bwMode="auto">
            <a:xfrm>
              <a:off x="4696" y="2641"/>
              <a:ext cx="418" cy="2"/>
            </a:xfrm>
            <a:prstGeom prst="rect">
              <a:avLst/>
            </a:prstGeom>
            <a:solidFill>
              <a:srgbClr val="FF3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6" name="Rectangle 152"/>
            <p:cNvSpPr>
              <a:spLocks noChangeArrowheads="1"/>
            </p:cNvSpPr>
            <p:nvPr/>
          </p:nvSpPr>
          <p:spPr bwMode="auto">
            <a:xfrm>
              <a:off x="4696" y="2643"/>
              <a:ext cx="418" cy="2"/>
            </a:xfrm>
            <a:prstGeom prst="rect">
              <a:avLst/>
            </a:prstGeom>
            <a:solidFill>
              <a:srgbClr val="FF3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7" name="Rectangle 153"/>
            <p:cNvSpPr>
              <a:spLocks noChangeArrowheads="1"/>
            </p:cNvSpPr>
            <p:nvPr/>
          </p:nvSpPr>
          <p:spPr bwMode="auto">
            <a:xfrm>
              <a:off x="4696" y="2645"/>
              <a:ext cx="418" cy="2"/>
            </a:xfrm>
            <a:prstGeom prst="rect">
              <a:avLst/>
            </a:prstGeom>
            <a:solidFill>
              <a:srgbClr val="FF3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8" name="Rectangle 154"/>
            <p:cNvSpPr>
              <a:spLocks noChangeArrowheads="1"/>
            </p:cNvSpPr>
            <p:nvPr/>
          </p:nvSpPr>
          <p:spPr bwMode="auto">
            <a:xfrm>
              <a:off x="4696" y="2647"/>
              <a:ext cx="418" cy="3"/>
            </a:xfrm>
            <a:prstGeom prst="rect">
              <a:avLst/>
            </a:prstGeom>
            <a:solidFill>
              <a:srgbClr val="FF3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19" name="Rectangle 155"/>
            <p:cNvSpPr>
              <a:spLocks noChangeArrowheads="1"/>
            </p:cNvSpPr>
            <p:nvPr/>
          </p:nvSpPr>
          <p:spPr bwMode="auto">
            <a:xfrm>
              <a:off x="4696" y="2650"/>
              <a:ext cx="418" cy="1"/>
            </a:xfrm>
            <a:prstGeom prst="rect">
              <a:avLst/>
            </a:prstGeom>
            <a:solidFill>
              <a:srgbClr val="FF3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0" name="Rectangle 156"/>
            <p:cNvSpPr>
              <a:spLocks noChangeArrowheads="1"/>
            </p:cNvSpPr>
            <p:nvPr/>
          </p:nvSpPr>
          <p:spPr bwMode="auto">
            <a:xfrm>
              <a:off x="4696" y="2650"/>
              <a:ext cx="418" cy="4"/>
            </a:xfrm>
            <a:prstGeom prst="rect">
              <a:avLst/>
            </a:prstGeom>
            <a:solidFill>
              <a:srgbClr val="FF3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1" name="Rectangle 157"/>
            <p:cNvSpPr>
              <a:spLocks noChangeArrowheads="1"/>
            </p:cNvSpPr>
            <p:nvPr/>
          </p:nvSpPr>
          <p:spPr bwMode="auto">
            <a:xfrm>
              <a:off x="4696" y="2654"/>
              <a:ext cx="418" cy="1"/>
            </a:xfrm>
            <a:prstGeom prst="rect">
              <a:avLst/>
            </a:prstGeom>
            <a:solidFill>
              <a:srgbClr val="FF4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2" name="Rectangle 158"/>
            <p:cNvSpPr>
              <a:spLocks noChangeArrowheads="1"/>
            </p:cNvSpPr>
            <p:nvPr/>
          </p:nvSpPr>
          <p:spPr bwMode="auto">
            <a:xfrm>
              <a:off x="4696" y="2654"/>
              <a:ext cx="418" cy="2"/>
            </a:xfrm>
            <a:prstGeom prst="rect">
              <a:avLst/>
            </a:prstGeom>
            <a:solidFill>
              <a:srgbClr val="FF4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3" name="Rectangle 159"/>
            <p:cNvSpPr>
              <a:spLocks noChangeArrowheads="1"/>
            </p:cNvSpPr>
            <p:nvPr/>
          </p:nvSpPr>
          <p:spPr bwMode="auto">
            <a:xfrm>
              <a:off x="4696" y="2656"/>
              <a:ext cx="418" cy="2"/>
            </a:xfrm>
            <a:prstGeom prst="rect">
              <a:avLst/>
            </a:prstGeom>
            <a:solidFill>
              <a:srgbClr val="FF4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4" name="Rectangle 160"/>
            <p:cNvSpPr>
              <a:spLocks noChangeArrowheads="1"/>
            </p:cNvSpPr>
            <p:nvPr/>
          </p:nvSpPr>
          <p:spPr bwMode="auto">
            <a:xfrm>
              <a:off x="4696" y="2658"/>
              <a:ext cx="418" cy="3"/>
            </a:xfrm>
            <a:prstGeom prst="rect">
              <a:avLst/>
            </a:prstGeom>
            <a:solidFill>
              <a:srgbClr val="FF4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5" name="Rectangle 161"/>
            <p:cNvSpPr>
              <a:spLocks noChangeArrowheads="1"/>
            </p:cNvSpPr>
            <p:nvPr/>
          </p:nvSpPr>
          <p:spPr bwMode="auto">
            <a:xfrm>
              <a:off x="4696" y="2661"/>
              <a:ext cx="418" cy="2"/>
            </a:xfrm>
            <a:prstGeom prst="rect">
              <a:avLst/>
            </a:prstGeom>
            <a:solidFill>
              <a:srgbClr val="FF4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6" name="Rectangle 162"/>
            <p:cNvSpPr>
              <a:spLocks noChangeArrowheads="1"/>
            </p:cNvSpPr>
            <p:nvPr/>
          </p:nvSpPr>
          <p:spPr bwMode="auto">
            <a:xfrm>
              <a:off x="4696" y="2663"/>
              <a:ext cx="418" cy="2"/>
            </a:xfrm>
            <a:prstGeom prst="rect">
              <a:avLst/>
            </a:prstGeom>
            <a:solidFill>
              <a:srgbClr val="FF4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7" name="Rectangle 163"/>
            <p:cNvSpPr>
              <a:spLocks noChangeArrowheads="1"/>
            </p:cNvSpPr>
            <p:nvPr/>
          </p:nvSpPr>
          <p:spPr bwMode="auto">
            <a:xfrm>
              <a:off x="4696" y="2665"/>
              <a:ext cx="418" cy="2"/>
            </a:xfrm>
            <a:prstGeom prst="rect">
              <a:avLst/>
            </a:prstGeom>
            <a:solidFill>
              <a:srgbClr val="FF4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8" name="Rectangle 164"/>
            <p:cNvSpPr>
              <a:spLocks noChangeArrowheads="1"/>
            </p:cNvSpPr>
            <p:nvPr/>
          </p:nvSpPr>
          <p:spPr bwMode="auto">
            <a:xfrm>
              <a:off x="4696" y="2667"/>
              <a:ext cx="418" cy="3"/>
            </a:xfrm>
            <a:prstGeom prst="rect">
              <a:avLst/>
            </a:prstGeom>
            <a:solidFill>
              <a:srgbClr val="FF4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29" name="Rectangle 165"/>
            <p:cNvSpPr>
              <a:spLocks noChangeArrowheads="1"/>
            </p:cNvSpPr>
            <p:nvPr/>
          </p:nvSpPr>
          <p:spPr bwMode="auto">
            <a:xfrm>
              <a:off x="4696" y="2670"/>
              <a:ext cx="418" cy="1"/>
            </a:xfrm>
            <a:prstGeom prst="rect">
              <a:avLst/>
            </a:prstGeom>
            <a:solidFill>
              <a:srgbClr val="FF5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0" name="Rectangle 166"/>
            <p:cNvSpPr>
              <a:spLocks noChangeArrowheads="1"/>
            </p:cNvSpPr>
            <p:nvPr/>
          </p:nvSpPr>
          <p:spPr bwMode="auto">
            <a:xfrm>
              <a:off x="4696" y="2670"/>
              <a:ext cx="418" cy="2"/>
            </a:xfrm>
            <a:prstGeom prst="rect">
              <a:avLst/>
            </a:prstGeom>
            <a:solidFill>
              <a:srgbClr val="FF5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1" name="Rectangle 167"/>
            <p:cNvSpPr>
              <a:spLocks noChangeArrowheads="1"/>
            </p:cNvSpPr>
            <p:nvPr/>
          </p:nvSpPr>
          <p:spPr bwMode="auto">
            <a:xfrm>
              <a:off x="4696" y="2672"/>
              <a:ext cx="418" cy="2"/>
            </a:xfrm>
            <a:prstGeom prst="rect">
              <a:avLst/>
            </a:prstGeom>
            <a:solidFill>
              <a:srgbClr val="FF5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2" name="Rectangle 168"/>
            <p:cNvSpPr>
              <a:spLocks noChangeArrowheads="1"/>
            </p:cNvSpPr>
            <p:nvPr/>
          </p:nvSpPr>
          <p:spPr bwMode="auto">
            <a:xfrm>
              <a:off x="4696" y="2674"/>
              <a:ext cx="418" cy="2"/>
            </a:xfrm>
            <a:prstGeom prst="rect">
              <a:avLst/>
            </a:prstGeom>
            <a:solidFill>
              <a:srgbClr val="FF5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3" name="Rectangle 169"/>
            <p:cNvSpPr>
              <a:spLocks noChangeArrowheads="1"/>
            </p:cNvSpPr>
            <p:nvPr/>
          </p:nvSpPr>
          <p:spPr bwMode="auto">
            <a:xfrm>
              <a:off x="4696" y="2676"/>
              <a:ext cx="418" cy="2"/>
            </a:xfrm>
            <a:prstGeom prst="rect">
              <a:avLst/>
            </a:prstGeom>
            <a:solidFill>
              <a:srgbClr val="FF5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4" name="Rectangle 170"/>
            <p:cNvSpPr>
              <a:spLocks noChangeArrowheads="1"/>
            </p:cNvSpPr>
            <p:nvPr/>
          </p:nvSpPr>
          <p:spPr bwMode="auto">
            <a:xfrm>
              <a:off x="4696" y="2678"/>
              <a:ext cx="418" cy="3"/>
            </a:xfrm>
            <a:prstGeom prst="rect">
              <a:avLst/>
            </a:prstGeom>
            <a:solidFill>
              <a:srgbClr val="FF5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5" name="Rectangle 171"/>
            <p:cNvSpPr>
              <a:spLocks noChangeArrowheads="1"/>
            </p:cNvSpPr>
            <p:nvPr/>
          </p:nvSpPr>
          <p:spPr bwMode="auto">
            <a:xfrm>
              <a:off x="4696" y="2681"/>
              <a:ext cx="418" cy="2"/>
            </a:xfrm>
            <a:prstGeom prst="rect">
              <a:avLst/>
            </a:prstGeom>
            <a:solidFill>
              <a:srgbClr val="FF5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6" name="Rectangle 172"/>
            <p:cNvSpPr>
              <a:spLocks noChangeArrowheads="1"/>
            </p:cNvSpPr>
            <p:nvPr/>
          </p:nvSpPr>
          <p:spPr bwMode="auto">
            <a:xfrm>
              <a:off x="4696" y="2683"/>
              <a:ext cx="418" cy="2"/>
            </a:xfrm>
            <a:prstGeom prst="rect">
              <a:avLst/>
            </a:prstGeom>
            <a:solidFill>
              <a:srgbClr val="FF5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7" name="Rectangle 173"/>
            <p:cNvSpPr>
              <a:spLocks noChangeArrowheads="1"/>
            </p:cNvSpPr>
            <p:nvPr/>
          </p:nvSpPr>
          <p:spPr bwMode="auto">
            <a:xfrm>
              <a:off x="4696" y="2685"/>
              <a:ext cx="418" cy="2"/>
            </a:xfrm>
            <a:prstGeom prst="rect">
              <a:avLst/>
            </a:prstGeom>
            <a:solidFill>
              <a:srgbClr val="FF6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8" name="Rectangle 174"/>
            <p:cNvSpPr>
              <a:spLocks noChangeArrowheads="1"/>
            </p:cNvSpPr>
            <p:nvPr/>
          </p:nvSpPr>
          <p:spPr bwMode="auto">
            <a:xfrm>
              <a:off x="4696" y="2687"/>
              <a:ext cx="418" cy="2"/>
            </a:xfrm>
            <a:prstGeom prst="rect">
              <a:avLst/>
            </a:prstGeom>
            <a:solidFill>
              <a:srgbClr val="FF6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39" name="Rectangle 175"/>
            <p:cNvSpPr>
              <a:spLocks noChangeArrowheads="1"/>
            </p:cNvSpPr>
            <p:nvPr/>
          </p:nvSpPr>
          <p:spPr bwMode="auto">
            <a:xfrm>
              <a:off x="4696" y="2689"/>
              <a:ext cx="418" cy="1"/>
            </a:xfrm>
            <a:prstGeom prst="rect">
              <a:avLst/>
            </a:prstGeom>
            <a:solidFill>
              <a:srgbClr val="FF6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0" name="Rectangle 176"/>
            <p:cNvSpPr>
              <a:spLocks noChangeArrowheads="1"/>
            </p:cNvSpPr>
            <p:nvPr/>
          </p:nvSpPr>
          <p:spPr bwMode="auto">
            <a:xfrm>
              <a:off x="4696" y="2689"/>
              <a:ext cx="418" cy="3"/>
            </a:xfrm>
            <a:prstGeom prst="rect">
              <a:avLst/>
            </a:prstGeom>
            <a:solidFill>
              <a:srgbClr val="FF6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1" name="Rectangle 177"/>
            <p:cNvSpPr>
              <a:spLocks noChangeArrowheads="1"/>
            </p:cNvSpPr>
            <p:nvPr/>
          </p:nvSpPr>
          <p:spPr bwMode="auto">
            <a:xfrm>
              <a:off x="4696" y="2692"/>
              <a:ext cx="418" cy="2"/>
            </a:xfrm>
            <a:prstGeom prst="rect">
              <a:avLst/>
            </a:prstGeom>
            <a:solidFill>
              <a:srgbClr val="FF6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2" name="Rectangle 178"/>
            <p:cNvSpPr>
              <a:spLocks noChangeArrowheads="1"/>
            </p:cNvSpPr>
            <p:nvPr/>
          </p:nvSpPr>
          <p:spPr bwMode="auto">
            <a:xfrm>
              <a:off x="4696" y="2694"/>
              <a:ext cx="418" cy="2"/>
            </a:xfrm>
            <a:prstGeom prst="rect">
              <a:avLst/>
            </a:prstGeom>
            <a:solidFill>
              <a:srgbClr val="FF6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3" name="Rectangle 179"/>
            <p:cNvSpPr>
              <a:spLocks noChangeArrowheads="1"/>
            </p:cNvSpPr>
            <p:nvPr/>
          </p:nvSpPr>
          <p:spPr bwMode="auto">
            <a:xfrm>
              <a:off x="4696" y="2696"/>
              <a:ext cx="418" cy="2"/>
            </a:xfrm>
            <a:prstGeom prst="rect">
              <a:avLst/>
            </a:prstGeom>
            <a:solidFill>
              <a:srgbClr val="FF6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4" name="Rectangle 180"/>
            <p:cNvSpPr>
              <a:spLocks noChangeArrowheads="1"/>
            </p:cNvSpPr>
            <p:nvPr/>
          </p:nvSpPr>
          <p:spPr bwMode="auto">
            <a:xfrm>
              <a:off x="4696" y="2698"/>
              <a:ext cx="418" cy="2"/>
            </a:xfrm>
            <a:prstGeom prst="rect">
              <a:avLst/>
            </a:prstGeom>
            <a:solidFill>
              <a:srgbClr val="FF7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5" name="Rectangle 181"/>
            <p:cNvSpPr>
              <a:spLocks noChangeArrowheads="1"/>
            </p:cNvSpPr>
            <p:nvPr/>
          </p:nvSpPr>
          <p:spPr bwMode="auto">
            <a:xfrm>
              <a:off x="4696" y="2700"/>
              <a:ext cx="418" cy="3"/>
            </a:xfrm>
            <a:prstGeom prst="rect">
              <a:avLst/>
            </a:prstGeom>
            <a:solidFill>
              <a:srgbClr val="FF7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6" name="Rectangle 182"/>
            <p:cNvSpPr>
              <a:spLocks noChangeArrowheads="1"/>
            </p:cNvSpPr>
            <p:nvPr/>
          </p:nvSpPr>
          <p:spPr bwMode="auto">
            <a:xfrm>
              <a:off x="4696" y="2703"/>
              <a:ext cx="418" cy="2"/>
            </a:xfrm>
            <a:prstGeom prst="rect">
              <a:avLst/>
            </a:prstGeom>
            <a:solidFill>
              <a:srgbClr val="FF7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7" name="Rectangle 183"/>
            <p:cNvSpPr>
              <a:spLocks noChangeArrowheads="1"/>
            </p:cNvSpPr>
            <p:nvPr/>
          </p:nvSpPr>
          <p:spPr bwMode="auto">
            <a:xfrm>
              <a:off x="4696" y="2705"/>
              <a:ext cx="418" cy="1"/>
            </a:xfrm>
            <a:prstGeom prst="rect">
              <a:avLst/>
            </a:prstGeom>
            <a:solidFill>
              <a:srgbClr val="FF7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8" name="Rectangle 184"/>
            <p:cNvSpPr>
              <a:spLocks noChangeArrowheads="1"/>
            </p:cNvSpPr>
            <p:nvPr/>
          </p:nvSpPr>
          <p:spPr bwMode="auto">
            <a:xfrm>
              <a:off x="4696" y="2705"/>
              <a:ext cx="418" cy="4"/>
            </a:xfrm>
            <a:prstGeom prst="rect">
              <a:avLst/>
            </a:prstGeom>
            <a:solidFill>
              <a:srgbClr val="FF7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49" name="Rectangle 185"/>
            <p:cNvSpPr>
              <a:spLocks noChangeArrowheads="1"/>
            </p:cNvSpPr>
            <p:nvPr/>
          </p:nvSpPr>
          <p:spPr bwMode="auto">
            <a:xfrm>
              <a:off x="4696" y="2709"/>
              <a:ext cx="418" cy="1"/>
            </a:xfrm>
            <a:prstGeom prst="rect">
              <a:avLst/>
            </a:prstGeom>
            <a:solidFill>
              <a:srgbClr val="FF7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0" name="Rectangle 186"/>
            <p:cNvSpPr>
              <a:spLocks noChangeArrowheads="1"/>
            </p:cNvSpPr>
            <p:nvPr/>
          </p:nvSpPr>
          <p:spPr bwMode="auto">
            <a:xfrm>
              <a:off x="4696" y="2709"/>
              <a:ext cx="418" cy="3"/>
            </a:xfrm>
            <a:prstGeom prst="rect">
              <a:avLst/>
            </a:prstGeom>
            <a:solidFill>
              <a:srgbClr val="FF7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1" name="Rectangle 187"/>
            <p:cNvSpPr>
              <a:spLocks noChangeArrowheads="1"/>
            </p:cNvSpPr>
            <p:nvPr/>
          </p:nvSpPr>
          <p:spPr bwMode="auto">
            <a:xfrm>
              <a:off x="4696" y="2712"/>
              <a:ext cx="418" cy="2"/>
            </a:xfrm>
            <a:prstGeom prst="rect">
              <a:avLst/>
            </a:prstGeom>
            <a:solidFill>
              <a:srgbClr val="FF7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2" name="Rectangle 188"/>
            <p:cNvSpPr>
              <a:spLocks noChangeArrowheads="1"/>
            </p:cNvSpPr>
            <p:nvPr/>
          </p:nvSpPr>
          <p:spPr bwMode="auto">
            <a:xfrm>
              <a:off x="4696" y="2714"/>
              <a:ext cx="418" cy="2"/>
            </a:xfrm>
            <a:prstGeom prst="rect">
              <a:avLst/>
            </a:prstGeom>
            <a:solidFill>
              <a:srgbClr val="FF8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3" name="Rectangle 189"/>
            <p:cNvSpPr>
              <a:spLocks noChangeArrowheads="1"/>
            </p:cNvSpPr>
            <p:nvPr/>
          </p:nvSpPr>
          <p:spPr bwMode="auto">
            <a:xfrm>
              <a:off x="4696" y="2716"/>
              <a:ext cx="418" cy="2"/>
            </a:xfrm>
            <a:prstGeom prst="rect">
              <a:avLst/>
            </a:prstGeom>
            <a:solidFill>
              <a:srgbClr val="FF8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4" name="Rectangle 190"/>
            <p:cNvSpPr>
              <a:spLocks noChangeArrowheads="1"/>
            </p:cNvSpPr>
            <p:nvPr/>
          </p:nvSpPr>
          <p:spPr bwMode="auto">
            <a:xfrm>
              <a:off x="4696" y="2718"/>
              <a:ext cx="418" cy="2"/>
            </a:xfrm>
            <a:prstGeom prst="rect">
              <a:avLst/>
            </a:prstGeom>
            <a:solidFill>
              <a:srgbClr val="FF8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5" name="Rectangle 191"/>
            <p:cNvSpPr>
              <a:spLocks noChangeArrowheads="1"/>
            </p:cNvSpPr>
            <p:nvPr/>
          </p:nvSpPr>
          <p:spPr bwMode="auto">
            <a:xfrm>
              <a:off x="4696" y="2720"/>
              <a:ext cx="418" cy="3"/>
            </a:xfrm>
            <a:prstGeom prst="rect">
              <a:avLst/>
            </a:prstGeom>
            <a:solidFill>
              <a:srgbClr val="FF8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6" name="Rectangle 192"/>
            <p:cNvSpPr>
              <a:spLocks noChangeArrowheads="1"/>
            </p:cNvSpPr>
            <p:nvPr/>
          </p:nvSpPr>
          <p:spPr bwMode="auto">
            <a:xfrm>
              <a:off x="4696" y="2723"/>
              <a:ext cx="418" cy="2"/>
            </a:xfrm>
            <a:prstGeom prst="rect">
              <a:avLst/>
            </a:prstGeom>
            <a:solidFill>
              <a:srgbClr val="FF8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7" name="Rectangle 193"/>
            <p:cNvSpPr>
              <a:spLocks noChangeArrowheads="1"/>
            </p:cNvSpPr>
            <p:nvPr/>
          </p:nvSpPr>
          <p:spPr bwMode="auto">
            <a:xfrm>
              <a:off x="4696" y="2725"/>
              <a:ext cx="418" cy="1"/>
            </a:xfrm>
            <a:prstGeom prst="rect">
              <a:avLst/>
            </a:prstGeom>
            <a:solidFill>
              <a:srgbClr val="FF8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8" name="Rectangle 194"/>
            <p:cNvSpPr>
              <a:spLocks noChangeArrowheads="1"/>
            </p:cNvSpPr>
            <p:nvPr/>
          </p:nvSpPr>
          <p:spPr bwMode="auto">
            <a:xfrm>
              <a:off x="4696" y="2725"/>
              <a:ext cx="418" cy="2"/>
            </a:xfrm>
            <a:prstGeom prst="rect">
              <a:avLst/>
            </a:prstGeom>
            <a:solidFill>
              <a:srgbClr val="FF8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59" name="Rectangle 195"/>
            <p:cNvSpPr>
              <a:spLocks noChangeArrowheads="1"/>
            </p:cNvSpPr>
            <p:nvPr/>
          </p:nvSpPr>
          <p:spPr bwMode="auto">
            <a:xfrm>
              <a:off x="4696" y="2727"/>
              <a:ext cx="418" cy="2"/>
            </a:xfrm>
            <a:prstGeom prst="rect">
              <a:avLst/>
            </a:prstGeom>
            <a:solidFill>
              <a:srgbClr val="FF9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0" name="Rectangle 196"/>
            <p:cNvSpPr>
              <a:spLocks noChangeArrowheads="1"/>
            </p:cNvSpPr>
            <p:nvPr/>
          </p:nvSpPr>
          <p:spPr bwMode="auto">
            <a:xfrm>
              <a:off x="4696" y="2729"/>
              <a:ext cx="418" cy="2"/>
            </a:xfrm>
            <a:prstGeom prst="rect">
              <a:avLst/>
            </a:prstGeom>
            <a:solidFill>
              <a:srgbClr val="FF9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1" name="Rectangle 197"/>
            <p:cNvSpPr>
              <a:spLocks noChangeArrowheads="1"/>
            </p:cNvSpPr>
            <p:nvPr/>
          </p:nvSpPr>
          <p:spPr bwMode="auto">
            <a:xfrm>
              <a:off x="4696" y="2731"/>
              <a:ext cx="418" cy="3"/>
            </a:xfrm>
            <a:prstGeom prst="rect">
              <a:avLst/>
            </a:prstGeom>
            <a:solidFill>
              <a:srgbClr val="FF9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2" name="Rectangle 198"/>
            <p:cNvSpPr>
              <a:spLocks noChangeArrowheads="1"/>
            </p:cNvSpPr>
            <p:nvPr/>
          </p:nvSpPr>
          <p:spPr bwMode="auto">
            <a:xfrm>
              <a:off x="4696" y="2734"/>
              <a:ext cx="418" cy="2"/>
            </a:xfrm>
            <a:prstGeom prst="rect">
              <a:avLst/>
            </a:prstGeom>
            <a:solidFill>
              <a:srgbClr val="FF9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3" name="Rectangle 199"/>
            <p:cNvSpPr>
              <a:spLocks noChangeArrowheads="1"/>
            </p:cNvSpPr>
            <p:nvPr/>
          </p:nvSpPr>
          <p:spPr bwMode="auto">
            <a:xfrm>
              <a:off x="4696" y="2736"/>
              <a:ext cx="418" cy="2"/>
            </a:xfrm>
            <a:prstGeom prst="rect">
              <a:avLst/>
            </a:prstGeom>
            <a:solidFill>
              <a:srgbClr val="FF9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4" name="Rectangle 200"/>
            <p:cNvSpPr>
              <a:spLocks noChangeArrowheads="1"/>
            </p:cNvSpPr>
            <p:nvPr/>
          </p:nvSpPr>
          <p:spPr bwMode="auto">
            <a:xfrm>
              <a:off x="4696" y="2738"/>
              <a:ext cx="418" cy="2"/>
            </a:xfrm>
            <a:prstGeom prst="rect">
              <a:avLst/>
            </a:prstGeom>
            <a:solidFill>
              <a:srgbClr val="FF9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5" name="Rectangle 201"/>
            <p:cNvSpPr>
              <a:spLocks noChangeArrowheads="1"/>
            </p:cNvSpPr>
            <p:nvPr/>
          </p:nvSpPr>
          <p:spPr bwMode="auto">
            <a:xfrm>
              <a:off x="4696" y="2740"/>
              <a:ext cx="418" cy="3"/>
            </a:xfrm>
            <a:prstGeom prst="rect">
              <a:avLst/>
            </a:prstGeom>
            <a:solidFill>
              <a:srgbClr val="FF9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6" name="Rectangle 202"/>
            <p:cNvSpPr>
              <a:spLocks noChangeArrowheads="1"/>
            </p:cNvSpPr>
            <p:nvPr/>
          </p:nvSpPr>
          <p:spPr bwMode="auto">
            <a:xfrm>
              <a:off x="4696" y="2743"/>
              <a:ext cx="418" cy="2"/>
            </a:xfrm>
            <a:prstGeom prst="rect">
              <a:avLst/>
            </a:prstGeom>
            <a:solidFill>
              <a:srgbClr val="FF9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7" name="Rectangle 203"/>
            <p:cNvSpPr>
              <a:spLocks noChangeArrowheads="1"/>
            </p:cNvSpPr>
            <p:nvPr/>
          </p:nvSpPr>
          <p:spPr bwMode="auto">
            <a:xfrm>
              <a:off x="4696" y="2745"/>
              <a:ext cx="418" cy="1"/>
            </a:xfrm>
            <a:prstGeom prst="rect">
              <a:avLst/>
            </a:prstGeom>
            <a:solidFill>
              <a:srgbClr val="FF9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8" name="Rectangle 204"/>
            <p:cNvSpPr>
              <a:spLocks noChangeArrowheads="1"/>
            </p:cNvSpPr>
            <p:nvPr/>
          </p:nvSpPr>
          <p:spPr bwMode="auto">
            <a:xfrm>
              <a:off x="4696" y="2745"/>
              <a:ext cx="418" cy="2"/>
            </a:xfrm>
            <a:prstGeom prst="rect">
              <a:avLst/>
            </a:prstGeom>
            <a:solidFill>
              <a:srgbClr val="FFA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69" name="Rectangle 205"/>
            <p:cNvSpPr>
              <a:spLocks noChangeArrowheads="1"/>
            </p:cNvSpPr>
            <p:nvPr/>
          </p:nvSpPr>
          <p:spPr bwMode="auto">
            <a:xfrm>
              <a:off x="4696" y="2747"/>
              <a:ext cx="418" cy="2"/>
            </a:xfrm>
            <a:prstGeom prst="rect">
              <a:avLst/>
            </a:prstGeom>
            <a:solidFill>
              <a:srgbClr val="FFA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0" name="Rectangle 206"/>
            <p:cNvSpPr>
              <a:spLocks noChangeArrowheads="1"/>
            </p:cNvSpPr>
            <p:nvPr/>
          </p:nvSpPr>
          <p:spPr bwMode="auto">
            <a:xfrm>
              <a:off x="4696" y="2749"/>
              <a:ext cx="418" cy="2"/>
            </a:xfrm>
            <a:prstGeom prst="rect">
              <a:avLst/>
            </a:prstGeom>
            <a:solidFill>
              <a:srgbClr val="FFA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1" name="Rectangle 207"/>
            <p:cNvSpPr>
              <a:spLocks noChangeArrowheads="1"/>
            </p:cNvSpPr>
            <p:nvPr/>
          </p:nvSpPr>
          <p:spPr bwMode="auto">
            <a:xfrm>
              <a:off x="4696" y="2751"/>
              <a:ext cx="418" cy="3"/>
            </a:xfrm>
            <a:prstGeom prst="rect">
              <a:avLst/>
            </a:prstGeom>
            <a:solidFill>
              <a:srgbClr val="FFA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2" name="Rectangle 208"/>
            <p:cNvSpPr>
              <a:spLocks noChangeArrowheads="1"/>
            </p:cNvSpPr>
            <p:nvPr/>
          </p:nvSpPr>
          <p:spPr bwMode="auto">
            <a:xfrm>
              <a:off x="4696" y="2754"/>
              <a:ext cx="418" cy="2"/>
            </a:xfrm>
            <a:prstGeom prst="rect">
              <a:avLst/>
            </a:prstGeom>
            <a:solidFill>
              <a:srgbClr val="FFA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3" name="Rectangle 209"/>
            <p:cNvSpPr>
              <a:spLocks noChangeArrowheads="1"/>
            </p:cNvSpPr>
            <p:nvPr/>
          </p:nvSpPr>
          <p:spPr bwMode="auto">
            <a:xfrm>
              <a:off x="4696" y="2756"/>
              <a:ext cx="418" cy="2"/>
            </a:xfrm>
            <a:prstGeom prst="rect">
              <a:avLst/>
            </a:prstGeom>
            <a:solidFill>
              <a:srgbClr val="FFA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4" name="Rectangle 210"/>
            <p:cNvSpPr>
              <a:spLocks noChangeArrowheads="1"/>
            </p:cNvSpPr>
            <p:nvPr/>
          </p:nvSpPr>
          <p:spPr bwMode="auto">
            <a:xfrm>
              <a:off x="4696" y="2758"/>
              <a:ext cx="418" cy="2"/>
            </a:xfrm>
            <a:prstGeom prst="rect">
              <a:avLst/>
            </a:prstGeom>
            <a:solidFill>
              <a:srgbClr val="FFA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5" name="Rectangle 211"/>
            <p:cNvSpPr>
              <a:spLocks noChangeArrowheads="1"/>
            </p:cNvSpPr>
            <p:nvPr/>
          </p:nvSpPr>
          <p:spPr bwMode="auto">
            <a:xfrm>
              <a:off x="4696" y="2760"/>
              <a:ext cx="418" cy="1"/>
            </a:xfrm>
            <a:prstGeom prst="rect">
              <a:avLst/>
            </a:prstGeom>
            <a:solidFill>
              <a:srgbClr val="FFA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6" name="Rectangle 212"/>
            <p:cNvSpPr>
              <a:spLocks noChangeArrowheads="1"/>
            </p:cNvSpPr>
            <p:nvPr/>
          </p:nvSpPr>
          <p:spPr bwMode="auto">
            <a:xfrm>
              <a:off x="4696" y="2760"/>
              <a:ext cx="418" cy="5"/>
            </a:xfrm>
            <a:prstGeom prst="rect">
              <a:avLst/>
            </a:prstGeom>
            <a:solidFill>
              <a:srgbClr val="FFB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7" name="Rectangle 213"/>
            <p:cNvSpPr>
              <a:spLocks noChangeArrowheads="1"/>
            </p:cNvSpPr>
            <p:nvPr/>
          </p:nvSpPr>
          <p:spPr bwMode="auto">
            <a:xfrm>
              <a:off x="4696" y="2765"/>
              <a:ext cx="418" cy="1"/>
            </a:xfrm>
            <a:prstGeom prst="rect">
              <a:avLst/>
            </a:prstGeom>
            <a:solidFill>
              <a:srgbClr val="FFB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8" name="Rectangle 214"/>
            <p:cNvSpPr>
              <a:spLocks noChangeArrowheads="1"/>
            </p:cNvSpPr>
            <p:nvPr/>
          </p:nvSpPr>
          <p:spPr bwMode="auto">
            <a:xfrm>
              <a:off x="4696" y="2765"/>
              <a:ext cx="418" cy="2"/>
            </a:xfrm>
            <a:prstGeom prst="rect">
              <a:avLst/>
            </a:prstGeom>
            <a:solidFill>
              <a:srgbClr val="FFB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79" name="Rectangle 215"/>
            <p:cNvSpPr>
              <a:spLocks noChangeArrowheads="1"/>
            </p:cNvSpPr>
            <p:nvPr/>
          </p:nvSpPr>
          <p:spPr bwMode="auto">
            <a:xfrm>
              <a:off x="4696" y="2767"/>
              <a:ext cx="418" cy="2"/>
            </a:xfrm>
            <a:prstGeom prst="rect">
              <a:avLst/>
            </a:prstGeom>
            <a:solidFill>
              <a:srgbClr val="FFB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0" name="Rectangle 216"/>
            <p:cNvSpPr>
              <a:spLocks noChangeArrowheads="1"/>
            </p:cNvSpPr>
            <p:nvPr/>
          </p:nvSpPr>
          <p:spPr bwMode="auto">
            <a:xfrm>
              <a:off x="4696" y="2769"/>
              <a:ext cx="418" cy="2"/>
            </a:xfrm>
            <a:prstGeom prst="rect">
              <a:avLst/>
            </a:prstGeom>
            <a:solidFill>
              <a:srgbClr val="FFB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1" name="Rectangle 217"/>
            <p:cNvSpPr>
              <a:spLocks noChangeArrowheads="1"/>
            </p:cNvSpPr>
            <p:nvPr/>
          </p:nvSpPr>
          <p:spPr bwMode="auto">
            <a:xfrm>
              <a:off x="4696" y="2771"/>
              <a:ext cx="418" cy="2"/>
            </a:xfrm>
            <a:prstGeom prst="rect">
              <a:avLst/>
            </a:prstGeom>
            <a:solidFill>
              <a:srgbClr val="FFB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2" name="Rectangle 218"/>
            <p:cNvSpPr>
              <a:spLocks noChangeArrowheads="1"/>
            </p:cNvSpPr>
            <p:nvPr/>
          </p:nvSpPr>
          <p:spPr bwMode="auto">
            <a:xfrm>
              <a:off x="4696" y="2773"/>
              <a:ext cx="418" cy="3"/>
            </a:xfrm>
            <a:prstGeom prst="rect">
              <a:avLst/>
            </a:prstGeom>
            <a:solidFill>
              <a:srgbClr val="FFB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3" name="Rectangle 219"/>
            <p:cNvSpPr>
              <a:spLocks noChangeArrowheads="1"/>
            </p:cNvSpPr>
            <p:nvPr/>
          </p:nvSpPr>
          <p:spPr bwMode="auto">
            <a:xfrm>
              <a:off x="4696" y="2776"/>
              <a:ext cx="418" cy="2"/>
            </a:xfrm>
            <a:prstGeom prst="rect">
              <a:avLst/>
            </a:prstGeom>
            <a:solidFill>
              <a:srgbClr val="FFB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4" name="Rectangle 220"/>
            <p:cNvSpPr>
              <a:spLocks noChangeArrowheads="1"/>
            </p:cNvSpPr>
            <p:nvPr/>
          </p:nvSpPr>
          <p:spPr bwMode="auto">
            <a:xfrm>
              <a:off x="4696" y="2778"/>
              <a:ext cx="418" cy="2"/>
            </a:xfrm>
            <a:prstGeom prst="rect">
              <a:avLst/>
            </a:prstGeom>
            <a:solidFill>
              <a:srgbClr val="FFB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5" name="Rectangle 221"/>
            <p:cNvSpPr>
              <a:spLocks noChangeArrowheads="1"/>
            </p:cNvSpPr>
            <p:nvPr/>
          </p:nvSpPr>
          <p:spPr bwMode="auto">
            <a:xfrm>
              <a:off x="4696" y="2780"/>
              <a:ext cx="418" cy="1"/>
            </a:xfrm>
            <a:prstGeom prst="rect">
              <a:avLst/>
            </a:prstGeom>
            <a:solidFill>
              <a:srgbClr val="FFC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6" name="Rectangle 222"/>
            <p:cNvSpPr>
              <a:spLocks noChangeArrowheads="1"/>
            </p:cNvSpPr>
            <p:nvPr/>
          </p:nvSpPr>
          <p:spPr bwMode="auto">
            <a:xfrm>
              <a:off x="4696" y="2780"/>
              <a:ext cx="418" cy="2"/>
            </a:xfrm>
            <a:prstGeom prst="rect">
              <a:avLst/>
            </a:prstGeom>
            <a:solidFill>
              <a:srgbClr val="FFC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7" name="Rectangle 223"/>
            <p:cNvSpPr>
              <a:spLocks noChangeArrowheads="1"/>
            </p:cNvSpPr>
            <p:nvPr/>
          </p:nvSpPr>
          <p:spPr bwMode="auto">
            <a:xfrm>
              <a:off x="4696" y="2782"/>
              <a:ext cx="418" cy="3"/>
            </a:xfrm>
            <a:prstGeom prst="rect">
              <a:avLst/>
            </a:prstGeom>
            <a:solidFill>
              <a:srgbClr val="FFC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8" name="Rectangle 224"/>
            <p:cNvSpPr>
              <a:spLocks noChangeArrowheads="1"/>
            </p:cNvSpPr>
            <p:nvPr/>
          </p:nvSpPr>
          <p:spPr bwMode="auto">
            <a:xfrm>
              <a:off x="4696" y="2785"/>
              <a:ext cx="418" cy="2"/>
            </a:xfrm>
            <a:prstGeom prst="rect">
              <a:avLst/>
            </a:prstGeom>
            <a:solidFill>
              <a:srgbClr val="FFC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89" name="Rectangle 225"/>
            <p:cNvSpPr>
              <a:spLocks noChangeArrowheads="1"/>
            </p:cNvSpPr>
            <p:nvPr/>
          </p:nvSpPr>
          <p:spPr bwMode="auto">
            <a:xfrm>
              <a:off x="4696" y="2787"/>
              <a:ext cx="418" cy="2"/>
            </a:xfrm>
            <a:prstGeom prst="rect">
              <a:avLst/>
            </a:prstGeom>
            <a:solidFill>
              <a:srgbClr val="FFC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0" name="Rectangle 226"/>
            <p:cNvSpPr>
              <a:spLocks noChangeArrowheads="1"/>
            </p:cNvSpPr>
            <p:nvPr/>
          </p:nvSpPr>
          <p:spPr bwMode="auto">
            <a:xfrm>
              <a:off x="4696" y="2789"/>
              <a:ext cx="418" cy="2"/>
            </a:xfrm>
            <a:prstGeom prst="rect">
              <a:avLst/>
            </a:prstGeom>
            <a:solidFill>
              <a:srgbClr val="FFC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1" name="Rectangle 227"/>
            <p:cNvSpPr>
              <a:spLocks noChangeArrowheads="1"/>
            </p:cNvSpPr>
            <p:nvPr/>
          </p:nvSpPr>
          <p:spPr bwMode="auto">
            <a:xfrm>
              <a:off x="4696" y="2791"/>
              <a:ext cx="418" cy="2"/>
            </a:xfrm>
            <a:prstGeom prst="rect">
              <a:avLst/>
            </a:prstGeom>
            <a:solidFill>
              <a:srgbClr val="FFC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2" name="Rectangle 228"/>
            <p:cNvSpPr>
              <a:spLocks noChangeArrowheads="1"/>
            </p:cNvSpPr>
            <p:nvPr/>
          </p:nvSpPr>
          <p:spPr bwMode="auto">
            <a:xfrm>
              <a:off x="4696" y="2793"/>
              <a:ext cx="418" cy="3"/>
            </a:xfrm>
            <a:prstGeom prst="rect">
              <a:avLst/>
            </a:prstGeom>
            <a:solidFill>
              <a:srgbClr val="FFC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3" name="Rectangle 229"/>
            <p:cNvSpPr>
              <a:spLocks noChangeArrowheads="1"/>
            </p:cNvSpPr>
            <p:nvPr/>
          </p:nvSpPr>
          <p:spPr bwMode="auto">
            <a:xfrm>
              <a:off x="4696" y="2796"/>
              <a:ext cx="418" cy="2"/>
            </a:xfrm>
            <a:prstGeom prst="rect">
              <a:avLst/>
            </a:prstGeom>
            <a:solidFill>
              <a:srgbClr val="FFC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4" name="Rectangle 230"/>
            <p:cNvSpPr>
              <a:spLocks noChangeArrowheads="1"/>
            </p:cNvSpPr>
            <p:nvPr/>
          </p:nvSpPr>
          <p:spPr bwMode="auto">
            <a:xfrm>
              <a:off x="4696" y="2798"/>
              <a:ext cx="418" cy="2"/>
            </a:xfrm>
            <a:prstGeom prst="rect">
              <a:avLst/>
            </a:prstGeom>
            <a:solidFill>
              <a:srgbClr val="FFC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5" name="Rectangle 231"/>
            <p:cNvSpPr>
              <a:spLocks noChangeArrowheads="1"/>
            </p:cNvSpPr>
            <p:nvPr/>
          </p:nvSpPr>
          <p:spPr bwMode="auto">
            <a:xfrm>
              <a:off x="4696" y="2800"/>
              <a:ext cx="418" cy="1"/>
            </a:xfrm>
            <a:prstGeom prst="rect">
              <a:avLst/>
            </a:prstGeom>
            <a:solidFill>
              <a:srgbClr val="FFD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6" name="Rectangle 232"/>
            <p:cNvSpPr>
              <a:spLocks noChangeArrowheads="1"/>
            </p:cNvSpPr>
            <p:nvPr/>
          </p:nvSpPr>
          <p:spPr bwMode="auto">
            <a:xfrm>
              <a:off x="4696" y="2800"/>
              <a:ext cx="418" cy="2"/>
            </a:xfrm>
            <a:prstGeom prst="rect">
              <a:avLst/>
            </a:prstGeom>
            <a:solidFill>
              <a:srgbClr val="FFD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7" name="Rectangle 233"/>
            <p:cNvSpPr>
              <a:spLocks noChangeArrowheads="1"/>
            </p:cNvSpPr>
            <p:nvPr/>
          </p:nvSpPr>
          <p:spPr bwMode="auto">
            <a:xfrm>
              <a:off x="4696" y="2802"/>
              <a:ext cx="418" cy="2"/>
            </a:xfrm>
            <a:prstGeom prst="rect">
              <a:avLst/>
            </a:prstGeom>
            <a:solidFill>
              <a:srgbClr val="FFD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8" name="Rectangle 234"/>
            <p:cNvSpPr>
              <a:spLocks noChangeArrowheads="1"/>
            </p:cNvSpPr>
            <p:nvPr/>
          </p:nvSpPr>
          <p:spPr bwMode="auto">
            <a:xfrm>
              <a:off x="4696" y="2804"/>
              <a:ext cx="418" cy="3"/>
            </a:xfrm>
            <a:prstGeom prst="rect">
              <a:avLst/>
            </a:prstGeom>
            <a:solidFill>
              <a:srgbClr val="FFD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499" name="Rectangle 235"/>
            <p:cNvSpPr>
              <a:spLocks noChangeArrowheads="1"/>
            </p:cNvSpPr>
            <p:nvPr/>
          </p:nvSpPr>
          <p:spPr bwMode="auto">
            <a:xfrm>
              <a:off x="4696" y="2807"/>
              <a:ext cx="418" cy="2"/>
            </a:xfrm>
            <a:prstGeom prst="rect">
              <a:avLst/>
            </a:prstGeom>
            <a:solidFill>
              <a:srgbClr val="FFD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0" name="Rectangle 236"/>
            <p:cNvSpPr>
              <a:spLocks noChangeArrowheads="1"/>
            </p:cNvSpPr>
            <p:nvPr/>
          </p:nvSpPr>
          <p:spPr bwMode="auto">
            <a:xfrm>
              <a:off x="4696" y="2809"/>
              <a:ext cx="418" cy="2"/>
            </a:xfrm>
            <a:prstGeom prst="rect">
              <a:avLst/>
            </a:prstGeom>
            <a:solidFill>
              <a:srgbClr val="FFD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1" name="Rectangle 237"/>
            <p:cNvSpPr>
              <a:spLocks noChangeArrowheads="1"/>
            </p:cNvSpPr>
            <p:nvPr/>
          </p:nvSpPr>
          <p:spPr bwMode="auto">
            <a:xfrm>
              <a:off x="4696" y="2811"/>
              <a:ext cx="418" cy="2"/>
            </a:xfrm>
            <a:prstGeom prst="rect">
              <a:avLst/>
            </a:prstGeom>
            <a:solidFill>
              <a:srgbClr val="FFD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2" name="Rectangle 238"/>
            <p:cNvSpPr>
              <a:spLocks noChangeArrowheads="1"/>
            </p:cNvSpPr>
            <p:nvPr/>
          </p:nvSpPr>
          <p:spPr bwMode="auto">
            <a:xfrm>
              <a:off x="4696" y="2813"/>
              <a:ext cx="418" cy="3"/>
            </a:xfrm>
            <a:prstGeom prst="rect">
              <a:avLst/>
            </a:prstGeom>
            <a:solidFill>
              <a:srgbClr val="FFD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3" name="Rectangle 239"/>
            <p:cNvSpPr>
              <a:spLocks noChangeArrowheads="1"/>
            </p:cNvSpPr>
            <p:nvPr/>
          </p:nvSpPr>
          <p:spPr bwMode="auto">
            <a:xfrm>
              <a:off x="4696" y="2816"/>
              <a:ext cx="418" cy="1"/>
            </a:xfrm>
            <a:prstGeom prst="rect">
              <a:avLst/>
            </a:prstGeom>
            <a:solidFill>
              <a:srgbClr val="FFD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4" name="Rectangle 240"/>
            <p:cNvSpPr>
              <a:spLocks noChangeArrowheads="1"/>
            </p:cNvSpPr>
            <p:nvPr/>
          </p:nvSpPr>
          <p:spPr bwMode="auto">
            <a:xfrm>
              <a:off x="4696" y="2816"/>
              <a:ext cx="418" cy="4"/>
            </a:xfrm>
            <a:prstGeom prst="rect">
              <a:avLst/>
            </a:prstGeom>
            <a:solidFill>
              <a:srgbClr val="FFD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5" name="Rectangle 241"/>
            <p:cNvSpPr>
              <a:spLocks noChangeArrowheads="1"/>
            </p:cNvSpPr>
            <p:nvPr/>
          </p:nvSpPr>
          <p:spPr bwMode="auto">
            <a:xfrm>
              <a:off x="4696" y="2820"/>
              <a:ext cx="418" cy="1"/>
            </a:xfrm>
            <a:prstGeom prst="rect">
              <a:avLst/>
            </a:prstGeom>
            <a:solidFill>
              <a:srgbClr val="FFD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6" name="Rectangle 242"/>
            <p:cNvSpPr>
              <a:spLocks noChangeArrowheads="1"/>
            </p:cNvSpPr>
            <p:nvPr/>
          </p:nvSpPr>
          <p:spPr bwMode="auto">
            <a:xfrm>
              <a:off x="4696" y="2820"/>
              <a:ext cx="418" cy="2"/>
            </a:xfrm>
            <a:prstGeom prst="rect">
              <a:avLst/>
            </a:prstGeom>
            <a:solidFill>
              <a:srgbClr val="FFD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7" name="Rectangle 243"/>
            <p:cNvSpPr>
              <a:spLocks noChangeArrowheads="1"/>
            </p:cNvSpPr>
            <p:nvPr/>
          </p:nvSpPr>
          <p:spPr bwMode="auto">
            <a:xfrm>
              <a:off x="4696" y="2822"/>
              <a:ext cx="418" cy="2"/>
            </a:xfrm>
            <a:prstGeom prst="rect">
              <a:avLst/>
            </a:prstGeom>
            <a:solidFill>
              <a:srgbClr val="FFD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8" name="Rectangle 244"/>
            <p:cNvSpPr>
              <a:spLocks noChangeArrowheads="1"/>
            </p:cNvSpPr>
            <p:nvPr/>
          </p:nvSpPr>
          <p:spPr bwMode="auto">
            <a:xfrm>
              <a:off x="4696" y="2824"/>
              <a:ext cx="418" cy="3"/>
            </a:xfrm>
            <a:prstGeom prst="rect">
              <a:avLst/>
            </a:prstGeom>
            <a:solidFill>
              <a:srgbClr val="FFE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09" name="Rectangle 245"/>
            <p:cNvSpPr>
              <a:spLocks noChangeArrowheads="1"/>
            </p:cNvSpPr>
            <p:nvPr/>
          </p:nvSpPr>
          <p:spPr bwMode="auto">
            <a:xfrm>
              <a:off x="4696" y="2827"/>
              <a:ext cx="418" cy="2"/>
            </a:xfrm>
            <a:prstGeom prst="rect">
              <a:avLst/>
            </a:prstGeom>
            <a:solidFill>
              <a:srgbClr val="FFE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0" name="Rectangle 246"/>
            <p:cNvSpPr>
              <a:spLocks noChangeArrowheads="1"/>
            </p:cNvSpPr>
            <p:nvPr/>
          </p:nvSpPr>
          <p:spPr bwMode="auto">
            <a:xfrm>
              <a:off x="4696" y="2829"/>
              <a:ext cx="418" cy="2"/>
            </a:xfrm>
            <a:prstGeom prst="rect">
              <a:avLst/>
            </a:prstGeom>
            <a:solidFill>
              <a:srgbClr val="FFE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1" name="Rectangle 247"/>
            <p:cNvSpPr>
              <a:spLocks noChangeArrowheads="1"/>
            </p:cNvSpPr>
            <p:nvPr/>
          </p:nvSpPr>
          <p:spPr bwMode="auto">
            <a:xfrm>
              <a:off x="4696" y="2831"/>
              <a:ext cx="418" cy="2"/>
            </a:xfrm>
            <a:prstGeom prst="rect">
              <a:avLst/>
            </a:prstGeom>
            <a:solidFill>
              <a:srgbClr val="FFE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2" name="Rectangle 248"/>
            <p:cNvSpPr>
              <a:spLocks noChangeArrowheads="1"/>
            </p:cNvSpPr>
            <p:nvPr/>
          </p:nvSpPr>
          <p:spPr bwMode="auto">
            <a:xfrm>
              <a:off x="4696" y="2833"/>
              <a:ext cx="418" cy="2"/>
            </a:xfrm>
            <a:prstGeom prst="rect">
              <a:avLst/>
            </a:prstGeom>
            <a:solidFill>
              <a:srgbClr val="FFE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3" name="Rectangle 249"/>
            <p:cNvSpPr>
              <a:spLocks noChangeArrowheads="1"/>
            </p:cNvSpPr>
            <p:nvPr/>
          </p:nvSpPr>
          <p:spPr bwMode="auto">
            <a:xfrm>
              <a:off x="4696" y="2835"/>
              <a:ext cx="418" cy="1"/>
            </a:xfrm>
            <a:prstGeom prst="rect">
              <a:avLst/>
            </a:prstGeom>
            <a:solidFill>
              <a:srgbClr val="FFE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4" name="Rectangle 250"/>
            <p:cNvSpPr>
              <a:spLocks noChangeArrowheads="1"/>
            </p:cNvSpPr>
            <p:nvPr/>
          </p:nvSpPr>
          <p:spPr bwMode="auto">
            <a:xfrm>
              <a:off x="4696" y="2835"/>
              <a:ext cx="418" cy="3"/>
            </a:xfrm>
            <a:prstGeom prst="rect">
              <a:avLst/>
            </a:prstGeom>
            <a:solidFill>
              <a:srgbClr val="FFE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5" name="Rectangle 251"/>
            <p:cNvSpPr>
              <a:spLocks noChangeArrowheads="1"/>
            </p:cNvSpPr>
            <p:nvPr/>
          </p:nvSpPr>
          <p:spPr bwMode="auto">
            <a:xfrm>
              <a:off x="4696" y="2838"/>
              <a:ext cx="418" cy="2"/>
            </a:xfrm>
            <a:prstGeom prst="rect">
              <a:avLst/>
            </a:prstGeom>
            <a:solidFill>
              <a:srgbClr val="FFE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6" name="Rectangle 252"/>
            <p:cNvSpPr>
              <a:spLocks noChangeArrowheads="1"/>
            </p:cNvSpPr>
            <p:nvPr/>
          </p:nvSpPr>
          <p:spPr bwMode="auto">
            <a:xfrm>
              <a:off x="4696" y="2840"/>
              <a:ext cx="418" cy="2"/>
            </a:xfrm>
            <a:prstGeom prst="rect">
              <a:avLst/>
            </a:prstGeom>
            <a:solidFill>
              <a:srgbClr val="FFE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7" name="Rectangle 253"/>
            <p:cNvSpPr>
              <a:spLocks noChangeArrowheads="1"/>
            </p:cNvSpPr>
            <p:nvPr/>
          </p:nvSpPr>
          <p:spPr bwMode="auto">
            <a:xfrm>
              <a:off x="4696" y="2842"/>
              <a:ext cx="418" cy="2"/>
            </a:xfrm>
            <a:prstGeom prst="rect">
              <a:avLst/>
            </a:prstGeom>
            <a:solidFill>
              <a:srgbClr val="FFE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8" name="Rectangle 254"/>
            <p:cNvSpPr>
              <a:spLocks noChangeArrowheads="1"/>
            </p:cNvSpPr>
            <p:nvPr/>
          </p:nvSpPr>
          <p:spPr bwMode="auto">
            <a:xfrm>
              <a:off x="4696" y="2844"/>
              <a:ext cx="418" cy="2"/>
            </a:xfrm>
            <a:prstGeom prst="rect">
              <a:avLst/>
            </a:prstGeom>
            <a:solidFill>
              <a:srgbClr val="FFE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19" name="Rectangle 255"/>
            <p:cNvSpPr>
              <a:spLocks noChangeArrowheads="1"/>
            </p:cNvSpPr>
            <p:nvPr/>
          </p:nvSpPr>
          <p:spPr bwMode="auto">
            <a:xfrm>
              <a:off x="4696" y="2846"/>
              <a:ext cx="418" cy="3"/>
            </a:xfrm>
            <a:prstGeom prst="rect">
              <a:avLst/>
            </a:prstGeom>
            <a:solidFill>
              <a:srgbClr val="FFE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0" name="Rectangle 256"/>
            <p:cNvSpPr>
              <a:spLocks noChangeArrowheads="1"/>
            </p:cNvSpPr>
            <p:nvPr/>
          </p:nvSpPr>
          <p:spPr bwMode="auto">
            <a:xfrm>
              <a:off x="4696" y="2849"/>
              <a:ext cx="418" cy="2"/>
            </a:xfrm>
            <a:prstGeom prst="rect">
              <a:avLst/>
            </a:prstGeom>
            <a:solidFill>
              <a:srgbClr val="FFE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1" name="Rectangle 257"/>
            <p:cNvSpPr>
              <a:spLocks noChangeArrowheads="1"/>
            </p:cNvSpPr>
            <p:nvPr/>
          </p:nvSpPr>
          <p:spPr bwMode="auto">
            <a:xfrm>
              <a:off x="4696" y="2851"/>
              <a:ext cx="418" cy="2"/>
            </a:xfrm>
            <a:prstGeom prst="rect">
              <a:avLst/>
            </a:prstGeom>
            <a:solidFill>
              <a:srgbClr val="FFE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2" name="Rectangle 258"/>
            <p:cNvSpPr>
              <a:spLocks noChangeArrowheads="1"/>
            </p:cNvSpPr>
            <p:nvPr/>
          </p:nvSpPr>
          <p:spPr bwMode="auto">
            <a:xfrm>
              <a:off x="4696" y="2853"/>
              <a:ext cx="418" cy="2"/>
            </a:xfrm>
            <a:prstGeom prst="rect">
              <a:avLst/>
            </a:prstGeom>
            <a:solidFill>
              <a:srgbClr val="FFE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3" name="Rectangle 259"/>
            <p:cNvSpPr>
              <a:spLocks noChangeArrowheads="1"/>
            </p:cNvSpPr>
            <p:nvPr/>
          </p:nvSpPr>
          <p:spPr bwMode="auto">
            <a:xfrm>
              <a:off x="4696" y="2855"/>
              <a:ext cx="418" cy="1"/>
            </a:xfrm>
            <a:prstGeom prst="rect">
              <a:avLst/>
            </a:prstGeom>
            <a:solidFill>
              <a:srgbClr val="FFE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4" name="Rectangle 260"/>
            <p:cNvSpPr>
              <a:spLocks noChangeArrowheads="1"/>
            </p:cNvSpPr>
            <p:nvPr/>
          </p:nvSpPr>
          <p:spPr bwMode="auto">
            <a:xfrm>
              <a:off x="4696" y="2855"/>
              <a:ext cx="418" cy="3"/>
            </a:xfrm>
            <a:prstGeom prst="rect">
              <a:avLst/>
            </a:prstGeom>
            <a:solidFill>
              <a:srgbClr val="FFF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5" name="Rectangle 261"/>
            <p:cNvSpPr>
              <a:spLocks noChangeArrowheads="1"/>
            </p:cNvSpPr>
            <p:nvPr/>
          </p:nvSpPr>
          <p:spPr bwMode="auto">
            <a:xfrm>
              <a:off x="4696" y="2858"/>
              <a:ext cx="418" cy="2"/>
            </a:xfrm>
            <a:prstGeom prst="rect">
              <a:avLst/>
            </a:prstGeom>
            <a:solidFill>
              <a:srgbClr val="FFF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6" name="Rectangle 262"/>
            <p:cNvSpPr>
              <a:spLocks noChangeArrowheads="1"/>
            </p:cNvSpPr>
            <p:nvPr/>
          </p:nvSpPr>
          <p:spPr bwMode="auto">
            <a:xfrm>
              <a:off x="4696" y="2860"/>
              <a:ext cx="418" cy="2"/>
            </a:xfrm>
            <a:prstGeom prst="rect">
              <a:avLst/>
            </a:prstGeom>
            <a:solidFill>
              <a:srgbClr val="FFF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7" name="Rectangle 263"/>
            <p:cNvSpPr>
              <a:spLocks noChangeArrowheads="1"/>
            </p:cNvSpPr>
            <p:nvPr/>
          </p:nvSpPr>
          <p:spPr bwMode="auto">
            <a:xfrm>
              <a:off x="4696" y="2862"/>
              <a:ext cx="418" cy="2"/>
            </a:xfrm>
            <a:prstGeom prst="rect">
              <a:avLst/>
            </a:prstGeom>
            <a:solidFill>
              <a:srgbClr val="FFF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8" name="Rectangle 264"/>
            <p:cNvSpPr>
              <a:spLocks noChangeArrowheads="1"/>
            </p:cNvSpPr>
            <p:nvPr/>
          </p:nvSpPr>
          <p:spPr bwMode="auto">
            <a:xfrm>
              <a:off x="4696" y="2864"/>
              <a:ext cx="418" cy="2"/>
            </a:xfrm>
            <a:prstGeom prst="rect">
              <a:avLst/>
            </a:prstGeom>
            <a:solidFill>
              <a:srgbClr val="FFF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29" name="Rectangle 265"/>
            <p:cNvSpPr>
              <a:spLocks noChangeArrowheads="1"/>
            </p:cNvSpPr>
            <p:nvPr/>
          </p:nvSpPr>
          <p:spPr bwMode="auto">
            <a:xfrm>
              <a:off x="4696" y="2866"/>
              <a:ext cx="418" cy="3"/>
            </a:xfrm>
            <a:prstGeom prst="rect">
              <a:avLst/>
            </a:prstGeom>
            <a:solidFill>
              <a:srgbClr val="FFF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0" name="Rectangle 266"/>
            <p:cNvSpPr>
              <a:spLocks noChangeArrowheads="1"/>
            </p:cNvSpPr>
            <p:nvPr/>
          </p:nvSpPr>
          <p:spPr bwMode="auto">
            <a:xfrm>
              <a:off x="4696" y="2869"/>
              <a:ext cx="418" cy="2"/>
            </a:xfrm>
            <a:prstGeom prst="rect">
              <a:avLst/>
            </a:prstGeom>
            <a:solidFill>
              <a:srgbClr val="FFF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1" name="Rectangle 267"/>
            <p:cNvSpPr>
              <a:spLocks noChangeArrowheads="1"/>
            </p:cNvSpPr>
            <p:nvPr/>
          </p:nvSpPr>
          <p:spPr bwMode="auto">
            <a:xfrm>
              <a:off x="4696" y="2871"/>
              <a:ext cx="418" cy="1"/>
            </a:xfrm>
            <a:prstGeom prst="rect">
              <a:avLst/>
            </a:prstGeom>
            <a:solidFill>
              <a:srgbClr val="FFF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2" name="Rectangle 268"/>
            <p:cNvSpPr>
              <a:spLocks noChangeArrowheads="1"/>
            </p:cNvSpPr>
            <p:nvPr/>
          </p:nvSpPr>
          <p:spPr bwMode="auto">
            <a:xfrm>
              <a:off x="4696" y="2871"/>
              <a:ext cx="418" cy="4"/>
            </a:xfrm>
            <a:prstGeom prst="rect">
              <a:avLst/>
            </a:prstGeom>
            <a:solidFill>
              <a:srgbClr val="FFF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3" name="Rectangle 269"/>
            <p:cNvSpPr>
              <a:spLocks noChangeArrowheads="1"/>
            </p:cNvSpPr>
            <p:nvPr/>
          </p:nvSpPr>
          <p:spPr bwMode="auto">
            <a:xfrm>
              <a:off x="4696" y="2875"/>
              <a:ext cx="418" cy="1"/>
            </a:xfrm>
            <a:prstGeom prst="rect">
              <a:avLst/>
            </a:prstGeom>
            <a:solidFill>
              <a:srgbClr val="FFF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4" name="Rectangle 270"/>
            <p:cNvSpPr>
              <a:spLocks noChangeArrowheads="1"/>
            </p:cNvSpPr>
            <p:nvPr/>
          </p:nvSpPr>
          <p:spPr bwMode="auto">
            <a:xfrm>
              <a:off x="4696" y="2875"/>
              <a:ext cx="418" cy="2"/>
            </a:xfrm>
            <a:prstGeom prst="rect">
              <a:avLst/>
            </a:prstGeom>
            <a:solidFill>
              <a:srgbClr val="FFF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5" name="Rectangle 271"/>
            <p:cNvSpPr>
              <a:spLocks noChangeArrowheads="1"/>
            </p:cNvSpPr>
            <p:nvPr/>
          </p:nvSpPr>
          <p:spPr bwMode="auto">
            <a:xfrm>
              <a:off x="4696" y="2877"/>
              <a:ext cx="418" cy="3"/>
            </a:xfrm>
            <a:prstGeom prst="rect">
              <a:avLst/>
            </a:prstGeom>
            <a:solidFill>
              <a:srgbClr val="FFF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6" name="Rectangle 272"/>
            <p:cNvSpPr>
              <a:spLocks noChangeArrowheads="1"/>
            </p:cNvSpPr>
            <p:nvPr/>
          </p:nvSpPr>
          <p:spPr bwMode="auto">
            <a:xfrm>
              <a:off x="4696" y="2880"/>
              <a:ext cx="418" cy="2"/>
            </a:xfrm>
            <a:prstGeom prst="rect">
              <a:avLst/>
            </a:prstGeom>
            <a:solidFill>
              <a:srgbClr val="FFF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7" name="Rectangle 273"/>
            <p:cNvSpPr>
              <a:spLocks noChangeArrowheads="1"/>
            </p:cNvSpPr>
            <p:nvPr/>
          </p:nvSpPr>
          <p:spPr bwMode="auto">
            <a:xfrm>
              <a:off x="4696" y="2882"/>
              <a:ext cx="418" cy="2"/>
            </a:xfrm>
            <a:prstGeom prst="rect">
              <a:avLst/>
            </a:prstGeom>
            <a:solidFill>
              <a:srgbClr val="FFF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8" name="Rectangle 274"/>
            <p:cNvSpPr>
              <a:spLocks noChangeArrowheads="1"/>
            </p:cNvSpPr>
            <p:nvPr/>
          </p:nvSpPr>
          <p:spPr bwMode="auto">
            <a:xfrm>
              <a:off x="4696" y="2884"/>
              <a:ext cx="418" cy="2"/>
            </a:xfrm>
            <a:prstGeom prst="rect">
              <a:avLst/>
            </a:prstGeom>
            <a:solidFill>
              <a:srgbClr val="FFF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39" name="Rectangle 275"/>
            <p:cNvSpPr>
              <a:spLocks noChangeArrowheads="1"/>
            </p:cNvSpPr>
            <p:nvPr/>
          </p:nvSpPr>
          <p:spPr bwMode="auto">
            <a:xfrm>
              <a:off x="4696" y="2886"/>
              <a:ext cx="418" cy="3"/>
            </a:xfrm>
            <a:prstGeom prst="rect">
              <a:avLst/>
            </a:prstGeom>
            <a:solidFill>
              <a:srgbClr val="FFF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0" name="Rectangle 276"/>
            <p:cNvSpPr>
              <a:spLocks noChangeArrowheads="1"/>
            </p:cNvSpPr>
            <p:nvPr/>
          </p:nvSpPr>
          <p:spPr bwMode="auto">
            <a:xfrm>
              <a:off x="4696" y="2889"/>
              <a:ext cx="418" cy="2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1" name="Rectangle 277"/>
            <p:cNvSpPr>
              <a:spLocks noChangeArrowheads="1"/>
            </p:cNvSpPr>
            <p:nvPr/>
          </p:nvSpPr>
          <p:spPr bwMode="auto">
            <a:xfrm>
              <a:off x="4696" y="2891"/>
              <a:ext cx="418" cy="1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2" name="Rectangle 278"/>
            <p:cNvSpPr>
              <a:spLocks noChangeArrowheads="1"/>
            </p:cNvSpPr>
            <p:nvPr/>
          </p:nvSpPr>
          <p:spPr bwMode="auto">
            <a:xfrm>
              <a:off x="4696" y="2891"/>
              <a:ext cx="418" cy="2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3" name="Rectangle 279"/>
            <p:cNvSpPr>
              <a:spLocks noChangeArrowheads="1"/>
            </p:cNvSpPr>
            <p:nvPr/>
          </p:nvSpPr>
          <p:spPr bwMode="auto">
            <a:xfrm>
              <a:off x="4696" y="2893"/>
              <a:ext cx="418" cy="2"/>
            </a:xfrm>
            <a:prstGeom prst="rect">
              <a:avLst/>
            </a:prstGeom>
            <a:solidFill>
              <a:srgbClr val="FFF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4" name="Rectangle 280"/>
            <p:cNvSpPr>
              <a:spLocks noChangeArrowheads="1"/>
            </p:cNvSpPr>
            <p:nvPr/>
          </p:nvSpPr>
          <p:spPr bwMode="auto">
            <a:xfrm>
              <a:off x="4696" y="2895"/>
              <a:ext cx="418" cy="2"/>
            </a:xfrm>
            <a:prstGeom prst="rect">
              <a:avLst/>
            </a:prstGeom>
            <a:solidFill>
              <a:srgbClr val="FFF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5" name="Rectangle 281"/>
            <p:cNvSpPr>
              <a:spLocks noChangeArrowheads="1"/>
            </p:cNvSpPr>
            <p:nvPr/>
          </p:nvSpPr>
          <p:spPr bwMode="auto">
            <a:xfrm>
              <a:off x="4696" y="2897"/>
              <a:ext cx="418" cy="3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6" name="Rectangle 282"/>
            <p:cNvSpPr>
              <a:spLocks noChangeArrowheads="1"/>
            </p:cNvSpPr>
            <p:nvPr/>
          </p:nvSpPr>
          <p:spPr bwMode="auto">
            <a:xfrm>
              <a:off x="4696" y="2900"/>
              <a:ext cx="418" cy="2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7" name="Rectangle 283"/>
            <p:cNvSpPr>
              <a:spLocks noChangeArrowheads="1"/>
            </p:cNvSpPr>
            <p:nvPr/>
          </p:nvSpPr>
          <p:spPr bwMode="auto">
            <a:xfrm>
              <a:off x="4696" y="2902"/>
              <a:ext cx="418" cy="2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8" name="Rectangle 284"/>
            <p:cNvSpPr>
              <a:spLocks noChangeArrowheads="1"/>
            </p:cNvSpPr>
            <p:nvPr/>
          </p:nvSpPr>
          <p:spPr bwMode="auto">
            <a:xfrm>
              <a:off x="4696" y="2904"/>
              <a:ext cx="418" cy="2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49" name="Rectangle 285"/>
            <p:cNvSpPr>
              <a:spLocks noChangeArrowheads="1"/>
            </p:cNvSpPr>
            <p:nvPr/>
          </p:nvSpPr>
          <p:spPr bwMode="auto">
            <a:xfrm>
              <a:off x="4696" y="2906"/>
              <a:ext cx="418" cy="2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0" name="Rectangle 286"/>
            <p:cNvSpPr>
              <a:spLocks noChangeArrowheads="1"/>
            </p:cNvSpPr>
            <p:nvPr/>
          </p:nvSpPr>
          <p:spPr bwMode="auto">
            <a:xfrm>
              <a:off x="4696" y="2908"/>
              <a:ext cx="418" cy="3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1" name="Rectangle 287"/>
            <p:cNvSpPr>
              <a:spLocks noChangeArrowheads="1"/>
            </p:cNvSpPr>
            <p:nvPr/>
          </p:nvSpPr>
          <p:spPr bwMode="auto">
            <a:xfrm>
              <a:off x="4696" y="2911"/>
              <a:ext cx="418" cy="1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2" name="Rectangle 288"/>
            <p:cNvSpPr>
              <a:spLocks noChangeArrowheads="1"/>
            </p:cNvSpPr>
            <p:nvPr/>
          </p:nvSpPr>
          <p:spPr bwMode="auto">
            <a:xfrm>
              <a:off x="4696" y="2911"/>
              <a:ext cx="418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3" name="Rectangle 289"/>
            <p:cNvSpPr>
              <a:spLocks noChangeArrowheads="1"/>
            </p:cNvSpPr>
            <p:nvPr/>
          </p:nvSpPr>
          <p:spPr bwMode="auto">
            <a:xfrm>
              <a:off x="4696" y="2913"/>
              <a:ext cx="418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4" name="Rectangle 290"/>
            <p:cNvSpPr>
              <a:spLocks noChangeArrowheads="1"/>
            </p:cNvSpPr>
            <p:nvPr/>
          </p:nvSpPr>
          <p:spPr bwMode="auto">
            <a:xfrm>
              <a:off x="4696" y="2915"/>
              <a:ext cx="418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5" name="Rectangle 291"/>
            <p:cNvSpPr>
              <a:spLocks noChangeArrowheads="1"/>
            </p:cNvSpPr>
            <p:nvPr/>
          </p:nvSpPr>
          <p:spPr bwMode="auto">
            <a:xfrm>
              <a:off x="4696" y="2917"/>
              <a:ext cx="418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6" name="Rectangle 292"/>
            <p:cNvSpPr>
              <a:spLocks noChangeArrowheads="1"/>
            </p:cNvSpPr>
            <p:nvPr/>
          </p:nvSpPr>
          <p:spPr bwMode="auto">
            <a:xfrm>
              <a:off x="4696" y="2919"/>
              <a:ext cx="418" cy="3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7" name="Rectangle 293"/>
            <p:cNvSpPr>
              <a:spLocks noChangeArrowheads="1"/>
            </p:cNvSpPr>
            <p:nvPr/>
          </p:nvSpPr>
          <p:spPr bwMode="auto">
            <a:xfrm>
              <a:off x="4696" y="2922"/>
              <a:ext cx="418" cy="2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8" name="Rectangle 294"/>
            <p:cNvSpPr>
              <a:spLocks noChangeArrowheads="1"/>
            </p:cNvSpPr>
            <p:nvPr/>
          </p:nvSpPr>
          <p:spPr bwMode="auto">
            <a:xfrm>
              <a:off x="4696" y="2924"/>
              <a:ext cx="418" cy="2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59" name="Rectangle 295"/>
            <p:cNvSpPr>
              <a:spLocks noChangeArrowheads="1"/>
            </p:cNvSpPr>
            <p:nvPr/>
          </p:nvSpPr>
          <p:spPr bwMode="auto">
            <a:xfrm>
              <a:off x="4696" y="2926"/>
              <a:ext cx="418" cy="1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60" name="Rectangle 296"/>
            <p:cNvSpPr>
              <a:spLocks noChangeArrowheads="1"/>
            </p:cNvSpPr>
            <p:nvPr/>
          </p:nvSpPr>
          <p:spPr bwMode="auto">
            <a:xfrm>
              <a:off x="4696" y="2926"/>
              <a:ext cx="418" cy="5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561" name="Rectangle 297"/>
            <p:cNvSpPr>
              <a:spLocks noChangeArrowheads="1"/>
            </p:cNvSpPr>
            <p:nvPr/>
          </p:nvSpPr>
          <p:spPr bwMode="auto">
            <a:xfrm>
              <a:off x="4696" y="2931"/>
              <a:ext cx="418" cy="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83562" name="Rectangle 298"/>
          <p:cNvSpPr>
            <a:spLocks noChangeArrowheads="1"/>
          </p:cNvSpPr>
          <p:nvPr/>
        </p:nvSpPr>
        <p:spPr bwMode="auto">
          <a:xfrm>
            <a:off x="7453313" y="3803650"/>
            <a:ext cx="669925" cy="527050"/>
          </a:xfrm>
          <a:prstGeom prst="rect">
            <a:avLst/>
          </a:prstGeom>
          <a:noFill/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63" name="Rectangle 299"/>
          <p:cNvSpPr>
            <a:spLocks noChangeArrowheads="1"/>
          </p:cNvSpPr>
          <p:nvPr/>
        </p:nvSpPr>
        <p:spPr bwMode="auto">
          <a:xfrm>
            <a:off x="7624763" y="3997325"/>
            <a:ext cx="417512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64" name="Rectangle 300"/>
          <p:cNvSpPr>
            <a:spLocks noChangeArrowheads="1"/>
          </p:cNvSpPr>
          <p:nvPr/>
        </p:nvSpPr>
        <p:spPr bwMode="auto">
          <a:xfrm>
            <a:off x="7624763" y="4000500"/>
            <a:ext cx="269689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CGF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65" name="Rectangle 301"/>
          <p:cNvSpPr>
            <a:spLocks noChangeArrowheads="1"/>
          </p:cNvSpPr>
          <p:nvPr/>
        </p:nvSpPr>
        <p:spPr bwMode="auto">
          <a:xfrm>
            <a:off x="7966075" y="3992563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66" name="Freeform 302"/>
          <p:cNvSpPr>
            <a:spLocks/>
          </p:cNvSpPr>
          <p:nvPr/>
        </p:nvSpPr>
        <p:spPr bwMode="auto">
          <a:xfrm>
            <a:off x="6407150" y="2543175"/>
            <a:ext cx="923925" cy="9239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69" y="0"/>
              </a:cxn>
              <a:cxn ang="0">
                <a:pos x="469" y="582"/>
              </a:cxn>
              <a:cxn ang="0">
                <a:pos x="582" y="582"/>
              </a:cxn>
            </a:cxnLst>
            <a:rect l="0" t="0" r="r" b="b"/>
            <a:pathLst>
              <a:path w="582" h="582">
                <a:moveTo>
                  <a:pt x="0" y="0"/>
                </a:moveTo>
                <a:lnTo>
                  <a:pt x="469" y="0"/>
                </a:lnTo>
                <a:lnTo>
                  <a:pt x="469" y="582"/>
                </a:lnTo>
                <a:lnTo>
                  <a:pt x="582" y="58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67" name="Freeform 303"/>
          <p:cNvSpPr>
            <a:spLocks/>
          </p:cNvSpPr>
          <p:nvPr/>
        </p:nvSpPr>
        <p:spPr bwMode="auto">
          <a:xfrm>
            <a:off x="6407150" y="2919413"/>
            <a:ext cx="923925" cy="5476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75" y="0"/>
              </a:cxn>
              <a:cxn ang="0">
                <a:pos x="475" y="345"/>
              </a:cxn>
              <a:cxn ang="0">
                <a:pos x="582" y="345"/>
              </a:cxn>
            </a:cxnLst>
            <a:rect l="0" t="0" r="r" b="b"/>
            <a:pathLst>
              <a:path w="582" h="345">
                <a:moveTo>
                  <a:pt x="0" y="0"/>
                </a:moveTo>
                <a:lnTo>
                  <a:pt x="475" y="0"/>
                </a:lnTo>
                <a:lnTo>
                  <a:pt x="475" y="345"/>
                </a:lnTo>
                <a:lnTo>
                  <a:pt x="582" y="345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68" name="Freeform 304"/>
          <p:cNvSpPr>
            <a:spLocks/>
          </p:cNvSpPr>
          <p:nvPr/>
        </p:nvSpPr>
        <p:spPr bwMode="auto">
          <a:xfrm>
            <a:off x="6407150" y="3297238"/>
            <a:ext cx="1490663" cy="1698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69" y="0"/>
              </a:cxn>
              <a:cxn ang="0">
                <a:pos x="469" y="107"/>
              </a:cxn>
              <a:cxn ang="0">
                <a:pos x="939" y="107"/>
              </a:cxn>
            </a:cxnLst>
            <a:rect l="0" t="0" r="r" b="b"/>
            <a:pathLst>
              <a:path w="939" h="107">
                <a:moveTo>
                  <a:pt x="0" y="0"/>
                </a:moveTo>
                <a:lnTo>
                  <a:pt x="469" y="0"/>
                </a:lnTo>
                <a:lnTo>
                  <a:pt x="469" y="107"/>
                </a:lnTo>
                <a:lnTo>
                  <a:pt x="939" y="10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69" name="Freeform 305"/>
          <p:cNvSpPr>
            <a:spLocks/>
          </p:cNvSpPr>
          <p:nvPr/>
        </p:nvSpPr>
        <p:spPr bwMode="auto">
          <a:xfrm>
            <a:off x="6423025" y="3467100"/>
            <a:ext cx="928688" cy="206375"/>
          </a:xfrm>
          <a:custGeom>
            <a:avLst/>
            <a:gdLst/>
            <a:ahLst/>
            <a:cxnLst>
              <a:cxn ang="0">
                <a:pos x="0" y="130"/>
              </a:cxn>
              <a:cxn ang="0">
                <a:pos x="469" y="130"/>
              </a:cxn>
              <a:cxn ang="0">
                <a:pos x="469" y="0"/>
              </a:cxn>
              <a:cxn ang="0">
                <a:pos x="584" y="0"/>
              </a:cxn>
            </a:cxnLst>
            <a:rect l="0" t="0" r="r" b="b"/>
            <a:pathLst>
              <a:path w="584" h="130">
                <a:moveTo>
                  <a:pt x="0" y="130"/>
                </a:moveTo>
                <a:lnTo>
                  <a:pt x="469" y="130"/>
                </a:lnTo>
                <a:lnTo>
                  <a:pt x="469" y="0"/>
                </a:lnTo>
                <a:lnTo>
                  <a:pt x="58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0" name="Freeform 306"/>
          <p:cNvSpPr>
            <a:spLocks/>
          </p:cNvSpPr>
          <p:nvPr/>
        </p:nvSpPr>
        <p:spPr bwMode="auto">
          <a:xfrm>
            <a:off x="6423025" y="3467100"/>
            <a:ext cx="928688" cy="582613"/>
          </a:xfrm>
          <a:custGeom>
            <a:avLst/>
            <a:gdLst/>
            <a:ahLst/>
            <a:cxnLst>
              <a:cxn ang="0">
                <a:pos x="0" y="367"/>
              </a:cxn>
              <a:cxn ang="0">
                <a:pos x="472" y="367"/>
              </a:cxn>
              <a:cxn ang="0">
                <a:pos x="472" y="0"/>
              </a:cxn>
              <a:cxn ang="0">
                <a:pos x="584" y="0"/>
              </a:cxn>
            </a:cxnLst>
            <a:rect l="0" t="0" r="r" b="b"/>
            <a:pathLst>
              <a:path w="584" h="367">
                <a:moveTo>
                  <a:pt x="0" y="367"/>
                </a:moveTo>
                <a:lnTo>
                  <a:pt x="472" y="367"/>
                </a:lnTo>
                <a:lnTo>
                  <a:pt x="472" y="0"/>
                </a:lnTo>
                <a:lnTo>
                  <a:pt x="58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1" name="Freeform 307"/>
          <p:cNvSpPr>
            <a:spLocks/>
          </p:cNvSpPr>
          <p:nvPr/>
        </p:nvSpPr>
        <p:spPr bwMode="auto">
          <a:xfrm>
            <a:off x="6423025" y="3467100"/>
            <a:ext cx="928688" cy="957263"/>
          </a:xfrm>
          <a:custGeom>
            <a:avLst/>
            <a:gdLst/>
            <a:ahLst/>
            <a:cxnLst>
              <a:cxn ang="0">
                <a:pos x="0" y="603"/>
              </a:cxn>
              <a:cxn ang="0">
                <a:pos x="472" y="603"/>
              </a:cxn>
              <a:cxn ang="0">
                <a:pos x="472" y="0"/>
              </a:cxn>
              <a:cxn ang="0">
                <a:pos x="584" y="0"/>
              </a:cxn>
            </a:cxnLst>
            <a:rect l="0" t="0" r="r" b="b"/>
            <a:pathLst>
              <a:path w="584" h="603">
                <a:moveTo>
                  <a:pt x="0" y="603"/>
                </a:moveTo>
                <a:lnTo>
                  <a:pt x="472" y="603"/>
                </a:lnTo>
                <a:lnTo>
                  <a:pt x="472" y="0"/>
                </a:lnTo>
                <a:lnTo>
                  <a:pt x="58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2" name="Freeform 308"/>
          <p:cNvSpPr>
            <a:spLocks/>
          </p:cNvSpPr>
          <p:nvPr/>
        </p:nvSpPr>
        <p:spPr bwMode="auto">
          <a:xfrm>
            <a:off x="8118475" y="2841625"/>
            <a:ext cx="187325" cy="704850"/>
          </a:xfrm>
          <a:custGeom>
            <a:avLst/>
            <a:gdLst/>
            <a:ahLst/>
            <a:cxnLst>
              <a:cxn ang="0">
                <a:pos x="0" y="444"/>
              </a:cxn>
              <a:cxn ang="0">
                <a:pos x="118" y="444"/>
              </a:cxn>
              <a:cxn ang="0">
                <a:pos x="118" y="0"/>
              </a:cxn>
            </a:cxnLst>
            <a:rect l="0" t="0" r="r" b="b"/>
            <a:pathLst>
              <a:path w="118" h="444">
                <a:moveTo>
                  <a:pt x="0" y="444"/>
                </a:moveTo>
                <a:lnTo>
                  <a:pt x="118" y="444"/>
                </a:ln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3" name="Freeform 309"/>
          <p:cNvSpPr>
            <a:spLocks/>
          </p:cNvSpPr>
          <p:nvPr/>
        </p:nvSpPr>
        <p:spPr bwMode="auto">
          <a:xfrm>
            <a:off x="8118475" y="2841625"/>
            <a:ext cx="276225" cy="1222375"/>
          </a:xfrm>
          <a:custGeom>
            <a:avLst/>
            <a:gdLst/>
            <a:ahLst/>
            <a:cxnLst>
              <a:cxn ang="0">
                <a:pos x="0" y="770"/>
              </a:cxn>
              <a:cxn ang="0">
                <a:pos x="174" y="770"/>
              </a:cxn>
              <a:cxn ang="0">
                <a:pos x="174" y="0"/>
              </a:cxn>
            </a:cxnLst>
            <a:rect l="0" t="0" r="r" b="b"/>
            <a:pathLst>
              <a:path w="174" h="770">
                <a:moveTo>
                  <a:pt x="0" y="770"/>
                </a:moveTo>
                <a:lnTo>
                  <a:pt x="174" y="770"/>
                </a:lnTo>
                <a:lnTo>
                  <a:pt x="17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4" name="Freeform 310"/>
          <p:cNvSpPr>
            <a:spLocks/>
          </p:cNvSpPr>
          <p:nvPr/>
        </p:nvSpPr>
        <p:spPr bwMode="auto">
          <a:xfrm>
            <a:off x="6423025" y="4322763"/>
            <a:ext cx="1363663" cy="930275"/>
          </a:xfrm>
          <a:custGeom>
            <a:avLst/>
            <a:gdLst/>
            <a:ahLst/>
            <a:cxnLst>
              <a:cxn ang="0">
                <a:pos x="858" y="0"/>
              </a:cxn>
              <a:cxn ang="0">
                <a:pos x="858" y="586"/>
              </a:cxn>
              <a:cxn ang="0">
                <a:pos x="0" y="586"/>
              </a:cxn>
            </a:cxnLst>
            <a:rect l="0" t="0" r="r" b="b"/>
            <a:pathLst>
              <a:path w="858" h="586">
                <a:moveTo>
                  <a:pt x="858" y="0"/>
                </a:moveTo>
                <a:lnTo>
                  <a:pt x="858" y="586"/>
                </a:lnTo>
                <a:lnTo>
                  <a:pt x="0" y="58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5" name="Freeform 311"/>
          <p:cNvSpPr>
            <a:spLocks/>
          </p:cNvSpPr>
          <p:nvPr/>
        </p:nvSpPr>
        <p:spPr bwMode="auto">
          <a:xfrm>
            <a:off x="6423025" y="4322763"/>
            <a:ext cx="1363663" cy="1327150"/>
          </a:xfrm>
          <a:custGeom>
            <a:avLst/>
            <a:gdLst/>
            <a:ahLst/>
            <a:cxnLst>
              <a:cxn ang="0">
                <a:pos x="858" y="0"/>
              </a:cxn>
              <a:cxn ang="0">
                <a:pos x="858" y="836"/>
              </a:cxn>
              <a:cxn ang="0">
                <a:pos x="0" y="836"/>
              </a:cxn>
            </a:cxnLst>
            <a:rect l="0" t="0" r="r" b="b"/>
            <a:pathLst>
              <a:path w="858" h="836">
                <a:moveTo>
                  <a:pt x="858" y="0"/>
                </a:moveTo>
                <a:lnTo>
                  <a:pt x="858" y="836"/>
                </a:lnTo>
                <a:lnTo>
                  <a:pt x="0" y="83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6" name="Rectangle 312"/>
          <p:cNvSpPr>
            <a:spLocks noChangeArrowheads="1"/>
          </p:cNvSpPr>
          <p:nvPr/>
        </p:nvSpPr>
        <p:spPr bwMode="auto">
          <a:xfrm>
            <a:off x="7280275" y="3125788"/>
            <a:ext cx="152400" cy="141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7" name="Rectangle 313"/>
          <p:cNvSpPr>
            <a:spLocks noChangeArrowheads="1"/>
          </p:cNvSpPr>
          <p:nvPr/>
        </p:nvSpPr>
        <p:spPr bwMode="auto">
          <a:xfrm>
            <a:off x="7229475" y="3279775"/>
            <a:ext cx="21590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78" name="Rectangle 314"/>
          <p:cNvSpPr>
            <a:spLocks noChangeArrowheads="1"/>
          </p:cNvSpPr>
          <p:nvPr/>
        </p:nvSpPr>
        <p:spPr bwMode="auto">
          <a:xfrm>
            <a:off x="7224713" y="3273425"/>
            <a:ext cx="147476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Rf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79" name="Rectangle 315"/>
          <p:cNvSpPr>
            <a:spLocks noChangeArrowheads="1"/>
          </p:cNvSpPr>
          <p:nvPr/>
        </p:nvSpPr>
        <p:spPr bwMode="auto">
          <a:xfrm>
            <a:off x="7394575" y="3273425"/>
            <a:ext cx="38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80" name="Rectangle 316"/>
          <p:cNvSpPr>
            <a:spLocks noChangeArrowheads="1"/>
          </p:cNvSpPr>
          <p:nvPr/>
        </p:nvSpPr>
        <p:spPr bwMode="auto">
          <a:xfrm>
            <a:off x="7812088" y="4621213"/>
            <a:ext cx="166687" cy="12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1" name="Rectangle 317"/>
          <p:cNvSpPr>
            <a:spLocks noChangeArrowheads="1"/>
          </p:cNvSpPr>
          <p:nvPr/>
        </p:nvSpPr>
        <p:spPr bwMode="auto">
          <a:xfrm>
            <a:off x="7812088" y="4629150"/>
            <a:ext cx="222250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2" name="Rectangle 318"/>
          <p:cNvSpPr>
            <a:spLocks noChangeArrowheads="1"/>
          </p:cNvSpPr>
          <p:nvPr/>
        </p:nvSpPr>
        <p:spPr bwMode="auto">
          <a:xfrm>
            <a:off x="7812088" y="4621213"/>
            <a:ext cx="187552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Ga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83" name="Rectangle 319"/>
          <p:cNvSpPr>
            <a:spLocks noChangeArrowheads="1"/>
          </p:cNvSpPr>
          <p:nvPr/>
        </p:nvSpPr>
        <p:spPr bwMode="auto">
          <a:xfrm>
            <a:off x="8032750" y="4621213"/>
            <a:ext cx="3810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84" name="Rectangle 320"/>
          <p:cNvSpPr>
            <a:spLocks noChangeArrowheads="1"/>
          </p:cNvSpPr>
          <p:nvPr/>
        </p:nvSpPr>
        <p:spPr bwMode="auto">
          <a:xfrm>
            <a:off x="8374063" y="3041650"/>
            <a:ext cx="182562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5" name="Rectangle 321"/>
          <p:cNvSpPr>
            <a:spLocks noChangeArrowheads="1"/>
          </p:cNvSpPr>
          <p:nvPr/>
        </p:nvSpPr>
        <p:spPr bwMode="auto">
          <a:xfrm>
            <a:off x="6376988" y="3473450"/>
            <a:ext cx="890587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6" name="Rectangle 322"/>
          <p:cNvSpPr>
            <a:spLocks noChangeArrowheads="1"/>
          </p:cNvSpPr>
          <p:nvPr/>
        </p:nvSpPr>
        <p:spPr bwMode="auto">
          <a:xfrm>
            <a:off x="6364288" y="4217988"/>
            <a:ext cx="835025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7" name="Rectangle 323"/>
          <p:cNvSpPr>
            <a:spLocks noChangeArrowheads="1"/>
          </p:cNvSpPr>
          <p:nvPr/>
        </p:nvSpPr>
        <p:spPr bwMode="auto">
          <a:xfrm>
            <a:off x="731838" y="1897063"/>
            <a:ext cx="3014662" cy="3925887"/>
          </a:xfrm>
          <a:prstGeom prst="rect">
            <a:avLst/>
          </a:prstGeom>
          <a:solidFill>
            <a:schemeClr val="bg1">
              <a:lumMod val="95000"/>
            </a:schemeClr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8" name="Rectangle 324"/>
          <p:cNvSpPr>
            <a:spLocks noChangeArrowheads="1"/>
          </p:cNvSpPr>
          <p:nvPr/>
        </p:nvSpPr>
        <p:spPr bwMode="auto">
          <a:xfrm>
            <a:off x="1179513" y="1995488"/>
            <a:ext cx="2141537" cy="24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89" name="Rectangle 325"/>
          <p:cNvSpPr>
            <a:spLocks noChangeArrowheads="1"/>
          </p:cNvSpPr>
          <p:nvPr/>
        </p:nvSpPr>
        <p:spPr bwMode="auto">
          <a:xfrm>
            <a:off x="1176338" y="1998663"/>
            <a:ext cx="20169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Home(A) = Visited(A)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90" name="Rectangle 326"/>
          <p:cNvSpPr>
            <a:spLocks noChangeArrowheads="1"/>
          </p:cNvSpPr>
          <p:nvPr/>
        </p:nvSpPr>
        <p:spPr bwMode="auto">
          <a:xfrm>
            <a:off x="3298825" y="2030413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91" name="Rectangle 327"/>
          <p:cNvSpPr>
            <a:spLocks noChangeArrowheads="1"/>
          </p:cNvSpPr>
          <p:nvPr/>
        </p:nvSpPr>
        <p:spPr bwMode="auto">
          <a:xfrm>
            <a:off x="1101725" y="3276600"/>
            <a:ext cx="668338" cy="527050"/>
          </a:xfrm>
          <a:prstGeom prst="rect">
            <a:avLst/>
          </a:prstGeom>
          <a:solidFill>
            <a:srgbClr val="FF66CC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92" name="Rectangle 328"/>
          <p:cNvSpPr>
            <a:spLocks noChangeArrowheads="1"/>
          </p:cNvSpPr>
          <p:nvPr/>
        </p:nvSpPr>
        <p:spPr bwMode="auto">
          <a:xfrm>
            <a:off x="1273175" y="3470275"/>
            <a:ext cx="4127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93" name="Rectangle 329"/>
          <p:cNvSpPr>
            <a:spLocks noChangeArrowheads="1"/>
          </p:cNvSpPr>
          <p:nvPr/>
        </p:nvSpPr>
        <p:spPr bwMode="auto">
          <a:xfrm>
            <a:off x="1273175" y="3473450"/>
            <a:ext cx="253274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CCF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94" name="Rectangle 330"/>
          <p:cNvSpPr>
            <a:spLocks noChangeArrowheads="1"/>
          </p:cNvSpPr>
          <p:nvPr/>
        </p:nvSpPr>
        <p:spPr bwMode="auto">
          <a:xfrm>
            <a:off x="1600200" y="3467100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595" name="Rectangle 331"/>
          <p:cNvSpPr>
            <a:spLocks noChangeArrowheads="1"/>
          </p:cNvSpPr>
          <p:nvPr/>
        </p:nvSpPr>
        <p:spPr bwMode="auto">
          <a:xfrm>
            <a:off x="3035300" y="2900363"/>
            <a:ext cx="4349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96" name="Rectangle 332"/>
          <p:cNvSpPr>
            <a:spLocks noChangeArrowheads="1"/>
          </p:cNvSpPr>
          <p:nvPr/>
        </p:nvSpPr>
        <p:spPr bwMode="auto">
          <a:xfrm>
            <a:off x="3035300" y="2900363"/>
            <a:ext cx="343043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MRFC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597" name="Rectangle 333"/>
          <p:cNvSpPr>
            <a:spLocks noChangeArrowheads="1"/>
          </p:cNvSpPr>
          <p:nvPr/>
        </p:nvSpPr>
        <p:spPr bwMode="auto">
          <a:xfrm>
            <a:off x="3395663" y="28622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598" name="Rectangle 334"/>
          <p:cNvSpPr>
            <a:spLocks noChangeArrowheads="1"/>
          </p:cNvSpPr>
          <p:nvPr/>
        </p:nvSpPr>
        <p:spPr bwMode="auto">
          <a:xfrm>
            <a:off x="2878138" y="2827338"/>
            <a:ext cx="681037" cy="263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599" name="Rectangle 335"/>
          <p:cNvSpPr>
            <a:spLocks noChangeArrowheads="1"/>
          </p:cNvSpPr>
          <p:nvPr/>
        </p:nvSpPr>
        <p:spPr bwMode="auto">
          <a:xfrm>
            <a:off x="2851150" y="2792413"/>
            <a:ext cx="67627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00" name="Rectangle 336"/>
          <p:cNvSpPr>
            <a:spLocks noChangeArrowheads="1"/>
          </p:cNvSpPr>
          <p:nvPr/>
        </p:nvSpPr>
        <p:spPr bwMode="auto">
          <a:xfrm>
            <a:off x="3005138" y="2862263"/>
            <a:ext cx="438150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01" name="Rectangle 337"/>
          <p:cNvSpPr>
            <a:spLocks noChangeArrowheads="1"/>
          </p:cNvSpPr>
          <p:nvPr/>
        </p:nvSpPr>
        <p:spPr bwMode="auto">
          <a:xfrm>
            <a:off x="3005138" y="2865438"/>
            <a:ext cx="343043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MRFC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2" name="Rectangle 338"/>
          <p:cNvSpPr>
            <a:spLocks noChangeArrowheads="1"/>
          </p:cNvSpPr>
          <p:nvPr/>
        </p:nvSpPr>
        <p:spPr bwMode="auto">
          <a:xfrm>
            <a:off x="3368675" y="2827338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3" name="Rectangle 339"/>
          <p:cNvSpPr>
            <a:spLocks noChangeArrowheads="1"/>
          </p:cNvSpPr>
          <p:nvPr/>
        </p:nvSpPr>
        <p:spPr bwMode="auto">
          <a:xfrm>
            <a:off x="2987675" y="3276600"/>
            <a:ext cx="149225" cy="15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04" name="Rectangle 340"/>
          <p:cNvSpPr>
            <a:spLocks noChangeArrowheads="1"/>
          </p:cNvSpPr>
          <p:nvPr/>
        </p:nvSpPr>
        <p:spPr bwMode="auto">
          <a:xfrm>
            <a:off x="2984500" y="3276600"/>
            <a:ext cx="6732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5" name="Rectangle 341"/>
          <p:cNvSpPr>
            <a:spLocks noChangeArrowheads="1"/>
          </p:cNvSpPr>
          <p:nvPr/>
        </p:nvSpPr>
        <p:spPr bwMode="auto">
          <a:xfrm>
            <a:off x="3065463" y="32385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6" name="Rectangle 342"/>
          <p:cNvSpPr>
            <a:spLocks noChangeArrowheads="1"/>
          </p:cNvSpPr>
          <p:nvPr/>
        </p:nvSpPr>
        <p:spPr bwMode="auto">
          <a:xfrm>
            <a:off x="3068638" y="3276600"/>
            <a:ext cx="111125" cy="15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07" name="Rectangle 343"/>
          <p:cNvSpPr>
            <a:spLocks noChangeArrowheads="1"/>
          </p:cNvSpPr>
          <p:nvPr/>
        </p:nvSpPr>
        <p:spPr bwMode="auto">
          <a:xfrm>
            <a:off x="3068638" y="3276600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8" name="Rectangle 344"/>
          <p:cNvSpPr>
            <a:spLocks noChangeArrowheads="1"/>
          </p:cNvSpPr>
          <p:nvPr/>
        </p:nvSpPr>
        <p:spPr bwMode="auto">
          <a:xfrm>
            <a:off x="3111500" y="3238500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09" name="Rectangle 345"/>
          <p:cNvSpPr>
            <a:spLocks noChangeArrowheads="1"/>
          </p:cNvSpPr>
          <p:nvPr/>
        </p:nvSpPr>
        <p:spPr bwMode="auto">
          <a:xfrm>
            <a:off x="3111500" y="3276600"/>
            <a:ext cx="409575" cy="15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10" name="Rectangle 346"/>
          <p:cNvSpPr>
            <a:spLocks noChangeArrowheads="1"/>
          </p:cNvSpPr>
          <p:nvPr/>
        </p:nvSpPr>
        <p:spPr bwMode="auto">
          <a:xfrm>
            <a:off x="3111500" y="3276600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11" name="Rectangle 347"/>
          <p:cNvSpPr>
            <a:spLocks noChangeArrowheads="1"/>
          </p:cNvSpPr>
          <p:nvPr/>
        </p:nvSpPr>
        <p:spPr bwMode="auto">
          <a:xfrm>
            <a:off x="3448050" y="3238500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12" name="Rectangle 348"/>
          <p:cNvSpPr>
            <a:spLocks noChangeArrowheads="1"/>
          </p:cNvSpPr>
          <p:nvPr/>
        </p:nvSpPr>
        <p:spPr bwMode="auto">
          <a:xfrm>
            <a:off x="2878138" y="3206750"/>
            <a:ext cx="681037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13" name="Rectangle 349"/>
          <p:cNvSpPr>
            <a:spLocks noChangeArrowheads="1"/>
          </p:cNvSpPr>
          <p:nvPr/>
        </p:nvSpPr>
        <p:spPr bwMode="auto">
          <a:xfrm>
            <a:off x="2851150" y="3168650"/>
            <a:ext cx="676275" cy="261938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14" name="Rectangle 350"/>
          <p:cNvSpPr>
            <a:spLocks noChangeArrowheads="1"/>
          </p:cNvSpPr>
          <p:nvPr/>
        </p:nvSpPr>
        <p:spPr bwMode="auto">
          <a:xfrm>
            <a:off x="2954338" y="3241675"/>
            <a:ext cx="1492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15" name="Rectangle 351"/>
          <p:cNvSpPr>
            <a:spLocks noChangeArrowheads="1"/>
          </p:cNvSpPr>
          <p:nvPr/>
        </p:nvSpPr>
        <p:spPr bwMode="auto">
          <a:xfrm>
            <a:off x="2954338" y="3241675"/>
            <a:ext cx="6732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16" name="Rectangle 352"/>
          <p:cNvSpPr>
            <a:spLocks noChangeArrowheads="1"/>
          </p:cNvSpPr>
          <p:nvPr/>
        </p:nvSpPr>
        <p:spPr bwMode="auto">
          <a:xfrm>
            <a:off x="3035300" y="320357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17" name="Rectangle 353"/>
          <p:cNvSpPr>
            <a:spLocks noChangeArrowheads="1"/>
          </p:cNvSpPr>
          <p:nvPr/>
        </p:nvSpPr>
        <p:spPr bwMode="auto">
          <a:xfrm>
            <a:off x="3040063" y="3241675"/>
            <a:ext cx="106362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18" name="Rectangle 354"/>
          <p:cNvSpPr>
            <a:spLocks noChangeArrowheads="1"/>
          </p:cNvSpPr>
          <p:nvPr/>
        </p:nvSpPr>
        <p:spPr bwMode="auto">
          <a:xfrm>
            <a:off x="3040063" y="3241675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19" name="Rectangle 355"/>
          <p:cNvSpPr>
            <a:spLocks noChangeArrowheads="1"/>
          </p:cNvSpPr>
          <p:nvPr/>
        </p:nvSpPr>
        <p:spPr bwMode="auto">
          <a:xfrm>
            <a:off x="3081338" y="320357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0" name="Rectangle 356"/>
          <p:cNvSpPr>
            <a:spLocks noChangeArrowheads="1"/>
          </p:cNvSpPr>
          <p:nvPr/>
        </p:nvSpPr>
        <p:spPr bwMode="auto">
          <a:xfrm>
            <a:off x="3081338" y="3241675"/>
            <a:ext cx="407987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21" name="Rectangle 357"/>
          <p:cNvSpPr>
            <a:spLocks noChangeArrowheads="1"/>
          </p:cNvSpPr>
          <p:nvPr/>
        </p:nvSpPr>
        <p:spPr bwMode="auto">
          <a:xfrm>
            <a:off x="3081338" y="3241675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2" name="Rectangle 358"/>
          <p:cNvSpPr>
            <a:spLocks noChangeArrowheads="1"/>
          </p:cNvSpPr>
          <p:nvPr/>
        </p:nvSpPr>
        <p:spPr bwMode="auto">
          <a:xfrm>
            <a:off x="3414713" y="320357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3" name="Rectangle 359"/>
          <p:cNvSpPr>
            <a:spLocks noChangeArrowheads="1"/>
          </p:cNvSpPr>
          <p:nvPr/>
        </p:nvSpPr>
        <p:spPr bwMode="auto">
          <a:xfrm>
            <a:off x="3009900" y="3652838"/>
            <a:ext cx="98425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24" name="Rectangle 360"/>
          <p:cNvSpPr>
            <a:spLocks noChangeArrowheads="1"/>
          </p:cNvSpPr>
          <p:nvPr/>
        </p:nvSpPr>
        <p:spPr bwMode="auto">
          <a:xfrm>
            <a:off x="3009900" y="3656013"/>
            <a:ext cx="3687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I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5" name="Rectangle 361"/>
          <p:cNvSpPr>
            <a:spLocks noChangeArrowheads="1"/>
          </p:cNvSpPr>
          <p:nvPr/>
        </p:nvSpPr>
        <p:spPr bwMode="auto">
          <a:xfrm>
            <a:off x="3043238" y="36179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6" name="Rectangle 362"/>
          <p:cNvSpPr>
            <a:spLocks noChangeArrowheads="1"/>
          </p:cNvSpPr>
          <p:nvPr/>
        </p:nvSpPr>
        <p:spPr bwMode="auto">
          <a:xfrm>
            <a:off x="3043238" y="3652838"/>
            <a:ext cx="111125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27" name="Rectangle 363"/>
          <p:cNvSpPr>
            <a:spLocks noChangeArrowheads="1"/>
          </p:cNvSpPr>
          <p:nvPr/>
        </p:nvSpPr>
        <p:spPr bwMode="auto">
          <a:xfrm>
            <a:off x="3043238" y="365601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8" name="Rectangle 364"/>
          <p:cNvSpPr>
            <a:spLocks noChangeArrowheads="1"/>
          </p:cNvSpPr>
          <p:nvPr/>
        </p:nvSpPr>
        <p:spPr bwMode="auto">
          <a:xfrm>
            <a:off x="3086100" y="361791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29" name="Rectangle 365"/>
          <p:cNvSpPr>
            <a:spLocks noChangeArrowheads="1"/>
          </p:cNvSpPr>
          <p:nvPr/>
        </p:nvSpPr>
        <p:spPr bwMode="auto">
          <a:xfrm>
            <a:off x="3086100" y="3652838"/>
            <a:ext cx="412750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30" name="Rectangle 366"/>
          <p:cNvSpPr>
            <a:spLocks noChangeArrowheads="1"/>
          </p:cNvSpPr>
          <p:nvPr/>
        </p:nvSpPr>
        <p:spPr bwMode="auto">
          <a:xfrm>
            <a:off x="3086100" y="365601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31" name="Rectangle 367"/>
          <p:cNvSpPr>
            <a:spLocks noChangeArrowheads="1"/>
          </p:cNvSpPr>
          <p:nvPr/>
        </p:nvSpPr>
        <p:spPr bwMode="auto">
          <a:xfrm>
            <a:off x="3424238" y="36179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32" name="Rectangle 368"/>
          <p:cNvSpPr>
            <a:spLocks noChangeArrowheads="1"/>
          </p:cNvSpPr>
          <p:nvPr/>
        </p:nvSpPr>
        <p:spPr bwMode="auto">
          <a:xfrm>
            <a:off x="2878138" y="3582988"/>
            <a:ext cx="681037" cy="258762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33" name="Rectangle 369"/>
          <p:cNvSpPr>
            <a:spLocks noChangeArrowheads="1"/>
          </p:cNvSpPr>
          <p:nvPr/>
        </p:nvSpPr>
        <p:spPr bwMode="auto">
          <a:xfrm>
            <a:off x="2851150" y="3543300"/>
            <a:ext cx="67627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34" name="Rectangle 370"/>
          <p:cNvSpPr>
            <a:spLocks noChangeArrowheads="1"/>
          </p:cNvSpPr>
          <p:nvPr/>
        </p:nvSpPr>
        <p:spPr bwMode="auto">
          <a:xfrm>
            <a:off x="2979738" y="3617913"/>
            <a:ext cx="9842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35" name="Rectangle 371"/>
          <p:cNvSpPr>
            <a:spLocks noChangeArrowheads="1"/>
          </p:cNvSpPr>
          <p:nvPr/>
        </p:nvSpPr>
        <p:spPr bwMode="auto">
          <a:xfrm>
            <a:off x="2979738" y="3617913"/>
            <a:ext cx="3687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I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36" name="Rectangle 372"/>
          <p:cNvSpPr>
            <a:spLocks noChangeArrowheads="1"/>
          </p:cNvSpPr>
          <p:nvPr/>
        </p:nvSpPr>
        <p:spPr bwMode="auto">
          <a:xfrm>
            <a:off x="3014663" y="35782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37" name="Rectangle 373"/>
          <p:cNvSpPr>
            <a:spLocks noChangeArrowheads="1"/>
          </p:cNvSpPr>
          <p:nvPr/>
        </p:nvSpPr>
        <p:spPr bwMode="auto">
          <a:xfrm>
            <a:off x="3014663" y="3617913"/>
            <a:ext cx="106362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38" name="Rectangle 374"/>
          <p:cNvSpPr>
            <a:spLocks noChangeArrowheads="1"/>
          </p:cNvSpPr>
          <p:nvPr/>
        </p:nvSpPr>
        <p:spPr bwMode="auto">
          <a:xfrm>
            <a:off x="3014663" y="361791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39" name="Rectangle 375"/>
          <p:cNvSpPr>
            <a:spLocks noChangeArrowheads="1"/>
          </p:cNvSpPr>
          <p:nvPr/>
        </p:nvSpPr>
        <p:spPr bwMode="auto">
          <a:xfrm>
            <a:off x="3055938" y="35782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0" name="Rectangle 376"/>
          <p:cNvSpPr>
            <a:spLocks noChangeArrowheads="1"/>
          </p:cNvSpPr>
          <p:nvPr/>
        </p:nvSpPr>
        <p:spPr bwMode="auto">
          <a:xfrm>
            <a:off x="3055938" y="3617913"/>
            <a:ext cx="40957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41" name="Rectangle 377"/>
          <p:cNvSpPr>
            <a:spLocks noChangeArrowheads="1"/>
          </p:cNvSpPr>
          <p:nvPr/>
        </p:nvSpPr>
        <p:spPr bwMode="auto">
          <a:xfrm>
            <a:off x="3052763" y="361791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2" name="Rectangle 378"/>
          <p:cNvSpPr>
            <a:spLocks noChangeArrowheads="1"/>
          </p:cNvSpPr>
          <p:nvPr/>
        </p:nvSpPr>
        <p:spPr bwMode="auto">
          <a:xfrm>
            <a:off x="3389313" y="35782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3" name="Rectangle 379"/>
          <p:cNvSpPr>
            <a:spLocks noChangeArrowheads="1"/>
          </p:cNvSpPr>
          <p:nvPr/>
        </p:nvSpPr>
        <p:spPr bwMode="auto">
          <a:xfrm>
            <a:off x="2987675" y="4032250"/>
            <a:ext cx="1492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44" name="Rectangle 380"/>
          <p:cNvSpPr>
            <a:spLocks noChangeArrowheads="1"/>
          </p:cNvSpPr>
          <p:nvPr/>
        </p:nvSpPr>
        <p:spPr bwMode="auto">
          <a:xfrm>
            <a:off x="2984500" y="4032250"/>
            <a:ext cx="762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P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5" name="Rectangle 381"/>
          <p:cNvSpPr>
            <a:spLocks noChangeArrowheads="1"/>
          </p:cNvSpPr>
          <p:nvPr/>
        </p:nvSpPr>
        <p:spPr bwMode="auto">
          <a:xfrm>
            <a:off x="3065463" y="39925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6" name="Rectangle 382"/>
          <p:cNvSpPr>
            <a:spLocks noChangeArrowheads="1"/>
          </p:cNvSpPr>
          <p:nvPr/>
        </p:nvSpPr>
        <p:spPr bwMode="auto">
          <a:xfrm>
            <a:off x="3068638" y="4032250"/>
            <a:ext cx="1111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47" name="Rectangle 383"/>
          <p:cNvSpPr>
            <a:spLocks noChangeArrowheads="1"/>
          </p:cNvSpPr>
          <p:nvPr/>
        </p:nvSpPr>
        <p:spPr bwMode="auto">
          <a:xfrm>
            <a:off x="3068638" y="4032250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8" name="Rectangle 384"/>
          <p:cNvSpPr>
            <a:spLocks noChangeArrowheads="1"/>
          </p:cNvSpPr>
          <p:nvPr/>
        </p:nvSpPr>
        <p:spPr bwMode="auto">
          <a:xfrm>
            <a:off x="3111500" y="399256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49" name="Rectangle 385"/>
          <p:cNvSpPr>
            <a:spLocks noChangeArrowheads="1"/>
          </p:cNvSpPr>
          <p:nvPr/>
        </p:nvSpPr>
        <p:spPr bwMode="auto">
          <a:xfrm>
            <a:off x="3111500" y="4032250"/>
            <a:ext cx="40957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50" name="Rectangle 386"/>
          <p:cNvSpPr>
            <a:spLocks noChangeArrowheads="1"/>
          </p:cNvSpPr>
          <p:nvPr/>
        </p:nvSpPr>
        <p:spPr bwMode="auto">
          <a:xfrm>
            <a:off x="3111500" y="4032250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51" name="Rectangle 387"/>
          <p:cNvSpPr>
            <a:spLocks noChangeArrowheads="1"/>
          </p:cNvSpPr>
          <p:nvPr/>
        </p:nvSpPr>
        <p:spPr bwMode="auto">
          <a:xfrm>
            <a:off x="3448050" y="399256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52" name="Rectangle 388"/>
          <p:cNvSpPr>
            <a:spLocks noChangeArrowheads="1"/>
          </p:cNvSpPr>
          <p:nvPr/>
        </p:nvSpPr>
        <p:spPr bwMode="auto">
          <a:xfrm>
            <a:off x="2878138" y="3957638"/>
            <a:ext cx="681037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53" name="Rectangle 389"/>
          <p:cNvSpPr>
            <a:spLocks noChangeArrowheads="1"/>
          </p:cNvSpPr>
          <p:nvPr/>
        </p:nvSpPr>
        <p:spPr bwMode="auto">
          <a:xfrm>
            <a:off x="2851150" y="3922713"/>
            <a:ext cx="676275" cy="260350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54" name="Rectangle 390"/>
          <p:cNvSpPr>
            <a:spLocks noChangeArrowheads="1"/>
          </p:cNvSpPr>
          <p:nvPr/>
        </p:nvSpPr>
        <p:spPr bwMode="auto">
          <a:xfrm>
            <a:off x="2954338" y="3992563"/>
            <a:ext cx="14922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55" name="Rectangle 391"/>
          <p:cNvSpPr>
            <a:spLocks noChangeArrowheads="1"/>
          </p:cNvSpPr>
          <p:nvPr/>
        </p:nvSpPr>
        <p:spPr bwMode="auto">
          <a:xfrm>
            <a:off x="2954338" y="3992563"/>
            <a:ext cx="762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P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56" name="Rectangle 392"/>
          <p:cNvSpPr>
            <a:spLocks noChangeArrowheads="1"/>
          </p:cNvSpPr>
          <p:nvPr/>
        </p:nvSpPr>
        <p:spPr bwMode="auto">
          <a:xfrm>
            <a:off x="3035300" y="3954463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57" name="Rectangle 393"/>
          <p:cNvSpPr>
            <a:spLocks noChangeArrowheads="1"/>
          </p:cNvSpPr>
          <p:nvPr/>
        </p:nvSpPr>
        <p:spPr bwMode="auto">
          <a:xfrm>
            <a:off x="3040063" y="3992563"/>
            <a:ext cx="106362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58" name="Rectangle 394"/>
          <p:cNvSpPr>
            <a:spLocks noChangeArrowheads="1"/>
          </p:cNvSpPr>
          <p:nvPr/>
        </p:nvSpPr>
        <p:spPr bwMode="auto">
          <a:xfrm>
            <a:off x="3040063" y="3992563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59" name="Rectangle 395"/>
          <p:cNvSpPr>
            <a:spLocks noChangeArrowheads="1"/>
          </p:cNvSpPr>
          <p:nvPr/>
        </p:nvSpPr>
        <p:spPr bwMode="auto">
          <a:xfrm>
            <a:off x="3081338" y="39544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60" name="Rectangle 396"/>
          <p:cNvSpPr>
            <a:spLocks noChangeArrowheads="1"/>
          </p:cNvSpPr>
          <p:nvPr/>
        </p:nvSpPr>
        <p:spPr bwMode="auto">
          <a:xfrm>
            <a:off x="3081338" y="3992563"/>
            <a:ext cx="407987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61" name="Rectangle 397"/>
          <p:cNvSpPr>
            <a:spLocks noChangeArrowheads="1"/>
          </p:cNvSpPr>
          <p:nvPr/>
        </p:nvSpPr>
        <p:spPr bwMode="auto">
          <a:xfrm>
            <a:off x="3081338" y="3992563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62" name="Rectangle 398"/>
          <p:cNvSpPr>
            <a:spLocks noChangeArrowheads="1"/>
          </p:cNvSpPr>
          <p:nvPr/>
        </p:nvSpPr>
        <p:spPr bwMode="auto">
          <a:xfrm>
            <a:off x="3414713" y="39544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63" name="Rectangle 399"/>
          <p:cNvSpPr>
            <a:spLocks noChangeArrowheads="1"/>
          </p:cNvSpPr>
          <p:nvPr/>
        </p:nvSpPr>
        <p:spPr bwMode="auto">
          <a:xfrm>
            <a:off x="3040063" y="4406900"/>
            <a:ext cx="425450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64" name="Rectangle 400"/>
          <p:cNvSpPr>
            <a:spLocks noChangeArrowheads="1"/>
          </p:cNvSpPr>
          <p:nvPr/>
        </p:nvSpPr>
        <p:spPr bwMode="auto">
          <a:xfrm>
            <a:off x="3040063" y="4406900"/>
            <a:ext cx="30777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BGCF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65" name="Rectangle 401"/>
          <p:cNvSpPr>
            <a:spLocks noChangeArrowheads="1"/>
          </p:cNvSpPr>
          <p:nvPr/>
        </p:nvSpPr>
        <p:spPr bwMode="auto">
          <a:xfrm>
            <a:off x="3389313" y="43688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66" name="Rectangle 402"/>
          <p:cNvSpPr>
            <a:spLocks noChangeArrowheads="1"/>
          </p:cNvSpPr>
          <p:nvPr/>
        </p:nvSpPr>
        <p:spPr bwMode="auto">
          <a:xfrm>
            <a:off x="2878138" y="4333875"/>
            <a:ext cx="681037" cy="263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67" name="Rectangle 403"/>
          <p:cNvSpPr>
            <a:spLocks noChangeArrowheads="1"/>
          </p:cNvSpPr>
          <p:nvPr/>
        </p:nvSpPr>
        <p:spPr bwMode="auto">
          <a:xfrm>
            <a:off x="2851150" y="4298950"/>
            <a:ext cx="676275" cy="260350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68" name="Rectangle 404"/>
          <p:cNvSpPr>
            <a:spLocks noChangeArrowheads="1"/>
          </p:cNvSpPr>
          <p:nvPr/>
        </p:nvSpPr>
        <p:spPr bwMode="auto">
          <a:xfrm>
            <a:off x="3009900" y="4368800"/>
            <a:ext cx="423863" cy="15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69" name="Rectangle 405"/>
          <p:cNvSpPr>
            <a:spLocks noChangeArrowheads="1"/>
          </p:cNvSpPr>
          <p:nvPr/>
        </p:nvSpPr>
        <p:spPr bwMode="auto">
          <a:xfrm>
            <a:off x="3009900" y="4368800"/>
            <a:ext cx="30777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BGCF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70" name="Rectangle 406"/>
          <p:cNvSpPr>
            <a:spLocks noChangeArrowheads="1"/>
          </p:cNvSpPr>
          <p:nvPr/>
        </p:nvSpPr>
        <p:spPr bwMode="auto">
          <a:xfrm>
            <a:off x="3359150" y="4330700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71" name="Rectangle 407"/>
          <p:cNvSpPr>
            <a:spLocks noChangeArrowheads="1"/>
          </p:cNvSpPr>
          <p:nvPr/>
        </p:nvSpPr>
        <p:spPr bwMode="auto">
          <a:xfrm>
            <a:off x="3035300" y="5214938"/>
            <a:ext cx="436563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72" name="Rectangle 408"/>
          <p:cNvSpPr>
            <a:spLocks noChangeArrowheads="1"/>
          </p:cNvSpPr>
          <p:nvPr/>
        </p:nvSpPr>
        <p:spPr bwMode="auto">
          <a:xfrm>
            <a:off x="3030538" y="5214938"/>
            <a:ext cx="336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GGSN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73" name="Rectangle 409"/>
          <p:cNvSpPr>
            <a:spLocks noChangeArrowheads="1"/>
          </p:cNvSpPr>
          <p:nvPr/>
        </p:nvSpPr>
        <p:spPr bwMode="auto">
          <a:xfrm>
            <a:off x="3395663" y="5176838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74" name="Rectangle 410"/>
          <p:cNvSpPr>
            <a:spLocks noChangeArrowheads="1"/>
          </p:cNvSpPr>
          <p:nvPr/>
        </p:nvSpPr>
        <p:spPr bwMode="auto">
          <a:xfrm>
            <a:off x="2878138" y="5141913"/>
            <a:ext cx="681037" cy="263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75" name="Rectangle 411"/>
          <p:cNvSpPr>
            <a:spLocks noChangeArrowheads="1"/>
          </p:cNvSpPr>
          <p:nvPr/>
        </p:nvSpPr>
        <p:spPr bwMode="auto">
          <a:xfrm>
            <a:off x="2851150" y="5106988"/>
            <a:ext cx="676275" cy="261937"/>
          </a:xfrm>
          <a:prstGeom prst="rect">
            <a:avLst/>
          </a:prstGeom>
          <a:solidFill>
            <a:srgbClr val="99CCFF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76" name="Rectangle 412"/>
          <p:cNvSpPr>
            <a:spLocks noChangeArrowheads="1"/>
          </p:cNvSpPr>
          <p:nvPr/>
        </p:nvSpPr>
        <p:spPr bwMode="auto">
          <a:xfrm>
            <a:off x="3001963" y="5180013"/>
            <a:ext cx="441325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77" name="Rectangle 413"/>
          <p:cNvSpPr>
            <a:spLocks noChangeArrowheads="1"/>
          </p:cNvSpPr>
          <p:nvPr/>
        </p:nvSpPr>
        <p:spPr bwMode="auto">
          <a:xfrm>
            <a:off x="3001963" y="5180013"/>
            <a:ext cx="3365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996633"/>
                </a:solidFill>
                <a:latin typeface="+mn-lt"/>
                <a:ea typeface="新細明體" pitchFamily="18" charset="-120"/>
              </a:rPr>
              <a:t>GGSN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78" name="Rectangle 414"/>
          <p:cNvSpPr>
            <a:spLocks noChangeArrowheads="1"/>
          </p:cNvSpPr>
          <p:nvPr/>
        </p:nvSpPr>
        <p:spPr bwMode="auto">
          <a:xfrm>
            <a:off x="3040063" y="5594350"/>
            <a:ext cx="42227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79" name="Rectangle 415"/>
          <p:cNvSpPr>
            <a:spLocks noChangeArrowheads="1"/>
          </p:cNvSpPr>
          <p:nvPr/>
        </p:nvSpPr>
        <p:spPr bwMode="auto">
          <a:xfrm>
            <a:off x="3040063" y="5594350"/>
            <a:ext cx="323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SGSN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80" name="Rectangle 416"/>
          <p:cNvSpPr>
            <a:spLocks noChangeArrowheads="1"/>
          </p:cNvSpPr>
          <p:nvPr/>
        </p:nvSpPr>
        <p:spPr bwMode="auto">
          <a:xfrm>
            <a:off x="3389313" y="555625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81" name="Rectangle 417"/>
          <p:cNvSpPr>
            <a:spLocks noChangeArrowheads="1"/>
          </p:cNvSpPr>
          <p:nvPr/>
        </p:nvSpPr>
        <p:spPr bwMode="auto">
          <a:xfrm>
            <a:off x="2878138" y="5521325"/>
            <a:ext cx="681037" cy="25876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82" name="Rectangle 418"/>
          <p:cNvSpPr>
            <a:spLocks noChangeArrowheads="1"/>
          </p:cNvSpPr>
          <p:nvPr/>
        </p:nvSpPr>
        <p:spPr bwMode="auto">
          <a:xfrm>
            <a:off x="2851150" y="5481638"/>
            <a:ext cx="676275" cy="263525"/>
          </a:xfrm>
          <a:prstGeom prst="rect">
            <a:avLst/>
          </a:prstGeom>
          <a:solidFill>
            <a:srgbClr val="99CCFF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83" name="Rectangle 419"/>
          <p:cNvSpPr>
            <a:spLocks noChangeArrowheads="1"/>
          </p:cNvSpPr>
          <p:nvPr/>
        </p:nvSpPr>
        <p:spPr bwMode="auto">
          <a:xfrm>
            <a:off x="3009900" y="5556250"/>
            <a:ext cx="420688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684" name="Rectangle 420"/>
          <p:cNvSpPr>
            <a:spLocks noChangeArrowheads="1"/>
          </p:cNvSpPr>
          <p:nvPr/>
        </p:nvSpPr>
        <p:spPr bwMode="auto">
          <a:xfrm>
            <a:off x="3005138" y="5556250"/>
            <a:ext cx="323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996633"/>
                </a:solidFill>
                <a:latin typeface="+mn-lt"/>
                <a:ea typeface="新細明體" pitchFamily="18" charset="-120"/>
              </a:rPr>
              <a:t>SGSN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685" name="Rectangle 421"/>
          <p:cNvSpPr>
            <a:spLocks noChangeArrowheads="1"/>
          </p:cNvSpPr>
          <p:nvPr/>
        </p:nvSpPr>
        <p:spPr bwMode="auto">
          <a:xfrm>
            <a:off x="3354388" y="55165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grpSp>
        <p:nvGrpSpPr>
          <p:cNvPr id="4" name="Group 422"/>
          <p:cNvGrpSpPr>
            <a:grpSpLocks/>
          </p:cNvGrpSpPr>
          <p:nvPr/>
        </p:nvGrpSpPr>
        <p:grpSpPr bwMode="auto">
          <a:xfrm>
            <a:off x="792163" y="2490788"/>
            <a:ext cx="425450" cy="252412"/>
            <a:chOff x="499" y="1774"/>
            <a:chExt cx="268" cy="159"/>
          </a:xfrm>
        </p:grpSpPr>
        <p:sp>
          <p:nvSpPr>
            <p:cNvPr id="3083687" name="Rectangle 423"/>
            <p:cNvSpPr>
              <a:spLocks noChangeArrowheads="1"/>
            </p:cNvSpPr>
            <p:nvPr/>
          </p:nvSpPr>
          <p:spPr bwMode="auto">
            <a:xfrm>
              <a:off x="499" y="1774"/>
              <a:ext cx="268" cy="4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88" name="Rectangle 424"/>
            <p:cNvSpPr>
              <a:spLocks noChangeArrowheads="1"/>
            </p:cNvSpPr>
            <p:nvPr/>
          </p:nvSpPr>
          <p:spPr bwMode="auto">
            <a:xfrm>
              <a:off x="499" y="1778"/>
              <a:ext cx="268" cy="2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89" name="Rectangle 425"/>
            <p:cNvSpPr>
              <a:spLocks noChangeArrowheads="1"/>
            </p:cNvSpPr>
            <p:nvPr/>
          </p:nvSpPr>
          <p:spPr bwMode="auto">
            <a:xfrm>
              <a:off x="499" y="1780"/>
              <a:ext cx="268" cy="5"/>
            </a:xfrm>
            <a:prstGeom prst="rect">
              <a:avLst/>
            </a:prstGeom>
            <a:solidFill>
              <a:srgbClr val="CCFFC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0" name="Rectangle 426"/>
            <p:cNvSpPr>
              <a:spLocks noChangeArrowheads="1"/>
            </p:cNvSpPr>
            <p:nvPr/>
          </p:nvSpPr>
          <p:spPr bwMode="auto">
            <a:xfrm>
              <a:off x="499" y="1785"/>
              <a:ext cx="268" cy="2"/>
            </a:xfrm>
            <a:prstGeom prst="rect">
              <a:avLst/>
            </a:prstGeom>
            <a:solidFill>
              <a:srgbClr val="CDFFC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1" name="Rectangle 427"/>
            <p:cNvSpPr>
              <a:spLocks noChangeArrowheads="1"/>
            </p:cNvSpPr>
            <p:nvPr/>
          </p:nvSpPr>
          <p:spPr bwMode="auto">
            <a:xfrm>
              <a:off x="499" y="1787"/>
              <a:ext cx="268" cy="2"/>
            </a:xfrm>
            <a:prstGeom prst="rect">
              <a:avLst/>
            </a:prstGeom>
            <a:solidFill>
              <a:srgbClr val="CDFFC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2" name="Rectangle 428"/>
            <p:cNvSpPr>
              <a:spLocks noChangeArrowheads="1"/>
            </p:cNvSpPr>
            <p:nvPr/>
          </p:nvSpPr>
          <p:spPr bwMode="auto">
            <a:xfrm>
              <a:off x="499" y="1789"/>
              <a:ext cx="268" cy="5"/>
            </a:xfrm>
            <a:prstGeom prst="rect">
              <a:avLst/>
            </a:prstGeom>
            <a:solidFill>
              <a:srgbClr val="CEFFC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3" name="Rectangle 429"/>
            <p:cNvSpPr>
              <a:spLocks noChangeArrowheads="1"/>
            </p:cNvSpPr>
            <p:nvPr/>
          </p:nvSpPr>
          <p:spPr bwMode="auto">
            <a:xfrm>
              <a:off x="499" y="1794"/>
              <a:ext cx="268" cy="2"/>
            </a:xfrm>
            <a:prstGeom prst="rect">
              <a:avLst/>
            </a:prstGeom>
            <a:solidFill>
              <a:srgbClr val="CEFFC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4" name="Rectangle 430"/>
            <p:cNvSpPr>
              <a:spLocks noChangeArrowheads="1"/>
            </p:cNvSpPr>
            <p:nvPr/>
          </p:nvSpPr>
          <p:spPr bwMode="auto">
            <a:xfrm>
              <a:off x="499" y="1796"/>
              <a:ext cx="268" cy="4"/>
            </a:xfrm>
            <a:prstGeom prst="rect">
              <a:avLst/>
            </a:prstGeom>
            <a:solidFill>
              <a:srgbClr val="CFFFC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5" name="Rectangle 431"/>
            <p:cNvSpPr>
              <a:spLocks noChangeArrowheads="1"/>
            </p:cNvSpPr>
            <p:nvPr/>
          </p:nvSpPr>
          <p:spPr bwMode="auto">
            <a:xfrm>
              <a:off x="499" y="1800"/>
              <a:ext cx="268" cy="2"/>
            </a:xfrm>
            <a:prstGeom prst="rect">
              <a:avLst/>
            </a:prstGeom>
            <a:solidFill>
              <a:srgbClr val="CFFFC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6" name="Rectangle 432"/>
            <p:cNvSpPr>
              <a:spLocks noChangeArrowheads="1"/>
            </p:cNvSpPr>
            <p:nvPr/>
          </p:nvSpPr>
          <p:spPr bwMode="auto">
            <a:xfrm>
              <a:off x="499" y="1802"/>
              <a:ext cx="268" cy="3"/>
            </a:xfrm>
            <a:prstGeom prst="rect">
              <a:avLst/>
            </a:prstGeom>
            <a:solidFill>
              <a:srgbClr val="D0FFD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7" name="Rectangle 433"/>
            <p:cNvSpPr>
              <a:spLocks noChangeArrowheads="1"/>
            </p:cNvSpPr>
            <p:nvPr/>
          </p:nvSpPr>
          <p:spPr bwMode="auto">
            <a:xfrm>
              <a:off x="499" y="1805"/>
              <a:ext cx="268" cy="4"/>
            </a:xfrm>
            <a:prstGeom prst="rect">
              <a:avLst/>
            </a:prstGeom>
            <a:solidFill>
              <a:srgbClr val="D1FFD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8" name="Rectangle 434"/>
            <p:cNvSpPr>
              <a:spLocks noChangeArrowheads="1"/>
            </p:cNvSpPr>
            <p:nvPr/>
          </p:nvSpPr>
          <p:spPr bwMode="auto">
            <a:xfrm>
              <a:off x="499" y="1809"/>
              <a:ext cx="268" cy="2"/>
            </a:xfrm>
            <a:prstGeom prst="rect">
              <a:avLst/>
            </a:prstGeom>
            <a:solidFill>
              <a:srgbClr val="D2FFD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699" name="Rectangle 435"/>
            <p:cNvSpPr>
              <a:spLocks noChangeArrowheads="1"/>
            </p:cNvSpPr>
            <p:nvPr/>
          </p:nvSpPr>
          <p:spPr bwMode="auto">
            <a:xfrm>
              <a:off x="499" y="1811"/>
              <a:ext cx="268" cy="3"/>
            </a:xfrm>
            <a:prstGeom prst="rect">
              <a:avLst/>
            </a:prstGeom>
            <a:solidFill>
              <a:srgbClr val="D3FFD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0" name="Rectangle 436"/>
            <p:cNvSpPr>
              <a:spLocks noChangeArrowheads="1"/>
            </p:cNvSpPr>
            <p:nvPr/>
          </p:nvSpPr>
          <p:spPr bwMode="auto">
            <a:xfrm>
              <a:off x="499" y="1814"/>
              <a:ext cx="268" cy="4"/>
            </a:xfrm>
            <a:prstGeom prst="rect">
              <a:avLst/>
            </a:prstGeom>
            <a:solidFill>
              <a:srgbClr val="D4FFD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1" name="Rectangle 437"/>
            <p:cNvSpPr>
              <a:spLocks noChangeArrowheads="1"/>
            </p:cNvSpPr>
            <p:nvPr/>
          </p:nvSpPr>
          <p:spPr bwMode="auto">
            <a:xfrm>
              <a:off x="499" y="1818"/>
              <a:ext cx="268" cy="2"/>
            </a:xfrm>
            <a:prstGeom prst="rect">
              <a:avLst/>
            </a:prstGeom>
            <a:solidFill>
              <a:srgbClr val="D5FFD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2" name="Rectangle 438"/>
            <p:cNvSpPr>
              <a:spLocks noChangeArrowheads="1"/>
            </p:cNvSpPr>
            <p:nvPr/>
          </p:nvSpPr>
          <p:spPr bwMode="auto">
            <a:xfrm>
              <a:off x="499" y="1820"/>
              <a:ext cx="268" cy="2"/>
            </a:xfrm>
            <a:prstGeom prst="rect">
              <a:avLst/>
            </a:prstGeom>
            <a:solidFill>
              <a:srgbClr val="D6FFD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3" name="Rectangle 439"/>
            <p:cNvSpPr>
              <a:spLocks noChangeArrowheads="1"/>
            </p:cNvSpPr>
            <p:nvPr/>
          </p:nvSpPr>
          <p:spPr bwMode="auto">
            <a:xfrm>
              <a:off x="499" y="1822"/>
              <a:ext cx="268" cy="5"/>
            </a:xfrm>
            <a:prstGeom prst="rect">
              <a:avLst/>
            </a:prstGeom>
            <a:solidFill>
              <a:srgbClr val="D8FF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4" name="Rectangle 440"/>
            <p:cNvSpPr>
              <a:spLocks noChangeArrowheads="1"/>
            </p:cNvSpPr>
            <p:nvPr/>
          </p:nvSpPr>
          <p:spPr bwMode="auto">
            <a:xfrm>
              <a:off x="499" y="1827"/>
              <a:ext cx="268" cy="2"/>
            </a:xfrm>
            <a:prstGeom prst="rect">
              <a:avLst/>
            </a:prstGeom>
            <a:solidFill>
              <a:srgbClr val="D9FFD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5" name="Rectangle 441"/>
            <p:cNvSpPr>
              <a:spLocks noChangeArrowheads="1"/>
            </p:cNvSpPr>
            <p:nvPr/>
          </p:nvSpPr>
          <p:spPr bwMode="auto">
            <a:xfrm>
              <a:off x="499" y="1829"/>
              <a:ext cx="268" cy="2"/>
            </a:xfrm>
            <a:prstGeom prst="rect">
              <a:avLst/>
            </a:prstGeom>
            <a:solidFill>
              <a:srgbClr val="DBFFD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6" name="Rectangle 442"/>
            <p:cNvSpPr>
              <a:spLocks noChangeArrowheads="1"/>
            </p:cNvSpPr>
            <p:nvPr/>
          </p:nvSpPr>
          <p:spPr bwMode="auto">
            <a:xfrm>
              <a:off x="499" y="1831"/>
              <a:ext cx="268" cy="5"/>
            </a:xfrm>
            <a:prstGeom prst="rect">
              <a:avLst/>
            </a:prstGeom>
            <a:solidFill>
              <a:srgbClr val="DCFFD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7" name="Rectangle 443"/>
            <p:cNvSpPr>
              <a:spLocks noChangeArrowheads="1"/>
            </p:cNvSpPr>
            <p:nvPr/>
          </p:nvSpPr>
          <p:spPr bwMode="auto">
            <a:xfrm>
              <a:off x="499" y="1836"/>
              <a:ext cx="268" cy="4"/>
            </a:xfrm>
            <a:prstGeom prst="rect">
              <a:avLst/>
            </a:prstGeom>
            <a:solidFill>
              <a:srgbClr val="DDFFD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8" name="Rectangle 444"/>
            <p:cNvSpPr>
              <a:spLocks noChangeArrowheads="1"/>
            </p:cNvSpPr>
            <p:nvPr/>
          </p:nvSpPr>
          <p:spPr bwMode="auto">
            <a:xfrm>
              <a:off x="499" y="1840"/>
              <a:ext cx="268" cy="2"/>
            </a:xfrm>
            <a:prstGeom prst="rect">
              <a:avLst/>
            </a:prstGeom>
            <a:solidFill>
              <a:srgbClr val="DFFFD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09" name="Rectangle 445"/>
            <p:cNvSpPr>
              <a:spLocks noChangeArrowheads="1"/>
            </p:cNvSpPr>
            <p:nvPr/>
          </p:nvSpPr>
          <p:spPr bwMode="auto">
            <a:xfrm>
              <a:off x="499" y="1842"/>
              <a:ext cx="268" cy="2"/>
            </a:xfrm>
            <a:prstGeom prst="rect">
              <a:avLst/>
            </a:prstGeom>
            <a:solidFill>
              <a:srgbClr val="E1FFE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0" name="Rectangle 446"/>
            <p:cNvSpPr>
              <a:spLocks noChangeArrowheads="1"/>
            </p:cNvSpPr>
            <p:nvPr/>
          </p:nvSpPr>
          <p:spPr bwMode="auto">
            <a:xfrm>
              <a:off x="499" y="1844"/>
              <a:ext cx="268" cy="5"/>
            </a:xfrm>
            <a:prstGeom prst="rect">
              <a:avLst/>
            </a:prstGeom>
            <a:solidFill>
              <a:srgbClr val="E2FFE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1" name="Rectangle 447"/>
            <p:cNvSpPr>
              <a:spLocks noChangeArrowheads="1"/>
            </p:cNvSpPr>
            <p:nvPr/>
          </p:nvSpPr>
          <p:spPr bwMode="auto">
            <a:xfrm>
              <a:off x="499" y="1849"/>
              <a:ext cx="268" cy="2"/>
            </a:xfrm>
            <a:prstGeom prst="rect">
              <a:avLst/>
            </a:prstGeom>
            <a:solidFill>
              <a:srgbClr val="E4FFE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2" name="Rectangle 448"/>
            <p:cNvSpPr>
              <a:spLocks noChangeArrowheads="1"/>
            </p:cNvSpPr>
            <p:nvPr/>
          </p:nvSpPr>
          <p:spPr bwMode="auto">
            <a:xfrm>
              <a:off x="499" y="1851"/>
              <a:ext cx="268" cy="2"/>
            </a:xfrm>
            <a:prstGeom prst="rect">
              <a:avLst/>
            </a:prstGeom>
            <a:solidFill>
              <a:srgbClr val="E6FFE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3" name="Rectangle 449"/>
            <p:cNvSpPr>
              <a:spLocks noChangeArrowheads="1"/>
            </p:cNvSpPr>
            <p:nvPr/>
          </p:nvSpPr>
          <p:spPr bwMode="auto">
            <a:xfrm>
              <a:off x="499" y="1853"/>
              <a:ext cx="268" cy="5"/>
            </a:xfrm>
            <a:prstGeom prst="rect">
              <a:avLst/>
            </a:prstGeom>
            <a:solidFill>
              <a:srgbClr val="E7FFE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4" name="Rectangle 450"/>
            <p:cNvSpPr>
              <a:spLocks noChangeArrowheads="1"/>
            </p:cNvSpPr>
            <p:nvPr/>
          </p:nvSpPr>
          <p:spPr bwMode="auto">
            <a:xfrm>
              <a:off x="499" y="1858"/>
              <a:ext cx="268" cy="2"/>
            </a:xfrm>
            <a:prstGeom prst="rect">
              <a:avLst/>
            </a:prstGeom>
            <a:solidFill>
              <a:srgbClr val="E9FFE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5" name="Rectangle 451"/>
            <p:cNvSpPr>
              <a:spLocks noChangeArrowheads="1"/>
            </p:cNvSpPr>
            <p:nvPr/>
          </p:nvSpPr>
          <p:spPr bwMode="auto">
            <a:xfrm>
              <a:off x="499" y="1860"/>
              <a:ext cx="268" cy="2"/>
            </a:xfrm>
            <a:prstGeom prst="rect">
              <a:avLst/>
            </a:prstGeom>
            <a:solidFill>
              <a:srgbClr val="EBFFE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6" name="Rectangle 452"/>
            <p:cNvSpPr>
              <a:spLocks noChangeArrowheads="1"/>
            </p:cNvSpPr>
            <p:nvPr/>
          </p:nvSpPr>
          <p:spPr bwMode="auto">
            <a:xfrm>
              <a:off x="499" y="1862"/>
              <a:ext cx="268" cy="2"/>
            </a:xfrm>
            <a:prstGeom prst="rect">
              <a:avLst/>
            </a:prstGeom>
            <a:solidFill>
              <a:srgbClr val="ECFFE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7" name="Rectangle 453"/>
            <p:cNvSpPr>
              <a:spLocks noChangeArrowheads="1"/>
            </p:cNvSpPr>
            <p:nvPr/>
          </p:nvSpPr>
          <p:spPr bwMode="auto">
            <a:xfrm>
              <a:off x="499" y="1864"/>
              <a:ext cx="268" cy="5"/>
            </a:xfrm>
            <a:prstGeom prst="rect">
              <a:avLst/>
            </a:prstGeom>
            <a:solidFill>
              <a:srgbClr val="EEFFE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8" name="Rectangle 454"/>
            <p:cNvSpPr>
              <a:spLocks noChangeArrowheads="1"/>
            </p:cNvSpPr>
            <p:nvPr/>
          </p:nvSpPr>
          <p:spPr bwMode="auto">
            <a:xfrm>
              <a:off x="499" y="1869"/>
              <a:ext cx="268" cy="2"/>
            </a:xfrm>
            <a:prstGeom prst="rect">
              <a:avLst/>
            </a:prstGeom>
            <a:solidFill>
              <a:srgbClr val="EFFFE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19" name="Rectangle 455"/>
            <p:cNvSpPr>
              <a:spLocks noChangeArrowheads="1"/>
            </p:cNvSpPr>
            <p:nvPr/>
          </p:nvSpPr>
          <p:spPr bwMode="auto">
            <a:xfrm>
              <a:off x="499" y="1871"/>
              <a:ext cx="268" cy="4"/>
            </a:xfrm>
            <a:prstGeom prst="rect">
              <a:avLst/>
            </a:prstGeom>
            <a:solidFill>
              <a:srgbClr val="F1FFF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0" name="Rectangle 456"/>
            <p:cNvSpPr>
              <a:spLocks noChangeArrowheads="1"/>
            </p:cNvSpPr>
            <p:nvPr/>
          </p:nvSpPr>
          <p:spPr bwMode="auto">
            <a:xfrm>
              <a:off x="499" y="1875"/>
              <a:ext cx="268" cy="3"/>
            </a:xfrm>
            <a:prstGeom prst="rect">
              <a:avLst/>
            </a:prstGeom>
            <a:solidFill>
              <a:srgbClr val="F2FFF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1" name="Rectangle 457"/>
            <p:cNvSpPr>
              <a:spLocks noChangeArrowheads="1"/>
            </p:cNvSpPr>
            <p:nvPr/>
          </p:nvSpPr>
          <p:spPr bwMode="auto">
            <a:xfrm>
              <a:off x="499" y="1878"/>
              <a:ext cx="268" cy="4"/>
            </a:xfrm>
            <a:prstGeom prst="rect">
              <a:avLst/>
            </a:prstGeom>
            <a:solidFill>
              <a:srgbClr val="F3F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2" name="Rectangle 458"/>
            <p:cNvSpPr>
              <a:spLocks noChangeArrowheads="1"/>
            </p:cNvSpPr>
            <p:nvPr/>
          </p:nvSpPr>
          <p:spPr bwMode="auto">
            <a:xfrm>
              <a:off x="499" y="1882"/>
              <a:ext cx="268" cy="2"/>
            </a:xfrm>
            <a:prstGeom prst="rect">
              <a:avLst/>
            </a:prstGeom>
            <a:solidFill>
              <a:srgbClr val="F4FFF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3" name="Rectangle 459"/>
            <p:cNvSpPr>
              <a:spLocks noChangeArrowheads="1"/>
            </p:cNvSpPr>
            <p:nvPr/>
          </p:nvSpPr>
          <p:spPr bwMode="auto">
            <a:xfrm>
              <a:off x="499" y="1884"/>
              <a:ext cx="268" cy="2"/>
            </a:xfrm>
            <a:prstGeom prst="rect">
              <a:avLst/>
            </a:prstGeom>
            <a:solidFill>
              <a:srgbClr val="F5FFF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4" name="Rectangle 460"/>
            <p:cNvSpPr>
              <a:spLocks noChangeArrowheads="1"/>
            </p:cNvSpPr>
            <p:nvPr/>
          </p:nvSpPr>
          <p:spPr bwMode="auto">
            <a:xfrm>
              <a:off x="499" y="1886"/>
              <a:ext cx="268" cy="5"/>
            </a:xfrm>
            <a:prstGeom prst="rect">
              <a:avLst/>
            </a:prstGeom>
            <a:solidFill>
              <a:srgbClr val="F6FFF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5" name="Rectangle 461"/>
            <p:cNvSpPr>
              <a:spLocks noChangeArrowheads="1"/>
            </p:cNvSpPr>
            <p:nvPr/>
          </p:nvSpPr>
          <p:spPr bwMode="auto">
            <a:xfrm>
              <a:off x="499" y="1891"/>
              <a:ext cx="268" cy="2"/>
            </a:xfrm>
            <a:prstGeom prst="rect">
              <a:avLst/>
            </a:prstGeom>
            <a:solidFill>
              <a:srgbClr val="F7FFF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6" name="Rectangle 462"/>
            <p:cNvSpPr>
              <a:spLocks noChangeArrowheads="1"/>
            </p:cNvSpPr>
            <p:nvPr/>
          </p:nvSpPr>
          <p:spPr bwMode="auto">
            <a:xfrm>
              <a:off x="499" y="1893"/>
              <a:ext cx="268" cy="2"/>
            </a:xfrm>
            <a:prstGeom prst="rect">
              <a:avLst/>
            </a:prstGeom>
            <a:solidFill>
              <a:srgbClr val="F8FFF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7" name="Rectangle 463"/>
            <p:cNvSpPr>
              <a:spLocks noChangeArrowheads="1"/>
            </p:cNvSpPr>
            <p:nvPr/>
          </p:nvSpPr>
          <p:spPr bwMode="auto">
            <a:xfrm>
              <a:off x="499" y="1895"/>
              <a:ext cx="268" cy="5"/>
            </a:xfrm>
            <a:prstGeom prst="rect">
              <a:avLst/>
            </a:prstGeom>
            <a:solidFill>
              <a:srgbClr val="F9FFF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8" name="Rectangle 464"/>
            <p:cNvSpPr>
              <a:spLocks noChangeArrowheads="1"/>
            </p:cNvSpPr>
            <p:nvPr/>
          </p:nvSpPr>
          <p:spPr bwMode="auto">
            <a:xfrm>
              <a:off x="499" y="1900"/>
              <a:ext cx="268" cy="2"/>
            </a:xfrm>
            <a:prstGeom prst="rect">
              <a:avLst/>
            </a:prstGeom>
            <a:solidFill>
              <a:srgbClr val="FAFFFA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29" name="Rectangle 465"/>
            <p:cNvSpPr>
              <a:spLocks noChangeArrowheads="1"/>
            </p:cNvSpPr>
            <p:nvPr/>
          </p:nvSpPr>
          <p:spPr bwMode="auto">
            <a:xfrm>
              <a:off x="499" y="1902"/>
              <a:ext cx="268" cy="2"/>
            </a:xfrm>
            <a:prstGeom prst="rect">
              <a:avLst/>
            </a:prstGeom>
            <a:solidFill>
              <a:srgbClr val="FBFFF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0" name="Rectangle 466"/>
            <p:cNvSpPr>
              <a:spLocks noChangeArrowheads="1"/>
            </p:cNvSpPr>
            <p:nvPr/>
          </p:nvSpPr>
          <p:spPr bwMode="auto">
            <a:xfrm>
              <a:off x="499" y="1904"/>
              <a:ext cx="268" cy="5"/>
            </a:xfrm>
            <a:prstGeom prst="rect">
              <a:avLst/>
            </a:prstGeom>
            <a:solidFill>
              <a:srgbClr val="FBFFFB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1" name="Rectangle 467"/>
            <p:cNvSpPr>
              <a:spLocks noChangeArrowheads="1"/>
            </p:cNvSpPr>
            <p:nvPr/>
          </p:nvSpPr>
          <p:spPr bwMode="auto">
            <a:xfrm>
              <a:off x="499" y="1909"/>
              <a:ext cx="268" cy="2"/>
            </a:xfrm>
            <a:prstGeom prst="rect">
              <a:avLst/>
            </a:prstGeom>
            <a:solidFill>
              <a:srgbClr val="FCFFF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2" name="Rectangle 468"/>
            <p:cNvSpPr>
              <a:spLocks noChangeArrowheads="1"/>
            </p:cNvSpPr>
            <p:nvPr/>
          </p:nvSpPr>
          <p:spPr bwMode="auto">
            <a:xfrm>
              <a:off x="499" y="1911"/>
              <a:ext cx="268" cy="4"/>
            </a:xfrm>
            <a:prstGeom prst="rect">
              <a:avLst/>
            </a:prstGeom>
            <a:solidFill>
              <a:srgbClr val="FCFFFC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3" name="Rectangle 469"/>
            <p:cNvSpPr>
              <a:spLocks noChangeArrowheads="1"/>
            </p:cNvSpPr>
            <p:nvPr/>
          </p:nvSpPr>
          <p:spPr bwMode="auto">
            <a:xfrm>
              <a:off x="499" y="1915"/>
              <a:ext cx="268" cy="2"/>
            </a:xfrm>
            <a:prstGeom prst="rect">
              <a:avLst/>
            </a:prstGeom>
            <a:solidFill>
              <a:srgbClr val="FDFFF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4" name="Rectangle 470"/>
            <p:cNvSpPr>
              <a:spLocks noChangeArrowheads="1"/>
            </p:cNvSpPr>
            <p:nvPr/>
          </p:nvSpPr>
          <p:spPr bwMode="auto">
            <a:xfrm>
              <a:off x="499" y="1917"/>
              <a:ext cx="268" cy="3"/>
            </a:xfrm>
            <a:prstGeom prst="rect">
              <a:avLst/>
            </a:prstGeom>
            <a:solidFill>
              <a:srgbClr val="FDFFF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5" name="Rectangle 471"/>
            <p:cNvSpPr>
              <a:spLocks noChangeArrowheads="1"/>
            </p:cNvSpPr>
            <p:nvPr/>
          </p:nvSpPr>
          <p:spPr bwMode="auto">
            <a:xfrm>
              <a:off x="499" y="1920"/>
              <a:ext cx="268" cy="4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6" name="Rectangle 472"/>
            <p:cNvSpPr>
              <a:spLocks noChangeArrowheads="1"/>
            </p:cNvSpPr>
            <p:nvPr/>
          </p:nvSpPr>
          <p:spPr bwMode="auto">
            <a:xfrm>
              <a:off x="499" y="1924"/>
              <a:ext cx="268" cy="2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7" name="Rectangle 473"/>
            <p:cNvSpPr>
              <a:spLocks noChangeArrowheads="1"/>
            </p:cNvSpPr>
            <p:nvPr/>
          </p:nvSpPr>
          <p:spPr bwMode="auto">
            <a:xfrm>
              <a:off x="499" y="1926"/>
              <a:ext cx="268" cy="5"/>
            </a:xfrm>
            <a:prstGeom prst="rect">
              <a:avLst/>
            </a:prstGeom>
            <a:solidFill>
              <a:srgbClr val="FEFFF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38" name="Rectangle 474"/>
            <p:cNvSpPr>
              <a:spLocks noChangeArrowheads="1"/>
            </p:cNvSpPr>
            <p:nvPr/>
          </p:nvSpPr>
          <p:spPr bwMode="auto">
            <a:xfrm>
              <a:off x="499" y="1931"/>
              <a:ext cx="268" cy="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83739" name="Rectangle 475"/>
          <p:cNvSpPr>
            <a:spLocks noChangeArrowheads="1"/>
          </p:cNvSpPr>
          <p:nvPr/>
        </p:nvSpPr>
        <p:spPr bwMode="auto">
          <a:xfrm>
            <a:off x="792163" y="2490788"/>
            <a:ext cx="430212" cy="255587"/>
          </a:xfrm>
          <a:prstGeom prst="rect">
            <a:avLst/>
          </a:prstGeom>
          <a:solidFill>
            <a:srgbClr val="66FFFF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740" name="Rectangle 476"/>
          <p:cNvSpPr>
            <a:spLocks noChangeArrowheads="1"/>
          </p:cNvSpPr>
          <p:nvPr/>
        </p:nvSpPr>
        <p:spPr bwMode="auto">
          <a:xfrm>
            <a:off x="911225" y="2549525"/>
            <a:ext cx="27146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741" name="Rectangle 477"/>
          <p:cNvSpPr>
            <a:spLocks noChangeArrowheads="1"/>
          </p:cNvSpPr>
          <p:nvPr/>
        </p:nvSpPr>
        <p:spPr bwMode="auto">
          <a:xfrm>
            <a:off x="911225" y="2549525"/>
            <a:ext cx="168316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>
                <a:solidFill>
                  <a:srgbClr val="000000"/>
                </a:solidFill>
                <a:latin typeface="+mn-lt"/>
                <a:ea typeface="新細明體" pitchFamily="18" charset="-120"/>
              </a:rPr>
              <a:t>BS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742" name="Rectangle 478"/>
          <p:cNvSpPr>
            <a:spLocks noChangeArrowheads="1"/>
          </p:cNvSpPr>
          <p:nvPr/>
        </p:nvSpPr>
        <p:spPr bwMode="auto">
          <a:xfrm>
            <a:off x="1123950" y="2535238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grpSp>
        <p:nvGrpSpPr>
          <p:cNvPr id="5" name="Group 479"/>
          <p:cNvGrpSpPr>
            <a:grpSpLocks/>
          </p:cNvGrpSpPr>
          <p:nvPr/>
        </p:nvGrpSpPr>
        <p:grpSpPr bwMode="auto">
          <a:xfrm>
            <a:off x="1101725" y="3806825"/>
            <a:ext cx="663575" cy="522288"/>
            <a:chOff x="694" y="2603"/>
            <a:chExt cx="416" cy="329"/>
          </a:xfrm>
        </p:grpSpPr>
        <p:sp>
          <p:nvSpPr>
            <p:cNvPr id="3083744" name="Rectangle 480"/>
            <p:cNvSpPr>
              <a:spLocks noChangeArrowheads="1"/>
            </p:cNvSpPr>
            <p:nvPr/>
          </p:nvSpPr>
          <p:spPr bwMode="auto">
            <a:xfrm>
              <a:off x="694" y="2603"/>
              <a:ext cx="416" cy="2"/>
            </a:xfrm>
            <a:prstGeom prst="rect">
              <a:avLst/>
            </a:prstGeom>
            <a:solidFill>
              <a:srgbClr val="FF0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45" name="Rectangle 481"/>
            <p:cNvSpPr>
              <a:spLocks noChangeArrowheads="1"/>
            </p:cNvSpPr>
            <p:nvPr/>
          </p:nvSpPr>
          <p:spPr bwMode="auto">
            <a:xfrm>
              <a:off x="694" y="2605"/>
              <a:ext cx="416" cy="1"/>
            </a:xfrm>
            <a:prstGeom prst="rect">
              <a:avLst/>
            </a:prstGeom>
            <a:solidFill>
              <a:srgbClr val="FF0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46" name="Rectangle 482"/>
            <p:cNvSpPr>
              <a:spLocks noChangeArrowheads="1"/>
            </p:cNvSpPr>
            <p:nvPr/>
          </p:nvSpPr>
          <p:spPr bwMode="auto">
            <a:xfrm>
              <a:off x="694" y="2605"/>
              <a:ext cx="416" cy="3"/>
            </a:xfrm>
            <a:prstGeom prst="rect">
              <a:avLst/>
            </a:prstGeom>
            <a:solidFill>
              <a:srgbClr val="FF0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47" name="Rectangle 483"/>
            <p:cNvSpPr>
              <a:spLocks noChangeArrowheads="1"/>
            </p:cNvSpPr>
            <p:nvPr/>
          </p:nvSpPr>
          <p:spPr bwMode="auto">
            <a:xfrm>
              <a:off x="694" y="2608"/>
              <a:ext cx="416" cy="2"/>
            </a:xfrm>
            <a:prstGeom prst="rect">
              <a:avLst/>
            </a:prstGeom>
            <a:solidFill>
              <a:srgbClr val="FF1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48" name="Rectangle 484"/>
            <p:cNvSpPr>
              <a:spLocks noChangeArrowheads="1"/>
            </p:cNvSpPr>
            <p:nvPr/>
          </p:nvSpPr>
          <p:spPr bwMode="auto">
            <a:xfrm>
              <a:off x="694" y="2610"/>
              <a:ext cx="416" cy="2"/>
            </a:xfrm>
            <a:prstGeom prst="rect">
              <a:avLst/>
            </a:prstGeom>
            <a:solidFill>
              <a:srgbClr val="FF1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49" name="Rectangle 485"/>
            <p:cNvSpPr>
              <a:spLocks noChangeArrowheads="1"/>
            </p:cNvSpPr>
            <p:nvPr/>
          </p:nvSpPr>
          <p:spPr bwMode="auto">
            <a:xfrm>
              <a:off x="694" y="2612"/>
              <a:ext cx="416" cy="2"/>
            </a:xfrm>
            <a:prstGeom prst="rect">
              <a:avLst/>
            </a:prstGeom>
            <a:solidFill>
              <a:srgbClr val="FF1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0" name="Rectangle 486"/>
            <p:cNvSpPr>
              <a:spLocks noChangeArrowheads="1"/>
            </p:cNvSpPr>
            <p:nvPr/>
          </p:nvSpPr>
          <p:spPr bwMode="auto">
            <a:xfrm>
              <a:off x="694" y="2614"/>
              <a:ext cx="416" cy="2"/>
            </a:xfrm>
            <a:prstGeom prst="rect">
              <a:avLst/>
            </a:prstGeom>
            <a:solidFill>
              <a:srgbClr val="FF1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1" name="Rectangle 487"/>
            <p:cNvSpPr>
              <a:spLocks noChangeArrowheads="1"/>
            </p:cNvSpPr>
            <p:nvPr/>
          </p:nvSpPr>
          <p:spPr bwMode="auto">
            <a:xfrm>
              <a:off x="694" y="2616"/>
              <a:ext cx="416" cy="3"/>
            </a:xfrm>
            <a:prstGeom prst="rect">
              <a:avLst/>
            </a:prstGeom>
            <a:solidFill>
              <a:srgbClr val="FF1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2" name="Rectangle 488"/>
            <p:cNvSpPr>
              <a:spLocks noChangeArrowheads="1"/>
            </p:cNvSpPr>
            <p:nvPr/>
          </p:nvSpPr>
          <p:spPr bwMode="auto">
            <a:xfrm>
              <a:off x="694" y="2619"/>
              <a:ext cx="416" cy="2"/>
            </a:xfrm>
            <a:prstGeom prst="rect">
              <a:avLst/>
            </a:prstGeom>
            <a:solidFill>
              <a:srgbClr val="FF1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3" name="Rectangle 489"/>
            <p:cNvSpPr>
              <a:spLocks noChangeArrowheads="1"/>
            </p:cNvSpPr>
            <p:nvPr/>
          </p:nvSpPr>
          <p:spPr bwMode="auto">
            <a:xfrm>
              <a:off x="694" y="2621"/>
              <a:ext cx="416" cy="2"/>
            </a:xfrm>
            <a:prstGeom prst="rect">
              <a:avLst/>
            </a:prstGeom>
            <a:solidFill>
              <a:srgbClr val="FF1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4" name="Rectangle 490"/>
            <p:cNvSpPr>
              <a:spLocks noChangeArrowheads="1"/>
            </p:cNvSpPr>
            <p:nvPr/>
          </p:nvSpPr>
          <p:spPr bwMode="auto">
            <a:xfrm>
              <a:off x="694" y="2623"/>
              <a:ext cx="416" cy="1"/>
            </a:xfrm>
            <a:prstGeom prst="rect">
              <a:avLst/>
            </a:prstGeom>
            <a:solidFill>
              <a:srgbClr val="FF2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5" name="Rectangle 491"/>
            <p:cNvSpPr>
              <a:spLocks noChangeArrowheads="1"/>
            </p:cNvSpPr>
            <p:nvPr/>
          </p:nvSpPr>
          <p:spPr bwMode="auto">
            <a:xfrm>
              <a:off x="694" y="2623"/>
              <a:ext cx="416" cy="2"/>
            </a:xfrm>
            <a:prstGeom prst="rect">
              <a:avLst/>
            </a:prstGeom>
            <a:solidFill>
              <a:srgbClr val="FF2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6" name="Rectangle 492"/>
            <p:cNvSpPr>
              <a:spLocks noChangeArrowheads="1"/>
            </p:cNvSpPr>
            <p:nvPr/>
          </p:nvSpPr>
          <p:spPr bwMode="auto">
            <a:xfrm>
              <a:off x="694" y="2625"/>
              <a:ext cx="416" cy="2"/>
            </a:xfrm>
            <a:prstGeom prst="rect">
              <a:avLst/>
            </a:prstGeom>
            <a:solidFill>
              <a:srgbClr val="FF2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7" name="Rectangle 493"/>
            <p:cNvSpPr>
              <a:spLocks noChangeArrowheads="1"/>
            </p:cNvSpPr>
            <p:nvPr/>
          </p:nvSpPr>
          <p:spPr bwMode="auto">
            <a:xfrm>
              <a:off x="694" y="2627"/>
              <a:ext cx="416" cy="3"/>
            </a:xfrm>
            <a:prstGeom prst="rect">
              <a:avLst/>
            </a:prstGeom>
            <a:solidFill>
              <a:srgbClr val="FF2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8" name="Rectangle 494"/>
            <p:cNvSpPr>
              <a:spLocks noChangeArrowheads="1"/>
            </p:cNvSpPr>
            <p:nvPr/>
          </p:nvSpPr>
          <p:spPr bwMode="auto">
            <a:xfrm>
              <a:off x="694" y="2630"/>
              <a:ext cx="416" cy="2"/>
            </a:xfrm>
            <a:prstGeom prst="rect">
              <a:avLst/>
            </a:prstGeom>
            <a:solidFill>
              <a:srgbClr val="FF2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59" name="Rectangle 495"/>
            <p:cNvSpPr>
              <a:spLocks noChangeArrowheads="1"/>
            </p:cNvSpPr>
            <p:nvPr/>
          </p:nvSpPr>
          <p:spPr bwMode="auto">
            <a:xfrm>
              <a:off x="694" y="2632"/>
              <a:ext cx="416" cy="2"/>
            </a:xfrm>
            <a:prstGeom prst="rect">
              <a:avLst/>
            </a:prstGeom>
            <a:solidFill>
              <a:srgbClr val="FF2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0" name="Rectangle 496"/>
            <p:cNvSpPr>
              <a:spLocks noChangeArrowheads="1"/>
            </p:cNvSpPr>
            <p:nvPr/>
          </p:nvSpPr>
          <p:spPr bwMode="auto">
            <a:xfrm>
              <a:off x="694" y="2634"/>
              <a:ext cx="416" cy="2"/>
            </a:xfrm>
            <a:prstGeom prst="rect">
              <a:avLst/>
            </a:prstGeom>
            <a:solidFill>
              <a:srgbClr val="FF2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1" name="Rectangle 497"/>
            <p:cNvSpPr>
              <a:spLocks noChangeArrowheads="1"/>
            </p:cNvSpPr>
            <p:nvPr/>
          </p:nvSpPr>
          <p:spPr bwMode="auto">
            <a:xfrm>
              <a:off x="694" y="2636"/>
              <a:ext cx="416" cy="3"/>
            </a:xfrm>
            <a:prstGeom prst="rect">
              <a:avLst/>
            </a:prstGeom>
            <a:solidFill>
              <a:srgbClr val="FF2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2" name="Rectangle 498"/>
            <p:cNvSpPr>
              <a:spLocks noChangeArrowheads="1"/>
            </p:cNvSpPr>
            <p:nvPr/>
          </p:nvSpPr>
          <p:spPr bwMode="auto">
            <a:xfrm>
              <a:off x="694" y="2639"/>
              <a:ext cx="416" cy="2"/>
            </a:xfrm>
            <a:prstGeom prst="rect">
              <a:avLst/>
            </a:prstGeom>
            <a:solidFill>
              <a:srgbClr val="FF3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3" name="Rectangle 499"/>
            <p:cNvSpPr>
              <a:spLocks noChangeArrowheads="1"/>
            </p:cNvSpPr>
            <p:nvPr/>
          </p:nvSpPr>
          <p:spPr bwMode="auto">
            <a:xfrm>
              <a:off x="694" y="2641"/>
              <a:ext cx="416" cy="2"/>
            </a:xfrm>
            <a:prstGeom prst="rect">
              <a:avLst/>
            </a:prstGeom>
            <a:solidFill>
              <a:srgbClr val="FF3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4" name="Rectangle 500"/>
            <p:cNvSpPr>
              <a:spLocks noChangeArrowheads="1"/>
            </p:cNvSpPr>
            <p:nvPr/>
          </p:nvSpPr>
          <p:spPr bwMode="auto">
            <a:xfrm>
              <a:off x="694" y="2643"/>
              <a:ext cx="416" cy="1"/>
            </a:xfrm>
            <a:prstGeom prst="rect">
              <a:avLst/>
            </a:prstGeom>
            <a:solidFill>
              <a:srgbClr val="FF3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5" name="Rectangle 501"/>
            <p:cNvSpPr>
              <a:spLocks noChangeArrowheads="1"/>
            </p:cNvSpPr>
            <p:nvPr/>
          </p:nvSpPr>
          <p:spPr bwMode="auto">
            <a:xfrm>
              <a:off x="694" y="2643"/>
              <a:ext cx="416" cy="2"/>
            </a:xfrm>
            <a:prstGeom prst="rect">
              <a:avLst/>
            </a:prstGeom>
            <a:solidFill>
              <a:srgbClr val="FF3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6" name="Rectangle 502"/>
            <p:cNvSpPr>
              <a:spLocks noChangeArrowheads="1"/>
            </p:cNvSpPr>
            <p:nvPr/>
          </p:nvSpPr>
          <p:spPr bwMode="auto">
            <a:xfrm>
              <a:off x="694" y="2645"/>
              <a:ext cx="416" cy="2"/>
            </a:xfrm>
            <a:prstGeom prst="rect">
              <a:avLst/>
            </a:prstGeom>
            <a:solidFill>
              <a:srgbClr val="FF3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7" name="Rectangle 503"/>
            <p:cNvSpPr>
              <a:spLocks noChangeArrowheads="1"/>
            </p:cNvSpPr>
            <p:nvPr/>
          </p:nvSpPr>
          <p:spPr bwMode="auto">
            <a:xfrm>
              <a:off x="694" y="2647"/>
              <a:ext cx="416" cy="3"/>
            </a:xfrm>
            <a:prstGeom prst="rect">
              <a:avLst/>
            </a:prstGeom>
            <a:solidFill>
              <a:srgbClr val="FF3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8" name="Rectangle 504"/>
            <p:cNvSpPr>
              <a:spLocks noChangeArrowheads="1"/>
            </p:cNvSpPr>
            <p:nvPr/>
          </p:nvSpPr>
          <p:spPr bwMode="auto">
            <a:xfrm>
              <a:off x="694" y="2650"/>
              <a:ext cx="416" cy="2"/>
            </a:xfrm>
            <a:prstGeom prst="rect">
              <a:avLst/>
            </a:prstGeom>
            <a:solidFill>
              <a:srgbClr val="FF3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69" name="Rectangle 505"/>
            <p:cNvSpPr>
              <a:spLocks noChangeArrowheads="1"/>
            </p:cNvSpPr>
            <p:nvPr/>
          </p:nvSpPr>
          <p:spPr bwMode="auto">
            <a:xfrm>
              <a:off x="694" y="2652"/>
              <a:ext cx="416" cy="2"/>
            </a:xfrm>
            <a:prstGeom prst="rect">
              <a:avLst/>
            </a:prstGeom>
            <a:solidFill>
              <a:srgbClr val="FF3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0" name="Rectangle 506"/>
            <p:cNvSpPr>
              <a:spLocks noChangeArrowheads="1"/>
            </p:cNvSpPr>
            <p:nvPr/>
          </p:nvSpPr>
          <p:spPr bwMode="auto">
            <a:xfrm>
              <a:off x="694" y="2654"/>
              <a:ext cx="416" cy="2"/>
            </a:xfrm>
            <a:prstGeom prst="rect">
              <a:avLst/>
            </a:prstGeom>
            <a:solidFill>
              <a:srgbClr val="FF4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1" name="Rectangle 507"/>
            <p:cNvSpPr>
              <a:spLocks noChangeArrowheads="1"/>
            </p:cNvSpPr>
            <p:nvPr/>
          </p:nvSpPr>
          <p:spPr bwMode="auto">
            <a:xfrm>
              <a:off x="694" y="2656"/>
              <a:ext cx="416" cy="2"/>
            </a:xfrm>
            <a:prstGeom prst="rect">
              <a:avLst/>
            </a:prstGeom>
            <a:solidFill>
              <a:srgbClr val="FF4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2" name="Rectangle 508"/>
            <p:cNvSpPr>
              <a:spLocks noChangeArrowheads="1"/>
            </p:cNvSpPr>
            <p:nvPr/>
          </p:nvSpPr>
          <p:spPr bwMode="auto">
            <a:xfrm>
              <a:off x="694" y="2658"/>
              <a:ext cx="416" cy="3"/>
            </a:xfrm>
            <a:prstGeom prst="rect">
              <a:avLst/>
            </a:prstGeom>
            <a:solidFill>
              <a:srgbClr val="FF4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3" name="Rectangle 509"/>
            <p:cNvSpPr>
              <a:spLocks noChangeArrowheads="1"/>
            </p:cNvSpPr>
            <p:nvPr/>
          </p:nvSpPr>
          <p:spPr bwMode="auto">
            <a:xfrm>
              <a:off x="694" y="2661"/>
              <a:ext cx="416" cy="1"/>
            </a:xfrm>
            <a:prstGeom prst="rect">
              <a:avLst/>
            </a:prstGeom>
            <a:solidFill>
              <a:srgbClr val="FF4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4" name="Rectangle 510"/>
            <p:cNvSpPr>
              <a:spLocks noChangeArrowheads="1"/>
            </p:cNvSpPr>
            <p:nvPr/>
          </p:nvSpPr>
          <p:spPr bwMode="auto">
            <a:xfrm>
              <a:off x="694" y="2661"/>
              <a:ext cx="416" cy="2"/>
            </a:xfrm>
            <a:prstGeom prst="rect">
              <a:avLst/>
            </a:prstGeom>
            <a:solidFill>
              <a:srgbClr val="FF4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5" name="Rectangle 511"/>
            <p:cNvSpPr>
              <a:spLocks noChangeArrowheads="1"/>
            </p:cNvSpPr>
            <p:nvPr/>
          </p:nvSpPr>
          <p:spPr bwMode="auto">
            <a:xfrm>
              <a:off x="694" y="2663"/>
              <a:ext cx="416" cy="2"/>
            </a:xfrm>
            <a:prstGeom prst="rect">
              <a:avLst/>
            </a:prstGeom>
            <a:solidFill>
              <a:srgbClr val="FF4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6" name="Rectangle 512"/>
            <p:cNvSpPr>
              <a:spLocks noChangeArrowheads="1"/>
            </p:cNvSpPr>
            <p:nvPr/>
          </p:nvSpPr>
          <p:spPr bwMode="auto">
            <a:xfrm>
              <a:off x="694" y="2665"/>
              <a:ext cx="416" cy="2"/>
            </a:xfrm>
            <a:prstGeom prst="rect">
              <a:avLst/>
            </a:prstGeom>
            <a:solidFill>
              <a:srgbClr val="FF4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7" name="Rectangle 513"/>
            <p:cNvSpPr>
              <a:spLocks noChangeArrowheads="1"/>
            </p:cNvSpPr>
            <p:nvPr/>
          </p:nvSpPr>
          <p:spPr bwMode="auto">
            <a:xfrm>
              <a:off x="694" y="2667"/>
              <a:ext cx="416" cy="3"/>
            </a:xfrm>
            <a:prstGeom prst="rect">
              <a:avLst/>
            </a:prstGeom>
            <a:solidFill>
              <a:srgbClr val="FF4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8" name="Rectangle 514"/>
            <p:cNvSpPr>
              <a:spLocks noChangeArrowheads="1"/>
            </p:cNvSpPr>
            <p:nvPr/>
          </p:nvSpPr>
          <p:spPr bwMode="auto">
            <a:xfrm>
              <a:off x="694" y="2670"/>
              <a:ext cx="416" cy="2"/>
            </a:xfrm>
            <a:prstGeom prst="rect">
              <a:avLst/>
            </a:prstGeom>
            <a:solidFill>
              <a:srgbClr val="FF5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79" name="Rectangle 515"/>
            <p:cNvSpPr>
              <a:spLocks noChangeArrowheads="1"/>
            </p:cNvSpPr>
            <p:nvPr/>
          </p:nvSpPr>
          <p:spPr bwMode="auto">
            <a:xfrm>
              <a:off x="694" y="2672"/>
              <a:ext cx="416" cy="2"/>
            </a:xfrm>
            <a:prstGeom prst="rect">
              <a:avLst/>
            </a:prstGeom>
            <a:solidFill>
              <a:srgbClr val="FF5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0" name="Rectangle 516"/>
            <p:cNvSpPr>
              <a:spLocks noChangeArrowheads="1"/>
            </p:cNvSpPr>
            <p:nvPr/>
          </p:nvSpPr>
          <p:spPr bwMode="auto">
            <a:xfrm>
              <a:off x="694" y="2674"/>
              <a:ext cx="416" cy="2"/>
            </a:xfrm>
            <a:prstGeom prst="rect">
              <a:avLst/>
            </a:prstGeom>
            <a:solidFill>
              <a:srgbClr val="FF5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1" name="Rectangle 517"/>
            <p:cNvSpPr>
              <a:spLocks noChangeArrowheads="1"/>
            </p:cNvSpPr>
            <p:nvPr/>
          </p:nvSpPr>
          <p:spPr bwMode="auto">
            <a:xfrm>
              <a:off x="694" y="2676"/>
              <a:ext cx="416" cy="2"/>
            </a:xfrm>
            <a:prstGeom prst="rect">
              <a:avLst/>
            </a:prstGeom>
            <a:solidFill>
              <a:srgbClr val="FF5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2" name="Rectangle 518"/>
            <p:cNvSpPr>
              <a:spLocks noChangeArrowheads="1"/>
            </p:cNvSpPr>
            <p:nvPr/>
          </p:nvSpPr>
          <p:spPr bwMode="auto">
            <a:xfrm>
              <a:off x="694" y="2678"/>
              <a:ext cx="416" cy="1"/>
            </a:xfrm>
            <a:prstGeom prst="rect">
              <a:avLst/>
            </a:prstGeom>
            <a:solidFill>
              <a:srgbClr val="FF5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3" name="Rectangle 519"/>
            <p:cNvSpPr>
              <a:spLocks noChangeArrowheads="1"/>
            </p:cNvSpPr>
            <p:nvPr/>
          </p:nvSpPr>
          <p:spPr bwMode="auto">
            <a:xfrm>
              <a:off x="694" y="2678"/>
              <a:ext cx="416" cy="3"/>
            </a:xfrm>
            <a:prstGeom prst="rect">
              <a:avLst/>
            </a:prstGeom>
            <a:solidFill>
              <a:srgbClr val="FF5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4" name="Rectangle 520"/>
            <p:cNvSpPr>
              <a:spLocks noChangeArrowheads="1"/>
            </p:cNvSpPr>
            <p:nvPr/>
          </p:nvSpPr>
          <p:spPr bwMode="auto">
            <a:xfrm>
              <a:off x="694" y="2681"/>
              <a:ext cx="416" cy="2"/>
            </a:xfrm>
            <a:prstGeom prst="rect">
              <a:avLst/>
            </a:prstGeom>
            <a:solidFill>
              <a:srgbClr val="FF5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5" name="Rectangle 521"/>
            <p:cNvSpPr>
              <a:spLocks noChangeArrowheads="1"/>
            </p:cNvSpPr>
            <p:nvPr/>
          </p:nvSpPr>
          <p:spPr bwMode="auto">
            <a:xfrm>
              <a:off x="694" y="2683"/>
              <a:ext cx="416" cy="2"/>
            </a:xfrm>
            <a:prstGeom prst="rect">
              <a:avLst/>
            </a:prstGeom>
            <a:solidFill>
              <a:srgbClr val="FF5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6" name="Rectangle 522"/>
            <p:cNvSpPr>
              <a:spLocks noChangeArrowheads="1"/>
            </p:cNvSpPr>
            <p:nvPr/>
          </p:nvSpPr>
          <p:spPr bwMode="auto">
            <a:xfrm>
              <a:off x="694" y="2685"/>
              <a:ext cx="416" cy="2"/>
            </a:xfrm>
            <a:prstGeom prst="rect">
              <a:avLst/>
            </a:prstGeom>
            <a:solidFill>
              <a:srgbClr val="FF6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7" name="Rectangle 523"/>
            <p:cNvSpPr>
              <a:spLocks noChangeArrowheads="1"/>
            </p:cNvSpPr>
            <p:nvPr/>
          </p:nvSpPr>
          <p:spPr bwMode="auto">
            <a:xfrm>
              <a:off x="694" y="2687"/>
              <a:ext cx="416" cy="2"/>
            </a:xfrm>
            <a:prstGeom prst="rect">
              <a:avLst/>
            </a:prstGeom>
            <a:solidFill>
              <a:srgbClr val="FF6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8" name="Rectangle 524"/>
            <p:cNvSpPr>
              <a:spLocks noChangeArrowheads="1"/>
            </p:cNvSpPr>
            <p:nvPr/>
          </p:nvSpPr>
          <p:spPr bwMode="auto">
            <a:xfrm>
              <a:off x="694" y="2689"/>
              <a:ext cx="416" cy="3"/>
            </a:xfrm>
            <a:prstGeom prst="rect">
              <a:avLst/>
            </a:prstGeom>
            <a:solidFill>
              <a:srgbClr val="FF6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89" name="Rectangle 525"/>
            <p:cNvSpPr>
              <a:spLocks noChangeArrowheads="1"/>
            </p:cNvSpPr>
            <p:nvPr/>
          </p:nvSpPr>
          <p:spPr bwMode="auto">
            <a:xfrm>
              <a:off x="694" y="2692"/>
              <a:ext cx="416" cy="2"/>
            </a:xfrm>
            <a:prstGeom prst="rect">
              <a:avLst/>
            </a:prstGeom>
            <a:solidFill>
              <a:srgbClr val="FF6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0" name="Rectangle 526"/>
            <p:cNvSpPr>
              <a:spLocks noChangeArrowheads="1"/>
            </p:cNvSpPr>
            <p:nvPr/>
          </p:nvSpPr>
          <p:spPr bwMode="auto">
            <a:xfrm>
              <a:off x="694" y="2694"/>
              <a:ext cx="416" cy="2"/>
            </a:xfrm>
            <a:prstGeom prst="rect">
              <a:avLst/>
            </a:prstGeom>
            <a:solidFill>
              <a:srgbClr val="FF6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1" name="Rectangle 527"/>
            <p:cNvSpPr>
              <a:spLocks noChangeArrowheads="1"/>
            </p:cNvSpPr>
            <p:nvPr/>
          </p:nvSpPr>
          <p:spPr bwMode="auto">
            <a:xfrm>
              <a:off x="694" y="2696"/>
              <a:ext cx="416" cy="2"/>
            </a:xfrm>
            <a:prstGeom prst="rect">
              <a:avLst/>
            </a:prstGeom>
            <a:solidFill>
              <a:srgbClr val="FF6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2" name="Rectangle 528"/>
            <p:cNvSpPr>
              <a:spLocks noChangeArrowheads="1"/>
            </p:cNvSpPr>
            <p:nvPr/>
          </p:nvSpPr>
          <p:spPr bwMode="auto">
            <a:xfrm>
              <a:off x="694" y="2698"/>
              <a:ext cx="416" cy="1"/>
            </a:xfrm>
            <a:prstGeom prst="rect">
              <a:avLst/>
            </a:prstGeom>
            <a:solidFill>
              <a:srgbClr val="FF6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3" name="Rectangle 529"/>
            <p:cNvSpPr>
              <a:spLocks noChangeArrowheads="1"/>
            </p:cNvSpPr>
            <p:nvPr/>
          </p:nvSpPr>
          <p:spPr bwMode="auto">
            <a:xfrm>
              <a:off x="694" y="2698"/>
              <a:ext cx="416" cy="2"/>
            </a:xfrm>
            <a:prstGeom prst="rect">
              <a:avLst/>
            </a:prstGeom>
            <a:solidFill>
              <a:srgbClr val="FF7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4" name="Rectangle 530"/>
            <p:cNvSpPr>
              <a:spLocks noChangeArrowheads="1"/>
            </p:cNvSpPr>
            <p:nvPr/>
          </p:nvSpPr>
          <p:spPr bwMode="auto">
            <a:xfrm>
              <a:off x="694" y="2700"/>
              <a:ext cx="416" cy="3"/>
            </a:xfrm>
            <a:prstGeom prst="rect">
              <a:avLst/>
            </a:prstGeom>
            <a:solidFill>
              <a:srgbClr val="FF7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5" name="Rectangle 531"/>
            <p:cNvSpPr>
              <a:spLocks noChangeArrowheads="1"/>
            </p:cNvSpPr>
            <p:nvPr/>
          </p:nvSpPr>
          <p:spPr bwMode="auto">
            <a:xfrm>
              <a:off x="694" y="2703"/>
              <a:ext cx="416" cy="2"/>
            </a:xfrm>
            <a:prstGeom prst="rect">
              <a:avLst/>
            </a:prstGeom>
            <a:solidFill>
              <a:srgbClr val="FF7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6" name="Rectangle 532"/>
            <p:cNvSpPr>
              <a:spLocks noChangeArrowheads="1"/>
            </p:cNvSpPr>
            <p:nvPr/>
          </p:nvSpPr>
          <p:spPr bwMode="auto">
            <a:xfrm>
              <a:off x="694" y="2705"/>
              <a:ext cx="416" cy="2"/>
            </a:xfrm>
            <a:prstGeom prst="rect">
              <a:avLst/>
            </a:prstGeom>
            <a:solidFill>
              <a:srgbClr val="FF7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7" name="Rectangle 533"/>
            <p:cNvSpPr>
              <a:spLocks noChangeArrowheads="1"/>
            </p:cNvSpPr>
            <p:nvPr/>
          </p:nvSpPr>
          <p:spPr bwMode="auto">
            <a:xfrm>
              <a:off x="694" y="2707"/>
              <a:ext cx="416" cy="2"/>
            </a:xfrm>
            <a:prstGeom prst="rect">
              <a:avLst/>
            </a:prstGeom>
            <a:solidFill>
              <a:srgbClr val="FF7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8" name="Rectangle 534"/>
            <p:cNvSpPr>
              <a:spLocks noChangeArrowheads="1"/>
            </p:cNvSpPr>
            <p:nvPr/>
          </p:nvSpPr>
          <p:spPr bwMode="auto">
            <a:xfrm>
              <a:off x="694" y="2709"/>
              <a:ext cx="416" cy="3"/>
            </a:xfrm>
            <a:prstGeom prst="rect">
              <a:avLst/>
            </a:prstGeom>
            <a:solidFill>
              <a:srgbClr val="FF7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799" name="Rectangle 535"/>
            <p:cNvSpPr>
              <a:spLocks noChangeArrowheads="1"/>
            </p:cNvSpPr>
            <p:nvPr/>
          </p:nvSpPr>
          <p:spPr bwMode="auto">
            <a:xfrm>
              <a:off x="694" y="2712"/>
              <a:ext cx="416" cy="2"/>
            </a:xfrm>
            <a:prstGeom prst="rect">
              <a:avLst/>
            </a:prstGeom>
            <a:solidFill>
              <a:srgbClr val="FF7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0" name="Rectangle 536"/>
            <p:cNvSpPr>
              <a:spLocks noChangeArrowheads="1"/>
            </p:cNvSpPr>
            <p:nvPr/>
          </p:nvSpPr>
          <p:spPr bwMode="auto">
            <a:xfrm>
              <a:off x="694" y="2714"/>
              <a:ext cx="416" cy="2"/>
            </a:xfrm>
            <a:prstGeom prst="rect">
              <a:avLst/>
            </a:prstGeom>
            <a:solidFill>
              <a:srgbClr val="FF7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1" name="Rectangle 537"/>
            <p:cNvSpPr>
              <a:spLocks noChangeArrowheads="1"/>
            </p:cNvSpPr>
            <p:nvPr/>
          </p:nvSpPr>
          <p:spPr bwMode="auto">
            <a:xfrm>
              <a:off x="694" y="2716"/>
              <a:ext cx="416" cy="1"/>
            </a:xfrm>
            <a:prstGeom prst="rect">
              <a:avLst/>
            </a:prstGeom>
            <a:solidFill>
              <a:srgbClr val="FF8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2" name="Rectangle 538"/>
            <p:cNvSpPr>
              <a:spLocks noChangeArrowheads="1"/>
            </p:cNvSpPr>
            <p:nvPr/>
          </p:nvSpPr>
          <p:spPr bwMode="auto">
            <a:xfrm>
              <a:off x="694" y="2716"/>
              <a:ext cx="416" cy="2"/>
            </a:xfrm>
            <a:prstGeom prst="rect">
              <a:avLst/>
            </a:prstGeom>
            <a:solidFill>
              <a:srgbClr val="FF8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3" name="Rectangle 539"/>
            <p:cNvSpPr>
              <a:spLocks noChangeArrowheads="1"/>
            </p:cNvSpPr>
            <p:nvPr/>
          </p:nvSpPr>
          <p:spPr bwMode="auto">
            <a:xfrm>
              <a:off x="694" y="2718"/>
              <a:ext cx="416" cy="2"/>
            </a:xfrm>
            <a:prstGeom prst="rect">
              <a:avLst/>
            </a:prstGeom>
            <a:solidFill>
              <a:srgbClr val="FF8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4" name="Rectangle 540"/>
            <p:cNvSpPr>
              <a:spLocks noChangeArrowheads="1"/>
            </p:cNvSpPr>
            <p:nvPr/>
          </p:nvSpPr>
          <p:spPr bwMode="auto">
            <a:xfrm>
              <a:off x="694" y="2720"/>
              <a:ext cx="416" cy="3"/>
            </a:xfrm>
            <a:prstGeom prst="rect">
              <a:avLst/>
            </a:prstGeom>
            <a:solidFill>
              <a:srgbClr val="FF8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5" name="Rectangle 541"/>
            <p:cNvSpPr>
              <a:spLocks noChangeArrowheads="1"/>
            </p:cNvSpPr>
            <p:nvPr/>
          </p:nvSpPr>
          <p:spPr bwMode="auto">
            <a:xfrm>
              <a:off x="694" y="2723"/>
              <a:ext cx="416" cy="2"/>
            </a:xfrm>
            <a:prstGeom prst="rect">
              <a:avLst/>
            </a:prstGeom>
            <a:solidFill>
              <a:srgbClr val="FF8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6" name="Rectangle 542"/>
            <p:cNvSpPr>
              <a:spLocks noChangeArrowheads="1"/>
            </p:cNvSpPr>
            <p:nvPr/>
          </p:nvSpPr>
          <p:spPr bwMode="auto">
            <a:xfrm>
              <a:off x="694" y="2725"/>
              <a:ext cx="416" cy="2"/>
            </a:xfrm>
            <a:prstGeom prst="rect">
              <a:avLst/>
            </a:prstGeom>
            <a:solidFill>
              <a:srgbClr val="FF8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7" name="Rectangle 543"/>
            <p:cNvSpPr>
              <a:spLocks noChangeArrowheads="1"/>
            </p:cNvSpPr>
            <p:nvPr/>
          </p:nvSpPr>
          <p:spPr bwMode="auto">
            <a:xfrm>
              <a:off x="694" y="2727"/>
              <a:ext cx="416" cy="2"/>
            </a:xfrm>
            <a:prstGeom prst="rect">
              <a:avLst/>
            </a:prstGeom>
            <a:solidFill>
              <a:srgbClr val="FF8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8" name="Rectangle 544"/>
            <p:cNvSpPr>
              <a:spLocks noChangeArrowheads="1"/>
            </p:cNvSpPr>
            <p:nvPr/>
          </p:nvSpPr>
          <p:spPr bwMode="auto">
            <a:xfrm>
              <a:off x="694" y="2729"/>
              <a:ext cx="416" cy="2"/>
            </a:xfrm>
            <a:prstGeom prst="rect">
              <a:avLst/>
            </a:prstGeom>
            <a:solidFill>
              <a:srgbClr val="FF9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09" name="Rectangle 545"/>
            <p:cNvSpPr>
              <a:spLocks noChangeArrowheads="1"/>
            </p:cNvSpPr>
            <p:nvPr/>
          </p:nvSpPr>
          <p:spPr bwMode="auto">
            <a:xfrm>
              <a:off x="694" y="2731"/>
              <a:ext cx="416" cy="3"/>
            </a:xfrm>
            <a:prstGeom prst="rect">
              <a:avLst/>
            </a:prstGeom>
            <a:solidFill>
              <a:srgbClr val="FF9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0" name="Rectangle 546"/>
            <p:cNvSpPr>
              <a:spLocks noChangeArrowheads="1"/>
            </p:cNvSpPr>
            <p:nvPr/>
          </p:nvSpPr>
          <p:spPr bwMode="auto">
            <a:xfrm>
              <a:off x="694" y="2734"/>
              <a:ext cx="416" cy="1"/>
            </a:xfrm>
            <a:prstGeom prst="rect">
              <a:avLst/>
            </a:prstGeom>
            <a:solidFill>
              <a:srgbClr val="FF9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1" name="Rectangle 547"/>
            <p:cNvSpPr>
              <a:spLocks noChangeArrowheads="1"/>
            </p:cNvSpPr>
            <p:nvPr/>
          </p:nvSpPr>
          <p:spPr bwMode="auto">
            <a:xfrm>
              <a:off x="694" y="2734"/>
              <a:ext cx="416" cy="2"/>
            </a:xfrm>
            <a:prstGeom prst="rect">
              <a:avLst/>
            </a:prstGeom>
            <a:solidFill>
              <a:srgbClr val="FF9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2" name="Rectangle 548"/>
            <p:cNvSpPr>
              <a:spLocks noChangeArrowheads="1"/>
            </p:cNvSpPr>
            <p:nvPr/>
          </p:nvSpPr>
          <p:spPr bwMode="auto">
            <a:xfrm>
              <a:off x="694" y="2736"/>
              <a:ext cx="416" cy="2"/>
            </a:xfrm>
            <a:prstGeom prst="rect">
              <a:avLst/>
            </a:prstGeom>
            <a:solidFill>
              <a:srgbClr val="FF9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3" name="Rectangle 549"/>
            <p:cNvSpPr>
              <a:spLocks noChangeArrowheads="1"/>
            </p:cNvSpPr>
            <p:nvPr/>
          </p:nvSpPr>
          <p:spPr bwMode="auto">
            <a:xfrm>
              <a:off x="694" y="2738"/>
              <a:ext cx="416" cy="2"/>
            </a:xfrm>
            <a:prstGeom prst="rect">
              <a:avLst/>
            </a:prstGeom>
            <a:solidFill>
              <a:srgbClr val="FF9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4" name="Rectangle 550"/>
            <p:cNvSpPr>
              <a:spLocks noChangeArrowheads="1"/>
            </p:cNvSpPr>
            <p:nvPr/>
          </p:nvSpPr>
          <p:spPr bwMode="auto">
            <a:xfrm>
              <a:off x="694" y="2740"/>
              <a:ext cx="416" cy="3"/>
            </a:xfrm>
            <a:prstGeom prst="rect">
              <a:avLst/>
            </a:prstGeom>
            <a:solidFill>
              <a:srgbClr val="FF9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5" name="Rectangle 551"/>
            <p:cNvSpPr>
              <a:spLocks noChangeArrowheads="1"/>
            </p:cNvSpPr>
            <p:nvPr/>
          </p:nvSpPr>
          <p:spPr bwMode="auto">
            <a:xfrm>
              <a:off x="694" y="2743"/>
              <a:ext cx="416" cy="2"/>
            </a:xfrm>
            <a:prstGeom prst="rect">
              <a:avLst/>
            </a:prstGeom>
            <a:solidFill>
              <a:srgbClr val="FF9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6" name="Rectangle 552"/>
            <p:cNvSpPr>
              <a:spLocks noChangeArrowheads="1"/>
            </p:cNvSpPr>
            <p:nvPr/>
          </p:nvSpPr>
          <p:spPr bwMode="auto">
            <a:xfrm>
              <a:off x="694" y="2745"/>
              <a:ext cx="416" cy="2"/>
            </a:xfrm>
            <a:prstGeom prst="rect">
              <a:avLst/>
            </a:prstGeom>
            <a:solidFill>
              <a:srgbClr val="FF9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7" name="Rectangle 553"/>
            <p:cNvSpPr>
              <a:spLocks noChangeArrowheads="1"/>
            </p:cNvSpPr>
            <p:nvPr/>
          </p:nvSpPr>
          <p:spPr bwMode="auto">
            <a:xfrm>
              <a:off x="694" y="2747"/>
              <a:ext cx="416" cy="2"/>
            </a:xfrm>
            <a:prstGeom prst="rect">
              <a:avLst/>
            </a:prstGeom>
            <a:solidFill>
              <a:srgbClr val="FFA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8" name="Rectangle 554"/>
            <p:cNvSpPr>
              <a:spLocks noChangeArrowheads="1"/>
            </p:cNvSpPr>
            <p:nvPr/>
          </p:nvSpPr>
          <p:spPr bwMode="auto">
            <a:xfrm>
              <a:off x="694" y="2749"/>
              <a:ext cx="416" cy="2"/>
            </a:xfrm>
            <a:prstGeom prst="rect">
              <a:avLst/>
            </a:prstGeom>
            <a:solidFill>
              <a:srgbClr val="FFA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19" name="Rectangle 555"/>
            <p:cNvSpPr>
              <a:spLocks noChangeArrowheads="1"/>
            </p:cNvSpPr>
            <p:nvPr/>
          </p:nvSpPr>
          <p:spPr bwMode="auto">
            <a:xfrm>
              <a:off x="694" y="2751"/>
              <a:ext cx="416" cy="3"/>
            </a:xfrm>
            <a:prstGeom prst="rect">
              <a:avLst/>
            </a:prstGeom>
            <a:solidFill>
              <a:srgbClr val="FFA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0" name="Rectangle 556"/>
            <p:cNvSpPr>
              <a:spLocks noChangeArrowheads="1"/>
            </p:cNvSpPr>
            <p:nvPr/>
          </p:nvSpPr>
          <p:spPr bwMode="auto">
            <a:xfrm>
              <a:off x="694" y="2754"/>
              <a:ext cx="416" cy="1"/>
            </a:xfrm>
            <a:prstGeom prst="rect">
              <a:avLst/>
            </a:prstGeom>
            <a:solidFill>
              <a:srgbClr val="FFA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1" name="Rectangle 557"/>
            <p:cNvSpPr>
              <a:spLocks noChangeArrowheads="1"/>
            </p:cNvSpPr>
            <p:nvPr/>
          </p:nvSpPr>
          <p:spPr bwMode="auto">
            <a:xfrm>
              <a:off x="694" y="2754"/>
              <a:ext cx="416" cy="2"/>
            </a:xfrm>
            <a:prstGeom prst="rect">
              <a:avLst/>
            </a:prstGeom>
            <a:solidFill>
              <a:srgbClr val="FFA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2" name="Rectangle 558"/>
            <p:cNvSpPr>
              <a:spLocks noChangeArrowheads="1"/>
            </p:cNvSpPr>
            <p:nvPr/>
          </p:nvSpPr>
          <p:spPr bwMode="auto">
            <a:xfrm>
              <a:off x="694" y="2756"/>
              <a:ext cx="416" cy="2"/>
            </a:xfrm>
            <a:prstGeom prst="rect">
              <a:avLst/>
            </a:prstGeom>
            <a:solidFill>
              <a:srgbClr val="FFA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3" name="Rectangle 559"/>
            <p:cNvSpPr>
              <a:spLocks noChangeArrowheads="1"/>
            </p:cNvSpPr>
            <p:nvPr/>
          </p:nvSpPr>
          <p:spPr bwMode="auto">
            <a:xfrm>
              <a:off x="694" y="2758"/>
              <a:ext cx="416" cy="2"/>
            </a:xfrm>
            <a:prstGeom prst="rect">
              <a:avLst/>
            </a:prstGeom>
            <a:solidFill>
              <a:srgbClr val="FFA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4" name="Rectangle 560"/>
            <p:cNvSpPr>
              <a:spLocks noChangeArrowheads="1"/>
            </p:cNvSpPr>
            <p:nvPr/>
          </p:nvSpPr>
          <p:spPr bwMode="auto">
            <a:xfrm>
              <a:off x="694" y="2760"/>
              <a:ext cx="416" cy="2"/>
            </a:xfrm>
            <a:prstGeom prst="rect">
              <a:avLst/>
            </a:prstGeom>
            <a:solidFill>
              <a:srgbClr val="FFA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5" name="Rectangle 561"/>
            <p:cNvSpPr>
              <a:spLocks noChangeArrowheads="1"/>
            </p:cNvSpPr>
            <p:nvPr/>
          </p:nvSpPr>
          <p:spPr bwMode="auto">
            <a:xfrm>
              <a:off x="694" y="2762"/>
              <a:ext cx="416" cy="3"/>
            </a:xfrm>
            <a:prstGeom prst="rect">
              <a:avLst/>
            </a:prstGeom>
            <a:solidFill>
              <a:srgbClr val="FFB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6" name="Rectangle 562"/>
            <p:cNvSpPr>
              <a:spLocks noChangeArrowheads="1"/>
            </p:cNvSpPr>
            <p:nvPr/>
          </p:nvSpPr>
          <p:spPr bwMode="auto">
            <a:xfrm>
              <a:off x="694" y="2765"/>
              <a:ext cx="416" cy="2"/>
            </a:xfrm>
            <a:prstGeom prst="rect">
              <a:avLst/>
            </a:prstGeom>
            <a:solidFill>
              <a:srgbClr val="FFB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7" name="Rectangle 563"/>
            <p:cNvSpPr>
              <a:spLocks noChangeArrowheads="1"/>
            </p:cNvSpPr>
            <p:nvPr/>
          </p:nvSpPr>
          <p:spPr bwMode="auto">
            <a:xfrm>
              <a:off x="694" y="2767"/>
              <a:ext cx="416" cy="2"/>
            </a:xfrm>
            <a:prstGeom prst="rect">
              <a:avLst/>
            </a:prstGeom>
            <a:solidFill>
              <a:srgbClr val="FFB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8" name="Rectangle 564"/>
            <p:cNvSpPr>
              <a:spLocks noChangeArrowheads="1"/>
            </p:cNvSpPr>
            <p:nvPr/>
          </p:nvSpPr>
          <p:spPr bwMode="auto">
            <a:xfrm>
              <a:off x="694" y="2769"/>
              <a:ext cx="416" cy="2"/>
            </a:xfrm>
            <a:prstGeom prst="rect">
              <a:avLst/>
            </a:prstGeom>
            <a:solidFill>
              <a:srgbClr val="FFB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29" name="Rectangle 565"/>
            <p:cNvSpPr>
              <a:spLocks noChangeArrowheads="1"/>
            </p:cNvSpPr>
            <p:nvPr/>
          </p:nvSpPr>
          <p:spPr bwMode="auto">
            <a:xfrm>
              <a:off x="694" y="2771"/>
              <a:ext cx="416" cy="1"/>
            </a:xfrm>
            <a:prstGeom prst="rect">
              <a:avLst/>
            </a:prstGeom>
            <a:solidFill>
              <a:srgbClr val="FFB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0" name="Rectangle 566"/>
            <p:cNvSpPr>
              <a:spLocks noChangeArrowheads="1"/>
            </p:cNvSpPr>
            <p:nvPr/>
          </p:nvSpPr>
          <p:spPr bwMode="auto">
            <a:xfrm>
              <a:off x="694" y="2771"/>
              <a:ext cx="416" cy="2"/>
            </a:xfrm>
            <a:prstGeom prst="rect">
              <a:avLst/>
            </a:prstGeom>
            <a:solidFill>
              <a:srgbClr val="FFB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1" name="Rectangle 567"/>
            <p:cNvSpPr>
              <a:spLocks noChangeArrowheads="1"/>
            </p:cNvSpPr>
            <p:nvPr/>
          </p:nvSpPr>
          <p:spPr bwMode="auto">
            <a:xfrm>
              <a:off x="694" y="2773"/>
              <a:ext cx="416" cy="3"/>
            </a:xfrm>
            <a:prstGeom prst="rect">
              <a:avLst/>
            </a:prstGeom>
            <a:solidFill>
              <a:srgbClr val="FFB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2" name="Rectangle 568"/>
            <p:cNvSpPr>
              <a:spLocks noChangeArrowheads="1"/>
            </p:cNvSpPr>
            <p:nvPr/>
          </p:nvSpPr>
          <p:spPr bwMode="auto">
            <a:xfrm>
              <a:off x="694" y="2776"/>
              <a:ext cx="416" cy="2"/>
            </a:xfrm>
            <a:prstGeom prst="rect">
              <a:avLst/>
            </a:prstGeom>
            <a:solidFill>
              <a:srgbClr val="FFB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3" name="Rectangle 569"/>
            <p:cNvSpPr>
              <a:spLocks noChangeArrowheads="1"/>
            </p:cNvSpPr>
            <p:nvPr/>
          </p:nvSpPr>
          <p:spPr bwMode="auto">
            <a:xfrm>
              <a:off x="694" y="2778"/>
              <a:ext cx="416" cy="2"/>
            </a:xfrm>
            <a:prstGeom prst="rect">
              <a:avLst/>
            </a:prstGeom>
            <a:solidFill>
              <a:srgbClr val="FFB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4" name="Rectangle 570"/>
            <p:cNvSpPr>
              <a:spLocks noChangeArrowheads="1"/>
            </p:cNvSpPr>
            <p:nvPr/>
          </p:nvSpPr>
          <p:spPr bwMode="auto">
            <a:xfrm>
              <a:off x="694" y="2780"/>
              <a:ext cx="416" cy="2"/>
            </a:xfrm>
            <a:prstGeom prst="rect">
              <a:avLst/>
            </a:prstGeom>
            <a:solidFill>
              <a:srgbClr val="FFC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5" name="Rectangle 571"/>
            <p:cNvSpPr>
              <a:spLocks noChangeArrowheads="1"/>
            </p:cNvSpPr>
            <p:nvPr/>
          </p:nvSpPr>
          <p:spPr bwMode="auto">
            <a:xfrm>
              <a:off x="694" y="2782"/>
              <a:ext cx="416" cy="3"/>
            </a:xfrm>
            <a:prstGeom prst="rect">
              <a:avLst/>
            </a:prstGeom>
            <a:solidFill>
              <a:srgbClr val="FFC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6" name="Rectangle 572"/>
            <p:cNvSpPr>
              <a:spLocks noChangeArrowheads="1"/>
            </p:cNvSpPr>
            <p:nvPr/>
          </p:nvSpPr>
          <p:spPr bwMode="auto">
            <a:xfrm>
              <a:off x="694" y="2785"/>
              <a:ext cx="416" cy="2"/>
            </a:xfrm>
            <a:prstGeom prst="rect">
              <a:avLst/>
            </a:prstGeom>
            <a:solidFill>
              <a:srgbClr val="FFC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7" name="Rectangle 573"/>
            <p:cNvSpPr>
              <a:spLocks noChangeArrowheads="1"/>
            </p:cNvSpPr>
            <p:nvPr/>
          </p:nvSpPr>
          <p:spPr bwMode="auto">
            <a:xfrm>
              <a:off x="694" y="2787"/>
              <a:ext cx="416" cy="2"/>
            </a:xfrm>
            <a:prstGeom prst="rect">
              <a:avLst/>
            </a:prstGeom>
            <a:solidFill>
              <a:srgbClr val="FFC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8" name="Rectangle 574"/>
            <p:cNvSpPr>
              <a:spLocks noChangeArrowheads="1"/>
            </p:cNvSpPr>
            <p:nvPr/>
          </p:nvSpPr>
          <p:spPr bwMode="auto">
            <a:xfrm>
              <a:off x="694" y="2789"/>
              <a:ext cx="416" cy="1"/>
            </a:xfrm>
            <a:prstGeom prst="rect">
              <a:avLst/>
            </a:prstGeom>
            <a:solidFill>
              <a:srgbClr val="FFC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39" name="Rectangle 575"/>
            <p:cNvSpPr>
              <a:spLocks noChangeArrowheads="1"/>
            </p:cNvSpPr>
            <p:nvPr/>
          </p:nvSpPr>
          <p:spPr bwMode="auto">
            <a:xfrm>
              <a:off x="694" y="2789"/>
              <a:ext cx="416" cy="2"/>
            </a:xfrm>
            <a:prstGeom prst="rect">
              <a:avLst/>
            </a:prstGeom>
            <a:solidFill>
              <a:srgbClr val="FFC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0" name="Rectangle 576"/>
            <p:cNvSpPr>
              <a:spLocks noChangeArrowheads="1"/>
            </p:cNvSpPr>
            <p:nvPr/>
          </p:nvSpPr>
          <p:spPr bwMode="auto">
            <a:xfrm>
              <a:off x="694" y="2791"/>
              <a:ext cx="416" cy="2"/>
            </a:xfrm>
            <a:prstGeom prst="rect">
              <a:avLst/>
            </a:prstGeom>
            <a:solidFill>
              <a:srgbClr val="FFC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1" name="Rectangle 577"/>
            <p:cNvSpPr>
              <a:spLocks noChangeArrowheads="1"/>
            </p:cNvSpPr>
            <p:nvPr/>
          </p:nvSpPr>
          <p:spPr bwMode="auto">
            <a:xfrm>
              <a:off x="694" y="2793"/>
              <a:ext cx="416" cy="3"/>
            </a:xfrm>
            <a:prstGeom prst="rect">
              <a:avLst/>
            </a:prstGeom>
            <a:solidFill>
              <a:srgbClr val="FFC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2" name="Rectangle 578"/>
            <p:cNvSpPr>
              <a:spLocks noChangeArrowheads="1"/>
            </p:cNvSpPr>
            <p:nvPr/>
          </p:nvSpPr>
          <p:spPr bwMode="auto">
            <a:xfrm>
              <a:off x="694" y="2796"/>
              <a:ext cx="416" cy="2"/>
            </a:xfrm>
            <a:prstGeom prst="rect">
              <a:avLst/>
            </a:prstGeom>
            <a:solidFill>
              <a:srgbClr val="FFC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3" name="Rectangle 579"/>
            <p:cNvSpPr>
              <a:spLocks noChangeArrowheads="1"/>
            </p:cNvSpPr>
            <p:nvPr/>
          </p:nvSpPr>
          <p:spPr bwMode="auto">
            <a:xfrm>
              <a:off x="694" y="2798"/>
              <a:ext cx="416" cy="2"/>
            </a:xfrm>
            <a:prstGeom prst="rect">
              <a:avLst/>
            </a:prstGeom>
            <a:solidFill>
              <a:srgbClr val="FFC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4" name="Rectangle 580"/>
            <p:cNvSpPr>
              <a:spLocks noChangeArrowheads="1"/>
            </p:cNvSpPr>
            <p:nvPr/>
          </p:nvSpPr>
          <p:spPr bwMode="auto">
            <a:xfrm>
              <a:off x="694" y="2800"/>
              <a:ext cx="416" cy="2"/>
            </a:xfrm>
            <a:prstGeom prst="rect">
              <a:avLst/>
            </a:prstGeom>
            <a:solidFill>
              <a:srgbClr val="FFD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5" name="Rectangle 581"/>
            <p:cNvSpPr>
              <a:spLocks noChangeArrowheads="1"/>
            </p:cNvSpPr>
            <p:nvPr/>
          </p:nvSpPr>
          <p:spPr bwMode="auto">
            <a:xfrm>
              <a:off x="694" y="2802"/>
              <a:ext cx="416" cy="2"/>
            </a:xfrm>
            <a:prstGeom prst="rect">
              <a:avLst/>
            </a:prstGeom>
            <a:solidFill>
              <a:srgbClr val="FFD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6" name="Rectangle 582"/>
            <p:cNvSpPr>
              <a:spLocks noChangeArrowheads="1"/>
            </p:cNvSpPr>
            <p:nvPr/>
          </p:nvSpPr>
          <p:spPr bwMode="auto">
            <a:xfrm>
              <a:off x="694" y="2804"/>
              <a:ext cx="416" cy="3"/>
            </a:xfrm>
            <a:prstGeom prst="rect">
              <a:avLst/>
            </a:prstGeom>
            <a:solidFill>
              <a:srgbClr val="FFD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7" name="Rectangle 583"/>
            <p:cNvSpPr>
              <a:spLocks noChangeArrowheads="1"/>
            </p:cNvSpPr>
            <p:nvPr/>
          </p:nvSpPr>
          <p:spPr bwMode="auto">
            <a:xfrm>
              <a:off x="694" y="2807"/>
              <a:ext cx="416" cy="2"/>
            </a:xfrm>
            <a:prstGeom prst="rect">
              <a:avLst/>
            </a:prstGeom>
            <a:solidFill>
              <a:srgbClr val="FFD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8" name="Rectangle 584"/>
            <p:cNvSpPr>
              <a:spLocks noChangeArrowheads="1"/>
            </p:cNvSpPr>
            <p:nvPr/>
          </p:nvSpPr>
          <p:spPr bwMode="auto">
            <a:xfrm>
              <a:off x="694" y="2809"/>
              <a:ext cx="416" cy="1"/>
            </a:xfrm>
            <a:prstGeom prst="rect">
              <a:avLst/>
            </a:prstGeom>
            <a:solidFill>
              <a:srgbClr val="FFD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49" name="Rectangle 585"/>
            <p:cNvSpPr>
              <a:spLocks noChangeArrowheads="1"/>
            </p:cNvSpPr>
            <p:nvPr/>
          </p:nvSpPr>
          <p:spPr bwMode="auto">
            <a:xfrm>
              <a:off x="694" y="2809"/>
              <a:ext cx="416" cy="2"/>
            </a:xfrm>
            <a:prstGeom prst="rect">
              <a:avLst/>
            </a:prstGeom>
            <a:solidFill>
              <a:srgbClr val="FFD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0" name="Rectangle 586"/>
            <p:cNvSpPr>
              <a:spLocks noChangeArrowheads="1"/>
            </p:cNvSpPr>
            <p:nvPr/>
          </p:nvSpPr>
          <p:spPr bwMode="auto">
            <a:xfrm>
              <a:off x="694" y="2811"/>
              <a:ext cx="416" cy="2"/>
            </a:xfrm>
            <a:prstGeom prst="rect">
              <a:avLst/>
            </a:prstGeom>
            <a:solidFill>
              <a:srgbClr val="FFD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1" name="Rectangle 587"/>
            <p:cNvSpPr>
              <a:spLocks noChangeArrowheads="1"/>
            </p:cNvSpPr>
            <p:nvPr/>
          </p:nvSpPr>
          <p:spPr bwMode="auto">
            <a:xfrm>
              <a:off x="694" y="2813"/>
              <a:ext cx="416" cy="3"/>
            </a:xfrm>
            <a:prstGeom prst="rect">
              <a:avLst/>
            </a:prstGeom>
            <a:solidFill>
              <a:srgbClr val="FFD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2" name="Rectangle 588"/>
            <p:cNvSpPr>
              <a:spLocks noChangeArrowheads="1"/>
            </p:cNvSpPr>
            <p:nvPr/>
          </p:nvSpPr>
          <p:spPr bwMode="auto">
            <a:xfrm>
              <a:off x="694" y="2816"/>
              <a:ext cx="416" cy="2"/>
            </a:xfrm>
            <a:prstGeom prst="rect">
              <a:avLst/>
            </a:prstGeom>
            <a:solidFill>
              <a:srgbClr val="FFD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3" name="Rectangle 589"/>
            <p:cNvSpPr>
              <a:spLocks noChangeArrowheads="1"/>
            </p:cNvSpPr>
            <p:nvPr/>
          </p:nvSpPr>
          <p:spPr bwMode="auto">
            <a:xfrm>
              <a:off x="694" y="2818"/>
              <a:ext cx="416" cy="2"/>
            </a:xfrm>
            <a:prstGeom prst="rect">
              <a:avLst/>
            </a:prstGeom>
            <a:solidFill>
              <a:srgbClr val="FFD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4" name="Rectangle 590"/>
            <p:cNvSpPr>
              <a:spLocks noChangeArrowheads="1"/>
            </p:cNvSpPr>
            <p:nvPr/>
          </p:nvSpPr>
          <p:spPr bwMode="auto">
            <a:xfrm>
              <a:off x="694" y="2820"/>
              <a:ext cx="416" cy="2"/>
            </a:xfrm>
            <a:prstGeom prst="rect">
              <a:avLst/>
            </a:prstGeom>
            <a:solidFill>
              <a:srgbClr val="FFD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5" name="Rectangle 591"/>
            <p:cNvSpPr>
              <a:spLocks noChangeArrowheads="1"/>
            </p:cNvSpPr>
            <p:nvPr/>
          </p:nvSpPr>
          <p:spPr bwMode="auto">
            <a:xfrm>
              <a:off x="694" y="2822"/>
              <a:ext cx="416" cy="2"/>
            </a:xfrm>
            <a:prstGeom prst="rect">
              <a:avLst/>
            </a:prstGeom>
            <a:solidFill>
              <a:srgbClr val="FFD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6" name="Rectangle 592"/>
            <p:cNvSpPr>
              <a:spLocks noChangeArrowheads="1"/>
            </p:cNvSpPr>
            <p:nvPr/>
          </p:nvSpPr>
          <p:spPr bwMode="auto">
            <a:xfrm>
              <a:off x="694" y="2824"/>
              <a:ext cx="416" cy="3"/>
            </a:xfrm>
            <a:prstGeom prst="rect">
              <a:avLst/>
            </a:prstGeom>
            <a:solidFill>
              <a:srgbClr val="FFD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7" name="Rectangle 593"/>
            <p:cNvSpPr>
              <a:spLocks noChangeArrowheads="1"/>
            </p:cNvSpPr>
            <p:nvPr/>
          </p:nvSpPr>
          <p:spPr bwMode="auto">
            <a:xfrm>
              <a:off x="694" y="2827"/>
              <a:ext cx="416" cy="1"/>
            </a:xfrm>
            <a:prstGeom prst="rect">
              <a:avLst/>
            </a:prstGeom>
            <a:solidFill>
              <a:srgbClr val="FFE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8" name="Rectangle 594"/>
            <p:cNvSpPr>
              <a:spLocks noChangeArrowheads="1"/>
            </p:cNvSpPr>
            <p:nvPr/>
          </p:nvSpPr>
          <p:spPr bwMode="auto">
            <a:xfrm>
              <a:off x="694" y="2827"/>
              <a:ext cx="416" cy="2"/>
            </a:xfrm>
            <a:prstGeom prst="rect">
              <a:avLst/>
            </a:prstGeom>
            <a:solidFill>
              <a:srgbClr val="FFE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59" name="Rectangle 595"/>
            <p:cNvSpPr>
              <a:spLocks noChangeArrowheads="1"/>
            </p:cNvSpPr>
            <p:nvPr/>
          </p:nvSpPr>
          <p:spPr bwMode="auto">
            <a:xfrm>
              <a:off x="694" y="2829"/>
              <a:ext cx="416" cy="2"/>
            </a:xfrm>
            <a:prstGeom prst="rect">
              <a:avLst/>
            </a:prstGeom>
            <a:solidFill>
              <a:srgbClr val="FFE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0" name="Rectangle 596"/>
            <p:cNvSpPr>
              <a:spLocks noChangeArrowheads="1"/>
            </p:cNvSpPr>
            <p:nvPr/>
          </p:nvSpPr>
          <p:spPr bwMode="auto">
            <a:xfrm>
              <a:off x="694" y="2831"/>
              <a:ext cx="416" cy="2"/>
            </a:xfrm>
            <a:prstGeom prst="rect">
              <a:avLst/>
            </a:prstGeom>
            <a:solidFill>
              <a:srgbClr val="FFE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1" name="Rectangle 597"/>
            <p:cNvSpPr>
              <a:spLocks noChangeArrowheads="1"/>
            </p:cNvSpPr>
            <p:nvPr/>
          </p:nvSpPr>
          <p:spPr bwMode="auto">
            <a:xfrm>
              <a:off x="694" y="2833"/>
              <a:ext cx="416" cy="2"/>
            </a:xfrm>
            <a:prstGeom prst="rect">
              <a:avLst/>
            </a:prstGeom>
            <a:solidFill>
              <a:srgbClr val="FFE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2" name="Rectangle 598"/>
            <p:cNvSpPr>
              <a:spLocks noChangeArrowheads="1"/>
            </p:cNvSpPr>
            <p:nvPr/>
          </p:nvSpPr>
          <p:spPr bwMode="auto">
            <a:xfrm>
              <a:off x="694" y="2835"/>
              <a:ext cx="416" cy="3"/>
            </a:xfrm>
            <a:prstGeom prst="rect">
              <a:avLst/>
            </a:prstGeom>
            <a:solidFill>
              <a:srgbClr val="FFE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3" name="Rectangle 599"/>
            <p:cNvSpPr>
              <a:spLocks noChangeArrowheads="1"/>
            </p:cNvSpPr>
            <p:nvPr/>
          </p:nvSpPr>
          <p:spPr bwMode="auto">
            <a:xfrm>
              <a:off x="694" y="2838"/>
              <a:ext cx="416" cy="2"/>
            </a:xfrm>
            <a:prstGeom prst="rect">
              <a:avLst/>
            </a:prstGeom>
            <a:solidFill>
              <a:srgbClr val="FFE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4" name="Rectangle 600"/>
            <p:cNvSpPr>
              <a:spLocks noChangeArrowheads="1"/>
            </p:cNvSpPr>
            <p:nvPr/>
          </p:nvSpPr>
          <p:spPr bwMode="auto">
            <a:xfrm>
              <a:off x="694" y="2840"/>
              <a:ext cx="416" cy="2"/>
            </a:xfrm>
            <a:prstGeom prst="rect">
              <a:avLst/>
            </a:prstGeom>
            <a:solidFill>
              <a:srgbClr val="FFE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5" name="Rectangle 601"/>
            <p:cNvSpPr>
              <a:spLocks noChangeArrowheads="1"/>
            </p:cNvSpPr>
            <p:nvPr/>
          </p:nvSpPr>
          <p:spPr bwMode="auto">
            <a:xfrm>
              <a:off x="694" y="2842"/>
              <a:ext cx="416" cy="2"/>
            </a:xfrm>
            <a:prstGeom prst="rect">
              <a:avLst/>
            </a:prstGeom>
            <a:solidFill>
              <a:srgbClr val="FFE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6" name="Rectangle 602"/>
            <p:cNvSpPr>
              <a:spLocks noChangeArrowheads="1"/>
            </p:cNvSpPr>
            <p:nvPr/>
          </p:nvSpPr>
          <p:spPr bwMode="auto">
            <a:xfrm>
              <a:off x="694" y="2844"/>
              <a:ext cx="416" cy="1"/>
            </a:xfrm>
            <a:prstGeom prst="rect">
              <a:avLst/>
            </a:prstGeom>
            <a:solidFill>
              <a:srgbClr val="FFE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7" name="Rectangle 603"/>
            <p:cNvSpPr>
              <a:spLocks noChangeArrowheads="1"/>
            </p:cNvSpPr>
            <p:nvPr/>
          </p:nvSpPr>
          <p:spPr bwMode="auto">
            <a:xfrm>
              <a:off x="694" y="2844"/>
              <a:ext cx="416" cy="2"/>
            </a:xfrm>
            <a:prstGeom prst="rect">
              <a:avLst/>
            </a:prstGeom>
            <a:solidFill>
              <a:srgbClr val="FFE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8" name="Rectangle 604"/>
            <p:cNvSpPr>
              <a:spLocks noChangeArrowheads="1"/>
            </p:cNvSpPr>
            <p:nvPr/>
          </p:nvSpPr>
          <p:spPr bwMode="auto">
            <a:xfrm>
              <a:off x="694" y="2846"/>
              <a:ext cx="416" cy="3"/>
            </a:xfrm>
            <a:prstGeom prst="rect">
              <a:avLst/>
            </a:prstGeom>
            <a:solidFill>
              <a:srgbClr val="FFE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69" name="Rectangle 605"/>
            <p:cNvSpPr>
              <a:spLocks noChangeArrowheads="1"/>
            </p:cNvSpPr>
            <p:nvPr/>
          </p:nvSpPr>
          <p:spPr bwMode="auto">
            <a:xfrm>
              <a:off x="694" y="2849"/>
              <a:ext cx="416" cy="2"/>
            </a:xfrm>
            <a:prstGeom prst="rect">
              <a:avLst/>
            </a:prstGeom>
            <a:solidFill>
              <a:srgbClr val="FFE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0" name="Rectangle 606"/>
            <p:cNvSpPr>
              <a:spLocks noChangeArrowheads="1"/>
            </p:cNvSpPr>
            <p:nvPr/>
          </p:nvSpPr>
          <p:spPr bwMode="auto">
            <a:xfrm>
              <a:off x="694" y="2851"/>
              <a:ext cx="416" cy="2"/>
            </a:xfrm>
            <a:prstGeom prst="rect">
              <a:avLst/>
            </a:prstGeom>
            <a:solidFill>
              <a:srgbClr val="FFE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1" name="Rectangle 607"/>
            <p:cNvSpPr>
              <a:spLocks noChangeArrowheads="1"/>
            </p:cNvSpPr>
            <p:nvPr/>
          </p:nvSpPr>
          <p:spPr bwMode="auto">
            <a:xfrm>
              <a:off x="694" y="2853"/>
              <a:ext cx="416" cy="2"/>
            </a:xfrm>
            <a:prstGeom prst="rect">
              <a:avLst/>
            </a:prstGeom>
            <a:solidFill>
              <a:srgbClr val="FFE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2" name="Rectangle 608"/>
            <p:cNvSpPr>
              <a:spLocks noChangeArrowheads="1"/>
            </p:cNvSpPr>
            <p:nvPr/>
          </p:nvSpPr>
          <p:spPr bwMode="auto">
            <a:xfrm>
              <a:off x="694" y="2855"/>
              <a:ext cx="416" cy="3"/>
            </a:xfrm>
            <a:prstGeom prst="rect">
              <a:avLst/>
            </a:prstGeom>
            <a:solidFill>
              <a:srgbClr val="FFE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3" name="Rectangle 609"/>
            <p:cNvSpPr>
              <a:spLocks noChangeArrowheads="1"/>
            </p:cNvSpPr>
            <p:nvPr/>
          </p:nvSpPr>
          <p:spPr bwMode="auto">
            <a:xfrm>
              <a:off x="694" y="2858"/>
              <a:ext cx="416" cy="2"/>
            </a:xfrm>
            <a:prstGeom prst="rect">
              <a:avLst/>
            </a:prstGeom>
            <a:solidFill>
              <a:srgbClr val="FFF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4" name="Rectangle 610"/>
            <p:cNvSpPr>
              <a:spLocks noChangeArrowheads="1"/>
            </p:cNvSpPr>
            <p:nvPr/>
          </p:nvSpPr>
          <p:spPr bwMode="auto">
            <a:xfrm>
              <a:off x="694" y="2860"/>
              <a:ext cx="416" cy="2"/>
            </a:xfrm>
            <a:prstGeom prst="rect">
              <a:avLst/>
            </a:prstGeom>
            <a:solidFill>
              <a:srgbClr val="FFF0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5" name="Rectangle 611"/>
            <p:cNvSpPr>
              <a:spLocks noChangeArrowheads="1"/>
            </p:cNvSpPr>
            <p:nvPr/>
          </p:nvSpPr>
          <p:spPr bwMode="auto">
            <a:xfrm>
              <a:off x="694" y="2862"/>
              <a:ext cx="416" cy="2"/>
            </a:xfrm>
            <a:prstGeom prst="rect">
              <a:avLst/>
            </a:prstGeom>
            <a:solidFill>
              <a:srgbClr val="FFF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6" name="Rectangle 612"/>
            <p:cNvSpPr>
              <a:spLocks noChangeArrowheads="1"/>
            </p:cNvSpPr>
            <p:nvPr/>
          </p:nvSpPr>
          <p:spPr bwMode="auto">
            <a:xfrm>
              <a:off x="694" y="2864"/>
              <a:ext cx="416" cy="1"/>
            </a:xfrm>
            <a:prstGeom prst="rect">
              <a:avLst/>
            </a:prstGeom>
            <a:solidFill>
              <a:srgbClr val="FFF1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7" name="Rectangle 613"/>
            <p:cNvSpPr>
              <a:spLocks noChangeArrowheads="1"/>
            </p:cNvSpPr>
            <p:nvPr/>
          </p:nvSpPr>
          <p:spPr bwMode="auto">
            <a:xfrm>
              <a:off x="694" y="2864"/>
              <a:ext cx="416" cy="2"/>
            </a:xfrm>
            <a:prstGeom prst="rect">
              <a:avLst/>
            </a:prstGeom>
            <a:solidFill>
              <a:srgbClr val="FFF2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8" name="Rectangle 614"/>
            <p:cNvSpPr>
              <a:spLocks noChangeArrowheads="1"/>
            </p:cNvSpPr>
            <p:nvPr/>
          </p:nvSpPr>
          <p:spPr bwMode="auto">
            <a:xfrm>
              <a:off x="694" y="2866"/>
              <a:ext cx="416" cy="3"/>
            </a:xfrm>
            <a:prstGeom prst="rect">
              <a:avLst/>
            </a:prstGeom>
            <a:solidFill>
              <a:srgbClr val="FFF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79" name="Rectangle 615"/>
            <p:cNvSpPr>
              <a:spLocks noChangeArrowheads="1"/>
            </p:cNvSpPr>
            <p:nvPr/>
          </p:nvSpPr>
          <p:spPr bwMode="auto">
            <a:xfrm>
              <a:off x="694" y="2869"/>
              <a:ext cx="416" cy="2"/>
            </a:xfrm>
            <a:prstGeom prst="rect">
              <a:avLst/>
            </a:prstGeom>
            <a:solidFill>
              <a:srgbClr val="FFF3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0" name="Rectangle 616"/>
            <p:cNvSpPr>
              <a:spLocks noChangeArrowheads="1"/>
            </p:cNvSpPr>
            <p:nvPr/>
          </p:nvSpPr>
          <p:spPr bwMode="auto">
            <a:xfrm>
              <a:off x="694" y="2871"/>
              <a:ext cx="416" cy="2"/>
            </a:xfrm>
            <a:prstGeom prst="rect">
              <a:avLst/>
            </a:prstGeom>
            <a:solidFill>
              <a:srgbClr val="FFF4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1" name="Rectangle 617"/>
            <p:cNvSpPr>
              <a:spLocks noChangeArrowheads="1"/>
            </p:cNvSpPr>
            <p:nvPr/>
          </p:nvSpPr>
          <p:spPr bwMode="auto">
            <a:xfrm>
              <a:off x="694" y="2873"/>
              <a:ext cx="416" cy="2"/>
            </a:xfrm>
            <a:prstGeom prst="rect">
              <a:avLst/>
            </a:prstGeom>
            <a:solidFill>
              <a:srgbClr val="FFF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2" name="Rectangle 618"/>
            <p:cNvSpPr>
              <a:spLocks noChangeArrowheads="1"/>
            </p:cNvSpPr>
            <p:nvPr/>
          </p:nvSpPr>
          <p:spPr bwMode="auto">
            <a:xfrm>
              <a:off x="694" y="2875"/>
              <a:ext cx="416" cy="2"/>
            </a:xfrm>
            <a:prstGeom prst="rect">
              <a:avLst/>
            </a:prstGeom>
            <a:solidFill>
              <a:srgbClr val="FFF5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3" name="Rectangle 619"/>
            <p:cNvSpPr>
              <a:spLocks noChangeArrowheads="1"/>
            </p:cNvSpPr>
            <p:nvPr/>
          </p:nvSpPr>
          <p:spPr bwMode="auto">
            <a:xfrm>
              <a:off x="694" y="2877"/>
              <a:ext cx="416" cy="3"/>
            </a:xfrm>
            <a:prstGeom prst="rect">
              <a:avLst/>
            </a:prstGeom>
            <a:solidFill>
              <a:srgbClr val="FFF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4" name="Rectangle 620"/>
            <p:cNvSpPr>
              <a:spLocks noChangeArrowheads="1"/>
            </p:cNvSpPr>
            <p:nvPr/>
          </p:nvSpPr>
          <p:spPr bwMode="auto">
            <a:xfrm>
              <a:off x="694" y="2880"/>
              <a:ext cx="416" cy="2"/>
            </a:xfrm>
            <a:prstGeom prst="rect">
              <a:avLst/>
            </a:prstGeom>
            <a:solidFill>
              <a:srgbClr val="FFF6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5" name="Rectangle 621"/>
            <p:cNvSpPr>
              <a:spLocks noChangeArrowheads="1"/>
            </p:cNvSpPr>
            <p:nvPr/>
          </p:nvSpPr>
          <p:spPr bwMode="auto">
            <a:xfrm>
              <a:off x="694" y="2882"/>
              <a:ext cx="416" cy="1"/>
            </a:xfrm>
            <a:prstGeom prst="rect">
              <a:avLst/>
            </a:prstGeom>
            <a:solidFill>
              <a:srgbClr val="FFF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6" name="Rectangle 622"/>
            <p:cNvSpPr>
              <a:spLocks noChangeArrowheads="1"/>
            </p:cNvSpPr>
            <p:nvPr/>
          </p:nvSpPr>
          <p:spPr bwMode="auto">
            <a:xfrm>
              <a:off x="694" y="2882"/>
              <a:ext cx="416" cy="2"/>
            </a:xfrm>
            <a:prstGeom prst="rect">
              <a:avLst/>
            </a:prstGeom>
            <a:solidFill>
              <a:srgbClr val="FFF7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7" name="Rectangle 623"/>
            <p:cNvSpPr>
              <a:spLocks noChangeArrowheads="1"/>
            </p:cNvSpPr>
            <p:nvPr/>
          </p:nvSpPr>
          <p:spPr bwMode="auto">
            <a:xfrm>
              <a:off x="694" y="2884"/>
              <a:ext cx="416" cy="2"/>
            </a:xfrm>
            <a:prstGeom prst="rect">
              <a:avLst/>
            </a:prstGeom>
            <a:solidFill>
              <a:srgbClr val="FFF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8" name="Rectangle 624"/>
            <p:cNvSpPr>
              <a:spLocks noChangeArrowheads="1"/>
            </p:cNvSpPr>
            <p:nvPr/>
          </p:nvSpPr>
          <p:spPr bwMode="auto">
            <a:xfrm>
              <a:off x="694" y="2886"/>
              <a:ext cx="416" cy="3"/>
            </a:xfrm>
            <a:prstGeom prst="rect">
              <a:avLst/>
            </a:prstGeom>
            <a:solidFill>
              <a:srgbClr val="FFF8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89" name="Rectangle 625"/>
            <p:cNvSpPr>
              <a:spLocks noChangeArrowheads="1"/>
            </p:cNvSpPr>
            <p:nvPr/>
          </p:nvSpPr>
          <p:spPr bwMode="auto">
            <a:xfrm>
              <a:off x="694" y="2889"/>
              <a:ext cx="416" cy="2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0" name="Rectangle 626"/>
            <p:cNvSpPr>
              <a:spLocks noChangeArrowheads="1"/>
            </p:cNvSpPr>
            <p:nvPr/>
          </p:nvSpPr>
          <p:spPr bwMode="auto">
            <a:xfrm>
              <a:off x="694" y="2891"/>
              <a:ext cx="416" cy="2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1" name="Rectangle 627"/>
            <p:cNvSpPr>
              <a:spLocks noChangeArrowheads="1"/>
            </p:cNvSpPr>
            <p:nvPr/>
          </p:nvSpPr>
          <p:spPr bwMode="auto">
            <a:xfrm>
              <a:off x="694" y="2893"/>
              <a:ext cx="416" cy="2"/>
            </a:xfrm>
            <a:prstGeom prst="rect">
              <a:avLst/>
            </a:prstGeom>
            <a:solidFill>
              <a:srgbClr val="FFF9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2" name="Rectangle 628"/>
            <p:cNvSpPr>
              <a:spLocks noChangeArrowheads="1"/>
            </p:cNvSpPr>
            <p:nvPr/>
          </p:nvSpPr>
          <p:spPr bwMode="auto">
            <a:xfrm>
              <a:off x="694" y="2895"/>
              <a:ext cx="416" cy="2"/>
            </a:xfrm>
            <a:prstGeom prst="rect">
              <a:avLst/>
            </a:prstGeom>
            <a:solidFill>
              <a:srgbClr val="FFF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3" name="Rectangle 629"/>
            <p:cNvSpPr>
              <a:spLocks noChangeArrowheads="1"/>
            </p:cNvSpPr>
            <p:nvPr/>
          </p:nvSpPr>
          <p:spPr bwMode="auto">
            <a:xfrm>
              <a:off x="694" y="2897"/>
              <a:ext cx="416" cy="3"/>
            </a:xfrm>
            <a:prstGeom prst="rect">
              <a:avLst/>
            </a:prstGeom>
            <a:solidFill>
              <a:srgbClr val="FFFA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4" name="Rectangle 630"/>
            <p:cNvSpPr>
              <a:spLocks noChangeArrowheads="1"/>
            </p:cNvSpPr>
            <p:nvPr/>
          </p:nvSpPr>
          <p:spPr bwMode="auto">
            <a:xfrm>
              <a:off x="694" y="2900"/>
              <a:ext cx="416" cy="1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5" name="Rectangle 631"/>
            <p:cNvSpPr>
              <a:spLocks noChangeArrowheads="1"/>
            </p:cNvSpPr>
            <p:nvPr/>
          </p:nvSpPr>
          <p:spPr bwMode="auto">
            <a:xfrm>
              <a:off x="694" y="2900"/>
              <a:ext cx="416" cy="2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6" name="Rectangle 632"/>
            <p:cNvSpPr>
              <a:spLocks noChangeArrowheads="1"/>
            </p:cNvSpPr>
            <p:nvPr/>
          </p:nvSpPr>
          <p:spPr bwMode="auto">
            <a:xfrm>
              <a:off x="694" y="2902"/>
              <a:ext cx="416" cy="2"/>
            </a:xfrm>
            <a:prstGeom prst="rect">
              <a:avLst/>
            </a:prstGeom>
            <a:solidFill>
              <a:srgbClr val="FFFB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7" name="Rectangle 633"/>
            <p:cNvSpPr>
              <a:spLocks noChangeArrowheads="1"/>
            </p:cNvSpPr>
            <p:nvPr/>
          </p:nvSpPr>
          <p:spPr bwMode="auto">
            <a:xfrm>
              <a:off x="694" y="2904"/>
              <a:ext cx="416" cy="2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8" name="Rectangle 634"/>
            <p:cNvSpPr>
              <a:spLocks noChangeArrowheads="1"/>
            </p:cNvSpPr>
            <p:nvPr/>
          </p:nvSpPr>
          <p:spPr bwMode="auto">
            <a:xfrm>
              <a:off x="694" y="2906"/>
              <a:ext cx="416" cy="2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899" name="Rectangle 635"/>
            <p:cNvSpPr>
              <a:spLocks noChangeArrowheads="1"/>
            </p:cNvSpPr>
            <p:nvPr/>
          </p:nvSpPr>
          <p:spPr bwMode="auto">
            <a:xfrm>
              <a:off x="694" y="2908"/>
              <a:ext cx="416" cy="3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0" name="Rectangle 636"/>
            <p:cNvSpPr>
              <a:spLocks noChangeArrowheads="1"/>
            </p:cNvSpPr>
            <p:nvPr/>
          </p:nvSpPr>
          <p:spPr bwMode="auto">
            <a:xfrm>
              <a:off x="694" y="2911"/>
              <a:ext cx="416" cy="2"/>
            </a:xfrm>
            <a:prstGeom prst="rect">
              <a:avLst/>
            </a:prstGeom>
            <a:solidFill>
              <a:srgbClr val="FFF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1" name="Rectangle 637"/>
            <p:cNvSpPr>
              <a:spLocks noChangeArrowheads="1"/>
            </p:cNvSpPr>
            <p:nvPr/>
          </p:nvSpPr>
          <p:spPr bwMode="auto">
            <a:xfrm>
              <a:off x="694" y="2913"/>
              <a:ext cx="416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2" name="Rectangle 638"/>
            <p:cNvSpPr>
              <a:spLocks noChangeArrowheads="1"/>
            </p:cNvSpPr>
            <p:nvPr/>
          </p:nvSpPr>
          <p:spPr bwMode="auto">
            <a:xfrm>
              <a:off x="694" y="2915"/>
              <a:ext cx="416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3" name="Rectangle 639"/>
            <p:cNvSpPr>
              <a:spLocks noChangeArrowheads="1"/>
            </p:cNvSpPr>
            <p:nvPr/>
          </p:nvSpPr>
          <p:spPr bwMode="auto">
            <a:xfrm>
              <a:off x="694" y="2917"/>
              <a:ext cx="416" cy="2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4" name="Rectangle 640"/>
            <p:cNvSpPr>
              <a:spLocks noChangeArrowheads="1"/>
            </p:cNvSpPr>
            <p:nvPr/>
          </p:nvSpPr>
          <p:spPr bwMode="auto">
            <a:xfrm>
              <a:off x="694" y="2919"/>
              <a:ext cx="416" cy="1"/>
            </a:xfrm>
            <a:prstGeom prst="rect">
              <a:avLst/>
            </a:prstGeom>
            <a:solidFill>
              <a:srgbClr val="FFFD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5" name="Rectangle 641"/>
            <p:cNvSpPr>
              <a:spLocks noChangeArrowheads="1"/>
            </p:cNvSpPr>
            <p:nvPr/>
          </p:nvSpPr>
          <p:spPr bwMode="auto">
            <a:xfrm>
              <a:off x="694" y="2919"/>
              <a:ext cx="416" cy="3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6" name="Rectangle 642"/>
            <p:cNvSpPr>
              <a:spLocks noChangeArrowheads="1"/>
            </p:cNvSpPr>
            <p:nvPr/>
          </p:nvSpPr>
          <p:spPr bwMode="auto">
            <a:xfrm>
              <a:off x="694" y="2922"/>
              <a:ext cx="416" cy="2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7" name="Rectangle 643"/>
            <p:cNvSpPr>
              <a:spLocks noChangeArrowheads="1"/>
            </p:cNvSpPr>
            <p:nvPr/>
          </p:nvSpPr>
          <p:spPr bwMode="auto">
            <a:xfrm>
              <a:off x="694" y="2924"/>
              <a:ext cx="416" cy="2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8" name="Rectangle 644"/>
            <p:cNvSpPr>
              <a:spLocks noChangeArrowheads="1"/>
            </p:cNvSpPr>
            <p:nvPr/>
          </p:nvSpPr>
          <p:spPr bwMode="auto">
            <a:xfrm>
              <a:off x="694" y="2926"/>
              <a:ext cx="416" cy="2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09" name="Rectangle 645"/>
            <p:cNvSpPr>
              <a:spLocks noChangeArrowheads="1"/>
            </p:cNvSpPr>
            <p:nvPr/>
          </p:nvSpPr>
          <p:spPr bwMode="auto">
            <a:xfrm>
              <a:off x="694" y="2928"/>
              <a:ext cx="416" cy="3"/>
            </a:xfrm>
            <a:prstGeom prst="rect">
              <a:avLst/>
            </a:prstGeom>
            <a:solidFill>
              <a:srgbClr val="FFFE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3910" name="Rectangle 646"/>
            <p:cNvSpPr>
              <a:spLocks noChangeArrowheads="1"/>
            </p:cNvSpPr>
            <p:nvPr/>
          </p:nvSpPr>
          <p:spPr bwMode="auto">
            <a:xfrm>
              <a:off x="694" y="2931"/>
              <a:ext cx="416" cy="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83911" name="Rectangle 647"/>
          <p:cNvSpPr>
            <a:spLocks noChangeArrowheads="1"/>
          </p:cNvSpPr>
          <p:nvPr/>
        </p:nvSpPr>
        <p:spPr bwMode="auto">
          <a:xfrm>
            <a:off x="1101725" y="3806825"/>
            <a:ext cx="668338" cy="527050"/>
          </a:xfrm>
          <a:prstGeom prst="rect">
            <a:avLst/>
          </a:prstGeom>
          <a:noFill/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2" name="Rectangle 648"/>
          <p:cNvSpPr>
            <a:spLocks noChangeArrowheads="1"/>
          </p:cNvSpPr>
          <p:nvPr/>
        </p:nvSpPr>
        <p:spPr bwMode="auto">
          <a:xfrm>
            <a:off x="1270000" y="3997325"/>
            <a:ext cx="4206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3" name="Rectangle 649"/>
          <p:cNvSpPr>
            <a:spLocks noChangeArrowheads="1"/>
          </p:cNvSpPr>
          <p:nvPr/>
        </p:nvSpPr>
        <p:spPr bwMode="auto">
          <a:xfrm>
            <a:off x="1270000" y="4000500"/>
            <a:ext cx="269689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CGF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14" name="Freeform 650"/>
          <p:cNvSpPr>
            <a:spLocks/>
          </p:cNvSpPr>
          <p:nvPr/>
        </p:nvSpPr>
        <p:spPr bwMode="auto">
          <a:xfrm>
            <a:off x="1766888" y="2882900"/>
            <a:ext cx="1084262" cy="787400"/>
          </a:xfrm>
          <a:custGeom>
            <a:avLst/>
            <a:gdLst/>
            <a:ahLst/>
            <a:cxnLst>
              <a:cxn ang="0">
                <a:pos x="681" y="0"/>
              </a:cxn>
              <a:cxn ang="0">
                <a:pos x="177" y="0"/>
              </a:cxn>
              <a:cxn ang="0">
                <a:pos x="177" y="496"/>
              </a:cxn>
              <a:cxn ang="0">
                <a:pos x="0" y="496"/>
              </a:cxn>
            </a:cxnLst>
            <a:rect l="0" t="0" r="r" b="b"/>
            <a:pathLst>
              <a:path w="681" h="496">
                <a:moveTo>
                  <a:pt x="681" y="0"/>
                </a:moveTo>
                <a:lnTo>
                  <a:pt x="177" y="0"/>
                </a:lnTo>
                <a:lnTo>
                  <a:pt x="177" y="496"/>
                </a:lnTo>
                <a:lnTo>
                  <a:pt x="0" y="49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5" name="Freeform 651"/>
          <p:cNvSpPr>
            <a:spLocks/>
          </p:cNvSpPr>
          <p:nvPr/>
        </p:nvSpPr>
        <p:spPr bwMode="auto">
          <a:xfrm>
            <a:off x="1766888" y="3279775"/>
            <a:ext cx="1084262" cy="390525"/>
          </a:xfrm>
          <a:custGeom>
            <a:avLst/>
            <a:gdLst/>
            <a:ahLst/>
            <a:cxnLst>
              <a:cxn ang="0">
                <a:pos x="681" y="0"/>
              </a:cxn>
              <a:cxn ang="0">
                <a:pos x="177" y="0"/>
              </a:cxn>
              <a:cxn ang="0">
                <a:pos x="177" y="246"/>
              </a:cxn>
              <a:cxn ang="0">
                <a:pos x="0" y="246"/>
              </a:cxn>
            </a:cxnLst>
            <a:rect l="0" t="0" r="r" b="b"/>
            <a:pathLst>
              <a:path w="681" h="246">
                <a:moveTo>
                  <a:pt x="681" y="0"/>
                </a:moveTo>
                <a:lnTo>
                  <a:pt x="177" y="0"/>
                </a:lnTo>
                <a:lnTo>
                  <a:pt x="177" y="246"/>
                </a:lnTo>
                <a:lnTo>
                  <a:pt x="0" y="24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6" name="Line 652"/>
          <p:cNvSpPr>
            <a:spLocks noChangeShapeType="1"/>
          </p:cNvSpPr>
          <p:nvPr/>
        </p:nvSpPr>
        <p:spPr bwMode="auto">
          <a:xfrm flipH="1">
            <a:off x="1766888" y="3673475"/>
            <a:ext cx="108426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7" name="Freeform 653"/>
          <p:cNvSpPr>
            <a:spLocks/>
          </p:cNvSpPr>
          <p:nvPr/>
        </p:nvSpPr>
        <p:spPr bwMode="auto">
          <a:xfrm>
            <a:off x="1766888" y="3670300"/>
            <a:ext cx="1084262" cy="400050"/>
          </a:xfrm>
          <a:custGeom>
            <a:avLst/>
            <a:gdLst/>
            <a:ahLst/>
            <a:cxnLst>
              <a:cxn ang="0">
                <a:pos x="681" y="252"/>
              </a:cxn>
              <a:cxn ang="0">
                <a:pos x="177" y="252"/>
              </a:cxn>
              <a:cxn ang="0">
                <a:pos x="177" y="0"/>
              </a:cxn>
              <a:cxn ang="0">
                <a:pos x="0" y="0"/>
              </a:cxn>
            </a:cxnLst>
            <a:rect l="0" t="0" r="r" b="b"/>
            <a:pathLst>
              <a:path w="681" h="252">
                <a:moveTo>
                  <a:pt x="681" y="252"/>
                </a:moveTo>
                <a:lnTo>
                  <a:pt x="177" y="252"/>
                </a:lnTo>
                <a:lnTo>
                  <a:pt x="177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8" name="Freeform 654"/>
          <p:cNvSpPr>
            <a:spLocks/>
          </p:cNvSpPr>
          <p:nvPr/>
        </p:nvSpPr>
        <p:spPr bwMode="auto">
          <a:xfrm>
            <a:off x="1766888" y="3670300"/>
            <a:ext cx="1084262" cy="793750"/>
          </a:xfrm>
          <a:custGeom>
            <a:avLst/>
            <a:gdLst/>
            <a:ahLst/>
            <a:cxnLst>
              <a:cxn ang="0">
                <a:pos x="681" y="500"/>
              </a:cxn>
              <a:cxn ang="0">
                <a:pos x="177" y="500"/>
              </a:cxn>
              <a:cxn ang="0">
                <a:pos x="177" y="0"/>
              </a:cxn>
              <a:cxn ang="0">
                <a:pos x="0" y="0"/>
              </a:cxn>
            </a:cxnLst>
            <a:rect l="0" t="0" r="r" b="b"/>
            <a:pathLst>
              <a:path w="681" h="500">
                <a:moveTo>
                  <a:pt x="681" y="500"/>
                </a:moveTo>
                <a:lnTo>
                  <a:pt x="177" y="500"/>
                </a:lnTo>
                <a:lnTo>
                  <a:pt x="177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19" name="Freeform 655"/>
          <p:cNvSpPr>
            <a:spLocks/>
          </p:cNvSpPr>
          <p:nvPr/>
        </p:nvSpPr>
        <p:spPr bwMode="auto">
          <a:xfrm>
            <a:off x="1766888" y="3670300"/>
            <a:ext cx="1084262" cy="1130300"/>
          </a:xfrm>
          <a:custGeom>
            <a:avLst/>
            <a:gdLst/>
            <a:ahLst/>
            <a:cxnLst>
              <a:cxn ang="0">
                <a:pos x="681" y="712"/>
              </a:cxn>
              <a:cxn ang="0">
                <a:pos x="177" y="712"/>
              </a:cxn>
              <a:cxn ang="0">
                <a:pos x="177" y="0"/>
              </a:cxn>
              <a:cxn ang="0">
                <a:pos x="0" y="0"/>
              </a:cxn>
            </a:cxnLst>
            <a:rect l="0" t="0" r="r" b="b"/>
            <a:pathLst>
              <a:path w="681" h="712">
                <a:moveTo>
                  <a:pt x="681" y="712"/>
                </a:moveTo>
                <a:lnTo>
                  <a:pt x="177" y="712"/>
                </a:lnTo>
                <a:lnTo>
                  <a:pt x="177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0" name="Freeform 656"/>
          <p:cNvSpPr>
            <a:spLocks/>
          </p:cNvSpPr>
          <p:nvPr/>
        </p:nvSpPr>
        <p:spPr bwMode="auto">
          <a:xfrm>
            <a:off x="1006475" y="2740025"/>
            <a:ext cx="95250" cy="796925"/>
          </a:xfrm>
          <a:custGeom>
            <a:avLst/>
            <a:gdLst/>
            <a:ahLst/>
            <a:cxnLst>
              <a:cxn ang="0">
                <a:pos x="61" y="502"/>
              </a:cxn>
              <a:cxn ang="0">
                <a:pos x="0" y="502"/>
              </a:cxn>
              <a:cxn ang="0">
                <a:pos x="0" y="0"/>
              </a:cxn>
            </a:cxnLst>
            <a:rect l="0" t="0" r="r" b="b"/>
            <a:pathLst>
              <a:path w="61" h="502">
                <a:moveTo>
                  <a:pt x="61" y="502"/>
                </a:moveTo>
                <a:lnTo>
                  <a:pt x="0" y="50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1" name="Freeform 657"/>
          <p:cNvSpPr>
            <a:spLocks/>
          </p:cNvSpPr>
          <p:nvPr/>
        </p:nvSpPr>
        <p:spPr bwMode="auto">
          <a:xfrm>
            <a:off x="893763" y="2740025"/>
            <a:ext cx="207962" cy="1323975"/>
          </a:xfrm>
          <a:custGeom>
            <a:avLst/>
            <a:gdLst/>
            <a:ahLst/>
            <a:cxnLst>
              <a:cxn ang="0">
                <a:pos x="131" y="834"/>
              </a:cxn>
              <a:cxn ang="0">
                <a:pos x="0" y="834"/>
              </a:cxn>
              <a:cxn ang="0">
                <a:pos x="0" y="0"/>
              </a:cxn>
            </a:cxnLst>
            <a:rect l="0" t="0" r="r" b="b"/>
            <a:pathLst>
              <a:path w="131" h="834">
                <a:moveTo>
                  <a:pt x="131" y="834"/>
                </a:moveTo>
                <a:lnTo>
                  <a:pt x="0" y="834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2" name="Freeform 658"/>
          <p:cNvSpPr>
            <a:spLocks/>
          </p:cNvSpPr>
          <p:nvPr/>
        </p:nvSpPr>
        <p:spPr bwMode="auto">
          <a:xfrm>
            <a:off x="1435100" y="4322763"/>
            <a:ext cx="1416050" cy="9302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586"/>
              </a:cxn>
              <a:cxn ang="0">
                <a:pos x="890" y="586"/>
              </a:cxn>
            </a:cxnLst>
            <a:rect l="0" t="0" r="r" b="b"/>
            <a:pathLst>
              <a:path w="890" h="586">
                <a:moveTo>
                  <a:pt x="0" y="0"/>
                </a:moveTo>
                <a:lnTo>
                  <a:pt x="0" y="586"/>
                </a:lnTo>
                <a:lnTo>
                  <a:pt x="890" y="58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3" name="Freeform 659"/>
          <p:cNvSpPr>
            <a:spLocks/>
          </p:cNvSpPr>
          <p:nvPr/>
        </p:nvSpPr>
        <p:spPr bwMode="auto">
          <a:xfrm>
            <a:off x="1435100" y="4322763"/>
            <a:ext cx="1416050" cy="13271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836"/>
              </a:cxn>
              <a:cxn ang="0">
                <a:pos x="890" y="836"/>
              </a:cxn>
            </a:cxnLst>
            <a:rect l="0" t="0" r="r" b="b"/>
            <a:pathLst>
              <a:path w="890" h="836">
                <a:moveTo>
                  <a:pt x="0" y="0"/>
                </a:moveTo>
                <a:lnTo>
                  <a:pt x="0" y="836"/>
                </a:lnTo>
                <a:lnTo>
                  <a:pt x="890" y="83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4" name="Rectangle 660"/>
          <p:cNvSpPr>
            <a:spLocks noChangeArrowheads="1"/>
          </p:cNvSpPr>
          <p:nvPr/>
        </p:nvSpPr>
        <p:spPr bwMode="auto">
          <a:xfrm>
            <a:off x="1822450" y="3392488"/>
            <a:ext cx="134938" cy="12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5" name="Rectangle 661"/>
          <p:cNvSpPr>
            <a:spLocks noChangeArrowheads="1"/>
          </p:cNvSpPr>
          <p:nvPr/>
        </p:nvSpPr>
        <p:spPr bwMode="auto">
          <a:xfrm>
            <a:off x="1822450" y="3449638"/>
            <a:ext cx="195263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6" name="Rectangle 662"/>
          <p:cNvSpPr>
            <a:spLocks noChangeArrowheads="1"/>
          </p:cNvSpPr>
          <p:nvPr/>
        </p:nvSpPr>
        <p:spPr bwMode="auto">
          <a:xfrm>
            <a:off x="1822450" y="3441700"/>
            <a:ext cx="934551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Rf</a:t>
            </a:r>
            <a:r>
              <a:rPr lang="pl-PL" sz="1300" b="1">
                <a:solidFill>
                  <a:srgbClr val="A50021"/>
                </a:solidFill>
                <a:latin typeface="+mn-lt"/>
              </a:rPr>
              <a:t> (Diameter)</a:t>
            </a:r>
          </a:p>
        </p:txBody>
      </p:sp>
      <p:sp>
        <p:nvSpPr>
          <p:cNvPr id="3083927" name="Rectangle 663"/>
          <p:cNvSpPr>
            <a:spLocks noChangeArrowheads="1"/>
          </p:cNvSpPr>
          <p:nvPr/>
        </p:nvSpPr>
        <p:spPr bwMode="auto">
          <a:xfrm>
            <a:off x="1260475" y="4572000"/>
            <a:ext cx="165100" cy="12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8" name="Rectangle 664"/>
          <p:cNvSpPr>
            <a:spLocks noChangeArrowheads="1"/>
          </p:cNvSpPr>
          <p:nvPr/>
        </p:nvSpPr>
        <p:spPr bwMode="auto">
          <a:xfrm>
            <a:off x="1193800" y="4576763"/>
            <a:ext cx="21907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29" name="Rectangle 665"/>
          <p:cNvSpPr>
            <a:spLocks noChangeArrowheads="1"/>
          </p:cNvSpPr>
          <p:nvPr/>
        </p:nvSpPr>
        <p:spPr bwMode="auto">
          <a:xfrm>
            <a:off x="1193800" y="4568825"/>
            <a:ext cx="187552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Ga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30" name="Rectangle 666"/>
          <p:cNvSpPr>
            <a:spLocks noChangeArrowheads="1"/>
          </p:cNvSpPr>
          <p:nvPr/>
        </p:nvSpPr>
        <p:spPr bwMode="auto">
          <a:xfrm>
            <a:off x="1409700" y="4568825"/>
            <a:ext cx="38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31" name="Rectangle 667"/>
          <p:cNvSpPr>
            <a:spLocks noChangeArrowheads="1"/>
          </p:cNvSpPr>
          <p:nvPr/>
        </p:nvSpPr>
        <p:spPr bwMode="auto">
          <a:xfrm>
            <a:off x="792163" y="2914650"/>
            <a:ext cx="187325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2" name="Rectangle 668"/>
          <p:cNvSpPr>
            <a:spLocks noChangeArrowheads="1"/>
          </p:cNvSpPr>
          <p:nvPr/>
        </p:nvSpPr>
        <p:spPr bwMode="auto">
          <a:xfrm>
            <a:off x="1054100" y="3016250"/>
            <a:ext cx="265113" cy="17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3" name="Rectangle 669"/>
          <p:cNvSpPr>
            <a:spLocks noChangeArrowheads="1"/>
          </p:cNvSpPr>
          <p:nvPr/>
        </p:nvSpPr>
        <p:spPr bwMode="auto">
          <a:xfrm>
            <a:off x="1054100" y="3021013"/>
            <a:ext cx="13652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Bi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34" name="Rectangle 670"/>
          <p:cNvSpPr>
            <a:spLocks noChangeArrowheads="1"/>
          </p:cNvSpPr>
          <p:nvPr/>
        </p:nvSpPr>
        <p:spPr bwMode="auto">
          <a:xfrm>
            <a:off x="1217613" y="3013075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35" name="Freeform 671"/>
          <p:cNvSpPr>
            <a:spLocks/>
          </p:cNvSpPr>
          <p:nvPr/>
        </p:nvSpPr>
        <p:spPr bwMode="auto">
          <a:xfrm>
            <a:off x="3724275" y="3519488"/>
            <a:ext cx="1839913" cy="828675"/>
          </a:xfrm>
          <a:custGeom>
            <a:avLst/>
            <a:gdLst/>
            <a:ahLst/>
            <a:cxnLst>
              <a:cxn ang="0">
                <a:pos x="0" y="261"/>
              </a:cxn>
              <a:cxn ang="0">
                <a:pos x="234" y="522"/>
              </a:cxn>
              <a:cxn ang="0">
                <a:pos x="234" y="391"/>
              </a:cxn>
              <a:cxn ang="0">
                <a:pos x="926" y="391"/>
              </a:cxn>
              <a:cxn ang="0">
                <a:pos x="926" y="522"/>
              </a:cxn>
              <a:cxn ang="0">
                <a:pos x="1159" y="261"/>
              </a:cxn>
              <a:cxn ang="0">
                <a:pos x="926" y="0"/>
              </a:cxn>
              <a:cxn ang="0">
                <a:pos x="926" y="130"/>
              </a:cxn>
              <a:cxn ang="0">
                <a:pos x="234" y="130"/>
              </a:cxn>
              <a:cxn ang="0">
                <a:pos x="234" y="0"/>
              </a:cxn>
              <a:cxn ang="0">
                <a:pos x="0" y="261"/>
              </a:cxn>
            </a:cxnLst>
            <a:rect l="0" t="0" r="r" b="b"/>
            <a:pathLst>
              <a:path w="1159" h="522">
                <a:moveTo>
                  <a:pt x="0" y="261"/>
                </a:moveTo>
                <a:lnTo>
                  <a:pt x="234" y="522"/>
                </a:lnTo>
                <a:lnTo>
                  <a:pt x="234" y="391"/>
                </a:lnTo>
                <a:lnTo>
                  <a:pt x="926" y="391"/>
                </a:lnTo>
                <a:lnTo>
                  <a:pt x="926" y="522"/>
                </a:lnTo>
                <a:lnTo>
                  <a:pt x="1159" y="261"/>
                </a:lnTo>
                <a:lnTo>
                  <a:pt x="926" y="0"/>
                </a:lnTo>
                <a:lnTo>
                  <a:pt x="926" y="130"/>
                </a:lnTo>
                <a:lnTo>
                  <a:pt x="234" y="130"/>
                </a:lnTo>
                <a:lnTo>
                  <a:pt x="234" y="0"/>
                </a:lnTo>
                <a:lnTo>
                  <a:pt x="0" y="261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6" name="Rectangle 672"/>
          <p:cNvSpPr>
            <a:spLocks noChangeArrowheads="1"/>
          </p:cNvSpPr>
          <p:nvPr/>
        </p:nvSpPr>
        <p:spPr bwMode="auto">
          <a:xfrm>
            <a:off x="989013" y="2378075"/>
            <a:ext cx="3175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7" name="Rectangle 673"/>
          <p:cNvSpPr>
            <a:spLocks noChangeArrowheads="1"/>
          </p:cNvSpPr>
          <p:nvPr/>
        </p:nvSpPr>
        <p:spPr bwMode="auto">
          <a:xfrm>
            <a:off x="989013" y="2181225"/>
            <a:ext cx="3175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8" name="Rectangle 674"/>
          <p:cNvSpPr>
            <a:spLocks noChangeArrowheads="1"/>
          </p:cNvSpPr>
          <p:nvPr/>
        </p:nvSpPr>
        <p:spPr bwMode="auto">
          <a:xfrm>
            <a:off x="989013" y="1984375"/>
            <a:ext cx="3175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39" name="Freeform 675"/>
          <p:cNvSpPr>
            <a:spLocks/>
          </p:cNvSpPr>
          <p:nvPr/>
        </p:nvSpPr>
        <p:spPr bwMode="auto">
          <a:xfrm>
            <a:off x="989013" y="1798638"/>
            <a:ext cx="49212" cy="101600"/>
          </a:xfrm>
          <a:custGeom>
            <a:avLst/>
            <a:gdLst/>
            <a:ahLst/>
            <a:cxnLst>
              <a:cxn ang="0">
                <a:pos x="0" y="64"/>
              </a:cxn>
              <a:cxn ang="0">
                <a:pos x="21" y="64"/>
              </a:cxn>
              <a:cxn ang="0">
                <a:pos x="21" y="9"/>
              </a:cxn>
              <a:cxn ang="0">
                <a:pos x="11" y="9"/>
              </a:cxn>
              <a:cxn ang="0">
                <a:pos x="11" y="18"/>
              </a:cxn>
              <a:cxn ang="0">
                <a:pos x="32" y="18"/>
              </a:cxn>
              <a:cxn ang="0">
                <a:pos x="32" y="0"/>
              </a:cxn>
              <a:cxn ang="0">
                <a:pos x="11" y="0"/>
              </a:cxn>
              <a:cxn ang="0">
                <a:pos x="0" y="0"/>
              </a:cxn>
              <a:cxn ang="0">
                <a:pos x="0" y="9"/>
              </a:cxn>
              <a:cxn ang="0">
                <a:pos x="0" y="64"/>
              </a:cxn>
            </a:cxnLst>
            <a:rect l="0" t="0" r="r" b="b"/>
            <a:pathLst>
              <a:path w="32" h="64">
                <a:moveTo>
                  <a:pt x="0" y="64"/>
                </a:moveTo>
                <a:lnTo>
                  <a:pt x="21" y="64"/>
                </a:lnTo>
                <a:lnTo>
                  <a:pt x="21" y="9"/>
                </a:lnTo>
                <a:lnTo>
                  <a:pt x="11" y="9"/>
                </a:lnTo>
                <a:lnTo>
                  <a:pt x="11" y="18"/>
                </a:lnTo>
                <a:lnTo>
                  <a:pt x="32" y="18"/>
                </a:lnTo>
                <a:lnTo>
                  <a:pt x="32" y="0"/>
                </a:lnTo>
                <a:lnTo>
                  <a:pt x="11" y="0"/>
                </a:lnTo>
                <a:lnTo>
                  <a:pt x="0" y="0"/>
                </a:lnTo>
                <a:lnTo>
                  <a:pt x="0" y="9"/>
                </a:lnTo>
                <a:lnTo>
                  <a:pt x="0" y="64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0" name="Rectangle 676"/>
          <p:cNvSpPr>
            <a:spLocks noChangeArrowheads="1"/>
          </p:cNvSpPr>
          <p:nvPr/>
        </p:nvSpPr>
        <p:spPr bwMode="auto">
          <a:xfrm>
            <a:off x="1141413" y="1798638"/>
            <a:ext cx="13811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1" name="Rectangle 677"/>
          <p:cNvSpPr>
            <a:spLocks noChangeArrowheads="1"/>
          </p:cNvSpPr>
          <p:nvPr/>
        </p:nvSpPr>
        <p:spPr bwMode="auto">
          <a:xfrm>
            <a:off x="1387475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2" name="Rectangle 678"/>
          <p:cNvSpPr>
            <a:spLocks noChangeArrowheads="1"/>
          </p:cNvSpPr>
          <p:nvPr/>
        </p:nvSpPr>
        <p:spPr bwMode="auto">
          <a:xfrm>
            <a:off x="1635125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3" name="Rectangle 679"/>
          <p:cNvSpPr>
            <a:spLocks noChangeArrowheads="1"/>
          </p:cNvSpPr>
          <p:nvPr/>
        </p:nvSpPr>
        <p:spPr bwMode="auto">
          <a:xfrm>
            <a:off x="1881188" y="1798638"/>
            <a:ext cx="136525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4" name="Rectangle 680"/>
          <p:cNvSpPr>
            <a:spLocks noChangeArrowheads="1"/>
          </p:cNvSpPr>
          <p:nvPr/>
        </p:nvSpPr>
        <p:spPr bwMode="auto">
          <a:xfrm>
            <a:off x="2124075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5" name="Rectangle 681"/>
          <p:cNvSpPr>
            <a:spLocks noChangeArrowheads="1"/>
          </p:cNvSpPr>
          <p:nvPr/>
        </p:nvSpPr>
        <p:spPr bwMode="auto">
          <a:xfrm>
            <a:off x="2374900" y="1798638"/>
            <a:ext cx="136525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6" name="Rectangle 682"/>
          <p:cNvSpPr>
            <a:spLocks noChangeArrowheads="1"/>
          </p:cNvSpPr>
          <p:nvPr/>
        </p:nvSpPr>
        <p:spPr bwMode="auto">
          <a:xfrm>
            <a:off x="2617788" y="1798638"/>
            <a:ext cx="141287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7" name="Rectangle 683"/>
          <p:cNvSpPr>
            <a:spLocks noChangeArrowheads="1"/>
          </p:cNvSpPr>
          <p:nvPr/>
        </p:nvSpPr>
        <p:spPr bwMode="auto">
          <a:xfrm>
            <a:off x="2860675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8" name="Rectangle 684"/>
          <p:cNvSpPr>
            <a:spLocks noChangeArrowheads="1"/>
          </p:cNvSpPr>
          <p:nvPr/>
        </p:nvSpPr>
        <p:spPr bwMode="auto">
          <a:xfrm>
            <a:off x="3108325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49" name="Rectangle 685"/>
          <p:cNvSpPr>
            <a:spLocks noChangeArrowheads="1"/>
          </p:cNvSpPr>
          <p:nvPr/>
        </p:nvSpPr>
        <p:spPr bwMode="auto">
          <a:xfrm>
            <a:off x="3354388" y="1798638"/>
            <a:ext cx="14446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0" name="Rectangle 686"/>
          <p:cNvSpPr>
            <a:spLocks noChangeArrowheads="1"/>
          </p:cNvSpPr>
          <p:nvPr/>
        </p:nvSpPr>
        <p:spPr bwMode="auto">
          <a:xfrm>
            <a:off x="3597275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1" name="Rectangle 687"/>
          <p:cNvSpPr>
            <a:spLocks noChangeArrowheads="1"/>
          </p:cNvSpPr>
          <p:nvPr/>
        </p:nvSpPr>
        <p:spPr bwMode="auto">
          <a:xfrm>
            <a:off x="3846513" y="1798638"/>
            <a:ext cx="13811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2" name="Rectangle 688"/>
          <p:cNvSpPr>
            <a:spLocks noChangeArrowheads="1"/>
          </p:cNvSpPr>
          <p:nvPr/>
        </p:nvSpPr>
        <p:spPr bwMode="auto">
          <a:xfrm>
            <a:off x="4090988" y="1798638"/>
            <a:ext cx="141287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3" name="Rectangle 689"/>
          <p:cNvSpPr>
            <a:spLocks noChangeArrowheads="1"/>
          </p:cNvSpPr>
          <p:nvPr/>
        </p:nvSpPr>
        <p:spPr bwMode="auto">
          <a:xfrm>
            <a:off x="4333875" y="1798638"/>
            <a:ext cx="144463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4" name="Rectangle 690"/>
          <p:cNvSpPr>
            <a:spLocks noChangeArrowheads="1"/>
          </p:cNvSpPr>
          <p:nvPr/>
        </p:nvSpPr>
        <p:spPr bwMode="auto">
          <a:xfrm>
            <a:off x="4576763" y="1798638"/>
            <a:ext cx="14446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5" name="Rectangle 691"/>
          <p:cNvSpPr>
            <a:spLocks noChangeArrowheads="1"/>
          </p:cNvSpPr>
          <p:nvPr/>
        </p:nvSpPr>
        <p:spPr bwMode="auto">
          <a:xfrm>
            <a:off x="4827588" y="1798638"/>
            <a:ext cx="142875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6" name="Rectangle 692"/>
          <p:cNvSpPr>
            <a:spLocks noChangeArrowheads="1"/>
          </p:cNvSpPr>
          <p:nvPr/>
        </p:nvSpPr>
        <p:spPr bwMode="auto">
          <a:xfrm>
            <a:off x="5073650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7" name="Rectangle 693"/>
          <p:cNvSpPr>
            <a:spLocks noChangeArrowheads="1"/>
          </p:cNvSpPr>
          <p:nvPr/>
        </p:nvSpPr>
        <p:spPr bwMode="auto">
          <a:xfrm>
            <a:off x="5316538" y="1798638"/>
            <a:ext cx="141287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8" name="Rectangle 694"/>
          <p:cNvSpPr>
            <a:spLocks noChangeArrowheads="1"/>
          </p:cNvSpPr>
          <p:nvPr/>
        </p:nvSpPr>
        <p:spPr bwMode="auto">
          <a:xfrm>
            <a:off x="5564188" y="1798638"/>
            <a:ext cx="136525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59" name="Rectangle 695"/>
          <p:cNvSpPr>
            <a:spLocks noChangeArrowheads="1"/>
          </p:cNvSpPr>
          <p:nvPr/>
        </p:nvSpPr>
        <p:spPr bwMode="auto">
          <a:xfrm>
            <a:off x="5811838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0" name="Rectangle 696"/>
          <p:cNvSpPr>
            <a:spLocks noChangeArrowheads="1"/>
          </p:cNvSpPr>
          <p:nvPr/>
        </p:nvSpPr>
        <p:spPr bwMode="auto">
          <a:xfrm>
            <a:off x="6053138" y="1798638"/>
            <a:ext cx="14446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1" name="Rectangle 697"/>
          <p:cNvSpPr>
            <a:spLocks noChangeArrowheads="1"/>
          </p:cNvSpPr>
          <p:nvPr/>
        </p:nvSpPr>
        <p:spPr bwMode="auto">
          <a:xfrm>
            <a:off x="6300788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2" name="Rectangle 698"/>
          <p:cNvSpPr>
            <a:spLocks noChangeArrowheads="1"/>
          </p:cNvSpPr>
          <p:nvPr/>
        </p:nvSpPr>
        <p:spPr bwMode="auto">
          <a:xfrm>
            <a:off x="6546850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3" name="Rectangle 699"/>
          <p:cNvSpPr>
            <a:spLocks noChangeArrowheads="1"/>
          </p:cNvSpPr>
          <p:nvPr/>
        </p:nvSpPr>
        <p:spPr bwMode="auto">
          <a:xfrm>
            <a:off x="6797675" y="1798638"/>
            <a:ext cx="138113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4" name="Rectangle 700"/>
          <p:cNvSpPr>
            <a:spLocks noChangeArrowheads="1"/>
          </p:cNvSpPr>
          <p:nvPr/>
        </p:nvSpPr>
        <p:spPr bwMode="auto">
          <a:xfrm>
            <a:off x="7037388" y="1798638"/>
            <a:ext cx="139700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5" name="Rectangle 701"/>
          <p:cNvSpPr>
            <a:spLocks noChangeArrowheads="1"/>
          </p:cNvSpPr>
          <p:nvPr/>
        </p:nvSpPr>
        <p:spPr bwMode="auto">
          <a:xfrm>
            <a:off x="7283450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6" name="Rectangle 702"/>
          <p:cNvSpPr>
            <a:spLocks noChangeArrowheads="1"/>
          </p:cNvSpPr>
          <p:nvPr/>
        </p:nvSpPr>
        <p:spPr bwMode="auto">
          <a:xfrm>
            <a:off x="7527925" y="1798638"/>
            <a:ext cx="142875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7" name="Rectangle 703"/>
          <p:cNvSpPr>
            <a:spLocks noChangeArrowheads="1"/>
          </p:cNvSpPr>
          <p:nvPr/>
        </p:nvSpPr>
        <p:spPr bwMode="auto">
          <a:xfrm>
            <a:off x="7773988" y="1798638"/>
            <a:ext cx="138112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8" name="Rectangle 704"/>
          <p:cNvSpPr>
            <a:spLocks noChangeArrowheads="1"/>
          </p:cNvSpPr>
          <p:nvPr/>
        </p:nvSpPr>
        <p:spPr bwMode="auto">
          <a:xfrm>
            <a:off x="8020050" y="1798638"/>
            <a:ext cx="141288" cy="285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69" name="Freeform 705"/>
          <p:cNvSpPr>
            <a:spLocks/>
          </p:cNvSpPr>
          <p:nvPr/>
        </p:nvSpPr>
        <p:spPr bwMode="auto">
          <a:xfrm>
            <a:off x="8267700" y="1798638"/>
            <a:ext cx="55563" cy="984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8"/>
              </a:cxn>
              <a:cxn ang="0">
                <a:pos x="21" y="18"/>
              </a:cxn>
              <a:cxn ang="0">
                <a:pos x="21" y="9"/>
              </a:cxn>
              <a:cxn ang="0">
                <a:pos x="11" y="9"/>
              </a:cxn>
              <a:cxn ang="0">
                <a:pos x="11" y="62"/>
              </a:cxn>
              <a:cxn ang="0">
                <a:pos x="35" y="62"/>
              </a:cxn>
              <a:cxn ang="0">
                <a:pos x="35" y="9"/>
              </a:cxn>
              <a:cxn ang="0">
                <a:pos x="35" y="0"/>
              </a:cxn>
              <a:cxn ang="0">
                <a:pos x="21" y="0"/>
              </a:cxn>
              <a:cxn ang="0">
                <a:pos x="0" y="0"/>
              </a:cxn>
            </a:cxnLst>
            <a:rect l="0" t="0" r="r" b="b"/>
            <a:pathLst>
              <a:path w="35" h="62">
                <a:moveTo>
                  <a:pt x="0" y="0"/>
                </a:moveTo>
                <a:lnTo>
                  <a:pt x="0" y="18"/>
                </a:lnTo>
                <a:lnTo>
                  <a:pt x="21" y="18"/>
                </a:lnTo>
                <a:lnTo>
                  <a:pt x="21" y="9"/>
                </a:lnTo>
                <a:lnTo>
                  <a:pt x="11" y="9"/>
                </a:lnTo>
                <a:lnTo>
                  <a:pt x="11" y="62"/>
                </a:lnTo>
                <a:lnTo>
                  <a:pt x="35" y="62"/>
                </a:lnTo>
                <a:lnTo>
                  <a:pt x="35" y="9"/>
                </a:lnTo>
                <a:lnTo>
                  <a:pt x="35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0" name="Rectangle 706"/>
          <p:cNvSpPr>
            <a:spLocks noChangeArrowheads="1"/>
          </p:cNvSpPr>
          <p:nvPr/>
        </p:nvSpPr>
        <p:spPr bwMode="auto">
          <a:xfrm>
            <a:off x="8285163" y="1981200"/>
            <a:ext cx="3810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1" name="Rectangle 707"/>
          <p:cNvSpPr>
            <a:spLocks noChangeArrowheads="1"/>
          </p:cNvSpPr>
          <p:nvPr/>
        </p:nvSpPr>
        <p:spPr bwMode="auto">
          <a:xfrm>
            <a:off x="8285163" y="2178050"/>
            <a:ext cx="3810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2" name="Rectangle 708"/>
          <p:cNvSpPr>
            <a:spLocks noChangeArrowheads="1"/>
          </p:cNvSpPr>
          <p:nvPr/>
        </p:nvSpPr>
        <p:spPr bwMode="auto">
          <a:xfrm>
            <a:off x="8285163" y="2378075"/>
            <a:ext cx="38100" cy="1127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3" name="Rectangle 709"/>
          <p:cNvSpPr>
            <a:spLocks noChangeArrowheads="1"/>
          </p:cNvSpPr>
          <p:nvPr/>
        </p:nvSpPr>
        <p:spPr bwMode="auto">
          <a:xfrm>
            <a:off x="8285163" y="2574925"/>
            <a:ext cx="38100" cy="1746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4" name="Rectangle 710"/>
          <p:cNvSpPr>
            <a:spLocks noChangeArrowheads="1"/>
          </p:cNvSpPr>
          <p:nvPr/>
        </p:nvSpPr>
        <p:spPr bwMode="auto">
          <a:xfrm>
            <a:off x="6594475" y="5351463"/>
            <a:ext cx="992188" cy="20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5" name="Rectangle 711"/>
          <p:cNvSpPr>
            <a:spLocks noChangeArrowheads="1"/>
          </p:cNvSpPr>
          <p:nvPr/>
        </p:nvSpPr>
        <p:spPr bwMode="auto">
          <a:xfrm>
            <a:off x="7453313" y="3284538"/>
            <a:ext cx="669925" cy="525462"/>
          </a:xfrm>
          <a:prstGeom prst="rect">
            <a:avLst/>
          </a:prstGeom>
          <a:solidFill>
            <a:srgbClr val="FF66CC"/>
          </a:solidFill>
          <a:ln w="79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6" name="Rectangle 712"/>
          <p:cNvSpPr>
            <a:spLocks noChangeArrowheads="1"/>
          </p:cNvSpPr>
          <p:nvPr/>
        </p:nvSpPr>
        <p:spPr bwMode="auto">
          <a:xfrm>
            <a:off x="7631113" y="3476625"/>
            <a:ext cx="406400" cy="17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77" name="Rectangle 713"/>
          <p:cNvSpPr>
            <a:spLocks noChangeArrowheads="1"/>
          </p:cNvSpPr>
          <p:nvPr/>
        </p:nvSpPr>
        <p:spPr bwMode="auto">
          <a:xfrm>
            <a:off x="7624763" y="3479800"/>
            <a:ext cx="253274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CCF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78" name="Rectangle 714"/>
          <p:cNvSpPr>
            <a:spLocks noChangeArrowheads="1"/>
          </p:cNvSpPr>
          <p:nvPr/>
        </p:nvSpPr>
        <p:spPr bwMode="auto">
          <a:xfrm>
            <a:off x="7950200" y="3473450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79" name="Rectangle 715"/>
          <p:cNvSpPr>
            <a:spLocks noChangeArrowheads="1"/>
          </p:cNvSpPr>
          <p:nvPr/>
        </p:nvSpPr>
        <p:spPr bwMode="auto">
          <a:xfrm>
            <a:off x="855663" y="4070350"/>
            <a:ext cx="263525" cy="17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80" name="Rectangle 716"/>
          <p:cNvSpPr>
            <a:spLocks noChangeArrowheads="1"/>
          </p:cNvSpPr>
          <p:nvPr/>
        </p:nvSpPr>
        <p:spPr bwMode="auto">
          <a:xfrm>
            <a:off x="855663" y="4073525"/>
            <a:ext cx="180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Bp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1" name="Rectangle 717"/>
          <p:cNvSpPr>
            <a:spLocks noChangeArrowheads="1"/>
          </p:cNvSpPr>
          <p:nvPr/>
        </p:nvSpPr>
        <p:spPr bwMode="auto">
          <a:xfrm>
            <a:off x="1068388" y="4067175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2" name="Rectangle 718"/>
          <p:cNvSpPr>
            <a:spLocks noChangeArrowheads="1"/>
          </p:cNvSpPr>
          <p:nvPr/>
        </p:nvSpPr>
        <p:spPr bwMode="auto">
          <a:xfrm>
            <a:off x="8199438" y="4070350"/>
            <a:ext cx="263525" cy="17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83" name="Rectangle 719"/>
          <p:cNvSpPr>
            <a:spLocks noChangeArrowheads="1"/>
          </p:cNvSpPr>
          <p:nvPr/>
        </p:nvSpPr>
        <p:spPr bwMode="auto">
          <a:xfrm>
            <a:off x="8199438" y="4073525"/>
            <a:ext cx="180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Bp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4" name="Rectangle 720"/>
          <p:cNvSpPr>
            <a:spLocks noChangeArrowheads="1"/>
          </p:cNvSpPr>
          <p:nvPr/>
        </p:nvSpPr>
        <p:spPr bwMode="auto">
          <a:xfrm>
            <a:off x="8412163" y="4067175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5" name="Rectangle 721"/>
          <p:cNvSpPr>
            <a:spLocks noChangeArrowheads="1"/>
          </p:cNvSpPr>
          <p:nvPr/>
        </p:nvSpPr>
        <p:spPr bwMode="auto">
          <a:xfrm>
            <a:off x="7978775" y="3052763"/>
            <a:ext cx="268288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86" name="Rectangle 722"/>
          <p:cNvSpPr>
            <a:spLocks noChangeArrowheads="1"/>
          </p:cNvSpPr>
          <p:nvPr/>
        </p:nvSpPr>
        <p:spPr bwMode="auto">
          <a:xfrm>
            <a:off x="7978775" y="3055938"/>
            <a:ext cx="13652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b="1">
                <a:solidFill>
                  <a:srgbClr val="A50021"/>
                </a:solidFill>
                <a:latin typeface="+mn-lt"/>
                <a:ea typeface="新細明體" pitchFamily="18" charset="-120"/>
              </a:rPr>
              <a:t>Bi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7" name="Rectangle 723"/>
          <p:cNvSpPr>
            <a:spLocks noChangeArrowheads="1"/>
          </p:cNvSpPr>
          <p:nvPr/>
        </p:nvSpPr>
        <p:spPr bwMode="auto">
          <a:xfrm>
            <a:off x="8137525" y="3048000"/>
            <a:ext cx="4007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200">
              <a:latin typeface="+mn-lt"/>
              <a:ea typeface="新細明體" pitchFamily="18" charset="-120"/>
            </a:endParaRPr>
          </a:p>
        </p:txBody>
      </p:sp>
      <p:sp>
        <p:nvSpPr>
          <p:cNvPr id="3083988" name="Rectangle 724"/>
          <p:cNvSpPr>
            <a:spLocks noChangeArrowheads="1"/>
          </p:cNvSpPr>
          <p:nvPr/>
        </p:nvSpPr>
        <p:spPr bwMode="auto">
          <a:xfrm>
            <a:off x="3052763" y="4800600"/>
            <a:ext cx="427037" cy="150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89" name="Rectangle 725"/>
          <p:cNvSpPr>
            <a:spLocks noChangeArrowheads="1"/>
          </p:cNvSpPr>
          <p:nvPr/>
        </p:nvSpPr>
        <p:spPr bwMode="auto">
          <a:xfrm>
            <a:off x="3052763" y="4800600"/>
            <a:ext cx="30777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BGCF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990" name="Rectangle 726"/>
          <p:cNvSpPr>
            <a:spLocks noChangeArrowheads="1"/>
          </p:cNvSpPr>
          <p:nvPr/>
        </p:nvSpPr>
        <p:spPr bwMode="auto">
          <a:xfrm>
            <a:off x="3405188" y="47625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991" name="Rectangle 727"/>
          <p:cNvSpPr>
            <a:spLocks noChangeArrowheads="1"/>
          </p:cNvSpPr>
          <p:nvPr/>
        </p:nvSpPr>
        <p:spPr bwMode="auto">
          <a:xfrm>
            <a:off x="2890838" y="4730750"/>
            <a:ext cx="674687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2" name="Rectangle 728"/>
          <p:cNvSpPr>
            <a:spLocks noChangeArrowheads="1"/>
          </p:cNvSpPr>
          <p:nvPr/>
        </p:nvSpPr>
        <p:spPr bwMode="auto">
          <a:xfrm>
            <a:off x="2860675" y="4687888"/>
            <a:ext cx="681038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3" name="Rectangle 729"/>
          <p:cNvSpPr>
            <a:spLocks noChangeArrowheads="1"/>
          </p:cNvSpPr>
          <p:nvPr/>
        </p:nvSpPr>
        <p:spPr bwMode="auto">
          <a:xfrm>
            <a:off x="3017838" y="4762500"/>
            <a:ext cx="425450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4" name="Rectangle 730"/>
          <p:cNvSpPr>
            <a:spLocks noChangeArrowheads="1"/>
          </p:cNvSpPr>
          <p:nvPr/>
        </p:nvSpPr>
        <p:spPr bwMode="auto">
          <a:xfrm>
            <a:off x="3017838" y="4762500"/>
            <a:ext cx="35266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MGCF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995" name="Rectangle 731"/>
          <p:cNvSpPr>
            <a:spLocks noChangeArrowheads="1"/>
          </p:cNvSpPr>
          <p:nvPr/>
        </p:nvSpPr>
        <p:spPr bwMode="auto">
          <a:xfrm>
            <a:off x="3389313" y="47228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3996" name="Freeform 732"/>
          <p:cNvSpPr>
            <a:spLocks/>
          </p:cNvSpPr>
          <p:nvPr/>
        </p:nvSpPr>
        <p:spPr bwMode="auto">
          <a:xfrm>
            <a:off x="2051050" y="2528888"/>
            <a:ext cx="830263" cy="354012"/>
          </a:xfrm>
          <a:custGeom>
            <a:avLst/>
            <a:gdLst/>
            <a:ahLst/>
            <a:cxnLst>
              <a:cxn ang="0">
                <a:pos x="523" y="0"/>
              </a:cxn>
              <a:cxn ang="0">
                <a:pos x="0" y="0"/>
              </a:cxn>
              <a:cxn ang="0">
                <a:pos x="0" y="223"/>
              </a:cxn>
            </a:cxnLst>
            <a:rect l="0" t="0" r="r" b="b"/>
            <a:pathLst>
              <a:path w="523" h="223">
                <a:moveTo>
                  <a:pt x="523" y="0"/>
                </a:moveTo>
                <a:lnTo>
                  <a:pt x="0" y="0"/>
                </a:lnTo>
                <a:lnTo>
                  <a:pt x="0" y="22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7" name="Freeform 733"/>
          <p:cNvSpPr>
            <a:spLocks/>
          </p:cNvSpPr>
          <p:nvPr/>
        </p:nvSpPr>
        <p:spPr bwMode="auto">
          <a:xfrm>
            <a:off x="6423025" y="3462338"/>
            <a:ext cx="928688" cy="1328737"/>
          </a:xfrm>
          <a:custGeom>
            <a:avLst/>
            <a:gdLst/>
            <a:ahLst/>
            <a:cxnLst>
              <a:cxn ang="0">
                <a:pos x="0" y="837"/>
              </a:cxn>
              <a:cxn ang="0">
                <a:pos x="472" y="837"/>
              </a:cxn>
              <a:cxn ang="0">
                <a:pos x="472" y="0"/>
              </a:cxn>
              <a:cxn ang="0">
                <a:pos x="584" y="0"/>
              </a:cxn>
            </a:cxnLst>
            <a:rect l="0" t="0" r="r" b="b"/>
            <a:pathLst>
              <a:path w="584" h="837">
                <a:moveTo>
                  <a:pt x="0" y="837"/>
                </a:moveTo>
                <a:lnTo>
                  <a:pt x="472" y="837"/>
                </a:lnTo>
                <a:lnTo>
                  <a:pt x="472" y="0"/>
                </a:lnTo>
                <a:lnTo>
                  <a:pt x="58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8" name="Rectangle 734"/>
          <p:cNvSpPr>
            <a:spLocks noChangeArrowheads="1"/>
          </p:cNvSpPr>
          <p:nvPr/>
        </p:nvSpPr>
        <p:spPr bwMode="auto">
          <a:xfrm>
            <a:off x="3128963" y="2525713"/>
            <a:ext cx="239712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3999" name="Rectangle 735"/>
          <p:cNvSpPr>
            <a:spLocks noChangeArrowheads="1"/>
          </p:cNvSpPr>
          <p:nvPr/>
        </p:nvSpPr>
        <p:spPr bwMode="auto">
          <a:xfrm>
            <a:off x="3128963" y="2525713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AS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0" name="Rectangle 736"/>
          <p:cNvSpPr>
            <a:spLocks noChangeArrowheads="1"/>
          </p:cNvSpPr>
          <p:nvPr/>
        </p:nvSpPr>
        <p:spPr bwMode="auto">
          <a:xfrm>
            <a:off x="3298825" y="248602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1" name="Rectangle 737"/>
          <p:cNvSpPr>
            <a:spLocks noChangeArrowheads="1"/>
          </p:cNvSpPr>
          <p:nvPr/>
        </p:nvSpPr>
        <p:spPr bwMode="auto">
          <a:xfrm>
            <a:off x="2878138" y="2455863"/>
            <a:ext cx="681037" cy="258762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02" name="Rectangle 738"/>
          <p:cNvSpPr>
            <a:spLocks noChangeArrowheads="1"/>
          </p:cNvSpPr>
          <p:nvPr/>
        </p:nvSpPr>
        <p:spPr bwMode="auto">
          <a:xfrm>
            <a:off x="2851150" y="2416175"/>
            <a:ext cx="67627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03" name="Rectangle 739"/>
          <p:cNvSpPr>
            <a:spLocks noChangeArrowheads="1"/>
          </p:cNvSpPr>
          <p:nvPr/>
        </p:nvSpPr>
        <p:spPr bwMode="auto">
          <a:xfrm>
            <a:off x="3098800" y="2490788"/>
            <a:ext cx="234950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04" name="Rectangle 740"/>
          <p:cNvSpPr>
            <a:spLocks noChangeArrowheads="1"/>
          </p:cNvSpPr>
          <p:nvPr/>
        </p:nvSpPr>
        <p:spPr bwMode="auto">
          <a:xfrm>
            <a:off x="3098800" y="2486025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AS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5" name="Rectangle 741"/>
          <p:cNvSpPr>
            <a:spLocks noChangeArrowheads="1"/>
          </p:cNvSpPr>
          <p:nvPr/>
        </p:nvSpPr>
        <p:spPr bwMode="auto">
          <a:xfrm>
            <a:off x="3268663" y="24479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6" name="Rectangle 742"/>
          <p:cNvSpPr>
            <a:spLocks noChangeArrowheads="1"/>
          </p:cNvSpPr>
          <p:nvPr/>
        </p:nvSpPr>
        <p:spPr bwMode="auto">
          <a:xfrm>
            <a:off x="5938838" y="2905125"/>
            <a:ext cx="436562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07" name="Rectangle 743"/>
          <p:cNvSpPr>
            <a:spLocks noChangeArrowheads="1"/>
          </p:cNvSpPr>
          <p:nvPr/>
        </p:nvSpPr>
        <p:spPr bwMode="auto">
          <a:xfrm>
            <a:off x="5938838" y="2900363"/>
            <a:ext cx="343043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MRFC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8" name="Rectangle 744"/>
          <p:cNvSpPr>
            <a:spLocks noChangeArrowheads="1"/>
          </p:cNvSpPr>
          <p:nvPr/>
        </p:nvSpPr>
        <p:spPr bwMode="auto">
          <a:xfrm>
            <a:off x="6300788" y="286226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09" name="Rectangle 745"/>
          <p:cNvSpPr>
            <a:spLocks noChangeArrowheads="1"/>
          </p:cNvSpPr>
          <p:nvPr/>
        </p:nvSpPr>
        <p:spPr bwMode="auto">
          <a:xfrm>
            <a:off x="5775325" y="2830513"/>
            <a:ext cx="682625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10" name="Rectangle 746"/>
          <p:cNvSpPr>
            <a:spLocks noChangeArrowheads="1"/>
          </p:cNvSpPr>
          <p:nvPr/>
        </p:nvSpPr>
        <p:spPr bwMode="auto">
          <a:xfrm>
            <a:off x="5751513" y="2792413"/>
            <a:ext cx="67627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11" name="Rectangle 747"/>
          <p:cNvSpPr>
            <a:spLocks noChangeArrowheads="1"/>
          </p:cNvSpPr>
          <p:nvPr/>
        </p:nvSpPr>
        <p:spPr bwMode="auto">
          <a:xfrm>
            <a:off x="5907088" y="2865438"/>
            <a:ext cx="431800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12" name="Rectangle 748"/>
          <p:cNvSpPr>
            <a:spLocks noChangeArrowheads="1"/>
          </p:cNvSpPr>
          <p:nvPr/>
        </p:nvSpPr>
        <p:spPr bwMode="auto">
          <a:xfrm>
            <a:off x="5907088" y="2865438"/>
            <a:ext cx="343043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MRFC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13" name="Rectangle 749"/>
          <p:cNvSpPr>
            <a:spLocks noChangeArrowheads="1"/>
          </p:cNvSpPr>
          <p:nvPr/>
        </p:nvSpPr>
        <p:spPr bwMode="auto">
          <a:xfrm>
            <a:off x="6270625" y="2827338"/>
            <a:ext cx="523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14" name="Rectangle 750"/>
          <p:cNvSpPr>
            <a:spLocks noChangeArrowheads="1"/>
          </p:cNvSpPr>
          <p:nvPr/>
        </p:nvSpPr>
        <p:spPr bwMode="auto">
          <a:xfrm>
            <a:off x="5888038" y="3279775"/>
            <a:ext cx="149225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15" name="Rectangle 751"/>
          <p:cNvSpPr>
            <a:spLocks noChangeArrowheads="1"/>
          </p:cNvSpPr>
          <p:nvPr/>
        </p:nvSpPr>
        <p:spPr bwMode="auto">
          <a:xfrm>
            <a:off x="5888038" y="3276600"/>
            <a:ext cx="6732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16" name="Rectangle 752"/>
          <p:cNvSpPr>
            <a:spLocks noChangeArrowheads="1"/>
          </p:cNvSpPr>
          <p:nvPr/>
        </p:nvSpPr>
        <p:spPr bwMode="auto">
          <a:xfrm>
            <a:off x="5969000" y="3238500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17" name="Rectangle 753"/>
          <p:cNvSpPr>
            <a:spLocks noChangeArrowheads="1"/>
          </p:cNvSpPr>
          <p:nvPr/>
        </p:nvSpPr>
        <p:spPr bwMode="auto">
          <a:xfrm>
            <a:off x="5972175" y="3279775"/>
            <a:ext cx="106363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18" name="Rectangle 754"/>
          <p:cNvSpPr>
            <a:spLocks noChangeArrowheads="1"/>
          </p:cNvSpPr>
          <p:nvPr/>
        </p:nvSpPr>
        <p:spPr bwMode="auto">
          <a:xfrm>
            <a:off x="5972175" y="3276600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19" name="Rectangle 755"/>
          <p:cNvSpPr>
            <a:spLocks noChangeArrowheads="1"/>
          </p:cNvSpPr>
          <p:nvPr/>
        </p:nvSpPr>
        <p:spPr bwMode="auto">
          <a:xfrm>
            <a:off x="6015038" y="32385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20" name="Rectangle 756"/>
          <p:cNvSpPr>
            <a:spLocks noChangeArrowheads="1"/>
          </p:cNvSpPr>
          <p:nvPr/>
        </p:nvSpPr>
        <p:spPr bwMode="auto">
          <a:xfrm>
            <a:off x="6011863" y="3279775"/>
            <a:ext cx="411162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21" name="Rectangle 757"/>
          <p:cNvSpPr>
            <a:spLocks noChangeArrowheads="1"/>
          </p:cNvSpPr>
          <p:nvPr/>
        </p:nvSpPr>
        <p:spPr bwMode="auto">
          <a:xfrm>
            <a:off x="6015038" y="3276600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22" name="Rectangle 758"/>
          <p:cNvSpPr>
            <a:spLocks noChangeArrowheads="1"/>
          </p:cNvSpPr>
          <p:nvPr/>
        </p:nvSpPr>
        <p:spPr bwMode="auto">
          <a:xfrm>
            <a:off x="6348413" y="3238500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23" name="Rectangle 759"/>
          <p:cNvSpPr>
            <a:spLocks noChangeArrowheads="1"/>
          </p:cNvSpPr>
          <p:nvPr/>
        </p:nvSpPr>
        <p:spPr bwMode="auto">
          <a:xfrm>
            <a:off x="5775325" y="3206750"/>
            <a:ext cx="682625" cy="26035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24" name="Rectangle 760"/>
          <p:cNvSpPr>
            <a:spLocks noChangeArrowheads="1"/>
          </p:cNvSpPr>
          <p:nvPr/>
        </p:nvSpPr>
        <p:spPr bwMode="auto">
          <a:xfrm>
            <a:off x="5751513" y="3171825"/>
            <a:ext cx="676275" cy="258763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25" name="Rectangle 761"/>
          <p:cNvSpPr>
            <a:spLocks noChangeArrowheads="1"/>
          </p:cNvSpPr>
          <p:nvPr/>
        </p:nvSpPr>
        <p:spPr bwMode="auto">
          <a:xfrm>
            <a:off x="5859463" y="3241675"/>
            <a:ext cx="147637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26" name="Rectangle 762"/>
          <p:cNvSpPr>
            <a:spLocks noChangeArrowheads="1"/>
          </p:cNvSpPr>
          <p:nvPr/>
        </p:nvSpPr>
        <p:spPr bwMode="auto">
          <a:xfrm>
            <a:off x="5859463" y="3241675"/>
            <a:ext cx="6732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27" name="Rectangle 763"/>
          <p:cNvSpPr>
            <a:spLocks noChangeArrowheads="1"/>
          </p:cNvSpPr>
          <p:nvPr/>
        </p:nvSpPr>
        <p:spPr bwMode="auto">
          <a:xfrm>
            <a:off x="5938838" y="320357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28" name="Rectangle 764"/>
          <p:cNvSpPr>
            <a:spLocks noChangeArrowheads="1"/>
          </p:cNvSpPr>
          <p:nvPr/>
        </p:nvSpPr>
        <p:spPr bwMode="auto">
          <a:xfrm>
            <a:off x="5943600" y="3241675"/>
            <a:ext cx="106363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29" name="Rectangle 765"/>
          <p:cNvSpPr>
            <a:spLocks noChangeArrowheads="1"/>
          </p:cNvSpPr>
          <p:nvPr/>
        </p:nvSpPr>
        <p:spPr bwMode="auto">
          <a:xfrm>
            <a:off x="5943600" y="3241675"/>
            <a:ext cx="4328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-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0" name="Rectangle 766"/>
          <p:cNvSpPr>
            <a:spLocks noChangeArrowheads="1"/>
          </p:cNvSpPr>
          <p:nvPr/>
        </p:nvSpPr>
        <p:spPr bwMode="auto">
          <a:xfrm>
            <a:off x="5984875" y="320357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1" name="Rectangle 767"/>
          <p:cNvSpPr>
            <a:spLocks noChangeArrowheads="1"/>
          </p:cNvSpPr>
          <p:nvPr/>
        </p:nvSpPr>
        <p:spPr bwMode="auto">
          <a:xfrm>
            <a:off x="5981700" y="3241675"/>
            <a:ext cx="407988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32" name="Rectangle 768"/>
          <p:cNvSpPr>
            <a:spLocks noChangeArrowheads="1"/>
          </p:cNvSpPr>
          <p:nvPr/>
        </p:nvSpPr>
        <p:spPr bwMode="auto">
          <a:xfrm>
            <a:off x="5981700" y="3241675"/>
            <a:ext cx="28212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CSCF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3" name="Rectangle 769"/>
          <p:cNvSpPr>
            <a:spLocks noChangeArrowheads="1"/>
          </p:cNvSpPr>
          <p:nvPr/>
        </p:nvSpPr>
        <p:spPr bwMode="auto">
          <a:xfrm>
            <a:off x="6319838" y="320357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4" name="Rectangle 770"/>
          <p:cNvSpPr>
            <a:spLocks noChangeArrowheads="1"/>
          </p:cNvSpPr>
          <p:nvPr/>
        </p:nvSpPr>
        <p:spPr bwMode="auto">
          <a:xfrm>
            <a:off x="5951538" y="4768850"/>
            <a:ext cx="425450" cy="147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35" name="Rectangle 771"/>
          <p:cNvSpPr>
            <a:spLocks noChangeArrowheads="1"/>
          </p:cNvSpPr>
          <p:nvPr/>
        </p:nvSpPr>
        <p:spPr bwMode="auto">
          <a:xfrm>
            <a:off x="5956300" y="4768850"/>
            <a:ext cx="30777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BGCF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6" name="Rectangle 772"/>
          <p:cNvSpPr>
            <a:spLocks noChangeArrowheads="1"/>
          </p:cNvSpPr>
          <p:nvPr/>
        </p:nvSpPr>
        <p:spPr bwMode="auto">
          <a:xfrm>
            <a:off x="6305550" y="4730750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37" name="Rectangle 773"/>
          <p:cNvSpPr>
            <a:spLocks noChangeArrowheads="1"/>
          </p:cNvSpPr>
          <p:nvPr/>
        </p:nvSpPr>
        <p:spPr bwMode="auto">
          <a:xfrm>
            <a:off x="5789613" y="4695825"/>
            <a:ext cx="681037" cy="263525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38" name="Rectangle 774"/>
          <p:cNvSpPr>
            <a:spLocks noChangeArrowheads="1"/>
          </p:cNvSpPr>
          <p:nvPr/>
        </p:nvSpPr>
        <p:spPr bwMode="auto">
          <a:xfrm>
            <a:off x="5757863" y="4678363"/>
            <a:ext cx="68262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39" name="Rectangle 775"/>
          <p:cNvSpPr>
            <a:spLocks noChangeArrowheads="1"/>
          </p:cNvSpPr>
          <p:nvPr/>
        </p:nvSpPr>
        <p:spPr bwMode="auto">
          <a:xfrm>
            <a:off x="5921375" y="4748213"/>
            <a:ext cx="425450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40" name="Rectangle 776"/>
          <p:cNvSpPr>
            <a:spLocks noChangeArrowheads="1"/>
          </p:cNvSpPr>
          <p:nvPr/>
        </p:nvSpPr>
        <p:spPr bwMode="auto">
          <a:xfrm>
            <a:off x="5921375" y="4748213"/>
            <a:ext cx="35266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MGCF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41" name="Rectangle 777"/>
          <p:cNvSpPr>
            <a:spLocks noChangeArrowheads="1"/>
          </p:cNvSpPr>
          <p:nvPr/>
        </p:nvSpPr>
        <p:spPr bwMode="auto">
          <a:xfrm>
            <a:off x="6291263" y="4710113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42" name="Rectangle 778"/>
          <p:cNvSpPr>
            <a:spLocks noChangeArrowheads="1"/>
          </p:cNvSpPr>
          <p:nvPr/>
        </p:nvSpPr>
        <p:spPr bwMode="auto">
          <a:xfrm>
            <a:off x="6032500" y="2525713"/>
            <a:ext cx="238125" cy="15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43" name="Rectangle 779"/>
          <p:cNvSpPr>
            <a:spLocks noChangeArrowheads="1"/>
          </p:cNvSpPr>
          <p:nvPr/>
        </p:nvSpPr>
        <p:spPr bwMode="auto">
          <a:xfrm>
            <a:off x="6032500" y="2525713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+mn-lt"/>
                <a:ea typeface="新細明體" pitchFamily="18" charset="-120"/>
              </a:rPr>
              <a:t>AS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44" name="Rectangle 780"/>
          <p:cNvSpPr>
            <a:spLocks noChangeArrowheads="1"/>
          </p:cNvSpPr>
          <p:nvPr/>
        </p:nvSpPr>
        <p:spPr bwMode="auto">
          <a:xfrm>
            <a:off x="6202363" y="2486025"/>
            <a:ext cx="529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45" name="Rectangle 781"/>
          <p:cNvSpPr>
            <a:spLocks noChangeArrowheads="1"/>
          </p:cNvSpPr>
          <p:nvPr/>
        </p:nvSpPr>
        <p:spPr bwMode="auto">
          <a:xfrm>
            <a:off x="5775325" y="2455863"/>
            <a:ext cx="682625" cy="258762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46" name="Rectangle 782"/>
          <p:cNvSpPr>
            <a:spLocks noChangeArrowheads="1"/>
          </p:cNvSpPr>
          <p:nvPr/>
        </p:nvSpPr>
        <p:spPr bwMode="auto">
          <a:xfrm>
            <a:off x="5751513" y="2416175"/>
            <a:ext cx="676275" cy="263525"/>
          </a:xfrm>
          <a:prstGeom prst="rect">
            <a:avLst/>
          </a:prstGeom>
          <a:solidFill>
            <a:srgbClr val="FFFF00"/>
          </a:solidFill>
          <a:ln w="476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47" name="Rectangle 783"/>
          <p:cNvSpPr>
            <a:spLocks noChangeArrowheads="1"/>
          </p:cNvSpPr>
          <p:nvPr/>
        </p:nvSpPr>
        <p:spPr bwMode="auto">
          <a:xfrm>
            <a:off x="6002338" y="2490788"/>
            <a:ext cx="233362" cy="14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4048" name="Rectangle 784"/>
          <p:cNvSpPr>
            <a:spLocks noChangeArrowheads="1"/>
          </p:cNvSpPr>
          <p:nvPr/>
        </p:nvSpPr>
        <p:spPr bwMode="auto">
          <a:xfrm>
            <a:off x="6002338" y="2486025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  <a:ea typeface="新細明體" pitchFamily="18" charset="-120"/>
              </a:rPr>
              <a:t>AS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49" name="Rectangle 785"/>
          <p:cNvSpPr>
            <a:spLocks noChangeArrowheads="1"/>
          </p:cNvSpPr>
          <p:nvPr/>
        </p:nvSpPr>
        <p:spPr bwMode="auto">
          <a:xfrm>
            <a:off x="6172200" y="2447925"/>
            <a:ext cx="523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>
                <a:solidFill>
                  <a:srgbClr val="000000"/>
                </a:solidFill>
                <a:latin typeface="+mn-lt"/>
                <a:ea typeface="新細明體" pitchFamily="18" charset="-120"/>
              </a:rPr>
              <a:t> </a:t>
            </a:r>
            <a:endParaRPr lang="pl-PL" sz="2500">
              <a:latin typeface="+mn-lt"/>
              <a:ea typeface="新細明體" pitchFamily="18" charset="-120"/>
            </a:endParaRPr>
          </a:p>
        </p:txBody>
      </p:sp>
      <p:sp>
        <p:nvSpPr>
          <p:cNvPr id="3084050" name="Rectangle 786"/>
          <p:cNvSpPr>
            <a:spLocks noChangeArrowheads="1"/>
          </p:cNvSpPr>
          <p:nvPr/>
        </p:nvSpPr>
        <p:spPr bwMode="auto">
          <a:xfrm>
            <a:off x="917762" y="6102387"/>
            <a:ext cx="7319504" cy="2000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300" dirty="0">
                <a:latin typeface="+mn-lt"/>
              </a:rPr>
              <a:t>Wszystkie elementy, które realizują funkcje sterowania sesją SIP mogą generować dane taryfikacyjne </a:t>
            </a:r>
            <a:r>
              <a:rPr lang="pl-PL" sz="1300" dirty="0" err="1">
                <a:latin typeface="+mn-lt"/>
              </a:rPr>
              <a:t>off-line</a:t>
            </a:r>
            <a:endParaRPr lang="pl-PL" sz="2200" dirty="0">
              <a:latin typeface="+mn-lt"/>
            </a:endParaRPr>
          </a:p>
        </p:txBody>
      </p:sp>
      <p:sp>
        <p:nvSpPr>
          <p:cNvPr id="3084051" name="AutoShape 787"/>
          <p:cNvSpPr>
            <a:spLocks noChangeArrowheads="1"/>
          </p:cNvSpPr>
          <p:nvPr/>
        </p:nvSpPr>
        <p:spPr bwMode="auto">
          <a:xfrm>
            <a:off x="2195513" y="3716338"/>
            <a:ext cx="504825" cy="431800"/>
          </a:xfrm>
          <a:prstGeom prst="leftArrow">
            <a:avLst>
              <a:gd name="adj1" fmla="val 50000"/>
              <a:gd name="adj2" fmla="val 2922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84052" name="Rectangle 788"/>
          <p:cNvSpPr>
            <a:spLocks noChangeArrowheads="1"/>
          </p:cNvSpPr>
          <p:nvPr/>
        </p:nvSpPr>
        <p:spPr bwMode="auto">
          <a:xfrm>
            <a:off x="2339975" y="3860800"/>
            <a:ext cx="2476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+mn-lt"/>
              </a:rPr>
              <a:t>ACR</a:t>
            </a:r>
            <a:endParaRPr lang="pl-PL" sz="1800">
              <a:latin typeface="+mn-lt"/>
            </a:endParaRPr>
          </a:p>
        </p:txBody>
      </p:sp>
      <p:sp>
        <p:nvSpPr>
          <p:cNvPr id="791" name="Symbol zastępczy daty 79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3780AF-7DEF-4863-BC1D-FB9DEC82FD2F}" type="slidenum">
              <a:rPr lang="pl-PL"/>
              <a:pPr/>
              <a:t>2</a:t>
            </a:fld>
            <a:endParaRPr lang="pl-PL"/>
          </a:p>
        </p:txBody>
      </p:sp>
      <p:sp>
        <p:nvSpPr>
          <p:cNvPr id="262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Plan prezentacji</a:t>
            </a:r>
          </a:p>
        </p:txBody>
      </p:sp>
      <p:sp>
        <p:nvSpPr>
          <p:cNvPr id="26245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600200"/>
            <a:ext cx="7924800" cy="4572000"/>
          </a:xfrm>
        </p:spPr>
        <p:txBody>
          <a:bodyPr/>
          <a:lstStyle/>
          <a:p>
            <a:r>
              <a:rPr lang="pl-PL" dirty="0"/>
              <a:t>Wprowadzenie </a:t>
            </a:r>
          </a:p>
          <a:p>
            <a:r>
              <a:rPr lang="pl-PL" dirty="0" smtClean="0"/>
              <a:t>Architektura </a:t>
            </a:r>
            <a:r>
              <a:rPr lang="pl-PL" dirty="0"/>
              <a:t>IMS</a:t>
            </a:r>
          </a:p>
          <a:p>
            <a:r>
              <a:rPr lang="pl-PL" dirty="0"/>
              <a:t>Usługi, aplikacje i zastosowania</a:t>
            </a:r>
          </a:p>
          <a:p>
            <a:r>
              <a:rPr lang="pl-PL" dirty="0"/>
              <a:t>Ewolucja NGN – IMS jako wspólna </a:t>
            </a:r>
            <a:r>
              <a:rPr lang="pl-PL" dirty="0" err="1"/>
              <a:t>arch.usługowa</a:t>
            </a:r>
            <a:endParaRPr lang="pl-PL" dirty="0"/>
          </a:p>
          <a:p>
            <a:r>
              <a:rPr lang="pl-PL" dirty="0"/>
              <a:t>Podsumowanie</a:t>
            </a:r>
          </a:p>
        </p:txBody>
      </p:sp>
      <p:pic>
        <p:nvPicPr>
          <p:cNvPr id="2624516" name="Picture 4" descr="PE02546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27763" y="4365625"/>
            <a:ext cx="1765300" cy="1612900"/>
          </a:xfrm>
          <a:prstGeom prst="rect">
            <a:avLst/>
          </a:prstGeom>
          <a:noFill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32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D646D8-8B07-4E39-979A-2ABFC0F02280}" type="slidenum">
              <a:rPr lang="pl-PL"/>
              <a:pPr/>
              <a:t>20</a:t>
            </a:fld>
            <a:endParaRPr lang="pl-PL"/>
          </a:p>
        </p:txBody>
      </p:sp>
      <p:sp>
        <p:nvSpPr>
          <p:cNvPr id="2505730" name="Rectangle 2"/>
          <p:cNvSpPr>
            <a:spLocks noGrp="1" noChangeArrowheads="1"/>
          </p:cNvSpPr>
          <p:nvPr>
            <p:ph type="title"/>
          </p:nvPr>
        </p:nvSpPr>
        <p:spPr>
          <a:xfrm>
            <a:off x="677731" y="473859"/>
            <a:ext cx="8278905" cy="519113"/>
          </a:xfrm>
        </p:spPr>
        <p:txBody>
          <a:bodyPr/>
          <a:lstStyle/>
          <a:p>
            <a:pPr algn="ctr"/>
            <a:r>
              <a:rPr lang="pl-PL"/>
              <a:t>Domena </a:t>
            </a:r>
            <a:r>
              <a:rPr lang="en-US"/>
              <a:t>IP Multimedia (IM)</a:t>
            </a:r>
          </a:p>
        </p:txBody>
      </p:sp>
      <p:sp>
        <p:nvSpPr>
          <p:cNvPr id="2505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3792" y="1495425"/>
            <a:ext cx="7999207" cy="762000"/>
          </a:xfrm>
        </p:spPr>
        <p:txBody>
          <a:bodyPr/>
          <a:lstStyle/>
          <a:p>
            <a:r>
              <a:rPr lang="pl-PL" sz="2000" dirty="0"/>
              <a:t>Realizacja usług multimedialnych</a:t>
            </a:r>
            <a:endParaRPr lang="en-US" sz="2000" dirty="0"/>
          </a:p>
          <a:p>
            <a:r>
              <a:rPr lang="pl-PL" sz="2000" dirty="0"/>
              <a:t>Połączenie działania domen i usług </a:t>
            </a:r>
            <a:r>
              <a:rPr lang="en-US" sz="2000" dirty="0"/>
              <a:t>PS </a:t>
            </a:r>
            <a:r>
              <a:rPr lang="pl-PL" sz="2000" dirty="0"/>
              <a:t>i</a:t>
            </a:r>
            <a:r>
              <a:rPr lang="en-US" sz="2000" dirty="0"/>
              <a:t> CS</a:t>
            </a:r>
          </a:p>
        </p:txBody>
      </p:sp>
      <p:sp>
        <p:nvSpPr>
          <p:cNvPr id="2505732" name="Oval 4"/>
          <p:cNvSpPr>
            <a:spLocks noChangeArrowheads="1"/>
          </p:cNvSpPr>
          <p:nvPr/>
        </p:nvSpPr>
        <p:spPr bwMode="auto">
          <a:xfrm>
            <a:off x="1177925" y="5267325"/>
            <a:ext cx="1577975" cy="70485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>
                <a:latin typeface="Arial" pitchFamily="34" charset="0"/>
              </a:rPr>
              <a:t>UMTS RNS (UTRAN)</a:t>
            </a:r>
          </a:p>
        </p:txBody>
      </p:sp>
      <p:sp>
        <p:nvSpPr>
          <p:cNvPr id="2505733" name="Oval 5"/>
          <p:cNvSpPr>
            <a:spLocks noChangeArrowheads="1"/>
          </p:cNvSpPr>
          <p:nvPr/>
        </p:nvSpPr>
        <p:spPr bwMode="auto">
          <a:xfrm>
            <a:off x="1195388" y="3908920"/>
            <a:ext cx="1476375" cy="735610"/>
          </a:xfrm>
          <a:prstGeom prst="ellipse">
            <a:avLst/>
          </a:prstGeom>
          <a:solidFill>
            <a:srgbClr val="00CC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 dirty="0">
                <a:latin typeface="Arial" pitchFamily="34" charset="0"/>
              </a:rPr>
              <a:t>GSM </a:t>
            </a:r>
          </a:p>
          <a:p>
            <a:pPr algn="ctr" eaLnBrk="0" hangingPunct="0"/>
            <a:r>
              <a:rPr kumimoji="0" lang="en-US" sz="1400" b="1" dirty="0">
                <a:latin typeface="Arial" pitchFamily="34" charset="0"/>
              </a:rPr>
              <a:t>BSS</a:t>
            </a:r>
          </a:p>
        </p:txBody>
      </p:sp>
      <p:graphicFrame>
        <p:nvGraphicFramePr>
          <p:cNvPr id="2505734" name="Object 6"/>
          <p:cNvGraphicFramePr>
            <a:graphicFrameLocks noChangeAspect="1"/>
          </p:cNvGraphicFramePr>
          <p:nvPr/>
        </p:nvGraphicFramePr>
        <p:xfrm flipV="1">
          <a:off x="479425" y="4552950"/>
          <a:ext cx="27305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6191" name="Clip" r:id="rId4" imgW="911520" imgH="1779840" progId="">
                  <p:embed/>
                </p:oleObj>
              </mc:Choice>
              <mc:Fallback>
                <p:oleObj name="Clip" r:id="rId4" imgW="911520" imgH="1779840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479425" y="4552950"/>
                        <a:ext cx="273050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05735" name="Oval 7"/>
          <p:cNvSpPr>
            <a:spLocks noChangeArrowheads="1"/>
          </p:cNvSpPr>
          <p:nvPr/>
        </p:nvSpPr>
        <p:spPr bwMode="auto">
          <a:xfrm>
            <a:off x="2843213" y="2492375"/>
            <a:ext cx="3571875" cy="35242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36" name="Oval 8"/>
          <p:cNvSpPr>
            <a:spLocks noChangeArrowheads="1"/>
          </p:cNvSpPr>
          <p:nvPr/>
        </p:nvSpPr>
        <p:spPr bwMode="auto">
          <a:xfrm>
            <a:off x="3205163" y="4857750"/>
            <a:ext cx="2371725" cy="1019175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37" name="Oval 9"/>
          <p:cNvSpPr>
            <a:spLocks noChangeArrowheads="1"/>
          </p:cNvSpPr>
          <p:nvPr/>
        </p:nvSpPr>
        <p:spPr bwMode="auto">
          <a:xfrm>
            <a:off x="3224213" y="3648075"/>
            <a:ext cx="2371725" cy="10191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38" name="Oval 10"/>
          <p:cNvSpPr>
            <a:spLocks noChangeArrowheads="1"/>
          </p:cNvSpPr>
          <p:nvPr/>
        </p:nvSpPr>
        <p:spPr bwMode="auto">
          <a:xfrm>
            <a:off x="6588125" y="3644900"/>
            <a:ext cx="2273300" cy="703263"/>
          </a:xfrm>
          <a:prstGeom prst="ellipse">
            <a:avLst/>
          </a:prstGeom>
          <a:solidFill>
            <a:srgbClr val="00FF00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>
                <a:latin typeface="Arial" pitchFamily="34" charset="0"/>
              </a:rPr>
              <a:t>PDN</a:t>
            </a:r>
          </a:p>
          <a:p>
            <a:pPr algn="ctr" eaLnBrk="0" hangingPunct="0"/>
            <a:r>
              <a:rPr kumimoji="0" lang="en-US" sz="1400" b="1">
                <a:latin typeface="Arial" pitchFamily="34" charset="0"/>
              </a:rPr>
              <a:t>(</a:t>
            </a:r>
            <a:r>
              <a:rPr kumimoji="0" lang="pl-PL" sz="1400" b="1">
                <a:latin typeface="Arial" pitchFamily="34" charset="0"/>
              </a:rPr>
              <a:t>np. sieć </a:t>
            </a:r>
            <a:r>
              <a:rPr kumimoji="0" lang="en-US" sz="1400" b="1">
                <a:latin typeface="Arial" pitchFamily="34" charset="0"/>
              </a:rPr>
              <a:t>IP)</a:t>
            </a:r>
          </a:p>
        </p:txBody>
      </p:sp>
      <p:sp>
        <p:nvSpPr>
          <p:cNvPr id="2505739" name="Oval 11"/>
          <p:cNvSpPr>
            <a:spLocks noChangeArrowheads="1"/>
          </p:cNvSpPr>
          <p:nvPr/>
        </p:nvSpPr>
        <p:spPr bwMode="auto">
          <a:xfrm>
            <a:off x="6804025" y="5229225"/>
            <a:ext cx="1873250" cy="704850"/>
          </a:xfrm>
          <a:prstGeom prst="ellipse">
            <a:avLst/>
          </a:prstGeom>
          <a:solidFill>
            <a:srgbClr val="FFFF00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>
                <a:latin typeface="Arial" pitchFamily="34" charset="0"/>
              </a:rPr>
              <a:t>PSTN</a:t>
            </a:r>
          </a:p>
          <a:p>
            <a:pPr algn="ctr" eaLnBrk="0" hangingPunct="0"/>
            <a:endParaRPr kumimoji="0" lang="en-US" sz="1400" b="1">
              <a:latin typeface="Arial" pitchFamily="34" charset="0"/>
            </a:endParaRPr>
          </a:p>
        </p:txBody>
      </p:sp>
      <p:sp>
        <p:nvSpPr>
          <p:cNvPr id="2505740" name="Text Box 12"/>
          <p:cNvSpPr txBox="1">
            <a:spLocks noChangeArrowheads="1"/>
          </p:cNvSpPr>
          <p:nvPr/>
        </p:nvSpPr>
        <p:spPr bwMode="auto">
          <a:xfrm>
            <a:off x="4787900" y="4581525"/>
            <a:ext cx="15827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344" tIns="45672" rIns="91344" bIns="45672" anchor="ctr">
            <a:spAutoFit/>
          </a:bodyPr>
          <a:lstStyle/>
          <a:p>
            <a:pPr algn="ctr" eaLnBrk="0" hangingPunct="0"/>
            <a:r>
              <a:rPr kumimoji="0" lang="pl-PL" sz="1400" b="1" dirty="0">
                <a:latin typeface="Arial" pitchFamily="34" charset="0"/>
              </a:rPr>
              <a:t>Sieć szkieletowa</a:t>
            </a:r>
            <a:endParaRPr kumimoji="0" lang="en-US" sz="1400" b="1" dirty="0">
              <a:latin typeface="Arial" pitchFamily="34" charset="0"/>
            </a:endParaRPr>
          </a:p>
        </p:txBody>
      </p:sp>
      <p:sp>
        <p:nvSpPr>
          <p:cNvPr id="2505741" name="Text Box 13"/>
          <p:cNvSpPr txBox="1">
            <a:spLocks noChangeArrowheads="1"/>
          </p:cNvSpPr>
          <p:nvPr/>
        </p:nvSpPr>
        <p:spPr bwMode="auto">
          <a:xfrm>
            <a:off x="3757613" y="3962400"/>
            <a:ext cx="1171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344" tIns="45672" rIns="91344" bIns="45672" anchor="ctr">
            <a:spAutoFit/>
          </a:bodyPr>
          <a:lstStyle/>
          <a:p>
            <a:pPr algn="ctr" eaLnBrk="0" hangingPunct="0"/>
            <a:r>
              <a:rPr kumimoji="0" lang="pl-PL" sz="1400" b="1" dirty="0">
                <a:latin typeface="Arial" pitchFamily="34" charset="0"/>
              </a:rPr>
              <a:t>Domena </a:t>
            </a:r>
            <a:r>
              <a:rPr kumimoji="0" lang="en-US" sz="1400" b="1" dirty="0">
                <a:latin typeface="Arial" pitchFamily="34" charset="0"/>
              </a:rPr>
              <a:t>PS</a:t>
            </a:r>
          </a:p>
        </p:txBody>
      </p:sp>
      <p:sp>
        <p:nvSpPr>
          <p:cNvPr id="2505742" name="Text Box 14"/>
          <p:cNvSpPr txBox="1">
            <a:spLocks noChangeArrowheads="1"/>
          </p:cNvSpPr>
          <p:nvPr/>
        </p:nvSpPr>
        <p:spPr bwMode="auto">
          <a:xfrm>
            <a:off x="3719513" y="5143500"/>
            <a:ext cx="12303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 dirty="0">
                <a:latin typeface="Arial" pitchFamily="34" charset="0"/>
              </a:rPr>
              <a:t>Dom</a:t>
            </a:r>
            <a:r>
              <a:rPr kumimoji="0" lang="pl-PL" sz="1400" b="1" dirty="0">
                <a:latin typeface="Arial" pitchFamily="34" charset="0"/>
              </a:rPr>
              <a:t>e</a:t>
            </a:r>
            <a:r>
              <a:rPr kumimoji="0" lang="en-US" sz="1400" b="1" dirty="0">
                <a:latin typeface="Arial" pitchFamily="34" charset="0"/>
              </a:rPr>
              <a:t>n</a:t>
            </a:r>
            <a:r>
              <a:rPr kumimoji="0" lang="pl-PL" sz="1400" b="1" dirty="0">
                <a:latin typeface="Arial" pitchFamily="34" charset="0"/>
              </a:rPr>
              <a:t>a</a:t>
            </a:r>
            <a:r>
              <a:rPr kumimoji="0" lang="en-US" sz="1400" b="1" dirty="0">
                <a:latin typeface="Arial" pitchFamily="34" charset="0"/>
              </a:rPr>
              <a:t> CS </a:t>
            </a:r>
          </a:p>
        </p:txBody>
      </p:sp>
      <p:sp>
        <p:nvSpPr>
          <p:cNvPr id="2505743" name="Line 15"/>
          <p:cNvSpPr>
            <a:spLocks noChangeShapeType="1"/>
          </p:cNvSpPr>
          <p:nvPr/>
        </p:nvSpPr>
        <p:spPr bwMode="auto">
          <a:xfrm flipV="1">
            <a:off x="728663" y="4362450"/>
            <a:ext cx="438150" cy="2000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44" name="Line 16"/>
          <p:cNvSpPr>
            <a:spLocks noChangeShapeType="1"/>
          </p:cNvSpPr>
          <p:nvPr/>
        </p:nvSpPr>
        <p:spPr bwMode="auto">
          <a:xfrm flipV="1">
            <a:off x="2671763" y="4181475"/>
            <a:ext cx="581025" cy="19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45" name="Line 17"/>
          <p:cNvSpPr>
            <a:spLocks noChangeShapeType="1"/>
          </p:cNvSpPr>
          <p:nvPr/>
        </p:nvSpPr>
        <p:spPr bwMode="auto">
          <a:xfrm flipV="1">
            <a:off x="5614988" y="4005263"/>
            <a:ext cx="973137" cy="109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46" name="Line 18"/>
          <p:cNvSpPr>
            <a:spLocks noChangeShapeType="1"/>
          </p:cNvSpPr>
          <p:nvPr/>
        </p:nvSpPr>
        <p:spPr bwMode="auto">
          <a:xfrm>
            <a:off x="709613" y="4972050"/>
            <a:ext cx="495300" cy="495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47" name="Line 19"/>
          <p:cNvSpPr>
            <a:spLocks noChangeShapeType="1"/>
          </p:cNvSpPr>
          <p:nvPr/>
        </p:nvSpPr>
        <p:spPr bwMode="auto">
          <a:xfrm>
            <a:off x="2576513" y="4476750"/>
            <a:ext cx="695325" cy="6953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48" name="Line 20"/>
          <p:cNvSpPr>
            <a:spLocks noChangeShapeType="1"/>
          </p:cNvSpPr>
          <p:nvPr/>
        </p:nvSpPr>
        <p:spPr bwMode="auto">
          <a:xfrm flipV="1">
            <a:off x="2547938" y="4410075"/>
            <a:ext cx="809625" cy="9715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pl-PL"/>
          </a:p>
        </p:txBody>
      </p:sp>
      <p:sp>
        <p:nvSpPr>
          <p:cNvPr id="2505749" name="Line 21"/>
          <p:cNvSpPr>
            <a:spLocks noChangeShapeType="1"/>
          </p:cNvSpPr>
          <p:nvPr/>
        </p:nvSpPr>
        <p:spPr bwMode="auto">
          <a:xfrm flipV="1">
            <a:off x="2719388" y="5553075"/>
            <a:ext cx="581025" cy="381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0" name="Line 22"/>
          <p:cNvSpPr>
            <a:spLocks noChangeShapeType="1"/>
          </p:cNvSpPr>
          <p:nvPr/>
        </p:nvSpPr>
        <p:spPr bwMode="auto">
          <a:xfrm>
            <a:off x="5567363" y="5419725"/>
            <a:ext cx="1236662" cy="1698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1" name="Text Box 23"/>
          <p:cNvSpPr txBox="1">
            <a:spLocks noChangeArrowheads="1"/>
          </p:cNvSpPr>
          <p:nvPr/>
        </p:nvSpPr>
        <p:spPr bwMode="auto">
          <a:xfrm>
            <a:off x="304800" y="5076825"/>
            <a:ext cx="4508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>
                <a:latin typeface="Arial" pitchFamily="34" charset="0"/>
              </a:rPr>
              <a:t>ME</a:t>
            </a:r>
          </a:p>
        </p:txBody>
      </p:sp>
      <p:sp>
        <p:nvSpPr>
          <p:cNvPr id="2505752" name="Oval 24"/>
          <p:cNvSpPr>
            <a:spLocks noChangeArrowheads="1"/>
          </p:cNvSpPr>
          <p:nvPr/>
        </p:nvSpPr>
        <p:spPr bwMode="auto">
          <a:xfrm>
            <a:off x="3563938" y="4379614"/>
            <a:ext cx="1201737" cy="73561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344" tIns="45672" rIns="91344" bIns="45672" anchor="ctr">
            <a:spAutoFit/>
          </a:bodyPr>
          <a:lstStyle/>
          <a:p>
            <a:pPr algn="ctr" eaLnBrk="0" hangingPunct="0"/>
            <a:r>
              <a:rPr kumimoji="0" lang="en-US" sz="1400" b="1" dirty="0">
                <a:latin typeface="Arial" pitchFamily="34" charset="0"/>
              </a:rPr>
              <a:t>Home Domain</a:t>
            </a:r>
          </a:p>
        </p:txBody>
      </p:sp>
      <p:sp>
        <p:nvSpPr>
          <p:cNvPr id="2505753" name="Line 25"/>
          <p:cNvSpPr>
            <a:spLocks noChangeShapeType="1"/>
          </p:cNvSpPr>
          <p:nvPr/>
        </p:nvSpPr>
        <p:spPr bwMode="auto">
          <a:xfrm flipV="1">
            <a:off x="2438400" y="3352800"/>
            <a:ext cx="838200" cy="7048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4" name="Line 26"/>
          <p:cNvSpPr>
            <a:spLocks noChangeShapeType="1"/>
          </p:cNvSpPr>
          <p:nvPr/>
        </p:nvSpPr>
        <p:spPr bwMode="auto">
          <a:xfrm flipV="1">
            <a:off x="2286000" y="3505200"/>
            <a:ext cx="1219200" cy="18478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5" name="Oval 27"/>
          <p:cNvSpPr>
            <a:spLocks noChangeArrowheads="1"/>
          </p:cNvSpPr>
          <p:nvPr/>
        </p:nvSpPr>
        <p:spPr bwMode="auto">
          <a:xfrm>
            <a:off x="3200400" y="2667000"/>
            <a:ext cx="2438400" cy="9906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6" name="Line 28"/>
          <p:cNvSpPr>
            <a:spLocks noChangeShapeType="1"/>
          </p:cNvSpPr>
          <p:nvPr/>
        </p:nvSpPr>
        <p:spPr bwMode="auto">
          <a:xfrm>
            <a:off x="5486400" y="3371850"/>
            <a:ext cx="1317625" cy="4175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7" name="Line 29"/>
          <p:cNvSpPr>
            <a:spLocks noChangeShapeType="1"/>
          </p:cNvSpPr>
          <p:nvPr/>
        </p:nvSpPr>
        <p:spPr bwMode="auto">
          <a:xfrm>
            <a:off x="5364163" y="3429000"/>
            <a:ext cx="1582737" cy="1976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pl-PL"/>
          </a:p>
        </p:txBody>
      </p:sp>
      <p:sp>
        <p:nvSpPr>
          <p:cNvPr id="2505758" name="Text Box 30"/>
          <p:cNvSpPr txBox="1">
            <a:spLocks noChangeArrowheads="1"/>
          </p:cNvSpPr>
          <p:nvPr/>
        </p:nvSpPr>
        <p:spPr bwMode="auto">
          <a:xfrm>
            <a:off x="3868738" y="2971800"/>
            <a:ext cx="11303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344" tIns="45672" rIns="91344" bIns="45672" anchor="ctr">
            <a:spAutoFit/>
          </a:bodyPr>
          <a:lstStyle/>
          <a:p>
            <a:pPr algn="ctr" eaLnBrk="0" hangingPunct="0"/>
            <a:r>
              <a:rPr kumimoji="0" lang="pl-PL" sz="1400" b="1" dirty="0">
                <a:latin typeface="Arial" pitchFamily="34" charset="0"/>
              </a:rPr>
              <a:t>Domena </a:t>
            </a:r>
            <a:r>
              <a:rPr kumimoji="0" lang="en-US" sz="1400" b="1" dirty="0">
                <a:latin typeface="Arial" pitchFamily="34" charset="0"/>
              </a:rPr>
              <a:t>IM</a:t>
            </a:r>
          </a:p>
        </p:txBody>
      </p:sp>
      <p:sp>
        <p:nvSpPr>
          <p:cNvPr id="33" name="Symbol zastępczy daty 3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BC3628-9642-442D-9D3D-CDAC6A1B29DB}" type="slidenum">
              <a:rPr lang="pl-PL"/>
              <a:pPr/>
              <a:t>200</a:t>
            </a:fld>
            <a:endParaRPr lang="pl-PL"/>
          </a:p>
        </p:txBody>
      </p:sp>
      <p:sp>
        <p:nvSpPr>
          <p:cNvPr id="290099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IMS </a:t>
            </a:r>
            <a:r>
              <a:rPr lang="pl-PL" altLang="ko-KR"/>
              <a:t>- architektura taryfikacji </a:t>
            </a:r>
            <a:r>
              <a:rPr lang="en-US" altLang="ko-KR">
                <a:ea typeface="Gulim" pitchFamily="34" charset="-127"/>
              </a:rPr>
              <a:t>offline</a:t>
            </a:r>
          </a:p>
        </p:txBody>
      </p:sp>
      <p:sp>
        <p:nvSpPr>
          <p:cNvPr id="2900997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/>
              <a:t>Komponenty</a:t>
            </a:r>
            <a:endParaRPr lang="en-US" altLang="ko-KR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CCF: Charging Collection Function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CGF: Charging Gateway Function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BS: Billing System</a:t>
            </a:r>
          </a:p>
          <a:p>
            <a:pPr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Interf</a:t>
            </a:r>
            <a:r>
              <a:rPr lang="pl-PL" altLang="ko-KR"/>
              <a:t>ejsy</a:t>
            </a:r>
            <a:endParaRPr lang="en-US" altLang="ko-KR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Rf : </a:t>
            </a:r>
            <a:r>
              <a:rPr lang="pl-PL" altLang="ko-KR"/>
              <a:t>wysyłanie danych do</a:t>
            </a:r>
            <a:r>
              <a:rPr lang="en-US" altLang="ko-KR">
                <a:ea typeface="Gulim" pitchFamily="34" charset="-127"/>
              </a:rPr>
              <a:t> CCF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Ga : </a:t>
            </a:r>
            <a:r>
              <a:rPr lang="pl-PL" altLang="ko-KR"/>
              <a:t>wysyłanie danych do</a:t>
            </a:r>
            <a:r>
              <a:rPr lang="en-US" altLang="ko-KR">
                <a:ea typeface="Gulim" pitchFamily="34" charset="-127"/>
              </a:rPr>
              <a:t> CGF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Bi : </a:t>
            </a:r>
            <a:r>
              <a:rPr lang="pl-PL" altLang="ko-KR"/>
              <a:t>wysyłanie danych do</a:t>
            </a:r>
            <a:r>
              <a:rPr lang="en-US" altLang="ko-KR">
                <a:ea typeface="Gulim" pitchFamily="34" charset="-127"/>
              </a:rPr>
              <a:t> BS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Bp : </a:t>
            </a:r>
            <a:r>
              <a:rPr lang="pl-PL" altLang="ko-KR"/>
              <a:t>wysyłanie danych do</a:t>
            </a:r>
            <a:r>
              <a:rPr lang="en-US" altLang="ko-KR">
                <a:ea typeface="Gulim" pitchFamily="34" charset="-127"/>
              </a:rPr>
              <a:t> BS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AC1CA5-CE91-40A8-BB04-81E7FA4770BD}" type="slidenum">
              <a:rPr lang="pl-PL"/>
              <a:pPr/>
              <a:t>201</a:t>
            </a:fld>
            <a:endParaRPr lang="pl-PL"/>
          </a:p>
        </p:txBody>
      </p:sp>
      <p:sp>
        <p:nvSpPr>
          <p:cNvPr id="290304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Terminal IMS 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wizytowanej sieci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290304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058153" y="1161584"/>
            <a:ext cx="7207250" cy="5010150"/>
          </a:xfrm>
          <a:noFill/>
          <a:ln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0CF6B9-4076-43EB-B1F6-16D95B4AFDD1}" type="slidenum">
              <a:rPr lang="pl-PL"/>
              <a:pPr/>
              <a:t>202</a:t>
            </a:fld>
            <a:endParaRPr lang="pl-PL"/>
          </a:p>
        </p:txBody>
      </p:sp>
      <p:sp>
        <p:nvSpPr>
          <p:cNvPr id="291328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Terminal IMS </a:t>
            </a:r>
            <a:r>
              <a:rPr lang="pl-PL" altLang="ko-KR"/>
              <a:t>w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macierzystej sieci</a:t>
            </a:r>
            <a:endParaRPr lang="en-US" altLang="ko-KR">
              <a:ea typeface="Gulim" pitchFamily="34" charset="-127"/>
            </a:endParaRPr>
          </a:p>
        </p:txBody>
      </p:sp>
      <p:pic>
        <p:nvPicPr>
          <p:cNvPr id="291328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888272" y="1270934"/>
            <a:ext cx="7689850" cy="4984750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7E15C2-81F4-4DD3-95FA-828E239E9BCF}" type="slidenum">
              <a:rPr lang="pl-PL"/>
              <a:pPr/>
              <a:t>203</a:t>
            </a:fld>
            <a:endParaRPr lang="pl-PL"/>
          </a:p>
        </p:txBody>
      </p:sp>
      <p:sp>
        <p:nvSpPr>
          <p:cNvPr id="292147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Interfejs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 Rf</a:t>
            </a:r>
          </a:p>
        </p:txBody>
      </p:sp>
      <p:sp>
        <p:nvSpPr>
          <p:cNvPr id="2921477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Oparty na</a:t>
            </a:r>
            <a:r>
              <a:rPr lang="en-US" altLang="ko-KR">
                <a:ea typeface="Gulim" pitchFamily="34" charset="-127"/>
              </a:rPr>
              <a:t> Diameter</a:t>
            </a:r>
          </a:p>
          <a:p>
            <a:r>
              <a:rPr lang="en-US" altLang="ko-KR">
                <a:ea typeface="Gulim" pitchFamily="34" charset="-127"/>
              </a:rPr>
              <a:t>Accounting-Request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 (ACR,ACA)</a:t>
            </a:r>
          </a:p>
          <a:p>
            <a:pPr lvl="1"/>
            <a:r>
              <a:rPr lang="pl-PL" altLang="ko-KR"/>
              <a:t>Przekazuje informację taryfikacyjną do</a:t>
            </a:r>
            <a:r>
              <a:rPr lang="en-US" altLang="ko-KR">
                <a:ea typeface="Gulim" pitchFamily="34" charset="-127"/>
              </a:rPr>
              <a:t> CCF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13168-46CB-4A33-869B-04FCEFB11F86}" type="slidenum">
              <a:rPr lang="pl-PL"/>
              <a:pPr/>
              <a:t>204</a:t>
            </a:fld>
            <a:endParaRPr lang="pl-PL"/>
          </a:p>
        </p:txBody>
      </p:sp>
      <p:sp>
        <p:nvSpPr>
          <p:cNvPr id="29235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>
                <a:ea typeface="Gulim" pitchFamily="34" charset="-127"/>
              </a:rPr>
              <a:t>AVP </a:t>
            </a:r>
            <a:r>
              <a:rPr lang="pl-PL" altLang="ko-KR" dirty="0"/>
              <a:t>w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en-US" altLang="ko-KR" dirty="0" smtClean="0">
                <a:ea typeface="Gulim" pitchFamily="34" charset="-127"/>
              </a:rPr>
              <a:t>AC</a:t>
            </a:r>
            <a:r>
              <a:rPr lang="pl-PL" altLang="ko-KR" dirty="0"/>
              <a:t>R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pl-PL" altLang="ko-KR" dirty="0"/>
              <a:t>do rozliczania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en-US" altLang="ko-KR" dirty="0" smtClean="0">
                <a:ea typeface="Gulim" pitchFamily="34" charset="-127"/>
              </a:rPr>
              <a:t>off</a:t>
            </a:r>
            <a:r>
              <a:rPr lang="pl-PL" altLang="ko-KR" dirty="0" smtClean="0">
                <a:ea typeface="Gulim" pitchFamily="34" charset="-127"/>
              </a:rPr>
              <a:t>-</a:t>
            </a:r>
            <a:r>
              <a:rPr lang="en-US" altLang="ko-KR" dirty="0" smtClean="0">
                <a:ea typeface="Gulim" pitchFamily="34" charset="-127"/>
              </a:rPr>
              <a:t>line</a:t>
            </a:r>
            <a:endParaRPr lang="en-US" altLang="ko-KR" dirty="0">
              <a:ea typeface="Gulim" pitchFamily="34" charset="-127"/>
            </a:endParaRPr>
          </a:p>
        </p:txBody>
      </p:sp>
      <p:pic>
        <p:nvPicPr>
          <p:cNvPr id="2923523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827088" y="1881188"/>
            <a:ext cx="7772400" cy="4572000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850811-19B1-490F-9168-3839F1890E0B}" type="slidenum">
              <a:rPr lang="pl-PL"/>
              <a:pPr/>
              <a:t>205</a:t>
            </a:fld>
            <a:endParaRPr lang="pl-PL"/>
          </a:p>
        </p:txBody>
      </p:sp>
      <p:sp>
        <p:nvSpPr>
          <p:cNvPr id="292557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>
                <a:ea typeface="Gulim" pitchFamily="34" charset="-127"/>
              </a:rPr>
              <a:t>AVP </a:t>
            </a:r>
            <a:r>
              <a:rPr lang="pl-PL" altLang="ko-KR" dirty="0" smtClean="0">
                <a:ea typeface="Gulim" pitchFamily="34" charset="-127"/>
              </a:rPr>
              <a:t>w </a:t>
            </a:r>
            <a:r>
              <a:rPr lang="en-US" altLang="ko-KR" dirty="0" smtClean="0">
                <a:ea typeface="Gulim" pitchFamily="34" charset="-127"/>
              </a:rPr>
              <a:t>ACA </a:t>
            </a:r>
            <a:r>
              <a:rPr lang="pl-PL" altLang="ko-KR" dirty="0"/>
              <a:t>do rozliczania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en-US" altLang="ko-KR" dirty="0" smtClean="0">
                <a:ea typeface="Gulim" pitchFamily="34" charset="-127"/>
              </a:rPr>
              <a:t>off</a:t>
            </a:r>
            <a:r>
              <a:rPr lang="pl-PL" altLang="ko-KR" dirty="0" smtClean="0">
                <a:ea typeface="Gulim" pitchFamily="34" charset="-127"/>
              </a:rPr>
              <a:t>-</a:t>
            </a:r>
            <a:r>
              <a:rPr lang="en-US" altLang="ko-KR" dirty="0" smtClean="0">
                <a:ea typeface="Gulim" pitchFamily="34" charset="-127"/>
              </a:rPr>
              <a:t>line</a:t>
            </a:r>
            <a:endParaRPr lang="en-US" altLang="ko-KR" dirty="0">
              <a:ea typeface="Gulim" pitchFamily="34" charset="-127"/>
            </a:endParaRPr>
          </a:p>
        </p:txBody>
      </p:sp>
      <p:pic>
        <p:nvPicPr>
          <p:cNvPr id="2925571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2195513" y="2565400"/>
            <a:ext cx="5184775" cy="3527425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8D2249-11BE-4AB7-9A4E-7C6D23C9E5CA}" type="slidenum">
              <a:rPr lang="pl-PL"/>
              <a:pPr/>
              <a:t>206</a:t>
            </a:fld>
            <a:endParaRPr lang="pl-PL"/>
          </a:p>
        </p:txBody>
      </p:sp>
      <p:sp>
        <p:nvSpPr>
          <p:cNvPr id="292762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Interfejs </a:t>
            </a:r>
            <a:r>
              <a:rPr lang="en-US" altLang="ko-KR">
                <a:ea typeface="Gulim" pitchFamily="34" charset="-127"/>
              </a:rPr>
              <a:t>Rf</a:t>
            </a:r>
          </a:p>
        </p:txBody>
      </p:sp>
      <p:sp>
        <p:nvSpPr>
          <p:cNvPr id="292762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Accounting-Record-Type AVP</a:t>
            </a:r>
          </a:p>
          <a:p>
            <a:pPr lvl="1"/>
            <a:r>
              <a:rPr lang="en-US" altLang="ko-KR">
                <a:ea typeface="Gulim" pitchFamily="34" charset="-127"/>
              </a:rPr>
              <a:t>START_RECORD: </a:t>
            </a:r>
            <a:r>
              <a:rPr lang="pl-PL" altLang="ko-KR"/>
              <a:t>gdy sesja się zaczęła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INTERIM_RECORD: </a:t>
            </a:r>
            <a:r>
              <a:rPr lang="pl-PL" altLang="ko-KR"/>
              <a:t>w trakcie trwających sesji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STOP_RECORD: </a:t>
            </a:r>
            <a:r>
              <a:rPr lang="pl-PL" altLang="ko-KR"/>
              <a:t>gdy sesja się kończy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EVENT_RECORD: </a:t>
            </a:r>
            <a:r>
              <a:rPr lang="pl-PL" altLang="ko-KR"/>
              <a:t>dla zdarzeń, które nie są związane z zarządzaniem sesją 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E012CD-99F8-45B5-B516-4570189C7279}" type="slidenum">
              <a:rPr lang="pl-PL"/>
              <a:pPr/>
              <a:t>207</a:t>
            </a:fld>
            <a:endParaRPr lang="pl-PL"/>
          </a:p>
        </p:txBody>
      </p:sp>
      <p:sp>
        <p:nvSpPr>
          <p:cNvPr id="292966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dirty="0"/>
              <a:t>Przykład użycia </a:t>
            </a:r>
            <a:r>
              <a:rPr lang="en-US" altLang="ko-KR" dirty="0" smtClean="0">
                <a:ea typeface="Gulim" pitchFamily="34" charset="-127"/>
              </a:rPr>
              <a:t>EVENT </a:t>
            </a:r>
            <a:r>
              <a:rPr lang="en-US" altLang="ko-KR" dirty="0">
                <a:ea typeface="Gulim" pitchFamily="34" charset="-127"/>
              </a:rPr>
              <a:t>RECORD </a:t>
            </a:r>
            <a:r>
              <a:rPr lang="pl-PL" altLang="ko-KR" dirty="0"/>
              <a:t>w </a:t>
            </a:r>
            <a:r>
              <a:rPr lang="en-US" altLang="ko-KR" dirty="0" smtClean="0">
                <a:ea typeface="Gulim" pitchFamily="34" charset="-127"/>
              </a:rPr>
              <a:t>ACR</a:t>
            </a:r>
            <a:endParaRPr lang="en-US" altLang="ko-KR" dirty="0">
              <a:ea typeface="Gulim" pitchFamily="34" charset="-127"/>
            </a:endParaRPr>
          </a:p>
        </p:txBody>
      </p:sp>
      <p:pic>
        <p:nvPicPr>
          <p:cNvPr id="2929667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697038" y="2492375"/>
            <a:ext cx="6188075" cy="3640138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33288-AEF2-4FE9-B632-189E885A99AA}" type="slidenum">
              <a:rPr lang="pl-PL"/>
              <a:pPr/>
              <a:t>208</a:t>
            </a:fld>
            <a:endParaRPr lang="pl-PL"/>
          </a:p>
        </p:txBody>
      </p:sp>
      <p:sp>
        <p:nvSpPr>
          <p:cNvPr id="293171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Schemat taryfikacji </a:t>
            </a:r>
            <a:r>
              <a:rPr lang="en-US" altLang="ko-KR">
                <a:ea typeface="Gulim" pitchFamily="34" charset="-127"/>
              </a:rPr>
              <a:t>online </a:t>
            </a:r>
            <a:r>
              <a:rPr lang="pl-PL" altLang="ko-KR"/>
              <a:t>w </a:t>
            </a:r>
            <a:r>
              <a:rPr lang="en-US" altLang="ko-KR">
                <a:ea typeface="Gulim" pitchFamily="34" charset="-127"/>
              </a:rPr>
              <a:t>IMS</a:t>
            </a:r>
          </a:p>
        </p:txBody>
      </p:sp>
      <p:pic>
        <p:nvPicPr>
          <p:cNvPr id="2931715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403350" y="2060575"/>
            <a:ext cx="6573838" cy="4260850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24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4A986D-12EE-40D6-B6D2-72C2E8332AC6}" type="slidenum">
              <a:rPr lang="pl-PL">
                <a:latin typeface="+mn-lt"/>
              </a:rPr>
              <a:pPr/>
              <a:t>209</a:t>
            </a:fld>
            <a:endParaRPr lang="pl-PL">
              <a:latin typeface="+mn-lt"/>
            </a:endParaRPr>
          </a:p>
        </p:txBody>
      </p:sp>
      <p:sp>
        <p:nvSpPr>
          <p:cNvPr id="3087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latin typeface="+mn-lt"/>
              </a:rPr>
              <a:t>IMS – taryfikacja on-line</a:t>
            </a:r>
          </a:p>
        </p:txBody>
      </p:sp>
      <p:sp>
        <p:nvSpPr>
          <p:cNvPr id="3087363" name="AutoShape 3"/>
          <p:cNvSpPr>
            <a:spLocks noChangeAspect="1" noChangeArrowheads="1" noTextEdit="1"/>
          </p:cNvSpPr>
          <p:nvPr/>
        </p:nvSpPr>
        <p:spPr bwMode="auto">
          <a:xfrm>
            <a:off x="1042988" y="1484313"/>
            <a:ext cx="7272337" cy="50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64" name="Rectangle 4"/>
          <p:cNvSpPr>
            <a:spLocks noChangeArrowheads="1"/>
          </p:cNvSpPr>
          <p:nvPr/>
        </p:nvSpPr>
        <p:spPr bwMode="auto">
          <a:xfrm>
            <a:off x="1042988" y="1484313"/>
            <a:ext cx="7286625" cy="5043487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65" name="Rectangle 5"/>
          <p:cNvSpPr>
            <a:spLocks noChangeArrowheads="1"/>
          </p:cNvSpPr>
          <p:nvPr/>
        </p:nvSpPr>
        <p:spPr bwMode="auto">
          <a:xfrm>
            <a:off x="6761163" y="5991225"/>
            <a:ext cx="1270000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66" name="Freeform 6"/>
          <p:cNvSpPr>
            <a:spLocks/>
          </p:cNvSpPr>
          <p:nvPr/>
        </p:nvSpPr>
        <p:spPr bwMode="auto">
          <a:xfrm>
            <a:off x="4371975" y="3559175"/>
            <a:ext cx="592138" cy="889000"/>
          </a:xfrm>
          <a:custGeom>
            <a:avLst/>
            <a:gdLst/>
            <a:ahLst/>
            <a:cxnLst>
              <a:cxn ang="0">
                <a:pos x="0" y="280"/>
              </a:cxn>
              <a:cxn ang="0">
                <a:pos x="75" y="560"/>
              </a:cxn>
              <a:cxn ang="0">
                <a:pos x="75" y="419"/>
              </a:cxn>
              <a:cxn ang="0">
                <a:pos x="298" y="419"/>
              </a:cxn>
              <a:cxn ang="0">
                <a:pos x="298" y="560"/>
              </a:cxn>
              <a:cxn ang="0">
                <a:pos x="373" y="280"/>
              </a:cxn>
              <a:cxn ang="0">
                <a:pos x="298" y="0"/>
              </a:cxn>
              <a:cxn ang="0">
                <a:pos x="298" y="139"/>
              </a:cxn>
              <a:cxn ang="0">
                <a:pos x="75" y="139"/>
              </a:cxn>
              <a:cxn ang="0">
                <a:pos x="75" y="0"/>
              </a:cxn>
              <a:cxn ang="0">
                <a:pos x="0" y="280"/>
              </a:cxn>
            </a:cxnLst>
            <a:rect l="0" t="0" r="r" b="b"/>
            <a:pathLst>
              <a:path w="373" h="560">
                <a:moveTo>
                  <a:pt x="0" y="280"/>
                </a:moveTo>
                <a:lnTo>
                  <a:pt x="75" y="560"/>
                </a:lnTo>
                <a:lnTo>
                  <a:pt x="75" y="419"/>
                </a:lnTo>
                <a:lnTo>
                  <a:pt x="298" y="419"/>
                </a:lnTo>
                <a:lnTo>
                  <a:pt x="298" y="560"/>
                </a:lnTo>
                <a:lnTo>
                  <a:pt x="373" y="280"/>
                </a:lnTo>
                <a:lnTo>
                  <a:pt x="298" y="0"/>
                </a:lnTo>
                <a:lnTo>
                  <a:pt x="298" y="139"/>
                </a:lnTo>
                <a:lnTo>
                  <a:pt x="75" y="139"/>
                </a:lnTo>
                <a:lnTo>
                  <a:pt x="75" y="0"/>
                </a:lnTo>
                <a:lnTo>
                  <a:pt x="0" y="28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67" name="Rectangle 7"/>
          <p:cNvSpPr>
            <a:spLocks noChangeArrowheads="1"/>
          </p:cNvSpPr>
          <p:nvPr/>
        </p:nvSpPr>
        <p:spPr bwMode="auto">
          <a:xfrm>
            <a:off x="4446588" y="3819525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368" name="Rectangle 8"/>
          <p:cNvSpPr>
            <a:spLocks noChangeArrowheads="1"/>
          </p:cNvSpPr>
          <p:nvPr/>
        </p:nvSpPr>
        <p:spPr bwMode="auto">
          <a:xfrm>
            <a:off x="4389438" y="3940175"/>
            <a:ext cx="665247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information </a:t>
            </a:r>
            <a:endParaRPr lang="pl-PL" sz="2800" b="1">
              <a:latin typeface="+mn-lt"/>
            </a:endParaRPr>
          </a:p>
        </p:txBody>
      </p:sp>
      <p:sp>
        <p:nvSpPr>
          <p:cNvPr id="3087369" name="Rectangle 9"/>
          <p:cNvSpPr>
            <a:spLocks noChangeArrowheads="1"/>
          </p:cNvSpPr>
          <p:nvPr/>
        </p:nvSpPr>
        <p:spPr bwMode="auto">
          <a:xfrm>
            <a:off x="4567238" y="4062413"/>
            <a:ext cx="237244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flow</a:t>
            </a:r>
            <a:endParaRPr lang="pl-PL" sz="2800" b="1">
              <a:latin typeface="+mn-lt"/>
            </a:endParaRPr>
          </a:p>
        </p:txBody>
      </p:sp>
      <p:sp>
        <p:nvSpPr>
          <p:cNvPr id="3087370" name="Rectangle 10"/>
          <p:cNvSpPr>
            <a:spLocks noChangeArrowheads="1"/>
          </p:cNvSpPr>
          <p:nvPr/>
        </p:nvSpPr>
        <p:spPr bwMode="auto">
          <a:xfrm>
            <a:off x="1152525" y="1704975"/>
            <a:ext cx="3214688" cy="4708525"/>
          </a:xfrm>
          <a:prstGeom prst="rect">
            <a:avLst/>
          </a:prstGeom>
          <a:solidFill>
            <a:srgbClr val="EAEAEA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1" name="Rectangle 11"/>
          <p:cNvSpPr>
            <a:spLocks noChangeArrowheads="1"/>
          </p:cNvSpPr>
          <p:nvPr/>
        </p:nvSpPr>
        <p:spPr bwMode="auto">
          <a:xfrm>
            <a:off x="2054225" y="2108200"/>
            <a:ext cx="2212975" cy="42068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2" name="Rectangle 12"/>
          <p:cNvSpPr>
            <a:spLocks noChangeArrowheads="1"/>
          </p:cNvSpPr>
          <p:nvPr/>
        </p:nvSpPr>
        <p:spPr bwMode="auto">
          <a:xfrm>
            <a:off x="1751013" y="2538413"/>
            <a:ext cx="341312" cy="211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3" name="Rectangle 13"/>
          <p:cNvSpPr>
            <a:spLocks noChangeArrowheads="1"/>
          </p:cNvSpPr>
          <p:nvPr/>
        </p:nvSpPr>
        <p:spPr bwMode="auto">
          <a:xfrm>
            <a:off x="1819275" y="2571750"/>
            <a:ext cx="1955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ISC</a:t>
            </a:r>
            <a:endParaRPr lang="pl-PL" sz="2800" b="1">
              <a:latin typeface="+mn-lt"/>
            </a:endParaRPr>
          </a:p>
        </p:txBody>
      </p:sp>
      <p:sp>
        <p:nvSpPr>
          <p:cNvPr id="3087374" name="Rectangle 14"/>
          <p:cNvSpPr>
            <a:spLocks noChangeArrowheads="1"/>
          </p:cNvSpPr>
          <p:nvPr/>
        </p:nvSpPr>
        <p:spPr bwMode="auto">
          <a:xfrm>
            <a:off x="1338263" y="5816600"/>
            <a:ext cx="34304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SGSN</a:t>
            </a:r>
            <a:endParaRPr lang="pl-PL" sz="2800" b="1">
              <a:latin typeface="+mn-lt"/>
            </a:endParaRPr>
          </a:p>
        </p:txBody>
      </p:sp>
      <p:sp>
        <p:nvSpPr>
          <p:cNvPr id="3087375" name="Rectangle 15"/>
          <p:cNvSpPr>
            <a:spLocks noChangeArrowheads="1"/>
          </p:cNvSpPr>
          <p:nvPr/>
        </p:nvSpPr>
        <p:spPr bwMode="auto">
          <a:xfrm>
            <a:off x="1222375" y="5745163"/>
            <a:ext cx="568325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6" name="Rectangle 16"/>
          <p:cNvSpPr>
            <a:spLocks noChangeArrowheads="1"/>
          </p:cNvSpPr>
          <p:nvPr/>
        </p:nvSpPr>
        <p:spPr bwMode="auto">
          <a:xfrm>
            <a:off x="1196975" y="5775325"/>
            <a:ext cx="563563" cy="284163"/>
          </a:xfrm>
          <a:prstGeom prst="rect">
            <a:avLst/>
          </a:prstGeom>
          <a:solidFill>
            <a:srgbClr val="CC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7" name="Rectangle 17"/>
          <p:cNvSpPr>
            <a:spLocks noChangeArrowheads="1"/>
          </p:cNvSpPr>
          <p:nvPr/>
        </p:nvSpPr>
        <p:spPr bwMode="auto">
          <a:xfrm>
            <a:off x="1311275" y="5845175"/>
            <a:ext cx="34304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SGSN</a:t>
            </a:r>
            <a:endParaRPr lang="pl-PL" sz="2800" b="1">
              <a:latin typeface="+mn-lt"/>
            </a:endParaRPr>
          </a:p>
        </p:txBody>
      </p:sp>
      <p:sp>
        <p:nvSpPr>
          <p:cNvPr id="3087378" name="Freeform 18"/>
          <p:cNvSpPr>
            <a:spLocks/>
          </p:cNvSpPr>
          <p:nvPr/>
        </p:nvSpPr>
        <p:spPr bwMode="auto">
          <a:xfrm>
            <a:off x="1758950" y="2779713"/>
            <a:ext cx="2465388" cy="3146425"/>
          </a:xfrm>
          <a:custGeom>
            <a:avLst/>
            <a:gdLst/>
            <a:ahLst/>
            <a:cxnLst>
              <a:cxn ang="0">
                <a:pos x="0" y="1969"/>
              </a:cxn>
              <a:cxn ang="0">
                <a:pos x="0" y="1982"/>
              </a:cxn>
              <a:cxn ang="0">
                <a:pos x="1546" y="1982"/>
              </a:cxn>
              <a:cxn ang="0">
                <a:pos x="1552" y="1982"/>
              </a:cxn>
              <a:cxn ang="0">
                <a:pos x="1553" y="1975"/>
              </a:cxn>
              <a:cxn ang="0">
                <a:pos x="1553" y="6"/>
              </a:cxn>
              <a:cxn ang="0">
                <a:pos x="1553" y="0"/>
              </a:cxn>
              <a:cxn ang="0">
                <a:pos x="1546" y="0"/>
              </a:cxn>
              <a:cxn ang="0">
                <a:pos x="1487" y="0"/>
              </a:cxn>
              <a:cxn ang="0">
                <a:pos x="1487" y="13"/>
              </a:cxn>
              <a:cxn ang="0">
                <a:pos x="1546" y="13"/>
              </a:cxn>
              <a:cxn ang="0">
                <a:pos x="1546" y="6"/>
              </a:cxn>
              <a:cxn ang="0">
                <a:pos x="1540" y="6"/>
              </a:cxn>
              <a:cxn ang="0">
                <a:pos x="1540" y="1975"/>
              </a:cxn>
              <a:cxn ang="0">
                <a:pos x="1546" y="1975"/>
              </a:cxn>
              <a:cxn ang="0">
                <a:pos x="1546" y="1969"/>
              </a:cxn>
              <a:cxn ang="0">
                <a:pos x="0" y="1969"/>
              </a:cxn>
            </a:cxnLst>
            <a:rect l="0" t="0" r="r" b="b"/>
            <a:pathLst>
              <a:path w="1553" h="1982">
                <a:moveTo>
                  <a:pt x="0" y="1969"/>
                </a:moveTo>
                <a:lnTo>
                  <a:pt x="0" y="1982"/>
                </a:lnTo>
                <a:lnTo>
                  <a:pt x="1546" y="1982"/>
                </a:lnTo>
                <a:lnTo>
                  <a:pt x="1552" y="1982"/>
                </a:lnTo>
                <a:lnTo>
                  <a:pt x="1553" y="1975"/>
                </a:lnTo>
                <a:lnTo>
                  <a:pt x="1553" y="6"/>
                </a:lnTo>
                <a:lnTo>
                  <a:pt x="1553" y="0"/>
                </a:lnTo>
                <a:lnTo>
                  <a:pt x="1546" y="0"/>
                </a:lnTo>
                <a:lnTo>
                  <a:pt x="1487" y="0"/>
                </a:lnTo>
                <a:lnTo>
                  <a:pt x="1487" y="13"/>
                </a:lnTo>
                <a:lnTo>
                  <a:pt x="1546" y="13"/>
                </a:lnTo>
                <a:lnTo>
                  <a:pt x="1546" y="6"/>
                </a:lnTo>
                <a:lnTo>
                  <a:pt x="1540" y="6"/>
                </a:lnTo>
                <a:lnTo>
                  <a:pt x="1540" y="1975"/>
                </a:lnTo>
                <a:lnTo>
                  <a:pt x="1546" y="1975"/>
                </a:lnTo>
                <a:lnTo>
                  <a:pt x="1546" y="1969"/>
                </a:lnTo>
                <a:lnTo>
                  <a:pt x="0" y="196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79" name="Rectangle 19"/>
          <p:cNvSpPr>
            <a:spLocks noChangeArrowheads="1"/>
          </p:cNvSpPr>
          <p:nvPr/>
        </p:nvSpPr>
        <p:spPr bwMode="auto">
          <a:xfrm>
            <a:off x="1754188" y="5761038"/>
            <a:ext cx="354012" cy="19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80" name="Rectangle 20"/>
          <p:cNvSpPr>
            <a:spLocks noChangeArrowheads="1"/>
          </p:cNvSpPr>
          <p:nvPr/>
        </p:nvSpPr>
        <p:spPr bwMode="auto">
          <a:xfrm>
            <a:off x="1820863" y="5734050"/>
            <a:ext cx="25648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CAP</a:t>
            </a:r>
            <a:endParaRPr lang="pl-PL" sz="3200" b="1">
              <a:latin typeface="+mn-lt"/>
            </a:endParaRPr>
          </a:p>
        </p:txBody>
      </p:sp>
      <p:sp>
        <p:nvSpPr>
          <p:cNvPr id="3087381" name="Rectangle 21"/>
          <p:cNvSpPr>
            <a:spLocks noChangeArrowheads="1"/>
          </p:cNvSpPr>
          <p:nvPr/>
        </p:nvSpPr>
        <p:spPr bwMode="auto">
          <a:xfrm>
            <a:off x="2219325" y="6038850"/>
            <a:ext cx="1885950" cy="271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82" name="Rectangle 22"/>
          <p:cNvSpPr>
            <a:spLocks noChangeArrowheads="1"/>
          </p:cNvSpPr>
          <p:nvPr/>
        </p:nvSpPr>
        <p:spPr bwMode="auto">
          <a:xfrm>
            <a:off x="2290763" y="6070600"/>
            <a:ext cx="188083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+mn-lt"/>
              </a:rPr>
              <a:t>Online Charging System</a:t>
            </a:r>
            <a:endParaRPr lang="pl-PL" b="1">
              <a:latin typeface="+mn-lt"/>
            </a:endParaRPr>
          </a:p>
        </p:txBody>
      </p:sp>
      <p:sp>
        <p:nvSpPr>
          <p:cNvPr id="3087383" name="Rectangle 23"/>
          <p:cNvSpPr>
            <a:spLocks noChangeArrowheads="1"/>
          </p:cNvSpPr>
          <p:nvPr/>
        </p:nvSpPr>
        <p:spPr bwMode="auto">
          <a:xfrm>
            <a:off x="1768475" y="1728788"/>
            <a:ext cx="167005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84" name="Rectangle 24"/>
          <p:cNvSpPr>
            <a:spLocks noChangeArrowheads="1"/>
          </p:cNvSpPr>
          <p:nvPr/>
        </p:nvSpPr>
        <p:spPr bwMode="auto">
          <a:xfrm>
            <a:off x="1835150" y="1758950"/>
            <a:ext cx="1680781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+mn-lt"/>
              </a:rPr>
              <a:t>Home(A) + Visited(A)</a:t>
            </a:r>
            <a:endParaRPr lang="pl-PL" b="1">
              <a:latin typeface="+mn-lt"/>
            </a:endParaRPr>
          </a:p>
        </p:txBody>
      </p:sp>
      <p:sp>
        <p:nvSpPr>
          <p:cNvPr id="3087385" name="Rectangle 25"/>
          <p:cNvSpPr>
            <a:spLocks noChangeArrowheads="1"/>
          </p:cNvSpPr>
          <p:nvPr/>
        </p:nvSpPr>
        <p:spPr bwMode="auto">
          <a:xfrm>
            <a:off x="2784475" y="3875088"/>
            <a:ext cx="303213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86" name="Rectangle 26"/>
          <p:cNvSpPr>
            <a:spLocks noChangeArrowheads="1"/>
          </p:cNvSpPr>
          <p:nvPr/>
        </p:nvSpPr>
        <p:spPr bwMode="auto">
          <a:xfrm>
            <a:off x="2851150" y="3903663"/>
            <a:ext cx="18812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Re</a:t>
            </a:r>
            <a:endParaRPr lang="pl-PL" sz="2800" b="1">
              <a:latin typeface="+mn-lt"/>
            </a:endParaRPr>
          </a:p>
        </p:txBody>
      </p:sp>
      <p:sp>
        <p:nvSpPr>
          <p:cNvPr id="3087387" name="Rectangle 27"/>
          <p:cNvSpPr>
            <a:spLocks noChangeArrowheads="1"/>
          </p:cNvSpPr>
          <p:nvPr/>
        </p:nvSpPr>
        <p:spPr bwMode="auto">
          <a:xfrm>
            <a:off x="2646363" y="2525713"/>
            <a:ext cx="312737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88" name="Rectangle 28"/>
          <p:cNvSpPr>
            <a:spLocks noChangeArrowheads="1"/>
          </p:cNvSpPr>
          <p:nvPr/>
        </p:nvSpPr>
        <p:spPr bwMode="auto">
          <a:xfrm>
            <a:off x="2716213" y="2555875"/>
            <a:ext cx="19717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Rb</a:t>
            </a:r>
            <a:endParaRPr lang="pl-PL" sz="2800" b="1">
              <a:latin typeface="+mn-lt"/>
            </a:endParaRPr>
          </a:p>
        </p:txBody>
      </p:sp>
      <p:sp>
        <p:nvSpPr>
          <p:cNvPr id="3087389" name="Rectangle 29"/>
          <p:cNvSpPr>
            <a:spLocks noChangeArrowheads="1"/>
          </p:cNvSpPr>
          <p:nvPr/>
        </p:nvSpPr>
        <p:spPr bwMode="auto">
          <a:xfrm>
            <a:off x="1773238" y="4403725"/>
            <a:ext cx="311150" cy="23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0" name="Rectangle 30"/>
          <p:cNvSpPr>
            <a:spLocks noChangeArrowheads="1"/>
          </p:cNvSpPr>
          <p:nvPr/>
        </p:nvSpPr>
        <p:spPr bwMode="auto">
          <a:xfrm>
            <a:off x="1843088" y="4435475"/>
            <a:ext cx="19402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Ro</a:t>
            </a:r>
            <a:endParaRPr lang="pl-PL" sz="2800" b="1">
              <a:latin typeface="+mn-lt"/>
            </a:endParaRPr>
          </a:p>
        </p:txBody>
      </p:sp>
      <p:sp>
        <p:nvSpPr>
          <p:cNvPr id="3087391" name="Rectangle 31"/>
          <p:cNvSpPr>
            <a:spLocks noChangeArrowheads="1"/>
          </p:cNvSpPr>
          <p:nvPr/>
        </p:nvSpPr>
        <p:spPr bwMode="auto">
          <a:xfrm>
            <a:off x="1773238" y="4938713"/>
            <a:ext cx="311150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2" name="Rectangle 32"/>
          <p:cNvSpPr>
            <a:spLocks noChangeArrowheads="1"/>
          </p:cNvSpPr>
          <p:nvPr/>
        </p:nvSpPr>
        <p:spPr bwMode="auto">
          <a:xfrm>
            <a:off x="1843088" y="4968875"/>
            <a:ext cx="19402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Ro</a:t>
            </a:r>
            <a:endParaRPr lang="pl-PL" sz="2800" b="1">
              <a:latin typeface="+mn-lt"/>
            </a:endParaRPr>
          </a:p>
        </p:txBody>
      </p:sp>
      <p:sp>
        <p:nvSpPr>
          <p:cNvPr id="3087393" name="Freeform 33"/>
          <p:cNvSpPr>
            <a:spLocks/>
          </p:cNvSpPr>
          <p:nvPr/>
        </p:nvSpPr>
        <p:spPr bwMode="auto">
          <a:xfrm>
            <a:off x="2627313" y="2717800"/>
            <a:ext cx="312737" cy="26988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0" y="17"/>
              </a:cxn>
              <a:cxn ang="0">
                <a:pos x="197" y="13"/>
              </a:cxn>
              <a:cxn ang="0">
                <a:pos x="197" y="0"/>
              </a:cxn>
              <a:cxn ang="0">
                <a:pos x="0" y="4"/>
              </a:cxn>
            </a:cxnLst>
            <a:rect l="0" t="0" r="r" b="b"/>
            <a:pathLst>
              <a:path w="197" h="17">
                <a:moveTo>
                  <a:pt x="0" y="4"/>
                </a:moveTo>
                <a:lnTo>
                  <a:pt x="0" y="17"/>
                </a:lnTo>
                <a:lnTo>
                  <a:pt x="197" y="13"/>
                </a:lnTo>
                <a:lnTo>
                  <a:pt x="197" y="0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4" name="Freeform 34"/>
          <p:cNvSpPr>
            <a:spLocks/>
          </p:cNvSpPr>
          <p:nvPr/>
        </p:nvSpPr>
        <p:spPr bwMode="auto">
          <a:xfrm>
            <a:off x="2825750" y="3001963"/>
            <a:ext cx="293688" cy="587375"/>
          </a:xfrm>
          <a:custGeom>
            <a:avLst/>
            <a:gdLst/>
            <a:ahLst/>
            <a:cxnLst>
              <a:cxn ang="0">
                <a:pos x="0" y="356"/>
              </a:cxn>
              <a:cxn ang="0">
                <a:pos x="0" y="370"/>
              </a:cxn>
              <a:cxn ang="0">
                <a:pos x="178" y="370"/>
              </a:cxn>
              <a:cxn ang="0">
                <a:pos x="178" y="368"/>
              </a:cxn>
              <a:cxn ang="0">
                <a:pos x="182" y="367"/>
              </a:cxn>
              <a:cxn ang="0">
                <a:pos x="185" y="362"/>
              </a:cxn>
              <a:cxn ang="0">
                <a:pos x="185" y="0"/>
              </a:cxn>
              <a:cxn ang="0">
                <a:pos x="172" y="0"/>
              </a:cxn>
              <a:cxn ang="0">
                <a:pos x="172" y="362"/>
              </a:cxn>
              <a:cxn ang="0">
                <a:pos x="178" y="356"/>
              </a:cxn>
              <a:cxn ang="0">
                <a:pos x="173" y="358"/>
              </a:cxn>
              <a:cxn ang="0">
                <a:pos x="172" y="362"/>
              </a:cxn>
              <a:cxn ang="0">
                <a:pos x="178" y="362"/>
              </a:cxn>
              <a:cxn ang="0">
                <a:pos x="178" y="356"/>
              </a:cxn>
              <a:cxn ang="0">
                <a:pos x="0" y="356"/>
              </a:cxn>
            </a:cxnLst>
            <a:rect l="0" t="0" r="r" b="b"/>
            <a:pathLst>
              <a:path w="185" h="370">
                <a:moveTo>
                  <a:pt x="0" y="356"/>
                </a:moveTo>
                <a:lnTo>
                  <a:pt x="0" y="370"/>
                </a:lnTo>
                <a:lnTo>
                  <a:pt x="178" y="370"/>
                </a:lnTo>
                <a:lnTo>
                  <a:pt x="178" y="368"/>
                </a:lnTo>
                <a:lnTo>
                  <a:pt x="182" y="367"/>
                </a:lnTo>
                <a:lnTo>
                  <a:pt x="185" y="362"/>
                </a:lnTo>
                <a:lnTo>
                  <a:pt x="185" y="0"/>
                </a:lnTo>
                <a:lnTo>
                  <a:pt x="172" y="0"/>
                </a:lnTo>
                <a:lnTo>
                  <a:pt x="172" y="362"/>
                </a:lnTo>
                <a:lnTo>
                  <a:pt x="178" y="356"/>
                </a:lnTo>
                <a:lnTo>
                  <a:pt x="173" y="358"/>
                </a:lnTo>
                <a:lnTo>
                  <a:pt x="172" y="362"/>
                </a:lnTo>
                <a:lnTo>
                  <a:pt x="178" y="362"/>
                </a:lnTo>
                <a:lnTo>
                  <a:pt x="178" y="356"/>
                </a:lnTo>
                <a:lnTo>
                  <a:pt x="0" y="3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5" name="Rectangle 35"/>
          <p:cNvSpPr>
            <a:spLocks noChangeArrowheads="1"/>
          </p:cNvSpPr>
          <p:nvPr/>
        </p:nvSpPr>
        <p:spPr bwMode="auto">
          <a:xfrm>
            <a:off x="2846388" y="3208338"/>
            <a:ext cx="303212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6" name="Rectangle 36"/>
          <p:cNvSpPr>
            <a:spLocks noChangeArrowheads="1"/>
          </p:cNvSpPr>
          <p:nvPr/>
        </p:nvSpPr>
        <p:spPr bwMode="auto">
          <a:xfrm>
            <a:off x="2914650" y="3240088"/>
            <a:ext cx="18812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Re</a:t>
            </a:r>
            <a:endParaRPr lang="pl-PL" sz="2800" b="1">
              <a:latin typeface="+mn-lt"/>
            </a:endParaRPr>
          </a:p>
        </p:txBody>
      </p:sp>
      <p:sp>
        <p:nvSpPr>
          <p:cNvPr id="3087397" name="Freeform 37"/>
          <p:cNvSpPr>
            <a:spLocks/>
          </p:cNvSpPr>
          <p:nvPr/>
        </p:nvSpPr>
        <p:spPr bwMode="auto">
          <a:xfrm>
            <a:off x="2471738" y="3765550"/>
            <a:ext cx="820737" cy="722313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0"/>
              </a:cxn>
              <a:cxn ang="0">
                <a:pos x="0" y="197"/>
              </a:cxn>
              <a:cxn ang="0">
                <a:pos x="0" y="197"/>
              </a:cxn>
              <a:cxn ang="0">
                <a:pos x="2" y="201"/>
              </a:cxn>
              <a:cxn ang="0">
                <a:pos x="6" y="204"/>
              </a:cxn>
              <a:cxn ang="0">
                <a:pos x="510" y="204"/>
              </a:cxn>
              <a:cxn ang="0">
                <a:pos x="510" y="197"/>
              </a:cxn>
              <a:cxn ang="0">
                <a:pos x="504" y="197"/>
              </a:cxn>
              <a:cxn ang="0">
                <a:pos x="505" y="201"/>
              </a:cxn>
              <a:cxn ang="0">
                <a:pos x="504" y="197"/>
              </a:cxn>
              <a:cxn ang="0">
                <a:pos x="504" y="455"/>
              </a:cxn>
              <a:cxn ang="0">
                <a:pos x="517" y="455"/>
              </a:cxn>
              <a:cxn ang="0">
                <a:pos x="517" y="197"/>
              </a:cxn>
              <a:cxn ang="0">
                <a:pos x="515" y="197"/>
              </a:cxn>
              <a:cxn ang="0">
                <a:pos x="514" y="193"/>
              </a:cxn>
              <a:cxn ang="0">
                <a:pos x="510" y="191"/>
              </a:cxn>
              <a:cxn ang="0">
                <a:pos x="6" y="191"/>
              </a:cxn>
              <a:cxn ang="0">
                <a:pos x="12" y="197"/>
              </a:cxn>
              <a:cxn ang="0">
                <a:pos x="10" y="193"/>
              </a:cxn>
              <a:cxn ang="0">
                <a:pos x="6" y="197"/>
              </a:cxn>
              <a:cxn ang="0">
                <a:pos x="13" y="197"/>
              </a:cxn>
              <a:cxn ang="0">
                <a:pos x="13" y="0"/>
              </a:cxn>
            </a:cxnLst>
            <a:rect l="0" t="0" r="r" b="b"/>
            <a:pathLst>
              <a:path w="517" h="455">
                <a:moveTo>
                  <a:pt x="13" y="0"/>
                </a:moveTo>
                <a:lnTo>
                  <a:pt x="0" y="0"/>
                </a:lnTo>
                <a:lnTo>
                  <a:pt x="0" y="197"/>
                </a:lnTo>
                <a:lnTo>
                  <a:pt x="0" y="197"/>
                </a:lnTo>
                <a:lnTo>
                  <a:pt x="2" y="201"/>
                </a:lnTo>
                <a:lnTo>
                  <a:pt x="6" y="204"/>
                </a:lnTo>
                <a:lnTo>
                  <a:pt x="510" y="204"/>
                </a:lnTo>
                <a:lnTo>
                  <a:pt x="510" y="197"/>
                </a:lnTo>
                <a:lnTo>
                  <a:pt x="504" y="197"/>
                </a:lnTo>
                <a:lnTo>
                  <a:pt x="505" y="201"/>
                </a:lnTo>
                <a:lnTo>
                  <a:pt x="504" y="197"/>
                </a:lnTo>
                <a:lnTo>
                  <a:pt x="504" y="455"/>
                </a:lnTo>
                <a:lnTo>
                  <a:pt x="517" y="455"/>
                </a:lnTo>
                <a:lnTo>
                  <a:pt x="517" y="197"/>
                </a:lnTo>
                <a:lnTo>
                  <a:pt x="515" y="197"/>
                </a:lnTo>
                <a:lnTo>
                  <a:pt x="514" y="193"/>
                </a:lnTo>
                <a:lnTo>
                  <a:pt x="510" y="191"/>
                </a:lnTo>
                <a:lnTo>
                  <a:pt x="6" y="191"/>
                </a:lnTo>
                <a:lnTo>
                  <a:pt x="12" y="197"/>
                </a:lnTo>
                <a:lnTo>
                  <a:pt x="10" y="193"/>
                </a:lnTo>
                <a:lnTo>
                  <a:pt x="6" y="197"/>
                </a:lnTo>
                <a:lnTo>
                  <a:pt x="13" y="197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8" name="Rectangle 38"/>
          <p:cNvSpPr>
            <a:spLocks noChangeArrowheads="1"/>
          </p:cNvSpPr>
          <p:nvPr/>
        </p:nvSpPr>
        <p:spPr bwMode="auto">
          <a:xfrm>
            <a:off x="3462338" y="3057525"/>
            <a:ext cx="20637" cy="14303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399" name="Rectangle 39"/>
          <p:cNvSpPr>
            <a:spLocks noChangeArrowheads="1"/>
          </p:cNvSpPr>
          <p:nvPr/>
        </p:nvSpPr>
        <p:spPr bwMode="auto">
          <a:xfrm>
            <a:off x="3421063" y="3565525"/>
            <a:ext cx="303212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0" name="Rectangle 40"/>
          <p:cNvSpPr>
            <a:spLocks noChangeArrowheads="1"/>
          </p:cNvSpPr>
          <p:nvPr/>
        </p:nvSpPr>
        <p:spPr bwMode="auto">
          <a:xfrm>
            <a:off x="3487738" y="3594100"/>
            <a:ext cx="1763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Rc</a:t>
            </a:r>
            <a:endParaRPr lang="pl-PL" sz="2800" b="1">
              <a:latin typeface="+mn-lt"/>
            </a:endParaRPr>
          </a:p>
        </p:txBody>
      </p:sp>
      <p:sp>
        <p:nvSpPr>
          <p:cNvPr id="3087401" name="Rectangle 41"/>
          <p:cNvSpPr>
            <a:spLocks noChangeArrowheads="1"/>
          </p:cNvSpPr>
          <p:nvPr/>
        </p:nvSpPr>
        <p:spPr bwMode="auto">
          <a:xfrm>
            <a:off x="4973638" y="1704975"/>
            <a:ext cx="3216275" cy="4708525"/>
          </a:xfrm>
          <a:prstGeom prst="rect">
            <a:avLst/>
          </a:prstGeom>
          <a:solidFill>
            <a:srgbClr val="EAEAEA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2" name="Rectangle 42"/>
          <p:cNvSpPr>
            <a:spLocks noChangeArrowheads="1"/>
          </p:cNvSpPr>
          <p:nvPr/>
        </p:nvSpPr>
        <p:spPr bwMode="auto">
          <a:xfrm>
            <a:off x="5073650" y="2108200"/>
            <a:ext cx="2212975" cy="42068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3" name="Rectangle 43"/>
          <p:cNvSpPr>
            <a:spLocks noChangeArrowheads="1"/>
          </p:cNvSpPr>
          <p:nvPr/>
        </p:nvSpPr>
        <p:spPr bwMode="auto">
          <a:xfrm>
            <a:off x="7678738" y="5037138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MRFC</a:t>
            </a:r>
            <a:endParaRPr lang="pl-PL" sz="2800" b="1">
              <a:latin typeface="+mn-lt"/>
            </a:endParaRPr>
          </a:p>
        </p:txBody>
      </p:sp>
      <p:sp>
        <p:nvSpPr>
          <p:cNvPr id="3087404" name="Rectangle 44"/>
          <p:cNvSpPr>
            <a:spLocks noChangeArrowheads="1"/>
          </p:cNvSpPr>
          <p:nvPr/>
        </p:nvSpPr>
        <p:spPr bwMode="auto">
          <a:xfrm>
            <a:off x="7577138" y="4964113"/>
            <a:ext cx="565150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5" name="Rectangle 45"/>
          <p:cNvSpPr>
            <a:spLocks noChangeArrowheads="1"/>
          </p:cNvSpPr>
          <p:nvPr/>
        </p:nvSpPr>
        <p:spPr bwMode="auto">
          <a:xfrm>
            <a:off x="7550150" y="4994275"/>
            <a:ext cx="561975" cy="28416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6" name="Rectangle 46"/>
          <p:cNvSpPr>
            <a:spLocks noChangeArrowheads="1"/>
          </p:cNvSpPr>
          <p:nvPr/>
        </p:nvSpPr>
        <p:spPr bwMode="auto">
          <a:xfrm>
            <a:off x="7651750" y="5064125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MRFC</a:t>
            </a:r>
            <a:endParaRPr lang="pl-PL" sz="2800" b="1">
              <a:latin typeface="+mn-lt"/>
            </a:endParaRPr>
          </a:p>
        </p:txBody>
      </p:sp>
      <p:sp>
        <p:nvSpPr>
          <p:cNvPr id="3087407" name="Rectangle 47"/>
          <p:cNvSpPr>
            <a:spLocks noChangeArrowheads="1"/>
          </p:cNvSpPr>
          <p:nvPr/>
        </p:nvSpPr>
        <p:spPr bwMode="auto">
          <a:xfrm>
            <a:off x="7721600" y="4484688"/>
            <a:ext cx="32220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AS(s)</a:t>
            </a:r>
            <a:endParaRPr lang="pl-PL" sz="2800" b="1">
              <a:latin typeface="+mn-lt"/>
            </a:endParaRPr>
          </a:p>
        </p:txBody>
      </p:sp>
      <p:sp>
        <p:nvSpPr>
          <p:cNvPr id="3087408" name="Rectangle 48"/>
          <p:cNvSpPr>
            <a:spLocks noChangeArrowheads="1"/>
          </p:cNvSpPr>
          <p:nvPr/>
        </p:nvSpPr>
        <p:spPr bwMode="auto">
          <a:xfrm>
            <a:off x="7580313" y="4413250"/>
            <a:ext cx="587375" cy="287338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09" name="Rectangle 49"/>
          <p:cNvSpPr>
            <a:spLocks noChangeArrowheads="1"/>
          </p:cNvSpPr>
          <p:nvPr/>
        </p:nvSpPr>
        <p:spPr bwMode="auto">
          <a:xfrm>
            <a:off x="7554913" y="4443413"/>
            <a:ext cx="582612" cy="282575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0" name="Rectangle 50"/>
          <p:cNvSpPr>
            <a:spLocks noChangeArrowheads="1"/>
          </p:cNvSpPr>
          <p:nvPr/>
        </p:nvSpPr>
        <p:spPr bwMode="auto">
          <a:xfrm>
            <a:off x="7693025" y="4511675"/>
            <a:ext cx="32220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AS(s)</a:t>
            </a:r>
            <a:endParaRPr lang="pl-PL" sz="2800" b="1">
              <a:latin typeface="+mn-lt"/>
            </a:endParaRPr>
          </a:p>
        </p:txBody>
      </p:sp>
      <p:sp>
        <p:nvSpPr>
          <p:cNvPr id="3087411" name="Rectangle 51"/>
          <p:cNvSpPr>
            <a:spLocks noChangeArrowheads="1"/>
          </p:cNvSpPr>
          <p:nvPr/>
        </p:nvSpPr>
        <p:spPr bwMode="auto">
          <a:xfrm>
            <a:off x="7269163" y="2565400"/>
            <a:ext cx="339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2" name="Rectangle 52"/>
          <p:cNvSpPr>
            <a:spLocks noChangeArrowheads="1"/>
          </p:cNvSpPr>
          <p:nvPr/>
        </p:nvSpPr>
        <p:spPr bwMode="auto">
          <a:xfrm>
            <a:off x="7335838" y="2598738"/>
            <a:ext cx="1955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ISC</a:t>
            </a:r>
            <a:endParaRPr lang="pl-PL" sz="2800" b="1">
              <a:latin typeface="+mn-lt"/>
            </a:endParaRPr>
          </a:p>
        </p:txBody>
      </p:sp>
      <p:sp>
        <p:nvSpPr>
          <p:cNvPr id="3087413" name="Rectangle 53"/>
          <p:cNvSpPr>
            <a:spLocks noChangeArrowheads="1"/>
          </p:cNvSpPr>
          <p:nvPr/>
        </p:nvSpPr>
        <p:spPr bwMode="auto">
          <a:xfrm>
            <a:off x="7723188" y="5816600"/>
            <a:ext cx="34304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SGSN</a:t>
            </a:r>
            <a:endParaRPr lang="pl-PL" sz="2800" b="1">
              <a:latin typeface="+mn-lt"/>
            </a:endParaRPr>
          </a:p>
        </p:txBody>
      </p:sp>
      <p:sp>
        <p:nvSpPr>
          <p:cNvPr id="3087414" name="Rectangle 54"/>
          <p:cNvSpPr>
            <a:spLocks noChangeArrowheads="1"/>
          </p:cNvSpPr>
          <p:nvPr/>
        </p:nvSpPr>
        <p:spPr bwMode="auto">
          <a:xfrm>
            <a:off x="7607300" y="5745163"/>
            <a:ext cx="568325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5" name="Rectangle 55"/>
          <p:cNvSpPr>
            <a:spLocks noChangeArrowheads="1"/>
          </p:cNvSpPr>
          <p:nvPr/>
        </p:nvSpPr>
        <p:spPr bwMode="auto">
          <a:xfrm>
            <a:off x="7580313" y="5775325"/>
            <a:ext cx="565150" cy="284163"/>
          </a:xfrm>
          <a:prstGeom prst="rect">
            <a:avLst/>
          </a:prstGeom>
          <a:solidFill>
            <a:srgbClr val="CC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6" name="Rectangle 56"/>
          <p:cNvSpPr>
            <a:spLocks noChangeArrowheads="1"/>
          </p:cNvSpPr>
          <p:nvPr/>
        </p:nvSpPr>
        <p:spPr bwMode="auto">
          <a:xfrm>
            <a:off x="7694613" y="5845175"/>
            <a:ext cx="34304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SGSN</a:t>
            </a:r>
            <a:endParaRPr lang="pl-PL" sz="2800" b="1">
              <a:latin typeface="+mn-lt"/>
            </a:endParaRPr>
          </a:p>
        </p:txBody>
      </p:sp>
      <p:sp>
        <p:nvSpPr>
          <p:cNvPr id="3087417" name="Freeform 57"/>
          <p:cNvSpPr>
            <a:spLocks/>
          </p:cNvSpPr>
          <p:nvPr/>
        </p:nvSpPr>
        <p:spPr bwMode="auto">
          <a:xfrm>
            <a:off x="5114925" y="2782888"/>
            <a:ext cx="2465388" cy="3146425"/>
          </a:xfrm>
          <a:custGeom>
            <a:avLst/>
            <a:gdLst/>
            <a:ahLst/>
            <a:cxnLst>
              <a:cxn ang="0">
                <a:pos x="1553" y="1982"/>
              </a:cxn>
              <a:cxn ang="0">
                <a:pos x="1553" y="1968"/>
              </a:cxn>
              <a:cxn ang="0">
                <a:pos x="6" y="1968"/>
              </a:cxn>
              <a:cxn ang="0">
                <a:pos x="6" y="1974"/>
              </a:cxn>
              <a:cxn ang="0">
                <a:pos x="13" y="1974"/>
              </a:cxn>
              <a:cxn ang="0">
                <a:pos x="13" y="6"/>
              </a:cxn>
              <a:cxn ang="0">
                <a:pos x="6" y="6"/>
              </a:cxn>
              <a:cxn ang="0">
                <a:pos x="6" y="13"/>
              </a:cxn>
              <a:cxn ang="0">
                <a:pos x="66" y="13"/>
              </a:cxn>
              <a:cxn ang="0">
                <a:pos x="66" y="0"/>
              </a:cxn>
              <a:cxn ang="0">
                <a:pos x="6" y="0"/>
              </a:cxn>
              <a:cxn ang="0">
                <a:pos x="0" y="0"/>
              </a:cxn>
              <a:cxn ang="0">
                <a:pos x="0" y="6"/>
              </a:cxn>
              <a:cxn ang="0">
                <a:pos x="0" y="1974"/>
              </a:cxn>
              <a:cxn ang="0">
                <a:pos x="0" y="1982"/>
              </a:cxn>
              <a:cxn ang="0">
                <a:pos x="6" y="1982"/>
              </a:cxn>
              <a:cxn ang="0">
                <a:pos x="1553" y="1982"/>
              </a:cxn>
            </a:cxnLst>
            <a:rect l="0" t="0" r="r" b="b"/>
            <a:pathLst>
              <a:path w="1553" h="1982">
                <a:moveTo>
                  <a:pt x="1553" y="1982"/>
                </a:moveTo>
                <a:lnTo>
                  <a:pt x="1553" y="1968"/>
                </a:lnTo>
                <a:lnTo>
                  <a:pt x="6" y="1968"/>
                </a:lnTo>
                <a:lnTo>
                  <a:pt x="6" y="1974"/>
                </a:lnTo>
                <a:lnTo>
                  <a:pt x="13" y="1974"/>
                </a:lnTo>
                <a:lnTo>
                  <a:pt x="13" y="6"/>
                </a:lnTo>
                <a:lnTo>
                  <a:pt x="6" y="6"/>
                </a:lnTo>
                <a:lnTo>
                  <a:pt x="6" y="13"/>
                </a:lnTo>
                <a:lnTo>
                  <a:pt x="66" y="13"/>
                </a:lnTo>
                <a:lnTo>
                  <a:pt x="6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lnTo>
                  <a:pt x="0" y="1974"/>
                </a:lnTo>
                <a:lnTo>
                  <a:pt x="0" y="1982"/>
                </a:lnTo>
                <a:lnTo>
                  <a:pt x="6" y="1982"/>
                </a:lnTo>
                <a:lnTo>
                  <a:pt x="1553" y="19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8" name="Rectangle 58"/>
          <p:cNvSpPr>
            <a:spLocks noChangeArrowheads="1"/>
          </p:cNvSpPr>
          <p:nvPr/>
        </p:nvSpPr>
        <p:spPr bwMode="auto">
          <a:xfrm>
            <a:off x="7250113" y="5761038"/>
            <a:ext cx="357187" cy="19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19" name="Rectangle 59"/>
          <p:cNvSpPr>
            <a:spLocks noChangeArrowheads="1"/>
          </p:cNvSpPr>
          <p:nvPr/>
        </p:nvSpPr>
        <p:spPr bwMode="auto">
          <a:xfrm>
            <a:off x="7318375" y="5734050"/>
            <a:ext cx="25648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CAP</a:t>
            </a:r>
            <a:endParaRPr lang="pl-PL" sz="3200" b="1">
              <a:latin typeface="+mn-lt"/>
            </a:endParaRPr>
          </a:p>
        </p:txBody>
      </p:sp>
      <p:sp>
        <p:nvSpPr>
          <p:cNvPr id="3087420" name="Rectangle 60"/>
          <p:cNvSpPr>
            <a:spLocks noChangeArrowheads="1"/>
          </p:cNvSpPr>
          <p:nvPr/>
        </p:nvSpPr>
        <p:spPr bwMode="auto">
          <a:xfrm>
            <a:off x="5235575" y="6038850"/>
            <a:ext cx="1884363" cy="271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21" name="Rectangle 61"/>
          <p:cNvSpPr>
            <a:spLocks noChangeArrowheads="1"/>
          </p:cNvSpPr>
          <p:nvPr/>
        </p:nvSpPr>
        <p:spPr bwMode="auto">
          <a:xfrm>
            <a:off x="5303838" y="6070600"/>
            <a:ext cx="1880836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+mn-lt"/>
              </a:rPr>
              <a:t>Online Charging System</a:t>
            </a:r>
            <a:endParaRPr lang="pl-PL" b="1">
              <a:latin typeface="+mn-lt"/>
            </a:endParaRPr>
          </a:p>
        </p:txBody>
      </p:sp>
      <p:sp>
        <p:nvSpPr>
          <p:cNvPr id="3087422" name="Rectangle 62"/>
          <p:cNvSpPr>
            <a:spLocks noChangeArrowheads="1"/>
          </p:cNvSpPr>
          <p:nvPr/>
        </p:nvSpPr>
        <p:spPr bwMode="auto">
          <a:xfrm>
            <a:off x="5902325" y="1728788"/>
            <a:ext cx="1665288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23" name="Rectangle 63"/>
          <p:cNvSpPr>
            <a:spLocks noChangeArrowheads="1"/>
          </p:cNvSpPr>
          <p:nvPr/>
        </p:nvSpPr>
        <p:spPr bwMode="auto">
          <a:xfrm>
            <a:off x="5970588" y="1758950"/>
            <a:ext cx="166154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+mn-lt"/>
              </a:rPr>
              <a:t>Home(B) + Visited(B)</a:t>
            </a:r>
            <a:endParaRPr lang="pl-PL" b="1">
              <a:latin typeface="+mn-lt"/>
            </a:endParaRPr>
          </a:p>
        </p:txBody>
      </p:sp>
      <p:sp>
        <p:nvSpPr>
          <p:cNvPr id="3087424" name="Rectangle 64"/>
          <p:cNvSpPr>
            <a:spLocks noChangeArrowheads="1"/>
          </p:cNvSpPr>
          <p:nvPr/>
        </p:nvSpPr>
        <p:spPr bwMode="auto">
          <a:xfrm>
            <a:off x="6234113" y="3884613"/>
            <a:ext cx="304800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25" name="Rectangle 65"/>
          <p:cNvSpPr>
            <a:spLocks noChangeArrowheads="1"/>
          </p:cNvSpPr>
          <p:nvPr/>
        </p:nvSpPr>
        <p:spPr bwMode="auto">
          <a:xfrm>
            <a:off x="6303963" y="3913188"/>
            <a:ext cx="18812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Re</a:t>
            </a:r>
            <a:endParaRPr lang="pl-PL" sz="2800" b="1">
              <a:latin typeface="+mn-lt"/>
            </a:endParaRPr>
          </a:p>
        </p:txBody>
      </p:sp>
      <p:sp>
        <p:nvSpPr>
          <p:cNvPr id="3087426" name="Rectangle 66"/>
          <p:cNvSpPr>
            <a:spLocks noChangeArrowheads="1"/>
          </p:cNvSpPr>
          <p:nvPr/>
        </p:nvSpPr>
        <p:spPr bwMode="auto">
          <a:xfrm>
            <a:off x="6383338" y="2525713"/>
            <a:ext cx="309562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27" name="Rectangle 67"/>
          <p:cNvSpPr>
            <a:spLocks noChangeArrowheads="1"/>
          </p:cNvSpPr>
          <p:nvPr/>
        </p:nvSpPr>
        <p:spPr bwMode="auto">
          <a:xfrm>
            <a:off x="6450013" y="2555875"/>
            <a:ext cx="19717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Rb</a:t>
            </a:r>
            <a:endParaRPr lang="pl-PL" sz="2800" b="1">
              <a:latin typeface="+mn-lt"/>
            </a:endParaRPr>
          </a:p>
        </p:txBody>
      </p:sp>
      <p:sp>
        <p:nvSpPr>
          <p:cNvPr id="3087428" name="Rectangle 68"/>
          <p:cNvSpPr>
            <a:spLocks noChangeArrowheads="1"/>
          </p:cNvSpPr>
          <p:nvPr/>
        </p:nvSpPr>
        <p:spPr bwMode="auto">
          <a:xfrm>
            <a:off x="7265988" y="4395788"/>
            <a:ext cx="312737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29" name="Rectangle 69"/>
          <p:cNvSpPr>
            <a:spLocks noChangeArrowheads="1"/>
          </p:cNvSpPr>
          <p:nvPr/>
        </p:nvSpPr>
        <p:spPr bwMode="auto">
          <a:xfrm>
            <a:off x="7334250" y="4425950"/>
            <a:ext cx="19402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Ro</a:t>
            </a:r>
            <a:endParaRPr lang="pl-PL" sz="2800" b="1">
              <a:latin typeface="+mn-lt"/>
            </a:endParaRPr>
          </a:p>
        </p:txBody>
      </p:sp>
      <p:sp>
        <p:nvSpPr>
          <p:cNvPr id="3087430" name="Rectangle 70"/>
          <p:cNvSpPr>
            <a:spLocks noChangeArrowheads="1"/>
          </p:cNvSpPr>
          <p:nvPr/>
        </p:nvSpPr>
        <p:spPr bwMode="auto">
          <a:xfrm>
            <a:off x="7256463" y="4938713"/>
            <a:ext cx="312737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1" name="Rectangle 71"/>
          <p:cNvSpPr>
            <a:spLocks noChangeArrowheads="1"/>
          </p:cNvSpPr>
          <p:nvPr/>
        </p:nvSpPr>
        <p:spPr bwMode="auto">
          <a:xfrm>
            <a:off x="7324725" y="4968875"/>
            <a:ext cx="19402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Ro</a:t>
            </a:r>
            <a:endParaRPr lang="pl-PL" sz="2800" b="1">
              <a:latin typeface="+mn-lt"/>
            </a:endParaRPr>
          </a:p>
        </p:txBody>
      </p:sp>
      <p:sp>
        <p:nvSpPr>
          <p:cNvPr id="3087432" name="Freeform 72"/>
          <p:cNvSpPr>
            <a:spLocks/>
          </p:cNvSpPr>
          <p:nvPr/>
        </p:nvSpPr>
        <p:spPr bwMode="auto">
          <a:xfrm>
            <a:off x="6402388" y="2719388"/>
            <a:ext cx="309562" cy="25400"/>
          </a:xfrm>
          <a:custGeom>
            <a:avLst/>
            <a:gdLst/>
            <a:ahLst/>
            <a:cxnLst>
              <a:cxn ang="0">
                <a:pos x="195" y="16"/>
              </a:cxn>
              <a:cxn ang="0">
                <a:pos x="195" y="3"/>
              </a:cxn>
              <a:cxn ang="0">
                <a:pos x="0" y="0"/>
              </a:cxn>
              <a:cxn ang="0">
                <a:pos x="0" y="13"/>
              </a:cxn>
              <a:cxn ang="0">
                <a:pos x="195" y="16"/>
              </a:cxn>
            </a:cxnLst>
            <a:rect l="0" t="0" r="r" b="b"/>
            <a:pathLst>
              <a:path w="195" h="16">
                <a:moveTo>
                  <a:pt x="195" y="16"/>
                </a:moveTo>
                <a:lnTo>
                  <a:pt x="195" y="3"/>
                </a:lnTo>
                <a:lnTo>
                  <a:pt x="0" y="0"/>
                </a:lnTo>
                <a:lnTo>
                  <a:pt x="0" y="13"/>
                </a:lnTo>
                <a:lnTo>
                  <a:pt x="195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3" name="Freeform 73"/>
          <p:cNvSpPr>
            <a:spLocks/>
          </p:cNvSpPr>
          <p:nvPr/>
        </p:nvSpPr>
        <p:spPr bwMode="auto">
          <a:xfrm>
            <a:off x="6219825" y="2982913"/>
            <a:ext cx="368300" cy="606425"/>
          </a:xfrm>
          <a:custGeom>
            <a:avLst/>
            <a:gdLst/>
            <a:ahLst/>
            <a:cxnLst>
              <a:cxn ang="0">
                <a:pos x="232" y="382"/>
              </a:cxn>
              <a:cxn ang="0">
                <a:pos x="232" y="368"/>
              </a:cxn>
              <a:cxn ang="0">
                <a:pos x="6" y="368"/>
              </a:cxn>
              <a:cxn ang="0">
                <a:pos x="6" y="374"/>
              </a:cxn>
              <a:cxn ang="0">
                <a:pos x="12" y="374"/>
              </a:cxn>
              <a:cxn ang="0">
                <a:pos x="10" y="370"/>
              </a:cxn>
              <a:cxn ang="0">
                <a:pos x="13" y="374"/>
              </a:cxn>
              <a:cxn ang="0">
                <a:pos x="13" y="0"/>
              </a:cxn>
              <a:cxn ang="0">
                <a:pos x="0" y="0"/>
              </a:cxn>
              <a:cxn ang="0">
                <a:pos x="0" y="374"/>
              </a:cxn>
              <a:cxn ang="0">
                <a:pos x="0" y="374"/>
              </a:cxn>
              <a:cxn ang="0">
                <a:pos x="1" y="379"/>
              </a:cxn>
              <a:cxn ang="0">
                <a:pos x="6" y="382"/>
              </a:cxn>
              <a:cxn ang="0">
                <a:pos x="232" y="382"/>
              </a:cxn>
            </a:cxnLst>
            <a:rect l="0" t="0" r="r" b="b"/>
            <a:pathLst>
              <a:path w="232" h="382">
                <a:moveTo>
                  <a:pt x="232" y="382"/>
                </a:moveTo>
                <a:lnTo>
                  <a:pt x="232" y="368"/>
                </a:lnTo>
                <a:lnTo>
                  <a:pt x="6" y="368"/>
                </a:lnTo>
                <a:lnTo>
                  <a:pt x="6" y="374"/>
                </a:lnTo>
                <a:lnTo>
                  <a:pt x="12" y="374"/>
                </a:lnTo>
                <a:lnTo>
                  <a:pt x="10" y="370"/>
                </a:lnTo>
                <a:lnTo>
                  <a:pt x="13" y="374"/>
                </a:lnTo>
                <a:lnTo>
                  <a:pt x="13" y="0"/>
                </a:lnTo>
                <a:lnTo>
                  <a:pt x="0" y="0"/>
                </a:lnTo>
                <a:lnTo>
                  <a:pt x="0" y="374"/>
                </a:lnTo>
                <a:lnTo>
                  <a:pt x="0" y="374"/>
                </a:lnTo>
                <a:lnTo>
                  <a:pt x="1" y="379"/>
                </a:lnTo>
                <a:lnTo>
                  <a:pt x="6" y="382"/>
                </a:lnTo>
                <a:lnTo>
                  <a:pt x="232" y="3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4" name="Rectangle 74"/>
          <p:cNvSpPr>
            <a:spLocks noChangeArrowheads="1"/>
          </p:cNvSpPr>
          <p:nvPr/>
        </p:nvSpPr>
        <p:spPr bwMode="auto">
          <a:xfrm>
            <a:off x="6189663" y="3208338"/>
            <a:ext cx="304800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5" name="Rectangle 75"/>
          <p:cNvSpPr>
            <a:spLocks noChangeArrowheads="1"/>
          </p:cNvSpPr>
          <p:nvPr/>
        </p:nvSpPr>
        <p:spPr bwMode="auto">
          <a:xfrm>
            <a:off x="6259513" y="3240088"/>
            <a:ext cx="18812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Re</a:t>
            </a:r>
            <a:endParaRPr lang="pl-PL" sz="2800" b="1">
              <a:latin typeface="+mn-lt"/>
            </a:endParaRPr>
          </a:p>
        </p:txBody>
      </p:sp>
      <p:sp>
        <p:nvSpPr>
          <p:cNvPr id="3087436" name="Freeform 76"/>
          <p:cNvSpPr>
            <a:spLocks/>
          </p:cNvSpPr>
          <p:nvPr/>
        </p:nvSpPr>
        <p:spPr bwMode="auto">
          <a:xfrm>
            <a:off x="6046788" y="3784600"/>
            <a:ext cx="823912" cy="703263"/>
          </a:xfrm>
          <a:custGeom>
            <a:avLst/>
            <a:gdLst/>
            <a:ahLst/>
            <a:cxnLst>
              <a:cxn ang="0">
                <a:pos x="519" y="0"/>
              </a:cxn>
              <a:cxn ang="0">
                <a:pos x="505" y="0"/>
              </a:cxn>
              <a:cxn ang="0">
                <a:pos x="505" y="191"/>
              </a:cxn>
              <a:cxn ang="0">
                <a:pos x="511" y="191"/>
              </a:cxn>
              <a:cxn ang="0">
                <a:pos x="511" y="185"/>
              </a:cxn>
              <a:cxn ang="0">
                <a:pos x="507" y="186"/>
              </a:cxn>
              <a:cxn ang="0">
                <a:pos x="511" y="185"/>
              </a:cxn>
              <a:cxn ang="0">
                <a:pos x="6" y="185"/>
              </a:cxn>
              <a:cxn ang="0">
                <a:pos x="6" y="185"/>
              </a:cxn>
              <a:cxn ang="0">
                <a:pos x="2" y="186"/>
              </a:cxn>
              <a:cxn ang="0">
                <a:pos x="0" y="191"/>
              </a:cxn>
              <a:cxn ang="0">
                <a:pos x="0" y="443"/>
              </a:cxn>
              <a:cxn ang="0">
                <a:pos x="14" y="443"/>
              </a:cxn>
              <a:cxn ang="0">
                <a:pos x="14" y="191"/>
              </a:cxn>
              <a:cxn ang="0">
                <a:pos x="6" y="197"/>
              </a:cxn>
              <a:cxn ang="0">
                <a:pos x="11" y="195"/>
              </a:cxn>
              <a:cxn ang="0">
                <a:pos x="12" y="191"/>
              </a:cxn>
              <a:cxn ang="0">
                <a:pos x="6" y="191"/>
              </a:cxn>
              <a:cxn ang="0">
                <a:pos x="6" y="198"/>
              </a:cxn>
              <a:cxn ang="0">
                <a:pos x="511" y="198"/>
              </a:cxn>
              <a:cxn ang="0">
                <a:pos x="511" y="197"/>
              </a:cxn>
              <a:cxn ang="0">
                <a:pos x="516" y="195"/>
              </a:cxn>
              <a:cxn ang="0">
                <a:pos x="517" y="191"/>
              </a:cxn>
              <a:cxn ang="0">
                <a:pos x="519" y="191"/>
              </a:cxn>
              <a:cxn ang="0">
                <a:pos x="519" y="0"/>
              </a:cxn>
            </a:cxnLst>
            <a:rect l="0" t="0" r="r" b="b"/>
            <a:pathLst>
              <a:path w="519" h="443">
                <a:moveTo>
                  <a:pt x="519" y="0"/>
                </a:moveTo>
                <a:lnTo>
                  <a:pt x="505" y="0"/>
                </a:lnTo>
                <a:lnTo>
                  <a:pt x="505" y="191"/>
                </a:lnTo>
                <a:lnTo>
                  <a:pt x="511" y="191"/>
                </a:lnTo>
                <a:lnTo>
                  <a:pt x="511" y="185"/>
                </a:lnTo>
                <a:lnTo>
                  <a:pt x="507" y="186"/>
                </a:lnTo>
                <a:lnTo>
                  <a:pt x="511" y="185"/>
                </a:lnTo>
                <a:lnTo>
                  <a:pt x="6" y="185"/>
                </a:lnTo>
                <a:lnTo>
                  <a:pt x="6" y="185"/>
                </a:lnTo>
                <a:lnTo>
                  <a:pt x="2" y="186"/>
                </a:lnTo>
                <a:lnTo>
                  <a:pt x="0" y="191"/>
                </a:lnTo>
                <a:lnTo>
                  <a:pt x="0" y="443"/>
                </a:lnTo>
                <a:lnTo>
                  <a:pt x="14" y="443"/>
                </a:lnTo>
                <a:lnTo>
                  <a:pt x="14" y="191"/>
                </a:lnTo>
                <a:lnTo>
                  <a:pt x="6" y="197"/>
                </a:lnTo>
                <a:lnTo>
                  <a:pt x="11" y="195"/>
                </a:lnTo>
                <a:lnTo>
                  <a:pt x="12" y="191"/>
                </a:lnTo>
                <a:lnTo>
                  <a:pt x="6" y="191"/>
                </a:lnTo>
                <a:lnTo>
                  <a:pt x="6" y="198"/>
                </a:lnTo>
                <a:lnTo>
                  <a:pt x="511" y="198"/>
                </a:lnTo>
                <a:lnTo>
                  <a:pt x="511" y="197"/>
                </a:lnTo>
                <a:lnTo>
                  <a:pt x="516" y="195"/>
                </a:lnTo>
                <a:lnTo>
                  <a:pt x="517" y="191"/>
                </a:lnTo>
                <a:lnTo>
                  <a:pt x="519" y="191"/>
                </a:lnTo>
                <a:lnTo>
                  <a:pt x="51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7" name="Rectangle 77"/>
          <p:cNvSpPr>
            <a:spLocks noChangeArrowheads="1"/>
          </p:cNvSpPr>
          <p:nvPr/>
        </p:nvSpPr>
        <p:spPr bwMode="auto">
          <a:xfrm>
            <a:off x="5857875" y="3057525"/>
            <a:ext cx="22225" cy="14303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8" name="Rectangle 78"/>
          <p:cNvSpPr>
            <a:spLocks noChangeArrowheads="1"/>
          </p:cNvSpPr>
          <p:nvPr/>
        </p:nvSpPr>
        <p:spPr bwMode="auto">
          <a:xfrm>
            <a:off x="5616575" y="3565525"/>
            <a:ext cx="304800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39" name="Rectangle 79"/>
          <p:cNvSpPr>
            <a:spLocks noChangeArrowheads="1"/>
          </p:cNvSpPr>
          <p:nvPr/>
        </p:nvSpPr>
        <p:spPr bwMode="auto">
          <a:xfrm>
            <a:off x="5686425" y="3594100"/>
            <a:ext cx="1763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+mn-lt"/>
              </a:rPr>
              <a:t>Rc</a:t>
            </a:r>
            <a:endParaRPr lang="pl-PL" sz="2800" b="1">
              <a:latin typeface="+mn-lt"/>
            </a:endParaRPr>
          </a:p>
        </p:txBody>
      </p:sp>
      <p:sp>
        <p:nvSpPr>
          <p:cNvPr id="3087440" name="Rectangle 80"/>
          <p:cNvSpPr>
            <a:spLocks noChangeArrowheads="1"/>
          </p:cNvSpPr>
          <p:nvPr/>
        </p:nvSpPr>
        <p:spPr bwMode="auto">
          <a:xfrm>
            <a:off x="5173663" y="2386013"/>
            <a:ext cx="1230312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2" name="Group 81"/>
          <p:cNvGrpSpPr>
            <a:grpSpLocks/>
          </p:cNvGrpSpPr>
          <p:nvPr/>
        </p:nvGrpSpPr>
        <p:grpSpPr bwMode="auto">
          <a:xfrm>
            <a:off x="5762625" y="2390775"/>
            <a:ext cx="9525" cy="682625"/>
            <a:chOff x="3630" y="1506"/>
            <a:chExt cx="6" cy="430"/>
          </a:xfrm>
        </p:grpSpPr>
        <p:sp>
          <p:nvSpPr>
            <p:cNvPr id="3087442" name="Rectangle 82"/>
            <p:cNvSpPr>
              <a:spLocks noChangeArrowheads="1"/>
            </p:cNvSpPr>
            <p:nvPr/>
          </p:nvSpPr>
          <p:spPr bwMode="auto">
            <a:xfrm>
              <a:off x="3630" y="1913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3" name="Rectangle 83"/>
            <p:cNvSpPr>
              <a:spLocks noChangeArrowheads="1"/>
            </p:cNvSpPr>
            <p:nvPr/>
          </p:nvSpPr>
          <p:spPr bwMode="auto">
            <a:xfrm>
              <a:off x="3630" y="1872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4" name="Rectangle 84"/>
            <p:cNvSpPr>
              <a:spLocks noChangeArrowheads="1"/>
            </p:cNvSpPr>
            <p:nvPr/>
          </p:nvSpPr>
          <p:spPr bwMode="auto">
            <a:xfrm>
              <a:off x="3630" y="1830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5" name="Rectangle 85"/>
            <p:cNvSpPr>
              <a:spLocks noChangeArrowheads="1"/>
            </p:cNvSpPr>
            <p:nvPr/>
          </p:nvSpPr>
          <p:spPr bwMode="auto">
            <a:xfrm>
              <a:off x="3630" y="1789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6" name="Rectangle 86"/>
            <p:cNvSpPr>
              <a:spLocks noChangeArrowheads="1"/>
            </p:cNvSpPr>
            <p:nvPr/>
          </p:nvSpPr>
          <p:spPr bwMode="auto">
            <a:xfrm>
              <a:off x="3630" y="1748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7" name="Rectangle 87"/>
            <p:cNvSpPr>
              <a:spLocks noChangeArrowheads="1"/>
            </p:cNvSpPr>
            <p:nvPr/>
          </p:nvSpPr>
          <p:spPr bwMode="auto">
            <a:xfrm>
              <a:off x="3630" y="1707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8" name="Rectangle 88"/>
            <p:cNvSpPr>
              <a:spLocks noChangeArrowheads="1"/>
            </p:cNvSpPr>
            <p:nvPr/>
          </p:nvSpPr>
          <p:spPr bwMode="auto">
            <a:xfrm>
              <a:off x="3630" y="1666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49" name="Rectangle 89"/>
            <p:cNvSpPr>
              <a:spLocks noChangeArrowheads="1"/>
            </p:cNvSpPr>
            <p:nvPr/>
          </p:nvSpPr>
          <p:spPr bwMode="auto">
            <a:xfrm>
              <a:off x="3630" y="1625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50" name="Rectangle 90"/>
            <p:cNvSpPr>
              <a:spLocks noChangeArrowheads="1"/>
            </p:cNvSpPr>
            <p:nvPr/>
          </p:nvSpPr>
          <p:spPr bwMode="auto">
            <a:xfrm>
              <a:off x="3630" y="1584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51" name="Rectangle 91"/>
            <p:cNvSpPr>
              <a:spLocks noChangeArrowheads="1"/>
            </p:cNvSpPr>
            <p:nvPr/>
          </p:nvSpPr>
          <p:spPr bwMode="auto">
            <a:xfrm>
              <a:off x="3630" y="1543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52" name="Rectangle 92"/>
            <p:cNvSpPr>
              <a:spLocks noChangeArrowheads="1"/>
            </p:cNvSpPr>
            <p:nvPr/>
          </p:nvSpPr>
          <p:spPr bwMode="auto">
            <a:xfrm>
              <a:off x="3630" y="1506"/>
              <a:ext cx="6" cy="1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3" name="Group 93"/>
          <p:cNvGrpSpPr>
            <a:grpSpLocks/>
          </p:cNvGrpSpPr>
          <p:nvPr/>
        </p:nvGrpSpPr>
        <p:grpSpPr bwMode="auto">
          <a:xfrm>
            <a:off x="5830888" y="2689225"/>
            <a:ext cx="533400" cy="344488"/>
            <a:chOff x="3673" y="1694"/>
            <a:chExt cx="336" cy="217"/>
          </a:xfrm>
        </p:grpSpPr>
        <p:grpSp>
          <p:nvGrpSpPr>
            <p:cNvPr id="4" name="Group 94"/>
            <p:cNvGrpSpPr>
              <a:grpSpLocks/>
            </p:cNvGrpSpPr>
            <p:nvPr/>
          </p:nvGrpSpPr>
          <p:grpSpPr bwMode="auto">
            <a:xfrm>
              <a:off x="3695" y="1694"/>
              <a:ext cx="280" cy="217"/>
              <a:chOff x="3695" y="1694"/>
              <a:chExt cx="280" cy="217"/>
            </a:xfrm>
          </p:grpSpPr>
          <p:sp>
            <p:nvSpPr>
              <p:cNvPr id="3087455" name="Freeform 95"/>
              <p:cNvSpPr>
                <a:spLocks/>
              </p:cNvSpPr>
              <p:nvPr/>
            </p:nvSpPr>
            <p:spPr bwMode="auto">
              <a:xfrm>
                <a:off x="3698" y="1697"/>
                <a:ext cx="274" cy="211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10" y="0"/>
                  </a:cxn>
                  <a:cxn ang="0">
                    <a:pos x="83" y="1"/>
                  </a:cxn>
                  <a:cxn ang="0">
                    <a:pos x="60" y="4"/>
                  </a:cxn>
                  <a:cxn ang="0">
                    <a:pos x="41" y="7"/>
                  </a:cxn>
                  <a:cxn ang="0">
                    <a:pos x="23" y="12"/>
                  </a:cxn>
                  <a:cxn ang="0">
                    <a:pos x="10" y="16"/>
                  </a:cxn>
                  <a:cxn ang="0">
                    <a:pos x="3" y="20"/>
                  </a:cxn>
                  <a:cxn ang="0">
                    <a:pos x="0" y="26"/>
                  </a:cxn>
                  <a:cxn ang="0">
                    <a:pos x="0" y="185"/>
                  </a:cxn>
                  <a:cxn ang="0">
                    <a:pos x="3" y="191"/>
                  </a:cxn>
                  <a:cxn ang="0">
                    <a:pos x="10" y="195"/>
                  </a:cxn>
                  <a:cxn ang="0">
                    <a:pos x="23" y="200"/>
                  </a:cxn>
                  <a:cxn ang="0">
                    <a:pos x="41" y="204"/>
                  </a:cxn>
                  <a:cxn ang="0">
                    <a:pos x="60" y="207"/>
                  </a:cxn>
                  <a:cxn ang="0">
                    <a:pos x="83" y="210"/>
                  </a:cxn>
                  <a:cxn ang="0">
                    <a:pos x="110" y="211"/>
                  </a:cxn>
                  <a:cxn ang="0">
                    <a:pos x="138" y="211"/>
                  </a:cxn>
                  <a:cxn ang="0">
                    <a:pos x="166" y="211"/>
                  </a:cxn>
                  <a:cxn ang="0">
                    <a:pos x="192" y="210"/>
                  </a:cxn>
                  <a:cxn ang="0">
                    <a:pos x="214" y="207"/>
                  </a:cxn>
                  <a:cxn ang="0">
                    <a:pos x="235" y="204"/>
                  </a:cxn>
                  <a:cxn ang="0">
                    <a:pos x="251" y="200"/>
                  </a:cxn>
                  <a:cxn ang="0">
                    <a:pos x="264" y="195"/>
                  </a:cxn>
                  <a:cxn ang="0">
                    <a:pos x="271" y="191"/>
                  </a:cxn>
                  <a:cxn ang="0">
                    <a:pos x="274" y="185"/>
                  </a:cxn>
                  <a:cxn ang="0">
                    <a:pos x="274" y="26"/>
                  </a:cxn>
                  <a:cxn ang="0">
                    <a:pos x="271" y="20"/>
                  </a:cxn>
                  <a:cxn ang="0">
                    <a:pos x="264" y="16"/>
                  </a:cxn>
                  <a:cxn ang="0">
                    <a:pos x="251" y="12"/>
                  </a:cxn>
                  <a:cxn ang="0">
                    <a:pos x="235" y="7"/>
                  </a:cxn>
                  <a:cxn ang="0">
                    <a:pos x="214" y="4"/>
                  </a:cxn>
                  <a:cxn ang="0">
                    <a:pos x="192" y="1"/>
                  </a:cxn>
                  <a:cxn ang="0">
                    <a:pos x="166" y="0"/>
                  </a:cxn>
                  <a:cxn ang="0">
                    <a:pos x="138" y="0"/>
                  </a:cxn>
                </a:cxnLst>
                <a:rect l="0" t="0" r="r" b="b"/>
                <a:pathLst>
                  <a:path w="274" h="211">
                    <a:moveTo>
                      <a:pt x="138" y="0"/>
                    </a:moveTo>
                    <a:lnTo>
                      <a:pt x="110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41" y="7"/>
                    </a:lnTo>
                    <a:lnTo>
                      <a:pt x="23" y="12"/>
                    </a:lnTo>
                    <a:lnTo>
                      <a:pt x="10" y="16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185"/>
                    </a:lnTo>
                    <a:lnTo>
                      <a:pt x="3" y="191"/>
                    </a:lnTo>
                    <a:lnTo>
                      <a:pt x="10" y="195"/>
                    </a:lnTo>
                    <a:lnTo>
                      <a:pt x="23" y="200"/>
                    </a:lnTo>
                    <a:lnTo>
                      <a:pt x="41" y="204"/>
                    </a:lnTo>
                    <a:lnTo>
                      <a:pt x="60" y="207"/>
                    </a:lnTo>
                    <a:lnTo>
                      <a:pt x="83" y="210"/>
                    </a:lnTo>
                    <a:lnTo>
                      <a:pt x="110" y="211"/>
                    </a:lnTo>
                    <a:lnTo>
                      <a:pt x="138" y="211"/>
                    </a:lnTo>
                    <a:lnTo>
                      <a:pt x="166" y="211"/>
                    </a:lnTo>
                    <a:lnTo>
                      <a:pt x="192" y="210"/>
                    </a:lnTo>
                    <a:lnTo>
                      <a:pt x="214" y="207"/>
                    </a:lnTo>
                    <a:lnTo>
                      <a:pt x="235" y="204"/>
                    </a:lnTo>
                    <a:lnTo>
                      <a:pt x="251" y="200"/>
                    </a:lnTo>
                    <a:lnTo>
                      <a:pt x="264" y="195"/>
                    </a:lnTo>
                    <a:lnTo>
                      <a:pt x="271" y="191"/>
                    </a:lnTo>
                    <a:lnTo>
                      <a:pt x="274" y="185"/>
                    </a:lnTo>
                    <a:lnTo>
                      <a:pt x="274" y="26"/>
                    </a:lnTo>
                    <a:lnTo>
                      <a:pt x="271" y="20"/>
                    </a:lnTo>
                    <a:lnTo>
                      <a:pt x="264" y="16"/>
                    </a:lnTo>
                    <a:lnTo>
                      <a:pt x="251" y="12"/>
                    </a:lnTo>
                    <a:lnTo>
                      <a:pt x="235" y="7"/>
                    </a:lnTo>
                    <a:lnTo>
                      <a:pt x="214" y="4"/>
                    </a:lnTo>
                    <a:lnTo>
                      <a:pt x="192" y="1"/>
                    </a:lnTo>
                    <a:lnTo>
                      <a:pt x="166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56" name="Freeform 96"/>
              <p:cNvSpPr>
                <a:spLocks/>
              </p:cNvSpPr>
              <p:nvPr/>
            </p:nvSpPr>
            <p:spPr bwMode="auto">
              <a:xfrm>
                <a:off x="3698" y="1697"/>
                <a:ext cx="274" cy="53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" y="32"/>
                  </a:cxn>
                  <a:cxn ang="0">
                    <a:pos x="10" y="37"/>
                  </a:cxn>
                  <a:cxn ang="0">
                    <a:pos x="23" y="41"/>
                  </a:cxn>
                  <a:cxn ang="0">
                    <a:pos x="41" y="45"/>
                  </a:cxn>
                  <a:cxn ang="0">
                    <a:pos x="60" y="48"/>
                  </a:cxn>
                  <a:cxn ang="0">
                    <a:pos x="83" y="51"/>
                  </a:cxn>
                  <a:cxn ang="0">
                    <a:pos x="110" y="53"/>
                  </a:cxn>
                  <a:cxn ang="0">
                    <a:pos x="138" y="53"/>
                  </a:cxn>
                  <a:cxn ang="0">
                    <a:pos x="166" y="53"/>
                  </a:cxn>
                  <a:cxn ang="0">
                    <a:pos x="192" y="51"/>
                  </a:cxn>
                  <a:cxn ang="0">
                    <a:pos x="214" y="48"/>
                  </a:cxn>
                  <a:cxn ang="0">
                    <a:pos x="235" y="45"/>
                  </a:cxn>
                  <a:cxn ang="0">
                    <a:pos x="251" y="41"/>
                  </a:cxn>
                  <a:cxn ang="0">
                    <a:pos x="264" y="37"/>
                  </a:cxn>
                  <a:cxn ang="0">
                    <a:pos x="271" y="32"/>
                  </a:cxn>
                  <a:cxn ang="0">
                    <a:pos x="274" y="26"/>
                  </a:cxn>
                  <a:cxn ang="0">
                    <a:pos x="271" y="20"/>
                  </a:cxn>
                  <a:cxn ang="0">
                    <a:pos x="264" y="16"/>
                  </a:cxn>
                  <a:cxn ang="0">
                    <a:pos x="251" y="12"/>
                  </a:cxn>
                  <a:cxn ang="0">
                    <a:pos x="235" y="7"/>
                  </a:cxn>
                  <a:cxn ang="0">
                    <a:pos x="214" y="4"/>
                  </a:cxn>
                  <a:cxn ang="0">
                    <a:pos x="192" y="1"/>
                  </a:cxn>
                  <a:cxn ang="0">
                    <a:pos x="166" y="0"/>
                  </a:cxn>
                  <a:cxn ang="0">
                    <a:pos x="138" y="0"/>
                  </a:cxn>
                  <a:cxn ang="0">
                    <a:pos x="110" y="0"/>
                  </a:cxn>
                  <a:cxn ang="0">
                    <a:pos x="83" y="1"/>
                  </a:cxn>
                  <a:cxn ang="0">
                    <a:pos x="60" y="4"/>
                  </a:cxn>
                  <a:cxn ang="0">
                    <a:pos x="41" y="7"/>
                  </a:cxn>
                  <a:cxn ang="0">
                    <a:pos x="23" y="12"/>
                  </a:cxn>
                  <a:cxn ang="0">
                    <a:pos x="10" y="16"/>
                  </a:cxn>
                  <a:cxn ang="0">
                    <a:pos x="3" y="20"/>
                  </a:cxn>
                  <a:cxn ang="0">
                    <a:pos x="0" y="26"/>
                  </a:cxn>
                </a:cxnLst>
                <a:rect l="0" t="0" r="r" b="b"/>
                <a:pathLst>
                  <a:path w="274" h="53">
                    <a:moveTo>
                      <a:pt x="0" y="26"/>
                    </a:moveTo>
                    <a:lnTo>
                      <a:pt x="3" y="32"/>
                    </a:lnTo>
                    <a:lnTo>
                      <a:pt x="10" y="37"/>
                    </a:lnTo>
                    <a:lnTo>
                      <a:pt x="23" y="41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3" y="51"/>
                    </a:lnTo>
                    <a:lnTo>
                      <a:pt x="110" y="53"/>
                    </a:lnTo>
                    <a:lnTo>
                      <a:pt x="138" y="53"/>
                    </a:lnTo>
                    <a:lnTo>
                      <a:pt x="166" y="53"/>
                    </a:lnTo>
                    <a:lnTo>
                      <a:pt x="192" y="51"/>
                    </a:lnTo>
                    <a:lnTo>
                      <a:pt x="214" y="48"/>
                    </a:lnTo>
                    <a:lnTo>
                      <a:pt x="235" y="45"/>
                    </a:lnTo>
                    <a:lnTo>
                      <a:pt x="251" y="41"/>
                    </a:lnTo>
                    <a:lnTo>
                      <a:pt x="264" y="37"/>
                    </a:lnTo>
                    <a:lnTo>
                      <a:pt x="271" y="32"/>
                    </a:lnTo>
                    <a:lnTo>
                      <a:pt x="274" y="26"/>
                    </a:lnTo>
                    <a:lnTo>
                      <a:pt x="271" y="20"/>
                    </a:lnTo>
                    <a:lnTo>
                      <a:pt x="264" y="16"/>
                    </a:lnTo>
                    <a:lnTo>
                      <a:pt x="251" y="12"/>
                    </a:lnTo>
                    <a:lnTo>
                      <a:pt x="235" y="7"/>
                    </a:lnTo>
                    <a:lnTo>
                      <a:pt x="214" y="4"/>
                    </a:lnTo>
                    <a:lnTo>
                      <a:pt x="192" y="1"/>
                    </a:lnTo>
                    <a:lnTo>
                      <a:pt x="166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41" y="7"/>
                    </a:lnTo>
                    <a:lnTo>
                      <a:pt x="23" y="12"/>
                    </a:lnTo>
                    <a:lnTo>
                      <a:pt x="10" y="16"/>
                    </a:lnTo>
                    <a:lnTo>
                      <a:pt x="3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57" name="Rectangle 97"/>
              <p:cNvSpPr>
                <a:spLocks noChangeArrowheads="1"/>
              </p:cNvSpPr>
              <p:nvPr/>
            </p:nvSpPr>
            <p:spPr bwMode="auto">
              <a:xfrm>
                <a:off x="3812" y="1694"/>
                <a:ext cx="24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58" name="Freeform 98"/>
              <p:cNvSpPr>
                <a:spLocks/>
              </p:cNvSpPr>
              <p:nvPr/>
            </p:nvSpPr>
            <p:spPr bwMode="auto">
              <a:xfrm>
                <a:off x="3771" y="1695"/>
                <a:ext cx="24" cy="8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24" y="0"/>
                  </a:cxn>
                  <a:cxn ang="0">
                    <a:pos x="10" y="0"/>
                  </a:cxn>
                  <a:cxn ang="0">
                    <a:pos x="0" y="2"/>
                  </a:cxn>
                  <a:cxn ang="0">
                    <a:pos x="0" y="8"/>
                  </a:cxn>
                  <a:cxn ang="0">
                    <a:pos x="12" y="6"/>
                  </a:cxn>
                  <a:cxn ang="0">
                    <a:pos x="24" y="6"/>
                  </a:cxn>
                </a:cxnLst>
                <a:rect l="0" t="0" r="r" b="b"/>
                <a:pathLst>
                  <a:path w="24" h="8">
                    <a:moveTo>
                      <a:pt x="24" y="6"/>
                    </a:moveTo>
                    <a:lnTo>
                      <a:pt x="24" y="0"/>
                    </a:lnTo>
                    <a:lnTo>
                      <a:pt x="1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12" y="6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59" name="Freeform 99"/>
              <p:cNvSpPr>
                <a:spLocks/>
              </p:cNvSpPr>
              <p:nvPr/>
            </p:nvSpPr>
            <p:spPr bwMode="auto">
              <a:xfrm>
                <a:off x="3730" y="1700"/>
                <a:ext cx="25" cy="9"/>
              </a:xfrm>
              <a:custGeom>
                <a:avLst/>
                <a:gdLst/>
                <a:ahLst/>
                <a:cxnLst>
                  <a:cxn ang="0">
                    <a:pos x="25" y="6"/>
                  </a:cxn>
                  <a:cxn ang="0">
                    <a:pos x="24" y="0"/>
                  </a:cxn>
                  <a:cxn ang="0">
                    <a:pos x="7" y="1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9" y="7"/>
                  </a:cxn>
                  <a:cxn ang="0">
                    <a:pos x="25" y="6"/>
                  </a:cxn>
                </a:cxnLst>
                <a:rect l="0" t="0" r="r" b="b"/>
                <a:pathLst>
                  <a:path w="25" h="9">
                    <a:moveTo>
                      <a:pt x="25" y="6"/>
                    </a:moveTo>
                    <a:lnTo>
                      <a:pt x="24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9" y="7"/>
                    </a:lnTo>
                    <a:lnTo>
                      <a:pt x="25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0" name="Freeform 100"/>
              <p:cNvSpPr>
                <a:spLocks/>
              </p:cNvSpPr>
              <p:nvPr/>
            </p:nvSpPr>
            <p:spPr bwMode="auto">
              <a:xfrm>
                <a:off x="3695" y="1709"/>
                <a:ext cx="19" cy="17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3" y="7"/>
                  </a:cxn>
                  <a:cxn ang="0">
                    <a:pos x="3" y="8"/>
                  </a:cxn>
                  <a:cxn ang="0">
                    <a:pos x="0" y="14"/>
                  </a:cxn>
                  <a:cxn ang="0">
                    <a:pos x="0" y="17"/>
                  </a:cxn>
                  <a:cxn ang="0">
                    <a:pos x="6" y="17"/>
                  </a:cxn>
                  <a:cxn ang="0">
                    <a:pos x="6" y="14"/>
                  </a:cxn>
                  <a:cxn ang="0">
                    <a:pos x="9" y="10"/>
                  </a:cxn>
                  <a:cxn ang="0">
                    <a:pos x="6" y="8"/>
                  </a:cxn>
                  <a:cxn ang="0">
                    <a:pos x="7" y="11"/>
                  </a:cxn>
                  <a:cxn ang="0">
                    <a:pos x="16" y="7"/>
                  </a:cxn>
                  <a:cxn ang="0">
                    <a:pos x="13" y="4"/>
                  </a:cxn>
                  <a:cxn ang="0">
                    <a:pos x="15" y="7"/>
                  </a:cxn>
                  <a:cxn ang="0">
                    <a:pos x="19" y="6"/>
                  </a:cxn>
                </a:cxnLst>
                <a:rect l="0" t="0" r="r" b="b"/>
                <a:pathLst>
                  <a:path w="19" h="17">
                    <a:moveTo>
                      <a:pt x="19" y="6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6" y="17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16" y="7"/>
                    </a:lnTo>
                    <a:lnTo>
                      <a:pt x="13" y="4"/>
                    </a:lnTo>
                    <a:lnTo>
                      <a:pt x="15" y="7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1" name="Rectangle 101"/>
              <p:cNvSpPr>
                <a:spLocks noChangeArrowheads="1"/>
              </p:cNvSpPr>
              <p:nvPr/>
            </p:nvSpPr>
            <p:spPr bwMode="auto">
              <a:xfrm>
                <a:off x="3695" y="1744"/>
                <a:ext cx="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2" name="Rectangle 102"/>
              <p:cNvSpPr>
                <a:spLocks noChangeArrowheads="1"/>
              </p:cNvSpPr>
              <p:nvPr/>
            </p:nvSpPr>
            <p:spPr bwMode="auto">
              <a:xfrm>
                <a:off x="3695" y="1785"/>
                <a:ext cx="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3" name="Rectangle 103"/>
              <p:cNvSpPr>
                <a:spLocks noChangeArrowheads="1"/>
              </p:cNvSpPr>
              <p:nvPr/>
            </p:nvSpPr>
            <p:spPr bwMode="auto">
              <a:xfrm>
                <a:off x="3695" y="1826"/>
                <a:ext cx="6" cy="2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4" name="Freeform 104"/>
              <p:cNvSpPr>
                <a:spLocks/>
              </p:cNvSpPr>
              <p:nvPr/>
            </p:nvSpPr>
            <p:spPr bwMode="auto">
              <a:xfrm>
                <a:off x="3695" y="1867"/>
                <a:ext cx="9" cy="24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3" y="19"/>
                  </a:cxn>
                  <a:cxn ang="0">
                    <a:pos x="3" y="21"/>
                  </a:cxn>
                  <a:cxn ang="0">
                    <a:pos x="3" y="22"/>
                  </a:cxn>
                  <a:cxn ang="0">
                    <a:pos x="6" y="24"/>
                  </a:cxn>
                  <a:cxn ang="0">
                    <a:pos x="9" y="19"/>
                  </a:cxn>
                  <a:cxn ang="0">
                    <a:pos x="7" y="18"/>
                  </a:cxn>
                  <a:cxn ang="0">
                    <a:pos x="9" y="19"/>
                  </a:cxn>
                  <a:cxn ang="0">
                    <a:pos x="6" y="21"/>
                  </a:cxn>
                  <a:cxn ang="0">
                    <a:pos x="9" y="21"/>
                  </a:cxn>
                  <a:cxn ang="0">
                    <a:pos x="6" y="15"/>
                  </a:cxn>
                  <a:cxn ang="0">
                    <a:pos x="6" y="0"/>
                  </a:cxn>
                </a:cxnLst>
                <a:rect l="0" t="0" r="r" b="b"/>
                <a:pathLst>
                  <a:path w="9" h="24">
                    <a:moveTo>
                      <a:pt x="6" y="0"/>
                    </a:moveTo>
                    <a:lnTo>
                      <a:pt x="0" y="0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6" y="24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6" y="1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5" name="Freeform 105"/>
              <p:cNvSpPr>
                <a:spLocks/>
              </p:cNvSpPr>
              <p:nvPr/>
            </p:nvSpPr>
            <p:spPr bwMode="auto">
              <a:xfrm>
                <a:off x="3718" y="1892"/>
                <a:ext cx="24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"/>
                  </a:cxn>
                  <a:cxn ang="0">
                    <a:pos x="3" y="7"/>
                  </a:cxn>
                  <a:cxn ang="0">
                    <a:pos x="19" y="12"/>
                  </a:cxn>
                  <a:cxn ang="0">
                    <a:pos x="22" y="12"/>
                  </a:cxn>
                  <a:cxn ang="0">
                    <a:pos x="24" y="6"/>
                  </a:cxn>
                  <a:cxn ang="0">
                    <a:pos x="21" y="6"/>
                  </a:cxn>
                  <a:cxn ang="0">
                    <a:pos x="5" y="2"/>
                  </a:cxn>
                  <a:cxn ang="0">
                    <a:pos x="2" y="0"/>
                  </a:cxn>
                </a:cxnLst>
                <a:rect l="0" t="0" r="r" b="b"/>
                <a:pathLst>
                  <a:path w="24" h="12">
                    <a:moveTo>
                      <a:pt x="2" y="0"/>
                    </a:moveTo>
                    <a:lnTo>
                      <a:pt x="0" y="6"/>
                    </a:lnTo>
                    <a:lnTo>
                      <a:pt x="3" y="7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4" y="6"/>
                    </a:lnTo>
                    <a:lnTo>
                      <a:pt x="21" y="6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6" name="Freeform 106"/>
              <p:cNvSpPr>
                <a:spLocks/>
              </p:cNvSpPr>
              <p:nvPr/>
            </p:nvSpPr>
            <p:spPr bwMode="auto">
              <a:xfrm>
                <a:off x="3759" y="1901"/>
                <a:ext cx="2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22" y="9"/>
                  </a:cxn>
                  <a:cxn ang="0">
                    <a:pos x="22" y="9"/>
                  </a:cxn>
                  <a:cxn ang="0">
                    <a:pos x="22" y="3"/>
                  </a:cxn>
                  <a:cxn ang="0">
                    <a:pos x="24" y="3"/>
                  </a:cxn>
                  <a:cxn ang="0">
                    <a:pos x="0" y="0"/>
                  </a:cxn>
                </a:cxnLst>
                <a:rect l="0" t="0" r="r" b="b"/>
                <a:pathLst>
                  <a:path w="24" h="9">
                    <a:moveTo>
                      <a:pt x="0" y="0"/>
                    </a:moveTo>
                    <a:lnTo>
                      <a:pt x="0" y="6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7" name="Freeform 107"/>
              <p:cNvSpPr>
                <a:spLocks/>
              </p:cNvSpPr>
              <p:nvPr/>
            </p:nvSpPr>
            <p:spPr bwMode="auto">
              <a:xfrm>
                <a:off x="3799" y="1904"/>
                <a:ext cx="2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9" y="7"/>
                  </a:cxn>
                  <a:cxn ang="0">
                    <a:pos x="24" y="7"/>
                  </a:cxn>
                  <a:cxn ang="0">
                    <a:pos x="24" y="1"/>
                  </a:cxn>
                  <a:cxn ang="0">
                    <a:pos x="10" y="1"/>
                  </a:cxn>
                  <a:cxn ang="0">
                    <a:pos x="0" y="0"/>
                  </a:cxn>
                </a:cxnLst>
                <a:rect l="0" t="0" r="r" b="b"/>
                <a:pathLst>
                  <a:path w="24" h="7">
                    <a:moveTo>
                      <a:pt x="0" y="0"/>
                    </a:moveTo>
                    <a:lnTo>
                      <a:pt x="0" y="6"/>
                    </a:lnTo>
                    <a:lnTo>
                      <a:pt x="9" y="7"/>
                    </a:lnTo>
                    <a:lnTo>
                      <a:pt x="24" y="7"/>
                    </a:lnTo>
                    <a:lnTo>
                      <a:pt x="24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8" name="Freeform 108"/>
              <p:cNvSpPr>
                <a:spLocks/>
              </p:cNvSpPr>
              <p:nvPr/>
            </p:nvSpPr>
            <p:spPr bwMode="auto">
              <a:xfrm>
                <a:off x="3840" y="1905"/>
                <a:ext cx="2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22" y="6"/>
                  </a:cxn>
                  <a:cxn ang="0">
                    <a:pos x="24" y="6"/>
                  </a:cxn>
                  <a:cxn ang="0">
                    <a:pos x="24" y="6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4" y="3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0" y="6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69" name="Freeform 109"/>
              <p:cNvSpPr>
                <a:spLocks/>
              </p:cNvSpPr>
              <p:nvPr/>
            </p:nvSpPr>
            <p:spPr bwMode="auto">
              <a:xfrm>
                <a:off x="3881" y="1901"/>
                <a:ext cx="24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9"/>
                  </a:cxn>
                  <a:cxn ang="0">
                    <a:pos x="9" y="9"/>
                  </a:cxn>
                  <a:cxn ang="0">
                    <a:pos x="24" y="6"/>
                  </a:cxn>
                  <a:cxn ang="0">
                    <a:pos x="24" y="0"/>
                  </a:cxn>
                  <a:cxn ang="0">
                    <a:pos x="8" y="3"/>
                  </a:cxn>
                  <a:cxn ang="0">
                    <a:pos x="0" y="3"/>
                  </a:cxn>
                </a:cxnLst>
                <a:rect l="0" t="0" r="r" b="b"/>
                <a:pathLst>
                  <a:path w="24" h="9">
                    <a:moveTo>
                      <a:pt x="0" y="3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8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0" name="Freeform 110"/>
              <p:cNvSpPr>
                <a:spLocks/>
              </p:cNvSpPr>
              <p:nvPr/>
            </p:nvSpPr>
            <p:spPr bwMode="auto">
              <a:xfrm>
                <a:off x="3922" y="1895"/>
                <a:ext cx="24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10"/>
                  </a:cxn>
                  <a:cxn ang="0">
                    <a:pos x="12" y="9"/>
                  </a:cxn>
                  <a:cxn ang="0">
                    <a:pos x="24" y="6"/>
                  </a:cxn>
                  <a:cxn ang="0">
                    <a:pos x="22" y="0"/>
                  </a:cxn>
                  <a:cxn ang="0">
                    <a:pos x="11" y="3"/>
                  </a:cxn>
                  <a:cxn ang="0">
                    <a:pos x="0" y="4"/>
                  </a:cxn>
                </a:cxnLst>
                <a:rect l="0" t="0" r="r" b="b"/>
                <a:pathLst>
                  <a:path w="24" h="10">
                    <a:moveTo>
                      <a:pt x="0" y="4"/>
                    </a:moveTo>
                    <a:lnTo>
                      <a:pt x="2" y="10"/>
                    </a:lnTo>
                    <a:lnTo>
                      <a:pt x="12" y="9"/>
                    </a:lnTo>
                    <a:lnTo>
                      <a:pt x="24" y="6"/>
                    </a:lnTo>
                    <a:lnTo>
                      <a:pt x="22" y="0"/>
                    </a:lnTo>
                    <a:lnTo>
                      <a:pt x="11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1" name="Freeform 111"/>
              <p:cNvSpPr>
                <a:spLocks/>
              </p:cNvSpPr>
              <p:nvPr/>
            </p:nvSpPr>
            <p:spPr bwMode="auto">
              <a:xfrm>
                <a:off x="3961" y="1873"/>
                <a:ext cx="14" cy="2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" y="21"/>
                  </a:cxn>
                  <a:cxn ang="0">
                    <a:pos x="11" y="16"/>
                  </a:cxn>
                  <a:cxn ang="0">
                    <a:pos x="11" y="15"/>
                  </a:cxn>
                  <a:cxn ang="0">
                    <a:pos x="11" y="13"/>
                  </a:cxn>
                  <a:cxn ang="0">
                    <a:pos x="14" y="9"/>
                  </a:cxn>
                  <a:cxn ang="0">
                    <a:pos x="14" y="0"/>
                  </a:cxn>
                  <a:cxn ang="0">
                    <a:pos x="8" y="0"/>
                  </a:cxn>
                  <a:cxn ang="0">
                    <a:pos x="8" y="9"/>
                  </a:cxn>
                  <a:cxn ang="0">
                    <a:pos x="5" y="15"/>
                  </a:cxn>
                  <a:cxn ang="0">
                    <a:pos x="5" y="13"/>
                  </a:cxn>
                  <a:cxn ang="0">
                    <a:pos x="5" y="15"/>
                  </a:cxn>
                  <a:cxn ang="0">
                    <a:pos x="8" y="15"/>
                  </a:cxn>
                  <a:cxn ang="0">
                    <a:pos x="7" y="12"/>
                  </a:cxn>
                  <a:cxn ang="0">
                    <a:pos x="0" y="16"/>
                  </a:cxn>
                </a:cxnLst>
                <a:rect l="0" t="0" r="r" b="b"/>
                <a:pathLst>
                  <a:path w="14" h="21">
                    <a:moveTo>
                      <a:pt x="0" y="16"/>
                    </a:moveTo>
                    <a:lnTo>
                      <a:pt x="3" y="21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8" y="9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7" y="1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2" name="Rectangle 112"/>
              <p:cNvSpPr>
                <a:spLocks noChangeArrowheads="1"/>
              </p:cNvSpPr>
              <p:nvPr/>
            </p:nvSpPr>
            <p:spPr bwMode="auto">
              <a:xfrm>
                <a:off x="3969" y="1832"/>
                <a:ext cx="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3" name="Rectangle 113"/>
              <p:cNvSpPr>
                <a:spLocks noChangeArrowheads="1"/>
              </p:cNvSpPr>
              <p:nvPr/>
            </p:nvSpPr>
            <p:spPr bwMode="auto">
              <a:xfrm>
                <a:off x="3969" y="1791"/>
                <a:ext cx="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4" name="Rectangle 114"/>
              <p:cNvSpPr>
                <a:spLocks noChangeArrowheads="1"/>
              </p:cNvSpPr>
              <p:nvPr/>
            </p:nvSpPr>
            <p:spPr bwMode="auto">
              <a:xfrm>
                <a:off x="3969" y="1750"/>
                <a:ext cx="6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5" name="Freeform 115"/>
              <p:cNvSpPr>
                <a:spLocks/>
              </p:cNvSpPr>
              <p:nvPr/>
            </p:nvSpPr>
            <p:spPr bwMode="auto">
              <a:xfrm>
                <a:off x="3961" y="1712"/>
                <a:ext cx="14" cy="20"/>
              </a:xfrm>
              <a:custGeom>
                <a:avLst/>
                <a:gdLst/>
                <a:ahLst/>
                <a:cxnLst>
                  <a:cxn ang="0">
                    <a:pos x="8" y="20"/>
                  </a:cxn>
                  <a:cxn ang="0">
                    <a:pos x="14" y="20"/>
                  </a:cxn>
                  <a:cxn ang="0">
                    <a:pos x="14" y="11"/>
                  </a:cxn>
                  <a:cxn ang="0">
                    <a:pos x="11" y="5"/>
                  </a:cxn>
                  <a:cxn ang="0">
                    <a:pos x="11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7" y="8"/>
                  </a:cxn>
                  <a:cxn ang="0">
                    <a:pos x="8" y="5"/>
                  </a:cxn>
                  <a:cxn ang="0">
                    <a:pos x="5" y="7"/>
                  </a:cxn>
                  <a:cxn ang="0">
                    <a:pos x="8" y="11"/>
                  </a:cxn>
                  <a:cxn ang="0">
                    <a:pos x="8" y="20"/>
                  </a:cxn>
                </a:cxnLst>
                <a:rect l="0" t="0" r="r" b="b"/>
                <a:pathLst>
                  <a:path w="14" h="20">
                    <a:moveTo>
                      <a:pt x="8" y="20"/>
                    </a:moveTo>
                    <a:lnTo>
                      <a:pt x="14" y="20"/>
                    </a:lnTo>
                    <a:lnTo>
                      <a:pt x="14" y="11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8" y="11"/>
                    </a:lnTo>
                    <a:lnTo>
                      <a:pt x="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6" name="Freeform 116"/>
              <p:cNvSpPr>
                <a:spLocks/>
              </p:cNvSpPr>
              <p:nvPr/>
            </p:nvSpPr>
            <p:spPr bwMode="auto">
              <a:xfrm>
                <a:off x="3922" y="1700"/>
                <a:ext cx="24" cy="10"/>
              </a:xfrm>
              <a:custGeom>
                <a:avLst/>
                <a:gdLst/>
                <a:ahLst/>
                <a:cxnLst>
                  <a:cxn ang="0">
                    <a:pos x="22" y="10"/>
                  </a:cxn>
                  <a:cxn ang="0">
                    <a:pos x="24" y="4"/>
                  </a:cxn>
                  <a:cxn ang="0">
                    <a:pos x="12" y="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11" y="7"/>
                  </a:cxn>
                  <a:cxn ang="0">
                    <a:pos x="22" y="10"/>
                  </a:cxn>
                </a:cxnLst>
                <a:rect l="0" t="0" r="r" b="b"/>
                <a:pathLst>
                  <a:path w="24" h="10">
                    <a:moveTo>
                      <a:pt x="22" y="10"/>
                    </a:moveTo>
                    <a:lnTo>
                      <a:pt x="24" y="4"/>
                    </a:lnTo>
                    <a:lnTo>
                      <a:pt x="12" y="1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11" y="7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7" name="Freeform 117"/>
              <p:cNvSpPr>
                <a:spLocks/>
              </p:cNvSpPr>
              <p:nvPr/>
            </p:nvSpPr>
            <p:spPr bwMode="auto">
              <a:xfrm>
                <a:off x="3881" y="1695"/>
                <a:ext cx="24" cy="9"/>
              </a:xfrm>
              <a:custGeom>
                <a:avLst/>
                <a:gdLst/>
                <a:ahLst/>
                <a:cxnLst>
                  <a:cxn ang="0">
                    <a:pos x="24" y="9"/>
                  </a:cxn>
                  <a:cxn ang="0">
                    <a:pos x="24" y="3"/>
                  </a:cxn>
                  <a:cxn ang="0">
                    <a:pos x="9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8" y="6"/>
                  </a:cxn>
                  <a:cxn ang="0">
                    <a:pos x="24" y="9"/>
                  </a:cxn>
                </a:cxnLst>
                <a:rect l="0" t="0" r="r" b="b"/>
                <a:pathLst>
                  <a:path w="24" h="9">
                    <a:moveTo>
                      <a:pt x="24" y="9"/>
                    </a:moveTo>
                    <a:lnTo>
                      <a:pt x="24" y="3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8" name="Freeform 118"/>
              <p:cNvSpPr>
                <a:spLocks/>
              </p:cNvSpPr>
              <p:nvPr/>
            </p:nvSpPr>
            <p:spPr bwMode="auto">
              <a:xfrm>
                <a:off x="3840" y="1694"/>
                <a:ext cx="24" cy="6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24" y="6"/>
                  </a:cxn>
                  <a:cxn ang="0">
                    <a:pos x="24" y="3"/>
                  </a:cxn>
                  <a:cxn ang="0">
                    <a:pos x="22" y="6"/>
                  </a:cxn>
                  <a:cxn ang="0">
                    <a:pos x="24" y="6"/>
                  </a:cxn>
                </a:cxnLst>
                <a:rect l="0" t="0" r="r" b="b"/>
                <a:pathLst>
                  <a:path w="24" h="6">
                    <a:moveTo>
                      <a:pt x="24" y="6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4" y="6"/>
                    </a:lnTo>
                    <a:lnTo>
                      <a:pt x="24" y="3"/>
                    </a:lnTo>
                    <a:lnTo>
                      <a:pt x="22" y="6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79" name="Freeform 119"/>
              <p:cNvSpPr>
                <a:spLocks/>
              </p:cNvSpPr>
              <p:nvPr/>
            </p:nvSpPr>
            <p:spPr bwMode="auto">
              <a:xfrm>
                <a:off x="3695" y="1723"/>
                <a:ext cx="22" cy="1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0"/>
                  </a:cxn>
                  <a:cxn ang="0">
                    <a:pos x="3" y="5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12" y="14"/>
                  </a:cxn>
                  <a:cxn ang="0">
                    <a:pos x="13" y="14"/>
                  </a:cxn>
                  <a:cxn ang="0">
                    <a:pos x="20" y="16"/>
                  </a:cxn>
                  <a:cxn ang="0">
                    <a:pos x="22" y="11"/>
                  </a:cxn>
                  <a:cxn ang="0">
                    <a:pos x="15" y="8"/>
                  </a:cxn>
                  <a:cxn ang="0">
                    <a:pos x="13" y="11"/>
                  </a:cxn>
                  <a:cxn ang="0">
                    <a:pos x="16" y="9"/>
                  </a:cxn>
                  <a:cxn ang="0">
                    <a:pos x="7" y="3"/>
                  </a:cxn>
                  <a:cxn ang="0">
                    <a:pos x="9" y="5"/>
                  </a:cxn>
                  <a:cxn ang="0">
                    <a:pos x="6" y="6"/>
                  </a:cxn>
                  <a:cxn ang="0">
                    <a:pos x="9" y="6"/>
                  </a:cxn>
                  <a:cxn ang="0">
                    <a:pos x="6" y="0"/>
                  </a:cxn>
                </a:cxnLst>
                <a:rect l="0" t="0" r="r" b="b"/>
                <a:pathLst>
                  <a:path w="22" h="16">
                    <a:moveTo>
                      <a:pt x="6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20" y="16"/>
                    </a:lnTo>
                    <a:lnTo>
                      <a:pt x="22" y="11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16" y="9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0" name="Freeform 120"/>
              <p:cNvSpPr>
                <a:spLocks/>
              </p:cNvSpPr>
              <p:nvPr/>
            </p:nvSpPr>
            <p:spPr bwMode="auto">
              <a:xfrm>
                <a:off x="3733" y="1738"/>
                <a:ext cx="24" cy="1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6"/>
                  </a:cxn>
                  <a:cxn ang="0">
                    <a:pos x="4" y="7"/>
                  </a:cxn>
                  <a:cxn ang="0">
                    <a:pos x="22" y="10"/>
                  </a:cxn>
                  <a:cxn ang="0">
                    <a:pos x="24" y="4"/>
                  </a:cxn>
                  <a:cxn ang="0">
                    <a:pos x="6" y="1"/>
                  </a:cxn>
                  <a:cxn ang="0">
                    <a:pos x="1" y="0"/>
                  </a:cxn>
                </a:cxnLst>
                <a:rect l="0" t="0" r="r" b="b"/>
                <a:pathLst>
                  <a:path w="24" h="10">
                    <a:moveTo>
                      <a:pt x="1" y="0"/>
                    </a:moveTo>
                    <a:lnTo>
                      <a:pt x="0" y="6"/>
                    </a:lnTo>
                    <a:lnTo>
                      <a:pt x="4" y="7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1" name="Freeform 121"/>
              <p:cNvSpPr>
                <a:spLocks/>
              </p:cNvSpPr>
              <p:nvPr/>
            </p:nvSpPr>
            <p:spPr bwMode="auto">
              <a:xfrm>
                <a:off x="3774" y="1744"/>
                <a:ext cx="2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7" y="7"/>
                  </a:cxn>
                  <a:cxn ang="0">
                    <a:pos x="24" y="7"/>
                  </a:cxn>
                  <a:cxn ang="0">
                    <a:pos x="24" y="1"/>
                  </a:cxn>
                  <a:cxn ang="0">
                    <a:pos x="9" y="1"/>
                  </a:cxn>
                  <a:cxn ang="0">
                    <a:pos x="0" y="0"/>
                  </a:cxn>
                </a:cxnLst>
                <a:rect l="0" t="0" r="r" b="b"/>
                <a:pathLst>
                  <a:path w="24" h="7">
                    <a:moveTo>
                      <a:pt x="0" y="0"/>
                    </a:moveTo>
                    <a:lnTo>
                      <a:pt x="0" y="6"/>
                    </a:lnTo>
                    <a:lnTo>
                      <a:pt x="7" y="7"/>
                    </a:lnTo>
                    <a:lnTo>
                      <a:pt x="24" y="7"/>
                    </a:lnTo>
                    <a:lnTo>
                      <a:pt x="24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2" name="Freeform 122"/>
              <p:cNvSpPr>
                <a:spLocks/>
              </p:cNvSpPr>
              <p:nvPr/>
            </p:nvSpPr>
            <p:spPr bwMode="auto">
              <a:xfrm>
                <a:off x="3815" y="1747"/>
                <a:ext cx="2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21" y="6"/>
                  </a:cxn>
                  <a:cxn ang="0">
                    <a:pos x="24" y="6"/>
                  </a:cxn>
                  <a:cxn ang="0">
                    <a:pos x="24" y="0"/>
                  </a:cxn>
                  <a:cxn ang="0">
                    <a:pos x="21" y="0"/>
                  </a:cxn>
                  <a:cxn ang="0">
                    <a:pos x="0" y="0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0" y="6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3" name="Freeform 123"/>
              <p:cNvSpPr>
                <a:spLocks/>
              </p:cNvSpPr>
              <p:nvPr/>
            </p:nvSpPr>
            <p:spPr bwMode="auto">
              <a:xfrm>
                <a:off x="3856" y="1745"/>
                <a:ext cx="24" cy="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8"/>
                  </a:cxn>
                  <a:cxn ang="0">
                    <a:pos x="6" y="8"/>
                  </a:cxn>
                  <a:cxn ang="0">
                    <a:pos x="8" y="8"/>
                  </a:cxn>
                  <a:cxn ang="0">
                    <a:pos x="24" y="6"/>
                  </a:cxn>
                  <a:cxn ang="0">
                    <a:pos x="24" y="0"/>
                  </a:cxn>
                  <a:cxn ang="0">
                    <a:pos x="6" y="2"/>
                  </a:cxn>
                  <a:cxn ang="0">
                    <a:pos x="8" y="5"/>
                  </a:cxn>
                  <a:cxn ang="0">
                    <a:pos x="8" y="2"/>
                  </a:cxn>
                  <a:cxn ang="0">
                    <a:pos x="0" y="2"/>
                  </a:cxn>
                </a:cxnLst>
                <a:rect l="0" t="0" r="r" b="b"/>
                <a:pathLst>
                  <a:path w="24" h="8">
                    <a:moveTo>
                      <a:pt x="0" y="2"/>
                    </a:moveTo>
                    <a:lnTo>
                      <a:pt x="0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4" name="Freeform 124"/>
              <p:cNvSpPr>
                <a:spLocks/>
              </p:cNvSpPr>
              <p:nvPr/>
            </p:nvSpPr>
            <p:spPr bwMode="auto">
              <a:xfrm>
                <a:off x="3897" y="1741"/>
                <a:ext cx="24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9"/>
                  </a:cxn>
                  <a:cxn ang="0">
                    <a:pos x="17" y="7"/>
                  </a:cxn>
                  <a:cxn ang="0">
                    <a:pos x="24" y="6"/>
                  </a:cxn>
                  <a:cxn ang="0">
                    <a:pos x="22" y="0"/>
                  </a:cxn>
                  <a:cxn ang="0">
                    <a:pos x="15" y="1"/>
                  </a:cxn>
                  <a:cxn ang="0">
                    <a:pos x="0" y="3"/>
                  </a:cxn>
                </a:cxnLst>
                <a:rect l="0" t="0" r="r" b="b"/>
                <a:pathLst>
                  <a:path w="24" h="9">
                    <a:moveTo>
                      <a:pt x="0" y="3"/>
                    </a:moveTo>
                    <a:lnTo>
                      <a:pt x="0" y="9"/>
                    </a:lnTo>
                    <a:lnTo>
                      <a:pt x="17" y="7"/>
                    </a:lnTo>
                    <a:lnTo>
                      <a:pt x="24" y="6"/>
                    </a:lnTo>
                    <a:lnTo>
                      <a:pt x="22" y="0"/>
                    </a:lnTo>
                    <a:lnTo>
                      <a:pt x="15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485" name="Freeform 125"/>
              <p:cNvSpPr>
                <a:spLocks/>
              </p:cNvSpPr>
              <p:nvPr/>
            </p:nvSpPr>
            <p:spPr bwMode="auto">
              <a:xfrm>
                <a:off x="3937" y="1731"/>
                <a:ext cx="24" cy="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" y="13"/>
                  </a:cxn>
                  <a:cxn ang="0">
                    <a:pos x="13" y="10"/>
                  </a:cxn>
                  <a:cxn ang="0">
                    <a:pos x="24" y="6"/>
                  </a:cxn>
                  <a:cxn ang="0">
                    <a:pos x="22" y="0"/>
                  </a:cxn>
                  <a:cxn ang="0">
                    <a:pos x="12" y="4"/>
                  </a:cxn>
                  <a:cxn ang="0">
                    <a:pos x="0" y="7"/>
                  </a:cxn>
                </a:cxnLst>
                <a:rect l="0" t="0" r="r" b="b"/>
                <a:pathLst>
                  <a:path w="24" h="13">
                    <a:moveTo>
                      <a:pt x="0" y="7"/>
                    </a:moveTo>
                    <a:lnTo>
                      <a:pt x="2" y="13"/>
                    </a:lnTo>
                    <a:lnTo>
                      <a:pt x="13" y="10"/>
                    </a:lnTo>
                    <a:lnTo>
                      <a:pt x="24" y="6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087486" name="Rectangle 126"/>
            <p:cNvSpPr>
              <a:spLocks noChangeArrowheads="1"/>
            </p:cNvSpPr>
            <p:nvPr/>
          </p:nvSpPr>
          <p:spPr bwMode="auto">
            <a:xfrm>
              <a:off x="3673" y="1760"/>
              <a:ext cx="336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87" name="Rectangle 127"/>
            <p:cNvSpPr>
              <a:spLocks noChangeArrowheads="1"/>
            </p:cNvSpPr>
            <p:nvPr/>
          </p:nvSpPr>
          <p:spPr bwMode="auto">
            <a:xfrm>
              <a:off x="3715" y="1777"/>
              <a:ext cx="27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1000" b="1">
                  <a:solidFill>
                    <a:srgbClr val="000000"/>
                  </a:solidFill>
                  <a:latin typeface="+mn-lt"/>
                </a:rPr>
                <a:t>Account</a:t>
              </a:r>
              <a:endParaRPr lang="pl-PL" sz="2800" b="1">
                <a:latin typeface="+mn-lt"/>
              </a:endParaRPr>
            </a:p>
          </p:txBody>
        </p:sp>
      </p:grpSp>
      <p:sp>
        <p:nvSpPr>
          <p:cNvPr id="3087488" name="Rectangle 128"/>
          <p:cNvSpPr>
            <a:spLocks noChangeArrowheads="1"/>
          </p:cNvSpPr>
          <p:nvPr/>
        </p:nvSpPr>
        <p:spPr bwMode="auto">
          <a:xfrm>
            <a:off x="5780088" y="2389188"/>
            <a:ext cx="65405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89" name="Rectangle 129"/>
          <p:cNvSpPr>
            <a:spLocks noChangeArrowheads="1"/>
          </p:cNvSpPr>
          <p:nvPr/>
        </p:nvSpPr>
        <p:spPr bwMode="auto">
          <a:xfrm>
            <a:off x="5846763" y="2420938"/>
            <a:ext cx="628377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Correlation </a:t>
            </a:r>
            <a:endParaRPr lang="pl-PL" sz="2800" b="1">
              <a:latin typeface="+mn-lt"/>
            </a:endParaRPr>
          </a:p>
        </p:txBody>
      </p:sp>
      <p:sp>
        <p:nvSpPr>
          <p:cNvPr id="3087490" name="Rectangle 130"/>
          <p:cNvSpPr>
            <a:spLocks noChangeArrowheads="1"/>
          </p:cNvSpPr>
          <p:nvPr/>
        </p:nvSpPr>
        <p:spPr bwMode="auto">
          <a:xfrm>
            <a:off x="5846763" y="2543175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491" name="Rectangle 131"/>
          <p:cNvSpPr>
            <a:spLocks noChangeArrowheads="1"/>
          </p:cNvSpPr>
          <p:nvPr/>
        </p:nvSpPr>
        <p:spPr bwMode="auto">
          <a:xfrm>
            <a:off x="5199063" y="2498725"/>
            <a:ext cx="58261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492" name="Rectangle 132"/>
          <p:cNvSpPr>
            <a:spLocks noChangeArrowheads="1"/>
          </p:cNvSpPr>
          <p:nvPr/>
        </p:nvSpPr>
        <p:spPr bwMode="auto">
          <a:xfrm>
            <a:off x="5267325" y="2530475"/>
            <a:ext cx="381515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Bearer </a:t>
            </a:r>
            <a:endParaRPr lang="pl-PL" sz="2800" b="1">
              <a:latin typeface="+mn-lt"/>
            </a:endParaRPr>
          </a:p>
        </p:txBody>
      </p:sp>
      <p:sp>
        <p:nvSpPr>
          <p:cNvPr id="3087493" name="Rectangle 133"/>
          <p:cNvSpPr>
            <a:spLocks noChangeArrowheads="1"/>
          </p:cNvSpPr>
          <p:nvPr/>
        </p:nvSpPr>
        <p:spPr bwMode="auto">
          <a:xfrm>
            <a:off x="5267325" y="2652713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494" name="Rectangle 134"/>
          <p:cNvSpPr>
            <a:spLocks noChangeArrowheads="1"/>
          </p:cNvSpPr>
          <p:nvPr/>
        </p:nvSpPr>
        <p:spPr bwMode="auto">
          <a:xfrm>
            <a:off x="5267325" y="2773363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495" name="Rectangle 135"/>
          <p:cNvSpPr>
            <a:spLocks noChangeArrowheads="1"/>
          </p:cNvSpPr>
          <p:nvPr/>
        </p:nvSpPr>
        <p:spPr bwMode="auto">
          <a:xfrm>
            <a:off x="2938463" y="2386013"/>
            <a:ext cx="1230312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136"/>
          <p:cNvGrpSpPr>
            <a:grpSpLocks/>
          </p:cNvGrpSpPr>
          <p:nvPr/>
        </p:nvGrpSpPr>
        <p:grpSpPr bwMode="auto">
          <a:xfrm>
            <a:off x="3567113" y="2390775"/>
            <a:ext cx="9525" cy="682625"/>
            <a:chOff x="2247" y="1506"/>
            <a:chExt cx="6" cy="430"/>
          </a:xfrm>
        </p:grpSpPr>
        <p:sp>
          <p:nvSpPr>
            <p:cNvPr id="3087497" name="Rectangle 137"/>
            <p:cNvSpPr>
              <a:spLocks noChangeArrowheads="1"/>
            </p:cNvSpPr>
            <p:nvPr/>
          </p:nvSpPr>
          <p:spPr bwMode="auto">
            <a:xfrm>
              <a:off x="2247" y="1913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98" name="Rectangle 138"/>
            <p:cNvSpPr>
              <a:spLocks noChangeArrowheads="1"/>
            </p:cNvSpPr>
            <p:nvPr/>
          </p:nvSpPr>
          <p:spPr bwMode="auto">
            <a:xfrm>
              <a:off x="2247" y="1872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499" name="Rectangle 139"/>
            <p:cNvSpPr>
              <a:spLocks noChangeArrowheads="1"/>
            </p:cNvSpPr>
            <p:nvPr/>
          </p:nvSpPr>
          <p:spPr bwMode="auto">
            <a:xfrm>
              <a:off x="2247" y="1830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0" name="Rectangle 140"/>
            <p:cNvSpPr>
              <a:spLocks noChangeArrowheads="1"/>
            </p:cNvSpPr>
            <p:nvPr/>
          </p:nvSpPr>
          <p:spPr bwMode="auto">
            <a:xfrm>
              <a:off x="2247" y="1789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1" name="Rectangle 141"/>
            <p:cNvSpPr>
              <a:spLocks noChangeArrowheads="1"/>
            </p:cNvSpPr>
            <p:nvPr/>
          </p:nvSpPr>
          <p:spPr bwMode="auto">
            <a:xfrm>
              <a:off x="2247" y="1748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2" name="Rectangle 142"/>
            <p:cNvSpPr>
              <a:spLocks noChangeArrowheads="1"/>
            </p:cNvSpPr>
            <p:nvPr/>
          </p:nvSpPr>
          <p:spPr bwMode="auto">
            <a:xfrm>
              <a:off x="2247" y="1707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3" name="Rectangle 143"/>
            <p:cNvSpPr>
              <a:spLocks noChangeArrowheads="1"/>
            </p:cNvSpPr>
            <p:nvPr/>
          </p:nvSpPr>
          <p:spPr bwMode="auto">
            <a:xfrm>
              <a:off x="2247" y="1666"/>
              <a:ext cx="6" cy="2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4" name="Rectangle 144"/>
            <p:cNvSpPr>
              <a:spLocks noChangeArrowheads="1"/>
            </p:cNvSpPr>
            <p:nvPr/>
          </p:nvSpPr>
          <p:spPr bwMode="auto">
            <a:xfrm>
              <a:off x="2247" y="1625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5" name="Rectangle 145"/>
            <p:cNvSpPr>
              <a:spLocks noChangeArrowheads="1"/>
            </p:cNvSpPr>
            <p:nvPr/>
          </p:nvSpPr>
          <p:spPr bwMode="auto">
            <a:xfrm>
              <a:off x="2247" y="1584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6" name="Rectangle 146"/>
            <p:cNvSpPr>
              <a:spLocks noChangeArrowheads="1"/>
            </p:cNvSpPr>
            <p:nvPr/>
          </p:nvSpPr>
          <p:spPr bwMode="auto">
            <a:xfrm>
              <a:off x="2247" y="1543"/>
              <a:ext cx="6" cy="2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07" name="Rectangle 147"/>
            <p:cNvSpPr>
              <a:spLocks noChangeArrowheads="1"/>
            </p:cNvSpPr>
            <p:nvPr/>
          </p:nvSpPr>
          <p:spPr bwMode="auto">
            <a:xfrm>
              <a:off x="2247" y="1506"/>
              <a:ext cx="6" cy="1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6" name="Group 148"/>
          <p:cNvGrpSpPr>
            <a:grpSpLocks/>
          </p:cNvGrpSpPr>
          <p:nvPr/>
        </p:nvGrpSpPr>
        <p:grpSpPr bwMode="auto">
          <a:xfrm>
            <a:off x="2974975" y="2689225"/>
            <a:ext cx="536575" cy="344488"/>
            <a:chOff x="1874" y="1694"/>
            <a:chExt cx="338" cy="217"/>
          </a:xfrm>
        </p:grpSpPr>
        <p:grpSp>
          <p:nvGrpSpPr>
            <p:cNvPr id="7" name="Group 149"/>
            <p:cNvGrpSpPr>
              <a:grpSpLocks/>
            </p:cNvGrpSpPr>
            <p:nvPr/>
          </p:nvGrpSpPr>
          <p:grpSpPr bwMode="auto">
            <a:xfrm>
              <a:off x="1906" y="1694"/>
              <a:ext cx="282" cy="217"/>
              <a:chOff x="1906" y="1694"/>
              <a:chExt cx="282" cy="217"/>
            </a:xfrm>
          </p:grpSpPr>
          <p:sp>
            <p:nvSpPr>
              <p:cNvPr id="3087510" name="Freeform 150"/>
              <p:cNvSpPr>
                <a:spLocks/>
              </p:cNvSpPr>
              <p:nvPr/>
            </p:nvSpPr>
            <p:spPr bwMode="auto">
              <a:xfrm>
                <a:off x="1909" y="1697"/>
                <a:ext cx="276" cy="211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66" y="0"/>
                  </a:cxn>
                  <a:cxn ang="0">
                    <a:pos x="193" y="1"/>
                  </a:cxn>
                  <a:cxn ang="0">
                    <a:pos x="216" y="4"/>
                  </a:cxn>
                  <a:cxn ang="0">
                    <a:pos x="237" y="7"/>
                  </a:cxn>
                  <a:cxn ang="0">
                    <a:pos x="253" y="12"/>
                  </a:cxn>
                  <a:cxn ang="0">
                    <a:pos x="266" y="16"/>
                  </a:cxn>
                  <a:cxn ang="0">
                    <a:pos x="274" y="20"/>
                  </a:cxn>
                  <a:cxn ang="0">
                    <a:pos x="276" y="26"/>
                  </a:cxn>
                  <a:cxn ang="0">
                    <a:pos x="276" y="185"/>
                  </a:cxn>
                  <a:cxn ang="0">
                    <a:pos x="274" y="191"/>
                  </a:cxn>
                  <a:cxn ang="0">
                    <a:pos x="266" y="195"/>
                  </a:cxn>
                  <a:cxn ang="0">
                    <a:pos x="253" y="200"/>
                  </a:cxn>
                  <a:cxn ang="0">
                    <a:pos x="237" y="204"/>
                  </a:cxn>
                  <a:cxn ang="0">
                    <a:pos x="216" y="207"/>
                  </a:cxn>
                  <a:cxn ang="0">
                    <a:pos x="193" y="210"/>
                  </a:cxn>
                  <a:cxn ang="0">
                    <a:pos x="166" y="211"/>
                  </a:cxn>
                  <a:cxn ang="0">
                    <a:pos x="138" y="211"/>
                  </a:cxn>
                  <a:cxn ang="0">
                    <a:pos x="111" y="211"/>
                  </a:cxn>
                  <a:cxn ang="0">
                    <a:pos x="84" y="210"/>
                  </a:cxn>
                  <a:cxn ang="0">
                    <a:pos x="61" y="207"/>
                  </a:cxn>
                  <a:cxn ang="0">
                    <a:pos x="42" y="204"/>
                  </a:cxn>
                  <a:cxn ang="0">
                    <a:pos x="24" y="200"/>
                  </a:cxn>
                  <a:cxn ang="0">
                    <a:pos x="11" y="195"/>
                  </a:cxn>
                  <a:cxn ang="0">
                    <a:pos x="3" y="191"/>
                  </a:cxn>
                  <a:cxn ang="0">
                    <a:pos x="0" y="185"/>
                  </a:cxn>
                  <a:cxn ang="0">
                    <a:pos x="0" y="26"/>
                  </a:cxn>
                  <a:cxn ang="0">
                    <a:pos x="3" y="20"/>
                  </a:cxn>
                  <a:cxn ang="0">
                    <a:pos x="11" y="16"/>
                  </a:cxn>
                  <a:cxn ang="0">
                    <a:pos x="24" y="12"/>
                  </a:cxn>
                  <a:cxn ang="0">
                    <a:pos x="42" y="7"/>
                  </a:cxn>
                  <a:cxn ang="0">
                    <a:pos x="61" y="4"/>
                  </a:cxn>
                  <a:cxn ang="0">
                    <a:pos x="84" y="1"/>
                  </a:cxn>
                  <a:cxn ang="0">
                    <a:pos x="111" y="0"/>
                  </a:cxn>
                  <a:cxn ang="0">
                    <a:pos x="138" y="0"/>
                  </a:cxn>
                </a:cxnLst>
                <a:rect l="0" t="0" r="r" b="b"/>
                <a:pathLst>
                  <a:path w="276" h="211">
                    <a:moveTo>
                      <a:pt x="138" y="0"/>
                    </a:moveTo>
                    <a:lnTo>
                      <a:pt x="166" y="0"/>
                    </a:lnTo>
                    <a:lnTo>
                      <a:pt x="193" y="1"/>
                    </a:lnTo>
                    <a:lnTo>
                      <a:pt x="216" y="4"/>
                    </a:lnTo>
                    <a:lnTo>
                      <a:pt x="237" y="7"/>
                    </a:lnTo>
                    <a:lnTo>
                      <a:pt x="253" y="12"/>
                    </a:lnTo>
                    <a:lnTo>
                      <a:pt x="266" y="16"/>
                    </a:lnTo>
                    <a:lnTo>
                      <a:pt x="274" y="20"/>
                    </a:lnTo>
                    <a:lnTo>
                      <a:pt x="276" y="26"/>
                    </a:lnTo>
                    <a:lnTo>
                      <a:pt x="276" y="185"/>
                    </a:lnTo>
                    <a:lnTo>
                      <a:pt x="274" y="191"/>
                    </a:lnTo>
                    <a:lnTo>
                      <a:pt x="266" y="195"/>
                    </a:lnTo>
                    <a:lnTo>
                      <a:pt x="253" y="200"/>
                    </a:lnTo>
                    <a:lnTo>
                      <a:pt x="237" y="204"/>
                    </a:lnTo>
                    <a:lnTo>
                      <a:pt x="216" y="207"/>
                    </a:lnTo>
                    <a:lnTo>
                      <a:pt x="193" y="210"/>
                    </a:lnTo>
                    <a:lnTo>
                      <a:pt x="166" y="211"/>
                    </a:lnTo>
                    <a:lnTo>
                      <a:pt x="138" y="211"/>
                    </a:lnTo>
                    <a:lnTo>
                      <a:pt x="111" y="211"/>
                    </a:lnTo>
                    <a:lnTo>
                      <a:pt x="84" y="210"/>
                    </a:lnTo>
                    <a:lnTo>
                      <a:pt x="61" y="207"/>
                    </a:lnTo>
                    <a:lnTo>
                      <a:pt x="42" y="204"/>
                    </a:lnTo>
                    <a:lnTo>
                      <a:pt x="24" y="200"/>
                    </a:lnTo>
                    <a:lnTo>
                      <a:pt x="11" y="195"/>
                    </a:lnTo>
                    <a:lnTo>
                      <a:pt x="3" y="191"/>
                    </a:lnTo>
                    <a:lnTo>
                      <a:pt x="0" y="185"/>
                    </a:lnTo>
                    <a:lnTo>
                      <a:pt x="0" y="26"/>
                    </a:lnTo>
                    <a:lnTo>
                      <a:pt x="3" y="20"/>
                    </a:lnTo>
                    <a:lnTo>
                      <a:pt x="11" y="16"/>
                    </a:lnTo>
                    <a:lnTo>
                      <a:pt x="24" y="12"/>
                    </a:lnTo>
                    <a:lnTo>
                      <a:pt x="42" y="7"/>
                    </a:lnTo>
                    <a:lnTo>
                      <a:pt x="61" y="4"/>
                    </a:lnTo>
                    <a:lnTo>
                      <a:pt x="84" y="1"/>
                    </a:lnTo>
                    <a:lnTo>
                      <a:pt x="111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1" name="Freeform 151"/>
              <p:cNvSpPr>
                <a:spLocks/>
              </p:cNvSpPr>
              <p:nvPr/>
            </p:nvSpPr>
            <p:spPr bwMode="auto">
              <a:xfrm>
                <a:off x="1909" y="1697"/>
                <a:ext cx="276" cy="53"/>
              </a:xfrm>
              <a:custGeom>
                <a:avLst/>
                <a:gdLst/>
                <a:ahLst/>
                <a:cxnLst>
                  <a:cxn ang="0">
                    <a:pos x="276" y="26"/>
                  </a:cxn>
                  <a:cxn ang="0">
                    <a:pos x="274" y="32"/>
                  </a:cxn>
                  <a:cxn ang="0">
                    <a:pos x="266" y="37"/>
                  </a:cxn>
                  <a:cxn ang="0">
                    <a:pos x="253" y="41"/>
                  </a:cxn>
                  <a:cxn ang="0">
                    <a:pos x="237" y="45"/>
                  </a:cxn>
                  <a:cxn ang="0">
                    <a:pos x="216" y="48"/>
                  </a:cxn>
                  <a:cxn ang="0">
                    <a:pos x="193" y="51"/>
                  </a:cxn>
                  <a:cxn ang="0">
                    <a:pos x="166" y="53"/>
                  </a:cxn>
                  <a:cxn ang="0">
                    <a:pos x="138" y="53"/>
                  </a:cxn>
                  <a:cxn ang="0">
                    <a:pos x="111" y="53"/>
                  </a:cxn>
                  <a:cxn ang="0">
                    <a:pos x="84" y="51"/>
                  </a:cxn>
                  <a:cxn ang="0">
                    <a:pos x="61" y="48"/>
                  </a:cxn>
                  <a:cxn ang="0">
                    <a:pos x="42" y="45"/>
                  </a:cxn>
                  <a:cxn ang="0">
                    <a:pos x="24" y="41"/>
                  </a:cxn>
                  <a:cxn ang="0">
                    <a:pos x="11" y="37"/>
                  </a:cxn>
                  <a:cxn ang="0">
                    <a:pos x="3" y="32"/>
                  </a:cxn>
                  <a:cxn ang="0">
                    <a:pos x="0" y="26"/>
                  </a:cxn>
                  <a:cxn ang="0">
                    <a:pos x="3" y="20"/>
                  </a:cxn>
                  <a:cxn ang="0">
                    <a:pos x="11" y="16"/>
                  </a:cxn>
                  <a:cxn ang="0">
                    <a:pos x="24" y="12"/>
                  </a:cxn>
                  <a:cxn ang="0">
                    <a:pos x="42" y="7"/>
                  </a:cxn>
                  <a:cxn ang="0">
                    <a:pos x="61" y="4"/>
                  </a:cxn>
                  <a:cxn ang="0">
                    <a:pos x="84" y="1"/>
                  </a:cxn>
                  <a:cxn ang="0">
                    <a:pos x="111" y="0"/>
                  </a:cxn>
                  <a:cxn ang="0">
                    <a:pos x="138" y="0"/>
                  </a:cxn>
                  <a:cxn ang="0">
                    <a:pos x="166" y="0"/>
                  </a:cxn>
                  <a:cxn ang="0">
                    <a:pos x="193" y="1"/>
                  </a:cxn>
                  <a:cxn ang="0">
                    <a:pos x="216" y="4"/>
                  </a:cxn>
                  <a:cxn ang="0">
                    <a:pos x="237" y="7"/>
                  </a:cxn>
                  <a:cxn ang="0">
                    <a:pos x="253" y="12"/>
                  </a:cxn>
                  <a:cxn ang="0">
                    <a:pos x="266" y="16"/>
                  </a:cxn>
                  <a:cxn ang="0">
                    <a:pos x="274" y="20"/>
                  </a:cxn>
                  <a:cxn ang="0">
                    <a:pos x="276" y="26"/>
                  </a:cxn>
                </a:cxnLst>
                <a:rect l="0" t="0" r="r" b="b"/>
                <a:pathLst>
                  <a:path w="276" h="53">
                    <a:moveTo>
                      <a:pt x="276" y="26"/>
                    </a:moveTo>
                    <a:lnTo>
                      <a:pt x="274" y="32"/>
                    </a:lnTo>
                    <a:lnTo>
                      <a:pt x="266" y="37"/>
                    </a:lnTo>
                    <a:lnTo>
                      <a:pt x="253" y="41"/>
                    </a:lnTo>
                    <a:lnTo>
                      <a:pt x="237" y="45"/>
                    </a:lnTo>
                    <a:lnTo>
                      <a:pt x="216" y="48"/>
                    </a:lnTo>
                    <a:lnTo>
                      <a:pt x="193" y="51"/>
                    </a:lnTo>
                    <a:lnTo>
                      <a:pt x="166" y="53"/>
                    </a:lnTo>
                    <a:lnTo>
                      <a:pt x="138" y="53"/>
                    </a:lnTo>
                    <a:lnTo>
                      <a:pt x="111" y="53"/>
                    </a:lnTo>
                    <a:lnTo>
                      <a:pt x="84" y="51"/>
                    </a:lnTo>
                    <a:lnTo>
                      <a:pt x="61" y="48"/>
                    </a:lnTo>
                    <a:lnTo>
                      <a:pt x="42" y="45"/>
                    </a:lnTo>
                    <a:lnTo>
                      <a:pt x="24" y="41"/>
                    </a:lnTo>
                    <a:lnTo>
                      <a:pt x="11" y="37"/>
                    </a:lnTo>
                    <a:lnTo>
                      <a:pt x="3" y="32"/>
                    </a:lnTo>
                    <a:lnTo>
                      <a:pt x="0" y="26"/>
                    </a:lnTo>
                    <a:lnTo>
                      <a:pt x="3" y="20"/>
                    </a:lnTo>
                    <a:lnTo>
                      <a:pt x="11" y="16"/>
                    </a:lnTo>
                    <a:lnTo>
                      <a:pt x="24" y="12"/>
                    </a:lnTo>
                    <a:lnTo>
                      <a:pt x="42" y="7"/>
                    </a:lnTo>
                    <a:lnTo>
                      <a:pt x="61" y="4"/>
                    </a:lnTo>
                    <a:lnTo>
                      <a:pt x="84" y="1"/>
                    </a:lnTo>
                    <a:lnTo>
                      <a:pt x="111" y="0"/>
                    </a:lnTo>
                    <a:lnTo>
                      <a:pt x="138" y="0"/>
                    </a:lnTo>
                    <a:lnTo>
                      <a:pt x="166" y="0"/>
                    </a:lnTo>
                    <a:lnTo>
                      <a:pt x="193" y="1"/>
                    </a:lnTo>
                    <a:lnTo>
                      <a:pt x="216" y="4"/>
                    </a:lnTo>
                    <a:lnTo>
                      <a:pt x="237" y="7"/>
                    </a:lnTo>
                    <a:lnTo>
                      <a:pt x="253" y="12"/>
                    </a:lnTo>
                    <a:lnTo>
                      <a:pt x="266" y="16"/>
                    </a:lnTo>
                    <a:lnTo>
                      <a:pt x="274" y="20"/>
                    </a:lnTo>
                    <a:lnTo>
                      <a:pt x="276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2" name="Rectangle 152"/>
              <p:cNvSpPr>
                <a:spLocks noChangeArrowheads="1"/>
              </p:cNvSpPr>
              <p:nvPr/>
            </p:nvSpPr>
            <p:spPr bwMode="auto">
              <a:xfrm>
                <a:off x="2047" y="1694"/>
                <a:ext cx="24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3" name="Freeform 153"/>
              <p:cNvSpPr>
                <a:spLocks/>
              </p:cNvSpPr>
              <p:nvPr/>
            </p:nvSpPr>
            <p:spPr bwMode="auto">
              <a:xfrm>
                <a:off x="2089" y="1695"/>
                <a:ext cx="23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11" y="6"/>
                  </a:cxn>
                  <a:cxn ang="0">
                    <a:pos x="23" y="8"/>
                  </a:cxn>
                  <a:cxn ang="0">
                    <a:pos x="23" y="2"/>
                  </a:cxn>
                  <a:cxn ang="0">
                    <a:pos x="13" y="0"/>
                  </a:cxn>
                  <a:cxn ang="0">
                    <a:pos x="0" y="0"/>
                  </a:cxn>
                </a:cxnLst>
                <a:rect l="0" t="0" r="r" b="b"/>
                <a:pathLst>
                  <a:path w="23" h="8">
                    <a:moveTo>
                      <a:pt x="0" y="0"/>
                    </a:moveTo>
                    <a:lnTo>
                      <a:pt x="0" y="6"/>
                    </a:lnTo>
                    <a:lnTo>
                      <a:pt x="11" y="6"/>
                    </a:lnTo>
                    <a:lnTo>
                      <a:pt x="23" y="8"/>
                    </a:lnTo>
                    <a:lnTo>
                      <a:pt x="23" y="2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4" name="Freeform 154"/>
              <p:cNvSpPr>
                <a:spLocks/>
              </p:cNvSpPr>
              <p:nvPr/>
            </p:nvSpPr>
            <p:spPr bwMode="auto">
              <a:xfrm>
                <a:off x="2128" y="1700"/>
                <a:ext cx="25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"/>
                  </a:cxn>
                  <a:cxn ang="0">
                    <a:pos x="16" y="7"/>
                  </a:cxn>
                  <a:cxn ang="0">
                    <a:pos x="24" y="9"/>
                  </a:cxn>
                  <a:cxn ang="0">
                    <a:pos x="25" y="3"/>
                  </a:cxn>
                  <a:cxn ang="0">
                    <a:pos x="18" y="1"/>
                  </a:cxn>
                  <a:cxn ang="0">
                    <a:pos x="2" y="0"/>
                  </a:cxn>
                </a:cxnLst>
                <a:rect l="0" t="0" r="r" b="b"/>
                <a:pathLst>
                  <a:path w="25" h="9">
                    <a:moveTo>
                      <a:pt x="2" y="0"/>
                    </a:moveTo>
                    <a:lnTo>
                      <a:pt x="0" y="6"/>
                    </a:lnTo>
                    <a:lnTo>
                      <a:pt x="16" y="7"/>
                    </a:lnTo>
                    <a:lnTo>
                      <a:pt x="24" y="9"/>
                    </a:lnTo>
                    <a:lnTo>
                      <a:pt x="25" y="3"/>
                    </a:lnTo>
                    <a:lnTo>
                      <a:pt x="1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5" name="Freeform 155"/>
              <p:cNvSpPr>
                <a:spLocks/>
              </p:cNvSpPr>
              <p:nvPr/>
            </p:nvSpPr>
            <p:spPr bwMode="auto">
              <a:xfrm>
                <a:off x="2169" y="1709"/>
                <a:ext cx="19" cy="1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"/>
                  </a:cxn>
                  <a:cxn ang="0">
                    <a:pos x="5" y="7"/>
                  </a:cxn>
                  <a:cxn ang="0">
                    <a:pos x="6" y="4"/>
                  </a:cxn>
                  <a:cxn ang="0">
                    <a:pos x="3" y="7"/>
                  </a:cxn>
                  <a:cxn ang="0">
                    <a:pos x="12" y="11"/>
                  </a:cxn>
                  <a:cxn ang="0">
                    <a:pos x="14" y="8"/>
                  </a:cxn>
                  <a:cxn ang="0">
                    <a:pos x="11" y="10"/>
                  </a:cxn>
                  <a:cxn ang="0">
                    <a:pos x="11" y="8"/>
                  </a:cxn>
                  <a:cxn ang="0">
                    <a:pos x="14" y="14"/>
                  </a:cxn>
                  <a:cxn ang="0">
                    <a:pos x="14" y="17"/>
                  </a:cxn>
                  <a:cxn ang="0">
                    <a:pos x="19" y="17"/>
                  </a:cxn>
                  <a:cxn ang="0">
                    <a:pos x="19" y="14"/>
                  </a:cxn>
                  <a:cxn ang="0">
                    <a:pos x="16" y="10"/>
                  </a:cxn>
                  <a:cxn ang="0">
                    <a:pos x="16" y="8"/>
                  </a:cxn>
                  <a:cxn ang="0">
                    <a:pos x="16" y="7"/>
                  </a:cxn>
                  <a:cxn ang="0">
                    <a:pos x="8" y="3"/>
                  </a:cxn>
                  <a:cxn ang="0">
                    <a:pos x="6" y="1"/>
                  </a:cxn>
                  <a:cxn ang="0">
                    <a:pos x="2" y="0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lnTo>
                      <a:pt x="0" y="6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12" y="11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8" y="3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6" name="Rectangle 156"/>
              <p:cNvSpPr>
                <a:spLocks noChangeArrowheads="1"/>
              </p:cNvSpPr>
              <p:nvPr/>
            </p:nvSpPr>
            <p:spPr bwMode="auto">
              <a:xfrm>
                <a:off x="2183" y="1744"/>
                <a:ext cx="5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7" name="Rectangle 157"/>
              <p:cNvSpPr>
                <a:spLocks noChangeArrowheads="1"/>
              </p:cNvSpPr>
              <p:nvPr/>
            </p:nvSpPr>
            <p:spPr bwMode="auto">
              <a:xfrm>
                <a:off x="2183" y="1785"/>
                <a:ext cx="5" cy="2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8" name="Rectangle 158"/>
              <p:cNvSpPr>
                <a:spLocks noChangeArrowheads="1"/>
              </p:cNvSpPr>
              <p:nvPr/>
            </p:nvSpPr>
            <p:spPr bwMode="auto">
              <a:xfrm>
                <a:off x="2183" y="1826"/>
                <a:ext cx="5" cy="2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19" name="Freeform 159"/>
              <p:cNvSpPr>
                <a:spLocks/>
              </p:cNvSpPr>
              <p:nvPr/>
            </p:nvSpPr>
            <p:spPr bwMode="auto">
              <a:xfrm>
                <a:off x="2180" y="1867"/>
                <a:ext cx="8" cy="2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0"/>
                  </a:cxn>
                  <a:cxn ang="0">
                    <a:pos x="3" y="15"/>
                  </a:cxn>
                  <a:cxn ang="0">
                    <a:pos x="0" y="19"/>
                  </a:cxn>
                  <a:cxn ang="0">
                    <a:pos x="3" y="21"/>
                  </a:cxn>
                  <a:cxn ang="0">
                    <a:pos x="1" y="18"/>
                  </a:cxn>
                  <a:cxn ang="0">
                    <a:pos x="0" y="19"/>
                  </a:cxn>
                  <a:cxn ang="0">
                    <a:pos x="3" y="24"/>
                  </a:cxn>
                  <a:cxn ang="0">
                    <a:pos x="5" y="22"/>
                  </a:cxn>
                  <a:cxn ang="0">
                    <a:pos x="5" y="21"/>
                  </a:cxn>
                  <a:cxn ang="0">
                    <a:pos x="8" y="15"/>
                  </a:cxn>
                  <a:cxn ang="0">
                    <a:pos x="8" y="0"/>
                  </a:cxn>
                </a:cxnLst>
                <a:rect l="0" t="0" r="r" b="b"/>
                <a:pathLst>
                  <a:path w="8" h="24">
                    <a:moveTo>
                      <a:pt x="8" y="0"/>
                    </a:moveTo>
                    <a:lnTo>
                      <a:pt x="3" y="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0" name="Freeform 160"/>
              <p:cNvSpPr>
                <a:spLocks/>
              </p:cNvSpPr>
              <p:nvPr/>
            </p:nvSpPr>
            <p:spPr bwMode="auto">
              <a:xfrm>
                <a:off x="2141" y="1892"/>
                <a:ext cx="24" cy="12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5" y="12"/>
                  </a:cxn>
                  <a:cxn ang="0">
                    <a:pos x="22" y="7"/>
                  </a:cxn>
                  <a:cxn ang="0">
                    <a:pos x="24" y="6"/>
                  </a:cxn>
                </a:cxnLst>
                <a:rect l="0" t="0" r="r" b="b"/>
                <a:pathLst>
                  <a:path w="24" h="12">
                    <a:moveTo>
                      <a:pt x="24" y="6"/>
                    </a:moveTo>
                    <a:lnTo>
                      <a:pt x="22" y="0"/>
                    </a:lnTo>
                    <a:lnTo>
                      <a:pt x="21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22" y="7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1" name="Freeform 161"/>
              <p:cNvSpPr>
                <a:spLocks/>
              </p:cNvSpPr>
              <p:nvPr/>
            </p:nvSpPr>
            <p:spPr bwMode="auto">
              <a:xfrm>
                <a:off x="2100" y="1901"/>
                <a:ext cx="24" cy="9"/>
              </a:xfrm>
              <a:custGeom>
                <a:avLst/>
                <a:gdLst/>
                <a:ahLst/>
                <a:cxnLst>
                  <a:cxn ang="0">
                    <a:pos x="24" y="6"/>
                  </a:cxn>
                  <a:cxn ang="0">
                    <a:pos x="24" y="0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24" y="6"/>
                  </a:cxn>
                </a:cxnLst>
                <a:rect l="0" t="0" r="r" b="b"/>
                <a:pathLst>
                  <a:path w="24" h="9">
                    <a:moveTo>
                      <a:pt x="24" y="6"/>
                    </a:moveTo>
                    <a:lnTo>
                      <a:pt x="24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2" name="Freeform 162"/>
              <p:cNvSpPr>
                <a:spLocks/>
              </p:cNvSpPr>
              <p:nvPr/>
            </p:nvSpPr>
            <p:spPr bwMode="auto">
              <a:xfrm>
                <a:off x="2061" y="1904"/>
                <a:ext cx="23" cy="7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0"/>
                  </a:cxn>
                  <a:cxn ang="0">
                    <a:pos x="14" y="1"/>
                  </a:cxn>
                  <a:cxn ang="0">
                    <a:pos x="0" y="1"/>
                  </a:cxn>
                  <a:cxn ang="0">
                    <a:pos x="0" y="7"/>
                  </a:cxn>
                  <a:cxn ang="0">
                    <a:pos x="16" y="7"/>
                  </a:cxn>
                  <a:cxn ang="0">
                    <a:pos x="23" y="6"/>
                  </a:cxn>
                </a:cxnLst>
                <a:rect l="0" t="0" r="r" b="b"/>
                <a:pathLst>
                  <a:path w="23" h="7">
                    <a:moveTo>
                      <a:pt x="23" y="6"/>
                    </a:moveTo>
                    <a:lnTo>
                      <a:pt x="23" y="0"/>
                    </a:lnTo>
                    <a:lnTo>
                      <a:pt x="14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6" y="7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3" name="Freeform 163"/>
              <p:cNvSpPr>
                <a:spLocks/>
              </p:cNvSpPr>
              <p:nvPr/>
            </p:nvSpPr>
            <p:spPr bwMode="auto">
              <a:xfrm>
                <a:off x="2020" y="1905"/>
                <a:ext cx="23" cy="6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23" y="6"/>
                  </a:cxn>
                </a:cxnLst>
                <a:rect l="0" t="0" r="r" b="b"/>
                <a:pathLst>
                  <a:path w="23" h="6">
                    <a:moveTo>
                      <a:pt x="23" y="6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4" name="Freeform 164"/>
              <p:cNvSpPr>
                <a:spLocks/>
              </p:cNvSpPr>
              <p:nvPr/>
            </p:nvSpPr>
            <p:spPr bwMode="auto">
              <a:xfrm>
                <a:off x="1978" y="1901"/>
                <a:ext cx="24" cy="9"/>
              </a:xfrm>
              <a:custGeom>
                <a:avLst/>
                <a:gdLst/>
                <a:ahLst/>
                <a:cxnLst>
                  <a:cxn ang="0">
                    <a:pos x="24" y="9"/>
                  </a:cxn>
                  <a:cxn ang="0">
                    <a:pos x="24" y="3"/>
                  </a:cxn>
                  <a:cxn ang="0">
                    <a:pos x="17" y="3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5" y="9"/>
                  </a:cxn>
                  <a:cxn ang="0">
                    <a:pos x="24" y="9"/>
                  </a:cxn>
                </a:cxnLst>
                <a:rect l="0" t="0" r="r" b="b"/>
                <a:pathLst>
                  <a:path w="24" h="9">
                    <a:moveTo>
                      <a:pt x="24" y="9"/>
                    </a:moveTo>
                    <a:lnTo>
                      <a:pt x="24" y="3"/>
                    </a:lnTo>
                    <a:lnTo>
                      <a:pt x="17" y="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5" y="9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5" name="Freeform 165"/>
              <p:cNvSpPr>
                <a:spLocks/>
              </p:cNvSpPr>
              <p:nvPr/>
            </p:nvSpPr>
            <p:spPr bwMode="auto">
              <a:xfrm>
                <a:off x="1937" y="1895"/>
                <a:ext cx="24" cy="10"/>
              </a:xfrm>
              <a:custGeom>
                <a:avLst/>
                <a:gdLst/>
                <a:ahLst/>
                <a:cxnLst>
                  <a:cxn ang="0">
                    <a:pos x="22" y="10"/>
                  </a:cxn>
                  <a:cxn ang="0">
                    <a:pos x="24" y="4"/>
                  </a:cxn>
                  <a:cxn ang="0">
                    <a:pos x="14" y="3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12" y="9"/>
                  </a:cxn>
                  <a:cxn ang="0">
                    <a:pos x="22" y="10"/>
                  </a:cxn>
                </a:cxnLst>
                <a:rect l="0" t="0" r="r" b="b"/>
                <a:pathLst>
                  <a:path w="24" h="10">
                    <a:moveTo>
                      <a:pt x="22" y="10"/>
                    </a:moveTo>
                    <a:lnTo>
                      <a:pt x="24" y="4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12" y="9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6" name="Freeform 166"/>
              <p:cNvSpPr>
                <a:spLocks/>
              </p:cNvSpPr>
              <p:nvPr/>
            </p:nvSpPr>
            <p:spPr bwMode="auto">
              <a:xfrm>
                <a:off x="1906" y="1875"/>
                <a:ext cx="17" cy="20"/>
              </a:xfrm>
              <a:custGeom>
                <a:avLst/>
                <a:gdLst/>
                <a:ahLst/>
                <a:cxnLst>
                  <a:cxn ang="0">
                    <a:pos x="14" y="20"/>
                  </a:cxn>
                  <a:cxn ang="0">
                    <a:pos x="15" y="14"/>
                  </a:cxn>
                  <a:cxn ang="0">
                    <a:pos x="15" y="14"/>
                  </a:cxn>
                  <a:cxn ang="0">
                    <a:pos x="14" y="17"/>
                  </a:cxn>
                  <a:cxn ang="0">
                    <a:pos x="17" y="16"/>
                  </a:cxn>
                  <a:cxn ang="0">
                    <a:pos x="8" y="10"/>
                  </a:cxn>
                  <a:cxn ang="0">
                    <a:pos x="6" y="13"/>
                  </a:cxn>
                  <a:cxn ang="0">
                    <a:pos x="9" y="11"/>
                  </a:cxn>
                  <a:cxn ang="0">
                    <a:pos x="6" y="7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" y="13"/>
                  </a:cxn>
                  <a:cxn ang="0">
                    <a:pos x="3" y="14"/>
                  </a:cxn>
                  <a:cxn ang="0">
                    <a:pos x="12" y="20"/>
                  </a:cxn>
                  <a:cxn ang="0">
                    <a:pos x="14" y="20"/>
                  </a:cxn>
                </a:cxnLst>
                <a:rect l="0" t="0" r="r" b="b"/>
                <a:pathLst>
                  <a:path w="17" h="20">
                    <a:moveTo>
                      <a:pt x="14" y="20"/>
                    </a:moveTo>
                    <a:lnTo>
                      <a:pt x="15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6" y="7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12" y="20"/>
                    </a:ln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7" name="Rectangle 167"/>
              <p:cNvSpPr>
                <a:spLocks noChangeArrowheads="1"/>
              </p:cNvSpPr>
              <p:nvPr/>
            </p:nvSpPr>
            <p:spPr bwMode="auto">
              <a:xfrm>
                <a:off x="1906" y="1833"/>
                <a:ext cx="6" cy="2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8" name="Rectangle 168"/>
              <p:cNvSpPr>
                <a:spLocks noChangeArrowheads="1"/>
              </p:cNvSpPr>
              <p:nvPr/>
            </p:nvSpPr>
            <p:spPr bwMode="auto">
              <a:xfrm>
                <a:off x="1906" y="1792"/>
                <a:ext cx="6" cy="2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29" name="Rectangle 169"/>
              <p:cNvSpPr>
                <a:spLocks noChangeArrowheads="1"/>
              </p:cNvSpPr>
              <p:nvPr/>
            </p:nvSpPr>
            <p:spPr bwMode="auto">
              <a:xfrm>
                <a:off x="1906" y="1751"/>
                <a:ext cx="6" cy="2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0" name="Freeform 170"/>
              <p:cNvSpPr>
                <a:spLocks/>
              </p:cNvSpPr>
              <p:nvPr/>
            </p:nvSpPr>
            <p:spPr bwMode="auto">
              <a:xfrm>
                <a:off x="1906" y="1712"/>
                <a:ext cx="14" cy="2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2"/>
                  </a:cxn>
                  <a:cxn ang="0">
                    <a:pos x="6" y="11"/>
                  </a:cxn>
                  <a:cxn ang="0">
                    <a:pos x="9" y="5"/>
                  </a:cxn>
                  <a:cxn ang="0">
                    <a:pos x="6" y="5"/>
                  </a:cxn>
                  <a:cxn ang="0">
                    <a:pos x="9" y="7"/>
                  </a:cxn>
                  <a:cxn ang="0">
                    <a:pos x="8" y="8"/>
                  </a:cxn>
                  <a:cxn ang="0">
                    <a:pos x="14" y="4"/>
                  </a:cxn>
                  <a:cxn ang="0">
                    <a:pos x="11" y="0"/>
                  </a:cxn>
                  <a:cxn ang="0">
                    <a:pos x="3" y="4"/>
                  </a:cxn>
                  <a:cxn ang="0">
                    <a:pos x="3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0" y="11"/>
                  </a:cxn>
                  <a:cxn ang="0">
                    <a:pos x="0" y="22"/>
                  </a:cxn>
                </a:cxnLst>
                <a:rect l="0" t="0" r="r" b="b"/>
                <a:pathLst>
                  <a:path w="14" h="22">
                    <a:moveTo>
                      <a:pt x="0" y="22"/>
                    </a:moveTo>
                    <a:lnTo>
                      <a:pt x="6" y="22"/>
                    </a:lnTo>
                    <a:lnTo>
                      <a:pt x="6" y="11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1" name="Freeform 171"/>
              <p:cNvSpPr>
                <a:spLocks/>
              </p:cNvSpPr>
              <p:nvPr/>
            </p:nvSpPr>
            <p:spPr bwMode="auto">
              <a:xfrm>
                <a:off x="1934" y="1700"/>
                <a:ext cx="25" cy="1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2"/>
                  </a:cxn>
                  <a:cxn ang="0">
                    <a:pos x="17" y="7"/>
                  </a:cxn>
                  <a:cxn ang="0">
                    <a:pos x="25" y="6"/>
                  </a:cxn>
                  <a:cxn ang="0">
                    <a:pos x="24" y="0"/>
                  </a:cxn>
                  <a:cxn ang="0">
                    <a:pos x="15" y="1"/>
                  </a:cxn>
                  <a:cxn ang="0">
                    <a:pos x="0" y="6"/>
                  </a:cxn>
                </a:cxnLst>
                <a:rect l="0" t="0" r="r" b="b"/>
                <a:pathLst>
                  <a:path w="25" h="12">
                    <a:moveTo>
                      <a:pt x="0" y="6"/>
                    </a:moveTo>
                    <a:lnTo>
                      <a:pt x="2" y="12"/>
                    </a:lnTo>
                    <a:lnTo>
                      <a:pt x="17" y="7"/>
                    </a:lnTo>
                    <a:lnTo>
                      <a:pt x="25" y="6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2" name="Freeform 172"/>
              <p:cNvSpPr>
                <a:spLocks/>
              </p:cNvSpPr>
              <p:nvPr/>
            </p:nvSpPr>
            <p:spPr bwMode="auto">
              <a:xfrm>
                <a:off x="1976" y="1695"/>
                <a:ext cx="23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9"/>
                  </a:cxn>
                  <a:cxn ang="0">
                    <a:pos x="19" y="6"/>
                  </a:cxn>
                  <a:cxn ang="0">
                    <a:pos x="23" y="6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0" y="3"/>
                  </a:cxn>
                </a:cxnLst>
                <a:rect l="0" t="0" r="r" b="b"/>
                <a:pathLst>
                  <a:path w="23" h="9">
                    <a:moveTo>
                      <a:pt x="0" y="3"/>
                    </a:moveTo>
                    <a:lnTo>
                      <a:pt x="0" y="9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3" name="Freeform 173"/>
              <p:cNvSpPr>
                <a:spLocks/>
              </p:cNvSpPr>
              <p:nvPr/>
            </p:nvSpPr>
            <p:spPr bwMode="auto">
              <a:xfrm>
                <a:off x="2017" y="1694"/>
                <a:ext cx="23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7"/>
                  </a:cxn>
                  <a:cxn ang="0">
                    <a:pos x="4" y="6"/>
                  </a:cxn>
                  <a:cxn ang="0">
                    <a:pos x="3" y="3"/>
                  </a:cxn>
                  <a:cxn ang="0">
                    <a:pos x="3" y="6"/>
                  </a:cxn>
                  <a:cxn ang="0">
                    <a:pos x="23" y="6"/>
                  </a:cxn>
                  <a:cxn ang="0">
                    <a:pos x="23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23" h="7">
                    <a:moveTo>
                      <a:pt x="0" y="1"/>
                    </a:moveTo>
                    <a:lnTo>
                      <a:pt x="0" y="7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4" name="Freeform 174"/>
              <p:cNvSpPr>
                <a:spLocks/>
              </p:cNvSpPr>
              <p:nvPr/>
            </p:nvSpPr>
            <p:spPr bwMode="auto">
              <a:xfrm>
                <a:off x="2166" y="1723"/>
                <a:ext cx="22" cy="1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17" y="0"/>
                  </a:cxn>
                  <a:cxn ang="0">
                    <a:pos x="14" y="5"/>
                  </a:cxn>
                  <a:cxn ang="0">
                    <a:pos x="17" y="6"/>
                  </a:cxn>
                  <a:cxn ang="0">
                    <a:pos x="15" y="3"/>
                  </a:cxn>
                  <a:cxn ang="0">
                    <a:pos x="6" y="9"/>
                  </a:cxn>
                  <a:cxn ang="0">
                    <a:pos x="9" y="11"/>
                  </a:cxn>
                  <a:cxn ang="0">
                    <a:pos x="8" y="8"/>
                  </a:cxn>
                  <a:cxn ang="0">
                    <a:pos x="0" y="11"/>
                  </a:cxn>
                  <a:cxn ang="0">
                    <a:pos x="2" y="16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9" y="8"/>
                  </a:cxn>
                  <a:cxn ang="0">
                    <a:pos x="19" y="6"/>
                  </a:cxn>
                  <a:cxn ang="0">
                    <a:pos x="22" y="0"/>
                  </a:cxn>
                </a:cxnLst>
                <a:rect l="0" t="0" r="r" b="b"/>
                <a:pathLst>
                  <a:path w="22" h="16">
                    <a:moveTo>
                      <a:pt x="22" y="0"/>
                    </a:moveTo>
                    <a:lnTo>
                      <a:pt x="17" y="0"/>
                    </a:lnTo>
                    <a:lnTo>
                      <a:pt x="14" y="5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6" y="9"/>
                    </a:lnTo>
                    <a:lnTo>
                      <a:pt x="9" y="11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2" y="16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5" name="Freeform 175"/>
              <p:cNvSpPr>
                <a:spLocks/>
              </p:cNvSpPr>
              <p:nvPr/>
            </p:nvSpPr>
            <p:spPr bwMode="auto">
              <a:xfrm>
                <a:off x="2127" y="1738"/>
                <a:ext cx="23" cy="10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2" y="0"/>
                  </a:cxn>
                  <a:cxn ang="0">
                    <a:pos x="17" y="1"/>
                  </a:cxn>
                  <a:cxn ang="0">
                    <a:pos x="0" y="4"/>
                  </a:cxn>
                  <a:cxn ang="0">
                    <a:pos x="1" y="10"/>
                  </a:cxn>
                  <a:cxn ang="0">
                    <a:pos x="19" y="7"/>
                  </a:cxn>
                  <a:cxn ang="0">
                    <a:pos x="23" y="6"/>
                  </a:cxn>
                </a:cxnLst>
                <a:rect l="0" t="0" r="r" b="b"/>
                <a:pathLst>
                  <a:path w="23" h="10">
                    <a:moveTo>
                      <a:pt x="23" y="6"/>
                    </a:moveTo>
                    <a:lnTo>
                      <a:pt x="22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1" y="10"/>
                    </a:lnTo>
                    <a:lnTo>
                      <a:pt x="19" y="7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6" name="Freeform 176"/>
              <p:cNvSpPr>
                <a:spLocks/>
              </p:cNvSpPr>
              <p:nvPr/>
            </p:nvSpPr>
            <p:spPr bwMode="auto">
              <a:xfrm>
                <a:off x="2086" y="1744"/>
                <a:ext cx="23" cy="7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0"/>
                  </a:cxn>
                  <a:cxn ang="0">
                    <a:pos x="14" y="1"/>
                  </a:cxn>
                  <a:cxn ang="0">
                    <a:pos x="0" y="1"/>
                  </a:cxn>
                  <a:cxn ang="0">
                    <a:pos x="0" y="7"/>
                  </a:cxn>
                  <a:cxn ang="0">
                    <a:pos x="16" y="7"/>
                  </a:cxn>
                  <a:cxn ang="0">
                    <a:pos x="23" y="6"/>
                  </a:cxn>
                </a:cxnLst>
                <a:rect l="0" t="0" r="r" b="b"/>
                <a:pathLst>
                  <a:path w="23" h="7">
                    <a:moveTo>
                      <a:pt x="23" y="6"/>
                    </a:moveTo>
                    <a:lnTo>
                      <a:pt x="23" y="0"/>
                    </a:lnTo>
                    <a:lnTo>
                      <a:pt x="14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6" y="7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7" name="Freeform 177"/>
              <p:cNvSpPr>
                <a:spLocks/>
              </p:cNvSpPr>
              <p:nvPr/>
            </p:nvSpPr>
            <p:spPr bwMode="auto">
              <a:xfrm>
                <a:off x="2045" y="1747"/>
                <a:ext cx="23" cy="6"/>
              </a:xfrm>
              <a:custGeom>
                <a:avLst/>
                <a:gdLst/>
                <a:ahLst/>
                <a:cxnLst>
                  <a:cxn ang="0">
                    <a:pos x="23" y="6"/>
                  </a:cxn>
                  <a:cxn ang="0">
                    <a:pos x="2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3" y="6"/>
                  </a:cxn>
                </a:cxnLst>
                <a:rect l="0" t="0" r="r" b="b"/>
                <a:pathLst>
                  <a:path w="23" h="6">
                    <a:moveTo>
                      <a:pt x="23" y="6"/>
                    </a:moveTo>
                    <a:lnTo>
                      <a:pt x="2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8" name="Freeform 178"/>
              <p:cNvSpPr>
                <a:spLocks/>
              </p:cNvSpPr>
              <p:nvPr/>
            </p:nvSpPr>
            <p:spPr bwMode="auto">
              <a:xfrm>
                <a:off x="2003" y="1745"/>
                <a:ext cx="24" cy="8"/>
              </a:xfrm>
              <a:custGeom>
                <a:avLst/>
                <a:gdLst/>
                <a:ahLst/>
                <a:cxnLst>
                  <a:cxn ang="0">
                    <a:pos x="24" y="8"/>
                  </a:cxn>
                  <a:cxn ang="0">
                    <a:pos x="24" y="2"/>
                  </a:cxn>
                  <a:cxn ang="0">
                    <a:pos x="17" y="2"/>
                  </a:cxn>
                  <a:cxn ang="0">
                    <a:pos x="17" y="5"/>
                  </a:cxn>
                  <a:cxn ang="0">
                    <a:pos x="18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7" y="8"/>
                  </a:cxn>
                  <a:cxn ang="0">
                    <a:pos x="18" y="8"/>
                  </a:cxn>
                  <a:cxn ang="0">
                    <a:pos x="24" y="8"/>
                  </a:cxn>
                </a:cxnLst>
                <a:rect l="0" t="0" r="r" b="b"/>
                <a:pathLst>
                  <a:path w="24" h="8">
                    <a:moveTo>
                      <a:pt x="24" y="8"/>
                    </a:moveTo>
                    <a:lnTo>
                      <a:pt x="24" y="2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39" name="Freeform 179"/>
              <p:cNvSpPr>
                <a:spLocks/>
              </p:cNvSpPr>
              <p:nvPr/>
            </p:nvSpPr>
            <p:spPr bwMode="auto">
              <a:xfrm>
                <a:off x="1962" y="1741"/>
                <a:ext cx="24" cy="9"/>
              </a:xfrm>
              <a:custGeom>
                <a:avLst/>
                <a:gdLst/>
                <a:ahLst/>
                <a:cxnLst>
                  <a:cxn ang="0">
                    <a:pos x="24" y="9"/>
                  </a:cxn>
                  <a:cxn ang="0">
                    <a:pos x="24" y="3"/>
                  </a:cxn>
                  <a:cxn ang="0">
                    <a:pos x="9" y="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8" y="7"/>
                  </a:cxn>
                  <a:cxn ang="0">
                    <a:pos x="24" y="9"/>
                  </a:cxn>
                </a:cxnLst>
                <a:rect l="0" t="0" r="r" b="b"/>
                <a:pathLst>
                  <a:path w="24" h="9">
                    <a:moveTo>
                      <a:pt x="24" y="9"/>
                    </a:moveTo>
                    <a:lnTo>
                      <a:pt x="24" y="3"/>
                    </a:lnTo>
                    <a:lnTo>
                      <a:pt x="9" y="1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8" y="7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40" name="Freeform 180"/>
              <p:cNvSpPr>
                <a:spLocks/>
              </p:cNvSpPr>
              <p:nvPr/>
            </p:nvSpPr>
            <p:spPr bwMode="auto">
              <a:xfrm>
                <a:off x="1923" y="1732"/>
                <a:ext cx="23" cy="12"/>
              </a:xfrm>
              <a:custGeom>
                <a:avLst/>
                <a:gdLst/>
                <a:ahLst/>
                <a:cxnLst>
                  <a:cxn ang="0">
                    <a:pos x="22" y="12"/>
                  </a:cxn>
                  <a:cxn ang="0">
                    <a:pos x="23" y="6"/>
                  </a:cxn>
                  <a:cxn ang="0">
                    <a:pos x="11" y="3"/>
                  </a:cxn>
                  <a:cxn ang="0">
                    <a:pos x="1" y="0"/>
                  </a:cxn>
                  <a:cxn ang="0">
                    <a:pos x="0" y="6"/>
                  </a:cxn>
                  <a:cxn ang="0">
                    <a:pos x="10" y="9"/>
                  </a:cxn>
                  <a:cxn ang="0">
                    <a:pos x="22" y="12"/>
                  </a:cxn>
                </a:cxnLst>
                <a:rect l="0" t="0" r="r" b="b"/>
                <a:pathLst>
                  <a:path w="23" h="12">
                    <a:moveTo>
                      <a:pt x="22" y="12"/>
                    </a:moveTo>
                    <a:lnTo>
                      <a:pt x="23" y="6"/>
                    </a:lnTo>
                    <a:lnTo>
                      <a:pt x="11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10" y="9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7541" name="Rectangle 181"/>
              <p:cNvSpPr>
                <a:spLocks noChangeArrowheads="1"/>
              </p:cNvSpPr>
              <p:nvPr/>
            </p:nvSpPr>
            <p:spPr bwMode="auto">
              <a:xfrm>
                <a:off x="1906" y="172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087542" name="Rectangle 182"/>
            <p:cNvSpPr>
              <a:spLocks noChangeArrowheads="1"/>
            </p:cNvSpPr>
            <p:nvPr/>
          </p:nvSpPr>
          <p:spPr bwMode="auto">
            <a:xfrm>
              <a:off x="1874" y="1760"/>
              <a:ext cx="338" cy="1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87543" name="Rectangle 183"/>
            <p:cNvSpPr>
              <a:spLocks noChangeArrowheads="1"/>
            </p:cNvSpPr>
            <p:nvPr/>
          </p:nvSpPr>
          <p:spPr bwMode="auto">
            <a:xfrm>
              <a:off x="1918" y="1777"/>
              <a:ext cx="27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1000" b="1">
                  <a:solidFill>
                    <a:srgbClr val="000000"/>
                  </a:solidFill>
                  <a:latin typeface="+mn-lt"/>
                </a:rPr>
                <a:t>Account</a:t>
              </a:r>
              <a:endParaRPr lang="pl-PL" sz="2800" b="1">
                <a:latin typeface="+mn-lt"/>
              </a:endParaRPr>
            </a:p>
          </p:txBody>
        </p:sp>
      </p:grpSp>
      <p:sp>
        <p:nvSpPr>
          <p:cNvPr id="3087544" name="Rectangle 184"/>
          <p:cNvSpPr>
            <a:spLocks noChangeArrowheads="1"/>
          </p:cNvSpPr>
          <p:nvPr/>
        </p:nvSpPr>
        <p:spPr bwMode="auto">
          <a:xfrm>
            <a:off x="2954338" y="2389188"/>
            <a:ext cx="655637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45" name="Rectangle 185"/>
          <p:cNvSpPr>
            <a:spLocks noChangeArrowheads="1"/>
          </p:cNvSpPr>
          <p:nvPr/>
        </p:nvSpPr>
        <p:spPr bwMode="auto">
          <a:xfrm>
            <a:off x="3022600" y="2420938"/>
            <a:ext cx="628377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Correlation </a:t>
            </a:r>
            <a:endParaRPr lang="pl-PL" sz="2800" b="1">
              <a:latin typeface="+mn-lt"/>
            </a:endParaRPr>
          </a:p>
        </p:txBody>
      </p:sp>
      <p:sp>
        <p:nvSpPr>
          <p:cNvPr id="3087546" name="Rectangle 186"/>
          <p:cNvSpPr>
            <a:spLocks noChangeArrowheads="1"/>
          </p:cNvSpPr>
          <p:nvPr/>
        </p:nvSpPr>
        <p:spPr bwMode="auto">
          <a:xfrm>
            <a:off x="3022600" y="2543175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47" name="Rectangle 187"/>
          <p:cNvSpPr>
            <a:spLocks noChangeArrowheads="1"/>
          </p:cNvSpPr>
          <p:nvPr/>
        </p:nvSpPr>
        <p:spPr bwMode="auto">
          <a:xfrm>
            <a:off x="3611563" y="2498725"/>
            <a:ext cx="58261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48" name="Rectangle 188"/>
          <p:cNvSpPr>
            <a:spLocks noChangeArrowheads="1"/>
          </p:cNvSpPr>
          <p:nvPr/>
        </p:nvSpPr>
        <p:spPr bwMode="auto">
          <a:xfrm>
            <a:off x="3679825" y="2530475"/>
            <a:ext cx="381515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Bearer </a:t>
            </a:r>
            <a:endParaRPr lang="pl-PL" sz="2800" b="1">
              <a:latin typeface="+mn-lt"/>
            </a:endParaRPr>
          </a:p>
        </p:txBody>
      </p:sp>
      <p:sp>
        <p:nvSpPr>
          <p:cNvPr id="3087549" name="Rectangle 189"/>
          <p:cNvSpPr>
            <a:spLocks noChangeArrowheads="1"/>
          </p:cNvSpPr>
          <p:nvPr/>
        </p:nvSpPr>
        <p:spPr bwMode="auto">
          <a:xfrm>
            <a:off x="3679825" y="2652713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550" name="Rectangle 190"/>
          <p:cNvSpPr>
            <a:spLocks noChangeArrowheads="1"/>
          </p:cNvSpPr>
          <p:nvPr/>
        </p:nvSpPr>
        <p:spPr bwMode="auto">
          <a:xfrm>
            <a:off x="3679825" y="2773363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51" name="Rectangle 191"/>
          <p:cNvSpPr>
            <a:spLocks noChangeArrowheads="1"/>
          </p:cNvSpPr>
          <p:nvPr/>
        </p:nvSpPr>
        <p:spPr bwMode="auto">
          <a:xfrm>
            <a:off x="2136775" y="3362325"/>
            <a:ext cx="688975" cy="441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52" name="Rectangle 192"/>
          <p:cNvSpPr>
            <a:spLocks noChangeArrowheads="1"/>
          </p:cNvSpPr>
          <p:nvPr/>
        </p:nvSpPr>
        <p:spPr bwMode="auto">
          <a:xfrm>
            <a:off x="2303463" y="3440113"/>
            <a:ext cx="40895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Rating</a:t>
            </a:r>
            <a:endParaRPr lang="pl-PL" sz="2800" b="1">
              <a:latin typeface="+mn-lt"/>
            </a:endParaRPr>
          </a:p>
        </p:txBody>
      </p:sp>
      <p:sp>
        <p:nvSpPr>
          <p:cNvPr id="3087553" name="Rectangle 193"/>
          <p:cNvSpPr>
            <a:spLocks noChangeArrowheads="1"/>
          </p:cNvSpPr>
          <p:nvPr/>
        </p:nvSpPr>
        <p:spPr bwMode="auto">
          <a:xfrm>
            <a:off x="2247900" y="3579813"/>
            <a:ext cx="559449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54" name="Rectangle 194"/>
          <p:cNvSpPr>
            <a:spLocks noChangeArrowheads="1"/>
          </p:cNvSpPr>
          <p:nvPr/>
        </p:nvSpPr>
        <p:spPr bwMode="auto">
          <a:xfrm>
            <a:off x="6515100" y="3362325"/>
            <a:ext cx="690563" cy="441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55" name="Rectangle 195"/>
          <p:cNvSpPr>
            <a:spLocks noChangeArrowheads="1"/>
          </p:cNvSpPr>
          <p:nvPr/>
        </p:nvSpPr>
        <p:spPr bwMode="auto">
          <a:xfrm>
            <a:off x="6683375" y="3440113"/>
            <a:ext cx="40895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Rating</a:t>
            </a:r>
            <a:endParaRPr lang="pl-PL" sz="2800" b="1">
              <a:latin typeface="+mn-lt"/>
            </a:endParaRPr>
          </a:p>
        </p:txBody>
      </p:sp>
      <p:sp>
        <p:nvSpPr>
          <p:cNvPr id="3087556" name="Rectangle 196"/>
          <p:cNvSpPr>
            <a:spLocks noChangeArrowheads="1"/>
          </p:cNvSpPr>
          <p:nvPr/>
        </p:nvSpPr>
        <p:spPr bwMode="auto">
          <a:xfrm>
            <a:off x="6627813" y="3579813"/>
            <a:ext cx="559449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57" name="Rectangle 197"/>
          <p:cNvSpPr>
            <a:spLocks noChangeArrowheads="1"/>
          </p:cNvSpPr>
          <p:nvPr/>
        </p:nvSpPr>
        <p:spPr bwMode="auto">
          <a:xfrm>
            <a:off x="1252538" y="2628900"/>
            <a:ext cx="42479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S-CSCF</a:t>
            </a:r>
            <a:endParaRPr lang="pl-PL" sz="2800" b="1">
              <a:latin typeface="+mn-lt"/>
            </a:endParaRPr>
          </a:p>
        </p:txBody>
      </p:sp>
      <p:sp>
        <p:nvSpPr>
          <p:cNvPr id="3087558" name="Rectangle 198"/>
          <p:cNvSpPr>
            <a:spLocks noChangeArrowheads="1"/>
          </p:cNvSpPr>
          <p:nvPr/>
        </p:nvSpPr>
        <p:spPr bwMode="auto">
          <a:xfrm>
            <a:off x="1217613" y="2555875"/>
            <a:ext cx="511175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59" name="Rectangle 199"/>
          <p:cNvSpPr>
            <a:spLocks noChangeArrowheads="1"/>
          </p:cNvSpPr>
          <p:nvPr/>
        </p:nvSpPr>
        <p:spPr bwMode="auto">
          <a:xfrm>
            <a:off x="1126584" y="2586038"/>
            <a:ext cx="637670" cy="284162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0" name="Rectangle 200"/>
          <p:cNvSpPr>
            <a:spLocks noChangeArrowheads="1"/>
          </p:cNvSpPr>
          <p:nvPr/>
        </p:nvSpPr>
        <p:spPr bwMode="auto">
          <a:xfrm>
            <a:off x="1193276" y="2635959"/>
            <a:ext cx="42479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 dirty="0" err="1">
                <a:solidFill>
                  <a:srgbClr val="000000"/>
                </a:solidFill>
                <a:latin typeface="+mn-lt"/>
              </a:rPr>
              <a:t>S-CSCF</a:t>
            </a:r>
            <a:endParaRPr lang="pl-PL" sz="2800" b="1" dirty="0">
              <a:latin typeface="+mn-lt"/>
            </a:endParaRPr>
          </a:p>
        </p:txBody>
      </p:sp>
      <p:sp>
        <p:nvSpPr>
          <p:cNvPr id="3087561" name="Rectangle 201"/>
          <p:cNvSpPr>
            <a:spLocks noChangeArrowheads="1"/>
          </p:cNvSpPr>
          <p:nvPr/>
        </p:nvSpPr>
        <p:spPr bwMode="auto">
          <a:xfrm>
            <a:off x="7105650" y="2735263"/>
            <a:ext cx="542925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2" name="Rectangle 202"/>
          <p:cNvSpPr>
            <a:spLocks noChangeArrowheads="1"/>
          </p:cNvSpPr>
          <p:nvPr/>
        </p:nvSpPr>
        <p:spPr bwMode="auto">
          <a:xfrm>
            <a:off x="6711950" y="2390775"/>
            <a:ext cx="501650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3" name="Rectangle 203"/>
          <p:cNvSpPr>
            <a:spLocks noChangeArrowheads="1"/>
          </p:cNvSpPr>
          <p:nvPr/>
        </p:nvSpPr>
        <p:spPr bwMode="auto">
          <a:xfrm>
            <a:off x="7677150" y="2628900"/>
            <a:ext cx="42479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S-CSCF</a:t>
            </a:r>
            <a:endParaRPr lang="pl-PL" sz="2800" b="1">
              <a:latin typeface="+mn-lt"/>
            </a:endParaRPr>
          </a:p>
        </p:txBody>
      </p:sp>
      <p:sp>
        <p:nvSpPr>
          <p:cNvPr id="3087564" name="Rectangle 204"/>
          <p:cNvSpPr>
            <a:spLocks noChangeArrowheads="1"/>
          </p:cNvSpPr>
          <p:nvPr/>
        </p:nvSpPr>
        <p:spPr bwMode="auto">
          <a:xfrm>
            <a:off x="7642225" y="2555875"/>
            <a:ext cx="509588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5" name="Rectangle 205"/>
          <p:cNvSpPr>
            <a:spLocks noChangeArrowheads="1"/>
          </p:cNvSpPr>
          <p:nvPr/>
        </p:nvSpPr>
        <p:spPr bwMode="auto">
          <a:xfrm>
            <a:off x="7616825" y="2586038"/>
            <a:ext cx="504825" cy="284162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6" name="Rectangle 206"/>
          <p:cNvSpPr>
            <a:spLocks noChangeArrowheads="1"/>
          </p:cNvSpPr>
          <p:nvPr/>
        </p:nvSpPr>
        <p:spPr bwMode="auto">
          <a:xfrm>
            <a:off x="7648575" y="2657475"/>
            <a:ext cx="42479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S-CSCF</a:t>
            </a:r>
            <a:endParaRPr lang="pl-PL" sz="2800" b="1">
              <a:latin typeface="+mn-lt"/>
            </a:endParaRPr>
          </a:p>
        </p:txBody>
      </p:sp>
      <p:sp>
        <p:nvSpPr>
          <p:cNvPr id="3087567" name="Rectangle 207"/>
          <p:cNvSpPr>
            <a:spLocks noChangeArrowheads="1"/>
          </p:cNvSpPr>
          <p:nvPr/>
        </p:nvSpPr>
        <p:spPr bwMode="auto">
          <a:xfrm>
            <a:off x="1350963" y="4494213"/>
            <a:ext cx="32220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AS(s)</a:t>
            </a:r>
            <a:endParaRPr lang="pl-PL" sz="2800" b="1">
              <a:latin typeface="+mn-lt"/>
            </a:endParaRPr>
          </a:p>
        </p:txBody>
      </p:sp>
      <p:sp>
        <p:nvSpPr>
          <p:cNvPr id="3087568" name="Rectangle 208"/>
          <p:cNvSpPr>
            <a:spLocks noChangeArrowheads="1"/>
          </p:cNvSpPr>
          <p:nvPr/>
        </p:nvSpPr>
        <p:spPr bwMode="auto">
          <a:xfrm>
            <a:off x="1211263" y="4422775"/>
            <a:ext cx="587375" cy="287338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69" name="Rectangle 209"/>
          <p:cNvSpPr>
            <a:spLocks noChangeArrowheads="1"/>
          </p:cNvSpPr>
          <p:nvPr/>
        </p:nvSpPr>
        <p:spPr bwMode="auto">
          <a:xfrm>
            <a:off x="1185863" y="4452938"/>
            <a:ext cx="582612" cy="282575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0" name="Rectangle 210"/>
          <p:cNvSpPr>
            <a:spLocks noChangeArrowheads="1"/>
          </p:cNvSpPr>
          <p:nvPr/>
        </p:nvSpPr>
        <p:spPr bwMode="auto">
          <a:xfrm>
            <a:off x="1322388" y="4521200"/>
            <a:ext cx="32220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AS(s)</a:t>
            </a:r>
            <a:endParaRPr lang="pl-PL" sz="2800" b="1">
              <a:latin typeface="+mn-lt"/>
            </a:endParaRPr>
          </a:p>
        </p:txBody>
      </p:sp>
      <p:sp>
        <p:nvSpPr>
          <p:cNvPr id="3087571" name="Rectangle 211"/>
          <p:cNvSpPr>
            <a:spLocks noChangeArrowheads="1"/>
          </p:cNvSpPr>
          <p:nvPr/>
        </p:nvSpPr>
        <p:spPr bwMode="auto">
          <a:xfrm>
            <a:off x="1327150" y="5037138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919191"/>
                </a:solidFill>
                <a:latin typeface="+mn-lt"/>
              </a:rPr>
              <a:t>MRFC</a:t>
            </a:r>
            <a:endParaRPr lang="pl-PL" sz="2800" b="1">
              <a:latin typeface="+mn-lt"/>
            </a:endParaRPr>
          </a:p>
        </p:txBody>
      </p:sp>
      <p:sp>
        <p:nvSpPr>
          <p:cNvPr id="3087572" name="Rectangle 212"/>
          <p:cNvSpPr>
            <a:spLocks noChangeArrowheads="1"/>
          </p:cNvSpPr>
          <p:nvPr/>
        </p:nvSpPr>
        <p:spPr bwMode="auto">
          <a:xfrm>
            <a:off x="1225550" y="4964113"/>
            <a:ext cx="568325" cy="288925"/>
          </a:xfrm>
          <a:prstGeom prst="rect">
            <a:avLst/>
          </a:prstGeom>
          <a:solidFill>
            <a:srgbClr val="91919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3" name="Rectangle 213"/>
          <p:cNvSpPr>
            <a:spLocks noChangeArrowheads="1"/>
          </p:cNvSpPr>
          <p:nvPr/>
        </p:nvSpPr>
        <p:spPr bwMode="auto">
          <a:xfrm>
            <a:off x="1198563" y="4994275"/>
            <a:ext cx="565150" cy="284163"/>
          </a:xfrm>
          <a:prstGeom prst="rect">
            <a:avLst/>
          </a:prstGeom>
          <a:solidFill>
            <a:srgbClr val="FFFF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4" name="Rectangle 214"/>
          <p:cNvSpPr>
            <a:spLocks noChangeArrowheads="1"/>
          </p:cNvSpPr>
          <p:nvPr/>
        </p:nvSpPr>
        <p:spPr bwMode="auto">
          <a:xfrm>
            <a:off x="1300163" y="5064125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MRFC</a:t>
            </a:r>
            <a:endParaRPr lang="pl-PL" sz="2800" b="1">
              <a:latin typeface="+mn-lt"/>
            </a:endParaRPr>
          </a:p>
        </p:txBody>
      </p:sp>
      <p:sp>
        <p:nvSpPr>
          <p:cNvPr id="3087575" name="Rectangle 215"/>
          <p:cNvSpPr>
            <a:spLocks noChangeArrowheads="1"/>
          </p:cNvSpPr>
          <p:nvPr/>
        </p:nvSpPr>
        <p:spPr bwMode="auto">
          <a:xfrm>
            <a:off x="6143625" y="5127625"/>
            <a:ext cx="1411288" cy="206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6" name="Rectangle 216"/>
          <p:cNvSpPr>
            <a:spLocks noChangeArrowheads="1"/>
          </p:cNvSpPr>
          <p:nvPr/>
        </p:nvSpPr>
        <p:spPr bwMode="auto">
          <a:xfrm>
            <a:off x="6208713" y="4586288"/>
            <a:ext cx="1355725" cy="206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7" name="Rectangle 217"/>
          <p:cNvSpPr>
            <a:spLocks noChangeArrowheads="1"/>
          </p:cNvSpPr>
          <p:nvPr/>
        </p:nvSpPr>
        <p:spPr bwMode="auto">
          <a:xfrm>
            <a:off x="5541963" y="4483100"/>
            <a:ext cx="688975" cy="11144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8" name="Rectangle 218"/>
          <p:cNvSpPr>
            <a:spLocks noChangeArrowheads="1"/>
          </p:cNvSpPr>
          <p:nvPr/>
        </p:nvSpPr>
        <p:spPr bwMode="auto">
          <a:xfrm>
            <a:off x="5667375" y="5035550"/>
            <a:ext cx="444500" cy="187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79" name="Rectangle 219"/>
          <p:cNvSpPr>
            <a:spLocks noChangeArrowheads="1"/>
          </p:cNvSpPr>
          <p:nvPr/>
        </p:nvSpPr>
        <p:spPr bwMode="auto">
          <a:xfrm>
            <a:off x="5730875" y="5057775"/>
            <a:ext cx="30617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SCCF</a:t>
            </a:r>
            <a:endParaRPr lang="pl-PL" sz="2800" b="1">
              <a:latin typeface="+mn-lt"/>
            </a:endParaRPr>
          </a:p>
        </p:txBody>
      </p:sp>
      <p:sp>
        <p:nvSpPr>
          <p:cNvPr id="3087580" name="Rectangle 220"/>
          <p:cNvSpPr>
            <a:spLocks noChangeArrowheads="1"/>
          </p:cNvSpPr>
          <p:nvPr/>
        </p:nvSpPr>
        <p:spPr bwMode="auto">
          <a:xfrm>
            <a:off x="5667375" y="5299075"/>
            <a:ext cx="444500" cy="187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1" name="Rectangle 221"/>
          <p:cNvSpPr>
            <a:spLocks noChangeArrowheads="1"/>
          </p:cNvSpPr>
          <p:nvPr/>
        </p:nvSpPr>
        <p:spPr bwMode="auto">
          <a:xfrm>
            <a:off x="5730875" y="5321300"/>
            <a:ext cx="31579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CPCF</a:t>
            </a:r>
            <a:endParaRPr lang="pl-PL" sz="2800" b="1">
              <a:latin typeface="+mn-lt"/>
            </a:endParaRPr>
          </a:p>
        </p:txBody>
      </p:sp>
      <p:sp>
        <p:nvSpPr>
          <p:cNvPr id="3087582" name="Rectangle 222"/>
          <p:cNvSpPr>
            <a:spLocks noChangeArrowheads="1"/>
          </p:cNvSpPr>
          <p:nvPr/>
        </p:nvSpPr>
        <p:spPr bwMode="auto">
          <a:xfrm>
            <a:off x="1763713" y="4595813"/>
            <a:ext cx="1373187" cy="206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3" name="Rectangle 223"/>
          <p:cNvSpPr>
            <a:spLocks noChangeArrowheads="1"/>
          </p:cNvSpPr>
          <p:nvPr/>
        </p:nvSpPr>
        <p:spPr bwMode="auto">
          <a:xfrm>
            <a:off x="1754188" y="5135563"/>
            <a:ext cx="1382712" cy="2222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4" name="Rectangle 224"/>
          <p:cNvSpPr>
            <a:spLocks noChangeArrowheads="1"/>
          </p:cNvSpPr>
          <p:nvPr/>
        </p:nvSpPr>
        <p:spPr bwMode="auto">
          <a:xfrm>
            <a:off x="3109913" y="4483100"/>
            <a:ext cx="687387" cy="11144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5" name="Rectangle 225"/>
          <p:cNvSpPr>
            <a:spLocks noChangeArrowheads="1"/>
          </p:cNvSpPr>
          <p:nvPr/>
        </p:nvSpPr>
        <p:spPr bwMode="auto">
          <a:xfrm>
            <a:off x="3228975" y="5035550"/>
            <a:ext cx="442913" cy="187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6" name="Rectangle 226"/>
          <p:cNvSpPr>
            <a:spLocks noChangeArrowheads="1"/>
          </p:cNvSpPr>
          <p:nvPr/>
        </p:nvSpPr>
        <p:spPr bwMode="auto">
          <a:xfrm>
            <a:off x="3289300" y="5057775"/>
            <a:ext cx="30617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SCCF</a:t>
            </a:r>
            <a:endParaRPr lang="pl-PL" sz="2800" b="1">
              <a:latin typeface="+mn-lt"/>
            </a:endParaRPr>
          </a:p>
        </p:txBody>
      </p:sp>
      <p:sp>
        <p:nvSpPr>
          <p:cNvPr id="3087587" name="Rectangle 227"/>
          <p:cNvSpPr>
            <a:spLocks noChangeArrowheads="1"/>
          </p:cNvSpPr>
          <p:nvPr/>
        </p:nvSpPr>
        <p:spPr bwMode="auto">
          <a:xfrm>
            <a:off x="3228975" y="5299075"/>
            <a:ext cx="442913" cy="1873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88" name="Rectangle 228"/>
          <p:cNvSpPr>
            <a:spLocks noChangeArrowheads="1"/>
          </p:cNvSpPr>
          <p:nvPr/>
        </p:nvSpPr>
        <p:spPr bwMode="auto">
          <a:xfrm>
            <a:off x="3289300" y="5321300"/>
            <a:ext cx="31579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+mn-lt"/>
              </a:rPr>
              <a:t>CPCF</a:t>
            </a:r>
            <a:endParaRPr lang="pl-PL" sz="2800" b="1">
              <a:latin typeface="+mn-lt"/>
            </a:endParaRPr>
          </a:p>
        </p:txBody>
      </p:sp>
      <p:sp>
        <p:nvSpPr>
          <p:cNvPr id="3087589" name="Rectangle 229"/>
          <p:cNvSpPr>
            <a:spLocks noChangeArrowheads="1"/>
          </p:cNvSpPr>
          <p:nvPr/>
        </p:nvSpPr>
        <p:spPr bwMode="auto">
          <a:xfrm>
            <a:off x="1698625" y="2717800"/>
            <a:ext cx="520700" cy="206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90" name="Rectangle 230"/>
          <p:cNvSpPr>
            <a:spLocks noChangeArrowheads="1"/>
          </p:cNvSpPr>
          <p:nvPr/>
        </p:nvSpPr>
        <p:spPr bwMode="auto">
          <a:xfrm>
            <a:off x="2127250" y="2390775"/>
            <a:ext cx="503238" cy="6858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91" name="Rectangle 231"/>
          <p:cNvSpPr>
            <a:spLocks noChangeArrowheads="1"/>
          </p:cNvSpPr>
          <p:nvPr/>
        </p:nvSpPr>
        <p:spPr bwMode="auto">
          <a:xfrm>
            <a:off x="2112963" y="2393950"/>
            <a:ext cx="584200" cy="55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92" name="Rectangle 232"/>
          <p:cNvSpPr>
            <a:spLocks noChangeArrowheads="1"/>
          </p:cNvSpPr>
          <p:nvPr/>
        </p:nvSpPr>
        <p:spPr bwMode="auto">
          <a:xfrm>
            <a:off x="2181225" y="2547938"/>
            <a:ext cx="3968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Session</a:t>
            </a:r>
            <a:endParaRPr lang="pl-PL" sz="2800" b="1">
              <a:latin typeface="+mn-lt"/>
            </a:endParaRPr>
          </a:p>
        </p:txBody>
      </p:sp>
      <p:sp>
        <p:nvSpPr>
          <p:cNvPr id="3087593" name="Rectangle 233"/>
          <p:cNvSpPr>
            <a:spLocks noChangeArrowheads="1"/>
          </p:cNvSpPr>
          <p:nvPr/>
        </p:nvSpPr>
        <p:spPr bwMode="auto">
          <a:xfrm>
            <a:off x="2181225" y="2668588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594" name="Rectangle 234"/>
          <p:cNvSpPr>
            <a:spLocks noChangeArrowheads="1"/>
          </p:cNvSpPr>
          <p:nvPr/>
        </p:nvSpPr>
        <p:spPr bwMode="auto">
          <a:xfrm>
            <a:off x="2181225" y="2789238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95" name="Rectangle 235"/>
          <p:cNvSpPr>
            <a:spLocks noChangeArrowheads="1"/>
          </p:cNvSpPr>
          <p:nvPr/>
        </p:nvSpPr>
        <p:spPr bwMode="auto">
          <a:xfrm>
            <a:off x="6691313" y="2384425"/>
            <a:ext cx="584200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596" name="Rectangle 236"/>
          <p:cNvSpPr>
            <a:spLocks noChangeArrowheads="1"/>
          </p:cNvSpPr>
          <p:nvPr/>
        </p:nvSpPr>
        <p:spPr bwMode="auto">
          <a:xfrm>
            <a:off x="6757988" y="2538413"/>
            <a:ext cx="3968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Session</a:t>
            </a:r>
            <a:endParaRPr lang="pl-PL" sz="2800" b="1">
              <a:latin typeface="+mn-lt"/>
            </a:endParaRPr>
          </a:p>
        </p:txBody>
      </p:sp>
      <p:sp>
        <p:nvSpPr>
          <p:cNvPr id="3087597" name="Rectangle 237"/>
          <p:cNvSpPr>
            <a:spLocks noChangeArrowheads="1"/>
          </p:cNvSpPr>
          <p:nvPr/>
        </p:nvSpPr>
        <p:spPr bwMode="auto">
          <a:xfrm>
            <a:off x="6757988" y="2659063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598" name="Rectangle 238"/>
          <p:cNvSpPr>
            <a:spLocks noChangeArrowheads="1"/>
          </p:cNvSpPr>
          <p:nvPr/>
        </p:nvSpPr>
        <p:spPr bwMode="auto">
          <a:xfrm>
            <a:off x="6757988" y="2779713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599" name="Rectangle 239"/>
          <p:cNvSpPr>
            <a:spLocks noChangeArrowheads="1"/>
          </p:cNvSpPr>
          <p:nvPr/>
        </p:nvSpPr>
        <p:spPr bwMode="auto">
          <a:xfrm>
            <a:off x="5588000" y="4541838"/>
            <a:ext cx="585788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600" name="Rectangle 240"/>
          <p:cNvSpPr>
            <a:spLocks noChangeArrowheads="1"/>
          </p:cNvSpPr>
          <p:nvPr/>
        </p:nvSpPr>
        <p:spPr bwMode="auto">
          <a:xfrm>
            <a:off x="5748338" y="4575175"/>
            <a:ext cx="301365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Event</a:t>
            </a:r>
            <a:endParaRPr lang="pl-PL" sz="2800" b="1">
              <a:latin typeface="+mn-lt"/>
            </a:endParaRPr>
          </a:p>
        </p:txBody>
      </p:sp>
      <p:sp>
        <p:nvSpPr>
          <p:cNvPr id="3087601" name="Rectangle 241"/>
          <p:cNvSpPr>
            <a:spLocks noChangeArrowheads="1"/>
          </p:cNvSpPr>
          <p:nvPr/>
        </p:nvSpPr>
        <p:spPr bwMode="auto">
          <a:xfrm>
            <a:off x="5657850" y="4695825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602" name="Rectangle 242"/>
          <p:cNvSpPr>
            <a:spLocks noChangeArrowheads="1"/>
          </p:cNvSpPr>
          <p:nvPr/>
        </p:nvSpPr>
        <p:spPr bwMode="auto">
          <a:xfrm>
            <a:off x="5681663" y="4816475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3087603" name="Rectangle 243"/>
          <p:cNvSpPr>
            <a:spLocks noChangeArrowheads="1"/>
          </p:cNvSpPr>
          <p:nvPr/>
        </p:nvSpPr>
        <p:spPr bwMode="auto">
          <a:xfrm>
            <a:off x="3168650" y="4560888"/>
            <a:ext cx="585788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087604" name="Rectangle 244"/>
          <p:cNvSpPr>
            <a:spLocks noChangeArrowheads="1"/>
          </p:cNvSpPr>
          <p:nvPr/>
        </p:nvSpPr>
        <p:spPr bwMode="auto">
          <a:xfrm>
            <a:off x="3327400" y="4592638"/>
            <a:ext cx="301365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Event</a:t>
            </a:r>
            <a:endParaRPr lang="pl-PL" sz="2800" b="1">
              <a:latin typeface="+mn-lt"/>
            </a:endParaRPr>
          </a:p>
        </p:txBody>
      </p:sp>
      <p:sp>
        <p:nvSpPr>
          <p:cNvPr id="3087605" name="Rectangle 245"/>
          <p:cNvSpPr>
            <a:spLocks noChangeArrowheads="1"/>
          </p:cNvSpPr>
          <p:nvPr/>
        </p:nvSpPr>
        <p:spPr bwMode="auto">
          <a:xfrm>
            <a:off x="3236913" y="4714875"/>
            <a:ext cx="495328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Charging </a:t>
            </a:r>
            <a:endParaRPr lang="pl-PL" sz="2800" b="1">
              <a:latin typeface="+mn-lt"/>
            </a:endParaRPr>
          </a:p>
        </p:txBody>
      </p:sp>
      <p:sp>
        <p:nvSpPr>
          <p:cNvPr id="3087606" name="Rectangle 246"/>
          <p:cNvSpPr>
            <a:spLocks noChangeArrowheads="1"/>
          </p:cNvSpPr>
          <p:nvPr/>
        </p:nvSpPr>
        <p:spPr bwMode="auto">
          <a:xfrm>
            <a:off x="3259138" y="4835525"/>
            <a:ext cx="464871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000" b="1">
                <a:solidFill>
                  <a:srgbClr val="000000"/>
                </a:solidFill>
                <a:latin typeface="+mn-lt"/>
              </a:rPr>
              <a:t>Function</a:t>
            </a:r>
            <a:endParaRPr lang="pl-PL" sz="2800" b="1">
              <a:latin typeface="+mn-lt"/>
            </a:endParaRPr>
          </a:p>
        </p:txBody>
      </p:sp>
      <p:sp>
        <p:nvSpPr>
          <p:cNvPr id="249" name="Symbol zastępczy daty 24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4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521240-2868-4E17-BD33-D7D977669B09}" type="slidenum">
              <a:rPr lang="pl-PL">
                <a:latin typeface="+mn-lt"/>
              </a:rPr>
              <a:pPr/>
              <a:t>21</a:t>
            </a:fld>
            <a:endParaRPr lang="pl-PL">
              <a:latin typeface="+mn-lt"/>
            </a:endParaRPr>
          </a:p>
        </p:txBody>
      </p:sp>
      <p:pic>
        <p:nvPicPr>
          <p:cNvPr id="2754562" name="Picture 2" descr="Human 0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69263" y="2657475"/>
            <a:ext cx="434975" cy="1143000"/>
          </a:xfrm>
          <a:prstGeom prst="rect">
            <a:avLst/>
          </a:prstGeom>
          <a:noFill/>
        </p:spPr>
      </p:pic>
      <p:pic>
        <p:nvPicPr>
          <p:cNvPr id="2754563" name="Picture 3" descr="Human 00 smooth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550275" y="2811463"/>
            <a:ext cx="449263" cy="1079500"/>
          </a:xfrm>
          <a:prstGeom prst="rect">
            <a:avLst/>
          </a:prstGeom>
          <a:noFill/>
        </p:spPr>
      </p:pic>
      <p:pic>
        <p:nvPicPr>
          <p:cNvPr id="2754564" name="Picture 4" descr="Human 0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343900" y="3352800"/>
            <a:ext cx="342900" cy="1095375"/>
          </a:xfrm>
          <a:prstGeom prst="rect">
            <a:avLst/>
          </a:prstGeom>
          <a:noFill/>
        </p:spPr>
      </p:pic>
      <p:sp>
        <p:nvSpPr>
          <p:cNvPr id="2754565" name="Rectangle 5"/>
          <p:cNvSpPr>
            <a:spLocks noGrp="1" noChangeArrowheads="1"/>
          </p:cNvSpPr>
          <p:nvPr>
            <p:ph type="title"/>
          </p:nvPr>
        </p:nvSpPr>
        <p:spPr>
          <a:xfrm>
            <a:off x="849991" y="460375"/>
            <a:ext cx="7917772" cy="490538"/>
          </a:xfrm>
        </p:spPr>
        <p:txBody>
          <a:bodyPr/>
          <a:lstStyle/>
          <a:p>
            <a:r>
              <a:rPr lang="en-GB" sz="3000" dirty="0">
                <a:solidFill>
                  <a:schemeClr val="tx1"/>
                </a:solidFill>
                <a:latin typeface="+mn-lt"/>
              </a:rPr>
              <a:t>IMS </a:t>
            </a:r>
            <a:r>
              <a:rPr lang="pl-PL" sz="3000" dirty="0" smtClean="0">
                <a:solidFill>
                  <a:schemeClr val="tx1"/>
                </a:solidFill>
                <a:latin typeface="+mn-lt"/>
              </a:rPr>
              <a:t>– </a:t>
            </a:r>
            <a:r>
              <a:rPr lang="en-GB" sz="3000" dirty="0" err="1" smtClean="0">
                <a:solidFill>
                  <a:schemeClr val="tx1"/>
                </a:solidFill>
                <a:latin typeface="+mn-lt"/>
              </a:rPr>
              <a:t>integr</a:t>
            </a:r>
            <a:r>
              <a:rPr lang="pl-PL" sz="3000" dirty="0" err="1" smtClean="0">
                <a:solidFill>
                  <a:schemeClr val="tx1"/>
                </a:solidFill>
                <a:latin typeface="+mn-lt"/>
              </a:rPr>
              <a:t>acja</a:t>
            </a:r>
            <a:r>
              <a:rPr lang="pl-PL" sz="3000" dirty="0" smtClean="0">
                <a:solidFill>
                  <a:schemeClr val="tx1"/>
                </a:solidFill>
                <a:latin typeface="+mn-lt"/>
              </a:rPr>
              <a:t> i konwergencja usług</a:t>
            </a:r>
            <a:endParaRPr lang="en-GB" sz="30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754566" name="Rectangle 6"/>
          <p:cNvSpPr>
            <a:spLocks noChangeArrowheads="1"/>
          </p:cNvSpPr>
          <p:nvPr/>
        </p:nvSpPr>
        <p:spPr bwMode="auto">
          <a:xfrm>
            <a:off x="2048553" y="2500313"/>
            <a:ext cx="852488" cy="371475"/>
          </a:xfrm>
          <a:prstGeom prst="rect">
            <a:avLst/>
          </a:prstGeom>
          <a:solidFill>
            <a:srgbClr val="EAEC5E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pl-PL" sz="1400" b="1">
                <a:latin typeface="+mn-lt"/>
                <a:cs typeface="Times New Roman" pitchFamily="18" charset="0"/>
              </a:rPr>
              <a:t>Głos</a:t>
            </a:r>
            <a:endParaRPr kumimoji="0" lang="en-US" sz="1400" b="1">
              <a:latin typeface="+mn-lt"/>
              <a:cs typeface="Times New Roman" pitchFamily="18" charset="0"/>
            </a:endParaRPr>
          </a:p>
        </p:txBody>
      </p:sp>
      <p:cxnSp>
        <p:nvCxnSpPr>
          <p:cNvPr id="2754567" name="AutoShape 7"/>
          <p:cNvCxnSpPr>
            <a:cxnSpLocks noChangeShapeType="1"/>
            <a:endCxn id="2754566" idx="1"/>
          </p:cNvCxnSpPr>
          <p:nvPr/>
        </p:nvCxnSpPr>
        <p:spPr bwMode="auto">
          <a:xfrm flipV="1">
            <a:off x="1291316" y="2686050"/>
            <a:ext cx="757237" cy="677863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68" name="AutoShape 8"/>
          <p:cNvCxnSpPr>
            <a:cxnSpLocks noChangeShapeType="1"/>
            <a:stCxn id="2754566" idx="3"/>
          </p:cNvCxnSpPr>
          <p:nvPr/>
        </p:nvCxnSpPr>
        <p:spPr bwMode="auto">
          <a:xfrm>
            <a:off x="2901041" y="2686050"/>
            <a:ext cx="1082675" cy="677863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1897741" y="2957513"/>
            <a:ext cx="1179512" cy="1141412"/>
            <a:chOff x="937" y="1920"/>
            <a:chExt cx="983" cy="720"/>
          </a:xfrm>
        </p:grpSpPr>
        <p:sp>
          <p:nvSpPr>
            <p:cNvPr id="2754570" name="Line 10"/>
            <p:cNvSpPr>
              <a:spLocks noChangeShapeType="1"/>
            </p:cNvSpPr>
            <p:nvPr/>
          </p:nvSpPr>
          <p:spPr bwMode="auto">
            <a:xfrm>
              <a:off x="967" y="1920"/>
              <a:ext cx="9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 wrap="none" lIns="90488" tIns="44450" rIns="90488" bIns="44450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754571" name="Line 11"/>
            <p:cNvSpPr>
              <a:spLocks noChangeShapeType="1"/>
            </p:cNvSpPr>
            <p:nvPr/>
          </p:nvSpPr>
          <p:spPr bwMode="auto">
            <a:xfrm>
              <a:off x="955" y="2304"/>
              <a:ext cx="9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 wrap="none" lIns="90488" tIns="44450" rIns="90488" bIns="44450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754572" name="Line 12"/>
            <p:cNvSpPr>
              <a:spLocks noChangeShapeType="1"/>
            </p:cNvSpPr>
            <p:nvPr/>
          </p:nvSpPr>
          <p:spPr bwMode="auto">
            <a:xfrm>
              <a:off x="937" y="2640"/>
              <a:ext cx="9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 wrap="none" lIns="90488" tIns="44450" rIns="90488" bIns="44450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2754573" name="Rectangle 13"/>
          <p:cNvSpPr>
            <a:spLocks noChangeArrowheads="1"/>
          </p:cNvSpPr>
          <p:nvPr/>
        </p:nvSpPr>
        <p:spPr bwMode="auto">
          <a:xfrm>
            <a:off x="2048553" y="3074988"/>
            <a:ext cx="852488" cy="371475"/>
          </a:xfrm>
          <a:prstGeom prst="rect">
            <a:avLst/>
          </a:prstGeom>
          <a:solidFill>
            <a:srgbClr val="FF9933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SMS</a:t>
            </a:r>
          </a:p>
        </p:txBody>
      </p:sp>
      <p:sp>
        <p:nvSpPr>
          <p:cNvPr id="2754574" name="Rectangle 14"/>
          <p:cNvSpPr>
            <a:spLocks noChangeArrowheads="1"/>
          </p:cNvSpPr>
          <p:nvPr/>
        </p:nvSpPr>
        <p:spPr bwMode="auto">
          <a:xfrm>
            <a:off x="1975528" y="3648075"/>
            <a:ext cx="1000125" cy="400050"/>
          </a:xfrm>
          <a:prstGeom prst="rect">
            <a:avLst/>
          </a:prstGeom>
          <a:solidFill>
            <a:srgbClr val="C0C0C0"/>
          </a:solidFill>
          <a:ln w="127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Instant </a:t>
            </a:r>
          </a:p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Messaging</a:t>
            </a:r>
          </a:p>
        </p:txBody>
      </p:sp>
      <p:sp>
        <p:nvSpPr>
          <p:cNvPr id="2754575" name="Rectangle 15"/>
          <p:cNvSpPr>
            <a:spLocks noChangeArrowheads="1"/>
          </p:cNvSpPr>
          <p:nvPr/>
        </p:nvSpPr>
        <p:spPr bwMode="auto">
          <a:xfrm>
            <a:off x="2048553" y="4186238"/>
            <a:ext cx="852488" cy="369887"/>
          </a:xfrm>
          <a:prstGeom prst="rect">
            <a:avLst/>
          </a:prstGeom>
          <a:solidFill>
            <a:srgbClr val="CCFF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MMS</a:t>
            </a:r>
          </a:p>
        </p:txBody>
      </p:sp>
      <p:cxnSp>
        <p:nvCxnSpPr>
          <p:cNvPr id="2754576" name="AutoShape 16"/>
          <p:cNvCxnSpPr>
            <a:cxnSpLocks noChangeShapeType="1"/>
            <a:endCxn id="2754573" idx="1"/>
          </p:cNvCxnSpPr>
          <p:nvPr/>
        </p:nvCxnSpPr>
        <p:spPr bwMode="auto">
          <a:xfrm flipV="1">
            <a:off x="1291316" y="3260725"/>
            <a:ext cx="757237" cy="103188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77" name="AutoShape 17"/>
          <p:cNvCxnSpPr>
            <a:cxnSpLocks noChangeShapeType="1"/>
            <a:endCxn id="2754574" idx="1"/>
          </p:cNvCxnSpPr>
          <p:nvPr/>
        </p:nvCxnSpPr>
        <p:spPr bwMode="auto">
          <a:xfrm>
            <a:off x="1215116" y="3378200"/>
            <a:ext cx="760412" cy="469900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78" name="AutoShape 18"/>
          <p:cNvCxnSpPr>
            <a:cxnSpLocks noChangeShapeType="1"/>
            <a:endCxn id="2754575" idx="1"/>
          </p:cNvCxnSpPr>
          <p:nvPr/>
        </p:nvCxnSpPr>
        <p:spPr bwMode="auto">
          <a:xfrm>
            <a:off x="1291316" y="3363913"/>
            <a:ext cx="757237" cy="1008062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79" name="AutoShape 19"/>
          <p:cNvCxnSpPr>
            <a:cxnSpLocks noChangeShapeType="1"/>
            <a:stCxn id="2754573" idx="3"/>
          </p:cNvCxnSpPr>
          <p:nvPr/>
        </p:nvCxnSpPr>
        <p:spPr bwMode="auto">
          <a:xfrm>
            <a:off x="2901041" y="3260725"/>
            <a:ext cx="1082675" cy="103188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80" name="AutoShape 20"/>
          <p:cNvCxnSpPr>
            <a:cxnSpLocks noChangeShapeType="1"/>
            <a:stCxn id="2754575" idx="3"/>
          </p:cNvCxnSpPr>
          <p:nvPr/>
        </p:nvCxnSpPr>
        <p:spPr bwMode="auto">
          <a:xfrm flipV="1">
            <a:off x="2901041" y="3357563"/>
            <a:ext cx="1050925" cy="1014412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cxnSp>
        <p:nvCxnSpPr>
          <p:cNvPr id="2754581" name="AutoShape 21"/>
          <p:cNvCxnSpPr>
            <a:cxnSpLocks noChangeShapeType="1"/>
            <a:stCxn id="2754574" idx="3"/>
          </p:cNvCxnSpPr>
          <p:nvPr/>
        </p:nvCxnSpPr>
        <p:spPr bwMode="auto">
          <a:xfrm flipV="1">
            <a:off x="2975653" y="3378200"/>
            <a:ext cx="1085850" cy="469900"/>
          </a:xfrm>
          <a:prstGeom prst="straightConnector1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</p:cxnSp>
      <p:sp>
        <p:nvSpPr>
          <p:cNvPr id="2754582" name="AutoShape 22"/>
          <p:cNvSpPr>
            <a:spLocks noChangeArrowheads="1"/>
          </p:cNvSpPr>
          <p:nvPr/>
        </p:nvSpPr>
        <p:spPr bwMode="auto">
          <a:xfrm>
            <a:off x="742277" y="1539875"/>
            <a:ext cx="3718597" cy="3810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eaLnBrk="0" hangingPunct="0"/>
            <a:r>
              <a:rPr kumimoji="0" lang="en-US" sz="2000" b="1" dirty="0">
                <a:latin typeface="+mn-lt"/>
                <a:cs typeface="Times New Roman" pitchFamily="18" charset="0"/>
              </a:rPr>
              <a:t>Pre-IMS</a:t>
            </a:r>
            <a:r>
              <a:rPr kumimoji="0" lang="pl-PL" sz="2000" b="1" dirty="0">
                <a:latin typeface="+mn-lt"/>
                <a:cs typeface="Times New Roman" pitchFamily="18" charset="0"/>
              </a:rPr>
              <a:t> </a:t>
            </a:r>
            <a:r>
              <a:rPr kumimoji="0" lang="pl-PL" sz="2000" b="1" i="1" dirty="0">
                <a:latin typeface="+mn-lt"/>
                <a:cs typeface="Times New Roman" pitchFamily="18" charset="0"/>
              </a:rPr>
              <a:t> - „wyspy usługowe</a:t>
            </a:r>
            <a:r>
              <a:rPr kumimoji="0" lang="en-US" sz="2000" b="1" i="1" dirty="0">
                <a:latin typeface="+mn-lt"/>
                <a:cs typeface="Times New Roman" pitchFamily="18" charset="0"/>
              </a:rPr>
              <a:t>”</a:t>
            </a:r>
          </a:p>
        </p:txBody>
      </p:sp>
      <p:sp>
        <p:nvSpPr>
          <p:cNvPr id="2754583" name="Line 23"/>
          <p:cNvSpPr>
            <a:spLocks noChangeShapeType="1"/>
          </p:cNvSpPr>
          <p:nvPr/>
        </p:nvSpPr>
        <p:spPr bwMode="auto">
          <a:xfrm flipH="1">
            <a:off x="4452938" y="1423988"/>
            <a:ext cx="0" cy="449580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endParaRPr lang="pl-PL">
              <a:latin typeface="+mn-lt"/>
            </a:endParaRPr>
          </a:p>
        </p:txBody>
      </p:sp>
      <p:sp>
        <p:nvSpPr>
          <p:cNvPr id="2754584" name="Cloud"/>
          <p:cNvSpPr>
            <a:spLocks noChangeAspect="1" noEditPoints="1" noChangeArrowheads="1"/>
          </p:cNvSpPr>
          <p:nvPr/>
        </p:nvSpPr>
        <p:spPr bwMode="auto">
          <a:xfrm rot="5400000">
            <a:off x="5861844" y="2543969"/>
            <a:ext cx="2041525" cy="2116137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FF9933"/>
          </a:solidFill>
          <a:ln w="9525">
            <a:solidFill>
              <a:schemeClr val="tx2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rot="10800000" vert="eaVert"/>
          <a:lstStyle/>
          <a:p>
            <a:pPr algn="ctr" eaLnBrk="0" hangingPunct="0">
              <a:spcBef>
                <a:spcPct val="20000"/>
              </a:spcBef>
            </a:pPr>
            <a:endParaRPr kumimoji="0" lang="en-GB" sz="1000" b="1">
              <a:latin typeface="+mn-lt"/>
              <a:cs typeface="Times New Roman" pitchFamily="18" charset="0"/>
            </a:endParaRPr>
          </a:p>
        </p:txBody>
      </p:sp>
      <p:sp>
        <p:nvSpPr>
          <p:cNvPr id="2754585" name="Line 25"/>
          <p:cNvSpPr>
            <a:spLocks noChangeShapeType="1"/>
          </p:cNvSpPr>
          <p:nvPr/>
        </p:nvSpPr>
        <p:spPr bwMode="auto">
          <a:xfrm flipV="1">
            <a:off x="5407025" y="3659188"/>
            <a:ext cx="455613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  <p:txBody>
          <a:bodyPr wrap="none" lIns="90488" tIns="44450" rIns="90488" bIns="44450" anchor="ctr"/>
          <a:lstStyle/>
          <a:p>
            <a:endParaRPr lang="pl-PL">
              <a:latin typeface="+mn-lt"/>
            </a:endParaRPr>
          </a:p>
        </p:txBody>
      </p:sp>
      <p:sp>
        <p:nvSpPr>
          <p:cNvPr id="2754586" name="Line 26"/>
          <p:cNvSpPr>
            <a:spLocks noChangeShapeType="1"/>
          </p:cNvSpPr>
          <p:nvPr/>
        </p:nvSpPr>
        <p:spPr bwMode="auto">
          <a:xfrm flipV="1">
            <a:off x="7785100" y="3327400"/>
            <a:ext cx="428625" cy="31750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  <p:txBody>
          <a:bodyPr wrap="none" lIns="90488" tIns="44450" rIns="90488" bIns="44450" anchor="ctr"/>
          <a:lstStyle/>
          <a:p>
            <a:endParaRPr lang="pl-PL">
              <a:latin typeface="+mn-lt"/>
            </a:endParaRPr>
          </a:p>
        </p:txBody>
      </p:sp>
      <p:sp>
        <p:nvSpPr>
          <p:cNvPr id="2754587" name="AutoShape 27"/>
          <p:cNvSpPr>
            <a:spLocks noChangeArrowheads="1"/>
          </p:cNvSpPr>
          <p:nvPr/>
        </p:nvSpPr>
        <p:spPr bwMode="auto">
          <a:xfrm>
            <a:off x="4719638" y="1547813"/>
            <a:ext cx="4219575" cy="3810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pl-PL" sz="2000" b="1" dirty="0">
                <a:latin typeface="+mn-lt"/>
                <a:cs typeface="Times New Roman" pitchFamily="18" charset="0"/>
              </a:rPr>
              <a:t>IMS – integracja </a:t>
            </a:r>
            <a:endParaRPr kumimoji="0" lang="en-US" sz="2000" b="1" dirty="0">
              <a:latin typeface="+mn-lt"/>
              <a:cs typeface="Times New Roman" pitchFamily="18" charset="0"/>
            </a:endParaRPr>
          </a:p>
        </p:txBody>
      </p:sp>
      <p:sp>
        <p:nvSpPr>
          <p:cNvPr id="2754588" name="Rectangle 28"/>
          <p:cNvSpPr>
            <a:spLocks noChangeArrowheads="1"/>
          </p:cNvSpPr>
          <p:nvPr/>
        </p:nvSpPr>
        <p:spPr bwMode="auto">
          <a:xfrm>
            <a:off x="6424613" y="2887663"/>
            <a:ext cx="852487" cy="3730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pl-PL" sz="1400" b="1">
                <a:latin typeface="+mn-lt"/>
                <a:cs typeface="Times New Roman" pitchFamily="18" charset="0"/>
              </a:rPr>
              <a:t>Głos</a:t>
            </a:r>
            <a:r>
              <a:rPr kumimoji="0" lang="en-US" sz="1400" b="1">
                <a:latin typeface="+mn-lt"/>
                <a:cs typeface="Times New Roman" pitchFamily="18" charset="0"/>
              </a:rPr>
              <a:t> / </a:t>
            </a:r>
            <a:r>
              <a:rPr kumimoji="0" lang="pl-PL" sz="1400" b="1">
                <a:latin typeface="+mn-lt"/>
                <a:cs typeface="Times New Roman" pitchFamily="18" charset="0"/>
              </a:rPr>
              <a:t>W</a:t>
            </a:r>
            <a:r>
              <a:rPr kumimoji="0" lang="en-US" sz="1400" b="1">
                <a:latin typeface="+mn-lt"/>
                <a:cs typeface="Times New Roman" pitchFamily="18" charset="0"/>
              </a:rPr>
              <a:t>ideo</a:t>
            </a:r>
          </a:p>
        </p:txBody>
      </p:sp>
      <p:sp>
        <p:nvSpPr>
          <p:cNvPr id="2754589" name="Rectangle 29"/>
          <p:cNvSpPr>
            <a:spLocks noChangeArrowheads="1"/>
          </p:cNvSpPr>
          <p:nvPr/>
        </p:nvSpPr>
        <p:spPr bwMode="auto">
          <a:xfrm>
            <a:off x="6564313" y="3208338"/>
            <a:ext cx="852487" cy="3698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SMS</a:t>
            </a:r>
          </a:p>
        </p:txBody>
      </p:sp>
      <p:sp>
        <p:nvSpPr>
          <p:cNvPr id="2754590" name="Rectangle 30"/>
          <p:cNvSpPr>
            <a:spLocks noChangeArrowheads="1"/>
          </p:cNvSpPr>
          <p:nvPr/>
        </p:nvSpPr>
        <p:spPr bwMode="auto">
          <a:xfrm>
            <a:off x="6286500" y="3584575"/>
            <a:ext cx="850900" cy="369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Instant </a:t>
            </a:r>
          </a:p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Messaging</a:t>
            </a:r>
          </a:p>
        </p:txBody>
      </p:sp>
      <p:sp>
        <p:nvSpPr>
          <p:cNvPr id="2754591" name="Rectangle 31"/>
          <p:cNvSpPr>
            <a:spLocks noChangeArrowheads="1"/>
          </p:cNvSpPr>
          <p:nvPr/>
        </p:nvSpPr>
        <p:spPr bwMode="auto">
          <a:xfrm>
            <a:off x="6564313" y="3949700"/>
            <a:ext cx="852487" cy="3730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MMS</a:t>
            </a:r>
          </a:p>
        </p:txBody>
      </p:sp>
      <p:sp>
        <p:nvSpPr>
          <p:cNvPr id="2754592" name="AutoShape 32"/>
          <p:cNvSpPr>
            <a:spLocks noChangeArrowheads="1"/>
          </p:cNvSpPr>
          <p:nvPr/>
        </p:nvSpPr>
        <p:spPr bwMode="auto">
          <a:xfrm>
            <a:off x="4067175" y="1341438"/>
            <a:ext cx="1071563" cy="755650"/>
          </a:xfrm>
          <a:prstGeom prst="rightArrow">
            <a:avLst>
              <a:gd name="adj1" fmla="val 50000"/>
              <a:gd name="adj2" fmla="val 35452"/>
            </a:avLst>
          </a:prstGeom>
          <a:solidFill>
            <a:schemeClr val="accent2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2754593" name="Text Box 33"/>
          <p:cNvSpPr txBox="1">
            <a:spLocks noChangeArrowheads="1"/>
          </p:cNvSpPr>
          <p:nvPr/>
        </p:nvSpPr>
        <p:spPr bwMode="auto">
          <a:xfrm>
            <a:off x="937138" y="5110163"/>
            <a:ext cx="2697726" cy="701731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altLang="ja-JP" sz="1800" b="1" i="1" dirty="0">
                <a:latin typeface="+mn-lt"/>
              </a:rPr>
              <a:t>Od oddzielnego używania</a:t>
            </a:r>
            <a:r>
              <a:rPr kumimoji="0" lang="de-DE" altLang="ja-JP" sz="1800" b="1" i="1" dirty="0">
                <a:latin typeface="+mn-lt"/>
                <a:ea typeface="ＭＳ Ｐゴシック" pitchFamily="34" charset="-128"/>
              </a:rPr>
              <a:t> </a:t>
            </a:r>
            <a:endParaRPr kumimoji="0" lang="pl-PL" altLang="ja-JP" sz="1800" b="1" i="1" dirty="0">
              <a:latin typeface="+mn-lt"/>
            </a:endParaRPr>
          </a:p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altLang="ja-JP" sz="1800" b="1" i="1" dirty="0">
                <a:latin typeface="+mn-lt"/>
              </a:rPr>
              <a:t>poszczególnych usług</a:t>
            </a:r>
            <a:r>
              <a:rPr kumimoji="0" lang="de-DE" altLang="ja-JP" sz="1800" b="1" i="1" dirty="0">
                <a:latin typeface="+mn-lt"/>
                <a:ea typeface="ＭＳ Ｐゴシック" pitchFamily="34" charset="-128"/>
              </a:rPr>
              <a:t>...</a:t>
            </a:r>
          </a:p>
        </p:txBody>
      </p:sp>
      <p:sp>
        <p:nvSpPr>
          <p:cNvPr id="2754594" name="Text Box 34"/>
          <p:cNvSpPr txBox="1">
            <a:spLocks noChangeArrowheads="1"/>
          </p:cNvSpPr>
          <p:nvPr/>
        </p:nvSpPr>
        <p:spPr bwMode="auto">
          <a:xfrm>
            <a:off x="4741800" y="5057775"/>
            <a:ext cx="3768852" cy="104797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altLang="ja-JP" sz="1800" b="1" i="1">
                <a:latin typeface="+mn-lt"/>
                <a:ea typeface="ＭＳ Ｐゴシック" pitchFamily="34" charset="-128"/>
              </a:rPr>
              <a:t>... to </a:t>
            </a:r>
            <a:r>
              <a:rPr kumimoji="0" lang="pl-PL" altLang="ja-JP" sz="1800" b="1" i="1" u="sng">
                <a:latin typeface="+mn-lt"/>
              </a:rPr>
              <a:t>zin</a:t>
            </a:r>
            <a:r>
              <a:rPr kumimoji="0" lang="de-DE" altLang="ja-JP" sz="1800" b="1" i="1" u="sng">
                <a:latin typeface="+mn-lt"/>
                <a:ea typeface="ＭＳ Ｐゴシック" pitchFamily="34" charset="-128"/>
              </a:rPr>
              <a:t>tegr</a:t>
            </a:r>
            <a:r>
              <a:rPr kumimoji="0" lang="pl-PL" altLang="ja-JP" sz="1800" b="1" i="1" u="sng">
                <a:latin typeface="+mn-lt"/>
              </a:rPr>
              <a:t>owanego</a:t>
            </a:r>
            <a:r>
              <a:rPr kumimoji="0" lang="de-DE" altLang="ja-JP" sz="1800" b="1" i="1" u="sng">
                <a:latin typeface="+mn-lt"/>
                <a:ea typeface="ＭＳ Ｐゴシック" pitchFamily="34" charset="-128"/>
              </a:rPr>
              <a:t> </a:t>
            </a:r>
            <a:r>
              <a:rPr kumimoji="0" lang="pl-PL" altLang="ja-JP" sz="1800" b="1" i="1">
                <a:latin typeface="+mn-lt"/>
              </a:rPr>
              <a:t>używania usług</a:t>
            </a:r>
          </a:p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altLang="ja-JP" sz="1800" b="1" i="1">
                <a:latin typeface="+mn-lt"/>
              </a:rPr>
              <a:t>opartego na informacji o obecności</a:t>
            </a:r>
            <a:r>
              <a:rPr kumimoji="0" lang="de-DE" altLang="ja-JP" sz="1800" b="1" i="1">
                <a:latin typeface="+mn-lt"/>
                <a:ea typeface="ＭＳ Ｐゴシック" pitchFamily="34" charset="-128"/>
              </a:rPr>
              <a:t> </a:t>
            </a:r>
          </a:p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altLang="ja-JP" sz="1800" b="1" i="1">
                <a:latin typeface="+mn-lt"/>
              </a:rPr>
              <a:t>w</a:t>
            </a:r>
            <a:r>
              <a:rPr kumimoji="0" lang="de-DE" altLang="ja-JP" sz="1800" b="1" i="1">
                <a:latin typeface="+mn-lt"/>
                <a:ea typeface="ＭＳ Ｐゴシック" pitchFamily="34" charset="-128"/>
              </a:rPr>
              <a:t> grup</a:t>
            </a:r>
            <a:r>
              <a:rPr kumimoji="0" lang="pl-PL" altLang="ja-JP" sz="1800" b="1" i="1">
                <a:latin typeface="+mn-lt"/>
              </a:rPr>
              <a:t>ach – społecznościach</a:t>
            </a:r>
            <a:endParaRPr kumimoji="0" lang="de-DE" altLang="ja-JP" sz="1800" b="1" i="1">
              <a:latin typeface="+mn-lt"/>
              <a:ea typeface="ＭＳ Ｐゴシック" pitchFamily="34" charset="-128"/>
            </a:endParaRPr>
          </a:p>
        </p:txBody>
      </p:sp>
      <p:pic>
        <p:nvPicPr>
          <p:cNvPr id="2754595" name="Picture 35" descr="MANARMS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72191" y="3046413"/>
            <a:ext cx="355600" cy="1166812"/>
          </a:xfrm>
          <a:prstGeom prst="rect">
            <a:avLst/>
          </a:prstGeom>
          <a:noFill/>
        </p:spPr>
      </p:pic>
      <p:pic>
        <p:nvPicPr>
          <p:cNvPr id="2754596" name="Picture 36" descr="MANARMS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20228" y="3086100"/>
            <a:ext cx="355600" cy="1166813"/>
          </a:xfrm>
          <a:prstGeom prst="rect">
            <a:avLst/>
          </a:prstGeom>
          <a:noFill/>
        </p:spPr>
      </p:pic>
      <p:sp>
        <p:nvSpPr>
          <p:cNvPr id="2754597" name="Line 37"/>
          <p:cNvSpPr>
            <a:spLocks noChangeShapeType="1"/>
          </p:cNvSpPr>
          <p:nvPr/>
        </p:nvSpPr>
        <p:spPr bwMode="auto">
          <a:xfrm>
            <a:off x="7781925" y="3695700"/>
            <a:ext cx="762000" cy="111125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  <p:txBody>
          <a:bodyPr wrap="none" lIns="90488" tIns="44450" rIns="90488" bIns="44450" anchor="ctr"/>
          <a:lstStyle/>
          <a:p>
            <a:endParaRPr lang="pl-PL">
              <a:latin typeface="+mn-lt"/>
            </a:endParaRPr>
          </a:p>
        </p:txBody>
      </p:sp>
      <p:sp>
        <p:nvSpPr>
          <p:cNvPr id="2754598" name="Line 38"/>
          <p:cNvSpPr>
            <a:spLocks noChangeShapeType="1"/>
          </p:cNvSpPr>
          <p:nvPr/>
        </p:nvSpPr>
        <p:spPr bwMode="auto">
          <a:xfrm flipV="1">
            <a:off x="7791450" y="3444875"/>
            <a:ext cx="1019175" cy="206375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 type="oval" w="med" len="med"/>
            <a:tailEnd type="oval" w="med" len="med"/>
          </a:ln>
          <a:effectLst/>
        </p:spPr>
        <p:txBody>
          <a:bodyPr wrap="none" lIns="90488" tIns="44450" rIns="90488" bIns="44450" anchor="ctr"/>
          <a:lstStyle/>
          <a:p>
            <a:endParaRPr lang="pl-PL">
              <a:latin typeface="+mn-lt"/>
            </a:endParaRPr>
          </a:p>
        </p:txBody>
      </p:sp>
      <p:sp>
        <p:nvSpPr>
          <p:cNvPr id="2754599" name="Oval 39"/>
          <p:cNvSpPr>
            <a:spLocks noChangeArrowheads="1"/>
          </p:cNvSpPr>
          <p:nvPr/>
        </p:nvSpPr>
        <p:spPr bwMode="auto">
          <a:xfrm rot="5217636">
            <a:off x="7083425" y="3179763"/>
            <a:ext cx="1079500" cy="342900"/>
          </a:xfrm>
          <a:prstGeom prst="ellipse">
            <a:avLst/>
          </a:prstGeom>
          <a:solidFill>
            <a:srgbClr val="EAEC5E"/>
          </a:solidFill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de-DE" altLang="ja-JP" sz="1600" b="1">
                <a:latin typeface="+mn-lt"/>
                <a:ea typeface="ＭＳ Ｐゴシック" pitchFamily="34" charset="-128"/>
              </a:rPr>
              <a:t>Grup</a:t>
            </a:r>
            <a:r>
              <a:rPr kumimoji="0" lang="pl-PL" altLang="ja-JP" sz="1600" b="1">
                <a:latin typeface="+mn-lt"/>
              </a:rPr>
              <a:t>y</a:t>
            </a:r>
            <a:endParaRPr kumimoji="0" lang="de-DE" altLang="ja-JP" sz="1600" b="1">
              <a:latin typeface="+mn-lt"/>
              <a:ea typeface="ＭＳ Ｐゴシック" pitchFamily="34" charset="-128"/>
            </a:endParaRPr>
          </a:p>
        </p:txBody>
      </p:sp>
      <p:sp>
        <p:nvSpPr>
          <p:cNvPr id="2754600" name="Oval 40"/>
          <p:cNvSpPr>
            <a:spLocks noChangeArrowheads="1"/>
          </p:cNvSpPr>
          <p:nvPr/>
        </p:nvSpPr>
        <p:spPr bwMode="auto">
          <a:xfrm rot="5217636">
            <a:off x="6800850" y="3798888"/>
            <a:ext cx="1235075" cy="342900"/>
          </a:xfrm>
          <a:prstGeom prst="ellipse">
            <a:avLst/>
          </a:prstGeom>
          <a:solidFill>
            <a:srgbClr val="EFBA5B"/>
          </a:solidFill>
          <a:ln w="254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lnSpc>
                <a:spcPct val="95000"/>
              </a:lnSpc>
              <a:spcBef>
                <a:spcPct val="30000"/>
              </a:spcBef>
            </a:pPr>
            <a:r>
              <a:rPr kumimoji="0" lang="pl-PL" altLang="ja-JP" sz="1600" b="1">
                <a:latin typeface="+mn-lt"/>
              </a:rPr>
              <a:t>Obecność</a:t>
            </a:r>
            <a:endParaRPr kumimoji="0" lang="de-DE" altLang="ja-JP" sz="1600" b="1">
              <a:latin typeface="+mn-lt"/>
              <a:ea typeface="ＭＳ Ｐゴシック" pitchFamily="34" charset="-128"/>
            </a:endParaRPr>
          </a:p>
        </p:txBody>
      </p:sp>
      <p:sp>
        <p:nvSpPr>
          <p:cNvPr id="2754601" name="Rectangle 41"/>
          <p:cNvSpPr>
            <a:spLocks noChangeArrowheads="1"/>
          </p:cNvSpPr>
          <p:nvPr/>
        </p:nvSpPr>
        <p:spPr bwMode="auto">
          <a:xfrm>
            <a:off x="6492875" y="4200525"/>
            <a:ext cx="852488" cy="3730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PoC</a:t>
            </a:r>
          </a:p>
        </p:txBody>
      </p:sp>
      <p:pic>
        <p:nvPicPr>
          <p:cNvPr id="2754602" name="Picture 42" descr="Human 0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053013" y="3121025"/>
            <a:ext cx="342900" cy="998538"/>
          </a:xfrm>
          <a:prstGeom prst="rect">
            <a:avLst/>
          </a:prstGeom>
          <a:noFill/>
        </p:spPr>
      </p:pic>
      <p:sp>
        <p:nvSpPr>
          <p:cNvPr id="2754603" name="Rectangle 43"/>
          <p:cNvSpPr>
            <a:spLocks noChangeArrowheads="1"/>
          </p:cNvSpPr>
          <p:nvPr/>
        </p:nvSpPr>
        <p:spPr bwMode="auto">
          <a:xfrm>
            <a:off x="6013450" y="3197225"/>
            <a:ext cx="852488" cy="371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hangingPunct="0"/>
            <a:r>
              <a:rPr kumimoji="0" lang="en-US" sz="1400" b="1">
                <a:latin typeface="+mn-lt"/>
                <a:cs typeface="Times New Roman" pitchFamily="18" charset="0"/>
              </a:rPr>
              <a:t>TV</a:t>
            </a:r>
          </a:p>
        </p:txBody>
      </p:sp>
      <p:sp>
        <p:nvSpPr>
          <p:cNvPr id="46" name="Symbol zastępczy daty 4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8EAB1E-B74B-472A-8259-F58DF94F074A}" type="slidenum">
              <a:rPr lang="pl-PL"/>
              <a:pPr/>
              <a:t>210</a:t>
            </a:fld>
            <a:endParaRPr lang="pl-PL"/>
          </a:p>
        </p:txBody>
      </p:sp>
      <p:sp>
        <p:nvSpPr>
          <p:cNvPr id="293376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Taryfikacja </a:t>
            </a:r>
            <a:r>
              <a:rPr lang="en-US" altLang="ko-KR">
                <a:ea typeface="Gulim" pitchFamily="34" charset="-127"/>
              </a:rPr>
              <a:t>Online</a:t>
            </a:r>
          </a:p>
        </p:txBody>
      </p:sp>
      <p:sp>
        <p:nvSpPr>
          <p:cNvPr id="293376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S-CSCF &lt;-&gt; SCF</a:t>
            </a:r>
          </a:p>
          <a:p>
            <a:pPr lvl="1"/>
            <a:r>
              <a:rPr lang="en-US" altLang="ko-KR">
                <a:ea typeface="Gulim" pitchFamily="34" charset="-127"/>
              </a:rPr>
              <a:t>SCF </a:t>
            </a:r>
            <a:r>
              <a:rPr lang="pl-PL" altLang="ko-KR"/>
              <a:t>z punktu widzenia</a:t>
            </a:r>
            <a:r>
              <a:rPr lang="en-US" altLang="ko-KR">
                <a:ea typeface="Gulim" pitchFamily="34" charset="-127"/>
              </a:rPr>
              <a:t> S-CSCF </a:t>
            </a:r>
            <a:r>
              <a:rPr lang="pl-PL" altLang="ko-KR"/>
              <a:t>jest traktowany jak serwer aplikacji (</a:t>
            </a:r>
            <a:r>
              <a:rPr lang="en-US" altLang="ko-KR">
                <a:ea typeface="Gulim" pitchFamily="34" charset="-127"/>
              </a:rPr>
              <a:t>AS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SCF </a:t>
            </a:r>
            <a:r>
              <a:rPr lang="pl-PL" altLang="ko-KR"/>
              <a:t>nie udostępnia użytkownikom usług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SCF </a:t>
            </a:r>
            <a:r>
              <a:rPr lang="pl-PL" altLang="ko-KR"/>
              <a:t>przekazuje informację rozliczeniową Funkcji Korelacji (C</a:t>
            </a:r>
            <a:r>
              <a:rPr lang="en-US" altLang="ko-KR">
                <a:ea typeface="Gulim" pitchFamily="34" charset="-127"/>
              </a:rPr>
              <a:t>orrelation Function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Jeśli użytkownikowi kończy się limit</a:t>
            </a:r>
            <a:endParaRPr lang="en-US" altLang="ko-KR">
              <a:ea typeface="Gulim" pitchFamily="34" charset="-127"/>
            </a:endParaRPr>
          </a:p>
          <a:p>
            <a:pPr lvl="2"/>
            <a:r>
              <a:rPr lang="en-US" altLang="ko-KR">
                <a:ea typeface="Gulim" pitchFamily="34" charset="-127"/>
              </a:rPr>
              <a:t>CF inform</a:t>
            </a:r>
            <a:r>
              <a:rPr lang="pl-PL" altLang="ko-KR"/>
              <a:t>uje </a:t>
            </a:r>
            <a:r>
              <a:rPr lang="en-US" altLang="ko-KR">
                <a:ea typeface="Gulim" pitchFamily="34" charset="-127"/>
              </a:rPr>
              <a:t>SCF</a:t>
            </a:r>
          </a:p>
          <a:p>
            <a:pPr lvl="2"/>
            <a:r>
              <a:rPr lang="en-US" altLang="ko-KR">
                <a:ea typeface="Gulim" pitchFamily="34" charset="-127"/>
              </a:rPr>
              <a:t>SCF </a:t>
            </a:r>
            <a:r>
              <a:rPr lang="pl-PL" altLang="ko-KR"/>
              <a:t>kończy sesję działając jako</a:t>
            </a:r>
            <a:r>
              <a:rPr lang="en-US" altLang="ko-KR">
                <a:ea typeface="Gulim" pitchFamily="34" charset="-127"/>
              </a:rPr>
              <a:t> B2BUA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10C62-2491-436D-95C8-7BA57C2BFE54}" type="slidenum">
              <a:rPr lang="pl-PL"/>
              <a:pPr/>
              <a:t>211</a:t>
            </a:fld>
            <a:endParaRPr lang="pl-PL"/>
          </a:p>
        </p:txBody>
      </p:sp>
      <p:sp>
        <p:nvSpPr>
          <p:cNvPr id="293786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>
                <a:solidFill>
                  <a:schemeClr val="tx1"/>
                </a:solidFill>
              </a:rPr>
              <a:t>Taryfikacja </a:t>
            </a:r>
            <a:r>
              <a:rPr lang="en-US" altLang="ko-KR">
                <a:solidFill>
                  <a:schemeClr val="tx1"/>
                </a:solidFill>
                <a:ea typeface="Gulim" pitchFamily="34" charset="-127"/>
              </a:rPr>
              <a:t>Online</a:t>
            </a:r>
          </a:p>
        </p:txBody>
      </p:sp>
      <p:sp>
        <p:nvSpPr>
          <p:cNvPr id="293786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Interfejs </a:t>
            </a:r>
            <a:r>
              <a:rPr lang="en-US" altLang="ko-KR">
                <a:ea typeface="Gulim" pitchFamily="34" charset="-127"/>
              </a:rPr>
              <a:t>Ro</a:t>
            </a:r>
          </a:p>
          <a:p>
            <a:pPr lvl="1"/>
            <a:r>
              <a:rPr lang="pl-PL" altLang="ko-KR"/>
              <a:t>Oparty na</a:t>
            </a:r>
            <a:r>
              <a:rPr lang="en-US" altLang="ko-KR">
                <a:ea typeface="Gulim" pitchFamily="34" charset="-127"/>
              </a:rPr>
              <a:t> D</a:t>
            </a:r>
            <a:r>
              <a:rPr lang="pl-PL" altLang="ko-KR"/>
              <a:t>IAMETER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Wiadomości </a:t>
            </a:r>
            <a:r>
              <a:rPr lang="en-US" altLang="ko-KR">
                <a:ea typeface="Gulim" pitchFamily="34" charset="-127"/>
              </a:rPr>
              <a:t>Accounting-Request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Answer (ACR,ACA)</a:t>
            </a:r>
          </a:p>
          <a:p>
            <a:r>
              <a:rPr lang="en-US" altLang="ko-KR">
                <a:ea typeface="Gulim" pitchFamily="34" charset="-127"/>
              </a:rPr>
              <a:t>IEC</a:t>
            </a:r>
          </a:p>
          <a:p>
            <a:pPr lvl="1"/>
            <a:r>
              <a:rPr lang="pl-PL" altLang="ko-KR"/>
              <a:t>Natychmiastowa taryfikacja zdarzeniowa (</a:t>
            </a:r>
            <a:r>
              <a:rPr lang="en-US" altLang="ko-KR">
                <a:ea typeface="Gulim" pitchFamily="34" charset="-127"/>
              </a:rPr>
              <a:t>Immediate Event Charging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Accounting-Record-Type: EVENT_RECORD</a:t>
            </a:r>
          </a:p>
          <a:p>
            <a:r>
              <a:rPr lang="en-US" altLang="ko-KR">
                <a:ea typeface="Gulim" pitchFamily="34" charset="-127"/>
              </a:rPr>
              <a:t>ECUR</a:t>
            </a:r>
          </a:p>
          <a:p>
            <a:pPr lvl="1"/>
            <a:r>
              <a:rPr lang="pl-PL" altLang="ko-KR"/>
              <a:t>Taryfikacja zdarzeniowa (</a:t>
            </a:r>
            <a:r>
              <a:rPr lang="en-US" altLang="ko-KR">
                <a:ea typeface="Gulim" pitchFamily="34" charset="-127"/>
              </a:rPr>
              <a:t>Event Charging</a:t>
            </a:r>
            <a:r>
              <a:rPr lang="pl-PL" altLang="ko-KR"/>
              <a:t>) z rezerwacją jednostek (</a:t>
            </a:r>
            <a:r>
              <a:rPr lang="en-US" altLang="ko-KR">
                <a:ea typeface="Gulim" pitchFamily="34" charset="-127"/>
              </a:rPr>
              <a:t>Unit Reservation</a:t>
            </a:r>
            <a:r>
              <a:rPr lang="pl-PL" altLang="ko-KR"/>
              <a:t>)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en-US" altLang="ko-KR">
                <a:ea typeface="Gulim" pitchFamily="34" charset="-127"/>
              </a:rPr>
              <a:t>Accounting-Record-Type: START_RECORD, INTERIM_RECORD, STOP_RECORD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C176-D6C9-4014-9B20-361A944CE6C6}" type="slidenum">
              <a:rPr lang="pl-PL"/>
              <a:pPr/>
              <a:t>212</a:t>
            </a:fld>
            <a:endParaRPr lang="pl-PL"/>
          </a:p>
        </p:txBody>
      </p:sp>
      <p:sp>
        <p:nvSpPr>
          <p:cNvPr id="2939908" name="Rectangle 4"/>
          <p:cNvSpPr>
            <a:spLocks noGrp="1" noChangeArrowheads="1"/>
          </p:cNvSpPr>
          <p:nvPr>
            <p:ph type="title"/>
          </p:nvPr>
        </p:nvSpPr>
        <p:spPr>
          <a:xfrm>
            <a:off x="144463" y="245940"/>
            <a:ext cx="8964612" cy="762000"/>
          </a:xfrm>
        </p:spPr>
        <p:txBody>
          <a:bodyPr/>
          <a:lstStyle/>
          <a:p>
            <a:pPr algn="ctr"/>
            <a:r>
              <a:rPr lang="en-US" altLang="ko-KR" dirty="0">
                <a:ea typeface="Gulim" pitchFamily="34" charset="-127"/>
              </a:rPr>
              <a:t>AVP </a:t>
            </a:r>
            <a:r>
              <a:rPr lang="pl-PL" altLang="ko-KR" dirty="0" smtClean="0">
                <a:ea typeface="Gulim" pitchFamily="34" charset="-127"/>
              </a:rPr>
              <a:t>w </a:t>
            </a:r>
            <a:r>
              <a:rPr lang="en-US" altLang="ko-KR" dirty="0" smtClean="0">
                <a:ea typeface="Gulim" pitchFamily="34" charset="-127"/>
              </a:rPr>
              <a:t>ACR </a:t>
            </a:r>
            <a:r>
              <a:rPr lang="pl-PL" altLang="ko-KR" dirty="0"/>
              <a:t>dla taryfikacji </a:t>
            </a:r>
            <a:r>
              <a:rPr lang="en-US" altLang="ko-KR" dirty="0">
                <a:ea typeface="Gulim" pitchFamily="34" charset="-127"/>
              </a:rPr>
              <a:t>online</a:t>
            </a:r>
          </a:p>
        </p:txBody>
      </p:sp>
      <p:pic>
        <p:nvPicPr>
          <p:cNvPr id="2939907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684213" y="1881188"/>
            <a:ext cx="7772400" cy="4572000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1400F4-0A3F-47DF-88C7-A2255016CD05}" type="slidenum">
              <a:rPr lang="pl-PL"/>
              <a:pPr/>
              <a:t>213</a:t>
            </a:fld>
            <a:endParaRPr lang="pl-PL"/>
          </a:p>
        </p:txBody>
      </p:sp>
      <p:sp>
        <p:nvSpPr>
          <p:cNvPr id="2941956" name="Rectangle 4"/>
          <p:cNvSpPr>
            <a:spLocks noGrp="1" noChangeArrowheads="1"/>
          </p:cNvSpPr>
          <p:nvPr>
            <p:ph type="title"/>
          </p:nvPr>
        </p:nvSpPr>
        <p:spPr>
          <a:xfrm>
            <a:off x="179388" y="299730"/>
            <a:ext cx="8964612" cy="762000"/>
          </a:xfrm>
        </p:spPr>
        <p:txBody>
          <a:bodyPr/>
          <a:lstStyle/>
          <a:p>
            <a:pPr algn="ctr"/>
            <a:r>
              <a:rPr lang="en-US" altLang="ko-KR" dirty="0">
                <a:ea typeface="Gulim" pitchFamily="34" charset="-127"/>
              </a:rPr>
              <a:t>AVP </a:t>
            </a:r>
            <a:r>
              <a:rPr lang="pl-PL" altLang="ko-KR" dirty="0"/>
              <a:t>w </a:t>
            </a:r>
            <a:r>
              <a:rPr lang="en-US" altLang="ko-KR" dirty="0" smtClean="0">
                <a:ea typeface="Gulim" pitchFamily="34" charset="-127"/>
              </a:rPr>
              <a:t>AC</a:t>
            </a:r>
            <a:r>
              <a:rPr lang="pl-PL" altLang="ko-KR" dirty="0"/>
              <a:t>A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pl-PL" altLang="ko-KR" dirty="0"/>
              <a:t>dla taryfikacji </a:t>
            </a:r>
            <a:r>
              <a:rPr lang="en-US" altLang="ko-KR" dirty="0">
                <a:ea typeface="Gulim" pitchFamily="34" charset="-127"/>
              </a:rPr>
              <a:t>online</a:t>
            </a:r>
          </a:p>
        </p:txBody>
      </p:sp>
      <p:pic>
        <p:nvPicPr>
          <p:cNvPr id="2941957" name="Picture 5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841375" y="2181225"/>
            <a:ext cx="7764463" cy="3971925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899DA2-5BCB-45E6-8E23-162D04600ACC}" type="slidenum">
              <a:rPr lang="pl-PL"/>
              <a:pPr/>
              <a:t>214</a:t>
            </a:fld>
            <a:endParaRPr lang="pl-PL"/>
          </a:p>
        </p:txBody>
      </p:sp>
      <p:sp>
        <p:nvSpPr>
          <p:cNvPr id="2944005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Immediate Event Charging (IEC)</a:t>
            </a:r>
          </a:p>
        </p:txBody>
      </p:sp>
      <p:sp>
        <p:nvSpPr>
          <p:cNvPr id="2944006" name="Rectangle 6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2000">
                <a:ea typeface="Gulim" pitchFamily="34" charset="-127"/>
              </a:rPr>
              <a:t>ECF </a:t>
            </a:r>
            <a:r>
              <a:rPr lang="pl-PL" altLang="ko-KR" sz="2000"/>
              <a:t>odbiera</a:t>
            </a:r>
            <a:r>
              <a:rPr lang="en-US" altLang="ko-KR" sz="2000">
                <a:ea typeface="Gulim" pitchFamily="34" charset="-127"/>
              </a:rPr>
              <a:t> </a:t>
            </a:r>
            <a:r>
              <a:rPr lang="pl-PL" altLang="ko-KR" sz="2000"/>
              <a:t>wiadomość </a:t>
            </a:r>
            <a:r>
              <a:rPr lang="en-US" altLang="ko-KR" sz="2000">
                <a:ea typeface="Gulim" pitchFamily="34" charset="-127"/>
              </a:rPr>
              <a:t>ACR</a:t>
            </a:r>
            <a:r>
              <a:rPr lang="pl-PL" altLang="ko-KR" sz="2000"/>
              <a:t> </a:t>
            </a:r>
            <a:r>
              <a:rPr lang="en-US" altLang="ko-KR" sz="2000">
                <a:ea typeface="Gulim" pitchFamily="34" charset="-127"/>
              </a:rPr>
              <a:t>(1)</a:t>
            </a:r>
          </a:p>
          <a:p>
            <a:r>
              <a:rPr lang="en-US" altLang="ko-KR" sz="2000">
                <a:ea typeface="Gulim" pitchFamily="34" charset="-127"/>
              </a:rPr>
              <a:t>ECF </a:t>
            </a:r>
            <a:r>
              <a:rPr lang="pl-PL" altLang="ko-KR" sz="2000"/>
              <a:t>pobiera stosowną liczbę jednostek kredytu z konta użytkownika i </a:t>
            </a:r>
            <a:r>
              <a:rPr lang="en-US" altLang="ko-KR" sz="2000">
                <a:ea typeface="Gulim" pitchFamily="34" charset="-127"/>
              </a:rPr>
              <a:t> </a:t>
            </a:r>
            <a:r>
              <a:rPr lang="pl-PL" altLang="ko-KR" sz="2000"/>
              <a:t>następnie upoważnia </a:t>
            </a:r>
            <a:r>
              <a:rPr lang="en-US" altLang="ko-KR" sz="2000">
                <a:ea typeface="Gulim" pitchFamily="34" charset="-127"/>
              </a:rPr>
              <a:t>MRFC </a:t>
            </a:r>
            <a:r>
              <a:rPr lang="pl-PL" altLang="ko-KR" sz="2000"/>
              <a:t>lub</a:t>
            </a:r>
            <a:r>
              <a:rPr lang="en-US" altLang="ko-KR" sz="2000">
                <a:ea typeface="Gulim" pitchFamily="34" charset="-127"/>
              </a:rPr>
              <a:t> AS </a:t>
            </a:r>
            <a:r>
              <a:rPr lang="pl-PL" altLang="ko-KR" sz="2000"/>
              <a:t>do dostarczenia użytkownikowi usługi</a:t>
            </a:r>
            <a:endParaRPr lang="en-US" altLang="ko-KR" sz="2000">
              <a:ea typeface="Gulim" pitchFamily="34" charset="-127"/>
            </a:endParaRPr>
          </a:p>
          <a:p>
            <a:r>
              <a:rPr lang="en-US" altLang="ko-KR" sz="2000">
                <a:ea typeface="Gulim" pitchFamily="34" charset="-127"/>
              </a:rPr>
              <a:t>ECF </a:t>
            </a:r>
            <a:r>
              <a:rPr lang="pl-PL" altLang="ko-KR" sz="2000"/>
              <a:t>zwraca</a:t>
            </a:r>
            <a:r>
              <a:rPr lang="en-US" altLang="ko-KR" sz="2000">
                <a:ea typeface="Gulim" pitchFamily="34" charset="-127"/>
              </a:rPr>
              <a:t> </a:t>
            </a:r>
            <a:r>
              <a:rPr lang="pl-PL" altLang="ko-KR" sz="2000"/>
              <a:t>wiadomość </a:t>
            </a:r>
            <a:r>
              <a:rPr lang="en-US" altLang="ko-KR" sz="2000">
                <a:ea typeface="Gulim" pitchFamily="34" charset="-127"/>
              </a:rPr>
              <a:t>ACA</a:t>
            </a:r>
            <a:r>
              <a:rPr lang="pl-PL" altLang="ko-KR" sz="2000"/>
              <a:t> </a:t>
            </a:r>
            <a:r>
              <a:rPr lang="en-US" altLang="ko-KR" sz="2000">
                <a:ea typeface="Gulim" pitchFamily="34" charset="-127"/>
              </a:rPr>
              <a:t>(2)</a:t>
            </a:r>
          </a:p>
        </p:txBody>
      </p:sp>
      <p:pic>
        <p:nvPicPr>
          <p:cNvPr id="2944004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00338" y="4005263"/>
            <a:ext cx="4264025" cy="234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7FC546-367C-4A92-A461-A1D02DE36459}" type="slidenum">
              <a:rPr lang="pl-PL"/>
              <a:pPr/>
              <a:t>215</a:t>
            </a:fld>
            <a:endParaRPr lang="pl-PL"/>
          </a:p>
        </p:txBody>
      </p:sp>
      <p:sp>
        <p:nvSpPr>
          <p:cNvPr id="2946054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2800" dirty="0"/>
              <a:t>Taryfikacja zdarzeniowa z </a:t>
            </a:r>
            <a:r>
              <a:rPr lang="pl-PL" altLang="ko-KR" sz="2800" dirty="0" smtClean="0"/>
              <a:t>rezerwacją</a:t>
            </a:r>
            <a:r>
              <a:rPr lang="pl-PL" altLang="ko-KR" sz="2800" dirty="0"/>
              <a:t> </a:t>
            </a:r>
            <a:r>
              <a:rPr lang="pl-PL" altLang="ko-KR" sz="2800" dirty="0" smtClean="0"/>
              <a:t>- </a:t>
            </a:r>
            <a:r>
              <a:rPr lang="en-US" altLang="ko-KR" sz="2800" dirty="0">
                <a:ea typeface="Gulim" pitchFamily="34" charset="-127"/>
              </a:rPr>
              <a:t>ECUR</a:t>
            </a:r>
          </a:p>
        </p:txBody>
      </p:sp>
      <p:sp>
        <p:nvSpPr>
          <p:cNvPr id="2946055" name="Rectangle 7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altLang="ko-KR" dirty="0">
                <a:ea typeface="Gulim" pitchFamily="34" charset="-127"/>
              </a:rPr>
              <a:t>ECF </a:t>
            </a:r>
            <a:r>
              <a:rPr lang="pl-PL" altLang="ko-KR" dirty="0"/>
              <a:t>odbiera wiadomość</a:t>
            </a:r>
            <a:r>
              <a:rPr lang="en-US" altLang="ko-KR" dirty="0">
                <a:ea typeface="Gulim" pitchFamily="34" charset="-127"/>
              </a:rPr>
              <a:t> ACR</a:t>
            </a:r>
            <a:r>
              <a:rPr lang="pl-PL" altLang="ko-KR" dirty="0"/>
              <a:t> </a:t>
            </a:r>
            <a:r>
              <a:rPr lang="en-US" altLang="ko-KR" dirty="0">
                <a:ea typeface="Gulim" pitchFamily="34" charset="-127"/>
              </a:rPr>
              <a:t>(1)</a:t>
            </a:r>
          </a:p>
          <a:p>
            <a:pPr>
              <a:lnSpc>
                <a:spcPct val="90000"/>
              </a:lnSpc>
            </a:pPr>
            <a:r>
              <a:rPr lang="en-US" altLang="ko-KR" dirty="0">
                <a:ea typeface="Gulim" pitchFamily="34" charset="-127"/>
              </a:rPr>
              <a:t>ECF re</a:t>
            </a:r>
            <a:r>
              <a:rPr lang="pl-PL" altLang="ko-KR" dirty="0"/>
              <a:t>z</a:t>
            </a:r>
            <a:r>
              <a:rPr lang="en-US" altLang="ko-KR" dirty="0" err="1">
                <a:ea typeface="Gulim" pitchFamily="34" charset="-127"/>
              </a:rPr>
              <a:t>er</a:t>
            </a:r>
            <a:r>
              <a:rPr lang="pl-PL" altLang="ko-KR" dirty="0"/>
              <a:t>wuj</a:t>
            </a:r>
            <a:r>
              <a:rPr lang="en-US" altLang="ko-KR" dirty="0">
                <a:ea typeface="Gulim" pitchFamily="34" charset="-127"/>
              </a:rPr>
              <a:t>e </a:t>
            </a:r>
            <a:r>
              <a:rPr lang="pl-PL" altLang="ko-KR" dirty="0"/>
              <a:t>pewną liczbę jednostek kredytowych na koncie użytkownika i następnie upoważnia</a:t>
            </a:r>
            <a:r>
              <a:rPr lang="en-US" altLang="ko-KR" dirty="0">
                <a:ea typeface="Gulim" pitchFamily="34" charset="-127"/>
              </a:rPr>
              <a:t> MRFC </a:t>
            </a:r>
            <a:r>
              <a:rPr lang="pl-PL" altLang="ko-KR" dirty="0"/>
              <a:t>lub</a:t>
            </a:r>
            <a:r>
              <a:rPr lang="en-US" altLang="ko-KR" dirty="0">
                <a:ea typeface="Gulim" pitchFamily="34" charset="-127"/>
              </a:rPr>
              <a:t> AS </a:t>
            </a:r>
            <a:r>
              <a:rPr lang="pl-PL" altLang="ko-KR" dirty="0"/>
              <a:t>do dostarczenia usługi użytkownikowi</a:t>
            </a:r>
            <a:r>
              <a:rPr lang="en-US" altLang="ko-KR" dirty="0">
                <a:ea typeface="Gulim" pitchFamily="34" charset="-127"/>
              </a:rPr>
              <a:t> </a:t>
            </a:r>
            <a:endParaRPr lang="pl-PL" altLang="ko-KR" dirty="0"/>
          </a:p>
          <a:p>
            <a:pPr>
              <a:lnSpc>
                <a:spcPct val="90000"/>
              </a:lnSpc>
            </a:pPr>
            <a:r>
              <a:rPr lang="en-US" altLang="ko-KR" dirty="0">
                <a:ea typeface="Gulim" pitchFamily="34" charset="-127"/>
              </a:rPr>
              <a:t>ECF </a:t>
            </a:r>
            <a:r>
              <a:rPr lang="pl-PL" altLang="ko-KR" dirty="0"/>
              <a:t>zwraca wiadomość</a:t>
            </a:r>
            <a:r>
              <a:rPr lang="en-US" altLang="ko-KR" dirty="0">
                <a:ea typeface="Gulim" pitchFamily="34" charset="-127"/>
              </a:rPr>
              <a:t> ACA</a:t>
            </a:r>
            <a:r>
              <a:rPr lang="pl-PL" altLang="ko-KR" dirty="0"/>
              <a:t> </a:t>
            </a:r>
            <a:r>
              <a:rPr lang="en-US" altLang="ko-KR" dirty="0">
                <a:ea typeface="Gulim" pitchFamily="34" charset="-127"/>
              </a:rPr>
              <a:t>(2)</a:t>
            </a:r>
          </a:p>
          <a:p>
            <a:pPr>
              <a:lnSpc>
                <a:spcPct val="90000"/>
              </a:lnSpc>
            </a:pPr>
            <a:r>
              <a:rPr lang="pl-PL" altLang="ko-KR" dirty="0"/>
              <a:t>Gdy użytkownik wykorzystał już większość z zarezerwowanych swoich jednostek kredytu i upoważnił </a:t>
            </a:r>
            <a:r>
              <a:rPr lang="en-US" altLang="ko-KR" dirty="0">
                <a:ea typeface="Gulim" pitchFamily="34" charset="-127"/>
              </a:rPr>
              <a:t>MRFC </a:t>
            </a:r>
            <a:r>
              <a:rPr lang="pl-PL" altLang="ko-KR" dirty="0"/>
              <a:t>lub</a:t>
            </a:r>
            <a:r>
              <a:rPr lang="en-US" altLang="ko-KR" dirty="0">
                <a:ea typeface="Gulim" pitchFamily="34" charset="-127"/>
              </a:rPr>
              <a:t> AS </a:t>
            </a:r>
            <a:r>
              <a:rPr lang="pl-PL" altLang="ko-KR" dirty="0"/>
              <a:t>do dostarczenia usługi użytkownikowi</a:t>
            </a:r>
            <a:endParaRPr lang="en-US" altLang="ko-KR" dirty="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 dirty="0">
                <a:ea typeface="Gulim" pitchFamily="34" charset="-127"/>
              </a:rPr>
              <a:t>MRFC </a:t>
            </a:r>
            <a:r>
              <a:rPr lang="pl-PL" altLang="ko-KR" dirty="0"/>
              <a:t>lub</a:t>
            </a:r>
            <a:r>
              <a:rPr lang="en-US" altLang="ko-KR" dirty="0">
                <a:ea typeface="Gulim" pitchFamily="34" charset="-127"/>
              </a:rPr>
              <a:t> AS </a:t>
            </a:r>
            <a:r>
              <a:rPr lang="pl-PL" altLang="ko-KR" dirty="0"/>
              <a:t>wysyła wiadomość </a:t>
            </a:r>
            <a:r>
              <a:rPr lang="en-US" altLang="ko-KR" dirty="0">
                <a:ea typeface="Gulim" pitchFamily="34" charset="-127"/>
              </a:rPr>
              <a:t>ACR</a:t>
            </a:r>
            <a:r>
              <a:rPr lang="pl-PL" altLang="ko-KR" dirty="0"/>
              <a:t> </a:t>
            </a:r>
            <a:r>
              <a:rPr lang="en-US" altLang="ko-KR" dirty="0">
                <a:ea typeface="Gulim" pitchFamily="34" charset="-127"/>
              </a:rPr>
              <a:t>(3)</a:t>
            </a:r>
          </a:p>
          <a:p>
            <a:pPr lvl="1">
              <a:lnSpc>
                <a:spcPct val="90000"/>
              </a:lnSpc>
            </a:pPr>
            <a:r>
              <a:rPr lang="en-US" altLang="ko-KR" dirty="0">
                <a:ea typeface="Gulim" pitchFamily="34" charset="-127"/>
              </a:rPr>
              <a:t>ECF re</a:t>
            </a:r>
            <a:r>
              <a:rPr lang="pl-PL" altLang="ko-KR" dirty="0"/>
              <a:t>z</a:t>
            </a:r>
            <a:r>
              <a:rPr lang="en-US" altLang="ko-KR" dirty="0" err="1">
                <a:ea typeface="Gulim" pitchFamily="34" charset="-127"/>
              </a:rPr>
              <a:t>er</a:t>
            </a:r>
            <a:r>
              <a:rPr lang="pl-PL" altLang="ko-KR" dirty="0" err="1"/>
              <a:t>wuje</a:t>
            </a:r>
            <a:r>
              <a:rPr lang="en-US" altLang="ko-KR" dirty="0">
                <a:ea typeface="Gulim" pitchFamily="34" charset="-127"/>
              </a:rPr>
              <a:t> </a:t>
            </a:r>
            <a:r>
              <a:rPr lang="pl-PL" altLang="ko-KR" dirty="0"/>
              <a:t>kolejne jednostki kredytu i zwraca wiadomość</a:t>
            </a:r>
            <a:r>
              <a:rPr lang="en-US" altLang="ko-KR" dirty="0">
                <a:ea typeface="Gulim" pitchFamily="34" charset="-127"/>
              </a:rPr>
              <a:t> ACA</a:t>
            </a:r>
            <a:r>
              <a:rPr lang="pl-PL" altLang="ko-KR" dirty="0"/>
              <a:t> </a:t>
            </a:r>
            <a:r>
              <a:rPr lang="en-US" altLang="ko-KR" dirty="0">
                <a:ea typeface="Gulim" pitchFamily="34" charset="-127"/>
              </a:rPr>
              <a:t>(4)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4B8E4C-049A-44E0-AA38-91CA1DCCEC14}" type="slidenum">
              <a:rPr lang="pl-PL"/>
              <a:pPr/>
              <a:t>216</a:t>
            </a:fld>
            <a:endParaRPr lang="pl-PL"/>
          </a:p>
        </p:txBody>
      </p:sp>
      <p:sp>
        <p:nvSpPr>
          <p:cNvPr id="294810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 sz="2800"/>
              <a:t>Taryfikacja zdarzeniowa z rezerwacją - </a:t>
            </a:r>
            <a:r>
              <a:rPr lang="en-US" altLang="ko-KR" sz="2800">
                <a:ea typeface="Gulim" pitchFamily="34" charset="-127"/>
              </a:rPr>
              <a:t>ECUR</a:t>
            </a:r>
          </a:p>
        </p:txBody>
      </p:sp>
      <p:pic>
        <p:nvPicPr>
          <p:cNvPr id="2948099" name="Picture 3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130300" y="2035175"/>
            <a:ext cx="7042150" cy="4264025"/>
          </a:xfrm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F10A95-5828-4FF5-A80C-B19529D647BD}" type="slidenum">
              <a:rPr lang="pl-PL"/>
              <a:pPr/>
              <a:t>217</a:t>
            </a:fld>
            <a:endParaRPr lang="pl-PL"/>
          </a:p>
        </p:txBody>
      </p:sp>
      <p:sp>
        <p:nvSpPr>
          <p:cNvPr id="29501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Wyznaczanie liczby jednostek kredytu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950149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Proces </a:t>
            </a:r>
            <a:r>
              <a:rPr lang="pl-PL" altLang="ko-KR"/>
              <a:t>ustalania ile jednostek kredytu powinno być zarezerwowane lub wycofane dla konkretnej usługi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Scentralizowane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Realizowane przez</a:t>
            </a:r>
            <a:r>
              <a:rPr lang="en-US" altLang="ko-KR">
                <a:ea typeface="Gulim" pitchFamily="34" charset="-127"/>
              </a:rPr>
              <a:t> ECF</a:t>
            </a:r>
          </a:p>
          <a:p>
            <a:pPr lvl="1"/>
            <a:r>
              <a:rPr lang="pl-PL" altLang="ko-KR"/>
              <a:t>Wiadomość </a:t>
            </a:r>
            <a:r>
              <a:rPr lang="en-US" altLang="ko-KR">
                <a:ea typeface="Gulim" pitchFamily="34" charset="-127"/>
              </a:rPr>
              <a:t>ACR </a:t>
            </a:r>
            <a:r>
              <a:rPr lang="pl-PL" altLang="ko-KR"/>
              <a:t>zawiera wycenę</a:t>
            </a:r>
          </a:p>
          <a:p>
            <a:r>
              <a:rPr lang="pl-PL" altLang="ko-KR"/>
              <a:t>Zdecentralizowane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Realizowane przez</a:t>
            </a:r>
            <a:r>
              <a:rPr lang="en-US" altLang="ko-KR">
                <a:ea typeface="Gulim" pitchFamily="34" charset="-127"/>
              </a:rPr>
              <a:t> MRFC </a:t>
            </a:r>
            <a:r>
              <a:rPr lang="pl-PL" altLang="ko-KR"/>
              <a:t>lub</a:t>
            </a:r>
            <a:r>
              <a:rPr lang="en-US" altLang="ko-KR">
                <a:ea typeface="Gulim" pitchFamily="34" charset="-127"/>
              </a:rPr>
              <a:t> AS</a:t>
            </a:r>
          </a:p>
          <a:p>
            <a:pPr lvl="1"/>
            <a:r>
              <a:rPr lang="pl-PL" altLang="ko-KR"/>
              <a:t>Wiadomość </a:t>
            </a:r>
            <a:r>
              <a:rPr lang="en-US" altLang="ko-KR">
                <a:ea typeface="Gulim" pitchFamily="34" charset="-127"/>
              </a:rPr>
              <a:t>ACR </a:t>
            </a:r>
            <a:r>
              <a:rPr lang="pl-PL" altLang="ko-KR"/>
              <a:t>zawiera </a:t>
            </a:r>
            <a:r>
              <a:rPr lang="en-US" altLang="ko-KR">
                <a:ea typeface="Gulim" pitchFamily="34" charset="-127"/>
              </a:rPr>
              <a:t>Requested-Service-Unit AVP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4CD41C-2662-4C5F-97AD-659B00A067AE}" type="slidenum">
              <a:rPr lang="pl-PL"/>
              <a:pPr/>
              <a:t>218</a:t>
            </a:fld>
            <a:endParaRPr lang="pl-PL"/>
          </a:p>
        </p:txBody>
      </p:sp>
      <p:sp>
        <p:nvSpPr>
          <p:cNvPr id="295219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Wycenianie (rating)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952197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Konwersja jednostek kredytu na kwotę wyrażoną w walucie</a:t>
            </a:r>
          </a:p>
          <a:p>
            <a:r>
              <a:rPr lang="pl-PL" altLang="ko-KR"/>
              <a:t>Wycenianie scentralizowane</a:t>
            </a:r>
            <a:r>
              <a:rPr lang="en-US" altLang="ko-KR">
                <a:ea typeface="Gulim" pitchFamily="34" charset="-127"/>
              </a:rPr>
              <a:t> </a:t>
            </a:r>
            <a:endParaRPr lang="pl-PL" altLang="ko-KR"/>
          </a:p>
          <a:p>
            <a:pPr lvl="1"/>
            <a:r>
              <a:rPr lang="pl-PL" altLang="ko-KR"/>
              <a:t>Realizowane przez</a:t>
            </a:r>
            <a:r>
              <a:rPr lang="en-US" altLang="ko-KR">
                <a:ea typeface="Gulim" pitchFamily="34" charset="-127"/>
              </a:rPr>
              <a:t> ECF</a:t>
            </a:r>
          </a:p>
          <a:p>
            <a:r>
              <a:rPr lang="pl-PL" altLang="ko-KR"/>
              <a:t>Wycenianie zdecentralizowane</a:t>
            </a:r>
            <a:endParaRPr lang="en-US" altLang="ko-KR">
              <a:ea typeface="Gulim" pitchFamily="34" charset="-127"/>
            </a:endParaRPr>
          </a:p>
          <a:p>
            <a:pPr lvl="1"/>
            <a:r>
              <a:rPr lang="pl-PL" altLang="ko-KR"/>
              <a:t>Realizowane przez</a:t>
            </a:r>
            <a:r>
              <a:rPr lang="en-US" altLang="ko-KR">
                <a:ea typeface="Gulim" pitchFamily="34" charset="-127"/>
              </a:rPr>
              <a:t> MRFC </a:t>
            </a:r>
            <a:r>
              <a:rPr lang="pl-PL" altLang="ko-KR"/>
              <a:t>lub</a:t>
            </a:r>
            <a:r>
              <a:rPr lang="en-US" altLang="ko-KR">
                <a:ea typeface="Gulim" pitchFamily="34" charset="-127"/>
              </a:rPr>
              <a:t> AS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5EAE7C-F8F5-4C4B-AA89-F0AB8B90870B}" type="slidenum">
              <a:rPr lang="pl-PL"/>
              <a:pPr/>
              <a:t>219</a:t>
            </a:fld>
            <a:endParaRPr lang="pl-PL"/>
          </a:p>
        </p:txBody>
      </p:sp>
      <p:sp>
        <p:nvSpPr>
          <p:cNvPr id="295424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Zmiany </a:t>
            </a:r>
            <a:r>
              <a:rPr lang="en-US" altLang="ko-KR">
                <a:ea typeface="Gulim" pitchFamily="34" charset="-127"/>
              </a:rPr>
              <a:t>Tar</a:t>
            </a:r>
            <a:r>
              <a:rPr lang="pl-PL" altLang="ko-KR"/>
              <a:t>yfy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2954245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ECF </a:t>
            </a:r>
            <a:r>
              <a:rPr lang="pl-PL" altLang="ko-KR"/>
              <a:t>może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po</a:t>
            </a:r>
            <a:r>
              <a:rPr lang="en-US" altLang="ko-KR">
                <a:ea typeface="Gulim" pitchFamily="34" charset="-127"/>
              </a:rPr>
              <a:t>inform</a:t>
            </a:r>
            <a:r>
              <a:rPr lang="pl-PL" altLang="ko-KR"/>
              <a:t>ować</a:t>
            </a:r>
            <a:r>
              <a:rPr lang="en-US" altLang="ko-KR">
                <a:ea typeface="Gulim" pitchFamily="34" charset="-127"/>
              </a:rPr>
              <a:t> MRFC </a:t>
            </a:r>
            <a:r>
              <a:rPr lang="pl-PL" altLang="ko-KR"/>
              <a:t>i</a:t>
            </a:r>
            <a:r>
              <a:rPr lang="en-US" altLang="ko-KR">
                <a:ea typeface="Gulim" pitchFamily="34" charset="-127"/>
              </a:rPr>
              <a:t> AS </a:t>
            </a:r>
            <a:r>
              <a:rPr lang="pl-PL" altLang="ko-KR"/>
              <a:t>o zmianie taryfy dla konkretnej usługi</a:t>
            </a:r>
            <a:endParaRPr lang="en-US" altLang="ko-KR">
              <a:ea typeface="Gulim" pitchFamily="34" charset="-127"/>
            </a:endParaRPr>
          </a:p>
          <a:p>
            <a:r>
              <a:rPr lang="pl-PL" altLang="ko-KR"/>
              <a:t>Za pomocą</a:t>
            </a:r>
            <a:r>
              <a:rPr lang="en-US" altLang="ko-KR">
                <a:ea typeface="Gulim" pitchFamily="34" charset="-127"/>
              </a:rPr>
              <a:t> Tariff-Switch-Definition AVP </a:t>
            </a:r>
            <a:r>
              <a:rPr lang="pl-PL" altLang="ko-KR"/>
              <a:t>w wiadomości</a:t>
            </a:r>
            <a:r>
              <a:rPr lang="en-US" altLang="ko-KR">
                <a:ea typeface="Gulim" pitchFamily="34" charset="-127"/>
              </a:rPr>
              <a:t> ACA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2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F83777-1133-4653-97B0-B2304FE55ACA}" type="slidenum">
              <a:rPr lang="pl-PL">
                <a:latin typeface="+mn-lt"/>
              </a:rPr>
              <a:pPr/>
              <a:t>22</a:t>
            </a:fld>
            <a:endParaRPr lang="pl-PL">
              <a:latin typeface="+mn-lt"/>
            </a:endParaRPr>
          </a:p>
        </p:txBody>
      </p:sp>
      <p:sp>
        <p:nvSpPr>
          <p:cNvPr id="10" name="Symbol zastępczy numeru slajdu 4"/>
          <p:cNvSpPr txBox="1">
            <a:spLocks noGrp="1"/>
          </p:cNvSpPr>
          <p:nvPr/>
        </p:nvSpPr>
        <p:spPr bwMode="auto">
          <a:xfrm>
            <a:off x="8763000" y="6523038"/>
            <a:ext cx="304800" cy="242887"/>
          </a:xfrm>
          <a:prstGeom prst="rect">
            <a:avLst/>
          </a:prstGeom>
          <a:noFill/>
          <a:ln w="57150">
            <a:miter lim="800000"/>
            <a:headEnd/>
            <a:tailEnd/>
          </a:ln>
        </p:spPr>
        <p:txBody>
          <a:bodyPr wrap="none" lIns="91168" tIns="45584" rIns="91168" bIns="45584" anchor="ctr"/>
          <a:lstStyle/>
          <a:p>
            <a:pPr algn="ctr">
              <a:defRPr/>
            </a:pPr>
            <a:fld id="{B6061A90-921B-4411-AC92-E3791191B8D1}" type="slidenum">
              <a:rPr kumimoji="0" lang="pl-PL" sz="1200" b="1">
                <a:latin typeface="+mn-lt"/>
              </a:rPr>
              <a:pPr algn="ctr">
                <a:defRPr/>
              </a:pPr>
              <a:t>22</a:t>
            </a:fld>
            <a:endParaRPr kumimoji="0" lang="pl-PL" sz="1200" b="1">
              <a:latin typeface="+mn-lt"/>
            </a:endParaRPr>
          </a:p>
        </p:txBody>
      </p:sp>
      <p:sp>
        <p:nvSpPr>
          <p:cNvPr id="333414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444625" y="439738"/>
            <a:ext cx="7231063" cy="685800"/>
          </a:xfrm>
        </p:spPr>
        <p:txBody>
          <a:bodyPr lIns="91168" tIns="45584" rIns="91168" bIns="45584"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Przykładowe usługi IMS</a:t>
            </a:r>
            <a:endParaRPr lang="en-GB">
              <a:solidFill>
                <a:schemeClr val="tx1"/>
              </a:solidFill>
              <a:latin typeface="+mn-lt"/>
            </a:endParaRPr>
          </a:p>
        </p:txBody>
      </p:sp>
      <p:sp>
        <p:nvSpPr>
          <p:cNvPr id="3334149" name="Rectangle 3"/>
          <p:cNvSpPr>
            <a:spLocks noChangeArrowheads="1"/>
          </p:cNvSpPr>
          <p:nvPr/>
        </p:nvSpPr>
        <p:spPr bwMode="auto">
          <a:xfrm>
            <a:off x="2555875" y="1270000"/>
            <a:ext cx="5948363" cy="53990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90456" tIns="44434" rIns="90456" bIns="44434"/>
          <a:lstStyle/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 smtClean="0">
                <a:latin typeface="+mn-lt"/>
              </a:rPr>
              <a:t>Bogaty </a:t>
            </a:r>
            <a:r>
              <a:rPr kumimoji="0" lang="en-US" sz="1800" dirty="0" smtClean="0">
                <a:latin typeface="+mn-lt"/>
              </a:rPr>
              <a:t>VoIP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 err="1">
                <a:latin typeface="+mn-lt"/>
              </a:rPr>
              <a:t>Wideotelefonia</a:t>
            </a:r>
            <a:r>
              <a:rPr kumimoji="0" lang="pl-PL" sz="1800" dirty="0">
                <a:latin typeface="+mn-lt"/>
              </a:rPr>
              <a:t> 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Dostęp do </a:t>
            </a:r>
            <a:r>
              <a:rPr kumimoji="0" lang="pl-PL" sz="1800" dirty="0" smtClean="0">
                <a:latin typeface="+mn-lt"/>
              </a:rPr>
              <a:t>Internetu – np. integracja z FB, Google </a:t>
            </a:r>
            <a:r>
              <a:rPr kumimoji="0" lang="pl-PL" sz="1800" dirty="0" err="1" smtClean="0">
                <a:latin typeface="+mn-lt"/>
              </a:rPr>
              <a:t>Maps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Usługi wykorzystujące obecność i kontekst – np. aktywna książka adresowa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Usługi </a:t>
            </a:r>
            <a:r>
              <a:rPr kumimoji="0" lang="en-US" sz="1800" dirty="0">
                <a:latin typeface="+mn-lt"/>
              </a:rPr>
              <a:t>Push-to media </a:t>
            </a:r>
            <a:endParaRPr kumimoji="0" lang="pl-PL" sz="1800" dirty="0">
              <a:latin typeface="+mn-lt"/>
            </a:endParaRPr>
          </a:p>
          <a:p>
            <a:pPr marL="1147763" lvl="2" indent="-195263" defTabSz="76200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</a:pPr>
            <a:r>
              <a:rPr kumimoji="0" lang="en-US" sz="1600" dirty="0">
                <a:latin typeface="+mn-lt"/>
              </a:rPr>
              <a:t>push-to-talk, push-to-view, push-to-video</a:t>
            </a:r>
            <a:r>
              <a:rPr kumimoji="0" lang="pl-PL" sz="1600" dirty="0">
                <a:latin typeface="+mn-lt"/>
              </a:rPr>
              <a:t>, ….</a:t>
            </a:r>
            <a:endParaRPr kumimoji="0" lang="en-US" sz="16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Pogawędki (chat) i wymiana wiadomości natychmiastowych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Wieloosobowe gry sieciowe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Usługi </a:t>
            </a:r>
            <a:r>
              <a:rPr kumimoji="0" lang="en-US" sz="1800" dirty="0">
                <a:latin typeface="+mn-lt"/>
              </a:rPr>
              <a:t>PIM, </a:t>
            </a:r>
            <a:r>
              <a:rPr kumimoji="0" lang="pl-PL" sz="1800" dirty="0">
                <a:latin typeface="+mn-lt"/>
              </a:rPr>
              <a:t>wirtualne organizatory 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Multimedialne usługi konferencyjne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>
                <a:latin typeface="+mn-lt"/>
              </a:rPr>
              <a:t>Przekazywanie danych i współdzielenie treści</a:t>
            </a:r>
            <a:endParaRPr kumimoji="0" lang="en-US" sz="1800" dirty="0">
              <a:latin typeface="+mn-lt"/>
            </a:endParaRP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en-US" sz="1800" dirty="0">
                <a:latin typeface="+mn-lt"/>
              </a:rPr>
              <a:t>…..</a:t>
            </a:r>
            <a:r>
              <a:rPr kumimoji="0" lang="pl-PL" sz="1800" dirty="0">
                <a:latin typeface="+mn-lt"/>
              </a:rPr>
              <a:t> </a:t>
            </a:r>
          </a:p>
          <a:p>
            <a:pPr marL="476250" lvl="1" indent="-285750" defTabSz="762000">
              <a:spcBef>
                <a:spcPct val="20000"/>
              </a:spcBef>
              <a:buClr>
                <a:schemeClr val="tx1"/>
              </a:buClr>
              <a:buSzPct val="75000"/>
              <a:buFont typeface="Wingdings" pitchFamily="2" charset="2"/>
              <a:buChar char="n"/>
            </a:pPr>
            <a:r>
              <a:rPr kumimoji="0" lang="pl-PL" sz="1800" dirty="0" smtClean="0">
                <a:latin typeface="+mn-lt"/>
              </a:rPr>
              <a:t>„</a:t>
            </a:r>
            <a:r>
              <a:rPr kumimoji="0" lang="en-GB" sz="1800" dirty="0">
                <a:latin typeface="+mn-lt"/>
              </a:rPr>
              <a:t>Push-to-talk</a:t>
            </a:r>
            <a:r>
              <a:rPr kumimoji="0" lang="pl-PL" sz="1800" dirty="0">
                <a:latin typeface="+mn-lt"/>
              </a:rPr>
              <a:t>” </a:t>
            </a:r>
            <a:endParaRPr kumimoji="0" lang="en-US" sz="1800" dirty="0">
              <a:latin typeface="+mn-lt"/>
            </a:endParaRPr>
          </a:p>
        </p:txBody>
      </p:sp>
      <p:pic>
        <p:nvPicPr>
          <p:cNvPr id="3334150" name="Picture 4" descr="battleships_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950" y="1412875"/>
            <a:ext cx="811213" cy="1081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34151" name="Picture 5" descr="soccer-goal-r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00113" y="2420938"/>
            <a:ext cx="1008062" cy="925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3686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27088" y="4724400"/>
            <a:ext cx="1368425" cy="1238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3687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0825" y="3500438"/>
            <a:ext cx="1368425" cy="1128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34154" name="Picture 8" descr="Ori_man_phn"/>
          <p:cNvPicPr>
            <a:picLocks noChangeAspect="1" noChangeArrowheads="1"/>
          </p:cNvPicPr>
          <p:nvPr/>
        </p:nvPicPr>
        <p:blipFill>
          <a:blip r:embed="rId7" cstate="print">
            <a:lum bright="-2000" contrast="4000"/>
          </a:blip>
          <a:srcRect/>
          <a:stretch>
            <a:fillRect/>
          </a:stretch>
        </p:blipFill>
        <p:spPr bwMode="auto">
          <a:xfrm>
            <a:off x="1116013" y="1341438"/>
            <a:ext cx="1295400" cy="85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Symbol zastępczy daty 1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3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3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3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23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62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/>
            </a:r>
            <a:br>
              <a:rPr lang="pl-PL"/>
            </a:br>
            <a:r>
              <a:rPr lang="pl-PL"/>
              <a:t>Ewolucja IMS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4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0EB52B-4C52-4D8F-ACD9-A04436BA2D38}" type="slidenum">
              <a:rPr lang="pl-PL">
                <a:latin typeface="+mn-lt"/>
              </a:rPr>
              <a:pPr/>
              <a:t>221</a:t>
            </a:fld>
            <a:endParaRPr lang="pl-PL">
              <a:latin typeface="+mn-lt"/>
            </a:endParaRPr>
          </a:p>
        </p:txBody>
      </p:sp>
      <p:sp>
        <p:nvSpPr>
          <p:cNvPr id="3095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Wspólna architektura 3G/NGN </a:t>
            </a:r>
            <a:r>
              <a:rPr lang="en-US">
                <a:solidFill>
                  <a:schemeClr val="tx1"/>
                </a:solidFill>
                <a:latin typeface="+mn-lt"/>
              </a:rPr>
              <a:t>2005</a:t>
            </a:r>
            <a:endParaRPr lang="en-US" sz="3600" b="1">
              <a:solidFill>
                <a:schemeClr val="tx1"/>
              </a:solidFill>
              <a:latin typeface="+mn-lt"/>
            </a:endParaRPr>
          </a:p>
        </p:txBody>
      </p:sp>
      <p:sp>
        <p:nvSpPr>
          <p:cNvPr id="3095555" name="Rectangle 3"/>
          <p:cNvSpPr>
            <a:spLocks noChangeArrowheads="1"/>
          </p:cNvSpPr>
          <p:nvPr/>
        </p:nvSpPr>
        <p:spPr bwMode="auto">
          <a:xfrm>
            <a:off x="1393825" y="1593850"/>
            <a:ext cx="7408863" cy="8283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392" tIns="44403" rIns="90392" bIns="44403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kumimoji="0" lang="pl-PL" sz="2000">
                <a:latin typeface="+mn-lt"/>
              </a:rPr>
              <a:t>Wykorzystanie wspólnej architektury serwer/brama </a:t>
            </a:r>
            <a:r>
              <a:rPr kumimoji="0" lang="en-US" sz="2000">
                <a:latin typeface="+mn-lt"/>
              </a:rPr>
              <a:t>3G</a:t>
            </a:r>
            <a:r>
              <a:rPr kumimoji="0" lang="pl-PL" sz="2000">
                <a:latin typeface="+mn-lt"/>
              </a:rPr>
              <a:t> dla sieci stacjonarnych przewodowych i mobilnych bezprzewodowych</a:t>
            </a:r>
            <a:endParaRPr kumimoji="0" lang="en-US" sz="2000">
              <a:latin typeface="+mn-lt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697163" y="3048000"/>
            <a:ext cx="4267200" cy="1152525"/>
            <a:chOff x="2208" y="1920"/>
            <a:chExt cx="2482" cy="726"/>
          </a:xfrm>
        </p:grpSpPr>
        <p:sp>
          <p:nvSpPr>
            <p:cNvPr id="3095557" name="Freeform 5"/>
            <p:cNvSpPr>
              <a:spLocks/>
            </p:cNvSpPr>
            <p:nvPr/>
          </p:nvSpPr>
          <p:spPr bwMode="auto">
            <a:xfrm>
              <a:off x="2259" y="1942"/>
              <a:ext cx="2431" cy="704"/>
            </a:xfrm>
            <a:custGeom>
              <a:avLst/>
              <a:gdLst/>
              <a:ahLst/>
              <a:cxnLst>
                <a:cxn ang="0">
                  <a:pos x="425" y="84"/>
                </a:cxn>
                <a:cxn ang="0">
                  <a:pos x="673" y="36"/>
                </a:cxn>
                <a:cxn ang="0">
                  <a:pos x="948" y="8"/>
                </a:cxn>
                <a:cxn ang="0">
                  <a:pos x="1239" y="0"/>
                </a:cxn>
                <a:cxn ang="0">
                  <a:pos x="1528" y="11"/>
                </a:cxn>
                <a:cxn ang="0">
                  <a:pos x="1806" y="44"/>
                </a:cxn>
                <a:cxn ang="0">
                  <a:pos x="2054" y="98"/>
                </a:cxn>
                <a:cxn ang="0">
                  <a:pos x="2246" y="164"/>
                </a:cxn>
                <a:cxn ang="0">
                  <a:pos x="2371" y="242"/>
                </a:cxn>
                <a:cxn ang="0">
                  <a:pos x="2426" y="325"/>
                </a:cxn>
                <a:cxn ang="0">
                  <a:pos x="2416" y="409"/>
                </a:cxn>
                <a:cxn ang="0">
                  <a:pos x="2332" y="491"/>
                </a:cxn>
                <a:cxn ang="0">
                  <a:pos x="2175" y="567"/>
                </a:cxn>
                <a:cxn ang="0">
                  <a:pos x="1958" y="630"/>
                </a:cxn>
                <a:cxn ang="0">
                  <a:pos x="1703" y="674"/>
                </a:cxn>
                <a:cxn ang="0">
                  <a:pos x="1424" y="699"/>
                </a:cxn>
                <a:cxn ang="0">
                  <a:pos x="1133" y="703"/>
                </a:cxn>
                <a:cxn ang="0">
                  <a:pos x="845" y="687"/>
                </a:cxn>
                <a:cxn ang="0">
                  <a:pos x="571" y="651"/>
                </a:cxn>
                <a:cxn ang="0">
                  <a:pos x="331" y="593"/>
                </a:cxn>
                <a:cxn ang="0">
                  <a:pos x="156" y="522"/>
                </a:cxn>
                <a:cxn ang="0">
                  <a:pos x="43" y="445"/>
                </a:cxn>
                <a:cxn ang="0">
                  <a:pos x="0" y="361"/>
                </a:cxn>
                <a:cxn ang="0">
                  <a:pos x="27" y="278"/>
                </a:cxn>
                <a:cxn ang="0">
                  <a:pos x="125" y="197"/>
                </a:cxn>
                <a:cxn ang="0">
                  <a:pos x="673" y="553"/>
                </a:cxn>
                <a:cxn ang="0">
                  <a:pos x="898" y="592"/>
                </a:cxn>
                <a:cxn ang="0">
                  <a:pos x="1140" y="612"/>
                </a:cxn>
                <a:cxn ang="0">
                  <a:pos x="1390" y="615"/>
                </a:cxn>
                <a:cxn ang="0">
                  <a:pos x="1633" y="602"/>
                </a:cxn>
                <a:cxn ang="0">
                  <a:pos x="1862" y="570"/>
                </a:cxn>
                <a:cxn ang="0">
                  <a:pos x="2061" y="522"/>
                </a:cxn>
                <a:cxn ang="0">
                  <a:pos x="2219" y="462"/>
                </a:cxn>
                <a:cxn ang="0">
                  <a:pos x="2314" y="393"/>
                </a:cxn>
                <a:cxn ang="0">
                  <a:pos x="2349" y="321"/>
                </a:cxn>
                <a:cxn ang="0">
                  <a:pos x="2324" y="249"/>
                </a:cxn>
                <a:cxn ang="0">
                  <a:pos x="2240" y="182"/>
                </a:cxn>
                <a:cxn ang="0">
                  <a:pos x="2100" y="119"/>
                </a:cxn>
                <a:cxn ang="0">
                  <a:pos x="1904" y="69"/>
                </a:cxn>
                <a:cxn ang="0">
                  <a:pos x="1675" y="34"/>
                </a:cxn>
                <a:cxn ang="0">
                  <a:pos x="1430" y="17"/>
                </a:cxn>
                <a:cxn ang="0">
                  <a:pos x="1180" y="17"/>
                </a:cxn>
                <a:cxn ang="0">
                  <a:pos x="939" y="34"/>
                </a:cxn>
                <a:cxn ang="0">
                  <a:pos x="717" y="69"/>
                </a:cxn>
                <a:cxn ang="0">
                  <a:pos x="523" y="119"/>
                </a:cxn>
                <a:cxn ang="0">
                  <a:pos x="377" y="182"/>
                </a:cxn>
                <a:cxn ang="0">
                  <a:pos x="294" y="252"/>
                </a:cxn>
                <a:cxn ang="0">
                  <a:pos x="271" y="325"/>
                </a:cxn>
                <a:cxn ang="0">
                  <a:pos x="308" y="396"/>
                </a:cxn>
                <a:cxn ang="0">
                  <a:pos x="403" y="462"/>
                </a:cxn>
                <a:cxn ang="0">
                  <a:pos x="555" y="522"/>
                </a:cxn>
              </a:cxnLst>
              <a:rect l="0" t="0" r="r" b="b"/>
              <a:pathLst>
                <a:path w="2431" h="704">
                  <a:moveTo>
                    <a:pt x="255" y="135"/>
                  </a:moveTo>
                  <a:lnTo>
                    <a:pt x="294" y="122"/>
                  </a:lnTo>
                  <a:lnTo>
                    <a:pt x="336" y="109"/>
                  </a:lnTo>
                  <a:lnTo>
                    <a:pt x="380" y="96"/>
                  </a:lnTo>
                  <a:lnTo>
                    <a:pt x="425" y="84"/>
                  </a:lnTo>
                  <a:lnTo>
                    <a:pt x="471" y="73"/>
                  </a:lnTo>
                  <a:lnTo>
                    <a:pt x="520" y="63"/>
                  </a:lnTo>
                  <a:lnTo>
                    <a:pt x="570" y="53"/>
                  </a:lnTo>
                  <a:lnTo>
                    <a:pt x="621" y="44"/>
                  </a:lnTo>
                  <a:lnTo>
                    <a:pt x="673" y="36"/>
                  </a:lnTo>
                  <a:lnTo>
                    <a:pt x="726" y="28"/>
                  </a:lnTo>
                  <a:lnTo>
                    <a:pt x="780" y="23"/>
                  </a:lnTo>
                  <a:lnTo>
                    <a:pt x="836" y="17"/>
                  </a:lnTo>
                  <a:lnTo>
                    <a:pt x="892" y="13"/>
                  </a:lnTo>
                  <a:lnTo>
                    <a:pt x="948" y="8"/>
                  </a:lnTo>
                  <a:lnTo>
                    <a:pt x="1007" y="5"/>
                  </a:lnTo>
                  <a:lnTo>
                    <a:pt x="1064" y="2"/>
                  </a:lnTo>
                  <a:lnTo>
                    <a:pt x="1121" y="1"/>
                  </a:lnTo>
                  <a:lnTo>
                    <a:pt x="1180" y="0"/>
                  </a:lnTo>
                  <a:lnTo>
                    <a:pt x="1239" y="0"/>
                  </a:lnTo>
                  <a:lnTo>
                    <a:pt x="1296" y="0"/>
                  </a:lnTo>
                  <a:lnTo>
                    <a:pt x="1354" y="2"/>
                  </a:lnTo>
                  <a:lnTo>
                    <a:pt x="1413" y="4"/>
                  </a:lnTo>
                  <a:lnTo>
                    <a:pt x="1471" y="7"/>
                  </a:lnTo>
                  <a:lnTo>
                    <a:pt x="1528" y="11"/>
                  </a:lnTo>
                  <a:lnTo>
                    <a:pt x="1585" y="17"/>
                  </a:lnTo>
                  <a:lnTo>
                    <a:pt x="1642" y="21"/>
                  </a:lnTo>
                  <a:lnTo>
                    <a:pt x="1698" y="28"/>
                  </a:lnTo>
                  <a:lnTo>
                    <a:pt x="1751" y="36"/>
                  </a:lnTo>
                  <a:lnTo>
                    <a:pt x="1806" y="44"/>
                  </a:lnTo>
                  <a:lnTo>
                    <a:pt x="1858" y="53"/>
                  </a:lnTo>
                  <a:lnTo>
                    <a:pt x="1911" y="63"/>
                  </a:lnTo>
                  <a:lnTo>
                    <a:pt x="1960" y="73"/>
                  </a:lnTo>
                  <a:lnTo>
                    <a:pt x="2008" y="84"/>
                  </a:lnTo>
                  <a:lnTo>
                    <a:pt x="2054" y="98"/>
                  </a:lnTo>
                  <a:lnTo>
                    <a:pt x="2098" y="109"/>
                  </a:lnTo>
                  <a:lnTo>
                    <a:pt x="2138" y="124"/>
                  </a:lnTo>
                  <a:lnTo>
                    <a:pt x="2178" y="137"/>
                  </a:lnTo>
                  <a:lnTo>
                    <a:pt x="2212" y="150"/>
                  </a:lnTo>
                  <a:lnTo>
                    <a:pt x="2246" y="164"/>
                  </a:lnTo>
                  <a:lnTo>
                    <a:pt x="2276" y="180"/>
                  </a:lnTo>
                  <a:lnTo>
                    <a:pt x="2303" y="194"/>
                  </a:lnTo>
                  <a:lnTo>
                    <a:pt x="2327" y="210"/>
                  </a:lnTo>
                  <a:lnTo>
                    <a:pt x="2350" y="226"/>
                  </a:lnTo>
                  <a:lnTo>
                    <a:pt x="2371" y="242"/>
                  </a:lnTo>
                  <a:lnTo>
                    <a:pt x="2386" y="259"/>
                  </a:lnTo>
                  <a:lnTo>
                    <a:pt x="2401" y="273"/>
                  </a:lnTo>
                  <a:lnTo>
                    <a:pt x="2411" y="291"/>
                  </a:lnTo>
                  <a:lnTo>
                    <a:pt x="2420" y="308"/>
                  </a:lnTo>
                  <a:lnTo>
                    <a:pt x="2426" y="325"/>
                  </a:lnTo>
                  <a:lnTo>
                    <a:pt x="2430" y="341"/>
                  </a:lnTo>
                  <a:lnTo>
                    <a:pt x="2430" y="358"/>
                  </a:lnTo>
                  <a:lnTo>
                    <a:pt x="2427" y="376"/>
                  </a:lnTo>
                  <a:lnTo>
                    <a:pt x="2423" y="392"/>
                  </a:lnTo>
                  <a:lnTo>
                    <a:pt x="2416" y="409"/>
                  </a:lnTo>
                  <a:lnTo>
                    <a:pt x="2402" y="426"/>
                  </a:lnTo>
                  <a:lnTo>
                    <a:pt x="2390" y="442"/>
                  </a:lnTo>
                  <a:lnTo>
                    <a:pt x="2372" y="459"/>
                  </a:lnTo>
                  <a:lnTo>
                    <a:pt x="2353" y="475"/>
                  </a:lnTo>
                  <a:lnTo>
                    <a:pt x="2332" y="491"/>
                  </a:lnTo>
                  <a:lnTo>
                    <a:pt x="2306" y="507"/>
                  </a:lnTo>
                  <a:lnTo>
                    <a:pt x="2278" y="522"/>
                  </a:lnTo>
                  <a:lnTo>
                    <a:pt x="2246" y="538"/>
                  </a:lnTo>
                  <a:lnTo>
                    <a:pt x="2212" y="553"/>
                  </a:lnTo>
                  <a:lnTo>
                    <a:pt x="2175" y="567"/>
                  </a:lnTo>
                  <a:lnTo>
                    <a:pt x="2135" y="582"/>
                  </a:lnTo>
                  <a:lnTo>
                    <a:pt x="2093" y="595"/>
                  </a:lnTo>
                  <a:lnTo>
                    <a:pt x="2051" y="608"/>
                  </a:lnTo>
                  <a:lnTo>
                    <a:pt x="2005" y="619"/>
                  </a:lnTo>
                  <a:lnTo>
                    <a:pt x="1958" y="630"/>
                  </a:lnTo>
                  <a:lnTo>
                    <a:pt x="1911" y="641"/>
                  </a:lnTo>
                  <a:lnTo>
                    <a:pt x="1860" y="649"/>
                  </a:lnTo>
                  <a:lnTo>
                    <a:pt x="1810" y="660"/>
                  </a:lnTo>
                  <a:lnTo>
                    <a:pt x="1757" y="667"/>
                  </a:lnTo>
                  <a:lnTo>
                    <a:pt x="1703" y="674"/>
                  </a:lnTo>
                  <a:lnTo>
                    <a:pt x="1649" y="681"/>
                  </a:lnTo>
                  <a:lnTo>
                    <a:pt x="1593" y="686"/>
                  </a:lnTo>
                  <a:lnTo>
                    <a:pt x="1539" y="691"/>
                  </a:lnTo>
                  <a:lnTo>
                    <a:pt x="1482" y="696"/>
                  </a:lnTo>
                  <a:lnTo>
                    <a:pt x="1424" y="699"/>
                  </a:lnTo>
                  <a:lnTo>
                    <a:pt x="1367" y="702"/>
                  </a:lnTo>
                  <a:lnTo>
                    <a:pt x="1309" y="703"/>
                  </a:lnTo>
                  <a:lnTo>
                    <a:pt x="1250" y="703"/>
                  </a:lnTo>
                  <a:lnTo>
                    <a:pt x="1193" y="703"/>
                  </a:lnTo>
                  <a:lnTo>
                    <a:pt x="1133" y="703"/>
                  </a:lnTo>
                  <a:lnTo>
                    <a:pt x="1075" y="702"/>
                  </a:lnTo>
                  <a:lnTo>
                    <a:pt x="1018" y="700"/>
                  </a:lnTo>
                  <a:lnTo>
                    <a:pt x="958" y="696"/>
                  </a:lnTo>
                  <a:lnTo>
                    <a:pt x="901" y="693"/>
                  </a:lnTo>
                  <a:lnTo>
                    <a:pt x="845" y="687"/>
                  </a:lnTo>
                  <a:lnTo>
                    <a:pt x="789" y="681"/>
                  </a:lnTo>
                  <a:lnTo>
                    <a:pt x="734" y="674"/>
                  </a:lnTo>
                  <a:lnTo>
                    <a:pt x="679" y="667"/>
                  </a:lnTo>
                  <a:lnTo>
                    <a:pt x="625" y="660"/>
                  </a:lnTo>
                  <a:lnTo>
                    <a:pt x="571" y="651"/>
                  </a:lnTo>
                  <a:lnTo>
                    <a:pt x="520" y="641"/>
                  </a:lnTo>
                  <a:lnTo>
                    <a:pt x="469" y="630"/>
                  </a:lnTo>
                  <a:lnTo>
                    <a:pt x="422" y="619"/>
                  </a:lnTo>
                  <a:lnTo>
                    <a:pt x="375" y="606"/>
                  </a:lnTo>
                  <a:lnTo>
                    <a:pt x="331" y="593"/>
                  </a:lnTo>
                  <a:lnTo>
                    <a:pt x="291" y="580"/>
                  </a:lnTo>
                  <a:lnTo>
                    <a:pt x="253" y="567"/>
                  </a:lnTo>
                  <a:lnTo>
                    <a:pt x="219" y="553"/>
                  </a:lnTo>
                  <a:lnTo>
                    <a:pt x="185" y="538"/>
                  </a:lnTo>
                  <a:lnTo>
                    <a:pt x="156" y="522"/>
                  </a:lnTo>
                  <a:lnTo>
                    <a:pt x="127" y="508"/>
                  </a:lnTo>
                  <a:lnTo>
                    <a:pt x="102" y="494"/>
                  </a:lnTo>
                  <a:lnTo>
                    <a:pt x="81" y="478"/>
                  </a:lnTo>
                  <a:lnTo>
                    <a:pt x="60" y="461"/>
                  </a:lnTo>
                  <a:lnTo>
                    <a:pt x="43" y="445"/>
                  </a:lnTo>
                  <a:lnTo>
                    <a:pt x="29" y="429"/>
                  </a:lnTo>
                  <a:lnTo>
                    <a:pt x="18" y="413"/>
                  </a:lnTo>
                  <a:lnTo>
                    <a:pt x="9" y="394"/>
                  </a:lnTo>
                  <a:lnTo>
                    <a:pt x="4" y="379"/>
                  </a:lnTo>
                  <a:lnTo>
                    <a:pt x="0" y="361"/>
                  </a:lnTo>
                  <a:lnTo>
                    <a:pt x="0" y="344"/>
                  </a:lnTo>
                  <a:lnTo>
                    <a:pt x="2" y="328"/>
                  </a:lnTo>
                  <a:lnTo>
                    <a:pt x="6" y="311"/>
                  </a:lnTo>
                  <a:lnTo>
                    <a:pt x="16" y="295"/>
                  </a:lnTo>
                  <a:lnTo>
                    <a:pt x="27" y="278"/>
                  </a:lnTo>
                  <a:lnTo>
                    <a:pt x="41" y="260"/>
                  </a:lnTo>
                  <a:lnTo>
                    <a:pt x="57" y="245"/>
                  </a:lnTo>
                  <a:lnTo>
                    <a:pt x="76" y="229"/>
                  </a:lnTo>
                  <a:lnTo>
                    <a:pt x="99" y="211"/>
                  </a:lnTo>
                  <a:lnTo>
                    <a:pt x="125" y="197"/>
                  </a:lnTo>
                  <a:lnTo>
                    <a:pt x="153" y="182"/>
                  </a:lnTo>
                  <a:lnTo>
                    <a:pt x="184" y="166"/>
                  </a:lnTo>
                  <a:lnTo>
                    <a:pt x="219" y="150"/>
                  </a:lnTo>
                  <a:lnTo>
                    <a:pt x="255" y="135"/>
                  </a:lnTo>
                  <a:lnTo>
                    <a:pt x="673" y="553"/>
                  </a:lnTo>
                  <a:lnTo>
                    <a:pt x="717" y="563"/>
                  </a:lnTo>
                  <a:lnTo>
                    <a:pt x="760" y="570"/>
                  </a:lnTo>
                  <a:lnTo>
                    <a:pt x="805" y="579"/>
                  </a:lnTo>
                  <a:lnTo>
                    <a:pt x="852" y="586"/>
                  </a:lnTo>
                  <a:lnTo>
                    <a:pt x="898" y="592"/>
                  </a:lnTo>
                  <a:lnTo>
                    <a:pt x="944" y="598"/>
                  </a:lnTo>
                  <a:lnTo>
                    <a:pt x="992" y="602"/>
                  </a:lnTo>
                  <a:lnTo>
                    <a:pt x="1042" y="606"/>
                  </a:lnTo>
                  <a:lnTo>
                    <a:pt x="1091" y="611"/>
                  </a:lnTo>
                  <a:lnTo>
                    <a:pt x="1140" y="612"/>
                  </a:lnTo>
                  <a:lnTo>
                    <a:pt x="1190" y="615"/>
                  </a:lnTo>
                  <a:lnTo>
                    <a:pt x="1241" y="617"/>
                  </a:lnTo>
                  <a:lnTo>
                    <a:pt x="1291" y="617"/>
                  </a:lnTo>
                  <a:lnTo>
                    <a:pt x="1341" y="617"/>
                  </a:lnTo>
                  <a:lnTo>
                    <a:pt x="1390" y="615"/>
                  </a:lnTo>
                  <a:lnTo>
                    <a:pt x="1439" y="615"/>
                  </a:lnTo>
                  <a:lnTo>
                    <a:pt x="1489" y="612"/>
                  </a:lnTo>
                  <a:lnTo>
                    <a:pt x="1537" y="609"/>
                  </a:lnTo>
                  <a:lnTo>
                    <a:pt x="1585" y="606"/>
                  </a:lnTo>
                  <a:lnTo>
                    <a:pt x="1633" y="602"/>
                  </a:lnTo>
                  <a:lnTo>
                    <a:pt x="1681" y="596"/>
                  </a:lnTo>
                  <a:lnTo>
                    <a:pt x="1728" y="592"/>
                  </a:lnTo>
                  <a:lnTo>
                    <a:pt x="1773" y="586"/>
                  </a:lnTo>
                  <a:lnTo>
                    <a:pt x="1817" y="579"/>
                  </a:lnTo>
                  <a:lnTo>
                    <a:pt x="1862" y="570"/>
                  </a:lnTo>
                  <a:lnTo>
                    <a:pt x="1904" y="563"/>
                  </a:lnTo>
                  <a:lnTo>
                    <a:pt x="1946" y="553"/>
                  </a:lnTo>
                  <a:lnTo>
                    <a:pt x="1985" y="545"/>
                  </a:lnTo>
                  <a:lnTo>
                    <a:pt x="2023" y="534"/>
                  </a:lnTo>
                  <a:lnTo>
                    <a:pt x="2061" y="522"/>
                  </a:lnTo>
                  <a:lnTo>
                    <a:pt x="2098" y="513"/>
                  </a:lnTo>
                  <a:lnTo>
                    <a:pt x="2129" y="501"/>
                  </a:lnTo>
                  <a:lnTo>
                    <a:pt x="2161" y="488"/>
                  </a:lnTo>
                  <a:lnTo>
                    <a:pt x="2192" y="475"/>
                  </a:lnTo>
                  <a:lnTo>
                    <a:pt x="2219" y="462"/>
                  </a:lnTo>
                  <a:lnTo>
                    <a:pt x="2242" y="450"/>
                  </a:lnTo>
                  <a:lnTo>
                    <a:pt x="2263" y="435"/>
                  </a:lnTo>
                  <a:lnTo>
                    <a:pt x="2283" y="421"/>
                  </a:lnTo>
                  <a:lnTo>
                    <a:pt x="2299" y="408"/>
                  </a:lnTo>
                  <a:lnTo>
                    <a:pt x="2314" y="393"/>
                  </a:lnTo>
                  <a:lnTo>
                    <a:pt x="2325" y="379"/>
                  </a:lnTo>
                  <a:lnTo>
                    <a:pt x="2334" y="365"/>
                  </a:lnTo>
                  <a:lnTo>
                    <a:pt x="2341" y="352"/>
                  </a:lnTo>
                  <a:lnTo>
                    <a:pt x="2348" y="336"/>
                  </a:lnTo>
                  <a:lnTo>
                    <a:pt x="2349" y="321"/>
                  </a:lnTo>
                  <a:lnTo>
                    <a:pt x="2349" y="307"/>
                  </a:lnTo>
                  <a:lnTo>
                    <a:pt x="2346" y="292"/>
                  </a:lnTo>
                  <a:lnTo>
                    <a:pt x="2341" y="278"/>
                  </a:lnTo>
                  <a:lnTo>
                    <a:pt x="2333" y="264"/>
                  </a:lnTo>
                  <a:lnTo>
                    <a:pt x="2324" y="249"/>
                  </a:lnTo>
                  <a:lnTo>
                    <a:pt x="2311" y="236"/>
                  </a:lnTo>
                  <a:lnTo>
                    <a:pt x="2297" y="222"/>
                  </a:lnTo>
                  <a:lnTo>
                    <a:pt x="2281" y="207"/>
                  </a:lnTo>
                  <a:lnTo>
                    <a:pt x="2262" y="194"/>
                  </a:lnTo>
                  <a:lnTo>
                    <a:pt x="2240" y="182"/>
                  </a:lnTo>
                  <a:lnTo>
                    <a:pt x="2217" y="169"/>
                  </a:lnTo>
                  <a:lnTo>
                    <a:pt x="2190" y="156"/>
                  </a:lnTo>
                  <a:lnTo>
                    <a:pt x="2163" y="144"/>
                  </a:lnTo>
                  <a:lnTo>
                    <a:pt x="2133" y="131"/>
                  </a:lnTo>
                  <a:lnTo>
                    <a:pt x="2100" y="119"/>
                  </a:lnTo>
                  <a:lnTo>
                    <a:pt x="2066" y="109"/>
                  </a:lnTo>
                  <a:lnTo>
                    <a:pt x="2028" y="98"/>
                  </a:lnTo>
                  <a:lnTo>
                    <a:pt x="1989" y="87"/>
                  </a:lnTo>
                  <a:lnTo>
                    <a:pt x="1948" y="77"/>
                  </a:lnTo>
                  <a:lnTo>
                    <a:pt x="1904" y="69"/>
                  </a:lnTo>
                  <a:lnTo>
                    <a:pt x="1860" y="60"/>
                  </a:lnTo>
                  <a:lnTo>
                    <a:pt x="1816" y="53"/>
                  </a:lnTo>
                  <a:lnTo>
                    <a:pt x="1769" y="46"/>
                  </a:lnTo>
                  <a:lnTo>
                    <a:pt x="1722" y="39"/>
                  </a:lnTo>
                  <a:lnTo>
                    <a:pt x="1675" y="34"/>
                  </a:lnTo>
                  <a:lnTo>
                    <a:pt x="1626" y="28"/>
                  </a:lnTo>
                  <a:lnTo>
                    <a:pt x="1577" y="24"/>
                  </a:lnTo>
                  <a:lnTo>
                    <a:pt x="1528" y="21"/>
                  </a:lnTo>
                  <a:lnTo>
                    <a:pt x="1479" y="18"/>
                  </a:lnTo>
                  <a:lnTo>
                    <a:pt x="1430" y="17"/>
                  </a:lnTo>
                  <a:lnTo>
                    <a:pt x="1380" y="15"/>
                  </a:lnTo>
                  <a:lnTo>
                    <a:pt x="1329" y="14"/>
                  </a:lnTo>
                  <a:lnTo>
                    <a:pt x="1280" y="14"/>
                  </a:lnTo>
                  <a:lnTo>
                    <a:pt x="1231" y="15"/>
                  </a:lnTo>
                  <a:lnTo>
                    <a:pt x="1180" y="17"/>
                  </a:lnTo>
                  <a:lnTo>
                    <a:pt x="1132" y="20"/>
                  </a:lnTo>
                  <a:lnTo>
                    <a:pt x="1081" y="21"/>
                  </a:lnTo>
                  <a:lnTo>
                    <a:pt x="1034" y="26"/>
                  </a:lnTo>
                  <a:lnTo>
                    <a:pt x="985" y="30"/>
                  </a:lnTo>
                  <a:lnTo>
                    <a:pt x="939" y="34"/>
                  </a:lnTo>
                  <a:lnTo>
                    <a:pt x="892" y="40"/>
                  </a:lnTo>
                  <a:lnTo>
                    <a:pt x="846" y="46"/>
                  </a:lnTo>
                  <a:lnTo>
                    <a:pt x="801" y="53"/>
                  </a:lnTo>
                  <a:lnTo>
                    <a:pt x="759" y="60"/>
                  </a:lnTo>
                  <a:lnTo>
                    <a:pt x="717" y="69"/>
                  </a:lnTo>
                  <a:lnTo>
                    <a:pt x="674" y="77"/>
                  </a:lnTo>
                  <a:lnTo>
                    <a:pt x="633" y="86"/>
                  </a:lnTo>
                  <a:lnTo>
                    <a:pt x="596" y="98"/>
                  </a:lnTo>
                  <a:lnTo>
                    <a:pt x="558" y="108"/>
                  </a:lnTo>
                  <a:lnTo>
                    <a:pt x="523" y="119"/>
                  </a:lnTo>
                  <a:lnTo>
                    <a:pt x="489" y="131"/>
                  </a:lnTo>
                  <a:lnTo>
                    <a:pt x="457" y="144"/>
                  </a:lnTo>
                  <a:lnTo>
                    <a:pt x="429" y="156"/>
                  </a:lnTo>
                  <a:lnTo>
                    <a:pt x="401" y="169"/>
                  </a:lnTo>
                  <a:lnTo>
                    <a:pt x="377" y="182"/>
                  </a:lnTo>
                  <a:lnTo>
                    <a:pt x="355" y="197"/>
                  </a:lnTo>
                  <a:lnTo>
                    <a:pt x="338" y="210"/>
                  </a:lnTo>
                  <a:lnTo>
                    <a:pt x="320" y="225"/>
                  </a:lnTo>
                  <a:lnTo>
                    <a:pt x="305" y="238"/>
                  </a:lnTo>
                  <a:lnTo>
                    <a:pt x="294" y="252"/>
                  </a:lnTo>
                  <a:lnTo>
                    <a:pt x="284" y="267"/>
                  </a:lnTo>
                  <a:lnTo>
                    <a:pt x="277" y="281"/>
                  </a:lnTo>
                  <a:lnTo>
                    <a:pt x="273" y="295"/>
                  </a:lnTo>
                  <a:lnTo>
                    <a:pt x="271" y="311"/>
                  </a:lnTo>
                  <a:lnTo>
                    <a:pt x="271" y="325"/>
                  </a:lnTo>
                  <a:lnTo>
                    <a:pt x="273" y="339"/>
                  </a:lnTo>
                  <a:lnTo>
                    <a:pt x="278" y="352"/>
                  </a:lnTo>
                  <a:lnTo>
                    <a:pt x="286" y="367"/>
                  </a:lnTo>
                  <a:lnTo>
                    <a:pt x="296" y="381"/>
                  </a:lnTo>
                  <a:lnTo>
                    <a:pt x="308" y="396"/>
                  </a:lnTo>
                  <a:lnTo>
                    <a:pt x="323" y="409"/>
                  </a:lnTo>
                  <a:lnTo>
                    <a:pt x="339" y="423"/>
                  </a:lnTo>
                  <a:lnTo>
                    <a:pt x="359" y="436"/>
                  </a:lnTo>
                  <a:lnTo>
                    <a:pt x="380" y="450"/>
                  </a:lnTo>
                  <a:lnTo>
                    <a:pt x="403" y="462"/>
                  </a:lnTo>
                  <a:lnTo>
                    <a:pt x="429" y="475"/>
                  </a:lnTo>
                  <a:lnTo>
                    <a:pt x="457" y="488"/>
                  </a:lnTo>
                  <a:lnTo>
                    <a:pt x="487" y="500"/>
                  </a:lnTo>
                  <a:lnTo>
                    <a:pt x="520" y="511"/>
                  </a:lnTo>
                  <a:lnTo>
                    <a:pt x="555" y="522"/>
                  </a:lnTo>
                  <a:lnTo>
                    <a:pt x="593" y="534"/>
                  </a:lnTo>
                  <a:lnTo>
                    <a:pt x="630" y="543"/>
                  </a:lnTo>
                  <a:lnTo>
                    <a:pt x="673" y="553"/>
                  </a:lnTo>
                  <a:lnTo>
                    <a:pt x="255" y="135"/>
                  </a:lnTo>
                </a:path>
              </a:pathLst>
            </a:custGeom>
            <a:gradFill rotWithShape="0">
              <a:gsLst>
                <a:gs pos="0">
                  <a:srgbClr val="0099FF">
                    <a:gamma/>
                    <a:tint val="0"/>
                    <a:invGamma/>
                  </a:srgbClr>
                </a:gs>
                <a:gs pos="100000">
                  <a:srgbClr val="0099FF"/>
                </a:gs>
              </a:gsLst>
              <a:path path="rect">
                <a:fillToRect l="50000" t="50000" r="50000" b="50000"/>
              </a:path>
            </a:gra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58" name="Freeform 6"/>
            <p:cNvSpPr>
              <a:spLocks/>
            </p:cNvSpPr>
            <p:nvPr/>
          </p:nvSpPr>
          <p:spPr bwMode="auto">
            <a:xfrm>
              <a:off x="2208" y="1920"/>
              <a:ext cx="2431" cy="704"/>
            </a:xfrm>
            <a:custGeom>
              <a:avLst/>
              <a:gdLst/>
              <a:ahLst/>
              <a:cxnLst>
                <a:cxn ang="0">
                  <a:pos x="425" y="84"/>
                </a:cxn>
                <a:cxn ang="0">
                  <a:pos x="673" y="36"/>
                </a:cxn>
                <a:cxn ang="0">
                  <a:pos x="948" y="7"/>
                </a:cxn>
                <a:cxn ang="0">
                  <a:pos x="1236" y="0"/>
                </a:cxn>
                <a:cxn ang="0">
                  <a:pos x="1528" y="10"/>
                </a:cxn>
                <a:cxn ang="0">
                  <a:pos x="1804" y="43"/>
                </a:cxn>
                <a:cxn ang="0">
                  <a:pos x="2054" y="96"/>
                </a:cxn>
                <a:cxn ang="0">
                  <a:pos x="2244" y="164"/>
                </a:cxn>
                <a:cxn ang="0">
                  <a:pos x="2369" y="242"/>
                </a:cxn>
                <a:cxn ang="0">
                  <a:pos x="2426" y="324"/>
                </a:cxn>
                <a:cxn ang="0">
                  <a:pos x="2413" y="408"/>
                </a:cxn>
                <a:cxn ang="0">
                  <a:pos x="2330" y="491"/>
                </a:cxn>
                <a:cxn ang="0">
                  <a:pos x="2174" y="567"/>
                </a:cxn>
                <a:cxn ang="0">
                  <a:pos x="1958" y="630"/>
                </a:cxn>
                <a:cxn ang="0">
                  <a:pos x="1703" y="674"/>
                </a:cxn>
                <a:cxn ang="0">
                  <a:pos x="1422" y="697"/>
                </a:cxn>
                <a:cxn ang="0">
                  <a:pos x="1133" y="703"/>
                </a:cxn>
                <a:cxn ang="0">
                  <a:pos x="844" y="686"/>
                </a:cxn>
                <a:cxn ang="0">
                  <a:pos x="571" y="649"/>
                </a:cxn>
                <a:cxn ang="0">
                  <a:pos x="331" y="593"/>
                </a:cxn>
                <a:cxn ang="0">
                  <a:pos x="153" y="522"/>
                </a:cxn>
                <a:cxn ang="0">
                  <a:pos x="43" y="444"/>
                </a:cxn>
                <a:cxn ang="0">
                  <a:pos x="0" y="361"/>
                </a:cxn>
                <a:cxn ang="0">
                  <a:pos x="27" y="276"/>
                </a:cxn>
                <a:cxn ang="0">
                  <a:pos x="123" y="196"/>
                </a:cxn>
                <a:cxn ang="0">
                  <a:pos x="671" y="553"/>
                </a:cxn>
                <a:cxn ang="0">
                  <a:pos x="897" y="590"/>
                </a:cxn>
                <a:cxn ang="0">
                  <a:pos x="1140" y="612"/>
                </a:cxn>
                <a:cxn ang="0">
                  <a:pos x="1388" y="615"/>
                </a:cxn>
                <a:cxn ang="0">
                  <a:pos x="1633" y="602"/>
                </a:cxn>
                <a:cxn ang="0">
                  <a:pos x="1860" y="570"/>
                </a:cxn>
                <a:cxn ang="0">
                  <a:pos x="2060" y="522"/>
                </a:cxn>
                <a:cxn ang="0">
                  <a:pos x="2217" y="462"/>
                </a:cxn>
                <a:cxn ang="0">
                  <a:pos x="2314" y="392"/>
                </a:cxn>
                <a:cxn ang="0">
                  <a:pos x="2348" y="321"/>
                </a:cxn>
                <a:cxn ang="0">
                  <a:pos x="2323" y="249"/>
                </a:cxn>
                <a:cxn ang="0">
                  <a:pos x="2240" y="182"/>
                </a:cxn>
                <a:cxn ang="0">
                  <a:pos x="2099" y="119"/>
                </a:cxn>
                <a:cxn ang="0">
                  <a:pos x="1903" y="69"/>
                </a:cxn>
                <a:cxn ang="0">
                  <a:pos x="1675" y="33"/>
                </a:cxn>
                <a:cxn ang="0">
                  <a:pos x="1428" y="15"/>
                </a:cxn>
                <a:cxn ang="0">
                  <a:pos x="1180" y="17"/>
                </a:cxn>
                <a:cxn ang="0">
                  <a:pos x="937" y="33"/>
                </a:cxn>
                <a:cxn ang="0">
                  <a:pos x="715" y="68"/>
                </a:cxn>
                <a:cxn ang="0">
                  <a:pos x="523" y="118"/>
                </a:cxn>
                <a:cxn ang="0">
                  <a:pos x="376" y="182"/>
                </a:cxn>
                <a:cxn ang="0">
                  <a:pos x="292" y="252"/>
                </a:cxn>
                <a:cxn ang="0">
                  <a:pos x="271" y="324"/>
                </a:cxn>
                <a:cxn ang="0">
                  <a:pos x="307" y="396"/>
                </a:cxn>
                <a:cxn ang="0">
                  <a:pos x="401" y="462"/>
                </a:cxn>
                <a:cxn ang="0">
                  <a:pos x="554" y="521"/>
                </a:cxn>
              </a:cxnLst>
              <a:rect l="0" t="0" r="r" b="b"/>
              <a:pathLst>
                <a:path w="2431" h="704">
                  <a:moveTo>
                    <a:pt x="254" y="135"/>
                  </a:moveTo>
                  <a:lnTo>
                    <a:pt x="294" y="121"/>
                  </a:lnTo>
                  <a:lnTo>
                    <a:pt x="336" y="108"/>
                  </a:lnTo>
                  <a:lnTo>
                    <a:pt x="378" y="95"/>
                  </a:lnTo>
                  <a:lnTo>
                    <a:pt x="425" y="84"/>
                  </a:lnTo>
                  <a:lnTo>
                    <a:pt x="471" y="73"/>
                  </a:lnTo>
                  <a:lnTo>
                    <a:pt x="519" y="62"/>
                  </a:lnTo>
                  <a:lnTo>
                    <a:pt x="570" y="53"/>
                  </a:lnTo>
                  <a:lnTo>
                    <a:pt x="619" y="43"/>
                  </a:lnTo>
                  <a:lnTo>
                    <a:pt x="673" y="36"/>
                  </a:lnTo>
                  <a:lnTo>
                    <a:pt x="726" y="28"/>
                  </a:lnTo>
                  <a:lnTo>
                    <a:pt x="780" y="21"/>
                  </a:lnTo>
                  <a:lnTo>
                    <a:pt x="836" y="17"/>
                  </a:lnTo>
                  <a:lnTo>
                    <a:pt x="890" y="11"/>
                  </a:lnTo>
                  <a:lnTo>
                    <a:pt x="948" y="7"/>
                  </a:lnTo>
                  <a:lnTo>
                    <a:pt x="1005" y="4"/>
                  </a:lnTo>
                  <a:lnTo>
                    <a:pt x="1062" y="1"/>
                  </a:lnTo>
                  <a:lnTo>
                    <a:pt x="1121" y="0"/>
                  </a:lnTo>
                  <a:lnTo>
                    <a:pt x="1180" y="0"/>
                  </a:lnTo>
                  <a:lnTo>
                    <a:pt x="1236" y="0"/>
                  </a:lnTo>
                  <a:lnTo>
                    <a:pt x="1296" y="0"/>
                  </a:lnTo>
                  <a:lnTo>
                    <a:pt x="1354" y="1"/>
                  </a:lnTo>
                  <a:lnTo>
                    <a:pt x="1412" y="2"/>
                  </a:lnTo>
                  <a:lnTo>
                    <a:pt x="1471" y="7"/>
                  </a:lnTo>
                  <a:lnTo>
                    <a:pt x="1528" y="10"/>
                  </a:lnTo>
                  <a:lnTo>
                    <a:pt x="1585" y="15"/>
                  </a:lnTo>
                  <a:lnTo>
                    <a:pt x="1640" y="21"/>
                  </a:lnTo>
                  <a:lnTo>
                    <a:pt x="1696" y="28"/>
                  </a:lnTo>
                  <a:lnTo>
                    <a:pt x="1750" y="36"/>
                  </a:lnTo>
                  <a:lnTo>
                    <a:pt x="1804" y="43"/>
                  </a:lnTo>
                  <a:lnTo>
                    <a:pt x="1858" y="52"/>
                  </a:lnTo>
                  <a:lnTo>
                    <a:pt x="1910" y="62"/>
                  </a:lnTo>
                  <a:lnTo>
                    <a:pt x="1960" y="73"/>
                  </a:lnTo>
                  <a:lnTo>
                    <a:pt x="2007" y="84"/>
                  </a:lnTo>
                  <a:lnTo>
                    <a:pt x="2054" y="96"/>
                  </a:lnTo>
                  <a:lnTo>
                    <a:pt x="2098" y="109"/>
                  </a:lnTo>
                  <a:lnTo>
                    <a:pt x="2138" y="122"/>
                  </a:lnTo>
                  <a:lnTo>
                    <a:pt x="2176" y="135"/>
                  </a:lnTo>
                  <a:lnTo>
                    <a:pt x="2211" y="150"/>
                  </a:lnTo>
                  <a:lnTo>
                    <a:pt x="2244" y="164"/>
                  </a:lnTo>
                  <a:lnTo>
                    <a:pt x="2273" y="180"/>
                  </a:lnTo>
                  <a:lnTo>
                    <a:pt x="2302" y="194"/>
                  </a:lnTo>
                  <a:lnTo>
                    <a:pt x="2327" y="209"/>
                  </a:lnTo>
                  <a:lnTo>
                    <a:pt x="2349" y="225"/>
                  </a:lnTo>
                  <a:lnTo>
                    <a:pt x="2369" y="242"/>
                  </a:lnTo>
                  <a:lnTo>
                    <a:pt x="2386" y="257"/>
                  </a:lnTo>
                  <a:lnTo>
                    <a:pt x="2401" y="273"/>
                  </a:lnTo>
                  <a:lnTo>
                    <a:pt x="2411" y="289"/>
                  </a:lnTo>
                  <a:lnTo>
                    <a:pt x="2420" y="308"/>
                  </a:lnTo>
                  <a:lnTo>
                    <a:pt x="2426" y="324"/>
                  </a:lnTo>
                  <a:lnTo>
                    <a:pt x="2430" y="341"/>
                  </a:lnTo>
                  <a:lnTo>
                    <a:pt x="2430" y="358"/>
                  </a:lnTo>
                  <a:lnTo>
                    <a:pt x="2427" y="374"/>
                  </a:lnTo>
                  <a:lnTo>
                    <a:pt x="2423" y="392"/>
                  </a:lnTo>
                  <a:lnTo>
                    <a:pt x="2413" y="408"/>
                  </a:lnTo>
                  <a:lnTo>
                    <a:pt x="2402" y="425"/>
                  </a:lnTo>
                  <a:lnTo>
                    <a:pt x="2388" y="442"/>
                  </a:lnTo>
                  <a:lnTo>
                    <a:pt x="2372" y="458"/>
                  </a:lnTo>
                  <a:lnTo>
                    <a:pt x="2353" y="474"/>
                  </a:lnTo>
                  <a:lnTo>
                    <a:pt x="2330" y="491"/>
                  </a:lnTo>
                  <a:lnTo>
                    <a:pt x="2304" y="506"/>
                  </a:lnTo>
                  <a:lnTo>
                    <a:pt x="2276" y="521"/>
                  </a:lnTo>
                  <a:lnTo>
                    <a:pt x="2246" y="537"/>
                  </a:lnTo>
                  <a:lnTo>
                    <a:pt x="2211" y="553"/>
                  </a:lnTo>
                  <a:lnTo>
                    <a:pt x="2174" y="567"/>
                  </a:lnTo>
                  <a:lnTo>
                    <a:pt x="2135" y="580"/>
                  </a:lnTo>
                  <a:lnTo>
                    <a:pt x="2093" y="593"/>
                  </a:lnTo>
                  <a:lnTo>
                    <a:pt x="2049" y="606"/>
                  </a:lnTo>
                  <a:lnTo>
                    <a:pt x="2005" y="619"/>
                  </a:lnTo>
                  <a:lnTo>
                    <a:pt x="1958" y="630"/>
                  </a:lnTo>
                  <a:lnTo>
                    <a:pt x="1910" y="639"/>
                  </a:lnTo>
                  <a:lnTo>
                    <a:pt x="1860" y="649"/>
                  </a:lnTo>
                  <a:lnTo>
                    <a:pt x="1808" y="658"/>
                  </a:lnTo>
                  <a:lnTo>
                    <a:pt x="1757" y="667"/>
                  </a:lnTo>
                  <a:lnTo>
                    <a:pt x="1703" y="674"/>
                  </a:lnTo>
                  <a:lnTo>
                    <a:pt x="1649" y="680"/>
                  </a:lnTo>
                  <a:lnTo>
                    <a:pt x="1593" y="686"/>
                  </a:lnTo>
                  <a:lnTo>
                    <a:pt x="1537" y="690"/>
                  </a:lnTo>
                  <a:lnTo>
                    <a:pt x="1482" y="694"/>
                  </a:lnTo>
                  <a:lnTo>
                    <a:pt x="1422" y="697"/>
                  </a:lnTo>
                  <a:lnTo>
                    <a:pt x="1365" y="700"/>
                  </a:lnTo>
                  <a:lnTo>
                    <a:pt x="1309" y="702"/>
                  </a:lnTo>
                  <a:lnTo>
                    <a:pt x="1250" y="703"/>
                  </a:lnTo>
                  <a:lnTo>
                    <a:pt x="1190" y="703"/>
                  </a:lnTo>
                  <a:lnTo>
                    <a:pt x="1133" y="703"/>
                  </a:lnTo>
                  <a:lnTo>
                    <a:pt x="1075" y="700"/>
                  </a:lnTo>
                  <a:lnTo>
                    <a:pt x="1016" y="699"/>
                  </a:lnTo>
                  <a:lnTo>
                    <a:pt x="958" y="696"/>
                  </a:lnTo>
                  <a:lnTo>
                    <a:pt x="901" y="691"/>
                  </a:lnTo>
                  <a:lnTo>
                    <a:pt x="844" y="686"/>
                  </a:lnTo>
                  <a:lnTo>
                    <a:pt x="787" y="681"/>
                  </a:lnTo>
                  <a:lnTo>
                    <a:pt x="731" y="674"/>
                  </a:lnTo>
                  <a:lnTo>
                    <a:pt x="678" y="667"/>
                  </a:lnTo>
                  <a:lnTo>
                    <a:pt x="623" y="658"/>
                  </a:lnTo>
                  <a:lnTo>
                    <a:pt x="571" y="649"/>
                  </a:lnTo>
                  <a:lnTo>
                    <a:pt x="519" y="639"/>
                  </a:lnTo>
                  <a:lnTo>
                    <a:pt x="469" y="630"/>
                  </a:lnTo>
                  <a:lnTo>
                    <a:pt x="421" y="618"/>
                  </a:lnTo>
                  <a:lnTo>
                    <a:pt x="375" y="605"/>
                  </a:lnTo>
                  <a:lnTo>
                    <a:pt x="331" y="593"/>
                  </a:lnTo>
                  <a:lnTo>
                    <a:pt x="291" y="579"/>
                  </a:lnTo>
                  <a:lnTo>
                    <a:pt x="252" y="566"/>
                  </a:lnTo>
                  <a:lnTo>
                    <a:pt x="217" y="553"/>
                  </a:lnTo>
                  <a:lnTo>
                    <a:pt x="184" y="538"/>
                  </a:lnTo>
                  <a:lnTo>
                    <a:pt x="153" y="522"/>
                  </a:lnTo>
                  <a:lnTo>
                    <a:pt x="126" y="508"/>
                  </a:lnTo>
                  <a:lnTo>
                    <a:pt x="102" y="492"/>
                  </a:lnTo>
                  <a:lnTo>
                    <a:pt x="79" y="477"/>
                  </a:lnTo>
                  <a:lnTo>
                    <a:pt x="58" y="461"/>
                  </a:lnTo>
                  <a:lnTo>
                    <a:pt x="43" y="444"/>
                  </a:lnTo>
                  <a:lnTo>
                    <a:pt x="28" y="429"/>
                  </a:lnTo>
                  <a:lnTo>
                    <a:pt x="18" y="412"/>
                  </a:lnTo>
                  <a:lnTo>
                    <a:pt x="9" y="394"/>
                  </a:lnTo>
                  <a:lnTo>
                    <a:pt x="4" y="377"/>
                  </a:lnTo>
                  <a:lnTo>
                    <a:pt x="0" y="361"/>
                  </a:lnTo>
                  <a:lnTo>
                    <a:pt x="0" y="344"/>
                  </a:lnTo>
                  <a:lnTo>
                    <a:pt x="2" y="327"/>
                  </a:lnTo>
                  <a:lnTo>
                    <a:pt x="6" y="311"/>
                  </a:lnTo>
                  <a:lnTo>
                    <a:pt x="13" y="294"/>
                  </a:lnTo>
                  <a:lnTo>
                    <a:pt x="27" y="276"/>
                  </a:lnTo>
                  <a:lnTo>
                    <a:pt x="39" y="260"/>
                  </a:lnTo>
                  <a:lnTo>
                    <a:pt x="57" y="243"/>
                  </a:lnTo>
                  <a:lnTo>
                    <a:pt x="76" y="227"/>
                  </a:lnTo>
                  <a:lnTo>
                    <a:pt x="98" y="211"/>
                  </a:lnTo>
                  <a:lnTo>
                    <a:pt x="123" y="196"/>
                  </a:lnTo>
                  <a:lnTo>
                    <a:pt x="151" y="180"/>
                  </a:lnTo>
                  <a:lnTo>
                    <a:pt x="184" y="164"/>
                  </a:lnTo>
                  <a:lnTo>
                    <a:pt x="217" y="150"/>
                  </a:lnTo>
                  <a:lnTo>
                    <a:pt x="254" y="135"/>
                  </a:lnTo>
                  <a:lnTo>
                    <a:pt x="671" y="553"/>
                  </a:lnTo>
                  <a:lnTo>
                    <a:pt x="714" y="562"/>
                  </a:lnTo>
                  <a:lnTo>
                    <a:pt x="759" y="570"/>
                  </a:lnTo>
                  <a:lnTo>
                    <a:pt x="803" y="579"/>
                  </a:lnTo>
                  <a:lnTo>
                    <a:pt x="850" y="585"/>
                  </a:lnTo>
                  <a:lnTo>
                    <a:pt x="897" y="590"/>
                  </a:lnTo>
                  <a:lnTo>
                    <a:pt x="944" y="598"/>
                  </a:lnTo>
                  <a:lnTo>
                    <a:pt x="992" y="602"/>
                  </a:lnTo>
                  <a:lnTo>
                    <a:pt x="1040" y="605"/>
                  </a:lnTo>
                  <a:lnTo>
                    <a:pt x="1091" y="609"/>
                  </a:lnTo>
                  <a:lnTo>
                    <a:pt x="1140" y="612"/>
                  </a:lnTo>
                  <a:lnTo>
                    <a:pt x="1189" y="614"/>
                  </a:lnTo>
                  <a:lnTo>
                    <a:pt x="1239" y="617"/>
                  </a:lnTo>
                  <a:lnTo>
                    <a:pt x="1289" y="617"/>
                  </a:lnTo>
                  <a:lnTo>
                    <a:pt x="1338" y="617"/>
                  </a:lnTo>
                  <a:lnTo>
                    <a:pt x="1388" y="615"/>
                  </a:lnTo>
                  <a:lnTo>
                    <a:pt x="1439" y="614"/>
                  </a:lnTo>
                  <a:lnTo>
                    <a:pt x="1489" y="612"/>
                  </a:lnTo>
                  <a:lnTo>
                    <a:pt x="1537" y="609"/>
                  </a:lnTo>
                  <a:lnTo>
                    <a:pt x="1585" y="605"/>
                  </a:lnTo>
                  <a:lnTo>
                    <a:pt x="1633" y="602"/>
                  </a:lnTo>
                  <a:lnTo>
                    <a:pt x="1679" y="596"/>
                  </a:lnTo>
                  <a:lnTo>
                    <a:pt x="1726" y="590"/>
                  </a:lnTo>
                  <a:lnTo>
                    <a:pt x="1773" y="585"/>
                  </a:lnTo>
                  <a:lnTo>
                    <a:pt x="1817" y="577"/>
                  </a:lnTo>
                  <a:lnTo>
                    <a:pt x="1860" y="570"/>
                  </a:lnTo>
                  <a:lnTo>
                    <a:pt x="1903" y="562"/>
                  </a:lnTo>
                  <a:lnTo>
                    <a:pt x="1944" y="553"/>
                  </a:lnTo>
                  <a:lnTo>
                    <a:pt x="1984" y="543"/>
                  </a:lnTo>
                  <a:lnTo>
                    <a:pt x="2023" y="534"/>
                  </a:lnTo>
                  <a:lnTo>
                    <a:pt x="2060" y="522"/>
                  </a:lnTo>
                  <a:lnTo>
                    <a:pt x="2096" y="511"/>
                  </a:lnTo>
                  <a:lnTo>
                    <a:pt x="2129" y="500"/>
                  </a:lnTo>
                  <a:lnTo>
                    <a:pt x="2161" y="488"/>
                  </a:lnTo>
                  <a:lnTo>
                    <a:pt x="2190" y="474"/>
                  </a:lnTo>
                  <a:lnTo>
                    <a:pt x="2217" y="462"/>
                  </a:lnTo>
                  <a:lnTo>
                    <a:pt x="2241" y="448"/>
                  </a:lnTo>
                  <a:lnTo>
                    <a:pt x="2263" y="435"/>
                  </a:lnTo>
                  <a:lnTo>
                    <a:pt x="2283" y="421"/>
                  </a:lnTo>
                  <a:lnTo>
                    <a:pt x="2299" y="408"/>
                  </a:lnTo>
                  <a:lnTo>
                    <a:pt x="2314" y="392"/>
                  </a:lnTo>
                  <a:lnTo>
                    <a:pt x="2325" y="379"/>
                  </a:lnTo>
                  <a:lnTo>
                    <a:pt x="2334" y="365"/>
                  </a:lnTo>
                  <a:lnTo>
                    <a:pt x="2341" y="350"/>
                  </a:lnTo>
                  <a:lnTo>
                    <a:pt x="2346" y="336"/>
                  </a:lnTo>
                  <a:lnTo>
                    <a:pt x="2348" y="321"/>
                  </a:lnTo>
                  <a:lnTo>
                    <a:pt x="2348" y="307"/>
                  </a:lnTo>
                  <a:lnTo>
                    <a:pt x="2346" y="292"/>
                  </a:lnTo>
                  <a:lnTo>
                    <a:pt x="2340" y="278"/>
                  </a:lnTo>
                  <a:lnTo>
                    <a:pt x="2332" y="264"/>
                  </a:lnTo>
                  <a:lnTo>
                    <a:pt x="2323" y="249"/>
                  </a:lnTo>
                  <a:lnTo>
                    <a:pt x="2311" y="235"/>
                  </a:lnTo>
                  <a:lnTo>
                    <a:pt x="2297" y="222"/>
                  </a:lnTo>
                  <a:lnTo>
                    <a:pt x="2279" y="207"/>
                  </a:lnTo>
                  <a:lnTo>
                    <a:pt x="2262" y="194"/>
                  </a:lnTo>
                  <a:lnTo>
                    <a:pt x="2240" y="182"/>
                  </a:lnTo>
                  <a:lnTo>
                    <a:pt x="2215" y="169"/>
                  </a:lnTo>
                  <a:lnTo>
                    <a:pt x="2190" y="155"/>
                  </a:lnTo>
                  <a:lnTo>
                    <a:pt x="2161" y="142"/>
                  </a:lnTo>
                  <a:lnTo>
                    <a:pt x="2131" y="131"/>
                  </a:lnTo>
                  <a:lnTo>
                    <a:pt x="2099" y="119"/>
                  </a:lnTo>
                  <a:lnTo>
                    <a:pt x="2063" y="108"/>
                  </a:lnTo>
                  <a:lnTo>
                    <a:pt x="2028" y="98"/>
                  </a:lnTo>
                  <a:lnTo>
                    <a:pt x="1989" y="87"/>
                  </a:lnTo>
                  <a:lnTo>
                    <a:pt x="1947" y="76"/>
                  </a:lnTo>
                  <a:lnTo>
                    <a:pt x="1903" y="69"/>
                  </a:lnTo>
                  <a:lnTo>
                    <a:pt x="1860" y="58"/>
                  </a:lnTo>
                  <a:lnTo>
                    <a:pt x="1813" y="52"/>
                  </a:lnTo>
                  <a:lnTo>
                    <a:pt x="1769" y="44"/>
                  </a:lnTo>
                  <a:lnTo>
                    <a:pt x="1720" y="39"/>
                  </a:lnTo>
                  <a:lnTo>
                    <a:pt x="1675" y="33"/>
                  </a:lnTo>
                  <a:lnTo>
                    <a:pt x="1626" y="28"/>
                  </a:lnTo>
                  <a:lnTo>
                    <a:pt x="1577" y="24"/>
                  </a:lnTo>
                  <a:lnTo>
                    <a:pt x="1528" y="21"/>
                  </a:lnTo>
                  <a:lnTo>
                    <a:pt x="1478" y="18"/>
                  </a:lnTo>
                  <a:lnTo>
                    <a:pt x="1428" y="15"/>
                  </a:lnTo>
                  <a:lnTo>
                    <a:pt x="1380" y="14"/>
                  </a:lnTo>
                  <a:lnTo>
                    <a:pt x="1329" y="14"/>
                  </a:lnTo>
                  <a:lnTo>
                    <a:pt x="1280" y="14"/>
                  </a:lnTo>
                  <a:lnTo>
                    <a:pt x="1229" y="14"/>
                  </a:lnTo>
                  <a:lnTo>
                    <a:pt x="1180" y="17"/>
                  </a:lnTo>
                  <a:lnTo>
                    <a:pt x="1130" y="18"/>
                  </a:lnTo>
                  <a:lnTo>
                    <a:pt x="1081" y="21"/>
                  </a:lnTo>
                  <a:lnTo>
                    <a:pt x="1033" y="26"/>
                  </a:lnTo>
                  <a:lnTo>
                    <a:pt x="985" y="28"/>
                  </a:lnTo>
                  <a:lnTo>
                    <a:pt x="937" y="33"/>
                  </a:lnTo>
                  <a:lnTo>
                    <a:pt x="890" y="40"/>
                  </a:lnTo>
                  <a:lnTo>
                    <a:pt x="846" y="46"/>
                  </a:lnTo>
                  <a:lnTo>
                    <a:pt x="801" y="52"/>
                  </a:lnTo>
                  <a:lnTo>
                    <a:pt x="757" y="60"/>
                  </a:lnTo>
                  <a:lnTo>
                    <a:pt x="715" y="68"/>
                  </a:lnTo>
                  <a:lnTo>
                    <a:pt x="673" y="76"/>
                  </a:lnTo>
                  <a:lnTo>
                    <a:pt x="633" y="86"/>
                  </a:lnTo>
                  <a:lnTo>
                    <a:pt x="595" y="96"/>
                  </a:lnTo>
                  <a:lnTo>
                    <a:pt x="558" y="106"/>
                  </a:lnTo>
                  <a:lnTo>
                    <a:pt x="523" y="118"/>
                  </a:lnTo>
                  <a:lnTo>
                    <a:pt x="488" y="131"/>
                  </a:lnTo>
                  <a:lnTo>
                    <a:pt x="457" y="142"/>
                  </a:lnTo>
                  <a:lnTo>
                    <a:pt x="429" y="155"/>
                  </a:lnTo>
                  <a:lnTo>
                    <a:pt x="401" y="169"/>
                  </a:lnTo>
                  <a:lnTo>
                    <a:pt x="376" y="182"/>
                  </a:lnTo>
                  <a:lnTo>
                    <a:pt x="355" y="196"/>
                  </a:lnTo>
                  <a:lnTo>
                    <a:pt x="336" y="209"/>
                  </a:lnTo>
                  <a:lnTo>
                    <a:pt x="320" y="223"/>
                  </a:lnTo>
                  <a:lnTo>
                    <a:pt x="305" y="238"/>
                  </a:lnTo>
                  <a:lnTo>
                    <a:pt x="292" y="252"/>
                  </a:lnTo>
                  <a:lnTo>
                    <a:pt x="284" y="267"/>
                  </a:lnTo>
                  <a:lnTo>
                    <a:pt x="277" y="281"/>
                  </a:lnTo>
                  <a:lnTo>
                    <a:pt x="273" y="295"/>
                  </a:lnTo>
                  <a:lnTo>
                    <a:pt x="270" y="309"/>
                  </a:lnTo>
                  <a:lnTo>
                    <a:pt x="271" y="324"/>
                  </a:lnTo>
                  <a:lnTo>
                    <a:pt x="273" y="338"/>
                  </a:lnTo>
                  <a:lnTo>
                    <a:pt x="278" y="352"/>
                  </a:lnTo>
                  <a:lnTo>
                    <a:pt x="285" y="367"/>
                  </a:lnTo>
                  <a:lnTo>
                    <a:pt x="294" y="381"/>
                  </a:lnTo>
                  <a:lnTo>
                    <a:pt x="307" y="396"/>
                  </a:lnTo>
                  <a:lnTo>
                    <a:pt x="322" y="409"/>
                  </a:lnTo>
                  <a:lnTo>
                    <a:pt x="339" y="421"/>
                  </a:lnTo>
                  <a:lnTo>
                    <a:pt x="356" y="436"/>
                  </a:lnTo>
                  <a:lnTo>
                    <a:pt x="378" y="450"/>
                  </a:lnTo>
                  <a:lnTo>
                    <a:pt x="401" y="462"/>
                  </a:lnTo>
                  <a:lnTo>
                    <a:pt x="429" y="475"/>
                  </a:lnTo>
                  <a:lnTo>
                    <a:pt x="457" y="488"/>
                  </a:lnTo>
                  <a:lnTo>
                    <a:pt x="487" y="498"/>
                  </a:lnTo>
                  <a:lnTo>
                    <a:pt x="519" y="510"/>
                  </a:lnTo>
                  <a:lnTo>
                    <a:pt x="554" y="521"/>
                  </a:lnTo>
                  <a:lnTo>
                    <a:pt x="590" y="533"/>
                  </a:lnTo>
                  <a:lnTo>
                    <a:pt x="630" y="543"/>
                  </a:lnTo>
                  <a:lnTo>
                    <a:pt x="671" y="553"/>
                  </a:lnTo>
                  <a:lnTo>
                    <a:pt x="254" y="135"/>
                  </a:lnTo>
                </a:path>
              </a:pathLst>
            </a:custGeom>
            <a:gradFill rotWithShape="0">
              <a:gsLst>
                <a:gs pos="0">
                  <a:srgbClr val="0099FF">
                    <a:gamma/>
                    <a:tint val="0"/>
                    <a:invGamma/>
                  </a:srgbClr>
                </a:gs>
                <a:gs pos="100000">
                  <a:srgbClr val="0099FF"/>
                </a:gs>
              </a:gsLst>
              <a:path path="rect">
                <a:fillToRect l="50000" t="50000" r="50000" b="50000"/>
              </a:path>
            </a:gra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95559" name="Rectangle 7"/>
          <p:cNvSpPr>
            <a:spLocks noChangeArrowheads="1"/>
          </p:cNvSpPr>
          <p:nvPr/>
        </p:nvSpPr>
        <p:spPr bwMode="auto">
          <a:xfrm>
            <a:off x="4343400" y="3348038"/>
            <a:ext cx="1866921" cy="397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392" tIns="44403" rIns="90392" bIns="44403">
            <a:spAutoFit/>
          </a:bodyPr>
          <a:lstStyle/>
          <a:p>
            <a:pPr eaLnBrk="0" hangingPunct="0"/>
            <a:r>
              <a:rPr kumimoji="0" lang="pl-PL" sz="2000">
                <a:latin typeface="+mn-lt"/>
              </a:rPr>
              <a:t>Sieć szkieletowa</a:t>
            </a:r>
            <a:endParaRPr kumimoji="0" lang="en-US" sz="2000">
              <a:latin typeface="+mn-lt"/>
            </a:endParaRPr>
          </a:p>
        </p:txBody>
      </p:sp>
      <p:sp>
        <p:nvSpPr>
          <p:cNvPr id="3095560" name="Rectangle 8"/>
          <p:cNvSpPr>
            <a:spLocks noChangeArrowheads="1"/>
          </p:cNvSpPr>
          <p:nvPr/>
        </p:nvSpPr>
        <p:spPr bwMode="auto">
          <a:xfrm>
            <a:off x="3522663" y="4038600"/>
            <a:ext cx="811212" cy="536575"/>
          </a:xfrm>
          <a:prstGeom prst="rect">
            <a:avLst/>
          </a:prstGeom>
          <a:solidFill>
            <a:srgbClr val="FF6379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90392" tIns="44403" rIns="90392" bIns="44403" anchor="ctr"/>
          <a:lstStyle/>
          <a:p>
            <a:pPr algn="ctr" eaLnBrk="0" hangingPunct="0">
              <a:spcBef>
                <a:spcPct val="50000"/>
              </a:spcBef>
            </a:pPr>
            <a:r>
              <a:rPr kumimoji="0" lang="en-US" sz="2000" b="1">
                <a:latin typeface="+mn-lt"/>
              </a:rPr>
              <a:t>MGW</a:t>
            </a:r>
          </a:p>
        </p:txBody>
      </p:sp>
      <p:sp>
        <p:nvSpPr>
          <p:cNvPr id="3095561" name="Rectangle 9"/>
          <p:cNvSpPr>
            <a:spLocks noChangeArrowheads="1"/>
          </p:cNvSpPr>
          <p:nvPr/>
        </p:nvSpPr>
        <p:spPr bwMode="auto">
          <a:xfrm>
            <a:off x="5337175" y="4038600"/>
            <a:ext cx="812800" cy="536575"/>
          </a:xfrm>
          <a:prstGeom prst="rect">
            <a:avLst/>
          </a:prstGeom>
          <a:solidFill>
            <a:srgbClr val="FF6379"/>
          </a:solidFill>
          <a:ln w="12700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90392" tIns="44403" rIns="90392" bIns="44403" anchor="ctr"/>
          <a:lstStyle/>
          <a:p>
            <a:pPr algn="ctr" eaLnBrk="0" hangingPunct="0">
              <a:spcBef>
                <a:spcPct val="50000"/>
              </a:spcBef>
            </a:pPr>
            <a:r>
              <a:rPr kumimoji="0" lang="en-US" sz="2000" b="1">
                <a:latin typeface="+mn-lt"/>
              </a:rPr>
              <a:t>MGW</a:t>
            </a:r>
          </a:p>
        </p:txBody>
      </p:sp>
      <p:sp>
        <p:nvSpPr>
          <p:cNvPr id="3095562" name="Rectangle 10"/>
          <p:cNvSpPr>
            <a:spLocks noChangeArrowheads="1"/>
          </p:cNvSpPr>
          <p:nvPr/>
        </p:nvSpPr>
        <p:spPr bwMode="auto">
          <a:xfrm>
            <a:off x="2425700" y="5084763"/>
            <a:ext cx="2232025" cy="1296987"/>
          </a:xfrm>
          <a:prstGeom prst="rect">
            <a:avLst/>
          </a:prstGeom>
          <a:solidFill>
            <a:srgbClr val="FFFFFF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lIns="79291" tIns="39646" rIns="79291" bIns="39646" anchor="ctr"/>
          <a:lstStyle/>
          <a:p>
            <a:pPr algn="ctr" defTabSz="793750" eaLnBrk="0" hangingPunct="0"/>
            <a:r>
              <a:rPr kumimoji="0" lang="pl-PL" sz="1700" b="1">
                <a:latin typeface="+mn-lt"/>
              </a:rPr>
              <a:t>Sieć mobilna</a:t>
            </a:r>
            <a:endParaRPr kumimoji="0" lang="en-US" sz="1700" b="1">
              <a:latin typeface="+mn-lt"/>
            </a:endParaRPr>
          </a:p>
          <a:p>
            <a:pPr algn="ctr" defTabSz="793750" eaLnBrk="0" hangingPunct="0"/>
            <a:endParaRPr kumimoji="0" lang="en-US" sz="1700" b="1">
              <a:latin typeface="+mn-lt"/>
            </a:endParaRPr>
          </a:p>
          <a:p>
            <a:pPr algn="ctr" defTabSz="793750"/>
            <a:endParaRPr kumimoji="0" lang="en-US" sz="1700" b="1">
              <a:latin typeface="+mn-lt"/>
            </a:endParaRPr>
          </a:p>
        </p:txBody>
      </p:sp>
      <p:sp>
        <p:nvSpPr>
          <p:cNvPr id="3095563" name="Freeform 11"/>
          <p:cNvSpPr>
            <a:spLocks/>
          </p:cNvSpPr>
          <p:nvPr/>
        </p:nvSpPr>
        <p:spPr bwMode="auto">
          <a:xfrm>
            <a:off x="2860675" y="5845175"/>
            <a:ext cx="666750" cy="328613"/>
          </a:xfrm>
          <a:custGeom>
            <a:avLst/>
            <a:gdLst/>
            <a:ahLst/>
            <a:cxnLst>
              <a:cxn ang="0">
                <a:pos x="0" y="124"/>
              </a:cxn>
              <a:cxn ang="0">
                <a:pos x="310" y="0"/>
              </a:cxn>
              <a:cxn ang="0">
                <a:pos x="387" y="41"/>
              </a:cxn>
              <a:cxn ang="0">
                <a:pos x="310" y="206"/>
              </a:cxn>
            </a:cxnLst>
            <a:rect l="0" t="0" r="r" b="b"/>
            <a:pathLst>
              <a:path w="388" h="207">
                <a:moveTo>
                  <a:pt x="0" y="124"/>
                </a:moveTo>
                <a:lnTo>
                  <a:pt x="310" y="0"/>
                </a:lnTo>
                <a:lnTo>
                  <a:pt x="387" y="41"/>
                </a:lnTo>
                <a:lnTo>
                  <a:pt x="310" y="20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3127375" y="5648325"/>
            <a:ext cx="866775" cy="392113"/>
            <a:chOff x="2458" y="3429"/>
            <a:chExt cx="504" cy="247"/>
          </a:xfrm>
        </p:grpSpPr>
        <p:sp>
          <p:nvSpPr>
            <p:cNvPr id="3095565" name="Oval 13"/>
            <p:cNvSpPr>
              <a:spLocks noChangeArrowheads="1"/>
            </p:cNvSpPr>
            <p:nvPr/>
          </p:nvSpPr>
          <p:spPr bwMode="auto">
            <a:xfrm>
              <a:off x="2585" y="3429"/>
              <a:ext cx="276" cy="247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66" name="Oval 14"/>
            <p:cNvSpPr>
              <a:spLocks noChangeArrowheads="1"/>
            </p:cNvSpPr>
            <p:nvPr/>
          </p:nvSpPr>
          <p:spPr bwMode="auto">
            <a:xfrm>
              <a:off x="2458" y="3506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67" name="Oval 15"/>
            <p:cNvSpPr>
              <a:spLocks noChangeArrowheads="1"/>
            </p:cNvSpPr>
            <p:nvPr/>
          </p:nvSpPr>
          <p:spPr bwMode="auto">
            <a:xfrm>
              <a:off x="2787" y="3506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68" name="Oval 16"/>
            <p:cNvSpPr>
              <a:spLocks noChangeArrowheads="1"/>
            </p:cNvSpPr>
            <p:nvPr/>
          </p:nvSpPr>
          <p:spPr bwMode="auto">
            <a:xfrm>
              <a:off x="2534" y="3544"/>
              <a:ext cx="175" cy="9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69" name="Oval 17"/>
            <p:cNvSpPr>
              <a:spLocks noChangeArrowheads="1"/>
            </p:cNvSpPr>
            <p:nvPr/>
          </p:nvSpPr>
          <p:spPr bwMode="auto">
            <a:xfrm>
              <a:off x="2534" y="3449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0" name="Oval 18"/>
            <p:cNvSpPr>
              <a:spLocks noChangeArrowheads="1"/>
            </p:cNvSpPr>
            <p:nvPr/>
          </p:nvSpPr>
          <p:spPr bwMode="auto">
            <a:xfrm>
              <a:off x="2711" y="3449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1" name="Oval 19"/>
            <p:cNvSpPr>
              <a:spLocks noChangeArrowheads="1"/>
            </p:cNvSpPr>
            <p:nvPr/>
          </p:nvSpPr>
          <p:spPr bwMode="auto">
            <a:xfrm>
              <a:off x="2736" y="3544"/>
              <a:ext cx="176" cy="9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2" name="Oval 20"/>
            <p:cNvSpPr>
              <a:spLocks noChangeArrowheads="1"/>
            </p:cNvSpPr>
            <p:nvPr/>
          </p:nvSpPr>
          <p:spPr bwMode="auto">
            <a:xfrm>
              <a:off x="2585" y="3486"/>
              <a:ext cx="249" cy="133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3" name="Oval 21"/>
            <p:cNvSpPr>
              <a:spLocks noChangeArrowheads="1"/>
            </p:cNvSpPr>
            <p:nvPr/>
          </p:nvSpPr>
          <p:spPr bwMode="auto">
            <a:xfrm>
              <a:off x="2506" y="3478"/>
              <a:ext cx="255" cy="142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4" name="Oval 22"/>
            <p:cNvSpPr>
              <a:spLocks noChangeArrowheads="1"/>
            </p:cNvSpPr>
            <p:nvPr/>
          </p:nvSpPr>
          <p:spPr bwMode="auto">
            <a:xfrm>
              <a:off x="2584" y="3448"/>
              <a:ext cx="252" cy="133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5" name="Oval 23"/>
            <p:cNvSpPr>
              <a:spLocks noChangeArrowheads="1"/>
            </p:cNvSpPr>
            <p:nvPr/>
          </p:nvSpPr>
          <p:spPr bwMode="auto">
            <a:xfrm>
              <a:off x="2659" y="3486"/>
              <a:ext cx="254" cy="134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76" name="Oval 24"/>
            <p:cNvSpPr>
              <a:spLocks noChangeArrowheads="1"/>
            </p:cNvSpPr>
            <p:nvPr/>
          </p:nvSpPr>
          <p:spPr bwMode="auto">
            <a:xfrm>
              <a:off x="2596" y="3524"/>
              <a:ext cx="253" cy="133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95577" name="Rectangle 25"/>
          <p:cNvSpPr>
            <a:spLocks noChangeArrowheads="1"/>
          </p:cNvSpPr>
          <p:nvPr/>
        </p:nvSpPr>
        <p:spPr bwMode="auto">
          <a:xfrm>
            <a:off x="2794000" y="5975350"/>
            <a:ext cx="198438" cy="130175"/>
          </a:xfrm>
          <a:prstGeom prst="rect">
            <a:avLst/>
          </a:prstGeom>
          <a:solidFill>
            <a:srgbClr val="C0C0C0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78" name="Rectangle 26"/>
          <p:cNvSpPr>
            <a:spLocks noChangeArrowheads="1"/>
          </p:cNvSpPr>
          <p:nvPr/>
        </p:nvSpPr>
        <p:spPr bwMode="auto">
          <a:xfrm>
            <a:off x="3327400" y="6105525"/>
            <a:ext cx="198438" cy="131763"/>
          </a:xfrm>
          <a:prstGeom prst="rect">
            <a:avLst/>
          </a:prstGeom>
          <a:solidFill>
            <a:srgbClr val="C0C0C0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79" name="Rectangle 27"/>
          <p:cNvSpPr>
            <a:spLocks noChangeArrowheads="1"/>
          </p:cNvSpPr>
          <p:nvPr/>
        </p:nvSpPr>
        <p:spPr bwMode="auto">
          <a:xfrm>
            <a:off x="5091113" y="5105400"/>
            <a:ext cx="2144712" cy="1203325"/>
          </a:xfrm>
          <a:prstGeom prst="rect">
            <a:avLst/>
          </a:prstGeom>
          <a:solidFill>
            <a:srgbClr val="FFFFFF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lIns="79291" tIns="39646" rIns="79291" bIns="39646" anchor="ctr"/>
          <a:lstStyle/>
          <a:p>
            <a:pPr algn="ctr" defTabSz="793750" eaLnBrk="0" hangingPunct="0"/>
            <a:r>
              <a:rPr kumimoji="0" lang="pl-PL" sz="1700" b="1">
                <a:latin typeface="+mn-lt"/>
              </a:rPr>
              <a:t>Sieć przewodowa</a:t>
            </a:r>
            <a:endParaRPr kumimoji="0" lang="en-US" sz="1700" b="1">
              <a:latin typeface="+mn-lt"/>
            </a:endParaRPr>
          </a:p>
          <a:p>
            <a:pPr algn="ctr" defTabSz="793750" eaLnBrk="0" hangingPunct="0"/>
            <a:endParaRPr kumimoji="0" lang="en-US" sz="1700" b="1">
              <a:latin typeface="+mn-lt"/>
            </a:endParaRPr>
          </a:p>
          <a:p>
            <a:pPr algn="ctr" defTabSz="793750"/>
            <a:endParaRPr kumimoji="0" lang="en-US" sz="1700" b="1">
              <a:latin typeface="+mn-lt"/>
            </a:endParaRPr>
          </a:p>
        </p:txBody>
      </p:sp>
      <p:sp>
        <p:nvSpPr>
          <p:cNvPr id="3095580" name="Freeform 28"/>
          <p:cNvSpPr>
            <a:spLocks/>
          </p:cNvSpPr>
          <p:nvPr/>
        </p:nvSpPr>
        <p:spPr bwMode="auto">
          <a:xfrm>
            <a:off x="5748338" y="5845175"/>
            <a:ext cx="666750" cy="328613"/>
          </a:xfrm>
          <a:custGeom>
            <a:avLst/>
            <a:gdLst/>
            <a:ahLst/>
            <a:cxnLst>
              <a:cxn ang="0">
                <a:pos x="0" y="124"/>
              </a:cxn>
              <a:cxn ang="0">
                <a:pos x="310" y="0"/>
              </a:cxn>
              <a:cxn ang="0">
                <a:pos x="387" y="41"/>
              </a:cxn>
              <a:cxn ang="0">
                <a:pos x="310" y="206"/>
              </a:cxn>
            </a:cxnLst>
            <a:rect l="0" t="0" r="r" b="b"/>
            <a:pathLst>
              <a:path w="388" h="207">
                <a:moveTo>
                  <a:pt x="0" y="124"/>
                </a:moveTo>
                <a:lnTo>
                  <a:pt x="310" y="0"/>
                </a:lnTo>
                <a:lnTo>
                  <a:pt x="387" y="41"/>
                </a:lnTo>
                <a:lnTo>
                  <a:pt x="310" y="206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015038" y="5648325"/>
            <a:ext cx="866775" cy="392113"/>
            <a:chOff x="4138" y="3421"/>
            <a:chExt cx="504" cy="247"/>
          </a:xfrm>
        </p:grpSpPr>
        <p:sp>
          <p:nvSpPr>
            <p:cNvPr id="3095582" name="Oval 30"/>
            <p:cNvSpPr>
              <a:spLocks noChangeArrowheads="1"/>
            </p:cNvSpPr>
            <p:nvPr/>
          </p:nvSpPr>
          <p:spPr bwMode="auto">
            <a:xfrm>
              <a:off x="4265" y="3421"/>
              <a:ext cx="276" cy="247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3" name="Oval 31"/>
            <p:cNvSpPr>
              <a:spLocks noChangeArrowheads="1"/>
            </p:cNvSpPr>
            <p:nvPr/>
          </p:nvSpPr>
          <p:spPr bwMode="auto">
            <a:xfrm>
              <a:off x="4138" y="3498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4" name="Oval 32"/>
            <p:cNvSpPr>
              <a:spLocks noChangeArrowheads="1"/>
            </p:cNvSpPr>
            <p:nvPr/>
          </p:nvSpPr>
          <p:spPr bwMode="auto">
            <a:xfrm>
              <a:off x="4467" y="3498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5" name="Oval 33"/>
            <p:cNvSpPr>
              <a:spLocks noChangeArrowheads="1"/>
            </p:cNvSpPr>
            <p:nvPr/>
          </p:nvSpPr>
          <p:spPr bwMode="auto">
            <a:xfrm>
              <a:off x="4214" y="3536"/>
              <a:ext cx="175" cy="9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6" name="Oval 34"/>
            <p:cNvSpPr>
              <a:spLocks noChangeArrowheads="1"/>
            </p:cNvSpPr>
            <p:nvPr/>
          </p:nvSpPr>
          <p:spPr bwMode="auto">
            <a:xfrm>
              <a:off x="4214" y="3441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7" name="Oval 35"/>
            <p:cNvSpPr>
              <a:spLocks noChangeArrowheads="1"/>
            </p:cNvSpPr>
            <p:nvPr/>
          </p:nvSpPr>
          <p:spPr bwMode="auto">
            <a:xfrm>
              <a:off x="4391" y="3441"/>
              <a:ext cx="175" cy="94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8" name="Oval 36"/>
            <p:cNvSpPr>
              <a:spLocks noChangeArrowheads="1"/>
            </p:cNvSpPr>
            <p:nvPr/>
          </p:nvSpPr>
          <p:spPr bwMode="auto">
            <a:xfrm>
              <a:off x="4416" y="3536"/>
              <a:ext cx="176" cy="95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89" name="Oval 37"/>
            <p:cNvSpPr>
              <a:spLocks noChangeArrowheads="1"/>
            </p:cNvSpPr>
            <p:nvPr/>
          </p:nvSpPr>
          <p:spPr bwMode="auto">
            <a:xfrm>
              <a:off x="4265" y="3478"/>
              <a:ext cx="249" cy="133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90" name="Oval 38"/>
            <p:cNvSpPr>
              <a:spLocks noChangeArrowheads="1"/>
            </p:cNvSpPr>
            <p:nvPr/>
          </p:nvSpPr>
          <p:spPr bwMode="auto">
            <a:xfrm>
              <a:off x="4186" y="3470"/>
              <a:ext cx="255" cy="142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91" name="Oval 39"/>
            <p:cNvSpPr>
              <a:spLocks noChangeArrowheads="1"/>
            </p:cNvSpPr>
            <p:nvPr/>
          </p:nvSpPr>
          <p:spPr bwMode="auto">
            <a:xfrm>
              <a:off x="4264" y="3440"/>
              <a:ext cx="252" cy="133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92" name="Oval 40"/>
            <p:cNvSpPr>
              <a:spLocks noChangeArrowheads="1"/>
            </p:cNvSpPr>
            <p:nvPr/>
          </p:nvSpPr>
          <p:spPr bwMode="auto">
            <a:xfrm>
              <a:off x="4339" y="3478"/>
              <a:ext cx="254" cy="134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095593" name="Oval 41"/>
            <p:cNvSpPr>
              <a:spLocks noChangeArrowheads="1"/>
            </p:cNvSpPr>
            <p:nvPr/>
          </p:nvSpPr>
          <p:spPr bwMode="auto">
            <a:xfrm>
              <a:off x="4276" y="3516"/>
              <a:ext cx="253" cy="133"/>
            </a:xfrm>
            <a:prstGeom prst="ellipse">
              <a:avLst/>
            </a:prstGeom>
            <a:solidFill>
              <a:srgbClr val="C0C0C0"/>
            </a:solidFill>
            <a:ln w="127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095594" name="Rectangle 42"/>
          <p:cNvSpPr>
            <a:spLocks noChangeArrowheads="1"/>
          </p:cNvSpPr>
          <p:nvPr/>
        </p:nvSpPr>
        <p:spPr bwMode="auto">
          <a:xfrm>
            <a:off x="5681663" y="5975350"/>
            <a:ext cx="200025" cy="130175"/>
          </a:xfrm>
          <a:prstGeom prst="rect">
            <a:avLst/>
          </a:prstGeom>
          <a:solidFill>
            <a:srgbClr val="C0C0C0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95" name="Rectangle 43"/>
          <p:cNvSpPr>
            <a:spLocks noChangeArrowheads="1"/>
          </p:cNvSpPr>
          <p:nvPr/>
        </p:nvSpPr>
        <p:spPr bwMode="auto">
          <a:xfrm>
            <a:off x="6215063" y="6105525"/>
            <a:ext cx="198437" cy="131763"/>
          </a:xfrm>
          <a:prstGeom prst="rect">
            <a:avLst/>
          </a:prstGeom>
          <a:solidFill>
            <a:srgbClr val="C0C0C0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96" name="Line 44"/>
          <p:cNvSpPr>
            <a:spLocks noChangeShapeType="1"/>
          </p:cNvSpPr>
          <p:nvPr/>
        </p:nvSpPr>
        <p:spPr bwMode="auto">
          <a:xfrm flipH="1">
            <a:off x="3435350" y="4579938"/>
            <a:ext cx="423863" cy="5191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97" name="Line 45"/>
          <p:cNvSpPr>
            <a:spLocks noChangeShapeType="1"/>
          </p:cNvSpPr>
          <p:nvPr/>
        </p:nvSpPr>
        <p:spPr bwMode="auto">
          <a:xfrm>
            <a:off x="5759450" y="4579938"/>
            <a:ext cx="561975" cy="5191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095598" name="Rectangle 46"/>
          <p:cNvSpPr>
            <a:spLocks noChangeArrowheads="1"/>
          </p:cNvSpPr>
          <p:nvPr/>
        </p:nvSpPr>
        <p:spPr bwMode="auto">
          <a:xfrm>
            <a:off x="1041400" y="4110038"/>
            <a:ext cx="1884490" cy="397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392" tIns="44403" rIns="90392" bIns="44403">
            <a:spAutoFit/>
          </a:bodyPr>
          <a:lstStyle/>
          <a:p>
            <a:pPr eaLnBrk="0" hangingPunct="0"/>
            <a:r>
              <a:rPr kumimoji="0" lang="pl-PL" sz="2000">
                <a:latin typeface="+mn-lt"/>
              </a:rPr>
              <a:t>Brama medialna</a:t>
            </a:r>
            <a:endParaRPr kumimoji="0" lang="en-US" sz="2000">
              <a:latin typeface="+mn-lt"/>
            </a:endParaRPr>
          </a:p>
        </p:txBody>
      </p:sp>
      <p:sp>
        <p:nvSpPr>
          <p:cNvPr id="49" name="Symbol zastępczy daty 4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91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ADE0E55-0E52-4699-A45D-84245C4C7882}" type="slidenum">
              <a:rPr lang="pl-PL">
                <a:latin typeface="+mn-lt"/>
              </a:rPr>
              <a:pPr>
                <a:defRPr/>
              </a:pPr>
              <a:t>222</a:t>
            </a:fld>
            <a:endParaRPr lang="pl-PL">
              <a:latin typeface="+mn-lt"/>
            </a:endParaRPr>
          </a:p>
        </p:txBody>
      </p:sp>
      <p:sp>
        <p:nvSpPr>
          <p:cNvPr id="13107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457200"/>
            <a:ext cx="8077200" cy="471488"/>
          </a:xfrm>
        </p:spPr>
        <p:txBody>
          <a:bodyPr/>
          <a:lstStyle/>
          <a:p>
            <a:pPr eaLnBrk="1" hangingPunct="1"/>
            <a:r>
              <a:rPr lang="pl-PL" smtClean="0">
                <a:solidFill>
                  <a:schemeClr val="tx1"/>
                </a:solidFill>
                <a:latin typeface="+mn-lt"/>
              </a:rPr>
              <a:t>Idea Common IMS</a:t>
            </a:r>
          </a:p>
        </p:txBody>
      </p:sp>
      <p:sp>
        <p:nvSpPr>
          <p:cNvPr id="131077" name="AutoShape 3"/>
          <p:cNvSpPr>
            <a:spLocks noChangeArrowheads="1"/>
          </p:cNvSpPr>
          <p:nvPr/>
        </p:nvSpPr>
        <p:spPr bwMode="auto">
          <a:xfrm>
            <a:off x="468313" y="3757613"/>
            <a:ext cx="6978650" cy="2247900"/>
          </a:xfrm>
          <a:prstGeom prst="roundRect">
            <a:avLst>
              <a:gd name="adj" fmla="val 16667"/>
            </a:avLst>
          </a:prstGeom>
          <a:solidFill>
            <a:srgbClr val="33C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endParaRPr kumimoji="0" lang="fr-FR" sz="2800">
              <a:latin typeface="+mn-lt"/>
            </a:endParaRPr>
          </a:p>
        </p:txBody>
      </p:sp>
      <p:sp>
        <p:nvSpPr>
          <p:cNvPr id="131078" name="AutoShape 4"/>
          <p:cNvSpPr>
            <a:spLocks noChangeArrowheads="1"/>
          </p:cNvSpPr>
          <p:nvPr/>
        </p:nvSpPr>
        <p:spPr bwMode="auto">
          <a:xfrm>
            <a:off x="468313" y="1052513"/>
            <a:ext cx="6978650" cy="2582862"/>
          </a:xfrm>
          <a:prstGeom prst="roundRect">
            <a:avLst>
              <a:gd name="adj" fmla="val 16667"/>
            </a:avLst>
          </a:prstGeom>
          <a:solidFill>
            <a:srgbClr val="C0C0C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endParaRPr kumimoji="0" lang="fr-FR" sz="2800" b="1">
              <a:latin typeface="+mn-lt"/>
            </a:endParaRPr>
          </a:p>
        </p:txBody>
      </p:sp>
      <p:sp>
        <p:nvSpPr>
          <p:cNvPr id="131079" name="Freeform 5"/>
          <p:cNvSpPr>
            <a:spLocks/>
          </p:cNvSpPr>
          <p:nvPr/>
        </p:nvSpPr>
        <p:spPr bwMode="auto">
          <a:xfrm flipH="1" flipV="1">
            <a:off x="2454275" y="4046538"/>
            <a:ext cx="2944813" cy="1223962"/>
          </a:xfrm>
          <a:custGeom>
            <a:avLst/>
            <a:gdLst>
              <a:gd name="T0" fmla="*/ 2447288 w 876"/>
              <a:gd name="T1" fmla="*/ 255856 h 708"/>
              <a:gd name="T2" fmla="*/ 2353161 w 876"/>
              <a:gd name="T3" fmla="*/ 195350 h 708"/>
              <a:gd name="T4" fmla="*/ 2218695 w 876"/>
              <a:gd name="T5" fmla="*/ 159046 h 708"/>
              <a:gd name="T6" fmla="*/ 2030442 w 876"/>
              <a:gd name="T7" fmla="*/ 141758 h 708"/>
              <a:gd name="T8" fmla="*/ 1818658 w 876"/>
              <a:gd name="T9" fmla="*/ 162503 h 708"/>
              <a:gd name="T10" fmla="*/ 1697638 w 876"/>
              <a:gd name="T11" fmla="*/ 122742 h 708"/>
              <a:gd name="T12" fmla="*/ 1563171 w 876"/>
              <a:gd name="T13" fmla="*/ 44948 h 708"/>
              <a:gd name="T14" fmla="*/ 1334579 w 876"/>
              <a:gd name="T15" fmla="*/ 1729 h 708"/>
              <a:gd name="T16" fmla="*/ 1102624 w 876"/>
              <a:gd name="T17" fmla="*/ 10373 h 708"/>
              <a:gd name="T18" fmla="*/ 887478 w 876"/>
              <a:gd name="T19" fmla="*/ 69150 h 708"/>
              <a:gd name="T20" fmla="*/ 776543 w 876"/>
              <a:gd name="T21" fmla="*/ 143487 h 708"/>
              <a:gd name="T22" fmla="*/ 679055 w 876"/>
              <a:gd name="T23" fmla="*/ 174605 h 708"/>
              <a:gd name="T24" fmla="*/ 494164 w 876"/>
              <a:gd name="T25" fmla="*/ 195350 h 708"/>
              <a:gd name="T26" fmla="*/ 369782 w 876"/>
              <a:gd name="T27" fmla="*/ 267958 h 708"/>
              <a:gd name="T28" fmla="*/ 352974 w 876"/>
              <a:gd name="T29" fmla="*/ 350938 h 708"/>
              <a:gd name="T30" fmla="*/ 242039 w 876"/>
              <a:gd name="T31" fmla="*/ 356125 h 708"/>
              <a:gd name="T32" fmla="*/ 131105 w 876"/>
              <a:gd name="T33" fmla="*/ 390700 h 708"/>
              <a:gd name="T34" fmla="*/ 70595 w 876"/>
              <a:gd name="T35" fmla="*/ 430461 h 708"/>
              <a:gd name="T36" fmla="*/ 20170 w 876"/>
              <a:gd name="T37" fmla="*/ 487510 h 708"/>
              <a:gd name="T38" fmla="*/ 26893 w 876"/>
              <a:gd name="T39" fmla="*/ 541102 h 708"/>
              <a:gd name="T40" fmla="*/ 20170 w 876"/>
              <a:gd name="T41" fmla="*/ 606795 h 708"/>
              <a:gd name="T42" fmla="*/ 3362 w 876"/>
              <a:gd name="T43" fmla="*/ 672488 h 708"/>
              <a:gd name="T44" fmla="*/ 30255 w 876"/>
              <a:gd name="T45" fmla="*/ 739909 h 708"/>
              <a:gd name="T46" fmla="*/ 16808 w 876"/>
              <a:gd name="T47" fmla="*/ 809060 h 708"/>
              <a:gd name="T48" fmla="*/ 0 w 876"/>
              <a:gd name="T49" fmla="*/ 873024 h 708"/>
              <a:gd name="T50" fmla="*/ 33617 w 876"/>
              <a:gd name="T51" fmla="*/ 954276 h 708"/>
              <a:gd name="T52" fmla="*/ 121020 w 876"/>
              <a:gd name="T53" fmla="*/ 1011325 h 708"/>
              <a:gd name="T54" fmla="*/ 302549 w 876"/>
              <a:gd name="T55" fmla="*/ 1049357 h 708"/>
              <a:gd name="T56" fmla="*/ 443739 w 876"/>
              <a:gd name="T57" fmla="*/ 1025155 h 708"/>
              <a:gd name="T58" fmla="*/ 521057 w 876"/>
              <a:gd name="T59" fmla="*/ 1078746 h 708"/>
              <a:gd name="T60" fmla="*/ 621907 w 876"/>
              <a:gd name="T61" fmla="*/ 1113321 h 708"/>
              <a:gd name="T62" fmla="*/ 766458 w 876"/>
              <a:gd name="T63" fmla="*/ 1135795 h 708"/>
              <a:gd name="T64" fmla="*/ 937903 w 876"/>
              <a:gd name="T65" fmla="*/ 1121965 h 708"/>
              <a:gd name="T66" fmla="*/ 1052199 w 876"/>
              <a:gd name="T67" fmla="*/ 1137524 h 708"/>
              <a:gd name="T68" fmla="*/ 1146326 w 876"/>
              <a:gd name="T69" fmla="*/ 1180743 h 708"/>
              <a:gd name="T70" fmla="*/ 1277430 w 876"/>
              <a:gd name="T71" fmla="*/ 1203217 h 708"/>
              <a:gd name="T72" fmla="*/ 1401812 w 876"/>
              <a:gd name="T73" fmla="*/ 1198031 h 708"/>
              <a:gd name="T74" fmla="*/ 1522831 w 876"/>
              <a:gd name="T75" fmla="*/ 1154812 h 708"/>
              <a:gd name="T76" fmla="*/ 1606873 w 876"/>
              <a:gd name="T77" fmla="*/ 1198031 h 708"/>
              <a:gd name="T78" fmla="*/ 1734616 w 876"/>
              <a:gd name="T79" fmla="*/ 1222233 h 708"/>
              <a:gd name="T80" fmla="*/ 1895976 w 876"/>
              <a:gd name="T81" fmla="*/ 1206674 h 708"/>
              <a:gd name="T82" fmla="*/ 2013634 w 876"/>
              <a:gd name="T83" fmla="*/ 1154812 h 708"/>
              <a:gd name="T84" fmla="*/ 2107760 w 876"/>
              <a:gd name="T85" fmla="*/ 1132338 h 708"/>
              <a:gd name="T86" fmla="*/ 2262396 w 876"/>
              <a:gd name="T87" fmla="*/ 1137524 h 708"/>
              <a:gd name="T88" fmla="*/ 2393501 w 876"/>
              <a:gd name="T89" fmla="*/ 1102949 h 708"/>
              <a:gd name="T90" fmla="*/ 2474181 w 876"/>
              <a:gd name="T91" fmla="*/ 1045900 h 708"/>
              <a:gd name="T92" fmla="*/ 2524606 w 876"/>
              <a:gd name="T93" fmla="*/ 1018240 h 708"/>
              <a:gd name="T94" fmla="*/ 2665795 w 876"/>
              <a:gd name="T95" fmla="*/ 1011325 h 708"/>
              <a:gd name="T96" fmla="*/ 2796900 w 876"/>
              <a:gd name="T97" fmla="*/ 956004 h 708"/>
              <a:gd name="T98" fmla="*/ 2864133 w 876"/>
              <a:gd name="T99" fmla="*/ 873024 h 708"/>
              <a:gd name="T100" fmla="*/ 2870857 w 876"/>
              <a:gd name="T101" fmla="*/ 776213 h 708"/>
              <a:gd name="T102" fmla="*/ 2901111 w 876"/>
              <a:gd name="T103" fmla="*/ 686318 h 708"/>
              <a:gd name="T104" fmla="*/ 2941451 w 876"/>
              <a:gd name="T105" fmla="*/ 596422 h 708"/>
              <a:gd name="T106" fmla="*/ 2924643 w 876"/>
              <a:gd name="T107" fmla="*/ 497883 h 708"/>
              <a:gd name="T108" fmla="*/ 2830517 w 876"/>
              <a:gd name="T109" fmla="*/ 418360 h 708"/>
              <a:gd name="T110" fmla="*/ 2696050 w 876"/>
              <a:gd name="T111" fmla="*/ 356125 h 708"/>
              <a:gd name="T112" fmla="*/ 2517882 w 876"/>
              <a:gd name="T113" fmla="*/ 326736 h 708"/>
              <a:gd name="T114" fmla="*/ 2474181 w 876"/>
              <a:gd name="T115" fmla="*/ 288703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080" name="Freeform 6"/>
          <p:cNvSpPr>
            <a:spLocks/>
          </p:cNvSpPr>
          <p:nvPr/>
        </p:nvSpPr>
        <p:spPr bwMode="auto">
          <a:xfrm flipH="1" flipV="1">
            <a:off x="725488" y="5133975"/>
            <a:ext cx="1473200" cy="749300"/>
          </a:xfrm>
          <a:custGeom>
            <a:avLst/>
            <a:gdLst>
              <a:gd name="T0" fmla="*/ 1224303 w 876"/>
              <a:gd name="T1" fmla="*/ 156633 h 708"/>
              <a:gd name="T2" fmla="*/ 1177215 w 876"/>
              <a:gd name="T3" fmla="*/ 119592 h 708"/>
              <a:gd name="T4" fmla="*/ 1109945 w 876"/>
              <a:gd name="T5" fmla="*/ 97367 h 708"/>
              <a:gd name="T6" fmla="*/ 1015768 w 876"/>
              <a:gd name="T7" fmla="*/ 86783 h 708"/>
              <a:gd name="T8" fmla="*/ 909819 w 876"/>
              <a:gd name="T9" fmla="*/ 99483 h 708"/>
              <a:gd name="T10" fmla="*/ 849276 w 876"/>
              <a:gd name="T11" fmla="*/ 75142 h 708"/>
              <a:gd name="T12" fmla="*/ 782007 w 876"/>
              <a:gd name="T13" fmla="*/ 27517 h 708"/>
              <a:gd name="T14" fmla="*/ 667649 w 876"/>
              <a:gd name="T15" fmla="*/ 1058 h 708"/>
              <a:gd name="T16" fmla="*/ 551609 w 876"/>
              <a:gd name="T17" fmla="*/ 6350 h 708"/>
              <a:gd name="T18" fmla="*/ 443978 w 876"/>
              <a:gd name="T19" fmla="*/ 42333 h 708"/>
              <a:gd name="T20" fmla="*/ 388481 w 876"/>
              <a:gd name="T21" fmla="*/ 87842 h 708"/>
              <a:gd name="T22" fmla="*/ 339711 w 876"/>
              <a:gd name="T23" fmla="*/ 106892 h 708"/>
              <a:gd name="T24" fmla="*/ 247215 w 876"/>
              <a:gd name="T25" fmla="*/ 119592 h 708"/>
              <a:gd name="T26" fmla="*/ 184991 w 876"/>
              <a:gd name="T27" fmla="*/ 164042 h 708"/>
              <a:gd name="T28" fmla="*/ 176582 w 876"/>
              <a:gd name="T29" fmla="*/ 214842 h 708"/>
              <a:gd name="T30" fmla="*/ 121085 w 876"/>
              <a:gd name="T31" fmla="*/ 218017 h 708"/>
              <a:gd name="T32" fmla="*/ 65588 w 876"/>
              <a:gd name="T33" fmla="*/ 239183 h 708"/>
              <a:gd name="T34" fmla="*/ 35316 w 876"/>
              <a:gd name="T35" fmla="*/ 263525 h 708"/>
              <a:gd name="T36" fmla="*/ 10090 w 876"/>
              <a:gd name="T37" fmla="*/ 298450 h 708"/>
              <a:gd name="T38" fmla="*/ 13454 w 876"/>
              <a:gd name="T39" fmla="*/ 331258 h 708"/>
              <a:gd name="T40" fmla="*/ 10090 w 876"/>
              <a:gd name="T41" fmla="*/ 371475 h 708"/>
              <a:gd name="T42" fmla="*/ 1682 w 876"/>
              <a:gd name="T43" fmla="*/ 411692 h 708"/>
              <a:gd name="T44" fmla="*/ 15136 w 876"/>
              <a:gd name="T45" fmla="*/ 452967 h 708"/>
              <a:gd name="T46" fmla="*/ 8409 w 876"/>
              <a:gd name="T47" fmla="*/ 495300 h 708"/>
              <a:gd name="T48" fmla="*/ 0 w 876"/>
              <a:gd name="T49" fmla="*/ 534458 h 708"/>
              <a:gd name="T50" fmla="*/ 16817 w 876"/>
              <a:gd name="T51" fmla="*/ 584200 h 708"/>
              <a:gd name="T52" fmla="*/ 60542 w 876"/>
              <a:gd name="T53" fmla="*/ 619125 h 708"/>
              <a:gd name="T54" fmla="*/ 151356 w 876"/>
              <a:gd name="T55" fmla="*/ 642408 h 708"/>
              <a:gd name="T56" fmla="*/ 221989 w 876"/>
              <a:gd name="T57" fmla="*/ 627592 h 708"/>
              <a:gd name="T58" fmla="*/ 260669 w 876"/>
              <a:gd name="T59" fmla="*/ 660400 h 708"/>
              <a:gd name="T60" fmla="*/ 311121 w 876"/>
              <a:gd name="T61" fmla="*/ 681567 h 708"/>
              <a:gd name="T62" fmla="*/ 383436 w 876"/>
              <a:gd name="T63" fmla="*/ 695325 h 708"/>
              <a:gd name="T64" fmla="*/ 469204 w 876"/>
              <a:gd name="T65" fmla="*/ 686858 h 708"/>
              <a:gd name="T66" fmla="*/ 526383 w 876"/>
              <a:gd name="T67" fmla="*/ 696383 h 708"/>
              <a:gd name="T68" fmla="*/ 573472 w 876"/>
              <a:gd name="T69" fmla="*/ 722842 h 708"/>
              <a:gd name="T70" fmla="*/ 639059 w 876"/>
              <a:gd name="T71" fmla="*/ 736600 h 708"/>
              <a:gd name="T72" fmla="*/ 701284 w 876"/>
              <a:gd name="T73" fmla="*/ 733425 h 708"/>
              <a:gd name="T74" fmla="*/ 761826 w 876"/>
              <a:gd name="T75" fmla="*/ 706967 h 708"/>
              <a:gd name="T76" fmla="*/ 803869 w 876"/>
              <a:gd name="T77" fmla="*/ 733425 h 708"/>
              <a:gd name="T78" fmla="*/ 867776 w 876"/>
              <a:gd name="T79" fmla="*/ 748242 h 708"/>
              <a:gd name="T80" fmla="*/ 948499 w 876"/>
              <a:gd name="T81" fmla="*/ 738717 h 708"/>
              <a:gd name="T82" fmla="*/ 1007359 w 876"/>
              <a:gd name="T83" fmla="*/ 706967 h 708"/>
              <a:gd name="T84" fmla="*/ 1054448 w 876"/>
              <a:gd name="T85" fmla="*/ 693208 h 708"/>
              <a:gd name="T86" fmla="*/ 1131808 w 876"/>
              <a:gd name="T87" fmla="*/ 696383 h 708"/>
              <a:gd name="T88" fmla="*/ 1197396 w 876"/>
              <a:gd name="T89" fmla="*/ 675217 h 708"/>
              <a:gd name="T90" fmla="*/ 1237757 w 876"/>
              <a:gd name="T91" fmla="*/ 640292 h 708"/>
              <a:gd name="T92" fmla="*/ 1262983 w 876"/>
              <a:gd name="T93" fmla="*/ 623358 h 708"/>
              <a:gd name="T94" fmla="*/ 1333616 w 876"/>
              <a:gd name="T95" fmla="*/ 619125 h 708"/>
              <a:gd name="T96" fmla="*/ 1399204 w 876"/>
              <a:gd name="T97" fmla="*/ 585258 h 708"/>
              <a:gd name="T98" fmla="*/ 1432838 w 876"/>
              <a:gd name="T99" fmla="*/ 534458 h 708"/>
              <a:gd name="T100" fmla="*/ 1436202 w 876"/>
              <a:gd name="T101" fmla="*/ 475192 h 708"/>
              <a:gd name="T102" fmla="*/ 1451337 w 876"/>
              <a:gd name="T103" fmla="*/ 420158 h 708"/>
              <a:gd name="T104" fmla="*/ 1471518 w 876"/>
              <a:gd name="T105" fmla="*/ 365125 h 708"/>
              <a:gd name="T106" fmla="*/ 1463110 w 876"/>
              <a:gd name="T107" fmla="*/ 304800 h 708"/>
              <a:gd name="T108" fmla="*/ 1416021 w 876"/>
              <a:gd name="T109" fmla="*/ 256117 h 708"/>
              <a:gd name="T110" fmla="*/ 1348752 w 876"/>
              <a:gd name="T111" fmla="*/ 218017 h 708"/>
              <a:gd name="T112" fmla="*/ 1259620 w 876"/>
              <a:gd name="T113" fmla="*/ 200025 h 708"/>
              <a:gd name="T114" fmla="*/ 1237757 w 876"/>
              <a:gd name="T115" fmla="*/ 176742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pic>
        <p:nvPicPr>
          <p:cNvPr id="131081" name="Picture 7" descr="Pc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454275" y="6157913"/>
            <a:ext cx="447675" cy="46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082" name="Picture 8" descr="EuroSet805s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54075" y="6224588"/>
            <a:ext cx="263525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6357938" y="6292850"/>
            <a:ext cx="103187" cy="350838"/>
            <a:chOff x="1838" y="3419"/>
            <a:chExt cx="78" cy="234"/>
          </a:xfrm>
        </p:grpSpPr>
        <p:sp>
          <p:nvSpPr>
            <p:cNvPr id="131233" name="AutoShape 10"/>
            <p:cNvSpPr>
              <a:spLocks noChangeAspect="1" noChangeArrowheads="1"/>
            </p:cNvSpPr>
            <p:nvPr/>
          </p:nvSpPr>
          <p:spPr bwMode="auto">
            <a:xfrm>
              <a:off x="1851" y="3419"/>
              <a:ext cx="16" cy="104"/>
            </a:xfrm>
            <a:prstGeom prst="flowChartTerminator">
              <a:avLst/>
            </a:prstGeom>
            <a:gradFill rotWithShape="0">
              <a:gsLst>
                <a:gs pos="0">
                  <a:srgbClr val="767676"/>
                </a:gs>
                <a:gs pos="100000">
                  <a:srgbClr val="000000"/>
                </a:gs>
              </a:gsLst>
              <a:lin ang="0" scaled="1"/>
            </a:gra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4" name="AutoShape 11"/>
            <p:cNvSpPr>
              <a:spLocks noChangeAspect="1" noChangeArrowheads="1"/>
            </p:cNvSpPr>
            <p:nvPr/>
          </p:nvSpPr>
          <p:spPr bwMode="auto">
            <a:xfrm>
              <a:off x="1838" y="3463"/>
              <a:ext cx="78" cy="190"/>
            </a:xfrm>
            <a:prstGeom prst="roundRect">
              <a:avLst>
                <a:gd name="adj" fmla="val 11847"/>
              </a:avLst>
            </a:prstGeom>
            <a:gradFill rotWithShape="0">
              <a:gsLst>
                <a:gs pos="0">
                  <a:srgbClr val="4A4A4A"/>
                </a:gs>
                <a:gs pos="100000">
                  <a:srgbClr val="000000"/>
                </a:gs>
              </a:gsLst>
              <a:lin ang="2700000" scaled="1"/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5" name="Oval 12"/>
            <p:cNvSpPr>
              <a:spLocks noChangeAspect="1" noChangeArrowheads="1"/>
            </p:cNvSpPr>
            <p:nvPr/>
          </p:nvSpPr>
          <p:spPr bwMode="auto">
            <a:xfrm>
              <a:off x="1844" y="3627"/>
              <a:ext cx="19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6" name="Oval 13"/>
            <p:cNvSpPr>
              <a:spLocks noChangeAspect="1" noChangeArrowheads="1"/>
            </p:cNvSpPr>
            <p:nvPr/>
          </p:nvSpPr>
          <p:spPr bwMode="auto">
            <a:xfrm>
              <a:off x="1868" y="3627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7" name="Oval 14"/>
            <p:cNvSpPr>
              <a:spLocks noChangeAspect="1" noChangeArrowheads="1"/>
            </p:cNvSpPr>
            <p:nvPr/>
          </p:nvSpPr>
          <p:spPr bwMode="auto">
            <a:xfrm>
              <a:off x="1891" y="3627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8" name="Oval 15"/>
            <p:cNvSpPr>
              <a:spLocks noChangeAspect="1" noChangeArrowheads="1"/>
            </p:cNvSpPr>
            <p:nvPr/>
          </p:nvSpPr>
          <p:spPr bwMode="auto">
            <a:xfrm>
              <a:off x="1844" y="3613"/>
              <a:ext cx="19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39" name="Oval 16"/>
            <p:cNvSpPr>
              <a:spLocks noChangeAspect="1" noChangeArrowheads="1"/>
            </p:cNvSpPr>
            <p:nvPr/>
          </p:nvSpPr>
          <p:spPr bwMode="auto">
            <a:xfrm>
              <a:off x="1868" y="3613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0" name="Oval 17"/>
            <p:cNvSpPr>
              <a:spLocks noChangeAspect="1" noChangeArrowheads="1"/>
            </p:cNvSpPr>
            <p:nvPr/>
          </p:nvSpPr>
          <p:spPr bwMode="auto">
            <a:xfrm>
              <a:off x="1891" y="3613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1" name="Oval 18"/>
            <p:cNvSpPr>
              <a:spLocks noChangeAspect="1" noChangeArrowheads="1"/>
            </p:cNvSpPr>
            <p:nvPr/>
          </p:nvSpPr>
          <p:spPr bwMode="auto">
            <a:xfrm>
              <a:off x="1844" y="3598"/>
              <a:ext cx="19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2" name="Oval 19"/>
            <p:cNvSpPr>
              <a:spLocks noChangeAspect="1" noChangeArrowheads="1"/>
            </p:cNvSpPr>
            <p:nvPr/>
          </p:nvSpPr>
          <p:spPr bwMode="auto">
            <a:xfrm>
              <a:off x="1868" y="3598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3" name="Oval 20"/>
            <p:cNvSpPr>
              <a:spLocks noChangeAspect="1" noChangeArrowheads="1"/>
            </p:cNvSpPr>
            <p:nvPr/>
          </p:nvSpPr>
          <p:spPr bwMode="auto">
            <a:xfrm>
              <a:off x="1891" y="3598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4" name="Oval 21"/>
            <p:cNvSpPr>
              <a:spLocks noChangeAspect="1" noChangeArrowheads="1"/>
            </p:cNvSpPr>
            <p:nvPr/>
          </p:nvSpPr>
          <p:spPr bwMode="auto">
            <a:xfrm>
              <a:off x="1844" y="3583"/>
              <a:ext cx="19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5" name="Oval 22"/>
            <p:cNvSpPr>
              <a:spLocks noChangeAspect="1" noChangeArrowheads="1"/>
            </p:cNvSpPr>
            <p:nvPr/>
          </p:nvSpPr>
          <p:spPr bwMode="auto">
            <a:xfrm>
              <a:off x="1868" y="3583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6" name="Oval 23"/>
            <p:cNvSpPr>
              <a:spLocks noChangeAspect="1" noChangeArrowheads="1"/>
            </p:cNvSpPr>
            <p:nvPr/>
          </p:nvSpPr>
          <p:spPr bwMode="auto">
            <a:xfrm>
              <a:off x="1891" y="3583"/>
              <a:ext cx="18" cy="11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7" name="Freeform 24"/>
            <p:cNvSpPr>
              <a:spLocks noChangeAspect="1"/>
            </p:cNvSpPr>
            <p:nvPr/>
          </p:nvSpPr>
          <p:spPr bwMode="auto">
            <a:xfrm>
              <a:off x="1839" y="3459"/>
              <a:ext cx="76" cy="125"/>
            </a:xfrm>
            <a:custGeom>
              <a:avLst/>
              <a:gdLst>
                <a:gd name="T0" fmla="*/ 7 w 750"/>
                <a:gd name="T1" fmla="*/ 4 h 1329"/>
                <a:gd name="T2" fmla="*/ 3 w 750"/>
                <a:gd name="T3" fmla="*/ 104 h 1329"/>
                <a:gd name="T4" fmla="*/ 39 w 750"/>
                <a:gd name="T5" fmla="*/ 123 h 1329"/>
                <a:gd name="T6" fmla="*/ 74 w 750"/>
                <a:gd name="T7" fmla="*/ 104 h 1329"/>
                <a:gd name="T8" fmla="*/ 68 w 750"/>
                <a:gd name="T9" fmla="*/ 4 h 1329"/>
                <a:gd name="T10" fmla="*/ 7 w 750"/>
                <a:gd name="T11" fmla="*/ 4 h 13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0"/>
                <a:gd name="T19" fmla="*/ 0 h 1329"/>
                <a:gd name="T20" fmla="*/ 750 w 750"/>
                <a:gd name="T21" fmla="*/ 1329 h 13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0" h="1329">
                  <a:moveTo>
                    <a:pt x="73" y="44"/>
                  </a:moveTo>
                  <a:cubicBezTo>
                    <a:pt x="10" y="306"/>
                    <a:pt x="0" y="911"/>
                    <a:pt x="28" y="1107"/>
                  </a:cubicBezTo>
                  <a:cubicBezTo>
                    <a:pt x="54" y="1329"/>
                    <a:pt x="258" y="1311"/>
                    <a:pt x="380" y="1311"/>
                  </a:cubicBezTo>
                  <a:cubicBezTo>
                    <a:pt x="496" y="1309"/>
                    <a:pt x="712" y="1321"/>
                    <a:pt x="734" y="1101"/>
                  </a:cubicBezTo>
                  <a:cubicBezTo>
                    <a:pt x="750" y="887"/>
                    <a:pt x="746" y="415"/>
                    <a:pt x="670" y="41"/>
                  </a:cubicBezTo>
                  <a:cubicBezTo>
                    <a:pt x="596" y="3"/>
                    <a:pt x="146" y="0"/>
                    <a:pt x="73" y="44"/>
                  </a:cubicBezTo>
                  <a:close/>
                </a:path>
              </a:pathLst>
            </a:custGeom>
            <a:gradFill rotWithShape="0">
              <a:gsLst>
                <a:gs pos="0">
                  <a:srgbClr val="686868"/>
                </a:gs>
                <a:gs pos="100000">
                  <a:srgbClr val="000000"/>
                </a:gs>
              </a:gsLst>
              <a:lin ang="5400000" scaled="1"/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8" name="Line 25"/>
            <p:cNvSpPr>
              <a:spLocks noChangeAspect="1" noChangeShapeType="1"/>
            </p:cNvSpPr>
            <p:nvPr/>
          </p:nvSpPr>
          <p:spPr bwMode="auto">
            <a:xfrm flipV="1">
              <a:off x="1849" y="3644"/>
              <a:ext cx="7" cy="6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49" name="Line 26"/>
            <p:cNvSpPr>
              <a:spLocks noChangeAspect="1" noChangeShapeType="1"/>
            </p:cNvSpPr>
            <p:nvPr/>
          </p:nvSpPr>
          <p:spPr bwMode="auto">
            <a:xfrm flipV="1">
              <a:off x="1854" y="3647"/>
              <a:ext cx="4" cy="3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0" name="Oval 27"/>
            <p:cNvSpPr>
              <a:spLocks noChangeAspect="1" noChangeArrowheads="1"/>
            </p:cNvSpPr>
            <p:nvPr/>
          </p:nvSpPr>
          <p:spPr bwMode="auto">
            <a:xfrm>
              <a:off x="1861" y="3559"/>
              <a:ext cx="32" cy="9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1" name="Oval 28"/>
            <p:cNvSpPr>
              <a:spLocks noChangeAspect="1" noChangeArrowheads="1"/>
            </p:cNvSpPr>
            <p:nvPr/>
          </p:nvSpPr>
          <p:spPr bwMode="auto">
            <a:xfrm>
              <a:off x="1869" y="3571"/>
              <a:ext cx="16" cy="6"/>
            </a:xfrm>
            <a:prstGeom prst="ellipse">
              <a:avLst/>
            </a:prstGeom>
            <a:gradFill rotWithShape="0">
              <a:gsLst>
                <a:gs pos="0">
                  <a:srgbClr val="7F7F7F"/>
                </a:gs>
                <a:gs pos="100000">
                  <a:srgbClr val="00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2" name="Freeform 29"/>
            <p:cNvSpPr>
              <a:spLocks noChangeAspect="1"/>
            </p:cNvSpPr>
            <p:nvPr/>
          </p:nvSpPr>
          <p:spPr bwMode="auto">
            <a:xfrm>
              <a:off x="1888" y="3561"/>
              <a:ext cx="21" cy="18"/>
            </a:xfrm>
            <a:custGeom>
              <a:avLst/>
              <a:gdLst>
                <a:gd name="T0" fmla="*/ 17 w 201"/>
                <a:gd name="T1" fmla="*/ 0 h 190"/>
                <a:gd name="T2" fmla="*/ 21 w 201"/>
                <a:gd name="T3" fmla="*/ 6 h 190"/>
                <a:gd name="T4" fmla="*/ 16 w 201"/>
                <a:gd name="T5" fmla="*/ 14 h 190"/>
                <a:gd name="T6" fmla="*/ 4 w 201"/>
                <a:gd name="T7" fmla="*/ 18 h 190"/>
                <a:gd name="T8" fmla="*/ 0 w 201"/>
                <a:gd name="T9" fmla="*/ 15 h 190"/>
                <a:gd name="T10" fmla="*/ 6 w 201"/>
                <a:gd name="T11" fmla="*/ 6 h 190"/>
                <a:gd name="T12" fmla="*/ 17 w 201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1"/>
                <a:gd name="T22" fmla="*/ 0 h 190"/>
                <a:gd name="T23" fmla="*/ 201 w 201"/>
                <a:gd name="T24" fmla="*/ 190 h 1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1" h="190">
                  <a:moveTo>
                    <a:pt x="163" y="0"/>
                  </a:moveTo>
                  <a:cubicBezTo>
                    <a:pt x="186" y="0"/>
                    <a:pt x="201" y="42"/>
                    <a:pt x="199" y="66"/>
                  </a:cubicBezTo>
                  <a:cubicBezTo>
                    <a:pt x="197" y="90"/>
                    <a:pt x="175" y="126"/>
                    <a:pt x="149" y="146"/>
                  </a:cubicBezTo>
                  <a:cubicBezTo>
                    <a:pt x="123" y="166"/>
                    <a:pt x="67" y="186"/>
                    <a:pt x="43" y="188"/>
                  </a:cubicBezTo>
                  <a:cubicBezTo>
                    <a:pt x="19" y="190"/>
                    <a:pt x="0" y="180"/>
                    <a:pt x="3" y="160"/>
                  </a:cubicBezTo>
                  <a:cubicBezTo>
                    <a:pt x="6" y="140"/>
                    <a:pt x="35" y="95"/>
                    <a:pt x="61" y="68"/>
                  </a:cubicBezTo>
                  <a:cubicBezTo>
                    <a:pt x="87" y="41"/>
                    <a:pt x="140" y="1"/>
                    <a:pt x="163" y="0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3" name="Freeform 30"/>
            <p:cNvSpPr>
              <a:spLocks noChangeAspect="1"/>
            </p:cNvSpPr>
            <p:nvPr/>
          </p:nvSpPr>
          <p:spPr bwMode="auto">
            <a:xfrm flipH="1">
              <a:off x="1845" y="3561"/>
              <a:ext cx="21" cy="18"/>
            </a:xfrm>
            <a:custGeom>
              <a:avLst/>
              <a:gdLst>
                <a:gd name="T0" fmla="*/ 17 w 201"/>
                <a:gd name="T1" fmla="*/ 0 h 190"/>
                <a:gd name="T2" fmla="*/ 21 w 201"/>
                <a:gd name="T3" fmla="*/ 6 h 190"/>
                <a:gd name="T4" fmla="*/ 16 w 201"/>
                <a:gd name="T5" fmla="*/ 14 h 190"/>
                <a:gd name="T6" fmla="*/ 4 w 201"/>
                <a:gd name="T7" fmla="*/ 18 h 190"/>
                <a:gd name="T8" fmla="*/ 0 w 201"/>
                <a:gd name="T9" fmla="*/ 15 h 190"/>
                <a:gd name="T10" fmla="*/ 6 w 201"/>
                <a:gd name="T11" fmla="*/ 6 h 190"/>
                <a:gd name="T12" fmla="*/ 17 w 201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1"/>
                <a:gd name="T22" fmla="*/ 0 h 190"/>
                <a:gd name="T23" fmla="*/ 201 w 201"/>
                <a:gd name="T24" fmla="*/ 190 h 1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1" h="190">
                  <a:moveTo>
                    <a:pt x="163" y="0"/>
                  </a:moveTo>
                  <a:cubicBezTo>
                    <a:pt x="186" y="0"/>
                    <a:pt x="201" y="42"/>
                    <a:pt x="199" y="66"/>
                  </a:cubicBezTo>
                  <a:cubicBezTo>
                    <a:pt x="197" y="90"/>
                    <a:pt x="175" y="126"/>
                    <a:pt x="149" y="146"/>
                  </a:cubicBezTo>
                  <a:cubicBezTo>
                    <a:pt x="123" y="166"/>
                    <a:pt x="67" y="186"/>
                    <a:pt x="43" y="188"/>
                  </a:cubicBezTo>
                  <a:cubicBezTo>
                    <a:pt x="19" y="190"/>
                    <a:pt x="0" y="180"/>
                    <a:pt x="3" y="160"/>
                  </a:cubicBezTo>
                  <a:cubicBezTo>
                    <a:pt x="6" y="140"/>
                    <a:pt x="35" y="95"/>
                    <a:pt x="61" y="68"/>
                  </a:cubicBezTo>
                  <a:cubicBezTo>
                    <a:pt x="87" y="41"/>
                    <a:pt x="140" y="1"/>
                    <a:pt x="163" y="0"/>
                  </a:cubicBezTo>
                  <a:close/>
                </a:path>
              </a:pathLst>
            </a:custGeom>
            <a:solidFill>
              <a:srgbClr val="333333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4" name="AutoShape 31"/>
            <p:cNvSpPr>
              <a:spLocks noChangeAspect="1" noChangeArrowheads="1"/>
            </p:cNvSpPr>
            <p:nvPr/>
          </p:nvSpPr>
          <p:spPr bwMode="auto">
            <a:xfrm>
              <a:off x="1843" y="3513"/>
              <a:ext cx="68" cy="41"/>
            </a:xfrm>
            <a:prstGeom prst="roundRect">
              <a:avLst>
                <a:gd name="adj" fmla="val 12500"/>
              </a:avLst>
            </a:prstGeom>
            <a:gradFill rotWithShape="0">
              <a:gsLst>
                <a:gs pos="0">
                  <a:srgbClr val="000000"/>
                </a:gs>
                <a:gs pos="100000">
                  <a:srgbClr val="999999"/>
                </a:gs>
              </a:gsLst>
              <a:lin ang="5400000" scaled="1"/>
            </a:gra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5" name="Freeform 32"/>
            <p:cNvSpPr>
              <a:spLocks noChangeAspect="1"/>
            </p:cNvSpPr>
            <p:nvPr/>
          </p:nvSpPr>
          <p:spPr bwMode="auto">
            <a:xfrm>
              <a:off x="1850" y="3466"/>
              <a:ext cx="50" cy="43"/>
            </a:xfrm>
            <a:custGeom>
              <a:avLst/>
              <a:gdLst>
                <a:gd name="T0" fmla="*/ 0 w 496"/>
                <a:gd name="T1" fmla="*/ 27 h 454"/>
                <a:gd name="T2" fmla="*/ 8 w 496"/>
                <a:gd name="T3" fmla="*/ 7 h 454"/>
                <a:gd name="T4" fmla="*/ 30 w 496"/>
                <a:gd name="T5" fmla="*/ 0 h 454"/>
                <a:gd name="T6" fmla="*/ 49 w 496"/>
                <a:gd name="T7" fmla="*/ 10 h 454"/>
                <a:gd name="T8" fmla="*/ 33 w 496"/>
                <a:gd name="T9" fmla="*/ 32 h 454"/>
                <a:gd name="T10" fmla="*/ 7 w 496"/>
                <a:gd name="T11" fmla="*/ 42 h 454"/>
                <a:gd name="T12" fmla="*/ 0 w 496"/>
                <a:gd name="T13" fmla="*/ 27 h 4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96"/>
                <a:gd name="T22" fmla="*/ 0 h 454"/>
                <a:gd name="T23" fmla="*/ 496 w 496"/>
                <a:gd name="T24" fmla="*/ 454 h 45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96" h="454">
                  <a:moveTo>
                    <a:pt x="1" y="289"/>
                  </a:moveTo>
                  <a:cubicBezTo>
                    <a:pt x="3" y="226"/>
                    <a:pt x="34" y="116"/>
                    <a:pt x="83" y="69"/>
                  </a:cubicBezTo>
                  <a:cubicBezTo>
                    <a:pt x="132" y="22"/>
                    <a:pt x="229" y="0"/>
                    <a:pt x="297" y="5"/>
                  </a:cubicBezTo>
                  <a:cubicBezTo>
                    <a:pt x="365" y="10"/>
                    <a:pt x="486" y="45"/>
                    <a:pt x="491" y="101"/>
                  </a:cubicBezTo>
                  <a:cubicBezTo>
                    <a:pt x="496" y="157"/>
                    <a:pt x="395" y="284"/>
                    <a:pt x="325" y="341"/>
                  </a:cubicBezTo>
                  <a:cubicBezTo>
                    <a:pt x="255" y="398"/>
                    <a:pt x="127" y="454"/>
                    <a:pt x="73" y="445"/>
                  </a:cubicBezTo>
                  <a:cubicBezTo>
                    <a:pt x="19" y="436"/>
                    <a:pt x="0" y="350"/>
                    <a:pt x="1" y="289"/>
                  </a:cubicBezTo>
                  <a:close/>
                </a:path>
              </a:pathLst>
            </a:custGeom>
            <a:gradFill rotWithShape="0">
              <a:gsLst>
                <a:gs pos="0">
                  <a:srgbClr val="000000"/>
                </a:gs>
                <a:gs pos="100000">
                  <a:srgbClr val="989898"/>
                </a:gs>
              </a:gsLst>
              <a:lin ang="2700000" scaled="1"/>
            </a:gra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6" name="AutoShape 33"/>
            <p:cNvSpPr>
              <a:spLocks noChangeAspect="1" noChangeArrowheads="1"/>
            </p:cNvSpPr>
            <p:nvPr/>
          </p:nvSpPr>
          <p:spPr bwMode="auto">
            <a:xfrm>
              <a:off x="1885" y="3460"/>
              <a:ext cx="5" cy="6"/>
            </a:xfrm>
            <a:prstGeom prst="roundRect">
              <a:avLst>
                <a:gd name="adj" fmla="val 33333"/>
              </a:avLst>
            </a:prstGeom>
            <a:gradFill rotWithShape="0">
              <a:gsLst>
                <a:gs pos="0">
                  <a:srgbClr val="FFCC00"/>
                </a:gs>
                <a:gs pos="100000">
                  <a:srgbClr val="990000"/>
                </a:gs>
              </a:gsLst>
              <a:path path="shape">
                <a:fillToRect l="50000" t="50000" r="50000" b="50000"/>
              </a:path>
            </a:gra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7" name="Freeform 34"/>
            <p:cNvSpPr>
              <a:spLocks noChangeAspect="1"/>
            </p:cNvSpPr>
            <p:nvPr/>
          </p:nvSpPr>
          <p:spPr bwMode="auto">
            <a:xfrm>
              <a:off x="1854" y="3471"/>
              <a:ext cx="39" cy="33"/>
            </a:xfrm>
            <a:custGeom>
              <a:avLst/>
              <a:gdLst>
                <a:gd name="T0" fmla="*/ 0 w 385"/>
                <a:gd name="T1" fmla="*/ 21 h 351"/>
                <a:gd name="T2" fmla="*/ 6 w 385"/>
                <a:gd name="T3" fmla="*/ 5 h 351"/>
                <a:gd name="T4" fmla="*/ 23 w 385"/>
                <a:gd name="T5" fmla="*/ 0 h 351"/>
                <a:gd name="T6" fmla="*/ 39 w 385"/>
                <a:gd name="T7" fmla="*/ 7 h 351"/>
                <a:gd name="T8" fmla="*/ 26 w 385"/>
                <a:gd name="T9" fmla="*/ 24 h 351"/>
                <a:gd name="T10" fmla="*/ 6 w 385"/>
                <a:gd name="T11" fmla="*/ 33 h 351"/>
                <a:gd name="T12" fmla="*/ 0 w 385"/>
                <a:gd name="T13" fmla="*/ 21 h 3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5"/>
                <a:gd name="T22" fmla="*/ 0 h 351"/>
                <a:gd name="T23" fmla="*/ 385 w 385"/>
                <a:gd name="T24" fmla="*/ 351 h 3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5" h="351">
                  <a:moveTo>
                    <a:pt x="0" y="228"/>
                  </a:moveTo>
                  <a:cubicBezTo>
                    <a:pt x="0" y="179"/>
                    <a:pt x="22" y="93"/>
                    <a:pt x="59" y="56"/>
                  </a:cubicBezTo>
                  <a:cubicBezTo>
                    <a:pt x="97" y="19"/>
                    <a:pt x="173" y="0"/>
                    <a:pt x="227" y="3"/>
                  </a:cubicBezTo>
                  <a:cubicBezTo>
                    <a:pt x="280" y="5"/>
                    <a:pt x="377" y="30"/>
                    <a:pt x="381" y="72"/>
                  </a:cubicBezTo>
                  <a:cubicBezTo>
                    <a:pt x="385" y="114"/>
                    <a:pt x="307" y="210"/>
                    <a:pt x="253" y="256"/>
                  </a:cubicBezTo>
                  <a:cubicBezTo>
                    <a:pt x="199" y="302"/>
                    <a:pt x="101" y="351"/>
                    <a:pt x="59" y="346"/>
                  </a:cubicBezTo>
                  <a:cubicBezTo>
                    <a:pt x="17" y="341"/>
                    <a:pt x="0" y="275"/>
                    <a:pt x="0" y="228"/>
                  </a:cubicBezTo>
                  <a:close/>
                </a:path>
              </a:pathLst>
            </a:custGeom>
            <a:solidFill>
              <a:srgbClr val="4A4A4A"/>
            </a:soli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8" name="Freeform 35"/>
            <p:cNvSpPr>
              <a:spLocks noChangeAspect="1"/>
            </p:cNvSpPr>
            <p:nvPr/>
          </p:nvSpPr>
          <p:spPr bwMode="auto">
            <a:xfrm>
              <a:off x="1860" y="3478"/>
              <a:ext cx="18" cy="15"/>
            </a:xfrm>
            <a:custGeom>
              <a:avLst/>
              <a:gdLst>
                <a:gd name="T0" fmla="*/ 0 w 168"/>
                <a:gd name="T1" fmla="*/ 15 h 156"/>
                <a:gd name="T2" fmla="*/ 18 w 168"/>
                <a:gd name="T3" fmla="*/ 0 h 156"/>
                <a:gd name="T4" fmla="*/ 0 60000 65536"/>
                <a:gd name="T5" fmla="*/ 0 60000 65536"/>
                <a:gd name="T6" fmla="*/ 0 w 168"/>
                <a:gd name="T7" fmla="*/ 0 h 156"/>
                <a:gd name="T8" fmla="*/ 168 w 168"/>
                <a:gd name="T9" fmla="*/ 156 h 1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8" h="156">
                  <a:moveTo>
                    <a:pt x="0" y="156"/>
                  </a:moveTo>
                  <a:cubicBezTo>
                    <a:pt x="32" y="76"/>
                    <a:pt x="102" y="24"/>
                    <a:pt x="168" y="0"/>
                  </a:cubicBezTo>
                </a:path>
              </a:pathLst>
            </a:custGeom>
            <a:solidFill>
              <a:srgbClr val="4A4A4A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59" name="Freeform 36"/>
            <p:cNvSpPr>
              <a:spLocks noChangeAspect="1"/>
            </p:cNvSpPr>
            <p:nvPr/>
          </p:nvSpPr>
          <p:spPr bwMode="auto">
            <a:xfrm>
              <a:off x="1859" y="3477"/>
              <a:ext cx="14" cy="11"/>
            </a:xfrm>
            <a:custGeom>
              <a:avLst/>
              <a:gdLst>
                <a:gd name="T0" fmla="*/ 0 w 168"/>
                <a:gd name="T1" fmla="*/ 11 h 156"/>
                <a:gd name="T2" fmla="*/ 14 w 168"/>
                <a:gd name="T3" fmla="*/ 0 h 156"/>
                <a:gd name="T4" fmla="*/ 0 60000 65536"/>
                <a:gd name="T5" fmla="*/ 0 60000 65536"/>
                <a:gd name="T6" fmla="*/ 0 w 168"/>
                <a:gd name="T7" fmla="*/ 0 h 156"/>
                <a:gd name="T8" fmla="*/ 168 w 168"/>
                <a:gd name="T9" fmla="*/ 156 h 1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8" h="156">
                  <a:moveTo>
                    <a:pt x="0" y="156"/>
                  </a:moveTo>
                  <a:cubicBezTo>
                    <a:pt x="32" y="76"/>
                    <a:pt x="102" y="24"/>
                    <a:pt x="168" y="0"/>
                  </a:cubicBezTo>
                </a:path>
              </a:pathLst>
            </a:custGeom>
            <a:solidFill>
              <a:srgbClr val="4A4A4A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60" name="Freeform 37"/>
            <p:cNvSpPr>
              <a:spLocks noChangeAspect="1"/>
            </p:cNvSpPr>
            <p:nvPr/>
          </p:nvSpPr>
          <p:spPr bwMode="auto">
            <a:xfrm>
              <a:off x="1859" y="3474"/>
              <a:ext cx="11" cy="9"/>
            </a:xfrm>
            <a:custGeom>
              <a:avLst/>
              <a:gdLst>
                <a:gd name="T0" fmla="*/ 0 w 168"/>
                <a:gd name="T1" fmla="*/ 9 h 156"/>
                <a:gd name="T2" fmla="*/ 11 w 168"/>
                <a:gd name="T3" fmla="*/ 0 h 156"/>
                <a:gd name="T4" fmla="*/ 0 60000 65536"/>
                <a:gd name="T5" fmla="*/ 0 60000 65536"/>
                <a:gd name="T6" fmla="*/ 0 w 168"/>
                <a:gd name="T7" fmla="*/ 0 h 156"/>
                <a:gd name="T8" fmla="*/ 168 w 168"/>
                <a:gd name="T9" fmla="*/ 156 h 1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8" h="156">
                  <a:moveTo>
                    <a:pt x="0" y="156"/>
                  </a:moveTo>
                  <a:cubicBezTo>
                    <a:pt x="32" y="76"/>
                    <a:pt x="102" y="24"/>
                    <a:pt x="168" y="0"/>
                  </a:cubicBezTo>
                </a:path>
              </a:pathLst>
            </a:custGeom>
            <a:solidFill>
              <a:srgbClr val="4A4A4A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61" name="AutoShape 38"/>
            <p:cNvSpPr>
              <a:spLocks noChangeAspect="1" noChangeArrowheads="1"/>
            </p:cNvSpPr>
            <p:nvPr/>
          </p:nvSpPr>
          <p:spPr bwMode="auto">
            <a:xfrm>
              <a:off x="1846" y="3524"/>
              <a:ext cx="62" cy="28"/>
            </a:xfrm>
            <a:prstGeom prst="roundRect">
              <a:avLst>
                <a:gd name="adj" fmla="val 11722"/>
              </a:avLst>
            </a:prstGeom>
            <a:solidFill>
              <a:srgbClr val="FFFFFF"/>
            </a:solidFill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62" name="Oval 39"/>
            <p:cNvSpPr>
              <a:spLocks noChangeAspect="1" noChangeArrowheads="1"/>
            </p:cNvSpPr>
            <p:nvPr/>
          </p:nvSpPr>
          <p:spPr bwMode="auto">
            <a:xfrm rot="-2652612">
              <a:off x="1887" y="3566"/>
              <a:ext cx="22" cy="7"/>
            </a:xfrm>
            <a:prstGeom prst="ellipse">
              <a:avLst/>
            </a:prstGeom>
            <a:gradFill rotWithShape="0">
              <a:gsLst>
                <a:gs pos="0">
                  <a:srgbClr val="999999"/>
                </a:gs>
                <a:gs pos="100000">
                  <a:srgbClr val="333333"/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63" name="Oval 40"/>
            <p:cNvSpPr>
              <a:spLocks noChangeAspect="1" noChangeArrowheads="1"/>
            </p:cNvSpPr>
            <p:nvPr/>
          </p:nvSpPr>
          <p:spPr bwMode="auto">
            <a:xfrm rot="2851035" flipH="1">
              <a:off x="1846" y="3563"/>
              <a:ext cx="16" cy="11"/>
            </a:xfrm>
            <a:prstGeom prst="ellipse">
              <a:avLst/>
            </a:prstGeom>
            <a:gradFill rotWithShape="0">
              <a:gsLst>
                <a:gs pos="0">
                  <a:srgbClr val="999999"/>
                </a:gs>
                <a:gs pos="100000">
                  <a:srgbClr val="333333"/>
                </a:gs>
              </a:gsLst>
              <a:path path="shape">
                <a:fillToRect l="50000" t="50000" r="50000" b="50000"/>
              </a:path>
            </a:gradFill>
            <a:ln w="31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131084" name="AutoShape 41"/>
          <p:cNvSpPr>
            <a:spLocks noChangeArrowheads="1"/>
          </p:cNvSpPr>
          <p:nvPr/>
        </p:nvSpPr>
        <p:spPr bwMode="auto">
          <a:xfrm>
            <a:off x="563563" y="1116013"/>
            <a:ext cx="6723062" cy="122555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endParaRPr kumimoji="0" lang="fr-FR" sz="2800" b="1">
              <a:latin typeface="+mn-lt"/>
            </a:endParaRPr>
          </a:p>
        </p:txBody>
      </p:sp>
      <p:sp>
        <p:nvSpPr>
          <p:cNvPr id="131085" name="Oval 42"/>
          <p:cNvSpPr>
            <a:spLocks noChangeArrowheads="1"/>
          </p:cNvSpPr>
          <p:nvPr/>
        </p:nvSpPr>
        <p:spPr bwMode="auto">
          <a:xfrm>
            <a:off x="820738" y="1387475"/>
            <a:ext cx="1025525" cy="546100"/>
          </a:xfrm>
          <a:prstGeom prst="ellipse">
            <a:avLst/>
          </a:prstGeom>
          <a:solidFill>
            <a:srgbClr val="FFFF6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r>
              <a:rPr kumimoji="0" lang="pl-PL" sz="1300" b="1">
                <a:latin typeface="+mn-lt"/>
              </a:rPr>
              <a:t>Konwersacyjne</a:t>
            </a:r>
            <a:endParaRPr kumimoji="0" lang="fr-FR" sz="1300" b="1">
              <a:latin typeface="+mn-lt"/>
            </a:endParaRPr>
          </a:p>
        </p:txBody>
      </p:sp>
      <p:sp>
        <p:nvSpPr>
          <p:cNvPr id="131086" name="Oval 43"/>
          <p:cNvSpPr>
            <a:spLocks noChangeArrowheads="1"/>
          </p:cNvSpPr>
          <p:nvPr/>
        </p:nvSpPr>
        <p:spPr bwMode="auto">
          <a:xfrm>
            <a:off x="2019300" y="1457325"/>
            <a:ext cx="1196975" cy="544513"/>
          </a:xfrm>
          <a:prstGeom prst="ellipse">
            <a:avLst/>
          </a:prstGeom>
          <a:solidFill>
            <a:srgbClr val="FFFF6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r>
              <a:rPr kumimoji="0" lang="fr-FR" sz="1300" b="1" dirty="0">
                <a:latin typeface="+mn-lt"/>
              </a:rPr>
              <a:t>Str</a:t>
            </a:r>
            <a:r>
              <a:rPr kumimoji="0" lang="pl-PL" sz="1300" b="1" dirty="0" err="1">
                <a:latin typeface="+mn-lt"/>
              </a:rPr>
              <a:t>umieniowanie</a:t>
            </a:r>
            <a:endParaRPr kumimoji="0" lang="fr-FR" sz="1300" b="1" dirty="0">
              <a:latin typeface="+mn-lt"/>
            </a:endParaRPr>
          </a:p>
        </p:txBody>
      </p:sp>
      <p:sp>
        <p:nvSpPr>
          <p:cNvPr id="131087" name="Oval 44"/>
          <p:cNvSpPr>
            <a:spLocks noChangeArrowheads="1"/>
          </p:cNvSpPr>
          <p:nvPr/>
        </p:nvSpPr>
        <p:spPr bwMode="auto">
          <a:xfrm>
            <a:off x="3509963" y="1455738"/>
            <a:ext cx="1023937" cy="544512"/>
          </a:xfrm>
          <a:prstGeom prst="ellipse">
            <a:avLst/>
          </a:prstGeom>
          <a:solidFill>
            <a:srgbClr val="FFFF6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r>
              <a:rPr kumimoji="0" lang="pl-PL" sz="1300" b="1">
                <a:latin typeface="+mn-lt"/>
              </a:rPr>
              <a:t>Nadawanie</a:t>
            </a:r>
            <a:endParaRPr kumimoji="0" lang="fr-FR" sz="1300" b="1">
              <a:latin typeface="+mn-lt"/>
            </a:endParaRPr>
          </a:p>
        </p:txBody>
      </p:sp>
      <p:sp>
        <p:nvSpPr>
          <p:cNvPr id="131088" name="Oval 45"/>
          <p:cNvSpPr>
            <a:spLocks noChangeArrowheads="1"/>
          </p:cNvSpPr>
          <p:nvPr/>
        </p:nvSpPr>
        <p:spPr bwMode="auto">
          <a:xfrm>
            <a:off x="4919663" y="1455738"/>
            <a:ext cx="1022350" cy="544512"/>
          </a:xfrm>
          <a:prstGeom prst="ellipse">
            <a:avLst/>
          </a:prstGeom>
          <a:solidFill>
            <a:srgbClr val="FFFF6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r>
              <a:rPr kumimoji="0" lang="pl-PL" sz="1300" b="1">
                <a:latin typeface="+mn-lt"/>
              </a:rPr>
              <a:t>Wymiana</a:t>
            </a:r>
          </a:p>
          <a:p>
            <a:pPr algn="ctr" defTabSz="873125" eaLnBrk="0" hangingPunct="0"/>
            <a:r>
              <a:rPr kumimoji="0" lang="pl-PL" sz="1300" b="1">
                <a:latin typeface="+mn-lt"/>
              </a:rPr>
              <a:t>wiadomości</a:t>
            </a:r>
            <a:endParaRPr kumimoji="0" lang="fr-FR" sz="1300" b="1">
              <a:latin typeface="+mn-lt"/>
            </a:endParaRPr>
          </a:p>
        </p:txBody>
      </p:sp>
      <p:sp>
        <p:nvSpPr>
          <p:cNvPr id="131089" name="Oval 46"/>
          <p:cNvSpPr>
            <a:spLocks noChangeArrowheads="1"/>
          </p:cNvSpPr>
          <p:nvPr/>
        </p:nvSpPr>
        <p:spPr bwMode="auto">
          <a:xfrm>
            <a:off x="6118225" y="1412875"/>
            <a:ext cx="1022350" cy="546100"/>
          </a:xfrm>
          <a:prstGeom prst="ellipse">
            <a:avLst/>
          </a:prstGeom>
          <a:solidFill>
            <a:srgbClr val="FFFF66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r>
              <a:rPr kumimoji="0" lang="pl-PL" sz="1300" b="1">
                <a:latin typeface="+mn-lt"/>
              </a:rPr>
              <a:t>Internet</a:t>
            </a:r>
            <a:endParaRPr kumimoji="0" lang="fr-FR" sz="1300" b="1">
              <a:latin typeface="+mn-lt"/>
            </a:endParaRPr>
          </a:p>
        </p:txBody>
      </p:sp>
      <p:sp>
        <p:nvSpPr>
          <p:cNvPr id="131090" name="Rectangle 47"/>
          <p:cNvSpPr>
            <a:spLocks noChangeArrowheads="1"/>
          </p:cNvSpPr>
          <p:nvPr/>
        </p:nvSpPr>
        <p:spPr bwMode="auto">
          <a:xfrm>
            <a:off x="2355850" y="1116013"/>
            <a:ext cx="4051300" cy="3495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1700" b="1" dirty="0">
                <a:latin typeface="+mn-lt"/>
              </a:rPr>
              <a:t>Wsparcie dla szerokiego spektrum usług</a:t>
            </a:r>
            <a:endParaRPr kumimoji="0" lang="fr-FR" sz="1700" b="1" dirty="0">
              <a:latin typeface="+mn-lt"/>
            </a:endParaRPr>
          </a:p>
        </p:txBody>
      </p:sp>
      <p:sp>
        <p:nvSpPr>
          <p:cNvPr id="131091" name="Rectangle 48"/>
          <p:cNvSpPr>
            <a:spLocks noChangeArrowheads="1"/>
          </p:cNvSpPr>
          <p:nvPr/>
        </p:nvSpPr>
        <p:spPr bwMode="auto">
          <a:xfrm>
            <a:off x="623888" y="2001838"/>
            <a:ext cx="6600825" cy="31877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1500" b="1">
                <a:latin typeface="+mn-lt"/>
              </a:rPr>
              <a:t>Wsparcie dla usług konwergentnych obejmujących sieć stacjonarną i mobilną</a:t>
            </a:r>
            <a:endParaRPr kumimoji="0" lang="fr-FR" sz="1500" b="1">
              <a:latin typeface="+mn-lt"/>
            </a:endParaRPr>
          </a:p>
        </p:txBody>
      </p:sp>
      <p:sp>
        <p:nvSpPr>
          <p:cNvPr id="131092" name="AutoShape 49"/>
          <p:cNvSpPr>
            <a:spLocks noChangeArrowheads="1"/>
          </p:cNvSpPr>
          <p:nvPr/>
        </p:nvSpPr>
        <p:spPr bwMode="auto">
          <a:xfrm>
            <a:off x="563563" y="2614613"/>
            <a:ext cx="6723062" cy="81756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lIns="87078" tIns="43545" rIns="87078" bIns="43545" anchor="ctr"/>
          <a:lstStyle/>
          <a:p>
            <a:pPr algn="ctr" defTabSz="873125" eaLnBrk="0" hangingPunct="0"/>
            <a:endParaRPr kumimoji="0" lang="fr-FR" sz="2800" b="1">
              <a:latin typeface="+mn-lt"/>
            </a:endParaRPr>
          </a:p>
        </p:txBody>
      </p:sp>
      <p:sp>
        <p:nvSpPr>
          <p:cNvPr id="131093" name="Freeform 50"/>
          <p:cNvSpPr>
            <a:spLocks/>
          </p:cNvSpPr>
          <p:nvPr/>
        </p:nvSpPr>
        <p:spPr bwMode="auto">
          <a:xfrm flipH="1" flipV="1">
            <a:off x="2579688" y="5270500"/>
            <a:ext cx="1473200" cy="749300"/>
          </a:xfrm>
          <a:custGeom>
            <a:avLst/>
            <a:gdLst>
              <a:gd name="T0" fmla="*/ 1224303 w 876"/>
              <a:gd name="T1" fmla="*/ 156633 h 708"/>
              <a:gd name="T2" fmla="*/ 1177215 w 876"/>
              <a:gd name="T3" fmla="*/ 119592 h 708"/>
              <a:gd name="T4" fmla="*/ 1109945 w 876"/>
              <a:gd name="T5" fmla="*/ 97367 h 708"/>
              <a:gd name="T6" fmla="*/ 1015768 w 876"/>
              <a:gd name="T7" fmla="*/ 86783 h 708"/>
              <a:gd name="T8" fmla="*/ 909819 w 876"/>
              <a:gd name="T9" fmla="*/ 99483 h 708"/>
              <a:gd name="T10" fmla="*/ 849276 w 876"/>
              <a:gd name="T11" fmla="*/ 75142 h 708"/>
              <a:gd name="T12" fmla="*/ 782007 w 876"/>
              <a:gd name="T13" fmla="*/ 27517 h 708"/>
              <a:gd name="T14" fmla="*/ 667649 w 876"/>
              <a:gd name="T15" fmla="*/ 1058 h 708"/>
              <a:gd name="T16" fmla="*/ 551609 w 876"/>
              <a:gd name="T17" fmla="*/ 6350 h 708"/>
              <a:gd name="T18" fmla="*/ 443978 w 876"/>
              <a:gd name="T19" fmla="*/ 42333 h 708"/>
              <a:gd name="T20" fmla="*/ 388481 w 876"/>
              <a:gd name="T21" fmla="*/ 87842 h 708"/>
              <a:gd name="T22" fmla="*/ 339711 w 876"/>
              <a:gd name="T23" fmla="*/ 106892 h 708"/>
              <a:gd name="T24" fmla="*/ 247215 w 876"/>
              <a:gd name="T25" fmla="*/ 119592 h 708"/>
              <a:gd name="T26" fmla="*/ 184991 w 876"/>
              <a:gd name="T27" fmla="*/ 164042 h 708"/>
              <a:gd name="T28" fmla="*/ 176582 w 876"/>
              <a:gd name="T29" fmla="*/ 214842 h 708"/>
              <a:gd name="T30" fmla="*/ 121085 w 876"/>
              <a:gd name="T31" fmla="*/ 218017 h 708"/>
              <a:gd name="T32" fmla="*/ 65588 w 876"/>
              <a:gd name="T33" fmla="*/ 239183 h 708"/>
              <a:gd name="T34" fmla="*/ 35316 w 876"/>
              <a:gd name="T35" fmla="*/ 263525 h 708"/>
              <a:gd name="T36" fmla="*/ 10090 w 876"/>
              <a:gd name="T37" fmla="*/ 298450 h 708"/>
              <a:gd name="T38" fmla="*/ 13454 w 876"/>
              <a:gd name="T39" fmla="*/ 331258 h 708"/>
              <a:gd name="T40" fmla="*/ 10090 w 876"/>
              <a:gd name="T41" fmla="*/ 371475 h 708"/>
              <a:gd name="T42" fmla="*/ 1682 w 876"/>
              <a:gd name="T43" fmla="*/ 411692 h 708"/>
              <a:gd name="T44" fmla="*/ 15136 w 876"/>
              <a:gd name="T45" fmla="*/ 452967 h 708"/>
              <a:gd name="T46" fmla="*/ 8409 w 876"/>
              <a:gd name="T47" fmla="*/ 495300 h 708"/>
              <a:gd name="T48" fmla="*/ 0 w 876"/>
              <a:gd name="T49" fmla="*/ 534458 h 708"/>
              <a:gd name="T50" fmla="*/ 16817 w 876"/>
              <a:gd name="T51" fmla="*/ 584200 h 708"/>
              <a:gd name="T52" fmla="*/ 60542 w 876"/>
              <a:gd name="T53" fmla="*/ 619125 h 708"/>
              <a:gd name="T54" fmla="*/ 151356 w 876"/>
              <a:gd name="T55" fmla="*/ 642408 h 708"/>
              <a:gd name="T56" fmla="*/ 221989 w 876"/>
              <a:gd name="T57" fmla="*/ 627592 h 708"/>
              <a:gd name="T58" fmla="*/ 260669 w 876"/>
              <a:gd name="T59" fmla="*/ 660400 h 708"/>
              <a:gd name="T60" fmla="*/ 311121 w 876"/>
              <a:gd name="T61" fmla="*/ 681567 h 708"/>
              <a:gd name="T62" fmla="*/ 383436 w 876"/>
              <a:gd name="T63" fmla="*/ 695325 h 708"/>
              <a:gd name="T64" fmla="*/ 469204 w 876"/>
              <a:gd name="T65" fmla="*/ 686858 h 708"/>
              <a:gd name="T66" fmla="*/ 526383 w 876"/>
              <a:gd name="T67" fmla="*/ 696383 h 708"/>
              <a:gd name="T68" fmla="*/ 573472 w 876"/>
              <a:gd name="T69" fmla="*/ 722842 h 708"/>
              <a:gd name="T70" fmla="*/ 639059 w 876"/>
              <a:gd name="T71" fmla="*/ 736600 h 708"/>
              <a:gd name="T72" fmla="*/ 701284 w 876"/>
              <a:gd name="T73" fmla="*/ 733425 h 708"/>
              <a:gd name="T74" fmla="*/ 761826 w 876"/>
              <a:gd name="T75" fmla="*/ 706967 h 708"/>
              <a:gd name="T76" fmla="*/ 803869 w 876"/>
              <a:gd name="T77" fmla="*/ 733425 h 708"/>
              <a:gd name="T78" fmla="*/ 867776 w 876"/>
              <a:gd name="T79" fmla="*/ 748242 h 708"/>
              <a:gd name="T80" fmla="*/ 948499 w 876"/>
              <a:gd name="T81" fmla="*/ 738717 h 708"/>
              <a:gd name="T82" fmla="*/ 1007359 w 876"/>
              <a:gd name="T83" fmla="*/ 706967 h 708"/>
              <a:gd name="T84" fmla="*/ 1054448 w 876"/>
              <a:gd name="T85" fmla="*/ 693208 h 708"/>
              <a:gd name="T86" fmla="*/ 1131808 w 876"/>
              <a:gd name="T87" fmla="*/ 696383 h 708"/>
              <a:gd name="T88" fmla="*/ 1197396 w 876"/>
              <a:gd name="T89" fmla="*/ 675217 h 708"/>
              <a:gd name="T90" fmla="*/ 1237757 w 876"/>
              <a:gd name="T91" fmla="*/ 640292 h 708"/>
              <a:gd name="T92" fmla="*/ 1262983 w 876"/>
              <a:gd name="T93" fmla="*/ 623358 h 708"/>
              <a:gd name="T94" fmla="*/ 1333616 w 876"/>
              <a:gd name="T95" fmla="*/ 619125 h 708"/>
              <a:gd name="T96" fmla="*/ 1399204 w 876"/>
              <a:gd name="T97" fmla="*/ 585258 h 708"/>
              <a:gd name="T98" fmla="*/ 1432838 w 876"/>
              <a:gd name="T99" fmla="*/ 534458 h 708"/>
              <a:gd name="T100" fmla="*/ 1436202 w 876"/>
              <a:gd name="T101" fmla="*/ 475192 h 708"/>
              <a:gd name="T102" fmla="*/ 1451337 w 876"/>
              <a:gd name="T103" fmla="*/ 420158 h 708"/>
              <a:gd name="T104" fmla="*/ 1471518 w 876"/>
              <a:gd name="T105" fmla="*/ 365125 h 708"/>
              <a:gd name="T106" fmla="*/ 1463110 w 876"/>
              <a:gd name="T107" fmla="*/ 304800 h 708"/>
              <a:gd name="T108" fmla="*/ 1416021 w 876"/>
              <a:gd name="T109" fmla="*/ 256117 h 708"/>
              <a:gd name="T110" fmla="*/ 1348752 w 876"/>
              <a:gd name="T111" fmla="*/ 218017 h 708"/>
              <a:gd name="T112" fmla="*/ 1259620 w 876"/>
              <a:gd name="T113" fmla="*/ 200025 h 708"/>
              <a:gd name="T114" fmla="*/ 1237757 w 876"/>
              <a:gd name="T115" fmla="*/ 176742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094" name="Freeform 51"/>
          <p:cNvSpPr>
            <a:spLocks/>
          </p:cNvSpPr>
          <p:nvPr/>
        </p:nvSpPr>
        <p:spPr bwMode="auto">
          <a:xfrm flipH="1" flipV="1">
            <a:off x="4503738" y="5203825"/>
            <a:ext cx="1344612" cy="679450"/>
          </a:xfrm>
          <a:custGeom>
            <a:avLst/>
            <a:gdLst>
              <a:gd name="T0" fmla="*/ 1117440 w 876"/>
              <a:gd name="T1" fmla="*/ 142032 h 708"/>
              <a:gd name="T2" fmla="*/ 1074462 w 876"/>
              <a:gd name="T3" fmla="*/ 108443 h 708"/>
              <a:gd name="T4" fmla="*/ 1013064 w 876"/>
              <a:gd name="T5" fmla="*/ 88290 h 708"/>
              <a:gd name="T6" fmla="*/ 927107 w 876"/>
              <a:gd name="T7" fmla="*/ 78693 h 708"/>
              <a:gd name="T8" fmla="*/ 830405 w 876"/>
              <a:gd name="T9" fmla="*/ 90209 h 708"/>
              <a:gd name="T10" fmla="*/ 775147 w 876"/>
              <a:gd name="T11" fmla="*/ 68137 h 708"/>
              <a:gd name="T12" fmla="*/ 713750 w 876"/>
              <a:gd name="T13" fmla="*/ 24952 h 708"/>
              <a:gd name="T14" fmla="*/ 609373 w 876"/>
              <a:gd name="T15" fmla="*/ 960 h 708"/>
              <a:gd name="T16" fmla="*/ 503462 w 876"/>
              <a:gd name="T17" fmla="*/ 5758 h 708"/>
              <a:gd name="T18" fmla="*/ 405226 w 876"/>
              <a:gd name="T19" fmla="*/ 38387 h 708"/>
              <a:gd name="T20" fmla="*/ 354572 w 876"/>
              <a:gd name="T21" fmla="*/ 79653 h 708"/>
              <a:gd name="T22" fmla="*/ 310059 w 876"/>
              <a:gd name="T23" fmla="*/ 96927 h 708"/>
              <a:gd name="T24" fmla="*/ 225637 w 876"/>
              <a:gd name="T25" fmla="*/ 108443 h 708"/>
              <a:gd name="T26" fmla="*/ 168844 w 876"/>
              <a:gd name="T27" fmla="*/ 148750 h 708"/>
              <a:gd name="T28" fmla="*/ 161169 w 876"/>
              <a:gd name="T29" fmla="*/ 194814 h 708"/>
              <a:gd name="T30" fmla="*/ 110516 w 876"/>
              <a:gd name="T31" fmla="*/ 197693 h 708"/>
              <a:gd name="T32" fmla="*/ 59863 w 876"/>
              <a:gd name="T33" fmla="*/ 216887 h 708"/>
              <a:gd name="T34" fmla="*/ 32234 w 876"/>
              <a:gd name="T35" fmla="*/ 238959 h 708"/>
              <a:gd name="T36" fmla="*/ 9210 w 876"/>
              <a:gd name="T37" fmla="*/ 270628 h 708"/>
              <a:gd name="T38" fmla="*/ 12280 w 876"/>
              <a:gd name="T39" fmla="*/ 300378 h 708"/>
              <a:gd name="T40" fmla="*/ 9210 w 876"/>
              <a:gd name="T41" fmla="*/ 336846 h 708"/>
              <a:gd name="T42" fmla="*/ 1535 w 876"/>
              <a:gd name="T43" fmla="*/ 373314 h 708"/>
              <a:gd name="T44" fmla="*/ 13815 w 876"/>
              <a:gd name="T45" fmla="*/ 410741 h 708"/>
              <a:gd name="T46" fmla="*/ 7675 w 876"/>
              <a:gd name="T47" fmla="*/ 449128 h 708"/>
              <a:gd name="T48" fmla="*/ 0 w 876"/>
              <a:gd name="T49" fmla="*/ 484636 h 708"/>
              <a:gd name="T50" fmla="*/ 15349 w 876"/>
              <a:gd name="T51" fmla="*/ 529741 h 708"/>
              <a:gd name="T52" fmla="*/ 55258 w 876"/>
              <a:gd name="T53" fmla="*/ 561410 h 708"/>
              <a:gd name="T54" fmla="*/ 138145 w 876"/>
              <a:gd name="T55" fmla="*/ 582523 h 708"/>
              <a:gd name="T56" fmla="*/ 202613 w 876"/>
              <a:gd name="T57" fmla="*/ 569087 h 708"/>
              <a:gd name="T58" fmla="*/ 237917 w 876"/>
              <a:gd name="T59" fmla="*/ 598837 h 708"/>
              <a:gd name="T60" fmla="*/ 283965 w 876"/>
              <a:gd name="T61" fmla="*/ 618031 h 708"/>
              <a:gd name="T62" fmla="*/ 349968 w 876"/>
              <a:gd name="T63" fmla="*/ 630507 h 708"/>
              <a:gd name="T64" fmla="*/ 428250 w 876"/>
              <a:gd name="T65" fmla="*/ 622829 h 708"/>
              <a:gd name="T66" fmla="*/ 480438 w 876"/>
              <a:gd name="T67" fmla="*/ 631466 h 708"/>
              <a:gd name="T68" fmla="*/ 523416 w 876"/>
              <a:gd name="T69" fmla="*/ 655458 h 708"/>
              <a:gd name="T70" fmla="*/ 583279 w 876"/>
              <a:gd name="T71" fmla="*/ 667934 h 708"/>
              <a:gd name="T72" fmla="*/ 640072 w 876"/>
              <a:gd name="T73" fmla="*/ 665055 h 708"/>
              <a:gd name="T74" fmla="*/ 695330 w 876"/>
              <a:gd name="T75" fmla="*/ 641063 h 708"/>
              <a:gd name="T76" fmla="*/ 733704 w 876"/>
              <a:gd name="T77" fmla="*/ 665055 h 708"/>
              <a:gd name="T78" fmla="*/ 792032 w 876"/>
              <a:gd name="T79" fmla="*/ 678490 h 708"/>
              <a:gd name="T80" fmla="*/ 865709 w 876"/>
              <a:gd name="T81" fmla="*/ 669853 h 708"/>
              <a:gd name="T82" fmla="*/ 919432 w 876"/>
              <a:gd name="T83" fmla="*/ 641063 h 708"/>
              <a:gd name="T84" fmla="*/ 962411 w 876"/>
              <a:gd name="T85" fmla="*/ 628587 h 708"/>
              <a:gd name="T86" fmla="*/ 1033018 w 876"/>
              <a:gd name="T87" fmla="*/ 631466 h 708"/>
              <a:gd name="T88" fmla="*/ 1092881 w 876"/>
              <a:gd name="T89" fmla="*/ 612273 h 708"/>
              <a:gd name="T90" fmla="*/ 1129720 w 876"/>
              <a:gd name="T91" fmla="*/ 580603 h 708"/>
              <a:gd name="T92" fmla="*/ 1152744 w 876"/>
              <a:gd name="T93" fmla="*/ 565249 h 708"/>
              <a:gd name="T94" fmla="*/ 1217212 w 876"/>
              <a:gd name="T95" fmla="*/ 561410 h 708"/>
              <a:gd name="T96" fmla="*/ 1277074 w 876"/>
              <a:gd name="T97" fmla="*/ 530700 h 708"/>
              <a:gd name="T98" fmla="*/ 1307773 w 876"/>
              <a:gd name="T99" fmla="*/ 484636 h 708"/>
              <a:gd name="T100" fmla="*/ 1310843 w 876"/>
              <a:gd name="T101" fmla="*/ 430894 h 708"/>
              <a:gd name="T102" fmla="*/ 1324658 w 876"/>
              <a:gd name="T103" fmla="*/ 380991 h 708"/>
              <a:gd name="T104" fmla="*/ 1343077 w 876"/>
              <a:gd name="T105" fmla="*/ 331088 h 708"/>
              <a:gd name="T106" fmla="*/ 1335402 w 876"/>
              <a:gd name="T107" fmla="*/ 276386 h 708"/>
              <a:gd name="T108" fmla="*/ 1292424 w 876"/>
              <a:gd name="T109" fmla="*/ 232241 h 708"/>
              <a:gd name="T110" fmla="*/ 1231026 w 876"/>
              <a:gd name="T111" fmla="*/ 197693 h 708"/>
              <a:gd name="T112" fmla="*/ 1149674 w 876"/>
              <a:gd name="T113" fmla="*/ 181379 h 708"/>
              <a:gd name="T114" fmla="*/ 1129720 w 876"/>
              <a:gd name="T115" fmla="*/ 160266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095" name="Freeform 52"/>
          <p:cNvSpPr>
            <a:spLocks/>
          </p:cNvSpPr>
          <p:nvPr/>
        </p:nvSpPr>
        <p:spPr bwMode="auto">
          <a:xfrm flipH="1" flipV="1">
            <a:off x="6040438" y="5203825"/>
            <a:ext cx="1214437" cy="544513"/>
          </a:xfrm>
          <a:custGeom>
            <a:avLst/>
            <a:gdLst>
              <a:gd name="T0" fmla="*/ 1009258 w 876"/>
              <a:gd name="T1" fmla="*/ 113825 h 708"/>
              <a:gd name="T2" fmla="*/ 970441 w 876"/>
              <a:gd name="T3" fmla="*/ 86907 h 708"/>
              <a:gd name="T4" fmla="*/ 914987 w 876"/>
              <a:gd name="T5" fmla="*/ 70756 h 708"/>
              <a:gd name="T6" fmla="*/ 837352 w 876"/>
              <a:gd name="T7" fmla="*/ 63065 h 708"/>
              <a:gd name="T8" fmla="*/ 750012 w 876"/>
              <a:gd name="T9" fmla="*/ 72294 h 708"/>
              <a:gd name="T10" fmla="*/ 700103 w 876"/>
              <a:gd name="T11" fmla="*/ 54605 h 708"/>
              <a:gd name="T12" fmla="*/ 644650 w 876"/>
              <a:gd name="T13" fmla="*/ 19996 h 708"/>
              <a:gd name="T14" fmla="*/ 550378 w 876"/>
              <a:gd name="T15" fmla="*/ 769 h 708"/>
              <a:gd name="T16" fmla="*/ 454721 w 876"/>
              <a:gd name="T17" fmla="*/ 4615 h 708"/>
              <a:gd name="T18" fmla="*/ 365995 w 876"/>
              <a:gd name="T19" fmla="*/ 30763 h 708"/>
              <a:gd name="T20" fmla="*/ 320245 w 876"/>
              <a:gd name="T21" fmla="*/ 63834 h 708"/>
              <a:gd name="T22" fmla="*/ 280041 w 876"/>
              <a:gd name="T23" fmla="*/ 77678 h 708"/>
              <a:gd name="T24" fmla="*/ 203793 w 876"/>
              <a:gd name="T25" fmla="*/ 86907 h 708"/>
              <a:gd name="T26" fmla="*/ 152498 w 876"/>
              <a:gd name="T27" fmla="*/ 119208 h 708"/>
              <a:gd name="T28" fmla="*/ 145566 w 876"/>
              <a:gd name="T29" fmla="*/ 156124 h 708"/>
              <a:gd name="T30" fmla="*/ 99817 w 876"/>
              <a:gd name="T31" fmla="*/ 158432 h 708"/>
              <a:gd name="T32" fmla="*/ 54067 w 876"/>
              <a:gd name="T33" fmla="*/ 173813 h 708"/>
              <a:gd name="T34" fmla="*/ 29113 w 876"/>
              <a:gd name="T35" fmla="*/ 191502 h 708"/>
              <a:gd name="T36" fmla="*/ 8318 w 876"/>
              <a:gd name="T37" fmla="*/ 216882 h 708"/>
              <a:gd name="T38" fmla="*/ 11091 w 876"/>
              <a:gd name="T39" fmla="*/ 240724 h 708"/>
              <a:gd name="T40" fmla="*/ 8318 w 876"/>
              <a:gd name="T41" fmla="*/ 269949 h 708"/>
              <a:gd name="T42" fmla="*/ 1386 w 876"/>
              <a:gd name="T43" fmla="*/ 299175 h 708"/>
              <a:gd name="T44" fmla="*/ 12477 w 876"/>
              <a:gd name="T45" fmla="*/ 329169 h 708"/>
              <a:gd name="T46" fmla="*/ 6932 w 876"/>
              <a:gd name="T47" fmla="*/ 359932 h 708"/>
              <a:gd name="T48" fmla="*/ 0 w 876"/>
              <a:gd name="T49" fmla="*/ 388388 h 708"/>
              <a:gd name="T50" fmla="*/ 13863 w 876"/>
              <a:gd name="T51" fmla="*/ 424536 h 708"/>
              <a:gd name="T52" fmla="*/ 49908 w 876"/>
              <a:gd name="T53" fmla="*/ 449915 h 708"/>
              <a:gd name="T54" fmla="*/ 124771 w 876"/>
              <a:gd name="T55" fmla="*/ 466835 h 708"/>
              <a:gd name="T56" fmla="*/ 182997 w 876"/>
              <a:gd name="T57" fmla="*/ 456068 h 708"/>
              <a:gd name="T58" fmla="*/ 214883 w 876"/>
              <a:gd name="T59" fmla="*/ 479910 h 708"/>
              <a:gd name="T60" fmla="*/ 256474 w 876"/>
              <a:gd name="T61" fmla="*/ 495292 h 708"/>
              <a:gd name="T62" fmla="*/ 316086 w 876"/>
              <a:gd name="T63" fmla="*/ 505290 h 708"/>
              <a:gd name="T64" fmla="*/ 386790 w 876"/>
              <a:gd name="T65" fmla="*/ 499137 h 708"/>
              <a:gd name="T66" fmla="*/ 433926 w 876"/>
              <a:gd name="T67" fmla="*/ 506059 h 708"/>
              <a:gd name="T68" fmla="*/ 472743 w 876"/>
              <a:gd name="T69" fmla="*/ 525286 h 708"/>
              <a:gd name="T70" fmla="*/ 526811 w 876"/>
              <a:gd name="T71" fmla="*/ 535284 h 708"/>
              <a:gd name="T72" fmla="*/ 578105 w 876"/>
              <a:gd name="T73" fmla="*/ 532977 h 708"/>
              <a:gd name="T74" fmla="*/ 628014 w 876"/>
              <a:gd name="T75" fmla="*/ 513750 h 708"/>
              <a:gd name="T76" fmla="*/ 662672 w 876"/>
              <a:gd name="T77" fmla="*/ 532977 h 708"/>
              <a:gd name="T78" fmla="*/ 715353 w 876"/>
              <a:gd name="T79" fmla="*/ 543744 h 708"/>
              <a:gd name="T80" fmla="*/ 781898 w 876"/>
              <a:gd name="T81" fmla="*/ 536822 h 708"/>
              <a:gd name="T82" fmla="*/ 830420 w 876"/>
              <a:gd name="T83" fmla="*/ 513750 h 708"/>
              <a:gd name="T84" fmla="*/ 869238 w 876"/>
              <a:gd name="T85" fmla="*/ 503751 h 708"/>
              <a:gd name="T86" fmla="*/ 933009 w 876"/>
              <a:gd name="T87" fmla="*/ 506059 h 708"/>
              <a:gd name="T88" fmla="*/ 987077 w 876"/>
              <a:gd name="T89" fmla="*/ 490677 h 708"/>
              <a:gd name="T90" fmla="*/ 1020349 w 876"/>
              <a:gd name="T91" fmla="*/ 465297 h 708"/>
              <a:gd name="T92" fmla="*/ 1041144 w 876"/>
              <a:gd name="T93" fmla="*/ 452992 h 708"/>
              <a:gd name="T94" fmla="*/ 1099371 w 876"/>
              <a:gd name="T95" fmla="*/ 449915 h 708"/>
              <a:gd name="T96" fmla="*/ 1153438 w 876"/>
              <a:gd name="T97" fmla="*/ 425305 h 708"/>
              <a:gd name="T98" fmla="*/ 1181165 w 876"/>
              <a:gd name="T99" fmla="*/ 388388 h 708"/>
              <a:gd name="T100" fmla="*/ 1183937 w 876"/>
              <a:gd name="T101" fmla="*/ 345320 h 708"/>
              <a:gd name="T102" fmla="*/ 1196415 w 876"/>
              <a:gd name="T103" fmla="*/ 305327 h 708"/>
              <a:gd name="T104" fmla="*/ 1213051 w 876"/>
              <a:gd name="T105" fmla="*/ 265335 h 708"/>
              <a:gd name="T106" fmla="*/ 1206119 w 876"/>
              <a:gd name="T107" fmla="*/ 221497 h 708"/>
              <a:gd name="T108" fmla="*/ 1167301 w 876"/>
              <a:gd name="T109" fmla="*/ 186119 h 708"/>
              <a:gd name="T110" fmla="*/ 1111848 w 876"/>
              <a:gd name="T111" fmla="*/ 158432 h 708"/>
              <a:gd name="T112" fmla="*/ 1038371 w 876"/>
              <a:gd name="T113" fmla="*/ 145357 h 708"/>
              <a:gd name="T114" fmla="*/ 1020349 w 876"/>
              <a:gd name="T115" fmla="*/ 128437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3" name="Group 53"/>
          <p:cNvGrpSpPr>
            <a:grpSpLocks/>
          </p:cNvGrpSpPr>
          <p:nvPr/>
        </p:nvGrpSpPr>
        <p:grpSpPr bwMode="auto">
          <a:xfrm flipH="1">
            <a:off x="6294438" y="5391150"/>
            <a:ext cx="236537" cy="374650"/>
            <a:chOff x="5" y="2480"/>
            <a:chExt cx="237" cy="430"/>
          </a:xfrm>
        </p:grpSpPr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5" y="2521"/>
              <a:ext cx="145" cy="389"/>
              <a:chOff x="5" y="2521"/>
              <a:chExt cx="145" cy="389"/>
            </a:xfrm>
          </p:grpSpPr>
          <p:grpSp>
            <p:nvGrpSpPr>
              <p:cNvPr id="5" name="Group 55"/>
              <p:cNvGrpSpPr>
                <a:grpSpLocks/>
              </p:cNvGrpSpPr>
              <p:nvPr/>
            </p:nvGrpSpPr>
            <p:grpSpPr bwMode="auto">
              <a:xfrm>
                <a:off x="7" y="2654"/>
                <a:ext cx="143" cy="256"/>
                <a:chOff x="7" y="2654"/>
                <a:chExt cx="143" cy="256"/>
              </a:xfrm>
            </p:grpSpPr>
            <p:grpSp>
              <p:nvGrpSpPr>
                <p:cNvPr id="6" name="Group 56"/>
                <p:cNvGrpSpPr>
                  <a:grpSpLocks/>
                </p:cNvGrpSpPr>
                <p:nvPr/>
              </p:nvGrpSpPr>
              <p:grpSpPr bwMode="auto">
                <a:xfrm>
                  <a:off x="7" y="2661"/>
                  <a:ext cx="93" cy="247"/>
                  <a:chOff x="7" y="2661"/>
                  <a:chExt cx="93" cy="247"/>
                </a:xfrm>
              </p:grpSpPr>
              <p:sp>
                <p:nvSpPr>
                  <p:cNvPr id="131226" name="Line 57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3" cy="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27" name="Line 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" y="2664"/>
                    <a:ext cx="42" cy="5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28" name="Line 59"/>
                  <p:cNvSpPr>
                    <a:spLocks noChangeShapeType="1"/>
                  </p:cNvSpPr>
                  <p:nvPr/>
                </p:nvSpPr>
                <p:spPr bwMode="auto">
                  <a:xfrm>
                    <a:off x="33" y="2716"/>
                    <a:ext cx="57" cy="11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29" name="Line 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" y="2824"/>
                    <a:ext cx="83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3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19" y="2824"/>
                    <a:ext cx="81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31" name="Line 6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" y="2716"/>
                    <a:ext cx="64" cy="10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32" name="Line 63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9" cy="5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131219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97" y="2808"/>
                  <a:ext cx="34" cy="10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0" name="Line 65"/>
                <p:cNvSpPr>
                  <a:spLocks noChangeShapeType="1"/>
                </p:cNvSpPr>
                <p:nvPr/>
              </p:nvSpPr>
              <p:spPr bwMode="auto">
                <a:xfrm>
                  <a:off x="84" y="2718"/>
                  <a:ext cx="48" cy="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1" name="Line 66"/>
                <p:cNvSpPr>
                  <a:spLocks noChangeShapeType="1"/>
                </p:cNvSpPr>
                <p:nvPr/>
              </p:nvSpPr>
              <p:spPr bwMode="auto">
                <a:xfrm flipV="1">
                  <a:off x="84" y="2655"/>
                  <a:ext cx="12" cy="6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2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78" y="2654"/>
                  <a:ext cx="20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3" name="Line 68"/>
                <p:cNvSpPr>
                  <a:spLocks noChangeShapeType="1"/>
                </p:cNvSpPr>
                <p:nvPr/>
              </p:nvSpPr>
              <p:spPr bwMode="auto">
                <a:xfrm>
                  <a:off x="79" y="2663"/>
                  <a:ext cx="30" cy="4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4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93" y="2708"/>
                  <a:ext cx="13" cy="1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25" name="Line 70"/>
                <p:cNvSpPr>
                  <a:spLocks noChangeShapeType="1"/>
                </p:cNvSpPr>
                <p:nvPr/>
              </p:nvSpPr>
              <p:spPr bwMode="auto">
                <a:xfrm>
                  <a:off x="93" y="2824"/>
                  <a:ext cx="57" cy="5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grpSp>
            <p:nvGrpSpPr>
              <p:cNvPr id="7" name="Group 71"/>
              <p:cNvGrpSpPr>
                <a:grpSpLocks/>
              </p:cNvGrpSpPr>
              <p:nvPr/>
            </p:nvGrpSpPr>
            <p:grpSpPr bwMode="auto">
              <a:xfrm>
                <a:off x="5" y="2533"/>
                <a:ext cx="141" cy="374"/>
                <a:chOff x="5" y="2533"/>
                <a:chExt cx="141" cy="374"/>
              </a:xfrm>
            </p:grpSpPr>
            <p:sp>
              <p:nvSpPr>
                <p:cNvPr id="131213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5" y="2533"/>
                  <a:ext cx="55" cy="37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14" name="Line 73"/>
                <p:cNvSpPr>
                  <a:spLocks noChangeShapeType="1"/>
                </p:cNvSpPr>
                <p:nvPr/>
              </p:nvSpPr>
              <p:spPr bwMode="auto">
                <a:xfrm>
                  <a:off x="62" y="2544"/>
                  <a:ext cx="35" cy="3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15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98" y="2876"/>
                  <a:ext cx="48" cy="3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16" name="Line 75"/>
                <p:cNvSpPr>
                  <a:spLocks noChangeShapeType="1"/>
                </p:cNvSpPr>
                <p:nvPr/>
              </p:nvSpPr>
              <p:spPr bwMode="auto">
                <a:xfrm>
                  <a:off x="69" y="2541"/>
                  <a:ext cx="77" cy="33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217" name="Line 76"/>
                <p:cNvSpPr>
                  <a:spLocks noChangeShapeType="1"/>
                </p:cNvSpPr>
                <p:nvPr/>
              </p:nvSpPr>
              <p:spPr bwMode="auto">
                <a:xfrm>
                  <a:off x="7" y="2904"/>
                  <a:ext cx="9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131212" name="Oval 77"/>
              <p:cNvSpPr>
                <a:spLocks noChangeArrowheads="1"/>
              </p:cNvSpPr>
              <p:nvPr/>
            </p:nvSpPr>
            <p:spPr bwMode="auto">
              <a:xfrm>
                <a:off x="48" y="2521"/>
                <a:ext cx="39" cy="45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31207" name="Arc 78"/>
            <p:cNvSpPr>
              <a:spLocks/>
            </p:cNvSpPr>
            <p:nvPr/>
          </p:nvSpPr>
          <p:spPr bwMode="auto">
            <a:xfrm>
              <a:off x="152" y="2480"/>
              <a:ext cx="90" cy="198"/>
            </a:xfrm>
            <a:custGeom>
              <a:avLst/>
              <a:gdLst>
                <a:gd name="T0" fmla="*/ 0 w 21600"/>
                <a:gd name="T1" fmla="*/ 0 h 42015"/>
                <a:gd name="T2" fmla="*/ 0 w 21600"/>
                <a:gd name="T3" fmla="*/ 1 h 42015"/>
                <a:gd name="T4" fmla="*/ 0 w 21600"/>
                <a:gd name="T5" fmla="*/ 0 h 420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15"/>
                <a:gd name="T11" fmla="*/ 21600 w 21600"/>
                <a:gd name="T12" fmla="*/ 42015 h 420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15" fill="none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</a:path>
                <a:path w="21600" h="42015" stroke="0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  <a:lnTo>
                    <a:pt x="0" y="21172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08" name="Arc 79"/>
            <p:cNvSpPr>
              <a:spLocks/>
            </p:cNvSpPr>
            <p:nvPr/>
          </p:nvSpPr>
          <p:spPr bwMode="auto">
            <a:xfrm>
              <a:off x="116" y="2508"/>
              <a:ext cx="78" cy="154"/>
            </a:xfrm>
            <a:custGeom>
              <a:avLst/>
              <a:gdLst>
                <a:gd name="T0" fmla="*/ 0 w 21600"/>
                <a:gd name="T1" fmla="*/ 0 h 41998"/>
                <a:gd name="T2" fmla="*/ 0 w 21600"/>
                <a:gd name="T3" fmla="*/ 1 h 41998"/>
                <a:gd name="T4" fmla="*/ 0 w 21600"/>
                <a:gd name="T5" fmla="*/ 0 h 4199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1998"/>
                <a:gd name="T11" fmla="*/ 21600 w 21600"/>
                <a:gd name="T12" fmla="*/ 41998 h 419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1998" fill="none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</a:path>
                <a:path w="21600" h="41998" stroke="0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  <a:lnTo>
                    <a:pt x="0" y="2115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209" name="Arc 80"/>
            <p:cNvSpPr>
              <a:spLocks/>
            </p:cNvSpPr>
            <p:nvPr/>
          </p:nvSpPr>
          <p:spPr bwMode="auto">
            <a:xfrm>
              <a:off x="102" y="2530"/>
              <a:ext cx="47" cy="117"/>
            </a:xfrm>
            <a:custGeom>
              <a:avLst/>
              <a:gdLst>
                <a:gd name="T0" fmla="*/ 0 w 21600"/>
                <a:gd name="T1" fmla="*/ 0 h 42099"/>
                <a:gd name="T2" fmla="*/ 0 w 21600"/>
                <a:gd name="T3" fmla="*/ 0 h 42099"/>
                <a:gd name="T4" fmla="*/ 0 w 21600"/>
                <a:gd name="T5" fmla="*/ 0 h 420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99"/>
                <a:gd name="T11" fmla="*/ 21600 w 21600"/>
                <a:gd name="T12" fmla="*/ 42099 h 420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99" fill="none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</a:path>
                <a:path w="21600" h="42099" stroke="0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  <a:lnTo>
                    <a:pt x="0" y="21206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8" name="Group 81"/>
          <p:cNvGrpSpPr>
            <a:grpSpLocks/>
          </p:cNvGrpSpPr>
          <p:nvPr/>
        </p:nvGrpSpPr>
        <p:grpSpPr bwMode="auto">
          <a:xfrm flipH="1">
            <a:off x="4458018" y="5459413"/>
            <a:ext cx="254000" cy="512762"/>
            <a:chOff x="5" y="2480"/>
            <a:chExt cx="237" cy="430"/>
          </a:xfrm>
        </p:grpSpPr>
        <p:grpSp>
          <p:nvGrpSpPr>
            <p:cNvPr id="9" name="Group 82"/>
            <p:cNvGrpSpPr>
              <a:grpSpLocks/>
            </p:cNvGrpSpPr>
            <p:nvPr/>
          </p:nvGrpSpPr>
          <p:grpSpPr bwMode="auto">
            <a:xfrm>
              <a:off x="5" y="2521"/>
              <a:ext cx="145" cy="389"/>
              <a:chOff x="5" y="2521"/>
              <a:chExt cx="145" cy="389"/>
            </a:xfrm>
          </p:grpSpPr>
          <p:grpSp>
            <p:nvGrpSpPr>
              <p:cNvPr id="10" name="Group 83"/>
              <p:cNvGrpSpPr>
                <a:grpSpLocks/>
              </p:cNvGrpSpPr>
              <p:nvPr/>
            </p:nvGrpSpPr>
            <p:grpSpPr bwMode="auto">
              <a:xfrm>
                <a:off x="7" y="2654"/>
                <a:ext cx="143" cy="256"/>
                <a:chOff x="7" y="2654"/>
                <a:chExt cx="143" cy="256"/>
              </a:xfrm>
            </p:grpSpPr>
            <p:grpSp>
              <p:nvGrpSpPr>
                <p:cNvPr id="11" name="Group 84"/>
                <p:cNvGrpSpPr>
                  <a:grpSpLocks/>
                </p:cNvGrpSpPr>
                <p:nvPr/>
              </p:nvGrpSpPr>
              <p:grpSpPr bwMode="auto">
                <a:xfrm>
                  <a:off x="7" y="2661"/>
                  <a:ext cx="93" cy="247"/>
                  <a:chOff x="7" y="2661"/>
                  <a:chExt cx="93" cy="247"/>
                </a:xfrm>
              </p:grpSpPr>
              <p:sp>
                <p:nvSpPr>
                  <p:cNvPr id="131199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3" cy="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0" name="Line 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" y="2664"/>
                    <a:ext cx="42" cy="5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1" name="Line 87"/>
                  <p:cNvSpPr>
                    <a:spLocks noChangeShapeType="1"/>
                  </p:cNvSpPr>
                  <p:nvPr/>
                </p:nvSpPr>
                <p:spPr bwMode="auto">
                  <a:xfrm>
                    <a:off x="33" y="2716"/>
                    <a:ext cx="57" cy="11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2" name="Line 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" y="2824"/>
                    <a:ext cx="83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3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19" y="2824"/>
                    <a:ext cx="81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4" name="Line 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" y="2716"/>
                    <a:ext cx="64" cy="10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205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9" cy="5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131192" name="Line 92"/>
                <p:cNvSpPr>
                  <a:spLocks noChangeShapeType="1"/>
                </p:cNvSpPr>
                <p:nvPr/>
              </p:nvSpPr>
              <p:spPr bwMode="auto">
                <a:xfrm flipV="1">
                  <a:off x="97" y="2808"/>
                  <a:ext cx="34" cy="10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3" name="Line 93"/>
                <p:cNvSpPr>
                  <a:spLocks noChangeShapeType="1"/>
                </p:cNvSpPr>
                <p:nvPr/>
              </p:nvSpPr>
              <p:spPr bwMode="auto">
                <a:xfrm>
                  <a:off x="84" y="2718"/>
                  <a:ext cx="48" cy="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4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84" y="2655"/>
                  <a:ext cx="12" cy="6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5" name="Line 95"/>
                <p:cNvSpPr>
                  <a:spLocks noChangeShapeType="1"/>
                </p:cNvSpPr>
                <p:nvPr/>
              </p:nvSpPr>
              <p:spPr bwMode="auto">
                <a:xfrm flipV="1">
                  <a:off x="78" y="2654"/>
                  <a:ext cx="20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6" name="Line 96"/>
                <p:cNvSpPr>
                  <a:spLocks noChangeShapeType="1"/>
                </p:cNvSpPr>
                <p:nvPr/>
              </p:nvSpPr>
              <p:spPr bwMode="auto">
                <a:xfrm>
                  <a:off x="79" y="2663"/>
                  <a:ext cx="30" cy="4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7" name="Line 97"/>
                <p:cNvSpPr>
                  <a:spLocks noChangeShapeType="1"/>
                </p:cNvSpPr>
                <p:nvPr/>
              </p:nvSpPr>
              <p:spPr bwMode="auto">
                <a:xfrm flipV="1">
                  <a:off x="93" y="2708"/>
                  <a:ext cx="13" cy="1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8" name="Line 98"/>
                <p:cNvSpPr>
                  <a:spLocks noChangeShapeType="1"/>
                </p:cNvSpPr>
                <p:nvPr/>
              </p:nvSpPr>
              <p:spPr bwMode="auto">
                <a:xfrm>
                  <a:off x="93" y="2824"/>
                  <a:ext cx="57" cy="5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grpSp>
            <p:nvGrpSpPr>
              <p:cNvPr id="12" name="Group 99"/>
              <p:cNvGrpSpPr>
                <a:grpSpLocks/>
              </p:cNvGrpSpPr>
              <p:nvPr/>
            </p:nvGrpSpPr>
            <p:grpSpPr bwMode="auto">
              <a:xfrm>
                <a:off x="5" y="2533"/>
                <a:ext cx="141" cy="374"/>
                <a:chOff x="5" y="2533"/>
                <a:chExt cx="141" cy="374"/>
              </a:xfrm>
            </p:grpSpPr>
            <p:sp>
              <p:nvSpPr>
                <p:cNvPr id="131186" name="Line 100"/>
                <p:cNvSpPr>
                  <a:spLocks noChangeShapeType="1"/>
                </p:cNvSpPr>
                <p:nvPr/>
              </p:nvSpPr>
              <p:spPr bwMode="auto">
                <a:xfrm flipV="1">
                  <a:off x="5" y="2533"/>
                  <a:ext cx="55" cy="37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87" name="Line 101"/>
                <p:cNvSpPr>
                  <a:spLocks noChangeShapeType="1"/>
                </p:cNvSpPr>
                <p:nvPr/>
              </p:nvSpPr>
              <p:spPr bwMode="auto">
                <a:xfrm>
                  <a:off x="62" y="2544"/>
                  <a:ext cx="35" cy="3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88" name="Line 102"/>
                <p:cNvSpPr>
                  <a:spLocks noChangeShapeType="1"/>
                </p:cNvSpPr>
                <p:nvPr/>
              </p:nvSpPr>
              <p:spPr bwMode="auto">
                <a:xfrm flipV="1">
                  <a:off x="98" y="2876"/>
                  <a:ext cx="48" cy="3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89" name="Line 103"/>
                <p:cNvSpPr>
                  <a:spLocks noChangeShapeType="1"/>
                </p:cNvSpPr>
                <p:nvPr/>
              </p:nvSpPr>
              <p:spPr bwMode="auto">
                <a:xfrm>
                  <a:off x="69" y="2541"/>
                  <a:ext cx="77" cy="33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90" name="Line 104"/>
                <p:cNvSpPr>
                  <a:spLocks noChangeShapeType="1"/>
                </p:cNvSpPr>
                <p:nvPr/>
              </p:nvSpPr>
              <p:spPr bwMode="auto">
                <a:xfrm>
                  <a:off x="7" y="2904"/>
                  <a:ext cx="9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131185" name="Oval 105"/>
              <p:cNvSpPr>
                <a:spLocks noChangeArrowheads="1"/>
              </p:cNvSpPr>
              <p:nvPr/>
            </p:nvSpPr>
            <p:spPr bwMode="auto">
              <a:xfrm>
                <a:off x="48" y="2521"/>
                <a:ext cx="39" cy="45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31180" name="Arc 106"/>
            <p:cNvSpPr>
              <a:spLocks/>
            </p:cNvSpPr>
            <p:nvPr/>
          </p:nvSpPr>
          <p:spPr bwMode="auto">
            <a:xfrm>
              <a:off x="152" y="2480"/>
              <a:ext cx="90" cy="198"/>
            </a:xfrm>
            <a:custGeom>
              <a:avLst/>
              <a:gdLst>
                <a:gd name="T0" fmla="*/ 0 w 21600"/>
                <a:gd name="T1" fmla="*/ 0 h 42015"/>
                <a:gd name="T2" fmla="*/ 0 w 21600"/>
                <a:gd name="T3" fmla="*/ 1 h 42015"/>
                <a:gd name="T4" fmla="*/ 0 w 21600"/>
                <a:gd name="T5" fmla="*/ 0 h 420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15"/>
                <a:gd name="T11" fmla="*/ 21600 w 21600"/>
                <a:gd name="T12" fmla="*/ 42015 h 420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15" fill="none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</a:path>
                <a:path w="21600" h="42015" stroke="0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  <a:lnTo>
                    <a:pt x="0" y="21172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181" name="Arc 107"/>
            <p:cNvSpPr>
              <a:spLocks/>
            </p:cNvSpPr>
            <p:nvPr/>
          </p:nvSpPr>
          <p:spPr bwMode="auto">
            <a:xfrm>
              <a:off x="116" y="2508"/>
              <a:ext cx="78" cy="154"/>
            </a:xfrm>
            <a:custGeom>
              <a:avLst/>
              <a:gdLst>
                <a:gd name="T0" fmla="*/ 0 w 21600"/>
                <a:gd name="T1" fmla="*/ 0 h 41998"/>
                <a:gd name="T2" fmla="*/ 0 w 21600"/>
                <a:gd name="T3" fmla="*/ 1 h 41998"/>
                <a:gd name="T4" fmla="*/ 0 w 21600"/>
                <a:gd name="T5" fmla="*/ 0 h 4199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1998"/>
                <a:gd name="T11" fmla="*/ 21600 w 21600"/>
                <a:gd name="T12" fmla="*/ 41998 h 419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1998" fill="none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</a:path>
                <a:path w="21600" h="41998" stroke="0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  <a:lnTo>
                    <a:pt x="0" y="2115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1182" name="Arc 108"/>
            <p:cNvSpPr>
              <a:spLocks/>
            </p:cNvSpPr>
            <p:nvPr/>
          </p:nvSpPr>
          <p:spPr bwMode="auto">
            <a:xfrm>
              <a:off x="102" y="2530"/>
              <a:ext cx="47" cy="117"/>
            </a:xfrm>
            <a:custGeom>
              <a:avLst/>
              <a:gdLst>
                <a:gd name="T0" fmla="*/ 0 w 21600"/>
                <a:gd name="T1" fmla="*/ 0 h 42099"/>
                <a:gd name="T2" fmla="*/ 0 w 21600"/>
                <a:gd name="T3" fmla="*/ 0 h 42099"/>
                <a:gd name="T4" fmla="*/ 0 w 21600"/>
                <a:gd name="T5" fmla="*/ 0 h 420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99"/>
                <a:gd name="T11" fmla="*/ 21600 w 21600"/>
                <a:gd name="T12" fmla="*/ 42099 h 420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99" fill="none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</a:path>
                <a:path w="21600" h="42099" stroke="0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  <a:lnTo>
                    <a:pt x="0" y="21206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131098" name="Text Box 109"/>
          <p:cNvSpPr txBox="1">
            <a:spLocks noChangeArrowheads="1"/>
          </p:cNvSpPr>
          <p:nvPr/>
        </p:nvSpPr>
        <p:spPr bwMode="auto">
          <a:xfrm>
            <a:off x="2773363" y="2840038"/>
            <a:ext cx="2391592" cy="41110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2100" b="1">
                <a:latin typeface="+mn-lt"/>
              </a:rPr>
              <a:t>Funkcje sterowania </a:t>
            </a:r>
            <a:endParaRPr kumimoji="0" lang="fr-FR" sz="2100" b="1">
              <a:latin typeface="+mn-lt"/>
            </a:endParaRPr>
          </a:p>
        </p:txBody>
      </p:sp>
      <p:sp>
        <p:nvSpPr>
          <p:cNvPr id="131099" name="Line 110"/>
          <p:cNvSpPr>
            <a:spLocks noChangeShapeType="1"/>
          </p:cNvSpPr>
          <p:nvPr/>
        </p:nvSpPr>
        <p:spPr bwMode="auto">
          <a:xfrm>
            <a:off x="3862388" y="2343150"/>
            <a:ext cx="0" cy="271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00" name="Line 111"/>
          <p:cNvSpPr>
            <a:spLocks noChangeShapeType="1"/>
          </p:cNvSpPr>
          <p:nvPr/>
        </p:nvSpPr>
        <p:spPr bwMode="auto">
          <a:xfrm>
            <a:off x="3862388" y="3635375"/>
            <a:ext cx="8572" cy="123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01" name="Text Box 112"/>
          <p:cNvSpPr txBox="1">
            <a:spLocks noChangeArrowheads="1"/>
          </p:cNvSpPr>
          <p:nvPr/>
        </p:nvSpPr>
        <p:spPr bwMode="auto">
          <a:xfrm>
            <a:off x="533400" y="4086225"/>
            <a:ext cx="1800725" cy="31877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1500" b="1">
                <a:latin typeface="+mn-lt"/>
              </a:rPr>
              <a:t>Pakietowy transport</a:t>
            </a:r>
            <a:endParaRPr kumimoji="0" lang="fr-FR" sz="1500" b="1">
              <a:latin typeface="+mn-lt"/>
            </a:endParaRPr>
          </a:p>
        </p:txBody>
      </p:sp>
      <p:sp>
        <p:nvSpPr>
          <p:cNvPr id="131102" name="Text Box 113"/>
          <p:cNvSpPr txBox="1">
            <a:spLocks noChangeArrowheads="1"/>
          </p:cNvSpPr>
          <p:nvPr/>
        </p:nvSpPr>
        <p:spPr bwMode="auto">
          <a:xfrm>
            <a:off x="981075" y="5245100"/>
            <a:ext cx="1102008" cy="4880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fr-FR" sz="1300" b="1">
                <a:latin typeface="+mn-lt"/>
              </a:rPr>
              <a:t>DSL/ATM</a:t>
            </a:r>
          </a:p>
          <a:p>
            <a:pPr defTabSz="873125" eaLnBrk="0" hangingPunct="0"/>
            <a:r>
              <a:rPr kumimoji="0" lang="fr-FR" sz="1300" b="1">
                <a:latin typeface="+mn-lt"/>
              </a:rPr>
              <a:t>DSL/Ethernet</a:t>
            </a:r>
          </a:p>
        </p:txBody>
      </p:sp>
      <p:sp>
        <p:nvSpPr>
          <p:cNvPr id="131103" name="Text Box 114"/>
          <p:cNvSpPr txBox="1">
            <a:spLocks noChangeArrowheads="1"/>
          </p:cNvSpPr>
          <p:nvPr/>
        </p:nvSpPr>
        <p:spPr bwMode="auto">
          <a:xfrm>
            <a:off x="4630738" y="5383213"/>
            <a:ext cx="1110408" cy="28799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fr-FR" sz="1300" b="1">
                <a:latin typeface="+mn-lt"/>
              </a:rPr>
              <a:t>UTRAN/GPRS</a:t>
            </a:r>
          </a:p>
        </p:txBody>
      </p:sp>
      <p:sp>
        <p:nvSpPr>
          <p:cNvPr id="131104" name="Text Box 115"/>
          <p:cNvSpPr txBox="1">
            <a:spLocks noChangeArrowheads="1"/>
          </p:cNvSpPr>
          <p:nvPr/>
        </p:nvSpPr>
        <p:spPr bwMode="auto">
          <a:xfrm>
            <a:off x="3349625" y="4406900"/>
            <a:ext cx="1941468" cy="41110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2100">
                <a:latin typeface="+mn-lt"/>
              </a:rPr>
              <a:t>Sieć szkieletowa</a:t>
            </a:r>
            <a:endParaRPr kumimoji="0" lang="fr-FR" sz="2100">
              <a:latin typeface="+mn-lt"/>
            </a:endParaRPr>
          </a:p>
        </p:txBody>
      </p:sp>
      <p:sp>
        <p:nvSpPr>
          <p:cNvPr id="131105" name="Text Box 116"/>
          <p:cNvSpPr txBox="1">
            <a:spLocks noChangeArrowheads="1"/>
          </p:cNvSpPr>
          <p:nvPr/>
        </p:nvSpPr>
        <p:spPr bwMode="auto">
          <a:xfrm>
            <a:off x="3133725" y="5491163"/>
            <a:ext cx="531532" cy="28799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pl-PL" sz="1300" b="1">
                <a:latin typeface="+mn-lt"/>
              </a:rPr>
              <a:t>CATV</a:t>
            </a:r>
            <a:endParaRPr kumimoji="0" lang="fr-FR" sz="1300" b="1">
              <a:latin typeface="+mn-lt"/>
            </a:endParaRPr>
          </a:p>
        </p:txBody>
      </p:sp>
      <p:sp>
        <p:nvSpPr>
          <p:cNvPr id="131106" name="Text Box 117"/>
          <p:cNvSpPr txBox="1">
            <a:spLocks noChangeArrowheads="1"/>
          </p:cNvSpPr>
          <p:nvPr/>
        </p:nvSpPr>
        <p:spPr bwMode="auto">
          <a:xfrm>
            <a:off x="6484938" y="5313363"/>
            <a:ext cx="608668" cy="28799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kumimoji="0" lang="fr-FR" sz="1300" b="1">
                <a:latin typeface="+mn-lt"/>
              </a:rPr>
              <a:t>WLAN</a:t>
            </a:r>
          </a:p>
        </p:txBody>
      </p:sp>
      <p:pic>
        <p:nvPicPr>
          <p:cNvPr id="131107" name="Picture 118"/>
          <p:cNvPicPr>
            <a:picLocks noChangeAspect="1" noChangeArrowheads="1"/>
          </p:cNvPicPr>
          <p:nvPr/>
        </p:nvPicPr>
        <p:blipFill>
          <a:blip r:embed="rId5" cstate="print"/>
          <a:srcRect l="9027" r="9027"/>
          <a:stretch>
            <a:fillRect/>
          </a:stretch>
        </p:blipFill>
        <p:spPr bwMode="auto">
          <a:xfrm>
            <a:off x="1814513" y="6219825"/>
            <a:ext cx="512762" cy="48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1108" name="Line 119"/>
          <p:cNvSpPr>
            <a:spLocks noChangeShapeType="1"/>
          </p:cNvSpPr>
          <p:nvPr/>
        </p:nvSpPr>
        <p:spPr bwMode="auto">
          <a:xfrm>
            <a:off x="2006600" y="5748338"/>
            <a:ext cx="128588" cy="6127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09" name="Line 120"/>
          <p:cNvSpPr>
            <a:spLocks noChangeShapeType="1"/>
          </p:cNvSpPr>
          <p:nvPr/>
        </p:nvSpPr>
        <p:spPr bwMode="auto">
          <a:xfrm flipV="1">
            <a:off x="1557338" y="5816600"/>
            <a:ext cx="65087" cy="476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10" name="Rectangle 121"/>
          <p:cNvSpPr>
            <a:spLocks noChangeArrowheads="1"/>
          </p:cNvSpPr>
          <p:nvPr/>
        </p:nvSpPr>
        <p:spPr bwMode="auto">
          <a:xfrm>
            <a:off x="917575" y="5883275"/>
            <a:ext cx="192088" cy="136525"/>
          </a:xfrm>
          <a:prstGeom prst="rect">
            <a:avLst/>
          </a:prstGeom>
          <a:solidFill>
            <a:srgbClr val="FFCC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31111" name="Line 122"/>
          <p:cNvSpPr>
            <a:spLocks noChangeShapeType="1"/>
          </p:cNvSpPr>
          <p:nvPr/>
        </p:nvSpPr>
        <p:spPr bwMode="auto">
          <a:xfrm flipV="1">
            <a:off x="981075" y="6019800"/>
            <a:ext cx="0" cy="2047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12" name="Line 123"/>
          <p:cNvSpPr>
            <a:spLocks noChangeShapeType="1"/>
          </p:cNvSpPr>
          <p:nvPr/>
        </p:nvSpPr>
        <p:spPr bwMode="auto">
          <a:xfrm flipV="1">
            <a:off x="981075" y="5748338"/>
            <a:ext cx="128588" cy="1349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13" name="Line 124"/>
          <p:cNvSpPr>
            <a:spLocks noChangeShapeType="1"/>
          </p:cNvSpPr>
          <p:nvPr/>
        </p:nvSpPr>
        <p:spPr bwMode="auto">
          <a:xfrm flipV="1">
            <a:off x="2711450" y="5883275"/>
            <a:ext cx="254000" cy="4778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14" name="Rectangle 125"/>
          <p:cNvSpPr>
            <a:spLocks noChangeArrowheads="1"/>
          </p:cNvSpPr>
          <p:nvPr/>
        </p:nvSpPr>
        <p:spPr bwMode="auto">
          <a:xfrm>
            <a:off x="3543300" y="6088063"/>
            <a:ext cx="192088" cy="136525"/>
          </a:xfrm>
          <a:prstGeom prst="rect">
            <a:avLst/>
          </a:prstGeom>
          <a:solidFill>
            <a:srgbClr val="33006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pic>
        <p:nvPicPr>
          <p:cNvPr id="131115" name="Picture 126" descr="phon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671888" y="6224588"/>
            <a:ext cx="5080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1116" name="Line 127"/>
          <p:cNvSpPr>
            <a:spLocks noChangeShapeType="1"/>
          </p:cNvSpPr>
          <p:nvPr/>
        </p:nvSpPr>
        <p:spPr bwMode="auto">
          <a:xfrm>
            <a:off x="3478213" y="6019800"/>
            <a:ext cx="320675" cy="3413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pic>
        <p:nvPicPr>
          <p:cNvPr id="131117" name="Picture 128" descr="mm125_sml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CDE2E3"/>
              </a:clrFrom>
              <a:clrTo>
                <a:srgbClr val="CDE2E3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301750" y="6157913"/>
            <a:ext cx="447675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" name="Group 129"/>
          <p:cNvGrpSpPr>
            <a:grpSpLocks/>
          </p:cNvGrpSpPr>
          <p:nvPr/>
        </p:nvGrpSpPr>
        <p:grpSpPr bwMode="auto">
          <a:xfrm>
            <a:off x="3159125" y="6284913"/>
            <a:ext cx="404813" cy="527050"/>
            <a:chOff x="383" y="2736"/>
            <a:chExt cx="526" cy="591"/>
          </a:xfrm>
        </p:grpSpPr>
        <p:pic>
          <p:nvPicPr>
            <p:cNvPr id="131177" name="Picture 130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83" y="2880"/>
              <a:ext cx="526" cy="4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31178" name="Picture 131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30" y="2736"/>
              <a:ext cx="431" cy="2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31119" name="Line 132"/>
          <p:cNvSpPr>
            <a:spLocks noChangeShapeType="1"/>
          </p:cNvSpPr>
          <p:nvPr/>
        </p:nvSpPr>
        <p:spPr bwMode="auto">
          <a:xfrm>
            <a:off x="3094038" y="5953125"/>
            <a:ext cx="128587" cy="5429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pic>
        <p:nvPicPr>
          <p:cNvPr id="131120" name="Picture 13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014913" y="6361113"/>
            <a:ext cx="144462" cy="38258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grpSp>
        <p:nvGrpSpPr>
          <p:cNvPr id="14" name="Group 134"/>
          <p:cNvGrpSpPr>
            <a:grpSpLocks/>
          </p:cNvGrpSpPr>
          <p:nvPr/>
        </p:nvGrpSpPr>
        <p:grpSpPr bwMode="auto">
          <a:xfrm>
            <a:off x="7064375" y="5816600"/>
            <a:ext cx="382588" cy="847725"/>
            <a:chOff x="4798" y="3385"/>
            <a:chExt cx="544" cy="837"/>
          </a:xfrm>
        </p:grpSpPr>
        <p:grpSp>
          <p:nvGrpSpPr>
            <p:cNvPr id="15" name="Group 135"/>
            <p:cNvGrpSpPr>
              <a:grpSpLocks/>
            </p:cNvGrpSpPr>
            <p:nvPr/>
          </p:nvGrpSpPr>
          <p:grpSpPr bwMode="auto">
            <a:xfrm>
              <a:off x="4798" y="3702"/>
              <a:ext cx="499" cy="520"/>
              <a:chOff x="1200" y="1824"/>
              <a:chExt cx="384" cy="384"/>
            </a:xfrm>
          </p:grpSpPr>
          <p:pic>
            <p:nvPicPr>
              <p:cNvPr id="131175" name="Picture 136"/>
              <p:cNvPicPr>
                <a:picLocks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1200" y="1906"/>
                <a:ext cx="384" cy="3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31176" name="Freeform 137"/>
              <p:cNvSpPr>
                <a:spLocks/>
              </p:cNvSpPr>
              <p:nvPr/>
            </p:nvSpPr>
            <p:spPr bwMode="auto">
              <a:xfrm>
                <a:off x="1466" y="1824"/>
                <a:ext cx="29" cy="137"/>
              </a:xfrm>
              <a:custGeom>
                <a:avLst/>
                <a:gdLst>
                  <a:gd name="T0" fmla="*/ 0 w 96"/>
                  <a:gd name="T1" fmla="*/ 137 h 288"/>
                  <a:gd name="T2" fmla="*/ 29 w 96"/>
                  <a:gd name="T3" fmla="*/ 137 h 288"/>
                  <a:gd name="T4" fmla="*/ 29 w 96"/>
                  <a:gd name="T5" fmla="*/ 0 h 288"/>
                  <a:gd name="T6" fmla="*/ 0 60000 65536"/>
                  <a:gd name="T7" fmla="*/ 0 60000 65536"/>
                  <a:gd name="T8" fmla="*/ 0 60000 65536"/>
                  <a:gd name="T9" fmla="*/ 0 w 96"/>
                  <a:gd name="T10" fmla="*/ 0 h 288"/>
                  <a:gd name="T11" fmla="*/ 96 w 96"/>
                  <a:gd name="T12" fmla="*/ 288 h 2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6" h="288">
                    <a:moveTo>
                      <a:pt x="0" y="288"/>
                    </a:moveTo>
                    <a:lnTo>
                      <a:pt x="96" y="288"/>
                    </a:lnTo>
                    <a:lnTo>
                      <a:pt x="9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16" name="Group 138"/>
            <p:cNvGrpSpPr>
              <a:grpSpLocks/>
            </p:cNvGrpSpPr>
            <p:nvPr/>
          </p:nvGrpSpPr>
          <p:grpSpPr bwMode="auto">
            <a:xfrm>
              <a:off x="5006" y="3385"/>
              <a:ext cx="336" cy="336"/>
              <a:chOff x="912" y="2160"/>
              <a:chExt cx="336" cy="336"/>
            </a:xfrm>
          </p:grpSpPr>
          <p:grpSp>
            <p:nvGrpSpPr>
              <p:cNvPr id="17" name="Group 139"/>
              <p:cNvGrpSpPr>
                <a:grpSpLocks/>
              </p:cNvGrpSpPr>
              <p:nvPr/>
            </p:nvGrpSpPr>
            <p:grpSpPr bwMode="auto">
              <a:xfrm>
                <a:off x="912" y="2160"/>
                <a:ext cx="336" cy="100"/>
                <a:chOff x="480" y="1920"/>
                <a:chExt cx="336" cy="100"/>
              </a:xfrm>
            </p:grpSpPr>
            <p:sp>
              <p:nvSpPr>
                <p:cNvPr id="131171" name="AutoShape 140"/>
                <p:cNvSpPr>
                  <a:spLocks noChangeArrowheads="1"/>
                </p:cNvSpPr>
                <p:nvPr/>
              </p:nvSpPr>
              <p:spPr bwMode="auto">
                <a:xfrm rot="10800000">
                  <a:off x="624" y="1968"/>
                  <a:ext cx="84" cy="50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  <p:grpSp>
              <p:nvGrpSpPr>
                <p:cNvPr id="18" name="Group 141"/>
                <p:cNvGrpSpPr>
                  <a:grpSpLocks/>
                </p:cNvGrpSpPr>
                <p:nvPr/>
              </p:nvGrpSpPr>
              <p:grpSpPr bwMode="auto">
                <a:xfrm>
                  <a:off x="480" y="1920"/>
                  <a:ext cx="336" cy="100"/>
                  <a:chOff x="1488" y="2400"/>
                  <a:chExt cx="773" cy="287"/>
                </a:xfrm>
              </p:grpSpPr>
              <p:sp>
                <p:nvSpPr>
                  <p:cNvPr id="131173" name="Oval 142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488" y="2400"/>
                    <a:ext cx="773" cy="287"/>
                  </a:xfrm>
                  <a:prstGeom prst="ellipse">
                    <a:avLst/>
                  </a:prstGeom>
                  <a:noFill/>
                  <a:ln w="6350">
                    <a:solidFill>
                      <a:srgbClr val="969696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174" name="Oval 143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651" y="2468"/>
                    <a:ext cx="485" cy="152"/>
                  </a:xfrm>
                  <a:prstGeom prst="ellipse">
                    <a:avLst/>
                  </a:prstGeom>
                  <a:noFill/>
                  <a:ln w="9525">
                    <a:solidFill>
                      <a:srgbClr val="969696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</p:grpSp>
          <p:sp>
            <p:nvSpPr>
              <p:cNvPr id="131170" name="Line 144"/>
              <p:cNvSpPr>
                <a:spLocks noChangeShapeType="1"/>
              </p:cNvSpPr>
              <p:nvPr/>
            </p:nvSpPr>
            <p:spPr bwMode="auto">
              <a:xfrm>
                <a:off x="1104" y="2256"/>
                <a:ext cx="0" cy="2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</p:grpSp>
      <p:grpSp>
        <p:nvGrpSpPr>
          <p:cNvPr id="19" name="Group 145"/>
          <p:cNvGrpSpPr>
            <a:grpSpLocks/>
          </p:cNvGrpSpPr>
          <p:nvPr/>
        </p:nvGrpSpPr>
        <p:grpSpPr bwMode="auto">
          <a:xfrm>
            <a:off x="4949825" y="6088063"/>
            <a:ext cx="347663" cy="368300"/>
            <a:chOff x="912" y="2160"/>
            <a:chExt cx="336" cy="336"/>
          </a:xfrm>
        </p:grpSpPr>
        <p:grpSp>
          <p:nvGrpSpPr>
            <p:cNvPr id="20" name="Group 146"/>
            <p:cNvGrpSpPr>
              <a:grpSpLocks/>
            </p:cNvGrpSpPr>
            <p:nvPr/>
          </p:nvGrpSpPr>
          <p:grpSpPr bwMode="auto">
            <a:xfrm>
              <a:off x="912" y="2160"/>
              <a:ext cx="336" cy="100"/>
              <a:chOff x="480" y="1920"/>
              <a:chExt cx="336" cy="100"/>
            </a:xfrm>
          </p:grpSpPr>
          <p:sp>
            <p:nvSpPr>
              <p:cNvPr id="131163" name="AutoShape 147"/>
              <p:cNvSpPr>
                <a:spLocks noChangeArrowheads="1"/>
              </p:cNvSpPr>
              <p:nvPr/>
            </p:nvSpPr>
            <p:spPr bwMode="auto">
              <a:xfrm rot="10800000">
                <a:off x="624" y="1968"/>
                <a:ext cx="84" cy="50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grpSp>
            <p:nvGrpSpPr>
              <p:cNvPr id="21" name="Group 148"/>
              <p:cNvGrpSpPr>
                <a:grpSpLocks/>
              </p:cNvGrpSpPr>
              <p:nvPr/>
            </p:nvGrpSpPr>
            <p:grpSpPr bwMode="auto">
              <a:xfrm>
                <a:off x="480" y="1920"/>
                <a:ext cx="336" cy="100"/>
                <a:chOff x="1488" y="2400"/>
                <a:chExt cx="773" cy="287"/>
              </a:xfrm>
            </p:grpSpPr>
            <p:sp>
              <p:nvSpPr>
                <p:cNvPr id="131165" name="Oval 149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488" y="2400"/>
                  <a:ext cx="773" cy="287"/>
                </a:xfrm>
                <a:prstGeom prst="ellipse">
                  <a:avLst/>
                </a:prstGeom>
                <a:noFill/>
                <a:ln w="6350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66" name="Oval 15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651" y="2468"/>
                  <a:ext cx="485" cy="152"/>
                </a:xfrm>
                <a:prstGeom prst="ellipse">
                  <a:avLst/>
                </a:prstGeom>
                <a:noFill/>
                <a:ln w="9525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</p:grpSp>
        <p:sp>
          <p:nvSpPr>
            <p:cNvPr id="131162" name="Line 151"/>
            <p:cNvSpPr>
              <a:spLocks noChangeShapeType="1"/>
            </p:cNvSpPr>
            <p:nvPr/>
          </p:nvSpPr>
          <p:spPr bwMode="auto">
            <a:xfrm>
              <a:off x="1104" y="2256"/>
              <a:ext cx="0" cy="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22" name="Group 152"/>
          <p:cNvGrpSpPr>
            <a:grpSpLocks/>
          </p:cNvGrpSpPr>
          <p:nvPr/>
        </p:nvGrpSpPr>
        <p:grpSpPr bwMode="auto">
          <a:xfrm>
            <a:off x="6232525" y="6088063"/>
            <a:ext cx="252413" cy="436562"/>
            <a:chOff x="912" y="2160"/>
            <a:chExt cx="336" cy="336"/>
          </a:xfrm>
        </p:grpSpPr>
        <p:grpSp>
          <p:nvGrpSpPr>
            <p:cNvPr id="23" name="Group 153"/>
            <p:cNvGrpSpPr>
              <a:grpSpLocks/>
            </p:cNvGrpSpPr>
            <p:nvPr/>
          </p:nvGrpSpPr>
          <p:grpSpPr bwMode="auto">
            <a:xfrm>
              <a:off x="912" y="2160"/>
              <a:ext cx="336" cy="100"/>
              <a:chOff x="480" y="1920"/>
              <a:chExt cx="336" cy="100"/>
            </a:xfrm>
          </p:grpSpPr>
          <p:sp>
            <p:nvSpPr>
              <p:cNvPr id="131157" name="AutoShape 154"/>
              <p:cNvSpPr>
                <a:spLocks noChangeArrowheads="1"/>
              </p:cNvSpPr>
              <p:nvPr/>
            </p:nvSpPr>
            <p:spPr bwMode="auto">
              <a:xfrm rot="10800000">
                <a:off x="624" y="1968"/>
                <a:ext cx="84" cy="50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grpSp>
            <p:nvGrpSpPr>
              <p:cNvPr id="24" name="Group 155"/>
              <p:cNvGrpSpPr>
                <a:grpSpLocks/>
              </p:cNvGrpSpPr>
              <p:nvPr/>
            </p:nvGrpSpPr>
            <p:grpSpPr bwMode="auto">
              <a:xfrm>
                <a:off x="480" y="1920"/>
                <a:ext cx="336" cy="100"/>
                <a:chOff x="1488" y="2400"/>
                <a:chExt cx="773" cy="287"/>
              </a:xfrm>
            </p:grpSpPr>
            <p:sp>
              <p:nvSpPr>
                <p:cNvPr id="131159" name="Oval 156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488" y="2400"/>
                  <a:ext cx="773" cy="287"/>
                </a:xfrm>
                <a:prstGeom prst="ellipse">
                  <a:avLst/>
                </a:prstGeom>
                <a:noFill/>
                <a:ln w="6350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60" name="Oval 157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651" y="2468"/>
                  <a:ext cx="485" cy="152"/>
                </a:xfrm>
                <a:prstGeom prst="ellipse">
                  <a:avLst/>
                </a:prstGeom>
                <a:noFill/>
                <a:ln w="9525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</p:grpSp>
        <p:sp>
          <p:nvSpPr>
            <p:cNvPr id="131156" name="Line 158"/>
            <p:cNvSpPr>
              <a:spLocks noChangeShapeType="1"/>
            </p:cNvSpPr>
            <p:nvPr/>
          </p:nvSpPr>
          <p:spPr bwMode="auto">
            <a:xfrm>
              <a:off x="1104" y="2256"/>
              <a:ext cx="0" cy="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25" name="Group 159"/>
          <p:cNvGrpSpPr>
            <a:grpSpLocks/>
          </p:cNvGrpSpPr>
          <p:nvPr/>
        </p:nvGrpSpPr>
        <p:grpSpPr bwMode="auto">
          <a:xfrm>
            <a:off x="5527675" y="5176203"/>
            <a:ext cx="484188" cy="681037"/>
            <a:chOff x="432" y="2640"/>
            <a:chExt cx="570" cy="512"/>
          </a:xfrm>
        </p:grpSpPr>
        <p:grpSp>
          <p:nvGrpSpPr>
            <p:cNvPr id="26" name="Group 160"/>
            <p:cNvGrpSpPr>
              <a:grpSpLocks/>
            </p:cNvGrpSpPr>
            <p:nvPr/>
          </p:nvGrpSpPr>
          <p:grpSpPr bwMode="auto">
            <a:xfrm>
              <a:off x="624" y="2688"/>
              <a:ext cx="192" cy="464"/>
              <a:chOff x="729" y="2128"/>
              <a:chExt cx="190" cy="368"/>
            </a:xfrm>
          </p:grpSpPr>
          <p:sp>
            <p:nvSpPr>
              <p:cNvPr id="131144" name="Line 161"/>
              <p:cNvSpPr>
                <a:spLocks noChangeAspect="1" noChangeShapeType="1"/>
              </p:cNvSpPr>
              <p:nvPr/>
            </p:nvSpPr>
            <p:spPr bwMode="auto">
              <a:xfrm>
                <a:off x="804" y="2128"/>
                <a:ext cx="115" cy="3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5" name="Line 162"/>
              <p:cNvSpPr>
                <a:spLocks noChangeAspect="1" noChangeShapeType="1"/>
              </p:cNvSpPr>
              <p:nvPr/>
            </p:nvSpPr>
            <p:spPr bwMode="auto">
              <a:xfrm flipH="1">
                <a:off x="729" y="2130"/>
                <a:ext cx="114" cy="36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6" name="Line 1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62" y="2386"/>
                <a:ext cx="149" cy="8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7" name="Line 164"/>
              <p:cNvSpPr>
                <a:spLocks noChangeAspect="1" noChangeShapeType="1"/>
              </p:cNvSpPr>
              <p:nvPr/>
            </p:nvSpPr>
            <p:spPr bwMode="auto">
              <a:xfrm flipH="1">
                <a:off x="764" y="2329"/>
                <a:ext cx="100" cy="5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8" name="Line 165"/>
              <p:cNvSpPr>
                <a:spLocks noChangeAspect="1" noChangeShapeType="1"/>
              </p:cNvSpPr>
              <p:nvPr/>
            </p:nvSpPr>
            <p:spPr bwMode="auto">
              <a:xfrm flipH="1" flipV="1">
                <a:off x="799" y="2263"/>
                <a:ext cx="65" cy="6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9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801" y="2232"/>
                <a:ext cx="35" cy="3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50" name="Line 167"/>
              <p:cNvSpPr>
                <a:spLocks noChangeAspect="1" noChangeShapeType="1"/>
              </p:cNvSpPr>
              <p:nvPr/>
            </p:nvSpPr>
            <p:spPr bwMode="auto">
              <a:xfrm flipV="1">
                <a:off x="736" y="2388"/>
                <a:ext cx="150" cy="8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51" name="Line 168"/>
              <p:cNvSpPr>
                <a:spLocks noChangeAspect="1" noChangeShapeType="1"/>
              </p:cNvSpPr>
              <p:nvPr/>
            </p:nvSpPr>
            <p:spPr bwMode="auto">
              <a:xfrm>
                <a:off x="783" y="2330"/>
                <a:ext cx="10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52" name="Line 169"/>
              <p:cNvSpPr>
                <a:spLocks noChangeAspect="1" noChangeShapeType="1"/>
              </p:cNvSpPr>
              <p:nvPr/>
            </p:nvSpPr>
            <p:spPr bwMode="auto">
              <a:xfrm flipV="1">
                <a:off x="783" y="2265"/>
                <a:ext cx="66" cy="6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53" name="Line 17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811" y="2235"/>
                <a:ext cx="35" cy="3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54" name="Line 171"/>
              <p:cNvSpPr>
                <a:spLocks noChangeAspect="1" noChangeShapeType="1"/>
              </p:cNvSpPr>
              <p:nvPr/>
            </p:nvSpPr>
            <p:spPr bwMode="auto">
              <a:xfrm>
                <a:off x="825" y="2130"/>
                <a:ext cx="0" cy="34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27" name="Group 172"/>
            <p:cNvGrpSpPr>
              <a:grpSpLocks/>
            </p:cNvGrpSpPr>
            <p:nvPr/>
          </p:nvGrpSpPr>
          <p:grpSpPr bwMode="auto">
            <a:xfrm>
              <a:off x="432" y="2640"/>
              <a:ext cx="570" cy="162"/>
              <a:chOff x="528" y="2064"/>
              <a:chExt cx="570" cy="162"/>
            </a:xfrm>
          </p:grpSpPr>
          <p:sp>
            <p:nvSpPr>
              <p:cNvPr id="131142" name="Oval 173"/>
              <p:cNvSpPr>
                <a:spLocks noChangeAspect="1" noChangeArrowheads="1"/>
              </p:cNvSpPr>
              <p:nvPr/>
            </p:nvSpPr>
            <p:spPr bwMode="auto">
              <a:xfrm flipH="1">
                <a:off x="528" y="2064"/>
                <a:ext cx="570" cy="162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143" name="Oval 174"/>
              <p:cNvSpPr>
                <a:spLocks noChangeAspect="1" noChangeArrowheads="1"/>
              </p:cNvSpPr>
              <p:nvPr/>
            </p:nvSpPr>
            <p:spPr bwMode="auto">
              <a:xfrm flipH="1">
                <a:off x="648" y="2102"/>
                <a:ext cx="357" cy="8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</p:grpSp>
      <p:pic>
        <p:nvPicPr>
          <p:cNvPr id="131125" name="Picture 175" descr="motorola phone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589588" y="6208713"/>
            <a:ext cx="277812" cy="60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8" name="Group 176"/>
          <p:cNvGrpSpPr>
            <a:grpSpLocks/>
          </p:cNvGrpSpPr>
          <p:nvPr/>
        </p:nvGrpSpPr>
        <p:grpSpPr bwMode="auto">
          <a:xfrm>
            <a:off x="5589588" y="6088063"/>
            <a:ext cx="258762" cy="436562"/>
            <a:chOff x="912" y="2160"/>
            <a:chExt cx="336" cy="336"/>
          </a:xfrm>
        </p:grpSpPr>
        <p:grpSp>
          <p:nvGrpSpPr>
            <p:cNvPr id="29" name="Group 177"/>
            <p:cNvGrpSpPr>
              <a:grpSpLocks/>
            </p:cNvGrpSpPr>
            <p:nvPr/>
          </p:nvGrpSpPr>
          <p:grpSpPr bwMode="auto">
            <a:xfrm>
              <a:off x="912" y="2160"/>
              <a:ext cx="336" cy="100"/>
              <a:chOff x="480" y="1920"/>
              <a:chExt cx="336" cy="100"/>
            </a:xfrm>
          </p:grpSpPr>
          <p:sp>
            <p:nvSpPr>
              <p:cNvPr id="131136" name="AutoShape 178"/>
              <p:cNvSpPr>
                <a:spLocks noChangeArrowheads="1"/>
              </p:cNvSpPr>
              <p:nvPr/>
            </p:nvSpPr>
            <p:spPr bwMode="auto">
              <a:xfrm rot="10800000">
                <a:off x="624" y="1968"/>
                <a:ext cx="84" cy="50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grpSp>
            <p:nvGrpSpPr>
              <p:cNvPr id="30" name="Group 179"/>
              <p:cNvGrpSpPr>
                <a:grpSpLocks/>
              </p:cNvGrpSpPr>
              <p:nvPr/>
            </p:nvGrpSpPr>
            <p:grpSpPr bwMode="auto">
              <a:xfrm>
                <a:off x="480" y="1920"/>
                <a:ext cx="336" cy="100"/>
                <a:chOff x="1488" y="2400"/>
                <a:chExt cx="773" cy="287"/>
              </a:xfrm>
            </p:grpSpPr>
            <p:sp>
              <p:nvSpPr>
                <p:cNvPr id="131138" name="Oval 180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488" y="2400"/>
                  <a:ext cx="773" cy="287"/>
                </a:xfrm>
                <a:prstGeom prst="ellipse">
                  <a:avLst/>
                </a:prstGeom>
                <a:noFill/>
                <a:ln w="6350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1139" name="Oval 18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1651" y="2468"/>
                  <a:ext cx="485" cy="152"/>
                </a:xfrm>
                <a:prstGeom prst="ellipse">
                  <a:avLst/>
                </a:prstGeom>
                <a:noFill/>
                <a:ln w="9525">
                  <a:solidFill>
                    <a:srgbClr val="969696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</p:grpSp>
        <p:sp>
          <p:nvSpPr>
            <p:cNvPr id="131135" name="Line 182"/>
            <p:cNvSpPr>
              <a:spLocks noChangeShapeType="1"/>
            </p:cNvSpPr>
            <p:nvPr/>
          </p:nvSpPr>
          <p:spPr bwMode="auto">
            <a:xfrm>
              <a:off x="1104" y="2256"/>
              <a:ext cx="0" cy="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131127" name="AutoShape 183"/>
          <p:cNvSpPr>
            <a:spLocks/>
          </p:cNvSpPr>
          <p:nvPr/>
        </p:nvSpPr>
        <p:spPr bwMode="auto">
          <a:xfrm>
            <a:off x="7613650" y="2347913"/>
            <a:ext cx="1377950" cy="1296987"/>
          </a:xfrm>
          <a:prstGeom prst="accentCallout2">
            <a:avLst>
              <a:gd name="adj1" fmla="val 8815"/>
              <a:gd name="adj2" fmla="val -6523"/>
              <a:gd name="adj3" fmla="val 8815"/>
              <a:gd name="adj4" fmla="val -174185"/>
              <a:gd name="adj5" fmla="val 16648"/>
              <a:gd name="adj6" fmla="val -347963"/>
            </a:avLst>
          </a:prstGeom>
          <a:noFill/>
          <a:ln w="12700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87078" tIns="43545" rIns="87078" bIns="43545"/>
          <a:lstStyle/>
          <a:p>
            <a:pPr defTabSz="873125" eaLnBrk="0" hangingPunct="0"/>
            <a:r>
              <a:rPr kumimoji="0" lang="pl-PL" sz="1300" b="1" dirty="0">
                <a:latin typeface="+mn-lt"/>
              </a:rPr>
              <a:t>Dobrze zdefiniowane API między płaszczyzną sterowania a aplikacjami</a:t>
            </a:r>
            <a:endParaRPr kumimoji="0" lang="fr-FR" sz="1300" b="1" dirty="0">
              <a:latin typeface="+mn-lt"/>
            </a:endParaRPr>
          </a:p>
        </p:txBody>
      </p:sp>
      <p:sp>
        <p:nvSpPr>
          <p:cNvPr id="131128" name="AutoShape 184"/>
          <p:cNvSpPr>
            <a:spLocks/>
          </p:cNvSpPr>
          <p:nvPr/>
        </p:nvSpPr>
        <p:spPr bwMode="auto">
          <a:xfrm>
            <a:off x="7613650" y="4076700"/>
            <a:ext cx="1328738" cy="1050925"/>
          </a:xfrm>
          <a:prstGeom prst="accentCallout2">
            <a:avLst>
              <a:gd name="adj1" fmla="val 10875"/>
              <a:gd name="adj2" fmla="val -5736"/>
              <a:gd name="adj3" fmla="val 10875"/>
              <a:gd name="adj4" fmla="val -142292"/>
              <a:gd name="adj5" fmla="val -32324"/>
              <a:gd name="adj6" fmla="val -283991"/>
            </a:avLst>
          </a:prstGeom>
          <a:noFill/>
          <a:ln w="12700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87078" tIns="43545" rIns="87078" bIns="43545"/>
          <a:lstStyle/>
          <a:p>
            <a:pPr defTabSz="873125" eaLnBrk="0" hangingPunct="0"/>
            <a:r>
              <a:rPr kumimoji="0" lang="pl-PL" sz="1300" b="1" dirty="0">
                <a:latin typeface="+mn-lt"/>
              </a:rPr>
              <a:t>Niezależność płaszczyzn sterowania i transportu</a:t>
            </a:r>
            <a:endParaRPr kumimoji="0" lang="fr-FR" sz="1300" b="1" dirty="0">
              <a:latin typeface="+mn-lt"/>
            </a:endParaRPr>
          </a:p>
        </p:txBody>
      </p:sp>
      <p:sp>
        <p:nvSpPr>
          <p:cNvPr id="131129" name="Line 185"/>
          <p:cNvSpPr>
            <a:spLocks noChangeShapeType="1"/>
          </p:cNvSpPr>
          <p:nvPr/>
        </p:nvSpPr>
        <p:spPr bwMode="auto">
          <a:xfrm flipV="1">
            <a:off x="1798638" y="4724400"/>
            <a:ext cx="665162" cy="431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30" name="Line 186"/>
          <p:cNvSpPr>
            <a:spLocks noChangeShapeType="1"/>
          </p:cNvSpPr>
          <p:nvPr/>
        </p:nvSpPr>
        <p:spPr bwMode="auto">
          <a:xfrm flipV="1">
            <a:off x="3325813" y="5084763"/>
            <a:ext cx="133350" cy="215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31" name="Line 187"/>
          <p:cNvSpPr>
            <a:spLocks noChangeShapeType="1"/>
          </p:cNvSpPr>
          <p:nvPr/>
        </p:nvSpPr>
        <p:spPr bwMode="auto">
          <a:xfrm>
            <a:off x="4789488" y="5084763"/>
            <a:ext cx="131762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32" name="Line 188"/>
          <p:cNvSpPr>
            <a:spLocks noChangeShapeType="1"/>
          </p:cNvSpPr>
          <p:nvPr/>
        </p:nvSpPr>
        <p:spPr bwMode="auto">
          <a:xfrm>
            <a:off x="5321300" y="4724400"/>
            <a:ext cx="930275" cy="5048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31133" name="AutoShape 189"/>
          <p:cNvSpPr>
            <a:spLocks/>
          </p:cNvSpPr>
          <p:nvPr/>
        </p:nvSpPr>
        <p:spPr bwMode="auto">
          <a:xfrm>
            <a:off x="7596188" y="5157788"/>
            <a:ext cx="1328737" cy="358775"/>
          </a:xfrm>
          <a:prstGeom prst="accentCallout2">
            <a:avLst>
              <a:gd name="adj1" fmla="val 31856"/>
              <a:gd name="adj2" fmla="val -5736"/>
              <a:gd name="adj3" fmla="val 31856"/>
              <a:gd name="adj4" fmla="val -14694"/>
              <a:gd name="adj5" fmla="val 21681"/>
              <a:gd name="adj6" fmla="val -24014"/>
            </a:avLst>
          </a:prstGeom>
          <a:noFill/>
          <a:ln w="12700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87078" tIns="43545" rIns="87078" bIns="43545"/>
          <a:lstStyle/>
          <a:p>
            <a:pPr defTabSz="873125" eaLnBrk="0" hangingPunct="0"/>
            <a:r>
              <a:rPr kumimoji="0" lang="pl-PL" sz="1300" b="1">
                <a:latin typeface="+mn-lt"/>
              </a:rPr>
              <a:t>Neutralność dostępowa</a:t>
            </a:r>
            <a:endParaRPr kumimoji="0" lang="fr-FR" sz="1300" b="1">
              <a:latin typeface="+mn-lt"/>
            </a:endParaRPr>
          </a:p>
        </p:txBody>
      </p:sp>
      <p:sp>
        <p:nvSpPr>
          <p:cNvPr id="192" name="Symbol zastępczy daty 19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EEA6BE-A52E-4CC9-A550-71F83C29F48E}" type="slidenum">
              <a:rPr lang="pl-PL"/>
              <a:pPr/>
              <a:t>223</a:t>
            </a:fld>
            <a:endParaRPr lang="pl-PL"/>
          </a:p>
        </p:txBody>
      </p:sp>
      <p:sp>
        <p:nvSpPr>
          <p:cNvPr id="3592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Wizja sieci </a:t>
            </a:r>
            <a:r>
              <a:rPr lang="en-GB"/>
              <a:t>NGN</a:t>
            </a:r>
            <a:r>
              <a:rPr lang="pl-PL"/>
              <a:t> w</a:t>
            </a:r>
            <a:r>
              <a:rPr lang="en-GB"/>
              <a:t> ETSI</a:t>
            </a:r>
          </a:p>
        </p:txBody>
      </p:sp>
      <p:sp>
        <p:nvSpPr>
          <p:cNvPr id="35921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 sz="2000"/>
              <a:t>Integracja sieci mobilnych i stacjonarnych za pomocą wspólnej platformy IMS</a:t>
            </a:r>
          </a:p>
          <a:p>
            <a:pPr>
              <a:lnSpc>
                <a:spcPct val="80000"/>
              </a:lnSpc>
            </a:pPr>
            <a:r>
              <a:rPr lang="pl-PL" sz="2000"/>
              <a:t>Uniwersalna wielousługowa, wieloprotokołowa sieć IP</a:t>
            </a:r>
          </a:p>
          <a:p>
            <a:pPr>
              <a:lnSpc>
                <a:spcPct val="80000"/>
              </a:lnSpc>
            </a:pPr>
            <a:r>
              <a:rPr lang="pl-PL" sz="2000"/>
              <a:t>Neutralność dostępowa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dostęp bezprzewodowy i przewodowy, mobilny i stacjonarny</a:t>
            </a:r>
            <a:endParaRPr lang="en-GB" sz="1800"/>
          </a:p>
          <a:p>
            <a:pPr>
              <a:lnSpc>
                <a:spcPct val="80000"/>
              </a:lnSpc>
            </a:pPr>
            <a:r>
              <a:rPr lang="pl-PL" sz="2000"/>
              <a:t>Zapewnienie QoS, bezpieczeństwa i niezawodności</a:t>
            </a:r>
            <a:endParaRPr lang="en-GB" sz="2000"/>
          </a:p>
          <a:p>
            <a:pPr>
              <a:lnSpc>
                <a:spcPct val="80000"/>
              </a:lnSpc>
            </a:pPr>
            <a:r>
              <a:rPr lang="pl-PL" sz="2000"/>
              <a:t>Zapewnienie współpracy z innymi sieciami</a:t>
            </a:r>
            <a:endParaRPr lang="en-GB" sz="2000"/>
          </a:p>
          <a:p>
            <a:pPr>
              <a:lnSpc>
                <a:spcPct val="80000"/>
              </a:lnSpc>
            </a:pPr>
            <a:r>
              <a:rPr lang="pl-PL" sz="2000"/>
              <a:t>Obsługa mobilności i nomadyczności użytkowników i urządzeń</a:t>
            </a:r>
            <a:endParaRPr lang="en-GB" sz="2000"/>
          </a:p>
          <a:p>
            <a:pPr>
              <a:lnSpc>
                <a:spcPct val="80000"/>
              </a:lnSpc>
            </a:pPr>
            <a:r>
              <a:rPr lang="pl-PL" sz="2000"/>
              <a:t>Uniwersalny dostęp do personalnego profilu usługowego 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stały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w dowolnym miejscu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za pomocą różnych terminali</a:t>
            </a:r>
            <a:endParaRPr lang="en-GB" sz="18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5DEAB2-265B-4231-8AD6-9C5204AEF2EE}" type="slidenum">
              <a:rPr lang="pl-PL"/>
              <a:pPr/>
              <a:t>224</a:t>
            </a:fld>
            <a:endParaRPr lang="pl-PL"/>
          </a:p>
        </p:txBody>
      </p:sp>
      <p:sp>
        <p:nvSpPr>
          <p:cNvPr id="3594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Założenia architektury TISPAN </a:t>
            </a:r>
            <a:r>
              <a:rPr lang="fr-FR">
                <a:solidFill>
                  <a:schemeClr val="tx1"/>
                </a:solidFill>
              </a:rPr>
              <a:t>NGN</a:t>
            </a:r>
          </a:p>
        </p:txBody>
      </p:sp>
      <p:sp>
        <p:nvSpPr>
          <p:cNvPr id="3594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/>
              <a:t>Podejście oparte o koncepcję pod</a:t>
            </a:r>
            <a:r>
              <a:rPr lang="fr-FR"/>
              <a:t>system</a:t>
            </a:r>
            <a:r>
              <a:rPr lang="pl-PL"/>
              <a:t>ów</a:t>
            </a:r>
            <a:r>
              <a:rPr lang="fr-FR"/>
              <a:t>: 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Elastyczność umożliwiająca wprowadzanie z czasem nowych podsystemów stosownie do potrzeb i kategorii usług</a:t>
            </a:r>
            <a:endParaRPr lang="fr-FR" sz="1800"/>
          </a:p>
          <a:p>
            <a:pPr lvl="1">
              <a:lnSpc>
                <a:spcPct val="80000"/>
              </a:lnSpc>
            </a:pPr>
            <a:r>
              <a:rPr lang="pl-PL" sz="1800"/>
              <a:t>Wykorzystanie dorobku innych ciał normalizacyjnych</a:t>
            </a:r>
            <a:endParaRPr lang="fr-FR" sz="1800"/>
          </a:p>
          <a:p>
            <a:pPr>
              <a:lnSpc>
                <a:spcPct val="80000"/>
              </a:lnSpc>
            </a:pPr>
            <a:r>
              <a:rPr lang="pl-PL"/>
              <a:t>Komunikacja </a:t>
            </a:r>
            <a:r>
              <a:rPr lang="fr-FR"/>
              <a:t>IP </a:t>
            </a:r>
            <a:r>
              <a:rPr lang="pl-PL"/>
              <a:t>realizowana przez dwa pod</a:t>
            </a:r>
            <a:r>
              <a:rPr lang="fr-FR"/>
              <a:t>system</a:t>
            </a:r>
            <a:r>
              <a:rPr lang="pl-PL"/>
              <a:t>y</a:t>
            </a:r>
            <a:r>
              <a:rPr lang="fr-FR"/>
              <a:t>:</a:t>
            </a:r>
          </a:p>
          <a:p>
            <a:pPr lvl="1">
              <a:lnSpc>
                <a:spcPct val="80000"/>
              </a:lnSpc>
            </a:pPr>
            <a:r>
              <a:rPr lang="fr-FR" sz="1800" b="1"/>
              <a:t>Network Attachment Subsystem</a:t>
            </a:r>
            <a:r>
              <a:rPr lang="fr-FR" sz="1800"/>
              <a:t> (NASS)</a:t>
            </a:r>
          </a:p>
          <a:p>
            <a:pPr lvl="1">
              <a:lnSpc>
                <a:spcPct val="80000"/>
              </a:lnSpc>
            </a:pPr>
            <a:r>
              <a:rPr lang="fr-FR" sz="1800" b="1"/>
              <a:t>Resource and Admission Control</a:t>
            </a:r>
            <a:r>
              <a:rPr lang="fr-FR" sz="1800"/>
              <a:t> Subsystem (RACS)</a:t>
            </a:r>
          </a:p>
          <a:p>
            <a:pPr>
              <a:lnSpc>
                <a:spcPct val="80000"/>
              </a:lnSpc>
            </a:pPr>
            <a:r>
              <a:rPr lang="pl-PL"/>
              <a:t>Pierwsze podsystemy usługowe:</a:t>
            </a:r>
            <a:endParaRPr lang="fr-FR"/>
          </a:p>
          <a:p>
            <a:pPr lvl="1">
              <a:lnSpc>
                <a:spcPct val="80000"/>
              </a:lnSpc>
            </a:pPr>
            <a:r>
              <a:rPr lang="fr-FR" sz="1800"/>
              <a:t>3GPP IMS </a:t>
            </a:r>
            <a:r>
              <a:rPr lang="pl-PL" sz="1800"/>
              <a:t>zaadaptowany do obsługi dostępu</a:t>
            </a:r>
            <a:r>
              <a:rPr lang="fr-FR" sz="1800"/>
              <a:t> xDSL(</a:t>
            </a:r>
            <a:r>
              <a:rPr lang="pl-PL" sz="1800"/>
              <a:t>wspólnie z </a:t>
            </a:r>
            <a:r>
              <a:rPr lang="fr-FR" sz="1800"/>
              <a:t>3GPP), </a:t>
            </a:r>
            <a:r>
              <a:rPr lang="pl-PL" sz="1800"/>
              <a:t>do usług multimedialnych i emulacji usług </a:t>
            </a:r>
            <a:r>
              <a:rPr lang="fr-FR" sz="1800"/>
              <a:t>PSTN/ISDN 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Podsystem emulacji </a:t>
            </a:r>
            <a:r>
              <a:rPr lang="fr-FR" sz="1800"/>
              <a:t>PSTN/ISDN </a:t>
            </a:r>
            <a:r>
              <a:rPr lang="pl-PL" sz="1800"/>
              <a:t>umożliwiający wymianę sprzętu TDM przy zachowaniu tradycyjnych terminali i symulacji usług PSTN/ISDN dla terminali IP</a:t>
            </a:r>
            <a:endParaRPr lang="fr-FR" sz="18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7E6B0C-0999-494C-A080-1D4AB7813C1F}" type="slidenum">
              <a:rPr lang="pl-PL"/>
              <a:pPr/>
              <a:t>225</a:t>
            </a:fld>
            <a:endParaRPr lang="pl-PL"/>
          </a:p>
        </p:txBody>
      </p:sp>
      <p:sp>
        <p:nvSpPr>
          <p:cNvPr id="3596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Normalizacja NGN w ETSI TISPAN</a:t>
            </a:r>
          </a:p>
        </p:txBody>
      </p:sp>
      <p:sp>
        <p:nvSpPr>
          <p:cNvPr id="3596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dirty="0"/>
              <a:t>NGN-Release 1: </a:t>
            </a:r>
            <a:r>
              <a:rPr lang="pl-PL" dirty="0"/>
              <a:t>Grudzień</a:t>
            </a:r>
            <a:r>
              <a:rPr lang="en-US" dirty="0"/>
              <a:t> 2005 </a:t>
            </a:r>
            <a:endParaRPr lang="pl-PL" dirty="0"/>
          </a:p>
          <a:p>
            <a:pPr lvl="1">
              <a:lnSpc>
                <a:spcPct val="90000"/>
              </a:lnSpc>
            </a:pPr>
            <a:r>
              <a:rPr lang="en-US" dirty="0" err="1"/>
              <a:t>Defin</a:t>
            </a:r>
            <a:r>
              <a:rPr lang="pl-PL" dirty="0" err="1"/>
              <a:t>icja</a:t>
            </a:r>
            <a:r>
              <a:rPr lang="pl-PL" dirty="0"/>
              <a:t> </a:t>
            </a:r>
            <a:r>
              <a:rPr lang="en-US" dirty="0" err="1"/>
              <a:t>archite</a:t>
            </a:r>
            <a:r>
              <a:rPr lang="pl-PL" dirty="0"/>
              <a:t>k</a:t>
            </a:r>
            <a:r>
              <a:rPr lang="en-US" dirty="0" err="1"/>
              <a:t>tur</a:t>
            </a:r>
            <a:r>
              <a:rPr lang="pl-PL" dirty="0"/>
              <a:t>y</a:t>
            </a:r>
            <a:r>
              <a:rPr lang="en-US" dirty="0"/>
              <a:t> </a:t>
            </a:r>
            <a:r>
              <a:rPr lang="pl-PL" dirty="0"/>
              <a:t>z uwzględnieniem jej wykorzystania i adaptacji pod kątem realizacji innych podsystemów</a:t>
            </a:r>
            <a:endParaRPr lang="en-US" dirty="0"/>
          </a:p>
          <a:p>
            <a:pPr>
              <a:lnSpc>
                <a:spcPct val="90000"/>
              </a:lnSpc>
            </a:pPr>
            <a:r>
              <a:rPr lang="pl-PL" dirty="0"/>
              <a:t>N</a:t>
            </a:r>
            <a:r>
              <a:rPr lang="en-US" dirty="0"/>
              <a:t>GN-Release 2: </a:t>
            </a:r>
            <a:r>
              <a:rPr lang="pl-PL" dirty="0"/>
              <a:t>Kwiecień</a:t>
            </a:r>
            <a:r>
              <a:rPr lang="en-US" dirty="0"/>
              <a:t> 2008, </a:t>
            </a:r>
            <a:endParaRPr lang="pl-PL" dirty="0"/>
          </a:p>
          <a:p>
            <a:pPr lvl="1">
              <a:lnSpc>
                <a:spcPct val="90000"/>
              </a:lnSpc>
            </a:pPr>
            <a:r>
              <a:rPr lang="pl-PL" dirty="0"/>
              <a:t>Oparty na </a:t>
            </a:r>
            <a:r>
              <a:rPr lang="en-US" dirty="0" err="1"/>
              <a:t>Rel</a:t>
            </a:r>
            <a:r>
              <a:rPr lang="pl-PL" dirty="0" err="1"/>
              <a:t>ease</a:t>
            </a:r>
            <a:r>
              <a:rPr lang="pl-PL" dirty="0"/>
              <a:t> </a:t>
            </a:r>
            <a:r>
              <a:rPr lang="en-US" dirty="0"/>
              <a:t>1</a:t>
            </a:r>
            <a:endParaRPr lang="pl-PL" dirty="0"/>
          </a:p>
          <a:p>
            <a:pPr lvl="1">
              <a:lnSpc>
                <a:spcPct val="90000"/>
              </a:lnSpc>
            </a:pPr>
            <a:r>
              <a:rPr lang="pl-PL" dirty="0"/>
              <a:t>Dodane nowe obszary zastosowań</a:t>
            </a:r>
          </a:p>
          <a:p>
            <a:pPr lvl="2">
              <a:lnSpc>
                <a:spcPct val="90000"/>
              </a:lnSpc>
            </a:pPr>
            <a:r>
              <a:rPr lang="en-US" dirty="0"/>
              <a:t>IPTV,</a:t>
            </a:r>
            <a:r>
              <a:rPr lang="pl-PL" dirty="0"/>
              <a:t> Brama domowa</a:t>
            </a:r>
            <a:r>
              <a:rPr lang="en-US" dirty="0"/>
              <a:t>, </a:t>
            </a:r>
            <a:r>
              <a:rPr lang="pl-PL" dirty="0"/>
              <a:t>sieci korporacyjne</a:t>
            </a: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NGN Release 3:</a:t>
            </a:r>
            <a:r>
              <a:rPr lang="pl-PL" dirty="0"/>
              <a:t> Czerwiec 2008</a:t>
            </a:r>
          </a:p>
          <a:p>
            <a:pPr lvl="1">
              <a:lnSpc>
                <a:spcPct val="90000"/>
              </a:lnSpc>
            </a:pPr>
            <a:r>
              <a:rPr lang="pl-PL" dirty="0" smtClean="0"/>
              <a:t>10 obszarów prac, m.in. </a:t>
            </a:r>
            <a:r>
              <a:rPr lang="pl-PL" dirty="0"/>
              <a:t>i</a:t>
            </a:r>
            <a:r>
              <a:rPr lang="pl-PL" dirty="0" smtClean="0"/>
              <a:t>nteligentny dom, ITS, …</a:t>
            </a:r>
          </a:p>
          <a:p>
            <a:pPr lvl="1">
              <a:lnSpc>
                <a:spcPct val="90000"/>
              </a:lnSpc>
            </a:pPr>
            <a:r>
              <a:rPr lang="pl-PL" dirty="0" smtClean="0"/>
              <a:t>Współpraca z systemami „nie-IMS”</a:t>
            </a:r>
            <a:endParaRPr lang="pl-PL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9D1714-9E42-432D-AA70-7F26A82141B4}" type="slidenum">
              <a:rPr lang="pl-PL"/>
              <a:pPr/>
              <a:t>226</a:t>
            </a:fld>
            <a:endParaRPr lang="pl-PL"/>
          </a:p>
        </p:txBody>
      </p:sp>
      <p:sp>
        <p:nvSpPr>
          <p:cNvPr id="3598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Środowisko IMS TISPAN</a:t>
            </a:r>
          </a:p>
        </p:txBody>
      </p:sp>
      <p:pic>
        <p:nvPicPr>
          <p:cNvPr id="359833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71550" y="1538288"/>
            <a:ext cx="7418388" cy="5022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D2E97E-CE18-4C13-8620-94FAA3E33DF7}" type="slidenum">
              <a:rPr lang="pl-PL"/>
              <a:pPr/>
              <a:t>227</a:t>
            </a:fld>
            <a:endParaRPr lang="pl-PL"/>
          </a:p>
        </p:txBody>
      </p:sp>
      <p:sp>
        <p:nvSpPr>
          <p:cNvPr id="3600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Kluczowe obszary prac w NGN Rel 1 i Rel 2</a:t>
            </a:r>
          </a:p>
        </p:txBody>
      </p:sp>
      <p:sp>
        <p:nvSpPr>
          <p:cNvPr id="3600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 sz="2000"/>
              <a:t> Sterowanie zasobami</a:t>
            </a:r>
          </a:p>
          <a:p>
            <a:pPr>
              <a:lnSpc>
                <a:spcPct val="80000"/>
              </a:lnSpc>
            </a:pPr>
            <a:r>
              <a:rPr lang="pl-PL" sz="2000"/>
              <a:t> Zasady dołączania sieci dostępowych</a:t>
            </a:r>
          </a:p>
          <a:p>
            <a:pPr>
              <a:lnSpc>
                <a:spcPct val="80000"/>
              </a:lnSpc>
            </a:pPr>
            <a:r>
              <a:rPr lang="pl-PL" sz="2000"/>
              <a:t> Common IMS</a:t>
            </a:r>
          </a:p>
          <a:p>
            <a:pPr>
              <a:lnSpc>
                <a:spcPct val="80000"/>
              </a:lnSpc>
            </a:pPr>
            <a:r>
              <a:rPr lang="pl-PL" sz="2000"/>
              <a:t> Usługi dodatkowe</a:t>
            </a:r>
          </a:p>
          <a:p>
            <a:pPr>
              <a:lnSpc>
                <a:spcPct val="80000"/>
              </a:lnSpc>
            </a:pPr>
            <a:r>
              <a:rPr lang="pl-PL" sz="2000"/>
              <a:t> IPTV</a:t>
            </a:r>
          </a:p>
          <a:p>
            <a:pPr>
              <a:lnSpc>
                <a:spcPct val="80000"/>
              </a:lnSpc>
            </a:pPr>
            <a:r>
              <a:rPr lang="pl-PL" sz="2000"/>
              <a:t> Sieci domowe</a:t>
            </a:r>
          </a:p>
          <a:p>
            <a:pPr>
              <a:lnSpc>
                <a:spcPct val="80000"/>
              </a:lnSpc>
            </a:pPr>
            <a:r>
              <a:rPr lang="pl-PL" sz="2000"/>
              <a:t> Sieci korporacyjne</a:t>
            </a:r>
          </a:p>
          <a:p>
            <a:pPr>
              <a:lnSpc>
                <a:spcPct val="80000"/>
              </a:lnSpc>
            </a:pPr>
            <a:endParaRPr lang="pl-PL" sz="2000"/>
          </a:p>
          <a:p>
            <a:pPr>
              <a:lnSpc>
                <a:spcPct val="80000"/>
              </a:lnSpc>
            </a:pPr>
            <a:r>
              <a:rPr lang="pl-PL" sz="2000"/>
              <a:t>W miarę uruchamiania i testowania sieci NGN TISPAN przewiduje przyrost liczby poprawek w normach NGN-R1 i R2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Problem dojrzałości normalizacji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E3EB56-2275-4711-9A3E-E2140F61A62A}" type="slidenum">
              <a:rPr lang="pl-PL"/>
              <a:pPr/>
              <a:t>228</a:t>
            </a:fld>
            <a:endParaRPr lang="pl-PL"/>
          </a:p>
        </p:txBody>
      </p:sp>
      <p:sp>
        <p:nvSpPr>
          <p:cNvPr id="3602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TISPAN </a:t>
            </a:r>
            <a:r>
              <a:rPr lang="pl-PL"/>
              <a:t>NGN </a:t>
            </a:r>
            <a:r>
              <a:rPr lang="en-US"/>
              <a:t>Release 3</a:t>
            </a:r>
            <a:endParaRPr lang="pl-PL"/>
          </a:p>
        </p:txBody>
      </p:sp>
      <p:sp>
        <p:nvSpPr>
          <p:cNvPr id="3602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endParaRPr lang="en-US" sz="2000"/>
          </a:p>
          <a:p>
            <a:pPr>
              <a:lnSpc>
                <a:spcPct val="90000"/>
              </a:lnSpc>
            </a:pPr>
            <a:r>
              <a:rPr lang="pl-PL" sz="2000"/>
              <a:t>Zakres wymagań dotyczących NGN Release 3</a:t>
            </a:r>
            <a:endParaRPr lang="en-US" sz="2000"/>
          </a:p>
          <a:p>
            <a:pPr lvl="1">
              <a:lnSpc>
                <a:spcPct val="90000"/>
              </a:lnSpc>
            </a:pPr>
            <a:r>
              <a:rPr lang="pl-PL" sz="1800"/>
              <a:t>Konsolidacja zagadnień związanych z </a:t>
            </a:r>
            <a:r>
              <a:rPr lang="en-US" sz="1800"/>
              <a:t>VoIP </a:t>
            </a:r>
            <a:endParaRPr lang="pl-PL" sz="1800"/>
          </a:p>
          <a:p>
            <a:pPr lvl="2">
              <a:lnSpc>
                <a:spcPct val="90000"/>
              </a:lnSpc>
            </a:pPr>
            <a:r>
              <a:rPr lang="pl-PL" sz="1600"/>
              <a:t>End-to-end </a:t>
            </a:r>
            <a:r>
              <a:rPr lang="en-US" sz="1600"/>
              <a:t>QoS, </a:t>
            </a:r>
            <a:r>
              <a:rPr lang="pl-PL" sz="1600"/>
              <a:t>bezpieczeństwo</a:t>
            </a:r>
            <a:r>
              <a:rPr lang="en-US" sz="1600"/>
              <a:t>, </a:t>
            </a:r>
            <a:r>
              <a:rPr lang="pl-PL" sz="1600"/>
              <a:t>współpraca miedzysieciowaa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800"/>
              <a:t>Ewolucja usług </a:t>
            </a:r>
            <a:r>
              <a:rPr lang="en-US" sz="1800"/>
              <a:t>IPTV </a:t>
            </a:r>
            <a:endParaRPr lang="pl-PL" sz="1800"/>
          </a:p>
          <a:p>
            <a:pPr lvl="2">
              <a:lnSpc>
                <a:spcPct val="90000"/>
              </a:lnSpc>
            </a:pPr>
            <a:r>
              <a:rPr lang="pl-PL" sz="1600"/>
              <a:t>Łączenie funkcjonalności TV z usługami telekomunikacyjnymi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en-US" sz="1800"/>
              <a:t>Ultra </a:t>
            </a:r>
            <a:r>
              <a:rPr lang="pl-PL" sz="1800"/>
              <a:t>szerokopasmowy dostęp do NGN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Stacjonarny i bezprzewodowy</a:t>
            </a:r>
            <a:endParaRPr lang="en-US" sz="1600"/>
          </a:p>
          <a:p>
            <a:pPr lvl="1">
              <a:lnSpc>
                <a:spcPct val="90000"/>
              </a:lnSpc>
            </a:pPr>
            <a:r>
              <a:rPr lang="pl-PL" sz="1800"/>
              <a:t>Współpraca z sieciami NGN - IMS i „nie-IMS”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800"/>
              <a:t>Harmonizacja sieci </a:t>
            </a:r>
            <a:r>
              <a:rPr lang="en-US" sz="1800"/>
              <a:t>– </a:t>
            </a:r>
            <a:r>
              <a:rPr lang="pl-PL" sz="1800"/>
              <a:t>poprawienie interoperacyjności z innymi sieciami NGN (nie IMS)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Współpraca z </a:t>
            </a:r>
            <a:r>
              <a:rPr lang="en-US" sz="1800"/>
              <a:t>3GPP </a:t>
            </a:r>
            <a:r>
              <a:rPr lang="pl-PL" sz="1800"/>
              <a:t>i</a:t>
            </a:r>
            <a:r>
              <a:rPr lang="en-US" sz="1800"/>
              <a:t> GSMA</a:t>
            </a:r>
            <a:r>
              <a:rPr lang="pl-PL" sz="1800"/>
              <a:t> oraz innymi organizacjami normalizacyjnymi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47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700184-BEDE-4B28-B8E1-6FF8CE87F315}" type="slidenum">
              <a:rPr lang="pl-PL">
                <a:latin typeface="+mn-lt"/>
              </a:rPr>
              <a:pPr/>
              <a:t>229</a:t>
            </a:fld>
            <a:endParaRPr lang="pl-PL">
              <a:latin typeface="+mn-lt"/>
            </a:endParaRPr>
          </a:p>
        </p:txBody>
      </p:sp>
      <p:sp>
        <p:nvSpPr>
          <p:cNvPr id="3604517" name="Text Box 37"/>
          <p:cNvSpPr txBox="1">
            <a:spLocks noChangeArrowheads="1"/>
          </p:cNvSpPr>
          <p:nvPr/>
        </p:nvSpPr>
        <p:spPr bwMode="auto">
          <a:xfrm>
            <a:off x="34925" y="404813"/>
            <a:ext cx="1460500" cy="2305050"/>
          </a:xfrm>
          <a:prstGeom prst="rect">
            <a:avLst/>
          </a:prstGeom>
          <a:gradFill rotWithShape="1">
            <a:gsLst>
              <a:gs pos="0">
                <a:srgbClr val="FFCC99"/>
              </a:gs>
              <a:gs pos="100000">
                <a:schemeClr val="bg1"/>
              </a:gs>
            </a:gsLst>
            <a:lin ang="0" scaled="1"/>
          </a:gradFill>
          <a:ln w="9525" algn="ctr">
            <a:solidFill>
              <a:schemeClr val="bg2"/>
            </a:solidFill>
            <a:miter lim="800000"/>
            <a:headEnd/>
            <a:tailEnd/>
          </a:ln>
          <a:effectLst>
            <a:prstShdw prst="shdw11">
              <a:schemeClr val="bg2">
                <a:alpha val="50000"/>
              </a:schemeClr>
            </a:prstShdw>
          </a:effectLst>
        </p:spPr>
        <p:txBody>
          <a:bodyPr lIns="61665" tIns="39159" rIns="0" bIns="39159"/>
          <a:lstStyle/>
          <a:p>
            <a:pPr marL="157163" indent="-157163" defTabSz="784225" eaLnBrk="0" hangingPunct="0">
              <a:lnSpc>
                <a:spcPct val="140000"/>
              </a:lnSpc>
              <a:spcBef>
                <a:spcPct val="20000"/>
              </a:spcBef>
              <a:buClr>
                <a:srgbClr val="990000"/>
              </a:buClr>
              <a:buSzPct val="80000"/>
              <a:buFont typeface="Wingdings" pitchFamily="2" charset="2"/>
              <a:buChar char="n"/>
            </a:pPr>
            <a:r>
              <a:rPr kumimoji="0" lang="en-US" altLang="zh-CN" sz="1200">
                <a:latin typeface="+mn-lt"/>
                <a:ea typeface="ＭＳ Ｐゴシック" pitchFamily="34" charset="-128"/>
              </a:rPr>
              <a:t>Defin</a:t>
            </a:r>
            <a:r>
              <a:rPr kumimoji="0" lang="pl-PL" altLang="zh-CN" sz="1200">
                <a:latin typeface="+mn-lt"/>
              </a:rPr>
              <a:t>icja UTRAN</a:t>
            </a:r>
            <a:endParaRPr kumimoji="0" lang="en-US" altLang="zh-CN" sz="1200">
              <a:latin typeface="+mn-lt"/>
              <a:ea typeface="SimSun" pitchFamily="2" charset="-122"/>
            </a:endParaRPr>
          </a:p>
          <a:p>
            <a:pPr marL="157163" indent="-157163" defTabSz="784225" eaLnBrk="0" hangingPunct="0">
              <a:lnSpc>
                <a:spcPct val="140000"/>
              </a:lnSpc>
              <a:spcBef>
                <a:spcPct val="20000"/>
              </a:spcBef>
              <a:buClr>
                <a:srgbClr val="990000"/>
              </a:buClr>
              <a:buSzPct val="80000"/>
              <a:buFont typeface="Wingdings" pitchFamily="2" charset="2"/>
              <a:buChar char="n"/>
            </a:pPr>
            <a:r>
              <a:rPr kumimoji="0" lang="pl-PL" altLang="zh-CN" sz="1200">
                <a:latin typeface="+mn-lt"/>
              </a:rPr>
              <a:t>Podstawowe funkcje usługowe 3G</a:t>
            </a:r>
            <a:endParaRPr kumimoji="0" lang="en-US" altLang="zh-CN" sz="1200">
              <a:latin typeface="+mn-lt"/>
              <a:ea typeface="ＭＳ Ｐゴシック" pitchFamily="34" charset="-128"/>
            </a:endParaRPr>
          </a:p>
          <a:p>
            <a:pPr marL="157163" indent="-157163" defTabSz="784225" eaLnBrk="0" hangingPunct="0">
              <a:lnSpc>
                <a:spcPct val="140000"/>
              </a:lnSpc>
              <a:spcBef>
                <a:spcPct val="20000"/>
              </a:spcBef>
              <a:buClr>
                <a:srgbClr val="990000"/>
              </a:buClr>
              <a:buSzPct val="80000"/>
              <a:buFont typeface="Wingdings" pitchFamily="2" charset="2"/>
              <a:buChar char="n"/>
            </a:pPr>
            <a:r>
              <a:rPr kumimoji="0" lang="pl-PL" altLang="zh-CN" sz="1200">
                <a:latin typeface="+mn-lt"/>
              </a:rPr>
              <a:t>Podstawa dla wczesnych wdrożeń sieci</a:t>
            </a:r>
            <a:r>
              <a:rPr kumimoji="0" lang="en-US" altLang="zh-CN" sz="1200">
                <a:latin typeface="+mn-lt"/>
                <a:ea typeface="ＭＳ Ｐゴシック" pitchFamily="34" charset="-128"/>
              </a:rPr>
              <a:t> 3G</a:t>
            </a:r>
          </a:p>
        </p:txBody>
      </p:sp>
      <p:sp>
        <p:nvSpPr>
          <p:cNvPr id="3604522" name="PubTriangle"/>
          <p:cNvSpPr>
            <a:spLocks noEditPoints="1" noChangeArrowheads="1"/>
          </p:cNvSpPr>
          <p:nvPr/>
        </p:nvSpPr>
        <p:spPr bwMode="auto">
          <a:xfrm>
            <a:off x="6372225" y="2708275"/>
            <a:ext cx="2771775" cy="792163"/>
          </a:xfrm>
          <a:custGeom>
            <a:avLst/>
            <a:gdLst>
              <a:gd name="G0" fmla="+- 0 0 0"/>
              <a:gd name="G1" fmla="*/ 9649 1 2"/>
              <a:gd name="G2" fmla="*/ G1 0 21600"/>
              <a:gd name="G3" fmla="+- 9649 0 G2"/>
              <a:gd name="G4" fmla="+- 9649 0 0"/>
              <a:gd name="G5" fmla="+- G1 10800 0"/>
              <a:gd name="G6" fmla="*/ 0 1 2"/>
              <a:gd name="G7" fmla="+- 0 0 0"/>
              <a:gd name="G8" fmla="+- G2 G6 G1"/>
              <a:gd name="G9" fmla="+- G8 10800 0"/>
              <a:gd name="G10" fmla="+- G6 10800 0"/>
              <a:gd name="T0" fmla="*/ 9649 w 21600"/>
              <a:gd name="T1" fmla="*/ 0 h 21600"/>
              <a:gd name="T2" fmla="*/ 4825 w 21600"/>
              <a:gd name="T3" fmla="*/ 10800 h 21600"/>
              <a:gd name="T4" fmla="*/ 0 w 21600"/>
              <a:gd name="T5" fmla="*/ 21600 h 21600"/>
              <a:gd name="T6" fmla="*/ 10800 w 21600"/>
              <a:gd name="T7" fmla="*/ 10800 h 21600"/>
              <a:gd name="T8" fmla="*/ 21600 w 21600"/>
              <a:gd name="T9" fmla="*/ 0 h 21600"/>
              <a:gd name="T10" fmla="*/ 15625 w 21600"/>
              <a:gd name="T11" fmla="*/ 0 h 21600"/>
              <a:gd name="T12" fmla="*/ G3 w 21600"/>
              <a:gd name="T13" fmla="*/ G6 h 21600"/>
              <a:gd name="T14" fmla="*/ G5 w 21600"/>
              <a:gd name="T15" fmla="*/ G9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T12" t="T13" r="T14" b="T15"/>
            <a:pathLst>
              <a:path w="21600" h="21600">
                <a:moveTo>
                  <a:pt x="9649" y="0"/>
                </a:moveTo>
                <a:lnTo>
                  <a:pt x="0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rgbClr val="FF99FF"/>
              </a:gs>
              <a:gs pos="100000">
                <a:srgbClr val="FF99FF">
                  <a:gamma/>
                  <a:shade val="46275"/>
                  <a:invGamma/>
                </a:srgbClr>
              </a:gs>
            </a:gsLst>
            <a:lin ang="0" scaled="1"/>
          </a:gradFill>
          <a:ln w="9525" algn="ctr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-25400" y="44450"/>
            <a:ext cx="9097963" cy="6457950"/>
            <a:chOff x="-16" y="28"/>
            <a:chExt cx="5731" cy="4068"/>
          </a:xfrm>
        </p:grpSpPr>
        <p:sp>
          <p:nvSpPr>
            <p:cNvPr id="3604482" name="Text Box 2"/>
            <p:cNvSpPr txBox="1">
              <a:spLocks noChangeArrowheads="1"/>
            </p:cNvSpPr>
            <p:nvPr/>
          </p:nvSpPr>
          <p:spPr bwMode="auto">
            <a:xfrm>
              <a:off x="4785" y="255"/>
              <a:ext cx="930" cy="1452"/>
            </a:xfrm>
            <a:prstGeom prst="rect">
              <a:avLst/>
            </a:prstGeom>
            <a:gradFill rotWithShape="1">
              <a:gsLst>
                <a:gs pos="0">
                  <a:srgbClr val="FF99FF"/>
                </a:gs>
                <a:gs pos="100000">
                  <a:srgbClr val="FF99FF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endParaRPr kumimoji="0" lang="en-US" altLang="zh-CN" sz="1200">
                <a:latin typeface="+mn-lt"/>
                <a:ea typeface="ＭＳ Ｐゴシック" pitchFamily="34" charset="-128"/>
              </a:endParaRP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None/>
              </a:pPr>
              <a:r>
                <a:rPr kumimoji="0" lang="pl-PL" altLang="zh-CN" sz="1600" b="1">
                  <a:latin typeface="+mn-lt"/>
                </a:rPr>
                <a:t>„Common IMS”</a:t>
              </a:r>
              <a:endParaRPr kumimoji="0" lang="en-US" altLang="zh-CN" sz="1600" b="1">
                <a:latin typeface="+mn-lt"/>
                <a:ea typeface="SimSun" pitchFamily="2" charset="-122"/>
              </a:endParaRPr>
            </a:p>
          </p:txBody>
        </p:sp>
        <p:sp>
          <p:nvSpPr>
            <p:cNvPr id="3604483" name="Text Box 3"/>
            <p:cNvSpPr txBox="1">
              <a:spLocks noChangeArrowheads="1"/>
            </p:cNvSpPr>
            <p:nvPr/>
          </p:nvSpPr>
          <p:spPr bwMode="auto">
            <a:xfrm>
              <a:off x="3833" y="255"/>
              <a:ext cx="921" cy="1452"/>
            </a:xfrm>
            <a:prstGeom prst="rect">
              <a:avLst/>
            </a:pr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Uwzględnienie przewodowego </a:t>
              </a:r>
              <a:r>
                <a:rPr kumimoji="0" lang="pl-PL" altLang="zh-CN" sz="1100" dirty="0" err="1">
                  <a:latin typeface="+mn-lt"/>
                </a:rPr>
                <a:t>dost</a:t>
              </a:r>
              <a:r>
                <a:rPr kumimoji="0" lang="pl-PL" altLang="zh-CN" sz="1100" dirty="0">
                  <a:latin typeface="+mn-lt"/>
                </a:rPr>
                <a:t>. szerokopasmowego</a:t>
              </a:r>
              <a:endParaRPr kumimoji="0" lang="en-US" altLang="zh-CN" sz="1100" dirty="0">
                <a:latin typeface="+mn-lt"/>
                <a:ea typeface="ＭＳ Ｐゴシック" pitchFamily="34" charset="-128"/>
              </a:endParaRP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Zachowanie </a:t>
              </a:r>
              <a:r>
                <a:rPr kumimoji="0" lang="pl-PL" altLang="zh-CN" sz="1100" dirty="0" err="1">
                  <a:latin typeface="+mn-lt"/>
                </a:rPr>
                <a:t>ciagłości</a:t>
              </a:r>
              <a:r>
                <a:rPr kumimoji="0" lang="pl-PL" altLang="zh-CN" sz="1100" dirty="0">
                  <a:latin typeface="+mn-lt"/>
                </a:rPr>
                <a:t> połączenia (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Voice Call Continuity</a:t>
              </a:r>
              <a:r>
                <a:rPr kumimoji="0" lang="pl-PL" altLang="zh-CN" sz="1100" dirty="0">
                  <a:latin typeface="+mn-lt"/>
                </a:rPr>
                <a:t>)</a:t>
              </a:r>
              <a:endParaRPr kumimoji="0" lang="en-US" altLang="zh-CN" sz="1100" dirty="0">
                <a:latin typeface="+mn-lt"/>
                <a:ea typeface="SimSun" pitchFamily="2" charset="-122"/>
              </a:endParaRP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Usługi m</a:t>
              </a:r>
              <a:r>
                <a:rPr kumimoji="0" lang="en-US" altLang="zh-CN" sz="1100" dirty="0" err="1">
                  <a:latin typeface="+mn-lt"/>
                  <a:ea typeface="ＭＳ Ｐゴシック" pitchFamily="34" charset="-128"/>
                </a:rPr>
                <a:t>ultimedia</a:t>
              </a:r>
              <a:r>
                <a:rPr kumimoji="0" lang="pl-PL" altLang="zh-CN" sz="1100" dirty="0" err="1">
                  <a:latin typeface="+mn-lt"/>
                </a:rPr>
                <a:t>lne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 </a:t>
              </a:r>
              <a:r>
                <a:rPr kumimoji="0" lang="pl-PL" altLang="zh-CN" sz="1100" dirty="0">
                  <a:latin typeface="+mn-lt"/>
                </a:rPr>
                <a:t>wykorzystujące 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IMS</a:t>
              </a:r>
            </a:p>
          </p:txBody>
        </p:sp>
        <p:sp>
          <p:nvSpPr>
            <p:cNvPr id="3604484" name="Text Box 4"/>
            <p:cNvSpPr txBox="1">
              <a:spLocks noChangeArrowheads="1"/>
            </p:cNvSpPr>
            <p:nvPr/>
          </p:nvSpPr>
          <p:spPr bwMode="auto">
            <a:xfrm>
              <a:off x="3833" y="28"/>
              <a:ext cx="921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7</a:t>
              </a:r>
            </a:p>
          </p:txBody>
        </p:sp>
        <p:sp>
          <p:nvSpPr>
            <p:cNvPr id="3604485" name="PubTriangle"/>
            <p:cNvSpPr>
              <a:spLocks noEditPoints="1" noChangeArrowheads="1"/>
            </p:cNvSpPr>
            <p:nvPr/>
          </p:nvSpPr>
          <p:spPr bwMode="auto">
            <a:xfrm>
              <a:off x="3243" y="1707"/>
              <a:ext cx="1566" cy="498"/>
            </a:xfrm>
            <a:custGeom>
              <a:avLst/>
              <a:gdLst>
                <a:gd name="G0" fmla="+- 0 0 0"/>
                <a:gd name="G1" fmla="*/ 8552 1 2"/>
                <a:gd name="G2" fmla="*/ G1 0 21600"/>
                <a:gd name="G3" fmla="+- 8552 0 G2"/>
                <a:gd name="G4" fmla="+- 8552 0 0"/>
                <a:gd name="G5" fmla="+- G1 10800 0"/>
                <a:gd name="G6" fmla="*/ 0 1 2"/>
                <a:gd name="G7" fmla="+- 0 0 0"/>
                <a:gd name="G8" fmla="+- G2 G6 G1"/>
                <a:gd name="G9" fmla="+- G8 10800 0"/>
                <a:gd name="G10" fmla="+- G6 10800 0"/>
                <a:gd name="T0" fmla="*/ 8552 w 21600"/>
                <a:gd name="T1" fmla="*/ 0 h 21600"/>
                <a:gd name="T2" fmla="*/ 4276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00 h 21600"/>
                <a:gd name="T8" fmla="*/ 21600 w 21600"/>
                <a:gd name="T9" fmla="*/ 0 h 21600"/>
                <a:gd name="T10" fmla="*/ 15076 w 21600"/>
                <a:gd name="T11" fmla="*/ 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8552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486" name="Text Box 6"/>
            <p:cNvSpPr txBox="1">
              <a:spLocks noChangeArrowheads="1"/>
            </p:cNvSpPr>
            <p:nvPr/>
          </p:nvSpPr>
          <p:spPr bwMode="auto">
            <a:xfrm>
              <a:off x="3836" y="1689"/>
              <a:ext cx="330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07</a:t>
              </a:r>
            </a:p>
          </p:txBody>
        </p:sp>
        <p:sp>
          <p:nvSpPr>
            <p:cNvPr id="3604487" name="Text Box 7"/>
            <p:cNvSpPr txBox="1">
              <a:spLocks noChangeArrowheads="1"/>
            </p:cNvSpPr>
            <p:nvPr/>
          </p:nvSpPr>
          <p:spPr bwMode="auto">
            <a:xfrm>
              <a:off x="957" y="28"/>
              <a:ext cx="921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4</a:t>
              </a:r>
            </a:p>
          </p:txBody>
        </p:sp>
        <p:sp>
          <p:nvSpPr>
            <p:cNvPr id="3604488" name="AutoShape 8"/>
            <p:cNvSpPr>
              <a:spLocks noChangeArrowheads="1"/>
            </p:cNvSpPr>
            <p:nvPr/>
          </p:nvSpPr>
          <p:spPr bwMode="auto">
            <a:xfrm rot="10800000">
              <a:off x="966" y="1707"/>
              <a:ext cx="901" cy="452"/>
            </a:xfrm>
            <a:prstGeom prst="triangle">
              <a:avLst>
                <a:gd name="adj" fmla="val 67273"/>
              </a:avLst>
            </a:prstGeom>
            <a:gradFill rotWithShape="1">
              <a:gsLst>
                <a:gs pos="0">
                  <a:schemeClr val="bg1"/>
                </a:gs>
                <a:gs pos="100000">
                  <a:srgbClr val="FFCC99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489" name="Text Box 9"/>
            <p:cNvSpPr txBox="1">
              <a:spLocks noChangeArrowheads="1"/>
            </p:cNvSpPr>
            <p:nvPr/>
          </p:nvSpPr>
          <p:spPr bwMode="auto">
            <a:xfrm>
              <a:off x="1095" y="1689"/>
              <a:ext cx="461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en-US" altLang="zh-CN" sz="1400" b="1">
                  <a:latin typeface="+mn-lt"/>
                  <a:ea typeface="SimSun" pitchFamily="2" charset="-122"/>
                </a:rPr>
                <a:t> </a:t>
              </a:r>
              <a:r>
                <a:rPr kumimoji="0" lang="pl-PL" altLang="zh-CN" sz="1400" b="1">
                  <a:latin typeface="+mn-lt"/>
                </a:rPr>
                <a:t>3/20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01</a:t>
              </a:r>
            </a:p>
          </p:txBody>
        </p:sp>
        <p:sp>
          <p:nvSpPr>
            <p:cNvPr id="3604490" name="Text Box 10"/>
            <p:cNvSpPr txBox="1">
              <a:spLocks noChangeArrowheads="1"/>
            </p:cNvSpPr>
            <p:nvPr/>
          </p:nvSpPr>
          <p:spPr bwMode="auto">
            <a:xfrm>
              <a:off x="1914" y="28"/>
              <a:ext cx="921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5</a:t>
              </a:r>
            </a:p>
          </p:txBody>
        </p:sp>
        <p:sp>
          <p:nvSpPr>
            <p:cNvPr id="3604491" name="PubTriangle"/>
            <p:cNvSpPr>
              <a:spLocks noEditPoints="1" noChangeArrowheads="1"/>
            </p:cNvSpPr>
            <p:nvPr/>
          </p:nvSpPr>
          <p:spPr bwMode="auto">
            <a:xfrm>
              <a:off x="1604" y="1707"/>
              <a:ext cx="1250" cy="452"/>
            </a:xfrm>
            <a:custGeom>
              <a:avLst/>
              <a:gdLst>
                <a:gd name="G0" fmla="+- 0 0 0"/>
                <a:gd name="G1" fmla="*/ 5461 1 2"/>
                <a:gd name="G2" fmla="*/ G1 0 21600"/>
                <a:gd name="G3" fmla="+- 5461 0 G2"/>
                <a:gd name="G4" fmla="+- 5461 0 0"/>
                <a:gd name="G5" fmla="+- G1 10800 0"/>
                <a:gd name="G6" fmla="*/ 0 1 2"/>
                <a:gd name="G7" fmla="+- 0 0 0"/>
                <a:gd name="G8" fmla="+- G2 G6 G1"/>
                <a:gd name="G9" fmla="+- G8 10800 0"/>
                <a:gd name="G10" fmla="+- G6 10800 0"/>
                <a:gd name="T0" fmla="*/ 5461 w 21600"/>
                <a:gd name="T1" fmla="*/ 0 h 21600"/>
                <a:gd name="T2" fmla="*/ 2731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00 h 21600"/>
                <a:gd name="T8" fmla="*/ 21600 w 21600"/>
                <a:gd name="T9" fmla="*/ 0 h 21600"/>
                <a:gd name="T10" fmla="*/ 13531 w 21600"/>
                <a:gd name="T11" fmla="*/ 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54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492" name="Text Box 12"/>
            <p:cNvSpPr txBox="1">
              <a:spLocks noChangeArrowheads="1"/>
            </p:cNvSpPr>
            <p:nvPr/>
          </p:nvSpPr>
          <p:spPr bwMode="auto">
            <a:xfrm>
              <a:off x="2000" y="1689"/>
              <a:ext cx="436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3/20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02</a:t>
              </a:r>
            </a:p>
          </p:txBody>
        </p:sp>
        <p:sp>
          <p:nvSpPr>
            <p:cNvPr id="3604493" name="Text Box 13"/>
            <p:cNvSpPr txBox="1">
              <a:spLocks noChangeArrowheads="1"/>
            </p:cNvSpPr>
            <p:nvPr/>
          </p:nvSpPr>
          <p:spPr bwMode="auto">
            <a:xfrm>
              <a:off x="2880" y="255"/>
              <a:ext cx="920" cy="1452"/>
            </a:xfrm>
            <a:prstGeom prst="rect">
              <a:avLst/>
            </a:pr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>
                  <a:latin typeface="+mn-lt"/>
                </a:rPr>
                <a:t>Druga faza</a:t>
              </a:r>
              <a:r>
                <a:rPr kumimoji="0" lang="en-US" altLang="zh-CN" sz="1200">
                  <a:latin typeface="+mn-lt"/>
                  <a:ea typeface="ＭＳ Ｐゴシック" pitchFamily="34" charset="-128"/>
                </a:rPr>
                <a:t> IMS</a:t>
              </a: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>
                  <a:latin typeface="+mn-lt"/>
                </a:rPr>
                <a:t>Dostęp HSUPA</a:t>
              </a:r>
              <a:endParaRPr kumimoji="0" lang="en-US" altLang="zh-CN" sz="1200">
                <a:latin typeface="+mn-lt"/>
                <a:ea typeface="SimSun" pitchFamily="2" charset="-122"/>
              </a:endParaRP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>
                  <a:latin typeface="+mn-lt"/>
                </a:rPr>
                <a:t>Wiele nowych funkcji usługowych realizujących w pełni założenia sieci 3G</a:t>
              </a:r>
              <a:endParaRPr kumimoji="0" lang="zh-CN" altLang="en-US" sz="1200">
                <a:latin typeface="+mn-lt"/>
                <a:ea typeface="ＭＳ Ｐゴシック" pitchFamily="34" charset="-128"/>
              </a:endParaRPr>
            </a:p>
          </p:txBody>
        </p:sp>
        <p:sp>
          <p:nvSpPr>
            <p:cNvPr id="3604494" name="Text Box 14"/>
            <p:cNvSpPr txBox="1">
              <a:spLocks noChangeArrowheads="1"/>
            </p:cNvSpPr>
            <p:nvPr/>
          </p:nvSpPr>
          <p:spPr bwMode="auto">
            <a:xfrm>
              <a:off x="2880" y="28"/>
              <a:ext cx="920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6</a:t>
              </a:r>
            </a:p>
          </p:txBody>
        </p:sp>
        <p:sp>
          <p:nvSpPr>
            <p:cNvPr id="3604495" name="PubTriangle"/>
            <p:cNvSpPr>
              <a:spLocks noEditPoints="1" noChangeArrowheads="1"/>
            </p:cNvSpPr>
            <p:nvPr/>
          </p:nvSpPr>
          <p:spPr bwMode="auto">
            <a:xfrm>
              <a:off x="2357" y="1707"/>
              <a:ext cx="1472" cy="452"/>
            </a:xfrm>
            <a:custGeom>
              <a:avLst/>
              <a:gdLst>
                <a:gd name="G0" fmla="+- 0 0 0"/>
                <a:gd name="G1" fmla="*/ 7665 1 2"/>
                <a:gd name="G2" fmla="*/ G1 0 21600"/>
                <a:gd name="G3" fmla="+- 7665 0 G2"/>
                <a:gd name="G4" fmla="+- 7665 0 0"/>
                <a:gd name="G5" fmla="+- G1 10800 0"/>
                <a:gd name="G6" fmla="*/ 0 1 2"/>
                <a:gd name="G7" fmla="+- 0 0 0"/>
                <a:gd name="G8" fmla="+- G2 G6 G1"/>
                <a:gd name="G9" fmla="+- G8 10800 0"/>
                <a:gd name="G10" fmla="+- G6 10800 0"/>
                <a:gd name="T0" fmla="*/ 7665 w 21600"/>
                <a:gd name="T1" fmla="*/ 0 h 21600"/>
                <a:gd name="T2" fmla="*/ 3833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00 h 21600"/>
                <a:gd name="T8" fmla="*/ 21600 w 21600"/>
                <a:gd name="T9" fmla="*/ 0 h 21600"/>
                <a:gd name="T10" fmla="*/ 14633 w 21600"/>
                <a:gd name="T11" fmla="*/ 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7665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496" name="Text Box 16"/>
            <p:cNvSpPr txBox="1">
              <a:spLocks noChangeArrowheads="1"/>
            </p:cNvSpPr>
            <p:nvPr/>
          </p:nvSpPr>
          <p:spPr bwMode="auto">
            <a:xfrm>
              <a:off x="2882" y="1689"/>
              <a:ext cx="493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12/20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04</a:t>
              </a:r>
            </a:p>
          </p:txBody>
        </p:sp>
        <p:sp>
          <p:nvSpPr>
            <p:cNvPr id="3604497" name="Text Box 17"/>
            <p:cNvSpPr txBox="1">
              <a:spLocks noChangeArrowheads="1"/>
            </p:cNvSpPr>
            <p:nvPr/>
          </p:nvSpPr>
          <p:spPr bwMode="auto">
            <a:xfrm>
              <a:off x="4630" y="2163"/>
              <a:ext cx="290" cy="1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defTabSz="784225" eaLnBrk="0" hangingPunct="0"/>
              <a:r>
                <a:rPr kumimoji="0" lang="pl-PL" altLang="zh-CN" sz="1500" b="1">
                  <a:latin typeface="+mn-lt"/>
                </a:rPr>
                <a:t>Rok</a:t>
              </a:r>
              <a:endParaRPr kumimoji="0" lang="en-US" altLang="zh-CN" sz="1500" b="1">
                <a:latin typeface="+mn-lt"/>
                <a:ea typeface="SimSun" pitchFamily="2" charset="-122"/>
              </a:endParaRPr>
            </a:p>
          </p:txBody>
        </p:sp>
        <p:pic>
          <p:nvPicPr>
            <p:cNvPr id="3604498" name="Picture 18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0" y="2886"/>
              <a:ext cx="887" cy="3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604499" name="Text Box 19"/>
            <p:cNvSpPr txBox="1">
              <a:spLocks noChangeArrowheads="1"/>
            </p:cNvSpPr>
            <p:nvPr/>
          </p:nvSpPr>
          <p:spPr bwMode="auto">
            <a:xfrm>
              <a:off x="983" y="3884"/>
              <a:ext cx="1115" cy="212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1</a:t>
              </a:r>
            </a:p>
          </p:txBody>
        </p:sp>
        <p:sp>
          <p:nvSpPr>
            <p:cNvPr id="3604500" name="PubTriangle"/>
            <p:cNvSpPr>
              <a:spLocks noEditPoints="1" noChangeArrowheads="1"/>
            </p:cNvSpPr>
            <p:nvPr/>
          </p:nvSpPr>
          <p:spPr bwMode="auto">
            <a:xfrm rot="10800000">
              <a:off x="1176" y="2387"/>
              <a:ext cx="1984" cy="465"/>
            </a:xfrm>
            <a:custGeom>
              <a:avLst/>
              <a:gdLst>
                <a:gd name="G0" fmla="+- 0 0 0"/>
                <a:gd name="G1" fmla="*/ 11725 1 2"/>
                <a:gd name="G2" fmla="*/ G1 0 21600"/>
                <a:gd name="G3" fmla="+- 11725 0 G2"/>
                <a:gd name="G4" fmla="+- 11725 0 0"/>
                <a:gd name="G5" fmla="+- G1 10800 0"/>
                <a:gd name="G6" fmla="*/ 0 1 2"/>
                <a:gd name="G7" fmla="+- 0 0 0"/>
                <a:gd name="G8" fmla="+- G2 G6 G1"/>
                <a:gd name="G9" fmla="+- G8 10800 0"/>
                <a:gd name="G10" fmla="+- G6 10800 0"/>
                <a:gd name="T0" fmla="*/ 11725 w 21600"/>
                <a:gd name="T1" fmla="*/ 0 h 21600"/>
                <a:gd name="T2" fmla="*/ 5863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00 h 21600"/>
                <a:gd name="T8" fmla="*/ 21600 w 21600"/>
                <a:gd name="T9" fmla="*/ 0 h 21600"/>
                <a:gd name="T10" fmla="*/ 16663 w 21600"/>
                <a:gd name="T11" fmla="*/ 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1725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CCFF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72000" rIns="0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501" name="Text Box 21"/>
            <p:cNvSpPr txBox="1">
              <a:spLocks noChangeArrowheads="1"/>
            </p:cNvSpPr>
            <p:nvPr/>
          </p:nvSpPr>
          <p:spPr bwMode="auto">
            <a:xfrm>
              <a:off x="1743" y="2676"/>
              <a:ext cx="412" cy="18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spcBef>
                  <a:spcPct val="20000"/>
                </a:spcBef>
                <a:buClr>
                  <a:srgbClr val="FF0000"/>
                </a:buClr>
                <a:buFont typeface="Wingdings" pitchFamily="2" charset="2"/>
                <a:buNone/>
              </a:pPr>
              <a:r>
                <a:rPr kumimoji="0" lang="en-US" altLang="zh-CN" sz="1400" b="1">
                  <a:latin typeface="+mn-lt"/>
                  <a:ea typeface="ＭＳ Ｐゴシック" pitchFamily="34" charset="-128"/>
                </a:rPr>
                <a:t> </a:t>
              </a:r>
              <a:r>
                <a:rPr kumimoji="0" lang="pl-PL" altLang="zh-CN" sz="1400" b="1">
                  <a:latin typeface="+mn-lt"/>
                </a:rPr>
                <a:t>2006</a:t>
              </a:r>
              <a:endParaRPr kumimoji="0" lang="en-US" altLang="zh-CN" sz="1400" b="1">
                <a:latin typeface="+mn-lt"/>
                <a:ea typeface="SimSun" pitchFamily="2" charset="-122"/>
              </a:endParaRPr>
            </a:p>
          </p:txBody>
        </p:sp>
        <p:sp>
          <p:nvSpPr>
            <p:cNvPr id="3604502" name="Text Box 22"/>
            <p:cNvSpPr txBox="1">
              <a:spLocks noChangeArrowheads="1"/>
            </p:cNvSpPr>
            <p:nvPr/>
          </p:nvSpPr>
          <p:spPr bwMode="auto">
            <a:xfrm>
              <a:off x="2360" y="3884"/>
              <a:ext cx="981" cy="212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2</a:t>
              </a:r>
            </a:p>
          </p:txBody>
        </p:sp>
        <p:sp>
          <p:nvSpPr>
            <p:cNvPr id="3604503" name="PubTriangle"/>
            <p:cNvSpPr>
              <a:spLocks noEditPoints="1" noChangeArrowheads="1"/>
            </p:cNvSpPr>
            <p:nvPr/>
          </p:nvSpPr>
          <p:spPr bwMode="auto">
            <a:xfrm rot="10800000">
              <a:off x="2352" y="2387"/>
              <a:ext cx="1307" cy="465"/>
            </a:xfrm>
            <a:custGeom>
              <a:avLst/>
              <a:gdLst>
                <a:gd name="G0" fmla="+- 0 0 0"/>
                <a:gd name="G1" fmla="*/ 6594 1 2"/>
                <a:gd name="G2" fmla="*/ G1 185 21600"/>
                <a:gd name="G3" fmla="+- 6594 0 G2"/>
                <a:gd name="G4" fmla="+- 6594 0 0"/>
                <a:gd name="G5" fmla="+- G1 10800 0"/>
                <a:gd name="G6" fmla="*/ 185 1 2"/>
                <a:gd name="G7" fmla="+- 185 0 0"/>
                <a:gd name="G8" fmla="+- G2 G6 G1"/>
                <a:gd name="G9" fmla="+- G8 10800 0"/>
                <a:gd name="G10" fmla="+- G6 10800 0"/>
                <a:gd name="T0" fmla="*/ 6594 w 21600"/>
                <a:gd name="T1" fmla="*/ 0 h 21600"/>
                <a:gd name="T2" fmla="*/ 3297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93 h 21600"/>
                <a:gd name="T8" fmla="*/ 21600 w 21600"/>
                <a:gd name="T9" fmla="*/ 185 h 21600"/>
                <a:gd name="T10" fmla="*/ 14097 w 21600"/>
                <a:gd name="T11" fmla="*/ 93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6594" y="0"/>
                  </a:moveTo>
                  <a:lnTo>
                    <a:pt x="0" y="21600"/>
                  </a:lnTo>
                  <a:lnTo>
                    <a:pt x="21600" y="185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CCFF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72000" rIns="0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504" name="Text Box 24"/>
            <p:cNvSpPr txBox="1">
              <a:spLocks noChangeArrowheads="1"/>
            </p:cNvSpPr>
            <p:nvPr/>
          </p:nvSpPr>
          <p:spPr bwMode="auto">
            <a:xfrm>
              <a:off x="2822" y="2660"/>
              <a:ext cx="519" cy="1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/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12/20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07</a:t>
              </a:r>
            </a:p>
          </p:txBody>
        </p:sp>
        <p:sp>
          <p:nvSpPr>
            <p:cNvPr id="3604505" name="PubTriangle"/>
            <p:cNvSpPr>
              <a:spLocks noEditPoints="1" noChangeArrowheads="1"/>
            </p:cNvSpPr>
            <p:nvPr/>
          </p:nvSpPr>
          <p:spPr bwMode="auto">
            <a:xfrm flipH="1">
              <a:off x="3536" y="2379"/>
              <a:ext cx="977" cy="461"/>
            </a:xfrm>
            <a:custGeom>
              <a:avLst/>
              <a:gdLst>
                <a:gd name="G0" fmla="+- 0 0 0"/>
                <a:gd name="G1" fmla="*/ 10943 1 2"/>
                <a:gd name="G2" fmla="*/ G1 21600 21600"/>
                <a:gd name="G3" fmla="+- 10943 0 G2"/>
                <a:gd name="G4" fmla="+- 10943 0 0"/>
                <a:gd name="G5" fmla="+- G1 10800 0"/>
                <a:gd name="G6" fmla="*/ 21600 1 2"/>
                <a:gd name="G7" fmla="+- 21600 0 0"/>
                <a:gd name="G8" fmla="+- G2 G6 G1"/>
                <a:gd name="G9" fmla="+- G8 10800 0"/>
                <a:gd name="G10" fmla="+- G6 10800 0"/>
                <a:gd name="T0" fmla="*/ 10943 w 21600"/>
                <a:gd name="T1" fmla="*/ 0 h 21600"/>
                <a:gd name="T2" fmla="*/ 5472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21600 h 21600"/>
                <a:gd name="T8" fmla="*/ 21600 w 21600"/>
                <a:gd name="T9" fmla="*/ 21600 h 21600"/>
                <a:gd name="T10" fmla="*/ 16272 w 21600"/>
                <a:gd name="T11" fmla="*/ 1080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10943" y="0"/>
                  </a:move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CCFF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72000" rIns="0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506" name="Text Box 26"/>
            <p:cNvSpPr txBox="1">
              <a:spLocks noChangeArrowheads="1"/>
            </p:cNvSpPr>
            <p:nvPr/>
          </p:nvSpPr>
          <p:spPr bwMode="auto">
            <a:xfrm>
              <a:off x="3529" y="2853"/>
              <a:ext cx="992" cy="985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None/>
              </a:pPr>
              <a:endParaRPr kumimoji="0" lang="en-US" altLang="zh-CN" sz="1200">
                <a:latin typeface="+mn-lt"/>
                <a:ea typeface="ＭＳ Ｐゴシック" pitchFamily="34" charset="-128"/>
              </a:endParaRPr>
            </a:p>
          </p:txBody>
        </p:sp>
        <p:sp>
          <p:nvSpPr>
            <p:cNvPr id="3604507" name="Text Box 27"/>
            <p:cNvSpPr txBox="1">
              <a:spLocks noChangeArrowheads="1"/>
            </p:cNvSpPr>
            <p:nvPr/>
          </p:nvSpPr>
          <p:spPr bwMode="auto">
            <a:xfrm>
              <a:off x="3529" y="3884"/>
              <a:ext cx="992" cy="212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3</a:t>
              </a:r>
            </a:p>
          </p:txBody>
        </p:sp>
        <p:sp>
          <p:nvSpPr>
            <p:cNvPr id="3604508" name="Text Box 28"/>
            <p:cNvSpPr txBox="1">
              <a:spLocks noChangeArrowheads="1"/>
            </p:cNvSpPr>
            <p:nvPr/>
          </p:nvSpPr>
          <p:spPr bwMode="auto">
            <a:xfrm>
              <a:off x="10" y="28"/>
              <a:ext cx="920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99</a:t>
              </a:r>
            </a:p>
          </p:txBody>
        </p:sp>
        <p:sp>
          <p:nvSpPr>
            <p:cNvPr id="3604509" name="PubTriangle"/>
            <p:cNvSpPr>
              <a:spLocks noEditPoints="1" noChangeArrowheads="1"/>
            </p:cNvSpPr>
            <p:nvPr/>
          </p:nvSpPr>
          <p:spPr bwMode="auto">
            <a:xfrm flipH="1">
              <a:off x="-16" y="1707"/>
              <a:ext cx="910" cy="452"/>
            </a:xfrm>
            <a:custGeom>
              <a:avLst/>
              <a:gdLst>
                <a:gd name="G0" fmla="+- 0 0 0"/>
                <a:gd name="G1" fmla="*/ 0 1 2"/>
                <a:gd name="G2" fmla="*/ G1 0 21600"/>
                <a:gd name="G3" fmla="+- 0 0 G2"/>
                <a:gd name="G4" fmla="+- 0 0 0"/>
                <a:gd name="G5" fmla="+- G1 10800 0"/>
                <a:gd name="G6" fmla="*/ 0 1 2"/>
                <a:gd name="G7" fmla="+- 0 0 0"/>
                <a:gd name="G8" fmla="+- G2 G6 G1"/>
                <a:gd name="G9" fmla="+- G8 10800 0"/>
                <a:gd name="G10" fmla="+- G6 10800 0"/>
                <a:gd name="T0" fmla="*/ 0 w 21600"/>
                <a:gd name="T1" fmla="*/ 0 h 21600"/>
                <a:gd name="T2" fmla="*/ 0 w 21600"/>
                <a:gd name="T3" fmla="*/ 10800 h 21600"/>
                <a:gd name="T4" fmla="*/ 0 w 21600"/>
                <a:gd name="T5" fmla="*/ 21600 h 21600"/>
                <a:gd name="T6" fmla="*/ 10800 w 21600"/>
                <a:gd name="T7" fmla="*/ 10800 h 21600"/>
                <a:gd name="T8" fmla="*/ 21600 w 21600"/>
                <a:gd name="T9" fmla="*/ 0 h 21600"/>
                <a:gd name="T10" fmla="*/ 10800 w 21600"/>
                <a:gd name="T11" fmla="*/ 0 h 21600"/>
                <a:gd name="T12" fmla="*/ G3 w 21600"/>
                <a:gd name="T13" fmla="*/ G6 h 21600"/>
                <a:gd name="T14" fmla="*/ G5 w 21600"/>
                <a:gd name="T15" fmla="*/ G9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FFCC99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04510" name="Text Box 30"/>
            <p:cNvSpPr txBox="1">
              <a:spLocks noChangeArrowheads="1"/>
            </p:cNvSpPr>
            <p:nvPr/>
          </p:nvSpPr>
          <p:spPr bwMode="auto">
            <a:xfrm>
              <a:off x="405" y="1689"/>
              <a:ext cx="493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12/19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99</a:t>
              </a:r>
            </a:p>
          </p:txBody>
        </p:sp>
        <p:sp>
          <p:nvSpPr>
            <p:cNvPr id="3604511" name="Text Box 31"/>
            <p:cNvSpPr txBox="1">
              <a:spLocks noChangeArrowheads="1"/>
            </p:cNvSpPr>
            <p:nvPr/>
          </p:nvSpPr>
          <p:spPr bwMode="auto">
            <a:xfrm>
              <a:off x="1914" y="255"/>
              <a:ext cx="921" cy="1452"/>
            </a:xfrm>
            <a:prstGeom prst="rect">
              <a:avLst/>
            </a:pr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en-US" sz="1200">
                  <a:latin typeface="+mn-lt"/>
                </a:rPr>
                <a:t>Architektura </a:t>
              </a:r>
              <a:r>
                <a:rPr kumimoji="0" lang="en-US" altLang="en-US" sz="1200">
                  <a:latin typeface="+mn-lt"/>
                  <a:ea typeface="ＭＳ Ｐゴシック" pitchFamily="34" charset="-128"/>
                </a:rPr>
                <a:t>IMS</a:t>
              </a:r>
              <a:endParaRPr kumimoji="0" lang="en-US" altLang="zh-CN" sz="1200">
                <a:latin typeface="+mn-lt"/>
                <a:ea typeface="ＭＳ Ｐゴシック" pitchFamily="34" charset="-128"/>
              </a:endParaRP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en-US" sz="1200">
                  <a:latin typeface="+mn-lt"/>
                </a:rPr>
                <a:t>Usługi multimedialne wykorzystujące </a:t>
              </a:r>
              <a:r>
                <a:rPr kumimoji="0" lang="en-US" altLang="en-US" sz="1200">
                  <a:latin typeface="+mn-lt"/>
                  <a:ea typeface="ＭＳ Ｐゴシック" pitchFamily="34" charset="-128"/>
                </a:rPr>
                <a:t>IP</a:t>
              </a: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en-US" sz="1200">
                  <a:latin typeface="+mn-lt"/>
                </a:rPr>
                <a:t>Dostęp </a:t>
              </a:r>
              <a:r>
                <a:rPr kumimoji="0" lang="en-US" altLang="en-US" sz="1200">
                  <a:latin typeface="+mn-lt"/>
                  <a:ea typeface="ＭＳ Ｐゴシック" pitchFamily="34" charset="-128"/>
                </a:rPr>
                <a:t>HSDPA</a:t>
              </a:r>
            </a:p>
          </p:txBody>
        </p:sp>
        <p:sp>
          <p:nvSpPr>
            <p:cNvPr id="3604512" name="Text Box 32"/>
            <p:cNvSpPr txBox="1">
              <a:spLocks noChangeArrowheads="1"/>
            </p:cNvSpPr>
            <p:nvPr/>
          </p:nvSpPr>
          <p:spPr bwMode="auto">
            <a:xfrm>
              <a:off x="957" y="255"/>
              <a:ext cx="921" cy="1452"/>
            </a:xfrm>
            <a:prstGeom prst="rect">
              <a:avLst/>
            </a:prstGeom>
            <a:gradFill rotWithShape="1">
              <a:gsLst>
                <a:gs pos="0">
                  <a:srgbClr val="FFCC99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>
                  <a:latin typeface="+mn-lt"/>
                </a:rPr>
                <a:t>Separacja płaszczyzn sterowania i użytkownika </a:t>
              </a:r>
              <a:r>
                <a:rPr kumimoji="0" lang="en-US" altLang="zh-CN" sz="1200">
                  <a:latin typeface="+mn-lt"/>
                  <a:ea typeface="ＭＳ Ｐゴシック" pitchFamily="34" charset="-128"/>
                </a:rPr>
                <a:t> </a:t>
              </a:r>
              <a:r>
                <a:rPr kumimoji="0" lang="pl-PL" altLang="zh-CN" sz="1200">
                  <a:latin typeface="+mn-lt"/>
                </a:rPr>
                <a:t>w sieci szkieletowej </a:t>
              </a:r>
            </a:p>
            <a:p>
              <a:pPr marL="157163" indent="-157163" defTabSz="784225" eaLnBrk="0" hangingPunct="0">
                <a:lnSpc>
                  <a:spcPct val="14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>
                  <a:latin typeface="+mn-lt"/>
                </a:rPr>
                <a:t>Pierwsze kroki ku oparciu działania na IP</a:t>
              </a:r>
              <a:endParaRPr kumimoji="0" lang="zh-CN" altLang="en-US" sz="1200">
                <a:latin typeface="+mn-lt"/>
                <a:ea typeface="ＭＳ Ｐゴシック" pitchFamily="34" charset="-128"/>
              </a:endParaRPr>
            </a:p>
          </p:txBody>
        </p:sp>
        <p:sp>
          <p:nvSpPr>
            <p:cNvPr id="3604513" name="Text Box 33"/>
            <p:cNvSpPr txBox="1">
              <a:spLocks noChangeArrowheads="1"/>
            </p:cNvSpPr>
            <p:nvPr/>
          </p:nvSpPr>
          <p:spPr bwMode="auto">
            <a:xfrm>
              <a:off x="2352" y="2853"/>
              <a:ext cx="989" cy="985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Emulacja 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PSTN/ISDN</a:t>
              </a: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Usługi dostarczania treści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: IPTV, </a:t>
              </a:r>
              <a:r>
                <a:rPr kumimoji="0" lang="en-US" altLang="zh-CN" sz="1100" dirty="0" err="1">
                  <a:latin typeface="+mn-lt"/>
                  <a:ea typeface="ＭＳ Ｐゴシック" pitchFamily="34" charset="-128"/>
                </a:rPr>
                <a:t>str</a:t>
              </a:r>
              <a:r>
                <a:rPr kumimoji="0" lang="pl-PL" altLang="zh-CN" sz="1100" dirty="0" err="1">
                  <a:latin typeface="+mn-lt"/>
                </a:rPr>
                <a:t>umieniowanie</a:t>
              </a:r>
              <a:r>
                <a:rPr kumimoji="0" lang="pl-PL" altLang="zh-CN" sz="1100" dirty="0">
                  <a:latin typeface="+mn-lt"/>
                </a:rPr>
                <a:t> 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,..</a:t>
              </a: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Optymalizacja wykorzystania zasobów</a:t>
              </a:r>
              <a:endParaRPr kumimoji="0" lang="en-US" altLang="zh-CN" sz="1100" dirty="0">
                <a:latin typeface="+mn-lt"/>
                <a:ea typeface="ＭＳ Ｐゴシック" pitchFamily="34" charset="-128"/>
              </a:endParaRPr>
            </a:p>
          </p:txBody>
        </p:sp>
        <p:sp>
          <p:nvSpPr>
            <p:cNvPr id="3604514" name="Text Box 34"/>
            <p:cNvSpPr txBox="1">
              <a:spLocks noChangeArrowheads="1"/>
            </p:cNvSpPr>
            <p:nvPr/>
          </p:nvSpPr>
          <p:spPr bwMode="auto">
            <a:xfrm>
              <a:off x="983" y="2853"/>
              <a:ext cx="1106" cy="985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 dirty="0">
                  <a:latin typeface="+mn-lt"/>
                </a:rPr>
                <a:t>Szczegółowa definicja architektury</a:t>
              </a:r>
              <a:endParaRPr kumimoji="0" lang="en-US" altLang="zh-CN" sz="1200" dirty="0">
                <a:latin typeface="+mn-lt"/>
                <a:ea typeface="ＭＳ Ｐゴシック" pitchFamily="34" charset="-128"/>
              </a:endParaRP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200" dirty="0">
                  <a:latin typeface="+mn-lt"/>
                </a:rPr>
                <a:t>Podstawowe usługi</a:t>
              </a:r>
              <a:endParaRPr kumimoji="0" lang="en-US" altLang="zh-CN" sz="1200" dirty="0">
                <a:latin typeface="+mn-lt"/>
                <a:ea typeface="SimSun" pitchFamily="2" charset="-122"/>
              </a:endParaRP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en-US" altLang="zh-CN" sz="1200" dirty="0">
                  <a:latin typeface="+mn-lt"/>
                  <a:ea typeface="ＭＳ Ｐゴシック" pitchFamily="34" charset="-128"/>
                </a:rPr>
                <a:t>OSS, </a:t>
              </a:r>
              <a:r>
                <a:rPr kumimoji="0" lang="pl-PL" altLang="zh-CN" sz="1200" dirty="0">
                  <a:latin typeface="+mn-lt"/>
                </a:rPr>
                <a:t>dane </a:t>
              </a:r>
              <a:r>
                <a:rPr kumimoji="0" lang="pl-PL" altLang="zh-CN" sz="1200" dirty="0" err="1">
                  <a:latin typeface="+mn-lt"/>
                </a:rPr>
                <a:t>użytk</a:t>
              </a:r>
              <a:r>
                <a:rPr kumimoji="0" lang="pl-PL" altLang="zh-CN" sz="1200" dirty="0">
                  <a:latin typeface="+mn-lt"/>
                </a:rPr>
                <a:t>.</a:t>
              </a:r>
              <a:r>
                <a:rPr kumimoji="0" lang="en-US" altLang="zh-CN" sz="1200" dirty="0">
                  <a:latin typeface="+mn-lt"/>
                  <a:ea typeface="ＭＳ Ｐゴシック" pitchFamily="34" charset="-128"/>
                </a:rPr>
                <a:t>NGN, </a:t>
              </a:r>
              <a:r>
                <a:rPr kumimoji="0" lang="pl-PL" altLang="zh-CN" sz="1200" dirty="0">
                  <a:latin typeface="+mn-lt"/>
                </a:rPr>
                <a:t>kontrola przeciążeń</a:t>
              </a:r>
              <a:r>
                <a:rPr kumimoji="0" lang="en-US" altLang="zh-CN" sz="1200" dirty="0">
                  <a:latin typeface="+mn-lt"/>
                  <a:ea typeface="ＭＳ Ｐゴシック" pitchFamily="34" charset="-128"/>
                </a:rPr>
                <a:t>, </a:t>
              </a:r>
              <a:r>
                <a:rPr kumimoji="0" lang="en-US" altLang="zh-CN" sz="1200" dirty="0" err="1">
                  <a:latin typeface="+mn-lt"/>
                  <a:ea typeface="ＭＳ Ｐゴシック" pitchFamily="34" charset="-128"/>
                </a:rPr>
                <a:t>QoS</a:t>
              </a:r>
              <a:r>
                <a:rPr kumimoji="0" lang="en-US" altLang="zh-CN" sz="1200" dirty="0">
                  <a:latin typeface="+mn-lt"/>
                  <a:ea typeface="ＭＳ Ｐゴシック" pitchFamily="34" charset="-128"/>
                </a:rPr>
                <a:t>, </a:t>
              </a:r>
              <a:r>
                <a:rPr kumimoji="0" lang="pl-PL" altLang="zh-CN" sz="1200" dirty="0">
                  <a:latin typeface="+mn-lt"/>
                </a:rPr>
                <a:t>bezpieczeństwo</a:t>
              </a:r>
              <a:r>
                <a:rPr kumimoji="0" lang="en-US" altLang="zh-CN" sz="1200" dirty="0">
                  <a:latin typeface="+mn-lt"/>
                  <a:ea typeface="ＭＳ Ｐゴシック" pitchFamily="34" charset="-128"/>
                </a:rPr>
                <a:t>…</a:t>
              </a:r>
            </a:p>
          </p:txBody>
        </p:sp>
        <p:sp>
          <p:nvSpPr>
            <p:cNvPr id="3604515" name="AutoShape 35"/>
            <p:cNvSpPr>
              <a:spLocks noChangeArrowheads="1"/>
            </p:cNvSpPr>
            <p:nvPr/>
          </p:nvSpPr>
          <p:spPr bwMode="auto">
            <a:xfrm>
              <a:off x="550" y="2143"/>
              <a:ext cx="4114" cy="266"/>
            </a:xfrm>
            <a:prstGeom prst="rightArrow">
              <a:avLst>
                <a:gd name="adj1" fmla="val 63009"/>
                <a:gd name="adj2" fmla="val 81985"/>
              </a:avLst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endParaRPr kumimoji="0" lang="zh-CN" altLang="en-US" sz="1900" b="1">
                <a:latin typeface="+mn-lt"/>
                <a:ea typeface="ＭＳ Ｐゴシック" pitchFamily="34" charset="-128"/>
              </a:endParaRPr>
            </a:p>
          </p:txBody>
        </p:sp>
        <p:sp>
          <p:nvSpPr>
            <p:cNvPr id="3604516" name="Text Box 36"/>
            <p:cNvSpPr txBox="1">
              <a:spLocks noChangeArrowheads="1"/>
            </p:cNvSpPr>
            <p:nvPr/>
          </p:nvSpPr>
          <p:spPr bwMode="auto">
            <a:xfrm>
              <a:off x="926" y="2184"/>
              <a:ext cx="3594" cy="3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>
              <a:spAutoFit/>
            </a:bodyPr>
            <a:lstStyle/>
            <a:p>
              <a:pPr defTabSz="784225" eaLnBrk="0" hangingPunct="0">
                <a:spcBef>
                  <a:spcPct val="50000"/>
                </a:spcBef>
              </a:pPr>
              <a:r>
                <a:rPr kumimoji="0" lang="en-US" altLang="zh-CN" sz="1500" b="1">
                  <a:latin typeface="+mn-lt"/>
                  <a:ea typeface="ＭＳ Ｐゴシック" pitchFamily="34" charset="-128"/>
                </a:rPr>
                <a:t>00        01        02        03        04        05        06        07        08        09        10</a:t>
              </a:r>
            </a:p>
          </p:txBody>
        </p:sp>
        <p:pic>
          <p:nvPicPr>
            <p:cNvPr id="3604518" name="Picture 38" descr="j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161" y="1965"/>
              <a:ext cx="209" cy="612"/>
            </a:xfrm>
            <a:prstGeom prst="rect">
              <a:avLst/>
            </a:prstGeom>
            <a:noFill/>
          </p:spPr>
        </p:pic>
        <p:sp>
          <p:nvSpPr>
            <p:cNvPr id="3604519" name="Text Box 39"/>
            <p:cNvSpPr txBox="1">
              <a:spLocks noChangeArrowheads="1"/>
            </p:cNvSpPr>
            <p:nvPr/>
          </p:nvSpPr>
          <p:spPr bwMode="auto">
            <a:xfrm>
              <a:off x="1164" y="2367"/>
              <a:ext cx="1087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>
              <a:spAutoFit/>
            </a:bodyPr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pl-PL" altLang="zh-CN" sz="1500" b="1">
                  <a:latin typeface="+mn-lt"/>
                </a:rPr>
                <a:t>Wprowadzenie </a:t>
              </a:r>
              <a:r>
                <a:rPr kumimoji="0" lang="en-US" altLang="zh-CN" sz="1500" b="1">
                  <a:latin typeface="+mn-lt"/>
                  <a:ea typeface="ＭＳ Ｐゴシック" pitchFamily="34" charset="-128"/>
                </a:rPr>
                <a:t>IMS</a:t>
              </a:r>
            </a:p>
          </p:txBody>
        </p:sp>
        <p:pic>
          <p:nvPicPr>
            <p:cNvPr id="3604520" name="Picture 40" descr="3GPP_TM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1298"/>
              <a:ext cx="809" cy="433"/>
            </a:xfrm>
            <a:prstGeom prst="rect">
              <a:avLst/>
            </a:prstGeom>
            <a:noFill/>
          </p:spPr>
        </p:pic>
        <p:sp>
          <p:nvSpPr>
            <p:cNvPr id="3604521" name="Text Box 41"/>
            <p:cNvSpPr txBox="1">
              <a:spLocks noChangeArrowheads="1"/>
            </p:cNvSpPr>
            <p:nvPr/>
          </p:nvSpPr>
          <p:spPr bwMode="auto">
            <a:xfrm>
              <a:off x="4785" y="28"/>
              <a:ext cx="921" cy="230"/>
            </a:xfrm>
            <a:prstGeom prst="rect">
              <a:avLst/>
            </a:prstGeom>
            <a:gradFill rotWithShape="1">
              <a:gsLst>
                <a:gs pos="0">
                  <a:srgbClr val="99CCFF"/>
                </a:gs>
                <a:gs pos="50000">
                  <a:schemeClr val="bg1"/>
                </a:gs>
                <a:gs pos="100000">
                  <a:srgbClr val="99CCF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lIns="78314" tIns="39159" rIns="78314" bIns="39159" anchor="ctr" anchorCtr="1"/>
            <a:lstStyle/>
            <a:p>
              <a:pPr algn="ctr" defTabSz="784225" eaLnBrk="0" hangingPunct="0">
                <a:spcBef>
                  <a:spcPct val="50000"/>
                </a:spcBef>
              </a:pPr>
              <a:r>
                <a:rPr kumimoji="0" lang="en-US" altLang="zh-CN" sz="2100" b="1">
                  <a:latin typeface="+mn-lt"/>
                  <a:ea typeface="ＭＳ Ｐゴシック" pitchFamily="34" charset="-128"/>
                </a:rPr>
                <a:t>R </a:t>
              </a:r>
              <a:r>
                <a:rPr kumimoji="0" lang="pl-PL" altLang="zh-CN" sz="2100" b="1">
                  <a:latin typeface="+mn-lt"/>
                </a:rPr>
                <a:t>8</a:t>
              </a:r>
              <a:endParaRPr kumimoji="0" lang="en-US" altLang="zh-CN" sz="2100" b="1">
                <a:latin typeface="+mn-lt"/>
                <a:ea typeface="SimSun" pitchFamily="2" charset="-122"/>
              </a:endParaRPr>
            </a:p>
          </p:txBody>
        </p:sp>
        <p:sp>
          <p:nvSpPr>
            <p:cNvPr id="3604523" name="Text Box 43"/>
            <p:cNvSpPr txBox="1">
              <a:spLocks noChangeArrowheads="1"/>
            </p:cNvSpPr>
            <p:nvPr/>
          </p:nvSpPr>
          <p:spPr bwMode="auto">
            <a:xfrm>
              <a:off x="4812" y="1687"/>
              <a:ext cx="382" cy="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78314" tIns="39159" rIns="78314" bIns="39159">
              <a:spAutoFit/>
            </a:bodyPr>
            <a:lstStyle/>
            <a:p>
              <a:pPr algn="ctr" defTabSz="784225" eaLnBrk="0" hangingPunct="0"/>
              <a:r>
                <a:rPr kumimoji="0" lang="pl-PL" altLang="zh-CN" sz="1400" b="1">
                  <a:latin typeface="+mn-lt"/>
                </a:rPr>
                <a:t>20</a:t>
              </a:r>
              <a:r>
                <a:rPr kumimoji="0" lang="en-US" altLang="zh-CN" sz="1400" b="1">
                  <a:latin typeface="+mn-lt"/>
                  <a:ea typeface="SimSun" pitchFamily="2" charset="-122"/>
                </a:rPr>
                <a:t>0</a:t>
              </a:r>
              <a:r>
                <a:rPr kumimoji="0" lang="pl-PL" altLang="zh-CN" sz="1400" b="1">
                  <a:latin typeface="+mn-lt"/>
                </a:rPr>
                <a:t>9?</a:t>
              </a:r>
              <a:endParaRPr kumimoji="0" lang="en-US" altLang="zh-CN" sz="1400" b="1">
                <a:latin typeface="+mn-lt"/>
                <a:ea typeface="SimSun" pitchFamily="2" charset="-122"/>
              </a:endParaRPr>
            </a:p>
          </p:txBody>
        </p:sp>
        <p:sp>
          <p:nvSpPr>
            <p:cNvPr id="3604524" name="Text Box 44"/>
            <p:cNvSpPr txBox="1">
              <a:spLocks noChangeArrowheads="1"/>
            </p:cNvSpPr>
            <p:nvPr/>
          </p:nvSpPr>
          <p:spPr bwMode="auto">
            <a:xfrm>
              <a:off x="3508" y="2840"/>
              <a:ext cx="988" cy="985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chemeClr val="bg1"/>
                </a:gs>
              </a:gsLst>
              <a:lin ang="0" scaled="1"/>
            </a:gradFill>
            <a:ln w="9525" algn="ctr">
              <a:solidFill>
                <a:schemeClr val="bg2"/>
              </a:solidFill>
              <a:miter lim="800000"/>
              <a:headEnd/>
              <a:tailEnd/>
            </a:ln>
            <a:effectLst>
              <a:prstShdw prst="shdw11">
                <a:schemeClr val="bg2">
                  <a:alpha val="50000"/>
                </a:schemeClr>
              </a:prstShdw>
            </a:effectLst>
          </p:spPr>
          <p:txBody>
            <a:bodyPr lIns="61665" tIns="39159" rIns="0" bIns="39159"/>
            <a:lstStyle/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Konsolidacja </a:t>
              </a:r>
              <a:r>
                <a:rPr kumimoji="0" lang="pl-PL" altLang="zh-CN" sz="1100" dirty="0" err="1">
                  <a:latin typeface="+mn-lt"/>
                </a:rPr>
                <a:t>VoIP</a:t>
              </a:r>
              <a:endParaRPr kumimoji="0" lang="en-US" altLang="zh-CN" sz="1100" dirty="0">
                <a:latin typeface="+mn-lt"/>
                <a:ea typeface="ＭＳ Ｐゴシック" pitchFamily="34" charset="-128"/>
              </a:endParaRP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  <a:ea typeface="ＭＳ Ｐゴシック" pitchFamily="34" charset="-128"/>
                </a:rPr>
                <a:t>Ewolucja usług IPTV </a:t>
              </a:r>
              <a:r>
                <a:rPr kumimoji="0" lang="en-US" altLang="zh-CN" sz="1100" dirty="0">
                  <a:latin typeface="+mn-lt"/>
                  <a:ea typeface="ＭＳ Ｐゴシック" pitchFamily="34" charset="-128"/>
                </a:rPr>
                <a:t>,..</a:t>
              </a: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Ultra szerokopasmowy dostęp do NGN</a:t>
              </a:r>
            </a:p>
            <a:p>
              <a:pPr marL="157163" indent="-157163" defTabSz="784225" eaLnBrk="0" hangingPunct="0">
                <a:lnSpc>
                  <a:spcPct val="120000"/>
                </a:lnSpc>
                <a:spcBef>
                  <a:spcPct val="20000"/>
                </a:spcBef>
                <a:buClr>
                  <a:srgbClr val="990000"/>
                </a:buClr>
                <a:buSzPct val="80000"/>
                <a:buFont typeface="Wingdings" pitchFamily="2" charset="2"/>
                <a:buChar char="n"/>
              </a:pPr>
              <a:r>
                <a:rPr kumimoji="0" lang="pl-PL" altLang="zh-CN" sz="1100" dirty="0">
                  <a:latin typeface="+mn-lt"/>
                </a:rPr>
                <a:t>Współpraca z sieciami NGN - IMS i „</a:t>
              </a:r>
              <a:r>
                <a:rPr kumimoji="0" lang="pl-PL" altLang="zh-CN" sz="1100" dirty="0" err="1">
                  <a:latin typeface="+mn-lt"/>
                </a:rPr>
                <a:t>nie-IMS</a:t>
              </a:r>
              <a:r>
                <a:rPr kumimoji="0" lang="pl-PL" altLang="zh-CN" sz="1100" dirty="0">
                  <a:latin typeface="+mn-lt"/>
                </a:rPr>
                <a:t>”</a:t>
              </a:r>
              <a:endParaRPr kumimoji="0" lang="en-US" altLang="zh-CN" sz="1100" dirty="0">
                <a:latin typeface="+mn-lt"/>
                <a:ea typeface="SimSun" pitchFamily="2" charset="-122"/>
              </a:endParaRPr>
            </a:p>
          </p:txBody>
        </p:sp>
      </p:grpSp>
      <p:sp>
        <p:nvSpPr>
          <p:cNvPr id="48" name="Symbol zastępczy daty 4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00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46A214-5B72-4F21-9834-0E5F4BAF3EAF}" type="slidenum">
              <a:rPr lang="pl-PL"/>
              <a:pPr/>
              <a:t>23</a:t>
            </a:fld>
            <a:endParaRPr lang="pl-PL"/>
          </a:p>
        </p:txBody>
      </p:sp>
      <p:sp>
        <p:nvSpPr>
          <p:cNvPr id="3350530" name="Oval 2"/>
          <p:cNvSpPr>
            <a:spLocks noChangeArrowheads="1"/>
          </p:cNvSpPr>
          <p:nvPr/>
        </p:nvSpPr>
        <p:spPr bwMode="auto">
          <a:xfrm>
            <a:off x="4114800" y="5111750"/>
            <a:ext cx="3657600" cy="1549400"/>
          </a:xfrm>
          <a:prstGeom prst="ellipse">
            <a:avLst/>
          </a:prstGeom>
          <a:solidFill>
            <a:schemeClr val="bg1"/>
          </a:solidFill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31" name="Oval 3"/>
          <p:cNvSpPr>
            <a:spLocks noChangeArrowheads="1"/>
          </p:cNvSpPr>
          <p:nvPr/>
        </p:nvSpPr>
        <p:spPr bwMode="auto">
          <a:xfrm>
            <a:off x="1525588" y="5111750"/>
            <a:ext cx="3656012" cy="1701800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32" name="Oval 4"/>
          <p:cNvSpPr>
            <a:spLocks noChangeArrowheads="1"/>
          </p:cNvSpPr>
          <p:nvPr/>
        </p:nvSpPr>
        <p:spPr bwMode="auto">
          <a:xfrm>
            <a:off x="3429000" y="4832350"/>
            <a:ext cx="2589213" cy="655638"/>
          </a:xfrm>
          <a:prstGeom prst="ellipse">
            <a:avLst/>
          </a:prstGeom>
          <a:gradFill rotWithShape="0">
            <a:gsLst>
              <a:gs pos="0">
                <a:schemeClr val="bg1"/>
              </a:gs>
              <a:gs pos="100000">
                <a:srgbClr val="FFC489"/>
              </a:gs>
            </a:gsLst>
            <a:path path="shape">
              <a:fillToRect l="50000" t="50000" r="50000" b="50000"/>
            </a:path>
          </a:gradFill>
          <a:ln w="12700">
            <a:noFill/>
            <a:round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33" name="Oval 5"/>
          <p:cNvSpPr>
            <a:spLocks noChangeArrowheads="1"/>
          </p:cNvSpPr>
          <p:nvPr/>
        </p:nvSpPr>
        <p:spPr bwMode="auto">
          <a:xfrm>
            <a:off x="4867275" y="4508500"/>
            <a:ext cx="2589213" cy="655638"/>
          </a:xfrm>
          <a:prstGeom prst="ellipse">
            <a:avLst/>
          </a:prstGeom>
          <a:gradFill rotWithShape="0">
            <a:gsLst>
              <a:gs pos="0">
                <a:schemeClr val="bg1"/>
              </a:gs>
              <a:gs pos="100000">
                <a:srgbClr val="FFC489"/>
              </a:gs>
            </a:gsLst>
            <a:path path="shape">
              <a:fillToRect l="50000" t="50000" r="50000" b="50000"/>
            </a:path>
          </a:gradFill>
          <a:ln w="12700">
            <a:noFill/>
            <a:round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34" name="Oval 6"/>
          <p:cNvSpPr>
            <a:spLocks noChangeArrowheads="1"/>
          </p:cNvSpPr>
          <p:nvPr/>
        </p:nvSpPr>
        <p:spPr bwMode="auto">
          <a:xfrm>
            <a:off x="2124075" y="4508500"/>
            <a:ext cx="2589213" cy="655638"/>
          </a:xfrm>
          <a:prstGeom prst="ellipse">
            <a:avLst/>
          </a:prstGeom>
          <a:gradFill rotWithShape="0">
            <a:gsLst>
              <a:gs pos="0">
                <a:schemeClr val="bg1"/>
              </a:gs>
              <a:gs pos="100000">
                <a:srgbClr val="FFC489"/>
              </a:gs>
            </a:gsLst>
            <a:path path="shape">
              <a:fillToRect l="50000" t="50000" r="50000" b="50000"/>
            </a:path>
          </a:gradFill>
          <a:ln w="12700">
            <a:noFill/>
            <a:round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36" name="Oval 8"/>
          <p:cNvSpPr>
            <a:spLocks noChangeArrowheads="1"/>
          </p:cNvSpPr>
          <p:nvPr/>
        </p:nvSpPr>
        <p:spPr bwMode="auto">
          <a:xfrm>
            <a:off x="3275013" y="3770313"/>
            <a:ext cx="2808287" cy="1009650"/>
          </a:xfrm>
          <a:prstGeom prst="ellipse">
            <a:avLst/>
          </a:prstGeom>
          <a:gradFill rotWithShape="0">
            <a:gsLst>
              <a:gs pos="0">
                <a:schemeClr val="bg1"/>
              </a:gs>
              <a:gs pos="100000">
                <a:srgbClr val="FFC489"/>
              </a:gs>
            </a:gsLst>
            <a:path path="shape">
              <a:fillToRect l="50000" t="50000" r="50000" b="50000"/>
            </a:path>
          </a:gradFill>
          <a:ln w="12700">
            <a:noFill/>
            <a:round/>
            <a:headEnd/>
            <a:tailEnd/>
          </a:ln>
          <a:effectLst>
            <a:outerShdw dist="89803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37" name="AutoShape 9"/>
          <p:cNvSpPr>
            <a:spLocks noChangeArrowheads="1"/>
          </p:cNvSpPr>
          <p:nvPr/>
        </p:nvSpPr>
        <p:spPr bwMode="auto">
          <a:xfrm>
            <a:off x="4516438" y="4024313"/>
            <a:ext cx="303212" cy="241300"/>
          </a:xfrm>
          <a:prstGeom prst="can">
            <a:avLst>
              <a:gd name="adj" fmla="val 50000"/>
            </a:avLst>
          </a:prstGeom>
          <a:gradFill rotWithShape="0">
            <a:gsLst>
              <a:gs pos="0">
                <a:srgbClr val="FF9933"/>
              </a:gs>
              <a:gs pos="100000">
                <a:srgbClr val="993300"/>
              </a:gs>
            </a:gsLst>
            <a:lin ang="0" scaled="1"/>
          </a:gradFill>
          <a:ln w="38100">
            <a:noFill/>
            <a:round/>
            <a:headEnd/>
            <a:tailEnd/>
          </a:ln>
          <a:effectLst/>
        </p:spPr>
        <p:txBody>
          <a:bodyPr rot="10800000" wrap="none" anchor="ctr"/>
          <a:lstStyle/>
          <a:p>
            <a:endParaRPr lang="pl-PL"/>
          </a:p>
        </p:txBody>
      </p:sp>
      <p:sp>
        <p:nvSpPr>
          <p:cNvPr id="3350538" name="AutoShape 10"/>
          <p:cNvSpPr>
            <a:spLocks noChangeArrowheads="1"/>
          </p:cNvSpPr>
          <p:nvPr/>
        </p:nvSpPr>
        <p:spPr bwMode="auto">
          <a:xfrm>
            <a:off x="4554538" y="4030663"/>
            <a:ext cx="227012" cy="96837"/>
          </a:xfrm>
          <a:custGeom>
            <a:avLst/>
            <a:gdLst>
              <a:gd name="G0" fmla="+- 6480 0 0"/>
              <a:gd name="G1" fmla="+- 8640 0 0"/>
              <a:gd name="G2" fmla="+- 4320 0 0"/>
              <a:gd name="G3" fmla="+- 21600 0 6480"/>
              <a:gd name="G4" fmla="+- 21600 0 8640"/>
              <a:gd name="G5" fmla="+- 21600 0 4320"/>
              <a:gd name="G6" fmla="+- 6480 0 10800"/>
              <a:gd name="G7" fmla="+- 8640 0 10800"/>
              <a:gd name="G8" fmla="*/ G7 4320 G6"/>
              <a:gd name="G9" fmla="+- 21600 0 G8"/>
              <a:gd name="T0" fmla="*/ G8 w 21600"/>
              <a:gd name="T1" fmla="*/ G1 h 21600"/>
              <a:gd name="T2" fmla="*/ G9 w 21600"/>
              <a:gd name="T3" fmla="*/ G4 h 21600"/>
            </a:gdLst>
            <a:ahLst/>
            <a:cxnLst>
              <a:cxn ang="0">
                <a:pos x="r" y="vc"/>
              </a:cxn>
              <a:cxn ang="5400000">
                <a:pos x="hc" y="b"/>
              </a:cxn>
              <a:cxn ang="10800000">
                <a:pos x="l" y="vc"/>
              </a:cxn>
              <a:cxn ang="16200000">
                <a:pos x="hc" y="t"/>
              </a:cxn>
            </a:cxnLst>
            <a:rect l="T0" t="T1" r="T2" b="T3"/>
            <a:pathLst>
              <a:path w="21600" h="21600">
                <a:moveTo>
                  <a:pt x="10800" y="0"/>
                </a:moveTo>
                <a:lnTo>
                  <a:pt x="6480" y="4320"/>
                </a:lnTo>
                <a:lnTo>
                  <a:pt x="8640" y="4320"/>
                </a:lnTo>
                <a:lnTo>
                  <a:pt x="8640" y="8640"/>
                </a:lnTo>
                <a:lnTo>
                  <a:pt x="4320" y="8640"/>
                </a:lnTo>
                <a:lnTo>
                  <a:pt x="4320" y="6480"/>
                </a:lnTo>
                <a:lnTo>
                  <a:pt x="0" y="10800"/>
                </a:lnTo>
                <a:lnTo>
                  <a:pt x="4320" y="15120"/>
                </a:lnTo>
                <a:lnTo>
                  <a:pt x="4320" y="12960"/>
                </a:lnTo>
                <a:lnTo>
                  <a:pt x="8640" y="12960"/>
                </a:lnTo>
                <a:lnTo>
                  <a:pt x="8640" y="17280"/>
                </a:lnTo>
                <a:lnTo>
                  <a:pt x="6480" y="17280"/>
                </a:lnTo>
                <a:lnTo>
                  <a:pt x="10800" y="21600"/>
                </a:lnTo>
                <a:lnTo>
                  <a:pt x="15120" y="17280"/>
                </a:lnTo>
                <a:lnTo>
                  <a:pt x="12960" y="17280"/>
                </a:lnTo>
                <a:lnTo>
                  <a:pt x="12960" y="12960"/>
                </a:lnTo>
                <a:lnTo>
                  <a:pt x="17280" y="12960"/>
                </a:lnTo>
                <a:lnTo>
                  <a:pt x="17280" y="15120"/>
                </a:lnTo>
                <a:lnTo>
                  <a:pt x="21600" y="10800"/>
                </a:lnTo>
                <a:lnTo>
                  <a:pt x="17280" y="6480"/>
                </a:lnTo>
                <a:lnTo>
                  <a:pt x="17280" y="8640"/>
                </a:lnTo>
                <a:lnTo>
                  <a:pt x="12960" y="8640"/>
                </a:lnTo>
                <a:lnTo>
                  <a:pt x="12960" y="4320"/>
                </a:lnTo>
                <a:lnTo>
                  <a:pt x="15120" y="4320"/>
                </a:lnTo>
                <a:close/>
              </a:path>
            </a:pathLst>
          </a:custGeom>
          <a:solidFill>
            <a:srgbClr val="FFFFCC"/>
          </a:solidFill>
          <a:ln w="38100">
            <a:noFill/>
            <a:miter lim="800000"/>
            <a:headEnd/>
            <a:tailEnd/>
          </a:ln>
          <a:effectLst>
            <a:outerShdw dist="12700" dir="54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39" name="Line 11"/>
          <p:cNvSpPr>
            <a:spLocks noChangeShapeType="1"/>
          </p:cNvSpPr>
          <p:nvPr/>
        </p:nvSpPr>
        <p:spPr bwMode="auto">
          <a:xfrm>
            <a:off x="4208463" y="4084638"/>
            <a:ext cx="336550" cy="50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0" name="Line 12"/>
          <p:cNvSpPr>
            <a:spLocks noChangeShapeType="1"/>
          </p:cNvSpPr>
          <p:nvPr/>
        </p:nvSpPr>
        <p:spPr bwMode="auto">
          <a:xfrm flipV="1">
            <a:off x="4554538" y="4205288"/>
            <a:ext cx="106362" cy="1381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1" name="Line 13"/>
          <p:cNvSpPr>
            <a:spLocks noChangeShapeType="1"/>
          </p:cNvSpPr>
          <p:nvPr/>
        </p:nvSpPr>
        <p:spPr bwMode="auto">
          <a:xfrm>
            <a:off x="4079875" y="4148138"/>
            <a:ext cx="404813" cy="16986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2" name="AutoShape 14"/>
          <p:cNvSpPr>
            <a:spLocks noChangeArrowheads="1"/>
          </p:cNvSpPr>
          <p:nvPr/>
        </p:nvSpPr>
        <p:spPr bwMode="auto">
          <a:xfrm>
            <a:off x="3952875" y="3956050"/>
            <a:ext cx="301625" cy="241300"/>
          </a:xfrm>
          <a:prstGeom prst="can">
            <a:avLst>
              <a:gd name="adj" fmla="val 50000"/>
            </a:avLst>
          </a:prstGeom>
          <a:gradFill rotWithShape="0">
            <a:gsLst>
              <a:gs pos="0">
                <a:srgbClr val="FF9933"/>
              </a:gs>
              <a:gs pos="100000">
                <a:srgbClr val="993300"/>
              </a:gs>
            </a:gsLst>
            <a:lin ang="0" scaled="1"/>
          </a:gradFill>
          <a:ln w="38100">
            <a:noFill/>
            <a:round/>
            <a:headEnd/>
            <a:tailEnd/>
          </a:ln>
          <a:effectLst/>
        </p:spPr>
        <p:txBody>
          <a:bodyPr rot="10800000" wrap="none" anchor="ctr"/>
          <a:lstStyle/>
          <a:p>
            <a:endParaRPr lang="pl-PL"/>
          </a:p>
        </p:txBody>
      </p:sp>
      <p:sp>
        <p:nvSpPr>
          <p:cNvPr id="3350543" name="Line 15"/>
          <p:cNvSpPr>
            <a:spLocks noChangeShapeType="1"/>
          </p:cNvSpPr>
          <p:nvPr/>
        </p:nvSpPr>
        <p:spPr bwMode="auto">
          <a:xfrm>
            <a:off x="3938588" y="4378325"/>
            <a:ext cx="484187" cy="603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4" name="Line 16"/>
          <p:cNvSpPr>
            <a:spLocks noChangeShapeType="1"/>
          </p:cNvSpPr>
          <p:nvPr/>
        </p:nvSpPr>
        <p:spPr bwMode="auto">
          <a:xfrm flipV="1">
            <a:off x="4000500" y="4181475"/>
            <a:ext cx="568325" cy="1365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5" name="AutoShape 17"/>
          <p:cNvSpPr>
            <a:spLocks noChangeArrowheads="1"/>
          </p:cNvSpPr>
          <p:nvPr/>
        </p:nvSpPr>
        <p:spPr bwMode="auto">
          <a:xfrm>
            <a:off x="4394200" y="4327525"/>
            <a:ext cx="303213" cy="241300"/>
          </a:xfrm>
          <a:prstGeom prst="can">
            <a:avLst>
              <a:gd name="adj" fmla="val 50000"/>
            </a:avLst>
          </a:prstGeom>
          <a:gradFill rotWithShape="0">
            <a:gsLst>
              <a:gs pos="0">
                <a:srgbClr val="FF9933"/>
              </a:gs>
              <a:gs pos="100000">
                <a:srgbClr val="993300"/>
              </a:gs>
            </a:gsLst>
            <a:lin ang="0" scaled="1"/>
          </a:gradFill>
          <a:ln w="38100">
            <a:noFill/>
            <a:round/>
            <a:headEnd/>
            <a:tailEnd/>
          </a:ln>
          <a:effectLst/>
        </p:spPr>
        <p:txBody>
          <a:bodyPr rot="10800000" wrap="none" anchor="ctr"/>
          <a:lstStyle/>
          <a:p>
            <a:endParaRPr lang="pl-PL"/>
          </a:p>
        </p:txBody>
      </p:sp>
      <p:sp>
        <p:nvSpPr>
          <p:cNvPr id="3350546" name="AutoShape 18"/>
          <p:cNvSpPr>
            <a:spLocks noChangeArrowheads="1"/>
          </p:cNvSpPr>
          <p:nvPr/>
        </p:nvSpPr>
        <p:spPr bwMode="auto">
          <a:xfrm>
            <a:off x="4432300" y="4333875"/>
            <a:ext cx="228600" cy="96838"/>
          </a:xfrm>
          <a:custGeom>
            <a:avLst/>
            <a:gdLst>
              <a:gd name="G0" fmla="+- 6480 0 0"/>
              <a:gd name="G1" fmla="+- 8640 0 0"/>
              <a:gd name="G2" fmla="+- 4320 0 0"/>
              <a:gd name="G3" fmla="+- 21600 0 6480"/>
              <a:gd name="G4" fmla="+- 21600 0 8640"/>
              <a:gd name="G5" fmla="+- 21600 0 4320"/>
              <a:gd name="G6" fmla="+- 6480 0 10800"/>
              <a:gd name="G7" fmla="+- 8640 0 10800"/>
              <a:gd name="G8" fmla="*/ G7 4320 G6"/>
              <a:gd name="G9" fmla="+- 21600 0 G8"/>
              <a:gd name="T0" fmla="*/ G8 w 21600"/>
              <a:gd name="T1" fmla="*/ G1 h 21600"/>
              <a:gd name="T2" fmla="*/ G9 w 21600"/>
              <a:gd name="T3" fmla="*/ G4 h 21600"/>
            </a:gdLst>
            <a:ahLst/>
            <a:cxnLst>
              <a:cxn ang="0">
                <a:pos x="r" y="vc"/>
              </a:cxn>
              <a:cxn ang="5400000">
                <a:pos x="hc" y="b"/>
              </a:cxn>
              <a:cxn ang="10800000">
                <a:pos x="l" y="vc"/>
              </a:cxn>
              <a:cxn ang="16200000">
                <a:pos x="hc" y="t"/>
              </a:cxn>
            </a:cxnLst>
            <a:rect l="T0" t="T1" r="T2" b="T3"/>
            <a:pathLst>
              <a:path w="21600" h="21600">
                <a:moveTo>
                  <a:pt x="10800" y="0"/>
                </a:moveTo>
                <a:lnTo>
                  <a:pt x="6480" y="4320"/>
                </a:lnTo>
                <a:lnTo>
                  <a:pt x="8640" y="4320"/>
                </a:lnTo>
                <a:lnTo>
                  <a:pt x="8640" y="8640"/>
                </a:lnTo>
                <a:lnTo>
                  <a:pt x="4320" y="8640"/>
                </a:lnTo>
                <a:lnTo>
                  <a:pt x="4320" y="6480"/>
                </a:lnTo>
                <a:lnTo>
                  <a:pt x="0" y="10800"/>
                </a:lnTo>
                <a:lnTo>
                  <a:pt x="4320" y="15120"/>
                </a:lnTo>
                <a:lnTo>
                  <a:pt x="4320" y="12960"/>
                </a:lnTo>
                <a:lnTo>
                  <a:pt x="8640" y="12960"/>
                </a:lnTo>
                <a:lnTo>
                  <a:pt x="8640" y="17280"/>
                </a:lnTo>
                <a:lnTo>
                  <a:pt x="6480" y="17280"/>
                </a:lnTo>
                <a:lnTo>
                  <a:pt x="10800" y="21600"/>
                </a:lnTo>
                <a:lnTo>
                  <a:pt x="15120" y="17280"/>
                </a:lnTo>
                <a:lnTo>
                  <a:pt x="12960" y="17280"/>
                </a:lnTo>
                <a:lnTo>
                  <a:pt x="12960" y="12960"/>
                </a:lnTo>
                <a:lnTo>
                  <a:pt x="17280" y="12960"/>
                </a:lnTo>
                <a:lnTo>
                  <a:pt x="17280" y="15120"/>
                </a:lnTo>
                <a:lnTo>
                  <a:pt x="21600" y="10800"/>
                </a:lnTo>
                <a:lnTo>
                  <a:pt x="17280" y="6480"/>
                </a:lnTo>
                <a:lnTo>
                  <a:pt x="17280" y="8640"/>
                </a:lnTo>
                <a:lnTo>
                  <a:pt x="12960" y="8640"/>
                </a:lnTo>
                <a:lnTo>
                  <a:pt x="12960" y="4320"/>
                </a:lnTo>
                <a:lnTo>
                  <a:pt x="15120" y="4320"/>
                </a:lnTo>
                <a:close/>
              </a:path>
            </a:pathLst>
          </a:custGeom>
          <a:solidFill>
            <a:srgbClr val="FFFFCC"/>
          </a:solidFill>
          <a:ln w="38100">
            <a:noFill/>
            <a:miter lim="800000"/>
            <a:headEnd/>
            <a:tailEnd/>
          </a:ln>
          <a:effectLst>
            <a:outerShdw dist="12700" dir="54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sp>
        <p:nvSpPr>
          <p:cNvPr id="3350547" name="Line 19"/>
          <p:cNvSpPr>
            <a:spLocks noChangeShapeType="1"/>
          </p:cNvSpPr>
          <p:nvPr/>
        </p:nvSpPr>
        <p:spPr bwMode="auto">
          <a:xfrm flipV="1">
            <a:off x="3944938" y="4111625"/>
            <a:ext cx="106362" cy="13811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48" name="AutoShape 20"/>
          <p:cNvSpPr>
            <a:spLocks noChangeArrowheads="1"/>
          </p:cNvSpPr>
          <p:nvPr/>
        </p:nvSpPr>
        <p:spPr bwMode="auto">
          <a:xfrm>
            <a:off x="3695700" y="4197350"/>
            <a:ext cx="303213" cy="241300"/>
          </a:xfrm>
          <a:prstGeom prst="can">
            <a:avLst>
              <a:gd name="adj" fmla="val 50000"/>
            </a:avLst>
          </a:prstGeom>
          <a:gradFill rotWithShape="0">
            <a:gsLst>
              <a:gs pos="0">
                <a:srgbClr val="FF9933"/>
              </a:gs>
              <a:gs pos="100000">
                <a:srgbClr val="993300"/>
              </a:gs>
            </a:gsLst>
            <a:lin ang="0" scaled="1"/>
          </a:gradFill>
          <a:ln w="38100">
            <a:noFill/>
            <a:round/>
            <a:headEnd/>
            <a:tailEnd/>
          </a:ln>
          <a:effectLst/>
        </p:spPr>
        <p:txBody>
          <a:bodyPr rot="10800000" wrap="none" anchor="ctr"/>
          <a:lstStyle/>
          <a:p>
            <a:endParaRPr lang="pl-PL"/>
          </a:p>
        </p:txBody>
      </p:sp>
      <p:sp>
        <p:nvSpPr>
          <p:cNvPr id="3350549" name="AutoShape 21"/>
          <p:cNvSpPr>
            <a:spLocks noChangeArrowheads="1"/>
          </p:cNvSpPr>
          <p:nvPr/>
        </p:nvSpPr>
        <p:spPr bwMode="auto">
          <a:xfrm>
            <a:off x="3733800" y="4203700"/>
            <a:ext cx="227013" cy="96838"/>
          </a:xfrm>
          <a:custGeom>
            <a:avLst/>
            <a:gdLst>
              <a:gd name="G0" fmla="+- 6480 0 0"/>
              <a:gd name="G1" fmla="+- 8640 0 0"/>
              <a:gd name="G2" fmla="+- 4320 0 0"/>
              <a:gd name="G3" fmla="+- 21600 0 6480"/>
              <a:gd name="G4" fmla="+- 21600 0 8640"/>
              <a:gd name="G5" fmla="+- 21600 0 4320"/>
              <a:gd name="G6" fmla="+- 6480 0 10800"/>
              <a:gd name="G7" fmla="+- 8640 0 10800"/>
              <a:gd name="G8" fmla="*/ G7 4320 G6"/>
              <a:gd name="G9" fmla="+- 21600 0 G8"/>
              <a:gd name="T0" fmla="*/ G8 w 21600"/>
              <a:gd name="T1" fmla="*/ G1 h 21600"/>
              <a:gd name="T2" fmla="*/ G9 w 21600"/>
              <a:gd name="T3" fmla="*/ G4 h 21600"/>
            </a:gdLst>
            <a:ahLst/>
            <a:cxnLst>
              <a:cxn ang="0">
                <a:pos x="r" y="vc"/>
              </a:cxn>
              <a:cxn ang="5400000">
                <a:pos x="hc" y="b"/>
              </a:cxn>
              <a:cxn ang="10800000">
                <a:pos x="l" y="vc"/>
              </a:cxn>
              <a:cxn ang="16200000">
                <a:pos x="hc" y="t"/>
              </a:cxn>
            </a:cxnLst>
            <a:rect l="T0" t="T1" r="T2" b="T3"/>
            <a:pathLst>
              <a:path w="21600" h="21600">
                <a:moveTo>
                  <a:pt x="10800" y="0"/>
                </a:moveTo>
                <a:lnTo>
                  <a:pt x="6480" y="4320"/>
                </a:lnTo>
                <a:lnTo>
                  <a:pt x="8640" y="4320"/>
                </a:lnTo>
                <a:lnTo>
                  <a:pt x="8640" y="8640"/>
                </a:lnTo>
                <a:lnTo>
                  <a:pt x="4320" y="8640"/>
                </a:lnTo>
                <a:lnTo>
                  <a:pt x="4320" y="6480"/>
                </a:lnTo>
                <a:lnTo>
                  <a:pt x="0" y="10800"/>
                </a:lnTo>
                <a:lnTo>
                  <a:pt x="4320" y="15120"/>
                </a:lnTo>
                <a:lnTo>
                  <a:pt x="4320" y="12960"/>
                </a:lnTo>
                <a:lnTo>
                  <a:pt x="8640" y="12960"/>
                </a:lnTo>
                <a:lnTo>
                  <a:pt x="8640" y="17280"/>
                </a:lnTo>
                <a:lnTo>
                  <a:pt x="6480" y="17280"/>
                </a:lnTo>
                <a:lnTo>
                  <a:pt x="10800" y="21600"/>
                </a:lnTo>
                <a:lnTo>
                  <a:pt x="15120" y="17280"/>
                </a:lnTo>
                <a:lnTo>
                  <a:pt x="12960" y="17280"/>
                </a:lnTo>
                <a:lnTo>
                  <a:pt x="12960" y="12960"/>
                </a:lnTo>
                <a:lnTo>
                  <a:pt x="17280" y="12960"/>
                </a:lnTo>
                <a:lnTo>
                  <a:pt x="17280" y="15120"/>
                </a:lnTo>
                <a:lnTo>
                  <a:pt x="21600" y="10800"/>
                </a:lnTo>
                <a:lnTo>
                  <a:pt x="17280" y="6480"/>
                </a:lnTo>
                <a:lnTo>
                  <a:pt x="17280" y="8640"/>
                </a:lnTo>
                <a:lnTo>
                  <a:pt x="12960" y="8640"/>
                </a:lnTo>
                <a:lnTo>
                  <a:pt x="12960" y="4320"/>
                </a:lnTo>
                <a:lnTo>
                  <a:pt x="15120" y="4320"/>
                </a:lnTo>
                <a:close/>
              </a:path>
            </a:pathLst>
          </a:custGeom>
          <a:solidFill>
            <a:srgbClr val="FFFFCC"/>
          </a:solidFill>
          <a:ln w="38100">
            <a:noFill/>
            <a:miter lim="800000"/>
            <a:headEnd/>
            <a:tailEnd/>
          </a:ln>
          <a:effectLst>
            <a:outerShdw dist="12700" dir="5400000" algn="ctr" rotWithShape="0">
              <a:srgbClr val="000000"/>
            </a:outerShdw>
          </a:effectLst>
        </p:spPr>
        <p:txBody>
          <a:bodyPr wrap="none" anchor="ctr"/>
          <a:lstStyle/>
          <a:p>
            <a:endParaRPr lang="pl-PL"/>
          </a:p>
        </p:txBody>
      </p:sp>
      <p:pic>
        <p:nvPicPr>
          <p:cNvPr id="3350550" name="Picture 22" descr="icon_house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324600" y="5670550"/>
            <a:ext cx="455613" cy="465138"/>
          </a:xfrm>
          <a:prstGeom prst="rect">
            <a:avLst/>
          </a:prstGeom>
          <a:noFill/>
        </p:spPr>
      </p:pic>
      <p:pic>
        <p:nvPicPr>
          <p:cNvPr id="3350551" name="Picture 23" descr="icon_house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073900" y="5426075"/>
            <a:ext cx="360363" cy="368300"/>
          </a:xfrm>
          <a:prstGeom prst="rect">
            <a:avLst/>
          </a:prstGeom>
          <a:noFill/>
        </p:spPr>
      </p:pic>
      <p:pic>
        <p:nvPicPr>
          <p:cNvPr id="3350552" name="Picture 24" descr="icon_house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837363" y="5718175"/>
            <a:ext cx="360362" cy="368300"/>
          </a:xfrm>
          <a:prstGeom prst="rect">
            <a:avLst/>
          </a:prstGeom>
          <a:noFill/>
        </p:spPr>
      </p:pic>
      <p:pic>
        <p:nvPicPr>
          <p:cNvPr id="3350553" name="Picture 25" descr="c400_badge1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495800" y="5975350"/>
            <a:ext cx="576263" cy="460375"/>
          </a:xfrm>
          <a:prstGeom prst="rect">
            <a:avLst/>
          </a:prstGeom>
          <a:noFill/>
        </p:spPr>
      </p:pic>
      <p:pic>
        <p:nvPicPr>
          <p:cNvPr id="3350554" name="Picture 26" descr="CWS31_8086_26_0_1011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222500" y="5340350"/>
            <a:ext cx="422275" cy="647700"/>
          </a:xfrm>
          <a:prstGeom prst="rect">
            <a:avLst/>
          </a:prstGeom>
          <a:noFill/>
        </p:spPr>
      </p:pic>
      <p:sp>
        <p:nvSpPr>
          <p:cNvPr id="3350555" name="Text Box 27"/>
          <p:cNvSpPr txBox="1">
            <a:spLocks noChangeArrowheads="1"/>
          </p:cNvSpPr>
          <p:nvPr/>
        </p:nvSpPr>
        <p:spPr bwMode="auto">
          <a:xfrm>
            <a:off x="2135188" y="6262688"/>
            <a:ext cx="101441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kumimoji="0" lang="en-US" sz="1800" b="1" i="1"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Mobile </a:t>
            </a:r>
          </a:p>
        </p:txBody>
      </p:sp>
      <p:sp>
        <p:nvSpPr>
          <p:cNvPr id="3350556" name="Oval 28"/>
          <p:cNvSpPr>
            <a:spLocks noChangeArrowheads="1"/>
          </p:cNvSpPr>
          <p:nvPr/>
        </p:nvSpPr>
        <p:spPr bwMode="auto">
          <a:xfrm>
            <a:off x="3275013" y="3770313"/>
            <a:ext cx="2808287" cy="1009650"/>
          </a:xfrm>
          <a:prstGeom prst="ellipse">
            <a:avLst/>
          </a:prstGeom>
          <a:solidFill>
            <a:schemeClr val="bg1">
              <a:alpha val="59000"/>
            </a:schemeClr>
          </a:solidFill>
          <a:ln w="127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57" name="Freeform 29"/>
          <p:cNvSpPr>
            <a:spLocks/>
          </p:cNvSpPr>
          <p:nvPr/>
        </p:nvSpPr>
        <p:spPr bwMode="auto">
          <a:xfrm>
            <a:off x="2819400" y="3663950"/>
            <a:ext cx="1762125" cy="1652588"/>
          </a:xfrm>
          <a:custGeom>
            <a:avLst/>
            <a:gdLst/>
            <a:ahLst/>
            <a:cxnLst>
              <a:cxn ang="0">
                <a:pos x="1174" y="0"/>
              </a:cxn>
              <a:cxn ang="0">
                <a:pos x="0" y="1542"/>
              </a:cxn>
            </a:cxnLst>
            <a:rect l="0" t="0" r="r" b="b"/>
            <a:pathLst>
              <a:path w="1174" h="1542">
                <a:moveTo>
                  <a:pt x="1174" y="0"/>
                </a:moveTo>
                <a:cubicBezTo>
                  <a:pt x="1169" y="1146"/>
                  <a:pt x="187" y="983"/>
                  <a:pt x="0" y="1542"/>
                </a:cubicBezTo>
              </a:path>
            </a:pathLst>
          </a:custGeom>
          <a:noFill/>
          <a:ln w="38100" cap="flat" cmpd="sng">
            <a:solidFill>
              <a:srgbClr val="990000"/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58" name="Freeform 30"/>
          <p:cNvSpPr>
            <a:spLocks/>
          </p:cNvSpPr>
          <p:nvPr/>
        </p:nvSpPr>
        <p:spPr bwMode="auto">
          <a:xfrm>
            <a:off x="4802188" y="3644900"/>
            <a:ext cx="1706562" cy="14922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29" y="1723"/>
              </a:cxn>
            </a:cxnLst>
            <a:rect l="0" t="0" r="r" b="b"/>
            <a:pathLst>
              <a:path w="1129" h="1723">
                <a:moveTo>
                  <a:pt x="0" y="0"/>
                </a:moveTo>
                <a:cubicBezTo>
                  <a:pt x="5" y="1281"/>
                  <a:pt x="981" y="1094"/>
                  <a:pt x="1129" y="1723"/>
                </a:cubicBezTo>
              </a:path>
            </a:pathLst>
          </a:custGeom>
          <a:noFill/>
          <a:ln w="38100" cap="flat" cmpd="sng">
            <a:solidFill>
              <a:srgbClr val="990000"/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59" name="Text Box 31"/>
          <p:cNvSpPr txBox="1">
            <a:spLocks noChangeArrowheads="1"/>
          </p:cNvSpPr>
          <p:nvPr/>
        </p:nvSpPr>
        <p:spPr bwMode="auto">
          <a:xfrm>
            <a:off x="5326063" y="4025900"/>
            <a:ext cx="420687" cy="3444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87197" tIns="43599" rIns="87197" bIns="43599">
            <a:spAutoFit/>
          </a:bodyPr>
          <a:lstStyle/>
          <a:p>
            <a:pPr defTabSz="873125"/>
            <a:r>
              <a:rPr kumimoji="0" lang="en-GB" sz="1700" b="1" i="1"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IP</a:t>
            </a:r>
          </a:p>
        </p:txBody>
      </p:sp>
      <p:pic>
        <p:nvPicPr>
          <p:cNvPr id="3350560" name="Picture 32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971800" y="2878138"/>
            <a:ext cx="1138238" cy="520700"/>
          </a:xfrm>
          <a:prstGeom prst="rect">
            <a:avLst/>
          </a:prstGeom>
          <a:noFill/>
        </p:spPr>
      </p:pic>
      <p:pic>
        <p:nvPicPr>
          <p:cNvPr id="3350561" name="Picture 33" descr="SIPproxysrvr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EFF"/>
              </a:clrFrom>
              <a:clrTo>
                <a:srgbClr val="FFFE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425950" y="2643188"/>
            <a:ext cx="731838" cy="976312"/>
          </a:xfrm>
          <a:prstGeom prst="rect">
            <a:avLst/>
          </a:prstGeom>
          <a:noFill/>
        </p:spPr>
      </p:pic>
      <p:sp>
        <p:nvSpPr>
          <p:cNvPr id="3350562" name="Rectangle 34"/>
          <p:cNvSpPr>
            <a:spLocks noChangeArrowheads="1"/>
          </p:cNvSpPr>
          <p:nvPr/>
        </p:nvSpPr>
        <p:spPr bwMode="auto">
          <a:xfrm>
            <a:off x="4354513" y="3048000"/>
            <a:ext cx="490537" cy="512763"/>
          </a:xfrm>
          <a:prstGeom prst="rect">
            <a:avLst/>
          </a:prstGeom>
          <a:solidFill>
            <a:srgbClr val="5B6DC5">
              <a:alpha val="47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350563" name="Text Box 35"/>
          <p:cNvSpPr txBox="1">
            <a:spLocks noChangeArrowheads="1"/>
          </p:cNvSpPr>
          <p:nvPr/>
        </p:nvSpPr>
        <p:spPr bwMode="auto">
          <a:xfrm>
            <a:off x="5556250" y="6199188"/>
            <a:ext cx="146843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kumimoji="0" lang="en-US" sz="1800" b="1" i="1"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Residential</a:t>
            </a:r>
          </a:p>
        </p:txBody>
      </p:sp>
      <p:pic>
        <p:nvPicPr>
          <p:cNvPr id="3350564" name="Picture 36" descr="icon_house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938838" y="5734050"/>
            <a:ext cx="228600" cy="233363"/>
          </a:xfrm>
          <a:prstGeom prst="rect">
            <a:avLst/>
          </a:prstGeom>
          <a:noFill/>
        </p:spPr>
      </p:pic>
      <p:sp>
        <p:nvSpPr>
          <p:cNvPr id="3350565" name="Rectangle 37"/>
          <p:cNvSpPr>
            <a:spLocks noChangeArrowheads="1"/>
          </p:cNvSpPr>
          <p:nvPr/>
        </p:nvSpPr>
        <p:spPr bwMode="auto">
          <a:xfrm>
            <a:off x="7000875" y="4156075"/>
            <a:ext cx="1524000" cy="358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flatTx/>
          </a:bodyPr>
          <a:lstStyle/>
          <a:p>
            <a:pPr algn="ctr" eaLnBrk="0" hangingPunct="0"/>
            <a:r>
              <a:rPr kumimoji="0" lang="pl-PL" sz="1400" b="1" dirty="0" smtClean="0">
                <a:latin typeface="Tahoma" pitchFamily="34" charset="0"/>
                <a:cs typeface="Times New Roman" pitchFamily="18" charset="0"/>
              </a:rPr>
              <a:t>Dostęp </a:t>
            </a:r>
            <a:r>
              <a:rPr kumimoji="0" lang="pl-PL" sz="1400" b="1" dirty="0">
                <a:latin typeface="Tahoma" pitchFamily="34" charset="0"/>
                <a:cs typeface="Times New Roman" pitchFamily="18" charset="0"/>
              </a:rPr>
              <a:t>przewodowy</a:t>
            </a:r>
            <a:r>
              <a:rPr kumimoji="0" lang="sv-SE" sz="1400" b="1" dirty="0">
                <a:latin typeface="Tahoma" pitchFamily="34" charset="0"/>
                <a:cs typeface="Times New Roman" pitchFamily="18" charset="0"/>
              </a:rPr>
              <a:t> </a:t>
            </a:r>
            <a:r>
              <a:rPr kumimoji="0" lang="pl-PL" sz="1400" b="1" dirty="0">
                <a:latin typeface="Tahoma" pitchFamily="34" charset="0"/>
                <a:cs typeface="Times New Roman" pitchFamily="18" charset="0"/>
              </a:rPr>
              <a:t>d</a:t>
            </a:r>
            <a:r>
              <a:rPr kumimoji="0" lang="sv-SE" sz="1400" b="1" dirty="0">
                <a:latin typeface="Tahoma" pitchFamily="34" charset="0"/>
                <a:cs typeface="Times New Roman" pitchFamily="18" charset="0"/>
              </a:rPr>
              <a:t>o IMS</a:t>
            </a:r>
            <a:endParaRPr kumimoji="0" lang="en-GB" sz="1400" b="1" dirty="0">
              <a:latin typeface="Tahoma" pitchFamily="34" charset="0"/>
              <a:cs typeface="Times New Roman" pitchFamily="18" charset="0"/>
            </a:endParaRPr>
          </a:p>
        </p:txBody>
      </p:sp>
      <p:pic>
        <p:nvPicPr>
          <p:cNvPr id="3350566" name="Picture 38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988175" y="4489450"/>
            <a:ext cx="1143000" cy="51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4087813" y="1917700"/>
            <a:ext cx="868362" cy="574675"/>
            <a:chOff x="5148" y="2010"/>
            <a:chExt cx="547" cy="362"/>
          </a:xfrm>
        </p:grpSpPr>
        <p:sp>
          <p:nvSpPr>
            <p:cNvPr id="3350568" name="Rectangle 40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569" name="Text Box 41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5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10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PoC</a:t>
              </a:r>
              <a:endParaRPr kumimoji="0" lang="en-US" sz="9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570" name="Text Box 42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grpSp>
        <p:nvGrpSpPr>
          <p:cNvPr id="3" name="Group 43"/>
          <p:cNvGrpSpPr>
            <a:grpSpLocks/>
          </p:cNvGrpSpPr>
          <p:nvPr/>
        </p:nvGrpSpPr>
        <p:grpSpPr bwMode="auto">
          <a:xfrm>
            <a:off x="5060950" y="1917700"/>
            <a:ext cx="868363" cy="574675"/>
            <a:chOff x="5148" y="2010"/>
            <a:chExt cx="547" cy="362"/>
          </a:xfrm>
        </p:grpSpPr>
        <p:sp>
          <p:nvSpPr>
            <p:cNvPr id="3350572" name="Rectangle 44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573" name="Text Box 45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4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9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Messaging</a:t>
              </a:r>
              <a:endParaRPr kumimoji="0" lang="en-US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574" name="Text Box 46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sp>
        <p:nvSpPr>
          <p:cNvPr id="3350575" name="Line 47"/>
          <p:cNvSpPr>
            <a:spLocks noChangeShapeType="1"/>
          </p:cNvSpPr>
          <p:nvPr/>
        </p:nvSpPr>
        <p:spPr bwMode="auto">
          <a:xfrm flipV="1">
            <a:off x="4506913" y="2490788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76" name="Line 48"/>
          <p:cNvSpPr>
            <a:spLocks noChangeShapeType="1"/>
          </p:cNvSpPr>
          <p:nvPr/>
        </p:nvSpPr>
        <p:spPr bwMode="auto">
          <a:xfrm flipV="1">
            <a:off x="5480050" y="2490788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577" name="Picture 49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808788" y="1374775"/>
            <a:ext cx="109855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50578" name="Line 50"/>
          <p:cNvSpPr>
            <a:spLocks noChangeShapeType="1"/>
          </p:cNvSpPr>
          <p:nvPr/>
        </p:nvSpPr>
        <p:spPr bwMode="auto">
          <a:xfrm flipV="1">
            <a:off x="4414838" y="2582863"/>
            <a:ext cx="0" cy="1508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3079750" y="1917700"/>
            <a:ext cx="868363" cy="574675"/>
            <a:chOff x="5148" y="2010"/>
            <a:chExt cx="547" cy="362"/>
          </a:xfrm>
        </p:grpSpPr>
        <p:sp>
          <p:nvSpPr>
            <p:cNvPr id="3350580" name="Rectangle 52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581" name="Text Box 53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5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10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GLMS</a:t>
              </a:r>
              <a:endParaRPr kumimoji="0" lang="en-US" sz="9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582" name="Text Box 54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sp>
        <p:nvSpPr>
          <p:cNvPr id="3350583" name="Rectangle 55"/>
          <p:cNvSpPr>
            <a:spLocks noChangeArrowheads="1"/>
          </p:cNvSpPr>
          <p:nvPr/>
        </p:nvSpPr>
        <p:spPr bwMode="auto">
          <a:xfrm rot="5400000">
            <a:off x="7127875" y="1811338"/>
            <a:ext cx="566738" cy="792162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254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pl-PL"/>
          </a:p>
        </p:txBody>
      </p:sp>
      <p:sp>
        <p:nvSpPr>
          <p:cNvPr id="3350584" name="Text Box 56"/>
          <p:cNvSpPr txBox="1">
            <a:spLocks noChangeArrowheads="1"/>
          </p:cNvSpPr>
          <p:nvPr/>
        </p:nvSpPr>
        <p:spPr bwMode="auto">
          <a:xfrm>
            <a:off x="6981825" y="2130425"/>
            <a:ext cx="868363" cy="3365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Multimedia</a:t>
            </a:r>
          </a:p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Telephony</a:t>
            </a:r>
            <a:endParaRPr kumimoji="0" lang="en-US" sz="800" b="1">
              <a:solidFill>
                <a:srgbClr val="FFFF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Times New Roman" pitchFamily="18" charset="0"/>
            </a:endParaRPr>
          </a:p>
        </p:txBody>
      </p:sp>
      <p:sp>
        <p:nvSpPr>
          <p:cNvPr id="3350585" name="Line 57"/>
          <p:cNvSpPr>
            <a:spLocks noChangeShapeType="1"/>
          </p:cNvSpPr>
          <p:nvPr/>
        </p:nvSpPr>
        <p:spPr bwMode="auto">
          <a:xfrm flipV="1">
            <a:off x="7369175" y="2476500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86" name="Line 58"/>
          <p:cNvSpPr>
            <a:spLocks noChangeShapeType="1"/>
          </p:cNvSpPr>
          <p:nvPr/>
        </p:nvSpPr>
        <p:spPr bwMode="auto">
          <a:xfrm flipV="1">
            <a:off x="3500438" y="2490788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87" name="Line 59"/>
          <p:cNvSpPr>
            <a:spLocks noChangeShapeType="1"/>
          </p:cNvSpPr>
          <p:nvPr/>
        </p:nvSpPr>
        <p:spPr bwMode="auto">
          <a:xfrm flipV="1">
            <a:off x="2524125" y="2490788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588" name="Line 60"/>
          <p:cNvSpPr>
            <a:spLocks noChangeShapeType="1"/>
          </p:cNvSpPr>
          <p:nvPr/>
        </p:nvSpPr>
        <p:spPr bwMode="auto">
          <a:xfrm flipH="1" flipV="1">
            <a:off x="663575" y="2582863"/>
            <a:ext cx="7720013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589" name="Picture 61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993775" y="4368800"/>
            <a:ext cx="762000" cy="347663"/>
          </a:xfrm>
          <a:prstGeom prst="rect">
            <a:avLst/>
          </a:prstGeom>
          <a:noFill/>
        </p:spPr>
      </p:pic>
      <p:sp>
        <p:nvSpPr>
          <p:cNvPr id="3350590" name="Rectangle 62"/>
          <p:cNvSpPr>
            <a:spLocks noChangeArrowheads="1"/>
          </p:cNvSpPr>
          <p:nvPr/>
        </p:nvSpPr>
        <p:spPr bwMode="auto">
          <a:xfrm>
            <a:off x="990600" y="3981450"/>
            <a:ext cx="1766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flatTx/>
          </a:bodyPr>
          <a:lstStyle/>
          <a:p>
            <a:pPr algn="ctr" eaLnBrk="0" hangingPunct="0"/>
            <a:r>
              <a:rPr kumimoji="0" lang="pl-PL" sz="1400" b="1" dirty="0" smtClean="0">
                <a:latin typeface="Tahoma" pitchFamily="34" charset="0"/>
                <a:cs typeface="Times New Roman" pitchFamily="18" charset="0"/>
              </a:rPr>
              <a:t>Dostęp </a:t>
            </a:r>
            <a:r>
              <a:rPr kumimoji="0" lang="pl-PL" sz="1400" b="1" dirty="0">
                <a:latin typeface="Tahoma" pitchFamily="34" charset="0"/>
                <a:cs typeface="Times New Roman" pitchFamily="18" charset="0"/>
              </a:rPr>
              <a:t>komórkowy do</a:t>
            </a:r>
            <a:r>
              <a:rPr kumimoji="0" lang="sv-SE" sz="1400" b="1" dirty="0">
                <a:latin typeface="Tahoma" pitchFamily="34" charset="0"/>
                <a:cs typeface="Times New Roman" pitchFamily="18" charset="0"/>
              </a:rPr>
              <a:t> IMS</a:t>
            </a:r>
            <a:endParaRPr kumimoji="0" lang="en-GB" sz="1400" b="1" dirty="0">
              <a:latin typeface="Tahoma" pitchFamily="34" charset="0"/>
              <a:cs typeface="Times New Roman" pitchFamily="18" charset="0"/>
            </a:endParaRPr>
          </a:p>
        </p:txBody>
      </p:sp>
      <p:grpSp>
        <p:nvGrpSpPr>
          <p:cNvPr id="5" name="Group 63"/>
          <p:cNvGrpSpPr>
            <a:grpSpLocks/>
          </p:cNvGrpSpPr>
          <p:nvPr/>
        </p:nvGrpSpPr>
        <p:grpSpPr bwMode="auto">
          <a:xfrm>
            <a:off x="2132013" y="1917700"/>
            <a:ext cx="868362" cy="574675"/>
            <a:chOff x="5148" y="2010"/>
            <a:chExt cx="547" cy="362"/>
          </a:xfrm>
        </p:grpSpPr>
        <p:sp>
          <p:nvSpPr>
            <p:cNvPr id="3350592" name="Rectangle 64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593" name="Text Box 65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5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10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Presence</a:t>
              </a:r>
              <a:endParaRPr kumimoji="0" lang="en-US" sz="9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594" name="Text Box 66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pic>
        <p:nvPicPr>
          <p:cNvPr id="3350595" name="Picture 67" descr="Go to OMA home page">
            <a:hlinkClick r:id="rId11"/>
          </p:cNvPr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184400" y="1608138"/>
            <a:ext cx="838200" cy="238125"/>
          </a:xfrm>
          <a:prstGeom prst="rect">
            <a:avLst/>
          </a:prstGeom>
          <a:noFill/>
        </p:spPr>
      </p:pic>
      <p:pic>
        <p:nvPicPr>
          <p:cNvPr id="3350596" name="Picture 68" descr="ietflogo2e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257800" y="2801938"/>
            <a:ext cx="1143000" cy="650875"/>
          </a:xfrm>
          <a:prstGeom prst="rect">
            <a:avLst/>
          </a:prstGeom>
          <a:noFill/>
        </p:spPr>
      </p:pic>
      <p:pic>
        <p:nvPicPr>
          <p:cNvPr id="3350597" name="Picture 69" descr="Go to OMA home page">
            <a:hlinkClick r:id="rId11"/>
          </p:cNvPr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22613" y="1608138"/>
            <a:ext cx="838200" cy="238125"/>
          </a:xfrm>
          <a:prstGeom prst="rect">
            <a:avLst/>
          </a:prstGeom>
          <a:noFill/>
        </p:spPr>
      </p:pic>
      <p:pic>
        <p:nvPicPr>
          <p:cNvPr id="3350598" name="Picture 70" descr="Go to OMA home page">
            <a:hlinkClick r:id="rId11"/>
          </p:cNvPr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113213" y="1608138"/>
            <a:ext cx="838200" cy="238125"/>
          </a:xfrm>
          <a:prstGeom prst="rect">
            <a:avLst/>
          </a:prstGeom>
          <a:noFill/>
        </p:spPr>
      </p:pic>
      <p:pic>
        <p:nvPicPr>
          <p:cNvPr id="3350599" name="Picture 71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39738" y="1627188"/>
            <a:ext cx="568325" cy="258762"/>
          </a:xfrm>
          <a:prstGeom prst="rect">
            <a:avLst/>
          </a:prstGeom>
          <a:noFill/>
        </p:spPr>
      </p:pic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244475" y="1919288"/>
            <a:ext cx="868363" cy="574675"/>
            <a:chOff x="5148" y="2010"/>
            <a:chExt cx="547" cy="362"/>
          </a:xfrm>
        </p:grpSpPr>
        <p:sp>
          <p:nvSpPr>
            <p:cNvPr id="3350601" name="Rectangle 73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602" name="Text Box 74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5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10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CSI</a:t>
              </a:r>
              <a:endParaRPr kumimoji="0" lang="en-US" sz="9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603" name="Text Box 75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sp>
        <p:nvSpPr>
          <p:cNvPr id="3350604" name="Line 76"/>
          <p:cNvSpPr>
            <a:spLocks noChangeShapeType="1"/>
          </p:cNvSpPr>
          <p:nvPr/>
        </p:nvSpPr>
        <p:spPr bwMode="auto">
          <a:xfrm flipV="1">
            <a:off x="663575" y="2492375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605" name="Picture 77" descr="Go to OMA home page">
            <a:hlinkClick r:id="rId11"/>
          </p:cNvPr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103813" y="1608138"/>
            <a:ext cx="838200" cy="238125"/>
          </a:xfrm>
          <a:prstGeom prst="rect">
            <a:avLst/>
          </a:prstGeom>
          <a:noFill/>
        </p:spPr>
      </p:pic>
      <p:pic>
        <p:nvPicPr>
          <p:cNvPr id="3350606" name="Picture 78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714875" y="5137150"/>
            <a:ext cx="762000" cy="347663"/>
          </a:xfrm>
          <a:prstGeom prst="rect">
            <a:avLst/>
          </a:prstGeom>
          <a:noFill/>
        </p:spPr>
      </p:pic>
      <p:sp>
        <p:nvSpPr>
          <p:cNvPr id="3350607" name="Rectangle 79"/>
          <p:cNvSpPr>
            <a:spLocks noChangeArrowheads="1"/>
          </p:cNvSpPr>
          <p:nvPr/>
        </p:nvSpPr>
        <p:spPr bwMode="auto">
          <a:xfrm>
            <a:off x="3962400" y="5670550"/>
            <a:ext cx="1766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anchor="ctr">
            <a:flatTx/>
          </a:bodyPr>
          <a:lstStyle/>
          <a:p>
            <a:pPr algn="ctr" eaLnBrk="0" hangingPunct="0"/>
            <a:r>
              <a:rPr kumimoji="0" lang="sv-SE" sz="1400" b="1">
                <a:latin typeface="Tahoma" pitchFamily="34" charset="0"/>
                <a:cs typeface="Times New Roman" pitchFamily="18" charset="0"/>
              </a:rPr>
              <a:t>WLAN Access to IMS</a:t>
            </a:r>
            <a:endParaRPr kumimoji="0" lang="en-GB" sz="1400" b="1">
              <a:latin typeface="Tahoma" pitchFamily="34" charset="0"/>
              <a:cs typeface="Times New Roman" pitchFamily="18" charset="0"/>
            </a:endParaRPr>
          </a:p>
          <a:p>
            <a:pPr algn="ctr" eaLnBrk="0" hangingPunct="0"/>
            <a:endParaRPr kumimoji="0" lang="en-GB" sz="1200" b="1"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Times New Roman" pitchFamily="18" charset="0"/>
            </a:endParaRPr>
          </a:p>
        </p:txBody>
      </p:sp>
      <p:sp>
        <p:nvSpPr>
          <p:cNvPr id="3350608" name="Freeform 80"/>
          <p:cNvSpPr>
            <a:spLocks/>
          </p:cNvSpPr>
          <p:nvPr/>
        </p:nvSpPr>
        <p:spPr bwMode="auto">
          <a:xfrm>
            <a:off x="4419600" y="3662363"/>
            <a:ext cx="274638" cy="2008187"/>
          </a:xfrm>
          <a:custGeom>
            <a:avLst/>
            <a:gdLst/>
            <a:ahLst/>
            <a:cxnLst>
              <a:cxn ang="0">
                <a:pos x="1174" y="0"/>
              </a:cxn>
              <a:cxn ang="0">
                <a:pos x="0" y="1542"/>
              </a:cxn>
            </a:cxnLst>
            <a:rect l="0" t="0" r="r" b="b"/>
            <a:pathLst>
              <a:path w="1174" h="1542">
                <a:moveTo>
                  <a:pt x="1174" y="0"/>
                </a:moveTo>
                <a:cubicBezTo>
                  <a:pt x="1169" y="1146"/>
                  <a:pt x="187" y="983"/>
                  <a:pt x="0" y="1542"/>
                </a:cubicBezTo>
              </a:path>
            </a:pathLst>
          </a:custGeom>
          <a:noFill/>
          <a:ln w="38100" cap="flat" cmpd="sng">
            <a:solidFill>
              <a:srgbClr val="990000"/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609" name="Picture 81" descr="c400_badge1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73400" y="5746750"/>
            <a:ext cx="576263" cy="460375"/>
          </a:xfrm>
          <a:prstGeom prst="rect">
            <a:avLst/>
          </a:prstGeom>
          <a:noFill/>
        </p:spPr>
      </p:pic>
      <p:grpSp>
        <p:nvGrpSpPr>
          <p:cNvPr id="7" name="Group 82"/>
          <p:cNvGrpSpPr>
            <a:grpSpLocks/>
          </p:cNvGrpSpPr>
          <p:nvPr/>
        </p:nvGrpSpPr>
        <p:grpSpPr bwMode="auto">
          <a:xfrm>
            <a:off x="1189038" y="1906588"/>
            <a:ext cx="868362" cy="574675"/>
            <a:chOff x="5148" y="2010"/>
            <a:chExt cx="547" cy="362"/>
          </a:xfrm>
        </p:grpSpPr>
        <p:sp>
          <p:nvSpPr>
            <p:cNvPr id="3350611" name="Rectangle 83"/>
            <p:cNvSpPr>
              <a:spLocks noChangeArrowheads="1"/>
            </p:cNvSpPr>
            <p:nvPr/>
          </p:nvSpPr>
          <p:spPr bwMode="auto">
            <a:xfrm rot="5400000">
              <a:off x="5240" y="1944"/>
              <a:ext cx="357" cy="499"/>
            </a:xfrm>
            <a:prstGeom prst="rect">
              <a:avLst/>
            </a:prstGeom>
            <a:solidFill>
              <a:schemeClr val="folHlink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25400" prstMaterial="legacyMatte">
              <a:bevelT w="13500" h="13500" prst="angle"/>
              <a:bevelB w="13500" h="13500" prst="angle"/>
              <a:extrusionClr>
                <a:schemeClr val="folHlink"/>
              </a:extrusionClr>
            </a:sp3d>
          </p:spPr>
          <p:txBody>
            <a:bodyPr wrap="none" anchor="ctr">
              <a:flatTx/>
            </a:bodyPr>
            <a:lstStyle/>
            <a:p>
              <a:endParaRPr lang="pl-PL"/>
            </a:p>
          </p:txBody>
        </p:sp>
        <p:sp>
          <p:nvSpPr>
            <p:cNvPr id="3350612" name="Text Box 84"/>
            <p:cNvSpPr txBox="1">
              <a:spLocks noChangeArrowheads="1"/>
            </p:cNvSpPr>
            <p:nvPr/>
          </p:nvSpPr>
          <p:spPr bwMode="auto">
            <a:xfrm>
              <a:off x="5148" y="2160"/>
              <a:ext cx="547" cy="15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kumimoji="0" lang="en-GB" sz="1000" b="1">
                  <a:solidFill>
                    <a:srgbClr val="FFFFCC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ahoma" pitchFamily="34" charset="0"/>
                  <a:cs typeface="Times New Roman" pitchFamily="18" charset="0"/>
                </a:rPr>
                <a:t>VCC</a:t>
              </a:r>
              <a:endParaRPr kumimoji="0" lang="en-US" sz="9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  <p:sp>
          <p:nvSpPr>
            <p:cNvPr id="3350613" name="Text Box 85"/>
            <p:cNvSpPr txBox="1">
              <a:spLocks noChangeArrowheads="1"/>
            </p:cNvSpPr>
            <p:nvPr/>
          </p:nvSpPr>
          <p:spPr bwMode="auto">
            <a:xfrm>
              <a:off x="5433" y="2010"/>
              <a:ext cx="116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 eaLnBrk="0" hangingPunct="0"/>
              <a:endParaRPr kumimoji="0" lang="pl-PL" sz="1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endParaRPr>
            </a:p>
          </p:txBody>
        </p:sp>
      </p:grpSp>
      <p:sp>
        <p:nvSpPr>
          <p:cNvPr id="3350614" name="Line 86"/>
          <p:cNvSpPr>
            <a:spLocks noChangeShapeType="1"/>
          </p:cNvSpPr>
          <p:nvPr/>
        </p:nvSpPr>
        <p:spPr bwMode="auto">
          <a:xfrm flipV="1">
            <a:off x="1616075" y="2492375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615" name="Picture 87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392238" y="1608138"/>
            <a:ext cx="568325" cy="258762"/>
          </a:xfrm>
          <a:prstGeom prst="rect">
            <a:avLst/>
          </a:prstGeom>
          <a:noFill/>
        </p:spPr>
      </p:pic>
      <p:pic>
        <p:nvPicPr>
          <p:cNvPr id="3350616" name="Picture 88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00450" y="4937125"/>
            <a:ext cx="1143000" cy="51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50617" name="Picture 89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878013" y="4362450"/>
            <a:ext cx="1244600" cy="392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3350618" name="Rectangle 90"/>
          <p:cNvSpPr>
            <a:spLocks noChangeArrowheads="1"/>
          </p:cNvSpPr>
          <p:nvPr/>
        </p:nvSpPr>
        <p:spPr bwMode="auto">
          <a:xfrm rot="5400000">
            <a:off x="8123238" y="1806575"/>
            <a:ext cx="566737" cy="792163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254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pl-PL"/>
          </a:p>
        </p:txBody>
      </p:sp>
      <p:sp>
        <p:nvSpPr>
          <p:cNvPr id="3350619" name="Text Box 91"/>
          <p:cNvSpPr txBox="1">
            <a:spLocks noChangeArrowheads="1"/>
          </p:cNvSpPr>
          <p:nvPr/>
        </p:nvSpPr>
        <p:spPr bwMode="auto">
          <a:xfrm>
            <a:off x="7977188" y="2125663"/>
            <a:ext cx="868362" cy="3365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Multimedia</a:t>
            </a:r>
          </a:p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Telephony</a:t>
            </a:r>
            <a:endParaRPr kumimoji="0" lang="en-US" sz="800" b="1">
              <a:solidFill>
                <a:srgbClr val="FFFF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Times New Roman" pitchFamily="18" charset="0"/>
            </a:endParaRPr>
          </a:p>
        </p:txBody>
      </p:sp>
      <p:sp>
        <p:nvSpPr>
          <p:cNvPr id="3350620" name="Line 92"/>
          <p:cNvSpPr>
            <a:spLocks noChangeShapeType="1"/>
          </p:cNvSpPr>
          <p:nvPr/>
        </p:nvSpPr>
        <p:spPr bwMode="auto">
          <a:xfrm flipV="1">
            <a:off x="8378825" y="2471738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350621" name="Rectangle 93"/>
          <p:cNvSpPr>
            <a:spLocks noChangeArrowheads="1"/>
          </p:cNvSpPr>
          <p:nvPr/>
        </p:nvSpPr>
        <p:spPr bwMode="auto">
          <a:xfrm rot="5400000">
            <a:off x="6180138" y="1820862"/>
            <a:ext cx="566738" cy="792163"/>
          </a:xfrm>
          <a:prstGeom prst="rect">
            <a:avLst/>
          </a:prstGeom>
          <a:solidFill>
            <a:schemeClr val="folHlink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25400" prstMaterial="legacyMatte">
            <a:bevelT w="13500" h="13500" prst="angle"/>
            <a:bevelB w="13500" h="13500" prst="angle"/>
            <a:extrusionClr>
              <a:schemeClr val="folHlink"/>
            </a:extrusionClr>
          </a:sp3d>
        </p:spPr>
        <p:txBody>
          <a:bodyPr wrap="none" anchor="ctr">
            <a:flatTx/>
          </a:bodyPr>
          <a:lstStyle/>
          <a:p>
            <a:endParaRPr lang="pl-PL"/>
          </a:p>
        </p:txBody>
      </p:sp>
      <p:sp>
        <p:nvSpPr>
          <p:cNvPr id="3350622" name="Text Box 94"/>
          <p:cNvSpPr txBox="1">
            <a:spLocks noChangeArrowheads="1"/>
          </p:cNvSpPr>
          <p:nvPr/>
        </p:nvSpPr>
        <p:spPr bwMode="auto">
          <a:xfrm>
            <a:off x="6034088" y="2139950"/>
            <a:ext cx="868362" cy="3365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Multimedia</a:t>
            </a:r>
          </a:p>
          <a:p>
            <a:pPr algn="ctr"/>
            <a:r>
              <a:rPr kumimoji="0" lang="en-GB" sz="800" b="1">
                <a:solidFill>
                  <a:srgbClr val="FF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ahoma" pitchFamily="34" charset="0"/>
                <a:cs typeface="Times New Roman" pitchFamily="18" charset="0"/>
              </a:rPr>
              <a:t>Telephony</a:t>
            </a:r>
            <a:endParaRPr kumimoji="0" lang="en-US" sz="800" b="1">
              <a:solidFill>
                <a:srgbClr val="FFFF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ahoma" pitchFamily="34" charset="0"/>
              <a:cs typeface="Times New Roman" pitchFamily="18" charset="0"/>
            </a:endParaRPr>
          </a:p>
        </p:txBody>
      </p:sp>
      <p:sp>
        <p:nvSpPr>
          <p:cNvPr id="3350623" name="Line 95"/>
          <p:cNvSpPr>
            <a:spLocks noChangeShapeType="1"/>
          </p:cNvSpPr>
          <p:nvPr/>
        </p:nvSpPr>
        <p:spPr bwMode="auto">
          <a:xfrm flipV="1">
            <a:off x="6421438" y="2486025"/>
            <a:ext cx="0" cy="101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pic>
        <p:nvPicPr>
          <p:cNvPr id="3350624" name="Picture 96" descr="CableLabs®">
            <a:hlinkClick r:id="rId15"/>
          </p:cNvPr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908925" y="1522413"/>
            <a:ext cx="1233488" cy="339725"/>
          </a:xfrm>
          <a:prstGeom prst="rect">
            <a:avLst/>
          </a:prstGeom>
          <a:solidFill>
            <a:schemeClr val="tx1"/>
          </a:solidFill>
        </p:spPr>
      </p:pic>
      <p:pic>
        <p:nvPicPr>
          <p:cNvPr id="3350625" name="Picture 97" descr="3GPP_logo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BF0"/>
              </a:clrFrom>
              <a:clrTo>
                <a:srgbClr val="FFFB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229350" y="1562100"/>
            <a:ext cx="568325" cy="258763"/>
          </a:xfrm>
          <a:prstGeom prst="rect">
            <a:avLst/>
          </a:prstGeom>
          <a:noFill/>
        </p:spPr>
      </p:pic>
      <p:pic>
        <p:nvPicPr>
          <p:cNvPr id="3350626" name="Picture 98" descr="CableLabs®">
            <a:hlinkClick r:id="rId15"/>
          </p:cNvPr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651750" y="4910138"/>
            <a:ext cx="1233488" cy="339725"/>
          </a:xfrm>
          <a:prstGeom prst="rect">
            <a:avLst/>
          </a:prstGeom>
          <a:noFill/>
        </p:spPr>
      </p:pic>
      <p:sp>
        <p:nvSpPr>
          <p:cNvPr id="3350627" name="Rectangle 9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/>
              <a:t>Organiza</a:t>
            </a:r>
            <a:r>
              <a:rPr lang="pl-PL" sz="2800" dirty="0" err="1" smtClean="0"/>
              <a:t>cje</a:t>
            </a:r>
            <a:r>
              <a:rPr lang="pl-PL" sz="2800" dirty="0"/>
              <a:t> </a:t>
            </a:r>
            <a:r>
              <a:rPr lang="pl-PL" sz="2800" dirty="0" smtClean="0"/>
              <a:t>normalizujące </a:t>
            </a:r>
            <a:r>
              <a:rPr lang="en-US" sz="2800" dirty="0"/>
              <a:t>IMS</a:t>
            </a:r>
            <a:endParaRPr lang="pl-PL" sz="2800" dirty="0"/>
          </a:p>
        </p:txBody>
      </p:sp>
      <p:sp>
        <p:nvSpPr>
          <p:cNvPr id="101" name="Symbol zastępczy daty 10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947A9E-CDBB-4958-A525-31424C222968}" type="slidenum">
              <a:rPr lang="pl-PL"/>
              <a:pPr/>
              <a:t>230</a:t>
            </a:fld>
            <a:endParaRPr lang="pl-PL"/>
          </a:p>
        </p:txBody>
      </p:sp>
      <p:sp>
        <p:nvSpPr>
          <p:cNvPr id="3606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 dirty="0"/>
              <a:t>Architektura TISPAN </a:t>
            </a:r>
            <a:r>
              <a:rPr lang="pl-PL" sz="2800" dirty="0" smtClean="0"/>
              <a:t>NGN - koncepcja </a:t>
            </a:r>
            <a:r>
              <a:rPr lang="pl-PL" sz="2800" dirty="0"/>
              <a:t>podsystemów</a:t>
            </a:r>
          </a:p>
        </p:txBody>
      </p:sp>
      <p:sp>
        <p:nvSpPr>
          <p:cNvPr id="3606531" name="AutoShape 3"/>
          <p:cNvSpPr>
            <a:spLocks noChangeAspect="1" noChangeArrowheads="1" noTextEdit="1"/>
          </p:cNvSpPr>
          <p:nvPr/>
        </p:nvSpPr>
        <p:spPr bwMode="auto">
          <a:xfrm>
            <a:off x="1042988" y="1844675"/>
            <a:ext cx="7229475" cy="4662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2" name="Rectangle 4"/>
          <p:cNvSpPr>
            <a:spLocks noChangeArrowheads="1"/>
          </p:cNvSpPr>
          <p:nvPr/>
        </p:nvSpPr>
        <p:spPr bwMode="auto">
          <a:xfrm>
            <a:off x="755650" y="1628775"/>
            <a:ext cx="7777163" cy="496887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3" name="Freeform 5"/>
          <p:cNvSpPr>
            <a:spLocks noEditPoints="1"/>
          </p:cNvSpPr>
          <p:nvPr/>
        </p:nvSpPr>
        <p:spPr bwMode="auto">
          <a:xfrm>
            <a:off x="1609725" y="4360863"/>
            <a:ext cx="5441950" cy="19050"/>
          </a:xfrm>
          <a:custGeom>
            <a:avLst/>
            <a:gdLst/>
            <a:ahLst/>
            <a:cxnLst>
              <a:cxn ang="0">
                <a:pos x="210" y="0"/>
              </a:cxn>
              <a:cxn ang="0">
                <a:pos x="0" y="25"/>
              </a:cxn>
              <a:cxn ang="0">
                <a:pos x="289" y="0"/>
              </a:cxn>
              <a:cxn ang="0">
                <a:pos x="499" y="25"/>
              </a:cxn>
              <a:cxn ang="0">
                <a:pos x="289" y="0"/>
              </a:cxn>
              <a:cxn ang="0">
                <a:pos x="789" y="0"/>
              </a:cxn>
              <a:cxn ang="0">
                <a:pos x="579" y="25"/>
              </a:cxn>
              <a:cxn ang="0">
                <a:pos x="867" y="0"/>
              </a:cxn>
              <a:cxn ang="0">
                <a:pos x="1077" y="25"/>
              </a:cxn>
              <a:cxn ang="0">
                <a:pos x="867" y="0"/>
              </a:cxn>
              <a:cxn ang="0">
                <a:pos x="1366" y="0"/>
              </a:cxn>
              <a:cxn ang="0">
                <a:pos x="1156" y="25"/>
              </a:cxn>
              <a:cxn ang="0">
                <a:pos x="1445" y="0"/>
              </a:cxn>
              <a:cxn ang="0">
                <a:pos x="1655" y="25"/>
              </a:cxn>
              <a:cxn ang="0">
                <a:pos x="1445" y="0"/>
              </a:cxn>
              <a:cxn ang="0">
                <a:pos x="1945" y="0"/>
              </a:cxn>
              <a:cxn ang="0">
                <a:pos x="1735" y="25"/>
              </a:cxn>
              <a:cxn ang="0">
                <a:pos x="2023" y="0"/>
              </a:cxn>
              <a:cxn ang="0">
                <a:pos x="2233" y="25"/>
              </a:cxn>
              <a:cxn ang="0">
                <a:pos x="2023" y="0"/>
              </a:cxn>
              <a:cxn ang="0">
                <a:pos x="2522" y="0"/>
              </a:cxn>
              <a:cxn ang="0">
                <a:pos x="2312" y="25"/>
              </a:cxn>
              <a:cxn ang="0">
                <a:pos x="2600" y="0"/>
              </a:cxn>
              <a:cxn ang="0">
                <a:pos x="2811" y="25"/>
              </a:cxn>
              <a:cxn ang="0">
                <a:pos x="2600" y="0"/>
              </a:cxn>
              <a:cxn ang="0">
                <a:pos x="3101" y="0"/>
              </a:cxn>
              <a:cxn ang="0">
                <a:pos x="2890" y="25"/>
              </a:cxn>
              <a:cxn ang="0">
                <a:pos x="3179" y="0"/>
              </a:cxn>
              <a:cxn ang="0">
                <a:pos x="3389" y="25"/>
              </a:cxn>
              <a:cxn ang="0">
                <a:pos x="3179" y="0"/>
              </a:cxn>
              <a:cxn ang="0">
                <a:pos x="3678" y="0"/>
              </a:cxn>
              <a:cxn ang="0">
                <a:pos x="3468" y="25"/>
              </a:cxn>
              <a:cxn ang="0">
                <a:pos x="3756" y="0"/>
              </a:cxn>
              <a:cxn ang="0">
                <a:pos x="3966" y="25"/>
              </a:cxn>
              <a:cxn ang="0">
                <a:pos x="3756" y="0"/>
              </a:cxn>
              <a:cxn ang="0">
                <a:pos x="4256" y="0"/>
              </a:cxn>
              <a:cxn ang="0">
                <a:pos x="4046" y="25"/>
              </a:cxn>
              <a:cxn ang="0">
                <a:pos x="4335" y="0"/>
              </a:cxn>
              <a:cxn ang="0">
                <a:pos x="4545" y="25"/>
              </a:cxn>
              <a:cxn ang="0">
                <a:pos x="4335" y="0"/>
              </a:cxn>
              <a:cxn ang="0">
                <a:pos x="4834" y="0"/>
              </a:cxn>
              <a:cxn ang="0">
                <a:pos x="4623" y="25"/>
              </a:cxn>
              <a:cxn ang="0">
                <a:pos x="4912" y="0"/>
              </a:cxn>
              <a:cxn ang="0">
                <a:pos x="5122" y="25"/>
              </a:cxn>
              <a:cxn ang="0">
                <a:pos x="4912" y="0"/>
              </a:cxn>
              <a:cxn ang="0">
                <a:pos x="5412" y="0"/>
              </a:cxn>
              <a:cxn ang="0">
                <a:pos x="5202" y="25"/>
              </a:cxn>
              <a:cxn ang="0">
                <a:pos x="5491" y="0"/>
              </a:cxn>
              <a:cxn ang="0">
                <a:pos x="5701" y="25"/>
              </a:cxn>
              <a:cxn ang="0">
                <a:pos x="5491" y="0"/>
              </a:cxn>
              <a:cxn ang="0">
                <a:pos x="5989" y="0"/>
              </a:cxn>
              <a:cxn ang="0">
                <a:pos x="5779" y="25"/>
              </a:cxn>
              <a:cxn ang="0">
                <a:pos x="6068" y="0"/>
              </a:cxn>
              <a:cxn ang="0">
                <a:pos x="6278" y="25"/>
              </a:cxn>
              <a:cxn ang="0">
                <a:pos x="6068" y="0"/>
              </a:cxn>
              <a:cxn ang="0">
                <a:pos x="6568" y="0"/>
              </a:cxn>
              <a:cxn ang="0">
                <a:pos x="6358" y="25"/>
              </a:cxn>
              <a:cxn ang="0">
                <a:pos x="6647" y="0"/>
              </a:cxn>
              <a:cxn ang="0">
                <a:pos x="6857" y="25"/>
              </a:cxn>
              <a:cxn ang="0">
                <a:pos x="6647" y="0"/>
              </a:cxn>
            </a:cxnLst>
            <a:rect l="0" t="0" r="r" b="b"/>
            <a:pathLst>
              <a:path w="6857" h="25">
                <a:moveTo>
                  <a:pt x="0" y="0"/>
                </a:moveTo>
                <a:lnTo>
                  <a:pt x="210" y="0"/>
                </a:lnTo>
                <a:lnTo>
                  <a:pt x="210" y="25"/>
                </a:lnTo>
                <a:lnTo>
                  <a:pt x="0" y="25"/>
                </a:lnTo>
                <a:lnTo>
                  <a:pt x="0" y="0"/>
                </a:lnTo>
                <a:close/>
                <a:moveTo>
                  <a:pt x="289" y="0"/>
                </a:moveTo>
                <a:lnTo>
                  <a:pt x="499" y="0"/>
                </a:lnTo>
                <a:lnTo>
                  <a:pt x="499" y="25"/>
                </a:lnTo>
                <a:lnTo>
                  <a:pt x="289" y="25"/>
                </a:lnTo>
                <a:lnTo>
                  <a:pt x="289" y="0"/>
                </a:lnTo>
                <a:close/>
                <a:moveTo>
                  <a:pt x="579" y="0"/>
                </a:moveTo>
                <a:lnTo>
                  <a:pt x="789" y="0"/>
                </a:lnTo>
                <a:lnTo>
                  <a:pt x="789" y="25"/>
                </a:lnTo>
                <a:lnTo>
                  <a:pt x="579" y="25"/>
                </a:lnTo>
                <a:lnTo>
                  <a:pt x="579" y="0"/>
                </a:lnTo>
                <a:close/>
                <a:moveTo>
                  <a:pt x="867" y="0"/>
                </a:moveTo>
                <a:lnTo>
                  <a:pt x="1077" y="0"/>
                </a:lnTo>
                <a:lnTo>
                  <a:pt x="1077" y="25"/>
                </a:lnTo>
                <a:lnTo>
                  <a:pt x="867" y="25"/>
                </a:lnTo>
                <a:lnTo>
                  <a:pt x="867" y="0"/>
                </a:lnTo>
                <a:close/>
                <a:moveTo>
                  <a:pt x="1156" y="0"/>
                </a:moveTo>
                <a:lnTo>
                  <a:pt x="1366" y="0"/>
                </a:lnTo>
                <a:lnTo>
                  <a:pt x="1366" y="25"/>
                </a:lnTo>
                <a:lnTo>
                  <a:pt x="1156" y="25"/>
                </a:lnTo>
                <a:lnTo>
                  <a:pt x="1156" y="0"/>
                </a:lnTo>
                <a:close/>
                <a:moveTo>
                  <a:pt x="1445" y="0"/>
                </a:moveTo>
                <a:lnTo>
                  <a:pt x="1655" y="0"/>
                </a:lnTo>
                <a:lnTo>
                  <a:pt x="1655" y="25"/>
                </a:lnTo>
                <a:lnTo>
                  <a:pt x="1445" y="25"/>
                </a:lnTo>
                <a:lnTo>
                  <a:pt x="1445" y="0"/>
                </a:lnTo>
                <a:close/>
                <a:moveTo>
                  <a:pt x="1735" y="0"/>
                </a:moveTo>
                <a:lnTo>
                  <a:pt x="1945" y="0"/>
                </a:lnTo>
                <a:lnTo>
                  <a:pt x="1945" y="25"/>
                </a:lnTo>
                <a:lnTo>
                  <a:pt x="1735" y="25"/>
                </a:lnTo>
                <a:lnTo>
                  <a:pt x="1735" y="0"/>
                </a:lnTo>
                <a:close/>
                <a:moveTo>
                  <a:pt x="2023" y="0"/>
                </a:moveTo>
                <a:lnTo>
                  <a:pt x="2233" y="0"/>
                </a:lnTo>
                <a:lnTo>
                  <a:pt x="2233" y="25"/>
                </a:lnTo>
                <a:lnTo>
                  <a:pt x="2023" y="25"/>
                </a:lnTo>
                <a:lnTo>
                  <a:pt x="2023" y="0"/>
                </a:lnTo>
                <a:close/>
                <a:moveTo>
                  <a:pt x="2312" y="0"/>
                </a:moveTo>
                <a:lnTo>
                  <a:pt x="2522" y="0"/>
                </a:lnTo>
                <a:lnTo>
                  <a:pt x="2522" y="25"/>
                </a:lnTo>
                <a:lnTo>
                  <a:pt x="2312" y="25"/>
                </a:lnTo>
                <a:lnTo>
                  <a:pt x="2312" y="0"/>
                </a:lnTo>
                <a:close/>
                <a:moveTo>
                  <a:pt x="2600" y="0"/>
                </a:moveTo>
                <a:lnTo>
                  <a:pt x="2811" y="0"/>
                </a:lnTo>
                <a:lnTo>
                  <a:pt x="2811" y="25"/>
                </a:lnTo>
                <a:lnTo>
                  <a:pt x="2600" y="25"/>
                </a:lnTo>
                <a:lnTo>
                  <a:pt x="2600" y="0"/>
                </a:lnTo>
                <a:close/>
                <a:moveTo>
                  <a:pt x="2890" y="0"/>
                </a:moveTo>
                <a:lnTo>
                  <a:pt x="3101" y="0"/>
                </a:lnTo>
                <a:lnTo>
                  <a:pt x="3101" y="25"/>
                </a:lnTo>
                <a:lnTo>
                  <a:pt x="2890" y="25"/>
                </a:lnTo>
                <a:lnTo>
                  <a:pt x="2890" y="0"/>
                </a:lnTo>
                <a:close/>
                <a:moveTo>
                  <a:pt x="3179" y="0"/>
                </a:moveTo>
                <a:lnTo>
                  <a:pt x="3389" y="0"/>
                </a:lnTo>
                <a:lnTo>
                  <a:pt x="3389" y="25"/>
                </a:lnTo>
                <a:lnTo>
                  <a:pt x="3179" y="25"/>
                </a:lnTo>
                <a:lnTo>
                  <a:pt x="3179" y="0"/>
                </a:lnTo>
                <a:close/>
                <a:moveTo>
                  <a:pt x="3468" y="0"/>
                </a:moveTo>
                <a:lnTo>
                  <a:pt x="3678" y="0"/>
                </a:lnTo>
                <a:lnTo>
                  <a:pt x="3678" y="25"/>
                </a:lnTo>
                <a:lnTo>
                  <a:pt x="3468" y="25"/>
                </a:lnTo>
                <a:lnTo>
                  <a:pt x="3468" y="0"/>
                </a:lnTo>
                <a:close/>
                <a:moveTo>
                  <a:pt x="3756" y="0"/>
                </a:moveTo>
                <a:lnTo>
                  <a:pt x="3966" y="0"/>
                </a:lnTo>
                <a:lnTo>
                  <a:pt x="3966" y="25"/>
                </a:lnTo>
                <a:lnTo>
                  <a:pt x="3756" y="25"/>
                </a:lnTo>
                <a:lnTo>
                  <a:pt x="3756" y="0"/>
                </a:lnTo>
                <a:close/>
                <a:moveTo>
                  <a:pt x="4046" y="0"/>
                </a:moveTo>
                <a:lnTo>
                  <a:pt x="4256" y="0"/>
                </a:lnTo>
                <a:lnTo>
                  <a:pt x="4256" y="25"/>
                </a:lnTo>
                <a:lnTo>
                  <a:pt x="4046" y="25"/>
                </a:lnTo>
                <a:lnTo>
                  <a:pt x="4046" y="0"/>
                </a:lnTo>
                <a:close/>
                <a:moveTo>
                  <a:pt x="4335" y="0"/>
                </a:moveTo>
                <a:lnTo>
                  <a:pt x="4545" y="0"/>
                </a:lnTo>
                <a:lnTo>
                  <a:pt x="4545" y="25"/>
                </a:lnTo>
                <a:lnTo>
                  <a:pt x="4335" y="25"/>
                </a:lnTo>
                <a:lnTo>
                  <a:pt x="4335" y="0"/>
                </a:lnTo>
                <a:close/>
                <a:moveTo>
                  <a:pt x="4623" y="0"/>
                </a:moveTo>
                <a:lnTo>
                  <a:pt x="4834" y="0"/>
                </a:lnTo>
                <a:lnTo>
                  <a:pt x="4834" y="25"/>
                </a:lnTo>
                <a:lnTo>
                  <a:pt x="4623" y="25"/>
                </a:lnTo>
                <a:lnTo>
                  <a:pt x="4623" y="0"/>
                </a:lnTo>
                <a:close/>
                <a:moveTo>
                  <a:pt x="4912" y="0"/>
                </a:moveTo>
                <a:lnTo>
                  <a:pt x="5122" y="0"/>
                </a:lnTo>
                <a:lnTo>
                  <a:pt x="5122" y="25"/>
                </a:lnTo>
                <a:lnTo>
                  <a:pt x="4912" y="25"/>
                </a:lnTo>
                <a:lnTo>
                  <a:pt x="4912" y="0"/>
                </a:lnTo>
                <a:close/>
                <a:moveTo>
                  <a:pt x="5202" y="0"/>
                </a:moveTo>
                <a:lnTo>
                  <a:pt x="5412" y="0"/>
                </a:lnTo>
                <a:lnTo>
                  <a:pt x="5412" y="25"/>
                </a:lnTo>
                <a:lnTo>
                  <a:pt x="5202" y="25"/>
                </a:lnTo>
                <a:lnTo>
                  <a:pt x="5202" y="0"/>
                </a:lnTo>
                <a:close/>
                <a:moveTo>
                  <a:pt x="5491" y="0"/>
                </a:moveTo>
                <a:lnTo>
                  <a:pt x="5701" y="0"/>
                </a:lnTo>
                <a:lnTo>
                  <a:pt x="5701" y="25"/>
                </a:lnTo>
                <a:lnTo>
                  <a:pt x="5491" y="25"/>
                </a:lnTo>
                <a:lnTo>
                  <a:pt x="5491" y="0"/>
                </a:lnTo>
                <a:close/>
                <a:moveTo>
                  <a:pt x="5779" y="0"/>
                </a:moveTo>
                <a:lnTo>
                  <a:pt x="5989" y="0"/>
                </a:lnTo>
                <a:lnTo>
                  <a:pt x="5989" y="25"/>
                </a:lnTo>
                <a:lnTo>
                  <a:pt x="5779" y="25"/>
                </a:lnTo>
                <a:lnTo>
                  <a:pt x="5779" y="0"/>
                </a:lnTo>
                <a:close/>
                <a:moveTo>
                  <a:pt x="6068" y="0"/>
                </a:moveTo>
                <a:lnTo>
                  <a:pt x="6278" y="0"/>
                </a:lnTo>
                <a:lnTo>
                  <a:pt x="6278" y="25"/>
                </a:lnTo>
                <a:lnTo>
                  <a:pt x="6068" y="25"/>
                </a:lnTo>
                <a:lnTo>
                  <a:pt x="6068" y="0"/>
                </a:lnTo>
                <a:close/>
                <a:moveTo>
                  <a:pt x="6358" y="0"/>
                </a:moveTo>
                <a:lnTo>
                  <a:pt x="6568" y="0"/>
                </a:lnTo>
                <a:lnTo>
                  <a:pt x="6568" y="25"/>
                </a:lnTo>
                <a:lnTo>
                  <a:pt x="6358" y="25"/>
                </a:lnTo>
                <a:lnTo>
                  <a:pt x="6358" y="0"/>
                </a:lnTo>
                <a:close/>
                <a:moveTo>
                  <a:pt x="6647" y="0"/>
                </a:moveTo>
                <a:lnTo>
                  <a:pt x="6857" y="0"/>
                </a:lnTo>
                <a:lnTo>
                  <a:pt x="6857" y="25"/>
                </a:lnTo>
                <a:lnTo>
                  <a:pt x="6647" y="25"/>
                </a:lnTo>
                <a:lnTo>
                  <a:pt x="6647" y="0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4" name="Line 6"/>
          <p:cNvSpPr>
            <a:spLocks noChangeShapeType="1"/>
          </p:cNvSpPr>
          <p:nvPr/>
        </p:nvSpPr>
        <p:spPr bwMode="auto">
          <a:xfrm>
            <a:off x="4130675" y="5202238"/>
            <a:ext cx="1588" cy="784225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5" name="Freeform 7"/>
          <p:cNvSpPr>
            <a:spLocks/>
          </p:cNvSpPr>
          <p:nvPr/>
        </p:nvSpPr>
        <p:spPr bwMode="auto">
          <a:xfrm>
            <a:off x="7546975" y="1973263"/>
            <a:ext cx="525463" cy="4403725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77" y="4"/>
              </a:cxn>
              <a:cxn ang="0">
                <a:pos x="57" y="12"/>
              </a:cxn>
              <a:cxn ang="0">
                <a:pos x="39" y="23"/>
              </a:cxn>
              <a:cxn ang="0">
                <a:pos x="25" y="36"/>
              </a:cxn>
              <a:cxn ang="0">
                <a:pos x="12" y="53"/>
              </a:cxn>
              <a:cxn ang="0">
                <a:pos x="4" y="72"/>
              </a:cxn>
              <a:cxn ang="0">
                <a:pos x="0" y="91"/>
              </a:cxn>
              <a:cxn ang="0">
                <a:pos x="0" y="5446"/>
              </a:cxn>
              <a:cxn ang="0">
                <a:pos x="1" y="5467"/>
              </a:cxn>
              <a:cxn ang="0">
                <a:pos x="8" y="5486"/>
              </a:cxn>
              <a:cxn ang="0">
                <a:pos x="18" y="5503"/>
              </a:cxn>
              <a:cxn ang="0">
                <a:pos x="32" y="5519"/>
              </a:cxn>
              <a:cxn ang="0">
                <a:pos x="47" y="5531"/>
              </a:cxn>
              <a:cxn ang="0">
                <a:pos x="67" y="5541"/>
              </a:cxn>
              <a:cxn ang="0">
                <a:pos x="86" y="5546"/>
              </a:cxn>
              <a:cxn ang="0">
                <a:pos x="109" y="5549"/>
              </a:cxn>
              <a:cxn ang="0">
                <a:pos x="561" y="5548"/>
              </a:cxn>
              <a:cxn ang="0">
                <a:pos x="582" y="5544"/>
              </a:cxn>
              <a:cxn ang="0">
                <a:pos x="602" y="5536"/>
              </a:cxn>
              <a:cxn ang="0">
                <a:pos x="620" y="5525"/>
              </a:cxn>
              <a:cxn ang="0">
                <a:pos x="636" y="5511"/>
              </a:cxn>
              <a:cxn ang="0">
                <a:pos x="647" y="5495"/>
              </a:cxn>
              <a:cxn ang="0">
                <a:pos x="655" y="5476"/>
              </a:cxn>
              <a:cxn ang="0">
                <a:pos x="659" y="5456"/>
              </a:cxn>
              <a:cxn ang="0">
                <a:pos x="661" y="102"/>
              </a:cxn>
              <a:cxn ang="0">
                <a:pos x="658" y="81"/>
              </a:cxn>
              <a:cxn ang="0">
                <a:pos x="651" y="62"/>
              </a:cxn>
              <a:cxn ang="0">
                <a:pos x="641" y="44"/>
              </a:cxn>
              <a:cxn ang="0">
                <a:pos x="627" y="30"/>
              </a:cxn>
              <a:cxn ang="0">
                <a:pos x="612" y="17"/>
              </a:cxn>
              <a:cxn ang="0">
                <a:pos x="592" y="8"/>
              </a:cxn>
              <a:cxn ang="0">
                <a:pos x="573" y="1"/>
              </a:cxn>
              <a:cxn ang="0">
                <a:pos x="550" y="0"/>
              </a:cxn>
            </a:cxnLst>
            <a:rect l="0" t="0" r="r" b="b"/>
            <a:pathLst>
              <a:path w="661" h="5549">
                <a:moveTo>
                  <a:pt x="109" y="0"/>
                </a:moveTo>
                <a:lnTo>
                  <a:pt x="98" y="0"/>
                </a:lnTo>
                <a:lnTo>
                  <a:pt x="86" y="1"/>
                </a:lnTo>
                <a:lnTo>
                  <a:pt x="77" y="4"/>
                </a:lnTo>
                <a:lnTo>
                  <a:pt x="67" y="8"/>
                </a:lnTo>
                <a:lnTo>
                  <a:pt x="57" y="12"/>
                </a:lnTo>
                <a:lnTo>
                  <a:pt x="47" y="17"/>
                </a:lnTo>
                <a:lnTo>
                  <a:pt x="39" y="23"/>
                </a:lnTo>
                <a:lnTo>
                  <a:pt x="32" y="30"/>
                </a:lnTo>
                <a:lnTo>
                  <a:pt x="25" y="36"/>
                </a:lnTo>
                <a:lnTo>
                  <a:pt x="18" y="44"/>
                </a:lnTo>
                <a:lnTo>
                  <a:pt x="12" y="53"/>
                </a:lnTo>
                <a:lnTo>
                  <a:pt x="8" y="62"/>
                </a:lnTo>
                <a:lnTo>
                  <a:pt x="4" y="72"/>
                </a:lnTo>
                <a:lnTo>
                  <a:pt x="1" y="81"/>
                </a:lnTo>
                <a:lnTo>
                  <a:pt x="0" y="91"/>
                </a:lnTo>
                <a:lnTo>
                  <a:pt x="0" y="102"/>
                </a:lnTo>
                <a:lnTo>
                  <a:pt x="0" y="5446"/>
                </a:lnTo>
                <a:lnTo>
                  <a:pt x="0" y="5456"/>
                </a:lnTo>
                <a:lnTo>
                  <a:pt x="1" y="5467"/>
                </a:lnTo>
                <a:lnTo>
                  <a:pt x="4" y="5476"/>
                </a:lnTo>
                <a:lnTo>
                  <a:pt x="8" y="5486"/>
                </a:lnTo>
                <a:lnTo>
                  <a:pt x="12" y="5495"/>
                </a:lnTo>
                <a:lnTo>
                  <a:pt x="18" y="5503"/>
                </a:lnTo>
                <a:lnTo>
                  <a:pt x="25" y="5511"/>
                </a:lnTo>
                <a:lnTo>
                  <a:pt x="32" y="5519"/>
                </a:lnTo>
                <a:lnTo>
                  <a:pt x="39" y="5525"/>
                </a:lnTo>
                <a:lnTo>
                  <a:pt x="47" y="5531"/>
                </a:lnTo>
                <a:lnTo>
                  <a:pt x="57" y="5536"/>
                </a:lnTo>
                <a:lnTo>
                  <a:pt x="67" y="5541"/>
                </a:lnTo>
                <a:lnTo>
                  <a:pt x="77" y="5544"/>
                </a:lnTo>
                <a:lnTo>
                  <a:pt x="86" y="5546"/>
                </a:lnTo>
                <a:lnTo>
                  <a:pt x="98" y="5548"/>
                </a:lnTo>
                <a:lnTo>
                  <a:pt x="109" y="5549"/>
                </a:lnTo>
                <a:lnTo>
                  <a:pt x="550" y="5549"/>
                </a:lnTo>
                <a:lnTo>
                  <a:pt x="561" y="5548"/>
                </a:lnTo>
                <a:lnTo>
                  <a:pt x="573" y="5546"/>
                </a:lnTo>
                <a:lnTo>
                  <a:pt x="582" y="5544"/>
                </a:lnTo>
                <a:lnTo>
                  <a:pt x="592" y="5541"/>
                </a:lnTo>
                <a:lnTo>
                  <a:pt x="602" y="5536"/>
                </a:lnTo>
                <a:lnTo>
                  <a:pt x="612" y="5531"/>
                </a:lnTo>
                <a:lnTo>
                  <a:pt x="620" y="5525"/>
                </a:lnTo>
                <a:lnTo>
                  <a:pt x="627" y="5519"/>
                </a:lnTo>
                <a:lnTo>
                  <a:pt x="636" y="5511"/>
                </a:lnTo>
                <a:lnTo>
                  <a:pt x="641" y="5503"/>
                </a:lnTo>
                <a:lnTo>
                  <a:pt x="647" y="5495"/>
                </a:lnTo>
                <a:lnTo>
                  <a:pt x="651" y="5486"/>
                </a:lnTo>
                <a:lnTo>
                  <a:pt x="655" y="5476"/>
                </a:lnTo>
                <a:lnTo>
                  <a:pt x="658" y="5467"/>
                </a:lnTo>
                <a:lnTo>
                  <a:pt x="659" y="5456"/>
                </a:lnTo>
                <a:lnTo>
                  <a:pt x="661" y="5446"/>
                </a:lnTo>
                <a:lnTo>
                  <a:pt x="661" y="102"/>
                </a:lnTo>
                <a:lnTo>
                  <a:pt x="659" y="91"/>
                </a:lnTo>
                <a:lnTo>
                  <a:pt x="658" y="81"/>
                </a:lnTo>
                <a:lnTo>
                  <a:pt x="655" y="72"/>
                </a:lnTo>
                <a:lnTo>
                  <a:pt x="651" y="62"/>
                </a:lnTo>
                <a:lnTo>
                  <a:pt x="647" y="53"/>
                </a:lnTo>
                <a:lnTo>
                  <a:pt x="641" y="44"/>
                </a:lnTo>
                <a:lnTo>
                  <a:pt x="636" y="36"/>
                </a:lnTo>
                <a:lnTo>
                  <a:pt x="627" y="30"/>
                </a:lnTo>
                <a:lnTo>
                  <a:pt x="620" y="23"/>
                </a:lnTo>
                <a:lnTo>
                  <a:pt x="612" y="17"/>
                </a:lnTo>
                <a:lnTo>
                  <a:pt x="602" y="12"/>
                </a:lnTo>
                <a:lnTo>
                  <a:pt x="592" y="8"/>
                </a:lnTo>
                <a:lnTo>
                  <a:pt x="582" y="4"/>
                </a:lnTo>
                <a:lnTo>
                  <a:pt x="573" y="1"/>
                </a:lnTo>
                <a:lnTo>
                  <a:pt x="561" y="0"/>
                </a:lnTo>
                <a:lnTo>
                  <a:pt x="550" y="0"/>
                </a:lnTo>
                <a:lnTo>
                  <a:pt x="10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6" name="Freeform 8"/>
          <p:cNvSpPr>
            <a:spLocks/>
          </p:cNvSpPr>
          <p:nvPr/>
        </p:nvSpPr>
        <p:spPr bwMode="auto">
          <a:xfrm>
            <a:off x="7546975" y="1973263"/>
            <a:ext cx="525463" cy="4403725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77" y="4"/>
              </a:cxn>
              <a:cxn ang="0">
                <a:pos x="57" y="12"/>
              </a:cxn>
              <a:cxn ang="0">
                <a:pos x="39" y="23"/>
              </a:cxn>
              <a:cxn ang="0">
                <a:pos x="25" y="36"/>
              </a:cxn>
              <a:cxn ang="0">
                <a:pos x="12" y="53"/>
              </a:cxn>
              <a:cxn ang="0">
                <a:pos x="4" y="72"/>
              </a:cxn>
              <a:cxn ang="0">
                <a:pos x="0" y="91"/>
              </a:cxn>
              <a:cxn ang="0">
                <a:pos x="0" y="5446"/>
              </a:cxn>
              <a:cxn ang="0">
                <a:pos x="1" y="5467"/>
              </a:cxn>
              <a:cxn ang="0">
                <a:pos x="8" y="5486"/>
              </a:cxn>
              <a:cxn ang="0">
                <a:pos x="18" y="5503"/>
              </a:cxn>
              <a:cxn ang="0">
                <a:pos x="32" y="5519"/>
              </a:cxn>
              <a:cxn ang="0">
                <a:pos x="47" y="5531"/>
              </a:cxn>
              <a:cxn ang="0">
                <a:pos x="67" y="5541"/>
              </a:cxn>
              <a:cxn ang="0">
                <a:pos x="86" y="5546"/>
              </a:cxn>
              <a:cxn ang="0">
                <a:pos x="109" y="5549"/>
              </a:cxn>
              <a:cxn ang="0">
                <a:pos x="561" y="5548"/>
              </a:cxn>
              <a:cxn ang="0">
                <a:pos x="582" y="5544"/>
              </a:cxn>
              <a:cxn ang="0">
                <a:pos x="602" y="5536"/>
              </a:cxn>
              <a:cxn ang="0">
                <a:pos x="620" y="5525"/>
              </a:cxn>
              <a:cxn ang="0">
                <a:pos x="636" y="5511"/>
              </a:cxn>
              <a:cxn ang="0">
                <a:pos x="647" y="5495"/>
              </a:cxn>
              <a:cxn ang="0">
                <a:pos x="655" y="5476"/>
              </a:cxn>
              <a:cxn ang="0">
                <a:pos x="659" y="5456"/>
              </a:cxn>
              <a:cxn ang="0">
                <a:pos x="661" y="102"/>
              </a:cxn>
              <a:cxn ang="0">
                <a:pos x="658" y="81"/>
              </a:cxn>
              <a:cxn ang="0">
                <a:pos x="651" y="62"/>
              </a:cxn>
              <a:cxn ang="0">
                <a:pos x="641" y="44"/>
              </a:cxn>
              <a:cxn ang="0">
                <a:pos x="627" y="30"/>
              </a:cxn>
              <a:cxn ang="0">
                <a:pos x="612" y="17"/>
              </a:cxn>
              <a:cxn ang="0">
                <a:pos x="592" y="8"/>
              </a:cxn>
              <a:cxn ang="0">
                <a:pos x="573" y="1"/>
              </a:cxn>
              <a:cxn ang="0">
                <a:pos x="550" y="0"/>
              </a:cxn>
            </a:cxnLst>
            <a:rect l="0" t="0" r="r" b="b"/>
            <a:pathLst>
              <a:path w="661" h="5549">
                <a:moveTo>
                  <a:pt x="109" y="0"/>
                </a:moveTo>
                <a:lnTo>
                  <a:pt x="98" y="0"/>
                </a:lnTo>
                <a:lnTo>
                  <a:pt x="86" y="1"/>
                </a:lnTo>
                <a:lnTo>
                  <a:pt x="77" y="4"/>
                </a:lnTo>
                <a:lnTo>
                  <a:pt x="67" y="8"/>
                </a:lnTo>
                <a:lnTo>
                  <a:pt x="57" y="12"/>
                </a:lnTo>
                <a:lnTo>
                  <a:pt x="47" y="17"/>
                </a:lnTo>
                <a:lnTo>
                  <a:pt x="39" y="23"/>
                </a:lnTo>
                <a:lnTo>
                  <a:pt x="32" y="30"/>
                </a:lnTo>
                <a:lnTo>
                  <a:pt x="25" y="36"/>
                </a:lnTo>
                <a:lnTo>
                  <a:pt x="18" y="44"/>
                </a:lnTo>
                <a:lnTo>
                  <a:pt x="12" y="53"/>
                </a:lnTo>
                <a:lnTo>
                  <a:pt x="8" y="62"/>
                </a:lnTo>
                <a:lnTo>
                  <a:pt x="4" y="72"/>
                </a:lnTo>
                <a:lnTo>
                  <a:pt x="1" y="81"/>
                </a:lnTo>
                <a:lnTo>
                  <a:pt x="0" y="91"/>
                </a:lnTo>
                <a:lnTo>
                  <a:pt x="0" y="102"/>
                </a:lnTo>
                <a:lnTo>
                  <a:pt x="0" y="5446"/>
                </a:lnTo>
                <a:lnTo>
                  <a:pt x="0" y="5456"/>
                </a:lnTo>
                <a:lnTo>
                  <a:pt x="1" y="5467"/>
                </a:lnTo>
                <a:lnTo>
                  <a:pt x="4" y="5476"/>
                </a:lnTo>
                <a:lnTo>
                  <a:pt x="8" y="5486"/>
                </a:lnTo>
                <a:lnTo>
                  <a:pt x="12" y="5495"/>
                </a:lnTo>
                <a:lnTo>
                  <a:pt x="18" y="5503"/>
                </a:lnTo>
                <a:lnTo>
                  <a:pt x="25" y="5511"/>
                </a:lnTo>
                <a:lnTo>
                  <a:pt x="32" y="5519"/>
                </a:lnTo>
                <a:lnTo>
                  <a:pt x="39" y="5525"/>
                </a:lnTo>
                <a:lnTo>
                  <a:pt x="47" y="5531"/>
                </a:lnTo>
                <a:lnTo>
                  <a:pt x="57" y="5536"/>
                </a:lnTo>
                <a:lnTo>
                  <a:pt x="67" y="5541"/>
                </a:lnTo>
                <a:lnTo>
                  <a:pt x="77" y="5544"/>
                </a:lnTo>
                <a:lnTo>
                  <a:pt x="86" y="5546"/>
                </a:lnTo>
                <a:lnTo>
                  <a:pt x="98" y="5548"/>
                </a:lnTo>
                <a:lnTo>
                  <a:pt x="109" y="5549"/>
                </a:lnTo>
                <a:lnTo>
                  <a:pt x="550" y="5549"/>
                </a:lnTo>
                <a:lnTo>
                  <a:pt x="561" y="5548"/>
                </a:lnTo>
                <a:lnTo>
                  <a:pt x="573" y="5546"/>
                </a:lnTo>
                <a:lnTo>
                  <a:pt x="582" y="5544"/>
                </a:lnTo>
                <a:lnTo>
                  <a:pt x="592" y="5541"/>
                </a:lnTo>
                <a:lnTo>
                  <a:pt x="602" y="5536"/>
                </a:lnTo>
                <a:lnTo>
                  <a:pt x="612" y="5531"/>
                </a:lnTo>
                <a:lnTo>
                  <a:pt x="620" y="5525"/>
                </a:lnTo>
                <a:lnTo>
                  <a:pt x="627" y="5519"/>
                </a:lnTo>
                <a:lnTo>
                  <a:pt x="636" y="5511"/>
                </a:lnTo>
                <a:lnTo>
                  <a:pt x="641" y="5503"/>
                </a:lnTo>
                <a:lnTo>
                  <a:pt x="647" y="5495"/>
                </a:lnTo>
                <a:lnTo>
                  <a:pt x="651" y="5486"/>
                </a:lnTo>
                <a:lnTo>
                  <a:pt x="655" y="5476"/>
                </a:lnTo>
                <a:lnTo>
                  <a:pt x="658" y="5467"/>
                </a:lnTo>
                <a:lnTo>
                  <a:pt x="659" y="5456"/>
                </a:lnTo>
                <a:lnTo>
                  <a:pt x="661" y="5446"/>
                </a:lnTo>
                <a:lnTo>
                  <a:pt x="661" y="102"/>
                </a:lnTo>
                <a:lnTo>
                  <a:pt x="659" y="91"/>
                </a:lnTo>
                <a:lnTo>
                  <a:pt x="658" y="81"/>
                </a:lnTo>
                <a:lnTo>
                  <a:pt x="655" y="72"/>
                </a:lnTo>
                <a:lnTo>
                  <a:pt x="651" y="62"/>
                </a:lnTo>
                <a:lnTo>
                  <a:pt x="647" y="53"/>
                </a:lnTo>
                <a:lnTo>
                  <a:pt x="641" y="44"/>
                </a:lnTo>
                <a:lnTo>
                  <a:pt x="636" y="36"/>
                </a:lnTo>
                <a:lnTo>
                  <a:pt x="627" y="30"/>
                </a:lnTo>
                <a:lnTo>
                  <a:pt x="620" y="23"/>
                </a:lnTo>
                <a:lnTo>
                  <a:pt x="612" y="17"/>
                </a:lnTo>
                <a:lnTo>
                  <a:pt x="602" y="12"/>
                </a:lnTo>
                <a:lnTo>
                  <a:pt x="592" y="8"/>
                </a:lnTo>
                <a:lnTo>
                  <a:pt x="582" y="4"/>
                </a:lnTo>
                <a:lnTo>
                  <a:pt x="573" y="1"/>
                </a:lnTo>
                <a:lnTo>
                  <a:pt x="561" y="0"/>
                </a:lnTo>
                <a:lnTo>
                  <a:pt x="550" y="0"/>
                </a:lnTo>
                <a:lnTo>
                  <a:pt x="109" y="0"/>
                </a:lnTo>
              </a:path>
            </a:pathLst>
          </a:custGeom>
          <a:solidFill>
            <a:schemeClr val="accent2"/>
          </a:solidFill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7" name="Rectangle 9"/>
          <p:cNvSpPr>
            <a:spLocks noChangeArrowheads="1"/>
          </p:cNvSpPr>
          <p:nvPr/>
        </p:nvSpPr>
        <p:spPr bwMode="auto">
          <a:xfrm rot="5400000">
            <a:off x="7091362" y="3998913"/>
            <a:ext cx="13763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800" b="1">
                <a:solidFill>
                  <a:srgbClr val="4F177F"/>
                </a:solidFill>
              </a:rPr>
              <a:t>Other networks</a:t>
            </a:r>
            <a:endParaRPr lang="pl-PL" sz="2800" b="1" u="sng"/>
          </a:p>
        </p:txBody>
      </p:sp>
      <p:sp>
        <p:nvSpPr>
          <p:cNvPr id="3606538" name="Line 10"/>
          <p:cNvSpPr>
            <a:spLocks noChangeShapeType="1"/>
          </p:cNvSpPr>
          <p:nvPr/>
        </p:nvSpPr>
        <p:spPr bwMode="auto">
          <a:xfrm>
            <a:off x="2713038" y="4518025"/>
            <a:ext cx="1101725" cy="390525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39" name="Line 11"/>
          <p:cNvSpPr>
            <a:spLocks noChangeShapeType="1"/>
          </p:cNvSpPr>
          <p:nvPr/>
        </p:nvSpPr>
        <p:spPr bwMode="auto">
          <a:xfrm>
            <a:off x="6284913" y="3244850"/>
            <a:ext cx="1262062" cy="15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0" name="Line 12"/>
          <p:cNvSpPr>
            <a:spLocks noChangeShapeType="1"/>
          </p:cNvSpPr>
          <p:nvPr/>
        </p:nvSpPr>
        <p:spPr bwMode="auto">
          <a:xfrm>
            <a:off x="5970588" y="3735388"/>
            <a:ext cx="1576387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1" name="Line 13"/>
          <p:cNvSpPr>
            <a:spLocks noChangeShapeType="1"/>
          </p:cNvSpPr>
          <p:nvPr/>
        </p:nvSpPr>
        <p:spPr bwMode="auto">
          <a:xfrm flipV="1">
            <a:off x="4972050" y="4076700"/>
            <a:ext cx="1588" cy="831850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2" name="Freeform 14"/>
          <p:cNvSpPr>
            <a:spLocks/>
          </p:cNvSpPr>
          <p:nvPr/>
        </p:nvSpPr>
        <p:spPr bwMode="auto">
          <a:xfrm>
            <a:off x="5602288" y="2413000"/>
            <a:ext cx="1155700" cy="693738"/>
          </a:xfrm>
          <a:custGeom>
            <a:avLst/>
            <a:gdLst/>
            <a:ahLst/>
            <a:cxnLst>
              <a:cxn ang="0">
                <a:pos x="149" y="0"/>
              </a:cxn>
              <a:cxn ang="0">
                <a:pos x="132" y="2"/>
              </a:cxn>
              <a:cxn ang="0">
                <a:pos x="116" y="4"/>
              </a:cxn>
              <a:cxn ang="0">
                <a:pos x="102" y="8"/>
              </a:cxn>
              <a:cxn ang="0">
                <a:pos x="81" y="17"/>
              </a:cxn>
              <a:cxn ang="0">
                <a:pos x="56" y="33"/>
              </a:cxn>
              <a:cxn ang="0">
                <a:pos x="35" y="53"/>
              </a:cxn>
              <a:cxn ang="0">
                <a:pos x="18" y="76"/>
              </a:cxn>
              <a:cxn ang="0">
                <a:pos x="9" y="96"/>
              </a:cxn>
              <a:cxn ang="0">
                <a:pos x="4" y="109"/>
              </a:cxn>
              <a:cxn ang="0">
                <a:pos x="2" y="123"/>
              </a:cxn>
              <a:cxn ang="0">
                <a:pos x="0" y="139"/>
              </a:cxn>
              <a:cxn ang="0">
                <a:pos x="0" y="729"/>
              </a:cxn>
              <a:cxn ang="0">
                <a:pos x="0" y="743"/>
              </a:cxn>
              <a:cxn ang="0">
                <a:pos x="3" y="757"/>
              </a:cxn>
              <a:cxn ang="0">
                <a:pos x="7" y="772"/>
              </a:cxn>
              <a:cxn ang="0">
                <a:pos x="11" y="785"/>
              </a:cxn>
              <a:cxn ang="0">
                <a:pos x="27" y="810"/>
              </a:cxn>
              <a:cxn ang="0">
                <a:pos x="45" y="832"/>
              </a:cxn>
              <a:cxn ang="0">
                <a:pos x="69" y="849"/>
              </a:cxn>
              <a:cxn ang="0">
                <a:pos x="95" y="863"/>
              </a:cxn>
              <a:cxn ang="0">
                <a:pos x="109" y="867"/>
              </a:cxn>
              <a:cxn ang="0">
                <a:pos x="125" y="871"/>
              </a:cxn>
              <a:cxn ang="0">
                <a:pos x="140" y="874"/>
              </a:cxn>
              <a:cxn ang="0">
                <a:pos x="156" y="874"/>
              </a:cxn>
              <a:cxn ang="0">
                <a:pos x="1307" y="874"/>
              </a:cxn>
              <a:cxn ang="0">
                <a:pos x="1324" y="872"/>
              </a:cxn>
              <a:cxn ang="0">
                <a:pos x="1338" y="870"/>
              </a:cxn>
              <a:cxn ang="0">
                <a:pos x="1354" y="866"/>
              </a:cxn>
              <a:cxn ang="0">
                <a:pos x="1375" y="857"/>
              </a:cxn>
              <a:cxn ang="0">
                <a:pos x="1400" y="841"/>
              </a:cxn>
              <a:cxn ang="0">
                <a:pos x="1421" y="821"/>
              </a:cxn>
              <a:cxn ang="0">
                <a:pos x="1438" y="798"/>
              </a:cxn>
              <a:cxn ang="0">
                <a:pos x="1446" y="778"/>
              </a:cxn>
              <a:cxn ang="0">
                <a:pos x="1452" y="765"/>
              </a:cxn>
              <a:cxn ang="0">
                <a:pos x="1454" y="751"/>
              </a:cxn>
              <a:cxn ang="0">
                <a:pos x="1456" y="737"/>
              </a:cxn>
              <a:cxn ang="0">
                <a:pos x="1456" y="145"/>
              </a:cxn>
              <a:cxn ang="0">
                <a:pos x="1456" y="131"/>
              </a:cxn>
              <a:cxn ang="0">
                <a:pos x="1453" y="117"/>
              </a:cxn>
              <a:cxn ang="0">
                <a:pos x="1449" y="102"/>
              </a:cxn>
              <a:cxn ang="0">
                <a:pos x="1443" y="89"/>
              </a:cxn>
              <a:cxn ang="0">
                <a:pos x="1429" y="64"/>
              </a:cxn>
              <a:cxn ang="0">
                <a:pos x="1411" y="42"/>
              </a:cxn>
              <a:cxn ang="0">
                <a:pos x="1387" y="25"/>
              </a:cxn>
              <a:cxn ang="0">
                <a:pos x="1361" y="11"/>
              </a:cxn>
              <a:cxn ang="0">
                <a:pos x="1347" y="7"/>
              </a:cxn>
              <a:cxn ang="0">
                <a:pos x="1331" y="3"/>
              </a:cxn>
              <a:cxn ang="0">
                <a:pos x="1316" y="0"/>
              </a:cxn>
              <a:cxn ang="0">
                <a:pos x="1300" y="0"/>
              </a:cxn>
            </a:cxnLst>
            <a:rect l="0" t="0" r="r" b="b"/>
            <a:pathLst>
              <a:path w="1456" h="874">
                <a:moveTo>
                  <a:pt x="156" y="0"/>
                </a:moveTo>
                <a:lnTo>
                  <a:pt x="149" y="0"/>
                </a:lnTo>
                <a:lnTo>
                  <a:pt x="140" y="0"/>
                </a:lnTo>
                <a:lnTo>
                  <a:pt x="132" y="2"/>
                </a:lnTo>
                <a:lnTo>
                  <a:pt x="125" y="3"/>
                </a:lnTo>
                <a:lnTo>
                  <a:pt x="116" y="4"/>
                </a:lnTo>
                <a:lnTo>
                  <a:pt x="109" y="7"/>
                </a:lnTo>
                <a:lnTo>
                  <a:pt x="102" y="8"/>
                </a:lnTo>
                <a:lnTo>
                  <a:pt x="95" y="11"/>
                </a:lnTo>
                <a:lnTo>
                  <a:pt x="81" y="17"/>
                </a:lnTo>
                <a:lnTo>
                  <a:pt x="69" y="25"/>
                </a:lnTo>
                <a:lnTo>
                  <a:pt x="56" y="33"/>
                </a:lnTo>
                <a:lnTo>
                  <a:pt x="45" y="42"/>
                </a:lnTo>
                <a:lnTo>
                  <a:pt x="35" y="53"/>
                </a:lnTo>
                <a:lnTo>
                  <a:pt x="27" y="64"/>
                </a:lnTo>
                <a:lnTo>
                  <a:pt x="18" y="76"/>
                </a:lnTo>
                <a:lnTo>
                  <a:pt x="11" y="89"/>
                </a:lnTo>
                <a:lnTo>
                  <a:pt x="9" y="96"/>
                </a:lnTo>
                <a:lnTo>
                  <a:pt x="7" y="102"/>
                </a:lnTo>
                <a:lnTo>
                  <a:pt x="4" y="109"/>
                </a:lnTo>
                <a:lnTo>
                  <a:pt x="3" y="117"/>
                </a:lnTo>
                <a:lnTo>
                  <a:pt x="2" y="123"/>
                </a:lnTo>
                <a:lnTo>
                  <a:pt x="0" y="131"/>
                </a:lnTo>
                <a:lnTo>
                  <a:pt x="0" y="139"/>
                </a:lnTo>
                <a:lnTo>
                  <a:pt x="0" y="145"/>
                </a:lnTo>
                <a:lnTo>
                  <a:pt x="0" y="729"/>
                </a:lnTo>
                <a:lnTo>
                  <a:pt x="0" y="737"/>
                </a:lnTo>
                <a:lnTo>
                  <a:pt x="0" y="743"/>
                </a:lnTo>
                <a:lnTo>
                  <a:pt x="2" y="751"/>
                </a:lnTo>
                <a:lnTo>
                  <a:pt x="3" y="757"/>
                </a:lnTo>
                <a:lnTo>
                  <a:pt x="4" y="765"/>
                </a:lnTo>
                <a:lnTo>
                  <a:pt x="7" y="772"/>
                </a:lnTo>
                <a:lnTo>
                  <a:pt x="9" y="778"/>
                </a:lnTo>
                <a:lnTo>
                  <a:pt x="11" y="785"/>
                </a:lnTo>
                <a:lnTo>
                  <a:pt x="18" y="798"/>
                </a:lnTo>
                <a:lnTo>
                  <a:pt x="27" y="810"/>
                </a:lnTo>
                <a:lnTo>
                  <a:pt x="35" y="821"/>
                </a:lnTo>
                <a:lnTo>
                  <a:pt x="45" y="832"/>
                </a:lnTo>
                <a:lnTo>
                  <a:pt x="56" y="841"/>
                </a:lnTo>
                <a:lnTo>
                  <a:pt x="69" y="849"/>
                </a:lnTo>
                <a:lnTo>
                  <a:pt x="81" y="857"/>
                </a:lnTo>
                <a:lnTo>
                  <a:pt x="95" y="863"/>
                </a:lnTo>
                <a:lnTo>
                  <a:pt x="102" y="866"/>
                </a:lnTo>
                <a:lnTo>
                  <a:pt x="109" y="867"/>
                </a:lnTo>
                <a:lnTo>
                  <a:pt x="116" y="870"/>
                </a:lnTo>
                <a:lnTo>
                  <a:pt x="125" y="871"/>
                </a:lnTo>
                <a:lnTo>
                  <a:pt x="132" y="872"/>
                </a:lnTo>
                <a:lnTo>
                  <a:pt x="140" y="874"/>
                </a:lnTo>
                <a:lnTo>
                  <a:pt x="149" y="874"/>
                </a:lnTo>
                <a:lnTo>
                  <a:pt x="156" y="874"/>
                </a:lnTo>
                <a:lnTo>
                  <a:pt x="1300" y="874"/>
                </a:lnTo>
                <a:lnTo>
                  <a:pt x="1307" y="874"/>
                </a:lnTo>
                <a:lnTo>
                  <a:pt x="1316" y="874"/>
                </a:lnTo>
                <a:lnTo>
                  <a:pt x="1324" y="872"/>
                </a:lnTo>
                <a:lnTo>
                  <a:pt x="1331" y="871"/>
                </a:lnTo>
                <a:lnTo>
                  <a:pt x="1338" y="870"/>
                </a:lnTo>
                <a:lnTo>
                  <a:pt x="1347" y="867"/>
                </a:lnTo>
                <a:lnTo>
                  <a:pt x="1354" y="866"/>
                </a:lnTo>
                <a:lnTo>
                  <a:pt x="1361" y="863"/>
                </a:lnTo>
                <a:lnTo>
                  <a:pt x="1375" y="857"/>
                </a:lnTo>
                <a:lnTo>
                  <a:pt x="1387" y="849"/>
                </a:lnTo>
                <a:lnTo>
                  <a:pt x="1400" y="841"/>
                </a:lnTo>
                <a:lnTo>
                  <a:pt x="1411" y="832"/>
                </a:lnTo>
                <a:lnTo>
                  <a:pt x="1421" y="821"/>
                </a:lnTo>
                <a:lnTo>
                  <a:pt x="1429" y="810"/>
                </a:lnTo>
                <a:lnTo>
                  <a:pt x="1438" y="798"/>
                </a:lnTo>
                <a:lnTo>
                  <a:pt x="1443" y="785"/>
                </a:lnTo>
                <a:lnTo>
                  <a:pt x="1446" y="778"/>
                </a:lnTo>
                <a:lnTo>
                  <a:pt x="1449" y="772"/>
                </a:lnTo>
                <a:lnTo>
                  <a:pt x="1452" y="765"/>
                </a:lnTo>
                <a:lnTo>
                  <a:pt x="1453" y="757"/>
                </a:lnTo>
                <a:lnTo>
                  <a:pt x="1454" y="751"/>
                </a:lnTo>
                <a:lnTo>
                  <a:pt x="1456" y="743"/>
                </a:lnTo>
                <a:lnTo>
                  <a:pt x="1456" y="737"/>
                </a:lnTo>
                <a:lnTo>
                  <a:pt x="1456" y="729"/>
                </a:lnTo>
                <a:lnTo>
                  <a:pt x="1456" y="145"/>
                </a:lnTo>
                <a:lnTo>
                  <a:pt x="1456" y="139"/>
                </a:lnTo>
                <a:lnTo>
                  <a:pt x="1456" y="131"/>
                </a:lnTo>
                <a:lnTo>
                  <a:pt x="1454" y="123"/>
                </a:lnTo>
                <a:lnTo>
                  <a:pt x="1453" y="117"/>
                </a:lnTo>
                <a:lnTo>
                  <a:pt x="1452" y="109"/>
                </a:lnTo>
                <a:lnTo>
                  <a:pt x="1449" y="102"/>
                </a:lnTo>
                <a:lnTo>
                  <a:pt x="1446" y="96"/>
                </a:lnTo>
                <a:lnTo>
                  <a:pt x="1443" y="89"/>
                </a:lnTo>
                <a:lnTo>
                  <a:pt x="1438" y="76"/>
                </a:lnTo>
                <a:lnTo>
                  <a:pt x="1429" y="64"/>
                </a:lnTo>
                <a:lnTo>
                  <a:pt x="1421" y="53"/>
                </a:lnTo>
                <a:lnTo>
                  <a:pt x="1411" y="42"/>
                </a:lnTo>
                <a:lnTo>
                  <a:pt x="1400" y="33"/>
                </a:lnTo>
                <a:lnTo>
                  <a:pt x="1387" y="25"/>
                </a:lnTo>
                <a:lnTo>
                  <a:pt x="1375" y="17"/>
                </a:lnTo>
                <a:lnTo>
                  <a:pt x="1361" y="11"/>
                </a:lnTo>
                <a:lnTo>
                  <a:pt x="1354" y="8"/>
                </a:lnTo>
                <a:lnTo>
                  <a:pt x="1347" y="7"/>
                </a:lnTo>
                <a:lnTo>
                  <a:pt x="1338" y="4"/>
                </a:lnTo>
                <a:lnTo>
                  <a:pt x="1331" y="3"/>
                </a:lnTo>
                <a:lnTo>
                  <a:pt x="1324" y="2"/>
                </a:lnTo>
                <a:lnTo>
                  <a:pt x="1316" y="0"/>
                </a:lnTo>
                <a:lnTo>
                  <a:pt x="1307" y="0"/>
                </a:lnTo>
                <a:lnTo>
                  <a:pt x="130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3" name="Freeform 15"/>
          <p:cNvSpPr>
            <a:spLocks/>
          </p:cNvSpPr>
          <p:nvPr/>
        </p:nvSpPr>
        <p:spPr bwMode="auto">
          <a:xfrm>
            <a:off x="5602288" y="2413000"/>
            <a:ext cx="1155700" cy="693738"/>
          </a:xfrm>
          <a:custGeom>
            <a:avLst/>
            <a:gdLst/>
            <a:ahLst/>
            <a:cxnLst>
              <a:cxn ang="0">
                <a:pos x="149" y="0"/>
              </a:cxn>
              <a:cxn ang="0">
                <a:pos x="132" y="2"/>
              </a:cxn>
              <a:cxn ang="0">
                <a:pos x="116" y="4"/>
              </a:cxn>
              <a:cxn ang="0">
                <a:pos x="102" y="8"/>
              </a:cxn>
              <a:cxn ang="0">
                <a:pos x="81" y="17"/>
              </a:cxn>
              <a:cxn ang="0">
                <a:pos x="56" y="33"/>
              </a:cxn>
              <a:cxn ang="0">
                <a:pos x="35" y="53"/>
              </a:cxn>
              <a:cxn ang="0">
                <a:pos x="18" y="76"/>
              </a:cxn>
              <a:cxn ang="0">
                <a:pos x="9" y="96"/>
              </a:cxn>
              <a:cxn ang="0">
                <a:pos x="4" y="109"/>
              </a:cxn>
              <a:cxn ang="0">
                <a:pos x="2" y="123"/>
              </a:cxn>
              <a:cxn ang="0">
                <a:pos x="0" y="139"/>
              </a:cxn>
              <a:cxn ang="0">
                <a:pos x="0" y="729"/>
              </a:cxn>
              <a:cxn ang="0">
                <a:pos x="0" y="743"/>
              </a:cxn>
              <a:cxn ang="0">
                <a:pos x="3" y="757"/>
              </a:cxn>
              <a:cxn ang="0">
                <a:pos x="7" y="772"/>
              </a:cxn>
              <a:cxn ang="0">
                <a:pos x="11" y="785"/>
              </a:cxn>
              <a:cxn ang="0">
                <a:pos x="27" y="810"/>
              </a:cxn>
              <a:cxn ang="0">
                <a:pos x="45" y="832"/>
              </a:cxn>
              <a:cxn ang="0">
                <a:pos x="69" y="849"/>
              </a:cxn>
              <a:cxn ang="0">
                <a:pos x="95" y="863"/>
              </a:cxn>
              <a:cxn ang="0">
                <a:pos x="109" y="867"/>
              </a:cxn>
              <a:cxn ang="0">
                <a:pos x="125" y="871"/>
              </a:cxn>
              <a:cxn ang="0">
                <a:pos x="140" y="874"/>
              </a:cxn>
              <a:cxn ang="0">
                <a:pos x="156" y="874"/>
              </a:cxn>
              <a:cxn ang="0">
                <a:pos x="1307" y="874"/>
              </a:cxn>
              <a:cxn ang="0">
                <a:pos x="1324" y="872"/>
              </a:cxn>
              <a:cxn ang="0">
                <a:pos x="1338" y="870"/>
              </a:cxn>
              <a:cxn ang="0">
                <a:pos x="1354" y="866"/>
              </a:cxn>
              <a:cxn ang="0">
                <a:pos x="1375" y="857"/>
              </a:cxn>
              <a:cxn ang="0">
                <a:pos x="1400" y="841"/>
              </a:cxn>
              <a:cxn ang="0">
                <a:pos x="1421" y="821"/>
              </a:cxn>
              <a:cxn ang="0">
                <a:pos x="1438" y="798"/>
              </a:cxn>
              <a:cxn ang="0">
                <a:pos x="1446" y="778"/>
              </a:cxn>
              <a:cxn ang="0">
                <a:pos x="1452" y="765"/>
              </a:cxn>
              <a:cxn ang="0">
                <a:pos x="1454" y="751"/>
              </a:cxn>
              <a:cxn ang="0">
                <a:pos x="1456" y="737"/>
              </a:cxn>
              <a:cxn ang="0">
                <a:pos x="1456" y="145"/>
              </a:cxn>
              <a:cxn ang="0">
                <a:pos x="1456" y="131"/>
              </a:cxn>
              <a:cxn ang="0">
                <a:pos x="1453" y="117"/>
              </a:cxn>
              <a:cxn ang="0">
                <a:pos x="1449" y="102"/>
              </a:cxn>
              <a:cxn ang="0">
                <a:pos x="1443" y="89"/>
              </a:cxn>
              <a:cxn ang="0">
                <a:pos x="1429" y="64"/>
              </a:cxn>
              <a:cxn ang="0">
                <a:pos x="1411" y="42"/>
              </a:cxn>
              <a:cxn ang="0">
                <a:pos x="1387" y="25"/>
              </a:cxn>
              <a:cxn ang="0">
                <a:pos x="1361" y="11"/>
              </a:cxn>
              <a:cxn ang="0">
                <a:pos x="1347" y="7"/>
              </a:cxn>
              <a:cxn ang="0">
                <a:pos x="1331" y="3"/>
              </a:cxn>
              <a:cxn ang="0">
                <a:pos x="1316" y="0"/>
              </a:cxn>
              <a:cxn ang="0">
                <a:pos x="1300" y="0"/>
              </a:cxn>
            </a:cxnLst>
            <a:rect l="0" t="0" r="r" b="b"/>
            <a:pathLst>
              <a:path w="1456" h="874">
                <a:moveTo>
                  <a:pt x="156" y="0"/>
                </a:moveTo>
                <a:lnTo>
                  <a:pt x="149" y="0"/>
                </a:lnTo>
                <a:lnTo>
                  <a:pt x="140" y="0"/>
                </a:lnTo>
                <a:lnTo>
                  <a:pt x="132" y="2"/>
                </a:lnTo>
                <a:lnTo>
                  <a:pt x="125" y="3"/>
                </a:lnTo>
                <a:lnTo>
                  <a:pt x="116" y="4"/>
                </a:lnTo>
                <a:lnTo>
                  <a:pt x="109" y="7"/>
                </a:lnTo>
                <a:lnTo>
                  <a:pt x="102" y="8"/>
                </a:lnTo>
                <a:lnTo>
                  <a:pt x="95" y="11"/>
                </a:lnTo>
                <a:lnTo>
                  <a:pt x="81" y="17"/>
                </a:lnTo>
                <a:lnTo>
                  <a:pt x="69" y="25"/>
                </a:lnTo>
                <a:lnTo>
                  <a:pt x="56" y="33"/>
                </a:lnTo>
                <a:lnTo>
                  <a:pt x="45" y="42"/>
                </a:lnTo>
                <a:lnTo>
                  <a:pt x="35" y="53"/>
                </a:lnTo>
                <a:lnTo>
                  <a:pt x="27" y="64"/>
                </a:lnTo>
                <a:lnTo>
                  <a:pt x="18" y="76"/>
                </a:lnTo>
                <a:lnTo>
                  <a:pt x="11" y="89"/>
                </a:lnTo>
                <a:lnTo>
                  <a:pt x="9" y="96"/>
                </a:lnTo>
                <a:lnTo>
                  <a:pt x="7" y="102"/>
                </a:lnTo>
                <a:lnTo>
                  <a:pt x="4" y="109"/>
                </a:lnTo>
                <a:lnTo>
                  <a:pt x="3" y="117"/>
                </a:lnTo>
                <a:lnTo>
                  <a:pt x="2" y="123"/>
                </a:lnTo>
                <a:lnTo>
                  <a:pt x="0" y="131"/>
                </a:lnTo>
                <a:lnTo>
                  <a:pt x="0" y="139"/>
                </a:lnTo>
                <a:lnTo>
                  <a:pt x="0" y="145"/>
                </a:lnTo>
                <a:lnTo>
                  <a:pt x="0" y="729"/>
                </a:lnTo>
                <a:lnTo>
                  <a:pt x="0" y="737"/>
                </a:lnTo>
                <a:lnTo>
                  <a:pt x="0" y="743"/>
                </a:lnTo>
                <a:lnTo>
                  <a:pt x="2" y="751"/>
                </a:lnTo>
                <a:lnTo>
                  <a:pt x="3" y="757"/>
                </a:lnTo>
                <a:lnTo>
                  <a:pt x="4" y="765"/>
                </a:lnTo>
                <a:lnTo>
                  <a:pt x="7" y="772"/>
                </a:lnTo>
                <a:lnTo>
                  <a:pt x="9" y="778"/>
                </a:lnTo>
                <a:lnTo>
                  <a:pt x="11" y="785"/>
                </a:lnTo>
                <a:lnTo>
                  <a:pt x="18" y="798"/>
                </a:lnTo>
                <a:lnTo>
                  <a:pt x="27" y="810"/>
                </a:lnTo>
                <a:lnTo>
                  <a:pt x="35" y="821"/>
                </a:lnTo>
                <a:lnTo>
                  <a:pt x="45" y="832"/>
                </a:lnTo>
                <a:lnTo>
                  <a:pt x="56" y="841"/>
                </a:lnTo>
                <a:lnTo>
                  <a:pt x="69" y="849"/>
                </a:lnTo>
                <a:lnTo>
                  <a:pt x="81" y="857"/>
                </a:lnTo>
                <a:lnTo>
                  <a:pt x="95" y="863"/>
                </a:lnTo>
                <a:lnTo>
                  <a:pt x="102" y="866"/>
                </a:lnTo>
                <a:lnTo>
                  <a:pt x="109" y="867"/>
                </a:lnTo>
                <a:lnTo>
                  <a:pt x="116" y="870"/>
                </a:lnTo>
                <a:lnTo>
                  <a:pt x="125" y="871"/>
                </a:lnTo>
                <a:lnTo>
                  <a:pt x="132" y="872"/>
                </a:lnTo>
                <a:lnTo>
                  <a:pt x="140" y="874"/>
                </a:lnTo>
                <a:lnTo>
                  <a:pt x="149" y="874"/>
                </a:lnTo>
                <a:lnTo>
                  <a:pt x="156" y="874"/>
                </a:lnTo>
                <a:lnTo>
                  <a:pt x="1300" y="874"/>
                </a:lnTo>
                <a:lnTo>
                  <a:pt x="1307" y="874"/>
                </a:lnTo>
                <a:lnTo>
                  <a:pt x="1316" y="874"/>
                </a:lnTo>
                <a:lnTo>
                  <a:pt x="1324" y="872"/>
                </a:lnTo>
                <a:lnTo>
                  <a:pt x="1331" y="871"/>
                </a:lnTo>
                <a:lnTo>
                  <a:pt x="1338" y="870"/>
                </a:lnTo>
                <a:lnTo>
                  <a:pt x="1347" y="867"/>
                </a:lnTo>
                <a:lnTo>
                  <a:pt x="1354" y="866"/>
                </a:lnTo>
                <a:lnTo>
                  <a:pt x="1361" y="863"/>
                </a:lnTo>
                <a:lnTo>
                  <a:pt x="1375" y="857"/>
                </a:lnTo>
                <a:lnTo>
                  <a:pt x="1387" y="849"/>
                </a:lnTo>
                <a:lnTo>
                  <a:pt x="1400" y="841"/>
                </a:lnTo>
                <a:lnTo>
                  <a:pt x="1411" y="832"/>
                </a:lnTo>
                <a:lnTo>
                  <a:pt x="1421" y="821"/>
                </a:lnTo>
                <a:lnTo>
                  <a:pt x="1429" y="810"/>
                </a:lnTo>
                <a:lnTo>
                  <a:pt x="1438" y="798"/>
                </a:lnTo>
                <a:lnTo>
                  <a:pt x="1443" y="785"/>
                </a:lnTo>
                <a:lnTo>
                  <a:pt x="1446" y="778"/>
                </a:lnTo>
                <a:lnTo>
                  <a:pt x="1449" y="772"/>
                </a:lnTo>
                <a:lnTo>
                  <a:pt x="1452" y="765"/>
                </a:lnTo>
                <a:lnTo>
                  <a:pt x="1453" y="757"/>
                </a:lnTo>
                <a:lnTo>
                  <a:pt x="1454" y="751"/>
                </a:lnTo>
                <a:lnTo>
                  <a:pt x="1456" y="743"/>
                </a:lnTo>
                <a:lnTo>
                  <a:pt x="1456" y="737"/>
                </a:lnTo>
                <a:lnTo>
                  <a:pt x="1456" y="729"/>
                </a:lnTo>
                <a:lnTo>
                  <a:pt x="1456" y="145"/>
                </a:lnTo>
                <a:lnTo>
                  <a:pt x="1456" y="139"/>
                </a:lnTo>
                <a:lnTo>
                  <a:pt x="1456" y="131"/>
                </a:lnTo>
                <a:lnTo>
                  <a:pt x="1454" y="123"/>
                </a:lnTo>
                <a:lnTo>
                  <a:pt x="1453" y="117"/>
                </a:lnTo>
                <a:lnTo>
                  <a:pt x="1452" y="109"/>
                </a:lnTo>
                <a:lnTo>
                  <a:pt x="1449" y="102"/>
                </a:lnTo>
                <a:lnTo>
                  <a:pt x="1446" y="96"/>
                </a:lnTo>
                <a:lnTo>
                  <a:pt x="1443" y="89"/>
                </a:lnTo>
                <a:lnTo>
                  <a:pt x="1438" y="76"/>
                </a:lnTo>
                <a:lnTo>
                  <a:pt x="1429" y="64"/>
                </a:lnTo>
                <a:lnTo>
                  <a:pt x="1421" y="53"/>
                </a:lnTo>
                <a:lnTo>
                  <a:pt x="1411" y="42"/>
                </a:lnTo>
                <a:lnTo>
                  <a:pt x="1400" y="33"/>
                </a:lnTo>
                <a:lnTo>
                  <a:pt x="1387" y="25"/>
                </a:lnTo>
                <a:lnTo>
                  <a:pt x="1375" y="17"/>
                </a:lnTo>
                <a:lnTo>
                  <a:pt x="1361" y="11"/>
                </a:lnTo>
                <a:lnTo>
                  <a:pt x="1354" y="8"/>
                </a:lnTo>
                <a:lnTo>
                  <a:pt x="1347" y="7"/>
                </a:lnTo>
                <a:lnTo>
                  <a:pt x="1338" y="4"/>
                </a:lnTo>
                <a:lnTo>
                  <a:pt x="1331" y="3"/>
                </a:lnTo>
                <a:lnTo>
                  <a:pt x="1324" y="2"/>
                </a:lnTo>
                <a:lnTo>
                  <a:pt x="1316" y="0"/>
                </a:lnTo>
                <a:lnTo>
                  <a:pt x="1307" y="0"/>
                </a:lnTo>
                <a:lnTo>
                  <a:pt x="1300" y="0"/>
                </a:lnTo>
                <a:lnTo>
                  <a:pt x="156" y="0"/>
                </a:lnTo>
              </a:path>
            </a:pathLst>
          </a:custGeom>
          <a:solidFill>
            <a:schemeClr val="accent2"/>
          </a:solidFill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4" name="Rectangle 16"/>
          <p:cNvSpPr>
            <a:spLocks noChangeArrowheads="1"/>
          </p:cNvSpPr>
          <p:nvPr/>
        </p:nvSpPr>
        <p:spPr bwMode="auto">
          <a:xfrm>
            <a:off x="5961063" y="2492375"/>
            <a:ext cx="43021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Other </a:t>
            </a:r>
            <a:endParaRPr lang="pl-PL" sz="2800" b="1" u="sng"/>
          </a:p>
        </p:txBody>
      </p:sp>
      <p:sp>
        <p:nvSpPr>
          <p:cNvPr id="3606545" name="Rectangle 17"/>
          <p:cNvSpPr>
            <a:spLocks noChangeArrowheads="1"/>
          </p:cNvSpPr>
          <p:nvPr/>
        </p:nvSpPr>
        <p:spPr bwMode="auto">
          <a:xfrm>
            <a:off x="5746750" y="2678113"/>
            <a:ext cx="8429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subsystems</a:t>
            </a:r>
            <a:endParaRPr lang="pl-PL" sz="2800" b="1" u="sng"/>
          </a:p>
        </p:txBody>
      </p:sp>
      <p:sp>
        <p:nvSpPr>
          <p:cNvPr id="3606546" name="Freeform 18"/>
          <p:cNvSpPr>
            <a:spLocks/>
          </p:cNvSpPr>
          <p:nvPr/>
        </p:nvSpPr>
        <p:spPr bwMode="auto">
          <a:xfrm>
            <a:off x="5129213" y="2903538"/>
            <a:ext cx="1155700" cy="692150"/>
          </a:xfrm>
          <a:custGeom>
            <a:avLst/>
            <a:gdLst/>
            <a:ahLst/>
            <a:cxnLst>
              <a:cxn ang="0">
                <a:pos x="148" y="0"/>
              </a:cxn>
              <a:cxn ang="0">
                <a:pos x="131" y="1"/>
              </a:cxn>
              <a:cxn ang="0">
                <a:pos x="116" y="4"/>
              </a:cxn>
              <a:cxn ang="0">
                <a:pos x="102" y="8"/>
              </a:cxn>
              <a:cxn ang="0">
                <a:pos x="81" y="17"/>
              </a:cxn>
              <a:cxn ang="0">
                <a:pos x="56" y="32"/>
              </a:cxn>
              <a:cxn ang="0">
                <a:pos x="35" y="52"/>
              </a:cxn>
              <a:cxn ang="0">
                <a:pos x="18" y="75"/>
              </a:cxn>
              <a:cxn ang="0">
                <a:pos x="8" y="95"/>
              </a:cxn>
              <a:cxn ang="0">
                <a:pos x="4" y="108"/>
              </a:cxn>
              <a:cxn ang="0">
                <a:pos x="1" y="122"/>
              </a:cxn>
              <a:cxn ang="0">
                <a:pos x="0" y="137"/>
              </a:cxn>
              <a:cxn ang="0">
                <a:pos x="0" y="728"/>
              </a:cxn>
              <a:cxn ang="0">
                <a:pos x="0" y="742"/>
              </a:cxn>
              <a:cxn ang="0">
                <a:pos x="3" y="757"/>
              </a:cxn>
              <a:cxn ang="0">
                <a:pos x="7" y="771"/>
              </a:cxn>
              <a:cxn ang="0">
                <a:pos x="11" y="784"/>
              </a:cxn>
              <a:cxn ang="0">
                <a:pos x="26" y="809"/>
              </a:cxn>
              <a:cxn ang="0">
                <a:pos x="45" y="831"/>
              </a:cxn>
              <a:cxn ang="0">
                <a:pos x="68" y="848"/>
              </a:cxn>
              <a:cxn ang="0">
                <a:pos x="95" y="861"/>
              </a:cxn>
              <a:cxn ang="0">
                <a:pos x="109" y="866"/>
              </a:cxn>
              <a:cxn ang="0">
                <a:pos x="124" y="870"/>
              </a:cxn>
              <a:cxn ang="0">
                <a:pos x="140" y="873"/>
              </a:cxn>
              <a:cxn ang="0">
                <a:pos x="155" y="873"/>
              </a:cxn>
              <a:cxn ang="0">
                <a:pos x="1307" y="873"/>
              </a:cxn>
              <a:cxn ang="0">
                <a:pos x="1324" y="872"/>
              </a:cxn>
              <a:cxn ang="0">
                <a:pos x="1338" y="869"/>
              </a:cxn>
              <a:cxn ang="0">
                <a:pos x="1353" y="864"/>
              </a:cxn>
              <a:cxn ang="0">
                <a:pos x="1374" y="856"/>
              </a:cxn>
              <a:cxn ang="0">
                <a:pos x="1399" y="840"/>
              </a:cxn>
              <a:cxn ang="0">
                <a:pos x="1420" y="821"/>
              </a:cxn>
              <a:cxn ang="0">
                <a:pos x="1437" y="797"/>
              </a:cxn>
              <a:cxn ang="0">
                <a:pos x="1446" y="778"/>
              </a:cxn>
              <a:cxn ang="0">
                <a:pos x="1451" y="765"/>
              </a:cxn>
              <a:cxn ang="0">
                <a:pos x="1454" y="750"/>
              </a:cxn>
              <a:cxn ang="0">
                <a:pos x="1455" y="736"/>
              </a:cxn>
              <a:cxn ang="0">
                <a:pos x="1455" y="145"/>
              </a:cxn>
              <a:cxn ang="0">
                <a:pos x="1455" y="130"/>
              </a:cxn>
              <a:cxn ang="0">
                <a:pos x="1453" y="116"/>
              </a:cxn>
              <a:cxn ang="0">
                <a:pos x="1448" y="102"/>
              </a:cxn>
              <a:cxn ang="0">
                <a:pos x="1443" y="88"/>
              </a:cxn>
              <a:cxn ang="0">
                <a:pos x="1429" y="64"/>
              </a:cxn>
              <a:cxn ang="0">
                <a:pos x="1411" y="42"/>
              </a:cxn>
              <a:cxn ang="0">
                <a:pos x="1387" y="25"/>
              </a:cxn>
              <a:cxn ang="0">
                <a:pos x="1360" y="10"/>
              </a:cxn>
              <a:cxn ang="0">
                <a:pos x="1346" y="6"/>
              </a:cxn>
              <a:cxn ang="0">
                <a:pos x="1331" y="2"/>
              </a:cxn>
              <a:cxn ang="0">
                <a:pos x="1315" y="0"/>
              </a:cxn>
              <a:cxn ang="0">
                <a:pos x="1300" y="0"/>
              </a:cxn>
            </a:cxnLst>
            <a:rect l="0" t="0" r="r" b="b"/>
            <a:pathLst>
              <a:path w="1455" h="873">
                <a:moveTo>
                  <a:pt x="155" y="0"/>
                </a:moveTo>
                <a:lnTo>
                  <a:pt x="148" y="0"/>
                </a:lnTo>
                <a:lnTo>
                  <a:pt x="140" y="0"/>
                </a:lnTo>
                <a:lnTo>
                  <a:pt x="131" y="1"/>
                </a:lnTo>
                <a:lnTo>
                  <a:pt x="124" y="2"/>
                </a:lnTo>
                <a:lnTo>
                  <a:pt x="116" y="4"/>
                </a:lnTo>
                <a:lnTo>
                  <a:pt x="109" y="6"/>
                </a:lnTo>
                <a:lnTo>
                  <a:pt x="102" y="8"/>
                </a:lnTo>
                <a:lnTo>
                  <a:pt x="95" y="10"/>
                </a:lnTo>
                <a:lnTo>
                  <a:pt x="81" y="17"/>
                </a:lnTo>
                <a:lnTo>
                  <a:pt x="68" y="25"/>
                </a:lnTo>
                <a:lnTo>
                  <a:pt x="56" y="32"/>
                </a:lnTo>
                <a:lnTo>
                  <a:pt x="45" y="42"/>
                </a:lnTo>
                <a:lnTo>
                  <a:pt x="35" y="52"/>
                </a:lnTo>
                <a:lnTo>
                  <a:pt x="26" y="64"/>
                </a:lnTo>
                <a:lnTo>
                  <a:pt x="18" y="75"/>
                </a:lnTo>
                <a:lnTo>
                  <a:pt x="11" y="88"/>
                </a:lnTo>
                <a:lnTo>
                  <a:pt x="8" y="95"/>
                </a:lnTo>
                <a:lnTo>
                  <a:pt x="7" y="102"/>
                </a:lnTo>
                <a:lnTo>
                  <a:pt x="4" y="108"/>
                </a:lnTo>
                <a:lnTo>
                  <a:pt x="3" y="116"/>
                </a:lnTo>
                <a:lnTo>
                  <a:pt x="1" y="122"/>
                </a:lnTo>
                <a:lnTo>
                  <a:pt x="0" y="130"/>
                </a:lnTo>
                <a:lnTo>
                  <a:pt x="0" y="137"/>
                </a:lnTo>
                <a:lnTo>
                  <a:pt x="0" y="145"/>
                </a:lnTo>
                <a:lnTo>
                  <a:pt x="0" y="728"/>
                </a:lnTo>
                <a:lnTo>
                  <a:pt x="0" y="736"/>
                </a:lnTo>
                <a:lnTo>
                  <a:pt x="0" y="742"/>
                </a:lnTo>
                <a:lnTo>
                  <a:pt x="1" y="750"/>
                </a:lnTo>
                <a:lnTo>
                  <a:pt x="3" y="757"/>
                </a:lnTo>
                <a:lnTo>
                  <a:pt x="4" y="765"/>
                </a:lnTo>
                <a:lnTo>
                  <a:pt x="7" y="771"/>
                </a:lnTo>
                <a:lnTo>
                  <a:pt x="8" y="778"/>
                </a:lnTo>
                <a:lnTo>
                  <a:pt x="11" y="784"/>
                </a:lnTo>
                <a:lnTo>
                  <a:pt x="18" y="797"/>
                </a:lnTo>
                <a:lnTo>
                  <a:pt x="26" y="809"/>
                </a:lnTo>
                <a:lnTo>
                  <a:pt x="35" y="821"/>
                </a:lnTo>
                <a:lnTo>
                  <a:pt x="45" y="831"/>
                </a:lnTo>
                <a:lnTo>
                  <a:pt x="56" y="840"/>
                </a:lnTo>
                <a:lnTo>
                  <a:pt x="68" y="848"/>
                </a:lnTo>
                <a:lnTo>
                  <a:pt x="81" y="856"/>
                </a:lnTo>
                <a:lnTo>
                  <a:pt x="95" y="861"/>
                </a:lnTo>
                <a:lnTo>
                  <a:pt x="102" y="864"/>
                </a:lnTo>
                <a:lnTo>
                  <a:pt x="109" y="866"/>
                </a:lnTo>
                <a:lnTo>
                  <a:pt x="116" y="869"/>
                </a:lnTo>
                <a:lnTo>
                  <a:pt x="124" y="870"/>
                </a:lnTo>
                <a:lnTo>
                  <a:pt x="131" y="872"/>
                </a:lnTo>
                <a:lnTo>
                  <a:pt x="140" y="873"/>
                </a:lnTo>
                <a:lnTo>
                  <a:pt x="148" y="873"/>
                </a:lnTo>
                <a:lnTo>
                  <a:pt x="155" y="873"/>
                </a:lnTo>
                <a:lnTo>
                  <a:pt x="1300" y="873"/>
                </a:lnTo>
                <a:lnTo>
                  <a:pt x="1307" y="873"/>
                </a:lnTo>
                <a:lnTo>
                  <a:pt x="1315" y="873"/>
                </a:lnTo>
                <a:lnTo>
                  <a:pt x="1324" y="872"/>
                </a:lnTo>
                <a:lnTo>
                  <a:pt x="1331" y="870"/>
                </a:lnTo>
                <a:lnTo>
                  <a:pt x="1338" y="869"/>
                </a:lnTo>
                <a:lnTo>
                  <a:pt x="1346" y="866"/>
                </a:lnTo>
                <a:lnTo>
                  <a:pt x="1353" y="864"/>
                </a:lnTo>
                <a:lnTo>
                  <a:pt x="1360" y="861"/>
                </a:lnTo>
                <a:lnTo>
                  <a:pt x="1374" y="856"/>
                </a:lnTo>
                <a:lnTo>
                  <a:pt x="1387" y="848"/>
                </a:lnTo>
                <a:lnTo>
                  <a:pt x="1399" y="840"/>
                </a:lnTo>
                <a:lnTo>
                  <a:pt x="1411" y="831"/>
                </a:lnTo>
                <a:lnTo>
                  <a:pt x="1420" y="821"/>
                </a:lnTo>
                <a:lnTo>
                  <a:pt x="1429" y="809"/>
                </a:lnTo>
                <a:lnTo>
                  <a:pt x="1437" y="797"/>
                </a:lnTo>
                <a:lnTo>
                  <a:pt x="1443" y="784"/>
                </a:lnTo>
                <a:lnTo>
                  <a:pt x="1446" y="778"/>
                </a:lnTo>
                <a:lnTo>
                  <a:pt x="1448" y="771"/>
                </a:lnTo>
                <a:lnTo>
                  <a:pt x="1451" y="765"/>
                </a:lnTo>
                <a:lnTo>
                  <a:pt x="1453" y="757"/>
                </a:lnTo>
                <a:lnTo>
                  <a:pt x="1454" y="750"/>
                </a:lnTo>
                <a:lnTo>
                  <a:pt x="1455" y="742"/>
                </a:lnTo>
                <a:lnTo>
                  <a:pt x="1455" y="736"/>
                </a:lnTo>
                <a:lnTo>
                  <a:pt x="1455" y="728"/>
                </a:lnTo>
                <a:lnTo>
                  <a:pt x="1455" y="145"/>
                </a:lnTo>
                <a:lnTo>
                  <a:pt x="1455" y="137"/>
                </a:lnTo>
                <a:lnTo>
                  <a:pt x="1455" y="130"/>
                </a:lnTo>
                <a:lnTo>
                  <a:pt x="1454" y="122"/>
                </a:lnTo>
                <a:lnTo>
                  <a:pt x="1453" y="116"/>
                </a:lnTo>
                <a:lnTo>
                  <a:pt x="1451" y="108"/>
                </a:lnTo>
                <a:lnTo>
                  <a:pt x="1448" y="102"/>
                </a:lnTo>
                <a:lnTo>
                  <a:pt x="1446" y="95"/>
                </a:lnTo>
                <a:lnTo>
                  <a:pt x="1443" y="88"/>
                </a:lnTo>
                <a:lnTo>
                  <a:pt x="1437" y="75"/>
                </a:lnTo>
                <a:lnTo>
                  <a:pt x="1429" y="64"/>
                </a:lnTo>
                <a:lnTo>
                  <a:pt x="1420" y="52"/>
                </a:lnTo>
                <a:lnTo>
                  <a:pt x="1411" y="42"/>
                </a:lnTo>
                <a:lnTo>
                  <a:pt x="1399" y="32"/>
                </a:lnTo>
                <a:lnTo>
                  <a:pt x="1387" y="25"/>
                </a:lnTo>
                <a:lnTo>
                  <a:pt x="1374" y="17"/>
                </a:lnTo>
                <a:lnTo>
                  <a:pt x="1360" y="10"/>
                </a:lnTo>
                <a:lnTo>
                  <a:pt x="1353" y="8"/>
                </a:lnTo>
                <a:lnTo>
                  <a:pt x="1346" y="6"/>
                </a:lnTo>
                <a:lnTo>
                  <a:pt x="1338" y="4"/>
                </a:lnTo>
                <a:lnTo>
                  <a:pt x="1331" y="2"/>
                </a:lnTo>
                <a:lnTo>
                  <a:pt x="1324" y="1"/>
                </a:lnTo>
                <a:lnTo>
                  <a:pt x="1315" y="0"/>
                </a:lnTo>
                <a:lnTo>
                  <a:pt x="1307" y="0"/>
                </a:lnTo>
                <a:lnTo>
                  <a:pt x="1300" y="0"/>
                </a:lnTo>
                <a:lnTo>
                  <a:pt x="155" y="0"/>
                </a:lnTo>
                <a:close/>
              </a:path>
            </a:pathLst>
          </a:custGeom>
          <a:solidFill>
            <a:srgbClr val="FF66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7" name="Freeform 19"/>
          <p:cNvSpPr>
            <a:spLocks/>
          </p:cNvSpPr>
          <p:nvPr/>
        </p:nvSpPr>
        <p:spPr bwMode="auto">
          <a:xfrm>
            <a:off x="5129213" y="2903538"/>
            <a:ext cx="1155700" cy="692150"/>
          </a:xfrm>
          <a:custGeom>
            <a:avLst/>
            <a:gdLst/>
            <a:ahLst/>
            <a:cxnLst>
              <a:cxn ang="0">
                <a:pos x="148" y="0"/>
              </a:cxn>
              <a:cxn ang="0">
                <a:pos x="131" y="1"/>
              </a:cxn>
              <a:cxn ang="0">
                <a:pos x="116" y="4"/>
              </a:cxn>
              <a:cxn ang="0">
                <a:pos x="102" y="8"/>
              </a:cxn>
              <a:cxn ang="0">
                <a:pos x="81" y="17"/>
              </a:cxn>
              <a:cxn ang="0">
                <a:pos x="56" y="32"/>
              </a:cxn>
              <a:cxn ang="0">
                <a:pos x="35" y="52"/>
              </a:cxn>
              <a:cxn ang="0">
                <a:pos x="18" y="75"/>
              </a:cxn>
              <a:cxn ang="0">
                <a:pos x="8" y="95"/>
              </a:cxn>
              <a:cxn ang="0">
                <a:pos x="4" y="108"/>
              </a:cxn>
              <a:cxn ang="0">
                <a:pos x="1" y="122"/>
              </a:cxn>
              <a:cxn ang="0">
                <a:pos x="0" y="137"/>
              </a:cxn>
              <a:cxn ang="0">
                <a:pos x="0" y="728"/>
              </a:cxn>
              <a:cxn ang="0">
                <a:pos x="0" y="742"/>
              </a:cxn>
              <a:cxn ang="0">
                <a:pos x="3" y="757"/>
              </a:cxn>
              <a:cxn ang="0">
                <a:pos x="7" y="771"/>
              </a:cxn>
              <a:cxn ang="0">
                <a:pos x="11" y="784"/>
              </a:cxn>
              <a:cxn ang="0">
                <a:pos x="26" y="809"/>
              </a:cxn>
              <a:cxn ang="0">
                <a:pos x="45" y="831"/>
              </a:cxn>
              <a:cxn ang="0">
                <a:pos x="68" y="848"/>
              </a:cxn>
              <a:cxn ang="0">
                <a:pos x="95" y="861"/>
              </a:cxn>
              <a:cxn ang="0">
                <a:pos x="109" y="866"/>
              </a:cxn>
              <a:cxn ang="0">
                <a:pos x="124" y="870"/>
              </a:cxn>
              <a:cxn ang="0">
                <a:pos x="140" y="873"/>
              </a:cxn>
              <a:cxn ang="0">
                <a:pos x="155" y="873"/>
              </a:cxn>
              <a:cxn ang="0">
                <a:pos x="1307" y="873"/>
              </a:cxn>
              <a:cxn ang="0">
                <a:pos x="1324" y="872"/>
              </a:cxn>
              <a:cxn ang="0">
                <a:pos x="1338" y="869"/>
              </a:cxn>
              <a:cxn ang="0">
                <a:pos x="1353" y="864"/>
              </a:cxn>
              <a:cxn ang="0">
                <a:pos x="1374" y="856"/>
              </a:cxn>
              <a:cxn ang="0">
                <a:pos x="1399" y="840"/>
              </a:cxn>
              <a:cxn ang="0">
                <a:pos x="1420" y="821"/>
              </a:cxn>
              <a:cxn ang="0">
                <a:pos x="1437" y="797"/>
              </a:cxn>
              <a:cxn ang="0">
                <a:pos x="1446" y="778"/>
              </a:cxn>
              <a:cxn ang="0">
                <a:pos x="1451" y="765"/>
              </a:cxn>
              <a:cxn ang="0">
                <a:pos x="1454" y="750"/>
              </a:cxn>
              <a:cxn ang="0">
                <a:pos x="1455" y="736"/>
              </a:cxn>
              <a:cxn ang="0">
                <a:pos x="1455" y="145"/>
              </a:cxn>
              <a:cxn ang="0">
                <a:pos x="1455" y="130"/>
              </a:cxn>
              <a:cxn ang="0">
                <a:pos x="1453" y="116"/>
              </a:cxn>
              <a:cxn ang="0">
                <a:pos x="1448" y="102"/>
              </a:cxn>
              <a:cxn ang="0">
                <a:pos x="1443" y="88"/>
              </a:cxn>
              <a:cxn ang="0">
                <a:pos x="1429" y="64"/>
              </a:cxn>
              <a:cxn ang="0">
                <a:pos x="1411" y="42"/>
              </a:cxn>
              <a:cxn ang="0">
                <a:pos x="1387" y="25"/>
              </a:cxn>
              <a:cxn ang="0">
                <a:pos x="1360" y="10"/>
              </a:cxn>
              <a:cxn ang="0">
                <a:pos x="1346" y="6"/>
              </a:cxn>
              <a:cxn ang="0">
                <a:pos x="1331" y="2"/>
              </a:cxn>
              <a:cxn ang="0">
                <a:pos x="1315" y="0"/>
              </a:cxn>
              <a:cxn ang="0">
                <a:pos x="1300" y="0"/>
              </a:cxn>
            </a:cxnLst>
            <a:rect l="0" t="0" r="r" b="b"/>
            <a:pathLst>
              <a:path w="1455" h="873">
                <a:moveTo>
                  <a:pt x="155" y="0"/>
                </a:moveTo>
                <a:lnTo>
                  <a:pt x="148" y="0"/>
                </a:lnTo>
                <a:lnTo>
                  <a:pt x="140" y="0"/>
                </a:lnTo>
                <a:lnTo>
                  <a:pt x="131" y="1"/>
                </a:lnTo>
                <a:lnTo>
                  <a:pt x="124" y="2"/>
                </a:lnTo>
                <a:lnTo>
                  <a:pt x="116" y="4"/>
                </a:lnTo>
                <a:lnTo>
                  <a:pt x="109" y="6"/>
                </a:lnTo>
                <a:lnTo>
                  <a:pt x="102" y="8"/>
                </a:lnTo>
                <a:lnTo>
                  <a:pt x="95" y="10"/>
                </a:lnTo>
                <a:lnTo>
                  <a:pt x="81" y="17"/>
                </a:lnTo>
                <a:lnTo>
                  <a:pt x="68" y="25"/>
                </a:lnTo>
                <a:lnTo>
                  <a:pt x="56" y="32"/>
                </a:lnTo>
                <a:lnTo>
                  <a:pt x="45" y="42"/>
                </a:lnTo>
                <a:lnTo>
                  <a:pt x="35" y="52"/>
                </a:lnTo>
                <a:lnTo>
                  <a:pt x="26" y="64"/>
                </a:lnTo>
                <a:lnTo>
                  <a:pt x="18" y="75"/>
                </a:lnTo>
                <a:lnTo>
                  <a:pt x="11" y="88"/>
                </a:lnTo>
                <a:lnTo>
                  <a:pt x="8" y="95"/>
                </a:lnTo>
                <a:lnTo>
                  <a:pt x="7" y="102"/>
                </a:lnTo>
                <a:lnTo>
                  <a:pt x="4" y="108"/>
                </a:lnTo>
                <a:lnTo>
                  <a:pt x="3" y="116"/>
                </a:lnTo>
                <a:lnTo>
                  <a:pt x="1" y="122"/>
                </a:lnTo>
                <a:lnTo>
                  <a:pt x="0" y="130"/>
                </a:lnTo>
                <a:lnTo>
                  <a:pt x="0" y="137"/>
                </a:lnTo>
                <a:lnTo>
                  <a:pt x="0" y="145"/>
                </a:lnTo>
                <a:lnTo>
                  <a:pt x="0" y="728"/>
                </a:lnTo>
                <a:lnTo>
                  <a:pt x="0" y="736"/>
                </a:lnTo>
                <a:lnTo>
                  <a:pt x="0" y="742"/>
                </a:lnTo>
                <a:lnTo>
                  <a:pt x="1" y="750"/>
                </a:lnTo>
                <a:lnTo>
                  <a:pt x="3" y="757"/>
                </a:lnTo>
                <a:lnTo>
                  <a:pt x="4" y="765"/>
                </a:lnTo>
                <a:lnTo>
                  <a:pt x="7" y="771"/>
                </a:lnTo>
                <a:lnTo>
                  <a:pt x="8" y="778"/>
                </a:lnTo>
                <a:lnTo>
                  <a:pt x="11" y="784"/>
                </a:lnTo>
                <a:lnTo>
                  <a:pt x="18" y="797"/>
                </a:lnTo>
                <a:lnTo>
                  <a:pt x="26" y="809"/>
                </a:lnTo>
                <a:lnTo>
                  <a:pt x="35" y="821"/>
                </a:lnTo>
                <a:lnTo>
                  <a:pt x="45" y="831"/>
                </a:lnTo>
                <a:lnTo>
                  <a:pt x="56" y="840"/>
                </a:lnTo>
                <a:lnTo>
                  <a:pt x="68" y="848"/>
                </a:lnTo>
                <a:lnTo>
                  <a:pt x="81" y="856"/>
                </a:lnTo>
                <a:lnTo>
                  <a:pt x="95" y="861"/>
                </a:lnTo>
                <a:lnTo>
                  <a:pt x="102" y="864"/>
                </a:lnTo>
                <a:lnTo>
                  <a:pt x="109" y="866"/>
                </a:lnTo>
                <a:lnTo>
                  <a:pt x="116" y="869"/>
                </a:lnTo>
                <a:lnTo>
                  <a:pt x="124" y="870"/>
                </a:lnTo>
                <a:lnTo>
                  <a:pt x="131" y="872"/>
                </a:lnTo>
                <a:lnTo>
                  <a:pt x="140" y="873"/>
                </a:lnTo>
                <a:lnTo>
                  <a:pt x="148" y="873"/>
                </a:lnTo>
                <a:lnTo>
                  <a:pt x="155" y="873"/>
                </a:lnTo>
                <a:lnTo>
                  <a:pt x="1300" y="873"/>
                </a:lnTo>
                <a:lnTo>
                  <a:pt x="1307" y="873"/>
                </a:lnTo>
                <a:lnTo>
                  <a:pt x="1315" y="873"/>
                </a:lnTo>
                <a:lnTo>
                  <a:pt x="1324" y="872"/>
                </a:lnTo>
                <a:lnTo>
                  <a:pt x="1331" y="870"/>
                </a:lnTo>
                <a:lnTo>
                  <a:pt x="1338" y="869"/>
                </a:lnTo>
                <a:lnTo>
                  <a:pt x="1346" y="866"/>
                </a:lnTo>
                <a:lnTo>
                  <a:pt x="1353" y="864"/>
                </a:lnTo>
                <a:lnTo>
                  <a:pt x="1360" y="861"/>
                </a:lnTo>
                <a:lnTo>
                  <a:pt x="1374" y="856"/>
                </a:lnTo>
                <a:lnTo>
                  <a:pt x="1387" y="848"/>
                </a:lnTo>
                <a:lnTo>
                  <a:pt x="1399" y="840"/>
                </a:lnTo>
                <a:lnTo>
                  <a:pt x="1411" y="831"/>
                </a:lnTo>
                <a:lnTo>
                  <a:pt x="1420" y="821"/>
                </a:lnTo>
                <a:lnTo>
                  <a:pt x="1429" y="809"/>
                </a:lnTo>
                <a:lnTo>
                  <a:pt x="1437" y="797"/>
                </a:lnTo>
                <a:lnTo>
                  <a:pt x="1443" y="784"/>
                </a:lnTo>
                <a:lnTo>
                  <a:pt x="1446" y="778"/>
                </a:lnTo>
                <a:lnTo>
                  <a:pt x="1448" y="771"/>
                </a:lnTo>
                <a:lnTo>
                  <a:pt x="1451" y="765"/>
                </a:lnTo>
                <a:lnTo>
                  <a:pt x="1453" y="757"/>
                </a:lnTo>
                <a:lnTo>
                  <a:pt x="1454" y="750"/>
                </a:lnTo>
                <a:lnTo>
                  <a:pt x="1455" y="742"/>
                </a:lnTo>
                <a:lnTo>
                  <a:pt x="1455" y="736"/>
                </a:lnTo>
                <a:lnTo>
                  <a:pt x="1455" y="728"/>
                </a:lnTo>
                <a:lnTo>
                  <a:pt x="1455" y="145"/>
                </a:lnTo>
                <a:lnTo>
                  <a:pt x="1455" y="137"/>
                </a:lnTo>
                <a:lnTo>
                  <a:pt x="1455" y="130"/>
                </a:lnTo>
                <a:lnTo>
                  <a:pt x="1454" y="122"/>
                </a:lnTo>
                <a:lnTo>
                  <a:pt x="1453" y="116"/>
                </a:lnTo>
                <a:lnTo>
                  <a:pt x="1451" y="108"/>
                </a:lnTo>
                <a:lnTo>
                  <a:pt x="1448" y="102"/>
                </a:lnTo>
                <a:lnTo>
                  <a:pt x="1446" y="95"/>
                </a:lnTo>
                <a:lnTo>
                  <a:pt x="1443" y="88"/>
                </a:lnTo>
                <a:lnTo>
                  <a:pt x="1437" y="75"/>
                </a:lnTo>
                <a:lnTo>
                  <a:pt x="1429" y="64"/>
                </a:lnTo>
                <a:lnTo>
                  <a:pt x="1420" y="52"/>
                </a:lnTo>
                <a:lnTo>
                  <a:pt x="1411" y="42"/>
                </a:lnTo>
                <a:lnTo>
                  <a:pt x="1399" y="32"/>
                </a:lnTo>
                <a:lnTo>
                  <a:pt x="1387" y="25"/>
                </a:lnTo>
                <a:lnTo>
                  <a:pt x="1374" y="17"/>
                </a:lnTo>
                <a:lnTo>
                  <a:pt x="1360" y="10"/>
                </a:lnTo>
                <a:lnTo>
                  <a:pt x="1353" y="8"/>
                </a:lnTo>
                <a:lnTo>
                  <a:pt x="1346" y="6"/>
                </a:lnTo>
                <a:lnTo>
                  <a:pt x="1338" y="4"/>
                </a:lnTo>
                <a:lnTo>
                  <a:pt x="1331" y="2"/>
                </a:lnTo>
                <a:lnTo>
                  <a:pt x="1324" y="1"/>
                </a:lnTo>
                <a:lnTo>
                  <a:pt x="1315" y="0"/>
                </a:lnTo>
                <a:lnTo>
                  <a:pt x="1307" y="0"/>
                </a:lnTo>
                <a:lnTo>
                  <a:pt x="1300" y="0"/>
                </a:lnTo>
                <a:lnTo>
                  <a:pt x="155" y="0"/>
                </a:lnTo>
              </a:path>
            </a:pathLst>
          </a:custGeom>
          <a:noFill/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48" name="Rectangle 20"/>
          <p:cNvSpPr>
            <a:spLocks noChangeArrowheads="1"/>
          </p:cNvSpPr>
          <p:nvPr/>
        </p:nvSpPr>
        <p:spPr bwMode="auto">
          <a:xfrm>
            <a:off x="5370513" y="2982913"/>
            <a:ext cx="63341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Core IMS</a:t>
            </a:r>
            <a:endParaRPr lang="pl-PL" sz="2800" b="1" u="sng"/>
          </a:p>
        </p:txBody>
      </p:sp>
      <p:sp>
        <p:nvSpPr>
          <p:cNvPr id="3606549" name="Freeform 21"/>
          <p:cNvSpPr>
            <a:spLocks/>
          </p:cNvSpPr>
          <p:nvPr/>
        </p:nvSpPr>
        <p:spPr bwMode="auto">
          <a:xfrm>
            <a:off x="4813300" y="3244850"/>
            <a:ext cx="1157288" cy="693738"/>
          </a:xfrm>
          <a:custGeom>
            <a:avLst/>
            <a:gdLst/>
            <a:ahLst/>
            <a:cxnLst>
              <a:cxn ang="0">
                <a:pos x="148" y="0"/>
              </a:cxn>
              <a:cxn ang="0">
                <a:pos x="133" y="2"/>
              </a:cxn>
              <a:cxn ang="0">
                <a:pos x="118" y="4"/>
              </a:cxn>
              <a:cxn ang="0">
                <a:pos x="104" y="10"/>
              </a:cxn>
              <a:cxn ang="0">
                <a:pos x="83" y="17"/>
              </a:cxn>
              <a:cxn ang="0">
                <a:pos x="57" y="33"/>
              </a:cxn>
              <a:cxn ang="0">
                <a:pos x="36" y="53"/>
              </a:cxn>
              <a:cxn ang="0">
                <a:pos x="19" y="76"/>
              </a:cxn>
              <a:cxn ang="0">
                <a:pos x="10" y="96"/>
              </a:cxn>
              <a:cxn ang="0">
                <a:pos x="5" y="109"/>
              </a:cxn>
              <a:cxn ang="0">
                <a:pos x="3" y="123"/>
              </a:cxn>
              <a:cxn ang="0">
                <a:pos x="0" y="139"/>
              </a:cxn>
              <a:cxn ang="0">
                <a:pos x="0" y="729"/>
              </a:cxn>
              <a:cxn ang="0">
                <a:pos x="1" y="743"/>
              </a:cxn>
              <a:cxn ang="0">
                <a:pos x="4" y="757"/>
              </a:cxn>
              <a:cxn ang="0">
                <a:pos x="7" y="772"/>
              </a:cxn>
              <a:cxn ang="0">
                <a:pos x="12" y="785"/>
              </a:cxn>
              <a:cxn ang="0">
                <a:pos x="26" y="810"/>
              </a:cxn>
              <a:cxn ang="0">
                <a:pos x="46" y="832"/>
              </a:cxn>
              <a:cxn ang="0">
                <a:pos x="70" y="849"/>
              </a:cxn>
              <a:cxn ang="0">
                <a:pos x="97" y="863"/>
              </a:cxn>
              <a:cxn ang="0">
                <a:pos x="111" y="867"/>
              </a:cxn>
              <a:cxn ang="0">
                <a:pos x="125" y="871"/>
              </a:cxn>
              <a:cxn ang="0">
                <a:pos x="141" y="873"/>
              </a:cxn>
              <a:cxn ang="0">
                <a:pos x="157" y="875"/>
              </a:cxn>
              <a:cxn ang="0">
                <a:pos x="1308" y="873"/>
              </a:cxn>
              <a:cxn ang="0">
                <a:pos x="1324" y="872"/>
              </a:cxn>
              <a:cxn ang="0">
                <a:pos x="1339" y="870"/>
              </a:cxn>
              <a:cxn ang="0">
                <a:pos x="1355" y="866"/>
              </a:cxn>
              <a:cxn ang="0">
                <a:pos x="1374" y="857"/>
              </a:cxn>
              <a:cxn ang="0">
                <a:pos x="1399" y="841"/>
              </a:cxn>
              <a:cxn ang="0">
                <a:pos x="1420" y="821"/>
              </a:cxn>
              <a:cxn ang="0">
                <a:pos x="1437" y="798"/>
              </a:cxn>
              <a:cxn ang="0">
                <a:pos x="1447" y="778"/>
              </a:cxn>
              <a:cxn ang="0">
                <a:pos x="1451" y="765"/>
              </a:cxn>
              <a:cxn ang="0">
                <a:pos x="1454" y="751"/>
              </a:cxn>
              <a:cxn ang="0">
                <a:pos x="1457" y="736"/>
              </a:cxn>
              <a:cxn ang="0">
                <a:pos x="1457" y="145"/>
              </a:cxn>
              <a:cxn ang="0">
                <a:pos x="1455" y="131"/>
              </a:cxn>
              <a:cxn ang="0">
                <a:pos x="1454" y="117"/>
              </a:cxn>
              <a:cxn ang="0">
                <a:pos x="1450" y="102"/>
              </a:cxn>
              <a:cxn ang="0">
                <a:pos x="1444" y="89"/>
              </a:cxn>
              <a:cxn ang="0">
                <a:pos x="1430" y="64"/>
              </a:cxn>
              <a:cxn ang="0">
                <a:pos x="1411" y="42"/>
              </a:cxn>
              <a:cxn ang="0">
                <a:pos x="1388" y="25"/>
              </a:cxn>
              <a:cxn ang="0">
                <a:pos x="1362" y="12"/>
              </a:cxn>
              <a:cxn ang="0">
                <a:pos x="1346" y="7"/>
              </a:cxn>
              <a:cxn ang="0">
                <a:pos x="1332" y="3"/>
              </a:cxn>
              <a:cxn ang="0">
                <a:pos x="1317" y="0"/>
              </a:cxn>
              <a:cxn ang="0">
                <a:pos x="1300" y="0"/>
              </a:cxn>
            </a:cxnLst>
            <a:rect l="0" t="0" r="r" b="b"/>
            <a:pathLst>
              <a:path w="1457" h="875">
                <a:moveTo>
                  <a:pt x="157" y="0"/>
                </a:moveTo>
                <a:lnTo>
                  <a:pt x="148" y="0"/>
                </a:lnTo>
                <a:lnTo>
                  <a:pt x="141" y="0"/>
                </a:lnTo>
                <a:lnTo>
                  <a:pt x="133" y="2"/>
                </a:lnTo>
                <a:lnTo>
                  <a:pt x="125" y="3"/>
                </a:lnTo>
                <a:lnTo>
                  <a:pt x="118" y="4"/>
                </a:lnTo>
                <a:lnTo>
                  <a:pt x="111" y="7"/>
                </a:lnTo>
                <a:lnTo>
                  <a:pt x="104" y="10"/>
                </a:lnTo>
                <a:lnTo>
                  <a:pt x="97" y="12"/>
                </a:lnTo>
                <a:lnTo>
                  <a:pt x="83" y="17"/>
                </a:lnTo>
                <a:lnTo>
                  <a:pt x="70" y="25"/>
                </a:lnTo>
                <a:lnTo>
                  <a:pt x="57" y="33"/>
                </a:lnTo>
                <a:lnTo>
                  <a:pt x="46" y="42"/>
                </a:lnTo>
                <a:lnTo>
                  <a:pt x="36" y="53"/>
                </a:lnTo>
                <a:lnTo>
                  <a:pt x="26" y="64"/>
                </a:lnTo>
                <a:lnTo>
                  <a:pt x="19" y="76"/>
                </a:lnTo>
                <a:lnTo>
                  <a:pt x="12" y="89"/>
                </a:lnTo>
                <a:lnTo>
                  <a:pt x="10" y="96"/>
                </a:lnTo>
                <a:lnTo>
                  <a:pt x="7" y="102"/>
                </a:lnTo>
                <a:lnTo>
                  <a:pt x="5" y="109"/>
                </a:lnTo>
                <a:lnTo>
                  <a:pt x="4" y="117"/>
                </a:lnTo>
                <a:lnTo>
                  <a:pt x="3" y="123"/>
                </a:lnTo>
                <a:lnTo>
                  <a:pt x="1" y="131"/>
                </a:lnTo>
                <a:lnTo>
                  <a:pt x="0" y="139"/>
                </a:lnTo>
                <a:lnTo>
                  <a:pt x="0" y="145"/>
                </a:lnTo>
                <a:lnTo>
                  <a:pt x="0" y="729"/>
                </a:lnTo>
                <a:lnTo>
                  <a:pt x="0" y="736"/>
                </a:lnTo>
                <a:lnTo>
                  <a:pt x="1" y="743"/>
                </a:lnTo>
                <a:lnTo>
                  <a:pt x="3" y="751"/>
                </a:lnTo>
                <a:lnTo>
                  <a:pt x="4" y="757"/>
                </a:lnTo>
                <a:lnTo>
                  <a:pt x="5" y="765"/>
                </a:lnTo>
                <a:lnTo>
                  <a:pt x="7" y="772"/>
                </a:lnTo>
                <a:lnTo>
                  <a:pt x="10" y="778"/>
                </a:lnTo>
                <a:lnTo>
                  <a:pt x="12" y="785"/>
                </a:lnTo>
                <a:lnTo>
                  <a:pt x="19" y="798"/>
                </a:lnTo>
                <a:lnTo>
                  <a:pt x="26" y="810"/>
                </a:lnTo>
                <a:lnTo>
                  <a:pt x="36" y="821"/>
                </a:lnTo>
                <a:lnTo>
                  <a:pt x="46" y="832"/>
                </a:lnTo>
                <a:lnTo>
                  <a:pt x="57" y="841"/>
                </a:lnTo>
                <a:lnTo>
                  <a:pt x="70" y="849"/>
                </a:lnTo>
                <a:lnTo>
                  <a:pt x="83" y="857"/>
                </a:lnTo>
                <a:lnTo>
                  <a:pt x="97" y="863"/>
                </a:lnTo>
                <a:lnTo>
                  <a:pt x="104" y="866"/>
                </a:lnTo>
                <a:lnTo>
                  <a:pt x="111" y="867"/>
                </a:lnTo>
                <a:lnTo>
                  <a:pt x="118" y="870"/>
                </a:lnTo>
                <a:lnTo>
                  <a:pt x="125" y="871"/>
                </a:lnTo>
                <a:lnTo>
                  <a:pt x="133" y="872"/>
                </a:lnTo>
                <a:lnTo>
                  <a:pt x="141" y="873"/>
                </a:lnTo>
                <a:lnTo>
                  <a:pt x="148" y="873"/>
                </a:lnTo>
                <a:lnTo>
                  <a:pt x="157" y="875"/>
                </a:lnTo>
                <a:lnTo>
                  <a:pt x="1300" y="875"/>
                </a:lnTo>
                <a:lnTo>
                  <a:pt x="1308" y="873"/>
                </a:lnTo>
                <a:lnTo>
                  <a:pt x="1317" y="873"/>
                </a:lnTo>
                <a:lnTo>
                  <a:pt x="1324" y="872"/>
                </a:lnTo>
                <a:lnTo>
                  <a:pt x="1332" y="871"/>
                </a:lnTo>
                <a:lnTo>
                  <a:pt x="1339" y="870"/>
                </a:lnTo>
                <a:lnTo>
                  <a:pt x="1346" y="867"/>
                </a:lnTo>
                <a:lnTo>
                  <a:pt x="1355" y="866"/>
                </a:lnTo>
                <a:lnTo>
                  <a:pt x="1362" y="863"/>
                </a:lnTo>
                <a:lnTo>
                  <a:pt x="1374" y="857"/>
                </a:lnTo>
                <a:lnTo>
                  <a:pt x="1388" y="849"/>
                </a:lnTo>
                <a:lnTo>
                  <a:pt x="1399" y="841"/>
                </a:lnTo>
                <a:lnTo>
                  <a:pt x="1411" y="832"/>
                </a:lnTo>
                <a:lnTo>
                  <a:pt x="1420" y="821"/>
                </a:lnTo>
                <a:lnTo>
                  <a:pt x="1430" y="810"/>
                </a:lnTo>
                <a:lnTo>
                  <a:pt x="1437" y="798"/>
                </a:lnTo>
                <a:lnTo>
                  <a:pt x="1444" y="785"/>
                </a:lnTo>
                <a:lnTo>
                  <a:pt x="1447" y="778"/>
                </a:lnTo>
                <a:lnTo>
                  <a:pt x="1450" y="772"/>
                </a:lnTo>
                <a:lnTo>
                  <a:pt x="1451" y="765"/>
                </a:lnTo>
                <a:lnTo>
                  <a:pt x="1454" y="757"/>
                </a:lnTo>
                <a:lnTo>
                  <a:pt x="1454" y="751"/>
                </a:lnTo>
                <a:lnTo>
                  <a:pt x="1455" y="743"/>
                </a:lnTo>
                <a:lnTo>
                  <a:pt x="1457" y="736"/>
                </a:lnTo>
                <a:lnTo>
                  <a:pt x="1457" y="729"/>
                </a:lnTo>
                <a:lnTo>
                  <a:pt x="1457" y="145"/>
                </a:lnTo>
                <a:lnTo>
                  <a:pt x="1457" y="139"/>
                </a:lnTo>
                <a:lnTo>
                  <a:pt x="1455" y="131"/>
                </a:lnTo>
                <a:lnTo>
                  <a:pt x="1454" y="123"/>
                </a:lnTo>
                <a:lnTo>
                  <a:pt x="1454" y="117"/>
                </a:lnTo>
                <a:lnTo>
                  <a:pt x="1451" y="109"/>
                </a:lnTo>
                <a:lnTo>
                  <a:pt x="1450" y="102"/>
                </a:lnTo>
                <a:lnTo>
                  <a:pt x="1447" y="96"/>
                </a:lnTo>
                <a:lnTo>
                  <a:pt x="1444" y="89"/>
                </a:lnTo>
                <a:lnTo>
                  <a:pt x="1437" y="76"/>
                </a:lnTo>
                <a:lnTo>
                  <a:pt x="1430" y="64"/>
                </a:lnTo>
                <a:lnTo>
                  <a:pt x="1420" y="53"/>
                </a:lnTo>
                <a:lnTo>
                  <a:pt x="1411" y="42"/>
                </a:lnTo>
                <a:lnTo>
                  <a:pt x="1399" y="33"/>
                </a:lnTo>
                <a:lnTo>
                  <a:pt x="1388" y="25"/>
                </a:lnTo>
                <a:lnTo>
                  <a:pt x="1374" y="17"/>
                </a:lnTo>
                <a:lnTo>
                  <a:pt x="1362" y="12"/>
                </a:lnTo>
                <a:lnTo>
                  <a:pt x="1355" y="10"/>
                </a:lnTo>
                <a:lnTo>
                  <a:pt x="1346" y="7"/>
                </a:lnTo>
                <a:lnTo>
                  <a:pt x="1339" y="4"/>
                </a:lnTo>
                <a:lnTo>
                  <a:pt x="1332" y="3"/>
                </a:lnTo>
                <a:lnTo>
                  <a:pt x="1324" y="2"/>
                </a:lnTo>
                <a:lnTo>
                  <a:pt x="1317" y="0"/>
                </a:lnTo>
                <a:lnTo>
                  <a:pt x="1308" y="0"/>
                </a:lnTo>
                <a:lnTo>
                  <a:pt x="130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66FF3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0" name="Freeform 22"/>
          <p:cNvSpPr>
            <a:spLocks/>
          </p:cNvSpPr>
          <p:nvPr/>
        </p:nvSpPr>
        <p:spPr bwMode="auto">
          <a:xfrm>
            <a:off x="4813300" y="3244850"/>
            <a:ext cx="1157288" cy="693738"/>
          </a:xfrm>
          <a:custGeom>
            <a:avLst/>
            <a:gdLst/>
            <a:ahLst/>
            <a:cxnLst>
              <a:cxn ang="0">
                <a:pos x="148" y="0"/>
              </a:cxn>
              <a:cxn ang="0">
                <a:pos x="133" y="2"/>
              </a:cxn>
              <a:cxn ang="0">
                <a:pos x="118" y="4"/>
              </a:cxn>
              <a:cxn ang="0">
                <a:pos x="104" y="10"/>
              </a:cxn>
              <a:cxn ang="0">
                <a:pos x="83" y="17"/>
              </a:cxn>
              <a:cxn ang="0">
                <a:pos x="57" y="33"/>
              </a:cxn>
              <a:cxn ang="0">
                <a:pos x="36" y="53"/>
              </a:cxn>
              <a:cxn ang="0">
                <a:pos x="19" y="76"/>
              </a:cxn>
              <a:cxn ang="0">
                <a:pos x="10" y="96"/>
              </a:cxn>
              <a:cxn ang="0">
                <a:pos x="5" y="109"/>
              </a:cxn>
              <a:cxn ang="0">
                <a:pos x="3" y="123"/>
              </a:cxn>
              <a:cxn ang="0">
                <a:pos x="0" y="139"/>
              </a:cxn>
              <a:cxn ang="0">
                <a:pos x="0" y="729"/>
              </a:cxn>
              <a:cxn ang="0">
                <a:pos x="1" y="743"/>
              </a:cxn>
              <a:cxn ang="0">
                <a:pos x="4" y="757"/>
              </a:cxn>
              <a:cxn ang="0">
                <a:pos x="7" y="772"/>
              </a:cxn>
              <a:cxn ang="0">
                <a:pos x="12" y="785"/>
              </a:cxn>
              <a:cxn ang="0">
                <a:pos x="26" y="810"/>
              </a:cxn>
              <a:cxn ang="0">
                <a:pos x="46" y="832"/>
              </a:cxn>
              <a:cxn ang="0">
                <a:pos x="70" y="849"/>
              </a:cxn>
              <a:cxn ang="0">
                <a:pos x="97" y="863"/>
              </a:cxn>
              <a:cxn ang="0">
                <a:pos x="111" y="867"/>
              </a:cxn>
              <a:cxn ang="0">
                <a:pos x="125" y="871"/>
              </a:cxn>
              <a:cxn ang="0">
                <a:pos x="141" y="873"/>
              </a:cxn>
              <a:cxn ang="0">
                <a:pos x="157" y="875"/>
              </a:cxn>
              <a:cxn ang="0">
                <a:pos x="1308" y="873"/>
              </a:cxn>
              <a:cxn ang="0">
                <a:pos x="1324" y="872"/>
              </a:cxn>
              <a:cxn ang="0">
                <a:pos x="1339" y="870"/>
              </a:cxn>
              <a:cxn ang="0">
                <a:pos x="1355" y="866"/>
              </a:cxn>
              <a:cxn ang="0">
                <a:pos x="1374" y="857"/>
              </a:cxn>
              <a:cxn ang="0">
                <a:pos x="1399" y="841"/>
              </a:cxn>
              <a:cxn ang="0">
                <a:pos x="1420" y="821"/>
              </a:cxn>
              <a:cxn ang="0">
                <a:pos x="1437" y="798"/>
              </a:cxn>
              <a:cxn ang="0">
                <a:pos x="1447" y="778"/>
              </a:cxn>
              <a:cxn ang="0">
                <a:pos x="1451" y="765"/>
              </a:cxn>
              <a:cxn ang="0">
                <a:pos x="1454" y="751"/>
              </a:cxn>
              <a:cxn ang="0">
                <a:pos x="1457" y="736"/>
              </a:cxn>
              <a:cxn ang="0">
                <a:pos x="1457" y="145"/>
              </a:cxn>
              <a:cxn ang="0">
                <a:pos x="1455" y="131"/>
              </a:cxn>
              <a:cxn ang="0">
                <a:pos x="1454" y="117"/>
              </a:cxn>
              <a:cxn ang="0">
                <a:pos x="1450" y="102"/>
              </a:cxn>
              <a:cxn ang="0">
                <a:pos x="1444" y="89"/>
              </a:cxn>
              <a:cxn ang="0">
                <a:pos x="1430" y="64"/>
              </a:cxn>
              <a:cxn ang="0">
                <a:pos x="1411" y="42"/>
              </a:cxn>
              <a:cxn ang="0">
                <a:pos x="1388" y="25"/>
              </a:cxn>
              <a:cxn ang="0">
                <a:pos x="1362" y="12"/>
              </a:cxn>
              <a:cxn ang="0">
                <a:pos x="1346" y="7"/>
              </a:cxn>
              <a:cxn ang="0">
                <a:pos x="1332" y="3"/>
              </a:cxn>
              <a:cxn ang="0">
                <a:pos x="1317" y="0"/>
              </a:cxn>
              <a:cxn ang="0">
                <a:pos x="1300" y="0"/>
              </a:cxn>
            </a:cxnLst>
            <a:rect l="0" t="0" r="r" b="b"/>
            <a:pathLst>
              <a:path w="1457" h="875">
                <a:moveTo>
                  <a:pt x="157" y="0"/>
                </a:moveTo>
                <a:lnTo>
                  <a:pt x="148" y="0"/>
                </a:lnTo>
                <a:lnTo>
                  <a:pt x="141" y="0"/>
                </a:lnTo>
                <a:lnTo>
                  <a:pt x="133" y="2"/>
                </a:lnTo>
                <a:lnTo>
                  <a:pt x="125" y="3"/>
                </a:lnTo>
                <a:lnTo>
                  <a:pt x="118" y="4"/>
                </a:lnTo>
                <a:lnTo>
                  <a:pt x="111" y="7"/>
                </a:lnTo>
                <a:lnTo>
                  <a:pt x="104" y="10"/>
                </a:lnTo>
                <a:lnTo>
                  <a:pt x="97" y="12"/>
                </a:lnTo>
                <a:lnTo>
                  <a:pt x="83" y="17"/>
                </a:lnTo>
                <a:lnTo>
                  <a:pt x="70" y="25"/>
                </a:lnTo>
                <a:lnTo>
                  <a:pt x="57" y="33"/>
                </a:lnTo>
                <a:lnTo>
                  <a:pt x="46" y="42"/>
                </a:lnTo>
                <a:lnTo>
                  <a:pt x="36" y="53"/>
                </a:lnTo>
                <a:lnTo>
                  <a:pt x="26" y="64"/>
                </a:lnTo>
                <a:lnTo>
                  <a:pt x="19" y="76"/>
                </a:lnTo>
                <a:lnTo>
                  <a:pt x="12" y="89"/>
                </a:lnTo>
                <a:lnTo>
                  <a:pt x="10" y="96"/>
                </a:lnTo>
                <a:lnTo>
                  <a:pt x="7" y="102"/>
                </a:lnTo>
                <a:lnTo>
                  <a:pt x="5" y="109"/>
                </a:lnTo>
                <a:lnTo>
                  <a:pt x="4" y="117"/>
                </a:lnTo>
                <a:lnTo>
                  <a:pt x="3" y="123"/>
                </a:lnTo>
                <a:lnTo>
                  <a:pt x="1" y="131"/>
                </a:lnTo>
                <a:lnTo>
                  <a:pt x="0" y="139"/>
                </a:lnTo>
                <a:lnTo>
                  <a:pt x="0" y="145"/>
                </a:lnTo>
                <a:lnTo>
                  <a:pt x="0" y="729"/>
                </a:lnTo>
                <a:lnTo>
                  <a:pt x="0" y="736"/>
                </a:lnTo>
                <a:lnTo>
                  <a:pt x="1" y="743"/>
                </a:lnTo>
                <a:lnTo>
                  <a:pt x="3" y="751"/>
                </a:lnTo>
                <a:lnTo>
                  <a:pt x="4" y="757"/>
                </a:lnTo>
                <a:lnTo>
                  <a:pt x="5" y="765"/>
                </a:lnTo>
                <a:lnTo>
                  <a:pt x="7" y="772"/>
                </a:lnTo>
                <a:lnTo>
                  <a:pt x="10" y="778"/>
                </a:lnTo>
                <a:lnTo>
                  <a:pt x="12" y="785"/>
                </a:lnTo>
                <a:lnTo>
                  <a:pt x="19" y="798"/>
                </a:lnTo>
                <a:lnTo>
                  <a:pt x="26" y="810"/>
                </a:lnTo>
                <a:lnTo>
                  <a:pt x="36" y="821"/>
                </a:lnTo>
                <a:lnTo>
                  <a:pt x="46" y="832"/>
                </a:lnTo>
                <a:lnTo>
                  <a:pt x="57" y="841"/>
                </a:lnTo>
                <a:lnTo>
                  <a:pt x="70" y="849"/>
                </a:lnTo>
                <a:lnTo>
                  <a:pt x="83" y="857"/>
                </a:lnTo>
                <a:lnTo>
                  <a:pt x="97" y="863"/>
                </a:lnTo>
                <a:lnTo>
                  <a:pt x="104" y="866"/>
                </a:lnTo>
                <a:lnTo>
                  <a:pt x="111" y="867"/>
                </a:lnTo>
                <a:lnTo>
                  <a:pt x="118" y="870"/>
                </a:lnTo>
                <a:lnTo>
                  <a:pt x="125" y="871"/>
                </a:lnTo>
                <a:lnTo>
                  <a:pt x="133" y="872"/>
                </a:lnTo>
                <a:lnTo>
                  <a:pt x="141" y="873"/>
                </a:lnTo>
                <a:lnTo>
                  <a:pt x="148" y="873"/>
                </a:lnTo>
                <a:lnTo>
                  <a:pt x="157" y="875"/>
                </a:lnTo>
                <a:lnTo>
                  <a:pt x="1300" y="875"/>
                </a:lnTo>
                <a:lnTo>
                  <a:pt x="1308" y="873"/>
                </a:lnTo>
                <a:lnTo>
                  <a:pt x="1317" y="873"/>
                </a:lnTo>
                <a:lnTo>
                  <a:pt x="1324" y="872"/>
                </a:lnTo>
                <a:lnTo>
                  <a:pt x="1332" y="871"/>
                </a:lnTo>
                <a:lnTo>
                  <a:pt x="1339" y="870"/>
                </a:lnTo>
                <a:lnTo>
                  <a:pt x="1346" y="867"/>
                </a:lnTo>
                <a:lnTo>
                  <a:pt x="1355" y="866"/>
                </a:lnTo>
                <a:lnTo>
                  <a:pt x="1362" y="863"/>
                </a:lnTo>
                <a:lnTo>
                  <a:pt x="1374" y="857"/>
                </a:lnTo>
                <a:lnTo>
                  <a:pt x="1388" y="849"/>
                </a:lnTo>
                <a:lnTo>
                  <a:pt x="1399" y="841"/>
                </a:lnTo>
                <a:lnTo>
                  <a:pt x="1411" y="832"/>
                </a:lnTo>
                <a:lnTo>
                  <a:pt x="1420" y="821"/>
                </a:lnTo>
                <a:lnTo>
                  <a:pt x="1430" y="810"/>
                </a:lnTo>
                <a:lnTo>
                  <a:pt x="1437" y="798"/>
                </a:lnTo>
                <a:lnTo>
                  <a:pt x="1444" y="785"/>
                </a:lnTo>
                <a:lnTo>
                  <a:pt x="1447" y="778"/>
                </a:lnTo>
                <a:lnTo>
                  <a:pt x="1450" y="772"/>
                </a:lnTo>
                <a:lnTo>
                  <a:pt x="1451" y="765"/>
                </a:lnTo>
                <a:lnTo>
                  <a:pt x="1454" y="757"/>
                </a:lnTo>
                <a:lnTo>
                  <a:pt x="1454" y="751"/>
                </a:lnTo>
                <a:lnTo>
                  <a:pt x="1455" y="743"/>
                </a:lnTo>
                <a:lnTo>
                  <a:pt x="1457" y="736"/>
                </a:lnTo>
                <a:lnTo>
                  <a:pt x="1457" y="729"/>
                </a:lnTo>
                <a:lnTo>
                  <a:pt x="1457" y="145"/>
                </a:lnTo>
                <a:lnTo>
                  <a:pt x="1457" y="139"/>
                </a:lnTo>
                <a:lnTo>
                  <a:pt x="1455" y="131"/>
                </a:lnTo>
                <a:lnTo>
                  <a:pt x="1454" y="123"/>
                </a:lnTo>
                <a:lnTo>
                  <a:pt x="1454" y="117"/>
                </a:lnTo>
                <a:lnTo>
                  <a:pt x="1451" y="109"/>
                </a:lnTo>
                <a:lnTo>
                  <a:pt x="1450" y="102"/>
                </a:lnTo>
                <a:lnTo>
                  <a:pt x="1447" y="96"/>
                </a:lnTo>
                <a:lnTo>
                  <a:pt x="1444" y="89"/>
                </a:lnTo>
                <a:lnTo>
                  <a:pt x="1437" y="76"/>
                </a:lnTo>
                <a:lnTo>
                  <a:pt x="1430" y="64"/>
                </a:lnTo>
                <a:lnTo>
                  <a:pt x="1420" y="53"/>
                </a:lnTo>
                <a:lnTo>
                  <a:pt x="1411" y="42"/>
                </a:lnTo>
                <a:lnTo>
                  <a:pt x="1399" y="33"/>
                </a:lnTo>
                <a:lnTo>
                  <a:pt x="1388" y="25"/>
                </a:lnTo>
                <a:lnTo>
                  <a:pt x="1374" y="17"/>
                </a:lnTo>
                <a:lnTo>
                  <a:pt x="1362" y="12"/>
                </a:lnTo>
                <a:lnTo>
                  <a:pt x="1355" y="10"/>
                </a:lnTo>
                <a:lnTo>
                  <a:pt x="1346" y="7"/>
                </a:lnTo>
                <a:lnTo>
                  <a:pt x="1339" y="4"/>
                </a:lnTo>
                <a:lnTo>
                  <a:pt x="1332" y="3"/>
                </a:lnTo>
                <a:lnTo>
                  <a:pt x="1324" y="2"/>
                </a:lnTo>
                <a:lnTo>
                  <a:pt x="1317" y="0"/>
                </a:lnTo>
                <a:lnTo>
                  <a:pt x="1308" y="0"/>
                </a:lnTo>
                <a:lnTo>
                  <a:pt x="1300" y="0"/>
                </a:lnTo>
                <a:lnTo>
                  <a:pt x="157" y="0"/>
                </a:lnTo>
              </a:path>
            </a:pathLst>
          </a:custGeom>
          <a:noFill/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1" name="Rectangle 23"/>
          <p:cNvSpPr>
            <a:spLocks noChangeArrowheads="1"/>
          </p:cNvSpPr>
          <p:nvPr/>
        </p:nvSpPr>
        <p:spPr bwMode="auto">
          <a:xfrm>
            <a:off x="4964113" y="3325813"/>
            <a:ext cx="8175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PSTN/ISDN </a:t>
            </a:r>
            <a:endParaRPr lang="pl-PL" sz="2800" b="1" u="sng"/>
          </a:p>
        </p:txBody>
      </p:sp>
      <p:sp>
        <p:nvSpPr>
          <p:cNvPr id="3606552" name="Rectangle 24"/>
          <p:cNvSpPr>
            <a:spLocks noChangeArrowheads="1"/>
          </p:cNvSpPr>
          <p:nvPr/>
        </p:nvSpPr>
        <p:spPr bwMode="auto">
          <a:xfrm>
            <a:off x="5003800" y="3511550"/>
            <a:ext cx="7064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Emulation</a:t>
            </a:r>
            <a:endParaRPr lang="pl-PL" sz="2800" b="1" u="sng"/>
          </a:p>
        </p:txBody>
      </p:sp>
      <p:sp>
        <p:nvSpPr>
          <p:cNvPr id="3606553" name="Rectangle 25"/>
          <p:cNvSpPr>
            <a:spLocks noChangeArrowheads="1"/>
          </p:cNvSpPr>
          <p:nvPr/>
        </p:nvSpPr>
        <p:spPr bwMode="auto">
          <a:xfrm>
            <a:off x="4994275" y="3697288"/>
            <a:ext cx="7620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subsystem</a:t>
            </a:r>
            <a:endParaRPr lang="pl-PL" sz="2800" b="1" u="sng"/>
          </a:p>
        </p:txBody>
      </p:sp>
      <p:sp>
        <p:nvSpPr>
          <p:cNvPr id="3606554" name="Line 26"/>
          <p:cNvSpPr>
            <a:spLocks noChangeShapeType="1"/>
          </p:cNvSpPr>
          <p:nvPr/>
        </p:nvSpPr>
        <p:spPr bwMode="auto">
          <a:xfrm>
            <a:off x="7178675" y="2119313"/>
            <a:ext cx="368300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5" name="Freeform 27"/>
          <p:cNvSpPr>
            <a:spLocks/>
          </p:cNvSpPr>
          <p:nvPr/>
        </p:nvSpPr>
        <p:spPr bwMode="auto">
          <a:xfrm>
            <a:off x="1042988" y="1924050"/>
            <a:ext cx="407987" cy="4452938"/>
          </a:xfrm>
          <a:custGeom>
            <a:avLst/>
            <a:gdLst/>
            <a:ahLst/>
            <a:cxnLst>
              <a:cxn ang="0">
                <a:pos x="59" y="0"/>
              </a:cxn>
              <a:cxn ang="0">
                <a:pos x="46" y="3"/>
              </a:cxn>
              <a:cxn ang="0">
                <a:pos x="35" y="7"/>
              </a:cxn>
              <a:cxn ang="0">
                <a:pos x="24" y="15"/>
              </a:cxn>
              <a:cxn ang="0">
                <a:pos x="15" y="22"/>
              </a:cxn>
              <a:cxn ang="0">
                <a:pos x="8" y="32"/>
              </a:cxn>
              <a:cxn ang="0">
                <a:pos x="2" y="43"/>
              </a:cxn>
              <a:cxn ang="0">
                <a:pos x="0" y="55"/>
              </a:cxn>
              <a:cxn ang="0">
                <a:pos x="0" y="5551"/>
              </a:cxn>
              <a:cxn ang="0">
                <a:pos x="1" y="5562"/>
              </a:cxn>
              <a:cxn ang="0">
                <a:pos x="5" y="5574"/>
              </a:cxn>
              <a:cxn ang="0">
                <a:pos x="11" y="5584"/>
              </a:cxn>
              <a:cxn ang="0">
                <a:pos x="19" y="5594"/>
              </a:cxn>
              <a:cxn ang="0">
                <a:pos x="29" y="5601"/>
              </a:cxn>
              <a:cxn ang="0">
                <a:pos x="40" y="5607"/>
              </a:cxn>
              <a:cxn ang="0">
                <a:pos x="53" y="5611"/>
              </a:cxn>
              <a:cxn ang="0">
                <a:pos x="66" y="5612"/>
              </a:cxn>
              <a:cxn ang="0">
                <a:pos x="337" y="5612"/>
              </a:cxn>
              <a:cxn ang="0">
                <a:pos x="350" y="5609"/>
              </a:cxn>
              <a:cxn ang="0">
                <a:pos x="363" y="5604"/>
              </a:cxn>
              <a:cxn ang="0">
                <a:pos x="372" y="5598"/>
              </a:cxn>
              <a:cxn ang="0">
                <a:pos x="382" y="5590"/>
              </a:cxn>
              <a:cxn ang="0">
                <a:pos x="389" y="5579"/>
              </a:cxn>
              <a:cxn ang="0">
                <a:pos x="393" y="5569"/>
              </a:cxn>
              <a:cxn ang="0">
                <a:pos x="396" y="5556"/>
              </a:cxn>
              <a:cxn ang="0">
                <a:pos x="396" y="62"/>
              </a:cxn>
              <a:cxn ang="0">
                <a:pos x="395" y="48"/>
              </a:cxn>
              <a:cxn ang="0">
                <a:pos x="392" y="38"/>
              </a:cxn>
              <a:cxn ang="0">
                <a:pos x="385" y="28"/>
              </a:cxn>
              <a:cxn ang="0">
                <a:pos x="377" y="18"/>
              </a:cxn>
              <a:cxn ang="0">
                <a:pos x="368" y="11"/>
              </a:cxn>
              <a:cxn ang="0">
                <a:pos x="356" y="4"/>
              </a:cxn>
              <a:cxn ang="0">
                <a:pos x="344" y="1"/>
              </a:cxn>
              <a:cxn ang="0">
                <a:pos x="330" y="0"/>
              </a:cxn>
            </a:cxnLst>
            <a:rect l="0" t="0" r="r" b="b"/>
            <a:pathLst>
              <a:path w="396" h="5612">
                <a:moveTo>
                  <a:pt x="66" y="0"/>
                </a:moveTo>
                <a:lnTo>
                  <a:pt x="59" y="0"/>
                </a:lnTo>
                <a:lnTo>
                  <a:pt x="53" y="1"/>
                </a:lnTo>
                <a:lnTo>
                  <a:pt x="46" y="3"/>
                </a:lnTo>
                <a:lnTo>
                  <a:pt x="40" y="4"/>
                </a:lnTo>
                <a:lnTo>
                  <a:pt x="35" y="7"/>
                </a:lnTo>
                <a:lnTo>
                  <a:pt x="29" y="11"/>
                </a:lnTo>
                <a:lnTo>
                  <a:pt x="24" y="15"/>
                </a:lnTo>
                <a:lnTo>
                  <a:pt x="19" y="18"/>
                </a:lnTo>
                <a:lnTo>
                  <a:pt x="15" y="22"/>
                </a:lnTo>
                <a:lnTo>
                  <a:pt x="11" y="28"/>
                </a:lnTo>
                <a:lnTo>
                  <a:pt x="8" y="32"/>
                </a:lnTo>
                <a:lnTo>
                  <a:pt x="5" y="38"/>
                </a:lnTo>
                <a:lnTo>
                  <a:pt x="2" y="43"/>
                </a:lnTo>
                <a:lnTo>
                  <a:pt x="1" y="48"/>
                </a:lnTo>
                <a:lnTo>
                  <a:pt x="0" y="55"/>
                </a:lnTo>
                <a:lnTo>
                  <a:pt x="0" y="62"/>
                </a:lnTo>
                <a:lnTo>
                  <a:pt x="0" y="5551"/>
                </a:lnTo>
                <a:lnTo>
                  <a:pt x="0" y="5556"/>
                </a:lnTo>
                <a:lnTo>
                  <a:pt x="1" y="5562"/>
                </a:lnTo>
                <a:lnTo>
                  <a:pt x="2" y="5569"/>
                </a:lnTo>
                <a:lnTo>
                  <a:pt x="5" y="5574"/>
                </a:lnTo>
                <a:lnTo>
                  <a:pt x="8" y="5579"/>
                </a:lnTo>
                <a:lnTo>
                  <a:pt x="11" y="5584"/>
                </a:lnTo>
                <a:lnTo>
                  <a:pt x="15" y="5590"/>
                </a:lnTo>
                <a:lnTo>
                  <a:pt x="19" y="5594"/>
                </a:lnTo>
                <a:lnTo>
                  <a:pt x="24" y="5598"/>
                </a:lnTo>
                <a:lnTo>
                  <a:pt x="29" y="5601"/>
                </a:lnTo>
                <a:lnTo>
                  <a:pt x="35" y="5604"/>
                </a:lnTo>
                <a:lnTo>
                  <a:pt x="40" y="5607"/>
                </a:lnTo>
                <a:lnTo>
                  <a:pt x="46" y="5609"/>
                </a:lnTo>
                <a:lnTo>
                  <a:pt x="53" y="5611"/>
                </a:lnTo>
                <a:lnTo>
                  <a:pt x="59" y="5612"/>
                </a:lnTo>
                <a:lnTo>
                  <a:pt x="66" y="5612"/>
                </a:lnTo>
                <a:lnTo>
                  <a:pt x="330" y="5612"/>
                </a:lnTo>
                <a:lnTo>
                  <a:pt x="337" y="5612"/>
                </a:lnTo>
                <a:lnTo>
                  <a:pt x="344" y="5611"/>
                </a:lnTo>
                <a:lnTo>
                  <a:pt x="350" y="5609"/>
                </a:lnTo>
                <a:lnTo>
                  <a:pt x="356" y="5607"/>
                </a:lnTo>
                <a:lnTo>
                  <a:pt x="363" y="5604"/>
                </a:lnTo>
                <a:lnTo>
                  <a:pt x="368" y="5601"/>
                </a:lnTo>
                <a:lnTo>
                  <a:pt x="372" y="5598"/>
                </a:lnTo>
                <a:lnTo>
                  <a:pt x="377" y="5594"/>
                </a:lnTo>
                <a:lnTo>
                  <a:pt x="382" y="5590"/>
                </a:lnTo>
                <a:lnTo>
                  <a:pt x="385" y="5584"/>
                </a:lnTo>
                <a:lnTo>
                  <a:pt x="389" y="5579"/>
                </a:lnTo>
                <a:lnTo>
                  <a:pt x="392" y="5574"/>
                </a:lnTo>
                <a:lnTo>
                  <a:pt x="393" y="5569"/>
                </a:lnTo>
                <a:lnTo>
                  <a:pt x="395" y="5562"/>
                </a:lnTo>
                <a:lnTo>
                  <a:pt x="396" y="5556"/>
                </a:lnTo>
                <a:lnTo>
                  <a:pt x="396" y="5551"/>
                </a:lnTo>
                <a:lnTo>
                  <a:pt x="396" y="62"/>
                </a:lnTo>
                <a:lnTo>
                  <a:pt x="396" y="55"/>
                </a:lnTo>
                <a:lnTo>
                  <a:pt x="395" y="48"/>
                </a:lnTo>
                <a:lnTo>
                  <a:pt x="393" y="43"/>
                </a:lnTo>
                <a:lnTo>
                  <a:pt x="392" y="38"/>
                </a:lnTo>
                <a:lnTo>
                  <a:pt x="389" y="32"/>
                </a:lnTo>
                <a:lnTo>
                  <a:pt x="385" y="28"/>
                </a:lnTo>
                <a:lnTo>
                  <a:pt x="382" y="22"/>
                </a:lnTo>
                <a:lnTo>
                  <a:pt x="377" y="18"/>
                </a:lnTo>
                <a:lnTo>
                  <a:pt x="372" y="15"/>
                </a:lnTo>
                <a:lnTo>
                  <a:pt x="368" y="11"/>
                </a:lnTo>
                <a:lnTo>
                  <a:pt x="363" y="7"/>
                </a:lnTo>
                <a:lnTo>
                  <a:pt x="356" y="4"/>
                </a:lnTo>
                <a:lnTo>
                  <a:pt x="350" y="3"/>
                </a:lnTo>
                <a:lnTo>
                  <a:pt x="344" y="1"/>
                </a:lnTo>
                <a:lnTo>
                  <a:pt x="337" y="0"/>
                </a:lnTo>
                <a:lnTo>
                  <a:pt x="330" y="0"/>
                </a:lnTo>
                <a:lnTo>
                  <a:pt x="66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6" name="Freeform 28"/>
          <p:cNvSpPr>
            <a:spLocks/>
          </p:cNvSpPr>
          <p:nvPr/>
        </p:nvSpPr>
        <p:spPr bwMode="auto">
          <a:xfrm>
            <a:off x="1042988" y="1924050"/>
            <a:ext cx="407987" cy="4452938"/>
          </a:xfrm>
          <a:custGeom>
            <a:avLst/>
            <a:gdLst/>
            <a:ahLst/>
            <a:cxnLst>
              <a:cxn ang="0">
                <a:pos x="59" y="0"/>
              </a:cxn>
              <a:cxn ang="0">
                <a:pos x="46" y="3"/>
              </a:cxn>
              <a:cxn ang="0">
                <a:pos x="35" y="7"/>
              </a:cxn>
              <a:cxn ang="0">
                <a:pos x="24" y="15"/>
              </a:cxn>
              <a:cxn ang="0">
                <a:pos x="15" y="22"/>
              </a:cxn>
              <a:cxn ang="0">
                <a:pos x="8" y="32"/>
              </a:cxn>
              <a:cxn ang="0">
                <a:pos x="2" y="43"/>
              </a:cxn>
              <a:cxn ang="0">
                <a:pos x="0" y="55"/>
              </a:cxn>
              <a:cxn ang="0">
                <a:pos x="0" y="5551"/>
              </a:cxn>
              <a:cxn ang="0">
                <a:pos x="1" y="5562"/>
              </a:cxn>
              <a:cxn ang="0">
                <a:pos x="5" y="5574"/>
              </a:cxn>
              <a:cxn ang="0">
                <a:pos x="11" y="5584"/>
              </a:cxn>
              <a:cxn ang="0">
                <a:pos x="19" y="5594"/>
              </a:cxn>
              <a:cxn ang="0">
                <a:pos x="29" y="5601"/>
              </a:cxn>
              <a:cxn ang="0">
                <a:pos x="40" y="5607"/>
              </a:cxn>
              <a:cxn ang="0">
                <a:pos x="53" y="5611"/>
              </a:cxn>
              <a:cxn ang="0">
                <a:pos x="66" y="5612"/>
              </a:cxn>
              <a:cxn ang="0">
                <a:pos x="337" y="5612"/>
              </a:cxn>
              <a:cxn ang="0">
                <a:pos x="350" y="5609"/>
              </a:cxn>
              <a:cxn ang="0">
                <a:pos x="363" y="5604"/>
              </a:cxn>
              <a:cxn ang="0">
                <a:pos x="372" y="5598"/>
              </a:cxn>
              <a:cxn ang="0">
                <a:pos x="382" y="5590"/>
              </a:cxn>
              <a:cxn ang="0">
                <a:pos x="389" y="5579"/>
              </a:cxn>
              <a:cxn ang="0">
                <a:pos x="393" y="5569"/>
              </a:cxn>
              <a:cxn ang="0">
                <a:pos x="396" y="5556"/>
              </a:cxn>
              <a:cxn ang="0">
                <a:pos x="396" y="62"/>
              </a:cxn>
              <a:cxn ang="0">
                <a:pos x="395" y="48"/>
              </a:cxn>
              <a:cxn ang="0">
                <a:pos x="392" y="38"/>
              </a:cxn>
              <a:cxn ang="0">
                <a:pos x="385" y="28"/>
              </a:cxn>
              <a:cxn ang="0">
                <a:pos x="377" y="18"/>
              </a:cxn>
              <a:cxn ang="0">
                <a:pos x="368" y="11"/>
              </a:cxn>
              <a:cxn ang="0">
                <a:pos x="356" y="4"/>
              </a:cxn>
              <a:cxn ang="0">
                <a:pos x="344" y="1"/>
              </a:cxn>
              <a:cxn ang="0">
                <a:pos x="330" y="0"/>
              </a:cxn>
            </a:cxnLst>
            <a:rect l="0" t="0" r="r" b="b"/>
            <a:pathLst>
              <a:path w="396" h="5612">
                <a:moveTo>
                  <a:pt x="66" y="0"/>
                </a:moveTo>
                <a:lnTo>
                  <a:pt x="59" y="0"/>
                </a:lnTo>
                <a:lnTo>
                  <a:pt x="53" y="1"/>
                </a:lnTo>
                <a:lnTo>
                  <a:pt x="46" y="3"/>
                </a:lnTo>
                <a:lnTo>
                  <a:pt x="40" y="4"/>
                </a:lnTo>
                <a:lnTo>
                  <a:pt x="35" y="7"/>
                </a:lnTo>
                <a:lnTo>
                  <a:pt x="29" y="11"/>
                </a:lnTo>
                <a:lnTo>
                  <a:pt x="24" y="15"/>
                </a:lnTo>
                <a:lnTo>
                  <a:pt x="19" y="18"/>
                </a:lnTo>
                <a:lnTo>
                  <a:pt x="15" y="22"/>
                </a:lnTo>
                <a:lnTo>
                  <a:pt x="11" y="28"/>
                </a:lnTo>
                <a:lnTo>
                  <a:pt x="8" y="32"/>
                </a:lnTo>
                <a:lnTo>
                  <a:pt x="5" y="38"/>
                </a:lnTo>
                <a:lnTo>
                  <a:pt x="2" y="43"/>
                </a:lnTo>
                <a:lnTo>
                  <a:pt x="1" y="48"/>
                </a:lnTo>
                <a:lnTo>
                  <a:pt x="0" y="55"/>
                </a:lnTo>
                <a:lnTo>
                  <a:pt x="0" y="62"/>
                </a:lnTo>
                <a:lnTo>
                  <a:pt x="0" y="5551"/>
                </a:lnTo>
                <a:lnTo>
                  <a:pt x="0" y="5556"/>
                </a:lnTo>
                <a:lnTo>
                  <a:pt x="1" y="5562"/>
                </a:lnTo>
                <a:lnTo>
                  <a:pt x="2" y="5569"/>
                </a:lnTo>
                <a:lnTo>
                  <a:pt x="5" y="5574"/>
                </a:lnTo>
                <a:lnTo>
                  <a:pt x="8" y="5579"/>
                </a:lnTo>
                <a:lnTo>
                  <a:pt x="11" y="5584"/>
                </a:lnTo>
                <a:lnTo>
                  <a:pt x="15" y="5590"/>
                </a:lnTo>
                <a:lnTo>
                  <a:pt x="19" y="5594"/>
                </a:lnTo>
                <a:lnTo>
                  <a:pt x="24" y="5598"/>
                </a:lnTo>
                <a:lnTo>
                  <a:pt x="29" y="5601"/>
                </a:lnTo>
                <a:lnTo>
                  <a:pt x="35" y="5604"/>
                </a:lnTo>
                <a:lnTo>
                  <a:pt x="40" y="5607"/>
                </a:lnTo>
                <a:lnTo>
                  <a:pt x="46" y="5609"/>
                </a:lnTo>
                <a:lnTo>
                  <a:pt x="53" y="5611"/>
                </a:lnTo>
                <a:lnTo>
                  <a:pt x="59" y="5612"/>
                </a:lnTo>
                <a:lnTo>
                  <a:pt x="66" y="5612"/>
                </a:lnTo>
                <a:lnTo>
                  <a:pt x="330" y="5612"/>
                </a:lnTo>
                <a:lnTo>
                  <a:pt x="337" y="5612"/>
                </a:lnTo>
                <a:lnTo>
                  <a:pt x="344" y="5611"/>
                </a:lnTo>
                <a:lnTo>
                  <a:pt x="350" y="5609"/>
                </a:lnTo>
                <a:lnTo>
                  <a:pt x="356" y="5607"/>
                </a:lnTo>
                <a:lnTo>
                  <a:pt x="363" y="5604"/>
                </a:lnTo>
                <a:lnTo>
                  <a:pt x="368" y="5601"/>
                </a:lnTo>
                <a:lnTo>
                  <a:pt x="372" y="5598"/>
                </a:lnTo>
                <a:lnTo>
                  <a:pt x="377" y="5594"/>
                </a:lnTo>
                <a:lnTo>
                  <a:pt x="382" y="5590"/>
                </a:lnTo>
                <a:lnTo>
                  <a:pt x="385" y="5584"/>
                </a:lnTo>
                <a:lnTo>
                  <a:pt x="389" y="5579"/>
                </a:lnTo>
                <a:lnTo>
                  <a:pt x="392" y="5574"/>
                </a:lnTo>
                <a:lnTo>
                  <a:pt x="393" y="5569"/>
                </a:lnTo>
                <a:lnTo>
                  <a:pt x="395" y="5562"/>
                </a:lnTo>
                <a:lnTo>
                  <a:pt x="396" y="5556"/>
                </a:lnTo>
                <a:lnTo>
                  <a:pt x="396" y="5551"/>
                </a:lnTo>
                <a:lnTo>
                  <a:pt x="396" y="62"/>
                </a:lnTo>
                <a:lnTo>
                  <a:pt x="396" y="55"/>
                </a:lnTo>
                <a:lnTo>
                  <a:pt x="395" y="48"/>
                </a:lnTo>
                <a:lnTo>
                  <a:pt x="393" y="43"/>
                </a:lnTo>
                <a:lnTo>
                  <a:pt x="392" y="38"/>
                </a:lnTo>
                <a:lnTo>
                  <a:pt x="389" y="32"/>
                </a:lnTo>
                <a:lnTo>
                  <a:pt x="385" y="28"/>
                </a:lnTo>
                <a:lnTo>
                  <a:pt x="382" y="22"/>
                </a:lnTo>
                <a:lnTo>
                  <a:pt x="377" y="18"/>
                </a:lnTo>
                <a:lnTo>
                  <a:pt x="372" y="15"/>
                </a:lnTo>
                <a:lnTo>
                  <a:pt x="368" y="11"/>
                </a:lnTo>
                <a:lnTo>
                  <a:pt x="363" y="7"/>
                </a:lnTo>
                <a:lnTo>
                  <a:pt x="356" y="4"/>
                </a:lnTo>
                <a:lnTo>
                  <a:pt x="350" y="3"/>
                </a:lnTo>
                <a:lnTo>
                  <a:pt x="344" y="1"/>
                </a:lnTo>
                <a:lnTo>
                  <a:pt x="337" y="0"/>
                </a:lnTo>
                <a:lnTo>
                  <a:pt x="330" y="0"/>
                </a:lnTo>
                <a:lnTo>
                  <a:pt x="66" y="0"/>
                </a:lnTo>
              </a:path>
            </a:pathLst>
          </a:custGeom>
          <a:noFill/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7" name="Rectangle 29"/>
          <p:cNvSpPr>
            <a:spLocks noChangeArrowheads="1"/>
          </p:cNvSpPr>
          <p:nvPr/>
        </p:nvSpPr>
        <p:spPr bwMode="auto">
          <a:xfrm rot="5400000">
            <a:off x="708819" y="4044156"/>
            <a:ext cx="11191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User Equipment</a:t>
            </a:r>
            <a:endParaRPr lang="pl-PL" sz="2800" b="1" u="sng"/>
          </a:p>
        </p:txBody>
      </p:sp>
      <p:sp>
        <p:nvSpPr>
          <p:cNvPr id="3606558" name="Line 30"/>
          <p:cNvSpPr>
            <a:spLocks noChangeShapeType="1"/>
          </p:cNvSpPr>
          <p:nvPr/>
        </p:nvSpPr>
        <p:spPr bwMode="auto">
          <a:xfrm>
            <a:off x="1450975" y="2119313"/>
            <a:ext cx="158750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59" name="Rectangle 31"/>
          <p:cNvSpPr>
            <a:spLocks noChangeArrowheads="1"/>
          </p:cNvSpPr>
          <p:nvPr/>
        </p:nvSpPr>
        <p:spPr bwMode="auto">
          <a:xfrm>
            <a:off x="1624013" y="2565400"/>
            <a:ext cx="1149350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700" b="1" i="1">
                <a:solidFill>
                  <a:srgbClr val="4F177F"/>
                </a:solidFill>
              </a:rPr>
              <a:t>Service Layer</a:t>
            </a:r>
            <a:endParaRPr lang="pl-PL" sz="3600" b="1" u="sng"/>
          </a:p>
        </p:txBody>
      </p:sp>
      <p:sp>
        <p:nvSpPr>
          <p:cNvPr id="3606560" name="Rectangle 32"/>
          <p:cNvSpPr>
            <a:spLocks noChangeArrowheads="1"/>
          </p:cNvSpPr>
          <p:nvPr/>
        </p:nvSpPr>
        <p:spPr bwMode="auto">
          <a:xfrm>
            <a:off x="1676400" y="5516563"/>
            <a:ext cx="1344613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700" b="1" i="1">
                <a:solidFill>
                  <a:srgbClr val="4F177F"/>
                </a:solidFill>
              </a:rPr>
              <a:t>Transport Layer</a:t>
            </a:r>
            <a:endParaRPr lang="pl-PL" sz="3600" b="1" u="sng"/>
          </a:p>
        </p:txBody>
      </p:sp>
      <p:sp>
        <p:nvSpPr>
          <p:cNvPr id="3606561" name="Rectangle 33"/>
          <p:cNvSpPr>
            <a:spLocks noChangeArrowheads="1"/>
          </p:cNvSpPr>
          <p:nvPr/>
        </p:nvSpPr>
        <p:spPr bwMode="auto">
          <a:xfrm>
            <a:off x="1766888" y="5986463"/>
            <a:ext cx="5254625" cy="441325"/>
          </a:xfrm>
          <a:prstGeom prst="rect">
            <a:avLst/>
          </a:prstGeom>
          <a:solidFill>
            <a:srgbClr val="66CCFF"/>
          </a:solidFill>
          <a:ln w="9525">
            <a:solidFill>
              <a:srgbClr val="4F177F"/>
            </a:solidFill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2" name="Rectangle 34"/>
          <p:cNvSpPr>
            <a:spLocks noChangeArrowheads="1"/>
          </p:cNvSpPr>
          <p:nvPr/>
        </p:nvSpPr>
        <p:spPr bwMode="auto">
          <a:xfrm>
            <a:off x="3516313" y="6080125"/>
            <a:ext cx="13223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Transfer Functions</a:t>
            </a:r>
            <a:endParaRPr lang="pl-PL" sz="2800" b="1" u="sng"/>
          </a:p>
        </p:txBody>
      </p:sp>
      <p:sp>
        <p:nvSpPr>
          <p:cNvPr id="3606563" name="Line 35"/>
          <p:cNvSpPr>
            <a:spLocks noChangeShapeType="1"/>
          </p:cNvSpPr>
          <p:nvPr/>
        </p:nvSpPr>
        <p:spPr bwMode="auto">
          <a:xfrm>
            <a:off x="1450975" y="6132513"/>
            <a:ext cx="315913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4" name="Line 36"/>
          <p:cNvSpPr>
            <a:spLocks noChangeShapeType="1"/>
          </p:cNvSpPr>
          <p:nvPr/>
        </p:nvSpPr>
        <p:spPr bwMode="auto">
          <a:xfrm>
            <a:off x="7021513" y="6181725"/>
            <a:ext cx="525462" cy="15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5" name="Line 37"/>
          <p:cNvSpPr>
            <a:spLocks noChangeShapeType="1"/>
          </p:cNvSpPr>
          <p:nvPr/>
        </p:nvSpPr>
        <p:spPr bwMode="auto">
          <a:xfrm>
            <a:off x="1450975" y="3197225"/>
            <a:ext cx="3048000" cy="15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6" name="Line 38"/>
          <p:cNvSpPr>
            <a:spLocks noChangeShapeType="1"/>
          </p:cNvSpPr>
          <p:nvPr/>
        </p:nvSpPr>
        <p:spPr bwMode="auto">
          <a:xfrm>
            <a:off x="4710113" y="2706688"/>
            <a:ext cx="892175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7" name="Line 39"/>
          <p:cNvSpPr>
            <a:spLocks noChangeShapeType="1"/>
          </p:cNvSpPr>
          <p:nvPr/>
        </p:nvSpPr>
        <p:spPr bwMode="auto">
          <a:xfrm>
            <a:off x="2187575" y="3930650"/>
            <a:ext cx="1588" cy="2055813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8" name="Line 40"/>
          <p:cNvSpPr>
            <a:spLocks noChangeShapeType="1"/>
          </p:cNvSpPr>
          <p:nvPr/>
        </p:nvSpPr>
        <p:spPr bwMode="auto">
          <a:xfrm flipV="1">
            <a:off x="7021513" y="2266950"/>
            <a:ext cx="1587" cy="19573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69" name="Freeform 41"/>
          <p:cNvSpPr>
            <a:spLocks/>
          </p:cNvSpPr>
          <p:nvPr/>
        </p:nvSpPr>
        <p:spPr bwMode="auto">
          <a:xfrm>
            <a:off x="3552825" y="4908550"/>
            <a:ext cx="1630363" cy="538163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86" y="6"/>
              </a:cxn>
              <a:cxn ang="0">
                <a:pos x="63" y="13"/>
              </a:cxn>
              <a:cxn ang="0">
                <a:pos x="44" y="26"/>
              </a:cxn>
              <a:cxn ang="0">
                <a:pos x="28" y="41"/>
              </a:cxn>
              <a:cxn ang="0">
                <a:pos x="14" y="59"/>
              </a:cxn>
              <a:cxn ang="0">
                <a:pos x="6" y="80"/>
              </a:cxn>
              <a:cxn ang="0">
                <a:pos x="0" y="102"/>
              </a:cxn>
              <a:cxn ang="0">
                <a:pos x="0" y="565"/>
              </a:cxn>
              <a:cxn ang="0">
                <a:pos x="3" y="588"/>
              </a:cxn>
              <a:cxn ang="0">
                <a:pos x="10" y="610"/>
              </a:cxn>
              <a:cxn ang="0">
                <a:pos x="21" y="628"/>
              </a:cxn>
              <a:cxn ang="0">
                <a:pos x="35" y="645"/>
              </a:cxn>
              <a:cxn ang="0">
                <a:pos x="53" y="659"/>
              </a:cxn>
              <a:cxn ang="0">
                <a:pos x="74" y="670"/>
              </a:cxn>
              <a:cxn ang="0">
                <a:pos x="97" y="676"/>
              </a:cxn>
              <a:cxn ang="0">
                <a:pos x="122" y="679"/>
              </a:cxn>
              <a:cxn ang="0">
                <a:pos x="1945" y="678"/>
              </a:cxn>
              <a:cxn ang="0">
                <a:pos x="1969" y="674"/>
              </a:cxn>
              <a:cxn ang="0">
                <a:pos x="1990" y="665"/>
              </a:cxn>
              <a:cxn ang="0">
                <a:pos x="2009" y="653"/>
              </a:cxn>
              <a:cxn ang="0">
                <a:pos x="2026" y="637"/>
              </a:cxn>
              <a:cxn ang="0">
                <a:pos x="2039" y="619"/>
              </a:cxn>
              <a:cxn ang="0">
                <a:pos x="2048" y="599"/>
              </a:cxn>
              <a:cxn ang="0">
                <a:pos x="2053" y="577"/>
              </a:cxn>
              <a:cxn ang="0">
                <a:pos x="2054" y="114"/>
              </a:cxn>
              <a:cxn ang="0">
                <a:pos x="2051" y="90"/>
              </a:cxn>
              <a:cxn ang="0">
                <a:pos x="2044" y="69"/>
              </a:cxn>
              <a:cxn ang="0">
                <a:pos x="2033" y="50"/>
              </a:cxn>
              <a:cxn ang="0">
                <a:pos x="2018" y="33"/>
              </a:cxn>
              <a:cxn ang="0">
                <a:pos x="1999" y="20"/>
              </a:cxn>
              <a:cxn ang="0">
                <a:pos x="1980" y="9"/>
              </a:cxn>
              <a:cxn ang="0">
                <a:pos x="1956" y="3"/>
              </a:cxn>
              <a:cxn ang="0">
                <a:pos x="1932" y="0"/>
              </a:cxn>
            </a:cxnLst>
            <a:rect l="0" t="0" r="r" b="b"/>
            <a:pathLst>
              <a:path w="2054" h="679">
                <a:moveTo>
                  <a:pt x="122" y="0"/>
                </a:moveTo>
                <a:lnTo>
                  <a:pt x="109" y="0"/>
                </a:lnTo>
                <a:lnTo>
                  <a:pt x="97" y="3"/>
                </a:lnTo>
                <a:lnTo>
                  <a:pt x="86" y="6"/>
                </a:lnTo>
                <a:lnTo>
                  <a:pt x="74" y="9"/>
                </a:lnTo>
                <a:lnTo>
                  <a:pt x="63" y="13"/>
                </a:lnTo>
                <a:lnTo>
                  <a:pt x="53" y="20"/>
                </a:lnTo>
                <a:lnTo>
                  <a:pt x="44" y="26"/>
                </a:lnTo>
                <a:lnTo>
                  <a:pt x="35" y="33"/>
                </a:lnTo>
                <a:lnTo>
                  <a:pt x="28" y="41"/>
                </a:lnTo>
                <a:lnTo>
                  <a:pt x="21" y="50"/>
                </a:lnTo>
                <a:lnTo>
                  <a:pt x="14" y="59"/>
                </a:lnTo>
                <a:lnTo>
                  <a:pt x="10" y="69"/>
                </a:lnTo>
                <a:lnTo>
                  <a:pt x="6" y="80"/>
                </a:lnTo>
                <a:lnTo>
                  <a:pt x="3" y="90"/>
                </a:lnTo>
                <a:lnTo>
                  <a:pt x="0" y="102"/>
                </a:lnTo>
                <a:lnTo>
                  <a:pt x="0" y="114"/>
                </a:lnTo>
                <a:lnTo>
                  <a:pt x="0" y="565"/>
                </a:lnTo>
                <a:lnTo>
                  <a:pt x="0" y="577"/>
                </a:lnTo>
                <a:lnTo>
                  <a:pt x="3" y="588"/>
                </a:lnTo>
                <a:lnTo>
                  <a:pt x="6" y="599"/>
                </a:lnTo>
                <a:lnTo>
                  <a:pt x="10" y="610"/>
                </a:lnTo>
                <a:lnTo>
                  <a:pt x="14" y="619"/>
                </a:lnTo>
                <a:lnTo>
                  <a:pt x="21" y="628"/>
                </a:lnTo>
                <a:lnTo>
                  <a:pt x="28" y="637"/>
                </a:lnTo>
                <a:lnTo>
                  <a:pt x="35" y="645"/>
                </a:lnTo>
                <a:lnTo>
                  <a:pt x="44" y="653"/>
                </a:lnTo>
                <a:lnTo>
                  <a:pt x="53" y="659"/>
                </a:lnTo>
                <a:lnTo>
                  <a:pt x="63" y="665"/>
                </a:lnTo>
                <a:lnTo>
                  <a:pt x="74" y="670"/>
                </a:lnTo>
                <a:lnTo>
                  <a:pt x="86" y="674"/>
                </a:lnTo>
                <a:lnTo>
                  <a:pt x="97" y="676"/>
                </a:lnTo>
                <a:lnTo>
                  <a:pt x="109" y="678"/>
                </a:lnTo>
                <a:lnTo>
                  <a:pt x="122" y="679"/>
                </a:lnTo>
                <a:lnTo>
                  <a:pt x="1932" y="679"/>
                </a:lnTo>
                <a:lnTo>
                  <a:pt x="1945" y="678"/>
                </a:lnTo>
                <a:lnTo>
                  <a:pt x="1956" y="676"/>
                </a:lnTo>
                <a:lnTo>
                  <a:pt x="1969" y="674"/>
                </a:lnTo>
                <a:lnTo>
                  <a:pt x="1980" y="670"/>
                </a:lnTo>
                <a:lnTo>
                  <a:pt x="1990" y="665"/>
                </a:lnTo>
                <a:lnTo>
                  <a:pt x="1999" y="659"/>
                </a:lnTo>
                <a:lnTo>
                  <a:pt x="2009" y="653"/>
                </a:lnTo>
                <a:lnTo>
                  <a:pt x="2018" y="645"/>
                </a:lnTo>
                <a:lnTo>
                  <a:pt x="2026" y="637"/>
                </a:lnTo>
                <a:lnTo>
                  <a:pt x="2033" y="628"/>
                </a:lnTo>
                <a:lnTo>
                  <a:pt x="2039" y="619"/>
                </a:lnTo>
                <a:lnTo>
                  <a:pt x="2044" y="610"/>
                </a:lnTo>
                <a:lnTo>
                  <a:pt x="2048" y="599"/>
                </a:lnTo>
                <a:lnTo>
                  <a:pt x="2051" y="588"/>
                </a:lnTo>
                <a:lnTo>
                  <a:pt x="2053" y="577"/>
                </a:lnTo>
                <a:lnTo>
                  <a:pt x="2054" y="565"/>
                </a:lnTo>
                <a:lnTo>
                  <a:pt x="2054" y="114"/>
                </a:lnTo>
                <a:lnTo>
                  <a:pt x="2053" y="102"/>
                </a:lnTo>
                <a:lnTo>
                  <a:pt x="2051" y="90"/>
                </a:lnTo>
                <a:lnTo>
                  <a:pt x="2048" y="80"/>
                </a:lnTo>
                <a:lnTo>
                  <a:pt x="2044" y="69"/>
                </a:lnTo>
                <a:lnTo>
                  <a:pt x="2039" y="59"/>
                </a:lnTo>
                <a:lnTo>
                  <a:pt x="2033" y="50"/>
                </a:lnTo>
                <a:lnTo>
                  <a:pt x="2026" y="41"/>
                </a:lnTo>
                <a:lnTo>
                  <a:pt x="2018" y="33"/>
                </a:lnTo>
                <a:lnTo>
                  <a:pt x="2009" y="26"/>
                </a:lnTo>
                <a:lnTo>
                  <a:pt x="1999" y="20"/>
                </a:lnTo>
                <a:lnTo>
                  <a:pt x="1990" y="13"/>
                </a:lnTo>
                <a:lnTo>
                  <a:pt x="1980" y="9"/>
                </a:lnTo>
                <a:lnTo>
                  <a:pt x="1969" y="6"/>
                </a:lnTo>
                <a:lnTo>
                  <a:pt x="1956" y="3"/>
                </a:lnTo>
                <a:lnTo>
                  <a:pt x="1945" y="0"/>
                </a:lnTo>
                <a:lnTo>
                  <a:pt x="1932" y="0"/>
                </a:lnTo>
                <a:lnTo>
                  <a:pt x="122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70" name="Freeform 42"/>
          <p:cNvSpPr>
            <a:spLocks/>
          </p:cNvSpPr>
          <p:nvPr/>
        </p:nvSpPr>
        <p:spPr bwMode="auto">
          <a:xfrm>
            <a:off x="3552825" y="4908550"/>
            <a:ext cx="1630363" cy="538163"/>
          </a:xfrm>
          <a:custGeom>
            <a:avLst/>
            <a:gdLst/>
            <a:ahLst/>
            <a:cxnLst>
              <a:cxn ang="0">
                <a:pos x="109" y="0"/>
              </a:cxn>
              <a:cxn ang="0">
                <a:pos x="86" y="6"/>
              </a:cxn>
              <a:cxn ang="0">
                <a:pos x="63" y="13"/>
              </a:cxn>
              <a:cxn ang="0">
                <a:pos x="44" y="26"/>
              </a:cxn>
              <a:cxn ang="0">
                <a:pos x="28" y="41"/>
              </a:cxn>
              <a:cxn ang="0">
                <a:pos x="14" y="59"/>
              </a:cxn>
              <a:cxn ang="0">
                <a:pos x="6" y="80"/>
              </a:cxn>
              <a:cxn ang="0">
                <a:pos x="0" y="102"/>
              </a:cxn>
              <a:cxn ang="0">
                <a:pos x="0" y="565"/>
              </a:cxn>
              <a:cxn ang="0">
                <a:pos x="3" y="588"/>
              </a:cxn>
              <a:cxn ang="0">
                <a:pos x="10" y="610"/>
              </a:cxn>
              <a:cxn ang="0">
                <a:pos x="21" y="628"/>
              </a:cxn>
              <a:cxn ang="0">
                <a:pos x="35" y="645"/>
              </a:cxn>
              <a:cxn ang="0">
                <a:pos x="53" y="659"/>
              </a:cxn>
              <a:cxn ang="0">
                <a:pos x="74" y="670"/>
              </a:cxn>
              <a:cxn ang="0">
                <a:pos x="97" y="676"/>
              </a:cxn>
              <a:cxn ang="0">
                <a:pos x="122" y="679"/>
              </a:cxn>
              <a:cxn ang="0">
                <a:pos x="1945" y="678"/>
              </a:cxn>
              <a:cxn ang="0">
                <a:pos x="1969" y="674"/>
              </a:cxn>
              <a:cxn ang="0">
                <a:pos x="1990" y="665"/>
              </a:cxn>
              <a:cxn ang="0">
                <a:pos x="2009" y="653"/>
              </a:cxn>
              <a:cxn ang="0">
                <a:pos x="2026" y="637"/>
              </a:cxn>
              <a:cxn ang="0">
                <a:pos x="2039" y="619"/>
              </a:cxn>
              <a:cxn ang="0">
                <a:pos x="2048" y="599"/>
              </a:cxn>
              <a:cxn ang="0">
                <a:pos x="2053" y="577"/>
              </a:cxn>
              <a:cxn ang="0">
                <a:pos x="2054" y="114"/>
              </a:cxn>
              <a:cxn ang="0">
                <a:pos x="2051" y="90"/>
              </a:cxn>
              <a:cxn ang="0">
                <a:pos x="2044" y="69"/>
              </a:cxn>
              <a:cxn ang="0">
                <a:pos x="2033" y="50"/>
              </a:cxn>
              <a:cxn ang="0">
                <a:pos x="2018" y="33"/>
              </a:cxn>
              <a:cxn ang="0">
                <a:pos x="1999" y="20"/>
              </a:cxn>
              <a:cxn ang="0">
                <a:pos x="1980" y="9"/>
              </a:cxn>
              <a:cxn ang="0">
                <a:pos x="1956" y="3"/>
              </a:cxn>
              <a:cxn ang="0">
                <a:pos x="1932" y="0"/>
              </a:cxn>
            </a:cxnLst>
            <a:rect l="0" t="0" r="r" b="b"/>
            <a:pathLst>
              <a:path w="2054" h="679">
                <a:moveTo>
                  <a:pt x="122" y="0"/>
                </a:moveTo>
                <a:lnTo>
                  <a:pt x="109" y="0"/>
                </a:lnTo>
                <a:lnTo>
                  <a:pt x="97" y="3"/>
                </a:lnTo>
                <a:lnTo>
                  <a:pt x="86" y="6"/>
                </a:lnTo>
                <a:lnTo>
                  <a:pt x="74" y="9"/>
                </a:lnTo>
                <a:lnTo>
                  <a:pt x="63" y="13"/>
                </a:lnTo>
                <a:lnTo>
                  <a:pt x="53" y="20"/>
                </a:lnTo>
                <a:lnTo>
                  <a:pt x="44" y="26"/>
                </a:lnTo>
                <a:lnTo>
                  <a:pt x="35" y="33"/>
                </a:lnTo>
                <a:lnTo>
                  <a:pt x="28" y="41"/>
                </a:lnTo>
                <a:lnTo>
                  <a:pt x="21" y="50"/>
                </a:lnTo>
                <a:lnTo>
                  <a:pt x="14" y="59"/>
                </a:lnTo>
                <a:lnTo>
                  <a:pt x="10" y="69"/>
                </a:lnTo>
                <a:lnTo>
                  <a:pt x="6" y="80"/>
                </a:lnTo>
                <a:lnTo>
                  <a:pt x="3" y="90"/>
                </a:lnTo>
                <a:lnTo>
                  <a:pt x="0" y="102"/>
                </a:lnTo>
                <a:lnTo>
                  <a:pt x="0" y="114"/>
                </a:lnTo>
                <a:lnTo>
                  <a:pt x="0" y="565"/>
                </a:lnTo>
                <a:lnTo>
                  <a:pt x="0" y="577"/>
                </a:lnTo>
                <a:lnTo>
                  <a:pt x="3" y="588"/>
                </a:lnTo>
                <a:lnTo>
                  <a:pt x="6" y="599"/>
                </a:lnTo>
                <a:lnTo>
                  <a:pt x="10" y="610"/>
                </a:lnTo>
                <a:lnTo>
                  <a:pt x="14" y="619"/>
                </a:lnTo>
                <a:lnTo>
                  <a:pt x="21" y="628"/>
                </a:lnTo>
                <a:lnTo>
                  <a:pt x="28" y="637"/>
                </a:lnTo>
                <a:lnTo>
                  <a:pt x="35" y="645"/>
                </a:lnTo>
                <a:lnTo>
                  <a:pt x="44" y="653"/>
                </a:lnTo>
                <a:lnTo>
                  <a:pt x="53" y="659"/>
                </a:lnTo>
                <a:lnTo>
                  <a:pt x="63" y="665"/>
                </a:lnTo>
                <a:lnTo>
                  <a:pt x="74" y="670"/>
                </a:lnTo>
                <a:lnTo>
                  <a:pt x="86" y="674"/>
                </a:lnTo>
                <a:lnTo>
                  <a:pt x="97" y="676"/>
                </a:lnTo>
                <a:lnTo>
                  <a:pt x="109" y="678"/>
                </a:lnTo>
                <a:lnTo>
                  <a:pt x="122" y="679"/>
                </a:lnTo>
                <a:lnTo>
                  <a:pt x="1932" y="679"/>
                </a:lnTo>
                <a:lnTo>
                  <a:pt x="1945" y="678"/>
                </a:lnTo>
                <a:lnTo>
                  <a:pt x="1956" y="676"/>
                </a:lnTo>
                <a:lnTo>
                  <a:pt x="1969" y="674"/>
                </a:lnTo>
                <a:lnTo>
                  <a:pt x="1980" y="670"/>
                </a:lnTo>
                <a:lnTo>
                  <a:pt x="1990" y="665"/>
                </a:lnTo>
                <a:lnTo>
                  <a:pt x="1999" y="659"/>
                </a:lnTo>
                <a:lnTo>
                  <a:pt x="2009" y="653"/>
                </a:lnTo>
                <a:lnTo>
                  <a:pt x="2018" y="645"/>
                </a:lnTo>
                <a:lnTo>
                  <a:pt x="2026" y="637"/>
                </a:lnTo>
                <a:lnTo>
                  <a:pt x="2033" y="628"/>
                </a:lnTo>
                <a:lnTo>
                  <a:pt x="2039" y="619"/>
                </a:lnTo>
                <a:lnTo>
                  <a:pt x="2044" y="610"/>
                </a:lnTo>
                <a:lnTo>
                  <a:pt x="2048" y="599"/>
                </a:lnTo>
                <a:lnTo>
                  <a:pt x="2051" y="588"/>
                </a:lnTo>
                <a:lnTo>
                  <a:pt x="2053" y="577"/>
                </a:lnTo>
                <a:lnTo>
                  <a:pt x="2054" y="565"/>
                </a:lnTo>
                <a:lnTo>
                  <a:pt x="2054" y="114"/>
                </a:lnTo>
                <a:lnTo>
                  <a:pt x="2053" y="102"/>
                </a:lnTo>
                <a:lnTo>
                  <a:pt x="2051" y="90"/>
                </a:lnTo>
                <a:lnTo>
                  <a:pt x="2048" y="80"/>
                </a:lnTo>
                <a:lnTo>
                  <a:pt x="2044" y="69"/>
                </a:lnTo>
                <a:lnTo>
                  <a:pt x="2039" y="59"/>
                </a:lnTo>
                <a:lnTo>
                  <a:pt x="2033" y="50"/>
                </a:lnTo>
                <a:lnTo>
                  <a:pt x="2026" y="41"/>
                </a:lnTo>
                <a:lnTo>
                  <a:pt x="2018" y="33"/>
                </a:lnTo>
                <a:lnTo>
                  <a:pt x="2009" y="26"/>
                </a:lnTo>
                <a:lnTo>
                  <a:pt x="1999" y="20"/>
                </a:lnTo>
                <a:lnTo>
                  <a:pt x="1990" y="13"/>
                </a:lnTo>
                <a:lnTo>
                  <a:pt x="1980" y="9"/>
                </a:lnTo>
                <a:lnTo>
                  <a:pt x="1969" y="6"/>
                </a:lnTo>
                <a:lnTo>
                  <a:pt x="1956" y="3"/>
                </a:lnTo>
                <a:lnTo>
                  <a:pt x="1945" y="0"/>
                </a:lnTo>
                <a:lnTo>
                  <a:pt x="1932" y="0"/>
                </a:lnTo>
                <a:lnTo>
                  <a:pt x="122" y="0"/>
                </a:lnTo>
              </a:path>
            </a:pathLst>
          </a:custGeom>
          <a:solidFill>
            <a:srgbClr val="FFCC99"/>
          </a:solidFill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71" name="Rectangle 43"/>
          <p:cNvSpPr>
            <a:spLocks noChangeArrowheads="1"/>
          </p:cNvSpPr>
          <p:nvPr/>
        </p:nvSpPr>
        <p:spPr bwMode="auto">
          <a:xfrm>
            <a:off x="3919538" y="4941888"/>
            <a:ext cx="930275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Resource and </a:t>
            </a:r>
            <a:endParaRPr lang="pl-PL" sz="2800" b="1" u="sng"/>
          </a:p>
        </p:txBody>
      </p:sp>
      <p:sp>
        <p:nvSpPr>
          <p:cNvPr id="3606572" name="Rectangle 44"/>
          <p:cNvSpPr>
            <a:spLocks noChangeArrowheads="1"/>
          </p:cNvSpPr>
          <p:nvPr/>
        </p:nvSpPr>
        <p:spPr bwMode="auto">
          <a:xfrm>
            <a:off x="3751263" y="5106988"/>
            <a:ext cx="1249362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Admission Control </a:t>
            </a:r>
            <a:endParaRPr lang="pl-PL" sz="2800" b="1" u="sng"/>
          </a:p>
        </p:txBody>
      </p:sp>
      <p:sp>
        <p:nvSpPr>
          <p:cNvPr id="3606573" name="Rectangle 45"/>
          <p:cNvSpPr>
            <a:spLocks noChangeArrowheads="1"/>
          </p:cNvSpPr>
          <p:nvPr/>
        </p:nvSpPr>
        <p:spPr bwMode="auto">
          <a:xfrm>
            <a:off x="4008438" y="5272088"/>
            <a:ext cx="719137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Subsystem</a:t>
            </a:r>
            <a:endParaRPr lang="pl-PL" sz="2800" b="1" u="sng"/>
          </a:p>
        </p:txBody>
      </p:sp>
      <p:sp>
        <p:nvSpPr>
          <p:cNvPr id="3606574" name="Freeform 46"/>
          <p:cNvSpPr>
            <a:spLocks/>
          </p:cNvSpPr>
          <p:nvPr/>
        </p:nvSpPr>
        <p:spPr bwMode="auto">
          <a:xfrm>
            <a:off x="1612900" y="4481513"/>
            <a:ext cx="1147763" cy="623887"/>
          </a:xfrm>
          <a:custGeom>
            <a:avLst/>
            <a:gdLst/>
            <a:ahLst/>
            <a:cxnLst>
              <a:cxn ang="0">
                <a:pos x="133" y="2"/>
              </a:cxn>
              <a:cxn ang="0">
                <a:pos x="119" y="3"/>
              </a:cxn>
              <a:cxn ang="0">
                <a:pos x="100" y="7"/>
              </a:cxn>
              <a:cxn ang="0">
                <a:pos x="75" y="17"/>
              </a:cxn>
              <a:cxn ang="0">
                <a:pos x="52" y="30"/>
              </a:cxn>
              <a:cxn ang="0">
                <a:pos x="33" y="49"/>
              </a:cxn>
              <a:cxn ang="0">
                <a:pos x="17" y="70"/>
              </a:cxn>
              <a:cxn ang="0">
                <a:pos x="7" y="93"/>
              </a:cxn>
              <a:cxn ang="0">
                <a:pos x="2" y="111"/>
              </a:cxn>
              <a:cxn ang="0">
                <a:pos x="0" y="126"/>
              </a:cxn>
              <a:cxn ang="0">
                <a:pos x="0" y="655"/>
              </a:cxn>
              <a:cxn ang="0">
                <a:pos x="2" y="669"/>
              </a:cxn>
              <a:cxn ang="0">
                <a:pos x="3" y="682"/>
              </a:cxn>
              <a:cxn ang="0">
                <a:pos x="12" y="706"/>
              </a:cxn>
              <a:cxn ang="0">
                <a:pos x="24" y="729"/>
              </a:cxn>
              <a:cxn ang="0">
                <a:pos x="41" y="748"/>
              </a:cxn>
              <a:cxn ang="0">
                <a:pos x="62" y="764"/>
              </a:cxn>
              <a:cxn ang="0">
                <a:pos x="86" y="777"/>
              </a:cxn>
              <a:cxn ang="0">
                <a:pos x="112" y="783"/>
              </a:cxn>
              <a:cxn ang="0">
                <a:pos x="126" y="786"/>
              </a:cxn>
              <a:cxn ang="0">
                <a:pos x="140" y="787"/>
              </a:cxn>
              <a:cxn ang="0">
                <a:pos x="1314" y="786"/>
              </a:cxn>
              <a:cxn ang="0">
                <a:pos x="1328" y="785"/>
              </a:cxn>
              <a:cxn ang="0">
                <a:pos x="1349" y="781"/>
              </a:cxn>
              <a:cxn ang="0">
                <a:pos x="1375" y="770"/>
              </a:cxn>
              <a:cxn ang="0">
                <a:pos x="1397" y="757"/>
              </a:cxn>
              <a:cxn ang="0">
                <a:pos x="1415" y="739"/>
              </a:cxn>
              <a:cxn ang="0">
                <a:pos x="1431" y="718"/>
              </a:cxn>
              <a:cxn ang="0">
                <a:pos x="1442" y="695"/>
              </a:cxn>
              <a:cxn ang="0">
                <a:pos x="1446" y="675"/>
              </a:cxn>
              <a:cxn ang="0">
                <a:pos x="1448" y="662"/>
              </a:cxn>
              <a:cxn ang="0">
                <a:pos x="1448" y="132"/>
              </a:cxn>
              <a:cxn ang="0">
                <a:pos x="1448" y="119"/>
              </a:cxn>
              <a:cxn ang="0">
                <a:pos x="1445" y="106"/>
              </a:cxn>
              <a:cxn ang="0">
                <a:pos x="1438" y="81"/>
              </a:cxn>
              <a:cxn ang="0">
                <a:pos x="1424" y="59"/>
              </a:cxn>
              <a:cxn ang="0">
                <a:pos x="1407" y="39"/>
              </a:cxn>
              <a:cxn ang="0">
                <a:pos x="1386" y="24"/>
              </a:cxn>
              <a:cxn ang="0">
                <a:pos x="1362" y="11"/>
              </a:cxn>
              <a:cxn ang="0">
                <a:pos x="1335" y="3"/>
              </a:cxn>
              <a:cxn ang="0">
                <a:pos x="1321" y="2"/>
              </a:cxn>
              <a:cxn ang="0">
                <a:pos x="1307" y="0"/>
              </a:cxn>
            </a:cxnLst>
            <a:rect l="0" t="0" r="r" b="b"/>
            <a:pathLst>
              <a:path w="1448" h="787">
                <a:moveTo>
                  <a:pt x="140" y="0"/>
                </a:moveTo>
                <a:lnTo>
                  <a:pt x="133" y="2"/>
                </a:lnTo>
                <a:lnTo>
                  <a:pt x="126" y="2"/>
                </a:lnTo>
                <a:lnTo>
                  <a:pt x="119" y="3"/>
                </a:lnTo>
                <a:lnTo>
                  <a:pt x="112" y="3"/>
                </a:lnTo>
                <a:lnTo>
                  <a:pt x="100" y="7"/>
                </a:lnTo>
                <a:lnTo>
                  <a:pt x="86" y="11"/>
                </a:lnTo>
                <a:lnTo>
                  <a:pt x="75" y="17"/>
                </a:lnTo>
                <a:lnTo>
                  <a:pt x="62" y="24"/>
                </a:lnTo>
                <a:lnTo>
                  <a:pt x="52" y="30"/>
                </a:lnTo>
                <a:lnTo>
                  <a:pt x="41" y="39"/>
                </a:lnTo>
                <a:lnTo>
                  <a:pt x="33" y="49"/>
                </a:lnTo>
                <a:lnTo>
                  <a:pt x="24" y="59"/>
                </a:lnTo>
                <a:lnTo>
                  <a:pt x="17" y="70"/>
                </a:lnTo>
                <a:lnTo>
                  <a:pt x="12" y="81"/>
                </a:lnTo>
                <a:lnTo>
                  <a:pt x="7" y="93"/>
                </a:lnTo>
                <a:lnTo>
                  <a:pt x="3" y="106"/>
                </a:lnTo>
                <a:lnTo>
                  <a:pt x="2" y="111"/>
                </a:lnTo>
                <a:lnTo>
                  <a:pt x="2" y="119"/>
                </a:lnTo>
                <a:lnTo>
                  <a:pt x="0" y="126"/>
                </a:lnTo>
                <a:lnTo>
                  <a:pt x="0" y="132"/>
                </a:lnTo>
                <a:lnTo>
                  <a:pt x="0" y="655"/>
                </a:lnTo>
                <a:lnTo>
                  <a:pt x="0" y="662"/>
                </a:lnTo>
                <a:lnTo>
                  <a:pt x="2" y="669"/>
                </a:lnTo>
                <a:lnTo>
                  <a:pt x="2" y="675"/>
                </a:lnTo>
                <a:lnTo>
                  <a:pt x="3" y="682"/>
                </a:lnTo>
                <a:lnTo>
                  <a:pt x="7" y="695"/>
                </a:lnTo>
                <a:lnTo>
                  <a:pt x="12" y="706"/>
                </a:lnTo>
                <a:lnTo>
                  <a:pt x="17" y="718"/>
                </a:lnTo>
                <a:lnTo>
                  <a:pt x="24" y="729"/>
                </a:lnTo>
                <a:lnTo>
                  <a:pt x="33" y="739"/>
                </a:lnTo>
                <a:lnTo>
                  <a:pt x="41" y="748"/>
                </a:lnTo>
                <a:lnTo>
                  <a:pt x="52" y="757"/>
                </a:lnTo>
                <a:lnTo>
                  <a:pt x="62" y="764"/>
                </a:lnTo>
                <a:lnTo>
                  <a:pt x="75" y="770"/>
                </a:lnTo>
                <a:lnTo>
                  <a:pt x="86" y="777"/>
                </a:lnTo>
                <a:lnTo>
                  <a:pt x="100" y="781"/>
                </a:lnTo>
                <a:lnTo>
                  <a:pt x="112" y="783"/>
                </a:lnTo>
                <a:lnTo>
                  <a:pt x="119" y="785"/>
                </a:lnTo>
                <a:lnTo>
                  <a:pt x="126" y="786"/>
                </a:lnTo>
                <a:lnTo>
                  <a:pt x="133" y="786"/>
                </a:lnTo>
                <a:lnTo>
                  <a:pt x="140" y="787"/>
                </a:lnTo>
                <a:lnTo>
                  <a:pt x="1307" y="787"/>
                </a:lnTo>
                <a:lnTo>
                  <a:pt x="1314" y="786"/>
                </a:lnTo>
                <a:lnTo>
                  <a:pt x="1321" y="786"/>
                </a:lnTo>
                <a:lnTo>
                  <a:pt x="1328" y="785"/>
                </a:lnTo>
                <a:lnTo>
                  <a:pt x="1335" y="783"/>
                </a:lnTo>
                <a:lnTo>
                  <a:pt x="1349" y="781"/>
                </a:lnTo>
                <a:lnTo>
                  <a:pt x="1362" y="777"/>
                </a:lnTo>
                <a:lnTo>
                  <a:pt x="1375" y="770"/>
                </a:lnTo>
                <a:lnTo>
                  <a:pt x="1386" y="764"/>
                </a:lnTo>
                <a:lnTo>
                  <a:pt x="1397" y="757"/>
                </a:lnTo>
                <a:lnTo>
                  <a:pt x="1407" y="748"/>
                </a:lnTo>
                <a:lnTo>
                  <a:pt x="1415" y="739"/>
                </a:lnTo>
                <a:lnTo>
                  <a:pt x="1424" y="729"/>
                </a:lnTo>
                <a:lnTo>
                  <a:pt x="1431" y="718"/>
                </a:lnTo>
                <a:lnTo>
                  <a:pt x="1438" y="706"/>
                </a:lnTo>
                <a:lnTo>
                  <a:pt x="1442" y="695"/>
                </a:lnTo>
                <a:lnTo>
                  <a:pt x="1445" y="682"/>
                </a:lnTo>
                <a:lnTo>
                  <a:pt x="1446" y="675"/>
                </a:lnTo>
                <a:lnTo>
                  <a:pt x="1448" y="669"/>
                </a:lnTo>
                <a:lnTo>
                  <a:pt x="1448" y="662"/>
                </a:lnTo>
                <a:lnTo>
                  <a:pt x="1448" y="655"/>
                </a:lnTo>
                <a:lnTo>
                  <a:pt x="1448" y="132"/>
                </a:lnTo>
                <a:lnTo>
                  <a:pt x="1448" y="126"/>
                </a:lnTo>
                <a:lnTo>
                  <a:pt x="1448" y="119"/>
                </a:lnTo>
                <a:lnTo>
                  <a:pt x="1446" y="111"/>
                </a:lnTo>
                <a:lnTo>
                  <a:pt x="1445" y="106"/>
                </a:lnTo>
                <a:lnTo>
                  <a:pt x="1442" y="93"/>
                </a:lnTo>
                <a:lnTo>
                  <a:pt x="1438" y="81"/>
                </a:lnTo>
                <a:lnTo>
                  <a:pt x="1431" y="70"/>
                </a:lnTo>
                <a:lnTo>
                  <a:pt x="1424" y="59"/>
                </a:lnTo>
                <a:lnTo>
                  <a:pt x="1415" y="49"/>
                </a:lnTo>
                <a:lnTo>
                  <a:pt x="1407" y="39"/>
                </a:lnTo>
                <a:lnTo>
                  <a:pt x="1397" y="30"/>
                </a:lnTo>
                <a:lnTo>
                  <a:pt x="1386" y="24"/>
                </a:lnTo>
                <a:lnTo>
                  <a:pt x="1375" y="17"/>
                </a:lnTo>
                <a:lnTo>
                  <a:pt x="1362" y="11"/>
                </a:lnTo>
                <a:lnTo>
                  <a:pt x="1349" y="7"/>
                </a:lnTo>
                <a:lnTo>
                  <a:pt x="1335" y="3"/>
                </a:lnTo>
                <a:lnTo>
                  <a:pt x="1328" y="3"/>
                </a:lnTo>
                <a:lnTo>
                  <a:pt x="1321" y="2"/>
                </a:lnTo>
                <a:lnTo>
                  <a:pt x="1314" y="2"/>
                </a:lnTo>
                <a:lnTo>
                  <a:pt x="1307" y="0"/>
                </a:lnTo>
                <a:lnTo>
                  <a:pt x="140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75" name="Freeform 47"/>
          <p:cNvSpPr>
            <a:spLocks/>
          </p:cNvSpPr>
          <p:nvPr/>
        </p:nvSpPr>
        <p:spPr bwMode="auto">
          <a:xfrm>
            <a:off x="1612900" y="4481513"/>
            <a:ext cx="1147763" cy="623887"/>
          </a:xfrm>
          <a:custGeom>
            <a:avLst/>
            <a:gdLst/>
            <a:ahLst/>
            <a:cxnLst>
              <a:cxn ang="0">
                <a:pos x="133" y="2"/>
              </a:cxn>
              <a:cxn ang="0">
                <a:pos x="119" y="3"/>
              </a:cxn>
              <a:cxn ang="0">
                <a:pos x="100" y="7"/>
              </a:cxn>
              <a:cxn ang="0">
                <a:pos x="75" y="17"/>
              </a:cxn>
              <a:cxn ang="0">
                <a:pos x="52" y="30"/>
              </a:cxn>
              <a:cxn ang="0">
                <a:pos x="33" y="49"/>
              </a:cxn>
              <a:cxn ang="0">
                <a:pos x="17" y="70"/>
              </a:cxn>
              <a:cxn ang="0">
                <a:pos x="7" y="93"/>
              </a:cxn>
              <a:cxn ang="0">
                <a:pos x="2" y="111"/>
              </a:cxn>
              <a:cxn ang="0">
                <a:pos x="0" y="126"/>
              </a:cxn>
              <a:cxn ang="0">
                <a:pos x="0" y="655"/>
              </a:cxn>
              <a:cxn ang="0">
                <a:pos x="2" y="669"/>
              </a:cxn>
              <a:cxn ang="0">
                <a:pos x="3" y="682"/>
              </a:cxn>
              <a:cxn ang="0">
                <a:pos x="12" y="706"/>
              </a:cxn>
              <a:cxn ang="0">
                <a:pos x="24" y="729"/>
              </a:cxn>
              <a:cxn ang="0">
                <a:pos x="41" y="748"/>
              </a:cxn>
              <a:cxn ang="0">
                <a:pos x="62" y="764"/>
              </a:cxn>
              <a:cxn ang="0">
                <a:pos x="86" y="777"/>
              </a:cxn>
              <a:cxn ang="0">
                <a:pos x="112" y="783"/>
              </a:cxn>
              <a:cxn ang="0">
                <a:pos x="126" y="786"/>
              </a:cxn>
              <a:cxn ang="0">
                <a:pos x="140" y="787"/>
              </a:cxn>
              <a:cxn ang="0">
                <a:pos x="1314" y="786"/>
              </a:cxn>
              <a:cxn ang="0">
                <a:pos x="1328" y="785"/>
              </a:cxn>
              <a:cxn ang="0">
                <a:pos x="1349" y="781"/>
              </a:cxn>
              <a:cxn ang="0">
                <a:pos x="1375" y="770"/>
              </a:cxn>
              <a:cxn ang="0">
                <a:pos x="1397" y="757"/>
              </a:cxn>
              <a:cxn ang="0">
                <a:pos x="1415" y="739"/>
              </a:cxn>
              <a:cxn ang="0">
                <a:pos x="1431" y="718"/>
              </a:cxn>
              <a:cxn ang="0">
                <a:pos x="1442" y="695"/>
              </a:cxn>
              <a:cxn ang="0">
                <a:pos x="1446" y="675"/>
              </a:cxn>
              <a:cxn ang="0">
                <a:pos x="1448" y="662"/>
              </a:cxn>
              <a:cxn ang="0">
                <a:pos x="1448" y="132"/>
              </a:cxn>
              <a:cxn ang="0">
                <a:pos x="1448" y="119"/>
              </a:cxn>
              <a:cxn ang="0">
                <a:pos x="1445" y="106"/>
              </a:cxn>
              <a:cxn ang="0">
                <a:pos x="1438" y="81"/>
              </a:cxn>
              <a:cxn ang="0">
                <a:pos x="1424" y="59"/>
              </a:cxn>
              <a:cxn ang="0">
                <a:pos x="1407" y="39"/>
              </a:cxn>
              <a:cxn ang="0">
                <a:pos x="1386" y="24"/>
              </a:cxn>
              <a:cxn ang="0">
                <a:pos x="1362" y="11"/>
              </a:cxn>
              <a:cxn ang="0">
                <a:pos x="1335" y="3"/>
              </a:cxn>
              <a:cxn ang="0">
                <a:pos x="1321" y="2"/>
              </a:cxn>
              <a:cxn ang="0">
                <a:pos x="1307" y="0"/>
              </a:cxn>
            </a:cxnLst>
            <a:rect l="0" t="0" r="r" b="b"/>
            <a:pathLst>
              <a:path w="1448" h="787">
                <a:moveTo>
                  <a:pt x="140" y="0"/>
                </a:moveTo>
                <a:lnTo>
                  <a:pt x="133" y="2"/>
                </a:lnTo>
                <a:lnTo>
                  <a:pt x="126" y="2"/>
                </a:lnTo>
                <a:lnTo>
                  <a:pt x="119" y="3"/>
                </a:lnTo>
                <a:lnTo>
                  <a:pt x="112" y="3"/>
                </a:lnTo>
                <a:lnTo>
                  <a:pt x="100" y="7"/>
                </a:lnTo>
                <a:lnTo>
                  <a:pt x="86" y="11"/>
                </a:lnTo>
                <a:lnTo>
                  <a:pt x="75" y="17"/>
                </a:lnTo>
                <a:lnTo>
                  <a:pt x="62" y="24"/>
                </a:lnTo>
                <a:lnTo>
                  <a:pt x="52" y="30"/>
                </a:lnTo>
                <a:lnTo>
                  <a:pt x="41" y="39"/>
                </a:lnTo>
                <a:lnTo>
                  <a:pt x="33" y="49"/>
                </a:lnTo>
                <a:lnTo>
                  <a:pt x="24" y="59"/>
                </a:lnTo>
                <a:lnTo>
                  <a:pt x="17" y="70"/>
                </a:lnTo>
                <a:lnTo>
                  <a:pt x="12" y="81"/>
                </a:lnTo>
                <a:lnTo>
                  <a:pt x="7" y="93"/>
                </a:lnTo>
                <a:lnTo>
                  <a:pt x="3" y="106"/>
                </a:lnTo>
                <a:lnTo>
                  <a:pt x="2" y="111"/>
                </a:lnTo>
                <a:lnTo>
                  <a:pt x="2" y="119"/>
                </a:lnTo>
                <a:lnTo>
                  <a:pt x="0" y="126"/>
                </a:lnTo>
                <a:lnTo>
                  <a:pt x="0" y="132"/>
                </a:lnTo>
                <a:lnTo>
                  <a:pt x="0" y="655"/>
                </a:lnTo>
                <a:lnTo>
                  <a:pt x="0" y="662"/>
                </a:lnTo>
                <a:lnTo>
                  <a:pt x="2" y="669"/>
                </a:lnTo>
                <a:lnTo>
                  <a:pt x="2" y="675"/>
                </a:lnTo>
                <a:lnTo>
                  <a:pt x="3" y="682"/>
                </a:lnTo>
                <a:lnTo>
                  <a:pt x="7" y="695"/>
                </a:lnTo>
                <a:lnTo>
                  <a:pt x="12" y="706"/>
                </a:lnTo>
                <a:lnTo>
                  <a:pt x="17" y="718"/>
                </a:lnTo>
                <a:lnTo>
                  <a:pt x="24" y="729"/>
                </a:lnTo>
                <a:lnTo>
                  <a:pt x="33" y="739"/>
                </a:lnTo>
                <a:lnTo>
                  <a:pt x="41" y="748"/>
                </a:lnTo>
                <a:lnTo>
                  <a:pt x="52" y="757"/>
                </a:lnTo>
                <a:lnTo>
                  <a:pt x="62" y="764"/>
                </a:lnTo>
                <a:lnTo>
                  <a:pt x="75" y="770"/>
                </a:lnTo>
                <a:lnTo>
                  <a:pt x="86" y="777"/>
                </a:lnTo>
                <a:lnTo>
                  <a:pt x="100" y="781"/>
                </a:lnTo>
                <a:lnTo>
                  <a:pt x="112" y="783"/>
                </a:lnTo>
                <a:lnTo>
                  <a:pt x="119" y="785"/>
                </a:lnTo>
                <a:lnTo>
                  <a:pt x="126" y="786"/>
                </a:lnTo>
                <a:lnTo>
                  <a:pt x="133" y="786"/>
                </a:lnTo>
                <a:lnTo>
                  <a:pt x="140" y="787"/>
                </a:lnTo>
                <a:lnTo>
                  <a:pt x="1307" y="787"/>
                </a:lnTo>
                <a:lnTo>
                  <a:pt x="1314" y="786"/>
                </a:lnTo>
                <a:lnTo>
                  <a:pt x="1321" y="786"/>
                </a:lnTo>
                <a:lnTo>
                  <a:pt x="1328" y="785"/>
                </a:lnTo>
                <a:lnTo>
                  <a:pt x="1335" y="783"/>
                </a:lnTo>
                <a:lnTo>
                  <a:pt x="1349" y="781"/>
                </a:lnTo>
                <a:lnTo>
                  <a:pt x="1362" y="777"/>
                </a:lnTo>
                <a:lnTo>
                  <a:pt x="1375" y="770"/>
                </a:lnTo>
                <a:lnTo>
                  <a:pt x="1386" y="764"/>
                </a:lnTo>
                <a:lnTo>
                  <a:pt x="1397" y="757"/>
                </a:lnTo>
                <a:lnTo>
                  <a:pt x="1407" y="748"/>
                </a:lnTo>
                <a:lnTo>
                  <a:pt x="1415" y="739"/>
                </a:lnTo>
                <a:lnTo>
                  <a:pt x="1424" y="729"/>
                </a:lnTo>
                <a:lnTo>
                  <a:pt x="1431" y="718"/>
                </a:lnTo>
                <a:lnTo>
                  <a:pt x="1438" y="706"/>
                </a:lnTo>
                <a:lnTo>
                  <a:pt x="1442" y="695"/>
                </a:lnTo>
                <a:lnTo>
                  <a:pt x="1445" y="682"/>
                </a:lnTo>
                <a:lnTo>
                  <a:pt x="1446" y="675"/>
                </a:lnTo>
                <a:lnTo>
                  <a:pt x="1448" y="669"/>
                </a:lnTo>
                <a:lnTo>
                  <a:pt x="1448" y="662"/>
                </a:lnTo>
                <a:lnTo>
                  <a:pt x="1448" y="655"/>
                </a:lnTo>
                <a:lnTo>
                  <a:pt x="1448" y="132"/>
                </a:lnTo>
                <a:lnTo>
                  <a:pt x="1448" y="126"/>
                </a:lnTo>
                <a:lnTo>
                  <a:pt x="1448" y="119"/>
                </a:lnTo>
                <a:lnTo>
                  <a:pt x="1446" y="111"/>
                </a:lnTo>
                <a:lnTo>
                  <a:pt x="1445" y="106"/>
                </a:lnTo>
                <a:lnTo>
                  <a:pt x="1442" y="93"/>
                </a:lnTo>
                <a:lnTo>
                  <a:pt x="1438" y="81"/>
                </a:lnTo>
                <a:lnTo>
                  <a:pt x="1431" y="70"/>
                </a:lnTo>
                <a:lnTo>
                  <a:pt x="1424" y="59"/>
                </a:lnTo>
                <a:lnTo>
                  <a:pt x="1415" y="49"/>
                </a:lnTo>
                <a:lnTo>
                  <a:pt x="1407" y="39"/>
                </a:lnTo>
                <a:lnTo>
                  <a:pt x="1397" y="30"/>
                </a:lnTo>
                <a:lnTo>
                  <a:pt x="1386" y="24"/>
                </a:lnTo>
                <a:lnTo>
                  <a:pt x="1375" y="17"/>
                </a:lnTo>
                <a:lnTo>
                  <a:pt x="1362" y="11"/>
                </a:lnTo>
                <a:lnTo>
                  <a:pt x="1349" y="7"/>
                </a:lnTo>
                <a:lnTo>
                  <a:pt x="1335" y="3"/>
                </a:lnTo>
                <a:lnTo>
                  <a:pt x="1328" y="3"/>
                </a:lnTo>
                <a:lnTo>
                  <a:pt x="1321" y="2"/>
                </a:lnTo>
                <a:lnTo>
                  <a:pt x="1314" y="2"/>
                </a:lnTo>
                <a:lnTo>
                  <a:pt x="1307" y="0"/>
                </a:lnTo>
                <a:lnTo>
                  <a:pt x="140" y="0"/>
                </a:lnTo>
              </a:path>
            </a:pathLst>
          </a:custGeom>
          <a:noFill/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76" name="Rectangle 48"/>
          <p:cNvSpPr>
            <a:spLocks noChangeArrowheads="1"/>
          </p:cNvSpPr>
          <p:nvPr/>
        </p:nvSpPr>
        <p:spPr bwMode="auto">
          <a:xfrm>
            <a:off x="1897063" y="4556125"/>
            <a:ext cx="569912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Network </a:t>
            </a:r>
            <a:endParaRPr lang="pl-PL" sz="2800" b="1" u="sng"/>
          </a:p>
        </p:txBody>
      </p:sp>
      <p:sp>
        <p:nvSpPr>
          <p:cNvPr id="3606577" name="Rectangle 49"/>
          <p:cNvSpPr>
            <a:spLocks noChangeArrowheads="1"/>
          </p:cNvSpPr>
          <p:nvPr/>
        </p:nvSpPr>
        <p:spPr bwMode="auto">
          <a:xfrm>
            <a:off x="1787525" y="4721225"/>
            <a:ext cx="7794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Attachment </a:t>
            </a:r>
            <a:endParaRPr lang="pl-PL" sz="2800" b="1" u="sng"/>
          </a:p>
        </p:txBody>
      </p:sp>
      <p:sp>
        <p:nvSpPr>
          <p:cNvPr id="3606578" name="Rectangle 50"/>
          <p:cNvSpPr>
            <a:spLocks noChangeArrowheads="1"/>
          </p:cNvSpPr>
          <p:nvPr/>
        </p:nvSpPr>
        <p:spPr bwMode="auto">
          <a:xfrm>
            <a:off x="1827213" y="4887913"/>
            <a:ext cx="719137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300" b="1">
                <a:solidFill>
                  <a:srgbClr val="4F177F"/>
                </a:solidFill>
              </a:rPr>
              <a:t>Subsystem</a:t>
            </a:r>
            <a:endParaRPr lang="pl-PL" sz="2800" b="1" u="sng"/>
          </a:p>
        </p:txBody>
      </p:sp>
      <p:sp>
        <p:nvSpPr>
          <p:cNvPr id="3606579" name="Freeform 51"/>
          <p:cNvSpPr>
            <a:spLocks noEditPoints="1"/>
          </p:cNvSpPr>
          <p:nvPr/>
        </p:nvSpPr>
        <p:spPr bwMode="auto">
          <a:xfrm>
            <a:off x="4391025" y="2411413"/>
            <a:ext cx="374650" cy="1128712"/>
          </a:xfrm>
          <a:custGeom>
            <a:avLst/>
            <a:gdLst/>
            <a:ahLst/>
            <a:cxnLst>
              <a:cxn ang="0">
                <a:pos x="461" y="46"/>
              </a:cxn>
              <a:cxn ang="0">
                <a:pos x="462" y="0"/>
              </a:cxn>
              <a:cxn ang="0">
                <a:pos x="450" y="77"/>
              </a:cxn>
              <a:cxn ang="0">
                <a:pos x="426" y="115"/>
              </a:cxn>
              <a:cxn ang="0">
                <a:pos x="450" y="77"/>
              </a:cxn>
              <a:cxn ang="0">
                <a:pos x="413" y="190"/>
              </a:cxn>
              <a:cxn ang="0">
                <a:pos x="415" y="146"/>
              </a:cxn>
              <a:cxn ang="0">
                <a:pos x="404" y="222"/>
              </a:cxn>
              <a:cxn ang="0">
                <a:pos x="378" y="261"/>
              </a:cxn>
              <a:cxn ang="0">
                <a:pos x="404" y="222"/>
              </a:cxn>
              <a:cxn ang="0">
                <a:pos x="366" y="337"/>
              </a:cxn>
              <a:cxn ang="0">
                <a:pos x="369" y="292"/>
              </a:cxn>
              <a:cxn ang="0">
                <a:pos x="356" y="368"/>
              </a:cxn>
              <a:cxn ang="0">
                <a:pos x="331" y="406"/>
              </a:cxn>
              <a:cxn ang="0">
                <a:pos x="356" y="368"/>
              </a:cxn>
              <a:cxn ang="0">
                <a:pos x="318" y="483"/>
              </a:cxn>
              <a:cxn ang="0">
                <a:pos x="321" y="437"/>
              </a:cxn>
              <a:cxn ang="0">
                <a:pos x="308" y="513"/>
              </a:cxn>
              <a:cxn ang="0">
                <a:pos x="283" y="552"/>
              </a:cxn>
              <a:cxn ang="0">
                <a:pos x="308" y="513"/>
              </a:cxn>
              <a:cxn ang="0">
                <a:pos x="270" y="628"/>
              </a:cxn>
              <a:cxn ang="0">
                <a:pos x="273" y="583"/>
              </a:cxn>
              <a:cxn ang="0">
                <a:pos x="261" y="659"/>
              </a:cxn>
              <a:cxn ang="0">
                <a:pos x="235" y="698"/>
              </a:cxn>
              <a:cxn ang="0">
                <a:pos x="261" y="659"/>
              </a:cxn>
              <a:cxn ang="0">
                <a:pos x="223" y="774"/>
              </a:cxn>
              <a:cxn ang="0">
                <a:pos x="226" y="728"/>
              </a:cxn>
              <a:cxn ang="0">
                <a:pos x="213" y="805"/>
              </a:cxn>
              <a:cxn ang="0">
                <a:pos x="188" y="843"/>
              </a:cxn>
              <a:cxn ang="0">
                <a:pos x="213" y="805"/>
              </a:cxn>
              <a:cxn ang="0">
                <a:pos x="175" y="919"/>
              </a:cxn>
              <a:cxn ang="0">
                <a:pos x="178" y="874"/>
              </a:cxn>
              <a:cxn ang="0">
                <a:pos x="165" y="950"/>
              </a:cxn>
              <a:cxn ang="0">
                <a:pos x="140" y="989"/>
              </a:cxn>
              <a:cxn ang="0">
                <a:pos x="165" y="950"/>
              </a:cxn>
              <a:cxn ang="0">
                <a:pos x="128" y="1065"/>
              </a:cxn>
              <a:cxn ang="0">
                <a:pos x="130" y="1020"/>
              </a:cxn>
              <a:cxn ang="0">
                <a:pos x="118" y="1096"/>
              </a:cxn>
              <a:cxn ang="0">
                <a:pos x="93" y="1134"/>
              </a:cxn>
              <a:cxn ang="0">
                <a:pos x="118" y="1096"/>
              </a:cxn>
              <a:cxn ang="0">
                <a:pos x="80" y="1211"/>
              </a:cxn>
              <a:cxn ang="0">
                <a:pos x="83" y="1165"/>
              </a:cxn>
              <a:cxn ang="0">
                <a:pos x="70" y="1242"/>
              </a:cxn>
              <a:cxn ang="0">
                <a:pos x="45" y="1280"/>
              </a:cxn>
              <a:cxn ang="0">
                <a:pos x="70" y="1242"/>
              </a:cxn>
              <a:cxn ang="0">
                <a:pos x="32" y="1356"/>
              </a:cxn>
              <a:cxn ang="0">
                <a:pos x="35" y="1311"/>
              </a:cxn>
              <a:cxn ang="0">
                <a:pos x="22" y="1387"/>
              </a:cxn>
              <a:cxn ang="0">
                <a:pos x="0" y="1418"/>
              </a:cxn>
              <a:cxn ang="0">
                <a:pos x="22" y="1387"/>
              </a:cxn>
            </a:cxnLst>
            <a:rect l="0" t="0" r="r" b="b"/>
            <a:pathLst>
              <a:path w="474" h="1421">
                <a:moveTo>
                  <a:pt x="474" y="4"/>
                </a:moveTo>
                <a:lnTo>
                  <a:pt x="461" y="46"/>
                </a:lnTo>
                <a:lnTo>
                  <a:pt x="450" y="42"/>
                </a:lnTo>
                <a:lnTo>
                  <a:pt x="462" y="0"/>
                </a:lnTo>
                <a:lnTo>
                  <a:pt x="474" y="4"/>
                </a:lnTo>
                <a:close/>
                <a:moveTo>
                  <a:pt x="450" y="77"/>
                </a:moveTo>
                <a:lnTo>
                  <a:pt x="437" y="117"/>
                </a:lnTo>
                <a:lnTo>
                  <a:pt x="426" y="115"/>
                </a:lnTo>
                <a:lnTo>
                  <a:pt x="439" y="73"/>
                </a:lnTo>
                <a:lnTo>
                  <a:pt x="450" y="77"/>
                </a:lnTo>
                <a:close/>
                <a:moveTo>
                  <a:pt x="426" y="149"/>
                </a:moveTo>
                <a:lnTo>
                  <a:pt x="413" y="190"/>
                </a:lnTo>
                <a:lnTo>
                  <a:pt x="402" y="188"/>
                </a:lnTo>
                <a:lnTo>
                  <a:pt x="415" y="146"/>
                </a:lnTo>
                <a:lnTo>
                  <a:pt x="426" y="149"/>
                </a:lnTo>
                <a:close/>
                <a:moveTo>
                  <a:pt x="404" y="222"/>
                </a:moveTo>
                <a:lnTo>
                  <a:pt x="390" y="263"/>
                </a:lnTo>
                <a:lnTo>
                  <a:pt x="378" y="261"/>
                </a:lnTo>
                <a:lnTo>
                  <a:pt x="392" y="219"/>
                </a:lnTo>
                <a:lnTo>
                  <a:pt x="404" y="222"/>
                </a:lnTo>
                <a:close/>
                <a:moveTo>
                  <a:pt x="380" y="295"/>
                </a:moveTo>
                <a:lnTo>
                  <a:pt x="366" y="337"/>
                </a:lnTo>
                <a:lnTo>
                  <a:pt x="355" y="334"/>
                </a:lnTo>
                <a:lnTo>
                  <a:pt x="369" y="292"/>
                </a:lnTo>
                <a:lnTo>
                  <a:pt x="380" y="295"/>
                </a:lnTo>
                <a:close/>
                <a:moveTo>
                  <a:pt x="356" y="368"/>
                </a:moveTo>
                <a:lnTo>
                  <a:pt x="342" y="410"/>
                </a:lnTo>
                <a:lnTo>
                  <a:pt x="331" y="406"/>
                </a:lnTo>
                <a:lnTo>
                  <a:pt x="345" y="364"/>
                </a:lnTo>
                <a:lnTo>
                  <a:pt x="356" y="368"/>
                </a:lnTo>
                <a:close/>
                <a:moveTo>
                  <a:pt x="332" y="441"/>
                </a:moveTo>
                <a:lnTo>
                  <a:pt x="318" y="483"/>
                </a:lnTo>
                <a:lnTo>
                  <a:pt x="307" y="479"/>
                </a:lnTo>
                <a:lnTo>
                  <a:pt x="321" y="437"/>
                </a:lnTo>
                <a:lnTo>
                  <a:pt x="332" y="441"/>
                </a:lnTo>
                <a:close/>
                <a:moveTo>
                  <a:pt x="308" y="513"/>
                </a:moveTo>
                <a:lnTo>
                  <a:pt x="294" y="555"/>
                </a:lnTo>
                <a:lnTo>
                  <a:pt x="283" y="552"/>
                </a:lnTo>
                <a:lnTo>
                  <a:pt x="297" y="510"/>
                </a:lnTo>
                <a:lnTo>
                  <a:pt x="308" y="513"/>
                </a:lnTo>
                <a:close/>
                <a:moveTo>
                  <a:pt x="284" y="586"/>
                </a:moveTo>
                <a:lnTo>
                  <a:pt x="270" y="628"/>
                </a:lnTo>
                <a:lnTo>
                  <a:pt x="259" y="625"/>
                </a:lnTo>
                <a:lnTo>
                  <a:pt x="273" y="583"/>
                </a:lnTo>
                <a:lnTo>
                  <a:pt x="284" y="586"/>
                </a:lnTo>
                <a:close/>
                <a:moveTo>
                  <a:pt x="261" y="659"/>
                </a:moveTo>
                <a:lnTo>
                  <a:pt x="247" y="701"/>
                </a:lnTo>
                <a:lnTo>
                  <a:pt x="235" y="698"/>
                </a:lnTo>
                <a:lnTo>
                  <a:pt x="249" y="656"/>
                </a:lnTo>
                <a:lnTo>
                  <a:pt x="261" y="659"/>
                </a:lnTo>
                <a:close/>
                <a:moveTo>
                  <a:pt x="237" y="732"/>
                </a:moveTo>
                <a:lnTo>
                  <a:pt x="223" y="774"/>
                </a:lnTo>
                <a:lnTo>
                  <a:pt x="212" y="770"/>
                </a:lnTo>
                <a:lnTo>
                  <a:pt x="226" y="728"/>
                </a:lnTo>
                <a:lnTo>
                  <a:pt x="237" y="732"/>
                </a:lnTo>
                <a:close/>
                <a:moveTo>
                  <a:pt x="213" y="805"/>
                </a:moveTo>
                <a:lnTo>
                  <a:pt x="199" y="847"/>
                </a:lnTo>
                <a:lnTo>
                  <a:pt x="188" y="843"/>
                </a:lnTo>
                <a:lnTo>
                  <a:pt x="202" y="801"/>
                </a:lnTo>
                <a:lnTo>
                  <a:pt x="213" y="805"/>
                </a:lnTo>
                <a:close/>
                <a:moveTo>
                  <a:pt x="189" y="878"/>
                </a:moveTo>
                <a:lnTo>
                  <a:pt x="175" y="919"/>
                </a:lnTo>
                <a:lnTo>
                  <a:pt x="164" y="916"/>
                </a:lnTo>
                <a:lnTo>
                  <a:pt x="178" y="874"/>
                </a:lnTo>
                <a:lnTo>
                  <a:pt x="189" y="878"/>
                </a:lnTo>
                <a:close/>
                <a:moveTo>
                  <a:pt x="165" y="950"/>
                </a:moveTo>
                <a:lnTo>
                  <a:pt x="151" y="992"/>
                </a:lnTo>
                <a:lnTo>
                  <a:pt x="140" y="989"/>
                </a:lnTo>
                <a:lnTo>
                  <a:pt x="154" y="947"/>
                </a:lnTo>
                <a:lnTo>
                  <a:pt x="165" y="950"/>
                </a:lnTo>
                <a:close/>
                <a:moveTo>
                  <a:pt x="142" y="1023"/>
                </a:moveTo>
                <a:lnTo>
                  <a:pt x="128" y="1065"/>
                </a:lnTo>
                <a:lnTo>
                  <a:pt x="116" y="1062"/>
                </a:lnTo>
                <a:lnTo>
                  <a:pt x="130" y="1020"/>
                </a:lnTo>
                <a:lnTo>
                  <a:pt x="142" y="1023"/>
                </a:lnTo>
                <a:close/>
                <a:moveTo>
                  <a:pt x="118" y="1096"/>
                </a:moveTo>
                <a:lnTo>
                  <a:pt x="104" y="1138"/>
                </a:lnTo>
                <a:lnTo>
                  <a:pt x="93" y="1134"/>
                </a:lnTo>
                <a:lnTo>
                  <a:pt x="107" y="1093"/>
                </a:lnTo>
                <a:lnTo>
                  <a:pt x="118" y="1096"/>
                </a:lnTo>
                <a:close/>
                <a:moveTo>
                  <a:pt x="94" y="1169"/>
                </a:moveTo>
                <a:lnTo>
                  <a:pt x="80" y="1211"/>
                </a:lnTo>
                <a:lnTo>
                  <a:pt x="69" y="1207"/>
                </a:lnTo>
                <a:lnTo>
                  <a:pt x="83" y="1165"/>
                </a:lnTo>
                <a:lnTo>
                  <a:pt x="94" y="1169"/>
                </a:lnTo>
                <a:close/>
                <a:moveTo>
                  <a:pt x="70" y="1242"/>
                </a:moveTo>
                <a:lnTo>
                  <a:pt x="56" y="1283"/>
                </a:lnTo>
                <a:lnTo>
                  <a:pt x="45" y="1280"/>
                </a:lnTo>
                <a:lnTo>
                  <a:pt x="59" y="1238"/>
                </a:lnTo>
                <a:lnTo>
                  <a:pt x="70" y="1242"/>
                </a:lnTo>
                <a:close/>
                <a:moveTo>
                  <a:pt x="46" y="1314"/>
                </a:moveTo>
                <a:lnTo>
                  <a:pt x="32" y="1356"/>
                </a:lnTo>
                <a:lnTo>
                  <a:pt x="21" y="1353"/>
                </a:lnTo>
                <a:lnTo>
                  <a:pt x="35" y="1311"/>
                </a:lnTo>
                <a:lnTo>
                  <a:pt x="46" y="1314"/>
                </a:lnTo>
                <a:close/>
                <a:moveTo>
                  <a:pt x="22" y="1387"/>
                </a:moveTo>
                <a:lnTo>
                  <a:pt x="11" y="1421"/>
                </a:lnTo>
                <a:lnTo>
                  <a:pt x="0" y="1418"/>
                </a:lnTo>
                <a:lnTo>
                  <a:pt x="11" y="1385"/>
                </a:lnTo>
                <a:lnTo>
                  <a:pt x="22" y="1387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0" name="Line 52"/>
          <p:cNvSpPr>
            <a:spLocks noChangeShapeType="1"/>
          </p:cNvSpPr>
          <p:nvPr/>
        </p:nvSpPr>
        <p:spPr bwMode="auto">
          <a:xfrm flipH="1">
            <a:off x="4551363" y="3049588"/>
            <a:ext cx="577850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1" name="Line 53"/>
          <p:cNvSpPr>
            <a:spLocks noChangeShapeType="1"/>
          </p:cNvSpPr>
          <p:nvPr/>
        </p:nvSpPr>
        <p:spPr bwMode="auto">
          <a:xfrm flipH="1">
            <a:off x="4394200" y="3489325"/>
            <a:ext cx="419100" cy="15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2" name="Freeform 54"/>
          <p:cNvSpPr>
            <a:spLocks noEditPoints="1"/>
          </p:cNvSpPr>
          <p:nvPr/>
        </p:nvSpPr>
        <p:spPr bwMode="auto">
          <a:xfrm>
            <a:off x="4494213" y="2509838"/>
            <a:ext cx="534987" cy="1519237"/>
          </a:xfrm>
          <a:custGeom>
            <a:avLst/>
            <a:gdLst/>
            <a:ahLst/>
            <a:cxnLst>
              <a:cxn ang="0">
                <a:pos x="647" y="42"/>
              </a:cxn>
              <a:cxn ang="0">
                <a:pos x="647" y="76"/>
              </a:cxn>
              <a:cxn ang="0">
                <a:pos x="636" y="73"/>
              </a:cxn>
              <a:cxn ang="0">
                <a:pos x="608" y="189"/>
              </a:cxn>
              <a:cxn ang="0">
                <a:pos x="622" y="149"/>
              </a:cxn>
              <a:cxn ang="0">
                <a:pos x="571" y="258"/>
              </a:cxn>
              <a:cxn ang="0">
                <a:pos x="571" y="293"/>
              </a:cxn>
              <a:cxn ang="0">
                <a:pos x="560" y="290"/>
              </a:cxn>
              <a:cxn ang="0">
                <a:pos x="532" y="407"/>
              </a:cxn>
              <a:cxn ang="0">
                <a:pos x="546" y="365"/>
              </a:cxn>
              <a:cxn ang="0">
                <a:pos x="496" y="476"/>
              </a:cxn>
              <a:cxn ang="0">
                <a:pos x="497" y="510"/>
              </a:cxn>
              <a:cxn ang="0">
                <a:pos x="486" y="507"/>
              </a:cxn>
              <a:cxn ang="0">
                <a:pos x="456" y="625"/>
              </a:cxn>
              <a:cxn ang="0">
                <a:pos x="472" y="583"/>
              </a:cxn>
              <a:cxn ang="0">
                <a:pos x="421" y="694"/>
              </a:cxn>
              <a:cxn ang="0">
                <a:pos x="421" y="728"/>
              </a:cxn>
              <a:cxn ang="0">
                <a:pos x="410" y="724"/>
              </a:cxn>
              <a:cxn ang="0">
                <a:pos x="382" y="842"/>
              </a:cxn>
              <a:cxn ang="0">
                <a:pos x="396" y="800"/>
              </a:cxn>
              <a:cxn ang="0">
                <a:pos x="346" y="911"/>
              </a:cxn>
              <a:cxn ang="0">
                <a:pos x="346" y="945"/>
              </a:cxn>
              <a:cxn ang="0">
                <a:pos x="335" y="942"/>
              </a:cxn>
              <a:cxn ang="0">
                <a:pos x="307" y="1060"/>
              </a:cxn>
              <a:cxn ang="0">
                <a:pos x="321" y="1018"/>
              </a:cxn>
              <a:cxn ang="0">
                <a:pos x="270" y="1129"/>
              </a:cxn>
              <a:cxn ang="0">
                <a:pos x="272" y="1163"/>
              </a:cxn>
              <a:cxn ang="0">
                <a:pos x="260" y="1159"/>
              </a:cxn>
              <a:cxn ang="0">
                <a:pos x="231" y="1276"/>
              </a:cxn>
              <a:cxn ang="0">
                <a:pos x="246" y="1236"/>
              </a:cxn>
              <a:cxn ang="0">
                <a:pos x="196" y="1345"/>
              </a:cxn>
              <a:cxn ang="0">
                <a:pos x="196" y="1381"/>
              </a:cxn>
              <a:cxn ang="0">
                <a:pos x="185" y="1377"/>
              </a:cxn>
              <a:cxn ang="0">
                <a:pos x="157" y="1494"/>
              </a:cxn>
              <a:cxn ang="0">
                <a:pos x="171" y="1452"/>
              </a:cxn>
              <a:cxn ang="0">
                <a:pos x="120" y="1563"/>
              </a:cxn>
              <a:cxn ang="0">
                <a:pos x="120" y="1597"/>
              </a:cxn>
              <a:cxn ang="0">
                <a:pos x="109" y="1595"/>
              </a:cxn>
              <a:cxn ang="0">
                <a:pos x="81" y="1711"/>
              </a:cxn>
              <a:cxn ang="0">
                <a:pos x="95" y="1670"/>
              </a:cxn>
              <a:cxn ang="0">
                <a:pos x="45" y="1780"/>
              </a:cxn>
              <a:cxn ang="0">
                <a:pos x="46" y="1815"/>
              </a:cxn>
              <a:cxn ang="0">
                <a:pos x="35" y="1811"/>
              </a:cxn>
              <a:cxn ang="0">
                <a:pos x="11" y="1914"/>
              </a:cxn>
              <a:cxn ang="0">
                <a:pos x="21" y="1887"/>
              </a:cxn>
            </a:cxnLst>
            <a:rect l="0" t="0" r="r" b="b"/>
            <a:pathLst>
              <a:path w="672" h="1914">
                <a:moveTo>
                  <a:pt x="672" y="4"/>
                </a:moveTo>
                <a:lnTo>
                  <a:pt x="658" y="44"/>
                </a:lnTo>
                <a:lnTo>
                  <a:pt x="647" y="42"/>
                </a:lnTo>
                <a:lnTo>
                  <a:pt x="661" y="0"/>
                </a:lnTo>
                <a:lnTo>
                  <a:pt x="672" y="4"/>
                </a:lnTo>
                <a:close/>
                <a:moveTo>
                  <a:pt x="647" y="76"/>
                </a:moveTo>
                <a:lnTo>
                  <a:pt x="633" y="117"/>
                </a:lnTo>
                <a:lnTo>
                  <a:pt x="622" y="113"/>
                </a:lnTo>
                <a:lnTo>
                  <a:pt x="636" y="73"/>
                </a:lnTo>
                <a:lnTo>
                  <a:pt x="647" y="76"/>
                </a:lnTo>
                <a:close/>
                <a:moveTo>
                  <a:pt x="622" y="149"/>
                </a:moveTo>
                <a:lnTo>
                  <a:pt x="608" y="189"/>
                </a:lnTo>
                <a:lnTo>
                  <a:pt x="597" y="186"/>
                </a:lnTo>
                <a:lnTo>
                  <a:pt x="611" y="145"/>
                </a:lnTo>
                <a:lnTo>
                  <a:pt x="622" y="149"/>
                </a:lnTo>
                <a:close/>
                <a:moveTo>
                  <a:pt x="597" y="220"/>
                </a:moveTo>
                <a:lnTo>
                  <a:pt x="583" y="262"/>
                </a:lnTo>
                <a:lnTo>
                  <a:pt x="571" y="258"/>
                </a:lnTo>
                <a:lnTo>
                  <a:pt x="585" y="218"/>
                </a:lnTo>
                <a:lnTo>
                  <a:pt x="597" y="220"/>
                </a:lnTo>
                <a:close/>
                <a:moveTo>
                  <a:pt x="571" y="293"/>
                </a:moveTo>
                <a:lnTo>
                  <a:pt x="557" y="334"/>
                </a:lnTo>
                <a:lnTo>
                  <a:pt x="546" y="331"/>
                </a:lnTo>
                <a:lnTo>
                  <a:pt x="560" y="290"/>
                </a:lnTo>
                <a:lnTo>
                  <a:pt x="571" y="293"/>
                </a:lnTo>
                <a:close/>
                <a:moveTo>
                  <a:pt x="546" y="365"/>
                </a:moveTo>
                <a:lnTo>
                  <a:pt x="532" y="407"/>
                </a:lnTo>
                <a:lnTo>
                  <a:pt x="521" y="403"/>
                </a:lnTo>
                <a:lnTo>
                  <a:pt x="535" y="363"/>
                </a:lnTo>
                <a:lnTo>
                  <a:pt x="546" y="365"/>
                </a:lnTo>
                <a:close/>
                <a:moveTo>
                  <a:pt x="521" y="438"/>
                </a:moveTo>
                <a:lnTo>
                  <a:pt x="507" y="480"/>
                </a:lnTo>
                <a:lnTo>
                  <a:pt x="496" y="476"/>
                </a:lnTo>
                <a:lnTo>
                  <a:pt x="511" y="434"/>
                </a:lnTo>
                <a:lnTo>
                  <a:pt x="521" y="438"/>
                </a:lnTo>
                <a:close/>
                <a:moveTo>
                  <a:pt x="497" y="510"/>
                </a:moveTo>
                <a:lnTo>
                  <a:pt x="482" y="552"/>
                </a:lnTo>
                <a:lnTo>
                  <a:pt x="470" y="548"/>
                </a:lnTo>
                <a:lnTo>
                  <a:pt x="486" y="507"/>
                </a:lnTo>
                <a:lnTo>
                  <a:pt x="497" y="510"/>
                </a:lnTo>
                <a:close/>
                <a:moveTo>
                  <a:pt x="472" y="583"/>
                </a:moveTo>
                <a:lnTo>
                  <a:pt x="456" y="625"/>
                </a:lnTo>
                <a:lnTo>
                  <a:pt x="447" y="621"/>
                </a:lnTo>
                <a:lnTo>
                  <a:pt x="461" y="579"/>
                </a:lnTo>
                <a:lnTo>
                  <a:pt x="472" y="583"/>
                </a:lnTo>
                <a:close/>
                <a:moveTo>
                  <a:pt x="447" y="655"/>
                </a:moveTo>
                <a:lnTo>
                  <a:pt x="433" y="697"/>
                </a:lnTo>
                <a:lnTo>
                  <a:pt x="421" y="694"/>
                </a:lnTo>
                <a:lnTo>
                  <a:pt x="435" y="652"/>
                </a:lnTo>
                <a:lnTo>
                  <a:pt x="447" y="655"/>
                </a:lnTo>
                <a:close/>
                <a:moveTo>
                  <a:pt x="421" y="728"/>
                </a:moveTo>
                <a:lnTo>
                  <a:pt x="407" y="770"/>
                </a:lnTo>
                <a:lnTo>
                  <a:pt x="396" y="766"/>
                </a:lnTo>
                <a:lnTo>
                  <a:pt x="410" y="724"/>
                </a:lnTo>
                <a:lnTo>
                  <a:pt x="421" y="728"/>
                </a:lnTo>
                <a:close/>
                <a:moveTo>
                  <a:pt x="396" y="800"/>
                </a:moveTo>
                <a:lnTo>
                  <a:pt x="382" y="842"/>
                </a:lnTo>
                <a:lnTo>
                  <a:pt x="371" y="839"/>
                </a:lnTo>
                <a:lnTo>
                  <a:pt x="385" y="797"/>
                </a:lnTo>
                <a:lnTo>
                  <a:pt x="396" y="800"/>
                </a:lnTo>
                <a:close/>
                <a:moveTo>
                  <a:pt x="371" y="873"/>
                </a:moveTo>
                <a:lnTo>
                  <a:pt x="357" y="915"/>
                </a:lnTo>
                <a:lnTo>
                  <a:pt x="346" y="911"/>
                </a:lnTo>
                <a:lnTo>
                  <a:pt x="360" y="869"/>
                </a:lnTo>
                <a:lnTo>
                  <a:pt x="371" y="873"/>
                </a:lnTo>
                <a:close/>
                <a:moveTo>
                  <a:pt x="346" y="945"/>
                </a:moveTo>
                <a:lnTo>
                  <a:pt x="332" y="986"/>
                </a:lnTo>
                <a:lnTo>
                  <a:pt x="321" y="984"/>
                </a:lnTo>
                <a:lnTo>
                  <a:pt x="335" y="942"/>
                </a:lnTo>
                <a:lnTo>
                  <a:pt x="346" y="945"/>
                </a:lnTo>
                <a:close/>
                <a:moveTo>
                  <a:pt x="321" y="1018"/>
                </a:moveTo>
                <a:lnTo>
                  <a:pt x="307" y="1060"/>
                </a:lnTo>
                <a:lnTo>
                  <a:pt x="295" y="1056"/>
                </a:lnTo>
                <a:lnTo>
                  <a:pt x="309" y="1014"/>
                </a:lnTo>
                <a:lnTo>
                  <a:pt x="321" y="1018"/>
                </a:lnTo>
                <a:close/>
                <a:moveTo>
                  <a:pt x="295" y="1090"/>
                </a:moveTo>
                <a:lnTo>
                  <a:pt x="281" y="1131"/>
                </a:lnTo>
                <a:lnTo>
                  <a:pt x="270" y="1129"/>
                </a:lnTo>
                <a:lnTo>
                  <a:pt x="286" y="1087"/>
                </a:lnTo>
                <a:lnTo>
                  <a:pt x="295" y="1090"/>
                </a:lnTo>
                <a:close/>
                <a:moveTo>
                  <a:pt x="272" y="1163"/>
                </a:moveTo>
                <a:lnTo>
                  <a:pt x="256" y="1204"/>
                </a:lnTo>
                <a:lnTo>
                  <a:pt x="245" y="1200"/>
                </a:lnTo>
                <a:lnTo>
                  <a:pt x="260" y="1159"/>
                </a:lnTo>
                <a:lnTo>
                  <a:pt x="272" y="1163"/>
                </a:lnTo>
                <a:close/>
                <a:moveTo>
                  <a:pt x="246" y="1236"/>
                </a:moveTo>
                <a:lnTo>
                  <a:pt x="231" y="1276"/>
                </a:lnTo>
                <a:lnTo>
                  <a:pt x="221" y="1274"/>
                </a:lnTo>
                <a:lnTo>
                  <a:pt x="235" y="1232"/>
                </a:lnTo>
                <a:lnTo>
                  <a:pt x="246" y="1236"/>
                </a:lnTo>
                <a:close/>
                <a:moveTo>
                  <a:pt x="221" y="1307"/>
                </a:moveTo>
                <a:lnTo>
                  <a:pt x="207" y="1349"/>
                </a:lnTo>
                <a:lnTo>
                  <a:pt x="196" y="1345"/>
                </a:lnTo>
                <a:lnTo>
                  <a:pt x="210" y="1305"/>
                </a:lnTo>
                <a:lnTo>
                  <a:pt x="221" y="1307"/>
                </a:lnTo>
                <a:close/>
                <a:moveTo>
                  <a:pt x="196" y="1381"/>
                </a:moveTo>
                <a:lnTo>
                  <a:pt x="182" y="1421"/>
                </a:lnTo>
                <a:lnTo>
                  <a:pt x="171" y="1418"/>
                </a:lnTo>
                <a:lnTo>
                  <a:pt x="185" y="1377"/>
                </a:lnTo>
                <a:lnTo>
                  <a:pt x="196" y="1381"/>
                </a:lnTo>
                <a:close/>
                <a:moveTo>
                  <a:pt x="171" y="1452"/>
                </a:moveTo>
                <a:lnTo>
                  <a:pt x="157" y="1494"/>
                </a:lnTo>
                <a:lnTo>
                  <a:pt x="145" y="1490"/>
                </a:lnTo>
                <a:lnTo>
                  <a:pt x="159" y="1450"/>
                </a:lnTo>
                <a:lnTo>
                  <a:pt x="171" y="1452"/>
                </a:lnTo>
                <a:close/>
                <a:moveTo>
                  <a:pt x="145" y="1525"/>
                </a:moveTo>
                <a:lnTo>
                  <a:pt x="131" y="1566"/>
                </a:lnTo>
                <a:lnTo>
                  <a:pt x="120" y="1563"/>
                </a:lnTo>
                <a:lnTo>
                  <a:pt x="134" y="1522"/>
                </a:lnTo>
                <a:lnTo>
                  <a:pt x="145" y="1525"/>
                </a:lnTo>
                <a:close/>
                <a:moveTo>
                  <a:pt x="120" y="1597"/>
                </a:moveTo>
                <a:lnTo>
                  <a:pt x="106" y="1639"/>
                </a:lnTo>
                <a:lnTo>
                  <a:pt x="95" y="1635"/>
                </a:lnTo>
                <a:lnTo>
                  <a:pt x="109" y="1595"/>
                </a:lnTo>
                <a:lnTo>
                  <a:pt x="120" y="1597"/>
                </a:lnTo>
                <a:close/>
                <a:moveTo>
                  <a:pt x="95" y="1670"/>
                </a:moveTo>
                <a:lnTo>
                  <a:pt x="81" y="1711"/>
                </a:lnTo>
                <a:lnTo>
                  <a:pt x="70" y="1708"/>
                </a:lnTo>
                <a:lnTo>
                  <a:pt x="84" y="1666"/>
                </a:lnTo>
                <a:lnTo>
                  <a:pt x="95" y="1670"/>
                </a:lnTo>
                <a:close/>
                <a:moveTo>
                  <a:pt x="70" y="1742"/>
                </a:moveTo>
                <a:lnTo>
                  <a:pt x="56" y="1784"/>
                </a:lnTo>
                <a:lnTo>
                  <a:pt x="45" y="1780"/>
                </a:lnTo>
                <a:lnTo>
                  <a:pt x="60" y="1739"/>
                </a:lnTo>
                <a:lnTo>
                  <a:pt x="70" y="1742"/>
                </a:lnTo>
                <a:close/>
                <a:moveTo>
                  <a:pt x="46" y="1815"/>
                </a:moveTo>
                <a:lnTo>
                  <a:pt x="31" y="1856"/>
                </a:lnTo>
                <a:lnTo>
                  <a:pt x="19" y="1853"/>
                </a:lnTo>
                <a:lnTo>
                  <a:pt x="35" y="1811"/>
                </a:lnTo>
                <a:lnTo>
                  <a:pt x="46" y="1815"/>
                </a:lnTo>
                <a:close/>
                <a:moveTo>
                  <a:pt x="21" y="1887"/>
                </a:moveTo>
                <a:lnTo>
                  <a:pt x="11" y="1914"/>
                </a:lnTo>
                <a:lnTo>
                  <a:pt x="0" y="1912"/>
                </a:lnTo>
                <a:lnTo>
                  <a:pt x="10" y="1884"/>
                </a:lnTo>
                <a:lnTo>
                  <a:pt x="21" y="1887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3" name="Line 55"/>
          <p:cNvSpPr>
            <a:spLocks noChangeShapeType="1"/>
          </p:cNvSpPr>
          <p:nvPr/>
        </p:nvSpPr>
        <p:spPr bwMode="auto">
          <a:xfrm>
            <a:off x="2187575" y="3930650"/>
            <a:ext cx="2363788" cy="1588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4" name="Line 56"/>
          <p:cNvSpPr>
            <a:spLocks noChangeShapeType="1"/>
          </p:cNvSpPr>
          <p:nvPr/>
        </p:nvSpPr>
        <p:spPr bwMode="auto">
          <a:xfrm>
            <a:off x="4972050" y="2266950"/>
            <a:ext cx="1588" cy="342900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5" name="Line 57"/>
          <p:cNvSpPr>
            <a:spLocks noChangeShapeType="1"/>
          </p:cNvSpPr>
          <p:nvPr/>
        </p:nvSpPr>
        <p:spPr bwMode="auto">
          <a:xfrm flipV="1">
            <a:off x="4605338" y="2266950"/>
            <a:ext cx="1587" cy="587375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6" name="Line 58"/>
          <p:cNvSpPr>
            <a:spLocks noChangeShapeType="1"/>
          </p:cNvSpPr>
          <p:nvPr/>
        </p:nvSpPr>
        <p:spPr bwMode="auto">
          <a:xfrm>
            <a:off x="4025900" y="2951163"/>
            <a:ext cx="839788" cy="1587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7" name="Freeform 59"/>
          <p:cNvSpPr>
            <a:spLocks/>
          </p:cNvSpPr>
          <p:nvPr/>
        </p:nvSpPr>
        <p:spPr bwMode="auto">
          <a:xfrm>
            <a:off x="1609725" y="1924050"/>
            <a:ext cx="5568950" cy="342900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55" y="3"/>
              </a:cxn>
              <a:cxn ang="0">
                <a:pos x="41" y="8"/>
              </a:cxn>
              <a:cxn ang="0">
                <a:pos x="28" y="16"/>
              </a:cxn>
              <a:cxn ang="0">
                <a:pos x="18" y="26"/>
              </a:cxn>
              <a:cxn ang="0">
                <a:pos x="10" y="38"/>
              </a:cxn>
              <a:cxn ang="0">
                <a:pos x="4" y="50"/>
              </a:cxn>
              <a:cxn ang="0">
                <a:pos x="0" y="64"/>
              </a:cxn>
              <a:cxn ang="0">
                <a:pos x="0" y="360"/>
              </a:cxn>
              <a:cxn ang="0">
                <a:pos x="2" y="375"/>
              </a:cxn>
              <a:cxn ang="0">
                <a:pos x="6" y="388"/>
              </a:cxn>
              <a:cxn ang="0">
                <a:pos x="13" y="401"/>
              </a:cxn>
              <a:cxn ang="0">
                <a:pos x="23" y="411"/>
              </a:cxn>
              <a:cxn ang="0">
                <a:pos x="34" y="420"/>
              </a:cxn>
              <a:cxn ang="0">
                <a:pos x="48" y="427"/>
              </a:cxn>
              <a:cxn ang="0">
                <a:pos x="62" y="431"/>
              </a:cxn>
              <a:cxn ang="0">
                <a:pos x="77" y="432"/>
              </a:cxn>
              <a:cxn ang="0">
                <a:pos x="6948" y="432"/>
              </a:cxn>
              <a:cxn ang="0">
                <a:pos x="6962" y="430"/>
              </a:cxn>
              <a:cxn ang="0">
                <a:pos x="6976" y="423"/>
              </a:cxn>
              <a:cxn ang="0">
                <a:pos x="6988" y="415"/>
              </a:cxn>
              <a:cxn ang="0">
                <a:pos x="7000" y="406"/>
              </a:cxn>
              <a:cxn ang="0">
                <a:pos x="7008" y="394"/>
              </a:cxn>
              <a:cxn ang="0">
                <a:pos x="7014" y="381"/>
              </a:cxn>
              <a:cxn ang="0">
                <a:pos x="7016" y="367"/>
              </a:cxn>
              <a:cxn ang="0">
                <a:pos x="7016" y="72"/>
              </a:cxn>
              <a:cxn ang="0">
                <a:pos x="7015" y="58"/>
              </a:cxn>
              <a:cxn ang="0">
                <a:pos x="7011" y="43"/>
              </a:cxn>
              <a:cxn ang="0">
                <a:pos x="7004" y="32"/>
              </a:cxn>
              <a:cxn ang="0">
                <a:pos x="6994" y="21"/>
              </a:cxn>
              <a:cxn ang="0">
                <a:pos x="6983" y="12"/>
              </a:cxn>
              <a:cxn ang="0">
                <a:pos x="6970" y="5"/>
              </a:cxn>
              <a:cxn ang="0">
                <a:pos x="6955" y="1"/>
              </a:cxn>
              <a:cxn ang="0">
                <a:pos x="6939" y="0"/>
              </a:cxn>
            </a:cxnLst>
            <a:rect l="0" t="0" r="r" b="b"/>
            <a:pathLst>
              <a:path w="7016" h="432">
                <a:moveTo>
                  <a:pt x="77" y="0"/>
                </a:moveTo>
                <a:lnTo>
                  <a:pt x="70" y="0"/>
                </a:lnTo>
                <a:lnTo>
                  <a:pt x="62" y="1"/>
                </a:lnTo>
                <a:lnTo>
                  <a:pt x="55" y="3"/>
                </a:lnTo>
                <a:lnTo>
                  <a:pt x="48" y="5"/>
                </a:lnTo>
                <a:lnTo>
                  <a:pt x="41" y="8"/>
                </a:lnTo>
                <a:lnTo>
                  <a:pt x="34" y="12"/>
                </a:lnTo>
                <a:lnTo>
                  <a:pt x="28" y="16"/>
                </a:lnTo>
                <a:lnTo>
                  <a:pt x="23" y="21"/>
                </a:lnTo>
                <a:lnTo>
                  <a:pt x="18" y="26"/>
                </a:lnTo>
                <a:lnTo>
                  <a:pt x="13" y="32"/>
                </a:lnTo>
                <a:lnTo>
                  <a:pt x="10" y="38"/>
                </a:lnTo>
                <a:lnTo>
                  <a:pt x="6" y="43"/>
                </a:lnTo>
                <a:lnTo>
                  <a:pt x="4" y="50"/>
                </a:lnTo>
                <a:lnTo>
                  <a:pt x="2" y="58"/>
                </a:lnTo>
                <a:lnTo>
                  <a:pt x="0" y="64"/>
                </a:lnTo>
                <a:lnTo>
                  <a:pt x="0" y="72"/>
                </a:lnTo>
                <a:lnTo>
                  <a:pt x="0" y="360"/>
                </a:lnTo>
                <a:lnTo>
                  <a:pt x="0" y="367"/>
                </a:lnTo>
                <a:lnTo>
                  <a:pt x="2" y="375"/>
                </a:lnTo>
                <a:lnTo>
                  <a:pt x="4" y="381"/>
                </a:lnTo>
                <a:lnTo>
                  <a:pt x="6" y="388"/>
                </a:lnTo>
                <a:lnTo>
                  <a:pt x="10" y="394"/>
                </a:lnTo>
                <a:lnTo>
                  <a:pt x="13" y="401"/>
                </a:lnTo>
                <a:lnTo>
                  <a:pt x="18" y="406"/>
                </a:lnTo>
                <a:lnTo>
                  <a:pt x="23" y="411"/>
                </a:lnTo>
                <a:lnTo>
                  <a:pt x="28" y="415"/>
                </a:lnTo>
                <a:lnTo>
                  <a:pt x="34" y="420"/>
                </a:lnTo>
                <a:lnTo>
                  <a:pt x="41" y="423"/>
                </a:lnTo>
                <a:lnTo>
                  <a:pt x="48" y="427"/>
                </a:lnTo>
                <a:lnTo>
                  <a:pt x="55" y="430"/>
                </a:lnTo>
                <a:lnTo>
                  <a:pt x="62" y="431"/>
                </a:lnTo>
                <a:lnTo>
                  <a:pt x="70" y="432"/>
                </a:lnTo>
                <a:lnTo>
                  <a:pt x="77" y="432"/>
                </a:lnTo>
                <a:lnTo>
                  <a:pt x="6939" y="432"/>
                </a:lnTo>
                <a:lnTo>
                  <a:pt x="6948" y="432"/>
                </a:lnTo>
                <a:lnTo>
                  <a:pt x="6955" y="431"/>
                </a:lnTo>
                <a:lnTo>
                  <a:pt x="6962" y="430"/>
                </a:lnTo>
                <a:lnTo>
                  <a:pt x="6970" y="427"/>
                </a:lnTo>
                <a:lnTo>
                  <a:pt x="6976" y="423"/>
                </a:lnTo>
                <a:lnTo>
                  <a:pt x="6983" y="420"/>
                </a:lnTo>
                <a:lnTo>
                  <a:pt x="6988" y="415"/>
                </a:lnTo>
                <a:lnTo>
                  <a:pt x="6994" y="411"/>
                </a:lnTo>
                <a:lnTo>
                  <a:pt x="7000" y="406"/>
                </a:lnTo>
                <a:lnTo>
                  <a:pt x="7004" y="401"/>
                </a:lnTo>
                <a:lnTo>
                  <a:pt x="7008" y="394"/>
                </a:lnTo>
                <a:lnTo>
                  <a:pt x="7011" y="388"/>
                </a:lnTo>
                <a:lnTo>
                  <a:pt x="7014" y="381"/>
                </a:lnTo>
                <a:lnTo>
                  <a:pt x="7015" y="375"/>
                </a:lnTo>
                <a:lnTo>
                  <a:pt x="7016" y="367"/>
                </a:lnTo>
                <a:lnTo>
                  <a:pt x="7016" y="360"/>
                </a:lnTo>
                <a:lnTo>
                  <a:pt x="7016" y="72"/>
                </a:lnTo>
                <a:lnTo>
                  <a:pt x="7016" y="64"/>
                </a:lnTo>
                <a:lnTo>
                  <a:pt x="7015" y="58"/>
                </a:lnTo>
                <a:lnTo>
                  <a:pt x="7014" y="50"/>
                </a:lnTo>
                <a:lnTo>
                  <a:pt x="7011" y="43"/>
                </a:lnTo>
                <a:lnTo>
                  <a:pt x="7008" y="38"/>
                </a:lnTo>
                <a:lnTo>
                  <a:pt x="7004" y="32"/>
                </a:lnTo>
                <a:lnTo>
                  <a:pt x="7000" y="26"/>
                </a:lnTo>
                <a:lnTo>
                  <a:pt x="6994" y="21"/>
                </a:lnTo>
                <a:lnTo>
                  <a:pt x="6988" y="16"/>
                </a:lnTo>
                <a:lnTo>
                  <a:pt x="6983" y="12"/>
                </a:lnTo>
                <a:lnTo>
                  <a:pt x="6976" y="8"/>
                </a:lnTo>
                <a:lnTo>
                  <a:pt x="6970" y="5"/>
                </a:lnTo>
                <a:lnTo>
                  <a:pt x="6962" y="3"/>
                </a:lnTo>
                <a:lnTo>
                  <a:pt x="6955" y="1"/>
                </a:lnTo>
                <a:lnTo>
                  <a:pt x="6948" y="0"/>
                </a:lnTo>
                <a:lnTo>
                  <a:pt x="6939" y="0"/>
                </a:lnTo>
                <a:lnTo>
                  <a:pt x="77" y="0"/>
                </a:lnTo>
                <a:close/>
              </a:path>
            </a:pathLst>
          </a:custGeom>
          <a:solidFill>
            <a:srgbClr val="FFCC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8" name="Freeform 60"/>
          <p:cNvSpPr>
            <a:spLocks/>
          </p:cNvSpPr>
          <p:nvPr/>
        </p:nvSpPr>
        <p:spPr bwMode="auto">
          <a:xfrm>
            <a:off x="1609725" y="1924050"/>
            <a:ext cx="5568950" cy="342900"/>
          </a:xfrm>
          <a:custGeom>
            <a:avLst/>
            <a:gdLst/>
            <a:ahLst/>
            <a:cxnLst>
              <a:cxn ang="0">
                <a:pos x="70" y="0"/>
              </a:cxn>
              <a:cxn ang="0">
                <a:pos x="55" y="3"/>
              </a:cxn>
              <a:cxn ang="0">
                <a:pos x="41" y="8"/>
              </a:cxn>
              <a:cxn ang="0">
                <a:pos x="28" y="16"/>
              </a:cxn>
              <a:cxn ang="0">
                <a:pos x="18" y="26"/>
              </a:cxn>
              <a:cxn ang="0">
                <a:pos x="10" y="38"/>
              </a:cxn>
              <a:cxn ang="0">
                <a:pos x="4" y="50"/>
              </a:cxn>
              <a:cxn ang="0">
                <a:pos x="0" y="64"/>
              </a:cxn>
              <a:cxn ang="0">
                <a:pos x="0" y="360"/>
              </a:cxn>
              <a:cxn ang="0">
                <a:pos x="2" y="375"/>
              </a:cxn>
              <a:cxn ang="0">
                <a:pos x="6" y="388"/>
              </a:cxn>
              <a:cxn ang="0">
                <a:pos x="13" y="401"/>
              </a:cxn>
              <a:cxn ang="0">
                <a:pos x="23" y="411"/>
              </a:cxn>
              <a:cxn ang="0">
                <a:pos x="34" y="420"/>
              </a:cxn>
              <a:cxn ang="0">
                <a:pos x="48" y="427"/>
              </a:cxn>
              <a:cxn ang="0">
                <a:pos x="62" y="431"/>
              </a:cxn>
              <a:cxn ang="0">
                <a:pos x="77" y="432"/>
              </a:cxn>
              <a:cxn ang="0">
                <a:pos x="6948" y="432"/>
              </a:cxn>
              <a:cxn ang="0">
                <a:pos x="6962" y="430"/>
              </a:cxn>
              <a:cxn ang="0">
                <a:pos x="6976" y="423"/>
              </a:cxn>
              <a:cxn ang="0">
                <a:pos x="6988" y="415"/>
              </a:cxn>
              <a:cxn ang="0">
                <a:pos x="7000" y="406"/>
              </a:cxn>
              <a:cxn ang="0">
                <a:pos x="7008" y="394"/>
              </a:cxn>
              <a:cxn ang="0">
                <a:pos x="7014" y="381"/>
              </a:cxn>
              <a:cxn ang="0">
                <a:pos x="7016" y="367"/>
              </a:cxn>
              <a:cxn ang="0">
                <a:pos x="7016" y="72"/>
              </a:cxn>
              <a:cxn ang="0">
                <a:pos x="7015" y="58"/>
              </a:cxn>
              <a:cxn ang="0">
                <a:pos x="7011" y="43"/>
              </a:cxn>
              <a:cxn ang="0">
                <a:pos x="7004" y="32"/>
              </a:cxn>
              <a:cxn ang="0">
                <a:pos x="6994" y="21"/>
              </a:cxn>
              <a:cxn ang="0">
                <a:pos x="6983" y="12"/>
              </a:cxn>
              <a:cxn ang="0">
                <a:pos x="6970" y="5"/>
              </a:cxn>
              <a:cxn ang="0">
                <a:pos x="6955" y="1"/>
              </a:cxn>
              <a:cxn ang="0">
                <a:pos x="6939" y="0"/>
              </a:cxn>
            </a:cxnLst>
            <a:rect l="0" t="0" r="r" b="b"/>
            <a:pathLst>
              <a:path w="7016" h="432">
                <a:moveTo>
                  <a:pt x="77" y="0"/>
                </a:moveTo>
                <a:lnTo>
                  <a:pt x="70" y="0"/>
                </a:lnTo>
                <a:lnTo>
                  <a:pt x="62" y="1"/>
                </a:lnTo>
                <a:lnTo>
                  <a:pt x="55" y="3"/>
                </a:lnTo>
                <a:lnTo>
                  <a:pt x="48" y="5"/>
                </a:lnTo>
                <a:lnTo>
                  <a:pt x="41" y="8"/>
                </a:lnTo>
                <a:lnTo>
                  <a:pt x="34" y="12"/>
                </a:lnTo>
                <a:lnTo>
                  <a:pt x="28" y="16"/>
                </a:lnTo>
                <a:lnTo>
                  <a:pt x="23" y="21"/>
                </a:lnTo>
                <a:lnTo>
                  <a:pt x="18" y="26"/>
                </a:lnTo>
                <a:lnTo>
                  <a:pt x="13" y="32"/>
                </a:lnTo>
                <a:lnTo>
                  <a:pt x="10" y="38"/>
                </a:lnTo>
                <a:lnTo>
                  <a:pt x="6" y="43"/>
                </a:lnTo>
                <a:lnTo>
                  <a:pt x="4" y="50"/>
                </a:lnTo>
                <a:lnTo>
                  <a:pt x="2" y="58"/>
                </a:lnTo>
                <a:lnTo>
                  <a:pt x="0" y="64"/>
                </a:lnTo>
                <a:lnTo>
                  <a:pt x="0" y="72"/>
                </a:lnTo>
                <a:lnTo>
                  <a:pt x="0" y="360"/>
                </a:lnTo>
                <a:lnTo>
                  <a:pt x="0" y="367"/>
                </a:lnTo>
                <a:lnTo>
                  <a:pt x="2" y="375"/>
                </a:lnTo>
                <a:lnTo>
                  <a:pt x="4" y="381"/>
                </a:lnTo>
                <a:lnTo>
                  <a:pt x="6" y="388"/>
                </a:lnTo>
                <a:lnTo>
                  <a:pt x="10" y="394"/>
                </a:lnTo>
                <a:lnTo>
                  <a:pt x="13" y="401"/>
                </a:lnTo>
                <a:lnTo>
                  <a:pt x="18" y="406"/>
                </a:lnTo>
                <a:lnTo>
                  <a:pt x="23" y="411"/>
                </a:lnTo>
                <a:lnTo>
                  <a:pt x="28" y="415"/>
                </a:lnTo>
                <a:lnTo>
                  <a:pt x="34" y="420"/>
                </a:lnTo>
                <a:lnTo>
                  <a:pt x="41" y="423"/>
                </a:lnTo>
                <a:lnTo>
                  <a:pt x="48" y="427"/>
                </a:lnTo>
                <a:lnTo>
                  <a:pt x="55" y="430"/>
                </a:lnTo>
                <a:lnTo>
                  <a:pt x="62" y="431"/>
                </a:lnTo>
                <a:lnTo>
                  <a:pt x="70" y="432"/>
                </a:lnTo>
                <a:lnTo>
                  <a:pt x="77" y="432"/>
                </a:lnTo>
                <a:lnTo>
                  <a:pt x="6939" y="432"/>
                </a:lnTo>
                <a:lnTo>
                  <a:pt x="6948" y="432"/>
                </a:lnTo>
                <a:lnTo>
                  <a:pt x="6955" y="431"/>
                </a:lnTo>
                <a:lnTo>
                  <a:pt x="6962" y="430"/>
                </a:lnTo>
                <a:lnTo>
                  <a:pt x="6970" y="427"/>
                </a:lnTo>
                <a:lnTo>
                  <a:pt x="6976" y="423"/>
                </a:lnTo>
                <a:lnTo>
                  <a:pt x="6983" y="420"/>
                </a:lnTo>
                <a:lnTo>
                  <a:pt x="6988" y="415"/>
                </a:lnTo>
                <a:lnTo>
                  <a:pt x="6994" y="411"/>
                </a:lnTo>
                <a:lnTo>
                  <a:pt x="7000" y="406"/>
                </a:lnTo>
                <a:lnTo>
                  <a:pt x="7004" y="401"/>
                </a:lnTo>
                <a:lnTo>
                  <a:pt x="7008" y="394"/>
                </a:lnTo>
                <a:lnTo>
                  <a:pt x="7011" y="388"/>
                </a:lnTo>
                <a:lnTo>
                  <a:pt x="7014" y="381"/>
                </a:lnTo>
                <a:lnTo>
                  <a:pt x="7015" y="375"/>
                </a:lnTo>
                <a:lnTo>
                  <a:pt x="7016" y="367"/>
                </a:lnTo>
                <a:lnTo>
                  <a:pt x="7016" y="360"/>
                </a:lnTo>
                <a:lnTo>
                  <a:pt x="7016" y="72"/>
                </a:lnTo>
                <a:lnTo>
                  <a:pt x="7016" y="64"/>
                </a:lnTo>
                <a:lnTo>
                  <a:pt x="7015" y="58"/>
                </a:lnTo>
                <a:lnTo>
                  <a:pt x="7014" y="50"/>
                </a:lnTo>
                <a:lnTo>
                  <a:pt x="7011" y="43"/>
                </a:lnTo>
                <a:lnTo>
                  <a:pt x="7008" y="38"/>
                </a:lnTo>
                <a:lnTo>
                  <a:pt x="7004" y="32"/>
                </a:lnTo>
                <a:lnTo>
                  <a:pt x="7000" y="26"/>
                </a:lnTo>
                <a:lnTo>
                  <a:pt x="6994" y="21"/>
                </a:lnTo>
                <a:lnTo>
                  <a:pt x="6988" y="16"/>
                </a:lnTo>
                <a:lnTo>
                  <a:pt x="6983" y="12"/>
                </a:lnTo>
                <a:lnTo>
                  <a:pt x="6976" y="8"/>
                </a:lnTo>
                <a:lnTo>
                  <a:pt x="6970" y="5"/>
                </a:lnTo>
                <a:lnTo>
                  <a:pt x="6962" y="3"/>
                </a:lnTo>
                <a:lnTo>
                  <a:pt x="6955" y="1"/>
                </a:lnTo>
                <a:lnTo>
                  <a:pt x="6948" y="0"/>
                </a:lnTo>
                <a:lnTo>
                  <a:pt x="6939" y="0"/>
                </a:lnTo>
                <a:lnTo>
                  <a:pt x="77" y="0"/>
                </a:lnTo>
              </a:path>
            </a:pathLst>
          </a:custGeom>
          <a:noFill/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89" name="Rectangle 61"/>
          <p:cNvSpPr>
            <a:spLocks noChangeArrowheads="1"/>
          </p:cNvSpPr>
          <p:nvPr/>
        </p:nvSpPr>
        <p:spPr bwMode="auto">
          <a:xfrm>
            <a:off x="3924300" y="2014538"/>
            <a:ext cx="8763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4F177F"/>
                </a:solidFill>
              </a:rPr>
              <a:t>Applications</a:t>
            </a:r>
            <a:endParaRPr lang="pl-PL" sz="2800" b="1" u="sng"/>
          </a:p>
        </p:txBody>
      </p:sp>
      <p:sp>
        <p:nvSpPr>
          <p:cNvPr id="3606590" name="Line 62"/>
          <p:cNvSpPr>
            <a:spLocks noChangeShapeType="1"/>
          </p:cNvSpPr>
          <p:nvPr/>
        </p:nvSpPr>
        <p:spPr bwMode="auto">
          <a:xfrm>
            <a:off x="3973513" y="2266950"/>
            <a:ext cx="1587" cy="292100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1" name="Freeform 63"/>
          <p:cNvSpPr>
            <a:spLocks noEditPoints="1"/>
          </p:cNvSpPr>
          <p:nvPr/>
        </p:nvSpPr>
        <p:spPr bwMode="auto">
          <a:xfrm>
            <a:off x="4865688" y="4073525"/>
            <a:ext cx="2563812" cy="15398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129" y="18"/>
              </a:cxn>
              <a:cxn ang="0">
                <a:pos x="210" y="12"/>
              </a:cxn>
              <a:cxn ang="0">
                <a:pos x="245" y="13"/>
              </a:cxn>
              <a:cxn ang="0">
                <a:pos x="245" y="13"/>
              </a:cxn>
              <a:cxn ang="0">
                <a:pos x="326" y="29"/>
              </a:cxn>
              <a:cxn ang="0">
                <a:pos x="454" y="37"/>
              </a:cxn>
              <a:cxn ang="0">
                <a:pos x="536" y="30"/>
              </a:cxn>
              <a:cxn ang="0">
                <a:pos x="571" y="33"/>
              </a:cxn>
              <a:cxn ang="0">
                <a:pos x="571" y="33"/>
              </a:cxn>
              <a:cxn ang="0">
                <a:pos x="653" y="48"/>
              </a:cxn>
              <a:cxn ang="0">
                <a:pos x="780" y="55"/>
              </a:cxn>
              <a:cxn ang="0">
                <a:pos x="863" y="48"/>
              </a:cxn>
              <a:cxn ang="0">
                <a:pos x="898" y="51"/>
              </a:cxn>
              <a:cxn ang="0">
                <a:pos x="898" y="51"/>
              </a:cxn>
              <a:cxn ang="0">
                <a:pos x="979" y="67"/>
              </a:cxn>
              <a:cxn ang="0">
                <a:pos x="1106" y="73"/>
              </a:cxn>
              <a:cxn ang="0">
                <a:pos x="1189" y="68"/>
              </a:cxn>
              <a:cxn ang="0">
                <a:pos x="1224" y="69"/>
              </a:cxn>
              <a:cxn ang="0">
                <a:pos x="1224" y="69"/>
              </a:cxn>
              <a:cxn ang="0">
                <a:pos x="1305" y="85"/>
              </a:cxn>
              <a:cxn ang="0">
                <a:pos x="1433" y="93"/>
              </a:cxn>
              <a:cxn ang="0">
                <a:pos x="1516" y="86"/>
              </a:cxn>
              <a:cxn ang="0">
                <a:pos x="1551" y="88"/>
              </a:cxn>
              <a:cxn ang="0">
                <a:pos x="1551" y="88"/>
              </a:cxn>
              <a:cxn ang="0">
                <a:pos x="1632" y="103"/>
              </a:cxn>
              <a:cxn ang="0">
                <a:pos x="1759" y="111"/>
              </a:cxn>
              <a:cxn ang="0">
                <a:pos x="1842" y="105"/>
              </a:cxn>
              <a:cxn ang="0">
                <a:pos x="1877" y="107"/>
              </a:cxn>
              <a:cxn ang="0">
                <a:pos x="1877" y="107"/>
              </a:cxn>
              <a:cxn ang="0">
                <a:pos x="1957" y="123"/>
              </a:cxn>
              <a:cxn ang="0">
                <a:pos x="2086" y="129"/>
              </a:cxn>
              <a:cxn ang="0">
                <a:pos x="2168" y="123"/>
              </a:cxn>
              <a:cxn ang="0">
                <a:pos x="2203" y="125"/>
              </a:cxn>
              <a:cxn ang="0">
                <a:pos x="2203" y="125"/>
              </a:cxn>
              <a:cxn ang="0">
                <a:pos x="2283" y="141"/>
              </a:cxn>
              <a:cxn ang="0">
                <a:pos x="2412" y="148"/>
              </a:cxn>
              <a:cxn ang="0">
                <a:pos x="2495" y="142"/>
              </a:cxn>
              <a:cxn ang="0">
                <a:pos x="2529" y="144"/>
              </a:cxn>
              <a:cxn ang="0">
                <a:pos x="2529" y="144"/>
              </a:cxn>
              <a:cxn ang="0">
                <a:pos x="2610" y="159"/>
              </a:cxn>
              <a:cxn ang="0">
                <a:pos x="2739" y="167"/>
              </a:cxn>
              <a:cxn ang="0">
                <a:pos x="2820" y="161"/>
              </a:cxn>
              <a:cxn ang="0">
                <a:pos x="2855" y="162"/>
              </a:cxn>
              <a:cxn ang="0">
                <a:pos x="2855" y="162"/>
              </a:cxn>
              <a:cxn ang="0">
                <a:pos x="2936" y="178"/>
              </a:cxn>
              <a:cxn ang="0">
                <a:pos x="3065" y="185"/>
              </a:cxn>
              <a:cxn ang="0">
                <a:pos x="3146" y="179"/>
              </a:cxn>
              <a:cxn ang="0">
                <a:pos x="3181" y="182"/>
              </a:cxn>
              <a:cxn ang="0">
                <a:pos x="3181" y="182"/>
              </a:cxn>
            </a:cxnLst>
            <a:rect l="0" t="0" r="r" b="b"/>
            <a:pathLst>
              <a:path w="3229" h="195">
                <a:moveTo>
                  <a:pt x="1" y="0"/>
                </a:moveTo>
                <a:lnTo>
                  <a:pt x="47" y="3"/>
                </a:lnTo>
                <a:lnTo>
                  <a:pt x="46" y="13"/>
                </a:lnTo>
                <a:lnTo>
                  <a:pt x="0" y="11"/>
                </a:lnTo>
                <a:lnTo>
                  <a:pt x="1" y="0"/>
                </a:lnTo>
                <a:close/>
                <a:moveTo>
                  <a:pt x="82" y="4"/>
                </a:moveTo>
                <a:lnTo>
                  <a:pt x="129" y="7"/>
                </a:lnTo>
                <a:lnTo>
                  <a:pt x="129" y="18"/>
                </a:lnTo>
                <a:lnTo>
                  <a:pt x="81" y="16"/>
                </a:lnTo>
                <a:lnTo>
                  <a:pt x="82" y="4"/>
                </a:lnTo>
                <a:close/>
                <a:moveTo>
                  <a:pt x="164" y="9"/>
                </a:moveTo>
                <a:lnTo>
                  <a:pt x="210" y="12"/>
                </a:lnTo>
                <a:lnTo>
                  <a:pt x="210" y="22"/>
                </a:lnTo>
                <a:lnTo>
                  <a:pt x="162" y="20"/>
                </a:lnTo>
                <a:lnTo>
                  <a:pt x="164" y="9"/>
                </a:lnTo>
                <a:close/>
                <a:moveTo>
                  <a:pt x="245" y="13"/>
                </a:moveTo>
                <a:lnTo>
                  <a:pt x="291" y="17"/>
                </a:lnTo>
                <a:lnTo>
                  <a:pt x="291" y="28"/>
                </a:lnTo>
                <a:lnTo>
                  <a:pt x="245" y="25"/>
                </a:lnTo>
                <a:lnTo>
                  <a:pt x="245" y="13"/>
                </a:lnTo>
                <a:close/>
                <a:moveTo>
                  <a:pt x="326" y="18"/>
                </a:moveTo>
                <a:lnTo>
                  <a:pt x="374" y="21"/>
                </a:lnTo>
                <a:lnTo>
                  <a:pt x="372" y="31"/>
                </a:lnTo>
                <a:lnTo>
                  <a:pt x="326" y="29"/>
                </a:lnTo>
                <a:lnTo>
                  <a:pt x="326" y="18"/>
                </a:lnTo>
                <a:close/>
                <a:moveTo>
                  <a:pt x="409" y="24"/>
                </a:moveTo>
                <a:lnTo>
                  <a:pt x="455" y="26"/>
                </a:lnTo>
                <a:lnTo>
                  <a:pt x="454" y="37"/>
                </a:lnTo>
                <a:lnTo>
                  <a:pt x="407" y="34"/>
                </a:lnTo>
                <a:lnTo>
                  <a:pt x="409" y="24"/>
                </a:lnTo>
                <a:close/>
                <a:moveTo>
                  <a:pt x="490" y="28"/>
                </a:moveTo>
                <a:lnTo>
                  <a:pt x="536" y="30"/>
                </a:lnTo>
                <a:lnTo>
                  <a:pt x="536" y="42"/>
                </a:lnTo>
                <a:lnTo>
                  <a:pt x="489" y="38"/>
                </a:lnTo>
                <a:lnTo>
                  <a:pt x="490" y="28"/>
                </a:lnTo>
                <a:close/>
                <a:moveTo>
                  <a:pt x="571" y="33"/>
                </a:moveTo>
                <a:lnTo>
                  <a:pt x="618" y="35"/>
                </a:lnTo>
                <a:lnTo>
                  <a:pt x="618" y="46"/>
                </a:lnTo>
                <a:lnTo>
                  <a:pt x="571" y="43"/>
                </a:lnTo>
                <a:lnTo>
                  <a:pt x="571" y="33"/>
                </a:lnTo>
                <a:close/>
                <a:moveTo>
                  <a:pt x="653" y="37"/>
                </a:moveTo>
                <a:lnTo>
                  <a:pt x="700" y="39"/>
                </a:lnTo>
                <a:lnTo>
                  <a:pt x="699" y="51"/>
                </a:lnTo>
                <a:lnTo>
                  <a:pt x="653" y="48"/>
                </a:lnTo>
                <a:lnTo>
                  <a:pt x="653" y="37"/>
                </a:lnTo>
                <a:close/>
                <a:moveTo>
                  <a:pt x="735" y="42"/>
                </a:moveTo>
                <a:lnTo>
                  <a:pt x="781" y="45"/>
                </a:lnTo>
                <a:lnTo>
                  <a:pt x="780" y="55"/>
                </a:lnTo>
                <a:lnTo>
                  <a:pt x="734" y="52"/>
                </a:lnTo>
                <a:lnTo>
                  <a:pt x="735" y="42"/>
                </a:lnTo>
                <a:close/>
                <a:moveTo>
                  <a:pt x="816" y="46"/>
                </a:moveTo>
                <a:lnTo>
                  <a:pt x="863" y="48"/>
                </a:lnTo>
                <a:lnTo>
                  <a:pt x="863" y="60"/>
                </a:lnTo>
                <a:lnTo>
                  <a:pt x="815" y="58"/>
                </a:lnTo>
                <a:lnTo>
                  <a:pt x="816" y="46"/>
                </a:lnTo>
                <a:close/>
                <a:moveTo>
                  <a:pt x="898" y="51"/>
                </a:moveTo>
                <a:lnTo>
                  <a:pt x="944" y="54"/>
                </a:lnTo>
                <a:lnTo>
                  <a:pt x="944" y="64"/>
                </a:lnTo>
                <a:lnTo>
                  <a:pt x="896" y="61"/>
                </a:lnTo>
                <a:lnTo>
                  <a:pt x="898" y="51"/>
                </a:lnTo>
                <a:close/>
                <a:moveTo>
                  <a:pt x="979" y="56"/>
                </a:moveTo>
                <a:lnTo>
                  <a:pt x="1027" y="59"/>
                </a:lnTo>
                <a:lnTo>
                  <a:pt x="1025" y="69"/>
                </a:lnTo>
                <a:lnTo>
                  <a:pt x="979" y="67"/>
                </a:lnTo>
                <a:lnTo>
                  <a:pt x="979" y="56"/>
                </a:lnTo>
                <a:close/>
                <a:moveTo>
                  <a:pt x="1060" y="60"/>
                </a:moveTo>
                <a:lnTo>
                  <a:pt x="1108" y="63"/>
                </a:lnTo>
                <a:lnTo>
                  <a:pt x="1106" y="73"/>
                </a:lnTo>
                <a:lnTo>
                  <a:pt x="1060" y="71"/>
                </a:lnTo>
                <a:lnTo>
                  <a:pt x="1060" y="60"/>
                </a:lnTo>
                <a:close/>
                <a:moveTo>
                  <a:pt x="1143" y="65"/>
                </a:moveTo>
                <a:lnTo>
                  <a:pt x="1189" y="68"/>
                </a:lnTo>
                <a:lnTo>
                  <a:pt x="1188" y="78"/>
                </a:lnTo>
                <a:lnTo>
                  <a:pt x="1142" y="76"/>
                </a:lnTo>
                <a:lnTo>
                  <a:pt x="1143" y="65"/>
                </a:lnTo>
                <a:close/>
                <a:moveTo>
                  <a:pt x="1224" y="69"/>
                </a:moveTo>
                <a:lnTo>
                  <a:pt x="1270" y="72"/>
                </a:lnTo>
                <a:lnTo>
                  <a:pt x="1270" y="84"/>
                </a:lnTo>
                <a:lnTo>
                  <a:pt x="1223" y="81"/>
                </a:lnTo>
                <a:lnTo>
                  <a:pt x="1224" y="69"/>
                </a:lnTo>
                <a:close/>
                <a:moveTo>
                  <a:pt x="1305" y="75"/>
                </a:moveTo>
                <a:lnTo>
                  <a:pt x="1352" y="77"/>
                </a:lnTo>
                <a:lnTo>
                  <a:pt x="1352" y="88"/>
                </a:lnTo>
                <a:lnTo>
                  <a:pt x="1305" y="85"/>
                </a:lnTo>
                <a:lnTo>
                  <a:pt x="1305" y="75"/>
                </a:lnTo>
                <a:close/>
                <a:moveTo>
                  <a:pt x="1387" y="78"/>
                </a:moveTo>
                <a:lnTo>
                  <a:pt x="1434" y="81"/>
                </a:lnTo>
                <a:lnTo>
                  <a:pt x="1433" y="93"/>
                </a:lnTo>
                <a:lnTo>
                  <a:pt x="1387" y="90"/>
                </a:lnTo>
                <a:lnTo>
                  <a:pt x="1387" y="78"/>
                </a:lnTo>
                <a:close/>
                <a:moveTo>
                  <a:pt x="1469" y="84"/>
                </a:moveTo>
                <a:lnTo>
                  <a:pt x="1516" y="86"/>
                </a:lnTo>
                <a:lnTo>
                  <a:pt x="1514" y="97"/>
                </a:lnTo>
                <a:lnTo>
                  <a:pt x="1468" y="94"/>
                </a:lnTo>
                <a:lnTo>
                  <a:pt x="1469" y="84"/>
                </a:lnTo>
                <a:close/>
                <a:moveTo>
                  <a:pt x="1551" y="88"/>
                </a:moveTo>
                <a:lnTo>
                  <a:pt x="1597" y="92"/>
                </a:lnTo>
                <a:lnTo>
                  <a:pt x="1597" y="102"/>
                </a:lnTo>
                <a:lnTo>
                  <a:pt x="1549" y="99"/>
                </a:lnTo>
                <a:lnTo>
                  <a:pt x="1551" y="88"/>
                </a:lnTo>
                <a:close/>
                <a:moveTo>
                  <a:pt x="1632" y="93"/>
                </a:moveTo>
                <a:lnTo>
                  <a:pt x="1678" y="95"/>
                </a:lnTo>
                <a:lnTo>
                  <a:pt x="1678" y="106"/>
                </a:lnTo>
                <a:lnTo>
                  <a:pt x="1632" y="103"/>
                </a:lnTo>
                <a:lnTo>
                  <a:pt x="1632" y="93"/>
                </a:lnTo>
                <a:close/>
                <a:moveTo>
                  <a:pt x="1713" y="98"/>
                </a:moveTo>
                <a:lnTo>
                  <a:pt x="1761" y="101"/>
                </a:lnTo>
                <a:lnTo>
                  <a:pt x="1759" y="111"/>
                </a:lnTo>
                <a:lnTo>
                  <a:pt x="1713" y="108"/>
                </a:lnTo>
                <a:lnTo>
                  <a:pt x="1713" y="98"/>
                </a:lnTo>
                <a:close/>
                <a:moveTo>
                  <a:pt x="1794" y="102"/>
                </a:moveTo>
                <a:lnTo>
                  <a:pt x="1842" y="105"/>
                </a:lnTo>
                <a:lnTo>
                  <a:pt x="1841" y="116"/>
                </a:lnTo>
                <a:lnTo>
                  <a:pt x="1794" y="112"/>
                </a:lnTo>
                <a:lnTo>
                  <a:pt x="1794" y="102"/>
                </a:lnTo>
                <a:close/>
                <a:moveTo>
                  <a:pt x="1877" y="107"/>
                </a:moveTo>
                <a:lnTo>
                  <a:pt x="1923" y="110"/>
                </a:lnTo>
                <a:lnTo>
                  <a:pt x="1922" y="120"/>
                </a:lnTo>
                <a:lnTo>
                  <a:pt x="1876" y="118"/>
                </a:lnTo>
                <a:lnTo>
                  <a:pt x="1877" y="107"/>
                </a:lnTo>
                <a:close/>
                <a:moveTo>
                  <a:pt x="1958" y="111"/>
                </a:moveTo>
                <a:lnTo>
                  <a:pt x="2005" y="114"/>
                </a:lnTo>
                <a:lnTo>
                  <a:pt x="2005" y="125"/>
                </a:lnTo>
                <a:lnTo>
                  <a:pt x="1957" y="123"/>
                </a:lnTo>
                <a:lnTo>
                  <a:pt x="1958" y="111"/>
                </a:lnTo>
                <a:close/>
                <a:moveTo>
                  <a:pt x="2040" y="116"/>
                </a:moveTo>
                <a:lnTo>
                  <a:pt x="2086" y="119"/>
                </a:lnTo>
                <a:lnTo>
                  <a:pt x="2086" y="129"/>
                </a:lnTo>
                <a:lnTo>
                  <a:pt x="2040" y="127"/>
                </a:lnTo>
                <a:lnTo>
                  <a:pt x="2040" y="116"/>
                </a:lnTo>
                <a:close/>
                <a:moveTo>
                  <a:pt x="2121" y="120"/>
                </a:moveTo>
                <a:lnTo>
                  <a:pt x="2168" y="123"/>
                </a:lnTo>
                <a:lnTo>
                  <a:pt x="2167" y="135"/>
                </a:lnTo>
                <a:lnTo>
                  <a:pt x="2121" y="132"/>
                </a:lnTo>
                <a:lnTo>
                  <a:pt x="2121" y="120"/>
                </a:lnTo>
                <a:close/>
                <a:moveTo>
                  <a:pt x="2203" y="125"/>
                </a:moveTo>
                <a:lnTo>
                  <a:pt x="2250" y="128"/>
                </a:lnTo>
                <a:lnTo>
                  <a:pt x="2248" y="138"/>
                </a:lnTo>
                <a:lnTo>
                  <a:pt x="2202" y="136"/>
                </a:lnTo>
                <a:lnTo>
                  <a:pt x="2203" y="125"/>
                </a:lnTo>
                <a:close/>
                <a:moveTo>
                  <a:pt x="2285" y="131"/>
                </a:moveTo>
                <a:lnTo>
                  <a:pt x="2331" y="133"/>
                </a:lnTo>
                <a:lnTo>
                  <a:pt x="2331" y="144"/>
                </a:lnTo>
                <a:lnTo>
                  <a:pt x="2283" y="141"/>
                </a:lnTo>
                <a:lnTo>
                  <a:pt x="2285" y="131"/>
                </a:lnTo>
                <a:close/>
                <a:moveTo>
                  <a:pt x="2366" y="135"/>
                </a:moveTo>
                <a:lnTo>
                  <a:pt x="2412" y="137"/>
                </a:lnTo>
                <a:lnTo>
                  <a:pt x="2412" y="148"/>
                </a:lnTo>
                <a:lnTo>
                  <a:pt x="2366" y="145"/>
                </a:lnTo>
                <a:lnTo>
                  <a:pt x="2366" y="135"/>
                </a:lnTo>
                <a:close/>
                <a:moveTo>
                  <a:pt x="2447" y="140"/>
                </a:moveTo>
                <a:lnTo>
                  <a:pt x="2495" y="142"/>
                </a:lnTo>
                <a:lnTo>
                  <a:pt x="2493" y="153"/>
                </a:lnTo>
                <a:lnTo>
                  <a:pt x="2447" y="150"/>
                </a:lnTo>
                <a:lnTo>
                  <a:pt x="2447" y="140"/>
                </a:lnTo>
                <a:close/>
                <a:moveTo>
                  <a:pt x="2529" y="144"/>
                </a:moveTo>
                <a:lnTo>
                  <a:pt x="2576" y="146"/>
                </a:lnTo>
                <a:lnTo>
                  <a:pt x="2575" y="158"/>
                </a:lnTo>
                <a:lnTo>
                  <a:pt x="2529" y="155"/>
                </a:lnTo>
                <a:lnTo>
                  <a:pt x="2529" y="144"/>
                </a:lnTo>
                <a:close/>
                <a:moveTo>
                  <a:pt x="2611" y="149"/>
                </a:moveTo>
                <a:lnTo>
                  <a:pt x="2657" y="152"/>
                </a:lnTo>
                <a:lnTo>
                  <a:pt x="2656" y="162"/>
                </a:lnTo>
                <a:lnTo>
                  <a:pt x="2610" y="159"/>
                </a:lnTo>
                <a:lnTo>
                  <a:pt x="2611" y="149"/>
                </a:lnTo>
                <a:close/>
                <a:moveTo>
                  <a:pt x="2692" y="153"/>
                </a:moveTo>
                <a:lnTo>
                  <a:pt x="2739" y="155"/>
                </a:lnTo>
                <a:lnTo>
                  <a:pt x="2739" y="167"/>
                </a:lnTo>
                <a:lnTo>
                  <a:pt x="2691" y="165"/>
                </a:lnTo>
                <a:lnTo>
                  <a:pt x="2692" y="153"/>
                </a:lnTo>
                <a:close/>
                <a:moveTo>
                  <a:pt x="2774" y="158"/>
                </a:moveTo>
                <a:lnTo>
                  <a:pt x="2820" y="161"/>
                </a:lnTo>
                <a:lnTo>
                  <a:pt x="2820" y="171"/>
                </a:lnTo>
                <a:lnTo>
                  <a:pt x="2774" y="168"/>
                </a:lnTo>
                <a:lnTo>
                  <a:pt x="2774" y="158"/>
                </a:lnTo>
                <a:close/>
                <a:moveTo>
                  <a:pt x="2855" y="162"/>
                </a:moveTo>
                <a:lnTo>
                  <a:pt x="2903" y="165"/>
                </a:lnTo>
                <a:lnTo>
                  <a:pt x="2901" y="176"/>
                </a:lnTo>
                <a:lnTo>
                  <a:pt x="2855" y="174"/>
                </a:lnTo>
                <a:lnTo>
                  <a:pt x="2855" y="162"/>
                </a:lnTo>
                <a:close/>
                <a:moveTo>
                  <a:pt x="2938" y="167"/>
                </a:moveTo>
                <a:lnTo>
                  <a:pt x="2984" y="170"/>
                </a:lnTo>
                <a:lnTo>
                  <a:pt x="2982" y="180"/>
                </a:lnTo>
                <a:lnTo>
                  <a:pt x="2936" y="178"/>
                </a:lnTo>
                <a:lnTo>
                  <a:pt x="2938" y="167"/>
                </a:lnTo>
                <a:close/>
                <a:moveTo>
                  <a:pt x="3019" y="172"/>
                </a:moveTo>
                <a:lnTo>
                  <a:pt x="3065" y="175"/>
                </a:lnTo>
                <a:lnTo>
                  <a:pt x="3065" y="185"/>
                </a:lnTo>
                <a:lnTo>
                  <a:pt x="3017" y="183"/>
                </a:lnTo>
                <a:lnTo>
                  <a:pt x="3019" y="172"/>
                </a:lnTo>
                <a:close/>
                <a:moveTo>
                  <a:pt x="3100" y="176"/>
                </a:moveTo>
                <a:lnTo>
                  <a:pt x="3146" y="179"/>
                </a:lnTo>
                <a:lnTo>
                  <a:pt x="3146" y="191"/>
                </a:lnTo>
                <a:lnTo>
                  <a:pt x="3100" y="187"/>
                </a:lnTo>
                <a:lnTo>
                  <a:pt x="3100" y="176"/>
                </a:lnTo>
                <a:close/>
                <a:moveTo>
                  <a:pt x="3181" y="182"/>
                </a:moveTo>
                <a:lnTo>
                  <a:pt x="3229" y="184"/>
                </a:lnTo>
                <a:lnTo>
                  <a:pt x="3228" y="195"/>
                </a:lnTo>
                <a:lnTo>
                  <a:pt x="3181" y="192"/>
                </a:lnTo>
                <a:lnTo>
                  <a:pt x="3181" y="182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2" name="Line 64"/>
          <p:cNvSpPr>
            <a:spLocks noChangeShapeType="1"/>
          </p:cNvSpPr>
          <p:nvPr/>
        </p:nvSpPr>
        <p:spPr bwMode="auto">
          <a:xfrm>
            <a:off x="5549900" y="3930650"/>
            <a:ext cx="1588" cy="196850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3" name="Line 65"/>
          <p:cNvSpPr>
            <a:spLocks noChangeShapeType="1"/>
          </p:cNvSpPr>
          <p:nvPr/>
        </p:nvSpPr>
        <p:spPr bwMode="auto">
          <a:xfrm>
            <a:off x="6075363" y="3587750"/>
            <a:ext cx="1587" cy="539750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4" name="Line 66"/>
          <p:cNvSpPr>
            <a:spLocks noChangeShapeType="1"/>
          </p:cNvSpPr>
          <p:nvPr/>
        </p:nvSpPr>
        <p:spPr bwMode="auto">
          <a:xfrm>
            <a:off x="6496050" y="3098800"/>
            <a:ext cx="1588" cy="1076325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5" name="Line 67"/>
          <p:cNvSpPr>
            <a:spLocks noChangeShapeType="1"/>
          </p:cNvSpPr>
          <p:nvPr/>
        </p:nvSpPr>
        <p:spPr bwMode="auto">
          <a:xfrm>
            <a:off x="6232525" y="4127500"/>
            <a:ext cx="1588" cy="1858963"/>
          </a:xfrm>
          <a:prstGeom prst="line">
            <a:avLst/>
          </a:prstGeom>
          <a:noFill/>
          <a:ln w="9525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6" name="Rectangle 68"/>
          <p:cNvSpPr>
            <a:spLocks noChangeArrowheads="1"/>
          </p:cNvSpPr>
          <p:nvPr/>
        </p:nvSpPr>
        <p:spPr bwMode="auto">
          <a:xfrm>
            <a:off x="3762375" y="2609850"/>
            <a:ext cx="473075" cy="43973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7" name="Rectangle 69"/>
          <p:cNvSpPr>
            <a:spLocks noChangeArrowheads="1"/>
          </p:cNvSpPr>
          <p:nvPr/>
        </p:nvSpPr>
        <p:spPr bwMode="auto">
          <a:xfrm>
            <a:off x="3762375" y="2609850"/>
            <a:ext cx="473075" cy="439738"/>
          </a:xfrm>
          <a:prstGeom prst="rect">
            <a:avLst/>
          </a:prstGeom>
          <a:solidFill>
            <a:srgbClr val="C0C0C0"/>
          </a:solidFill>
          <a:ln w="9525">
            <a:solidFill>
              <a:srgbClr val="4F177F"/>
            </a:solidFill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598" name="Rectangle 70"/>
          <p:cNvSpPr>
            <a:spLocks noChangeArrowheads="1"/>
          </p:cNvSpPr>
          <p:nvPr/>
        </p:nvSpPr>
        <p:spPr bwMode="auto">
          <a:xfrm>
            <a:off x="3865563" y="2693988"/>
            <a:ext cx="2794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4F177F"/>
                </a:solidFill>
              </a:rPr>
              <a:t>User</a:t>
            </a:r>
            <a:endParaRPr lang="pl-PL" sz="2800" b="1" u="sng"/>
          </a:p>
        </p:txBody>
      </p:sp>
      <p:sp>
        <p:nvSpPr>
          <p:cNvPr id="3606599" name="Rectangle 71"/>
          <p:cNvSpPr>
            <a:spLocks noChangeArrowheads="1"/>
          </p:cNvSpPr>
          <p:nvPr/>
        </p:nvSpPr>
        <p:spPr bwMode="auto">
          <a:xfrm>
            <a:off x="3778250" y="2838450"/>
            <a:ext cx="45243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4F177F"/>
                </a:solidFill>
              </a:rPr>
              <a:t>profiles</a:t>
            </a:r>
            <a:endParaRPr lang="pl-PL" sz="2800" b="1" u="sng"/>
          </a:p>
        </p:txBody>
      </p:sp>
      <p:sp>
        <p:nvSpPr>
          <p:cNvPr id="3606600" name="Freeform 72"/>
          <p:cNvSpPr>
            <a:spLocks/>
          </p:cNvSpPr>
          <p:nvPr/>
        </p:nvSpPr>
        <p:spPr bwMode="auto">
          <a:xfrm>
            <a:off x="3762375" y="2511425"/>
            <a:ext cx="473075" cy="195263"/>
          </a:xfrm>
          <a:custGeom>
            <a:avLst/>
            <a:gdLst/>
            <a:ahLst/>
            <a:cxnLst>
              <a:cxn ang="0">
                <a:pos x="267" y="1"/>
              </a:cxn>
              <a:cxn ang="0">
                <a:pos x="210" y="7"/>
              </a:cxn>
              <a:cxn ang="0">
                <a:pos x="169" y="13"/>
              </a:cxn>
              <a:cxn ang="0">
                <a:pos x="144" y="18"/>
              </a:cxn>
              <a:cxn ang="0">
                <a:pos x="120" y="25"/>
              </a:cxn>
              <a:cxn ang="0">
                <a:pos x="98" y="33"/>
              </a:cxn>
              <a:cxn ang="0">
                <a:pos x="78" y="41"/>
              </a:cxn>
              <a:cxn ang="0">
                <a:pos x="60" y="50"/>
              </a:cxn>
              <a:cxn ang="0">
                <a:pos x="43" y="60"/>
              </a:cxn>
              <a:cxn ang="0">
                <a:pos x="29" y="71"/>
              </a:cxn>
              <a:cxn ang="0">
                <a:pos x="18" y="81"/>
              </a:cxn>
              <a:cxn ang="0">
                <a:pos x="10" y="93"/>
              </a:cxn>
              <a:cxn ang="0">
                <a:pos x="4" y="105"/>
              </a:cxn>
              <a:cxn ang="0">
                <a:pos x="1" y="118"/>
              </a:cxn>
              <a:cxn ang="0">
                <a:pos x="1" y="129"/>
              </a:cxn>
              <a:cxn ang="0">
                <a:pos x="4" y="142"/>
              </a:cxn>
              <a:cxn ang="0">
                <a:pos x="10" y="154"/>
              </a:cxn>
              <a:cxn ang="0">
                <a:pos x="18" y="166"/>
              </a:cxn>
              <a:cxn ang="0">
                <a:pos x="29" y="176"/>
              </a:cxn>
              <a:cxn ang="0">
                <a:pos x="43" y="187"/>
              </a:cxn>
              <a:cxn ang="0">
                <a:pos x="60" y="197"/>
              </a:cxn>
              <a:cxn ang="0">
                <a:pos x="78" y="206"/>
              </a:cxn>
              <a:cxn ang="0">
                <a:pos x="98" y="214"/>
              </a:cxn>
              <a:cxn ang="0">
                <a:pos x="120" y="222"/>
              </a:cxn>
              <a:cxn ang="0">
                <a:pos x="144" y="229"/>
              </a:cxn>
              <a:cxn ang="0">
                <a:pos x="169" y="235"/>
              </a:cxn>
              <a:cxn ang="0">
                <a:pos x="210" y="242"/>
              </a:cxn>
              <a:cxn ang="0">
                <a:pos x="267" y="245"/>
              </a:cxn>
              <a:cxn ang="0">
                <a:pos x="329" y="245"/>
              </a:cxn>
              <a:cxn ang="0">
                <a:pos x="387" y="242"/>
              </a:cxn>
              <a:cxn ang="0">
                <a:pos x="427" y="235"/>
              </a:cxn>
              <a:cxn ang="0">
                <a:pos x="452" y="229"/>
              </a:cxn>
              <a:cxn ang="0">
                <a:pos x="476" y="222"/>
              </a:cxn>
              <a:cxn ang="0">
                <a:pos x="499" y="214"/>
              </a:cxn>
              <a:cxn ang="0">
                <a:pos x="518" y="206"/>
              </a:cxn>
              <a:cxn ang="0">
                <a:pos x="536" y="197"/>
              </a:cxn>
              <a:cxn ang="0">
                <a:pos x="553" y="187"/>
              </a:cxn>
              <a:cxn ang="0">
                <a:pos x="566" y="176"/>
              </a:cxn>
              <a:cxn ang="0">
                <a:pos x="579" y="166"/>
              </a:cxn>
              <a:cxn ang="0">
                <a:pos x="587" y="154"/>
              </a:cxn>
              <a:cxn ang="0">
                <a:pos x="593" y="142"/>
              </a:cxn>
              <a:cxn ang="0">
                <a:pos x="595" y="129"/>
              </a:cxn>
              <a:cxn ang="0">
                <a:pos x="595" y="118"/>
              </a:cxn>
              <a:cxn ang="0">
                <a:pos x="593" y="105"/>
              </a:cxn>
              <a:cxn ang="0">
                <a:pos x="587" y="93"/>
              </a:cxn>
              <a:cxn ang="0">
                <a:pos x="579" y="81"/>
              </a:cxn>
              <a:cxn ang="0">
                <a:pos x="566" y="71"/>
              </a:cxn>
              <a:cxn ang="0">
                <a:pos x="553" y="60"/>
              </a:cxn>
              <a:cxn ang="0">
                <a:pos x="536" y="50"/>
              </a:cxn>
              <a:cxn ang="0">
                <a:pos x="518" y="41"/>
              </a:cxn>
              <a:cxn ang="0">
                <a:pos x="499" y="33"/>
              </a:cxn>
              <a:cxn ang="0">
                <a:pos x="476" y="25"/>
              </a:cxn>
              <a:cxn ang="0">
                <a:pos x="452" y="18"/>
              </a:cxn>
              <a:cxn ang="0">
                <a:pos x="427" y="13"/>
              </a:cxn>
              <a:cxn ang="0">
                <a:pos x="387" y="7"/>
              </a:cxn>
              <a:cxn ang="0">
                <a:pos x="329" y="1"/>
              </a:cxn>
            </a:cxnLst>
            <a:rect l="0" t="0" r="r" b="b"/>
            <a:pathLst>
              <a:path w="595" h="247">
                <a:moveTo>
                  <a:pt x="298" y="0"/>
                </a:moveTo>
                <a:lnTo>
                  <a:pt x="267" y="1"/>
                </a:lnTo>
                <a:lnTo>
                  <a:pt x="238" y="3"/>
                </a:lnTo>
                <a:lnTo>
                  <a:pt x="210" y="7"/>
                </a:lnTo>
                <a:lnTo>
                  <a:pt x="182" y="11"/>
                </a:lnTo>
                <a:lnTo>
                  <a:pt x="169" y="13"/>
                </a:lnTo>
                <a:lnTo>
                  <a:pt x="157" y="16"/>
                </a:lnTo>
                <a:lnTo>
                  <a:pt x="144" y="18"/>
                </a:lnTo>
                <a:lnTo>
                  <a:pt x="132" y="21"/>
                </a:lnTo>
                <a:lnTo>
                  <a:pt x="120" y="25"/>
                </a:lnTo>
                <a:lnTo>
                  <a:pt x="109" y="29"/>
                </a:lnTo>
                <a:lnTo>
                  <a:pt x="98" y="33"/>
                </a:lnTo>
                <a:lnTo>
                  <a:pt x="88" y="37"/>
                </a:lnTo>
                <a:lnTo>
                  <a:pt x="78" y="41"/>
                </a:lnTo>
                <a:lnTo>
                  <a:pt x="69" y="46"/>
                </a:lnTo>
                <a:lnTo>
                  <a:pt x="60" y="50"/>
                </a:lnTo>
                <a:lnTo>
                  <a:pt x="52" y="55"/>
                </a:lnTo>
                <a:lnTo>
                  <a:pt x="43" y="60"/>
                </a:lnTo>
                <a:lnTo>
                  <a:pt x="36" y="65"/>
                </a:lnTo>
                <a:lnTo>
                  <a:pt x="29" y="71"/>
                </a:lnTo>
                <a:lnTo>
                  <a:pt x="24" y="76"/>
                </a:lnTo>
                <a:lnTo>
                  <a:pt x="18" y="81"/>
                </a:lnTo>
                <a:lnTo>
                  <a:pt x="14" y="88"/>
                </a:lnTo>
                <a:lnTo>
                  <a:pt x="10" y="93"/>
                </a:lnTo>
                <a:lnTo>
                  <a:pt x="7" y="99"/>
                </a:lnTo>
                <a:lnTo>
                  <a:pt x="4" y="105"/>
                </a:lnTo>
                <a:lnTo>
                  <a:pt x="1" y="111"/>
                </a:lnTo>
                <a:lnTo>
                  <a:pt x="1" y="118"/>
                </a:lnTo>
                <a:lnTo>
                  <a:pt x="0" y="124"/>
                </a:lnTo>
                <a:lnTo>
                  <a:pt x="1" y="129"/>
                </a:lnTo>
                <a:lnTo>
                  <a:pt x="1" y="136"/>
                </a:lnTo>
                <a:lnTo>
                  <a:pt x="4" y="142"/>
                </a:lnTo>
                <a:lnTo>
                  <a:pt x="7" y="149"/>
                </a:lnTo>
                <a:lnTo>
                  <a:pt x="10" y="154"/>
                </a:lnTo>
                <a:lnTo>
                  <a:pt x="14" y="161"/>
                </a:lnTo>
                <a:lnTo>
                  <a:pt x="18" y="166"/>
                </a:lnTo>
                <a:lnTo>
                  <a:pt x="24" y="171"/>
                </a:lnTo>
                <a:lnTo>
                  <a:pt x="29" y="176"/>
                </a:lnTo>
                <a:lnTo>
                  <a:pt x="36" y="183"/>
                </a:lnTo>
                <a:lnTo>
                  <a:pt x="43" y="187"/>
                </a:lnTo>
                <a:lnTo>
                  <a:pt x="52" y="192"/>
                </a:lnTo>
                <a:lnTo>
                  <a:pt x="60" y="197"/>
                </a:lnTo>
                <a:lnTo>
                  <a:pt x="69" y="202"/>
                </a:lnTo>
                <a:lnTo>
                  <a:pt x="78" y="206"/>
                </a:lnTo>
                <a:lnTo>
                  <a:pt x="88" y="210"/>
                </a:lnTo>
                <a:lnTo>
                  <a:pt x="98" y="214"/>
                </a:lnTo>
                <a:lnTo>
                  <a:pt x="109" y="218"/>
                </a:lnTo>
                <a:lnTo>
                  <a:pt x="120" y="222"/>
                </a:lnTo>
                <a:lnTo>
                  <a:pt x="132" y="226"/>
                </a:lnTo>
                <a:lnTo>
                  <a:pt x="144" y="229"/>
                </a:lnTo>
                <a:lnTo>
                  <a:pt x="157" y="232"/>
                </a:lnTo>
                <a:lnTo>
                  <a:pt x="169" y="235"/>
                </a:lnTo>
                <a:lnTo>
                  <a:pt x="182" y="236"/>
                </a:lnTo>
                <a:lnTo>
                  <a:pt x="210" y="242"/>
                </a:lnTo>
                <a:lnTo>
                  <a:pt x="238" y="244"/>
                </a:lnTo>
                <a:lnTo>
                  <a:pt x="267" y="245"/>
                </a:lnTo>
                <a:lnTo>
                  <a:pt x="298" y="247"/>
                </a:lnTo>
                <a:lnTo>
                  <a:pt x="329" y="245"/>
                </a:lnTo>
                <a:lnTo>
                  <a:pt x="359" y="244"/>
                </a:lnTo>
                <a:lnTo>
                  <a:pt x="387" y="242"/>
                </a:lnTo>
                <a:lnTo>
                  <a:pt x="415" y="236"/>
                </a:lnTo>
                <a:lnTo>
                  <a:pt x="427" y="235"/>
                </a:lnTo>
                <a:lnTo>
                  <a:pt x="440" y="232"/>
                </a:lnTo>
                <a:lnTo>
                  <a:pt x="452" y="229"/>
                </a:lnTo>
                <a:lnTo>
                  <a:pt x="465" y="226"/>
                </a:lnTo>
                <a:lnTo>
                  <a:pt x="476" y="222"/>
                </a:lnTo>
                <a:lnTo>
                  <a:pt x="487" y="218"/>
                </a:lnTo>
                <a:lnTo>
                  <a:pt x="499" y="214"/>
                </a:lnTo>
                <a:lnTo>
                  <a:pt x="508" y="210"/>
                </a:lnTo>
                <a:lnTo>
                  <a:pt x="518" y="206"/>
                </a:lnTo>
                <a:lnTo>
                  <a:pt x="528" y="202"/>
                </a:lnTo>
                <a:lnTo>
                  <a:pt x="536" y="197"/>
                </a:lnTo>
                <a:lnTo>
                  <a:pt x="545" y="192"/>
                </a:lnTo>
                <a:lnTo>
                  <a:pt x="553" y="187"/>
                </a:lnTo>
                <a:lnTo>
                  <a:pt x="560" y="183"/>
                </a:lnTo>
                <a:lnTo>
                  <a:pt x="566" y="176"/>
                </a:lnTo>
                <a:lnTo>
                  <a:pt x="573" y="171"/>
                </a:lnTo>
                <a:lnTo>
                  <a:pt x="579" y="166"/>
                </a:lnTo>
                <a:lnTo>
                  <a:pt x="583" y="161"/>
                </a:lnTo>
                <a:lnTo>
                  <a:pt x="587" y="154"/>
                </a:lnTo>
                <a:lnTo>
                  <a:pt x="590" y="149"/>
                </a:lnTo>
                <a:lnTo>
                  <a:pt x="593" y="142"/>
                </a:lnTo>
                <a:lnTo>
                  <a:pt x="594" y="136"/>
                </a:lnTo>
                <a:lnTo>
                  <a:pt x="595" y="129"/>
                </a:lnTo>
                <a:lnTo>
                  <a:pt x="595" y="124"/>
                </a:lnTo>
                <a:lnTo>
                  <a:pt x="595" y="118"/>
                </a:lnTo>
                <a:lnTo>
                  <a:pt x="594" y="111"/>
                </a:lnTo>
                <a:lnTo>
                  <a:pt x="593" y="105"/>
                </a:lnTo>
                <a:lnTo>
                  <a:pt x="590" y="99"/>
                </a:lnTo>
                <a:lnTo>
                  <a:pt x="587" y="93"/>
                </a:lnTo>
                <a:lnTo>
                  <a:pt x="583" y="88"/>
                </a:lnTo>
                <a:lnTo>
                  <a:pt x="579" y="81"/>
                </a:lnTo>
                <a:lnTo>
                  <a:pt x="573" y="76"/>
                </a:lnTo>
                <a:lnTo>
                  <a:pt x="566" y="71"/>
                </a:lnTo>
                <a:lnTo>
                  <a:pt x="560" y="65"/>
                </a:lnTo>
                <a:lnTo>
                  <a:pt x="553" y="60"/>
                </a:lnTo>
                <a:lnTo>
                  <a:pt x="545" y="55"/>
                </a:lnTo>
                <a:lnTo>
                  <a:pt x="536" y="50"/>
                </a:lnTo>
                <a:lnTo>
                  <a:pt x="528" y="46"/>
                </a:lnTo>
                <a:lnTo>
                  <a:pt x="518" y="41"/>
                </a:lnTo>
                <a:lnTo>
                  <a:pt x="508" y="37"/>
                </a:lnTo>
                <a:lnTo>
                  <a:pt x="499" y="33"/>
                </a:lnTo>
                <a:lnTo>
                  <a:pt x="487" y="29"/>
                </a:lnTo>
                <a:lnTo>
                  <a:pt x="476" y="25"/>
                </a:lnTo>
                <a:lnTo>
                  <a:pt x="465" y="21"/>
                </a:lnTo>
                <a:lnTo>
                  <a:pt x="452" y="18"/>
                </a:lnTo>
                <a:lnTo>
                  <a:pt x="440" y="16"/>
                </a:lnTo>
                <a:lnTo>
                  <a:pt x="427" y="13"/>
                </a:lnTo>
                <a:lnTo>
                  <a:pt x="415" y="11"/>
                </a:lnTo>
                <a:lnTo>
                  <a:pt x="387" y="7"/>
                </a:lnTo>
                <a:lnTo>
                  <a:pt x="359" y="3"/>
                </a:lnTo>
                <a:lnTo>
                  <a:pt x="329" y="1"/>
                </a:lnTo>
                <a:lnTo>
                  <a:pt x="29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06601" name="Freeform 73"/>
          <p:cNvSpPr>
            <a:spLocks/>
          </p:cNvSpPr>
          <p:nvPr/>
        </p:nvSpPr>
        <p:spPr bwMode="auto">
          <a:xfrm>
            <a:off x="3762375" y="2511425"/>
            <a:ext cx="473075" cy="195263"/>
          </a:xfrm>
          <a:custGeom>
            <a:avLst/>
            <a:gdLst/>
            <a:ahLst/>
            <a:cxnLst>
              <a:cxn ang="0">
                <a:pos x="267" y="1"/>
              </a:cxn>
              <a:cxn ang="0">
                <a:pos x="210" y="7"/>
              </a:cxn>
              <a:cxn ang="0">
                <a:pos x="169" y="13"/>
              </a:cxn>
              <a:cxn ang="0">
                <a:pos x="144" y="18"/>
              </a:cxn>
              <a:cxn ang="0">
                <a:pos x="120" y="25"/>
              </a:cxn>
              <a:cxn ang="0">
                <a:pos x="98" y="33"/>
              </a:cxn>
              <a:cxn ang="0">
                <a:pos x="78" y="41"/>
              </a:cxn>
              <a:cxn ang="0">
                <a:pos x="60" y="50"/>
              </a:cxn>
              <a:cxn ang="0">
                <a:pos x="43" y="60"/>
              </a:cxn>
              <a:cxn ang="0">
                <a:pos x="29" y="71"/>
              </a:cxn>
              <a:cxn ang="0">
                <a:pos x="18" y="81"/>
              </a:cxn>
              <a:cxn ang="0">
                <a:pos x="10" y="93"/>
              </a:cxn>
              <a:cxn ang="0">
                <a:pos x="4" y="105"/>
              </a:cxn>
              <a:cxn ang="0">
                <a:pos x="1" y="118"/>
              </a:cxn>
              <a:cxn ang="0">
                <a:pos x="1" y="129"/>
              </a:cxn>
              <a:cxn ang="0">
                <a:pos x="4" y="142"/>
              </a:cxn>
              <a:cxn ang="0">
                <a:pos x="10" y="154"/>
              </a:cxn>
              <a:cxn ang="0">
                <a:pos x="18" y="166"/>
              </a:cxn>
              <a:cxn ang="0">
                <a:pos x="29" y="176"/>
              </a:cxn>
              <a:cxn ang="0">
                <a:pos x="43" y="187"/>
              </a:cxn>
              <a:cxn ang="0">
                <a:pos x="60" y="197"/>
              </a:cxn>
              <a:cxn ang="0">
                <a:pos x="78" y="206"/>
              </a:cxn>
              <a:cxn ang="0">
                <a:pos x="98" y="214"/>
              </a:cxn>
              <a:cxn ang="0">
                <a:pos x="120" y="222"/>
              </a:cxn>
              <a:cxn ang="0">
                <a:pos x="144" y="229"/>
              </a:cxn>
              <a:cxn ang="0">
                <a:pos x="169" y="235"/>
              </a:cxn>
              <a:cxn ang="0">
                <a:pos x="210" y="242"/>
              </a:cxn>
              <a:cxn ang="0">
                <a:pos x="267" y="245"/>
              </a:cxn>
              <a:cxn ang="0">
                <a:pos x="329" y="245"/>
              </a:cxn>
              <a:cxn ang="0">
                <a:pos x="387" y="242"/>
              </a:cxn>
              <a:cxn ang="0">
                <a:pos x="427" y="235"/>
              </a:cxn>
              <a:cxn ang="0">
                <a:pos x="452" y="229"/>
              </a:cxn>
              <a:cxn ang="0">
                <a:pos x="476" y="222"/>
              </a:cxn>
              <a:cxn ang="0">
                <a:pos x="499" y="214"/>
              </a:cxn>
              <a:cxn ang="0">
                <a:pos x="518" y="206"/>
              </a:cxn>
              <a:cxn ang="0">
                <a:pos x="536" y="197"/>
              </a:cxn>
              <a:cxn ang="0">
                <a:pos x="553" y="187"/>
              </a:cxn>
              <a:cxn ang="0">
                <a:pos x="566" y="176"/>
              </a:cxn>
              <a:cxn ang="0">
                <a:pos x="579" y="166"/>
              </a:cxn>
              <a:cxn ang="0">
                <a:pos x="587" y="154"/>
              </a:cxn>
              <a:cxn ang="0">
                <a:pos x="593" y="142"/>
              </a:cxn>
              <a:cxn ang="0">
                <a:pos x="595" y="129"/>
              </a:cxn>
              <a:cxn ang="0">
                <a:pos x="595" y="118"/>
              </a:cxn>
              <a:cxn ang="0">
                <a:pos x="593" y="105"/>
              </a:cxn>
              <a:cxn ang="0">
                <a:pos x="587" y="93"/>
              </a:cxn>
              <a:cxn ang="0">
                <a:pos x="579" y="81"/>
              </a:cxn>
              <a:cxn ang="0">
                <a:pos x="566" y="71"/>
              </a:cxn>
              <a:cxn ang="0">
                <a:pos x="553" y="60"/>
              </a:cxn>
              <a:cxn ang="0">
                <a:pos x="536" y="50"/>
              </a:cxn>
              <a:cxn ang="0">
                <a:pos x="518" y="41"/>
              </a:cxn>
              <a:cxn ang="0">
                <a:pos x="499" y="33"/>
              </a:cxn>
              <a:cxn ang="0">
                <a:pos x="476" y="25"/>
              </a:cxn>
              <a:cxn ang="0">
                <a:pos x="452" y="18"/>
              </a:cxn>
              <a:cxn ang="0">
                <a:pos x="427" y="13"/>
              </a:cxn>
              <a:cxn ang="0">
                <a:pos x="387" y="7"/>
              </a:cxn>
              <a:cxn ang="0">
                <a:pos x="329" y="1"/>
              </a:cxn>
            </a:cxnLst>
            <a:rect l="0" t="0" r="r" b="b"/>
            <a:pathLst>
              <a:path w="595" h="247">
                <a:moveTo>
                  <a:pt x="298" y="0"/>
                </a:moveTo>
                <a:lnTo>
                  <a:pt x="267" y="1"/>
                </a:lnTo>
                <a:lnTo>
                  <a:pt x="238" y="3"/>
                </a:lnTo>
                <a:lnTo>
                  <a:pt x="210" y="7"/>
                </a:lnTo>
                <a:lnTo>
                  <a:pt x="182" y="11"/>
                </a:lnTo>
                <a:lnTo>
                  <a:pt x="169" y="13"/>
                </a:lnTo>
                <a:lnTo>
                  <a:pt x="157" y="16"/>
                </a:lnTo>
                <a:lnTo>
                  <a:pt x="144" y="18"/>
                </a:lnTo>
                <a:lnTo>
                  <a:pt x="132" y="21"/>
                </a:lnTo>
                <a:lnTo>
                  <a:pt x="120" y="25"/>
                </a:lnTo>
                <a:lnTo>
                  <a:pt x="109" y="29"/>
                </a:lnTo>
                <a:lnTo>
                  <a:pt x="98" y="33"/>
                </a:lnTo>
                <a:lnTo>
                  <a:pt x="88" y="37"/>
                </a:lnTo>
                <a:lnTo>
                  <a:pt x="78" y="41"/>
                </a:lnTo>
                <a:lnTo>
                  <a:pt x="69" y="46"/>
                </a:lnTo>
                <a:lnTo>
                  <a:pt x="60" y="50"/>
                </a:lnTo>
                <a:lnTo>
                  <a:pt x="52" y="55"/>
                </a:lnTo>
                <a:lnTo>
                  <a:pt x="43" y="60"/>
                </a:lnTo>
                <a:lnTo>
                  <a:pt x="36" y="65"/>
                </a:lnTo>
                <a:lnTo>
                  <a:pt x="29" y="71"/>
                </a:lnTo>
                <a:lnTo>
                  <a:pt x="24" y="76"/>
                </a:lnTo>
                <a:lnTo>
                  <a:pt x="18" y="81"/>
                </a:lnTo>
                <a:lnTo>
                  <a:pt x="14" y="88"/>
                </a:lnTo>
                <a:lnTo>
                  <a:pt x="10" y="93"/>
                </a:lnTo>
                <a:lnTo>
                  <a:pt x="7" y="99"/>
                </a:lnTo>
                <a:lnTo>
                  <a:pt x="4" y="105"/>
                </a:lnTo>
                <a:lnTo>
                  <a:pt x="1" y="111"/>
                </a:lnTo>
                <a:lnTo>
                  <a:pt x="1" y="118"/>
                </a:lnTo>
                <a:lnTo>
                  <a:pt x="0" y="124"/>
                </a:lnTo>
                <a:lnTo>
                  <a:pt x="1" y="129"/>
                </a:lnTo>
                <a:lnTo>
                  <a:pt x="1" y="136"/>
                </a:lnTo>
                <a:lnTo>
                  <a:pt x="4" y="142"/>
                </a:lnTo>
                <a:lnTo>
                  <a:pt x="7" y="149"/>
                </a:lnTo>
                <a:lnTo>
                  <a:pt x="10" y="154"/>
                </a:lnTo>
                <a:lnTo>
                  <a:pt x="14" y="161"/>
                </a:lnTo>
                <a:lnTo>
                  <a:pt x="18" y="166"/>
                </a:lnTo>
                <a:lnTo>
                  <a:pt x="24" y="171"/>
                </a:lnTo>
                <a:lnTo>
                  <a:pt x="29" y="176"/>
                </a:lnTo>
                <a:lnTo>
                  <a:pt x="36" y="183"/>
                </a:lnTo>
                <a:lnTo>
                  <a:pt x="43" y="187"/>
                </a:lnTo>
                <a:lnTo>
                  <a:pt x="52" y="192"/>
                </a:lnTo>
                <a:lnTo>
                  <a:pt x="60" y="197"/>
                </a:lnTo>
                <a:lnTo>
                  <a:pt x="69" y="202"/>
                </a:lnTo>
                <a:lnTo>
                  <a:pt x="78" y="206"/>
                </a:lnTo>
                <a:lnTo>
                  <a:pt x="88" y="210"/>
                </a:lnTo>
                <a:lnTo>
                  <a:pt x="98" y="214"/>
                </a:lnTo>
                <a:lnTo>
                  <a:pt x="109" y="218"/>
                </a:lnTo>
                <a:lnTo>
                  <a:pt x="120" y="222"/>
                </a:lnTo>
                <a:lnTo>
                  <a:pt x="132" y="226"/>
                </a:lnTo>
                <a:lnTo>
                  <a:pt x="144" y="229"/>
                </a:lnTo>
                <a:lnTo>
                  <a:pt x="157" y="232"/>
                </a:lnTo>
                <a:lnTo>
                  <a:pt x="169" y="235"/>
                </a:lnTo>
                <a:lnTo>
                  <a:pt x="182" y="236"/>
                </a:lnTo>
                <a:lnTo>
                  <a:pt x="210" y="242"/>
                </a:lnTo>
                <a:lnTo>
                  <a:pt x="238" y="244"/>
                </a:lnTo>
                <a:lnTo>
                  <a:pt x="267" y="245"/>
                </a:lnTo>
                <a:lnTo>
                  <a:pt x="298" y="247"/>
                </a:lnTo>
                <a:lnTo>
                  <a:pt x="329" y="245"/>
                </a:lnTo>
                <a:lnTo>
                  <a:pt x="359" y="244"/>
                </a:lnTo>
                <a:lnTo>
                  <a:pt x="387" y="242"/>
                </a:lnTo>
                <a:lnTo>
                  <a:pt x="415" y="236"/>
                </a:lnTo>
                <a:lnTo>
                  <a:pt x="427" y="235"/>
                </a:lnTo>
                <a:lnTo>
                  <a:pt x="440" y="232"/>
                </a:lnTo>
                <a:lnTo>
                  <a:pt x="452" y="229"/>
                </a:lnTo>
                <a:lnTo>
                  <a:pt x="465" y="226"/>
                </a:lnTo>
                <a:lnTo>
                  <a:pt x="476" y="222"/>
                </a:lnTo>
                <a:lnTo>
                  <a:pt x="487" y="218"/>
                </a:lnTo>
                <a:lnTo>
                  <a:pt x="499" y="214"/>
                </a:lnTo>
                <a:lnTo>
                  <a:pt x="508" y="210"/>
                </a:lnTo>
                <a:lnTo>
                  <a:pt x="518" y="206"/>
                </a:lnTo>
                <a:lnTo>
                  <a:pt x="528" y="202"/>
                </a:lnTo>
                <a:lnTo>
                  <a:pt x="536" y="197"/>
                </a:lnTo>
                <a:lnTo>
                  <a:pt x="545" y="192"/>
                </a:lnTo>
                <a:lnTo>
                  <a:pt x="553" y="187"/>
                </a:lnTo>
                <a:lnTo>
                  <a:pt x="560" y="183"/>
                </a:lnTo>
                <a:lnTo>
                  <a:pt x="566" y="176"/>
                </a:lnTo>
                <a:lnTo>
                  <a:pt x="573" y="171"/>
                </a:lnTo>
                <a:lnTo>
                  <a:pt x="579" y="166"/>
                </a:lnTo>
                <a:lnTo>
                  <a:pt x="583" y="161"/>
                </a:lnTo>
                <a:lnTo>
                  <a:pt x="587" y="154"/>
                </a:lnTo>
                <a:lnTo>
                  <a:pt x="590" y="149"/>
                </a:lnTo>
                <a:lnTo>
                  <a:pt x="593" y="142"/>
                </a:lnTo>
                <a:lnTo>
                  <a:pt x="594" y="136"/>
                </a:lnTo>
                <a:lnTo>
                  <a:pt x="595" y="129"/>
                </a:lnTo>
                <a:lnTo>
                  <a:pt x="595" y="124"/>
                </a:lnTo>
                <a:lnTo>
                  <a:pt x="595" y="118"/>
                </a:lnTo>
                <a:lnTo>
                  <a:pt x="594" y="111"/>
                </a:lnTo>
                <a:lnTo>
                  <a:pt x="593" y="105"/>
                </a:lnTo>
                <a:lnTo>
                  <a:pt x="590" y="99"/>
                </a:lnTo>
                <a:lnTo>
                  <a:pt x="587" y="93"/>
                </a:lnTo>
                <a:lnTo>
                  <a:pt x="583" y="88"/>
                </a:lnTo>
                <a:lnTo>
                  <a:pt x="579" y="81"/>
                </a:lnTo>
                <a:lnTo>
                  <a:pt x="573" y="76"/>
                </a:lnTo>
                <a:lnTo>
                  <a:pt x="566" y="71"/>
                </a:lnTo>
                <a:lnTo>
                  <a:pt x="560" y="65"/>
                </a:lnTo>
                <a:lnTo>
                  <a:pt x="553" y="60"/>
                </a:lnTo>
                <a:lnTo>
                  <a:pt x="545" y="55"/>
                </a:lnTo>
                <a:lnTo>
                  <a:pt x="536" y="50"/>
                </a:lnTo>
                <a:lnTo>
                  <a:pt x="528" y="46"/>
                </a:lnTo>
                <a:lnTo>
                  <a:pt x="518" y="41"/>
                </a:lnTo>
                <a:lnTo>
                  <a:pt x="508" y="37"/>
                </a:lnTo>
                <a:lnTo>
                  <a:pt x="499" y="33"/>
                </a:lnTo>
                <a:lnTo>
                  <a:pt x="487" y="29"/>
                </a:lnTo>
                <a:lnTo>
                  <a:pt x="476" y="25"/>
                </a:lnTo>
                <a:lnTo>
                  <a:pt x="465" y="21"/>
                </a:lnTo>
                <a:lnTo>
                  <a:pt x="452" y="18"/>
                </a:lnTo>
                <a:lnTo>
                  <a:pt x="440" y="16"/>
                </a:lnTo>
                <a:lnTo>
                  <a:pt x="427" y="13"/>
                </a:lnTo>
                <a:lnTo>
                  <a:pt x="415" y="11"/>
                </a:lnTo>
                <a:lnTo>
                  <a:pt x="387" y="7"/>
                </a:lnTo>
                <a:lnTo>
                  <a:pt x="359" y="3"/>
                </a:lnTo>
                <a:lnTo>
                  <a:pt x="329" y="1"/>
                </a:lnTo>
                <a:lnTo>
                  <a:pt x="298" y="0"/>
                </a:lnTo>
              </a:path>
            </a:pathLst>
          </a:custGeom>
          <a:solidFill>
            <a:srgbClr val="C0C0C0"/>
          </a:solidFill>
          <a:ln w="9525">
            <a:solidFill>
              <a:srgbClr val="4F177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76" name="Symbol zastępczy daty 7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D93300-D42D-44C0-8805-BE94800CFA03}" type="slidenum">
              <a:rPr lang="pl-PL"/>
              <a:pPr/>
              <a:t>231</a:t>
            </a:fld>
            <a:endParaRPr lang="pl-PL"/>
          </a:p>
        </p:txBody>
      </p:sp>
      <p:sp>
        <p:nvSpPr>
          <p:cNvPr id="3608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TISPAN a architektura sieci stacjonarnej NGN</a:t>
            </a:r>
          </a:p>
        </p:txBody>
      </p:sp>
      <p:sp>
        <p:nvSpPr>
          <p:cNvPr id="3608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Dwa dodatkowe podsystemy</a:t>
            </a:r>
            <a:r>
              <a:rPr lang="en-US"/>
              <a:t>:</a:t>
            </a:r>
          </a:p>
          <a:p>
            <a:pPr lvl="1"/>
            <a:r>
              <a:rPr lang="en-US"/>
              <a:t>Network Attachment Subsystem (NASS)</a:t>
            </a:r>
            <a:endParaRPr lang="pl-PL"/>
          </a:p>
          <a:p>
            <a:pPr lvl="2"/>
            <a:r>
              <a:rPr lang="pl-PL"/>
              <a:t>Wsparcie dla dostępu nomadycznego i zarządzaniu lokalizacjami za pomocą usług</a:t>
            </a:r>
            <a:r>
              <a:rPr lang="en-US"/>
              <a:t> IP </a:t>
            </a:r>
            <a:r>
              <a:rPr lang="pl-PL"/>
              <a:t>jak w sieciach stacjonarnych z uwzględnieniem systemów </a:t>
            </a:r>
            <a:r>
              <a:rPr lang="en-US"/>
              <a:t>AAA</a:t>
            </a:r>
          </a:p>
          <a:p>
            <a:pPr lvl="1"/>
            <a:r>
              <a:rPr lang="en-US"/>
              <a:t>Resource Admission Control Subsystem (RACS) </a:t>
            </a:r>
            <a:endParaRPr lang="pl-PL"/>
          </a:p>
          <a:p>
            <a:pPr lvl="2"/>
            <a:r>
              <a:rPr lang="pl-PL"/>
              <a:t>Realizacja </a:t>
            </a:r>
            <a:r>
              <a:rPr lang="en-US"/>
              <a:t>QoS</a:t>
            </a:r>
            <a:endParaRPr lang="pl-PL"/>
          </a:p>
          <a:p>
            <a:pPr lvl="2"/>
            <a:r>
              <a:rPr lang="pl-PL"/>
              <a:t>Sterowanie bramami na granicach sieci</a:t>
            </a:r>
          </a:p>
          <a:p>
            <a:pPr lvl="2"/>
            <a:r>
              <a:rPr lang="pl-PL"/>
              <a:t>Obsługa przejścia przez </a:t>
            </a:r>
            <a:r>
              <a:rPr lang="en-US"/>
              <a:t>NAT</a:t>
            </a:r>
            <a:r>
              <a:rPr lang="pl-PL"/>
              <a:t>y zlokalizowane w sieciach u użytkowników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CA608E-C27F-42F9-9C0F-40FBFAB24104}" type="slidenum">
              <a:rPr lang="pl-PL"/>
              <a:pPr/>
              <a:t>232</a:t>
            </a:fld>
            <a:endParaRPr lang="pl-PL"/>
          </a:p>
        </p:txBody>
      </p:sp>
      <p:sp>
        <p:nvSpPr>
          <p:cNvPr id="3610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Charakterystyka ETSI </a:t>
            </a:r>
            <a:r>
              <a:rPr lang="en-US" sz="2800"/>
              <a:t>T</a:t>
            </a:r>
            <a:r>
              <a:rPr lang="pl-PL" sz="2800"/>
              <a:t>ISPAN NGN</a:t>
            </a:r>
            <a:r>
              <a:rPr lang="en-US" sz="2800"/>
              <a:t> Release 1</a:t>
            </a:r>
            <a:endParaRPr lang="pl-PL" sz="2800"/>
          </a:p>
        </p:txBody>
      </p:sp>
      <p:sp>
        <p:nvSpPr>
          <p:cNvPr id="36106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/>
              <a:t>Wsparcie dla aplikacji SIPowych i nie SIPowych</a:t>
            </a:r>
            <a:endParaRPr lang="en-US" sz="2000"/>
          </a:p>
          <a:p>
            <a:r>
              <a:rPr lang="en-US" sz="2000"/>
              <a:t>IMS </a:t>
            </a:r>
            <a:r>
              <a:rPr lang="pl-PL" sz="2000"/>
              <a:t>dla konwersacyjnych aplikacji SIPowych</a:t>
            </a:r>
            <a:endParaRPr lang="en-US" sz="2000"/>
          </a:p>
          <a:p>
            <a:r>
              <a:rPr lang="pl-PL" sz="2000"/>
              <a:t>Inne podsystemy dla innych rodzajów aplikacji</a:t>
            </a:r>
            <a:endParaRPr lang="en-US" sz="2000"/>
          </a:p>
          <a:p>
            <a:r>
              <a:rPr lang="pl-PL" sz="2000"/>
              <a:t>Uniwersalność dostępowa</a:t>
            </a:r>
            <a:endParaRPr lang="en-US" sz="2000"/>
          </a:p>
          <a:p>
            <a:r>
              <a:rPr lang="pl-PL" sz="2000"/>
              <a:t>Wsparcie dla realizacji złożonych modeli komercyjnego świadczenia usług</a:t>
            </a:r>
            <a:endParaRPr lang="en-US" sz="2000"/>
          </a:p>
          <a:p>
            <a:r>
              <a:rPr lang="pl-PL" sz="2000"/>
              <a:t>Realizacja FMC w oparciu o IMS</a:t>
            </a:r>
            <a:endParaRPr lang="en-US" sz="2000"/>
          </a:p>
          <a:p>
            <a:r>
              <a:rPr lang="pl-PL" sz="2000"/>
              <a:t>Wykorzystanie wyników i współpraca</a:t>
            </a:r>
            <a:r>
              <a:rPr lang="en-US" sz="2000"/>
              <a:t> </a:t>
            </a:r>
            <a:endParaRPr lang="pl-PL" sz="2000"/>
          </a:p>
          <a:p>
            <a:pPr lvl="1"/>
            <a:r>
              <a:rPr lang="en-US" sz="1800"/>
              <a:t>3GPP, DSL Forum</a:t>
            </a:r>
            <a:r>
              <a:rPr lang="pl-PL" sz="1800"/>
              <a:t>, </a:t>
            </a:r>
            <a:r>
              <a:rPr lang="en-US" sz="1800"/>
              <a:t>MultiService Forum</a:t>
            </a:r>
            <a:r>
              <a:rPr lang="pl-PL" sz="1800"/>
              <a:t>, OMA, ITU-T NGN FG, Parlay</a:t>
            </a:r>
            <a:endParaRPr lang="en-US" sz="1800"/>
          </a:p>
          <a:p>
            <a:r>
              <a:rPr lang="pl-PL" sz="2000"/>
              <a:t>Podstawa - </a:t>
            </a:r>
            <a:r>
              <a:rPr lang="en-US" sz="2000"/>
              <a:t>3GPP IMS Release 6 </a:t>
            </a:r>
            <a:endParaRPr lang="pl-PL" sz="20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pl-PL" smtClean="0">
                <a:latin typeface="+mj-lt"/>
              </a:rPr>
              <a:t>Wydział Elektroniki i Technik Informacyjnych, PW</a:t>
            </a:r>
            <a:endParaRPr lang="pl-PL">
              <a:latin typeface="+mj-lt"/>
            </a:endParaRPr>
          </a:p>
        </p:txBody>
      </p:sp>
      <p:sp>
        <p:nvSpPr>
          <p:cNvPr id="153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B2E053F-C8A6-48E6-BF0B-51EFBBEF62AE}" type="slidenum">
              <a:rPr lang="pl-PL">
                <a:latin typeface="+mj-lt"/>
              </a:rPr>
              <a:pPr>
                <a:defRPr/>
              </a:pPr>
              <a:t>233</a:t>
            </a:fld>
            <a:endParaRPr lang="pl-PL" dirty="0">
              <a:latin typeface="+mj-lt"/>
            </a:endParaRPr>
          </a:p>
        </p:txBody>
      </p:sp>
      <p:sp>
        <p:nvSpPr>
          <p:cNvPr id="130052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351473"/>
            <a:ext cx="8229600" cy="431800"/>
          </a:xfrm>
        </p:spPr>
        <p:txBody>
          <a:bodyPr/>
          <a:lstStyle/>
          <a:p>
            <a:pPr algn="ctr" eaLnBrk="1" hangingPunct="1"/>
            <a:r>
              <a:rPr lang="en-US" sz="2400" dirty="0" err="1" smtClean="0"/>
              <a:t>Archite</a:t>
            </a:r>
            <a:r>
              <a:rPr lang="pl-PL" sz="2400" dirty="0" smtClean="0"/>
              <a:t>k</a:t>
            </a:r>
            <a:r>
              <a:rPr lang="en-US" sz="2400" dirty="0" err="1" smtClean="0"/>
              <a:t>tur</a:t>
            </a:r>
            <a:r>
              <a:rPr lang="pl-PL" sz="2400" dirty="0" smtClean="0"/>
              <a:t>a</a:t>
            </a:r>
            <a:r>
              <a:rPr lang="en-US" sz="2400" dirty="0" smtClean="0"/>
              <a:t> IMS</a:t>
            </a:r>
            <a:r>
              <a:rPr lang="pl-PL" sz="2400" dirty="0" smtClean="0"/>
              <a:t> jako podstawa NGN</a:t>
            </a:r>
            <a:endParaRPr lang="en-US" sz="2400" dirty="0" smtClean="0"/>
          </a:p>
        </p:txBody>
      </p:sp>
      <p:sp>
        <p:nvSpPr>
          <p:cNvPr id="130053" name="Rectangle 3"/>
          <p:cNvSpPr>
            <a:spLocks noChangeArrowheads="1"/>
          </p:cNvSpPr>
          <p:nvPr/>
        </p:nvSpPr>
        <p:spPr bwMode="auto">
          <a:xfrm>
            <a:off x="1862138" y="1557338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pl-PL">
              <a:latin typeface="+mj-lt"/>
            </a:endParaRPr>
          </a:p>
        </p:txBody>
      </p:sp>
      <p:sp>
        <p:nvSpPr>
          <p:cNvPr id="130055" name="Freeform 5"/>
          <p:cNvSpPr>
            <a:spLocks/>
          </p:cNvSpPr>
          <p:nvPr/>
        </p:nvSpPr>
        <p:spPr bwMode="auto">
          <a:xfrm>
            <a:off x="8216900" y="1863170"/>
            <a:ext cx="552450" cy="4672013"/>
          </a:xfrm>
          <a:custGeom>
            <a:avLst/>
            <a:gdLst>
              <a:gd name="T0" fmla="*/ 82432 w 697"/>
              <a:gd name="T1" fmla="*/ 0 h 5887"/>
              <a:gd name="T2" fmla="*/ 63409 w 697"/>
              <a:gd name="T3" fmla="*/ 3968 h 5887"/>
              <a:gd name="T4" fmla="*/ 47557 w 697"/>
              <a:gd name="T5" fmla="*/ 11111 h 5887"/>
              <a:gd name="T6" fmla="*/ 33290 w 697"/>
              <a:gd name="T7" fmla="*/ 21428 h 5887"/>
              <a:gd name="T8" fmla="*/ 19815 w 697"/>
              <a:gd name="T9" fmla="*/ 33332 h 5887"/>
              <a:gd name="T10" fmla="*/ 10304 w 697"/>
              <a:gd name="T11" fmla="*/ 48411 h 5887"/>
              <a:gd name="T12" fmla="*/ 3963 w 697"/>
              <a:gd name="T13" fmla="*/ 65076 h 5887"/>
              <a:gd name="T14" fmla="*/ 0 w 697"/>
              <a:gd name="T15" fmla="*/ 82536 h 5887"/>
              <a:gd name="T16" fmla="*/ 0 w 697"/>
              <a:gd name="T17" fmla="*/ 4579954 h 5887"/>
              <a:gd name="T18" fmla="*/ 1585 w 697"/>
              <a:gd name="T19" fmla="*/ 4599000 h 5887"/>
              <a:gd name="T20" fmla="*/ 6341 w 697"/>
              <a:gd name="T21" fmla="*/ 4615666 h 5887"/>
              <a:gd name="T22" fmla="*/ 15060 w 697"/>
              <a:gd name="T23" fmla="*/ 4630745 h 5887"/>
              <a:gd name="T24" fmla="*/ 26949 w 697"/>
              <a:gd name="T25" fmla="*/ 4645030 h 5887"/>
              <a:gd name="T26" fmla="*/ 39631 w 697"/>
              <a:gd name="T27" fmla="*/ 4656141 h 5887"/>
              <a:gd name="T28" fmla="*/ 55483 w 697"/>
              <a:gd name="T29" fmla="*/ 4664870 h 5887"/>
              <a:gd name="T30" fmla="*/ 72920 w 697"/>
              <a:gd name="T31" fmla="*/ 4670426 h 5887"/>
              <a:gd name="T32" fmla="*/ 91943 w 697"/>
              <a:gd name="T33" fmla="*/ 4672013 h 5887"/>
              <a:gd name="T34" fmla="*/ 470018 w 697"/>
              <a:gd name="T35" fmla="*/ 4672013 h 5887"/>
              <a:gd name="T36" fmla="*/ 487456 w 697"/>
              <a:gd name="T37" fmla="*/ 4668045 h 5887"/>
              <a:gd name="T38" fmla="*/ 504101 w 697"/>
              <a:gd name="T39" fmla="*/ 4660902 h 5887"/>
              <a:gd name="T40" fmla="*/ 519160 w 697"/>
              <a:gd name="T41" fmla="*/ 4650585 h 5887"/>
              <a:gd name="T42" fmla="*/ 531050 w 697"/>
              <a:gd name="T43" fmla="*/ 4638681 h 5887"/>
              <a:gd name="T44" fmla="*/ 541353 w 697"/>
              <a:gd name="T45" fmla="*/ 4623602 h 5887"/>
              <a:gd name="T46" fmla="*/ 548487 w 697"/>
              <a:gd name="T47" fmla="*/ 4606937 h 5887"/>
              <a:gd name="T48" fmla="*/ 552450 w 697"/>
              <a:gd name="T49" fmla="*/ 4589477 h 5887"/>
              <a:gd name="T50" fmla="*/ 552450 w 697"/>
              <a:gd name="T51" fmla="*/ 92853 h 5887"/>
              <a:gd name="T52" fmla="*/ 550865 w 697"/>
              <a:gd name="T53" fmla="*/ 74600 h 5887"/>
              <a:gd name="T54" fmla="*/ 545317 w 697"/>
              <a:gd name="T55" fmla="*/ 57140 h 5887"/>
              <a:gd name="T56" fmla="*/ 536598 w 697"/>
              <a:gd name="T57" fmla="*/ 41268 h 5887"/>
              <a:gd name="T58" fmla="*/ 525501 w 697"/>
              <a:gd name="T59" fmla="*/ 26983 h 5887"/>
              <a:gd name="T60" fmla="*/ 511234 w 697"/>
              <a:gd name="T61" fmla="*/ 15872 h 5887"/>
              <a:gd name="T62" fmla="*/ 496175 w 697"/>
              <a:gd name="T63" fmla="*/ 7936 h 5887"/>
              <a:gd name="T64" fmla="*/ 479530 w 697"/>
              <a:gd name="T65" fmla="*/ 1587 h 5887"/>
              <a:gd name="T66" fmla="*/ 460507 w 697"/>
              <a:gd name="T67" fmla="*/ 0 h 588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97"/>
              <a:gd name="T103" fmla="*/ 0 h 5887"/>
              <a:gd name="T104" fmla="*/ 697 w 697"/>
              <a:gd name="T105" fmla="*/ 5887 h 588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97" h="5887">
                <a:moveTo>
                  <a:pt x="116" y="0"/>
                </a:moveTo>
                <a:lnTo>
                  <a:pt x="104" y="0"/>
                </a:lnTo>
                <a:lnTo>
                  <a:pt x="92" y="2"/>
                </a:lnTo>
                <a:lnTo>
                  <a:pt x="80" y="5"/>
                </a:lnTo>
                <a:lnTo>
                  <a:pt x="70" y="10"/>
                </a:lnTo>
                <a:lnTo>
                  <a:pt x="60" y="14"/>
                </a:lnTo>
                <a:lnTo>
                  <a:pt x="50" y="20"/>
                </a:lnTo>
                <a:lnTo>
                  <a:pt x="42" y="27"/>
                </a:lnTo>
                <a:lnTo>
                  <a:pt x="34" y="34"/>
                </a:lnTo>
                <a:lnTo>
                  <a:pt x="25" y="42"/>
                </a:lnTo>
                <a:lnTo>
                  <a:pt x="19" y="52"/>
                </a:lnTo>
                <a:lnTo>
                  <a:pt x="13" y="61"/>
                </a:lnTo>
                <a:lnTo>
                  <a:pt x="8" y="72"/>
                </a:lnTo>
                <a:lnTo>
                  <a:pt x="5" y="82"/>
                </a:lnTo>
                <a:lnTo>
                  <a:pt x="2" y="94"/>
                </a:lnTo>
                <a:lnTo>
                  <a:pt x="0" y="104"/>
                </a:lnTo>
                <a:lnTo>
                  <a:pt x="0" y="117"/>
                </a:lnTo>
                <a:lnTo>
                  <a:pt x="0" y="5771"/>
                </a:lnTo>
                <a:lnTo>
                  <a:pt x="0" y="5783"/>
                </a:lnTo>
                <a:lnTo>
                  <a:pt x="2" y="5795"/>
                </a:lnTo>
                <a:lnTo>
                  <a:pt x="5" y="5805"/>
                </a:lnTo>
                <a:lnTo>
                  <a:pt x="8" y="5816"/>
                </a:lnTo>
                <a:lnTo>
                  <a:pt x="13" y="5826"/>
                </a:lnTo>
                <a:lnTo>
                  <a:pt x="19" y="5835"/>
                </a:lnTo>
                <a:lnTo>
                  <a:pt x="25" y="5845"/>
                </a:lnTo>
                <a:lnTo>
                  <a:pt x="34" y="5853"/>
                </a:lnTo>
                <a:lnTo>
                  <a:pt x="42" y="5860"/>
                </a:lnTo>
                <a:lnTo>
                  <a:pt x="50" y="5867"/>
                </a:lnTo>
                <a:lnTo>
                  <a:pt x="60" y="5873"/>
                </a:lnTo>
                <a:lnTo>
                  <a:pt x="70" y="5878"/>
                </a:lnTo>
                <a:lnTo>
                  <a:pt x="80" y="5882"/>
                </a:lnTo>
                <a:lnTo>
                  <a:pt x="92" y="5885"/>
                </a:lnTo>
                <a:lnTo>
                  <a:pt x="104" y="5887"/>
                </a:lnTo>
                <a:lnTo>
                  <a:pt x="116" y="5887"/>
                </a:lnTo>
                <a:lnTo>
                  <a:pt x="581" y="5887"/>
                </a:lnTo>
                <a:lnTo>
                  <a:pt x="593" y="5887"/>
                </a:lnTo>
                <a:lnTo>
                  <a:pt x="605" y="5885"/>
                </a:lnTo>
                <a:lnTo>
                  <a:pt x="615" y="5882"/>
                </a:lnTo>
                <a:lnTo>
                  <a:pt x="626" y="5878"/>
                </a:lnTo>
                <a:lnTo>
                  <a:pt x="636" y="5873"/>
                </a:lnTo>
                <a:lnTo>
                  <a:pt x="645" y="5867"/>
                </a:lnTo>
                <a:lnTo>
                  <a:pt x="655" y="5860"/>
                </a:lnTo>
                <a:lnTo>
                  <a:pt x="663" y="5853"/>
                </a:lnTo>
                <a:lnTo>
                  <a:pt x="670" y="5845"/>
                </a:lnTo>
                <a:lnTo>
                  <a:pt x="677" y="5835"/>
                </a:lnTo>
                <a:lnTo>
                  <a:pt x="683" y="5826"/>
                </a:lnTo>
                <a:lnTo>
                  <a:pt x="688" y="5816"/>
                </a:lnTo>
                <a:lnTo>
                  <a:pt x="692" y="5805"/>
                </a:lnTo>
                <a:lnTo>
                  <a:pt x="695" y="5795"/>
                </a:lnTo>
                <a:lnTo>
                  <a:pt x="697" y="5783"/>
                </a:lnTo>
                <a:lnTo>
                  <a:pt x="697" y="5771"/>
                </a:lnTo>
                <a:lnTo>
                  <a:pt x="697" y="117"/>
                </a:lnTo>
                <a:lnTo>
                  <a:pt x="697" y="104"/>
                </a:lnTo>
                <a:lnTo>
                  <a:pt x="695" y="94"/>
                </a:lnTo>
                <a:lnTo>
                  <a:pt x="692" y="82"/>
                </a:lnTo>
                <a:lnTo>
                  <a:pt x="688" y="72"/>
                </a:lnTo>
                <a:lnTo>
                  <a:pt x="683" y="61"/>
                </a:lnTo>
                <a:lnTo>
                  <a:pt x="677" y="52"/>
                </a:lnTo>
                <a:lnTo>
                  <a:pt x="670" y="42"/>
                </a:lnTo>
                <a:lnTo>
                  <a:pt x="663" y="34"/>
                </a:lnTo>
                <a:lnTo>
                  <a:pt x="655" y="27"/>
                </a:lnTo>
                <a:lnTo>
                  <a:pt x="645" y="20"/>
                </a:lnTo>
                <a:lnTo>
                  <a:pt x="636" y="14"/>
                </a:lnTo>
                <a:lnTo>
                  <a:pt x="626" y="10"/>
                </a:lnTo>
                <a:lnTo>
                  <a:pt x="615" y="5"/>
                </a:lnTo>
                <a:lnTo>
                  <a:pt x="605" y="2"/>
                </a:lnTo>
                <a:lnTo>
                  <a:pt x="593" y="0"/>
                </a:lnTo>
                <a:lnTo>
                  <a:pt x="581" y="0"/>
                </a:lnTo>
                <a:lnTo>
                  <a:pt x="116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56" name="Freeform 6"/>
          <p:cNvSpPr>
            <a:spLocks/>
          </p:cNvSpPr>
          <p:nvPr/>
        </p:nvSpPr>
        <p:spPr bwMode="auto">
          <a:xfrm>
            <a:off x="8216900" y="1863170"/>
            <a:ext cx="552450" cy="4672013"/>
          </a:xfrm>
          <a:custGeom>
            <a:avLst/>
            <a:gdLst>
              <a:gd name="T0" fmla="*/ 82432 w 697"/>
              <a:gd name="T1" fmla="*/ 0 h 5887"/>
              <a:gd name="T2" fmla="*/ 63409 w 697"/>
              <a:gd name="T3" fmla="*/ 3968 h 5887"/>
              <a:gd name="T4" fmla="*/ 47557 w 697"/>
              <a:gd name="T5" fmla="*/ 11111 h 5887"/>
              <a:gd name="T6" fmla="*/ 33290 w 697"/>
              <a:gd name="T7" fmla="*/ 21428 h 5887"/>
              <a:gd name="T8" fmla="*/ 19815 w 697"/>
              <a:gd name="T9" fmla="*/ 33332 h 5887"/>
              <a:gd name="T10" fmla="*/ 10304 w 697"/>
              <a:gd name="T11" fmla="*/ 48411 h 5887"/>
              <a:gd name="T12" fmla="*/ 3963 w 697"/>
              <a:gd name="T13" fmla="*/ 65076 h 5887"/>
              <a:gd name="T14" fmla="*/ 0 w 697"/>
              <a:gd name="T15" fmla="*/ 82536 h 5887"/>
              <a:gd name="T16" fmla="*/ 0 w 697"/>
              <a:gd name="T17" fmla="*/ 4579954 h 5887"/>
              <a:gd name="T18" fmla="*/ 1585 w 697"/>
              <a:gd name="T19" fmla="*/ 4599000 h 5887"/>
              <a:gd name="T20" fmla="*/ 6341 w 697"/>
              <a:gd name="T21" fmla="*/ 4615666 h 5887"/>
              <a:gd name="T22" fmla="*/ 15060 w 697"/>
              <a:gd name="T23" fmla="*/ 4630745 h 5887"/>
              <a:gd name="T24" fmla="*/ 26949 w 697"/>
              <a:gd name="T25" fmla="*/ 4645030 h 5887"/>
              <a:gd name="T26" fmla="*/ 39631 w 697"/>
              <a:gd name="T27" fmla="*/ 4656141 h 5887"/>
              <a:gd name="T28" fmla="*/ 55483 w 697"/>
              <a:gd name="T29" fmla="*/ 4664870 h 5887"/>
              <a:gd name="T30" fmla="*/ 72920 w 697"/>
              <a:gd name="T31" fmla="*/ 4670426 h 5887"/>
              <a:gd name="T32" fmla="*/ 91943 w 697"/>
              <a:gd name="T33" fmla="*/ 4672013 h 5887"/>
              <a:gd name="T34" fmla="*/ 470018 w 697"/>
              <a:gd name="T35" fmla="*/ 4672013 h 5887"/>
              <a:gd name="T36" fmla="*/ 487456 w 697"/>
              <a:gd name="T37" fmla="*/ 4668045 h 5887"/>
              <a:gd name="T38" fmla="*/ 504101 w 697"/>
              <a:gd name="T39" fmla="*/ 4660902 h 5887"/>
              <a:gd name="T40" fmla="*/ 519160 w 697"/>
              <a:gd name="T41" fmla="*/ 4650585 h 5887"/>
              <a:gd name="T42" fmla="*/ 531050 w 697"/>
              <a:gd name="T43" fmla="*/ 4638681 h 5887"/>
              <a:gd name="T44" fmla="*/ 541353 w 697"/>
              <a:gd name="T45" fmla="*/ 4623602 h 5887"/>
              <a:gd name="T46" fmla="*/ 548487 w 697"/>
              <a:gd name="T47" fmla="*/ 4606937 h 5887"/>
              <a:gd name="T48" fmla="*/ 552450 w 697"/>
              <a:gd name="T49" fmla="*/ 4589477 h 5887"/>
              <a:gd name="T50" fmla="*/ 552450 w 697"/>
              <a:gd name="T51" fmla="*/ 92853 h 5887"/>
              <a:gd name="T52" fmla="*/ 550865 w 697"/>
              <a:gd name="T53" fmla="*/ 74600 h 5887"/>
              <a:gd name="T54" fmla="*/ 545317 w 697"/>
              <a:gd name="T55" fmla="*/ 57140 h 5887"/>
              <a:gd name="T56" fmla="*/ 536598 w 697"/>
              <a:gd name="T57" fmla="*/ 41268 h 5887"/>
              <a:gd name="T58" fmla="*/ 525501 w 697"/>
              <a:gd name="T59" fmla="*/ 26983 h 5887"/>
              <a:gd name="T60" fmla="*/ 511234 w 697"/>
              <a:gd name="T61" fmla="*/ 15872 h 5887"/>
              <a:gd name="T62" fmla="*/ 496175 w 697"/>
              <a:gd name="T63" fmla="*/ 7936 h 5887"/>
              <a:gd name="T64" fmla="*/ 479530 w 697"/>
              <a:gd name="T65" fmla="*/ 1587 h 5887"/>
              <a:gd name="T66" fmla="*/ 460507 w 697"/>
              <a:gd name="T67" fmla="*/ 0 h 588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97"/>
              <a:gd name="T103" fmla="*/ 0 h 5887"/>
              <a:gd name="T104" fmla="*/ 697 w 697"/>
              <a:gd name="T105" fmla="*/ 5887 h 588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97" h="5887">
                <a:moveTo>
                  <a:pt x="116" y="0"/>
                </a:moveTo>
                <a:lnTo>
                  <a:pt x="104" y="0"/>
                </a:lnTo>
                <a:lnTo>
                  <a:pt x="92" y="2"/>
                </a:lnTo>
                <a:lnTo>
                  <a:pt x="80" y="5"/>
                </a:lnTo>
                <a:lnTo>
                  <a:pt x="70" y="10"/>
                </a:lnTo>
                <a:lnTo>
                  <a:pt x="60" y="14"/>
                </a:lnTo>
                <a:lnTo>
                  <a:pt x="50" y="20"/>
                </a:lnTo>
                <a:lnTo>
                  <a:pt x="42" y="27"/>
                </a:lnTo>
                <a:lnTo>
                  <a:pt x="34" y="34"/>
                </a:lnTo>
                <a:lnTo>
                  <a:pt x="25" y="42"/>
                </a:lnTo>
                <a:lnTo>
                  <a:pt x="19" y="52"/>
                </a:lnTo>
                <a:lnTo>
                  <a:pt x="13" y="61"/>
                </a:lnTo>
                <a:lnTo>
                  <a:pt x="8" y="72"/>
                </a:lnTo>
                <a:lnTo>
                  <a:pt x="5" y="82"/>
                </a:lnTo>
                <a:lnTo>
                  <a:pt x="2" y="94"/>
                </a:lnTo>
                <a:lnTo>
                  <a:pt x="0" y="104"/>
                </a:lnTo>
                <a:lnTo>
                  <a:pt x="0" y="117"/>
                </a:lnTo>
                <a:lnTo>
                  <a:pt x="0" y="5771"/>
                </a:lnTo>
                <a:lnTo>
                  <a:pt x="0" y="5783"/>
                </a:lnTo>
                <a:lnTo>
                  <a:pt x="2" y="5795"/>
                </a:lnTo>
                <a:lnTo>
                  <a:pt x="5" y="5805"/>
                </a:lnTo>
                <a:lnTo>
                  <a:pt x="8" y="5816"/>
                </a:lnTo>
                <a:lnTo>
                  <a:pt x="13" y="5826"/>
                </a:lnTo>
                <a:lnTo>
                  <a:pt x="19" y="5835"/>
                </a:lnTo>
                <a:lnTo>
                  <a:pt x="25" y="5845"/>
                </a:lnTo>
                <a:lnTo>
                  <a:pt x="34" y="5853"/>
                </a:lnTo>
                <a:lnTo>
                  <a:pt x="42" y="5860"/>
                </a:lnTo>
                <a:lnTo>
                  <a:pt x="50" y="5867"/>
                </a:lnTo>
                <a:lnTo>
                  <a:pt x="60" y="5873"/>
                </a:lnTo>
                <a:lnTo>
                  <a:pt x="70" y="5878"/>
                </a:lnTo>
                <a:lnTo>
                  <a:pt x="80" y="5882"/>
                </a:lnTo>
                <a:lnTo>
                  <a:pt x="92" y="5885"/>
                </a:lnTo>
                <a:lnTo>
                  <a:pt x="104" y="5887"/>
                </a:lnTo>
                <a:lnTo>
                  <a:pt x="116" y="5887"/>
                </a:lnTo>
                <a:lnTo>
                  <a:pt x="581" y="5887"/>
                </a:lnTo>
                <a:lnTo>
                  <a:pt x="593" y="5887"/>
                </a:lnTo>
                <a:lnTo>
                  <a:pt x="605" y="5885"/>
                </a:lnTo>
                <a:lnTo>
                  <a:pt x="615" y="5882"/>
                </a:lnTo>
                <a:lnTo>
                  <a:pt x="626" y="5878"/>
                </a:lnTo>
                <a:lnTo>
                  <a:pt x="636" y="5873"/>
                </a:lnTo>
                <a:lnTo>
                  <a:pt x="645" y="5867"/>
                </a:lnTo>
                <a:lnTo>
                  <a:pt x="655" y="5860"/>
                </a:lnTo>
                <a:lnTo>
                  <a:pt x="663" y="5853"/>
                </a:lnTo>
                <a:lnTo>
                  <a:pt x="670" y="5845"/>
                </a:lnTo>
                <a:lnTo>
                  <a:pt x="677" y="5835"/>
                </a:lnTo>
                <a:lnTo>
                  <a:pt x="683" y="5826"/>
                </a:lnTo>
                <a:lnTo>
                  <a:pt x="688" y="5816"/>
                </a:lnTo>
                <a:lnTo>
                  <a:pt x="692" y="5805"/>
                </a:lnTo>
                <a:lnTo>
                  <a:pt x="695" y="5795"/>
                </a:lnTo>
                <a:lnTo>
                  <a:pt x="697" y="5783"/>
                </a:lnTo>
                <a:lnTo>
                  <a:pt x="697" y="5771"/>
                </a:lnTo>
                <a:lnTo>
                  <a:pt x="697" y="117"/>
                </a:lnTo>
                <a:lnTo>
                  <a:pt x="697" y="104"/>
                </a:lnTo>
                <a:lnTo>
                  <a:pt x="695" y="94"/>
                </a:lnTo>
                <a:lnTo>
                  <a:pt x="692" y="82"/>
                </a:lnTo>
                <a:lnTo>
                  <a:pt x="688" y="72"/>
                </a:lnTo>
                <a:lnTo>
                  <a:pt x="683" y="61"/>
                </a:lnTo>
                <a:lnTo>
                  <a:pt x="677" y="52"/>
                </a:lnTo>
                <a:lnTo>
                  <a:pt x="670" y="42"/>
                </a:lnTo>
                <a:lnTo>
                  <a:pt x="663" y="34"/>
                </a:lnTo>
                <a:lnTo>
                  <a:pt x="655" y="27"/>
                </a:lnTo>
                <a:lnTo>
                  <a:pt x="645" y="20"/>
                </a:lnTo>
                <a:lnTo>
                  <a:pt x="636" y="14"/>
                </a:lnTo>
                <a:lnTo>
                  <a:pt x="626" y="10"/>
                </a:lnTo>
                <a:lnTo>
                  <a:pt x="615" y="5"/>
                </a:lnTo>
                <a:lnTo>
                  <a:pt x="605" y="2"/>
                </a:lnTo>
                <a:lnTo>
                  <a:pt x="593" y="0"/>
                </a:lnTo>
                <a:lnTo>
                  <a:pt x="581" y="0"/>
                </a:lnTo>
                <a:lnTo>
                  <a:pt x="116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57" name="Rectangle 7"/>
          <p:cNvSpPr>
            <a:spLocks noChangeArrowheads="1"/>
          </p:cNvSpPr>
          <p:nvPr/>
        </p:nvSpPr>
        <p:spPr bwMode="auto">
          <a:xfrm rot="5400000">
            <a:off x="7793203" y="3959692"/>
            <a:ext cx="137762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Other IP Networks</a:t>
            </a:r>
            <a:endParaRPr kumimoji="0" lang="pl-PL" sz="1800" b="1">
              <a:latin typeface="+mj-lt"/>
            </a:endParaRPr>
          </a:p>
        </p:txBody>
      </p:sp>
      <p:sp>
        <p:nvSpPr>
          <p:cNvPr id="130058" name="Freeform 8"/>
          <p:cNvSpPr>
            <a:spLocks/>
          </p:cNvSpPr>
          <p:nvPr/>
        </p:nvSpPr>
        <p:spPr bwMode="auto">
          <a:xfrm>
            <a:off x="1944688" y="5928758"/>
            <a:ext cx="5302250" cy="704850"/>
          </a:xfrm>
          <a:custGeom>
            <a:avLst/>
            <a:gdLst>
              <a:gd name="T0" fmla="*/ 104775 w 6680"/>
              <a:gd name="T1" fmla="*/ 0 h 889"/>
              <a:gd name="T2" fmla="*/ 82550 w 6680"/>
              <a:gd name="T3" fmla="*/ 5550 h 889"/>
              <a:gd name="T4" fmla="*/ 61119 w 6680"/>
              <a:gd name="T5" fmla="*/ 13479 h 889"/>
              <a:gd name="T6" fmla="*/ 42862 w 6680"/>
              <a:gd name="T7" fmla="*/ 26957 h 889"/>
              <a:gd name="T8" fmla="*/ 26988 w 6680"/>
              <a:gd name="T9" fmla="*/ 42814 h 889"/>
              <a:gd name="T10" fmla="*/ 13494 w 6680"/>
              <a:gd name="T11" fmla="*/ 61050 h 889"/>
              <a:gd name="T12" fmla="*/ 5556 w 6680"/>
              <a:gd name="T13" fmla="*/ 82457 h 889"/>
              <a:gd name="T14" fmla="*/ 0 w 6680"/>
              <a:gd name="T15" fmla="*/ 104657 h 889"/>
              <a:gd name="T16" fmla="*/ 0 w 6680"/>
              <a:gd name="T17" fmla="*/ 586714 h 889"/>
              <a:gd name="T18" fmla="*/ 2381 w 6680"/>
              <a:gd name="T19" fmla="*/ 610500 h 889"/>
              <a:gd name="T20" fmla="*/ 9525 w 6680"/>
              <a:gd name="T21" fmla="*/ 633493 h 889"/>
              <a:gd name="T22" fmla="*/ 19844 w 6680"/>
              <a:gd name="T23" fmla="*/ 653314 h 889"/>
              <a:gd name="T24" fmla="*/ 34925 w 6680"/>
              <a:gd name="T25" fmla="*/ 669964 h 889"/>
              <a:gd name="T26" fmla="*/ 51594 w 6680"/>
              <a:gd name="T27" fmla="*/ 685029 h 889"/>
              <a:gd name="T28" fmla="*/ 72231 w 6680"/>
              <a:gd name="T29" fmla="*/ 695336 h 889"/>
              <a:gd name="T30" fmla="*/ 94456 w 6680"/>
              <a:gd name="T31" fmla="*/ 701679 h 889"/>
              <a:gd name="T32" fmla="*/ 118269 w 6680"/>
              <a:gd name="T33" fmla="*/ 704850 h 889"/>
              <a:gd name="T34" fmla="*/ 5196681 w 6680"/>
              <a:gd name="T35" fmla="*/ 704850 h 889"/>
              <a:gd name="T36" fmla="*/ 5219700 w 6680"/>
              <a:gd name="T37" fmla="*/ 699300 h 889"/>
              <a:gd name="T38" fmla="*/ 5241131 w 6680"/>
              <a:gd name="T39" fmla="*/ 689786 h 889"/>
              <a:gd name="T40" fmla="*/ 5259388 w 6680"/>
              <a:gd name="T41" fmla="*/ 677893 h 889"/>
              <a:gd name="T42" fmla="*/ 5275263 w 6680"/>
              <a:gd name="T43" fmla="*/ 662036 h 889"/>
              <a:gd name="T44" fmla="*/ 5288756 w 6680"/>
              <a:gd name="T45" fmla="*/ 643800 h 889"/>
              <a:gd name="T46" fmla="*/ 5296694 w 6680"/>
              <a:gd name="T47" fmla="*/ 622393 h 889"/>
              <a:gd name="T48" fmla="*/ 5302250 w 6680"/>
              <a:gd name="T49" fmla="*/ 598607 h 889"/>
              <a:gd name="T50" fmla="*/ 5302250 w 6680"/>
              <a:gd name="T51" fmla="*/ 118136 h 889"/>
              <a:gd name="T52" fmla="*/ 5299075 w 6680"/>
              <a:gd name="T53" fmla="*/ 94350 h 889"/>
              <a:gd name="T54" fmla="*/ 5292725 w 6680"/>
              <a:gd name="T55" fmla="*/ 71357 h 889"/>
              <a:gd name="T56" fmla="*/ 5282406 w 6680"/>
              <a:gd name="T57" fmla="*/ 51536 h 889"/>
              <a:gd name="T58" fmla="*/ 5267325 w 6680"/>
              <a:gd name="T59" fmla="*/ 34886 h 889"/>
              <a:gd name="T60" fmla="*/ 5249863 w 6680"/>
              <a:gd name="T61" fmla="*/ 19821 h 889"/>
              <a:gd name="T62" fmla="*/ 5230019 w 6680"/>
              <a:gd name="T63" fmla="*/ 9514 h 889"/>
              <a:gd name="T64" fmla="*/ 5207794 w 6680"/>
              <a:gd name="T65" fmla="*/ 3171 h 889"/>
              <a:gd name="T66" fmla="*/ 5184775 w 6680"/>
              <a:gd name="T67" fmla="*/ 0 h 8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680"/>
              <a:gd name="T103" fmla="*/ 0 h 889"/>
              <a:gd name="T104" fmla="*/ 6680 w 6680"/>
              <a:gd name="T105" fmla="*/ 889 h 88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680" h="889">
                <a:moveTo>
                  <a:pt x="149" y="0"/>
                </a:moveTo>
                <a:lnTo>
                  <a:pt x="132" y="0"/>
                </a:lnTo>
                <a:lnTo>
                  <a:pt x="119" y="4"/>
                </a:lnTo>
                <a:lnTo>
                  <a:pt x="104" y="7"/>
                </a:lnTo>
                <a:lnTo>
                  <a:pt x="91" y="12"/>
                </a:lnTo>
                <a:lnTo>
                  <a:pt x="77" y="17"/>
                </a:lnTo>
                <a:lnTo>
                  <a:pt x="65" y="25"/>
                </a:lnTo>
                <a:lnTo>
                  <a:pt x="54" y="34"/>
                </a:lnTo>
                <a:lnTo>
                  <a:pt x="44" y="44"/>
                </a:lnTo>
                <a:lnTo>
                  <a:pt x="34" y="54"/>
                </a:lnTo>
                <a:lnTo>
                  <a:pt x="25" y="65"/>
                </a:lnTo>
                <a:lnTo>
                  <a:pt x="17" y="77"/>
                </a:lnTo>
                <a:lnTo>
                  <a:pt x="12" y="90"/>
                </a:lnTo>
                <a:lnTo>
                  <a:pt x="7" y="104"/>
                </a:lnTo>
                <a:lnTo>
                  <a:pt x="3" y="119"/>
                </a:lnTo>
                <a:lnTo>
                  <a:pt x="0" y="132"/>
                </a:lnTo>
                <a:lnTo>
                  <a:pt x="0" y="149"/>
                </a:lnTo>
                <a:lnTo>
                  <a:pt x="0" y="740"/>
                </a:lnTo>
                <a:lnTo>
                  <a:pt x="0" y="755"/>
                </a:lnTo>
                <a:lnTo>
                  <a:pt x="3" y="770"/>
                </a:lnTo>
                <a:lnTo>
                  <a:pt x="7" y="785"/>
                </a:lnTo>
                <a:lnTo>
                  <a:pt x="12" y="799"/>
                </a:lnTo>
                <a:lnTo>
                  <a:pt x="17" y="812"/>
                </a:lnTo>
                <a:lnTo>
                  <a:pt x="25" y="824"/>
                </a:lnTo>
                <a:lnTo>
                  <a:pt x="34" y="835"/>
                </a:lnTo>
                <a:lnTo>
                  <a:pt x="44" y="845"/>
                </a:lnTo>
                <a:lnTo>
                  <a:pt x="54" y="855"/>
                </a:lnTo>
                <a:lnTo>
                  <a:pt x="65" y="864"/>
                </a:lnTo>
                <a:lnTo>
                  <a:pt x="77" y="870"/>
                </a:lnTo>
                <a:lnTo>
                  <a:pt x="91" y="877"/>
                </a:lnTo>
                <a:lnTo>
                  <a:pt x="104" y="882"/>
                </a:lnTo>
                <a:lnTo>
                  <a:pt x="119" y="885"/>
                </a:lnTo>
                <a:lnTo>
                  <a:pt x="132" y="889"/>
                </a:lnTo>
                <a:lnTo>
                  <a:pt x="149" y="889"/>
                </a:lnTo>
                <a:lnTo>
                  <a:pt x="6532" y="889"/>
                </a:lnTo>
                <a:lnTo>
                  <a:pt x="6547" y="889"/>
                </a:lnTo>
                <a:lnTo>
                  <a:pt x="6561" y="885"/>
                </a:lnTo>
                <a:lnTo>
                  <a:pt x="6576" y="882"/>
                </a:lnTo>
                <a:lnTo>
                  <a:pt x="6589" y="877"/>
                </a:lnTo>
                <a:lnTo>
                  <a:pt x="6603" y="870"/>
                </a:lnTo>
                <a:lnTo>
                  <a:pt x="6614" y="864"/>
                </a:lnTo>
                <a:lnTo>
                  <a:pt x="6626" y="855"/>
                </a:lnTo>
                <a:lnTo>
                  <a:pt x="6636" y="845"/>
                </a:lnTo>
                <a:lnTo>
                  <a:pt x="6646" y="835"/>
                </a:lnTo>
                <a:lnTo>
                  <a:pt x="6655" y="824"/>
                </a:lnTo>
                <a:lnTo>
                  <a:pt x="6663" y="812"/>
                </a:lnTo>
                <a:lnTo>
                  <a:pt x="6668" y="799"/>
                </a:lnTo>
                <a:lnTo>
                  <a:pt x="6673" y="785"/>
                </a:lnTo>
                <a:lnTo>
                  <a:pt x="6676" y="770"/>
                </a:lnTo>
                <a:lnTo>
                  <a:pt x="6680" y="755"/>
                </a:lnTo>
                <a:lnTo>
                  <a:pt x="6680" y="740"/>
                </a:lnTo>
                <a:lnTo>
                  <a:pt x="6680" y="149"/>
                </a:lnTo>
                <a:lnTo>
                  <a:pt x="6680" y="132"/>
                </a:lnTo>
                <a:lnTo>
                  <a:pt x="6676" y="119"/>
                </a:lnTo>
                <a:lnTo>
                  <a:pt x="6673" y="104"/>
                </a:lnTo>
                <a:lnTo>
                  <a:pt x="6668" y="90"/>
                </a:lnTo>
                <a:lnTo>
                  <a:pt x="6663" y="77"/>
                </a:lnTo>
                <a:lnTo>
                  <a:pt x="6655" y="65"/>
                </a:lnTo>
                <a:lnTo>
                  <a:pt x="6646" y="54"/>
                </a:lnTo>
                <a:lnTo>
                  <a:pt x="6636" y="44"/>
                </a:lnTo>
                <a:lnTo>
                  <a:pt x="6626" y="34"/>
                </a:lnTo>
                <a:lnTo>
                  <a:pt x="6614" y="25"/>
                </a:lnTo>
                <a:lnTo>
                  <a:pt x="6603" y="17"/>
                </a:lnTo>
                <a:lnTo>
                  <a:pt x="6589" y="12"/>
                </a:lnTo>
                <a:lnTo>
                  <a:pt x="6576" y="7"/>
                </a:lnTo>
                <a:lnTo>
                  <a:pt x="6561" y="4"/>
                </a:lnTo>
                <a:lnTo>
                  <a:pt x="6547" y="0"/>
                </a:lnTo>
                <a:lnTo>
                  <a:pt x="6532" y="0"/>
                </a:lnTo>
                <a:lnTo>
                  <a:pt x="14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59" name="Freeform 9"/>
          <p:cNvSpPr>
            <a:spLocks/>
          </p:cNvSpPr>
          <p:nvPr/>
        </p:nvSpPr>
        <p:spPr bwMode="auto">
          <a:xfrm>
            <a:off x="1944688" y="5928758"/>
            <a:ext cx="5302250" cy="704850"/>
          </a:xfrm>
          <a:custGeom>
            <a:avLst/>
            <a:gdLst>
              <a:gd name="T0" fmla="*/ 104775 w 6680"/>
              <a:gd name="T1" fmla="*/ 0 h 889"/>
              <a:gd name="T2" fmla="*/ 82550 w 6680"/>
              <a:gd name="T3" fmla="*/ 5550 h 889"/>
              <a:gd name="T4" fmla="*/ 61119 w 6680"/>
              <a:gd name="T5" fmla="*/ 13479 h 889"/>
              <a:gd name="T6" fmla="*/ 42862 w 6680"/>
              <a:gd name="T7" fmla="*/ 26957 h 889"/>
              <a:gd name="T8" fmla="*/ 26988 w 6680"/>
              <a:gd name="T9" fmla="*/ 42814 h 889"/>
              <a:gd name="T10" fmla="*/ 13494 w 6680"/>
              <a:gd name="T11" fmla="*/ 61050 h 889"/>
              <a:gd name="T12" fmla="*/ 5556 w 6680"/>
              <a:gd name="T13" fmla="*/ 82457 h 889"/>
              <a:gd name="T14" fmla="*/ 0 w 6680"/>
              <a:gd name="T15" fmla="*/ 104657 h 889"/>
              <a:gd name="T16" fmla="*/ 0 w 6680"/>
              <a:gd name="T17" fmla="*/ 586714 h 889"/>
              <a:gd name="T18" fmla="*/ 2381 w 6680"/>
              <a:gd name="T19" fmla="*/ 610500 h 889"/>
              <a:gd name="T20" fmla="*/ 9525 w 6680"/>
              <a:gd name="T21" fmla="*/ 633493 h 889"/>
              <a:gd name="T22" fmla="*/ 19844 w 6680"/>
              <a:gd name="T23" fmla="*/ 653314 h 889"/>
              <a:gd name="T24" fmla="*/ 34925 w 6680"/>
              <a:gd name="T25" fmla="*/ 669964 h 889"/>
              <a:gd name="T26" fmla="*/ 51594 w 6680"/>
              <a:gd name="T27" fmla="*/ 685029 h 889"/>
              <a:gd name="T28" fmla="*/ 72231 w 6680"/>
              <a:gd name="T29" fmla="*/ 695336 h 889"/>
              <a:gd name="T30" fmla="*/ 94456 w 6680"/>
              <a:gd name="T31" fmla="*/ 701679 h 889"/>
              <a:gd name="T32" fmla="*/ 118269 w 6680"/>
              <a:gd name="T33" fmla="*/ 704850 h 889"/>
              <a:gd name="T34" fmla="*/ 5196681 w 6680"/>
              <a:gd name="T35" fmla="*/ 704850 h 889"/>
              <a:gd name="T36" fmla="*/ 5219700 w 6680"/>
              <a:gd name="T37" fmla="*/ 699300 h 889"/>
              <a:gd name="T38" fmla="*/ 5241131 w 6680"/>
              <a:gd name="T39" fmla="*/ 689786 h 889"/>
              <a:gd name="T40" fmla="*/ 5259388 w 6680"/>
              <a:gd name="T41" fmla="*/ 677893 h 889"/>
              <a:gd name="T42" fmla="*/ 5275263 w 6680"/>
              <a:gd name="T43" fmla="*/ 662036 h 889"/>
              <a:gd name="T44" fmla="*/ 5288756 w 6680"/>
              <a:gd name="T45" fmla="*/ 643800 h 889"/>
              <a:gd name="T46" fmla="*/ 5296694 w 6680"/>
              <a:gd name="T47" fmla="*/ 622393 h 889"/>
              <a:gd name="T48" fmla="*/ 5302250 w 6680"/>
              <a:gd name="T49" fmla="*/ 598607 h 889"/>
              <a:gd name="T50" fmla="*/ 5302250 w 6680"/>
              <a:gd name="T51" fmla="*/ 118136 h 889"/>
              <a:gd name="T52" fmla="*/ 5299075 w 6680"/>
              <a:gd name="T53" fmla="*/ 94350 h 889"/>
              <a:gd name="T54" fmla="*/ 5292725 w 6680"/>
              <a:gd name="T55" fmla="*/ 71357 h 889"/>
              <a:gd name="T56" fmla="*/ 5282406 w 6680"/>
              <a:gd name="T57" fmla="*/ 51536 h 889"/>
              <a:gd name="T58" fmla="*/ 5267325 w 6680"/>
              <a:gd name="T59" fmla="*/ 34886 h 889"/>
              <a:gd name="T60" fmla="*/ 5249863 w 6680"/>
              <a:gd name="T61" fmla="*/ 19821 h 889"/>
              <a:gd name="T62" fmla="*/ 5230019 w 6680"/>
              <a:gd name="T63" fmla="*/ 9514 h 889"/>
              <a:gd name="T64" fmla="*/ 5207794 w 6680"/>
              <a:gd name="T65" fmla="*/ 3171 h 889"/>
              <a:gd name="T66" fmla="*/ 5184775 w 6680"/>
              <a:gd name="T67" fmla="*/ 0 h 8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680"/>
              <a:gd name="T103" fmla="*/ 0 h 889"/>
              <a:gd name="T104" fmla="*/ 6680 w 6680"/>
              <a:gd name="T105" fmla="*/ 889 h 88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680" h="889">
                <a:moveTo>
                  <a:pt x="149" y="0"/>
                </a:moveTo>
                <a:lnTo>
                  <a:pt x="132" y="0"/>
                </a:lnTo>
                <a:lnTo>
                  <a:pt x="119" y="4"/>
                </a:lnTo>
                <a:lnTo>
                  <a:pt x="104" y="7"/>
                </a:lnTo>
                <a:lnTo>
                  <a:pt x="91" y="12"/>
                </a:lnTo>
                <a:lnTo>
                  <a:pt x="77" y="17"/>
                </a:lnTo>
                <a:lnTo>
                  <a:pt x="65" y="25"/>
                </a:lnTo>
                <a:lnTo>
                  <a:pt x="54" y="34"/>
                </a:lnTo>
                <a:lnTo>
                  <a:pt x="44" y="44"/>
                </a:lnTo>
                <a:lnTo>
                  <a:pt x="34" y="54"/>
                </a:lnTo>
                <a:lnTo>
                  <a:pt x="25" y="65"/>
                </a:lnTo>
                <a:lnTo>
                  <a:pt x="17" y="77"/>
                </a:lnTo>
                <a:lnTo>
                  <a:pt x="12" y="90"/>
                </a:lnTo>
                <a:lnTo>
                  <a:pt x="7" y="104"/>
                </a:lnTo>
                <a:lnTo>
                  <a:pt x="3" y="119"/>
                </a:lnTo>
                <a:lnTo>
                  <a:pt x="0" y="132"/>
                </a:lnTo>
                <a:lnTo>
                  <a:pt x="0" y="149"/>
                </a:lnTo>
                <a:lnTo>
                  <a:pt x="0" y="740"/>
                </a:lnTo>
                <a:lnTo>
                  <a:pt x="0" y="755"/>
                </a:lnTo>
                <a:lnTo>
                  <a:pt x="3" y="770"/>
                </a:lnTo>
                <a:lnTo>
                  <a:pt x="7" y="785"/>
                </a:lnTo>
                <a:lnTo>
                  <a:pt x="12" y="799"/>
                </a:lnTo>
                <a:lnTo>
                  <a:pt x="17" y="812"/>
                </a:lnTo>
                <a:lnTo>
                  <a:pt x="25" y="824"/>
                </a:lnTo>
                <a:lnTo>
                  <a:pt x="34" y="835"/>
                </a:lnTo>
                <a:lnTo>
                  <a:pt x="44" y="845"/>
                </a:lnTo>
                <a:lnTo>
                  <a:pt x="54" y="855"/>
                </a:lnTo>
                <a:lnTo>
                  <a:pt x="65" y="864"/>
                </a:lnTo>
                <a:lnTo>
                  <a:pt x="77" y="870"/>
                </a:lnTo>
                <a:lnTo>
                  <a:pt x="91" y="877"/>
                </a:lnTo>
                <a:lnTo>
                  <a:pt x="104" y="882"/>
                </a:lnTo>
                <a:lnTo>
                  <a:pt x="119" y="885"/>
                </a:lnTo>
                <a:lnTo>
                  <a:pt x="132" y="889"/>
                </a:lnTo>
                <a:lnTo>
                  <a:pt x="149" y="889"/>
                </a:lnTo>
                <a:lnTo>
                  <a:pt x="6532" y="889"/>
                </a:lnTo>
                <a:lnTo>
                  <a:pt x="6547" y="889"/>
                </a:lnTo>
                <a:lnTo>
                  <a:pt x="6561" y="885"/>
                </a:lnTo>
                <a:lnTo>
                  <a:pt x="6576" y="882"/>
                </a:lnTo>
                <a:lnTo>
                  <a:pt x="6589" y="877"/>
                </a:lnTo>
                <a:lnTo>
                  <a:pt x="6603" y="870"/>
                </a:lnTo>
                <a:lnTo>
                  <a:pt x="6614" y="864"/>
                </a:lnTo>
                <a:lnTo>
                  <a:pt x="6626" y="855"/>
                </a:lnTo>
                <a:lnTo>
                  <a:pt x="6636" y="845"/>
                </a:lnTo>
                <a:lnTo>
                  <a:pt x="6646" y="835"/>
                </a:lnTo>
                <a:lnTo>
                  <a:pt x="6655" y="824"/>
                </a:lnTo>
                <a:lnTo>
                  <a:pt x="6663" y="812"/>
                </a:lnTo>
                <a:lnTo>
                  <a:pt x="6668" y="799"/>
                </a:lnTo>
                <a:lnTo>
                  <a:pt x="6673" y="785"/>
                </a:lnTo>
                <a:lnTo>
                  <a:pt x="6676" y="770"/>
                </a:lnTo>
                <a:lnTo>
                  <a:pt x="6680" y="755"/>
                </a:lnTo>
                <a:lnTo>
                  <a:pt x="6680" y="740"/>
                </a:lnTo>
                <a:lnTo>
                  <a:pt x="6680" y="149"/>
                </a:lnTo>
                <a:lnTo>
                  <a:pt x="6680" y="132"/>
                </a:lnTo>
                <a:lnTo>
                  <a:pt x="6676" y="119"/>
                </a:lnTo>
                <a:lnTo>
                  <a:pt x="6673" y="104"/>
                </a:lnTo>
                <a:lnTo>
                  <a:pt x="6668" y="90"/>
                </a:lnTo>
                <a:lnTo>
                  <a:pt x="6663" y="77"/>
                </a:lnTo>
                <a:lnTo>
                  <a:pt x="6655" y="65"/>
                </a:lnTo>
                <a:lnTo>
                  <a:pt x="6646" y="54"/>
                </a:lnTo>
                <a:lnTo>
                  <a:pt x="6636" y="44"/>
                </a:lnTo>
                <a:lnTo>
                  <a:pt x="6626" y="34"/>
                </a:lnTo>
                <a:lnTo>
                  <a:pt x="6614" y="25"/>
                </a:lnTo>
                <a:lnTo>
                  <a:pt x="6603" y="17"/>
                </a:lnTo>
                <a:lnTo>
                  <a:pt x="6589" y="12"/>
                </a:lnTo>
                <a:lnTo>
                  <a:pt x="6576" y="7"/>
                </a:lnTo>
                <a:lnTo>
                  <a:pt x="6561" y="4"/>
                </a:lnTo>
                <a:lnTo>
                  <a:pt x="6547" y="0"/>
                </a:lnTo>
                <a:lnTo>
                  <a:pt x="6532" y="0"/>
                </a:lnTo>
                <a:lnTo>
                  <a:pt x="149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0" name="Rectangle 10"/>
          <p:cNvSpPr>
            <a:spLocks noChangeArrowheads="1"/>
          </p:cNvSpPr>
          <p:nvPr/>
        </p:nvSpPr>
        <p:spPr bwMode="auto">
          <a:xfrm>
            <a:off x="3106738" y="6171645"/>
            <a:ext cx="257634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600" b="1">
                <a:solidFill>
                  <a:srgbClr val="4F177F"/>
                </a:solidFill>
                <a:latin typeface="+mj-lt"/>
              </a:rPr>
              <a:t>IP Transport (Access and Core)</a:t>
            </a:r>
            <a:endParaRPr kumimoji="0" lang="pl-PL" sz="1800" b="1">
              <a:latin typeface="+mj-lt"/>
            </a:endParaRPr>
          </a:p>
        </p:txBody>
      </p:sp>
      <p:sp>
        <p:nvSpPr>
          <p:cNvPr id="130061" name="Freeform 11"/>
          <p:cNvSpPr>
            <a:spLocks/>
          </p:cNvSpPr>
          <p:nvPr/>
        </p:nvSpPr>
        <p:spPr bwMode="auto">
          <a:xfrm>
            <a:off x="5662613" y="5684283"/>
            <a:ext cx="547687" cy="427037"/>
          </a:xfrm>
          <a:custGeom>
            <a:avLst/>
            <a:gdLst>
              <a:gd name="T0" fmla="*/ 245269 w 690"/>
              <a:gd name="T1" fmla="*/ 1593 h 536"/>
              <a:gd name="T2" fmla="*/ 204787 w 690"/>
              <a:gd name="T3" fmla="*/ 6374 h 536"/>
              <a:gd name="T4" fmla="*/ 167481 w 690"/>
              <a:gd name="T5" fmla="*/ 17528 h 536"/>
              <a:gd name="T6" fmla="*/ 130969 w 690"/>
              <a:gd name="T7" fmla="*/ 31868 h 536"/>
              <a:gd name="T8" fmla="*/ 99219 w 690"/>
              <a:gd name="T9" fmla="*/ 49396 h 536"/>
              <a:gd name="T10" fmla="*/ 69850 w 690"/>
              <a:gd name="T11" fmla="*/ 70111 h 536"/>
              <a:gd name="T12" fmla="*/ 46037 w 690"/>
              <a:gd name="T13" fmla="*/ 94012 h 536"/>
              <a:gd name="T14" fmla="*/ 26194 w 690"/>
              <a:gd name="T15" fmla="*/ 121100 h 536"/>
              <a:gd name="T16" fmla="*/ 11906 w 690"/>
              <a:gd name="T17" fmla="*/ 150578 h 536"/>
              <a:gd name="T18" fmla="*/ 2381 w 690"/>
              <a:gd name="T19" fmla="*/ 180853 h 536"/>
              <a:gd name="T20" fmla="*/ 0 w 690"/>
              <a:gd name="T21" fmla="*/ 214315 h 536"/>
              <a:gd name="T22" fmla="*/ 2381 w 690"/>
              <a:gd name="T23" fmla="*/ 246184 h 536"/>
              <a:gd name="T24" fmla="*/ 11906 w 690"/>
              <a:gd name="T25" fmla="*/ 278052 h 536"/>
              <a:gd name="T26" fmla="*/ 26194 w 690"/>
              <a:gd name="T27" fmla="*/ 305937 h 536"/>
              <a:gd name="T28" fmla="*/ 46037 w 690"/>
              <a:gd name="T29" fmla="*/ 333822 h 536"/>
              <a:gd name="T30" fmla="*/ 69850 w 690"/>
              <a:gd name="T31" fmla="*/ 357723 h 536"/>
              <a:gd name="T32" fmla="*/ 99219 w 690"/>
              <a:gd name="T33" fmla="*/ 379234 h 536"/>
              <a:gd name="T34" fmla="*/ 130969 w 690"/>
              <a:gd name="T35" fmla="*/ 396762 h 536"/>
              <a:gd name="T36" fmla="*/ 167481 w 690"/>
              <a:gd name="T37" fmla="*/ 411103 h 536"/>
              <a:gd name="T38" fmla="*/ 204787 w 690"/>
              <a:gd name="T39" fmla="*/ 420663 h 536"/>
              <a:gd name="T40" fmla="*/ 245269 w 690"/>
              <a:gd name="T41" fmla="*/ 425444 h 536"/>
              <a:gd name="T42" fmla="*/ 286543 w 690"/>
              <a:gd name="T43" fmla="*/ 427037 h 536"/>
              <a:gd name="T44" fmla="*/ 327818 w 690"/>
              <a:gd name="T45" fmla="*/ 423053 h 536"/>
              <a:gd name="T46" fmla="*/ 368300 w 690"/>
              <a:gd name="T47" fmla="*/ 415086 h 536"/>
              <a:gd name="T48" fmla="*/ 404018 w 690"/>
              <a:gd name="T49" fmla="*/ 401542 h 536"/>
              <a:gd name="T50" fmla="*/ 437356 w 690"/>
              <a:gd name="T51" fmla="*/ 384811 h 536"/>
              <a:gd name="T52" fmla="*/ 467518 w 690"/>
              <a:gd name="T53" fmla="*/ 364893 h 536"/>
              <a:gd name="T54" fmla="*/ 492918 w 690"/>
              <a:gd name="T55" fmla="*/ 341789 h 536"/>
              <a:gd name="T56" fmla="*/ 514350 w 690"/>
              <a:gd name="T57" fmla="*/ 315497 h 536"/>
              <a:gd name="T58" fmla="*/ 531018 w 690"/>
              <a:gd name="T59" fmla="*/ 287613 h 536"/>
              <a:gd name="T60" fmla="*/ 542131 w 690"/>
              <a:gd name="T61" fmla="*/ 256541 h 536"/>
              <a:gd name="T62" fmla="*/ 547687 w 690"/>
              <a:gd name="T63" fmla="*/ 224672 h 536"/>
              <a:gd name="T64" fmla="*/ 546100 w 690"/>
              <a:gd name="T65" fmla="*/ 191211 h 536"/>
              <a:gd name="T66" fmla="*/ 539750 w 690"/>
              <a:gd name="T67" fmla="*/ 160936 h 536"/>
              <a:gd name="T68" fmla="*/ 526256 w 690"/>
              <a:gd name="T69" fmla="*/ 130661 h 536"/>
              <a:gd name="T70" fmla="*/ 507206 w 690"/>
              <a:gd name="T71" fmla="*/ 103572 h 536"/>
              <a:gd name="T72" fmla="*/ 484981 w 690"/>
              <a:gd name="T73" fmla="*/ 78078 h 536"/>
              <a:gd name="T74" fmla="*/ 457200 w 690"/>
              <a:gd name="T75" fmla="*/ 55770 h 536"/>
              <a:gd name="T76" fmla="*/ 426243 w 690"/>
              <a:gd name="T77" fmla="*/ 37445 h 536"/>
              <a:gd name="T78" fmla="*/ 392112 w 690"/>
              <a:gd name="T79" fmla="*/ 21511 h 536"/>
              <a:gd name="T80" fmla="*/ 354806 w 690"/>
              <a:gd name="T81" fmla="*/ 9561 h 536"/>
              <a:gd name="T82" fmla="*/ 315118 w 690"/>
              <a:gd name="T83" fmla="*/ 2390 h 536"/>
              <a:gd name="T84" fmla="*/ 273844 w 690"/>
              <a:gd name="T85" fmla="*/ 0 h 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0"/>
              <a:gd name="T130" fmla="*/ 0 h 536"/>
              <a:gd name="T131" fmla="*/ 690 w 690"/>
              <a:gd name="T132" fmla="*/ 536 h 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0" h="536">
                <a:moveTo>
                  <a:pt x="345" y="0"/>
                </a:moveTo>
                <a:lnTo>
                  <a:pt x="326" y="0"/>
                </a:lnTo>
                <a:lnTo>
                  <a:pt x="309" y="2"/>
                </a:lnTo>
                <a:lnTo>
                  <a:pt x="291" y="3"/>
                </a:lnTo>
                <a:lnTo>
                  <a:pt x="274" y="7"/>
                </a:lnTo>
                <a:lnTo>
                  <a:pt x="258" y="8"/>
                </a:lnTo>
                <a:lnTo>
                  <a:pt x="241" y="12"/>
                </a:lnTo>
                <a:lnTo>
                  <a:pt x="226" y="17"/>
                </a:lnTo>
                <a:lnTo>
                  <a:pt x="211" y="22"/>
                </a:lnTo>
                <a:lnTo>
                  <a:pt x="194" y="27"/>
                </a:lnTo>
                <a:lnTo>
                  <a:pt x="181" y="33"/>
                </a:lnTo>
                <a:lnTo>
                  <a:pt x="165" y="40"/>
                </a:lnTo>
                <a:lnTo>
                  <a:pt x="152" y="47"/>
                </a:lnTo>
                <a:lnTo>
                  <a:pt x="137" y="53"/>
                </a:lnTo>
                <a:lnTo>
                  <a:pt x="125" y="62"/>
                </a:lnTo>
                <a:lnTo>
                  <a:pt x="112" y="70"/>
                </a:lnTo>
                <a:lnTo>
                  <a:pt x="100" y="78"/>
                </a:lnTo>
                <a:lnTo>
                  <a:pt x="88" y="88"/>
                </a:lnTo>
                <a:lnTo>
                  <a:pt x="78" y="98"/>
                </a:lnTo>
                <a:lnTo>
                  <a:pt x="68" y="108"/>
                </a:lnTo>
                <a:lnTo>
                  <a:pt x="58" y="118"/>
                </a:lnTo>
                <a:lnTo>
                  <a:pt x="48" y="130"/>
                </a:lnTo>
                <a:lnTo>
                  <a:pt x="40" y="140"/>
                </a:lnTo>
                <a:lnTo>
                  <a:pt x="33" y="152"/>
                </a:lnTo>
                <a:lnTo>
                  <a:pt x="26" y="164"/>
                </a:lnTo>
                <a:lnTo>
                  <a:pt x="20" y="177"/>
                </a:lnTo>
                <a:lnTo>
                  <a:pt x="15" y="189"/>
                </a:lnTo>
                <a:lnTo>
                  <a:pt x="10" y="202"/>
                </a:lnTo>
                <a:lnTo>
                  <a:pt x="6" y="214"/>
                </a:lnTo>
                <a:lnTo>
                  <a:pt x="3" y="227"/>
                </a:lnTo>
                <a:lnTo>
                  <a:pt x="1" y="240"/>
                </a:lnTo>
                <a:lnTo>
                  <a:pt x="0" y="255"/>
                </a:lnTo>
                <a:lnTo>
                  <a:pt x="0" y="269"/>
                </a:lnTo>
                <a:lnTo>
                  <a:pt x="0" y="282"/>
                </a:lnTo>
                <a:lnTo>
                  <a:pt x="1" y="296"/>
                </a:lnTo>
                <a:lnTo>
                  <a:pt x="3" y="309"/>
                </a:lnTo>
                <a:lnTo>
                  <a:pt x="6" y="322"/>
                </a:lnTo>
                <a:lnTo>
                  <a:pt x="10" y="336"/>
                </a:lnTo>
                <a:lnTo>
                  <a:pt x="15" y="349"/>
                </a:lnTo>
                <a:lnTo>
                  <a:pt x="20" y="361"/>
                </a:lnTo>
                <a:lnTo>
                  <a:pt x="26" y="372"/>
                </a:lnTo>
                <a:lnTo>
                  <a:pt x="33" y="384"/>
                </a:lnTo>
                <a:lnTo>
                  <a:pt x="40" y="396"/>
                </a:lnTo>
                <a:lnTo>
                  <a:pt x="48" y="407"/>
                </a:lnTo>
                <a:lnTo>
                  <a:pt x="58" y="419"/>
                </a:lnTo>
                <a:lnTo>
                  <a:pt x="68" y="429"/>
                </a:lnTo>
                <a:lnTo>
                  <a:pt x="78" y="439"/>
                </a:lnTo>
                <a:lnTo>
                  <a:pt x="88" y="449"/>
                </a:lnTo>
                <a:lnTo>
                  <a:pt x="100" y="458"/>
                </a:lnTo>
                <a:lnTo>
                  <a:pt x="112" y="468"/>
                </a:lnTo>
                <a:lnTo>
                  <a:pt x="125" y="476"/>
                </a:lnTo>
                <a:lnTo>
                  <a:pt x="137" y="483"/>
                </a:lnTo>
                <a:lnTo>
                  <a:pt x="152" y="491"/>
                </a:lnTo>
                <a:lnTo>
                  <a:pt x="165" y="498"/>
                </a:lnTo>
                <a:lnTo>
                  <a:pt x="181" y="504"/>
                </a:lnTo>
                <a:lnTo>
                  <a:pt x="194" y="509"/>
                </a:lnTo>
                <a:lnTo>
                  <a:pt x="211" y="516"/>
                </a:lnTo>
                <a:lnTo>
                  <a:pt x="226" y="521"/>
                </a:lnTo>
                <a:lnTo>
                  <a:pt x="241" y="524"/>
                </a:lnTo>
                <a:lnTo>
                  <a:pt x="258" y="528"/>
                </a:lnTo>
                <a:lnTo>
                  <a:pt x="274" y="531"/>
                </a:lnTo>
                <a:lnTo>
                  <a:pt x="291" y="533"/>
                </a:lnTo>
                <a:lnTo>
                  <a:pt x="309" y="534"/>
                </a:lnTo>
                <a:lnTo>
                  <a:pt x="326" y="536"/>
                </a:lnTo>
                <a:lnTo>
                  <a:pt x="345" y="536"/>
                </a:lnTo>
                <a:lnTo>
                  <a:pt x="361" y="536"/>
                </a:lnTo>
                <a:lnTo>
                  <a:pt x="380" y="534"/>
                </a:lnTo>
                <a:lnTo>
                  <a:pt x="397" y="533"/>
                </a:lnTo>
                <a:lnTo>
                  <a:pt x="413" y="531"/>
                </a:lnTo>
                <a:lnTo>
                  <a:pt x="430" y="528"/>
                </a:lnTo>
                <a:lnTo>
                  <a:pt x="447" y="524"/>
                </a:lnTo>
                <a:lnTo>
                  <a:pt x="464" y="521"/>
                </a:lnTo>
                <a:lnTo>
                  <a:pt x="479" y="516"/>
                </a:lnTo>
                <a:lnTo>
                  <a:pt x="494" y="509"/>
                </a:lnTo>
                <a:lnTo>
                  <a:pt x="509" y="504"/>
                </a:lnTo>
                <a:lnTo>
                  <a:pt x="524" y="498"/>
                </a:lnTo>
                <a:lnTo>
                  <a:pt x="537" y="491"/>
                </a:lnTo>
                <a:lnTo>
                  <a:pt x="551" y="483"/>
                </a:lnTo>
                <a:lnTo>
                  <a:pt x="564" y="476"/>
                </a:lnTo>
                <a:lnTo>
                  <a:pt x="576" y="468"/>
                </a:lnTo>
                <a:lnTo>
                  <a:pt x="589" y="458"/>
                </a:lnTo>
                <a:lnTo>
                  <a:pt x="599" y="449"/>
                </a:lnTo>
                <a:lnTo>
                  <a:pt x="611" y="439"/>
                </a:lnTo>
                <a:lnTo>
                  <a:pt x="621" y="429"/>
                </a:lnTo>
                <a:lnTo>
                  <a:pt x="631" y="419"/>
                </a:lnTo>
                <a:lnTo>
                  <a:pt x="639" y="407"/>
                </a:lnTo>
                <a:lnTo>
                  <a:pt x="648" y="396"/>
                </a:lnTo>
                <a:lnTo>
                  <a:pt x="656" y="384"/>
                </a:lnTo>
                <a:lnTo>
                  <a:pt x="663" y="372"/>
                </a:lnTo>
                <a:lnTo>
                  <a:pt x="669" y="361"/>
                </a:lnTo>
                <a:lnTo>
                  <a:pt x="675" y="349"/>
                </a:lnTo>
                <a:lnTo>
                  <a:pt x="680" y="336"/>
                </a:lnTo>
                <a:lnTo>
                  <a:pt x="683" y="322"/>
                </a:lnTo>
                <a:lnTo>
                  <a:pt x="686" y="309"/>
                </a:lnTo>
                <a:lnTo>
                  <a:pt x="688" y="296"/>
                </a:lnTo>
                <a:lnTo>
                  <a:pt x="690" y="282"/>
                </a:lnTo>
                <a:lnTo>
                  <a:pt x="690" y="269"/>
                </a:lnTo>
                <a:lnTo>
                  <a:pt x="690" y="255"/>
                </a:lnTo>
                <a:lnTo>
                  <a:pt x="688" y="240"/>
                </a:lnTo>
                <a:lnTo>
                  <a:pt x="686" y="227"/>
                </a:lnTo>
                <a:lnTo>
                  <a:pt x="683" y="214"/>
                </a:lnTo>
                <a:lnTo>
                  <a:pt x="680" y="202"/>
                </a:lnTo>
                <a:lnTo>
                  <a:pt x="675" y="189"/>
                </a:lnTo>
                <a:lnTo>
                  <a:pt x="669" y="177"/>
                </a:lnTo>
                <a:lnTo>
                  <a:pt x="663" y="164"/>
                </a:lnTo>
                <a:lnTo>
                  <a:pt x="656" y="152"/>
                </a:lnTo>
                <a:lnTo>
                  <a:pt x="648" y="140"/>
                </a:lnTo>
                <a:lnTo>
                  <a:pt x="639" y="130"/>
                </a:lnTo>
                <a:lnTo>
                  <a:pt x="631" y="118"/>
                </a:lnTo>
                <a:lnTo>
                  <a:pt x="621" y="108"/>
                </a:lnTo>
                <a:lnTo>
                  <a:pt x="611" y="98"/>
                </a:lnTo>
                <a:lnTo>
                  <a:pt x="599" y="88"/>
                </a:lnTo>
                <a:lnTo>
                  <a:pt x="589" y="78"/>
                </a:lnTo>
                <a:lnTo>
                  <a:pt x="576" y="70"/>
                </a:lnTo>
                <a:lnTo>
                  <a:pt x="564" y="62"/>
                </a:lnTo>
                <a:lnTo>
                  <a:pt x="551" y="53"/>
                </a:lnTo>
                <a:lnTo>
                  <a:pt x="537" y="47"/>
                </a:lnTo>
                <a:lnTo>
                  <a:pt x="524" y="40"/>
                </a:lnTo>
                <a:lnTo>
                  <a:pt x="509" y="33"/>
                </a:lnTo>
                <a:lnTo>
                  <a:pt x="494" y="27"/>
                </a:lnTo>
                <a:lnTo>
                  <a:pt x="479" y="22"/>
                </a:lnTo>
                <a:lnTo>
                  <a:pt x="464" y="17"/>
                </a:lnTo>
                <a:lnTo>
                  <a:pt x="447" y="12"/>
                </a:lnTo>
                <a:lnTo>
                  <a:pt x="430" y="8"/>
                </a:lnTo>
                <a:lnTo>
                  <a:pt x="413" y="7"/>
                </a:lnTo>
                <a:lnTo>
                  <a:pt x="397" y="3"/>
                </a:lnTo>
                <a:lnTo>
                  <a:pt x="380" y="2"/>
                </a:lnTo>
                <a:lnTo>
                  <a:pt x="361" y="0"/>
                </a:lnTo>
                <a:lnTo>
                  <a:pt x="345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2" name="Freeform 12"/>
          <p:cNvSpPr>
            <a:spLocks/>
          </p:cNvSpPr>
          <p:nvPr/>
        </p:nvSpPr>
        <p:spPr bwMode="auto">
          <a:xfrm>
            <a:off x="5662613" y="5684283"/>
            <a:ext cx="547687" cy="427037"/>
          </a:xfrm>
          <a:custGeom>
            <a:avLst/>
            <a:gdLst>
              <a:gd name="T0" fmla="*/ 245269 w 690"/>
              <a:gd name="T1" fmla="*/ 1593 h 536"/>
              <a:gd name="T2" fmla="*/ 204787 w 690"/>
              <a:gd name="T3" fmla="*/ 6374 h 536"/>
              <a:gd name="T4" fmla="*/ 167481 w 690"/>
              <a:gd name="T5" fmla="*/ 17528 h 536"/>
              <a:gd name="T6" fmla="*/ 130969 w 690"/>
              <a:gd name="T7" fmla="*/ 31868 h 536"/>
              <a:gd name="T8" fmla="*/ 99219 w 690"/>
              <a:gd name="T9" fmla="*/ 49396 h 536"/>
              <a:gd name="T10" fmla="*/ 69850 w 690"/>
              <a:gd name="T11" fmla="*/ 70111 h 536"/>
              <a:gd name="T12" fmla="*/ 46037 w 690"/>
              <a:gd name="T13" fmla="*/ 94012 h 536"/>
              <a:gd name="T14" fmla="*/ 26194 w 690"/>
              <a:gd name="T15" fmla="*/ 121100 h 536"/>
              <a:gd name="T16" fmla="*/ 11906 w 690"/>
              <a:gd name="T17" fmla="*/ 150578 h 536"/>
              <a:gd name="T18" fmla="*/ 2381 w 690"/>
              <a:gd name="T19" fmla="*/ 180853 h 536"/>
              <a:gd name="T20" fmla="*/ 0 w 690"/>
              <a:gd name="T21" fmla="*/ 214315 h 536"/>
              <a:gd name="T22" fmla="*/ 2381 w 690"/>
              <a:gd name="T23" fmla="*/ 246184 h 536"/>
              <a:gd name="T24" fmla="*/ 11906 w 690"/>
              <a:gd name="T25" fmla="*/ 278052 h 536"/>
              <a:gd name="T26" fmla="*/ 26194 w 690"/>
              <a:gd name="T27" fmla="*/ 305937 h 536"/>
              <a:gd name="T28" fmla="*/ 46037 w 690"/>
              <a:gd name="T29" fmla="*/ 333822 h 536"/>
              <a:gd name="T30" fmla="*/ 69850 w 690"/>
              <a:gd name="T31" fmla="*/ 357723 h 536"/>
              <a:gd name="T32" fmla="*/ 99219 w 690"/>
              <a:gd name="T33" fmla="*/ 379234 h 536"/>
              <a:gd name="T34" fmla="*/ 130969 w 690"/>
              <a:gd name="T35" fmla="*/ 396762 h 536"/>
              <a:gd name="T36" fmla="*/ 167481 w 690"/>
              <a:gd name="T37" fmla="*/ 411103 h 536"/>
              <a:gd name="T38" fmla="*/ 204787 w 690"/>
              <a:gd name="T39" fmla="*/ 420663 h 536"/>
              <a:gd name="T40" fmla="*/ 245269 w 690"/>
              <a:gd name="T41" fmla="*/ 425444 h 536"/>
              <a:gd name="T42" fmla="*/ 286543 w 690"/>
              <a:gd name="T43" fmla="*/ 427037 h 536"/>
              <a:gd name="T44" fmla="*/ 327818 w 690"/>
              <a:gd name="T45" fmla="*/ 423053 h 536"/>
              <a:gd name="T46" fmla="*/ 368300 w 690"/>
              <a:gd name="T47" fmla="*/ 415086 h 536"/>
              <a:gd name="T48" fmla="*/ 404018 w 690"/>
              <a:gd name="T49" fmla="*/ 401542 h 536"/>
              <a:gd name="T50" fmla="*/ 437356 w 690"/>
              <a:gd name="T51" fmla="*/ 384811 h 536"/>
              <a:gd name="T52" fmla="*/ 467518 w 690"/>
              <a:gd name="T53" fmla="*/ 364893 h 536"/>
              <a:gd name="T54" fmla="*/ 492918 w 690"/>
              <a:gd name="T55" fmla="*/ 341789 h 536"/>
              <a:gd name="T56" fmla="*/ 514350 w 690"/>
              <a:gd name="T57" fmla="*/ 315497 h 536"/>
              <a:gd name="T58" fmla="*/ 531018 w 690"/>
              <a:gd name="T59" fmla="*/ 287613 h 536"/>
              <a:gd name="T60" fmla="*/ 542131 w 690"/>
              <a:gd name="T61" fmla="*/ 256541 h 536"/>
              <a:gd name="T62" fmla="*/ 547687 w 690"/>
              <a:gd name="T63" fmla="*/ 224672 h 536"/>
              <a:gd name="T64" fmla="*/ 546100 w 690"/>
              <a:gd name="T65" fmla="*/ 191211 h 536"/>
              <a:gd name="T66" fmla="*/ 539750 w 690"/>
              <a:gd name="T67" fmla="*/ 160936 h 536"/>
              <a:gd name="T68" fmla="*/ 526256 w 690"/>
              <a:gd name="T69" fmla="*/ 130661 h 536"/>
              <a:gd name="T70" fmla="*/ 507206 w 690"/>
              <a:gd name="T71" fmla="*/ 103572 h 536"/>
              <a:gd name="T72" fmla="*/ 484981 w 690"/>
              <a:gd name="T73" fmla="*/ 78078 h 536"/>
              <a:gd name="T74" fmla="*/ 457200 w 690"/>
              <a:gd name="T75" fmla="*/ 55770 h 536"/>
              <a:gd name="T76" fmla="*/ 426243 w 690"/>
              <a:gd name="T77" fmla="*/ 37445 h 536"/>
              <a:gd name="T78" fmla="*/ 392112 w 690"/>
              <a:gd name="T79" fmla="*/ 21511 h 536"/>
              <a:gd name="T80" fmla="*/ 354806 w 690"/>
              <a:gd name="T81" fmla="*/ 9561 h 536"/>
              <a:gd name="T82" fmla="*/ 315118 w 690"/>
              <a:gd name="T83" fmla="*/ 2390 h 536"/>
              <a:gd name="T84" fmla="*/ 273844 w 690"/>
              <a:gd name="T85" fmla="*/ 0 h 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0"/>
              <a:gd name="T130" fmla="*/ 0 h 536"/>
              <a:gd name="T131" fmla="*/ 690 w 690"/>
              <a:gd name="T132" fmla="*/ 536 h 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0" h="536">
                <a:moveTo>
                  <a:pt x="345" y="0"/>
                </a:moveTo>
                <a:lnTo>
                  <a:pt x="326" y="0"/>
                </a:lnTo>
                <a:lnTo>
                  <a:pt x="309" y="2"/>
                </a:lnTo>
                <a:lnTo>
                  <a:pt x="291" y="3"/>
                </a:lnTo>
                <a:lnTo>
                  <a:pt x="274" y="7"/>
                </a:lnTo>
                <a:lnTo>
                  <a:pt x="258" y="8"/>
                </a:lnTo>
                <a:lnTo>
                  <a:pt x="241" y="12"/>
                </a:lnTo>
                <a:lnTo>
                  <a:pt x="226" y="17"/>
                </a:lnTo>
                <a:lnTo>
                  <a:pt x="211" y="22"/>
                </a:lnTo>
                <a:lnTo>
                  <a:pt x="194" y="27"/>
                </a:lnTo>
                <a:lnTo>
                  <a:pt x="181" y="33"/>
                </a:lnTo>
                <a:lnTo>
                  <a:pt x="165" y="40"/>
                </a:lnTo>
                <a:lnTo>
                  <a:pt x="152" y="47"/>
                </a:lnTo>
                <a:lnTo>
                  <a:pt x="137" y="53"/>
                </a:lnTo>
                <a:lnTo>
                  <a:pt x="125" y="62"/>
                </a:lnTo>
                <a:lnTo>
                  <a:pt x="112" y="70"/>
                </a:lnTo>
                <a:lnTo>
                  <a:pt x="100" y="78"/>
                </a:lnTo>
                <a:lnTo>
                  <a:pt x="88" y="88"/>
                </a:lnTo>
                <a:lnTo>
                  <a:pt x="78" y="98"/>
                </a:lnTo>
                <a:lnTo>
                  <a:pt x="68" y="108"/>
                </a:lnTo>
                <a:lnTo>
                  <a:pt x="58" y="118"/>
                </a:lnTo>
                <a:lnTo>
                  <a:pt x="48" y="130"/>
                </a:lnTo>
                <a:lnTo>
                  <a:pt x="40" y="140"/>
                </a:lnTo>
                <a:lnTo>
                  <a:pt x="33" y="152"/>
                </a:lnTo>
                <a:lnTo>
                  <a:pt x="26" y="164"/>
                </a:lnTo>
                <a:lnTo>
                  <a:pt x="20" y="177"/>
                </a:lnTo>
                <a:lnTo>
                  <a:pt x="15" y="189"/>
                </a:lnTo>
                <a:lnTo>
                  <a:pt x="10" y="202"/>
                </a:lnTo>
                <a:lnTo>
                  <a:pt x="6" y="214"/>
                </a:lnTo>
                <a:lnTo>
                  <a:pt x="3" y="227"/>
                </a:lnTo>
                <a:lnTo>
                  <a:pt x="1" y="240"/>
                </a:lnTo>
                <a:lnTo>
                  <a:pt x="0" y="255"/>
                </a:lnTo>
                <a:lnTo>
                  <a:pt x="0" y="269"/>
                </a:lnTo>
                <a:lnTo>
                  <a:pt x="0" y="282"/>
                </a:lnTo>
                <a:lnTo>
                  <a:pt x="1" y="296"/>
                </a:lnTo>
                <a:lnTo>
                  <a:pt x="3" y="309"/>
                </a:lnTo>
                <a:lnTo>
                  <a:pt x="6" y="322"/>
                </a:lnTo>
                <a:lnTo>
                  <a:pt x="10" y="336"/>
                </a:lnTo>
                <a:lnTo>
                  <a:pt x="15" y="349"/>
                </a:lnTo>
                <a:lnTo>
                  <a:pt x="20" y="361"/>
                </a:lnTo>
                <a:lnTo>
                  <a:pt x="26" y="372"/>
                </a:lnTo>
                <a:lnTo>
                  <a:pt x="33" y="384"/>
                </a:lnTo>
                <a:lnTo>
                  <a:pt x="40" y="396"/>
                </a:lnTo>
                <a:lnTo>
                  <a:pt x="48" y="407"/>
                </a:lnTo>
                <a:lnTo>
                  <a:pt x="58" y="419"/>
                </a:lnTo>
                <a:lnTo>
                  <a:pt x="68" y="429"/>
                </a:lnTo>
                <a:lnTo>
                  <a:pt x="78" y="439"/>
                </a:lnTo>
                <a:lnTo>
                  <a:pt x="88" y="449"/>
                </a:lnTo>
                <a:lnTo>
                  <a:pt x="100" y="458"/>
                </a:lnTo>
                <a:lnTo>
                  <a:pt x="112" y="468"/>
                </a:lnTo>
                <a:lnTo>
                  <a:pt x="125" y="476"/>
                </a:lnTo>
                <a:lnTo>
                  <a:pt x="137" y="483"/>
                </a:lnTo>
                <a:lnTo>
                  <a:pt x="152" y="491"/>
                </a:lnTo>
                <a:lnTo>
                  <a:pt x="165" y="498"/>
                </a:lnTo>
                <a:lnTo>
                  <a:pt x="181" y="504"/>
                </a:lnTo>
                <a:lnTo>
                  <a:pt x="194" y="509"/>
                </a:lnTo>
                <a:lnTo>
                  <a:pt x="211" y="516"/>
                </a:lnTo>
                <a:lnTo>
                  <a:pt x="226" y="521"/>
                </a:lnTo>
                <a:lnTo>
                  <a:pt x="241" y="524"/>
                </a:lnTo>
                <a:lnTo>
                  <a:pt x="258" y="528"/>
                </a:lnTo>
                <a:lnTo>
                  <a:pt x="274" y="531"/>
                </a:lnTo>
                <a:lnTo>
                  <a:pt x="291" y="533"/>
                </a:lnTo>
                <a:lnTo>
                  <a:pt x="309" y="534"/>
                </a:lnTo>
                <a:lnTo>
                  <a:pt x="326" y="536"/>
                </a:lnTo>
                <a:lnTo>
                  <a:pt x="345" y="536"/>
                </a:lnTo>
                <a:lnTo>
                  <a:pt x="361" y="536"/>
                </a:lnTo>
                <a:lnTo>
                  <a:pt x="380" y="534"/>
                </a:lnTo>
                <a:lnTo>
                  <a:pt x="397" y="533"/>
                </a:lnTo>
                <a:lnTo>
                  <a:pt x="413" y="531"/>
                </a:lnTo>
                <a:lnTo>
                  <a:pt x="430" y="528"/>
                </a:lnTo>
                <a:lnTo>
                  <a:pt x="447" y="524"/>
                </a:lnTo>
                <a:lnTo>
                  <a:pt x="464" y="521"/>
                </a:lnTo>
                <a:lnTo>
                  <a:pt x="479" y="516"/>
                </a:lnTo>
                <a:lnTo>
                  <a:pt x="494" y="509"/>
                </a:lnTo>
                <a:lnTo>
                  <a:pt x="509" y="504"/>
                </a:lnTo>
                <a:lnTo>
                  <a:pt x="524" y="498"/>
                </a:lnTo>
                <a:lnTo>
                  <a:pt x="537" y="491"/>
                </a:lnTo>
                <a:lnTo>
                  <a:pt x="551" y="483"/>
                </a:lnTo>
                <a:lnTo>
                  <a:pt x="564" y="476"/>
                </a:lnTo>
                <a:lnTo>
                  <a:pt x="576" y="468"/>
                </a:lnTo>
                <a:lnTo>
                  <a:pt x="589" y="458"/>
                </a:lnTo>
                <a:lnTo>
                  <a:pt x="599" y="449"/>
                </a:lnTo>
                <a:lnTo>
                  <a:pt x="611" y="439"/>
                </a:lnTo>
                <a:lnTo>
                  <a:pt x="621" y="429"/>
                </a:lnTo>
                <a:lnTo>
                  <a:pt x="631" y="419"/>
                </a:lnTo>
                <a:lnTo>
                  <a:pt x="639" y="407"/>
                </a:lnTo>
                <a:lnTo>
                  <a:pt x="648" y="396"/>
                </a:lnTo>
                <a:lnTo>
                  <a:pt x="656" y="384"/>
                </a:lnTo>
                <a:lnTo>
                  <a:pt x="663" y="372"/>
                </a:lnTo>
                <a:lnTo>
                  <a:pt x="669" y="361"/>
                </a:lnTo>
                <a:lnTo>
                  <a:pt x="675" y="349"/>
                </a:lnTo>
                <a:lnTo>
                  <a:pt x="680" y="336"/>
                </a:lnTo>
                <a:lnTo>
                  <a:pt x="683" y="322"/>
                </a:lnTo>
                <a:lnTo>
                  <a:pt x="686" y="309"/>
                </a:lnTo>
                <a:lnTo>
                  <a:pt x="688" y="296"/>
                </a:lnTo>
                <a:lnTo>
                  <a:pt x="690" y="282"/>
                </a:lnTo>
                <a:lnTo>
                  <a:pt x="690" y="269"/>
                </a:lnTo>
                <a:lnTo>
                  <a:pt x="690" y="255"/>
                </a:lnTo>
                <a:lnTo>
                  <a:pt x="688" y="240"/>
                </a:lnTo>
                <a:lnTo>
                  <a:pt x="686" y="227"/>
                </a:lnTo>
                <a:lnTo>
                  <a:pt x="683" y="214"/>
                </a:lnTo>
                <a:lnTo>
                  <a:pt x="680" y="202"/>
                </a:lnTo>
                <a:lnTo>
                  <a:pt x="675" y="189"/>
                </a:lnTo>
                <a:lnTo>
                  <a:pt x="669" y="177"/>
                </a:lnTo>
                <a:lnTo>
                  <a:pt x="663" y="164"/>
                </a:lnTo>
                <a:lnTo>
                  <a:pt x="656" y="152"/>
                </a:lnTo>
                <a:lnTo>
                  <a:pt x="648" y="140"/>
                </a:lnTo>
                <a:lnTo>
                  <a:pt x="639" y="130"/>
                </a:lnTo>
                <a:lnTo>
                  <a:pt x="631" y="118"/>
                </a:lnTo>
                <a:lnTo>
                  <a:pt x="621" y="108"/>
                </a:lnTo>
                <a:lnTo>
                  <a:pt x="611" y="98"/>
                </a:lnTo>
                <a:lnTo>
                  <a:pt x="599" y="88"/>
                </a:lnTo>
                <a:lnTo>
                  <a:pt x="589" y="78"/>
                </a:lnTo>
                <a:lnTo>
                  <a:pt x="576" y="70"/>
                </a:lnTo>
                <a:lnTo>
                  <a:pt x="564" y="62"/>
                </a:lnTo>
                <a:lnTo>
                  <a:pt x="551" y="53"/>
                </a:lnTo>
                <a:lnTo>
                  <a:pt x="537" y="47"/>
                </a:lnTo>
                <a:lnTo>
                  <a:pt x="524" y="40"/>
                </a:lnTo>
                <a:lnTo>
                  <a:pt x="509" y="33"/>
                </a:lnTo>
                <a:lnTo>
                  <a:pt x="494" y="27"/>
                </a:lnTo>
                <a:lnTo>
                  <a:pt x="479" y="22"/>
                </a:lnTo>
                <a:lnTo>
                  <a:pt x="464" y="17"/>
                </a:lnTo>
                <a:lnTo>
                  <a:pt x="447" y="12"/>
                </a:lnTo>
                <a:lnTo>
                  <a:pt x="430" y="8"/>
                </a:lnTo>
                <a:lnTo>
                  <a:pt x="413" y="7"/>
                </a:lnTo>
                <a:lnTo>
                  <a:pt x="397" y="3"/>
                </a:lnTo>
                <a:lnTo>
                  <a:pt x="380" y="2"/>
                </a:lnTo>
                <a:lnTo>
                  <a:pt x="361" y="0"/>
                </a:lnTo>
                <a:lnTo>
                  <a:pt x="345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3" name="Rectangle 13"/>
          <p:cNvSpPr>
            <a:spLocks noChangeArrowheads="1"/>
          </p:cNvSpPr>
          <p:nvPr/>
        </p:nvSpPr>
        <p:spPr bwMode="auto">
          <a:xfrm>
            <a:off x="5692775" y="5816045"/>
            <a:ext cx="7694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T</a:t>
            </a:r>
            <a:endParaRPr kumimoji="0" lang="pl-PL" sz="1800" b="1">
              <a:latin typeface="+mj-lt"/>
            </a:endParaRPr>
          </a:p>
        </p:txBody>
      </p:sp>
      <p:sp>
        <p:nvSpPr>
          <p:cNvPr id="130064" name="Rectangle 14"/>
          <p:cNvSpPr>
            <a:spLocks noChangeArrowheads="1"/>
          </p:cNvSpPr>
          <p:nvPr/>
        </p:nvSpPr>
        <p:spPr bwMode="auto">
          <a:xfrm>
            <a:off x="5788025" y="5816045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065" name="Rectangle 15"/>
          <p:cNvSpPr>
            <a:spLocks noChangeArrowheads="1"/>
          </p:cNvSpPr>
          <p:nvPr/>
        </p:nvSpPr>
        <p:spPr bwMode="auto">
          <a:xfrm>
            <a:off x="5838825" y="5816045"/>
            <a:ext cx="30296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MGF</a:t>
            </a:r>
            <a:endParaRPr kumimoji="0" lang="pl-PL" sz="1800" b="1">
              <a:latin typeface="+mj-lt"/>
            </a:endParaRPr>
          </a:p>
        </p:txBody>
      </p:sp>
      <p:sp>
        <p:nvSpPr>
          <p:cNvPr id="130066" name="Freeform 16"/>
          <p:cNvSpPr>
            <a:spLocks noEditPoints="1"/>
          </p:cNvSpPr>
          <p:nvPr/>
        </p:nvSpPr>
        <p:spPr bwMode="auto">
          <a:xfrm>
            <a:off x="6089650" y="5722383"/>
            <a:ext cx="425450" cy="49212"/>
          </a:xfrm>
          <a:custGeom>
            <a:avLst/>
            <a:gdLst>
              <a:gd name="T0" fmla="*/ 425450 w 534"/>
              <a:gd name="T1" fmla="*/ 49212 h 61"/>
              <a:gd name="T2" fmla="*/ 0 w 534"/>
              <a:gd name="T3" fmla="*/ 49212 h 61"/>
              <a:gd name="T4" fmla="*/ 0 w 534"/>
              <a:gd name="T5" fmla="*/ 20169 h 61"/>
              <a:gd name="T6" fmla="*/ 425450 w 534"/>
              <a:gd name="T7" fmla="*/ 20169 h 61"/>
              <a:gd name="T8" fmla="*/ 425450 w 534"/>
              <a:gd name="T9" fmla="*/ 49212 h 61"/>
              <a:gd name="T10" fmla="*/ 425450 w 534"/>
              <a:gd name="T11" fmla="*/ 8874 h 61"/>
              <a:gd name="T12" fmla="*/ 0 w 534"/>
              <a:gd name="T13" fmla="*/ 8874 h 61"/>
              <a:gd name="T14" fmla="*/ 0 w 534"/>
              <a:gd name="T15" fmla="*/ 0 h 61"/>
              <a:gd name="T16" fmla="*/ 425450 w 534"/>
              <a:gd name="T17" fmla="*/ 0 h 61"/>
              <a:gd name="T18" fmla="*/ 425450 w 534"/>
              <a:gd name="T19" fmla="*/ 8874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34"/>
              <a:gd name="T31" fmla="*/ 0 h 61"/>
              <a:gd name="T32" fmla="*/ 534 w 534"/>
              <a:gd name="T33" fmla="*/ 61 h 6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34" h="61">
                <a:moveTo>
                  <a:pt x="534" y="61"/>
                </a:moveTo>
                <a:lnTo>
                  <a:pt x="0" y="61"/>
                </a:lnTo>
                <a:lnTo>
                  <a:pt x="0" y="25"/>
                </a:lnTo>
                <a:lnTo>
                  <a:pt x="534" y="25"/>
                </a:lnTo>
                <a:lnTo>
                  <a:pt x="534" y="61"/>
                </a:lnTo>
                <a:close/>
                <a:moveTo>
                  <a:pt x="534" y="11"/>
                </a:moveTo>
                <a:lnTo>
                  <a:pt x="0" y="11"/>
                </a:lnTo>
                <a:lnTo>
                  <a:pt x="0" y="0"/>
                </a:lnTo>
                <a:lnTo>
                  <a:pt x="534" y="0"/>
                </a:lnTo>
                <a:lnTo>
                  <a:pt x="534" y="11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7" name="Line 17"/>
          <p:cNvSpPr>
            <a:spLocks noChangeShapeType="1"/>
          </p:cNvSpPr>
          <p:nvPr/>
        </p:nvSpPr>
        <p:spPr bwMode="auto">
          <a:xfrm>
            <a:off x="7246938" y="6231970"/>
            <a:ext cx="974725" cy="158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8" name="Freeform 18"/>
          <p:cNvSpPr>
            <a:spLocks/>
          </p:cNvSpPr>
          <p:nvPr/>
        </p:nvSpPr>
        <p:spPr bwMode="auto">
          <a:xfrm>
            <a:off x="7370763" y="6047820"/>
            <a:ext cx="549275" cy="425450"/>
          </a:xfrm>
          <a:custGeom>
            <a:avLst/>
            <a:gdLst>
              <a:gd name="T0" fmla="*/ 246063 w 692"/>
              <a:gd name="T1" fmla="*/ 794 h 536"/>
              <a:gd name="T2" fmla="*/ 206375 w 692"/>
              <a:gd name="T3" fmla="*/ 6350 h 536"/>
              <a:gd name="T4" fmla="*/ 167481 w 692"/>
              <a:gd name="T5" fmla="*/ 16669 h 536"/>
              <a:gd name="T6" fmla="*/ 131763 w 692"/>
              <a:gd name="T7" fmla="*/ 31750 h 536"/>
              <a:gd name="T8" fmla="*/ 100012 w 692"/>
              <a:gd name="T9" fmla="*/ 48419 h 536"/>
              <a:gd name="T10" fmla="*/ 72231 w 692"/>
              <a:gd name="T11" fmla="*/ 69850 h 536"/>
              <a:gd name="T12" fmla="*/ 46831 w 692"/>
              <a:gd name="T13" fmla="*/ 93662 h 536"/>
              <a:gd name="T14" fmla="*/ 26988 w 692"/>
              <a:gd name="T15" fmla="*/ 120650 h 536"/>
              <a:gd name="T16" fmla="*/ 12700 w 692"/>
              <a:gd name="T17" fmla="*/ 149225 h 536"/>
              <a:gd name="T18" fmla="*/ 3175 w 692"/>
              <a:gd name="T19" fmla="*/ 180181 h 536"/>
              <a:gd name="T20" fmla="*/ 0 w 692"/>
              <a:gd name="T21" fmla="*/ 212725 h 536"/>
              <a:gd name="T22" fmla="*/ 3175 w 692"/>
              <a:gd name="T23" fmla="*/ 245269 h 536"/>
              <a:gd name="T24" fmla="*/ 12700 w 692"/>
              <a:gd name="T25" fmla="*/ 275431 h 536"/>
              <a:gd name="T26" fmla="*/ 26988 w 692"/>
              <a:gd name="T27" fmla="*/ 304800 h 536"/>
              <a:gd name="T28" fmla="*/ 46831 w 692"/>
              <a:gd name="T29" fmla="*/ 330994 h 536"/>
              <a:gd name="T30" fmla="*/ 72231 w 692"/>
              <a:gd name="T31" fmla="*/ 356394 h 536"/>
              <a:gd name="T32" fmla="*/ 100012 w 692"/>
              <a:gd name="T33" fmla="*/ 377825 h 536"/>
              <a:gd name="T34" fmla="*/ 131763 w 692"/>
              <a:gd name="T35" fmla="*/ 394494 h 536"/>
              <a:gd name="T36" fmla="*/ 167481 w 692"/>
              <a:gd name="T37" fmla="*/ 409575 h 536"/>
              <a:gd name="T38" fmla="*/ 206375 w 692"/>
              <a:gd name="T39" fmla="*/ 418306 h 536"/>
              <a:gd name="T40" fmla="*/ 246063 w 692"/>
              <a:gd name="T41" fmla="*/ 423863 h 536"/>
              <a:gd name="T42" fmla="*/ 288925 w 692"/>
              <a:gd name="T43" fmla="*/ 425450 h 536"/>
              <a:gd name="T44" fmla="*/ 330200 w 692"/>
              <a:gd name="T45" fmla="*/ 421481 h 536"/>
              <a:gd name="T46" fmla="*/ 368300 w 692"/>
              <a:gd name="T47" fmla="*/ 413544 h 536"/>
              <a:gd name="T48" fmla="*/ 405606 w 692"/>
              <a:gd name="T49" fmla="*/ 400050 h 536"/>
              <a:gd name="T50" fmla="*/ 438944 w 692"/>
              <a:gd name="T51" fmla="*/ 382587 h 536"/>
              <a:gd name="T52" fmla="*/ 468313 w 692"/>
              <a:gd name="T53" fmla="*/ 362744 h 536"/>
              <a:gd name="T54" fmla="*/ 494506 w 692"/>
              <a:gd name="T55" fmla="*/ 340519 h 536"/>
              <a:gd name="T56" fmla="*/ 515938 w 692"/>
              <a:gd name="T57" fmla="*/ 313531 h 536"/>
              <a:gd name="T58" fmla="*/ 531813 w 692"/>
              <a:gd name="T59" fmla="*/ 285750 h 536"/>
              <a:gd name="T60" fmla="*/ 542925 w 692"/>
              <a:gd name="T61" fmla="*/ 255587 h 536"/>
              <a:gd name="T62" fmla="*/ 547688 w 692"/>
              <a:gd name="T63" fmla="*/ 223837 h 536"/>
              <a:gd name="T64" fmla="*/ 546894 w 692"/>
              <a:gd name="T65" fmla="*/ 190500 h 536"/>
              <a:gd name="T66" fmla="*/ 539750 w 692"/>
              <a:gd name="T67" fmla="*/ 160337 h 536"/>
              <a:gd name="T68" fmla="*/ 527050 w 692"/>
              <a:gd name="T69" fmla="*/ 129381 h 536"/>
              <a:gd name="T70" fmla="*/ 509588 w 692"/>
              <a:gd name="T71" fmla="*/ 103188 h 536"/>
              <a:gd name="T72" fmla="*/ 485775 w 692"/>
              <a:gd name="T73" fmla="*/ 77787 h 536"/>
              <a:gd name="T74" fmla="*/ 458788 w 692"/>
              <a:gd name="T75" fmla="*/ 55562 h 536"/>
              <a:gd name="T76" fmla="*/ 428625 w 692"/>
              <a:gd name="T77" fmla="*/ 36512 h 536"/>
              <a:gd name="T78" fmla="*/ 393700 w 692"/>
              <a:gd name="T79" fmla="*/ 20637 h 536"/>
              <a:gd name="T80" fmla="*/ 356394 w 692"/>
              <a:gd name="T81" fmla="*/ 8731 h 536"/>
              <a:gd name="T82" fmla="*/ 316706 w 692"/>
              <a:gd name="T83" fmla="*/ 2381 h 536"/>
              <a:gd name="T84" fmla="*/ 273844 w 692"/>
              <a:gd name="T85" fmla="*/ 0 h 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2"/>
              <a:gd name="T130" fmla="*/ 0 h 536"/>
              <a:gd name="T131" fmla="*/ 692 w 692"/>
              <a:gd name="T132" fmla="*/ 536 h 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2" h="536">
                <a:moveTo>
                  <a:pt x="345" y="0"/>
                </a:moveTo>
                <a:lnTo>
                  <a:pt x="329" y="0"/>
                </a:lnTo>
                <a:lnTo>
                  <a:pt x="310" y="1"/>
                </a:lnTo>
                <a:lnTo>
                  <a:pt x="293" y="3"/>
                </a:lnTo>
                <a:lnTo>
                  <a:pt x="277" y="6"/>
                </a:lnTo>
                <a:lnTo>
                  <a:pt x="260" y="8"/>
                </a:lnTo>
                <a:lnTo>
                  <a:pt x="243" y="11"/>
                </a:lnTo>
                <a:lnTo>
                  <a:pt x="226" y="16"/>
                </a:lnTo>
                <a:lnTo>
                  <a:pt x="211" y="21"/>
                </a:lnTo>
                <a:lnTo>
                  <a:pt x="196" y="26"/>
                </a:lnTo>
                <a:lnTo>
                  <a:pt x="181" y="33"/>
                </a:lnTo>
                <a:lnTo>
                  <a:pt x="166" y="40"/>
                </a:lnTo>
                <a:lnTo>
                  <a:pt x="153" y="46"/>
                </a:lnTo>
                <a:lnTo>
                  <a:pt x="139" y="53"/>
                </a:lnTo>
                <a:lnTo>
                  <a:pt x="126" y="61"/>
                </a:lnTo>
                <a:lnTo>
                  <a:pt x="114" y="70"/>
                </a:lnTo>
                <a:lnTo>
                  <a:pt x="101" y="78"/>
                </a:lnTo>
                <a:lnTo>
                  <a:pt x="91" y="88"/>
                </a:lnTo>
                <a:lnTo>
                  <a:pt x="79" y="98"/>
                </a:lnTo>
                <a:lnTo>
                  <a:pt x="69" y="108"/>
                </a:lnTo>
                <a:lnTo>
                  <a:pt x="59" y="118"/>
                </a:lnTo>
                <a:lnTo>
                  <a:pt x="51" y="130"/>
                </a:lnTo>
                <a:lnTo>
                  <a:pt x="42" y="140"/>
                </a:lnTo>
                <a:lnTo>
                  <a:pt x="34" y="152"/>
                </a:lnTo>
                <a:lnTo>
                  <a:pt x="27" y="163"/>
                </a:lnTo>
                <a:lnTo>
                  <a:pt x="22" y="177"/>
                </a:lnTo>
                <a:lnTo>
                  <a:pt x="16" y="188"/>
                </a:lnTo>
                <a:lnTo>
                  <a:pt x="12" y="202"/>
                </a:lnTo>
                <a:lnTo>
                  <a:pt x="7" y="213"/>
                </a:lnTo>
                <a:lnTo>
                  <a:pt x="4" y="227"/>
                </a:lnTo>
                <a:lnTo>
                  <a:pt x="2" y="240"/>
                </a:lnTo>
                <a:lnTo>
                  <a:pt x="0" y="255"/>
                </a:lnTo>
                <a:lnTo>
                  <a:pt x="0" y="268"/>
                </a:lnTo>
                <a:lnTo>
                  <a:pt x="0" y="282"/>
                </a:lnTo>
                <a:lnTo>
                  <a:pt x="2" y="295"/>
                </a:lnTo>
                <a:lnTo>
                  <a:pt x="4" y="309"/>
                </a:lnTo>
                <a:lnTo>
                  <a:pt x="7" y="322"/>
                </a:lnTo>
                <a:lnTo>
                  <a:pt x="12" y="335"/>
                </a:lnTo>
                <a:lnTo>
                  <a:pt x="16" y="347"/>
                </a:lnTo>
                <a:lnTo>
                  <a:pt x="22" y="360"/>
                </a:lnTo>
                <a:lnTo>
                  <a:pt x="27" y="372"/>
                </a:lnTo>
                <a:lnTo>
                  <a:pt x="34" y="384"/>
                </a:lnTo>
                <a:lnTo>
                  <a:pt x="42" y="395"/>
                </a:lnTo>
                <a:lnTo>
                  <a:pt x="51" y="407"/>
                </a:lnTo>
                <a:lnTo>
                  <a:pt x="59" y="417"/>
                </a:lnTo>
                <a:lnTo>
                  <a:pt x="69" y="429"/>
                </a:lnTo>
                <a:lnTo>
                  <a:pt x="79" y="439"/>
                </a:lnTo>
                <a:lnTo>
                  <a:pt x="91" y="449"/>
                </a:lnTo>
                <a:lnTo>
                  <a:pt x="101" y="457"/>
                </a:lnTo>
                <a:lnTo>
                  <a:pt x="114" y="467"/>
                </a:lnTo>
                <a:lnTo>
                  <a:pt x="126" y="476"/>
                </a:lnTo>
                <a:lnTo>
                  <a:pt x="139" y="482"/>
                </a:lnTo>
                <a:lnTo>
                  <a:pt x="153" y="491"/>
                </a:lnTo>
                <a:lnTo>
                  <a:pt x="166" y="497"/>
                </a:lnTo>
                <a:lnTo>
                  <a:pt x="181" y="504"/>
                </a:lnTo>
                <a:lnTo>
                  <a:pt x="196" y="509"/>
                </a:lnTo>
                <a:lnTo>
                  <a:pt x="211" y="516"/>
                </a:lnTo>
                <a:lnTo>
                  <a:pt x="226" y="521"/>
                </a:lnTo>
                <a:lnTo>
                  <a:pt x="243" y="524"/>
                </a:lnTo>
                <a:lnTo>
                  <a:pt x="260" y="527"/>
                </a:lnTo>
                <a:lnTo>
                  <a:pt x="277" y="531"/>
                </a:lnTo>
                <a:lnTo>
                  <a:pt x="293" y="532"/>
                </a:lnTo>
                <a:lnTo>
                  <a:pt x="310" y="534"/>
                </a:lnTo>
                <a:lnTo>
                  <a:pt x="329" y="536"/>
                </a:lnTo>
                <a:lnTo>
                  <a:pt x="345" y="536"/>
                </a:lnTo>
                <a:lnTo>
                  <a:pt x="364" y="536"/>
                </a:lnTo>
                <a:lnTo>
                  <a:pt x="381" y="534"/>
                </a:lnTo>
                <a:lnTo>
                  <a:pt x="399" y="532"/>
                </a:lnTo>
                <a:lnTo>
                  <a:pt x="416" y="531"/>
                </a:lnTo>
                <a:lnTo>
                  <a:pt x="432" y="527"/>
                </a:lnTo>
                <a:lnTo>
                  <a:pt x="449" y="524"/>
                </a:lnTo>
                <a:lnTo>
                  <a:pt x="464" y="521"/>
                </a:lnTo>
                <a:lnTo>
                  <a:pt x="481" y="516"/>
                </a:lnTo>
                <a:lnTo>
                  <a:pt x="496" y="509"/>
                </a:lnTo>
                <a:lnTo>
                  <a:pt x="511" y="504"/>
                </a:lnTo>
                <a:lnTo>
                  <a:pt x="525" y="497"/>
                </a:lnTo>
                <a:lnTo>
                  <a:pt x="540" y="491"/>
                </a:lnTo>
                <a:lnTo>
                  <a:pt x="553" y="482"/>
                </a:lnTo>
                <a:lnTo>
                  <a:pt x="566" y="476"/>
                </a:lnTo>
                <a:lnTo>
                  <a:pt x="578" y="467"/>
                </a:lnTo>
                <a:lnTo>
                  <a:pt x="590" y="457"/>
                </a:lnTo>
                <a:lnTo>
                  <a:pt x="602" y="449"/>
                </a:lnTo>
                <a:lnTo>
                  <a:pt x="612" y="439"/>
                </a:lnTo>
                <a:lnTo>
                  <a:pt x="623" y="429"/>
                </a:lnTo>
                <a:lnTo>
                  <a:pt x="632" y="417"/>
                </a:lnTo>
                <a:lnTo>
                  <a:pt x="642" y="407"/>
                </a:lnTo>
                <a:lnTo>
                  <a:pt x="650" y="395"/>
                </a:lnTo>
                <a:lnTo>
                  <a:pt x="657" y="384"/>
                </a:lnTo>
                <a:lnTo>
                  <a:pt x="664" y="372"/>
                </a:lnTo>
                <a:lnTo>
                  <a:pt x="670" y="360"/>
                </a:lnTo>
                <a:lnTo>
                  <a:pt x="675" y="347"/>
                </a:lnTo>
                <a:lnTo>
                  <a:pt x="680" y="335"/>
                </a:lnTo>
                <a:lnTo>
                  <a:pt x="684" y="322"/>
                </a:lnTo>
                <a:lnTo>
                  <a:pt x="687" y="309"/>
                </a:lnTo>
                <a:lnTo>
                  <a:pt x="689" y="295"/>
                </a:lnTo>
                <a:lnTo>
                  <a:pt x="690" y="282"/>
                </a:lnTo>
                <a:lnTo>
                  <a:pt x="692" y="268"/>
                </a:lnTo>
                <a:lnTo>
                  <a:pt x="690" y="255"/>
                </a:lnTo>
                <a:lnTo>
                  <a:pt x="689" y="240"/>
                </a:lnTo>
                <a:lnTo>
                  <a:pt x="687" y="227"/>
                </a:lnTo>
                <a:lnTo>
                  <a:pt x="684" y="213"/>
                </a:lnTo>
                <a:lnTo>
                  <a:pt x="680" y="202"/>
                </a:lnTo>
                <a:lnTo>
                  <a:pt x="675" y="188"/>
                </a:lnTo>
                <a:lnTo>
                  <a:pt x="670" y="177"/>
                </a:lnTo>
                <a:lnTo>
                  <a:pt x="664" y="163"/>
                </a:lnTo>
                <a:lnTo>
                  <a:pt x="657" y="152"/>
                </a:lnTo>
                <a:lnTo>
                  <a:pt x="650" y="140"/>
                </a:lnTo>
                <a:lnTo>
                  <a:pt x="642" y="130"/>
                </a:lnTo>
                <a:lnTo>
                  <a:pt x="632" y="118"/>
                </a:lnTo>
                <a:lnTo>
                  <a:pt x="623" y="108"/>
                </a:lnTo>
                <a:lnTo>
                  <a:pt x="612" y="98"/>
                </a:lnTo>
                <a:lnTo>
                  <a:pt x="602" y="88"/>
                </a:lnTo>
                <a:lnTo>
                  <a:pt x="590" y="78"/>
                </a:lnTo>
                <a:lnTo>
                  <a:pt x="578" y="70"/>
                </a:lnTo>
                <a:lnTo>
                  <a:pt x="566" y="61"/>
                </a:lnTo>
                <a:lnTo>
                  <a:pt x="553" y="53"/>
                </a:lnTo>
                <a:lnTo>
                  <a:pt x="540" y="46"/>
                </a:lnTo>
                <a:lnTo>
                  <a:pt x="525" y="40"/>
                </a:lnTo>
                <a:lnTo>
                  <a:pt x="511" y="33"/>
                </a:lnTo>
                <a:lnTo>
                  <a:pt x="496" y="26"/>
                </a:lnTo>
                <a:lnTo>
                  <a:pt x="481" y="21"/>
                </a:lnTo>
                <a:lnTo>
                  <a:pt x="464" y="16"/>
                </a:lnTo>
                <a:lnTo>
                  <a:pt x="449" y="11"/>
                </a:lnTo>
                <a:lnTo>
                  <a:pt x="432" y="8"/>
                </a:lnTo>
                <a:lnTo>
                  <a:pt x="416" y="6"/>
                </a:lnTo>
                <a:lnTo>
                  <a:pt x="399" y="3"/>
                </a:lnTo>
                <a:lnTo>
                  <a:pt x="381" y="1"/>
                </a:lnTo>
                <a:lnTo>
                  <a:pt x="364" y="0"/>
                </a:lnTo>
                <a:lnTo>
                  <a:pt x="345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69" name="Freeform 19"/>
          <p:cNvSpPr>
            <a:spLocks/>
          </p:cNvSpPr>
          <p:nvPr/>
        </p:nvSpPr>
        <p:spPr bwMode="auto">
          <a:xfrm>
            <a:off x="7370763" y="6047820"/>
            <a:ext cx="549275" cy="425450"/>
          </a:xfrm>
          <a:custGeom>
            <a:avLst/>
            <a:gdLst>
              <a:gd name="T0" fmla="*/ 246063 w 692"/>
              <a:gd name="T1" fmla="*/ 794 h 536"/>
              <a:gd name="T2" fmla="*/ 206375 w 692"/>
              <a:gd name="T3" fmla="*/ 6350 h 536"/>
              <a:gd name="T4" fmla="*/ 167481 w 692"/>
              <a:gd name="T5" fmla="*/ 16669 h 536"/>
              <a:gd name="T6" fmla="*/ 131763 w 692"/>
              <a:gd name="T7" fmla="*/ 31750 h 536"/>
              <a:gd name="T8" fmla="*/ 100012 w 692"/>
              <a:gd name="T9" fmla="*/ 48419 h 536"/>
              <a:gd name="T10" fmla="*/ 72231 w 692"/>
              <a:gd name="T11" fmla="*/ 69850 h 536"/>
              <a:gd name="T12" fmla="*/ 46831 w 692"/>
              <a:gd name="T13" fmla="*/ 93662 h 536"/>
              <a:gd name="T14" fmla="*/ 26988 w 692"/>
              <a:gd name="T15" fmla="*/ 120650 h 536"/>
              <a:gd name="T16" fmla="*/ 12700 w 692"/>
              <a:gd name="T17" fmla="*/ 149225 h 536"/>
              <a:gd name="T18" fmla="*/ 3175 w 692"/>
              <a:gd name="T19" fmla="*/ 180181 h 536"/>
              <a:gd name="T20" fmla="*/ 0 w 692"/>
              <a:gd name="T21" fmla="*/ 212725 h 536"/>
              <a:gd name="T22" fmla="*/ 3175 w 692"/>
              <a:gd name="T23" fmla="*/ 245269 h 536"/>
              <a:gd name="T24" fmla="*/ 12700 w 692"/>
              <a:gd name="T25" fmla="*/ 275431 h 536"/>
              <a:gd name="T26" fmla="*/ 26988 w 692"/>
              <a:gd name="T27" fmla="*/ 304800 h 536"/>
              <a:gd name="T28" fmla="*/ 46831 w 692"/>
              <a:gd name="T29" fmla="*/ 330994 h 536"/>
              <a:gd name="T30" fmla="*/ 72231 w 692"/>
              <a:gd name="T31" fmla="*/ 356394 h 536"/>
              <a:gd name="T32" fmla="*/ 100012 w 692"/>
              <a:gd name="T33" fmla="*/ 377825 h 536"/>
              <a:gd name="T34" fmla="*/ 131763 w 692"/>
              <a:gd name="T35" fmla="*/ 394494 h 536"/>
              <a:gd name="T36" fmla="*/ 167481 w 692"/>
              <a:gd name="T37" fmla="*/ 409575 h 536"/>
              <a:gd name="T38" fmla="*/ 206375 w 692"/>
              <a:gd name="T39" fmla="*/ 418306 h 536"/>
              <a:gd name="T40" fmla="*/ 246063 w 692"/>
              <a:gd name="T41" fmla="*/ 423863 h 536"/>
              <a:gd name="T42" fmla="*/ 288925 w 692"/>
              <a:gd name="T43" fmla="*/ 425450 h 536"/>
              <a:gd name="T44" fmla="*/ 330200 w 692"/>
              <a:gd name="T45" fmla="*/ 421481 h 536"/>
              <a:gd name="T46" fmla="*/ 368300 w 692"/>
              <a:gd name="T47" fmla="*/ 413544 h 536"/>
              <a:gd name="T48" fmla="*/ 405606 w 692"/>
              <a:gd name="T49" fmla="*/ 400050 h 536"/>
              <a:gd name="T50" fmla="*/ 438944 w 692"/>
              <a:gd name="T51" fmla="*/ 382587 h 536"/>
              <a:gd name="T52" fmla="*/ 468313 w 692"/>
              <a:gd name="T53" fmla="*/ 362744 h 536"/>
              <a:gd name="T54" fmla="*/ 494506 w 692"/>
              <a:gd name="T55" fmla="*/ 340519 h 536"/>
              <a:gd name="T56" fmla="*/ 515938 w 692"/>
              <a:gd name="T57" fmla="*/ 313531 h 536"/>
              <a:gd name="T58" fmla="*/ 531813 w 692"/>
              <a:gd name="T59" fmla="*/ 285750 h 536"/>
              <a:gd name="T60" fmla="*/ 542925 w 692"/>
              <a:gd name="T61" fmla="*/ 255587 h 536"/>
              <a:gd name="T62" fmla="*/ 547688 w 692"/>
              <a:gd name="T63" fmla="*/ 223837 h 536"/>
              <a:gd name="T64" fmla="*/ 546894 w 692"/>
              <a:gd name="T65" fmla="*/ 190500 h 536"/>
              <a:gd name="T66" fmla="*/ 539750 w 692"/>
              <a:gd name="T67" fmla="*/ 160337 h 536"/>
              <a:gd name="T68" fmla="*/ 527050 w 692"/>
              <a:gd name="T69" fmla="*/ 129381 h 536"/>
              <a:gd name="T70" fmla="*/ 509588 w 692"/>
              <a:gd name="T71" fmla="*/ 103188 h 536"/>
              <a:gd name="T72" fmla="*/ 485775 w 692"/>
              <a:gd name="T73" fmla="*/ 77787 h 536"/>
              <a:gd name="T74" fmla="*/ 458788 w 692"/>
              <a:gd name="T75" fmla="*/ 55562 h 536"/>
              <a:gd name="T76" fmla="*/ 428625 w 692"/>
              <a:gd name="T77" fmla="*/ 36512 h 536"/>
              <a:gd name="T78" fmla="*/ 393700 w 692"/>
              <a:gd name="T79" fmla="*/ 20637 h 536"/>
              <a:gd name="T80" fmla="*/ 356394 w 692"/>
              <a:gd name="T81" fmla="*/ 8731 h 536"/>
              <a:gd name="T82" fmla="*/ 316706 w 692"/>
              <a:gd name="T83" fmla="*/ 2381 h 536"/>
              <a:gd name="T84" fmla="*/ 273844 w 692"/>
              <a:gd name="T85" fmla="*/ 0 h 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2"/>
              <a:gd name="T130" fmla="*/ 0 h 536"/>
              <a:gd name="T131" fmla="*/ 692 w 692"/>
              <a:gd name="T132" fmla="*/ 536 h 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2" h="536">
                <a:moveTo>
                  <a:pt x="345" y="0"/>
                </a:moveTo>
                <a:lnTo>
                  <a:pt x="329" y="0"/>
                </a:lnTo>
                <a:lnTo>
                  <a:pt x="310" y="1"/>
                </a:lnTo>
                <a:lnTo>
                  <a:pt x="293" y="3"/>
                </a:lnTo>
                <a:lnTo>
                  <a:pt x="277" y="6"/>
                </a:lnTo>
                <a:lnTo>
                  <a:pt x="260" y="8"/>
                </a:lnTo>
                <a:lnTo>
                  <a:pt x="243" y="11"/>
                </a:lnTo>
                <a:lnTo>
                  <a:pt x="226" y="16"/>
                </a:lnTo>
                <a:lnTo>
                  <a:pt x="211" y="21"/>
                </a:lnTo>
                <a:lnTo>
                  <a:pt x="196" y="26"/>
                </a:lnTo>
                <a:lnTo>
                  <a:pt x="181" y="33"/>
                </a:lnTo>
                <a:lnTo>
                  <a:pt x="166" y="40"/>
                </a:lnTo>
                <a:lnTo>
                  <a:pt x="153" y="46"/>
                </a:lnTo>
                <a:lnTo>
                  <a:pt x="139" y="53"/>
                </a:lnTo>
                <a:lnTo>
                  <a:pt x="126" y="61"/>
                </a:lnTo>
                <a:lnTo>
                  <a:pt x="114" y="70"/>
                </a:lnTo>
                <a:lnTo>
                  <a:pt x="101" y="78"/>
                </a:lnTo>
                <a:lnTo>
                  <a:pt x="91" y="88"/>
                </a:lnTo>
                <a:lnTo>
                  <a:pt x="79" y="98"/>
                </a:lnTo>
                <a:lnTo>
                  <a:pt x="69" y="108"/>
                </a:lnTo>
                <a:lnTo>
                  <a:pt x="59" y="118"/>
                </a:lnTo>
                <a:lnTo>
                  <a:pt x="51" y="130"/>
                </a:lnTo>
                <a:lnTo>
                  <a:pt x="42" y="140"/>
                </a:lnTo>
                <a:lnTo>
                  <a:pt x="34" y="152"/>
                </a:lnTo>
                <a:lnTo>
                  <a:pt x="27" y="163"/>
                </a:lnTo>
                <a:lnTo>
                  <a:pt x="22" y="177"/>
                </a:lnTo>
                <a:lnTo>
                  <a:pt x="16" y="188"/>
                </a:lnTo>
                <a:lnTo>
                  <a:pt x="12" y="202"/>
                </a:lnTo>
                <a:lnTo>
                  <a:pt x="7" y="213"/>
                </a:lnTo>
                <a:lnTo>
                  <a:pt x="4" y="227"/>
                </a:lnTo>
                <a:lnTo>
                  <a:pt x="2" y="240"/>
                </a:lnTo>
                <a:lnTo>
                  <a:pt x="0" y="255"/>
                </a:lnTo>
                <a:lnTo>
                  <a:pt x="0" y="268"/>
                </a:lnTo>
                <a:lnTo>
                  <a:pt x="0" y="282"/>
                </a:lnTo>
                <a:lnTo>
                  <a:pt x="2" y="295"/>
                </a:lnTo>
                <a:lnTo>
                  <a:pt x="4" y="309"/>
                </a:lnTo>
                <a:lnTo>
                  <a:pt x="7" y="322"/>
                </a:lnTo>
                <a:lnTo>
                  <a:pt x="12" y="335"/>
                </a:lnTo>
                <a:lnTo>
                  <a:pt x="16" y="347"/>
                </a:lnTo>
                <a:lnTo>
                  <a:pt x="22" y="360"/>
                </a:lnTo>
                <a:lnTo>
                  <a:pt x="27" y="372"/>
                </a:lnTo>
                <a:lnTo>
                  <a:pt x="34" y="384"/>
                </a:lnTo>
                <a:lnTo>
                  <a:pt x="42" y="395"/>
                </a:lnTo>
                <a:lnTo>
                  <a:pt x="51" y="407"/>
                </a:lnTo>
                <a:lnTo>
                  <a:pt x="59" y="417"/>
                </a:lnTo>
                <a:lnTo>
                  <a:pt x="69" y="429"/>
                </a:lnTo>
                <a:lnTo>
                  <a:pt x="79" y="439"/>
                </a:lnTo>
                <a:lnTo>
                  <a:pt x="91" y="449"/>
                </a:lnTo>
                <a:lnTo>
                  <a:pt x="101" y="457"/>
                </a:lnTo>
                <a:lnTo>
                  <a:pt x="114" y="467"/>
                </a:lnTo>
                <a:lnTo>
                  <a:pt x="126" y="476"/>
                </a:lnTo>
                <a:lnTo>
                  <a:pt x="139" y="482"/>
                </a:lnTo>
                <a:lnTo>
                  <a:pt x="153" y="491"/>
                </a:lnTo>
                <a:lnTo>
                  <a:pt x="166" y="497"/>
                </a:lnTo>
                <a:lnTo>
                  <a:pt x="181" y="504"/>
                </a:lnTo>
                <a:lnTo>
                  <a:pt x="196" y="509"/>
                </a:lnTo>
                <a:lnTo>
                  <a:pt x="211" y="516"/>
                </a:lnTo>
                <a:lnTo>
                  <a:pt x="226" y="521"/>
                </a:lnTo>
                <a:lnTo>
                  <a:pt x="243" y="524"/>
                </a:lnTo>
                <a:lnTo>
                  <a:pt x="260" y="527"/>
                </a:lnTo>
                <a:lnTo>
                  <a:pt x="277" y="531"/>
                </a:lnTo>
                <a:lnTo>
                  <a:pt x="293" y="532"/>
                </a:lnTo>
                <a:lnTo>
                  <a:pt x="310" y="534"/>
                </a:lnTo>
                <a:lnTo>
                  <a:pt x="329" y="536"/>
                </a:lnTo>
                <a:lnTo>
                  <a:pt x="345" y="536"/>
                </a:lnTo>
                <a:lnTo>
                  <a:pt x="364" y="536"/>
                </a:lnTo>
                <a:lnTo>
                  <a:pt x="381" y="534"/>
                </a:lnTo>
                <a:lnTo>
                  <a:pt x="399" y="532"/>
                </a:lnTo>
                <a:lnTo>
                  <a:pt x="416" y="531"/>
                </a:lnTo>
                <a:lnTo>
                  <a:pt x="432" y="527"/>
                </a:lnTo>
                <a:lnTo>
                  <a:pt x="449" y="524"/>
                </a:lnTo>
                <a:lnTo>
                  <a:pt x="464" y="521"/>
                </a:lnTo>
                <a:lnTo>
                  <a:pt x="481" y="516"/>
                </a:lnTo>
                <a:lnTo>
                  <a:pt x="496" y="509"/>
                </a:lnTo>
                <a:lnTo>
                  <a:pt x="511" y="504"/>
                </a:lnTo>
                <a:lnTo>
                  <a:pt x="525" y="497"/>
                </a:lnTo>
                <a:lnTo>
                  <a:pt x="540" y="491"/>
                </a:lnTo>
                <a:lnTo>
                  <a:pt x="553" y="482"/>
                </a:lnTo>
                <a:lnTo>
                  <a:pt x="566" y="476"/>
                </a:lnTo>
                <a:lnTo>
                  <a:pt x="578" y="467"/>
                </a:lnTo>
                <a:lnTo>
                  <a:pt x="590" y="457"/>
                </a:lnTo>
                <a:lnTo>
                  <a:pt x="602" y="449"/>
                </a:lnTo>
                <a:lnTo>
                  <a:pt x="612" y="439"/>
                </a:lnTo>
                <a:lnTo>
                  <a:pt x="623" y="429"/>
                </a:lnTo>
                <a:lnTo>
                  <a:pt x="632" y="417"/>
                </a:lnTo>
                <a:lnTo>
                  <a:pt x="642" y="407"/>
                </a:lnTo>
                <a:lnTo>
                  <a:pt x="650" y="395"/>
                </a:lnTo>
                <a:lnTo>
                  <a:pt x="657" y="384"/>
                </a:lnTo>
                <a:lnTo>
                  <a:pt x="664" y="372"/>
                </a:lnTo>
                <a:lnTo>
                  <a:pt x="670" y="360"/>
                </a:lnTo>
                <a:lnTo>
                  <a:pt x="675" y="347"/>
                </a:lnTo>
                <a:lnTo>
                  <a:pt x="680" y="335"/>
                </a:lnTo>
                <a:lnTo>
                  <a:pt x="684" y="322"/>
                </a:lnTo>
                <a:lnTo>
                  <a:pt x="687" y="309"/>
                </a:lnTo>
                <a:lnTo>
                  <a:pt x="689" y="295"/>
                </a:lnTo>
                <a:lnTo>
                  <a:pt x="690" y="282"/>
                </a:lnTo>
                <a:lnTo>
                  <a:pt x="692" y="268"/>
                </a:lnTo>
                <a:lnTo>
                  <a:pt x="690" y="255"/>
                </a:lnTo>
                <a:lnTo>
                  <a:pt x="689" y="240"/>
                </a:lnTo>
                <a:lnTo>
                  <a:pt x="687" y="227"/>
                </a:lnTo>
                <a:lnTo>
                  <a:pt x="684" y="213"/>
                </a:lnTo>
                <a:lnTo>
                  <a:pt x="680" y="202"/>
                </a:lnTo>
                <a:lnTo>
                  <a:pt x="675" y="188"/>
                </a:lnTo>
                <a:lnTo>
                  <a:pt x="670" y="177"/>
                </a:lnTo>
                <a:lnTo>
                  <a:pt x="664" y="163"/>
                </a:lnTo>
                <a:lnTo>
                  <a:pt x="657" y="152"/>
                </a:lnTo>
                <a:lnTo>
                  <a:pt x="650" y="140"/>
                </a:lnTo>
                <a:lnTo>
                  <a:pt x="642" y="130"/>
                </a:lnTo>
                <a:lnTo>
                  <a:pt x="632" y="118"/>
                </a:lnTo>
                <a:lnTo>
                  <a:pt x="623" y="108"/>
                </a:lnTo>
                <a:lnTo>
                  <a:pt x="612" y="98"/>
                </a:lnTo>
                <a:lnTo>
                  <a:pt x="602" y="88"/>
                </a:lnTo>
                <a:lnTo>
                  <a:pt x="590" y="78"/>
                </a:lnTo>
                <a:lnTo>
                  <a:pt x="578" y="70"/>
                </a:lnTo>
                <a:lnTo>
                  <a:pt x="566" y="61"/>
                </a:lnTo>
                <a:lnTo>
                  <a:pt x="553" y="53"/>
                </a:lnTo>
                <a:lnTo>
                  <a:pt x="540" y="46"/>
                </a:lnTo>
                <a:lnTo>
                  <a:pt x="525" y="40"/>
                </a:lnTo>
                <a:lnTo>
                  <a:pt x="511" y="33"/>
                </a:lnTo>
                <a:lnTo>
                  <a:pt x="496" y="26"/>
                </a:lnTo>
                <a:lnTo>
                  <a:pt x="481" y="21"/>
                </a:lnTo>
                <a:lnTo>
                  <a:pt x="464" y="16"/>
                </a:lnTo>
                <a:lnTo>
                  <a:pt x="449" y="11"/>
                </a:lnTo>
                <a:lnTo>
                  <a:pt x="432" y="8"/>
                </a:lnTo>
                <a:lnTo>
                  <a:pt x="416" y="6"/>
                </a:lnTo>
                <a:lnTo>
                  <a:pt x="399" y="3"/>
                </a:lnTo>
                <a:lnTo>
                  <a:pt x="381" y="1"/>
                </a:lnTo>
                <a:lnTo>
                  <a:pt x="364" y="0"/>
                </a:lnTo>
                <a:lnTo>
                  <a:pt x="345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0" name="Rectangle 20"/>
          <p:cNvSpPr>
            <a:spLocks noChangeArrowheads="1"/>
          </p:cNvSpPr>
          <p:nvPr/>
        </p:nvSpPr>
        <p:spPr bwMode="auto">
          <a:xfrm>
            <a:off x="7437438" y="6179583"/>
            <a:ext cx="4167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I</a:t>
            </a:r>
            <a:endParaRPr kumimoji="0" lang="pl-PL" sz="1800" b="1">
              <a:latin typeface="+mj-lt"/>
            </a:endParaRPr>
          </a:p>
        </p:txBody>
      </p:sp>
      <p:sp>
        <p:nvSpPr>
          <p:cNvPr id="130071" name="Rectangle 21"/>
          <p:cNvSpPr>
            <a:spLocks noChangeArrowheads="1"/>
          </p:cNvSpPr>
          <p:nvPr/>
        </p:nvSpPr>
        <p:spPr bwMode="auto">
          <a:xfrm>
            <a:off x="7481888" y="6179583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072" name="Rectangle 22"/>
          <p:cNvSpPr>
            <a:spLocks noChangeArrowheads="1"/>
          </p:cNvSpPr>
          <p:nvPr/>
        </p:nvSpPr>
        <p:spPr bwMode="auto">
          <a:xfrm>
            <a:off x="7534275" y="6179583"/>
            <a:ext cx="25487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BGF</a:t>
            </a:r>
            <a:endParaRPr kumimoji="0" lang="pl-PL" sz="1800" b="1">
              <a:latin typeface="+mj-lt"/>
            </a:endParaRPr>
          </a:p>
        </p:txBody>
      </p:sp>
      <p:sp>
        <p:nvSpPr>
          <p:cNvPr id="130073" name="Line 23"/>
          <p:cNvSpPr>
            <a:spLocks noChangeShapeType="1"/>
          </p:cNvSpPr>
          <p:nvPr/>
        </p:nvSpPr>
        <p:spPr bwMode="auto">
          <a:xfrm>
            <a:off x="5907088" y="3985658"/>
            <a:ext cx="608012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4" name="Line 24"/>
          <p:cNvSpPr>
            <a:spLocks noChangeShapeType="1"/>
          </p:cNvSpPr>
          <p:nvPr/>
        </p:nvSpPr>
        <p:spPr bwMode="auto">
          <a:xfrm>
            <a:off x="7796213" y="2652158"/>
            <a:ext cx="425450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5" name="Line 25"/>
          <p:cNvSpPr>
            <a:spLocks noChangeShapeType="1"/>
          </p:cNvSpPr>
          <p:nvPr/>
        </p:nvSpPr>
        <p:spPr bwMode="auto">
          <a:xfrm>
            <a:off x="7553325" y="3014108"/>
            <a:ext cx="1588" cy="188277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6" name="Freeform 26"/>
          <p:cNvSpPr>
            <a:spLocks/>
          </p:cNvSpPr>
          <p:nvPr/>
        </p:nvSpPr>
        <p:spPr bwMode="auto">
          <a:xfrm>
            <a:off x="3055938" y="1520270"/>
            <a:ext cx="1609725" cy="376238"/>
          </a:xfrm>
          <a:custGeom>
            <a:avLst/>
            <a:gdLst>
              <a:gd name="T0" fmla="*/ 57150 w 2028"/>
              <a:gd name="T1" fmla="*/ 0 h 473"/>
              <a:gd name="T2" fmla="*/ 43656 w 2028"/>
              <a:gd name="T3" fmla="*/ 3182 h 473"/>
              <a:gd name="T4" fmla="*/ 33338 w 2028"/>
              <a:gd name="T5" fmla="*/ 7159 h 473"/>
              <a:gd name="T6" fmla="*/ 22225 w 2028"/>
              <a:gd name="T7" fmla="*/ 13522 h 473"/>
              <a:gd name="T8" fmla="*/ 14288 w 2028"/>
              <a:gd name="T9" fmla="*/ 23067 h 473"/>
              <a:gd name="T10" fmla="*/ 7938 w 2028"/>
              <a:gd name="T11" fmla="*/ 32613 h 473"/>
              <a:gd name="T12" fmla="*/ 2381 w 2028"/>
              <a:gd name="T13" fmla="*/ 44544 h 473"/>
              <a:gd name="T14" fmla="*/ 0 w 2028"/>
              <a:gd name="T15" fmla="*/ 56475 h 473"/>
              <a:gd name="T16" fmla="*/ 0 w 2028"/>
              <a:gd name="T17" fmla="*/ 314195 h 473"/>
              <a:gd name="T18" fmla="*/ 1588 w 2028"/>
              <a:gd name="T19" fmla="*/ 326126 h 473"/>
              <a:gd name="T20" fmla="*/ 5556 w 2028"/>
              <a:gd name="T21" fmla="*/ 338057 h 473"/>
              <a:gd name="T22" fmla="*/ 10319 w 2028"/>
              <a:gd name="T23" fmla="*/ 348398 h 473"/>
              <a:gd name="T24" fmla="*/ 18256 w 2028"/>
              <a:gd name="T25" fmla="*/ 357943 h 473"/>
              <a:gd name="T26" fmla="*/ 27781 w 2028"/>
              <a:gd name="T27" fmla="*/ 365897 h 473"/>
              <a:gd name="T28" fmla="*/ 38894 w 2028"/>
              <a:gd name="T29" fmla="*/ 371465 h 473"/>
              <a:gd name="T30" fmla="*/ 50800 w 2028"/>
              <a:gd name="T31" fmla="*/ 375443 h 473"/>
              <a:gd name="T32" fmla="*/ 62706 w 2028"/>
              <a:gd name="T33" fmla="*/ 376238 h 473"/>
              <a:gd name="T34" fmla="*/ 1552575 w 2028"/>
              <a:gd name="T35" fmla="*/ 376238 h 473"/>
              <a:gd name="T36" fmla="*/ 1564481 w 2028"/>
              <a:gd name="T37" fmla="*/ 373852 h 473"/>
              <a:gd name="T38" fmla="*/ 1576388 w 2028"/>
              <a:gd name="T39" fmla="*/ 368284 h 473"/>
              <a:gd name="T40" fmla="*/ 1585913 w 2028"/>
              <a:gd name="T41" fmla="*/ 361920 h 473"/>
              <a:gd name="T42" fmla="*/ 1594644 w 2028"/>
              <a:gd name="T43" fmla="*/ 353966 h 473"/>
              <a:gd name="T44" fmla="*/ 1601788 w 2028"/>
              <a:gd name="T45" fmla="*/ 342830 h 473"/>
              <a:gd name="T46" fmla="*/ 1605756 w 2028"/>
              <a:gd name="T47" fmla="*/ 332489 h 473"/>
              <a:gd name="T48" fmla="*/ 1608138 w 2028"/>
              <a:gd name="T49" fmla="*/ 320558 h 473"/>
              <a:gd name="T50" fmla="*/ 1609725 w 2028"/>
              <a:gd name="T51" fmla="*/ 62839 h 473"/>
              <a:gd name="T52" fmla="*/ 1608138 w 2028"/>
              <a:gd name="T53" fmla="*/ 49317 h 473"/>
              <a:gd name="T54" fmla="*/ 1604169 w 2028"/>
              <a:gd name="T55" fmla="*/ 37385 h 473"/>
              <a:gd name="T56" fmla="*/ 1597819 w 2028"/>
              <a:gd name="T57" fmla="*/ 27045 h 473"/>
              <a:gd name="T58" fmla="*/ 1590675 w 2028"/>
              <a:gd name="T59" fmla="*/ 17499 h 473"/>
              <a:gd name="T60" fmla="*/ 1581944 w 2028"/>
              <a:gd name="T61" fmla="*/ 11136 h 473"/>
              <a:gd name="T62" fmla="*/ 1570831 w 2028"/>
              <a:gd name="T63" fmla="*/ 3977 h 473"/>
              <a:gd name="T64" fmla="*/ 1558925 w 2028"/>
              <a:gd name="T65" fmla="*/ 1591 h 473"/>
              <a:gd name="T66" fmla="*/ 1545431 w 2028"/>
              <a:gd name="T67" fmla="*/ 0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028"/>
              <a:gd name="T103" fmla="*/ 0 h 473"/>
              <a:gd name="T104" fmla="*/ 2028 w 2028"/>
              <a:gd name="T105" fmla="*/ 473 h 4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028" h="473">
                <a:moveTo>
                  <a:pt x="79" y="0"/>
                </a:moveTo>
                <a:lnTo>
                  <a:pt x="72" y="0"/>
                </a:lnTo>
                <a:lnTo>
                  <a:pt x="64" y="2"/>
                </a:lnTo>
                <a:lnTo>
                  <a:pt x="55" y="4"/>
                </a:lnTo>
                <a:lnTo>
                  <a:pt x="49" y="5"/>
                </a:lnTo>
                <a:lnTo>
                  <a:pt x="42" y="9"/>
                </a:lnTo>
                <a:lnTo>
                  <a:pt x="35" y="14"/>
                </a:lnTo>
                <a:lnTo>
                  <a:pt x="28" y="17"/>
                </a:lnTo>
                <a:lnTo>
                  <a:pt x="23" y="22"/>
                </a:lnTo>
                <a:lnTo>
                  <a:pt x="18" y="29"/>
                </a:lnTo>
                <a:lnTo>
                  <a:pt x="13" y="34"/>
                </a:lnTo>
                <a:lnTo>
                  <a:pt x="10" y="41"/>
                </a:lnTo>
                <a:lnTo>
                  <a:pt x="7" y="47"/>
                </a:lnTo>
                <a:lnTo>
                  <a:pt x="3" y="56"/>
                </a:lnTo>
                <a:lnTo>
                  <a:pt x="2" y="62"/>
                </a:lnTo>
                <a:lnTo>
                  <a:pt x="0" y="71"/>
                </a:lnTo>
                <a:lnTo>
                  <a:pt x="0" y="79"/>
                </a:lnTo>
                <a:lnTo>
                  <a:pt x="0" y="395"/>
                </a:lnTo>
                <a:lnTo>
                  <a:pt x="0" y="403"/>
                </a:lnTo>
                <a:lnTo>
                  <a:pt x="2" y="410"/>
                </a:lnTo>
                <a:lnTo>
                  <a:pt x="3" y="418"/>
                </a:lnTo>
                <a:lnTo>
                  <a:pt x="7" y="425"/>
                </a:lnTo>
                <a:lnTo>
                  <a:pt x="10" y="431"/>
                </a:lnTo>
                <a:lnTo>
                  <a:pt x="13" y="438"/>
                </a:lnTo>
                <a:lnTo>
                  <a:pt x="18" y="445"/>
                </a:lnTo>
                <a:lnTo>
                  <a:pt x="23" y="450"/>
                </a:lnTo>
                <a:lnTo>
                  <a:pt x="28" y="455"/>
                </a:lnTo>
                <a:lnTo>
                  <a:pt x="35" y="460"/>
                </a:lnTo>
                <a:lnTo>
                  <a:pt x="42" y="463"/>
                </a:lnTo>
                <a:lnTo>
                  <a:pt x="49" y="467"/>
                </a:lnTo>
                <a:lnTo>
                  <a:pt x="55" y="470"/>
                </a:lnTo>
                <a:lnTo>
                  <a:pt x="64" y="472"/>
                </a:lnTo>
                <a:lnTo>
                  <a:pt x="72" y="473"/>
                </a:lnTo>
                <a:lnTo>
                  <a:pt x="79" y="473"/>
                </a:lnTo>
                <a:lnTo>
                  <a:pt x="1947" y="473"/>
                </a:lnTo>
                <a:lnTo>
                  <a:pt x="1956" y="473"/>
                </a:lnTo>
                <a:lnTo>
                  <a:pt x="1964" y="472"/>
                </a:lnTo>
                <a:lnTo>
                  <a:pt x="1971" y="470"/>
                </a:lnTo>
                <a:lnTo>
                  <a:pt x="1979" y="467"/>
                </a:lnTo>
                <a:lnTo>
                  <a:pt x="1986" y="463"/>
                </a:lnTo>
                <a:lnTo>
                  <a:pt x="1993" y="460"/>
                </a:lnTo>
                <a:lnTo>
                  <a:pt x="1998" y="455"/>
                </a:lnTo>
                <a:lnTo>
                  <a:pt x="2004" y="450"/>
                </a:lnTo>
                <a:lnTo>
                  <a:pt x="2009" y="445"/>
                </a:lnTo>
                <a:lnTo>
                  <a:pt x="2013" y="438"/>
                </a:lnTo>
                <a:lnTo>
                  <a:pt x="2018" y="431"/>
                </a:lnTo>
                <a:lnTo>
                  <a:pt x="2021" y="425"/>
                </a:lnTo>
                <a:lnTo>
                  <a:pt x="2023" y="418"/>
                </a:lnTo>
                <a:lnTo>
                  <a:pt x="2026" y="410"/>
                </a:lnTo>
                <a:lnTo>
                  <a:pt x="2026" y="403"/>
                </a:lnTo>
                <a:lnTo>
                  <a:pt x="2028" y="395"/>
                </a:lnTo>
                <a:lnTo>
                  <a:pt x="2028" y="79"/>
                </a:lnTo>
                <a:lnTo>
                  <a:pt x="2026" y="71"/>
                </a:lnTo>
                <a:lnTo>
                  <a:pt x="2026" y="62"/>
                </a:lnTo>
                <a:lnTo>
                  <a:pt x="2023" y="56"/>
                </a:lnTo>
                <a:lnTo>
                  <a:pt x="2021" y="47"/>
                </a:lnTo>
                <a:lnTo>
                  <a:pt x="2018" y="41"/>
                </a:lnTo>
                <a:lnTo>
                  <a:pt x="2013" y="34"/>
                </a:lnTo>
                <a:lnTo>
                  <a:pt x="2009" y="29"/>
                </a:lnTo>
                <a:lnTo>
                  <a:pt x="2004" y="22"/>
                </a:lnTo>
                <a:lnTo>
                  <a:pt x="1998" y="17"/>
                </a:lnTo>
                <a:lnTo>
                  <a:pt x="1993" y="14"/>
                </a:lnTo>
                <a:lnTo>
                  <a:pt x="1986" y="9"/>
                </a:lnTo>
                <a:lnTo>
                  <a:pt x="1979" y="5"/>
                </a:lnTo>
                <a:lnTo>
                  <a:pt x="1971" y="4"/>
                </a:lnTo>
                <a:lnTo>
                  <a:pt x="1964" y="2"/>
                </a:lnTo>
                <a:lnTo>
                  <a:pt x="1956" y="0"/>
                </a:lnTo>
                <a:lnTo>
                  <a:pt x="1947" y="0"/>
                </a:lnTo>
                <a:lnTo>
                  <a:pt x="79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7" name="Freeform 27"/>
          <p:cNvSpPr>
            <a:spLocks/>
          </p:cNvSpPr>
          <p:nvPr/>
        </p:nvSpPr>
        <p:spPr bwMode="auto">
          <a:xfrm>
            <a:off x="3055938" y="1520270"/>
            <a:ext cx="1609725" cy="376238"/>
          </a:xfrm>
          <a:custGeom>
            <a:avLst/>
            <a:gdLst>
              <a:gd name="T0" fmla="*/ 57150 w 2028"/>
              <a:gd name="T1" fmla="*/ 0 h 473"/>
              <a:gd name="T2" fmla="*/ 43656 w 2028"/>
              <a:gd name="T3" fmla="*/ 3182 h 473"/>
              <a:gd name="T4" fmla="*/ 33338 w 2028"/>
              <a:gd name="T5" fmla="*/ 7159 h 473"/>
              <a:gd name="T6" fmla="*/ 22225 w 2028"/>
              <a:gd name="T7" fmla="*/ 13522 h 473"/>
              <a:gd name="T8" fmla="*/ 14288 w 2028"/>
              <a:gd name="T9" fmla="*/ 23067 h 473"/>
              <a:gd name="T10" fmla="*/ 7938 w 2028"/>
              <a:gd name="T11" fmla="*/ 32613 h 473"/>
              <a:gd name="T12" fmla="*/ 2381 w 2028"/>
              <a:gd name="T13" fmla="*/ 44544 h 473"/>
              <a:gd name="T14" fmla="*/ 0 w 2028"/>
              <a:gd name="T15" fmla="*/ 56475 h 473"/>
              <a:gd name="T16" fmla="*/ 0 w 2028"/>
              <a:gd name="T17" fmla="*/ 314195 h 473"/>
              <a:gd name="T18" fmla="*/ 1588 w 2028"/>
              <a:gd name="T19" fmla="*/ 326126 h 473"/>
              <a:gd name="T20" fmla="*/ 5556 w 2028"/>
              <a:gd name="T21" fmla="*/ 338057 h 473"/>
              <a:gd name="T22" fmla="*/ 10319 w 2028"/>
              <a:gd name="T23" fmla="*/ 348398 h 473"/>
              <a:gd name="T24" fmla="*/ 18256 w 2028"/>
              <a:gd name="T25" fmla="*/ 357943 h 473"/>
              <a:gd name="T26" fmla="*/ 27781 w 2028"/>
              <a:gd name="T27" fmla="*/ 365897 h 473"/>
              <a:gd name="T28" fmla="*/ 38894 w 2028"/>
              <a:gd name="T29" fmla="*/ 371465 h 473"/>
              <a:gd name="T30" fmla="*/ 50800 w 2028"/>
              <a:gd name="T31" fmla="*/ 375443 h 473"/>
              <a:gd name="T32" fmla="*/ 62706 w 2028"/>
              <a:gd name="T33" fmla="*/ 376238 h 473"/>
              <a:gd name="T34" fmla="*/ 1552575 w 2028"/>
              <a:gd name="T35" fmla="*/ 376238 h 473"/>
              <a:gd name="T36" fmla="*/ 1564481 w 2028"/>
              <a:gd name="T37" fmla="*/ 373852 h 473"/>
              <a:gd name="T38" fmla="*/ 1576388 w 2028"/>
              <a:gd name="T39" fmla="*/ 368284 h 473"/>
              <a:gd name="T40" fmla="*/ 1585913 w 2028"/>
              <a:gd name="T41" fmla="*/ 361920 h 473"/>
              <a:gd name="T42" fmla="*/ 1594644 w 2028"/>
              <a:gd name="T43" fmla="*/ 353966 h 473"/>
              <a:gd name="T44" fmla="*/ 1601788 w 2028"/>
              <a:gd name="T45" fmla="*/ 342830 h 473"/>
              <a:gd name="T46" fmla="*/ 1605756 w 2028"/>
              <a:gd name="T47" fmla="*/ 332489 h 473"/>
              <a:gd name="T48" fmla="*/ 1608138 w 2028"/>
              <a:gd name="T49" fmla="*/ 320558 h 473"/>
              <a:gd name="T50" fmla="*/ 1609725 w 2028"/>
              <a:gd name="T51" fmla="*/ 62839 h 473"/>
              <a:gd name="T52" fmla="*/ 1608138 w 2028"/>
              <a:gd name="T53" fmla="*/ 49317 h 473"/>
              <a:gd name="T54" fmla="*/ 1604169 w 2028"/>
              <a:gd name="T55" fmla="*/ 37385 h 473"/>
              <a:gd name="T56" fmla="*/ 1597819 w 2028"/>
              <a:gd name="T57" fmla="*/ 27045 h 473"/>
              <a:gd name="T58" fmla="*/ 1590675 w 2028"/>
              <a:gd name="T59" fmla="*/ 17499 h 473"/>
              <a:gd name="T60" fmla="*/ 1581944 w 2028"/>
              <a:gd name="T61" fmla="*/ 11136 h 473"/>
              <a:gd name="T62" fmla="*/ 1570831 w 2028"/>
              <a:gd name="T63" fmla="*/ 3977 h 473"/>
              <a:gd name="T64" fmla="*/ 1558925 w 2028"/>
              <a:gd name="T65" fmla="*/ 1591 h 473"/>
              <a:gd name="T66" fmla="*/ 1545431 w 2028"/>
              <a:gd name="T67" fmla="*/ 0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028"/>
              <a:gd name="T103" fmla="*/ 0 h 473"/>
              <a:gd name="T104" fmla="*/ 2028 w 2028"/>
              <a:gd name="T105" fmla="*/ 473 h 4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028" h="473">
                <a:moveTo>
                  <a:pt x="79" y="0"/>
                </a:moveTo>
                <a:lnTo>
                  <a:pt x="72" y="0"/>
                </a:lnTo>
                <a:lnTo>
                  <a:pt x="64" y="2"/>
                </a:lnTo>
                <a:lnTo>
                  <a:pt x="55" y="4"/>
                </a:lnTo>
                <a:lnTo>
                  <a:pt x="49" y="5"/>
                </a:lnTo>
                <a:lnTo>
                  <a:pt x="42" y="9"/>
                </a:lnTo>
                <a:lnTo>
                  <a:pt x="35" y="14"/>
                </a:lnTo>
                <a:lnTo>
                  <a:pt x="28" y="17"/>
                </a:lnTo>
                <a:lnTo>
                  <a:pt x="23" y="22"/>
                </a:lnTo>
                <a:lnTo>
                  <a:pt x="18" y="29"/>
                </a:lnTo>
                <a:lnTo>
                  <a:pt x="13" y="34"/>
                </a:lnTo>
                <a:lnTo>
                  <a:pt x="10" y="41"/>
                </a:lnTo>
                <a:lnTo>
                  <a:pt x="7" y="47"/>
                </a:lnTo>
                <a:lnTo>
                  <a:pt x="3" y="56"/>
                </a:lnTo>
                <a:lnTo>
                  <a:pt x="2" y="62"/>
                </a:lnTo>
                <a:lnTo>
                  <a:pt x="0" y="71"/>
                </a:lnTo>
                <a:lnTo>
                  <a:pt x="0" y="79"/>
                </a:lnTo>
                <a:lnTo>
                  <a:pt x="0" y="395"/>
                </a:lnTo>
                <a:lnTo>
                  <a:pt x="0" y="403"/>
                </a:lnTo>
                <a:lnTo>
                  <a:pt x="2" y="410"/>
                </a:lnTo>
                <a:lnTo>
                  <a:pt x="3" y="418"/>
                </a:lnTo>
                <a:lnTo>
                  <a:pt x="7" y="425"/>
                </a:lnTo>
                <a:lnTo>
                  <a:pt x="10" y="431"/>
                </a:lnTo>
                <a:lnTo>
                  <a:pt x="13" y="438"/>
                </a:lnTo>
                <a:lnTo>
                  <a:pt x="18" y="445"/>
                </a:lnTo>
                <a:lnTo>
                  <a:pt x="23" y="450"/>
                </a:lnTo>
                <a:lnTo>
                  <a:pt x="28" y="455"/>
                </a:lnTo>
                <a:lnTo>
                  <a:pt x="35" y="460"/>
                </a:lnTo>
                <a:lnTo>
                  <a:pt x="42" y="463"/>
                </a:lnTo>
                <a:lnTo>
                  <a:pt x="49" y="467"/>
                </a:lnTo>
                <a:lnTo>
                  <a:pt x="55" y="470"/>
                </a:lnTo>
                <a:lnTo>
                  <a:pt x="64" y="472"/>
                </a:lnTo>
                <a:lnTo>
                  <a:pt x="72" y="473"/>
                </a:lnTo>
                <a:lnTo>
                  <a:pt x="79" y="473"/>
                </a:lnTo>
                <a:lnTo>
                  <a:pt x="1947" y="473"/>
                </a:lnTo>
                <a:lnTo>
                  <a:pt x="1956" y="473"/>
                </a:lnTo>
                <a:lnTo>
                  <a:pt x="1964" y="472"/>
                </a:lnTo>
                <a:lnTo>
                  <a:pt x="1971" y="470"/>
                </a:lnTo>
                <a:lnTo>
                  <a:pt x="1979" y="467"/>
                </a:lnTo>
                <a:lnTo>
                  <a:pt x="1986" y="463"/>
                </a:lnTo>
                <a:lnTo>
                  <a:pt x="1993" y="460"/>
                </a:lnTo>
                <a:lnTo>
                  <a:pt x="1998" y="455"/>
                </a:lnTo>
                <a:lnTo>
                  <a:pt x="2004" y="450"/>
                </a:lnTo>
                <a:lnTo>
                  <a:pt x="2009" y="445"/>
                </a:lnTo>
                <a:lnTo>
                  <a:pt x="2013" y="438"/>
                </a:lnTo>
                <a:lnTo>
                  <a:pt x="2018" y="431"/>
                </a:lnTo>
                <a:lnTo>
                  <a:pt x="2021" y="425"/>
                </a:lnTo>
                <a:lnTo>
                  <a:pt x="2023" y="418"/>
                </a:lnTo>
                <a:lnTo>
                  <a:pt x="2026" y="410"/>
                </a:lnTo>
                <a:lnTo>
                  <a:pt x="2026" y="403"/>
                </a:lnTo>
                <a:lnTo>
                  <a:pt x="2028" y="395"/>
                </a:lnTo>
                <a:lnTo>
                  <a:pt x="2028" y="79"/>
                </a:lnTo>
                <a:lnTo>
                  <a:pt x="2026" y="71"/>
                </a:lnTo>
                <a:lnTo>
                  <a:pt x="2026" y="62"/>
                </a:lnTo>
                <a:lnTo>
                  <a:pt x="2023" y="56"/>
                </a:lnTo>
                <a:lnTo>
                  <a:pt x="2021" y="47"/>
                </a:lnTo>
                <a:lnTo>
                  <a:pt x="2018" y="41"/>
                </a:lnTo>
                <a:lnTo>
                  <a:pt x="2013" y="34"/>
                </a:lnTo>
                <a:lnTo>
                  <a:pt x="2009" y="29"/>
                </a:lnTo>
                <a:lnTo>
                  <a:pt x="2004" y="22"/>
                </a:lnTo>
                <a:lnTo>
                  <a:pt x="1998" y="17"/>
                </a:lnTo>
                <a:lnTo>
                  <a:pt x="1993" y="14"/>
                </a:lnTo>
                <a:lnTo>
                  <a:pt x="1986" y="9"/>
                </a:lnTo>
                <a:lnTo>
                  <a:pt x="1979" y="5"/>
                </a:lnTo>
                <a:lnTo>
                  <a:pt x="1971" y="4"/>
                </a:lnTo>
                <a:lnTo>
                  <a:pt x="1964" y="2"/>
                </a:lnTo>
                <a:lnTo>
                  <a:pt x="1956" y="0"/>
                </a:lnTo>
                <a:lnTo>
                  <a:pt x="1947" y="0"/>
                </a:lnTo>
                <a:lnTo>
                  <a:pt x="79" y="0"/>
                </a:lnTo>
              </a:path>
            </a:pathLst>
          </a:custGeom>
          <a:solidFill>
            <a:srgbClr val="CCFF99"/>
          </a:solidFill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78" name="Rectangle 28"/>
          <p:cNvSpPr>
            <a:spLocks noChangeArrowheads="1"/>
          </p:cNvSpPr>
          <p:nvPr/>
        </p:nvSpPr>
        <p:spPr bwMode="auto">
          <a:xfrm>
            <a:off x="3743325" y="1618695"/>
            <a:ext cx="19396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AS</a:t>
            </a:r>
            <a:endParaRPr kumimoji="0" lang="pl-PL" sz="1800" b="1">
              <a:latin typeface="+mj-lt"/>
            </a:endParaRPr>
          </a:p>
        </p:txBody>
      </p:sp>
      <p:sp>
        <p:nvSpPr>
          <p:cNvPr id="130079" name="Freeform 29"/>
          <p:cNvSpPr>
            <a:spLocks/>
          </p:cNvSpPr>
          <p:nvPr/>
        </p:nvSpPr>
        <p:spPr bwMode="auto">
          <a:xfrm>
            <a:off x="4940300" y="1394858"/>
            <a:ext cx="1012825" cy="468312"/>
          </a:xfrm>
          <a:custGeom>
            <a:avLst/>
            <a:gdLst>
              <a:gd name="T0" fmla="*/ 454819 w 1276"/>
              <a:gd name="T1" fmla="*/ 795 h 589"/>
              <a:gd name="T2" fmla="*/ 380206 w 1276"/>
              <a:gd name="T3" fmla="*/ 7951 h 589"/>
              <a:gd name="T4" fmla="*/ 310356 w 1276"/>
              <a:gd name="T5" fmla="*/ 18287 h 589"/>
              <a:gd name="T6" fmla="*/ 243681 w 1276"/>
              <a:gd name="T7" fmla="*/ 34189 h 589"/>
              <a:gd name="T8" fmla="*/ 184944 w 1276"/>
              <a:gd name="T9" fmla="*/ 53271 h 589"/>
              <a:gd name="T10" fmla="*/ 131762 w 1276"/>
              <a:gd name="T11" fmla="*/ 77124 h 589"/>
              <a:gd name="T12" fmla="*/ 86519 w 1276"/>
              <a:gd name="T13" fmla="*/ 103363 h 589"/>
              <a:gd name="T14" fmla="*/ 49212 w 1276"/>
              <a:gd name="T15" fmla="*/ 132781 h 589"/>
              <a:gd name="T16" fmla="*/ 23019 w 1276"/>
              <a:gd name="T17" fmla="*/ 164585 h 589"/>
              <a:gd name="T18" fmla="*/ 5556 w 1276"/>
              <a:gd name="T19" fmla="*/ 198774 h 589"/>
              <a:gd name="T20" fmla="*/ 0 w 1276"/>
              <a:gd name="T21" fmla="*/ 228193 h 589"/>
              <a:gd name="T22" fmla="*/ 0 w 1276"/>
              <a:gd name="T23" fmla="*/ 246480 h 589"/>
              <a:gd name="T24" fmla="*/ 11112 w 1276"/>
              <a:gd name="T25" fmla="*/ 281464 h 589"/>
              <a:gd name="T26" fmla="*/ 30956 w 1276"/>
              <a:gd name="T27" fmla="*/ 314858 h 589"/>
              <a:gd name="T28" fmla="*/ 61119 w 1276"/>
              <a:gd name="T29" fmla="*/ 346662 h 589"/>
              <a:gd name="T30" fmla="*/ 101600 w 1276"/>
              <a:gd name="T31" fmla="*/ 374491 h 589"/>
              <a:gd name="T32" fmla="*/ 147637 w 1276"/>
              <a:gd name="T33" fmla="*/ 399934 h 589"/>
              <a:gd name="T34" fmla="*/ 203994 w 1276"/>
              <a:gd name="T35" fmla="*/ 422196 h 589"/>
              <a:gd name="T36" fmla="*/ 265112 w 1276"/>
              <a:gd name="T37" fmla="*/ 440484 h 589"/>
              <a:gd name="T38" fmla="*/ 332581 w 1276"/>
              <a:gd name="T39" fmla="*/ 454000 h 589"/>
              <a:gd name="T40" fmla="*/ 404019 w 1276"/>
              <a:gd name="T41" fmla="*/ 463541 h 589"/>
              <a:gd name="T42" fmla="*/ 480219 w 1276"/>
              <a:gd name="T43" fmla="*/ 468312 h 589"/>
              <a:gd name="T44" fmla="*/ 558800 w 1276"/>
              <a:gd name="T45" fmla="*/ 467517 h 589"/>
              <a:gd name="T46" fmla="*/ 632619 w 1276"/>
              <a:gd name="T47" fmla="*/ 460361 h 589"/>
              <a:gd name="T48" fmla="*/ 704850 w 1276"/>
              <a:gd name="T49" fmla="*/ 450025 h 589"/>
              <a:gd name="T50" fmla="*/ 769937 w 1276"/>
              <a:gd name="T51" fmla="*/ 434123 h 589"/>
              <a:gd name="T52" fmla="*/ 829469 w 1276"/>
              <a:gd name="T53" fmla="*/ 415836 h 589"/>
              <a:gd name="T54" fmla="*/ 881856 w 1276"/>
              <a:gd name="T55" fmla="*/ 391983 h 589"/>
              <a:gd name="T56" fmla="*/ 927100 w 1276"/>
              <a:gd name="T57" fmla="*/ 364949 h 589"/>
              <a:gd name="T58" fmla="*/ 963613 w 1276"/>
              <a:gd name="T59" fmla="*/ 335531 h 589"/>
              <a:gd name="T60" fmla="*/ 990600 w 1276"/>
              <a:gd name="T61" fmla="*/ 303727 h 589"/>
              <a:gd name="T62" fmla="*/ 1008063 w 1276"/>
              <a:gd name="T63" fmla="*/ 269538 h 589"/>
              <a:gd name="T64" fmla="*/ 1012825 w 1276"/>
              <a:gd name="T65" fmla="*/ 234554 h 589"/>
              <a:gd name="T66" fmla="*/ 1008063 w 1276"/>
              <a:gd name="T67" fmla="*/ 198774 h 589"/>
              <a:gd name="T68" fmla="*/ 990600 w 1276"/>
              <a:gd name="T69" fmla="*/ 164585 h 589"/>
              <a:gd name="T70" fmla="*/ 963613 w 1276"/>
              <a:gd name="T71" fmla="*/ 132781 h 589"/>
              <a:gd name="T72" fmla="*/ 927100 w 1276"/>
              <a:gd name="T73" fmla="*/ 103363 h 589"/>
              <a:gd name="T74" fmla="*/ 881856 w 1276"/>
              <a:gd name="T75" fmla="*/ 77124 h 589"/>
              <a:gd name="T76" fmla="*/ 829469 w 1276"/>
              <a:gd name="T77" fmla="*/ 53271 h 589"/>
              <a:gd name="T78" fmla="*/ 769937 w 1276"/>
              <a:gd name="T79" fmla="*/ 34189 h 589"/>
              <a:gd name="T80" fmla="*/ 704850 w 1276"/>
              <a:gd name="T81" fmla="*/ 18287 h 589"/>
              <a:gd name="T82" fmla="*/ 632619 w 1276"/>
              <a:gd name="T83" fmla="*/ 7951 h 589"/>
              <a:gd name="T84" fmla="*/ 558800 w 1276"/>
              <a:gd name="T85" fmla="*/ 795 h 58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276"/>
              <a:gd name="T130" fmla="*/ 0 h 589"/>
              <a:gd name="T131" fmla="*/ 1276 w 1276"/>
              <a:gd name="T132" fmla="*/ 589 h 58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276" h="589">
                <a:moveTo>
                  <a:pt x="638" y="0"/>
                </a:moveTo>
                <a:lnTo>
                  <a:pt x="605" y="0"/>
                </a:lnTo>
                <a:lnTo>
                  <a:pt x="573" y="1"/>
                </a:lnTo>
                <a:lnTo>
                  <a:pt x="541" y="3"/>
                </a:lnTo>
                <a:lnTo>
                  <a:pt x="509" y="6"/>
                </a:lnTo>
                <a:lnTo>
                  <a:pt x="479" y="10"/>
                </a:lnTo>
                <a:lnTo>
                  <a:pt x="449" y="13"/>
                </a:lnTo>
                <a:lnTo>
                  <a:pt x="419" y="18"/>
                </a:lnTo>
                <a:lnTo>
                  <a:pt x="391" y="23"/>
                </a:lnTo>
                <a:lnTo>
                  <a:pt x="362" y="28"/>
                </a:lnTo>
                <a:lnTo>
                  <a:pt x="334" y="35"/>
                </a:lnTo>
                <a:lnTo>
                  <a:pt x="307" y="43"/>
                </a:lnTo>
                <a:lnTo>
                  <a:pt x="282" y="50"/>
                </a:lnTo>
                <a:lnTo>
                  <a:pt x="257" y="58"/>
                </a:lnTo>
                <a:lnTo>
                  <a:pt x="233" y="67"/>
                </a:lnTo>
                <a:lnTo>
                  <a:pt x="210" y="77"/>
                </a:lnTo>
                <a:lnTo>
                  <a:pt x="186" y="87"/>
                </a:lnTo>
                <a:lnTo>
                  <a:pt x="166" y="97"/>
                </a:lnTo>
                <a:lnTo>
                  <a:pt x="146" y="107"/>
                </a:lnTo>
                <a:lnTo>
                  <a:pt x="128" y="118"/>
                </a:lnTo>
                <a:lnTo>
                  <a:pt x="109" y="130"/>
                </a:lnTo>
                <a:lnTo>
                  <a:pt x="93" y="142"/>
                </a:lnTo>
                <a:lnTo>
                  <a:pt x="77" y="153"/>
                </a:lnTo>
                <a:lnTo>
                  <a:pt x="62" y="167"/>
                </a:lnTo>
                <a:lnTo>
                  <a:pt x="51" y="180"/>
                </a:lnTo>
                <a:lnTo>
                  <a:pt x="39" y="194"/>
                </a:lnTo>
                <a:lnTo>
                  <a:pt x="29" y="207"/>
                </a:lnTo>
                <a:lnTo>
                  <a:pt x="21" y="220"/>
                </a:lnTo>
                <a:lnTo>
                  <a:pt x="14" y="235"/>
                </a:lnTo>
                <a:lnTo>
                  <a:pt x="7" y="250"/>
                </a:lnTo>
                <a:lnTo>
                  <a:pt x="4" y="264"/>
                </a:lnTo>
                <a:lnTo>
                  <a:pt x="0" y="279"/>
                </a:lnTo>
                <a:lnTo>
                  <a:pt x="0" y="287"/>
                </a:lnTo>
                <a:lnTo>
                  <a:pt x="0" y="295"/>
                </a:lnTo>
                <a:lnTo>
                  <a:pt x="0" y="302"/>
                </a:lnTo>
                <a:lnTo>
                  <a:pt x="0" y="310"/>
                </a:lnTo>
                <a:lnTo>
                  <a:pt x="4" y="326"/>
                </a:lnTo>
                <a:lnTo>
                  <a:pt x="7" y="339"/>
                </a:lnTo>
                <a:lnTo>
                  <a:pt x="14" y="354"/>
                </a:lnTo>
                <a:lnTo>
                  <a:pt x="21" y="369"/>
                </a:lnTo>
                <a:lnTo>
                  <a:pt x="29" y="382"/>
                </a:lnTo>
                <a:lnTo>
                  <a:pt x="39" y="396"/>
                </a:lnTo>
                <a:lnTo>
                  <a:pt x="51" y="409"/>
                </a:lnTo>
                <a:lnTo>
                  <a:pt x="62" y="422"/>
                </a:lnTo>
                <a:lnTo>
                  <a:pt x="77" y="436"/>
                </a:lnTo>
                <a:lnTo>
                  <a:pt x="93" y="447"/>
                </a:lnTo>
                <a:lnTo>
                  <a:pt x="109" y="459"/>
                </a:lnTo>
                <a:lnTo>
                  <a:pt x="128" y="471"/>
                </a:lnTo>
                <a:lnTo>
                  <a:pt x="146" y="483"/>
                </a:lnTo>
                <a:lnTo>
                  <a:pt x="166" y="493"/>
                </a:lnTo>
                <a:lnTo>
                  <a:pt x="186" y="503"/>
                </a:lnTo>
                <a:lnTo>
                  <a:pt x="210" y="513"/>
                </a:lnTo>
                <a:lnTo>
                  <a:pt x="233" y="523"/>
                </a:lnTo>
                <a:lnTo>
                  <a:pt x="257" y="531"/>
                </a:lnTo>
                <a:lnTo>
                  <a:pt x="282" y="539"/>
                </a:lnTo>
                <a:lnTo>
                  <a:pt x="307" y="546"/>
                </a:lnTo>
                <a:lnTo>
                  <a:pt x="334" y="554"/>
                </a:lnTo>
                <a:lnTo>
                  <a:pt x="362" y="561"/>
                </a:lnTo>
                <a:lnTo>
                  <a:pt x="391" y="566"/>
                </a:lnTo>
                <a:lnTo>
                  <a:pt x="419" y="571"/>
                </a:lnTo>
                <a:lnTo>
                  <a:pt x="449" y="576"/>
                </a:lnTo>
                <a:lnTo>
                  <a:pt x="479" y="579"/>
                </a:lnTo>
                <a:lnTo>
                  <a:pt x="509" y="583"/>
                </a:lnTo>
                <a:lnTo>
                  <a:pt x="541" y="586"/>
                </a:lnTo>
                <a:lnTo>
                  <a:pt x="573" y="588"/>
                </a:lnTo>
                <a:lnTo>
                  <a:pt x="605" y="589"/>
                </a:lnTo>
                <a:lnTo>
                  <a:pt x="638" y="589"/>
                </a:lnTo>
                <a:lnTo>
                  <a:pt x="672" y="589"/>
                </a:lnTo>
                <a:lnTo>
                  <a:pt x="704" y="588"/>
                </a:lnTo>
                <a:lnTo>
                  <a:pt x="736" y="586"/>
                </a:lnTo>
                <a:lnTo>
                  <a:pt x="767" y="583"/>
                </a:lnTo>
                <a:lnTo>
                  <a:pt x="797" y="579"/>
                </a:lnTo>
                <a:lnTo>
                  <a:pt x="828" y="576"/>
                </a:lnTo>
                <a:lnTo>
                  <a:pt x="858" y="571"/>
                </a:lnTo>
                <a:lnTo>
                  <a:pt x="888" y="566"/>
                </a:lnTo>
                <a:lnTo>
                  <a:pt x="915" y="561"/>
                </a:lnTo>
                <a:lnTo>
                  <a:pt x="943" y="554"/>
                </a:lnTo>
                <a:lnTo>
                  <a:pt x="970" y="546"/>
                </a:lnTo>
                <a:lnTo>
                  <a:pt x="995" y="539"/>
                </a:lnTo>
                <a:lnTo>
                  <a:pt x="1020" y="531"/>
                </a:lnTo>
                <a:lnTo>
                  <a:pt x="1045" y="523"/>
                </a:lnTo>
                <a:lnTo>
                  <a:pt x="1067" y="513"/>
                </a:lnTo>
                <a:lnTo>
                  <a:pt x="1091" y="503"/>
                </a:lnTo>
                <a:lnTo>
                  <a:pt x="1111" y="493"/>
                </a:lnTo>
                <a:lnTo>
                  <a:pt x="1131" y="483"/>
                </a:lnTo>
                <a:lnTo>
                  <a:pt x="1151" y="471"/>
                </a:lnTo>
                <a:lnTo>
                  <a:pt x="1168" y="459"/>
                </a:lnTo>
                <a:lnTo>
                  <a:pt x="1184" y="447"/>
                </a:lnTo>
                <a:lnTo>
                  <a:pt x="1199" y="436"/>
                </a:lnTo>
                <a:lnTo>
                  <a:pt x="1214" y="422"/>
                </a:lnTo>
                <a:lnTo>
                  <a:pt x="1226" y="409"/>
                </a:lnTo>
                <a:lnTo>
                  <a:pt x="1238" y="396"/>
                </a:lnTo>
                <a:lnTo>
                  <a:pt x="1248" y="382"/>
                </a:lnTo>
                <a:lnTo>
                  <a:pt x="1256" y="369"/>
                </a:lnTo>
                <a:lnTo>
                  <a:pt x="1265" y="354"/>
                </a:lnTo>
                <a:lnTo>
                  <a:pt x="1270" y="339"/>
                </a:lnTo>
                <a:lnTo>
                  <a:pt x="1273" y="326"/>
                </a:lnTo>
                <a:lnTo>
                  <a:pt x="1276" y="310"/>
                </a:lnTo>
                <a:lnTo>
                  <a:pt x="1276" y="295"/>
                </a:lnTo>
                <a:lnTo>
                  <a:pt x="1276" y="279"/>
                </a:lnTo>
                <a:lnTo>
                  <a:pt x="1273" y="264"/>
                </a:lnTo>
                <a:lnTo>
                  <a:pt x="1270" y="250"/>
                </a:lnTo>
                <a:lnTo>
                  <a:pt x="1265" y="235"/>
                </a:lnTo>
                <a:lnTo>
                  <a:pt x="1256" y="220"/>
                </a:lnTo>
                <a:lnTo>
                  <a:pt x="1248" y="207"/>
                </a:lnTo>
                <a:lnTo>
                  <a:pt x="1238" y="194"/>
                </a:lnTo>
                <a:lnTo>
                  <a:pt x="1226" y="180"/>
                </a:lnTo>
                <a:lnTo>
                  <a:pt x="1214" y="167"/>
                </a:lnTo>
                <a:lnTo>
                  <a:pt x="1199" y="153"/>
                </a:lnTo>
                <a:lnTo>
                  <a:pt x="1184" y="142"/>
                </a:lnTo>
                <a:lnTo>
                  <a:pt x="1168" y="130"/>
                </a:lnTo>
                <a:lnTo>
                  <a:pt x="1151" y="118"/>
                </a:lnTo>
                <a:lnTo>
                  <a:pt x="1131" y="107"/>
                </a:lnTo>
                <a:lnTo>
                  <a:pt x="1111" y="97"/>
                </a:lnTo>
                <a:lnTo>
                  <a:pt x="1091" y="87"/>
                </a:lnTo>
                <a:lnTo>
                  <a:pt x="1067" y="77"/>
                </a:lnTo>
                <a:lnTo>
                  <a:pt x="1045" y="67"/>
                </a:lnTo>
                <a:lnTo>
                  <a:pt x="1020" y="58"/>
                </a:lnTo>
                <a:lnTo>
                  <a:pt x="995" y="50"/>
                </a:lnTo>
                <a:lnTo>
                  <a:pt x="970" y="43"/>
                </a:lnTo>
                <a:lnTo>
                  <a:pt x="943" y="35"/>
                </a:lnTo>
                <a:lnTo>
                  <a:pt x="915" y="28"/>
                </a:lnTo>
                <a:lnTo>
                  <a:pt x="888" y="23"/>
                </a:lnTo>
                <a:lnTo>
                  <a:pt x="858" y="18"/>
                </a:lnTo>
                <a:lnTo>
                  <a:pt x="828" y="13"/>
                </a:lnTo>
                <a:lnTo>
                  <a:pt x="797" y="10"/>
                </a:lnTo>
                <a:lnTo>
                  <a:pt x="767" y="6"/>
                </a:lnTo>
                <a:lnTo>
                  <a:pt x="736" y="3"/>
                </a:lnTo>
                <a:lnTo>
                  <a:pt x="704" y="1"/>
                </a:lnTo>
                <a:lnTo>
                  <a:pt x="672" y="0"/>
                </a:lnTo>
                <a:lnTo>
                  <a:pt x="638" y="0"/>
                </a:lnTo>
              </a:path>
            </a:pathLst>
          </a:custGeom>
          <a:solidFill>
            <a:srgbClr val="CCFF99"/>
          </a:solidFill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0" name="Rectangle 30"/>
          <p:cNvSpPr>
            <a:spLocks noChangeArrowheads="1"/>
          </p:cNvSpPr>
          <p:nvPr/>
        </p:nvSpPr>
        <p:spPr bwMode="auto">
          <a:xfrm>
            <a:off x="5265738" y="1537733"/>
            <a:ext cx="28373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HSS</a:t>
            </a:r>
            <a:endParaRPr kumimoji="0" lang="pl-PL" sz="1800" b="1">
              <a:latin typeface="+mj-lt"/>
            </a:endParaRPr>
          </a:p>
        </p:txBody>
      </p:sp>
      <p:sp>
        <p:nvSpPr>
          <p:cNvPr id="130081" name="Line 31"/>
          <p:cNvSpPr>
            <a:spLocks noChangeShapeType="1"/>
          </p:cNvSpPr>
          <p:nvPr/>
        </p:nvSpPr>
        <p:spPr bwMode="auto">
          <a:xfrm>
            <a:off x="2554288" y="5200095"/>
            <a:ext cx="1587" cy="728663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2" name="Freeform 32"/>
          <p:cNvSpPr>
            <a:spLocks/>
          </p:cNvSpPr>
          <p:nvPr/>
        </p:nvSpPr>
        <p:spPr bwMode="auto">
          <a:xfrm>
            <a:off x="7126288" y="2409270"/>
            <a:ext cx="669925" cy="606425"/>
          </a:xfrm>
          <a:custGeom>
            <a:avLst/>
            <a:gdLst>
              <a:gd name="T0" fmla="*/ 300831 w 844"/>
              <a:gd name="T1" fmla="*/ 793 h 765"/>
              <a:gd name="T2" fmla="*/ 251619 w 844"/>
              <a:gd name="T3" fmla="*/ 8720 h 765"/>
              <a:gd name="T4" fmla="*/ 204788 w 844"/>
              <a:gd name="T5" fmla="*/ 23781 h 765"/>
              <a:gd name="T6" fmla="*/ 161131 w 844"/>
              <a:gd name="T7" fmla="*/ 43599 h 765"/>
              <a:gd name="T8" fmla="*/ 121444 w 844"/>
              <a:gd name="T9" fmla="*/ 68173 h 765"/>
              <a:gd name="T10" fmla="*/ 86519 w 844"/>
              <a:gd name="T11" fmla="*/ 99089 h 765"/>
              <a:gd name="T12" fmla="*/ 57150 w 844"/>
              <a:gd name="T13" fmla="*/ 133176 h 765"/>
              <a:gd name="T14" fmla="*/ 32544 w 844"/>
              <a:gd name="T15" fmla="*/ 170433 h 765"/>
              <a:gd name="T16" fmla="*/ 15081 w 844"/>
              <a:gd name="T17" fmla="*/ 213240 h 765"/>
              <a:gd name="T18" fmla="*/ 3175 w 844"/>
              <a:gd name="T19" fmla="*/ 256839 h 765"/>
              <a:gd name="T20" fmla="*/ 0 w 844"/>
              <a:gd name="T21" fmla="*/ 302816 h 765"/>
              <a:gd name="T22" fmla="*/ 3175 w 844"/>
              <a:gd name="T23" fmla="*/ 349586 h 765"/>
              <a:gd name="T24" fmla="*/ 15081 w 844"/>
              <a:gd name="T25" fmla="*/ 393185 h 765"/>
              <a:gd name="T26" fmla="*/ 32544 w 844"/>
              <a:gd name="T27" fmla="*/ 433614 h 765"/>
              <a:gd name="T28" fmla="*/ 57150 w 844"/>
              <a:gd name="T29" fmla="*/ 472457 h 765"/>
              <a:gd name="T30" fmla="*/ 86519 w 844"/>
              <a:gd name="T31" fmla="*/ 506543 h 765"/>
              <a:gd name="T32" fmla="*/ 121444 w 844"/>
              <a:gd name="T33" fmla="*/ 535874 h 765"/>
              <a:gd name="T34" fmla="*/ 161131 w 844"/>
              <a:gd name="T35" fmla="*/ 562033 h 765"/>
              <a:gd name="T36" fmla="*/ 204788 w 844"/>
              <a:gd name="T37" fmla="*/ 582644 h 765"/>
              <a:gd name="T38" fmla="*/ 251619 w 844"/>
              <a:gd name="T39" fmla="*/ 596912 h 765"/>
              <a:gd name="T40" fmla="*/ 300831 w 844"/>
              <a:gd name="T41" fmla="*/ 604840 h 765"/>
              <a:gd name="T42" fmla="*/ 352425 w 844"/>
              <a:gd name="T43" fmla="*/ 604840 h 765"/>
              <a:gd name="T44" fmla="*/ 403225 w 844"/>
              <a:gd name="T45" fmla="*/ 599291 h 765"/>
              <a:gd name="T46" fmla="*/ 449263 w 844"/>
              <a:gd name="T47" fmla="*/ 587400 h 765"/>
              <a:gd name="T48" fmla="*/ 494506 w 844"/>
              <a:gd name="T49" fmla="*/ 569168 h 765"/>
              <a:gd name="T50" fmla="*/ 535781 w 844"/>
              <a:gd name="T51" fmla="*/ 545386 h 765"/>
              <a:gd name="T52" fmla="*/ 571500 w 844"/>
              <a:gd name="T53" fmla="*/ 517641 h 765"/>
              <a:gd name="T54" fmla="*/ 604044 w 844"/>
              <a:gd name="T55" fmla="*/ 484347 h 765"/>
              <a:gd name="T56" fmla="*/ 628650 w 844"/>
              <a:gd name="T57" fmla="*/ 447090 h 765"/>
              <a:gd name="T58" fmla="*/ 648494 w 844"/>
              <a:gd name="T59" fmla="*/ 407454 h 765"/>
              <a:gd name="T60" fmla="*/ 663575 w 844"/>
              <a:gd name="T61" fmla="*/ 363855 h 765"/>
              <a:gd name="T62" fmla="*/ 669131 w 844"/>
              <a:gd name="T63" fmla="*/ 318670 h 765"/>
              <a:gd name="T64" fmla="*/ 667544 w 844"/>
              <a:gd name="T65" fmla="*/ 271108 h 765"/>
              <a:gd name="T66" fmla="*/ 659606 w 844"/>
              <a:gd name="T67" fmla="*/ 225923 h 765"/>
              <a:gd name="T68" fmla="*/ 643731 w 844"/>
              <a:gd name="T69" fmla="*/ 183909 h 765"/>
              <a:gd name="T70" fmla="*/ 620713 w 844"/>
              <a:gd name="T71" fmla="*/ 145066 h 765"/>
              <a:gd name="T72" fmla="*/ 592931 w 844"/>
              <a:gd name="T73" fmla="*/ 109394 h 765"/>
              <a:gd name="T74" fmla="*/ 559594 w 844"/>
              <a:gd name="T75" fmla="*/ 77686 h 765"/>
              <a:gd name="T76" fmla="*/ 522288 w 844"/>
              <a:gd name="T77" fmla="*/ 51526 h 765"/>
              <a:gd name="T78" fmla="*/ 480219 w 844"/>
              <a:gd name="T79" fmla="*/ 28538 h 765"/>
              <a:gd name="T80" fmla="*/ 434975 w 844"/>
              <a:gd name="T81" fmla="*/ 12683 h 765"/>
              <a:gd name="T82" fmla="*/ 385762 w 844"/>
              <a:gd name="T83" fmla="*/ 2378 h 765"/>
              <a:gd name="T84" fmla="*/ 334963 w 844"/>
              <a:gd name="T85" fmla="*/ 0 h 76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44"/>
              <a:gd name="T130" fmla="*/ 0 h 765"/>
              <a:gd name="T131" fmla="*/ 844 w 844"/>
              <a:gd name="T132" fmla="*/ 765 h 765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44" h="765">
                <a:moveTo>
                  <a:pt x="422" y="0"/>
                </a:moveTo>
                <a:lnTo>
                  <a:pt x="401" y="0"/>
                </a:lnTo>
                <a:lnTo>
                  <a:pt x="379" y="1"/>
                </a:lnTo>
                <a:lnTo>
                  <a:pt x="357" y="3"/>
                </a:lnTo>
                <a:lnTo>
                  <a:pt x="337" y="6"/>
                </a:lnTo>
                <a:lnTo>
                  <a:pt x="317" y="11"/>
                </a:lnTo>
                <a:lnTo>
                  <a:pt x="297" y="16"/>
                </a:lnTo>
                <a:lnTo>
                  <a:pt x="277" y="21"/>
                </a:lnTo>
                <a:lnTo>
                  <a:pt x="258" y="30"/>
                </a:lnTo>
                <a:lnTo>
                  <a:pt x="238" y="36"/>
                </a:lnTo>
                <a:lnTo>
                  <a:pt x="221" y="45"/>
                </a:lnTo>
                <a:lnTo>
                  <a:pt x="203" y="55"/>
                </a:lnTo>
                <a:lnTo>
                  <a:pt x="186" y="65"/>
                </a:lnTo>
                <a:lnTo>
                  <a:pt x="169" y="75"/>
                </a:lnTo>
                <a:lnTo>
                  <a:pt x="153" y="86"/>
                </a:lnTo>
                <a:lnTo>
                  <a:pt x="138" y="98"/>
                </a:lnTo>
                <a:lnTo>
                  <a:pt x="123" y="111"/>
                </a:lnTo>
                <a:lnTo>
                  <a:pt x="109" y="125"/>
                </a:lnTo>
                <a:lnTo>
                  <a:pt x="96" y="138"/>
                </a:lnTo>
                <a:lnTo>
                  <a:pt x="84" y="153"/>
                </a:lnTo>
                <a:lnTo>
                  <a:pt x="72" y="168"/>
                </a:lnTo>
                <a:lnTo>
                  <a:pt x="61" y="183"/>
                </a:lnTo>
                <a:lnTo>
                  <a:pt x="51" y="198"/>
                </a:lnTo>
                <a:lnTo>
                  <a:pt x="41" y="215"/>
                </a:lnTo>
                <a:lnTo>
                  <a:pt x="32" y="232"/>
                </a:lnTo>
                <a:lnTo>
                  <a:pt x="25" y="250"/>
                </a:lnTo>
                <a:lnTo>
                  <a:pt x="19" y="269"/>
                </a:lnTo>
                <a:lnTo>
                  <a:pt x="12" y="285"/>
                </a:lnTo>
                <a:lnTo>
                  <a:pt x="9" y="305"/>
                </a:lnTo>
                <a:lnTo>
                  <a:pt x="4" y="324"/>
                </a:lnTo>
                <a:lnTo>
                  <a:pt x="2" y="342"/>
                </a:lnTo>
                <a:lnTo>
                  <a:pt x="0" y="362"/>
                </a:lnTo>
                <a:lnTo>
                  <a:pt x="0" y="382"/>
                </a:lnTo>
                <a:lnTo>
                  <a:pt x="0" y="402"/>
                </a:lnTo>
                <a:lnTo>
                  <a:pt x="2" y="421"/>
                </a:lnTo>
                <a:lnTo>
                  <a:pt x="4" y="441"/>
                </a:lnTo>
                <a:lnTo>
                  <a:pt x="9" y="459"/>
                </a:lnTo>
                <a:lnTo>
                  <a:pt x="12" y="477"/>
                </a:lnTo>
                <a:lnTo>
                  <a:pt x="19" y="496"/>
                </a:lnTo>
                <a:lnTo>
                  <a:pt x="25" y="514"/>
                </a:lnTo>
                <a:lnTo>
                  <a:pt x="32" y="531"/>
                </a:lnTo>
                <a:lnTo>
                  <a:pt x="41" y="547"/>
                </a:lnTo>
                <a:lnTo>
                  <a:pt x="51" y="564"/>
                </a:lnTo>
                <a:lnTo>
                  <a:pt x="61" y="581"/>
                </a:lnTo>
                <a:lnTo>
                  <a:pt x="72" y="596"/>
                </a:lnTo>
                <a:lnTo>
                  <a:pt x="84" y="611"/>
                </a:lnTo>
                <a:lnTo>
                  <a:pt x="96" y="624"/>
                </a:lnTo>
                <a:lnTo>
                  <a:pt x="109" y="639"/>
                </a:lnTo>
                <a:lnTo>
                  <a:pt x="123" y="653"/>
                </a:lnTo>
                <a:lnTo>
                  <a:pt x="138" y="664"/>
                </a:lnTo>
                <a:lnTo>
                  <a:pt x="153" y="676"/>
                </a:lnTo>
                <a:lnTo>
                  <a:pt x="169" y="688"/>
                </a:lnTo>
                <a:lnTo>
                  <a:pt x="186" y="699"/>
                </a:lnTo>
                <a:lnTo>
                  <a:pt x="203" y="709"/>
                </a:lnTo>
                <a:lnTo>
                  <a:pt x="221" y="718"/>
                </a:lnTo>
                <a:lnTo>
                  <a:pt x="238" y="726"/>
                </a:lnTo>
                <a:lnTo>
                  <a:pt x="258" y="735"/>
                </a:lnTo>
                <a:lnTo>
                  <a:pt x="277" y="741"/>
                </a:lnTo>
                <a:lnTo>
                  <a:pt x="297" y="746"/>
                </a:lnTo>
                <a:lnTo>
                  <a:pt x="317" y="753"/>
                </a:lnTo>
                <a:lnTo>
                  <a:pt x="337" y="756"/>
                </a:lnTo>
                <a:lnTo>
                  <a:pt x="357" y="760"/>
                </a:lnTo>
                <a:lnTo>
                  <a:pt x="379" y="763"/>
                </a:lnTo>
                <a:lnTo>
                  <a:pt x="401" y="763"/>
                </a:lnTo>
                <a:lnTo>
                  <a:pt x="422" y="765"/>
                </a:lnTo>
                <a:lnTo>
                  <a:pt x="444" y="763"/>
                </a:lnTo>
                <a:lnTo>
                  <a:pt x="466" y="763"/>
                </a:lnTo>
                <a:lnTo>
                  <a:pt x="486" y="760"/>
                </a:lnTo>
                <a:lnTo>
                  <a:pt x="508" y="756"/>
                </a:lnTo>
                <a:lnTo>
                  <a:pt x="528" y="753"/>
                </a:lnTo>
                <a:lnTo>
                  <a:pt x="548" y="746"/>
                </a:lnTo>
                <a:lnTo>
                  <a:pt x="566" y="741"/>
                </a:lnTo>
                <a:lnTo>
                  <a:pt x="586" y="735"/>
                </a:lnTo>
                <a:lnTo>
                  <a:pt x="605" y="726"/>
                </a:lnTo>
                <a:lnTo>
                  <a:pt x="623" y="718"/>
                </a:lnTo>
                <a:lnTo>
                  <a:pt x="640" y="709"/>
                </a:lnTo>
                <a:lnTo>
                  <a:pt x="658" y="699"/>
                </a:lnTo>
                <a:lnTo>
                  <a:pt x="675" y="688"/>
                </a:lnTo>
                <a:lnTo>
                  <a:pt x="690" y="676"/>
                </a:lnTo>
                <a:lnTo>
                  <a:pt x="705" y="664"/>
                </a:lnTo>
                <a:lnTo>
                  <a:pt x="720" y="653"/>
                </a:lnTo>
                <a:lnTo>
                  <a:pt x="734" y="639"/>
                </a:lnTo>
                <a:lnTo>
                  <a:pt x="747" y="624"/>
                </a:lnTo>
                <a:lnTo>
                  <a:pt x="761" y="611"/>
                </a:lnTo>
                <a:lnTo>
                  <a:pt x="772" y="596"/>
                </a:lnTo>
                <a:lnTo>
                  <a:pt x="782" y="581"/>
                </a:lnTo>
                <a:lnTo>
                  <a:pt x="792" y="564"/>
                </a:lnTo>
                <a:lnTo>
                  <a:pt x="802" y="547"/>
                </a:lnTo>
                <a:lnTo>
                  <a:pt x="811" y="531"/>
                </a:lnTo>
                <a:lnTo>
                  <a:pt x="817" y="514"/>
                </a:lnTo>
                <a:lnTo>
                  <a:pt x="824" y="496"/>
                </a:lnTo>
                <a:lnTo>
                  <a:pt x="831" y="477"/>
                </a:lnTo>
                <a:lnTo>
                  <a:pt x="836" y="459"/>
                </a:lnTo>
                <a:lnTo>
                  <a:pt x="839" y="441"/>
                </a:lnTo>
                <a:lnTo>
                  <a:pt x="841" y="421"/>
                </a:lnTo>
                <a:lnTo>
                  <a:pt x="843" y="402"/>
                </a:lnTo>
                <a:lnTo>
                  <a:pt x="844" y="382"/>
                </a:lnTo>
                <a:lnTo>
                  <a:pt x="843" y="362"/>
                </a:lnTo>
                <a:lnTo>
                  <a:pt x="841" y="342"/>
                </a:lnTo>
                <a:lnTo>
                  <a:pt x="839" y="324"/>
                </a:lnTo>
                <a:lnTo>
                  <a:pt x="836" y="305"/>
                </a:lnTo>
                <a:lnTo>
                  <a:pt x="831" y="285"/>
                </a:lnTo>
                <a:lnTo>
                  <a:pt x="824" y="269"/>
                </a:lnTo>
                <a:lnTo>
                  <a:pt x="817" y="250"/>
                </a:lnTo>
                <a:lnTo>
                  <a:pt x="811" y="232"/>
                </a:lnTo>
                <a:lnTo>
                  <a:pt x="802" y="215"/>
                </a:lnTo>
                <a:lnTo>
                  <a:pt x="792" y="198"/>
                </a:lnTo>
                <a:lnTo>
                  <a:pt x="782" y="183"/>
                </a:lnTo>
                <a:lnTo>
                  <a:pt x="772" y="168"/>
                </a:lnTo>
                <a:lnTo>
                  <a:pt x="761" y="153"/>
                </a:lnTo>
                <a:lnTo>
                  <a:pt x="747" y="138"/>
                </a:lnTo>
                <a:lnTo>
                  <a:pt x="734" y="125"/>
                </a:lnTo>
                <a:lnTo>
                  <a:pt x="720" y="111"/>
                </a:lnTo>
                <a:lnTo>
                  <a:pt x="705" y="98"/>
                </a:lnTo>
                <a:lnTo>
                  <a:pt x="690" y="86"/>
                </a:lnTo>
                <a:lnTo>
                  <a:pt x="675" y="75"/>
                </a:lnTo>
                <a:lnTo>
                  <a:pt x="658" y="65"/>
                </a:lnTo>
                <a:lnTo>
                  <a:pt x="640" y="55"/>
                </a:lnTo>
                <a:lnTo>
                  <a:pt x="623" y="45"/>
                </a:lnTo>
                <a:lnTo>
                  <a:pt x="605" y="36"/>
                </a:lnTo>
                <a:lnTo>
                  <a:pt x="586" y="30"/>
                </a:lnTo>
                <a:lnTo>
                  <a:pt x="566" y="21"/>
                </a:lnTo>
                <a:lnTo>
                  <a:pt x="548" y="16"/>
                </a:lnTo>
                <a:lnTo>
                  <a:pt x="528" y="11"/>
                </a:lnTo>
                <a:lnTo>
                  <a:pt x="508" y="6"/>
                </a:lnTo>
                <a:lnTo>
                  <a:pt x="486" y="3"/>
                </a:lnTo>
                <a:lnTo>
                  <a:pt x="466" y="1"/>
                </a:lnTo>
                <a:lnTo>
                  <a:pt x="444" y="0"/>
                </a:lnTo>
                <a:lnTo>
                  <a:pt x="422" y="0"/>
                </a:lnTo>
              </a:path>
            </a:pathLst>
          </a:cu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3" name="Rectangle 33"/>
          <p:cNvSpPr>
            <a:spLocks noChangeArrowheads="1"/>
          </p:cNvSpPr>
          <p:nvPr/>
        </p:nvSpPr>
        <p:spPr bwMode="auto">
          <a:xfrm>
            <a:off x="7259638" y="2621995"/>
            <a:ext cx="32541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IBCF</a:t>
            </a:r>
            <a:endParaRPr kumimoji="0" lang="pl-PL" sz="1800" b="1">
              <a:latin typeface="+mj-lt"/>
            </a:endParaRPr>
          </a:p>
        </p:txBody>
      </p:sp>
      <p:sp>
        <p:nvSpPr>
          <p:cNvPr id="130084" name="Line 34"/>
          <p:cNvSpPr>
            <a:spLocks noChangeShapeType="1"/>
          </p:cNvSpPr>
          <p:nvPr/>
        </p:nvSpPr>
        <p:spPr bwMode="auto">
          <a:xfrm>
            <a:off x="6881813" y="1132920"/>
            <a:ext cx="1587" cy="42545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5" name="Line 35"/>
          <p:cNvSpPr>
            <a:spLocks noChangeShapeType="1"/>
          </p:cNvSpPr>
          <p:nvPr/>
        </p:nvSpPr>
        <p:spPr bwMode="auto">
          <a:xfrm>
            <a:off x="4687888" y="1644095"/>
            <a:ext cx="244475" cy="158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6" name="Line 36"/>
          <p:cNvSpPr>
            <a:spLocks noChangeShapeType="1"/>
          </p:cNvSpPr>
          <p:nvPr/>
        </p:nvSpPr>
        <p:spPr bwMode="auto">
          <a:xfrm flipV="1">
            <a:off x="5783263" y="1707595"/>
            <a:ext cx="915987" cy="70167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7" name="Freeform 37"/>
          <p:cNvSpPr>
            <a:spLocks/>
          </p:cNvSpPr>
          <p:nvPr/>
        </p:nvSpPr>
        <p:spPr bwMode="auto">
          <a:xfrm>
            <a:off x="2300288" y="5779533"/>
            <a:ext cx="549275" cy="425450"/>
          </a:xfrm>
          <a:custGeom>
            <a:avLst/>
            <a:gdLst>
              <a:gd name="T0" fmla="*/ 247214 w 691"/>
              <a:gd name="T1" fmla="*/ 1585 h 537"/>
              <a:gd name="T2" fmla="*/ 205879 w 691"/>
              <a:gd name="T3" fmla="*/ 7130 h 537"/>
              <a:gd name="T4" fmla="*/ 167724 w 691"/>
              <a:gd name="T5" fmla="*/ 17430 h 537"/>
              <a:gd name="T6" fmla="*/ 132748 w 691"/>
              <a:gd name="T7" fmla="*/ 30899 h 537"/>
              <a:gd name="T8" fmla="*/ 99362 w 691"/>
              <a:gd name="T9" fmla="*/ 49121 h 537"/>
              <a:gd name="T10" fmla="*/ 71541 w 691"/>
              <a:gd name="T11" fmla="*/ 70512 h 537"/>
              <a:gd name="T12" fmla="*/ 47694 w 691"/>
              <a:gd name="T13" fmla="*/ 94280 h 537"/>
              <a:gd name="T14" fmla="*/ 27821 w 691"/>
              <a:gd name="T15" fmla="*/ 120425 h 537"/>
              <a:gd name="T16" fmla="*/ 13513 w 691"/>
              <a:gd name="T17" fmla="*/ 149739 h 537"/>
              <a:gd name="T18" fmla="*/ 3974 w 691"/>
              <a:gd name="T19" fmla="*/ 180638 h 537"/>
              <a:gd name="T20" fmla="*/ 0 w 691"/>
              <a:gd name="T21" fmla="*/ 213121 h 537"/>
              <a:gd name="T22" fmla="*/ 3974 w 691"/>
              <a:gd name="T23" fmla="*/ 244812 h 537"/>
              <a:gd name="T24" fmla="*/ 13513 w 691"/>
              <a:gd name="T25" fmla="*/ 275711 h 537"/>
              <a:gd name="T26" fmla="*/ 27821 w 691"/>
              <a:gd name="T27" fmla="*/ 305025 h 537"/>
              <a:gd name="T28" fmla="*/ 47694 w 691"/>
              <a:gd name="T29" fmla="*/ 331170 h 537"/>
              <a:gd name="T30" fmla="*/ 71541 w 691"/>
              <a:gd name="T31" fmla="*/ 354938 h 537"/>
              <a:gd name="T32" fmla="*/ 99362 w 691"/>
              <a:gd name="T33" fmla="*/ 376329 h 537"/>
              <a:gd name="T34" fmla="*/ 132748 w 691"/>
              <a:gd name="T35" fmla="*/ 394551 h 537"/>
              <a:gd name="T36" fmla="*/ 167724 w 691"/>
              <a:gd name="T37" fmla="*/ 408020 h 537"/>
              <a:gd name="T38" fmla="*/ 205879 w 691"/>
              <a:gd name="T39" fmla="*/ 418320 h 537"/>
              <a:gd name="T40" fmla="*/ 247214 w 691"/>
              <a:gd name="T41" fmla="*/ 423865 h 537"/>
              <a:gd name="T42" fmla="*/ 288548 w 691"/>
              <a:gd name="T43" fmla="*/ 425450 h 537"/>
              <a:gd name="T44" fmla="*/ 329883 w 691"/>
              <a:gd name="T45" fmla="*/ 421489 h 537"/>
              <a:gd name="T46" fmla="*/ 369628 w 691"/>
              <a:gd name="T47" fmla="*/ 411981 h 537"/>
              <a:gd name="T48" fmla="*/ 406193 w 691"/>
              <a:gd name="T49" fmla="*/ 400097 h 537"/>
              <a:gd name="T50" fmla="*/ 438784 w 691"/>
              <a:gd name="T51" fmla="*/ 382667 h 537"/>
              <a:gd name="T52" fmla="*/ 468195 w 691"/>
              <a:gd name="T53" fmla="*/ 362860 h 537"/>
              <a:gd name="T54" fmla="*/ 495222 w 691"/>
              <a:gd name="T55" fmla="*/ 340677 h 537"/>
              <a:gd name="T56" fmla="*/ 516684 w 691"/>
              <a:gd name="T57" fmla="*/ 313740 h 537"/>
              <a:gd name="T58" fmla="*/ 532582 w 691"/>
              <a:gd name="T59" fmla="*/ 286010 h 537"/>
              <a:gd name="T60" fmla="*/ 544506 w 691"/>
              <a:gd name="T61" fmla="*/ 255904 h 537"/>
              <a:gd name="T62" fmla="*/ 549275 w 691"/>
              <a:gd name="T63" fmla="*/ 224213 h 537"/>
              <a:gd name="T64" fmla="*/ 548480 w 691"/>
              <a:gd name="T65" fmla="*/ 190937 h 537"/>
              <a:gd name="T66" fmla="*/ 540531 w 691"/>
              <a:gd name="T67" fmla="*/ 159247 h 537"/>
              <a:gd name="T68" fmla="*/ 528608 w 691"/>
              <a:gd name="T69" fmla="*/ 129933 h 537"/>
              <a:gd name="T70" fmla="*/ 509530 w 691"/>
              <a:gd name="T71" fmla="*/ 102203 h 537"/>
              <a:gd name="T72" fmla="*/ 487273 w 691"/>
              <a:gd name="T73" fmla="*/ 78435 h 537"/>
              <a:gd name="T74" fmla="*/ 459451 w 691"/>
              <a:gd name="T75" fmla="*/ 56251 h 537"/>
              <a:gd name="T76" fmla="*/ 428450 w 691"/>
              <a:gd name="T77" fmla="*/ 37237 h 537"/>
              <a:gd name="T78" fmla="*/ 394270 w 691"/>
              <a:gd name="T79" fmla="*/ 21391 h 537"/>
              <a:gd name="T80" fmla="*/ 356909 w 691"/>
              <a:gd name="T81" fmla="*/ 9507 h 537"/>
              <a:gd name="T82" fmla="*/ 316370 w 691"/>
              <a:gd name="T83" fmla="*/ 3169 h 537"/>
              <a:gd name="T84" fmla="*/ 275035 w 691"/>
              <a:gd name="T85" fmla="*/ 0 h 5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1"/>
              <a:gd name="T130" fmla="*/ 0 h 537"/>
              <a:gd name="T131" fmla="*/ 691 w 691"/>
              <a:gd name="T132" fmla="*/ 537 h 5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1" h="537">
                <a:moveTo>
                  <a:pt x="346" y="0"/>
                </a:moveTo>
                <a:lnTo>
                  <a:pt x="328" y="0"/>
                </a:lnTo>
                <a:lnTo>
                  <a:pt x="311" y="2"/>
                </a:lnTo>
                <a:lnTo>
                  <a:pt x="293" y="4"/>
                </a:lnTo>
                <a:lnTo>
                  <a:pt x="276" y="5"/>
                </a:lnTo>
                <a:lnTo>
                  <a:pt x="259" y="9"/>
                </a:lnTo>
                <a:lnTo>
                  <a:pt x="243" y="12"/>
                </a:lnTo>
                <a:lnTo>
                  <a:pt x="228" y="17"/>
                </a:lnTo>
                <a:lnTo>
                  <a:pt x="211" y="22"/>
                </a:lnTo>
                <a:lnTo>
                  <a:pt x="196" y="27"/>
                </a:lnTo>
                <a:lnTo>
                  <a:pt x="181" y="34"/>
                </a:lnTo>
                <a:lnTo>
                  <a:pt x="167" y="39"/>
                </a:lnTo>
                <a:lnTo>
                  <a:pt x="152" y="47"/>
                </a:lnTo>
                <a:lnTo>
                  <a:pt x="139" y="54"/>
                </a:lnTo>
                <a:lnTo>
                  <a:pt x="125" y="62"/>
                </a:lnTo>
                <a:lnTo>
                  <a:pt x="114" y="71"/>
                </a:lnTo>
                <a:lnTo>
                  <a:pt x="102" y="79"/>
                </a:lnTo>
                <a:lnTo>
                  <a:pt x="90" y="89"/>
                </a:lnTo>
                <a:lnTo>
                  <a:pt x="80" y="99"/>
                </a:lnTo>
                <a:lnTo>
                  <a:pt x="69" y="109"/>
                </a:lnTo>
                <a:lnTo>
                  <a:pt x="60" y="119"/>
                </a:lnTo>
                <a:lnTo>
                  <a:pt x="50" y="129"/>
                </a:lnTo>
                <a:lnTo>
                  <a:pt x="42" y="141"/>
                </a:lnTo>
                <a:lnTo>
                  <a:pt x="35" y="152"/>
                </a:lnTo>
                <a:lnTo>
                  <a:pt x="28" y="164"/>
                </a:lnTo>
                <a:lnTo>
                  <a:pt x="22" y="176"/>
                </a:lnTo>
                <a:lnTo>
                  <a:pt x="17" y="189"/>
                </a:lnTo>
                <a:lnTo>
                  <a:pt x="12" y="201"/>
                </a:lnTo>
                <a:lnTo>
                  <a:pt x="8" y="214"/>
                </a:lnTo>
                <a:lnTo>
                  <a:pt x="5" y="228"/>
                </a:lnTo>
                <a:lnTo>
                  <a:pt x="2" y="241"/>
                </a:lnTo>
                <a:lnTo>
                  <a:pt x="2" y="254"/>
                </a:lnTo>
                <a:lnTo>
                  <a:pt x="0" y="269"/>
                </a:lnTo>
                <a:lnTo>
                  <a:pt x="2" y="283"/>
                </a:lnTo>
                <a:lnTo>
                  <a:pt x="2" y="296"/>
                </a:lnTo>
                <a:lnTo>
                  <a:pt x="5" y="309"/>
                </a:lnTo>
                <a:lnTo>
                  <a:pt x="8" y="323"/>
                </a:lnTo>
                <a:lnTo>
                  <a:pt x="12" y="336"/>
                </a:lnTo>
                <a:lnTo>
                  <a:pt x="17" y="348"/>
                </a:lnTo>
                <a:lnTo>
                  <a:pt x="22" y="361"/>
                </a:lnTo>
                <a:lnTo>
                  <a:pt x="28" y="373"/>
                </a:lnTo>
                <a:lnTo>
                  <a:pt x="35" y="385"/>
                </a:lnTo>
                <a:lnTo>
                  <a:pt x="42" y="396"/>
                </a:lnTo>
                <a:lnTo>
                  <a:pt x="50" y="408"/>
                </a:lnTo>
                <a:lnTo>
                  <a:pt x="60" y="418"/>
                </a:lnTo>
                <a:lnTo>
                  <a:pt x="69" y="430"/>
                </a:lnTo>
                <a:lnTo>
                  <a:pt x="80" y="440"/>
                </a:lnTo>
                <a:lnTo>
                  <a:pt x="90" y="448"/>
                </a:lnTo>
                <a:lnTo>
                  <a:pt x="102" y="458"/>
                </a:lnTo>
                <a:lnTo>
                  <a:pt x="114" y="466"/>
                </a:lnTo>
                <a:lnTo>
                  <a:pt x="125" y="475"/>
                </a:lnTo>
                <a:lnTo>
                  <a:pt x="139" y="483"/>
                </a:lnTo>
                <a:lnTo>
                  <a:pt x="152" y="492"/>
                </a:lnTo>
                <a:lnTo>
                  <a:pt x="167" y="498"/>
                </a:lnTo>
                <a:lnTo>
                  <a:pt x="181" y="505"/>
                </a:lnTo>
                <a:lnTo>
                  <a:pt x="196" y="510"/>
                </a:lnTo>
                <a:lnTo>
                  <a:pt x="211" y="515"/>
                </a:lnTo>
                <a:lnTo>
                  <a:pt x="228" y="520"/>
                </a:lnTo>
                <a:lnTo>
                  <a:pt x="243" y="525"/>
                </a:lnTo>
                <a:lnTo>
                  <a:pt x="259" y="528"/>
                </a:lnTo>
                <a:lnTo>
                  <a:pt x="276" y="532"/>
                </a:lnTo>
                <a:lnTo>
                  <a:pt x="293" y="533"/>
                </a:lnTo>
                <a:lnTo>
                  <a:pt x="311" y="535"/>
                </a:lnTo>
                <a:lnTo>
                  <a:pt x="328" y="537"/>
                </a:lnTo>
                <a:lnTo>
                  <a:pt x="346" y="537"/>
                </a:lnTo>
                <a:lnTo>
                  <a:pt x="363" y="537"/>
                </a:lnTo>
                <a:lnTo>
                  <a:pt x="382" y="535"/>
                </a:lnTo>
                <a:lnTo>
                  <a:pt x="398" y="533"/>
                </a:lnTo>
                <a:lnTo>
                  <a:pt x="415" y="532"/>
                </a:lnTo>
                <a:lnTo>
                  <a:pt x="432" y="528"/>
                </a:lnTo>
                <a:lnTo>
                  <a:pt x="449" y="525"/>
                </a:lnTo>
                <a:lnTo>
                  <a:pt x="465" y="520"/>
                </a:lnTo>
                <a:lnTo>
                  <a:pt x="480" y="515"/>
                </a:lnTo>
                <a:lnTo>
                  <a:pt x="496" y="510"/>
                </a:lnTo>
                <a:lnTo>
                  <a:pt x="511" y="505"/>
                </a:lnTo>
                <a:lnTo>
                  <a:pt x="526" y="498"/>
                </a:lnTo>
                <a:lnTo>
                  <a:pt x="539" y="492"/>
                </a:lnTo>
                <a:lnTo>
                  <a:pt x="552" y="483"/>
                </a:lnTo>
                <a:lnTo>
                  <a:pt x="566" y="475"/>
                </a:lnTo>
                <a:lnTo>
                  <a:pt x="578" y="466"/>
                </a:lnTo>
                <a:lnTo>
                  <a:pt x="589" y="458"/>
                </a:lnTo>
                <a:lnTo>
                  <a:pt x="601" y="448"/>
                </a:lnTo>
                <a:lnTo>
                  <a:pt x="613" y="440"/>
                </a:lnTo>
                <a:lnTo>
                  <a:pt x="623" y="430"/>
                </a:lnTo>
                <a:lnTo>
                  <a:pt x="633" y="418"/>
                </a:lnTo>
                <a:lnTo>
                  <a:pt x="641" y="408"/>
                </a:lnTo>
                <a:lnTo>
                  <a:pt x="650" y="396"/>
                </a:lnTo>
                <a:lnTo>
                  <a:pt x="658" y="385"/>
                </a:lnTo>
                <a:lnTo>
                  <a:pt x="665" y="373"/>
                </a:lnTo>
                <a:lnTo>
                  <a:pt x="670" y="361"/>
                </a:lnTo>
                <a:lnTo>
                  <a:pt x="676" y="348"/>
                </a:lnTo>
                <a:lnTo>
                  <a:pt x="680" y="336"/>
                </a:lnTo>
                <a:lnTo>
                  <a:pt x="685" y="323"/>
                </a:lnTo>
                <a:lnTo>
                  <a:pt x="688" y="309"/>
                </a:lnTo>
                <a:lnTo>
                  <a:pt x="690" y="296"/>
                </a:lnTo>
                <a:lnTo>
                  <a:pt x="691" y="283"/>
                </a:lnTo>
                <a:lnTo>
                  <a:pt x="691" y="269"/>
                </a:lnTo>
                <a:lnTo>
                  <a:pt x="691" y="254"/>
                </a:lnTo>
                <a:lnTo>
                  <a:pt x="690" y="241"/>
                </a:lnTo>
                <a:lnTo>
                  <a:pt x="688" y="228"/>
                </a:lnTo>
                <a:lnTo>
                  <a:pt x="685" y="214"/>
                </a:lnTo>
                <a:lnTo>
                  <a:pt x="680" y="201"/>
                </a:lnTo>
                <a:lnTo>
                  <a:pt x="676" y="189"/>
                </a:lnTo>
                <a:lnTo>
                  <a:pt x="670" y="176"/>
                </a:lnTo>
                <a:lnTo>
                  <a:pt x="665" y="164"/>
                </a:lnTo>
                <a:lnTo>
                  <a:pt x="658" y="152"/>
                </a:lnTo>
                <a:lnTo>
                  <a:pt x="650" y="141"/>
                </a:lnTo>
                <a:lnTo>
                  <a:pt x="641" y="129"/>
                </a:lnTo>
                <a:lnTo>
                  <a:pt x="633" y="119"/>
                </a:lnTo>
                <a:lnTo>
                  <a:pt x="623" y="109"/>
                </a:lnTo>
                <a:lnTo>
                  <a:pt x="613" y="99"/>
                </a:lnTo>
                <a:lnTo>
                  <a:pt x="601" y="89"/>
                </a:lnTo>
                <a:lnTo>
                  <a:pt x="589" y="79"/>
                </a:lnTo>
                <a:lnTo>
                  <a:pt x="578" y="71"/>
                </a:lnTo>
                <a:lnTo>
                  <a:pt x="566" y="62"/>
                </a:lnTo>
                <a:lnTo>
                  <a:pt x="552" y="54"/>
                </a:lnTo>
                <a:lnTo>
                  <a:pt x="539" y="47"/>
                </a:lnTo>
                <a:lnTo>
                  <a:pt x="526" y="39"/>
                </a:lnTo>
                <a:lnTo>
                  <a:pt x="511" y="34"/>
                </a:lnTo>
                <a:lnTo>
                  <a:pt x="496" y="27"/>
                </a:lnTo>
                <a:lnTo>
                  <a:pt x="480" y="22"/>
                </a:lnTo>
                <a:lnTo>
                  <a:pt x="465" y="17"/>
                </a:lnTo>
                <a:lnTo>
                  <a:pt x="449" y="12"/>
                </a:lnTo>
                <a:lnTo>
                  <a:pt x="432" y="9"/>
                </a:lnTo>
                <a:lnTo>
                  <a:pt x="415" y="5"/>
                </a:lnTo>
                <a:lnTo>
                  <a:pt x="398" y="4"/>
                </a:lnTo>
                <a:lnTo>
                  <a:pt x="382" y="2"/>
                </a:lnTo>
                <a:lnTo>
                  <a:pt x="363" y="0"/>
                </a:lnTo>
                <a:lnTo>
                  <a:pt x="346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8" name="Freeform 38"/>
          <p:cNvSpPr>
            <a:spLocks/>
          </p:cNvSpPr>
          <p:nvPr/>
        </p:nvSpPr>
        <p:spPr bwMode="auto">
          <a:xfrm>
            <a:off x="2300288" y="5779533"/>
            <a:ext cx="549275" cy="425450"/>
          </a:xfrm>
          <a:custGeom>
            <a:avLst/>
            <a:gdLst>
              <a:gd name="T0" fmla="*/ 247214 w 691"/>
              <a:gd name="T1" fmla="*/ 1585 h 537"/>
              <a:gd name="T2" fmla="*/ 205879 w 691"/>
              <a:gd name="T3" fmla="*/ 7130 h 537"/>
              <a:gd name="T4" fmla="*/ 167724 w 691"/>
              <a:gd name="T5" fmla="*/ 17430 h 537"/>
              <a:gd name="T6" fmla="*/ 132748 w 691"/>
              <a:gd name="T7" fmla="*/ 30899 h 537"/>
              <a:gd name="T8" fmla="*/ 99362 w 691"/>
              <a:gd name="T9" fmla="*/ 49121 h 537"/>
              <a:gd name="T10" fmla="*/ 71541 w 691"/>
              <a:gd name="T11" fmla="*/ 70512 h 537"/>
              <a:gd name="T12" fmla="*/ 47694 w 691"/>
              <a:gd name="T13" fmla="*/ 94280 h 537"/>
              <a:gd name="T14" fmla="*/ 27821 w 691"/>
              <a:gd name="T15" fmla="*/ 120425 h 537"/>
              <a:gd name="T16" fmla="*/ 13513 w 691"/>
              <a:gd name="T17" fmla="*/ 149739 h 537"/>
              <a:gd name="T18" fmla="*/ 3974 w 691"/>
              <a:gd name="T19" fmla="*/ 180638 h 537"/>
              <a:gd name="T20" fmla="*/ 0 w 691"/>
              <a:gd name="T21" fmla="*/ 213121 h 537"/>
              <a:gd name="T22" fmla="*/ 3974 w 691"/>
              <a:gd name="T23" fmla="*/ 244812 h 537"/>
              <a:gd name="T24" fmla="*/ 13513 w 691"/>
              <a:gd name="T25" fmla="*/ 275711 h 537"/>
              <a:gd name="T26" fmla="*/ 27821 w 691"/>
              <a:gd name="T27" fmla="*/ 305025 h 537"/>
              <a:gd name="T28" fmla="*/ 47694 w 691"/>
              <a:gd name="T29" fmla="*/ 331170 h 537"/>
              <a:gd name="T30" fmla="*/ 71541 w 691"/>
              <a:gd name="T31" fmla="*/ 354938 h 537"/>
              <a:gd name="T32" fmla="*/ 99362 w 691"/>
              <a:gd name="T33" fmla="*/ 376329 h 537"/>
              <a:gd name="T34" fmla="*/ 132748 w 691"/>
              <a:gd name="T35" fmla="*/ 394551 h 537"/>
              <a:gd name="T36" fmla="*/ 167724 w 691"/>
              <a:gd name="T37" fmla="*/ 408020 h 537"/>
              <a:gd name="T38" fmla="*/ 205879 w 691"/>
              <a:gd name="T39" fmla="*/ 418320 h 537"/>
              <a:gd name="T40" fmla="*/ 247214 w 691"/>
              <a:gd name="T41" fmla="*/ 423865 h 537"/>
              <a:gd name="T42" fmla="*/ 288548 w 691"/>
              <a:gd name="T43" fmla="*/ 425450 h 537"/>
              <a:gd name="T44" fmla="*/ 329883 w 691"/>
              <a:gd name="T45" fmla="*/ 421489 h 537"/>
              <a:gd name="T46" fmla="*/ 369628 w 691"/>
              <a:gd name="T47" fmla="*/ 411981 h 537"/>
              <a:gd name="T48" fmla="*/ 406193 w 691"/>
              <a:gd name="T49" fmla="*/ 400097 h 537"/>
              <a:gd name="T50" fmla="*/ 438784 w 691"/>
              <a:gd name="T51" fmla="*/ 382667 h 537"/>
              <a:gd name="T52" fmla="*/ 468195 w 691"/>
              <a:gd name="T53" fmla="*/ 362860 h 537"/>
              <a:gd name="T54" fmla="*/ 495222 w 691"/>
              <a:gd name="T55" fmla="*/ 340677 h 537"/>
              <a:gd name="T56" fmla="*/ 516684 w 691"/>
              <a:gd name="T57" fmla="*/ 313740 h 537"/>
              <a:gd name="T58" fmla="*/ 532582 w 691"/>
              <a:gd name="T59" fmla="*/ 286010 h 537"/>
              <a:gd name="T60" fmla="*/ 544506 w 691"/>
              <a:gd name="T61" fmla="*/ 255904 h 537"/>
              <a:gd name="T62" fmla="*/ 549275 w 691"/>
              <a:gd name="T63" fmla="*/ 224213 h 537"/>
              <a:gd name="T64" fmla="*/ 548480 w 691"/>
              <a:gd name="T65" fmla="*/ 190937 h 537"/>
              <a:gd name="T66" fmla="*/ 540531 w 691"/>
              <a:gd name="T67" fmla="*/ 159247 h 537"/>
              <a:gd name="T68" fmla="*/ 528608 w 691"/>
              <a:gd name="T69" fmla="*/ 129933 h 537"/>
              <a:gd name="T70" fmla="*/ 509530 w 691"/>
              <a:gd name="T71" fmla="*/ 102203 h 537"/>
              <a:gd name="T72" fmla="*/ 487273 w 691"/>
              <a:gd name="T73" fmla="*/ 78435 h 537"/>
              <a:gd name="T74" fmla="*/ 459451 w 691"/>
              <a:gd name="T75" fmla="*/ 56251 h 537"/>
              <a:gd name="T76" fmla="*/ 428450 w 691"/>
              <a:gd name="T77" fmla="*/ 37237 h 537"/>
              <a:gd name="T78" fmla="*/ 394270 w 691"/>
              <a:gd name="T79" fmla="*/ 21391 h 537"/>
              <a:gd name="T80" fmla="*/ 356909 w 691"/>
              <a:gd name="T81" fmla="*/ 9507 h 537"/>
              <a:gd name="T82" fmla="*/ 316370 w 691"/>
              <a:gd name="T83" fmla="*/ 3169 h 537"/>
              <a:gd name="T84" fmla="*/ 275035 w 691"/>
              <a:gd name="T85" fmla="*/ 0 h 5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1"/>
              <a:gd name="T130" fmla="*/ 0 h 537"/>
              <a:gd name="T131" fmla="*/ 691 w 691"/>
              <a:gd name="T132" fmla="*/ 537 h 5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1" h="537">
                <a:moveTo>
                  <a:pt x="346" y="0"/>
                </a:moveTo>
                <a:lnTo>
                  <a:pt x="328" y="0"/>
                </a:lnTo>
                <a:lnTo>
                  <a:pt x="311" y="2"/>
                </a:lnTo>
                <a:lnTo>
                  <a:pt x="293" y="4"/>
                </a:lnTo>
                <a:lnTo>
                  <a:pt x="276" y="5"/>
                </a:lnTo>
                <a:lnTo>
                  <a:pt x="259" y="9"/>
                </a:lnTo>
                <a:lnTo>
                  <a:pt x="243" y="12"/>
                </a:lnTo>
                <a:lnTo>
                  <a:pt x="228" y="17"/>
                </a:lnTo>
                <a:lnTo>
                  <a:pt x="211" y="22"/>
                </a:lnTo>
                <a:lnTo>
                  <a:pt x="196" y="27"/>
                </a:lnTo>
                <a:lnTo>
                  <a:pt x="181" y="34"/>
                </a:lnTo>
                <a:lnTo>
                  <a:pt x="167" y="39"/>
                </a:lnTo>
                <a:lnTo>
                  <a:pt x="152" y="47"/>
                </a:lnTo>
                <a:lnTo>
                  <a:pt x="139" y="54"/>
                </a:lnTo>
                <a:lnTo>
                  <a:pt x="125" y="62"/>
                </a:lnTo>
                <a:lnTo>
                  <a:pt x="114" y="71"/>
                </a:lnTo>
                <a:lnTo>
                  <a:pt x="102" y="79"/>
                </a:lnTo>
                <a:lnTo>
                  <a:pt x="90" y="89"/>
                </a:lnTo>
                <a:lnTo>
                  <a:pt x="80" y="99"/>
                </a:lnTo>
                <a:lnTo>
                  <a:pt x="69" y="109"/>
                </a:lnTo>
                <a:lnTo>
                  <a:pt x="60" y="119"/>
                </a:lnTo>
                <a:lnTo>
                  <a:pt x="50" y="129"/>
                </a:lnTo>
                <a:lnTo>
                  <a:pt x="42" y="141"/>
                </a:lnTo>
                <a:lnTo>
                  <a:pt x="35" y="152"/>
                </a:lnTo>
                <a:lnTo>
                  <a:pt x="28" y="164"/>
                </a:lnTo>
                <a:lnTo>
                  <a:pt x="22" y="176"/>
                </a:lnTo>
                <a:lnTo>
                  <a:pt x="17" y="189"/>
                </a:lnTo>
                <a:lnTo>
                  <a:pt x="12" y="201"/>
                </a:lnTo>
                <a:lnTo>
                  <a:pt x="8" y="214"/>
                </a:lnTo>
                <a:lnTo>
                  <a:pt x="5" y="228"/>
                </a:lnTo>
                <a:lnTo>
                  <a:pt x="2" y="241"/>
                </a:lnTo>
                <a:lnTo>
                  <a:pt x="2" y="254"/>
                </a:lnTo>
                <a:lnTo>
                  <a:pt x="0" y="269"/>
                </a:lnTo>
                <a:lnTo>
                  <a:pt x="2" y="283"/>
                </a:lnTo>
                <a:lnTo>
                  <a:pt x="2" y="296"/>
                </a:lnTo>
                <a:lnTo>
                  <a:pt x="5" y="309"/>
                </a:lnTo>
                <a:lnTo>
                  <a:pt x="8" y="323"/>
                </a:lnTo>
                <a:lnTo>
                  <a:pt x="12" y="336"/>
                </a:lnTo>
                <a:lnTo>
                  <a:pt x="17" y="348"/>
                </a:lnTo>
                <a:lnTo>
                  <a:pt x="22" y="361"/>
                </a:lnTo>
                <a:lnTo>
                  <a:pt x="28" y="373"/>
                </a:lnTo>
                <a:lnTo>
                  <a:pt x="35" y="385"/>
                </a:lnTo>
                <a:lnTo>
                  <a:pt x="42" y="396"/>
                </a:lnTo>
                <a:lnTo>
                  <a:pt x="50" y="408"/>
                </a:lnTo>
                <a:lnTo>
                  <a:pt x="60" y="418"/>
                </a:lnTo>
                <a:lnTo>
                  <a:pt x="69" y="430"/>
                </a:lnTo>
                <a:lnTo>
                  <a:pt x="80" y="440"/>
                </a:lnTo>
                <a:lnTo>
                  <a:pt x="90" y="448"/>
                </a:lnTo>
                <a:lnTo>
                  <a:pt x="102" y="458"/>
                </a:lnTo>
                <a:lnTo>
                  <a:pt x="114" y="466"/>
                </a:lnTo>
                <a:lnTo>
                  <a:pt x="125" y="475"/>
                </a:lnTo>
                <a:lnTo>
                  <a:pt x="139" y="483"/>
                </a:lnTo>
                <a:lnTo>
                  <a:pt x="152" y="492"/>
                </a:lnTo>
                <a:lnTo>
                  <a:pt x="167" y="498"/>
                </a:lnTo>
                <a:lnTo>
                  <a:pt x="181" y="505"/>
                </a:lnTo>
                <a:lnTo>
                  <a:pt x="196" y="510"/>
                </a:lnTo>
                <a:lnTo>
                  <a:pt x="211" y="515"/>
                </a:lnTo>
                <a:lnTo>
                  <a:pt x="228" y="520"/>
                </a:lnTo>
                <a:lnTo>
                  <a:pt x="243" y="525"/>
                </a:lnTo>
                <a:lnTo>
                  <a:pt x="259" y="528"/>
                </a:lnTo>
                <a:lnTo>
                  <a:pt x="276" y="532"/>
                </a:lnTo>
                <a:lnTo>
                  <a:pt x="293" y="533"/>
                </a:lnTo>
                <a:lnTo>
                  <a:pt x="311" y="535"/>
                </a:lnTo>
                <a:lnTo>
                  <a:pt x="328" y="537"/>
                </a:lnTo>
                <a:lnTo>
                  <a:pt x="346" y="537"/>
                </a:lnTo>
                <a:lnTo>
                  <a:pt x="363" y="537"/>
                </a:lnTo>
                <a:lnTo>
                  <a:pt x="382" y="535"/>
                </a:lnTo>
                <a:lnTo>
                  <a:pt x="398" y="533"/>
                </a:lnTo>
                <a:lnTo>
                  <a:pt x="415" y="532"/>
                </a:lnTo>
                <a:lnTo>
                  <a:pt x="432" y="528"/>
                </a:lnTo>
                <a:lnTo>
                  <a:pt x="449" y="525"/>
                </a:lnTo>
                <a:lnTo>
                  <a:pt x="465" y="520"/>
                </a:lnTo>
                <a:lnTo>
                  <a:pt x="480" y="515"/>
                </a:lnTo>
                <a:lnTo>
                  <a:pt x="496" y="510"/>
                </a:lnTo>
                <a:lnTo>
                  <a:pt x="511" y="505"/>
                </a:lnTo>
                <a:lnTo>
                  <a:pt x="526" y="498"/>
                </a:lnTo>
                <a:lnTo>
                  <a:pt x="539" y="492"/>
                </a:lnTo>
                <a:lnTo>
                  <a:pt x="552" y="483"/>
                </a:lnTo>
                <a:lnTo>
                  <a:pt x="566" y="475"/>
                </a:lnTo>
                <a:lnTo>
                  <a:pt x="578" y="466"/>
                </a:lnTo>
                <a:lnTo>
                  <a:pt x="589" y="458"/>
                </a:lnTo>
                <a:lnTo>
                  <a:pt x="601" y="448"/>
                </a:lnTo>
                <a:lnTo>
                  <a:pt x="613" y="440"/>
                </a:lnTo>
                <a:lnTo>
                  <a:pt x="623" y="430"/>
                </a:lnTo>
                <a:lnTo>
                  <a:pt x="633" y="418"/>
                </a:lnTo>
                <a:lnTo>
                  <a:pt x="641" y="408"/>
                </a:lnTo>
                <a:lnTo>
                  <a:pt x="650" y="396"/>
                </a:lnTo>
                <a:lnTo>
                  <a:pt x="658" y="385"/>
                </a:lnTo>
                <a:lnTo>
                  <a:pt x="665" y="373"/>
                </a:lnTo>
                <a:lnTo>
                  <a:pt x="670" y="361"/>
                </a:lnTo>
                <a:lnTo>
                  <a:pt x="676" y="348"/>
                </a:lnTo>
                <a:lnTo>
                  <a:pt x="680" y="336"/>
                </a:lnTo>
                <a:lnTo>
                  <a:pt x="685" y="323"/>
                </a:lnTo>
                <a:lnTo>
                  <a:pt x="688" y="309"/>
                </a:lnTo>
                <a:lnTo>
                  <a:pt x="690" y="296"/>
                </a:lnTo>
                <a:lnTo>
                  <a:pt x="691" y="283"/>
                </a:lnTo>
                <a:lnTo>
                  <a:pt x="691" y="269"/>
                </a:lnTo>
                <a:lnTo>
                  <a:pt x="691" y="254"/>
                </a:lnTo>
                <a:lnTo>
                  <a:pt x="690" y="241"/>
                </a:lnTo>
                <a:lnTo>
                  <a:pt x="688" y="228"/>
                </a:lnTo>
                <a:lnTo>
                  <a:pt x="685" y="214"/>
                </a:lnTo>
                <a:lnTo>
                  <a:pt x="680" y="201"/>
                </a:lnTo>
                <a:lnTo>
                  <a:pt x="676" y="189"/>
                </a:lnTo>
                <a:lnTo>
                  <a:pt x="670" y="176"/>
                </a:lnTo>
                <a:lnTo>
                  <a:pt x="665" y="164"/>
                </a:lnTo>
                <a:lnTo>
                  <a:pt x="658" y="152"/>
                </a:lnTo>
                <a:lnTo>
                  <a:pt x="650" y="141"/>
                </a:lnTo>
                <a:lnTo>
                  <a:pt x="641" y="129"/>
                </a:lnTo>
                <a:lnTo>
                  <a:pt x="633" y="119"/>
                </a:lnTo>
                <a:lnTo>
                  <a:pt x="623" y="109"/>
                </a:lnTo>
                <a:lnTo>
                  <a:pt x="613" y="99"/>
                </a:lnTo>
                <a:lnTo>
                  <a:pt x="601" y="89"/>
                </a:lnTo>
                <a:lnTo>
                  <a:pt x="589" y="79"/>
                </a:lnTo>
                <a:lnTo>
                  <a:pt x="578" y="71"/>
                </a:lnTo>
                <a:lnTo>
                  <a:pt x="566" y="62"/>
                </a:lnTo>
                <a:lnTo>
                  <a:pt x="552" y="54"/>
                </a:lnTo>
                <a:lnTo>
                  <a:pt x="539" y="47"/>
                </a:lnTo>
                <a:lnTo>
                  <a:pt x="526" y="39"/>
                </a:lnTo>
                <a:lnTo>
                  <a:pt x="511" y="34"/>
                </a:lnTo>
                <a:lnTo>
                  <a:pt x="496" y="27"/>
                </a:lnTo>
                <a:lnTo>
                  <a:pt x="480" y="22"/>
                </a:lnTo>
                <a:lnTo>
                  <a:pt x="465" y="17"/>
                </a:lnTo>
                <a:lnTo>
                  <a:pt x="449" y="12"/>
                </a:lnTo>
                <a:lnTo>
                  <a:pt x="432" y="9"/>
                </a:lnTo>
                <a:lnTo>
                  <a:pt x="415" y="5"/>
                </a:lnTo>
                <a:lnTo>
                  <a:pt x="398" y="4"/>
                </a:lnTo>
                <a:lnTo>
                  <a:pt x="382" y="2"/>
                </a:lnTo>
                <a:lnTo>
                  <a:pt x="363" y="0"/>
                </a:lnTo>
                <a:lnTo>
                  <a:pt x="346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89" name="Rectangle 39"/>
          <p:cNvSpPr>
            <a:spLocks noChangeArrowheads="1"/>
          </p:cNvSpPr>
          <p:nvPr/>
        </p:nvSpPr>
        <p:spPr bwMode="auto">
          <a:xfrm>
            <a:off x="2339975" y="5909708"/>
            <a:ext cx="9297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A</a:t>
            </a:r>
            <a:endParaRPr kumimoji="0" lang="pl-PL" sz="1800" b="1">
              <a:latin typeface="+mj-lt"/>
            </a:endParaRPr>
          </a:p>
        </p:txBody>
      </p:sp>
      <p:sp>
        <p:nvSpPr>
          <p:cNvPr id="130090" name="Rectangle 40"/>
          <p:cNvSpPr>
            <a:spLocks noChangeArrowheads="1"/>
          </p:cNvSpPr>
          <p:nvPr/>
        </p:nvSpPr>
        <p:spPr bwMode="auto">
          <a:xfrm>
            <a:off x="2443163" y="5909708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091" name="Rectangle 41"/>
          <p:cNvSpPr>
            <a:spLocks noChangeArrowheads="1"/>
          </p:cNvSpPr>
          <p:nvPr/>
        </p:nvSpPr>
        <p:spPr bwMode="auto">
          <a:xfrm>
            <a:off x="2495550" y="5909708"/>
            <a:ext cx="25487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BGF</a:t>
            </a:r>
            <a:endParaRPr kumimoji="0" lang="pl-PL" sz="1800" b="1">
              <a:latin typeface="+mj-lt"/>
            </a:endParaRPr>
          </a:p>
        </p:txBody>
      </p:sp>
      <p:sp>
        <p:nvSpPr>
          <p:cNvPr id="130092" name="Freeform 42"/>
          <p:cNvSpPr>
            <a:spLocks/>
          </p:cNvSpPr>
          <p:nvPr/>
        </p:nvSpPr>
        <p:spPr bwMode="auto">
          <a:xfrm>
            <a:off x="1924050" y="2396570"/>
            <a:ext cx="4206875" cy="1943100"/>
          </a:xfrm>
          <a:custGeom>
            <a:avLst/>
            <a:gdLst>
              <a:gd name="T0" fmla="*/ 291416 w 5298"/>
              <a:gd name="T1" fmla="*/ 2382 h 2447"/>
              <a:gd name="T2" fmla="*/ 242979 w 5298"/>
              <a:gd name="T3" fmla="*/ 10323 h 2447"/>
              <a:gd name="T4" fmla="*/ 197718 w 5298"/>
              <a:gd name="T5" fmla="*/ 24616 h 2447"/>
              <a:gd name="T6" fmla="*/ 157222 w 5298"/>
              <a:gd name="T7" fmla="*/ 47644 h 2447"/>
              <a:gd name="T8" fmla="*/ 118313 w 5298"/>
              <a:gd name="T9" fmla="*/ 73849 h 2447"/>
              <a:gd name="T10" fmla="*/ 84963 w 5298"/>
              <a:gd name="T11" fmla="*/ 105612 h 2447"/>
              <a:gd name="T12" fmla="*/ 55583 w 5298"/>
              <a:gd name="T13" fmla="*/ 142933 h 2447"/>
              <a:gd name="T14" fmla="*/ 31762 w 5298"/>
              <a:gd name="T15" fmla="*/ 182637 h 2447"/>
              <a:gd name="T16" fmla="*/ 14293 w 5298"/>
              <a:gd name="T17" fmla="*/ 227899 h 2447"/>
              <a:gd name="T18" fmla="*/ 3970 w 5298"/>
              <a:gd name="T19" fmla="*/ 273956 h 2447"/>
              <a:gd name="T20" fmla="*/ 0 w 5298"/>
              <a:gd name="T21" fmla="*/ 323188 h 2447"/>
              <a:gd name="T22" fmla="*/ 1588 w 5298"/>
              <a:gd name="T23" fmla="*/ 1652469 h 2447"/>
              <a:gd name="T24" fmla="*/ 10323 w 5298"/>
              <a:gd name="T25" fmla="*/ 1700113 h 2447"/>
              <a:gd name="T26" fmla="*/ 25410 w 5298"/>
              <a:gd name="T27" fmla="*/ 1745376 h 2447"/>
              <a:gd name="T28" fmla="*/ 46849 w 5298"/>
              <a:gd name="T29" fmla="*/ 1785873 h 2447"/>
              <a:gd name="T30" fmla="*/ 74641 w 5298"/>
              <a:gd name="T31" fmla="*/ 1824783 h 2447"/>
              <a:gd name="T32" fmla="*/ 106403 w 5298"/>
              <a:gd name="T33" fmla="*/ 1858134 h 2447"/>
              <a:gd name="T34" fmla="*/ 143723 w 5298"/>
              <a:gd name="T35" fmla="*/ 1886721 h 2447"/>
              <a:gd name="T36" fmla="*/ 183425 w 5298"/>
              <a:gd name="T37" fmla="*/ 1910543 h 2447"/>
              <a:gd name="T38" fmla="*/ 228686 w 5298"/>
              <a:gd name="T39" fmla="*/ 1928013 h 2447"/>
              <a:gd name="T40" fmla="*/ 275535 w 5298"/>
              <a:gd name="T41" fmla="*/ 1939130 h 2447"/>
              <a:gd name="T42" fmla="*/ 324766 w 5298"/>
              <a:gd name="T43" fmla="*/ 1943100 h 2447"/>
              <a:gd name="T44" fmla="*/ 3914665 w 5298"/>
              <a:gd name="T45" fmla="*/ 1941512 h 2447"/>
              <a:gd name="T46" fmla="*/ 3963896 w 5298"/>
              <a:gd name="T47" fmla="*/ 1931983 h 2447"/>
              <a:gd name="T48" fmla="*/ 4009157 w 5298"/>
              <a:gd name="T49" fmla="*/ 1917690 h 2447"/>
              <a:gd name="T50" fmla="*/ 4050447 w 5298"/>
              <a:gd name="T51" fmla="*/ 1894661 h 2447"/>
              <a:gd name="T52" fmla="*/ 4088562 w 5298"/>
              <a:gd name="T53" fmla="*/ 1868457 h 2447"/>
              <a:gd name="T54" fmla="*/ 4121912 w 5298"/>
              <a:gd name="T55" fmla="*/ 1836694 h 2447"/>
              <a:gd name="T56" fmla="*/ 4151292 w 5298"/>
              <a:gd name="T57" fmla="*/ 1799373 h 2447"/>
              <a:gd name="T58" fmla="*/ 4175113 w 5298"/>
              <a:gd name="T59" fmla="*/ 1759669 h 2447"/>
              <a:gd name="T60" fmla="*/ 4192582 w 5298"/>
              <a:gd name="T61" fmla="*/ 1714407 h 2447"/>
              <a:gd name="T62" fmla="*/ 4202905 w 5298"/>
              <a:gd name="T63" fmla="*/ 1668350 h 2447"/>
              <a:gd name="T64" fmla="*/ 4206875 w 5298"/>
              <a:gd name="T65" fmla="*/ 1619117 h 2447"/>
              <a:gd name="T66" fmla="*/ 4205287 w 5298"/>
              <a:gd name="T67" fmla="*/ 289837 h 2447"/>
              <a:gd name="T68" fmla="*/ 4196552 w 5298"/>
              <a:gd name="T69" fmla="*/ 242193 h 2447"/>
              <a:gd name="T70" fmla="*/ 4181465 w 5298"/>
              <a:gd name="T71" fmla="*/ 196930 h 2447"/>
              <a:gd name="T72" fmla="*/ 4159232 w 5298"/>
              <a:gd name="T73" fmla="*/ 156433 h 2447"/>
              <a:gd name="T74" fmla="*/ 4132234 w 5298"/>
              <a:gd name="T75" fmla="*/ 117523 h 2447"/>
              <a:gd name="T76" fmla="*/ 4100472 w 5298"/>
              <a:gd name="T77" fmla="*/ 84172 h 2447"/>
              <a:gd name="T78" fmla="*/ 4063152 w 5298"/>
              <a:gd name="T79" fmla="*/ 55585 h 2447"/>
              <a:gd name="T80" fmla="*/ 4021862 w 5298"/>
              <a:gd name="T81" fmla="*/ 31763 h 2447"/>
              <a:gd name="T82" fmla="*/ 3978189 w 5298"/>
              <a:gd name="T83" fmla="*/ 14293 h 2447"/>
              <a:gd name="T84" fmla="*/ 3931340 w 5298"/>
              <a:gd name="T85" fmla="*/ 3970 h 2447"/>
              <a:gd name="T86" fmla="*/ 3882903 w 5298"/>
              <a:gd name="T87" fmla="*/ 0 h 244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298"/>
              <a:gd name="T133" fmla="*/ 0 h 2447"/>
              <a:gd name="T134" fmla="*/ 5298 w 5298"/>
              <a:gd name="T135" fmla="*/ 2447 h 244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298" h="2447">
                <a:moveTo>
                  <a:pt x="409" y="0"/>
                </a:moveTo>
                <a:lnTo>
                  <a:pt x="388" y="1"/>
                </a:lnTo>
                <a:lnTo>
                  <a:pt x="367" y="3"/>
                </a:lnTo>
                <a:lnTo>
                  <a:pt x="347" y="5"/>
                </a:lnTo>
                <a:lnTo>
                  <a:pt x="326" y="8"/>
                </a:lnTo>
                <a:lnTo>
                  <a:pt x="306" y="13"/>
                </a:lnTo>
                <a:lnTo>
                  <a:pt x="288" y="18"/>
                </a:lnTo>
                <a:lnTo>
                  <a:pt x="268" y="25"/>
                </a:lnTo>
                <a:lnTo>
                  <a:pt x="249" y="31"/>
                </a:lnTo>
                <a:lnTo>
                  <a:pt x="231" y="40"/>
                </a:lnTo>
                <a:lnTo>
                  <a:pt x="214" y="50"/>
                </a:lnTo>
                <a:lnTo>
                  <a:pt x="198" y="60"/>
                </a:lnTo>
                <a:lnTo>
                  <a:pt x="181" y="70"/>
                </a:lnTo>
                <a:lnTo>
                  <a:pt x="164" y="81"/>
                </a:lnTo>
                <a:lnTo>
                  <a:pt x="149" y="93"/>
                </a:lnTo>
                <a:lnTo>
                  <a:pt x="134" y="106"/>
                </a:lnTo>
                <a:lnTo>
                  <a:pt x="121" y="120"/>
                </a:lnTo>
                <a:lnTo>
                  <a:pt x="107" y="133"/>
                </a:lnTo>
                <a:lnTo>
                  <a:pt x="94" y="148"/>
                </a:lnTo>
                <a:lnTo>
                  <a:pt x="82" y="163"/>
                </a:lnTo>
                <a:lnTo>
                  <a:pt x="70" y="180"/>
                </a:lnTo>
                <a:lnTo>
                  <a:pt x="59" y="197"/>
                </a:lnTo>
                <a:lnTo>
                  <a:pt x="50" y="213"/>
                </a:lnTo>
                <a:lnTo>
                  <a:pt x="40" y="230"/>
                </a:lnTo>
                <a:lnTo>
                  <a:pt x="32" y="248"/>
                </a:lnTo>
                <a:lnTo>
                  <a:pt x="25" y="267"/>
                </a:lnTo>
                <a:lnTo>
                  <a:pt x="18" y="287"/>
                </a:lnTo>
                <a:lnTo>
                  <a:pt x="13" y="305"/>
                </a:lnTo>
                <a:lnTo>
                  <a:pt x="8" y="325"/>
                </a:lnTo>
                <a:lnTo>
                  <a:pt x="5" y="345"/>
                </a:lnTo>
                <a:lnTo>
                  <a:pt x="2" y="365"/>
                </a:lnTo>
                <a:lnTo>
                  <a:pt x="0" y="387"/>
                </a:lnTo>
                <a:lnTo>
                  <a:pt x="0" y="407"/>
                </a:lnTo>
                <a:lnTo>
                  <a:pt x="0" y="2039"/>
                </a:lnTo>
                <a:lnTo>
                  <a:pt x="0" y="2059"/>
                </a:lnTo>
                <a:lnTo>
                  <a:pt x="2" y="2081"/>
                </a:lnTo>
                <a:lnTo>
                  <a:pt x="5" y="2101"/>
                </a:lnTo>
                <a:lnTo>
                  <a:pt x="8" y="2121"/>
                </a:lnTo>
                <a:lnTo>
                  <a:pt x="13" y="2141"/>
                </a:lnTo>
                <a:lnTo>
                  <a:pt x="18" y="2159"/>
                </a:lnTo>
                <a:lnTo>
                  <a:pt x="25" y="2179"/>
                </a:lnTo>
                <a:lnTo>
                  <a:pt x="32" y="2198"/>
                </a:lnTo>
                <a:lnTo>
                  <a:pt x="40" y="2216"/>
                </a:lnTo>
                <a:lnTo>
                  <a:pt x="50" y="2233"/>
                </a:lnTo>
                <a:lnTo>
                  <a:pt x="59" y="2249"/>
                </a:lnTo>
                <a:lnTo>
                  <a:pt x="70" y="2266"/>
                </a:lnTo>
                <a:lnTo>
                  <a:pt x="82" y="2283"/>
                </a:lnTo>
                <a:lnTo>
                  <a:pt x="94" y="2298"/>
                </a:lnTo>
                <a:lnTo>
                  <a:pt x="107" y="2313"/>
                </a:lnTo>
                <a:lnTo>
                  <a:pt x="121" y="2326"/>
                </a:lnTo>
                <a:lnTo>
                  <a:pt x="134" y="2340"/>
                </a:lnTo>
                <a:lnTo>
                  <a:pt x="149" y="2353"/>
                </a:lnTo>
                <a:lnTo>
                  <a:pt x="164" y="2365"/>
                </a:lnTo>
                <a:lnTo>
                  <a:pt x="181" y="2376"/>
                </a:lnTo>
                <a:lnTo>
                  <a:pt x="198" y="2386"/>
                </a:lnTo>
                <a:lnTo>
                  <a:pt x="214" y="2396"/>
                </a:lnTo>
                <a:lnTo>
                  <a:pt x="231" y="2406"/>
                </a:lnTo>
                <a:lnTo>
                  <a:pt x="249" y="2415"/>
                </a:lnTo>
                <a:lnTo>
                  <a:pt x="268" y="2421"/>
                </a:lnTo>
                <a:lnTo>
                  <a:pt x="288" y="2428"/>
                </a:lnTo>
                <a:lnTo>
                  <a:pt x="306" y="2433"/>
                </a:lnTo>
                <a:lnTo>
                  <a:pt x="326" y="2438"/>
                </a:lnTo>
                <a:lnTo>
                  <a:pt x="347" y="2442"/>
                </a:lnTo>
                <a:lnTo>
                  <a:pt x="367" y="2445"/>
                </a:lnTo>
                <a:lnTo>
                  <a:pt x="388" y="2445"/>
                </a:lnTo>
                <a:lnTo>
                  <a:pt x="409" y="2447"/>
                </a:lnTo>
                <a:lnTo>
                  <a:pt x="4890" y="2447"/>
                </a:lnTo>
                <a:lnTo>
                  <a:pt x="4910" y="2445"/>
                </a:lnTo>
                <a:lnTo>
                  <a:pt x="4930" y="2445"/>
                </a:lnTo>
                <a:lnTo>
                  <a:pt x="4951" y="2442"/>
                </a:lnTo>
                <a:lnTo>
                  <a:pt x="4972" y="2438"/>
                </a:lnTo>
                <a:lnTo>
                  <a:pt x="4992" y="2433"/>
                </a:lnTo>
                <a:lnTo>
                  <a:pt x="5010" y="2428"/>
                </a:lnTo>
                <a:lnTo>
                  <a:pt x="5029" y="2421"/>
                </a:lnTo>
                <a:lnTo>
                  <a:pt x="5049" y="2415"/>
                </a:lnTo>
                <a:lnTo>
                  <a:pt x="5065" y="2406"/>
                </a:lnTo>
                <a:lnTo>
                  <a:pt x="5084" y="2396"/>
                </a:lnTo>
                <a:lnTo>
                  <a:pt x="5101" y="2386"/>
                </a:lnTo>
                <a:lnTo>
                  <a:pt x="5117" y="2376"/>
                </a:lnTo>
                <a:lnTo>
                  <a:pt x="5134" y="2365"/>
                </a:lnTo>
                <a:lnTo>
                  <a:pt x="5149" y="2353"/>
                </a:lnTo>
                <a:lnTo>
                  <a:pt x="5164" y="2340"/>
                </a:lnTo>
                <a:lnTo>
                  <a:pt x="5178" y="2326"/>
                </a:lnTo>
                <a:lnTo>
                  <a:pt x="5191" y="2313"/>
                </a:lnTo>
                <a:lnTo>
                  <a:pt x="5204" y="2298"/>
                </a:lnTo>
                <a:lnTo>
                  <a:pt x="5216" y="2283"/>
                </a:lnTo>
                <a:lnTo>
                  <a:pt x="5228" y="2266"/>
                </a:lnTo>
                <a:lnTo>
                  <a:pt x="5238" y="2249"/>
                </a:lnTo>
                <a:lnTo>
                  <a:pt x="5248" y="2233"/>
                </a:lnTo>
                <a:lnTo>
                  <a:pt x="5258" y="2216"/>
                </a:lnTo>
                <a:lnTo>
                  <a:pt x="5266" y="2198"/>
                </a:lnTo>
                <a:lnTo>
                  <a:pt x="5273" y="2179"/>
                </a:lnTo>
                <a:lnTo>
                  <a:pt x="5280" y="2159"/>
                </a:lnTo>
                <a:lnTo>
                  <a:pt x="5285" y="2141"/>
                </a:lnTo>
                <a:lnTo>
                  <a:pt x="5290" y="2121"/>
                </a:lnTo>
                <a:lnTo>
                  <a:pt x="5293" y="2101"/>
                </a:lnTo>
                <a:lnTo>
                  <a:pt x="5296" y="2081"/>
                </a:lnTo>
                <a:lnTo>
                  <a:pt x="5296" y="2059"/>
                </a:lnTo>
                <a:lnTo>
                  <a:pt x="5298" y="2039"/>
                </a:lnTo>
                <a:lnTo>
                  <a:pt x="5298" y="407"/>
                </a:lnTo>
                <a:lnTo>
                  <a:pt x="5296" y="387"/>
                </a:lnTo>
                <a:lnTo>
                  <a:pt x="5296" y="365"/>
                </a:lnTo>
                <a:lnTo>
                  <a:pt x="5293" y="345"/>
                </a:lnTo>
                <a:lnTo>
                  <a:pt x="5290" y="325"/>
                </a:lnTo>
                <a:lnTo>
                  <a:pt x="5285" y="305"/>
                </a:lnTo>
                <a:lnTo>
                  <a:pt x="5280" y="287"/>
                </a:lnTo>
                <a:lnTo>
                  <a:pt x="5273" y="267"/>
                </a:lnTo>
                <a:lnTo>
                  <a:pt x="5266" y="248"/>
                </a:lnTo>
                <a:lnTo>
                  <a:pt x="5258" y="230"/>
                </a:lnTo>
                <a:lnTo>
                  <a:pt x="5248" y="213"/>
                </a:lnTo>
                <a:lnTo>
                  <a:pt x="5238" y="197"/>
                </a:lnTo>
                <a:lnTo>
                  <a:pt x="5228" y="180"/>
                </a:lnTo>
                <a:lnTo>
                  <a:pt x="5216" y="163"/>
                </a:lnTo>
                <a:lnTo>
                  <a:pt x="5204" y="148"/>
                </a:lnTo>
                <a:lnTo>
                  <a:pt x="5191" y="133"/>
                </a:lnTo>
                <a:lnTo>
                  <a:pt x="5178" y="120"/>
                </a:lnTo>
                <a:lnTo>
                  <a:pt x="5164" y="106"/>
                </a:lnTo>
                <a:lnTo>
                  <a:pt x="5149" y="93"/>
                </a:lnTo>
                <a:lnTo>
                  <a:pt x="5134" y="81"/>
                </a:lnTo>
                <a:lnTo>
                  <a:pt x="5117" y="70"/>
                </a:lnTo>
                <a:lnTo>
                  <a:pt x="5101" y="60"/>
                </a:lnTo>
                <a:lnTo>
                  <a:pt x="5084" y="50"/>
                </a:lnTo>
                <a:lnTo>
                  <a:pt x="5065" y="40"/>
                </a:lnTo>
                <a:lnTo>
                  <a:pt x="5049" y="31"/>
                </a:lnTo>
                <a:lnTo>
                  <a:pt x="5029" y="25"/>
                </a:lnTo>
                <a:lnTo>
                  <a:pt x="5010" y="18"/>
                </a:lnTo>
                <a:lnTo>
                  <a:pt x="4992" y="13"/>
                </a:lnTo>
                <a:lnTo>
                  <a:pt x="4972" y="8"/>
                </a:lnTo>
                <a:lnTo>
                  <a:pt x="4951" y="5"/>
                </a:lnTo>
                <a:lnTo>
                  <a:pt x="4930" y="3"/>
                </a:lnTo>
                <a:lnTo>
                  <a:pt x="4910" y="1"/>
                </a:lnTo>
                <a:lnTo>
                  <a:pt x="4890" y="0"/>
                </a:lnTo>
                <a:lnTo>
                  <a:pt x="409" y="0"/>
                </a:lnTo>
                <a:close/>
              </a:path>
            </a:pathLst>
          </a:custGeom>
          <a:solidFill>
            <a:srgbClr val="99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93" name="Freeform 43"/>
          <p:cNvSpPr>
            <a:spLocks/>
          </p:cNvSpPr>
          <p:nvPr/>
        </p:nvSpPr>
        <p:spPr bwMode="auto">
          <a:xfrm>
            <a:off x="1924050" y="2396570"/>
            <a:ext cx="4206875" cy="1943100"/>
          </a:xfrm>
          <a:custGeom>
            <a:avLst/>
            <a:gdLst>
              <a:gd name="T0" fmla="*/ 291416 w 5298"/>
              <a:gd name="T1" fmla="*/ 2382 h 2447"/>
              <a:gd name="T2" fmla="*/ 242979 w 5298"/>
              <a:gd name="T3" fmla="*/ 10323 h 2447"/>
              <a:gd name="T4" fmla="*/ 197718 w 5298"/>
              <a:gd name="T5" fmla="*/ 24616 h 2447"/>
              <a:gd name="T6" fmla="*/ 157222 w 5298"/>
              <a:gd name="T7" fmla="*/ 47644 h 2447"/>
              <a:gd name="T8" fmla="*/ 118313 w 5298"/>
              <a:gd name="T9" fmla="*/ 73849 h 2447"/>
              <a:gd name="T10" fmla="*/ 84963 w 5298"/>
              <a:gd name="T11" fmla="*/ 105612 h 2447"/>
              <a:gd name="T12" fmla="*/ 55583 w 5298"/>
              <a:gd name="T13" fmla="*/ 142933 h 2447"/>
              <a:gd name="T14" fmla="*/ 31762 w 5298"/>
              <a:gd name="T15" fmla="*/ 182637 h 2447"/>
              <a:gd name="T16" fmla="*/ 14293 w 5298"/>
              <a:gd name="T17" fmla="*/ 227899 h 2447"/>
              <a:gd name="T18" fmla="*/ 3970 w 5298"/>
              <a:gd name="T19" fmla="*/ 273956 h 2447"/>
              <a:gd name="T20" fmla="*/ 0 w 5298"/>
              <a:gd name="T21" fmla="*/ 323188 h 2447"/>
              <a:gd name="T22" fmla="*/ 1588 w 5298"/>
              <a:gd name="T23" fmla="*/ 1652469 h 2447"/>
              <a:gd name="T24" fmla="*/ 10323 w 5298"/>
              <a:gd name="T25" fmla="*/ 1700113 h 2447"/>
              <a:gd name="T26" fmla="*/ 25410 w 5298"/>
              <a:gd name="T27" fmla="*/ 1745376 h 2447"/>
              <a:gd name="T28" fmla="*/ 46849 w 5298"/>
              <a:gd name="T29" fmla="*/ 1785873 h 2447"/>
              <a:gd name="T30" fmla="*/ 74641 w 5298"/>
              <a:gd name="T31" fmla="*/ 1824783 h 2447"/>
              <a:gd name="T32" fmla="*/ 106403 w 5298"/>
              <a:gd name="T33" fmla="*/ 1858134 h 2447"/>
              <a:gd name="T34" fmla="*/ 143723 w 5298"/>
              <a:gd name="T35" fmla="*/ 1886721 h 2447"/>
              <a:gd name="T36" fmla="*/ 183425 w 5298"/>
              <a:gd name="T37" fmla="*/ 1910543 h 2447"/>
              <a:gd name="T38" fmla="*/ 228686 w 5298"/>
              <a:gd name="T39" fmla="*/ 1928013 h 2447"/>
              <a:gd name="T40" fmla="*/ 275535 w 5298"/>
              <a:gd name="T41" fmla="*/ 1939130 h 2447"/>
              <a:gd name="T42" fmla="*/ 324766 w 5298"/>
              <a:gd name="T43" fmla="*/ 1943100 h 2447"/>
              <a:gd name="T44" fmla="*/ 3914665 w 5298"/>
              <a:gd name="T45" fmla="*/ 1941512 h 2447"/>
              <a:gd name="T46" fmla="*/ 3963896 w 5298"/>
              <a:gd name="T47" fmla="*/ 1931983 h 2447"/>
              <a:gd name="T48" fmla="*/ 4009157 w 5298"/>
              <a:gd name="T49" fmla="*/ 1917690 h 2447"/>
              <a:gd name="T50" fmla="*/ 4050447 w 5298"/>
              <a:gd name="T51" fmla="*/ 1894661 h 2447"/>
              <a:gd name="T52" fmla="*/ 4088562 w 5298"/>
              <a:gd name="T53" fmla="*/ 1868457 h 2447"/>
              <a:gd name="T54" fmla="*/ 4121912 w 5298"/>
              <a:gd name="T55" fmla="*/ 1836694 h 2447"/>
              <a:gd name="T56" fmla="*/ 4151292 w 5298"/>
              <a:gd name="T57" fmla="*/ 1799373 h 2447"/>
              <a:gd name="T58" fmla="*/ 4175113 w 5298"/>
              <a:gd name="T59" fmla="*/ 1759669 h 2447"/>
              <a:gd name="T60" fmla="*/ 4192582 w 5298"/>
              <a:gd name="T61" fmla="*/ 1714407 h 2447"/>
              <a:gd name="T62" fmla="*/ 4202905 w 5298"/>
              <a:gd name="T63" fmla="*/ 1668350 h 2447"/>
              <a:gd name="T64" fmla="*/ 4206875 w 5298"/>
              <a:gd name="T65" fmla="*/ 1619117 h 2447"/>
              <a:gd name="T66" fmla="*/ 4205287 w 5298"/>
              <a:gd name="T67" fmla="*/ 289837 h 2447"/>
              <a:gd name="T68" fmla="*/ 4196552 w 5298"/>
              <a:gd name="T69" fmla="*/ 242193 h 2447"/>
              <a:gd name="T70" fmla="*/ 4181465 w 5298"/>
              <a:gd name="T71" fmla="*/ 196930 h 2447"/>
              <a:gd name="T72" fmla="*/ 4159232 w 5298"/>
              <a:gd name="T73" fmla="*/ 156433 h 2447"/>
              <a:gd name="T74" fmla="*/ 4132234 w 5298"/>
              <a:gd name="T75" fmla="*/ 117523 h 2447"/>
              <a:gd name="T76" fmla="*/ 4100472 w 5298"/>
              <a:gd name="T77" fmla="*/ 84172 h 2447"/>
              <a:gd name="T78" fmla="*/ 4063152 w 5298"/>
              <a:gd name="T79" fmla="*/ 55585 h 2447"/>
              <a:gd name="T80" fmla="*/ 4021862 w 5298"/>
              <a:gd name="T81" fmla="*/ 31763 h 2447"/>
              <a:gd name="T82" fmla="*/ 3978189 w 5298"/>
              <a:gd name="T83" fmla="*/ 14293 h 2447"/>
              <a:gd name="T84" fmla="*/ 3931340 w 5298"/>
              <a:gd name="T85" fmla="*/ 3970 h 2447"/>
              <a:gd name="T86" fmla="*/ 3882903 w 5298"/>
              <a:gd name="T87" fmla="*/ 0 h 244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298"/>
              <a:gd name="T133" fmla="*/ 0 h 2447"/>
              <a:gd name="T134" fmla="*/ 5298 w 5298"/>
              <a:gd name="T135" fmla="*/ 2447 h 244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298" h="2447">
                <a:moveTo>
                  <a:pt x="409" y="0"/>
                </a:moveTo>
                <a:lnTo>
                  <a:pt x="388" y="1"/>
                </a:lnTo>
                <a:lnTo>
                  <a:pt x="367" y="3"/>
                </a:lnTo>
                <a:lnTo>
                  <a:pt x="347" y="5"/>
                </a:lnTo>
                <a:lnTo>
                  <a:pt x="326" y="8"/>
                </a:lnTo>
                <a:lnTo>
                  <a:pt x="306" y="13"/>
                </a:lnTo>
                <a:lnTo>
                  <a:pt x="288" y="18"/>
                </a:lnTo>
                <a:lnTo>
                  <a:pt x="268" y="25"/>
                </a:lnTo>
                <a:lnTo>
                  <a:pt x="249" y="31"/>
                </a:lnTo>
                <a:lnTo>
                  <a:pt x="231" y="40"/>
                </a:lnTo>
                <a:lnTo>
                  <a:pt x="214" y="50"/>
                </a:lnTo>
                <a:lnTo>
                  <a:pt x="198" y="60"/>
                </a:lnTo>
                <a:lnTo>
                  <a:pt x="181" y="70"/>
                </a:lnTo>
                <a:lnTo>
                  <a:pt x="164" y="81"/>
                </a:lnTo>
                <a:lnTo>
                  <a:pt x="149" y="93"/>
                </a:lnTo>
                <a:lnTo>
                  <a:pt x="134" y="106"/>
                </a:lnTo>
                <a:lnTo>
                  <a:pt x="121" y="120"/>
                </a:lnTo>
                <a:lnTo>
                  <a:pt x="107" y="133"/>
                </a:lnTo>
                <a:lnTo>
                  <a:pt x="94" y="148"/>
                </a:lnTo>
                <a:lnTo>
                  <a:pt x="82" y="163"/>
                </a:lnTo>
                <a:lnTo>
                  <a:pt x="70" y="180"/>
                </a:lnTo>
                <a:lnTo>
                  <a:pt x="59" y="197"/>
                </a:lnTo>
                <a:lnTo>
                  <a:pt x="50" y="213"/>
                </a:lnTo>
                <a:lnTo>
                  <a:pt x="40" y="230"/>
                </a:lnTo>
                <a:lnTo>
                  <a:pt x="32" y="248"/>
                </a:lnTo>
                <a:lnTo>
                  <a:pt x="25" y="267"/>
                </a:lnTo>
                <a:lnTo>
                  <a:pt x="18" y="287"/>
                </a:lnTo>
                <a:lnTo>
                  <a:pt x="13" y="305"/>
                </a:lnTo>
                <a:lnTo>
                  <a:pt x="8" y="325"/>
                </a:lnTo>
                <a:lnTo>
                  <a:pt x="5" y="345"/>
                </a:lnTo>
                <a:lnTo>
                  <a:pt x="2" y="365"/>
                </a:lnTo>
                <a:lnTo>
                  <a:pt x="0" y="387"/>
                </a:lnTo>
                <a:lnTo>
                  <a:pt x="0" y="407"/>
                </a:lnTo>
                <a:lnTo>
                  <a:pt x="0" y="2039"/>
                </a:lnTo>
                <a:lnTo>
                  <a:pt x="0" y="2059"/>
                </a:lnTo>
                <a:lnTo>
                  <a:pt x="2" y="2081"/>
                </a:lnTo>
                <a:lnTo>
                  <a:pt x="5" y="2101"/>
                </a:lnTo>
                <a:lnTo>
                  <a:pt x="8" y="2121"/>
                </a:lnTo>
                <a:lnTo>
                  <a:pt x="13" y="2141"/>
                </a:lnTo>
                <a:lnTo>
                  <a:pt x="18" y="2159"/>
                </a:lnTo>
                <a:lnTo>
                  <a:pt x="25" y="2179"/>
                </a:lnTo>
                <a:lnTo>
                  <a:pt x="32" y="2198"/>
                </a:lnTo>
                <a:lnTo>
                  <a:pt x="40" y="2216"/>
                </a:lnTo>
                <a:lnTo>
                  <a:pt x="50" y="2233"/>
                </a:lnTo>
                <a:lnTo>
                  <a:pt x="59" y="2249"/>
                </a:lnTo>
                <a:lnTo>
                  <a:pt x="70" y="2266"/>
                </a:lnTo>
                <a:lnTo>
                  <a:pt x="82" y="2283"/>
                </a:lnTo>
                <a:lnTo>
                  <a:pt x="94" y="2298"/>
                </a:lnTo>
                <a:lnTo>
                  <a:pt x="107" y="2313"/>
                </a:lnTo>
                <a:lnTo>
                  <a:pt x="121" y="2326"/>
                </a:lnTo>
                <a:lnTo>
                  <a:pt x="134" y="2340"/>
                </a:lnTo>
                <a:lnTo>
                  <a:pt x="149" y="2353"/>
                </a:lnTo>
                <a:lnTo>
                  <a:pt x="164" y="2365"/>
                </a:lnTo>
                <a:lnTo>
                  <a:pt x="181" y="2376"/>
                </a:lnTo>
                <a:lnTo>
                  <a:pt x="198" y="2386"/>
                </a:lnTo>
                <a:lnTo>
                  <a:pt x="214" y="2396"/>
                </a:lnTo>
                <a:lnTo>
                  <a:pt x="231" y="2406"/>
                </a:lnTo>
                <a:lnTo>
                  <a:pt x="249" y="2415"/>
                </a:lnTo>
                <a:lnTo>
                  <a:pt x="268" y="2421"/>
                </a:lnTo>
                <a:lnTo>
                  <a:pt x="288" y="2428"/>
                </a:lnTo>
                <a:lnTo>
                  <a:pt x="306" y="2433"/>
                </a:lnTo>
                <a:lnTo>
                  <a:pt x="326" y="2438"/>
                </a:lnTo>
                <a:lnTo>
                  <a:pt x="347" y="2442"/>
                </a:lnTo>
                <a:lnTo>
                  <a:pt x="367" y="2445"/>
                </a:lnTo>
                <a:lnTo>
                  <a:pt x="388" y="2445"/>
                </a:lnTo>
                <a:lnTo>
                  <a:pt x="409" y="2447"/>
                </a:lnTo>
                <a:lnTo>
                  <a:pt x="4890" y="2447"/>
                </a:lnTo>
                <a:lnTo>
                  <a:pt x="4910" y="2445"/>
                </a:lnTo>
                <a:lnTo>
                  <a:pt x="4930" y="2445"/>
                </a:lnTo>
                <a:lnTo>
                  <a:pt x="4951" y="2442"/>
                </a:lnTo>
                <a:lnTo>
                  <a:pt x="4972" y="2438"/>
                </a:lnTo>
                <a:lnTo>
                  <a:pt x="4992" y="2433"/>
                </a:lnTo>
                <a:lnTo>
                  <a:pt x="5010" y="2428"/>
                </a:lnTo>
                <a:lnTo>
                  <a:pt x="5029" y="2421"/>
                </a:lnTo>
                <a:lnTo>
                  <a:pt x="5049" y="2415"/>
                </a:lnTo>
                <a:lnTo>
                  <a:pt x="5065" y="2406"/>
                </a:lnTo>
                <a:lnTo>
                  <a:pt x="5084" y="2396"/>
                </a:lnTo>
                <a:lnTo>
                  <a:pt x="5101" y="2386"/>
                </a:lnTo>
                <a:lnTo>
                  <a:pt x="5117" y="2376"/>
                </a:lnTo>
                <a:lnTo>
                  <a:pt x="5134" y="2365"/>
                </a:lnTo>
                <a:lnTo>
                  <a:pt x="5149" y="2353"/>
                </a:lnTo>
                <a:lnTo>
                  <a:pt x="5164" y="2340"/>
                </a:lnTo>
                <a:lnTo>
                  <a:pt x="5178" y="2326"/>
                </a:lnTo>
                <a:lnTo>
                  <a:pt x="5191" y="2313"/>
                </a:lnTo>
                <a:lnTo>
                  <a:pt x="5204" y="2298"/>
                </a:lnTo>
                <a:lnTo>
                  <a:pt x="5216" y="2283"/>
                </a:lnTo>
                <a:lnTo>
                  <a:pt x="5228" y="2266"/>
                </a:lnTo>
                <a:lnTo>
                  <a:pt x="5238" y="2249"/>
                </a:lnTo>
                <a:lnTo>
                  <a:pt x="5248" y="2233"/>
                </a:lnTo>
                <a:lnTo>
                  <a:pt x="5258" y="2216"/>
                </a:lnTo>
                <a:lnTo>
                  <a:pt x="5266" y="2198"/>
                </a:lnTo>
                <a:lnTo>
                  <a:pt x="5273" y="2179"/>
                </a:lnTo>
                <a:lnTo>
                  <a:pt x="5280" y="2159"/>
                </a:lnTo>
                <a:lnTo>
                  <a:pt x="5285" y="2141"/>
                </a:lnTo>
                <a:lnTo>
                  <a:pt x="5290" y="2121"/>
                </a:lnTo>
                <a:lnTo>
                  <a:pt x="5293" y="2101"/>
                </a:lnTo>
                <a:lnTo>
                  <a:pt x="5296" y="2081"/>
                </a:lnTo>
                <a:lnTo>
                  <a:pt x="5296" y="2059"/>
                </a:lnTo>
                <a:lnTo>
                  <a:pt x="5298" y="2039"/>
                </a:lnTo>
                <a:lnTo>
                  <a:pt x="5298" y="407"/>
                </a:lnTo>
                <a:lnTo>
                  <a:pt x="5296" y="387"/>
                </a:lnTo>
                <a:lnTo>
                  <a:pt x="5296" y="365"/>
                </a:lnTo>
                <a:lnTo>
                  <a:pt x="5293" y="345"/>
                </a:lnTo>
                <a:lnTo>
                  <a:pt x="5290" y="325"/>
                </a:lnTo>
                <a:lnTo>
                  <a:pt x="5285" y="305"/>
                </a:lnTo>
                <a:lnTo>
                  <a:pt x="5280" y="287"/>
                </a:lnTo>
                <a:lnTo>
                  <a:pt x="5273" y="267"/>
                </a:lnTo>
                <a:lnTo>
                  <a:pt x="5266" y="248"/>
                </a:lnTo>
                <a:lnTo>
                  <a:pt x="5258" y="230"/>
                </a:lnTo>
                <a:lnTo>
                  <a:pt x="5248" y="213"/>
                </a:lnTo>
                <a:lnTo>
                  <a:pt x="5238" y="197"/>
                </a:lnTo>
                <a:lnTo>
                  <a:pt x="5228" y="180"/>
                </a:lnTo>
                <a:lnTo>
                  <a:pt x="5216" y="163"/>
                </a:lnTo>
                <a:lnTo>
                  <a:pt x="5204" y="148"/>
                </a:lnTo>
                <a:lnTo>
                  <a:pt x="5191" y="133"/>
                </a:lnTo>
                <a:lnTo>
                  <a:pt x="5178" y="120"/>
                </a:lnTo>
                <a:lnTo>
                  <a:pt x="5164" y="106"/>
                </a:lnTo>
                <a:lnTo>
                  <a:pt x="5149" y="93"/>
                </a:lnTo>
                <a:lnTo>
                  <a:pt x="5134" y="81"/>
                </a:lnTo>
                <a:lnTo>
                  <a:pt x="5117" y="70"/>
                </a:lnTo>
                <a:lnTo>
                  <a:pt x="5101" y="60"/>
                </a:lnTo>
                <a:lnTo>
                  <a:pt x="5084" y="50"/>
                </a:lnTo>
                <a:lnTo>
                  <a:pt x="5065" y="40"/>
                </a:lnTo>
                <a:lnTo>
                  <a:pt x="5049" y="31"/>
                </a:lnTo>
                <a:lnTo>
                  <a:pt x="5029" y="25"/>
                </a:lnTo>
                <a:lnTo>
                  <a:pt x="5010" y="18"/>
                </a:lnTo>
                <a:lnTo>
                  <a:pt x="4992" y="13"/>
                </a:lnTo>
                <a:lnTo>
                  <a:pt x="4972" y="8"/>
                </a:lnTo>
                <a:lnTo>
                  <a:pt x="4951" y="5"/>
                </a:lnTo>
                <a:lnTo>
                  <a:pt x="4930" y="3"/>
                </a:lnTo>
                <a:lnTo>
                  <a:pt x="4910" y="1"/>
                </a:lnTo>
                <a:lnTo>
                  <a:pt x="4890" y="0"/>
                </a:lnTo>
                <a:lnTo>
                  <a:pt x="409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94" name="Freeform 44"/>
          <p:cNvSpPr>
            <a:spLocks/>
          </p:cNvSpPr>
          <p:nvPr/>
        </p:nvSpPr>
        <p:spPr bwMode="auto">
          <a:xfrm>
            <a:off x="2247900" y="3760233"/>
            <a:ext cx="777875" cy="415925"/>
          </a:xfrm>
          <a:custGeom>
            <a:avLst/>
            <a:gdLst>
              <a:gd name="T0" fmla="*/ 349607 w 979"/>
              <a:gd name="T1" fmla="*/ 794 h 524"/>
              <a:gd name="T2" fmla="*/ 291604 w 979"/>
              <a:gd name="T3" fmla="*/ 6350 h 524"/>
              <a:gd name="T4" fmla="*/ 238368 w 979"/>
              <a:gd name="T5" fmla="*/ 16669 h 524"/>
              <a:gd name="T6" fmla="*/ 187516 w 979"/>
              <a:gd name="T7" fmla="*/ 30162 h 524"/>
              <a:gd name="T8" fmla="*/ 140637 w 979"/>
              <a:gd name="T9" fmla="*/ 47625 h 524"/>
              <a:gd name="T10" fmla="*/ 100909 w 979"/>
              <a:gd name="T11" fmla="*/ 68262 h 524"/>
              <a:gd name="T12" fmla="*/ 66743 w 979"/>
              <a:gd name="T13" fmla="*/ 91281 h 524"/>
              <a:gd name="T14" fmla="*/ 38139 w 979"/>
              <a:gd name="T15" fmla="*/ 117475 h 524"/>
              <a:gd name="T16" fmla="*/ 17480 w 979"/>
              <a:gd name="T17" fmla="*/ 145256 h 524"/>
              <a:gd name="T18" fmla="*/ 3973 w 979"/>
              <a:gd name="T19" fmla="*/ 176212 h 524"/>
              <a:gd name="T20" fmla="*/ 0 w 979"/>
              <a:gd name="T21" fmla="*/ 207963 h 524"/>
              <a:gd name="T22" fmla="*/ 3973 w 979"/>
              <a:gd name="T23" fmla="*/ 239712 h 524"/>
              <a:gd name="T24" fmla="*/ 17480 w 979"/>
              <a:gd name="T25" fmla="*/ 269875 h 524"/>
              <a:gd name="T26" fmla="*/ 38139 w 979"/>
              <a:gd name="T27" fmla="*/ 297656 h 524"/>
              <a:gd name="T28" fmla="*/ 66743 w 979"/>
              <a:gd name="T29" fmla="*/ 324644 h 524"/>
              <a:gd name="T30" fmla="*/ 100909 w 979"/>
              <a:gd name="T31" fmla="*/ 346869 h 524"/>
              <a:gd name="T32" fmla="*/ 140637 w 979"/>
              <a:gd name="T33" fmla="*/ 368300 h 524"/>
              <a:gd name="T34" fmla="*/ 187516 w 979"/>
              <a:gd name="T35" fmla="*/ 385762 h 524"/>
              <a:gd name="T36" fmla="*/ 238368 w 979"/>
              <a:gd name="T37" fmla="*/ 398462 h 524"/>
              <a:gd name="T38" fmla="*/ 291604 w 979"/>
              <a:gd name="T39" fmla="*/ 409575 h 524"/>
              <a:gd name="T40" fmla="*/ 349607 w 979"/>
              <a:gd name="T41" fmla="*/ 414338 h 524"/>
              <a:gd name="T42" fmla="*/ 409993 w 979"/>
              <a:gd name="T43" fmla="*/ 415925 h 524"/>
              <a:gd name="T44" fmla="*/ 467202 w 979"/>
              <a:gd name="T45" fmla="*/ 411956 h 524"/>
              <a:gd name="T46" fmla="*/ 522821 w 979"/>
              <a:gd name="T47" fmla="*/ 402431 h 524"/>
              <a:gd name="T48" fmla="*/ 574467 w 979"/>
              <a:gd name="T49" fmla="*/ 390525 h 524"/>
              <a:gd name="T50" fmla="*/ 622936 w 979"/>
              <a:gd name="T51" fmla="*/ 374650 h 524"/>
              <a:gd name="T52" fmla="*/ 663458 w 979"/>
              <a:gd name="T53" fmla="*/ 354806 h 524"/>
              <a:gd name="T54" fmla="*/ 700803 w 979"/>
              <a:gd name="T55" fmla="*/ 332581 h 524"/>
              <a:gd name="T56" fmla="*/ 731790 w 979"/>
              <a:gd name="T57" fmla="*/ 307181 h 524"/>
              <a:gd name="T58" fmla="*/ 754038 w 979"/>
              <a:gd name="T59" fmla="*/ 279400 h 524"/>
              <a:gd name="T60" fmla="*/ 769929 w 979"/>
              <a:gd name="T61" fmla="*/ 250031 h 524"/>
              <a:gd name="T62" fmla="*/ 777875 w 979"/>
              <a:gd name="T63" fmla="*/ 218281 h 524"/>
              <a:gd name="T64" fmla="*/ 777080 w 979"/>
              <a:gd name="T65" fmla="*/ 186531 h 524"/>
              <a:gd name="T66" fmla="*/ 765957 w 979"/>
              <a:gd name="T67" fmla="*/ 156369 h 524"/>
              <a:gd name="T68" fmla="*/ 747682 w 979"/>
              <a:gd name="T69" fmla="*/ 127000 h 524"/>
              <a:gd name="T70" fmla="*/ 722256 w 979"/>
              <a:gd name="T71" fmla="*/ 100806 h 524"/>
              <a:gd name="T72" fmla="*/ 688884 w 979"/>
              <a:gd name="T73" fmla="*/ 75406 h 524"/>
              <a:gd name="T74" fmla="*/ 650745 w 979"/>
              <a:gd name="T75" fmla="*/ 53975 h 524"/>
              <a:gd name="T76" fmla="*/ 606250 w 979"/>
              <a:gd name="T77" fmla="*/ 35719 h 524"/>
              <a:gd name="T78" fmla="*/ 556987 w 979"/>
              <a:gd name="T79" fmla="*/ 20637 h 524"/>
              <a:gd name="T80" fmla="*/ 505341 w 979"/>
              <a:gd name="T81" fmla="*/ 8731 h 524"/>
              <a:gd name="T82" fmla="*/ 448132 w 979"/>
              <a:gd name="T83" fmla="*/ 2381 h 524"/>
              <a:gd name="T84" fmla="*/ 389335 w 979"/>
              <a:gd name="T85" fmla="*/ 0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79"/>
              <a:gd name="T130" fmla="*/ 0 h 524"/>
              <a:gd name="T131" fmla="*/ 979 w 979"/>
              <a:gd name="T132" fmla="*/ 524 h 5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79" h="524">
                <a:moveTo>
                  <a:pt x="490" y="0"/>
                </a:moveTo>
                <a:lnTo>
                  <a:pt x="464" y="0"/>
                </a:lnTo>
                <a:lnTo>
                  <a:pt x="440" y="1"/>
                </a:lnTo>
                <a:lnTo>
                  <a:pt x="415" y="3"/>
                </a:lnTo>
                <a:lnTo>
                  <a:pt x="392" y="5"/>
                </a:lnTo>
                <a:lnTo>
                  <a:pt x="367" y="8"/>
                </a:lnTo>
                <a:lnTo>
                  <a:pt x="343" y="11"/>
                </a:lnTo>
                <a:lnTo>
                  <a:pt x="321" y="16"/>
                </a:lnTo>
                <a:lnTo>
                  <a:pt x="300" y="21"/>
                </a:lnTo>
                <a:lnTo>
                  <a:pt x="278" y="26"/>
                </a:lnTo>
                <a:lnTo>
                  <a:pt x="256" y="31"/>
                </a:lnTo>
                <a:lnTo>
                  <a:pt x="236" y="38"/>
                </a:lnTo>
                <a:lnTo>
                  <a:pt x="216" y="45"/>
                </a:lnTo>
                <a:lnTo>
                  <a:pt x="196" y="51"/>
                </a:lnTo>
                <a:lnTo>
                  <a:pt x="177" y="60"/>
                </a:lnTo>
                <a:lnTo>
                  <a:pt x="161" y="68"/>
                </a:lnTo>
                <a:lnTo>
                  <a:pt x="142" y="76"/>
                </a:lnTo>
                <a:lnTo>
                  <a:pt x="127" y="86"/>
                </a:lnTo>
                <a:lnTo>
                  <a:pt x="112" y="95"/>
                </a:lnTo>
                <a:lnTo>
                  <a:pt x="97" y="105"/>
                </a:lnTo>
                <a:lnTo>
                  <a:pt x="84" y="115"/>
                </a:lnTo>
                <a:lnTo>
                  <a:pt x="70" y="127"/>
                </a:lnTo>
                <a:lnTo>
                  <a:pt x="58" y="137"/>
                </a:lnTo>
                <a:lnTo>
                  <a:pt x="48" y="148"/>
                </a:lnTo>
                <a:lnTo>
                  <a:pt x="38" y="160"/>
                </a:lnTo>
                <a:lnTo>
                  <a:pt x="30" y="172"/>
                </a:lnTo>
                <a:lnTo>
                  <a:pt x="22" y="183"/>
                </a:lnTo>
                <a:lnTo>
                  <a:pt x="15" y="197"/>
                </a:lnTo>
                <a:lnTo>
                  <a:pt x="10" y="208"/>
                </a:lnTo>
                <a:lnTo>
                  <a:pt x="5" y="222"/>
                </a:lnTo>
                <a:lnTo>
                  <a:pt x="2" y="235"/>
                </a:lnTo>
                <a:lnTo>
                  <a:pt x="0" y="248"/>
                </a:lnTo>
                <a:lnTo>
                  <a:pt x="0" y="262"/>
                </a:lnTo>
                <a:lnTo>
                  <a:pt x="0" y="275"/>
                </a:lnTo>
                <a:lnTo>
                  <a:pt x="2" y="289"/>
                </a:lnTo>
                <a:lnTo>
                  <a:pt x="5" y="302"/>
                </a:lnTo>
                <a:lnTo>
                  <a:pt x="10" y="315"/>
                </a:lnTo>
                <a:lnTo>
                  <a:pt x="15" y="327"/>
                </a:lnTo>
                <a:lnTo>
                  <a:pt x="22" y="340"/>
                </a:lnTo>
                <a:lnTo>
                  <a:pt x="30" y="352"/>
                </a:lnTo>
                <a:lnTo>
                  <a:pt x="38" y="364"/>
                </a:lnTo>
                <a:lnTo>
                  <a:pt x="48" y="375"/>
                </a:lnTo>
                <a:lnTo>
                  <a:pt x="58" y="387"/>
                </a:lnTo>
                <a:lnTo>
                  <a:pt x="70" y="397"/>
                </a:lnTo>
                <a:lnTo>
                  <a:pt x="84" y="409"/>
                </a:lnTo>
                <a:lnTo>
                  <a:pt x="97" y="419"/>
                </a:lnTo>
                <a:lnTo>
                  <a:pt x="112" y="429"/>
                </a:lnTo>
                <a:lnTo>
                  <a:pt x="127" y="437"/>
                </a:lnTo>
                <a:lnTo>
                  <a:pt x="142" y="447"/>
                </a:lnTo>
                <a:lnTo>
                  <a:pt x="161" y="456"/>
                </a:lnTo>
                <a:lnTo>
                  <a:pt x="177" y="464"/>
                </a:lnTo>
                <a:lnTo>
                  <a:pt x="196" y="472"/>
                </a:lnTo>
                <a:lnTo>
                  <a:pt x="216" y="479"/>
                </a:lnTo>
                <a:lnTo>
                  <a:pt x="236" y="486"/>
                </a:lnTo>
                <a:lnTo>
                  <a:pt x="256" y="492"/>
                </a:lnTo>
                <a:lnTo>
                  <a:pt x="278" y="497"/>
                </a:lnTo>
                <a:lnTo>
                  <a:pt x="300" y="502"/>
                </a:lnTo>
                <a:lnTo>
                  <a:pt x="321" y="507"/>
                </a:lnTo>
                <a:lnTo>
                  <a:pt x="343" y="512"/>
                </a:lnTo>
                <a:lnTo>
                  <a:pt x="367" y="516"/>
                </a:lnTo>
                <a:lnTo>
                  <a:pt x="392" y="519"/>
                </a:lnTo>
                <a:lnTo>
                  <a:pt x="415" y="521"/>
                </a:lnTo>
                <a:lnTo>
                  <a:pt x="440" y="522"/>
                </a:lnTo>
                <a:lnTo>
                  <a:pt x="464" y="524"/>
                </a:lnTo>
                <a:lnTo>
                  <a:pt x="490" y="524"/>
                </a:lnTo>
                <a:lnTo>
                  <a:pt x="516" y="524"/>
                </a:lnTo>
                <a:lnTo>
                  <a:pt x="539" y="522"/>
                </a:lnTo>
                <a:lnTo>
                  <a:pt x="564" y="521"/>
                </a:lnTo>
                <a:lnTo>
                  <a:pt x="588" y="519"/>
                </a:lnTo>
                <a:lnTo>
                  <a:pt x="613" y="516"/>
                </a:lnTo>
                <a:lnTo>
                  <a:pt x="636" y="512"/>
                </a:lnTo>
                <a:lnTo>
                  <a:pt x="658" y="507"/>
                </a:lnTo>
                <a:lnTo>
                  <a:pt x="680" y="502"/>
                </a:lnTo>
                <a:lnTo>
                  <a:pt x="701" y="497"/>
                </a:lnTo>
                <a:lnTo>
                  <a:pt x="723" y="492"/>
                </a:lnTo>
                <a:lnTo>
                  <a:pt x="743" y="486"/>
                </a:lnTo>
                <a:lnTo>
                  <a:pt x="763" y="479"/>
                </a:lnTo>
                <a:lnTo>
                  <a:pt x="784" y="472"/>
                </a:lnTo>
                <a:lnTo>
                  <a:pt x="802" y="464"/>
                </a:lnTo>
                <a:lnTo>
                  <a:pt x="819" y="456"/>
                </a:lnTo>
                <a:lnTo>
                  <a:pt x="835" y="447"/>
                </a:lnTo>
                <a:lnTo>
                  <a:pt x="852" y="437"/>
                </a:lnTo>
                <a:lnTo>
                  <a:pt x="867" y="429"/>
                </a:lnTo>
                <a:lnTo>
                  <a:pt x="882" y="419"/>
                </a:lnTo>
                <a:lnTo>
                  <a:pt x="896" y="409"/>
                </a:lnTo>
                <a:lnTo>
                  <a:pt x="909" y="397"/>
                </a:lnTo>
                <a:lnTo>
                  <a:pt x="921" y="387"/>
                </a:lnTo>
                <a:lnTo>
                  <a:pt x="931" y="375"/>
                </a:lnTo>
                <a:lnTo>
                  <a:pt x="941" y="364"/>
                </a:lnTo>
                <a:lnTo>
                  <a:pt x="949" y="352"/>
                </a:lnTo>
                <a:lnTo>
                  <a:pt x="958" y="340"/>
                </a:lnTo>
                <a:lnTo>
                  <a:pt x="964" y="327"/>
                </a:lnTo>
                <a:lnTo>
                  <a:pt x="969" y="315"/>
                </a:lnTo>
                <a:lnTo>
                  <a:pt x="974" y="302"/>
                </a:lnTo>
                <a:lnTo>
                  <a:pt x="978" y="289"/>
                </a:lnTo>
                <a:lnTo>
                  <a:pt x="979" y="275"/>
                </a:lnTo>
                <a:lnTo>
                  <a:pt x="979" y="262"/>
                </a:lnTo>
                <a:lnTo>
                  <a:pt x="979" y="248"/>
                </a:lnTo>
                <a:lnTo>
                  <a:pt x="978" y="235"/>
                </a:lnTo>
                <a:lnTo>
                  <a:pt x="974" y="222"/>
                </a:lnTo>
                <a:lnTo>
                  <a:pt x="969" y="208"/>
                </a:lnTo>
                <a:lnTo>
                  <a:pt x="964" y="197"/>
                </a:lnTo>
                <a:lnTo>
                  <a:pt x="958" y="183"/>
                </a:lnTo>
                <a:lnTo>
                  <a:pt x="949" y="172"/>
                </a:lnTo>
                <a:lnTo>
                  <a:pt x="941" y="160"/>
                </a:lnTo>
                <a:lnTo>
                  <a:pt x="931" y="148"/>
                </a:lnTo>
                <a:lnTo>
                  <a:pt x="921" y="137"/>
                </a:lnTo>
                <a:lnTo>
                  <a:pt x="909" y="127"/>
                </a:lnTo>
                <a:lnTo>
                  <a:pt x="896" y="115"/>
                </a:lnTo>
                <a:lnTo>
                  <a:pt x="882" y="105"/>
                </a:lnTo>
                <a:lnTo>
                  <a:pt x="867" y="95"/>
                </a:lnTo>
                <a:lnTo>
                  <a:pt x="852" y="86"/>
                </a:lnTo>
                <a:lnTo>
                  <a:pt x="835" y="76"/>
                </a:lnTo>
                <a:lnTo>
                  <a:pt x="819" y="68"/>
                </a:lnTo>
                <a:lnTo>
                  <a:pt x="802" y="60"/>
                </a:lnTo>
                <a:lnTo>
                  <a:pt x="784" y="51"/>
                </a:lnTo>
                <a:lnTo>
                  <a:pt x="763" y="45"/>
                </a:lnTo>
                <a:lnTo>
                  <a:pt x="743" y="38"/>
                </a:lnTo>
                <a:lnTo>
                  <a:pt x="723" y="31"/>
                </a:lnTo>
                <a:lnTo>
                  <a:pt x="701" y="26"/>
                </a:lnTo>
                <a:lnTo>
                  <a:pt x="680" y="21"/>
                </a:lnTo>
                <a:lnTo>
                  <a:pt x="658" y="16"/>
                </a:lnTo>
                <a:lnTo>
                  <a:pt x="636" y="11"/>
                </a:lnTo>
                <a:lnTo>
                  <a:pt x="613" y="8"/>
                </a:lnTo>
                <a:lnTo>
                  <a:pt x="588" y="5"/>
                </a:lnTo>
                <a:lnTo>
                  <a:pt x="564" y="3"/>
                </a:lnTo>
                <a:lnTo>
                  <a:pt x="539" y="1"/>
                </a:lnTo>
                <a:lnTo>
                  <a:pt x="516" y="0"/>
                </a:lnTo>
                <a:lnTo>
                  <a:pt x="490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95" name="Freeform 45"/>
          <p:cNvSpPr>
            <a:spLocks/>
          </p:cNvSpPr>
          <p:nvPr/>
        </p:nvSpPr>
        <p:spPr bwMode="auto">
          <a:xfrm>
            <a:off x="2247900" y="3760233"/>
            <a:ext cx="777875" cy="415925"/>
          </a:xfrm>
          <a:custGeom>
            <a:avLst/>
            <a:gdLst>
              <a:gd name="T0" fmla="*/ 349607 w 979"/>
              <a:gd name="T1" fmla="*/ 794 h 524"/>
              <a:gd name="T2" fmla="*/ 291604 w 979"/>
              <a:gd name="T3" fmla="*/ 6350 h 524"/>
              <a:gd name="T4" fmla="*/ 238368 w 979"/>
              <a:gd name="T5" fmla="*/ 16669 h 524"/>
              <a:gd name="T6" fmla="*/ 187516 w 979"/>
              <a:gd name="T7" fmla="*/ 30162 h 524"/>
              <a:gd name="T8" fmla="*/ 140637 w 979"/>
              <a:gd name="T9" fmla="*/ 47625 h 524"/>
              <a:gd name="T10" fmla="*/ 100909 w 979"/>
              <a:gd name="T11" fmla="*/ 68262 h 524"/>
              <a:gd name="T12" fmla="*/ 66743 w 979"/>
              <a:gd name="T13" fmla="*/ 91281 h 524"/>
              <a:gd name="T14" fmla="*/ 38139 w 979"/>
              <a:gd name="T15" fmla="*/ 117475 h 524"/>
              <a:gd name="T16" fmla="*/ 17480 w 979"/>
              <a:gd name="T17" fmla="*/ 145256 h 524"/>
              <a:gd name="T18" fmla="*/ 3973 w 979"/>
              <a:gd name="T19" fmla="*/ 176212 h 524"/>
              <a:gd name="T20" fmla="*/ 0 w 979"/>
              <a:gd name="T21" fmla="*/ 207963 h 524"/>
              <a:gd name="T22" fmla="*/ 3973 w 979"/>
              <a:gd name="T23" fmla="*/ 239712 h 524"/>
              <a:gd name="T24" fmla="*/ 17480 w 979"/>
              <a:gd name="T25" fmla="*/ 269875 h 524"/>
              <a:gd name="T26" fmla="*/ 38139 w 979"/>
              <a:gd name="T27" fmla="*/ 297656 h 524"/>
              <a:gd name="T28" fmla="*/ 66743 w 979"/>
              <a:gd name="T29" fmla="*/ 324644 h 524"/>
              <a:gd name="T30" fmla="*/ 100909 w 979"/>
              <a:gd name="T31" fmla="*/ 346869 h 524"/>
              <a:gd name="T32" fmla="*/ 140637 w 979"/>
              <a:gd name="T33" fmla="*/ 368300 h 524"/>
              <a:gd name="T34" fmla="*/ 187516 w 979"/>
              <a:gd name="T35" fmla="*/ 385762 h 524"/>
              <a:gd name="T36" fmla="*/ 238368 w 979"/>
              <a:gd name="T37" fmla="*/ 398462 h 524"/>
              <a:gd name="T38" fmla="*/ 291604 w 979"/>
              <a:gd name="T39" fmla="*/ 409575 h 524"/>
              <a:gd name="T40" fmla="*/ 349607 w 979"/>
              <a:gd name="T41" fmla="*/ 414338 h 524"/>
              <a:gd name="T42" fmla="*/ 409993 w 979"/>
              <a:gd name="T43" fmla="*/ 415925 h 524"/>
              <a:gd name="T44" fmla="*/ 467202 w 979"/>
              <a:gd name="T45" fmla="*/ 411956 h 524"/>
              <a:gd name="T46" fmla="*/ 522821 w 979"/>
              <a:gd name="T47" fmla="*/ 402431 h 524"/>
              <a:gd name="T48" fmla="*/ 574467 w 979"/>
              <a:gd name="T49" fmla="*/ 390525 h 524"/>
              <a:gd name="T50" fmla="*/ 622936 w 979"/>
              <a:gd name="T51" fmla="*/ 374650 h 524"/>
              <a:gd name="T52" fmla="*/ 663458 w 979"/>
              <a:gd name="T53" fmla="*/ 354806 h 524"/>
              <a:gd name="T54" fmla="*/ 700803 w 979"/>
              <a:gd name="T55" fmla="*/ 332581 h 524"/>
              <a:gd name="T56" fmla="*/ 731790 w 979"/>
              <a:gd name="T57" fmla="*/ 307181 h 524"/>
              <a:gd name="T58" fmla="*/ 754038 w 979"/>
              <a:gd name="T59" fmla="*/ 279400 h 524"/>
              <a:gd name="T60" fmla="*/ 769929 w 979"/>
              <a:gd name="T61" fmla="*/ 250031 h 524"/>
              <a:gd name="T62" fmla="*/ 777875 w 979"/>
              <a:gd name="T63" fmla="*/ 218281 h 524"/>
              <a:gd name="T64" fmla="*/ 777080 w 979"/>
              <a:gd name="T65" fmla="*/ 186531 h 524"/>
              <a:gd name="T66" fmla="*/ 765957 w 979"/>
              <a:gd name="T67" fmla="*/ 156369 h 524"/>
              <a:gd name="T68" fmla="*/ 747682 w 979"/>
              <a:gd name="T69" fmla="*/ 127000 h 524"/>
              <a:gd name="T70" fmla="*/ 722256 w 979"/>
              <a:gd name="T71" fmla="*/ 100806 h 524"/>
              <a:gd name="T72" fmla="*/ 688884 w 979"/>
              <a:gd name="T73" fmla="*/ 75406 h 524"/>
              <a:gd name="T74" fmla="*/ 650745 w 979"/>
              <a:gd name="T75" fmla="*/ 53975 h 524"/>
              <a:gd name="T76" fmla="*/ 606250 w 979"/>
              <a:gd name="T77" fmla="*/ 35719 h 524"/>
              <a:gd name="T78" fmla="*/ 556987 w 979"/>
              <a:gd name="T79" fmla="*/ 20637 h 524"/>
              <a:gd name="T80" fmla="*/ 505341 w 979"/>
              <a:gd name="T81" fmla="*/ 8731 h 524"/>
              <a:gd name="T82" fmla="*/ 448132 w 979"/>
              <a:gd name="T83" fmla="*/ 2381 h 524"/>
              <a:gd name="T84" fmla="*/ 389335 w 979"/>
              <a:gd name="T85" fmla="*/ 0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79"/>
              <a:gd name="T130" fmla="*/ 0 h 524"/>
              <a:gd name="T131" fmla="*/ 979 w 979"/>
              <a:gd name="T132" fmla="*/ 524 h 5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79" h="524">
                <a:moveTo>
                  <a:pt x="490" y="0"/>
                </a:moveTo>
                <a:lnTo>
                  <a:pt x="464" y="0"/>
                </a:lnTo>
                <a:lnTo>
                  <a:pt x="440" y="1"/>
                </a:lnTo>
                <a:lnTo>
                  <a:pt x="415" y="3"/>
                </a:lnTo>
                <a:lnTo>
                  <a:pt x="392" y="5"/>
                </a:lnTo>
                <a:lnTo>
                  <a:pt x="367" y="8"/>
                </a:lnTo>
                <a:lnTo>
                  <a:pt x="343" y="11"/>
                </a:lnTo>
                <a:lnTo>
                  <a:pt x="321" y="16"/>
                </a:lnTo>
                <a:lnTo>
                  <a:pt x="300" y="21"/>
                </a:lnTo>
                <a:lnTo>
                  <a:pt x="278" y="26"/>
                </a:lnTo>
                <a:lnTo>
                  <a:pt x="256" y="31"/>
                </a:lnTo>
                <a:lnTo>
                  <a:pt x="236" y="38"/>
                </a:lnTo>
                <a:lnTo>
                  <a:pt x="216" y="45"/>
                </a:lnTo>
                <a:lnTo>
                  <a:pt x="196" y="51"/>
                </a:lnTo>
                <a:lnTo>
                  <a:pt x="177" y="60"/>
                </a:lnTo>
                <a:lnTo>
                  <a:pt x="161" y="68"/>
                </a:lnTo>
                <a:lnTo>
                  <a:pt x="142" y="76"/>
                </a:lnTo>
                <a:lnTo>
                  <a:pt x="127" y="86"/>
                </a:lnTo>
                <a:lnTo>
                  <a:pt x="112" y="95"/>
                </a:lnTo>
                <a:lnTo>
                  <a:pt x="97" y="105"/>
                </a:lnTo>
                <a:lnTo>
                  <a:pt x="84" y="115"/>
                </a:lnTo>
                <a:lnTo>
                  <a:pt x="70" y="127"/>
                </a:lnTo>
                <a:lnTo>
                  <a:pt x="58" y="137"/>
                </a:lnTo>
                <a:lnTo>
                  <a:pt x="48" y="148"/>
                </a:lnTo>
                <a:lnTo>
                  <a:pt x="38" y="160"/>
                </a:lnTo>
                <a:lnTo>
                  <a:pt x="30" y="172"/>
                </a:lnTo>
                <a:lnTo>
                  <a:pt x="22" y="183"/>
                </a:lnTo>
                <a:lnTo>
                  <a:pt x="15" y="197"/>
                </a:lnTo>
                <a:lnTo>
                  <a:pt x="10" y="208"/>
                </a:lnTo>
                <a:lnTo>
                  <a:pt x="5" y="222"/>
                </a:lnTo>
                <a:lnTo>
                  <a:pt x="2" y="235"/>
                </a:lnTo>
                <a:lnTo>
                  <a:pt x="0" y="248"/>
                </a:lnTo>
                <a:lnTo>
                  <a:pt x="0" y="262"/>
                </a:lnTo>
                <a:lnTo>
                  <a:pt x="0" y="275"/>
                </a:lnTo>
                <a:lnTo>
                  <a:pt x="2" y="289"/>
                </a:lnTo>
                <a:lnTo>
                  <a:pt x="5" y="302"/>
                </a:lnTo>
                <a:lnTo>
                  <a:pt x="10" y="315"/>
                </a:lnTo>
                <a:lnTo>
                  <a:pt x="15" y="327"/>
                </a:lnTo>
                <a:lnTo>
                  <a:pt x="22" y="340"/>
                </a:lnTo>
                <a:lnTo>
                  <a:pt x="30" y="352"/>
                </a:lnTo>
                <a:lnTo>
                  <a:pt x="38" y="364"/>
                </a:lnTo>
                <a:lnTo>
                  <a:pt x="48" y="375"/>
                </a:lnTo>
                <a:lnTo>
                  <a:pt x="58" y="387"/>
                </a:lnTo>
                <a:lnTo>
                  <a:pt x="70" y="397"/>
                </a:lnTo>
                <a:lnTo>
                  <a:pt x="84" y="409"/>
                </a:lnTo>
                <a:lnTo>
                  <a:pt x="97" y="419"/>
                </a:lnTo>
                <a:lnTo>
                  <a:pt x="112" y="429"/>
                </a:lnTo>
                <a:lnTo>
                  <a:pt x="127" y="437"/>
                </a:lnTo>
                <a:lnTo>
                  <a:pt x="142" y="447"/>
                </a:lnTo>
                <a:lnTo>
                  <a:pt x="161" y="456"/>
                </a:lnTo>
                <a:lnTo>
                  <a:pt x="177" y="464"/>
                </a:lnTo>
                <a:lnTo>
                  <a:pt x="196" y="472"/>
                </a:lnTo>
                <a:lnTo>
                  <a:pt x="216" y="479"/>
                </a:lnTo>
                <a:lnTo>
                  <a:pt x="236" y="486"/>
                </a:lnTo>
                <a:lnTo>
                  <a:pt x="256" y="492"/>
                </a:lnTo>
                <a:lnTo>
                  <a:pt x="278" y="497"/>
                </a:lnTo>
                <a:lnTo>
                  <a:pt x="300" y="502"/>
                </a:lnTo>
                <a:lnTo>
                  <a:pt x="321" y="507"/>
                </a:lnTo>
                <a:lnTo>
                  <a:pt x="343" y="512"/>
                </a:lnTo>
                <a:lnTo>
                  <a:pt x="367" y="516"/>
                </a:lnTo>
                <a:lnTo>
                  <a:pt x="392" y="519"/>
                </a:lnTo>
                <a:lnTo>
                  <a:pt x="415" y="521"/>
                </a:lnTo>
                <a:lnTo>
                  <a:pt x="440" y="522"/>
                </a:lnTo>
                <a:lnTo>
                  <a:pt x="464" y="524"/>
                </a:lnTo>
                <a:lnTo>
                  <a:pt x="490" y="524"/>
                </a:lnTo>
                <a:lnTo>
                  <a:pt x="516" y="524"/>
                </a:lnTo>
                <a:lnTo>
                  <a:pt x="539" y="522"/>
                </a:lnTo>
                <a:lnTo>
                  <a:pt x="564" y="521"/>
                </a:lnTo>
                <a:lnTo>
                  <a:pt x="588" y="519"/>
                </a:lnTo>
                <a:lnTo>
                  <a:pt x="613" y="516"/>
                </a:lnTo>
                <a:lnTo>
                  <a:pt x="636" y="512"/>
                </a:lnTo>
                <a:lnTo>
                  <a:pt x="658" y="507"/>
                </a:lnTo>
                <a:lnTo>
                  <a:pt x="680" y="502"/>
                </a:lnTo>
                <a:lnTo>
                  <a:pt x="701" y="497"/>
                </a:lnTo>
                <a:lnTo>
                  <a:pt x="723" y="492"/>
                </a:lnTo>
                <a:lnTo>
                  <a:pt x="743" y="486"/>
                </a:lnTo>
                <a:lnTo>
                  <a:pt x="763" y="479"/>
                </a:lnTo>
                <a:lnTo>
                  <a:pt x="784" y="472"/>
                </a:lnTo>
                <a:lnTo>
                  <a:pt x="802" y="464"/>
                </a:lnTo>
                <a:lnTo>
                  <a:pt x="819" y="456"/>
                </a:lnTo>
                <a:lnTo>
                  <a:pt x="835" y="447"/>
                </a:lnTo>
                <a:lnTo>
                  <a:pt x="852" y="437"/>
                </a:lnTo>
                <a:lnTo>
                  <a:pt x="867" y="429"/>
                </a:lnTo>
                <a:lnTo>
                  <a:pt x="882" y="419"/>
                </a:lnTo>
                <a:lnTo>
                  <a:pt x="896" y="409"/>
                </a:lnTo>
                <a:lnTo>
                  <a:pt x="909" y="397"/>
                </a:lnTo>
                <a:lnTo>
                  <a:pt x="921" y="387"/>
                </a:lnTo>
                <a:lnTo>
                  <a:pt x="931" y="375"/>
                </a:lnTo>
                <a:lnTo>
                  <a:pt x="941" y="364"/>
                </a:lnTo>
                <a:lnTo>
                  <a:pt x="949" y="352"/>
                </a:lnTo>
                <a:lnTo>
                  <a:pt x="958" y="340"/>
                </a:lnTo>
                <a:lnTo>
                  <a:pt x="964" y="327"/>
                </a:lnTo>
                <a:lnTo>
                  <a:pt x="969" y="315"/>
                </a:lnTo>
                <a:lnTo>
                  <a:pt x="974" y="302"/>
                </a:lnTo>
                <a:lnTo>
                  <a:pt x="978" y="289"/>
                </a:lnTo>
                <a:lnTo>
                  <a:pt x="979" y="275"/>
                </a:lnTo>
                <a:lnTo>
                  <a:pt x="979" y="262"/>
                </a:lnTo>
                <a:lnTo>
                  <a:pt x="979" y="248"/>
                </a:lnTo>
                <a:lnTo>
                  <a:pt x="978" y="235"/>
                </a:lnTo>
                <a:lnTo>
                  <a:pt x="974" y="222"/>
                </a:lnTo>
                <a:lnTo>
                  <a:pt x="969" y="208"/>
                </a:lnTo>
                <a:lnTo>
                  <a:pt x="964" y="197"/>
                </a:lnTo>
                <a:lnTo>
                  <a:pt x="958" y="183"/>
                </a:lnTo>
                <a:lnTo>
                  <a:pt x="949" y="172"/>
                </a:lnTo>
                <a:lnTo>
                  <a:pt x="941" y="160"/>
                </a:lnTo>
                <a:lnTo>
                  <a:pt x="931" y="148"/>
                </a:lnTo>
                <a:lnTo>
                  <a:pt x="921" y="137"/>
                </a:lnTo>
                <a:lnTo>
                  <a:pt x="909" y="127"/>
                </a:lnTo>
                <a:lnTo>
                  <a:pt x="896" y="115"/>
                </a:lnTo>
                <a:lnTo>
                  <a:pt x="882" y="105"/>
                </a:lnTo>
                <a:lnTo>
                  <a:pt x="867" y="95"/>
                </a:lnTo>
                <a:lnTo>
                  <a:pt x="852" y="86"/>
                </a:lnTo>
                <a:lnTo>
                  <a:pt x="835" y="76"/>
                </a:lnTo>
                <a:lnTo>
                  <a:pt x="819" y="68"/>
                </a:lnTo>
                <a:lnTo>
                  <a:pt x="802" y="60"/>
                </a:lnTo>
                <a:lnTo>
                  <a:pt x="784" y="51"/>
                </a:lnTo>
                <a:lnTo>
                  <a:pt x="763" y="45"/>
                </a:lnTo>
                <a:lnTo>
                  <a:pt x="743" y="38"/>
                </a:lnTo>
                <a:lnTo>
                  <a:pt x="723" y="31"/>
                </a:lnTo>
                <a:lnTo>
                  <a:pt x="701" y="26"/>
                </a:lnTo>
                <a:lnTo>
                  <a:pt x="680" y="21"/>
                </a:lnTo>
                <a:lnTo>
                  <a:pt x="658" y="16"/>
                </a:lnTo>
                <a:lnTo>
                  <a:pt x="636" y="11"/>
                </a:lnTo>
                <a:lnTo>
                  <a:pt x="613" y="8"/>
                </a:lnTo>
                <a:lnTo>
                  <a:pt x="588" y="5"/>
                </a:lnTo>
                <a:lnTo>
                  <a:pt x="564" y="3"/>
                </a:lnTo>
                <a:lnTo>
                  <a:pt x="539" y="1"/>
                </a:lnTo>
                <a:lnTo>
                  <a:pt x="516" y="0"/>
                </a:lnTo>
                <a:lnTo>
                  <a:pt x="490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096" name="Rectangle 46"/>
          <p:cNvSpPr>
            <a:spLocks noChangeArrowheads="1"/>
          </p:cNvSpPr>
          <p:nvPr/>
        </p:nvSpPr>
        <p:spPr bwMode="auto">
          <a:xfrm>
            <a:off x="2308225" y="3877708"/>
            <a:ext cx="9618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P</a:t>
            </a:r>
            <a:endParaRPr kumimoji="0" lang="pl-PL" sz="1800" b="1">
              <a:latin typeface="+mj-lt"/>
            </a:endParaRPr>
          </a:p>
        </p:txBody>
      </p:sp>
      <p:sp>
        <p:nvSpPr>
          <p:cNvPr id="130097" name="Rectangle 47"/>
          <p:cNvSpPr>
            <a:spLocks noChangeArrowheads="1"/>
          </p:cNvSpPr>
          <p:nvPr/>
        </p:nvSpPr>
        <p:spPr bwMode="auto">
          <a:xfrm>
            <a:off x="2427288" y="3877708"/>
            <a:ext cx="5450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098" name="Rectangle 48"/>
          <p:cNvSpPr>
            <a:spLocks noChangeArrowheads="1"/>
          </p:cNvSpPr>
          <p:nvPr/>
        </p:nvSpPr>
        <p:spPr bwMode="auto">
          <a:xfrm>
            <a:off x="2486025" y="3877708"/>
            <a:ext cx="3558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CSCF</a:t>
            </a:r>
            <a:endParaRPr kumimoji="0" lang="pl-PL" sz="1800" b="1">
              <a:latin typeface="+mj-lt"/>
            </a:endParaRPr>
          </a:p>
        </p:txBody>
      </p:sp>
      <p:sp>
        <p:nvSpPr>
          <p:cNvPr id="130099" name="Freeform 49"/>
          <p:cNvSpPr>
            <a:spLocks/>
          </p:cNvSpPr>
          <p:nvPr/>
        </p:nvSpPr>
        <p:spPr bwMode="auto">
          <a:xfrm>
            <a:off x="3346450" y="2685495"/>
            <a:ext cx="776288" cy="414338"/>
          </a:xfrm>
          <a:custGeom>
            <a:avLst/>
            <a:gdLst>
              <a:gd name="T0" fmla="*/ 348537 w 980"/>
              <a:gd name="T1" fmla="*/ 795 h 521"/>
              <a:gd name="T2" fmla="*/ 290712 w 980"/>
              <a:gd name="T3" fmla="*/ 6362 h 521"/>
              <a:gd name="T4" fmla="*/ 237639 w 980"/>
              <a:gd name="T5" fmla="*/ 15905 h 521"/>
              <a:gd name="T6" fmla="*/ 186943 w 980"/>
              <a:gd name="T7" fmla="*/ 28630 h 521"/>
              <a:gd name="T8" fmla="*/ 140999 w 980"/>
              <a:gd name="T9" fmla="*/ 46126 h 521"/>
              <a:gd name="T10" fmla="*/ 100601 w 980"/>
              <a:gd name="T11" fmla="*/ 67598 h 521"/>
              <a:gd name="T12" fmla="*/ 66539 w 980"/>
              <a:gd name="T13" fmla="*/ 91457 h 521"/>
              <a:gd name="T14" fmla="*/ 38814 w 980"/>
              <a:gd name="T15" fmla="*/ 116905 h 521"/>
              <a:gd name="T16" fmla="*/ 17427 w 980"/>
              <a:gd name="T17" fmla="*/ 145535 h 521"/>
              <a:gd name="T18" fmla="*/ 3961 w 980"/>
              <a:gd name="T19" fmla="*/ 174960 h 521"/>
              <a:gd name="T20" fmla="*/ 0 w 980"/>
              <a:gd name="T21" fmla="*/ 206771 h 521"/>
              <a:gd name="T22" fmla="*/ 3961 w 980"/>
              <a:gd name="T23" fmla="*/ 238582 h 521"/>
              <a:gd name="T24" fmla="*/ 17427 w 980"/>
              <a:gd name="T25" fmla="*/ 269598 h 521"/>
              <a:gd name="T26" fmla="*/ 38814 w 980"/>
              <a:gd name="T27" fmla="*/ 297433 h 521"/>
              <a:gd name="T28" fmla="*/ 66539 w 980"/>
              <a:gd name="T29" fmla="*/ 322881 h 521"/>
              <a:gd name="T30" fmla="*/ 100601 w 980"/>
              <a:gd name="T31" fmla="*/ 346740 h 521"/>
              <a:gd name="T32" fmla="*/ 140999 w 980"/>
              <a:gd name="T33" fmla="*/ 367417 h 521"/>
              <a:gd name="T34" fmla="*/ 186943 w 980"/>
              <a:gd name="T35" fmla="*/ 384913 h 521"/>
              <a:gd name="T36" fmla="*/ 237639 w 980"/>
              <a:gd name="T37" fmla="*/ 398432 h 521"/>
              <a:gd name="T38" fmla="*/ 290712 w 980"/>
              <a:gd name="T39" fmla="*/ 407181 h 521"/>
              <a:gd name="T40" fmla="*/ 348537 w 980"/>
              <a:gd name="T41" fmla="*/ 412747 h 521"/>
              <a:gd name="T42" fmla="*/ 408739 w 980"/>
              <a:gd name="T43" fmla="*/ 414338 h 521"/>
              <a:gd name="T44" fmla="*/ 466565 w 980"/>
              <a:gd name="T45" fmla="*/ 410362 h 521"/>
              <a:gd name="T46" fmla="*/ 521222 w 980"/>
              <a:gd name="T47" fmla="*/ 402409 h 521"/>
              <a:gd name="T48" fmla="*/ 572710 w 980"/>
              <a:gd name="T49" fmla="*/ 388889 h 521"/>
              <a:gd name="T50" fmla="*/ 621030 w 980"/>
              <a:gd name="T51" fmla="*/ 372984 h 521"/>
              <a:gd name="T52" fmla="*/ 663013 w 980"/>
              <a:gd name="T53" fmla="*/ 354692 h 521"/>
              <a:gd name="T54" fmla="*/ 698659 w 980"/>
              <a:gd name="T55" fmla="*/ 331629 h 521"/>
              <a:gd name="T56" fmla="*/ 729552 w 980"/>
              <a:gd name="T57" fmla="*/ 306976 h 521"/>
              <a:gd name="T58" fmla="*/ 751732 w 980"/>
              <a:gd name="T59" fmla="*/ 278346 h 521"/>
              <a:gd name="T60" fmla="*/ 768367 w 980"/>
              <a:gd name="T61" fmla="*/ 249716 h 521"/>
              <a:gd name="T62" fmla="*/ 776288 w 980"/>
              <a:gd name="T63" fmla="*/ 217905 h 521"/>
              <a:gd name="T64" fmla="*/ 774704 w 980"/>
              <a:gd name="T65" fmla="*/ 186094 h 521"/>
              <a:gd name="T66" fmla="*/ 764406 w 980"/>
              <a:gd name="T67" fmla="*/ 155078 h 521"/>
              <a:gd name="T68" fmla="*/ 745395 w 980"/>
              <a:gd name="T69" fmla="*/ 125653 h 521"/>
              <a:gd name="T70" fmla="*/ 720047 w 980"/>
              <a:gd name="T71" fmla="*/ 99409 h 521"/>
              <a:gd name="T72" fmla="*/ 686777 w 980"/>
              <a:gd name="T73" fmla="*/ 75551 h 521"/>
              <a:gd name="T74" fmla="*/ 648755 w 980"/>
              <a:gd name="T75" fmla="*/ 52488 h 521"/>
              <a:gd name="T76" fmla="*/ 605188 w 980"/>
              <a:gd name="T77" fmla="*/ 34197 h 521"/>
              <a:gd name="T78" fmla="*/ 556076 w 980"/>
              <a:gd name="T79" fmla="*/ 19882 h 521"/>
              <a:gd name="T80" fmla="*/ 503795 w 980"/>
              <a:gd name="T81" fmla="*/ 8748 h 521"/>
              <a:gd name="T82" fmla="*/ 446762 w 980"/>
              <a:gd name="T83" fmla="*/ 2386 h 521"/>
              <a:gd name="T84" fmla="*/ 388936 w 980"/>
              <a:gd name="T85" fmla="*/ 0 h 52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0"/>
              <a:gd name="T130" fmla="*/ 0 h 521"/>
              <a:gd name="T131" fmla="*/ 980 w 980"/>
              <a:gd name="T132" fmla="*/ 521 h 52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0" h="521">
                <a:moveTo>
                  <a:pt x="491" y="0"/>
                </a:moveTo>
                <a:lnTo>
                  <a:pt x="464" y="0"/>
                </a:lnTo>
                <a:lnTo>
                  <a:pt x="440" y="1"/>
                </a:lnTo>
                <a:lnTo>
                  <a:pt x="415" y="3"/>
                </a:lnTo>
                <a:lnTo>
                  <a:pt x="392" y="5"/>
                </a:lnTo>
                <a:lnTo>
                  <a:pt x="367" y="8"/>
                </a:lnTo>
                <a:lnTo>
                  <a:pt x="343" y="11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6" y="31"/>
                </a:lnTo>
                <a:lnTo>
                  <a:pt x="236" y="36"/>
                </a:lnTo>
                <a:lnTo>
                  <a:pt x="216" y="43"/>
                </a:lnTo>
                <a:lnTo>
                  <a:pt x="196" y="51"/>
                </a:lnTo>
                <a:lnTo>
                  <a:pt x="178" y="58"/>
                </a:lnTo>
                <a:lnTo>
                  <a:pt x="161" y="66"/>
                </a:lnTo>
                <a:lnTo>
                  <a:pt x="144" y="77"/>
                </a:lnTo>
                <a:lnTo>
                  <a:pt x="127" y="85"/>
                </a:lnTo>
                <a:lnTo>
                  <a:pt x="112" y="95"/>
                </a:lnTo>
                <a:lnTo>
                  <a:pt x="97" y="105"/>
                </a:lnTo>
                <a:lnTo>
                  <a:pt x="84" y="115"/>
                </a:lnTo>
                <a:lnTo>
                  <a:pt x="70" y="125"/>
                </a:lnTo>
                <a:lnTo>
                  <a:pt x="59" y="137"/>
                </a:lnTo>
                <a:lnTo>
                  <a:pt x="49" y="147"/>
                </a:lnTo>
                <a:lnTo>
                  <a:pt x="39" y="158"/>
                </a:lnTo>
                <a:lnTo>
                  <a:pt x="30" y="170"/>
                </a:lnTo>
                <a:lnTo>
                  <a:pt x="22" y="183"/>
                </a:lnTo>
                <a:lnTo>
                  <a:pt x="15" y="195"/>
                </a:lnTo>
                <a:lnTo>
                  <a:pt x="10" y="208"/>
                </a:lnTo>
                <a:lnTo>
                  <a:pt x="5" y="220"/>
                </a:lnTo>
                <a:lnTo>
                  <a:pt x="2" y="234"/>
                </a:lnTo>
                <a:lnTo>
                  <a:pt x="0" y="247"/>
                </a:lnTo>
                <a:lnTo>
                  <a:pt x="0" y="260"/>
                </a:lnTo>
                <a:lnTo>
                  <a:pt x="0" y="274"/>
                </a:lnTo>
                <a:lnTo>
                  <a:pt x="2" y="287"/>
                </a:lnTo>
                <a:lnTo>
                  <a:pt x="5" y="300"/>
                </a:lnTo>
                <a:lnTo>
                  <a:pt x="10" y="314"/>
                </a:lnTo>
                <a:lnTo>
                  <a:pt x="15" y="325"/>
                </a:lnTo>
                <a:lnTo>
                  <a:pt x="22" y="339"/>
                </a:lnTo>
                <a:lnTo>
                  <a:pt x="30" y="350"/>
                </a:lnTo>
                <a:lnTo>
                  <a:pt x="39" y="362"/>
                </a:lnTo>
                <a:lnTo>
                  <a:pt x="49" y="374"/>
                </a:lnTo>
                <a:lnTo>
                  <a:pt x="59" y="386"/>
                </a:lnTo>
                <a:lnTo>
                  <a:pt x="70" y="396"/>
                </a:lnTo>
                <a:lnTo>
                  <a:pt x="84" y="406"/>
                </a:lnTo>
                <a:lnTo>
                  <a:pt x="97" y="417"/>
                </a:lnTo>
                <a:lnTo>
                  <a:pt x="112" y="426"/>
                </a:lnTo>
                <a:lnTo>
                  <a:pt x="127" y="436"/>
                </a:lnTo>
                <a:lnTo>
                  <a:pt x="144" y="446"/>
                </a:lnTo>
                <a:lnTo>
                  <a:pt x="161" y="454"/>
                </a:lnTo>
                <a:lnTo>
                  <a:pt x="178" y="462"/>
                </a:lnTo>
                <a:lnTo>
                  <a:pt x="196" y="469"/>
                </a:lnTo>
                <a:lnTo>
                  <a:pt x="216" y="477"/>
                </a:lnTo>
                <a:lnTo>
                  <a:pt x="236" y="484"/>
                </a:lnTo>
                <a:lnTo>
                  <a:pt x="256" y="489"/>
                </a:lnTo>
                <a:lnTo>
                  <a:pt x="278" y="496"/>
                </a:lnTo>
                <a:lnTo>
                  <a:pt x="300" y="501"/>
                </a:lnTo>
                <a:lnTo>
                  <a:pt x="322" y="506"/>
                </a:lnTo>
                <a:lnTo>
                  <a:pt x="343" y="509"/>
                </a:lnTo>
                <a:lnTo>
                  <a:pt x="367" y="512"/>
                </a:lnTo>
                <a:lnTo>
                  <a:pt x="392" y="516"/>
                </a:lnTo>
                <a:lnTo>
                  <a:pt x="415" y="517"/>
                </a:lnTo>
                <a:lnTo>
                  <a:pt x="440" y="519"/>
                </a:lnTo>
                <a:lnTo>
                  <a:pt x="464" y="521"/>
                </a:lnTo>
                <a:lnTo>
                  <a:pt x="491" y="521"/>
                </a:lnTo>
                <a:lnTo>
                  <a:pt x="516" y="521"/>
                </a:lnTo>
                <a:lnTo>
                  <a:pt x="539" y="519"/>
                </a:lnTo>
                <a:lnTo>
                  <a:pt x="564" y="517"/>
                </a:lnTo>
                <a:lnTo>
                  <a:pt x="589" y="516"/>
                </a:lnTo>
                <a:lnTo>
                  <a:pt x="613" y="512"/>
                </a:lnTo>
                <a:lnTo>
                  <a:pt x="636" y="509"/>
                </a:lnTo>
                <a:lnTo>
                  <a:pt x="658" y="506"/>
                </a:lnTo>
                <a:lnTo>
                  <a:pt x="680" y="501"/>
                </a:lnTo>
                <a:lnTo>
                  <a:pt x="702" y="496"/>
                </a:lnTo>
                <a:lnTo>
                  <a:pt x="723" y="489"/>
                </a:lnTo>
                <a:lnTo>
                  <a:pt x="743" y="484"/>
                </a:lnTo>
                <a:lnTo>
                  <a:pt x="764" y="477"/>
                </a:lnTo>
                <a:lnTo>
                  <a:pt x="784" y="469"/>
                </a:lnTo>
                <a:lnTo>
                  <a:pt x="802" y="462"/>
                </a:lnTo>
                <a:lnTo>
                  <a:pt x="819" y="454"/>
                </a:lnTo>
                <a:lnTo>
                  <a:pt x="837" y="446"/>
                </a:lnTo>
                <a:lnTo>
                  <a:pt x="852" y="436"/>
                </a:lnTo>
                <a:lnTo>
                  <a:pt x="867" y="426"/>
                </a:lnTo>
                <a:lnTo>
                  <a:pt x="882" y="417"/>
                </a:lnTo>
                <a:lnTo>
                  <a:pt x="896" y="406"/>
                </a:lnTo>
                <a:lnTo>
                  <a:pt x="909" y="396"/>
                </a:lnTo>
                <a:lnTo>
                  <a:pt x="921" y="386"/>
                </a:lnTo>
                <a:lnTo>
                  <a:pt x="931" y="374"/>
                </a:lnTo>
                <a:lnTo>
                  <a:pt x="941" y="362"/>
                </a:lnTo>
                <a:lnTo>
                  <a:pt x="949" y="350"/>
                </a:lnTo>
                <a:lnTo>
                  <a:pt x="958" y="339"/>
                </a:lnTo>
                <a:lnTo>
                  <a:pt x="965" y="325"/>
                </a:lnTo>
                <a:lnTo>
                  <a:pt x="970" y="314"/>
                </a:lnTo>
                <a:lnTo>
                  <a:pt x="975" y="300"/>
                </a:lnTo>
                <a:lnTo>
                  <a:pt x="978" y="287"/>
                </a:lnTo>
                <a:lnTo>
                  <a:pt x="980" y="274"/>
                </a:lnTo>
                <a:lnTo>
                  <a:pt x="980" y="260"/>
                </a:lnTo>
                <a:lnTo>
                  <a:pt x="980" y="247"/>
                </a:lnTo>
                <a:lnTo>
                  <a:pt x="978" y="234"/>
                </a:lnTo>
                <a:lnTo>
                  <a:pt x="975" y="220"/>
                </a:lnTo>
                <a:lnTo>
                  <a:pt x="970" y="208"/>
                </a:lnTo>
                <a:lnTo>
                  <a:pt x="965" y="195"/>
                </a:lnTo>
                <a:lnTo>
                  <a:pt x="958" y="183"/>
                </a:lnTo>
                <a:lnTo>
                  <a:pt x="951" y="170"/>
                </a:lnTo>
                <a:lnTo>
                  <a:pt x="941" y="158"/>
                </a:lnTo>
                <a:lnTo>
                  <a:pt x="931" y="147"/>
                </a:lnTo>
                <a:lnTo>
                  <a:pt x="921" y="137"/>
                </a:lnTo>
                <a:lnTo>
                  <a:pt x="909" y="125"/>
                </a:lnTo>
                <a:lnTo>
                  <a:pt x="896" y="115"/>
                </a:lnTo>
                <a:lnTo>
                  <a:pt x="882" y="105"/>
                </a:lnTo>
                <a:lnTo>
                  <a:pt x="867" y="95"/>
                </a:lnTo>
                <a:lnTo>
                  <a:pt x="852" y="85"/>
                </a:lnTo>
                <a:lnTo>
                  <a:pt x="837" y="77"/>
                </a:lnTo>
                <a:lnTo>
                  <a:pt x="819" y="66"/>
                </a:lnTo>
                <a:lnTo>
                  <a:pt x="802" y="58"/>
                </a:lnTo>
                <a:lnTo>
                  <a:pt x="784" y="51"/>
                </a:lnTo>
                <a:lnTo>
                  <a:pt x="764" y="43"/>
                </a:lnTo>
                <a:lnTo>
                  <a:pt x="743" y="36"/>
                </a:lnTo>
                <a:lnTo>
                  <a:pt x="723" y="31"/>
                </a:lnTo>
                <a:lnTo>
                  <a:pt x="702" y="25"/>
                </a:lnTo>
                <a:lnTo>
                  <a:pt x="680" y="20"/>
                </a:lnTo>
                <a:lnTo>
                  <a:pt x="658" y="15"/>
                </a:lnTo>
                <a:lnTo>
                  <a:pt x="636" y="11"/>
                </a:lnTo>
                <a:lnTo>
                  <a:pt x="613" y="8"/>
                </a:lnTo>
                <a:lnTo>
                  <a:pt x="588" y="5"/>
                </a:lnTo>
                <a:lnTo>
                  <a:pt x="564" y="3"/>
                </a:lnTo>
                <a:lnTo>
                  <a:pt x="539" y="1"/>
                </a:lnTo>
                <a:lnTo>
                  <a:pt x="516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0" name="Freeform 50"/>
          <p:cNvSpPr>
            <a:spLocks/>
          </p:cNvSpPr>
          <p:nvPr/>
        </p:nvSpPr>
        <p:spPr bwMode="auto">
          <a:xfrm>
            <a:off x="3346450" y="2685495"/>
            <a:ext cx="776288" cy="414338"/>
          </a:xfrm>
          <a:custGeom>
            <a:avLst/>
            <a:gdLst>
              <a:gd name="T0" fmla="*/ 348537 w 980"/>
              <a:gd name="T1" fmla="*/ 795 h 521"/>
              <a:gd name="T2" fmla="*/ 290712 w 980"/>
              <a:gd name="T3" fmla="*/ 6362 h 521"/>
              <a:gd name="T4" fmla="*/ 237639 w 980"/>
              <a:gd name="T5" fmla="*/ 15905 h 521"/>
              <a:gd name="T6" fmla="*/ 186943 w 980"/>
              <a:gd name="T7" fmla="*/ 28630 h 521"/>
              <a:gd name="T8" fmla="*/ 140999 w 980"/>
              <a:gd name="T9" fmla="*/ 46126 h 521"/>
              <a:gd name="T10" fmla="*/ 100601 w 980"/>
              <a:gd name="T11" fmla="*/ 67598 h 521"/>
              <a:gd name="T12" fmla="*/ 66539 w 980"/>
              <a:gd name="T13" fmla="*/ 91457 h 521"/>
              <a:gd name="T14" fmla="*/ 38814 w 980"/>
              <a:gd name="T15" fmla="*/ 116905 h 521"/>
              <a:gd name="T16" fmla="*/ 17427 w 980"/>
              <a:gd name="T17" fmla="*/ 145535 h 521"/>
              <a:gd name="T18" fmla="*/ 3961 w 980"/>
              <a:gd name="T19" fmla="*/ 174960 h 521"/>
              <a:gd name="T20" fmla="*/ 0 w 980"/>
              <a:gd name="T21" fmla="*/ 206771 h 521"/>
              <a:gd name="T22" fmla="*/ 3961 w 980"/>
              <a:gd name="T23" fmla="*/ 238582 h 521"/>
              <a:gd name="T24" fmla="*/ 17427 w 980"/>
              <a:gd name="T25" fmla="*/ 269598 h 521"/>
              <a:gd name="T26" fmla="*/ 38814 w 980"/>
              <a:gd name="T27" fmla="*/ 297433 h 521"/>
              <a:gd name="T28" fmla="*/ 66539 w 980"/>
              <a:gd name="T29" fmla="*/ 322881 h 521"/>
              <a:gd name="T30" fmla="*/ 100601 w 980"/>
              <a:gd name="T31" fmla="*/ 346740 h 521"/>
              <a:gd name="T32" fmla="*/ 140999 w 980"/>
              <a:gd name="T33" fmla="*/ 367417 h 521"/>
              <a:gd name="T34" fmla="*/ 186943 w 980"/>
              <a:gd name="T35" fmla="*/ 384913 h 521"/>
              <a:gd name="T36" fmla="*/ 237639 w 980"/>
              <a:gd name="T37" fmla="*/ 398432 h 521"/>
              <a:gd name="T38" fmla="*/ 290712 w 980"/>
              <a:gd name="T39" fmla="*/ 407181 h 521"/>
              <a:gd name="T40" fmla="*/ 348537 w 980"/>
              <a:gd name="T41" fmla="*/ 412747 h 521"/>
              <a:gd name="T42" fmla="*/ 408739 w 980"/>
              <a:gd name="T43" fmla="*/ 414338 h 521"/>
              <a:gd name="T44" fmla="*/ 466565 w 980"/>
              <a:gd name="T45" fmla="*/ 410362 h 521"/>
              <a:gd name="T46" fmla="*/ 521222 w 980"/>
              <a:gd name="T47" fmla="*/ 402409 h 521"/>
              <a:gd name="T48" fmla="*/ 572710 w 980"/>
              <a:gd name="T49" fmla="*/ 388889 h 521"/>
              <a:gd name="T50" fmla="*/ 621030 w 980"/>
              <a:gd name="T51" fmla="*/ 372984 h 521"/>
              <a:gd name="T52" fmla="*/ 663013 w 980"/>
              <a:gd name="T53" fmla="*/ 354692 h 521"/>
              <a:gd name="T54" fmla="*/ 698659 w 980"/>
              <a:gd name="T55" fmla="*/ 331629 h 521"/>
              <a:gd name="T56" fmla="*/ 729552 w 980"/>
              <a:gd name="T57" fmla="*/ 306976 h 521"/>
              <a:gd name="T58" fmla="*/ 751732 w 980"/>
              <a:gd name="T59" fmla="*/ 278346 h 521"/>
              <a:gd name="T60" fmla="*/ 768367 w 980"/>
              <a:gd name="T61" fmla="*/ 249716 h 521"/>
              <a:gd name="T62" fmla="*/ 776288 w 980"/>
              <a:gd name="T63" fmla="*/ 217905 h 521"/>
              <a:gd name="T64" fmla="*/ 774704 w 980"/>
              <a:gd name="T65" fmla="*/ 186094 h 521"/>
              <a:gd name="T66" fmla="*/ 764406 w 980"/>
              <a:gd name="T67" fmla="*/ 155078 h 521"/>
              <a:gd name="T68" fmla="*/ 745395 w 980"/>
              <a:gd name="T69" fmla="*/ 125653 h 521"/>
              <a:gd name="T70" fmla="*/ 720047 w 980"/>
              <a:gd name="T71" fmla="*/ 99409 h 521"/>
              <a:gd name="T72" fmla="*/ 686777 w 980"/>
              <a:gd name="T73" fmla="*/ 75551 h 521"/>
              <a:gd name="T74" fmla="*/ 648755 w 980"/>
              <a:gd name="T75" fmla="*/ 52488 h 521"/>
              <a:gd name="T76" fmla="*/ 605188 w 980"/>
              <a:gd name="T77" fmla="*/ 34197 h 521"/>
              <a:gd name="T78" fmla="*/ 556076 w 980"/>
              <a:gd name="T79" fmla="*/ 19882 h 521"/>
              <a:gd name="T80" fmla="*/ 503795 w 980"/>
              <a:gd name="T81" fmla="*/ 8748 h 521"/>
              <a:gd name="T82" fmla="*/ 446762 w 980"/>
              <a:gd name="T83" fmla="*/ 2386 h 521"/>
              <a:gd name="T84" fmla="*/ 388936 w 980"/>
              <a:gd name="T85" fmla="*/ 0 h 52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0"/>
              <a:gd name="T130" fmla="*/ 0 h 521"/>
              <a:gd name="T131" fmla="*/ 980 w 980"/>
              <a:gd name="T132" fmla="*/ 521 h 52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0" h="521">
                <a:moveTo>
                  <a:pt x="491" y="0"/>
                </a:moveTo>
                <a:lnTo>
                  <a:pt x="464" y="0"/>
                </a:lnTo>
                <a:lnTo>
                  <a:pt x="440" y="1"/>
                </a:lnTo>
                <a:lnTo>
                  <a:pt x="415" y="3"/>
                </a:lnTo>
                <a:lnTo>
                  <a:pt x="392" y="5"/>
                </a:lnTo>
                <a:lnTo>
                  <a:pt x="367" y="8"/>
                </a:lnTo>
                <a:lnTo>
                  <a:pt x="343" y="11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6" y="31"/>
                </a:lnTo>
                <a:lnTo>
                  <a:pt x="236" y="36"/>
                </a:lnTo>
                <a:lnTo>
                  <a:pt x="216" y="43"/>
                </a:lnTo>
                <a:lnTo>
                  <a:pt x="196" y="51"/>
                </a:lnTo>
                <a:lnTo>
                  <a:pt x="178" y="58"/>
                </a:lnTo>
                <a:lnTo>
                  <a:pt x="161" y="66"/>
                </a:lnTo>
                <a:lnTo>
                  <a:pt x="144" y="77"/>
                </a:lnTo>
                <a:lnTo>
                  <a:pt x="127" y="85"/>
                </a:lnTo>
                <a:lnTo>
                  <a:pt x="112" y="95"/>
                </a:lnTo>
                <a:lnTo>
                  <a:pt x="97" y="105"/>
                </a:lnTo>
                <a:lnTo>
                  <a:pt x="84" y="115"/>
                </a:lnTo>
                <a:lnTo>
                  <a:pt x="70" y="125"/>
                </a:lnTo>
                <a:lnTo>
                  <a:pt x="59" y="137"/>
                </a:lnTo>
                <a:lnTo>
                  <a:pt x="49" y="147"/>
                </a:lnTo>
                <a:lnTo>
                  <a:pt x="39" y="158"/>
                </a:lnTo>
                <a:lnTo>
                  <a:pt x="30" y="170"/>
                </a:lnTo>
                <a:lnTo>
                  <a:pt x="22" y="183"/>
                </a:lnTo>
                <a:lnTo>
                  <a:pt x="15" y="195"/>
                </a:lnTo>
                <a:lnTo>
                  <a:pt x="10" y="208"/>
                </a:lnTo>
                <a:lnTo>
                  <a:pt x="5" y="220"/>
                </a:lnTo>
                <a:lnTo>
                  <a:pt x="2" y="234"/>
                </a:lnTo>
                <a:lnTo>
                  <a:pt x="0" y="247"/>
                </a:lnTo>
                <a:lnTo>
                  <a:pt x="0" y="260"/>
                </a:lnTo>
                <a:lnTo>
                  <a:pt x="0" y="274"/>
                </a:lnTo>
                <a:lnTo>
                  <a:pt x="2" y="287"/>
                </a:lnTo>
                <a:lnTo>
                  <a:pt x="5" y="300"/>
                </a:lnTo>
                <a:lnTo>
                  <a:pt x="10" y="314"/>
                </a:lnTo>
                <a:lnTo>
                  <a:pt x="15" y="325"/>
                </a:lnTo>
                <a:lnTo>
                  <a:pt x="22" y="339"/>
                </a:lnTo>
                <a:lnTo>
                  <a:pt x="30" y="350"/>
                </a:lnTo>
                <a:lnTo>
                  <a:pt x="39" y="362"/>
                </a:lnTo>
                <a:lnTo>
                  <a:pt x="49" y="374"/>
                </a:lnTo>
                <a:lnTo>
                  <a:pt x="59" y="386"/>
                </a:lnTo>
                <a:lnTo>
                  <a:pt x="70" y="396"/>
                </a:lnTo>
                <a:lnTo>
                  <a:pt x="84" y="406"/>
                </a:lnTo>
                <a:lnTo>
                  <a:pt x="97" y="417"/>
                </a:lnTo>
                <a:lnTo>
                  <a:pt x="112" y="426"/>
                </a:lnTo>
                <a:lnTo>
                  <a:pt x="127" y="436"/>
                </a:lnTo>
                <a:lnTo>
                  <a:pt x="144" y="446"/>
                </a:lnTo>
                <a:lnTo>
                  <a:pt x="161" y="454"/>
                </a:lnTo>
                <a:lnTo>
                  <a:pt x="178" y="462"/>
                </a:lnTo>
                <a:lnTo>
                  <a:pt x="196" y="469"/>
                </a:lnTo>
                <a:lnTo>
                  <a:pt x="216" y="477"/>
                </a:lnTo>
                <a:lnTo>
                  <a:pt x="236" y="484"/>
                </a:lnTo>
                <a:lnTo>
                  <a:pt x="256" y="489"/>
                </a:lnTo>
                <a:lnTo>
                  <a:pt x="278" y="496"/>
                </a:lnTo>
                <a:lnTo>
                  <a:pt x="300" y="501"/>
                </a:lnTo>
                <a:lnTo>
                  <a:pt x="322" y="506"/>
                </a:lnTo>
                <a:lnTo>
                  <a:pt x="343" y="509"/>
                </a:lnTo>
                <a:lnTo>
                  <a:pt x="367" y="512"/>
                </a:lnTo>
                <a:lnTo>
                  <a:pt x="392" y="516"/>
                </a:lnTo>
                <a:lnTo>
                  <a:pt x="415" y="517"/>
                </a:lnTo>
                <a:lnTo>
                  <a:pt x="440" y="519"/>
                </a:lnTo>
                <a:lnTo>
                  <a:pt x="464" y="521"/>
                </a:lnTo>
                <a:lnTo>
                  <a:pt x="491" y="521"/>
                </a:lnTo>
                <a:lnTo>
                  <a:pt x="516" y="521"/>
                </a:lnTo>
                <a:lnTo>
                  <a:pt x="539" y="519"/>
                </a:lnTo>
                <a:lnTo>
                  <a:pt x="564" y="517"/>
                </a:lnTo>
                <a:lnTo>
                  <a:pt x="589" y="516"/>
                </a:lnTo>
                <a:lnTo>
                  <a:pt x="613" y="512"/>
                </a:lnTo>
                <a:lnTo>
                  <a:pt x="636" y="509"/>
                </a:lnTo>
                <a:lnTo>
                  <a:pt x="658" y="506"/>
                </a:lnTo>
                <a:lnTo>
                  <a:pt x="680" y="501"/>
                </a:lnTo>
                <a:lnTo>
                  <a:pt x="702" y="496"/>
                </a:lnTo>
                <a:lnTo>
                  <a:pt x="723" y="489"/>
                </a:lnTo>
                <a:lnTo>
                  <a:pt x="743" y="484"/>
                </a:lnTo>
                <a:lnTo>
                  <a:pt x="764" y="477"/>
                </a:lnTo>
                <a:lnTo>
                  <a:pt x="784" y="469"/>
                </a:lnTo>
                <a:lnTo>
                  <a:pt x="802" y="462"/>
                </a:lnTo>
                <a:lnTo>
                  <a:pt x="819" y="454"/>
                </a:lnTo>
                <a:lnTo>
                  <a:pt x="837" y="446"/>
                </a:lnTo>
                <a:lnTo>
                  <a:pt x="852" y="436"/>
                </a:lnTo>
                <a:lnTo>
                  <a:pt x="867" y="426"/>
                </a:lnTo>
                <a:lnTo>
                  <a:pt x="882" y="417"/>
                </a:lnTo>
                <a:lnTo>
                  <a:pt x="896" y="406"/>
                </a:lnTo>
                <a:lnTo>
                  <a:pt x="909" y="396"/>
                </a:lnTo>
                <a:lnTo>
                  <a:pt x="921" y="386"/>
                </a:lnTo>
                <a:lnTo>
                  <a:pt x="931" y="374"/>
                </a:lnTo>
                <a:lnTo>
                  <a:pt x="941" y="362"/>
                </a:lnTo>
                <a:lnTo>
                  <a:pt x="949" y="350"/>
                </a:lnTo>
                <a:lnTo>
                  <a:pt x="958" y="339"/>
                </a:lnTo>
                <a:lnTo>
                  <a:pt x="965" y="325"/>
                </a:lnTo>
                <a:lnTo>
                  <a:pt x="970" y="314"/>
                </a:lnTo>
                <a:lnTo>
                  <a:pt x="975" y="300"/>
                </a:lnTo>
                <a:lnTo>
                  <a:pt x="978" y="287"/>
                </a:lnTo>
                <a:lnTo>
                  <a:pt x="980" y="274"/>
                </a:lnTo>
                <a:lnTo>
                  <a:pt x="980" y="260"/>
                </a:lnTo>
                <a:lnTo>
                  <a:pt x="980" y="247"/>
                </a:lnTo>
                <a:lnTo>
                  <a:pt x="978" y="234"/>
                </a:lnTo>
                <a:lnTo>
                  <a:pt x="975" y="220"/>
                </a:lnTo>
                <a:lnTo>
                  <a:pt x="970" y="208"/>
                </a:lnTo>
                <a:lnTo>
                  <a:pt x="965" y="195"/>
                </a:lnTo>
                <a:lnTo>
                  <a:pt x="958" y="183"/>
                </a:lnTo>
                <a:lnTo>
                  <a:pt x="951" y="170"/>
                </a:lnTo>
                <a:lnTo>
                  <a:pt x="941" y="158"/>
                </a:lnTo>
                <a:lnTo>
                  <a:pt x="931" y="147"/>
                </a:lnTo>
                <a:lnTo>
                  <a:pt x="921" y="137"/>
                </a:lnTo>
                <a:lnTo>
                  <a:pt x="909" y="125"/>
                </a:lnTo>
                <a:lnTo>
                  <a:pt x="896" y="115"/>
                </a:lnTo>
                <a:lnTo>
                  <a:pt x="882" y="105"/>
                </a:lnTo>
                <a:lnTo>
                  <a:pt x="867" y="95"/>
                </a:lnTo>
                <a:lnTo>
                  <a:pt x="852" y="85"/>
                </a:lnTo>
                <a:lnTo>
                  <a:pt x="837" y="77"/>
                </a:lnTo>
                <a:lnTo>
                  <a:pt x="819" y="66"/>
                </a:lnTo>
                <a:lnTo>
                  <a:pt x="802" y="58"/>
                </a:lnTo>
                <a:lnTo>
                  <a:pt x="784" y="51"/>
                </a:lnTo>
                <a:lnTo>
                  <a:pt x="764" y="43"/>
                </a:lnTo>
                <a:lnTo>
                  <a:pt x="743" y="36"/>
                </a:lnTo>
                <a:lnTo>
                  <a:pt x="723" y="31"/>
                </a:lnTo>
                <a:lnTo>
                  <a:pt x="702" y="25"/>
                </a:lnTo>
                <a:lnTo>
                  <a:pt x="680" y="20"/>
                </a:lnTo>
                <a:lnTo>
                  <a:pt x="658" y="15"/>
                </a:lnTo>
                <a:lnTo>
                  <a:pt x="636" y="11"/>
                </a:lnTo>
                <a:lnTo>
                  <a:pt x="613" y="8"/>
                </a:lnTo>
                <a:lnTo>
                  <a:pt x="588" y="5"/>
                </a:lnTo>
                <a:lnTo>
                  <a:pt x="564" y="3"/>
                </a:lnTo>
                <a:lnTo>
                  <a:pt x="539" y="1"/>
                </a:lnTo>
                <a:lnTo>
                  <a:pt x="516" y="0"/>
                </a:lnTo>
                <a:lnTo>
                  <a:pt x="491" y="0"/>
                </a:lnTo>
              </a:path>
            </a:pathLst>
          </a:custGeom>
          <a:solidFill>
            <a:srgbClr val="CCFF99"/>
          </a:solidFill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1" name="Rectangle 51"/>
          <p:cNvSpPr>
            <a:spLocks noChangeArrowheads="1"/>
          </p:cNvSpPr>
          <p:nvPr/>
        </p:nvSpPr>
        <p:spPr bwMode="auto">
          <a:xfrm>
            <a:off x="3406775" y="2802970"/>
            <a:ext cx="849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S</a:t>
            </a:r>
            <a:endParaRPr kumimoji="0" lang="pl-PL" sz="1800" b="1">
              <a:latin typeface="+mj-lt"/>
            </a:endParaRPr>
          </a:p>
        </p:txBody>
      </p:sp>
      <p:sp>
        <p:nvSpPr>
          <p:cNvPr id="130102" name="Rectangle 52"/>
          <p:cNvSpPr>
            <a:spLocks noChangeArrowheads="1"/>
          </p:cNvSpPr>
          <p:nvPr/>
        </p:nvSpPr>
        <p:spPr bwMode="auto">
          <a:xfrm>
            <a:off x="3525838" y="2802970"/>
            <a:ext cx="5450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103" name="Rectangle 53"/>
          <p:cNvSpPr>
            <a:spLocks noChangeArrowheads="1"/>
          </p:cNvSpPr>
          <p:nvPr/>
        </p:nvSpPr>
        <p:spPr bwMode="auto">
          <a:xfrm>
            <a:off x="3582988" y="2802970"/>
            <a:ext cx="3558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CSCF</a:t>
            </a:r>
            <a:endParaRPr kumimoji="0" lang="pl-PL" sz="1800" b="1">
              <a:latin typeface="+mj-lt"/>
            </a:endParaRPr>
          </a:p>
        </p:txBody>
      </p:sp>
      <p:sp>
        <p:nvSpPr>
          <p:cNvPr id="130104" name="Freeform 54"/>
          <p:cNvSpPr>
            <a:spLocks/>
          </p:cNvSpPr>
          <p:nvPr/>
        </p:nvSpPr>
        <p:spPr bwMode="auto">
          <a:xfrm>
            <a:off x="4441825" y="3149045"/>
            <a:ext cx="779463" cy="414338"/>
          </a:xfrm>
          <a:custGeom>
            <a:avLst/>
            <a:gdLst>
              <a:gd name="T0" fmla="*/ 350044 w 982"/>
              <a:gd name="T1" fmla="*/ 794 h 522"/>
              <a:gd name="T2" fmla="*/ 292894 w 982"/>
              <a:gd name="T3" fmla="*/ 6350 h 522"/>
              <a:gd name="T4" fmla="*/ 238125 w 982"/>
              <a:gd name="T5" fmla="*/ 15875 h 522"/>
              <a:gd name="T6" fmla="*/ 188119 w 982"/>
              <a:gd name="T7" fmla="*/ 28575 h 522"/>
              <a:gd name="T8" fmla="*/ 142875 w 982"/>
              <a:gd name="T9" fmla="*/ 47625 h 522"/>
              <a:gd name="T10" fmla="*/ 101600 w 982"/>
              <a:gd name="T11" fmla="*/ 67469 h 522"/>
              <a:gd name="T12" fmla="*/ 66675 w 982"/>
              <a:gd name="T13" fmla="*/ 91281 h 522"/>
              <a:gd name="T14" fmla="*/ 38894 w 982"/>
              <a:gd name="T15" fmla="*/ 117475 h 522"/>
              <a:gd name="T16" fmla="*/ 17463 w 982"/>
              <a:gd name="T17" fmla="*/ 145256 h 522"/>
              <a:gd name="T18" fmla="*/ 4763 w 982"/>
              <a:gd name="T19" fmla="*/ 176213 h 522"/>
              <a:gd name="T20" fmla="*/ 0 w 982"/>
              <a:gd name="T21" fmla="*/ 207963 h 522"/>
              <a:gd name="T22" fmla="*/ 4763 w 982"/>
              <a:gd name="T23" fmla="*/ 238125 h 522"/>
              <a:gd name="T24" fmla="*/ 17463 w 982"/>
              <a:gd name="T25" fmla="*/ 269082 h 522"/>
              <a:gd name="T26" fmla="*/ 38894 w 982"/>
              <a:gd name="T27" fmla="*/ 297657 h 522"/>
              <a:gd name="T28" fmla="*/ 66675 w 982"/>
              <a:gd name="T29" fmla="*/ 323057 h 522"/>
              <a:gd name="T30" fmla="*/ 101600 w 982"/>
              <a:gd name="T31" fmla="*/ 346869 h 522"/>
              <a:gd name="T32" fmla="*/ 142875 w 982"/>
              <a:gd name="T33" fmla="*/ 366713 h 522"/>
              <a:gd name="T34" fmla="*/ 188119 w 982"/>
              <a:gd name="T35" fmla="*/ 385763 h 522"/>
              <a:gd name="T36" fmla="*/ 238125 w 982"/>
              <a:gd name="T37" fmla="*/ 398463 h 522"/>
              <a:gd name="T38" fmla="*/ 292894 w 982"/>
              <a:gd name="T39" fmla="*/ 407988 h 522"/>
              <a:gd name="T40" fmla="*/ 350044 w 982"/>
              <a:gd name="T41" fmla="*/ 413544 h 522"/>
              <a:gd name="T42" fmla="*/ 409575 w 982"/>
              <a:gd name="T43" fmla="*/ 414338 h 522"/>
              <a:gd name="T44" fmla="*/ 468313 w 982"/>
              <a:gd name="T45" fmla="*/ 410369 h 522"/>
              <a:gd name="T46" fmla="*/ 523875 w 982"/>
              <a:gd name="T47" fmla="*/ 402432 h 522"/>
              <a:gd name="T48" fmla="*/ 576263 w 982"/>
              <a:gd name="T49" fmla="*/ 389732 h 522"/>
              <a:gd name="T50" fmla="*/ 622300 w 982"/>
              <a:gd name="T51" fmla="*/ 373857 h 522"/>
              <a:gd name="T52" fmla="*/ 665163 w 982"/>
              <a:gd name="T53" fmla="*/ 354013 h 522"/>
              <a:gd name="T54" fmla="*/ 702469 w 982"/>
              <a:gd name="T55" fmla="*/ 330994 h 522"/>
              <a:gd name="T56" fmla="*/ 732632 w 982"/>
              <a:gd name="T57" fmla="*/ 305594 h 522"/>
              <a:gd name="T58" fmla="*/ 755650 w 982"/>
              <a:gd name="T59" fmla="*/ 277813 h 522"/>
              <a:gd name="T60" fmla="*/ 771525 w 982"/>
              <a:gd name="T61" fmla="*/ 249238 h 522"/>
              <a:gd name="T62" fmla="*/ 779463 w 982"/>
              <a:gd name="T63" fmla="*/ 218282 h 522"/>
              <a:gd name="T64" fmla="*/ 777875 w 982"/>
              <a:gd name="T65" fmla="*/ 186531 h 522"/>
              <a:gd name="T66" fmla="*/ 767557 w 982"/>
              <a:gd name="T67" fmla="*/ 154781 h 522"/>
              <a:gd name="T68" fmla="*/ 748507 w 982"/>
              <a:gd name="T69" fmla="*/ 127000 h 522"/>
              <a:gd name="T70" fmla="*/ 723107 w 982"/>
              <a:gd name="T71" fmla="*/ 99219 h 522"/>
              <a:gd name="T72" fmla="*/ 690563 w 982"/>
              <a:gd name="T73" fmla="*/ 75406 h 522"/>
              <a:gd name="T74" fmla="*/ 651669 w 982"/>
              <a:gd name="T75" fmla="*/ 53975 h 522"/>
              <a:gd name="T76" fmla="*/ 608013 w 982"/>
              <a:gd name="T77" fmla="*/ 35719 h 522"/>
              <a:gd name="T78" fmla="*/ 558800 w 982"/>
              <a:gd name="T79" fmla="*/ 19844 h 522"/>
              <a:gd name="T80" fmla="*/ 505619 w 982"/>
              <a:gd name="T81" fmla="*/ 8731 h 522"/>
              <a:gd name="T82" fmla="*/ 449263 w 982"/>
              <a:gd name="T83" fmla="*/ 2381 h 522"/>
              <a:gd name="T84" fmla="*/ 389732 w 982"/>
              <a:gd name="T85" fmla="*/ 0 h 5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2"/>
              <a:gd name="T130" fmla="*/ 0 h 522"/>
              <a:gd name="T131" fmla="*/ 982 w 982"/>
              <a:gd name="T132" fmla="*/ 522 h 5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2" h="522">
                <a:moveTo>
                  <a:pt x="491" y="0"/>
                </a:moveTo>
                <a:lnTo>
                  <a:pt x="466" y="0"/>
                </a:lnTo>
                <a:lnTo>
                  <a:pt x="441" y="1"/>
                </a:lnTo>
                <a:lnTo>
                  <a:pt x="416" y="3"/>
                </a:lnTo>
                <a:lnTo>
                  <a:pt x="392" y="5"/>
                </a:lnTo>
                <a:lnTo>
                  <a:pt x="369" y="8"/>
                </a:lnTo>
                <a:lnTo>
                  <a:pt x="345" y="11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7" y="31"/>
                </a:lnTo>
                <a:lnTo>
                  <a:pt x="237" y="36"/>
                </a:lnTo>
                <a:lnTo>
                  <a:pt x="216" y="45"/>
                </a:lnTo>
                <a:lnTo>
                  <a:pt x="198" y="51"/>
                </a:lnTo>
                <a:lnTo>
                  <a:pt x="180" y="60"/>
                </a:lnTo>
                <a:lnTo>
                  <a:pt x="161" y="68"/>
                </a:lnTo>
                <a:lnTo>
                  <a:pt x="144" y="76"/>
                </a:lnTo>
                <a:lnTo>
                  <a:pt x="128" y="85"/>
                </a:lnTo>
                <a:lnTo>
                  <a:pt x="113" y="95"/>
                </a:lnTo>
                <a:lnTo>
                  <a:pt x="98" y="105"/>
                </a:lnTo>
                <a:lnTo>
                  <a:pt x="84" y="115"/>
                </a:lnTo>
                <a:lnTo>
                  <a:pt x="71" y="125"/>
                </a:lnTo>
                <a:lnTo>
                  <a:pt x="59" y="137"/>
                </a:lnTo>
                <a:lnTo>
                  <a:pt x="49" y="148"/>
                </a:lnTo>
                <a:lnTo>
                  <a:pt x="39" y="160"/>
                </a:lnTo>
                <a:lnTo>
                  <a:pt x="31" y="172"/>
                </a:lnTo>
                <a:lnTo>
                  <a:pt x="22" y="183"/>
                </a:lnTo>
                <a:lnTo>
                  <a:pt x="16" y="195"/>
                </a:lnTo>
                <a:lnTo>
                  <a:pt x="11" y="208"/>
                </a:lnTo>
                <a:lnTo>
                  <a:pt x="6" y="222"/>
                </a:lnTo>
                <a:lnTo>
                  <a:pt x="2" y="235"/>
                </a:lnTo>
                <a:lnTo>
                  <a:pt x="0" y="247"/>
                </a:lnTo>
                <a:lnTo>
                  <a:pt x="0" y="262"/>
                </a:lnTo>
                <a:lnTo>
                  <a:pt x="0" y="275"/>
                </a:lnTo>
                <a:lnTo>
                  <a:pt x="2" y="289"/>
                </a:lnTo>
                <a:lnTo>
                  <a:pt x="6" y="300"/>
                </a:lnTo>
                <a:lnTo>
                  <a:pt x="11" y="314"/>
                </a:lnTo>
                <a:lnTo>
                  <a:pt x="16" y="327"/>
                </a:lnTo>
                <a:lnTo>
                  <a:pt x="22" y="339"/>
                </a:lnTo>
                <a:lnTo>
                  <a:pt x="31" y="350"/>
                </a:lnTo>
                <a:lnTo>
                  <a:pt x="39" y="364"/>
                </a:lnTo>
                <a:lnTo>
                  <a:pt x="49" y="375"/>
                </a:lnTo>
                <a:lnTo>
                  <a:pt x="59" y="385"/>
                </a:lnTo>
                <a:lnTo>
                  <a:pt x="71" y="397"/>
                </a:lnTo>
                <a:lnTo>
                  <a:pt x="84" y="407"/>
                </a:lnTo>
                <a:lnTo>
                  <a:pt x="98" y="417"/>
                </a:lnTo>
                <a:lnTo>
                  <a:pt x="113" y="427"/>
                </a:lnTo>
                <a:lnTo>
                  <a:pt x="128" y="437"/>
                </a:lnTo>
                <a:lnTo>
                  <a:pt x="144" y="446"/>
                </a:lnTo>
                <a:lnTo>
                  <a:pt x="161" y="456"/>
                </a:lnTo>
                <a:lnTo>
                  <a:pt x="180" y="462"/>
                </a:lnTo>
                <a:lnTo>
                  <a:pt x="198" y="471"/>
                </a:lnTo>
                <a:lnTo>
                  <a:pt x="216" y="479"/>
                </a:lnTo>
                <a:lnTo>
                  <a:pt x="237" y="486"/>
                </a:lnTo>
                <a:lnTo>
                  <a:pt x="257" y="491"/>
                </a:lnTo>
                <a:lnTo>
                  <a:pt x="278" y="497"/>
                </a:lnTo>
                <a:lnTo>
                  <a:pt x="300" y="502"/>
                </a:lnTo>
                <a:lnTo>
                  <a:pt x="322" y="507"/>
                </a:lnTo>
                <a:lnTo>
                  <a:pt x="345" y="511"/>
                </a:lnTo>
                <a:lnTo>
                  <a:pt x="369" y="514"/>
                </a:lnTo>
                <a:lnTo>
                  <a:pt x="392" y="517"/>
                </a:lnTo>
                <a:lnTo>
                  <a:pt x="416" y="519"/>
                </a:lnTo>
                <a:lnTo>
                  <a:pt x="441" y="521"/>
                </a:lnTo>
                <a:lnTo>
                  <a:pt x="466" y="522"/>
                </a:lnTo>
                <a:lnTo>
                  <a:pt x="491" y="522"/>
                </a:lnTo>
                <a:lnTo>
                  <a:pt x="516" y="522"/>
                </a:lnTo>
                <a:lnTo>
                  <a:pt x="541" y="521"/>
                </a:lnTo>
                <a:lnTo>
                  <a:pt x="566" y="519"/>
                </a:lnTo>
                <a:lnTo>
                  <a:pt x="590" y="517"/>
                </a:lnTo>
                <a:lnTo>
                  <a:pt x="613" y="514"/>
                </a:lnTo>
                <a:lnTo>
                  <a:pt x="637" y="511"/>
                </a:lnTo>
                <a:lnTo>
                  <a:pt x="660" y="507"/>
                </a:lnTo>
                <a:lnTo>
                  <a:pt x="682" y="502"/>
                </a:lnTo>
                <a:lnTo>
                  <a:pt x="704" y="497"/>
                </a:lnTo>
                <a:lnTo>
                  <a:pt x="726" y="491"/>
                </a:lnTo>
                <a:lnTo>
                  <a:pt x="746" y="486"/>
                </a:lnTo>
                <a:lnTo>
                  <a:pt x="766" y="479"/>
                </a:lnTo>
                <a:lnTo>
                  <a:pt x="784" y="471"/>
                </a:lnTo>
                <a:lnTo>
                  <a:pt x="804" y="462"/>
                </a:lnTo>
                <a:lnTo>
                  <a:pt x="821" y="456"/>
                </a:lnTo>
                <a:lnTo>
                  <a:pt x="838" y="446"/>
                </a:lnTo>
                <a:lnTo>
                  <a:pt x="854" y="437"/>
                </a:lnTo>
                <a:lnTo>
                  <a:pt x="870" y="427"/>
                </a:lnTo>
                <a:lnTo>
                  <a:pt x="885" y="417"/>
                </a:lnTo>
                <a:lnTo>
                  <a:pt x="898" y="407"/>
                </a:lnTo>
                <a:lnTo>
                  <a:pt x="911" y="397"/>
                </a:lnTo>
                <a:lnTo>
                  <a:pt x="923" y="385"/>
                </a:lnTo>
                <a:lnTo>
                  <a:pt x="933" y="374"/>
                </a:lnTo>
                <a:lnTo>
                  <a:pt x="943" y="364"/>
                </a:lnTo>
                <a:lnTo>
                  <a:pt x="952" y="350"/>
                </a:lnTo>
                <a:lnTo>
                  <a:pt x="960" y="339"/>
                </a:lnTo>
                <a:lnTo>
                  <a:pt x="967" y="327"/>
                </a:lnTo>
                <a:lnTo>
                  <a:pt x="972" y="314"/>
                </a:lnTo>
                <a:lnTo>
                  <a:pt x="977" y="300"/>
                </a:lnTo>
                <a:lnTo>
                  <a:pt x="980" y="289"/>
                </a:lnTo>
                <a:lnTo>
                  <a:pt x="982" y="275"/>
                </a:lnTo>
                <a:lnTo>
                  <a:pt x="982" y="262"/>
                </a:lnTo>
                <a:lnTo>
                  <a:pt x="982" y="247"/>
                </a:lnTo>
                <a:lnTo>
                  <a:pt x="980" y="235"/>
                </a:lnTo>
                <a:lnTo>
                  <a:pt x="977" y="222"/>
                </a:lnTo>
                <a:lnTo>
                  <a:pt x="972" y="208"/>
                </a:lnTo>
                <a:lnTo>
                  <a:pt x="967" y="195"/>
                </a:lnTo>
                <a:lnTo>
                  <a:pt x="960" y="183"/>
                </a:lnTo>
                <a:lnTo>
                  <a:pt x="952" y="172"/>
                </a:lnTo>
                <a:lnTo>
                  <a:pt x="943" y="160"/>
                </a:lnTo>
                <a:lnTo>
                  <a:pt x="933" y="148"/>
                </a:lnTo>
                <a:lnTo>
                  <a:pt x="923" y="137"/>
                </a:lnTo>
                <a:lnTo>
                  <a:pt x="911" y="125"/>
                </a:lnTo>
                <a:lnTo>
                  <a:pt x="898" y="115"/>
                </a:lnTo>
                <a:lnTo>
                  <a:pt x="885" y="105"/>
                </a:lnTo>
                <a:lnTo>
                  <a:pt x="870" y="95"/>
                </a:lnTo>
                <a:lnTo>
                  <a:pt x="854" y="85"/>
                </a:lnTo>
                <a:lnTo>
                  <a:pt x="838" y="76"/>
                </a:lnTo>
                <a:lnTo>
                  <a:pt x="821" y="68"/>
                </a:lnTo>
                <a:lnTo>
                  <a:pt x="804" y="60"/>
                </a:lnTo>
                <a:lnTo>
                  <a:pt x="784" y="51"/>
                </a:lnTo>
                <a:lnTo>
                  <a:pt x="766" y="45"/>
                </a:lnTo>
                <a:lnTo>
                  <a:pt x="746" y="36"/>
                </a:lnTo>
                <a:lnTo>
                  <a:pt x="726" y="31"/>
                </a:lnTo>
                <a:lnTo>
                  <a:pt x="704" y="25"/>
                </a:lnTo>
                <a:lnTo>
                  <a:pt x="682" y="20"/>
                </a:lnTo>
                <a:lnTo>
                  <a:pt x="660" y="15"/>
                </a:lnTo>
                <a:lnTo>
                  <a:pt x="637" y="11"/>
                </a:lnTo>
                <a:lnTo>
                  <a:pt x="613" y="8"/>
                </a:lnTo>
                <a:lnTo>
                  <a:pt x="590" y="5"/>
                </a:lnTo>
                <a:lnTo>
                  <a:pt x="566" y="3"/>
                </a:lnTo>
                <a:lnTo>
                  <a:pt x="541" y="1"/>
                </a:lnTo>
                <a:lnTo>
                  <a:pt x="516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5" name="Freeform 55"/>
          <p:cNvSpPr>
            <a:spLocks/>
          </p:cNvSpPr>
          <p:nvPr/>
        </p:nvSpPr>
        <p:spPr bwMode="auto">
          <a:xfrm>
            <a:off x="4441825" y="3149045"/>
            <a:ext cx="779463" cy="414338"/>
          </a:xfrm>
          <a:custGeom>
            <a:avLst/>
            <a:gdLst>
              <a:gd name="T0" fmla="*/ 350044 w 982"/>
              <a:gd name="T1" fmla="*/ 794 h 522"/>
              <a:gd name="T2" fmla="*/ 292894 w 982"/>
              <a:gd name="T3" fmla="*/ 6350 h 522"/>
              <a:gd name="T4" fmla="*/ 238125 w 982"/>
              <a:gd name="T5" fmla="*/ 15875 h 522"/>
              <a:gd name="T6" fmla="*/ 188119 w 982"/>
              <a:gd name="T7" fmla="*/ 28575 h 522"/>
              <a:gd name="T8" fmla="*/ 142875 w 982"/>
              <a:gd name="T9" fmla="*/ 47625 h 522"/>
              <a:gd name="T10" fmla="*/ 101600 w 982"/>
              <a:gd name="T11" fmla="*/ 67469 h 522"/>
              <a:gd name="T12" fmla="*/ 66675 w 982"/>
              <a:gd name="T13" fmla="*/ 91281 h 522"/>
              <a:gd name="T14" fmla="*/ 38894 w 982"/>
              <a:gd name="T15" fmla="*/ 117475 h 522"/>
              <a:gd name="T16" fmla="*/ 17463 w 982"/>
              <a:gd name="T17" fmla="*/ 145256 h 522"/>
              <a:gd name="T18" fmla="*/ 4763 w 982"/>
              <a:gd name="T19" fmla="*/ 176213 h 522"/>
              <a:gd name="T20" fmla="*/ 0 w 982"/>
              <a:gd name="T21" fmla="*/ 207963 h 522"/>
              <a:gd name="T22" fmla="*/ 4763 w 982"/>
              <a:gd name="T23" fmla="*/ 238125 h 522"/>
              <a:gd name="T24" fmla="*/ 17463 w 982"/>
              <a:gd name="T25" fmla="*/ 269082 h 522"/>
              <a:gd name="T26" fmla="*/ 38894 w 982"/>
              <a:gd name="T27" fmla="*/ 297657 h 522"/>
              <a:gd name="T28" fmla="*/ 66675 w 982"/>
              <a:gd name="T29" fmla="*/ 323057 h 522"/>
              <a:gd name="T30" fmla="*/ 101600 w 982"/>
              <a:gd name="T31" fmla="*/ 346869 h 522"/>
              <a:gd name="T32" fmla="*/ 142875 w 982"/>
              <a:gd name="T33" fmla="*/ 366713 h 522"/>
              <a:gd name="T34" fmla="*/ 188119 w 982"/>
              <a:gd name="T35" fmla="*/ 385763 h 522"/>
              <a:gd name="T36" fmla="*/ 238125 w 982"/>
              <a:gd name="T37" fmla="*/ 398463 h 522"/>
              <a:gd name="T38" fmla="*/ 292894 w 982"/>
              <a:gd name="T39" fmla="*/ 407988 h 522"/>
              <a:gd name="T40" fmla="*/ 350044 w 982"/>
              <a:gd name="T41" fmla="*/ 413544 h 522"/>
              <a:gd name="T42" fmla="*/ 409575 w 982"/>
              <a:gd name="T43" fmla="*/ 414338 h 522"/>
              <a:gd name="T44" fmla="*/ 468313 w 982"/>
              <a:gd name="T45" fmla="*/ 410369 h 522"/>
              <a:gd name="T46" fmla="*/ 523875 w 982"/>
              <a:gd name="T47" fmla="*/ 402432 h 522"/>
              <a:gd name="T48" fmla="*/ 576263 w 982"/>
              <a:gd name="T49" fmla="*/ 389732 h 522"/>
              <a:gd name="T50" fmla="*/ 622300 w 982"/>
              <a:gd name="T51" fmla="*/ 373857 h 522"/>
              <a:gd name="T52" fmla="*/ 665163 w 982"/>
              <a:gd name="T53" fmla="*/ 354013 h 522"/>
              <a:gd name="T54" fmla="*/ 702469 w 982"/>
              <a:gd name="T55" fmla="*/ 330994 h 522"/>
              <a:gd name="T56" fmla="*/ 732632 w 982"/>
              <a:gd name="T57" fmla="*/ 305594 h 522"/>
              <a:gd name="T58" fmla="*/ 755650 w 982"/>
              <a:gd name="T59" fmla="*/ 277813 h 522"/>
              <a:gd name="T60" fmla="*/ 771525 w 982"/>
              <a:gd name="T61" fmla="*/ 249238 h 522"/>
              <a:gd name="T62" fmla="*/ 779463 w 982"/>
              <a:gd name="T63" fmla="*/ 218282 h 522"/>
              <a:gd name="T64" fmla="*/ 777875 w 982"/>
              <a:gd name="T65" fmla="*/ 186531 h 522"/>
              <a:gd name="T66" fmla="*/ 767557 w 982"/>
              <a:gd name="T67" fmla="*/ 154781 h 522"/>
              <a:gd name="T68" fmla="*/ 748507 w 982"/>
              <a:gd name="T69" fmla="*/ 127000 h 522"/>
              <a:gd name="T70" fmla="*/ 723107 w 982"/>
              <a:gd name="T71" fmla="*/ 99219 h 522"/>
              <a:gd name="T72" fmla="*/ 690563 w 982"/>
              <a:gd name="T73" fmla="*/ 75406 h 522"/>
              <a:gd name="T74" fmla="*/ 651669 w 982"/>
              <a:gd name="T75" fmla="*/ 53975 h 522"/>
              <a:gd name="T76" fmla="*/ 608013 w 982"/>
              <a:gd name="T77" fmla="*/ 35719 h 522"/>
              <a:gd name="T78" fmla="*/ 558800 w 982"/>
              <a:gd name="T79" fmla="*/ 19844 h 522"/>
              <a:gd name="T80" fmla="*/ 505619 w 982"/>
              <a:gd name="T81" fmla="*/ 8731 h 522"/>
              <a:gd name="T82" fmla="*/ 449263 w 982"/>
              <a:gd name="T83" fmla="*/ 2381 h 522"/>
              <a:gd name="T84" fmla="*/ 389732 w 982"/>
              <a:gd name="T85" fmla="*/ 0 h 5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2"/>
              <a:gd name="T130" fmla="*/ 0 h 522"/>
              <a:gd name="T131" fmla="*/ 982 w 982"/>
              <a:gd name="T132" fmla="*/ 522 h 5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2" h="522">
                <a:moveTo>
                  <a:pt x="491" y="0"/>
                </a:moveTo>
                <a:lnTo>
                  <a:pt x="466" y="0"/>
                </a:lnTo>
                <a:lnTo>
                  <a:pt x="441" y="1"/>
                </a:lnTo>
                <a:lnTo>
                  <a:pt x="416" y="3"/>
                </a:lnTo>
                <a:lnTo>
                  <a:pt x="392" y="5"/>
                </a:lnTo>
                <a:lnTo>
                  <a:pt x="369" y="8"/>
                </a:lnTo>
                <a:lnTo>
                  <a:pt x="345" y="11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7" y="31"/>
                </a:lnTo>
                <a:lnTo>
                  <a:pt x="237" y="36"/>
                </a:lnTo>
                <a:lnTo>
                  <a:pt x="216" y="45"/>
                </a:lnTo>
                <a:lnTo>
                  <a:pt x="198" y="51"/>
                </a:lnTo>
                <a:lnTo>
                  <a:pt x="180" y="60"/>
                </a:lnTo>
                <a:lnTo>
                  <a:pt x="161" y="68"/>
                </a:lnTo>
                <a:lnTo>
                  <a:pt x="144" y="76"/>
                </a:lnTo>
                <a:lnTo>
                  <a:pt x="128" y="85"/>
                </a:lnTo>
                <a:lnTo>
                  <a:pt x="113" y="95"/>
                </a:lnTo>
                <a:lnTo>
                  <a:pt x="98" y="105"/>
                </a:lnTo>
                <a:lnTo>
                  <a:pt x="84" y="115"/>
                </a:lnTo>
                <a:lnTo>
                  <a:pt x="71" y="125"/>
                </a:lnTo>
                <a:lnTo>
                  <a:pt x="59" y="137"/>
                </a:lnTo>
                <a:lnTo>
                  <a:pt x="49" y="148"/>
                </a:lnTo>
                <a:lnTo>
                  <a:pt x="39" y="160"/>
                </a:lnTo>
                <a:lnTo>
                  <a:pt x="31" y="172"/>
                </a:lnTo>
                <a:lnTo>
                  <a:pt x="22" y="183"/>
                </a:lnTo>
                <a:lnTo>
                  <a:pt x="16" y="195"/>
                </a:lnTo>
                <a:lnTo>
                  <a:pt x="11" y="208"/>
                </a:lnTo>
                <a:lnTo>
                  <a:pt x="6" y="222"/>
                </a:lnTo>
                <a:lnTo>
                  <a:pt x="2" y="235"/>
                </a:lnTo>
                <a:lnTo>
                  <a:pt x="0" y="247"/>
                </a:lnTo>
                <a:lnTo>
                  <a:pt x="0" y="262"/>
                </a:lnTo>
                <a:lnTo>
                  <a:pt x="0" y="275"/>
                </a:lnTo>
                <a:lnTo>
                  <a:pt x="2" y="289"/>
                </a:lnTo>
                <a:lnTo>
                  <a:pt x="6" y="300"/>
                </a:lnTo>
                <a:lnTo>
                  <a:pt x="11" y="314"/>
                </a:lnTo>
                <a:lnTo>
                  <a:pt x="16" y="327"/>
                </a:lnTo>
                <a:lnTo>
                  <a:pt x="22" y="339"/>
                </a:lnTo>
                <a:lnTo>
                  <a:pt x="31" y="350"/>
                </a:lnTo>
                <a:lnTo>
                  <a:pt x="39" y="364"/>
                </a:lnTo>
                <a:lnTo>
                  <a:pt x="49" y="375"/>
                </a:lnTo>
                <a:lnTo>
                  <a:pt x="59" y="385"/>
                </a:lnTo>
                <a:lnTo>
                  <a:pt x="71" y="397"/>
                </a:lnTo>
                <a:lnTo>
                  <a:pt x="84" y="407"/>
                </a:lnTo>
                <a:lnTo>
                  <a:pt x="98" y="417"/>
                </a:lnTo>
                <a:lnTo>
                  <a:pt x="113" y="427"/>
                </a:lnTo>
                <a:lnTo>
                  <a:pt x="128" y="437"/>
                </a:lnTo>
                <a:lnTo>
                  <a:pt x="144" y="446"/>
                </a:lnTo>
                <a:lnTo>
                  <a:pt x="161" y="456"/>
                </a:lnTo>
                <a:lnTo>
                  <a:pt x="180" y="462"/>
                </a:lnTo>
                <a:lnTo>
                  <a:pt x="198" y="471"/>
                </a:lnTo>
                <a:lnTo>
                  <a:pt x="216" y="479"/>
                </a:lnTo>
                <a:lnTo>
                  <a:pt x="237" y="486"/>
                </a:lnTo>
                <a:lnTo>
                  <a:pt x="257" y="491"/>
                </a:lnTo>
                <a:lnTo>
                  <a:pt x="278" y="497"/>
                </a:lnTo>
                <a:lnTo>
                  <a:pt x="300" y="502"/>
                </a:lnTo>
                <a:lnTo>
                  <a:pt x="322" y="507"/>
                </a:lnTo>
                <a:lnTo>
                  <a:pt x="345" y="511"/>
                </a:lnTo>
                <a:lnTo>
                  <a:pt x="369" y="514"/>
                </a:lnTo>
                <a:lnTo>
                  <a:pt x="392" y="517"/>
                </a:lnTo>
                <a:lnTo>
                  <a:pt x="416" y="519"/>
                </a:lnTo>
                <a:lnTo>
                  <a:pt x="441" y="521"/>
                </a:lnTo>
                <a:lnTo>
                  <a:pt x="466" y="522"/>
                </a:lnTo>
                <a:lnTo>
                  <a:pt x="491" y="522"/>
                </a:lnTo>
                <a:lnTo>
                  <a:pt x="516" y="522"/>
                </a:lnTo>
                <a:lnTo>
                  <a:pt x="541" y="521"/>
                </a:lnTo>
                <a:lnTo>
                  <a:pt x="566" y="519"/>
                </a:lnTo>
                <a:lnTo>
                  <a:pt x="590" y="517"/>
                </a:lnTo>
                <a:lnTo>
                  <a:pt x="613" y="514"/>
                </a:lnTo>
                <a:lnTo>
                  <a:pt x="637" y="511"/>
                </a:lnTo>
                <a:lnTo>
                  <a:pt x="660" y="507"/>
                </a:lnTo>
                <a:lnTo>
                  <a:pt x="682" y="502"/>
                </a:lnTo>
                <a:lnTo>
                  <a:pt x="704" y="497"/>
                </a:lnTo>
                <a:lnTo>
                  <a:pt x="726" y="491"/>
                </a:lnTo>
                <a:lnTo>
                  <a:pt x="746" y="486"/>
                </a:lnTo>
                <a:lnTo>
                  <a:pt x="766" y="479"/>
                </a:lnTo>
                <a:lnTo>
                  <a:pt x="784" y="471"/>
                </a:lnTo>
                <a:lnTo>
                  <a:pt x="804" y="462"/>
                </a:lnTo>
                <a:lnTo>
                  <a:pt x="821" y="456"/>
                </a:lnTo>
                <a:lnTo>
                  <a:pt x="838" y="446"/>
                </a:lnTo>
                <a:lnTo>
                  <a:pt x="854" y="437"/>
                </a:lnTo>
                <a:lnTo>
                  <a:pt x="870" y="427"/>
                </a:lnTo>
                <a:lnTo>
                  <a:pt x="885" y="417"/>
                </a:lnTo>
                <a:lnTo>
                  <a:pt x="898" y="407"/>
                </a:lnTo>
                <a:lnTo>
                  <a:pt x="911" y="397"/>
                </a:lnTo>
                <a:lnTo>
                  <a:pt x="923" y="385"/>
                </a:lnTo>
                <a:lnTo>
                  <a:pt x="933" y="374"/>
                </a:lnTo>
                <a:lnTo>
                  <a:pt x="943" y="364"/>
                </a:lnTo>
                <a:lnTo>
                  <a:pt x="952" y="350"/>
                </a:lnTo>
                <a:lnTo>
                  <a:pt x="960" y="339"/>
                </a:lnTo>
                <a:lnTo>
                  <a:pt x="967" y="327"/>
                </a:lnTo>
                <a:lnTo>
                  <a:pt x="972" y="314"/>
                </a:lnTo>
                <a:lnTo>
                  <a:pt x="977" y="300"/>
                </a:lnTo>
                <a:lnTo>
                  <a:pt x="980" y="289"/>
                </a:lnTo>
                <a:lnTo>
                  <a:pt x="982" y="275"/>
                </a:lnTo>
                <a:lnTo>
                  <a:pt x="982" y="262"/>
                </a:lnTo>
                <a:lnTo>
                  <a:pt x="982" y="247"/>
                </a:lnTo>
                <a:lnTo>
                  <a:pt x="980" y="235"/>
                </a:lnTo>
                <a:lnTo>
                  <a:pt x="977" y="222"/>
                </a:lnTo>
                <a:lnTo>
                  <a:pt x="972" y="208"/>
                </a:lnTo>
                <a:lnTo>
                  <a:pt x="967" y="195"/>
                </a:lnTo>
                <a:lnTo>
                  <a:pt x="960" y="183"/>
                </a:lnTo>
                <a:lnTo>
                  <a:pt x="952" y="172"/>
                </a:lnTo>
                <a:lnTo>
                  <a:pt x="943" y="160"/>
                </a:lnTo>
                <a:lnTo>
                  <a:pt x="933" y="148"/>
                </a:lnTo>
                <a:lnTo>
                  <a:pt x="923" y="137"/>
                </a:lnTo>
                <a:lnTo>
                  <a:pt x="911" y="125"/>
                </a:lnTo>
                <a:lnTo>
                  <a:pt x="898" y="115"/>
                </a:lnTo>
                <a:lnTo>
                  <a:pt x="885" y="105"/>
                </a:lnTo>
                <a:lnTo>
                  <a:pt x="870" y="95"/>
                </a:lnTo>
                <a:lnTo>
                  <a:pt x="854" y="85"/>
                </a:lnTo>
                <a:lnTo>
                  <a:pt x="838" y="76"/>
                </a:lnTo>
                <a:lnTo>
                  <a:pt x="821" y="68"/>
                </a:lnTo>
                <a:lnTo>
                  <a:pt x="804" y="60"/>
                </a:lnTo>
                <a:lnTo>
                  <a:pt x="784" y="51"/>
                </a:lnTo>
                <a:lnTo>
                  <a:pt x="766" y="45"/>
                </a:lnTo>
                <a:lnTo>
                  <a:pt x="746" y="36"/>
                </a:lnTo>
                <a:lnTo>
                  <a:pt x="726" y="31"/>
                </a:lnTo>
                <a:lnTo>
                  <a:pt x="704" y="25"/>
                </a:lnTo>
                <a:lnTo>
                  <a:pt x="682" y="20"/>
                </a:lnTo>
                <a:lnTo>
                  <a:pt x="660" y="15"/>
                </a:lnTo>
                <a:lnTo>
                  <a:pt x="637" y="11"/>
                </a:lnTo>
                <a:lnTo>
                  <a:pt x="613" y="8"/>
                </a:lnTo>
                <a:lnTo>
                  <a:pt x="590" y="5"/>
                </a:lnTo>
                <a:lnTo>
                  <a:pt x="566" y="3"/>
                </a:lnTo>
                <a:lnTo>
                  <a:pt x="541" y="1"/>
                </a:lnTo>
                <a:lnTo>
                  <a:pt x="516" y="0"/>
                </a:lnTo>
                <a:lnTo>
                  <a:pt x="491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6" name="Rectangle 56"/>
          <p:cNvSpPr>
            <a:spLocks noChangeArrowheads="1"/>
          </p:cNvSpPr>
          <p:nvPr/>
        </p:nvSpPr>
        <p:spPr bwMode="auto">
          <a:xfrm>
            <a:off x="4587875" y="3266520"/>
            <a:ext cx="39113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BGCF</a:t>
            </a:r>
            <a:endParaRPr kumimoji="0" lang="pl-PL" sz="1800" b="1">
              <a:latin typeface="+mj-lt"/>
            </a:endParaRPr>
          </a:p>
        </p:txBody>
      </p:sp>
      <p:sp>
        <p:nvSpPr>
          <p:cNvPr id="130107" name="Freeform 57"/>
          <p:cNvSpPr>
            <a:spLocks/>
          </p:cNvSpPr>
          <p:nvPr/>
        </p:nvSpPr>
        <p:spPr bwMode="auto">
          <a:xfrm>
            <a:off x="5235575" y="2652158"/>
            <a:ext cx="779463" cy="414337"/>
          </a:xfrm>
          <a:custGeom>
            <a:avLst/>
            <a:gdLst>
              <a:gd name="T0" fmla="*/ 350401 w 981"/>
              <a:gd name="T1" fmla="*/ 1584 h 523"/>
              <a:gd name="T2" fmla="*/ 293193 w 981"/>
              <a:gd name="T3" fmla="*/ 7130 h 523"/>
              <a:gd name="T4" fmla="*/ 238368 w 981"/>
              <a:gd name="T5" fmla="*/ 15845 h 523"/>
              <a:gd name="T6" fmla="*/ 187516 w 981"/>
              <a:gd name="T7" fmla="*/ 29313 h 523"/>
              <a:gd name="T8" fmla="*/ 141432 w 981"/>
              <a:gd name="T9" fmla="*/ 47534 h 523"/>
              <a:gd name="T10" fmla="*/ 100909 w 981"/>
              <a:gd name="T11" fmla="*/ 67340 h 523"/>
              <a:gd name="T12" fmla="*/ 66743 w 981"/>
              <a:gd name="T13" fmla="*/ 91899 h 523"/>
              <a:gd name="T14" fmla="*/ 38933 w 981"/>
              <a:gd name="T15" fmla="*/ 118042 h 523"/>
              <a:gd name="T16" fmla="*/ 17480 w 981"/>
              <a:gd name="T17" fmla="*/ 145771 h 523"/>
              <a:gd name="T18" fmla="*/ 3973 w 981"/>
              <a:gd name="T19" fmla="*/ 175875 h 523"/>
              <a:gd name="T20" fmla="*/ 0 w 981"/>
              <a:gd name="T21" fmla="*/ 207565 h 523"/>
              <a:gd name="T22" fmla="*/ 3973 w 981"/>
              <a:gd name="T23" fmla="*/ 238462 h 523"/>
              <a:gd name="T24" fmla="*/ 17480 w 981"/>
              <a:gd name="T25" fmla="*/ 268566 h 523"/>
              <a:gd name="T26" fmla="*/ 38933 w 981"/>
              <a:gd name="T27" fmla="*/ 297879 h 523"/>
              <a:gd name="T28" fmla="*/ 66743 w 981"/>
              <a:gd name="T29" fmla="*/ 323230 h 523"/>
              <a:gd name="T30" fmla="*/ 100909 w 981"/>
              <a:gd name="T31" fmla="*/ 346997 h 523"/>
              <a:gd name="T32" fmla="*/ 141432 w 981"/>
              <a:gd name="T33" fmla="*/ 368388 h 523"/>
              <a:gd name="T34" fmla="*/ 187516 w 981"/>
              <a:gd name="T35" fmla="*/ 385024 h 523"/>
              <a:gd name="T36" fmla="*/ 238368 w 981"/>
              <a:gd name="T37" fmla="*/ 398492 h 523"/>
              <a:gd name="T38" fmla="*/ 293193 w 981"/>
              <a:gd name="T39" fmla="*/ 407999 h 523"/>
              <a:gd name="T40" fmla="*/ 350401 w 981"/>
              <a:gd name="T41" fmla="*/ 412753 h 523"/>
              <a:gd name="T42" fmla="*/ 409993 w 981"/>
              <a:gd name="T43" fmla="*/ 414337 h 523"/>
              <a:gd name="T44" fmla="*/ 468790 w 981"/>
              <a:gd name="T45" fmla="*/ 410376 h 523"/>
              <a:gd name="T46" fmla="*/ 524409 w 981"/>
              <a:gd name="T47" fmla="*/ 402453 h 523"/>
              <a:gd name="T48" fmla="*/ 576056 w 981"/>
              <a:gd name="T49" fmla="*/ 388986 h 523"/>
              <a:gd name="T50" fmla="*/ 622935 w 981"/>
              <a:gd name="T51" fmla="*/ 373141 h 523"/>
              <a:gd name="T52" fmla="*/ 665046 w 981"/>
              <a:gd name="T53" fmla="*/ 353335 h 523"/>
              <a:gd name="T54" fmla="*/ 702391 w 981"/>
              <a:gd name="T55" fmla="*/ 331153 h 523"/>
              <a:gd name="T56" fmla="*/ 733379 w 981"/>
              <a:gd name="T57" fmla="*/ 305801 h 523"/>
              <a:gd name="T58" fmla="*/ 755626 w 981"/>
              <a:gd name="T59" fmla="*/ 278073 h 523"/>
              <a:gd name="T60" fmla="*/ 771517 w 981"/>
              <a:gd name="T61" fmla="*/ 248761 h 523"/>
              <a:gd name="T62" fmla="*/ 779463 w 981"/>
              <a:gd name="T63" fmla="*/ 218656 h 523"/>
              <a:gd name="T64" fmla="*/ 778668 w 981"/>
              <a:gd name="T65" fmla="*/ 186967 h 523"/>
              <a:gd name="T66" fmla="*/ 767545 w 981"/>
              <a:gd name="T67" fmla="*/ 155277 h 523"/>
              <a:gd name="T68" fmla="*/ 749270 w 981"/>
              <a:gd name="T69" fmla="*/ 127549 h 523"/>
              <a:gd name="T70" fmla="*/ 723844 w 981"/>
              <a:gd name="T71" fmla="*/ 99821 h 523"/>
              <a:gd name="T72" fmla="*/ 690472 w 981"/>
              <a:gd name="T73" fmla="*/ 75262 h 523"/>
              <a:gd name="T74" fmla="*/ 652333 w 981"/>
              <a:gd name="T75" fmla="*/ 54664 h 523"/>
              <a:gd name="T76" fmla="*/ 607838 w 981"/>
              <a:gd name="T77" fmla="*/ 35650 h 523"/>
              <a:gd name="T78" fmla="*/ 558575 w 981"/>
              <a:gd name="T79" fmla="*/ 19806 h 523"/>
              <a:gd name="T80" fmla="*/ 505340 w 981"/>
              <a:gd name="T81" fmla="*/ 9507 h 523"/>
              <a:gd name="T82" fmla="*/ 449721 w 981"/>
              <a:gd name="T83" fmla="*/ 3169 h 523"/>
              <a:gd name="T84" fmla="*/ 390129 w 981"/>
              <a:gd name="T85" fmla="*/ 0 h 5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1"/>
              <a:gd name="T130" fmla="*/ 0 h 523"/>
              <a:gd name="T131" fmla="*/ 981 w 981"/>
              <a:gd name="T132" fmla="*/ 523 h 5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1" h="523">
                <a:moveTo>
                  <a:pt x="491" y="0"/>
                </a:moveTo>
                <a:lnTo>
                  <a:pt x="466" y="0"/>
                </a:lnTo>
                <a:lnTo>
                  <a:pt x="441" y="2"/>
                </a:lnTo>
                <a:lnTo>
                  <a:pt x="415" y="4"/>
                </a:lnTo>
                <a:lnTo>
                  <a:pt x="392" y="5"/>
                </a:lnTo>
                <a:lnTo>
                  <a:pt x="369" y="9"/>
                </a:lnTo>
                <a:lnTo>
                  <a:pt x="345" y="12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6" y="32"/>
                </a:lnTo>
                <a:lnTo>
                  <a:pt x="236" y="37"/>
                </a:lnTo>
                <a:lnTo>
                  <a:pt x="216" y="45"/>
                </a:lnTo>
                <a:lnTo>
                  <a:pt x="198" y="52"/>
                </a:lnTo>
                <a:lnTo>
                  <a:pt x="178" y="60"/>
                </a:lnTo>
                <a:lnTo>
                  <a:pt x="161" y="69"/>
                </a:lnTo>
                <a:lnTo>
                  <a:pt x="144" y="77"/>
                </a:lnTo>
                <a:lnTo>
                  <a:pt x="127" y="85"/>
                </a:lnTo>
                <a:lnTo>
                  <a:pt x="112" y="95"/>
                </a:lnTo>
                <a:lnTo>
                  <a:pt x="97" y="105"/>
                </a:lnTo>
                <a:lnTo>
                  <a:pt x="84" y="116"/>
                </a:lnTo>
                <a:lnTo>
                  <a:pt x="70" y="126"/>
                </a:lnTo>
                <a:lnTo>
                  <a:pt x="59" y="137"/>
                </a:lnTo>
                <a:lnTo>
                  <a:pt x="49" y="149"/>
                </a:lnTo>
                <a:lnTo>
                  <a:pt x="39" y="161"/>
                </a:lnTo>
                <a:lnTo>
                  <a:pt x="30" y="172"/>
                </a:lnTo>
                <a:lnTo>
                  <a:pt x="22" y="184"/>
                </a:lnTo>
                <a:lnTo>
                  <a:pt x="15" y="196"/>
                </a:lnTo>
                <a:lnTo>
                  <a:pt x="10" y="209"/>
                </a:lnTo>
                <a:lnTo>
                  <a:pt x="5" y="222"/>
                </a:lnTo>
                <a:lnTo>
                  <a:pt x="2" y="236"/>
                </a:lnTo>
                <a:lnTo>
                  <a:pt x="0" y="247"/>
                </a:lnTo>
                <a:lnTo>
                  <a:pt x="0" y="262"/>
                </a:lnTo>
                <a:lnTo>
                  <a:pt x="0" y="276"/>
                </a:lnTo>
                <a:lnTo>
                  <a:pt x="2" y="289"/>
                </a:lnTo>
                <a:lnTo>
                  <a:pt x="5" y="301"/>
                </a:lnTo>
                <a:lnTo>
                  <a:pt x="10" y="314"/>
                </a:lnTo>
                <a:lnTo>
                  <a:pt x="15" y="328"/>
                </a:lnTo>
                <a:lnTo>
                  <a:pt x="22" y="339"/>
                </a:lnTo>
                <a:lnTo>
                  <a:pt x="30" y="351"/>
                </a:lnTo>
                <a:lnTo>
                  <a:pt x="39" y="364"/>
                </a:lnTo>
                <a:lnTo>
                  <a:pt x="49" y="376"/>
                </a:lnTo>
                <a:lnTo>
                  <a:pt x="59" y="386"/>
                </a:lnTo>
                <a:lnTo>
                  <a:pt x="70" y="398"/>
                </a:lnTo>
                <a:lnTo>
                  <a:pt x="84" y="408"/>
                </a:lnTo>
                <a:lnTo>
                  <a:pt x="97" y="418"/>
                </a:lnTo>
                <a:lnTo>
                  <a:pt x="112" y="428"/>
                </a:lnTo>
                <a:lnTo>
                  <a:pt x="127" y="438"/>
                </a:lnTo>
                <a:lnTo>
                  <a:pt x="144" y="446"/>
                </a:lnTo>
                <a:lnTo>
                  <a:pt x="161" y="456"/>
                </a:lnTo>
                <a:lnTo>
                  <a:pt x="178" y="465"/>
                </a:lnTo>
                <a:lnTo>
                  <a:pt x="198" y="471"/>
                </a:lnTo>
                <a:lnTo>
                  <a:pt x="216" y="480"/>
                </a:lnTo>
                <a:lnTo>
                  <a:pt x="236" y="486"/>
                </a:lnTo>
                <a:lnTo>
                  <a:pt x="256" y="491"/>
                </a:lnTo>
                <a:lnTo>
                  <a:pt x="278" y="498"/>
                </a:lnTo>
                <a:lnTo>
                  <a:pt x="300" y="503"/>
                </a:lnTo>
                <a:lnTo>
                  <a:pt x="322" y="508"/>
                </a:lnTo>
                <a:lnTo>
                  <a:pt x="345" y="511"/>
                </a:lnTo>
                <a:lnTo>
                  <a:pt x="369" y="515"/>
                </a:lnTo>
                <a:lnTo>
                  <a:pt x="392" y="518"/>
                </a:lnTo>
                <a:lnTo>
                  <a:pt x="415" y="520"/>
                </a:lnTo>
                <a:lnTo>
                  <a:pt x="441" y="521"/>
                </a:lnTo>
                <a:lnTo>
                  <a:pt x="466" y="523"/>
                </a:lnTo>
                <a:lnTo>
                  <a:pt x="491" y="523"/>
                </a:lnTo>
                <a:lnTo>
                  <a:pt x="516" y="523"/>
                </a:lnTo>
                <a:lnTo>
                  <a:pt x="541" y="521"/>
                </a:lnTo>
                <a:lnTo>
                  <a:pt x="566" y="520"/>
                </a:lnTo>
                <a:lnTo>
                  <a:pt x="590" y="518"/>
                </a:lnTo>
                <a:lnTo>
                  <a:pt x="613" y="515"/>
                </a:lnTo>
                <a:lnTo>
                  <a:pt x="636" y="511"/>
                </a:lnTo>
                <a:lnTo>
                  <a:pt x="660" y="508"/>
                </a:lnTo>
                <a:lnTo>
                  <a:pt x="682" y="503"/>
                </a:lnTo>
                <a:lnTo>
                  <a:pt x="703" y="498"/>
                </a:lnTo>
                <a:lnTo>
                  <a:pt x="725" y="491"/>
                </a:lnTo>
                <a:lnTo>
                  <a:pt x="745" y="486"/>
                </a:lnTo>
                <a:lnTo>
                  <a:pt x="765" y="480"/>
                </a:lnTo>
                <a:lnTo>
                  <a:pt x="784" y="471"/>
                </a:lnTo>
                <a:lnTo>
                  <a:pt x="804" y="465"/>
                </a:lnTo>
                <a:lnTo>
                  <a:pt x="821" y="456"/>
                </a:lnTo>
                <a:lnTo>
                  <a:pt x="837" y="446"/>
                </a:lnTo>
                <a:lnTo>
                  <a:pt x="854" y="438"/>
                </a:lnTo>
                <a:lnTo>
                  <a:pt x="869" y="428"/>
                </a:lnTo>
                <a:lnTo>
                  <a:pt x="884" y="418"/>
                </a:lnTo>
                <a:lnTo>
                  <a:pt x="898" y="408"/>
                </a:lnTo>
                <a:lnTo>
                  <a:pt x="911" y="398"/>
                </a:lnTo>
                <a:lnTo>
                  <a:pt x="923" y="386"/>
                </a:lnTo>
                <a:lnTo>
                  <a:pt x="933" y="376"/>
                </a:lnTo>
                <a:lnTo>
                  <a:pt x="943" y="364"/>
                </a:lnTo>
                <a:lnTo>
                  <a:pt x="951" y="351"/>
                </a:lnTo>
                <a:lnTo>
                  <a:pt x="960" y="339"/>
                </a:lnTo>
                <a:lnTo>
                  <a:pt x="966" y="328"/>
                </a:lnTo>
                <a:lnTo>
                  <a:pt x="971" y="314"/>
                </a:lnTo>
                <a:lnTo>
                  <a:pt x="976" y="301"/>
                </a:lnTo>
                <a:lnTo>
                  <a:pt x="980" y="289"/>
                </a:lnTo>
                <a:lnTo>
                  <a:pt x="981" y="276"/>
                </a:lnTo>
                <a:lnTo>
                  <a:pt x="981" y="262"/>
                </a:lnTo>
                <a:lnTo>
                  <a:pt x="981" y="247"/>
                </a:lnTo>
                <a:lnTo>
                  <a:pt x="980" y="236"/>
                </a:lnTo>
                <a:lnTo>
                  <a:pt x="976" y="222"/>
                </a:lnTo>
                <a:lnTo>
                  <a:pt x="971" y="209"/>
                </a:lnTo>
                <a:lnTo>
                  <a:pt x="966" y="196"/>
                </a:lnTo>
                <a:lnTo>
                  <a:pt x="960" y="184"/>
                </a:lnTo>
                <a:lnTo>
                  <a:pt x="951" y="172"/>
                </a:lnTo>
                <a:lnTo>
                  <a:pt x="943" y="161"/>
                </a:lnTo>
                <a:lnTo>
                  <a:pt x="933" y="149"/>
                </a:lnTo>
                <a:lnTo>
                  <a:pt x="923" y="137"/>
                </a:lnTo>
                <a:lnTo>
                  <a:pt x="911" y="126"/>
                </a:lnTo>
                <a:lnTo>
                  <a:pt x="898" y="116"/>
                </a:lnTo>
                <a:lnTo>
                  <a:pt x="884" y="105"/>
                </a:lnTo>
                <a:lnTo>
                  <a:pt x="869" y="95"/>
                </a:lnTo>
                <a:lnTo>
                  <a:pt x="854" y="85"/>
                </a:lnTo>
                <a:lnTo>
                  <a:pt x="837" y="77"/>
                </a:lnTo>
                <a:lnTo>
                  <a:pt x="821" y="69"/>
                </a:lnTo>
                <a:lnTo>
                  <a:pt x="804" y="60"/>
                </a:lnTo>
                <a:lnTo>
                  <a:pt x="784" y="52"/>
                </a:lnTo>
                <a:lnTo>
                  <a:pt x="765" y="45"/>
                </a:lnTo>
                <a:lnTo>
                  <a:pt x="745" y="37"/>
                </a:lnTo>
                <a:lnTo>
                  <a:pt x="725" y="32"/>
                </a:lnTo>
                <a:lnTo>
                  <a:pt x="703" y="25"/>
                </a:lnTo>
                <a:lnTo>
                  <a:pt x="682" y="20"/>
                </a:lnTo>
                <a:lnTo>
                  <a:pt x="660" y="15"/>
                </a:lnTo>
                <a:lnTo>
                  <a:pt x="636" y="12"/>
                </a:lnTo>
                <a:lnTo>
                  <a:pt x="613" y="9"/>
                </a:lnTo>
                <a:lnTo>
                  <a:pt x="590" y="5"/>
                </a:lnTo>
                <a:lnTo>
                  <a:pt x="566" y="4"/>
                </a:lnTo>
                <a:lnTo>
                  <a:pt x="541" y="2"/>
                </a:lnTo>
                <a:lnTo>
                  <a:pt x="516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8" name="Freeform 58"/>
          <p:cNvSpPr>
            <a:spLocks/>
          </p:cNvSpPr>
          <p:nvPr/>
        </p:nvSpPr>
        <p:spPr bwMode="auto">
          <a:xfrm>
            <a:off x="5235575" y="2652158"/>
            <a:ext cx="779463" cy="414337"/>
          </a:xfrm>
          <a:custGeom>
            <a:avLst/>
            <a:gdLst>
              <a:gd name="T0" fmla="*/ 350401 w 981"/>
              <a:gd name="T1" fmla="*/ 1584 h 523"/>
              <a:gd name="T2" fmla="*/ 293193 w 981"/>
              <a:gd name="T3" fmla="*/ 7130 h 523"/>
              <a:gd name="T4" fmla="*/ 238368 w 981"/>
              <a:gd name="T5" fmla="*/ 15845 h 523"/>
              <a:gd name="T6" fmla="*/ 187516 w 981"/>
              <a:gd name="T7" fmla="*/ 29313 h 523"/>
              <a:gd name="T8" fmla="*/ 141432 w 981"/>
              <a:gd name="T9" fmla="*/ 47534 h 523"/>
              <a:gd name="T10" fmla="*/ 100909 w 981"/>
              <a:gd name="T11" fmla="*/ 67340 h 523"/>
              <a:gd name="T12" fmla="*/ 66743 w 981"/>
              <a:gd name="T13" fmla="*/ 91899 h 523"/>
              <a:gd name="T14" fmla="*/ 38933 w 981"/>
              <a:gd name="T15" fmla="*/ 118042 h 523"/>
              <a:gd name="T16" fmla="*/ 17480 w 981"/>
              <a:gd name="T17" fmla="*/ 145771 h 523"/>
              <a:gd name="T18" fmla="*/ 3973 w 981"/>
              <a:gd name="T19" fmla="*/ 175875 h 523"/>
              <a:gd name="T20" fmla="*/ 0 w 981"/>
              <a:gd name="T21" fmla="*/ 207565 h 523"/>
              <a:gd name="T22" fmla="*/ 3973 w 981"/>
              <a:gd name="T23" fmla="*/ 238462 h 523"/>
              <a:gd name="T24" fmla="*/ 17480 w 981"/>
              <a:gd name="T25" fmla="*/ 268566 h 523"/>
              <a:gd name="T26" fmla="*/ 38933 w 981"/>
              <a:gd name="T27" fmla="*/ 297879 h 523"/>
              <a:gd name="T28" fmla="*/ 66743 w 981"/>
              <a:gd name="T29" fmla="*/ 323230 h 523"/>
              <a:gd name="T30" fmla="*/ 100909 w 981"/>
              <a:gd name="T31" fmla="*/ 346997 h 523"/>
              <a:gd name="T32" fmla="*/ 141432 w 981"/>
              <a:gd name="T33" fmla="*/ 368388 h 523"/>
              <a:gd name="T34" fmla="*/ 187516 w 981"/>
              <a:gd name="T35" fmla="*/ 385024 h 523"/>
              <a:gd name="T36" fmla="*/ 238368 w 981"/>
              <a:gd name="T37" fmla="*/ 398492 h 523"/>
              <a:gd name="T38" fmla="*/ 293193 w 981"/>
              <a:gd name="T39" fmla="*/ 407999 h 523"/>
              <a:gd name="T40" fmla="*/ 350401 w 981"/>
              <a:gd name="T41" fmla="*/ 412753 h 523"/>
              <a:gd name="T42" fmla="*/ 409993 w 981"/>
              <a:gd name="T43" fmla="*/ 414337 h 523"/>
              <a:gd name="T44" fmla="*/ 468790 w 981"/>
              <a:gd name="T45" fmla="*/ 410376 h 523"/>
              <a:gd name="T46" fmla="*/ 524409 w 981"/>
              <a:gd name="T47" fmla="*/ 402453 h 523"/>
              <a:gd name="T48" fmla="*/ 576056 w 981"/>
              <a:gd name="T49" fmla="*/ 388986 h 523"/>
              <a:gd name="T50" fmla="*/ 622935 w 981"/>
              <a:gd name="T51" fmla="*/ 373141 h 523"/>
              <a:gd name="T52" fmla="*/ 665046 w 981"/>
              <a:gd name="T53" fmla="*/ 353335 h 523"/>
              <a:gd name="T54" fmla="*/ 702391 w 981"/>
              <a:gd name="T55" fmla="*/ 331153 h 523"/>
              <a:gd name="T56" fmla="*/ 733379 w 981"/>
              <a:gd name="T57" fmla="*/ 305801 h 523"/>
              <a:gd name="T58" fmla="*/ 755626 w 981"/>
              <a:gd name="T59" fmla="*/ 278073 h 523"/>
              <a:gd name="T60" fmla="*/ 771517 w 981"/>
              <a:gd name="T61" fmla="*/ 248761 h 523"/>
              <a:gd name="T62" fmla="*/ 779463 w 981"/>
              <a:gd name="T63" fmla="*/ 218656 h 523"/>
              <a:gd name="T64" fmla="*/ 778668 w 981"/>
              <a:gd name="T65" fmla="*/ 186967 h 523"/>
              <a:gd name="T66" fmla="*/ 767545 w 981"/>
              <a:gd name="T67" fmla="*/ 155277 h 523"/>
              <a:gd name="T68" fmla="*/ 749270 w 981"/>
              <a:gd name="T69" fmla="*/ 127549 h 523"/>
              <a:gd name="T70" fmla="*/ 723844 w 981"/>
              <a:gd name="T71" fmla="*/ 99821 h 523"/>
              <a:gd name="T72" fmla="*/ 690472 w 981"/>
              <a:gd name="T73" fmla="*/ 75262 h 523"/>
              <a:gd name="T74" fmla="*/ 652333 w 981"/>
              <a:gd name="T75" fmla="*/ 54664 h 523"/>
              <a:gd name="T76" fmla="*/ 607838 w 981"/>
              <a:gd name="T77" fmla="*/ 35650 h 523"/>
              <a:gd name="T78" fmla="*/ 558575 w 981"/>
              <a:gd name="T79" fmla="*/ 19806 h 523"/>
              <a:gd name="T80" fmla="*/ 505340 w 981"/>
              <a:gd name="T81" fmla="*/ 9507 h 523"/>
              <a:gd name="T82" fmla="*/ 449721 w 981"/>
              <a:gd name="T83" fmla="*/ 3169 h 523"/>
              <a:gd name="T84" fmla="*/ 390129 w 981"/>
              <a:gd name="T85" fmla="*/ 0 h 5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1"/>
              <a:gd name="T130" fmla="*/ 0 h 523"/>
              <a:gd name="T131" fmla="*/ 981 w 981"/>
              <a:gd name="T132" fmla="*/ 523 h 5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1" h="523">
                <a:moveTo>
                  <a:pt x="491" y="0"/>
                </a:moveTo>
                <a:lnTo>
                  <a:pt x="466" y="0"/>
                </a:lnTo>
                <a:lnTo>
                  <a:pt x="441" y="2"/>
                </a:lnTo>
                <a:lnTo>
                  <a:pt x="415" y="4"/>
                </a:lnTo>
                <a:lnTo>
                  <a:pt x="392" y="5"/>
                </a:lnTo>
                <a:lnTo>
                  <a:pt x="369" y="9"/>
                </a:lnTo>
                <a:lnTo>
                  <a:pt x="345" y="12"/>
                </a:lnTo>
                <a:lnTo>
                  <a:pt x="322" y="15"/>
                </a:lnTo>
                <a:lnTo>
                  <a:pt x="300" y="20"/>
                </a:lnTo>
                <a:lnTo>
                  <a:pt x="278" y="25"/>
                </a:lnTo>
                <a:lnTo>
                  <a:pt x="256" y="32"/>
                </a:lnTo>
                <a:lnTo>
                  <a:pt x="236" y="37"/>
                </a:lnTo>
                <a:lnTo>
                  <a:pt x="216" y="45"/>
                </a:lnTo>
                <a:lnTo>
                  <a:pt x="198" y="52"/>
                </a:lnTo>
                <a:lnTo>
                  <a:pt x="178" y="60"/>
                </a:lnTo>
                <a:lnTo>
                  <a:pt x="161" y="69"/>
                </a:lnTo>
                <a:lnTo>
                  <a:pt x="144" y="77"/>
                </a:lnTo>
                <a:lnTo>
                  <a:pt x="127" y="85"/>
                </a:lnTo>
                <a:lnTo>
                  <a:pt x="112" y="95"/>
                </a:lnTo>
                <a:lnTo>
                  <a:pt x="97" y="105"/>
                </a:lnTo>
                <a:lnTo>
                  <a:pt x="84" y="116"/>
                </a:lnTo>
                <a:lnTo>
                  <a:pt x="70" y="126"/>
                </a:lnTo>
                <a:lnTo>
                  <a:pt x="59" y="137"/>
                </a:lnTo>
                <a:lnTo>
                  <a:pt x="49" y="149"/>
                </a:lnTo>
                <a:lnTo>
                  <a:pt x="39" y="161"/>
                </a:lnTo>
                <a:lnTo>
                  <a:pt x="30" y="172"/>
                </a:lnTo>
                <a:lnTo>
                  <a:pt x="22" y="184"/>
                </a:lnTo>
                <a:lnTo>
                  <a:pt x="15" y="196"/>
                </a:lnTo>
                <a:lnTo>
                  <a:pt x="10" y="209"/>
                </a:lnTo>
                <a:lnTo>
                  <a:pt x="5" y="222"/>
                </a:lnTo>
                <a:lnTo>
                  <a:pt x="2" y="236"/>
                </a:lnTo>
                <a:lnTo>
                  <a:pt x="0" y="247"/>
                </a:lnTo>
                <a:lnTo>
                  <a:pt x="0" y="262"/>
                </a:lnTo>
                <a:lnTo>
                  <a:pt x="0" y="276"/>
                </a:lnTo>
                <a:lnTo>
                  <a:pt x="2" y="289"/>
                </a:lnTo>
                <a:lnTo>
                  <a:pt x="5" y="301"/>
                </a:lnTo>
                <a:lnTo>
                  <a:pt x="10" y="314"/>
                </a:lnTo>
                <a:lnTo>
                  <a:pt x="15" y="328"/>
                </a:lnTo>
                <a:lnTo>
                  <a:pt x="22" y="339"/>
                </a:lnTo>
                <a:lnTo>
                  <a:pt x="30" y="351"/>
                </a:lnTo>
                <a:lnTo>
                  <a:pt x="39" y="364"/>
                </a:lnTo>
                <a:lnTo>
                  <a:pt x="49" y="376"/>
                </a:lnTo>
                <a:lnTo>
                  <a:pt x="59" y="386"/>
                </a:lnTo>
                <a:lnTo>
                  <a:pt x="70" y="398"/>
                </a:lnTo>
                <a:lnTo>
                  <a:pt x="84" y="408"/>
                </a:lnTo>
                <a:lnTo>
                  <a:pt x="97" y="418"/>
                </a:lnTo>
                <a:lnTo>
                  <a:pt x="112" y="428"/>
                </a:lnTo>
                <a:lnTo>
                  <a:pt x="127" y="438"/>
                </a:lnTo>
                <a:lnTo>
                  <a:pt x="144" y="446"/>
                </a:lnTo>
                <a:lnTo>
                  <a:pt x="161" y="456"/>
                </a:lnTo>
                <a:lnTo>
                  <a:pt x="178" y="465"/>
                </a:lnTo>
                <a:lnTo>
                  <a:pt x="198" y="471"/>
                </a:lnTo>
                <a:lnTo>
                  <a:pt x="216" y="480"/>
                </a:lnTo>
                <a:lnTo>
                  <a:pt x="236" y="486"/>
                </a:lnTo>
                <a:lnTo>
                  <a:pt x="256" y="491"/>
                </a:lnTo>
                <a:lnTo>
                  <a:pt x="278" y="498"/>
                </a:lnTo>
                <a:lnTo>
                  <a:pt x="300" y="503"/>
                </a:lnTo>
                <a:lnTo>
                  <a:pt x="322" y="508"/>
                </a:lnTo>
                <a:lnTo>
                  <a:pt x="345" y="511"/>
                </a:lnTo>
                <a:lnTo>
                  <a:pt x="369" y="515"/>
                </a:lnTo>
                <a:lnTo>
                  <a:pt x="392" y="518"/>
                </a:lnTo>
                <a:lnTo>
                  <a:pt x="415" y="520"/>
                </a:lnTo>
                <a:lnTo>
                  <a:pt x="441" y="521"/>
                </a:lnTo>
                <a:lnTo>
                  <a:pt x="466" y="523"/>
                </a:lnTo>
                <a:lnTo>
                  <a:pt x="491" y="523"/>
                </a:lnTo>
                <a:lnTo>
                  <a:pt x="516" y="523"/>
                </a:lnTo>
                <a:lnTo>
                  <a:pt x="541" y="521"/>
                </a:lnTo>
                <a:lnTo>
                  <a:pt x="566" y="520"/>
                </a:lnTo>
                <a:lnTo>
                  <a:pt x="590" y="518"/>
                </a:lnTo>
                <a:lnTo>
                  <a:pt x="613" y="515"/>
                </a:lnTo>
                <a:lnTo>
                  <a:pt x="636" y="511"/>
                </a:lnTo>
                <a:lnTo>
                  <a:pt x="660" y="508"/>
                </a:lnTo>
                <a:lnTo>
                  <a:pt x="682" y="503"/>
                </a:lnTo>
                <a:lnTo>
                  <a:pt x="703" y="498"/>
                </a:lnTo>
                <a:lnTo>
                  <a:pt x="725" y="491"/>
                </a:lnTo>
                <a:lnTo>
                  <a:pt x="745" y="486"/>
                </a:lnTo>
                <a:lnTo>
                  <a:pt x="765" y="480"/>
                </a:lnTo>
                <a:lnTo>
                  <a:pt x="784" y="471"/>
                </a:lnTo>
                <a:lnTo>
                  <a:pt x="804" y="465"/>
                </a:lnTo>
                <a:lnTo>
                  <a:pt x="821" y="456"/>
                </a:lnTo>
                <a:lnTo>
                  <a:pt x="837" y="446"/>
                </a:lnTo>
                <a:lnTo>
                  <a:pt x="854" y="438"/>
                </a:lnTo>
                <a:lnTo>
                  <a:pt x="869" y="428"/>
                </a:lnTo>
                <a:lnTo>
                  <a:pt x="884" y="418"/>
                </a:lnTo>
                <a:lnTo>
                  <a:pt x="898" y="408"/>
                </a:lnTo>
                <a:lnTo>
                  <a:pt x="911" y="398"/>
                </a:lnTo>
                <a:lnTo>
                  <a:pt x="923" y="386"/>
                </a:lnTo>
                <a:lnTo>
                  <a:pt x="933" y="376"/>
                </a:lnTo>
                <a:lnTo>
                  <a:pt x="943" y="364"/>
                </a:lnTo>
                <a:lnTo>
                  <a:pt x="951" y="351"/>
                </a:lnTo>
                <a:lnTo>
                  <a:pt x="960" y="339"/>
                </a:lnTo>
                <a:lnTo>
                  <a:pt x="966" y="328"/>
                </a:lnTo>
                <a:lnTo>
                  <a:pt x="971" y="314"/>
                </a:lnTo>
                <a:lnTo>
                  <a:pt x="976" y="301"/>
                </a:lnTo>
                <a:lnTo>
                  <a:pt x="980" y="289"/>
                </a:lnTo>
                <a:lnTo>
                  <a:pt x="981" y="276"/>
                </a:lnTo>
                <a:lnTo>
                  <a:pt x="981" y="262"/>
                </a:lnTo>
                <a:lnTo>
                  <a:pt x="981" y="247"/>
                </a:lnTo>
                <a:lnTo>
                  <a:pt x="980" y="236"/>
                </a:lnTo>
                <a:lnTo>
                  <a:pt x="976" y="222"/>
                </a:lnTo>
                <a:lnTo>
                  <a:pt x="971" y="209"/>
                </a:lnTo>
                <a:lnTo>
                  <a:pt x="966" y="196"/>
                </a:lnTo>
                <a:lnTo>
                  <a:pt x="960" y="184"/>
                </a:lnTo>
                <a:lnTo>
                  <a:pt x="951" y="172"/>
                </a:lnTo>
                <a:lnTo>
                  <a:pt x="943" y="161"/>
                </a:lnTo>
                <a:lnTo>
                  <a:pt x="933" y="149"/>
                </a:lnTo>
                <a:lnTo>
                  <a:pt x="923" y="137"/>
                </a:lnTo>
                <a:lnTo>
                  <a:pt x="911" y="126"/>
                </a:lnTo>
                <a:lnTo>
                  <a:pt x="898" y="116"/>
                </a:lnTo>
                <a:lnTo>
                  <a:pt x="884" y="105"/>
                </a:lnTo>
                <a:lnTo>
                  <a:pt x="869" y="95"/>
                </a:lnTo>
                <a:lnTo>
                  <a:pt x="854" y="85"/>
                </a:lnTo>
                <a:lnTo>
                  <a:pt x="837" y="77"/>
                </a:lnTo>
                <a:lnTo>
                  <a:pt x="821" y="69"/>
                </a:lnTo>
                <a:lnTo>
                  <a:pt x="804" y="60"/>
                </a:lnTo>
                <a:lnTo>
                  <a:pt x="784" y="52"/>
                </a:lnTo>
                <a:lnTo>
                  <a:pt x="765" y="45"/>
                </a:lnTo>
                <a:lnTo>
                  <a:pt x="745" y="37"/>
                </a:lnTo>
                <a:lnTo>
                  <a:pt x="725" y="32"/>
                </a:lnTo>
                <a:lnTo>
                  <a:pt x="703" y="25"/>
                </a:lnTo>
                <a:lnTo>
                  <a:pt x="682" y="20"/>
                </a:lnTo>
                <a:lnTo>
                  <a:pt x="660" y="15"/>
                </a:lnTo>
                <a:lnTo>
                  <a:pt x="636" y="12"/>
                </a:lnTo>
                <a:lnTo>
                  <a:pt x="613" y="9"/>
                </a:lnTo>
                <a:lnTo>
                  <a:pt x="590" y="5"/>
                </a:lnTo>
                <a:lnTo>
                  <a:pt x="566" y="4"/>
                </a:lnTo>
                <a:lnTo>
                  <a:pt x="541" y="2"/>
                </a:lnTo>
                <a:lnTo>
                  <a:pt x="516" y="0"/>
                </a:lnTo>
                <a:lnTo>
                  <a:pt x="491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09" name="Rectangle 59"/>
          <p:cNvSpPr>
            <a:spLocks noChangeArrowheads="1"/>
          </p:cNvSpPr>
          <p:nvPr/>
        </p:nvSpPr>
        <p:spPr bwMode="auto">
          <a:xfrm>
            <a:off x="5330825" y="2769633"/>
            <a:ext cx="4809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I</a:t>
            </a:r>
            <a:endParaRPr kumimoji="0" lang="pl-PL" sz="1800" b="1">
              <a:latin typeface="+mj-lt"/>
            </a:endParaRPr>
          </a:p>
        </p:txBody>
      </p:sp>
      <p:sp>
        <p:nvSpPr>
          <p:cNvPr id="130110" name="Rectangle 60"/>
          <p:cNvSpPr>
            <a:spLocks noChangeArrowheads="1"/>
          </p:cNvSpPr>
          <p:nvPr/>
        </p:nvSpPr>
        <p:spPr bwMode="auto">
          <a:xfrm>
            <a:off x="5380038" y="2769633"/>
            <a:ext cx="5450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-</a:t>
            </a:r>
            <a:endParaRPr kumimoji="0" lang="pl-PL" sz="1800" b="1">
              <a:latin typeface="+mj-lt"/>
            </a:endParaRPr>
          </a:p>
        </p:txBody>
      </p:sp>
      <p:sp>
        <p:nvSpPr>
          <p:cNvPr id="130111" name="Rectangle 61"/>
          <p:cNvSpPr>
            <a:spLocks noChangeArrowheads="1"/>
          </p:cNvSpPr>
          <p:nvPr/>
        </p:nvSpPr>
        <p:spPr bwMode="auto">
          <a:xfrm>
            <a:off x="5438775" y="2769633"/>
            <a:ext cx="3558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CSCF</a:t>
            </a:r>
            <a:endParaRPr kumimoji="0" lang="pl-PL" sz="1800" b="1">
              <a:latin typeface="+mj-lt"/>
            </a:endParaRPr>
          </a:p>
        </p:txBody>
      </p:sp>
      <p:sp>
        <p:nvSpPr>
          <p:cNvPr id="130112" name="Line 62"/>
          <p:cNvSpPr>
            <a:spLocks noChangeShapeType="1"/>
          </p:cNvSpPr>
          <p:nvPr/>
        </p:nvSpPr>
        <p:spPr bwMode="auto">
          <a:xfrm flipV="1">
            <a:off x="2797175" y="3095070"/>
            <a:ext cx="793750" cy="70008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3" name="Line 63"/>
          <p:cNvSpPr>
            <a:spLocks noChangeShapeType="1"/>
          </p:cNvSpPr>
          <p:nvPr/>
        </p:nvSpPr>
        <p:spPr bwMode="auto">
          <a:xfrm>
            <a:off x="3771900" y="3074433"/>
            <a:ext cx="1585913" cy="99695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4" name="Line 64"/>
          <p:cNvSpPr>
            <a:spLocks noChangeShapeType="1"/>
          </p:cNvSpPr>
          <p:nvPr/>
        </p:nvSpPr>
        <p:spPr bwMode="auto">
          <a:xfrm>
            <a:off x="4016375" y="3018870"/>
            <a:ext cx="549275" cy="18732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5" name="Line 65"/>
          <p:cNvSpPr>
            <a:spLocks noChangeShapeType="1"/>
          </p:cNvSpPr>
          <p:nvPr/>
        </p:nvSpPr>
        <p:spPr bwMode="auto">
          <a:xfrm flipH="1">
            <a:off x="4076700" y="2817258"/>
            <a:ext cx="1158875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6" name="Line 66"/>
          <p:cNvSpPr>
            <a:spLocks noChangeShapeType="1"/>
          </p:cNvSpPr>
          <p:nvPr/>
        </p:nvSpPr>
        <p:spPr bwMode="auto">
          <a:xfrm flipV="1">
            <a:off x="5113338" y="3039508"/>
            <a:ext cx="304800" cy="1666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7" name="Line 67"/>
          <p:cNvSpPr>
            <a:spLocks noChangeShapeType="1"/>
          </p:cNvSpPr>
          <p:nvPr/>
        </p:nvSpPr>
        <p:spPr bwMode="auto">
          <a:xfrm>
            <a:off x="3651250" y="3095070"/>
            <a:ext cx="608013" cy="77787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8" name="Line 68"/>
          <p:cNvSpPr>
            <a:spLocks noChangeShapeType="1"/>
          </p:cNvSpPr>
          <p:nvPr/>
        </p:nvSpPr>
        <p:spPr bwMode="auto">
          <a:xfrm>
            <a:off x="5053013" y="3537983"/>
            <a:ext cx="425450" cy="334962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19" name="Freeform 69"/>
          <p:cNvSpPr>
            <a:spLocks/>
          </p:cNvSpPr>
          <p:nvPr/>
        </p:nvSpPr>
        <p:spPr bwMode="auto">
          <a:xfrm>
            <a:off x="4505325" y="2485470"/>
            <a:ext cx="598488" cy="276225"/>
          </a:xfrm>
          <a:custGeom>
            <a:avLst/>
            <a:gdLst>
              <a:gd name="T0" fmla="*/ 284579 w 755"/>
              <a:gd name="T1" fmla="*/ 0 h 348"/>
              <a:gd name="T2" fmla="*/ 253664 w 755"/>
              <a:gd name="T3" fmla="*/ 1588 h 348"/>
              <a:gd name="T4" fmla="*/ 210065 w 755"/>
              <a:gd name="T5" fmla="*/ 5556 h 348"/>
              <a:gd name="T6" fmla="*/ 182321 w 755"/>
              <a:gd name="T7" fmla="*/ 11112 h 348"/>
              <a:gd name="T8" fmla="*/ 156954 w 755"/>
              <a:gd name="T9" fmla="*/ 16669 h 348"/>
              <a:gd name="T10" fmla="*/ 131588 w 755"/>
              <a:gd name="T11" fmla="*/ 24606 h 348"/>
              <a:gd name="T12" fmla="*/ 108600 w 755"/>
              <a:gd name="T13" fmla="*/ 32544 h 348"/>
              <a:gd name="T14" fmla="*/ 87990 w 755"/>
              <a:gd name="T15" fmla="*/ 40481 h 348"/>
              <a:gd name="T16" fmla="*/ 68172 w 755"/>
              <a:gd name="T17" fmla="*/ 50800 h 348"/>
              <a:gd name="T18" fmla="*/ 50733 w 755"/>
              <a:gd name="T19" fmla="*/ 61119 h 348"/>
              <a:gd name="T20" fmla="*/ 35671 w 755"/>
              <a:gd name="T21" fmla="*/ 72231 h 348"/>
              <a:gd name="T22" fmla="*/ 22988 w 755"/>
              <a:gd name="T23" fmla="*/ 84137 h 348"/>
              <a:gd name="T24" fmla="*/ 13476 w 755"/>
              <a:gd name="T25" fmla="*/ 96837 h 348"/>
              <a:gd name="T26" fmla="*/ 5549 w 755"/>
              <a:gd name="T27" fmla="*/ 110331 h 348"/>
              <a:gd name="T28" fmla="*/ 1585 w 755"/>
              <a:gd name="T29" fmla="*/ 123825 h 348"/>
              <a:gd name="T30" fmla="*/ 0 w 755"/>
              <a:gd name="T31" fmla="*/ 138113 h 348"/>
              <a:gd name="T32" fmla="*/ 1585 w 755"/>
              <a:gd name="T33" fmla="*/ 153194 h 348"/>
              <a:gd name="T34" fmla="*/ 5549 w 755"/>
              <a:gd name="T35" fmla="*/ 165894 h 348"/>
              <a:gd name="T36" fmla="*/ 13476 w 755"/>
              <a:gd name="T37" fmla="*/ 179387 h 348"/>
              <a:gd name="T38" fmla="*/ 22988 w 755"/>
              <a:gd name="T39" fmla="*/ 191294 h 348"/>
              <a:gd name="T40" fmla="*/ 35671 w 755"/>
              <a:gd name="T41" fmla="*/ 204788 h 348"/>
              <a:gd name="T42" fmla="*/ 50733 w 755"/>
              <a:gd name="T43" fmla="*/ 215106 h 348"/>
              <a:gd name="T44" fmla="*/ 68172 w 755"/>
              <a:gd name="T45" fmla="*/ 225425 h 348"/>
              <a:gd name="T46" fmla="*/ 87990 w 755"/>
              <a:gd name="T47" fmla="*/ 236538 h 348"/>
              <a:gd name="T48" fmla="*/ 108600 w 755"/>
              <a:gd name="T49" fmla="*/ 244475 h 348"/>
              <a:gd name="T50" fmla="*/ 131588 w 755"/>
              <a:gd name="T51" fmla="*/ 252413 h 348"/>
              <a:gd name="T52" fmla="*/ 156954 w 755"/>
              <a:gd name="T53" fmla="*/ 260350 h 348"/>
              <a:gd name="T54" fmla="*/ 182321 w 755"/>
              <a:gd name="T55" fmla="*/ 265906 h 348"/>
              <a:gd name="T56" fmla="*/ 210065 w 755"/>
              <a:gd name="T57" fmla="*/ 269875 h 348"/>
              <a:gd name="T58" fmla="*/ 253664 w 755"/>
              <a:gd name="T59" fmla="*/ 274638 h 348"/>
              <a:gd name="T60" fmla="*/ 284579 w 755"/>
              <a:gd name="T61" fmla="*/ 276225 h 348"/>
              <a:gd name="T62" fmla="*/ 314702 w 755"/>
              <a:gd name="T63" fmla="*/ 276225 h 348"/>
              <a:gd name="T64" fmla="*/ 345617 w 755"/>
              <a:gd name="T65" fmla="*/ 274638 h 348"/>
              <a:gd name="T66" fmla="*/ 387630 w 755"/>
              <a:gd name="T67" fmla="*/ 269875 h 348"/>
              <a:gd name="T68" fmla="*/ 415375 w 755"/>
              <a:gd name="T69" fmla="*/ 265906 h 348"/>
              <a:gd name="T70" fmla="*/ 442326 w 755"/>
              <a:gd name="T71" fmla="*/ 260350 h 348"/>
              <a:gd name="T72" fmla="*/ 466107 w 755"/>
              <a:gd name="T73" fmla="*/ 252413 h 348"/>
              <a:gd name="T74" fmla="*/ 489888 w 755"/>
              <a:gd name="T75" fmla="*/ 244475 h 348"/>
              <a:gd name="T76" fmla="*/ 511291 w 755"/>
              <a:gd name="T77" fmla="*/ 236538 h 348"/>
              <a:gd name="T78" fmla="*/ 529523 w 755"/>
              <a:gd name="T79" fmla="*/ 225425 h 348"/>
              <a:gd name="T80" fmla="*/ 546963 w 755"/>
              <a:gd name="T81" fmla="*/ 215106 h 348"/>
              <a:gd name="T82" fmla="*/ 562817 w 755"/>
              <a:gd name="T83" fmla="*/ 204788 h 348"/>
              <a:gd name="T84" fmla="*/ 574707 w 755"/>
              <a:gd name="T85" fmla="*/ 191294 h 348"/>
              <a:gd name="T86" fmla="*/ 585805 w 755"/>
              <a:gd name="T87" fmla="*/ 179387 h 348"/>
              <a:gd name="T88" fmla="*/ 592146 w 755"/>
              <a:gd name="T89" fmla="*/ 165894 h 348"/>
              <a:gd name="T90" fmla="*/ 597695 w 755"/>
              <a:gd name="T91" fmla="*/ 153194 h 348"/>
              <a:gd name="T92" fmla="*/ 598488 w 755"/>
              <a:gd name="T93" fmla="*/ 138113 h 348"/>
              <a:gd name="T94" fmla="*/ 597695 w 755"/>
              <a:gd name="T95" fmla="*/ 123825 h 348"/>
              <a:gd name="T96" fmla="*/ 592146 w 755"/>
              <a:gd name="T97" fmla="*/ 110331 h 348"/>
              <a:gd name="T98" fmla="*/ 585805 w 755"/>
              <a:gd name="T99" fmla="*/ 96837 h 348"/>
              <a:gd name="T100" fmla="*/ 574707 w 755"/>
              <a:gd name="T101" fmla="*/ 84137 h 348"/>
              <a:gd name="T102" fmla="*/ 562817 w 755"/>
              <a:gd name="T103" fmla="*/ 72231 h 348"/>
              <a:gd name="T104" fmla="*/ 546963 w 755"/>
              <a:gd name="T105" fmla="*/ 61119 h 348"/>
              <a:gd name="T106" fmla="*/ 529523 w 755"/>
              <a:gd name="T107" fmla="*/ 50800 h 348"/>
              <a:gd name="T108" fmla="*/ 511291 w 755"/>
              <a:gd name="T109" fmla="*/ 40481 h 348"/>
              <a:gd name="T110" fmla="*/ 489888 w 755"/>
              <a:gd name="T111" fmla="*/ 32544 h 348"/>
              <a:gd name="T112" fmla="*/ 466107 w 755"/>
              <a:gd name="T113" fmla="*/ 24606 h 348"/>
              <a:gd name="T114" fmla="*/ 442326 w 755"/>
              <a:gd name="T115" fmla="*/ 16669 h 348"/>
              <a:gd name="T116" fmla="*/ 415375 w 755"/>
              <a:gd name="T117" fmla="*/ 11112 h 348"/>
              <a:gd name="T118" fmla="*/ 387630 w 755"/>
              <a:gd name="T119" fmla="*/ 5556 h 348"/>
              <a:gd name="T120" fmla="*/ 345617 w 755"/>
              <a:gd name="T121" fmla="*/ 1588 h 348"/>
              <a:gd name="T122" fmla="*/ 314702 w 755"/>
              <a:gd name="T123" fmla="*/ 0 h 3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55"/>
              <a:gd name="T187" fmla="*/ 0 h 348"/>
              <a:gd name="T188" fmla="*/ 755 w 755"/>
              <a:gd name="T189" fmla="*/ 348 h 3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55" h="348">
                <a:moveTo>
                  <a:pt x="377" y="0"/>
                </a:moveTo>
                <a:lnTo>
                  <a:pt x="359" y="0"/>
                </a:lnTo>
                <a:lnTo>
                  <a:pt x="338" y="0"/>
                </a:lnTo>
                <a:lnTo>
                  <a:pt x="320" y="2"/>
                </a:lnTo>
                <a:lnTo>
                  <a:pt x="302" y="4"/>
                </a:lnTo>
                <a:lnTo>
                  <a:pt x="265" y="7"/>
                </a:lnTo>
                <a:lnTo>
                  <a:pt x="248" y="10"/>
                </a:lnTo>
                <a:lnTo>
                  <a:pt x="230" y="14"/>
                </a:lnTo>
                <a:lnTo>
                  <a:pt x="213" y="17"/>
                </a:lnTo>
                <a:lnTo>
                  <a:pt x="198" y="21"/>
                </a:lnTo>
                <a:lnTo>
                  <a:pt x="181" y="26"/>
                </a:lnTo>
                <a:lnTo>
                  <a:pt x="166" y="31"/>
                </a:lnTo>
                <a:lnTo>
                  <a:pt x="151" y="34"/>
                </a:lnTo>
                <a:lnTo>
                  <a:pt x="137" y="41"/>
                </a:lnTo>
                <a:lnTo>
                  <a:pt x="124" y="46"/>
                </a:lnTo>
                <a:lnTo>
                  <a:pt x="111" y="51"/>
                </a:lnTo>
                <a:lnTo>
                  <a:pt x="97" y="57"/>
                </a:lnTo>
                <a:lnTo>
                  <a:pt x="86" y="64"/>
                </a:lnTo>
                <a:lnTo>
                  <a:pt x="74" y="71"/>
                </a:lnTo>
                <a:lnTo>
                  <a:pt x="64" y="77"/>
                </a:lnTo>
                <a:lnTo>
                  <a:pt x="54" y="84"/>
                </a:lnTo>
                <a:lnTo>
                  <a:pt x="45" y="91"/>
                </a:lnTo>
                <a:lnTo>
                  <a:pt x="37" y="99"/>
                </a:lnTo>
                <a:lnTo>
                  <a:pt x="29" y="106"/>
                </a:lnTo>
                <a:lnTo>
                  <a:pt x="22" y="114"/>
                </a:lnTo>
                <a:lnTo>
                  <a:pt x="17" y="122"/>
                </a:lnTo>
                <a:lnTo>
                  <a:pt x="12" y="131"/>
                </a:lnTo>
                <a:lnTo>
                  <a:pt x="7" y="139"/>
                </a:lnTo>
                <a:lnTo>
                  <a:pt x="4" y="147"/>
                </a:lnTo>
                <a:lnTo>
                  <a:pt x="2" y="156"/>
                </a:lnTo>
                <a:lnTo>
                  <a:pt x="0" y="166"/>
                </a:lnTo>
                <a:lnTo>
                  <a:pt x="0" y="174"/>
                </a:lnTo>
                <a:lnTo>
                  <a:pt x="0" y="183"/>
                </a:lnTo>
                <a:lnTo>
                  <a:pt x="2" y="193"/>
                </a:lnTo>
                <a:lnTo>
                  <a:pt x="4" y="201"/>
                </a:lnTo>
                <a:lnTo>
                  <a:pt x="7" y="209"/>
                </a:lnTo>
                <a:lnTo>
                  <a:pt x="12" y="218"/>
                </a:lnTo>
                <a:lnTo>
                  <a:pt x="17" y="226"/>
                </a:lnTo>
                <a:lnTo>
                  <a:pt x="22" y="234"/>
                </a:lnTo>
                <a:lnTo>
                  <a:pt x="29" y="241"/>
                </a:lnTo>
                <a:lnTo>
                  <a:pt x="37" y="249"/>
                </a:lnTo>
                <a:lnTo>
                  <a:pt x="45" y="258"/>
                </a:lnTo>
                <a:lnTo>
                  <a:pt x="54" y="264"/>
                </a:lnTo>
                <a:lnTo>
                  <a:pt x="64" y="271"/>
                </a:lnTo>
                <a:lnTo>
                  <a:pt x="74" y="278"/>
                </a:lnTo>
                <a:lnTo>
                  <a:pt x="86" y="284"/>
                </a:lnTo>
                <a:lnTo>
                  <a:pt x="97" y="291"/>
                </a:lnTo>
                <a:lnTo>
                  <a:pt x="111" y="298"/>
                </a:lnTo>
                <a:lnTo>
                  <a:pt x="124" y="303"/>
                </a:lnTo>
                <a:lnTo>
                  <a:pt x="137" y="308"/>
                </a:lnTo>
                <a:lnTo>
                  <a:pt x="151" y="313"/>
                </a:lnTo>
                <a:lnTo>
                  <a:pt x="166" y="318"/>
                </a:lnTo>
                <a:lnTo>
                  <a:pt x="181" y="323"/>
                </a:lnTo>
                <a:lnTo>
                  <a:pt x="198" y="328"/>
                </a:lnTo>
                <a:lnTo>
                  <a:pt x="213" y="331"/>
                </a:lnTo>
                <a:lnTo>
                  <a:pt x="230" y="335"/>
                </a:lnTo>
                <a:lnTo>
                  <a:pt x="248" y="338"/>
                </a:lnTo>
                <a:lnTo>
                  <a:pt x="265" y="340"/>
                </a:lnTo>
                <a:lnTo>
                  <a:pt x="302" y="345"/>
                </a:lnTo>
                <a:lnTo>
                  <a:pt x="320" y="346"/>
                </a:lnTo>
                <a:lnTo>
                  <a:pt x="338" y="348"/>
                </a:lnTo>
                <a:lnTo>
                  <a:pt x="359" y="348"/>
                </a:lnTo>
                <a:lnTo>
                  <a:pt x="377" y="348"/>
                </a:lnTo>
                <a:lnTo>
                  <a:pt x="397" y="348"/>
                </a:lnTo>
                <a:lnTo>
                  <a:pt x="415" y="348"/>
                </a:lnTo>
                <a:lnTo>
                  <a:pt x="436" y="346"/>
                </a:lnTo>
                <a:lnTo>
                  <a:pt x="454" y="345"/>
                </a:lnTo>
                <a:lnTo>
                  <a:pt x="489" y="340"/>
                </a:lnTo>
                <a:lnTo>
                  <a:pt x="508" y="338"/>
                </a:lnTo>
                <a:lnTo>
                  <a:pt x="524" y="335"/>
                </a:lnTo>
                <a:lnTo>
                  <a:pt x="541" y="331"/>
                </a:lnTo>
                <a:lnTo>
                  <a:pt x="558" y="328"/>
                </a:lnTo>
                <a:lnTo>
                  <a:pt x="573" y="323"/>
                </a:lnTo>
                <a:lnTo>
                  <a:pt x="588" y="318"/>
                </a:lnTo>
                <a:lnTo>
                  <a:pt x="603" y="313"/>
                </a:lnTo>
                <a:lnTo>
                  <a:pt x="618" y="308"/>
                </a:lnTo>
                <a:lnTo>
                  <a:pt x="631" y="303"/>
                </a:lnTo>
                <a:lnTo>
                  <a:pt x="645" y="298"/>
                </a:lnTo>
                <a:lnTo>
                  <a:pt x="657" y="291"/>
                </a:lnTo>
                <a:lnTo>
                  <a:pt x="668" y="284"/>
                </a:lnTo>
                <a:lnTo>
                  <a:pt x="680" y="278"/>
                </a:lnTo>
                <a:lnTo>
                  <a:pt x="690" y="271"/>
                </a:lnTo>
                <a:lnTo>
                  <a:pt x="700" y="264"/>
                </a:lnTo>
                <a:lnTo>
                  <a:pt x="710" y="258"/>
                </a:lnTo>
                <a:lnTo>
                  <a:pt x="719" y="249"/>
                </a:lnTo>
                <a:lnTo>
                  <a:pt x="725" y="241"/>
                </a:lnTo>
                <a:lnTo>
                  <a:pt x="732" y="234"/>
                </a:lnTo>
                <a:lnTo>
                  <a:pt x="739" y="226"/>
                </a:lnTo>
                <a:lnTo>
                  <a:pt x="744" y="218"/>
                </a:lnTo>
                <a:lnTo>
                  <a:pt x="747" y="209"/>
                </a:lnTo>
                <a:lnTo>
                  <a:pt x="750" y="201"/>
                </a:lnTo>
                <a:lnTo>
                  <a:pt x="754" y="193"/>
                </a:lnTo>
                <a:lnTo>
                  <a:pt x="754" y="183"/>
                </a:lnTo>
                <a:lnTo>
                  <a:pt x="755" y="174"/>
                </a:lnTo>
                <a:lnTo>
                  <a:pt x="754" y="166"/>
                </a:lnTo>
                <a:lnTo>
                  <a:pt x="754" y="156"/>
                </a:lnTo>
                <a:lnTo>
                  <a:pt x="750" y="147"/>
                </a:lnTo>
                <a:lnTo>
                  <a:pt x="747" y="139"/>
                </a:lnTo>
                <a:lnTo>
                  <a:pt x="744" y="131"/>
                </a:lnTo>
                <a:lnTo>
                  <a:pt x="739" y="122"/>
                </a:lnTo>
                <a:lnTo>
                  <a:pt x="732" y="114"/>
                </a:lnTo>
                <a:lnTo>
                  <a:pt x="725" y="106"/>
                </a:lnTo>
                <a:lnTo>
                  <a:pt x="719" y="99"/>
                </a:lnTo>
                <a:lnTo>
                  <a:pt x="710" y="91"/>
                </a:lnTo>
                <a:lnTo>
                  <a:pt x="700" y="84"/>
                </a:lnTo>
                <a:lnTo>
                  <a:pt x="690" y="77"/>
                </a:lnTo>
                <a:lnTo>
                  <a:pt x="680" y="71"/>
                </a:lnTo>
                <a:lnTo>
                  <a:pt x="668" y="64"/>
                </a:lnTo>
                <a:lnTo>
                  <a:pt x="657" y="57"/>
                </a:lnTo>
                <a:lnTo>
                  <a:pt x="645" y="51"/>
                </a:lnTo>
                <a:lnTo>
                  <a:pt x="631" y="46"/>
                </a:lnTo>
                <a:lnTo>
                  <a:pt x="618" y="41"/>
                </a:lnTo>
                <a:lnTo>
                  <a:pt x="603" y="34"/>
                </a:lnTo>
                <a:lnTo>
                  <a:pt x="588" y="31"/>
                </a:lnTo>
                <a:lnTo>
                  <a:pt x="573" y="26"/>
                </a:lnTo>
                <a:lnTo>
                  <a:pt x="558" y="21"/>
                </a:lnTo>
                <a:lnTo>
                  <a:pt x="541" y="17"/>
                </a:lnTo>
                <a:lnTo>
                  <a:pt x="524" y="14"/>
                </a:lnTo>
                <a:lnTo>
                  <a:pt x="508" y="10"/>
                </a:lnTo>
                <a:lnTo>
                  <a:pt x="489" y="7"/>
                </a:lnTo>
                <a:lnTo>
                  <a:pt x="454" y="4"/>
                </a:lnTo>
                <a:lnTo>
                  <a:pt x="436" y="2"/>
                </a:lnTo>
                <a:lnTo>
                  <a:pt x="415" y="0"/>
                </a:lnTo>
                <a:lnTo>
                  <a:pt x="397" y="0"/>
                </a:lnTo>
                <a:lnTo>
                  <a:pt x="377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0" name="Freeform 70"/>
          <p:cNvSpPr>
            <a:spLocks/>
          </p:cNvSpPr>
          <p:nvPr/>
        </p:nvSpPr>
        <p:spPr bwMode="auto">
          <a:xfrm>
            <a:off x="4505325" y="2485470"/>
            <a:ext cx="598488" cy="276225"/>
          </a:xfrm>
          <a:custGeom>
            <a:avLst/>
            <a:gdLst>
              <a:gd name="T0" fmla="*/ 284579 w 755"/>
              <a:gd name="T1" fmla="*/ 0 h 348"/>
              <a:gd name="T2" fmla="*/ 253664 w 755"/>
              <a:gd name="T3" fmla="*/ 1588 h 348"/>
              <a:gd name="T4" fmla="*/ 210065 w 755"/>
              <a:gd name="T5" fmla="*/ 5556 h 348"/>
              <a:gd name="T6" fmla="*/ 182321 w 755"/>
              <a:gd name="T7" fmla="*/ 11112 h 348"/>
              <a:gd name="T8" fmla="*/ 156954 w 755"/>
              <a:gd name="T9" fmla="*/ 16669 h 348"/>
              <a:gd name="T10" fmla="*/ 131588 w 755"/>
              <a:gd name="T11" fmla="*/ 24606 h 348"/>
              <a:gd name="T12" fmla="*/ 108600 w 755"/>
              <a:gd name="T13" fmla="*/ 32544 h 348"/>
              <a:gd name="T14" fmla="*/ 87990 w 755"/>
              <a:gd name="T15" fmla="*/ 40481 h 348"/>
              <a:gd name="T16" fmla="*/ 68172 w 755"/>
              <a:gd name="T17" fmla="*/ 50800 h 348"/>
              <a:gd name="T18" fmla="*/ 50733 w 755"/>
              <a:gd name="T19" fmla="*/ 61119 h 348"/>
              <a:gd name="T20" fmla="*/ 35671 w 755"/>
              <a:gd name="T21" fmla="*/ 72231 h 348"/>
              <a:gd name="T22" fmla="*/ 22988 w 755"/>
              <a:gd name="T23" fmla="*/ 84137 h 348"/>
              <a:gd name="T24" fmla="*/ 13476 w 755"/>
              <a:gd name="T25" fmla="*/ 96837 h 348"/>
              <a:gd name="T26" fmla="*/ 5549 w 755"/>
              <a:gd name="T27" fmla="*/ 110331 h 348"/>
              <a:gd name="T28" fmla="*/ 1585 w 755"/>
              <a:gd name="T29" fmla="*/ 123825 h 348"/>
              <a:gd name="T30" fmla="*/ 0 w 755"/>
              <a:gd name="T31" fmla="*/ 138113 h 348"/>
              <a:gd name="T32" fmla="*/ 1585 w 755"/>
              <a:gd name="T33" fmla="*/ 153194 h 348"/>
              <a:gd name="T34" fmla="*/ 5549 w 755"/>
              <a:gd name="T35" fmla="*/ 165894 h 348"/>
              <a:gd name="T36" fmla="*/ 13476 w 755"/>
              <a:gd name="T37" fmla="*/ 179387 h 348"/>
              <a:gd name="T38" fmla="*/ 22988 w 755"/>
              <a:gd name="T39" fmla="*/ 191294 h 348"/>
              <a:gd name="T40" fmla="*/ 35671 w 755"/>
              <a:gd name="T41" fmla="*/ 204788 h 348"/>
              <a:gd name="T42" fmla="*/ 50733 w 755"/>
              <a:gd name="T43" fmla="*/ 215106 h 348"/>
              <a:gd name="T44" fmla="*/ 68172 w 755"/>
              <a:gd name="T45" fmla="*/ 225425 h 348"/>
              <a:gd name="T46" fmla="*/ 87990 w 755"/>
              <a:gd name="T47" fmla="*/ 236538 h 348"/>
              <a:gd name="T48" fmla="*/ 108600 w 755"/>
              <a:gd name="T49" fmla="*/ 244475 h 348"/>
              <a:gd name="T50" fmla="*/ 131588 w 755"/>
              <a:gd name="T51" fmla="*/ 252413 h 348"/>
              <a:gd name="T52" fmla="*/ 156954 w 755"/>
              <a:gd name="T53" fmla="*/ 260350 h 348"/>
              <a:gd name="T54" fmla="*/ 182321 w 755"/>
              <a:gd name="T55" fmla="*/ 265906 h 348"/>
              <a:gd name="T56" fmla="*/ 210065 w 755"/>
              <a:gd name="T57" fmla="*/ 269875 h 348"/>
              <a:gd name="T58" fmla="*/ 253664 w 755"/>
              <a:gd name="T59" fmla="*/ 274638 h 348"/>
              <a:gd name="T60" fmla="*/ 284579 w 755"/>
              <a:gd name="T61" fmla="*/ 276225 h 348"/>
              <a:gd name="T62" fmla="*/ 314702 w 755"/>
              <a:gd name="T63" fmla="*/ 276225 h 348"/>
              <a:gd name="T64" fmla="*/ 345617 w 755"/>
              <a:gd name="T65" fmla="*/ 274638 h 348"/>
              <a:gd name="T66" fmla="*/ 387630 w 755"/>
              <a:gd name="T67" fmla="*/ 269875 h 348"/>
              <a:gd name="T68" fmla="*/ 415375 w 755"/>
              <a:gd name="T69" fmla="*/ 265906 h 348"/>
              <a:gd name="T70" fmla="*/ 442326 w 755"/>
              <a:gd name="T71" fmla="*/ 260350 h 348"/>
              <a:gd name="T72" fmla="*/ 466107 w 755"/>
              <a:gd name="T73" fmla="*/ 252413 h 348"/>
              <a:gd name="T74" fmla="*/ 489888 w 755"/>
              <a:gd name="T75" fmla="*/ 244475 h 348"/>
              <a:gd name="T76" fmla="*/ 511291 w 755"/>
              <a:gd name="T77" fmla="*/ 236538 h 348"/>
              <a:gd name="T78" fmla="*/ 529523 w 755"/>
              <a:gd name="T79" fmla="*/ 225425 h 348"/>
              <a:gd name="T80" fmla="*/ 546963 w 755"/>
              <a:gd name="T81" fmla="*/ 215106 h 348"/>
              <a:gd name="T82" fmla="*/ 562817 w 755"/>
              <a:gd name="T83" fmla="*/ 204788 h 348"/>
              <a:gd name="T84" fmla="*/ 574707 w 755"/>
              <a:gd name="T85" fmla="*/ 191294 h 348"/>
              <a:gd name="T86" fmla="*/ 585805 w 755"/>
              <a:gd name="T87" fmla="*/ 179387 h 348"/>
              <a:gd name="T88" fmla="*/ 592146 w 755"/>
              <a:gd name="T89" fmla="*/ 165894 h 348"/>
              <a:gd name="T90" fmla="*/ 597695 w 755"/>
              <a:gd name="T91" fmla="*/ 153194 h 348"/>
              <a:gd name="T92" fmla="*/ 598488 w 755"/>
              <a:gd name="T93" fmla="*/ 138113 h 348"/>
              <a:gd name="T94" fmla="*/ 597695 w 755"/>
              <a:gd name="T95" fmla="*/ 123825 h 348"/>
              <a:gd name="T96" fmla="*/ 592146 w 755"/>
              <a:gd name="T97" fmla="*/ 110331 h 348"/>
              <a:gd name="T98" fmla="*/ 585805 w 755"/>
              <a:gd name="T99" fmla="*/ 96837 h 348"/>
              <a:gd name="T100" fmla="*/ 574707 w 755"/>
              <a:gd name="T101" fmla="*/ 84137 h 348"/>
              <a:gd name="T102" fmla="*/ 562817 w 755"/>
              <a:gd name="T103" fmla="*/ 72231 h 348"/>
              <a:gd name="T104" fmla="*/ 546963 w 755"/>
              <a:gd name="T105" fmla="*/ 61119 h 348"/>
              <a:gd name="T106" fmla="*/ 529523 w 755"/>
              <a:gd name="T107" fmla="*/ 50800 h 348"/>
              <a:gd name="T108" fmla="*/ 511291 w 755"/>
              <a:gd name="T109" fmla="*/ 40481 h 348"/>
              <a:gd name="T110" fmla="*/ 489888 w 755"/>
              <a:gd name="T111" fmla="*/ 32544 h 348"/>
              <a:gd name="T112" fmla="*/ 466107 w 755"/>
              <a:gd name="T113" fmla="*/ 24606 h 348"/>
              <a:gd name="T114" fmla="*/ 442326 w 755"/>
              <a:gd name="T115" fmla="*/ 16669 h 348"/>
              <a:gd name="T116" fmla="*/ 415375 w 755"/>
              <a:gd name="T117" fmla="*/ 11112 h 348"/>
              <a:gd name="T118" fmla="*/ 387630 w 755"/>
              <a:gd name="T119" fmla="*/ 5556 h 348"/>
              <a:gd name="T120" fmla="*/ 345617 w 755"/>
              <a:gd name="T121" fmla="*/ 1588 h 348"/>
              <a:gd name="T122" fmla="*/ 314702 w 755"/>
              <a:gd name="T123" fmla="*/ 0 h 3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55"/>
              <a:gd name="T187" fmla="*/ 0 h 348"/>
              <a:gd name="T188" fmla="*/ 755 w 755"/>
              <a:gd name="T189" fmla="*/ 348 h 3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55" h="348">
                <a:moveTo>
                  <a:pt x="377" y="0"/>
                </a:moveTo>
                <a:lnTo>
                  <a:pt x="359" y="0"/>
                </a:lnTo>
                <a:lnTo>
                  <a:pt x="338" y="0"/>
                </a:lnTo>
                <a:lnTo>
                  <a:pt x="320" y="2"/>
                </a:lnTo>
                <a:lnTo>
                  <a:pt x="302" y="4"/>
                </a:lnTo>
                <a:lnTo>
                  <a:pt x="265" y="7"/>
                </a:lnTo>
                <a:lnTo>
                  <a:pt x="248" y="10"/>
                </a:lnTo>
                <a:lnTo>
                  <a:pt x="230" y="14"/>
                </a:lnTo>
                <a:lnTo>
                  <a:pt x="213" y="17"/>
                </a:lnTo>
                <a:lnTo>
                  <a:pt x="198" y="21"/>
                </a:lnTo>
                <a:lnTo>
                  <a:pt x="181" y="26"/>
                </a:lnTo>
                <a:lnTo>
                  <a:pt x="166" y="31"/>
                </a:lnTo>
                <a:lnTo>
                  <a:pt x="151" y="34"/>
                </a:lnTo>
                <a:lnTo>
                  <a:pt x="137" y="41"/>
                </a:lnTo>
                <a:lnTo>
                  <a:pt x="124" y="46"/>
                </a:lnTo>
                <a:lnTo>
                  <a:pt x="111" y="51"/>
                </a:lnTo>
                <a:lnTo>
                  <a:pt x="97" y="57"/>
                </a:lnTo>
                <a:lnTo>
                  <a:pt x="86" y="64"/>
                </a:lnTo>
                <a:lnTo>
                  <a:pt x="74" y="71"/>
                </a:lnTo>
                <a:lnTo>
                  <a:pt x="64" y="77"/>
                </a:lnTo>
                <a:lnTo>
                  <a:pt x="54" y="84"/>
                </a:lnTo>
                <a:lnTo>
                  <a:pt x="45" y="91"/>
                </a:lnTo>
                <a:lnTo>
                  <a:pt x="37" y="99"/>
                </a:lnTo>
                <a:lnTo>
                  <a:pt x="29" y="106"/>
                </a:lnTo>
                <a:lnTo>
                  <a:pt x="22" y="114"/>
                </a:lnTo>
                <a:lnTo>
                  <a:pt x="17" y="122"/>
                </a:lnTo>
                <a:lnTo>
                  <a:pt x="12" y="131"/>
                </a:lnTo>
                <a:lnTo>
                  <a:pt x="7" y="139"/>
                </a:lnTo>
                <a:lnTo>
                  <a:pt x="4" y="147"/>
                </a:lnTo>
                <a:lnTo>
                  <a:pt x="2" y="156"/>
                </a:lnTo>
                <a:lnTo>
                  <a:pt x="0" y="166"/>
                </a:lnTo>
                <a:lnTo>
                  <a:pt x="0" y="174"/>
                </a:lnTo>
                <a:lnTo>
                  <a:pt x="0" y="183"/>
                </a:lnTo>
                <a:lnTo>
                  <a:pt x="2" y="193"/>
                </a:lnTo>
                <a:lnTo>
                  <a:pt x="4" y="201"/>
                </a:lnTo>
                <a:lnTo>
                  <a:pt x="7" y="209"/>
                </a:lnTo>
                <a:lnTo>
                  <a:pt x="12" y="218"/>
                </a:lnTo>
                <a:lnTo>
                  <a:pt x="17" y="226"/>
                </a:lnTo>
                <a:lnTo>
                  <a:pt x="22" y="234"/>
                </a:lnTo>
                <a:lnTo>
                  <a:pt x="29" y="241"/>
                </a:lnTo>
                <a:lnTo>
                  <a:pt x="37" y="249"/>
                </a:lnTo>
                <a:lnTo>
                  <a:pt x="45" y="258"/>
                </a:lnTo>
                <a:lnTo>
                  <a:pt x="54" y="264"/>
                </a:lnTo>
                <a:lnTo>
                  <a:pt x="64" y="271"/>
                </a:lnTo>
                <a:lnTo>
                  <a:pt x="74" y="278"/>
                </a:lnTo>
                <a:lnTo>
                  <a:pt x="86" y="284"/>
                </a:lnTo>
                <a:lnTo>
                  <a:pt x="97" y="291"/>
                </a:lnTo>
                <a:lnTo>
                  <a:pt x="111" y="298"/>
                </a:lnTo>
                <a:lnTo>
                  <a:pt x="124" y="303"/>
                </a:lnTo>
                <a:lnTo>
                  <a:pt x="137" y="308"/>
                </a:lnTo>
                <a:lnTo>
                  <a:pt x="151" y="313"/>
                </a:lnTo>
                <a:lnTo>
                  <a:pt x="166" y="318"/>
                </a:lnTo>
                <a:lnTo>
                  <a:pt x="181" y="323"/>
                </a:lnTo>
                <a:lnTo>
                  <a:pt x="198" y="328"/>
                </a:lnTo>
                <a:lnTo>
                  <a:pt x="213" y="331"/>
                </a:lnTo>
                <a:lnTo>
                  <a:pt x="230" y="335"/>
                </a:lnTo>
                <a:lnTo>
                  <a:pt x="248" y="338"/>
                </a:lnTo>
                <a:lnTo>
                  <a:pt x="265" y="340"/>
                </a:lnTo>
                <a:lnTo>
                  <a:pt x="302" y="345"/>
                </a:lnTo>
                <a:lnTo>
                  <a:pt x="320" y="346"/>
                </a:lnTo>
                <a:lnTo>
                  <a:pt x="338" y="348"/>
                </a:lnTo>
                <a:lnTo>
                  <a:pt x="359" y="348"/>
                </a:lnTo>
                <a:lnTo>
                  <a:pt x="377" y="348"/>
                </a:lnTo>
                <a:lnTo>
                  <a:pt x="397" y="348"/>
                </a:lnTo>
                <a:lnTo>
                  <a:pt x="415" y="348"/>
                </a:lnTo>
                <a:lnTo>
                  <a:pt x="436" y="346"/>
                </a:lnTo>
                <a:lnTo>
                  <a:pt x="454" y="345"/>
                </a:lnTo>
                <a:lnTo>
                  <a:pt x="489" y="340"/>
                </a:lnTo>
                <a:lnTo>
                  <a:pt x="508" y="338"/>
                </a:lnTo>
                <a:lnTo>
                  <a:pt x="524" y="335"/>
                </a:lnTo>
                <a:lnTo>
                  <a:pt x="541" y="331"/>
                </a:lnTo>
                <a:lnTo>
                  <a:pt x="558" y="328"/>
                </a:lnTo>
                <a:lnTo>
                  <a:pt x="573" y="323"/>
                </a:lnTo>
                <a:lnTo>
                  <a:pt x="588" y="318"/>
                </a:lnTo>
                <a:lnTo>
                  <a:pt x="603" y="313"/>
                </a:lnTo>
                <a:lnTo>
                  <a:pt x="618" y="308"/>
                </a:lnTo>
                <a:lnTo>
                  <a:pt x="631" y="303"/>
                </a:lnTo>
                <a:lnTo>
                  <a:pt x="645" y="298"/>
                </a:lnTo>
                <a:lnTo>
                  <a:pt x="657" y="291"/>
                </a:lnTo>
                <a:lnTo>
                  <a:pt x="668" y="284"/>
                </a:lnTo>
                <a:lnTo>
                  <a:pt x="680" y="278"/>
                </a:lnTo>
                <a:lnTo>
                  <a:pt x="690" y="271"/>
                </a:lnTo>
                <a:lnTo>
                  <a:pt x="700" y="264"/>
                </a:lnTo>
                <a:lnTo>
                  <a:pt x="710" y="258"/>
                </a:lnTo>
                <a:lnTo>
                  <a:pt x="719" y="249"/>
                </a:lnTo>
                <a:lnTo>
                  <a:pt x="725" y="241"/>
                </a:lnTo>
                <a:lnTo>
                  <a:pt x="732" y="234"/>
                </a:lnTo>
                <a:lnTo>
                  <a:pt x="739" y="226"/>
                </a:lnTo>
                <a:lnTo>
                  <a:pt x="744" y="218"/>
                </a:lnTo>
                <a:lnTo>
                  <a:pt x="747" y="209"/>
                </a:lnTo>
                <a:lnTo>
                  <a:pt x="750" y="201"/>
                </a:lnTo>
                <a:lnTo>
                  <a:pt x="754" y="193"/>
                </a:lnTo>
                <a:lnTo>
                  <a:pt x="754" y="183"/>
                </a:lnTo>
                <a:lnTo>
                  <a:pt x="755" y="174"/>
                </a:lnTo>
                <a:lnTo>
                  <a:pt x="754" y="166"/>
                </a:lnTo>
                <a:lnTo>
                  <a:pt x="754" y="156"/>
                </a:lnTo>
                <a:lnTo>
                  <a:pt x="750" y="147"/>
                </a:lnTo>
                <a:lnTo>
                  <a:pt x="747" y="139"/>
                </a:lnTo>
                <a:lnTo>
                  <a:pt x="744" y="131"/>
                </a:lnTo>
                <a:lnTo>
                  <a:pt x="739" y="122"/>
                </a:lnTo>
                <a:lnTo>
                  <a:pt x="732" y="114"/>
                </a:lnTo>
                <a:lnTo>
                  <a:pt x="725" y="106"/>
                </a:lnTo>
                <a:lnTo>
                  <a:pt x="719" y="99"/>
                </a:lnTo>
                <a:lnTo>
                  <a:pt x="710" y="91"/>
                </a:lnTo>
                <a:lnTo>
                  <a:pt x="700" y="84"/>
                </a:lnTo>
                <a:lnTo>
                  <a:pt x="690" y="77"/>
                </a:lnTo>
                <a:lnTo>
                  <a:pt x="680" y="71"/>
                </a:lnTo>
                <a:lnTo>
                  <a:pt x="668" y="64"/>
                </a:lnTo>
                <a:lnTo>
                  <a:pt x="657" y="57"/>
                </a:lnTo>
                <a:lnTo>
                  <a:pt x="645" y="51"/>
                </a:lnTo>
                <a:lnTo>
                  <a:pt x="631" y="46"/>
                </a:lnTo>
                <a:lnTo>
                  <a:pt x="618" y="41"/>
                </a:lnTo>
                <a:lnTo>
                  <a:pt x="603" y="34"/>
                </a:lnTo>
                <a:lnTo>
                  <a:pt x="588" y="31"/>
                </a:lnTo>
                <a:lnTo>
                  <a:pt x="573" y="26"/>
                </a:lnTo>
                <a:lnTo>
                  <a:pt x="558" y="21"/>
                </a:lnTo>
                <a:lnTo>
                  <a:pt x="541" y="17"/>
                </a:lnTo>
                <a:lnTo>
                  <a:pt x="524" y="14"/>
                </a:lnTo>
                <a:lnTo>
                  <a:pt x="508" y="10"/>
                </a:lnTo>
                <a:lnTo>
                  <a:pt x="489" y="7"/>
                </a:lnTo>
                <a:lnTo>
                  <a:pt x="454" y="4"/>
                </a:lnTo>
                <a:lnTo>
                  <a:pt x="436" y="2"/>
                </a:lnTo>
                <a:lnTo>
                  <a:pt x="415" y="0"/>
                </a:lnTo>
                <a:lnTo>
                  <a:pt x="397" y="0"/>
                </a:lnTo>
                <a:lnTo>
                  <a:pt x="377" y="0"/>
                </a:lnTo>
              </a:path>
            </a:pathLst>
          </a:custGeom>
          <a:solidFill>
            <a:srgbClr val="CCFF99"/>
          </a:solidFill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1" name="Rectangle 71"/>
          <p:cNvSpPr>
            <a:spLocks noChangeArrowheads="1"/>
          </p:cNvSpPr>
          <p:nvPr/>
        </p:nvSpPr>
        <p:spPr bwMode="auto">
          <a:xfrm>
            <a:off x="4643438" y="2534683"/>
            <a:ext cx="24205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SLF</a:t>
            </a:r>
            <a:endParaRPr kumimoji="0" lang="pl-PL" sz="1800" b="1">
              <a:latin typeface="+mj-lt"/>
            </a:endParaRPr>
          </a:p>
        </p:txBody>
      </p:sp>
      <p:sp>
        <p:nvSpPr>
          <p:cNvPr id="130122" name="Line 72"/>
          <p:cNvSpPr>
            <a:spLocks noChangeShapeType="1"/>
          </p:cNvSpPr>
          <p:nvPr/>
        </p:nvSpPr>
        <p:spPr bwMode="auto">
          <a:xfrm>
            <a:off x="5113338" y="2628345"/>
            <a:ext cx="244475" cy="5715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3" name="Line 73"/>
          <p:cNvSpPr>
            <a:spLocks noChangeShapeType="1"/>
          </p:cNvSpPr>
          <p:nvPr/>
        </p:nvSpPr>
        <p:spPr bwMode="auto">
          <a:xfrm>
            <a:off x="7553325" y="5381070"/>
            <a:ext cx="1588" cy="66675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4" name="Line 74"/>
          <p:cNvSpPr>
            <a:spLocks noChangeShapeType="1"/>
          </p:cNvSpPr>
          <p:nvPr/>
        </p:nvSpPr>
        <p:spPr bwMode="auto">
          <a:xfrm flipV="1">
            <a:off x="3711575" y="1801258"/>
            <a:ext cx="1401763" cy="91122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5" name="Freeform 75"/>
          <p:cNvSpPr>
            <a:spLocks/>
          </p:cNvSpPr>
          <p:nvPr/>
        </p:nvSpPr>
        <p:spPr bwMode="auto">
          <a:xfrm>
            <a:off x="6699250" y="1317070"/>
            <a:ext cx="1403350" cy="484188"/>
          </a:xfrm>
          <a:custGeom>
            <a:avLst/>
            <a:gdLst>
              <a:gd name="T0" fmla="*/ 73025 w 1768"/>
              <a:gd name="T1" fmla="*/ 0 h 612"/>
              <a:gd name="T2" fmla="*/ 57150 w 1768"/>
              <a:gd name="T3" fmla="*/ 3165 h 612"/>
              <a:gd name="T4" fmla="*/ 42069 w 1768"/>
              <a:gd name="T5" fmla="*/ 9494 h 612"/>
              <a:gd name="T6" fmla="*/ 29369 w 1768"/>
              <a:gd name="T7" fmla="*/ 18988 h 612"/>
              <a:gd name="T8" fmla="*/ 18256 w 1768"/>
              <a:gd name="T9" fmla="*/ 29273 h 612"/>
              <a:gd name="T10" fmla="*/ 9525 w 1768"/>
              <a:gd name="T11" fmla="*/ 42722 h 612"/>
              <a:gd name="T12" fmla="*/ 3969 w 1768"/>
              <a:gd name="T13" fmla="*/ 56963 h 612"/>
              <a:gd name="T14" fmla="*/ 0 w 1768"/>
              <a:gd name="T15" fmla="*/ 72786 h 612"/>
              <a:gd name="T16" fmla="*/ 0 w 1768"/>
              <a:gd name="T17" fmla="*/ 403490 h 612"/>
              <a:gd name="T18" fmla="*/ 794 w 1768"/>
              <a:gd name="T19" fmla="*/ 419313 h 612"/>
              <a:gd name="T20" fmla="*/ 6350 w 1768"/>
              <a:gd name="T21" fmla="*/ 435136 h 612"/>
              <a:gd name="T22" fmla="*/ 13494 w 1768"/>
              <a:gd name="T23" fmla="*/ 447795 h 612"/>
              <a:gd name="T24" fmla="*/ 23812 w 1768"/>
              <a:gd name="T25" fmla="*/ 460453 h 612"/>
              <a:gd name="T26" fmla="*/ 35719 w 1768"/>
              <a:gd name="T27" fmla="*/ 470738 h 612"/>
              <a:gd name="T28" fmla="*/ 49212 w 1768"/>
              <a:gd name="T29" fmla="*/ 477068 h 612"/>
              <a:gd name="T30" fmla="*/ 65088 w 1768"/>
              <a:gd name="T31" fmla="*/ 482606 h 612"/>
              <a:gd name="T32" fmla="*/ 80963 w 1768"/>
              <a:gd name="T33" fmla="*/ 484188 h 612"/>
              <a:gd name="T34" fmla="*/ 1330325 w 1768"/>
              <a:gd name="T35" fmla="*/ 484188 h 612"/>
              <a:gd name="T36" fmla="*/ 1346200 w 1768"/>
              <a:gd name="T37" fmla="*/ 481023 h 612"/>
              <a:gd name="T38" fmla="*/ 1361281 w 1768"/>
              <a:gd name="T39" fmla="*/ 474694 h 612"/>
              <a:gd name="T40" fmla="*/ 1373981 w 1768"/>
              <a:gd name="T41" fmla="*/ 465200 h 612"/>
              <a:gd name="T42" fmla="*/ 1385094 w 1768"/>
              <a:gd name="T43" fmla="*/ 454915 h 612"/>
              <a:gd name="T44" fmla="*/ 1393825 w 1768"/>
              <a:gd name="T45" fmla="*/ 441466 h 612"/>
              <a:gd name="T46" fmla="*/ 1399381 w 1768"/>
              <a:gd name="T47" fmla="*/ 427225 h 612"/>
              <a:gd name="T48" fmla="*/ 1403350 w 1768"/>
              <a:gd name="T49" fmla="*/ 411402 h 612"/>
              <a:gd name="T50" fmla="*/ 1403350 w 1768"/>
              <a:gd name="T51" fmla="*/ 80698 h 612"/>
              <a:gd name="T52" fmla="*/ 1401763 w 1768"/>
              <a:gd name="T53" fmla="*/ 63293 h 612"/>
              <a:gd name="T54" fmla="*/ 1397000 w 1768"/>
              <a:gd name="T55" fmla="*/ 49052 h 612"/>
              <a:gd name="T56" fmla="*/ 1389856 w 1768"/>
              <a:gd name="T57" fmla="*/ 35602 h 612"/>
              <a:gd name="T58" fmla="*/ 1379538 w 1768"/>
              <a:gd name="T59" fmla="*/ 22944 h 612"/>
              <a:gd name="T60" fmla="*/ 1367631 w 1768"/>
              <a:gd name="T61" fmla="*/ 13450 h 612"/>
              <a:gd name="T62" fmla="*/ 1354138 w 1768"/>
              <a:gd name="T63" fmla="*/ 5538 h 612"/>
              <a:gd name="T64" fmla="*/ 1338263 w 1768"/>
              <a:gd name="T65" fmla="*/ 1582 h 612"/>
              <a:gd name="T66" fmla="*/ 1322388 w 1768"/>
              <a:gd name="T67" fmla="*/ 0 h 61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768"/>
              <a:gd name="T103" fmla="*/ 0 h 612"/>
              <a:gd name="T104" fmla="*/ 1768 w 1768"/>
              <a:gd name="T105" fmla="*/ 612 h 61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768" h="612">
                <a:moveTo>
                  <a:pt x="102" y="0"/>
                </a:moveTo>
                <a:lnTo>
                  <a:pt x="92" y="0"/>
                </a:lnTo>
                <a:lnTo>
                  <a:pt x="82" y="2"/>
                </a:lnTo>
                <a:lnTo>
                  <a:pt x="72" y="4"/>
                </a:lnTo>
                <a:lnTo>
                  <a:pt x="62" y="7"/>
                </a:lnTo>
                <a:lnTo>
                  <a:pt x="53" y="12"/>
                </a:lnTo>
                <a:lnTo>
                  <a:pt x="45" y="17"/>
                </a:lnTo>
                <a:lnTo>
                  <a:pt x="37" y="24"/>
                </a:lnTo>
                <a:lnTo>
                  <a:pt x="30" y="29"/>
                </a:lnTo>
                <a:lnTo>
                  <a:pt x="23" y="37"/>
                </a:lnTo>
                <a:lnTo>
                  <a:pt x="17" y="45"/>
                </a:lnTo>
                <a:lnTo>
                  <a:pt x="12" y="54"/>
                </a:lnTo>
                <a:lnTo>
                  <a:pt x="8" y="62"/>
                </a:lnTo>
                <a:lnTo>
                  <a:pt x="5" y="72"/>
                </a:lnTo>
                <a:lnTo>
                  <a:pt x="1" y="80"/>
                </a:lnTo>
                <a:lnTo>
                  <a:pt x="0" y="92"/>
                </a:lnTo>
                <a:lnTo>
                  <a:pt x="0" y="102"/>
                </a:lnTo>
                <a:lnTo>
                  <a:pt x="0" y="510"/>
                </a:lnTo>
                <a:lnTo>
                  <a:pt x="0" y="520"/>
                </a:lnTo>
                <a:lnTo>
                  <a:pt x="1" y="530"/>
                </a:lnTo>
                <a:lnTo>
                  <a:pt x="5" y="540"/>
                </a:lnTo>
                <a:lnTo>
                  <a:pt x="8" y="550"/>
                </a:lnTo>
                <a:lnTo>
                  <a:pt x="12" y="558"/>
                </a:lnTo>
                <a:lnTo>
                  <a:pt x="17" y="566"/>
                </a:lnTo>
                <a:lnTo>
                  <a:pt x="23" y="575"/>
                </a:lnTo>
                <a:lnTo>
                  <a:pt x="30" y="582"/>
                </a:lnTo>
                <a:lnTo>
                  <a:pt x="37" y="588"/>
                </a:lnTo>
                <a:lnTo>
                  <a:pt x="45" y="595"/>
                </a:lnTo>
                <a:lnTo>
                  <a:pt x="53" y="600"/>
                </a:lnTo>
                <a:lnTo>
                  <a:pt x="62" y="603"/>
                </a:lnTo>
                <a:lnTo>
                  <a:pt x="72" y="608"/>
                </a:lnTo>
                <a:lnTo>
                  <a:pt x="82" y="610"/>
                </a:lnTo>
                <a:lnTo>
                  <a:pt x="92" y="612"/>
                </a:lnTo>
                <a:lnTo>
                  <a:pt x="102" y="612"/>
                </a:lnTo>
                <a:lnTo>
                  <a:pt x="1666" y="612"/>
                </a:lnTo>
                <a:lnTo>
                  <a:pt x="1676" y="612"/>
                </a:lnTo>
                <a:lnTo>
                  <a:pt x="1686" y="610"/>
                </a:lnTo>
                <a:lnTo>
                  <a:pt x="1696" y="608"/>
                </a:lnTo>
                <a:lnTo>
                  <a:pt x="1706" y="603"/>
                </a:lnTo>
                <a:lnTo>
                  <a:pt x="1715" y="600"/>
                </a:lnTo>
                <a:lnTo>
                  <a:pt x="1723" y="595"/>
                </a:lnTo>
                <a:lnTo>
                  <a:pt x="1731" y="588"/>
                </a:lnTo>
                <a:lnTo>
                  <a:pt x="1738" y="582"/>
                </a:lnTo>
                <a:lnTo>
                  <a:pt x="1745" y="575"/>
                </a:lnTo>
                <a:lnTo>
                  <a:pt x="1751" y="566"/>
                </a:lnTo>
                <a:lnTo>
                  <a:pt x="1756" y="558"/>
                </a:lnTo>
                <a:lnTo>
                  <a:pt x="1760" y="550"/>
                </a:lnTo>
                <a:lnTo>
                  <a:pt x="1763" y="540"/>
                </a:lnTo>
                <a:lnTo>
                  <a:pt x="1766" y="530"/>
                </a:lnTo>
                <a:lnTo>
                  <a:pt x="1768" y="520"/>
                </a:lnTo>
                <a:lnTo>
                  <a:pt x="1768" y="510"/>
                </a:lnTo>
                <a:lnTo>
                  <a:pt x="1768" y="102"/>
                </a:lnTo>
                <a:lnTo>
                  <a:pt x="1768" y="92"/>
                </a:lnTo>
                <a:lnTo>
                  <a:pt x="1766" y="80"/>
                </a:lnTo>
                <a:lnTo>
                  <a:pt x="1763" y="72"/>
                </a:lnTo>
                <a:lnTo>
                  <a:pt x="1760" y="62"/>
                </a:lnTo>
                <a:lnTo>
                  <a:pt x="1756" y="54"/>
                </a:lnTo>
                <a:lnTo>
                  <a:pt x="1751" y="45"/>
                </a:lnTo>
                <a:lnTo>
                  <a:pt x="1745" y="37"/>
                </a:lnTo>
                <a:lnTo>
                  <a:pt x="1738" y="29"/>
                </a:lnTo>
                <a:lnTo>
                  <a:pt x="1731" y="24"/>
                </a:lnTo>
                <a:lnTo>
                  <a:pt x="1723" y="17"/>
                </a:lnTo>
                <a:lnTo>
                  <a:pt x="1715" y="12"/>
                </a:lnTo>
                <a:lnTo>
                  <a:pt x="1706" y="7"/>
                </a:lnTo>
                <a:lnTo>
                  <a:pt x="1696" y="4"/>
                </a:lnTo>
                <a:lnTo>
                  <a:pt x="1686" y="2"/>
                </a:lnTo>
                <a:lnTo>
                  <a:pt x="1676" y="0"/>
                </a:lnTo>
                <a:lnTo>
                  <a:pt x="1666" y="0"/>
                </a:lnTo>
                <a:lnTo>
                  <a:pt x="102" y="0"/>
                </a:lnTo>
                <a:close/>
              </a:path>
            </a:pathLst>
          </a:custGeom>
          <a:solidFill>
            <a:srgbClr val="CCFF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6" name="Freeform 76"/>
          <p:cNvSpPr>
            <a:spLocks/>
          </p:cNvSpPr>
          <p:nvPr/>
        </p:nvSpPr>
        <p:spPr bwMode="auto">
          <a:xfrm>
            <a:off x="6699250" y="1317070"/>
            <a:ext cx="1403350" cy="484188"/>
          </a:xfrm>
          <a:custGeom>
            <a:avLst/>
            <a:gdLst>
              <a:gd name="T0" fmla="*/ 73025 w 1768"/>
              <a:gd name="T1" fmla="*/ 0 h 612"/>
              <a:gd name="T2" fmla="*/ 57150 w 1768"/>
              <a:gd name="T3" fmla="*/ 3165 h 612"/>
              <a:gd name="T4" fmla="*/ 42069 w 1768"/>
              <a:gd name="T5" fmla="*/ 9494 h 612"/>
              <a:gd name="T6" fmla="*/ 29369 w 1768"/>
              <a:gd name="T7" fmla="*/ 18988 h 612"/>
              <a:gd name="T8" fmla="*/ 18256 w 1768"/>
              <a:gd name="T9" fmla="*/ 29273 h 612"/>
              <a:gd name="T10" fmla="*/ 9525 w 1768"/>
              <a:gd name="T11" fmla="*/ 42722 h 612"/>
              <a:gd name="T12" fmla="*/ 3969 w 1768"/>
              <a:gd name="T13" fmla="*/ 56963 h 612"/>
              <a:gd name="T14" fmla="*/ 0 w 1768"/>
              <a:gd name="T15" fmla="*/ 72786 h 612"/>
              <a:gd name="T16" fmla="*/ 0 w 1768"/>
              <a:gd name="T17" fmla="*/ 403490 h 612"/>
              <a:gd name="T18" fmla="*/ 794 w 1768"/>
              <a:gd name="T19" fmla="*/ 419313 h 612"/>
              <a:gd name="T20" fmla="*/ 6350 w 1768"/>
              <a:gd name="T21" fmla="*/ 435136 h 612"/>
              <a:gd name="T22" fmla="*/ 13494 w 1768"/>
              <a:gd name="T23" fmla="*/ 447795 h 612"/>
              <a:gd name="T24" fmla="*/ 23812 w 1768"/>
              <a:gd name="T25" fmla="*/ 460453 h 612"/>
              <a:gd name="T26" fmla="*/ 35719 w 1768"/>
              <a:gd name="T27" fmla="*/ 470738 h 612"/>
              <a:gd name="T28" fmla="*/ 49212 w 1768"/>
              <a:gd name="T29" fmla="*/ 477068 h 612"/>
              <a:gd name="T30" fmla="*/ 65088 w 1768"/>
              <a:gd name="T31" fmla="*/ 482606 h 612"/>
              <a:gd name="T32" fmla="*/ 80963 w 1768"/>
              <a:gd name="T33" fmla="*/ 484188 h 612"/>
              <a:gd name="T34" fmla="*/ 1330325 w 1768"/>
              <a:gd name="T35" fmla="*/ 484188 h 612"/>
              <a:gd name="T36" fmla="*/ 1346200 w 1768"/>
              <a:gd name="T37" fmla="*/ 481023 h 612"/>
              <a:gd name="T38" fmla="*/ 1361281 w 1768"/>
              <a:gd name="T39" fmla="*/ 474694 h 612"/>
              <a:gd name="T40" fmla="*/ 1373981 w 1768"/>
              <a:gd name="T41" fmla="*/ 465200 h 612"/>
              <a:gd name="T42" fmla="*/ 1385094 w 1768"/>
              <a:gd name="T43" fmla="*/ 454915 h 612"/>
              <a:gd name="T44" fmla="*/ 1393825 w 1768"/>
              <a:gd name="T45" fmla="*/ 441466 h 612"/>
              <a:gd name="T46" fmla="*/ 1399381 w 1768"/>
              <a:gd name="T47" fmla="*/ 427225 h 612"/>
              <a:gd name="T48" fmla="*/ 1403350 w 1768"/>
              <a:gd name="T49" fmla="*/ 411402 h 612"/>
              <a:gd name="T50" fmla="*/ 1403350 w 1768"/>
              <a:gd name="T51" fmla="*/ 80698 h 612"/>
              <a:gd name="T52" fmla="*/ 1401763 w 1768"/>
              <a:gd name="T53" fmla="*/ 63293 h 612"/>
              <a:gd name="T54" fmla="*/ 1397000 w 1768"/>
              <a:gd name="T55" fmla="*/ 49052 h 612"/>
              <a:gd name="T56" fmla="*/ 1389856 w 1768"/>
              <a:gd name="T57" fmla="*/ 35602 h 612"/>
              <a:gd name="T58" fmla="*/ 1379538 w 1768"/>
              <a:gd name="T59" fmla="*/ 22944 h 612"/>
              <a:gd name="T60" fmla="*/ 1367631 w 1768"/>
              <a:gd name="T61" fmla="*/ 13450 h 612"/>
              <a:gd name="T62" fmla="*/ 1354138 w 1768"/>
              <a:gd name="T63" fmla="*/ 5538 h 612"/>
              <a:gd name="T64" fmla="*/ 1338263 w 1768"/>
              <a:gd name="T65" fmla="*/ 1582 h 612"/>
              <a:gd name="T66" fmla="*/ 1322388 w 1768"/>
              <a:gd name="T67" fmla="*/ 0 h 61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768"/>
              <a:gd name="T103" fmla="*/ 0 h 612"/>
              <a:gd name="T104" fmla="*/ 1768 w 1768"/>
              <a:gd name="T105" fmla="*/ 612 h 61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768" h="612">
                <a:moveTo>
                  <a:pt x="102" y="0"/>
                </a:moveTo>
                <a:lnTo>
                  <a:pt x="92" y="0"/>
                </a:lnTo>
                <a:lnTo>
                  <a:pt x="82" y="2"/>
                </a:lnTo>
                <a:lnTo>
                  <a:pt x="72" y="4"/>
                </a:lnTo>
                <a:lnTo>
                  <a:pt x="62" y="7"/>
                </a:lnTo>
                <a:lnTo>
                  <a:pt x="53" y="12"/>
                </a:lnTo>
                <a:lnTo>
                  <a:pt x="45" y="17"/>
                </a:lnTo>
                <a:lnTo>
                  <a:pt x="37" y="24"/>
                </a:lnTo>
                <a:lnTo>
                  <a:pt x="30" y="29"/>
                </a:lnTo>
                <a:lnTo>
                  <a:pt x="23" y="37"/>
                </a:lnTo>
                <a:lnTo>
                  <a:pt x="17" y="45"/>
                </a:lnTo>
                <a:lnTo>
                  <a:pt x="12" y="54"/>
                </a:lnTo>
                <a:lnTo>
                  <a:pt x="8" y="62"/>
                </a:lnTo>
                <a:lnTo>
                  <a:pt x="5" y="72"/>
                </a:lnTo>
                <a:lnTo>
                  <a:pt x="1" y="80"/>
                </a:lnTo>
                <a:lnTo>
                  <a:pt x="0" y="92"/>
                </a:lnTo>
                <a:lnTo>
                  <a:pt x="0" y="102"/>
                </a:lnTo>
                <a:lnTo>
                  <a:pt x="0" y="510"/>
                </a:lnTo>
                <a:lnTo>
                  <a:pt x="0" y="520"/>
                </a:lnTo>
                <a:lnTo>
                  <a:pt x="1" y="530"/>
                </a:lnTo>
                <a:lnTo>
                  <a:pt x="5" y="540"/>
                </a:lnTo>
                <a:lnTo>
                  <a:pt x="8" y="550"/>
                </a:lnTo>
                <a:lnTo>
                  <a:pt x="12" y="558"/>
                </a:lnTo>
                <a:lnTo>
                  <a:pt x="17" y="566"/>
                </a:lnTo>
                <a:lnTo>
                  <a:pt x="23" y="575"/>
                </a:lnTo>
                <a:lnTo>
                  <a:pt x="30" y="582"/>
                </a:lnTo>
                <a:lnTo>
                  <a:pt x="37" y="588"/>
                </a:lnTo>
                <a:lnTo>
                  <a:pt x="45" y="595"/>
                </a:lnTo>
                <a:lnTo>
                  <a:pt x="53" y="600"/>
                </a:lnTo>
                <a:lnTo>
                  <a:pt x="62" y="603"/>
                </a:lnTo>
                <a:lnTo>
                  <a:pt x="72" y="608"/>
                </a:lnTo>
                <a:lnTo>
                  <a:pt x="82" y="610"/>
                </a:lnTo>
                <a:lnTo>
                  <a:pt x="92" y="612"/>
                </a:lnTo>
                <a:lnTo>
                  <a:pt x="102" y="612"/>
                </a:lnTo>
                <a:lnTo>
                  <a:pt x="1666" y="612"/>
                </a:lnTo>
                <a:lnTo>
                  <a:pt x="1676" y="612"/>
                </a:lnTo>
                <a:lnTo>
                  <a:pt x="1686" y="610"/>
                </a:lnTo>
                <a:lnTo>
                  <a:pt x="1696" y="608"/>
                </a:lnTo>
                <a:lnTo>
                  <a:pt x="1706" y="603"/>
                </a:lnTo>
                <a:lnTo>
                  <a:pt x="1715" y="600"/>
                </a:lnTo>
                <a:lnTo>
                  <a:pt x="1723" y="595"/>
                </a:lnTo>
                <a:lnTo>
                  <a:pt x="1731" y="588"/>
                </a:lnTo>
                <a:lnTo>
                  <a:pt x="1738" y="582"/>
                </a:lnTo>
                <a:lnTo>
                  <a:pt x="1745" y="575"/>
                </a:lnTo>
                <a:lnTo>
                  <a:pt x="1751" y="566"/>
                </a:lnTo>
                <a:lnTo>
                  <a:pt x="1756" y="558"/>
                </a:lnTo>
                <a:lnTo>
                  <a:pt x="1760" y="550"/>
                </a:lnTo>
                <a:lnTo>
                  <a:pt x="1763" y="540"/>
                </a:lnTo>
                <a:lnTo>
                  <a:pt x="1766" y="530"/>
                </a:lnTo>
                <a:lnTo>
                  <a:pt x="1768" y="520"/>
                </a:lnTo>
                <a:lnTo>
                  <a:pt x="1768" y="510"/>
                </a:lnTo>
                <a:lnTo>
                  <a:pt x="1768" y="102"/>
                </a:lnTo>
                <a:lnTo>
                  <a:pt x="1768" y="92"/>
                </a:lnTo>
                <a:lnTo>
                  <a:pt x="1766" y="80"/>
                </a:lnTo>
                <a:lnTo>
                  <a:pt x="1763" y="72"/>
                </a:lnTo>
                <a:lnTo>
                  <a:pt x="1760" y="62"/>
                </a:lnTo>
                <a:lnTo>
                  <a:pt x="1756" y="54"/>
                </a:lnTo>
                <a:lnTo>
                  <a:pt x="1751" y="45"/>
                </a:lnTo>
                <a:lnTo>
                  <a:pt x="1745" y="37"/>
                </a:lnTo>
                <a:lnTo>
                  <a:pt x="1738" y="29"/>
                </a:lnTo>
                <a:lnTo>
                  <a:pt x="1731" y="24"/>
                </a:lnTo>
                <a:lnTo>
                  <a:pt x="1723" y="17"/>
                </a:lnTo>
                <a:lnTo>
                  <a:pt x="1715" y="12"/>
                </a:lnTo>
                <a:lnTo>
                  <a:pt x="1706" y="7"/>
                </a:lnTo>
                <a:lnTo>
                  <a:pt x="1696" y="4"/>
                </a:lnTo>
                <a:lnTo>
                  <a:pt x="1686" y="2"/>
                </a:lnTo>
                <a:lnTo>
                  <a:pt x="1676" y="0"/>
                </a:lnTo>
                <a:lnTo>
                  <a:pt x="1666" y="0"/>
                </a:lnTo>
                <a:lnTo>
                  <a:pt x="102" y="0"/>
                </a:lnTo>
              </a:path>
            </a:pathLst>
          </a:cu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27" name="Rectangle 77"/>
          <p:cNvSpPr>
            <a:spLocks noChangeArrowheads="1"/>
          </p:cNvSpPr>
          <p:nvPr/>
        </p:nvSpPr>
        <p:spPr bwMode="auto">
          <a:xfrm>
            <a:off x="6996113" y="1336120"/>
            <a:ext cx="74776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600" b="1">
                <a:solidFill>
                  <a:srgbClr val="4F177F"/>
                </a:solidFill>
                <a:latin typeface="+mj-lt"/>
              </a:rPr>
              <a:t>Charging</a:t>
            </a:r>
            <a:endParaRPr kumimoji="0" lang="pl-PL" sz="1800" b="1">
              <a:latin typeface="+mj-lt"/>
            </a:endParaRPr>
          </a:p>
        </p:txBody>
      </p:sp>
      <p:sp>
        <p:nvSpPr>
          <p:cNvPr id="130128" name="Rectangle 78"/>
          <p:cNvSpPr>
            <a:spLocks noChangeArrowheads="1"/>
          </p:cNvSpPr>
          <p:nvPr/>
        </p:nvSpPr>
        <p:spPr bwMode="auto">
          <a:xfrm>
            <a:off x="6958013" y="1574245"/>
            <a:ext cx="82554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600" b="1">
                <a:solidFill>
                  <a:srgbClr val="4F177F"/>
                </a:solidFill>
                <a:latin typeface="+mj-lt"/>
              </a:rPr>
              <a:t>Functions</a:t>
            </a:r>
            <a:endParaRPr kumimoji="0" lang="pl-PL" sz="1800" b="1">
              <a:latin typeface="+mj-lt"/>
            </a:endParaRPr>
          </a:p>
        </p:txBody>
      </p:sp>
      <p:sp>
        <p:nvSpPr>
          <p:cNvPr id="130129" name="Line 79"/>
          <p:cNvSpPr>
            <a:spLocks noChangeShapeType="1"/>
          </p:cNvSpPr>
          <p:nvPr/>
        </p:nvSpPr>
        <p:spPr bwMode="auto">
          <a:xfrm flipV="1">
            <a:off x="3711575" y="1923495"/>
            <a:ext cx="1588" cy="78898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0" name="Line 80"/>
          <p:cNvSpPr>
            <a:spLocks noChangeShapeType="1"/>
          </p:cNvSpPr>
          <p:nvPr/>
        </p:nvSpPr>
        <p:spPr bwMode="auto">
          <a:xfrm>
            <a:off x="4200525" y="1923495"/>
            <a:ext cx="547688" cy="606425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1" name="Line 81"/>
          <p:cNvSpPr>
            <a:spLocks noChangeShapeType="1"/>
          </p:cNvSpPr>
          <p:nvPr/>
        </p:nvSpPr>
        <p:spPr bwMode="auto">
          <a:xfrm>
            <a:off x="2616200" y="4107895"/>
            <a:ext cx="1588" cy="728663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2" name="Line 82"/>
          <p:cNvSpPr>
            <a:spLocks noChangeShapeType="1"/>
          </p:cNvSpPr>
          <p:nvPr/>
        </p:nvSpPr>
        <p:spPr bwMode="auto">
          <a:xfrm>
            <a:off x="2187575" y="4896883"/>
            <a:ext cx="122238" cy="12065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3" name="Line 83"/>
          <p:cNvSpPr>
            <a:spLocks noChangeShapeType="1"/>
          </p:cNvSpPr>
          <p:nvPr/>
        </p:nvSpPr>
        <p:spPr bwMode="auto">
          <a:xfrm>
            <a:off x="5175250" y="1801258"/>
            <a:ext cx="425450" cy="85090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4" name="Line 84"/>
          <p:cNvSpPr>
            <a:spLocks noChangeShapeType="1"/>
          </p:cNvSpPr>
          <p:nvPr/>
        </p:nvSpPr>
        <p:spPr bwMode="auto">
          <a:xfrm>
            <a:off x="5907088" y="2712483"/>
            <a:ext cx="1219200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5" name="Freeform 85"/>
          <p:cNvSpPr>
            <a:spLocks/>
          </p:cNvSpPr>
          <p:nvPr/>
        </p:nvSpPr>
        <p:spPr bwMode="auto">
          <a:xfrm>
            <a:off x="7491413" y="2106058"/>
            <a:ext cx="547687" cy="241300"/>
          </a:xfrm>
          <a:custGeom>
            <a:avLst/>
            <a:gdLst>
              <a:gd name="T0" fmla="*/ 246062 w 690"/>
              <a:gd name="T1" fmla="*/ 1577 h 306"/>
              <a:gd name="T2" fmla="*/ 191294 w 690"/>
              <a:gd name="T3" fmla="*/ 5520 h 306"/>
              <a:gd name="T4" fmla="*/ 153987 w 690"/>
              <a:gd name="T5" fmla="*/ 11828 h 306"/>
              <a:gd name="T6" fmla="*/ 131762 w 690"/>
              <a:gd name="T7" fmla="*/ 18137 h 306"/>
              <a:gd name="T8" fmla="*/ 108744 w 690"/>
              <a:gd name="T9" fmla="*/ 23657 h 306"/>
              <a:gd name="T10" fmla="*/ 88900 w 690"/>
              <a:gd name="T11" fmla="*/ 31542 h 306"/>
              <a:gd name="T12" fmla="*/ 70644 w 690"/>
              <a:gd name="T13" fmla="*/ 39428 h 306"/>
              <a:gd name="T14" fmla="*/ 53975 w 690"/>
              <a:gd name="T15" fmla="*/ 48891 h 306"/>
              <a:gd name="T16" fmla="*/ 38100 w 690"/>
              <a:gd name="T17" fmla="*/ 58354 h 306"/>
              <a:gd name="T18" fmla="*/ 26194 w 690"/>
              <a:gd name="T19" fmla="*/ 68605 h 306"/>
              <a:gd name="T20" fmla="*/ 15875 w 690"/>
              <a:gd name="T21" fmla="*/ 78856 h 306"/>
              <a:gd name="T22" fmla="*/ 7937 w 690"/>
              <a:gd name="T23" fmla="*/ 90685 h 306"/>
              <a:gd name="T24" fmla="*/ 2381 w 690"/>
              <a:gd name="T25" fmla="*/ 102513 h 306"/>
              <a:gd name="T26" fmla="*/ 0 w 690"/>
              <a:gd name="T27" fmla="*/ 114342 h 306"/>
              <a:gd name="T28" fmla="*/ 0 w 690"/>
              <a:gd name="T29" fmla="*/ 126170 h 306"/>
              <a:gd name="T30" fmla="*/ 2381 w 690"/>
              <a:gd name="T31" fmla="*/ 137998 h 306"/>
              <a:gd name="T32" fmla="*/ 7937 w 690"/>
              <a:gd name="T33" fmla="*/ 150615 h 306"/>
              <a:gd name="T34" fmla="*/ 15875 w 690"/>
              <a:gd name="T35" fmla="*/ 162444 h 306"/>
              <a:gd name="T36" fmla="*/ 26194 w 690"/>
              <a:gd name="T37" fmla="*/ 172695 h 306"/>
              <a:gd name="T38" fmla="*/ 38100 w 690"/>
              <a:gd name="T39" fmla="*/ 182946 h 306"/>
              <a:gd name="T40" fmla="*/ 53975 w 690"/>
              <a:gd name="T41" fmla="*/ 192409 h 306"/>
              <a:gd name="T42" fmla="*/ 70644 w 690"/>
              <a:gd name="T43" fmla="*/ 201872 h 306"/>
              <a:gd name="T44" fmla="*/ 88900 w 690"/>
              <a:gd name="T45" fmla="*/ 209758 h 306"/>
              <a:gd name="T46" fmla="*/ 108744 w 690"/>
              <a:gd name="T47" fmla="*/ 217643 h 306"/>
              <a:gd name="T48" fmla="*/ 131762 w 690"/>
              <a:gd name="T49" fmla="*/ 223952 h 306"/>
              <a:gd name="T50" fmla="*/ 153987 w 690"/>
              <a:gd name="T51" fmla="*/ 229472 h 306"/>
              <a:gd name="T52" fmla="*/ 191294 w 690"/>
              <a:gd name="T53" fmla="*/ 235780 h 306"/>
              <a:gd name="T54" fmla="*/ 246062 w 690"/>
              <a:gd name="T55" fmla="*/ 239723 h 306"/>
              <a:gd name="T56" fmla="*/ 301625 w 690"/>
              <a:gd name="T57" fmla="*/ 239723 h 306"/>
              <a:gd name="T58" fmla="*/ 354806 w 690"/>
              <a:gd name="T59" fmla="*/ 235780 h 306"/>
              <a:gd name="T60" fmla="*/ 392112 w 690"/>
              <a:gd name="T61" fmla="*/ 229472 h 306"/>
              <a:gd name="T62" fmla="*/ 415925 w 690"/>
              <a:gd name="T63" fmla="*/ 223952 h 306"/>
              <a:gd name="T64" fmla="*/ 437356 w 690"/>
              <a:gd name="T65" fmla="*/ 217643 h 306"/>
              <a:gd name="T66" fmla="*/ 457200 w 690"/>
              <a:gd name="T67" fmla="*/ 209758 h 306"/>
              <a:gd name="T68" fmla="*/ 475456 w 690"/>
              <a:gd name="T69" fmla="*/ 201872 h 306"/>
              <a:gd name="T70" fmla="*/ 492918 w 690"/>
              <a:gd name="T71" fmla="*/ 192409 h 306"/>
              <a:gd name="T72" fmla="*/ 507206 w 690"/>
              <a:gd name="T73" fmla="*/ 182946 h 306"/>
              <a:gd name="T74" fmla="*/ 520700 w 690"/>
              <a:gd name="T75" fmla="*/ 172695 h 306"/>
              <a:gd name="T76" fmla="*/ 531812 w 690"/>
              <a:gd name="T77" fmla="*/ 162444 h 306"/>
              <a:gd name="T78" fmla="*/ 539750 w 690"/>
              <a:gd name="T79" fmla="*/ 150615 h 306"/>
              <a:gd name="T80" fmla="*/ 544512 w 690"/>
              <a:gd name="T81" fmla="*/ 137998 h 306"/>
              <a:gd name="T82" fmla="*/ 547687 w 690"/>
              <a:gd name="T83" fmla="*/ 126170 h 306"/>
              <a:gd name="T84" fmla="*/ 547687 w 690"/>
              <a:gd name="T85" fmla="*/ 114342 h 306"/>
              <a:gd name="T86" fmla="*/ 544512 w 690"/>
              <a:gd name="T87" fmla="*/ 102513 h 306"/>
              <a:gd name="T88" fmla="*/ 539750 w 690"/>
              <a:gd name="T89" fmla="*/ 90685 h 306"/>
              <a:gd name="T90" fmla="*/ 531812 w 690"/>
              <a:gd name="T91" fmla="*/ 78856 h 306"/>
              <a:gd name="T92" fmla="*/ 520700 w 690"/>
              <a:gd name="T93" fmla="*/ 68605 h 306"/>
              <a:gd name="T94" fmla="*/ 507206 w 690"/>
              <a:gd name="T95" fmla="*/ 58354 h 306"/>
              <a:gd name="T96" fmla="*/ 492918 w 690"/>
              <a:gd name="T97" fmla="*/ 48891 h 306"/>
              <a:gd name="T98" fmla="*/ 475456 w 690"/>
              <a:gd name="T99" fmla="*/ 39428 h 306"/>
              <a:gd name="T100" fmla="*/ 457200 w 690"/>
              <a:gd name="T101" fmla="*/ 31542 h 306"/>
              <a:gd name="T102" fmla="*/ 437356 w 690"/>
              <a:gd name="T103" fmla="*/ 23657 h 306"/>
              <a:gd name="T104" fmla="*/ 415925 w 690"/>
              <a:gd name="T105" fmla="*/ 18137 h 306"/>
              <a:gd name="T106" fmla="*/ 392112 w 690"/>
              <a:gd name="T107" fmla="*/ 11828 h 306"/>
              <a:gd name="T108" fmla="*/ 354806 w 690"/>
              <a:gd name="T109" fmla="*/ 5520 h 306"/>
              <a:gd name="T110" fmla="*/ 301625 w 690"/>
              <a:gd name="T111" fmla="*/ 1577 h 30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90"/>
              <a:gd name="T169" fmla="*/ 0 h 306"/>
              <a:gd name="T170" fmla="*/ 690 w 690"/>
              <a:gd name="T171" fmla="*/ 306 h 30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90" h="306">
                <a:moveTo>
                  <a:pt x="345" y="0"/>
                </a:moveTo>
                <a:lnTo>
                  <a:pt x="310" y="2"/>
                </a:lnTo>
                <a:lnTo>
                  <a:pt x="274" y="3"/>
                </a:lnTo>
                <a:lnTo>
                  <a:pt x="241" y="7"/>
                </a:lnTo>
                <a:lnTo>
                  <a:pt x="211" y="12"/>
                </a:lnTo>
                <a:lnTo>
                  <a:pt x="194" y="15"/>
                </a:lnTo>
                <a:lnTo>
                  <a:pt x="181" y="18"/>
                </a:lnTo>
                <a:lnTo>
                  <a:pt x="166" y="23"/>
                </a:lnTo>
                <a:lnTo>
                  <a:pt x="152" y="27"/>
                </a:lnTo>
                <a:lnTo>
                  <a:pt x="137" y="30"/>
                </a:lnTo>
                <a:lnTo>
                  <a:pt x="125" y="35"/>
                </a:lnTo>
                <a:lnTo>
                  <a:pt x="112" y="40"/>
                </a:lnTo>
                <a:lnTo>
                  <a:pt x="100" y="45"/>
                </a:lnTo>
                <a:lnTo>
                  <a:pt x="89" y="50"/>
                </a:lnTo>
                <a:lnTo>
                  <a:pt x="79" y="57"/>
                </a:lnTo>
                <a:lnTo>
                  <a:pt x="68" y="62"/>
                </a:lnTo>
                <a:lnTo>
                  <a:pt x="58" y="69"/>
                </a:lnTo>
                <a:lnTo>
                  <a:pt x="48" y="74"/>
                </a:lnTo>
                <a:lnTo>
                  <a:pt x="40" y="80"/>
                </a:lnTo>
                <a:lnTo>
                  <a:pt x="33" y="87"/>
                </a:lnTo>
                <a:lnTo>
                  <a:pt x="27" y="94"/>
                </a:lnTo>
                <a:lnTo>
                  <a:pt x="20" y="100"/>
                </a:lnTo>
                <a:lnTo>
                  <a:pt x="15" y="107"/>
                </a:lnTo>
                <a:lnTo>
                  <a:pt x="10" y="115"/>
                </a:lnTo>
                <a:lnTo>
                  <a:pt x="7" y="122"/>
                </a:lnTo>
                <a:lnTo>
                  <a:pt x="3" y="130"/>
                </a:lnTo>
                <a:lnTo>
                  <a:pt x="1" y="137"/>
                </a:lnTo>
                <a:lnTo>
                  <a:pt x="0" y="145"/>
                </a:lnTo>
                <a:lnTo>
                  <a:pt x="0" y="154"/>
                </a:lnTo>
                <a:lnTo>
                  <a:pt x="0" y="160"/>
                </a:lnTo>
                <a:lnTo>
                  <a:pt x="1" y="169"/>
                </a:lnTo>
                <a:lnTo>
                  <a:pt x="3" y="175"/>
                </a:lnTo>
                <a:lnTo>
                  <a:pt x="7" y="184"/>
                </a:lnTo>
                <a:lnTo>
                  <a:pt x="10" y="191"/>
                </a:lnTo>
                <a:lnTo>
                  <a:pt x="15" y="199"/>
                </a:lnTo>
                <a:lnTo>
                  <a:pt x="20" y="206"/>
                </a:lnTo>
                <a:lnTo>
                  <a:pt x="27" y="212"/>
                </a:lnTo>
                <a:lnTo>
                  <a:pt x="33" y="219"/>
                </a:lnTo>
                <a:lnTo>
                  <a:pt x="40" y="226"/>
                </a:lnTo>
                <a:lnTo>
                  <a:pt x="48" y="232"/>
                </a:lnTo>
                <a:lnTo>
                  <a:pt x="58" y="237"/>
                </a:lnTo>
                <a:lnTo>
                  <a:pt x="68" y="244"/>
                </a:lnTo>
                <a:lnTo>
                  <a:pt x="79" y="251"/>
                </a:lnTo>
                <a:lnTo>
                  <a:pt x="89" y="256"/>
                </a:lnTo>
                <a:lnTo>
                  <a:pt x="100" y="261"/>
                </a:lnTo>
                <a:lnTo>
                  <a:pt x="112" y="266"/>
                </a:lnTo>
                <a:lnTo>
                  <a:pt x="125" y="271"/>
                </a:lnTo>
                <a:lnTo>
                  <a:pt x="137" y="276"/>
                </a:lnTo>
                <a:lnTo>
                  <a:pt x="152" y="279"/>
                </a:lnTo>
                <a:lnTo>
                  <a:pt x="166" y="284"/>
                </a:lnTo>
                <a:lnTo>
                  <a:pt x="181" y="287"/>
                </a:lnTo>
                <a:lnTo>
                  <a:pt x="194" y="291"/>
                </a:lnTo>
                <a:lnTo>
                  <a:pt x="211" y="294"/>
                </a:lnTo>
                <a:lnTo>
                  <a:pt x="241" y="299"/>
                </a:lnTo>
                <a:lnTo>
                  <a:pt x="274" y="302"/>
                </a:lnTo>
                <a:lnTo>
                  <a:pt x="310" y="304"/>
                </a:lnTo>
                <a:lnTo>
                  <a:pt x="345" y="306"/>
                </a:lnTo>
                <a:lnTo>
                  <a:pt x="380" y="304"/>
                </a:lnTo>
                <a:lnTo>
                  <a:pt x="413" y="302"/>
                </a:lnTo>
                <a:lnTo>
                  <a:pt x="447" y="299"/>
                </a:lnTo>
                <a:lnTo>
                  <a:pt x="479" y="294"/>
                </a:lnTo>
                <a:lnTo>
                  <a:pt x="494" y="291"/>
                </a:lnTo>
                <a:lnTo>
                  <a:pt x="509" y="287"/>
                </a:lnTo>
                <a:lnTo>
                  <a:pt x="524" y="284"/>
                </a:lnTo>
                <a:lnTo>
                  <a:pt x="537" y="279"/>
                </a:lnTo>
                <a:lnTo>
                  <a:pt x="551" y="276"/>
                </a:lnTo>
                <a:lnTo>
                  <a:pt x="564" y="271"/>
                </a:lnTo>
                <a:lnTo>
                  <a:pt x="576" y="266"/>
                </a:lnTo>
                <a:lnTo>
                  <a:pt x="589" y="261"/>
                </a:lnTo>
                <a:lnTo>
                  <a:pt x="599" y="256"/>
                </a:lnTo>
                <a:lnTo>
                  <a:pt x="611" y="251"/>
                </a:lnTo>
                <a:lnTo>
                  <a:pt x="621" y="244"/>
                </a:lnTo>
                <a:lnTo>
                  <a:pt x="631" y="237"/>
                </a:lnTo>
                <a:lnTo>
                  <a:pt x="639" y="232"/>
                </a:lnTo>
                <a:lnTo>
                  <a:pt x="648" y="226"/>
                </a:lnTo>
                <a:lnTo>
                  <a:pt x="656" y="219"/>
                </a:lnTo>
                <a:lnTo>
                  <a:pt x="663" y="212"/>
                </a:lnTo>
                <a:lnTo>
                  <a:pt x="670" y="206"/>
                </a:lnTo>
                <a:lnTo>
                  <a:pt x="675" y="199"/>
                </a:lnTo>
                <a:lnTo>
                  <a:pt x="680" y="191"/>
                </a:lnTo>
                <a:lnTo>
                  <a:pt x="683" y="184"/>
                </a:lnTo>
                <a:lnTo>
                  <a:pt x="686" y="175"/>
                </a:lnTo>
                <a:lnTo>
                  <a:pt x="688" y="169"/>
                </a:lnTo>
                <a:lnTo>
                  <a:pt x="690" y="160"/>
                </a:lnTo>
                <a:lnTo>
                  <a:pt x="690" y="154"/>
                </a:lnTo>
                <a:lnTo>
                  <a:pt x="690" y="145"/>
                </a:lnTo>
                <a:lnTo>
                  <a:pt x="688" y="137"/>
                </a:lnTo>
                <a:lnTo>
                  <a:pt x="686" y="130"/>
                </a:lnTo>
                <a:lnTo>
                  <a:pt x="683" y="122"/>
                </a:lnTo>
                <a:lnTo>
                  <a:pt x="680" y="115"/>
                </a:lnTo>
                <a:lnTo>
                  <a:pt x="675" y="107"/>
                </a:lnTo>
                <a:lnTo>
                  <a:pt x="670" y="100"/>
                </a:lnTo>
                <a:lnTo>
                  <a:pt x="663" y="94"/>
                </a:lnTo>
                <a:lnTo>
                  <a:pt x="656" y="87"/>
                </a:lnTo>
                <a:lnTo>
                  <a:pt x="648" y="80"/>
                </a:lnTo>
                <a:lnTo>
                  <a:pt x="639" y="74"/>
                </a:lnTo>
                <a:lnTo>
                  <a:pt x="631" y="69"/>
                </a:lnTo>
                <a:lnTo>
                  <a:pt x="621" y="62"/>
                </a:lnTo>
                <a:lnTo>
                  <a:pt x="611" y="57"/>
                </a:lnTo>
                <a:lnTo>
                  <a:pt x="599" y="50"/>
                </a:lnTo>
                <a:lnTo>
                  <a:pt x="589" y="45"/>
                </a:lnTo>
                <a:lnTo>
                  <a:pt x="576" y="40"/>
                </a:lnTo>
                <a:lnTo>
                  <a:pt x="564" y="35"/>
                </a:lnTo>
                <a:lnTo>
                  <a:pt x="551" y="30"/>
                </a:lnTo>
                <a:lnTo>
                  <a:pt x="537" y="27"/>
                </a:lnTo>
                <a:lnTo>
                  <a:pt x="524" y="23"/>
                </a:lnTo>
                <a:lnTo>
                  <a:pt x="509" y="18"/>
                </a:lnTo>
                <a:lnTo>
                  <a:pt x="494" y="15"/>
                </a:lnTo>
                <a:lnTo>
                  <a:pt x="479" y="12"/>
                </a:lnTo>
                <a:lnTo>
                  <a:pt x="447" y="7"/>
                </a:lnTo>
                <a:lnTo>
                  <a:pt x="413" y="3"/>
                </a:lnTo>
                <a:lnTo>
                  <a:pt x="380" y="2"/>
                </a:lnTo>
                <a:lnTo>
                  <a:pt x="345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6" name="Freeform 86"/>
          <p:cNvSpPr>
            <a:spLocks/>
          </p:cNvSpPr>
          <p:nvPr/>
        </p:nvSpPr>
        <p:spPr bwMode="auto">
          <a:xfrm>
            <a:off x="7491413" y="2106058"/>
            <a:ext cx="547687" cy="241300"/>
          </a:xfrm>
          <a:custGeom>
            <a:avLst/>
            <a:gdLst>
              <a:gd name="T0" fmla="*/ 246062 w 690"/>
              <a:gd name="T1" fmla="*/ 1577 h 306"/>
              <a:gd name="T2" fmla="*/ 191294 w 690"/>
              <a:gd name="T3" fmla="*/ 5520 h 306"/>
              <a:gd name="T4" fmla="*/ 153987 w 690"/>
              <a:gd name="T5" fmla="*/ 11828 h 306"/>
              <a:gd name="T6" fmla="*/ 131762 w 690"/>
              <a:gd name="T7" fmla="*/ 18137 h 306"/>
              <a:gd name="T8" fmla="*/ 108744 w 690"/>
              <a:gd name="T9" fmla="*/ 23657 h 306"/>
              <a:gd name="T10" fmla="*/ 88900 w 690"/>
              <a:gd name="T11" fmla="*/ 31542 h 306"/>
              <a:gd name="T12" fmla="*/ 70644 w 690"/>
              <a:gd name="T13" fmla="*/ 39428 h 306"/>
              <a:gd name="T14" fmla="*/ 53975 w 690"/>
              <a:gd name="T15" fmla="*/ 48891 h 306"/>
              <a:gd name="T16" fmla="*/ 38100 w 690"/>
              <a:gd name="T17" fmla="*/ 58354 h 306"/>
              <a:gd name="T18" fmla="*/ 26194 w 690"/>
              <a:gd name="T19" fmla="*/ 68605 h 306"/>
              <a:gd name="T20" fmla="*/ 15875 w 690"/>
              <a:gd name="T21" fmla="*/ 78856 h 306"/>
              <a:gd name="T22" fmla="*/ 7937 w 690"/>
              <a:gd name="T23" fmla="*/ 90685 h 306"/>
              <a:gd name="T24" fmla="*/ 2381 w 690"/>
              <a:gd name="T25" fmla="*/ 102513 h 306"/>
              <a:gd name="T26" fmla="*/ 0 w 690"/>
              <a:gd name="T27" fmla="*/ 114342 h 306"/>
              <a:gd name="T28" fmla="*/ 0 w 690"/>
              <a:gd name="T29" fmla="*/ 126170 h 306"/>
              <a:gd name="T30" fmla="*/ 2381 w 690"/>
              <a:gd name="T31" fmla="*/ 137998 h 306"/>
              <a:gd name="T32" fmla="*/ 7937 w 690"/>
              <a:gd name="T33" fmla="*/ 150615 h 306"/>
              <a:gd name="T34" fmla="*/ 15875 w 690"/>
              <a:gd name="T35" fmla="*/ 162444 h 306"/>
              <a:gd name="T36" fmla="*/ 26194 w 690"/>
              <a:gd name="T37" fmla="*/ 172695 h 306"/>
              <a:gd name="T38" fmla="*/ 38100 w 690"/>
              <a:gd name="T39" fmla="*/ 182946 h 306"/>
              <a:gd name="T40" fmla="*/ 53975 w 690"/>
              <a:gd name="T41" fmla="*/ 192409 h 306"/>
              <a:gd name="T42" fmla="*/ 70644 w 690"/>
              <a:gd name="T43" fmla="*/ 201872 h 306"/>
              <a:gd name="T44" fmla="*/ 88900 w 690"/>
              <a:gd name="T45" fmla="*/ 209758 h 306"/>
              <a:gd name="T46" fmla="*/ 108744 w 690"/>
              <a:gd name="T47" fmla="*/ 217643 h 306"/>
              <a:gd name="T48" fmla="*/ 131762 w 690"/>
              <a:gd name="T49" fmla="*/ 223952 h 306"/>
              <a:gd name="T50" fmla="*/ 153987 w 690"/>
              <a:gd name="T51" fmla="*/ 229472 h 306"/>
              <a:gd name="T52" fmla="*/ 191294 w 690"/>
              <a:gd name="T53" fmla="*/ 235780 h 306"/>
              <a:gd name="T54" fmla="*/ 246062 w 690"/>
              <a:gd name="T55" fmla="*/ 239723 h 306"/>
              <a:gd name="T56" fmla="*/ 301625 w 690"/>
              <a:gd name="T57" fmla="*/ 239723 h 306"/>
              <a:gd name="T58" fmla="*/ 354806 w 690"/>
              <a:gd name="T59" fmla="*/ 235780 h 306"/>
              <a:gd name="T60" fmla="*/ 392112 w 690"/>
              <a:gd name="T61" fmla="*/ 229472 h 306"/>
              <a:gd name="T62" fmla="*/ 415925 w 690"/>
              <a:gd name="T63" fmla="*/ 223952 h 306"/>
              <a:gd name="T64" fmla="*/ 437356 w 690"/>
              <a:gd name="T65" fmla="*/ 217643 h 306"/>
              <a:gd name="T66" fmla="*/ 457200 w 690"/>
              <a:gd name="T67" fmla="*/ 209758 h 306"/>
              <a:gd name="T68" fmla="*/ 475456 w 690"/>
              <a:gd name="T69" fmla="*/ 201872 h 306"/>
              <a:gd name="T70" fmla="*/ 492918 w 690"/>
              <a:gd name="T71" fmla="*/ 192409 h 306"/>
              <a:gd name="T72" fmla="*/ 507206 w 690"/>
              <a:gd name="T73" fmla="*/ 182946 h 306"/>
              <a:gd name="T74" fmla="*/ 520700 w 690"/>
              <a:gd name="T75" fmla="*/ 172695 h 306"/>
              <a:gd name="T76" fmla="*/ 531812 w 690"/>
              <a:gd name="T77" fmla="*/ 162444 h 306"/>
              <a:gd name="T78" fmla="*/ 539750 w 690"/>
              <a:gd name="T79" fmla="*/ 150615 h 306"/>
              <a:gd name="T80" fmla="*/ 544512 w 690"/>
              <a:gd name="T81" fmla="*/ 137998 h 306"/>
              <a:gd name="T82" fmla="*/ 547687 w 690"/>
              <a:gd name="T83" fmla="*/ 126170 h 306"/>
              <a:gd name="T84" fmla="*/ 547687 w 690"/>
              <a:gd name="T85" fmla="*/ 114342 h 306"/>
              <a:gd name="T86" fmla="*/ 544512 w 690"/>
              <a:gd name="T87" fmla="*/ 102513 h 306"/>
              <a:gd name="T88" fmla="*/ 539750 w 690"/>
              <a:gd name="T89" fmla="*/ 90685 h 306"/>
              <a:gd name="T90" fmla="*/ 531812 w 690"/>
              <a:gd name="T91" fmla="*/ 78856 h 306"/>
              <a:gd name="T92" fmla="*/ 520700 w 690"/>
              <a:gd name="T93" fmla="*/ 68605 h 306"/>
              <a:gd name="T94" fmla="*/ 507206 w 690"/>
              <a:gd name="T95" fmla="*/ 58354 h 306"/>
              <a:gd name="T96" fmla="*/ 492918 w 690"/>
              <a:gd name="T97" fmla="*/ 48891 h 306"/>
              <a:gd name="T98" fmla="*/ 475456 w 690"/>
              <a:gd name="T99" fmla="*/ 39428 h 306"/>
              <a:gd name="T100" fmla="*/ 457200 w 690"/>
              <a:gd name="T101" fmla="*/ 31542 h 306"/>
              <a:gd name="T102" fmla="*/ 437356 w 690"/>
              <a:gd name="T103" fmla="*/ 23657 h 306"/>
              <a:gd name="T104" fmla="*/ 415925 w 690"/>
              <a:gd name="T105" fmla="*/ 18137 h 306"/>
              <a:gd name="T106" fmla="*/ 392112 w 690"/>
              <a:gd name="T107" fmla="*/ 11828 h 306"/>
              <a:gd name="T108" fmla="*/ 354806 w 690"/>
              <a:gd name="T109" fmla="*/ 5520 h 306"/>
              <a:gd name="T110" fmla="*/ 301625 w 690"/>
              <a:gd name="T111" fmla="*/ 1577 h 30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90"/>
              <a:gd name="T169" fmla="*/ 0 h 306"/>
              <a:gd name="T170" fmla="*/ 690 w 690"/>
              <a:gd name="T171" fmla="*/ 306 h 30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90" h="306">
                <a:moveTo>
                  <a:pt x="345" y="0"/>
                </a:moveTo>
                <a:lnTo>
                  <a:pt x="310" y="2"/>
                </a:lnTo>
                <a:lnTo>
                  <a:pt x="274" y="3"/>
                </a:lnTo>
                <a:lnTo>
                  <a:pt x="241" y="7"/>
                </a:lnTo>
                <a:lnTo>
                  <a:pt x="211" y="12"/>
                </a:lnTo>
                <a:lnTo>
                  <a:pt x="194" y="15"/>
                </a:lnTo>
                <a:lnTo>
                  <a:pt x="181" y="18"/>
                </a:lnTo>
                <a:lnTo>
                  <a:pt x="166" y="23"/>
                </a:lnTo>
                <a:lnTo>
                  <a:pt x="152" y="27"/>
                </a:lnTo>
                <a:lnTo>
                  <a:pt x="137" y="30"/>
                </a:lnTo>
                <a:lnTo>
                  <a:pt x="125" y="35"/>
                </a:lnTo>
                <a:lnTo>
                  <a:pt x="112" y="40"/>
                </a:lnTo>
                <a:lnTo>
                  <a:pt x="100" y="45"/>
                </a:lnTo>
                <a:lnTo>
                  <a:pt x="89" y="50"/>
                </a:lnTo>
                <a:lnTo>
                  <a:pt x="79" y="57"/>
                </a:lnTo>
                <a:lnTo>
                  <a:pt x="68" y="62"/>
                </a:lnTo>
                <a:lnTo>
                  <a:pt x="58" y="69"/>
                </a:lnTo>
                <a:lnTo>
                  <a:pt x="48" y="74"/>
                </a:lnTo>
                <a:lnTo>
                  <a:pt x="40" y="80"/>
                </a:lnTo>
                <a:lnTo>
                  <a:pt x="33" y="87"/>
                </a:lnTo>
                <a:lnTo>
                  <a:pt x="27" y="94"/>
                </a:lnTo>
                <a:lnTo>
                  <a:pt x="20" y="100"/>
                </a:lnTo>
                <a:lnTo>
                  <a:pt x="15" y="107"/>
                </a:lnTo>
                <a:lnTo>
                  <a:pt x="10" y="115"/>
                </a:lnTo>
                <a:lnTo>
                  <a:pt x="7" y="122"/>
                </a:lnTo>
                <a:lnTo>
                  <a:pt x="3" y="130"/>
                </a:lnTo>
                <a:lnTo>
                  <a:pt x="1" y="137"/>
                </a:lnTo>
                <a:lnTo>
                  <a:pt x="0" y="145"/>
                </a:lnTo>
                <a:lnTo>
                  <a:pt x="0" y="154"/>
                </a:lnTo>
                <a:lnTo>
                  <a:pt x="0" y="160"/>
                </a:lnTo>
                <a:lnTo>
                  <a:pt x="1" y="169"/>
                </a:lnTo>
                <a:lnTo>
                  <a:pt x="3" y="175"/>
                </a:lnTo>
                <a:lnTo>
                  <a:pt x="7" y="184"/>
                </a:lnTo>
                <a:lnTo>
                  <a:pt x="10" y="191"/>
                </a:lnTo>
                <a:lnTo>
                  <a:pt x="15" y="199"/>
                </a:lnTo>
                <a:lnTo>
                  <a:pt x="20" y="206"/>
                </a:lnTo>
                <a:lnTo>
                  <a:pt x="27" y="212"/>
                </a:lnTo>
                <a:lnTo>
                  <a:pt x="33" y="219"/>
                </a:lnTo>
                <a:lnTo>
                  <a:pt x="40" y="226"/>
                </a:lnTo>
                <a:lnTo>
                  <a:pt x="48" y="232"/>
                </a:lnTo>
                <a:lnTo>
                  <a:pt x="58" y="237"/>
                </a:lnTo>
                <a:lnTo>
                  <a:pt x="68" y="244"/>
                </a:lnTo>
                <a:lnTo>
                  <a:pt x="79" y="251"/>
                </a:lnTo>
                <a:lnTo>
                  <a:pt x="89" y="256"/>
                </a:lnTo>
                <a:lnTo>
                  <a:pt x="100" y="261"/>
                </a:lnTo>
                <a:lnTo>
                  <a:pt x="112" y="266"/>
                </a:lnTo>
                <a:lnTo>
                  <a:pt x="125" y="271"/>
                </a:lnTo>
                <a:lnTo>
                  <a:pt x="137" y="276"/>
                </a:lnTo>
                <a:lnTo>
                  <a:pt x="152" y="279"/>
                </a:lnTo>
                <a:lnTo>
                  <a:pt x="166" y="284"/>
                </a:lnTo>
                <a:lnTo>
                  <a:pt x="181" y="287"/>
                </a:lnTo>
                <a:lnTo>
                  <a:pt x="194" y="291"/>
                </a:lnTo>
                <a:lnTo>
                  <a:pt x="211" y="294"/>
                </a:lnTo>
                <a:lnTo>
                  <a:pt x="241" y="299"/>
                </a:lnTo>
                <a:lnTo>
                  <a:pt x="274" y="302"/>
                </a:lnTo>
                <a:lnTo>
                  <a:pt x="310" y="304"/>
                </a:lnTo>
                <a:lnTo>
                  <a:pt x="345" y="306"/>
                </a:lnTo>
                <a:lnTo>
                  <a:pt x="380" y="304"/>
                </a:lnTo>
                <a:lnTo>
                  <a:pt x="413" y="302"/>
                </a:lnTo>
                <a:lnTo>
                  <a:pt x="447" y="299"/>
                </a:lnTo>
                <a:lnTo>
                  <a:pt x="479" y="294"/>
                </a:lnTo>
                <a:lnTo>
                  <a:pt x="494" y="291"/>
                </a:lnTo>
                <a:lnTo>
                  <a:pt x="509" y="287"/>
                </a:lnTo>
                <a:lnTo>
                  <a:pt x="524" y="284"/>
                </a:lnTo>
                <a:lnTo>
                  <a:pt x="537" y="279"/>
                </a:lnTo>
                <a:lnTo>
                  <a:pt x="551" y="276"/>
                </a:lnTo>
                <a:lnTo>
                  <a:pt x="564" y="271"/>
                </a:lnTo>
                <a:lnTo>
                  <a:pt x="576" y="266"/>
                </a:lnTo>
                <a:lnTo>
                  <a:pt x="589" y="261"/>
                </a:lnTo>
                <a:lnTo>
                  <a:pt x="599" y="256"/>
                </a:lnTo>
                <a:lnTo>
                  <a:pt x="611" y="251"/>
                </a:lnTo>
                <a:lnTo>
                  <a:pt x="621" y="244"/>
                </a:lnTo>
                <a:lnTo>
                  <a:pt x="631" y="237"/>
                </a:lnTo>
                <a:lnTo>
                  <a:pt x="639" y="232"/>
                </a:lnTo>
                <a:lnTo>
                  <a:pt x="648" y="226"/>
                </a:lnTo>
                <a:lnTo>
                  <a:pt x="656" y="219"/>
                </a:lnTo>
                <a:lnTo>
                  <a:pt x="663" y="212"/>
                </a:lnTo>
                <a:lnTo>
                  <a:pt x="670" y="206"/>
                </a:lnTo>
                <a:lnTo>
                  <a:pt x="675" y="199"/>
                </a:lnTo>
                <a:lnTo>
                  <a:pt x="680" y="191"/>
                </a:lnTo>
                <a:lnTo>
                  <a:pt x="683" y="184"/>
                </a:lnTo>
                <a:lnTo>
                  <a:pt x="686" y="175"/>
                </a:lnTo>
                <a:lnTo>
                  <a:pt x="688" y="169"/>
                </a:lnTo>
                <a:lnTo>
                  <a:pt x="690" y="160"/>
                </a:lnTo>
                <a:lnTo>
                  <a:pt x="690" y="154"/>
                </a:lnTo>
                <a:lnTo>
                  <a:pt x="690" y="145"/>
                </a:lnTo>
                <a:lnTo>
                  <a:pt x="688" y="137"/>
                </a:lnTo>
                <a:lnTo>
                  <a:pt x="686" y="130"/>
                </a:lnTo>
                <a:lnTo>
                  <a:pt x="683" y="122"/>
                </a:lnTo>
                <a:lnTo>
                  <a:pt x="680" y="115"/>
                </a:lnTo>
                <a:lnTo>
                  <a:pt x="675" y="107"/>
                </a:lnTo>
                <a:lnTo>
                  <a:pt x="670" y="100"/>
                </a:lnTo>
                <a:lnTo>
                  <a:pt x="663" y="94"/>
                </a:lnTo>
                <a:lnTo>
                  <a:pt x="656" y="87"/>
                </a:lnTo>
                <a:lnTo>
                  <a:pt x="648" y="80"/>
                </a:lnTo>
                <a:lnTo>
                  <a:pt x="639" y="74"/>
                </a:lnTo>
                <a:lnTo>
                  <a:pt x="631" y="69"/>
                </a:lnTo>
                <a:lnTo>
                  <a:pt x="621" y="62"/>
                </a:lnTo>
                <a:lnTo>
                  <a:pt x="611" y="57"/>
                </a:lnTo>
                <a:lnTo>
                  <a:pt x="599" y="50"/>
                </a:lnTo>
                <a:lnTo>
                  <a:pt x="589" y="45"/>
                </a:lnTo>
                <a:lnTo>
                  <a:pt x="576" y="40"/>
                </a:lnTo>
                <a:lnTo>
                  <a:pt x="564" y="35"/>
                </a:lnTo>
                <a:lnTo>
                  <a:pt x="551" y="30"/>
                </a:lnTo>
                <a:lnTo>
                  <a:pt x="537" y="27"/>
                </a:lnTo>
                <a:lnTo>
                  <a:pt x="524" y="23"/>
                </a:lnTo>
                <a:lnTo>
                  <a:pt x="509" y="18"/>
                </a:lnTo>
                <a:lnTo>
                  <a:pt x="494" y="15"/>
                </a:lnTo>
                <a:lnTo>
                  <a:pt x="479" y="12"/>
                </a:lnTo>
                <a:lnTo>
                  <a:pt x="447" y="7"/>
                </a:lnTo>
                <a:lnTo>
                  <a:pt x="413" y="3"/>
                </a:lnTo>
                <a:lnTo>
                  <a:pt x="380" y="2"/>
                </a:lnTo>
                <a:lnTo>
                  <a:pt x="345" y="0"/>
                </a:lnTo>
              </a:path>
            </a:pathLst>
          </a:cu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7" name="Rectangle 87"/>
          <p:cNvSpPr>
            <a:spLocks noChangeArrowheads="1"/>
          </p:cNvSpPr>
          <p:nvPr/>
        </p:nvSpPr>
        <p:spPr bwMode="auto">
          <a:xfrm>
            <a:off x="7602538" y="2137808"/>
            <a:ext cx="29335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IWF</a:t>
            </a:r>
            <a:endParaRPr kumimoji="0" lang="pl-PL" sz="1800" b="1">
              <a:latin typeface="+mj-lt"/>
            </a:endParaRPr>
          </a:p>
        </p:txBody>
      </p:sp>
      <p:sp>
        <p:nvSpPr>
          <p:cNvPr id="130138" name="Line 88"/>
          <p:cNvSpPr>
            <a:spLocks noChangeShapeType="1"/>
          </p:cNvSpPr>
          <p:nvPr/>
        </p:nvSpPr>
        <p:spPr bwMode="auto">
          <a:xfrm>
            <a:off x="8039100" y="2164795"/>
            <a:ext cx="182563" cy="158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39" name="Line 89"/>
          <p:cNvSpPr>
            <a:spLocks noChangeShapeType="1"/>
          </p:cNvSpPr>
          <p:nvPr/>
        </p:nvSpPr>
        <p:spPr bwMode="auto">
          <a:xfrm flipV="1">
            <a:off x="7491413" y="2287033"/>
            <a:ext cx="60325" cy="12223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0" name="Freeform 90"/>
          <p:cNvSpPr>
            <a:spLocks/>
          </p:cNvSpPr>
          <p:nvPr/>
        </p:nvSpPr>
        <p:spPr bwMode="auto">
          <a:xfrm>
            <a:off x="1989138" y="4776233"/>
            <a:ext cx="6089650" cy="666750"/>
          </a:xfrm>
          <a:custGeom>
            <a:avLst/>
            <a:gdLst>
              <a:gd name="T0" fmla="*/ 99999 w 7673"/>
              <a:gd name="T1" fmla="*/ 0 h 838"/>
              <a:gd name="T2" fmla="*/ 78571 w 7673"/>
              <a:gd name="T3" fmla="*/ 4774 h 838"/>
              <a:gd name="T4" fmla="*/ 58730 w 7673"/>
              <a:gd name="T5" fmla="*/ 12730 h 838"/>
              <a:gd name="T6" fmla="*/ 40476 w 7673"/>
              <a:gd name="T7" fmla="*/ 24665 h 838"/>
              <a:gd name="T8" fmla="*/ 25397 w 7673"/>
              <a:gd name="T9" fmla="*/ 39782 h 838"/>
              <a:gd name="T10" fmla="*/ 13492 w 7673"/>
              <a:gd name="T11" fmla="*/ 58082 h 838"/>
              <a:gd name="T12" fmla="*/ 5556 w 7673"/>
              <a:gd name="T13" fmla="*/ 77973 h 838"/>
              <a:gd name="T14" fmla="*/ 0 w 7673"/>
              <a:gd name="T15" fmla="*/ 99456 h 838"/>
              <a:gd name="T16" fmla="*/ 0 w 7673"/>
              <a:gd name="T17" fmla="*/ 555360 h 838"/>
              <a:gd name="T18" fmla="*/ 3175 w 7673"/>
              <a:gd name="T19" fmla="*/ 577638 h 838"/>
              <a:gd name="T20" fmla="*/ 9524 w 7673"/>
              <a:gd name="T21" fmla="*/ 599120 h 838"/>
              <a:gd name="T22" fmla="*/ 19048 w 7673"/>
              <a:gd name="T23" fmla="*/ 617420 h 838"/>
              <a:gd name="T24" fmla="*/ 33333 w 7673"/>
              <a:gd name="T25" fmla="*/ 633333 h 838"/>
              <a:gd name="T26" fmla="*/ 49206 w 7673"/>
              <a:gd name="T27" fmla="*/ 648450 h 838"/>
              <a:gd name="T28" fmla="*/ 68254 w 7673"/>
              <a:gd name="T29" fmla="*/ 657998 h 838"/>
              <a:gd name="T30" fmla="*/ 89682 w 7673"/>
              <a:gd name="T31" fmla="*/ 664363 h 838"/>
              <a:gd name="T32" fmla="*/ 111904 w 7673"/>
              <a:gd name="T33" fmla="*/ 666750 h 838"/>
              <a:gd name="T34" fmla="*/ 5989651 w 7673"/>
              <a:gd name="T35" fmla="*/ 666750 h 838"/>
              <a:gd name="T36" fmla="*/ 6012666 w 7673"/>
              <a:gd name="T37" fmla="*/ 661976 h 838"/>
              <a:gd name="T38" fmla="*/ 6032507 w 7673"/>
              <a:gd name="T39" fmla="*/ 654020 h 838"/>
              <a:gd name="T40" fmla="*/ 6049968 w 7673"/>
              <a:gd name="T41" fmla="*/ 641289 h 838"/>
              <a:gd name="T42" fmla="*/ 6064253 w 7673"/>
              <a:gd name="T43" fmla="*/ 626968 h 838"/>
              <a:gd name="T44" fmla="*/ 6076158 w 7673"/>
              <a:gd name="T45" fmla="*/ 608668 h 838"/>
              <a:gd name="T46" fmla="*/ 6085682 w 7673"/>
              <a:gd name="T47" fmla="*/ 588777 h 838"/>
              <a:gd name="T48" fmla="*/ 6089650 w 7673"/>
              <a:gd name="T49" fmla="*/ 567294 h 838"/>
              <a:gd name="T50" fmla="*/ 6089650 w 7673"/>
              <a:gd name="T51" fmla="*/ 111390 h 838"/>
              <a:gd name="T52" fmla="*/ 6088063 w 7673"/>
              <a:gd name="T53" fmla="*/ 89112 h 838"/>
              <a:gd name="T54" fmla="*/ 6081714 w 7673"/>
              <a:gd name="T55" fmla="*/ 67630 h 838"/>
              <a:gd name="T56" fmla="*/ 6071396 w 7673"/>
              <a:gd name="T57" fmla="*/ 49330 h 838"/>
              <a:gd name="T58" fmla="*/ 6057904 w 7673"/>
              <a:gd name="T59" fmla="*/ 32621 h 838"/>
              <a:gd name="T60" fmla="*/ 6040444 w 7673"/>
              <a:gd name="T61" fmla="*/ 18300 h 838"/>
              <a:gd name="T62" fmla="*/ 6022190 w 7673"/>
              <a:gd name="T63" fmla="*/ 8752 h 838"/>
              <a:gd name="T64" fmla="*/ 6001555 w 7673"/>
              <a:gd name="T65" fmla="*/ 2387 h 838"/>
              <a:gd name="T66" fmla="*/ 5979333 w 7673"/>
              <a:gd name="T67" fmla="*/ 0 h 8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673"/>
              <a:gd name="T103" fmla="*/ 0 h 838"/>
              <a:gd name="T104" fmla="*/ 7673 w 7673"/>
              <a:gd name="T105" fmla="*/ 838 h 8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673" h="838">
                <a:moveTo>
                  <a:pt x="141" y="0"/>
                </a:moveTo>
                <a:lnTo>
                  <a:pt x="126" y="0"/>
                </a:lnTo>
                <a:lnTo>
                  <a:pt x="113" y="3"/>
                </a:lnTo>
                <a:lnTo>
                  <a:pt x="99" y="6"/>
                </a:lnTo>
                <a:lnTo>
                  <a:pt x="86" y="11"/>
                </a:lnTo>
                <a:lnTo>
                  <a:pt x="74" y="16"/>
                </a:lnTo>
                <a:lnTo>
                  <a:pt x="62" y="23"/>
                </a:lnTo>
                <a:lnTo>
                  <a:pt x="51" y="31"/>
                </a:lnTo>
                <a:lnTo>
                  <a:pt x="42" y="41"/>
                </a:lnTo>
                <a:lnTo>
                  <a:pt x="32" y="50"/>
                </a:lnTo>
                <a:lnTo>
                  <a:pt x="24" y="62"/>
                </a:lnTo>
                <a:lnTo>
                  <a:pt x="17" y="73"/>
                </a:lnTo>
                <a:lnTo>
                  <a:pt x="12" y="85"/>
                </a:lnTo>
                <a:lnTo>
                  <a:pt x="7" y="98"/>
                </a:lnTo>
                <a:lnTo>
                  <a:pt x="4" y="112"/>
                </a:lnTo>
                <a:lnTo>
                  <a:pt x="0" y="125"/>
                </a:lnTo>
                <a:lnTo>
                  <a:pt x="0" y="140"/>
                </a:lnTo>
                <a:lnTo>
                  <a:pt x="0" y="698"/>
                </a:lnTo>
                <a:lnTo>
                  <a:pt x="0" y="713"/>
                </a:lnTo>
                <a:lnTo>
                  <a:pt x="4" y="726"/>
                </a:lnTo>
                <a:lnTo>
                  <a:pt x="7" y="740"/>
                </a:lnTo>
                <a:lnTo>
                  <a:pt x="12" y="753"/>
                </a:lnTo>
                <a:lnTo>
                  <a:pt x="17" y="765"/>
                </a:lnTo>
                <a:lnTo>
                  <a:pt x="24" y="776"/>
                </a:lnTo>
                <a:lnTo>
                  <a:pt x="32" y="788"/>
                </a:lnTo>
                <a:lnTo>
                  <a:pt x="42" y="796"/>
                </a:lnTo>
                <a:lnTo>
                  <a:pt x="51" y="806"/>
                </a:lnTo>
                <a:lnTo>
                  <a:pt x="62" y="815"/>
                </a:lnTo>
                <a:lnTo>
                  <a:pt x="74" y="822"/>
                </a:lnTo>
                <a:lnTo>
                  <a:pt x="86" y="827"/>
                </a:lnTo>
                <a:lnTo>
                  <a:pt x="99" y="832"/>
                </a:lnTo>
                <a:lnTo>
                  <a:pt x="113" y="835"/>
                </a:lnTo>
                <a:lnTo>
                  <a:pt x="126" y="838"/>
                </a:lnTo>
                <a:lnTo>
                  <a:pt x="141" y="838"/>
                </a:lnTo>
                <a:lnTo>
                  <a:pt x="7534" y="838"/>
                </a:lnTo>
                <a:lnTo>
                  <a:pt x="7547" y="838"/>
                </a:lnTo>
                <a:lnTo>
                  <a:pt x="7562" y="835"/>
                </a:lnTo>
                <a:lnTo>
                  <a:pt x="7576" y="832"/>
                </a:lnTo>
                <a:lnTo>
                  <a:pt x="7588" y="827"/>
                </a:lnTo>
                <a:lnTo>
                  <a:pt x="7601" y="822"/>
                </a:lnTo>
                <a:lnTo>
                  <a:pt x="7611" y="815"/>
                </a:lnTo>
                <a:lnTo>
                  <a:pt x="7623" y="806"/>
                </a:lnTo>
                <a:lnTo>
                  <a:pt x="7633" y="796"/>
                </a:lnTo>
                <a:lnTo>
                  <a:pt x="7641" y="788"/>
                </a:lnTo>
                <a:lnTo>
                  <a:pt x="7650" y="776"/>
                </a:lnTo>
                <a:lnTo>
                  <a:pt x="7656" y="765"/>
                </a:lnTo>
                <a:lnTo>
                  <a:pt x="7663" y="753"/>
                </a:lnTo>
                <a:lnTo>
                  <a:pt x="7668" y="740"/>
                </a:lnTo>
                <a:lnTo>
                  <a:pt x="7671" y="726"/>
                </a:lnTo>
                <a:lnTo>
                  <a:pt x="7673" y="713"/>
                </a:lnTo>
                <a:lnTo>
                  <a:pt x="7673" y="698"/>
                </a:lnTo>
                <a:lnTo>
                  <a:pt x="7673" y="140"/>
                </a:lnTo>
                <a:lnTo>
                  <a:pt x="7673" y="125"/>
                </a:lnTo>
                <a:lnTo>
                  <a:pt x="7671" y="112"/>
                </a:lnTo>
                <a:lnTo>
                  <a:pt x="7668" y="98"/>
                </a:lnTo>
                <a:lnTo>
                  <a:pt x="7663" y="85"/>
                </a:lnTo>
                <a:lnTo>
                  <a:pt x="7656" y="73"/>
                </a:lnTo>
                <a:lnTo>
                  <a:pt x="7650" y="62"/>
                </a:lnTo>
                <a:lnTo>
                  <a:pt x="7641" y="50"/>
                </a:lnTo>
                <a:lnTo>
                  <a:pt x="7633" y="41"/>
                </a:lnTo>
                <a:lnTo>
                  <a:pt x="7623" y="31"/>
                </a:lnTo>
                <a:lnTo>
                  <a:pt x="7611" y="23"/>
                </a:lnTo>
                <a:lnTo>
                  <a:pt x="7601" y="16"/>
                </a:lnTo>
                <a:lnTo>
                  <a:pt x="7588" y="11"/>
                </a:lnTo>
                <a:lnTo>
                  <a:pt x="7576" y="6"/>
                </a:lnTo>
                <a:lnTo>
                  <a:pt x="7562" y="3"/>
                </a:lnTo>
                <a:lnTo>
                  <a:pt x="7547" y="0"/>
                </a:lnTo>
                <a:lnTo>
                  <a:pt x="7534" y="0"/>
                </a:lnTo>
                <a:lnTo>
                  <a:pt x="14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1" name="Freeform 91"/>
          <p:cNvSpPr>
            <a:spLocks/>
          </p:cNvSpPr>
          <p:nvPr/>
        </p:nvSpPr>
        <p:spPr bwMode="auto">
          <a:xfrm>
            <a:off x="1989138" y="4776233"/>
            <a:ext cx="6089650" cy="666750"/>
          </a:xfrm>
          <a:custGeom>
            <a:avLst/>
            <a:gdLst>
              <a:gd name="T0" fmla="*/ 99999 w 7673"/>
              <a:gd name="T1" fmla="*/ 0 h 838"/>
              <a:gd name="T2" fmla="*/ 78571 w 7673"/>
              <a:gd name="T3" fmla="*/ 4774 h 838"/>
              <a:gd name="T4" fmla="*/ 58730 w 7673"/>
              <a:gd name="T5" fmla="*/ 12730 h 838"/>
              <a:gd name="T6" fmla="*/ 40476 w 7673"/>
              <a:gd name="T7" fmla="*/ 24665 h 838"/>
              <a:gd name="T8" fmla="*/ 25397 w 7673"/>
              <a:gd name="T9" fmla="*/ 39782 h 838"/>
              <a:gd name="T10" fmla="*/ 13492 w 7673"/>
              <a:gd name="T11" fmla="*/ 58082 h 838"/>
              <a:gd name="T12" fmla="*/ 5556 w 7673"/>
              <a:gd name="T13" fmla="*/ 77973 h 838"/>
              <a:gd name="T14" fmla="*/ 0 w 7673"/>
              <a:gd name="T15" fmla="*/ 99456 h 838"/>
              <a:gd name="T16" fmla="*/ 0 w 7673"/>
              <a:gd name="T17" fmla="*/ 555360 h 838"/>
              <a:gd name="T18" fmla="*/ 3175 w 7673"/>
              <a:gd name="T19" fmla="*/ 577638 h 838"/>
              <a:gd name="T20" fmla="*/ 9524 w 7673"/>
              <a:gd name="T21" fmla="*/ 599120 h 838"/>
              <a:gd name="T22" fmla="*/ 19048 w 7673"/>
              <a:gd name="T23" fmla="*/ 617420 h 838"/>
              <a:gd name="T24" fmla="*/ 33333 w 7673"/>
              <a:gd name="T25" fmla="*/ 633333 h 838"/>
              <a:gd name="T26" fmla="*/ 49206 w 7673"/>
              <a:gd name="T27" fmla="*/ 648450 h 838"/>
              <a:gd name="T28" fmla="*/ 68254 w 7673"/>
              <a:gd name="T29" fmla="*/ 657998 h 838"/>
              <a:gd name="T30" fmla="*/ 89682 w 7673"/>
              <a:gd name="T31" fmla="*/ 664363 h 838"/>
              <a:gd name="T32" fmla="*/ 111904 w 7673"/>
              <a:gd name="T33" fmla="*/ 666750 h 838"/>
              <a:gd name="T34" fmla="*/ 5989651 w 7673"/>
              <a:gd name="T35" fmla="*/ 666750 h 838"/>
              <a:gd name="T36" fmla="*/ 6012666 w 7673"/>
              <a:gd name="T37" fmla="*/ 661976 h 838"/>
              <a:gd name="T38" fmla="*/ 6032507 w 7673"/>
              <a:gd name="T39" fmla="*/ 654020 h 838"/>
              <a:gd name="T40" fmla="*/ 6049968 w 7673"/>
              <a:gd name="T41" fmla="*/ 641289 h 838"/>
              <a:gd name="T42" fmla="*/ 6064253 w 7673"/>
              <a:gd name="T43" fmla="*/ 626968 h 838"/>
              <a:gd name="T44" fmla="*/ 6076158 w 7673"/>
              <a:gd name="T45" fmla="*/ 608668 h 838"/>
              <a:gd name="T46" fmla="*/ 6085682 w 7673"/>
              <a:gd name="T47" fmla="*/ 588777 h 838"/>
              <a:gd name="T48" fmla="*/ 6089650 w 7673"/>
              <a:gd name="T49" fmla="*/ 567294 h 838"/>
              <a:gd name="T50" fmla="*/ 6089650 w 7673"/>
              <a:gd name="T51" fmla="*/ 111390 h 838"/>
              <a:gd name="T52" fmla="*/ 6088063 w 7673"/>
              <a:gd name="T53" fmla="*/ 89112 h 838"/>
              <a:gd name="T54" fmla="*/ 6081714 w 7673"/>
              <a:gd name="T55" fmla="*/ 67630 h 838"/>
              <a:gd name="T56" fmla="*/ 6071396 w 7673"/>
              <a:gd name="T57" fmla="*/ 49330 h 838"/>
              <a:gd name="T58" fmla="*/ 6057904 w 7673"/>
              <a:gd name="T59" fmla="*/ 32621 h 838"/>
              <a:gd name="T60" fmla="*/ 6040444 w 7673"/>
              <a:gd name="T61" fmla="*/ 18300 h 838"/>
              <a:gd name="T62" fmla="*/ 6022190 w 7673"/>
              <a:gd name="T63" fmla="*/ 8752 h 838"/>
              <a:gd name="T64" fmla="*/ 6001555 w 7673"/>
              <a:gd name="T65" fmla="*/ 2387 h 838"/>
              <a:gd name="T66" fmla="*/ 5979333 w 7673"/>
              <a:gd name="T67" fmla="*/ 0 h 8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673"/>
              <a:gd name="T103" fmla="*/ 0 h 838"/>
              <a:gd name="T104" fmla="*/ 7673 w 7673"/>
              <a:gd name="T105" fmla="*/ 838 h 8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673" h="838">
                <a:moveTo>
                  <a:pt x="141" y="0"/>
                </a:moveTo>
                <a:lnTo>
                  <a:pt x="126" y="0"/>
                </a:lnTo>
                <a:lnTo>
                  <a:pt x="113" y="3"/>
                </a:lnTo>
                <a:lnTo>
                  <a:pt x="99" y="6"/>
                </a:lnTo>
                <a:lnTo>
                  <a:pt x="86" y="11"/>
                </a:lnTo>
                <a:lnTo>
                  <a:pt x="74" y="16"/>
                </a:lnTo>
                <a:lnTo>
                  <a:pt x="62" y="23"/>
                </a:lnTo>
                <a:lnTo>
                  <a:pt x="51" y="31"/>
                </a:lnTo>
                <a:lnTo>
                  <a:pt x="42" y="41"/>
                </a:lnTo>
                <a:lnTo>
                  <a:pt x="32" y="50"/>
                </a:lnTo>
                <a:lnTo>
                  <a:pt x="24" y="62"/>
                </a:lnTo>
                <a:lnTo>
                  <a:pt x="17" y="73"/>
                </a:lnTo>
                <a:lnTo>
                  <a:pt x="12" y="85"/>
                </a:lnTo>
                <a:lnTo>
                  <a:pt x="7" y="98"/>
                </a:lnTo>
                <a:lnTo>
                  <a:pt x="4" y="112"/>
                </a:lnTo>
                <a:lnTo>
                  <a:pt x="0" y="125"/>
                </a:lnTo>
                <a:lnTo>
                  <a:pt x="0" y="140"/>
                </a:lnTo>
                <a:lnTo>
                  <a:pt x="0" y="698"/>
                </a:lnTo>
                <a:lnTo>
                  <a:pt x="0" y="713"/>
                </a:lnTo>
                <a:lnTo>
                  <a:pt x="4" y="726"/>
                </a:lnTo>
                <a:lnTo>
                  <a:pt x="7" y="740"/>
                </a:lnTo>
                <a:lnTo>
                  <a:pt x="12" y="753"/>
                </a:lnTo>
                <a:lnTo>
                  <a:pt x="17" y="765"/>
                </a:lnTo>
                <a:lnTo>
                  <a:pt x="24" y="776"/>
                </a:lnTo>
                <a:lnTo>
                  <a:pt x="32" y="788"/>
                </a:lnTo>
                <a:lnTo>
                  <a:pt x="42" y="796"/>
                </a:lnTo>
                <a:lnTo>
                  <a:pt x="51" y="806"/>
                </a:lnTo>
                <a:lnTo>
                  <a:pt x="62" y="815"/>
                </a:lnTo>
                <a:lnTo>
                  <a:pt x="74" y="822"/>
                </a:lnTo>
                <a:lnTo>
                  <a:pt x="86" y="827"/>
                </a:lnTo>
                <a:lnTo>
                  <a:pt x="99" y="832"/>
                </a:lnTo>
                <a:lnTo>
                  <a:pt x="113" y="835"/>
                </a:lnTo>
                <a:lnTo>
                  <a:pt x="126" y="838"/>
                </a:lnTo>
                <a:lnTo>
                  <a:pt x="141" y="838"/>
                </a:lnTo>
                <a:lnTo>
                  <a:pt x="7534" y="838"/>
                </a:lnTo>
                <a:lnTo>
                  <a:pt x="7547" y="838"/>
                </a:lnTo>
                <a:lnTo>
                  <a:pt x="7562" y="835"/>
                </a:lnTo>
                <a:lnTo>
                  <a:pt x="7576" y="832"/>
                </a:lnTo>
                <a:lnTo>
                  <a:pt x="7588" y="827"/>
                </a:lnTo>
                <a:lnTo>
                  <a:pt x="7601" y="822"/>
                </a:lnTo>
                <a:lnTo>
                  <a:pt x="7611" y="815"/>
                </a:lnTo>
                <a:lnTo>
                  <a:pt x="7623" y="806"/>
                </a:lnTo>
                <a:lnTo>
                  <a:pt x="7633" y="796"/>
                </a:lnTo>
                <a:lnTo>
                  <a:pt x="7641" y="788"/>
                </a:lnTo>
                <a:lnTo>
                  <a:pt x="7650" y="776"/>
                </a:lnTo>
                <a:lnTo>
                  <a:pt x="7656" y="765"/>
                </a:lnTo>
                <a:lnTo>
                  <a:pt x="7663" y="753"/>
                </a:lnTo>
                <a:lnTo>
                  <a:pt x="7668" y="740"/>
                </a:lnTo>
                <a:lnTo>
                  <a:pt x="7671" y="726"/>
                </a:lnTo>
                <a:lnTo>
                  <a:pt x="7673" y="713"/>
                </a:lnTo>
                <a:lnTo>
                  <a:pt x="7673" y="698"/>
                </a:lnTo>
                <a:lnTo>
                  <a:pt x="7673" y="140"/>
                </a:lnTo>
                <a:lnTo>
                  <a:pt x="7673" y="125"/>
                </a:lnTo>
                <a:lnTo>
                  <a:pt x="7671" y="112"/>
                </a:lnTo>
                <a:lnTo>
                  <a:pt x="7668" y="98"/>
                </a:lnTo>
                <a:lnTo>
                  <a:pt x="7663" y="85"/>
                </a:lnTo>
                <a:lnTo>
                  <a:pt x="7656" y="73"/>
                </a:lnTo>
                <a:lnTo>
                  <a:pt x="7650" y="62"/>
                </a:lnTo>
                <a:lnTo>
                  <a:pt x="7641" y="50"/>
                </a:lnTo>
                <a:lnTo>
                  <a:pt x="7633" y="41"/>
                </a:lnTo>
                <a:lnTo>
                  <a:pt x="7623" y="31"/>
                </a:lnTo>
                <a:lnTo>
                  <a:pt x="7611" y="23"/>
                </a:lnTo>
                <a:lnTo>
                  <a:pt x="7601" y="16"/>
                </a:lnTo>
                <a:lnTo>
                  <a:pt x="7588" y="11"/>
                </a:lnTo>
                <a:lnTo>
                  <a:pt x="7576" y="6"/>
                </a:lnTo>
                <a:lnTo>
                  <a:pt x="7562" y="3"/>
                </a:lnTo>
                <a:lnTo>
                  <a:pt x="7547" y="0"/>
                </a:lnTo>
                <a:lnTo>
                  <a:pt x="7534" y="0"/>
                </a:lnTo>
                <a:lnTo>
                  <a:pt x="141" y="0"/>
                </a:lnTo>
              </a:path>
            </a:pathLst>
          </a:custGeom>
          <a:solidFill>
            <a:srgbClr val="FFCC00"/>
          </a:solidFill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2" name="Freeform 92"/>
          <p:cNvSpPr>
            <a:spLocks/>
          </p:cNvSpPr>
          <p:nvPr/>
        </p:nvSpPr>
        <p:spPr bwMode="auto">
          <a:xfrm>
            <a:off x="795338" y="6030358"/>
            <a:ext cx="439737" cy="314325"/>
          </a:xfrm>
          <a:custGeom>
            <a:avLst/>
            <a:gdLst>
              <a:gd name="T0" fmla="*/ 46037 w 554"/>
              <a:gd name="T1" fmla="*/ 0 h 394"/>
              <a:gd name="T2" fmla="*/ 37306 w 554"/>
              <a:gd name="T3" fmla="*/ 2393 h 394"/>
              <a:gd name="T4" fmla="*/ 27781 w 554"/>
              <a:gd name="T5" fmla="*/ 6382 h 394"/>
              <a:gd name="T6" fmla="*/ 18256 w 554"/>
              <a:gd name="T7" fmla="*/ 11967 h 394"/>
              <a:gd name="T8" fmla="*/ 11906 w 554"/>
              <a:gd name="T9" fmla="*/ 18349 h 394"/>
              <a:gd name="T10" fmla="*/ 6350 w 554"/>
              <a:gd name="T11" fmla="*/ 26327 h 394"/>
              <a:gd name="T12" fmla="*/ 2381 w 554"/>
              <a:gd name="T13" fmla="*/ 37496 h 394"/>
              <a:gd name="T14" fmla="*/ 0 w 554"/>
              <a:gd name="T15" fmla="*/ 46271 h 394"/>
              <a:gd name="T16" fmla="*/ 0 w 554"/>
              <a:gd name="T17" fmla="*/ 262469 h 394"/>
              <a:gd name="T18" fmla="*/ 794 w 554"/>
              <a:gd name="T19" fmla="*/ 272840 h 394"/>
              <a:gd name="T20" fmla="*/ 3969 w 554"/>
              <a:gd name="T21" fmla="*/ 282414 h 394"/>
              <a:gd name="T22" fmla="*/ 8731 w 554"/>
              <a:gd name="T23" fmla="*/ 291987 h 394"/>
              <a:gd name="T24" fmla="*/ 15875 w 554"/>
              <a:gd name="T25" fmla="*/ 299965 h 394"/>
              <a:gd name="T26" fmla="*/ 22225 w 554"/>
              <a:gd name="T27" fmla="*/ 306347 h 394"/>
              <a:gd name="T28" fmla="*/ 31750 w 554"/>
              <a:gd name="T29" fmla="*/ 310336 h 394"/>
              <a:gd name="T30" fmla="*/ 42069 w 554"/>
              <a:gd name="T31" fmla="*/ 312729 h 394"/>
              <a:gd name="T32" fmla="*/ 53181 w 554"/>
              <a:gd name="T33" fmla="*/ 314325 h 394"/>
              <a:gd name="T34" fmla="*/ 392906 w 554"/>
              <a:gd name="T35" fmla="*/ 314325 h 394"/>
              <a:gd name="T36" fmla="*/ 404018 w 554"/>
              <a:gd name="T37" fmla="*/ 311932 h 394"/>
              <a:gd name="T38" fmla="*/ 412750 w 554"/>
              <a:gd name="T39" fmla="*/ 307943 h 394"/>
              <a:gd name="T40" fmla="*/ 420687 w 554"/>
              <a:gd name="T41" fmla="*/ 302358 h 394"/>
              <a:gd name="T42" fmla="*/ 427831 w 554"/>
              <a:gd name="T43" fmla="*/ 295976 h 394"/>
              <a:gd name="T44" fmla="*/ 434181 w 554"/>
              <a:gd name="T45" fmla="*/ 287998 h 394"/>
              <a:gd name="T46" fmla="*/ 438150 w 554"/>
              <a:gd name="T47" fmla="*/ 276829 h 394"/>
              <a:gd name="T48" fmla="*/ 439737 w 554"/>
              <a:gd name="T49" fmla="*/ 268054 h 394"/>
              <a:gd name="T50" fmla="*/ 439737 w 554"/>
              <a:gd name="T51" fmla="*/ 51856 h 394"/>
              <a:gd name="T52" fmla="*/ 438150 w 554"/>
              <a:gd name="T53" fmla="*/ 41485 h 394"/>
              <a:gd name="T54" fmla="*/ 435768 w 554"/>
              <a:gd name="T55" fmla="*/ 31911 h 394"/>
              <a:gd name="T56" fmla="*/ 431800 w 554"/>
              <a:gd name="T57" fmla="*/ 22338 h 394"/>
              <a:gd name="T58" fmla="*/ 424656 w 554"/>
              <a:gd name="T59" fmla="*/ 14360 h 394"/>
              <a:gd name="T60" fmla="*/ 416718 w 554"/>
              <a:gd name="T61" fmla="*/ 9573 h 394"/>
              <a:gd name="T62" fmla="*/ 407987 w 554"/>
              <a:gd name="T63" fmla="*/ 3989 h 394"/>
              <a:gd name="T64" fmla="*/ 398462 w 554"/>
              <a:gd name="T65" fmla="*/ 1596 h 394"/>
              <a:gd name="T66" fmla="*/ 388143 w 554"/>
              <a:gd name="T67" fmla="*/ 0 h 39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54"/>
              <a:gd name="T103" fmla="*/ 0 h 394"/>
              <a:gd name="T104" fmla="*/ 554 w 554"/>
              <a:gd name="T105" fmla="*/ 394 h 39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54" h="394">
                <a:moveTo>
                  <a:pt x="67" y="0"/>
                </a:moveTo>
                <a:lnTo>
                  <a:pt x="58" y="0"/>
                </a:lnTo>
                <a:lnTo>
                  <a:pt x="53" y="2"/>
                </a:lnTo>
                <a:lnTo>
                  <a:pt x="47" y="3"/>
                </a:lnTo>
                <a:lnTo>
                  <a:pt x="40" y="5"/>
                </a:lnTo>
                <a:lnTo>
                  <a:pt x="35" y="8"/>
                </a:lnTo>
                <a:lnTo>
                  <a:pt x="28" y="12"/>
                </a:lnTo>
                <a:lnTo>
                  <a:pt x="23" y="15"/>
                </a:lnTo>
                <a:lnTo>
                  <a:pt x="20" y="18"/>
                </a:lnTo>
                <a:lnTo>
                  <a:pt x="15" y="23"/>
                </a:lnTo>
                <a:lnTo>
                  <a:pt x="11" y="28"/>
                </a:lnTo>
                <a:lnTo>
                  <a:pt x="8" y="33"/>
                </a:lnTo>
                <a:lnTo>
                  <a:pt x="5" y="40"/>
                </a:lnTo>
                <a:lnTo>
                  <a:pt x="3" y="47"/>
                </a:lnTo>
                <a:lnTo>
                  <a:pt x="1" y="52"/>
                </a:lnTo>
                <a:lnTo>
                  <a:pt x="0" y="58"/>
                </a:lnTo>
                <a:lnTo>
                  <a:pt x="0" y="65"/>
                </a:lnTo>
                <a:lnTo>
                  <a:pt x="0" y="329"/>
                </a:lnTo>
                <a:lnTo>
                  <a:pt x="0" y="336"/>
                </a:lnTo>
                <a:lnTo>
                  <a:pt x="1" y="342"/>
                </a:lnTo>
                <a:lnTo>
                  <a:pt x="3" y="347"/>
                </a:lnTo>
                <a:lnTo>
                  <a:pt x="5" y="354"/>
                </a:lnTo>
                <a:lnTo>
                  <a:pt x="8" y="361"/>
                </a:lnTo>
                <a:lnTo>
                  <a:pt x="11" y="366"/>
                </a:lnTo>
                <a:lnTo>
                  <a:pt x="15" y="371"/>
                </a:lnTo>
                <a:lnTo>
                  <a:pt x="20" y="376"/>
                </a:lnTo>
                <a:lnTo>
                  <a:pt x="23" y="379"/>
                </a:lnTo>
                <a:lnTo>
                  <a:pt x="28" y="384"/>
                </a:lnTo>
                <a:lnTo>
                  <a:pt x="35" y="386"/>
                </a:lnTo>
                <a:lnTo>
                  <a:pt x="40" y="389"/>
                </a:lnTo>
                <a:lnTo>
                  <a:pt x="47" y="391"/>
                </a:lnTo>
                <a:lnTo>
                  <a:pt x="53" y="392"/>
                </a:lnTo>
                <a:lnTo>
                  <a:pt x="58" y="394"/>
                </a:lnTo>
                <a:lnTo>
                  <a:pt x="67" y="394"/>
                </a:lnTo>
                <a:lnTo>
                  <a:pt x="489" y="394"/>
                </a:lnTo>
                <a:lnTo>
                  <a:pt x="495" y="394"/>
                </a:lnTo>
                <a:lnTo>
                  <a:pt x="502" y="392"/>
                </a:lnTo>
                <a:lnTo>
                  <a:pt x="509" y="391"/>
                </a:lnTo>
                <a:lnTo>
                  <a:pt x="514" y="389"/>
                </a:lnTo>
                <a:lnTo>
                  <a:pt x="520" y="386"/>
                </a:lnTo>
                <a:lnTo>
                  <a:pt x="525" y="384"/>
                </a:lnTo>
                <a:lnTo>
                  <a:pt x="530" y="379"/>
                </a:lnTo>
                <a:lnTo>
                  <a:pt x="535" y="376"/>
                </a:lnTo>
                <a:lnTo>
                  <a:pt x="539" y="371"/>
                </a:lnTo>
                <a:lnTo>
                  <a:pt x="544" y="366"/>
                </a:lnTo>
                <a:lnTo>
                  <a:pt x="547" y="361"/>
                </a:lnTo>
                <a:lnTo>
                  <a:pt x="549" y="354"/>
                </a:lnTo>
                <a:lnTo>
                  <a:pt x="552" y="347"/>
                </a:lnTo>
                <a:lnTo>
                  <a:pt x="552" y="342"/>
                </a:lnTo>
                <a:lnTo>
                  <a:pt x="554" y="336"/>
                </a:lnTo>
                <a:lnTo>
                  <a:pt x="554" y="329"/>
                </a:lnTo>
                <a:lnTo>
                  <a:pt x="554" y="65"/>
                </a:lnTo>
                <a:lnTo>
                  <a:pt x="554" y="58"/>
                </a:lnTo>
                <a:lnTo>
                  <a:pt x="552" y="52"/>
                </a:lnTo>
                <a:lnTo>
                  <a:pt x="552" y="47"/>
                </a:lnTo>
                <a:lnTo>
                  <a:pt x="549" y="40"/>
                </a:lnTo>
                <a:lnTo>
                  <a:pt x="547" y="33"/>
                </a:lnTo>
                <a:lnTo>
                  <a:pt x="544" y="28"/>
                </a:lnTo>
                <a:lnTo>
                  <a:pt x="539" y="23"/>
                </a:lnTo>
                <a:lnTo>
                  <a:pt x="535" y="18"/>
                </a:lnTo>
                <a:lnTo>
                  <a:pt x="530" y="15"/>
                </a:lnTo>
                <a:lnTo>
                  <a:pt x="525" y="12"/>
                </a:lnTo>
                <a:lnTo>
                  <a:pt x="520" y="8"/>
                </a:lnTo>
                <a:lnTo>
                  <a:pt x="514" y="5"/>
                </a:lnTo>
                <a:lnTo>
                  <a:pt x="509" y="3"/>
                </a:lnTo>
                <a:lnTo>
                  <a:pt x="502" y="2"/>
                </a:lnTo>
                <a:lnTo>
                  <a:pt x="495" y="0"/>
                </a:lnTo>
                <a:lnTo>
                  <a:pt x="489" y="0"/>
                </a:lnTo>
                <a:lnTo>
                  <a:pt x="67" y="0"/>
                </a:lnTo>
              </a:path>
            </a:pathLst>
          </a:cu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3" name="Rectangle 93"/>
          <p:cNvSpPr>
            <a:spLocks noChangeArrowheads="1"/>
          </p:cNvSpPr>
          <p:nvPr/>
        </p:nvSpPr>
        <p:spPr bwMode="auto">
          <a:xfrm>
            <a:off x="892175" y="6098620"/>
            <a:ext cx="20518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UE</a:t>
            </a:r>
            <a:endParaRPr kumimoji="0" lang="pl-PL" sz="1800" b="1">
              <a:latin typeface="+mj-lt"/>
            </a:endParaRPr>
          </a:p>
        </p:txBody>
      </p:sp>
      <p:sp>
        <p:nvSpPr>
          <p:cNvPr id="130144" name="Line 94"/>
          <p:cNvSpPr>
            <a:spLocks noChangeShapeType="1"/>
          </p:cNvSpPr>
          <p:nvPr/>
        </p:nvSpPr>
        <p:spPr bwMode="auto">
          <a:xfrm>
            <a:off x="1233488" y="6217683"/>
            <a:ext cx="690562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5" name="Line 95"/>
          <p:cNvSpPr>
            <a:spLocks noChangeShapeType="1"/>
          </p:cNvSpPr>
          <p:nvPr/>
        </p:nvSpPr>
        <p:spPr bwMode="auto">
          <a:xfrm flipV="1">
            <a:off x="984250" y="4087258"/>
            <a:ext cx="1316038" cy="194310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6" name="Line 96"/>
          <p:cNvSpPr>
            <a:spLocks noChangeShapeType="1"/>
          </p:cNvSpPr>
          <p:nvPr/>
        </p:nvSpPr>
        <p:spPr bwMode="auto">
          <a:xfrm flipH="1">
            <a:off x="3557588" y="1144033"/>
            <a:ext cx="3330575" cy="158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7" name="Line 97"/>
          <p:cNvSpPr>
            <a:spLocks noChangeShapeType="1"/>
          </p:cNvSpPr>
          <p:nvPr/>
        </p:nvSpPr>
        <p:spPr bwMode="auto">
          <a:xfrm>
            <a:off x="3557588" y="1144033"/>
            <a:ext cx="1587" cy="376237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48" name="Rectangle 98"/>
          <p:cNvSpPr>
            <a:spLocks noChangeArrowheads="1"/>
          </p:cNvSpPr>
          <p:nvPr/>
        </p:nvSpPr>
        <p:spPr bwMode="auto">
          <a:xfrm>
            <a:off x="2195513" y="2150508"/>
            <a:ext cx="100399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800" b="1">
                <a:solidFill>
                  <a:srgbClr val="4F177F"/>
                </a:solidFill>
                <a:latin typeface="+mj-lt"/>
              </a:rPr>
              <a:t>Rdzeń IMS</a:t>
            </a:r>
            <a:endParaRPr kumimoji="0" lang="pl-PL" b="1">
              <a:latin typeface="+mj-lt"/>
            </a:endParaRPr>
          </a:p>
        </p:txBody>
      </p:sp>
      <p:sp>
        <p:nvSpPr>
          <p:cNvPr id="130149" name="Rectangle 99"/>
          <p:cNvSpPr>
            <a:spLocks noChangeArrowheads="1"/>
          </p:cNvSpPr>
          <p:nvPr/>
        </p:nvSpPr>
        <p:spPr bwMode="auto">
          <a:xfrm>
            <a:off x="2884488" y="3385583"/>
            <a:ext cx="22923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Mw</a:t>
            </a:r>
            <a:endParaRPr kumimoji="0" lang="pl-PL" sz="1800" b="1">
              <a:latin typeface="+mj-lt"/>
            </a:endParaRPr>
          </a:p>
        </p:txBody>
      </p:sp>
      <p:sp>
        <p:nvSpPr>
          <p:cNvPr id="130150" name="Rectangle 100"/>
          <p:cNvSpPr>
            <a:spLocks noChangeArrowheads="1"/>
          </p:cNvSpPr>
          <p:nvPr/>
        </p:nvSpPr>
        <p:spPr bwMode="auto">
          <a:xfrm>
            <a:off x="4330700" y="2823608"/>
            <a:ext cx="22923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Mw</a:t>
            </a:r>
            <a:endParaRPr kumimoji="0" lang="pl-PL" sz="1800" b="1">
              <a:latin typeface="+mj-lt"/>
            </a:endParaRPr>
          </a:p>
        </p:txBody>
      </p:sp>
      <p:sp>
        <p:nvSpPr>
          <p:cNvPr id="130151" name="Rectangle 101"/>
          <p:cNvSpPr>
            <a:spLocks noChangeArrowheads="1"/>
          </p:cNvSpPr>
          <p:nvPr/>
        </p:nvSpPr>
        <p:spPr bwMode="auto">
          <a:xfrm>
            <a:off x="6400800" y="2760108"/>
            <a:ext cx="780663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Mw/Mk/Mm</a:t>
            </a:r>
            <a:endParaRPr kumimoji="0" lang="pl-PL" sz="1800" b="1">
              <a:latin typeface="+mj-lt"/>
            </a:endParaRPr>
          </a:p>
        </p:txBody>
      </p:sp>
      <p:sp>
        <p:nvSpPr>
          <p:cNvPr id="130152" name="Rectangle 102"/>
          <p:cNvSpPr>
            <a:spLocks noChangeArrowheads="1"/>
          </p:cNvSpPr>
          <p:nvPr/>
        </p:nvSpPr>
        <p:spPr bwMode="auto">
          <a:xfrm>
            <a:off x="3763963" y="3574495"/>
            <a:ext cx="17312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Mr</a:t>
            </a:r>
            <a:endParaRPr kumimoji="0" lang="pl-PL" sz="1800" b="1">
              <a:latin typeface="+mj-lt"/>
            </a:endParaRPr>
          </a:p>
        </p:txBody>
      </p:sp>
      <p:sp>
        <p:nvSpPr>
          <p:cNvPr id="130153" name="Rectangle 103"/>
          <p:cNvSpPr>
            <a:spLocks noChangeArrowheads="1"/>
          </p:cNvSpPr>
          <p:nvPr/>
        </p:nvSpPr>
        <p:spPr bwMode="auto">
          <a:xfrm>
            <a:off x="4768850" y="3825320"/>
            <a:ext cx="19075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Mg</a:t>
            </a:r>
            <a:endParaRPr kumimoji="0" lang="pl-PL" sz="1800" b="1">
              <a:latin typeface="+mj-lt"/>
            </a:endParaRPr>
          </a:p>
        </p:txBody>
      </p:sp>
      <p:sp>
        <p:nvSpPr>
          <p:cNvPr id="130154" name="Rectangle 104"/>
          <p:cNvSpPr>
            <a:spLocks noChangeArrowheads="1"/>
          </p:cNvSpPr>
          <p:nvPr/>
        </p:nvSpPr>
        <p:spPr bwMode="auto">
          <a:xfrm>
            <a:off x="5272088" y="3574495"/>
            <a:ext cx="15869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Mj</a:t>
            </a:r>
            <a:endParaRPr kumimoji="0" lang="pl-PL" sz="1800" b="1">
              <a:latin typeface="+mj-lt"/>
            </a:endParaRPr>
          </a:p>
        </p:txBody>
      </p:sp>
      <p:sp>
        <p:nvSpPr>
          <p:cNvPr id="130155" name="Rectangle 105"/>
          <p:cNvSpPr>
            <a:spLocks noChangeArrowheads="1"/>
          </p:cNvSpPr>
          <p:nvPr/>
        </p:nvSpPr>
        <p:spPr bwMode="auto">
          <a:xfrm>
            <a:off x="4140200" y="3072845"/>
            <a:ext cx="15869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Mi</a:t>
            </a:r>
            <a:endParaRPr kumimoji="0" lang="pl-PL" sz="1800" b="1">
              <a:latin typeface="+mj-lt"/>
            </a:endParaRPr>
          </a:p>
        </p:txBody>
      </p:sp>
      <p:sp>
        <p:nvSpPr>
          <p:cNvPr id="130156" name="Rectangle 106"/>
          <p:cNvSpPr>
            <a:spLocks noChangeArrowheads="1"/>
          </p:cNvSpPr>
          <p:nvPr/>
        </p:nvSpPr>
        <p:spPr bwMode="auto">
          <a:xfrm>
            <a:off x="4330700" y="4952445"/>
            <a:ext cx="19877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Mp</a:t>
            </a:r>
            <a:endParaRPr kumimoji="0" lang="pl-PL" sz="1800" b="1">
              <a:latin typeface="+mj-lt"/>
            </a:endParaRPr>
          </a:p>
        </p:txBody>
      </p:sp>
      <p:sp>
        <p:nvSpPr>
          <p:cNvPr id="130157" name="Rectangle 107"/>
          <p:cNvSpPr>
            <a:spLocks noChangeArrowheads="1"/>
          </p:cNvSpPr>
          <p:nvPr/>
        </p:nvSpPr>
        <p:spPr bwMode="auto">
          <a:xfrm>
            <a:off x="5837238" y="4952445"/>
            <a:ext cx="19877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Mn</a:t>
            </a:r>
            <a:endParaRPr kumimoji="0" lang="pl-PL" sz="1800" b="1">
              <a:latin typeface="+mj-lt"/>
            </a:endParaRPr>
          </a:p>
        </p:txBody>
      </p:sp>
      <p:sp>
        <p:nvSpPr>
          <p:cNvPr id="130158" name="Rectangle 108"/>
          <p:cNvSpPr>
            <a:spLocks noChangeArrowheads="1"/>
          </p:cNvSpPr>
          <p:nvPr/>
        </p:nvSpPr>
        <p:spPr bwMode="auto">
          <a:xfrm>
            <a:off x="1252538" y="5014358"/>
            <a:ext cx="20518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Gm</a:t>
            </a:r>
            <a:endParaRPr kumimoji="0" lang="pl-PL" sz="1800" b="1">
              <a:latin typeface="+mj-lt"/>
            </a:endParaRPr>
          </a:p>
        </p:txBody>
      </p:sp>
      <p:sp>
        <p:nvSpPr>
          <p:cNvPr id="130159" name="Rectangle 109"/>
          <p:cNvSpPr>
            <a:spLocks noChangeArrowheads="1"/>
          </p:cNvSpPr>
          <p:nvPr/>
        </p:nvSpPr>
        <p:spPr bwMode="auto">
          <a:xfrm>
            <a:off x="2635250" y="4450795"/>
            <a:ext cx="16511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Gq</a:t>
            </a:r>
            <a:endParaRPr kumimoji="0" lang="pl-PL" sz="1800" b="1">
              <a:latin typeface="+mj-lt"/>
            </a:endParaRPr>
          </a:p>
        </p:txBody>
      </p:sp>
      <p:sp>
        <p:nvSpPr>
          <p:cNvPr id="130160" name="Rectangle 110"/>
          <p:cNvSpPr>
            <a:spLocks noChangeArrowheads="1"/>
          </p:cNvSpPr>
          <p:nvPr/>
        </p:nvSpPr>
        <p:spPr bwMode="auto">
          <a:xfrm>
            <a:off x="3387725" y="2071133"/>
            <a:ext cx="17953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ISC</a:t>
            </a:r>
            <a:endParaRPr kumimoji="0" lang="pl-PL" sz="1800" b="1">
              <a:latin typeface="+mj-lt"/>
            </a:endParaRPr>
          </a:p>
        </p:txBody>
      </p:sp>
      <p:sp>
        <p:nvSpPr>
          <p:cNvPr id="130161" name="Rectangle 111"/>
          <p:cNvSpPr>
            <a:spLocks noChangeArrowheads="1"/>
          </p:cNvSpPr>
          <p:nvPr/>
        </p:nvSpPr>
        <p:spPr bwMode="auto">
          <a:xfrm>
            <a:off x="4768850" y="2071133"/>
            <a:ext cx="13946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Cx</a:t>
            </a:r>
            <a:endParaRPr kumimoji="0" lang="pl-PL" sz="1800" b="1">
              <a:latin typeface="+mj-lt"/>
            </a:endParaRPr>
          </a:p>
        </p:txBody>
      </p:sp>
      <p:sp>
        <p:nvSpPr>
          <p:cNvPr id="130162" name="Rectangle 112"/>
          <p:cNvSpPr>
            <a:spLocks noChangeArrowheads="1"/>
          </p:cNvSpPr>
          <p:nvPr/>
        </p:nvSpPr>
        <p:spPr bwMode="auto">
          <a:xfrm>
            <a:off x="5208588" y="2509283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Dx</a:t>
            </a:r>
            <a:endParaRPr kumimoji="0" lang="pl-PL" sz="1800" b="1">
              <a:latin typeface="+mj-lt"/>
            </a:endParaRPr>
          </a:p>
        </p:txBody>
      </p:sp>
      <p:sp>
        <p:nvSpPr>
          <p:cNvPr id="130163" name="Rectangle 113"/>
          <p:cNvSpPr>
            <a:spLocks noChangeArrowheads="1"/>
          </p:cNvSpPr>
          <p:nvPr/>
        </p:nvSpPr>
        <p:spPr bwMode="auto">
          <a:xfrm>
            <a:off x="4078288" y="2007633"/>
            <a:ext cx="16350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Dh</a:t>
            </a:r>
            <a:endParaRPr kumimoji="0" lang="pl-PL" sz="1800" b="1">
              <a:latin typeface="+mj-lt"/>
            </a:endParaRPr>
          </a:p>
        </p:txBody>
      </p:sp>
      <p:sp>
        <p:nvSpPr>
          <p:cNvPr id="130164" name="Rectangle 114"/>
          <p:cNvSpPr>
            <a:spLocks noChangeArrowheads="1"/>
          </p:cNvSpPr>
          <p:nvPr/>
        </p:nvSpPr>
        <p:spPr bwMode="auto">
          <a:xfrm>
            <a:off x="4706938" y="1444070"/>
            <a:ext cx="1460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Sh</a:t>
            </a:r>
            <a:endParaRPr kumimoji="0" lang="pl-PL" sz="1800" b="1">
              <a:latin typeface="+mj-lt"/>
            </a:endParaRPr>
          </a:p>
        </p:txBody>
      </p:sp>
      <p:sp>
        <p:nvSpPr>
          <p:cNvPr id="130165" name="Rectangle 115"/>
          <p:cNvSpPr>
            <a:spLocks noChangeArrowheads="1"/>
          </p:cNvSpPr>
          <p:nvPr/>
        </p:nvSpPr>
        <p:spPr bwMode="auto">
          <a:xfrm>
            <a:off x="7910513" y="2760108"/>
            <a:ext cx="952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Ic</a:t>
            </a:r>
            <a:endParaRPr kumimoji="0" lang="pl-PL" sz="1800" b="1">
              <a:latin typeface="+mj-lt"/>
            </a:endParaRPr>
          </a:p>
        </p:txBody>
      </p:sp>
      <p:sp>
        <p:nvSpPr>
          <p:cNvPr id="130166" name="Rectangle 116"/>
          <p:cNvSpPr>
            <a:spLocks noChangeArrowheads="1"/>
          </p:cNvSpPr>
          <p:nvPr/>
        </p:nvSpPr>
        <p:spPr bwMode="auto">
          <a:xfrm>
            <a:off x="5461000" y="1005920"/>
            <a:ext cx="12503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Rf</a:t>
            </a:r>
            <a:endParaRPr kumimoji="0" lang="pl-PL" sz="1800" b="1">
              <a:latin typeface="+mj-lt"/>
            </a:endParaRPr>
          </a:p>
        </p:txBody>
      </p:sp>
      <p:sp>
        <p:nvSpPr>
          <p:cNvPr id="130167" name="Rectangle 117"/>
          <p:cNvSpPr>
            <a:spLocks noChangeArrowheads="1"/>
          </p:cNvSpPr>
          <p:nvPr/>
        </p:nvSpPr>
        <p:spPr bwMode="auto">
          <a:xfrm>
            <a:off x="5591175" y="1005920"/>
            <a:ext cx="21640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/Ro</a:t>
            </a:r>
            <a:endParaRPr kumimoji="0" lang="pl-PL" sz="1800" b="1">
              <a:latin typeface="+mj-lt"/>
            </a:endParaRPr>
          </a:p>
        </p:txBody>
      </p:sp>
      <p:sp>
        <p:nvSpPr>
          <p:cNvPr id="130168" name="Rectangle 118"/>
          <p:cNvSpPr>
            <a:spLocks noChangeArrowheads="1"/>
          </p:cNvSpPr>
          <p:nvPr/>
        </p:nvSpPr>
        <p:spPr bwMode="auto">
          <a:xfrm>
            <a:off x="6151563" y="2071133"/>
            <a:ext cx="12503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Rf</a:t>
            </a:r>
            <a:endParaRPr kumimoji="0" lang="pl-PL" sz="1800" b="1">
              <a:latin typeface="+mj-lt"/>
            </a:endParaRPr>
          </a:p>
        </p:txBody>
      </p:sp>
      <p:sp>
        <p:nvSpPr>
          <p:cNvPr id="130169" name="Rectangle 119"/>
          <p:cNvSpPr>
            <a:spLocks noChangeArrowheads="1"/>
          </p:cNvSpPr>
          <p:nvPr/>
        </p:nvSpPr>
        <p:spPr bwMode="auto">
          <a:xfrm>
            <a:off x="6283325" y="2071133"/>
            <a:ext cx="21640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/Ro</a:t>
            </a:r>
            <a:endParaRPr kumimoji="0" lang="pl-PL" sz="1800" b="1">
              <a:latin typeface="+mj-lt"/>
            </a:endParaRPr>
          </a:p>
        </p:txBody>
      </p:sp>
      <p:sp>
        <p:nvSpPr>
          <p:cNvPr id="130170" name="Rectangle 120"/>
          <p:cNvSpPr>
            <a:spLocks noChangeArrowheads="1"/>
          </p:cNvSpPr>
          <p:nvPr/>
        </p:nvSpPr>
        <p:spPr bwMode="auto">
          <a:xfrm>
            <a:off x="5397500" y="2071133"/>
            <a:ext cx="13946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Cx</a:t>
            </a:r>
            <a:endParaRPr kumimoji="0" lang="pl-PL" sz="1800" b="1">
              <a:latin typeface="+mj-lt"/>
            </a:endParaRPr>
          </a:p>
        </p:txBody>
      </p:sp>
      <p:sp>
        <p:nvSpPr>
          <p:cNvPr id="130171" name="Rectangle 121"/>
          <p:cNvSpPr>
            <a:spLocks noChangeArrowheads="1"/>
          </p:cNvSpPr>
          <p:nvPr/>
        </p:nvSpPr>
        <p:spPr bwMode="auto">
          <a:xfrm>
            <a:off x="7281863" y="2260045"/>
            <a:ext cx="11221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Ib</a:t>
            </a:r>
            <a:endParaRPr kumimoji="0" lang="pl-PL" sz="1800" b="1">
              <a:latin typeface="+mj-lt"/>
            </a:endParaRPr>
          </a:p>
        </p:txBody>
      </p:sp>
      <p:sp>
        <p:nvSpPr>
          <p:cNvPr id="130172" name="Rectangle 122"/>
          <p:cNvSpPr>
            <a:spLocks noChangeArrowheads="1"/>
          </p:cNvSpPr>
          <p:nvPr/>
        </p:nvSpPr>
        <p:spPr bwMode="auto">
          <a:xfrm>
            <a:off x="8034338" y="2007633"/>
            <a:ext cx="10579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Ia</a:t>
            </a:r>
            <a:endParaRPr kumimoji="0" lang="pl-PL" sz="1800" b="1">
              <a:latin typeface="+mj-lt"/>
            </a:endParaRPr>
          </a:p>
        </p:txBody>
      </p:sp>
      <p:sp>
        <p:nvSpPr>
          <p:cNvPr id="130173" name="Rectangle 123"/>
          <p:cNvSpPr>
            <a:spLocks noChangeArrowheads="1"/>
          </p:cNvSpPr>
          <p:nvPr/>
        </p:nvSpPr>
        <p:spPr bwMode="auto">
          <a:xfrm>
            <a:off x="7658100" y="3636408"/>
            <a:ext cx="11221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Id</a:t>
            </a:r>
            <a:endParaRPr kumimoji="0" lang="pl-PL" sz="1800" b="1">
              <a:latin typeface="+mj-lt"/>
            </a:endParaRPr>
          </a:p>
        </p:txBody>
      </p:sp>
      <p:sp>
        <p:nvSpPr>
          <p:cNvPr id="130174" name="Line 124"/>
          <p:cNvSpPr>
            <a:spLocks noChangeShapeType="1"/>
          </p:cNvSpPr>
          <p:nvPr/>
        </p:nvSpPr>
        <p:spPr bwMode="auto">
          <a:xfrm>
            <a:off x="4321175" y="4168220"/>
            <a:ext cx="1588" cy="1700213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75" name="Line 125"/>
          <p:cNvSpPr>
            <a:spLocks noChangeShapeType="1"/>
          </p:cNvSpPr>
          <p:nvPr/>
        </p:nvSpPr>
        <p:spPr bwMode="auto">
          <a:xfrm flipV="1">
            <a:off x="5845175" y="4045983"/>
            <a:ext cx="1588" cy="1638300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76" name="Freeform 126"/>
          <p:cNvSpPr>
            <a:spLocks/>
          </p:cNvSpPr>
          <p:nvPr/>
        </p:nvSpPr>
        <p:spPr bwMode="auto">
          <a:xfrm>
            <a:off x="6515100" y="3865008"/>
            <a:ext cx="676275" cy="2003425"/>
          </a:xfrm>
          <a:custGeom>
            <a:avLst/>
            <a:gdLst>
              <a:gd name="T0" fmla="*/ 100806 w 852"/>
              <a:gd name="T1" fmla="*/ 0 h 2523"/>
              <a:gd name="T2" fmla="*/ 80169 w 852"/>
              <a:gd name="T3" fmla="*/ 3970 h 2523"/>
              <a:gd name="T4" fmla="*/ 59531 w 852"/>
              <a:gd name="T5" fmla="*/ 12705 h 2523"/>
              <a:gd name="T6" fmla="*/ 41275 w 852"/>
              <a:gd name="T7" fmla="*/ 24616 h 2523"/>
              <a:gd name="T8" fmla="*/ 26988 w 852"/>
              <a:gd name="T9" fmla="*/ 39703 h 2523"/>
              <a:gd name="T10" fmla="*/ 14288 w 852"/>
              <a:gd name="T11" fmla="*/ 57967 h 2523"/>
              <a:gd name="T12" fmla="*/ 5556 w 852"/>
              <a:gd name="T13" fmla="*/ 77818 h 2523"/>
              <a:gd name="T14" fmla="*/ 1588 w 852"/>
              <a:gd name="T15" fmla="*/ 100846 h 2523"/>
              <a:gd name="T16" fmla="*/ 0 w 852"/>
              <a:gd name="T17" fmla="*/ 1890668 h 2523"/>
              <a:gd name="T18" fmla="*/ 2381 w 852"/>
              <a:gd name="T19" fmla="*/ 1913696 h 2523"/>
              <a:gd name="T20" fmla="*/ 9525 w 852"/>
              <a:gd name="T21" fmla="*/ 1935135 h 2523"/>
              <a:gd name="T22" fmla="*/ 19844 w 852"/>
              <a:gd name="T23" fmla="*/ 1954987 h 2523"/>
              <a:gd name="T24" fmla="*/ 33338 w 852"/>
              <a:gd name="T25" fmla="*/ 1970868 h 2523"/>
              <a:gd name="T26" fmla="*/ 50800 w 852"/>
              <a:gd name="T27" fmla="*/ 1983573 h 2523"/>
              <a:gd name="T28" fmla="*/ 69056 w 852"/>
              <a:gd name="T29" fmla="*/ 1994690 h 2523"/>
              <a:gd name="T30" fmla="*/ 90487 w 852"/>
              <a:gd name="T31" fmla="*/ 2001043 h 2523"/>
              <a:gd name="T32" fmla="*/ 112713 w 852"/>
              <a:gd name="T33" fmla="*/ 2003425 h 2523"/>
              <a:gd name="T34" fmla="*/ 573881 w 852"/>
              <a:gd name="T35" fmla="*/ 2002631 h 2523"/>
              <a:gd name="T36" fmla="*/ 596900 w 852"/>
              <a:gd name="T37" fmla="*/ 1998661 h 2523"/>
              <a:gd name="T38" fmla="*/ 616744 w 852"/>
              <a:gd name="T39" fmla="*/ 1990720 h 2523"/>
              <a:gd name="T40" fmla="*/ 635000 w 852"/>
              <a:gd name="T41" fmla="*/ 1978809 h 2523"/>
              <a:gd name="T42" fmla="*/ 650081 w 852"/>
              <a:gd name="T43" fmla="*/ 1962928 h 2523"/>
              <a:gd name="T44" fmla="*/ 661988 w 852"/>
              <a:gd name="T45" fmla="*/ 1945458 h 2523"/>
              <a:gd name="T46" fmla="*/ 671513 w 852"/>
              <a:gd name="T47" fmla="*/ 1924019 h 2523"/>
              <a:gd name="T48" fmla="*/ 675481 w 852"/>
              <a:gd name="T49" fmla="*/ 1902579 h 2523"/>
              <a:gd name="T50" fmla="*/ 676275 w 852"/>
              <a:gd name="T51" fmla="*/ 111169 h 2523"/>
              <a:gd name="T52" fmla="*/ 673894 w 852"/>
              <a:gd name="T53" fmla="*/ 88141 h 2523"/>
              <a:gd name="T54" fmla="*/ 667544 w 852"/>
              <a:gd name="T55" fmla="*/ 67495 h 2523"/>
              <a:gd name="T56" fmla="*/ 656431 w 852"/>
              <a:gd name="T57" fmla="*/ 48438 h 2523"/>
              <a:gd name="T58" fmla="*/ 643731 w 852"/>
              <a:gd name="T59" fmla="*/ 31763 h 2523"/>
              <a:gd name="T60" fmla="*/ 626269 w 852"/>
              <a:gd name="T61" fmla="*/ 18263 h 2523"/>
              <a:gd name="T62" fmla="*/ 607219 w 852"/>
              <a:gd name="T63" fmla="*/ 7941 h 2523"/>
              <a:gd name="T64" fmla="*/ 586581 w 852"/>
              <a:gd name="T65" fmla="*/ 794 h 2523"/>
              <a:gd name="T66" fmla="*/ 563563 w 852"/>
              <a:gd name="T67" fmla="*/ 0 h 25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2"/>
              <a:gd name="T103" fmla="*/ 0 h 2523"/>
              <a:gd name="T104" fmla="*/ 852 w 852"/>
              <a:gd name="T105" fmla="*/ 2523 h 25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2" h="2523">
                <a:moveTo>
                  <a:pt x="142" y="0"/>
                </a:moveTo>
                <a:lnTo>
                  <a:pt x="127" y="0"/>
                </a:lnTo>
                <a:lnTo>
                  <a:pt x="114" y="1"/>
                </a:lnTo>
                <a:lnTo>
                  <a:pt x="101" y="5"/>
                </a:lnTo>
                <a:lnTo>
                  <a:pt x="87" y="10"/>
                </a:lnTo>
                <a:lnTo>
                  <a:pt x="75" y="16"/>
                </a:lnTo>
                <a:lnTo>
                  <a:pt x="64" y="23"/>
                </a:lnTo>
                <a:lnTo>
                  <a:pt x="52" y="31"/>
                </a:lnTo>
                <a:lnTo>
                  <a:pt x="42" y="40"/>
                </a:lnTo>
                <a:lnTo>
                  <a:pt x="34" y="50"/>
                </a:lnTo>
                <a:lnTo>
                  <a:pt x="25" y="61"/>
                </a:lnTo>
                <a:lnTo>
                  <a:pt x="18" y="73"/>
                </a:lnTo>
                <a:lnTo>
                  <a:pt x="12" y="85"/>
                </a:lnTo>
                <a:lnTo>
                  <a:pt x="7" y="98"/>
                </a:lnTo>
                <a:lnTo>
                  <a:pt x="3" y="111"/>
                </a:lnTo>
                <a:lnTo>
                  <a:pt x="2" y="127"/>
                </a:lnTo>
                <a:lnTo>
                  <a:pt x="0" y="140"/>
                </a:lnTo>
                <a:lnTo>
                  <a:pt x="0" y="2381"/>
                </a:lnTo>
                <a:lnTo>
                  <a:pt x="2" y="2396"/>
                </a:lnTo>
                <a:lnTo>
                  <a:pt x="3" y="2410"/>
                </a:lnTo>
                <a:lnTo>
                  <a:pt x="7" y="2423"/>
                </a:lnTo>
                <a:lnTo>
                  <a:pt x="12" y="2437"/>
                </a:lnTo>
                <a:lnTo>
                  <a:pt x="18" y="2450"/>
                </a:lnTo>
                <a:lnTo>
                  <a:pt x="25" y="2462"/>
                </a:lnTo>
                <a:lnTo>
                  <a:pt x="34" y="2472"/>
                </a:lnTo>
                <a:lnTo>
                  <a:pt x="42" y="2482"/>
                </a:lnTo>
                <a:lnTo>
                  <a:pt x="52" y="2492"/>
                </a:lnTo>
                <a:lnTo>
                  <a:pt x="64" y="2498"/>
                </a:lnTo>
                <a:lnTo>
                  <a:pt x="75" y="2507"/>
                </a:lnTo>
                <a:lnTo>
                  <a:pt x="87" y="2512"/>
                </a:lnTo>
                <a:lnTo>
                  <a:pt x="101" y="2517"/>
                </a:lnTo>
                <a:lnTo>
                  <a:pt x="114" y="2520"/>
                </a:lnTo>
                <a:lnTo>
                  <a:pt x="127" y="2522"/>
                </a:lnTo>
                <a:lnTo>
                  <a:pt x="142" y="2523"/>
                </a:lnTo>
                <a:lnTo>
                  <a:pt x="710" y="2523"/>
                </a:lnTo>
                <a:lnTo>
                  <a:pt x="723" y="2522"/>
                </a:lnTo>
                <a:lnTo>
                  <a:pt x="739" y="2520"/>
                </a:lnTo>
                <a:lnTo>
                  <a:pt x="752" y="2517"/>
                </a:lnTo>
                <a:lnTo>
                  <a:pt x="765" y="2512"/>
                </a:lnTo>
                <a:lnTo>
                  <a:pt x="777" y="2507"/>
                </a:lnTo>
                <a:lnTo>
                  <a:pt x="789" y="2498"/>
                </a:lnTo>
                <a:lnTo>
                  <a:pt x="800" y="2492"/>
                </a:lnTo>
                <a:lnTo>
                  <a:pt x="811" y="2482"/>
                </a:lnTo>
                <a:lnTo>
                  <a:pt x="819" y="2472"/>
                </a:lnTo>
                <a:lnTo>
                  <a:pt x="827" y="2462"/>
                </a:lnTo>
                <a:lnTo>
                  <a:pt x="834" y="2450"/>
                </a:lnTo>
                <a:lnTo>
                  <a:pt x="841" y="2437"/>
                </a:lnTo>
                <a:lnTo>
                  <a:pt x="846" y="2423"/>
                </a:lnTo>
                <a:lnTo>
                  <a:pt x="849" y="2410"/>
                </a:lnTo>
                <a:lnTo>
                  <a:pt x="851" y="2396"/>
                </a:lnTo>
                <a:lnTo>
                  <a:pt x="852" y="2381"/>
                </a:lnTo>
                <a:lnTo>
                  <a:pt x="852" y="140"/>
                </a:lnTo>
                <a:lnTo>
                  <a:pt x="851" y="127"/>
                </a:lnTo>
                <a:lnTo>
                  <a:pt x="849" y="111"/>
                </a:lnTo>
                <a:lnTo>
                  <a:pt x="846" y="98"/>
                </a:lnTo>
                <a:lnTo>
                  <a:pt x="841" y="85"/>
                </a:lnTo>
                <a:lnTo>
                  <a:pt x="834" y="73"/>
                </a:lnTo>
                <a:lnTo>
                  <a:pt x="827" y="61"/>
                </a:lnTo>
                <a:lnTo>
                  <a:pt x="819" y="50"/>
                </a:lnTo>
                <a:lnTo>
                  <a:pt x="811" y="40"/>
                </a:lnTo>
                <a:lnTo>
                  <a:pt x="800" y="31"/>
                </a:lnTo>
                <a:lnTo>
                  <a:pt x="789" y="23"/>
                </a:lnTo>
                <a:lnTo>
                  <a:pt x="777" y="16"/>
                </a:lnTo>
                <a:lnTo>
                  <a:pt x="765" y="10"/>
                </a:lnTo>
                <a:lnTo>
                  <a:pt x="752" y="5"/>
                </a:lnTo>
                <a:lnTo>
                  <a:pt x="739" y="1"/>
                </a:lnTo>
                <a:lnTo>
                  <a:pt x="723" y="0"/>
                </a:lnTo>
                <a:lnTo>
                  <a:pt x="710" y="0"/>
                </a:lnTo>
                <a:lnTo>
                  <a:pt x="142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77" name="Freeform 127"/>
          <p:cNvSpPr>
            <a:spLocks/>
          </p:cNvSpPr>
          <p:nvPr/>
        </p:nvSpPr>
        <p:spPr bwMode="auto">
          <a:xfrm>
            <a:off x="6515100" y="3865008"/>
            <a:ext cx="676275" cy="2003425"/>
          </a:xfrm>
          <a:custGeom>
            <a:avLst/>
            <a:gdLst>
              <a:gd name="T0" fmla="*/ 100806 w 852"/>
              <a:gd name="T1" fmla="*/ 0 h 2523"/>
              <a:gd name="T2" fmla="*/ 80169 w 852"/>
              <a:gd name="T3" fmla="*/ 3970 h 2523"/>
              <a:gd name="T4" fmla="*/ 59531 w 852"/>
              <a:gd name="T5" fmla="*/ 12705 h 2523"/>
              <a:gd name="T6" fmla="*/ 41275 w 852"/>
              <a:gd name="T7" fmla="*/ 24616 h 2523"/>
              <a:gd name="T8" fmla="*/ 26988 w 852"/>
              <a:gd name="T9" fmla="*/ 39703 h 2523"/>
              <a:gd name="T10" fmla="*/ 14288 w 852"/>
              <a:gd name="T11" fmla="*/ 57967 h 2523"/>
              <a:gd name="T12" fmla="*/ 5556 w 852"/>
              <a:gd name="T13" fmla="*/ 77818 h 2523"/>
              <a:gd name="T14" fmla="*/ 1588 w 852"/>
              <a:gd name="T15" fmla="*/ 100846 h 2523"/>
              <a:gd name="T16" fmla="*/ 0 w 852"/>
              <a:gd name="T17" fmla="*/ 1890668 h 2523"/>
              <a:gd name="T18" fmla="*/ 2381 w 852"/>
              <a:gd name="T19" fmla="*/ 1913696 h 2523"/>
              <a:gd name="T20" fmla="*/ 9525 w 852"/>
              <a:gd name="T21" fmla="*/ 1935135 h 2523"/>
              <a:gd name="T22" fmla="*/ 19844 w 852"/>
              <a:gd name="T23" fmla="*/ 1954987 h 2523"/>
              <a:gd name="T24" fmla="*/ 33338 w 852"/>
              <a:gd name="T25" fmla="*/ 1970868 h 2523"/>
              <a:gd name="T26" fmla="*/ 50800 w 852"/>
              <a:gd name="T27" fmla="*/ 1983573 h 2523"/>
              <a:gd name="T28" fmla="*/ 69056 w 852"/>
              <a:gd name="T29" fmla="*/ 1994690 h 2523"/>
              <a:gd name="T30" fmla="*/ 90487 w 852"/>
              <a:gd name="T31" fmla="*/ 2001043 h 2523"/>
              <a:gd name="T32" fmla="*/ 112713 w 852"/>
              <a:gd name="T33" fmla="*/ 2003425 h 2523"/>
              <a:gd name="T34" fmla="*/ 573881 w 852"/>
              <a:gd name="T35" fmla="*/ 2002631 h 2523"/>
              <a:gd name="T36" fmla="*/ 596900 w 852"/>
              <a:gd name="T37" fmla="*/ 1998661 h 2523"/>
              <a:gd name="T38" fmla="*/ 616744 w 852"/>
              <a:gd name="T39" fmla="*/ 1990720 h 2523"/>
              <a:gd name="T40" fmla="*/ 635000 w 852"/>
              <a:gd name="T41" fmla="*/ 1978809 h 2523"/>
              <a:gd name="T42" fmla="*/ 650081 w 852"/>
              <a:gd name="T43" fmla="*/ 1962928 h 2523"/>
              <a:gd name="T44" fmla="*/ 661988 w 852"/>
              <a:gd name="T45" fmla="*/ 1945458 h 2523"/>
              <a:gd name="T46" fmla="*/ 671513 w 852"/>
              <a:gd name="T47" fmla="*/ 1924019 h 2523"/>
              <a:gd name="T48" fmla="*/ 675481 w 852"/>
              <a:gd name="T49" fmla="*/ 1902579 h 2523"/>
              <a:gd name="T50" fmla="*/ 676275 w 852"/>
              <a:gd name="T51" fmla="*/ 111169 h 2523"/>
              <a:gd name="T52" fmla="*/ 673894 w 852"/>
              <a:gd name="T53" fmla="*/ 88141 h 2523"/>
              <a:gd name="T54" fmla="*/ 667544 w 852"/>
              <a:gd name="T55" fmla="*/ 67495 h 2523"/>
              <a:gd name="T56" fmla="*/ 656431 w 852"/>
              <a:gd name="T57" fmla="*/ 48438 h 2523"/>
              <a:gd name="T58" fmla="*/ 643731 w 852"/>
              <a:gd name="T59" fmla="*/ 31763 h 2523"/>
              <a:gd name="T60" fmla="*/ 626269 w 852"/>
              <a:gd name="T61" fmla="*/ 18263 h 2523"/>
              <a:gd name="T62" fmla="*/ 607219 w 852"/>
              <a:gd name="T63" fmla="*/ 7941 h 2523"/>
              <a:gd name="T64" fmla="*/ 586581 w 852"/>
              <a:gd name="T65" fmla="*/ 794 h 2523"/>
              <a:gd name="T66" fmla="*/ 563563 w 852"/>
              <a:gd name="T67" fmla="*/ 0 h 25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2"/>
              <a:gd name="T103" fmla="*/ 0 h 2523"/>
              <a:gd name="T104" fmla="*/ 852 w 852"/>
              <a:gd name="T105" fmla="*/ 2523 h 25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2" h="2523">
                <a:moveTo>
                  <a:pt x="142" y="0"/>
                </a:moveTo>
                <a:lnTo>
                  <a:pt x="127" y="0"/>
                </a:lnTo>
                <a:lnTo>
                  <a:pt x="114" y="1"/>
                </a:lnTo>
                <a:lnTo>
                  <a:pt x="101" y="5"/>
                </a:lnTo>
                <a:lnTo>
                  <a:pt x="87" y="10"/>
                </a:lnTo>
                <a:lnTo>
                  <a:pt x="75" y="16"/>
                </a:lnTo>
                <a:lnTo>
                  <a:pt x="64" y="23"/>
                </a:lnTo>
                <a:lnTo>
                  <a:pt x="52" y="31"/>
                </a:lnTo>
                <a:lnTo>
                  <a:pt x="42" y="40"/>
                </a:lnTo>
                <a:lnTo>
                  <a:pt x="34" y="50"/>
                </a:lnTo>
                <a:lnTo>
                  <a:pt x="25" y="61"/>
                </a:lnTo>
                <a:lnTo>
                  <a:pt x="18" y="73"/>
                </a:lnTo>
                <a:lnTo>
                  <a:pt x="12" y="85"/>
                </a:lnTo>
                <a:lnTo>
                  <a:pt x="7" y="98"/>
                </a:lnTo>
                <a:lnTo>
                  <a:pt x="3" y="111"/>
                </a:lnTo>
                <a:lnTo>
                  <a:pt x="2" y="127"/>
                </a:lnTo>
                <a:lnTo>
                  <a:pt x="0" y="140"/>
                </a:lnTo>
                <a:lnTo>
                  <a:pt x="0" y="2381"/>
                </a:lnTo>
                <a:lnTo>
                  <a:pt x="2" y="2396"/>
                </a:lnTo>
                <a:lnTo>
                  <a:pt x="3" y="2410"/>
                </a:lnTo>
                <a:lnTo>
                  <a:pt x="7" y="2423"/>
                </a:lnTo>
                <a:lnTo>
                  <a:pt x="12" y="2437"/>
                </a:lnTo>
                <a:lnTo>
                  <a:pt x="18" y="2450"/>
                </a:lnTo>
                <a:lnTo>
                  <a:pt x="25" y="2462"/>
                </a:lnTo>
                <a:lnTo>
                  <a:pt x="34" y="2472"/>
                </a:lnTo>
                <a:lnTo>
                  <a:pt x="42" y="2482"/>
                </a:lnTo>
                <a:lnTo>
                  <a:pt x="52" y="2492"/>
                </a:lnTo>
                <a:lnTo>
                  <a:pt x="64" y="2498"/>
                </a:lnTo>
                <a:lnTo>
                  <a:pt x="75" y="2507"/>
                </a:lnTo>
                <a:lnTo>
                  <a:pt x="87" y="2512"/>
                </a:lnTo>
                <a:lnTo>
                  <a:pt x="101" y="2517"/>
                </a:lnTo>
                <a:lnTo>
                  <a:pt x="114" y="2520"/>
                </a:lnTo>
                <a:lnTo>
                  <a:pt x="127" y="2522"/>
                </a:lnTo>
                <a:lnTo>
                  <a:pt x="142" y="2523"/>
                </a:lnTo>
                <a:lnTo>
                  <a:pt x="710" y="2523"/>
                </a:lnTo>
                <a:lnTo>
                  <a:pt x="723" y="2522"/>
                </a:lnTo>
                <a:lnTo>
                  <a:pt x="739" y="2520"/>
                </a:lnTo>
                <a:lnTo>
                  <a:pt x="752" y="2517"/>
                </a:lnTo>
                <a:lnTo>
                  <a:pt x="765" y="2512"/>
                </a:lnTo>
                <a:lnTo>
                  <a:pt x="777" y="2507"/>
                </a:lnTo>
                <a:lnTo>
                  <a:pt x="789" y="2498"/>
                </a:lnTo>
                <a:lnTo>
                  <a:pt x="800" y="2492"/>
                </a:lnTo>
                <a:lnTo>
                  <a:pt x="811" y="2482"/>
                </a:lnTo>
                <a:lnTo>
                  <a:pt x="819" y="2472"/>
                </a:lnTo>
                <a:lnTo>
                  <a:pt x="827" y="2462"/>
                </a:lnTo>
                <a:lnTo>
                  <a:pt x="834" y="2450"/>
                </a:lnTo>
                <a:lnTo>
                  <a:pt x="841" y="2437"/>
                </a:lnTo>
                <a:lnTo>
                  <a:pt x="846" y="2423"/>
                </a:lnTo>
                <a:lnTo>
                  <a:pt x="849" y="2410"/>
                </a:lnTo>
                <a:lnTo>
                  <a:pt x="851" y="2396"/>
                </a:lnTo>
                <a:lnTo>
                  <a:pt x="852" y="2381"/>
                </a:lnTo>
                <a:lnTo>
                  <a:pt x="852" y="140"/>
                </a:lnTo>
                <a:lnTo>
                  <a:pt x="851" y="127"/>
                </a:lnTo>
                <a:lnTo>
                  <a:pt x="849" y="111"/>
                </a:lnTo>
                <a:lnTo>
                  <a:pt x="846" y="98"/>
                </a:lnTo>
                <a:lnTo>
                  <a:pt x="841" y="85"/>
                </a:lnTo>
                <a:lnTo>
                  <a:pt x="834" y="73"/>
                </a:lnTo>
                <a:lnTo>
                  <a:pt x="827" y="61"/>
                </a:lnTo>
                <a:lnTo>
                  <a:pt x="819" y="50"/>
                </a:lnTo>
                <a:lnTo>
                  <a:pt x="811" y="40"/>
                </a:lnTo>
                <a:lnTo>
                  <a:pt x="800" y="31"/>
                </a:lnTo>
                <a:lnTo>
                  <a:pt x="789" y="23"/>
                </a:lnTo>
                <a:lnTo>
                  <a:pt x="777" y="16"/>
                </a:lnTo>
                <a:lnTo>
                  <a:pt x="765" y="10"/>
                </a:lnTo>
                <a:lnTo>
                  <a:pt x="752" y="5"/>
                </a:lnTo>
                <a:lnTo>
                  <a:pt x="739" y="1"/>
                </a:lnTo>
                <a:lnTo>
                  <a:pt x="723" y="0"/>
                </a:lnTo>
                <a:lnTo>
                  <a:pt x="710" y="0"/>
                </a:lnTo>
                <a:lnTo>
                  <a:pt x="142" y="0"/>
                </a:lnTo>
              </a:path>
            </a:pathLst>
          </a:custGeom>
          <a:solidFill>
            <a:schemeClr val="accent1"/>
          </a:solidFill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78" name="Rectangle 128"/>
          <p:cNvSpPr>
            <a:spLocks noChangeArrowheads="1"/>
          </p:cNvSpPr>
          <p:nvPr/>
        </p:nvSpPr>
        <p:spPr bwMode="auto">
          <a:xfrm rot="5400000">
            <a:off x="6427813" y="4678830"/>
            <a:ext cx="82862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PSTN/ISDN</a:t>
            </a:r>
            <a:endParaRPr kumimoji="0" lang="pl-PL" sz="1800" b="1">
              <a:latin typeface="+mj-lt"/>
            </a:endParaRPr>
          </a:p>
        </p:txBody>
      </p:sp>
      <p:sp>
        <p:nvSpPr>
          <p:cNvPr id="130179" name="Freeform 129"/>
          <p:cNvSpPr>
            <a:spLocks/>
          </p:cNvSpPr>
          <p:nvPr/>
        </p:nvSpPr>
        <p:spPr bwMode="auto">
          <a:xfrm>
            <a:off x="6272213" y="3804683"/>
            <a:ext cx="598487" cy="303212"/>
          </a:xfrm>
          <a:custGeom>
            <a:avLst/>
            <a:gdLst>
              <a:gd name="T0" fmla="*/ 269081 w 754"/>
              <a:gd name="T1" fmla="*/ 0 h 383"/>
              <a:gd name="T2" fmla="*/ 224631 w 754"/>
              <a:gd name="T3" fmla="*/ 3958 h 383"/>
              <a:gd name="T4" fmla="*/ 182562 w 754"/>
              <a:gd name="T5" fmla="*/ 11875 h 383"/>
              <a:gd name="T6" fmla="*/ 143669 w 754"/>
              <a:gd name="T7" fmla="*/ 21375 h 383"/>
              <a:gd name="T8" fmla="*/ 109537 w 754"/>
              <a:gd name="T9" fmla="*/ 34834 h 383"/>
              <a:gd name="T10" fmla="*/ 76994 w 754"/>
              <a:gd name="T11" fmla="*/ 49084 h 383"/>
              <a:gd name="T12" fmla="*/ 50800 w 754"/>
              <a:gd name="T13" fmla="*/ 66501 h 383"/>
              <a:gd name="T14" fmla="*/ 29369 w 754"/>
              <a:gd name="T15" fmla="*/ 86293 h 383"/>
              <a:gd name="T16" fmla="*/ 13494 w 754"/>
              <a:gd name="T17" fmla="*/ 106085 h 383"/>
              <a:gd name="T18" fmla="*/ 3969 w 754"/>
              <a:gd name="T19" fmla="*/ 128252 h 383"/>
              <a:gd name="T20" fmla="*/ 0 w 754"/>
              <a:gd name="T21" fmla="*/ 151210 h 383"/>
              <a:gd name="T22" fmla="*/ 3969 w 754"/>
              <a:gd name="T23" fmla="*/ 174960 h 383"/>
              <a:gd name="T24" fmla="*/ 13494 w 754"/>
              <a:gd name="T25" fmla="*/ 196336 h 383"/>
              <a:gd name="T26" fmla="*/ 29369 w 754"/>
              <a:gd name="T27" fmla="*/ 216919 h 383"/>
              <a:gd name="T28" fmla="*/ 50800 w 754"/>
              <a:gd name="T29" fmla="*/ 235920 h 383"/>
              <a:gd name="T30" fmla="*/ 76994 w 754"/>
              <a:gd name="T31" fmla="*/ 252545 h 383"/>
              <a:gd name="T32" fmla="*/ 109537 w 754"/>
              <a:gd name="T33" fmla="*/ 268378 h 383"/>
              <a:gd name="T34" fmla="*/ 143669 w 754"/>
              <a:gd name="T35" fmla="*/ 281045 h 383"/>
              <a:gd name="T36" fmla="*/ 182562 w 754"/>
              <a:gd name="T37" fmla="*/ 291337 h 383"/>
              <a:gd name="T38" fmla="*/ 224631 w 754"/>
              <a:gd name="T39" fmla="*/ 297670 h 383"/>
              <a:gd name="T40" fmla="*/ 269081 w 754"/>
              <a:gd name="T41" fmla="*/ 301629 h 383"/>
              <a:gd name="T42" fmla="*/ 315118 w 754"/>
              <a:gd name="T43" fmla="*/ 303212 h 383"/>
              <a:gd name="T44" fmla="*/ 358775 w 754"/>
              <a:gd name="T45" fmla="*/ 299254 h 383"/>
              <a:gd name="T46" fmla="*/ 401637 w 754"/>
              <a:gd name="T47" fmla="*/ 293712 h 383"/>
              <a:gd name="T48" fmla="*/ 441325 w 754"/>
              <a:gd name="T49" fmla="*/ 285003 h 383"/>
              <a:gd name="T50" fmla="*/ 478631 w 754"/>
              <a:gd name="T51" fmla="*/ 272337 h 383"/>
              <a:gd name="T52" fmla="*/ 510381 w 754"/>
              <a:gd name="T53" fmla="*/ 258086 h 383"/>
              <a:gd name="T54" fmla="*/ 538162 w 754"/>
              <a:gd name="T55" fmla="*/ 242253 h 383"/>
              <a:gd name="T56" fmla="*/ 562768 w 754"/>
              <a:gd name="T57" fmla="*/ 224044 h 383"/>
              <a:gd name="T58" fmla="*/ 579437 w 754"/>
              <a:gd name="T59" fmla="*/ 204253 h 383"/>
              <a:gd name="T60" fmla="*/ 591343 w 754"/>
              <a:gd name="T61" fmla="*/ 181294 h 383"/>
              <a:gd name="T62" fmla="*/ 598487 w 754"/>
              <a:gd name="T63" fmla="*/ 159127 h 383"/>
              <a:gd name="T64" fmla="*/ 596900 w 754"/>
              <a:gd name="T65" fmla="*/ 136168 h 383"/>
              <a:gd name="T66" fmla="*/ 588962 w 754"/>
              <a:gd name="T67" fmla="*/ 114001 h 383"/>
              <a:gd name="T68" fmla="*/ 574675 w 754"/>
              <a:gd name="T69" fmla="*/ 92626 h 383"/>
              <a:gd name="T70" fmla="*/ 554831 w 754"/>
              <a:gd name="T71" fmla="*/ 72834 h 383"/>
              <a:gd name="T72" fmla="*/ 530225 w 754"/>
              <a:gd name="T73" fmla="*/ 54626 h 383"/>
              <a:gd name="T74" fmla="*/ 500062 w 754"/>
              <a:gd name="T75" fmla="*/ 38792 h 383"/>
              <a:gd name="T76" fmla="*/ 466725 w 754"/>
              <a:gd name="T77" fmla="*/ 25334 h 383"/>
              <a:gd name="T78" fmla="*/ 429418 w 754"/>
              <a:gd name="T79" fmla="*/ 15042 h 383"/>
              <a:gd name="T80" fmla="*/ 388143 w 754"/>
              <a:gd name="T81" fmla="*/ 7125 h 383"/>
              <a:gd name="T82" fmla="*/ 344487 w 754"/>
              <a:gd name="T83" fmla="*/ 1583 h 383"/>
              <a:gd name="T84" fmla="*/ 299244 w 754"/>
              <a:gd name="T85" fmla="*/ 0 h 3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54"/>
              <a:gd name="T130" fmla="*/ 0 h 383"/>
              <a:gd name="T131" fmla="*/ 754 w 754"/>
              <a:gd name="T132" fmla="*/ 383 h 3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54" h="383">
                <a:moveTo>
                  <a:pt x="377" y="0"/>
                </a:moveTo>
                <a:lnTo>
                  <a:pt x="357" y="0"/>
                </a:lnTo>
                <a:lnTo>
                  <a:pt x="339" y="0"/>
                </a:lnTo>
                <a:lnTo>
                  <a:pt x="320" y="2"/>
                </a:lnTo>
                <a:lnTo>
                  <a:pt x="302" y="4"/>
                </a:lnTo>
                <a:lnTo>
                  <a:pt x="283" y="5"/>
                </a:lnTo>
                <a:lnTo>
                  <a:pt x="265" y="9"/>
                </a:lnTo>
                <a:lnTo>
                  <a:pt x="248" y="10"/>
                </a:lnTo>
                <a:lnTo>
                  <a:pt x="230" y="15"/>
                </a:lnTo>
                <a:lnTo>
                  <a:pt x="213" y="19"/>
                </a:lnTo>
                <a:lnTo>
                  <a:pt x="198" y="22"/>
                </a:lnTo>
                <a:lnTo>
                  <a:pt x="181" y="27"/>
                </a:lnTo>
                <a:lnTo>
                  <a:pt x="166" y="32"/>
                </a:lnTo>
                <a:lnTo>
                  <a:pt x="151" y="37"/>
                </a:lnTo>
                <a:lnTo>
                  <a:pt x="138" y="44"/>
                </a:lnTo>
                <a:lnTo>
                  <a:pt x="124" y="49"/>
                </a:lnTo>
                <a:lnTo>
                  <a:pt x="111" y="56"/>
                </a:lnTo>
                <a:lnTo>
                  <a:pt x="97" y="62"/>
                </a:lnTo>
                <a:lnTo>
                  <a:pt x="86" y="69"/>
                </a:lnTo>
                <a:lnTo>
                  <a:pt x="76" y="77"/>
                </a:lnTo>
                <a:lnTo>
                  <a:pt x="64" y="84"/>
                </a:lnTo>
                <a:lnTo>
                  <a:pt x="56" y="92"/>
                </a:lnTo>
                <a:lnTo>
                  <a:pt x="45" y="101"/>
                </a:lnTo>
                <a:lnTo>
                  <a:pt x="37" y="109"/>
                </a:lnTo>
                <a:lnTo>
                  <a:pt x="30" y="117"/>
                </a:lnTo>
                <a:lnTo>
                  <a:pt x="24" y="126"/>
                </a:lnTo>
                <a:lnTo>
                  <a:pt x="17" y="134"/>
                </a:lnTo>
                <a:lnTo>
                  <a:pt x="12" y="144"/>
                </a:lnTo>
                <a:lnTo>
                  <a:pt x="9" y="152"/>
                </a:lnTo>
                <a:lnTo>
                  <a:pt x="5" y="162"/>
                </a:lnTo>
                <a:lnTo>
                  <a:pt x="2" y="172"/>
                </a:lnTo>
                <a:lnTo>
                  <a:pt x="0" y="181"/>
                </a:lnTo>
                <a:lnTo>
                  <a:pt x="0" y="191"/>
                </a:lnTo>
                <a:lnTo>
                  <a:pt x="0" y="201"/>
                </a:lnTo>
                <a:lnTo>
                  <a:pt x="2" y="211"/>
                </a:lnTo>
                <a:lnTo>
                  <a:pt x="5" y="221"/>
                </a:lnTo>
                <a:lnTo>
                  <a:pt x="9" y="229"/>
                </a:lnTo>
                <a:lnTo>
                  <a:pt x="12" y="239"/>
                </a:lnTo>
                <a:lnTo>
                  <a:pt x="17" y="248"/>
                </a:lnTo>
                <a:lnTo>
                  <a:pt x="24" y="258"/>
                </a:lnTo>
                <a:lnTo>
                  <a:pt x="30" y="266"/>
                </a:lnTo>
                <a:lnTo>
                  <a:pt x="37" y="274"/>
                </a:lnTo>
                <a:lnTo>
                  <a:pt x="45" y="283"/>
                </a:lnTo>
                <a:lnTo>
                  <a:pt x="56" y="291"/>
                </a:lnTo>
                <a:lnTo>
                  <a:pt x="64" y="298"/>
                </a:lnTo>
                <a:lnTo>
                  <a:pt x="76" y="306"/>
                </a:lnTo>
                <a:lnTo>
                  <a:pt x="86" y="313"/>
                </a:lnTo>
                <a:lnTo>
                  <a:pt x="97" y="319"/>
                </a:lnTo>
                <a:lnTo>
                  <a:pt x="111" y="326"/>
                </a:lnTo>
                <a:lnTo>
                  <a:pt x="124" y="333"/>
                </a:lnTo>
                <a:lnTo>
                  <a:pt x="138" y="339"/>
                </a:lnTo>
                <a:lnTo>
                  <a:pt x="151" y="344"/>
                </a:lnTo>
                <a:lnTo>
                  <a:pt x="166" y="349"/>
                </a:lnTo>
                <a:lnTo>
                  <a:pt x="181" y="355"/>
                </a:lnTo>
                <a:lnTo>
                  <a:pt x="198" y="360"/>
                </a:lnTo>
                <a:lnTo>
                  <a:pt x="213" y="363"/>
                </a:lnTo>
                <a:lnTo>
                  <a:pt x="230" y="368"/>
                </a:lnTo>
                <a:lnTo>
                  <a:pt x="248" y="371"/>
                </a:lnTo>
                <a:lnTo>
                  <a:pt x="265" y="375"/>
                </a:lnTo>
                <a:lnTo>
                  <a:pt x="283" y="376"/>
                </a:lnTo>
                <a:lnTo>
                  <a:pt x="302" y="378"/>
                </a:lnTo>
                <a:lnTo>
                  <a:pt x="320" y="380"/>
                </a:lnTo>
                <a:lnTo>
                  <a:pt x="339" y="381"/>
                </a:lnTo>
                <a:lnTo>
                  <a:pt x="357" y="383"/>
                </a:lnTo>
                <a:lnTo>
                  <a:pt x="377" y="383"/>
                </a:lnTo>
                <a:lnTo>
                  <a:pt x="397" y="383"/>
                </a:lnTo>
                <a:lnTo>
                  <a:pt x="416" y="381"/>
                </a:lnTo>
                <a:lnTo>
                  <a:pt x="434" y="380"/>
                </a:lnTo>
                <a:lnTo>
                  <a:pt x="452" y="378"/>
                </a:lnTo>
                <a:lnTo>
                  <a:pt x="471" y="376"/>
                </a:lnTo>
                <a:lnTo>
                  <a:pt x="489" y="375"/>
                </a:lnTo>
                <a:lnTo>
                  <a:pt x="506" y="371"/>
                </a:lnTo>
                <a:lnTo>
                  <a:pt x="524" y="368"/>
                </a:lnTo>
                <a:lnTo>
                  <a:pt x="541" y="363"/>
                </a:lnTo>
                <a:lnTo>
                  <a:pt x="556" y="360"/>
                </a:lnTo>
                <a:lnTo>
                  <a:pt x="573" y="355"/>
                </a:lnTo>
                <a:lnTo>
                  <a:pt x="588" y="349"/>
                </a:lnTo>
                <a:lnTo>
                  <a:pt x="603" y="344"/>
                </a:lnTo>
                <a:lnTo>
                  <a:pt x="617" y="339"/>
                </a:lnTo>
                <a:lnTo>
                  <a:pt x="630" y="333"/>
                </a:lnTo>
                <a:lnTo>
                  <a:pt x="643" y="326"/>
                </a:lnTo>
                <a:lnTo>
                  <a:pt x="657" y="319"/>
                </a:lnTo>
                <a:lnTo>
                  <a:pt x="668" y="313"/>
                </a:lnTo>
                <a:lnTo>
                  <a:pt x="678" y="306"/>
                </a:lnTo>
                <a:lnTo>
                  <a:pt x="690" y="298"/>
                </a:lnTo>
                <a:lnTo>
                  <a:pt x="699" y="291"/>
                </a:lnTo>
                <a:lnTo>
                  <a:pt x="709" y="283"/>
                </a:lnTo>
                <a:lnTo>
                  <a:pt x="717" y="274"/>
                </a:lnTo>
                <a:lnTo>
                  <a:pt x="724" y="266"/>
                </a:lnTo>
                <a:lnTo>
                  <a:pt x="730" y="258"/>
                </a:lnTo>
                <a:lnTo>
                  <a:pt x="737" y="248"/>
                </a:lnTo>
                <a:lnTo>
                  <a:pt x="742" y="239"/>
                </a:lnTo>
                <a:lnTo>
                  <a:pt x="745" y="229"/>
                </a:lnTo>
                <a:lnTo>
                  <a:pt x="749" y="221"/>
                </a:lnTo>
                <a:lnTo>
                  <a:pt x="752" y="211"/>
                </a:lnTo>
                <a:lnTo>
                  <a:pt x="754" y="201"/>
                </a:lnTo>
                <a:lnTo>
                  <a:pt x="754" y="191"/>
                </a:lnTo>
                <a:lnTo>
                  <a:pt x="754" y="181"/>
                </a:lnTo>
                <a:lnTo>
                  <a:pt x="752" y="172"/>
                </a:lnTo>
                <a:lnTo>
                  <a:pt x="749" y="162"/>
                </a:lnTo>
                <a:lnTo>
                  <a:pt x="745" y="152"/>
                </a:lnTo>
                <a:lnTo>
                  <a:pt x="742" y="144"/>
                </a:lnTo>
                <a:lnTo>
                  <a:pt x="737" y="134"/>
                </a:lnTo>
                <a:lnTo>
                  <a:pt x="730" y="126"/>
                </a:lnTo>
                <a:lnTo>
                  <a:pt x="724" y="117"/>
                </a:lnTo>
                <a:lnTo>
                  <a:pt x="717" y="109"/>
                </a:lnTo>
                <a:lnTo>
                  <a:pt x="709" y="101"/>
                </a:lnTo>
                <a:lnTo>
                  <a:pt x="699" y="92"/>
                </a:lnTo>
                <a:lnTo>
                  <a:pt x="690" y="84"/>
                </a:lnTo>
                <a:lnTo>
                  <a:pt x="678" y="77"/>
                </a:lnTo>
                <a:lnTo>
                  <a:pt x="668" y="69"/>
                </a:lnTo>
                <a:lnTo>
                  <a:pt x="657" y="62"/>
                </a:lnTo>
                <a:lnTo>
                  <a:pt x="643" y="56"/>
                </a:lnTo>
                <a:lnTo>
                  <a:pt x="630" y="49"/>
                </a:lnTo>
                <a:lnTo>
                  <a:pt x="617" y="44"/>
                </a:lnTo>
                <a:lnTo>
                  <a:pt x="603" y="37"/>
                </a:lnTo>
                <a:lnTo>
                  <a:pt x="588" y="32"/>
                </a:lnTo>
                <a:lnTo>
                  <a:pt x="573" y="27"/>
                </a:lnTo>
                <a:lnTo>
                  <a:pt x="556" y="22"/>
                </a:lnTo>
                <a:lnTo>
                  <a:pt x="541" y="19"/>
                </a:lnTo>
                <a:lnTo>
                  <a:pt x="524" y="15"/>
                </a:lnTo>
                <a:lnTo>
                  <a:pt x="506" y="10"/>
                </a:lnTo>
                <a:lnTo>
                  <a:pt x="489" y="9"/>
                </a:lnTo>
                <a:lnTo>
                  <a:pt x="471" y="5"/>
                </a:lnTo>
                <a:lnTo>
                  <a:pt x="452" y="4"/>
                </a:lnTo>
                <a:lnTo>
                  <a:pt x="434" y="2"/>
                </a:lnTo>
                <a:lnTo>
                  <a:pt x="416" y="0"/>
                </a:lnTo>
                <a:lnTo>
                  <a:pt x="397" y="0"/>
                </a:lnTo>
                <a:lnTo>
                  <a:pt x="377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0" name="Freeform 130"/>
          <p:cNvSpPr>
            <a:spLocks/>
          </p:cNvSpPr>
          <p:nvPr/>
        </p:nvSpPr>
        <p:spPr bwMode="auto">
          <a:xfrm>
            <a:off x="6272213" y="3804683"/>
            <a:ext cx="598487" cy="303212"/>
          </a:xfrm>
          <a:custGeom>
            <a:avLst/>
            <a:gdLst>
              <a:gd name="T0" fmla="*/ 269081 w 754"/>
              <a:gd name="T1" fmla="*/ 0 h 383"/>
              <a:gd name="T2" fmla="*/ 224631 w 754"/>
              <a:gd name="T3" fmla="*/ 3958 h 383"/>
              <a:gd name="T4" fmla="*/ 182562 w 754"/>
              <a:gd name="T5" fmla="*/ 11875 h 383"/>
              <a:gd name="T6" fmla="*/ 143669 w 754"/>
              <a:gd name="T7" fmla="*/ 21375 h 383"/>
              <a:gd name="T8" fmla="*/ 109537 w 754"/>
              <a:gd name="T9" fmla="*/ 34834 h 383"/>
              <a:gd name="T10" fmla="*/ 76994 w 754"/>
              <a:gd name="T11" fmla="*/ 49084 h 383"/>
              <a:gd name="T12" fmla="*/ 50800 w 754"/>
              <a:gd name="T13" fmla="*/ 66501 h 383"/>
              <a:gd name="T14" fmla="*/ 29369 w 754"/>
              <a:gd name="T15" fmla="*/ 86293 h 383"/>
              <a:gd name="T16" fmla="*/ 13494 w 754"/>
              <a:gd name="T17" fmla="*/ 106085 h 383"/>
              <a:gd name="T18" fmla="*/ 3969 w 754"/>
              <a:gd name="T19" fmla="*/ 128252 h 383"/>
              <a:gd name="T20" fmla="*/ 0 w 754"/>
              <a:gd name="T21" fmla="*/ 151210 h 383"/>
              <a:gd name="T22" fmla="*/ 3969 w 754"/>
              <a:gd name="T23" fmla="*/ 174960 h 383"/>
              <a:gd name="T24" fmla="*/ 13494 w 754"/>
              <a:gd name="T25" fmla="*/ 196336 h 383"/>
              <a:gd name="T26" fmla="*/ 29369 w 754"/>
              <a:gd name="T27" fmla="*/ 216919 h 383"/>
              <a:gd name="T28" fmla="*/ 50800 w 754"/>
              <a:gd name="T29" fmla="*/ 235920 h 383"/>
              <a:gd name="T30" fmla="*/ 76994 w 754"/>
              <a:gd name="T31" fmla="*/ 252545 h 383"/>
              <a:gd name="T32" fmla="*/ 109537 w 754"/>
              <a:gd name="T33" fmla="*/ 268378 h 383"/>
              <a:gd name="T34" fmla="*/ 143669 w 754"/>
              <a:gd name="T35" fmla="*/ 281045 h 383"/>
              <a:gd name="T36" fmla="*/ 182562 w 754"/>
              <a:gd name="T37" fmla="*/ 291337 h 383"/>
              <a:gd name="T38" fmla="*/ 224631 w 754"/>
              <a:gd name="T39" fmla="*/ 297670 h 383"/>
              <a:gd name="T40" fmla="*/ 269081 w 754"/>
              <a:gd name="T41" fmla="*/ 301629 h 383"/>
              <a:gd name="T42" fmla="*/ 315118 w 754"/>
              <a:gd name="T43" fmla="*/ 303212 h 383"/>
              <a:gd name="T44" fmla="*/ 358775 w 754"/>
              <a:gd name="T45" fmla="*/ 299254 h 383"/>
              <a:gd name="T46" fmla="*/ 401637 w 754"/>
              <a:gd name="T47" fmla="*/ 293712 h 383"/>
              <a:gd name="T48" fmla="*/ 441325 w 754"/>
              <a:gd name="T49" fmla="*/ 285003 h 383"/>
              <a:gd name="T50" fmla="*/ 478631 w 754"/>
              <a:gd name="T51" fmla="*/ 272337 h 383"/>
              <a:gd name="T52" fmla="*/ 510381 w 754"/>
              <a:gd name="T53" fmla="*/ 258086 h 383"/>
              <a:gd name="T54" fmla="*/ 538162 w 754"/>
              <a:gd name="T55" fmla="*/ 242253 h 383"/>
              <a:gd name="T56" fmla="*/ 562768 w 754"/>
              <a:gd name="T57" fmla="*/ 224044 h 383"/>
              <a:gd name="T58" fmla="*/ 579437 w 754"/>
              <a:gd name="T59" fmla="*/ 204253 h 383"/>
              <a:gd name="T60" fmla="*/ 591343 w 754"/>
              <a:gd name="T61" fmla="*/ 181294 h 383"/>
              <a:gd name="T62" fmla="*/ 598487 w 754"/>
              <a:gd name="T63" fmla="*/ 159127 h 383"/>
              <a:gd name="T64" fmla="*/ 596900 w 754"/>
              <a:gd name="T65" fmla="*/ 136168 h 383"/>
              <a:gd name="T66" fmla="*/ 588962 w 754"/>
              <a:gd name="T67" fmla="*/ 114001 h 383"/>
              <a:gd name="T68" fmla="*/ 574675 w 754"/>
              <a:gd name="T69" fmla="*/ 92626 h 383"/>
              <a:gd name="T70" fmla="*/ 554831 w 754"/>
              <a:gd name="T71" fmla="*/ 72834 h 383"/>
              <a:gd name="T72" fmla="*/ 530225 w 754"/>
              <a:gd name="T73" fmla="*/ 54626 h 383"/>
              <a:gd name="T74" fmla="*/ 500062 w 754"/>
              <a:gd name="T75" fmla="*/ 38792 h 383"/>
              <a:gd name="T76" fmla="*/ 466725 w 754"/>
              <a:gd name="T77" fmla="*/ 25334 h 383"/>
              <a:gd name="T78" fmla="*/ 429418 w 754"/>
              <a:gd name="T79" fmla="*/ 15042 h 383"/>
              <a:gd name="T80" fmla="*/ 388143 w 754"/>
              <a:gd name="T81" fmla="*/ 7125 h 383"/>
              <a:gd name="T82" fmla="*/ 344487 w 754"/>
              <a:gd name="T83" fmla="*/ 1583 h 383"/>
              <a:gd name="T84" fmla="*/ 299244 w 754"/>
              <a:gd name="T85" fmla="*/ 0 h 3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54"/>
              <a:gd name="T130" fmla="*/ 0 h 383"/>
              <a:gd name="T131" fmla="*/ 754 w 754"/>
              <a:gd name="T132" fmla="*/ 383 h 3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54" h="383">
                <a:moveTo>
                  <a:pt x="377" y="0"/>
                </a:moveTo>
                <a:lnTo>
                  <a:pt x="357" y="0"/>
                </a:lnTo>
                <a:lnTo>
                  <a:pt x="339" y="0"/>
                </a:lnTo>
                <a:lnTo>
                  <a:pt x="320" y="2"/>
                </a:lnTo>
                <a:lnTo>
                  <a:pt x="302" y="4"/>
                </a:lnTo>
                <a:lnTo>
                  <a:pt x="283" y="5"/>
                </a:lnTo>
                <a:lnTo>
                  <a:pt x="265" y="9"/>
                </a:lnTo>
                <a:lnTo>
                  <a:pt x="248" y="10"/>
                </a:lnTo>
                <a:lnTo>
                  <a:pt x="230" y="15"/>
                </a:lnTo>
                <a:lnTo>
                  <a:pt x="213" y="19"/>
                </a:lnTo>
                <a:lnTo>
                  <a:pt x="198" y="22"/>
                </a:lnTo>
                <a:lnTo>
                  <a:pt x="181" y="27"/>
                </a:lnTo>
                <a:lnTo>
                  <a:pt x="166" y="32"/>
                </a:lnTo>
                <a:lnTo>
                  <a:pt x="151" y="37"/>
                </a:lnTo>
                <a:lnTo>
                  <a:pt x="138" y="44"/>
                </a:lnTo>
                <a:lnTo>
                  <a:pt x="124" y="49"/>
                </a:lnTo>
                <a:lnTo>
                  <a:pt x="111" y="56"/>
                </a:lnTo>
                <a:lnTo>
                  <a:pt x="97" y="62"/>
                </a:lnTo>
                <a:lnTo>
                  <a:pt x="86" y="69"/>
                </a:lnTo>
                <a:lnTo>
                  <a:pt x="76" y="77"/>
                </a:lnTo>
                <a:lnTo>
                  <a:pt x="64" y="84"/>
                </a:lnTo>
                <a:lnTo>
                  <a:pt x="56" y="92"/>
                </a:lnTo>
                <a:lnTo>
                  <a:pt x="45" y="101"/>
                </a:lnTo>
                <a:lnTo>
                  <a:pt x="37" y="109"/>
                </a:lnTo>
                <a:lnTo>
                  <a:pt x="30" y="117"/>
                </a:lnTo>
                <a:lnTo>
                  <a:pt x="24" y="126"/>
                </a:lnTo>
                <a:lnTo>
                  <a:pt x="17" y="134"/>
                </a:lnTo>
                <a:lnTo>
                  <a:pt x="12" y="144"/>
                </a:lnTo>
                <a:lnTo>
                  <a:pt x="9" y="152"/>
                </a:lnTo>
                <a:lnTo>
                  <a:pt x="5" y="162"/>
                </a:lnTo>
                <a:lnTo>
                  <a:pt x="2" y="172"/>
                </a:lnTo>
                <a:lnTo>
                  <a:pt x="0" y="181"/>
                </a:lnTo>
                <a:lnTo>
                  <a:pt x="0" y="191"/>
                </a:lnTo>
                <a:lnTo>
                  <a:pt x="0" y="201"/>
                </a:lnTo>
                <a:lnTo>
                  <a:pt x="2" y="211"/>
                </a:lnTo>
                <a:lnTo>
                  <a:pt x="5" y="221"/>
                </a:lnTo>
                <a:lnTo>
                  <a:pt x="9" y="229"/>
                </a:lnTo>
                <a:lnTo>
                  <a:pt x="12" y="239"/>
                </a:lnTo>
                <a:lnTo>
                  <a:pt x="17" y="248"/>
                </a:lnTo>
                <a:lnTo>
                  <a:pt x="24" y="258"/>
                </a:lnTo>
                <a:lnTo>
                  <a:pt x="30" y="266"/>
                </a:lnTo>
                <a:lnTo>
                  <a:pt x="37" y="274"/>
                </a:lnTo>
                <a:lnTo>
                  <a:pt x="45" y="283"/>
                </a:lnTo>
                <a:lnTo>
                  <a:pt x="56" y="291"/>
                </a:lnTo>
                <a:lnTo>
                  <a:pt x="64" y="298"/>
                </a:lnTo>
                <a:lnTo>
                  <a:pt x="76" y="306"/>
                </a:lnTo>
                <a:lnTo>
                  <a:pt x="86" y="313"/>
                </a:lnTo>
                <a:lnTo>
                  <a:pt x="97" y="319"/>
                </a:lnTo>
                <a:lnTo>
                  <a:pt x="111" y="326"/>
                </a:lnTo>
                <a:lnTo>
                  <a:pt x="124" y="333"/>
                </a:lnTo>
                <a:lnTo>
                  <a:pt x="138" y="339"/>
                </a:lnTo>
                <a:lnTo>
                  <a:pt x="151" y="344"/>
                </a:lnTo>
                <a:lnTo>
                  <a:pt x="166" y="349"/>
                </a:lnTo>
                <a:lnTo>
                  <a:pt x="181" y="355"/>
                </a:lnTo>
                <a:lnTo>
                  <a:pt x="198" y="360"/>
                </a:lnTo>
                <a:lnTo>
                  <a:pt x="213" y="363"/>
                </a:lnTo>
                <a:lnTo>
                  <a:pt x="230" y="368"/>
                </a:lnTo>
                <a:lnTo>
                  <a:pt x="248" y="371"/>
                </a:lnTo>
                <a:lnTo>
                  <a:pt x="265" y="375"/>
                </a:lnTo>
                <a:lnTo>
                  <a:pt x="283" y="376"/>
                </a:lnTo>
                <a:lnTo>
                  <a:pt x="302" y="378"/>
                </a:lnTo>
                <a:lnTo>
                  <a:pt x="320" y="380"/>
                </a:lnTo>
                <a:lnTo>
                  <a:pt x="339" y="381"/>
                </a:lnTo>
                <a:lnTo>
                  <a:pt x="357" y="383"/>
                </a:lnTo>
                <a:lnTo>
                  <a:pt x="377" y="383"/>
                </a:lnTo>
                <a:lnTo>
                  <a:pt x="397" y="383"/>
                </a:lnTo>
                <a:lnTo>
                  <a:pt x="416" y="381"/>
                </a:lnTo>
                <a:lnTo>
                  <a:pt x="434" y="380"/>
                </a:lnTo>
                <a:lnTo>
                  <a:pt x="452" y="378"/>
                </a:lnTo>
                <a:lnTo>
                  <a:pt x="471" y="376"/>
                </a:lnTo>
                <a:lnTo>
                  <a:pt x="489" y="375"/>
                </a:lnTo>
                <a:lnTo>
                  <a:pt x="506" y="371"/>
                </a:lnTo>
                <a:lnTo>
                  <a:pt x="524" y="368"/>
                </a:lnTo>
                <a:lnTo>
                  <a:pt x="541" y="363"/>
                </a:lnTo>
                <a:lnTo>
                  <a:pt x="556" y="360"/>
                </a:lnTo>
                <a:lnTo>
                  <a:pt x="573" y="355"/>
                </a:lnTo>
                <a:lnTo>
                  <a:pt x="588" y="349"/>
                </a:lnTo>
                <a:lnTo>
                  <a:pt x="603" y="344"/>
                </a:lnTo>
                <a:lnTo>
                  <a:pt x="617" y="339"/>
                </a:lnTo>
                <a:lnTo>
                  <a:pt x="630" y="333"/>
                </a:lnTo>
                <a:lnTo>
                  <a:pt x="643" y="326"/>
                </a:lnTo>
                <a:lnTo>
                  <a:pt x="657" y="319"/>
                </a:lnTo>
                <a:lnTo>
                  <a:pt x="668" y="313"/>
                </a:lnTo>
                <a:lnTo>
                  <a:pt x="678" y="306"/>
                </a:lnTo>
                <a:lnTo>
                  <a:pt x="690" y="298"/>
                </a:lnTo>
                <a:lnTo>
                  <a:pt x="699" y="291"/>
                </a:lnTo>
                <a:lnTo>
                  <a:pt x="709" y="283"/>
                </a:lnTo>
                <a:lnTo>
                  <a:pt x="717" y="274"/>
                </a:lnTo>
                <a:lnTo>
                  <a:pt x="724" y="266"/>
                </a:lnTo>
                <a:lnTo>
                  <a:pt x="730" y="258"/>
                </a:lnTo>
                <a:lnTo>
                  <a:pt x="737" y="248"/>
                </a:lnTo>
                <a:lnTo>
                  <a:pt x="742" y="239"/>
                </a:lnTo>
                <a:lnTo>
                  <a:pt x="745" y="229"/>
                </a:lnTo>
                <a:lnTo>
                  <a:pt x="749" y="221"/>
                </a:lnTo>
                <a:lnTo>
                  <a:pt x="752" y="211"/>
                </a:lnTo>
                <a:lnTo>
                  <a:pt x="754" y="201"/>
                </a:lnTo>
                <a:lnTo>
                  <a:pt x="754" y="191"/>
                </a:lnTo>
                <a:lnTo>
                  <a:pt x="754" y="181"/>
                </a:lnTo>
                <a:lnTo>
                  <a:pt x="752" y="172"/>
                </a:lnTo>
                <a:lnTo>
                  <a:pt x="749" y="162"/>
                </a:lnTo>
                <a:lnTo>
                  <a:pt x="745" y="152"/>
                </a:lnTo>
                <a:lnTo>
                  <a:pt x="742" y="144"/>
                </a:lnTo>
                <a:lnTo>
                  <a:pt x="737" y="134"/>
                </a:lnTo>
                <a:lnTo>
                  <a:pt x="730" y="126"/>
                </a:lnTo>
                <a:lnTo>
                  <a:pt x="724" y="117"/>
                </a:lnTo>
                <a:lnTo>
                  <a:pt x="717" y="109"/>
                </a:lnTo>
                <a:lnTo>
                  <a:pt x="709" y="101"/>
                </a:lnTo>
                <a:lnTo>
                  <a:pt x="699" y="92"/>
                </a:lnTo>
                <a:lnTo>
                  <a:pt x="690" y="84"/>
                </a:lnTo>
                <a:lnTo>
                  <a:pt x="678" y="77"/>
                </a:lnTo>
                <a:lnTo>
                  <a:pt x="668" y="69"/>
                </a:lnTo>
                <a:lnTo>
                  <a:pt x="657" y="62"/>
                </a:lnTo>
                <a:lnTo>
                  <a:pt x="643" y="56"/>
                </a:lnTo>
                <a:lnTo>
                  <a:pt x="630" y="49"/>
                </a:lnTo>
                <a:lnTo>
                  <a:pt x="617" y="44"/>
                </a:lnTo>
                <a:lnTo>
                  <a:pt x="603" y="37"/>
                </a:lnTo>
                <a:lnTo>
                  <a:pt x="588" y="32"/>
                </a:lnTo>
                <a:lnTo>
                  <a:pt x="573" y="27"/>
                </a:lnTo>
                <a:lnTo>
                  <a:pt x="556" y="22"/>
                </a:lnTo>
                <a:lnTo>
                  <a:pt x="541" y="19"/>
                </a:lnTo>
                <a:lnTo>
                  <a:pt x="524" y="15"/>
                </a:lnTo>
                <a:lnTo>
                  <a:pt x="506" y="10"/>
                </a:lnTo>
                <a:lnTo>
                  <a:pt x="489" y="9"/>
                </a:lnTo>
                <a:lnTo>
                  <a:pt x="471" y="5"/>
                </a:lnTo>
                <a:lnTo>
                  <a:pt x="452" y="4"/>
                </a:lnTo>
                <a:lnTo>
                  <a:pt x="434" y="2"/>
                </a:lnTo>
                <a:lnTo>
                  <a:pt x="416" y="0"/>
                </a:lnTo>
                <a:lnTo>
                  <a:pt x="397" y="0"/>
                </a:lnTo>
                <a:lnTo>
                  <a:pt x="377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1" name="Rectangle 131"/>
          <p:cNvSpPr>
            <a:spLocks noChangeArrowheads="1"/>
          </p:cNvSpPr>
          <p:nvPr/>
        </p:nvSpPr>
        <p:spPr bwMode="auto">
          <a:xfrm>
            <a:off x="6391275" y="3866595"/>
            <a:ext cx="28052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SGF</a:t>
            </a:r>
            <a:endParaRPr kumimoji="0" lang="pl-PL" sz="1800" b="1">
              <a:latin typeface="+mj-lt"/>
            </a:endParaRPr>
          </a:p>
        </p:txBody>
      </p:sp>
      <p:sp>
        <p:nvSpPr>
          <p:cNvPr id="130182" name="Freeform 132"/>
          <p:cNvSpPr>
            <a:spLocks/>
          </p:cNvSpPr>
          <p:nvPr/>
        </p:nvSpPr>
        <p:spPr bwMode="auto">
          <a:xfrm>
            <a:off x="3892550" y="3872945"/>
            <a:ext cx="779463" cy="412750"/>
          </a:xfrm>
          <a:custGeom>
            <a:avLst/>
            <a:gdLst>
              <a:gd name="T0" fmla="*/ 349606 w 981"/>
              <a:gd name="T1" fmla="*/ 0 h 521"/>
              <a:gd name="T2" fmla="*/ 292398 w 981"/>
              <a:gd name="T3" fmla="*/ 6338 h 521"/>
              <a:gd name="T4" fmla="*/ 238368 w 981"/>
              <a:gd name="T5" fmla="*/ 15845 h 521"/>
              <a:gd name="T6" fmla="*/ 187516 w 981"/>
              <a:gd name="T7" fmla="*/ 28520 h 521"/>
              <a:gd name="T8" fmla="*/ 142226 w 981"/>
              <a:gd name="T9" fmla="*/ 45949 h 521"/>
              <a:gd name="T10" fmla="*/ 100909 w 981"/>
              <a:gd name="T11" fmla="*/ 67339 h 521"/>
              <a:gd name="T12" fmla="*/ 66743 w 981"/>
              <a:gd name="T13" fmla="*/ 89522 h 521"/>
              <a:gd name="T14" fmla="*/ 38139 w 981"/>
              <a:gd name="T15" fmla="*/ 116457 h 521"/>
              <a:gd name="T16" fmla="*/ 17480 w 981"/>
              <a:gd name="T17" fmla="*/ 144185 h 521"/>
              <a:gd name="T18" fmla="*/ 5562 w 981"/>
              <a:gd name="T19" fmla="*/ 174290 h 521"/>
              <a:gd name="T20" fmla="*/ 0 w 981"/>
              <a:gd name="T21" fmla="*/ 205979 h 521"/>
              <a:gd name="T22" fmla="*/ 5562 w 981"/>
              <a:gd name="T23" fmla="*/ 237668 h 521"/>
              <a:gd name="T24" fmla="*/ 17480 w 981"/>
              <a:gd name="T25" fmla="*/ 266980 h 521"/>
              <a:gd name="T26" fmla="*/ 38139 w 981"/>
              <a:gd name="T27" fmla="*/ 296293 h 521"/>
              <a:gd name="T28" fmla="*/ 66743 w 981"/>
              <a:gd name="T29" fmla="*/ 320852 h 521"/>
              <a:gd name="T30" fmla="*/ 100909 w 981"/>
              <a:gd name="T31" fmla="*/ 345411 h 521"/>
              <a:gd name="T32" fmla="*/ 142226 w 981"/>
              <a:gd name="T33" fmla="*/ 365216 h 521"/>
              <a:gd name="T34" fmla="*/ 187516 w 981"/>
              <a:gd name="T35" fmla="*/ 383438 h 521"/>
              <a:gd name="T36" fmla="*/ 238368 w 981"/>
              <a:gd name="T37" fmla="*/ 396905 h 521"/>
              <a:gd name="T38" fmla="*/ 292398 w 981"/>
              <a:gd name="T39" fmla="*/ 405620 h 521"/>
              <a:gd name="T40" fmla="*/ 349606 w 981"/>
              <a:gd name="T41" fmla="*/ 411166 h 521"/>
              <a:gd name="T42" fmla="*/ 409993 w 981"/>
              <a:gd name="T43" fmla="*/ 412750 h 521"/>
              <a:gd name="T44" fmla="*/ 467996 w 981"/>
              <a:gd name="T45" fmla="*/ 408789 h 521"/>
              <a:gd name="T46" fmla="*/ 524409 w 981"/>
              <a:gd name="T47" fmla="*/ 400867 h 521"/>
              <a:gd name="T48" fmla="*/ 576056 w 981"/>
              <a:gd name="T49" fmla="*/ 387399 h 521"/>
              <a:gd name="T50" fmla="*/ 622935 w 981"/>
              <a:gd name="T51" fmla="*/ 371554 h 521"/>
              <a:gd name="T52" fmla="*/ 665046 w 981"/>
              <a:gd name="T53" fmla="*/ 351748 h 521"/>
              <a:gd name="T54" fmla="*/ 702391 w 981"/>
              <a:gd name="T55" fmla="*/ 328774 h 521"/>
              <a:gd name="T56" fmla="*/ 731789 w 981"/>
              <a:gd name="T57" fmla="*/ 304215 h 521"/>
              <a:gd name="T58" fmla="*/ 755626 w 981"/>
              <a:gd name="T59" fmla="*/ 277279 h 521"/>
              <a:gd name="T60" fmla="*/ 771517 w 981"/>
              <a:gd name="T61" fmla="*/ 247175 h 521"/>
              <a:gd name="T62" fmla="*/ 778668 w 981"/>
              <a:gd name="T63" fmla="*/ 217070 h 521"/>
              <a:gd name="T64" fmla="*/ 777079 w 981"/>
              <a:gd name="T65" fmla="*/ 184589 h 521"/>
              <a:gd name="T66" fmla="*/ 767545 w 981"/>
              <a:gd name="T67" fmla="*/ 154484 h 521"/>
              <a:gd name="T68" fmla="*/ 749270 w 981"/>
              <a:gd name="T69" fmla="*/ 125172 h 521"/>
              <a:gd name="T70" fmla="*/ 722255 w 981"/>
              <a:gd name="T71" fmla="*/ 99028 h 521"/>
              <a:gd name="T72" fmla="*/ 690472 w 981"/>
              <a:gd name="T73" fmla="*/ 73677 h 521"/>
              <a:gd name="T74" fmla="*/ 651539 w 981"/>
              <a:gd name="T75" fmla="*/ 52287 h 521"/>
              <a:gd name="T76" fmla="*/ 607838 w 981"/>
              <a:gd name="T77" fmla="*/ 34066 h 521"/>
              <a:gd name="T78" fmla="*/ 558575 w 981"/>
              <a:gd name="T79" fmla="*/ 19806 h 521"/>
              <a:gd name="T80" fmla="*/ 505340 w 981"/>
              <a:gd name="T81" fmla="*/ 8714 h 521"/>
              <a:gd name="T82" fmla="*/ 449721 w 981"/>
              <a:gd name="T83" fmla="*/ 792 h 521"/>
              <a:gd name="T84" fmla="*/ 390129 w 981"/>
              <a:gd name="T85" fmla="*/ 0 h 52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1"/>
              <a:gd name="T130" fmla="*/ 0 h 521"/>
              <a:gd name="T131" fmla="*/ 981 w 981"/>
              <a:gd name="T132" fmla="*/ 521 h 52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1" h="521">
                <a:moveTo>
                  <a:pt x="491" y="0"/>
                </a:moveTo>
                <a:lnTo>
                  <a:pt x="465" y="0"/>
                </a:lnTo>
                <a:lnTo>
                  <a:pt x="440" y="0"/>
                </a:lnTo>
                <a:lnTo>
                  <a:pt x="415" y="1"/>
                </a:lnTo>
                <a:lnTo>
                  <a:pt x="392" y="5"/>
                </a:lnTo>
                <a:lnTo>
                  <a:pt x="368" y="8"/>
                </a:lnTo>
                <a:lnTo>
                  <a:pt x="345" y="11"/>
                </a:lnTo>
                <a:lnTo>
                  <a:pt x="321" y="15"/>
                </a:lnTo>
                <a:lnTo>
                  <a:pt x="300" y="20"/>
                </a:lnTo>
                <a:lnTo>
                  <a:pt x="278" y="25"/>
                </a:lnTo>
                <a:lnTo>
                  <a:pt x="258" y="30"/>
                </a:lnTo>
                <a:lnTo>
                  <a:pt x="236" y="36"/>
                </a:lnTo>
                <a:lnTo>
                  <a:pt x="216" y="43"/>
                </a:lnTo>
                <a:lnTo>
                  <a:pt x="198" y="51"/>
                </a:lnTo>
                <a:lnTo>
                  <a:pt x="179" y="58"/>
                </a:lnTo>
                <a:lnTo>
                  <a:pt x="161" y="66"/>
                </a:lnTo>
                <a:lnTo>
                  <a:pt x="144" y="75"/>
                </a:lnTo>
                <a:lnTo>
                  <a:pt x="127" y="85"/>
                </a:lnTo>
                <a:lnTo>
                  <a:pt x="112" y="93"/>
                </a:lnTo>
                <a:lnTo>
                  <a:pt x="97" y="103"/>
                </a:lnTo>
                <a:lnTo>
                  <a:pt x="84" y="113"/>
                </a:lnTo>
                <a:lnTo>
                  <a:pt x="72" y="125"/>
                </a:lnTo>
                <a:lnTo>
                  <a:pt x="60" y="135"/>
                </a:lnTo>
                <a:lnTo>
                  <a:pt x="48" y="147"/>
                </a:lnTo>
                <a:lnTo>
                  <a:pt x="38" y="158"/>
                </a:lnTo>
                <a:lnTo>
                  <a:pt x="30" y="170"/>
                </a:lnTo>
                <a:lnTo>
                  <a:pt x="22" y="182"/>
                </a:lnTo>
                <a:lnTo>
                  <a:pt x="15" y="195"/>
                </a:lnTo>
                <a:lnTo>
                  <a:pt x="10" y="207"/>
                </a:lnTo>
                <a:lnTo>
                  <a:pt x="7" y="220"/>
                </a:lnTo>
                <a:lnTo>
                  <a:pt x="3" y="233"/>
                </a:lnTo>
                <a:lnTo>
                  <a:pt x="2" y="247"/>
                </a:lnTo>
                <a:lnTo>
                  <a:pt x="0" y="260"/>
                </a:lnTo>
                <a:lnTo>
                  <a:pt x="2" y="274"/>
                </a:lnTo>
                <a:lnTo>
                  <a:pt x="3" y="287"/>
                </a:lnTo>
                <a:lnTo>
                  <a:pt x="7" y="300"/>
                </a:lnTo>
                <a:lnTo>
                  <a:pt x="10" y="312"/>
                </a:lnTo>
                <a:lnTo>
                  <a:pt x="15" y="325"/>
                </a:lnTo>
                <a:lnTo>
                  <a:pt x="22" y="337"/>
                </a:lnTo>
                <a:lnTo>
                  <a:pt x="30" y="350"/>
                </a:lnTo>
                <a:lnTo>
                  <a:pt x="38" y="362"/>
                </a:lnTo>
                <a:lnTo>
                  <a:pt x="48" y="374"/>
                </a:lnTo>
                <a:lnTo>
                  <a:pt x="60" y="384"/>
                </a:lnTo>
                <a:lnTo>
                  <a:pt x="72" y="395"/>
                </a:lnTo>
                <a:lnTo>
                  <a:pt x="84" y="405"/>
                </a:lnTo>
                <a:lnTo>
                  <a:pt x="97" y="415"/>
                </a:lnTo>
                <a:lnTo>
                  <a:pt x="112" y="426"/>
                </a:lnTo>
                <a:lnTo>
                  <a:pt x="127" y="436"/>
                </a:lnTo>
                <a:lnTo>
                  <a:pt x="144" y="444"/>
                </a:lnTo>
                <a:lnTo>
                  <a:pt x="161" y="454"/>
                </a:lnTo>
                <a:lnTo>
                  <a:pt x="179" y="461"/>
                </a:lnTo>
                <a:lnTo>
                  <a:pt x="198" y="469"/>
                </a:lnTo>
                <a:lnTo>
                  <a:pt x="216" y="476"/>
                </a:lnTo>
                <a:lnTo>
                  <a:pt x="236" y="484"/>
                </a:lnTo>
                <a:lnTo>
                  <a:pt x="256" y="489"/>
                </a:lnTo>
                <a:lnTo>
                  <a:pt x="278" y="496"/>
                </a:lnTo>
                <a:lnTo>
                  <a:pt x="300" y="501"/>
                </a:lnTo>
                <a:lnTo>
                  <a:pt x="321" y="506"/>
                </a:lnTo>
                <a:lnTo>
                  <a:pt x="345" y="509"/>
                </a:lnTo>
                <a:lnTo>
                  <a:pt x="368" y="512"/>
                </a:lnTo>
                <a:lnTo>
                  <a:pt x="392" y="516"/>
                </a:lnTo>
                <a:lnTo>
                  <a:pt x="415" y="517"/>
                </a:lnTo>
                <a:lnTo>
                  <a:pt x="440" y="519"/>
                </a:lnTo>
                <a:lnTo>
                  <a:pt x="465" y="521"/>
                </a:lnTo>
                <a:lnTo>
                  <a:pt x="491" y="521"/>
                </a:lnTo>
                <a:lnTo>
                  <a:pt x="516" y="521"/>
                </a:lnTo>
                <a:lnTo>
                  <a:pt x="541" y="519"/>
                </a:lnTo>
                <a:lnTo>
                  <a:pt x="566" y="517"/>
                </a:lnTo>
                <a:lnTo>
                  <a:pt x="589" y="516"/>
                </a:lnTo>
                <a:lnTo>
                  <a:pt x="613" y="512"/>
                </a:lnTo>
                <a:lnTo>
                  <a:pt x="636" y="509"/>
                </a:lnTo>
                <a:lnTo>
                  <a:pt x="660" y="506"/>
                </a:lnTo>
                <a:lnTo>
                  <a:pt x="681" y="501"/>
                </a:lnTo>
                <a:lnTo>
                  <a:pt x="703" y="496"/>
                </a:lnTo>
                <a:lnTo>
                  <a:pt x="725" y="489"/>
                </a:lnTo>
                <a:lnTo>
                  <a:pt x="745" y="484"/>
                </a:lnTo>
                <a:lnTo>
                  <a:pt x="765" y="476"/>
                </a:lnTo>
                <a:lnTo>
                  <a:pt x="784" y="469"/>
                </a:lnTo>
                <a:lnTo>
                  <a:pt x="802" y="461"/>
                </a:lnTo>
                <a:lnTo>
                  <a:pt x="820" y="454"/>
                </a:lnTo>
                <a:lnTo>
                  <a:pt x="837" y="444"/>
                </a:lnTo>
                <a:lnTo>
                  <a:pt x="854" y="436"/>
                </a:lnTo>
                <a:lnTo>
                  <a:pt x="869" y="426"/>
                </a:lnTo>
                <a:lnTo>
                  <a:pt x="884" y="415"/>
                </a:lnTo>
                <a:lnTo>
                  <a:pt x="897" y="405"/>
                </a:lnTo>
                <a:lnTo>
                  <a:pt x="909" y="395"/>
                </a:lnTo>
                <a:lnTo>
                  <a:pt x="921" y="384"/>
                </a:lnTo>
                <a:lnTo>
                  <a:pt x="933" y="374"/>
                </a:lnTo>
                <a:lnTo>
                  <a:pt x="943" y="362"/>
                </a:lnTo>
                <a:lnTo>
                  <a:pt x="951" y="350"/>
                </a:lnTo>
                <a:lnTo>
                  <a:pt x="959" y="337"/>
                </a:lnTo>
                <a:lnTo>
                  <a:pt x="966" y="325"/>
                </a:lnTo>
                <a:lnTo>
                  <a:pt x="971" y="312"/>
                </a:lnTo>
                <a:lnTo>
                  <a:pt x="974" y="300"/>
                </a:lnTo>
                <a:lnTo>
                  <a:pt x="978" y="287"/>
                </a:lnTo>
                <a:lnTo>
                  <a:pt x="980" y="274"/>
                </a:lnTo>
                <a:lnTo>
                  <a:pt x="981" y="260"/>
                </a:lnTo>
                <a:lnTo>
                  <a:pt x="980" y="247"/>
                </a:lnTo>
                <a:lnTo>
                  <a:pt x="978" y="233"/>
                </a:lnTo>
                <a:lnTo>
                  <a:pt x="974" y="220"/>
                </a:lnTo>
                <a:lnTo>
                  <a:pt x="971" y="207"/>
                </a:lnTo>
                <a:lnTo>
                  <a:pt x="966" y="195"/>
                </a:lnTo>
                <a:lnTo>
                  <a:pt x="959" y="182"/>
                </a:lnTo>
                <a:lnTo>
                  <a:pt x="951" y="170"/>
                </a:lnTo>
                <a:lnTo>
                  <a:pt x="943" y="158"/>
                </a:lnTo>
                <a:lnTo>
                  <a:pt x="933" y="147"/>
                </a:lnTo>
                <a:lnTo>
                  <a:pt x="921" y="135"/>
                </a:lnTo>
                <a:lnTo>
                  <a:pt x="909" y="125"/>
                </a:lnTo>
                <a:lnTo>
                  <a:pt x="897" y="113"/>
                </a:lnTo>
                <a:lnTo>
                  <a:pt x="884" y="103"/>
                </a:lnTo>
                <a:lnTo>
                  <a:pt x="869" y="93"/>
                </a:lnTo>
                <a:lnTo>
                  <a:pt x="854" y="85"/>
                </a:lnTo>
                <a:lnTo>
                  <a:pt x="837" y="75"/>
                </a:lnTo>
                <a:lnTo>
                  <a:pt x="820" y="66"/>
                </a:lnTo>
                <a:lnTo>
                  <a:pt x="802" y="58"/>
                </a:lnTo>
                <a:lnTo>
                  <a:pt x="784" y="51"/>
                </a:lnTo>
                <a:lnTo>
                  <a:pt x="765" y="43"/>
                </a:lnTo>
                <a:lnTo>
                  <a:pt x="745" y="36"/>
                </a:lnTo>
                <a:lnTo>
                  <a:pt x="725" y="30"/>
                </a:lnTo>
                <a:lnTo>
                  <a:pt x="703" y="25"/>
                </a:lnTo>
                <a:lnTo>
                  <a:pt x="681" y="20"/>
                </a:lnTo>
                <a:lnTo>
                  <a:pt x="660" y="15"/>
                </a:lnTo>
                <a:lnTo>
                  <a:pt x="636" y="11"/>
                </a:lnTo>
                <a:lnTo>
                  <a:pt x="613" y="8"/>
                </a:lnTo>
                <a:lnTo>
                  <a:pt x="589" y="5"/>
                </a:lnTo>
                <a:lnTo>
                  <a:pt x="566" y="1"/>
                </a:lnTo>
                <a:lnTo>
                  <a:pt x="541" y="0"/>
                </a:lnTo>
                <a:lnTo>
                  <a:pt x="516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3" name="Freeform 133"/>
          <p:cNvSpPr>
            <a:spLocks/>
          </p:cNvSpPr>
          <p:nvPr/>
        </p:nvSpPr>
        <p:spPr bwMode="auto">
          <a:xfrm>
            <a:off x="3892550" y="3872945"/>
            <a:ext cx="779463" cy="412750"/>
          </a:xfrm>
          <a:custGeom>
            <a:avLst/>
            <a:gdLst>
              <a:gd name="T0" fmla="*/ 349606 w 981"/>
              <a:gd name="T1" fmla="*/ 0 h 521"/>
              <a:gd name="T2" fmla="*/ 292398 w 981"/>
              <a:gd name="T3" fmla="*/ 6338 h 521"/>
              <a:gd name="T4" fmla="*/ 238368 w 981"/>
              <a:gd name="T5" fmla="*/ 15845 h 521"/>
              <a:gd name="T6" fmla="*/ 187516 w 981"/>
              <a:gd name="T7" fmla="*/ 28520 h 521"/>
              <a:gd name="T8" fmla="*/ 142226 w 981"/>
              <a:gd name="T9" fmla="*/ 45949 h 521"/>
              <a:gd name="T10" fmla="*/ 100909 w 981"/>
              <a:gd name="T11" fmla="*/ 67339 h 521"/>
              <a:gd name="T12" fmla="*/ 66743 w 981"/>
              <a:gd name="T13" fmla="*/ 89522 h 521"/>
              <a:gd name="T14" fmla="*/ 38139 w 981"/>
              <a:gd name="T15" fmla="*/ 116457 h 521"/>
              <a:gd name="T16" fmla="*/ 17480 w 981"/>
              <a:gd name="T17" fmla="*/ 144185 h 521"/>
              <a:gd name="T18" fmla="*/ 5562 w 981"/>
              <a:gd name="T19" fmla="*/ 174290 h 521"/>
              <a:gd name="T20" fmla="*/ 0 w 981"/>
              <a:gd name="T21" fmla="*/ 205979 h 521"/>
              <a:gd name="T22" fmla="*/ 5562 w 981"/>
              <a:gd name="T23" fmla="*/ 237668 h 521"/>
              <a:gd name="T24" fmla="*/ 17480 w 981"/>
              <a:gd name="T25" fmla="*/ 266980 h 521"/>
              <a:gd name="T26" fmla="*/ 38139 w 981"/>
              <a:gd name="T27" fmla="*/ 296293 h 521"/>
              <a:gd name="T28" fmla="*/ 66743 w 981"/>
              <a:gd name="T29" fmla="*/ 320852 h 521"/>
              <a:gd name="T30" fmla="*/ 100909 w 981"/>
              <a:gd name="T31" fmla="*/ 345411 h 521"/>
              <a:gd name="T32" fmla="*/ 142226 w 981"/>
              <a:gd name="T33" fmla="*/ 365216 h 521"/>
              <a:gd name="T34" fmla="*/ 187516 w 981"/>
              <a:gd name="T35" fmla="*/ 383438 h 521"/>
              <a:gd name="T36" fmla="*/ 238368 w 981"/>
              <a:gd name="T37" fmla="*/ 396905 h 521"/>
              <a:gd name="T38" fmla="*/ 292398 w 981"/>
              <a:gd name="T39" fmla="*/ 405620 h 521"/>
              <a:gd name="T40" fmla="*/ 349606 w 981"/>
              <a:gd name="T41" fmla="*/ 411166 h 521"/>
              <a:gd name="T42" fmla="*/ 409993 w 981"/>
              <a:gd name="T43" fmla="*/ 412750 h 521"/>
              <a:gd name="T44" fmla="*/ 467996 w 981"/>
              <a:gd name="T45" fmla="*/ 408789 h 521"/>
              <a:gd name="T46" fmla="*/ 524409 w 981"/>
              <a:gd name="T47" fmla="*/ 400867 h 521"/>
              <a:gd name="T48" fmla="*/ 576056 w 981"/>
              <a:gd name="T49" fmla="*/ 387399 h 521"/>
              <a:gd name="T50" fmla="*/ 622935 w 981"/>
              <a:gd name="T51" fmla="*/ 371554 h 521"/>
              <a:gd name="T52" fmla="*/ 665046 w 981"/>
              <a:gd name="T53" fmla="*/ 351748 h 521"/>
              <a:gd name="T54" fmla="*/ 702391 w 981"/>
              <a:gd name="T55" fmla="*/ 328774 h 521"/>
              <a:gd name="T56" fmla="*/ 731789 w 981"/>
              <a:gd name="T57" fmla="*/ 304215 h 521"/>
              <a:gd name="T58" fmla="*/ 755626 w 981"/>
              <a:gd name="T59" fmla="*/ 277279 h 521"/>
              <a:gd name="T60" fmla="*/ 771517 w 981"/>
              <a:gd name="T61" fmla="*/ 247175 h 521"/>
              <a:gd name="T62" fmla="*/ 778668 w 981"/>
              <a:gd name="T63" fmla="*/ 217070 h 521"/>
              <a:gd name="T64" fmla="*/ 777079 w 981"/>
              <a:gd name="T65" fmla="*/ 184589 h 521"/>
              <a:gd name="T66" fmla="*/ 767545 w 981"/>
              <a:gd name="T67" fmla="*/ 154484 h 521"/>
              <a:gd name="T68" fmla="*/ 749270 w 981"/>
              <a:gd name="T69" fmla="*/ 125172 h 521"/>
              <a:gd name="T70" fmla="*/ 722255 w 981"/>
              <a:gd name="T71" fmla="*/ 99028 h 521"/>
              <a:gd name="T72" fmla="*/ 690472 w 981"/>
              <a:gd name="T73" fmla="*/ 73677 h 521"/>
              <a:gd name="T74" fmla="*/ 651539 w 981"/>
              <a:gd name="T75" fmla="*/ 52287 h 521"/>
              <a:gd name="T76" fmla="*/ 607838 w 981"/>
              <a:gd name="T77" fmla="*/ 34066 h 521"/>
              <a:gd name="T78" fmla="*/ 558575 w 981"/>
              <a:gd name="T79" fmla="*/ 19806 h 521"/>
              <a:gd name="T80" fmla="*/ 505340 w 981"/>
              <a:gd name="T81" fmla="*/ 8714 h 521"/>
              <a:gd name="T82" fmla="*/ 449721 w 981"/>
              <a:gd name="T83" fmla="*/ 792 h 521"/>
              <a:gd name="T84" fmla="*/ 390129 w 981"/>
              <a:gd name="T85" fmla="*/ 0 h 52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81"/>
              <a:gd name="T130" fmla="*/ 0 h 521"/>
              <a:gd name="T131" fmla="*/ 981 w 981"/>
              <a:gd name="T132" fmla="*/ 521 h 52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81" h="521">
                <a:moveTo>
                  <a:pt x="491" y="0"/>
                </a:moveTo>
                <a:lnTo>
                  <a:pt x="465" y="0"/>
                </a:lnTo>
                <a:lnTo>
                  <a:pt x="440" y="0"/>
                </a:lnTo>
                <a:lnTo>
                  <a:pt x="415" y="1"/>
                </a:lnTo>
                <a:lnTo>
                  <a:pt x="392" y="5"/>
                </a:lnTo>
                <a:lnTo>
                  <a:pt x="368" y="8"/>
                </a:lnTo>
                <a:lnTo>
                  <a:pt x="345" y="11"/>
                </a:lnTo>
                <a:lnTo>
                  <a:pt x="321" y="15"/>
                </a:lnTo>
                <a:lnTo>
                  <a:pt x="300" y="20"/>
                </a:lnTo>
                <a:lnTo>
                  <a:pt x="278" y="25"/>
                </a:lnTo>
                <a:lnTo>
                  <a:pt x="258" y="30"/>
                </a:lnTo>
                <a:lnTo>
                  <a:pt x="236" y="36"/>
                </a:lnTo>
                <a:lnTo>
                  <a:pt x="216" y="43"/>
                </a:lnTo>
                <a:lnTo>
                  <a:pt x="198" y="51"/>
                </a:lnTo>
                <a:lnTo>
                  <a:pt x="179" y="58"/>
                </a:lnTo>
                <a:lnTo>
                  <a:pt x="161" y="66"/>
                </a:lnTo>
                <a:lnTo>
                  <a:pt x="144" y="75"/>
                </a:lnTo>
                <a:lnTo>
                  <a:pt x="127" y="85"/>
                </a:lnTo>
                <a:lnTo>
                  <a:pt x="112" y="93"/>
                </a:lnTo>
                <a:lnTo>
                  <a:pt x="97" y="103"/>
                </a:lnTo>
                <a:lnTo>
                  <a:pt x="84" y="113"/>
                </a:lnTo>
                <a:lnTo>
                  <a:pt x="72" y="125"/>
                </a:lnTo>
                <a:lnTo>
                  <a:pt x="60" y="135"/>
                </a:lnTo>
                <a:lnTo>
                  <a:pt x="48" y="147"/>
                </a:lnTo>
                <a:lnTo>
                  <a:pt x="38" y="158"/>
                </a:lnTo>
                <a:lnTo>
                  <a:pt x="30" y="170"/>
                </a:lnTo>
                <a:lnTo>
                  <a:pt x="22" y="182"/>
                </a:lnTo>
                <a:lnTo>
                  <a:pt x="15" y="195"/>
                </a:lnTo>
                <a:lnTo>
                  <a:pt x="10" y="207"/>
                </a:lnTo>
                <a:lnTo>
                  <a:pt x="7" y="220"/>
                </a:lnTo>
                <a:lnTo>
                  <a:pt x="3" y="233"/>
                </a:lnTo>
                <a:lnTo>
                  <a:pt x="2" y="247"/>
                </a:lnTo>
                <a:lnTo>
                  <a:pt x="0" y="260"/>
                </a:lnTo>
                <a:lnTo>
                  <a:pt x="2" y="274"/>
                </a:lnTo>
                <a:lnTo>
                  <a:pt x="3" y="287"/>
                </a:lnTo>
                <a:lnTo>
                  <a:pt x="7" y="300"/>
                </a:lnTo>
                <a:lnTo>
                  <a:pt x="10" y="312"/>
                </a:lnTo>
                <a:lnTo>
                  <a:pt x="15" y="325"/>
                </a:lnTo>
                <a:lnTo>
                  <a:pt x="22" y="337"/>
                </a:lnTo>
                <a:lnTo>
                  <a:pt x="30" y="350"/>
                </a:lnTo>
                <a:lnTo>
                  <a:pt x="38" y="362"/>
                </a:lnTo>
                <a:lnTo>
                  <a:pt x="48" y="374"/>
                </a:lnTo>
                <a:lnTo>
                  <a:pt x="60" y="384"/>
                </a:lnTo>
                <a:lnTo>
                  <a:pt x="72" y="395"/>
                </a:lnTo>
                <a:lnTo>
                  <a:pt x="84" y="405"/>
                </a:lnTo>
                <a:lnTo>
                  <a:pt x="97" y="415"/>
                </a:lnTo>
                <a:lnTo>
                  <a:pt x="112" y="426"/>
                </a:lnTo>
                <a:lnTo>
                  <a:pt x="127" y="436"/>
                </a:lnTo>
                <a:lnTo>
                  <a:pt x="144" y="444"/>
                </a:lnTo>
                <a:lnTo>
                  <a:pt x="161" y="454"/>
                </a:lnTo>
                <a:lnTo>
                  <a:pt x="179" y="461"/>
                </a:lnTo>
                <a:lnTo>
                  <a:pt x="198" y="469"/>
                </a:lnTo>
                <a:lnTo>
                  <a:pt x="216" y="476"/>
                </a:lnTo>
                <a:lnTo>
                  <a:pt x="236" y="484"/>
                </a:lnTo>
                <a:lnTo>
                  <a:pt x="256" y="489"/>
                </a:lnTo>
                <a:lnTo>
                  <a:pt x="278" y="496"/>
                </a:lnTo>
                <a:lnTo>
                  <a:pt x="300" y="501"/>
                </a:lnTo>
                <a:lnTo>
                  <a:pt x="321" y="506"/>
                </a:lnTo>
                <a:lnTo>
                  <a:pt x="345" y="509"/>
                </a:lnTo>
                <a:lnTo>
                  <a:pt x="368" y="512"/>
                </a:lnTo>
                <a:lnTo>
                  <a:pt x="392" y="516"/>
                </a:lnTo>
                <a:lnTo>
                  <a:pt x="415" y="517"/>
                </a:lnTo>
                <a:lnTo>
                  <a:pt x="440" y="519"/>
                </a:lnTo>
                <a:lnTo>
                  <a:pt x="465" y="521"/>
                </a:lnTo>
                <a:lnTo>
                  <a:pt x="491" y="521"/>
                </a:lnTo>
                <a:lnTo>
                  <a:pt x="516" y="521"/>
                </a:lnTo>
                <a:lnTo>
                  <a:pt x="541" y="519"/>
                </a:lnTo>
                <a:lnTo>
                  <a:pt x="566" y="517"/>
                </a:lnTo>
                <a:lnTo>
                  <a:pt x="589" y="516"/>
                </a:lnTo>
                <a:lnTo>
                  <a:pt x="613" y="512"/>
                </a:lnTo>
                <a:lnTo>
                  <a:pt x="636" y="509"/>
                </a:lnTo>
                <a:lnTo>
                  <a:pt x="660" y="506"/>
                </a:lnTo>
                <a:lnTo>
                  <a:pt x="681" y="501"/>
                </a:lnTo>
                <a:lnTo>
                  <a:pt x="703" y="496"/>
                </a:lnTo>
                <a:lnTo>
                  <a:pt x="725" y="489"/>
                </a:lnTo>
                <a:lnTo>
                  <a:pt x="745" y="484"/>
                </a:lnTo>
                <a:lnTo>
                  <a:pt x="765" y="476"/>
                </a:lnTo>
                <a:lnTo>
                  <a:pt x="784" y="469"/>
                </a:lnTo>
                <a:lnTo>
                  <a:pt x="802" y="461"/>
                </a:lnTo>
                <a:lnTo>
                  <a:pt x="820" y="454"/>
                </a:lnTo>
                <a:lnTo>
                  <a:pt x="837" y="444"/>
                </a:lnTo>
                <a:lnTo>
                  <a:pt x="854" y="436"/>
                </a:lnTo>
                <a:lnTo>
                  <a:pt x="869" y="426"/>
                </a:lnTo>
                <a:lnTo>
                  <a:pt x="884" y="415"/>
                </a:lnTo>
                <a:lnTo>
                  <a:pt x="897" y="405"/>
                </a:lnTo>
                <a:lnTo>
                  <a:pt x="909" y="395"/>
                </a:lnTo>
                <a:lnTo>
                  <a:pt x="921" y="384"/>
                </a:lnTo>
                <a:lnTo>
                  <a:pt x="933" y="374"/>
                </a:lnTo>
                <a:lnTo>
                  <a:pt x="943" y="362"/>
                </a:lnTo>
                <a:lnTo>
                  <a:pt x="951" y="350"/>
                </a:lnTo>
                <a:lnTo>
                  <a:pt x="959" y="337"/>
                </a:lnTo>
                <a:lnTo>
                  <a:pt x="966" y="325"/>
                </a:lnTo>
                <a:lnTo>
                  <a:pt x="971" y="312"/>
                </a:lnTo>
                <a:lnTo>
                  <a:pt x="974" y="300"/>
                </a:lnTo>
                <a:lnTo>
                  <a:pt x="978" y="287"/>
                </a:lnTo>
                <a:lnTo>
                  <a:pt x="980" y="274"/>
                </a:lnTo>
                <a:lnTo>
                  <a:pt x="981" y="260"/>
                </a:lnTo>
                <a:lnTo>
                  <a:pt x="980" y="247"/>
                </a:lnTo>
                <a:lnTo>
                  <a:pt x="978" y="233"/>
                </a:lnTo>
                <a:lnTo>
                  <a:pt x="974" y="220"/>
                </a:lnTo>
                <a:lnTo>
                  <a:pt x="971" y="207"/>
                </a:lnTo>
                <a:lnTo>
                  <a:pt x="966" y="195"/>
                </a:lnTo>
                <a:lnTo>
                  <a:pt x="959" y="182"/>
                </a:lnTo>
                <a:lnTo>
                  <a:pt x="951" y="170"/>
                </a:lnTo>
                <a:lnTo>
                  <a:pt x="943" y="158"/>
                </a:lnTo>
                <a:lnTo>
                  <a:pt x="933" y="147"/>
                </a:lnTo>
                <a:lnTo>
                  <a:pt x="921" y="135"/>
                </a:lnTo>
                <a:lnTo>
                  <a:pt x="909" y="125"/>
                </a:lnTo>
                <a:lnTo>
                  <a:pt x="897" y="113"/>
                </a:lnTo>
                <a:lnTo>
                  <a:pt x="884" y="103"/>
                </a:lnTo>
                <a:lnTo>
                  <a:pt x="869" y="93"/>
                </a:lnTo>
                <a:lnTo>
                  <a:pt x="854" y="85"/>
                </a:lnTo>
                <a:lnTo>
                  <a:pt x="837" y="75"/>
                </a:lnTo>
                <a:lnTo>
                  <a:pt x="820" y="66"/>
                </a:lnTo>
                <a:lnTo>
                  <a:pt x="802" y="58"/>
                </a:lnTo>
                <a:lnTo>
                  <a:pt x="784" y="51"/>
                </a:lnTo>
                <a:lnTo>
                  <a:pt x="765" y="43"/>
                </a:lnTo>
                <a:lnTo>
                  <a:pt x="745" y="36"/>
                </a:lnTo>
                <a:lnTo>
                  <a:pt x="725" y="30"/>
                </a:lnTo>
                <a:lnTo>
                  <a:pt x="703" y="25"/>
                </a:lnTo>
                <a:lnTo>
                  <a:pt x="681" y="20"/>
                </a:lnTo>
                <a:lnTo>
                  <a:pt x="660" y="15"/>
                </a:lnTo>
                <a:lnTo>
                  <a:pt x="636" y="11"/>
                </a:lnTo>
                <a:lnTo>
                  <a:pt x="613" y="8"/>
                </a:lnTo>
                <a:lnTo>
                  <a:pt x="589" y="5"/>
                </a:lnTo>
                <a:lnTo>
                  <a:pt x="566" y="1"/>
                </a:lnTo>
                <a:lnTo>
                  <a:pt x="541" y="0"/>
                </a:lnTo>
                <a:lnTo>
                  <a:pt x="516" y="0"/>
                </a:lnTo>
                <a:lnTo>
                  <a:pt x="491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4" name="Rectangle 134"/>
          <p:cNvSpPr>
            <a:spLocks noChangeArrowheads="1"/>
          </p:cNvSpPr>
          <p:nvPr/>
        </p:nvSpPr>
        <p:spPr bwMode="auto">
          <a:xfrm>
            <a:off x="4029075" y="3990420"/>
            <a:ext cx="43306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MRFC</a:t>
            </a:r>
            <a:endParaRPr kumimoji="0" lang="pl-PL" sz="1800" b="1">
              <a:latin typeface="+mj-lt"/>
            </a:endParaRPr>
          </a:p>
        </p:txBody>
      </p:sp>
      <p:sp>
        <p:nvSpPr>
          <p:cNvPr id="130185" name="Freeform 135"/>
          <p:cNvSpPr>
            <a:spLocks/>
          </p:cNvSpPr>
          <p:nvPr/>
        </p:nvSpPr>
        <p:spPr bwMode="auto">
          <a:xfrm>
            <a:off x="5359400" y="3822145"/>
            <a:ext cx="666750" cy="419100"/>
          </a:xfrm>
          <a:custGeom>
            <a:avLst/>
            <a:gdLst>
              <a:gd name="T0" fmla="*/ 298888 w 841"/>
              <a:gd name="T1" fmla="*/ 1588 h 528"/>
              <a:gd name="T2" fmla="*/ 249734 w 841"/>
              <a:gd name="T3" fmla="*/ 6350 h 528"/>
              <a:gd name="T4" fmla="*/ 202958 w 841"/>
              <a:gd name="T5" fmla="*/ 17462 h 528"/>
              <a:gd name="T6" fmla="*/ 159354 w 841"/>
              <a:gd name="T7" fmla="*/ 30956 h 528"/>
              <a:gd name="T8" fmla="*/ 120507 w 841"/>
              <a:gd name="T9" fmla="*/ 47625 h 528"/>
              <a:gd name="T10" fmla="*/ 86416 w 841"/>
              <a:gd name="T11" fmla="*/ 69056 h 528"/>
              <a:gd name="T12" fmla="*/ 55496 w 841"/>
              <a:gd name="T13" fmla="*/ 92869 h 528"/>
              <a:gd name="T14" fmla="*/ 31712 w 841"/>
              <a:gd name="T15" fmla="*/ 119062 h 528"/>
              <a:gd name="T16" fmla="*/ 14271 w 841"/>
              <a:gd name="T17" fmla="*/ 147637 h 528"/>
              <a:gd name="T18" fmla="*/ 2378 w 841"/>
              <a:gd name="T19" fmla="*/ 177800 h 528"/>
              <a:gd name="T20" fmla="*/ 0 w 841"/>
              <a:gd name="T21" fmla="*/ 209550 h 528"/>
              <a:gd name="T22" fmla="*/ 2378 w 841"/>
              <a:gd name="T23" fmla="*/ 241300 h 528"/>
              <a:gd name="T24" fmla="*/ 14271 w 841"/>
              <a:gd name="T25" fmla="*/ 272256 h 528"/>
              <a:gd name="T26" fmla="*/ 31712 w 841"/>
              <a:gd name="T27" fmla="*/ 300037 h 528"/>
              <a:gd name="T28" fmla="*/ 55496 w 841"/>
              <a:gd name="T29" fmla="*/ 326231 h 528"/>
              <a:gd name="T30" fmla="*/ 86416 w 841"/>
              <a:gd name="T31" fmla="*/ 350044 h 528"/>
              <a:gd name="T32" fmla="*/ 120507 w 841"/>
              <a:gd name="T33" fmla="*/ 371475 h 528"/>
              <a:gd name="T34" fmla="*/ 159354 w 841"/>
              <a:gd name="T35" fmla="*/ 388937 h 528"/>
              <a:gd name="T36" fmla="*/ 202958 w 841"/>
              <a:gd name="T37" fmla="*/ 401637 h 528"/>
              <a:gd name="T38" fmla="*/ 249734 w 841"/>
              <a:gd name="T39" fmla="*/ 412750 h 528"/>
              <a:gd name="T40" fmla="*/ 298888 w 841"/>
              <a:gd name="T41" fmla="*/ 417513 h 528"/>
              <a:gd name="T42" fmla="*/ 348835 w 841"/>
              <a:gd name="T43" fmla="*/ 419100 h 528"/>
              <a:gd name="T44" fmla="*/ 399574 w 841"/>
              <a:gd name="T45" fmla="*/ 415131 h 528"/>
              <a:gd name="T46" fmla="*/ 447143 w 841"/>
              <a:gd name="T47" fmla="*/ 405606 h 528"/>
              <a:gd name="T48" fmla="*/ 490747 w 841"/>
              <a:gd name="T49" fmla="*/ 393700 h 528"/>
              <a:gd name="T50" fmla="*/ 531973 w 841"/>
              <a:gd name="T51" fmla="*/ 376237 h 528"/>
              <a:gd name="T52" fmla="*/ 568442 w 841"/>
              <a:gd name="T53" fmla="*/ 357981 h 528"/>
              <a:gd name="T54" fmla="*/ 600154 w 841"/>
              <a:gd name="T55" fmla="*/ 334169 h 528"/>
              <a:gd name="T56" fmla="*/ 625524 w 841"/>
              <a:gd name="T57" fmla="*/ 308769 h 528"/>
              <a:gd name="T58" fmla="*/ 645344 w 841"/>
              <a:gd name="T59" fmla="*/ 280987 h 528"/>
              <a:gd name="T60" fmla="*/ 658029 w 841"/>
              <a:gd name="T61" fmla="*/ 251619 h 528"/>
              <a:gd name="T62" fmla="*/ 665164 w 841"/>
              <a:gd name="T63" fmla="*/ 219869 h 528"/>
              <a:gd name="T64" fmla="*/ 663579 w 841"/>
              <a:gd name="T65" fmla="*/ 188119 h 528"/>
              <a:gd name="T66" fmla="*/ 655651 w 841"/>
              <a:gd name="T67" fmla="*/ 157956 h 528"/>
              <a:gd name="T68" fmla="*/ 639795 w 841"/>
              <a:gd name="T69" fmla="*/ 128587 h 528"/>
              <a:gd name="T70" fmla="*/ 617596 w 841"/>
              <a:gd name="T71" fmla="*/ 100806 h 528"/>
              <a:gd name="T72" fmla="*/ 589055 w 841"/>
              <a:gd name="T73" fmla="*/ 76994 h 528"/>
              <a:gd name="T74" fmla="*/ 556550 w 841"/>
              <a:gd name="T75" fmla="*/ 54769 h 528"/>
              <a:gd name="T76" fmla="*/ 519288 w 841"/>
              <a:gd name="T77" fmla="*/ 35719 h 528"/>
              <a:gd name="T78" fmla="*/ 476477 w 841"/>
              <a:gd name="T79" fmla="*/ 21431 h 528"/>
              <a:gd name="T80" fmla="*/ 431287 w 841"/>
              <a:gd name="T81" fmla="*/ 9525 h 528"/>
              <a:gd name="T82" fmla="*/ 383718 w 841"/>
              <a:gd name="T83" fmla="*/ 2381 h 528"/>
              <a:gd name="T84" fmla="*/ 332979 w 841"/>
              <a:gd name="T85" fmla="*/ 0 h 5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41"/>
              <a:gd name="T130" fmla="*/ 0 h 528"/>
              <a:gd name="T131" fmla="*/ 841 w 841"/>
              <a:gd name="T132" fmla="*/ 528 h 5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41" h="528">
                <a:moveTo>
                  <a:pt x="420" y="0"/>
                </a:moveTo>
                <a:lnTo>
                  <a:pt x="398" y="0"/>
                </a:lnTo>
                <a:lnTo>
                  <a:pt x="377" y="2"/>
                </a:lnTo>
                <a:lnTo>
                  <a:pt x="355" y="3"/>
                </a:lnTo>
                <a:lnTo>
                  <a:pt x="335" y="5"/>
                </a:lnTo>
                <a:lnTo>
                  <a:pt x="315" y="8"/>
                </a:lnTo>
                <a:lnTo>
                  <a:pt x="295" y="12"/>
                </a:lnTo>
                <a:lnTo>
                  <a:pt x="275" y="17"/>
                </a:lnTo>
                <a:lnTo>
                  <a:pt x="256" y="22"/>
                </a:lnTo>
                <a:lnTo>
                  <a:pt x="238" y="27"/>
                </a:lnTo>
                <a:lnTo>
                  <a:pt x="219" y="32"/>
                </a:lnTo>
                <a:lnTo>
                  <a:pt x="201" y="39"/>
                </a:lnTo>
                <a:lnTo>
                  <a:pt x="184" y="45"/>
                </a:lnTo>
                <a:lnTo>
                  <a:pt x="167" y="54"/>
                </a:lnTo>
                <a:lnTo>
                  <a:pt x="152" y="60"/>
                </a:lnTo>
                <a:lnTo>
                  <a:pt x="137" y="69"/>
                </a:lnTo>
                <a:lnTo>
                  <a:pt x="122" y="77"/>
                </a:lnTo>
                <a:lnTo>
                  <a:pt x="109" y="87"/>
                </a:lnTo>
                <a:lnTo>
                  <a:pt x="95" y="97"/>
                </a:lnTo>
                <a:lnTo>
                  <a:pt x="82" y="107"/>
                </a:lnTo>
                <a:lnTo>
                  <a:pt x="70" y="117"/>
                </a:lnTo>
                <a:lnTo>
                  <a:pt x="60" y="127"/>
                </a:lnTo>
                <a:lnTo>
                  <a:pt x="50" y="139"/>
                </a:lnTo>
                <a:lnTo>
                  <a:pt x="40" y="150"/>
                </a:lnTo>
                <a:lnTo>
                  <a:pt x="32" y="162"/>
                </a:lnTo>
                <a:lnTo>
                  <a:pt x="25" y="174"/>
                </a:lnTo>
                <a:lnTo>
                  <a:pt x="18" y="186"/>
                </a:lnTo>
                <a:lnTo>
                  <a:pt x="12" y="199"/>
                </a:lnTo>
                <a:lnTo>
                  <a:pt x="8" y="211"/>
                </a:lnTo>
                <a:lnTo>
                  <a:pt x="3" y="224"/>
                </a:lnTo>
                <a:lnTo>
                  <a:pt x="2" y="237"/>
                </a:lnTo>
                <a:lnTo>
                  <a:pt x="0" y="251"/>
                </a:lnTo>
                <a:lnTo>
                  <a:pt x="0" y="264"/>
                </a:lnTo>
                <a:lnTo>
                  <a:pt x="0" y="277"/>
                </a:lnTo>
                <a:lnTo>
                  <a:pt x="2" y="291"/>
                </a:lnTo>
                <a:lnTo>
                  <a:pt x="3" y="304"/>
                </a:lnTo>
                <a:lnTo>
                  <a:pt x="8" y="317"/>
                </a:lnTo>
                <a:lnTo>
                  <a:pt x="12" y="329"/>
                </a:lnTo>
                <a:lnTo>
                  <a:pt x="18" y="343"/>
                </a:lnTo>
                <a:lnTo>
                  <a:pt x="25" y="354"/>
                </a:lnTo>
                <a:lnTo>
                  <a:pt x="32" y="366"/>
                </a:lnTo>
                <a:lnTo>
                  <a:pt x="40" y="378"/>
                </a:lnTo>
                <a:lnTo>
                  <a:pt x="50" y="389"/>
                </a:lnTo>
                <a:lnTo>
                  <a:pt x="60" y="401"/>
                </a:lnTo>
                <a:lnTo>
                  <a:pt x="70" y="411"/>
                </a:lnTo>
                <a:lnTo>
                  <a:pt x="82" y="421"/>
                </a:lnTo>
                <a:lnTo>
                  <a:pt x="95" y="431"/>
                </a:lnTo>
                <a:lnTo>
                  <a:pt x="109" y="441"/>
                </a:lnTo>
                <a:lnTo>
                  <a:pt x="122" y="451"/>
                </a:lnTo>
                <a:lnTo>
                  <a:pt x="137" y="459"/>
                </a:lnTo>
                <a:lnTo>
                  <a:pt x="152" y="468"/>
                </a:lnTo>
                <a:lnTo>
                  <a:pt x="167" y="474"/>
                </a:lnTo>
                <a:lnTo>
                  <a:pt x="184" y="483"/>
                </a:lnTo>
                <a:lnTo>
                  <a:pt x="201" y="490"/>
                </a:lnTo>
                <a:lnTo>
                  <a:pt x="219" y="496"/>
                </a:lnTo>
                <a:lnTo>
                  <a:pt x="238" y="501"/>
                </a:lnTo>
                <a:lnTo>
                  <a:pt x="256" y="506"/>
                </a:lnTo>
                <a:lnTo>
                  <a:pt x="275" y="511"/>
                </a:lnTo>
                <a:lnTo>
                  <a:pt x="295" y="516"/>
                </a:lnTo>
                <a:lnTo>
                  <a:pt x="315" y="520"/>
                </a:lnTo>
                <a:lnTo>
                  <a:pt x="335" y="523"/>
                </a:lnTo>
                <a:lnTo>
                  <a:pt x="355" y="525"/>
                </a:lnTo>
                <a:lnTo>
                  <a:pt x="377" y="526"/>
                </a:lnTo>
                <a:lnTo>
                  <a:pt x="398" y="528"/>
                </a:lnTo>
                <a:lnTo>
                  <a:pt x="420" y="528"/>
                </a:lnTo>
                <a:lnTo>
                  <a:pt x="440" y="528"/>
                </a:lnTo>
                <a:lnTo>
                  <a:pt x="462" y="526"/>
                </a:lnTo>
                <a:lnTo>
                  <a:pt x="484" y="525"/>
                </a:lnTo>
                <a:lnTo>
                  <a:pt x="504" y="523"/>
                </a:lnTo>
                <a:lnTo>
                  <a:pt x="524" y="520"/>
                </a:lnTo>
                <a:lnTo>
                  <a:pt x="544" y="516"/>
                </a:lnTo>
                <a:lnTo>
                  <a:pt x="564" y="511"/>
                </a:lnTo>
                <a:lnTo>
                  <a:pt x="583" y="506"/>
                </a:lnTo>
                <a:lnTo>
                  <a:pt x="601" y="501"/>
                </a:lnTo>
                <a:lnTo>
                  <a:pt x="619" y="496"/>
                </a:lnTo>
                <a:lnTo>
                  <a:pt x="638" y="490"/>
                </a:lnTo>
                <a:lnTo>
                  <a:pt x="655" y="483"/>
                </a:lnTo>
                <a:lnTo>
                  <a:pt x="671" y="474"/>
                </a:lnTo>
                <a:lnTo>
                  <a:pt x="686" y="468"/>
                </a:lnTo>
                <a:lnTo>
                  <a:pt x="702" y="459"/>
                </a:lnTo>
                <a:lnTo>
                  <a:pt x="717" y="451"/>
                </a:lnTo>
                <a:lnTo>
                  <a:pt x="730" y="441"/>
                </a:lnTo>
                <a:lnTo>
                  <a:pt x="743" y="431"/>
                </a:lnTo>
                <a:lnTo>
                  <a:pt x="757" y="421"/>
                </a:lnTo>
                <a:lnTo>
                  <a:pt x="768" y="411"/>
                </a:lnTo>
                <a:lnTo>
                  <a:pt x="779" y="401"/>
                </a:lnTo>
                <a:lnTo>
                  <a:pt x="789" y="389"/>
                </a:lnTo>
                <a:lnTo>
                  <a:pt x="799" y="378"/>
                </a:lnTo>
                <a:lnTo>
                  <a:pt x="807" y="366"/>
                </a:lnTo>
                <a:lnTo>
                  <a:pt x="814" y="354"/>
                </a:lnTo>
                <a:lnTo>
                  <a:pt x="820" y="343"/>
                </a:lnTo>
                <a:lnTo>
                  <a:pt x="827" y="329"/>
                </a:lnTo>
                <a:lnTo>
                  <a:pt x="830" y="317"/>
                </a:lnTo>
                <a:lnTo>
                  <a:pt x="835" y="304"/>
                </a:lnTo>
                <a:lnTo>
                  <a:pt x="837" y="291"/>
                </a:lnTo>
                <a:lnTo>
                  <a:pt x="839" y="277"/>
                </a:lnTo>
                <a:lnTo>
                  <a:pt x="841" y="264"/>
                </a:lnTo>
                <a:lnTo>
                  <a:pt x="839" y="251"/>
                </a:lnTo>
                <a:lnTo>
                  <a:pt x="837" y="237"/>
                </a:lnTo>
                <a:lnTo>
                  <a:pt x="835" y="224"/>
                </a:lnTo>
                <a:lnTo>
                  <a:pt x="830" y="211"/>
                </a:lnTo>
                <a:lnTo>
                  <a:pt x="827" y="199"/>
                </a:lnTo>
                <a:lnTo>
                  <a:pt x="820" y="186"/>
                </a:lnTo>
                <a:lnTo>
                  <a:pt x="814" y="174"/>
                </a:lnTo>
                <a:lnTo>
                  <a:pt x="807" y="162"/>
                </a:lnTo>
                <a:lnTo>
                  <a:pt x="799" y="150"/>
                </a:lnTo>
                <a:lnTo>
                  <a:pt x="789" y="139"/>
                </a:lnTo>
                <a:lnTo>
                  <a:pt x="779" y="127"/>
                </a:lnTo>
                <a:lnTo>
                  <a:pt x="768" y="117"/>
                </a:lnTo>
                <a:lnTo>
                  <a:pt x="757" y="107"/>
                </a:lnTo>
                <a:lnTo>
                  <a:pt x="743" y="97"/>
                </a:lnTo>
                <a:lnTo>
                  <a:pt x="730" y="87"/>
                </a:lnTo>
                <a:lnTo>
                  <a:pt x="717" y="77"/>
                </a:lnTo>
                <a:lnTo>
                  <a:pt x="702" y="69"/>
                </a:lnTo>
                <a:lnTo>
                  <a:pt x="686" y="60"/>
                </a:lnTo>
                <a:lnTo>
                  <a:pt x="671" y="54"/>
                </a:lnTo>
                <a:lnTo>
                  <a:pt x="655" y="45"/>
                </a:lnTo>
                <a:lnTo>
                  <a:pt x="638" y="39"/>
                </a:lnTo>
                <a:lnTo>
                  <a:pt x="619" y="32"/>
                </a:lnTo>
                <a:lnTo>
                  <a:pt x="601" y="27"/>
                </a:lnTo>
                <a:lnTo>
                  <a:pt x="583" y="22"/>
                </a:lnTo>
                <a:lnTo>
                  <a:pt x="564" y="17"/>
                </a:lnTo>
                <a:lnTo>
                  <a:pt x="544" y="12"/>
                </a:lnTo>
                <a:lnTo>
                  <a:pt x="524" y="8"/>
                </a:lnTo>
                <a:lnTo>
                  <a:pt x="504" y="5"/>
                </a:lnTo>
                <a:lnTo>
                  <a:pt x="484" y="3"/>
                </a:lnTo>
                <a:lnTo>
                  <a:pt x="462" y="2"/>
                </a:lnTo>
                <a:lnTo>
                  <a:pt x="440" y="0"/>
                </a:lnTo>
                <a:lnTo>
                  <a:pt x="420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6" name="Freeform 136"/>
          <p:cNvSpPr>
            <a:spLocks/>
          </p:cNvSpPr>
          <p:nvPr/>
        </p:nvSpPr>
        <p:spPr bwMode="auto">
          <a:xfrm>
            <a:off x="5359400" y="3822145"/>
            <a:ext cx="666750" cy="419100"/>
          </a:xfrm>
          <a:custGeom>
            <a:avLst/>
            <a:gdLst>
              <a:gd name="T0" fmla="*/ 298888 w 841"/>
              <a:gd name="T1" fmla="*/ 1588 h 528"/>
              <a:gd name="T2" fmla="*/ 249734 w 841"/>
              <a:gd name="T3" fmla="*/ 6350 h 528"/>
              <a:gd name="T4" fmla="*/ 202958 w 841"/>
              <a:gd name="T5" fmla="*/ 17462 h 528"/>
              <a:gd name="T6" fmla="*/ 159354 w 841"/>
              <a:gd name="T7" fmla="*/ 30956 h 528"/>
              <a:gd name="T8" fmla="*/ 120507 w 841"/>
              <a:gd name="T9" fmla="*/ 47625 h 528"/>
              <a:gd name="T10" fmla="*/ 86416 w 841"/>
              <a:gd name="T11" fmla="*/ 69056 h 528"/>
              <a:gd name="T12" fmla="*/ 55496 w 841"/>
              <a:gd name="T13" fmla="*/ 92869 h 528"/>
              <a:gd name="T14" fmla="*/ 31712 w 841"/>
              <a:gd name="T15" fmla="*/ 119062 h 528"/>
              <a:gd name="T16" fmla="*/ 14271 w 841"/>
              <a:gd name="T17" fmla="*/ 147637 h 528"/>
              <a:gd name="T18" fmla="*/ 2378 w 841"/>
              <a:gd name="T19" fmla="*/ 177800 h 528"/>
              <a:gd name="T20" fmla="*/ 0 w 841"/>
              <a:gd name="T21" fmla="*/ 209550 h 528"/>
              <a:gd name="T22" fmla="*/ 2378 w 841"/>
              <a:gd name="T23" fmla="*/ 241300 h 528"/>
              <a:gd name="T24" fmla="*/ 14271 w 841"/>
              <a:gd name="T25" fmla="*/ 272256 h 528"/>
              <a:gd name="T26" fmla="*/ 31712 w 841"/>
              <a:gd name="T27" fmla="*/ 300037 h 528"/>
              <a:gd name="T28" fmla="*/ 55496 w 841"/>
              <a:gd name="T29" fmla="*/ 326231 h 528"/>
              <a:gd name="T30" fmla="*/ 86416 w 841"/>
              <a:gd name="T31" fmla="*/ 350044 h 528"/>
              <a:gd name="T32" fmla="*/ 120507 w 841"/>
              <a:gd name="T33" fmla="*/ 371475 h 528"/>
              <a:gd name="T34" fmla="*/ 159354 w 841"/>
              <a:gd name="T35" fmla="*/ 388937 h 528"/>
              <a:gd name="T36" fmla="*/ 202958 w 841"/>
              <a:gd name="T37" fmla="*/ 401637 h 528"/>
              <a:gd name="T38" fmla="*/ 249734 w 841"/>
              <a:gd name="T39" fmla="*/ 412750 h 528"/>
              <a:gd name="T40" fmla="*/ 298888 w 841"/>
              <a:gd name="T41" fmla="*/ 417513 h 528"/>
              <a:gd name="T42" fmla="*/ 348835 w 841"/>
              <a:gd name="T43" fmla="*/ 419100 h 528"/>
              <a:gd name="T44" fmla="*/ 399574 w 841"/>
              <a:gd name="T45" fmla="*/ 415131 h 528"/>
              <a:gd name="T46" fmla="*/ 447143 w 841"/>
              <a:gd name="T47" fmla="*/ 405606 h 528"/>
              <a:gd name="T48" fmla="*/ 490747 w 841"/>
              <a:gd name="T49" fmla="*/ 393700 h 528"/>
              <a:gd name="T50" fmla="*/ 531973 w 841"/>
              <a:gd name="T51" fmla="*/ 376237 h 528"/>
              <a:gd name="T52" fmla="*/ 568442 w 841"/>
              <a:gd name="T53" fmla="*/ 357981 h 528"/>
              <a:gd name="T54" fmla="*/ 600154 w 841"/>
              <a:gd name="T55" fmla="*/ 334169 h 528"/>
              <a:gd name="T56" fmla="*/ 625524 w 841"/>
              <a:gd name="T57" fmla="*/ 308769 h 528"/>
              <a:gd name="T58" fmla="*/ 645344 w 841"/>
              <a:gd name="T59" fmla="*/ 280987 h 528"/>
              <a:gd name="T60" fmla="*/ 658029 w 841"/>
              <a:gd name="T61" fmla="*/ 251619 h 528"/>
              <a:gd name="T62" fmla="*/ 665164 w 841"/>
              <a:gd name="T63" fmla="*/ 219869 h 528"/>
              <a:gd name="T64" fmla="*/ 663579 w 841"/>
              <a:gd name="T65" fmla="*/ 188119 h 528"/>
              <a:gd name="T66" fmla="*/ 655651 w 841"/>
              <a:gd name="T67" fmla="*/ 157956 h 528"/>
              <a:gd name="T68" fmla="*/ 639795 w 841"/>
              <a:gd name="T69" fmla="*/ 128587 h 528"/>
              <a:gd name="T70" fmla="*/ 617596 w 841"/>
              <a:gd name="T71" fmla="*/ 100806 h 528"/>
              <a:gd name="T72" fmla="*/ 589055 w 841"/>
              <a:gd name="T73" fmla="*/ 76994 h 528"/>
              <a:gd name="T74" fmla="*/ 556550 w 841"/>
              <a:gd name="T75" fmla="*/ 54769 h 528"/>
              <a:gd name="T76" fmla="*/ 519288 w 841"/>
              <a:gd name="T77" fmla="*/ 35719 h 528"/>
              <a:gd name="T78" fmla="*/ 476477 w 841"/>
              <a:gd name="T79" fmla="*/ 21431 h 528"/>
              <a:gd name="T80" fmla="*/ 431287 w 841"/>
              <a:gd name="T81" fmla="*/ 9525 h 528"/>
              <a:gd name="T82" fmla="*/ 383718 w 841"/>
              <a:gd name="T83" fmla="*/ 2381 h 528"/>
              <a:gd name="T84" fmla="*/ 332979 w 841"/>
              <a:gd name="T85" fmla="*/ 0 h 5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41"/>
              <a:gd name="T130" fmla="*/ 0 h 528"/>
              <a:gd name="T131" fmla="*/ 841 w 841"/>
              <a:gd name="T132" fmla="*/ 528 h 5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41" h="528">
                <a:moveTo>
                  <a:pt x="420" y="0"/>
                </a:moveTo>
                <a:lnTo>
                  <a:pt x="398" y="0"/>
                </a:lnTo>
                <a:lnTo>
                  <a:pt x="377" y="2"/>
                </a:lnTo>
                <a:lnTo>
                  <a:pt x="355" y="3"/>
                </a:lnTo>
                <a:lnTo>
                  <a:pt x="335" y="5"/>
                </a:lnTo>
                <a:lnTo>
                  <a:pt x="315" y="8"/>
                </a:lnTo>
                <a:lnTo>
                  <a:pt x="295" y="12"/>
                </a:lnTo>
                <a:lnTo>
                  <a:pt x="275" y="17"/>
                </a:lnTo>
                <a:lnTo>
                  <a:pt x="256" y="22"/>
                </a:lnTo>
                <a:lnTo>
                  <a:pt x="238" y="27"/>
                </a:lnTo>
                <a:lnTo>
                  <a:pt x="219" y="32"/>
                </a:lnTo>
                <a:lnTo>
                  <a:pt x="201" y="39"/>
                </a:lnTo>
                <a:lnTo>
                  <a:pt x="184" y="45"/>
                </a:lnTo>
                <a:lnTo>
                  <a:pt x="167" y="54"/>
                </a:lnTo>
                <a:lnTo>
                  <a:pt x="152" y="60"/>
                </a:lnTo>
                <a:lnTo>
                  <a:pt x="137" y="69"/>
                </a:lnTo>
                <a:lnTo>
                  <a:pt x="122" y="77"/>
                </a:lnTo>
                <a:lnTo>
                  <a:pt x="109" y="87"/>
                </a:lnTo>
                <a:lnTo>
                  <a:pt x="95" y="97"/>
                </a:lnTo>
                <a:lnTo>
                  <a:pt x="82" y="107"/>
                </a:lnTo>
                <a:lnTo>
                  <a:pt x="70" y="117"/>
                </a:lnTo>
                <a:lnTo>
                  <a:pt x="60" y="127"/>
                </a:lnTo>
                <a:lnTo>
                  <a:pt x="50" y="139"/>
                </a:lnTo>
                <a:lnTo>
                  <a:pt x="40" y="150"/>
                </a:lnTo>
                <a:lnTo>
                  <a:pt x="32" y="162"/>
                </a:lnTo>
                <a:lnTo>
                  <a:pt x="25" y="174"/>
                </a:lnTo>
                <a:lnTo>
                  <a:pt x="18" y="186"/>
                </a:lnTo>
                <a:lnTo>
                  <a:pt x="12" y="199"/>
                </a:lnTo>
                <a:lnTo>
                  <a:pt x="8" y="211"/>
                </a:lnTo>
                <a:lnTo>
                  <a:pt x="3" y="224"/>
                </a:lnTo>
                <a:lnTo>
                  <a:pt x="2" y="237"/>
                </a:lnTo>
                <a:lnTo>
                  <a:pt x="0" y="251"/>
                </a:lnTo>
                <a:lnTo>
                  <a:pt x="0" y="264"/>
                </a:lnTo>
                <a:lnTo>
                  <a:pt x="0" y="277"/>
                </a:lnTo>
                <a:lnTo>
                  <a:pt x="2" y="291"/>
                </a:lnTo>
                <a:lnTo>
                  <a:pt x="3" y="304"/>
                </a:lnTo>
                <a:lnTo>
                  <a:pt x="8" y="317"/>
                </a:lnTo>
                <a:lnTo>
                  <a:pt x="12" y="329"/>
                </a:lnTo>
                <a:lnTo>
                  <a:pt x="18" y="343"/>
                </a:lnTo>
                <a:lnTo>
                  <a:pt x="25" y="354"/>
                </a:lnTo>
                <a:lnTo>
                  <a:pt x="32" y="366"/>
                </a:lnTo>
                <a:lnTo>
                  <a:pt x="40" y="378"/>
                </a:lnTo>
                <a:lnTo>
                  <a:pt x="50" y="389"/>
                </a:lnTo>
                <a:lnTo>
                  <a:pt x="60" y="401"/>
                </a:lnTo>
                <a:lnTo>
                  <a:pt x="70" y="411"/>
                </a:lnTo>
                <a:lnTo>
                  <a:pt x="82" y="421"/>
                </a:lnTo>
                <a:lnTo>
                  <a:pt x="95" y="431"/>
                </a:lnTo>
                <a:lnTo>
                  <a:pt x="109" y="441"/>
                </a:lnTo>
                <a:lnTo>
                  <a:pt x="122" y="451"/>
                </a:lnTo>
                <a:lnTo>
                  <a:pt x="137" y="459"/>
                </a:lnTo>
                <a:lnTo>
                  <a:pt x="152" y="468"/>
                </a:lnTo>
                <a:lnTo>
                  <a:pt x="167" y="474"/>
                </a:lnTo>
                <a:lnTo>
                  <a:pt x="184" y="483"/>
                </a:lnTo>
                <a:lnTo>
                  <a:pt x="201" y="490"/>
                </a:lnTo>
                <a:lnTo>
                  <a:pt x="219" y="496"/>
                </a:lnTo>
                <a:lnTo>
                  <a:pt x="238" y="501"/>
                </a:lnTo>
                <a:lnTo>
                  <a:pt x="256" y="506"/>
                </a:lnTo>
                <a:lnTo>
                  <a:pt x="275" y="511"/>
                </a:lnTo>
                <a:lnTo>
                  <a:pt x="295" y="516"/>
                </a:lnTo>
                <a:lnTo>
                  <a:pt x="315" y="520"/>
                </a:lnTo>
                <a:lnTo>
                  <a:pt x="335" y="523"/>
                </a:lnTo>
                <a:lnTo>
                  <a:pt x="355" y="525"/>
                </a:lnTo>
                <a:lnTo>
                  <a:pt x="377" y="526"/>
                </a:lnTo>
                <a:lnTo>
                  <a:pt x="398" y="528"/>
                </a:lnTo>
                <a:lnTo>
                  <a:pt x="420" y="528"/>
                </a:lnTo>
                <a:lnTo>
                  <a:pt x="440" y="528"/>
                </a:lnTo>
                <a:lnTo>
                  <a:pt x="462" y="526"/>
                </a:lnTo>
                <a:lnTo>
                  <a:pt x="484" y="525"/>
                </a:lnTo>
                <a:lnTo>
                  <a:pt x="504" y="523"/>
                </a:lnTo>
                <a:lnTo>
                  <a:pt x="524" y="520"/>
                </a:lnTo>
                <a:lnTo>
                  <a:pt x="544" y="516"/>
                </a:lnTo>
                <a:lnTo>
                  <a:pt x="564" y="511"/>
                </a:lnTo>
                <a:lnTo>
                  <a:pt x="583" y="506"/>
                </a:lnTo>
                <a:lnTo>
                  <a:pt x="601" y="501"/>
                </a:lnTo>
                <a:lnTo>
                  <a:pt x="619" y="496"/>
                </a:lnTo>
                <a:lnTo>
                  <a:pt x="638" y="490"/>
                </a:lnTo>
                <a:lnTo>
                  <a:pt x="655" y="483"/>
                </a:lnTo>
                <a:lnTo>
                  <a:pt x="671" y="474"/>
                </a:lnTo>
                <a:lnTo>
                  <a:pt x="686" y="468"/>
                </a:lnTo>
                <a:lnTo>
                  <a:pt x="702" y="459"/>
                </a:lnTo>
                <a:lnTo>
                  <a:pt x="717" y="451"/>
                </a:lnTo>
                <a:lnTo>
                  <a:pt x="730" y="441"/>
                </a:lnTo>
                <a:lnTo>
                  <a:pt x="743" y="431"/>
                </a:lnTo>
                <a:lnTo>
                  <a:pt x="757" y="421"/>
                </a:lnTo>
                <a:lnTo>
                  <a:pt x="768" y="411"/>
                </a:lnTo>
                <a:lnTo>
                  <a:pt x="779" y="401"/>
                </a:lnTo>
                <a:lnTo>
                  <a:pt x="789" y="389"/>
                </a:lnTo>
                <a:lnTo>
                  <a:pt x="799" y="378"/>
                </a:lnTo>
                <a:lnTo>
                  <a:pt x="807" y="366"/>
                </a:lnTo>
                <a:lnTo>
                  <a:pt x="814" y="354"/>
                </a:lnTo>
                <a:lnTo>
                  <a:pt x="820" y="343"/>
                </a:lnTo>
                <a:lnTo>
                  <a:pt x="827" y="329"/>
                </a:lnTo>
                <a:lnTo>
                  <a:pt x="830" y="317"/>
                </a:lnTo>
                <a:lnTo>
                  <a:pt x="835" y="304"/>
                </a:lnTo>
                <a:lnTo>
                  <a:pt x="837" y="291"/>
                </a:lnTo>
                <a:lnTo>
                  <a:pt x="839" y="277"/>
                </a:lnTo>
                <a:lnTo>
                  <a:pt x="841" y="264"/>
                </a:lnTo>
                <a:lnTo>
                  <a:pt x="839" y="251"/>
                </a:lnTo>
                <a:lnTo>
                  <a:pt x="837" y="237"/>
                </a:lnTo>
                <a:lnTo>
                  <a:pt x="835" y="224"/>
                </a:lnTo>
                <a:lnTo>
                  <a:pt x="830" y="211"/>
                </a:lnTo>
                <a:lnTo>
                  <a:pt x="827" y="199"/>
                </a:lnTo>
                <a:lnTo>
                  <a:pt x="820" y="186"/>
                </a:lnTo>
                <a:lnTo>
                  <a:pt x="814" y="174"/>
                </a:lnTo>
                <a:lnTo>
                  <a:pt x="807" y="162"/>
                </a:lnTo>
                <a:lnTo>
                  <a:pt x="799" y="150"/>
                </a:lnTo>
                <a:lnTo>
                  <a:pt x="789" y="139"/>
                </a:lnTo>
                <a:lnTo>
                  <a:pt x="779" y="127"/>
                </a:lnTo>
                <a:lnTo>
                  <a:pt x="768" y="117"/>
                </a:lnTo>
                <a:lnTo>
                  <a:pt x="757" y="107"/>
                </a:lnTo>
                <a:lnTo>
                  <a:pt x="743" y="97"/>
                </a:lnTo>
                <a:lnTo>
                  <a:pt x="730" y="87"/>
                </a:lnTo>
                <a:lnTo>
                  <a:pt x="717" y="77"/>
                </a:lnTo>
                <a:lnTo>
                  <a:pt x="702" y="69"/>
                </a:lnTo>
                <a:lnTo>
                  <a:pt x="686" y="60"/>
                </a:lnTo>
                <a:lnTo>
                  <a:pt x="671" y="54"/>
                </a:lnTo>
                <a:lnTo>
                  <a:pt x="655" y="45"/>
                </a:lnTo>
                <a:lnTo>
                  <a:pt x="638" y="39"/>
                </a:lnTo>
                <a:lnTo>
                  <a:pt x="619" y="32"/>
                </a:lnTo>
                <a:lnTo>
                  <a:pt x="601" y="27"/>
                </a:lnTo>
                <a:lnTo>
                  <a:pt x="583" y="22"/>
                </a:lnTo>
                <a:lnTo>
                  <a:pt x="564" y="17"/>
                </a:lnTo>
                <a:lnTo>
                  <a:pt x="544" y="12"/>
                </a:lnTo>
                <a:lnTo>
                  <a:pt x="524" y="8"/>
                </a:lnTo>
                <a:lnTo>
                  <a:pt x="504" y="5"/>
                </a:lnTo>
                <a:lnTo>
                  <a:pt x="484" y="3"/>
                </a:lnTo>
                <a:lnTo>
                  <a:pt x="462" y="2"/>
                </a:lnTo>
                <a:lnTo>
                  <a:pt x="440" y="0"/>
                </a:lnTo>
                <a:lnTo>
                  <a:pt x="420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7" name="Rectangle 137"/>
          <p:cNvSpPr>
            <a:spLocks noChangeArrowheads="1"/>
          </p:cNvSpPr>
          <p:nvPr/>
        </p:nvSpPr>
        <p:spPr bwMode="auto">
          <a:xfrm>
            <a:off x="5432425" y="3941208"/>
            <a:ext cx="44723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MGCF</a:t>
            </a:r>
            <a:endParaRPr kumimoji="0" lang="pl-PL" sz="1800" b="1">
              <a:latin typeface="+mj-lt"/>
            </a:endParaRPr>
          </a:p>
        </p:txBody>
      </p:sp>
      <p:sp>
        <p:nvSpPr>
          <p:cNvPr id="130188" name="Freeform 138"/>
          <p:cNvSpPr>
            <a:spLocks/>
          </p:cNvSpPr>
          <p:nvPr/>
        </p:nvSpPr>
        <p:spPr bwMode="auto">
          <a:xfrm>
            <a:off x="4016375" y="5625545"/>
            <a:ext cx="549275" cy="423863"/>
          </a:xfrm>
          <a:custGeom>
            <a:avLst/>
            <a:gdLst>
              <a:gd name="T0" fmla="*/ 245624 w 691"/>
              <a:gd name="T1" fmla="*/ 0 h 534"/>
              <a:gd name="T2" fmla="*/ 205879 w 691"/>
              <a:gd name="T3" fmla="*/ 6350 h 534"/>
              <a:gd name="T4" fmla="*/ 167724 w 691"/>
              <a:gd name="T5" fmla="*/ 15875 h 534"/>
              <a:gd name="T6" fmla="*/ 131158 w 691"/>
              <a:gd name="T7" fmla="*/ 30163 h 534"/>
              <a:gd name="T8" fmla="*/ 99362 w 691"/>
              <a:gd name="T9" fmla="*/ 47625 h 534"/>
              <a:gd name="T10" fmla="*/ 71541 w 691"/>
              <a:gd name="T11" fmla="*/ 69056 h 534"/>
              <a:gd name="T12" fmla="*/ 46104 w 691"/>
              <a:gd name="T13" fmla="*/ 92869 h 534"/>
              <a:gd name="T14" fmla="*/ 26232 w 691"/>
              <a:gd name="T15" fmla="*/ 119063 h 534"/>
              <a:gd name="T16" fmla="*/ 11923 w 691"/>
              <a:gd name="T17" fmla="*/ 148431 h 534"/>
              <a:gd name="T18" fmla="*/ 2385 w 691"/>
              <a:gd name="T19" fmla="*/ 178594 h 534"/>
              <a:gd name="T20" fmla="*/ 0 w 691"/>
              <a:gd name="T21" fmla="*/ 211932 h 534"/>
              <a:gd name="T22" fmla="*/ 2385 w 691"/>
              <a:gd name="T23" fmla="*/ 243682 h 534"/>
              <a:gd name="T24" fmla="*/ 11923 w 691"/>
              <a:gd name="T25" fmla="*/ 275432 h 534"/>
              <a:gd name="T26" fmla="*/ 26232 w 691"/>
              <a:gd name="T27" fmla="*/ 303213 h 534"/>
              <a:gd name="T28" fmla="*/ 46104 w 691"/>
              <a:gd name="T29" fmla="*/ 330994 h 534"/>
              <a:gd name="T30" fmla="*/ 71541 w 691"/>
              <a:gd name="T31" fmla="*/ 354807 h 534"/>
              <a:gd name="T32" fmla="*/ 99362 w 691"/>
              <a:gd name="T33" fmla="*/ 376238 h 534"/>
              <a:gd name="T34" fmla="*/ 131158 w 691"/>
              <a:gd name="T35" fmla="*/ 393700 h 534"/>
              <a:gd name="T36" fmla="*/ 167724 w 691"/>
              <a:gd name="T37" fmla="*/ 407988 h 534"/>
              <a:gd name="T38" fmla="*/ 205879 w 691"/>
              <a:gd name="T39" fmla="*/ 417513 h 534"/>
              <a:gd name="T40" fmla="*/ 245624 w 691"/>
              <a:gd name="T41" fmla="*/ 423069 h 534"/>
              <a:gd name="T42" fmla="*/ 288548 w 691"/>
              <a:gd name="T43" fmla="*/ 423863 h 534"/>
              <a:gd name="T44" fmla="*/ 329883 w 691"/>
              <a:gd name="T45" fmla="*/ 419894 h 534"/>
              <a:gd name="T46" fmla="*/ 368038 w 691"/>
              <a:gd name="T47" fmla="*/ 411957 h 534"/>
              <a:gd name="T48" fmla="*/ 405398 w 691"/>
              <a:gd name="T49" fmla="*/ 398463 h 534"/>
              <a:gd name="T50" fmla="*/ 438784 w 691"/>
              <a:gd name="T51" fmla="*/ 381794 h 534"/>
              <a:gd name="T52" fmla="*/ 468195 w 691"/>
              <a:gd name="T53" fmla="*/ 361950 h 534"/>
              <a:gd name="T54" fmla="*/ 495222 w 691"/>
              <a:gd name="T55" fmla="*/ 338932 h 534"/>
              <a:gd name="T56" fmla="*/ 515889 w 691"/>
              <a:gd name="T57" fmla="*/ 312738 h 534"/>
              <a:gd name="T58" fmla="*/ 531787 w 691"/>
              <a:gd name="T59" fmla="*/ 284957 h 534"/>
              <a:gd name="T60" fmla="*/ 542916 w 691"/>
              <a:gd name="T61" fmla="*/ 254000 h 534"/>
              <a:gd name="T62" fmla="*/ 548480 w 691"/>
              <a:gd name="T63" fmla="*/ 222250 h 534"/>
              <a:gd name="T64" fmla="*/ 546890 w 691"/>
              <a:gd name="T65" fmla="*/ 189706 h 534"/>
              <a:gd name="T66" fmla="*/ 539736 w 691"/>
              <a:gd name="T67" fmla="*/ 158750 h 534"/>
              <a:gd name="T68" fmla="*/ 527018 w 691"/>
              <a:gd name="T69" fmla="*/ 128588 h 534"/>
              <a:gd name="T70" fmla="*/ 509530 w 691"/>
              <a:gd name="T71" fmla="*/ 101600 h 534"/>
              <a:gd name="T72" fmla="*/ 485683 w 691"/>
              <a:gd name="T73" fmla="*/ 76994 h 534"/>
              <a:gd name="T74" fmla="*/ 458657 w 691"/>
              <a:gd name="T75" fmla="*/ 53975 h 534"/>
              <a:gd name="T76" fmla="*/ 428450 w 691"/>
              <a:gd name="T77" fmla="*/ 35719 h 534"/>
              <a:gd name="T78" fmla="*/ 393475 w 691"/>
              <a:gd name="T79" fmla="*/ 19844 h 534"/>
              <a:gd name="T80" fmla="*/ 356115 w 691"/>
              <a:gd name="T81" fmla="*/ 8731 h 534"/>
              <a:gd name="T82" fmla="*/ 316370 w 691"/>
              <a:gd name="T83" fmla="*/ 794 h 534"/>
              <a:gd name="T84" fmla="*/ 274240 w 691"/>
              <a:gd name="T85" fmla="*/ 0 h 53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1"/>
              <a:gd name="T130" fmla="*/ 0 h 534"/>
              <a:gd name="T131" fmla="*/ 691 w 691"/>
              <a:gd name="T132" fmla="*/ 534 h 53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1" h="534">
                <a:moveTo>
                  <a:pt x="345" y="0"/>
                </a:moveTo>
                <a:lnTo>
                  <a:pt x="328" y="0"/>
                </a:lnTo>
                <a:lnTo>
                  <a:pt x="309" y="0"/>
                </a:lnTo>
                <a:lnTo>
                  <a:pt x="293" y="1"/>
                </a:lnTo>
                <a:lnTo>
                  <a:pt x="276" y="5"/>
                </a:lnTo>
                <a:lnTo>
                  <a:pt x="259" y="8"/>
                </a:lnTo>
                <a:lnTo>
                  <a:pt x="242" y="11"/>
                </a:lnTo>
                <a:lnTo>
                  <a:pt x="226" y="15"/>
                </a:lnTo>
                <a:lnTo>
                  <a:pt x="211" y="20"/>
                </a:lnTo>
                <a:lnTo>
                  <a:pt x="196" y="25"/>
                </a:lnTo>
                <a:lnTo>
                  <a:pt x="180" y="31"/>
                </a:lnTo>
                <a:lnTo>
                  <a:pt x="165" y="38"/>
                </a:lnTo>
                <a:lnTo>
                  <a:pt x="152" y="45"/>
                </a:lnTo>
                <a:lnTo>
                  <a:pt x="139" y="52"/>
                </a:lnTo>
                <a:lnTo>
                  <a:pt x="125" y="60"/>
                </a:lnTo>
                <a:lnTo>
                  <a:pt x="114" y="68"/>
                </a:lnTo>
                <a:lnTo>
                  <a:pt x="100" y="77"/>
                </a:lnTo>
                <a:lnTo>
                  <a:pt x="90" y="87"/>
                </a:lnTo>
                <a:lnTo>
                  <a:pt x="78" y="97"/>
                </a:lnTo>
                <a:lnTo>
                  <a:pt x="68" y="107"/>
                </a:lnTo>
                <a:lnTo>
                  <a:pt x="58" y="117"/>
                </a:lnTo>
                <a:lnTo>
                  <a:pt x="50" y="128"/>
                </a:lnTo>
                <a:lnTo>
                  <a:pt x="42" y="138"/>
                </a:lnTo>
                <a:lnTo>
                  <a:pt x="33" y="150"/>
                </a:lnTo>
                <a:lnTo>
                  <a:pt x="26" y="162"/>
                </a:lnTo>
                <a:lnTo>
                  <a:pt x="21" y="175"/>
                </a:lnTo>
                <a:lnTo>
                  <a:pt x="15" y="187"/>
                </a:lnTo>
                <a:lnTo>
                  <a:pt x="11" y="200"/>
                </a:lnTo>
                <a:lnTo>
                  <a:pt x="6" y="214"/>
                </a:lnTo>
                <a:lnTo>
                  <a:pt x="3" y="225"/>
                </a:lnTo>
                <a:lnTo>
                  <a:pt x="1" y="239"/>
                </a:lnTo>
                <a:lnTo>
                  <a:pt x="0" y="254"/>
                </a:lnTo>
                <a:lnTo>
                  <a:pt x="0" y="267"/>
                </a:lnTo>
                <a:lnTo>
                  <a:pt x="0" y="280"/>
                </a:lnTo>
                <a:lnTo>
                  <a:pt x="1" y="294"/>
                </a:lnTo>
                <a:lnTo>
                  <a:pt x="3" y="307"/>
                </a:lnTo>
                <a:lnTo>
                  <a:pt x="6" y="320"/>
                </a:lnTo>
                <a:lnTo>
                  <a:pt x="11" y="334"/>
                </a:lnTo>
                <a:lnTo>
                  <a:pt x="15" y="347"/>
                </a:lnTo>
                <a:lnTo>
                  <a:pt x="21" y="359"/>
                </a:lnTo>
                <a:lnTo>
                  <a:pt x="26" y="371"/>
                </a:lnTo>
                <a:lnTo>
                  <a:pt x="33" y="382"/>
                </a:lnTo>
                <a:lnTo>
                  <a:pt x="42" y="394"/>
                </a:lnTo>
                <a:lnTo>
                  <a:pt x="50" y="406"/>
                </a:lnTo>
                <a:lnTo>
                  <a:pt x="58" y="417"/>
                </a:lnTo>
                <a:lnTo>
                  <a:pt x="68" y="427"/>
                </a:lnTo>
                <a:lnTo>
                  <a:pt x="78" y="437"/>
                </a:lnTo>
                <a:lnTo>
                  <a:pt x="90" y="447"/>
                </a:lnTo>
                <a:lnTo>
                  <a:pt x="100" y="456"/>
                </a:lnTo>
                <a:lnTo>
                  <a:pt x="114" y="466"/>
                </a:lnTo>
                <a:lnTo>
                  <a:pt x="125" y="474"/>
                </a:lnTo>
                <a:lnTo>
                  <a:pt x="139" y="481"/>
                </a:lnTo>
                <a:lnTo>
                  <a:pt x="152" y="489"/>
                </a:lnTo>
                <a:lnTo>
                  <a:pt x="165" y="496"/>
                </a:lnTo>
                <a:lnTo>
                  <a:pt x="180" y="502"/>
                </a:lnTo>
                <a:lnTo>
                  <a:pt x="196" y="507"/>
                </a:lnTo>
                <a:lnTo>
                  <a:pt x="211" y="514"/>
                </a:lnTo>
                <a:lnTo>
                  <a:pt x="226" y="519"/>
                </a:lnTo>
                <a:lnTo>
                  <a:pt x="242" y="523"/>
                </a:lnTo>
                <a:lnTo>
                  <a:pt x="259" y="526"/>
                </a:lnTo>
                <a:lnTo>
                  <a:pt x="276" y="529"/>
                </a:lnTo>
                <a:lnTo>
                  <a:pt x="293" y="531"/>
                </a:lnTo>
                <a:lnTo>
                  <a:pt x="309" y="533"/>
                </a:lnTo>
                <a:lnTo>
                  <a:pt x="328" y="534"/>
                </a:lnTo>
                <a:lnTo>
                  <a:pt x="345" y="534"/>
                </a:lnTo>
                <a:lnTo>
                  <a:pt x="363" y="534"/>
                </a:lnTo>
                <a:lnTo>
                  <a:pt x="380" y="533"/>
                </a:lnTo>
                <a:lnTo>
                  <a:pt x="398" y="531"/>
                </a:lnTo>
                <a:lnTo>
                  <a:pt x="415" y="529"/>
                </a:lnTo>
                <a:lnTo>
                  <a:pt x="432" y="526"/>
                </a:lnTo>
                <a:lnTo>
                  <a:pt x="448" y="523"/>
                </a:lnTo>
                <a:lnTo>
                  <a:pt x="463" y="519"/>
                </a:lnTo>
                <a:lnTo>
                  <a:pt x="480" y="514"/>
                </a:lnTo>
                <a:lnTo>
                  <a:pt x="495" y="507"/>
                </a:lnTo>
                <a:lnTo>
                  <a:pt x="510" y="502"/>
                </a:lnTo>
                <a:lnTo>
                  <a:pt x="524" y="496"/>
                </a:lnTo>
                <a:lnTo>
                  <a:pt x="539" y="489"/>
                </a:lnTo>
                <a:lnTo>
                  <a:pt x="552" y="481"/>
                </a:lnTo>
                <a:lnTo>
                  <a:pt x="564" y="474"/>
                </a:lnTo>
                <a:lnTo>
                  <a:pt x="577" y="466"/>
                </a:lnTo>
                <a:lnTo>
                  <a:pt x="589" y="456"/>
                </a:lnTo>
                <a:lnTo>
                  <a:pt x="601" y="447"/>
                </a:lnTo>
                <a:lnTo>
                  <a:pt x="611" y="437"/>
                </a:lnTo>
                <a:lnTo>
                  <a:pt x="623" y="427"/>
                </a:lnTo>
                <a:lnTo>
                  <a:pt x="631" y="417"/>
                </a:lnTo>
                <a:lnTo>
                  <a:pt x="641" y="406"/>
                </a:lnTo>
                <a:lnTo>
                  <a:pt x="649" y="394"/>
                </a:lnTo>
                <a:lnTo>
                  <a:pt x="656" y="382"/>
                </a:lnTo>
                <a:lnTo>
                  <a:pt x="663" y="371"/>
                </a:lnTo>
                <a:lnTo>
                  <a:pt x="669" y="359"/>
                </a:lnTo>
                <a:lnTo>
                  <a:pt x="674" y="347"/>
                </a:lnTo>
                <a:lnTo>
                  <a:pt x="679" y="334"/>
                </a:lnTo>
                <a:lnTo>
                  <a:pt x="683" y="320"/>
                </a:lnTo>
                <a:lnTo>
                  <a:pt x="686" y="307"/>
                </a:lnTo>
                <a:lnTo>
                  <a:pt x="688" y="294"/>
                </a:lnTo>
                <a:lnTo>
                  <a:pt x="690" y="280"/>
                </a:lnTo>
                <a:lnTo>
                  <a:pt x="691" y="267"/>
                </a:lnTo>
                <a:lnTo>
                  <a:pt x="690" y="254"/>
                </a:lnTo>
                <a:lnTo>
                  <a:pt x="688" y="239"/>
                </a:lnTo>
                <a:lnTo>
                  <a:pt x="686" y="225"/>
                </a:lnTo>
                <a:lnTo>
                  <a:pt x="683" y="214"/>
                </a:lnTo>
                <a:lnTo>
                  <a:pt x="679" y="200"/>
                </a:lnTo>
                <a:lnTo>
                  <a:pt x="674" y="187"/>
                </a:lnTo>
                <a:lnTo>
                  <a:pt x="669" y="175"/>
                </a:lnTo>
                <a:lnTo>
                  <a:pt x="663" y="162"/>
                </a:lnTo>
                <a:lnTo>
                  <a:pt x="656" y="150"/>
                </a:lnTo>
                <a:lnTo>
                  <a:pt x="649" y="138"/>
                </a:lnTo>
                <a:lnTo>
                  <a:pt x="641" y="128"/>
                </a:lnTo>
                <a:lnTo>
                  <a:pt x="631" y="117"/>
                </a:lnTo>
                <a:lnTo>
                  <a:pt x="623" y="107"/>
                </a:lnTo>
                <a:lnTo>
                  <a:pt x="611" y="97"/>
                </a:lnTo>
                <a:lnTo>
                  <a:pt x="601" y="87"/>
                </a:lnTo>
                <a:lnTo>
                  <a:pt x="589" y="77"/>
                </a:lnTo>
                <a:lnTo>
                  <a:pt x="577" y="68"/>
                </a:lnTo>
                <a:lnTo>
                  <a:pt x="564" y="60"/>
                </a:lnTo>
                <a:lnTo>
                  <a:pt x="552" y="52"/>
                </a:lnTo>
                <a:lnTo>
                  <a:pt x="539" y="45"/>
                </a:lnTo>
                <a:lnTo>
                  <a:pt x="524" y="38"/>
                </a:lnTo>
                <a:lnTo>
                  <a:pt x="510" y="31"/>
                </a:lnTo>
                <a:lnTo>
                  <a:pt x="495" y="25"/>
                </a:lnTo>
                <a:lnTo>
                  <a:pt x="480" y="20"/>
                </a:lnTo>
                <a:lnTo>
                  <a:pt x="463" y="15"/>
                </a:lnTo>
                <a:lnTo>
                  <a:pt x="448" y="11"/>
                </a:lnTo>
                <a:lnTo>
                  <a:pt x="432" y="8"/>
                </a:lnTo>
                <a:lnTo>
                  <a:pt x="415" y="5"/>
                </a:lnTo>
                <a:lnTo>
                  <a:pt x="398" y="1"/>
                </a:lnTo>
                <a:lnTo>
                  <a:pt x="380" y="0"/>
                </a:lnTo>
                <a:lnTo>
                  <a:pt x="363" y="0"/>
                </a:lnTo>
                <a:lnTo>
                  <a:pt x="345" y="0"/>
                </a:lnTo>
                <a:close/>
              </a:path>
            </a:pathLst>
          </a:custGeom>
          <a:solidFill>
            <a:srgbClr val="F8F8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89" name="Freeform 139"/>
          <p:cNvSpPr>
            <a:spLocks/>
          </p:cNvSpPr>
          <p:nvPr/>
        </p:nvSpPr>
        <p:spPr bwMode="auto">
          <a:xfrm>
            <a:off x="4016375" y="5625545"/>
            <a:ext cx="549275" cy="423863"/>
          </a:xfrm>
          <a:custGeom>
            <a:avLst/>
            <a:gdLst>
              <a:gd name="T0" fmla="*/ 245624 w 691"/>
              <a:gd name="T1" fmla="*/ 0 h 534"/>
              <a:gd name="T2" fmla="*/ 205879 w 691"/>
              <a:gd name="T3" fmla="*/ 6350 h 534"/>
              <a:gd name="T4" fmla="*/ 167724 w 691"/>
              <a:gd name="T5" fmla="*/ 15875 h 534"/>
              <a:gd name="T6" fmla="*/ 131158 w 691"/>
              <a:gd name="T7" fmla="*/ 30163 h 534"/>
              <a:gd name="T8" fmla="*/ 99362 w 691"/>
              <a:gd name="T9" fmla="*/ 47625 h 534"/>
              <a:gd name="T10" fmla="*/ 71541 w 691"/>
              <a:gd name="T11" fmla="*/ 69056 h 534"/>
              <a:gd name="T12" fmla="*/ 46104 w 691"/>
              <a:gd name="T13" fmla="*/ 92869 h 534"/>
              <a:gd name="T14" fmla="*/ 26232 w 691"/>
              <a:gd name="T15" fmla="*/ 119063 h 534"/>
              <a:gd name="T16" fmla="*/ 11923 w 691"/>
              <a:gd name="T17" fmla="*/ 148431 h 534"/>
              <a:gd name="T18" fmla="*/ 2385 w 691"/>
              <a:gd name="T19" fmla="*/ 178594 h 534"/>
              <a:gd name="T20" fmla="*/ 0 w 691"/>
              <a:gd name="T21" fmla="*/ 211932 h 534"/>
              <a:gd name="T22" fmla="*/ 2385 w 691"/>
              <a:gd name="T23" fmla="*/ 243682 h 534"/>
              <a:gd name="T24" fmla="*/ 11923 w 691"/>
              <a:gd name="T25" fmla="*/ 275432 h 534"/>
              <a:gd name="T26" fmla="*/ 26232 w 691"/>
              <a:gd name="T27" fmla="*/ 303213 h 534"/>
              <a:gd name="T28" fmla="*/ 46104 w 691"/>
              <a:gd name="T29" fmla="*/ 330994 h 534"/>
              <a:gd name="T30" fmla="*/ 71541 w 691"/>
              <a:gd name="T31" fmla="*/ 354807 h 534"/>
              <a:gd name="T32" fmla="*/ 99362 w 691"/>
              <a:gd name="T33" fmla="*/ 376238 h 534"/>
              <a:gd name="T34" fmla="*/ 131158 w 691"/>
              <a:gd name="T35" fmla="*/ 393700 h 534"/>
              <a:gd name="T36" fmla="*/ 167724 w 691"/>
              <a:gd name="T37" fmla="*/ 407988 h 534"/>
              <a:gd name="T38" fmla="*/ 205879 w 691"/>
              <a:gd name="T39" fmla="*/ 417513 h 534"/>
              <a:gd name="T40" fmla="*/ 245624 w 691"/>
              <a:gd name="T41" fmla="*/ 423069 h 534"/>
              <a:gd name="T42" fmla="*/ 288548 w 691"/>
              <a:gd name="T43" fmla="*/ 423863 h 534"/>
              <a:gd name="T44" fmla="*/ 329883 w 691"/>
              <a:gd name="T45" fmla="*/ 419894 h 534"/>
              <a:gd name="T46" fmla="*/ 368038 w 691"/>
              <a:gd name="T47" fmla="*/ 411957 h 534"/>
              <a:gd name="T48" fmla="*/ 405398 w 691"/>
              <a:gd name="T49" fmla="*/ 398463 h 534"/>
              <a:gd name="T50" fmla="*/ 438784 w 691"/>
              <a:gd name="T51" fmla="*/ 381794 h 534"/>
              <a:gd name="T52" fmla="*/ 468195 w 691"/>
              <a:gd name="T53" fmla="*/ 361950 h 534"/>
              <a:gd name="T54" fmla="*/ 495222 w 691"/>
              <a:gd name="T55" fmla="*/ 338932 h 534"/>
              <a:gd name="T56" fmla="*/ 515889 w 691"/>
              <a:gd name="T57" fmla="*/ 312738 h 534"/>
              <a:gd name="T58" fmla="*/ 531787 w 691"/>
              <a:gd name="T59" fmla="*/ 284957 h 534"/>
              <a:gd name="T60" fmla="*/ 542916 w 691"/>
              <a:gd name="T61" fmla="*/ 254000 h 534"/>
              <a:gd name="T62" fmla="*/ 548480 w 691"/>
              <a:gd name="T63" fmla="*/ 222250 h 534"/>
              <a:gd name="T64" fmla="*/ 546890 w 691"/>
              <a:gd name="T65" fmla="*/ 189706 h 534"/>
              <a:gd name="T66" fmla="*/ 539736 w 691"/>
              <a:gd name="T67" fmla="*/ 158750 h 534"/>
              <a:gd name="T68" fmla="*/ 527018 w 691"/>
              <a:gd name="T69" fmla="*/ 128588 h 534"/>
              <a:gd name="T70" fmla="*/ 509530 w 691"/>
              <a:gd name="T71" fmla="*/ 101600 h 534"/>
              <a:gd name="T72" fmla="*/ 485683 w 691"/>
              <a:gd name="T73" fmla="*/ 76994 h 534"/>
              <a:gd name="T74" fmla="*/ 458657 w 691"/>
              <a:gd name="T75" fmla="*/ 53975 h 534"/>
              <a:gd name="T76" fmla="*/ 428450 w 691"/>
              <a:gd name="T77" fmla="*/ 35719 h 534"/>
              <a:gd name="T78" fmla="*/ 393475 w 691"/>
              <a:gd name="T79" fmla="*/ 19844 h 534"/>
              <a:gd name="T80" fmla="*/ 356115 w 691"/>
              <a:gd name="T81" fmla="*/ 8731 h 534"/>
              <a:gd name="T82" fmla="*/ 316370 w 691"/>
              <a:gd name="T83" fmla="*/ 794 h 534"/>
              <a:gd name="T84" fmla="*/ 274240 w 691"/>
              <a:gd name="T85" fmla="*/ 0 h 53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91"/>
              <a:gd name="T130" fmla="*/ 0 h 534"/>
              <a:gd name="T131" fmla="*/ 691 w 691"/>
              <a:gd name="T132" fmla="*/ 534 h 53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91" h="534">
                <a:moveTo>
                  <a:pt x="345" y="0"/>
                </a:moveTo>
                <a:lnTo>
                  <a:pt x="328" y="0"/>
                </a:lnTo>
                <a:lnTo>
                  <a:pt x="309" y="0"/>
                </a:lnTo>
                <a:lnTo>
                  <a:pt x="293" y="1"/>
                </a:lnTo>
                <a:lnTo>
                  <a:pt x="276" y="5"/>
                </a:lnTo>
                <a:lnTo>
                  <a:pt x="259" y="8"/>
                </a:lnTo>
                <a:lnTo>
                  <a:pt x="242" y="11"/>
                </a:lnTo>
                <a:lnTo>
                  <a:pt x="226" y="15"/>
                </a:lnTo>
                <a:lnTo>
                  <a:pt x="211" y="20"/>
                </a:lnTo>
                <a:lnTo>
                  <a:pt x="196" y="25"/>
                </a:lnTo>
                <a:lnTo>
                  <a:pt x="180" y="31"/>
                </a:lnTo>
                <a:lnTo>
                  <a:pt x="165" y="38"/>
                </a:lnTo>
                <a:lnTo>
                  <a:pt x="152" y="45"/>
                </a:lnTo>
                <a:lnTo>
                  <a:pt x="139" y="52"/>
                </a:lnTo>
                <a:lnTo>
                  <a:pt x="125" y="60"/>
                </a:lnTo>
                <a:lnTo>
                  <a:pt x="114" y="68"/>
                </a:lnTo>
                <a:lnTo>
                  <a:pt x="100" y="77"/>
                </a:lnTo>
                <a:lnTo>
                  <a:pt x="90" y="87"/>
                </a:lnTo>
                <a:lnTo>
                  <a:pt x="78" y="97"/>
                </a:lnTo>
                <a:lnTo>
                  <a:pt x="68" y="107"/>
                </a:lnTo>
                <a:lnTo>
                  <a:pt x="58" y="117"/>
                </a:lnTo>
                <a:lnTo>
                  <a:pt x="50" y="128"/>
                </a:lnTo>
                <a:lnTo>
                  <a:pt x="42" y="138"/>
                </a:lnTo>
                <a:lnTo>
                  <a:pt x="33" y="150"/>
                </a:lnTo>
                <a:lnTo>
                  <a:pt x="26" y="162"/>
                </a:lnTo>
                <a:lnTo>
                  <a:pt x="21" y="175"/>
                </a:lnTo>
                <a:lnTo>
                  <a:pt x="15" y="187"/>
                </a:lnTo>
                <a:lnTo>
                  <a:pt x="11" y="200"/>
                </a:lnTo>
                <a:lnTo>
                  <a:pt x="6" y="214"/>
                </a:lnTo>
                <a:lnTo>
                  <a:pt x="3" y="225"/>
                </a:lnTo>
                <a:lnTo>
                  <a:pt x="1" y="239"/>
                </a:lnTo>
                <a:lnTo>
                  <a:pt x="0" y="254"/>
                </a:lnTo>
                <a:lnTo>
                  <a:pt x="0" y="267"/>
                </a:lnTo>
                <a:lnTo>
                  <a:pt x="0" y="280"/>
                </a:lnTo>
                <a:lnTo>
                  <a:pt x="1" y="294"/>
                </a:lnTo>
                <a:lnTo>
                  <a:pt x="3" y="307"/>
                </a:lnTo>
                <a:lnTo>
                  <a:pt x="6" y="320"/>
                </a:lnTo>
                <a:lnTo>
                  <a:pt x="11" y="334"/>
                </a:lnTo>
                <a:lnTo>
                  <a:pt x="15" y="347"/>
                </a:lnTo>
                <a:lnTo>
                  <a:pt x="21" y="359"/>
                </a:lnTo>
                <a:lnTo>
                  <a:pt x="26" y="371"/>
                </a:lnTo>
                <a:lnTo>
                  <a:pt x="33" y="382"/>
                </a:lnTo>
                <a:lnTo>
                  <a:pt x="42" y="394"/>
                </a:lnTo>
                <a:lnTo>
                  <a:pt x="50" y="406"/>
                </a:lnTo>
                <a:lnTo>
                  <a:pt x="58" y="417"/>
                </a:lnTo>
                <a:lnTo>
                  <a:pt x="68" y="427"/>
                </a:lnTo>
                <a:lnTo>
                  <a:pt x="78" y="437"/>
                </a:lnTo>
                <a:lnTo>
                  <a:pt x="90" y="447"/>
                </a:lnTo>
                <a:lnTo>
                  <a:pt x="100" y="456"/>
                </a:lnTo>
                <a:lnTo>
                  <a:pt x="114" y="466"/>
                </a:lnTo>
                <a:lnTo>
                  <a:pt x="125" y="474"/>
                </a:lnTo>
                <a:lnTo>
                  <a:pt x="139" y="481"/>
                </a:lnTo>
                <a:lnTo>
                  <a:pt x="152" y="489"/>
                </a:lnTo>
                <a:lnTo>
                  <a:pt x="165" y="496"/>
                </a:lnTo>
                <a:lnTo>
                  <a:pt x="180" y="502"/>
                </a:lnTo>
                <a:lnTo>
                  <a:pt x="196" y="507"/>
                </a:lnTo>
                <a:lnTo>
                  <a:pt x="211" y="514"/>
                </a:lnTo>
                <a:lnTo>
                  <a:pt x="226" y="519"/>
                </a:lnTo>
                <a:lnTo>
                  <a:pt x="242" y="523"/>
                </a:lnTo>
                <a:lnTo>
                  <a:pt x="259" y="526"/>
                </a:lnTo>
                <a:lnTo>
                  <a:pt x="276" y="529"/>
                </a:lnTo>
                <a:lnTo>
                  <a:pt x="293" y="531"/>
                </a:lnTo>
                <a:lnTo>
                  <a:pt x="309" y="533"/>
                </a:lnTo>
                <a:lnTo>
                  <a:pt x="328" y="534"/>
                </a:lnTo>
                <a:lnTo>
                  <a:pt x="345" y="534"/>
                </a:lnTo>
                <a:lnTo>
                  <a:pt x="363" y="534"/>
                </a:lnTo>
                <a:lnTo>
                  <a:pt x="380" y="533"/>
                </a:lnTo>
                <a:lnTo>
                  <a:pt x="398" y="531"/>
                </a:lnTo>
                <a:lnTo>
                  <a:pt x="415" y="529"/>
                </a:lnTo>
                <a:lnTo>
                  <a:pt x="432" y="526"/>
                </a:lnTo>
                <a:lnTo>
                  <a:pt x="448" y="523"/>
                </a:lnTo>
                <a:lnTo>
                  <a:pt x="463" y="519"/>
                </a:lnTo>
                <a:lnTo>
                  <a:pt x="480" y="514"/>
                </a:lnTo>
                <a:lnTo>
                  <a:pt x="495" y="507"/>
                </a:lnTo>
                <a:lnTo>
                  <a:pt x="510" y="502"/>
                </a:lnTo>
                <a:lnTo>
                  <a:pt x="524" y="496"/>
                </a:lnTo>
                <a:lnTo>
                  <a:pt x="539" y="489"/>
                </a:lnTo>
                <a:lnTo>
                  <a:pt x="552" y="481"/>
                </a:lnTo>
                <a:lnTo>
                  <a:pt x="564" y="474"/>
                </a:lnTo>
                <a:lnTo>
                  <a:pt x="577" y="466"/>
                </a:lnTo>
                <a:lnTo>
                  <a:pt x="589" y="456"/>
                </a:lnTo>
                <a:lnTo>
                  <a:pt x="601" y="447"/>
                </a:lnTo>
                <a:lnTo>
                  <a:pt x="611" y="437"/>
                </a:lnTo>
                <a:lnTo>
                  <a:pt x="623" y="427"/>
                </a:lnTo>
                <a:lnTo>
                  <a:pt x="631" y="417"/>
                </a:lnTo>
                <a:lnTo>
                  <a:pt x="641" y="406"/>
                </a:lnTo>
                <a:lnTo>
                  <a:pt x="649" y="394"/>
                </a:lnTo>
                <a:lnTo>
                  <a:pt x="656" y="382"/>
                </a:lnTo>
                <a:lnTo>
                  <a:pt x="663" y="371"/>
                </a:lnTo>
                <a:lnTo>
                  <a:pt x="669" y="359"/>
                </a:lnTo>
                <a:lnTo>
                  <a:pt x="674" y="347"/>
                </a:lnTo>
                <a:lnTo>
                  <a:pt x="679" y="334"/>
                </a:lnTo>
                <a:lnTo>
                  <a:pt x="683" y="320"/>
                </a:lnTo>
                <a:lnTo>
                  <a:pt x="686" y="307"/>
                </a:lnTo>
                <a:lnTo>
                  <a:pt x="688" y="294"/>
                </a:lnTo>
                <a:lnTo>
                  <a:pt x="690" y="280"/>
                </a:lnTo>
                <a:lnTo>
                  <a:pt x="691" y="267"/>
                </a:lnTo>
                <a:lnTo>
                  <a:pt x="690" y="254"/>
                </a:lnTo>
                <a:lnTo>
                  <a:pt x="688" y="239"/>
                </a:lnTo>
                <a:lnTo>
                  <a:pt x="686" y="225"/>
                </a:lnTo>
                <a:lnTo>
                  <a:pt x="683" y="214"/>
                </a:lnTo>
                <a:lnTo>
                  <a:pt x="679" y="200"/>
                </a:lnTo>
                <a:lnTo>
                  <a:pt x="674" y="187"/>
                </a:lnTo>
                <a:lnTo>
                  <a:pt x="669" y="175"/>
                </a:lnTo>
                <a:lnTo>
                  <a:pt x="663" y="162"/>
                </a:lnTo>
                <a:lnTo>
                  <a:pt x="656" y="150"/>
                </a:lnTo>
                <a:lnTo>
                  <a:pt x="649" y="138"/>
                </a:lnTo>
                <a:lnTo>
                  <a:pt x="641" y="128"/>
                </a:lnTo>
                <a:lnTo>
                  <a:pt x="631" y="117"/>
                </a:lnTo>
                <a:lnTo>
                  <a:pt x="623" y="107"/>
                </a:lnTo>
                <a:lnTo>
                  <a:pt x="611" y="97"/>
                </a:lnTo>
                <a:lnTo>
                  <a:pt x="601" y="87"/>
                </a:lnTo>
                <a:lnTo>
                  <a:pt x="589" y="77"/>
                </a:lnTo>
                <a:lnTo>
                  <a:pt x="577" y="68"/>
                </a:lnTo>
                <a:lnTo>
                  <a:pt x="564" y="60"/>
                </a:lnTo>
                <a:lnTo>
                  <a:pt x="552" y="52"/>
                </a:lnTo>
                <a:lnTo>
                  <a:pt x="539" y="45"/>
                </a:lnTo>
                <a:lnTo>
                  <a:pt x="524" y="38"/>
                </a:lnTo>
                <a:lnTo>
                  <a:pt x="510" y="31"/>
                </a:lnTo>
                <a:lnTo>
                  <a:pt x="495" y="25"/>
                </a:lnTo>
                <a:lnTo>
                  <a:pt x="480" y="20"/>
                </a:lnTo>
                <a:lnTo>
                  <a:pt x="463" y="15"/>
                </a:lnTo>
                <a:lnTo>
                  <a:pt x="448" y="11"/>
                </a:lnTo>
                <a:lnTo>
                  <a:pt x="432" y="8"/>
                </a:lnTo>
                <a:lnTo>
                  <a:pt x="415" y="5"/>
                </a:lnTo>
                <a:lnTo>
                  <a:pt x="398" y="1"/>
                </a:lnTo>
                <a:lnTo>
                  <a:pt x="380" y="0"/>
                </a:lnTo>
                <a:lnTo>
                  <a:pt x="363" y="0"/>
                </a:lnTo>
                <a:lnTo>
                  <a:pt x="345" y="0"/>
                </a:lnTo>
              </a:path>
            </a:pathLst>
          </a:custGeom>
          <a:noFill/>
          <a:ln w="793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90" name="Rectangle 140"/>
          <p:cNvSpPr>
            <a:spLocks noChangeArrowheads="1"/>
          </p:cNvSpPr>
          <p:nvPr/>
        </p:nvSpPr>
        <p:spPr bwMode="auto">
          <a:xfrm>
            <a:off x="4071938" y="5754133"/>
            <a:ext cx="37350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MRFP</a:t>
            </a:r>
            <a:endParaRPr kumimoji="0" lang="pl-PL" sz="1800" b="1">
              <a:latin typeface="+mj-lt"/>
            </a:endParaRPr>
          </a:p>
        </p:txBody>
      </p:sp>
      <p:sp>
        <p:nvSpPr>
          <p:cNvPr id="130191" name="Rectangle 141"/>
          <p:cNvSpPr>
            <a:spLocks noChangeArrowheads="1"/>
          </p:cNvSpPr>
          <p:nvPr/>
        </p:nvSpPr>
        <p:spPr bwMode="auto">
          <a:xfrm>
            <a:off x="2571750" y="5206445"/>
            <a:ext cx="323537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200" b="1">
                <a:solidFill>
                  <a:srgbClr val="4F177F"/>
                </a:solidFill>
                <a:latin typeface="+mj-lt"/>
              </a:rPr>
              <a:t>RACS - Resource and Admission Control Subsystem</a:t>
            </a:r>
            <a:endParaRPr kumimoji="0" lang="pl-PL" sz="1800" b="1">
              <a:latin typeface="+mj-lt"/>
            </a:endParaRPr>
          </a:p>
        </p:txBody>
      </p:sp>
      <p:sp>
        <p:nvSpPr>
          <p:cNvPr id="130192" name="Freeform 142"/>
          <p:cNvSpPr>
            <a:spLocks/>
          </p:cNvSpPr>
          <p:nvPr/>
        </p:nvSpPr>
        <p:spPr bwMode="auto">
          <a:xfrm>
            <a:off x="481013" y="1582183"/>
            <a:ext cx="1381125" cy="877887"/>
          </a:xfrm>
          <a:custGeom>
            <a:avLst/>
            <a:gdLst>
              <a:gd name="T0" fmla="*/ 138906 w 1740"/>
              <a:gd name="T1" fmla="*/ 0 h 1104"/>
              <a:gd name="T2" fmla="*/ 123825 w 1740"/>
              <a:gd name="T3" fmla="*/ 1590 h 1104"/>
              <a:gd name="T4" fmla="*/ 109538 w 1740"/>
              <a:gd name="T5" fmla="*/ 3976 h 1104"/>
              <a:gd name="T6" fmla="*/ 89694 w 1740"/>
              <a:gd name="T7" fmla="*/ 10337 h 1104"/>
              <a:gd name="T8" fmla="*/ 64294 w 1740"/>
              <a:gd name="T9" fmla="*/ 23856 h 1104"/>
              <a:gd name="T10" fmla="*/ 42863 w 1740"/>
              <a:gd name="T11" fmla="*/ 42145 h 1104"/>
              <a:gd name="T12" fmla="*/ 24606 w 1740"/>
              <a:gd name="T13" fmla="*/ 63615 h 1104"/>
              <a:gd name="T14" fmla="*/ 11112 w 1740"/>
              <a:gd name="T15" fmla="*/ 89061 h 1104"/>
              <a:gd name="T16" fmla="*/ 3969 w 1740"/>
              <a:gd name="T17" fmla="*/ 108941 h 1104"/>
              <a:gd name="T18" fmla="*/ 1588 w 1740"/>
              <a:gd name="T19" fmla="*/ 123254 h 1104"/>
              <a:gd name="T20" fmla="*/ 0 w 1740"/>
              <a:gd name="T21" fmla="*/ 138363 h 1104"/>
              <a:gd name="T22" fmla="*/ 0 w 1740"/>
              <a:gd name="T23" fmla="*/ 731572 h 1104"/>
              <a:gd name="T24" fmla="*/ 0 w 1740"/>
              <a:gd name="T25" fmla="*/ 746681 h 1104"/>
              <a:gd name="T26" fmla="*/ 3175 w 1740"/>
              <a:gd name="T27" fmla="*/ 760994 h 1104"/>
              <a:gd name="T28" fmla="*/ 7144 w 1740"/>
              <a:gd name="T29" fmla="*/ 775308 h 1104"/>
              <a:gd name="T30" fmla="*/ 17463 w 1740"/>
              <a:gd name="T31" fmla="*/ 800754 h 1104"/>
              <a:gd name="T32" fmla="*/ 33338 w 1740"/>
              <a:gd name="T33" fmla="*/ 824609 h 1104"/>
              <a:gd name="T34" fmla="*/ 53181 w 1740"/>
              <a:gd name="T35" fmla="*/ 844489 h 1104"/>
              <a:gd name="T36" fmla="*/ 76200 w 1740"/>
              <a:gd name="T37" fmla="*/ 860393 h 1104"/>
              <a:gd name="T38" fmla="*/ 102394 w 1740"/>
              <a:gd name="T39" fmla="*/ 871526 h 1104"/>
              <a:gd name="T40" fmla="*/ 117475 w 1740"/>
              <a:gd name="T41" fmla="*/ 875501 h 1104"/>
              <a:gd name="T42" fmla="*/ 131763 w 1740"/>
              <a:gd name="T43" fmla="*/ 876297 h 1104"/>
              <a:gd name="T44" fmla="*/ 146844 w 1740"/>
              <a:gd name="T45" fmla="*/ 877887 h 1104"/>
              <a:gd name="T46" fmla="*/ 1243013 w 1740"/>
              <a:gd name="T47" fmla="*/ 877887 h 1104"/>
              <a:gd name="T48" fmla="*/ 1258094 w 1740"/>
              <a:gd name="T49" fmla="*/ 876297 h 1104"/>
              <a:gd name="T50" fmla="*/ 1272381 w 1740"/>
              <a:gd name="T51" fmla="*/ 873911 h 1104"/>
              <a:gd name="T52" fmla="*/ 1292225 w 1740"/>
              <a:gd name="T53" fmla="*/ 865959 h 1104"/>
              <a:gd name="T54" fmla="*/ 1317625 w 1740"/>
              <a:gd name="T55" fmla="*/ 852441 h 1104"/>
              <a:gd name="T56" fmla="*/ 1339056 w 1740"/>
              <a:gd name="T57" fmla="*/ 835742 h 1104"/>
              <a:gd name="T58" fmla="*/ 1355725 w 1740"/>
              <a:gd name="T59" fmla="*/ 812681 h 1104"/>
              <a:gd name="T60" fmla="*/ 1369219 w 1740"/>
              <a:gd name="T61" fmla="*/ 788826 h 1104"/>
              <a:gd name="T62" fmla="*/ 1377156 w 1740"/>
              <a:gd name="T63" fmla="*/ 767356 h 1104"/>
              <a:gd name="T64" fmla="*/ 1380331 w 1740"/>
              <a:gd name="T65" fmla="*/ 754633 h 1104"/>
              <a:gd name="T66" fmla="*/ 1381125 w 1740"/>
              <a:gd name="T67" fmla="*/ 738729 h 1104"/>
              <a:gd name="T68" fmla="*/ 1381125 w 1740"/>
              <a:gd name="T69" fmla="*/ 146314 h 1104"/>
              <a:gd name="T70" fmla="*/ 1381125 w 1740"/>
              <a:gd name="T71" fmla="*/ 131206 h 1104"/>
              <a:gd name="T72" fmla="*/ 1378744 w 1740"/>
              <a:gd name="T73" fmla="*/ 116893 h 1104"/>
              <a:gd name="T74" fmla="*/ 1374775 w 1740"/>
              <a:gd name="T75" fmla="*/ 102579 h 1104"/>
              <a:gd name="T76" fmla="*/ 1363663 w 1740"/>
              <a:gd name="T77" fmla="*/ 75543 h 1104"/>
              <a:gd name="T78" fmla="*/ 1347788 w 1740"/>
              <a:gd name="T79" fmla="*/ 53278 h 1104"/>
              <a:gd name="T80" fmla="*/ 1327944 w 1740"/>
              <a:gd name="T81" fmla="*/ 33398 h 1104"/>
              <a:gd name="T82" fmla="*/ 1305719 w 1740"/>
              <a:gd name="T83" fmla="*/ 17494 h 1104"/>
              <a:gd name="T84" fmla="*/ 1278731 w 1740"/>
              <a:gd name="T85" fmla="*/ 5566 h 1104"/>
              <a:gd name="T86" fmla="*/ 1264444 w 1740"/>
              <a:gd name="T87" fmla="*/ 2386 h 1104"/>
              <a:gd name="T88" fmla="*/ 1249363 w 1740"/>
              <a:gd name="T89" fmla="*/ 0 h 1104"/>
              <a:gd name="T90" fmla="*/ 1235075 w 1740"/>
              <a:gd name="T91" fmla="*/ 0 h 110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40"/>
              <a:gd name="T139" fmla="*/ 0 h 1104"/>
              <a:gd name="T140" fmla="*/ 1740 w 1740"/>
              <a:gd name="T141" fmla="*/ 1104 h 110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40" h="1104">
                <a:moveTo>
                  <a:pt x="185" y="0"/>
                </a:moveTo>
                <a:lnTo>
                  <a:pt x="175" y="0"/>
                </a:lnTo>
                <a:lnTo>
                  <a:pt x="166" y="0"/>
                </a:lnTo>
                <a:lnTo>
                  <a:pt x="156" y="2"/>
                </a:lnTo>
                <a:lnTo>
                  <a:pt x="148" y="3"/>
                </a:lnTo>
                <a:lnTo>
                  <a:pt x="138" y="5"/>
                </a:lnTo>
                <a:lnTo>
                  <a:pt x="129" y="7"/>
                </a:lnTo>
                <a:lnTo>
                  <a:pt x="113" y="13"/>
                </a:lnTo>
                <a:lnTo>
                  <a:pt x="96" y="22"/>
                </a:lnTo>
                <a:lnTo>
                  <a:pt x="81" y="30"/>
                </a:lnTo>
                <a:lnTo>
                  <a:pt x="67" y="42"/>
                </a:lnTo>
                <a:lnTo>
                  <a:pt x="54" y="53"/>
                </a:lnTo>
                <a:lnTo>
                  <a:pt x="42" y="67"/>
                </a:lnTo>
                <a:lnTo>
                  <a:pt x="31" y="80"/>
                </a:lnTo>
                <a:lnTo>
                  <a:pt x="22" y="95"/>
                </a:lnTo>
                <a:lnTo>
                  <a:pt x="14" y="112"/>
                </a:lnTo>
                <a:lnTo>
                  <a:pt x="9" y="129"/>
                </a:lnTo>
                <a:lnTo>
                  <a:pt x="5" y="137"/>
                </a:lnTo>
                <a:lnTo>
                  <a:pt x="4" y="147"/>
                </a:lnTo>
                <a:lnTo>
                  <a:pt x="2" y="155"/>
                </a:lnTo>
                <a:lnTo>
                  <a:pt x="0" y="164"/>
                </a:lnTo>
                <a:lnTo>
                  <a:pt x="0" y="174"/>
                </a:lnTo>
                <a:lnTo>
                  <a:pt x="0" y="184"/>
                </a:lnTo>
                <a:lnTo>
                  <a:pt x="0" y="920"/>
                </a:lnTo>
                <a:lnTo>
                  <a:pt x="0" y="929"/>
                </a:lnTo>
                <a:lnTo>
                  <a:pt x="0" y="939"/>
                </a:lnTo>
                <a:lnTo>
                  <a:pt x="2" y="949"/>
                </a:lnTo>
                <a:lnTo>
                  <a:pt x="4" y="957"/>
                </a:lnTo>
                <a:lnTo>
                  <a:pt x="5" y="965"/>
                </a:lnTo>
                <a:lnTo>
                  <a:pt x="9" y="975"/>
                </a:lnTo>
                <a:lnTo>
                  <a:pt x="14" y="992"/>
                </a:lnTo>
                <a:lnTo>
                  <a:pt x="22" y="1007"/>
                </a:lnTo>
                <a:lnTo>
                  <a:pt x="31" y="1022"/>
                </a:lnTo>
                <a:lnTo>
                  <a:pt x="42" y="1037"/>
                </a:lnTo>
                <a:lnTo>
                  <a:pt x="54" y="1051"/>
                </a:lnTo>
                <a:lnTo>
                  <a:pt x="67" y="1062"/>
                </a:lnTo>
                <a:lnTo>
                  <a:pt x="81" y="1072"/>
                </a:lnTo>
                <a:lnTo>
                  <a:pt x="96" y="1082"/>
                </a:lnTo>
                <a:lnTo>
                  <a:pt x="113" y="1089"/>
                </a:lnTo>
                <a:lnTo>
                  <a:pt x="129" y="1096"/>
                </a:lnTo>
                <a:lnTo>
                  <a:pt x="138" y="1097"/>
                </a:lnTo>
                <a:lnTo>
                  <a:pt x="148" y="1101"/>
                </a:lnTo>
                <a:lnTo>
                  <a:pt x="156" y="1102"/>
                </a:lnTo>
                <a:lnTo>
                  <a:pt x="166" y="1102"/>
                </a:lnTo>
                <a:lnTo>
                  <a:pt x="175" y="1104"/>
                </a:lnTo>
                <a:lnTo>
                  <a:pt x="185" y="1104"/>
                </a:lnTo>
                <a:lnTo>
                  <a:pt x="1556" y="1104"/>
                </a:lnTo>
                <a:lnTo>
                  <a:pt x="1566" y="1104"/>
                </a:lnTo>
                <a:lnTo>
                  <a:pt x="1574" y="1102"/>
                </a:lnTo>
                <a:lnTo>
                  <a:pt x="1585" y="1102"/>
                </a:lnTo>
                <a:lnTo>
                  <a:pt x="1593" y="1101"/>
                </a:lnTo>
                <a:lnTo>
                  <a:pt x="1603" y="1099"/>
                </a:lnTo>
                <a:lnTo>
                  <a:pt x="1611" y="1096"/>
                </a:lnTo>
                <a:lnTo>
                  <a:pt x="1628" y="1089"/>
                </a:lnTo>
                <a:lnTo>
                  <a:pt x="1645" y="1082"/>
                </a:lnTo>
                <a:lnTo>
                  <a:pt x="1660" y="1072"/>
                </a:lnTo>
                <a:lnTo>
                  <a:pt x="1673" y="1062"/>
                </a:lnTo>
                <a:lnTo>
                  <a:pt x="1687" y="1051"/>
                </a:lnTo>
                <a:lnTo>
                  <a:pt x="1698" y="1037"/>
                </a:lnTo>
                <a:lnTo>
                  <a:pt x="1708" y="1022"/>
                </a:lnTo>
                <a:lnTo>
                  <a:pt x="1718" y="1007"/>
                </a:lnTo>
                <a:lnTo>
                  <a:pt x="1725" y="992"/>
                </a:lnTo>
                <a:lnTo>
                  <a:pt x="1732" y="975"/>
                </a:lnTo>
                <a:lnTo>
                  <a:pt x="1735" y="965"/>
                </a:lnTo>
                <a:lnTo>
                  <a:pt x="1737" y="957"/>
                </a:lnTo>
                <a:lnTo>
                  <a:pt x="1739" y="949"/>
                </a:lnTo>
                <a:lnTo>
                  <a:pt x="1740" y="939"/>
                </a:lnTo>
                <a:lnTo>
                  <a:pt x="1740" y="929"/>
                </a:lnTo>
                <a:lnTo>
                  <a:pt x="1740" y="920"/>
                </a:lnTo>
                <a:lnTo>
                  <a:pt x="1740" y="184"/>
                </a:lnTo>
                <a:lnTo>
                  <a:pt x="1740" y="174"/>
                </a:lnTo>
                <a:lnTo>
                  <a:pt x="1740" y="165"/>
                </a:lnTo>
                <a:lnTo>
                  <a:pt x="1739" y="155"/>
                </a:lnTo>
                <a:lnTo>
                  <a:pt x="1737" y="147"/>
                </a:lnTo>
                <a:lnTo>
                  <a:pt x="1735" y="137"/>
                </a:lnTo>
                <a:lnTo>
                  <a:pt x="1732" y="129"/>
                </a:lnTo>
                <a:lnTo>
                  <a:pt x="1725" y="112"/>
                </a:lnTo>
                <a:lnTo>
                  <a:pt x="1718" y="95"/>
                </a:lnTo>
                <a:lnTo>
                  <a:pt x="1708" y="80"/>
                </a:lnTo>
                <a:lnTo>
                  <a:pt x="1698" y="67"/>
                </a:lnTo>
                <a:lnTo>
                  <a:pt x="1687" y="53"/>
                </a:lnTo>
                <a:lnTo>
                  <a:pt x="1673" y="42"/>
                </a:lnTo>
                <a:lnTo>
                  <a:pt x="1660" y="30"/>
                </a:lnTo>
                <a:lnTo>
                  <a:pt x="1645" y="22"/>
                </a:lnTo>
                <a:lnTo>
                  <a:pt x="1628" y="13"/>
                </a:lnTo>
                <a:lnTo>
                  <a:pt x="1611" y="7"/>
                </a:lnTo>
                <a:lnTo>
                  <a:pt x="1603" y="5"/>
                </a:lnTo>
                <a:lnTo>
                  <a:pt x="1593" y="3"/>
                </a:lnTo>
                <a:lnTo>
                  <a:pt x="1585" y="2"/>
                </a:lnTo>
                <a:lnTo>
                  <a:pt x="1574" y="0"/>
                </a:lnTo>
                <a:lnTo>
                  <a:pt x="1566" y="0"/>
                </a:lnTo>
                <a:lnTo>
                  <a:pt x="1556" y="0"/>
                </a:lnTo>
                <a:lnTo>
                  <a:pt x="185" y="0"/>
                </a:lnTo>
              </a:path>
            </a:pathLst>
          </a:custGeom>
          <a:solidFill>
            <a:srgbClr val="FFCC00"/>
          </a:solidFill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93" name="Rectangle 143"/>
          <p:cNvSpPr>
            <a:spLocks noChangeArrowheads="1"/>
          </p:cNvSpPr>
          <p:nvPr/>
        </p:nvSpPr>
        <p:spPr bwMode="auto">
          <a:xfrm>
            <a:off x="611188" y="1717120"/>
            <a:ext cx="126047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NASS -  Network </a:t>
            </a:r>
            <a:endParaRPr kumimoji="0" lang="pl-PL" sz="1800" b="1">
              <a:latin typeface="+mj-lt"/>
            </a:endParaRPr>
          </a:p>
        </p:txBody>
      </p:sp>
      <p:sp>
        <p:nvSpPr>
          <p:cNvPr id="130194" name="Rectangle 144"/>
          <p:cNvSpPr>
            <a:spLocks noChangeArrowheads="1"/>
          </p:cNvSpPr>
          <p:nvPr/>
        </p:nvSpPr>
        <p:spPr bwMode="auto">
          <a:xfrm>
            <a:off x="723900" y="1929845"/>
            <a:ext cx="91711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Attachment </a:t>
            </a:r>
            <a:endParaRPr kumimoji="0" lang="pl-PL" sz="1800" b="1">
              <a:latin typeface="+mj-lt"/>
            </a:endParaRPr>
          </a:p>
        </p:txBody>
      </p:sp>
      <p:sp>
        <p:nvSpPr>
          <p:cNvPr id="130195" name="Rectangle 145"/>
          <p:cNvSpPr>
            <a:spLocks noChangeArrowheads="1"/>
          </p:cNvSpPr>
          <p:nvPr/>
        </p:nvSpPr>
        <p:spPr bwMode="auto">
          <a:xfrm>
            <a:off x="735013" y="2142570"/>
            <a:ext cx="79579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400" b="1">
                <a:solidFill>
                  <a:srgbClr val="4F177F"/>
                </a:solidFill>
                <a:latin typeface="+mj-lt"/>
              </a:rPr>
              <a:t>Subsystem</a:t>
            </a:r>
            <a:endParaRPr kumimoji="0" lang="pl-PL" sz="1800" b="1">
              <a:latin typeface="+mj-lt"/>
            </a:endParaRPr>
          </a:p>
        </p:txBody>
      </p:sp>
      <p:sp>
        <p:nvSpPr>
          <p:cNvPr id="130196" name="Line 146"/>
          <p:cNvSpPr>
            <a:spLocks noChangeShapeType="1"/>
          </p:cNvSpPr>
          <p:nvPr/>
        </p:nvSpPr>
        <p:spPr bwMode="auto">
          <a:xfrm>
            <a:off x="1296988" y="2460070"/>
            <a:ext cx="1068387" cy="1316038"/>
          </a:xfrm>
          <a:prstGeom prst="line">
            <a:avLst/>
          </a:prstGeom>
          <a:noFill/>
          <a:ln w="11113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197" name="Rectangle 147"/>
          <p:cNvSpPr>
            <a:spLocks noChangeArrowheads="1"/>
          </p:cNvSpPr>
          <p:nvPr/>
        </p:nvSpPr>
        <p:spPr bwMode="auto">
          <a:xfrm>
            <a:off x="1485900" y="2902983"/>
            <a:ext cx="8175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If</a:t>
            </a:r>
            <a:endParaRPr kumimoji="0" lang="pl-PL" sz="1800" b="1">
              <a:latin typeface="+mj-lt"/>
            </a:endParaRPr>
          </a:p>
        </p:txBody>
      </p:sp>
      <p:sp>
        <p:nvSpPr>
          <p:cNvPr id="130198" name="Rectangle 148"/>
          <p:cNvSpPr>
            <a:spLocks noChangeArrowheads="1"/>
          </p:cNvSpPr>
          <p:nvPr/>
        </p:nvSpPr>
        <p:spPr bwMode="auto">
          <a:xfrm>
            <a:off x="6151563" y="4012645"/>
            <a:ext cx="10740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Ie</a:t>
            </a:r>
            <a:endParaRPr kumimoji="0" lang="pl-PL" sz="1800" b="1">
              <a:latin typeface="+mj-lt"/>
            </a:endParaRPr>
          </a:p>
        </p:txBody>
      </p:sp>
      <p:sp>
        <p:nvSpPr>
          <p:cNvPr id="130199" name="Rectangle 149"/>
          <p:cNvSpPr>
            <a:spLocks noChangeArrowheads="1"/>
          </p:cNvSpPr>
          <p:nvPr/>
        </p:nvSpPr>
        <p:spPr bwMode="auto">
          <a:xfrm>
            <a:off x="5272088" y="3136345"/>
            <a:ext cx="15869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Mi</a:t>
            </a:r>
            <a:endParaRPr kumimoji="0" lang="pl-PL" sz="1800" b="1">
              <a:latin typeface="+mj-lt"/>
            </a:endParaRPr>
          </a:p>
        </p:txBody>
      </p:sp>
      <p:sp>
        <p:nvSpPr>
          <p:cNvPr id="130200" name="Freeform 150"/>
          <p:cNvSpPr>
            <a:spLocks noEditPoints="1"/>
          </p:cNvSpPr>
          <p:nvPr/>
        </p:nvSpPr>
        <p:spPr bwMode="auto">
          <a:xfrm>
            <a:off x="3051175" y="2706133"/>
            <a:ext cx="319088" cy="265112"/>
          </a:xfrm>
          <a:custGeom>
            <a:avLst/>
            <a:gdLst>
              <a:gd name="T0" fmla="*/ 260641 w 404"/>
              <a:gd name="T1" fmla="*/ 20637 h 334"/>
              <a:gd name="T2" fmla="*/ 205354 w 404"/>
              <a:gd name="T3" fmla="*/ 31750 h 334"/>
              <a:gd name="T4" fmla="*/ 152436 w 404"/>
              <a:gd name="T5" fmla="*/ 43656 h 334"/>
              <a:gd name="T6" fmla="*/ 105046 w 404"/>
              <a:gd name="T7" fmla="*/ 55562 h 334"/>
              <a:gd name="T8" fmla="*/ 84511 w 404"/>
              <a:gd name="T9" fmla="*/ 61119 h 334"/>
              <a:gd name="T10" fmla="*/ 64765 w 404"/>
              <a:gd name="T11" fmla="*/ 67469 h 334"/>
              <a:gd name="T12" fmla="*/ 48969 w 404"/>
              <a:gd name="T13" fmla="*/ 73819 h 334"/>
              <a:gd name="T14" fmla="*/ 34752 w 404"/>
              <a:gd name="T15" fmla="*/ 80962 h 334"/>
              <a:gd name="T16" fmla="*/ 23695 w 404"/>
              <a:gd name="T17" fmla="*/ 87312 h 334"/>
              <a:gd name="T18" fmla="*/ 15796 w 404"/>
              <a:gd name="T19" fmla="*/ 93662 h 334"/>
              <a:gd name="T20" fmla="*/ 15007 w 404"/>
              <a:gd name="T21" fmla="*/ 96837 h 334"/>
              <a:gd name="T22" fmla="*/ 11847 w 404"/>
              <a:gd name="T23" fmla="*/ 99219 h 334"/>
              <a:gd name="T24" fmla="*/ 11847 w 404"/>
              <a:gd name="T25" fmla="*/ 101600 h 334"/>
              <a:gd name="T26" fmla="*/ 11058 w 404"/>
              <a:gd name="T27" fmla="*/ 103187 h 334"/>
              <a:gd name="T28" fmla="*/ 11058 w 404"/>
              <a:gd name="T29" fmla="*/ 105569 h 334"/>
              <a:gd name="T30" fmla="*/ 13427 w 404"/>
              <a:gd name="T31" fmla="*/ 109537 h 334"/>
              <a:gd name="T32" fmla="*/ 15796 w 404"/>
              <a:gd name="T33" fmla="*/ 113506 h 334"/>
              <a:gd name="T34" fmla="*/ 26854 w 404"/>
              <a:gd name="T35" fmla="*/ 123031 h 334"/>
              <a:gd name="T36" fmla="*/ 41071 w 404"/>
              <a:gd name="T37" fmla="*/ 133350 h 334"/>
              <a:gd name="T38" fmla="*/ 60026 w 404"/>
              <a:gd name="T39" fmla="*/ 144462 h 334"/>
              <a:gd name="T40" fmla="*/ 80562 w 404"/>
              <a:gd name="T41" fmla="*/ 156368 h 334"/>
              <a:gd name="T42" fmla="*/ 105836 w 404"/>
              <a:gd name="T43" fmla="*/ 166687 h 334"/>
              <a:gd name="T44" fmla="*/ 144537 w 404"/>
              <a:gd name="T45" fmla="*/ 184150 h 334"/>
              <a:gd name="T46" fmla="*/ 198245 w 404"/>
              <a:gd name="T47" fmla="*/ 205581 h 334"/>
              <a:gd name="T48" fmla="*/ 236947 w 404"/>
              <a:gd name="T49" fmla="*/ 219868 h 334"/>
              <a:gd name="T50" fmla="*/ 268539 w 404"/>
              <a:gd name="T51" fmla="*/ 231775 h 334"/>
              <a:gd name="T52" fmla="*/ 246424 w 404"/>
              <a:gd name="T53" fmla="*/ 235743 h 334"/>
              <a:gd name="T54" fmla="*/ 221150 w 404"/>
              <a:gd name="T55" fmla="*/ 226218 h 334"/>
              <a:gd name="T56" fmla="*/ 166652 w 404"/>
              <a:gd name="T57" fmla="*/ 205581 h 334"/>
              <a:gd name="T58" fmla="*/ 113734 w 404"/>
              <a:gd name="T59" fmla="*/ 182562 h 334"/>
              <a:gd name="T60" fmla="*/ 88460 w 404"/>
              <a:gd name="T61" fmla="*/ 170656 h 334"/>
              <a:gd name="T62" fmla="*/ 64765 w 404"/>
              <a:gd name="T63" fmla="*/ 160337 h 334"/>
              <a:gd name="T64" fmla="*/ 44230 w 404"/>
              <a:gd name="T65" fmla="*/ 148431 h 334"/>
              <a:gd name="T66" fmla="*/ 26854 w 404"/>
              <a:gd name="T67" fmla="*/ 137318 h 334"/>
              <a:gd name="T68" fmla="*/ 13427 w 404"/>
              <a:gd name="T69" fmla="*/ 127000 h 334"/>
              <a:gd name="T70" fmla="*/ 7898 w 404"/>
              <a:gd name="T71" fmla="*/ 121444 h 334"/>
              <a:gd name="T72" fmla="*/ 3949 w 404"/>
              <a:gd name="T73" fmla="*/ 115094 h 334"/>
              <a:gd name="T74" fmla="*/ 1580 w 404"/>
              <a:gd name="T75" fmla="*/ 109537 h 334"/>
              <a:gd name="T76" fmla="*/ 0 w 404"/>
              <a:gd name="T77" fmla="*/ 104775 h 334"/>
              <a:gd name="T78" fmla="*/ 0 w 404"/>
              <a:gd name="T79" fmla="*/ 100806 h 334"/>
              <a:gd name="T80" fmla="*/ 3159 w 404"/>
              <a:gd name="T81" fmla="*/ 95250 h 334"/>
              <a:gd name="T82" fmla="*/ 5529 w 404"/>
              <a:gd name="T83" fmla="*/ 91281 h 334"/>
              <a:gd name="T84" fmla="*/ 9478 w 404"/>
              <a:gd name="T85" fmla="*/ 85725 h 334"/>
              <a:gd name="T86" fmla="*/ 18956 w 404"/>
              <a:gd name="T87" fmla="*/ 77787 h 334"/>
              <a:gd name="T88" fmla="*/ 30803 w 404"/>
              <a:gd name="T89" fmla="*/ 69850 h 334"/>
              <a:gd name="T90" fmla="*/ 45020 w 404"/>
              <a:gd name="T91" fmla="*/ 63500 h 334"/>
              <a:gd name="T92" fmla="*/ 62396 w 404"/>
              <a:gd name="T93" fmla="*/ 57150 h 334"/>
              <a:gd name="T94" fmla="*/ 80562 w 404"/>
              <a:gd name="T95" fmla="*/ 50006 h 334"/>
              <a:gd name="T96" fmla="*/ 101887 w 404"/>
              <a:gd name="T97" fmla="*/ 45244 h 334"/>
              <a:gd name="T98" fmla="*/ 149276 w 404"/>
              <a:gd name="T99" fmla="*/ 32544 h 334"/>
              <a:gd name="T100" fmla="*/ 202194 w 404"/>
              <a:gd name="T101" fmla="*/ 20637 h 334"/>
              <a:gd name="T102" fmla="*/ 259062 w 404"/>
              <a:gd name="T103" fmla="*/ 10319 h 334"/>
              <a:gd name="T104" fmla="*/ 319088 w 404"/>
              <a:gd name="T105" fmla="*/ 10319 h 334"/>
              <a:gd name="T106" fmla="*/ 319088 w 404"/>
              <a:gd name="T107" fmla="*/ 254000 h 334"/>
              <a:gd name="T108" fmla="*/ 266170 w 404"/>
              <a:gd name="T109" fmla="*/ 201612 h 3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4"/>
              <a:gd name="T166" fmla="*/ 0 h 334"/>
              <a:gd name="T167" fmla="*/ 404 w 404"/>
              <a:gd name="T168" fmla="*/ 334 h 3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4" h="334">
                <a:moveTo>
                  <a:pt x="404" y="13"/>
                </a:moveTo>
                <a:lnTo>
                  <a:pt x="330" y="26"/>
                </a:lnTo>
                <a:lnTo>
                  <a:pt x="295" y="33"/>
                </a:lnTo>
                <a:lnTo>
                  <a:pt x="260" y="40"/>
                </a:lnTo>
                <a:lnTo>
                  <a:pt x="225" y="47"/>
                </a:lnTo>
                <a:lnTo>
                  <a:pt x="193" y="55"/>
                </a:lnTo>
                <a:lnTo>
                  <a:pt x="163" y="62"/>
                </a:lnTo>
                <a:lnTo>
                  <a:pt x="133" y="70"/>
                </a:lnTo>
                <a:lnTo>
                  <a:pt x="119" y="73"/>
                </a:lnTo>
                <a:lnTo>
                  <a:pt x="107" y="77"/>
                </a:lnTo>
                <a:lnTo>
                  <a:pt x="94" y="82"/>
                </a:lnTo>
                <a:lnTo>
                  <a:pt x="82" y="85"/>
                </a:lnTo>
                <a:lnTo>
                  <a:pt x="72" y="90"/>
                </a:lnTo>
                <a:lnTo>
                  <a:pt x="62" y="93"/>
                </a:lnTo>
                <a:lnTo>
                  <a:pt x="52" y="97"/>
                </a:lnTo>
                <a:lnTo>
                  <a:pt x="44" y="102"/>
                </a:lnTo>
                <a:lnTo>
                  <a:pt x="37" y="105"/>
                </a:lnTo>
                <a:lnTo>
                  <a:pt x="30" y="110"/>
                </a:lnTo>
                <a:lnTo>
                  <a:pt x="25" y="113"/>
                </a:lnTo>
                <a:lnTo>
                  <a:pt x="20" y="118"/>
                </a:lnTo>
                <a:lnTo>
                  <a:pt x="17" y="122"/>
                </a:lnTo>
                <a:lnTo>
                  <a:pt x="19" y="122"/>
                </a:lnTo>
                <a:lnTo>
                  <a:pt x="15" y="127"/>
                </a:lnTo>
                <a:lnTo>
                  <a:pt x="15" y="125"/>
                </a:lnTo>
                <a:lnTo>
                  <a:pt x="14" y="130"/>
                </a:lnTo>
                <a:lnTo>
                  <a:pt x="15" y="128"/>
                </a:lnTo>
                <a:lnTo>
                  <a:pt x="14" y="133"/>
                </a:lnTo>
                <a:lnTo>
                  <a:pt x="14" y="130"/>
                </a:lnTo>
                <a:lnTo>
                  <a:pt x="15" y="137"/>
                </a:lnTo>
                <a:lnTo>
                  <a:pt x="14" y="133"/>
                </a:lnTo>
                <a:lnTo>
                  <a:pt x="17" y="140"/>
                </a:lnTo>
                <a:lnTo>
                  <a:pt x="17" y="138"/>
                </a:lnTo>
                <a:lnTo>
                  <a:pt x="20" y="145"/>
                </a:lnTo>
                <a:lnTo>
                  <a:pt x="20" y="143"/>
                </a:lnTo>
                <a:lnTo>
                  <a:pt x="27" y="150"/>
                </a:lnTo>
                <a:lnTo>
                  <a:pt x="34" y="155"/>
                </a:lnTo>
                <a:lnTo>
                  <a:pt x="42" y="162"/>
                </a:lnTo>
                <a:lnTo>
                  <a:pt x="52" y="168"/>
                </a:lnTo>
                <a:lnTo>
                  <a:pt x="64" y="175"/>
                </a:lnTo>
                <a:lnTo>
                  <a:pt x="76" y="182"/>
                </a:lnTo>
                <a:lnTo>
                  <a:pt x="89" y="188"/>
                </a:lnTo>
                <a:lnTo>
                  <a:pt x="102" y="197"/>
                </a:lnTo>
                <a:lnTo>
                  <a:pt x="117" y="204"/>
                </a:lnTo>
                <a:lnTo>
                  <a:pt x="134" y="210"/>
                </a:lnTo>
                <a:lnTo>
                  <a:pt x="149" y="217"/>
                </a:lnTo>
                <a:lnTo>
                  <a:pt x="183" y="232"/>
                </a:lnTo>
                <a:lnTo>
                  <a:pt x="218" y="245"/>
                </a:lnTo>
                <a:lnTo>
                  <a:pt x="251" y="259"/>
                </a:lnTo>
                <a:lnTo>
                  <a:pt x="285" y="272"/>
                </a:lnTo>
                <a:lnTo>
                  <a:pt x="300" y="277"/>
                </a:lnTo>
                <a:lnTo>
                  <a:pt x="315" y="284"/>
                </a:lnTo>
                <a:lnTo>
                  <a:pt x="340" y="292"/>
                </a:lnTo>
                <a:lnTo>
                  <a:pt x="335" y="305"/>
                </a:lnTo>
                <a:lnTo>
                  <a:pt x="312" y="297"/>
                </a:lnTo>
                <a:lnTo>
                  <a:pt x="295" y="290"/>
                </a:lnTo>
                <a:lnTo>
                  <a:pt x="280" y="285"/>
                </a:lnTo>
                <a:lnTo>
                  <a:pt x="246" y="272"/>
                </a:lnTo>
                <a:lnTo>
                  <a:pt x="211" y="259"/>
                </a:lnTo>
                <a:lnTo>
                  <a:pt x="178" y="245"/>
                </a:lnTo>
                <a:lnTo>
                  <a:pt x="144" y="230"/>
                </a:lnTo>
                <a:lnTo>
                  <a:pt x="128" y="224"/>
                </a:lnTo>
                <a:lnTo>
                  <a:pt x="112" y="215"/>
                </a:lnTo>
                <a:lnTo>
                  <a:pt x="97" y="209"/>
                </a:lnTo>
                <a:lnTo>
                  <a:pt x="82" y="202"/>
                </a:lnTo>
                <a:lnTo>
                  <a:pt x="69" y="193"/>
                </a:lnTo>
                <a:lnTo>
                  <a:pt x="56" y="187"/>
                </a:lnTo>
                <a:lnTo>
                  <a:pt x="44" y="180"/>
                </a:lnTo>
                <a:lnTo>
                  <a:pt x="34" y="173"/>
                </a:lnTo>
                <a:lnTo>
                  <a:pt x="25" y="167"/>
                </a:lnTo>
                <a:lnTo>
                  <a:pt x="17" y="160"/>
                </a:lnTo>
                <a:lnTo>
                  <a:pt x="10" y="153"/>
                </a:lnTo>
                <a:lnTo>
                  <a:pt x="5" y="147"/>
                </a:lnTo>
                <a:lnTo>
                  <a:pt x="5" y="145"/>
                </a:lnTo>
                <a:lnTo>
                  <a:pt x="2" y="140"/>
                </a:lnTo>
                <a:lnTo>
                  <a:pt x="2" y="138"/>
                </a:lnTo>
                <a:lnTo>
                  <a:pt x="0" y="133"/>
                </a:lnTo>
                <a:lnTo>
                  <a:pt x="0" y="132"/>
                </a:lnTo>
                <a:lnTo>
                  <a:pt x="0" y="127"/>
                </a:lnTo>
                <a:lnTo>
                  <a:pt x="2" y="125"/>
                </a:lnTo>
                <a:lnTo>
                  <a:pt x="4" y="120"/>
                </a:lnTo>
                <a:lnTo>
                  <a:pt x="4" y="118"/>
                </a:lnTo>
                <a:lnTo>
                  <a:pt x="7" y="115"/>
                </a:lnTo>
                <a:lnTo>
                  <a:pt x="7" y="113"/>
                </a:lnTo>
                <a:lnTo>
                  <a:pt x="12" y="108"/>
                </a:lnTo>
                <a:lnTo>
                  <a:pt x="17" y="103"/>
                </a:lnTo>
                <a:lnTo>
                  <a:pt x="24" y="98"/>
                </a:lnTo>
                <a:lnTo>
                  <a:pt x="30" y="93"/>
                </a:lnTo>
                <a:lnTo>
                  <a:pt x="39" y="88"/>
                </a:lnTo>
                <a:lnTo>
                  <a:pt x="47" y="85"/>
                </a:lnTo>
                <a:lnTo>
                  <a:pt x="57" y="80"/>
                </a:lnTo>
                <a:lnTo>
                  <a:pt x="67" y="77"/>
                </a:lnTo>
                <a:lnTo>
                  <a:pt x="79" y="72"/>
                </a:lnTo>
                <a:lnTo>
                  <a:pt x="91" y="68"/>
                </a:lnTo>
                <a:lnTo>
                  <a:pt x="102" y="63"/>
                </a:lnTo>
                <a:lnTo>
                  <a:pt x="116" y="60"/>
                </a:lnTo>
                <a:lnTo>
                  <a:pt x="129" y="57"/>
                </a:lnTo>
                <a:lnTo>
                  <a:pt x="159" y="48"/>
                </a:lnTo>
                <a:lnTo>
                  <a:pt x="189" y="41"/>
                </a:lnTo>
                <a:lnTo>
                  <a:pt x="223" y="33"/>
                </a:lnTo>
                <a:lnTo>
                  <a:pt x="256" y="26"/>
                </a:lnTo>
                <a:lnTo>
                  <a:pt x="292" y="20"/>
                </a:lnTo>
                <a:lnTo>
                  <a:pt x="328" y="13"/>
                </a:lnTo>
                <a:lnTo>
                  <a:pt x="402" y="0"/>
                </a:lnTo>
                <a:lnTo>
                  <a:pt x="404" y="13"/>
                </a:lnTo>
                <a:close/>
                <a:moveTo>
                  <a:pt x="337" y="254"/>
                </a:moveTo>
                <a:lnTo>
                  <a:pt x="404" y="320"/>
                </a:lnTo>
                <a:lnTo>
                  <a:pt x="310" y="334"/>
                </a:lnTo>
                <a:lnTo>
                  <a:pt x="337" y="254"/>
                </a:lnTo>
                <a:close/>
              </a:path>
            </a:pathLst>
          </a:custGeom>
          <a:solidFill>
            <a:srgbClr val="4F177F"/>
          </a:solidFill>
          <a:ln w="1588">
            <a:solidFill>
              <a:srgbClr val="4F177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j-lt"/>
            </a:endParaRPr>
          </a:p>
        </p:txBody>
      </p:sp>
      <p:sp>
        <p:nvSpPr>
          <p:cNvPr id="130201" name="Rectangle 151"/>
          <p:cNvSpPr>
            <a:spLocks noChangeArrowheads="1"/>
          </p:cNvSpPr>
          <p:nvPr/>
        </p:nvSpPr>
        <p:spPr bwMode="auto">
          <a:xfrm>
            <a:off x="2947988" y="2634695"/>
            <a:ext cx="22923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kumimoji="0" lang="pl-PL" sz="1100" b="1">
                <a:solidFill>
                  <a:srgbClr val="4F177F"/>
                </a:solidFill>
                <a:latin typeface="+mj-lt"/>
              </a:rPr>
              <a:t>Mw</a:t>
            </a:r>
            <a:endParaRPr kumimoji="0" lang="pl-PL" sz="1800" b="1">
              <a:latin typeface="+mj-lt"/>
            </a:endParaRPr>
          </a:p>
        </p:txBody>
      </p:sp>
      <p:sp>
        <p:nvSpPr>
          <p:cNvPr id="154" name="Symbol zastępczy daty 15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j-lt"/>
              </a:rPr>
              <a:t>Studia Podyplomowe - Telekomunikacja, Informatyka i Zarządzanie</a:t>
            </a:r>
            <a:endParaRPr lang="en-US">
              <a:latin typeface="+mj-lt"/>
            </a:endParaRPr>
          </a:p>
        </p:txBody>
      </p:sp>
    </p:spTree>
  </p:cSld>
  <p:clrMapOvr>
    <a:masterClrMapping/>
  </p:clrMapOvr>
  <p:transition/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76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7B8A00-1963-4904-B989-EC8E03D6FCE2}" type="slidenum">
              <a:rPr lang="pl-PL">
                <a:latin typeface="+mn-lt"/>
              </a:rPr>
              <a:pPr/>
              <a:t>234</a:t>
            </a:fld>
            <a:endParaRPr lang="pl-PL">
              <a:latin typeface="+mn-lt"/>
            </a:endParaRPr>
          </a:p>
        </p:txBody>
      </p:sp>
      <p:pic>
        <p:nvPicPr>
          <p:cNvPr id="361472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8150" y="825639"/>
            <a:ext cx="7970838" cy="55816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472113" y="4187964"/>
            <a:ext cx="2517775" cy="1576387"/>
            <a:chOff x="4023" y="2904"/>
            <a:chExt cx="1851" cy="1158"/>
          </a:xfrm>
        </p:grpSpPr>
        <p:pic>
          <p:nvPicPr>
            <p:cNvPr id="3614725" name="Picture 5" descr="5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77" y="2904"/>
              <a:ext cx="1515" cy="1158"/>
            </a:xfrm>
            <a:prstGeom prst="rect">
              <a:avLst/>
            </a:prstGeom>
            <a:noFill/>
          </p:spPr>
        </p:pic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5057" y="3355"/>
              <a:ext cx="224" cy="292"/>
              <a:chOff x="992" y="247"/>
              <a:chExt cx="418" cy="801"/>
            </a:xfrm>
          </p:grpSpPr>
          <p:sp>
            <p:nvSpPr>
              <p:cNvPr id="3614727" name="Rectangle 7"/>
              <p:cNvSpPr>
                <a:spLocks noChangeArrowheads="1"/>
              </p:cNvSpPr>
              <p:nvPr/>
            </p:nvSpPr>
            <p:spPr bwMode="auto">
              <a:xfrm>
                <a:off x="992" y="295"/>
                <a:ext cx="332" cy="752"/>
              </a:xfrm>
              <a:prstGeom prst="rect">
                <a:avLst/>
              </a:prstGeom>
              <a:solidFill>
                <a:srgbClr val="A3A6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28" name="Freeform 8"/>
              <p:cNvSpPr>
                <a:spLocks/>
              </p:cNvSpPr>
              <p:nvPr/>
            </p:nvSpPr>
            <p:spPr bwMode="auto">
              <a:xfrm>
                <a:off x="1324" y="247"/>
                <a:ext cx="86" cy="801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143"/>
                  </a:cxn>
                  <a:cxn ang="0">
                    <a:pos x="0" y="2401"/>
                  </a:cxn>
                  <a:cxn ang="0">
                    <a:pos x="257" y="2257"/>
                  </a:cxn>
                  <a:cxn ang="0">
                    <a:pos x="257" y="0"/>
                  </a:cxn>
                </a:cxnLst>
                <a:rect l="0" t="0" r="r" b="b"/>
                <a:pathLst>
                  <a:path w="257" h="2401">
                    <a:moveTo>
                      <a:pt x="257" y="0"/>
                    </a:moveTo>
                    <a:lnTo>
                      <a:pt x="0" y="143"/>
                    </a:lnTo>
                    <a:lnTo>
                      <a:pt x="0" y="2401"/>
                    </a:lnTo>
                    <a:lnTo>
                      <a:pt x="257" y="2257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3A6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29" name="Freeform 9"/>
              <p:cNvSpPr>
                <a:spLocks/>
              </p:cNvSpPr>
              <p:nvPr/>
            </p:nvSpPr>
            <p:spPr bwMode="auto">
              <a:xfrm>
                <a:off x="992" y="247"/>
                <a:ext cx="418" cy="48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995" y="144"/>
                  </a:cxn>
                  <a:cxn ang="0">
                    <a:pos x="1252" y="1"/>
                  </a:cxn>
                  <a:cxn ang="0">
                    <a:pos x="259" y="0"/>
                  </a:cxn>
                  <a:cxn ang="0">
                    <a:pos x="0" y="144"/>
                  </a:cxn>
                </a:cxnLst>
                <a:rect l="0" t="0" r="r" b="b"/>
                <a:pathLst>
                  <a:path w="1252" h="144">
                    <a:moveTo>
                      <a:pt x="0" y="144"/>
                    </a:moveTo>
                    <a:lnTo>
                      <a:pt x="995" y="144"/>
                    </a:lnTo>
                    <a:lnTo>
                      <a:pt x="1252" y="1"/>
                    </a:lnTo>
                    <a:lnTo>
                      <a:pt x="259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A3A6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0" name="Rectangle 10"/>
              <p:cNvSpPr>
                <a:spLocks noChangeArrowheads="1"/>
              </p:cNvSpPr>
              <p:nvPr/>
            </p:nvSpPr>
            <p:spPr bwMode="auto">
              <a:xfrm>
                <a:off x="992" y="295"/>
                <a:ext cx="332" cy="752"/>
              </a:xfrm>
              <a:prstGeom prst="rect">
                <a:avLst/>
              </a:prstGeom>
              <a:solidFill>
                <a:srgbClr val="D7D8D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1" name="Freeform 11"/>
              <p:cNvSpPr>
                <a:spLocks/>
              </p:cNvSpPr>
              <p:nvPr/>
            </p:nvSpPr>
            <p:spPr bwMode="auto">
              <a:xfrm>
                <a:off x="1324" y="247"/>
                <a:ext cx="86" cy="801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143"/>
                  </a:cxn>
                  <a:cxn ang="0">
                    <a:pos x="0" y="2401"/>
                  </a:cxn>
                  <a:cxn ang="0">
                    <a:pos x="257" y="2257"/>
                  </a:cxn>
                  <a:cxn ang="0">
                    <a:pos x="257" y="0"/>
                  </a:cxn>
                </a:cxnLst>
                <a:rect l="0" t="0" r="r" b="b"/>
                <a:pathLst>
                  <a:path w="257" h="2401">
                    <a:moveTo>
                      <a:pt x="257" y="0"/>
                    </a:moveTo>
                    <a:lnTo>
                      <a:pt x="0" y="143"/>
                    </a:lnTo>
                    <a:lnTo>
                      <a:pt x="0" y="2401"/>
                    </a:lnTo>
                    <a:lnTo>
                      <a:pt x="257" y="2257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74E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2" name="Freeform 12"/>
              <p:cNvSpPr>
                <a:spLocks/>
              </p:cNvSpPr>
              <p:nvPr/>
            </p:nvSpPr>
            <p:spPr bwMode="auto">
              <a:xfrm>
                <a:off x="992" y="247"/>
                <a:ext cx="418" cy="48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995" y="144"/>
                  </a:cxn>
                  <a:cxn ang="0">
                    <a:pos x="1252" y="1"/>
                  </a:cxn>
                  <a:cxn ang="0">
                    <a:pos x="259" y="0"/>
                  </a:cxn>
                  <a:cxn ang="0">
                    <a:pos x="0" y="144"/>
                  </a:cxn>
                </a:cxnLst>
                <a:rect l="0" t="0" r="r" b="b"/>
                <a:pathLst>
                  <a:path w="1252" h="144">
                    <a:moveTo>
                      <a:pt x="0" y="144"/>
                    </a:moveTo>
                    <a:lnTo>
                      <a:pt x="995" y="144"/>
                    </a:lnTo>
                    <a:lnTo>
                      <a:pt x="1252" y="1"/>
                    </a:lnTo>
                    <a:lnTo>
                      <a:pt x="259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999C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3" name="Rectangle 13"/>
              <p:cNvSpPr>
                <a:spLocks noChangeArrowheads="1"/>
              </p:cNvSpPr>
              <p:nvPr/>
            </p:nvSpPr>
            <p:spPr bwMode="auto">
              <a:xfrm>
                <a:off x="1133" y="379"/>
                <a:ext cx="50" cy="633"/>
              </a:xfrm>
              <a:prstGeom prst="rect">
                <a:avLst/>
              </a:prstGeom>
              <a:solidFill>
                <a:srgbClr val="0085C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4" name="Rectangle 14"/>
              <p:cNvSpPr>
                <a:spLocks noChangeArrowheads="1"/>
              </p:cNvSpPr>
              <p:nvPr/>
            </p:nvSpPr>
            <p:spPr bwMode="auto">
              <a:xfrm>
                <a:off x="1015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5" name="Rectangle 15"/>
              <p:cNvSpPr>
                <a:spLocks noChangeArrowheads="1"/>
              </p:cNvSpPr>
              <p:nvPr/>
            </p:nvSpPr>
            <p:spPr bwMode="auto">
              <a:xfrm>
                <a:off x="1023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6" name="Rectangle 16"/>
              <p:cNvSpPr>
                <a:spLocks noChangeArrowheads="1"/>
              </p:cNvSpPr>
              <p:nvPr/>
            </p:nvSpPr>
            <p:spPr bwMode="auto">
              <a:xfrm>
                <a:off x="1056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7" name="Rectangle 17"/>
              <p:cNvSpPr>
                <a:spLocks noChangeArrowheads="1"/>
              </p:cNvSpPr>
              <p:nvPr/>
            </p:nvSpPr>
            <p:spPr bwMode="auto">
              <a:xfrm>
                <a:off x="1064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8" name="Rectangle 18"/>
              <p:cNvSpPr>
                <a:spLocks noChangeArrowheads="1"/>
              </p:cNvSpPr>
              <p:nvPr/>
            </p:nvSpPr>
            <p:spPr bwMode="auto">
              <a:xfrm>
                <a:off x="1098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39" name="Rectangle 19"/>
              <p:cNvSpPr>
                <a:spLocks noChangeArrowheads="1"/>
              </p:cNvSpPr>
              <p:nvPr/>
            </p:nvSpPr>
            <p:spPr bwMode="auto">
              <a:xfrm>
                <a:off x="1106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0" name="Rectangle 20"/>
              <p:cNvSpPr>
                <a:spLocks noChangeArrowheads="1"/>
              </p:cNvSpPr>
              <p:nvPr/>
            </p:nvSpPr>
            <p:spPr bwMode="auto">
              <a:xfrm>
                <a:off x="1206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1" name="Rectangle 21"/>
              <p:cNvSpPr>
                <a:spLocks noChangeArrowheads="1"/>
              </p:cNvSpPr>
              <p:nvPr/>
            </p:nvSpPr>
            <p:spPr bwMode="auto">
              <a:xfrm>
                <a:off x="1214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2" name="Rectangle 22"/>
              <p:cNvSpPr>
                <a:spLocks noChangeArrowheads="1"/>
              </p:cNvSpPr>
              <p:nvPr/>
            </p:nvSpPr>
            <p:spPr bwMode="auto">
              <a:xfrm>
                <a:off x="1248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3" name="Rectangle 23"/>
              <p:cNvSpPr>
                <a:spLocks noChangeArrowheads="1"/>
              </p:cNvSpPr>
              <p:nvPr/>
            </p:nvSpPr>
            <p:spPr bwMode="auto">
              <a:xfrm>
                <a:off x="1256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4" name="Rectangle 24"/>
              <p:cNvSpPr>
                <a:spLocks noChangeArrowheads="1"/>
              </p:cNvSpPr>
              <p:nvPr/>
            </p:nvSpPr>
            <p:spPr bwMode="auto">
              <a:xfrm>
                <a:off x="1290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5" name="Rectangle 25"/>
              <p:cNvSpPr>
                <a:spLocks noChangeArrowheads="1"/>
              </p:cNvSpPr>
              <p:nvPr/>
            </p:nvSpPr>
            <p:spPr bwMode="auto">
              <a:xfrm>
                <a:off x="1298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6" name="Rectangle 26"/>
              <p:cNvSpPr>
                <a:spLocks noChangeArrowheads="1"/>
              </p:cNvSpPr>
              <p:nvPr/>
            </p:nvSpPr>
            <p:spPr bwMode="auto">
              <a:xfrm>
                <a:off x="992" y="1017"/>
                <a:ext cx="332" cy="4"/>
              </a:xfrm>
              <a:prstGeom prst="rect">
                <a:avLst/>
              </a:prstGeom>
              <a:solidFill>
                <a:srgbClr val="A3A6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7" name="Rectangle 27"/>
              <p:cNvSpPr>
                <a:spLocks noChangeArrowheads="1"/>
              </p:cNvSpPr>
              <p:nvPr/>
            </p:nvSpPr>
            <p:spPr bwMode="auto">
              <a:xfrm>
                <a:off x="992" y="374"/>
                <a:ext cx="332" cy="5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8" name="Rectangle 28"/>
              <p:cNvSpPr>
                <a:spLocks noChangeArrowheads="1"/>
              </p:cNvSpPr>
              <p:nvPr/>
            </p:nvSpPr>
            <p:spPr bwMode="auto">
              <a:xfrm>
                <a:off x="992" y="1003"/>
                <a:ext cx="332" cy="14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49" name="Rectangle 29"/>
              <p:cNvSpPr>
                <a:spLocks noChangeArrowheads="1"/>
              </p:cNvSpPr>
              <p:nvPr/>
            </p:nvSpPr>
            <p:spPr bwMode="auto">
              <a:xfrm>
                <a:off x="992" y="379"/>
                <a:ext cx="332" cy="14"/>
              </a:xfrm>
              <a:prstGeom prst="rect">
                <a:avLst/>
              </a:prstGeom>
              <a:solidFill>
                <a:srgbClr val="0085C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0" name="Freeform 30"/>
              <p:cNvSpPr>
                <a:spLocks/>
              </p:cNvSpPr>
              <p:nvPr/>
            </p:nvSpPr>
            <p:spPr bwMode="auto">
              <a:xfrm>
                <a:off x="1134" y="665"/>
                <a:ext cx="48" cy="49"/>
              </a:xfrm>
              <a:custGeom>
                <a:avLst/>
                <a:gdLst/>
                <a:ahLst/>
                <a:cxnLst>
                  <a:cxn ang="0">
                    <a:pos x="80" y="145"/>
                  </a:cxn>
                  <a:cxn ang="0">
                    <a:pos x="94" y="142"/>
                  </a:cxn>
                  <a:cxn ang="0">
                    <a:pos x="107" y="136"/>
                  </a:cxn>
                  <a:cxn ang="0">
                    <a:pos x="119" y="128"/>
                  </a:cxn>
                  <a:cxn ang="0">
                    <a:pos x="129" y="118"/>
                  </a:cxn>
                  <a:cxn ang="0">
                    <a:pos x="136" y="108"/>
                  </a:cxn>
                  <a:cxn ang="0">
                    <a:pos x="142" y="95"/>
                  </a:cxn>
                  <a:cxn ang="0">
                    <a:pos x="145" y="80"/>
                  </a:cxn>
                  <a:cxn ang="0">
                    <a:pos x="145" y="65"/>
                  </a:cxn>
                  <a:cxn ang="0">
                    <a:pos x="142" y="51"/>
                  </a:cxn>
                  <a:cxn ang="0">
                    <a:pos x="136" y="38"/>
                  </a:cxn>
                  <a:cxn ang="0">
                    <a:pos x="129" y="26"/>
                  </a:cxn>
                  <a:cxn ang="0">
                    <a:pos x="119" y="16"/>
                  </a:cxn>
                  <a:cxn ang="0">
                    <a:pos x="107" y="9"/>
                  </a:cxn>
                  <a:cxn ang="0">
                    <a:pos x="94" y="3"/>
                  </a:cxn>
                  <a:cxn ang="0">
                    <a:pos x="80" y="0"/>
                  </a:cxn>
                  <a:cxn ang="0">
                    <a:pos x="65" y="0"/>
                  </a:cxn>
                  <a:cxn ang="0">
                    <a:pos x="50" y="3"/>
                  </a:cxn>
                  <a:cxn ang="0">
                    <a:pos x="38" y="9"/>
                  </a:cxn>
                  <a:cxn ang="0">
                    <a:pos x="26" y="16"/>
                  </a:cxn>
                  <a:cxn ang="0">
                    <a:pos x="16" y="26"/>
                  </a:cxn>
                  <a:cxn ang="0">
                    <a:pos x="9" y="38"/>
                  </a:cxn>
                  <a:cxn ang="0">
                    <a:pos x="3" y="51"/>
                  </a:cxn>
                  <a:cxn ang="0">
                    <a:pos x="0" y="65"/>
                  </a:cxn>
                  <a:cxn ang="0">
                    <a:pos x="0" y="80"/>
                  </a:cxn>
                  <a:cxn ang="0">
                    <a:pos x="3" y="95"/>
                  </a:cxn>
                  <a:cxn ang="0">
                    <a:pos x="9" y="108"/>
                  </a:cxn>
                  <a:cxn ang="0">
                    <a:pos x="16" y="118"/>
                  </a:cxn>
                  <a:cxn ang="0">
                    <a:pos x="26" y="128"/>
                  </a:cxn>
                  <a:cxn ang="0">
                    <a:pos x="38" y="136"/>
                  </a:cxn>
                  <a:cxn ang="0">
                    <a:pos x="50" y="142"/>
                  </a:cxn>
                  <a:cxn ang="0">
                    <a:pos x="65" y="145"/>
                  </a:cxn>
                </a:cxnLst>
                <a:rect l="0" t="0" r="r" b="b"/>
                <a:pathLst>
                  <a:path w="145" h="146">
                    <a:moveTo>
                      <a:pt x="72" y="146"/>
                    </a:moveTo>
                    <a:lnTo>
                      <a:pt x="80" y="145"/>
                    </a:lnTo>
                    <a:lnTo>
                      <a:pt x="87" y="143"/>
                    </a:lnTo>
                    <a:lnTo>
                      <a:pt x="94" y="142"/>
                    </a:lnTo>
                    <a:lnTo>
                      <a:pt x="100" y="139"/>
                    </a:lnTo>
                    <a:lnTo>
                      <a:pt x="107" y="136"/>
                    </a:lnTo>
                    <a:lnTo>
                      <a:pt x="113" y="133"/>
                    </a:lnTo>
                    <a:lnTo>
                      <a:pt x="119" y="128"/>
                    </a:lnTo>
                    <a:lnTo>
                      <a:pt x="124" y="124"/>
                    </a:lnTo>
                    <a:lnTo>
                      <a:pt x="129" y="118"/>
                    </a:lnTo>
                    <a:lnTo>
                      <a:pt x="133" y="113"/>
                    </a:lnTo>
                    <a:lnTo>
                      <a:pt x="136" y="108"/>
                    </a:lnTo>
                    <a:lnTo>
                      <a:pt x="139" y="101"/>
                    </a:lnTo>
                    <a:lnTo>
                      <a:pt x="142" y="95"/>
                    </a:lnTo>
                    <a:lnTo>
                      <a:pt x="144" y="87"/>
                    </a:lnTo>
                    <a:lnTo>
                      <a:pt x="145" y="80"/>
                    </a:lnTo>
                    <a:lnTo>
                      <a:pt x="145" y="73"/>
                    </a:lnTo>
                    <a:lnTo>
                      <a:pt x="145" y="65"/>
                    </a:lnTo>
                    <a:lnTo>
                      <a:pt x="144" y="58"/>
                    </a:lnTo>
                    <a:lnTo>
                      <a:pt x="142" y="51"/>
                    </a:lnTo>
                    <a:lnTo>
                      <a:pt x="139" y="44"/>
                    </a:lnTo>
                    <a:lnTo>
                      <a:pt x="136" y="38"/>
                    </a:lnTo>
                    <a:lnTo>
                      <a:pt x="133" y="31"/>
                    </a:lnTo>
                    <a:lnTo>
                      <a:pt x="129" y="26"/>
                    </a:lnTo>
                    <a:lnTo>
                      <a:pt x="124" y="21"/>
                    </a:lnTo>
                    <a:lnTo>
                      <a:pt x="119" y="16"/>
                    </a:lnTo>
                    <a:lnTo>
                      <a:pt x="113" y="12"/>
                    </a:lnTo>
                    <a:lnTo>
                      <a:pt x="107" y="9"/>
                    </a:lnTo>
                    <a:lnTo>
                      <a:pt x="100" y="5"/>
                    </a:lnTo>
                    <a:lnTo>
                      <a:pt x="94" y="3"/>
                    </a:lnTo>
                    <a:lnTo>
                      <a:pt x="87" y="1"/>
                    </a:lnTo>
                    <a:lnTo>
                      <a:pt x="80" y="0"/>
                    </a:lnTo>
                    <a:lnTo>
                      <a:pt x="72" y="0"/>
                    </a:lnTo>
                    <a:lnTo>
                      <a:pt x="65" y="0"/>
                    </a:lnTo>
                    <a:lnTo>
                      <a:pt x="58" y="1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9"/>
                    </a:lnTo>
                    <a:lnTo>
                      <a:pt x="32" y="12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6" y="26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6" y="44"/>
                    </a:lnTo>
                    <a:lnTo>
                      <a:pt x="3" y="51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95"/>
                    </a:lnTo>
                    <a:lnTo>
                      <a:pt x="6" y="101"/>
                    </a:lnTo>
                    <a:lnTo>
                      <a:pt x="9" y="108"/>
                    </a:lnTo>
                    <a:lnTo>
                      <a:pt x="12" y="113"/>
                    </a:lnTo>
                    <a:lnTo>
                      <a:pt x="16" y="118"/>
                    </a:lnTo>
                    <a:lnTo>
                      <a:pt x="21" y="124"/>
                    </a:lnTo>
                    <a:lnTo>
                      <a:pt x="26" y="128"/>
                    </a:lnTo>
                    <a:lnTo>
                      <a:pt x="32" y="133"/>
                    </a:lnTo>
                    <a:lnTo>
                      <a:pt x="38" y="136"/>
                    </a:lnTo>
                    <a:lnTo>
                      <a:pt x="44" y="139"/>
                    </a:lnTo>
                    <a:lnTo>
                      <a:pt x="50" y="142"/>
                    </a:lnTo>
                    <a:lnTo>
                      <a:pt x="58" y="143"/>
                    </a:lnTo>
                    <a:lnTo>
                      <a:pt x="65" y="145"/>
                    </a:lnTo>
                    <a:lnTo>
                      <a:pt x="72" y="146"/>
                    </a:lnTo>
                    <a:close/>
                  </a:path>
                </a:pathLst>
              </a:custGeom>
              <a:solidFill>
                <a:srgbClr val="AEB4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1" name="Freeform 31"/>
              <p:cNvSpPr>
                <a:spLocks noEditPoints="1"/>
              </p:cNvSpPr>
              <p:nvPr/>
            </p:nvSpPr>
            <p:spPr bwMode="auto">
              <a:xfrm>
                <a:off x="1134" y="665"/>
                <a:ext cx="48" cy="49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81" y="0"/>
                  </a:cxn>
                  <a:cxn ang="0">
                    <a:pos x="88" y="1"/>
                  </a:cxn>
                  <a:cxn ang="0">
                    <a:pos x="95" y="3"/>
                  </a:cxn>
                  <a:cxn ang="0">
                    <a:pos x="101" y="5"/>
                  </a:cxn>
                  <a:cxn ang="0">
                    <a:pos x="108" y="9"/>
                  </a:cxn>
                  <a:cxn ang="0">
                    <a:pos x="114" y="12"/>
                  </a:cxn>
                  <a:cxn ang="0">
                    <a:pos x="120" y="16"/>
                  </a:cxn>
                  <a:cxn ang="0">
                    <a:pos x="125" y="21"/>
                  </a:cxn>
                  <a:cxn ang="0">
                    <a:pos x="130" y="26"/>
                  </a:cxn>
                  <a:cxn ang="0">
                    <a:pos x="134" y="31"/>
                  </a:cxn>
                  <a:cxn ang="0">
                    <a:pos x="137" y="38"/>
                  </a:cxn>
                  <a:cxn ang="0">
                    <a:pos x="140" y="44"/>
                  </a:cxn>
                  <a:cxn ang="0">
                    <a:pos x="143" y="51"/>
                  </a:cxn>
                  <a:cxn ang="0">
                    <a:pos x="145" y="58"/>
                  </a:cxn>
                  <a:cxn ang="0">
                    <a:pos x="146" y="65"/>
                  </a:cxn>
                  <a:cxn ang="0">
                    <a:pos x="146" y="73"/>
                  </a:cxn>
                  <a:cxn ang="0">
                    <a:pos x="146" y="80"/>
                  </a:cxn>
                  <a:cxn ang="0">
                    <a:pos x="145" y="87"/>
                  </a:cxn>
                  <a:cxn ang="0">
                    <a:pos x="143" y="95"/>
                  </a:cxn>
                  <a:cxn ang="0">
                    <a:pos x="140" y="101"/>
                  </a:cxn>
                  <a:cxn ang="0">
                    <a:pos x="137" y="108"/>
                  </a:cxn>
                  <a:cxn ang="0">
                    <a:pos x="134" y="113"/>
                  </a:cxn>
                  <a:cxn ang="0">
                    <a:pos x="130" y="118"/>
                  </a:cxn>
                  <a:cxn ang="0">
                    <a:pos x="125" y="124"/>
                  </a:cxn>
                  <a:cxn ang="0">
                    <a:pos x="120" y="128"/>
                  </a:cxn>
                  <a:cxn ang="0">
                    <a:pos x="114" y="133"/>
                  </a:cxn>
                  <a:cxn ang="0">
                    <a:pos x="108" y="136"/>
                  </a:cxn>
                  <a:cxn ang="0">
                    <a:pos x="101" y="139"/>
                  </a:cxn>
                  <a:cxn ang="0">
                    <a:pos x="95" y="142"/>
                  </a:cxn>
                  <a:cxn ang="0">
                    <a:pos x="88" y="143"/>
                  </a:cxn>
                  <a:cxn ang="0">
                    <a:pos x="81" y="145"/>
                  </a:cxn>
                  <a:cxn ang="0">
                    <a:pos x="73" y="146"/>
                  </a:cxn>
                  <a:cxn ang="0">
                    <a:pos x="72" y="145"/>
                  </a:cxn>
                  <a:cxn ang="0">
                    <a:pos x="70" y="145"/>
                  </a:cxn>
                  <a:cxn ang="0">
                    <a:pos x="70" y="0"/>
                  </a:cxn>
                  <a:cxn ang="0">
                    <a:pos x="72" y="0"/>
                  </a:cxn>
                  <a:cxn ang="0">
                    <a:pos x="73" y="0"/>
                  </a:cxn>
                  <a:cxn ang="0">
                    <a:pos x="1" y="77"/>
                  </a:cxn>
                  <a:cxn ang="0">
                    <a:pos x="1" y="75"/>
                  </a:cxn>
                  <a:cxn ang="0">
                    <a:pos x="0" y="73"/>
                  </a:cxn>
                  <a:cxn ang="0">
                    <a:pos x="1" y="69"/>
                  </a:cxn>
                  <a:cxn ang="0">
                    <a:pos x="1" y="67"/>
                  </a:cxn>
                  <a:cxn ang="0">
                    <a:pos x="1" y="77"/>
                  </a:cxn>
                </a:cxnLst>
                <a:rect l="0" t="0" r="r" b="b"/>
                <a:pathLst>
                  <a:path w="146" h="146">
                    <a:moveTo>
                      <a:pt x="73" y="0"/>
                    </a:moveTo>
                    <a:lnTo>
                      <a:pt x="81" y="0"/>
                    </a:lnTo>
                    <a:lnTo>
                      <a:pt x="88" y="1"/>
                    </a:lnTo>
                    <a:lnTo>
                      <a:pt x="95" y="3"/>
                    </a:lnTo>
                    <a:lnTo>
                      <a:pt x="101" y="5"/>
                    </a:lnTo>
                    <a:lnTo>
                      <a:pt x="108" y="9"/>
                    </a:lnTo>
                    <a:lnTo>
                      <a:pt x="114" y="12"/>
                    </a:lnTo>
                    <a:lnTo>
                      <a:pt x="120" y="16"/>
                    </a:lnTo>
                    <a:lnTo>
                      <a:pt x="125" y="21"/>
                    </a:lnTo>
                    <a:lnTo>
                      <a:pt x="130" y="26"/>
                    </a:lnTo>
                    <a:lnTo>
                      <a:pt x="134" y="31"/>
                    </a:lnTo>
                    <a:lnTo>
                      <a:pt x="137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5" y="58"/>
                    </a:lnTo>
                    <a:lnTo>
                      <a:pt x="146" y="65"/>
                    </a:lnTo>
                    <a:lnTo>
                      <a:pt x="146" y="73"/>
                    </a:lnTo>
                    <a:lnTo>
                      <a:pt x="146" y="80"/>
                    </a:lnTo>
                    <a:lnTo>
                      <a:pt x="145" y="87"/>
                    </a:lnTo>
                    <a:lnTo>
                      <a:pt x="143" y="95"/>
                    </a:lnTo>
                    <a:lnTo>
                      <a:pt x="140" y="101"/>
                    </a:lnTo>
                    <a:lnTo>
                      <a:pt x="137" y="108"/>
                    </a:lnTo>
                    <a:lnTo>
                      <a:pt x="134" y="113"/>
                    </a:lnTo>
                    <a:lnTo>
                      <a:pt x="130" y="118"/>
                    </a:lnTo>
                    <a:lnTo>
                      <a:pt x="125" y="124"/>
                    </a:lnTo>
                    <a:lnTo>
                      <a:pt x="120" y="128"/>
                    </a:lnTo>
                    <a:lnTo>
                      <a:pt x="114" y="133"/>
                    </a:lnTo>
                    <a:lnTo>
                      <a:pt x="108" y="136"/>
                    </a:lnTo>
                    <a:lnTo>
                      <a:pt x="101" y="139"/>
                    </a:lnTo>
                    <a:lnTo>
                      <a:pt x="95" y="142"/>
                    </a:lnTo>
                    <a:lnTo>
                      <a:pt x="88" y="143"/>
                    </a:lnTo>
                    <a:lnTo>
                      <a:pt x="81" y="145"/>
                    </a:lnTo>
                    <a:lnTo>
                      <a:pt x="73" y="146"/>
                    </a:lnTo>
                    <a:lnTo>
                      <a:pt x="72" y="145"/>
                    </a:lnTo>
                    <a:lnTo>
                      <a:pt x="70" y="145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close/>
                    <a:moveTo>
                      <a:pt x="1" y="77"/>
                    </a:moveTo>
                    <a:lnTo>
                      <a:pt x="1" y="75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AEB4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2" name="Freeform 32"/>
              <p:cNvSpPr>
                <a:spLocks/>
              </p:cNvSpPr>
              <p:nvPr/>
            </p:nvSpPr>
            <p:spPr bwMode="auto">
              <a:xfrm>
                <a:off x="1134" y="665"/>
                <a:ext cx="46" cy="47"/>
              </a:xfrm>
              <a:custGeom>
                <a:avLst/>
                <a:gdLst/>
                <a:ahLst/>
                <a:cxnLst>
                  <a:cxn ang="0">
                    <a:pos x="77" y="139"/>
                  </a:cxn>
                  <a:cxn ang="0">
                    <a:pos x="91" y="136"/>
                  </a:cxn>
                  <a:cxn ang="0">
                    <a:pos x="103" y="130"/>
                  </a:cxn>
                  <a:cxn ang="0">
                    <a:pos x="114" y="124"/>
                  </a:cxn>
                  <a:cxn ang="0">
                    <a:pos x="124" y="114"/>
                  </a:cxn>
                  <a:cxn ang="0">
                    <a:pos x="132" y="103"/>
                  </a:cxn>
                  <a:cxn ang="0">
                    <a:pos x="137" y="90"/>
                  </a:cxn>
                  <a:cxn ang="0">
                    <a:pos x="140" y="77"/>
                  </a:cxn>
                  <a:cxn ang="0">
                    <a:pos x="140" y="63"/>
                  </a:cxn>
                  <a:cxn ang="0">
                    <a:pos x="137" y="49"/>
                  </a:cxn>
                  <a:cxn ang="0">
                    <a:pos x="132" y="37"/>
                  </a:cxn>
                  <a:cxn ang="0">
                    <a:pos x="124" y="25"/>
                  </a:cxn>
                  <a:cxn ang="0">
                    <a:pos x="114" y="16"/>
                  </a:cxn>
                  <a:cxn ang="0">
                    <a:pos x="103" y="9"/>
                  </a:cxn>
                  <a:cxn ang="0">
                    <a:pos x="91" y="3"/>
                  </a:cxn>
                  <a:cxn ang="0">
                    <a:pos x="77" y="0"/>
                  </a:cxn>
                  <a:cxn ang="0">
                    <a:pos x="63" y="0"/>
                  </a:cxn>
                  <a:cxn ang="0">
                    <a:pos x="50" y="3"/>
                  </a:cxn>
                  <a:cxn ang="0">
                    <a:pos x="37" y="9"/>
                  </a:cxn>
                  <a:cxn ang="0">
                    <a:pos x="26" y="16"/>
                  </a:cxn>
                  <a:cxn ang="0">
                    <a:pos x="16" y="25"/>
                  </a:cxn>
                  <a:cxn ang="0">
                    <a:pos x="9" y="37"/>
                  </a:cxn>
                  <a:cxn ang="0">
                    <a:pos x="3" y="49"/>
                  </a:cxn>
                  <a:cxn ang="0">
                    <a:pos x="1" y="63"/>
                  </a:cxn>
                  <a:cxn ang="0">
                    <a:pos x="1" y="77"/>
                  </a:cxn>
                  <a:cxn ang="0">
                    <a:pos x="3" y="90"/>
                  </a:cxn>
                  <a:cxn ang="0">
                    <a:pos x="9" y="103"/>
                  </a:cxn>
                  <a:cxn ang="0">
                    <a:pos x="16" y="114"/>
                  </a:cxn>
                  <a:cxn ang="0">
                    <a:pos x="26" y="124"/>
                  </a:cxn>
                  <a:cxn ang="0">
                    <a:pos x="37" y="130"/>
                  </a:cxn>
                  <a:cxn ang="0">
                    <a:pos x="50" y="136"/>
                  </a:cxn>
                  <a:cxn ang="0">
                    <a:pos x="63" y="139"/>
                  </a:cxn>
                </a:cxnLst>
                <a:rect l="0" t="0" r="r" b="b"/>
                <a:pathLst>
                  <a:path w="140" h="139">
                    <a:moveTo>
                      <a:pt x="71" y="139"/>
                    </a:moveTo>
                    <a:lnTo>
                      <a:pt x="77" y="139"/>
                    </a:lnTo>
                    <a:lnTo>
                      <a:pt x="85" y="138"/>
                    </a:lnTo>
                    <a:lnTo>
                      <a:pt x="91" y="136"/>
                    </a:lnTo>
                    <a:lnTo>
                      <a:pt x="98" y="134"/>
                    </a:lnTo>
                    <a:lnTo>
                      <a:pt x="103" y="130"/>
                    </a:lnTo>
                    <a:lnTo>
                      <a:pt x="110" y="127"/>
                    </a:lnTo>
                    <a:lnTo>
                      <a:pt x="114" y="124"/>
                    </a:lnTo>
                    <a:lnTo>
                      <a:pt x="120" y="118"/>
                    </a:lnTo>
                    <a:lnTo>
                      <a:pt x="124" y="114"/>
                    </a:lnTo>
                    <a:lnTo>
                      <a:pt x="128" y="109"/>
                    </a:lnTo>
                    <a:lnTo>
                      <a:pt x="132" y="103"/>
                    </a:lnTo>
                    <a:lnTo>
                      <a:pt x="135" y="97"/>
                    </a:lnTo>
                    <a:lnTo>
                      <a:pt x="137" y="90"/>
                    </a:lnTo>
                    <a:lnTo>
                      <a:pt x="139" y="84"/>
                    </a:lnTo>
                    <a:lnTo>
                      <a:pt x="140" y="77"/>
                    </a:lnTo>
                    <a:lnTo>
                      <a:pt x="140" y="69"/>
                    </a:lnTo>
                    <a:lnTo>
                      <a:pt x="140" y="63"/>
                    </a:lnTo>
                    <a:lnTo>
                      <a:pt x="139" y="55"/>
                    </a:lnTo>
                    <a:lnTo>
                      <a:pt x="137" y="49"/>
                    </a:lnTo>
                    <a:lnTo>
                      <a:pt x="135" y="42"/>
                    </a:lnTo>
                    <a:lnTo>
                      <a:pt x="132" y="37"/>
                    </a:lnTo>
                    <a:lnTo>
                      <a:pt x="128" y="30"/>
                    </a:lnTo>
                    <a:lnTo>
                      <a:pt x="124" y="25"/>
                    </a:lnTo>
                    <a:lnTo>
                      <a:pt x="120" y="21"/>
                    </a:lnTo>
                    <a:lnTo>
                      <a:pt x="114" y="16"/>
                    </a:lnTo>
                    <a:lnTo>
                      <a:pt x="110" y="12"/>
                    </a:lnTo>
                    <a:lnTo>
                      <a:pt x="103" y="9"/>
                    </a:lnTo>
                    <a:lnTo>
                      <a:pt x="98" y="5"/>
                    </a:lnTo>
                    <a:lnTo>
                      <a:pt x="91" y="3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7" y="1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7" y="9"/>
                    </a:lnTo>
                    <a:lnTo>
                      <a:pt x="32" y="12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6" y="25"/>
                    </a:lnTo>
                    <a:lnTo>
                      <a:pt x="12" y="30"/>
                    </a:lnTo>
                    <a:lnTo>
                      <a:pt x="9" y="37"/>
                    </a:lnTo>
                    <a:lnTo>
                      <a:pt x="7" y="42"/>
                    </a:lnTo>
                    <a:lnTo>
                      <a:pt x="3" y="49"/>
                    </a:lnTo>
                    <a:lnTo>
                      <a:pt x="2" y="55"/>
                    </a:lnTo>
                    <a:lnTo>
                      <a:pt x="1" y="63"/>
                    </a:lnTo>
                    <a:lnTo>
                      <a:pt x="0" y="69"/>
                    </a:lnTo>
                    <a:lnTo>
                      <a:pt x="1" y="77"/>
                    </a:lnTo>
                    <a:lnTo>
                      <a:pt x="2" y="84"/>
                    </a:lnTo>
                    <a:lnTo>
                      <a:pt x="3" y="90"/>
                    </a:lnTo>
                    <a:lnTo>
                      <a:pt x="7" y="97"/>
                    </a:lnTo>
                    <a:lnTo>
                      <a:pt x="9" y="103"/>
                    </a:lnTo>
                    <a:lnTo>
                      <a:pt x="12" y="109"/>
                    </a:lnTo>
                    <a:lnTo>
                      <a:pt x="16" y="114"/>
                    </a:lnTo>
                    <a:lnTo>
                      <a:pt x="21" y="118"/>
                    </a:lnTo>
                    <a:lnTo>
                      <a:pt x="26" y="124"/>
                    </a:lnTo>
                    <a:lnTo>
                      <a:pt x="32" y="127"/>
                    </a:lnTo>
                    <a:lnTo>
                      <a:pt x="37" y="130"/>
                    </a:lnTo>
                    <a:lnTo>
                      <a:pt x="44" y="134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3" y="139"/>
                    </a:lnTo>
                    <a:lnTo>
                      <a:pt x="71" y="139"/>
                    </a:lnTo>
                    <a:close/>
                  </a:path>
                </a:pathLst>
              </a:custGeom>
              <a:solidFill>
                <a:srgbClr val="9395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3" name="Freeform 33"/>
              <p:cNvSpPr>
                <a:spLocks/>
              </p:cNvSpPr>
              <p:nvPr/>
            </p:nvSpPr>
            <p:spPr bwMode="auto">
              <a:xfrm>
                <a:off x="1156" y="665"/>
                <a:ext cx="24" cy="4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7" y="1"/>
                  </a:cxn>
                  <a:cxn ang="0">
                    <a:pos x="23" y="3"/>
                  </a:cxn>
                  <a:cxn ang="0">
                    <a:pos x="30" y="5"/>
                  </a:cxn>
                  <a:cxn ang="0">
                    <a:pos x="35" y="9"/>
                  </a:cxn>
                  <a:cxn ang="0">
                    <a:pos x="41" y="12"/>
                  </a:cxn>
                  <a:cxn ang="0">
                    <a:pos x="46" y="16"/>
                  </a:cxn>
                  <a:cxn ang="0">
                    <a:pos x="52" y="21"/>
                  </a:cxn>
                  <a:cxn ang="0">
                    <a:pos x="56" y="25"/>
                  </a:cxn>
                  <a:cxn ang="0">
                    <a:pos x="60" y="30"/>
                  </a:cxn>
                  <a:cxn ang="0">
                    <a:pos x="64" y="37"/>
                  </a:cxn>
                  <a:cxn ang="0">
                    <a:pos x="67" y="42"/>
                  </a:cxn>
                  <a:cxn ang="0">
                    <a:pos x="69" y="49"/>
                  </a:cxn>
                  <a:cxn ang="0">
                    <a:pos x="71" y="55"/>
                  </a:cxn>
                  <a:cxn ang="0">
                    <a:pos x="72" y="63"/>
                  </a:cxn>
                  <a:cxn ang="0">
                    <a:pos x="72" y="69"/>
                  </a:cxn>
                  <a:cxn ang="0">
                    <a:pos x="72" y="77"/>
                  </a:cxn>
                  <a:cxn ang="0">
                    <a:pos x="71" y="84"/>
                  </a:cxn>
                  <a:cxn ang="0">
                    <a:pos x="69" y="90"/>
                  </a:cxn>
                  <a:cxn ang="0">
                    <a:pos x="67" y="97"/>
                  </a:cxn>
                  <a:cxn ang="0">
                    <a:pos x="64" y="103"/>
                  </a:cxn>
                  <a:cxn ang="0">
                    <a:pos x="60" y="109"/>
                  </a:cxn>
                  <a:cxn ang="0">
                    <a:pos x="56" y="114"/>
                  </a:cxn>
                  <a:cxn ang="0">
                    <a:pos x="52" y="118"/>
                  </a:cxn>
                  <a:cxn ang="0">
                    <a:pos x="46" y="124"/>
                  </a:cxn>
                  <a:cxn ang="0">
                    <a:pos x="41" y="127"/>
                  </a:cxn>
                  <a:cxn ang="0">
                    <a:pos x="35" y="130"/>
                  </a:cxn>
                  <a:cxn ang="0">
                    <a:pos x="30" y="134"/>
                  </a:cxn>
                  <a:cxn ang="0">
                    <a:pos x="23" y="136"/>
                  </a:cxn>
                  <a:cxn ang="0">
                    <a:pos x="17" y="138"/>
                  </a:cxn>
                  <a:cxn ang="0">
                    <a:pos x="9" y="139"/>
                  </a:cxn>
                  <a:cxn ang="0">
                    <a:pos x="3" y="139"/>
                  </a:cxn>
                  <a:cxn ang="0">
                    <a:pos x="1" y="139"/>
                  </a:cxn>
                  <a:cxn ang="0">
                    <a:pos x="0" y="139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72" h="139">
                    <a:moveTo>
                      <a:pt x="3" y="0"/>
                    </a:moveTo>
                    <a:lnTo>
                      <a:pt x="9" y="0"/>
                    </a:lnTo>
                    <a:lnTo>
                      <a:pt x="17" y="1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5" y="9"/>
                    </a:lnTo>
                    <a:lnTo>
                      <a:pt x="41" y="12"/>
                    </a:lnTo>
                    <a:lnTo>
                      <a:pt x="46" y="16"/>
                    </a:lnTo>
                    <a:lnTo>
                      <a:pt x="52" y="21"/>
                    </a:lnTo>
                    <a:lnTo>
                      <a:pt x="56" y="25"/>
                    </a:lnTo>
                    <a:lnTo>
                      <a:pt x="60" y="30"/>
                    </a:lnTo>
                    <a:lnTo>
                      <a:pt x="64" y="37"/>
                    </a:lnTo>
                    <a:lnTo>
                      <a:pt x="67" y="42"/>
                    </a:lnTo>
                    <a:lnTo>
                      <a:pt x="69" y="49"/>
                    </a:lnTo>
                    <a:lnTo>
                      <a:pt x="71" y="55"/>
                    </a:lnTo>
                    <a:lnTo>
                      <a:pt x="72" y="63"/>
                    </a:lnTo>
                    <a:lnTo>
                      <a:pt x="72" y="69"/>
                    </a:lnTo>
                    <a:lnTo>
                      <a:pt x="72" y="77"/>
                    </a:lnTo>
                    <a:lnTo>
                      <a:pt x="71" y="84"/>
                    </a:lnTo>
                    <a:lnTo>
                      <a:pt x="69" y="90"/>
                    </a:lnTo>
                    <a:lnTo>
                      <a:pt x="67" y="97"/>
                    </a:lnTo>
                    <a:lnTo>
                      <a:pt x="64" y="103"/>
                    </a:lnTo>
                    <a:lnTo>
                      <a:pt x="60" y="109"/>
                    </a:lnTo>
                    <a:lnTo>
                      <a:pt x="56" y="114"/>
                    </a:lnTo>
                    <a:lnTo>
                      <a:pt x="52" y="118"/>
                    </a:lnTo>
                    <a:lnTo>
                      <a:pt x="46" y="124"/>
                    </a:lnTo>
                    <a:lnTo>
                      <a:pt x="41" y="127"/>
                    </a:lnTo>
                    <a:lnTo>
                      <a:pt x="35" y="130"/>
                    </a:lnTo>
                    <a:lnTo>
                      <a:pt x="30" y="134"/>
                    </a:lnTo>
                    <a:lnTo>
                      <a:pt x="23" y="136"/>
                    </a:lnTo>
                    <a:lnTo>
                      <a:pt x="17" y="138"/>
                    </a:lnTo>
                    <a:lnTo>
                      <a:pt x="9" y="139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0" y="139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A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4" name="Group 34"/>
            <p:cNvGrpSpPr>
              <a:grpSpLocks noChangeAspect="1"/>
            </p:cNvGrpSpPr>
            <p:nvPr/>
          </p:nvGrpSpPr>
          <p:grpSpPr bwMode="auto">
            <a:xfrm>
              <a:off x="4732" y="3690"/>
              <a:ext cx="262" cy="191"/>
              <a:chOff x="1247" y="2160"/>
              <a:chExt cx="415" cy="374"/>
            </a:xfrm>
          </p:grpSpPr>
          <p:sp>
            <p:nvSpPr>
              <p:cNvPr id="3614755" name="AutoShape 35"/>
              <p:cNvSpPr>
                <a:spLocks noChangeAspect="1" noChangeArrowheads="1" noTextEdit="1"/>
              </p:cNvSpPr>
              <p:nvPr/>
            </p:nvSpPr>
            <p:spPr bwMode="auto">
              <a:xfrm>
                <a:off x="1247" y="2160"/>
                <a:ext cx="415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6" name="Freeform 36"/>
              <p:cNvSpPr>
                <a:spLocks/>
              </p:cNvSpPr>
              <p:nvPr/>
            </p:nvSpPr>
            <p:spPr bwMode="auto">
              <a:xfrm>
                <a:off x="1247" y="2387"/>
                <a:ext cx="95" cy="74"/>
              </a:xfrm>
              <a:custGeom>
                <a:avLst/>
                <a:gdLst/>
                <a:ahLst/>
                <a:cxnLst>
                  <a:cxn ang="0">
                    <a:pos x="179" y="145"/>
                  </a:cxn>
                  <a:cxn ang="0">
                    <a:pos x="164" y="137"/>
                  </a:cxn>
                  <a:cxn ang="0">
                    <a:pos x="149" y="137"/>
                  </a:cxn>
                  <a:cxn ang="0">
                    <a:pos x="135" y="146"/>
                  </a:cxn>
                  <a:cxn ang="0">
                    <a:pos x="127" y="153"/>
                  </a:cxn>
                  <a:cxn ang="0">
                    <a:pos x="119" y="166"/>
                  </a:cxn>
                  <a:cxn ang="0">
                    <a:pos x="110" y="182"/>
                  </a:cxn>
                  <a:cxn ang="0">
                    <a:pos x="98" y="199"/>
                  </a:cxn>
                  <a:cxn ang="0">
                    <a:pos x="86" y="212"/>
                  </a:cxn>
                  <a:cxn ang="0">
                    <a:pos x="74" y="219"/>
                  </a:cxn>
                  <a:cxn ang="0">
                    <a:pos x="61" y="222"/>
                  </a:cxn>
                  <a:cxn ang="0">
                    <a:pos x="49" y="219"/>
                  </a:cxn>
                  <a:cxn ang="0">
                    <a:pos x="38" y="210"/>
                  </a:cxn>
                  <a:cxn ang="0">
                    <a:pos x="27" y="197"/>
                  </a:cxn>
                  <a:cxn ang="0">
                    <a:pos x="17" y="182"/>
                  </a:cxn>
                  <a:cxn ang="0">
                    <a:pos x="10" y="163"/>
                  </a:cxn>
                  <a:cxn ang="0">
                    <a:pos x="4" y="143"/>
                  </a:cxn>
                  <a:cxn ang="0">
                    <a:pos x="1" y="122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2" y="87"/>
                  </a:cxn>
                  <a:cxn ang="0">
                    <a:pos x="6" y="80"/>
                  </a:cxn>
                  <a:cxn ang="0">
                    <a:pos x="11" y="73"/>
                  </a:cxn>
                  <a:cxn ang="0">
                    <a:pos x="18" y="66"/>
                  </a:cxn>
                  <a:cxn ang="0">
                    <a:pos x="27" y="57"/>
                  </a:cxn>
                  <a:cxn ang="0">
                    <a:pos x="37" y="43"/>
                  </a:cxn>
                  <a:cxn ang="0">
                    <a:pos x="48" y="25"/>
                  </a:cxn>
                  <a:cxn ang="0">
                    <a:pos x="60" y="0"/>
                  </a:cxn>
                  <a:cxn ang="0">
                    <a:pos x="59" y="27"/>
                  </a:cxn>
                  <a:cxn ang="0">
                    <a:pos x="48" y="46"/>
                  </a:cxn>
                  <a:cxn ang="0">
                    <a:pos x="39" y="59"/>
                  </a:cxn>
                  <a:cxn ang="0">
                    <a:pos x="31" y="66"/>
                  </a:cxn>
                  <a:cxn ang="0">
                    <a:pos x="25" y="73"/>
                  </a:cxn>
                  <a:cxn ang="0">
                    <a:pos x="20" y="80"/>
                  </a:cxn>
                  <a:cxn ang="0">
                    <a:pos x="18" y="89"/>
                  </a:cxn>
                  <a:cxn ang="0">
                    <a:pos x="18" y="102"/>
                  </a:cxn>
                  <a:cxn ang="0">
                    <a:pos x="20" y="116"/>
                  </a:cxn>
                  <a:cxn ang="0">
                    <a:pos x="25" y="137"/>
                  </a:cxn>
                  <a:cxn ang="0">
                    <a:pos x="32" y="157"/>
                  </a:cxn>
                  <a:cxn ang="0">
                    <a:pos x="41" y="173"/>
                  </a:cxn>
                  <a:cxn ang="0">
                    <a:pos x="52" y="184"/>
                  </a:cxn>
                  <a:cxn ang="0">
                    <a:pos x="63" y="192"/>
                  </a:cxn>
                  <a:cxn ang="0">
                    <a:pos x="77" y="192"/>
                  </a:cxn>
                  <a:cxn ang="0">
                    <a:pos x="88" y="186"/>
                  </a:cxn>
                  <a:cxn ang="0">
                    <a:pos x="101" y="172"/>
                  </a:cxn>
                  <a:cxn ang="0">
                    <a:pos x="113" y="156"/>
                  </a:cxn>
                  <a:cxn ang="0">
                    <a:pos x="122" y="140"/>
                  </a:cxn>
                  <a:cxn ang="0">
                    <a:pos x="132" y="130"/>
                  </a:cxn>
                  <a:cxn ang="0">
                    <a:pos x="142" y="123"/>
                  </a:cxn>
                  <a:cxn ang="0">
                    <a:pos x="156" y="122"/>
                  </a:cxn>
                  <a:cxn ang="0">
                    <a:pos x="170" y="130"/>
                  </a:cxn>
                </a:cxnLst>
                <a:rect l="0" t="0" r="r" b="b"/>
                <a:pathLst>
                  <a:path w="190" h="222">
                    <a:moveTo>
                      <a:pt x="190" y="156"/>
                    </a:moveTo>
                    <a:lnTo>
                      <a:pt x="186" y="152"/>
                    </a:lnTo>
                    <a:lnTo>
                      <a:pt x="182" y="147"/>
                    </a:lnTo>
                    <a:lnTo>
                      <a:pt x="179" y="145"/>
                    </a:lnTo>
                    <a:lnTo>
                      <a:pt x="175" y="142"/>
                    </a:lnTo>
                    <a:lnTo>
                      <a:pt x="171" y="139"/>
                    </a:lnTo>
                    <a:lnTo>
                      <a:pt x="168" y="137"/>
                    </a:lnTo>
                    <a:lnTo>
                      <a:pt x="164" y="137"/>
                    </a:lnTo>
                    <a:lnTo>
                      <a:pt x="160" y="136"/>
                    </a:lnTo>
                    <a:lnTo>
                      <a:pt x="157" y="136"/>
                    </a:lnTo>
                    <a:lnTo>
                      <a:pt x="152" y="137"/>
                    </a:lnTo>
                    <a:lnTo>
                      <a:pt x="149" y="137"/>
                    </a:lnTo>
                    <a:lnTo>
                      <a:pt x="145" y="139"/>
                    </a:lnTo>
                    <a:lnTo>
                      <a:pt x="142" y="140"/>
                    </a:lnTo>
                    <a:lnTo>
                      <a:pt x="138" y="143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2" y="147"/>
                    </a:lnTo>
                    <a:lnTo>
                      <a:pt x="130" y="150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3" y="159"/>
                    </a:lnTo>
                    <a:lnTo>
                      <a:pt x="121" y="163"/>
                    </a:lnTo>
                    <a:lnTo>
                      <a:pt x="119" y="166"/>
                    </a:lnTo>
                    <a:lnTo>
                      <a:pt x="116" y="170"/>
                    </a:lnTo>
                    <a:lnTo>
                      <a:pt x="114" y="174"/>
                    </a:lnTo>
                    <a:lnTo>
                      <a:pt x="112" y="179"/>
                    </a:lnTo>
                    <a:lnTo>
                      <a:pt x="110" y="182"/>
                    </a:lnTo>
                    <a:lnTo>
                      <a:pt x="106" y="186"/>
                    </a:lnTo>
                    <a:lnTo>
                      <a:pt x="104" y="190"/>
                    </a:lnTo>
                    <a:lnTo>
                      <a:pt x="101" y="194"/>
                    </a:lnTo>
                    <a:lnTo>
                      <a:pt x="98" y="199"/>
                    </a:lnTo>
                    <a:lnTo>
                      <a:pt x="95" y="202"/>
                    </a:lnTo>
                    <a:lnTo>
                      <a:pt x="92" y="206"/>
                    </a:lnTo>
                    <a:lnTo>
                      <a:pt x="89" y="209"/>
                    </a:lnTo>
                    <a:lnTo>
                      <a:pt x="86" y="212"/>
                    </a:lnTo>
                    <a:lnTo>
                      <a:pt x="82" y="214"/>
                    </a:lnTo>
                    <a:lnTo>
                      <a:pt x="78" y="217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71" y="220"/>
                    </a:lnTo>
                    <a:lnTo>
                      <a:pt x="68" y="222"/>
                    </a:lnTo>
                    <a:lnTo>
                      <a:pt x="64" y="222"/>
                    </a:lnTo>
                    <a:lnTo>
                      <a:pt x="61" y="222"/>
                    </a:lnTo>
                    <a:lnTo>
                      <a:pt x="58" y="222"/>
                    </a:lnTo>
                    <a:lnTo>
                      <a:pt x="55" y="220"/>
                    </a:lnTo>
                    <a:lnTo>
                      <a:pt x="52" y="220"/>
                    </a:lnTo>
                    <a:lnTo>
                      <a:pt x="49" y="219"/>
                    </a:lnTo>
                    <a:lnTo>
                      <a:pt x="46" y="217"/>
                    </a:lnTo>
                    <a:lnTo>
                      <a:pt x="43" y="214"/>
                    </a:lnTo>
                    <a:lnTo>
                      <a:pt x="40" y="213"/>
                    </a:lnTo>
                    <a:lnTo>
                      <a:pt x="38" y="210"/>
                    </a:lnTo>
                    <a:lnTo>
                      <a:pt x="35" y="207"/>
                    </a:lnTo>
                    <a:lnTo>
                      <a:pt x="32" y="204"/>
                    </a:lnTo>
                    <a:lnTo>
                      <a:pt x="30" y="202"/>
                    </a:lnTo>
                    <a:lnTo>
                      <a:pt x="27" y="197"/>
                    </a:lnTo>
                    <a:lnTo>
                      <a:pt x="25" y="194"/>
                    </a:lnTo>
                    <a:lnTo>
                      <a:pt x="23" y="190"/>
                    </a:lnTo>
                    <a:lnTo>
                      <a:pt x="19" y="186"/>
                    </a:lnTo>
                    <a:lnTo>
                      <a:pt x="17" y="182"/>
                    </a:lnTo>
                    <a:lnTo>
                      <a:pt x="15" y="177"/>
                    </a:lnTo>
                    <a:lnTo>
                      <a:pt x="13" y="173"/>
                    </a:lnTo>
                    <a:lnTo>
                      <a:pt x="12" y="169"/>
                    </a:lnTo>
                    <a:lnTo>
                      <a:pt x="10" y="163"/>
                    </a:lnTo>
                    <a:lnTo>
                      <a:pt x="8" y="159"/>
                    </a:lnTo>
                    <a:lnTo>
                      <a:pt x="7" y="153"/>
                    </a:lnTo>
                    <a:lnTo>
                      <a:pt x="6" y="149"/>
                    </a:lnTo>
                    <a:lnTo>
                      <a:pt x="4" y="143"/>
                    </a:lnTo>
                    <a:lnTo>
                      <a:pt x="3" y="137"/>
                    </a:lnTo>
                    <a:lnTo>
                      <a:pt x="2" y="132"/>
                    </a:lnTo>
                    <a:lnTo>
                      <a:pt x="2" y="12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3" y="85"/>
                    </a:lnTo>
                    <a:lnTo>
                      <a:pt x="4" y="83"/>
                    </a:lnTo>
                    <a:lnTo>
                      <a:pt x="5" y="82"/>
                    </a:lnTo>
                    <a:lnTo>
                      <a:pt x="6" y="80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1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3" y="62"/>
                    </a:lnTo>
                    <a:lnTo>
                      <a:pt x="25" y="59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4" y="47"/>
                    </a:lnTo>
                    <a:lnTo>
                      <a:pt x="37" y="43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5" y="30"/>
                    </a:lnTo>
                    <a:lnTo>
                      <a:pt x="48" y="25"/>
                    </a:lnTo>
                    <a:lnTo>
                      <a:pt x="51" y="19"/>
                    </a:lnTo>
                    <a:lnTo>
                      <a:pt x="54" y="13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70" y="9"/>
                    </a:lnTo>
                    <a:lnTo>
                      <a:pt x="67" y="16"/>
                    </a:lnTo>
                    <a:lnTo>
                      <a:pt x="62" y="22"/>
                    </a:lnTo>
                    <a:lnTo>
                      <a:pt x="59" y="27"/>
                    </a:lnTo>
                    <a:lnTo>
                      <a:pt x="57" y="33"/>
                    </a:lnTo>
                    <a:lnTo>
                      <a:pt x="54" y="37"/>
                    </a:lnTo>
                    <a:lnTo>
                      <a:pt x="51" y="42"/>
                    </a:lnTo>
                    <a:lnTo>
                      <a:pt x="48" y="46"/>
                    </a:lnTo>
                    <a:lnTo>
                      <a:pt x="46" y="49"/>
                    </a:lnTo>
                    <a:lnTo>
                      <a:pt x="43" y="53"/>
                    </a:lnTo>
                    <a:lnTo>
                      <a:pt x="41" y="56"/>
                    </a:lnTo>
                    <a:lnTo>
                      <a:pt x="39" y="59"/>
                    </a:lnTo>
                    <a:lnTo>
                      <a:pt x="37" y="60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2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3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2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92"/>
                    </a:lnTo>
                    <a:lnTo>
                      <a:pt x="18" y="95"/>
                    </a:lnTo>
                    <a:lnTo>
                      <a:pt x="18" y="97"/>
                    </a:lnTo>
                    <a:lnTo>
                      <a:pt x="18" y="102"/>
                    </a:lnTo>
                    <a:lnTo>
                      <a:pt x="18" y="105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20" y="116"/>
                    </a:lnTo>
                    <a:lnTo>
                      <a:pt x="20" y="122"/>
                    </a:lnTo>
                    <a:lnTo>
                      <a:pt x="23" y="126"/>
                    </a:lnTo>
                    <a:lnTo>
                      <a:pt x="24" y="132"/>
                    </a:lnTo>
                    <a:lnTo>
                      <a:pt x="25" y="137"/>
                    </a:lnTo>
                    <a:lnTo>
                      <a:pt x="27" y="143"/>
                    </a:lnTo>
                    <a:lnTo>
                      <a:pt x="28" y="147"/>
                    </a:lnTo>
                    <a:lnTo>
                      <a:pt x="30" y="152"/>
                    </a:lnTo>
                    <a:lnTo>
                      <a:pt x="32" y="157"/>
                    </a:lnTo>
                    <a:lnTo>
                      <a:pt x="34" y="162"/>
                    </a:lnTo>
                    <a:lnTo>
                      <a:pt x="36" y="166"/>
                    </a:lnTo>
                    <a:lnTo>
                      <a:pt x="39" y="169"/>
                    </a:lnTo>
                    <a:lnTo>
                      <a:pt x="41" y="173"/>
                    </a:lnTo>
                    <a:lnTo>
                      <a:pt x="44" y="176"/>
                    </a:lnTo>
                    <a:lnTo>
                      <a:pt x="46" y="180"/>
                    </a:lnTo>
                    <a:lnTo>
                      <a:pt x="49" y="183"/>
                    </a:lnTo>
                    <a:lnTo>
                      <a:pt x="52" y="184"/>
                    </a:lnTo>
                    <a:lnTo>
                      <a:pt x="55" y="187"/>
                    </a:lnTo>
                    <a:lnTo>
                      <a:pt x="57" y="189"/>
                    </a:lnTo>
                    <a:lnTo>
                      <a:pt x="60" y="190"/>
                    </a:lnTo>
                    <a:lnTo>
                      <a:pt x="63" y="192"/>
                    </a:lnTo>
                    <a:lnTo>
                      <a:pt x="67" y="193"/>
                    </a:lnTo>
                    <a:lnTo>
                      <a:pt x="71" y="193"/>
                    </a:lnTo>
                    <a:lnTo>
                      <a:pt x="74" y="193"/>
                    </a:lnTo>
                    <a:lnTo>
                      <a:pt x="77" y="192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4" y="189"/>
                    </a:lnTo>
                    <a:lnTo>
                      <a:pt x="88" y="186"/>
                    </a:lnTo>
                    <a:lnTo>
                      <a:pt x="92" y="183"/>
                    </a:lnTo>
                    <a:lnTo>
                      <a:pt x="95" y="179"/>
                    </a:lnTo>
                    <a:lnTo>
                      <a:pt x="98" y="176"/>
                    </a:lnTo>
                    <a:lnTo>
                      <a:pt x="101" y="172"/>
                    </a:lnTo>
                    <a:lnTo>
                      <a:pt x="104" y="167"/>
                    </a:lnTo>
                    <a:lnTo>
                      <a:pt x="107" y="163"/>
                    </a:lnTo>
                    <a:lnTo>
                      <a:pt x="110" y="160"/>
                    </a:lnTo>
                    <a:lnTo>
                      <a:pt x="113" y="156"/>
                    </a:lnTo>
                    <a:lnTo>
                      <a:pt x="115" y="152"/>
                    </a:lnTo>
                    <a:lnTo>
                      <a:pt x="117" y="147"/>
                    </a:lnTo>
                    <a:lnTo>
                      <a:pt x="120" y="145"/>
                    </a:lnTo>
                    <a:lnTo>
                      <a:pt x="122" y="140"/>
                    </a:lnTo>
                    <a:lnTo>
                      <a:pt x="124" y="137"/>
                    </a:lnTo>
                    <a:lnTo>
                      <a:pt x="127" y="135"/>
                    </a:lnTo>
                    <a:lnTo>
                      <a:pt x="129" y="132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5" y="127"/>
                    </a:lnTo>
                    <a:lnTo>
                      <a:pt x="138" y="125"/>
                    </a:lnTo>
                    <a:lnTo>
                      <a:pt x="142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2" y="122"/>
                    </a:lnTo>
                    <a:lnTo>
                      <a:pt x="156" y="122"/>
                    </a:lnTo>
                    <a:lnTo>
                      <a:pt x="160" y="123"/>
                    </a:lnTo>
                    <a:lnTo>
                      <a:pt x="163" y="125"/>
                    </a:lnTo>
                    <a:lnTo>
                      <a:pt x="167" y="127"/>
                    </a:lnTo>
                    <a:lnTo>
                      <a:pt x="170" y="130"/>
                    </a:lnTo>
                    <a:lnTo>
                      <a:pt x="174" y="133"/>
                    </a:lnTo>
                    <a:lnTo>
                      <a:pt x="178" y="139"/>
                    </a:lnTo>
                    <a:lnTo>
                      <a:pt x="190" y="156"/>
                    </a:lnTo>
                    <a:close/>
                  </a:path>
                </a:pathLst>
              </a:custGeom>
              <a:solidFill>
                <a:srgbClr val="536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7" name="Freeform 37"/>
              <p:cNvSpPr>
                <a:spLocks/>
              </p:cNvSpPr>
              <p:nvPr/>
            </p:nvSpPr>
            <p:spPr bwMode="auto">
              <a:xfrm>
                <a:off x="1247" y="2387"/>
                <a:ext cx="95" cy="74"/>
              </a:xfrm>
              <a:custGeom>
                <a:avLst/>
                <a:gdLst/>
                <a:ahLst/>
                <a:cxnLst>
                  <a:cxn ang="0">
                    <a:pos x="179" y="145"/>
                  </a:cxn>
                  <a:cxn ang="0">
                    <a:pos x="164" y="137"/>
                  </a:cxn>
                  <a:cxn ang="0">
                    <a:pos x="149" y="137"/>
                  </a:cxn>
                  <a:cxn ang="0">
                    <a:pos x="135" y="146"/>
                  </a:cxn>
                  <a:cxn ang="0">
                    <a:pos x="127" y="153"/>
                  </a:cxn>
                  <a:cxn ang="0">
                    <a:pos x="119" y="166"/>
                  </a:cxn>
                  <a:cxn ang="0">
                    <a:pos x="110" y="182"/>
                  </a:cxn>
                  <a:cxn ang="0">
                    <a:pos x="98" y="199"/>
                  </a:cxn>
                  <a:cxn ang="0">
                    <a:pos x="86" y="212"/>
                  </a:cxn>
                  <a:cxn ang="0">
                    <a:pos x="74" y="219"/>
                  </a:cxn>
                  <a:cxn ang="0">
                    <a:pos x="61" y="222"/>
                  </a:cxn>
                  <a:cxn ang="0">
                    <a:pos x="49" y="219"/>
                  </a:cxn>
                  <a:cxn ang="0">
                    <a:pos x="38" y="210"/>
                  </a:cxn>
                  <a:cxn ang="0">
                    <a:pos x="27" y="197"/>
                  </a:cxn>
                  <a:cxn ang="0">
                    <a:pos x="17" y="182"/>
                  </a:cxn>
                  <a:cxn ang="0">
                    <a:pos x="10" y="163"/>
                  </a:cxn>
                  <a:cxn ang="0">
                    <a:pos x="4" y="143"/>
                  </a:cxn>
                  <a:cxn ang="0">
                    <a:pos x="1" y="122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2" y="87"/>
                  </a:cxn>
                  <a:cxn ang="0">
                    <a:pos x="6" y="80"/>
                  </a:cxn>
                  <a:cxn ang="0">
                    <a:pos x="11" y="73"/>
                  </a:cxn>
                  <a:cxn ang="0">
                    <a:pos x="18" y="66"/>
                  </a:cxn>
                  <a:cxn ang="0">
                    <a:pos x="27" y="57"/>
                  </a:cxn>
                  <a:cxn ang="0">
                    <a:pos x="37" y="43"/>
                  </a:cxn>
                  <a:cxn ang="0">
                    <a:pos x="48" y="25"/>
                  </a:cxn>
                  <a:cxn ang="0">
                    <a:pos x="60" y="0"/>
                  </a:cxn>
                  <a:cxn ang="0">
                    <a:pos x="59" y="27"/>
                  </a:cxn>
                  <a:cxn ang="0">
                    <a:pos x="48" y="46"/>
                  </a:cxn>
                  <a:cxn ang="0">
                    <a:pos x="39" y="59"/>
                  </a:cxn>
                  <a:cxn ang="0">
                    <a:pos x="31" y="66"/>
                  </a:cxn>
                  <a:cxn ang="0">
                    <a:pos x="25" y="73"/>
                  </a:cxn>
                  <a:cxn ang="0">
                    <a:pos x="20" y="80"/>
                  </a:cxn>
                  <a:cxn ang="0">
                    <a:pos x="18" y="89"/>
                  </a:cxn>
                  <a:cxn ang="0">
                    <a:pos x="18" y="102"/>
                  </a:cxn>
                  <a:cxn ang="0">
                    <a:pos x="20" y="116"/>
                  </a:cxn>
                  <a:cxn ang="0">
                    <a:pos x="25" y="137"/>
                  </a:cxn>
                  <a:cxn ang="0">
                    <a:pos x="32" y="157"/>
                  </a:cxn>
                  <a:cxn ang="0">
                    <a:pos x="41" y="173"/>
                  </a:cxn>
                  <a:cxn ang="0">
                    <a:pos x="52" y="184"/>
                  </a:cxn>
                  <a:cxn ang="0">
                    <a:pos x="63" y="192"/>
                  </a:cxn>
                  <a:cxn ang="0">
                    <a:pos x="77" y="192"/>
                  </a:cxn>
                  <a:cxn ang="0">
                    <a:pos x="88" y="186"/>
                  </a:cxn>
                  <a:cxn ang="0">
                    <a:pos x="101" y="172"/>
                  </a:cxn>
                  <a:cxn ang="0">
                    <a:pos x="113" y="156"/>
                  </a:cxn>
                  <a:cxn ang="0">
                    <a:pos x="122" y="140"/>
                  </a:cxn>
                  <a:cxn ang="0">
                    <a:pos x="132" y="130"/>
                  </a:cxn>
                  <a:cxn ang="0">
                    <a:pos x="142" y="123"/>
                  </a:cxn>
                  <a:cxn ang="0">
                    <a:pos x="156" y="122"/>
                  </a:cxn>
                  <a:cxn ang="0">
                    <a:pos x="170" y="130"/>
                  </a:cxn>
                  <a:cxn ang="0">
                    <a:pos x="190" y="156"/>
                  </a:cxn>
                </a:cxnLst>
                <a:rect l="0" t="0" r="r" b="b"/>
                <a:pathLst>
                  <a:path w="190" h="222">
                    <a:moveTo>
                      <a:pt x="190" y="156"/>
                    </a:moveTo>
                    <a:lnTo>
                      <a:pt x="186" y="152"/>
                    </a:lnTo>
                    <a:lnTo>
                      <a:pt x="182" y="147"/>
                    </a:lnTo>
                    <a:lnTo>
                      <a:pt x="179" y="145"/>
                    </a:lnTo>
                    <a:lnTo>
                      <a:pt x="175" y="142"/>
                    </a:lnTo>
                    <a:lnTo>
                      <a:pt x="171" y="139"/>
                    </a:lnTo>
                    <a:lnTo>
                      <a:pt x="168" y="137"/>
                    </a:lnTo>
                    <a:lnTo>
                      <a:pt x="164" y="137"/>
                    </a:lnTo>
                    <a:lnTo>
                      <a:pt x="160" y="136"/>
                    </a:lnTo>
                    <a:lnTo>
                      <a:pt x="157" y="136"/>
                    </a:lnTo>
                    <a:lnTo>
                      <a:pt x="152" y="137"/>
                    </a:lnTo>
                    <a:lnTo>
                      <a:pt x="149" y="137"/>
                    </a:lnTo>
                    <a:lnTo>
                      <a:pt x="145" y="139"/>
                    </a:lnTo>
                    <a:lnTo>
                      <a:pt x="142" y="140"/>
                    </a:lnTo>
                    <a:lnTo>
                      <a:pt x="138" y="143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2" y="147"/>
                    </a:lnTo>
                    <a:lnTo>
                      <a:pt x="130" y="150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3" y="159"/>
                    </a:lnTo>
                    <a:lnTo>
                      <a:pt x="121" y="163"/>
                    </a:lnTo>
                    <a:lnTo>
                      <a:pt x="119" y="166"/>
                    </a:lnTo>
                    <a:lnTo>
                      <a:pt x="116" y="170"/>
                    </a:lnTo>
                    <a:lnTo>
                      <a:pt x="114" y="174"/>
                    </a:lnTo>
                    <a:lnTo>
                      <a:pt x="112" y="179"/>
                    </a:lnTo>
                    <a:lnTo>
                      <a:pt x="110" y="182"/>
                    </a:lnTo>
                    <a:lnTo>
                      <a:pt x="106" y="186"/>
                    </a:lnTo>
                    <a:lnTo>
                      <a:pt x="104" y="190"/>
                    </a:lnTo>
                    <a:lnTo>
                      <a:pt x="101" y="194"/>
                    </a:lnTo>
                    <a:lnTo>
                      <a:pt x="98" y="199"/>
                    </a:lnTo>
                    <a:lnTo>
                      <a:pt x="95" y="202"/>
                    </a:lnTo>
                    <a:lnTo>
                      <a:pt x="92" y="206"/>
                    </a:lnTo>
                    <a:lnTo>
                      <a:pt x="89" y="209"/>
                    </a:lnTo>
                    <a:lnTo>
                      <a:pt x="86" y="212"/>
                    </a:lnTo>
                    <a:lnTo>
                      <a:pt x="82" y="214"/>
                    </a:lnTo>
                    <a:lnTo>
                      <a:pt x="78" y="217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71" y="220"/>
                    </a:lnTo>
                    <a:lnTo>
                      <a:pt x="68" y="222"/>
                    </a:lnTo>
                    <a:lnTo>
                      <a:pt x="64" y="222"/>
                    </a:lnTo>
                    <a:lnTo>
                      <a:pt x="61" y="222"/>
                    </a:lnTo>
                    <a:lnTo>
                      <a:pt x="58" y="222"/>
                    </a:lnTo>
                    <a:lnTo>
                      <a:pt x="55" y="220"/>
                    </a:lnTo>
                    <a:lnTo>
                      <a:pt x="52" y="220"/>
                    </a:lnTo>
                    <a:lnTo>
                      <a:pt x="49" y="219"/>
                    </a:lnTo>
                    <a:lnTo>
                      <a:pt x="46" y="217"/>
                    </a:lnTo>
                    <a:lnTo>
                      <a:pt x="43" y="214"/>
                    </a:lnTo>
                    <a:lnTo>
                      <a:pt x="40" y="213"/>
                    </a:lnTo>
                    <a:lnTo>
                      <a:pt x="38" y="210"/>
                    </a:lnTo>
                    <a:lnTo>
                      <a:pt x="35" y="207"/>
                    </a:lnTo>
                    <a:lnTo>
                      <a:pt x="32" y="204"/>
                    </a:lnTo>
                    <a:lnTo>
                      <a:pt x="30" y="202"/>
                    </a:lnTo>
                    <a:lnTo>
                      <a:pt x="27" y="197"/>
                    </a:lnTo>
                    <a:lnTo>
                      <a:pt x="25" y="194"/>
                    </a:lnTo>
                    <a:lnTo>
                      <a:pt x="23" y="190"/>
                    </a:lnTo>
                    <a:lnTo>
                      <a:pt x="19" y="186"/>
                    </a:lnTo>
                    <a:lnTo>
                      <a:pt x="17" y="182"/>
                    </a:lnTo>
                    <a:lnTo>
                      <a:pt x="15" y="177"/>
                    </a:lnTo>
                    <a:lnTo>
                      <a:pt x="13" y="173"/>
                    </a:lnTo>
                    <a:lnTo>
                      <a:pt x="12" y="169"/>
                    </a:lnTo>
                    <a:lnTo>
                      <a:pt x="10" y="163"/>
                    </a:lnTo>
                    <a:lnTo>
                      <a:pt x="8" y="159"/>
                    </a:lnTo>
                    <a:lnTo>
                      <a:pt x="7" y="153"/>
                    </a:lnTo>
                    <a:lnTo>
                      <a:pt x="6" y="149"/>
                    </a:lnTo>
                    <a:lnTo>
                      <a:pt x="4" y="143"/>
                    </a:lnTo>
                    <a:lnTo>
                      <a:pt x="3" y="137"/>
                    </a:lnTo>
                    <a:lnTo>
                      <a:pt x="2" y="132"/>
                    </a:lnTo>
                    <a:lnTo>
                      <a:pt x="2" y="12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3" y="85"/>
                    </a:lnTo>
                    <a:lnTo>
                      <a:pt x="4" y="83"/>
                    </a:lnTo>
                    <a:lnTo>
                      <a:pt x="5" y="82"/>
                    </a:lnTo>
                    <a:lnTo>
                      <a:pt x="6" y="80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1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3" y="62"/>
                    </a:lnTo>
                    <a:lnTo>
                      <a:pt x="25" y="59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4" y="47"/>
                    </a:lnTo>
                    <a:lnTo>
                      <a:pt x="37" y="43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5" y="30"/>
                    </a:lnTo>
                    <a:lnTo>
                      <a:pt x="48" y="25"/>
                    </a:lnTo>
                    <a:lnTo>
                      <a:pt x="51" y="19"/>
                    </a:lnTo>
                    <a:lnTo>
                      <a:pt x="54" y="13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70" y="9"/>
                    </a:lnTo>
                    <a:lnTo>
                      <a:pt x="67" y="16"/>
                    </a:lnTo>
                    <a:lnTo>
                      <a:pt x="62" y="22"/>
                    </a:lnTo>
                    <a:lnTo>
                      <a:pt x="59" y="27"/>
                    </a:lnTo>
                    <a:lnTo>
                      <a:pt x="57" y="33"/>
                    </a:lnTo>
                    <a:lnTo>
                      <a:pt x="54" y="37"/>
                    </a:lnTo>
                    <a:lnTo>
                      <a:pt x="51" y="42"/>
                    </a:lnTo>
                    <a:lnTo>
                      <a:pt x="48" y="46"/>
                    </a:lnTo>
                    <a:lnTo>
                      <a:pt x="46" y="49"/>
                    </a:lnTo>
                    <a:lnTo>
                      <a:pt x="43" y="53"/>
                    </a:lnTo>
                    <a:lnTo>
                      <a:pt x="41" y="56"/>
                    </a:lnTo>
                    <a:lnTo>
                      <a:pt x="39" y="59"/>
                    </a:lnTo>
                    <a:lnTo>
                      <a:pt x="37" y="60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2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3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2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92"/>
                    </a:lnTo>
                    <a:lnTo>
                      <a:pt x="18" y="95"/>
                    </a:lnTo>
                    <a:lnTo>
                      <a:pt x="18" y="97"/>
                    </a:lnTo>
                    <a:lnTo>
                      <a:pt x="18" y="102"/>
                    </a:lnTo>
                    <a:lnTo>
                      <a:pt x="18" y="105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20" y="116"/>
                    </a:lnTo>
                    <a:lnTo>
                      <a:pt x="20" y="122"/>
                    </a:lnTo>
                    <a:lnTo>
                      <a:pt x="23" y="126"/>
                    </a:lnTo>
                    <a:lnTo>
                      <a:pt x="24" y="132"/>
                    </a:lnTo>
                    <a:lnTo>
                      <a:pt x="25" y="137"/>
                    </a:lnTo>
                    <a:lnTo>
                      <a:pt x="27" y="143"/>
                    </a:lnTo>
                    <a:lnTo>
                      <a:pt x="28" y="147"/>
                    </a:lnTo>
                    <a:lnTo>
                      <a:pt x="30" y="152"/>
                    </a:lnTo>
                    <a:lnTo>
                      <a:pt x="32" y="157"/>
                    </a:lnTo>
                    <a:lnTo>
                      <a:pt x="34" y="162"/>
                    </a:lnTo>
                    <a:lnTo>
                      <a:pt x="36" y="166"/>
                    </a:lnTo>
                    <a:lnTo>
                      <a:pt x="39" y="169"/>
                    </a:lnTo>
                    <a:lnTo>
                      <a:pt x="41" y="173"/>
                    </a:lnTo>
                    <a:lnTo>
                      <a:pt x="44" y="176"/>
                    </a:lnTo>
                    <a:lnTo>
                      <a:pt x="46" y="180"/>
                    </a:lnTo>
                    <a:lnTo>
                      <a:pt x="49" y="183"/>
                    </a:lnTo>
                    <a:lnTo>
                      <a:pt x="52" y="184"/>
                    </a:lnTo>
                    <a:lnTo>
                      <a:pt x="55" y="187"/>
                    </a:lnTo>
                    <a:lnTo>
                      <a:pt x="57" y="189"/>
                    </a:lnTo>
                    <a:lnTo>
                      <a:pt x="60" y="190"/>
                    </a:lnTo>
                    <a:lnTo>
                      <a:pt x="63" y="192"/>
                    </a:lnTo>
                    <a:lnTo>
                      <a:pt x="67" y="193"/>
                    </a:lnTo>
                    <a:lnTo>
                      <a:pt x="71" y="193"/>
                    </a:lnTo>
                    <a:lnTo>
                      <a:pt x="74" y="193"/>
                    </a:lnTo>
                    <a:lnTo>
                      <a:pt x="77" y="192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4" y="189"/>
                    </a:lnTo>
                    <a:lnTo>
                      <a:pt x="88" y="186"/>
                    </a:lnTo>
                    <a:lnTo>
                      <a:pt x="92" y="183"/>
                    </a:lnTo>
                    <a:lnTo>
                      <a:pt x="95" y="179"/>
                    </a:lnTo>
                    <a:lnTo>
                      <a:pt x="98" y="176"/>
                    </a:lnTo>
                    <a:lnTo>
                      <a:pt x="101" y="172"/>
                    </a:lnTo>
                    <a:lnTo>
                      <a:pt x="104" y="167"/>
                    </a:lnTo>
                    <a:lnTo>
                      <a:pt x="107" y="163"/>
                    </a:lnTo>
                    <a:lnTo>
                      <a:pt x="110" y="160"/>
                    </a:lnTo>
                    <a:lnTo>
                      <a:pt x="113" y="156"/>
                    </a:lnTo>
                    <a:lnTo>
                      <a:pt x="115" y="152"/>
                    </a:lnTo>
                    <a:lnTo>
                      <a:pt x="117" y="147"/>
                    </a:lnTo>
                    <a:lnTo>
                      <a:pt x="120" y="145"/>
                    </a:lnTo>
                    <a:lnTo>
                      <a:pt x="122" y="140"/>
                    </a:lnTo>
                    <a:lnTo>
                      <a:pt x="124" y="137"/>
                    </a:lnTo>
                    <a:lnTo>
                      <a:pt x="127" y="135"/>
                    </a:lnTo>
                    <a:lnTo>
                      <a:pt x="129" y="132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5" y="127"/>
                    </a:lnTo>
                    <a:lnTo>
                      <a:pt x="138" y="125"/>
                    </a:lnTo>
                    <a:lnTo>
                      <a:pt x="142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2" y="122"/>
                    </a:lnTo>
                    <a:lnTo>
                      <a:pt x="156" y="122"/>
                    </a:lnTo>
                    <a:lnTo>
                      <a:pt x="160" y="123"/>
                    </a:lnTo>
                    <a:lnTo>
                      <a:pt x="163" y="125"/>
                    </a:lnTo>
                    <a:lnTo>
                      <a:pt x="167" y="127"/>
                    </a:lnTo>
                    <a:lnTo>
                      <a:pt x="170" y="130"/>
                    </a:lnTo>
                    <a:lnTo>
                      <a:pt x="174" y="133"/>
                    </a:lnTo>
                    <a:lnTo>
                      <a:pt x="178" y="139"/>
                    </a:lnTo>
                    <a:lnTo>
                      <a:pt x="190" y="156"/>
                    </a:lnTo>
                    <a:lnTo>
                      <a:pt x="190" y="156"/>
                    </a:lnTo>
                  </a:path>
                </a:pathLst>
              </a:custGeom>
              <a:noFill/>
              <a:ln w="0">
                <a:solidFill>
                  <a:srgbClr val="53646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8" name="Freeform 38"/>
              <p:cNvSpPr>
                <a:spLocks/>
              </p:cNvSpPr>
              <p:nvPr/>
            </p:nvSpPr>
            <p:spPr bwMode="auto">
              <a:xfrm>
                <a:off x="1266" y="2172"/>
                <a:ext cx="190" cy="225"/>
              </a:xfrm>
              <a:custGeom>
                <a:avLst/>
                <a:gdLst/>
                <a:ahLst/>
                <a:cxnLst>
                  <a:cxn ang="0">
                    <a:pos x="359" y="10"/>
                  </a:cxn>
                  <a:cxn ang="0">
                    <a:pos x="368" y="42"/>
                  </a:cxn>
                  <a:cxn ang="0">
                    <a:pos x="377" y="83"/>
                  </a:cxn>
                  <a:cxn ang="0">
                    <a:pos x="380" y="123"/>
                  </a:cxn>
                  <a:cxn ang="0">
                    <a:pos x="374" y="146"/>
                  </a:cxn>
                  <a:cxn ang="0">
                    <a:pos x="365" y="166"/>
                  </a:cxn>
                  <a:cxn ang="0">
                    <a:pos x="353" y="184"/>
                  </a:cxn>
                  <a:cxn ang="0">
                    <a:pos x="338" y="210"/>
                  </a:cxn>
                  <a:cxn ang="0">
                    <a:pos x="323" y="243"/>
                  </a:cxn>
                  <a:cxn ang="0">
                    <a:pos x="304" y="286"/>
                  </a:cxn>
                  <a:cxn ang="0">
                    <a:pos x="284" y="321"/>
                  </a:cxn>
                  <a:cxn ang="0">
                    <a:pos x="271" y="347"/>
                  </a:cxn>
                  <a:cxn ang="0">
                    <a:pos x="264" y="357"/>
                  </a:cxn>
                  <a:cxn ang="0">
                    <a:pos x="263" y="360"/>
                  </a:cxn>
                  <a:cxn ang="0">
                    <a:pos x="255" y="373"/>
                  </a:cxn>
                  <a:cxn ang="0">
                    <a:pos x="242" y="394"/>
                  </a:cxn>
                  <a:cxn ang="0">
                    <a:pos x="225" y="421"/>
                  </a:cxn>
                  <a:cxn ang="0">
                    <a:pos x="205" y="455"/>
                  </a:cxn>
                  <a:cxn ang="0">
                    <a:pos x="182" y="491"/>
                  </a:cxn>
                  <a:cxn ang="0">
                    <a:pos x="160" y="528"/>
                  </a:cxn>
                  <a:cxn ang="0">
                    <a:pos x="137" y="565"/>
                  </a:cxn>
                  <a:cxn ang="0">
                    <a:pos x="117" y="600"/>
                  </a:cxn>
                  <a:cxn ang="0">
                    <a:pos x="98" y="630"/>
                  </a:cxn>
                  <a:cxn ang="0">
                    <a:pos x="83" y="654"/>
                  </a:cxn>
                  <a:cxn ang="0">
                    <a:pos x="74" y="670"/>
                  </a:cxn>
                  <a:cxn ang="0">
                    <a:pos x="71" y="675"/>
                  </a:cxn>
                  <a:cxn ang="0">
                    <a:pos x="64" y="664"/>
                  </a:cxn>
                  <a:cxn ang="0">
                    <a:pos x="45" y="631"/>
                  </a:cxn>
                  <a:cxn ang="0">
                    <a:pos x="21" y="593"/>
                  </a:cxn>
                  <a:cxn ang="0">
                    <a:pos x="4" y="563"/>
                  </a:cxn>
                  <a:cxn ang="0">
                    <a:pos x="0" y="555"/>
                  </a:cxn>
                  <a:cxn ang="0">
                    <a:pos x="3" y="550"/>
                  </a:cxn>
                  <a:cxn ang="0">
                    <a:pos x="9" y="538"/>
                  </a:cxn>
                  <a:cxn ang="0">
                    <a:pos x="18" y="520"/>
                  </a:cxn>
                  <a:cxn ang="0">
                    <a:pos x="31" y="495"/>
                  </a:cxn>
                  <a:cxn ang="0">
                    <a:pos x="45" y="467"/>
                  </a:cxn>
                  <a:cxn ang="0">
                    <a:pos x="61" y="434"/>
                  </a:cxn>
                  <a:cxn ang="0">
                    <a:pos x="80" y="400"/>
                  </a:cxn>
                  <a:cxn ang="0">
                    <a:pos x="99" y="361"/>
                  </a:cxn>
                  <a:cxn ang="0">
                    <a:pos x="120" y="323"/>
                  </a:cxn>
                  <a:cxn ang="0">
                    <a:pos x="140" y="283"/>
                  </a:cxn>
                  <a:cxn ang="0">
                    <a:pos x="161" y="243"/>
                  </a:cxn>
                  <a:cxn ang="0">
                    <a:pos x="180" y="204"/>
                  </a:cxn>
                  <a:cxn ang="0">
                    <a:pos x="199" y="167"/>
                  </a:cxn>
                  <a:cxn ang="0">
                    <a:pos x="217" y="133"/>
                  </a:cxn>
                  <a:cxn ang="0">
                    <a:pos x="233" y="101"/>
                  </a:cxn>
                  <a:cxn ang="0">
                    <a:pos x="248" y="74"/>
                  </a:cxn>
                  <a:cxn ang="0">
                    <a:pos x="259" y="52"/>
                  </a:cxn>
                  <a:cxn ang="0">
                    <a:pos x="267" y="36"/>
                  </a:cxn>
                  <a:cxn ang="0">
                    <a:pos x="272" y="26"/>
                  </a:cxn>
                  <a:cxn ang="0">
                    <a:pos x="273" y="23"/>
                  </a:cxn>
                  <a:cxn ang="0">
                    <a:pos x="292" y="17"/>
                  </a:cxn>
                  <a:cxn ang="0">
                    <a:pos x="327" y="9"/>
                  </a:cxn>
                  <a:cxn ang="0">
                    <a:pos x="354" y="0"/>
                  </a:cxn>
                </a:cxnLst>
                <a:rect l="0" t="0" r="r" b="b"/>
                <a:pathLst>
                  <a:path w="380" h="675">
                    <a:moveTo>
                      <a:pt x="356" y="0"/>
                    </a:moveTo>
                    <a:lnTo>
                      <a:pt x="356" y="0"/>
                    </a:lnTo>
                    <a:lnTo>
                      <a:pt x="357" y="2"/>
                    </a:lnTo>
                    <a:lnTo>
                      <a:pt x="357" y="4"/>
                    </a:lnTo>
                    <a:lnTo>
                      <a:pt x="358" y="6"/>
                    </a:lnTo>
                    <a:lnTo>
                      <a:pt x="359" y="10"/>
                    </a:lnTo>
                    <a:lnTo>
                      <a:pt x="360" y="14"/>
                    </a:lnTo>
                    <a:lnTo>
                      <a:pt x="362" y="19"/>
                    </a:lnTo>
                    <a:lnTo>
                      <a:pt x="363" y="23"/>
                    </a:lnTo>
                    <a:lnTo>
                      <a:pt x="365" y="29"/>
                    </a:lnTo>
                    <a:lnTo>
                      <a:pt x="366" y="34"/>
                    </a:lnTo>
                    <a:lnTo>
                      <a:pt x="368" y="42"/>
                    </a:lnTo>
                    <a:lnTo>
                      <a:pt x="369" y="47"/>
                    </a:lnTo>
                    <a:lnTo>
                      <a:pt x="371" y="54"/>
                    </a:lnTo>
                    <a:lnTo>
                      <a:pt x="372" y="61"/>
                    </a:lnTo>
                    <a:lnTo>
                      <a:pt x="374" y="69"/>
                    </a:lnTo>
                    <a:lnTo>
                      <a:pt x="375" y="76"/>
                    </a:lnTo>
                    <a:lnTo>
                      <a:pt x="377" y="83"/>
                    </a:lnTo>
                    <a:lnTo>
                      <a:pt x="378" y="90"/>
                    </a:lnTo>
                    <a:lnTo>
                      <a:pt x="379" y="97"/>
                    </a:lnTo>
                    <a:lnTo>
                      <a:pt x="379" y="103"/>
                    </a:lnTo>
                    <a:lnTo>
                      <a:pt x="380" y="110"/>
                    </a:lnTo>
                    <a:lnTo>
                      <a:pt x="380" y="116"/>
                    </a:lnTo>
                    <a:lnTo>
                      <a:pt x="380" y="123"/>
                    </a:lnTo>
                    <a:lnTo>
                      <a:pt x="379" y="129"/>
                    </a:lnTo>
                    <a:lnTo>
                      <a:pt x="379" y="129"/>
                    </a:lnTo>
                    <a:lnTo>
                      <a:pt x="378" y="133"/>
                    </a:lnTo>
                    <a:lnTo>
                      <a:pt x="377" y="137"/>
                    </a:lnTo>
                    <a:lnTo>
                      <a:pt x="375" y="141"/>
                    </a:lnTo>
                    <a:lnTo>
                      <a:pt x="374" y="146"/>
                    </a:lnTo>
                    <a:lnTo>
                      <a:pt x="373" y="149"/>
                    </a:lnTo>
                    <a:lnTo>
                      <a:pt x="371" y="153"/>
                    </a:lnTo>
                    <a:lnTo>
                      <a:pt x="370" y="156"/>
                    </a:lnTo>
                    <a:lnTo>
                      <a:pt x="368" y="159"/>
                    </a:lnTo>
                    <a:lnTo>
                      <a:pt x="367" y="163"/>
                    </a:lnTo>
                    <a:lnTo>
                      <a:pt x="365" y="166"/>
                    </a:lnTo>
                    <a:lnTo>
                      <a:pt x="363" y="169"/>
                    </a:lnTo>
                    <a:lnTo>
                      <a:pt x="361" y="171"/>
                    </a:lnTo>
                    <a:lnTo>
                      <a:pt x="359" y="174"/>
                    </a:lnTo>
                    <a:lnTo>
                      <a:pt x="357" y="177"/>
                    </a:lnTo>
                    <a:lnTo>
                      <a:pt x="355" y="181"/>
                    </a:lnTo>
                    <a:lnTo>
                      <a:pt x="353" y="184"/>
                    </a:lnTo>
                    <a:lnTo>
                      <a:pt x="350" y="189"/>
                    </a:lnTo>
                    <a:lnTo>
                      <a:pt x="348" y="191"/>
                    </a:lnTo>
                    <a:lnTo>
                      <a:pt x="346" y="196"/>
                    </a:lnTo>
                    <a:lnTo>
                      <a:pt x="343" y="200"/>
                    </a:lnTo>
                    <a:lnTo>
                      <a:pt x="341" y="206"/>
                    </a:lnTo>
                    <a:lnTo>
                      <a:pt x="338" y="210"/>
                    </a:lnTo>
                    <a:lnTo>
                      <a:pt x="335" y="216"/>
                    </a:lnTo>
                    <a:lnTo>
                      <a:pt x="333" y="221"/>
                    </a:lnTo>
                    <a:lnTo>
                      <a:pt x="329" y="229"/>
                    </a:lnTo>
                    <a:lnTo>
                      <a:pt x="326" y="234"/>
                    </a:lnTo>
                    <a:lnTo>
                      <a:pt x="323" y="243"/>
                    </a:lnTo>
                    <a:lnTo>
                      <a:pt x="323" y="243"/>
                    </a:lnTo>
                    <a:lnTo>
                      <a:pt x="320" y="250"/>
                    </a:lnTo>
                    <a:lnTo>
                      <a:pt x="317" y="257"/>
                    </a:lnTo>
                    <a:lnTo>
                      <a:pt x="313" y="266"/>
                    </a:lnTo>
                    <a:lnTo>
                      <a:pt x="310" y="273"/>
                    </a:lnTo>
                    <a:lnTo>
                      <a:pt x="307" y="280"/>
                    </a:lnTo>
                    <a:lnTo>
                      <a:pt x="304" y="286"/>
                    </a:lnTo>
                    <a:lnTo>
                      <a:pt x="300" y="293"/>
                    </a:lnTo>
                    <a:lnTo>
                      <a:pt x="297" y="298"/>
                    </a:lnTo>
                    <a:lnTo>
                      <a:pt x="294" y="306"/>
                    </a:lnTo>
                    <a:lnTo>
                      <a:pt x="291" y="311"/>
                    </a:lnTo>
                    <a:lnTo>
                      <a:pt x="287" y="317"/>
                    </a:lnTo>
                    <a:lnTo>
                      <a:pt x="284" y="321"/>
                    </a:lnTo>
                    <a:lnTo>
                      <a:pt x="282" y="327"/>
                    </a:lnTo>
                    <a:lnTo>
                      <a:pt x="279" y="331"/>
                    </a:lnTo>
                    <a:lnTo>
                      <a:pt x="277" y="336"/>
                    </a:lnTo>
                    <a:lnTo>
                      <a:pt x="275" y="340"/>
                    </a:lnTo>
                    <a:lnTo>
                      <a:pt x="273" y="343"/>
                    </a:lnTo>
                    <a:lnTo>
                      <a:pt x="271" y="347"/>
                    </a:lnTo>
                    <a:lnTo>
                      <a:pt x="269" y="350"/>
                    </a:lnTo>
                    <a:lnTo>
                      <a:pt x="268" y="351"/>
                    </a:lnTo>
                    <a:lnTo>
                      <a:pt x="267" y="354"/>
                    </a:lnTo>
                    <a:lnTo>
                      <a:pt x="266" y="356"/>
                    </a:lnTo>
                    <a:lnTo>
                      <a:pt x="265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8"/>
                    </a:lnTo>
                    <a:lnTo>
                      <a:pt x="263" y="358"/>
                    </a:lnTo>
                    <a:lnTo>
                      <a:pt x="263" y="360"/>
                    </a:lnTo>
                    <a:lnTo>
                      <a:pt x="262" y="361"/>
                    </a:lnTo>
                    <a:lnTo>
                      <a:pt x="261" y="363"/>
                    </a:lnTo>
                    <a:lnTo>
                      <a:pt x="260" y="366"/>
                    </a:lnTo>
                    <a:lnTo>
                      <a:pt x="258" y="367"/>
                    </a:lnTo>
                    <a:lnTo>
                      <a:pt x="257" y="370"/>
                    </a:lnTo>
                    <a:lnTo>
                      <a:pt x="255" y="373"/>
                    </a:lnTo>
                    <a:lnTo>
                      <a:pt x="254" y="376"/>
                    </a:lnTo>
                    <a:lnTo>
                      <a:pt x="252" y="378"/>
                    </a:lnTo>
                    <a:lnTo>
                      <a:pt x="250" y="383"/>
                    </a:lnTo>
                    <a:lnTo>
                      <a:pt x="247" y="386"/>
                    </a:lnTo>
                    <a:lnTo>
                      <a:pt x="244" y="390"/>
                    </a:lnTo>
                    <a:lnTo>
                      <a:pt x="242" y="394"/>
                    </a:lnTo>
                    <a:lnTo>
                      <a:pt x="239" y="398"/>
                    </a:lnTo>
                    <a:lnTo>
                      <a:pt x="236" y="403"/>
                    </a:lnTo>
                    <a:lnTo>
                      <a:pt x="234" y="407"/>
                    </a:lnTo>
                    <a:lnTo>
                      <a:pt x="231" y="411"/>
                    </a:lnTo>
                    <a:lnTo>
                      <a:pt x="228" y="417"/>
                    </a:lnTo>
                    <a:lnTo>
                      <a:pt x="225" y="421"/>
                    </a:lnTo>
                    <a:lnTo>
                      <a:pt x="222" y="427"/>
                    </a:lnTo>
                    <a:lnTo>
                      <a:pt x="219" y="433"/>
                    </a:lnTo>
                    <a:lnTo>
                      <a:pt x="215" y="438"/>
                    </a:lnTo>
                    <a:lnTo>
                      <a:pt x="212" y="444"/>
                    </a:lnTo>
                    <a:lnTo>
                      <a:pt x="209" y="450"/>
                    </a:lnTo>
                    <a:lnTo>
                      <a:pt x="205" y="455"/>
                    </a:lnTo>
                    <a:lnTo>
                      <a:pt x="202" y="461"/>
                    </a:lnTo>
                    <a:lnTo>
                      <a:pt x="197" y="467"/>
                    </a:lnTo>
                    <a:lnTo>
                      <a:pt x="193" y="473"/>
                    </a:lnTo>
                    <a:lnTo>
                      <a:pt x="190" y="478"/>
                    </a:lnTo>
                    <a:lnTo>
                      <a:pt x="186" y="485"/>
                    </a:lnTo>
                    <a:lnTo>
                      <a:pt x="182" y="491"/>
                    </a:lnTo>
                    <a:lnTo>
                      <a:pt x="179" y="497"/>
                    </a:lnTo>
                    <a:lnTo>
                      <a:pt x="175" y="504"/>
                    </a:lnTo>
                    <a:lnTo>
                      <a:pt x="171" y="510"/>
                    </a:lnTo>
                    <a:lnTo>
                      <a:pt x="168" y="517"/>
                    </a:lnTo>
                    <a:lnTo>
                      <a:pt x="164" y="523"/>
                    </a:lnTo>
                    <a:lnTo>
                      <a:pt x="160" y="528"/>
                    </a:lnTo>
                    <a:lnTo>
                      <a:pt x="155" y="535"/>
                    </a:lnTo>
                    <a:lnTo>
                      <a:pt x="152" y="541"/>
                    </a:lnTo>
                    <a:lnTo>
                      <a:pt x="148" y="547"/>
                    </a:lnTo>
                    <a:lnTo>
                      <a:pt x="144" y="554"/>
                    </a:lnTo>
                    <a:lnTo>
                      <a:pt x="141" y="560"/>
                    </a:lnTo>
                    <a:lnTo>
                      <a:pt x="137" y="565"/>
                    </a:lnTo>
                    <a:lnTo>
                      <a:pt x="133" y="571"/>
                    </a:lnTo>
                    <a:lnTo>
                      <a:pt x="130" y="577"/>
                    </a:lnTo>
                    <a:lnTo>
                      <a:pt x="127" y="583"/>
                    </a:lnTo>
                    <a:lnTo>
                      <a:pt x="123" y="588"/>
                    </a:lnTo>
                    <a:lnTo>
                      <a:pt x="120" y="594"/>
                    </a:lnTo>
                    <a:lnTo>
                      <a:pt x="117" y="600"/>
                    </a:lnTo>
                    <a:lnTo>
                      <a:pt x="112" y="605"/>
                    </a:lnTo>
                    <a:lnTo>
                      <a:pt x="109" y="611"/>
                    </a:lnTo>
                    <a:lnTo>
                      <a:pt x="106" y="615"/>
                    </a:lnTo>
                    <a:lnTo>
                      <a:pt x="103" y="621"/>
                    </a:lnTo>
                    <a:lnTo>
                      <a:pt x="100" y="625"/>
                    </a:lnTo>
                    <a:lnTo>
                      <a:pt x="98" y="630"/>
                    </a:lnTo>
                    <a:lnTo>
                      <a:pt x="95" y="634"/>
                    </a:lnTo>
                    <a:lnTo>
                      <a:pt x="92" y="638"/>
                    </a:lnTo>
                    <a:lnTo>
                      <a:pt x="90" y="642"/>
                    </a:lnTo>
                    <a:lnTo>
                      <a:pt x="88" y="647"/>
                    </a:lnTo>
                    <a:lnTo>
                      <a:pt x="85" y="650"/>
                    </a:lnTo>
                    <a:lnTo>
                      <a:pt x="83" y="654"/>
                    </a:lnTo>
                    <a:lnTo>
                      <a:pt x="81" y="657"/>
                    </a:lnTo>
                    <a:lnTo>
                      <a:pt x="80" y="660"/>
                    </a:lnTo>
                    <a:lnTo>
                      <a:pt x="78" y="662"/>
                    </a:lnTo>
                    <a:lnTo>
                      <a:pt x="77" y="665"/>
                    </a:lnTo>
                    <a:lnTo>
                      <a:pt x="75" y="667"/>
                    </a:lnTo>
                    <a:lnTo>
                      <a:pt x="74" y="670"/>
                    </a:lnTo>
                    <a:lnTo>
                      <a:pt x="73" y="671"/>
                    </a:lnTo>
                    <a:lnTo>
                      <a:pt x="72" y="672"/>
                    </a:lnTo>
                    <a:lnTo>
                      <a:pt x="72" y="674"/>
                    </a:lnTo>
                    <a:lnTo>
                      <a:pt x="71" y="674"/>
                    </a:lnTo>
                    <a:lnTo>
                      <a:pt x="71" y="675"/>
                    </a:lnTo>
                    <a:lnTo>
                      <a:pt x="71" y="675"/>
                    </a:lnTo>
                    <a:lnTo>
                      <a:pt x="71" y="675"/>
                    </a:lnTo>
                    <a:lnTo>
                      <a:pt x="69" y="674"/>
                    </a:lnTo>
                    <a:lnTo>
                      <a:pt x="69" y="672"/>
                    </a:lnTo>
                    <a:lnTo>
                      <a:pt x="67" y="671"/>
                    </a:lnTo>
                    <a:lnTo>
                      <a:pt x="66" y="668"/>
                    </a:lnTo>
                    <a:lnTo>
                      <a:pt x="64" y="664"/>
                    </a:lnTo>
                    <a:lnTo>
                      <a:pt x="61" y="660"/>
                    </a:lnTo>
                    <a:lnTo>
                      <a:pt x="58" y="655"/>
                    </a:lnTo>
                    <a:lnTo>
                      <a:pt x="55" y="650"/>
                    </a:lnTo>
                    <a:lnTo>
                      <a:pt x="52" y="644"/>
                    </a:lnTo>
                    <a:lnTo>
                      <a:pt x="48" y="638"/>
                    </a:lnTo>
                    <a:lnTo>
                      <a:pt x="45" y="631"/>
                    </a:lnTo>
                    <a:lnTo>
                      <a:pt x="41" y="625"/>
                    </a:lnTo>
                    <a:lnTo>
                      <a:pt x="37" y="618"/>
                    </a:lnTo>
                    <a:lnTo>
                      <a:pt x="33" y="613"/>
                    </a:lnTo>
                    <a:lnTo>
                      <a:pt x="30" y="605"/>
                    </a:lnTo>
                    <a:lnTo>
                      <a:pt x="25" y="598"/>
                    </a:lnTo>
                    <a:lnTo>
                      <a:pt x="21" y="593"/>
                    </a:lnTo>
                    <a:lnTo>
                      <a:pt x="18" y="587"/>
                    </a:lnTo>
                    <a:lnTo>
                      <a:pt x="14" y="581"/>
                    </a:lnTo>
                    <a:lnTo>
                      <a:pt x="11" y="575"/>
                    </a:lnTo>
                    <a:lnTo>
                      <a:pt x="9" y="571"/>
                    </a:lnTo>
                    <a:lnTo>
                      <a:pt x="6" y="565"/>
                    </a:lnTo>
                    <a:lnTo>
                      <a:pt x="4" y="563"/>
                    </a:lnTo>
                    <a:lnTo>
                      <a:pt x="2" y="560"/>
                    </a:lnTo>
                    <a:lnTo>
                      <a:pt x="1" y="557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4"/>
                    </a:lnTo>
                    <a:lnTo>
                      <a:pt x="1" y="554"/>
                    </a:lnTo>
                    <a:lnTo>
                      <a:pt x="1" y="553"/>
                    </a:lnTo>
                    <a:lnTo>
                      <a:pt x="2" y="551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4" y="547"/>
                    </a:lnTo>
                    <a:lnTo>
                      <a:pt x="5" y="545"/>
                    </a:lnTo>
                    <a:lnTo>
                      <a:pt x="6" y="543"/>
                    </a:lnTo>
                    <a:lnTo>
                      <a:pt x="7" y="540"/>
                    </a:lnTo>
                    <a:lnTo>
                      <a:pt x="9" y="538"/>
                    </a:lnTo>
                    <a:lnTo>
                      <a:pt x="10" y="535"/>
                    </a:lnTo>
                    <a:lnTo>
                      <a:pt x="11" y="533"/>
                    </a:lnTo>
                    <a:lnTo>
                      <a:pt x="13" y="530"/>
                    </a:lnTo>
                    <a:lnTo>
                      <a:pt x="14" y="527"/>
                    </a:lnTo>
                    <a:lnTo>
                      <a:pt x="16" y="523"/>
                    </a:lnTo>
                    <a:lnTo>
                      <a:pt x="18" y="520"/>
                    </a:lnTo>
                    <a:lnTo>
                      <a:pt x="20" y="515"/>
                    </a:lnTo>
                    <a:lnTo>
                      <a:pt x="22" y="513"/>
                    </a:lnTo>
                    <a:lnTo>
                      <a:pt x="24" y="508"/>
                    </a:lnTo>
                    <a:lnTo>
                      <a:pt x="26" y="504"/>
                    </a:lnTo>
                    <a:lnTo>
                      <a:pt x="29" y="500"/>
                    </a:lnTo>
                    <a:lnTo>
                      <a:pt x="31" y="495"/>
                    </a:lnTo>
                    <a:lnTo>
                      <a:pt x="33" y="491"/>
                    </a:lnTo>
                    <a:lnTo>
                      <a:pt x="35" y="487"/>
                    </a:lnTo>
                    <a:lnTo>
                      <a:pt x="38" y="481"/>
                    </a:lnTo>
                    <a:lnTo>
                      <a:pt x="40" y="477"/>
                    </a:lnTo>
                    <a:lnTo>
                      <a:pt x="43" y="473"/>
                    </a:lnTo>
                    <a:lnTo>
                      <a:pt x="45" y="467"/>
                    </a:lnTo>
                    <a:lnTo>
                      <a:pt x="48" y="463"/>
                    </a:lnTo>
                    <a:lnTo>
                      <a:pt x="50" y="457"/>
                    </a:lnTo>
                    <a:lnTo>
                      <a:pt x="53" y="451"/>
                    </a:lnTo>
                    <a:lnTo>
                      <a:pt x="56" y="445"/>
                    </a:lnTo>
                    <a:lnTo>
                      <a:pt x="59" y="440"/>
                    </a:lnTo>
                    <a:lnTo>
                      <a:pt x="61" y="434"/>
                    </a:lnTo>
                    <a:lnTo>
                      <a:pt x="64" y="428"/>
                    </a:lnTo>
                    <a:lnTo>
                      <a:pt x="67" y="423"/>
                    </a:lnTo>
                    <a:lnTo>
                      <a:pt x="71" y="417"/>
                    </a:lnTo>
                    <a:lnTo>
                      <a:pt x="74" y="411"/>
                    </a:lnTo>
                    <a:lnTo>
                      <a:pt x="77" y="406"/>
                    </a:lnTo>
                    <a:lnTo>
                      <a:pt x="80" y="400"/>
                    </a:lnTo>
                    <a:lnTo>
                      <a:pt x="83" y="393"/>
                    </a:lnTo>
                    <a:lnTo>
                      <a:pt x="86" y="387"/>
                    </a:lnTo>
                    <a:lnTo>
                      <a:pt x="90" y="381"/>
                    </a:lnTo>
                    <a:lnTo>
                      <a:pt x="93" y="374"/>
                    </a:lnTo>
                    <a:lnTo>
                      <a:pt x="96" y="368"/>
                    </a:lnTo>
                    <a:lnTo>
                      <a:pt x="99" y="361"/>
                    </a:lnTo>
                    <a:lnTo>
                      <a:pt x="102" y="356"/>
                    </a:lnTo>
                    <a:lnTo>
                      <a:pt x="106" y="348"/>
                    </a:lnTo>
                    <a:lnTo>
                      <a:pt x="109" y="343"/>
                    </a:lnTo>
                    <a:lnTo>
                      <a:pt x="112" y="336"/>
                    </a:lnTo>
                    <a:lnTo>
                      <a:pt x="117" y="328"/>
                    </a:lnTo>
                    <a:lnTo>
                      <a:pt x="120" y="323"/>
                    </a:lnTo>
                    <a:lnTo>
                      <a:pt x="123" y="316"/>
                    </a:lnTo>
                    <a:lnTo>
                      <a:pt x="127" y="308"/>
                    </a:lnTo>
                    <a:lnTo>
                      <a:pt x="130" y="303"/>
                    </a:lnTo>
                    <a:lnTo>
                      <a:pt x="133" y="296"/>
                    </a:lnTo>
                    <a:lnTo>
                      <a:pt x="137" y="288"/>
                    </a:lnTo>
                    <a:lnTo>
                      <a:pt x="140" y="283"/>
                    </a:lnTo>
                    <a:lnTo>
                      <a:pt x="143" y="276"/>
                    </a:lnTo>
                    <a:lnTo>
                      <a:pt x="147" y="268"/>
                    </a:lnTo>
                    <a:lnTo>
                      <a:pt x="150" y="263"/>
                    </a:lnTo>
                    <a:lnTo>
                      <a:pt x="153" y="256"/>
                    </a:lnTo>
                    <a:lnTo>
                      <a:pt x="157" y="250"/>
                    </a:lnTo>
                    <a:lnTo>
                      <a:pt x="161" y="243"/>
                    </a:lnTo>
                    <a:lnTo>
                      <a:pt x="164" y="236"/>
                    </a:lnTo>
                    <a:lnTo>
                      <a:pt x="167" y="230"/>
                    </a:lnTo>
                    <a:lnTo>
                      <a:pt x="171" y="223"/>
                    </a:lnTo>
                    <a:lnTo>
                      <a:pt x="174" y="217"/>
                    </a:lnTo>
                    <a:lnTo>
                      <a:pt x="177" y="210"/>
                    </a:lnTo>
                    <a:lnTo>
                      <a:pt x="180" y="204"/>
                    </a:lnTo>
                    <a:lnTo>
                      <a:pt x="184" y="197"/>
                    </a:lnTo>
                    <a:lnTo>
                      <a:pt x="187" y="191"/>
                    </a:lnTo>
                    <a:lnTo>
                      <a:pt x="190" y="186"/>
                    </a:lnTo>
                    <a:lnTo>
                      <a:pt x="193" y="179"/>
                    </a:lnTo>
                    <a:lnTo>
                      <a:pt x="196" y="173"/>
                    </a:lnTo>
                    <a:lnTo>
                      <a:pt x="199" y="167"/>
                    </a:lnTo>
                    <a:lnTo>
                      <a:pt x="203" y="161"/>
                    </a:lnTo>
                    <a:lnTo>
                      <a:pt x="206" y="156"/>
                    </a:lnTo>
                    <a:lnTo>
                      <a:pt x="209" y="149"/>
                    </a:lnTo>
                    <a:lnTo>
                      <a:pt x="212" y="143"/>
                    </a:lnTo>
                    <a:lnTo>
                      <a:pt x="215" y="137"/>
                    </a:lnTo>
                    <a:lnTo>
                      <a:pt x="217" y="133"/>
                    </a:lnTo>
                    <a:lnTo>
                      <a:pt x="220" y="127"/>
                    </a:lnTo>
                    <a:lnTo>
                      <a:pt x="223" y="121"/>
                    </a:lnTo>
                    <a:lnTo>
                      <a:pt x="225" y="116"/>
                    </a:lnTo>
                    <a:lnTo>
                      <a:pt x="228" y="111"/>
                    </a:lnTo>
                    <a:lnTo>
                      <a:pt x="230" y="106"/>
                    </a:lnTo>
                    <a:lnTo>
                      <a:pt x="233" y="101"/>
                    </a:lnTo>
                    <a:lnTo>
                      <a:pt x="235" y="96"/>
                    </a:lnTo>
                    <a:lnTo>
                      <a:pt x="238" y="91"/>
                    </a:lnTo>
                    <a:lnTo>
                      <a:pt x="240" y="87"/>
                    </a:lnTo>
                    <a:lnTo>
                      <a:pt x="242" y="83"/>
                    </a:lnTo>
                    <a:lnTo>
                      <a:pt x="244" y="79"/>
                    </a:lnTo>
                    <a:lnTo>
                      <a:pt x="248" y="74"/>
                    </a:lnTo>
                    <a:lnTo>
                      <a:pt x="250" y="70"/>
                    </a:lnTo>
                    <a:lnTo>
                      <a:pt x="252" y="66"/>
                    </a:lnTo>
                    <a:lnTo>
                      <a:pt x="253" y="63"/>
                    </a:lnTo>
                    <a:lnTo>
                      <a:pt x="255" y="59"/>
                    </a:lnTo>
                    <a:lnTo>
                      <a:pt x="257" y="56"/>
                    </a:lnTo>
                    <a:lnTo>
                      <a:pt x="259" y="52"/>
                    </a:lnTo>
                    <a:lnTo>
                      <a:pt x="260" y="49"/>
                    </a:lnTo>
                    <a:lnTo>
                      <a:pt x="262" y="46"/>
                    </a:lnTo>
                    <a:lnTo>
                      <a:pt x="263" y="43"/>
                    </a:lnTo>
                    <a:lnTo>
                      <a:pt x="265" y="40"/>
                    </a:lnTo>
                    <a:lnTo>
                      <a:pt x="266" y="37"/>
                    </a:lnTo>
                    <a:lnTo>
                      <a:pt x="267" y="36"/>
                    </a:lnTo>
                    <a:lnTo>
                      <a:pt x="268" y="33"/>
                    </a:lnTo>
                    <a:lnTo>
                      <a:pt x="269" y="32"/>
                    </a:lnTo>
                    <a:lnTo>
                      <a:pt x="270" y="30"/>
                    </a:lnTo>
                    <a:lnTo>
                      <a:pt x="271" y="29"/>
                    </a:lnTo>
                    <a:lnTo>
                      <a:pt x="271" y="27"/>
                    </a:lnTo>
                    <a:lnTo>
                      <a:pt x="272" y="26"/>
                    </a:lnTo>
                    <a:lnTo>
                      <a:pt x="272" y="24"/>
                    </a:lnTo>
                    <a:lnTo>
                      <a:pt x="273" y="24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4" y="23"/>
                    </a:lnTo>
                    <a:lnTo>
                      <a:pt x="276" y="22"/>
                    </a:lnTo>
                    <a:lnTo>
                      <a:pt x="278" y="22"/>
                    </a:lnTo>
                    <a:lnTo>
                      <a:pt x="282" y="20"/>
                    </a:lnTo>
                    <a:lnTo>
                      <a:pt x="286" y="19"/>
                    </a:lnTo>
                    <a:lnTo>
                      <a:pt x="292" y="17"/>
                    </a:lnTo>
                    <a:lnTo>
                      <a:pt x="297" y="16"/>
                    </a:lnTo>
                    <a:lnTo>
                      <a:pt x="303" y="14"/>
                    </a:lnTo>
                    <a:lnTo>
                      <a:pt x="309" y="13"/>
                    </a:lnTo>
                    <a:lnTo>
                      <a:pt x="315" y="12"/>
                    </a:lnTo>
                    <a:lnTo>
                      <a:pt x="321" y="10"/>
                    </a:lnTo>
                    <a:lnTo>
                      <a:pt x="327" y="9"/>
                    </a:lnTo>
                    <a:lnTo>
                      <a:pt x="333" y="6"/>
                    </a:lnTo>
                    <a:lnTo>
                      <a:pt x="339" y="4"/>
                    </a:lnTo>
                    <a:lnTo>
                      <a:pt x="343" y="3"/>
                    </a:lnTo>
                    <a:lnTo>
                      <a:pt x="348" y="3"/>
                    </a:lnTo>
                    <a:lnTo>
                      <a:pt x="351" y="2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59" name="Freeform 39"/>
              <p:cNvSpPr>
                <a:spLocks/>
              </p:cNvSpPr>
              <p:nvPr/>
            </p:nvSpPr>
            <p:spPr bwMode="auto">
              <a:xfrm>
                <a:off x="1248" y="2160"/>
                <a:ext cx="200" cy="201"/>
              </a:xfrm>
              <a:custGeom>
                <a:avLst/>
                <a:gdLst/>
                <a:ahLst/>
                <a:cxnLst>
                  <a:cxn ang="0">
                    <a:pos x="389" y="93"/>
                  </a:cxn>
                  <a:cxn ang="0">
                    <a:pos x="400" y="66"/>
                  </a:cxn>
                  <a:cxn ang="0">
                    <a:pos x="401" y="46"/>
                  </a:cxn>
                  <a:cxn ang="0">
                    <a:pos x="392" y="21"/>
                  </a:cxn>
                  <a:cxn ang="0">
                    <a:pos x="374" y="4"/>
                  </a:cxn>
                  <a:cxn ang="0">
                    <a:pos x="354" y="0"/>
                  </a:cxn>
                  <a:cxn ang="0">
                    <a:pos x="337" y="6"/>
                  </a:cxn>
                  <a:cxn ang="0">
                    <a:pos x="316" y="13"/>
                  </a:cxn>
                  <a:cxn ang="0">
                    <a:pos x="293" y="26"/>
                  </a:cxn>
                  <a:cxn ang="0">
                    <a:pos x="269" y="41"/>
                  </a:cxn>
                  <a:cxn ang="0">
                    <a:pos x="245" y="61"/>
                  </a:cxn>
                  <a:cxn ang="0">
                    <a:pos x="226" y="80"/>
                  </a:cxn>
                  <a:cxn ang="0">
                    <a:pos x="210" y="96"/>
                  </a:cxn>
                  <a:cxn ang="0">
                    <a:pos x="192" y="116"/>
                  </a:cxn>
                  <a:cxn ang="0">
                    <a:pos x="175" y="137"/>
                  </a:cxn>
                  <a:cxn ang="0">
                    <a:pos x="158" y="160"/>
                  </a:cxn>
                  <a:cxn ang="0">
                    <a:pos x="140" y="184"/>
                  </a:cxn>
                  <a:cxn ang="0">
                    <a:pos x="123" y="210"/>
                  </a:cxn>
                  <a:cxn ang="0">
                    <a:pos x="107" y="237"/>
                  </a:cxn>
                  <a:cxn ang="0">
                    <a:pos x="92" y="263"/>
                  </a:cxn>
                  <a:cxn ang="0">
                    <a:pos x="79" y="290"/>
                  </a:cxn>
                  <a:cxn ang="0">
                    <a:pos x="69" y="314"/>
                  </a:cxn>
                  <a:cxn ang="0">
                    <a:pos x="56" y="344"/>
                  </a:cxn>
                  <a:cxn ang="0">
                    <a:pos x="45" y="375"/>
                  </a:cxn>
                  <a:cxn ang="0">
                    <a:pos x="35" y="408"/>
                  </a:cxn>
                  <a:cxn ang="0">
                    <a:pos x="25" y="441"/>
                  </a:cxn>
                  <a:cxn ang="0">
                    <a:pos x="16" y="474"/>
                  </a:cxn>
                  <a:cxn ang="0">
                    <a:pos x="10" y="505"/>
                  </a:cxn>
                  <a:cxn ang="0">
                    <a:pos x="5" y="535"/>
                  </a:cxn>
                  <a:cxn ang="0">
                    <a:pos x="1" y="562"/>
                  </a:cxn>
                  <a:cxn ang="0">
                    <a:pos x="0" y="577"/>
                  </a:cxn>
                  <a:cxn ang="0">
                    <a:pos x="17" y="591"/>
                  </a:cxn>
                  <a:cxn ang="0">
                    <a:pos x="37" y="598"/>
                  </a:cxn>
                  <a:cxn ang="0">
                    <a:pos x="59" y="602"/>
                  </a:cxn>
                  <a:cxn ang="0">
                    <a:pos x="83" y="600"/>
                  </a:cxn>
                  <a:cxn ang="0">
                    <a:pos x="109" y="591"/>
                  </a:cxn>
                  <a:cxn ang="0">
                    <a:pos x="124" y="567"/>
                  </a:cxn>
                  <a:cxn ang="0">
                    <a:pos x="131" y="545"/>
                  </a:cxn>
                  <a:cxn ang="0">
                    <a:pos x="140" y="520"/>
                  </a:cxn>
                  <a:cxn ang="0">
                    <a:pos x="153" y="492"/>
                  </a:cxn>
                  <a:cxn ang="0">
                    <a:pos x="165" y="463"/>
                  </a:cxn>
                  <a:cxn ang="0">
                    <a:pos x="179" y="433"/>
                  </a:cxn>
                  <a:cxn ang="0">
                    <a:pos x="193" y="401"/>
                  </a:cxn>
                  <a:cxn ang="0">
                    <a:pos x="209" y="371"/>
                  </a:cxn>
                  <a:cxn ang="0">
                    <a:pos x="224" y="341"/>
                  </a:cxn>
                  <a:cxn ang="0">
                    <a:pos x="238" y="314"/>
                  </a:cxn>
                  <a:cxn ang="0">
                    <a:pos x="252" y="288"/>
                  </a:cxn>
                  <a:cxn ang="0">
                    <a:pos x="265" y="264"/>
                  </a:cxn>
                  <a:cxn ang="0">
                    <a:pos x="278" y="240"/>
                  </a:cxn>
                  <a:cxn ang="0">
                    <a:pos x="298" y="210"/>
                  </a:cxn>
                  <a:cxn ang="0">
                    <a:pos x="317" y="186"/>
                  </a:cxn>
                  <a:cxn ang="0">
                    <a:pos x="336" y="166"/>
                  </a:cxn>
                  <a:cxn ang="0">
                    <a:pos x="352" y="148"/>
                  </a:cxn>
                  <a:cxn ang="0">
                    <a:pos x="365" y="131"/>
                  </a:cxn>
                </a:cxnLst>
                <a:rect l="0" t="0" r="r" b="b"/>
                <a:pathLst>
                  <a:path w="401" h="602">
                    <a:moveTo>
                      <a:pt x="372" y="123"/>
                    </a:moveTo>
                    <a:lnTo>
                      <a:pt x="376" y="116"/>
                    </a:lnTo>
                    <a:lnTo>
                      <a:pt x="380" y="110"/>
                    </a:lnTo>
                    <a:lnTo>
                      <a:pt x="383" y="104"/>
                    </a:lnTo>
                    <a:lnTo>
                      <a:pt x="386" y="98"/>
                    </a:lnTo>
                    <a:lnTo>
                      <a:pt x="389" y="93"/>
                    </a:lnTo>
                    <a:lnTo>
                      <a:pt x="391" y="87"/>
                    </a:lnTo>
                    <a:lnTo>
                      <a:pt x="393" y="83"/>
                    </a:lnTo>
                    <a:lnTo>
                      <a:pt x="395" y="79"/>
                    </a:lnTo>
                    <a:lnTo>
                      <a:pt x="397" y="74"/>
                    </a:lnTo>
                    <a:lnTo>
                      <a:pt x="398" y="70"/>
                    </a:lnTo>
                    <a:lnTo>
                      <a:pt x="400" y="66"/>
                    </a:lnTo>
                    <a:lnTo>
                      <a:pt x="400" y="61"/>
                    </a:lnTo>
                    <a:lnTo>
                      <a:pt x="401" y="57"/>
                    </a:lnTo>
                    <a:lnTo>
                      <a:pt x="401" y="54"/>
                    </a:lnTo>
                    <a:lnTo>
                      <a:pt x="401" y="50"/>
                    </a:lnTo>
                    <a:lnTo>
                      <a:pt x="401" y="50"/>
                    </a:lnTo>
                    <a:lnTo>
                      <a:pt x="401" y="46"/>
                    </a:lnTo>
                    <a:lnTo>
                      <a:pt x="400" y="41"/>
                    </a:lnTo>
                    <a:lnTo>
                      <a:pt x="399" y="37"/>
                    </a:lnTo>
                    <a:lnTo>
                      <a:pt x="398" y="33"/>
                    </a:lnTo>
                    <a:lnTo>
                      <a:pt x="396" y="29"/>
                    </a:lnTo>
                    <a:lnTo>
                      <a:pt x="395" y="24"/>
                    </a:lnTo>
                    <a:lnTo>
                      <a:pt x="392" y="21"/>
                    </a:lnTo>
                    <a:lnTo>
                      <a:pt x="390" y="17"/>
                    </a:lnTo>
                    <a:lnTo>
                      <a:pt x="387" y="14"/>
                    </a:lnTo>
                    <a:lnTo>
                      <a:pt x="385" y="11"/>
                    </a:lnTo>
                    <a:lnTo>
                      <a:pt x="381" y="9"/>
                    </a:lnTo>
                    <a:lnTo>
                      <a:pt x="378" y="6"/>
                    </a:lnTo>
                    <a:lnTo>
                      <a:pt x="374" y="4"/>
                    </a:lnTo>
                    <a:lnTo>
                      <a:pt x="369" y="3"/>
                    </a:lnTo>
                    <a:lnTo>
                      <a:pt x="365" y="1"/>
                    </a:lnTo>
                    <a:lnTo>
                      <a:pt x="361" y="0"/>
                    </a:lnTo>
                    <a:lnTo>
                      <a:pt x="356" y="0"/>
                    </a:lnTo>
                    <a:lnTo>
                      <a:pt x="356" y="0"/>
                    </a:lnTo>
                    <a:lnTo>
                      <a:pt x="354" y="0"/>
                    </a:lnTo>
                    <a:lnTo>
                      <a:pt x="351" y="1"/>
                    </a:lnTo>
                    <a:lnTo>
                      <a:pt x="348" y="1"/>
                    </a:lnTo>
                    <a:lnTo>
                      <a:pt x="346" y="3"/>
                    </a:lnTo>
                    <a:lnTo>
                      <a:pt x="343" y="3"/>
                    </a:lnTo>
                    <a:lnTo>
                      <a:pt x="340" y="4"/>
                    </a:lnTo>
                    <a:lnTo>
                      <a:pt x="337" y="6"/>
                    </a:lnTo>
                    <a:lnTo>
                      <a:pt x="334" y="6"/>
                    </a:lnTo>
                    <a:lnTo>
                      <a:pt x="330" y="7"/>
                    </a:lnTo>
                    <a:lnTo>
                      <a:pt x="326" y="9"/>
                    </a:lnTo>
                    <a:lnTo>
                      <a:pt x="323" y="10"/>
                    </a:lnTo>
                    <a:lnTo>
                      <a:pt x="319" y="11"/>
                    </a:lnTo>
                    <a:lnTo>
                      <a:pt x="316" y="13"/>
                    </a:lnTo>
                    <a:lnTo>
                      <a:pt x="312" y="16"/>
                    </a:lnTo>
                    <a:lnTo>
                      <a:pt x="308" y="17"/>
                    </a:lnTo>
                    <a:lnTo>
                      <a:pt x="305" y="19"/>
                    </a:lnTo>
                    <a:lnTo>
                      <a:pt x="301" y="21"/>
                    </a:lnTo>
                    <a:lnTo>
                      <a:pt x="297" y="23"/>
                    </a:lnTo>
                    <a:lnTo>
                      <a:pt x="293" y="26"/>
                    </a:lnTo>
                    <a:lnTo>
                      <a:pt x="290" y="27"/>
                    </a:lnTo>
                    <a:lnTo>
                      <a:pt x="286" y="30"/>
                    </a:lnTo>
                    <a:lnTo>
                      <a:pt x="281" y="33"/>
                    </a:lnTo>
                    <a:lnTo>
                      <a:pt x="277" y="36"/>
                    </a:lnTo>
                    <a:lnTo>
                      <a:pt x="273" y="39"/>
                    </a:lnTo>
                    <a:lnTo>
                      <a:pt x="269" y="41"/>
                    </a:lnTo>
                    <a:lnTo>
                      <a:pt x="265" y="44"/>
                    </a:lnTo>
                    <a:lnTo>
                      <a:pt x="261" y="47"/>
                    </a:lnTo>
                    <a:lnTo>
                      <a:pt x="257" y="51"/>
                    </a:lnTo>
                    <a:lnTo>
                      <a:pt x="253" y="54"/>
                    </a:lnTo>
                    <a:lnTo>
                      <a:pt x="249" y="57"/>
                    </a:lnTo>
                    <a:lnTo>
                      <a:pt x="245" y="61"/>
                    </a:lnTo>
                    <a:lnTo>
                      <a:pt x="241" y="66"/>
                    </a:lnTo>
                    <a:lnTo>
                      <a:pt x="236" y="69"/>
                    </a:lnTo>
                    <a:lnTo>
                      <a:pt x="232" y="73"/>
                    </a:lnTo>
                    <a:lnTo>
                      <a:pt x="228" y="77"/>
                    </a:lnTo>
                    <a:lnTo>
                      <a:pt x="228" y="77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4"/>
                    </a:lnTo>
                    <a:lnTo>
                      <a:pt x="218" y="87"/>
                    </a:lnTo>
                    <a:lnTo>
                      <a:pt x="215" y="90"/>
                    </a:lnTo>
                    <a:lnTo>
                      <a:pt x="212" y="93"/>
                    </a:lnTo>
                    <a:lnTo>
                      <a:pt x="210" y="96"/>
                    </a:lnTo>
                    <a:lnTo>
                      <a:pt x="207" y="100"/>
                    </a:lnTo>
                    <a:lnTo>
                      <a:pt x="204" y="103"/>
                    </a:lnTo>
                    <a:lnTo>
                      <a:pt x="201" y="106"/>
                    </a:lnTo>
                    <a:lnTo>
                      <a:pt x="198" y="108"/>
                    </a:lnTo>
                    <a:lnTo>
                      <a:pt x="195" y="113"/>
                    </a:lnTo>
                    <a:lnTo>
                      <a:pt x="192" y="116"/>
                    </a:lnTo>
                    <a:lnTo>
                      <a:pt x="189" y="118"/>
                    </a:lnTo>
                    <a:lnTo>
                      <a:pt x="186" y="123"/>
                    </a:lnTo>
                    <a:lnTo>
                      <a:pt x="183" y="126"/>
                    </a:lnTo>
                    <a:lnTo>
                      <a:pt x="180" y="130"/>
                    </a:lnTo>
                    <a:lnTo>
                      <a:pt x="178" y="133"/>
                    </a:lnTo>
                    <a:lnTo>
                      <a:pt x="175" y="137"/>
                    </a:lnTo>
                    <a:lnTo>
                      <a:pt x="172" y="140"/>
                    </a:lnTo>
                    <a:lnTo>
                      <a:pt x="169" y="144"/>
                    </a:lnTo>
                    <a:lnTo>
                      <a:pt x="166" y="148"/>
                    </a:lnTo>
                    <a:lnTo>
                      <a:pt x="163" y="151"/>
                    </a:lnTo>
                    <a:lnTo>
                      <a:pt x="160" y="156"/>
                    </a:lnTo>
                    <a:lnTo>
                      <a:pt x="158" y="160"/>
                    </a:lnTo>
                    <a:lnTo>
                      <a:pt x="155" y="164"/>
                    </a:lnTo>
                    <a:lnTo>
                      <a:pt x="151" y="168"/>
                    </a:lnTo>
                    <a:lnTo>
                      <a:pt x="148" y="171"/>
                    </a:lnTo>
                    <a:lnTo>
                      <a:pt x="145" y="176"/>
                    </a:lnTo>
                    <a:lnTo>
                      <a:pt x="142" y="180"/>
                    </a:lnTo>
                    <a:lnTo>
                      <a:pt x="140" y="184"/>
                    </a:lnTo>
                    <a:lnTo>
                      <a:pt x="137" y="188"/>
                    </a:lnTo>
                    <a:lnTo>
                      <a:pt x="134" y="193"/>
                    </a:lnTo>
                    <a:lnTo>
                      <a:pt x="131" y="197"/>
                    </a:lnTo>
                    <a:lnTo>
                      <a:pt x="129" y="201"/>
                    </a:lnTo>
                    <a:lnTo>
                      <a:pt x="126" y="206"/>
                    </a:lnTo>
                    <a:lnTo>
                      <a:pt x="123" y="210"/>
                    </a:lnTo>
                    <a:lnTo>
                      <a:pt x="121" y="214"/>
                    </a:lnTo>
                    <a:lnTo>
                      <a:pt x="118" y="218"/>
                    </a:lnTo>
                    <a:lnTo>
                      <a:pt x="115" y="223"/>
                    </a:lnTo>
                    <a:lnTo>
                      <a:pt x="113" y="227"/>
                    </a:lnTo>
                    <a:lnTo>
                      <a:pt x="110" y="231"/>
                    </a:lnTo>
                    <a:lnTo>
                      <a:pt x="107" y="237"/>
                    </a:lnTo>
                    <a:lnTo>
                      <a:pt x="104" y="241"/>
                    </a:lnTo>
                    <a:lnTo>
                      <a:pt x="102" y="246"/>
                    </a:lnTo>
                    <a:lnTo>
                      <a:pt x="99" y="250"/>
                    </a:lnTo>
                    <a:lnTo>
                      <a:pt x="97" y="254"/>
                    </a:lnTo>
                    <a:lnTo>
                      <a:pt x="94" y="258"/>
                    </a:lnTo>
                    <a:lnTo>
                      <a:pt x="92" y="263"/>
                    </a:lnTo>
                    <a:lnTo>
                      <a:pt x="90" y="268"/>
                    </a:lnTo>
                    <a:lnTo>
                      <a:pt x="88" y="273"/>
                    </a:lnTo>
                    <a:lnTo>
                      <a:pt x="85" y="277"/>
                    </a:lnTo>
                    <a:lnTo>
                      <a:pt x="83" y="281"/>
                    </a:lnTo>
                    <a:lnTo>
                      <a:pt x="81" y="285"/>
                    </a:lnTo>
                    <a:lnTo>
                      <a:pt x="79" y="290"/>
                    </a:lnTo>
                    <a:lnTo>
                      <a:pt x="77" y="294"/>
                    </a:lnTo>
                    <a:lnTo>
                      <a:pt x="77" y="294"/>
                    </a:lnTo>
                    <a:lnTo>
                      <a:pt x="75" y="300"/>
                    </a:lnTo>
                    <a:lnTo>
                      <a:pt x="73" y="304"/>
                    </a:lnTo>
                    <a:lnTo>
                      <a:pt x="71" y="308"/>
                    </a:lnTo>
                    <a:lnTo>
                      <a:pt x="69" y="314"/>
                    </a:lnTo>
                    <a:lnTo>
                      <a:pt x="67" y="318"/>
                    </a:lnTo>
                    <a:lnTo>
                      <a:pt x="64" y="324"/>
                    </a:lnTo>
                    <a:lnTo>
                      <a:pt x="62" y="328"/>
                    </a:lnTo>
                    <a:lnTo>
                      <a:pt x="60" y="334"/>
                    </a:lnTo>
                    <a:lnTo>
                      <a:pt x="58" y="338"/>
                    </a:lnTo>
                    <a:lnTo>
                      <a:pt x="56" y="344"/>
                    </a:lnTo>
                    <a:lnTo>
                      <a:pt x="54" y="350"/>
                    </a:lnTo>
                    <a:lnTo>
                      <a:pt x="52" y="354"/>
                    </a:lnTo>
                    <a:lnTo>
                      <a:pt x="50" y="360"/>
                    </a:lnTo>
                    <a:lnTo>
                      <a:pt x="48" y="365"/>
                    </a:lnTo>
                    <a:lnTo>
                      <a:pt x="47" y="370"/>
                    </a:lnTo>
                    <a:lnTo>
                      <a:pt x="45" y="375"/>
                    </a:lnTo>
                    <a:lnTo>
                      <a:pt x="43" y="381"/>
                    </a:lnTo>
                    <a:lnTo>
                      <a:pt x="41" y="387"/>
                    </a:lnTo>
                    <a:lnTo>
                      <a:pt x="40" y="393"/>
                    </a:lnTo>
                    <a:lnTo>
                      <a:pt x="38" y="397"/>
                    </a:lnTo>
                    <a:lnTo>
                      <a:pt x="36" y="403"/>
                    </a:lnTo>
                    <a:lnTo>
                      <a:pt x="35" y="408"/>
                    </a:lnTo>
                    <a:lnTo>
                      <a:pt x="33" y="414"/>
                    </a:lnTo>
                    <a:lnTo>
                      <a:pt x="31" y="420"/>
                    </a:lnTo>
                    <a:lnTo>
                      <a:pt x="30" y="425"/>
                    </a:lnTo>
                    <a:lnTo>
                      <a:pt x="28" y="431"/>
                    </a:lnTo>
                    <a:lnTo>
                      <a:pt x="27" y="435"/>
                    </a:lnTo>
                    <a:lnTo>
                      <a:pt x="25" y="441"/>
                    </a:lnTo>
                    <a:lnTo>
                      <a:pt x="24" y="447"/>
                    </a:lnTo>
                    <a:lnTo>
                      <a:pt x="23" y="453"/>
                    </a:lnTo>
                    <a:lnTo>
                      <a:pt x="20" y="458"/>
                    </a:lnTo>
                    <a:lnTo>
                      <a:pt x="19" y="464"/>
                    </a:lnTo>
                    <a:lnTo>
                      <a:pt x="18" y="468"/>
                    </a:lnTo>
                    <a:lnTo>
                      <a:pt x="16" y="474"/>
                    </a:lnTo>
                    <a:lnTo>
                      <a:pt x="15" y="480"/>
                    </a:lnTo>
                    <a:lnTo>
                      <a:pt x="14" y="485"/>
                    </a:lnTo>
                    <a:lnTo>
                      <a:pt x="13" y="490"/>
                    </a:lnTo>
                    <a:lnTo>
                      <a:pt x="12" y="495"/>
                    </a:lnTo>
                    <a:lnTo>
                      <a:pt x="11" y="501"/>
                    </a:lnTo>
                    <a:lnTo>
                      <a:pt x="10" y="505"/>
                    </a:lnTo>
                    <a:lnTo>
                      <a:pt x="9" y="511"/>
                    </a:lnTo>
                    <a:lnTo>
                      <a:pt x="8" y="515"/>
                    </a:lnTo>
                    <a:lnTo>
                      <a:pt x="7" y="521"/>
                    </a:lnTo>
                    <a:lnTo>
                      <a:pt x="6" y="525"/>
                    </a:lnTo>
                    <a:lnTo>
                      <a:pt x="5" y="531"/>
                    </a:lnTo>
                    <a:lnTo>
                      <a:pt x="5" y="535"/>
                    </a:lnTo>
                    <a:lnTo>
                      <a:pt x="4" y="540"/>
                    </a:lnTo>
                    <a:lnTo>
                      <a:pt x="3" y="545"/>
                    </a:lnTo>
                    <a:lnTo>
                      <a:pt x="3" y="550"/>
                    </a:lnTo>
                    <a:lnTo>
                      <a:pt x="2" y="554"/>
                    </a:lnTo>
                    <a:lnTo>
                      <a:pt x="2" y="558"/>
                    </a:lnTo>
                    <a:lnTo>
                      <a:pt x="1" y="562"/>
                    </a:lnTo>
                    <a:lnTo>
                      <a:pt x="1" y="567"/>
                    </a:lnTo>
                    <a:lnTo>
                      <a:pt x="0" y="571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7"/>
                    </a:lnTo>
                    <a:lnTo>
                      <a:pt x="0" y="577"/>
                    </a:lnTo>
                    <a:lnTo>
                      <a:pt x="0" y="577"/>
                    </a:lnTo>
                    <a:lnTo>
                      <a:pt x="4" y="581"/>
                    </a:lnTo>
                    <a:lnTo>
                      <a:pt x="8" y="584"/>
                    </a:lnTo>
                    <a:lnTo>
                      <a:pt x="13" y="588"/>
                    </a:lnTo>
                    <a:lnTo>
                      <a:pt x="17" y="591"/>
                    </a:lnTo>
                    <a:lnTo>
                      <a:pt x="22" y="592"/>
                    </a:lnTo>
                    <a:lnTo>
                      <a:pt x="22" y="592"/>
                    </a:lnTo>
                    <a:lnTo>
                      <a:pt x="26" y="594"/>
                    </a:lnTo>
                    <a:lnTo>
                      <a:pt x="29" y="595"/>
                    </a:lnTo>
                    <a:lnTo>
                      <a:pt x="33" y="597"/>
                    </a:lnTo>
                    <a:lnTo>
                      <a:pt x="37" y="598"/>
                    </a:lnTo>
                    <a:lnTo>
                      <a:pt x="40" y="600"/>
                    </a:lnTo>
                    <a:lnTo>
                      <a:pt x="44" y="600"/>
                    </a:lnTo>
                    <a:lnTo>
                      <a:pt x="48" y="601"/>
                    </a:lnTo>
                    <a:lnTo>
                      <a:pt x="51" y="601"/>
                    </a:lnTo>
                    <a:lnTo>
                      <a:pt x="55" y="601"/>
                    </a:lnTo>
                    <a:lnTo>
                      <a:pt x="59" y="602"/>
                    </a:lnTo>
                    <a:lnTo>
                      <a:pt x="63" y="602"/>
                    </a:lnTo>
                    <a:lnTo>
                      <a:pt x="68" y="602"/>
                    </a:lnTo>
                    <a:lnTo>
                      <a:pt x="71" y="601"/>
                    </a:lnTo>
                    <a:lnTo>
                      <a:pt x="75" y="601"/>
                    </a:lnTo>
                    <a:lnTo>
                      <a:pt x="79" y="601"/>
                    </a:lnTo>
                    <a:lnTo>
                      <a:pt x="83" y="600"/>
                    </a:lnTo>
                    <a:lnTo>
                      <a:pt x="87" y="598"/>
                    </a:lnTo>
                    <a:lnTo>
                      <a:pt x="91" y="597"/>
                    </a:lnTo>
                    <a:lnTo>
                      <a:pt x="96" y="597"/>
                    </a:lnTo>
                    <a:lnTo>
                      <a:pt x="100" y="594"/>
                    </a:lnTo>
                    <a:lnTo>
                      <a:pt x="104" y="592"/>
                    </a:lnTo>
                    <a:lnTo>
                      <a:pt x="109" y="591"/>
                    </a:lnTo>
                    <a:lnTo>
                      <a:pt x="113" y="590"/>
                    </a:lnTo>
                    <a:lnTo>
                      <a:pt x="118" y="587"/>
                    </a:lnTo>
                    <a:lnTo>
                      <a:pt x="118" y="587"/>
                    </a:lnTo>
                    <a:lnTo>
                      <a:pt x="120" y="580"/>
                    </a:lnTo>
                    <a:lnTo>
                      <a:pt x="122" y="574"/>
                    </a:lnTo>
                    <a:lnTo>
                      <a:pt x="124" y="567"/>
                    </a:lnTo>
                    <a:lnTo>
                      <a:pt x="126" y="561"/>
                    </a:lnTo>
                    <a:lnTo>
                      <a:pt x="126" y="561"/>
                    </a:lnTo>
                    <a:lnTo>
                      <a:pt x="127" y="557"/>
                    </a:lnTo>
                    <a:lnTo>
                      <a:pt x="128" y="554"/>
                    </a:lnTo>
                    <a:lnTo>
                      <a:pt x="130" y="550"/>
                    </a:lnTo>
                    <a:lnTo>
                      <a:pt x="131" y="545"/>
                    </a:lnTo>
                    <a:lnTo>
                      <a:pt x="132" y="541"/>
                    </a:lnTo>
                    <a:lnTo>
                      <a:pt x="134" y="537"/>
                    </a:lnTo>
                    <a:lnTo>
                      <a:pt x="135" y="532"/>
                    </a:lnTo>
                    <a:lnTo>
                      <a:pt x="137" y="528"/>
                    </a:lnTo>
                    <a:lnTo>
                      <a:pt x="139" y="524"/>
                    </a:lnTo>
                    <a:lnTo>
                      <a:pt x="140" y="520"/>
                    </a:lnTo>
                    <a:lnTo>
                      <a:pt x="142" y="515"/>
                    </a:lnTo>
                    <a:lnTo>
                      <a:pt x="144" y="511"/>
                    </a:lnTo>
                    <a:lnTo>
                      <a:pt x="146" y="505"/>
                    </a:lnTo>
                    <a:lnTo>
                      <a:pt x="148" y="501"/>
                    </a:lnTo>
                    <a:lnTo>
                      <a:pt x="150" y="497"/>
                    </a:lnTo>
                    <a:lnTo>
                      <a:pt x="153" y="492"/>
                    </a:lnTo>
                    <a:lnTo>
                      <a:pt x="155" y="487"/>
                    </a:lnTo>
                    <a:lnTo>
                      <a:pt x="157" y="482"/>
                    </a:lnTo>
                    <a:lnTo>
                      <a:pt x="159" y="477"/>
                    </a:lnTo>
                    <a:lnTo>
                      <a:pt x="161" y="472"/>
                    </a:lnTo>
                    <a:lnTo>
                      <a:pt x="163" y="467"/>
                    </a:lnTo>
                    <a:lnTo>
                      <a:pt x="165" y="463"/>
                    </a:lnTo>
                    <a:lnTo>
                      <a:pt x="168" y="457"/>
                    </a:lnTo>
                    <a:lnTo>
                      <a:pt x="170" y="453"/>
                    </a:lnTo>
                    <a:lnTo>
                      <a:pt x="172" y="447"/>
                    </a:lnTo>
                    <a:lnTo>
                      <a:pt x="174" y="443"/>
                    </a:lnTo>
                    <a:lnTo>
                      <a:pt x="177" y="437"/>
                    </a:lnTo>
                    <a:lnTo>
                      <a:pt x="179" y="433"/>
                    </a:lnTo>
                    <a:lnTo>
                      <a:pt x="181" y="427"/>
                    </a:lnTo>
                    <a:lnTo>
                      <a:pt x="184" y="423"/>
                    </a:lnTo>
                    <a:lnTo>
                      <a:pt x="186" y="417"/>
                    </a:lnTo>
                    <a:lnTo>
                      <a:pt x="189" y="411"/>
                    </a:lnTo>
                    <a:lnTo>
                      <a:pt x="191" y="407"/>
                    </a:lnTo>
                    <a:lnTo>
                      <a:pt x="193" y="401"/>
                    </a:lnTo>
                    <a:lnTo>
                      <a:pt x="197" y="397"/>
                    </a:lnTo>
                    <a:lnTo>
                      <a:pt x="199" y="391"/>
                    </a:lnTo>
                    <a:lnTo>
                      <a:pt x="202" y="387"/>
                    </a:lnTo>
                    <a:lnTo>
                      <a:pt x="204" y="381"/>
                    </a:lnTo>
                    <a:lnTo>
                      <a:pt x="207" y="377"/>
                    </a:lnTo>
                    <a:lnTo>
                      <a:pt x="209" y="371"/>
                    </a:lnTo>
                    <a:lnTo>
                      <a:pt x="211" y="367"/>
                    </a:lnTo>
                    <a:lnTo>
                      <a:pt x="214" y="361"/>
                    </a:lnTo>
                    <a:lnTo>
                      <a:pt x="216" y="357"/>
                    </a:lnTo>
                    <a:lnTo>
                      <a:pt x="219" y="351"/>
                    </a:lnTo>
                    <a:lnTo>
                      <a:pt x="221" y="347"/>
                    </a:lnTo>
                    <a:lnTo>
                      <a:pt x="224" y="341"/>
                    </a:lnTo>
                    <a:lnTo>
                      <a:pt x="226" y="337"/>
                    </a:lnTo>
                    <a:lnTo>
                      <a:pt x="228" y="333"/>
                    </a:lnTo>
                    <a:lnTo>
                      <a:pt x="231" y="328"/>
                    </a:lnTo>
                    <a:lnTo>
                      <a:pt x="233" y="323"/>
                    </a:lnTo>
                    <a:lnTo>
                      <a:pt x="235" y="318"/>
                    </a:lnTo>
                    <a:lnTo>
                      <a:pt x="238" y="314"/>
                    </a:lnTo>
                    <a:lnTo>
                      <a:pt x="241" y="310"/>
                    </a:lnTo>
                    <a:lnTo>
                      <a:pt x="243" y="305"/>
                    </a:lnTo>
                    <a:lnTo>
                      <a:pt x="246" y="301"/>
                    </a:lnTo>
                    <a:lnTo>
                      <a:pt x="248" y="297"/>
                    </a:lnTo>
                    <a:lnTo>
                      <a:pt x="250" y="293"/>
                    </a:lnTo>
                    <a:lnTo>
                      <a:pt x="252" y="288"/>
                    </a:lnTo>
                    <a:lnTo>
                      <a:pt x="254" y="284"/>
                    </a:lnTo>
                    <a:lnTo>
                      <a:pt x="256" y="280"/>
                    </a:lnTo>
                    <a:lnTo>
                      <a:pt x="259" y="276"/>
                    </a:lnTo>
                    <a:lnTo>
                      <a:pt x="261" y="273"/>
                    </a:lnTo>
                    <a:lnTo>
                      <a:pt x="263" y="268"/>
                    </a:lnTo>
                    <a:lnTo>
                      <a:pt x="265" y="264"/>
                    </a:lnTo>
                    <a:lnTo>
                      <a:pt x="266" y="261"/>
                    </a:lnTo>
                    <a:lnTo>
                      <a:pt x="268" y="258"/>
                    </a:lnTo>
                    <a:lnTo>
                      <a:pt x="268" y="258"/>
                    </a:lnTo>
                    <a:lnTo>
                      <a:pt x="272" y="251"/>
                    </a:lnTo>
                    <a:lnTo>
                      <a:pt x="275" y="246"/>
                    </a:lnTo>
                    <a:lnTo>
                      <a:pt x="278" y="240"/>
                    </a:lnTo>
                    <a:lnTo>
                      <a:pt x="281" y="234"/>
                    </a:lnTo>
                    <a:lnTo>
                      <a:pt x="286" y="228"/>
                    </a:lnTo>
                    <a:lnTo>
                      <a:pt x="289" y="224"/>
                    </a:lnTo>
                    <a:lnTo>
                      <a:pt x="292" y="218"/>
                    </a:lnTo>
                    <a:lnTo>
                      <a:pt x="295" y="214"/>
                    </a:lnTo>
                    <a:lnTo>
                      <a:pt x="298" y="210"/>
                    </a:lnTo>
                    <a:lnTo>
                      <a:pt x="302" y="206"/>
                    </a:lnTo>
                    <a:lnTo>
                      <a:pt x="305" y="201"/>
                    </a:lnTo>
                    <a:lnTo>
                      <a:pt x="308" y="197"/>
                    </a:lnTo>
                    <a:lnTo>
                      <a:pt x="311" y="193"/>
                    </a:lnTo>
                    <a:lnTo>
                      <a:pt x="314" y="190"/>
                    </a:lnTo>
                    <a:lnTo>
                      <a:pt x="317" y="186"/>
                    </a:lnTo>
                    <a:lnTo>
                      <a:pt x="320" y="181"/>
                    </a:lnTo>
                    <a:lnTo>
                      <a:pt x="323" y="178"/>
                    </a:lnTo>
                    <a:lnTo>
                      <a:pt x="326" y="176"/>
                    </a:lnTo>
                    <a:lnTo>
                      <a:pt x="330" y="171"/>
                    </a:lnTo>
                    <a:lnTo>
                      <a:pt x="333" y="168"/>
                    </a:lnTo>
                    <a:lnTo>
                      <a:pt x="336" y="166"/>
                    </a:lnTo>
                    <a:lnTo>
                      <a:pt x="338" y="163"/>
                    </a:lnTo>
                    <a:lnTo>
                      <a:pt x="341" y="160"/>
                    </a:lnTo>
                    <a:lnTo>
                      <a:pt x="344" y="157"/>
                    </a:lnTo>
                    <a:lnTo>
                      <a:pt x="346" y="154"/>
                    </a:lnTo>
                    <a:lnTo>
                      <a:pt x="349" y="151"/>
                    </a:lnTo>
                    <a:lnTo>
                      <a:pt x="352" y="148"/>
                    </a:lnTo>
                    <a:lnTo>
                      <a:pt x="354" y="146"/>
                    </a:lnTo>
                    <a:lnTo>
                      <a:pt x="356" y="143"/>
                    </a:lnTo>
                    <a:lnTo>
                      <a:pt x="359" y="140"/>
                    </a:lnTo>
                    <a:lnTo>
                      <a:pt x="361" y="137"/>
                    </a:lnTo>
                    <a:lnTo>
                      <a:pt x="363" y="134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9" y="126"/>
                    </a:lnTo>
                    <a:lnTo>
                      <a:pt x="372" y="123"/>
                    </a:lnTo>
                    <a:lnTo>
                      <a:pt x="372" y="123"/>
                    </a:lnTo>
                    <a:close/>
                  </a:path>
                </a:pathLst>
              </a:custGeom>
              <a:solidFill>
                <a:srgbClr val="AAB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0" name="Freeform 40"/>
              <p:cNvSpPr>
                <a:spLocks/>
              </p:cNvSpPr>
              <p:nvPr/>
            </p:nvSpPr>
            <p:spPr bwMode="auto">
              <a:xfrm>
                <a:off x="1251" y="2347"/>
                <a:ext cx="59" cy="5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0" y="21"/>
                  </a:cxn>
                  <a:cxn ang="0">
                    <a:pos x="1" y="34"/>
                  </a:cxn>
                  <a:cxn ang="0">
                    <a:pos x="2" y="47"/>
                  </a:cxn>
                  <a:cxn ang="0">
                    <a:pos x="3" y="58"/>
                  </a:cxn>
                  <a:cxn ang="0">
                    <a:pos x="5" y="68"/>
                  </a:cxn>
                  <a:cxn ang="0">
                    <a:pos x="8" y="78"/>
                  </a:cxn>
                  <a:cxn ang="0">
                    <a:pos x="11" y="88"/>
                  </a:cxn>
                  <a:cxn ang="0">
                    <a:pos x="16" y="97"/>
                  </a:cxn>
                  <a:cxn ang="0">
                    <a:pos x="19" y="105"/>
                  </a:cxn>
                  <a:cxn ang="0">
                    <a:pos x="23" y="114"/>
                  </a:cxn>
                  <a:cxn ang="0">
                    <a:pos x="27" y="121"/>
                  </a:cxn>
                  <a:cxn ang="0">
                    <a:pos x="31" y="128"/>
                  </a:cxn>
                  <a:cxn ang="0">
                    <a:pos x="36" y="135"/>
                  </a:cxn>
                  <a:cxn ang="0">
                    <a:pos x="38" y="138"/>
                  </a:cxn>
                  <a:cxn ang="0">
                    <a:pos x="44" y="144"/>
                  </a:cxn>
                  <a:cxn ang="0">
                    <a:pos x="50" y="149"/>
                  </a:cxn>
                  <a:cxn ang="0">
                    <a:pos x="58" y="154"/>
                  </a:cxn>
                  <a:cxn ang="0">
                    <a:pos x="66" y="157"/>
                  </a:cxn>
                  <a:cxn ang="0">
                    <a:pos x="74" y="158"/>
                  </a:cxn>
                  <a:cxn ang="0">
                    <a:pos x="82" y="159"/>
                  </a:cxn>
                  <a:cxn ang="0">
                    <a:pos x="90" y="158"/>
                  </a:cxn>
                  <a:cxn ang="0">
                    <a:pos x="97" y="155"/>
                  </a:cxn>
                  <a:cxn ang="0">
                    <a:pos x="104" y="151"/>
                  </a:cxn>
                  <a:cxn ang="0">
                    <a:pos x="110" y="147"/>
                  </a:cxn>
                  <a:cxn ang="0">
                    <a:pos x="111" y="144"/>
                  </a:cxn>
                  <a:cxn ang="0">
                    <a:pos x="113" y="138"/>
                  </a:cxn>
                  <a:cxn ang="0">
                    <a:pos x="114" y="131"/>
                  </a:cxn>
                  <a:cxn ang="0">
                    <a:pos x="114" y="122"/>
                  </a:cxn>
                  <a:cxn ang="0">
                    <a:pos x="114" y="114"/>
                  </a:cxn>
                  <a:cxn ang="0">
                    <a:pos x="114" y="105"/>
                  </a:cxn>
                  <a:cxn ang="0">
                    <a:pos x="113" y="95"/>
                  </a:cxn>
                  <a:cxn ang="0">
                    <a:pos x="113" y="84"/>
                  </a:cxn>
                  <a:cxn ang="0">
                    <a:pos x="112" y="72"/>
                  </a:cxn>
                  <a:cxn ang="0">
                    <a:pos x="112" y="60"/>
                  </a:cxn>
                  <a:cxn ang="0">
                    <a:pos x="113" y="48"/>
                  </a:cxn>
                  <a:cxn ang="0">
                    <a:pos x="114" y="34"/>
                  </a:cxn>
                  <a:cxn ang="0">
                    <a:pos x="116" y="21"/>
                  </a:cxn>
                  <a:cxn ang="0">
                    <a:pos x="119" y="7"/>
                  </a:cxn>
                  <a:cxn ang="0">
                    <a:pos x="115" y="10"/>
                  </a:cxn>
                  <a:cxn ang="0">
                    <a:pos x="107" y="12"/>
                  </a:cxn>
                  <a:cxn ang="0">
                    <a:pos x="98" y="17"/>
                  </a:cxn>
                  <a:cxn ang="0">
                    <a:pos x="90" y="20"/>
                  </a:cxn>
                  <a:cxn ang="0">
                    <a:pos x="82" y="21"/>
                  </a:cxn>
                  <a:cxn ang="0">
                    <a:pos x="74" y="22"/>
                  </a:cxn>
                  <a:cxn ang="0">
                    <a:pos x="67" y="24"/>
                  </a:cxn>
                  <a:cxn ang="0">
                    <a:pos x="58" y="24"/>
                  </a:cxn>
                  <a:cxn ang="0">
                    <a:pos x="51" y="24"/>
                  </a:cxn>
                  <a:cxn ang="0">
                    <a:pos x="44" y="22"/>
                  </a:cxn>
                  <a:cxn ang="0">
                    <a:pos x="37" y="21"/>
                  </a:cxn>
                  <a:cxn ang="0">
                    <a:pos x="30" y="18"/>
                  </a:cxn>
                  <a:cxn ang="0">
                    <a:pos x="23" y="15"/>
                  </a:cxn>
                  <a:cxn ang="0">
                    <a:pos x="19" y="12"/>
                  </a:cxn>
                  <a:cxn ang="0">
                    <a:pos x="9" y="7"/>
                  </a:cxn>
                  <a:cxn ang="0">
                    <a:pos x="1" y="0"/>
                  </a:cxn>
                </a:cxnLst>
                <a:rect l="0" t="0" r="r" b="b"/>
                <a:pathLst>
                  <a:path w="119" h="159">
                    <a:moveTo>
                      <a:pt x="1" y="0"/>
                    </a:moveTo>
                    <a:lnTo>
                      <a:pt x="1" y="7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2" y="47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4" y="64"/>
                    </a:lnTo>
                    <a:lnTo>
                      <a:pt x="5" y="68"/>
                    </a:lnTo>
                    <a:lnTo>
                      <a:pt x="7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3" y="92"/>
                    </a:lnTo>
                    <a:lnTo>
                      <a:pt x="16" y="97"/>
                    </a:lnTo>
                    <a:lnTo>
                      <a:pt x="17" y="101"/>
                    </a:lnTo>
                    <a:lnTo>
                      <a:pt x="19" y="105"/>
                    </a:lnTo>
                    <a:lnTo>
                      <a:pt x="21" y="109"/>
                    </a:lnTo>
                    <a:lnTo>
                      <a:pt x="23" y="114"/>
                    </a:lnTo>
                    <a:lnTo>
                      <a:pt x="25" y="118"/>
                    </a:lnTo>
                    <a:lnTo>
                      <a:pt x="27" y="121"/>
                    </a:lnTo>
                    <a:lnTo>
                      <a:pt x="29" y="125"/>
                    </a:lnTo>
                    <a:lnTo>
                      <a:pt x="31" y="128"/>
                    </a:lnTo>
                    <a:lnTo>
                      <a:pt x="34" y="131"/>
                    </a:lnTo>
                    <a:lnTo>
                      <a:pt x="36" y="135"/>
                    </a:lnTo>
                    <a:lnTo>
                      <a:pt x="38" y="138"/>
                    </a:lnTo>
                    <a:lnTo>
                      <a:pt x="38" y="138"/>
                    </a:lnTo>
                    <a:lnTo>
                      <a:pt x="41" y="141"/>
                    </a:lnTo>
                    <a:lnTo>
                      <a:pt x="44" y="144"/>
                    </a:lnTo>
                    <a:lnTo>
                      <a:pt x="47" y="147"/>
                    </a:lnTo>
                    <a:lnTo>
                      <a:pt x="50" y="149"/>
                    </a:lnTo>
                    <a:lnTo>
                      <a:pt x="54" y="152"/>
                    </a:lnTo>
                    <a:lnTo>
                      <a:pt x="58" y="154"/>
                    </a:lnTo>
                    <a:lnTo>
                      <a:pt x="62" y="155"/>
                    </a:lnTo>
                    <a:lnTo>
                      <a:pt x="66" y="157"/>
                    </a:lnTo>
                    <a:lnTo>
                      <a:pt x="70" y="158"/>
                    </a:lnTo>
                    <a:lnTo>
                      <a:pt x="74" y="158"/>
                    </a:lnTo>
                    <a:lnTo>
                      <a:pt x="78" y="159"/>
                    </a:lnTo>
                    <a:lnTo>
                      <a:pt x="82" y="159"/>
                    </a:lnTo>
                    <a:lnTo>
                      <a:pt x="86" y="158"/>
                    </a:lnTo>
                    <a:lnTo>
                      <a:pt x="90" y="158"/>
                    </a:lnTo>
                    <a:lnTo>
                      <a:pt x="93" y="157"/>
                    </a:lnTo>
                    <a:lnTo>
                      <a:pt x="97" y="155"/>
                    </a:lnTo>
                    <a:lnTo>
                      <a:pt x="100" y="154"/>
                    </a:lnTo>
                    <a:lnTo>
                      <a:pt x="104" y="151"/>
                    </a:lnTo>
                    <a:lnTo>
                      <a:pt x="107" y="149"/>
                    </a:lnTo>
                    <a:lnTo>
                      <a:pt x="110" y="147"/>
                    </a:lnTo>
                    <a:lnTo>
                      <a:pt x="110" y="147"/>
                    </a:lnTo>
                    <a:lnTo>
                      <a:pt x="111" y="144"/>
                    </a:lnTo>
                    <a:lnTo>
                      <a:pt x="112" y="141"/>
                    </a:lnTo>
                    <a:lnTo>
                      <a:pt x="113" y="138"/>
                    </a:lnTo>
                    <a:lnTo>
                      <a:pt x="113" y="134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4" y="122"/>
                    </a:lnTo>
                    <a:lnTo>
                      <a:pt x="114" y="118"/>
                    </a:lnTo>
                    <a:lnTo>
                      <a:pt x="114" y="114"/>
                    </a:lnTo>
                    <a:lnTo>
                      <a:pt x="114" y="109"/>
                    </a:lnTo>
                    <a:lnTo>
                      <a:pt x="114" y="105"/>
                    </a:lnTo>
                    <a:lnTo>
                      <a:pt x="113" y="99"/>
                    </a:lnTo>
                    <a:lnTo>
                      <a:pt x="113" y="95"/>
                    </a:lnTo>
                    <a:lnTo>
                      <a:pt x="113" y="90"/>
                    </a:lnTo>
                    <a:lnTo>
                      <a:pt x="113" y="84"/>
                    </a:lnTo>
                    <a:lnTo>
                      <a:pt x="113" y="78"/>
                    </a:lnTo>
                    <a:lnTo>
                      <a:pt x="112" y="72"/>
                    </a:lnTo>
                    <a:lnTo>
                      <a:pt x="112" y="67"/>
                    </a:lnTo>
                    <a:lnTo>
                      <a:pt x="112" y="60"/>
                    </a:lnTo>
                    <a:lnTo>
                      <a:pt x="113" y="54"/>
                    </a:lnTo>
                    <a:lnTo>
                      <a:pt x="113" y="48"/>
                    </a:lnTo>
                    <a:lnTo>
                      <a:pt x="113" y="41"/>
                    </a:lnTo>
                    <a:lnTo>
                      <a:pt x="114" y="34"/>
                    </a:lnTo>
                    <a:lnTo>
                      <a:pt x="115" y="28"/>
                    </a:lnTo>
                    <a:lnTo>
                      <a:pt x="116" y="21"/>
                    </a:lnTo>
                    <a:lnTo>
                      <a:pt x="117" y="14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5" y="10"/>
                    </a:lnTo>
                    <a:lnTo>
                      <a:pt x="111" y="11"/>
                    </a:lnTo>
                    <a:lnTo>
                      <a:pt x="107" y="12"/>
                    </a:lnTo>
                    <a:lnTo>
                      <a:pt x="103" y="15"/>
                    </a:lnTo>
                    <a:lnTo>
                      <a:pt x="98" y="17"/>
                    </a:lnTo>
                    <a:lnTo>
                      <a:pt x="94" y="18"/>
                    </a:lnTo>
                    <a:lnTo>
                      <a:pt x="90" y="20"/>
                    </a:lnTo>
                    <a:lnTo>
                      <a:pt x="86" y="21"/>
                    </a:lnTo>
                    <a:lnTo>
                      <a:pt x="82" y="21"/>
                    </a:lnTo>
                    <a:lnTo>
                      <a:pt x="78" y="22"/>
                    </a:lnTo>
                    <a:lnTo>
                      <a:pt x="74" y="22"/>
                    </a:lnTo>
                    <a:lnTo>
                      <a:pt x="70" y="24"/>
                    </a:lnTo>
                    <a:lnTo>
                      <a:pt x="67" y="24"/>
                    </a:lnTo>
                    <a:lnTo>
                      <a:pt x="63" y="24"/>
                    </a:lnTo>
                    <a:lnTo>
                      <a:pt x="58" y="24"/>
                    </a:lnTo>
                    <a:lnTo>
                      <a:pt x="55" y="24"/>
                    </a:lnTo>
                    <a:lnTo>
                      <a:pt x="51" y="24"/>
                    </a:lnTo>
                    <a:lnTo>
                      <a:pt x="47" y="24"/>
                    </a:lnTo>
                    <a:lnTo>
                      <a:pt x="44" y="22"/>
                    </a:lnTo>
                    <a:lnTo>
                      <a:pt x="40" y="22"/>
                    </a:lnTo>
                    <a:lnTo>
                      <a:pt x="37" y="21"/>
                    </a:lnTo>
                    <a:lnTo>
                      <a:pt x="33" y="20"/>
                    </a:lnTo>
                    <a:lnTo>
                      <a:pt x="30" y="18"/>
                    </a:lnTo>
                    <a:lnTo>
                      <a:pt x="26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19" y="12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8B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1" name="Freeform 41"/>
              <p:cNvSpPr>
                <a:spLocks/>
              </p:cNvSpPr>
              <p:nvPr/>
            </p:nvSpPr>
            <p:spPr bwMode="auto">
              <a:xfrm>
                <a:off x="1299" y="2418"/>
                <a:ext cx="200" cy="116"/>
              </a:xfrm>
              <a:custGeom>
                <a:avLst/>
                <a:gdLst/>
                <a:ahLst/>
                <a:cxnLst>
                  <a:cxn ang="0">
                    <a:pos x="2" y="87"/>
                  </a:cxn>
                  <a:cxn ang="0">
                    <a:pos x="12" y="111"/>
                  </a:cxn>
                  <a:cxn ang="0">
                    <a:pos x="24" y="147"/>
                  </a:cxn>
                  <a:cxn ang="0">
                    <a:pos x="38" y="184"/>
                  </a:cxn>
                  <a:cxn ang="0">
                    <a:pos x="51" y="217"/>
                  </a:cxn>
                  <a:cxn ang="0">
                    <a:pos x="58" y="238"/>
                  </a:cxn>
                  <a:cxn ang="0">
                    <a:pos x="60" y="242"/>
                  </a:cxn>
                  <a:cxn ang="0">
                    <a:pos x="64" y="242"/>
                  </a:cxn>
                  <a:cxn ang="0">
                    <a:pos x="74" y="241"/>
                  </a:cxn>
                  <a:cxn ang="0">
                    <a:pos x="89" y="241"/>
                  </a:cxn>
                  <a:cxn ang="0">
                    <a:pos x="110" y="242"/>
                  </a:cxn>
                  <a:cxn ang="0">
                    <a:pos x="135" y="247"/>
                  </a:cxn>
                  <a:cxn ang="0">
                    <a:pos x="165" y="257"/>
                  </a:cxn>
                  <a:cxn ang="0">
                    <a:pos x="198" y="269"/>
                  </a:cxn>
                  <a:cxn ang="0">
                    <a:pos x="222" y="281"/>
                  </a:cxn>
                  <a:cxn ang="0">
                    <a:pos x="251" y="294"/>
                  </a:cxn>
                  <a:cxn ang="0">
                    <a:pos x="277" y="307"/>
                  </a:cxn>
                  <a:cxn ang="0">
                    <a:pos x="300" y="319"/>
                  </a:cxn>
                  <a:cxn ang="0">
                    <a:pos x="321" y="329"/>
                  </a:cxn>
                  <a:cxn ang="0">
                    <a:pos x="336" y="338"/>
                  </a:cxn>
                  <a:cxn ang="0">
                    <a:pos x="348" y="344"/>
                  </a:cxn>
                  <a:cxn ang="0">
                    <a:pos x="354" y="348"/>
                  </a:cxn>
                  <a:cxn ang="0">
                    <a:pos x="355" y="348"/>
                  </a:cxn>
                  <a:cxn ang="0">
                    <a:pos x="359" y="335"/>
                  </a:cxn>
                  <a:cxn ang="0">
                    <a:pos x="364" y="308"/>
                  </a:cxn>
                  <a:cxn ang="0">
                    <a:pos x="372" y="271"/>
                  </a:cxn>
                  <a:cxn ang="0">
                    <a:pos x="380" y="231"/>
                  </a:cxn>
                  <a:cxn ang="0">
                    <a:pos x="388" y="192"/>
                  </a:cxn>
                  <a:cxn ang="0">
                    <a:pos x="395" y="161"/>
                  </a:cxn>
                  <a:cxn ang="0">
                    <a:pos x="400" y="142"/>
                  </a:cxn>
                  <a:cxn ang="0">
                    <a:pos x="401" y="138"/>
                  </a:cxn>
                  <a:cxn ang="0">
                    <a:pos x="397" y="134"/>
                  </a:cxn>
                  <a:cxn ang="0">
                    <a:pos x="391" y="125"/>
                  </a:cxn>
                  <a:cxn ang="0">
                    <a:pos x="382" y="112"/>
                  </a:cxn>
                  <a:cxn ang="0">
                    <a:pos x="370" y="97"/>
                  </a:cxn>
                  <a:cxn ang="0">
                    <a:pos x="354" y="80"/>
                  </a:cxn>
                  <a:cxn ang="0">
                    <a:pos x="336" y="61"/>
                  </a:cxn>
                  <a:cxn ang="0">
                    <a:pos x="316" y="44"/>
                  </a:cxn>
                  <a:cxn ang="0">
                    <a:pos x="293" y="28"/>
                  </a:cxn>
                  <a:cxn ang="0">
                    <a:pos x="269" y="15"/>
                  </a:cxn>
                  <a:cxn ang="0">
                    <a:pos x="243" y="5"/>
                  </a:cxn>
                  <a:cxn ang="0">
                    <a:pos x="221" y="1"/>
                  </a:cxn>
                  <a:cxn ang="0">
                    <a:pos x="197" y="0"/>
                  </a:cxn>
                  <a:cxn ang="0">
                    <a:pos x="171" y="3"/>
                  </a:cxn>
                  <a:cxn ang="0">
                    <a:pos x="146" y="8"/>
                  </a:cxn>
                  <a:cxn ang="0">
                    <a:pos x="121" y="15"/>
                  </a:cxn>
                  <a:cxn ang="0">
                    <a:pos x="98" y="25"/>
                  </a:cxn>
                  <a:cxn ang="0">
                    <a:pos x="75" y="35"/>
                  </a:cxn>
                  <a:cxn ang="0">
                    <a:pos x="56" y="45"/>
                  </a:cxn>
                  <a:cxn ang="0">
                    <a:pos x="37" y="55"/>
                  </a:cxn>
                  <a:cxn ang="0">
                    <a:pos x="23" y="65"/>
                  </a:cxn>
                  <a:cxn ang="0">
                    <a:pos x="12" y="72"/>
                  </a:cxn>
                  <a:cxn ang="0">
                    <a:pos x="3" y="78"/>
                  </a:cxn>
                  <a:cxn ang="0">
                    <a:pos x="0" y="80"/>
                  </a:cxn>
                </a:cxnLst>
                <a:rect l="0" t="0" r="r" b="b"/>
                <a:pathLst>
                  <a:path w="401" h="348">
                    <a:moveTo>
                      <a:pt x="0" y="80"/>
                    </a:moveTo>
                    <a:lnTo>
                      <a:pt x="0" y="81"/>
                    </a:lnTo>
                    <a:lnTo>
                      <a:pt x="0" y="82"/>
                    </a:lnTo>
                    <a:lnTo>
                      <a:pt x="1" y="84"/>
                    </a:lnTo>
                    <a:lnTo>
                      <a:pt x="2" y="87"/>
                    </a:lnTo>
                    <a:lnTo>
                      <a:pt x="4" y="91"/>
                    </a:lnTo>
                    <a:lnTo>
                      <a:pt x="5" y="95"/>
                    </a:lnTo>
                    <a:lnTo>
                      <a:pt x="8" y="100"/>
                    </a:lnTo>
                    <a:lnTo>
                      <a:pt x="10" y="105"/>
                    </a:lnTo>
                    <a:lnTo>
                      <a:pt x="12" y="111"/>
                    </a:lnTo>
                    <a:lnTo>
                      <a:pt x="14" y="118"/>
                    </a:lnTo>
                    <a:lnTo>
                      <a:pt x="17" y="125"/>
                    </a:lnTo>
                    <a:lnTo>
                      <a:pt x="19" y="131"/>
                    </a:lnTo>
                    <a:lnTo>
                      <a:pt x="22" y="140"/>
                    </a:lnTo>
                    <a:lnTo>
                      <a:pt x="24" y="147"/>
                    </a:lnTo>
                    <a:lnTo>
                      <a:pt x="27" y="154"/>
                    </a:lnTo>
                    <a:lnTo>
                      <a:pt x="30" y="161"/>
                    </a:lnTo>
                    <a:lnTo>
                      <a:pt x="32" y="170"/>
                    </a:lnTo>
                    <a:lnTo>
                      <a:pt x="35" y="177"/>
                    </a:lnTo>
                    <a:lnTo>
                      <a:pt x="38" y="184"/>
                    </a:lnTo>
                    <a:lnTo>
                      <a:pt x="40" y="191"/>
                    </a:lnTo>
                    <a:lnTo>
                      <a:pt x="43" y="198"/>
                    </a:lnTo>
                    <a:lnTo>
                      <a:pt x="45" y="205"/>
                    </a:lnTo>
                    <a:lnTo>
                      <a:pt x="47" y="211"/>
                    </a:lnTo>
                    <a:lnTo>
                      <a:pt x="51" y="217"/>
                    </a:lnTo>
                    <a:lnTo>
                      <a:pt x="53" y="222"/>
                    </a:lnTo>
                    <a:lnTo>
                      <a:pt x="54" y="228"/>
                    </a:lnTo>
                    <a:lnTo>
                      <a:pt x="56" y="232"/>
                    </a:lnTo>
                    <a:lnTo>
                      <a:pt x="57" y="235"/>
                    </a:lnTo>
                    <a:lnTo>
                      <a:pt x="58" y="238"/>
                    </a:lnTo>
                    <a:lnTo>
                      <a:pt x="59" y="241"/>
                    </a:lnTo>
                    <a:lnTo>
                      <a:pt x="59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1" y="242"/>
                    </a:lnTo>
                    <a:lnTo>
                      <a:pt x="62" y="242"/>
                    </a:lnTo>
                    <a:lnTo>
                      <a:pt x="63" y="242"/>
                    </a:lnTo>
                    <a:lnTo>
                      <a:pt x="64" y="242"/>
                    </a:lnTo>
                    <a:lnTo>
                      <a:pt x="65" y="241"/>
                    </a:lnTo>
                    <a:lnTo>
                      <a:pt x="67" y="241"/>
                    </a:lnTo>
                    <a:lnTo>
                      <a:pt x="69" y="241"/>
                    </a:lnTo>
                    <a:lnTo>
                      <a:pt x="71" y="241"/>
                    </a:lnTo>
                    <a:lnTo>
                      <a:pt x="74" y="241"/>
                    </a:lnTo>
                    <a:lnTo>
                      <a:pt x="76" y="241"/>
                    </a:lnTo>
                    <a:lnTo>
                      <a:pt x="79" y="241"/>
                    </a:lnTo>
                    <a:lnTo>
                      <a:pt x="82" y="241"/>
                    </a:lnTo>
                    <a:lnTo>
                      <a:pt x="85" y="241"/>
                    </a:lnTo>
                    <a:lnTo>
                      <a:pt x="89" y="241"/>
                    </a:lnTo>
                    <a:lnTo>
                      <a:pt x="93" y="241"/>
                    </a:lnTo>
                    <a:lnTo>
                      <a:pt x="97" y="241"/>
                    </a:lnTo>
                    <a:lnTo>
                      <a:pt x="101" y="241"/>
                    </a:lnTo>
                    <a:lnTo>
                      <a:pt x="106" y="242"/>
                    </a:lnTo>
                    <a:lnTo>
                      <a:pt x="110" y="242"/>
                    </a:lnTo>
                    <a:lnTo>
                      <a:pt x="115" y="244"/>
                    </a:lnTo>
                    <a:lnTo>
                      <a:pt x="119" y="244"/>
                    </a:lnTo>
                    <a:lnTo>
                      <a:pt x="124" y="245"/>
                    </a:lnTo>
                    <a:lnTo>
                      <a:pt x="129" y="247"/>
                    </a:lnTo>
                    <a:lnTo>
                      <a:pt x="135" y="247"/>
                    </a:lnTo>
                    <a:lnTo>
                      <a:pt x="141" y="248"/>
                    </a:lnTo>
                    <a:lnTo>
                      <a:pt x="147" y="250"/>
                    </a:lnTo>
                    <a:lnTo>
                      <a:pt x="153" y="252"/>
                    </a:lnTo>
                    <a:lnTo>
                      <a:pt x="158" y="254"/>
                    </a:lnTo>
                    <a:lnTo>
                      <a:pt x="165" y="257"/>
                    </a:lnTo>
                    <a:lnTo>
                      <a:pt x="171" y="258"/>
                    </a:lnTo>
                    <a:lnTo>
                      <a:pt x="177" y="261"/>
                    </a:lnTo>
                    <a:lnTo>
                      <a:pt x="185" y="264"/>
                    </a:lnTo>
                    <a:lnTo>
                      <a:pt x="191" y="267"/>
                    </a:lnTo>
                    <a:lnTo>
                      <a:pt x="198" y="269"/>
                    </a:lnTo>
                    <a:lnTo>
                      <a:pt x="198" y="269"/>
                    </a:lnTo>
                    <a:lnTo>
                      <a:pt x="204" y="272"/>
                    </a:lnTo>
                    <a:lnTo>
                      <a:pt x="210" y="275"/>
                    </a:lnTo>
                    <a:lnTo>
                      <a:pt x="216" y="278"/>
                    </a:lnTo>
                    <a:lnTo>
                      <a:pt x="222" y="281"/>
                    </a:lnTo>
                    <a:lnTo>
                      <a:pt x="229" y="284"/>
                    </a:lnTo>
                    <a:lnTo>
                      <a:pt x="234" y="287"/>
                    </a:lnTo>
                    <a:lnTo>
                      <a:pt x="240" y="289"/>
                    </a:lnTo>
                    <a:lnTo>
                      <a:pt x="245" y="291"/>
                    </a:lnTo>
                    <a:lnTo>
                      <a:pt x="251" y="294"/>
                    </a:lnTo>
                    <a:lnTo>
                      <a:pt x="256" y="297"/>
                    </a:lnTo>
                    <a:lnTo>
                      <a:pt x="261" y="299"/>
                    </a:lnTo>
                    <a:lnTo>
                      <a:pt x="266" y="302"/>
                    </a:lnTo>
                    <a:lnTo>
                      <a:pt x="272" y="305"/>
                    </a:lnTo>
                    <a:lnTo>
                      <a:pt x="277" y="307"/>
                    </a:lnTo>
                    <a:lnTo>
                      <a:pt x="282" y="309"/>
                    </a:lnTo>
                    <a:lnTo>
                      <a:pt x="287" y="312"/>
                    </a:lnTo>
                    <a:lnTo>
                      <a:pt x="291" y="314"/>
                    </a:lnTo>
                    <a:lnTo>
                      <a:pt x="296" y="317"/>
                    </a:lnTo>
                    <a:lnTo>
                      <a:pt x="300" y="319"/>
                    </a:lnTo>
                    <a:lnTo>
                      <a:pt x="304" y="321"/>
                    </a:lnTo>
                    <a:lnTo>
                      <a:pt x="309" y="324"/>
                    </a:lnTo>
                    <a:lnTo>
                      <a:pt x="313" y="325"/>
                    </a:lnTo>
                    <a:lnTo>
                      <a:pt x="317" y="328"/>
                    </a:lnTo>
                    <a:lnTo>
                      <a:pt x="321" y="329"/>
                    </a:lnTo>
                    <a:lnTo>
                      <a:pt x="324" y="331"/>
                    </a:lnTo>
                    <a:lnTo>
                      <a:pt x="328" y="332"/>
                    </a:lnTo>
                    <a:lnTo>
                      <a:pt x="331" y="335"/>
                    </a:lnTo>
                    <a:lnTo>
                      <a:pt x="334" y="337"/>
                    </a:lnTo>
                    <a:lnTo>
                      <a:pt x="336" y="338"/>
                    </a:lnTo>
                    <a:lnTo>
                      <a:pt x="339" y="339"/>
                    </a:lnTo>
                    <a:lnTo>
                      <a:pt x="342" y="341"/>
                    </a:lnTo>
                    <a:lnTo>
                      <a:pt x="344" y="342"/>
                    </a:lnTo>
                    <a:lnTo>
                      <a:pt x="346" y="342"/>
                    </a:lnTo>
                    <a:lnTo>
                      <a:pt x="348" y="344"/>
                    </a:lnTo>
                    <a:lnTo>
                      <a:pt x="349" y="345"/>
                    </a:lnTo>
                    <a:lnTo>
                      <a:pt x="351" y="345"/>
                    </a:lnTo>
                    <a:lnTo>
                      <a:pt x="352" y="347"/>
                    </a:lnTo>
                    <a:lnTo>
                      <a:pt x="353" y="347"/>
                    </a:lnTo>
                    <a:lnTo>
                      <a:pt x="354" y="348"/>
                    </a:lnTo>
                    <a:lnTo>
                      <a:pt x="354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7"/>
                    </a:lnTo>
                    <a:lnTo>
                      <a:pt x="357" y="345"/>
                    </a:lnTo>
                    <a:lnTo>
                      <a:pt x="357" y="342"/>
                    </a:lnTo>
                    <a:lnTo>
                      <a:pt x="358" y="338"/>
                    </a:lnTo>
                    <a:lnTo>
                      <a:pt x="359" y="335"/>
                    </a:lnTo>
                    <a:lnTo>
                      <a:pt x="360" y="331"/>
                    </a:lnTo>
                    <a:lnTo>
                      <a:pt x="361" y="325"/>
                    </a:lnTo>
                    <a:lnTo>
                      <a:pt x="362" y="319"/>
                    </a:lnTo>
                    <a:lnTo>
                      <a:pt x="363" y="314"/>
                    </a:lnTo>
                    <a:lnTo>
                      <a:pt x="364" y="308"/>
                    </a:lnTo>
                    <a:lnTo>
                      <a:pt x="366" y="301"/>
                    </a:lnTo>
                    <a:lnTo>
                      <a:pt x="367" y="294"/>
                    </a:lnTo>
                    <a:lnTo>
                      <a:pt x="369" y="287"/>
                    </a:lnTo>
                    <a:lnTo>
                      <a:pt x="370" y="279"/>
                    </a:lnTo>
                    <a:lnTo>
                      <a:pt x="372" y="271"/>
                    </a:lnTo>
                    <a:lnTo>
                      <a:pt x="374" y="264"/>
                    </a:lnTo>
                    <a:lnTo>
                      <a:pt x="375" y="255"/>
                    </a:lnTo>
                    <a:lnTo>
                      <a:pt x="377" y="247"/>
                    </a:lnTo>
                    <a:lnTo>
                      <a:pt x="379" y="240"/>
                    </a:lnTo>
                    <a:lnTo>
                      <a:pt x="380" y="231"/>
                    </a:lnTo>
                    <a:lnTo>
                      <a:pt x="382" y="224"/>
                    </a:lnTo>
                    <a:lnTo>
                      <a:pt x="384" y="215"/>
                    </a:lnTo>
                    <a:lnTo>
                      <a:pt x="385" y="208"/>
                    </a:lnTo>
                    <a:lnTo>
                      <a:pt x="387" y="200"/>
                    </a:lnTo>
                    <a:lnTo>
                      <a:pt x="388" y="192"/>
                    </a:lnTo>
                    <a:lnTo>
                      <a:pt x="390" y="185"/>
                    </a:lnTo>
                    <a:lnTo>
                      <a:pt x="391" y="180"/>
                    </a:lnTo>
                    <a:lnTo>
                      <a:pt x="393" y="172"/>
                    </a:lnTo>
                    <a:lnTo>
                      <a:pt x="394" y="167"/>
                    </a:lnTo>
                    <a:lnTo>
                      <a:pt x="395" y="161"/>
                    </a:lnTo>
                    <a:lnTo>
                      <a:pt x="396" y="157"/>
                    </a:lnTo>
                    <a:lnTo>
                      <a:pt x="397" y="152"/>
                    </a:lnTo>
                    <a:lnTo>
                      <a:pt x="398" y="148"/>
                    </a:lnTo>
                    <a:lnTo>
                      <a:pt x="398" y="145"/>
                    </a:lnTo>
                    <a:lnTo>
                      <a:pt x="400" y="142"/>
                    </a:lnTo>
                    <a:lnTo>
                      <a:pt x="400" y="140"/>
                    </a:lnTo>
                    <a:lnTo>
                      <a:pt x="401" y="140"/>
                    </a:lnTo>
                    <a:lnTo>
                      <a:pt x="401" y="138"/>
                    </a:lnTo>
                    <a:lnTo>
                      <a:pt x="401" y="138"/>
                    </a:lnTo>
                    <a:lnTo>
                      <a:pt x="401" y="138"/>
                    </a:lnTo>
                    <a:lnTo>
                      <a:pt x="400" y="138"/>
                    </a:lnTo>
                    <a:lnTo>
                      <a:pt x="400" y="138"/>
                    </a:lnTo>
                    <a:lnTo>
                      <a:pt x="400" y="137"/>
                    </a:lnTo>
                    <a:lnTo>
                      <a:pt x="398" y="135"/>
                    </a:lnTo>
                    <a:lnTo>
                      <a:pt x="397" y="134"/>
                    </a:lnTo>
                    <a:lnTo>
                      <a:pt x="396" y="132"/>
                    </a:lnTo>
                    <a:lnTo>
                      <a:pt x="395" y="131"/>
                    </a:lnTo>
                    <a:lnTo>
                      <a:pt x="394" y="130"/>
                    </a:lnTo>
                    <a:lnTo>
                      <a:pt x="393" y="128"/>
                    </a:lnTo>
                    <a:lnTo>
                      <a:pt x="391" y="125"/>
                    </a:lnTo>
                    <a:lnTo>
                      <a:pt x="390" y="122"/>
                    </a:lnTo>
                    <a:lnTo>
                      <a:pt x="388" y="121"/>
                    </a:lnTo>
                    <a:lnTo>
                      <a:pt x="386" y="118"/>
                    </a:lnTo>
                    <a:lnTo>
                      <a:pt x="384" y="115"/>
                    </a:lnTo>
                    <a:lnTo>
                      <a:pt x="382" y="112"/>
                    </a:lnTo>
                    <a:lnTo>
                      <a:pt x="380" y="110"/>
                    </a:lnTo>
                    <a:lnTo>
                      <a:pt x="377" y="107"/>
                    </a:lnTo>
                    <a:lnTo>
                      <a:pt x="375" y="104"/>
                    </a:lnTo>
                    <a:lnTo>
                      <a:pt x="372" y="100"/>
                    </a:lnTo>
                    <a:lnTo>
                      <a:pt x="370" y="97"/>
                    </a:lnTo>
                    <a:lnTo>
                      <a:pt x="367" y="94"/>
                    </a:lnTo>
                    <a:lnTo>
                      <a:pt x="364" y="90"/>
                    </a:lnTo>
                    <a:lnTo>
                      <a:pt x="361" y="87"/>
                    </a:lnTo>
                    <a:lnTo>
                      <a:pt x="358" y="82"/>
                    </a:lnTo>
                    <a:lnTo>
                      <a:pt x="354" y="80"/>
                    </a:lnTo>
                    <a:lnTo>
                      <a:pt x="350" y="75"/>
                    </a:lnTo>
                    <a:lnTo>
                      <a:pt x="347" y="72"/>
                    </a:lnTo>
                    <a:lnTo>
                      <a:pt x="343" y="68"/>
                    </a:lnTo>
                    <a:lnTo>
                      <a:pt x="340" y="65"/>
                    </a:lnTo>
                    <a:lnTo>
                      <a:pt x="336" y="61"/>
                    </a:lnTo>
                    <a:lnTo>
                      <a:pt x="332" y="58"/>
                    </a:lnTo>
                    <a:lnTo>
                      <a:pt x="328" y="54"/>
                    </a:lnTo>
                    <a:lnTo>
                      <a:pt x="324" y="51"/>
                    </a:lnTo>
                    <a:lnTo>
                      <a:pt x="320" y="47"/>
                    </a:lnTo>
                    <a:lnTo>
                      <a:pt x="316" y="44"/>
                    </a:lnTo>
                    <a:lnTo>
                      <a:pt x="311" y="41"/>
                    </a:lnTo>
                    <a:lnTo>
                      <a:pt x="307" y="37"/>
                    </a:lnTo>
                    <a:lnTo>
                      <a:pt x="302" y="34"/>
                    </a:lnTo>
                    <a:lnTo>
                      <a:pt x="298" y="31"/>
                    </a:lnTo>
                    <a:lnTo>
                      <a:pt x="293" y="28"/>
                    </a:lnTo>
                    <a:lnTo>
                      <a:pt x="289" y="25"/>
                    </a:lnTo>
                    <a:lnTo>
                      <a:pt x="284" y="23"/>
                    </a:lnTo>
                    <a:lnTo>
                      <a:pt x="279" y="20"/>
                    </a:lnTo>
                    <a:lnTo>
                      <a:pt x="274" y="17"/>
                    </a:lnTo>
                    <a:lnTo>
                      <a:pt x="269" y="15"/>
                    </a:lnTo>
                    <a:lnTo>
                      <a:pt x="264" y="13"/>
                    </a:lnTo>
                    <a:lnTo>
                      <a:pt x="259" y="11"/>
                    </a:lnTo>
                    <a:lnTo>
                      <a:pt x="253" y="8"/>
                    </a:lnTo>
                    <a:lnTo>
                      <a:pt x="248" y="7"/>
                    </a:lnTo>
                    <a:lnTo>
                      <a:pt x="243" y="5"/>
                    </a:lnTo>
                    <a:lnTo>
                      <a:pt x="238" y="4"/>
                    </a:lnTo>
                    <a:lnTo>
                      <a:pt x="233" y="3"/>
                    </a:lnTo>
                    <a:lnTo>
                      <a:pt x="227" y="3"/>
                    </a:lnTo>
                    <a:lnTo>
                      <a:pt x="227" y="3"/>
                    </a:lnTo>
                    <a:lnTo>
                      <a:pt x="221" y="1"/>
                    </a:lnTo>
                    <a:lnTo>
                      <a:pt x="217" y="1"/>
                    </a:lnTo>
                    <a:lnTo>
                      <a:pt x="212" y="1"/>
                    </a:lnTo>
                    <a:lnTo>
                      <a:pt x="207" y="0"/>
                    </a:lnTo>
                    <a:lnTo>
                      <a:pt x="202" y="0"/>
                    </a:lnTo>
                    <a:lnTo>
                      <a:pt x="197" y="0"/>
                    </a:lnTo>
                    <a:lnTo>
                      <a:pt x="192" y="1"/>
                    </a:lnTo>
                    <a:lnTo>
                      <a:pt x="187" y="1"/>
                    </a:lnTo>
                    <a:lnTo>
                      <a:pt x="182" y="1"/>
                    </a:lnTo>
                    <a:lnTo>
                      <a:pt x="176" y="3"/>
                    </a:lnTo>
                    <a:lnTo>
                      <a:pt x="171" y="3"/>
                    </a:lnTo>
                    <a:lnTo>
                      <a:pt x="166" y="4"/>
                    </a:lnTo>
                    <a:lnTo>
                      <a:pt x="161" y="5"/>
                    </a:lnTo>
                    <a:lnTo>
                      <a:pt x="156" y="5"/>
                    </a:lnTo>
                    <a:lnTo>
                      <a:pt x="151" y="7"/>
                    </a:lnTo>
                    <a:lnTo>
                      <a:pt x="146" y="8"/>
                    </a:lnTo>
                    <a:lnTo>
                      <a:pt x="142" y="10"/>
                    </a:lnTo>
                    <a:lnTo>
                      <a:pt x="136" y="11"/>
                    </a:lnTo>
                    <a:lnTo>
                      <a:pt x="131" y="13"/>
                    </a:lnTo>
                    <a:lnTo>
                      <a:pt x="126" y="14"/>
                    </a:lnTo>
                    <a:lnTo>
                      <a:pt x="121" y="15"/>
                    </a:lnTo>
                    <a:lnTo>
                      <a:pt x="117" y="18"/>
                    </a:lnTo>
                    <a:lnTo>
                      <a:pt x="112" y="20"/>
                    </a:lnTo>
                    <a:lnTo>
                      <a:pt x="107" y="21"/>
                    </a:lnTo>
                    <a:lnTo>
                      <a:pt x="103" y="23"/>
                    </a:lnTo>
                    <a:lnTo>
                      <a:pt x="98" y="25"/>
                    </a:lnTo>
                    <a:lnTo>
                      <a:pt x="93" y="27"/>
                    </a:lnTo>
                    <a:lnTo>
                      <a:pt x="88" y="30"/>
                    </a:lnTo>
                    <a:lnTo>
                      <a:pt x="84" y="31"/>
                    </a:lnTo>
                    <a:lnTo>
                      <a:pt x="80" y="33"/>
                    </a:lnTo>
                    <a:lnTo>
                      <a:pt x="75" y="35"/>
                    </a:lnTo>
                    <a:lnTo>
                      <a:pt x="71" y="37"/>
                    </a:lnTo>
                    <a:lnTo>
                      <a:pt x="67" y="40"/>
                    </a:lnTo>
                    <a:lnTo>
                      <a:pt x="63" y="41"/>
                    </a:lnTo>
                    <a:lnTo>
                      <a:pt x="59" y="44"/>
                    </a:lnTo>
                    <a:lnTo>
                      <a:pt x="56" y="45"/>
                    </a:lnTo>
                    <a:lnTo>
                      <a:pt x="52" y="48"/>
                    </a:lnTo>
                    <a:lnTo>
                      <a:pt x="47" y="50"/>
                    </a:lnTo>
                    <a:lnTo>
                      <a:pt x="44" y="53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4" y="58"/>
                    </a:lnTo>
                    <a:lnTo>
                      <a:pt x="31" y="60"/>
                    </a:lnTo>
                    <a:lnTo>
                      <a:pt x="28" y="61"/>
                    </a:lnTo>
                    <a:lnTo>
                      <a:pt x="25" y="64"/>
                    </a:lnTo>
                    <a:lnTo>
                      <a:pt x="23" y="65"/>
                    </a:lnTo>
                    <a:lnTo>
                      <a:pt x="20" y="67"/>
                    </a:lnTo>
                    <a:lnTo>
                      <a:pt x="18" y="68"/>
                    </a:lnTo>
                    <a:lnTo>
                      <a:pt x="16" y="70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10" y="74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4" y="77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748B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2" name="Freeform 42"/>
              <p:cNvSpPr>
                <a:spLocks/>
              </p:cNvSpPr>
              <p:nvPr/>
            </p:nvSpPr>
            <p:spPr bwMode="auto">
              <a:xfrm>
                <a:off x="1464" y="2220"/>
                <a:ext cx="197" cy="314"/>
              </a:xfrm>
              <a:custGeom>
                <a:avLst/>
                <a:gdLst/>
                <a:ahLst/>
                <a:cxnLst>
                  <a:cxn ang="0">
                    <a:pos x="16" y="927"/>
                  </a:cxn>
                  <a:cxn ang="0">
                    <a:pos x="4" y="884"/>
                  </a:cxn>
                  <a:cxn ang="0">
                    <a:pos x="0" y="834"/>
                  </a:cxn>
                  <a:cxn ang="0">
                    <a:pos x="3" y="783"/>
                  </a:cxn>
                  <a:cxn ang="0">
                    <a:pos x="8" y="741"/>
                  </a:cxn>
                  <a:cxn ang="0">
                    <a:pos x="10" y="723"/>
                  </a:cxn>
                  <a:cxn ang="0">
                    <a:pos x="11" y="720"/>
                  </a:cxn>
                  <a:cxn ang="0">
                    <a:pos x="14" y="708"/>
                  </a:cxn>
                  <a:cxn ang="0">
                    <a:pos x="19" y="688"/>
                  </a:cxn>
                  <a:cxn ang="0">
                    <a:pos x="27" y="663"/>
                  </a:cxn>
                  <a:cxn ang="0">
                    <a:pos x="36" y="631"/>
                  </a:cxn>
                  <a:cxn ang="0">
                    <a:pos x="47" y="594"/>
                  </a:cxn>
                  <a:cxn ang="0">
                    <a:pos x="60" y="554"/>
                  </a:cxn>
                  <a:cxn ang="0">
                    <a:pos x="77" y="511"/>
                  </a:cxn>
                  <a:cxn ang="0">
                    <a:pos x="94" y="466"/>
                  </a:cxn>
                  <a:cxn ang="0">
                    <a:pos x="114" y="419"/>
                  </a:cxn>
                  <a:cxn ang="0">
                    <a:pos x="136" y="371"/>
                  </a:cxn>
                  <a:cxn ang="0">
                    <a:pos x="157" y="331"/>
                  </a:cxn>
                  <a:cxn ang="0">
                    <a:pos x="180" y="289"/>
                  </a:cxn>
                  <a:cxn ang="0">
                    <a:pos x="206" y="247"/>
                  </a:cxn>
                  <a:cxn ang="0">
                    <a:pos x="231" y="207"/>
                  </a:cxn>
                  <a:cxn ang="0">
                    <a:pos x="257" y="170"/>
                  </a:cxn>
                  <a:cxn ang="0">
                    <a:pos x="282" y="134"/>
                  </a:cxn>
                  <a:cxn ang="0">
                    <a:pos x="306" y="103"/>
                  </a:cxn>
                  <a:cxn ang="0">
                    <a:pos x="328" y="76"/>
                  </a:cxn>
                  <a:cxn ang="0">
                    <a:pos x="348" y="52"/>
                  </a:cxn>
                  <a:cxn ang="0">
                    <a:pos x="365" y="32"/>
                  </a:cxn>
                  <a:cxn ang="0">
                    <a:pos x="379" y="16"/>
                  </a:cxn>
                  <a:cxn ang="0">
                    <a:pos x="389" y="6"/>
                  </a:cxn>
                  <a:cxn ang="0">
                    <a:pos x="394" y="0"/>
                  </a:cxn>
                  <a:cxn ang="0">
                    <a:pos x="393" y="2"/>
                  </a:cxn>
                  <a:cxn ang="0">
                    <a:pos x="389" y="20"/>
                  </a:cxn>
                  <a:cxn ang="0">
                    <a:pos x="381" y="55"/>
                  </a:cxn>
                  <a:cxn ang="0">
                    <a:pos x="369" y="99"/>
                  </a:cxn>
                  <a:cxn ang="0">
                    <a:pos x="358" y="149"/>
                  </a:cxn>
                  <a:cxn ang="0">
                    <a:pos x="349" y="197"/>
                  </a:cxn>
                  <a:cxn ang="0">
                    <a:pos x="343" y="229"/>
                  </a:cxn>
                  <a:cxn ang="0">
                    <a:pos x="336" y="254"/>
                  </a:cxn>
                  <a:cxn ang="0">
                    <a:pos x="327" y="279"/>
                  </a:cxn>
                  <a:cxn ang="0">
                    <a:pos x="316" y="304"/>
                  </a:cxn>
                  <a:cxn ang="0">
                    <a:pos x="303" y="330"/>
                  </a:cxn>
                  <a:cxn ang="0">
                    <a:pos x="288" y="359"/>
                  </a:cxn>
                  <a:cxn ang="0">
                    <a:pos x="270" y="390"/>
                  </a:cxn>
                  <a:cxn ang="0">
                    <a:pos x="251" y="424"/>
                  </a:cxn>
                  <a:cxn ang="0">
                    <a:pos x="229" y="463"/>
                  </a:cxn>
                  <a:cxn ang="0">
                    <a:pos x="206" y="506"/>
                  </a:cxn>
                  <a:cxn ang="0">
                    <a:pos x="188" y="541"/>
                  </a:cxn>
                  <a:cxn ang="0">
                    <a:pos x="169" y="581"/>
                  </a:cxn>
                  <a:cxn ang="0">
                    <a:pos x="149" y="623"/>
                  </a:cxn>
                  <a:cxn ang="0">
                    <a:pos x="130" y="667"/>
                  </a:cxn>
                  <a:cxn ang="0">
                    <a:pos x="112" y="711"/>
                  </a:cxn>
                  <a:cxn ang="0">
                    <a:pos x="94" y="754"/>
                  </a:cxn>
                  <a:cxn ang="0">
                    <a:pos x="78" y="795"/>
                  </a:cxn>
                  <a:cxn ang="0">
                    <a:pos x="62" y="834"/>
                  </a:cxn>
                  <a:cxn ang="0">
                    <a:pos x="49" y="868"/>
                  </a:cxn>
                  <a:cxn ang="0">
                    <a:pos x="39" y="897"/>
                  </a:cxn>
                  <a:cxn ang="0">
                    <a:pos x="30" y="918"/>
                  </a:cxn>
                  <a:cxn ang="0">
                    <a:pos x="25" y="934"/>
                  </a:cxn>
                  <a:cxn ang="0">
                    <a:pos x="22" y="940"/>
                  </a:cxn>
                </a:cxnLst>
                <a:rect l="0" t="0" r="r" b="b"/>
                <a:pathLst>
                  <a:path w="394" h="940">
                    <a:moveTo>
                      <a:pt x="22" y="940"/>
                    </a:moveTo>
                    <a:lnTo>
                      <a:pt x="22" y="940"/>
                    </a:lnTo>
                    <a:lnTo>
                      <a:pt x="21" y="938"/>
                    </a:lnTo>
                    <a:lnTo>
                      <a:pt x="20" y="937"/>
                    </a:lnTo>
                    <a:lnTo>
                      <a:pt x="19" y="934"/>
                    </a:lnTo>
                    <a:lnTo>
                      <a:pt x="17" y="931"/>
                    </a:lnTo>
                    <a:lnTo>
                      <a:pt x="16" y="927"/>
                    </a:lnTo>
                    <a:lnTo>
                      <a:pt x="14" y="922"/>
                    </a:lnTo>
                    <a:lnTo>
                      <a:pt x="12" y="918"/>
                    </a:lnTo>
                    <a:lnTo>
                      <a:pt x="10" y="912"/>
                    </a:lnTo>
                    <a:lnTo>
                      <a:pt x="8" y="905"/>
                    </a:lnTo>
                    <a:lnTo>
                      <a:pt x="7" y="900"/>
                    </a:lnTo>
                    <a:lnTo>
                      <a:pt x="5" y="891"/>
                    </a:lnTo>
                    <a:lnTo>
                      <a:pt x="4" y="884"/>
                    </a:lnTo>
                    <a:lnTo>
                      <a:pt x="2" y="875"/>
                    </a:lnTo>
                    <a:lnTo>
                      <a:pt x="2" y="865"/>
                    </a:lnTo>
                    <a:lnTo>
                      <a:pt x="1" y="855"/>
                    </a:lnTo>
                    <a:lnTo>
                      <a:pt x="1" y="855"/>
                    </a:lnTo>
                    <a:lnTo>
                      <a:pt x="1" y="848"/>
                    </a:lnTo>
                    <a:lnTo>
                      <a:pt x="0" y="841"/>
                    </a:lnTo>
                    <a:lnTo>
                      <a:pt x="0" y="834"/>
                    </a:lnTo>
                    <a:lnTo>
                      <a:pt x="1" y="827"/>
                    </a:lnTo>
                    <a:lnTo>
                      <a:pt x="1" y="820"/>
                    </a:lnTo>
                    <a:lnTo>
                      <a:pt x="1" y="813"/>
                    </a:lnTo>
                    <a:lnTo>
                      <a:pt x="1" y="804"/>
                    </a:lnTo>
                    <a:lnTo>
                      <a:pt x="2" y="797"/>
                    </a:lnTo>
                    <a:lnTo>
                      <a:pt x="2" y="790"/>
                    </a:lnTo>
                    <a:lnTo>
                      <a:pt x="3" y="783"/>
                    </a:lnTo>
                    <a:lnTo>
                      <a:pt x="4" y="775"/>
                    </a:lnTo>
                    <a:lnTo>
                      <a:pt x="4" y="770"/>
                    </a:lnTo>
                    <a:lnTo>
                      <a:pt x="5" y="763"/>
                    </a:lnTo>
                    <a:lnTo>
                      <a:pt x="6" y="757"/>
                    </a:lnTo>
                    <a:lnTo>
                      <a:pt x="6" y="751"/>
                    </a:lnTo>
                    <a:lnTo>
                      <a:pt x="7" y="745"/>
                    </a:lnTo>
                    <a:lnTo>
                      <a:pt x="8" y="741"/>
                    </a:lnTo>
                    <a:lnTo>
                      <a:pt x="8" y="737"/>
                    </a:lnTo>
                    <a:lnTo>
                      <a:pt x="9" y="733"/>
                    </a:lnTo>
                    <a:lnTo>
                      <a:pt x="9" y="730"/>
                    </a:lnTo>
                    <a:lnTo>
                      <a:pt x="9" y="727"/>
                    </a:lnTo>
                    <a:lnTo>
                      <a:pt x="10" y="724"/>
                    </a:lnTo>
                    <a:lnTo>
                      <a:pt x="10" y="724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1"/>
                    </a:lnTo>
                    <a:lnTo>
                      <a:pt x="10" y="721"/>
                    </a:lnTo>
                    <a:lnTo>
                      <a:pt x="11" y="720"/>
                    </a:lnTo>
                    <a:lnTo>
                      <a:pt x="11" y="718"/>
                    </a:lnTo>
                    <a:lnTo>
                      <a:pt x="11" y="717"/>
                    </a:lnTo>
                    <a:lnTo>
                      <a:pt x="12" y="715"/>
                    </a:lnTo>
                    <a:lnTo>
                      <a:pt x="12" y="714"/>
                    </a:lnTo>
                    <a:lnTo>
                      <a:pt x="13" y="713"/>
                    </a:lnTo>
                    <a:lnTo>
                      <a:pt x="13" y="710"/>
                    </a:lnTo>
                    <a:lnTo>
                      <a:pt x="14" y="708"/>
                    </a:lnTo>
                    <a:lnTo>
                      <a:pt x="14" y="705"/>
                    </a:lnTo>
                    <a:lnTo>
                      <a:pt x="15" y="704"/>
                    </a:lnTo>
                    <a:lnTo>
                      <a:pt x="15" y="701"/>
                    </a:lnTo>
                    <a:lnTo>
                      <a:pt x="16" y="698"/>
                    </a:lnTo>
                    <a:lnTo>
                      <a:pt x="17" y="695"/>
                    </a:lnTo>
                    <a:lnTo>
                      <a:pt x="18" y="693"/>
                    </a:lnTo>
                    <a:lnTo>
                      <a:pt x="19" y="688"/>
                    </a:lnTo>
                    <a:lnTo>
                      <a:pt x="19" y="685"/>
                    </a:lnTo>
                    <a:lnTo>
                      <a:pt x="20" y="683"/>
                    </a:lnTo>
                    <a:lnTo>
                      <a:pt x="21" y="678"/>
                    </a:lnTo>
                    <a:lnTo>
                      <a:pt x="22" y="674"/>
                    </a:lnTo>
                    <a:lnTo>
                      <a:pt x="23" y="671"/>
                    </a:lnTo>
                    <a:lnTo>
                      <a:pt x="26" y="667"/>
                    </a:lnTo>
                    <a:lnTo>
                      <a:pt x="27" y="663"/>
                    </a:lnTo>
                    <a:lnTo>
                      <a:pt x="28" y="658"/>
                    </a:lnTo>
                    <a:lnTo>
                      <a:pt x="29" y="654"/>
                    </a:lnTo>
                    <a:lnTo>
                      <a:pt x="30" y="650"/>
                    </a:lnTo>
                    <a:lnTo>
                      <a:pt x="32" y="646"/>
                    </a:lnTo>
                    <a:lnTo>
                      <a:pt x="33" y="641"/>
                    </a:lnTo>
                    <a:lnTo>
                      <a:pt x="34" y="636"/>
                    </a:lnTo>
                    <a:lnTo>
                      <a:pt x="36" y="631"/>
                    </a:lnTo>
                    <a:lnTo>
                      <a:pt x="37" y="626"/>
                    </a:lnTo>
                    <a:lnTo>
                      <a:pt x="39" y="621"/>
                    </a:lnTo>
                    <a:lnTo>
                      <a:pt x="40" y="616"/>
                    </a:lnTo>
                    <a:lnTo>
                      <a:pt x="42" y="611"/>
                    </a:lnTo>
                    <a:lnTo>
                      <a:pt x="44" y="606"/>
                    </a:lnTo>
                    <a:lnTo>
                      <a:pt x="45" y="600"/>
                    </a:lnTo>
                    <a:lnTo>
                      <a:pt x="47" y="594"/>
                    </a:lnTo>
                    <a:lnTo>
                      <a:pt x="49" y="588"/>
                    </a:lnTo>
                    <a:lnTo>
                      <a:pt x="51" y="584"/>
                    </a:lnTo>
                    <a:lnTo>
                      <a:pt x="53" y="578"/>
                    </a:lnTo>
                    <a:lnTo>
                      <a:pt x="54" y="571"/>
                    </a:lnTo>
                    <a:lnTo>
                      <a:pt x="56" y="566"/>
                    </a:lnTo>
                    <a:lnTo>
                      <a:pt x="58" y="560"/>
                    </a:lnTo>
                    <a:lnTo>
                      <a:pt x="60" y="554"/>
                    </a:lnTo>
                    <a:lnTo>
                      <a:pt x="62" y="548"/>
                    </a:lnTo>
                    <a:lnTo>
                      <a:pt x="65" y="543"/>
                    </a:lnTo>
                    <a:lnTo>
                      <a:pt x="68" y="536"/>
                    </a:lnTo>
                    <a:lnTo>
                      <a:pt x="70" y="530"/>
                    </a:lnTo>
                    <a:lnTo>
                      <a:pt x="72" y="523"/>
                    </a:lnTo>
                    <a:lnTo>
                      <a:pt x="74" y="517"/>
                    </a:lnTo>
                    <a:lnTo>
                      <a:pt x="77" y="511"/>
                    </a:lnTo>
                    <a:lnTo>
                      <a:pt x="79" y="504"/>
                    </a:lnTo>
                    <a:lnTo>
                      <a:pt x="81" y="498"/>
                    </a:lnTo>
                    <a:lnTo>
                      <a:pt x="84" y="491"/>
                    </a:lnTo>
                    <a:lnTo>
                      <a:pt x="86" y="484"/>
                    </a:lnTo>
                    <a:lnTo>
                      <a:pt x="89" y="478"/>
                    </a:lnTo>
                    <a:lnTo>
                      <a:pt x="91" y="471"/>
                    </a:lnTo>
                    <a:lnTo>
                      <a:pt x="94" y="466"/>
                    </a:lnTo>
                    <a:lnTo>
                      <a:pt x="97" y="459"/>
                    </a:lnTo>
                    <a:lnTo>
                      <a:pt x="99" y="451"/>
                    </a:lnTo>
                    <a:lnTo>
                      <a:pt x="102" y="446"/>
                    </a:lnTo>
                    <a:lnTo>
                      <a:pt x="105" y="439"/>
                    </a:lnTo>
                    <a:lnTo>
                      <a:pt x="108" y="431"/>
                    </a:lnTo>
                    <a:lnTo>
                      <a:pt x="110" y="426"/>
                    </a:lnTo>
                    <a:lnTo>
                      <a:pt x="114" y="419"/>
                    </a:lnTo>
                    <a:lnTo>
                      <a:pt x="117" y="411"/>
                    </a:lnTo>
                    <a:lnTo>
                      <a:pt x="120" y="404"/>
                    </a:lnTo>
                    <a:lnTo>
                      <a:pt x="123" y="399"/>
                    </a:lnTo>
                    <a:lnTo>
                      <a:pt x="126" y="391"/>
                    </a:lnTo>
                    <a:lnTo>
                      <a:pt x="129" y="384"/>
                    </a:lnTo>
                    <a:lnTo>
                      <a:pt x="133" y="379"/>
                    </a:lnTo>
                    <a:lnTo>
                      <a:pt x="136" y="371"/>
                    </a:lnTo>
                    <a:lnTo>
                      <a:pt x="139" y="364"/>
                    </a:lnTo>
                    <a:lnTo>
                      <a:pt x="142" y="359"/>
                    </a:lnTo>
                    <a:lnTo>
                      <a:pt x="145" y="351"/>
                    </a:lnTo>
                    <a:lnTo>
                      <a:pt x="149" y="344"/>
                    </a:lnTo>
                    <a:lnTo>
                      <a:pt x="152" y="339"/>
                    </a:lnTo>
                    <a:lnTo>
                      <a:pt x="157" y="331"/>
                    </a:lnTo>
                    <a:lnTo>
                      <a:pt x="157" y="331"/>
                    </a:lnTo>
                    <a:lnTo>
                      <a:pt x="160" y="326"/>
                    </a:lnTo>
                    <a:lnTo>
                      <a:pt x="163" y="319"/>
                    </a:lnTo>
                    <a:lnTo>
                      <a:pt x="166" y="313"/>
                    </a:lnTo>
                    <a:lnTo>
                      <a:pt x="170" y="307"/>
                    </a:lnTo>
                    <a:lnTo>
                      <a:pt x="173" y="300"/>
                    </a:lnTo>
                    <a:lnTo>
                      <a:pt x="177" y="294"/>
                    </a:lnTo>
                    <a:lnTo>
                      <a:pt x="180" y="289"/>
                    </a:lnTo>
                    <a:lnTo>
                      <a:pt x="183" y="283"/>
                    </a:lnTo>
                    <a:lnTo>
                      <a:pt x="187" y="276"/>
                    </a:lnTo>
                    <a:lnTo>
                      <a:pt x="190" y="270"/>
                    </a:lnTo>
                    <a:lnTo>
                      <a:pt x="194" y="264"/>
                    </a:lnTo>
                    <a:lnTo>
                      <a:pt x="197" y="259"/>
                    </a:lnTo>
                    <a:lnTo>
                      <a:pt x="202" y="253"/>
                    </a:lnTo>
                    <a:lnTo>
                      <a:pt x="206" y="247"/>
                    </a:lnTo>
                    <a:lnTo>
                      <a:pt x="209" y="242"/>
                    </a:lnTo>
                    <a:lnTo>
                      <a:pt x="213" y="234"/>
                    </a:lnTo>
                    <a:lnTo>
                      <a:pt x="216" y="229"/>
                    </a:lnTo>
                    <a:lnTo>
                      <a:pt x="220" y="224"/>
                    </a:lnTo>
                    <a:lnTo>
                      <a:pt x="224" y="219"/>
                    </a:lnTo>
                    <a:lnTo>
                      <a:pt x="227" y="213"/>
                    </a:lnTo>
                    <a:lnTo>
                      <a:pt x="231" y="207"/>
                    </a:lnTo>
                    <a:lnTo>
                      <a:pt x="234" y="202"/>
                    </a:lnTo>
                    <a:lnTo>
                      <a:pt x="238" y="196"/>
                    </a:lnTo>
                    <a:lnTo>
                      <a:pt x="243" y="190"/>
                    </a:lnTo>
                    <a:lnTo>
                      <a:pt x="246" y="186"/>
                    </a:lnTo>
                    <a:lnTo>
                      <a:pt x="250" y="180"/>
                    </a:lnTo>
                    <a:lnTo>
                      <a:pt x="253" y="174"/>
                    </a:lnTo>
                    <a:lnTo>
                      <a:pt x="257" y="170"/>
                    </a:lnTo>
                    <a:lnTo>
                      <a:pt x="261" y="164"/>
                    </a:lnTo>
                    <a:lnTo>
                      <a:pt x="264" y="160"/>
                    </a:lnTo>
                    <a:lnTo>
                      <a:pt x="268" y="154"/>
                    </a:lnTo>
                    <a:lnTo>
                      <a:pt x="271" y="150"/>
                    </a:lnTo>
                    <a:lnTo>
                      <a:pt x="275" y="144"/>
                    </a:lnTo>
                    <a:lnTo>
                      <a:pt x="278" y="140"/>
                    </a:lnTo>
                    <a:lnTo>
                      <a:pt x="282" y="134"/>
                    </a:lnTo>
                    <a:lnTo>
                      <a:pt x="285" y="130"/>
                    </a:lnTo>
                    <a:lnTo>
                      <a:pt x="289" y="126"/>
                    </a:lnTo>
                    <a:lnTo>
                      <a:pt x="293" y="122"/>
                    </a:lnTo>
                    <a:lnTo>
                      <a:pt x="296" y="117"/>
                    </a:lnTo>
                    <a:lnTo>
                      <a:pt x="300" y="112"/>
                    </a:lnTo>
                    <a:lnTo>
                      <a:pt x="303" y="107"/>
                    </a:lnTo>
                    <a:lnTo>
                      <a:pt x="306" y="103"/>
                    </a:lnTo>
                    <a:lnTo>
                      <a:pt x="309" y="99"/>
                    </a:lnTo>
                    <a:lnTo>
                      <a:pt x="313" y="96"/>
                    </a:lnTo>
                    <a:lnTo>
                      <a:pt x="316" y="92"/>
                    </a:lnTo>
                    <a:lnTo>
                      <a:pt x="319" y="87"/>
                    </a:lnTo>
                    <a:lnTo>
                      <a:pt x="322" y="83"/>
                    </a:lnTo>
                    <a:lnTo>
                      <a:pt x="325" y="79"/>
                    </a:lnTo>
                    <a:lnTo>
                      <a:pt x="328" y="76"/>
                    </a:lnTo>
                    <a:lnTo>
                      <a:pt x="332" y="72"/>
                    </a:lnTo>
                    <a:lnTo>
                      <a:pt x="335" y="69"/>
                    </a:lnTo>
                    <a:lnTo>
                      <a:pt x="338" y="65"/>
                    </a:lnTo>
                    <a:lnTo>
                      <a:pt x="340" y="62"/>
                    </a:lnTo>
                    <a:lnTo>
                      <a:pt x="343" y="57"/>
                    </a:lnTo>
                    <a:lnTo>
                      <a:pt x="346" y="55"/>
                    </a:lnTo>
                    <a:lnTo>
                      <a:pt x="348" y="52"/>
                    </a:lnTo>
                    <a:lnTo>
                      <a:pt x="351" y="49"/>
                    </a:lnTo>
                    <a:lnTo>
                      <a:pt x="354" y="46"/>
                    </a:lnTo>
                    <a:lnTo>
                      <a:pt x="356" y="43"/>
                    </a:lnTo>
                    <a:lnTo>
                      <a:pt x="358" y="40"/>
                    </a:lnTo>
                    <a:lnTo>
                      <a:pt x="361" y="37"/>
                    </a:lnTo>
                    <a:lnTo>
                      <a:pt x="363" y="35"/>
                    </a:lnTo>
                    <a:lnTo>
                      <a:pt x="365" y="32"/>
                    </a:lnTo>
                    <a:lnTo>
                      <a:pt x="367" y="29"/>
                    </a:lnTo>
                    <a:lnTo>
                      <a:pt x="369" y="26"/>
                    </a:lnTo>
                    <a:lnTo>
                      <a:pt x="371" y="25"/>
                    </a:lnTo>
                    <a:lnTo>
                      <a:pt x="374" y="22"/>
                    </a:lnTo>
                    <a:lnTo>
                      <a:pt x="376" y="20"/>
                    </a:lnTo>
                    <a:lnTo>
                      <a:pt x="378" y="17"/>
                    </a:lnTo>
                    <a:lnTo>
                      <a:pt x="379" y="16"/>
                    </a:lnTo>
                    <a:lnTo>
                      <a:pt x="381" y="15"/>
                    </a:lnTo>
                    <a:lnTo>
                      <a:pt x="383" y="13"/>
                    </a:lnTo>
                    <a:lnTo>
                      <a:pt x="384" y="10"/>
                    </a:lnTo>
                    <a:lnTo>
                      <a:pt x="385" y="9"/>
                    </a:lnTo>
                    <a:lnTo>
                      <a:pt x="387" y="7"/>
                    </a:lnTo>
                    <a:lnTo>
                      <a:pt x="388" y="7"/>
                    </a:lnTo>
                    <a:lnTo>
                      <a:pt x="389" y="6"/>
                    </a:lnTo>
                    <a:lnTo>
                      <a:pt x="390" y="5"/>
                    </a:lnTo>
                    <a:lnTo>
                      <a:pt x="391" y="3"/>
                    </a:lnTo>
                    <a:lnTo>
                      <a:pt x="391" y="3"/>
                    </a:lnTo>
                    <a:lnTo>
                      <a:pt x="392" y="2"/>
                    </a:lnTo>
                    <a:lnTo>
                      <a:pt x="393" y="2"/>
                    </a:lnTo>
                    <a:lnTo>
                      <a:pt x="393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3" y="2"/>
                    </a:lnTo>
                    <a:lnTo>
                      <a:pt x="393" y="3"/>
                    </a:lnTo>
                    <a:lnTo>
                      <a:pt x="393" y="6"/>
                    </a:lnTo>
                    <a:lnTo>
                      <a:pt x="392" y="7"/>
                    </a:lnTo>
                    <a:lnTo>
                      <a:pt x="391" y="10"/>
                    </a:lnTo>
                    <a:lnTo>
                      <a:pt x="391" y="13"/>
                    </a:lnTo>
                    <a:lnTo>
                      <a:pt x="390" y="17"/>
                    </a:lnTo>
                    <a:lnTo>
                      <a:pt x="389" y="20"/>
                    </a:lnTo>
                    <a:lnTo>
                      <a:pt x="388" y="25"/>
                    </a:lnTo>
                    <a:lnTo>
                      <a:pt x="387" y="29"/>
                    </a:lnTo>
                    <a:lnTo>
                      <a:pt x="386" y="35"/>
                    </a:lnTo>
                    <a:lnTo>
                      <a:pt x="384" y="39"/>
                    </a:lnTo>
                    <a:lnTo>
                      <a:pt x="383" y="45"/>
                    </a:lnTo>
                    <a:lnTo>
                      <a:pt x="382" y="49"/>
                    </a:lnTo>
                    <a:lnTo>
                      <a:pt x="381" y="55"/>
                    </a:lnTo>
                    <a:lnTo>
                      <a:pt x="379" y="60"/>
                    </a:lnTo>
                    <a:lnTo>
                      <a:pt x="378" y="67"/>
                    </a:lnTo>
                    <a:lnTo>
                      <a:pt x="376" y="73"/>
                    </a:lnTo>
                    <a:lnTo>
                      <a:pt x="375" y="79"/>
                    </a:lnTo>
                    <a:lnTo>
                      <a:pt x="372" y="86"/>
                    </a:lnTo>
                    <a:lnTo>
                      <a:pt x="371" y="93"/>
                    </a:lnTo>
                    <a:lnTo>
                      <a:pt x="369" y="99"/>
                    </a:lnTo>
                    <a:lnTo>
                      <a:pt x="368" y="106"/>
                    </a:lnTo>
                    <a:lnTo>
                      <a:pt x="366" y="113"/>
                    </a:lnTo>
                    <a:lnTo>
                      <a:pt x="365" y="120"/>
                    </a:lnTo>
                    <a:lnTo>
                      <a:pt x="363" y="127"/>
                    </a:lnTo>
                    <a:lnTo>
                      <a:pt x="361" y="134"/>
                    </a:lnTo>
                    <a:lnTo>
                      <a:pt x="360" y="142"/>
                    </a:lnTo>
                    <a:lnTo>
                      <a:pt x="358" y="149"/>
                    </a:lnTo>
                    <a:lnTo>
                      <a:pt x="357" y="156"/>
                    </a:lnTo>
                    <a:lnTo>
                      <a:pt x="355" y="163"/>
                    </a:lnTo>
                    <a:lnTo>
                      <a:pt x="354" y="169"/>
                    </a:lnTo>
                    <a:lnTo>
                      <a:pt x="353" y="176"/>
                    </a:lnTo>
                    <a:lnTo>
                      <a:pt x="351" y="183"/>
                    </a:lnTo>
                    <a:lnTo>
                      <a:pt x="350" y="190"/>
                    </a:lnTo>
                    <a:lnTo>
                      <a:pt x="349" y="197"/>
                    </a:lnTo>
                    <a:lnTo>
                      <a:pt x="347" y="203"/>
                    </a:lnTo>
                    <a:lnTo>
                      <a:pt x="346" y="210"/>
                    </a:lnTo>
                    <a:lnTo>
                      <a:pt x="345" y="216"/>
                    </a:lnTo>
                    <a:lnTo>
                      <a:pt x="344" y="222"/>
                    </a:lnTo>
                    <a:lnTo>
                      <a:pt x="344" y="222"/>
                    </a:lnTo>
                    <a:lnTo>
                      <a:pt x="343" y="226"/>
                    </a:lnTo>
                    <a:lnTo>
                      <a:pt x="343" y="229"/>
                    </a:lnTo>
                    <a:lnTo>
                      <a:pt x="342" y="233"/>
                    </a:lnTo>
                    <a:lnTo>
                      <a:pt x="341" y="237"/>
                    </a:lnTo>
                    <a:lnTo>
                      <a:pt x="340" y="240"/>
                    </a:lnTo>
                    <a:lnTo>
                      <a:pt x="339" y="244"/>
                    </a:lnTo>
                    <a:lnTo>
                      <a:pt x="339" y="247"/>
                    </a:lnTo>
                    <a:lnTo>
                      <a:pt x="338" y="252"/>
                    </a:lnTo>
                    <a:lnTo>
                      <a:pt x="336" y="254"/>
                    </a:lnTo>
                    <a:lnTo>
                      <a:pt x="335" y="259"/>
                    </a:lnTo>
                    <a:lnTo>
                      <a:pt x="334" y="262"/>
                    </a:lnTo>
                    <a:lnTo>
                      <a:pt x="333" y="264"/>
                    </a:lnTo>
                    <a:lnTo>
                      <a:pt x="332" y="269"/>
                    </a:lnTo>
                    <a:lnTo>
                      <a:pt x="331" y="272"/>
                    </a:lnTo>
                    <a:lnTo>
                      <a:pt x="328" y="276"/>
                    </a:lnTo>
                    <a:lnTo>
                      <a:pt x="327" y="279"/>
                    </a:lnTo>
                    <a:lnTo>
                      <a:pt x="325" y="283"/>
                    </a:lnTo>
                    <a:lnTo>
                      <a:pt x="324" y="286"/>
                    </a:lnTo>
                    <a:lnTo>
                      <a:pt x="322" y="290"/>
                    </a:lnTo>
                    <a:lnTo>
                      <a:pt x="321" y="293"/>
                    </a:lnTo>
                    <a:lnTo>
                      <a:pt x="319" y="297"/>
                    </a:lnTo>
                    <a:lnTo>
                      <a:pt x="318" y="300"/>
                    </a:lnTo>
                    <a:lnTo>
                      <a:pt x="316" y="304"/>
                    </a:lnTo>
                    <a:lnTo>
                      <a:pt x="314" y="309"/>
                    </a:lnTo>
                    <a:lnTo>
                      <a:pt x="312" y="311"/>
                    </a:lnTo>
                    <a:lnTo>
                      <a:pt x="311" y="316"/>
                    </a:lnTo>
                    <a:lnTo>
                      <a:pt x="309" y="319"/>
                    </a:lnTo>
                    <a:lnTo>
                      <a:pt x="307" y="323"/>
                    </a:lnTo>
                    <a:lnTo>
                      <a:pt x="305" y="327"/>
                    </a:lnTo>
                    <a:lnTo>
                      <a:pt x="303" y="330"/>
                    </a:lnTo>
                    <a:lnTo>
                      <a:pt x="301" y="334"/>
                    </a:lnTo>
                    <a:lnTo>
                      <a:pt x="299" y="339"/>
                    </a:lnTo>
                    <a:lnTo>
                      <a:pt x="297" y="343"/>
                    </a:lnTo>
                    <a:lnTo>
                      <a:pt x="294" y="347"/>
                    </a:lnTo>
                    <a:lnTo>
                      <a:pt x="292" y="350"/>
                    </a:lnTo>
                    <a:lnTo>
                      <a:pt x="290" y="354"/>
                    </a:lnTo>
                    <a:lnTo>
                      <a:pt x="288" y="359"/>
                    </a:lnTo>
                    <a:lnTo>
                      <a:pt x="284" y="363"/>
                    </a:lnTo>
                    <a:lnTo>
                      <a:pt x="282" y="367"/>
                    </a:lnTo>
                    <a:lnTo>
                      <a:pt x="280" y="371"/>
                    </a:lnTo>
                    <a:lnTo>
                      <a:pt x="277" y="376"/>
                    </a:lnTo>
                    <a:lnTo>
                      <a:pt x="275" y="381"/>
                    </a:lnTo>
                    <a:lnTo>
                      <a:pt x="272" y="386"/>
                    </a:lnTo>
                    <a:lnTo>
                      <a:pt x="270" y="390"/>
                    </a:lnTo>
                    <a:lnTo>
                      <a:pt x="267" y="394"/>
                    </a:lnTo>
                    <a:lnTo>
                      <a:pt x="264" y="400"/>
                    </a:lnTo>
                    <a:lnTo>
                      <a:pt x="262" y="404"/>
                    </a:lnTo>
                    <a:lnTo>
                      <a:pt x="259" y="409"/>
                    </a:lnTo>
                    <a:lnTo>
                      <a:pt x="256" y="414"/>
                    </a:lnTo>
                    <a:lnTo>
                      <a:pt x="253" y="419"/>
                    </a:lnTo>
                    <a:lnTo>
                      <a:pt x="251" y="424"/>
                    </a:lnTo>
                    <a:lnTo>
                      <a:pt x="248" y="430"/>
                    </a:lnTo>
                    <a:lnTo>
                      <a:pt x="245" y="434"/>
                    </a:lnTo>
                    <a:lnTo>
                      <a:pt x="241" y="440"/>
                    </a:lnTo>
                    <a:lnTo>
                      <a:pt x="238" y="446"/>
                    </a:lnTo>
                    <a:lnTo>
                      <a:pt x="235" y="451"/>
                    </a:lnTo>
                    <a:lnTo>
                      <a:pt x="232" y="457"/>
                    </a:lnTo>
                    <a:lnTo>
                      <a:pt x="229" y="463"/>
                    </a:lnTo>
                    <a:lnTo>
                      <a:pt x="226" y="469"/>
                    </a:lnTo>
                    <a:lnTo>
                      <a:pt x="222" y="474"/>
                    </a:lnTo>
                    <a:lnTo>
                      <a:pt x="219" y="481"/>
                    </a:lnTo>
                    <a:lnTo>
                      <a:pt x="216" y="487"/>
                    </a:lnTo>
                    <a:lnTo>
                      <a:pt x="213" y="493"/>
                    </a:lnTo>
                    <a:lnTo>
                      <a:pt x="210" y="500"/>
                    </a:lnTo>
                    <a:lnTo>
                      <a:pt x="206" y="506"/>
                    </a:lnTo>
                    <a:lnTo>
                      <a:pt x="203" y="513"/>
                    </a:lnTo>
                    <a:lnTo>
                      <a:pt x="199" y="520"/>
                    </a:lnTo>
                    <a:lnTo>
                      <a:pt x="199" y="520"/>
                    </a:lnTo>
                    <a:lnTo>
                      <a:pt x="196" y="524"/>
                    </a:lnTo>
                    <a:lnTo>
                      <a:pt x="193" y="530"/>
                    </a:lnTo>
                    <a:lnTo>
                      <a:pt x="191" y="536"/>
                    </a:lnTo>
                    <a:lnTo>
                      <a:pt x="188" y="541"/>
                    </a:lnTo>
                    <a:lnTo>
                      <a:pt x="185" y="546"/>
                    </a:lnTo>
                    <a:lnTo>
                      <a:pt x="183" y="551"/>
                    </a:lnTo>
                    <a:lnTo>
                      <a:pt x="180" y="557"/>
                    </a:lnTo>
                    <a:lnTo>
                      <a:pt x="177" y="563"/>
                    </a:lnTo>
                    <a:lnTo>
                      <a:pt x="174" y="568"/>
                    </a:lnTo>
                    <a:lnTo>
                      <a:pt x="172" y="574"/>
                    </a:lnTo>
                    <a:lnTo>
                      <a:pt x="169" y="581"/>
                    </a:lnTo>
                    <a:lnTo>
                      <a:pt x="166" y="587"/>
                    </a:lnTo>
                    <a:lnTo>
                      <a:pt x="164" y="593"/>
                    </a:lnTo>
                    <a:lnTo>
                      <a:pt x="161" y="598"/>
                    </a:lnTo>
                    <a:lnTo>
                      <a:pt x="158" y="604"/>
                    </a:lnTo>
                    <a:lnTo>
                      <a:pt x="156" y="611"/>
                    </a:lnTo>
                    <a:lnTo>
                      <a:pt x="152" y="617"/>
                    </a:lnTo>
                    <a:lnTo>
                      <a:pt x="149" y="623"/>
                    </a:lnTo>
                    <a:lnTo>
                      <a:pt x="146" y="630"/>
                    </a:lnTo>
                    <a:lnTo>
                      <a:pt x="144" y="636"/>
                    </a:lnTo>
                    <a:lnTo>
                      <a:pt x="141" y="641"/>
                    </a:lnTo>
                    <a:lnTo>
                      <a:pt x="138" y="648"/>
                    </a:lnTo>
                    <a:lnTo>
                      <a:pt x="136" y="654"/>
                    </a:lnTo>
                    <a:lnTo>
                      <a:pt x="133" y="660"/>
                    </a:lnTo>
                    <a:lnTo>
                      <a:pt x="130" y="667"/>
                    </a:lnTo>
                    <a:lnTo>
                      <a:pt x="128" y="673"/>
                    </a:lnTo>
                    <a:lnTo>
                      <a:pt x="125" y="680"/>
                    </a:lnTo>
                    <a:lnTo>
                      <a:pt x="122" y="685"/>
                    </a:lnTo>
                    <a:lnTo>
                      <a:pt x="120" y="693"/>
                    </a:lnTo>
                    <a:lnTo>
                      <a:pt x="117" y="698"/>
                    </a:lnTo>
                    <a:lnTo>
                      <a:pt x="115" y="704"/>
                    </a:lnTo>
                    <a:lnTo>
                      <a:pt x="112" y="711"/>
                    </a:lnTo>
                    <a:lnTo>
                      <a:pt x="109" y="717"/>
                    </a:lnTo>
                    <a:lnTo>
                      <a:pt x="106" y="723"/>
                    </a:lnTo>
                    <a:lnTo>
                      <a:pt x="104" y="730"/>
                    </a:lnTo>
                    <a:lnTo>
                      <a:pt x="101" y="735"/>
                    </a:lnTo>
                    <a:lnTo>
                      <a:pt x="99" y="741"/>
                    </a:lnTo>
                    <a:lnTo>
                      <a:pt x="96" y="748"/>
                    </a:lnTo>
                    <a:lnTo>
                      <a:pt x="94" y="754"/>
                    </a:lnTo>
                    <a:lnTo>
                      <a:pt x="91" y="760"/>
                    </a:lnTo>
                    <a:lnTo>
                      <a:pt x="89" y="765"/>
                    </a:lnTo>
                    <a:lnTo>
                      <a:pt x="87" y="773"/>
                    </a:lnTo>
                    <a:lnTo>
                      <a:pt x="84" y="778"/>
                    </a:lnTo>
                    <a:lnTo>
                      <a:pt x="82" y="784"/>
                    </a:lnTo>
                    <a:lnTo>
                      <a:pt x="80" y="790"/>
                    </a:lnTo>
                    <a:lnTo>
                      <a:pt x="78" y="795"/>
                    </a:lnTo>
                    <a:lnTo>
                      <a:pt x="75" y="801"/>
                    </a:lnTo>
                    <a:lnTo>
                      <a:pt x="73" y="807"/>
                    </a:lnTo>
                    <a:lnTo>
                      <a:pt x="71" y="813"/>
                    </a:lnTo>
                    <a:lnTo>
                      <a:pt x="69" y="818"/>
                    </a:lnTo>
                    <a:lnTo>
                      <a:pt x="66" y="823"/>
                    </a:lnTo>
                    <a:lnTo>
                      <a:pt x="64" y="828"/>
                    </a:lnTo>
                    <a:lnTo>
                      <a:pt x="62" y="834"/>
                    </a:lnTo>
                    <a:lnTo>
                      <a:pt x="60" y="838"/>
                    </a:lnTo>
                    <a:lnTo>
                      <a:pt x="58" y="844"/>
                    </a:lnTo>
                    <a:lnTo>
                      <a:pt x="56" y="848"/>
                    </a:lnTo>
                    <a:lnTo>
                      <a:pt x="54" y="854"/>
                    </a:lnTo>
                    <a:lnTo>
                      <a:pt x="53" y="858"/>
                    </a:lnTo>
                    <a:lnTo>
                      <a:pt x="51" y="862"/>
                    </a:lnTo>
                    <a:lnTo>
                      <a:pt x="49" y="868"/>
                    </a:lnTo>
                    <a:lnTo>
                      <a:pt x="48" y="872"/>
                    </a:lnTo>
                    <a:lnTo>
                      <a:pt x="46" y="877"/>
                    </a:lnTo>
                    <a:lnTo>
                      <a:pt x="44" y="881"/>
                    </a:lnTo>
                    <a:lnTo>
                      <a:pt x="43" y="885"/>
                    </a:lnTo>
                    <a:lnTo>
                      <a:pt x="41" y="888"/>
                    </a:lnTo>
                    <a:lnTo>
                      <a:pt x="40" y="892"/>
                    </a:lnTo>
                    <a:lnTo>
                      <a:pt x="39" y="897"/>
                    </a:lnTo>
                    <a:lnTo>
                      <a:pt x="37" y="900"/>
                    </a:lnTo>
                    <a:lnTo>
                      <a:pt x="36" y="904"/>
                    </a:lnTo>
                    <a:lnTo>
                      <a:pt x="35" y="907"/>
                    </a:lnTo>
                    <a:lnTo>
                      <a:pt x="34" y="910"/>
                    </a:lnTo>
                    <a:lnTo>
                      <a:pt x="32" y="912"/>
                    </a:lnTo>
                    <a:lnTo>
                      <a:pt x="31" y="915"/>
                    </a:lnTo>
                    <a:lnTo>
                      <a:pt x="30" y="918"/>
                    </a:lnTo>
                    <a:lnTo>
                      <a:pt x="29" y="921"/>
                    </a:lnTo>
                    <a:lnTo>
                      <a:pt x="29" y="924"/>
                    </a:lnTo>
                    <a:lnTo>
                      <a:pt x="28" y="925"/>
                    </a:lnTo>
                    <a:lnTo>
                      <a:pt x="27" y="928"/>
                    </a:lnTo>
                    <a:lnTo>
                      <a:pt x="26" y="930"/>
                    </a:lnTo>
                    <a:lnTo>
                      <a:pt x="26" y="932"/>
                    </a:lnTo>
                    <a:lnTo>
                      <a:pt x="25" y="934"/>
                    </a:lnTo>
                    <a:lnTo>
                      <a:pt x="25" y="935"/>
                    </a:lnTo>
                    <a:lnTo>
                      <a:pt x="23" y="937"/>
                    </a:lnTo>
                    <a:lnTo>
                      <a:pt x="23" y="937"/>
                    </a:lnTo>
                    <a:lnTo>
                      <a:pt x="22" y="938"/>
                    </a:lnTo>
                    <a:lnTo>
                      <a:pt x="22" y="938"/>
                    </a:lnTo>
                    <a:lnTo>
                      <a:pt x="22" y="940"/>
                    </a:lnTo>
                    <a:lnTo>
                      <a:pt x="22" y="940"/>
                    </a:lnTo>
                    <a:lnTo>
                      <a:pt x="22" y="940"/>
                    </a:lnTo>
                    <a:lnTo>
                      <a:pt x="22" y="94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3" name="Freeform 43"/>
              <p:cNvSpPr>
                <a:spLocks/>
              </p:cNvSpPr>
              <p:nvPr/>
            </p:nvSpPr>
            <p:spPr bwMode="auto">
              <a:xfrm>
                <a:off x="1299" y="2181"/>
                <a:ext cx="363" cy="310"/>
              </a:xfrm>
              <a:custGeom>
                <a:avLst/>
                <a:gdLst/>
                <a:ahLst/>
                <a:cxnLst>
                  <a:cxn ang="0">
                    <a:pos x="95" y="446"/>
                  </a:cxn>
                  <a:cxn ang="0">
                    <a:pos x="71" y="510"/>
                  </a:cxn>
                  <a:cxn ang="0">
                    <a:pos x="52" y="573"/>
                  </a:cxn>
                  <a:cxn ang="0">
                    <a:pos x="36" y="630"/>
                  </a:cxn>
                  <a:cxn ang="0">
                    <a:pos x="23" y="683"/>
                  </a:cxn>
                  <a:cxn ang="0">
                    <a:pos x="13" y="727"/>
                  </a:cxn>
                  <a:cxn ang="0">
                    <a:pos x="7" y="761"/>
                  </a:cxn>
                  <a:cxn ang="0">
                    <a:pos x="1" y="785"/>
                  </a:cxn>
                  <a:cxn ang="0">
                    <a:pos x="0" y="795"/>
                  </a:cxn>
                  <a:cxn ang="0">
                    <a:pos x="2" y="795"/>
                  </a:cxn>
                  <a:cxn ang="0">
                    <a:pos x="15" y="797"/>
                  </a:cxn>
                  <a:cxn ang="0">
                    <a:pos x="38" y="800"/>
                  </a:cxn>
                  <a:cxn ang="0">
                    <a:pos x="72" y="808"/>
                  </a:cxn>
                  <a:cxn ang="0">
                    <a:pos x="117" y="822"/>
                  </a:cxn>
                  <a:cxn ang="0">
                    <a:pos x="172" y="847"/>
                  </a:cxn>
                  <a:cxn ang="0">
                    <a:pos x="223" y="874"/>
                  </a:cxn>
                  <a:cxn ang="0">
                    <a:pos x="262" y="895"/>
                  </a:cxn>
                  <a:cxn ang="0">
                    <a:pos x="296" y="912"/>
                  </a:cxn>
                  <a:cxn ang="0">
                    <a:pos x="324" y="927"/>
                  </a:cxn>
                  <a:cxn ang="0">
                    <a:pos x="332" y="910"/>
                  </a:cxn>
                  <a:cxn ang="0">
                    <a:pos x="341" y="880"/>
                  </a:cxn>
                  <a:cxn ang="0">
                    <a:pos x="351" y="842"/>
                  </a:cxn>
                  <a:cxn ang="0">
                    <a:pos x="365" y="802"/>
                  </a:cxn>
                  <a:cxn ang="0">
                    <a:pos x="380" y="757"/>
                  </a:cxn>
                  <a:cxn ang="0">
                    <a:pos x="396" y="708"/>
                  </a:cxn>
                  <a:cxn ang="0">
                    <a:pos x="416" y="658"/>
                  </a:cxn>
                  <a:cxn ang="0">
                    <a:pos x="436" y="607"/>
                  </a:cxn>
                  <a:cxn ang="0">
                    <a:pos x="460" y="554"/>
                  </a:cxn>
                  <a:cxn ang="0">
                    <a:pos x="484" y="501"/>
                  </a:cxn>
                  <a:cxn ang="0">
                    <a:pos x="507" y="456"/>
                  </a:cxn>
                  <a:cxn ang="0">
                    <a:pos x="534" y="407"/>
                  </a:cxn>
                  <a:cxn ang="0">
                    <a:pos x="561" y="359"/>
                  </a:cxn>
                  <a:cxn ang="0">
                    <a:pos x="589" y="314"/>
                  </a:cxn>
                  <a:cxn ang="0">
                    <a:pos x="615" y="273"/>
                  </a:cxn>
                  <a:cxn ang="0">
                    <a:pos x="641" y="234"/>
                  </a:cxn>
                  <a:cxn ang="0">
                    <a:pos x="666" y="200"/>
                  </a:cxn>
                  <a:cxn ang="0">
                    <a:pos x="687" y="170"/>
                  </a:cxn>
                  <a:cxn ang="0">
                    <a:pos x="706" y="144"/>
                  </a:cxn>
                  <a:cxn ang="0">
                    <a:pos x="721" y="126"/>
                  </a:cxn>
                  <a:cxn ang="0">
                    <a:pos x="719" y="112"/>
                  </a:cxn>
                  <a:cxn ang="0">
                    <a:pos x="692" y="93"/>
                  </a:cxn>
                  <a:cxn ang="0">
                    <a:pos x="658" y="73"/>
                  </a:cxn>
                  <a:cxn ang="0">
                    <a:pos x="620" y="52"/>
                  </a:cxn>
                  <a:cxn ang="0">
                    <a:pos x="572" y="29"/>
                  </a:cxn>
                  <a:cxn ang="0">
                    <a:pos x="518" y="12"/>
                  </a:cxn>
                  <a:cxn ang="0">
                    <a:pos x="470" y="2"/>
                  </a:cxn>
                  <a:cxn ang="0">
                    <a:pos x="428" y="0"/>
                  </a:cxn>
                  <a:cxn ang="0">
                    <a:pos x="395" y="3"/>
                  </a:cxn>
                  <a:cxn ang="0">
                    <a:pos x="370" y="7"/>
                  </a:cxn>
                  <a:cxn ang="0">
                    <a:pos x="353" y="12"/>
                  </a:cxn>
                  <a:cxn ang="0">
                    <a:pos x="347" y="15"/>
                  </a:cxn>
                  <a:cxn ang="0">
                    <a:pos x="345" y="17"/>
                  </a:cxn>
                  <a:cxn ang="0">
                    <a:pos x="335" y="30"/>
                  </a:cxn>
                  <a:cxn ang="0">
                    <a:pos x="319" y="52"/>
                  </a:cxn>
                  <a:cxn ang="0">
                    <a:pos x="298" y="82"/>
                  </a:cxn>
                  <a:cxn ang="0">
                    <a:pos x="273" y="117"/>
                  </a:cxn>
                  <a:cxn ang="0">
                    <a:pos x="245" y="160"/>
                  </a:cxn>
                  <a:cxn ang="0">
                    <a:pos x="215" y="207"/>
                  </a:cxn>
                  <a:cxn ang="0">
                    <a:pos x="185" y="259"/>
                  </a:cxn>
                  <a:cxn ang="0">
                    <a:pos x="155" y="313"/>
                  </a:cxn>
                  <a:cxn ang="0">
                    <a:pos x="127" y="370"/>
                  </a:cxn>
                </a:cxnLst>
                <a:rect l="0" t="0" r="r" b="b"/>
                <a:pathLst>
                  <a:path w="727" h="928">
                    <a:moveTo>
                      <a:pt x="118" y="389"/>
                    </a:moveTo>
                    <a:lnTo>
                      <a:pt x="115" y="396"/>
                    </a:lnTo>
                    <a:lnTo>
                      <a:pt x="112" y="403"/>
                    </a:lnTo>
                    <a:lnTo>
                      <a:pt x="109" y="410"/>
                    </a:lnTo>
                    <a:lnTo>
                      <a:pt x="106" y="417"/>
                    </a:lnTo>
                    <a:lnTo>
                      <a:pt x="104" y="424"/>
                    </a:lnTo>
                    <a:lnTo>
                      <a:pt x="101" y="431"/>
                    </a:lnTo>
                    <a:lnTo>
                      <a:pt x="98" y="438"/>
                    </a:lnTo>
                    <a:lnTo>
                      <a:pt x="95" y="446"/>
                    </a:lnTo>
                    <a:lnTo>
                      <a:pt x="91" y="453"/>
                    </a:lnTo>
                    <a:lnTo>
                      <a:pt x="89" y="460"/>
                    </a:lnTo>
                    <a:lnTo>
                      <a:pt x="86" y="467"/>
                    </a:lnTo>
                    <a:lnTo>
                      <a:pt x="84" y="474"/>
                    </a:lnTo>
                    <a:lnTo>
                      <a:pt x="81" y="481"/>
                    </a:lnTo>
                    <a:lnTo>
                      <a:pt x="79" y="488"/>
                    </a:lnTo>
                    <a:lnTo>
                      <a:pt x="76" y="496"/>
                    </a:lnTo>
                    <a:lnTo>
                      <a:pt x="74" y="503"/>
                    </a:lnTo>
                    <a:lnTo>
                      <a:pt x="71" y="510"/>
                    </a:lnTo>
                    <a:lnTo>
                      <a:pt x="69" y="517"/>
                    </a:lnTo>
                    <a:lnTo>
                      <a:pt x="67" y="524"/>
                    </a:lnTo>
                    <a:lnTo>
                      <a:pt x="65" y="531"/>
                    </a:lnTo>
                    <a:lnTo>
                      <a:pt x="63" y="538"/>
                    </a:lnTo>
                    <a:lnTo>
                      <a:pt x="60" y="546"/>
                    </a:lnTo>
                    <a:lnTo>
                      <a:pt x="58" y="551"/>
                    </a:lnTo>
                    <a:lnTo>
                      <a:pt x="56" y="558"/>
                    </a:lnTo>
                    <a:lnTo>
                      <a:pt x="54" y="566"/>
                    </a:lnTo>
                    <a:lnTo>
                      <a:pt x="52" y="573"/>
                    </a:lnTo>
                    <a:lnTo>
                      <a:pt x="49" y="578"/>
                    </a:lnTo>
                    <a:lnTo>
                      <a:pt x="48" y="586"/>
                    </a:lnTo>
                    <a:lnTo>
                      <a:pt x="46" y="593"/>
                    </a:lnTo>
                    <a:lnTo>
                      <a:pt x="44" y="598"/>
                    </a:lnTo>
                    <a:lnTo>
                      <a:pt x="42" y="605"/>
                    </a:lnTo>
                    <a:lnTo>
                      <a:pt x="40" y="611"/>
                    </a:lnTo>
                    <a:lnTo>
                      <a:pt x="39" y="618"/>
                    </a:lnTo>
                    <a:lnTo>
                      <a:pt x="37" y="624"/>
                    </a:lnTo>
                    <a:lnTo>
                      <a:pt x="36" y="630"/>
                    </a:lnTo>
                    <a:lnTo>
                      <a:pt x="34" y="637"/>
                    </a:lnTo>
                    <a:lnTo>
                      <a:pt x="32" y="643"/>
                    </a:lnTo>
                    <a:lnTo>
                      <a:pt x="31" y="648"/>
                    </a:lnTo>
                    <a:lnTo>
                      <a:pt x="30" y="654"/>
                    </a:lnTo>
                    <a:lnTo>
                      <a:pt x="28" y="660"/>
                    </a:lnTo>
                    <a:lnTo>
                      <a:pt x="27" y="665"/>
                    </a:lnTo>
                    <a:lnTo>
                      <a:pt x="25" y="671"/>
                    </a:lnTo>
                    <a:lnTo>
                      <a:pt x="24" y="677"/>
                    </a:lnTo>
                    <a:lnTo>
                      <a:pt x="23" y="683"/>
                    </a:lnTo>
                    <a:lnTo>
                      <a:pt x="22" y="687"/>
                    </a:lnTo>
                    <a:lnTo>
                      <a:pt x="21" y="693"/>
                    </a:lnTo>
                    <a:lnTo>
                      <a:pt x="19" y="698"/>
                    </a:lnTo>
                    <a:lnTo>
                      <a:pt x="18" y="703"/>
                    </a:lnTo>
                    <a:lnTo>
                      <a:pt x="17" y="708"/>
                    </a:lnTo>
                    <a:lnTo>
                      <a:pt x="16" y="713"/>
                    </a:lnTo>
                    <a:lnTo>
                      <a:pt x="15" y="717"/>
                    </a:lnTo>
                    <a:lnTo>
                      <a:pt x="14" y="723"/>
                    </a:lnTo>
                    <a:lnTo>
                      <a:pt x="13" y="727"/>
                    </a:lnTo>
                    <a:lnTo>
                      <a:pt x="12" y="731"/>
                    </a:lnTo>
                    <a:lnTo>
                      <a:pt x="12" y="735"/>
                    </a:lnTo>
                    <a:lnTo>
                      <a:pt x="11" y="740"/>
                    </a:lnTo>
                    <a:lnTo>
                      <a:pt x="10" y="744"/>
                    </a:lnTo>
                    <a:lnTo>
                      <a:pt x="9" y="747"/>
                    </a:lnTo>
                    <a:lnTo>
                      <a:pt x="9" y="751"/>
                    </a:lnTo>
                    <a:lnTo>
                      <a:pt x="8" y="754"/>
                    </a:lnTo>
                    <a:lnTo>
                      <a:pt x="7" y="758"/>
                    </a:lnTo>
                    <a:lnTo>
                      <a:pt x="7" y="761"/>
                    </a:lnTo>
                    <a:lnTo>
                      <a:pt x="5" y="765"/>
                    </a:lnTo>
                    <a:lnTo>
                      <a:pt x="4" y="768"/>
                    </a:lnTo>
                    <a:lnTo>
                      <a:pt x="4" y="771"/>
                    </a:lnTo>
                    <a:lnTo>
                      <a:pt x="3" y="774"/>
                    </a:lnTo>
                    <a:lnTo>
                      <a:pt x="3" y="777"/>
                    </a:lnTo>
                    <a:lnTo>
                      <a:pt x="3" y="778"/>
                    </a:lnTo>
                    <a:lnTo>
                      <a:pt x="2" y="781"/>
                    </a:lnTo>
                    <a:lnTo>
                      <a:pt x="2" y="782"/>
                    </a:lnTo>
                    <a:lnTo>
                      <a:pt x="1" y="785"/>
                    </a:lnTo>
                    <a:lnTo>
                      <a:pt x="1" y="787"/>
                    </a:lnTo>
                    <a:lnTo>
                      <a:pt x="1" y="788"/>
                    </a:lnTo>
                    <a:lnTo>
                      <a:pt x="1" y="790"/>
                    </a:lnTo>
                    <a:lnTo>
                      <a:pt x="0" y="791"/>
                    </a:lnTo>
                    <a:lnTo>
                      <a:pt x="0" y="792"/>
                    </a:lnTo>
                    <a:lnTo>
                      <a:pt x="0" y="794"/>
                    </a:lnTo>
                    <a:lnTo>
                      <a:pt x="0" y="794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1" y="795"/>
                    </a:lnTo>
                    <a:lnTo>
                      <a:pt x="1" y="795"/>
                    </a:lnTo>
                    <a:lnTo>
                      <a:pt x="2" y="795"/>
                    </a:lnTo>
                    <a:lnTo>
                      <a:pt x="3" y="795"/>
                    </a:lnTo>
                    <a:lnTo>
                      <a:pt x="4" y="795"/>
                    </a:lnTo>
                    <a:lnTo>
                      <a:pt x="5" y="795"/>
                    </a:lnTo>
                    <a:lnTo>
                      <a:pt x="7" y="795"/>
                    </a:lnTo>
                    <a:lnTo>
                      <a:pt x="9" y="795"/>
                    </a:lnTo>
                    <a:lnTo>
                      <a:pt x="10" y="797"/>
                    </a:lnTo>
                    <a:lnTo>
                      <a:pt x="12" y="797"/>
                    </a:lnTo>
                    <a:lnTo>
                      <a:pt x="14" y="797"/>
                    </a:lnTo>
                    <a:lnTo>
                      <a:pt x="15" y="797"/>
                    </a:lnTo>
                    <a:lnTo>
                      <a:pt x="17" y="797"/>
                    </a:lnTo>
                    <a:lnTo>
                      <a:pt x="20" y="797"/>
                    </a:lnTo>
                    <a:lnTo>
                      <a:pt x="22" y="797"/>
                    </a:lnTo>
                    <a:lnTo>
                      <a:pt x="24" y="797"/>
                    </a:lnTo>
                    <a:lnTo>
                      <a:pt x="27" y="798"/>
                    </a:lnTo>
                    <a:lnTo>
                      <a:pt x="29" y="798"/>
                    </a:lnTo>
                    <a:lnTo>
                      <a:pt x="32" y="798"/>
                    </a:lnTo>
                    <a:lnTo>
                      <a:pt x="35" y="800"/>
                    </a:lnTo>
                    <a:lnTo>
                      <a:pt x="38" y="800"/>
                    </a:lnTo>
                    <a:lnTo>
                      <a:pt x="41" y="800"/>
                    </a:lnTo>
                    <a:lnTo>
                      <a:pt x="45" y="801"/>
                    </a:lnTo>
                    <a:lnTo>
                      <a:pt x="48" y="801"/>
                    </a:lnTo>
                    <a:lnTo>
                      <a:pt x="53" y="802"/>
                    </a:lnTo>
                    <a:lnTo>
                      <a:pt x="56" y="804"/>
                    </a:lnTo>
                    <a:lnTo>
                      <a:pt x="60" y="804"/>
                    </a:lnTo>
                    <a:lnTo>
                      <a:pt x="64" y="805"/>
                    </a:lnTo>
                    <a:lnTo>
                      <a:pt x="68" y="807"/>
                    </a:lnTo>
                    <a:lnTo>
                      <a:pt x="72" y="808"/>
                    </a:lnTo>
                    <a:lnTo>
                      <a:pt x="77" y="810"/>
                    </a:lnTo>
                    <a:lnTo>
                      <a:pt x="81" y="810"/>
                    </a:lnTo>
                    <a:lnTo>
                      <a:pt x="86" y="812"/>
                    </a:lnTo>
                    <a:lnTo>
                      <a:pt x="90" y="814"/>
                    </a:lnTo>
                    <a:lnTo>
                      <a:pt x="96" y="815"/>
                    </a:lnTo>
                    <a:lnTo>
                      <a:pt x="101" y="817"/>
                    </a:lnTo>
                    <a:lnTo>
                      <a:pt x="106" y="818"/>
                    </a:lnTo>
                    <a:lnTo>
                      <a:pt x="112" y="821"/>
                    </a:lnTo>
                    <a:lnTo>
                      <a:pt x="117" y="822"/>
                    </a:lnTo>
                    <a:lnTo>
                      <a:pt x="122" y="825"/>
                    </a:lnTo>
                    <a:lnTo>
                      <a:pt x="128" y="827"/>
                    </a:lnTo>
                    <a:lnTo>
                      <a:pt x="134" y="830"/>
                    </a:lnTo>
                    <a:lnTo>
                      <a:pt x="141" y="832"/>
                    </a:lnTo>
                    <a:lnTo>
                      <a:pt x="147" y="835"/>
                    </a:lnTo>
                    <a:lnTo>
                      <a:pt x="153" y="837"/>
                    </a:lnTo>
                    <a:lnTo>
                      <a:pt x="159" y="841"/>
                    </a:lnTo>
                    <a:lnTo>
                      <a:pt x="165" y="844"/>
                    </a:lnTo>
                    <a:lnTo>
                      <a:pt x="172" y="847"/>
                    </a:lnTo>
                    <a:lnTo>
                      <a:pt x="178" y="850"/>
                    </a:lnTo>
                    <a:lnTo>
                      <a:pt x="186" y="854"/>
                    </a:lnTo>
                    <a:lnTo>
                      <a:pt x="193" y="857"/>
                    </a:lnTo>
                    <a:lnTo>
                      <a:pt x="200" y="861"/>
                    </a:lnTo>
                    <a:lnTo>
                      <a:pt x="207" y="864"/>
                    </a:lnTo>
                    <a:lnTo>
                      <a:pt x="214" y="868"/>
                    </a:lnTo>
                    <a:lnTo>
                      <a:pt x="214" y="868"/>
                    </a:lnTo>
                    <a:lnTo>
                      <a:pt x="219" y="871"/>
                    </a:lnTo>
                    <a:lnTo>
                      <a:pt x="223" y="874"/>
                    </a:lnTo>
                    <a:lnTo>
                      <a:pt x="229" y="877"/>
                    </a:lnTo>
                    <a:lnTo>
                      <a:pt x="233" y="880"/>
                    </a:lnTo>
                    <a:lnTo>
                      <a:pt x="238" y="881"/>
                    </a:lnTo>
                    <a:lnTo>
                      <a:pt x="242" y="884"/>
                    </a:lnTo>
                    <a:lnTo>
                      <a:pt x="246" y="887"/>
                    </a:lnTo>
                    <a:lnTo>
                      <a:pt x="250" y="888"/>
                    </a:lnTo>
                    <a:lnTo>
                      <a:pt x="255" y="891"/>
                    </a:lnTo>
                    <a:lnTo>
                      <a:pt x="259" y="892"/>
                    </a:lnTo>
                    <a:lnTo>
                      <a:pt x="262" y="895"/>
                    </a:lnTo>
                    <a:lnTo>
                      <a:pt x="266" y="897"/>
                    </a:lnTo>
                    <a:lnTo>
                      <a:pt x="271" y="900"/>
                    </a:lnTo>
                    <a:lnTo>
                      <a:pt x="275" y="901"/>
                    </a:lnTo>
                    <a:lnTo>
                      <a:pt x="279" y="904"/>
                    </a:lnTo>
                    <a:lnTo>
                      <a:pt x="282" y="905"/>
                    </a:lnTo>
                    <a:lnTo>
                      <a:pt x="286" y="907"/>
                    </a:lnTo>
                    <a:lnTo>
                      <a:pt x="289" y="910"/>
                    </a:lnTo>
                    <a:lnTo>
                      <a:pt x="293" y="911"/>
                    </a:lnTo>
                    <a:lnTo>
                      <a:pt x="296" y="912"/>
                    </a:lnTo>
                    <a:lnTo>
                      <a:pt x="299" y="914"/>
                    </a:lnTo>
                    <a:lnTo>
                      <a:pt x="302" y="917"/>
                    </a:lnTo>
                    <a:lnTo>
                      <a:pt x="306" y="918"/>
                    </a:lnTo>
                    <a:lnTo>
                      <a:pt x="309" y="920"/>
                    </a:lnTo>
                    <a:lnTo>
                      <a:pt x="313" y="921"/>
                    </a:lnTo>
                    <a:lnTo>
                      <a:pt x="316" y="922"/>
                    </a:lnTo>
                    <a:lnTo>
                      <a:pt x="319" y="924"/>
                    </a:lnTo>
                    <a:lnTo>
                      <a:pt x="321" y="925"/>
                    </a:lnTo>
                    <a:lnTo>
                      <a:pt x="324" y="927"/>
                    </a:lnTo>
                    <a:lnTo>
                      <a:pt x="327" y="928"/>
                    </a:lnTo>
                    <a:lnTo>
                      <a:pt x="327" y="928"/>
                    </a:lnTo>
                    <a:lnTo>
                      <a:pt x="328" y="925"/>
                    </a:lnTo>
                    <a:lnTo>
                      <a:pt x="328" y="924"/>
                    </a:lnTo>
                    <a:lnTo>
                      <a:pt x="329" y="921"/>
                    </a:lnTo>
                    <a:lnTo>
                      <a:pt x="330" y="918"/>
                    </a:lnTo>
                    <a:lnTo>
                      <a:pt x="331" y="915"/>
                    </a:lnTo>
                    <a:lnTo>
                      <a:pt x="331" y="912"/>
                    </a:lnTo>
                    <a:lnTo>
                      <a:pt x="332" y="910"/>
                    </a:lnTo>
                    <a:lnTo>
                      <a:pt x="333" y="907"/>
                    </a:lnTo>
                    <a:lnTo>
                      <a:pt x="334" y="902"/>
                    </a:lnTo>
                    <a:lnTo>
                      <a:pt x="335" y="900"/>
                    </a:lnTo>
                    <a:lnTo>
                      <a:pt x="336" y="897"/>
                    </a:lnTo>
                    <a:lnTo>
                      <a:pt x="337" y="894"/>
                    </a:lnTo>
                    <a:lnTo>
                      <a:pt x="338" y="890"/>
                    </a:lnTo>
                    <a:lnTo>
                      <a:pt x="339" y="887"/>
                    </a:lnTo>
                    <a:lnTo>
                      <a:pt x="340" y="882"/>
                    </a:lnTo>
                    <a:lnTo>
                      <a:pt x="341" y="880"/>
                    </a:lnTo>
                    <a:lnTo>
                      <a:pt x="342" y="875"/>
                    </a:lnTo>
                    <a:lnTo>
                      <a:pt x="343" y="871"/>
                    </a:lnTo>
                    <a:lnTo>
                      <a:pt x="344" y="868"/>
                    </a:lnTo>
                    <a:lnTo>
                      <a:pt x="345" y="864"/>
                    </a:lnTo>
                    <a:lnTo>
                      <a:pt x="346" y="860"/>
                    </a:lnTo>
                    <a:lnTo>
                      <a:pt x="348" y="855"/>
                    </a:lnTo>
                    <a:lnTo>
                      <a:pt x="349" y="851"/>
                    </a:lnTo>
                    <a:lnTo>
                      <a:pt x="350" y="847"/>
                    </a:lnTo>
                    <a:lnTo>
                      <a:pt x="351" y="842"/>
                    </a:lnTo>
                    <a:lnTo>
                      <a:pt x="353" y="838"/>
                    </a:lnTo>
                    <a:lnTo>
                      <a:pt x="354" y="834"/>
                    </a:lnTo>
                    <a:lnTo>
                      <a:pt x="355" y="830"/>
                    </a:lnTo>
                    <a:lnTo>
                      <a:pt x="358" y="825"/>
                    </a:lnTo>
                    <a:lnTo>
                      <a:pt x="359" y="821"/>
                    </a:lnTo>
                    <a:lnTo>
                      <a:pt x="361" y="815"/>
                    </a:lnTo>
                    <a:lnTo>
                      <a:pt x="362" y="811"/>
                    </a:lnTo>
                    <a:lnTo>
                      <a:pt x="364" y="807"/>
                    </a:lnTo>
                    <a:lnTo>
                      <a:pt x="365" y="802"/>
                    </a:lnTo>
                    <a:lnTo>
                      <a:pt x="367" y="797"/>
                    </a:lnTo>
                    <a:lnTo>
                      <a:pt x="368" y="792"/>
                    </a:lnTo>
                    <a:lnTo>
                      <a:pt x="370" y="787"/>
                    </a:lnTo>
                    <a:lnTo>
                      <a:pt x="371" y="782"/>
                    </a:lnTo>
                    <a:lnTo>
                      <a:pt x="373" y="777"/>
                    </a:lnTo>
                    <a:lnTo>
                      <a:pt x="375" y="773"/>
                    </a:lnTo>
                    <a:lnTo>
                      <a:pt x="376" y="767"/>
                    </a:lnTo>
                    <a:lnTo>
                      <a:pt x="378" y="763"/>
                    </a:lnTo>
                    <a:lnTo>
                      <a:pt x="380" y="757"/>
                    </a:lnTo>
                    <a:lnTo>
                      <a:pt x="382" y="751"/>
                    </a:lnTo>
                    <a:lnTo>
                      <a:pt x="383" y="747"/>
                    </a:lnTo>
                    <a:lnTo>
                      <a:pt x="385" y="741"/>
                    </a:lnTo>
                    <a:lnTo>
                      <a:pt x="387" y="735"/>
                    </a:lnTo>
                    <a:lnTo>
                      <a:pt x="389" y="731"/>
                    </a:lnTo>
                    <a:lnTo>
                      <a:pt x="391" y="725"/>
                    </a:lnTo>
                    <a:lnTo>
                      <a:pt x="393" y="720"/>
                    </a:lnTo>
                    <a:lnTo>
                      <a:pt x="395" y="714"/>
                    </a:lnTo>
                    <a:lnTo>
                      <a:pt x="396" y="708"/>
                    </a:lnTo>
                    <a:lnTo>
                      <a:pt x="398" y="703"/>
                    </a:lnTo>
                    <a:lnTo>
                      <a:pt x="401" y="698"/>
                    </a:lnTo>
                    <a:lnTo>
                      <a:pt x="403" y="693"/>
                    </a:lnTo>
                    <a:lnTo>
                      <a:pt x="406" y="687"/>
                    </a:lnTo>
                    <a:lnTo>
                      <a:pt x="408" y="681"/>
                    </a:lnTo>
                    <a:lnTo>
                      <a:pt x="410" y="675"/>
                    </a:lnTo>
                    <a:lnTo>
                      <a:pt x="412" y="670"/>
                    </a:lnTo>
                    <a:lnTo>
                      <a:pt x="414" y="664"/>
                    </a:lnTo>
                    <a:lnTo>
                      <a:pt x="416" y="658"/>
                    </a:lnTo>
                    <a:lnTo>
                      <a:pt x="418" y="653"/>
                    </a:lnTo>
                    <a:lnTo>
                      <a:pt x="420" y="647"/>
                    </a:lnTo>
                    <a:lnTo>
                      <a:pt x="423" y="641"/>
                    </a:lnTo>
                    <a:lnTo>
                      <a:pt x="425" y="635"/>
                    </a:lnTo>
                    <a:lnTo>
                      <a:pt x="427" y="630"/>
                    </a:lnTo>
                    <a:lnTo>
                      <a:pt x="429" y="624"/>
                    </a:lnTo>
                    <a:lnTo>
                      <a:pt x="432" y="618"/>
                    </a:lnTo>
                    <a:lnTo>
                      <a:pt x="434" y="613"/>
                    </a:lnTo>
                    <a:lnTo>
                      <a:pt x="436" y="607"/>
                    </a:lnTo>
                    <a:lnTo>
                      <a:pt x="439" y="600"/>
                    </a:lnTo>
                    <a:lnTo>
                      <a:pt x="441" y="594"/>
                    </a:lnTo>
                    <a:lnTo>
                      <a:pt x="445" y="588"/>
                    </a:lnTo>
                    <a:lnTo>
                      <a:pt x="447" y="583"/>
                    </a:lnTo>
                    <a:lnTo>
                      <a:pt x="450" y="577"/>
                    </a:lnTo>
                    <a:lnTo>
                      <a:pt x="452" y="571"/>
                    </a:lnTo>
                    <a:lnTo>
                      <a:pt x="455" y="566"/>
                    </a:lnTo>
                    <a:lnTo>
                      <a:pt x="457" y="560"/>
                    </a:lnTo>
                    <a:lnTo>
                      <a:pt x="460" y="554"/>
                    </a:lnTo>
                    <a:lnTo>
                      <a:pt x="462" y="548"/>
                    </a:lnTo>
                    <a:lnTo>
                      <a:pt x="465" y="541"/>
                    </a:lnTo>
                    <a:lnTo>
                      <a:pt x="467" y="536"/>
                    </a:lnTo>
                    <a:lnTo>
                      <a:pt x="470" y="530"/>
                    </a:lnTo>
                    <a:lnTo>
                      <a:pt x="473" y="524"/>
                    </a:lnTo>
                    <a:lnTo>
                      <a:pt x="475" y="518"/>
                    </a:lnTo>
                    <a:lnTo>
                      <a:pt x="478" y="513"/>
                    </a:lnTo>
                    <a:lnTo>
                      <a:pt x="481" y="507"/>
                    </a:lnTo>
                    <a:lnTo>
                      <a:pt x="484" y="501"/>
                    </a:lnTo>
                    <a:lnTo>
                      <a:pt x="484" y="501"/>
                    </a:lnTo>
                    <a:lnTo>
                      <a:pt x="486" y="496"/>
                    </a:lnTo>
                    <a:lnTo>
                      <a:pt x="490" y="490"/>
                    </a:lnTo>
                    <a:lnTo>
                      <a:pt x="493" y="484"/>
                    </a:lnTo>
                    <a:lnTo>
                      <a:pt x="496" y="478"/>
                    </a:lnTo>
                    <a:lnTo>
                      <a:pt x="498" y="473"/>
                    </a:lnTo>
                    <a:lnTo>
                      <a:pt x="501" y="467"/>
                    </a:lnTo>
                    <a:lnTo>
                      <a:pt x="504" y="461"/>
                    </a:lnTo>
                    <a:lnTo>
                      <a:pt x="507" y="456"/>
                    </a:lnTo>
                    <a:lnTo>
                      <a:pt x="510" y="450"/>
                    </a:lnTo>
                    <a:lnTo>
                      <a:pt x="513" y="444"/>
                    </a:lnTo>
                    <a:lnTo>
                      <a:pt x="515" y="440"/>
                    </a:lnTo>
                    <a:lnTo>
                      <a:pt x="518" y="434"/>
                    </a:lnTo>
                    <a:lnTo>
                      <a:pt x="521" y="428"/>
                    </a:lnTo>
                    <a:lnTo>
                      <a:pt x="524" y="423"/>
                    </a:lnTo>
                    <a:lnTo>
                      <a:pt x="527" y="417"/>
                    </a:lnTo>
                    <a:lnTo>
                      <a:pt x="531" y="411"/>
                    </a:lnTo>
                    <a:lnTo>
                      <a:pt x="534" y="407"/>
                    </a:lnTo>
                    <a:lnTo>
                      <a:pt x="537" y="401"/>
                    </a:lnTo>
                    <a:lnTo>
                      <a:pt x="540" y="396"/>
                    </a:lnTo>
                    <a:lnTo>
                      <a:pt x="543" y="390"/>
                    </a:lnTo>
                    <a:lnTo>
                      <a:pt x="546" y="386"/>
                    </a:lnTo>
                    <a:lnTo>
                      <a:pt x="549" y="380"/>
                    </a:lnTo>
                    <a:lnTo>
                      <a:pt x="552" y="374"/>
                    </a:lnTo>
                    <a:lnTo>
                      <a:pt x="555" y="370"/>
                    </a:lnTo>
                    <a:lnTo>
                      <a:pt x="558" y="364"/>
                    </a:lnTo>
                    <a:lnTo>
                      <a:pt x="561" y="359"/>
                    </a:lnTo>
                    <a:lnTo>
                      <a:pt x="564" y="354"/>
                    </a:lnTo>
                    <a:lnTo>
                      <a:pt x="567" y="349"/>
                    </a:lnTo>
                    <a:lnTo>
                      <a:pt x="570" y="344"/>
                    </a:lnTo>
                    <a:lnTo>
                      <a:pt x="573" y="339"/>
                    </a:lnTo>
                    <a:lnTo>
                      <a:pt x="577" y="334"/>
                    </a:lnTo>
                    <a:lnTo>
                      <a:pt x="580" y="329"/>
                    </a:lnTo>
                    <a:lnTo>
                      <a:pt x="583" y="324"/>
                    </a:lnTo>
                    <a:lnTo>
                      <a:pt x="586" y="319"/>
                    </a:lnTo>
                    <a:lnTo>
                      <a:pt x="589" y="314"/>
                    </a:lnTo>
                    <a:lnTo>
                      <a:pt x="592" y="310"/>
                    </a:lnTo>
                    <a:lnTo>
                      <a:pt x="595" y="304"/>
                    </a:lnTo>
                    <a:lnTo>
                      <a:pt x="598" y="300"/>
                    </a:lnTo>
                    <a:lnTo>
                      <a:pt x="601" y="296"/>
                    </a:lnTo>
                    <a:lnTo>
                      <a:pt x="603" y="291"/>
                    </a:lnTo>
                    <a:lnTo>
                      <a:pt x="606" y="286"/>
                    </a:lnTo>
                    <a:lnTo>
                      <a:pt x="609" y="281"/>
                    </a:lnTo>
                    <a:lnTo>
                      <a:pt x="612" y="277"/>
                    </a:lnTo>
                    <a:lnTo>
                      <a:pt x="615" y="273"/>
                    </a:lnTo>
                    <a:lnTo>
                      <a:pt x="619" y="269"/>
                    </a:lnTo>
                    <a:lnTo>
                      <a:pt x="622" y="264"/>
                    </a:lnTo>
                    <a:lnTo>
                      <a:pt x="625" y="260"/>
                    </a:lnTo>
                    <a:lnTo>
                      <a:pt x="627" y="256"/>
                    </a:lnTo>
                    <a:lnTo>
                      <a:pt x="630" y="251"/>
                    </a:lnTo>
                    <a:lnTo>
                      <a:pt x="633" y="247"/>
                    </a:lnTo>
                    <a:lnTo>
                      <a:pt x="636" y="243"/>
                    </a:lnTo>
                    <a:lnTo>
                      <a:pt x="639" y="239"/>
                    </a:lnTo>
                    <a:lnTo>
                      <a:pt x="641" y="234"/>
                    </a:lnTo>
                    <a:lnTo>
                      <a:pt x="644" y="230"/>
                    </a:lnTo>
                    <a:lnTo>
                      <a:pt x="647" y="226"/>
                    </a:lnTo>
                    <a:lnTo>
                      <a:pt x="649" y="223"/>
                    </a:lnTo>
                    <a:lnTo>
                      <a:pt x="652" y="219"/>
                    </a:lnTo>
                    <a:lnTo>
                      <a:pt x="655" y="214"/>
                    </a:lnTo>
                    <a:lnTo>
                      <a:pt x="657" y="212"/>
                    </a:lnTo>
                    <a:lnTo>
                      <a:pt x="660" y="207"/>
                    </a:lnTo>
                    <a:lnTo>
                      <a:pt x="663" y="203"/>
                    </a:lnTo>
                    <a:lnTo>
                      <a:pt x="666" y="200"/>
                    </a:lnTo>
                    <a:lnTo>
                      <a:pt x="668" y="196"/>
                    </a:lnTo>
                    <a:lnTo>
                      <a:pt x="671" y="193"/>
                    </a:lnTo>
                    <a:lnTo>
                      <a:pt x="673" y="190"/>
                    </a:lnTo>
                    <a:lnTo>
                      <a:pt x="675" y="186"/>
                    </a:lnTo>
                    <a:lnTo>
                      <a:pt x="678" y="183"/>
                    </a:lnTo>
                    <a:lnTo>
                      <a:pt x="680" y="180"/>
                    </a:lnTo>
                    <a:lnTo>
                      <a:pt x="682" y="176"/>
                    </a:lnTo>
                    <a:lnTo>
                      <a:pt x="685" y="173"/>
                    </a:lnTo>
                    <a:lnTo>
                      <a:pt x="687" y="170"/>
                    </a:lnTo>
                    <a:lnTo>
                      <a:pt x="689" y="167"/>
                    </a:lnTo>
                    <a:lnTo>
                      <a:pt x="691" y="164"/>
                    </a:lnTo>
                    <a:lnTo>
                      <a:pt x="693" y="162"/>
                    </a:lnTo>
                    <a:lnTo>
                      <a:pt x="695" y="159"/>
                    </a:lnTo>
                    <a:lnTo>
                      <a:pt x="697" y="156"/>
                    </a:lnTo>
                    <a:lnTo>
                      <a:pt x="699" y="153"/>
                    </a:lnTo>
                    <a:lnTo>
                      <a:pt x="701" y="150"/>
                    </a:lnTo>
                    <a:lnTo>
                      <a:pt x="703" y="147"/>
                    </a:lnTo>
                    <a:lnTo>
                      <a:pt x="706" y="144"/>
                    </a:lnTo>
                    <a:lnTo>
                      <a:pt x="708" y="143"/>
                    </a:lnTo>
                    <a:lnTo>
                      <a:pt x="710" y="140"/>
                    </a:lnTo>
                    <a:lnTo>
                      <a:pt x="711" y="137"/>
                    </a:lnTo>
                    <a:lnTo>
                      <a:pt x="713" y="136"/>
                    </a:lnTo>
                    <a:lnTo>
                      <a:pt x="715" y="133"/>
                    </a:lnTo>
                    <a:lnTo>
                      <a:pt x="716" y="132"/>
                    </a:lnTo>
                    <a:lnTo>
                      <a:pt x="718" y="129"/>
                    </a:lnTo>
                    <a:lnTo>
                      <a:pt x="719" y="127"/>
                    </a:lnTo>
                    <a:lnTo>
                      <a:pt x="721" y="126"/>
                    </a:lnTo>
                    <a:lnTo>
                      <a:pt x="722" y="123"/>
                    </a:lnTo>
                    <a:lnTo>
                      <a:pt x="723" y="122"/>
                    </a:lnTo>
                    <a:lnTo>
                      <a:pt x="725" y="120"/>
                    </a:lnTo>
                    <a:lnTo>
                      <a:pt x="726" y="119"/>
                    </a:lnTo>
                    <a:lnTo>
                      <a:pt x="727" y="117"/>
                    </a:lnTo>
                    <a:lnTo>
                      <a:pt x="727" y="117"/>
                    </a:lnTo>
                    <a:lnTo>
                      <a:pt x="725" y="114"/>
                    </a:lnTo>
                    <a:lnTo>
                      <a:pt x="722" y="113"/>
                    </a:lnTo>
                    <a:lnTo>
                      <a:pt x="719" y="112"/>
                    </a:lnTo>
                    <a:lnTo>
                      <a:pt x="717" y="109"/>
                    </a:lnTo>
                    <a:lnTo>
                      <a:pt x="714" y="107"/>
                    </a:lnTo>
                    <a:lnTo>
                      <a:pt x="711" y="106"/>
                    </a:lnTo>
                    <a:lnTo>
                      <a:pt x="708" y="103"/>
                    </a:lnTo>
                    <a:lnTo>
                      <a:pt x="704" y="102"/>
                    </a:lnTo>
                    <a:lnTo>
                      <a:pt x="701" y="99"/>
                    </a:lnTo>
                    <a:lnTo>
                      <a:pt x="698" y="97"/>
                    </a:lnTo>
                    <a:lnTo>
                      <a:pt x="695" y="96"/>
                    </a:lnTo>
                    <a:lnTo>
                      <a:pt x="692" y="93"/>
                    </a:lnTo>
                    <a:lnTo>
                      <a:pt x="688" y="92"/>
                    </a:lnTo>
                    <a:lnTo>
                      <a:pt x="685" y="89"/>
                    </a:lnTo>
                    <a:lnTo>
                      <a:pt x="682" y="86"/>
                    </a:lnTo>
                    <a:lnTo>
                      <a:pt x="678" y="84"/>
                    </a:lnTo>
                    <a:lnTo>
                      <a:pt x="674" y="82"/>
                    </a:lnTo>
                    <a:lnTo>
                      <a:pt x="671" y="80"/>
                    </a:lnTo>
                    <a:lnTo>
                      <a:pt x="667" y="77"/>
                    </a:lnTo>
                    <a:lnTo>
                      <a:pt x="663" y="76"/>
                    </a:lnTo>
                    <a:lnTo>
                      <a:pt x="658" y="73"/>
                    </a:lnTo>
                    <a:lnTo>
                      <a:pt x="654" y="70"/>
                    </a:lnTo>
                    <a:lnTo>
                      <a:pt x="650" y="69"/>
                    </a:lnTo>
                    <a:lnTo>
                      <a:pt x="646" y="66"/>
                    </a:lnTo>
                    <a:lnTo>
                      <a:pt x="642" y="63"/>
                    </a:lnTo>
                    <a:lnTo>
                      <a:pt x="638" y="62"/>
                    </a:lnTo>
                    <a:lnTo>
                      <a:pt x="633" y="59"/>
                    </a:lnTo>
                    <a:lnTo>
                      <a:pt x="629" y="56"/>
                    </a:lnTo>
                    <a:lnTo>
                      <a:pt x="624" y="54"/>
                    </a:lnTo>
                    <a:lnTo>
                      <a:pt x="620" y="52"/>
                    </a:lnTo>
                    <a:lnTo>
                      <a:pt x="614" y="49"/>
                    </a:lnTo>
                    <a:lnTo>
                      <a:pt x="609" y="47"/>
                    </a:lnTo>
                    <a:lnTo>
                      <a:pt x="604" y="44"/>
                    </a:lnTo>
                    <a:lnTo>
                      <a:pt x="604" y="44"/>
                    </a:lnTo>
                    <a:lnTo>
                      <a:pt x="598" y="42"/>
                    </a:lnTo>
                    <a:lnTo>
                      <a:pt x="591" y="37"/>
                    </a:lnTo>
                    <a:lnTo>
                      <a:pt x="585" y="34"/>
                    </a:lnTo>
                    <a:lnTo>
                      <a:pt x="579" y="32"/>
                    </a:lnTo>
                    <a:lnTo>
                      <a:pt x="572" y="29"/>
                    </a:lnTo>
                    <a:lnTo>
                      <a:pt x="565" y="27"/>
                    </a:lnTo>
                    <a:lnTo>
                      <a:pt x="559" y="25"/>
                    </a:lnTo>
                    <a:lnTo>
                      <a:pt x="553" y="22"/>
                    </a:lnTo>
                    <a:lnTo>
                      <a:pt x="547" y="20"/>
                    </a:lnTo>
                    <a:lnTo>
                      <a:pt x="541" y="19"/>
                    </a:lnTo>
                    <a:lnTo>
                      <a:pt x="536" y="16"/>
                    </a:lnTo>
                    <a:lnTo>
                      <a:pt x="529" y="15"/>
                    </a:lnTo>
                    <a:lnTo>
                      <a:pt x="523" y="13"/>
                    </a:lnTo>
                    <a:lnTo>
                      <a:pt x="518" y="12"/>
                    </a:lnTo>
                    <a:lnTo>
                      <a:pt x="512" y="10"/>
                    </a:lnTo>
                    <a:lnTo>
                      <a:pt x="507" y="9"/>
                    </a:lnTo>
                    <a:lnTo>
                      <a:pt x="501" y="7"/>
                    </a:lnTo>
                    <a:lnTo>
                      <a:pt x="496" y="6"/>
                    </a:lnTo>
                    <a:lnTo>
                      <a:pt x="491" y="6"/>
                    </a:lnTo>
                    <a:lnTo>
                      <a:pt x="485" y="5"/>
                    </a:lnTo>
                    <a:lnTo>
                      <a:pt x="479" y="3"/>
                    </a:lnTo>
                    <a:lnTo>
                      <a:pt x="475" y="3"/>
                    </a:lnTo>
                    <a:lnTo>
                      <a:pt x="470" y="2"/>
                    </a:lnTo>
                    <a:lnTo>
                      <a:pt x="465" y="2"/>
                    </a:lnTo>
                    <a:lnTo>
                      <a:pt x="460" y="2"/>
                    </a:lnTo>
                    <a:lnTo>
                      <a:pt x="455" y="0"/>
                    </a:lnTo>
                    <a:lnTo>
                      <a:pt x="451" y="0"/>
                    </a:lnTo>
                    <a:lnTo>
                      <a:pt x="446" y="0"/>
                    </a:lnTo>
                    <a:lnTo>
                      <a:pt x="441" y="0"/>
                    </a:lnTo>
                    <a:lnTo>
                      <a:pt x="437" y="0"/>
                    </a:lnTo>
                    <a:lnTo>
                      <a:pt x="432" y="0"/>
                    </a:lnTo>
                    <a:lnTo>
                      <a:pt x="428" y="0"/>
                    </a:lnTo>
                    <a:lnTo>
                      <a:pt x="424" y="0"/>
                    </a:lnTo>
                    <a:lnTo>
                      <a:pt x="420" y="0"/>
                    </a:lnTo>
                    <a:lnTo>
                      <a:pt x="417" y="0"/>
                    </a:lnTo>
                    <a:lnTo>
                      <a:pt x="413" y="0"/>
                    </a:lnTo>
                    <a:lnTo>
                      <a:pt x="409" y="2"/>
                    </a:lnTo>
                    <a:lnTo>
                      <a:pt x="406" y="2"/>
                    </a:lnTo>
                    <a:lnTo>
                      <a:pt x="402" y="2"/>
                    </a:lnTo>
                    <a:lnTo>
                      <a:pt x="398" y="2"/>
                    </a:lnTo>
                    <a:lnTo>
                      <a:pt x="395" y="3"/>
                    </a:lnTo>
                    <a:lnTo>
                      <a:pt x="391" y="3"/>
                    </a:lnTo>
                    <a:lnTo>
                      <a:pt x="388" y="3"/>
                    </a:lnTo>
                    <a:lnTo>
                      <a:pt x="385" y="5"/>
                    </a:lnTo>
                    <a:lnTo>
                      <a:pt x="383" y="5"/>
                    </a:lnTo>
                    <a:lnTo>
                      <a:pt x="380" y="5"/>
                    </a:lnTo>
                    <a:lnTo>
                      <a:pt x="377" y="6"/>
                    </a:lnTo>
                    <a:lnTo>
                      <a:pt x="375" y="6"/>
                    </a:lnTo>
                    <a:lnTo>
                      <a:pt x="372" y="6"/>
                    </a:lnTo>
                    <a:lnTo>
                      <a:pt x="370" y="7"/>
                    </a:lnTo>
                    <a:lnTo>
                      <a:pt x="368" y="7"/>
                    </a:lnTo>
                    <a:lnTo>
                      <a:pt x="366" y="9"/>
                    </a:lnTo>
                    <a:lnTo>
                      <a:pt x="364" y="9"/>
                    </a:lnTo>
                    <a:lnTo>
                      <a:pt x="362" y="9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57" y="12"/>
                    </a:lnTo>
                    <a:lnTo>
                      <a:pt x="354" y="12"/>
                    </a:lnTo>
                    <a:lnTo>
                      <a:pt x="353" y="12"/>
                    </a:lnTo>
                    <a:lnTo>
                      <a:pt x="352" y="12"/>
                    </a:lnTo>
                    <a:lnTo>
                      <a:pt x="351" y="13"/>
                    </a:lnTo>
                    <a:lnTo>
                      <a:pt x="350" y="13"/>
                    </a:lnTo>
                    <a:lnTo>
                      <a:pt x="349" y="13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6" y="15"/>
                    </a:lnTo>
                    <a:lnTo>
                      <a:pt x="346" y="16"/>
                    </a:lnTo>
                    <a:lnTo>
                      <a:pt x="346" y="16"/>
                    </a:lnTo>
                    <a:lnTo>
                      <a:pt x="345" y="16"/>
                    </a:lnTo>
                    <a:lnTo>
                      <a:pt x="345" y="17"/>
                    </a:lnTo>
                    <a:lnTo>
                      <a:pt x="344" y="19"/>
                    </a:lnTo>
                    <a:lnTo>
                      <a:pt x="343" y="19"/>
                    </a:lnTo>
                    <a:lnTo>
                      <a:pt x="342" y="20"/>
                    </a:lnTo>
                    <a:lnTo>
                      <a:pt x="341" y="22"/>
                    </a:lnTo>
                    <a:lnTo>
                      <a:pt x="340" y="23"/>
                    </a:lnTo>
                    <a:lnTo>
                      <a:pt x="339" y="25"/>
                    </a:lnTo>
                    <a:lnTo>
                      <a:pt x="338" y="26"/>
                    </a:lnTo>
                    <a:lnTo>
                      <a:pt x="336" y="29"/>
                    </a:lnTo>
                    <a:lnTo>
                      <a:pt x="335" y="30"/>
                    </a:lnTo>
                    <a:lnTo>
                      <a:pt x="334" y="32"/>
                    </a:lnTo>
                    <a:lnTo>
                      <a:pt x="332" y="34"/>
                    </a:lnTo>
                    <a:lnTo>
                      <a:pt x="330" y="36"/>
                    </a:lnTo>
                    <a:lnTo>
                      <a:pt x="329" y="39"/>
                    </a:lnTo>
                    <a:lnTo>
                      <a:pt x="327" y="42"/>
                    </a:lnTo>
                    <a:lnTo>
                      <a:pt x="325" y="43"/>
                    </a:lnTo>
                    <a:lnTo>
                      <a:pt x="323" y="46"/>
                    </a:lnTo>
                    <a:lnTo>
                      <a:pt x="321" y="49"/>
                    </a:lnTo>
                    <a:lnTo>
                      <a:pt x="319" y="52"/>
                    </a:lnTo>
                    <a:lnTo>
                      <a:pt x="317" y="54"/>
                    </a:lnTo>
                    <a:lnTo>
                      <a:pt x="315" y="57"/>
                    </a:lnTo>
                    <a:lnTo>
                      <a:pt x="313" y="60"/>
                    </a:lnTo>
                    <a:lnTo>
                      <a:pt x="310" y="63"/>
                    </a:lnTo>
                    <a:lnTo>
                      <a:pt x="307" y="67"/>
                    </a:lnTo>
                    <a:lnTo>
                      <a:pt x="305" y="70"/>
                    </a:lnTo>
                    <a:lnTo>
                      <a:pt x="303" y="74"/>
                    </a:lnTo>
                    <a:lnTo>
                      <a:pt x="300" y="77"/>
                    </a:lnTo>
                    <a:lnTo>
                      <a:pt x="298" y="82"/>
                    </a:lnTo>
                    <a:lnTo>
                      <a:pt x="295" y="84"/>
                    </a:lnTo>
                    <a:lnTo>
                      <a:pt x="292" y="89"/>
                    </a:lnTo>
                    <a:lnTo>
                      <a:pt x="290" y="92"/>
                    </a:lnTo>
                    <a:lnTo>
                      <a:pt x="287" y="96"/>
                    </a:lnTo>
                    <a:lnTo>
                      <a:pt x="284" y="100"/>
                    </a:lnTo>
                    <a:lnTo>
                      <a:pt x="282" y="104"/>
                    </a:lnTo>
                    <a:lnTo>
                      <a:pt x="279" y="109"/>
                    </a:lnTo>
                    <a:lnTo>
                      <a:pt x="276" y="113"/>
                    </a:lnTo>
                    <a:lnTo>
                      <a:pt x="273" y="117"/>
                    </a:lnTo>
                    <a:lnTo>
                      <a:pt x="270" y="122"/>
                    </a:lnTo>
                    <a:lnTo>
                      <a:pt x="266" y="126"/>
                    </a:lnTo>
                    <a:lnTo>
                      <a:pt x="263" y="130"/>
                    </a:lnTo>
                    <a:lnTo>
                      <a:pt x="260" y="136"/>
                    </a:lnTo>
                    <a:lnTo>
                      <a:pt x="257" y="140"/>
                    </a:lnTo>
                    <a:lnTo>
                      <a:pt x="254" y="144"/>
                    </a:lnTo>
                    <a:lnTo>
                      <a:pt x="251" y="150"/>
                    </a:lnTo>
                    <a:lnTo>
                      <a:pt x="248" y="154"/>
                    </a:lnTo>
                    <a:lnTo>
                      <a:pt x="245" y="160"/>
                    </a:lnTo>
                    <a:lnTo>
                      <a:pt x="241" y="164"/>
                    </a:lnTo>
                    <a:lnTo>
                      <a:pt x="238" y="170"/>
                    </a:lnTo>
                    <a:lnTo>
                      <a:pt x="235" y="174"/>
                    </a:lnTo>
                    <a:lnTo>
                      <a:pt x="232" y="180"/>
                    </a:lnTo>
                    <a:lnTo>
                      <a:pt x="229" y="186"/>
                    </a:lnTo>
                    <a:lnTo>
                      <a:pt x="224" y="190"/>
                    </a:lnTo>
                    <a:lnTo>
                      <a:pt x="221" y="196"/>
                    </a:lnTo>
                    <a:lnTo>
                      <a:pt x="218" y="202"/>
                    </a:lnTo>
                    <a:lnTo>
                      <a:pt x="215" y="207"/>
                    </a:lnTo>
                    <a:lnTo>
                      <a:pt x="211" y="213"/>
                    </a:lnTo>
                    <a:lnTo>
                      <a:pt x="208" y="219"/>
                    </a:lnTo>
                    <a:lnTo>
                      <a:pt x="205" y="223"/>
                    </a:lnTo>
                    <a:lnTo>
                      <a:pt x="201" y="229"/>
                    </a:lnTo>
                    <a:lnTo>
                      <a:pt x="198" y="234"/>
                    </a:lnTo>
                    <a:lnTo>
                      <a:pt x="195" y="240"/>
                    </a:lnTo>
                    <a:lnTo>
                      <a:pt x="192" y="247"/>
                    </a:lnTo>
                    <a:lnTo>
                      <a:pt x="188" y="253"/>
                    </a:lnTo>
                    <a:lnTo>
                      <a:pt x="185" y="259"/>
                    </a:lnTo>
                    <a:lnTo>
                      <a:pt x="182" y="264"/>
                    </a:lnTo>
                    <a:lnTo>
                      <a:pt x="177" y="270"/>
                    </a:lnTo>
                    <a:lnTo>
                      <a:pt x="174" y="276"/>
                    </a:lnTo>
                    <a:lnTo>
                      <a:pt x="171" y="283"/>
                    </a:lnTo>
                    <a:lnTo>
                      <a:pt x="168" y="289"/>
                    </a:lnTo>
                    <a:lnTo>
                      <a:pt x="165" y="294"/>
                    </a:lnTo>
                    <a:lnTo>
                      <a:pt x="161" y="300"/>
                    </a:lnTo>
                    <a:lnTo>
                      <a:pt x="158" y="307"/>
                    </a:lnTo>
                    <a:lnTo>
                      <a:pt x="155" y="313"/>
                    </a:lnTo>
                    <a:lnTo>
                      <a:pt x="152" y="319"/>
                    </a:lnTo>
                    <a:lnTo>
                      <a:pt x="149" y="326"/>
                    </a:lnTo>
                    <a:lnTo>
                      <a:pt x="146" y="331"/>
                    </a:lnTo>
                    <a:lnTo>
                      <a:pt x="143" y="337"/>
                    </a:lnTo>
                    <a:lnTo>
                      <a:pt x="140" y="344"/>
                    </a:lnTo>
                    <a:lnTo>
                      <a:pt x="136" y="350"/>
                    </a:lnTo>
                    <a:lnTo>
                      <a:pt x="133" y="357"/>
                    </a:lnTo>
                    <a:lnTo>
                      <a:pt x="130" y="363"/>
                    </a:lnTo>
                    <a:lnTo>
                      <a:pt x="127" y="370"/>
                    </a:lnTo>
                    <a:lnTo>
                      <a:pt x="124" y="376"/>
                    </a:lnTo>
                    <a:lnTo>
                      <a:pt x="121" y="383"/>
                    </a:lnTo>
                    <a:lnTo>
                      <a:pt x="118" y="389"/>
                    </a:lnTo>
                    <a:lnTo>
                      <a:pt x="118" y="389"/>
                    </a:lnTo>
                    <a:close/>
                  </a:path>
                </a:pathLst>
              </a:custGeom>
              <a:solidFill>
                <a:srgbClr val="C2CD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4" name="Freeform 44"/>
              <p:cNvSpPr>
                <a:spLocks/>
              </p:cNvSpPr>
              <p:nvPr/>
            </p:nvSpPr>
            <p:spPr bwMode="auto">
              <a:xfrm>
                <a:off x="1462" y="2209"/>
                <a:ext cx="125" cy="47"/>
              </a:xfrm>
              <a:custGeom>
                <a:avLst/>
                <a:gdLst/>
                <a:ahLst/>
                <a:cxnLst>
                  <a:cxn ang="0">
                    <a:pos x="2" y="52"/>
                  </a:cxn>
                  <a:cxn ang="0">
                    <a:pos x="12" y="35"/>
                  </a:cxn>
                  <a:cxn ang="0">
                    <a:pos x="24" y="16"/>
                  </a:cxn>
                  <a:cxn ang="0">
                    <a:pos x="33" y="2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64" y="0"/>
                  </a:cxn>
                  <a:cxn ang="0">
                    <a:pos x="79" y="2"/>
                  </a:cxn>
                  <a:cxn ang="0">
                    <a:pos x="93" y="2"/>
                  </a:cxn>
                  <a:cxn ang="0">
                    <a:pos x="109" y="5"/>
                  </a:cxn>
                  <a:cxn ang="0">
                    <a:pos x="127" y="8"/>
                  </a:cxn>
                  <a:cxn ang="0">
                    <a:pos x="143" y="10"/>
                  </a:cxn>
                  <a:cxn ang="0">
                    <a:pos x="154" y="15"/>
                  </a:cxn>
                  <a:cxn ang="0">
                    <a:pos x="172" y="20"/>
                  </a:cxn>
                  <a:cxn ang="0">
                    <a:pos x="188" y="28"/>
                  </a:cxn>
                  <a:cxn ang="0">
                    <a:pos x="204" y="36"/>
                  </a:cxn>
                  <a:cxn ang="0">
                    <a:pos x="217" y="45"/>
                  </a:cxn>
                  <a:cxn ang="0">
                    <a:pos x="229" y="53"/>
                  </a:cxn>
                  <a:cxn ang="0">
                    <a:pos x="238" y="60"/>
                  </a:cxn>
                  <a:cxn ang="0">
                    <a:pos x="244" y="66"/>
                  </a:cxn>
                  <a:cxn ang="0">
                    <a:pos x="249" y="69"/>
                  </a:cxn>
                  <a:cxn ang="0">
                    <a:pos x="249" y="70"/>
                  </a:cxn>
                  <a:cxn ang="0">
                    <a:pos x="244" y="76"/>
                  </a:cxn>
                  <a:cxn ang="0">
                    <a:pos x="234" y="90"/>
                  </a:cxn>
                  <a:cxn ang="0">
                    <a:pos x="221" y="109"/>
                  </a:cxn>
                  <a:cxn ang="0">
                    <a:pos x="209" y="126"/>
                  </a:cxn>
                  <a:cxn ang="0">
                    <a:pos x="199" y="139"/>
                  </a:cxn>
                  <a:cxn ang="0">
                    <a:pos x="197" y="140"/>
                  </a:cxn>
                  <a:cxn ang="0">
                    <a:pos x="196" y="139"/>
                  </a:cxn>
                  <a:cxn ang="0">
                    <a:pos x="191" y="135"/>
                  </a:cxn>
                  <a:cxn ang="0">
                    <a:pos x="183" y="126"/>
                  </a:cxn>
                  <a:cxn ang="0">
                    <a:pos x="173" y="118"/>
                  </a:cxn>
                  <a:cxn ang="0">
                    <a:pos x="158" y="108"/>
                  </a:cxn>
                  <a:cxn ang="0">
                    <a:pos x="142" y="98"/>
                  </a:cxn>
                  <a:cxn ang="0">
                    <a:pos x="124" y="89"/>
                  </a:cxn>
                  <a:cxn ang="0">
                    <a:pos x="112" y="83"/>
                  </a:cxn>
                  <a:cxn ang="0">
                    <a:pos x="97" y="78"/>
                  </a:cxn>
                  <a:cxn ang="0">
                    <a:pos x="81" y="73"/>
                  </a:cxn>
                  <a:cxn ang="0">
                    <a:pos x="65" y="69"/>
                  </a:cxn>
                  <a:cxn ang="0">
                    <a:pos x="50" y="65"/>
                  </a:cxn>
                  <a:cxn ang="0">
                    <a:pos x="36" y="62"/>
                  </a:cxn>
                  <a:cxn ang="0">
                    <a:pos x="23" y="59"/>
                  </a:cxn>
                  <a:cxn ang="0">
                    <a:pos x="13" y="58"/>
                  </a:cxn>
                  <a:cxn ang="0">
                    <a:pos x="5" y="56"/>
                  </a:cxn>
                  <a:cxn ang="0">
                    <a:pos x="1" y="56"/>
                  </a:cxn>
                  <a:cxn ang="0">
                    <a:pos x="0" y="56"/>
                  </a:cxn>
                </a:cxnLst>
                <a:rect l="0" t="0" r="r" b="b"/>
                <a:pathLst>
                  <a:path w="249" h="140">
                    <a:moveTo>
                      <a:pt x="0" y="56"/>
                    </a:moveTo>
                    <a:lnTo>
                      <a:pt x="1" y="55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2"/>
                    </a:lnTo>
                    <a:lnTo>
                      <a:pt x="12" y="35"/>
                    </a:lnTo>
                    <a:lnTo>
                      <a:pt x="16" y="29"/>
                    </a:lnTo>
                    <a:lnTo>
                      <a:pt x="20" y="22"/>
                    </a:lnTo>
                    <a:lnTo>
                      <a:pt x="24" y="16"/>
                    </a:lnTo>
                    <a:lnTo>
                      <a:pt x="29" y="10"/>
                    </a:lnTo>
                    <a:lnTo>
                      <a:pt x="31" y="6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3" y="2"/>
                    </a:lnTo>
                    <a:lnTo>
                      <a:pt x="88" y="2"/>
                    </a:lnTo>
                    <a:lnTo>
                      <a:pt x="93" y="2"/>
                    </a:lnTo>
                    <a:lnTo>
                      <a:pt x="99" y="3"/>
                    </a:lnTo>
                    <a:lnTo>
                      <a:pt x="104" y="3"/>
                    </a:lnTo>
                    <a:lnTo>
                      <a:pt x="109" y="5"/>
                    </a:lnTo>
                    <a:lnTo>
                      <a:pt x="116" y="5"/>
                    </a:lnTo>
                    <a:lnTo>
                      <a:pt x="121" y="6"/>
                    </a:lnTo>
                    <a:lnTo>
                      <a:pt x="127" y="8"/>
                    </a:lnTo>
                    <a:lnTo>
                      <a:pt x="132" y="8"/>
                    </a:lnTo>
                    <a:lnTo>
                      <a:pt x="137" y="9"/>
                    </a:lnTo>
                    <a:lnTo>
                      <a:pt x="143" y="10"/>
                    </a:lnTo>
                    <a:lnTo>
                      <a:pt x="148" y="12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61" y="16"/>
                    </a:lnTo>
                    <a:lnTo>
                      <a:pt x="166" y="19"/>
                    </a:lnTo>
                    <a:lnTo>
                      <a:pt x="172" y="20"/>
                    </a:lnTo>
                    <a:lnTo>
                      <a:pt x="178" y="23"/>
                    </a:lnTo>
                    <a:lnTo>
                      <a:pt x="183" y="26"/>
                    </a:lnTo>
                    <a:lnTo>
                      <a:pt x="188" y="28"/>
                    </a:lnTo>
                    <a:lnTo>
                      <a:pt x="194" y="30"/>
                    </a:lnTo>
                    <a:lnTo>
                      <a:pt x="198" y="33"/>
                    </a:lnTo>
                    <a:lnTo>
                      <a:pt x="204" y="36"/>
                    </a:lnTo>
                    <a:lnTo>
                      <a:pt x="209" y="39"/>
                    </a:lnTo>
                    <a:lnTo>
                      <a:pt x="213" y="42"/>
                    </a:lnTo>
                    <a:lnTo>
                      <a:pt x="217" y="45"/>
                    </a:lnTo>
                    <a:lnTo>
                      <a:pt x="221" y="48"/>
                    </a:lnTo>
                    <a:lnTo>
                      <a:pt x="225" y="50"/>
                    </a:lnTo>
                    <a:lnTo>
                      <a:pt x="229" y="53"/>
                    </a:lnTo>
                    <a:lnTo>
                      <a:pt x="232" y="56"/>
                    </a:lnTo>
                    <a:lnTo>
                      <a:pt x="235" y="58"/>
                    </a:lnTo>
                    <a:lnTo>
                      <a:pt x="238" y="60"/>
                    </a:lnTo>
                    <a:lnTo>
                      <a:pt x="240" y="62"/>
                    </a:lnTo>
                    <a:lnTo>
                      <a:pt x="242" y="65"/>
                    </a:lnTo>
                    <a:lnTo>
                      <a:pt x="244" y="66"/>
                    </a:lnTo>
                    <a:lnTo>
                      <a:pt x="247" y="68"/>
                    </a:lnTo>
                    <a:lnTo>
                      <a:pt x="248" y="69"/>
                    </a:lnTo>
                    <a:lnTo>
                      <a:pt x="249" y="69"/>
                    </a:lnTo>
                    <a:lnTo>
                      <a:pt x="249" y="69"/>
                    </a:lnTo>
                    <a:lnTo>
                      <a:pt x="249" y="70"/>
                    </a:lnTo>
                    <a:lnTo>
                      <a:pt x="249" y="70"/>
                    </a:lnTo>
                    <a:lnTo>
                      <a:pt x="249" y="70"/>
                    </a:lnTo>
                    <a:lnTo>
                      <a:pt x="247" y="73"/>
                    </a:lnTo>
                    <a:lnTo>
                      <a:pt x="244" y="76"/>
                    </a:lnTo>
                    <a:lnTo>
                      <a:pt x="241" y="80"/>
                    </a:lnTo>
                    <a:lnTo>
                      <a:pt x="238" y="85"/>
                    </a:lnTo>
                    <a:lnTo>
                      <a:pt x="234" y="90"/>
                    </a:lnTo>
                    <a:lnTo>
                      <a:pt x="230" y="96"/>
                    </a:lnTo>
                    <a:lnTo>
                      <a:pt x="226" y="102"/>
                    </a:lnTo>
                    <a:lnTo>
                      <a:pt x="221" y="109"/>
                    </a:lnTo>
                    <a:lnTo>
                      <a:pt x="217" y="115"/>
                    </a:lnTo>
                    <a:lnTo>
                      <a:pt x="213" y="120"/>
                    </a:lnTo>
                    <a:lnTo>
                      <a:pt x="209" y="126"/>
                    </a:lnTo>
                    <a:lnTo>
                      <a:pt x="205" y="132"/>
                    </a:lnTo>
                    <a:lnTo>
                      <a:pt x="203" y="135"/>
                    </a:lnTo>
                    <a:lnTo>
                      <a:pt x="199" y="139"/>
                    </a:lnTo>
                    <a:lnTo>
                      <a:pt x="198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6" y="139"/>
                    </a:lnTo>
                    <a:lnTo>
                      <a:pt x="195" y="137"/>
                    </a:lnTo>
                    <a:lnTo>
                      <a:pt x="193" y="136"/>
                    </a:lnTo>
                    <a:lnTo>
                      <a:pt x="191" y="135"/>
                    </a:lnTo>
                    <a:lnTo>
                      <a:pt x="189" y="132"/>
                    </a:lnTo>
                    <a:lnTo>
                      <a:pt x="186" y="129"/>
                    </a:lnTo>
                    <a:lnTo>
                      <a:pt x="183" y="126"/>
                    </a:lnTo>
                    <a:lnTo>
                      <a:pt x="180" y="123"/>
                    </a:lnTo>
                    <a:lnTo>
                      <a:pt x="176" y="120"/>
                    </a:lnTo>
                    <a:lnTo>
                      <a:pt x="173" y="118"/>
                    </a:lnTo>
                    <a:lnTo>
                      <a:pt x="168" y="115"/>
                    </a:lnTo>
                    <a:lnTo>
                      <a:pt x="164" y="110"/>
                    </a:lnTo>
                    <a:lnTo>
                      <a:pt x="158" y="108"/>
                    </a:lnTo>
                    <a:lnTo>
                      <a:pt x="153" y="105"/>
                    </a:lnTo>
                    <a:lnTo>
                      <a:pt x="148" y="100"/>
                    </a:lnTo>
                    <a:lnTo>
                      <a:pt x="142" y="98"/>
                    </a:lnTo>
                    <a:lnTo>
                      <a:pt x="137" y="95"/>
                    </a:lnTo>
                    <a:lnTo>
                      <a:pt x="131" y="92"/>
                    </a:lnTo>
                    <a:lnTo>
                      <a:pt x="124" y="89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2" y="83"/>
                    </a:lnTo>
                    <a:lnTo>
                      <a:pt x="107" y="82"/>
                    </a:lnTo>
                    <a:lnTo>
                      <a:pt x="102" y="79"/>
                    </a:lnTo>
                    <a:lnTo>
                      <a:pt x="97" y="78"/>
                    </a:lnTo>
                    <a:lnTo>
                      <a:pt x="92" y="76"/>
                    </a:lnTo>
                    <a:lnTo>
                      <a:pt x="86" y="75"/>
                    </a:lnTo>
                    <a:lnTo>
                      <a:pt x="81" y="73"/>
                    </a:lnTo>
                    <a:lnTo>
                      <a:pt x="76" y="70"/>
                    </a:lnTo>
                    <a:lnTo>
                      <a:pt x="70" y="69"/>
                    </a:lnTo>
                    <a:lnTo>
                      <a:pt x="65" y="69"/>
                    </a:lnTo>
                    <a:lnTo>
                      <a:pt x="60" y="68"/>
                    </a:lnTo>
                    <a:lnTo>
                      <a:pt x="55" y="66"/>
                    </a:lnTo>
                    <a:lnTo>
                      <a:pt x="50" y="65"/>
                    </a:lnTo>
                    <a:lnTo>
                      <a:pt x="45" y="63"/>
                    </a:lnTo>
                    <a:lnTo>
                      <a:pt x="40" y="63"/>
                    </a:lnTo>
                    <a:lnTo>
                      <a:pt x="36" y="62"/>
                    </a:lnTo>
                    <a:lnTo>
                      <a:pt x="32" y="60"/>
                    </a:lnTo>
                    <a:lnTo>
                      <a:pt x="27" y="60"/>
                    </a:lnTo>
                    <a:lnTo>
                      <a:pt x="23" y="59"/>
                    </a:lnTo>
                    <a:lnTo>
                      <a:pt x="19" y="59"/>
                    </a:lnTo>
                    <a:lnTo>
                      <a:pt x="16" y="58"/>
                    </a:lnTo>
                    <a:lnTo>
                      <a:pt x="13" y="58"/>
                    </a:lnTo>
                    <a:lnTo>
                      <a:pt x="10" y="58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536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5" name="Freeform 45"/>
              <p:cNvSpPr>
                <a:spLocks/>
              </p:cNvSpPr>
              <p:nvPr/>
            </p:nvSpPr>
            <p:spPr bwMode="auto">
              <a:xfrm>
                <a:off x="1411" y="2267"/>
                <a:ext cx="47" cy="45"/>
              </a:xfrm>
              <a:custGeom>
                <a:avLst/>
                <a:gdLst/>
                <a:ahLst/>
                <a:cxnLst>
                  <a:cxn ang="0">
                    <a:pos x="36" y="129"/>
                  </a:cxn>
                  <a:cxn ang="0">
                    <a:pos x="40" y="119"/>
                  </a:cxn>
                  <a:cxn ang="0">
                    <a:pos x="42" y="114"/>
                  </a:cxn>
                  <a:cxn ang="0">
                    <a:pos x="48" y="104"/>
                  </a:cxn>
                  <a:cxn ang="0">
                    <a:pos x="53" y="94"/>
                  </a:cxn>
                  <a:cxn ang="0">
                    <a:pos x="57" y="86"/>
                  </a:cxn>
                  <a:cxn ang="0">
                    <a:pos x="62" y="76"/>
                  </a:cxn>
                  <a:cxn ang="0">
                    <a:pos x="67" y="66"/>
                  </a:cxn>
                  <a:cxn ang="0">
                    <a:pos x="72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2" y="20"/>
                  </a:cxn>
                  <a:cxn ang="0">
                    <a:pos x="95" y="14"/>
                  </a:cxn>
                  <a:cxn ang="0">
                    <a:pos x="85" y="12"/>
                  </a:cxn>
                  <a:cxn ang="0">
                    <a:pos x="76" y="7"/>
                  </a:cxn>
                  <a:cxn ang="0">
                    <a:pos x="67" y="3"/>
                  </a:cxn>
                  <a:cxn ang="0">
                    <a:pos x="63" y="0"/>
                  </a:cxn>
                  <a:cxn ang="0">
                    <a:pos x="58" y="10"/>
                  </a:cxn>
                  <a:cxn ang="0">
                    <a:pos x="53" y="19"/>
                  </a:cxn>
                  <a:cxn ang="0">
                    <a:pos x="48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4"/>
                  </a:cxn>
                  <a:cxn ang="0">
                    <a:pos x="27" y="63"/>
                  </a:cxn>
                  <a:cxn ang="0">
                    <a:pos x="22" y="73"/>
                  </a:cxn>
                  <a:cxn ang="0">
                    <a:pos x="18" y="82"/>
                  </a:cxn>
                  <a:cxn ang="0">
                    <a:pos x="13" y="92"/>
                  </a:cxn>
                  <a:cxn ang="0">
                    <a:pos x="8" y="100"/>
                  </a:cxn>
                  <a:cxn ang="0">
                    <a:pos x="3" y="110"/>
                  </a:cxn>
                  <a:cxn ang="0">
                    <a:pos x="0" y="114"/>
                  </a:cxn>
                  <a:cxn ang="0">
                    <a:pos x="9" y="119"/>
                  </a:cxn>
                  <a:cxn ang="0">
                    <a:pos x="17" y="124"/>
                  </a:cxn>
                  <a:cxn ang="0">
                    <a:pos x="25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5" h="134">
                    <a:moveTo>
                      <a:pt x="33" y="134"/>
                    </a:moveTo>
                    <a:lnTo>
                      <a:pt x="36" y="129"/>
                    </a:lnTo>
                    <a:lnTo>
                      <a:pt x="38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4"/>
                    </a:lnTo>
                    <a:lnTo>
                      <a:pt x="46" y="109"/>
                    </a:lnTo>
                    <a:lnTo>
                      <a:pt x="48" y="104"/>
                    </a:lnTo>
                    <a:lnTo>
                      <a:pt x="50" y="100"/>
                    </a:lnTo>
                    <a:lnTo>
                      <a:pt x="53" y="94"/>
                    </a:lnTo>
                    <a:lnTo>
                      <a:pt x="55" y="90"/>
                    </a:lnTo>
                    <a:lnTo>
                      <a:pt x="57" y="86"/>
                    </a:lnTo>
                    <a:lnTo>
                      <a:pt x="60" y="80"/>
                    </a:lnTo>
                    <a:lnTo>
                      <a:pt x="62" y="76"/>
                    </a:lnTo>
                    <a:lnTo>
                      <a:pt x="64" y="72"/>
                    </a:lnTo>
                    <a:lnTo>
                      <a:pt x="67" y="66"/>
                    </a:lnTo>
                    <a:lnTo>
                      <a:pt x="69" y="62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3"/>
                    </a:lnTo>
                    <a:lnTo>
                      <a:pt x="86" y="29"/>
                    </a:lnTo>
                    <a:lnTo>
                      <a:pt x="90" y="24"/>
                    </a:lnTo>
                    <a:lnTo>
                      <a:pt x="92" y="20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0" y="13"/>
                    </a:lnTo>
                    <a:lnTo>
                      <a:pt x="85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2" y="4"/>
                    </a:lnTo>
                    <a:lnTo>
                      <a:pt x="67" y="3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8" y="10"/>
                    </a:lnTo>
                    <a:lnTo>
                      <a:pt x="56" y="14"/>
                    </a:lnTo>
                    <a:lnTo>
                      <a:pt x="53" y="19"/>
                    </a:lnTo>
                    <a:lnTo>
                      <a:pt x="51" y="23"/>
                    </a:lnTo>
                    <a:lnTo>
                      <a:pt x="48" y="27"/>
                    </a:lnTo>
                    <a:lnTo>
                      <a:pt x="46" y="32"/>
                    </a:lnTo>
                    <a:lnTo>
                      <a:pt x="42" y="36"/>
                    </a:lnTo>
                    <a:lnTo>
                      <a:pt x="40" y="42"/>
                    </a:lnTo>
                    <a:lnTo>
                      <a:pt x="37" y="46"/>
                    </a:lnTo>
                    <a:lnTo>
                      <a:pt x="35" y="50"/>
                    </a:lnTo>
                    <a:lnTo>
                      <a:pt x="32" y="54"/>
                    </a:lnTo>
                    <a:lnTo>
                      <a:pt x="30" y="59"/>
                    </a:lnTo>
                    <a:lnTo>
                      <a:pt x="27" y="63"/>
                    </a:lnTo>
                    <a:lnTo>
                      <a:pt x="25" y="69"/>
                    </a:lnTo>
                    <a:lnTo>
                      <a:pt x="22" y="73"/>
                    </a:lnTo>
                    <a:lnTo>
                      <a:pt x="20" y="77"/>
                    </a:lnTo>
                    <a:lnTo>
                      <a:pt x="18" y="82"/>
                    </a:lnTo>
                    <a:lnTo>
                      <a:pt x="15" y="86"/>
                    </a:lnTo>
                    <a:lnTo>
                      <a:pt x="13" y="92"/>
                    </a:lnTo>
                    <a:lnTo>
                      <a:pt x="10" y="96"/>
                    </a:lnTo>
                    <a:lnTo>
                      <a:pt x="8" y="100"/>
                    </a:lnTo>
                    <a:lnTo>
                      <a:pt x="6" y="106"/>
                    </a:lnTo>
                    <a:lnTo>
                      <a:pt x="3" y="11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5" y="117"/>
                    </a:lnTo>
                    <a:lnTo>
                      <a:pt x="9" y="119"/>
                    </a:lnTo>
                    <a:lnTo>
                      <a:pt x="13" y="122"/>
                    </a:lnTo>
                    <a:lnTo>
                      <a:pt x="17" y="124"/>
                    </a:lnTo>
                    <a:lnTo>
                      <a:pt x="21" y="127"/>
                    </a:lnTo>
                    <a:lnTo>
                      <a:pt x="25" y="129"/>
                    </a:lnTo>
                    <a:lnTo>
                      <a:pt x="29" y="132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6" name="Freeform 46"/>
              <p:cNvSpPr>
                <a:spLocks/>
              </p:cNvSpPr>
              <p:nvPr/>
            </p:nvSpPr>
            <p:spPr bwMode="auto">
              <a:xfrm>
                <a:off x="1374" y="2337"/>
                <a:ext cx="35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8" y="5"/>
                  </a:cxn>
                  <a:cxn ang="0">
                    <a:pos x="26" y="11"/>
                  </a:cxn>
                  <a:cxn ang="0">
                    <a:pos x="24" y="15"/>
                  </a:cxn>
                  <a:cxn ang="0">
                    <a:pos x="22" y="21"/>
                  </a:cxn>
                  <a:cxn ang="0">
                    <a:pos x="20" y="27"/>
                  </a:cxn>
                  <a:cxn ang="0">
                    <a:pos x="18" y="31"/>
                  </a:cxn>
                  <a:cxn ang="0">
                    <a:pos x="16" y="37"/>
                  </a:cxn>
                  <a:cxn ang="0">
                    <a:pos x="14" y="42"/>
                  </a:cxn>
                  <a:cxn ang="0">
                    <a:pos x="12" y="48"/>
                  </a:cxn>
                  <a:cxn ang="0">
                    <a:pos x="10" y="52"/>
                  </a:cxn>
                  <a:cxn ang="0">
                    <a:pos x="9" y="58"/>
                  </a:cxn>
                  <a:cxn ang="0">
                    <a:pos x="7" y="64"/>
                  </a:cxn>
                  <a:cxn ang="0">
                    <a:pos x="5" y="70"/>
                  </a:cxn>
                  <a:cxn ang="0">
                    <a:pos x="4" y="74"/>
                  </a:cxn>
                  <a:cxn ang="0">
                    <a:pos x="2" y="8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8" y="90"/>
                  </a:cxn>
                  <a:cxn ang="0">
                    <a:pos x="12" y="91"/>
                  </a:cxn>
                  <a:cxn ang="0">
                    <a:pos x="16" y="94"/>
                  </a:cxn>
                  <a:cxn ang="0">
                    <a:pos x="20" y="95"/>
                  </a:cxn>
                  <a:cxn ang="0">
                    <a:pos x="24" y="98"/>
                  </a:cxn>
                  <a:cxn ang="0">
                    <a:pos x="28" y="101"/>
                  </a:cxn>
                  <a:cxn ang="0">
                    <a:pos x="33" y="102"/>
                  </a:cxn>
                  <a:cxn ang="0">
                    <a:pos x="37" y="105"/>
                  </a:cxn>
                  <a:cxn ang="0">
                    <a:pos x="37" y="105"/>
                  </a:cxn>
                  <a:cxn ang="0">
                    <a:pos x="39" y="100"/>
                  </a:cxn>
                  <a:cxn ang="0">
                    <a:pos x="41" y="95"/>
                  </a:cxn>
                  <a:cxn ang="0">
                    <a:pos x="42" y="90"/>
                  </a:cxn>
                  <a:cxn ang="0">
                    <a:pos x="44" y="84"/>
                  </a:cxn>
                  <a:cxn ang="0">
                    <a:pos x="46" y="80"/>
                  </a:cxn>
                  <a:cxn ang="0">
                    <a:pos x="47" y="74"/>
                  </a:cxn>
                  <a:cxn ang="0">
                    <a:pos x="49" y="68"/>
                  </a:cxn>
                  <a:cxn ang="0">
                    <a:pos x="51" y="64"/>
                  </a:cxn>
                  <a:cxn ang="0">
                    <a:pos x="53" y="58"/>
                  </a:cxn>
                  <a:cxn ang="0">
                    <a:pos x="54" y="52"/>
                  </a:cxn>
                  <a:cxn ang="0">
                    <a:pos x="56" y="47"/>
                  </a:cxn>
                  <a:cxn ang="0">
                    <a:pos x="58" y="42"/>
                  </a:cxn>
                  <a:cxn ang="0">
                    <a:pos x="60" y="37"/>
                  </a:cxn>
                  <a:cxn ang="0">
                    <a:pos x="62" y="31"/>
                  </a:cxn>
                  <a:cxn ang="0">
                    <a:pos x="64" y="25"/>
                  </a:cxn>
                  <a:cxn ang="0">
                    <a:pos x="66" y="21"/>
                  </a:cxn>
                  <a:cxn ang="0">
                    <a:pos x="68" y="15"/>
                  </a:cxn>
                  <a:cxn ang="0">
                    <a:pos x="68" y="15"/>
                  </a:cxn>
                  <a:cxn ang="0">
                    <a:pos x="64" y="14"/>
                  </a:cxn>
                  <a:cxn ang="0">
                    <a:pos x="60" y="11"/>
                  </a:cxn>
                  <a:cxn ang="0">
                    <a:pos x="55" y="10"/>
                  </a:cxn>
                  <a:cxn ang="0">
                    <a:pos x="51" y="8"/>
                  </a:cxn>
                  <a:cxn ang="0">
                    <a:pos x="47" y="7"/>
                  </a:cxn>
                  <a:cxn ang="0">
                    <a:pos x="43" y="4"/>
                  </a:cxn>
                  <a:cxn ang="0">
                    <a:pos x="39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68" h="105">
                    <a:moveTo>
                      <a:pt x="31" y="0"/>
                    </a:moveTo>
                    <a:lnTo>
                      <a:pt x="28" y="5"/>
                    </a:lnTo>
                    <a:lnTo>
                      <a:pt x="26" y="11"/>
                    </a:lnTo>
                    <a:lnTo>
                      <a:pt x="24" y="15"/>
                    </a:lnTo>
                    <a:lnTo>
                      <a:pt x="22" y="21"/>
                    </a:lnTo>
                    <a:lnTo>
                      <a:pt x="20" y="27"/>
                    </a:lnTo>
                    <a:lnTo>
                      <a:pt x="18" y="31"/>
                    </a:lnTo>
                    <a:lnTo>
                      <a:pt x="16" y="37"/>
                    </a:lnTo>
                    <a:lnTo>
                      <a:pt x="14" y="42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9" y="58"/>
                    </a:lnTo>
                    <a:lnTo>
                      <a:pt x="7" y="64"/>
                    </a:lnTo>
                    <a:lnTo>
                      <a:pt x="5" y="70"/>
                    </a:lnTo>
                    <a:lnTo>
                      <a:pt x="4" y="74"/>
                    </a:lnTo>
                    <a:lnTo>
                      <a:pt x="2" y="8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8" y="90"/>
                    </a:lnTo>
                    <a:lnTo>
                      <a:pt x="12" y="91"/>
                    </a:lnTo>
                    <a:lnTo>
                      <a:pt x="16" y="94"/>
                    </a:lnTo>
                    <a:lnTo>
                      <a:pt x="20" y="95"/>
                    </a:lnTo>
                    <a:lnTo>
                      <a:pt x="24" y="98"/>
                    </a:lnTo>
                    <a:lnTo>
                      <a:pt x="28" y="101"/>
                    </a:lnTo>
                    <a:lnTo>
                      <a:pt x="33" y="102"/>
                    </a:lnTo>
                    <a:lnTo>
                      <a:pt x="37" y="105"/>
                    </a:lnTo>
                    <a:lnTo>
                      <a:pt x="37" y="105"/>
                    </a:lnTo>
                    <a:lnTo>
                      <a:pt x="39" y="100"/>
                    </a:lnTo>
                    <a:lnTo>
                      <a:pt x="41" y="95"/>
                    </a:lnTo>
                    <a:lnTo>
                      <a:pt x="42" y="90"/>
                    </a:lnTo>
                    <a:lnTo>
                      <a:pt x="44" y="84"/>
                    </a:lnTo>
                    <a:lnTo>
                      <a:pt x="46" y="80"/>
                    </a:lnTo>
                    <a:lnTo>
                      <a:pt x="47" y="74"/>
                    </a:lnTo>
                    <a:lnTo>
                      <a:pt x="49" y="68"/>
                    </a:lnTo>
                    <a:lnTo>
                      <a:pt x="51" y="64"/>
                    </a:lnTo>
                    <a:lnTo>
                      <a:pt x="53" y="58"/>
                    </a:lnTo>
                    <a:lnTo>
                      <a:pt x="54" y="52"/>
                    </a:lnTo>
                    <a:lnTo>
                      <a:pt x="56" y="47"/>
                    </a:lnTo>
                    <a:lnTo>
                      <a:pt x="58" y="42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4" y="25"/>
                    </a:lnTo>
                    <a:lnTo>
                      <a:pt x="66" y="21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4" y="14"/>
                    </a:lnTo>
                    <a:lnTo>
                      <a:pt x="60" y="11"/>
                    </a:lnTo>
                    <a:lnTo>
                      <a:pt x="55" y="10"/>
                    </a:lnTo>
                    <a:lnTo>
                      <a:pt x="51" y="8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7" name="Freeform 47"/>
              <p:cNvSpPr>
                <a:spLocks/>
              </p:cNvSpPr>
              <p:nvPr/>
            </p:nvSpPr>
            <p:spPr bwMode="auto">
              <a:xfrm>
                <a:off x="1349" y="2397"/>
                <a:ext cx="30" cy="3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9" y="6"/>
                  </a:cxn>
                  <a:cxn ang="0">
                    <a:pos x="17" y="13"/>
                  </a:cxn>
                  <a:cxn ang="0">
                    <a:pos x="16" y="19"/>
                  </a:cxn>
                  <a:cxn ang="0">
                    <a:pos x="14" y="25"/>
                  </a:cxn>
                  <a:cxn ang="0">
                    <a:pos x="13" y="30"/>
                  </a:cxn>
                  <a:cxn ang="0">
                    <a:pos x="11" y="37"/>
                  </a:cxn>
                  <a:cxn ang="0">
                    <a:pos x="10" y="43"/>
                  </a:cxn>
                  <a:cxn ang="0">
                    <a:pos x="8" y="49"/>
                  </a:cxn>
                  <a:cxn ang="0">
                    <a:pos x="7" y="55"/>
                  </a:cxn>
                  <a:cxn ang="0">
                    <a:pos x="6" y="60"/>
                  </a:cxn>
                  <a:cxn ang="0">
                    <a:pos x="5" y="65"/>
                  </a:cxn>
                  <a:cxn ang="0">
                    <a:pos x="4" y="70"/>
                  </a:cxn>
                  <a:cxn ang="0">
                    <a:pos x="3" y="76"/>
                  </a:cxn>
                  <a:cxn ang="0">
                    <a:pos x="1" y="80"/>
                  </a:cxn>
                  <a:cxn ang="0">
                    <a:pos x="0" y="85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4" y="92"/>
                  </a:cxn>
                  <a:cxn ang="0">
                    <a:pos x="8" y="93"/>
                  </a:cxn>
                  <a:cxn ang="0">
                    <a:pos x="12" y="95"/>
                  </a:cxn>
                  <a:cxn ang="0">
                    <a:pos x="16" y="96"/>
                  </a:cxn>
                  <a:cxn ang="0">
                    <a:pos x="20" y="97"/>
                  </a:cxn>
                  <a:cxn ang="0">
                    <a:pos x="24" y="100"/>
                  </a:cxn>
                  <a:cxn ang="0">
                    <a:pos x="29" y="102"/>
                  </a:cxn>
                  <a:cxn ang="0">
                    <a:pos x="33" y="103"/>
                  </a:cxn>
                  <a:cxn ang="0">
                    <a:pos x="38" y="106"/>
                  </a:cxn>
                  <a:cxn ang="0">
                    <a:pos x="38" y="106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2" y="90"/>
                  </a:cxn>
                  <a:cxn ang="0">
                    <a:pos x="43" y="86"/>
                  </a:cxn>
                  <a:cxn ang="0">
                    <a:pos x="44" y="80"/>
                  </a:cxn>
                  <a:cxn ang="0">
                    <a:pos x="46" y="75"/>
                  </a:cxn>
                  <a:cxn ang="0">
                    <a:pos x="47" y="69"/>
                  </a:cxn>
                  <a:cxn ang="0">
                    <a:pos x="48" y="63"/>
                  </a:cxn>
                  <a:cxn ang="0">
                    <a:pos x="50" y="59"/>
                  </a:cxn>
                  <a:cxn ang="0">
                    <a:pos x="51" y="53"/>
                  </a:cxn>
                  <a:cxn ang="0">
                    <a:pos x="53" y="47"/>
                  </a:cxn>
                  <a:cxn ang="0">
                    <a:pos x="54" y="42"/>
                  </a:cxn>
                  <a:cxn ang="0">
                    <a:pos x="56" y="35"/>
                  </a:cxn>
                  <a:cxn ang="0">
                    <a:pos x="57" y="29"/>
                  </a:cxn>
                  <a:cxn ang="0">
                    <a:pos x="59" y="23"/>
                  </a:cxn>
                  <a:cxn ang="0">
                    <a:pos x="60" y="17"/>
                  </a:cxn>
                  <a:cxn ang="0">
                    <a:pos x="60" y="17"/>
                  </a:cxn>
                  <a:cxn ang="0">
                    <a:pos x="56" y="15"/>
                  </a:cxn>
                  <a:cxn ang="0">
                    <a:pos x="51" y="13"/>
                  </a:cxn>
                  <a:cxn ang="0">
                    <a:pos x="47" y="12"/>
                  </a:cxn>
                  <a:cxn ang="0">
                    <a:pos x="42" y="9"/>
                  </a:cxn>
                  <a:cxn ang="0">
                    <a:pos x="38" y="7"/>
                  </a:cxn>
                  <a:cxn ang="0">
                    <a:pos x="33" y="6"/>
                  </a:cxn>
                  <a:cxn ang="0">
                    <a:pos x="29" y="3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20" y="0"/>
                  </a:cxn>
                </a:cxnLst>
                <a:rect l="0" t="0" r="r" b="b"/>
                <a:pathLst>
                  <a:path w="60" h="106">
                    <a:moveTo>
                      <a:pt x="20" y="0"/>
                    </a:moveTo>
                    <a:lnTo>
                      <a:pt x="19" y="6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4" y="25"/>
                    </a:lnTo>
                    <a:lnTo>
                      <a:pt x="13" y="30"/>
                    </a:lnTo>
                    <a:lnTo>
                      <a:pt x="11" y="37"/>
                    </a:lnTo>
                    <a:lnTo>
                      <a:pt x="10" y="43"/>
                    </a:lnTo>
                    <a:lnTo>
                      <a:pt x="8" y="49"/>
                    </a:lnTo>
                    <a:lnTo>
                      <a:pt x="7" y="55"/>
                    </a:lnTo>
                    <a:lnTo>
                      <a:pt x="6" y="60"/>
                    </a:lnTo>
                    <a:lnTo>
                      <a:pt x="5" y="65"/>
                    </a:lnTo>
                    <a:lnTo>
                      <a:pt x="4" y="70"/>
                    </a:lnTo>
                    <a:lnTo>
                      <a:pt x="3" y="76"/>
                    </a:lnTo>
                    <a:lnTo>
                      <a:pt x="1" y="80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4" y="92"/>
                    </a:lnTo>
                    <a:lnTo>
                      <a:pt x="8" y="93"/>
                    </a:lnTo>
                    <a:lnTo>
                      <a:pt x="12" y="95"/>
                    </a:lnTo>
                    <a:lnTo>
                      <a:pt x="16" y="96"/>
                    </a:lnTo>
                    <a:lnTo>
                      <a:pt x="20" y="97"/>
                    </a:lnTo>
                    <a:lnTo>
                      <a:pt x="24" y="100"/>
                    </a:lnTo>
                    <a:lnTo>
                      <a:pt x="29" y="102"/>
                    </a:lnTo>
                    <a:lnTo>
                      <a:pt x="33" y="103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2" y="90"/>
                    </a:lnTo>
                    <a:lnTo>
                      <a:pt x="43" y="86"/>
                    </a:lnTo>
                    <a:lnTo>
                      <a:pt x="44" y="80"/>
                    </a:lnTo>
                    <a:lnTo>
                      <a:pt x="46" y="75"/>
                    </a:lnTo>
                    <a:lnTo>
                      <a:pt x="47" y="69"/>
                    </a:lnTo>
                    <a:lnTo>
                      <a:pt x="48" y="63"/>
                    </a:lnTo>
                    <a:lnTo>
                      <a:pt x="50" y="59"/>
                    </a:lnTo>
                    <a:lnTo>
                      <a:pt x="51" y="53"/>
                    </a:lnTo>
                    <a:lnTo>
                      <a:pt x="53" y="47"/>
                    </a:lnTo>
                    <a:lnTo>
                      <a:pt x="54" y="42"/>
                    </a:lnTo>
                    <a:lnTo>
                      <a:pt x="56" y="35"/>
                    </a:lnTo>
                    <a:lnTo>
                      <a:pt x="57" y="29"/>
                    </a:lnTo>
                    <a:lnTo>
                      <a:pt x="59" y="23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6" y="15"/>
                    </a:lnTo>
                    <a:lnTo>
                      <a:pt x="51" y="13"/>
                    </a:lnTo>
                    <a:lnTo>
                      <a:pt x="47" y="12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8" name="Freeform 48"/>
              <p:cNvSpPr>
                <a:spLocks/>
              </p:cNvSpPr>
              <p:nvPr/>
            </p:nvSpPr>
            <p:spPr bwMode="auto">
              <a:xfrm>
                <a:off x="1444" y="2276"/>
                <a:ext cx="47" cy="45"/>
              </a:xfrm>
              <a:custGeom>
                <a:avLst/>
                <a:gdLst/>
                <a:ahLst/>
                <a:cxnLst>
                  <a:cxn ang="0">
                    <a:pos x="35" y="129"/>
                  </a:cxn>
                  <a:cxn ang="0">
                    <a:pos x="40" y="119"/>
                  </a:cxn>
                  <a:cxn ang="0">
                    <a:pos x="42" y="115"/>
                  </a:cxn>
                  <a:cxn ang="0">
                    <a:pos x="47" y="105"/>
                  </a:cxn>
                  <a:cxn ang="0">
                    <a:pos x="52" y="95"/>
                  </a:cxn>
                  <a:cxn ang="0">
                    <a:pos x="56" y="86"/>
                  </a:cxn>
                  <a:cxn ang="0">
                    <a:pos x="61" y="76"/>
                  </a:cxn>
                  <a:cxn ang="0">
                    <a:pos x="67" y="66"/>
                  </a:cxn>
                  <a:cxn ang="0">
                    <a:pos x="71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1" y="20"/>
                  </a:cxn>
                  <a:cxn ang="0">
                    <a:pos x="94" y="15"/>
                  </a:cxn>
                  <a:cxn ang="0">
                    <a:pos x="85" y="12"/>
                  </a:cxn>
                  <a:cxn ang="0">
                    <a:pos x="76" y="7"/>
                  </a:cxn>
                  <a:cxn ang="0">
                    <a:pos x="67" y="3"/>
                  </a:cxn>
                  <a:cxn ang="0">
                    <a:pos x="62" y="0"/>
                  </a:cxn>
                  <a:cxn ang="0">
                    <a:pos x="57" y="10"/>
                  </a:cxn>
                  <a:cxn ang="0">
                    <a:pos x="52" y="19"/>
                  </a:cxn>
                  <a:cxn ang="0">
                    <a:pos x="47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5"/>
                  </a:cxn>
                  <a:cxn ang="0">
                    <a:pos x="27" y="63"/>
                  </a:cxn>
                  <a:cxn ang="0">
                    <a:pos x="22" y="73"/>
                  </a:cxn>
                  <a:cxn ang="0">
                    <a:pos x="16" y="82"/>
                  </a:cxn>
                  <a:cxn ang="0">
                    <a:pos x="12" y="92"/>
                  </a:cxn>
                  <a:cxn ang="0">
                    <a:pos x="7" y="100"/>
                  </a:cxn>
                  <a:cxn ang="0">
                    <a:pos x="2" y="110"/>
                  </a:cxn>
                  <a:cxn ang="0">
                    <a:pos x="0" y="115"/>
                  </a:cxn>
                  <a:cxn ang="0">
                    <a:pos x="8" y="119"/>
                  </a:cxn>
                  <a:cxn ang="0">
                    <a:pos x="16" y="124"/>
                  </a:cxn>
                  <a:cxn ang="0">
                    <a:pos x="25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4" h="134">
                    <a:moveTo>
                      <a:pt x="33" y="134"/>
                    </a:moveTo>
                    <a:lnTo>
                      <a:pt x="35" y="129"/>
                    </a:lnTo>
                    <a:lnTo>
                      <a:pt x="37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5"/>
                    </a:lnTo>
                    <a:lnTo>
                      <a:pt x="45" y="109"/>
                    </a:lnTo>
                    <a:lnTo>
                      <a:pt x="47" y="105"/>
                    </a:lnTo>
                    <a:lnTo>
                      <a:pt x="49" y="100"/>
                    </a:lnTo>
                    <a:lnTo>
                      <a:pt x="52" y="95"/>
                    </a:lnTo>
                    <a:lnTo>
                      <a:pt x="54" y="90"/>
                    </a:lnTo>
                    <a:lnTo>
                      <a:pt x="56" y="86"/>
                    </a:lnTo>
                    <a:lnTo>
                      <a:pt x="59" y="80"/>
                    </a:lnTo>
                    <a:lnTo>
                      <a:pt x="61" y="76"/>
                    </a:lnTo>
                    <a:lnTo>
                      <a:pt x="63" y="72"/>
                    </a:lnTo>
                    <a:lnTo>
                      <a:pt x="67" y="66"/>
                    </a:lnTo>
                    <a:lnTo>
                      <a:pt x="69" y="62"/>
                    </a:lnTo>
                    <a:lnTo>
                      <a:pt x="71" y="57"/>
                    </a:lnTo>
                    <a:lnTo>
                      <a:pt x="74" y="53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3"/>
                    </a:lnTo>
                    <a:lnTo>
                      <a:pt x="86" y="29"/>
                    </a:lnTo>
                    <a:lnTo>
                      <a:pt x="89" y="25"/>
                    </a:lnTo>
                    <a:lnTo>
                      <a:pt x="91" y="20"/>
                    </a:lnTo>
                    <a:lnTo>
                      <a:pt x="94" y="15"/>
                    </a:lnTo>
                    <a:lnTo>
                      <a:pt x="94" y="15"/>
                    </a:lnTo>
                    <a:lnTo>
                      <a:pt x="89" y="13"/>
                    </a:lnTo>
                    <a:lnTo>
                      <a:pt x="85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1" y="5"/>
                    </a:lnTo>
                    <a:lnTo>
                      <a:pt x="67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9" y="5"/>
                    </a:lnTo>
                    <a:lnTo>
                      <a:pt x="57" y="10"/>
                    </a:lnTo>
                    <a:lnTo>
                      <a:pt x="54" y="15"/>
                    </a:lnTo>
                    <a:lnTo>
                      <a:pt x="52" y="19"/>
                    </a:lnTo>
                    <a:lnTo>
                      <a:pt x="49" y="23"/>
                    </a:lnTo>
                    <a:lnTo>
                      <a:pt x="47" y="27"/>
                    </a:lnTo>
                    <a:lnTo>
                      <a:pt x="44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7" y="46"/>
                    </a:lnTo>
                    <a:lnTo>
                      <a:pt x="34" y="50"/>
                    </a:lnTo>
                    <a:lnTo>
                      <a:pt x="32" y="55"/>
                    </a:lnTo>
                    <a:lnTo>
                      <a:pt x="30" y="59"/>
                    </a:lnTo>
                    <a:lnTo>
                      <a:pt x="27" y="63"/>
                    </a:lnTo>
                    <a:lnTo>
                      <a:pt x="25" y="67"/>
                    </a:lnTo>
                    <a:lnTo>
                      <a:pt x="22" y="73"/>
                    </a:lnTo>
                    <a:lnTo>
                      <a:pt x="19" y="77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2" y="92"/>
                    </a:lnTo>
                    <a:lnTo>
                      <a:pt x="9" y="96"/>
                    </a:lnTo>
                    <a:lnTo>
                      <a:pt x="7" y="100"/>
                    </a:lnTo>
                    <a:lnTo>
                      <a:pt x="5" y="106"/>
                    </a:lnTo>
                    <a:lnTo>
                      <a:pt x="2" y="11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117"/>
                    </a:lnTo>
                    <a:lnTo>
                      <a:pt x="8" y="119"/>
                    </a:lnTo>
                    <a:lnTo>
                      <a:pt x="12" y="122"/>
                    </a:lnTo>
                    <a:lnTo>
                      <a:pt x="16" y="124"/>
                    </a:lnTo>
                    <a:lnTo>
                      <a:pt x="20" y="127"/>
                    </a:lnTo>
                    <a:lnTo>
                      <a:pt x="25" y="129"/>
                    </a:lnTo>
                    <a:lnTo>
                      <a:pt x="29" y="132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69" name="Freeform 49"/>
              <p:cNvSpPr>
                <a:spLocks/>
              </p:cNvSpPr>
              <p:nvPr/>
            </p:nvSpPr>
            <p:spPr bwMode="auto">
              <a:xfrm>
                <a:off x="1407" y="2346"/>
                <a:ext cx="35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5"/>
                  </a:cxn>
                  <a:cxn ang="0">
                    <a:pos x="27" y="10"/>
                  </a:cxn>
                  <a:cxn ang="0">
                    <a:pos x="25" y="15"/>
                  </a:cxn>
                  <a:cxn ang="0">
                    <a:pos x="23" y="21"/>
                  </a:cxn>
                  <a:cxn ang="0">
                    <a:pos x="21" y="27"/>
                  </a:cxn>
                  <a:cxn ang="0">
                    <a:pos x="19" y="31"/>
                  </a:cxn>
                  <a:cxn ang="0">
                    <a:pos x="17" y="37"/>
                  </a:cxn>
                  <a:cxn ang="0">
                    <a:pos x="15" y="43"/>
                  </a:cxn>
                  <a:cxn ang="0">
                    <a:pos x="13" y="48"/>
                  </a:cxn>
                  <a:cxn ang="0">
                    <a:pos x="11" y="53"/>
                  </a:cxn>
                  <a:cxn ang="0">
                    <a:pos x="9" y="58"/>
                  </a:cxn>
                  <a:cxn ang="0">
                    <a:pos x="7" y="64"/>
                  </a:cxn>
                  <a:cxn ang="0">
                    <a:pos x="5" y="70"/>
                  </a:cxn>
                  <a:cxn ang="0">
                    <a:pos x="3" y="74"/>
                  </a:cxn>
                  <a:cxn ang="0">
                    <a:pos x="2" y="8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9" y="90"/>
                  </a:cxn>
                  <a:cxn ang="0">
                    <a:pos x="13" y="91"/>
                  </a:cxn>
                  <a:cxn ang="0">
                    <a:pos x="17" y="94"/>
                  </a:cxn>
                  <a:cxn ang="0">
                    <a:pos x="21" y="95"/>
                  </a:cxn>
                  <a:cxn ang="0">
                    <a:pos x="25" y="98"/>
                  </a:cxn>
                  <a:cxn ang="0">
                    <a:pos x="29" y="101"/>
                  </a:cxn>
                  <a:cxn ang="0">
                    <a:pos x="34" y="102"/>
                  </a:cxn>
                  <a:cxn ang="0">
                    <a:pos x="38" y="105"/>
                  </a:cxn>
                  <a:cxn ang="0">
                    <a:pos x="38" y="105"/>
                  </a:cxn>
                  <a:cxn ang="0">
                    <a:pos x="40" y="100"/>
                  </a:cxn>
                  <a:cxn ang="0">
                    <a:pos x="41" y="95"/>
                  </a:cxn>
                  <a:cxn ang="0">
                    <a:pos x="43" y="90"/>
                  </a:cxn>
                  <a:cxn ang="0">
                    <a:pos x="45" y="84"/>
                  </a:cxn>
                  <a:cxn ang="0">
                    <a:pos x="46" y="80"/>
                  </a:cxn>
                  <a:cxn ang="0">
                    <a:pos x="48" y="74"/>
                  </a:cxn>
                  <a:cxn ang="0">
                    <a:pos x="50" y="68"/>
                  </a:cxn>
                  <a:cxn ang="0">
                    <a:pos x="53" y="64"/>
                  </a:cxn>
                  <a:cxn ang="0">
                    <a:pos x="54" y="58"/>
                  </a:cxn>
                  <a:cxn ang="0">
                    <a:pos x="56" y="53"/>
                  </a:cxn>
                  <a:cxn ang="0">
                    <a:pos x="58" y="47"/>
                  </a:cxn>
                  <a:cxn ang="0">
                    <a:pos x="60" y="43"/>
                  </a:cxn>
                  <a:cxn ang="0">
                    <a:pos x="62" y="37"/>
                  </a:cxn>
                  <a:cxn ang="0">
                    <a:pos x="64" y="31"/>
                  </a:cxn>
                  <a:cxn ang="0">
                    <a:pos x="66" y="25"/>
                  </a:cxn>
                  <a:cxn ang="0">
                    <a:pos x="68" y="21"/>
                  </a:cxn>
                  <a:cxn ang="0">
                    <a:pos x="70" y="15"/>
                  </a:cxn>
                  <a:cxn ang="0">
                    <a:pos x="70" y="15"/>
                  </a:cxn>
                  <a:cxn ang="0">
                    <a:pos x="65" y="14"/>
                  </a:cxn>
                  <a:cxn ang="0">
                    <a:pos x="61" y="11"/>
                  </a:cxn>
                  <a:cxn ang="0">
                    <a:pos x="57" y="10"/>
                  </a:cxn>
                  <a:cxn ang="0">
                    <a:pos x="52" y="8"/>
                  </a:cxn>
                  <a:cxn ang="0">
                    <a:pos x="47" y="7"/>
                  </a:cxn>
                  <a:cxn ang="0">
                    <a:pos x="43" y="4"/>
                  </a:cxn>
                  <a:cxn ang="0">
                    <a:pos x="39" y="3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70" h="105">
                    <a:moveTo>
                      <a:pt x="31" y="0"/>
                    </a:moveTo>
                    <a:lnTo>
                      <a:pt x="29" y="5"/>
                    </a:lnTo>
                    <a:lnTo>
                      <a:pt x="27" y="10"/>
                    </a:lnTo>
                    <a:lnTo>
                      <a:pt x="25" y="15"/>
                    </a:lnTo>
                    <a:lnTo>
                      <a:pt x="23" y="21"/>
                    </a:lnTo>
                    <a:lnTo>
                      <a:pt x="21" y="27"/>
                    </a:lnTo>
                    <a:lnTo>
                      <a:pt x="19" y="31"/>
                    </a:lnTo>
                    <a:lnTo>
                      <a:pt x="17" y="37"/>
                    </a:lnTo>
                    <a:lnTo>
                      <a:pt x="15" y="43"/>
                    </a:lnTo>
                    <a:lnTo>
                      <a:pt x="13" y="48"/>
                    </a:lnTo>
                    <a:lnTo>
                      <a:pt x="11" y="53"/>
                    </a:lnTo>
                    <a:lnTo>
                      <a:pt x="9" y="58"/>
                    </a:lnTo>
                    <a:lnTo>
                      <a:pt x="7" y="64"/>
                    </a:lnTo>
                    <a:lnTo>
                      <a:pt x="5" y="70"/>
                    </a:lnTo>
                    <a:lnTo>
                      <a:pt x="3" y="74"/>
                    </a:lnTo>
                    <a:lnTo>
                      <a:pt x="2" y="8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9" y="90"/>
                    </a:lnTo>
                    <a:lnTo>
                      <a:pt x="13" y="91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5" y="98"/>
                    </a:lnTo>
                    <a:lnTo>
                      <a:pt x="29" y="101"/>
                    </a:lnTo>
                    <a:lnTo>
                      <a:pt x="34" y="102"/>
                    </a:lnTo>
                    <a:lnTo>
                      <a:pt x="38" y="105"/>
                    </a:lnTo>
                    <a:lnTo>
                      <a:pt x="38" y="105"/>
                    </a:lnTo>
                    <a:lnTo>
                      <a:pt x="40" y="100"/>
                    </a:lnTo>
                    <a:lnTo>
                      <a:pt x="41" y="95"/>
                    </a:lnTo>
                    <a:lnTo>
                      <a:pt x="43" y="90"/>
                    </a:lnTo>
                    <a:lnTo>
                      <a:pt x="45" y="84"/>
                    </a:lnTo>
                    <a:lnTo>
                      <a:pt x="46" y="80"/>
                    </a:lnTo>
                    <a:lnTo>
                      <a:pt x="48" y="74"/>
                    </a:lnTo>
                    <a:lnTo>
                      <a:pt x="50" y="68"/>
                    </a:lnTo>
                    <a:lnTo>
                      <a:pt x="53" y="64"/>
                    </a:lnTo>
                    <a:lnTo>
                      <a:pt x="54" y="58"/>
                    </a:lnTo>
                    <a:lnTo>
                      <a:pt x="56" y="53"/>
                    </a:lnTo>
                    <a:lnTo>
                      <a:pt x="58" y="47"/>
                    </a:lnTo>
                    <a:lnTo>
                      <a:pt x="60" y="43"/>
                    </a:lnTo>
                    <a:lnTo>
                      <a:pt x="62" y="37"/>
                    </a:lnTo>
                    <a:lnTo>
                      <a:pt x="64" y="31"/>
                    </a:lnTo>
                    <a:lnTo>
                      <a:pt x="66" y="25"/>
                    </a:lnTo>
                    <a:lnTo>
                      <a:pt x="68" y="21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7" y="10"/>
                    </a:lnTo>
                    <a:lnTo>
                      <a:pt x="52" y="8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9" y="3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0" name="Freeform 50"/>
              <p:cNvSpPr>
                <a:spLocks/>
              </p:cNvSpPr>
              <p:nvPr/>
            </p:nvSpPr>
            <p:spPr bwMode="auto">
              <a:xfrm>
                <a:off x="1382" y="2406"/>
                <a:ext cx="30" cy="3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0" y="6"/>
                  </a:cxn>
                  <a:cxn ang="0">
                    <a:pos x="18" y="13"/>
                  </a:cxn>
                  <a:cxn ang="0">
                    <a:pos x="17" y="19"/>
                  </a:cxn>
                  <a:cxn ang="0">
                    <a:pos x="16" y="25"/>
                  </a:cxn>
                  <a:cxn ang="0">
                    <a:pos x="13" y="30"/>
                  </a:cxn>
                  <a:cxn ang="0">
                    <a:pos x="12" y="38"/>
                  </a:cxn>
                  <a:cxn ang="0">
                    <a:pos x="10" y="43"/>
                  </a:cxn>
                  <a:cxn ang="0">
                    <a:pos x="9" y="49"/>
                  </a:cxn>
                  <a:cxn ang="0">
                    <a:pos x="8" y="55"/>
                  </a:cxn>
                  <a:cxn ang="0">
                    <a:pos x="7" y="59"/>
                  </a:cxn>
                  <a:cxn ang="0">
                    <a:pos x="6" y="65"/>
                  </a:cxn>
                  <a:cxn ang="0">
                    <a:pos x="4" y="70"/>
                  </a:cxn>
                  <a:cxn ang="0">
                    <a:pos x="3" y="75"/>
                  </a:cxn>
                  <a:cxn ang="0">
                    <a:pos x="2" y="80"/>
                  </a:cxn>
                  <a:cxn ang="0">
                    <a:pos x="1" y="85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4" y="92"/>
                  </a:cxn>
                  <a:cxn ang="0">
                    <a:pos x="8" y="93"/>
                  </a:cxn>
                  <a:cxn ang="0">
                    <a:pos x="13" y="95"/>
                  </a:cxn>
                  <a:cxn ang="0">
                    <a:pos x="18" y="96"/>
                  </a:cxn>
                  <a:cxn ang="0">
                    <a:pos x="22" y="98"/>
                  </a:cxn>
                  <a:cxn ang="0">
                    <a:pos x="26" y="100"/>
                  </a:cxn>
                  <a:cxn ang="0">
                    <a:pos x="31" y="102"/>
                  </a:cxn>
                  <a:cxn ang="0">
                    <a:pos x="35" y="103"/>
                  </a:cxn>
                  <a:cxn ang="0">
                    <a:pos x="39" y="105"/>
                  </a:cxn>
                  <a:cxn ang="0">
                    <a:pos x="39" y="105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2" y="90"/>
                  </a:cxn>
                  <a:cxn ang="0">
                    <a:pos x="43" y="85"/>
                  </a:cxn>
                  <a:cxn ang="0">
                    <a:pos x="45" y="80"/>
                  </a:cxn>
                  <a:cxn ang="0">
                    <a:pos x="46" y="75"/>
                  </a:cxn>
                  <a:cxn ang="0">
                    <a:pos x="47" y="69"/>
                  </a:cxn>
                  <a:cxn ang="0">
                    <a:pos x="48" y="63"/>
                  </a:cxn>
                  <a:cxn ang="0">
                    <a:pos x="50" y="59"/>
                  </a:cxn>
                  <a:cxn ang="0">
                    <a:pos x="51" y="53"/>
                  </a:cxn>
                  <a:cxn ang="0">
                    <a:pos x="52" y="48"/>
                  </a:cxn>
                  <a:cxn ang="0">
                    <a:pos x="54" y="40"/>
                  </a:cxn>
                  <a:cxn ang="0">
                    <a:pos x="55" y="35"/>
                  </a:cxn>
                  <a:cxn ang="0">
                    <a:pos x="57" y="29"/>
                  </a:cxn>
                  <a:cxn ang="0">
                    <a:pos x="60" y="23"/>
                  </a:cxn>
                  <a:cxn ang="0">
                    <a:pos x="61" y="18"/>
                  </a:cxn>
                  <a:cxn ang="0">
                    <a:pos x="61" y="18"/>
                  </a:cxn>
                  <a:cxn ang="0">
                    <a:pos x="56" y="15"/>
                  </a:cxn>
                  <a:cxn ang="0">
                    <a:pos x="52" y="13"/>
                  </a:cxn>
                  <a:cxn ang="0">
                    <a:pos x="47" y="12"/>
                  </a:cxn>
                  <a:cxn ang="0">
                    <a:pos x="43" y="9"/>
                  </a:cxn>
                  <a:cxn ang="0">
                    <a:pos x="39" y="8"/>
                  </a:cxn>
                  <a:cxn ang="0">
                    <a:pos x="34" y="6"/>
                  </a:cxn>
                  <a:cxn ang="0">
                    <a:pos x="30" y="3"/>
                  </a:cxn>
                  <a:cxn ang="0">
                    <a:pos x="26" y="2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61" h="105">
                    <a:moveTo>
                      <a:pt x="21" y="0"/>
                    </a:moveTo>
                    <a:lnTo>
                      <a:pt x="20" y="6"/>
                    </a:lnTo>
                    <a:lnTo>
                      <a:pt x="18" y="13"/>
                    </a:lnTo>
                    <a:lnTo>
                      <a:pt x="17" y="19"/>
                    </a:lnTo>
                    <a:lnTo>
                      <a:pt x="16" y="25"/>
                    </a:lnTo>
                    <a:lnTo>
                      <a:pt x="13" y="30"/>
                    </a:lnTo>
                    <a:lnTo>
                      <a:pt x="12" y="38"/>
                    </a:lnTo>
                    <a:lnTo>
                      <a:pt x="10" y="43"/>
                    </a:lnTo>
                    <a:lnTo>
                      <a:pt x="9" y="49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6" y="65"/>
                    </a:lnTo>
                    <a:lnTo>
                      <a:pt x="4" y="70"/>
                    </a:lnTo>
                    <a:lnTo>
                      <a:pt x="3" y="75"/>
                    </a:lnTo>
                    <a:lnTo>
                      <a:pt x="2" y="80"/>
                    </a:lnTo>
                    <a:lnTo>
                      <a:pt x="1" y="8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4" y="92"/>
                    </a:lnTo>
                    <a:lnTo>
                      <a:pt x="8" y="93"/>
                    </a:lnTo>
                    <a:lnTo>
                      <a:pt x="13" y="95"/>
                    </a:lnTo>
                    <a:lnTo>
                      <a:pt x="18" y="96"/>
                    </a:lnTo>
                    <a:lnTo>
                      <a:pt x="22" y="98"/>
                    </a:lnTo>
                    <a:lnTo>
                      <a:pt x="26" y="100"/>
                    </a:lnTo>
                    <a:lnTo>
                      <a:pt x="31" y="102"/>
                    </a:lnTo>
                    <a:lnTo>
                      <a:pt x="35" y="103"/>
                    </a:lnTo>
                    <a:lnTo>
                      <a:pt x="39" y="105"/>
                    </a:lnTo>
                    <a:lnTo>
                      <a:pt x="39" y="105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2" y="90"/>
                    </a:lnTo>
                    <a:lnTo>
                      <a:pt x="43" y="85"/>
                    </a:lnTo>
                    <a:lnTo>
                      <a:pt x="45" y="80"/>
                    </a:lnTo>
                    <a:lnTo>
                      <a:pt x="46" y="75"/>
                    </a:lnTo>
                    <a:lnTo>
                      <a:pt x="47" y="69"/>
                    </a:lnTo>
                    <a:lnTo>
                      <a:pt x="48" y="63"/>
                    </a:lnTo>
                    <a:lnTo>
                      <a:pt x="50" y="59"/>
                    </a:lnTo>
                    <a:lnTo>
                      <a:pt x="51" y="53"/>
                    </a:lnTo>
                    <a:lnTo>
                      <a:pt x="52" y="48"/>
                    </a:lnTo>
                    <a:lnTo>
                      <a:pt x="54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60" y="23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6" y="15"/>
                    </a:lnTo>
                    <a:lnTo>
                      <a:pt x="52" y="13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9" y="8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1" name="Freeform 51"/>
              <p:cNvSpPr>
                <a:spLocks/>
              </p:cNvSpPr>
              <p:nvPr/>
            </p:nvSpPr>
            <p:spPr bwMode="auto">
              <a:xfrm>
                <a:off x="1483" y="2287"/>
                <a:ext cx="47" cy="45"/>
              </a:xfrm>
              <a:custGeom>
                <a:avLst/>
                <a:gdLst/>
                <a:ahLst/>
                <a:cxnLst>
                  <a:cxn ang="0">
                    <a:pos x="35" y="129"/>
                  </a:cxn>
                  <a:cxn ang="0">
                    <a:pos x="40" y="119"/>
                  </a:cxn>
                  <a:cxn ang="0">
                    <a:pos x="42" y="114"/>
                  </a:cxn>
                  <a:cxn ang="0">
                    <a:pos x="47" y="104"/>
                  </a:cxn>
                  <a:cxn ang="0">
                    <a:pos x="51" y="94"/>
                  </a:cxn>
                  <a:cxn ang="0">
                    <a:pos x="56" y="86"/>
                  </a:cxn>
                  <a:cxn ang="0">
                    <a:pos x="61" y="76"/>
                  </a:cxn>
                  <a:cxn ang="0">
                    <a:pos x="65" y="66"/>
                  </a:cxn>
                  <a:cxn ang="0">
                    <a:pos x="70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1" y="20"/>
                  </a:cxn>
                  <a:cxn ang="0">
                    <a:pos x="94" y="14"/>
                  </a:cxn>
                  <a:cxn ang="0">
                    <a:pos x="84" y="12"/>
                  </a:cxn>
                  <a:cxn ang="0">
                    <a:pos x="76" y="7"/>
                  </a:cxn>
                  <a:cxn ang="0">
                    <a:pos x="66" y="3"/>
                  </a:cxn>
                  <a:cxn ang="0">
                    <a:pos x="62" y="0"/>
                  </a:cxn>
                  <a:cxn ang="0">
                    <a:pos x="57" y="10"/>
                  </a:cxn>
                  <a:cxn ang="0">
                    <a:pos x="52" y="19"/>
                  </a:cxn>
                  <a:cxn ang="0">
                    <a:pos x="47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4"/>
                  </a:cxn>
                  <a:cxn ang="0">
                    <a:pos x="26" y="63"/>
                  </a:cxn>
                  <a:cxn ang="0">
                    <a:pos x="21" y="73"/>
                  </a:cxn>
                  <a:cxn ang="0">
                    <a:pos x="16" y="82"/>
                  </a:cxn>
                  <a:cxn ang="0">
                    <a:pos x="11" y="91"/>
                  </a:cxn>
                  <a:cxn ang="0">
                    <a:pos x="7" y="100"/>
                  </a:cxn>
                  <a:cxn ang="0">
                    <a:pos x="2" y="110"/>
                  </a:cxn>
                  <a:cxn ang="0">
                    <a:pos x="0" y="114"/>
                  </a:cxn>
                  <a:cxn ang="0">
                    <a:pos x="8" y="119"/>
                  </a:cxn>
                  <a:cxn ang="0">
                    <a:pos x="15" y="124"/>
                  </a:cxn>
                  <a:cxn ang="0">
                    <a:pos x="24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4" h="134">
                    <a:moveTo>
                      <a:pt x="33" y="134"/>
                    </a:moveTo>
                    <a:lnTo>
                      <a:pt x="35" y="129"/>
                    </a:lnTo>
                    <a:lnTo>
                      <a:pt x="37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4"/>
                    </a:lnTo>
                    <a:lnTo>
                      <a:pt x="44" y="109"/>
                    </a:lnTo>
                    <a:lnTo>
                      <a:pt x="47" y="104"/>
                    </a:lnTo>
                    <a:lnTo>
                      <a:pt x="49" y="100"/>
                    </a:lnTo>
                    <a:lnTo>
                      <a:pt x="51" y="94"/>
                    </a:lnTo>
                    <a:lnTo>
                      <a:pt x="54" y="90"/>
                    </a:lnTo>
                    <a:lnTo>
                      <a:pt x="56" y="86"/>
                    </a:lnTo>
                    <a:lnTo>
                      <a:pt x="58" y="80"/>
                    </a:lnTo>
                    <a:lnTo>
                      <a:pt x="61" y="76"/>
                    </a:lnTo>
                    <a:lnTo>
                      <a:pt x="63" y="72"/>
                    </a:lnTo>
                    <a:lnTo>
                      <a:pt x="65" y="66"/>
                    </a:lnTo>
                    <a:lnTo>
                      <a:pt x="68" y="62"/>
                    </a:lnTo>
                    <a:lnTo>
                      <a:pt x="70" y="57"/>
                    </a:lnTo>
                    <a:lnTo>
                      <a:pt x="74" y="52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3" y="33"/>
                    </a:lnTo>
                    <a:lnTo>
                      <a:pt x="86" y="29"/>
                    </a:lnTo>
                    <a:lnTo>
                      <a:pt x="89" y="24"/>
                    </a:lnTo>
                    <a:lnTo>
                      <a:pt x="91" y="20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89" y="13"/>
                    </a:lnTo>
                    <a:lnTo>
                      <a:pt x="84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0" y="4"/>
                    </a:lnTo>
                    <a:lnTo>
                      <a:pt x="66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9" y="4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2" y="19"/>
                    </a:lnTo>
                    <a:lnTo>
                      <a:pt x="49" y="23"/>
                    </a:lnTo>
                    <a:lnTo>
                      <a:pt x="47" y="27"/>
                    </a:lnTo>
                    <a:lnTo>
                      <a:pt x="44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7" y="46"/>
                    </a:lnTo>
                    <a:lnTo>
                      <a:pt x="34" y="50"/>
                    </a:lnTo>
                    <a:lnTo>
                      <a:pt x="32" y="54"/>
                    </a:lnTo>
                    <a:lnTo>
                      <a:pt x="28" y="59"/>
                    </a:lnTo>
                    <a:lnTo>
                      <a:pt x="26" y="63"/>
                    </a:lnTo>
                    <a:lnTo>
                      <a:pt x="23" y="67"/>
                    </a:lnTo>
                    <a:lnTo>
                      <a:pt x="21" y="73"/>
                    </a:lnTo>
                    <a:lnTo>
                      <a:pt x="19" y="77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1" y="91"/>
                    </a:lnTo>
                    <a:lnTo>
                      <a:pt x="9" y="96"/>
                    </a:lnTo>
                    <a:lnTo>
                      <a:pt x="7" y="100"/>
                    </a:lnTo>
                    <a:lnTo>
                      <a:pt x="4" y="104"/>
                    </a:lnTo>
                    <a:lnTo>
                      <a:pt x="2" y="11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117"/>
                    </a:lnTo>
                    <a:lnTo>
                      <a:pt x="8" y="119"/>
                    </a:lnTo>
                    <a:lnTo>
                      <a:pt x="11" y="121"/>
                    </a:lnTo>
                    <a:lnTo>
                      <a:pt x="15" y="124"/>
                    </a:lnTo>
                    <a:lnTo>
                      <a:pt x="19" y="127"/>
                    </a:lnTo>
                    <a:lnTo>
                      <a:pt x="24" y="129"/>
                    </a:lnTo>
                    <a:lnTo>
                      <a:pt x="28" y="131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2" name="Freeform 52"/>
              <p:cNvSpPr>
                <a:spLocks/>
              </p:cNvSpPr>
              <p:nvPr/>
            </p:nvSpPr>
            <p:spPr bwMode="auto">
              <a:xfrm>
                <a:off x="1447" y="2357"/>
                <a:ext cx="34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5"/>
                  </a:cxn>
                  <a:cxn ang="0">
                    <a:pos x="27" y="10"/>
                  </a:cxn>
                  <a:cxn ang="0">
                    <a:pos x="25" y="15"/>
                  </a:cxn>
                  <a:cxn ang="0">
                    <a:pos x="23" y="21"/>
                  </a:cxn>
                  <a:cxn ang="0">
                    <a:pos x="21" y="27"/>
                  </a:cxn>
                  <a:cxn ang="0">
                    <a:pos x="19" y="31"/>
                  </a:cxn>
                  <a:cxn ang="0">
                    <a:pos x="17" y="37"/>
                  </a:cxn>
                  <a:cxn ang="0">
                    <a:pos x="14" y="42"/>
                  </a:cxn>
                  <a:cxn ang="0">
                    <a:pos x="12" y="48"/>
                  </a:cxn>
                  <a:cxn ang="0">
                    <a:pos x="10" y="52"/>
                  </a:cxn>
                  <a:cxn ang="0">
                    <a:pos x="8" y="58"/>
                  </a:cxn>
                  <a:cxn ang="0">
                    <a:pos x="7" y="64"/>
                  </a:cxn>
                  <a:cxn ang="0">
                    <a:pos x="5" y="69"/>
                  </a:cxn>
                  <a:cxn ang="0">
                    <a:pos x="3" y="74"/>
                  </a:cxn>
                  <a:cxn ang="0">
                    <a:pos x="2" y="79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8" y="89"/>
                  </a:cxn>
                  <a:cxn ang="0">
                    <a:pos x="11" y="91"/>
                  </a:cxn>
                  <a:cxn ang="0">
                    <a:pos x="15" y="94"/>
                  </a:cxn>
                  <a:cxn ang="0">
                    <a:pos x="20" y="95"/>
                  </a:cxn>
                  <a:cxn ang="0">
                    <a:pos x="25" y="98"/>
                  </a:cxn>
                  <a:cxn ang="0">
                    <a:pos x="29" y="99"/>
                  </a:cxn>
                  <a:cxn ang="0">
                    <a:pos x="33" y="102"/>
                  </a:cxn>
                  <a:cxn ang="0">
                    <a:pos x="38" y="105"/>
                  </a:cxn>
                  <a:cxn ang="0">
                    <a:pos x="38" y="105"/>
                  </a:cxn>
                  <a:cxn ang="0">
                    <a:pos x="40" y="99"/>
                  </a:cxn>
                  <a:cxn ang="0">
                    <a:pos x="41" y="95"/>
                  </a:cxn>
                  <a:cxn ang="0">
                    <a:pos x="43" y="89"/>
                  </a:cxn>
                  <a:cxn ang="0">
                    <a:pos x="44" y="84"/>
                  </a:cxn>
                  <a:cxn ang="0">
                    <a:pos x="46" y="79"/>
                  </a:cxn>
                  <a:cxn ang="0">
                    <a:pos x="48" y="74"/>
                  </a:cxn>
                  <a:cxn ang="0">
                    <a:pos x="50" y="68"/>
                  </a:cxn>
                  <a:cxn ang="0">
                    <a:pos x="51" y="64"/>
                  </a:cxn>
                  <a:cxn ang="0">
                    <a:pos x="53" y="58"/>
                  </a:cxn>
                  <a:cxn ang="0">
                    <a:pos x="55" y="52"/>
                  </a:cxn>
                  <a:cxn ang="0">
                    <a:pos x="57" y="47"/>
                  </a:cxn>
                  <a:cxn ang="0">
                    <a:pos x="59" y="42"/>
                  </a:cxn>
                  <a:cxn ang="0">
                    <a:pos x="62" y="37"/>
                  </a:cxn>
                  <a:cxn ang="0">
                    <a:pos x="64" y="31"/>
                  </a:cxn>
                  <a:cxn ang="0">
                    <a:pos x="66" y="25"/>
                  </a:cxn>
                  <a:cxn ang="0">
                    <a:pos x="68" y="21"/>
                  </a:cxn>
                  <a:cxn ang="0">
                    <a:pos x="70" y="15"/>
                  </a:cxn>
                  <a:cxn ang="0">
                    <a:pos x="70" y="15"/>
                  </a:cxn>
                  <a:cxn ang="0">
                    <a:pos x="65" y="14"/>
                  </a:cxn>
                  <a:cxn ang="0">
                    <a:pos x="61" y="11"/>
                  </a:cxn>
                  <a:cxn ang="0">
                    <a:pos x="55" y="10"/>
                  </a:cxn>
                  <a:cxn ang="0">
                    <a:pos x="51" y="8"/>
                  </a:cxn>
                  <a:cxn ang="0">
                    <a:pos x="47" y="5"/>
                  </a:cxn>
                  <a:cxn ang="0">
                    <a:pos x="43" y="4"/>
                  </a:cxn>
                  <a:cxn ang="0">
                    <a:pos x="39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70" h="105">
                    <a:moveTo>
                      <a:pt x="31" y="0"/>
                    </a:moveTo>
                    <a:lnTo>
                      <a:pt x="29" y="5"/>
                    </a:lnTo>
                    <a:lnTo>
                      <a:pt x="27" y="10"/>
                    </a:lnTo>
                    <a:lnTo>
                      <a:pt x="25" y="15"/>
                    </a:lnTo>
                    <a:lnTo>
                      <a:pt x="23" y="21"/>
                    </a:lnTo>
                    <a:lnTo>
                      <a:pt x="21" y="27"/>
                    </a:lnTo>
                    <a:lnTo>
                      <a:pt x="19" y="31"/>
                    </a:lnTo>
                    <a:lnTo>
                      <a:pt x="17" y="37"/>
                    </a:lnTo>
                    <a:lnTo>
                      <a:pt x="14" y="42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8" y="58"/>
                    </a:lnTo>
                    <a:lnTo>
                      <a:pt x="7" y="64"/>
                    </a:lnTo>
                    <a:lnTo>
                      <a:pt x="5" y="69"/>
                    </a:lnTo>
                    <a:lnTo>
                      <a:pt x="3" y="74"/>
                    </a:lnTo>
                    <a:lnTo>
                      <a:pt x="2" y="79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8" y="89"/>
                    </a:lnTo>
                    <a:lnTo>
                      <a:pt x="11" y="91"/>
                    </a:lnTo>
                    <a:lnTo>
                      <a:pt x="15" y="94"/>
                    </a:lnTo>
                    <a:lnTo>
                      <a:pt x="20" y="95"/>
                    </a:lnTo>
                    <a:lnTo>
                      <a:pt x="25" y="98"/>
                    </a:lnTo>
                    <a:lnTo>
                      <a:pt x="29" y="99"/>
                    </a:lnTo>
                    <a:lnTo>
                      <a:pt x="33" y="102"/>
                    </a:lnTo>
                    <a:lnTo>
                      <a:pt x="38" y="105"/>
                    </a:lnTo>
                    <a:lnTo>
                      <a:pt x="38" y="105"/>
                    </a:lnTo>
                    <a:lnTo>
                      <a:pt x="40" y="99"/>
                    </a:lnTo>
                    <a:lnTo>
                      <a:pt x="41" y="95"/>
                    </a:lnTo>
                    <a:lnTo>
                      <a:pt x="43" y="89"/>
                    </a:lnTo>
                    <a:lnTo>
                      <a:pt x="44" y="84"/>
                    </a:lnTo>
                    <a:lnTo>
                      <a:pt x="46" y="79"/>
                    </a:lnTo>
                    <a:lnTo>
                      <a:pt x="48" y="74"/>
                    </a:lnTo>
                    <a:lnTo>
                      <a:pt x="50" y="68"/>
                    </a:lnTo>
                    <a:lnTo>
                      <a:pt x="51" y="64"/>
                    </a:lnTo>
                    <a:lnTo>
                      <a:pt x="53" y="58"/>
                    </a:lnTo>
                    <a:lnTo>
                      <a:pt x="55" y="52"/>
                    </a:lnTo>
                    <a:lnTo>
                      <a:pt x="57" y="47"/>
                    </a:lnTo>
                    <a:lnTo>
                      <a:pt x="59" y="42"/>
                    </a:lnTo>
                    <a:lnTo>
                      <a:pt x="62" y="37"/>
                    </a:lnTo>
                    <a:lnTo>
                      <a:pt x="64" y="31"/>
                    </a:lnTo>
                    <a:lnTo>
                      <a:pt x="66" y="25"/>
                    </a:lnTo>
                    <a:lnTo>
                      <a:pt x="68" y="21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5" y="10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3" y="4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3" name="Freeform 53"/>
              <p:cNvSpPr>
                <a:spLocks/>
              </p:cNvSpPr>
              <p:nvPr/>
            </p:nvSpPr>
            <p:spPr bwMode="auto">
              <a:xfrm>
                <a:off x="1421" y="2417"/>
                <a:ext cx="31" cy="3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9" y="6"/>
                  </a:cxn>
                  <a:cxn ang="0">
                    <a:pos x="18" y="12"/>
                  </a:cxn>
                  <a:cxn ang="0">
                    <a:pos x="16" y="19"/>
                  </a:cxn>
                  <a:cxn ang="0">
                    <a:pos x="15" y="25"/>
                  </a:cxn>
                  <a:cxn ang="0">
                    <a:pos x="13" y="30"/>
                  </a:cxn>
                  <a:cxn ang="0">
                    <a:pos x="12" y="37"/>
                  </a:cxn>
                  <a:cxn ang="0">
                    <a:pos x="10" y="43"/>
                  </a:cxn>
                  <a:cxn ang="0">
                    <a:pos x="9" y="49"/>
                  </a:cxn>
                  <a:cxn ang="0">
                    <a:pos x="8" y="55"/>
                  </a:cxn>
                  <a:cxn ang="0">
                    <a:pos x="7" y="59"/>
                  </a:cxn>
                  <a:cxn ang="0">
                    <a:pos x="5" y="65"/>
                  </a:cxn>
                  <a:cxn ang="0">
                    <a:pos x="4" y="70"/>
                  </a:cxn>
                  <a:cxn ang="0">
                    <a:pos x="3" y="74"/>
                  </a:cxn>
                  <a:cxn ang="0">
                    <a:pos x="2" y="80"/>
                  </a:cxn>
                  <a:cxn ang="0">
                    <a:pos x="1" y="84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4" y="90"/>
                  </a:cxn>
                  <a:cxn ang="0">
                    <a:pos x="8" y="93"/>
                  </a:cxn>
                  <a:cxn ang="0">
                    <a:pos x="12" y="94"/>
                  </a:cxn>
                  <a:cxn ang="0">
                    <a:pos x="17" y="96"/>
                  </a:cxn>
                  <a:cxn ang="0">
                    <a:pos x="21" y="97"/>
                  </a:cxn>
                  <a:cxn ang="0">
                    <a:pos x="26" y="99"/>
                  </a:cxn>
                  <a:cxn ang="0">
                    <a:pos x="30" y="102"/>
                  </a:cxn>
                  <a:cxn ang="0">
                    <a:pos x="35" y="103"/>
                  </a:cxn>
                  <a:cxn ang="0">
                    <a:pos x="39" y="104"/>
                  </a:cxn>
                  <a:cxn ang="0">
                    <a:pos x="39" y="104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3" y="90"/>
                  </a:cxn>
                  <a:cxn ang="0">
                    <a:pos x="44" y="84"/>
                  </a:cxn>
                  <a:cxn ang="0">
                    <a:pos x="45" y="80"/>
                  </a:cxn>
                  <a:cxn ang="0">
                    <a:pos x="46" y="74"/>
                  </a:cxn>
                  <a:cxn ang="0">
                    <a:pos x="48" y="69"/>
                  </a:cxn>
                  <a:cxn ang="0">
                    <a:pos x="49" y="63"/>
                  </a:cxn>
                  <a:cxn ang="0">
                    <a:pos x="50" y="57"/>
                  </a:cxn>
                  <a:cxn ang="0">
                    <a:pos x="52" y="53"/>
                  </a:cxn>
                  <a:cxn ang="0">
                    <a:pos x="53" y="46"/>
                  </a:cxn>
                  <a:cxn ang="0">
                    <a:pos x="55" y="40"/>
                  </a:cxn>
                  <a:cxn ang="0">
                    <a:pos x="56" y="35"/>
                  </a:cxn>
                  <a:cxn ang="0">
                    <a:pos x="58" y="29"/>
                  </a:cxn>
                  <a:cxn ang="0">
                    <a:pos x="59" y="23"/>
                  </a:cxn>
                  <a:cxn ang="0">
                    <a:pos x="61" y="17"/>
                  </a:cxn>
                  <a:cxn ang="0">
                    <a:pos x="61" y="17"/>
                  </a:cxn>
                  <a:cxn ang="0">
                    <a:pos x="56" y="15"/>
                  </a:cxn>
                  <a:cxn ang="0">
                    <a:pos x="52" y="13"/>
                  </a:cxn>
                  <a:cxn ang="0">
                    <a:pos x="47" y="12"/>
                  </a:cxn>
                  <a:cxn ang="0">
                    <a:pos x="43" y="9"/>
                  </a:cxn>
                  <a:cxn ang="0">
                    <a:pos x="39" y="7"/>
                  </a:cxn>
                  <a:cxn ang="0">
                    <a:pos x="34" y="6"/>
                  </a:cxn>
                  <a:cxn ang="0">
                    <a:pos x="30" y="3"/>
                  </a:cxn>
                  <a:cxn ang="0">
                    <a:pos x="26" y="2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61" h="104">
                    <a:moveTo>
                      <a:pt x="21" y="0"/>
                    </a:moveTo>
                    <a:lnTo>
                      <a:pt x="19" y="6"/>
                    </a:lnTo>
                    <a:lnTo>
                      <a:pt x="18" y="12"/>
                    </a:lnTo>
                    <a:lnTo>
                      <a:pt x="16" y="19"/>
                    </a:lnTo>
                    <a:lnTo>
                      <a:pt x="15" y="25"/>
                    </a:lnTo>
                    <a:lnTo>
                      <a:pt x="13" y="30"/>
                    </a:lnTo>
                    <a:lnTo>
                      <a:pt x="12" y="37"/>
                    </a:lnTo>
                    <a:lnTo>
                      <a:pt x="10" y="43"/>
                    </a:lnTo>
                    <a:lnTo>
                      <a:pt x="9" y="49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5" y="65"/>
                    </a:lnTo>
                    <a:lnTo>
                      <a:pt x="4" y="70"/>
                    </a:lnTo>
                    <a:lnTo>
                      <a:pt x="3" y="74"/>
                    </a:lnTo>
                    <a:lnTo>
                      <a:pt x="2" y="80"/>
                    </a:lnTo>
                    <a:lnTo>
                      <a:pt x="1" y="84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4" y="90"/>
                    </a:lnTo>
                    <a:lnTo>
                      <a:pt x="8" y="93"/>
                    </a:lnTo>
                    <a:lnTo>
                      <a:pt x="12" y="94"/>
                    </a:lnTo>
                    <a:lnTo>
                      <a:pt x="17" y="96"/>
                    </a:lnTo>
                    <a:lnTo>
                      <a:pt x="21" y="97"/>
                    </a:lnTo>
                    <a:lnTo>
                      <a:pt x="26" y="99"/>
                    </a:lnTo>
                    <a:lnTo>
                      <a:pt x="30" y="102"/>
                    </a:lnTo>
                    <a:lnTo>
                      <a:pt x="35" y="103"/>
                    </a:lnTo>
                    <a:lnTo>
                      <a:pt x="39" y="104"/>
                    </a:lnTo>
                    <a:lnTo>
                      <a:pt x="39" y="104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3" y="90"/>
                    </a:lnTo>
                    <a:lnTo>
                      <a:pt x="44" y="84"/>
                    </a:lnTo>
                    <a:lnTo>
                      <a:pt x="45" y="80"/>
                    </a:lnTo>
                    <a:lnTo>
                      <a:pt x="46" y="74"/>
                    </a:lnTo>
                    <a:lnTo>
                      <a:pt x="48" y="69"/>
                    </a:lnTo>
                    <a:lnTo>
                      <a:pt x="49" y="63"/>
                    </a:lnTo>
                    <a:lnTo>
                      <a:pt x="50" y="57"/>
                    </a:lnTo>
                    <a:lnTo>
                      <a:pt x="52" y="53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6" y="35"/>
                    </a:lnTo>
                    <a:lnTo>
                      <a:pt x="58" y="29"/>
                    </a:lnTo>
                    <a:lnTo>
                      <a:pt x="59" y="23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56" y="15"/>
                    </a:lnTo>
                    <a:lnTo>
                      <a:pt x="52" y="13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9" y="7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5" name="Group 54"/>
            <p:cNvGrpSpPr>
              <a:grpSpLocks noChangeAspect="1"/>
            </p:cNvGrpSpPr>
            <p:nvPr/>
          </p:nvGrpSpPr>
          <p:grpSpPr bwMode="auto">
            <a:xfrm>
              <a:off x="5126" y="3750"/>
              <a:ext cx="262" cy="191"/>
              <a:chOff x="1247" y="2160"/>
              <a:chExt cx="415" cy="374"/>
            </a:xfrm>
          </p:grpSpPr>
          <p:sp>
            <p:nvSpPr>
              <p:cNvPr id="3614775" name="AutoShape 55"/>
              <p:cNvSpPr>
                <a:spLocks noChangeAspect="1" noChangeArrowheads="1" noTextEdit="1"/>
              </p:cNvSpPr>
              <p:nvPr/>
            </p:nvSpPr>
            <p:spPr bwMode="auto">
              <a:xfrm>
                <a:off x="1247" y="2160"/>
                <a:ext cx="415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6" name="Freeform 56"/>
              <p:cNvSpPr>
                <a:spLocks/>
              </p:cNvSpPr>
              <p:nvPr/>
            </p:nvSpPr>
            <p:spPr bwMode="auto">
              <a:xfrm>
                <a:off x="1247" y="2387"/>
                <a:ext cx="95" cy="74"/>
              </a:xfrm>
              <a:custGeom>
                <a:avLst/>
                <a:gdLst/>
                <a:ahLst/>
                <a:cxnLst>
                  <a:cxn ang="0">
                    <a:pos x="179" y="145"/>
                  </a:cxn>
                  <a:cxn ang="0">
                    <a:pos x="164" y="137"/>
                  </a:cxn>
                  <a:cxn ang="0">
                    <a:pos x="149" y="137"/>
                  </a:cxn>
                  <a:cxn ang="0">
                    <a:pos x="135" y="146"/>
                  </a:cxn>
                  <a:cxn ang="0">
                    <a:pos x="127" y="153"/>
                  </a:cxn>
                  <a:cxn ang="0">
                    <a:pos x="119" y="166"/>
                  </a:cxn>
                  <a:cxn ang="0">
                    <a:pos x="110" y="182"/>
                  </a:cxn>
                  <a:cxn ang="0">
                    <a:pos x="98" y="199"/>
                  </a:cxn>
                  <a:cxn ang="0">
                    <a:pos x="86" y="212"/>
                  </a:cxn>
                  <a:cxn ang="0">
                    <a:pos x="74" y="219"/>
                  </a:cxn>
                  <a:cxn ang="0">
                    <a:pos x="61" y="222"/>
                  </a:cxn>
                  <a:cxn ang="0">
                    <a:pos x="49" y="219"/>
                  </a:cxn>
                  <a:cxn ang="0">
                    <a:pos x="38" y="210"/>
                  </a:cxn>
                  <a:cxn ang="0">
                    <a:pos x="27" y="197"/>
                  </a:cxn>
                  <a:cxn ang="0">
                    <a:pos x="17" y="182"/>
                  </a:cxn>
                  <a:cxn ang="0">
                    <a:pos x="10" y="163"/>
                  </a:cxn>
                  <a:cxn ang="0">
                    <a:pos x="4" y="143"/>
                  </a:cxn>
                  <a:cxn ang="0">
                    <a:pos x="1" y="122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2" y="87"/>
                  </a:cxn>
                  <a:cxn ang="0">
                    <a:pos x="6" y="80"/>
                  </a:cxn>
                  <a:cxn ang="0">
                    <a:pos x="11" y="73"/>
                  </a:cxn>
                  <a:cxn ang="0">
                    <a:pos x="18" y="66"/>
                  </a:cxn>
                  <a:cxn ang="0">
                    <a:pos x="27" y="57"/>
                  </a:cxn>
                  <a:cxn ang="0">
                    <a:pos x="37" y="43"/>
                  </a:cxn>
                  <a:cxn ang="0">
                    <a:pos x="48" y="25"/>
                  </a:cxn>
                  <a:cxn ang="0">
                    <a:pos x="60" y="0"/>
                  </a:cxn>
                  <a:cxn ang="0">
                    <a:pos x="59" y="27"/>
                  </a:cxn>
                  <a:cxn ang="0">
                    <a:pos x="48" y="46"/>
                  </a:cxn>
                  <a:cxn ang="0">
                    <a:pos x="39" y="59"/>
                  </a:cxn>
                  <a:cxn ang="0">
                    <a:pos x="31" y="66"/>
                  </a:cxn>
                  <a:cxn ang="0">
                    <a:pos x="25" y="73"/>
                  </a:cxn>
                  <a:cxn ang="0">
                    <a:pos x="20" y="80"/>
                  </a:cxn>
                  <a:cxn ang="0">
                    <a:pos x="18" y="89"/>
                  </a:cxn>
                  <a:cxn ang="0">
                    <a:pos x="18" y="102"/>
                  </a:cxn>
                  <a:cxn ang="0">
                    <a:pos x="20" y="116"/>
                  </a:cxn>
                  <a:cxn ang="0">
                    <a:pos x="25" y="137"/>
                  </a:cxn>
                  <a:cxn ang="0">
                    <a:pos x="32" y="157"/>
                  </a:cxn>
                  <a:cxn ang="0">
                    <a:pos x="41" y="173"/>
                  </a:cxn>
                  <a:cxn ang="0">
                    <a:pos x="52" y="184"/>
                  </a:cxn>
                  <a:cxn ang="0">
                    <a:pos x="63" y="192"/>
                  </a:cxn>
                  <a:cxn ang="0">
                    <a:pos x="77" y="192"/>
                  </a:cxn>
                  <a:cxn ang="0">
                    <a:pos x="88" y="186"/>
                  </a:cxn>
                  <a:cxn ang="0">
                    <a:pos x="101" y="172"/>
                  </a:cxn>
                  <a:cxn ang="0">
                    <a:pos x="113" y="156"/>
                  </a:cxn>
                  <a:cxn ang="0">
                    <a:pos x="122" y="140"/>
                  </a:cxn>
                  <a:cxn ang="0">
                    <a:pos x="132" y="130"/>
                  </a:cxn>
                  <a:cxn ang="0">
                    <a:pos x="142" y="123"/>
                  </a:cxn>
                  <a:cxn ang="0">
                    <a:pos x="156" y="122"/>
                  </a:cxn>
                  <a:cxn ang="0">
                    <a:pos x="170" y="130"/>
                  </a:cxn>
                </a:cxnLst>
                <a:rect l="0" t="0" r="r" b="b"/>
                <a:pathLst>
                  <a:path w="190" h="222">
                    <a:moveTo>
                      <a:pt x="190" y="156"/>
                    </a:moveTo>
                    <a:lnTo>
                      <a:pt x="186" y="152"/>
                    </a:lnTo>
                    <a:lnTo>
                      <a:pt x="182" y="147"/>
                    </a:lnTo>
                    <a:lnTo>
                      <a:pt x="179" y="145"/>
                    </a:lnTo>
                    <a:lnTo>
                      <a:pt x="175" y="142"/>
                    </a:lnTo>
                    <a:lnTo>
                      <a:pt x="171" y="139"/>
                    </a:lnTo>
                    <a:lnTo>
                      <a:pt x="168" y="137"/>
                    </a:lnTo>
                    <a:lnTo>
                      <a:pt x="164" y="137"/>
                    </a:lnTo>
                    <a:lnTo>
                      <a:pt x="160" y="136"/>
                    </a:lnTo>
                    <a:lnTo>
                      <a:pt x="157" y="136"/>
                    </a:lnTo>
                    <a:lnTo>
                      <a:pt x="152" y="137"/>
                    </a:lnTo>
                    <a:lnTo>
                      <a:pt x="149" y="137"/>
                    </a:lnTo>
                    <a:lnTo>
                      <a:pt x="145" y="139"/>
                    </a:lnTo>
                    <a:lnTo>
                      <a:pt x="142" y="140"/>
                    </a:lnTo>
                    <a:lnTo>
                      <a:pt x="138" y="143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2" y="147"/>
                    </a:lnTo>
                    <a:lnTo>
                      <a:pt x="130" y="150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3" y="159"/>
                    </a:lnTo>
                    <a:lnTo>
                      <a:pt x="121" y="163"/>
                    </a:lnTo>
                    <a:lnTo>
                      <a:pt x="119" y="166"/>
                    </a:lnTo>
                    <a:lnTo>
                      <a:pt x="116" y="170"/>
                    </a:lnTo>
                    <a:lnTo>
                      <a:pt x="114" y="174"/>
                    </a:lnTo>
                    <a:lnTo>
                      <a:pt x="112" y="179"/>
                    </a:lnTo>
                    <a:lnTo>
                      <a:pt x="110" y="182"/>
                    </a:lnTo>
                    <a:lnTo>
                      <a:pt x="106" y="186"/>
                    </a:lnTo>
                    <a:lnTo>
                      <a:pt x="104" y="190"/>
                    </a:lnTo>
                    <a:lnTo>
                      <a:pt x="101" y="194"/>
                    </a:lnTo>
                    <a:lnTo>
                      <a:pt x="98" y="199"/>
                    </a:lnTo>
                    <a:lnTo>
                      <a:pt x="95" y="202"/>
                    </a:lnTo>
                    <a:lnTo>
                      <a:pt x="92" y="206"/>
                    </a:lnTo>
                    <a:lnTo>
                      <a:pt x="89" y="209"/>
                    </a:lnTo>
                    <a:lnTo>
                      <a:pt x="86" y="212"/>
                    </a:lnTo>
                    <a:lnTo>
                      <a:pt x="82" y="214"/>
                    </a:lnTo>
                    <a:lnTo>
                      <a:pt x="78" y="217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71" y="220"/>
                    </a:lnTo>
                    <a:lnTo>
                      <a:pt x="68" y="222"/>
                    </a:lnTo>
                    <a:lnTo>
                      <a:pt x="64" y="222"/>
                    </a:lnTo>
                    <a:lnTo>
                      <a:pt x="61" y="222"/>
                    </a:lnTo>
                    <a:lnTo>
                      <a:pt x="58" y="222"/>
                    </a:lnTo>
                    <a:lnTo>
                      <a:pt x="55" y="220"/>
                    </a:lnTo>
                    <a:lnTo>
                      <a:pt x="52" y="220"/>
                    </a:lnTo>
                    <a:lnTo>
                      <a:pt x="49" y="219"/>
                    </a:lnTo>
                    <a:lnTo>
                      <a:pt x="46" y="217"/>
                    </a:lnTo>
                    <a:lnTo>
                      <a:pt x="43" y="214"/>
                    </a:lnTo>
                    <a:lnTo>
                      <a:pt x="40" y="213"/>
                    </a:lnTo>
                    <a:lnTo>
                      <a:pt x="38" y="210"/>
                    </a:lnTo>
                    <a:lnTo>
                      <a:pt x="35" y="207"/>
                    </a:lnTo>
                    <a:lnTo>
                      <a:pt x="32" y="204"/>
                    </a:lnTo>
                    <a:lnTo>
                      <a:pt x="30" y="202"/>
                    </a:lnTo>
                    <a:lnTo>
                      <a:pt x="27" y="197"/>
                    </a:lnTo>
                    <a:lnTo>
                      <a:pt x="25" y="194"/>
                    </a:lnTo>
                    <a:lnTo>
                      <a:pt x="23" y="190"/>
                    </a:lnTo>
                    <a:lnTo>
                      <a:pt x="19" y="186"/>
                    </a:lnTo>
                    <a:lnTo>
                      <a:pt x="17" y="182"/>
                    </a:lnTo>
                    <a:lnTo>
                      <a:pt x="15" y="177"/>
                    </a:lnTo>
                    <a:lnTo>
                      <a:pt x="13" y="173"/>
                    </a:lnTo>
                    <a:lnTo>
                      <a:pt x="12" y="169"/>
                    </a:lnTo>
                    <a:lnTo>
                      <a:pt x="10" y="163"/>
                    </a:lnTo>
                    <a:lnTo>
                      <a:pt x="8" y="159"/>
                    </a:lnTo>
                    <a:lnTo>
                      <a:pt x="7" y="153"/>
                    </a:lnTo>
                    <a:lnTo>
                      <a:pt x="6" y="149"/>
                    </a:lnTo>
                    <a:lnTo>
                      <a:pt x="4" y="143"/>
                    </a:lnTo>
                    <a:lnTo>
                      <a:pt x="3" y="137"/>
                    </a:lnTo>
                    <a:lnTo>
                      <a:pt x="2" y="132"/>
                    </a:lnTo>
                    <a:lnTo>
                      <a:pt x="2" y="12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3" y="85"/>
                    </a:lnTo>
                    <a:lnTo>
                      <a:pt x="4" y="83"/>
                    </a:lnTo>
                    <a:lnTo>
                      <a:pt x="5" y="82"/>
                    </a:lnTo>
                    <a:lnTo>
                      <a:pt x="6" y="80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1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3" y="62"/>
                    </a:lnTo>
                    <a:lnTo>
                      <a:pt x="25" y="59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4" y="47"/>
                    </a:lnTo>
                    <a:lnTo>
                      <a:pt x="37" y="43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5" y="30"/>
                    </a:lnTo>
                    <a:lnTo>
                      <a:pt x="48" y="25"/>
                    </a:lnTo>
                    <a:lnTo>
                      <a:pt x="51" y="19"/>
                    </a:lnTo>
                    <a:lnTo>
                      <a:pt x="54" y="13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70" y="9"/>
                    </a:lnTo>
                    <a:lnTo>
                      <a:pt x="67" y="16"/>
                    </a:lnTo>
                    <a:lnTo>
                      <a:pt x="62" y="22"/>
                    </a:lnTo>
                    <a:lnTo>
                      <a:pt x="59" y="27"/>
                    </a:lnTo>
                    <a:lnTo>
                      <a:pt x="57" y="33"/>
                    </a:lnTo>
                    <a:lnTo>
                      <a:pt x="54" y="37"/>
                    </a:lnTo>
                    <a:lnTo>
                      <a:pt x="51" y="42"/>
                    </a:lnTo>
                    <a:lnTo>
                      <a:pt x="48" y="46"/>
                    </a:lnTo>
                    <a:lnTo>
                      <a:pt x="46" y="49"/>
                    </a:lnTo>
                    <a:lnTo>
                      <a:pt x="43" y="53"/>
                    </a:lnTo>
                    <a:lnTo>
                      <a:pt x="41" y="56"/>
                    </a:lnTo>
                    <a:lnTo>
                      <a:pt x="39" y="59"/>
                    </a:lnTo>
                    <a:lnTo>
                      <a:pt x="37" y="60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2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3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2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92"/>
                    </a:lnTo>
                    <a:lnTo>
                      <a:pt x="18" y="95"/>
                    </a:lnTo>
                    <a:lnTo>
                      <a:pt x="18" y="97"/>
                    </a:lnTo>
                    <a:lnTo>
                      <a:pt x="18" y="102"/>
                    </a:lnTo>
                    <a:lnTo>
                      <a:pt x="18" y="105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20" y="116"/>
                    </a:lnTo>
                    <a:lnTo>
                      <a:pt x="20" y="122"/>
                    </a:lnTo>
                    <a:lnTo>
                      <a:pt x="23" y="126"/>
                    </a:lnTo>
                    <a:lnTo>
                      <a:pt x="24" y="132"/>
                    </a:lnTo>
                    <a:lnTo>
                      <a:pt x="25" y="137"/>
                    </a:lnTo>
                    <a:lnTo>
                      <a:pt x="27" y="143"/>
                    </a:lnTo>
                    <a:lnTo>
                      <a:pt x="28" y="147"/>
                    </a:lnTo>
                    <a:lnTo>
                      <a:pt x="30" y="152"/>
                    </a:lnTo>
                    <a:lnTo>
                      <a:pt x="32" y="157"/>
                    </a:lnTo>
                    <a:lnTo>
                      <a:pt x="34" y="162"/>
                    </a:lnTo>
                    <a:lnTo>
                      <a:pt x="36" y="166"/>
                    </a:lnTo>
                    <a:lnTo>
                      <a:pt x="39" y="169"/>
                    </a:lnTo>
                    <a:lnTo>
                      <a:pt x="41" y="173"/>
                    </a:lnTo>
                    <a:lnTo>
                      <a:pt x="44" y="176"/>
                    </a:lnTo>
                    <a:lnTo>
                      <a:pt x="46" y="180"/>
                    </a:lnTo>
                    <a:lnTo>
                      <a:pt x="49" y="183"/>
                    </a:lnTo>
                    <a:lnTo>
                      <a:pt x="52" y="184"/>
                    </a:lnTo>
                    <a:lnTo>
                      <a:pt x="55" y="187"/>
                    </a:lnTo>
                    <a:lnTo>
                      <a:pt x="57" y="189"/>
                    </a:lnTo>
                    <a:lnTo>
                      <a:pt x="60" y="190"/>
                    </a:lnTo>
                    <a:lnTo>
                      <a:pt x="63" y="192"/>
                    </a:lnTo>
                    <a:lnTo>
                      <a:pt x="67" y="193"/>
                    </a:lnTo>
                    <a:lnTo>
                      <a:pt x="71" y="193"/>
                    </a:lnTo>
                    <a:lnTo>
                      <a:pt x="74" y="193"/>
                    </a:lnTo>
                    <a:lnTo>
                      <a:pt x="77" y="192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4" y="189"/>
                    </a:lnTo>
                    <a:lnTo>
                      <a:pt x="88" y="186"/>
                    </a:lnTo>
                    <a:lnTo>
                      <a:pt x="92" y="183"/>
                    </a:lnTo>
                    <a:lnTo>
                      <a:pt x="95" y="179"/>
                    </a:lnTo>
                    <a:lnTo>
                      <a:pt x="98" y="176"/>
                    </a:lnTo>
                    <a:lnTo>
                      <a:pt x="101" y="172"/>
                    </a:lnTo>
                    <a:lnTo>
                      <a:pt x="104" y="167"/>
                    </a:lnTo>
                    <a:lnTo>
                      <a:pt x="107" y="163"/>
                    </a:lnTo>
                    <a:lnTo>
                      <a:pt x="110" y="160"/>
                    </a:lnTo>
                    <a:lnTo>
                      <a:pt x="113" y="156"/>
                    </a:lnTo>
                    <a:lnTo>
                      <a:pt x="115" y="152"/>
                    </a:lnTo>
                    <a:lnTo>
                      <a:pt x="117" y="147"/>
                    </a:lnTo>
                    <a:lnTo>
                      <a:pt x="120" y="145"/>
                    </a:lnTo>
                    <a:lnTo>
                      <a:pt x="122" y="140"/>
                    </a:lnTo>
                    <a:lnTo>
                      <a:pt x="124" y="137"/>
                    </a:lnTo>
                    <a:lnTo>
                      <a:pt x="127" y="135"/>
                    </a:lnTo>
                    <a:lnTo>
                      <a:pt x="129" y="132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5" y="127"/>
                    </a:lnTo>
                    <a:lnTo>
                      <a:pt x="138" y="125"/>
                    </a:lnTo>
                    <a:lnTo>
                      <a:pt x="142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2" y="122"/>
                    </a:lnTo>
                    <a:lnTo>
                      <a:pt x="156" y="122"/>
                    </a:lnTo>
                    <a:lnTo>
                      <a:pt x="160" y="123"/>
                    </a:lnTo>
                    <a:lnTo>
                      <a:pt x="163" y="125"/>
                    </a:lnTo>
                    <a:lnTo>
                      <a:pt x="167" y="127"/>
                    </a:lnTo>
                    <a:lnTo>
                      <a:pt x="170" y="130"/>
                    </a:lnTo>
                    <a:lnTo>
                      <a:pt x="174" y="133"/>
                    </a:lnTo>
                    <a:lnTo>
                      <a:pt x="178" y="139"/>
                    </a:lnTo>
                    <a:lnTo>
                      <a:pt x="190" y="156"/>
                    </a:lnTo>
                    <a:close/>
                  </a:path>
                </a:pathLst>
              </a:custGeom>
              <a:solidFill>
                <a:srgbClr val="536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7" name="Freeform 57"/>
              <p:cNvSpPr>
                <a:spLocks/>
              </p:cNvSpPr>
              <p:nvPr/>
            </p:nvSpPr>
            <p:spPr bwMode="auto">
              <a:xfrm>
                <a:off x="1247" y="2387"/>
                <a:ext cx="95" cy="74"/>
              </a:xfrm>
              <a:custGeom>
                <a:avLst/>
                <a:gdLst/>
                <a:ahLst/>
                <a:cxnLst>
                  <a:cxn ang="0">
                    <a:pos x="179" y="145"/>
                  </a:cxn>
                  <a:cxn ang="0">
                    <a:pos x="164" y="137"/>
                  </a:cxn>
                  <a:cxn ang="0">
                    <a:pos x="149" y="137"/>
                  </a:cxn>
                  <a:cxn ang="0">
                    <a:pos x="135" y="146"/>
                  </a:cxn>
                  <a:cxn ang="0">
                    <a:pos x="127" y="153"/>
                  </a:cxn>
                  <a:cxn ang="0">
                    <a:pos x="119" y="166"/>
                  </a:cxn>
                  <a:cxn ang="0">
                    <a:pos x="110" y="182"/>
                  </a:cxn>
                  <a:cxn ang="0">
                    <a:pos x="98" y="199"/>
                  </a:cxn>
                  <a:cxn ang="0">
                    <a:pos x="86" y="212"/>
                  </a:cxn>
                  <a:cxn ang="0">
                    <a:pos x="74" y="219"/>
                  </a:cxn>
                  <a:cxn ang="0">
                    <a:pos x="61" y="222"/>
                  </a:cxn>
                  <a:cxn ang="0">
                    <a:pos x="49" y="219"/>
                  </a:cxn>
                  <a:cxn ang="0">
                    <a:pos x="38" y="210"/>
                  </a:cxn>
                  <a:cxn ang="0">
                    <a:pos x="27" y="197"/>
                  </a:cxn>
                  <a:cxn ang="0">
                    <a:pos x="17" y="182"/>
                  </a:cxn>
                  <a:cxn ang="0">
                    <a:pos x="10" y="163"/>
                  </a:cxn>
                  <a:cxn ang="0">
                    <a:pos x="4" y="143"/>
                  </a:cxn>
                  <a:cxn ang="0">
                    <a:pos x="1" y="122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2" y="87"/>
                  </a:cxn>
                  <a:cxn ang="0">
                    <a:pos x="6" y="80"/>
                  </a:cxn>
                  <a:cxn ang="0">
                    <a:pos x="11" y="73"/>
                  </a:cxn>
                  <a:cxn ang="0">
                    <a:pos x="18" y="66"/>
                  </a:cxn>
                  <a:cxn ang="0">
                    <a:pos x="27" y="57"/>
                  </a:cxn>
                  <a:cxn ang="0">
                    <a:pos x="37" y="43"/>
                  </a:cxn>
                  <a:cxn ang="0">
                    <a:pos x="48" y="25"/>
                  </a:cxn>
                  <a:cxn ang="0">
                    <a:pos x="60" y="0"/>
                  </a:cxn>
                  <a:cxn ang="0">
                    <a:pos x="59" y="27"/>
                  </a:cxn>
                  <a:cxn ang="0">
                    <a:pos x="48" y="46"/>
                  </a:cxn>
                  <a:cxn ang="0">
                    <a:pos x="39" y="59"/>
                  </a:cxn>
                  <a:cxn ang="0">
                    <a:pos x="31" y="66"/>
                  </a:cxn>
                  <a:cxn ang="0">
                    <a:pos x="25" y="73"/>
                  </a:cxn>
                  <a:cxn ang="0">
                    <a:pos x="20" y="80"/>
                  </a:cxn>
                  <a:cxn ang="0">
                    <a:pos x="18" y="89"/>
                  </a:cxn>
                  <a:cxn ang="0">
                    <a:pos x="18" y="102"/>
                  </a:cxn>
                  <a:cxn ang="0">
                    <a:pos x="20" y="116"/>
                  </a:cxn>
                  <a:cxn ang="0">
                    <a:pos x="25" y="137"/>
                  </a:cxn>
                  <a:cxn ang="0">
                    <a:pos x="32" y="157"/>
                  </a:cxn>
                  <a:cxn ang="0">
                    <a:pos x="41" y="173"/>
                  </a:cxn>
                  <a:cxn ang="0">
                    <a:pos x="52" y="184"/>
                  </a:cxn>
                  <a:cxn ang="0">
                    <a:pos x="63" y="192"/>
                  </a:cxn>
                  <a:cxn ang="0">
                    <a:pos x="77" y="192"/>
                  </a:cxn>
                  <a:cxn ang="0">
                    <a:pos x="88" y="186"/>
                  </a:cxn>
                  <a:cxn ang="0">
                    <a:pos x="101" y="172"/>
                  </a:cxn>
                  <a:cxn ang="0">
                    <a:pos x="113" y="156"/>
                  </a:cxn>
                  <a:cxn ang="0">
                    <a:pos x="122" y="140"/>
                  </a:cxn>
                  <a:cxn ang="0">
                    <a:pos x="132" y="130"/>
                  </a:cxn>
                  <a:cxn ang="0">
                    <a:pos x="142" y="123"/>
                  </a:cxn>
                  <a:cxn ang="0">
                    <a:pos x="156" y="122"/>
                  </a:cxn>
                  <a:cxn ang="0">
                    <a:pos x="170" y="130"/>
                  </a:cxn>
                  <a:cxn ang="0">
                    <a:pos x="190" y="156"/>
                  </a:cxn>
                </a:cxnLst>
                <a:rect l="0" t="0" r="r" b="b"/>
                <a:pathLst>
                  <a:path w="190" h="222">
                    <a:moveTo>
                      <a:pt x="190" y="156"/>
                    </a:moveTo>
                    <a:lnTo>
                      <a:pt x="186" y="152"/>
                    </a:lnTo>
                    <a:lnTo>
                      <a:pt x="182" y="147"/>
                    </a:lnTo>
                    <a:lnTo>
                      <a:pt x="179" y="145"/>
                    </a:lnTo>
                    <a:lnTo>
                      <a:pt x="175" y="142"/>
                    </a:lnTo>
                    <a:lnTo>
                      <a:pt x="171" y="139"/>
                    </a:lnTo>
                    <a:lnTo>
                      <a:pt x="168" y="137"/>
                    </a:lnTo>
                    <a:lnTo>
                      <a:pt x="164" y="137"/>
                    </a:lnTo>
                    <a:lnTo>
                      <a:pt x="160" y="136"/>
                    </a:lnTo>
                    <a:lnTo>
                      <a:pt x="157" y="136"/>
                    </a:lnTo>
                    <a:lnTo>
                      <a:pt x="152" y="137"/>
                    </a:lnTo>
                    <a:lnTo>
                      <a:pt x="149" y="137"/>
                    </a:lnTo>
                    <a:lnTo>
                      <a:pt x="145" y="139"/>
                    </a:lnTo>
                    <a:lnTo>
                      <a:pt x="142" y="140"/>
                    </a:lnTo>
                    <a:lnTo>
                      <a:pt x="138" y="143"/>
                    </a:lnTo>
                    <a:lnTo>
                      <a:pt x="135" y="146"/>
                    </a:lnTo>
                    <a:lnTo>
                      <a:pt x="135" y="146"/>
                    </a:lnTo>
                    <a:lnTo>
                      <a:pt x="132" y="147"/>
                    </a:lnTo>
                    <a:lnTo>
                      <a:pt x="130" y="150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3" y="159"/>
                    </a:lnTo>
                    <a:lnTo>
                      <a:pt x="121" y="163"/>
                    </a:lnTo>
                    <a:lnTo>
                      <a:pt x="119" y="166"/>
                    </a:lnTo>
                    <a:lnTo>
                      <a:pt x="116" y="170"/>
                    </a:lnTo>
                    <a:lnTo>
                      <a:pt x="114" y="174"/>
                    </a:lnTo>
                    <a:lnTo>
                      <a:pt x="112" y="179"/>
                    </a:lnTo>
                    <a:lnTo>
                      <a:pt x="110" y="182"/>
                    </a:lnTo>
                    <a:lnTo>
                      <a:pt x="106" y="186"/>
                    </a:lnTo>
                    <a:lnTo>
                      <a:pt x="104" y="190"/>
                    </a:lnTo>
                    <a:lnTo>
                      <a:pt x="101" y="194"/>
                    </a:lnTo>
                    <a:lnTo>
                      <a:pt x="98" y="199"/>
                    </a:lnTo>
                    <a:lnTo>
                      <a:pt x="95" y="202"/>
                    </a:lnTo>
                    <a:lnTo>
                      <a:pt x="92" y="206"/>
                    </a:lnTo>
                    <a:lnTo>
                      <a:pt x="89" y="209"/>
                    </a:lnTo>
                    <a:lnTo>
                      <a:pt x="86" y="212"/>
                    </a:lnTo>
                    <a:lnTo>
                      <a:pt x="82" y="214"/>
                    </a:lnTo>
                    <a:lnTo>
                      <a:pt x="78" y="217"/>
                    </a:lnTo>
                    <a:lnTo>
                      <a:pt x="74" y="219"/>
                    </a:lnTo>
                    <a:lnTo>
                      <a:pt x="74" y="219"/>
                    </a:lnTo>
                    <a:lnTo>
                      <a:pt x="71" y="220"/>
                    </a:lnTo>
                    <a:lnTo>
                      <a:pt x="68" y="222"/>
                    </a:lnTo>
                    <a:lnTo>
                      <a:pt x="64" y="222"/>
                    </a:lnTo>
                    <a:lnTo>
                      <a:pt x="61" y="222"/>
                    </a:lnTo>
                    <a:lnTo>
                      <a:pt x="58" y="222"/>
                    </a:lnTo>
                    <a:lnTo>
                      <a:pt x="55" y="220"/>
                    </a:lnTo>
                    <a:lnTo>
                      <a:pt x="52" y="220"/>
                    </a:lnTo>
                    <a:lnTo>
                      <a:pt x="49" y="219"/>
                    </a:lnTo>
                    <a:lnTo>
                      <a:pt x="46" y="217"/>
                    </a:lnTo>
                    <a:lnTo>
                      <a:pt x="43" y="214"/>
                    </a:lnTo>
                    <a:lnTo>
                      <a:pt x="40" y="213"/>
                    </a:lnTo>
                    <a:lnTo>
                      <a:pt x="38" y="210"/>
                    </a:lnTo>
                    <a:lnTo>
                      <a:pt x="35" y="207"/>
                    </a:lnTo>
                    <a:lnTo>
                      <a:pt x="32" y="204"/>
                    </a:lnTo>
                    <a:lnTo>
                      <a:pt x="30" y="202"/>
                    </a:lnTo>
                    <a:lnTo>
                      <a:pt x="27" y="197"/>
                    </a:lnTo>
                    <a:lnTo>
                      <a:pt x="25" y="194"/>
                    </a:lnTo>
                    <a:lnTo>
                      <a:pt x="23" y="190"/>
                    </a:lnTo>
                    <a:lnTo>
                      <a:pt x="19" y="186"/>
                    </a:lnTo>
                    <a:lnTo>
                      <a:pt x="17" y="182"/>
                    </a:lnTo>
                    <a:lnTo>
                      <a:pt x="15" y="177"/>
                    </a:lnTo>
                    <a:lnTo>
                      <a:pt x="13" y="173"/>
                    </a:lnTo>
                    <a:lnTo>
                      <a:pt x="12" y="169"/>
                    </a:lnTo>
                    <a:lnTo>
                      <a:pt x="10" y="163"/>
                    </a:lnTo>
                    <a:lnTo>
                      <a:pt x="8" y="159"/>
                    </a:lnTo>
                    <a:lnTo>
                      <a:pt x="7" y="153"/>
                    </a:lnTo>
                    <a:lnTo>
                      <a:pt x="6" y="149"/>
                    </a:lnTo>
                    <a:lnTo>
                      <a:pt x="4" y="143"/>
                    </a:lnTo>
                    <a:lnTo>
                      <a:pt x="3" y="137"/>
                    </a:lnTo>
                    <a:lnTo>
                      <a:pt x="2" y="132"/>
                    </a:lnTo>
                    <a:lnTo>
                      <a:pt x="2" y="126"/>
                    </a:lnTo>
                    <a:lnTo>
                      <a:pt x="1" y="122"/>
                    </a:lnTo>
                    <a:lnTo>
                      <a:pt x="1" y="122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9"/>
                    </a:lnTo>
                    <a:lnTo>
                      <a:pt x="0" y="96"/>
                    </a:lnTo>
                    <a:lnTo>
                      <a:pt x="1" y="93"/>
                    </a:lnTo>
                    <a:lnTo>
                      <a:pt x="1" y="92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3" y="85"/>
                    </a:lnTo>
                    <a:lnTo>
                      <a:pt x="4" y="83"/>
                    </a:lnTo>
                    <a:lnTo>
                      <a:pt x="5" y="82"/>
                    </a:lnTo>
                    <a:lnTo>
                      <a:pt x="6" y="80"/>
                    </a:lnTo>
                    <a:lnTo>
                      <a:pt x="7" y="79"/>
                    </a:lnTo>
                    <a:lnTo>
                      <a:pt x="8" y="77"/>
                    </a:lnTo>
                    <a:lnTo>
                      <a:pt x="10" y="75"/>
                    </a:lnTo>
                    <a:lnTo>
                      <a:pt x="11" y="73"/>
                    </a:lnTo>
                    <a:lnTo>
                      <a:pt x="13" y="72"/>
                    </a:lnTo>
                    <a:lnTo>
                      <a:pt x="14" y="70"/>
                    </a:lnTo>
                    <a:lnTo>
                      <a:pt x="16" y="69"/>
                    </a:lnTo>
                    <a:lnTo>
                      <a:pt x="18" y="66"/>
                    </a:lnTo>
                    <a:lnTo>
                      <a:pt x="20" y="65"/>
                    </a:lnTo>
                    <a:lnTo>
                      <a:pt x="23" y="62"/>
                    </a:lnTo>
                    <a:lnTo>
                      <a:pt x="25" y="59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4" y="47"/>
                    </a:lnTo>
                    <a:lnTo>
                      <a:pt x="37" y="43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5" y="30"/>
                    </a:lnTo>
                    <a:lnTo>
                      <a:pt x="48" y="25"/>
                    </a:lnTo>
                    <a:lnTo>
                      <a:pt x="51" y="19"/>
                    </a:lnTo>
                    <a:lnTo>
                      <a:pt x="54" y="13"/>
                    </a:lnTo>
                    <a:lnTo>
                      <a:pt x="57" y="7"/>
                    </a:lnTo>
                    <a:lnTo>
                      <a:pt x="60" y="0"/>
                    </a:lnTo>
                    <a:lnTo>
                      <a:pt x="70" y="9"/>
                    </a:lnTo>
                    <a:lnTo>
                      <a:pt x="67" y="16"/>
                    </a:lnTo>
                    <a:lnTo>
                      <a:pt x="62" y="22"/>
                    </a:lnTo>
                    <a:lnTo>
                      <a:pt x="59" y="27"/>
                    </a:lnTo>
                    <a:lnTo>
                      <a:pt x="57" y="33"/>
                    </a:lnTo>
                    <a:lnTo>
                      <a:pt x="54" y="37"/>
                    </a:lnTo>
                    <a:lnTo>
                      <a:pt x="51" y="42"/>
                    </a:lnTo>
                    <a:lnTo>
                      <a:pt x="48" y="46"/>
                    </a:lnTo>
                    <a:lnTo>
                      <a:pt x="46" y="49"/>
                    </a:lnTo>
                    <a:lnTo>
                      <a:pt x="43" y="53"/>
                    </a:lnTo>
                    <a:lnTo>
                      <a:pt x="41" y="56"/>
                    </a:lnTo>
                    <a:lnTo>
                      <a:pt x="39" y="59"/>
                    </a:lnTo>
                    <a:lnTo>
                      <a:pt x="37" y="60"/>
                    </a:lnTo>
                    <a:lnTo>
                      <a:pt x="35" y="63"/>
                    </a:lnTo>
                    <a:lnTo>
                      <a:pt x="33" y="65"/>
                    </a:lnTo>
                    <a:lnTo>
                      <a:pt x="31" y="66"/>
                    </a:lnTo>
                    <a:lnTo>
                      <a:pt x="29" y="69"/>
                    </a:lnTo>
                    <a:lnTo>
                      <a:pt x="28" y="70"/>
                    </a:lnTo>
                    <a:lnTo>
                      <a:pt x="26" y="72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3" y="76"/>
                    </a:lnTo>
                    <a:lnTo>
                      <a:pt x="21" y="77"/>
                    </a:lnTo>
                    <a:lnTo>
                      <a:pt x="20" y="80"/>
                    </a:lnTo>
                    <a:lnTo>
                      <a:pt x="19" y="82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92"/>
                    </a:lnTo>
                    <a:lnTo>
                      <a:pt x="18" y="95"/>
                    </a:lnTo>
                    <a:lnTo>
                      <a:pt x="18" y="97"/>
                    </a:lnTo>
                    <a:lnTo>
                      <a:pt x="18" y="102"/>
                    </a:lnTo>
                    <a:lnTo>
                      <a:pt x="18" y="105"/>
                    </a:lnTo>
                    <a:lnTo>
                      <a:pt x="19" y="110"/>
                    </a:lnTo>
                    <a:lnTo>
                      <a:pt x="19" y="110"/>
                    </a:lnTo>
                    <a:lnTo>
                      <a:pt x="20" y="116"/>
                    </a:lnTo>
                    <a:lnTo>
                      <a:pt x="20" y="122"/>
                    </a:lnTo>
                    <a:lnTo>
                      <a:pt x="23" y="126"/>
                    </a:lnTo>
                    <a:lnTo>
                      <a:pt x="24" y="132"/>
                    </a:lnTo>
                    <a:lnTo>
                      <a:pt x="25" y="137"/>
                    </a:lnTo>
                    <a:lnTo>
                      <a:pt x="27" y="143"/>
                    </a:lnTo>
                    <a:lnTo>
                      <a:pt x="28" y="147"/>
                    </a:lnTo>
                    <a:lnTo>
                      <a:pt x="30" y="152"/>
                    </a:lnTo>
                    <a:lnTo>
                      <a:pt x="32" y="157"/>
                    </a:lnTo>
                    <a:lnTo>
                      <a:pt x="34" y="162"/>
                    </a:lnTo>
                    <a:lnTo>
                      <a:pt x="36" y="166"/>
                    </a:lnTo>
                    <a:lnTo>
                      <a:pt x="39" y="169"/>
                    </a:lnTo>
                    <a:lnTo>
                      <a:pt x="41" y="173"/>
                    </a:lnTo>
                    <a:lnTo>
                      <a:pt x="44" y="176"/>
                    </a:lnTo>
                    <a:lnTo>
                      <a:pt x="46" y="180"/>
                    </a:lnTo>
                    <a:lnTo>
                      <a:pt x="49" y="183"/>
                    </a:lnTo>
                    <a:lnTo>
                      <a:pt x="52" y="184"/>
                    </a:lnTo>
                    <a:lnTo>
                      <a:pt x="55" y="187"/>
                    </a:lnTo>
                    <a:lnTo>
                      <a:pt x="57" y="189"/>
                    </a:lnTo>
                    <a:lnTo>
                      <a:pt x="60" y="190"/>
                    </a:lnTo>
                    <a:lnTo>
                      <a:pt x="63" y="192"/>
                    </a:lnTo>
                    <a:lnTo>
                      <a:pt x="67" y="193"/>
                    </a:lnTo>
                    <a:lnTo>
                      <a:pt x="71" y="193"/>
                    </a:lnTo>
                    <a:lnTo>
                      <a:pt x="74" y="193"/>
                    </a:lnTo>
                    <a:lnTo>
                      <a:pt x="77" y="192"/>
                    </a:lnTo>
                    <a:lnTo>
                      <a:pt x="80" y="190"/>
                    </a:lnTo>
                    <a:lnTo>
                      <a:pt x="80" y="190"/>
                    </a:lnTo>
                    <a:lnTo>
                      <a:pt x="84" y="189"/>
                    </a:lnTo>
                    <a:lnTo>
                      <a:pt x="88" y="186"/>
                    </a:lnTo>
                    <a:lnTo>
                      <a:pt x="92" y="183"/>
                    </a:lnTo>
                    <a:lnTo>
                      <a:pt x="95" y="179"/>
                    </a:lnTo>
                    <a:lnTo>
                      <a:pt x="98" y="176"/>
                    </a:lnTo>
                    <a:lnTo>
                      <a:pt x="101" y="172"/>
                    </a:lnTo>
                    <a:lnTo>
                      <a:pt x="104" y="167"/>
                    </a:lnTo>
                    <a:lnTo>
                      <a:pt x="107" y="163"/>
                    </a:lnTo>
                    <a:lnTo>
                      <a:pt x="110" y="160"/>
                    </a:lnTo>
                    <a:lnTo>
                      <a:pt x="113" y="156"/>
                    </a:lnTo>
                    <a:lnTo>
                      <a:pt x="115" y="152"/>
                    </a:lnTo>
                    <a:lnTo>
                      <a:pt x="117" y="147"/>
                    </a:lnTo>
                    <a:lnTo>
                      <a:pt x="120" y="145"/>
                    </a:lnTo>
                    <a:lnTo>
                      <a:pt x="122" y="140"/>
                    </a:lnTo>
                    <a:lnTo>
                      <a:pt x="124" y="137"/>
                    </a:lnTo>
                    <a:lnTo>
                      <a:pt x="127" y="135"/>
                    </a:lnTo>
                    <a:lnTo>
                      <a:pt x="129" y="132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5" y="127"/>
                    </a:lnTo>
                    <a:lnTo>
                      <a:pt x="138" y="125"/>
                    </a:lnTo>
                    <a:lnTo>
                      <a:pt x="142" y="123"/>
                    </a:lnTo>
                    <a:lnTo>
                      <a:pt x="145" y="122"/>
                    </a:lnTo>
                    <a:lnTo>
                      <a:pt x="148" y="122"/>
                    </a:lnTo>
                    <a:lnTo>
                      <a:pt x="152" y="122"/>
                    </a:lnTo>
                    <a:lnTo>
                      <a:pt x="156" y="122"/>
                    </a:lnTo>
                    <a:lnTo>
                      <a:pt x="160" y="123"/>
                    </a:lnTo>
                    <a:lnTo>
                      <a:pt x="163" y="125"/>
                    </a:lnTo>
                    <a:lnTo>
                      <a:pt x="167" y="127"/>
                    </a:lnTo>
                    <a:lnTo>
                      <a:pt x="170" y="130"/>
                    </a:lnTo>
                    <a:lnTo>
                      <a:pt x="174" y="133"/>
                    </a:lnTo>
                    <a:lnTo>
                      <a:pt x="178" y="139"/>
                    </a:lnTo>
                    <a:lnTo>
                      <a:pt x="190" y="156"/>
                    </a:lnTo>
                    <a:lnTo>
                      <a:pt x="190" y="156"/>
                    </a:lnTo>
                  </a:path>
                </a:pathLst>
              </a:custGeom>
              <a:noFill/>
              <a:ln w="0">
                <a:solidFill>
                  <a:srgbClr val="53646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8" name="Freeform 58"/>
              <p:cNvSpPr>
                <a:spLocks/>
              </p:cNvSpPr>
              <p:nvPr/>
            </p:nvSpPr>
            <p:spPr bwMode="auto">
              <a:xfrm>
                <a:off x="1266" y="2172"/>
                <a:ext cx="190" cy="225"/>
              </a:xfrm>
              <a:custGeom>
                <a:avLst/>
                <a:gdLst/>
                <a:ahLst/>
                <a:cxnLst>
                  <a:cxn ang="0">
                    <a:pos x="359" y="10"/>
                  </a:cxn>
                  <a:cxn ang="0">
                    <a:pos x="368" y="42"/>
                  </a:cxn>
                  <a:cxn ang="0">
                    <a:pos x="377" y="83"/>
                  </a:cxn>
                  <a:cxn ang="0">
                    <a:pos x="380" y="123"/>
                  </a:cxn>
                  <a:cxn ang="0">
                    <a:pos x="374" y="146"/>
                  </a:cxn>
                  <a:cxn ang="0">
                    <a:pos x="365" y="166"/>
                  </a:cxn>
                  <a:cxn ang="0">
                    <a:pos x="353" y="184"/>
                  </a:cxn>
                  <a:cxn ang="0">
                    <a:pos x="338" y="210"/>
                  </a:cxn>
                  <a:cxn ang="0">
                    <a:pos x="323" y="243"/>
                  </a:cxn>
                  <a:cxn ang="0">
                    <a:pos x="304" y="286"/>
                  </a:cxn>
                  <a:cxn ang="0">
                    <a:pos x="284" y="321"/>
                  </a:cxn>
                  <a:cxn ang="0">
                    <a:pos x="271" y="347"/>
                  </a:cxn>
                  <a:cxn ang="0">
                    <a:pos x="264" y="357"/>
                  </a:cxn>
                  <a:cxn ang="0">
                    <a:pos x="263" y="360"/>
                  </a:cxn>
                  <a:cxn ang="0">
                    <a:pos x="255" y="373"/>
                  </a:cxn>
                  <a:cxn ang="0">
                    <a:pos x="242" y="394"/>
                  </a:cxn>
                  <a:cxn ang="0">
                    <a:pos x="225" y="421"/>
                  </a:cxn>
                  <a:cxn ang="0">
                    <a:pos x="205" y="455"/>
                  </a:cxn>
                  <a:cxn ang="0">
                    <a:pos x="182" y="491"/>
                  </a:cxn>
                  <a:cxn ang="0">
                    <a:pos x="160" y="528"/>
                  </a:cxn>
                  <a:cxn ang="0">
                    <a:pos x="137" y="565"/>
                  </a:cxn>
                  <a:cxn ang="0">
                    <a:pos x="117" y="600"/>
                  </a:cxn>
                  <a:cxn ang="0">
                    <a:pos x="98" y="630"/>
                  </a:cxn>
                  <a:cxn ang="0">
                    <a:pos x="83" y="654"/>
                  </a:cxn>
                  <a:cxn ang="0">
                    <a:pos x="74" y="670"/>
                  </a:cxn>
                  <a:cxn ang="0">
                    <a:pos x="71" y="675"/>
                  </a:cxn>
                  <a:cxn ang="0">
                    <a:pos x="64" y="664"/>
                  </a:cxn>
                  <a:cxn ang="0">
                    <a:pos x="45" y="631"/>
                  </a:cxn>
                  <a:cxn ang="0">
                    <a:pos x="21" y="593"/>
                  </a:cxn>
                  <a:cxn ang="0">
                    <a:pos x="4" y="563"/>
                  </a:cxn>
                  <a:cxn ang="0">
                    <a:pos x="0" y="555"/>
                  </a:cxn>
                  <a:cxn ang="0">
                    <a:pos x="3" y="550"/>
                  </a:cxn>
                  <a:cxn ang="0">
                    <a:pos x="9" y="538"/>
                  </a:cxn>
                  <a:cxn ang="0">
                    <a:pos x="18" y="520"/>
                  </a:cxn>
                  <a:cxn ang="0">
                    <a:pos x="31" y="495"/>
                  </a:cxn>
                  <a:cxn ang="0">
                    <a:pos x="45" y="467"/>
                  </a:cxn>
                  <a:cxn ang="0">
                    <a:pos x="61" y="434"/>
                  </a:cxn>
                  <a:cxn ang="0">
                    <a:pos x="80" y="400"/>
                  </a:cxn>
                  <a:cxn ang="0">
                    <a:pos x="99" y="361"/>
                  </a:cxn>
                  <a:cxn ang="0">
                    <a:pos x="120" y="323"/>
                  </a:cxn>
                  <a:cxn ang="0">
                    <a:pos x="140" y="283"/>
                  </a:cxn>
                  <a:cxn ang="0">
                    <a:pos x="161" y="243"/>
                  </a:cxn>
                  <a:cxn ang="0">
                    <a:pos x="180" y="204"/>
                  </a:cxn>
                  <a:cxn ang="0">
                    <a:pos x="199" y="167"/>
                  </a:cxn>
                  <a:cxn ang="0">
                    <a:pos x="217" y="133"/>
                  </a:cxn>
                  <a:cxn ang="0">
                    <a:pos x="233" y="101"/>
                  </a:cxn>
                  <a:cxn ang="0">
                    <a:pos x="248" y="74"/>
                  </a:cxn>
                  <a:cxn ang="0">
                    <a:pos x="259" y="52"/>
                  </a:cxn>
                  <a:cxn ang="0">
                    <a:pos x="267" y="36"/>
                  </a:cxn>
                  <a:cxn ang="0">
                    <a:pos x="272" y="26"/>
                  </a:cxn>
                  <a:cxn ang="0">
                    <a:pos x="273" y="23"/>
                  </a:cxn>
                  <a:cxn ang="0">
                    <a:pos x="292" y="17"/>
                  </a:cxn>
                  <a:cxn ang="0">
                    <a:pos x="327" y="9"/>
                  </a:cxn>
                  <a:cxn ang="0">
                    <a:pos x="354" y="0"/>
                  </a:cxn>
                </a:cxnLst>
                <a:rect l="0" t="0" r="r" b="b"/>
                <a:pathLst>
                  <a:path w="380" h="675">
                    <a:moveTo>
                      <a:pt x="356" y="0"/>
                    </a:moveTo>
                    <a:lnTo>
                      <a:pt x="356" y="0"/>
                    </a:lnTo>
                    <a:lnTo>
                      <a:pt x="357" y="2"/>
                    </a:lnTo>
                    <a:lnTo>
                      <a:pt x="357" y="4"/>
                    </a:lnTo>
                    <a:lnTo>
                      <a:pt x="358" y="6"/>
                    </a:lnTo>
                    <a:lnTo>
                      <a:pt x="359" y="10"/>
                    </a:lnTo>
                    <a:lnTo>
                      <a:pt x="360" y="14"/>
                    </a:lnTo>
                    <a:lnTo>
                      <a:pt x="362" y="19"/>
                    </a:lnTo>
                    <a:lnTo>
                      <a:pt x="363" y="23"/>
                    </a:lnTo>
                    <a:lnTo>
                      <a:pt x="365" y="29"/>
                    </a:lnTo>
                    <a:lnTo>
                      <a:pt x="366" y="34"/>
                    </a:lnTo>
                    <a:lnTo>
                      <a:pt x="368" y="42"/>
                    </a:lnTo>
                    <a:lnTo>
                      <a:pt x="369" y="47"/>
                    </a:lnTo>
                    <a:lnTo>
                      <a:pt x="371" y="54"/>
                    </a:lnTo>
                    <a:lnTo>
                      <a:pt x="372" y="61"/>
                    </a:lnTo>
                    <a:lnTo>
                      <a:pt x="374" y="69"/>
                    </a:lnTo>
                    <a:lnTo>
                      <a:pt x="375" y="76"/>
                    </a:lnTo>
                    <a:lnTo>
                      <a:pt x="377" y="83"/>
                    </a:lnTo>
                    <a:lnTo>
                      <a:pt x="378" y="90"/>
                    </a:lnTo>
                    <a:lnTo>
                      <a:pt x="379" y="97"/>
                    </a:lnTo>
                    <a:lnTo>
                      <a:pt x="379" y="103"/>
                    </a:lnTo>
                    <a:lnTo>
                      <a:pt x="380" y="110"/>
                    </a:lnTo>
                    <a:lnTo>
                      <a:pt x="380" y="116"/>
                    </a:lnTo>
                    <a:lnTo>
                      <a:pt x="380" y="123"/>
                    </a:lnTo>
                    <a:lnTo>
                      <a:pt x="379" y="129"/>
                    </a:lnTo>
                    <a:lnTo>
                      <a:pt x="379" y="129"/>
                    </a:lnTo>
                    <a:lnTo>
                      <a:pt x="378" y="133"/>
                    </a:lnTo>
                    <a:lnTo>
                      <a:pt x="377" y="137"/>
                    </a:lnTo>
                    <a:lnTo>
                      <a:pt x="375" y="141"/>
                    </a:lnTo>
                    <a:lnTo>
                      <a:pt x="374" y="146"/>
                    </a:lnTo>
                    <a:lnTo>
                      <a:pt x="373" y="149"/>
                    </a:lnTo>
                    <a:lnTo>
                      <a:pt x="371" y="153"/>
                    </a:lnTo>
                    <a:lnTo>
                      <a:pt x="370" y="156"/>
                    </a:lnTo>
                    <a:lnTo>
                      <a:pt x="368" y="159"/>
                    </a:lnTo>
                    <a:lnTo>
                      <a:pt x="367" y="163"/>
                    </a:lnTo>
                    <a:lnTo>
                      <a:pt x="365" y="166"/>
                    </a:lnTo>
                    <a:lnTo>
                      <a:pt x="363" y="169"/>
                    </a:lnTo>
                    <a:lnTo>
                      <a:pt x="361" y="171"/>
                    </a:lnTo>
                    <a:lnTo>
                      <a:pt x="359" y="174"/>
                    </a:lnTo>
                    <a:lnTo>
                      <a:pt x="357" y="177"/>
                    </a:lnTo>
                    <a:lnTo>
                      <a:pt x="355" y="181"/>
                    </a:lnTo>
                    <a:lnTo>
                      <a:pt x="353" y="184"/>
                    </a:lnTo>
                    <a:lnTo>
                      <a:pt x="350" y="189"/>
                    </a:lnTo>
                    <a:lnTo>
                      <a:pt x="348" y="191"/>
                    </a:lnTo>
                    <a:lnTo>
                      <a:pt x="346" y="196"/>
                    </a:lnTo>
                    <a:lnTo>
                      <a:pt x="343" y="200"/>
                    </a:lnTo>
                    <a:lnTo>
                      <a:pt x="341" y="206"/>
                    </a:lnTo>
                    <a:lnTo>
                      <a:pt x="338" y="210"/>
                    </a:lnTo>
                    <a:lnTo>
                      <a:pt x="335" y="216"/>
                    </a:lnTo>
                    <a:lnTo>
                      <a:pt x="333" y="221"/>
                    </a:lnTo>
                    <a:lnTo>
                      <a:pt x="329" y="229"/>
                    </a:lnTo>
                    <a:lnTo>
                      <a:pt x="326" y="234"/>
                    </a:lnTo>
                    <a:lnTo>
                      <a:pt x="323" y="243"/>
                    </a:lnTo>
                    <a:lnTo>
                      <a:pt x="323" y="243"/>
                    </a:lnTo>
                    <a:lnTo>
                      <a:pt x="320" y="250"/>
                    </a:lnTo>
                    <a:lnTo>
                      <a:pt x="317" y="257"/>
                    </a:lnTo>
                    <a:lnTo>
                      <a:pt x="313" y="266"/>
                    </a:lnTo>
                    <a:lnTo>
                      <a:pt x="310" y="273"/>
                    </a:lnTo>
                    <a:lnTo>
                      <a:pt x="307" y="280"/>
                    </a:lnTo>
                    <a:lnTo>
                      <a:pt x="304" y="286"/>
                    </a:lnTo>
                    <a:lnTo>
                      <a:pt x="300" y="293"/>
                    </a:lnTo>
                    <a:lnTo>
                      <a:pt x="297" y="298"/>
                    </a:lnTo>
                    <a:lnTo>
                      <a:pt x="294" y="306"/>
                    </a:lnTo>
                    <a:lnTo>
                      <a:pt x="291" y="311"/>
                    </a:lnTo>
                    <a:lnTo>
                      <a:pt x="287" y="317"/>
                    </a:lnTo>
                    <a:lnTo>
                      <a:pt x="284" y="321"/>
                    </a:lnTo>
                    <a:lnTo>
                      <a:pt x="282" y="327"/>
                    </a:lnTo>
                    <a:lnTo>
                      <a:pt x="279" y="331"/>
                    </a:lnTo>
                    <a:lnTo>
                      <a:pt x="277" y="336"/>
                    </a:lnTo>
                    <a:lnTo>
                      <a:pt x="275" y="340"/>
                    </a:lnTo>
                    <a:lnTo>
                      <a:pt x="273" y="343"/>
                    </a:lnTo>
                    <a:lnTo>
                      <a:pt x="271" y="347"/>
                    </a:lnTo>
                    <a:lnTo>
                      <a:pt x="269" y="350"/>
                    </a:lnTo>
                    <a:lnTo>
                      <a:pt x="268" y="351"/>
                    </a:lnTo>
                    <a:lnTo>
                      <a:pt x="267" y="354"/>
                    </a:lnTo>
                    <a:lnTo>
                      <a:pt x="266" y="356"/>
                    </a:lnTo>
                    <a:lnTo>
                      <a:pt x="265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7"/>
                    </a:lnTo>
                    <a:lnTo>
                      <a:pt x="264" y="358"/>
                    </a:lnTo>
                    <a:lnTo>
                      <a:pt x="263" y="358"/>
                    </a:lnTo>
                    <a:lnTo>
                      <a:pt x="263" y="360"/>
                    </a:lnTo>
                    <a:lnTo>
                      <a:pt x="262" y="361"/>
                    </a:lnTo>
                    <a:lnTo>
                      <a:pt x="261" y="363"/>
                    </a:lnTo>
                    <a:lnTo>
                      <a:pt x="260" y="366"/>
                    </a:lnTo>
                    <a:lnTo>
                      <a:pt x="258" y="367"/>
                    </a:lnTo>
                    <a:lnTo>
                      <a:pt x="257" y="370"/>
                    </a:lnTo>
                    <a:lnTo>
                      <a:pt x="255" y="373"/>
                    </a:lnTo>
                    <a:lnTo>
                      <a:pt x="254" y="376"/>
                    </a:lnTo>
                    <a:lnTo>
                      <a:pt x="252" y="378"/>
                    </a:lnTo>
                    <a:lnTo>
                      <a:pt x="250" y="383"/>
                    </a:lnTo>
                    <a:lnTo>
                      <a:pt x="247" y="386"/>
                    </a:lnTo>
                    <a:lnTo>
                      <a:pt x="244" y="390"/>
                    </a:lnTo>
                    <a:lnTo>
                      <a:pt x="242" y="394"/>
                    </a:lnTo>
                    <a:lnTo>
                      <a:pt x="239" y="398"/>
                    </a:lnTo>
                    <a:lnTo>
                      <a:pt x="236" y="403"/>
                    </a:lnTo>
                    <a:lnTo>
                      <a:pt x="234" y="407"/>
                    </a:lnTo>
                    <a:lnTo>
                      <a:pt x="231" y="411"/>
                    </a:lnTo>
                    <a:lnTo>
                      <a:pt x="228" y="417"/>
                    </a:lnTo>
                    <a:lnTo>
                      <a:pt x="225" y="421"/>
                    </a:lnTo>
                    <a:lnTo>
                      <a:pt x="222" y="427"/>
                    </a:lnTo>
                    <a:lnTo>
                      <a:pt x="219" y="433"/>
                    </a:lnTo>
                    <a:lnTo>
                      <a:pt x="215" y="438"/>
                    </a:lnTo>
                    <a:lnTo>
                      <a:pt x="212" y="444"/>
                    </a:lnTo>
                    <a:lnTo>
                      <a:pt x="209" y="450"/>
                    </a:lnTo>
                    <a:lnTo>
                      <a:pt x="205" y="455"/>
                    </a:lnTo>
                    <a:lnTo>
                      <a:pt x="202" y="461"/>
                    </a:lnTo>
                    <a:lnTo>
                      <a:pt x="197" y="467"/>
                    </a:lnTo>
                    <a:lnTo>
                      <a:pt x="193" y="473"/>
                    </a:lnTo>
                    <a:lnTo>
                      <a:pt x="190" y="478"/>
                    </a:lnTo>
                    <a:lnTo>
                      <a:pt x="186" y="485"/>
                    </a:lnTo>
                    <a:lnTo>
                      <a:pt x="182" y="491"/>
                    </a:lnTo>
                    <a:lnTo>
                      <a:pt x="179" y="497"/>
                    </a:lnTo>
                    <a:lnTo>
                      <a:pt x="175" y="504"/>
                    </a:lnTo>
                    <a:lnTo>
                      <a:pt x="171" y="510"/>
                    </a:lnTo>
                    <a:lnTo>
                      <a:pt x="168" y="517"/>
                    </a:lnTo>
                    <a:lnTo>
                      <a:pt x="164" y="523"/>
                    </a:lnTo>
                    <a:lnTo>
                      <a:pt x="160" y="528"/>
                    </a:lnTo>
                    <a:lnTo>
                      <a:pt x="155" y="535"/>
                    </a:lnTo>
                    <a:lnTo>
                      <a:pt x="152" y="541"/>
                    </a:lnTo>
                    <a:lnTo>
                      <a:pt x="148" y="547"/>
                    </a:lnTo>
                    <a:lnTo>
                      <a:pt x="144" y="554"/>
                    </a:lnTo>
                    <a:lnTo>
                      <a:pt x="141" y="560"/>
                    </a:lnTo>
                    <a:lnTo>
                      <a:pt x="137" y="565"/>
                    </a:lnTo>
                    <a:lnTo>
                      <a:pt x="133" y="571"/>
                    </a:lnTo>
                    <a:lnTo>
                      <a:pt x="130" y="577"/>
                    </a:lnTo>
                    <a:lnTo>
                      <a:pt x="127" y="583"/>
                    </a:lnTo>
                    <a:lnTo>
                      <a:pt x="123" y="588"/>
                    </a:lnTo>
                    <a:lnTo>
                      <a:pt x="120" y="594"/>
                    </a:lnTo>
                    <a:lnTo>
                      <a:pt x="117" y="600"/>
                    </a:lnTo>
                    <a:lnTo>
                      <a:pt x="112" y="605"/>
                    </a:lnTo>
                    <a:lnTo>
                      <a:pt x="109" y="611"/>
                    </a:lnTo>
                    <a:lnTo>
                      <a:pt x="106" y="615"/>
                    </a:lnTo>
                    <a:lnTo>
                      <a:pt x="103" y="621"/>
                    </a:lnTo>
                    <a:lnTo>
                      <a:pt x="100" y="625"/>
                    </a:lnTo>
                    <a:lnTo>
                      <a:pt x="98" y="630"/>
                    </a:lnTo>
                    <a:lnTo>
                      <a:pt x="95" y="634"/>
                    </a:lnTo>
                    <a:lnTo>
                      <a:pt x="92" y="638"/>
                    </a:lnTo>
                    <a:lnTo>
                      <a:pt x="90" y="642"/>
                    </a:lnTo>
                    <a:lnTo>
                      <a:pt x="88" y="647"/>
                    </a:lnTo>
                    <a:lnTo>
                      <a:pt x="85" y="650"/>
                    </a:lnTo>
                    <a:lnTo>
                      <a:pt x="83" y="654"/>
                    </a:lnTo>
                    <a:lnTo>
                      <a:pt x="81" y="657"/>
                    </a:lnTo>
                    <a:lnTo>
                      <a:pt x="80" y="660"/>
                    </a:lnTo>
                    <a:lnTo>
                      <a:pt x="78" y="662"/>
                    </a:lnTo>
                    <a:lnTo>
                      <a:pt x="77" y="665"/>
                    </a:lnTo>
                    <a:lnTo>
                      <a:pt x="75" y="667"/>
                    </a:lnTo>
                    <a:lnTo>
                      <a:pt x="74" y="670"/>
                    </a:lnTo>
                    <a:lnTo>
                      <a:pt x="73" y="671"/>
                    </a:lnTo>
                    <a:lnTo>
                      <a:pt x="72" y="672"/>
                    </a:lnTo>
                    <a:lnTo>
                      <a:pt x="72" y="674"/>
                    </a:lnTo>
                    <a:lnTo>
                      <a:pt x="71" y="674"/>
                    </a:lnTo>
                    <a:lnTo>
                      <a:pt x="71" y="675"/>
                    </a:lnTo>
                    <a:lnTo>
                      <a:pt x="71" y="675"/>
                    </a:lnTo>
                    <a:lnTo>
                      <a:pt x="71" y="675"/>
                    </a:lnTo>
                    <a:lnTo>
                      <a:pt x="69" y="674"/>
                    </a:lnTo>
                    <a:lnTo>
                      <a:pt x="69" y="672"/>
                    </a:lnTo>
                    <a:lnTo>
                      <a:pt x="67" y="671"/>
                    </a:lnTo>
                    <a:lnTo>
                      <a:pt x="66" y="668"/>
                    </a:lnTo>
                    <a:lnTo>
                      <a:pt x="64" y="664"/>
                    </a:lnTo>
                    <a:lnTo>
                      <a:pt x="61" y="660"/>
                    </a:lnTo>
                    <a:lnTo>
                      <a:pt x="58" y="655"/>
                    </a:lnTo>
                    <a:lnTo>
                      <a:pt x="55" y="650"/>
                    </a:lnTo>
                    <a:lnTo>
                      <a:pt x="52" y="644"/>
                    </a:lnTo>
                    <a:lnTo>
                      <a:pt x="48" y="638"/>
                    </a:lnTo>
                    <a:lnTo>
                      <a:pt x="45" y="631"/>
                    </a:lnTo>
                    <a:lnTo>
                      <a:pt x="41" y="625"/>
                    </a:lnTo>
                    <a:lnTo>
                      <a:pt x="37" y="618"/>
                    </a:lnTo>
                    <a:lnTo>
                      <a:pt x="33" y="613"/>
                    </a:lnTo>
                    <a:lnTo>
                      <a:pt x="30" y="605"/>
                    </a:lnTo>
                    <a:lnTo>
                      <a:pt x="25" y="598"/>
                    </a:lnTo>
                    <a:lnTo>
                      <a:pt x="21" y="593"/>
                    </a:lnTo>
                    <a:lnTo>
                      <a:pt x="18" y="587"/>
                    </a:lnTo>
                    <a:lnTo>
                      <a:pt x="14" y="581"/>
                    </a:lnTo>
                    <a:lnTo>
                      <a:pt x="11" y="575"/>
                    </a:lnTo>
                    <a:lnTo>
                      <a:pt x="9" y="571"/>
                    </a:lnTo>
                    <a:lnTo>
                      <a:pt x="6" y="565"/>
                    </a:lnTo>
                    <a:lnTo>
                      <a:pt x="4" y="563"/>
                    </a:lnTo>
                    <a:lnTo>
                      <a:pt x="2" y="560"/>
                    </a:lnTo>
                    <a:lnTo>
                      <a:pt x="1" y="557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5"/>
                    </a:lnTo>
                    <a:lnTo>
                      <a:pt x="0" y="554"/>
                    </a:lnTo>
                    <a:lnTo>
                      <a:pt x="1" y="554"/>
                    </a:lnTo>
                    <a:lnTo>
                      <a:pt x="1" y="553"/>
                    </a:lnTo>
                    <a:lnTo>
                      <a:pt x="2" y="551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4" y="547"/>
                    </a:lnTo>
                    <a:lnTo>
                      <a:pt x="5" y="545"/>
                    </a:lnTo>
                    <a:lnTo>
                      <a:pt x="6" y="543"/>
                    </a:lnTo>
                    <a:lnTo>
                      <a:pt x="7" y="540"/>
                    </a:lnTo>
                    <a:lnTo>
                      <a:pt x="9" y="538"/>
                    </a:lnTo>
                    <a:lnTo>
                      <a:pt x="10" y="535"/>
                    </a:lnTo>
                    <a:lnTo>
                      <a:pt x="11" y="533"/>
                    </a:lnTo>
                    <a:lnTo>
                      <a:pt x="13" y="530"/>
                    </a:lnTo>
                    <a:lnTo>
                      <a:pt x="14" y="527"/>
                    </a:lnTo>
                    <a:lnTo>
                      <a:pt x="16" y="523"/>
                    </a:lnTo>
                    <a:lnTo>
                      <a:pt x="18" y="520"/>
                    </a:lnTo>
                    <a:lnTo>
                      <a:pt x="20" y="515"/>
                    </a:lnTo>
                    <a:lnTo>
                      <a:pt x="22" y="513"/>
                    </a:lnTo>
                    <a:lnTo>
                      <a:pt x="24" y="508"/>
                    </a:lnTo>
                    <a:lnTo>
                      <a:pt x="26" y="504"/>
                    </a:lnTo>
                    <a:lnTo>
                      <a:pt x="29" y="500"/>
                    </a:lnTo>
                    <a:lnTo>
                      <a:pt x="31" y="495"/>
                    </a:lnTo>
                    <a:lnTo>
                      <a:pt x="33" y="491"/>
                    </a:lnTo>
                    <a:lnTo>
                      <a:pt x="35" y="487"/>
                    </a:lnTo>
                    <a:lnTo>
                      <a:pt x="38" y="481"/>
                    </a:lnTo>
                    <a:lnTo>
                      <a:pt x="40" y="477"/>
                    </a:lnTo>
                    <a:lnTo>
                      <a:pt x="43" y="473"/>
                    </a:lnTo>
                    <a:lnTo>
                      <a:pt x="45" y="467"/>
                    </a:lnTo>
                    <a:lnTo>
                      <a:pt x="48" y="463"/>
                    </a:lnTo>
                    <a:lnTo>
                      <a:pt x="50" y="457"/>
                    </a:lnTo>
                    <a:lnTo>
                      <a:pt x="53" y="451"/>
                    </a:lnTo>
                    <a:lnTo>
                      <a:pt x="56" y="445"/>
                    </a:lnTo>
                    <a:lnTo>
                      <a:pt x="59" y="440"/>
                    </a:lnTo>
                    <a:lnTo>
                      <a:pt x="61" y="434"/>
                    </a:lnTo>
                    <a:lnTo>
                      <a:pt x="64" y="428"/>
                    </a:lnTo>
                    <a:lnTo>
                      <a:pt x="67" y="423"/>
                    </a:lnTo>
                    <a:lnTo>
                      <a:pt x="71" y="417"/>
                    </a:lnTo>
                    <a:lnTo>
                      <a:pt x="74" y="411"/>
                    </a:lnTo>
                    <a:lnTo>
                      <a:pt x="77" y="406"/>
                    </a:lnTo>
                    <a:lnTo>
                      <a:pt x="80" y="400"/>
                    </a:lnTo>
                    <a:lnTo>
                      <a:pt x="83" y="393"/>
                    </a:lnTo>
                    <a:lnTo>
                      <a:pt x="86" y="387"/>
                    </a:lnTo>
                    <a:lnTo>
                      <a:pt x="90" y="381"/>
                    </a:lnTo>
                    <a:lnTo>
                      <a:pt x="93" y="374"/>
                    </a:lnTo>
                    <a:lnTo>
                      <a:pt x="96" y="368"/>
                    </a:lnTo>
                    <a:lnTo>
                      <a:pt x="99" y="361"/>
                    </a:lnTo>
                    <a:lnTo>
                      <a:pt x="102" y="356"/>
                    </a:lnTo>
                    <a:lnTo>
                      <a:pt x="106" y="348"/>
                    </a:lnTo>
                    <a:lnTo>
                      <a:pt x="109" y="343"/>
                    </a:lnTo>
                    <a:lnTo>
                      <a:pt x="112" y="336"/>
                    </a:lnTo>
                    <a:lnTo>
                      <a:pt x="117" y="328"/>
                    </a:lnTo>
                    <a:lnTo>
                      <a:pt x="120" y="323"/>
                    </a:lnTo>
                    <a:lnTo>
                      <a:pt x="123" y="316"/>
                    </a:lnTo>
                    <a:lnTo>
                      <a:pt x="127" y="308"/>
                    </a:lnTo>
                    <a:lnTo>
                      <a:pt x="130" y="303"/>
                    </a:lnTo>
                    <a:lnTo>
                      <a:pt x="133" y="296"/>
                    </a:lnTo>
                    <a:lnTo>
                      <a:pt x="137" y="288"/>
                    </a:lnTo>
                    <a:lnTo>
                      <a:pt x="140" y="283"/>
                    </a:lnTo>
                    <a:lnTo>
                      <a:pt x="143" y="276"/>
                    </a:lnTo>
                    <a:lnTo>
                      <a:pt x="147" y="268"/>
                    </a:lnTo>
                    <a:lnTo>
                      <a:pt x="150" y="263"/>
                    </a:lnTo>
                    <a:lnTo>
                      <a:pt x="153" y="256"/>
                    </a:lnTo>
                    <a:lnTo>
                      <a:pt x="157" y="250"/>
                    </a:lnTo>
                    <a:lnTo>
                      <a:pt x="161" y="243"/>
                    </a:lnTo>
                    <a:lnTo>
                      <a:pt x="164" y="236"/>
                    </a:lnTo>
                    <a:lnTo>
                      <a:pt x="167" y="230"/>
                    </a:lnTo>
                    <a:lnTo>
                      <a:pt x="171" y="223"/>
                    </a:lnTo>
                    <a:lnTo>
                      <a:pt x="174" y="217"/>
                    </a:lnTo>
                    <a:lnTo>
                      <a:pt x="177" y="210"/>
                    </a:lnTo>
                    <a:lnTo>
                      <a:pt x="180" y="204"/>
                    </a:lnTo>
                    <a:lnTo>
                      <a:pt x="184" y="197"/>
                    </a:lnTo>
                    <a:lnTo>
                      <a:pt x="187" y="191"/>
                    </a:lnTo>
                    <a:lnTo>
                      <a:pt x="190" y="186"/>
                    </a:lnTo>
                    <a:lnTo>
                      <a:pt x="193" y="179"/>
                    </a:lnTo>
                    <a:lnTo>
                      <a:pt x="196" y="173"/>
                    </a:lnTo>
                    <a:lnTo>
                      <a:pt x="199" y="167"/>
                    </a:lnTo>
                    <a:lnTo>
                      <a:pt x="203" y="161"/>
                    </a:lnTo>
                    <a:lnTo>
                      <a:pt x="206" y="156"/>
                    </a:lnTo>
                    <a:lnTo>
                      <a:pt x="209" y="149"/>
                    </a:lnTo>
                    <a:lnTo>
                      <a:pt x="212" y="143"/>
                    </a:lnTo>
                    <a:lnTo>
                      <a:pt x="215" y="137"/>
                    </a:lnTo>
                    <a:lnTo>
                      <a:pt x="217" y="133"/>
                    </a:lnTo>
                    <a:lnTo>
                      <a:pt x="220" y="127"/>
                    </a:lnTo>
                    <a:lnTo>
                      <a:pt x="223" y="121"/>
                    </a:lnTo>
                    <a:lnTo>
                      <a:pt x="225" y="116"/>
                    </a:lnTo>
                    <a:lnTo>
                      <a:pt x="228" y="111"/>
                    </a:lnTo>
                    <a:lnTo>
                      <a:pt x="230" y="106"/>
                    </a:lnTo>
                    <a:lnTo>
                      <a:pt x="233" y="101"/>
                    </a:lnTo>
                    <a:lnTo>
                      <a:pt x="235" y="96"/>
                    </a:lnTo>
                    <a:lnTo>
                      <a:pt x="238" y="91"/>
                    </a:lnTo>
                    <a:lnTo>
                      <a:pt x="240" y="87"/>
                    </a:lnTo>
                    <a:lnTo>
                      <a:pt x="242" y="83"/>
                    </a:lnTo>
                    <a:lnTo>
                      <a:pt x="244" y="79"/>
                    </a:lnTo>
                    <a:lnTo>
                      <a:pt x="248" y="74"/>
                    </a:lnTo>
                    <a:lnTo>
                      <a:pt x="250" y="70"/>
                    </a:lnTo>
                    <a:lnTo>
                      <a:pt x="252" y="66"/>
                    </a:lnTo>
                    <a:lnTo>
                      <a:pt x="253" y="63"/>
                    </a:lnTo>
                    <a:lnTo>
                      <a:pt x="255" y="59"/>
                    </a:lnTo>
                    <a:lnTo>
                      <a:pt x="257" y="56"/>
                    </a:lnTo>
                    <a:lnTo>
                      <a:pt x="259" y="52"/>
                    </a:lnTo>
                    <a:lnTo>
                      <a:pt x="260" y="49"/>
                    </a:lnTo>
                    <a:lnTo>
                      <a:pt x="262" y="46"/>
                    </a:lnTo>
                    <a:lnTo>
                      <a:pt x="263" y="43"/>
                    </a:lnTo>
                    <a:lnTo>
                      <a:pt x="265" y="40"/>
                    </a:lnTo>
                    <a:lnTo>
                      <a:pt x="266" y="37"/>
                    </a:lnTo>
                    <a:lnTo>
                      <a:pt x="267" y="36"/>
                    </a:lnTo>
                    <a:lnTo>
                      <a:pt x="268" y="33"/>
                    </a:lnTo>
                    <a:lnTo>
                      <a:pt x="269" y="32"/>
                    </a:lnTo>
                    <a:lnTo>
                      <a:pt x="270" y="30"/>
                    </a:lnTo>
                    <a:lnTo>
                      <a:pt x="271" y="29"/>
                    </a:lnTo>
                    <a:lnTo>
                      <a:pt x="271" y="27"/>
                    </a:lnTo>
                    <a:lnTo>
                      <a:pt x="272" y="26"/>
                    </a:lnTo>
                    <a:lnTo>
                      <a:pt x="272" y="24"/>
                    </a:lnTo>
                    <a:lnTo>
                      <a:pt x="273" y="24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3" y="23"/>
                    </a:lnTo>
                    <a:lnTo>
                      <a:pt x="274" y="23"/>
                    </a:lnTo>
                    <a:lnTo>
                      <a:pt x="276" y="22"/>
                    </a:lnTo>
                    <a:lnTo>
                      <a:pt x="278" y="22"/>
                    </a:lnTo>
                    <a:lnTo>
                      <a:pt x="282" y="20"/>
                    </a:lnTo>
                    <a:lnTo>
                      <a:pt x="286" y="19"/>
                    </a:lnTo>
                    <a:lnTo>
                      <a:pt x="292" y="17"/>
                    </a:lnTo>
                    <a:lnTo>
                      <a:pt x="297" y="16"/>
                    </a:lnTo>
                    <a:lnTo>
                      <a:pt x="303" y="14"/>
                    </a:lnTo>
                    <a:lnTo>
                      <a:pt x="309" y="13"/>
                    </a:lnTo>
                    <a:lnTo>
                      <a:pt x="315" y="12"/>
                    </a:lnTo>
                    <a:lnTo>
                      <a:pt x="321" y="10"/>
                    </a:lnTo>
                    <a:lnTo>
                      <a:pt x="327" y="9"/>
                    </a:lnTo>
                    <a:lnTo>
                      <a:pt x="333" y="6"/>
                    </a:lnTo>
                    <a:lnTo>
                      <a:pt x="339" y="4"/>
                    </a:lnTo>
                    <a:lnTo>
                      <a:pt x="343" y="3"/>
                    </a:lnTo>
                    <a:lnTo>
                      <a:pt x="348" y="3"/>
                    </a:lnTo>
                    <a:lnTo>
                      <a:pt x="351" y="2"/>
                    </a:lnTo>
                    <a:lnTo>
                      <a:pt x="354" y="0"/>
                    </a:lnTo>
                    <a:lnTo>
                      <a:pt x="355" y="0"/>
                    </a:lnTo>
                    <a:lnTo>
                      <a:pt x="356" y="0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79" name="Freeform 59"/>
              <p:cNvSpPr>
                <a:spLocks/>
              </p:cNvSpPr>
              <p:nvPr/>
            </p:nvSpPr>
            <p:spPr bwMode="auto">
              <a:xfrm>
                <a:off x="1248" y="2160"/>
                <a:ext cx="200" cy="201"/>
              </a:xfrm>
              <a:custGeom>
                <a:avLst/>
                <a:gdLst/>
                <a:ahLst/>
                <a:cxnLst>
                  <a:cxn ang="0">
                    <a:pos x="389" y="93"/>
                  </a:cxn>
                  <a:cxn ang="0">
                    <a:pos x="400" y="66"/>
                  </a:cxn>
                  <a:cxn ang="0">
                    <a:pos x="401" y="46"/>
                  </a:cxn>
                  <a:cxn ang="0">
                    <a:pos x="392" y="21"/>
                  </a:cxn>
                  <a:cxn ang="0">
                    <a:pos x="374" y="4"/>
                  </a:cxn>
                  <a:cxn ang="0">
                    <a:pos x="354" y="0"/>
                  </a:cxn>
                  <a:cxn ang="0">
                    <a:pos x="337" y="6"/>
                  </a:cxn>
                  <a:cxn ang="0">
                    <a:pos x="316" y="13"/>
                  </a:cxn>
                  <a:cxn ang="0">
                    <a:pos x="293" y="26"/>
                  </a:cxn>
                  <a:cxn ang="0">
                    <a:pos x="269" y="41"/>
                  </a:cxn>
                  <a:cxn ang="0">
                    <a:pos x="245" y="61"/>
                  </a:cxn>
                  <a:cxn ang="0">
                    <a:pos x="226" y="80"/>
                  </a:cxn>
                  <a:cxn ang="0">
                    <a:pos x="210" y="96"/>
                  </a:cxn>
                  <a:cxn ang="0">
                    <a:pos x="192" y="116"/>
                  </a:cxn>
                  <a:cxn ang="0">
                    <a:pos x="175" y="137"/>
                  </a:cxn>
                  <a:cxn ang="0">
                    <a:pos x="158" y="160"/>
                  </a:cxn>
                  <a:cxn ang="0">
                    <a:pos x="140" y="184"/>
                  </a:cxn>
                  <a:cxn ang="0">
                    <a:pos x="123" y="210"/>
                  </a:cxn>
                  <a:cxn ang="0">
                    <a:pos x="107" y="237"/>
                  </a:cxn>
                  <a:cxn ang="0">
                    <a:pos x="92" y="263"/>
                  </a:cxn>
                  <a:cxn ang="0">
                    <a:pos x="79" y="290"/>
                  </a:cxn>
                  <a:cxn ang="0">
                    <a:pos x="69" y="314"/>
                  </a:cxn>
                  <a:cxn ang="0">
                    <a:pos x="56" y="344"/>
                  </a:cxn>
                  <a:cxn ang="0">
                    <a:pos x="45" y="375"/>
                  </a:cxn>
                  <a:cxn ang="0">
                    <a:pos x="35" y="408"/>
                  </a:cxn>
                  <a:cxn ang="0">
                    <a:pos x="25" y="441"/>
                  </a:cxn>
                  <a:cxn ang="0">
                    <a:pos x="16" y="474"/>
                  </a:cxn>
                  <a:cxn ang="0">
                    <a:pos x="10" y="505"/>
                  </a:cxn>
                  <a:cxn ang="0">
                    <a:pos x="5" y="535"/>
                  </a:cxn>
                  <a:cxn ang="0">
                    <a:pos x="1" y="562"/>
                  </a:cxn>
                  <a:cxn ang="0">
                    <a:pos x="0" y="577"/>
                  </a:cxn>
                  <a:cxn ang="0">
                    <a:pos x="17" y="591"/>
                  </a:cxn>
                  <a:cxn ang="0">
                    <a:pos x="37" y="598"/>
                  </a:cxn>
                  <a:cxn ang="0">
                    <a:pos x="59" y="602"/>
                  </a:cxn>
                  <a:cxn ang="0">
                    <a:pos x="83" y="600"/>
                  </a:cxn>
                  <a:cxn ang="0">
                    <a:pos x="109" y="591"/>
                  </a:cxn>
                  <a:cxn ang="0">
                    <a:pos x="124" y="567"/>
                  </a:cxn>
                  <a:cxn ang="0">
                    <a:pos x="131" y="545"/>
                  </a:cxn>
                  <a:cxn ang="0">
                    <a:pos x="140" y="520"/>
                  </a:cxn>
                  <a:cxn ang="0">
                    <a:pos x="153" y="492"/>
                  </a:cxn>
                  <a:cxn ang="0">
                    <a:pos x="165" y="463"/>
                  </a:cxn>
                  <a:cxn ang="0">
                    <a:pos x="179" y="433"/>
                  </a:cxn>
                  <a:cxn ang="0">
                    <a:pos x="193" y="401"/>
                  </a:cxn>
                  <a:cxn ang="0">
                    <a:pos x="209" y="371"/>
                  </a:cxn>
                  <a:cxn ang="0">
                    <a:pos x="224" y="341"/>
                  </a:cxn>
                  <a:cxn ang="0">
                    <a:pos x="238" y="314"/>
                  </a:cxn>
                  <a:cxn ang="0">
                    <a:pos x="252" y="288"/>
                  </a:cxn>
                  <a:cxn ang="0">
                    <a:pos x="265" y="264"/>
                  </a:cxn>
                  <a:cxn ang="0">
                    <a:pos x="278" y="240"/>
                  </a:cxn>
                  <a:cxn ang="0">
                    <a:pos x="298" y="210"/>
                  </a:cxn>
                  <a:cxn ang="0">
                    <a:pos x="317" y="186"/>
                  </a:cxn>
                  <a:cxn ang="0">
                    <a:pos x="336" y="166"/>
                  </a:cxn>
                  <a:cxn ang="0">
                    <a:pos x="352" y="148"/>
                  </a:cxn>
                  <a:cxn ang="0">
                    <a:pos x="365" y="131"/>
                  </a:cxn>
                </a:cxnLst>
                <a:rect l="0" t="0" r="r" b="b"/>
                <a:pathLst>
                  <a:path w="401" h="602">
                    <a:moveTo>
                      <a:pt x="372" y="123"/>
                    </a:moveTo>
                    <a:lnTo>
                      <a:pt x="376" y="116"/>
                    </a:lnTo>
                    <a:lnTo>
                      <a:pt x="380" y="110"/>
                    </a:lnTo>
                    <a:lnTo>
                      <a:pt x="383" y="104"/>
                    </a:lnTo>
                    <a:lnTo>
                      <a:pt x="386" y="98"/>
                    </a:lnTo>
                    <a:lnTo>
                      <a:pt x="389" y="93"/>
                    </a:lnTo>
                    <a:lnTo>
                      <a:pt x="391" y="87"/>
                    </a:lnTo>
                    <a:lnTo>
                      <a:pt x="393" y="83"/>
                    </a:lnTo>
                    <a:lnTo>
                      <a:pt x="395" y="79"/>
                    </a:lnTo>
                    <a:lnTo>
                      <a:pt x="397" y="74"/>
                    </a:lnTo>
                    <a:lnTo>
                      <a:pt x="398" y="70"/>
                    </a:lnTo>
                    <a:lnTo>
                      <a:pt x="400" y="66"/>
                    </a:lnTo>
                    <a:lnTo>
                      <a:pt x="400" y="61"/>
                    </a:lnTo>
                    <a:lnTo>
                      <a:pt x="401" y="57"/>
                    </a:lnTo>
                    <a:lnTo>
                      <a:pt x="401" y="54"/>
                    </a:lnTo>
                    <a:lnTo>
                      <a:pt x="401" y="50"/>
                    </a:lnTo>
                    <a:lnTo>
                      <a:pt x="401" y="50"/>
                    </a:lnTo>
                    <a:lnTo>
                      <a:pt x="401" y="46"/>
                    </a:lnTo>
                    <a:lnTo>
                      <a:pt x="400" y="41"/>
                    </a:lnTo>
                    <a:lnTo>
                      <a:pt x="399" y="37"/>
                    </a:lnTo>
                    <a:lnTo>
                      <a:pt x="398" y="33"/>
                    </a:lnTo>
                    <a:lnTo>
                      <a:pt x="396" y="29"/>
                    </a:lnTo>
                    <a:lnTo>
                      <a:pt x="395" y="24"/>
                    </a:lnTo>
                    <a:lnTo>
                      <a:pt x="392" y="21"/>
                    </a:lnTo>
                    <a:lnTo>
                      <a:pt x="390" y="17"/>
                    </a:lnTo>
                    <a:lnTo>
                      <a:pt x="387" y="14"/>
                    </a:lnTo>
                    <a:lnTo>
                      <a:pt x="385" y="11"/>
                    </a:lnTo>
                    <a:lnTo>
                      <a:pt x="381" y="9"/>
                    </a:lnTo>
                    <a:lnTo>
                      <a:pt x="378" y="6"/>
                    </a:lnTo>
                    <a:lnTo>
                      <a:pt x="374" y="4"/>
                    </a:lnTo>
                    <a:lnTo>
                      <a:pt x="369" y="3"/>
                    </a:lnTo>
                    <a:lnTo>
                      <a:pt x="365" y="1"/>
                    </a:lnTo>
                    <a:lnTo>
                      <a:pt x="361" y="0"/>
                    </a:lnTo>
                    <a:lnTo>
                      <a:pt x="356" y="0"/>
                    </a:lnTo>
                    <a:lnTo>
                      <a:pt x="356" y="0"/>
                    </a:lnTo>
                    <a:lnTo>
                      <a:pt x="354" y="0"/>
                    </a:lnTo>
                    <a:lnTo>
                      <a:pt x="351" y="1"/>
                    </a:lnTo>
                    <a:lnTo>
                      <a:pt x="348" y="1"/>
                    </a:lnTo>
                    <a:lnTo>
                      <a:pt x="346" y="3"/>
                    </a:lnTo>
                    <a:lnTo>
                      <a:pt x="343" y="3"/>
                    </a:lnTo>
                    <a:lnTo>
                      <a:pt x="340" y="4"/>
                    </a:lnTo>
                    <a:lnTo>
                      <a:pt x="337" y="6"/>
                    </a:lnTo>
                    <a:lnTo>
                      <a:pt x="334" y="6"/>
                    </a:lnTo>
                    <a:lnTo>
                      <a:pt x="330" y="7"/>
                    </a:lnTo>
                    <a:lnTo>
                      <a:pt x="326" y="9"/>
                    </a:lnTo>
                    <a:lnTo>
                      <a:pt x="323" y="10"/>
                    </a:lnTo>
                    <a:lnTo>
                      <a:pt x="319" y="11"/>
                    </a:lnTo>
                    <a:lnTo>
                      <a:pt x="316" y="13"/>
                    </a:lnTo>
                    <a:lnTo>
                      <a:pt x="312" y="16"/>
                    </a:lnTo>
                    <a:lnTo>
                      <a:pt x="308" y="17"/>
                    </a:lnTo>
                    <a:lnTo>
                      <a:pt x="305" y="19"/>
                    </a:lnTo>
                    <a:lnTo>
                      <a:pt x="301" y="21"/>
                    </a:lnTo>
                    <a:lnTo>
                      <a:pt x="297" y="23"/>
                    </a:lnTo>
                    <a:lnTo>
                      <a:pt x="293" y="26"/>
                    </a:lnTo>
                    <a:lnTo>
                      <a:pt x="290" y="27"/>
                    </a:lnTo>
                    <a:lnTo>
                      <a:pt x="286" y="30"/>
                    </a:lnTo>
                    <a:lnTo>
                      <a:pt x="281" y="33"/>
                    </a:lnTo>
                    <a:lnTo>
                      <a:pt x="277" y="36"/>
                    </a:lnTo>
                    <a:lnTo>
                      <a:pt x="273" y="39"/>
                    </a:lnTo>
                    <a:lnTo>
                      <a:pt x="269" y="41"/>
                    </a:lnTo>
                    <a:lnTo>
                      <a:pt x="265" y="44"/>
                    </a:lnTo>
                    <a:lnTo>
                      <a:pt x="261" y="47"/>
                    </a:lnTo>
                    <a:lnTo>
                      <a:pt x="257" y="51"/>
                    </a:lnTo>
                    <a:lnTo>
                      <a:pt x="253" y="54"/>
                    </a:lnTo>
                    <a:lnTo>
                      <a:pt x="249" y="57"/>
                    </a:lnTo>
                    <a:lnTo>
                      <a:pt x="245" y="61"/>
                    </a:lnTo>
                    <a:lnTo>
                      <a:pt x="241" y="66"/>
                    </a:lnTo>
                    <a:lnTo>
                      <a:pt x="236" y="69"/>
                    </a:lnTo>
                    <a:lnTo>
                      <a:pt x="232" y="73"/>
                    </a:lnTo>
                    <a:lnTo>
                      <a:pt x="228" y="77"/>
                    </a:lnTo>
                    <a:lnTo>
                      <a:pt x="228" y="77"/>
                    </a:lnTo>
                    <a:lnTo>
                      <a:pt x="226" y="80"/>
                    </a:lnTo>
                    <a:lnTo>
                      <a:pt x="223" y="83"/>
                    </a:lnTo>
                    <a:lnTo>
                      <a:pt x="220" y="84"/>
                    </a:lnTo>
                    <a:lnTo>
                      <a:pt x="218" y="87"/>
                    </a:lnTo>
                    <a:lnTo>
                      <a:pt x="215" y="90"/>
                    </a:lnTo>
                    <a:lnTo>
                      <a:pt x="212" y="93"/>
                    </a:lnTo>
                    <a:lnTo>
                      <a:pt x="210" y="96"/>
                    </a:lnTo>
                    <a:lnTo>
                      <a:pt x="207" y="100"/>
                    </a:lnTo>
                    <a:lnTo>
                      <a:pt x="204" y="103"/>
                    </a:lnTo>
                    <a:lnTo>
                      <a:pt x="201" y="106"/>
                    </a:lnTo>
                    <a:lnTo>
                      <a:pt x="198" y="108"/>
                    </a:lnTo>
                    <a:lnTo>
                      <a:pt x="195" y="113"/>
                    </a:lnTo>
                    <a:lnTo>
                      <a:pt x="192" y="116"/>
                    </a:lnTo>
                    <a:lnTo>
                      <a:pt x="189" y="118"/>
                    </a:lnTo>
                    <a:lnTo>
                      <a:pt x="186" y="123"/>
                    </a:lnTo>
                    <a:lnTo>
                      <a:pt x="183" y="126"/>
                    </a:lnTo>
                    <a:lnTo>
                      <a:pt x="180" y="130"/>
                    </a:lnTo>
                    <a:lnTo>
                      <a:pt x="178" y="133"/>
                    </a:lnTo>
                    <a:lnTo>
                      <a:pt x="175" y="137"/>
                    </a:lnTo>
                    <a:lnTo>
                      <a:pt x="172" y="140"/>
                    </a:lnTo>
                    <a:lnTo>
                      <a:pt x="169" y="144"/>
                    </a:lnTo>
                    <a:lnTo>
                      <a:pt x="166" y="148"/>
                    </a:lnTo>
                    <a:lnTo>
                      <a:pt x="163" y="151"/>
                    </a:lnTo>
                    <a:lnTo>
                      <a:pt x="160" y="156"/>
                    </a:lnTo>
                    <a:lnTo>
                      <a:pt x="158" y="160"/>
                    </a:lnTo>
                    <a:lnTo>
                      <a:pt x="155" y="164"/>
                    </a:lnTo>
                    <a:lnTo>
                      <a:pt x="151" y="168"/>
                    </a:lnTo>
                    <a:lnTo>
                      <a:pt x="148" y="171"/>
                    </a:lnTo>
                    <a:lnTo>
                      <a:pt x="145" y="176"/>
                    </a:lnTo>
                    <a:lnTo>
                      <a:pt x="142" y="180"/>
                    </a:lnTo>
                    <a:lnTo>
                      <a:pt x="140" y="184"/>
                    </a:lnTo>
                    <a:lnTo>
                      <a:pt x="137" y="188"/>
                    </a:lnTo>
                    <a:lnTo>
                      <a:pt x="134" y="193"/>
                    </a:lnTo>
                    <a:lnTo>
                      <a:pt x="131" y="197"/>
                    </a:lnTo>
                    <a:lnTo>
                      <a:pt x="129" y="201"/>
                    </a:lnTo>
                    <a:lnTo>
                      <a:pt x="126" y="206"/>
                    </a:lnTo>
                    <a:lnTo>
                      <a:pt x="123" y="210"/>
                    </a:lnTo>
                    <a:lnTo>
                      <a:pt x="121" y="214"/>
                    </a:lnTo>
                    <a:lnTo>
                      <a:pt x="118" y="218"/>
                    </a:lnTo>
                    <a:lnTo>
                      <a:pt x="115" y="223"/>
                    </a:lnTo>
                    <a:lnTo>
                      <a:pt x="113" y="227"/>
                    </a:lnTo>
                    <a:lnTo>
                      <a:pt x="110" y="231"/>
                    </a:lnTo>
                    <a:lnTo>
                      <a:pt x="107" y="237"/>
                    </a:lnTo>
                    <a:lnTo>
                      <a:pt x="104" y="241"/>
                    </a:lnTo>
                    <a:lnTo>
                      <a:pt x="102" y="246"/>
                    </a:lnTo>
                    <a:lnTo>
                      <a:pt x="99" y="250"/>
                    </a:lnTo>
                    <a:lnTo>
                      <a:pt x="97" y="254"/>
                    </a:lnTo>
                    <a:lnTo>
                      <a:pt x="94" y="258"/>
                    </a:lnTo>
                    <a:lnTo>
                      <a:pt x="92" y="263"/>
                    </a:lnTo>
                    <a:lnTo>
                      <a:pt x="90" y="268"/>
                    </a:lnTo>
                    <a:lnTo>
                      <a:pt x="88" y="273"/>
                    </a:lnTo>
                    <a:lnTo>
                      <a:pt x="85" y="277"/>
                    </a:lnTo>
                    <a:lnTo>
                      <a:pt x="83" y="281"/>
                    </a:lnTo>
                    <a:lnTo>
                      <a:pt x="81" y="285"/>
                    </a:lnTo>
                    <a:lnTo>
                      <a:pt x="79" y="290"/>
                    </a:lnTo>
                    <a:lnTo>
                      <a:pt x="77" y="294"/>
                    </a:lnTo>
                    <a:lnTo>
                      <a:pt x="77" y="294"/>
                    </a:lnTo>
                    <a:lnTo>
                      <a:pt x="75" y="300"/>
                    </a:lnTo>
                    <a:lnTo>
                      <a:pt x="73" y="304"/>
                    </a:lnTo>
                    <a:lnTo>
                      <a:pt x="71" y="308"/>
                    </a:lnTo>
                    <a:lnTo>
                      <a:pt x="69" y="314"/>
                    </a:lnTo>
                    <a:lnTo>
                      <a:pt x="67" y="318"/>
                    </a:lnTo>
                    <a:lnTo>
                      <a:pt x="64" y="324"/>
                    </a:lnTo>
                    <a:lnTo>
                      <a:pt x="62" y="328"/>
                    </a:lnTo>
                    <a:lnTo>
                      <a:pt x="60" y="334"/>
                    </a:lnTo>
                    <a:lnTo>
                      <a:pt x="58" y="338"/>
                    </a:lnTo>
                    <a:lnTo>
                      <a:pt x="56" y="344"/>
                    </a:lnTo>
                    <a:lnTo>
                      <a:pt x="54" y="350"/>
                    </a:lnTo>
                    <a:lnTo>
                      <a:pt x="52" y="354"/>
                    </a:lnTo>
                    <a:lnTo>
                      <a:pt x="50" y="360"/>
                    </a:lnTo>
                    <a:lnTo>
                      <a:pt x="48" y="365"/>
                    </a:lnTo>
                    <a:lnTo>
                      <a:pt x="47" y="370"/>
                    </a:lnTo>
                    <a:lnTo>
                      <a:pt x="45" y="375"/>
                    </a:lnTo>
                    <a:lnTo>
                      <a:pt x="43" y="381"/>
                    </a:lnTo>
                    <a:lnTo>
                      <a:pt x="41" y="387"/>
                    </a:lnTo>
                    <a:lnTo>
                      <a:pt x="40" y="393"/>
                    </a:lnTo>
                    <a:lnTo>
                      <a:pt x="38" y="397"/>
                    </a:lnTo>
                    <a:lnTo>
                      <a:pt x="36" y="403"/>
                    </a:lnTo>
                    <a:lnTo>
                      <a:pt x="35" y="408"/>
                    </a:lnTo>
                    <a:lnTo>
                      <a:pt x="33" y="414"/>
                    </a:lnTo>
                    <a:lnTo>
                      <a:pt x="31" y="420"/>
                    </a:lnTo>
                    <a:lnTo>
                      <a:pt x="30" y="425"/>
                    </a:lnTo>
                    <a:lnTo>
                      <a:pt x="28" y="431"/>
                    </a:lnTo>
                    <a:lnTo>
                      <a:pt x="27" y="435"/>
                    </a:lnTo>
                    <a:lnTo>
                      <a:pt x="25" y="441"/>
                    </a:lnTo>
                    <a:lnTo>
                      <a:pt x="24" y="447"/>
                    </a:lnTo>
                    <a:lnTo>
                      <a:pt x="23" y="453"/>
                    </a:lnTo>
                    <a:lnTo>
                      <a:pt x="20" y="458"/>
                    </a:lnTo>
                    <a:lnTo>
                      <a:pt x="19" y="464"/>
                    </a:lnTo>
                    <a:lnTo>
                      <a:pt x="18" y="468"/>
                    </a:lnTo>
                    <a:lnTo>
                      <a:pt x="16" y="474"/>
                    </a:lnTo>
                    <a:lnTo>
                      <a:pt x="15" y="480"/>
                    </a:lnTo>
                    <a:lnTo>
                      <a:pt x="14" y="485"/>
                    </a:lnTo>
                    <a:lnTo>
                      <a:pt x="13" y="490"/>
                    </a:lnTo>
                    <a:lnTo>
                      <a:pt x="12" y="495"/>
                    </a:lnTo>
                    <a:lnTo>
                      <a:pt x="11" y="501"/>
                    </a:lnTo>
                    <a:lnTo>
                      <a:pt x="10" y="505"/>
                    </a:lnTo>
                    <a:lnTo>
                      <a:pt x="9" y="511"/>
                    </a:lnTo>
                    <a:lnTo>
                      <a:pt x="8" y="515"/>
                    </a:lnTo>
                    <a:lnTo>
                      <a:pt x="7" y="521"/>
                    </a:lnTo>
                    <a:lnTo>
                      <a:pt x="6" y="525"/>
                    </a:lnTo>
                    <a:lnTo>
                      <a:pt x="5" y="531"/>
                    </a:lnTo>
                    <a:lnTo>
                      <a:pt x="5" y="535"/>
                    </a:lnTo>
                    <a:lnTo>
                      <a:pt x="4" y="540"/>
                    </a:lnTo>
                    <a:lnTo>
                      <a:pt x="3" y="545"/>
                    </a:lnTo>
                    <a:lnTo>
                      <a:pt x="3" y="550"/>
                    </a:lnTo>
                    <a:lnTo>
                      <a:pt x="2" y="554"/>
                    </a:lnTo>
                    <a:lnTo>
                      <a:pt x="2" y="558"/>
                    </a:lnTo>
                    <a:lnTo>
                      <a:pt x="1" y="562"/>
                    </a:lnTo>
                    <a:lnTo>
                      <a:pt x="1" y="567"/>
                    </a:lnTo>
                    <a:lnTo>
                      <a:pt x="0" y="571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577"/>
                    </a:lnTo>
                    <a:lnTo>
                      <a:pt x="0" y="577"/>
                    </a:lnTo>
                    <a:lnTo>
                      <a:pt x="0" y="577"/>
                    </a:lnTo>
                    <a:lnTo>
                      <a:pt x="4" y="581"/>
                    </a:lnTo>
                    <a:lnTo>
                      <a:pt x="8" y="584"/>
                    </a:lnTo>
                    <a:lnTo>
                      <a:pt x="13" y="588"/>
                    </a:lnTo>
                    <a:lnTo>
                      <a:pt x="17" y="591"/>
                    </a:lnTo>
                    <a:lnTo>
                      <a:pt x="22" y="592"/>
                    </a:lnTo>
                    <a:lnTo>
                      <a:pt x="22" y="592"/>
                    </a:lnTo>
                    <a:lnTo>
                      <a:pt x="26" y="594"/>
                    </a:lnTo>
                    <a:lnTo>
                      <a:pt x="29" y="595"/>
                    </a:lnTo>
                    <a:lnTo>
                      <a:pt x="33" y="597"/>
                    </a:lnTo>
                    <a:lnTo>
                      <a:pt x="37" y="598"/>
                    </a:lnTo>
                    <a:lnTo>
                      <a:pt x="40" y="600"/>
                    </a:lnTo>
                    <a:lnTo>
                      <a:pt x="44" y="600"/>
                    </a:lnTo>
                    <a:lnTo>
                      <a:pt x="48" y="601"/>
                    </a:lnTo>
                    <a:lnTo>
                      <a:pt x="51" y="601"/>
                    </a:lnTo>
                    <a:lnTo>
                      <a:pt x="55" y="601"/>
                    </a:lnTo>
                    <a:lnTo>
                      <a:pt x="59" y="602"/>
                    </a:lnTo>
                    <a:lnTo>
                      <a:pt x="63" y="602"/>
                    </a:lnTo>
                    <a:lnTo>
                      <a:pt x="68" y="602"/>
                    </a:lnTo>
                    <a:lnTo>
                      <a:pt x="71" y="601"/>
                    </a:lnTo>
                    <a:lnTo>
                      <a:pt x="75" y="601"/>
                    </a:lnTo>
                    <a:lnTo>
                      <a:pt x="79" y="601"/>
                    </a:lnTo>
                    <a:lnTo>
                      <a:pt x="83" y="600"/>
                    </a:lnTo>
                    <a:lnTo>
                      <a:pt x="87" y="598"/>
                    </a:lnTo>
                    <a:lnTo>
                      <a:pt x="91" y="597"/>
                    </a:lnTo>
                    <a:lnTo>
                      <a:pt x="96" y="597"/>
                    </a:lnTo>
                    <a:lnTo>
                      <a:pt x="100" y="594"/>
                    </a:lnTo>
                    <a:lnTo>
                      <a:pt x="104" y="592"/>
                    </a:lnTo>
                    <a:lnTo>
                      <a:pt x="109" y="591"/>
                    </a:lnTo>
                    <a:lnTo>
                      <a:pt x="113" y="590"/>
                    </a:lnTo>
                    <a:lnTo>
                      <a:pt x="118" y="587"/>
                    </a:lnTo>
                    <a:lnTo>
                      <a:pt x="118" y="587"/>
                    </a:lnTo>
                    <a:lnTo>
                      <a:pt x="120" y="580"/>
                    </a:lnTo>
                    <a:lnTo>
                      <a:pt x="122" y="574"/>
                    </a:lnTo>
                    <a:lnTo>
                      <a:pt x="124" y="567"/>
                    </a:lnTo>
                    <a:lnTo>
                      <a:pt x="126" y="561"/>
                    </a:lnTo>
                    <a:lnTo>
                      <a:pt x="126" y="561"/>
                    </a:lnTo>
                    <a:lnTo>
                      <a:pt x="127" y="557"/>
                    </a:lnTo>
                    <a:lnTo>
                      <a:pt x="128" y="554"/>
                    </a:lnTo>
                    <a:lnTo>
                      <a:pt x="130" y="550"/>
                    </a:lnTo>
                    <a:lnTo>
                      <a:pt x="131" y="545"/>
                    </a:lnTo>
                    <a:lnTo>
                      <a:pt x="132" y="541"/>
                    </a:lnTo>
                    <a:lnTo>
                      <a:pt x="134" y="537"/>
                    </a:lnTo>
                    <a:lnTo>
                      <a:pt x="135" y="532"/>
                    </a:lnTo>
                    <a:lnTo>
                      <a:pt x="137" y="528"/>
                    </a:lnTo>
                    <a:lnTo>
                      <a:pt x="139" y="524"/>
                    </a:lnTo>
                    <a:lnTo>
                      <a:pt x="140" y="520"/>
                    </a:lnTo>
                    <a:lnTo>
                      <a:pt x="142" y="515"/>
                    </a:lnTo>
                    <a:lnTo>
                      <a:pt x="144" y="511"/>
                    </a:lnTo>
                    <a:lnTo>
                      <a:pt x="146" y="505"/>
                    </a:lnTo>
                    <a:lnTo>
                      <a:pt x="148" y="501"/>
                    </a:lnTo>
                    <a:lnTo>
                      <a:pt x="150" y="497"/>
                    </a:lnTo>
                    <a:lnTo>
                      <a:pt x="153" y="492"/>
                    </a:lnTo>
                    <a:lnTo>
                      <a:pt x="155" y="487"/>
                    </a:lnTo>
                    <a:lnTo>
                      <a:pt x="157" y="482"/>
                    </a:lnTo>
                    <a:lnTo>
                      <a:pt x="159" y="477"/>
                    </a:lnTo>
                    <a:lnTo>
                      <a:pt x="161" y="472"/>
                    </a:lnTo>
                    <a:lnTo>
                      <a:pt x="163" y="467"/>
                    </a:lnTo>
                    <a:lnTo>
                      <a:pt x="165" y="463"/>
                    </a:lnTo>
                    <a:lnTo>
                      <a:pt x="168" y="457"/>
                    </a:lnTo>
                    <a:lnTo>
                      <a:pt x="170" y="453"/>
                    </a:lnTo>
                    <a:lnTo>
                      <a:pt x="172" y="447"/>
                    </a:lnTo>
                    <a:lnTo>
                      <a:pt x="174" y="443"/>
                    </a:lnTo>
                    <a:lnTo>
                      <a:pt x="177" y="437"/>
                    </a:lnTo>
                    <a:lnTo>
                      <a:pt x="179" y="433"/>
                    </a:lnTo>
                    <a:lnTo>
                      <a:pt x="181" y="427"/>
                    </a:lnTo>
                    <a:lnTo>
                      <a:pt x="184" y="423"/>
                    </a:lnTo>
                    <a:lnTo>
                      <a:pt x="186" y="417"/>
                    </a:lnTo>
                    <a:lnTo>
                      <a:pt x="189" y="411"/>
                    </a:lnTo>
                    <a:lnTo>
                      <a:pt x="191" y="407"/>
                    </a:lnTo>
                    <a:lnTo>
                      <a:pt x="193" y="401"/>
                    </a:lnTo>
                    <a:lnTo>
                      <a:pt x="197" y="397"/>
                    </a:lnTo>
                    <a:lnTo>
                      <a:pt x="199" y="391"/>
                    </a:lnTo>
                    <a:lnTo>
                      <a:pt x="202" y="387"/>
                    </a:lnTo>
                    <a:lnTo>
                      <a:pt x="204" y="381"/>
                    </a:lnTo>
                    <a:lnTo>
                      <a:pt x="207" y="377"/>
                    </a:lnTo>
                    <a:lnTo>
                      <a:pt x="209" y="371"/>
                    </a:lnTo>
                    <a:lnTo>
                      <a:pt x="211" y="367"/>
                    </a:lnTo>
                    <a:lnTo>
                      <a:pt x="214" y="361"/>
                    </a:lnTo>
                    <a:lnTo>
                      <a:pt x="216" y="357"/>
                    </a:lnTo>
                    <a:lnTo>
                      <a:pt x="219" y="351"/>
                    </a:lnTo>
                    <a:lnTo>
                      <a:pt x="221" y="347"/>
                    </a:lnTo>
                    <a:lnTo>
                      <a:pt x="224" y="341"/>
                    </a:lnTo>
                    <a:lnTo>
                      <a:pt x="226" y="337"/>
                    </a:lnTo>
                    <a:lnTo>
                      <a:pt x="228" y="333"/>
                    </a:lnTo>
                    <a:lnTo>
                      <a:pt x="231" y="328"/>
                    </a:lnTo>
                    <a:lnTo>
                      <a:pt x="233" y="323"/>
                    </a:lnTo>
                    <a:lnTo>
                      <a:pt x="235" y="318"/>
                    </a:lnTo>
                    <a:lnTo>
                      <a:pt x="238" y="314"/>
                    </a:lnTo>
                    <a:lnTo>
                      <a:pt x="241" y="310"/>
                    </a:lnTo>
                    <a:lnTo>
                      <a:pt x="243" y="305"/>
                    </a:lnTo>
                    <a:lnTo>
                      <a:pt x="246" y="301"/>
                    </a:lnTo>
                    <a:lnTo>
                      <a:pt x="248" y="297"/>
                    </a:lnTo>
                    <a:lnTo>
                      <a:pt x="250" y="293"/>
                    </a:lnTo>
                    <a:lnTo>
                      <a:pt x="252" y="288"/>
                    </a:lnTo>
                    <a:lnTo>
                      <a:pt x="254" y="284"/>
                    </a:lnTo>
                    <a:lnTo>
                      <a:pt x="256" y="280"/>
                    </a:lnTo>
                    <a:lnTo>
                      <a:pt x="259" y="276"/>
                    </a:lnTo>
                    <a:lnTo>
                      <a:pt x="261" y="273"/>
                    </a:lnTo>
                    <a:lnTo>
                      <a:pt x="263" y="268"/>
                    </a:lnTo>
                    <a:lnTo>
                      <a:pt x="265" y="264"/>
                    </a:lnTo>
                    <a:lnTo>
                      <a:pt x="266" y="261"/>
                    </a:lnTo>
                    <a:lnTo>
                      <a:pt x="268" y="258"/>
                    </a:lnTo>
                    <a:lnTo>
                      <a:pt x="268" y="258"/>
                    </a:lnTo>
                    <a:lnTo>
                      <a:pt x="272" y="251"/>
                    </a:lnTo>
                    <a:lnTo>
                      <a:pt x="275" y="246"/>
                    </a:lnTo>
                    <a:lnTo>
                      <a:pt x="278" y="240"/>
                    </a:lnTo>
                    <a:lnTo>
                      <a:pt x="281" y="234"/>
                    </a:lnTo>
                    <a:lnTo>
                      <a:pt x="286" y="228"/>
                    </a:lnTo>
                    <a:lnTo>
                      <a:pt x="289" y="224"/>
                    </a:lnTo>
                    <a:lnTo>
                      <a:pt x="292" y="218"/>
                    </a:lnTo>
                    <a:lnTo>
                      <a:pt x="295" y="214"/>
                    </a:lnTo>
                    <a:lnTo>
                      <a:pt x="298" y="210"/>
                    </a:lnTo>
                    <a:lnTo>
                      <a:pt x="302" y="206"/>
                    </a:lnTo>
                    <a:lnTo>
                      <a:pt x="305" y="201"/>
                    </a:lnTo>
                    <a:lnTo>
                      <a:pt x="308" y="197"/>
                    </a:lnTo>
                    <a:lnTo>
                      <a:pt x="311" y="193"/>
                    </a:lnTo>
                    <a:lnTo>
                      <a:pt x="314" y="190"/>
                    </a:lnTo>
                    <a:lnTo>
                      <a:pt x="317" y="186"/>
                    </a:lnTo>
                    <a:lnTo>
                      <a:pt x="320" y="181"/>
                    </a:lnTo>
                    <a:lnTo>
                      <a:pt x="323" y="178"/>
                    </a:lnTo>
                    <a:lnTo>
                      <a:pt x="326" y="176"/>
                    </a:lnTo>
                    <a:lnTo>
                      <a:pt x="330" y="171"/>
                    </a:lnTo>
                    <a:lnTo>
                      <a:pt x="333" y="168"/>
                    </a:lnTo>
                    <a:lnTo>
                      <a:pt x="336" y="166"/>
                    </a:lnTo>
                    <a:lnTo>
                      <a:pt x="338" y="163"/>
                    </a:lnTo>
                    <a:lnTo>
                      <a:pt x="341" y="160"/>
                    </a:lnTo>
                    <a:lnTo>
                      <a:pt x="344" y="157"/>
                    </a:lnTo>
                    <a:lnTo>
                      <a:pt x="346" y="154"/>
                    </a:lnTo>
                    <a:lnTo>
                      <a:pt x="349" y="151"/>
                    </a:lnTo>
                    <a:lnTo>
                      <a:pt x="352" y="148"/>
                    </a:lnTo>
                    <a:lnTo>
                      <a:pt x="354" y="146"/>
                    </a:lnTo>
                    <a:lnTo>
                      <a:pt x="356" y="143"/>
                    </a:lnTo>
                    <a:lnTo>
                      <a:pt x="359" y="140"/>
                    </a:lnTo>
                    <a:lnTo>
                      <a:pt x="361" y="137"/>
                    </a:lnTo>
                    <a:lnTo>
                      <a:pt x="363" y="134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9" y="126"/>
                    </a:lnTo>
                    <a:lnTo>
                      <a:pt x="372" y="123"/>
                    </a:lnTo>
                    <a:lnTo>
                      <a:pt x="372" y="123"/>
                    </a:lnTo>
                    <a:close/>
                  </a:path>
                </a:pathLst>
              </a:custGeom>
              <a:solidFill>
                <a:srgbClr val="AAB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0" name="Freeform 60"/>
              <p:cNvSpPr>
                <a:spLocks/>
              </p:cNvSpPr>
              <p:nvPr/>
            </p:nvSpPr>
            <p:spPr bwMode="auto">
              <a:xfrm>
                <a:off x="1251" y="2347"/>
                <a:ext cx="59" cy="53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0" y="21"/>
                  </a:cxn>
                  <a:cxn ang="0">
                    <a:pos x="1" y="34"/>
                  </a:cxn>
                  <a:cxn ang="0">
                    <a:pos x="2" y="47"/>
                  </a:cxn>
                  <a:cxn ang="0">
                    <a:pos x="3" y="58"/>
                  </a:cxn>
                  <a:cxn ang="0">
                    <a:pos x="5" y="68"/>
                  </a:cxn>
                  <a:cxn ang="0">
                    <a:pos x="8" y="78"/>
                  </a:cxn>
                  <a:cxn ang="0">
                    <a:pos x="11" y="88"/>
                  </a:cxn>
                  <a:cxn ang="0">
                    <a:pos x="16" y="97"/>
                  </a:cxn>
                  <a:cxn ang="0">
                    <a:pos x="19" y="105"/>
                  </a:cxn>
                  <a:cxn ang="0">
                    <a:pos x="23" y="114"/>
                  </a:cxn>
                  <a:cxn ang="0">
                    <a:pos x="27" y="121"/>
                  </a:cxn>
                  <a:cxn ang="0">
                    <a:pos x="31" y="128"/>
                  </a:cxn>
                  <a:cxn ang="0">
                    <a:pos x="36" y="135"/>
                  </a:cxn>
                  <a:cxn ang="0">
                    <a:pos x="38" y="138"/>
                  </a:cxn>
                  <a:cxn ang="0">
                    <a:pos x="44" y="144"/>
                  </a:cxn>
                  <a:cxn ang="0">
                    <a:pos x="50" y="149"/>
                  </a:cxn>
                  <a:cxn ang="0">
                    <a:pos x="58" y="154"/>
                  </a:cxn>
                  <a:cxn ang="0">
                    <a:pos x="66" y="157"/>
                  </a:cxn>
                  <a:cxn ang="0">
                    <a:pos x="74" y="158"/>
                  </a:cxn>
                  <a:cxn ang="0">
                    <a:pos x="82" y="159"/>
                  </a:cxn>
                  <a:cxn ang="0">
                    <a:pos x="90" y="158"/>
                  </a:cxn>
                  <a:cxn ang="0">
                    <a:pos x="97" y="155"/>
                  </a:cxn>
                  <a:cxn ang="0">
                    <a:pos x="104" y="151"/>
                  </a:cxn>
                  <a:cxn ang="0">
                    <a:pos x="110" y="147"/>
                  </a:cxn>
                  <a:cxn ang="0">
                    <a:pos x="111" y="144"/>
                  </a:cxn>
                  <a:cxn ang="0">
                    <a:pos x="113" y="138"/>
                  </a:cxn>
                  <a:cxn ang="0">
                    <a:pos x="114" y="131"/>
                  </a:cxn>
                  <a:cxn ang="0">
                    <a:pos x="114" y="122"/>
                  </a:cxn>
                  <a:cxn ang="0">
                    <a:pos x="114" y="114"/>
                  </a:cxn>
                  <a:cxn ang="0">
                    <a:pos x="114" y="105"/>
                  </a:cxn>
                  <a:cxn ang="0">
                    <a:pos x="113" y="95"/>
                  </a:cxn>
                  <a:cxn ang="0">
                    <a:pos x="113" y="84"/>
                  </a:cxn>
                  <a:cxn ang="0">
                    <a:pos x="112" y="72"/>
                  </a:cxn>
                  <a:cxn ang="0">
                    <a:pos x="112" y="60"/>
                  </a:cxn>
                  <a:cxn ang="0">
                    <a:pos x="113" y="48"/>
                  </a:cxn>
                  <a:cxn ang="0">
                    <a:pos x="114" y="34"/>
                  </a:cxn>
                  <a:cxn ang="0">
                    <a:pos x="116" y="21"/>
                  </a:cxn>
                  <a:cxn ang="0">
                    <a:pos x="119" y="7"/>
                  </a:cxn>
                  <a:cxn ang="0">
                    <a:pos x="115" y="10"/>
                  </a:cxn>
                  <a:cxn ang="0">
                    <a:pos x="107" y="12"/>
                  </a:cxn>
                  <a:cxn ang="0">
                    <a:pos x="98" y="17"/>
                  </a:cxn>
                  <a:cxn ang="0">
                    <a:pos x="90" y="20"/>
                  </a:cxn>
                  <a:cxn ang="0">
                    <a:pos x="82" y="21"/>
                  </a:cxn>
                  <a:cxn ang="0">
                    <a:pos x="74" y="22"/>
                  </a:cxn>
                  <a:cxn ang="0">
                    <a:pos x="67" y="24"/>
                  </a:cxn>
                  <a:cxn ang="0">
                    <a:pos x="58" y="24"/>
                  </a:cxn>
                  <a:cxn ang="0">
                    <a:pos x="51" y="24"/>
                  </a:cxn>
                  <a:cxn ang="0">
                    <a:pos x="44" y="22"/>
                  </a:cxn>
                  <a:cxn ang="0">
                    <a:pos x="37" y="21"/>
                  </a:cxn>
                  <a:cxn ang="0">
                    <a:pos x="30" y="18"/>
                  </a:cxn>
                  <a:cxn ang="0">
                    <a:pos x="23" y="15"/>
                  </a:cxn>
                  <a:cxn ang="0">
                    <a:pos x="19" y="12"/>
                  </a:cxn>
                  <a:cxn ang="0">
                    <a:pos x="9" y="7"/>
                  </a:cxn>
                  <a:cxn ang="0">
                    <a:pos x="1" y="0"/>
                  </a:cxn>
                </a:cxnLst>
                <a:rect l="0" t="0" r="r" b="b"/>
                <a:pathLst>
                  <a:path w="119" h="159">
                    <a:moveTo>
                      <a:pt x="1" y="0"/>
                    </a:moveTo>
                    <a:lnTo>
                      <a:pt x="1" y="7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2" y="47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4" y="64"/>
                    </a:lnTo>
                    <a:lnTo>
                      <a:pt x="5" y="68"/>
                    </a:lnTo>
                    <a:lnTo>
                      <a:pt x="7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3" y="92"/>
                    </a:lnTo>
                    <a:lnTo>
                      <a:pt x="16" y="97"/>
                    </a:lnTo>
                    <a:lnTo>
                      <a:pt x="17" y="101"/>
                    </a:lnTo>
                    <a:lnTo>
                      <a:pt x="19" y="105"/>
                    </a:lnTo>
                    <a:lnTo>
                      <a:pt x="21" y="109"/>
                    </a:lnTo>
                    <a:lnTo>
                      <a:pt x="23" y="114"/>
                    </a:lnTo>
                    <a:lnTo>
                      <a:pt x="25" y="118"/>
                    </a:lnTo>
                    <a:lnTo>
                      <a:pt x="27" y="121"/>
                    </a:lnTo>
                    <a:lnTo>
                      <a:pt x="29" y="125"/>
                    </a:lnTo>
                    <a:lnTo>
                      <a:pt x="31" y="128"/>
                    </a:lnTo>
                    <a:lnTo>
                      <a:pt x="34" y="131"/>
                    </a:lnTo>
                    <a:lnTo>
                      <a:pt x="36" y="135"/>
                    </a:lnTo>
                    <a:lnTo>
                      <a:pt x="38" y="138"/>
                    </a:lnTo>
                    <a:lnTo>
                      <a:pt x="38" y="138"/>
                    </a:lnTo>
                    <a:lnTo>
                      <a:pt x="41" y="141"/>
                    </a:lnTo>
                    <a:lnTo>
                      <a:pt x="44" y="144"/>
                    </a:lnTo>
                    <a:lnTo>
                      <a:pt x="47" y="147"/>
                    </a:lnTo>
                    <a:lnTo>
                      <a:pt x="50" y="149"/>
                    </a:lnTo>
                    <a:lnTo>
                      <a:pt x="54" y="152"/>
                    </a:lnTo>
                    <a:lnTo>
                      <a:pt x="58" y="154"/>
                    </a:lnTo>
                    <a:lnTo>
                      <a:pt x="62" y="155"/>
                    </a:lnTo>
                    <a:lnTo>
                      <a:pt x="66" y="157"/>
                    </a:lnTo>
                    <a:lnTo>
                      <a:pt x="70" y="158"/>
                    </a:lnTo>
                    <a:lnTo>
                      <a:pt x="74" y="158"/>
                    </a:lnTo>
                    <a:lnTo>
                      <a:pt x="78" y="159"/>
                    </a:lnTo>
                    <a:lnTo>
                      <a:pt x="82" y="159"/>
                    </a:lnTo>
                    <a:lnTo>
                      <a:pt x="86" y="158"/>
                    </a:lnTo>
                    <a:lnTo>
                      <a:pt x="90" y="158"/>
                    </a:lnTo>
                    <a:lnTo>
                      <a:pt x="93" y="157"/>
                    </a:lnTo>
                    <a:lnTo>
                      <a:pt x="97" y="155"/>
                    </a:lnTo>
                    <a:lnTo>
                      <a:pt x="100" y="154"/>
                    </a:lnTo>
                    <a:lnTo>
                      <a:pt x="104" y="151"/>
                    </a:lnTo>
                    <a:lnTo>
                      <a:pt x="107" y="149"/>
                    </a:lnTo>
                    <a:lnTo>
                      <a:pt x="110" y="147"/>
                    </a:lnTo>
                    <a:lnTo>
                      <a:pt x="110" y="147"/>
                    </a:lnTo>
                    <a:lnTo>
                      <a:pt x="111" y="144"/>
                    </a:lnTo>
                    <a:lnTo>
                      <a:pt x="112" y="141"/>
                    </a:lnTo>
                    <a:lnTo>
                      <a:pt x="113" y="138"/>
                    </a:lnTo>
                    <a:lnTo>
                      <a:pt x="113" y="134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4" y="122"/>
                    </a:lnTo>
                    <a:lnTo>
                      <a:pt x="114" y="118"/>
                    </a:lnTo>
                    <a:lnTo>
                      <a:pt x="114" y="114"/>
                    </a:lnTo>
                    <a:lnTo>
                      <a:pt x="114" y="109"/>
                    </a:lnTo>
                    <a:lnTo>
                      <a:pt x="114" y="105"/>
                    </a:lnTo>
                    <a:lnTo>
                      <a:pt x="113" y="99"/>
                    </a:lnTo>
                    <a:lnTo>
                      <a:pt x="113" y="95"/>
                    </a:lnTo>
                    <a:lnTo>
                      <a:pt x="113" y="90"/>
                    </a:lnTo>
                    <a:lnTo>
                      <a:pt x="113" y="84"/>
                    </a:lnTo>
                    <a:lnTo>
                      <a:pt x="113" y="78"/>
                    </a:lnTo>
                    <a:lnTo>
                      <a:pt x="112" y="72"/>
                    </a:lnTo>
                    <a:lnTo>
                      <a:pt x="112" y="67"/>
                    </a:lnTo>
                    <a:lnTo>
                      <a:pt x="112" y="60"/>
                    </a:lnTo>
                    <a:lnTo>
                      <a:pt x="113" y="54"/>
                    </a:lnTo>
                    <a:lnTo>
                      <a:pt x="113" y="48"/>
                    </a:lnTo>
                    <a:lnTo>
                      <a:pt x="113" y="41"/>
                    </a:lnTo>
                    <a:lnTo>
                      <a:pt x="114" y="34"/>
                    </a:lnTo>
                    <a:lnTo>
                      <a:pt x="115" y="28"/>
                    </a:lnTo>
                    <a:lnTo>
                      <a:pt x="116" y="21"/>
                    </a:lnTo>
                    <a:lnTo>
                      <a:pt x="117" y="14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15" y="10"/>
                    </a:lnTo>
                    <a:lnTo>
                      <a:pt x="111" y="11"/>
                    </a:lnTo>
                    <a:lnTo>
                      <a:pt x="107" y="12"/>
                    </a:lnTo>
                    <a:lnTo>
                      <a:pt x="103" y="15"/>
                    </a:lnTo>
                    <a:lnTo>
                      <a:pt x="98" y="17"/>
                    </a:lnTo>
                    <a:lnTo>
                      <a:pt x="94" y="18"/>
                    </a:lnTo>
                    <a:lnTo>
                      <a:pt x="90" y="20"/>
                    </a:lnTo>
                    <a:lnTo>
                      <a:pt x="86" y="21"/>
                    </a:lnTo>
                    <a:lnTo>
                      <a:pt x="82" y="21"/>
                    </a:lnTo>
                    <a:lnTo>
                      <a:pt x="78" y="22"/>
                    </a:lnTo>
                    <a:lnTo>
                      <a:pt x="74" y="22"/>
                    </a:lnTo>
                    <a:lnTo>
                      <a:pt x="70" y="24"/>
                    </a:lnTo>
                    <a:lnTo>
                      <a:pt x="67" y="24"/>
                    </a:lnTo>
                    <a:lnTo>
                      <a:pt x="63" y="24"/>
                    </a:lnTo>
                    <a:lnTo>
                      <a:pt x="58" y="24"/>
                    </a:lnTo>
                    <a:lnTo>
                      <a:pt x="55" y="24"/>
                    </a:lnTo>
                    <a:lnTo>
                      <a:pt x="51" y="24"/>
                    </a:lnTo>
                    <a:lnTo>
                      <a:pt x="47" y="24"/>
                    </a:lnTo>
                    <a:lnTo>
                      <a:pt x="44" y="22"/>
                    </a:lnTo>
                    <a:lnTo>
                      <a:pt x="40" y="22"/>
                    </a:lnTo>
                    <a:lnTo>
                      <a:pt x="37" y="21"/>
                    </a:lnTo>
                    <a:lnTo>
                      <a:pt x="33" y="20"/>
                    </a:lnTo>
                    <a:lnTo>
                      <a:pt x="30" y="18"/>
                    </a:lnTo>
                    <a:lnTo>
                      <a:pt x="26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19" y="12"/>
                    </a:lnTo>
                    <a:lnTo>
                      <a:pt x="13" y="10"/>
                    </a:lnTo>
                    <a:lnTo>
                      <a:pt x="9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8B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1" name="Freeform 61"/>
              <p:cNvSpPr>
                <a:spLocks/>
              </p:cNvSpPr>
              <p:nvPr/>
            </p:nvSpPr>
            <p:spPr bwMode="auto">
              <a:xfrm>
                <a:off x="1299" y="2418"/>
                <a:ext cx="200" cy="116"/>
              </a:xfrm>
              <a:custGeom>
                <a:avLst/>
                <a:gdLst/>
                <a:ahLst/>
                <a:cxnLst>
                  <a:cxn ang="0">
                    <a:pos x="2" y="87"/>
                  </a:cxn>
                  <a:cxn ang="0">
                    <a:pos x="12" y="111"/>
                  </a:cxn>
                  <a:cxn ang="0">
                    <a:pos x="24" y="147"/>
                  </a:cxn>
                  <a:cxn ang="0">
                    <a:pos x="38" y="184"/>
                  </a:cxn>
                  <a:cxn ang="0">
                    <a:pos x="51" y="217"/>
                  </a:cxn>
                  <a:cxn ang="0">
                    <a:pos x="58" y="238"/>
                  </a:cxn>
                  <a:cxn ang="0">
                    <a:pos x="60" y="242"/>
                  </a:cxn>
                  <a:cxn ang="0">
                    <a:pos x="64" y="242"/>
                  </a:cxn>
                  <a:cxn ang="0">
                    <a:pos x="74" y="241"/>
                  </a:cxn>
                  <a:cxn ang="0">
                    <a:pos x="89" y="241"/>
                  </a:cxn>
                  <a:cxn ang="0">
                    <a:pos x="110" y="242"/>
                  </a:cxn>
                  <a:cxn ang="0">
                    <a:pos x="135" y="247"/>
                  </a:cxn>
                  <a:cxn ang="0">
                    <a:pos x="165" y="257"/>
                  </a:cxn>
                  <a:cxn ang="0">
                    <a:pos x="198" y="269"/>
                  </a:cxn>
                  <a:cxn ang="0">
                    <a:pos x="222" y="281"/>
                  </a:cxn>
                  <a:cxn ang="0">
                    <a:pos x="251" y="294"/>
                  </a:cxn>
                  <a:cxn ang="0">
                    <a:pos x="277" y="307"/>
                  </a:cxn>
                  <a:cxn ang="0">
                    <a:pos x="300" y="319"/>
                  </a:cxn>
                  <a:cxn ang="0">
                    <a:pos x="321" y="329"/>
                  </a:cxn>
                  <a:cxn ang="0">
                    <a:pos x="336" y="338"/>
                  </a:cxn>
                  <a:cxn ang="0">
                    <a:pos x="348" y="344"/>
                  </a:cxn>
                  <a:cxn ang="0">
                    <a:pos x="354" y="348"/>
                  </a:cxn>
                  <a:cxn ang="0">
                    <a:pos x="355" y="348"/>
                  </a:cxn>
                  <a:cxn ang="0">
                    <a:pos x="359" y="335"/>
                  </a:cxn>
                  <a:cxn ang="0">
                    <a:pos x="364" y="308"/>
                  </a:cxn>
                  <a:cxn ang="0">
                    <a:pos x="372" y="271"/>
                  </a:cxn>
                  <a:cxn ang="0">
                    <a:pos x="380" y="231"/>
                  </a:cxn>
                  <a:cxn ang="0">
                    <a:pos x="388" y="192"/>
                  </a:cxn>
                  <a:cxn ang="0">
                    <a:pos x="395" y="161"/>
                  </a:cxn>
                  <a:cxn ang="0">
                    <a:pos x="400" y="142"/>
                  </a:cxn>
                  <a:cxn ang="0">
                    <a:pos x="401" y="138"/>
                  </a:cxn>
                  <a:cxn ang="0">
                    <a:pos x="397" y="134"/>
                  </a:cxn>
                  <a:cxn ang="0">
                    <a:pos x="391" y="125"/>
                  </a:cxn>
                  <a:cxn ang="0">
                    <a:pos x="382" y="112"/>
                  </a:cxn>
                  <a:cxn ang="0">
                    <a:pos x="370" y="97"/>
                  </a:cxn>
                  <a:cxn ang="0">
                    <a:pos x="354" y="80"/>
                  </a:cxn>
                  <a:cxn ang="0">
                    <a:pos x="336" y="61"/>
                  </a:cxn>
                  <a:cxn ang="0">
                    <a:pos x="316" y="44"/>
                  </a:cxn>
                  <a:cxn ang="0">
                    <a:pos x="293" y="28"/>
                  </a:cxn>
                  <a:cxn ang="0">
                    <a:pos x="269" y="15"/>
                  </a:cxn>
                  <a:cxn ang="0">
                    <a:pos x="243" y="5"/>
                  </a:cxn>
                  <a:cxn ang="0">
                    <a:pos x="221" y="1"/>
                  </a:cxn>
                  <a:cxn ang="0">
                    <a:pos x="197" y="0"/>
                  </a:cxn>
                  <a:cxn ang="0">
                    <a:pos x="171" y="3"/>
                  </a:cxn>
                  <a:cxn ang="0">
                    <a:pos x="146" y="8"/>
                  </a:cxn>
                  <a:cxn ang="0">
                    <a:pos x="121" y="15"/>
                  </a:cxn>
                  <a:cxn ang="0">
                    <a:pos x="98" y="25"/>
                  </a:cxn>
                  <a:cxn ang="0">
                    <a:pos x="75" y="35"/>
                  </a:cxn>
                  <a:cxn ang="0">
                    <a:pos x="56" y="45"/>
                  </a:cxn>
                  <a:cxn ang="0">
                    <a:pos x="37" y="55"/>
                  </a:cxn>
                  <a:cxn ang="0">
                    <a:pos x="23" y="65"/>
                  </a:cxn>
                  <a:cxn ang="0">
                    <a:pos x="12" y="72"/>
                  </a:cxn>
                  <a:cxn ang="0">
                    <a:pos x="3" y="78"/>
                  </a:cxn>
                  <a:cxn ang="0">
                    <a:pos x="0" y="80"/>
                  </a:cxn>
                </a:cxnLst>
                <a:rect l="0" t="0" r="r" b="b"/>
                <a:pathLst>
                  <a:path w="401" h="348">
                    <a:moveTo>
                      <a:pt x="0" y="80"/>
                    </a:moveTo>
                    <a:lnTo>
                      <a:pt x="0" y="81"/>
                    </a:lnTo>
                    <a:lnTo>
                      <a:pt x="0" y="82"/>
                    </a:lnTo>
                    <a:lnTo>
                      <a:pt x="1" y="84"/>
                    </a:lnTo>
                    <a:lnTo>
                      <a:pt x="2" y="87"/>
                    </a:lnTo>
                    <a:lnTo>
                      <a:pt x="4" y="91"/>
                    </a:lnTo>
                    <a:lnTo>
                      <a:pt x="5" y="95"/>
                    </a:lnTo>
                    <a:lnTo>
                      <a:pt x="8" y="100"/>
                    </a:lnTo>
                    <a:lnTo>
                      <a:pt x="10" y="105"/>
                    </a:lnTo>
                    <a:lnTo>
                      <a:pt x="12" y="111"/>
                    </a:lnTo>
                    <a:lnTo>
                      <a:pt x="14" y="118"/>
                    </a:lnTo>
                    <a:lnTo>
                      <a:pt x="17" y="125"/>
                    </a:lnTo>
                    <a:lnTo>
                      <a:pt x="19" y="131"/>
                    </a:lnTo>
                    <a:lnTo>
                      <a:pt x="22" y="140"/>
                    </a:lnTo>
                    <a:lnTo>
                      <a:pt x="24" y="147"/>
                    </a:lnTo>
                    <a:lnTo>
                      <a:pt x="27" y="154"/>
                    </a:lnTo>
                    <a:lnTo>
                      <a:pt x="30" y="161"/>
                    </a:lnTo>
                    <a:lnTo>
                      <a:pt x="32" y="170"/>
                    </a:lnTo>
                    <a:lnTo>
                      <a:pt x="35" y="177"/>
                    </a:lnTo>
                    <a:lnTo>
                      <a:pt x="38" y="184"/>
                    </a:lnTo>
                    <a:lnTo>
                      <a:pt x="40" y="191"/>
                    </a:lnTo>
                    <a:lnTo>
                      <a:pt x="43" y="198"/>
                    </a:lnTo>
                    <a:lnTo>
                      <a:pt x="45" y="205"/>
                    </a:lnTo>
                    <a:lnTo>
                      <a:pt x="47" y="211"/>
                    </a:lnTo>
                    <a:lnTo>
                      <a:pt x="51" y="217"/>
                    </a:lnTo>
                    <a:lnTo>
                      <a:pt x="53" y="222"/>
                    </a:lnTo>
                    <a:lnTo>
                      <a:pt x="54" y="228"/>
                    </a:lnTo>
                    <a:lnTo>
                      <a:pt x="56" y="232"/>
                    </a:lnTo>
                    <a:lnTo>
                      <a:pt x="57" y="235"/>
                    </a:lnTo>
                    <a:lnTo>
                      <a:pt x="58" y="238"/>
                    </a:lnTo>
                    <a:lnTo>
                      <a:pt x="59" y="241"/>
                    </a:lnTo>
                    <a:lnTo>
                      <a:pt x="59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0" y="242"/>
                    </a:lnTo>
                    <a:lnTo>
                      <a:pt x="61" y="242"/>
                    </a:lnTo>
                    <a:lnTo>
                      <a:pt x="62" y="242"/>
                    </a:lnTo>
                    <a:lnTo>
                      <a:pt x="63" y="242"/>
                    </a:lnTo>
                    <a:lnTo>
                      <a:pt x="64" y="242"/>
                    </a:lnTo>
                    <a:lnTo>
                      <a:pt x="65" y="241"/>
                    </a:lnTo>
                    <a:lnTo>
                      <a:pt x="67" y="241"/>
                    </a:lnTo>
                    <a:lnTo>
                      <a:pt x="69" y="241"/>
                    </a:lnTo>
                    <a:lnTo>
                      <a:pt x="71" y="241"/>
                    </a:lnTo>
                    <a:lnTo>
                      <a:pt x="74" y="241"/>
                    </a:lnTo>
                    <a:lnTo>
                      <a:pt x="76" y="241"/>
                    </a:lnTo>
                    <a:lnTo>
                      <a:pt x="79" y="241"/>
                    </a:lnTo>
                    <a:lnTo>
                      <a:pt x="82" y="241"/>
                    </a:lnTo>
                    <a:lnTo>
                      <a:pt x="85" y="241"/>
                    </a:lnTo>
                    <a:lnTo>
                      <a:pt x="89" y="241"/>
                    </a:lnTo>
                    <a:lnTo>
                      <a:pt x="93" y="241"/>
                    </a:lnTo>
                    <a:lnTo>
                      <a:pt x="97" y="241"/>
                    </a:lnTo>
                    <a:lnTo>
                      <a:pt x="101" y="241"/>
                    </a:lnTo>
                    <a:lnTo>
                      <a:pt x="106" y="242"/>
                    </a:lnTo>
                    <a:lnTo>
                      <a:pt x="110" y="242"/>
                    </a:lnTo>
                    <a:lnTo>
                      <a:pt x="115" y="244"/>
                    </a:lnTo>
                    <a:lnTo>
                      <a:pt x="119" y="244"/>
                    </a:lnTo>
                    <a:lnTo>
                      <a:pt x="124" y="245"/>
                    </a:lnTo>
                    <a:lnTo>
                      <a:pt x="129" y="247"/>
                    </a:lnTo>
                    <a:lnTo>
                      <a:pt x="135" y="247"/>
                    </a:lnTo>
                    <a:lnTo>
                      <a:pt x="141" y="248"/>
                    </a:lnTo>
                    <a:lnTo>
                      <a:pt x="147" y="250"/>
                    </a:lnTo>
                    <a:lnTo>
                      <a:pt x="153" y="252"/>
                    </a:lnTo>
                    <a:lnTo>
                      <a:pt x="158" y="254"/>
                    </a:lnTo>
                    <a:lnTo>
                      <a:pt x="165" y="257"/>
                    </a:lnTo>
                    <a:lnTo>
                      <a:pt x="171" y="258"/>
                    </a:lnTo>
                    <a:lnTo>
                      <a:pt x="177" y="261"/>
                    </a:lnTo>
                    <a:lnTo>
                      <a:pt x="185" y="264"/>
                    </a:lnTo>
                    <a:lnTo>
                      <a:pt x="191" y="267"/>
                    </a:lnTo>
                    <a:lnTo>
                      <a:pt x="198" y="269"/>
                    </a:lnTo>
                    <a:lnTo>
                      <a:pt x="198" y="269"/>
                    </a:lnTo>
                    <a:lnTo>
                      <a:pt x="204" y="272"/>
                    </a:lnTo>
                    <a:lnTo>
                      <a:pt x="210" y="275"/>
                    </a:lnTo>
                    <a:lnTo>
                      <a:pt x="216" y="278"/>
                    </a:lnTo>
                    <a:lnTo>
                      <a:pt x="222" y="281"/>
                    </a:lnTo>
                    <a:lnTo>
                      <a:pt x="229" y="284"/>
                    </a:lnTo>
                    <a:lnTo>
                      <a:pt x="234" y="287"/>
                    </a:lnTo>
                    <a:lnTo>
                      <a:pt x="240" y="289"/>
                    </a:lnTo>
                    <a:lnTo>
                      <a:pt x="245" y="291"/>
                    </a:lnTo>
                    <a:lnTo>
                      <a:pt x="251" y="294"/>
                    </a:lnTo>
                    <a:lnTo>
                      <a:pt x="256" y="297"/>
                    </a:lnTo>
                    <a:lnTo>
                      <a:pt x="261" y="299"/>
                    </a:lnTo>
                    <a:lnTo>
                      <a:pt x="266" y="302"/>
                    </a:lnTo>
                    <a:lnTo>
                      <a:pt x="272" y="305"/>
                    </a:lnTo>
                    <a:lnTo>
                      <a:pt x="277" y="307"/>
                    </a:lnTo>
                    <a:lnTo>
                      <a:pt x="282" y="309"/>
                    </a:lnTo>
                    <a:lnTo>
                      <a:pt x="287" y="312"/>
                    </a:lnTo>
                    <a:lnTo>
                      <a:pt x="291" y="314"/>
                    </a:lnTo>
                    <a:lnTo>
                      <a:pt x="296" y="317"/>
                    </a:lnTo>
                    <a:lnTo>
                      <a:pt x="300" y="319"/>
                    </a:lnTo>
                    <a:lnTo>
                      <a:pt x="304" y="321"/>
                    </a:lnTo>
                    <a:lnTo>
                      <a:pt x="309" y="324"/>
                    </a:lnTo>
                    <a:lnTo>
                      <a:pt x="313" y="325"/>
                    </a:lnTo>
                    <a:lnTo>
                      <a:pt x="317" y="328"/>
                    </a:lnTo>
                    <a:lnTo>
                      <a:pt x="321" y="329"/>
                    </a:lnTo>
                    <a:lnTo>
                      <a:pt x="324" y="331"/>
                    </a:lnTo>
                    <a:lnTo>
                      <a:pt x="328" y="332"/>
                    </a:lnTo>
                    <a:lnTo>
                      <a:pt x="331" y="335"/>
                    </a:lnTo>
                    <a:lnTo>
                      <a:pt x="334" y="337"/>
                    </a:lnTo>
                    <a:lnTo>
                      <a:pt x="336" y="338"/>
                    </a:lnTo>
                    <a:lnTo>
                      <a:pt x="339" y="339"/>
                    </a:lnTo>
                    <a:lnTo>
                      <a:pt x="342" y="341"/>
                    </a:lnTo>
                    <a:lnTo>
                      <a:pt x="344" y="342"/>
                    </a:lnTo>
                    <a:lnTo>
                      <a:pt x="346" y="342"/>
                    </a:lnTo>
                    <a:lnTo>
                      <a:pt x="348" y="344"/>
                    </a:lnTo>
                    <a:lnTo>
                      <a:pt x="349" y="345"/>
                    </a:lnTo>
                    <a:lnTo>
                      <a:pt x="351" y="345"/>
                    </a:lnTo>
                    <a:lnTo>
                      <a:pt x="352" y="347"/>
                    </a:lnTo>
                    <a:lnTo>
                      <a:pt x="353" y="347"/>
                    </a:lnTo>
                    <a:lnTo>
                      <a:pt x="354" y="348"/>
                    </a:lnTo>
                    <a:lnTo>
                      <a:pt x="354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55" y="347"/>
                    </a:lnTo>
                    <a:lnTo>
                      <a:pt x="357" y="345"/>
                    </a:lnTo>
                    <a:lnTo>
                      <a:pt x="357" y="342"/>
                    </a:lnTo>
                    <a:lnTo>
                      <a:pt x="358" y="338"/>
                    </a:lnTo>
                    <a:lnTo>
                      <a:pt x="359" y="335"/>
                    </a:lnTo>
                    <a:lnTo>
                      <a:pt x="360" y="331"/>
                    </a:lnTo>
                    <a:lnTo>
                      <a:pt x="361" y="325"/>
                    </a:lnTo>
                    <a:lnTo>
                      <a:pt x="362" y="319"/>
                    </a:lnTo>
                    <a:lnTo>
                      <a:pt x="363" y="314"/>
                    </a:lnTo>
                    <a:lnTo>
                      <a:pt x="364" y="308"/>
                    </a:lnTo>
                    <a:lnTo>
                      <a:pt x="366" y="301"/>
                    </a:lnTo>
                    <a:lnTo>
                      <a:pt x="367" y="294"/>
                    </a:lnTo>
                    <a:lnTo>
                      <a:pt x="369" y="287"/>
                    </a:lnTo>
                    <a:lnTo>
                      <a:pt x="370" y="279"/>
                    </a:lnTo>
                    <a:lnTo>
                      <a:pt x="372" y="271"/>
                    </a:lnTo>
                    <a:lnTo>
                      <a:pt x="374" y="264"/>
                    </a:lnTo>
                    <a:lnTo>
                      <a:pt x="375" y="255"/>
                    </a:lnTo>
                    <a:lnTo>
                      <a:pt x="377" y="247"/>
                    </a:lnTo>
                    <a:lnTo>
                      <a:pt x="379" y="240"/>
                    </a:lnTo>
                    <a:lnTo>
                      <a:pt x="380" y="231"/>
                    </a:lnTo>
                    <a:lnTo>
                      <a:pt x="382" y="224"/>
                    </a:lnTo>
                    <a:lnTo>
                      <a:pt x="384" y="215"/>
                    </a:lnTo>
                    <a:lnTo>
                      <a:pt x="385" y="208"/>
                    </a:lnTo>
                    <a:lnTo>
                      <a:pt x="387" y="200"/>
                    </a:lnTo>
                    <a:lnTo>
                      <a:pt x="388" y="192"/>
                    </a:lnTo>
                    <a:lnTo>
                      <a:pt x="390" y="185"/>
                    </a:lnTo>
                    <a:lnTo>
                      <a:pt x="391" y="180"/>
                    </a:lnTo>
                    <a:lnTo>
                      <a:pt x="393" y="172"/>
                    </a:lnTo>
                    <a:lnTo>
                      <a:pt x="394" y="167"/>
                    </a:lnTo>
                    <a:lnTo>
                      <a:pt x="395" y="161"/>
                    </a:lnTo>
                    <a:lnTo>
                      <a:pt x="396" y="157"/>
                    </a:lnTo>
                    <a:lnTo>
                      <a:pt x="397" y="152"/>
                    </a:lnTo>
                    <a:lnTo>
                      <a:pt x="398" y="148"/>
                    </a:lnTo>
                    <a:lnTo>
                      <a:pt x="398" y="145"/>
                    </a:lnTo>
                    <a:lnTo>
                      <a:pt x="400" y="142"/>
                    </a:lnTo>
                    <a:lnTo>
                      <a:pt x="400" y="140"/>
                    </a:lnTo>
                    <a:lnTo>
                      <a:pt x="401" y="140"/>
                    </a:lnTo>
                    <a:lnTo>
                      <a:pt x="401" y="138"/>
                    </a:lnTo>
                    <a:lnTo>
                      <a:pt x="401" y="138"/>
                    </a:lnTo>
                    <a:lnTo>
                      <a:pt x="401" y="138"/>
                    </a:lnTo>
                    <a:lnTo>
                      <a:pt x="400" y="138"/>
                    </a:lnTo>
                    <a:lnTo>
                      <a:pt x="400" y="138"/>
                    </a:lnTo>
                    <a:lnTo>
                      <a:pt x="400" y="137"/>
                    </a:lnTo>
                    <a:lnTo>
                      <a:pt x="398" y="135"/>
                    </a:lnTo>
                    <a:lnTo>
                      <a:pt x="397" y="134"/>
                    </a:lnTo>
                    <a:lnTo>
                      <a:pt x="396" y="132"/>
                    </a:lnTo>
                    <a:lnTo>
                      <a:pt x="395" y="131"/>
                    </a:lnTo>
                    <a:lnTo>
                      <a:pt x="394" y="130"/>
                    </a:lnTo>
                    <a:lnTo>
                      <a:pt x="393" y="128"/>
                    </a:lnTo>
                    <a:lnTo>
                      <a:pt x="391" y="125"/>
                    </a:lnTo>
                    <a:lnTo>
                      <a:pt x="390" y="122"/>
                    </a:lnTo>
                    <a:lnTo>
                      <a:pt x="388" y="121"/>
                    </a:lnTo>
                    <a:lnTo>
                      <a:pt x="386" y="118"/>
                    </a:lnTo>
                    <a:lnTo>
                      <a:pt x="384" y="115"/>
                    </a:lnTo>
                    <a:lnTo>
                      <a:pt x="382" y="112"/>
                    </a:lnTo>
                    <a:lnTo>
                      <a:pt x="380" y="110"/>
                    </a:lnTo>
                    <a:lnTo>
                      <a:pt x="377" y="107"/>
                    </a:lnTo>
                    <a:lnTo>
                      <a:pt x="375" y="104"/>
                    </a:lnTo>
                    <a:lnTo>
                      <a:pt x="372" y="100"/>
                    </a:lnTo>
                    <a:lnTo>
                      <a:pt x="370" y="97"/>
                    </a:lnTo>
                    <a:lnTo>
                      <a:pt x="367" y="94"/>
                    </a:lnTo>
                    <a:lnTo>
                      <a:pt x="364" y="90"/>
                    </a:lnTo>
                    <a:lnTo>
                      <a:pt x="361" y="87"/>
                    </a:lnTo>
                    <a:lnTo>
                      <a:pt x="358" y="82"/>
                    </a:lnTo>
                    <a:lnTo>
                      <a:pt x="354" y="80"/>
                    </a:lnTo>
                    <a:lnTo>
                      <a:pt x="350" y="75"/>
                    </a:lnTo>
                    <a:lnTo>
                      <a:pt x="347" y="72"/>
                    </a:lnTo>
                    <a:lnTo>
                      <a:pt x="343" y="68"/>
                    </a:lnTo>
                    <a:lnTo>
                      <a:pt x="340" y="65"/>
                    </a:lnTo>
                    <a:lnTo>
                      <a:pt x="336" y="61"/>
                    </a:lnTo>
                    <a:lnTo>
                      <a:pt x="332" y="58"/>
                    </a:lnTo>
                    <a:lnTo>
                      <a:pt x="328" y="54"/>
                    </a:lnTo>
                    <a:lnTo>
                      <a:pt x="324" y="51"/>
                    </a:lnTo>
                    <a:lnTo>
                      <a:pt x="320" y="47"/>
                    </a:lnTo>
                    <a:lnTo>
                      <a:pt x="316" y="44"/>
                    </a:lnTo>
                    <a:lnTo>
                      <a:pt x="311" y="41"/>
                    </a:lnTo>
                    <a:lnTo>
                      <a:pt x="307" y="37"/>
                    </a:lnTo>
                    <a:lnTo>
                      <a:pt x="302" y="34"/>
                    </a:lnTo>
                    <a:lnTo>
                      <a:pt x="298" y="31"/>
                    </a:lnTo>
                    <a:lnTo>
                      <a:pt x="293" y="28"/>
                    </a:lnTo>
                    <a:lnTo>
                      <a:pt x="289" y="25"/>
                    </a:lnTo>
                    <a:lnTo>
                      <a:pt x="284" y="23"/>
                    </a:lnTo>
                    <a:lnTo>
                      <a:pt x="279" y="20"/>
                    </a:lnTo>
                    <a:lnTo>
                      <a:pt x="274" y="17"/>
                    </a:lnTo>
                    <a:lnTo>
                      <a:pt x="269" y="15"/>
                    </a:lnTo>
                    <a:lnTo>
                      <a:pt x="264" y="13"/>
                    </a:lnTo>
                    <a:lnTo>
                      <a:pt x="259" y="11"/>
                    </a:lnTo>
                    <a:lnTo>
                      <a:pt x="253" y="8"/>
                    </a:lnTo>
                    <a:lnTo>
                      <a:pt x="248" y="7"/>
                    </a:lnTo>
                    <a:lnTo>
                      <a:pt x="243" y="5"/>
                    </a:lnTo>
                    <a:lnTo>
                      <a:pt x="238" y="4"/>
                    </a:lnTo>
                    <a:lnTo>
                      <a:pt x="233" y="3"/>
                    </a:lnTo>
                    <a:lnTo>
                      <a:pt x="227" y="3"/>
                    </a:lnTo>
                    <a:lnTo>
                      <a:pt x="227" y="3"/>
                    </a:lnTo>
                    <a:lnTo>
                      <a:pt x="221" y="1"/>
                    </a:lnTo>
                    <a:lnTo>
                      <a:pt x="217" y="1"/>
                    </a:lnTo>
                    <a:lnTo>
                      <a:pt x="212" y="1"/>
                    </a:lnTo>
                    <a:lnTo>
                      <a:pt x="207" y="0"/>
                    </a:lnTo>
                    <a:lnTo>
                      <a:pt x="202" y="0"/>
                    </a:lnTo>
                    <a:lnTo>
                      <a:pt x="197" y="0"/>
                    </a:lnTo>
                    <a:lnTo>
                      <a:pt x="192" y="1"/>
                    </a:lnTo>
                    <a:lnTo>
                      <a:pt x="187" y="1"/>
                    </a:lnTo>
                    <a:lnTo>
                      <a:pt x="182" y="1"/>
                    </a:lnTo>
                    <a:lnTo>
                      <a:pt x="176" y="3"/>
                    </a:lnTo>
                    <a:lnTo>
                      <a:pt x="171" y="3"/>
                    </a:lnTo>
                    <a:lnTo>
                      <a:pt x="166" y="4"/>
                    </a:lnTo>
                    <a:lnTo>
                      <a:pt x="161" y="5"/>
                    </a:lnTo>
                    <a:lnTo>
                      <a:pt x="156" y="5"/>
                    </a:lnTo>
                    <a:lnTo>
                      <a:pt x="151" y="7"/>
                    </a:lnTo>
                    <a:lnTo>
                      <a:pt x="146" y="8"/>
                    </a:lnTo>
                    <a:lnTo>
                      <a:pt x="142" y="10"/>
                    </a:lnTo>
                    <a:lnTo>
                      <a:pt x="136" y="11"/>
                    </a:lnTo>
                    <a:lnTo>
                      <a:pt x="131" y="13"/>
                    </a:lnTo>
                    <a:lnTo>
                      <a:pt x="126" y="14"/>
                    </a:lnTo>
                    <a:lnTo>
                      <a:pt x="121" y="15"/>
                    </a:lnTo>
                    <a:lnTo>
                      <a:pt x="117" y="18"/>
                    </a:lnTo>
                    <a:lnTo>
                      <a:pt x="112" y="20"/>
                    </a:lnTo>
                    <a:lnTo>
                      <a:pt x="107" y="21"/>
                    </a:lnTo>
                    <a:lnTo>
                      <a:pt x="103" y="23"/>
                    </a:lnTo>
                    <a:lnTo>
                      <a:pt x="98" y="25"/>
                    </a:lnTo>
                    <a:lnTo>
                      <a:pt x="93" y="27"/>
                    </a:lnTo>
                    <a:lnTo>
                      <a:pt x="88" y="30"/>
                    </a:lnTo>
                    <a:lnTo>
                      <a:pt x="84" y="31"/>
                    </a:lnTo>
                    <a:lnTo>
                      <a:pt x="80" y="33"/>
                    </a:lnTo>
                    <a:lnTo>
                      <a:pt x="75" y="35"/>
                    </a:lnTo>
                    <a:lnTo>
                      <a:pt x="71" y="37"/>
                    </a:lnTo>
                    <a:lnTo>
                      <a:pt x="67" y="40"/>
                    </a:lnTo>
                    <a:lnTo>
                      <a:pt x="63" y="41"/>
                    </a:lnTo>
                    <a:lnTo>
                      <a:pt x="59" y="44"/>
                    </a:lnTo>
                    <a:lnTo>
                      <a:pt x="56" y="45"/>
                    </a:lnTo>
                    <a:lnTo>
                      <a:pt x="52" y="48"/>
                    </a:lnTo>
                    <a:lnTo>
                      <a:pt x="47" y="50"/>
                    </a:lnTo>
                    <a:lnTo>
                      <a:pt x="44" y="53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4" y="58"/>
                    </a:lnTo>
                    <a:lnTo>
                      <a:pt x="31" y="60"/>
                    </a:lnTo>
                    <a:lnTo>
                      <a:pt x="28" y="61"/>
                    </a:lnTo>
                    <a:lnTo>
                      <a:pt x="25" y="64"/>
                    </a:lnTo>
                    <a:lnTo>
                      <a:pt x="23" y="65"/>
                    </a:lnTo>
                    <a:lnTo>
                      <a:pt x="20" y="67"/>
                    </a:lnTo>
                    <a:lnTo>
                      <a:pt x="18" y="68"/>
                    </a:lnTo>
                    <a:lnTo>
                      <a:pt x="16" y="70"/>
                    </a:lnTo>
                    <a:lnTo>
                      <a:pt x="13" y="71"/>
                    </a:lnTo>
                    <a:lnTo>
                      <a:pt x="12" y="72"/>
                    </a:lnTo>
                    <a:lnTo>
                      <a:pt x="10" y="74"/>
                    </a:lnTo>
                    <a:lnTo>
                      <a:pt x="8" y="75"/>
                    </a:lnTo>
                    <a:lnTo>
                      <a:pt x="7" y="75"/>
                    </a:lnTo>
                    <a:lnTo>
                      <a:pt x="4" y="77"/>
                    </a:lnTo>
                    <a:lnTo>
                      <a:pt x="3" y="78"/>
                    </a:lnTo>
                    <a:lnTo>
                      <a:pt x="2" y="78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748B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2" name="Freeform 62"/>
              <p:cNvSpPr>
                <a:spLocks/>
              </p:cNvSpPr>
              <p:nvPr/>
            </p:nvSpPr>
            <p:spPr bwMode="auto">
              <a:xfrm>
                <a:off x="1464" y="2220"/>
                <a:ext cx="197" cy="314"/>
              </a:xfrm>
              <a:custGeom>
                <a:avLst/>
                <a:gdLst/>
                <a:ahLst/>
                <a:cxnLst>
                  <a:cxn ang="0">
                    <a:pos x="16" y="927"/>
                  </a:cxn>
                  <a:cxn ang="0">
                    <a:pos x="4" y="884"/>
                  </a:cxn>
                  <a:cxn ang="0">
                    <a:pos x="0" y="834"/>
                  </a:cxn>
                  <a:cxn ang="0">
                    <a:pos x="3" y="783"/>
                  </a:cxn>
                  <a:cxn ang="0">
                    <a:pos x="8" y="741"/>
                  </a:cxn>
                  <a:cxn ang="0">
                    <a:pos x="10" y="723"/>
                  </a:cxn>
                  <a:cxn ang="0">
                    <a:pos x="11" y="720"/>
                  </a:cxn>
                  <a:cxn ang="0">
                    <a:pos x="14" y="708"/>
                  </a:cxn>
                  <a:cxn ang="0">
                    <a:pos x="19" y="688"/>
                  </a:cxn>
                  <a:cxn ang="0">
                    <a:pos x="27" y="663"/>
                  </a:cxn>
                  <a:cxn ang="0">
                    <a:pos x="36" y="631"/>
                  </a:cxn>
                  <a:cxn ang="0">
                    <a:pos x="47" y="594"/>
                  </a:cxn>
                  <a:cxn ang="0">
                    <a:pos x="60" y="554"/>
                  </a:cxn>
                  <a:cxn ang="0">
                    <a:pos x="77" y="511"/>
                  </a:cxn>
                  <a:cxn ang="0">
                    <a:pos x="94" y="466"/>
                  </a:cxn>
                  <a:cxn ang="0">
                    <a:pos x="114" y="419"/>
                  </a:cxn>
                  <a:cxn ang="0">
                    <a:pos x="136" y="371"/>
                  </a:cxn>
                  <a:cxn ang="0">
                    <a:pos x="157" y="331"/>
                  </a:cxn>
                  <a:cxn ang="0">
                    <a:pos x="180" y="289"/>
                  </a:cxn>
                  <a:cxn ang="0">
                    <a:pos x="206" y="247"/>
                  </a:cxn>
                  <a:cxn ang="0">
                    <a:pos x="231" y="207"/>
                  </a:cxn>
                  <a:cxn ang="0">
                    <a:pos x="257" y="170"/>
                  </a:cxn>
                  <a:cxn ang="0">
                    <a:pos x="282" y="134"/>
                  </a:cxn>
                  <a:cxn ang="0">
                    <a:pos x="306" y="103"/>
                  </a:cxn>
                  <a:cxn ang="0">
                    <a:pos x="328" y="76"/>
                  </a:cxn>
                  <a:cxn ang="0">
                    <a:pos x="348" y="52"/>
                  </a:cxn>
                  <a:cxn ang="0">
                    <a:pos x="365" y="32"/>
                  </a:cxn>
                  <a:cxn ang="0">
                    <a:pos x="379" y="16"/>
                  </a:cxn>
                  <a:cxn ang="0">
                    <a:pos x="389" y="6"/>
                  </a:cxn>
                  <a:cxn ang="0">
                    <a:pos x="394" y="0"/>
                  </a:cxn>
                  <a:cxn ang="0">
                    <a:pos x="393" y="2"/>
                  </a:cxn>
                  <a:cxn ang="0">
                    <a:pos x="389" y="20"/>
                  </a:cxn>
                  <a:cxn ang="0">
                    <a:pos x="381" y="55"/>
                  </a:cxn>
                  <a:cxn ang="0">
                    <a:pos x="369" y="99"/>
                  </a:cxn>
                  <a:cxn ang="0">
                    <a:pos x="358" y="149"/>
                  </a:cxn>
                  <a:cxn ang="0">
                    <a:pos x="349" y="197"/>
                  </a:cxn>
                  <a:cxn ang="0">
                    <a:pos x="343" y="229"/>
                  </a:cxn>
                  <a:cxn ang="0">
                    <a:pos x="336" y="254"/>
                  </a:cxn>
                  <a:cxn ang="0">
                    <a:pos x="327" y="279"/>
                  </a:cxn>
                  <a:cxn ang="0">
                    <a:pos x="316" y="304"/>
                  </a:cxn>
                  <a:cxn ang="0">
                    <a:pos x="303" y="330"/>
                  </a:cxn>
                  <a:cxn ang="0">
                    <a:pos x="288" y="359"/>
                  </a:cxn>
                  <a:cxn ang="0">
                    <a:pos x="270" y="390"/>
                  </a:cxn>
                  <a:cxn ang="0">
                    <a:pos x="251" y="424"/>
                  </a:cxn>
                  <a:cxn ang="0">
                    <a:pos x="229" y="463"/>
                  </a:cxn>
                  <a:cxn ang="0">
                    <a:pos x="206" y="506"/>
                  </a:cxn>
                  <a:cxn ang="0">
                    <a:pos x="188" y="541"/>
                  </a:cxn>
                  <a:cxn ang="0">
                    <a:pos x="169" y="581"/>
                  </a:cxn>
                  <a:cxn ang="0">
                    <a:pos x="149" y="623"/>
                  </a:cxn>
                  <a:cxn ang="0">
                    <a:pos x="130" y="667"/>
                  </a:cxn>
                  <a:cxn ang="0">
                    <a:pos x="112" y="711"/>
                  </a:cxn>
                  <a:cxn ang="0">
                    <a:pos x="94" y="754"/>
                  </a:cxn>
                  <a:cxn ang="0">
                    <a:pos x="78" y="795"/>
                  </a:cxn>
                  <a:cxn ang="0">
                    <a:pos x="62" y="834"/>
                  </a:cxn>
                  <a:cxn ang="0">
                    <a:pos x="49" y="868"/>
                  </a:cxn>
                  <a:cxn ang="0">
                    <a:pos x="39" y="897"/>
                  </a:cxn>
                  <a:cxn ang="0">
                    <a:pos x="30" y="918"/>
                  </a:cxn>
                  <a:cxn ang="0">
                    <a:pos x="25" y="934"/>
                  </a:cxn>
                  <a:cxn ang="0">
                    <a:pos x="22" y="940"/>
                  </a:cxn>
                </a:cxnLst>
                <a:rect l="0" t="0" r="r" b="b"/>
                <a:pathLst>
                  <a:path w="394" h="940">
                    <a:moveTo>
                      <a:pt x="22" y="940"/>
                    </a:moveTo>
                    <a:lnTo>
                      <a:pt x="22" y="940"/>
                    </a:lnTo>
                    <a:lnTo>
                      <a:pt x="21" y="938"/>
                    </a:lnTo>
                    <a:lnTo>
                      <a:pt x="20" y="937"/>
                    </a:lnTo>
                    <a:lnTo>
                      <a:pt x="19" y="934"/>
                    </a:lnTo>
                    <a:lnTo>
                      <a:pt x="17" y="931"/>
                    </a:lnTo>
                    <a:lnTo>
                      <a:pt x="16" y="927"/>
                    </a:lnTo>
                    <a:lnTo>
                      <a:pt x="14" y="922"/>
                    </a:lnTo>
                    <a:lnTo>
                      <a:pt x="12" y="918"/>
                    </a:lnTo>
                    <a:lnTo>
                      <a:pt x="10" y="912"/>
                    </a:lnTo>
                    <a:lnTo>
                      <a:pt x="8" y="905"/>
                    </a:lnTo>
                    <a:lnTo>
                      <a:pt x="7" y="900"/>
                    </a:lnTo>
                    <a:lnTo>
                      <a:pt x="5" y="891"/>
                    </a:lnTo>
                    <a:lnTo>
                      <a:pt x="4" y="884"/>
                    </a:lnTo>
                    <a:lnTo>
                      <a:pt x="2" y="875"/>
                    </a:lnTo>
                    <a:lnTo>
                      <a:pt x="2" y="865"/>
                    </a:lnTo>
                    <a:lnTo>
                      <a:pt x="1" y="855"/>
                    </a:lnTo>
                    <a:lnTo>
                      <a:pt x="1" y="855"/>
                    </a:lnTo>
                    <a:lnTo>
                      <a:pt x="1" y="848"/>
                    </a:lnTo>
                    <a:lnTo>
                      <a:pt x="0" y="841"/>
                    </a:lnTo>
                    <a:lnTo>
                      <a:pt x="0" y="834"/>
                    </a:lnTo>
                    <a:lnTo>
                      <a:pt x="1" y="827"/>
                    </a:lnTo>
                    <a:lnTo>
                      <a:pt x="1" y="820"/>
                    </a:lnTo>
                    <a:lnTo>
                      <a:pt x="1" y="813"/>
                    </a:lnTo>
                    <a:lnTo>
                      <a:pt x="1" y="804"/>
                    </a:lnTo>
                    <a:lnTo>
                      <a:pt x="2" y="797"/>
                    </a:lnTo>
                    <a:lnTo>
                      <a:pt x="2" y="790"/>
                    </a:lnTo>
                    <a:lnTo>
                      <a:pt x="3" y="783"/>
                    </a:lnTo>
                    <a:lnTo>
                      <a:pt x="4" y="775"/>
                    </a:lnTo>
                    <a:lnTo>
                      <a:pt x="4" y="770"/>
                    </a:lnTo>
                    <a:lnTo>
                      <a:pt x="5" y="763"/>
                    </a:lnTo>
                    <a:lnTo>
                      <a:pt x="6" y="757"/>
                    </a:lnTo>
                    <a:lnTo>
                      <a:pt x="6" y="751"/>
                    </a:lnTo>
                    <a:lnTo>
                      <a:pt x="7" y="745"/>
                    </a:lnTo>
                    <a:lnTo>
                      <a:pt x="8" y="741"/>
                    </a:lnTo>
                    <a:lnTo>
                      <a:pt x="8" y="737"/>
                    </a:lnTo>
                    <a:lnTo>
                      <a:pt x="9" y="733"/>
                    </a:lnTo>
                    <a:lnTo>
                      <a:pt x="9" y="730"/>
                    </a:lnTo>
                    <a:lnTo>
                      <a:pt x="9" y="727"/>
                    </a:lnTo>
                    <a:lnTo>
                      <a:pt x="10" y="724"/>
                    </a:lnTo>
                    <a:lnTo>
                      <a:pt x="10" y="724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3"/>
                    </a:lnTo>
                    <a:lnTo>
                      <a:pt x="10" y="721"/>
                    </a:lnTo>
                    <a:lnTo>
                      <a:pt x="10" y="721"/>
                    </a:lnTo>
                    <a:lnTo>
                      <a:pt x="11" y="720"/>
                    </a:lnTo>
                    <a:lnTo>
                      <a:pt x="11" y="718"/>
                    </a:lnTo>
                    <a:lnTo>
                      <a:pt x="11" y="717"/>
                    </a:lnTo>
                    <a:lnTo>
                      <a:pt x="12" y="715"/>
                    </a:lnTo>
                    <a:lnTo>
                      <a:pt x="12" y="714"/>
                    </a:lnTo>
                    <a:lnTo>
                      <a:pt x="13" y="713"/>
                    </a:lnTo>
                    <a:lnTo>
                      <a:pt x="13" y="710"/>
                    </a:lnTo>
                    <a:lnTo>
                      <a:pt x="14" y="708"/>
                    </a:lnTo>
                    <a:lnTo>
                      <a:pt x="14" y="705"/>
                    </a:lnTo>
                    <a:lnTo>
                      <a:pt x="15" y="704"/>
                    </a:lnTo>
                    <a:lnTo>
                      <a:pt x="15" y="701"/>
                    </a:lnTo>
                    <a:lnTo>
                      <a:pt x="16" y="698"/>
                    </a:lnTo>
                    <a:lnTo>
                      <a:pt x="17" y="695"/>
                    </a:lnTo>
                    <a:lnTo>
                      <a:pt x="18" y="693"/>
                    </a:lnTo>
                    <a:lnTo>
                      <a:pt x="19" y="688"/>
                    </a:lnTo>
                    <a:lnTo>
                      <a:pt x="19" y="685"/>
                    </a:lnTo>
                    <a:lnTo>
                      <a:pt x="20" y="683"/>
                    </a:lnTo>
                    <a:lnTo>
                      <a:pt x="21" y="678"/>
                    </a:lnTo>
                    <a:lnTo>
                      <a:pt x="22" y="674"/>
                    </a:lnTo>
                    <a:lnTo>
                      <a:pt x="23" y="671"/>
                    </a:lnTo>
                    <a:lnTo>
                      <a:pt x="26" y="667"/>
                    </a:lnTo>
                    <a:lnTo>
                      <a:pt x="27" y="663"/>
                    </a:lnTo>
                    <a:lnTo>
                      <a:pt x="28" y="658"/>
                    </a:lnTo>
                    <a:lnTo>
                      <a:pt x="29" y="654"/>
                    </a:lnTo>
                    <a:lnTo>
                      <a:pt x="30" y="650"/>
                    </a:lnTo>
                    <a:lnTo>
                      <a:pt x="32" y="646"/>
                    </a:lnTo>
                    <a:lnTo>
                      <a:pt x="33" y="641"/>
                    </a:lnTo>
                    <a:lnTo>
                      <a:pt x="34" y="636"/>
                    </a:lnTo>
                    <a:lnTo>
                      <a:pt x="36" y="631"/>
                    </a:lnTo>
                    <a:lnTo>
                      <a:pt x="37" y="626"/>
                    </a:lnTo>
                    <a:lnTo>
                      <a:pt x="39" y="621"/>
                    </a:lnTo>
                    <a:lnTo>
                      <a:pt x="40" y="616"/>
                    </a:lnTo>
                    <a:lnTo>
                      <a:pt x="42" y="611"/>
                    </a:lnTo>
                    <a:lnTo>
                      <a:pt x="44" y="606"/>
                    </a:lnTo>
                    <a:lnTo>
                      <a:pt x="45" y="600"/>
                    </a:lnTo>
                    <a:lnTo>
                      <a:pt x="47" y="594"/>
                    </a:lnTo>
                    <a:lnTo>
                      <a:pt x="49" y="588"/>
                    </a:lnTo>
                    <a:lnTo>
                      <a:pt x="51" y="584"/>
                    </a:lnTo>
                    <a:lnTo>
                      <a:pt x="53" y="578"/>
                    </a:lnTo>
                    <a:lnTo>
                      <a:pt x="54" y="571"/>
                    </a:lnTo>
                    <a:lnTo>
                      <a:pt x="56" y="566"/>
                    </a:lnTo>
                    <a:lnTo>
                      <a:pt x="58" y="560"/>
                    </a:lnTo>
                    <a:lnTo>
                      <a:pt x="60" y="554"/>
                    </a:lnTo>
                    <a:lnTo>
                      <a:pt x="62" y="548"/>
                    </a:lnTo>
                    <a:lnTo>
                      <a:pt x="65" y="543"/>
                    </a:lnTo>
                    <a:lnTo>
                      <a:pt x="68" y="536"/>
                    </a:lnTo>
                    <a:lnTo>
                      <a:pt x="70" y="530"/>
                    </a:lnTo>
                    <a:lnTo>
                      <a:pt x="72" y="523"/>
                    </a:lnTo>
                    <a:lnTo>
                      <a:pt x="74" y="517"/>
                    </a:lnTo>
                    <a:lnTo>
                      <a:pt x="77" y="511"/>
                    </a:lnTo>
                    <a:lnTo>
                      <a:pt x="79" y="504"/>
                    </a:lnTo>
                    <a:lnTo>
                      <a:pt x="81" y="498"/>
                    </a:lnTo>
                    <a:lnTo>
                      <a:pt x="84" y="491"/>
                    </a:lnTo>
                    <a:lnTo>
                      <a:pt x="86" y="484"/>
                    </a:lnTo>
                    <a:lnTo>
                      <a:pt x="89" y="478"/>
                    </a:lnTo>
                    <a:lnTo>
                      <a:pt x="91" y="471"/>
                    </a:lnTo>
                    <a:lnTo>
                      <a:pt x="94" y="466"/>
                    </a:lnTo>
                    <a:lnTo>
                      <a:pt x="97" y="459"/>
                    </a:lnTo>
                    <a:lnTo>
                      <a:pt x="99" y="451"/>
                    </a:lnTo>
                    <a:lnTo>
                      <a:pt x="102" y="446"/>
                    </a:lnTo>
                    <a:lnTo>
                      <a:pt x="105" y="439"/>
                    </a:lnTo>
                    <a:lnTo>
                      <a:pt x="108" y="431"/>
                    </a:lnTo>
                    <a:lnTo>
                      <a:pt x="110" y="426"/>
                    </a:lnTo>
                    <a:lnTo>
                      <a:pt x="114" y="419"/>
                    </a:lnTo>
                    <a:lnTo>
                      <a:pt x="117" y="411"/>
                    </a:lnTo>
                    <a:lnTo>
                      <a:pt x="120" y="404"/>
                    </a:lnTo>
                    <a:lnTo>
                      <a:pt x="123" y="399"/>
                    </a:lnTo>
                    <a:lnTo>
                      <a:pt x="126" y="391"/>
                    </a:lnTo>
                    <a:lnTo>
                      <a:pt x="129" y="384"/>
                    </a:lnTo>
                    <a:lnTo>
                      <a:pt x="133" y="379"/>
                    </a:lnTo>
                    <a:lnTo>
                      <a:pt x="136" y="371"/>
                    </a:lnTo>
                    <a:lnTo>
                      <a:pt x="139" y="364"/>
                    </a:lnTo>
                    <a:lnTo>
                      <a:pt x="142" y="359"/>
                    </a:lnTo>
                    <a:lnTo>
                      <a:pt x="145" y="351"/>
                    </a:lnTo>
                    <a:lnTo>
                      <a:pt x="149" y="344"/>
                    </a:lnTo>
                    <a:lnTo>
                      <a:pt x="152" y="339"/>
                    </a:lnTo>
                    <a:lnTo>
                      <a:pt x="157" y="331"/>
                    </a:lnTo>
                    <a:lnTo>
                      <a:pt x="157" y="331"/>
                    </a:lnTo>
                    <a:lnTo>
                      <a:pt x="160" y="326"/>
                    </a:lnTo>
                    <a:lnTo>
                      <a:pt x="163" y="319"/>
                    </a:lnTo>
                    <a:lnTo>
                      <a:pt x="166" y="313"/>
                    </a:lnTo>
                    <a:lnTo>
                      <a:pt x="170" y="307"/>
                    </a:lnTo>
                    <a:lnTo>
                      <a:pt x="173" y="300"/>
                    </a:lnTo>
                    <a:lnTo>
                      <a:pt x="177" y="294"/>
                    </a:lnTo>
                    <a:lnTo>
                      <a:pt x="180" y="289"/>
                    </a:lnTo>
                    <a:lnTo>
                      <a:pt x="183" y="283"/>
                    </a:lnTo>
                    <a:lnTo>
                      <a:pt x="187" y="276"/>
                    </a:lnTo>
                    <a:lnTo>
                      <a:pt x="190" y="270"/>
                    </a:lnTo>
                    <a:lnTo>
                      <a:pt x="194" y="264"/>
                    </a:lnTo>
                    <a:lnTo>
                      <a:pt x="197" y="259"/>
                    </a:lnTo>
                    <a:lnTo>
                      <a:pt x="202" y="253"/>
                    </a:lnTo>
                    <a:lnTo>
                      <a:pt x="206" y="247"/>
                    </a:lnTo>
                    <a:lnTo>
                      <a:pt x="209" y="242"/>
                    </a:lnTo>
                    <a:lnTo>
                      <a:pt x="213" y="234"/>
                    </a:lnTo>
                    <a:lnTo>
                      <a:pt x="216" y="229"/>
                    </a:lnTo>
                    <a:lnTo>
                      <a:pt x="220" y="224"/>
                    </a:lnTo>
                    <a:lnTo>
                      <a:pt x="224" y="219"/>
                    </a:lnTo>
                    <a:lnTo>
                      <a:pt x="227" y="213"/>
                    </a:lnTo>
                    <a:lnTo>
                      <a:pt x="231" y="207"/>
                    </a:lnTo>
                    <a:lnTo>
                      <a:pt x="234" y="202"/>
                    </a:lnTo>
                    <a:lnTo>
                      <a:pt x="238" y="196"/>
                    </a:lnTo>
                    <a:lnTo>
                      <a:pt x="243" y="190"/>
                    </a:lnTo>
                    <a:lnTo>
                      <a:pt x="246" y="186"/>
                    </a:lnTo>
                    <a:lnTo>
                      <a:pt x="250" y="180"/>
                    </a:lnTo>
                    <a:lnTo>
                      <a:pt x="253" y="174"/>
                    </a:lnTo>
                    <a:lnTo>
                      <a:pt x="257" y="170"/>
                    </a:lnTo>
                    <a:lnTo>
                      <a:pt x="261" y="164"/>
                    </a:lnTo>
                    <a:lnTo>
                      <a:pt x="264" y="160"/>
                    </a:lnTo>
                    <a:lnTo>
                      <a:pt x="268" y="154"/>
                    </a:lnTo>
                    <a:lnTo>
                      <a:pt x="271" y="150"/>
                    </a:lnTo>
                    <a:lnTo>
                      <a:pt x="275" y="144"/>
                    </a:lnTo>
                    <a:lnTo>
                      <a:pt x="278" y="140"/>
                    </a:lnTo>
                    <a:lnTo>
                      <a:pt x="282" y="134"/>
                    </a:lnTo>
                    <a:lnTo>
                      <a:pt x="285" y="130"/>
                    </a:lnTo>
                    <a:lnTo>
                      <a:pt x="289" y="126"/>
                    </a:lnTo>
                    <a:lnTo>
                      <a:pt x="293" y="122"/>
                    </a:lnTo>
                    <a:lnTo>
                      <a:pt x="296" y="117"/>
                    </a:lnTo>
                    <a:lnTo>
                      <a:pt x="300" y="112"/>
                    </a:lnTo>
                    <a:lnTo>
                      <a:pt x="303" y="107"/>
                    </a:lnTo>
                    <a:lnTo>
                      <a:pt x="306" y="103"/>
                    </a:lnTo>
                    <a:lnTo>
                      <a:pt x="309" y="99"/>
                    </a:lnTo>
                    <a:lnTo>
                      <a:pt x="313" y="96"/>
                    </a:lnTo>
                    <a:lnTo>
                      <a:pt x="316" y="92"/>
                    </a:lnTo>
                    <a:lnTo>
                      <a:pt x="319" y="87"/>
                    </a:lnTo>
                    <a:lnTo>
                      <a:pt x="322" y="83"/>
                    </a:lnTo>
                    <a:lnTo>
                      <a:pt x="325" y="79"/>
                    </a:lnTo>
                    <a:lnTo>
                      <a:pt x="328" y="76"/>
                    </a:lnTo>
                    <a:lnTo>
                      <a:pt x="332" y="72"/>
                    </a:lnTo>
                    <a:lnTo>
                      <a:pt x="335" y="69"/>
                    </a:lnTo>
                    <a:lnTo>
                      <a:pt x="338" y="65"/>
                    </a:lnTo>
                    <a:lnTo>
                      <a:pt x="340" y="62"/>
                    </a:lnTo>
                    <a:lnTo>
                      <a:pt x="343" y="57"/>
                    </a:lnTo>
                    <a:lnTo>
                      <a:pt x="346" y="55"/>
                    </a:lnTo>
                    <a:lnTo>
                      <a:pt x="348" y="52"/>
                    </a:lnTo>
                    <a:lnTo>
                      <a:pt x="351" y="49"/>
                    </a:lnTo>
                    <a:lnTo>
                      <a:pt x="354" y="46"/>
                    </a:lnTo>
                    <a:lnTo>
                      <a:pt x="356" y="43"/>
                    </a:lnTo>
                    <a:lnTo>
                      <a:pt x="358" y="40"/>
                    </a:lnTo>
                    <a:lnTo>
                      <a:pt x="361" y="37"/>
                    </a:lnTo>
                    <a:lnTo>
                      <a:pt x="363" y="35"/>
                    </a:lnTo>
                    <a:lnTo>
                      <a:pt x="365" y="32"/>
                    </a:lnTo>
                    <a:lnTo>
                      <a:pt x="367" y="29"/>
                    </a:lnTo>
                    <a:lnTo>
                      <a:pt x="369" y="26"/>
                    </a:lnTo>
                    <a:lnTo>
                      <a:pt x="371" y="25"/>
                    </a:lnTo>
                    <a:lnTo>
                      <a:pt x="374" y="22"/>
                    </a:lnTo>
                    <a:lnTo>
                      <a:pt x="376" y="20"/>
                    </a:lnTo>
                    <a:lnTo>
                      <a:pt x="378" y="17"/>
                    </a:lnTo>
                    <a:lnTo>
                      <a:pt x="379" y="16"/>
                    </a:lnTo>
                    <a:lnTo>
                      <a:pt x="381" y="15"/>
                    </a:lnTo>
                    <a:lnTo>
                      <a:pt x="383" y="13"/>
                    </a:lnTo>
                    <a:lnTo>
                      <a:pt x="384" y="10"/>
                    </a:lnTo>
                    <a:lnTo>
                      <a:pt x="385" y="9"/>
                    </a:lnTo>
                    <a:lnTo>
                      <a:pt x="387" y="7"/>
                    </a:lnTo>
                    <a:lnTo>
                      <a:pt x="388" y="7"/>
                    </a:lnTo>
                    <a:lnTo>
                      <a:pt x="389" y="6"/>
                    </a:lnTo>
                    <a:lnTo>
                      <a:pt x="390" y="5"/>
                    </a:lnTo>
                    <a:lnTo>
                      <a:pt x="391" y="3"/>
                    </a:lnTo>
                    <a:lnTo>
                      <a:pt x="391" y="3"/>
                    </a:lnTo>
                    <a:lnTo>
                      <a:pt x="392" y="2"/>
                    </a:lnTo>
                    <a:lnTo>
                      <a:pt x="393" y="2"/>
                    </a:lnTo>
                    <a:lnTo>
                      <a:pt x="393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3" y="2"/>
                    </a:lnTo>
                    <a:lnTo>
                      <a:pt x="393" y="3"/>
                    </a:lnTo>
                    <a:lnTo>
                      <a:pt x="393" y="6"/>
                    </a:lnTo>
                    <a:lnTo>
                      <a:pt x="392" y="7"/>
                    </a:lnTo>
                    <a:lnTo>
                      <a:pt x="391" y="10"/>
                    </a:lnTo>
                    <a:lnTo>
                      <a:pt x="391" y="13"/>
                    </a:lnTo>
                    <a:lnTo>
                      <a:pt x="390" y="17"/>
                    </a:lnTo>
                    <a:lnTo>
                      <a:pt x="389" y="20"/>
                    </a:lnTo>
                    <a:lnTo>
                      <a:pt x="388" y="25"/>
                    </a:lnTo>
                    <a:lnTo>
                      <a:pt x="387" y="29"/>
                    </a:lnTo>
                    <a:lnTo>
                      <a:pt x="386" y="35"/>
                    </a:lnTo>
                    <a:lnTo>
                      <a:pt x="384" y="39"/>
                    </a:lnTo>
                    <a:lnTo>
                      <a:pt x="383" y="45"/>
                    </a:lnTo>
                    <a:lnTo>
                      <a:pt x="382" y="49"/>
                    </a:lnTo>
                    <a:lnTo>
                      <a:pt x="381" y="55"/>
                    </a:lnTo>
                    <a:lnTo>
                      <a:pt x="379" y="60"/>
                    </a:lnTo>
                    <a:lnTo>
                      <a:pt x="378" y="67"/>
                    </a:lnTo>
                    <a:lnTo>
                      <a:pt x="376" y="73"/>
                    </a:lnTo>
                    <a:lnTo>
                      <a:pt x="375" y="79"/>
                    </a:lnTo>
                    <a:lnTo>
                      <a:pt x="372" y="86"/>
                    </a:lnTo>
                    <a:lnTo>
                      <a:pt x="371" y="93"/>
                    </a:lnTo>
                    <a:lnTo>
                      <a:pt x="369" y="99"/>
                    </a:lnTo>
                    <a:lnTo>
                      <a:pt x="368" y="106"/>
                    </a:lnTo>
                    <a:lnTo>
                      <a:pt x="366" y="113"/>
                    </a:lnTo>
                    <a:lnTo>
                      <a:pt x="365" y="120"/>
                    </a:lnTo>
                    <a:lnTo>
                      <a:pt x="363" y="127"/>
                    </a:lnTo>
                    <a:lnTo>
                      <a:pt x="361" y="134"/>
                    </a:lnTo>
                    <a:lnTo>
                      <a:pt x="360" y="142"/>
                    </a:lnTo>
                    <a:lnTo>
                      <a:pt x="358" y="149"/>
                    </a:lnTo>
                    <a:lnTo>
                      <a:pt x="357" y="156"/>
                    </a:lnTo>
                    <a:lnTo>
                      <a:pt x="355" y="163"/>
                    </a:lnTo>
                    <a:lnTo>
                      <a:pt x="354" y="169"/>
                    </a:lnTo>
                    <a:lnTo>
                      <a:pt x="353" y="176"/>
                    </a:lnTo>
                    <a:lnTo>
                      <a:pt x="351" y="183"/>
                    </a:lnTo>
                    <a:lnTo>
                      <a:pt x="350" y="190"/>
                    </a:lnTo>
                    <a:lnTo>
                      <a:pt x="349" y="197"/>
                    </a:lnTo>
                    <a:lnTo>
                      <a:pt x="347" y="203"/>
                    </a:lnTo>
                    <a:lnTo>
                      <a:pt x="346" y="210"/>
                    </a:lnTo>
                    <a:lnTo>
                      <a:pt x="345" y="216"/>
                    </a:lnTo>
                    <a:lnTo>
                      <a:pt x="344" y="222"/>
                    </a:lnTo>
                    <a:lnTo>
                      <a:pt x="344" y="222"/>
                    </a:lnTo>
                    <a:lnTo>
                      <a:pt x="343" y="226"/>
                    </a:lnTo>
                    <a:lnTo>
                      <a:pt x="343" y="229"/>
                    </a:lnTo>
                    <a:lnTo>
                      <a:pt x="342" y="233"/>
                    </a:lnTo>
                    <a:lnTo>
                      <a:pt x="341" y="237"/>
                    </a:lnTo>
                    <a:lnTo>
                      <a:pt x="340" y="240"/>
                    </a:lnTo>
                    <a:lnTo>
                      <a:pt x="339" y="244"/>
                    </a:lnTo>
                    <a:lnTo>
                      <a:pt x="339" y="247"/>
                    </a:lnTo>
                    <a:lnTo>
                      <a:pt x="338" y="252"/>
                    </a:lnTo>
                    <a:lnTo>
                      <a:pt x="336" y="254"/>
                    </a:lnTo>
                    <a:lnTo>
                      <a:pt x="335" y="259"/>
                    </a:lnTo>
                    <a:lnTo>
                      <a:pt x="334" y="262"/>
                    </a:lnTo>
                    <a:lnTo>
                      <a:pt x="333" y="264"/>
                    </a:lnTo>
                    <a:lnTo>
                      <a:pt x="332" y="269"/>
                    </a:lnTo>
                    <a:lnTo>
                      <a:pt x="331" y="272"/>
                    </a:lnTo>
                    <a:lnTo>
                      <a:pt x="328" y="276"/>
                    </a:lnTo>
                    <a:lnTo>
                      <a:pt x="327" y="279"/>
                    </a:lnTo>
                    <a:lnTo>
                      <a:pt x="325" y="283"/>
                    </a:lnTo>
                    <a:lnTo>
                      <a:pt x="324" y="286"/>
                    </a:lnTo>
                    <a:lnTo>
                      <a:pt x="322" y="290"/>
                    </a:lnTo>
                    <a:lnTo>
                      <a:pt x="321" y="293"/>
                    </a:lnTo>
                    <a:lnTo>
                      <a:pt x="319" y="297"/>
                    </a:lnTo>
                    <a:lnTo>
                      <a:pt x="318" y="300"/>
                    </a:lnTo>
                    <a:lnTo>
                      <a:pt x="316" y="304"/>
                    </a:lnTo>
                    <a:lnTo>
                      <a:pt x="314" y="309"/>
                    </a:lnTo>
                    <a:lnTo>
                      <a:pt x="312" y="311"/>
                    </a:lnTo>
                    <a:lnTo>
                      <a:pt x="311" y="316"/>
                    </a:lnTo>
                    <a:lnTo>
                      <a:pt x="309" y="319"/>
                    </a:lnTo>
                    <a:lnTo>
                      <a:pt x="307" y="323"/>
                    </a:lnTo>
                    <a:lnTo>
                      <a:pt x="305" y="327"/>
                    </a:lnTo>
                    <a:lnTo>
                      <a:pt x="303" y="330"/>
                    </a:lnTo>
                    <a:lnTo>
                      <a:pt x="301" y="334"/>
                    </a:lnTo>
                    <a:lnTo>
                      <a:pt x="299" y="339"/>
                    </a:lnTo>
                    <a:lnTo>
                      <a:pt x="297" y="343"/>
                    </a:lnTo>
                    <a:lnTo>
                      <a:pt x="294" y="347"/>
                    </a:lnTo>
                    <a:lnTo>
                      <a:pt x="292" y="350"/>
                    </a:lnTo>
                    <a:lnTo>
                      <a:pt x="290" y="354"/>
                    </a:lnTo>
                    <a:lnTo>
                      <a:pt x="288" y="359"/>
                    </a:lnTo>
                    <a:lnTo>
                      <a:pt x="284" y="363"/>
                    </a:lnTo>
                    <a:lnTo>
                      <a:pt x="282" y="367"/>
                    </a:lnTo>
                    <a:lnTo>
                      <a:pt x="280" y="371"/>
                    </a:lnTo>
                    <a:lnTo>
                      <a:pt x="277" y="376"/>
                    </a:lnTo>
                    <a:lnTo>
                      <a:pt x="275" y="381"/>
                    </a:lnTo>
                    <a:lnTo>
                      <a:pt x="272" y="386"/>
                    </a:lnTo>
                    <a:lnTo>
                      <a:pt x="270" y="390"/>
                    </a:lnTo>
                    <a:lnTo>
                      <a:pt x="267" y="394"/>
                    </a:lnTo>
                    <a:lnTo>
                      <a:pt x="264" y="400"/>
                    </a:lnTo>
                    <a:lnTo>
                      <a:pt x="262" y="404"/>
                    </a:lnTo>
                    <a:lnTo>
                      <a:pt x="259" y="409"/>
                    </a:lnTo>
                    <a:lnTo>
                      <a:pt x="256" y="414"/>
                    </a:lnTo>
                    <a:lnTo>
                      <a:pt x="253" y="419"/>
                    </a:lnTo>
                    <a:lnTo>
                      <a:pt x="251" y="424"/>
                    </a:lnTo>
                    <a:lnTo>
                      <a:pt x="248" y="430"/>
                    </a:lnTo>
                    <a:lnTo>
                      <a:pt x="245" y="434"/>
                    </a:lnTo>
                    <a:lnTo>
                      <a:pt x="241" y="440"/>
                    </a:lnTo>
                    <a:lnTo>
                      <a:pt x="238" y="446"/>
                    </a:lnTo>
                    <a:lnTo>
                      <a:pt x="235" y="451"/>
                    </a:lnTo>
                    <a:lnTo>
                      <a:pt x="232" y="457"/>
                    </a:lnTo>
                    <a:lnTo>
                      <a:pt x="229" y="463"/>
                    </a:lnTo>
                    <a:lnTo>
                      <a:pt x="226" y="469"/>
                    </a:lnTo>
                    <a:lnTo>
                      <a:pt x="222" y="474"/>
                    </a:lnTo>
                    <a:lnTo>
                      <a:pt x="219" y="481"/>
                    </a:lnTo>
                    <a:lnTo>
                      <a:pt x="216" y="487"/>
                    </a:lnTo>
                    <a:lnTo>
                      <a:pt x="213" y="493"/>
                    </a:lnTo>
                    <a:lnTo>
                      <a:pt x="210" y="500"/>
                    </a:lnTo>
                    <a:lnTo>
                      <a:pt x="206" y="506"/>
                    </a:lnTo>
                    <a:lnTo>
                      <a:pt x="203" y="513"/>
                    </a:lnTo>
                    <a:lnTo>
                      <a:pt x="199" y="520"/>
                    </a:lnTo>
                    <a:lnTo>
                      <a:pt x="199" y="520"/>
                    </a:lnTo>
                    <a:lnTo>
                      <a:pt x="196" y="524"/>
                    </a:lnTo>
                    <a:lnTo>
                      <a:pt x="193" y="530"/>
                    </a:lnTo>
                    <a:lnTo>
                      <a:pt x="191" y="536"/>
                    </a:lnTo>
                    <a:lnTo>
                      <a:pt x="188" y="541"/>
                    </a:lnTo>
                    <a:lnTo>
                      <a:pt x="185" y="546"/>
                    </a:lnTo>
                    <a:lnTo>
                      <a:pt x="183" y="551"/>
                    </a:lnTo>
                    <a:lnTo>
                      <a:pt x="180" y="557"/>
                    </a:lnTo>
                    <a:lnTo>
                      <a:pt x="177" y="563"/>
                    </a:lnTo>
                    <a:lnTo>
                      <a:pt x="174" y="568"/>
                    </a:lnTo>
                    <a:lnTo>
                      <a:pt x="172" y="574"/>
                    </a:lnTo>
                    <a:lnTo>
                      <a:pt x="169" y="581"/>
                    </a:lnTo>
                    <a:lnTo>
                      <a:pt x="166" y="587"/>
                    </a:lnTo>
                    <a:lnTo>
                      <a:pt x="164" y="593"/>
                    </a:lnTo>
                    <a:lnTo>
                      <a:pt x="161" y="598"/>
                    </a:lnTo>
                    <a:lnTo>
                      <a:pt x="158" y="604"/>
                    </a:lnTo>
                    <a:lnTo>
                      <a:pt x="156" y="611"/>
                    </a:lnTo>
                    <a:lnTo>
                      <a:pt x="152" y="617"/>
                    </a:lnTo>
                    <a:lnTo>
                      <a:pt x="149" y="623"/>
                    </a:lnTo>
                    <a:lnTo>
                      <a:pt x="146" y="630"/>
                    </a:lnTo>
                    <a:lnTo>
                      <a:pt x="144" y="636"/>
                    </a:lnTo>
                    <a:lnTo>
                      <a:pt x="141" y="641"/>
                    </a:lnTo>
                    <a:lnTo>
                      <a:pt x="138" y="648"/>
                    </a:lnTo>
                    <a:lnTo>
                      <a:pt x="136" y="654"/>
                    </a:lnTo>
                    <a:lnTo>
                      <a:pt x="133" y="660"/>
                    </a:lnTo>
                    <a:lnTo>
                      <a:pt x="130" y="667"/>
                    </a:lnTo>
                    <a:lnTo>
                      <a:pt x="128" y="673"/>
                    </a:lnTo>
                    <a:lnTo>
                      <a:pt x="125" y="680"/>
                    </a:lnTo>
                    <a:lnTo>
                      <a:pt x="122" y="685"/>
                    </a:lnTo>
                    <a:lnTo>
                      <a:pt x="120" y="693"/>
                    </a:lnTo>
                    <a:lnTo>
                      <a:pt x="117" y="698"/>
                    </a:lnTo>
                    <a:lnTo>
                      <a:pt x="115" y="704"/>
                    </a:lnTo>
                    <a:lnTo>
                      <a:pt x="112" y="711"/>
                    </a:lnTo>
                    <a:lnTo>
                      <a:pt x="109" y="717"/>
                    </a:lnTo>
                    <a:lnTo>
                      <a:pt x="106" y="723"/>
                    </a:lnTo>
                    <a:lnTo>
                      <a:pt x="104" y="730"/>
                    </a:lnTo>
                    <a:lnTo>
                      <a:pt x="101" y="735"/>
                    </a:lnTo>
                    <a:lnTo>
                      <a:pt x="99" y="741"/>
                    </a:lnTo>
                    <a:lnTo>
                      <a:pt x="96" y="748"/>
                    </a:lnTo>
                    <a:lnTo>
                      <a:pt x="94" y="754"/>
                    </a:lnTo>
                    <a:lnTo>
                      <a:pt x="91" y="760"/>
                    </a:lnTo>
                    <a:lnTo>
                      <a:pt x="89" y="765"/>
                    </a:lnTo>
                    <a:lnTo>
                      <a:pt x="87" y="773"/>
                    </a:lnTo>
                    <a:lnTo>
                      <a:pt x="84" y="778"/>
                    </a:lnTo>
                    <a:lnTo>
                      <a:pt x="82" y="784"/>
                    </a:lnTo>
                    <a:lnTo>
                      <a:pt x="80" y="790"/>
                    </a:lnTo>
                    <a:lnTo>
                      <a:pt x="78" y="795"/>
                    </a:lnTo>
                    <a:lnTo>
                      <a:pt x="75" y="801"/>
                    </a:lnTo>
                    <a:lnTo>
                      <a:pt x="73" y="807"/>
                    </a:lnTo>
                    <a:lnTo>
                      <a:pt x="71" y="813"/>
                    </a:lnTo>
                    <a:lnTo>
                      <a:pt x="69" y="818"/>
                    </a:lnTo>
                    <a:lnTo>
                      <a:pt x="66" y="823"/>
                    </a:lnTo>
                    <a:lnTo>
                      <a:pt x="64" y="828"/>
                    </a:lnTo>
                    <a:lnTo>
                      <a:pt x="62" y="834"/>
                    </a:lnTo>
                    <a:lnTo>
                      <a:pt x="60" y="838"/>
                    </a:lnTo>
                    <a:lnTo>
                      <a:pt x="58" y="844"/>
                    </a:lnTo>
                    <a:lnTo>
                      <a:pt x="56" y="848"/>
                    </a:lnTo>
                    <a:lnTo>
                      <a:pt x="54" y="854"/>
                    </a:lnTo>
                    <a:lnTo>
                      <a:pt x="53" y="858"/>
                    </a:lnTo>
                    <a:lnTo>
                      <a:pt x="51" y="862"/>
                    </a:lnTo>
                    <a:lnTo>
                      <a:pt x="49" y="868"/>
                    </a:lnTo>
                    <a:lnTo>
                      <a:pt x="48" y="872"/>
                    </a:lnTo>
                    <a:lnTo>
                      <a:pt x="46" y="877"/>
                    </a:lnTo>
                    <a:lnTo>
                      <a:pt x="44" y="881"/>
                    </a:lnTo>
                    <a:lnTo>
                      <a:pt x="43" y="885"/>
                    </a:lnTo>
                    <a:lnTo>
                      <a:pt x="41" y="888"/>
                    </a:lnTo>
                    <a:lnTo>
                      <a:pt x="40" y="892"/>
                    </a:lnTo>
                    <a:lnTo>
                      <a:pt x="39" y="897"/>
                    </a:lnTo>
                    <a:lnTo>
                      <a:pt x="37" y="900"/>
                    </a:lnTo>
                    <a:lnTo>
                      <a:pt x="36" y="904"/>
                    </a:lnTo>
                    <a:lnTo>
                      <a:pt x="35" y="907"/>
                    </a:lnTo>
                    <a:lnTo>
                      <a:pt x="34" y="910"/>
                    </a:lnTo>
                    <a:lnTo>
                      <a:pt x="32" y="912"/>
                    </a:lnTo>
                    <a:lnTo>
                      <a:pt x="31" y="915"/>
                    </a:lnTo>
                    <a:lnTo>
                      <a:pt x="30" y="918"/>
                    </a:lnTo>
                    <a:lnTo>
                      <a:pt x="29" y="921"/>
                    </a:lnTo>
                    <a:lnTo>
                      <a:pt x="29" y="924"/>
                    </a:lnTo>
                    <a:lnTo>
                      <a:pt x="28" y="925"/>
                    </a:lnTo>
                    <a:lnTo>
                      <a:pt x="27" y="928"/>
                    </a:lnTo>
                    <a:lnTo>
                      <a:pt x="26" y="930"/>
                    </a:lnTo>
                    <a:lnTo>
                      <a:pt x="26" y="932"/>
                    </a:lnTo>
                    <a:lnTo>
                      <a:pt x="25" y="934"/>
                    </a:lnTo>
                    <a:lnTo>
                      <a:pt x="25" y="935"/>
                    </a:lnTo>
                    <a:lnTo>
                      <a:pt x="23" y="937"/>
                    </a:lnTo>
                    <a:lnTo>
                      <a:pt x="23" y="937"/>
                    </a:lnTo>
                    <a:lnTo>
                      <a:pt x="22" y="938"/>
                    </a:lnTo>
                    <a:lnTo>
                      <a:pt x="22" y="938"/>
                    </a:lnTo>
                    <a:lnTo>
                      <a:pt x="22" y="940"/>
                    </a:lnTo>
                    <a:lnTo>
                      <a:pt x="22" y="940"/>
                    </a:lnTo>
                    <a:lnTo>
                      <a:pt x="22" y="940"/>
                    </a:lnTo>
                    <a:lnTo>
                      <a:pt x="22" y="94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3" name="Freeform 63"/>
              <p:cNvSpPr>
                <a:spLocks/>
              </p:cNvSpPr>
              <p:nvPr/>
            </p:nvSpPr>
            <p:spPr bwMode="auto">
              <a:xfrm>
                <a:off x="1299" y="2181"/>
                <a:ext cx="363" cy="310"/>
              </a:xfrm>
              <a:custGeom>
                <a:avLst/>
                <a:gdLst/>
                <a:ahLst/>
                <a:cxnLst>
                  <a:cxn ang="0">
                    <a:pos x="95" y="446"/>
                  </a:cxn>
                  <a:cxn ang="0">
                    <a:pos x="71" y="510"/>
                  </a:cxn>
                  <a:cxn ang="0">
                    <a:pos x="52" y="573"/>
                  </a:cxn>
                  <a:cxn ang="0">
                    <a:pos x="36" y="630"/>
                  </a:cxn>
                  <a:cxn ang="0">
                    <a:pos x="23" y="683"/>
                  </a:cxn>
                  <a:cxn ang="0">
                    <a:pos x="13" y="727"/>
                  </a:cxn>
                  <a:cxn ang="0">
                    <a:pos x="7" y="761"/>
                  </a:cxn>
                  <a:cxn ang="0">
                    <a:pos x="1" y="785"/>
                  </a:cxn>
                  <a:cxn ang="0">
                    <a:pos x="0" y="795"/>
                  </a:cxn>
                  <a:cxn ang="0">
                    <a:pos x="2" y="795"/>
                  </a:cxn>
                  <a:cxn ang="0">
                    <a:pos x="15" y="797"/>
                  </a:cxn>
                  <a:cxn ang="0">
                    <a:pos x="38" y="800"/>
                  </a:cxn>
                  <a:cxn ang="0">
                    <a:pos x="72" y="808"/>
                  </a:cxn>
                  <a:cxn ang="0">
                    <a:pos x="117" y="822"/>
                  </a:cxn>
                  <a:cxn ang="0">
                    <a:pos x="172" y="847"/>
                  </a:cxn>
                  <a:cxn ang="0">
                    <a:pos x="223" y="874"/>
                  </a:cxn>
                  <a:cxn ang="0">
                    <a:pos x="262" y="895"/>
                  </a:cxn>
                  <a:cxn ang="0">
                    <a:pos x="296" y="912"/>
                  </a:cxn>
                  <a:cxn ang="0">
                    <a:pos x="324" y="927"/>
                  </a:cxn>
                  <a:cxn ang="0">
                    <a:pos x="332" y="910"/>
                  </a:cxn>
                  <a:cxn ang="0">
                    <a:pos x="341" y="880"/>
                  </a:cxn>
                  <a:cxn ang="0">
                    <a:pos x="351" y="842"/>
                  </a:cxn>
                  <a:cxn ang="0">
                    <a:pos x="365" y="802"/>
                  </a:cxn>
                  <a:cxn ang="0">
                    <a:pos x="380" y="757"/>
                  </a:cxn>
                  <a:cxn ang="0">
                    <a:pos x="396" y="708"/>
                  </a:cxn>
                  <a:cxn ang="0">
                    <a:pos x="416" y="658"/>
                  </a:cxn>
                  <a:cxn ang="0">
                    <a:pos x="436" y="607"/>
                  </a:cxn>
                  <a:cxn ang="0">
                    <a:pos x="460" y="554"/>
                  </a:cxn>
                  <a:cxn ang="0">
                    <a:pos x="484" y="501"/>
                  </a:cxn>
                  <a:cxn ang="0">
                    <a:pos x="507" y="456"/>
                  </a:cxn>
                  <a:cxn ang="0">
                    <a:pos x="534" y="407"/>
                  </a:cxn>
                  <a:cxn ang="0">
                    <a:pos x="561" y="359"/>
                  </a:cxn>
                  <a:cxn ang="0">
                    <a:pos x="589" y="314"/>
                  </a:cxn>
                  <a:cxn ang="0">
                    <a:pos x="615" y="273"/>
                  </a:cxn>
                  <a:cxn ang="0">
                    <a:pos x="641" y="234"/>
                  </a:cxn>
                  <a:cxn ang="0">
                    <a:pos x="666" y="200"/>
                  </a:cxn>
                  <a:cxn ang="0">
                    <a:pos x="687" y="170"/>
                  </a:cxn>
                  <a:cxn ang="0">
                    <a:pos x="706" y="144"/>
                  </a:cxn>
                  <a:cxn ang="0">
                    <a:pos x="721" y="126"/>
                  </a:cxn>
                  <a:cxn ang="0">
                    <a:pos x="719" y="112"/>
                  </a:cxn>
                  <a:cxn ang="0">
                    <a:pos x="692" y="93"/>
                  </a:cxn>
                  <a:cxn ang="0">
                    <a:pos x="658" y="73"/>
                  </a:cxn>
                  <a:cxn ang="0">
                    <a:pos x="620" y="52"/>
                  </a:cxn>
                  <a:cxn ang="0">
                    <a:pos x="572" y="29"/>
                  </a:cxn>
                  <a:cxn ang="0">
                    <a:pos x="518" y="12"/>
                  </a:cxn>
                  <a:cxn ang="0">
                    <a:pos x="470" y="2"/>
                  </a:cxn>
                  <a:cxn ang="0">
                    <a:pos x="428" y="0"/>
                  </a:cxn>
                  <a:cxn ang="0">
                    <a:pos x="395" y="3"/>
                  </a:cxn>
                  <a:cxn ang="0">
                    <a:pos x="370" y="7"/>
                  </a:cxn>
                  <a:cxn ang="0">
                    <a:pos x="353" y="12"/>
                  </a:cxn>
                  <a:cxn ang="0">
                    <a:pos x="347" y="15"/>
                  </a:cxn>
                  <a:cxn ang="0">
                    <a:pos x="345" y="17"/>
                  </a:cxn>
                  <a:cxn ang="0">
                    <a:pos x="335" y="30"/>
                  </a:cxn>
                  <a:cxn ang="0">
                    <a:pos x="319" y="52"/>
                  </a:cxn>
                  <a:cxn ang="0">
                    <a:pos x="298" y="82"/>
                  </a:cxn>
                  <a:cxn ang="0">
                    <a:pos x="273" y="117"/>
                  </a:cxn>
                  <a:cxn ang="0">
                    <a:pos x="245" y="160"/>
                  </a:cxn>
                  <a:cxn ang="0">
                    <a:pos x="215" y="207"/>
                  </a:cxn>
                  <a:cxn ang="0">
                    <a:pos x="185" y="259"/>
                  </a:cxn>
                  <a:cxn ang="0">
                    <a:pos x="155" y="313"/>
                  </a:cxn>
                  <a:cxn ang="0">
                    <a:pos x="127" y="370"/>
                  </a:cxn>
                </a:cxnLst>
                <a:rect l="0" t="0" r="r" b="b"/>
                <a:pathLst>
                  <a:path w="727" h="928">
                    <a:moveTo>
                      <a:pt x="118" y="389"/>
                    </a:moveTo>
                    <a:lnTo>
                      <a:pt x="115" y="396"/>
                    </a:lnTo>
                    <a:lnTo>
                      <a:pt x="112" y="403"/>
                    </a:lnTo>
                    <a:lnTo>
                      <a:pt x="109" y="410"/>
                    </a:lnTo>
                    <a:lnTo>
                      <a:pt x="106" y="417"/>
                    </a:lnTo>
                    <a:lnTo>
                      <a:pt x="104" y="424"/>
                    </a:lnTo>
                    <a:lnTo>
                      <a:pt x="101" y="431"/>
                    </a:lnTo>
                    <a:lnTo>
                      <a:pt x="98" y="438"/>
                    </a:lnTo>
                    <a:lnTo>
                      <a:pt x="95" y="446"/>
                    </a:lnTo>
                    <a:lnTo>
                      <a:pt x="91" y="453"/>
                    </a:lnTo>
                    <a:lnTo>
                      <a:pt x="89" y="460"/>
                    </a:lnTo>
                    <a:lnTo>
                      <a:pt x="86" y="467"/>
                    </a:lnTo>
                    <a:lnTo>
                      <a:pt x="84" y="474"/>
                    </a:lnTo>
                    <a:lnTo>
                      <a:pt x="81" y="481"/>
                    </a:lnTo>
                    <a:lnTo>
                      <a:pt x="79" y="488"/>
                    </a:lnTo>
                    <a:lnTo>
                      <a:pt x="76" y="496"/>
                    </a:lnTo>
                    <a:lnTo>
                      <a:pt x="74" y="503"/>
                    </a:lnTo>
                    <a:lnTo>
                      <a:pt x="71" y="510"/>
                    </a:lnTo>
                    <a:lnTo>
                      <a:pt x="69" y="517"/>
                    </a:lnTo>
                    <a:lnTo>
                      <a:pt x="67" y="524"/>
                    </a:lnTo>
                    <a:lnTo>
                      <a:pt x="65" y="531"/>
                    </a:lnTo>
                    <a:lnTo>
                      <a:pt x="63" y="538"/>
                    </a:lnTo>
                    <a:lnTo>
                      <a:pt x="60" y="546"/>
                    </a:lnTo>
                    <a:lnTo>
                      <a:pt x="58" y="551"/>
                    </a:lnTo>
                    <a:lnTo>
                      <a:pt x="56" y="558"/>
                    </a:lnTo>
                    <a:lnTo>
                      <a:pt x="54" y="566"/>
                    </a:lnTo>
                    <a:lnTo>
                      <a:pt x="52" y="573"/>
                    </a:lnTo>
                    <a:lnTo>
                      <a:pt x="49" y="578"/>
                    </a:lnTo>
                    <a:lnTo>
                      <a:pt x="48" y="586"/>
                    </a:lnTo>
                    <a:lnTo>
                      <a:pt x="46" y="593"/>
                    </a:lnTo>
                    <a:lnTo>
                      <a:pt x="44" y="598"/>
                    </a:lnTo>
                    <a:lnTo>
                      <a:pt x="42" y="605"/>
                    </a:lnTo>
                    <a:lnTo>
                      <a:pt x="40" y="611"/>
                    </a:lnTo>
                    <a:lnTo>
                      <a:pt x="39" y="618"/>
                    </a:lnTo>
                    <a:lnTo>
                      <a:pt x="37" y="624"/>
                    </a:lnTo>
                    <a:lnTo>
                      <a:pt x="36" y="630"/>
                    </a:lnTo>
                    <a:lnTo>
                      <a:pt x="34" y="637"/>
                    </a:lnTo>
                    <a:lnTo>
                      <a:pt x="32" y="643"/>
                    </a:lnTo>
                    <a:lnTo>
                      <a:pt x="31" y="648"/>
                    </a:lnTo>
                    <a:lnTo>
                      <a:pt x="30" y="654"/>
                    </a:lnTo>
                    <a:lnTo>
                      <a:pt x="28" y="660"/>
                    </a:lnTo>
                    <a:lnTo>
                      <a:pt x="27" y="665"/>
                    </a:lnTo>
                    <a:lnTo>
                      <a:pt x="25" y="671"/>
                    </a:lnTo>
                    <a:lnTo>
                      <a:pt x="24" y="677"/>
                    </a:lnTo>
                    <a:lnTo>
                      <a:pt x="23" y="683"/>
                    </a:lnTo>
                    <a:lnTo>
                      <a:pt x="22" y="687"/>
                    </a:lnTo>
                    <a:lnTo>
                      <a:pt x="21" y="693"/>
                    </a:lnTo>
                    <a:lnTo>
                      <a:pt x="19" y="698"/>
                    </a:lnTo>
                    <a:lnTo>
                      <a:pt x="18" y="703"/>
                    </a:lnTo>
                    <a:lnTo>
                      <a:pt x="17" y="708"/>
                    </a:lnTo>
                    <a:lnTo>
                      <a:pt x="16" y="713"/>
                    </a:lnTo>
                    <a:lnTo>
                      <a:pt x="15" y="717"/>
                    </a:lnTo>
                    <a:lnTo>
                      <a:pt x="14" y="723"/>
                    </a:lnTo>
                    <a:lnTo>
                      <a:pt x="13" y="727"/>
                    </a:lnTo>
                    <a:lnTo>
                      <a:pt x="12" y="731"/>
                    </a:lnTo>
                    <a:lnTo>
                      <a:pt x="12" y="735"/>
                    </a:lnTo>
                    <a:lnTo>
                      <a:pt x="11" y="740"/>
                    </a:lnTo>
                    <a:lnTo>
                      <a:pt x="10" y="744"/>
                    </a:lnTo>
                    <a:lnTo>
                      <a:pt x="9" y="747"/>
                    </a:lnTo>
                    <a:lnTo>
                      <a:pt x="9" y="751"/>
                    </a:lnTo>
                    <a:lnTo>
                      <a:pt x="8" y="754"/>
                    </a:lnTo>
                    <a:lnTo>
                      <a:pt x="7" y="758"/>
                    </a:lnTo>
                    <a:lnTo>
                      <a:pt x="7" y="761"/>
                    </a:lnTo>
                    <a:lnTo>
                      <a:pt x="5" y="765"/>
                    </a:lnTo>
                    <a:lnTo>
                      <a:pt x="4" y="768"/>
                    </a:lnTo>
                    <a:lnTo>
                      <a:pt x="4" y="771"/>
                    </a:lnTo>
                    <a:lnTo>
                      <a:pt x="3" y="774"/>
                    </a:lnTo>
                    <a:lnTo>
                      <a:pt x="3" y="777"/>
                    </a:lnTo>
                    <a:lnTo>
                      <a:pt x="3" y="778"/>
                    </a:lnTo>
                    <a:lnTo>
                      <a:pt x="2" y="781"/>
                    </a:lnTo>
                    <a:lnTo>
                      <a:pt x="2" y="782"/>
                    </a:lnTo>
                    <a:lnTo>
                      <a:pt x="1" y="785"/>
                    </a:lnTo>
                    <a:lnTo>
                      <a:pt x="1" y="787"/>
                    </a:lnTo>
                    <a:lnTo>
                      <a:pt x="1" y="788"/>
                    </a:lnTo>
                    <a:lnTo>
                      <a:pt x="1" y="790"/>
                    </a:lnTo>
                    <a:lnTo>
                      <a:pt x="0" y="791"/>
                    </a:lnTo>
                    <a:lnTo>
                      <a:pt x="0" y="792"/>
                    </a:lnTo>
                    <a:lnTo>
                      <a:pt x="0" y="794"/>
                    </a:lnTo>
                    <a:lnTo>
                      <a:pt x="0" y="794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0" y="795"/>
                    </a:lnTo>
                    <a:lnTo>
                      <a:pt x="1" y="795"/>
                    </a:lnTo>
                    <a:lnTo>
                      <a:pt x="1" y="795"/>
                    </a:lnTo>
                    <a:lnTo>
                      <a:pt x="2" y="795"/>
                    </a:lnTo>
                    <a:lnTo>
                      <a:pt x="3" y="795"/>
                    </a:lnTo>
                    <a:lnTo>
                      <a:pt x="4" y="795"/>
                    </a:lnTo>
                    <a:lnTo>
                      <a:pt x="5" y="795"/>
                    </a:lnTo>
                    <a:lnTo>
                      <a:pt x="7" y="795"/>
                    </a:lnTo>
                    <a:lnTo>
                      <a:pt x="9" y="795"/>
                    </a:lnTo>
                    <a:lnTo>
                      <a:pt x="10" y="797"/>
                    </a:lnTo>
                    <a:lnTo>
                      <a:pt x="12" y="797"/>
                    </a:lnTo>
                    <a:lnTo>
                      <a:pt x="14" y="797"/>
                    </a:lnTo>
                    <a:lnTo>
                      <a:pt x="15" y="797"/>
                    </a:lnTo>
                    <a:lnTo>
                      <a:pt x="17" y="797"/>
                    </a:lnTo>
                    <a:lnTo>
                      <a:pt x="20" y="797"/>
                    </a:lnTo>
                    <a:lnTo>
                      <a:pt x="22" y="797"/>
                    </a:lnTo>
                    <a:lnTo>
                      <a:pt x="24" y="797"/>
                    </a:lnTo>
                    <a:lnTo>
                      <a:pt x="27" y="798"/>
                    </a:lnTo>
                    <a:lnTo>
                      <a:pt x="29" y="798"/>
                    </a:lnTo>
                    <a:lnTo>
                      <a:pt x="32" y="798"/>
                    </a:lnTo>
                    <a:lnTo>
                      <a:pt x="35" y="800"/>
                    </a:lnTo>
                    <a:lnTo>
                      <a:pt x="38" y="800"/>
                    </a:lnTo>
                    <a:lnTo>
                      <a:pt x="41" y="800"/>
                    </a:lnTo>
                    <a:lnTo>
                      <a:pt x="45" y="801"/>
                    </a:lnTo>
                    <a:lnTo>
                      <a:pt x="48" y="801"/>
                    </a:lnTo>
                    <a:lnTo>
                      <a:pt x="53" y="802"/>
                    </a:lnTo>
                    <a:lnTo>
                      <a:pt x="56" y="804"/>
                    </a:lnTo>
                    <a:lnTo>
                      <a:pt x="60" y="804"/>
                    </a:lnTo>
                    <a:lnTo>
                      <a:pt x="64" y="805"/>
                    </a:lnTo>
                    <a:lnTo>
                      <a:pt x="68" y="807"/>
                    </a:lnTo>
                    <a:lnTo>
                      <a:pt x="72" y="808"/>
                    </a:lnTo>
                    <a:lnTo>
                      <a:pt x="77" y="810"/>
                    </a:lnTo>
                    <a:lnTo>
                      <a:pt x="81" y="810"/>
                    </a:lnTo>
                    <a:lnTo>
                      <a:pt x="86" y="812"/>
                    </a:lnTo>
                    <a:lnTo>
                      <a:pt x="90" y="814"/>
                    </a:lnTo>
                    <a:lnTo>
                      <a:pt x="96" y="815"/>
                    </a:lnTo>
                    <a:lnTo>
                      <a:pt x="101" y="817"/>
                    </a:lnTo>
                    <a:lnTo>
                      <a:pt x="106" y="818"/>
                    </a:lnTo>
                    <a:lnTo>
                      <a:pt x="112" y="821"/>
                    </a:lnTo>
                    <a:lnTo>
                      <a:pt x="117" y="822"/>
                    </a:lnTo>
                    <a:lnTo>
                      <a:pt x="122" y="825"/>
                    </a:lnTo>
                    <a:lnTo>
                      <a:pt x="128" y="827"/>
                    </a:lnTo>
                    <a:lnTo>
                      <a:pt x="134" y="830"/>
                    </a:lnTo>
                    <a:lnTo>
                      <a:pt x="141" y="832"/>
                    </a:lnTo>
                    <a:lnTo>
                      <a:pt x="147" y="835"/>
                    </a:lnTo>
                    <a:lnTo>
                      <a:pt x="153" y="837"/>
                    </a:lnTo>
                    <a:lnTo>
                      <a:pt x="159" y="841"/>
                    </a:lnTo>
                    <a:lnTo>
                      <a:pt x="165" y="844"/>
                    </a:lnTo>
                    <a:lnTo>
                      <a:pt x="172" y="847"/>
                    </a:lnTo>
                    <a:lnTo>
                      <a:pt x="178" y="850"/>
                    </a:lnTo>
                    <a:lnTo>
                      <a:pt x="186" y="854"/>
                    </a:lnTo>
                    <a:lnTo>
                      <a:pt x="193" y="857"/>
                    </a:lnTo>
                    <a:lnTo>
                      <a:pt x="200" y="861"/>
                    </a:lnTo>
                    <a:lnTo>
                      <a:pt x="207" y="864"/>
                    </a:lnTo>
                    <a:lnTo>
                      <a:pt x="214" y="868"/>
                    </a:lnTo>
                    <a:lnTo>
                      <a:pt x="214" y="868"/>
                    </a:lnTo>
                    <a:lnTo>
                      <a:pt x="219" y="871"/>
                    </a:lnTo>
                    <a:lnTo>
                      <a:pt x="223" y="874"/>
                    </a:lnTo>
                    <a:lnTo>
                      <a:pt x="229" y="877"/>
                    </a:lnTo>
                    <a:lnTo>
                      <a:pt x="233" y="880"/>
                    </a:lnTo>
                    <a:lnTo>
                      <a:pt x="238" y="881"/>
                    </a:lnTo>
                    <a:lnTo>
                      <a:pt x="242" y="884"/>
                    </a:lnTo>
                    <a:lnTo>
                      <a:pt x="246" y="887"/>
                    </a:lnTo>
                    <a:lnTo>
                      <a:pt x="250" y="888"/>
                    </a:lnTo>
                    <a:lnTo>
                      <a:pt x="255" y="891"/>
                    </a:lnTo>
                    <a:lnTo>
                      <a:pt x="259" y="892"/>
                    </a:lnTo>
                    <a:lnTo>
                      <a:pt x="262" y="895"/>
                    </a:lnTo>
                    <a:lnTo>
                      <a:pt x="266" y="897"/>
                    </a:lnTo>
                    <a:lnTo>
                      <a:pt x="271" y="900"/>
                    </a:lnTo>
                    <a:lnTo>
                      <a:pt x="275" y="901"/>
                    </a:lnTo>
                    <a:lnTo>
                      <a:pt x="279" y="904"/>
                    </a:lnTo>
                    <a:lnTo>
                      <a:pt x="282" y="905"/>
                    </a:lnTo>
                    <a:lnTo>
                      <a:pt x="286" y="907"/>
                    </a:lnTo>
                    <a:lnTo>
                      <a:pt x="289" y="910"/>
                    </a:lnTo>
                    <a:lnTo>
                      <a:pt x="293" y="911"/>
                    </a:lnTo>
                    <a:lnTo>
                      <a:pt x="296" y="912"/>
                    </a:lnTo>
                    <a:lnTo>
                      <a:pt x="299" y="914"/>
                    </a:lnTo>
                    <a:lnTo>
                      <a:pt x="302" y="917"/>
                    </a:lnTo>
                    <a:lnTo>
                      <a:pt x="306" y="918"/>
                    </a:lnTo>
                    <a:lnTo>
                      <a:pt x="309" y="920"/>
                    </a:lnTo>
                    <a:lnTo>
                      <a:pt x="313" y="921"/>
                    </a:lnTo>
                    <a:lnTo>
                      <a:pt x="316" y="922"/>
                    </a:lnTo>
                    <a:lnTo>
                      <a:pt x="319" y="924"/>
                    </a:lnTo>
                    <a:lnTo>
                      <a:pt x="321" y="925"/>
                    </a:lnTo>
                    <a:lnTo>
                      <a:pt x="324" y="927"/>
                    </a:lnTo>
                    <a:lnTo>
                      <a:pt x="327" y="928"/>
                    </a:lnTo>
                    <a:lnTo>
                      <a:pt x="327" y="928"/>
                    </a:lnTo>
                    <a:lnTo>
                      <a:pt x="328" y="925"/>
                    </a:lnTo>
                    <a:lnTo>
                      <a:pt x="328" y="924"/>
                    </a:lnTo>
                    <a:lnTo>
                      <a:pt x="329" y="921"/>
                    </a:lnTo>
                    <a:lnTo>
                      <a:pt x="330" y="918"/>
                    </a:lnTo>
                    <a:lnTo>
                      <a:pt x="331" y="915"/>
                    </a:lnTo>
                    <a:lnTo>
                      <a:pt x="331" y="912"/>
                    </a:lnTo>
                    <a:lnTo>
                      <a:pt x="332" y="910"/>
                    </a:lnTo>
                    <a:lnTo>
                      <a:pt x="333" y="907"/>
                    </a:lnTo>
                    <a:lnTo>
                      <a:pt x="334" y="902"/>
                    </a:lnTo>
                    <a:lnTo>
                      <a:pt x="335" y="900"/>
                    </a:lnTo>
                    <a:lnTo>
                      <a:pt x="336" y="897"/>
                    </a:lnTo>
                    <a:lnTo>
                      <a:pt x="337" y="894"/>
                    </a:lnTo>
                    <a:lnTo>
                      <a:pt x="338" y="890"/>
                    </a:lnTo>
                    <a:lnTo>
                      <a:pt x="339" y="887"/>
                    </a:lnTo>
                    <a:lnTo>
                      <a:pt x="340" y="882"/>
                    </a:lnTo>
                    <a:lnTo>
                      <a:pt x="341" y="880"/>
                    </a:lnTo>
                    <a:lnTo>
                      <a:pt x="342" y="875"/>
                    </a:lnTo>
                    <a:lnTo>
                      <a:pt x="343" y="871"/>
                    </a:lnTo>
                    <a:lnTo>
                      <a:pt x="344" y="868"/>
                    </a:lnTo>
                    <a:lnTo>
                      <a:pt x="345" y="864"/>
                    </a:lnTo>
                    <a:lnTo>
                      <a:pt x="346" y="860"/>
                    </a:lnTo>
                    <a:lnTo>
                      <a:pt x="348" y="855"/>
                    </a:lnTo>
                    <a:lnTo>
                      <a:pt x="349" y="851"/>
                    </a:lnTo>
                    <a:lnTo>
                      <a:pt x="350" y="847"/>
                    </a:lnTo>
                    <a:lnTo>
                      <a:pt x="351" y="842"/>
                    </a:lnTo>
                    <a:lnTo>
                      <a:pt x="353" y="838"/>
                    </a:lnTo>
                    <a:lnTo>
                      <a:pt x="354" y="834"/>
                    </a:lnTo>
                    <a:lnTo>
                      <a:pt x="355" y="830"/>
                    </a:lnTo>
                    <a:lnTo>
                      <a:pt x="358" y="825"/>
                    </a:lnTo>
                    <a:lnTo>
                      <a:pt x="359" y="821"/>
                    </a:lnTo>
                    <a:lnTo>
                      <a:pt x="361" y="815"/>
                    </a:lnTo>
                    <a:lnTo>
                      <a:pt x="362" y="811"/>
                    </a:lnTo>
                    <a:lnTo>
                      <a:pt x="364" y="807"/>
                    </a:lnTo>
                    <a:lnTo>
                      <a:pt x="365" y="802"/>
                    </a:lnTo>
                    <a:lnTo>
                      <a:pt x="367" y="797"/>
                    </a:lnTo>
                    <a:lnTo>
                      <a:pt x="368" y="792"/>
                    </a:lnTo>
                    <a:lnTo>
                      <a:pt x="370" y="787"/>
                    </a:lnTo>
                    <a:lnTo>
                      <a:pt x="371" y="782"/>
                    </a:lnTo>
                    <a:lnTo>
                      <a:pt x="373" y="777"/>
                    </a:lnTo>
                    <a:lnTo>
                      <a:pt x="375" y="773"/>
                    </a:lnTo>
                    <a:lnTo>
                      <a:pt x="376" y="767"/>
                    </a:lnTo>
                    <a:lnTo>
                      <a:pt x="378" y="763"/>
                    </a:lnTo>
                    <a:lnTo>
                      <a:pt x="380" y="757"/>
                    </a:lnTo>
                    <a:lnTo>
                      <a:pt x="382" y="751"/>
                    </a:lnTo>
                    <a:lnTo>
                      <a:pt x="383" y="747"/>
                    </a:lnTo>
                    <a:lnTo>
                      <a:pt x="385" y="741"/>
                    </a:lnTo>
                    <a:lnTo>
                      <a:pt x="387" y="735"/>
                    </a:lnTo>
                    <a:lnTo>
                      <a:pt x="389" y="731"/>
                    </a:lnTo>
                    <a:lnTo>
                      <a:pt x="391" y="725"/>
                    </a:lnTo>
                    <a:lnTo>
                      <a:pt x="393" y="720"/>
                    </a:lnTo>
                    <a:lnTo>
                      <a:pt x="395" y="714"/>
                    </a:lnTo>
                    <a:lnTo>
                      <a:pt x="396" y="708"/>
                    </a:lnTo>
                    <a:lnTo>
                      <a:pt x="398" y="703"/>
                    </a:lnTo>
                    <a:lnTo>
                      <a:pt x="401" y="698"/>
                    </a:lnTo>
                    <a:lnTo>
                      <a:pt x="403" y="693"/>
                    </a:lnTo>
                    <a:lnTo>
                      <a:pt x="406" y="687"/>
                    </a:lnTo>
                    <a:lnTo>
                      <a:pt x="408" y="681"/>
                    </a:lnTo>
                    <a:lnTo>
                      <a:pt x="410" y="675"/>
                    </a:lnTo>
                    <a:lnTo>
                      <a:pt x="412" y="670"/>
                    </a:lnTo>
                    <a:lnTo>
                      <a:pt x="414" y="664"/>
                    </a:lnTo>
                    <a:lnTo>
                      <a:pt x="416" y="658"/>
                    </a:lnTo>
                    <a:lnTo>
                      <a:pt x="418" y="653"/>
                    </a:lnTo>
                    <a:lnTo>
                      <a:pt x="420" y="647"/>
                    </a:lnTo>
                    <a:lnTo>
                      <a:pt x="423" y="641"/>
                    </a:lnTo>
                    <a:lnTo>
                      <a:pt x="425" y="635"/>
                    </a:lnTo>
                    <a:lnTo>
                      <a:pt x="427" y="630"/>
                    </a:lnTo>
                    <a:lnTo>
                      <a:pt x="429" y="624"/>
                    </a:lnTo>
                    <a:lnTo>
                      <a:pt x="432" y="618"/>
                    </a:lnTo>
                    <a:lnTo>
                      <a:pt x="434" y="613"/>
                    </a:lnTo>
                    <a:lnTo>
                      <a:pt x="436" y="607"/>
                    </a:lnTo>
                    <a:lnTo>
                      <a:pt x="439" y="600"/>
                    </a:lnTo>
                    <a:lnTo>
                      <a:pt x="441" y="594"/>
                    </a:lnTo>
                    <a:lnTo>
                      <a:pt x="445" y="588"/>
                    </a:lnTo>
                    <a:lnTo>
                      <a:pt x="447" y="583"/>
                    </a:lnTo>
                    <a:lnTo>
                      <a:pt x="450" y="577"/>
                    </a:lnTo>
                    <a:lnTo>
                      <a:pt x="452" y="571"/>
                    </a:lnTo>
                    <a:lnTo>
                      <a:pt x="455" y="566"/>
                    </a:lnTo>
                    <a:lnTo>
                      <a:pt x="457" y="560"/>
                    </a:lnTo>
                    <a:lnTo>
                      <a:pt x="460" y="554"/>
                    </a:lnTo>
                    <a:lnTo>
                      <a:pt x="462" y="548"/>
                    </a:lnTo>
                    <a:lnTo>
                      <a:pt x="465" y="541"/>
                    </a:lnTo>
                    <a:lnTo>
                      <a:pt x="467" y="536"/>
                    </a:lnTo>
                    <a:lnTo>
                      <a:pt x="470" y="530"/>
                    </a:lnTo>
                    <a:lnTo>
                      <a:pt x="473" y="524"/>
                    </a:lnTo>
                    <a:lnTo>
                      <a:pt x="475" y="518"/>
                    </a:lnTo>
                    <a:lnTo>
                      <a:pt x="478" y="513"/>
                    </a:lnTo>
                    <a:lnTo>
                      <a:pt x="481" y="507"/>
                    </a:lnTo>
                    <a:lnTo>
                      <a:pt x="484" y="501"/>
                    </a:lnTo>
                    <a:lnTo>
                      <a:pt x="484" y="501"/>
                    </a:lnTo>
                    <a:lnTo>
                      <a:pt x="486" y="496"/>
                    </a:lnTo>
                    <a:lnTo>
                      <a:pt x="490" y="490"/>
                    </a:lnTo>
                    <a:lnTo>
                      <a:pt x="493" y="484"/>
                    </a:lnTo>
                    <a:lnTo>
                      <a:pt x="496" y="478"/>
                    </a:lnTo>
                    <a:lnTo>
                      <a:pt x="498" y="473"/>
                    </a:lnTo>
                    <a:lnTo>
                      <a:pt x="501" y="467"/>
                    </a:lnTo>
                    <a:lnTo>
                      <a:pt x="504" y="461"/>
                    </a:lnTo>
                    <a:lnTo>
                      <a:pt x="507" y="456"/>
                    </a:lnTo>
                    <a:lnTo>
                      <a:pt x="510" y="450"/>
                    </a:lnTo>
                    <a:lnTo>
                      <a:pt x="513" y="444"/>
                    </a:lnTo>
                    <a:lnTo>
                      <a:pt x="515" y="440"/>
                    </a:lnTo>
                    <a:lnTo>
                      <a:pt x="518" y="434"/>
                    </a:lnTo>
                    <a:lnTo>
                      <a:pt x="521" y="428"/>
                    </a:lnTo>
                    <a:lnTo>
                      <a:pt x="524" y="423"/>
                    </a:lnTo>
                    <a:lnTo>
                      <a:pt x="527" y="417"/>
                    </a:lnTo>
                    <a:lnTo>
                      <a:pt x="531" y="411"/>
                    </a:lnTo>
                    <a:lnTo>
                      <a:pt x="534" y="407"/>
                    </a:lnTo>
                    <a:lnTo>
                      <a:pt x="537" y="401"/>
                    </a:lnTo>
                    <a:lnTo>
                      <a:pt x="540" y="396"/>
                    </a:lnTo>
                    <a:lnTo>
                      <a:pt x="543" y="390"/>
                    </a:lnTo>
                    <a:lnTo>
                      <a:pt x="546" y="386"/>
                    </a:lnTo>
                    <a:lnTo>
                      <a:pt x="549" y="380"/>
                    </a:lnTo>
                    <a:lnTo>
                      <a:pt x="552" y="374"/>
                    </a:lnTo>
                    <a:lnTo>
                      <a:pt x="555" y="370"/>
                    </a:lnTo>
                    <a:lnTo>
                      <a:pt x="558" y="364"/>
                    </a:lnTo>
                    <a:lnTo>
                      <a:pt x="561" y="359"/>
                    </a:lnTo>
                    <a:lnTo>
                      <a:pt x="564" y="354"/>
                    </a:lnTo>
                    <a:lnTo>
                      <a:pt x="567" y="349"/>
                    </a:lnTo>
                    <a:lnTo>
                      <a:pt x="570" y="344"/>
                    </a:lnTo>
                    <a:lnTo>
                      <a:pt x="573" y="339"/>
                    </a:lnTo>
                    <a:lnTo>
                      <a:pt x="577" y="334"/>
                    </a:lnTo>
                    <a:lnTo>
                      <a:pt x="580" y="329"/>
                    </a:lnTo>
                    <a:lnTo>
                      <a:pt x="583" y="324"/>
                    </a:lnTo>
                    <a:lnTo>
                      <a:pt x="586" y="319"/>
                    </a:lnTo>
                    <a:lnTo>
                      <a:pt x="589" y="314"/>
                    </a:lnTo>
                    <a:lnTo>
                      <a:pt x="592" y="310"/>
                    </a:lnTo>
                    <a:lnTo>
                      <a:pt x="595" y="304"/>
                    </a:lnTo>
                    <a:lnTo>
                      <a:pt x="598" y="300"/>
                    </a:lnTo>
                    <a:lnTo>
                      <a:pt x="601" y="296"/>
                    </a:lnTo>
                    <a:lnTo>
                      <a:pt x="603" y="291"/>
                    </a:lnTo>
                    <a:lnTo>
                      <a:pt x="606" y="286"/>
                    </a:lnTo>
                    <a:lnTo>
                      <a:pt x="609" y="281"/>
                    </a:lnTo>
                    <a:lnTo>
                      <a:pt x="612" y="277"/>
                    </a:lnTo>
                    <a:lnTo>
                      <a:pt x="615" y="273"/>
                    </a:lnTo>
                    <a:lnTo>
                      <a:pt x="619" y="269"/>
                    </a:lnTo>
                    <a:lnTo>
                      <a:pt x="622" y="264"/>
                    </a:lnTo>
                    <a:lnTo>
                      <a:pt x="625" y="260"/>
                    </a:lnTo>
                    <a:lnTo>
                      <a:pt x="627" y="256"/>
                    </a:lnTo>
                    <a:lnTo>
                      <a:pt x="630" y="251"/>
                    </a:lnTo>
                    <a:lnTo>
                      <a:pt x="633" y="247"/>
                    </a:lnTo>
                    <a:lnTo>
                      <a:pt x="636" y="243"/>
                    </a:lnTo>
                    <a:lnTo>
                      <a:pt x="639" y="239"/>
                    </a:lnTo>
                    <a:lnTo>
                      <a:pt x="641" y="234"/>
                    </a:lnTo>
                    <a:lnTo>
                      <a:pt x="644" y="230"/>
                    </a:lnTo>
                    <a:lnTo>
                      <a:pt x="647" y="226"/>
                    </a:lnTo>
                    <a:lnTo>
                      <a:pt x="649" y="223"/>
                    </a:lnTo>
                    <a:lnTo>
                      <a:pt x="652" y="219"/>
                    </a:lnTo>
                    <a:lnTo>
                      <a:pt x="655" y="214"/>
                    </a:lnTo>
                    <a:lnTo>
                      <a:pt x="657" y="212"/>
                    </a:lnTo>
                    <a:lnTo>
                      <a:pt x="660" y="207"/>
                    </a:lnTo>
                    <a:lnTo>
                      <a:pt x="663" y="203"/>
                    </a:lnTo>
                    <a:lnTo>
                      <a:pt x="666" y="200"/>
                    </a:lnTo>
                    <a:lnTo>
                      <a:pt x="668" y="196"/>
                    </a:lnTo>
                    <a:lnTo>
                      <a:pt x="671" y="193"/>
                    </a:lnTo>
                    <a:lnTo>
                      <a:pt x="673" y="190"/>
                    </a:lnTo>
                    <a:lnTo>
                      <a:pt x="675" y="186"/>
                    </a:lnTo>
                    <a:lnTo>
                      <a:pt x="678" y="183"/>
                    </a:lnTo>
                    <a:lnTo>
                      <a:pt x="680" y="180"/>
                    </a:lnTo>
                    <a:lnTo>
                      <a:pt x="682" y="176"/>
                    </a:lnTo>
                    <a:lnTo>
                      <a:pt x="685" y="173"/>
                    </a:lnTo>
                    <a:lnTo>
                      <a:pt x="687" y="170"/>
                    </a:lnTo>
                    <a:lnTo>
                      <a:pt x="689" y="167"/>
                    </a:lnTo>
                    <a:lnTo>
                      <a:pt x="691" y="164"/>
                    </a:lnTo>
                    <a:lnTo>
                      <a:pt x="693" y="162"/>
                    </a:lnTo>
                    <a:lnTo>
                      <a:pt x="695" y="159"/>
                    </a:lnTo>
                    <a:lnTo>
                      <a:pt x="697" y="156"/>
                    </a:lnTo>
                    <a:lnTo>
                      <a:pt x="699" y="153"/>
                    </a:lnTo>
                    <a:lnTo>
                      <a:pt x="701" y="150"/>
                    </a:lnTo>
                    <a:lnTo>
                      <a:pt x="703" y="147"/>
                    </a:lnTo>
                    <a:lnTo>
                      <a:pt x="706" y="144"/>
                    </a:lnTo>
                    <a:lnTo>
                      <a:pt x="708" y="143"/>
                    </a:lnTo>
                    <a:lnTo>
                      <a:pt x="710" y="140"/>
                    </a:lnTo>
                    <a:lnTo>
                      <a:pt x="711" y="137"/>
                    </a:lnTo>
                    <a:lnTo>
                      <a:pt x="713" y="136"/>
                    </a:lnTo>
                    <a:lnTo>
                      <a:pt x="715" y="133"/>
                    </a:lnTo>
                    <a:lnTo>
                      <a:pt x="716" y="132"/>
                    </a:lnTo>
                    <a:lnTo>
                      <a:pt x="718" y="129"/>
                    </a:lnTo>
                    <a:lnTo>
                      <a:pt x="719" y="127"/>
                    </a:lnTo>
                    <a:lnTo>
                      <a:pt x="721" y="126"/>
                    </a:lnTo>
                    <a:lnTo>
                      <a:pt x="722" y="123"/>
                    </a:lnTo>
                    <a:lnTo>
                      <a:pt x="723" y="122"/>
                    </a:lnTo>
                    <a:lnTo>
                      <a:pt x="725" y="120"/>
                    </a:lnTo>
                    <a:lnTo>
                      <a:pt x="726" y="119"/>
                    </a:lnTo>
                    <a:lnTo>
                      <a:pt x="727" y="117"/>
                    </a:lnTo>
                    <a:lnTo>
                      <a:pt x="727" y="117"/>
                    </a:lnTo>
                    <a:lnTo>
                      <a:pt x="725" y="114"/>
                    </a:lnTo>
                    <a:lnTo>
                      <a:pt x="722" y="113"/>
                    </a:lnTo>
                    <a:lnTo>
                      <a:pt x="719" y="112"/>
                    </a:lnTo>
                    <a:lnTo>
                      <a:pt x="717" y="109"/>
                    </a:lnTo>
                    <a:lnTo>
                      <a:pt x="714" y="107"/>
                    </a:lnTo>
                    <a:lnTo>
                      <a:pt x="711" y="106"/>
                    </a:lnTo>
                    <a:lnTo>
                      <a:pt x="708" y="103"/>
                    </a:lnTo>
                    <a:lnTo>
                      <a:pt x="704" y="102"/>
                    </a:lnTo>
                    <a:lnTo>
                      <a:pt x="701" y="99"/>
                    </a:lnTo>
                    <a:lnTo>
                      <a:pt x="698" y="97"/>
                    </a:lnTo>
                    <a:lnTo>
                      <a:pt x="695" y="96"/>
                    </a:lnTo>
                    <a:lnTo>
                      <a:pt x="692" y="93"/>
                    </a:lnTo>
                    <a:lnTo>
                      <a:pt x="688" y="92"/>
                    </a:lnTo>
                    <a:lnTo>
                      <a:pt x="685" y="89"/>
                    </a:lnTo>
                    <a:lnTo>
                      <a:pt x="682" y="86"/>
                    </a:lnTo>
                    <a:lnTo>
                      <a:pt x="678" y="84"/>
                    </a:lnTo>
                    <a:lnTo>
                      <a:pt x="674" y="82"/>
                    </a:lnTo>
                    <a:lnTo>
                      <a:pt x="671" y="80"/>
                    </a:lnTo>
                    <a:lnTo>
                      <a:pt x="667" y="77"/>
                    </a:lnTo>
                    <a:lnTo>
                      <a:pt x="663" y="76"/>
                    </a:lnTo>
                    <a:lnTo>
                      <a:pt x="658" y="73"/>
                    </a:lnTo>
                    <a:lnTo>
                      <a:pt x="654" y="70"/>
                    </a:lnTo>
                    <a:lnTo>
                      <a:pt x="650" y="69"/>
                    </a:lnTo>
                    <a:lnTo>
                      <a:pt x="646" y="66"/>
                    </a:lnTo>
                    <a:lnTo>
                      <a:pt x="642" y="63"/>
                    </a:lnTo>
                    <a:lnTo>
                      <a:pt x="638" y="62"/>
                    </a:lnTo>
                    <a:lnTo>
                      <a:pt x="633" y="59"/>
                    </a:lnTo>
                    <a:lnTo>
                      <a:pt x="629" y="56"/>
                    </a:lnTo>
                    <a:lnTo>
                      <a:pt x="624" y="54"/>
                    </a:lnTo>
                    <a:lnTo>
                      <a:pt x="620" y="52"/>
                    </a:lnTo>
                    <a:lnTo>
                      <a:pt x="614" y="49"/>
                    </a:lnTo>
                    <a:lnTo>
                      <a:pt x="609" y="47"/>
                    </a:lnTo>
                    <a:lnTo>
                      <a:pt x="604" y="44"/>
                    </a:lnTo>
                    <a:lnTo>
                      <a:pt x="604" y="44"/>
                    </a:lnTo>
                    <a:lnTo>
                      <a:pt x="598" y="42"/>
                    </a:lnTo>
                    <a:lnTo>
                      <a:pt x="591" y="37"/>
                    </a:lnTo>
                    <a:lnTo>
                      <a:pt x="585" y="34"/>
                    </a:lnTo>
                    <a:lnTo>
                      <a:pt x="579" y="32"/>
                    </a:lnTo>
                    <a:lnTo>
                      <a:pt x="572" y="29"/>
                    </a:lnTo>
                    <a:lnTo>
                      <a:pt x="565" y="27"/>
                    </a:lnTo>
                    <a:lnTo>
                      <a:pt x="559" y="25"/>
                    </a:lnTo>
                    <a:lnTo>
                      <a:pt x="553" y="22"/>
                    </a:lnTo>
                    <a:lnTo>
                      <a:pt x="547" y="20"/>
                    </a:lnTo>
                    <a:lnTo>
                      <a:pt x="541" y="19"/>
                    </a:lnTo>
                    <a:lnTo>
                      <a:pt x="536" y="16"/>
                    </a:lnTo>
                    <a:lnTo>
                      <a:pt x="529" y="15"/>
                    </a:lnTo>
                    <a:lnTo>
                      <a:pt x="523" y="13"/>
                    </a:lnTo>
                    <a:lnTo>
                      <a:pt x="518" y="12"/>
                    </a:lnTo>
                    <a:lnTo>
                      <a:pt x="512" y="10"/>
                    </a:lnTo>
                    <a:lnTo>
                      <a:pt x="507" y="9"/>
                    </a:lnTo>
                    <a:lnTo>
                      <a:pt x="501" y="7"/>
                    </a:lnTo>
                    <a:lnTo>
                      <a:pt x="496" y="6"/>
                    </a:lnTo>
                    <a:lnTo>
                      <a:pt x="491" y="6"/>
                    </a:lnTo>
                    <a:lnTo>
                      <a:pt x="485" y="5"/>
                    </a:lnTo>
                    <a:lnTo>
                      <a:pt x="479" y="3"/>
                    </a:lnTo>
                    <a:lnTo>
                      <a:pt x="475" y="3"/>
                    </a:lnTo>
                    <a:lnTo>
                      <a:pt x="470" y="2"/>
                    </a:lnTo>
                    <a:lnTo>
                      <a:pt x="465" y="2"/>
                    </a:lnTo>
                    <a:lnTo>
                      <a:pt x="460" y="2"/>
                    </a:lnTo>
                    <a:lnTo>
                      <a:pt x="455" y="0"/>
                    </a:lnTo>
                    <a:lnTo>
                      <a:pt x="451" y="0"/>
                    </a:lnTo>
                    <a:lnTo>
                      <a:pt x="446" y="0"/>
                    </a:lnTo>
                    <a:lnTo>
                      <a:pt x="441" y="0"/>
                    </a:lnTo>
                    <a:lnTo>
                      <a:pt x="437" y="0"/>
                    </a:lnTo>
                    <a:lnTo>
                      <a:pt x="432" y="0"/>
                    </a:lnTo>
                    <a:lnTo>
                      <a:pt x="428" y="0"/>
                    </a:lnTo>
                    <a:lnTo>
                      <a:pt x="424" y="0"/>
                    </a:lnTo>
                    <a:lnTo>
                      <a:pt x="420" y="0"/>
                    </a:lnTo>
                    <a:lnTo>
                      <a:pt x="417" y="0"/>
                    </a:lnTo>
                    <a:lnTo>
                      <a:pt x="413" y="0"/>
                    </a:lnTo>
                    <a:lnTo>
                      <a:pt x="409" y="2"/>
                    </a:lnTo>
                    <a:lnTo>
                      <a:pt x="406" y="2"/>
                    </a:lnTo>
                    <a:lnTo>
                      <a:pt x="402" y="2"/>
                    </a:lnTo>
                    <a:lnTo>
                      <a:pt x="398" y="2"/>
                    </a:lnTo>
                    <a:lnTo>
                      <a:pt x="395" y="3"/>
                    </a:lnTo>
                    <a:lnTo>
                      <a:pt x="391" y="3"/>
                    </a:lnTo>
                    <a:lnTo>
                      <a:pt x="388" y="3"/>
                    </a:lnTo>
                    <a:lnTo>
                      <a:pt x="385" y="5"/>
                    </a:lnTo>
                    <a:lnTo>
                      <a:pt x="383" y="5"/>
                    </a:lnTo>
                    <a:lnTo>
                      <a:pt x="380" y="5"/>
                    </a:lnTo>
                    <a:lnTo>
                      <a:pt x="377" y="6"/>
                    </a:lnTo>
                    <a:lnTo>
                      <a:pt x="375" y="6"/>
                    </a:lnTo>
                    <a:lnTo>
                      <a:pt x="372" y="6"/>
                    </a:lnTo>
                    <a:lnTo>
                      <a:pt x="370" y="7"/>
                    </a:lnTo>
                    <a:lnTo>
                      <a:pt x="368" y="7"/>
                    </a:lnTo>
                    <a:lnTo>
                      <a:pt x="366" y="9"/>
                    </a:lnTo>
                    <a:lnTo>
                      <a:pt x="364" y="9"/>
                    </a:lnTo>
                    <a:lnTo>
                      <a:pt x="362" y="9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57" y="12"/>
                    </a:lnTo>
                    <a:lnTo>
                      <a:pt x="354" y="12"/>
                    </a:lnTo>
                    <a:lnTo>
                      <a:pt x="353" y="12"/>
                    </a:lnTo>
                    <a:lnTo>
                      <a:pt x="352" y="12"/>
                    </a:lnTo>
                    <a:lnTo>
                      <a:pt x="351" y="13"/>
                    </a:lnTo>
                    <a:lnTo>
                      <a:pt x="350" y="13"/>
                    </a:lnTo>
                    <a:lnTo>
                      <a:pt x="349" y="13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6" y="15"/>
                    </a:lnTo>
                    <a:lnTo>
                      <a:pt x="346" y="16"/>
                    </a:lnTo>
                    <a:lnTo>
                      <a:pt x="346" y="16"/>
                    </a:lnTo>
                    <a:lnTo>
                      <a:pt x="345" y="16"/>
                    </a:lnTo>
                    <a:lnTo>
                      <a:pt x="345" y="17"/>
                    </a:lnTo>
                    <a:lnTo>
                      <a:pt x="344" y="19"/>
                    </a:lnTo>
                    <a:lnTo>
                      <a:pt x="343" y="19"/>
                    </a:lnTo>
                    <a:lnTo>
                      <a:pt x="342" y="20"/>
                    </a:lnTo>
                    <a:lnTo>
                      <a:pt x="341" y="22"/>
                    </a:lnTo>
                    <a:lnTo>
                      <a:pt x="340" y="23"/>
                    </a:lnTo>
                    <a:lnTo>
                      <a:pt x="339" y="25"/>
                    </a:lnTo>
                    <a:lnTo>
                      <a:pt x="338" y="26"/>
                    </a:lnTo>
                    <a:lnTo>
                      <a:pt x="336" y="29"/>
                    </a:lnTo>
                    <a:lnTo>
                      <a:pt x="335" y="30"/>
                    </a:lnTo>
                    <a:lnTo>
                      <a:pt x="334" y="32"/>
                    </a:lnTo>
                    <a:lnTo>
                      <a:pt x="332" y="34"/>
                    </a:lnTo>
                    <a:lnTo>
                      <a:pt x="330" y="36"/>
                    </a:lnTo>
                    <a:lnTo>
                      <a:pt x="329" y="39"/>
                    </a:lnTo>
                    <a:lnTo>
                      <a:pt x="327" y="42"/>
                    </a:lnTo>
                    <a:lnTo>
                      <a:pt x="325" y="43"/>
                    </a:lnTo>
                    <a:lnTo>
                      <a:pt x="323" y="46"/>
                    </a:lnTo>
                    <a:lnTo>
                      <a:pt x="321" y="49"/>
                    </a:lnTo>
                    <a:lnTo>
                      <a:pt x="319" y="52"/>
                    </a:lnTo>
                    <a:lnTo>
                      <a:pt x="317" y="54"/>
                    </a:lnTo>
                    <a:lnTo>
                      <a:pt x="315" y="57"/>
                    </a:lnTo>
                    <a:lnTo>
                      <a:pt x="313" y="60"/>
                    </a:lnTo>
                    <a:lnTo>
                      <a:pt x="310" y="63"/>
                    </a:lnTo>
                    <a:lnTo>
                      <a:pt x="307" y="67"/>
                    </a:lnTo>
                    <a:lnTo>
                      <a:pt x="305" y="70"/>
                    </a:lnTo>
                    <a:lnTo>
                      <a:pt x="303" y="74"/>
                    </a:lnTo>
                    <a:lnTo>
                      <a:pt x="300" y="77"/>
                    </a:lnTo>
                    <a:lnTo>
                      <a:pt x="298" y="82"/>
                    </a:lnTo>
                    <a:lnTo>
                      <a:pt x="295" y="84"/>
                    </a:lnTo>
                    <a:lnTo>
                      <a:pt x="292" y="89"/>
                    </a:lnTo>
                    <a:lnTo>
                      <a:pt x="290" y="92"/>
                    </a:lnTo>
                    <a:lnTo>
                      <a:pt x="287" y="96"/>
                    </a:lnTo>
                    <a:lnTo>
                      <a:pt x="284" y="100"/>
                    </a:lnTo>
                    <a:lnTo>
                      <a:pt x="282" y="104"/>
                    </a:lnTo>
                    <a:lnTo>
                      <a:pt x="279" y="109"/>
                    </a:lnTo>
                    <a:lnTo>
                      <a:pt x="276" y="113"/>
                    </a:lnTo>
                    <a:lnTo>
                      <a:pt x="273" y="117"/>
                    </a:lnTo>
                    <a:lnTo>
                      <a:pt x="270" y="122"/>
                    </a:lnTo>
                    <a:lnTo>
                      <a:pt x="266" y="126"/>
                    </a:lnTo>
                    <a:lnTo>
                      <a:pt x="263" y="130"/>
                    </a:lnTo>
                    <a:lnTo>
                      <a:pt x="260" y="136"/>
                    </a:lnTo>
                    <a:lnTo>
                      <a:pt x="257" y="140"/>
                    </a:lnTo>
                    <a:lnTo>
                      <a:pt x="254" y="144"/>
                    </a:lnTo>
                    <a:lnTo>
                      <a:pt x="251" y="150"/>
                    </a:lnTo>
                    <a:lnTo>
                      <a:pt x="248" y="154"/>
                    </a:lnTo>
                    <a:lnTo>
                      <a:pt x="245" y="160"/>
                    </a:lnTo>
                    <a:lnTo>
                      <a:pt x="241" y="164"/>
                    </a:lnTo>
                    <a:lnTo>
                      <a:pt x="238" y="170"/>
                    </a:lnTo>
                    <a:lnTo>
                      <a:pt x="235" y="174"/>
                    </a:lnTo>
                    <a:lnTo>
                      <a:pt x="232" y="180"/>
                    </a:lnTo>
                    <a:lnTo>
                      <a:pt x="229" y="186"/>
                    </a:lnTo>
                    <a:lnTo>
                      <a:pt x="224" y="190"/>
                    </a:lnTo>
                    <a:lnTo>
                      <a:pt x="221" y="196"/>
                    </a:lnTo>
                    <a:lnTo>
                      <a:pt x="218" y="202"/>
                    </a:lnTo>
                    <a:lnTo>
                      <a:pt x="215" y="207"/>
                    </a:lnTo>
                    <a:lnTo>
                      <a:pt x="211" y="213"/>
                    </a:lnTo>
                    <a:lnTo>
                      <a:pt x="208" y="219"/>
                    </a:lnTo>
                    <a:lnTo>
                      <a:pt x="205" y="223"/>
                    </a:lnTo>
                    <a:lnTo>
                      <a:pt x="201" y="229"/>
                    </a:lnTo>
                    <a:lnTo>
                      <a:pt x="198" y="234"/>
                    </a:lnTo>
                    <a:lnTo>
                      <a:pt x="195" y="240"/>
                    </a:lnTo>
                    <a:lnTo>
                      <a:pt x="192" y="247"/>
                    </a:lnTo>
                    <a:lnTo>
                      <a:pt x="188" y="253"/>
                    </a:lnTo>
                    <a:lnTo>
                      <a:pt x="185" y="259"/>
                    </a:lnTo>
                    <a:lnTo>
                      <a:pt x="182" y="264"/>
                    </a:lnTo>
                    <a:lnTo>
                      <a:pt x="177" y="270"/>
                    </a:lnTo>
                    <a:lnTo>
                      <a:pt x="174" y="276"/>
                    </a:lnTo>
                    <a:lnTo>
                      <a:pt x="171" y="283"/>
                    </a:lnTo>
                    <a:lnTo>
                      <a:pt x="168" y="289"/>
                    </a:lnTo>
                    <a:lnTo>
                      <a:pt x="165" y="294"/>
                    </a:lnTo>
                    <a:lnTo>
                      <a:pt x="161" y="300"/>
                    </a:lnTo>
                    <a:lnTo>
                      <a:pt x="158" y="307"/>
                    </a:lnTo>
                    <a:lnTo>
                      <a:pt x="155" y="313"/>
                    </a:lnTo>
                    <a:lnTo>
                      <a:pt x="152" y="319"/>
                    </a:lnTo>
                    <a:lnTo>
                      <a:pt x="149" y="326"/>
                    </a:lnTo>
                    <a:lnTo>
                      <a:pt x="146" y="331"/>
                    </a:lnTo>
                    <a:lnTo>
                      <a:pt x="143" y="337"/>
                    </a:lnTo>
                    <a:lnTo>
                      <a:pt x="140" y="344"/>
                    </a:lnTo>
                    <a:lnTo>
                      <a:pt x="136" y="350"/>
                    </a:lnTo>
                    <a:lnTo>
                      <a:pt x="133" y="357"/>
                    </a:lnTo>
                    <a:lnTo>
                      <a:pt x="130" y="363"/>
                    </a:lnTo>
                    <a:lnTo>
                      <a:pt x="127" y="370"/>
                    </a:lnTo>
                    <a:lnTo>
                      <a:pt x="124" y="376"/>
                    </a:lnTo>
                    <a:lnTo>
                      <a:pt x="121" y="383"/>
                    </a:lnTo>
                    <a:lnTo>
                      <a:pt x="118" y="389"/>
                    </a:lnTo>
                    <a:lnTo>
                      <a:pt x="118" y="389"/>
                    </a:lnTo>
                    <a:close/>
                  </a:path>
                </a:pathLst>
              </a:custGeom>
              <a:solidFill>
                <a:srgbClr val="C2CD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4" name="Freeform 64"/>
              <p:cNvSpPr>
                <a:spLocks/>
              </p:cNvSpPr>
              <p:nvPr/>
            </p:nvSpPr>
            <p:spPr bwMode="auto">
              <a:xfrm>
                <a:off x="1462" y="2209"/>
                <a:ext cx="125" cy="47"/>
              </a:xfrm>
              <a:custGeom>
                <a:avLst/>
                <a:gdLst/>
                <a:ahLst/>
                <a:cxnLst>
                  <a:cxn ang="0">
                    <a:pos x="2" y="52"/>
                  </a:cxn>
                  <a:cxn ang="0">
                    <a:pos x="12" y="35"/>
                  </a:cxn>
                  <a:cxn ang="0">
                    <a:pos x="24" y="16"/>
                  </a:cxn>
                  <a:cxn ang="0">
                    <a:pos x="33" y="2"/>
                  </a:cxn>
                  <a:cxn ang="0">
                    <a:pos x="34" y="2"/>
                  </a:cxn>
                  <a:cxn ang="0">
                    <a:pos x="37" y="2"/>
                  </a:cxn>
                  <a:cxn ang="0">
                    <a:pos x="43" y="0"/>
                  </a:cxn>
                  <a:cxn ang="0">
                    <a:pos x="53" y="0"/>
                  </a:cxn>
                  <a:cxn ang="0">
                    <a:pos x="64" y="0"/>
                  </a:cxn>
                  <a:cxn ang="0">
                    <a:pos x="79" y="2"/>
                  </a:cxn>
                  <a:cxn ang="0">
                    <a:pos x="93" y="2"/>
                  </a:cxn>
                  <a:cxn ang="0">
                    <a:pos x="109" y="5"/>
                  </a:cxn>
                  <a:cxn ang="0">
                    <a:pos x="127" y="8"/>
                  </a:cxn>
                  <a:cxn ang="0">
                    <a:pos x="143" y="10"/>
                  </a:cxn>
                  <a:cxn ang="0">
                    <a:pos x="154" y="15"/>
                  </a:cxn>
                  <a:cxn ang="0">
                    <a:pos x="172" y="20"/>
                  </a:cxn>
                  <a:cxn ang="0">
                    <a:pos x="188" y="28"/>
                  </a:cxn>
                  <a:cxn ang="0">
                    <a:pos x="204" y="36"/>
                  </a:cxn>
                  <a:cxn ang="0">
                    <a:pos x="217" y="45"/>
                  </a:cxn>
                  <a:cxn ang="0">
                    <a:pos x="229" y="53"/>
                  </a:cxn>
                  <a:cxn ang="0">
                    <a:pos x="238" y="60"/>
                  </a:cxn>
                  <a:cxn ang="0">
                    <a:pos x="244" y="66"/>
                  </a:cxn>
                  <a:cxn ang="0">
                    <a:pos x="249" y="69"/>
                  </a:cxn>
                  <a:cxn ang="0">
                    <a:pos x="249" y="70"/>
                  </a:cxn>
                  <a:cxn ang="0">
                    <a:pos x="244" y="76"/>
                  </a:cxn>
                  <a:cxn ang="0">
                    <a:pos x="234" y="90"/>
                  </a:cxn>
                  <a:cxn ang="0">
                    <a:pos x="221" y="109"/>
                  </a:cxn>
                  <a:cxn ang="0">
                    <a:pos x="209" y="126"/>
                  </a:cxn>
                  <a:cxn ang="0">
                    <a:pos x="199" y="139"/>
                  </a:cxn>
                  <a:cxn ang="0">
                    <a:pos x="197" y="140"/>
                  </a:cxn>
                  <a:cxn ang="0">
                    <a:pos x="196" y="139"/>
                  </a:cxn>
                  <a:cxn ang="0">
                    <a:pos x="191" y="135"/>
                  </a:cxn>
                  <a:cxn ang="0">
                    <a:pos x="183" y="126"/>
                  </a:cxn>
                  <a:cxn ang="0">
                    <a:pos x="173" y="118"/>
                  </a:cxn>
                  <a:cxn ang="0">
                    <a:pos x="158" y="108"/>
                  </a:cxn>
                  <a:cxn ang="0">
                    <a:pos x="142" y="98"/>
                  </a:cxn>
                  <a:cxn ang="0">
                    <a:pos x="124" y="89"/>
                  </a:cxn>
                  <a:cxn ang="0">
                    <a:pos x="112" y="83"/>
                  </a:cxn>
                  <a:cxn ang="0">
                    <a:pos x="97" y="78"/>
                  </a:cxn>
                  <a:cxn ang="0">
                    <a:pos x="81" y="73"/>
                  </a:cxn>
                  <a:cxn ang="0">
                    <a:pos x="65" y="69"/>
                  </a:cxn>
                  <a:cxn ang="0">
                    <a:pos x="50" y="65"/>
                  </a:cxn>
                  <a:cxn ang="0">
                    <a:pos x="36" y="62"/>
                  </a:cxn>
                  <a:cxn ang="0">
                    <a:pos x="23" y="59"/>
                  </a:cxn>
                  <a:cxn ang="0">
                    <a:pos x="13" y="58"/>
                  </a:cxn>
                  <a:cxn ang="0">
                    <a:pos x="5" y="56"/>
                  </a:cxn>
                  <a:cxn ang="0">
                    <a:pos x="1" y="56"/>
                  </a:cxn>
                  <a:cxn ang="0">
                    <a:pos x="0" y="56"/>
                  </a:cxn>
                </a:cxnLst>
                <a:rect l="0" t="0" r="r" b="b"/>
                <a:pathLst>
                  <a:path w="249" h="140">
                    <a:moveTo>
                      <a:pt x="0" y="56"/>
                    </a:moveTo>
                    <a:lnTo>
                      <a:pt x="1" y="55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2"/>
                    </a:lnTo>
                    <a:lnTo>
                      <a:pt x="12" y="35"/>
                    </a:lnTo>
                    <a:lnTo>
                      <a:pt x="16" y="29"/>
                    </a:lnTo>
                    <a:lnTo>
                      <a:pt x="20" y="22"/>
                    </a:lnTo>
                    <a:lnTo>
                      <a:pt x="24" y="16"/>
                    </a:lnTo>
                    <a:lnTo>
                      <a:pt x="29" y="10"/>
                    </a:lnTo>
                    <a:lnTo>
                      <a:pt x="31" y="6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3" y="2"/>
                    </a:lnTo>
                    <a:lnTo>
                      <a:pt x="88" y="2"/>
                    </a:lnTo>
                    <a:lnTo>
                      <a:pt x="93" y="2"/>
                    </a:lnTo>
                    <a:lnTo>
                      <a:pt x="99" y="3"/>
                    </a:lnTo>
                    <a:lnTo>
                      <a:pt x="104" y="3"/>
                    </a:lnTo>
                    <a:lnTo>
                      <a:pt x="109" y="5"/>
                    </a:lnTo>
                    <a:lnTo>
                      <a:pt x="116" y="5"/>
                    </a:lnTo>
                    <a:lnTo>
                      <a:pt x="121" y="6"/>
                    </a:lnTo>
                    <a:lnTo>
                      <a:pt x="127" y="8"/>
                    </a:lnTo>
                    <a:lnTo>
                      <a:pt x="132" y="8"/>
                    </a:lnTo>
                    <a:lnTo>
                      <a:pt x="137" y="9"/>
                    </a:lnTo>
                    <a:lnTo>
                      <a:pt x="143" y="10"/>
                    </a:lnTo>
                    <a:lnTo>
                      <a:pt x="148" y="12"/>
                    </a:lnTo>
                    <a:lnTo>
                      <a:pt x="154" y="15"/>
                    </a:lnTo>
                    <a:lnTo>
                      <a:pt x="154" y="15"/>
                    </a:lnTo>
                    <a:lnTo>
                      <a:pt x="161" y="16"/>
                    </a:lnTo>
                    <a:lnTo>
                      <a:pt x="166" y="19"/>
                    </a:lnTo>
                    <a:lnTo>
                      <a:pt x="172" y="20"/>
                    </a:lnTo>
                    <a:lnTo>
                      <a:pt x="178" y="23"/>
                    </a:lnTo>
                    <a:lnTo>
                      <a:pt x="183" y="26"/>
                    </a:lnTo>
                    <a:lnTo>
                      <a:pt x="188" y="28"/>
                    </a:lnTo>
                    <a:lnTo>
                      <a:pt x="194" y="30"/>
                    </a:lnTo>
                    <a:lnTo>
                      <a:pt x="198" y="33"/>
                    </a:lnTo>
                    <a:lnTo>
                      <a:pt x="204" y="36"/>
                    </a:lnTo>
                    <a:lnTo>
                      <a:pt x="209" y="39"/>
                    </a:lnTo>
                    <a:lnTo>
                      <a:pt x="213" y="42"/>
                    </a:lnTo>
                    <a:lnTo>
                      <a:pt x="217" y="45"/>
                    </a:lnTo>
                    <a:lnTo>
                      <a:pt x="221" y="48"/>
                    </a:lnTo>
                    <a:lnTo>
                      <a:pt x="225" y="50"/>
                    </a:lnTo>
                    <a:lnTo>
                      <a:pt x="229" y="53"/>
                    </a:lnTo>
                    <a:lnTo>
                      <a:pt x="232" y="56"/>
                    </a:lnTo>
                    <a:lnTo>
                      <a:pt x="235" y="58"/>
                    </a:lnTo>
                    <a:lnTo>
                      <a:pt x="238" y="60"/>
                    </a:lnTo>
                    <a:lnTo>
                      <a:pt x="240" y="62"/>
                    </a:lnTo>
                    <a:lnTo>
                      <a:pt x="242" y="65"/>
                    </a:lnTo>
                    <a:lnTo>
                      <a:pt x="244" y="66"/>
                    </a:lnTo>
                    <a:lnTo>
                      <a:pt x="247" y="68"/>
                    </a:lnTo>
                    <a:lnTo>
                      <a:pt x="248" y="69"/>
                    </a:lnTo>
                    <a:lnTo>
                      <a:pt x="249" y="69"/>
                    </a:lnTo>
                    <a:lnTo>
                      <a:pt x="249" y="69"/>
                    </a:lnTo>
                    <a:lnTo>
                      <a:pt x="249" y="70"/>
                    </a:lnTo>
                    <a:lnTo>
                      <a:pt x="249" y="70"/>
                    </a:lnTo>
                    <a:lnTo>
                      <a:pt x="249" y="70"/>
                    </a:lnTo>
                    <a:lnTo>
                      <a:pt x="247" y="73"/>
                    </a:lnTo>
                    <a:lnTo>
                      <a:pt x="244" y="76"/>
                    </a:lnTo>
                    <a:lnTo>
                      <a:pt x="241" y="80"/>
                    </a:lnTo>
                    <a:lnTo>
                      <a:pt x="238" y="85"/>
                    </a:lnTo>
                    <a:lnTo>
                      <a:pt x="234" y="90"/>
                    </a:lnTo>
                    <a:lnTo>
                      <a:pt x="230" y="96"/>
                    </a:lnTo>
                    <a:lnTo>
                      <a:pt x="226" y="102"/>
                    </a:lnTo>
                    <a:lnTo>
                      <a:pt x="221" y="109"/>
                    </a:lnTo>
                    <a:lnTo>
                      <a:pt x="217" y="115"/>
                    </a:lnTo>
                    <a:lnTo>
                      <a:pt x="213" y="120"/>
                    </a:lnTo>
                    <a:lnTo>
                      <a:pt x="209" y="126"/>
                    </a:lnTo>
                    <a:lnTo>
                      <a:pt x="205" y="132"/>
                    </a:lnTo>
                    <a:lnTo>
                      <a:pt x="203" y="135"/>
                    </a:lnTo>
                    <a:lnTo>
                      <a:pt x="199" y="139"/>
                    </a:lnTo>
                    <a:lnTo>
                      <a:pt x="198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7" y="140"/>
                    </a:lnTo>
                    <a:lnTo>
                      <a:pt x="196" y="139"/>
                    </a:lnTo>
                    <a:lnTo>
                      <a:pt x="195" y="137"/>
                    </a:lnTo>
                    <a:lnTo>
                      <a:pt x="193" y="136"/>
                    </a:lnTo>
                    <a:lnTo>
                      <a:pt x="191" y="135"/>
                    </a:lnTo>
                    <a:lnTo>
                      <a:pt x="189" y="132"/>
                    </a:lnTo>
                    <a:lnTo>
                      <a:pt x="186" y="129"/>
                    </a:lnTo>
                    <a:lnTo>
                      <a:pt x="183" y="126"/>
                    </a:lnTo>
                    <a:lnTo>
                      <a:pt x="180" y="123"/>
                    </a:lnTo>
                    <a:lnTo>
                      <a:pt x="176" y="120"/>
                    </a:lnTo>
                    <a:lnTo>
                      <a:pt x="173" y="118"/>
                    </a:lnTo>
                    <a:lnTo>
                      <a:pt x="168" y="115"/>
                    </a:lnTo>
                    <a:lnTo>
                      <a:pt x="164" y="110"/>
                    </a:lnTo>
                    <a:lnTo>
                      <a:pt x="158" y="108"/>
                    </a:lnTo>
                    <a:lnTo>
                      <a:pt x="153" y="105"/>
                    </a:lnTo>
                    <a:lnTo>
                      <a:pt x="148" y="100"/>
                    </a:lnTo>
                    <a:lnTo>
                      <a:pt x="142" y="98"/>
                    </a:lnTo>
                    <a:lnTo>
                      <a:pt x="137" y="95"/>
                    </a:lnTo>
                    <a:lnTo>
                      <a:pt x="131" y="92"/>
                    </a:lnTo>
                    <a:lnTo>
                      <a:pt x="124" y="89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2" y="83"/>
                    </a:lnTo>
                    <a:lnTo>
                      <a:pt x="107" y="82"/>
                    </a:lnTo>
                    <a:lnTo>
                      <a:pt x="102" y="79"/>
                    </a:lnTo>
                    <a:lnTo>
                      <a:pt x="97" y="78"/>
                    </a:lnTo>
                    <a:lnTo>
                      <a:pt x="92" y="76"/>
                    </a:lnTo>
                    <a:lnTo>
                      <a:pt x="86" y="75"/>
                    </a:lnTo>
                    <a:lnTo>
                      <a:pt x="81" y="73"/>
                    </a:lnTo>
                    <a:lnTo>
                      <a:pt x="76" y="70"/>
                    </a:lnTo>
                    <a:lnTo>
                      <a:pt x="70" y="69"/>
                    </a:lnTo>
                    <a:lnTo>
                      <a:pt x="65" y="69"/>
                    </a:lnTo>
                    <a:lnTo>
                      <a:pt x="60" y="68"/>
                    </a:lnTo>
                    <a:lnTo>
                      <a:pt x="55" y="66"/>
                    </a:lnTo>
                    <a:lnTo>
                      <a:pt x="50" y="65"/>
                    </a:lnTo>
                    <a:lnTo>
                      <a:pt x="45" y="63"/>
                    </a:lnTo>
                    <a:lnTo>
                      <a:pt x="40" y="63"/>
                    </a:lnTo>
                    <a:lnTo>
                      <a:pt x="36" y="62"/>
                    </a:lnTo>
                    <a:lnTo>
                      <a:pt x="32" y="60"/>
                    </a:lnTo>
                    <a:lnTo>
                      <a:pt x="27" y="60"/>
                    </a:lnTo>
                    <a:lnTo>
                      <a:pt x="23" y="59"/>
                    </a:lnTo>
                    <a:lnTo>
                      <a:pt x="19" y="59"/>
                    </a:lnTo>
                    <a:lnTo>
                      <a:pt x="16" y="58"/>
                    </a:lnTo>
                    <a:lnTo>
                      <a:pt x="13" y="58"/>
                    </a:lnTo>
                    <a:lnTo>
                      <a:pt x="10" y="58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1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536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5" name="Freeform 65"/>
              <p:cNvSpPr>
                <a:spLocks/>
              </p:cNvSpPr>
              <p:nvPr/>
            </p:nvSpPr>
            <p:spPr bwMode="auto">
              <a:xfrm>
                <a:off x="1411" y="2267"/>
                <a:ext cx="47" cy="45"/>
              </a:xfrm>
              <a:custGeom>
                <a:avLst/>
                <a:gdLst/>
                <a:ahLst/>
                <a:cxnLst>
                  <a:cxn ang="0">
                    <a:pos x="36" y="129"/>
                  </a:cxn>
                  <a:cxn ang="0">
                    <a:pos x="40" y="119"/>
                  </a:cxn>
                  <a:cxn ang="0">
                    <a:pos x="42" y="114"/>
                  </a:cxn>
                  <a:cxn ang="0">
                    <a:pos x="48" y="104"/>
                  </a:cxn>
                  <a:cxn ang="0">
                    <a:pos x="53" y="94"/>
                  </a:cxn>
                  <a:cxn ang="0">
                    <a:pos x="57" y="86"/>
                  </a:cxn>
                  <a:cxn ang="0">
                    <a:pos x="62" y="76"/>
                  </a:cxn>
                  <a:cxn ang="0">
                    <a:pos x="67" y="66"/>
                  </a:cxn>
                  <a:cxn ang="0">
                    <a:pos x="72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2" y="20"/>
                  </a:cxn>
                  <a:cxn ang="0">
                    <a:pos x="95" y="14"/>
                  </a:cxn>
                  <a:cxn ang="0">
                    <a:pos x="85" y="12"/>
                  </a:cxn>
                  <a:cxn ang="0">
                    <a:pos x="76" y="7"/>
                  </a:cxn>
                  <a:cxn ang="0">
                    <a:pos x="67" y="3"/>
                  </a:cxn>
                  <a:cxn ang="0">
                    <a:pos x="63" y="0"/>
                  </a:cxn>
                  <a:cxn ang="0">
                    <a:pos x="58" y="10"/>
                  </a:cxn>
                  <a:cxn ang="0">
                    <a:pos x="53" y="19"/>
                  </a:cxn>
                  <a:cxn ang="0">
                    <a:pos x="48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4"/>
                  </a:cxn>
                  <a:cxn ang="0">
                    <a:pos x="27" y="63"/>
                  </a:cxn>
                  <a:cxn ang="0">
                    <a:pos x="22" y="73"/>
                  </a:cxn>
                  <a:cxn ang="0">
                    <a:pos x="18" y="82"/>
                  </a:cxn>
                  <a:cxn ang="0">
                    <a:pos x="13" y="92"/>
                  </a:cxn>
                  <a:cxn ang="0">
                    <a:pos x="8" y="100"/>
                  </a:cxn>
                  <a:cxn ang="0">
                    <a:pos x="3" y="110"/>
                  </a:cxn>
                  <a:cxn ang="0">
                    <a:pos x="0" y="114"/>
                  </a:cxn>
                  <a:cxn ang="0">
                    <a:pos x="9" y="119"/>
                  </a:cxn>
                  <a:cxn ang="0">
                    <a:pos x="17" y="124"/>
                  </a:cxn>
                  <a:cxn ang="0">
                    <a:pos x="25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5" h="134">
                    <a:moveTo>
                      <a:pt x="33" y="134"/>
                    </a:moveTo>
                    <a:lnTo>
                      <a:pt x="36" y="129"/>
                    </a:lnTo>
                    <a:lnTo>
                      <a:pt x="38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4"/>
                    </a:lnTo>
                    <a:lnTo>
                      <a:pt x="46" y="109"/>
                    </a:lnTo>
                    <a:lnTo>
                      <a:pt x="48" y="104"/>
                    </a:lnTo>
                    <a:lnTo>
                      <a:pt x="50" y="100"/>
                    </a:lnTo>
                    <a:lnTo>
                      <a:pt x="53" y="94"/>
                    </a:lnTo>
                    <a:lnTo>
                      <a:pt x="55" y="90"/>
                    </a:lnTo>
                    <a:lnTo>
                      <a:pt x="57" y="86"/>
                    </a:lnTo>
                    <a:lnTo>
                      <a:pt x="60" y="80"/>
                    </a:lnTo>
                    <a:lnTo>
                      <a:pt x="62" y="76"/>
                    </a:lnTo>
                    <a:lnTo>
                      <a:pt x="64" y="72"/>
                    </a:lnTo>
                    <a:lnTo>
                      <a:pt x="67" y="66"/>
                    </a:lnTo>
                    <a:lnTo>
                      <a:pt x="69" y="62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3"/>
                    </a:lnTo>
                    <a:lnTo>
                      <a:pt x="86" y="29"/>
                    </a:lnTo>
                    <a:lnTo>
                      <a:pt x="90" y="24"/>
                    </a:lnTo>
                    <a:lnTo>
                      <a:pt x="92" y="20"/>
                    </a:lnTo>
                    <a:lnTo>
                      <a:pt x="95" y="14"/>
                    </a:lnTo>
                    <a:lnTo>
                      <a:pt x="95" y="14"/>
                    </a:lnTo>
                    <a:lnTo>
                      <a:pt x="90" y="13"/>
                    </a:lnTo>
                    <a:lnTo>
                      <a:pt x="85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2" y="4"/>
                    </a:lnTo>
                    <a:lnTo>
                      <a:pt x="67" y="3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58" y="10"/>
                    </a:lnTo>
                    <a:lnTo>
                      <a:pt x="56" y="14"/>
                    </a:lnTo>
                    <a:lnTo>
                      <a:pt x="53" y="19"/>
                    </a:lnTo>
                    <a:lnTo>
                      <a:pt x="51" y="23"/>
                    </a:lnTo>
                    <a:lnTo>
                      <a:pt x="48" y="27"/>
                    </a:lnTo>
                    <a:lnTo>
                      <a:pt x="46" y="32"/>
                    </a:lnTo>
                    <a:lnTo>
                      <a:pt x="42" y="36"/>
                    </a:lnTo>
                    <a:lnTo>
                      <a:pt x="40" y="42"/>
                    </a:lnTo>
                    <a:lnTo>
                      <a:pt x="37" y="46"/>
                    </a:lnTo>
                    <a:lnTo>
                      <a:pt x="35" y="50"/>
                    </a:lnTo>
                    <a:lnTo>
                      <a:pt x="32" y="54"/>
                    </a:lnTo>
                    <a:lnTo>
                      <a:pt x="30" y="59"/>
                    </a:lnTo>
                    <a:lnTo>
                      <a:pt x="27" y="63"/>
                    </a:lnTo>
                    <a:lnTo>
                      <a:pt x="25" y="69"/>
                    </a:lnTo>
                    <a:lnTo>
                      <a:pt x="22" y="73"/>
                    </a:lnTo>
                    <a:lnTo>
                      <a:pt x="20" y="77"/>
                    </a:lnTo>
                    <a:lnTo>
                      <a:pt x="18" y="82"/>
                    </a:lnTo>
                    <a:lnTo>
                      <a:pt x="15" y="86"/>
                    </a:lnTo>
                    <a:lnTo>
                      <a:pt x="13" y="92"/>
                    </a:lnTo>
                    <a:lnTo>
                      <a:pt x="10" y="96"/>
                    </a:lnTo>
                    <a:lnTo>
                      <a:pt x="8" y="100"/>
                    </a:lnTo>
                    <a:lnTo>
                      <a:pt x="6" y="106"/>
                    </a:lnTo>
                    <a:lnTo>
                      <a:pt x="3" y="11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5" y="117"/>
                    </a:lnTo>
                    <a:lnTo>
                      <a:pt x="9" y="119"/>
                    </a:lnTo>
                    <a:lnTo>
                      <a:pt x="13" y="122"/>
                    </a:lnTo>
                    <a:lnTo>
                      <a:pt x="17" y="124"/>
                    </a:lnTo>
                    <a:lnTo>
                      <a:pt x="21" y="127"/>
                    </a:lnTo>
                    <a:lnTo>
                      <a:pt x="25" y="129"/>
                    </a:lnTo>
                    <a:lnTo>
                      <a:pt x="29" y="132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6" name="Freeform 66"/>
              <p:cNvSpPr>
                <a:spLocks/>
              </p:cNvSpPr>
              <p:nvPr/>
            </p:nvSpPr>
            <p:spPr bwMode="auto">
              <a:xfrm>
                <a:off x="1374" y="2337"/>
                <a:ext cx="35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8" y="5"/>
                  </a:cxn>
                  <a:cxn ang="0">
                    <a:pos x="26" y="11"/>
                  </a:cxn>
                  <a:cxn ang="0">
                    <a:pos x="24" y="15"/>
                  </a:cxn>
                  <a:cxn ang="0">
                    <a:pos x="22" y="21"/>
                  </a:cxn>
                  <a:cxn ang="0">
                    <a:pos x="20" y="27"/>
                  </a:cxn>
                  <a:cxn ang="0">
                    <a:pos x="18" y="31"/>
                  </a:cxn>
                  <a:cxn ang="0">
                    <a:pos x="16" y="37"/>
                  </a:cxn>
                  <a:cxn ang="0">
                    <a:pos x="14" y="42"/>
                  </a:cxn>
                  <a:cxn ang="0">
                    <a:pos x="12" y="48"/>
                  </a:cxn>
                  <a:cxn ang="0">
                    <a:pos x="10" y="52"/>
                  </a:cxn>
                  <a:cxn ang="0">
                    <a:pos x="9" y="58"/>
                  </a:cxn>
                  <a:cxn ang="0">
                    <a:pos x="7" y="64"/>
                  </a:cxn>
                  <a:cxn ang="0">
                    <a:pos x="5" y="70"/>
                  </a:cxn>
                  <a:cxn ang="0">
                    <a:pos x="4" y="74"/>
                  </a:cxn>
                  <a:cxn ang="0">
                    <a:pos x="2" y="8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8" y="90"/>
                  </a:cxn>
                  <a:cxn ang="0">
                    <a:pos x="12" y="91"/>
                  </a:cxn>
                  <a:cxn ang="0">
                    <a:pos x="16" y="94"/>
                  </a:cxn>
                  <a:cxn ang="0">
                    <a:pos x="20" y="95"/>
                  </a:cxn>
                  <a:cxn ang="0">
                    <a:pos x="24" y="98"/>
                  </a:cxn>
                  <a:cxn ang="0">
                    <a:pos x="28" y="101"/>
                  </a:cxn>
                  <a:cxn ang="0">
                    <a:pos x="33" y="102"/>
                  </a:cxn>
                  <a:cxn ang="0">
                    <a:pos x="37" y="105"/>
                  </a:cxn>
                  <a:cxn ang="0">
                    <a:pos x="37" y="105"/>
                  </a:cxn>
                  <a:cxn ang="0">
                    <a:pos x="39" y="100"/>
                  </a:cxn>
                  <a:cxn ang="0">
                    <a:pos x="41" y="95"/>
                  </a:cxn>
                  <a:cxn ang="0">
                    <a:pos x="42" y="90"/>
                  </a:cxn>
                  <a:cxn ang="0">
                    <a:pos x="44" y="84"/>
                  </a:cxn>
                  <a:cxn ang="0">
                    <a:pos x="46" y="80"/>
                  </a:cxn>
                  <a:cxn ang="0">
                    <a:pos x="47" y="74"/>
                  </a:cxn>
                  <a:cxn ang="0">
                    <a:pos x="49" y="68"/>
                  </a:cxn>
                  <a:cxn ang="0">
                    <a:pos x="51" y="64"/>
                  </a:cxn>
                  <a:cxn ang="0">
                    <a:pos x="53" y="58"/>
                  </a:cxn>
                  <a:cxn ang="0">
                    <a:pos x="54" y="52"/>
                  </a:cxn>
                  <a:cxn ang="0">
                    <a:pos x="56" y="47"/>
                  </a:cxn>
                  <a:cxn ang="0">
                    <a:pos x="58" y="42"/>
                  </a:cxn>
                  <a:cxn ang="0">
                    <a:pos x="60" y="37"/>
                  </a:cxn>
                  <a:cxn ang="0">
                    <a:pos x="62" y="31"/>
                  </a:cxn>
                  <a:cxn ang="0">
                    <a:pos x="64" y="25"/>
                  </a:cxn>
                  <a:cxn ang="0">
                    <a:pos x="66" y="21"/>
                  </a:cxn>
                  <a:cxn ang="0">
                    <a:pos x="68" y="15"/>
                  </a:cxn>
                  <a:cxn ang="0">
                    <a:pos x="68" y="15"/>
                  </a:cxn>
                  <a:cxn ang="0">
                    <a:pos x="64" y="14"/>
                  </a:cxn>
                  <a:cxn ang="0">
                    <a:pos x="60" y="11"/>
                  </a:cxn>
                  <a:cxn ang="0">
                    <a:pos x="55" y="10"/>
                  </a:cxn>
                  <a:cxn ang="0">
                    <a:pos x="51" y="8"/>
                  </a:cxn>
                  <a:cxn ang="0">
                    <a:pos x="47" y="7"/>
                  </a:cxn>
                  <a:cxn ang="0">
                    <a:pos x="43" y="4"/>
                  </a:cxn>
                  <a:cxn ang="0">
                    <a:pos x="39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68" h="105">
                    <a:moveTo>
                      <a:pt x="31" y="0"/>
                    </a:moveTo>
                    <a:lnTo>
                      <a:pt x="28" y="5"/>
                    </a:lnTo>
                    <a:lnTo>
                      <a:pt x="26" y="11"/>
                    </a:lnTo>
                    <a:lnTo>
                      <a:pt x="24" y="15"/>
                    </a:lnTo>
                    <a:lnTo>
                      <a:pt x="22" y="21"/>
                    </a:lnTo>
                    <a:lnTo>
                      <a:pt x="20" y="27"/>
                    </a:lnTo>
                    <a:lnTo>
                      <a:pt x="18" y="31"/>
                    </a:lnTo>
                    <a:lnTo>
                      <a:pt x="16" y="37"/>
                    </a:lnTo>
                    <a:lnTo>
                      <a:pt x="14" y="42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9" y="58"/>
                    </a:lnTo>
                    <a:lnTo>
                      <a:pt x="7" y="64"/>
                    </a:lnTo>
                    <a:lnTo>
                      <a:pt x="5" y="70"/>
                    </a:lnTo>
                    <a:lnTo>
                      <a:pt x="4" y="74"/>
                    </a:lnTo>
                    <a:lnTo>
                      <a:pt x="2" y="8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8" y="90"/>
                    </a:lnTo>
                    <a:lnTo>
                      <a:pt x="12" y="91"/>
                    </a:lnTo>
                    <a:lnTo>
                      <a:pt x="16" y="94"/>
                    </a:lnTo>
                    <a:lnTo>
                      <a:pt x="20" y="95"/>
                    </a:lnTo>
                    <a:lnTo>
                      <a:pt x="24" y="98"/>
                    </a:lnTo>
                    <a:lnTo>
                      <a:pt x="28" y="101"/>
                    </a:lnTo>
                    <a:lnTo>
                      <a:pt x="33" y="102"/>
                    </a:lnTo>
                    <a:lnTo>
                      <a:pt x="37" y="105"/>
                    </a:lnTo>
                    <a:lnTo>
                      <a:pt x="37" y="105"/>
                    </a:lnTo>
                    <a:lnTo>
                      <a:pt x="39" y="100"/>
                    </a:lnTo>
                    <a:lnTo>
                      <a:pt x="41" y="95"/>
                    </a:lnTo>
                    <a:lnTo>
                      <a:pt x="42" y="90"/>
                    </a:lnTo>
                    <a:lnTo>
                      <a:pt x="44" y="84"/>
                    </a:lnTo>
                    <a:lnTo>
                      <a:pt x="46" y="80"/>
                    </a:lnTo>
                    <a:lnTo>
                      <a:pt x="47" y="74"/>
                    </a:lnTo>
                    <a:lnTo>
                      <a:pt x="49" y="68"/>
                    </a:lnTo>
                    <a:lnTo>
                      <a:pt x="51" y="64"/>
                    </a:lnTo>
                    <a:lnTo>
                      <a:pt x="53" y="58"/>
                    </a:lnTo>
                    <a:lnTo>
                      <a:pt x="54" y="52"/>
                    </a:lnTo>
                    <a:lnTo>
                      <a:pt x="56" y="47"/>
                    </a:lnTo>
                    <a:lnTo>
                      <a:pt x="58" y="42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4" y="25"/>
                    </a:lnTo>
                    <a:lnTo>
                      <a:pt x="66" y="21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64" y="14"/>
                    </a:lnTo>
                    <a:lnTo>
                      <a:pt x="60" y="11"/>
                    </a:lnTo>
                    <a:lnTo>
                      <a:pt x="55" y="10"/>
                    </a:lnTo>
                    <a:lnTo>
                      <a:pt x="51" y="8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7" name="Freeform 67"/>
              <p:cNvSpPr>
                <a:spLocks/>
              </p:cNvSpPr>
              <p:nvPr/>
            </p:nvSpPr>
            <p:spPr bwMode="auto">
              <a:xfrm>
                <a:off x="1349" y="2397"/>
                <a:ext cx="30" cy="3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9" y="6"/>
                  </a:cxn>
                  <a:cxn ang="0">
                    <a:pos x="17" y="13"/>
                  </a:cxn>
                  <a:cxn ang="0">
                    <a:pos x="16" y="19"/>
                  </a:cxn>
                  <a:cxn ang="0">
                    <a:pos x="14" y="25"/>
                  </a:cxn>
                  <a:cxn ang="0">
                    <a:pos x="13" y="30"/>
                  </a:cxn>
                  <a:cxn ang="0">
                    <a:pos x="11" y="37"/>
                  </a:cxn>
                  <a:cxn ang="0">
                    <a:pos x="10" y="43"/>
                  </a:cxn>
                  <a:cxn ang="0">
                    <a:pos x="8" y="49"/>
                  </a:cxn>
                  <a:cxn ang="0">
                    <a:pos x="7" y="55"/>
                  </a:cxn>
                  <a:cxn ang="0">
                    <a:pos x="6" y="60"/>
                  </a:cxn>
                  <a:cxn ang="0">
                    <a:pos x="5" y="65"/>
                  </a:cxn>
                  <a:cxn ang="0">
                    <a:pos x="4" y="70"/>
                  </a:cxn>
                  <a:cxn ang="0">
                    <a:pos x="3" y="76"/>
                  </a:cxn>
                  <a:cxn ang="0">
                    <a:pos x="1" y="80"/>
                  </a:cxn>
                  <a:cxn ang="0">
                    <a:pos x="0" y="85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4" y="92"/>
                  </a:cxn>
                  <a:cxn ang="0">
                    <a:pos x="8" y="93"/>
                  </a:cxn>
                  <a:cxn ang="0">
                    <a:pos x="12" y="95"/>
                  </a:cxn>
                  <a:cxn ang="0">
                    <a:pos x="16" y="96"/>
                  </a:cxn>
                  <a:cxn ang="0">
                    <a:pos x="20" y="97"/>
                  </a:cxn>
                  <a:cxn ang="0">
                    <a:pos x="24" y="100"/>
                  </a:cxn>
                  <a:cxn ang="0">
                    <a:pos x="29" y="102"/>
                  </a:cxn>
                  <a:cxn ang="0">
                    <a:pos x="33" y="103"/>
                  </a:cxn>
                  <a:cxn ang="0">
                    <a:pos x="38" y="106"/>
                  </a:cxn>
                  <a:cxn ang="0">
                    <a:pos x="38" y="106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2" y="90"/>
                  </a:cxn>
                  <a:cxn ang="0">
                    <a:pos x="43" y="86"/>
                  </a:cxn>
                  <a:cxn ang="0">
                    <a:pos x="44" y="80"/>
                  </a:cxn>
                  <a:cxn ang="0">
                    <a:pos x="46" y="75"/>
                  </a:cxn>
                  <a:cxn ang="0">
                    <a:pos x="47" y="69"/>
                  </a:cxn>
                  <a:cxn ang="0">
                    <a:pos x="48" y="63"/>
                  </a:cxn>
                  <a:cxn ang="0">
                    <a:pos x="50" y="59"/>
                  </a:cxn>
                  <a:cxn ang="0">
                    <a:pos x="51" y="53"/>
                  </a:cxn>
                  <a:cxn ang="0">
                    <a:pos x="53" y="47"/>
                  </a:cxn>
                  <a:cxn ang="0">
                    <a:pos x="54" y="42"/>
                  </a:cxn>
                  <a:cxn ang="0">
                    <a:pos x="56" y="35"/>
                  </a:cxn>
                  <a:cxn ang="0">
                    <a:pos x="57" y="29"/>
                  </a:cxn>
                  <a:cxn ang="0">
                    <a:pos x="59" y="23"/>
                  </a:cxn>
                  <a:cxn ang="0">
                    <a:pos x="60" y="17"/>
                  </a:cxn>
                  <a:cxn ang="0">
                    <a:pos x="60" y="17"/>
                  </a:cxn>
                  <a:cxn ang="0">
                    <a:pos x="56" y="15"/>
                  </a:cxn>
                  <a:cxn ang="0">
                    <a:pos x="51" y="13"/>
                  </a:cxn>
                  <a:cxn ang="0">
                    <a:pos x="47" y="12"/>
                  </a:cxn>
                  <a:cxn ang="0">
                    <a:pos x="42" y="9"/>
                  </a:cxn>
                  <a:cxn ang="0">
                    <a:pos x="38" y="7"/>
                  </a:cxn>
                  <a:cxn ang="0">
                    <a:pos x="33" y="6"/>
                  </a:cxn>
                  <a:cxn ang="0">
                    <a:pos x="29" y="3"/>
                  </a:cxn>
                  <a:cxn ang="0">
                    <a:pos x="24" y="2"/>
                  </a:cxn>
                  <a:cxn ang="0">
                    <a:pos x="20" y="0"/>
                  </a:cxn>
                  <a:cxn ang="0">
                    <a:pos x="20" y="0"/>
                  </a:cxn>
                </a:cxnLst>
                <a:rect l="0" t="0" r="r" b="b"/>
                <a:pathLst>
                  <a:path w="60" h="106">
                    <a:moveTo>
                      <a:pt x="20" y="0"/>
                    </a:moveTo>
                    <a:lnTo>
                      <a:pt x="19" y="6"/>
                    </a:lnTo>
                    <a:lnTo>
                      <a:pt x="17" y="13"/>
                    </a:lnTo>
                    <a:lnTo>
                      <a:pt x="16" y="19"/>
                    </a:lnTo>
                    <a:lnTo>
                      <a:pt x="14" y="25"/>
                    </a:lnTo>
                    <a:lnTo>
                      <a:pt x="13" y="30"/>
                    </a:lnTo>
                    <a:lnTo>
                      <a:pt x="11" y="37"/>
                    </a:lnTo>
                    <a:lnTo>
                      <a:pt x="10" y="43"/>
                    </a:lnTo>
                    <a:lnTo>
                      <a:pt x="8" y="49"/>
                    </a:lnTo>
                    <a:lnTo>
                      <a:pt x="7" y="55"/>
                    </a:lnTo>
                    <a:lnTo>
                      <a:pt x="6" y="60"/>
                    </a:lnTo>
                    <a:lnTo>
                      <a:pt x="5" y="65"/>
                    </a:lnTo>
                    <a:lnTo>
                      <a:pt x="4" y="70"/>
                    </a:lnTo>
                    <a:lnTo>
                      <a:pt x="3" y="76"/>
                    </a:lnTo>
                    <a:lnTo>
                      <a:pt x="1" y="80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4" y="92"/>
                    </a:lnTo>
                    <a:lnTo>
                      <a:pt x="8" y="93"/>
                    </a:lnTo>
                    <a:lnTo>
                      <a:pt x="12" y="95"/>
                    </a:lnTo>
                    <a:lnTo>
                      <a:pt x="16" y="96"/>
                    </a:lnTo>
                    <a:lnTo>
                      <a:pt x="20" y="97"/>
                    </a:lnTo>
                    <a:lnTo>
                      <a:pt x="24" y="100"/>
                    </a:lnTo>
                    <a:lnTo>
                      <a:pt x="29" y="102"/>
                    </a:lnTo>
                    <a:lnTo>
                      <a:pt x="33" y="103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2" y="90"/>
                    </a:lnTo>
                    <a:lnTo>
                      <a:pt x="43" y="86"/>
                    </a:lnTo>
                    <a:lnTo>
                      <a:pt x="44" y="80"/>
                    </a:lnTo>
                    <a:lnTo>
                      <a:pt x="46" y="75"/>
                    </a:lnTo>
                    <a:lnTo>
                      <a:pt x="47" y="69"/>
                    </a:lnTo>
                    <a:lnTo>
                      <a:pt x="48" y="63"/>
                    </a:lnTo>
                    <a:lnTo>
                      <a:pt x="50" y="59"/>
                    </a:lnTo>
                    <a:lnTo>
                      <a:pt x="51" y="53"/>
                    </a:lnTo>
                    <a:lnTo>
                      <a:pt x="53" y="47"/>
                    </a:lnTo>
                    <a:lnTo>
                      <a:pt x="54" y="42"/>
                    </a:lnTo>
                    <a:lnTo>
                      <a:pt x="56" y="35"/>
                    </a:lnTo>
                    <a:lnTo>
                      <a:pt x="57" y="29"/>
                    </a:lnTo>
                    <a:lnTo>
                      <a:pt x="59" y="23"/>
                    </a:lnTo>
                    <a:lnTo>
                      <a:pt x="60" y="17"/>
                    </a:lnTo>
                    <a:lnTo>
                      <a:pt x="60" y="17"/>
                    </a:lnTo>
                    <a:lnTo>
                      <a:pt x="56" y="15"/>
                    </a:lnTo>
                    <a:lnTo>
                      <a:pt x="51" y="13"/>
                    </a:lnTo>
                    <a:lnTo>
                      <a:pt x="47" y="12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8" name="Freeform 68"/>
              <p:cNvSpPr>
                <a:spLocks/>
              </p:cNvSpPr>
              <p:nvPr/>
            </p:nvSpPr>
            <p:spPr bwMode="auto">
              <a:xfrm>
                <a:off x="1444" y="2276"/>
                <a:ext cx="47" cy="45"/>
              </a:xfrm>
              <a:custGeom>
                <a:avLst/>
                <a:gdLst/>
                <a:ahLst/>
                <a:cxnLst>
                  <a:cxn ang="0">
                    <a:pos x="35" y="129"/>
                  </a:cxn>
                  <a:cxn ang="0">
                    <a:pos x="40" y="119"/>
                  </a:cxn>
                  <a:cxn ang="0">
                    <a:pos x="42" y="115"/>
                  </a:cxn>
                  <a:cxn ang="0">
                    <a:pos x="47" y="105"/>
                  </a:cxn>
                  <a:cxn ang="0">
                    <a:pos x="52" y="95"/>
                  </a:cxn>
                  <a:cxn ang="0">
                    <a:pos x="56" y="86"/>
                  </a:cxn>
                  <a:cxn ang="0">
                    <a:pos x="61" y="76"/>
                  </a:cxn>
                  <a:cxn ang="0">
                    <a:pos x="67" y="66"/>
                  </a:cxn>
                  <a:cxn ang="0">
                    <a:pos x="71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1" y="20"/>
                  </a:cxn>
                  <a:cxn ang="0">
                    <a:pos x="94" y="15"/>
                  </a:cxn>
                  <a:cxn ang="0">
                    <a:pos x="85" y="12"/>
                  </a:cxn>
                  <a:cxn ang="0">
                    <a:pos x="76" y="7"/>
                  </a:cxn>
                  <a:cxn ang="0">
                    <a:pos x="67" y="3"/>
                  </a:cxn>
                  <a:cxn ang="0">
                    <a:pos x="62" y="0"/>
                  </a:cxn>
                  <a:cxn ang="0">
                    <a:pos x="57" y="10"/>
                  </a:cxn>
                  <a:cxn ang="0">
                    <a:pos x="52" y="19"/>
                  </a:cxn>
                  <a:cxn ang="0">
                    <a:pos x="47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5"/>
                  </a:cxn>
                  <a:cxn ang="0">
                    <a:pos x="27" y="63"/>
                  </a:cxn>
                  <a:cxn ang="0">
                    <a:pos x="22" y="73"/>
                  </a:cxn>
                  <a:cxn ang="0">
                    <a:pos x="16" y="82"/>
                  </a:cxn>
                  <a:cxn ang="0">
                    <a:pos x="12" y="92"/>
                  </a:cxn>
                  <a:cxn ang="0">
                    <a:pos x="7" y="100"/>
                  </a:cxn>
                  <a:cxn ang="0">
                    <a:pos x="2" y="110"/>
                  </a:cxn>
                  <a:cxn ang="0">
                    <a:pos x="0" y="115"/>
                  </a:cxn>
                  <a:cxn ang="0">
                    <a:pos x="8" y="119"/>
                  </a:cxn>
                  <a:cxn ang="0">
                    <a:pos x="16" y="124"/>
                  </a:cxn>
                  <a:cxn ang="0">
                    <a:pos x="25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4" h="134">
                    <a:moveTo>
                      <a:pt x="33" y="134"/>
                    </a:moveTo>
                    <a:lnTo>
                      <a:pt x="35" y="129"/>
                    </a:lnTo>
                    <a:lnTo>
                      <a:pt x="37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5"/>
                    </a:lnTo>
                    <a:lnTo>
                      <a:pt x="45" y="109"/>
                    </a:lnTo>
                    <a:lnTo>
                      <a:pt x="47" y="105"/>
                    </a:lnTo>
                    <a:lnTo>
                      <a:pt x="49" y="100"/>
                    </a:lnTo>
                    <a:lnTo>
                      <a:pt x="52" y="95"/>
                    </a:lnTo>
                    <a:lnTo>
                      <a:pt x="54" y="90"/>
                    </a:lnTo>
                    <a:lnTo>
                      <a:pt x="56" y="86"/>
                    </a:lnTo>
                    <a:lnTo>
                      <a:pt x="59" y="80"/>
                    </a:lnTo>
                    <a:lnTo>
                      <a:pt x="61" y="76"/>
                    </a:lnTo>
                    <a:lnTo>
                      <a:pt x="63" y="72"/>
                    </a:lnTo>
                    <a:lnTo>
                      <a:pt x="67" y="66"/>
                    </a:lnTo>
                    <a:lnTo>
                      <a:pt x="69" y="62"/>
                    </a:lnTo>
                    <a:lnTo>
                      <a:pt x="71" y="57"/>
                    </a:lnTo>
                    <a:lnTo>
                      <a:pt x="74" y="53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3"/>
                    </a:lnTo>
                    <a:lnTo>
                      <a:pt x="86" y="29"/>
                    </a:lnTo>
                    <a:lnTo>
                      <a:pt x="89" y="25"/>
                    </a:lnTo>
                    <a:lnTo>
                      <a:pt x="91" y="20"/>
                    </a:lnTo>
                    <a:lnTo>
                      <a:pt x="94" y="15"/>
                    </a:lnTo>
                    <a:lnTo>
                      <a:pt x="94" y="15"/>
                    </a:lnTo>
                    <a:lnTo>
                      <a:pt x="89" y="13"/>
                    </a:lnTo>
                    <a:lnTo>
                      <a:pt x="85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1" y="5"/>
                    </a:lnTo>
                    <a:lnTo>
                      <a:pt x="67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9" y="5"/>
                    </a:lnTo>
                    <a:lnTo>
                      <a:pt x="57" y="10"/>
                    </a:lnTo>
                    <a:lnTo>
                      <a:pt x="54" y="15"/>
                    </a:lnTo>
                    <a:lnTo>
                      <a:pt x="52" y="19"/>
                    </a:lnTo>
                    <a:lnTo>
                      <a:pt x="49" y="23"/>
                    </a:lnTo>
                    <a:lnTo>
                      <a:pt x="47" y="27"/>
                    </a:lnTo>
                    <a:lnTo>
                      <a:pt x="44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7" y="46"/>
                    </a:lnTo>
                    <a:lnTo>
                      <a:pt x="34" y="50"/>
                    </a:lnTo>
                    <a:lnTo>
                      <a:pt x="32" y="55"/>
                    </a:lnTo>
                    <a:lnTo>
                      <a:pt x="30" y="59"/>
                    </a:lnTo>
                    <a:lnTo>
                      <a:pt x="27" y="63"/>
                    </a:lnTo>
                    <a:lnTo>
                      <a:pt x="25" y="67"/>
                    </a:lnTo>
                    <a:lnTo>
                      <a:pt x="22" y="73"/>
                    </a:lnTo>
                    <a:lnTo>
                      <a:pt x="19" y="77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2" y="92"/>
                    </a:lnTo>
                    <a:lnTo>
                      <a:pt x="9" y="96"/>
                    </a:lnTo>
                    <a:lnTo>
                      <a:pt x="7" y="100"/>
                    </a:lnTo>
                    <a:lnTo>
                      <a:pt x="5" y="106"/>
                    </a:lnTo>
                    <a:lnTo>
                      <a:pt x="2" y="11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117"/>
                    </a:lnTo>
                    <a:lnTo>
                      <a:pt x="8" y="119"/>
                    </a:lnTo>
                    <a:lnTo>
                      <a:pt x="12" y="122"/>
                    </a:lnTo>
                    <a:lnTo>
                      <a:pt x="16" y="124"/>
                    </a:lnTo>
                    <a:lnTo>
                      <a:pt x="20" y="127"/>
                    </a:lnTo>
                    <a:lnTo>
                      <a:pt x="25" y="129"/>
                    </a:lnTo>
                    <a:lnTo>
                      <a:pt x="29" y="132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89" name="Freeform 69"/>
              <p:cNvSpPr>
                <a:spLocks/>
              </p:cNvSpPr>
              <p:nvPr/>
            </p:nvSpPr>
            <p:spPr bwMode="auto">
              <a:xfrm>
                <a:off x="1407" y="2346"/>
                <a:ext cx="35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5"/>
                  </a:cxn>
                  <a:cxn ang="0">
                    <a:pos x="27" y="10"/>
                  </a:cxn>
                  <a:cxn ang="0">
                    <a:pos x="25" y="15"/>
                  </a:cxn>
                  <a:cxn ang="0">
                    <a:pos x="23" y="21"/>
                  </a:cxn>
                  <a:cxn ang="0">
                    <a:pos x="21" y="27"/>
                  </a:cxn>
                  <a:cxn ang="0">
                    <a:pos x="19" y="31"/>
                  </a:cxn>
                  <a:cxn ang="0">
                    <a:pos x="17" y="37"/>
                  </a:cxn>
                  <a:cxn ang="0">
                    <a:pos x="15" y="43"/>
                  </a:cxn>
                  <a:cxn ang="0">
                    <a:pos x="13" y="48"/>
                  </a:cxn>
                  <a:cxn ang="0">
                    <a:pos x="11" y="53"/>
                  </a:cxn>
                  <a:cxn ang="0">
                    <a:pos x="9" y="58"/>
                  </a:cxn>
                  <a:cxn ang="0">
                    <a:pos x="7" y="64"/>
                  </a:cxn>
                  <a:cxn ang="0">
                    <a:pos x="5" y="70"/>
                  </a:cxn>
                  <a:cxn ang="0">
                    <a:pos x="3" y="74"/>
                  </a:cxn>
                  <a:cxn ang="0">
                    <a:pos x="2" y="80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9" y="90"/>
                  </a:cxn>
                  <a:cxn ang="0">
                    <a:pos x="13" y="91"/>
                  </a:cxn>
                  <a:cxn ang="0">
                    <a:pos x="17" y="94"/>
                  </a:cxn>
                  <a:cxn ang="0">
                    <a:pos x="21" y="95"/>
                  </a:cxn>
                  <a:cxn ang="0">
                    <a:pos x="25" y="98"/>
                  </a:cxn>
                  <a:cxn ang="0">
                    <a:pos x="29" y="101"/>
                  </a:cxn>
                  <a:cxn ang="0">
                    <a:pos x="34" y="102"/>
                  </a:cxn>
                  <a:cxn ang="0">
                    <a:pos x="38" y="105"/>
                  </a:cxn>
                  <a:cxn ang="0">
                    <a:pos x="38" y="105"/>
                  </a:cxn>
                  <a:cxn ang="0">
                    <a:pos x="40" y="100"/>
                  </a:cxn>
                  <a:cxn ang="0">
                    <a:pos x="41" y="95"/>
                  </a:cxn>
                  <a:cxn ang="0">
                    <a:pos x="43" y="90"/>
                  </a:cxn>
                  <a:cxn ang="0">
                    <a:pos x="45" y="84"/>
                  </a:cxn>
                  <a:cxn ang="0">
                    <a:pos x="46" y="80"/>
                  </a:cxn>
                  <a:cxn ang="0">
                    <a:pos x="48" y="74"/>
                  </a:cxn>
                  <a:cxn ang="0">
                    <a:pos x="50" y="68"/>
                  </a:cxn>
                  <a:cxn ang="0">
                    <a:pos x="53" y="64"/>
                  </a:cxn>
                  <a:cxn ang="0">
                    <a:pos x="54" y="58"/>
                  </a:cxn>
                  <a:cxn ang="0">
                    <a:pos x="56" y="53"/>
                  </a:cxn>
                  <a:cxn ang="0">
                    <a:pos x="58" y="47"/>
                  </a:cxn>
                  <a:cxn ang="0">
                    <a:pos x="60" y="43"/>
                  </a:cxn>
                  <a:cxn ang="0">
                    <a:pos x="62" y="37"/>
                  </a:cxn>
                  <a:cxn ang="0">
                    <a:pos x="64" y="31"/>
                  </a:cxn>
                  <a:cxn ang="0">
                    <a:pos x="66" y="25"/>
                  </a:cxn>
                  <a:cxn ang="0">
                    <a:pos x="68" y="21"/>
                  </a:cxn>
                  <a:cxn ang="0">
                    <a:pos x="70" y="15"/>
                  </a:cxn>
                  <a:cxn ang="0">
                    <a:pos x="70" y="15"/>
                  </a:cxn>
                  <a:cxn ang="0">
                    <a:pos x="65" y="14"/>
                  </a:cxn>
                  <a:cxn ang="0">
                    <a:pos x="61" y="11"/>
                  </a:cxn>
                  <a:cxn ang="0">
                    <a:pos x="57" y="10"/>
                  </a:cxn>
                  <a:cxn ang="0">
                    <a:pos x="52" y="8"/>
                  </a:cxn>
                  <a:cxn ang="0">
                    <a:pos x="47" y="7"/>
                  </a:cxn>
                  <a:cxn ang="0">
                    <a:pos x="43" y="4"/>
                  </a:cxn>
                  <a:cxn ang="0">
                    <a:pos x="39" y="3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70" h="105">
                    <a:moveTo>
                      <a:pt x="31" y="0"/>
                    </a:moveTo>
                    <a:lnTo>
                      <a:pt x="29" y="5"/>
                    </a:lnTo>
                    <a:lnTo>
                      <a:pt x="27" y="10"/>
                    </a:lnTo>
                    <a:lnTo>
                      <a:pt x="25" y="15"/>
                    </a:lnTo>
                    <a:lnTo>
                      <a:pt x="23" y="21"/>
                    </a:lnTo>
                    <a:lnTo>
                      <a:pt x="21" y="27"/>
                    </a:lnTo>
                    <a:lnTo>
                      <a:pt x="19" y="31"/>
                    </a:lnTo>
                    <a:lnTo>
                      <a:pt x="17" y="37"/>
                    </a:lnTo>
                    <a:lnTo>
                      <a:pt x="15" y="43"/>
                    </a:lnTo>
                    <a:lnTo>
                      <a:pt x="13" y="48"/>
                    </a:lnTo>
                    <a:lnTo>
                      <a:pt x="11" y="53"/>
                    </a:lnTo>
                    <a:lnTo>
                      <a:pt x="9" y="58"/>
                    </a:lnTo>
                    <a:lnTo>
                      <a:pt x="7" y="64"/>
                    </a:lnTo>
                    <a:lnTo>
                      <a:pt x="5" y="70"/>
                    </a:lnTo>
                    <a:lnTo>
                      <a:pt x="3" y="74"/>
                    </a:lnTo>
                    <a:lnTo>
                      <a:pt x="2" y="80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9" y="90"/>
                    </a:lnTo>
                    <a:lnTo>
                      <a:pt x="13" y="91"/>
                    </a:lnTo>
                    <a:lnTo>
                      <a:pt x="17" y="94"/>
                    </a:lnTo>
                    <a:lnTo>
                      <a:pt x="21" y="95"/>
                    </a:lnTo>
                    <a:lnTo>
                      <a:pt x="25" y="98"/>
                    </a:lnTo>
                    <a:lnTo>
                      <a:pt x="29" y="101"/>
                    </a:lnTo>
                    <a:lnTo>
                      <a:pt x="34" y="102"/>
                    </a:lnTo>
                    <a:lnTo>
                      <a:pt x="38" y="105"/>
                    </a:lnTo>
                    <a:lnTo>
                      <a:pt x="38" y="105"/>
                    </a:lnTo>
                    <a:lnTo>
                      <a:pt x="40" y="100"/>
                    </a:lnTo>
                    <a:lnTo>
                      <a:pt x="41" y="95"/>
                    </a:lnTo>
                    <a:lnTo>
                      <a:pt x="43" y="90"/>
                    </a:lnTo>
                    <a:lnTo>
                      <a:pt x="45" y="84"/>
                    </a:lnTo>
                    <a:lnTo>
                      <a:pt x="46" y="80"/>
                    </a:lnTo>
                    <a:lnTo>
                      <a:pt x="48" y="74"/>
                    </a:lnTo>
                    <a:lnTo>
                      <a:pt x="50" y="68"/>
                    </a:lnTo>
                    <a:lnTo>
                      <a:pt x="53" y="64"/>
                    </a:lnTo>
                    <a:lnTo>
                      <a:pt x="54" y="58"/>
                    </a:lnTo>
                    <a:lnTo>
                      <a:pt x="56" y="53"/>
                    </a:lnTo>
                    <a:lnTo>
                      <a:pt x="58" y="47"/>
                    </a:lnTo>
                    <a:lnTo>
                      <a:pt x="60" y="43"/>
                    </a:lnTo>
                    <a:lnTo>
                      <a:pt x="62" y="37"/>
                    </a:lnTo>
                    <a:lnTo>
                      <a:pt x="64" y="31"/>
                    </a:lnTo>
                    <a:lnTo>
                      <a:pt x="66" y="25"/>
                    </a:lnTo>
                    <a:lnTo>
                      <a:pt x="68" y="21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7" y="10"/>
                    </a:lnTo>
                    <a:lnTo>
                      <a:pt x="52" y="8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9" y="3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0" name="Freeform 70"/>
              <p:cNvSpPr>
                <a:spLocks/>
              </p:cNvSpPr>
              <p:nvPr/>
            </p:nvSpPr>
            <p:spPr bwMode="auto">
              <a:xfrm>
                <a:off x="1382" y="2406"/>
                <a:ext cx="30" cy="3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0" y="6"/>
                  </a:cxn>
                  <a:cxn ang="0">
                    <a:pos x="18" y="13"/>
                  </a:cxn>
                  <a:cxn ang="0">
                    <a:pos x="17" y="19"/>
                  </a:cxn>
                  <a:cxn ang="0">
                    <a:pos x="16" y="25"/>
                  </a:cxn>
                  <a:cxn ang="0">
                    <a:pos x="13" y="30"/>
                  </a:cxn>
                  <a:cxn ang="0">
                    <a:pos x="12" y="38"/>
                  </a:cxn>
                  <a:cxn ang="0">
                    <a:pos x="10" y="43"/>
                  </a:cxn>
                  <a:cxn ang="0">
                    <a:pos x="9" y="49"/>
                  </a:cxn>
                  <a:cxn ang="0">
                    <a:pos x="8" y="55"/>
                  </a:cxn>
                  <a:cxn ang="0">
                    <a:pos x="7" y="59"/>
                  </a:cxn>
                  <a:cxn ang="0">
                    <a:pos x="6" y="65"/>
                  </a:cxn>
                  <a:cxn ang="0">
                    <a:pos x="4" y="70"/>
                  </a:cxn>
                  <a:cxn ang="0">
                    <a:pos x="3" y="75"/>
                  </a:cxn>
                  <a:cxn ang="0">
                    <a:pos x="2" y="80"/>
                  </a:cxn>
                  <a:cxn ang="0">
                    <a:pos x="1" y="85"/>
                  </a:cxn>
                  <a:cxn ang="0">
                    <a:pos x="0" y="90"/>
                  </a:cxn>
                  <a:cxn ang="0">
                    <a:pos x="0" y="90"/>
                  </a:cxn>
                  <a:cxn ang="0">
                    <a:pos x="4" y="92"/>
                  </a:cxn>
                  <a:cxn ang="0">
                    <a:pos x="8" y="93"/>
                  </a:cxn>
                  <a:cxn ang="0">
                    <a:pos x="13" y="95"/>
                  </a:cxn>
                  <a:cxn ang="0">
                    <a:pos x="18" y="96"/>
                  </a:cxn>
                  <a:cxn ang="0">
                    <a:pos x="22" y="98"/>
                  </a:cxn>
                  <a:cxn ang="0">
                    <a:pos x="26" y="100"/>
                  </a:cxn>
                  <a:cxn ang="0">
                    <a:pos x="31" y="102"/>
                  </a:cxn>
                  <a:cxn ang="0">
                    <a:pos x="35" y="103"/>
                  </a:cxn>
                  <a:cxn ang="0">
                    <a:pos x="39" y="105"/>
                  </a:cxn>
                  <a:cxn ang="0">
                    <a:pos x="39" y="105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2" y="90"/>
                  </a:cxn>
                  <a:cxn ang="0">
                    <a:pos x="43" y="85"/>
                  </a:cxn>
                  <a:cxn ang="0">
                    <a:pos x="45" y="80"/>
                  </a:cxn>
                  <a:cxn ang="0">
                    <a:pos x="46" y="75"/>
                  </a:cxn>
                  <a:cxn ang="0">
                    <a:pos x="47" y="69"/>
                  </a:cxn>
                  <a:cxn ang="0">
                    <a:pos x="48" y="63"/>
                  </a:cxn>
                  <a:cxn ang="0">
                    <a:pos x="50" y="59"/>
                  </a:cxn>
                  <a:cxn ang="0">
                    <a:pos x="51" y="53"/>
                  </a:cxn>
                  <a:cxn ang="0">
                    <a:pos x="52" y="48"/>
                  </a:cxn>
                  <a:cxn ang="0">
                    <a:pos x="54" y="40"/>
                  </a:cxn>
                  <a:cxn ang="0">
                    <a:pos x="55" y="35"/>
                  </a:cxn>
                  <a:cxn ang="0">
                    <a:pos x="57" y="29"/>
                  </a:cxn>
                  <a:cxn ang="0">
                    <a:pos x="60" y="23"/>
                  </a:cxn>
                  <a:cxn ang="0">
                    <a:pos x="61" y="18"/>
                  </a:cxn>
                  <a:cxn ang="0">
                    <a:pos x="61" y="18"/>
                  </a:cxn>
                  <a:cxn ang="0">
                    <a:pos x="56" y="15"/>
                  </a:cxn>
                  <a:cxn ang="0">
                    <a:pos x="52" y="13"/>
                  </a:cxn>
                  <a:cxn ang="0">
                    <a:pos x="47" y="12"/>
                  </a:cxn>
                  <a:cxn ang="0">
                    <a:pos x="43" y="9"/>
                  </a:cxn>
                  <a:cxn ang="0">
                    <a:pos x="39" y="8"/>
                  </a:cxn>
                  <a:cxn ang="0">
                    <a:pos x="34" y="6"/>
                  </a:cxn>
                  <a:cxn ang="0">
                    <a:pos x="30" y="3"/>
                  </a:cxn>
                  <a:cxn ang="0">
                    <a:pos x="26" y="2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61" h="105">
                    <a:moveTo>
                      <a:pt x="21" y="0"/>
                    </a:moveTo>
                    <a:lnTo>
                      <a:pt x="20" y="6"/>
                    </a:lnTo>
                    <a:lnTo>
                      <a:pt x="18" y="13"/>
                    </a:lnTo>
                    <a:lnTo>
                      <a:pt x="17" y="19"/>
                    </a:lnTo>
                    <a:lnTo>
                      <a:pt x="16" y="25"/>
                    </a:lnTo>
                    <a:lnTo>
                      <a:pt x="13" y="30"/>
                    </a:lnTo>
                    <a:lnTo>
                      <a:pt x="12" y="38"/>
                    </a:lnTo>
                    <a:lnTo>
                      <a:pt x="10" y="43"/>
                    </a:lnTo>
                    <a:lnTo>
                      <a:pt x="9" y="49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6" y="65"/>
                    </a:lnTo>
                    <a:lnTo>
                      <a:pt x="4" y="70"/>
                    </a:lnTo>
                    <a:lnTo>
                      <a:pt x="3" y="75"/>
                    </a:lnTo>
                    <a:lnTo>
                      <a:pt x="2" y="80"/>
                    </a:lnTo>
                    <a:lnTo>
                      <a:pt x="1" y="8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4" y="92"/>
                    </a:lnTo>
                    <a:lnTo>
                      <a:pt x="8" y="93"/>
                    </a:lnTo>
                    <a:lnTo>
                      <a:pt x="13" y="95"/>
                    </a:lnTo>
                    <a:lnTo>
                      <a:pt x="18" y="96"/>
                    </a:lnTo>
                    <a:lnTo>
                      <a:pt x="22" y="98"/>
                    </a:lnTo>
                    <a:lnTo>
                      <a:pt x="26" y="100"/>
                    </a:lnTo>
                    <a:lnTo>
                      <a:pt x="31" y="102"/>
                    </a:lnTo>
                    <a:lnTo>
                      <a:pt x="35" y="103"/>
                    </a:lnTo>
                    <a:lnTo>
                      <a:pt x="39" y="105"/>
                    </a:lnTo>
                    <a:lnTo>
                      <a:pt x="39" y="105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2" y="90"/>
                    </a:lnTo>
                    <a:lnTo>
                      <a:pt x="43" y="85"/>
                    </a:lnTo>
                    <a:lnTo>
                      <a:pt x="45" y="80"/>
                    </a:lnTo>
                    <a:lnTo>
                      <a:pt x="46" y="75"/>
                    </a:lnTo>
                    <a:lnTo>
                      <a:pt x="47" y="69"/>
                    </a:lnTo>
                    <a:lnTo>
                      <a:pt x="48" y="63"/>
                    </a:lnTo>
                    <a:lnTo>
                      <a:pt x="50" y="59"/>
                    </a:lnTo>
                    <a:lnTo>
                      <a:pt x="51" y="53"/>
                    </a:lnTo>
                    <a:lnTo>
                      <a:pt x="52" y="48"/>
                    </a:lnTo>
                    <a:lnTo>
                      <a:pt x="54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60" y="23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6" y="15"/>
                    </a:lnTo>
                    <a:lnTo>
                      <a:pt x="52" y="13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9" y="8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1" name="Freeform 71"/>
              <p:cNvSpPr>
                <a:spLocks/>
              </p:cNvSpPr>
              <p:nvPr/>
            </p:nvSpPr>
            <p:spPr bwMode="auto">
              <a:xfrm>
                <a:off x="1483" y="2287"/>
                <a:ext cx="47" cy="45"/>
              </a:xfrm>
              <a:custGeom>
                <a:avLst/>
                <a:gdLst/>
                <a:ahLst/>
                <a:cxnLst>
                  <a:cxn ang="0">
                    <a:pos x="35" y="129"/>
                  </a:cxn>
                  <a:cxn ang="0">
                    <a:pos x="40" y="119"/>
                  </a:cxn>
                  <a:cxn ang="0">
                    <a:pos x="42" y="114"/>
                  </a:cxn>
                  <a:cxn ang="0">
                    <a:pos x="47" y="104"/>
                  </a:cxn>
                  <a:cxn ang="0">
                    <a:pos x="51" y="94"/>
                  </a:cxn>
                  <a:cxn ang="0">
                    <a:pos x="56" y="86"/>
                  </a:cxn>
                  <a:cxn ang="0">
                    <a:pos x="61" y="76"/>
                  </a:cxn>
                  <a:cxn ang="0">
                    <a:pos x="65" y="66"/>
                  </a:cxn>
                  <a:cxn ang="0">
                    <a:pos x="70" y="57"/>
                  </a:cxn>
                  <a:cxn ang="0">
                    <a:pos x="76" y="47"/>
                  </a:cxn>
                  <a:cxn ang="0">
                    <a:pos x="81" y="39"/>
                  </a:cxn>
                  <a:cxn ang="0">
                    <a:pos x="86" y="29"/>
                  </a:cxn>
                  <a:cxn ang="0">
                    <a:pos x="91" y="20"/>
                  </a:cxn>
                  <a:cxn ang="0">
                    <a:pos x="94" y="14"/>
                  </a:cxn>
                  <a:cxn ang="0">
                    <a:pos x="84" y="12"/>
                  </a:cxn>
                  <a:cxn ang="0">
                    <a:pos x="76" y="7"/>
                  </a:cxn>
                  <a:cxn ang="0">
                    <a:pos x="66" y="3"/>
                  </a:cxn>
                  <a:cxn ang="0">
                    <a:pos x="62" y="0"/>
                  </a:cxn>
                  <a:cxn ang="0">
                    <a:pos x="57" y="10"/>
                  </a:cxn>
                  <a:cxn ang="0">
                    <a:pos x="52" y="19"/>
                  </a:cxn>
                  <a:cxn ang="0">
                    <a:pos x="47" y="27"/>
                  </a:cxn>
                  <a:cxn ang="0">
                    <a:pos x="42" y="36"/>
                  </a:cxn>
                  <a:cxn ang="0">
                    <a:pos x="37" y="46"/>
                  </a:cxn>
                  <a:cxn ang="0">
                    <a:pos x="32" y="54"/>
                  </a:cxn>
                  <a:cxn ang="0">
                    <a:pos x="26" y="63"/>
                  </a:cxn>
                  <a:cxn ang="0">
                    <a:pos x="21" y="73"/>
                  </a:cxn>
                  <a:cxn ang="0">
                    <a:pos x="16" y="82"/>
                  </a:cxn>
                  <a:cxn ang="0">
                    <a:pos x="11" y="91"/>
                  </a:cxn>
                  <a:cxn ang="0">
                    <a:pos x="7" y="100"/>
                  </a:cxn>
                  <a:cxn ang="0">
                    <a:pos x="2" y="110"/>
                  </a:cxn>
                  <a:cxn ang="0">
                    <a:pos x="0" y="114"/>
                  </a:cxn>
                  <a:cxn ang="0">
                    <a:pos x="8" y="119"/>
                  </a:cxn>
                  <a:cxn ang="0">
                    <a:pos x="15" y="124"/>
                  </a:cxn>
                  <a:cxn ang="0">
                    <a:pos x="24" y="129"/>
                  </a:cxn>
                  <a:cxn ang="0">
                    <a:pos x="33" y="134"/>
                  </a:cxn>
                </a:cxnLst>
                <a:rect l="0" t="0" r="r" b="b"/>
                <a:pathLst>
                  <a:path w="94" h="134">
                    <a:moveTo>
                      <a:pt x="33" y="134"/>
                    </a:moveTo>
                    <a:lnTo>
                      <a:pt x="35" y="129"/>
                    </a:lnTo>
                    <a:lnTo>
                      <a:pt x="37" y="124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42" y="114"/>
                    </a:lnTo>
                    <a:lnTo>
                      <a:pt x="44" y="109"/>
                    </a:lnTo>
                    <a:lnTo>
                      <a:pt x="47" y="104"/>
                    </a:lnTo>
                    <a:lnTo>
                      <a:pt x="49" y="100"/>
                    </a:lnTo>
                    <a:lnTo>
                      <a:pt x="51" y="94"/>
                    </a:lnTo>
                    <a:lnTo>
                      <a:pt x="54" y="90"/>
                    </a:lnTo>
                    <a:lnTo>
                      <a:pt x="56" y="86"/>
                    </a:lnTo>
                    <a:lnTo>
                      <a:pt x="58" y="80"/>
                    </a:lnTo>
                    <a:lnTo>
                      <a:pt x="61" y="76"/>
                    </a:lnTo>
                    <a:lnTo>
                      <a:pt x="63" y="72"/>
                    </a:lnTo>
                    <a:lnTo>
                      <a:pt x="65" y="66"/>
                    </a:lnTo>
                    <a:lnTo>
                      <a:pt x="68" y="62"/>
                    </a:lnTo>
                    <a:lnTo>
                      <a:pt x="70" y="57"/>
                    </a:lnTo>
                    <a:lnTo>
                      <a:pt x="74" y="52"/>
                    </a:lnTo>
                    <a:lnTo>
                      <a:pt x="76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3" y="33"/>
                    </a:lnTo>
                    <a:lnTo>
                      <a:pt x="86" y="29"/>
                    </a:lnTo>
                    <a:lnTo>
                      <a:pt x="89" y="24"/>
                    </a:lnTo>
                    <a:lnTo>
                      <a:pt x="91" y="20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89" y="13"/>
                    </a:lnTo>
                    <a:lnTo>
                      <a:pt x="84" y="12"/>
                    </a:lnTo>
                    <a:lnTo>
                      <a:pt x="80" y="9"/>
                    </a:lnTo>
                    <a:lnTo>
                      <a:pt x="76" y="7"/>
                    </a:lnTo>
                    <a:lnTo>
                      <a:pt x="70" y="4"/>
                    </a:lnTo>
                    <a:lnTo>
                      <a:pt x="66" y="3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9" y="4"/>
                    </a:lnTo>
                    <a:lnTo>
                      <a:pt x="57" y="10"/>
                    </a:lnTo>
                    <a:lnTo>
                      <a:pt x="54" y="14"/>
                    </a:lnTo>
                    <a:lnTo>
                      <a:pt x="52" y="19"/>
                    </a:lnTo>
                    <a:lnTo>
                      <a:pt x="49" y="23"/>
                    </a:lnTo>
                    <a:lnTo>
                      <a:pt x="47" y="27"/>
                    </a:lnTo>
                    <a:lnTo>
                      <a:pt x="44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7" y="46"/>
                    </a:lnTo>
                    <a:lnTo>
                      <a:pt x="34" y="50"/>
                    </a:lnTo>
                    <a:lnTo>
                      <a:pt x="32" y="54"/>
                    </a:lnTo>
                    <a:lnTo>
                      <a:pt x="28" y="59"/>
                    </a:lnTo>
                    <a:lnTo>
                      <a:pt x="26" y="63"/>
                    </a:lnTo>
                    <a:lnTo>
                      <a:pt x="23" y="67"/>
                    </a:lnTo>
                    <a:lnTo>
                      <a:pt x="21" y="73"/>
                    </a:lnTo>
                    <a:lnTo>
                      <a:pt x="19" y="77"/>
                    </a:lnTo>
                    <a:lnTo>
                      <a:pt x="16" y="82"/>
                    </a:lnTo>
                    <a:lnTo>
                      <a:pt x="14" y="86"/>
                    </a:lnTo>
                    <a:lnTo>
                      <a:pt x="11" y="91"/>
                    </a:lnTo>
                    <a:lnTo>
                      <a:pt x="9" y="96"/>
                    </a:lnTo>
                    <a:lnTo>
                      <a:pt x="7" y="100"/>
                    </a:lnTo>
                    <a:lnTo>
                      <a:pt x="4" y="104"/>
                    </a:lnTo>
                    <a:lnTo>
                      <a:pt x="2" y="110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117"/>
                    </a:lnTo>
                    <a:lnTo>
                      <a:pt x="8" y="119"/>
                    </a:lnTo>
                    <a:lnTo>
                      <a:pt x="11" y="121"/>
                    </a:lnTo>
                    <a:lnTo>
                      <a:pt x="15" y="124"/>
                    </a:lnTo>
                    <a:lnTo>
                      <a:pt x="19" y="127"/>
                    </a:lnTo>
                    <a:lnTo>
                      <a:pt x="24" y="129"/>
                    </a:lnTo>
                    <a:lnTo>
                      <a:pt x="28" y="131"/>
                    </a:lnTo>
                    <a:lnTo>
                      <a:pt x="33" y="134"/>
                    </a:lnTo>
                    <a:lnTo>
                      <a:pt x="33" y="134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2" name="Freeform 72"/>
              <p:cNvSpPr>
                <a:spLocks/>
              </p:cNvSpPr>
              <p:nvPr/>
            </p:nvSpPr>
            <p:spPr bwMode="auto">
              <a:xfrm>
                <a:off x="1447" y="2357"/>
                <a:ext cx="34" cy="3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5"/>
                  </a:cxn>
                  <a:cxn ang="0">
                    <a:pos x="27" y="10"/>
                  </a:cxn>
                  <a:cxn ang="0">
                    <a:pos x="25" y="15"/>
                  </a:cxn>
                  <a:cxn ang="0">
                    <a:pos x="23" y="21"/>
                  </a:cxn>
                  <a:cxn ang="0">
                    <a:pos x="21" y="27"/>
                  </a:cxn>
                  <a:cxn ang="0">
                    <a:pos x="19" y="31"/>
                  </a:cxn>
                  <a:cxn ang="0">
                    <a:pos x="17" y="37"/>
                  </a:cxn>
                  <a:cxn ang="0">
                    <a:pos x="14" y="42"/>
                  </a:cxn>
                  <a:cxn ang="0">
                    <a:pos x="12" y="48"/>
                  </a:cxn>
                  <a:cxn ang="0">
                    <a:pos x="10" y="52"/>
                  </a:cxn>
                  <a:cxn ang="0">
                    <a:pos x="8" y="58"/>
                  </a:cxn>
                  <a:cxn ang="0">
                    <a:pos x="7" y="64"/>
                  </a:cxn>
                  <a:cxn ang="0">
                    <a:pos x="5" y="69"/>
                  </a:cxn>
                  <a:cxn ang="0">
                    <a:pos x="3" y="74"/>
                  </a:cxn>
                  <a:cxn ang="0">
                    <a:pos x="2" y="79"/>
                  </a:cxn>
                  <a:cxn ang="0">
                    <a:pos x="0" y="85"/>
                  </a:cxn>
                  <a:cxn ang="0">
                    <a:pos x="0" y="85"/>
                  </a:cxn>
                  <a:cxn ang="0">
                    <a:pos x="4" y="87"/>
                  </a:cxn>
                  <a:cxn ang="0">
                    <a:pos x="8" y="89"/>
                  </a:cxn>
                  <a:cxn ang="0">
                    <a:pos x="11" y="91"/>
                  </a:cxn>
                  <a:cxn ang="0">
                    <a:pos x="15" y="94"/>
                  </a:cxn>
                  <a:cxn ang="0">
                    <a:pos x="20" y="95"/>
                  </a:cxn>
                  <a:cxn ang="0">
                    <a:pos x="25" y="98"/>
                  </a:cxn>
                  <a:cxn ang="0">
                    <a:pos x="29" y="99"/>
                  </a:cxn>
                  <a:cxn ang="0">
                    <a:pos x="33" y="102"/>
                  </a:cxn>
                  <a:cxn ang="0">
                    <a:pos x="38" y="105"/>
                  </a:cxn>
                  <a:cxn ang="0">
                    <a:pos x="38" y="105"/>
                  </a:cxn>
                  <a:cxn ang="0">
                    <a:pos x="40" y="99"/>
                  </a:cxn>
                  <a:cxn ang="0">
                    <a:pos x="41" y="95"/>
                  </a:cxn>
                  <a:cxn ang="0">
                    <a:pos x="43" y="89"/>
                  </a:cxn>
                  <a:cxn ang="0">
                    <a:pos x="44" y="84"/>
                  </a:cxn>
                  <a:cxn ang="0">
                    <a:pos x="46" y="79"/>
                  </a:cxn>
                  <a:cxn ang="0">
                    <a:pos x="48" y="74"/>
                  </a:cxn>
                  <a:cxn ang="0">
                    <a:pos x="50" y="68"/>
                  </a:cxn>
                  <a:cxn ang="0">
                    <a:pos x="51" y="64"/>
                  </a:cxn>
                  <a:cxn ang="0">
                    <a:pos x="53" y="58"/>
                  </a:cxn>
                  <a:cxn ang="0">
                    <a:pos x="55" y="52"/>
                  </a:cxn>
                  <a:cxn ang="0">
                    <a:pos x="57" y="47"/>
                  </a:cxn>
                  <a:cxn ang="0">
                    <a:pos x="59" y="42"/>
                  </a:cxn>
                  <a:cxn ang="0">
                    <a:pos x="62" y="37"/>
                  </a:cxn>
                  <a:cxn ang="0">
                    <a:pos x="64" y="31"/>
                  </a:cxn>
                  <a:cxn ang="0">
                    <a:pos x="66" y="25"/>
                  </a:cxn>
                  <a:cxn ang="0">
                    <a:pos x="68" y="21"/>
                  </a:cxn>
                  <a:cxn ang="0">
                    <a:pos x="70" y="15"/>
                  </a:cxn>
                  <a:cxn ang="0">
                    <a:pos x="70" y="15"/>
                  </a:cxn>
                  <a:cxn ang="0">
                    <a:pos x="65" y="14"/>
                  </a:cxn>
                  <a:cxn ang="0">
                    <a:pos x="61" y="11"/>
                  </a:cxn>
                  <a:cxn ang="0">
                    <a:pos x="55" y="10"/>
                  </a:cxn>
                  <a:cxn ang="0">
                    <a:pos x="51" y="8"/>
                  </a:cxn>
                  <a:cxn ang="0">
                    <a:pos x="47" y="5"/>
                  </a:cxn>
                  <a:cxn ang="0">
                    <a:pos x="43" y="4"/>
                  </a:cxn>
                  <a:cxn ang="0">
                    <a:pos x="39" y="2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31" y="0"/>
                  </a:cxn>
                </a:cxnLst>
                <a:rect l="0" t="0" r="r" b="b"/>
                <a:pathLst>
                  <a:path w="70" h="105">
                    <a:moveTo>
                      <a:pt x="31" y="0"/>
                    </a:moveTo>
                    <a:lnTo>
                      <a:pt x="29" y="5"/>
                    </a:lnTo>
                    <a:lnTo>
                      <a:pt x="27" y="10"/>
                    </a:lnTo>
                    <a:lnTo>
                      <a:pt x="25" y="15"/>
                    </a:lnTo>
                    <a:lnTo>
                      <a:pt x="23" y="21"/>
                    </a:lnTo>
                    <a:lnTo>
                      <a:pt x="21" y="27"/>
                    </a:lnTo>
                    <a:lnTo>
                      <a:pt x="19" y="31"/>
                    </a:lnTo>
                    <a:lnTo>
                      <a:pt x="17" y="37"/>
                    </a:lnTo>
                    <a:lnTo>
                      <a:pt x="14" y="42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8" y="58"/>
                    </a:lnTo>
                    <a:lnTo>
                      <a:pt x="7" y="64"/>
                    </a:lnTo>
                    <a:lnTo>
                      <a:pt x="5" y="69"/>
                    </a:lnTo>
                    <a:lnTo>
                      <a:pt x="3" y="74"/>
                    </a:lnTo>
                    <a:lnTo>
                      <a:pt x="2" y="79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4" y="87"/>
                    </a:lnTo>
                    <a:lnTo>
                      <a:pt x="8" y="89"/>
                    </a:lnTo>
                    <a:lnTo>
                      <a:pt x="11" y="91"/>
                    </a:lnTo>
                    <a:lnTo>
                      <a:pt x="15" y="94"/>
                    </a:lnTo>
                    <a:lnTo>
                      <a:pt x="20" y="95"/>
                    </a:lnTo>
                    <a:lnTo>
                      <a:pt x="25" y="98"/>
                    </a:lnTo>
                    <a:lnTo>
                      <a:pt x="29" y="99"/>
                    </a:lnTo>
                    <a:lnTo>
                      <a:pt x="33" y="102"/>
                    </a:lnTo>
                    <a:lnTo>
                      <a:pt x="38" y="105"/>
                    </a:lnTo>
                    <a:lnTo>
                      <a:pt x="38" y="105"/>
                    </a:lnTo>
                    <a:lnTo>
                      <a:pt x="40" y="99"/>
                    </a:lnTo>
                    <a:lnTo>
                      <a:pt x="41" y="95"/>
                    </a:lnTo>
                    <a:lnTo>
                      <a:pt x="43" y="89"/>
                    </a:lnTo>
                    <a:lnTo>
                      <a:pt x="44" y="84"/>
                    </a:lnTo>
                    <a:lnTo>
                      <a:pt x="46" y="79"/>
                    </a:lnTo>
                    <a:lnTo>
                      <a:pt x="48" y="74"/>
                    </a:lnTo>
                    <a:lnTo>
                      <a:pt x="50" y="68"/>
                    </a:lnTo>
                    <a:lnTo>
                      <a:pt x="51" y="64"/>
                    </a:lnTo>
                    <a:lnTo>
                      <a:pt x="53" y="58"/>
                    </a:lnTo>
                    <a:lnTo>
                      <a:pt x="55" y="52"/>
                    </a:lnTo>
                    <a:lnTo>
                      <a:pt x="57" y="47"/>
                    </a:lnTo>
                    <a:lnTo>
                      <a:pt x="59" y="42"/>
                    </a:lnTo>
                    <a:lnTo>
                      <a:pt x="62" y="37"/>
                    </a:lnTo>
                    <a:lnTo>
                      <a:pt x="64" y="31"/>
                    </a:lnTo>
                    <a:lnTo>
                      <a:pt x="66" y="25"/>
                    </a:lnTo>
                    <a:lnTo>
                      <a:pt x="68" y="21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5" y="10"/>
                    </a:lnTo>
                    <a:lnTo>
                      <a:pt x="51" y="8"/>
                    </a:lnTo>
                    <a:lnTo>
                      <a:pt x="47" y="5"/>
                    </a:lnTo>
                    <a:lnTo>
                      <a:pt x="43" y="4"/>
                    </a:lnTo>
                    <a:lnTo>
                      <a:pt x="39" y="2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3" name="Freeform 73"/>
              <p:cNvSpPr>
                <a:spLocks/>
              </p:cNvSpPr>
              <p:nvPr/>
            </p:nvSpPr>
            <p:spPr bwMode="auto">
              <a:xfrm>
                <a:off x="1421" y="2417"/>
                <a:ext cx="31" cy="3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9" y="6"/>
                  </a:cxn>
                  <a:cxn ang="0">
                    <a:pos x="18" y="12"/>
                  </a:cxn>
                  <a:cxn ang="0">
                    <a:pos x="16" y="19"/>
                  </a:cxn>
                  <a:cxn ang="0">
                    <a:pos x="15" y="25"/>
                  </a:cxn>
                  <a:cxn ang="0">
                    <a:pos x="13" y="30"/>
                  </a:cxn>
                  <a:cxn ang="0">
                    <a:pos x="12" y="37"/>
                  </a:cxn>
                  <a:cxn ang="0">
                    <a:pos x="10" y="43"/>
                  </a:cxn>
                  <a:cxn ang="0">
                    <a:pos x="9" y="49"/>
                  </a:cxn>
                  <a:cxn ang="0">
                    <a:pos x="8" y="55"/>
                  </a:cxn>
                  <a:cxn ang="0">
                    <a:pos x="7" y="59"/>
                  </a:cxn>
                  <a:cxn ang="0">
                    <a:pos x="5" y="65"/>
                  </a:cxn>
                  <a:cxn ang="0">
                    <a:pos x="4" y="70"/>
                  </a:cxn>
                  <a:cxn ang="0">
                    <a:pos x="3" y="74"/>
                  </a:cxn>
                  <a:cxn ang="0">
                    <a:pos x="2" y="80"/>
                  </a:cxn>
                  <a:cxn ang="0">
                    <a:pos x="1" y="84"/>
                  </a:cxn>
                  <a:cxn ang="0">
                    <a:pos x="0" y="89"/>
                  </a:cxn>
                  <a:cxn ang="0">
                    <a:pos x="0" y="89"/>
                  </a:cxn>
                  <a:cxn ang="0">
                    <a:pos x="4" y="90"/>
                  </a:cxn>
                  <a:cxn ang="0">
                    <a:pos x="8" y="93"/>
                  </a:cxn>
                  <a:cxn ang="0">
                    <a:pos x="12" y="94"/>
                  </a:cxn>
                  <a:cxn ang="0">
                    <a:pos x="17" y="96"/>
                  </a:cxn>
                  <a:cxn ang="0">
                    <a:pos x="21" y="97"/>
                  </a:cxn>
                  <a:cxn ang="0">
                    <a:pos x="26" y="99"/>
                  </a:cxn>
                  <a:cxn ang="0">
                    <a:pos x="30" y="102"/>
                  </a:cxn>
                  <a:cxn ang="0">
                    <a:pos x="35" y="103"/>
                  </a:cxn>
                  <a:cxn ang="0">
                    <a:pos x="39" y="104"/>
                  </a:cxn>
                  <a:cxn ang="0">
                    <a:pos x="39" y="104"/>
                  </a:cxn>
                  <a:cxn ang="0">
                    <a:pos x="40" y="100"/>
                  </a:cxn>
                  <a:cxn ang="0">
                    <a:pos x="41" y="96"/>
                  </a:cxn>
                  <a:cxn ang="0">
                    <a:pos x="43" y="90"/>
                  </a:cxn>
                  <a:cxn ang="0">
                    <a:pos x="44" y="84"/>
                  </a:cxn>
                  <a:cxn ang="0">
                    <a:pos x="45" y="80"/>
                  </a:cxn>
                  <a:cxn ang="0">
                    <a:pos x="46" y="74"/>
                  </a:cxn>
                  <a:cxn ang="0">
                    <a:pos x="48" y="69"/>
                  </a:cxn>
                  <a:cxn ang="0">
                    <a:pos x="49" y="63"/>
                  </a:cxn>
                  <a:cxn ang="0">
                    <a:pos x="50" y="57"/>
                  </a:cxn>
                  <a:cxn ang="0">
                    <a:pos x="52" y="53"/>
                  </a:cxn>
                  <a:cxn ang="0">
                    <a:pos x="53" y="46"/>
                  </a:cxn>
                  <a:cxn ang="0">
                    <a:pos x="55" y="40"/>
                  </a:cxn>
                  <a:cxn ang="0">
                    <a:pos x="56" y="35"/>
                  </a:cxn>
                  <a:cxn ang="0">
                    <a:pos x="58" y="29"/>
                  </a:cxn>
                  <a:cxn ang="0">
                    <a:pos x="59" y="23"/>
                  </a:cxn>
                  <a:cxn ang="0">
                    <a:pos x="61" y="17"/>
                  </a:cxn>
                  <a:cxn ang="0">
                    <a:pos x="61" y="17"/>
                  </a:cxn>
                  <a:cxn ang="0">
                    <a:pos x="56" y="15"/>
                  </a:cxn>
                  <a:cxn ang="0">
                    <a:pos x="52" y="13"/>
                  </a:cxn>
                  <a:cxn ang="0">
                    <a:pos x="47" y="12"/>
                  </a:cxn>
                  <a:cxn ang="0">
                    <a:pos x="43" y="9"/>
                  </a:cxn>
                  <a:cxn ang="0">
                    <a:pos x="39" y="7"/>
                  </a:cxn>
                  <a:cxn ang="0">
                    <a:pos x="34" y="6"/>
                  </a:cxn>
                  <a:cxn ang="0">
                    <a:pos x="30" y="3"/>
                  </a:cxn>
                  <a:cxn ang="0">
                    <a:pos x="26" y="2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61" h="104">
                    <a:moveTo>
                      <a:pt x="21" y="0"/>
                    </a:moveTo>
                    <a:lnTo>
                      <a:pt x="19" y="6"/>
                    </a:lnTo>
                    <a:lnTo>
                      <a:pt x="18" y="12"/>
                    </a:lnTo>
                    <a:lnTo>
                      <a:pt x="16" y="19"/>
                    </a:lnTo>
                    <a:lnTo>
                      <a:pt x="15" y="25"/>
                    </a:lnTo>
                    <a:lnTo>
                      <a:pt x="13" y="30"/>
                    </a:lnTo>
                    <a:lnTo>
                      <a:pt x="12" y="37"/>
                    </a:lnTo>
                    <a:lnTo>
                      <a:pt x="10" y="43"/>
                    </a:lnTo>
                    <a:lnTo>
                      <a:pt x="9" y="49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5" y="65"/>
                    </a:lnTo>
                    <a:lnTo>
                      <a:pt x="4" y="70"/>
                    </a:lnTo>
                    <a:lnTo>
                      <a:pt x="3" y="74"/>
                    </a:lnTo>
                    <a:lnTo>
                      <a:pt x="2" y="80"/>
                    </a:lnTo>
                    <a:lnTo>
                      <a:pt x="1" y="84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4" y="90"/>
                    </a:lnTo>
                    <a:lnTo>
                      <a:pt x="8" y="93"/>
                    </a:lnTo>
                    <a:lnTo>
                      <a:pt x="12" y="94"/>
                    </a:lnTo>
                    <a:lnTo>
                      <a:pt x="17" y="96"/>
                    </a:lnTo>
                    <a:lnTo>
                      <a:pt x="21" y="97"/>
                    </a:lnTo>
                    <a:lnTo>
                      <a:pt x="26" y="99"/>
                    </a:lnTo>
                    <a:lnTo>
                      <a:pt x="30" y="102"/>
                    </a:lnTo>
                    <a:lnTo>
                      <a:pt x="35" y="103"/>
                    </a:lnTo>
                    <a:lnTo>
                      <a:pt x="39" y="104"/>
                    </a:lnTo>
                    <a:lnTo>
                      <a:pt x="39" y="104"/>
                    </a:lnTo>
                    <a:lnTo>
                      <a:pt x="40" y="100"/>
                    </a:lnTo>
                    <a:lnTo>
                      <a:pt x="41" y="96"/>
                    </a:lnTo>
                    <a:lnTo>
                      <a:pt x="43" y="90"/>
                    </a:lnTo>
                    <a:lnTo>
                      <a:pt x="44" y="84"/>
                    </a:lnTo>
                    <a:lnTo>
                      <a:pt x="45" y="80"/>
                    </a:lnTo>
                    <a:lnTo>
                      <a:pt x="46" y="74"/>
                    </a:lnTo>
                    <a:lnTo>
                      <a:pt x="48" y="69"/>
                    </a:lnTo>
                    <a:lnTo>
                      <a:pt x="49" y="63"/>
                    </a:lnTo>
                    <a:lnTo>
                      <a:pt x="50" y="57"/>
                    </a:lnTo>
                    <a:lnTo>
                      <a:pt x="52" y="53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6" y="35"/>
                    </a:lnTo>
                    <a:lnTo>
                      <a:pt x="58" y="29"/>
                    </a:lnTo>
                    <a:lnTo>
                      <a:pt x="59" y="23"/>
                    </a:lnTo>
                    <a:lnTo>
                      <a:pt x="61" y="17"/>
                    </a:lnTo>
                    <a:lnTo>
                      <a:pt x="61" y="17"/>
                    </a:lnTo>
                    <a:lnTo>
                      <a:pt x="56" y="15"/>
                    </a:lnTo>
                    <a:lnTo>
                      <a:pt x="52" y="13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9" y="7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687D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6" name="Group 74"/>
            <p:cNvGrpSpPr>
              <a:grpSpLocks/>
            </p:cNvGrpSpPr>
            <p:nvPr/>
          </p:nvGrpSpPr>
          <p:grpSpPr bwMode="auto">
            <a:xfrm>
              <a:off x="4620" y="3284"/>
              <a:ext cx="224" cy="308"/>
              <a:chOff x="992" y="247"/>
              <a:chExt cx="418" cy="801"/>
            </a:xfrm>
          </p:grpSpPr>
          <p:sp>
            <p:nvSpPr>
              <p:cNvPr id="3614795" name="Rectangle 75"/>
              <p:cNvSpPr>
                <a:spLocks noChangeArrowheads="1"/>
              </p:cNvSpPr>
              <p:nvPr/>
            </p:nvSpPr>
            <p:spPr bwMode="auto">
              <a:xfrm>
                <a:off x="992" y="295"/>
                <a:ext cx="332" cy="752"/>
              </a:xfrm>
              <a:prstGeom prst="rect">
                <a:avLst/>
              </a:prstGeom>
              <a:solidFill>
                <a:srgbClr val="A3A6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6" name="Freeform 76"/>
              <p:cNvSpPr>
                <a:spLocks/>
              </p:cNvSpPr>
              <p:nvPr/>
            </p:nvSpPr>
            <p:spPr bwMode="auto">
              <a:xfrm>
                <a:off x="1324" y="247"/>
                <a:ext cx="86" cy="801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143"/>
                  </a:cxn>
                  <a:cxn ang="0">
                    <a:pos x="0" y="2401"/>
                  </a:cxn>
                  <a:cxn ang="0">
                    <a:pos x="257" y="2257"/>
                  </a:cxn>
                  <a:cxn ang="0">
                    <a:pos x="257" y="0"/>
                  </a:cxn>
                </a:cxnLst>
                <a:rect l="0" t="0" r="r" b="b"/>
                <a:pathLst>
                  <a:path w="257" h="2401">
                    <a:moveTo>
                      <a:pt x="257" y="0"/>
                    </a:moveTo>
                    <a:lnTo>
                      <a:pt x="0" y="143"/>
                    </a:lnTo>
                    <a:lnTo>
                      <a:pt x="0" y="2401"/>
                    </a:lnTo>
                    <a:lnTo>
                      <a:pt x="257" y="2257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A3A6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7" name="Freeform 77"/>
              <p:cNvSpPr>
                <a:spLocks/>
              </p:cNvSpPr>
              <p:nvPr/>
            </p:nvSpPr>
            <p:spPr bwMode="auto">
              <a:xfrm>
                <a:off x="992" y="247"/>
                <a:ext cx="418" cy="48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995" y="144"/>
                  </a:cxn>
                  <a:cxn ang="0">
                    <a:pos x="1252" y="1"/>
                  </a:cxn>
                  <a:cxn ang="0">
                    <a:pos x="259" y="0"/>
                  </a:cxn>
                  <a:cxn ang="0">
                    <a:pos x="0" y="144"/>
                  </a:cxn>
                </a:cxnLst>
                <a:rect l="0" t="0" r="r" b="b"/>
                <a:pathLst>
                  <a:path w="1252" h="144">
                    <a:moveTo>
                      <a:pt x="0" y="144"/>
                    </a:moveTo>
                    <a:lnTo>
                      <a:pt x="995" y="144"/>
                    </a:lnTo>
                    <a:lnTo>
                      <a:pt x="1252" y="1"/>
                    </a:lnTo>
                    <a:lnTo>
                      <a:pt x="259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A3A6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8" name="Rectangle 78"/>
              <p:cNvSpPr>
                <a:spLocks noChangeArrowheads="1"/>
              </p:cNvSpPr>
              <p:nvPr/>
            </p:nvSpPr>
            <p:spPr bwMode="auto">
              <a:xfrm>
                <a:off x="992" y="295"/>
                <a:ext cx="332" cy="752"/>
              </a:xfrm>
              <a:prstGeom prst="rect">
                <a:avLst/>
              </a:prstGeom>
              <a:solidFill>
                <a:srgbClr val="D7D8D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799" name="Freeform 79"/>
              <p:cNvSpPr>
                <a:spLocks/>
              </p:cNvSpPr>
              <p:nvPr/>
            </p:nvSpPr>
            <p:spPr bwMode="auto">
              <a:xfrm>
                <a:off x="1324" y="247"/>
                <a:ext cx="86" cy="801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143"/>
                  </a:cxn>
                  <a:cxn ang="0">
                    <a:pos x="0" y="2401"/>
                  </a:cxn>
                  <a:cxn ang="0">
                    <a:pos x="257" y="2257"/>
                  </a:cxn>
                  <a:cxn ang="0">
                    <a:pos x="257" y="0"/>
                  </a:cxn>
                </a:cxnLst>
                <a:rect l="0" t="0" r="r" b="b"/>
                <a:pathLst>
                  <a:path w="257" h="2401">
                    <a:moveTo>
                      <a:pt x="257" y="0"/>
                    </a:moveTo>
                    <a:lnTo>
                      <a:pt x="0" y="143"/>
                    </a:lnTo>
                    <a:lnTo>
                      <a:pt x="0" y="2401"/>
                    </a:lnTo>
                    <a:lnTo>
                      <a:pt x="257" y="2257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474E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0" name="Freeform 80"/>
              <p:cNvSpPr>
                <a:spLocks/>
              </p:cNvSpPr>
              <p:nvPr/>
            </p:nvSpPr>
            <p:spPr bwMode="auto">
              <a:xfrm>
                <a:off x="992" y="247"/>
                <a:ext cx="418" cy="48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995" y="144"/>
                  </a:cxn>
                  <a:cxn ang="0">
                    <a:pos x="1252" y="1"/>
                  </a:cxn>
                  <a:cxn ang="0">
                    <a:pos x="259" y="0"/>
                  </a:cxn>
                  <a:cxn ang="0">
                    <a:pos x="0" y="144"/>
                  </a:cxn>
                </a:cxnLst>
                <a:rect l="0" t="0" r="r" b="b"/>
                <a:pathLst>
                  <a:path w="1252" h="144">
                    <a:moveTo>
                      <a:pt x="0" y="144"/>
                    </a:moveTo>
                    <a:lnTo>
                      <a:pt x="995" y="144"/>
                    </a:lnTo>
                    <a:lnTo>
                      <a:pt x="1252" y="1"/>
                    </a:lnTo>
                    <a:lnTo>
                      <a:pt x="259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999C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1" name="Rectangle 81"/>
              <p:cNvSpPr>
                <a:spLocks noChangeArrowheads="1"/>
              </p:cNvSpPr>
              <p:nvPr/>
            </p:nvSpPr>
            <p:spPr bwMode="auto">
              <a:xfrm>
                <a:off x="1133" y="379"/>
                <a:ext cx="50" cy="633"/>
              </a:xfrm>
              <a:prstGeom prst="rect">
                <a:avLst/>
              </a:prstGeom>
              <a:solidFill>
                <a:srgbClr val="0085C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2" name="Rectangle 82"/>
              <p:cNvSpPr>
                <a:spLocks noChangeArrowheads="1"/>
              </p:cNvSpPr>
              <p:nvPr/>
            </p:nvSpPr>
            <p:spPr bwMode="auto">
              <a:xfrm>
                <a:off x="1015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3" name="Rectangle 83"/>
              <p:cNvSpPr>
                <a:spLocks noChangeArrowheads="1"/>
              </p:cNvSpPr>
              <p:nvPr/>
            </p:nvSpPr>
            <p:spPr bwMode="auto">
              <a:xfrm>
                <a:off x="1023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4" name="Rectangle 84"/>
              <p:cNvSpPr>
                <a:spLocks noChangeArrowheads="1"/>
              </p:cNvSpPr>
              <p:nvPr/>
            </p:nvSpPr>
            <p:spPr bwMode="auto">
              <a:xfrm>
                <a:off x="1056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5" name="Rectangle 85"/>
              <p:cNvSpPr>
                <a:spLocks noChangeArrowheads="1"/>
              </p:cNvSpPr>
              <p:nvPr/>
            </p:nvSpPr>
            <p:spPr bwMode="auto">
              <a:xfrm>
                <a:off x="1064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6" name="Rectangle 86"/>
              <p:cNvSpPr>
                <a:spLocks noChangeArrowheads="1"/>
              </p:cNvSpPr>
              <p:nvPr/>
            </p:nvSpPr>
            <p:spPr bwMode="auto">
              <a:xfrm>
                <a:off x="1098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7" name="Rectangle 87"/>
              <p:cNvSpPr>
                <a:spLocks noChangeArrowheads="1"/>
              </p:cNvSpPr>
              <p:nvPr/>
            </p:nvSpPr>
            <p:spPr bwMode="auto">
              <a:xfrm>
                <a:off x="1106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8" name="Rectangle 88"/>
              <p:cNvSpPr>
                <a:spLocks noChangeArrowheads="1"/>
              </p:cNvSpPr>
              <p:nvPr/>
            </p:nvSpPr>
            <p:spPr bwMode="auto">
              <a:xfrm>
                <a:off x="1206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09" name="Rectangle 89"/>
              <p:cNvSpPr>
                <a:spLocks noChangeArrowheads="1"/>
              </p:cNvSpPr>
              <p:nvPr/>
            </p:nvSpPr>
            <p:spPr bwMode="auto">
              <a:xfrm>
                <a:off x="1214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0" name="Rectangle 90"/>
              <p:cNvSpPr>
                <a:spLocks noChangeArrowheads="1"/>
              </p:cNvSpPr>
              <p:nvPr/>
            </p:nvSpPr>
            <p:spPr bwMode="auto">
              <a:xfrm>
                <a:off x="1248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1" name="Rectangle 91"/>
              <p:cNvSpPr>
                <a:spLocks noChangeArrowheads="1"/>
              </p:cNvSpPr>
              <p:nvPr/>
            </p:nvSpPr>
            <p:spPr bwMode="auto">
              <a:xfrm>
                <a:off x="1256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2" name="Rectangle 92"/>
              <p:cNvSpPr>
                <a:spLocks noChangeArrowheads="1"/>
              </p:cNvSpPr>
              <p:nvPr/>
            </p:nvSpPr>
            <p:spPr bwMode="auto">
              <a:xfrm>
                <a:off x="1290" y="383"/>
                <a:ext cx="8" cy="627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3" name="Rectangle 93"/>
              <p:cNvSpPr>
                <a:spLocks noChangeArrowheads="1"/>
              </p:cNvSpPr>
              <p:nvPr/>
            </p:nvSpPr>
            <p:spPr bwMode="auto">
              <a:xfrm>
                <a:off x="1298" y="384"/>
                <a:ext cx="5" cy="626"/>
              </a:xfrm>
              <a:prstGeom prst="rect">
                <a:avLst/>
              </a:prstGeom>
              <a:solidFill>
                <a:srgbClr val="BCBF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4" name="Rectangle 94"/>
              <p:cNvSpPr>
                <a:spLocks noChangeArrowheads="1"/>
              </p:cNvSpPr>
              <p:nvPr/>
            </p:nvSpPr>
            <p:spPr bwMode="auto">
              <a:xfrm>
                <a:off x="992" y="1017"/>
                <a:ext cx="332" cy="4"/>
              </a:xfrm>
              <a:prstGeom prst="rect">
                <a:avLst/>
              </a:prstGeom>
              <a:solidFill>
                <a:srgbClr val="A3A6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5" name="Rectangle 95"/>
              <p:cNvSpPr>
                <a:spLocks noChangeArrowheads="1"/>
              </p:cNvSpPr>
              <p:nvPr/>
            </p:nvSpPr>
            <p:spPr bwMode="auto">
              <a:xfrm>
                <a:off x="992" y="374"/>
                <a:ext cx="332" cy="5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6" name="Rectangle 96"/>
              <p:cNvSpPr>
                <a:spLocks noChangeArrowheads="1"/>
              </p:cNvSpPr>
              <p:nvPr/>
            </p:nvSpPr>
            <p:spPr bwMode="auto">
              <a:xfrm>
                <a:off x="992" y="1003"/>
                <a:ext cx="332" cy="14"/>
              </a:xfrm>
              <a:prstGeom prst="rect">
                <a:avLst/>
              </a:prstGeom>
              <a:solidFill>
                <a:srgbClr val="7B80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7" name="Rectangle 97"/>
              <p:cNvSpPr>
                <a:spLocks noChangeArrowheads="1"/>
              </p:cNvSpPr>
              <p:nvPr/>
            </p:nvSpPr>
            <p:spPr bwMode="auto">
              <a:xfrm>
                <a:off x="992" y="379"/>
                <a:ext cx="332" cy="14"/>
              </a:xfrm>
              <a:prstGeom prst="rect">
                <a:avLst/>
              </a:prstGeom>
              <a:solidFill>
                <a:srgbClr val="0085C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8" name="Freeform 98"/>
              <p:cNvSpPr>
                <a:spLocks/>
              </p:cNvSpPr>
              <p:nvPr/>
            </p:nvSpPr>
            <p:spPr bwMode="auto">
              <a:xfrm>
                <a:off x="1134" y="665"/>
                <a:ext cx="48" cy="49"/>
              </a:xfrm>
              <a:custGeom>
                <a:avLst/>
                <a:gdLst/>
                <a:ahLst/>
                <a:cxnLst>
                  <a:cxn ang="0">
                    <a:pos x="80" y="145"/>
                  </a:cxn>
                  <a:cxn ang="0">
                    <a:pos x="94" y="142"/>
                  </a:cxn>
                  <a:cxn ang="0">
                    <a:pos x="107" y="136"/>
                  </a:cxn>
                  <a:cxn ang="0">
                    <a:pos x="119" y="128"/>
                  </a:cxn>
                  <a:cxn ang="0">
                    <a:pos x="129" y="118"/>
                  </a:cxn>
                  <a:cxn ang="0">
                    <a:pos x="136" y="108"/>
                  </a:cxn>
                  <a:cxn ang="0">
                    <a:pos x="142" y="95"/>
                  </a:cxn>
                  <a:cxn ang="0">
                    <a:pos x="145" y="80"/>
                  </a:cxn>
                  <a:cxn ang="0">
                    <a:pos x="145" y="65"/>
                  </a:cxn>
                  <a:cxn ang="0">
                    <a:pos x="142" y="51"/>
                  </a:cxn>
                  <a:cxn ang="0">
                    <a:pos x="136" y="38"/>
                  </a:cxn>
                  <a:cxn ang="0">
                    <a:pos x="129" y="26"/>
                  </a:cxn>
                  <a:cxn ang="0">
                    <a:pos x="119" y="16"/>
                  </a:cxn>
                  <a:cxn ang="0">
                    <a:pos x="107" y="9"/>
                  </a:cxn>
                  <a:cxn ang="0">
                    <a:pos x="94" y="3"/>
                  </a:cxn>
                  <a:cxn ang="0">
                    <a:pos x="80" y="0"/>
                  </a:cxn>
                  <a:cxn ang="0">
                    <a:pos x="65" y="0"/>
                  </a:cxn>
                  <a:cxn ang="0">
                    <a:pos x="50" y="3"/>
                  </a:cxn>
                  <a:cxn ang="0">
                    <a:pos x="38" y="9"/>
                  </a:cxn>
                  <a:cxn ang="0">
                    <a:pos x="26" y="16"/>
                  </a:cxn>
                  <a:cxn ang="0">
                    <a:pos x="16" y="26"/>
                  </a:cxn>
                  <a:cxn ang="0">
                    <a:pos x="9" y="38"/>
                  </a:cxn>
                  <a:cxn ang="0">
                    <a:pos x="3" y="51"/>
                  </a:cxn>
                  <a:cxn ang="0">
                    <a:pos x="0" y="65"/>
                  </a:cxn>
                  <a:cxn ang="0">
                    <a:pos x="0" y="80"/>
                  </a:cxn>
                  <a:cxn ang="0">
                    <a:pos x="3" y="95"/>
                  </a:cxn>
                  <a:cxn ang="0">
                    <a:pos x="9" y="108"/>
                  </a:cxn>
                  <a:cxn ang="0">
                    <a:pos x="16" y="118"/>
                  </a:cxn>
                  <a:cxn ang="0">
                    <a:pos x="26" y="128"/>
                  </a:cxn>
                  <a:cxn ang="0">
                    <a:pos x="38" y="136"/>
                  </a:cxn>
                  <a:cxn ang="0">
                    <a:pos x="50" y="142"/>
                  </a:cxn>
                  <a:cxn ang="0">
                    <a:pos x="65" y="145"/>
                  </a:cxn>
                </a:cxnLst>
                <a:rect l="0" t="0" r="r" b="b"/>
                <a:pathLst>
                  <a:path w="145" h="146">
                    <a:moveTo>
                      <a:pt x="72" y="146"/>
                    </a:moveTo>
                    <a:lnTo>
                      <a:pt x="80" y="145"/>
                    </a:lnTo>
                    <a:lnTo>
                      <a:pt x="87" y="143"/>
                    </a:lnTo>
                    <a:lnTo>
                      <a:pt x="94" y="142"/>
                    </a:lnTo>
                    <a:lnTo>
                      <a:pt x="100" y="139"/>
                    </a:lnTo>
                    <a:lnTo>
                      <a:pt x="107" y="136"/>
                    </a:lnTo>
                    <a:lnTo>
                      <a:pt x="113" y="133"/>
                    </a:lnTo>
                    <a:lnTo>
                      <a:pt x="119" y="128"/>
                    </a:lnTo>
                    <a:lnTo>
                      <a:pt x="124" y="124"/>
                    </a:lnTo>
                    <a:lnTo>
                      <a:pt x="129" y="118"/>
                    </a:lnTo>
                    <a:lnTo>
                      <a:pt x="133" y="113"/>
                    </a:lnTo>
                    <a:lnTo>
                      <a:pt x="136" y="108"/>
                    </a:lnTo>
                    <a:lnTo>
                      <a:pt x="139" y="101"/>
                    </a:lnTo>
                    <a:lnTo>
                      <a:pt x="142" y="95"/>
                    </a:lnTo>
                    <a:lnTo>
                      <a:pt x="144" y="87"/>
                    </a:lnTo>
                    <a:lnTo>
                      <a:pt x="145" y="80"/>
                    </a:lnTo>
                    <a:lnTo>
                      <a:pt x="145" y="73"/>
                    </a:lnTo>
                    <a:lnTo>
                      <a:pt x="145" y="65"/>
                    </a:lnTo>
                    <a:lnTo>
                      <a:pt x="144" y="58"/>
                    </a:lnTo>
                    <a:lnTo>
                      <a:pt x="142" y="51"/>
                    </a:lnTo>
                    <a:lnTo>
                      <a:pt x="139" y="44"/>
                    </a:lnTo>
                    <a:lnTo>
                      <a:pt x="136" y="38"/>
                    </a:lnTo>
                    <a:lnTo>
                      <a:pt x="133" y="31"/>
                    </a:lnTo>
                    <a:lnTo>
                      <a:pt x="129" y="26"/>
                    </a:lnTo>
                    <a:lnTo>
                      <a:pt x="124" y="21"/>
                    </a:lnTo>
                    <a:lnTo>
                      <a:pt x="119" y="16"/>
                    </a:lnTo>
                    <a:lnTo>
                      <a:pt x="113" y="12"/>
                    </a:lnTo>
                    <a:lnTo>
                      <a:pt x="107" y="9"/>
                    </a:lnTo>
                    <a:lnTo>
                      <a:pt x="100" y="5"/>
                    </a:lnTo>
                    <a:lnTo>
                      <a:pt x="94" y="3"/>
                    </a:lnTo>
                    <a:lnTo>
                      <a:pt x="87" y="1"/>
                    </a:lnTo>
                    <a:lnTo>
                      <a:pt x="80" y="0"/>
                    </a:lnTo>
                    <a:lnTo>
                      <a:pt x="72" y="0"/>
                    </a:lnTo>
                    <a:lnTo>
                      <a:pt x="65" y="0"/>
                    </a:lnTo>
                    <a:lnTo>
                      <a:pt x="58" y="1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8" y="9"/>
                    </a:lnTo>
                    <a:lnTo>
                      <a:pt x="32" y="12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6" y="26"/>
                    </a:lnTo>
                    <a:lnTo>
                      <a:pt x="12" y="31"/>
                    </a:lnTo>
                    <a:lnTo>
                      <a:pt x="9" y="38"/>
                    </a:lnTo>
                    <a:lnTo>
                      <a:pt x="6" y="44"/>
                    </a:lnTo>
                    <a:lnTo>
                      <a:pt x="3" y="51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95"/>
                    </a:lnTo>
                    <a:lnTo>
                      <a:pt x="6" y="101"/>
                    </a:lnTo>
                    <a:lnTo>
                      <a:pt x="9" y="108"/>
                    </a:lnTo>
                    <a:lnTo>
                      <a:pt x="12" y="113"/>
                    </a:lnTo>
                    <a:lnTo>
                      <a:pt x="16" y="118"/>
                    </a:lnTo>
                    <a:lnTo>
                      <a:pt x="21" y="124"/>
                    </a:lnTo>
                    <a:lnTo>
                      <a:pt x="26" y="128"/>
                    </a:lnTo>
                    <a:lnTo>
                      <a:pt x="32" y="133"/>
                    </a:lnTo>
                    <a:lnTo>
                      <a:pt x="38" y="136"/>
                    </a:lnTo>
                    <a:lnTo>
                      <a:pt x="44" y="139"/>
                    </a:lnTo>
                    <a:lnTo>
                      <a:pt x="50" y="142"/>
                    </a:lnTo>
                    <a:lnTo>
                      <a:pt x="58" y="143"/>
                    </a:lnTo>
                    <a:lnTo>
                      <a:pt x="65" y="145"/>
                    </a:lnTo>
                    <a:lnTo>
                      <a:pt x="72" y="146"/>
                    </a:lnTo>
                    <a:close/>
                  </a:path>
                </a:pathLst>
              </a:custGeom>
              <a:solidFill>
                <a:srgbClr val="AEB4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19" name="Freeform 99"/>
              <p:cNvSpPr>
                <a:spLocks noEditPoints="1"/>
              </p:cNvSpPr>
              <p:nvPr/>
            </p:nvSpPr>
            <p:spPr bwMode="auto">
              <a:xfrm>
                <a:off x="1134" y="665"/>
                <a:ext cx="48" cy="49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81" y="0"/>
                  </a:cxn>
                  <a:cxn ang="0">
                    <a:pos x="88" y="1"/>
                  </a:cxn>
                  <a:cxn ang="0">
                    <a:pos x="95" y="3"/>
                  </a:cxn>
                  <a:cxn ang="0">
                    <a:pos x="101" y="5"/>
                  </a:cxn>
                  <a:cxn ang="0">
                    <a:pos x="108" y="9"/>
                  </a:cxn>
                  <a:cxn ang="0">
                    <a:pos x="114" y="12"/>
                  </a:cxn>
                  <a:cxn ang="0">
                    <a:pos x="120" y="16"/>
                  </a:cxn>
                  <a:cxn ang="0">
                    <a:pos x="125" y="21"/>
                  </a:cxn>
                  <a:cxn ang="0">
                    <a:pos x="130" y="26"/>
                  </a:cxn>
                  <a:cxn ang="0">
                    <a:pos x="134" y="31"/>
                  </a:cxn>
                  <a:cxn ang="0">
                    <a:pos x="137" y="38"/>
                  </a:cxn>
                  <a:cxn ang="0">
                    <a:pos x="140" y="44"/>
                  </a:cxn>
                  <a:cxn ang="0">
                    <a:pos x="143" y="51"/>
                  </a:cxn>
                  <a:cxn ang="0">
                    <a:pos x="145" y="58"/>
                  </a:cxn>
                  <a:cxn ang="0">
                    <a:pos x="146" y="65"/>
                  </a:cxn>
                  <a:cxn ang="0">
                    <a:pos x="146" y="73"/>
                  </a:cxn>
                  <a:cxn ang="0">
                    <a:pos x="146" y="80"/>
                  </a:cxn>
                  <a:cxn ang="0">
                    <a:pos x="145" y="87"/>
                  </a:cxn>
                  <a:cxn ang="0">
                    <a:pos x="143" y="95"/>
                  </a:cxn>
                  <a:cxn ang="0">
                    <a:pos x="140" y="101"/>
                  </a:cxn>
                  <a:cxn ang="0">
                    <a:pos x="137" y="108"/>
                  </a:cxn>
                  <a:cxn ang="0">
                    <a:pos x="134" y="113"/>
                  </a:cxn>
                  <a:cxn ang="0">
                    <a:pos x="130" y="118"/>
                  </a:cxn>
                  <a:cxn ang="0">
                    <a:pos x="125" y="124"/>
                  </a:cxn>
                  <a:cxn ang="0">
                    <a:pos x="120" y="128"/>
                  </a:cxn>
                  <a:cxn ang="0">
                    <a:pos x="114" y="133"/>
                  </a:cxn>
                  <a:cxn ang="0">
                    <a:pos x="108" y="136"/>
                  </a:cxn>
                  <a:cxn ang="0">
                    <a:pos x="101" y="139"/>
                  </a:cxn>
                  <a:cxn ang="0">
                    <a:pos x="95" y="142"/>
                  </a:cxn>
                  <a:cxn ang="0">
                    <a:pos x="88" y="143"/>
                  </a:cxn>
                  <a:cxn ang="0">
                    <a:pos x="81" y="145"/>
                  </a:cxn>
                  <a:cxn ang="0">
                    <a:pos x="73" y="146"/>
                  </a:cxn>
                  <a:cxn ang="0">
                    <a:pos x="72" y="145"/>
                  </a:cxn>
                  <a:cxn ang="0">
                    <a:pos x="70" y="145"/>
                  </a:cxn>
                  <a:cxn ang="0">
                    <a:pos x="70" y="0"/>
                  </a:cxn>
                  <a:cxn ang="0">
                    <a:pos x="72" y="0"/>
                  </a:cxn>
                  <a:cxn ang="0">
                    <a:pos x="73" y="0"/>
                  </a:cxn>
                  <a:cxn ang="0">
                    <a:pos x="1" y="77"/>
                  </a:cxn>
                  <a:cxn ang="0">
                    <a:pos x="1" y="75"/>
                  </a:cxn>
                  <a:cxn ang="0">
                    <a:pos x="0" y="73"/>
                  </a:cxn>
                  <a:cxn ang="0">
                    <a:pos x="1" y="69"/>
                  </a:cxn>
                  <a:cxn ang="0">
                    <a:pos x="1" y="67"/>
                  </a:cxn>
                  <a:cxn ang="0">
                    <a:pos x="1" y="77"/>
                  </a:cxn>
                </a:cxnLst>
                <a:rect l="0" t="0" r="r" b="b"/>
                <a:pathLst>
                  <a:path w="146" h="146">
                    <a:moveTo>
                      <a:pt x="73" y="0"/>
                    </a:moveTo>
                    <a:lnTo>
                      <a:pt x="81" y="0"/>
                    </a:lnTo>
                    <a:lnTo>
                      <a:pt x="88" y="1"/>
                    </a:lnTo>
                    <a:lnTo>
                      <a:pt x="95" y="3"/>
                    </a:lnTo>
                    <a:lnTo>
                      <a:pt x="101" y="5"/>
                    </a:lnTo>
                    <a:lnTo>
                      <a:pt x="108" y="9"/>
                    </a:lnTo>
                    <a:lnTo>
                      <a:pt x="114" y="12"/>
                    </a:lnTo>
                    <a:lnTo>
                      <a:pt x="120" y="16"/>
                    </a:lnTo>
                    <a:lnTo>
                      <a:pt x="125" y="21"/>
                    </a:lnTo>
                    <a:lnTo>
                      <a:pt x="130" y="26"/>
                    </a:lnTo>
                    <a:lnTo>
                      <a:pt x="134" y="31"/>
                    </a:lnTo>
                    <a:lnTo>
                      <a:pt x="137" y="38"/>
                    </a:lnTo>
                    <a:lnTo>
                      <a:pt x="140" y="44"/>
                    </a:lnTo>
                    <a:lnTo>
                      <a:pt x="143" y="51"/>
                    </a:lnTo>
                    <a:lnTo>
                      <a:pt x="145" y="58"/>
                    </a:lnTo>
                    <a:lnTo>
                      <a:pt x="146" y="65"/>
                    </a:lnTo>
                    <a:lnTo>
                      <a:pt x="146" y="73"/>
                    </a:lnTo>
                    <a:lnTo>
                      <a:pt x="146" y="80"/>
                    </a:lnTo>
                    <a:lnTo>
                      <a:pt x="145" y="87"/>
                    </a:lnTo>
                    <a:lnTo>
                      <a:pt x="143" y="95"/>
                    </a:lnTo>
                    <a:lnTo>
                      <a:pt x="140" y="101"/>
                    </a:lnTo>
                    <a:lnTo>
                      <a:pt x="137" y="108"/>
                    </a:lnTo>
                    <a:lnTo>
                      <a:pt x="134" y="113"/>
                    </a:lnTo>
                    <a:lnTo>
                      <a:pt x="130" y="118"/>
                    </a:lnTo>
                    <a:lnTo>
                      <a:pt x="125" y="124"/>
                    </a:lnTo>
                    <a:lnTo>
                      <a:pt x="120" y="128"/>
                    </a:lnTo>
                    <a:lnTo>
                      <a:pt x="114" y="133"/>
                    </a:lnTo>
                    <a:lnTo>
                      <a:pt x="108" y="136"/>
                    </a:lnTo>
                    <a:lnTo>
                      <a:pt x="101" y="139"/>
                    </a:lnTo>
                    <a:lnTo>
                      <a:pt x="95" y="142"/>
                    </a:lnTo>
                    <a:lnTo>
                      <a:pt x="88" y="143"/>
                    </a:lnTo>
                    <a:lnTo>
                      <a:pt x="81" y="145"/>
                    </a:lnTo>
                    <a:lnTo>
                      <a:pt x="73" y="146"/>
                    </a:lnTo>
                    <a:lnTo>
                      <a:pt x="72" y="145"/>
                    </a:lnTo>
                    <a:lnTo>
                      <a:pt x="70" y="145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close/>
                    <a:moveTo>
                      <a:pt x="1" y="77"/>
                    </a:moveTo>
                    <a:lnTo>
                      <a:pt x="1" y="75"/>
                    </a:lnTo>
                    <a:lnTo>
                      <a:pt x="0" y="73"/>
                    </a:lnTo>
                    <a:lnTo>
                      <a:pt x="1" y="69"/>
                    </a:lnTo>
                    <a:lnTo>
                      <a:pt x="1" y="67"/>
                    </a:lnTo>
                    <a:lnTo>
                      <a:pt x="1" y="77"/>
                    </a:lnTo>
                    <a:close/>
                  </a:path>
                </a:pathLst>
              </a:custGeom>
              <a:solidFill>
                <a:srgbClr val="AEB4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20" name="Freeform 100"/>
              <p:cNvSpPr>
                <a:spLocks/>
              </p:cNvSpPr>
              <p:nvPr/>
            </p:nvSpPr>
            <p:spPr bwMode="auto">
              <a:xfrm>
                <a:off x="1134" y="665"/>
                <a:ext cx="46" cy="47"/>
              </a:xfrm>
              <a:custGeom>
                <a:avLst/>
                <a:gdLst/>
                <a:ahLst/>
                <a:cxnLst>
                  <a:cxn ang="0">
                    <a:pos x="77" y="139"/>
                  </a:cxn>
                  <a:cxn ang="0">
                    <a:pos x="91" y="136"/>
                  </a:cxn>
                  <a:cxn ang="0">
                    <a:pos x="103" y="130"/>
                  </a:cxn>
                  <a:cxn ang="0">
                    <a:pos x="114" y="124"/>
                  </a:cxn>
                  <a:cxn ang="0">
                    <a:pos x="124" y="114"/>
                  </a:cxn>
                  <a:cxn ang="0">
                    <a:pos x="132" y="103"/>
                  </a:cxn>
                  <a:cxn ang="0">
                    <a:pos x="137" y="90"/>
                  </a:cxn>
                  <a:cxn ang="0">
                    <a:pos x="140" y="77"/>
                  </a:cxn>
                  <a:cxn ang="0">
                    <a:pos x="140" y="63"/>
                  </a:cxn>
                  <a:cxn ang="0">
                    <a:pos x="137" y="49"/>
                  </a:cxn>
                  <a:cxn ang="0">
                    <a:pos x="132" y="37"/>
                  </a:cxn>
                  <a:cxn ang="0">
                    <a:pos x="124" y="25"/>
                  </a:cxn>
                  <a:cxn ang="0">
                    <a:pos x="114" y="16"/>
                  </a:cxn>
                  <a:cxn ang="0">
                    <a:pos x="103" y="9"/>
                  </a:cxn>
                  <a:cxn ang="0">
                    <a:pos x="91" y="3"/>
                  </a:cxn>
                  <a:cxn ang="0">
                    <a:pos x="77" y="0"/>
                  </a:cxn>
                  <a:cxn ang="0">
                    <a:pos x="63" y="0"/>
                  </a:cxn>
                  <a:cxn ang="0">
                    <a:pos x="50" y="3"/>
                  </a:cxn>
                  <a:cxn ang="0">
                    <a:pos x="37" y="9"/>
                  </a:cxn>
                  <a:cxn ang="0">
                    <a:pos x="26" y="16"/>
                  </a:cxn>
                  <a:cxn ang="0">
                    <a:pos x="16" y="25"/>
                  </a:cxn>
                  <a:cxn ang="0">
                    <a:pos x="9" y="37"/>
                  </a:cxn>
                  <a:cxn ang="0">
                    <a:pos x="3" y="49"/>
                  </a:cxn>
                  <a:cxn ang="0">
                    <a:pos x="1" y="63"/>
                  </a:cxn>
                  <a:cxn ang="0">
                    <a:pos x="1" y="77"/>
                  </a:cxn>
                  <a:cxn ang="0">
                    <a:pos x="3" y="90"/>
                  </a:cxn>
                  <a:cxn ang="0">
                    <a:pos x="9" y="103"/>
                  </a:cxn>
                  <a:cxn ang="0">
                    <a:pos x="16" y="114"/>
                  </a:cxn>
                  <a:cxn ang="0">
                    <a:pos x="26" y="124"/>
                  </a:cxn>
                  <a:cxn ang="0">
                    <a:pos x="37" y="130"/>
                  </a:cxn>
                  <a:cxn ang="0">
                    <a:pos x="50" y="136"/>
                  </a:cxn>
                  <a:cxn ang="0">
                    <a:pos x="63" y="139"/>
                  </a:cxn>
                </a:cxnLst>
                <a:rect l="0" t="0" r="r" b="b"/>
                <a:pathLst>
                  <a:path w="140" h="139">
                    <a:moveTo>
                      <a:pt x="71" y="139"/>
                    </a:moveTo>
                    <a:lnTo>
                      <a:pt x="77" y="139"/>
                    </a:lnTo>
                    <a:lnTo>
                      <a:pt x="85" y="138"/>
                    </a:lnTo>
                    <a:lnTo>
                      <a:pt x="91" y="136"/>
                    </a:lnTo>
                    <a:lnTo>
                      <a:pt x="98" y="134"/>
                    </a:lnTo>
                    <a:lnTo>
                      <a:pt x="103" y="130"/>
                    </a:lnTo>
                    <a:lnTo>
                      <a:pt x="110" y="127"/>
                    </a:lnTo>
                    <a:lnTo>
                      <a:pt x="114" y="124"/>
                    </a:lnTo>
                    <a:lnTo>
                      <a:pt x="120" y="118"/>
                    </a:lnTo>
                    <a:lnTo>
                      <a:pt x="124" y="114"/>
                    </a:lnTo>
                    <a:lnTo>
                      <a:pt x="128" y="109"/>
                    </a:lnTo>
                    <a:lnTo>
                      <a:pt x="132" y="103"/>
                    </a:lnTo>
                    <a:lnTo>
                      <a:pt x="135" y="97"/>
                    </a:lnTo>
                    <a:lnTo>
                      <a:pt x="137" y="90"/>
                    </a:lnTo>
                    <a:lnTo>
                      <a:pt x="139" y="84"/>
                    </a:lnTo>
                    <a:lnTo>
                      <a:pt x="140" y="77"/>
                    </a:lnTo>
                    <a:lnTo>
                      <a:pt x="140" y="69"/>
                    </a:lnTo>
                    <a:lnTo>
                      <a:pt x="140" y="63"/>
                    </a:lnTo>
                    <a:lnTo>
                      <a:pt x="139" y="55"/>
                    </a:lnTo>
                    <a:lnTo>
                      <a:pt x="137" y="49"/>
                    </a:lnTo>
                    <a:lnTo>
                      <a:pt x="135" y="42"/>
                    </a:lnTo>
                    <a:lnTo>
                      <a:pt x="132" y="37"/>
                    </a:lnTo>
                    <a:lnTo>
                      <a:pt x="128" y="30"/>
                    </a:lnTo>
                    <a:lnTo>
                      <a:pt x="124" y="25"/>
                    </a:lnTo>
                    <a:lnTo>
                      <a:pt x="120" y="21"/>
                    </a:lnTo>
                    <a:lnTo>
                      <a:pt x="114" y="16"/>
                    </a:lnTo>
                    <a:lnTo>
                      <a:pt x="110" y="12"/>
                    </a:lnTo>
                    <a:lnTo>
                      <a:pt x="103" y="9"/>
                    </a:lnTo>
                    <a:lnTo>
                      <a:pt x="98" y="5"/>
                    </a:lnTo>
                    <a:lnTo>
                      <a:pt x="91" y="3"/>
                    </a:lnTo>
                    <a:lnTo>
                      <a:pt x="85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7" y="1"/>
                    </a:lnTo>
                    <a:lnTo>
                      <a:pt x="50" y="3"/>
                    </a:lnTo>
                    <a:lnTo>
                      <a:pt x="44" y="5"/>
                    </a:lnTo>
                    <a:lnTo>
                      <a:pt x="37" y="9"/>
                    </a:lnTo>
                    <a:lnTo>
                      <a:pt x="32" y="12"/>
                    </a:lnTo>
                    <a:lnTo>
                      <a:pt x="26" y="16"/>
                    </a:lnTo>
                    <a:lnTo>
                      <a:pt x="21" y="21"/>
                    </a:lnTo>
                    <a:lnTo>
                      <a:pt x="16" y="25"/>
                    </a:lnTo>
                    <a:lnTo>
                      <a:pt x="12" y="30"/>
                    </a:lnTo>
                    <a:lnTo>
                      <a:pt x="9" y="37"/>
                    </a:lnTo>
                    <a:lnTo>
                      <a:pt x="7" y="42"/>
                    </a:lnTo>
                    <a:lnTo>
                      <a:pt x="3" y="49"/>
                    </a:lnTo>
                    <a:lnTo>
                      <a:pt x="2" y="55"/>
                    </a:lnTo>
                    <a:lnTo>
                      <a:pt x="1" y="63"/>
                    </a:lnTo>
                    <a:lnTo>
                      <a:pt x="0" y="69"/>
                    </a:lnTo>
                    <a:lnTo>
                      <a:pt x="1" y="77"/>
                    </a:lnTo>
                    <a:lnTo>
                      <a:pt x="2" y="84"/>
                    </a:lnTo>
                    <a:lnTo>
                      <a:pt x="3" y="90"/>
                    </a:lnTo>
                    <a:lnTo>
                      <a:pt x="7" y="97"/>
                    </a:lnTo>
                    <a:lnTo>
                      <a:pt x="9" y="103"/>
                    </a:lnTo>
                    <a:lnTo>
                      <a:pt x="12" y="109"/>
                    </a:lnTo>
                    <a:lnTo>
                      <a:pt x="16" y="114"/>
                    </a:lnTo>
                    <a:lnTo>
                      <a:pt x="21" y="118"/>
                    </a:lnTo>
                    <a:lnTo>
                      <a:pt x="26" y="124"/>
                    </a:lnTo>
                    <a:lnTo>
                      <a:pt x="32" y="127"/>
                    </a:lnTo>
                    <a:lnTo>
                      <a:pt x="37" y="130"/>
                    </a:lnTo>
                    <a:lnTo>
                      <a:pt x="44" y="134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3" y="139"/>
                    </a:lnTo>
                    <a:lnTo>
                      <a:pt x="71" y="139"/>
                    </a:lnTo>
                    <a:close/>
                  </a:path>
                </a:pathLst>
              </a:custGeom>
              <a:solidFill>
                <a:srgbClr val="9395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4821" name="Freeform 101"/>
              <p:cNvSpPr>
                <a:spLocks/>
              </p:cNvSpPr>
              <p:nvPr/>
            </p:nvSpPr>
            <p:spPr bwMode="auto">
              <a:xfrm>
                <a:off x="1156" y="665"/>
                <a:ext cx="24" cy="4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7" y="1"/>
                  </a:cxn>
                  <a:cxn ang="0">
                    <a:pos x="23" y="3"/>
                  </a:cxn>
                  <a:cxn ang="0">
                    <a:pos x="30" y="5"/>
                  </a:cxn>
                  <a:cxn ang="0">
                    <a:pos x="35" y="9"/>
                  </a:cxn>
                  <a:cxn ang="0">
                    <a:pos x="41" y="12"/>
                  </a:cxn>
                  <a:cxn ang="0">
                    <a:pos x="46" y="16"/>
                  </a:cxn>
                  <a:cxn ang="0">
                    <a:pos x="52" y="21"/>
                  </a:cxn>
                  <a:cxn ang="0">
                    <a:pos x="56" y="25"/>
                  </a:cxn>
                  <a:cxn ang="0">
                    <a:pos x="60" y="30"/>
                  </a:cxn>
                  <a:cxn ang="0">
                    <a:pos x="64" y="37"/>
                  </a:cxn>
                  <a:cxn ang="0">
                    <a:pos x="67" y="42"/>
                  </a:cxn>
                  <a:cxn ang="0">
                    <a:pos x="69" y="49"/>
                  </a:cxn>
                  <a:cxn ang="0">
                    <a:pos x="71" y="55"/>
                  </a:cxn>
                  <a:cxn ang="0">
                    <a:pos x="72" y="63"/>
                  </a:cxn>
                  <a:cxn ang="0">
                    <a:pos x="72" y="69"/>
                  </a:cxn>
                  <a:cxn ang="0">
                    <a:pos x="72" y="77"/>
                  </a:cxn>
                  <a:cxn ang="0">
                    <a:pos x="71" y="84"/>
                  </a:cxn>
                  <a:cxn ang="0">
                    <a:pos x="69" y="90"/>
                  </a:cxn>
                  <a:cxn ang="0">
                    <a:pos x="67" y="97"/>
                  </a:cxn>
                  <a:cxn ang="0">
                    <a:pos x="64" y="103"/>
                  </a:cxn>
                  <a:cxn ang="0">
                    <a:pos x="60" y="109"/>
                  </a:cxn>
                  <a:cxn ang="0">
                    <a:pos x="56" y="114"/>
                  </a:cxn>
                  <a:cxn ang="0">
                    <a:pos x="52" y="118"/>
                  </a:cxn>
                  <a:cxn ang="0">
                    <a:pos x="46" y="124"/>
                  </a:cxn>
                  <a:cxn ang="0">
                    <a:pos x="41" y="127"/>
                  </a:cxn>
                  <a:cxn ang="0">
                    <a:pos x="35" y="130"/>
                  </a:cxn>
                  <a:cxn ang="0">
                    <a:pos x="30" y="134"/>
                  </a:cxn>
                  <a:cxn ang="0">
                    <a:pos x="23" y="136"/>
                  </a:cxn>
                  <a:cxn ang="0">
                    <a:pos x="17" y="138"/>
                  </a:cxn>
                  <a:cxn ang="0">
                    <a:pos x="9" y="139"/>
                  </a:cxn>
                  <a:cxn ang="0">
                    <a:pos x="3" y="139"/>
                  </a:cxn>
                  <a:cxn ang="0">
                    <a:pos x="1" y="139"/>
                  </a:cxn>
                  <a:cxn ang="0">
                    <a:pos x="0" y="139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72" h="139">
                    <a:moveTo>
                      <a:pt x="3" y="0"/>
                    </a:moveTo>
                    <a:lnTo>
                      <a:pt x="9" y="0"/>
                    </a:lnTo>
                    <a:lnTo>
                      <a:pt x="17" y="1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5" y="9"/>
                    </a:lnTo>
                    <a:lnTo>
                      <a:pt x="41" y="12"/>
                    </a:lnTo>
                    <a:lnTo>
                      <a:pt x="46" y="16"/>
                    </a:lnTo>
                    <a:lnTo>
                      <a:pt x="52" y="21"/>
                    </a:lnTo>
                    <a:lnTo>
                      <a:pt x="56" y="25"/>
                    </a:lnTo>
                    <a:lnTo>
                      <a:pt x="60" y="30"/>
                    </a:lnTo>
                    <a:lnTo>
                      <a:pt x="64" y="37"/>
                    </a:lnTo>
                    <a:lnTo>
                      <a:pt x="67" y="42"/>
                    </a:lnTo>
                    <a:lnTo>
                      <a:pt x="69" y="49"/>
                    </a:lnTo>
                    <a:lnTo>
                      <a:pt x="71" y="55"/>
                    </a:lnTo>
                    <a:lnTo>
                      <a:pt x="72" y="63"/>
                    </a:lnTo>
                    <a:lnTo>
                      <a:pt x="72" y="69"/>
                    </a:lnTo>
                    <a:lnTo>
                      <a:pt x="72" y="77"/>
                    </a:lnTo>
                    <a:lnTo>
                      <a:pt x="71" y="84"/>
                    </a:lnTo>
                    <a:lnTo>
                      <a:pt x="69" y="90"/>
                    </a:lnTo>
                    <a:lnTo>
                      <a:pt x="67" y="97"/>
                    </a:lnTo>
                    <a:lnTo>
                      <a:pt x="64" y="103"/>
                    </a:lnTo>
                    <a:lnTo>
                      <a:pt x="60" y="109"/>
                    </a:lnTo>
                    <a:lnTo>
                      <a:pt x="56" y="114"/>
                    </a:lnTo>
                    <a:lnTo>
                      <a:pt x="52" y="118"/>
                    </a:lnTo>
                    <a:lnTo>
                      <a:pt x="46" y="124"/>
                    </a:lnTo>
                    <a:lnTo>
                      <a:pt x="41" y="127"/>
                    </a:lnTo>
                    <a:lnTo>
                      <a:pt x="35" y="130"/>
                    </a:lnTo>
                    <a:lnTo>
                      <a:pt x="30" y="134"/>
                    </a:lnTo>
                    <a:lnTo>
                      <a:pt x="23" y="136"/>
                    </a:lnTo>
                    <a:lnTo>
                      <a:pt x="17" y="138"/>
                    </a:lnTo>
                    <a:lnTo>
                      <a:pt x="9" y="139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0" y="139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AEC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614822" name="Line 102"/>
            <p:cNvSpPr>
              <a:spLocks noChangeShapeType="1"/>
            </p:cNvSpPr>
            <p:nvPr/>
          </p:nvSpPr>
          <p:spPr bwMode="auto">
            <a:xfrm>
              <a:off x="4765" y="3588"/>
              <a:ext cx="48" cy="111"/>
            </a:xfrm>
            <a:prstGeom prst="line">
              <a:avLst/>
            </a:prstGeom>
            <a:noFill/>
            <a:ln w="9525">
              <a:solidFill>
                <a:srgbClr val="4D4D4D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23" name="Line 103"/>
            <p:cNvSpPr>
              <a:spLocks noChangeShapeType="1"/>
            </p:cNvSpPr>
            <p:nvPr/>
          </p:nvSpPr>
          <p:spPr bwMode="auto">
            <a:xfrm>
              <a:off x="5185" y="3633"/>
              <a:ext cx="72" cy="122"/>
            </a:xfrm>
            <a:prstGeom prst="line">
              <a:avLst/>
            </a:prstGeom>
            <a:noFill/>
            <a:ln w="9525">
              <a:solidFill>
                <a:srgbClr val="4D4D4D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24" name="Text Box 104"/>
            <p:cNvSpPr txBox="1">
              <a:spLocks noChangeArrowheads="1"/>
            </p:cNvSpPr>
            <p:nvPr/>
          </p:nvSpPr>
          <p:spPr bwMode="auto">
            <a:xfrm>
              <a:off x="4023" y="3129"/>
              <a:ext cx="743" cy="3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lIns="91394" tIns="45696" rIns="91394" bIns="45696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kumimoji="0" lang="en-US" altLang="zh-CN" sz="1200" b="1">
                  <a:latin typeface="+mn-lt"/>
                  <a:ea typeface="SimSun" pitchFamily="2" charset="-122"/>
                </a:rPr>
                <a:t>TDM Switches</a:t>
              </a:r>
            </a:p>
          </p:txBody>
        </p:sp>
        <p:sp>
          <p:nvSpPr>
            <p:cNvPr id="3614825" name="Text Box 105"/>
            <p:cNvSpPr txBox="1">
              <a:spLocks noChangeArrowheads="1"/>
            </p:cNvSpPr>
            <p:nvPr/>
          </p:nvSpPr>
          <p:spPr bwMode="auto">
            <a:xfrm>
              <a:off x="5131" y="3356"/>
              <a:ext cx="743" cy="33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 lIns="91394" tIns="45696" rIns="91394" bIns="45696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kumimoji="0" lang="en-US" altLang="zh-CN" sz="1200" b="1">
                  <a:latin typeface="+mn-lt"/>
                  <a:ea typeface="SimSun" pitchFamily="2" charset="-122"/>
                </a:rPr>
                <a:t>TDM Switches</a:t>
              </a:r>
            </a:p>
          </p:txBody>
        </p:sp>
      </p:grpSp>
      <p:sp>
        <p:nvSpPr>
          <p:cNvPr id="3614826" name="Rectangle 106"/>
          <p:cNvSpPr>
            <a:spLocks noGrp="1" noChangeArrowheads="1"/>
          </p:cNvSpPr>
          <p:nvPr>
            <p:ph type="title"/>
          </p:nvPr>
        </p:nvSpPr>
        <p:spPr>
          <a:xfrm>
            <a:off x="1042988" y="188913"/>
            <a:ext cx="7019925" cy="519112"/>
          </a:xfrm>
          <a:noFill/>
          <a:ln/>
        </p:spPr>
        <p:txBody>
          <a:bodyPr lIns="91424" tIns="45712" rIns="91424" bIns="45712" anchor="t">
            <a:spAutoFit/>
          </a:bodyPr>
          <a:lstStyle/>
          <a:p>
            <a:r>
              <a:rPr lang="en-US" altLang="zh-CN" sz="2800" dirty="0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TISPAN NGN </a:t>
            </a:r>
            <a:r>
              <a:rPr lang="en-US" altLang="zh-CN" sz="2800" dirty="0" err="1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Rel</a:t>
            </a:r>
            <a:r>
              <a:rPr lang="en-US" altLang="zh-CN" sz="2800" dirty="0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 1 :</a:t>
            </a:r>
            <a:r>
              <a:rPr lang="pl-PL" altLang="zh-CN" sz="2800" dirty="0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 </a:t>
            </a:r>
            <a:r>
              <a:rPr lang="en-US" altLang="zh-CN" sz="2800" dirty="0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NGN</a:t>
            </a:r>
            <a:r>
              <a:rPr lang="pl-PL" altLang="zh-CN" sz="2800" dirty="0">
                <a:solidFill>
                  <a:schemeClr val="tx1"/>
                </a:solidFill>
                <a:latin typeface="+mn-lt"/>
                <a:ea typeface="SimSun" pitchFamily="2" charset="-122"/>
                <a:cs typeface="Arial" pitchFamily="34" charset="0"/>
              </a:rPr>
              <a:t> na IMS</a:t>
            </a:r>
            <a:endParaRPr lang="en-US" altLang="zh-CN" sz="2800" dirty="0">
              <a:solidFill>
                <a:schemeClr val="tx1"/>
              </a:solidFill>
              <a:latin typeface="+mn-lt"/>
              <a:ea typeface="SimSun" pitchFamily="2" charset="-122"/>
              <a:cs typeface="Arial" pitchFamily="34" charset="0"/>
            </a:endParaRPr>
          </a:p>
        </p:txBody>
      </p:sp>
      <p:sp>
        <p:nvSpPr>
          <p:cNvPr id="3614827" name="Text Box 107"/>
          <p:cNvSpPr txBox="1">
            <a:spLocks noChangeArrowheads="1"/>
          </p:cNvSpPr>
          <p:nvPr/>
        </p:nvSpPr>
        <p:spPr bwMode="auto">
          <a:xfrm>
            <a:off x="5848350" y="5670689"/>
            <a:ext cx="1797050" cy="244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394" tIns="45696" rIns="91394" bIns="45696"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en-US" altLang="zh-CN" sz="1000" b="1">
                <a:latin typeface="+mn-lt"/>
                <a:ea typeface="SimSun" pitchFamily="2" charset="-122"/>
              </a:rPr>
              <a:t>Inter-working with PSTN</a:t>
            </a:r>
          </a:p>
        </p:txBody>
      </p:sp>
      <p:sp>
        <p:nvSpPr>
          <p:cNvPr id="3614828" name="Line 108"/>
          <p:cNvSpPr>
            <a:spLocks noChangeShapeType="1"/>
          </p:cNvSpPr>
          <p:nvPr/>
        </p:nvSpPr>
        <p:spPr bwMode="auto">
          <a:xfrm>
            <a:off x="6299200" y="4159389"/>
            <a:ext cx="122238" cy="515937"/>
          </a:xfrm>
          <a:prstGeom prst="line">
            <a:avLst/>
          </a:prstGeom>
          <a:noFill/>
          <a:ln w="9525">
            <a:solidFill>
              <a:srgbClr val="4D4D4D"/>
            </a:solidFill>
            <a:round/>
            <a:headEnd/>
            <a:tailEnd/>
          </a:ln>
          <a:effectLst/>
        </p:spPr>
        <p:txBody>
          <a:bodyPr anchor="ctr"/>
          <a:lstStyle/>
          <a:p>
            <a:endParaRPr lang="pl-PL">
              <a:latin typeface="+mn-lt"/>
            </a:endParaRPr>
          </a:p>
        </p:txBody>
      </p:sp>
      <p:sp>
        <p:nvSpPr>
          <p:cNvPr id="3614829" name="Line 109"/>
          <p:cNvSpPr>
            <a:spLocks noChangeShapeType="1"/>
          </p:cNvSpPr>
          <p:nvPr/>
        </p:nvSpPr>
        <p:spPr bwMode="auto">
          <a:xfrm>
            <a:off x="6299200" y="4159389"/>
            <a:ext cx="625475" cy="620712"/>
          </a:xfrm>
          <a:prstGeom prst="line">
            <a:avLst/>
          </a:prstGeom>
          <a:noFill/>
          <a:ln w="9525">
            <a:solidFill>
              <a:srgbClr val="4D4D4D"/>
            </a:solidFill>
            <a:round/>
            <a:headEnd/>
            <a:tailEnd/>
          </a:ln>
          <a:effectLst/>
        </p:spPr>
        <p:txBody>
          <a:bodyPr anchor="ctr"/>
          <a:lstStyle/>
          <a:p>
            <a:endParaRPr lang="pl-PL">
              <a:latin typeface="+mn-lt"/>
            </a:endParaRPr>
          </a:p>
        </p:txBody>
      </p:sp>
      <p:grpSp>
        <p:nvGrpSpPr>
          <p:cNvPr id="7" name="Group 110"/>
          <p:cNvGrpSpPr>
            <a:grpSpLocks noChangeAspect="1"/>
          </p:cNvGrpSpPr>
          <p:nvPr/>
        </p:nvGrpSpPr>
        <p:grpSpPr bwMode="auto">
          <a:xfrm>
            <a:off x="6083300" y="3670439"/>
            <a:ext cx="463550" cy="488950"/>
            <a:chOff x="995" y="716"/>
            <a:chExt cx="644" cy="410"/>
          </a:xfrm>
        </p:grpSpPr>
        <p:sp>
          <p:nvSpPr>
            <p:cNvPr id="361483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995" y="716"/>
              <a:ext cx="644" cy="4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2" name="Freeform 112"/>
            <p:cNvSpPr>
              <a:spLocks/>
            </p:cNvSpPr>
            <p:nvPr/>
          </p:nvSpPr>
          <p:spPr bwMode="auto">
            <a:xfrm>
              <a:off x="995" y="716"/>
              <a:ext cx="644" cy="410"/>
            </a:xfrm>
            <a:custGeom>
              <a:avLst/>
              <a:gdLst/>
              <a:ahLst/>
              <a:cxnLst>
                <a:cxn ang="0">
                  <a:pos x="13412" y="1392"/>
                </a:cxn>
                <a:cxn ang="0">
                  <a:pos x="16080" y="0"/>
                </a:cxn>
                <a:cxn ang="0">
                  <a:pos x="16100" y="8850"/>
                </a:cxn>
                <a:cxn ang="0">
                  <a:pos x="13412" y="10250"/>
                </a:cxn>
                <a:cxn ang="0">
                  <a:pos x="0" y="10250"/>
                </a:cxn>
                <a:cxn ang="0">
                  <a:pos x="0" y="1392"/>
                </a:cxn>
                <a:cxn ang="0">
                  <a:pos x="2676" y="19"/>
                </a:cxn>
                <a:cxn ang="0">
                  <a:pos x="16080" y="0"/>
                </a:cxn>
                <a:cxn ang="0">
                  <a:pos x="13412" y="1392"/>
                </a:cxn>
              </a:cxnLst>
              <a:rect l="0" t="0" r="r" b="b"/>
              <a:pathLst>
                <a:path w="16100" h="10250">
                  <a:moveTo>
                    <a:pt x="13412" y="1392"/>
                  </a:moveTo>
                  <a:lnTo>
                    <a:pt x="16080" y="0"/>
                  </a:lnTo>
                  <a:lnTo>
                    <a:pt x="16100" y="8850"/>
                  </a:lnTo>
                  <a:lnTo>
                    <a:pt x="13412" y="10250"/>
                  </a:lnTo>
                  <a:lnTo>
                    <a:pt x="0" y="10250"/>
                  </a:lnTo>
                  <a:lnTo>
                    <a:pt x="0" y="1392"/>
                  </a:lnTo>
                  <a:lnTo>
                    <a:pt x="2676" y="19"/>
                  </a:lnTo>
                  <a:lnTo>
                    <a:pt x="16080" y="0"/>
                  </a:lnTo>
                  <a:lnTo>
                    <a:pt x="13412" y="1392"/>
                  </a:lnTo>
                  <a:close/>
                </a:path>
              </a:pathLst>
            </a:custGeom>
            <a:solidFill>
              <a:srgbClr val="7FA6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3" name="Rectangle 113"/>
            <p:cNvSpPr>
              <a:spLocks noChangeArrowheads="1"/>
            </p:cNvSpPr>
            <p:nvPr/>
          </p:nvSpPr>
          <p:spPr bwMode="auto">
            <a:xfrm>
              <a:off x="995" y="772"/>
              <a:ext cx="536" cy="354"/>
            </a:xfrm>
            <a:prstGeom prst="rect">
              <a:avLst/>
            </a:prstGeom>
            <a:solidFill>
              <a:srgbClr val="7FA6C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4" name="Freeform 114"/>
            <p:cNvSpPr>
              <a:spLocks/>
            </p:cNvSpPr>
            <p:nvPr/>
          </p:nvSpPr>
          <p:spPr bwMode="auto">
            <a:xfrm>
              <a:off x="1531" y="716"/>
              <a:ext cx="108" cy="410"/>
            </a:xfrm>
            <a:custGeom>
              <a:avLst/>
              <a:gdLst/>
              <a:ahLst/>
              <a:cxnLst>
                <a:cxn ang="0">
                  <a:pos x="2668" y="0"/>
                </a:cxn>
                <a:cxn ang="0">
                  <a:pos x="0" y="1392"/>
                </a:cxn>
                <a:cxn ang="0">
                  <a:pos x="0" y="10250"/>
                </a:cxn>
                <a:cxn ang="0">
                  <a:pos x="2688" y="8850"/>
                </a:cxn>
                <a:cxn ang="0">
                  <a:pos x="2668" y="0"/>
                </a:cxn>
              </a:cxnLst>
              <a:rect l="0" t="0" r="r" b="b"/>
              <a:pathLst>
                <a:path w="2688" h="10250">
                  <a:moveTo>
                    <a:pt x="2668" y="0"/>
                  </a:moveTo>
                  <a:lnTo>
                    <a:pt x="0" y="1392"/>
                  </a:lnTo>
                  <a:lnTo>
                    <a:pt x="0" y="10250"/>
                  </a:lnTo>
                  <a:lnTo>
                    <a:pt x="2688" y="8850"/>
                  </a:lnTo>
                  <a:lnTo>
                    <a:pt x="2668" y="0"/>
                  </a:lnTo>
                  <a:close/>
                </a:path>
              </a:pathLst>
            </a:custGeom>
            <a:solidFill>
              <a:srgbClr val="004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5" name="Freeform 115"/>
            <p:cNvSpPr>
              <a:spLocks/>
            </p:cNvSpPr>
            <p:nvPr/>
          </p:nvSpPr>
          <p:spPr bwMode="auto">
            <a:xfrm>
              <a:off x="995" y="716"/>
              <a:ext cx="643" cy="56"/>
            </a:xfrm>
            <a:custGeom>
              <a:avLst/>
              <a:gdLst/>
              <a:ahLst/>
              <a:cxnLst>
                <a:cxn ang="0">
                  <a:pos x="0" y="1392"/>
                </a:cxn>
                <a:cxn ang="0">
                  <a:pos x="13412" y="1392"/>
                </a:cxn>
                <a:cxn ang="0">
                  <a:pos x="16080" y="0"/>
                </a:cxn>
                <a:cxn ang="0">
                  <a:pos x="2676" y="19"/>
                </a:cxn>
                <a:cxn ang="0">
                  <a:pos x="0" y="1392"/>
                </a:cxn>
              </a:cxnLst>
              <a:rect l="0" t="0" r="r" b="b"/>
              <a:pathLst>
                <a:path w="16080" h="1392">
                  <a:moveTo>
                    <a:pt x="0" y="1392"/>
                  </a:moveTo>
                  <a:lnTo>
                    <a:pt x="13412" y="1392"/>
                  </a:lnTo>
                  <a:lnTo>
                    <a:pt x="16080" y="0"/>
                  </a:lnTo>
                  <a:lnTo>
                    <a:pt x="2676" y="19"/>
                  </a:lnTo>
                  <a:lnTo>
                    <a:pt x="0" y="1392"/>
                  </a:lnTo>
                  <a:close/>
                </a:path>
              </a:pathLst>
            </a:custGeom>
            <a:solidFill>
              <a:srgbClr val="4D72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6" name="Freeform 116"/>
            <p:cNvSpPr>
              <a:spLocks/>
            </p:cNvSpPr>
            <p:nvPr/>
          </p:nvSpPr>
          <p:spPr bwMode="auto">
            <a:xfrm>
              <a:off x="1155" y="941"/>
              <a:ext cx="234" cy="124"/>
            </a:xfrm>
            <a:custGeom>
              <a:avLst/>
              <a:gdLst/>
              <a:ahLst/>
              <a:cxnLst>
                <a:cxn ang="0">
                  <a:pos x="3221" y="3101"/>
                </a:cxn>
                <a:cxn ang="0">
                  <a:pos x="3653" y="3061"/>
                </a:cxn>
                <a:cxn ang="0">
                  <a:pos x="4059" y="2987"/>
                </a:cxn>
                <a:cxn ang="0">
                  <a:pos x="4436" y="2884"/>
                </a:cxn>
                <a:cxn ang="0">
                  <a:pos x="4781" y="2753"/>
                </a:cxn>
                <a:cxn ang="0">
                  <a:pos x="5085" y="2599"/>
                </a:cxn>
                <a:cxn ang="0">
                  <a:pos x="5346" y="2423"/>
                </a:cxn>
                <a:cxn ang="0">
                  <a:pos x="5557" y="2228"/>
                </a:cxn>
                <a:cxn ang="0">
                  <a:pos x="5714" y="2016"/>
                </a:cxn>
                <a:cxn ang="0">
                  <a:pos x="5812" y="1791"/>
                </a:cxn>
                <a:cxn ang="0">
                  <a:pos x="5846" y="1555"/>
                </a:cxn>
                <a:cxn ang="0">
                  <a:pos x="5812" y="1319"/>
                </a:cxn>
                <a:cxn ang="0">
                  <a:pos x="5714" y="1093"/>
                </a:cxn>
                <a:cxn ang="0">
                  <a:pos x="5557" y="881"/>
                </a:cxn>
                <a:cxn ang="0">
                  <a:pos x="5346" y="687"/>
                </a:cxn>
                <a:cxn ang="0">
                  <a:pos x="5085" y="510"/>
                </a:cxn>
                <a:cxn ang="0">
                  <a:pos x="4781" y="356"/>
                </a:cxn>
                <a:cxn ang="0">
                  <a:pos x="4436" y="226"/>
                </a:cxn>
                <a:cxn ang="0">
                  <a:pos x="4059" y="122"/>
                </a:cxn>
                <a:cxn ang="0">
                  <a:pos x="3653" y="49"/>
                </a:cxn>
                <a:cxn ang="0">
                  <a:pos x="3221" y="8"/>
                </a:cxn>
                <a:cxn ang="0">
                  <a:pos x="2773" y="2"/>
                </a:cxn>
                <a:cxn ang="0">
                  <a:pos x="2335" y="32"/>
                </a:cxn>
                <a:cxn ang="0">
                  <a:pos x="1920" y="95"/>
                </a:cxn>
                <a:cxn ang="0">
                  <a:pos x="1531" y="188"/>
                </a:cxn>
                <a:cxn ang="0">
                  <a:pos x="1176" y="310"/>
                </a:cxn>
                <a:cxn ang="0">
                  <a:pos x="858" y="456"/>
                </a:cxn>
                <a:cxn ang="0">
                  <a:pos x="581" y="625"/>
                </a:cxn>
                <a:cxn ang="0">
                  <a:pos x="353" y="815"/>
                </a:cxn>
                <a:cxn ang="0">
                  <a:pos x="178" y="1021"/>
                </a:cxn>
                <a:cxn ang="0">
                  <a:pos x="59" y="1242"/>
                </a:cxn>
                <a:cxn ang="0">
                  <a:pos x="4" y="1475"/>
                </a:cxn>
                <a:cxn ang="0">
                  <a:pos x="15" y="1713"/>
                </a:cxn>
                <a:cxn ang="0">
                  <a:pos x="92" y="1943"/>
                </a:cxn>
                <a:cxn ang="0">
                  <a:pos x="230" y="2158"/>
                </a:cxn>
                <a:cxn ang="0">
                  <a:pos x="425" y="2360"/>
                </a:cxn>
                <a:cxn ang="0">
                  <a:pos x="669" y="2542"/>
                </a:cxn>
                <a:cxn ang="0">
                  <a:pos x="960" y="2705"/>
                </a:cxn>
                <a:cxn ang="0">
                  <a:pos x="1291" y="2843"/>
                </a:cxn>
                <a:cxn ang="0">
                  <a:pos x="1657" y="2956"/>
                </a:cxn>
                <a:cxn ang="0">
                  <a:pos x="2056" y="3039"/>
                </a:cxn>
                <a:cxn ang="0">
                  <a:pos x="2479" y="3091"/>
                </a:cxn>
                <a:cxn ang="0">
                  <a:pos x="2923" y="3109"/>
                </a:cxn>
              </a:cxnLst>
              <a:rect l="0" t="0" r="r" b="b"/>
              <a:pathLst>
                <a:path w="5846" h="3109">
                  <a:moveTo>
                    <a:pt x="2923" y="3109"/>
                  </a:moveTo>
                  <a:lnTo>
                    <a:pt x="3073" y="3107"/>
                  </a:lnTo>
                  <a:lnTo>
                    <a:pt x="3221" y="3101"/>
                  </a:lnTo>
                  <a:lnTo>
                    <a:pt x="3367" y="3091"/>
                  </a:lnTo>
                  <a:lnTo>
                    <a:pt x="3511" y="3078"/>
                  </a:lnTo>
                  <a:lnTo>
                    <a:pt x="3653" y="3061"/>
                  </a:lnTo>
                  <a:lnTo>
                    <a:pt x="3790" y="3039"/>
                  </a:lnTo>
                  <a:lnTo>
                    <a:pt x="3926" y="3014"/>
                  </a:lnTo>
                  <a:lnTo>
                    <a:pt x="4059" y="2987"/>
                  </a:lnTo>
                  <a:lnTo>
                    <a:pt x="4189" y="2956"/>
                  </a:lnTo>
                  <a:lnTo>
                    <a:pt x="4315" y="2921"/>
                  </a:lnTo>
                  <a:lnTo>
                    <a:pt x="4436" y="2884"/>
                  </a:lnTo>
                  <a:lnTo>
                    <a:pt x="4555" y="2843"/>
                  </a:lnTo>
                  <a:lnTo>
                    <a:pt x="4670" y="2800"/>
                  </a:lnTo>
                  <a:lnTo>
                    <a:pt x="4781" y="2753"/>
                  </a:lnTo>
                  <a:lnTo>
                    <a:pt x="4886" y="2705"/>
                  </a:lnTo>
                  <a:lnTo>
                    <a:pt x="4989" y="2653"/>
                  </a:lnTo>
                  <a:lnTo>
                    <a:pt x="5085" y="2599"/>
                  </a:lnTo>
                  <a:lnTo>
                    <a:pt x="5177" y="2542"/>
                  </a:lnTo>
                  <a:lnTo>
                    <a:pt x="5264" y="2484"/>
                  </a:lnTo>
                  <a:lnTo>
                    <a:pt x="5346" y="2423"/>
                  </a:lnTo>
                  <a:lnTo>
                    <a:pt x="5422" y="2360"/>
                  </a:lnTo>
                  <a:lnTo>
                    <a:pt x="5492" y="2295"/>
                  </a:lnTo>
                  <a:lnTo>
                    <a:pt x="5557" y="2228"/>
                  </a:lnTo>
                  <a:lnTo>
                    <a:pt x="5616" y="2158"/>
                  </a:lnTo>
                  <a:lnTo>
                    <a:pt x="5668" y="2088"/>
                  </a:lnTo>
                  <a:lnTo>
                    <a:pt x="5714" y="2016"/>
                  </a:lnTo>
                  <a:lnTo>
                    <a:pt x="5754" y="1943"/>
                  </a:lnTo>
                  <a:lnTo>
                    <a:pt x="5787" y="1867"/>
                  </a:lnTo>
                  <a:lnTo>
                    <a:pt x="5812" y="1791"/>
                  </a:lnTo>
                  <a:lnTo>
                    <a:pt x="5831" y="1713"/>
                  </a:lnTo>
                  <a:lnTo>
                    <a:pt x="5842" y="1634"/>
                  </a:lnTo>
                  <a:lnTo>
                    <a:pt x="5846" y="1555"/>
                  </a:lnTo>
                  <a:lnTo>
                    <a:pt x="5842" y="1475"/>
                  </a:lnTo>
                  <a:lnTo>
                    <a:pt x="5831" y="1396"/>
                  </a:lnTo>
                  <a:lnTo>
                    <a:pt x="5812" y="1319"/>
                  </a:lnTo>
                  <a:lnTo>
                    <a:pt x="5787" y="1242"/>
                  </a:lnTo>
                  <a:lnTo>
                    <a:pt x="5754" y="1167"/>
                  </a:lnTo>
                  <a:lnTo>
                    <a:pt x="5714" y="1093"/>
                  </a:lnTo>
                  <a:lnTo>
                    <a:pt x="5668" y="1021"/>
                  </a:lnTo>
                  <a:lnTo>
                    <a:pt x="5616" y="951"/>
                  </a:lnTo>
                  <a:lnTo>
                    <a:pt x="5557" y="881"/>
                  </a:lnTo>
                  <a:lnTo>
                    <a:pt x="5492" y="815"/>
                  </a:lnTo>
                  <a:lnTo>
                    <a:pt x="5422" y="749"/>
                  </a:lnTo>
                  <a:lnTo>
                    <a:pt x="5346" y="687"/>
                  </a:lnTo>
                  <a:lnTo>
                    <a:pt x="5264" y="625"/>
                  </a:lnTo>
                  <a:lnTo>
                    <a:pt x="5177" y="567"/>
                  </a:lnTo>
                  <a:lnTo>
                    <a:pt x="5085" y="510"/>
                  </a:lnTo>
                  <a:lnTo>
                    <a:pt x="4989" y="456"/>
                  </a:lnTo>
                  <a:lnTo>
                    <a:pt x="4886" y="405"/>
                  </a:lnTo>
                  <a:lnTo>
                    <a:pt x="4781" y="356"/>
                  </a:lnTo>
                  <a:lnTo>
                    <a:pt x="4670" y="310"/>
                  </a:lnTo>
                  <a:lnTo>
                    <a:pt x="4555" y="266"/>
                  </a:lnTo>
                  <a:lnTo>
                    <a:pt x="4436" y="226"/>
                  </a:lnTo>
                  <a:lnTo>
                    <a:pt x="4315" y="188"/>
                  </a:lnTo>
                  <a:lnTo>
                    <a:pt x="4189" y="154"/>
                  </a:lnTo>
                  <a:lnTo>
                    <a:pt x="4059" y="122"/>
                  </a:lnTo>
                  <a:lnTo>
                    <a:pt x="3926" y="95"/>
                  </a:lnTo>
                  <a:lnTo>
                    <a:pt x="3790" y="70"/>
                  </a:lnTo>
                  <a:lnTo>
                    <a:pt x="3653" y="49"/>
                  </a:lnTo>
                  <a:lnTo>
                    <a:pt x="3511" y="32"/>
                  </a:lnTo>
                  <a:lnTo>
                    <a:pt x="3367" y="19"/>
                  </a:lnTo>
                  <a:lnTo>
                    <a:pt x="3221" y="8"/>
                  </a:lnTo>
                  <a:lnTo>
                    <a:pt x="3073" y="2"/>
                  </a:lnTo>
                  <a:lnTo>
                    <a:pt x="2923" y="0"/>
                  </a:lnTo>
                  <a:lnTo>
                    <a:pt x="2773" y="2"/>
                  </a:lnTo>
                  <a:lnTo>
                    <a:pt x="2625" y="8"/>
                  </a:lnTo>
                  <a:lnTo>
                    <a:pt x="2479" y="19"/>
                  </a:lnTo>
                  <a:lnTo>
                    <a:pt x="2335" y="32"/>
                  </a:lnTo>
                  <a:lnTo>
                    <a:pt x="2193" y="49"/>
                  </a:lnTo>
                  <a:lnTo>
                    <a:pt x="2056" y="70"/>
                  </a:lnTo>
                  <a:lnTo>
                    <a:pt x="1920" y="95"/>
                  </a:lnTo>
                  <a:lnTo>
                    <a:pt x="1787" y="122"/>
                  </a:lnTo>
                  <a:lnTo>
                    <a:pt x="1657" y="154"/>
                  </a:lnTo>
                  <a:lnTo>
                    <a:pt x="1531" y="188"/>
                  </a:lnTo>
                  <a:lnTo>
                    <a:pt x="1410" y="226"/>
                  </a:lnTo>
                  <a:lnTo>
                    <a:pt x="1291" y="266"/>
                  </a:lnTo>
                  <a:lnTo>
                    <a:pt x="1176" y="310"/>
                  </a:lnTo>
                  <a:lnTo>
                    <a:pt x="1065" y="356"/>
                  </a:lnTo>
                  <a:lnTo>
                    <a:pt x="960" y="405"/>
                  </a:lnTo>
                  <a:lnTo>
                    <a:pt x="858" y="456"/>
                  </a:lnTo>
                  <a:lnTo>
                    <a:pt x="761" y="510"/>
                  </a:lnTo>
                  <a:lnTo>
                    <a:pt x="669" y="567"/>
                  </a:lnTo>
                  <a:lnTo>
                    <a:pt x="581" y="625"/>
                  </a:lnTo>
                  <a:lnTo>
                    <a:pt x="500" y="687"/>
                  </a:lnTo>
                  <a:lnTo>
                    <a:pt x="425" y="749"/>
                  </a:lnTo>
                  <a:lnTo>
                    <a:pt x="353" y="815"/>
                  </a:lnTo>
                  <a:lnTo>
                    <a:pt x="289" y="881"/>
                  </a:lnTo>
                  <a:lnTo>
                    <a:pt x="230" y="951"/>
                  </a:lnTo>
                  <a:lnTo>
                    <a:pt x="178" y="1021"/>
                  </a:lnTo>
                  <a:lnTo>
                    <a:pt x="132" y="1093"/>
                  </a:lnTo>
                  <a:lnTo>
                    <a:pt x="92" y="1167"/>
                  </a:lnTo>
                  <a:lnTo>
                    <a:pt x="59" y="1242"/>
                  </a:lnTo>
                  <a:lnTo>
                    <a:pt x="34" y="1319"/>
                  </a:lnTo>
                  <a:lnTo>
                    <a:pt x="15" y="1396"/>
                  </a:lnTo>
                  <a:lnTo>
                    <a:pt x="4" y="1475"/>
                  </a:lnTo>
                  <a:lnTo>
                    <a:pt x="0" y="1555"/>
                  </a:lnTo>
                  <a:lnTo>
                    <a:pt x="4" y="1634"/>
                  </a:lnTo>
                  <a:lnTo>
                    <a:pt x="15" y="1713"/>
                  </a:lnTo>
                  <a:lnTo>
                    <a:pt x="34" y="1791"/>
                  </a:lnTo>
                  <a:lnTo>
                    <a:pt x="59" y="1867"/>
                  </a:lnTo>
                  <a:lnTo>
                    <a:pt x="92" y="1943"/>
                  </a:lnTo>
                  <a:lnTo>
                    <a:pt x="132" y="2016"/>
                  </a:lnTo>
                  <a:lnTo>
                    <a:pt x="178" y="2088"/>
                  </a:lnTo>
                  <a:lnTo>
                    <a:pt x="230" y="2158"/>
                  </a:lnTo>
                  <a:lnTo>
                    <a:pt x="289" y="2228"/>
                  </a:lnTo>
                  <a:lnTo>
                    <a:pt x="353" y="2295"/>
                  </a:lnTo>
                  <a:lnTo>
                    <a:pt x="425" y="2360"/>
                  </a:lnTo>
                  <a:lnTo>
                    <a:pt x="500" y="2423"/>
                  </a:lnTo>
                  <a:lnTo>
                    <a:pt x="581" y="2484"/>
                  </a:lnTo>
                  <a:lnTo>
                    <a:pt x="669" y="2542"/>
                  </a:lnTo>
                  <a:lnTo>
                    <a:pt x="761" y="2599"/>
                  </a:lnTo>
                  <a:lnTo>
                    <a:pt x="858" y="2653"/>
                  </a:lnTo>
                  <a:lnTo>
                    <a:pt x="960" y="2705"/>
                  </a:lnTo>
                  <a:lnTo>
                    <a:pt x="1065" y="2753"/>
                  </a:lnTo>
                  <a:lnTo>
                    <a:pt x="1176" y="2800"/>
                  </a:lnTo>
                  <a:lnTo>
                    <a:pt x="1291" y="2843"/>
                  </a:lnTo>
                  <a:lnTo>
                    <a:pt x="1410" y="2884"/>
                  </a:lnTo>
                  <a:lnTo>
                    <a:pt x="1531" y="2921"/>
                  </a:lnTo>
                  <a:lnTo>
                    <a:pt x="1657" y="2956"/>
                  </a:lnTo>
                  <a:lnTo>
                    <a:pt x="1787" y="2987"/>
                  </a:lnTo>
                  <a:lnTo>
                    <a:pt x="1920" y="3014"/>
                  </a:lnTo>
                  <a:lnTo>
                    <a:pt x="2056" y="3039"/>
                  </a:lnTo>
                  <a:lnTo>
                    <a:pt x="2193" y="3061"/>
                  </a:lnTo>
                  <a:lnTo>
                    <a:pt x="2335" y="3078"/>
                  </a:lnTo>
                  <a:lnTo>
                    <a:pt x="2479" y="3091"/>
                  </a:lnTo>
                  <a:lnTo>
                    <a:pt x="2625" y="3101"/>
                  </a:lnTo>
                  <a:lnTo>
                    <a:pt x="2773" y="3107"/>
                  </a:lnTo>
                  <a:lnTo>
                    <a:pt x="2923" y="310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7" name="Freeform 117"/>
            <p:cNvSpPr>
              <a:spLocks/>
            </p:cNvSpPr>
            <p:nvPr/>
          </p:nvSpPr>
          <p:spPr bwMode="auto">
            <a:xfrm>
              <a:off x="1155" y="928"/>
              <a:ext cx="234" cy="124"/>
            </a:xfrm>
            <a:custGeom>
              <a:avLst/>
              <a:gdLst/>
              <a:ahLst/>
              <a:cxnLst>
                <a:cxn ang="0">
                  <a:pos x="3221" y="3100"/>
                </a:cxn>
                <a:cxn ang="0">
                  <a:pos x="3653" y="3060"/>
                </a:cxn>
                <a:cxn ang="0">
                  <a:pos x="4059" y="2986"/>
                </a:cxn>
                <a:cxn ang="0">
                  <a:pos x="4436" y="2884"/>
                </a:cxn>
                <a:cxn ang="0">
                  <a:pos x="4781" y="2753"/>
                </a:cxn>
                <a:cxn ang="0">
                  <a:pos x="5085" y="2598"/>
                </a:cxn>
                <a:cxn ang="0">
                  <a:pos x="5346" y="2422"/>
                </a:cxn>
                <a:cxn ang="0">
                  <a:pos x="5557" y="2227"/>
                </a:cxn>
                <a:cxn ang="0">
                  <a:pos x="5714" y="2016"/>
                </a:cxn>
                <a:cxn ang="0">
                  <a:pos x="5812" y="1790"/>
                </a:cxn>
                <a:cxn ang="0">
                  <a:pos x="5846" y="1554"/>
                </a:cxn>
                <a:cxn ang="0">
                  <a:pos x="5812" y="1318"/>
                </a:cxn>
                <a:cxn ang="0">
                  <a:pos x="5714" y="1092"/>
                </a:cxn>
                <a:cxn ang="0">
                  <a:pos x="5557" y="881"/>
                </a:cxn>
                <a:cxn ang="0">
                  <a:pos x="5346" y="686"/>
                </a:cxn>
                <a:cxn ang="0">
                  <a:pos x="5085" y="510"/>
                </a:cxn>
                <a:cxn ang="0">
                  <a:pos x="4781" y="356"/>
                </a:cxn>
                <a:cxn ang="0">
                  <a:pos x="4436" y="226"/>
                </a:cxn>
                <a:cxn ang="0">
                  <a:pos x="4059" y="122"/>
                </a:cxn>
                <a:cxn ang="0">
                  <a:pos x="3653" y="48"/>
                </a:cxn>
                <a:cxn ang="0">
                  <a:pos x="3221" y="8"/>
                </a:cxn>
                <a:cxn ang="0">
                  <a:pos x="2773" y="2"/>
                </a:cxn>
                <a:cxn ang="0">
                  <a:pos x="2335" y="31"/>
                </a:cxn>
                <a:cxn ang="0">
                  <a:pos x="1920" y="95"/>
                </a:cxn>
                <a:cxn ang="0">
                  <a:pos x="1531" y="187"/>
                </a:cxn>
                <a:cxn ang="0">
                  <a:pos x="1176" y="309"/>
                </a:cxn>
                <a:cxn ang="0">
                  <a:pos x="858" y="455"/>
                </a:cxn>
                <a:cxn ang="0">
                  <a:pos x="581" y="625"/>
                </a:cxn>
                <a:cxn ang="0">
                  <a:pos x="353" y="814"/>
                </a:cxn>
                <a:cxn ang="0">
                  <a:pos x="178" y="1021"/>
                </a:cxn>
                <a:cxn ang="0">
                  <a:pos x="59" y="1242"/>
                </a:cxn>
                <a:cxn ang="0">
                  <a:pos x="4" y="1475"/>
                </a:cxn>
                <a:cxn ang="0">
                  <a:pos x="15" y="1712"/>
                </a:cxn>
                <a:cxn ang="0">
                  <a:pos x="92" y="1942"/>
                </a:cxn>
                <a:cxn ang="0">
                  <a:pos x="230" y="2158"/>
                </a:cxn>
                <a:cxn ang="0">
                  <a:pos x="425" y="2360"/>
                </a:cxn>
                <a:cxn ang="0">
                  <a:pos x="669" y="2542"/>
                </a:cxn>
                <a:cxn ang="0">
                  <a:pos x="960" y="2704"/>
                </a:cxn>
                <a:cxn ang="0">
                  <a:pos x="1291" y="2842"/>
                </a:cxn>
                <a:cxn ang="0">
                  <a:pos x="1657" y="2955"/>
                </a:cxn>
                <a:cxn ang="0">
                  <a:pos x="2056" y="3039"/>
                </a:cxn>
                <a:cxn ang="0">
                  <a:pos x="2479" y="3091"/>
                </a:cxn>
                <a:cxn ang="0">
                  <a:pos x="2923" y="3108"/>
                </a:cxn>
              </a:cxnLst>
              <a:rect l="0" t="0" r="r" b="b"/>
              <a:pathLst>
                <a:path w="5846" h="3108">
                  <a:moveTo>
                    <a:pt x="2923" y="3108"/>
                  </a:moveTo>
                  <a:lnTo>
                    <a:pt x="3073" y="3106"/>
                  </a:lnTo>
                  <a:lnTo>
                    <a:pt x="3221" y="3100"/>
                  </a:lnTo>
                  <a:lnTo>
                    <a:pt x="3367" y="3091"/>
                  </a:lnTo>
                  <a:lnTo>
                    <a:pt x="3511" y="3077"/>
                  </a:lnTo>
                  <a:lnTo>
                    <a:pt x="3653" y="3060"/>
                  </a:lnTo>
                  <a:lnTo>
                    <a:pt x="3790" y="3039"/>
                  </a:lnTo>
                  <a:lnTo>
                    <a:pt x="3926" y="3015"/>
                  </a:lnTo>
                  <a:lnTo>
                    <a:pt x="4059" y="2986"/>
                  </a:lnTo>
                  <a:lnTo>
                    <a:pt x="4189" y="2955"/>
                  </a:lnTo>
                  <a:lnTo>
                    <a:pt x="4315" y="2921"/>
                  </a:lnTo>
                  <a:lnTo>
                    <a:pt x="4436" y="2884"/>
                  </a:lnTo>
                  <a:lnTo>
                    <a:pt x="4555" y="2842"/>
                  </a:lnTo>
                  <a:lnTo>
                    <a:pt x="4670" y="2799"/>
                  </a:lnTo>
                  <a:lnTo>
                    <a:pt x="4781" y="2753"/>
                  </a:lnTo>
                  <a:lnTo>
                    <a:pt x="4886" y="2704"/>
                  </a:lnTo>
                  <a:lnTo>
                    <a:pt x="4989" y="2653"/>
                  </a:lnTo>
                  <a:lnTo>
                    <a:pt x="5085" y="2598"/>
                  </a:lnTo>
                  <a:lnTo>
                    <a:pt x="5177" y="2542"/>
                  </a:lnTo>
                  <a:lnTo>
                    <a:pt x="5264" y="2483"/>
                  </a:lnTo>
                  <a:lnTo>
                    <a:pt x="5346" y="2422"/>
                  </a:lnTo>
                  <a:lnTo>
                    <a:pt x="5422" y="2360"/>
                  </a:lnTo>
                  <a:lnTo>
                    <a:pt x="5492" y="2294"/>
                  </a:lnTo>
                  <a:lnTo>
                    <a:pt x="5557" y="2227"/>
                  </a:lnTo>
                  <a:lnTo>
                    <a:pt x="5616" y="2158"/>
                  </a:lnTo>
                  <a:lnTo>
                    <a:pt x="5668" y="2087"/>
                  </a:lnTo>
                  <a:lnTo>
                    <a:pt x="5714" y="2016"/>
                  </a:lnTo>
                  <a:lnTo>
                    <a:pt x="5754" y="1942"/>
                  </a:lnTo>
                  <a:lnTo>
                    <a:pt x="5787" y="1867"/>
                  </a:lnTo>
                  <a:lnTo>
                    <a:pt x="5812" y="1790"/>
                  </a:lnTo>
                  <a:lnTo>
                    <a:pt x="5831" y="1712"/>
                  </a:lnTo>
                  <a:lnTo>
                    <a:pt x="5842" y="1634"/>
                  </a:lnTo>
                  <a:lnTo>
                    <a:pt x="5846" y="1554"/>
                  </a:lnTo>
                  <a:lnTo>
                    <a:pt x="5842" y="1475"/>
                  </a:lnTo>
                  <a:lnTo>
                    <a:pt x="5831" y="1396"/>
                  </a:lnTo>
                  <a:lnTo>
                    <a:pt x="5812" y="1318"/>
                  </a:lnTo>
                  <a:lnTo>
                    <a:pt x="5787" y="1242"/>
                  </a:lnTo>
                  <a:lnTo>
                    <a:pt x="5754" y="1166"/>
                  </a:lnTo>
                  <a:lnTo>
                    <a:pt x="5714" y="1092"/>
                  </a:lnTo>
                  <a:lnTo>
                    <a:pt x="5668" y="1021"/>
                  </a:lnTo>
                  <a:lnTo>
                    <a:pt x="5616" y="950"/>
                  </a:lnTo>
                  <a:lnTo>
                    <a:pt x="5557" y="881"/>
                  </a:lnTo>
                  <a:lnTo>
                    <a:pt x="5492" y="814"/>
                  </a:lnTo>
                  <a:lnTo>
                    <a:pt x="5422" y="749"/>
                  </a:lnTo>
                  <a:lnTo>
                    <a:pt x="5346" y="686"/>
                  </a:lnTo>
                  <a:lnTo>
                    <a:pt x="5264" y="625"/>
                  </a:lnTo>
                  <a:lnTo>
                    <a:pt x="5177" y="566"/>
                  </a:lnTo>
                  <a:lnTo>
                    <a:pt x="5085" y="510"/>
                  </a:lnTo>
                  <a:lnTo>
                    <a:pt x="4989" y="455"/>
                  </a:lnTo>
                  <a:lnTo>
                    <a:pt x="4886" y="404"/>
                  </a:lnTo>
                  <a:lnTo>
                    <a:pt x="4781" y="356"/>
                  </a:lnTo>
                  <a:lnTo>
                    <a:pt x="4670" y="309"/>
                  </a:lnTo>
                  <a:lnTo>
                    <a:pt x="4555" y="266"/>
                  </a:lnTo>
                  <a:lnTo>
                    <a:pt x="4436" y="226"/>
                  </a:lnTo>
                  <a:lnTo>
                    <a:pt x="4315" y="187"/>
                  </a:lnTo>
                  <a:lnTo>
                    <a:pt x="4189" y="153"/>
                  </a:lnTo>
                  <a:lnTo>
                    <a:pt x="4059" y="122"/>
                  </a:lnTo>
                  <a:lnTo>
                    <a:pt x="3926" y="95"/>
                  </a:lnTo>
                  <a:lnTo>
                    <a:pt x="3790" y="69"/>
                  </a:lnTo>
                  <a:lnTo>
                    <a:pt x="3653" y="48"/>
                  </a:lnTo>
                  <a:lnTo>
                    <a:pt x="3511" y="31"/>
                  </a:lnTo>
                  <a:lnTo>
                    <a:pt x="3367" y="18"/>
                  </a:lnTo>
                  <a:lnTo>
                    <a:pt x="3221" y="8"/>
                  </a:lnTo>
                  <a:lnTo>
                    <a:pt x="3073" y="2"/>
                  </a:lnTo>
                  <a:lnTo>
                    <a:pt x="2923" y="0"/>
                  </a:lnTo>
                  <a:lnTo>
                    <a:pt x="2773" y="2"/>
                  </a:lnTo>
                  <a:lnTo>
                    <a:pt x="2625" y="8"/>
                  </a:lnTo>
                  <a:lnTo>
                    <a:pt x="2479" y="18"/>
                  </a:lnTo>
                  <a:lnTo>
                    <a:pt x="2335" y="31"/>
                  </a:lnTo>
                  <a:lnTo>
                    <a:pt x="2193" y="48"/>
                  </a:lnTo>
                  <a:lnTo>
                    <a:pt x="2056" y="69"/>
                  </a:lnTo>
                  <a:lnTo>
                    <a:pt x="1920" y="95"/>
                  </a:lnTo>
                  <a:lnTo>
                    <a:pt x="1787" y="122"/>
                  </a:lnTo>
                  <a:lnTo>
                    <a:pt x="1657" y="153"/>
                  </a:lnTo>
                  <a:lnTo>
                    <a:pt x="1531" y="187"/>
                  </a:lnTo>
                  <a:lnTo>
                    <a:pt x="1410" y="226"/>
                  </a:lnTo>
                  <a:lnTo>
                    <a:pt x="1291" y="266"/>
                  </a:lnTo>
                  <a:lnTo>
                    <a:pt x="1176" y="309"/>
                  </a:lnTo>
                  <a:lnTo>
                    <a:pt x="1065" y="356"/>
                  </a:lnTo>
                  <a:lnTo>
                    <a:pt x="960" y="404"/>
                  </a:lnTo>
                  <a:lnTo>
                    <a:pt x="858" y="455"/>
                  </a:lnTo>
                  <a:lnTo>
                    <a:pt x="761" y="510"/>
                  </a:lnTo>
                  <a:lnTo>
                    <a:pt x="669" y="566"/>
                  </a:lnTo>
                  <a:lnTo>
                    <a:pt x="581" y="625"/>
                  </a:lnTo>
                  <a:lnTo>
                    <a:pt x="500" y="686"/>
                  </a:lnTo>
                  <a:lnTo>
                    <a:pt x="425" y="749"/>
                  </a:lnTo>
                  <a:lnTo>
                    <a:pt x="353" y="814"/>
                  </a:lnTo>
                  <a:lnTo>
                    <a:pt x="289" y="881"/>
                  </a:lnTo>
                  <a:lnTo>
                    <a:pt x="230" y="950"/>
                  </a:lnTo>
                  <a:lnTo>
                    <a:pt x="178" y="1021"/>
                  </a:lnTo>
                  <a:lnTo>
                    <a:pt x="132" y="1092"/>
                  </a:lnTo>
                  <a:lnTo>
                    <a:pt x="92" y="1166"/>
                  </a:lnTo>
                  <a:lnTo>
                    <a:pt x="59" y="1242"/>
                  </a:lnTo>
                  <a:lnTo>
                    <a:pt x="34" y="1318"/>
                  </a:lnTo>
                  <a:lnTo>
                    <a:pt x="15" y="1396"/>
                  </a:lnTo>
                  <a:lnTo>
                    <a:pt x="4" y="1475"/>
                  </a:lnTo>
                  <a:lnTo>
                    <a:pt x="0" y="1554"/>
                  </a:lnTo>
                  <a:lnTo>
                    <a:pt x="4" y="1634"/>
                  </a:lnTo>
                  <a:lnTo>
                    <a:pt x="15" y="1712"/>
                  </a:lnTo>
                  <a:lnTo>
                    <a:pt x="34" y="1790"/>
                  </a:lnTo>
                  <a:lnTo>
                    <a:pt x="59" y="1867"/>
                  </a:lnTo>
                  <a:lnTo>
                    <a:pt x="92" y="1942"/>
                  </a:lnTo>
                  <a:lnTo>
                    <a:pt x="132" y="2016"/>
                  </a:lnTo>
                  <a:lnTo>
                    <a:pt x="178" y="2087"/>
                  </a:lnTo>
                  <a:lnTo>
                    <a:pt x="230" y="2158"/>
                  </a:lnTo>
                  <a:lnTo>
                    <a:pt x="289" y="2227"/>
                  </a:lnTo>
                  <a:lnTo>
                    <a:pt x="353" y="2294"/>
                  </a:lnTo>
                  <a:lnTo>
                    <a:pt x="425" y="2360"/>
                  </a:lnTo>
                  <a:lnTo>
                    <a:pt x="500" y="2422"/>
                  </a:lnTo>
                  <a:lnTo>
                    <a:pt x="581" y="2483"/>
                  </a:lnTo>
                  <a:lnTo>
                    <a:pt x="669" y="2542"/>
                  </a:lnTo>
                  <a:lnTo>
                    <a:pt x="761" y="2598"/>
                  </a:lnTo>
                  <a:lnTo>
                    <a:pt x="858" y="2653"/>
                  </a:lnTo>
                  <a:lnTo>
                    <a:pt x="960" y="2704"/>
                  </a:lnTo>
                  <a:lnTo>
                    <a:pt x="1065" y="2753"/>
                  </a:lnTo>
                  <a:lnTo>
                    <a:pt x="1176" y="2799"/>
                  </a:lnTo>
                  <a:lnTo>
                    <a:pt x="1291" y="2842"/>
                  </a:lnTo>
                  <a:lnTo>
                    <a:pt x="1410" y="2884"/>
                  </a:lnTo>
                  <a:lnTo>
                    <a:pt x="1531" y="2921"/>
                  </a:lnTo>
                  <a:lnTo>
                    <a:pt x="1657" y="2955"/>
                  </a:lnTo>
                  <a:lnTo>
                    <a:pt x="1787" y="2986"/>
                  </a:lnTo>
                  <a:lnTo>
                    <a:pt x="1920" y="3015"/>
                  </a:lnTo>
                  <a:lnTo>
                    <a:pt x="2056" y="3039"/>
                  </a:lnTo>
                  <a:lnTo>
                    <a:pt x="2193" y="3060"/>
                  </a:lnTo>
                  <a:lnTo>
                    <a:pt x="2335" y="3077"/>
                  </a:lnTo>
                  <a:lnTo>
                    <a:pt x="2479" y="3091"/>
                  </a:lnTo>
                  <a:lnTo>
                    <a:pt x="2625" y="3100"/>
                  </a:lnTo>
                  <a:lnTo>
                    <a:pt x="2773" y="3106"/>
                  </a:lnTo>
                  <a:lnTo>
                    <a:pt x="2923" y="31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8" name="Freeform 118"/>
            <p:cNvSpPr>
              <a:spLocks/>
            </p:cNvSpPr>
            <p:nvPr/>
          </p:nvSpPr>
          <p:spPr bwMode="auto">
            <a:xfrm>
              <a:off x="1155" y="900"/>
              <a:ext cx="234" cy="124"/>
            </a:xfrm>
            <a:custGeom>
              <a:avLst/>
              <a:gdLst/>
              <a:ahLst/>
              <a:cxnLst>
                <a:cxn ang="0">
                  <a:pos x="3221" y="3102"/>
                </a:cxn>
                <a:cxn ang="0">
                  <a:pos x="3653" y="3060"/>
                </a:cxn>
                <a:cxn ang="0">
                  <a:pos x="4059" y="2988"/>
                </a:cxn>
                <a:cxn ang="0">
                  <a:pos x="4436" y="2884"/>
                </a:cxn>
                <a:cxn ang="0">
                  <a:pos x="4781" y="2754"/>
                </a:cxn>
                <a:cxn ang="0">
                  <a:pos x="5085" y="2600"/>
                </a:cxn>
                <a:cxn ang="0">
                  <a:pos x="5346" y="2423"/>
                </a:cxn>
                <a:cxn ang="0">
                  <a:pos x="5557" y="2229"/>
                </a:cxn>
                <a:cxn ang="0">
                  <a:pos x="5714" y="2017"/>
                </a:cxn>
                <a:cxn ang="0">
                  <a:pos x="5812" y="1791"/>
                </a:cxn>
                <a:cxn ang="0">
                  <a:pos x="5846" y="1556"/>
                </a:cxn>
                <a:cxn ang="0">
                  <a:pos x="5812" y="1320"/>
                </a:cxn>
                <a:cxn ang="0">
                  <a:pos x="5714" y="1094"/>
                </a:cxn>
                <a:cxn ang="0">
                  <a:pos x="5557" y="882"/>
                </a:cxn>
                <a:cxn ang="0">
                  <a:pos x="5346" y="688"/>
                </a:cxn>
                <a:cxn ang="0">
                  <a:pos x="5085" y="511"/>
                </a:cxn>
                <a:cxn ang="0">
                  <a:pos x="4781" y="357"/>
                </a:cxn>
                <a:cxn ang="0">
                  <a:pos x="4436" y="226"/>
                </a:cxn>
                <a:cxn ang="0">
                  <a:pos x="4059" y="123"/>
                </a:cxn>
                <a:cxn ang="0">
                  <a:pos x="3653" y="50"/>
                </a:cxn>
                <a:cxn ang="0">
                  <a:pos x="3221" y="8"/>
                </a:cxn>
                <a:cxn ang="0">
                  <a:pos x="2773" y="3"/>
                </a:cxn>
                <a:cxn ang="0">
                  <a:pos x="2335" y="33"/>
                </a:cxn>
                <a:cxn ang="0">
                  <a:pos x="1920" y="95"/>
                </a:cxn>
                <a:cxn ang="0">
                  <a:pos x="1531" y="189"/>
                </a:cxn>
                <a:cxn ang="0">
                  <a:pos x="1176" y="311"/>
                </a:cxn>
                <a:cxn ang="0">
                  <a:pos x="858" y="457"/>
                </a:cxn>
                <a:cxn ang="0">
                  <a:pos x="581" y="626"/>
                </a:cxn>
                <a:cxn ang="0">
                  <a:pos x="353" y="816"/>
                </a:cxn>
                <a:cxn ang="0">
                  <a:pos x="178" y="1022"/>
                </a:cxn>
                <a:cxn ang="0">
                  <a:pos x="59" y="1243"/>
                </a:cxn>
                <a:cxn ang="0">
                  <a:pos x="4" y="1476"/>
                </a:cxn>
                <a:cxn ang="0">
                  <a:pos x="15" y="1714"/>
                </a:cxn>
                <a:cxn ang="0">
                  <a:pos x="92" y="1944"/>
                </a:cxn>
                <a:cxn ang="0">
                  <a:pos x="230" y="2159"/>
                </a:cxn>
                <a:cxn ang="0">
                  <a:pos x="425" y="2361"/>
                </a:cxn>
                <a:cxn ang="0">
                  <a:pos x="669" y="2543"/>
                </a:cxn>
                <a:cxn ang="0">
                  <a:pos x="960" y="2706"/>
                </a:cxn>
                <a:cxn ang="0">
                  <a:pos x="1291" y="2844"/>
                </a:cxn>
                <a:cxn ang="0">
                  <a:pos x="1657" y="2957"/>
                </a:cxn>
                <a:cxn ang="0">
                  <a:pos x="2056" y="3040"/>
                </a:cxn>
                <a:cxn ang="0">
                  <a:pos x="2479" y="3092"/>
                </a:cxn>
                <a:cxn ang="0">
                  <a:pos x="2923" y="3110"/>
                </a:cxn>
              </a:cxnLst>
              <a:rect l="0" t="0" r="r" b="b"/>
              <a:pathLst>
                <a:path w="5846" h="3110">
                  <a:moveTo>
                    <a:pt x="2923" y="3110"/>
                  </a:moveTo>
                  <a:lnTo>
                    <a:pt x="3073" y="3108"/>
                  </a:lnTo>
                  <a:lnTo>
                    <a:pt x="3221" y="3102"/>
                  </a:lnTo>
                  <a:lnTo>
                    <a:pt x="3367" y="3092"/>
                  </a:lnTo>
                  <a:lnTo>
                    <a:pt x="3511" y="3079"/>
                  </a:lnTo>
                  <a:lnTo>
                    <a:pt x="3653" y="3060"/>
                  </a:lnTo>
                  <a:lnTo>
                    <a:pt x="3790" y="3040"/>
                  </a:lnTo>
                  <a:lnTo>
                    <a:pt x="3926" y="3015"/>
                  </a:lnTo>
                  <a:lnTo>
                    <a:pt x="4059" y="2988"/>
                  </a:lnTo>
                  <a:lnTo>
                    <a:pt x="4189" y="2957"/>
                  </a:lnTo>
                  <a:lnTo>
                    <a:pt x="4315" y="2922"/>
                  </a:lnTo>
                  <a:lnTo>
                    <a:pt x="4436" y="2884"/>
                  </a:lnTo>
                  <a:lnTo>
                    <a:pt x="4555" y="2844"/>
                  </a:lnTo>
                  <a:lnTo>
                    <a:pt x="4670" y="2800"/>
                  </a:lnTo>
                  <a:lnTo>
                    <a:pt x="4781" y="2754"/>
                  </a:lnTo>
                  <a:lnTo>
                    <a:pt x="4886" y="2706"/>
                  </a:lnTo>
                  <a:lnTo>
                    <a:pt x="4989" y="2653"/>
                  </a:lnTo>
                  <a:lnTo>
                    <a:pt x="5085" y="2600"/>
                  </a:lnTo>
                  <a:lnTo>
                    <a:pt x="5177" y="2543"/>
                  </a:lnTo>
                  <a:lnTo>
                    <a:pt x="5264" y="2485"/>
                  </a:lnTo>
                  <a:lnTo>
                    <a:pt x="5346" y="2423"/>
                  </a:lnTo>
                  <a:lnTo>
                    <a:pt x="5422" y="2361"/>
                  </a:lnTo>
                  <a:lnTo>
                    <a:pt x="5492" y="2295"/>
                  </a:lnTo>
                  <a:lnTo>
                    <a:pt x="5557" y="2229"/>
                  </a:lnTo>
                  <a:lnTo>
                    <a:pt x="5616" y="2159"/>
                  </a:lnTo>
                  <a:lnTo>
                    <a:pt x="5668" y="2089"/>
                  </a:lnTo>
                  <a:lnTo>
                    <a:pt x="5714" y="2017"/>
                  </a:lnTo>
                  <a:lnTo>
                    <a:pt x="5754" y="1944"/>
                  </a:lnTo>
                  <a:lnTo>
                    <a:pt x="5787" y="1868"/>
                  </a:lnTo>
                  <a:lnTo>
                    <a:pt x="5812" y="1791"/>
                  </a:lnTo>
                  <a:lnTo>
                    <a:pt x="5831" y="1714"/>
                  </a:lnTo>
                  <a:lnTo>
                    <a:pt x="5842" y="1635"/>
                  </a:lnTo>
                  <a:lnTo>
                    <a:pt x="5846" y="1556"/>
                  </a:lnTo>
                  <a:lnTo>
                    <a:pt x="5842" y="1476"/>
                  </a:lnTo>
                  <a:lnTo>
                    <a:pt x="5831" y="1397"/>
                  </a:lnTo>
                  <a:lnTo>
                    <a:pt x="5812" y="1320"/>
                  </a:lnTo>
                  <a:lnTo>
                    <a:pt x="5787" y="1243"/>
                  </a:lnTo>
                  <a:lnTo>
                    <a:pt x="5754" y="1168"/>
                  </a:lnTo>
                  <a:lnTo>
                    <a:pt x="5714" y="1094"/>
                  </a:lnTo>
                  <a:lnTo>
                    <a:pt x="5668" y="1022"/>
                  </a:lnTo>
                  <a:lnTo>
                    <a:pt x="5616" y="951"/>
                  </a:lnTo>
                  <a:lnTo>
                    <a:pt x="5557" y="882"/>
                  </a:lnTo>
                  <a:lnTo>
                    <a:pt x="5492" y="816"/>
                  </a:lnTo>
                  <a:lnTo>
                    <a:pt x="5422" y="750"/>
                  </a:lnTo>
                  <a:lnTo>
                    <a:pt x="5346" y="688"/>
                  </a:lnTo>
                  <a:lnTo>
                    <a:pt x="5264" y="626"/>
                  </a:lnTo>
                  <a:lnTo>
                    <a:pt x="5177" y="568"/>
                  </a:lnTo>
                  <a:lnTo>
                    <a:pt x="5085" y="511"/>
                  </a:lnTo>
                  <a:lnTo>
                    <a:pt x="4989" y="457"/>
                  </a:lnTo>
                  <a:lnTo>
                    <a:pt x="4886" y="406"/>
                  </a:lnTo>
                  <a:lnTo>
                    <a:pt x="4781" y="357"/>
                  </a:lnTo>
                  <a:lnTo>
                    <a:pt x="4670" y="311"/>
                  </a:lnTo>
                  <a:lnTo>
                    <a:pt x="4555" y="267"/>
                  </a:lnTo>
                  <a:lnTo>
                    <a:pt x="4436" y="226"/>
                  </a:lnTo>
                  <a:lnTo>
                    <a:pt x="4315" y="189"/>
                  </a:lnTo>
                  <a:lnTo>
                    <a:pt x="4189" y="155"/>
                  </a:lnTo>
                  <a:lnTo>
                    <a:pt x="4059" y="123"/>
                  </a:lnTo>
                  <a:lnTo>
                    <a:pt x="3926" y="95"/>
                  </a:lnTo>
                  <a:lnTo>
                    <a:pt x="3790" y="71"/>
                  </a:lnTo>
                  <a:lnTo>
                    <a:pt x="3653" y="50"/>
                  </a:lnTo>
                  <a:lnTo>
                    <a:pt x="3511" y="33"/>
                  </a:lnTo>
                  <a:lnTo>
                    <a:pt x="3367" y="18"/>
                  </a:lnTo>
                  <a:lnTo>
                    <a:pt x="3221" y="8"/>
                  </a:lnTo>
                  <a:lnTo>
                    <a:pt x="3073" y="3"/>
                  </a:lnTo>
                  <a:lnTo>
                    <a:pt x="2923" y="0"/>
                  </a:lnTo>
                  <a:lnTo>
                    <a:pt x="2773" y="3"/>
                  </a:lnTo>
                  <a:lnTo>
                    <a:pt x="2625" y="8"/>
                  </a:lnTo>
                  <a:lnTo>
                    <a:pt x="2479" y="18"/>
                  </a:lnTo>
                  <a:lnTo>
                    <a:pt x="2335" y="33"/>
                  </a:lnTo>
                  <a:lnTo>
                    <a:pt x="2193" y="50"/>
                  </a:lnTo>
                  <a:lnTo>
                    <a:pt x="2056" y="71"/>
                  </a:lnTo>
                  <a:lnTo>
                    <a:pt x="1920" y="95"/>
                  </a:lnTo>
                  <a:lnTo>
                    <a:pt x="1787" y="123"/>
                  </a:lnTo>
                  <a:lnTo>
                    <a:pt x="1657" y="155"/>
                  </a:lnTo>
                  <a:lnTo>
                    <a:pt x="1531" y="189"/>
                  </a:lnTo>
                  <a:lnTo>
                    <a:pt x="1410" y="226"/>
                  </a:lnTo>
                  <a:lnTo>
                    <a:pt x="1291" y="267"/>
                  </a:lnTo>
                  <a:lnTo>
                    <a:pt x="1176" y="311"/>
                  </a:lnTo>
                  <a:lnTo>
                    <a:pt x="1065" y="357"/>
                  </a:lnTo>
                  <a:lnTo>
                    <a:pt x="960" y="406"/>
                  </a:lnTo>
                  <a:lnTo>
                    <a:pt x="858" y="457"/>
                  </a:lnTo>
                  <a:lnTo>
                    <a:pt x="761" y="511"/>
                  </a:lnTo>
                  <a:lnTo>
                    <a:pt x="669" y="568"/>
                  </a:lnTo>
                  <a:lnTo>
                    <a:pt x="581" y="626"/>
                  </a:lnTo>
                  <a:lnTo>
                    <a:pt x="500" y="688"/>
                  </a:lnTo>
                  <a:lnTo>
                    <a:pt x="425" y="750"/>
                  </a:lnTo>
                  <a:lnTo>
                    <a:pt x="353" y="816"/>
                  </a:lnTo>
                  <a:lnTo>
                    <a:pt x="289" y="882"/>
                  </a:lnTo>
                  <a:lnTo>
                    <a:pt x="230" y="951"/>
                  </a:lnTo>
                  <a:lnTo>
                    <a:pt x="178" y="1022"/>
                  </a:lnTo>
                  <a:lnTo>
                    <a:pt x="132" y="1094"/>
                  </a:lnTo>
                  <a:lnTo>
                    <a:pt x="92" y="1168"/>
                  </a:lnTo>
                  <a:lnTo>
                    <a:pt x="59" y="1243"/>
                  </a:lnTo>
                  <a:lnTo>
                    <a:pt x="34" y="1320"/>
                  </a:lnTo>
                  <a:lnTo>
                    <a:pt x="15" y="1397"/>
                  </a:lnTo>
                  <a:lnTo>
                    <a:pt x="4" y="1476"/>
                  </a:lnTo>
                  <a:lnTo>
                    <a:pt x="0" y="1556"/>
                  </a:lnTo>
                  <a:lnTo>
                    <a:pt x="4" y="1635"/>
                  </a:lnTo>
                  <a:lnTo>
                    <a:pt x="15" y="1714"/>
                  </a:lnTo>
                  <a:lnTo>
                    <a:pt x="34" y="1791"/>
                  </a:lnTo>
                  <a:lnTo>
                    <a:pt x="59" y="1868"/>
                  </a:lnTo>
                  <a:lnTo>
                    <a:pt x="92" y="1944"/>
                  </a:lnTo>
                  <a:lnTo>
                    <a:pt x="132" y="2017"/>
                  </a:lnTo>
                  <a:lnTo>
                    <a:pt x="178" y="2089"/>
                  </a:lnTo>
                  <a:lnTo>
                    <a:pt x="230" y="2159"/>
                  </a:lnTo>
                  <a:lnTo>
                    <a:pt x="289" y="2229"/>
                  </a:lnTo>
                  <a:lnTo>
                    <a:pt x="353" y="2295"/>
                  </a:lnTo>
                  <a:lnTo>
                    <a:pt x="425" y="2361"/>
                  </a:lnTo>
                  <a:lnTo>
                    <a:pt x="500" y="2423"/>
                  </a:lnTo>
                  <a:lnTo>
                    <a:pt x="581" y="2485"/>
                  </a:lnTo>
                  <a:lnTo>
                    <a:pt x="669" y="2543"/>
                  </a:lnTo>
                  <a:lnTo>
                    <a:pt x="761" y="2600"/>
                  </a:lnTo>
                  <a:lnTo>
                    <a:pt x="858" y="2653"/>
                  </a:lnTo>
                  <a:lnTo>
                    <a:pt x="960" y="2706"/>
                  </a:lnTo>
                  <a:lnTo>
                    <a:pt x="1065" y="2754"/>
                  </a:lnTo>
                  <a:lnTo>
                    <a:pt x="1176" y="2800"/>
                  </a:lnTo>
                  <a:lnTo>
                    <a:pt x="1291" y="2844"/>
                  </a:lnTo>
                  <a:lnTo>
                    <a:pt x="1410" y="2884"/>
                  </a:lnTo>
                  <a:lnTo>
                    <a:pt x="1531" y="2922"/>
                  </a:lnTo>
                  <a:lnTo>
                    <a:pt x="1657" y="2957"/>
                  </a:lnTo>
                  <a:lnTo>
                    <a:pt x="1787" y="2988"/>
                  </a:lnTo>
                  <a:lnTo>
                    <a:pt x="1920" y="3015"/>
                  </a:lnTo>
                  <a:lnTo>
                    <a:pt x="2056" y="3040"/>
                  </a:lnTo>
                  <a:lnTo>
                    <a:pt x="2193" y="3060"/>
                  </a:lnTo>
                  <a:lnTo>
                    <a:pt x="2335" y="3079"/>
                  </a:lnTo>
                  <a:lnTo>
                    <a:pt x="2479" y="3092"/>
                  </a:lnTo>
                  <a:lnTo>
                    <a:pt x="2625" y="3102"/>
                  </a:lnTo>
                  <a:lnTo>
                    <a:pt x="2773" y="3108"/>
                  </a:lnTo>
                  <a:lnTo>
                    <a:pt x="2923" y="31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39" name="Freeform 119"/>
            <p:cNvSpPr>
              <a:spLocks/>
            </p:cNvSpPr>
            <p:nvPr/>
          </p:nvSpPr>
          <p:spPr bwMode="auto">
            <a:xfrm>
              <a:off x="1155" y="887"/>
              <a:ext cx="234" cy="124"/>
            </a:xfrm>
            <a:custGeom>
              <a:avLst/>
              <a:gdLst/>
              <a:ahLst/>
              <a:cxnLst>
                <a:cxn ang="0">
                  <a:pos x="3221" y="3100"/>
                </a:cxn>
                <a:cxn ang="0">
                  <a:pos x="3653" y="3060"/>
                </a:cxn>
                <a:cxn ang="0">
                  <a:pos x="4059" y="2986"/>
                </a:cxn>
                <a:cxn ang="0">
                  <a:pos x="4436" y="2883"/>
                </a:cxn>
                <a:cxn ang="0">
                  <a:pos x="4781" y="2753"/>
                </a:cxn>
                <a:cxn ang="0">
                  <a:pos x="5085" y="2598"/>
                </a:cxn>
                <a:cxn ang="0">
                  <a:pos x="5346" y="2422"/>
                </a:cxn>
                <a:cxn ang="0">
                  <a:pos x="5557" y="2227"/>
                </a:cxn>
                <a:cxn ang="0">
                  <a:pos x="5714" y="2016"/>
                </a:cxn>
                <a:cxn ang="0">
                  <a:pos x="5812" y="1790"/>
                </a:cxn>
                <a:cxn ang="0">
                  <a:pos x="5846" y="1554"/>
                </a:cxn>
                <a:cxn ang="0">
                  <a:pos x="5812" y="1318"/>
                </a:cxn>
                <a:cxn ang="0">
                  <a:pos x="5714" y="1092"/>
                </a:cxn>
                <a:cxn ang="0">
                  <a:pos x="5557" y="881"/>
                </a:cxn>
                <a:cxn ang="0">
                  <a:pos x="5346" y="686"/>
                </a:cxn>
                <a:cxn ang="0">
                  <a:pos x="5085" y="510"/>
                </a:cxn>
                <a:cxn ang="0">
                  <a:pos x="4781" y="356"/>
                </a:cxn>
                <a:cxn ang="0">
                  <a:pos x="4436" y="225"/>
                </a:cxn>
                <a:cxn ang="0">
                  <a:pos x="4059" y="122"/>
                </a:cxn>
                <a:cxn ang="0">
                  <a:pos x="3653" y="48"/>
                </a:cxn>
                <a:cxn ang="0">
                  <a:pos x="3221" y="8"/>
                </a:cxn>
                <a:cxn ang="0">
                  <a:pos x="2773" y="2"/>
                </a:cxn>
                <a:cxn ang="0">
                  <a:pos x="2335" y="31"/>
                </a:cxn>
                <a:cxn ang="0">
                  <a:pos x="1920" y="94"/>
                </a:cxn>
                <a:cxn ang="0">
                  <a:pos x="1531" y="187"/>
                </a:cxn>
                <a:cxn ang="0">
                  <a:pos x="1176" y="309"/>
                </a:cxn>
                <a:cxn ang="0">
                  <a:pos x="858" y="455"/>
                </a:cxn>
                <a:cxn ang="0">
                  <a:pos x="581" y="625"/>
                </a:cxn>
                <a:cxn ang="0">
                  <a:pos x="353" y="814"/>
                </a:cxn>
                <a:cxn ang="0">
                  <a:pos x="178" y="1021"/>
                </a:cxn>
                <a:cxn ang="0">
                  <a:pos x="59" y="1242"/>
                </a:cxn>
                <a:cxn ang="0">
                  <a:pos x="4" y="1474"/>
                </a:cxn>
                <a:cxn ang="0">
                  <a:pos x="15" y="1712"/>
                </a:cxn>
                <a:cxn ang="0">
                  <a:pos x="92" y="1942"/>
                </a:cxn>
                <a:cxn ang="0">
                  <a:pos x="230" y="2158"/>
                </a:cxn>
                <a:cxn ang="0">
                  <a:pos x="425" y="2359"/>
                </a:cxn>
                <a:cxn ang="0">
                  <a:pos x="669" y="2542"/>
                </a:cxn>
                <a:cxn ang="0">
                  <a:pos x="960" y="2704"/>
                </a:cxn>
                <a:cxn ang="0">
                  <a:pos x="1291" y="2842"/>
                </a:cxn>
                <a:cxn ang="0">
                  <a:pos x="1657" y="2955"/>
                </a:cxn>
                <a:cxn ang="0">
                  <a:pos x="2056" y="3039"/>
                </a:cxn>
                <a:cxn ang="0">
                  <a:pos x="2479" y="3090"/>
                </a:cxn>
                <a:cxn ang="0">
                  <a:pos x="2923" y="3108"/>
                </a:cxn>
              </a:cxnLst>
              <a:rect l="0" t="0" r="r" b="b"/>
              <a:pathLst>
                <a:path w="5846" h="3108">
                  <a:moveTo>
                    <a:pt x="2923" y="3108"/>
                  </a:moveTo>
                  <a:lnTo>
                    <a:pt x="3073" y="3106"/>
                  </a:lnTo>
                  <a:lnTo>
                    <a:pt x="3221" y="3100"/>
                  </a:lnTo>
                  <a:lnTo>
                    <a:pt x="3367" y="3090"/>
                  </a:lnTo>
                  <a:lnTo>
                    <a:pt x="3511" y="3077"/>
                  </a:lnTo>
                  <a:lnTo>
                    <a:pt x="3653" y="3060"/>
                  </a:lnTo>
                  <a:lnTo>
                    <a:pt x="3790" y="3039"/>
                  </a:lnTo>
                  <a:lnTo>
                    <a:pt x="3926" y="3014"/>
                  </a:lnTo>
                  <a:lnTo>
                    <a:pt x="4059" y="2986"/>
                  </a:lnTo>
                  <a:lnTo>
                    <a:pt x="4189" y="2955"/>
                  </a:lnTo>
                  <a:lnTo>
                    <a:pt x="4315" y="2921"/>
                  </a:lnTo>
                  <a:lnTo>
                    <a:pt x="4436" y="2883"/>
                  </a:lnTo>
                  <a:lnTo>
                    <a:pt x="4555" y="2842"/>
                  </a:lnTo>
                  <a:lnTo>
                    <a:pt x="4670" y="2799"/>
                  </a:lnTo>
                  <a:lnTo>
                    <a:pt x="4781" y="2753"/>
                  </a:lnTo>
                  <a:lnTo>
                    <a:pt x="4886" y="2704"/>
                  </a:lnTo>
                  <a:lnTo>
                    <a:pt x="4989" y="2653"/>
                  </a:lnTo>
                  <a:lnTo>
                    <a:pt x="5085" y="2598"/>
                  </a:lnTo>
                  <a:lnTo>
                    <a:pt x="5177" y="2542"/>
                  </a:lnTo>
                  <a:lnTo>
                    <a:pt x="5264" y="2483"/>
                  </a:lnTo>
                  <a:lnTo>
                    <a:pt x="5346" y="2422"/>
                  </a:lnTo>
                  <a:lnTo>
                    <a:pt x="5422" y="2359"/>
                  </a:lnTo>
                  <a:lnTo>
                    <a:pt x="5492" y="2294"/>
                  </a:lnTo>
                  <a:lnTo>
                    <a:pt x="5557" y="2227"/>
                  </a:lnTo>
                  <a:lnTo>
                    <a:pt x="5616" y="2158"/>
                  </a:lnTo>
                  <a:lnTo>
                    <a:pt x="5668" y="2087"/>
                  </a:lnTo>
                  <a:lnTo>
                    <a:pt x="5714" y="2016"/>
                  </a:lnTo>
                  <a:lnTo>
                    <a:pt x="5754" y="1942"/>
                  </a:lnTo>
                  <a:lnTo>
                    <a:pt x="5787" y="1867"/>
                  </a:lnTo>
                  <a:lnTo>
                    <a:pt x="5812" y="1790"/>
                  </a:lnTo>
                  <a:lnTo>
                    <a:pt x="5831" y="1712"/>
                  </a:lnTo>
                  <a:lnTo>
                    <a:pt x="5842" y="1634"/>
                  </a:lnTo>
                  <a:lnTo>
                    <a:pt x="5846" y="1554"/>
                  </a:lnTo>
                  <a:lnTo>
                    <a:pt x="5842" y="1474"/>
                  </a:lnTo>
                  <a:lnTo>
                    <a:pt x="5831" y="1396"/>
                  </a:lnTo>
                  <a:lnTo>
                    <a:pt x="5812" y="1318"/>
                  </a:lnTo>
                  <a:lnTo>
                    <a:pt x="5787" y="1242"/>
                  </a:lnTo>
                  <a:lnTo>
                    <a:pt x="5754" y="1166"/>
                  </a:lnTo>
                  <a:lnTo>
                    <a:pt x="5714" y="1092"/>
                  </a:lnTo>
                  <a:lnTo>
                    <a:pt x="5668" y="1021"/>
                  </a:lnTo>
                  <a:lnTo>
                    <a:pt x="5616" y="950"/>
                  </a:lnTo>
                  <a:lnTo>
                    <a:pt x="5557" y="881"/>
                  </a:lnTo>
                  <a:lnTo>
                    <a:pt x="5492" y="814"/>
                  </a:lnTo>
                  <a:lnTo>
                    <a:pt x="5422" y="749"/>
                  </a:lnTo>
                  <a:lnTo>
                    <a:pt x="5346" y="686"/>
                  </a:lnTo>
                  <a:lnTo>
                    <a:pt x="5264" y="625"/>
                  </a:lnTo>
                  <a:lnTo>
                    <a:pt x="5177" y="566"/>
                  </a:lnTo>
                  <a:lnTo>
                    <a:pt x="5085" y="510"/>
                  </a:lnTo>
                  <a:lnTo>
                    <a:pt x="4989" y="455"/>
                  </a:lnTo>
                  <a:lnTo>
                    <a:pt x="4886" y="404"/>
                  </a:lnTo>
                  <a:lnTo>
                    <a:pt x="4781" y="356"/>
                  </a:lnTo>
                  <a:lnTo>
                    <a:pt x="4670" y="309"/>
                  </a:lnTo>
                  <a:lnTo>
                    <a:pt x="4555" y="266"/>
                  </a:lnTo>
                  <a:lnTo>
                    <a:pt x="4436" y="225"/>
                  </a:lnTo>
                  <a:lnTo>
                    <a:pt x="4315" y="187"/>
                  </a:lnTo>
                  <a:lnTo>
                    <a:pt x="4189" y="153"/>
                  </a:lnTo>
                  <a:lnTo>
                    <a:pt x="4059" y="122"/>
                  </a:lnTo>
                  <a:lnTo>
                    <a:pt x="3926" y="94"/>
                  </a:lnTo>
                  <a:lnTo>
                    <a:pt x="3790" y="69"/>
                  </a:lnTo>
                  <a:lnTo>
                    <a:pt x="3653" y="48"/>
                  </a:lnTo>
                  <a:lnTo>
                    <a:pt x="3511" y="31"/>
                  </a:lnTo>
                  <a:lnTo>
                    <a:pt x="3367" y="17"/>
                  </a:lnTo>
                  <a:lnTo>
                    <a:pt x="3221" y="8"/>
                  </a:lnTo>
                  <a:lnTo>
                    <a:pt x="3073" y="2"/>
                  </a:lnTo>
                  <a:lnTo>
                    <a:pt x="2923" y="0"/>
                  </a:lnTo>
                  <a:lnTo>
                    <a:pt x="2773" y="2"/>
                  </a:lnTo>
                  <a:lnTo>
                    <a:pt x="2625" y="8"/>
                  </a:lnTo>
                  <a:lnTo>
                    <a:pt x="2479" y="17"/>
                  </a:lnTo>
                  <a:lnTo>
                    <a:pt x="2335" y="31"/>
                  </a:lnTo>
                  <a:lnTo>
                    <a:pt x="2193" y="48"/>
                  </a:lnTo>
                  <a:lnTo>
                    <a:pt x="2056" y="69"/>
                  </a:lnTo>
                  <a:lnTo>
                    <a:pt x="1920" y="94"/>
                  </a:lnTo>
                  <a:lnTo>
                    <a:pt x="1787" y="122"/>
                  </a:lnTo>
                  <a:lnTo>
                    <a:pt x="1657" y="153"/>
                  </a:lnTo>
                  <a:lnTo>
                    <a:pt x="1531" y="187"/>
                  </a:lnTo>
                  <a:lnTo>
                    <a:pt x="1410" y="225"/>
                  </a:lnTo>
                  <a:lnTo>
                    <a:pt x="1291" y="266"/>
                  </a:lnTo>
                  <a:lnTo>
                    <a:pt x="1176" y="309"/>
                  </a:lnTo>
                  <a:lnTo>
                    <a:pt x="1065" y="356"/>
                  </a:lnTo>
                  <a:lnTo>
                    <a:pt x="960" y="404"/>
                  </a:lnTo>
                  <a:lnTo>
                    <a:pt x="858" y="455"/>
                  </a:lnTo>
                  <a:lnTo>
                    <a:pt x="761" y="510"/>
                  </a:lnTo>
                  <a:lnTo>
                    <a:pt x="669" y="566"/>
                  </a:lnTo>
                  <a:lnTo>
                    <a:pt x="581" y="625"/>
                  </a:lnTo>
                  <a:lnTo>
                    <a:pt x="500" y="686"/>
                  </a:lnTo>
                  <a:lnTo>
                    <a:pt x="425" y="749"/>
                  </a:lnTo>
                  <a:lnTo>
                    <a:pt x="353" y="814"/>
                  </a:lnTo>
                  <a:lnTo>
                    <a:pt x="289" y="881"/>
                  </a:lnTo>
                  <a:lnTo>
                    <a:pt x="230" y="950"/>
                  </a:lnTo>
                  <a:lnTo>
                    <a:pt x="178" y="1021"/>
                  </a:lnTo>
                  <a:lnTo>
                    <a:pt x="132" y="1092"/>
                  </a:lnTo>
                  <a:lnTo>
                    <a:pt x="92" y="1166"/>
                  </a:lnTo>
                  <a:lnTo>
                    <a:pt x="59" y="1242"/>
                  </a:lnTo>
                  <a:lnTo>
                    <a:pt x="34" y="1318"/>
                  </a:lnTo>
                  <a:lnTo>
                    <a:pt x="15" y="1396"/>
                  </a:lnTo>
                  <a:lnTo>
                    <a:pt x="4" y="1474"/>
                  </a:lnTo>
                  <a:lnTo>
                    <a:pt x="0" y="1554"/>
                  </a:lnTo>
                  <a:lnTo>
                    <a:pt x="4" y="1634"/>
                  </a:lnTo>
                  <a:lnTo>
                    <a:pt x="15" y="1712"/>
                  </a:lnTo>
                  <a:lnTo>
                    <a:pt x="34" y="1790"/>
                  </a:lnTo>
                  <a:lnTo>
                    <a:pt x="59" y="1867"/>
                  </a:lnTo>
                  <a:lnTo>
                    <a:pt x="92" y="1942"/>
                  </a:lnTo>
                  <a:lnTo>
                    <a:pt x="132" y="2016"/>
                  </a:lnTo>
                  <a:lnTo>
                    <a:pt x="178" y="2087"/>
                  </a:lnTo>
                  <a:lnTo>
                    <a:pt x="230" y="2158"/>
                  </a:lnTo>
                  <a:lnTo>
                    <a:pt x="289" y="2227"/>
                  </a:lnTo>
                  <a:lnTo>
                    <a:pt x="353" y="2294"/>
                  </a:lnTo>
                  <a:lnTo>
                    <a:pt x="425" y="2359"/>
                  </a:lnTo>
                  <a:lnTo>
                    <a:pt x="500" y="2422"/>
                  </a:lnTo>
                  <a:lnTo>
                    <a:pt x="581" y="2483"/>
                  </a:lnTo>
                  <a:lnTo>
                    <a:pt x="669" y="2542"/>
                  </a:lnTo>
                  <a:lnTo>
                    <a:pt x="761" y="2598"/>
                  </a:lnTo>
                  <a:lnTo>
                    <a:pt x="858" y="2653"/>
                  </a:lnTo>
                  <a:lnTo>
                    <a:pt x="960" y="2704"/>
                  </a:lnTo>
                  <a:lnTo>
                    <a:pt x="1065" y="2753"/>
                  </a:lnTo>
                  <a:lnTo>
                    <a:pt x="1176" y="2799"/>
                  </a:lnTo>
                  <a:lnTo>
                    <a:pt x="1291" y="2842"/>
                  </a:lnTo>
                  <a:lnTo>
                    <a:pt x="1410" y="2883"/>
                  </a:lnTo>
                  <a:lnTo>
                    <a:pt x="1531" y="2921"/>
                  </a:lnTo>
                  <a:lnTo>
                    <a:pt x="1657" y="2955"/>
                  </a:lnTo>
                  <a:lnTo>
                    <a:pt x="1787" y="2986"/>
                  </a:lnTo>
                  <a:lnTo>
                    <a:pt x="1920" y="3014"/>
                  </a:lnTo>
                  <a:lnTo>
                    <a:pt x="2056" y="3039"/>
                  </a:lnTo>
                  <a:lnTo>
                    <a:pt x="2193" y="3060"/>
                  </a:lnTo>
                  <a:lnTo>
                    <a:pt x="2335" y="3077"/>
                  </a:lnTo>
                  <a:lnTo>
                    <a:pt x="2479" y="3090"/>
                  </a:lnTo>
                  <a:lnTo>
                    <a:pt x="2625" y="3100"/>
                  </a:lnTo>
                  <a:lnTo>
                    <a:pt x="2773" y="3106"/>
                  </a:lnTo>
                  <a:lnTo>
                    <a:pt x="2923" y="31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0" name="Freeform 120"/>
            <p:cNvSpPr>
              <a:spLocks/>
            </p:cNvSpPr>
            <p:nvPr/>
          </p:nvSpPr>
          <p:spPr bwMode="auto">
            <a:xfrm>
              <a:off x="1155" y="860"/>
              <a:ext cx="234" cy="124"/>
            </a:xfrm>
            <a:custGeom>
              <a:avLst/>
              <a:gdLst/>
              <a:ahLst/>
              <a:cxnLst>
                <a:cxn ang="0">
                  <a:pos x="3221" y="3102"/>
                </a:cxn>
                <a:cxn ang="0">
                  <a:pos x="3653" y="3061"/>
                </a:cxn>
                <a:cxn ang="0">
                  <a:pos x="4059" y="2988"/>
                </a:cxn>
                <a:cxn ang="0">
                  <a:pos x="4436" y="2884"/>
                </a:cxn>
                <a:cxn ang="0">
                  <a:pos x="4781" y="2754"/>
                </a:cxn>
                <a:cxn ang="0">
                  <a:pos x="5085" y="2600"/>
                </a:cxn>
                <a:cxn ang="0">
                  <a:pos x="5346" y="2424"/>
                </a:cxn>
                <a:cxn ang="0">
                  <a:pos x="5557" y="2229"/>
                </a:cxn>
                <a:cxn ang="0">
                  <a:pos x="5714" y="2017"/>
                </a:cxn>
                <a:cxn ang="0">
                  <a:pos x="5812" y="1792"/>
                </a:cxn>
                <a:cxn ang="0">
                  <a:pos x="5846" y="1556"/>
                </a:cxn>
                <a:cxn ang="0">
                  <a:pos x="5812" y="1320"/>
                </a:cxn>
                <a:cxn ang="0">
                  <a:pos x="5714" y="1094"/>
                </a:cxn>
                <a:cxn ang="0">
                  <a:pos x="5557" y="882"/>
                </a:cxn>
                <a:cxn ang="0">
                  <a:pos x="5346" y="688"/>
                </a:cxn>
                <a:cxn ang="0">
                  <a:pos x="5085" y="511"/>
                </a:cxn>
                <a:cxn ang="0">
                  <a:pos x="4781" y="357"/>
                </a:cxn>
                <a:cxn ang="0">
                  <a:pos x="4436" y="226"/>
                </a:cxn>
                <a:cxn ang="0">
                  <a:pos x="4059" y="123"/>
                </a:cxn>
                <a:cxn ang="0">
                  <a:pos x="3653" y="50"/>
                </a:cxn>
                <a:cxn ang="0">
                  <a:pos x="3221" y="8"/>
                </a:cxn>
                <a:cxn ang="0">
                  <a:pos x="2773" y="3"/>
                </a:cxn>
                <a:cxn ang="0">
                  <a:pos x="2335" y="33"/>
                </a:cxn>
                <a:cxn ang="0">
                  <a:pos x="1920" y="95"/>
                </a:cxn>
                <a:cxn ang="0">
                  <a:pos x="1531" y="189"/>
                </a:cxn>
                <a:cxn ang="0">
                  <a:pos x="1176" y="311"/>
                </a:cxn>
                <a:cxn ang="0">
                  <a:pos x="858" y="457"/>
                </a:cxn>
                <a:cxn ang="0">
                  <a:pos x="581" y="626"/>
                </a:cxn>
                <a:cxn ang="0">
                  <a:pos x="353" y="816"/>
                </a:cxn>
                <a:cxn ang="0">
                  <a:pos x="178" y="1022"/>
                </a:cxn>
                <a:cxn ang="0">
                  <a:pos x="59" y="1243"/>
                </a:cxn>
                <a:cxn ang="0">
                  <a:pos x="4" y="1476"/>
                </a:cxn>
                <a:cxn ang="0">
                  <a:pos x="15" y="1714"/>
                </a:cxn>
                <a:cxn ang="0">
                  <a:pos x="92" y="1944"/>
                </a:cxn>
                <a:cxn ang="0">
                  <a:pos x="230" y="2159"/>
                </a:cxn>
                <a:cxn ang="0">
                  <a:pos x="425" y="2361"/>
                </a:cxn>
                <a:cxn ang="0">
                  <a:pos x="669" y="2543"/>
                </a:cxn>
                <a:cxn ang="0">
                  <a:pos x="960" y="2706"/>
                </a:cxn>
                <a:cxn ang="0">
                  <a:pos x="1291" y="2844"/>
                </a:cxn>
                <a:cxn ang="0">
                  <a:pos x="1657" y="2957"/>
                </a:cxn>
                <a:cxn ang="0">
                  <a:pos x="2056" y="3040"/>
                </a:cxn>
                <a:cxn ang="0">
                  <a:pos x="2479" y="3092"/>
                </a:cxn>
                <a:cxn ang="0">
                  <a:pos x="2923" y="3110"/>
                </a:cxn>
              </a:cxnLst>
              <a:rect l="0" t="0" r="r" b="b"/>
              <a:pathLst>
                <a:path w="5846" h="3110">
                  <a:moveTo>
                    <a:pt x="2923" y="3110"/>
                  </a:moveTo>
                  <a:lnTo>
                    <a:pt x="3073" y="3108"/>
                  </a:lnTo>
                  <a:lnTo>
                    <a:pt x="3221" y="3102"/>
                  </a:lnTo>
                  <a:lnTo>
                    <a:pt x="3367" y="3092"/>
                  </a:lnTo>
                  <a:lnTo>
                    <a:pt x="3511" y="3079"/>
                  </a:lnTo>
                  <a:lnTo>
                    <a:pt x="3653" y="3061"/>
                  </a:lnTo>
                  <a:lnTo>
                    <a:pt x="3790" y="3040"/>
                  </a:lnTo>
                  <a:lnTo>
                    <a:pt x="3926" y="3015"/>
                  </a:lnTo>
                  <a:lnTo>
                    <a:pt x="4059" y="2988"/>
                  </a:lnTo>
                  <a:lnTo>
                    <a:pt x="4189" y="2957"/>
                  </a:lnTo>
                  <a:lnTo>
                    <a:pt x="4315" y="2922"/>
                  </a:lnTo>
                  <a:lnTo>
                    <a:pt x="4436" y="2884"/>
                  </a:lnTo>
                  <a:lnTo>
                    <a:pt x="4555" y="2844"/>
                  </a:lnTo>
                  <a:lnTo>
                    <a:pt x="4670" y="2801"/>
                  </a:lnTo>
                  <a:lnTo>
                    <a:pt x="4781" y="2754"/>
                  </a:lnTo>
                  <a:lnTo>
                    <a:pt x="4886" y="2706"/>
                  </a:lnTo>
                  <a:lnTo>
                    <a:pt x="4989" y="2653"/>
                  </a:lnTo>
                  <a:lnTo>
                    <a:pt x="5085" y="2600"/>
                  </a:lnTo>
                  <a:lnTo>
                    <a:pt x="5177" y="2543"/>
                  </a:lnTo>
                  <a:lnTo>
                    <a:pt x="5264" y="2485"/>
                  </a:lnTo>
                  <a:lnTo>
                    <a:pt x="5346" y="2424"/>
                  </a:lnTo>
                  <a:lnTo>
                    <a:pt x="5422" y="2361"/>
                  </a:lnTo>
                  <a:lnTo>
                    <a:pt x="5492" y="2296"/>
                  </a:lnTo>
                  <a:lnTo>
                    <a:pt x="5557" y="2229"/>
                  </a:lnTo>
                  <a:lnTo>
                    <a:pt x="5616" y="2159"/>
                  </a:lnTo>
                  <a:lnTo>
                    <a:pt x="5668" y="2089"/>
                  </a:lnTo>
                  <a:lnTo>
                    <a:pt x="5714" y="2017"/>
                  </a:lnTo>
                  <a:lnTo>
                    <a:pt x="5754" y="1944"/>
                  </a:lnTo>
                  <a:lnTo>
                    <a:pt x="5787" y="1868"/>
                  </a:lnTo>
                  <a:lnTo>
                    <a:pt x="5812" y="1792"/>
                  </a:lnTo>
                  <a:lnTo>
                    <a:pt x="5831" y="1714"/>
                  </a:lnTo>
                  <a:lnTo>
                    <a:pt x="5842" y="1635"/>
                  </a:lnTo>
                  <a:lnTo>
                    <a:pt x="5846" y="1556"/>
                  </a:lnTo>
                  <a:lnTo>
                    <a:pt x="5842" y="1476"/>
                  </a:lnTo>
                  <a:lnTo>
                    <a:pt x="5831" y="1397"/>
                  </a:lnTo>
                  <a:lnTo>
                    <a:pt x="5812" y="1320"/>
                  </a:lnTo>
                  <a:lnTo>
                    <a:pt x="5787" y="1243"/>
                  </a:lnTo>
                  <a:lnTo>
                    <a:pt x="5754" y="1168"/>
                  </a:lnTo>
                  <a:lnTo>
                    <a:pt x="5714" y="1094"/>
                  </a:lnTo>
                  <a:lnTo>
                    <a:pt x="5668" y="1022"/>
                  </a:lnTo>
                  <a:lnTo>
                    <a:pt x="5616" y="951"/>
                  </a:lnTo>
                  <a:lnTo>
                    <a:pt x="5557" y="882"/>
                  </a:lnTo>
                  <a:lnTo>
                    <a:pt x="5492" y="816"/>
                  </a:lnTo>
                  <a:lnTo>
                    <a:pt x="5422" y="750"/>
                  </a:lnTo>
                  <a:lnTo>
                    <a:pt x="5346" y="688"/>
                  </a:lnTo>
                  <a:lnTo>
                    <a:pt x="5264" y="626"/>
                  </a:lnTo>
                  <a:lnTo>
                    <a:pt x="5177" y="568"/>
                  </a:lnTo>
                  <a:lnTo>
                    <a:pt x="5085" y="511"/>
                  </a:lnTo>
                  <a:lnTo>
                    <a:pt x="4989" y="457"/>
                  </a:lnTo>
                  <a:lnTo>
                    <a:pt x="4886" y="406"/>
                  </a:lnTo>
                  <a:lnTo>
                    <a:pt x="4781" y="357"/>
                  </a:lnTo>
                  <a:lnTo>
                    <a:pt x="4670" y="311"/>
                  </a:lnTo>
                  <a:lnTo>
                    <a:pt x="4555" y="267"/>
                  </a:lnTo>
                  <a:lnTo>
                    <a:pt x="4436" y="226"/>
                  </a:lnTo>
                  <a:lnTo>
                    <a:pt x="4315" y="189"/>
                  </a:lnTo>
                  <a:lnTo>
                    <a:pt x="4189" y="155"/>
                  </a:lnTo>
                  <a:lnTo>
                    <a:pt x="4059" y="123"/>
                  </a:lnTo>
                  <a:lnTo>
                    <a:pt x="3926" y="95"/>
                  </a:lnTo>
                  <a:lnTo>
                    <a:pt x="3790" y="71"/>
                  </a:lnTo>
                  <a:lnTo>
                    <a:pt x="3653" y="50"/>
                  </a:lnTo>
                  <a:lnTo>
                    <a:pt x="3511" y="33"/>
                  </a:lnTo>
                  <a:lnTo>
                    <a:pt x="3367" y="19"/>
                  </a:lnTo>
                  <a:lnTo>
                    <a:pt x="3221" y="8"/>
                  </a:lnTo>
                  <a:lnTo>
                    <a:pt x="3073" y="3"/>
                  </a:lnTo>
                  <a:lnTo>
                    <a:pt x="2923" y="0"/>
                  </a:lnTo>
                  <a:lnTo>
                    <a:pt x="2773" y="3"/>
                  </a:lnTo>
                  <a:lnTo>
                    <a:pt x="2625" y="8"/>
                  </a:lnTo>
                  <a:lnTo>
                    <a:pt x="2479" y="19"/>
                  </a:lnTo>
                  <a:lnTo>
                    <a:pt x="2335" y="33"/>
                  </a:lnTo>
                  <a:lnTo>
                    <a:pt x="2193" y="50"/>
                  </a:lnTo>
                  <a:lnTo>
                    <a:pt x="2056" y="71"/>
                  </a:lnTo>
                  <a:lnTo>
                    <a:pt x="1920" y="95"/>
                  </a:lnTo>
                  <a:lnTo>
                    <a:pt x="1787" y="123"/>
                  </a:lnTo>
                  <a:lnTo>
                    <a:pt x="1657" y="155"/>
                  </a:lnTo>
                  <a:lnTo>
                    <a:pt x="1531" y="189"/>
                  </a:lnTo>
                  <a:lnTo>
                    <a:pt x="1410" y="226"/>
                  </a:lnTo>
                  <a:lnTo>
                    <a:pt x="1291" y="267"/>
                  </a:lnTo>
                  <a:lnTo>
                    <a:pt x="1176" y="311"/>
                  </a:lnTo>
                  <a:lnTo>
                    <a:pt x="1065" y="357"/>
                  </a:lnTo>
                  <a:lnTo>
                    <a:pt x="960" y="406"/>
                  </a:lnTo>
                  <a:lnTo>
                    <a:pt x="858" y="457"/>
                  </a:lnTo>
                  <a:lnTo>
                    <a:pt x="761" y="511"/>
                  </a:lnTo>
                  <a:lnTo>
                    <a:pt x="669" y="568"/>
                  </a:lnTo>
                  <a:lnTo>
                    <a:pt x="581" y="626"/>
                  </a:lnTo>
                  <a:lnTo>
                    <a:pt x="500" y="688"/>
                  </a:lnTo>
                  <a:lnTo>
                    <a:pt x="425" y="750"/>
                  </a:lnTo>
                  <a:lnTo>
                    <a:pt x="353" y="816"/>
                  </a:lnTo>
                  <a:lnTo>
                    <a:pt x="289" y="882"/>
                  </a:lnTo>
                  <a:lnTo>
                    <a:pt x="230" y="951"/>
                  </a:lnTo>
                  <a:lnTo>
                    <a:pt x="178" y="1022"/>
                  </a:lnTo>
                  <a:lnTo>
                    <a:pt x="132" y="1094"/>
                  </a:lnTo>
                  <a:lnTo>
                    <a:pt x="92" y="1168"/>
                  </a:lnTo>
                  <a:lnTo>
                    <a:pt x="59" y="1243"/>
                  </a:lnTo>
                  <a:lnTo>
                    <a:pt x="34" y="1320"/>
                  </a:lnTo>
                  <a:lnTo>
                    <a:pt x="15" y="1397"/>
                  </a:lnTo>
                  <a:lnTo>
                    <a:pt x="4" y="1476"/>
                  </a:lnTo>
                  <a:lnTo>
                    <a:pt x="0" y="1556"/>
                  </a:lnTo>
                  <a:lnTo>
                    <a:pt x="4" y="1635"/>
                  </a:lnTo>
                  <a:lnTo>
                    <a:pt x="15" y="1714"/>
                  </a:lnTo>
                  <a:lnTo>
                    <a:pt x="34" y="1792"/>
                  </a:lnTo>
                  <a:lnTo>
                    <a:pt x="59" y="1868"/>
                  </a:lnTo>
                  <a:lnTo>
                    <a:pt x="92" y="1944"/>
                  </a:lnTo>
                  <a:lnTo>
                    <a:pt x="132" y="2017"/>
                  </a:lnTo>
                  <a:lnTo>
                    <a:pt x="178" y="2089"/>
                  </a:lnTo>
                  <a:lnTo>
                    <a:pt x="230" y="2159"/>
                  </a:lnTo>
                  <a:lnTo>
                    <a:pt x="289" y="2229"/>
                  </a:lnTo>
                  <a:lnTo>
                    <a:pt x="353" y="2296"/>
                  </a:lnTo>
                  <a:lnTo>
                    <a:pt x="425" y="2361"/>
                  </a:lnTo>
                  <a:lnTo>
                    <a:pt x="500" y="2424"/>
                  </a:lnTo>
                  <a:lnTo>
                    <a:pt x="581" y="2485"/>
                  </a:lnTo>
                  <a:lnTo>
                    <a:pt x="669" y="2543"/>
                  </a:lnTo>
                  <a:lnTo>
                    <a:pt x="761" y="2600"/>
                  </a:lnTo>
                  <a:lnTo>
                    <a:pt x="858" y="2653"/>
                  </a:lnTo>
                  <a:lnTo>
                    <a:pt x="960" y="2706"/>
                  </a:lnTo>
                  <a:lnTo>
                    <a:pt x="1065" y="2754"/>
                  </a:lnTo>
                  <a:lnTo>
                    <a:pt x="1176" y="2801"/>
                  </a:lnTo>
                  <a:lnTo>
                    <a:pt x="1291" y="2844"/>
                  </a:lnTo>
                  <a:lnTo>
                    <a:pt x="1410" y="2884"/>
                  </a:lnTo>
                  <a:lnTo>
                    <a:pt x="1531" y="2922"/>
                  </a:lnTo>
                  <a:lnTo>
                    <a:pt x="1657" y="2957"/>
                  </a:lnTo>
                  <a:lnTo>
                    <a:pt x="1787" y="2988"/>
                  </a:lnTo>
                  <a:lnTo>
                    <a:pt x="1920" y="3015"/>
                  </a:lnTo>
                  <a:lnTo>
                    <a:pt x="2056" y="3040"/>
                  </a:lnTo>
                  <a:lnTo>
                    <a:pt x="2193" y="3061"/>
                  </a:lnTo>
                  <a:lnTo>
                    <a:pt x="2335" y="3079"/>
                  </a:lnTo>
                  <a:lnTo>
                    <a:pt x="2479" y="3092"/>
                  </a:lnTo>
                  <a:lnTo>
                    <a:pt x="2625" y="3102"/>
                  </a:lnTo>
                  <a:lnTo>
                    <a:pt x="2773" y="3108"/>
                  </a:lnTo>
                  <a:lnTo>
                    <a:pt x="2923" y="311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1" name="Freeform 121"/>
            <p:cNvSpPr>
              <a:spLocks/>
            </p:cNvSpPr>
            <p:nvPr/>
          </p:nvSpPr>
          <p:spPr bwMode="auto">
            <a:xfrm>
              <a:off x="1155" y="847"/>
              <a:ext cx="234" cy="124"/>
            </a:xfrm>
            <a:custGeom>
              <a:avLst/>
              <a:gdLst/>
              <a:ahLst/>
              <a:cxnLst>
                <a:cxn ang="0">
                  <a:pos x="3221" y="3100"/>
                </a:cxn>
                <a:cxn ang="0">
                  <a:pos x="3653" y="3060"/>
                </a:cxn>
                <a:cxn ang="0">
                  <a:pos x="4059" y="2986"/>
                </a:cxn>
                <a:cxn ang="0">
                  <a:pos x="4436" y="2883"/>
                </a:cxn>
                <a:cxn ang="0">
                  <a:pos x="4781" y="2753"/>
                </a:cxn>
                <a:cxn ang="0">
                  <a:pos x="5085" y="2598"/>
                </a:cxn>
                <a:cxn ang="0">
                  <a:pos x="5346" y="2422"/>
                </a:cxn>
                <a:cxn ang="0">
                  <a:pos x="5557" y="2227"/>
                </a:cxn>
                <a:cxn ang="0">
                  <a:pos x="5714" y="2016"/>
                </a:cxn>
                <a:cxn ang="0">
                  <a:pos x="5812" y="1790"/>
                </a:cxn>
                <a:cxn ang="0">
                  <a:pos x="5846" y="1554"/>
                </a:cxn>
                <a:cxn ang="0">
                  <a:pos x="5812" y="1318"/>
                </a:cxn>
                <a:cxn ang="0">
                  <a:pos x="5714" y="1093"/>
                </a:cxn>
                <a:cxn ang="0">
                  <a:pos x="5557" y="881"/>
                </a:cxn>
                <a:cxn ang="0">
                  <a:pos x="5346" y="686"/>
                </a:cxn>
                <a:cxn ang="0">
                  <a:pos x="5085" y="510"/>
                </a:cxn>
                <a:cxn ang="0">
                  <a:pos x="4781" y="356"/>
                </a:cxn>
                <a:cxn ang="0">
                  <a:pos x="4436" y="225"/>
                </a:cxn>
                <a:cxn ang="0">
                  <a:pos x="4059" y="122"/>
                </a:cxn>
                <a:cxn ang="0">
                  <a:pos x="3653" y="48"/>
                </a:cxn>
                <a:cxn ang="0">
                  <a:pos x="3221" y="8"/>
                </a:cxn>
                <a:cxn ang="0">
                  <a:pos x="2773" y="2"/>
                </a:cxn>
                <a:cxn ang="0">
                  <a:pos x="2335" y="31"/>
                </a:cxn>
                <a:cxn ang="0">
                  <a:pos x="1920" y="94"/>
                </a:cxn>
                <a:cxn ang="0">
                  <a:pos x="1531" y="187"/>
                </a:cxn>
                <a:cxn ang="0">
                  <a:pos x="1176" y="309"/>
                </a:cxn>
                <a:cxn ang="0">
                  <a:pos x="858" y="455"/>
                </a:cxn>
                <a:cxn ang="0">
                  <a:pos x="581" y="625"/>
                </a:cxn>
                <a:cxn ang="0">
                  <a:pos x="353" y="814"/>
                </a:cxn>
                <a:cxn ang="0">
                  <a:pos x="178" y="1021"/>
                </a:cxn>
                <a:cxn ang="0">
                  <a:pos x="59" y="1242"/>
                </a:cxn>
                <a:cxn ang="0">
                  <a:pos x="4" y="1475"/>
                </a:cxn>
                <a:cxn ang="0">
                  <a:pos x="15" y="1712"/>
                </a:cxn>
                <a:cxn ang="0">
                  <a:pos x="92" y="1942"/>
                </a:cxn>
                <a:cxn ang="0">
                  <a:pos x="230" y="2158"/>
                </a:cxn>
                <a:cxn ang="0">
                  <a:pos x="425" y="2360"/>
                </a:cxn>
                <a:cxn ang="0">
                  <a:pos x="669" y="2542"/>
                </a:cxn>
                <a:cxn ang="0">
                  <a:pos x="960" y="2704"/>
                </a:cxn>
                <a:cxn ang="0">
                  <a:pos x="1291" y="2842"/>
                </a:cxn>
                <a:cxn ang="0">
                  <a:pos x="1657" y="2955"/>
                </a:cxn>
                <a:cxn ang="0">
                  <a:pos x="2056" y="3039"/>
                </a:cxn>
                <a:cxn ang="0">
                  <a:pos x="2479" y="3090"/>
                </a:cxn>
                <a:cxn ang="0">
                  <a:pos x="2923" y="3108"/>
                </a:cxn>
              </a:cxnLst>
              <a:rect l="0" t="0" r="r" b="b"/>
              <a:pathLst>
                <a:path w="5846" h="3108">
                  <a:moveTo>
                    <a:pt x="2923" y="3108"/>
                  </a:moveTo>
                  <a:lnTo>
                    <a:pt x="3073" y="3106"/>
                  </a:lnTo>
                  <a:lnTo>
                    <a:pt x="3221" y="3100"/>
                  </a:lnTo>
                  <a:lnTo>
                    <a:pt x="3367" y="3090"/>
                  </a:lnTo>
                  <a:lnTo>
                    <a:pt x="3511" y="3077"/>
                  </a:lnTo>
                  <a:lnTo>
                    <a:pt x="3653" y="3060"/>
                  </a:lnTo>
                  <a:lnTo>
                    <a:pt x="3790" y="3039"/>
                  </a:lnTo>
                  <a:lnTo>
                    <a:pt x="3926" y="3014"/>
                  </a:lnTo>
                  <a:lnTo>
                    <a:pt x="4059" y="2986"/>
                  </a:lnTo>
                  <a:lnTo>
                    <a:pt x="4189" y="2955"/>
                  </a:lnTo>
                  <a:lnTo>
                    <a:pt x="4315" y="2921"/>
                  </a:lnTo>
                  <a:lnTo>
                    <a:pt x="4436" y="2883"/>
                  </a:lnTo>
                  <a:lnTo>
                    <a:pt x="4555" y="2842"/>
                  </a:lnTo>
                  <a:lnTo>
                    <a:pt x="4670" y="2799"/>
                  </a:lnTo>
                  <a:lnTo>
                    <a:pt x="4781" y="2753"/>
                  </a:lnTo>
                  <a:lnTo>
                    <a:pt x="4886" y="2704"/>
                  </a:lnTo>
                  <a:lnTo>
                    <a:pt x="4989" y="2653"/>
                  </a:lnTo>
                  <a:lnTo>
                    <a:pt x="5085" y="2598"/>
                  </a:lnTo>
                  <a:lnTo>
                    <a:pt x="5177" y="2542"/>
                  </a:lnTo>
                  <a:lnTo>
                    <a:pt x="5264" y="2483"/>
                  </a:lnTo>
                  <a:lnTo>
                    <a:pt x="5346" y="2422"/>
                  </a:lnTo>
                  <a:lnTo>
                    <a:pt x="5422" y="2360"/>
                  </a:lnTo>
                  <a:lnTo>
                    <a:pt x="5492" y="2294"/>
                  </a:lnTo>
                  <a:lnTo>
                    <a:pt x="5557" y="2227"/>
                  </a:lnTo>
                  <a:lnTo>
                    <a:pt x="5616" y="2158"/>
                  </a:lnTo>
                  <a:lnTo>
                    <a:pt x="5668" y="2087"/>
                  </a:lnTo>
                  <a:lnTo>
                    <a:pt x="5714" y="2016"/>
                  </a:lnTo>
                  <a:lnTo>
                    <a:pt x="5754" y="1942"/>
                  </a:lnTo>
                  <a:lnTo>
                    <a:pt x="5787" y="1867"/>
                  </a:lnTo>
                  <a:lnTo>
                    <a:pt x="5812" y="1790"/>
                  </a:lnTo>
                  <a:lnTo>
                    <a:pt x="5831" y="1712"/>
                  </a:lnTo>
                  <a:lnTo>
                    <a:pt x="5842" y="1634"/>
                  </a:lnTo>
                  <a:lnTo>
                    <a:pt x="5846" y="1554"/>
                  </a:lnTo>
                  <a:lnTo>
                    <a:pt x="5842" y="1475"/>
                  </a:lnTo>
                  <a:lnTo>
                    <a:pt x="5831" y="1396"/>
                  </a:lnTo>
                  <a:lnTo>
                    <a:pt x="5812" y="1318"/>
                  </a:lnTo>
                  <a:lnTo>
                    <a:pt x="5787" y="1242"/>
                  </a:lnTo>
                  <a:lnTo>
                    <a:pt x="5754" y="1166"/>
                  </a:lnTo>
                  <a:lnTo>
                    <a:pt x="5714" y="1093"/>
                  </a:lnTo>
                  <a:lnTo>
                    <a:pt x="5668" y="1021"/>
                  </a:lnTo>
                  <a:lnTo>
                    <a:pt x="5616" y="950"/>
                  </a:lnTo>
                  <a:lnTo>
                    <a:pt x="5557" y="881"/>
                  </a:lnTo>
                  <a:lnTo>
                    <a:pt x="5492" y="814"/>
                  </a:lnTo>
                  <a:lnTo>
                    <a:pt x="5422" y="749"/>
                  </a:lnTo>
                  <a:lnTo>
                    <a:pt x="5346" y="686"/>
                  </a:lnTo>
                  <a:lnTo>
                    <a:pt x="5264" y="625"/>
                  </a:lnTo>
                  <a:lnTo>
                    <a:pt x="5177" y="566"/>
                  </a:lnTo>
                  <a:lnTo>
                    <a:pt x="5085" y="510"/>
                  </a:lnTo>
                  <a:lnTo>
                    <a:pt x="4989" y="455"/>
                  </a:lnTo>
                  <a:lnTo>
                    <a:pt x="4886" y="404"/>
                  </a:lnTo>
                  <a:lnTo>
                    <a:pt x="4781" y="356"/>
                  </a:lnTo>
                  <a:lnTo>
                    <a:pt x="4670" y="309"/>
                  </a:lnTo>
                  <a:lnTo>
                    <a:pt x="4555" y="266"/>
                  </a:lnTo>
                  <a:lnTo>
                    <a:pt x="4436" y="225"/>
                  </a:lnTo>
                  <a:lnTo>
                    <a:pt x="4315" y="187"/>
                  </a:lnTo>
                  <a:lnTo>
                    <a:pt x="4189" y="153"/>
                  </a:lnTo>
                  <a:lnTo>
                    <a:pt x="4059" y="122"/>
                  </a:lnTo>
                  <a:lnTo>
                    <a:pt x="3926" y="94"/>
                  </a:lnTo>
                  <a:lnTo>
                    <a:pt x="3790" y="69"/>
                  </a:lnTo>
                  <a:lnTo>
                    <a:pt x="3653" y="48"/>
                  </a:lnTo>
                  <a:lnTo>
                    <a:pt x="3511" y="31"/>
                  </a:lnTo>
                  <a:lnTo>
                    <a:pt x="3367" y="17"/>
                  </a:lnTo>
                  <a:lnTo>
                    <a:pt x="3221" y="8"/>
                  </a:lnTo>
                  <a:lnTo>
                    <a:pt x="3073" y="2"/>
                  </a:lnTo>
                  <a:lnTo>
                    <a:pt x="2923" y="0"/>
                  </a:lnTo>
                  <a:lnTo>
                    <a:pt x="2773" y="2"/>
                  </a:lnTo>
                  <a:lnTo>
                    <a:pt x="2625" y="8"/>
                  </a:lnTo>
                  <a:lnTo>
                    <a:pt x="2479" y="17"/>
                  </a:lnTo>
                  <a:lnTo>
                    <a:pt x="2335" y="31"/>
                  </a:lnTo>
                  <a:lnTo>
                    <a:pt x="2193" y="48"/>
                  </a:lnTo>
                  <a:lnTo>
                    <a:pt x="2056" y="69"/>
                  </a:lnTo>
                  <a:lnTo>
                    <a:pt x="1920" y="94"/>
                  </a:lnTo>
                  <a:lnTo>
                    <a:pt x="1787" y="122"/>
                  </a:lnTo>
                  <a:lnTo>
                    <a:pt x="1657" y="153"/>
                  </a:lnTo>
                  <a:lnTo>
                    <a:pt x="1531" y="187"/>
                  </a:lnTo>
                  <a:lnTo>
                    <a:pt x="1410" y="225"/>
                  </a:lnTo>
                  <a:lnTo>
                    <a:pt x="1291" y="266"/>
                  </a:lnTo>
                  <a:lnTo>
                    <a:pt x="1176" y="309"/>
                  </a:lnTo>
                  <a:lnTo>
                    <a:pt x="1065" y="356"/>
                  </a:lnTo>
                  <a:lnTo>
                    <a:pt x="960" y="404"/>
                  </a:lnTo>
                  <a:lnTo>
                    <a:pt x="858" y="455"/>
                  </a:lnTo>
                  <a:lnTo>
                    <a:pt x="761" y="510"/>
                  </a:lnTo>
                  <a:lnTo>
                    <a:pt x="669" y="566"/>
                  </a:lnTo>
                  <a:lnTo>
                    <a:pt x="581" y="625"/>
                  </a:lnTo>
                  <a:lnTo>
                    <a:pt x="500" y="686"/>
                  </a:lnTo>
                  <a:lnTo>
                    <a:pt x="425" y="749"/>
                  </a:lnTo>
                  <a:lnTo>
                    <a:pt x="353" y="814"/>
                  </a:lnTo>
                  <a:lnTo>
                    <a:pt x="289" y="881"/>
                  </a:lnTo>
                  <a:lnTo>
                    <a:pt x="230" y="950"/>
                  </a:lnTo>
                  <a:lnTo>
                    <a:pt x="178" y="1021"/>
                  </a:lnTo>
                  <a:lnTo>
                    <a:pt x="132" y="1093"/>
                  </a:lnTo>
                  <a:lnTo>
                    <a:pt x="92" y="1166"/>
                  </a:lnTo>
                  <a:lnTo>
                    <a:pt x="59" y="1242"/>
                  </a:lnTo>
                  <a:lnTo>
                    <a:pt x="34" y="1318"/>
                  </a:lnTo>
                  <a:lnTo>
                    <a:pt x="15" y="1396"/>
                  </a:lnTo>
                  <a:lnTo>
                    <a:pt x="4" y="1475"/>
                  </a:lnTo>
                  <a:lnTo>
                    <a:pt x="0" y="1554"/>
                  </a:lnTo>
                  <a:lnTo>
                    <a:pt x="4" y="1634"/>
                  </a:lnTo>
                  <a:lnTo>
                    <a:pt x="15" y="1712"/>
                  </a:lnTo>
                  <a:lnTo>
                    <a:pt x="34" y="1790"/>
                  </a:lnTo>
                  <a:lnTo>
                    <a:pt x="59" y="1867"/>
                  </a:lnTo>
                  <a:lnTo>
                    <a:pt x="92" y="1942"/>
                  </a:lnTo>
                  <a:lnTo>
                    <a:pt x="132" y="2016"/>
                  </a:lnTo>
                  <a:lnTo>
                    <a:pt x="178" y="2087"/>
                  </a:lnTo>
                  <a:lnTo>
                    <a:pt x="230" y="2158"/>
                  </a:lnTo>
                  <a:lnTo>
                    <a:pt x="289" y="2227"/>
                  </a:lnTo>
                  <a:lnTo>
                    <a:pt x="353" y="2294"/>
                  </a:lnTo>
                  <a:lnTo>
                    <a:pt x="425" y="2360"/>
                  </a:lnTo>
                  <a:lnTo>
                    <a:pt x="500" y="2422"/>
                  </a:lnTo>
                  <a:lnTo>
                    <a:pt x="581" y="2483"/>
                  </a:lnTo>
                  <a:lnTo>
                    <a:pt x="669" y="2542"/>
                  </a:lnTo>
                  <a:lnTo>
                    <a:pt x="761" y="2598"/>
                  </a:lnTo>
                  <a:lnTo>
                    <a:pt x="858" y="2653"/>
                  </a:lnTo>
                  <a:lnTo>
                    <a:pt x="960" y="2704"/>
                  </a:lnTo>
                  <a:lnTo>
                    <a:pt x="1065" y="2753"/>
                  </a:lnTo>
                  <a:lnTo>
                    <a:pt x="1176" y="2799"/>
                  </a:lnTo>
                  <a:lnTo>
                    <a:pt x="1291" y="2842"/>
                  </a:lnTo>
                  <a:lnTo>
                    <a:pt x="1410" y="2883"/>
                  </a:lnTo>
                  <a:lnTo>
                    <a:pt x="1531" y="2921"/>
                  </a:lnTo>
                  <a:lnTo>
                    <a:pt x="1657" y="2955"/>
                  </a:lnTo>
                  <a:lnTo>
                    <a:pt x="1787" y="2986"/>
                  </a:lnTo>
                  <a:lnTo>
                    <a:pt x="1920" y="3014"/>
                  </a:lnTo>
                  <a:lnTo>
                    <a:pt x="2056" y="3039"/>
                  </a:lnTo>
                  <a:lnTo>
                    <a:pt x="2193" y="3060"/>
                  </a:lnTo>
                  <a:lnTo>
                    <a:pt x="2335" y="3077"/>
                  </a:lnTo>
                  <a:lnTo>
                    <a:pt x="2479" y="3090"/>
                  </a:lnTo>
                  <a:lnTo>
                    <a:pt x="2625" y="3100"/>
                  </a:lnTo>
                  <a:lnTo>
                    <a:pt x="2773" y="3106"/>
                  </a:lnTo>
                  <a:lnTo>
                    <a:pt x="2923" y="31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2" name="Freeform 122"/>
            <p:cNvSpPr>
              <a:spLocks/>
            </p:cNvSpPr>
            <p:nvPr/>
          </p:nvSpPr>
          <p:spPr bwMode="auto">
            <a:xfrm>
              <a:off x="1024" y="818"/>
              <a:ext cx="110" cy="114"/>
            </a:xfrm>
            <a:custGeom>
              <a:avLst/>
              <a:gdLst/>
              <a:ahLst/>
              <a:cxnLst>
                <a:cxn ang="0">
                  <a:pos x="2753" y="1101"/>
                </a:cxn>
                <a:cxn ang="0">
                  <a:pos x="1474" y="1101"/>
                </a:cxn>
                <a:cxn ang="0">
                  <a:pos x="1474" y="0"/>
                </a:cxn>
                <a:cxn ang="0">
                  <a:pos x="737" y="714"/>
                </a:cxn>
                <a:cxn ang="0">
                  <a:pos x="0" y="1428"/>
                </a:cxn>
                <a:cxn ang="0">
                  <a:pos x="737" y="2143"/>
                </a:cxn>
                <a:cxn ang="0">
                  <a:pos x="1474" y="2858"/>
                </a:cxn>
                <a:cxn ang="0">
                  <a:pos x="1474" y="1906"/>
                </a:cxn>
                <a:cxn ang="0">
                  <a:pos x="2753" y="1906"/>
                </a:cxn>
                <a:cxn ang="0">
                  <a:pos x="2753" y="1101"/>
                </a:cxn>
              </a:cxnLst>
              <a:rect l="0" t="0" r="r" b="b"/>
              <a:pathLst>
                <a:path w="2753" h="2858">
                  <a:moveTo>
                    <a:pt x="2753" y="1101"/>
                  </a:moveTo>
                  <a:lnTo>
                    <a:pt x="1474" y="1101"/>
                  </a:lnTo>
                  <a:lnTo>
                    <a:pt x="1474" y="0"/>
                  </a:lnTo>
                  <a:lnTo>
                    <a:pt x="737" y="714"/>
                  </a:lnTo>
                  <a:lnTo>
                    <a:pt x="0" y="1428"/>
                  </a:lnTo>
                  <a:lnTo>
                    <a:pt x="737" y="2143"/>
                  </a:lnTo>
                  <a:lnTo>
                    <a:pt x="1474" y="2858"/>
                  </a:lnTo>
                  <a:lnTo>
                    <a:pt x="1474" y="1906"/>
                  </a:lnTo>
                  <a:lnTo>
                    <a:pt x="2753" y="1906"/>
                  </a:lnTo>
                  <a:lnTo>
                    <a:pt x="2753" y="110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3" name="Freeform 123"/>
            <p:cNvSpPr>
              <a:spLocks/>
            </p:cNvSpPr>
            <p:nvPr/>
          </p:nvSpPr>
          <p:spPr bwMode="auto">
            <a:xfrm>
              <a:off x="1024" y="980"/>
              <a:ext cx="110" cy="114"/>
            </a:xfrm>
            <a:custGeom>
              <a:avLst/>
              <a:gdLst/>
              <a:ahLst/>
              <a:cxnLst>
                <a:cxn ang="0">
                  <a:pos x="0" y="1101"/>
                </a:cxn>
                <a:cxn ang="0">
                  <a:pos x="1280" y="1101"/>
                </a:cxn>
                <a:cxn ang="0">
                  <a:pos x="1280" y="0"/>
                </a:cxn>
                <a:cxn ang="0">
                  <a:pos x="2016" y="715"/>
                </a:cxn>
                <a:cxn ang="0">
                  <a:pos x="2753" y="1429"/>
                </a:cxn>
                <a:cxn ang="0">
                  <a:pos x="2016" y="2143"/>
                </a:cxn>
                <a:cxn ang="0">
                  <a:pos x="1280" y="2858"/>
                </a:cxn>
                <a:cxn ang="0">
                  <a:pos x="1280" y="1907"/>
                </a:cxn>
                <a:cxn ang="0">
                  <a:pos x="0" y="1907"/>
                </a:cxn>
                <a:cxn ang="0">
                  <a:pos x="0" y="1101"/>
                </a:cxn>
              </a:cxnLst>
              <a:rect l="0" t="0" r="r" b="b"/>
              <a:pathLst>
                <a:path w="2753" h="2858">
                  <a:moveTo>
                    <a:pt x="0" y="1101"/>
                  </a:moveTo>
                  <a:lnTo>
                    <a:pt x="1280" y="1101"/>
                  </a:lnTo>
                  <a:lnTo>
                    <a:pt x="1280" y="0"/>
                  </a:lnTo>
                  <a:lnTo>
                    <a:pt x="2016" y="715"/>
                  </a:lnTo>
                  <a:lnTo>
                    <a:pt x="2753" y="1429"/>
                  </a:lnTo>
                  <a:lnTo>
                    <a:pt x="2016" y="2143"/>
                  </a:lnTo>
                  <a:lnTo>
                    <a:pt x="1280" y="2858"/>
                  </a:lnTo>
                  <a:lnTo>
                    <a:pt x="1280" y="1907"/>
                  </a:lnTo>
                  <a:lnTo>
                    <a:pt x="0" y="1907"/>
                  </a:lnTo>
                  <a:lnTo>
                    <a:pt x="0" y="110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4" name="Freeform 124"/>
            <p:cNvSpPr>
              <a:spLocks/>
            </p:cNvSpPr>
            <p:nvPr/>
          </p:nvSpPr>
          <p:spPr bwMode="auto">
            <a:xfrm>
              <a:off x="1403" y="818"/>
              <a:ext cx="110" cy="114"/>
            </a:xfrm>
            <a:custGeom>
              <a:avLst/>
              <a:gdLst/>
              <a:ahLst/>
              <a:cxnLst>
                <a:cxn ang="0">
                  <a:pos x="0" y="1101"/>
                </a:cxn>
                <a:cxn ang="0">
                  <a:pos x="1279" y="1101"/>
                </a:cxn>
                <a:cxn ang="0">
                  <a:pos x="1279" y="0"/>
                </a:cxn>
                <a:cxn ang="0">
                  <a:pos x="2016" y="714"/>
                </a:cxn>
                <a:cxn ang="0">
                  <a:pos x="2752" y="1428"/>
                </a:cxn>
                <a:cxn ang="0">
                  <a:pos x="2016" y="2143"/>
                </a:cxn>
                <a:cxn ang="0">
                  <a:pos x="1279" y="2858"/>
                </a:cxn>
                <a:cxn ang="0">
                  <a:pos x="1279" y="1906"/>
                </a:cxn>
                <a:cxn ang="0">
                  <a:pos x="0" y="1906"/>
                </a:cxn>
                <a:cxn ang="0">
                  <a:pos x="0" y="1101"/>
                </a:cxn>
              </a:cxnLst>
              <a:rect l="0" t="0" r="r" b="b"/>
              <a:pathLst>
                <a:path w="2752" h="2858">
                  <a:moveTo>
                    <a:pt x="0" y="1101"/>
                  </a:moveTo>
                  <a:lnTo>
                    <a:pt x="1279" y="1101"/>
                  </a:lnTo>
                  <a:lnTo>
                    <a:pt x="1279" y="0"/>
                  </a:lnTo>
                  <a:lnTo>
                    <a:pt x="2016" y="714"/>
                  </a:lnTo>
                  <a:lnTo>
                    <a:pt x="2752" y="1428"/>
                  </a:lnTo>
                  <a:lnTo>
                    <a:pt x="2016" y="2143"/>
                  </a:lnTo>
                  <a:lnTo>
                    <a:pt x="1279" y="2858"/>
                  </a:lnTo>
                  <a:lnTo>
                    <a:pt x="1279" y="1906"/>
                  </a:lnTo>
                  <a:lnTo>
                    <a:pt x="0" y="1906"/>
                  </a:lnTo>
                  <a:lnTo>
                    <a:pt x="0" y="110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5" name="Freeform 125"/>
            <p:cNvSpPr>
              <a:spLocks/>
            </p:cNvSpPr>
            <p:nvPr/>
          </p:nvSpPr>
          <p:spPr bwMode="auto">
            <a:xfrm>
              <a:off x="1403" y="980"/>
              <a:ext cx="110" cy="114"/>
            </a:xfrm>
            <a:custGeom>
              <a:avLst/>
              <a:gdLst/>
              <a:ahLst/>
              <a:cxnLst>
                <a:cxn ang="0">
                  <a:pos x="2752" y="1101"/>
                </a:cxn>
                <a:cxn ang="0">
                  <a:pos x="1473" y="1101"/>
                </a:cxn>
                <a:cxn ang="0">
                  <a:pos x="1473" y="0"/>
                </a:cxn>
                <a:cxn ang="0">
                  <a:pos x="737" y="715"/>
                </a:cxn>
                <a:cxn ang="0">
                  <a:pos x="0" y="1429"/>
                </a:cxn>
                <a:cxn ang="0">
                  <a:pos x="737" y="2143"/>
                </a:cxn>
                <a:cxn ang="0">
                  <a:pos x="1473" y="2858"/>
                </a:cxn>
                <a:cxn ang="0">
                  <a:pos x="1473" y="1907"/>
                </a:cxn>
                <a:cxn ang="0">
                  <a:pos x="2752" y="1907"/>
                </a:cxn>
                <a:cxn ang="0">
                  <a:pos x="2752" y="1101"/>
                </a:cxn>
              </a:cxnLst>
              <a:rect l="0" t="0" r="r" b="b"/>
              <a:pathLst>
                <a:path w="2752" h="2858">
                  <a:moveTo>
                    <a:pt x="2752" y="1101"/>
                  </a:moveTo>
                  <a:lnTo>
                    <a:pt x="1473" y="1101"/>
                  </a:lnTo>
                  <a:lnTo>
                    <a:pt x="1473" y="0"/>
                  </a:lnTo>
                  <a:lnTo>
                    <a:pt x="737" y="715"/>
                  </a:lnTo>
                  <a:lnTo>
                    <a:pt x="0" y="1429"/>
                  </a:lnTo>
                  <a:lnTo>
                    <a:pt x="737" y="2143"/>
                  </a:lnTo>
                  <a:lnTo>
                    <a:pt x="1473" y="2858"/>
                  </a:lnTo>
                  <a:lnTo>
                    <a:pt x="1473" y="1907"/>
                  </a:lnTo>
                  <a:lnTo>
                    <a:pt x="2752" y="1907"/>
                  </a:lnTo>
                  <a:lnTo>
                    <a:pt x="2752" y="110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6" name="Freeform 126"/>
            <p:cNvSpPr>
              <a:spLocks/>
            </p:cNvSpPr>
            <p:nvPr/>
          </p:nvSpPr>
          <p:spPr bwMode="auto">
            <a:xfrm>
              <a:off x="1021" y="812"/>
              <a:ext cx="110" cy="114"/>
            </a:xfrm>
            <a:custGeom>
              <a:avLst/>
              <a:gdLst/>
              <a:ahLst/>
              <a:cxnLst>
                <a:cxn ang="0">
                  <a:pos x="2753" y="1101"/>
                </a:cxn>
                <a:cxn ang="0">
                  <a:pos x="1473" y="1101"/>
                </a:cxn>
                <a:cxn ang="0">
                  <a:pos x="1473" y="0"/>
                </a:cxn>
                <a:cxn ang="0">
                  <a:pos x="737" y="715"/>
                </a:cxn>
                <a:cxn ang="0">
                  <a:pos x="0" y="1428"/>
                </a:cxn>
                <a:cxn ang="0">
                  <a:pos x="737" y="2143"/>
                </a:cxn>
                <a:cxn ang="0">
                  <a:pos x="1473" y="2857"/>
                </a:cxn>
                <a:cxn ang="0">
                  <a:pos x="1473" y="1907"/>
                </a:cxn>
                <a:cxn ang="0">
                  <a:pos x="2753" y="1907"/>
                </a:cxn>
                <a:cxn ang="0">
                  <a:pos x="2753" y="1101"/>
                </a:cxn>
              </a:cxnLst>
              <a:rect l="0" t="0" r="r" b="b"/>
              <a:pathLst>
                <a:path w="2753" h="2857">
                  <a:moveTo>
                    <a:pt x="2753" y="1101"/>
                  </a:moveTo>
                  <a:lnTo>
                    <a:pt x="1473" y="1101"/>
                  </a:lnTo>
                  <a:lnTo>
                    <a:pt x="1473" y="0"/>
                  </a:lnTo>
                  <a:lnTo>
                    <a:pt x="737" y="715"/>
                  </a:lnTo>
                  <a:lnTo>
                    <a:pt x="0" y="1428"/>
                  </a:lnTo>
                  <a:lnTo>
                    <a:pt x="737" y="2143"/>
                  </a:lnTo>
                  <a:lnTo>
                    <a:pt x="1473" y="2857"/>
                  </a:lnTo>
                  <a:lnTo>
                    <a:pt x="1473" y="1907"/>
                  </a:lnTo>
                  <a:lnTo>
                    <a:pt x="2753" y="1907"/>
                  </a:lnTo>
                  <a:lnTo>
                    <a:pt x="2753" y="1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7" name="Freeform 127"/>
            <p:cNvSpPr>
              <a:spLocks/>
            </p:cNvSpPr>
            <p:nvPr/>
          </p:nvSpPr>
          <p:spPr bwMode="auto">
            <a:xfrm>
              <a:off x="1021" y="974"/>
              <a:ext cx="110" cy="114"/>
            </a:xfrm>
            <a:custGeom>
              <a:avLst/>
              <a:gdLst/>
              <a:ahLst/>
              <a:cxnLst>
                <a:cxn ang="0">
                  <a:pos x="0" y="1101"/>
                </a:cxn>
                <a:cxn ang="0">
                  <a:pos x="1280" y="1101"/>
                </a:cxn>
                <a:cxn ang="0">
                  <a:pos x="1280" y="0"/>
                </a:cxn>
                <a:cxn ang="0">
                  <a:pos x="2017" y="715"/>
                </a:cxn>
                <a:cxn ang="0">
                  <a:pos x="2753" y="1429"/>
                </a:cxn>
                <a:cxn ang="0">
                  <a:pos x="2017" y="2144"/>
                </a:cxn>
                <a:cxn ang="0">
                  <a:pos x="1280" y="2859"/>
                </a:cxn>
                <a:cxn ang="0">
                  <a:pos x="1280" y="1907"/>
                </a:cxn>
                <a:cxn ang="0">
                  <a:pos x="0" y="1907"/>
                </a:cxn>
                <a:cxn ang="0">
                  <a:pos x="0" y="1101"/>
                </a:cxn>
              </a:cxnLst>
              <a:rect l="0" t="0" r="r" b="b"/>
              <a:pathLst>
                <a:path w="2753" h="2859">
                  <a:moveTo>
                    <a:pt x="0" y="1101"/>
                  </a:moveTo>
                  <a:lnTo>
                    <a:pt x="1280" y="1101"/>
                  </a:lnTo>
                  <a:lnTo>
                    <a:pt x="1280" y="0"/>
                  </a:lnTo>
                  <a:lnTo>
                    <a:pt x="2017" y="715"/>
                  </a:lnTo>
                  <a:lnTo>
                    <a:pt x="2753" y="1429"/>
                  </a:lnTo>
                  <a:lnTo>
                    <a:pt x="2017" y="2144"/>
                  </a:lnTo>
                  <a:lnTo>
                    <a:pt x="1280" y="2859"/>
                  </a:lnTo>
                  <a:lnTo>
                    <a:pt x="1280" y="1907"/>
                  </a:lnTo>
                  <a:lnTo>
                    <a:pt x="0" y="1907"/>
                  </a:lnTo>
                  <a:lnTo>
                    <a:pt x="0" y="1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8" name="Freeform 128"/>
            <p:cNvSpPr>
              <a:spLocks/>
            </p:cNvSpPr>
            <p:nvPr/>
          </p:nvSpPr>
          <p:spPr bwMode="auto">
            <a:xfrm>
              <a:off x="1400" y="812"/>
              <a:ext cx="110" cy="114"/>
            </a:xfrm>
            <a:custGeom>
              <a:avLst/>
              <a:gdLst/>
              <a:ahLst/>
              <a:cxnLst>
                <a:cxn ang="0">
                  <a:pos x="0" y="1101"/>
                </a:cxn>
                <a:cxn ang="0">
                  <a:pos x="1280" y="1101"/>
                </a:cxn>
                <a:cxn ang="0">
                  <a:pos x="1280" y="0"/>
                </a:cxn>
                <a:cxn ang="0">
                  <a:pos x="2015" y="715"/>
                </a:cxn>
                <a:cxn ang="0">
                  <a:pos x="2752" y="1428"/>
                </a:cxn>
                <a:cxn ang="0">
                  <a:pos x="2015" y="2143"/>
                </a:cxn>
                <a:cxn ang="0">
                  <a:pos x="1280" y="2857"/>
                </a:cxn>
                <a:cxn ang="0">
                  <a:pos x="1280" y="1907"/>
                </a:cxn>
                <a:cxn ang="0">
                  <a:pos x="0" y="1907"/>
                </a:cxn>
                <a:cxn ang="0">
                  <a:pos x="0" y="1101"/>
                </a:cxn>
              </a:cxnLst>
              <a:rect l="0" t="0" r="r" b="b"/>
              <a:pathLst>
                <a:path w="2752" h="2857">
                  <a:moveTo>
                    <a:pt x="0" y="1101"/>
                  </a:moveTo>
                  <a:lnTo>
                    <a:pt x="1280" y="1101"/>
                  </a:lnTo>
                  <a:lnTo>
                    <a:pt x="1280" y="0"/>
                  </a:lnTo>
                  <a:lnTo>
                    <a:pt x="2015" y="715"/>
                  </a:lnTo>
                  <a:lnTo>
                    <a:pt x="2752" y="1428"/>
                  </a:lnTo>
                  <a:lnTo>
                    <a:pt x="2015" y="2143"/>
                  </a:lnTo>
                  <a:lnTo>
                    <a:pt x="1280" y="2857"/>
                  </a:lnTo>
                  <a:lnTo>
                    <a:pt x="1280" y="1907"/>
                  </a:lnTo>
                  <a:lnTo>
                    <a:pt x="0" y="1907"/>
                  </a:lnTo>
                  <a:lnTo>
                    <a:pt x="0" y="1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49" name="Freeform 129"/>
            <p:cNvSpPr>
              <a:spLocks/>
            </p:cNvSpPr>
            <p:nvPr/>
          </p:nvSpPr>
          <p:spPr bwMode="auto">
            <a:xfrm>
              <a:off x="1400" y="974"/>
              <a:ext cx="110" cy="114"/>
            </a:xfrm>
            <a:custGeom>
              <a:avLst/>
              <a:gdLst/>
              <a:ahLst/>
              <a:cxnLst>
                <a:cxn ang="0">
                  <a:pos x="2752" y="1101"/>
                </a:cxn>
                <a:cxn ang="0">
                  <a:pos x="1473" y="1101"/>
                </a:cxn>
                <a:cxn ang="0">
                  <a:pos x="1473" y="0"/>
                </a:cxn>
                <a:cxn ang="0">
                  <a:pos x="736" y="715"/>
                </a:cxn>
                <a:cxn ang="0">
                  <a:pos x="0" y="1429"/>
                </a:cxn>
                <a:cxn ang="0">
                  <a:pos x="736" y="2144"/>
                </a:cxn>
                <a:cxn ang="0">
                  <a:pos x="1473" y="2859"/>
                </a:cxn>
                <a:cxn ang="0">
                  <a:pos x="1473" y="1907"/>
                </a:cxn>
                <a:cxn ang="0">
                  <a:pos x="2752" y="1907"/>
                </a:cxn>
                <a:cxn ang="0">
                  <a:pos x="2752" y="1101"/>
                </a:cxn>
              </a:cxnLst>
              <a:rect l="0" t="0" r="r" b="b"/>
              <a:pathLst>
                <a:path w="2752" h="2859">
                  <a:moveTo>
                    <a:pt x="2752" y="1101"/>
                  </a:moveTo>
                  <a:lnTo>
                    <a:pt x="1473" y="1101"/>
                  </a:lnTo>
                  <a:lnTo>
                    <a:pt x="1473" y="0"/>
                  </a:lnTo>
                  <a:lnTo>
                    <a:pt x="736" y="715"/>
                  </a:lnTo>
                  <a:lnTo>
                    <a:pt x="0" y="1429"/>
                  </a:lnTo>
                  <a:lnTo>
                    <a:pt x="736" y="2144"/>
                  </a:lnTo>
                  <a:lnTo>
                    <a:pt x="1473" y="2859"/>
                  </a:lnTo>
                  <a:lnTo>
                    <a:pt x="1473" y="1907"/>
                  </a:lnTo>
                  <a:lnTo>
                    <a:pt x="2752" y="1907"/>
                  </a:lnTo>
                  <a:lnTo>
                    <a:pt x="2752" y="1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614850" name="Text Box 130"/>
          <p:cNvSpPr txBox="1">
            <a:spLocks noChangeArrowheads="1"/>
          </p:cNvSpPr>
          <p:nvPr/>
        </p:nvSpPr>
        <p:spPr bwMode="auto">
          <a:xfrm>
            <a:off x="5857875" y="3089414"/>
            <a:ext cx="1019175" cy="5492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394" tIns="45696" rIns="91394" bIns="45696"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en-US" altLang="zh-CN" sz="1200" b="1">
                <a:latin typeface="+mn-lt"/>
                <a:ea typeface="SimSun" pitchFamily="2" charset="-122"/>
              </a:rPr>
              <a:t>Signaling</a:t>
            </a:r>
            <a:endParaRPr kumimoji="0" lang="pl-PL" altLang="zh-CN" sz="1200" b="1">
              <a:latin typeface="+mn-lt"/>
            </a:endParaRPr>
          </a:p>
          <a:p>
            <a:pPr algn="ctr">
              <a:spcBef>
                <a:spcPct val="50000"/>
              </a:spcBef>
            </a:pPr>
            <a:r>
              <a:rPr kumimoji="0" lang="en-US" altLang="zh-CN" sz="1200" b="1">
                <a:latin typeface="+mn-lt"/>
                <a:ea typeface="SimSun" pitchFamily="2" charset="-122"/>
              </a:rPr>
              <a:t>Gateway</a:t>
            </a:r>
          </a:p>
        </p:txBody>
      </p:sp>
      <p:grpSp>
        <p:nvGrpSpPr>
          <p:cNvPr id="8" name="Group 131"/>
          <p:cNvGrpSpPr>
            <a:grpSpLocks noChangeAspect="1"/>
          </p:cNvGrpSpPr>
          <p:nvPr/>
        </p:nvGrpSpPr>
        <p:grpSpPr bwMode="auto">
          <a:xfrm>
            <a:off x="5507038" y="5392876"/>
            <a:ext cx="422275" cy="611188"/>
            <a:chOff x="3698" y="716"/>
            <a:chExt cx="410" cy="562"/>
          </a:xfrm>
        </p:grpSpPr>
        <p:sp>
          <p:nvSpPr>
            <p:cNvPr id="3614852" name="AutoShape 132"/>
            <p:cNvSpPr>
              <a:spLocks noChangeAspect="1" noChangeArrowheads="1" noTextEdit="1"/>
            </p:cNvSpPr>
            <p:nvPr/>
          </p:nvSpPr>
          <p:spPr bwMode="auto">
            <a:xfrm>
              <a:off x="3698" y="716"/>
              <a:ext cx="410" cy="5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3" name="Freeform 133"/>
            <p:cNvSpPr>
              <a:spLocks/>
            </p:cNvSpPr>
            <p:nvPr/>
          </p:nvSpPr>
          <p:spPr bwMode="auto">
            <a:xfrm>
              <a:off x="3698" y="716"/>
              <a:ext cx="410" cy="562"/>
            </a:xfrm>
            <a:custGeom>
              <a:avLst/>
              <a:gdLst/>
              <a:ahLst/>
              <a:cxnLst>
                <a:cxn ang="0">
                  <a:pos x="11087" y="13006"/>
                </a:cxn>
                <a:cxn ang="0">
                  <a:pos x="11890" y="12014"/>
                </a:cxn>
                <a:cxn ang="0">
                  <a:pos x="11890" y="3051"/>
                </a:cxn>
                <a:cxn ang="0">
                  <a:pos x="1045" y="0"/>
                </a:cxn>
                <a:cxn ang="0">
                  <a:pos x="0" y="964"/>
                </a:cxn>
                <a:cxn ang="0">
                  <a:pos x="0" y="16298"/>
                </a:cxn>
                <a:cxn ang="0">
                  <a:pos x="11087" y="13006"/>
                </a:cxn>
                <a:cxn ang="0">
                  <a:pos x="11087" y="13006"/>
                </a:cxn>
              </a:cxnLst>
              <a:rect l="0" t="0" r="r" b="b"/>
              <a:pathLst>
                <a:path w="11890" h="16298">
                  <a:moveTo>
                    <a:pt x="11087" y="13006"/>
                  </a:moveTo>
                  <a:lnTo>
                    <a:pt x="11890" y="12014"/>
                  </a:lnTo>
                  <a:lnTo>
                    <a:pt x="11890" y="3051"/>
                  </a:lnTo>
                  <a:lnTo>
                    <a:pt x="1045" y="0"/>
                  </a:lnTo>
                  <a:lnTo>
                    <a:pt x="0" y="964"/>
                  </a:lnTo>
                  <a:lnTo>
                    <a:pt x="0" y="16298"/>
                  </a:lnTo>
                  <a:lnTo>
                    <a:pt x="11087" y="13006"/>
                  </a:lnTo>
                  <a:lnTo>
                    <a:pt x="11087" y="13006"/>
                  </a:lnTo>
                  <a:close/>
                </a:path>
              </a:pathLst>
            </a:custGeom>
            <a:solidFill>
              <a:srgbClr val="004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4" name="Freeform 134"/>
            <p:cNvSpPr>
              <a:spLocks/>
            </p:cNvSpPr>
            <p:nvPr/>
          </p:nvSpPr>
          <p:spPr bwMode="auto">
            <a:xfrm>
              <a:off x="3698" y="749"/>
              <a:ext cx="382" cy="5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87" y="3050"/>
                </a:cxn>
                <a:cxn ang="0">
                  <a:pos x="11087" y="12042"/>
                </a:cxn>
                <a:cxn ang="0">
                  <a:pos x="0" y="15334"/>
                </a:cxn>
                <a:cxn ang="0">
                  <a:pos x="0" y="0"/>
                </a:cxn>
              </a:cxnLst>
              <a:rect l="0" t="0" r="r" b="b"/>
              <a:pathLst>
                <a:path w="11087" h="15334">
                  <a:moveTo>
                    <a:pt x="0" y="0"/>
                  </a:moveTo>
                  <a:lnTo>
                    <a:pt x="11087" y="3050"/>
                  </a:lnTo>
                  <a:lnTo>
                    <a:pt x="11087" y="12042"/>
                  </a:lnTo>
                  <a:lnTo>
                    <a:pt x="0" y="15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6C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5" name="Freeform 135"/>
            <p:cNvSpPr>
              <a:spLocks/>
            </p:cNvSpPr>
            <p:nvPr/>
          </p:nvSpPr>
          <p:spPr bwMode="auto">
            <a:xfrm>
              <a:off x="4080" y="821"/>
              <a:ext cx="28" cy="343"/>
            </a:xfrm>
            <a:custGeom>
              <a:avLst/>
              <a:gdLst/>
              <a:ahLst/>
              <a:cxnLst>
                <a:cxn ang="0">
                  <a:pos x="0" y="9955"/>
                </a:cxn>
                <a:cxn ang="0">
                  <a:pos x="803" y="8963"/>
                </a:cxn>
                <a:cxn ang="0">
                  <a:pos x="803" y="0"/>
                </a:cxn>
                <a:cxn ang="0">
                  <a:pos x="0" y="963"/>
                </a:cxn>
                <a:cxn ang="0">
                  <a:pos x="0" y="9955"/>
                </a:cxn>
              </a:cxnLst>
              <a:rect l="0" t="0" r="r" b="b"/>
              <a:pathLst>
                <a:path w="803" h="9955">
                  <a:moveTo>
                    <a:pt x="0" y="9955"/>
                  </a:moveTo>
                  <a:lnTo>
                    <a:pt x="803" y="8963"/>
                  </a:lnTo>
                  <a:lnTo>
                    <a:pt x="803" y="0"/>
                  </a:lnTo>
                  <a:lnTo>
                    <a:pt x="0" y="963"/>
                  </a:lnTo>
                  <a:lnTo>
                    <a:pt x="0" y="9955"/>
                  </a:lnTo>
                  <a:close/>
                </a:path>
              </a:pathLst>
            </a:custGeom>
            <a:solidFill>
              <a:srgbClr val="0042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6" name="Freeform 136"/>
            <p:cNvSpPr>
              <a:spLocks/>
            </p:cNvSpPr>
            <p:nvPr/>
          </p:nvSpPr>
          <p:spPr bwMode="auto">
            <a:xfrm>
              <a:off x="3698" y="716"/>
              <a:ext cx="410" cy="138"/>
            </a:xfrm>
            <a:custGeom>
              <a:avLst/>
              <a:gdLst/>
              <a:ahLst/>
              <a:cxnLst>
                <a:cxn ang="0">
                  <a:pos x="11087" y="4015"/>
                </a:cxn>
                <a:cxn ang="0">
                  <a:pos x="11890" y="3051"/>
                </a:cxn>
                <a:cxn ang="0">
                  <a:pos x="1045" y="0"/>
                </a:cxn>
                <a:cxn ang="0">
                  <a:pos x="0" y="964"/>
                </a:cxn>
                <a:cxn ang="0">
                  <a:pos x="11087" y="4015"/>
                </a:cxn>
              </a:cxnLst>
              <a:rect l="0" t="0" r="r" b="b"/>
              <a:pathLst>
                <a:path w="11890" h="4015">
                  <a:moveTo>
                    <a:pt x="11087" y="4015"/>
                  </a:moveTo>
                  <a:lnTo>
                    <a:pt x="11890" y="3051"/>
                  </a:lnTo>
                  <a:lnTo>
                    <a:pt x="1045" y="0"/>
                  </a:lnTo>
                  <a:lnTo>
                    <a:pt x="0" y="964"/>
                  </a:lnTo>
                  <a:lnTo>
                    <a:pt x="11087" y="4015"/>
                  </a:lnTo>
                  <a:close/>
                </a:path>
              </a:pathLst>
            </a:custGeom>
            <a:solidFill>
              <a:srgbClr val="4D72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7" name="Freeform 137"/>
            <p:cNvSpPr>
              <a:spLocks/>
            </p:cNvSpPr>
            <p:nvPr/>
          </p:nvSpPr>
          <p:spPr bwMode="auto">
            <a:xfrm>
              <a:off x="3736" y="798"/>
              <a:ext cx="310" cy="11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9006" y="2425"/>
                </a:cxn>
                <a:cxn ang="0">
                  <a:pos x="8984" y="3321"/>
                </a:cxn>
                <a:cxn ang="0">
                  <a:pos x="0" y="895"/>
                </a:cxn>
                <a:cxn ang="0">
                  <a:pos x="22" y="0"/>
                </a:cxn>
              </a:cxnLst>
              <a:rect l="0" t="0" r="r" b="b"/>
              <a:pathLst>
                <a:path w="9006" h="3321">
                  <a:moveTo>
                    <a:pt x="22" y="0"/>
                  </a:moveTo>
                  <a:lnTo>
                    <a:pt x="9006" y="2425"/>
                  </a:lnTo>
                  <a:lnTo>
                    <a:pt x="8984" y="3321"/>
                  </a:lnTo>
                  <a:lnTo>
                    <a:pt x="0" y="89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8" name="Freeform 138"/>
            <p:cNvSpPr>
              <a:spLocks/>
            </p:cNvSpPr>
            <p:nvPr/>
          </p:nvSpPr>
          <p:spPr bwMode="auto">
            <a:xfrm>
              <a:off x="3736" y="795"/>
              <a:ext cx="310" cy="11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9005" y="2426"/>
                </a:cxn>
                <a:cxn ang="0">
                  <a:pos x="8983" y="3323"/>
                </a:cxn>
                <a:cxn ang="0">
                  <a:pos x="0" y="896"/>
                </a:cxn>
                <a:cxn ang="0">
                  <a:pos x="22" y="0"/>
                </a:cxn>
              </a:cxnLst>
              <a:rect l="0" t="0" r="r" b="b"/>
              <a:pathLst>
                <a:path w="9005" h="3323">
                  <a:moveTo>
                    <a:pt x="22" y="0"/>
                  </a:moveTo>
                  <a:lnTo>
                    <a:pt x="9005" y="2426"/>
                  </a:lnTo>
                  <a:lnTo>
                    <a:pt x="8983" y="3323"/>
                  </a:lnTo>
                  <a:lnTo>
                    <a:pt x="0" y="89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59" name="Freeform 139"/>
            <p:cNvSpPr>
              <a:spLocks/>
            </p:cNvSpPr>
            <p:nvPr/>
          </p:nvSpPr>
          <p:spPr bwMode="auto">
            <a:xfrm>
              <a:off x="3736" y="1109"/>
              <a:ext cx="310" cy="114"/>
            </a:xfrm>
            <a:custGeom>
              <a:avLst/>
              <a:gdLst/>
              <a:ahLst/>
              <a:cxnLst>
                <a:cxn ang="0">
                  <a:pos x="22" y="3323"/>
                </a:cxn>
                <a:cxn ang="0">
                  <a:pos x="9006" y="897"/>
                </a:cxn>
                <a:cxn ang="0">
                  <a:pos x="8984" y="0"/>
                </a:cxn>
                <a:cxn ang="0">
                  <a:pos x="0" y="2427"/>
                </a:cxn>
                <a:cxn ang="0">
                  <a:pos x="22" y="3323"/>
                </a:cxn>
              </a:cxnLst>
              <a:rect l="0" t="0" r="r" b="b"/>
              <a:pathLst>
                <a:path w="9006" h="3323">
                  <a:moveTo>
                    <a:pt x="22" y="3323"/>
                  </a:moveTo>
                  <a:lnTo>
                    <a:pt x="9006" y="897"/>
                  </a:lnTo>
                  <a:lnTo>
                    <a:pt x="8984" y="0"/>
                  </a:lnTo>
                  <a:lnTo>
                    <a:pt x="0" y="2427"/>
                  </a:lnTo>
                  <a:lnTo>
                    <a:pt x="22" y="332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60" name="Freeform 140"/>
            <p:cNvSpPr>
              <a:spLocks/>
            </p:cNvSpPr>
            <p:nvPr/>
          </p:nvSpPr>
          <p:spPr bwMode="auto">
            <a:xfrm>
              <a:off x="3736" y="1112"/>
              <a:ext cx="310" cy="115"/>
            </a:xfrm>
            <a:custGeom>
              <a:avLst/>
              <a:gdLst/>
              <a:ahLst/>
              <a:cxnLst>
                <a:cxn ang="0">
                  <a:pos x="22" y="3322"/>
                </a:cxn>
                <a:cxn ang="0">
                  <a:pos x="9005" y="895"/>
                </a:cxn>
                <a:cxn ang="0">
                  <a:pos x="8983" y="0"/>
                </a:cxn>
                <a:cxn ang="0">
                  <a:pos x="0" y="2425"/>
                </a:cxn>
                <a:cxn ang="0">
                  <a:pos x="22" y="3322"/>
                </a:cxn>
              </a:cxnLst>
              <a:rect l="0" t="0" r="r" b="b"/>
              <a:pathLst>
                <a:path w="9005" h="3322">
                  <a:moveTo>
                    <a:pt x="22" y="3322"/>
                  </a:moveTo>
                  <a:lnTo>
                    <a:pt x="9005" y="895"/>
                  </a:lnTo>
                  <a:lnTo>
                    <a:pt x="8983" y="0"/>
                  </a:lnTo>
                  <a:lnTo>
                    <a:pt x="0" y="2425"/>
                  </a:lnTo>
                  <a:lnTo>
                    <a:pt x="22" y="33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61" name="Freeform 141"/>
            <p:cNvSpPr>
              <a:spLocks noEditPoints="1"/>
            </p:cNvSpPr>
            <p:nvPr/>
          </p:nvSpPr>
          <p:spPr bwMode="auto">
            <a:xfrm>
              <a:off x="3762" y="914"/>
              <a:ext cx="248" cy="198"/>
            </a:xfrm>
            <a:custGeom>
              <a:avLst/>
              <a:gdLst/>
              <a:ahLst/>
              <a:cxnLst>
                <a:cxn ang="0">
                  <a:pos x="840" y="4735"/>
                </a:cxn>
                <a:cxn ang="0">
                  <a:pos x="2273" y="4286"/>
                </a:cxn>
                <a:cxn ang="0">
                  <a:pos x="2360" y="4016"/>
                </a:cxn>
                <a:cxn ang="0">
                  <a:pos x="2197" y="3778"/>
                </a:cxn>
                <a:cxn ang="0">
                  <a:pos x="2073" y="3513"/>
                </a:cxn>
                <a:cxn ang="0">
                  <a:pos x="1993" y="3226"/>
                </a:cxn>
                <a:cxn ang="0">
                  <a:pos x="1960" y="2921"/>
                </a:cxn>
                <a:cxn ang="0">
                  <a:pos x="1978" y="2613"/>
                </a:cxn>
                <a:cxn ang="0">
                  <a:pos x="2046" y="2319"/>
                </a:cxn>
                <a:cxn ang="0">
                  <a:pos x="2158" y="2048"/>
                </a:cxn>
                <a:cxn ang="0">
                  <a:pos x="2310" y="1802"/>
                </a:cxn>
                <a:cxn ang="0">
                  <a:pos x="2366" y="1563"/>
                </a:cxn>
                <a:cxn ang="0">
                  <a:pos x="1838" y="1037"/>
                </a:cxn>
                <a:cxn ang="0">
                  <a:pos x="2151" y="526"/>
                </a:cxn>
                <a:cxn ang="0">
                  <a:pos x="3141" y="1192"/>
                </a:cxn>
                <a:cxn ang="0">
                  <a:pos x="3490" y="1117"/>
                </a:cxn>
                <a:cxn ang="0">
                  <a:pos x="3835" y="1120"/>
                </a:cxn>
                <a:cxn ang="0">
                  <a:pos x="4149" y="1190"/>
                </a:cxn>
                <a:cxn ang="0">
                  <a:pos x="6335" y="508"/>
                </a:cxn>
                <a:cxn ang="0">
                  <a:pos x="5311" y="1078"/>
                </a:cxn>
                <a:cxn ang="0">
                  <a:pos x="4838" y="1549"/>
                </a:cxn>
                <a:cxn ang="0">
                  <a:pos x="4971" y="1785"/>
                </a:cxn>
                <a:cxn ang="0">
                  <a:pos x="5133" y="2043"/>
                </a:cxn>
                <a:cxn ang="0">
                  <a:pos x="5251" y="2332"/>
                </a:cxn>
                <a:cxn ang="0">
                  <a:pos x="5319" y="2643"/>
                </a:cxn>
                <a:cxn ang="0">
                  <a:pos x="5331" y="2970"/>
                </a:cxn>
                <a:cxn ang="0">
                  <a:pos x="5286" y="3290"/>
                </a:cxn>
                <a:cxn ang="0">
                  <a:pos x="5189" y="3589"/>
                </a:cxn>
                <a:cxn ang="0">
                  <a:pos x="5046" y="3862"/>
                </a:cxn>
                <a:cxn ang="0">
                  <a:pos x="4860" y="4102"/>
                </a:cxn>
                <a:cxn ang="0">
                  <a:pos x="5066" y="4436"/>
                </a:cxn>
                <a:cxn ang="0">
                  <a:pos x="6351" y="4204"/>
                </a:cxn>
                <a:cxn ang="0">
                  <a:pos x="4276" y="4515"/>
                </a:cxn>
                <a:cxn ang="0">
                  <a:pos x="3971" y="4610"/>
                </a:cxn>
                <a:cxn ang="0">
                  <a:pos x="3647" y="4643"/>
                </a:cxn>
                <a:cxn ang="0">
                  <a:pos x="3287" y="4602"/>
                </a:cxn>
                <a:cxn ang="0">
                  <a:pos x="2955" y="4487"/>
                </a:cxn>
                <a:cxn ang="0">
                  <a:pos x="3871" y="1728"/>
                </a:cxn>
                <a:cxn ang="0">
                  <a:pos x="4226" y="1874"/>
                </a:cxn>
                <a:cxn ang="0">
                  <a:pos x="4509" y="2131"/>
                </a:cxn>
                <a:cxn ang="0">
                  <a:pos x="4698" y="2474"/>
                </a:cxn>
                <a:cxn ang="0">
                  <a:pos x="4766" y="2877"/>
                </a:cxn>
                <a:cxn ang="0">
                  <a:pos x="4698" y="3279"/>
                </a:cxn>
                <a:cxn ang="0">
                  <a:pos x="4509" y="3621"/>
                </a:cxn>
                <a:cxn ang="0">
                  <a:pos x="4226" y="3879"/>
                </a:cxn>
                <a:cxn ang="0">
                  <a:pos x="3871" y="4025"/>
                </a:cxn>
                <a:cxn ang="0">
                  <a:pos x="3477" y="4035"/>
                </a:cxn>
                <a:cxn ang="0">
                  <a:pos x="3114" y="3906"/>
                </a:cxn>
                <a:cxn ang="0">
                  <a:pos x="2818" y="3664"/>
                </a:cxn>
                <a:cxn ang="0">
                  <a:pos x="2616" y="3332"/>
                </a:cxn>
                <a:cxn ang="0">
                  <a:pos x="2529" y="2937"/>
                </a:cxn>
                <a:cxn ang="0">
                  <a:pos x="2578" y="2528"/>
                </a:cxn>
                <a:cxn ang="0">
                  <a:pos x="2750" y="2176"/>
                </a:cxn>
                <a:cxn ang="0">
                  <a:pos x="3021" y="1905"/>
                </a:cxn>
                <a:cxn ang="0">
                  <a:pos x="3367" y="1741"/>
                </a:cxn>
              </a:cxnLst>
              <a:rect l="0" t="0" r="r" b="b"/>
              <a:pathLst>
                <a:path w="7191" h="5753">
                  <a:moveTo>
                    <a:pt x="2866" y="4441"/>
                  </a:moveTo>
                  <a:lnTo>
                    <a:pt x="2151" y="5228"/>
                  </a:lnTo>
                  <a:lnTo>
                    <a:pt x="856" y="5244"/>
                  </a:lnTo>
                  <a:lnTo>
                    <a:pt x="845" y="5753"/>
                  </a:lnTo>
                  <a:lnTo>
                    <a:pt x="0" y="5007"/>
                  </a:lnTo>
                  <a:lnTo>
                    <a:pt x="840" y="4204"/>
                  </a:lnTo>
                  <a:lnTo>
                    <a:pt x="840" y="4735"/>
                  </a:lnTo>
                  <a:lnTo>
                    <a:pt x="1817" y="4735"/>
                  </a:lnTo>
                  <a:lnTo>
                    <a:pt x="1838" y="4716"/>
                  </a:lnTo>
                  <a:lnTo>
                    <a:pt x="1892" y="4664"/>
                  </a:lnTo>
                  <a:lnTo>
                    <a:pt x="1971" y="4587"/>
                  </a:lnTo>
                  <a:lnTo>
                    <a:pt x="2067" y="4493"/>
                  </a:lnTo>
                  <a:lnTo>
                    <a:pt x="2171" y="4390"/>
                  </a:lnTo>
                  <a:lnTo>
                    <a:pt x="2273" y="4286"/>
                  </a:lnTo>
                  <a:lnTo>
                    <a:pt x="2321" y="4237"/>
                  </a:lnTo>
                  <a:lnTo>
                    <a:pt x="2366" y="4191"/>
                  </a:lnTo>
                  <a:lnTo>
                    <a:pt x="2406" y="4147"/>
                  </a:lnTo>
                  <a:lnTo>
                    <a:pt x="2440" y="4109"/>
                  </a:lnTo>
                  <a:lnTo>
                    <a:pt x="2413" y="4079"/>
                  </a:lnTo>
                  <a:lnTo>
                    <a:pt x="2385" y="4048"/>
                  </a:lnTo>
                  <a:lnTo>
                    <a:pt x="2360" y="4016"/>
                  </a:lnTo>
                  <a:lnTo>
                    <a:pt x="2334" y="3984"/>
                  </a:lnTo>
                  <a:lnTo>
                    <a:pt x="2310" y="3951"/>
                  </a:lnTo>
                  <a:lnTo>
                    <a:pt x="2285" y="3918"/>
                  </a:lnTo>
                  <a:lnTo>
                    <a:pt x="2262" y="3884"/>
                  </a:lnTo>
                  <a:lnTo>
                    <a:pt x="2239" y="3849"/>
                  </a:lnTo>
                  <a:lnTo>
                    <a:pt x="2218" y="3814"/>
                  </a:lnTo>
                  <a:lnTo>
                    <a:pt x="2197" y="3778"/>
                  </a:lnTo>
                  <a:lnTo>
                    <a:pt x="2177" y="3742"/>
                  </a:lnTo>
                  <a:lnTo>
                    <a:pt x="2158" y="3705"/>
                  </a:lnTo>
                  <a:lnTo>
                    <a:pt x="2140" y="3668"/>
                  </a:lnTo>
                  <a:lnTo>
                    <a:pt x="2121" y="3630"/>
                  </a:lnTo>
                  <a:lnTo>
                    <a:pt x="2105" y="3592"/>
                  </a:lnTo>
                  <a:lnTo>
                    <a:pt x="2089" y="3553"/>
                  </a:lnTo>
                  <a:lnTo>
                    <a:pt x="2073" y="3513"/>
                  </a:lnTo>
                  <a:lnTo>
                    <a:pt x="2059" y="3474"/>
                  </a:lnTo>
                  <a:lnTo>
                    <a:pt x="2046" y="3434"/>
                  </a:lnTo>
                  <a:lnTo>
                    <a:pt x="2034" y="3393"/>
                  </a:lnTo>
                  <a:lnTo>
                    <a:pt x="2022" y="3351"/>
                  </a:lnTo>
                  <a:lnTo>
                    <a:pt x="2011" y="3311"/>
                  </a:lnTo>
                  <a:lnTo>
                    <a:pt x="2002" y="3269"/>
                  </a:lnTo>
                  <a:lnTo>
                    <a:pt x="1993" y="3226"/>
                  </a:lnTo>
                  <a:lnTo>
                    <a:pt x="1986" y="3183"/>
                  </a:lnTo>
                  <a:lnTo>
                    <a:pt x="1978" y="3140"/>
                  </a:lnTo>
                  <a:lnTo>
                    <a:pt x="1973" y="3098"/>
                  </a:lnTo>
                  <a:lnTo>
                    <a:pt x="1968" y="3054"/>
                  </a:lnTo>
                  <a:lnTo>
                    <a:pt x="1964" y="3010"/>
                  </a:lnTo>
                  <a:lnTo>
                    <a:pt x="1962" y="2965"/>
                  </a:lnTo>
                  <a:lnTo>
                    <a:pt x="1960" y="2921"/>
                  </a:lnTo>
                  <a:lnTo>
                    <a:pt x="1960" y="2877"/>
                  </a:lnTo>
                  <a:lnTo>
                    <a:pt x="1960" y="2832"/>
                  </a:lnTo>
                  <a:lnTo>
                    <a:pt x="1962" y="2787"/>
                  </a:lnTo>
                  <a:lnTo>
                    <a:pt x="1964" y="2743"/>
                  </a:lnTo>
                  <a:lnTo>
                    <a:pt x="1968" y="2699"/>
                  </a:lnTo>
                  <a:lnTo>
                    <a:pt x="1973" y="2656"/>
                  </a:lnTo>
                  <a:lnTo>
                    <a:pt x="1978" y="2613"/>
                  </a:lnTo>
                  <a:lnTo>
                    <a:pt x="1986" y="2569"/>
                  </a:lnTo>
                  <a:lnTo>
                    <a:pt x="1993" y="2527"/>
                  </a:lnTo>
                  <a:lnTo>
                    <a:pt x="2002" y="2484"/>
                  </a:lnTo>
                  <a:lnTo>
                    <a:pt x="2011" y="2443"/>
                  </a:lnTo>
                  <a:lnTo>
                    <a:pt x="2022" y="2401"/>
                  </a:lnTo>
                  <a:lnTo>
                    <a:pt x="2034" y="2360"/>
                  </a:lnTo>
                  <a:lnTo>
                    <a:pt x="2046" y="2319"/>
                  </a:lnTo>
                  <a:lnTo>
                    <a:pt x="2059" y="2280"/>
                  </a:lnTo>
                  <a:lnTo>
                    <a:pt x="2073" y="2240"/>
                  </a:lnTo>
                  <a:lnTo>
                    <a:pt x="2089" y="2200"/>
                  </a:lnTo>
                  <a:lnTo>
                    <a:pt x="2105" y="2162"/>
                  </a:lnTo>
                  <a:lnTo>
                    <a:pt x="2121" y="2123"/>
                  </a:lnTo>
                  <a:lnTo>
                    <a:pt x="2138" y="2085"/>
                  </a:lnTo>
                  <a:lnTo>
                    <a:pt x="2158" y="2048"/>
                  </a:lnTo>
                  <a:lnTo>
                    <a:pt x="2177" y="2011"/>
                  </a:lnTo>
                  <a:lnTo>
                    <a:pt x="2197" y="1975"/>
                  </a:lnTo>
                  <a:lnTo>
                    <a:pt x="2218" y="1939"/>
                  </a:lnTo>
                  <a:lnTo>
                    <a:pt x="2239" y="1904"/>
                  </a:lnTo>
                  <a:lnTo>
                    <a:pt x="2262" y="1869"/>
                  </a:lnTo>
                  <a:lnTo>
                    <a:pt x="2285" y="1836"/>
                  </a:lnTo>
                  <a:lnTo>
                    <a:pt x="2310" y="1802"/>
                  </a:lnTo>
                  <a:lnTo>
                    <a:pt x="2334" y="1769"/>
                  </a:lnTo>
                  <a:lnTo>
                    <a:pt x="2360" y="1737"/>
                  </a:lnTo>
                  <a:lnTo>
                    <a:pt x="2385" y="1705"/>
                  </a:lnTo>
                  <a:lnTo>
                    <a:pt x="2413" y="1675"/>
                  </a:lnTo>
                  <a:lnTo>
                    <a:pt x="2440" y="1644"/>
                  </a:lnTo>
                  <a:lnTo>
                    <a:pt x="2406" y="1606"/>
                  </a:lnTo>
                  <a:lnTo>
                    <a:pt x="2366" y="1563"/>
                  </a:lnTo>
                  <a:lnTo>
                    <a:pt x="2321" y="1516"/>
                  </a:lnTo>
                  <a:lnTo>
                    <a:pt x="2273" y="1467"/>
                  </a:lnTo>
                  <a:lnTo>
                    <a:pt x="2170" y="1363"/>
                  </a:lnTo>
                  <a:lnTo>
                    <a:pt x="2067" y="1260"/>
                  </a:lnTo>
                  <a:lnTo>
                    <a:pt x="1971" y="1166"/>
                  </a:lnTo>
                  <a:lnTo>
                    <a:pt x="1892" y="1089"/>
                  </a:lnTo>
                  <a:lnTo>
                    <a:pt x="1838" y="1037"/>
                  </a:lnTo>
                  <a:lnTo>
                    <a:pt x="1817" y="1018"/>
                  </a:lnTo>
                  <a:lnTo>
                    <a:pt x="840" y="1018"/>
                  </a:lnTo>
                  <a:lnTo>
                    <a:pt x="840" y="1549"/>
                  </a:lnTo>
                  <a:lnTo>
                    <a:pt x="0" y="747"/>
                  </a:lnTo>
                  <a:lnTo>
                    <a:pt x="845" y="0"/>
                  </a:lnTo>
                  <a:lnTo>
                    <a:pt x="856" y="508"/>
                  </a:lnTo>
                  <a:lnTo>
                    <a:pt x="2151" y="526"/>
                  </a:lnTo>
                  <a:lnTo>
                    <a:pt x="2866" y="1311"/>
                  </a:lnTo>
                  <a:lnTo>
                    <a:pt x="2910" y="1289"/>
                  </a:lnTo>
                  <a:lnTo>
                    <a:pt x="2955" y="1266"/>
                  </a:lnTo>
                  <a:lnTo>
                    <a:pt x="3001" y="1245"/>
                  </a:lnTo>
                  <a:lnTo>
                    <a:pt x="3047" y="1225"/>
                  </a:lnTo>
                  <a:lnTo>
                    <a:pt x="3094" y="1208"/>
                  </a:lnTo>
                  <a:lnTo>
                    <a:pt x="3141" y="1192"/>
                  </a:lnTo>
                  <a:lnTo>
                    <a:pt x="3189" y="1177"/>
                  </a:lnTo>
                  <a:lnTo>
                    <a:pt x="3238" y="1162"/>
                  </a:lnTo>
                  <a:lnTo>
                    <a:pt x="3287" y="1150"/>
                  </a:lnTo>
                  <a:lnTo>
                    <a:pt x="3337" y="1140"/>
                  </a:lnTo>
                  <a:lnTo>
                    <a:pt x="3388" y="1131"/>
                  </a:lnTo>
                  <a:lnTo>
                    <a:pt x="3439" y="1124"/>
                  </a:lnTo>
                  <a:lnTo>
                    <a:pt x="3490" y="1117"/>
                  </a:lnTo>
                  <a:lnTo>
                    <a:pt x="3542" y="1113"/>
                  </a:lnTo>
                  <a:lnTo>
                    <a:pt x="3594" y="1111"/>
                  </a:lnTo>
                  <a:lnTo>
                    <a:pt x="3647" y="1110"/>
                  </a:lnTo>
                  <a:lnTo>
                    <a:pt x="3694" y="1110"/>
                  </a:lnTo>
                  <a:lnTo>
                    <a:pt x="3741" y="1112"/>
                  </a:lnTo>
                  <a:lnTo>
                    <a:pt x="3788" y="1116"/>
                  </a:lnTo>
                  <a:lnTo>
                    <a:pt x="3835" y="1120"/>
                  </a:lnTo>
                  <a:lnTo>
                    <a:pt x="3880" y="1128"/>
                  </a:lnTo>
                  <a:lnTo>
                    <a:pt x="3926" y="1135"/>
                  </a:lnTo>
                  <a:lnTo>
                    <a:pt x="3971" y="1143"/>
                  </a:lnTo>
                  <a:lnTo>
                    <a:pt x="4016" y="1153"/>
                  </a:lnTo>
                  <a:lnTo>
                    <a:pt x="4061" y="1164"/>
                  </a:lnTo>
                  <a:lnTo>
                    <a:pt x="4105" y="1177"/>
                  </a:lnTo>
                  <a:lnTo>
                    <a:pt x="4149" y="1190"/>
                  </a:lnTo>
                  <a:lnTo>
                    <a:pt x="4191" y="1205"/>
                  </a:lnTo>
                  <a:lnTo>
                    <a:pt x="4233" y="1221"/>
                  </a:lnTo>
                  <a:lnTo>
                    <a:pt x="4276" y="1238"/>
                  </a:lnTo>
                  <a:lnTo>
                    <a:pt x="4317" y="1256"/>
                  </a:lnTo>
                  <a:lnTo>
                    <a:pt x="4357" y="1275"/>
                  </a:lnTo>
                  <a:lnTo>
                    <a:pt x="5040" y="526"/>
                  </a:lnTo>
                  <a:lnTo>
                    <a:pt x="6335" y="508"/>
                  </a:lnTo>
                  <a:lnTo>
                    <a:pt x="6345" y="0"/>
                  </a:lnTo>
                  <a:lnTo>
                    <a:pt x="7191" y="747"/>
                  </a:lnTo>
                  <a:lnTo>
                    <a:pt x="6351" y="1549"/>
                  </a:lnTo>
                  <a:lnTo>
                    <a:pt x="6351" y="1018"/>
                  </a:lnTo>
                  <a:lnTo>
                    <a:pt x="5374" y="1018"/>
                  </a:lnTo>
                  <a:lnTo>
                    <a:pt x="5356" y="1034"/>
                  </a:lnTo>
                  <a:lnTo>
                    <a:pt x="5311" y="1078"/>
                  </a:lnTo>
                  <a:lnTo>
                    <a:pt x="5242" y="1144"/>
                  </a:lnTo>
                  <a:lnTo>
                    <a:pt x="5159" y="1225"/>
                  </a:lnTo>
                  <a:lnTo>
                    <a:pt x="5066" y="1317"/>
                  </a:lnTo>
                  <a:lnTo>
                    <a:pt x="4970" y="1413"/>
                  </a:lnTo>
                  <a:lnTo>
                    <a:pt x="4924" y="1460"/>
                  </a:lnTo>
                  <a:lnTo>
                    <a:pt x="4879" y="1506"/>
                  </a:lnTo>
                  <a:lnTo>
                    <a:pt x="4838" y="1549"/>
                  </a:lnTo>
                  <a:lnTo>
                    <a:pt x="4800" y="1589"/>
                  </a:lnTo>
                  <a:lnTo>
                    <a:pt x="4830" y="1621"/>
                  </a:lnTo>
                  <a:lnTo>
                    <a:pt x="4860" y="1651"/>
                  </a:lnTo>
                  <a:lnTo>
                    <a:pt x="4889" y="1684"/>
                  </a:lnTo>
                  <a:lnTo>
                    <a:pt x="4917" y="1716"/>
                  </a:lnTo>
                  <a:lnTo>
                    <a:pt x="4945" y="1750"/>
                  </a:lnTo>
                  <a:lnTo>
                    <a:pt x="4971" y="1785"/>
                  </a:lnTo>
                  <a:lnTo>
                    <a:pt x="4997" y="1820"/>
                  </a:lnTo>
                  <a:lnTo>
                    <a:pt x="5022" y="1856"/>
                  </a:lnTo>
                  <a:lnTo>
                    <a:pt x="5046" y="1892"/>
                  </a:lnTo>
                  <a:lnTo>
                    <a:pt x="5069" y="1929"/>
                  </a:lnTo>
                  <a:lnTo>
                    <a:pt x="5091" y="1967"/>
                  </a:lnTo>
                  <a:lnTo>
                    <a:pt x="5113" y="2005"/>
                  </a:lnTo>
                  <a:lnTo>
                    <a:pt x="5133" y="2043"/>
                  </a:lnTo>
                  <a:lnTo>
                    <a:pt x="5154" y="2083"/>
                  </a:lnTo>
                  <a:lnTo>
                    <a:pt x="5172" y="2124"/>
                  </a:lnTo>
                  <a:lnTo>
                    <a:pt x="5189" y="2164"/>
                  </a:lnTo>
                  <a:lnTo>
                    <a:pt x="5207" y="2205"/>
                  </a:lnTo>
                  <a:lnTo>
                    <a:pt x="5222" y="2247"/>
                  </a:lnTo>
                  <a:lnTo>
                    <a:pt x="5237" y="2289"/>
                  </a:lnTo>
                  <a:lnTo>
                    <a:pt x="5251" y="2332"/>
                  </a:lnTo>
                  <a:lnTo>
                    <a:pt x="5264" y="2374"/>
                  </a:lnTo>
                  <a:lnTo>
                    <a:pt x="5276" y="2418"/>
                  </a:lnTo>
                  <a:lnTo>
                    <a:pt x="5286" y="2463"/>
                  </a:lnTo>
                  <a:lnTo>
                    <a:pt x="5296" y="2507"/>
                  </a:lnTo>
                  <a:lnTo>
                    <a:pt x="5304" y="2552"/>
                  </a:lnTo>
                  <a:lnTo>
                    <a:pt x="5313" y="2598"/>
                  </a:lnTo>
                  <a:lnTo>
                    <a:pt x="5319" y="2643"/>
                  </a:lnTo>
                  <a:lnTo>
                    <a:pt x="5324" y="2689"/>
                  </a:lnTo>
                  <a:lnTo>
                    <a:pt x="5328" y="2735"/>
                  </a:lnTo>
                  <a:lnTo>
                    <a:pt x="5331" y="2782"/>
                  </a:lnTo>
                  <a:lnTo>
                    <a:pt x="5333" y="2829"/>
                  </a:lnTo>
                  <a:lnTo>
                    <a:pt x="5333" y="2877"/>
                  </a:lnTo>
                  <a:lnTo>
                    <a:pt x="5333" y="2923"/>
                  </a:lnTo>
                  <a:lnTo>
                    <a:pt x="5331" y="2970"/>
                  </a:lnTo>
                  <a:lnTo>
                    <a:pt x="5328" y="3017"/>
                  </a:lnTo>
                  <a:lnTo>
                    <a:pt x="5324" y="3064"/>
                  </a:lnTo>
                  <a:lnTo>
                    <a:pt x="5319" y="3110"/>
                  </a:lnTo>
                  <a:lnTo>
                    <a:pt x="5313" y="3156"/>
                  </a:lnTo>
                  <a:lnTo>
                    <a:pt x="5304" y="3202"/>
                  </a:lnTo>
                  <a:lnTo>
                    <a:pt x="5296" y="3246"/>
                  </a:lnTo>
                  <a:lnTo>
                    <a:pt x="5286" y="3290"/>
                  </a:lnTo>
                  <a:lnTo>
                    <a:pt x="5276" y="3335"/>
                  </a:lnTo>
                  <a:lnTo>
                    <a:pt x="5264" y="3378"/>
                  </a:lnTo>
                  <a:lnTo>
                    <a:pt x="5251" y="3422"/>
                  </a:lnTo>
                  <a:lnTo>
                    <a:pt x="5237" y="3464"/>
                  </a:lnTo>
                  <a:lnTo>
                    <a:pt x="5222" y="3506"/>
                  </a:lnTo>
                  <a:lnTo>
                    <a:pt x="5207" y="3548"/>
                  </a:lnTo>
                  <a:lnTo>
                    <a:pt x="5189" y="3589"/>
                  </a:lnTo>
                  <a:lnTo>
                    <a:pt x="5172" y="3629"/>
                  </a:lnTo>
                  <a:lnTo>
                    <a:pt x="5154" y="3670"/>
                  </a:lnTo>
                  <a:lnTo>
                    <a:pt x="5133" y="3709"/>
                  </a:lnTo>
                  <a:lnTo>
                    <a:pt x="5113" y="3749"/>
                  </a:lnTo>
                  <a:lnTo>
                    <a:pt x="5091" y="3786"/>
                  </a:lnTo>
                  <a:lnTo>
                    <a:pt x="5069" y="3824"/>
                  </a:lnTo>
                  <a:lnTo>
                    <a:pt x="5046" y="3862"/>
                  </a:lnTo>
                  <a:lnTo>
                    <a:pt x="5022" y="3897"/>
                  </a:lnTo>
                  <a:lnTo>
                    <a:pt x="4997" y="3934"/>
                  </a:lnTo>
                  <a:lnTo>
                    <a:pt x="4971" y="3969"/>
                  </a:lnTo>
                  <a:lnTo>
                    <a:pt x="4945" y="4003"/>
                  </a:lnTo>
                  <a:lnTo>
                    <a:pt x="4917" y="4037"/>
                  </a:lnTo>
                  <a:lnTo>
                    <a:pt x="4889" y="4069"/>
                  </a:lnTo>
                  <a:lnTo>
                    <a:pt x="4860" y="4102"/>
                  </a:lnTo>
                  <a:lnTo>
                    <a:pt x="4830" y="4133"/>
                  </a:lnTo>
                  <a:lnTo>
                    <a:pt x="4800" y="4163"/>
                  </a:lnTo>
                  <a:lnTo>
                    <a:pt x="4838" y="4204"/>
                  </a:lnTo>
                  <a:lnTo>
                    <a:pt x="4879" y="4248"/>
                  </a:lnTo>
                  <a:lnTo>
                    <a:pt x="4924" y="4294"/>
                  </a:lnTo>
                  <a:lnTo>
                    <a:pt x="4970" y="4340"/>
                  </a:lnTo>
                  <a:lnTo>
                    <a:pt x="5066" y="4436"/>
                  </a:lnTo>
                  <a:lnTo>
                    <a:pt x="5159" y="4527"/>
                  </a:lnTo>
                  <a:lnTo>
                    <a:pt x="5242" y="4609"/>
                  </a:lnTo>
                  <a:lnTo>
                    <a:pt x="5311" y="4674"/>
                  </a:lnTo>
                  <a:lnTo>
                    <a:pt x="5356" y="4719"/>
                  </a:lnTo>
                  <a:lnTo>
                    <a:pt x="5374" y="4735"/>
                  </a:lnTo>
                  <a:lnTo>
                    <a:pt x="6351" y="4735"/>
                  </a:lnTo>
                  <a:lnTo>
                    <a:pt x="6351" y="4204"/>
                  </a:lnTo>
                  <a:lnTo>
                    <a:pt x="7191" y="5007"/>
                  </a:lnTo>
                  <a:lnTo>
                    <a:pt x="6345" y="5753"/>
                  </a:lnTo>
                  <a:lnTo>
                    <a:pt x="6335" y="5244"/>
                  </a:lnTo>
                  <a:lnTo>
                    <a:pt x="5040" y="5228"/>
                  </a:lnTo>
                  <a:lnTo>
                    <a:pt x="4357" y="4478"/>
                  </a:lnTo>
                  <a:lnTo>
                    <a:pt x="4317" y="4497"/>
                  </a:lnTo>
                  <a:lnTo>
                    <a:pt x="4276" y="4515"/>
                  </a:lnTo>
                  <a:lnTo>
                    <a:pt x="4233" y="4532"/>
                  </a:lnTo>
                  <a:lnTo>
                    <a:pt x="4191" y="4548"/>
                  </a:lnTo>
                  <a:lnTo>
                    <a:pt x="4149" y="4562"/>
                  </a:lnTo>
                  <a:lnTo>
                    <a:pt x="4105" y="4577"/>
                  </a:lnTo>
                  <a:lnTo>
                    <a:pt x="4061" y="4589"/>
                  </a:lnTo>
                  <a:lnTo>
                    <a:pt x="4016" y="4600"/>
                  </a:lnTo>
                  <a:lnTo>
                    <a:pt x="3971" y="4610"/>
                  </a:lnTo>
                  <a:lnTo>
                    <a:pt x="3926" y="4618"/>
                  </a:lnTo>
                  <a:lnTo>
                    <a:pt x="3880" y="4626"/>
                  </a:lnTo>
                  <a:lnTo>
                    <a:pt x="3835" y="4632"/>
                  </a:lnTo>
                  <a:lnTo>
                    <a:pt x="3788" y="4637"/>
                  </a:lnTo>
                  <a:lnTo>
                    <a:pt x="3741" y="4640"/>
                  </a:lnTo>
                  <a:lnTo>
                    <a:pt x="3694" y="4642"/>
                  </a:lnTo>
                  <a:lnTo>
                    <a:pt x="3647" y="4643"/>
                  </a:lnTo>
                  <a:lnTo>
                    <a:pt x="3594" y="4642"/>
                  </a:lnTo>
                  <a:lnTo>
                    <a:pt x="3542" y="4640"/>
                  </a:lnTo>
                  <a:lnTo>
                    <a:pt x="3490" y="4636"/>
                  </a:lnTo>
                  <a:lnTo>
                    <a:pt x="3439" y="4630"/>
                  </a:lnTo>
                  <a:lnTo>
                    <a:pt x="3388" y="4623"/>
                  </a:lnTo>
                  <a:lnTo>
                    <a:pt x="3337" y="4613"/>
                  </a:lnTo>
                  <a:lnTo>
                    <a:pt x="3287" y="4602"/>
                  </a:lnTo>
                  <a:lnTo>
                    <a:pt x="3238" y="4590"/>
                  </a:lnTo>
                  <a:lnTo>
                    <a:pt x="3189" y="4577"/>
                  </a:lnTo>
                  <a:lnTo>
                    <a:pt x="3141" y="4561"/>
                  </a:lnTo>
                  <a:lnTo>
                    <a:pt x="3094" y="4545"/>
                  </a:lnTo>
                  <a:lnTo>
                    <a:pt x="3047" y="4527"/>
                  </a:lnTo>
                  <a:lnTo>
                    <a:pt x="3001" y="4507"/>
                  </a:lnTo>
                  <a:lnTo>
                    <a:pt x="2955" y="4487"/>
                  </a:lnTo>
                  <a:lnTo>
                    <a:pt x="2910" y="4465"/>
                  </a:lnTo>
                  <a:lnTo>
                    <a:pt x="2866" y="4441"/>
                  </a:lnTo>
                  <a:close/>
                  <a:moveTo>
                    <a:pt x="3647" y="1704"/>
                  </a:moveTo>
                  <a:lnTo>
                    <a:pt x="3704" y="1705"/>
                  </a:lnTo>
                  <a:lnTo>
                    <a:pt x="3760" y="1710"/>
                  </a:lnTo>
                  <a:lnTo>
                    <a:pt x="3816" y="1717"/>
                  </a:lnTo>
                  <a:lnTo>
                    <a:pt x="3871" y="1728"/>
                  </a:lnTo>
                  <a:lnTo>
                    <a:pt x="3925" y="1741"/>
                  </a:lnTo>
                  <a:lnTo>
                    <a:pt x="3978" y="1757"/>
                  </a:lnTo>
                  <a:lnTo>
                    <a:pt x="4030" y="1775"/>
                  </a:lnTo>
                  <a:lnTo>
                    <a:pt x="4081" y="1797"/>
                  </a:lnTo>
                  <a:lnTo>
                    <a:pt x="4131" y="1820"/>
                  </a:lnTo>
                  <a:lnTo>
                    <a:pt x="4179" y="1846"/>
                  </a:lnTo>
                  <a:lnTo>
                    <a:pt x="4226" y="1874"/>
                  </a:lnTo>
                  <a:lnTo>
                    <a:pt x="4272" y="1905"/>
                  </a:lnTo>
                  <a:lnTo>
                    <a:pt x="4316" y="1937"/>
                  </a:lnTo>
                  <a:lnTo>
                    <a:pt x="4357" y="1972"/>
                  </a:lnTo>
                  <a:lnTo>
                    <a:pt x="4398" y="2009"/>
                  </a:lnTo>
                  <a:lnTo>
                    <a:pt x="4438" y="2048"/>
                  </a:lnTo>
                  <a:lnTo>
                    <a:pt x="4475" y="2089"/>
                  </a:lnTo>
                  <a:lnTo>
                    <a:pt x="4509" y="2131"/>
                  </a:lnTo>
                  <a:lnTo>
                    <a:pt x="4543" y="2176"/>
                  </a:lnTo>
                  <a:lnTo>
                    <a:pt x="4575" y="2222"/>
                  </a:lnTo>
                  <a:lnTo>
                    <a:pt x="4603" y="2270"/>
                  </a:lnTo>
                  <a:lnTo>
                    <a:pt x="4631" y="2318"/>
                  </a:lnTo>
                  <a:lnTo>
                    <a:pt x="4655" y="2369"/>
                  </a:lnTo>
                  <a:lnTo>
                    <a:pt x="4678" y="2420"/>
                  </a:lnTo>
                  <a:lnTo>
                    <a:pt x="4698" y="2474"/>
                  </a:lnTo>
                  <a:lnTo>
                    <a:pt x="4715" y="2528"/>
                  </a:lnTo>
                  <a:lnTo>
                    <a:pt x="4731" y="2584"/>
                  </a:lnTo>
                  <a:lnTo>
                    <a:pt x="4743" y="2640"/>
                  </a:lnTo>
                  <a:lnTo>
                    <a:pt x="4753" y="2698"/>
                  </a:lnTo>
                  <a:lnTo>
                    <a:pt x="4760" y="2756"/>
                  </a:lnTo>
                  <a:lnTo>
                    <a:pt x="4764" y="2817"/>
                  </a:lnTo>
                  <a:lnTo>
                    <a:pt x="4766" y="2877"/>
                  </a:lnTo>
                  <a:lnTo>
                    <a:pt x="4764" y="2937"/>
                  </a:lnTo>
                  <a:lnTo>
                    <a:pt x="4760" y="2996"/>
                  </a:lnTo>
                  <a:lnTo>
                    <a:pt x="4753" y="3055"/>
                  </a:lnTo>
                  <a:lnTo>
                    <a:pt x="4743" y="3112"/>
                  </a:lnTo>
                  <a:lnTo>
                    <a:pt x="4731" y="3169"/>
                  </a:lnTo>
                  <a:lnTo>
                    <a:pt x="4715" y="3225"/>
                  </a:lnTo>
                  <a:lnTo>
                    <a:pt x="4698" y="3279"/>
                  </a:lnTo>
                  <a:lnTo>
                    <a:pt x="4678" y="3332"/>
                  </a:lnTo>
                  <a:lnTo>
                    <a:pt x="4655" y="3384"/>
                  </a:lnTo>
                  <a:lnTo>
                    <a:pt x="4631" y="3435"/>
                  </a:lnTo>
                  <a:lnTo>
                    <a:pt x="4603" y="3484"/>
                  </a:lnTo>
                  <a:lnTo>
                    <a:pt x="4575" y="3532"/>
                  </a:lnTo>
                  <a:lnTo>
                    <a:pt x="4543" y="3577"/>
                  </a:lnTo>
                  <a:lnTo>
                    <a:pt x="4509" y="3621"/>
                  </a:lnTo>
                  <a:lnTo>
                    <a:pt x="4475" y="3664"/>
                  </a:lnTo>
                  <a:lnTo>
                    <a:pt x="4438" y="3705"/>
                  </a:lnTo>
                  <a:lnTo>
                    <a:pt x="4398" y="3743"/>
                  </a:lnTo>
                  <a:lnTo>
                    <a:pt x="4357" y="3780"/>
                  </a:lnTo>
                  <a:lnTo>
                    <a:pt x="4316" y="3816"/>
                  </a:lnTo>
                  <a:lnTo>
                    <a:pt x="4272" y="3848"/>
                  </a:lnTo>
                  <a:lnTo>
                    <a:pt x="4226" y="3879"/>
                  </a:lnTo>
                  <a:lnTo>
                    <a:pt x="4179" y="3906"/>
                  </a:lnTo>
                  <a:lnTo>
                    <a:pt x="4131" y="3933"/>
                  </a:lnTo>
                  <a:lnTo>
                    <a:pt x="4081" y="3956"/>
                  </a:lnTo>
                  <a:lnTo>
                    <a:pt x="4030" y="3978"/>
                  </a:lnTo>
                  <a:lnTo>
                    <a:pt x="3978" y="3996"/>
                  </a:lnTo>
                  <a:lnTo>
                    <a:pt x="3925" y="4011"/>
                  </a:lnTo>
                  <a:lnTo>
                    <a:pt x="3871" y="4025"/>
                  </a:lnTo>
                  <a:lnTo>
                    <a:pt x="3816" y="4035"/>
                  </a:lnTo>
                  <a:lnTo>
                    <a:pt x="3760" y="4043"/>
                  </a:lnTo>
                  <a:lnTo>
                    <a:pt x="3704" y="4047"/>
                  </a:lnTo>
                  <a:lnTo>
                    <a:pt x="3647" y="4049"/>
                  </a:lnTo>
                  <a:lnTo>
                    <a:pt x="3589" y="4047"/>
                  </a:lnTo>
                  <a:lnTo>
                    <a:pt x="3532" y="4043"/>
                  </a:lnTo>
                  <a:lnTo>
                    <a:pt x="3477" y="4035"/>
                  </a:lnTo>
                  <a:lnTo>
                    <a:pt x="3422" y="4025"/>
                  </a:lnTo>
                  <a:lnTo>
                    <a:pt x="3367" y="4011"/>
                  </a:lnTo>
                  <a:lnTo>
                    <a:pt x="3314" y="3996"/>
                  </a:lnTo>
                  <a:lnTo>
                    <a:pt x="3262" y="3978"/>
                  </a:lnTo>
                  <a:lnTo>
                    <a:pt x="3212" y="3956"/>
                  </a:lnTo>
                  <a:lnTo>
                    <a:pt x="3162" y="3933"/>
                  </a:lnTo>
                  <a:lnTo>
                    <a:pt x="3114" y="3906"/>
                  </a:lnTo>
                  <a:lnTo>
                    <a:pt x="3067" y="3879"/>
                  </a:lnTo>
                  <a:lnTo>
                    <a:pt x="3021" y="3848"/>
                  </a:lnTo>
                  <a:lnTo>
                    <a:pt x="2977" y="3816"/>
                  </a:lnTo>
                  <a:lnTo>
                    <a:pt x="2936" y="3780"/>
                  </a:lnTo>
                  <a:lnTo>
                    <a:pt x="2895" y="3743"/>
                  </a:lnTo>
                  <a:lnTo>
                    <a:pt x="2856" y="3705"/>
                  </a:lnTo>
                  <a:lnTo>
                    <a:pt x="2818" y="3664"/>
                  </a:lnTo>
                  <a:lnTo>
                    <a:pt x="2784" y="3621"/>
                  </a:lnTo>
                  <a:lnTo>
                    <a:pt x="2750" y="3577"/>
                  </a:lnTo>
                  <a:lnTo>
                    <a:pt x="2718" y="3532"/>
                  </a:lnTo>
                  <a:lnTo>
                    <a:pt x="2690" y="3484"/>
                  </a:lnTo>
                  <a:lnTo>
                    <a:pt x="2662" y="3435"/>
                  </a:lnTo>
                  <a:lnTo>
                    <a:pt x="2638" y="3384"/>
                  </a:lnTo>
                  <a:lnTo>
                    <a:pt x="2616" y="3332"/>
                  </a:lnTo>
                  <a:lnTo>
                    <a:pt x="2595" y="3279"/>
                  </a:lnTo>
                  <a:lnTo>
                    <a:pt x="2578" y="3225"/>
                  </a:lnTo>
                  <a:lnTo>
                    <a:pt x="2563" y="3169"/>
                  </a:lnTo>
                  <a:lnTo>
                    <a:pt x="2550" y="3112"/>
                  </a:lnTo>
                  <a:lnTo>
                    <a:pt x="2540" y="3055"/>
                  </a:lnTo>
                  <a:lnTo>
                    <a:pt x="2533" y="2996"/>
                  </a:lnTo>
                  <a:lnTo>
                    <a:pt x="2529" y="2937"/>
                  </a:lnTo>
                  <a:lnTo>
                    <a:pt x="2527" y="2877"/>
                  </a:lnTo>
                  <a:lnTo>
                    <a:pt x="2529" y="2817"/>
                  </a:lnTo>
                  <a:lnTo>
                    <a:pt x="2533" y="2756"/>
                  </a:lnTo>
                  <a:lnTo>
                    <a:pt x="2540" y="2698"/>
                  </a:lnTo>
                  <a:lnTo>
                    <a:pt x="2550" y="2640"/>
                  </a:lnTo>
                  <a:lnTo>
                    <a:pt x="2563" y="2584"/>
                  </a:lnTo>
                  <a:lnTo>
                    <a:pt x="2578" y="2528"/>
                  </a:lnTo>
                  <a:lnTo>
                    <a:pt x="2595" y="2474"/>
                  </a:lnTo>
                  <a:lnTo>
                    <a:pt x="2616" y="2420"/>
                  </a:lnTo>
                  <a:lnTo>
                    <a:pt x="2638" y="2369"/>
                  </a:lnTo>
                  <a:lnTo>
                    <a:pt x="2662" y="2318"/>
                  </a:lnTo>
                  <a:lnTo>
                    <a:pt x="2690" y="2270"/>
                  </a:lnTo>
                  <a:lnTo>
                    <a:pt x="2718" y="2222"/>
                  </a:lnTo>
                  <a:lnTo>
                    <a:pt x="2750" y="2176"/>
                  </a:lnTo>
                  <a:lnTo>
                    <a:pt x="2784" y="2131"/>
                  </a:lnTo>
                  <a:lnTo>
                    <a:pt x="2818" y="2089"/>
                  </a:lnTo>
                  <a:lnTo>
                    <a:pt x="2856" y="2048"/>
                  </a:lnTo>
                  <a:lnTo>
                    <a:pt x="2895" y="2009"/>
                  </a:lnTo>
                  <a:lnTo>
                    <a:pt x="2936" y="1972"/>
                  </a:lnTo>
                  <a:lnTo>
                    <a:pt x="2977" y="1937"/>
                  </a:lnTo>
                  <a:lnTo>
                    <a:pt x="3021" y="1905"/>
                  </a:lnTo>
                  <a:lnTo>
                    <a:pt x="3067" y="1874"/>
                  </a:lnTo>
                  <a:lnTo>
                    <a:pt x="3114" y="1846"/>
                  </a:lnTo>
                  <a:lnTo>
                    <a:pt x="3162" y="1820"/>
                  </a:lnTo>
                  <a:lnTo>
                    <a:pt x="3212" y="1797"/>
                  </a:lnTo>
                  <a:lnTo>
                    <a:pt x="3262" y="1775"/>
                  </a:lnTo>
                  <a:lnTo>
                    <a:pt x="3314" y="1757"/>
                  </a:lnTo>
                  <a:lnTo>
                    <a:pt x="3367" y="1741"/>
                  </a:lnTo>
                  <a:lnTo>
                    <a:pt x="3422" y="1728"/>
                  </a:lnTo>
                  <a:lnTo>
                    <a:pt x="3477" y="1717"/>
                  </a:lnTo>
                  <a:lnTo>
                    <a:pt x="3532" y="1710"/>
                  </a:lnTo>
                  <a:lnTo>
                    <a:pt x="3589" y="1705"/>
                  </a:lnTo>
                  <a:lnTo>
                    <a:pt x="3647" y="170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62" name="Freeform 142"/>
            <p:cNvSpPr>
              <a:spLocks noEditPoints="1"/>
            </p:cNvSpPr>
            <p:nvPr/>
          </p:nvSpPr>
          <p:spPr bwMode="auto">
            <a:xfrm>
              <a:off x="3760" y="911"/>
              <a:ext cx="248" cy="198"/>
            </a:xfrm>
            <a:custGeom>
              <a:avLst/>
              <a:gdLst/>
              <a:ahLst/>
              <a:cxnLst>
                <a:cxn ang="0">
                  <a:pos x="840" y="4735"/>
                </a:cxn>
                <a:cxn ang="0">
                  <a:pos x="2273" y="4287"/>
                </a:cxn>
                <a:cxn ang="0">
                  <a:pos x="2359" y="4017"/>
                </a:cxn>
                <a:cxn ang="0">
                  <a:pos x="2196" y="3778"/>
                </a:cxn>
                <a:cxn ang="0">
                  <a:pos x="2073" y="3514"/>
                </a:cxn>
                <a:cxn ang="0">
                  <a:pos x="1993" y="3226"/>
                </a:cxn>
                <a:cxn ang="0">
                  <a:pos x="1960" y="2922"/>
                </a:cxn>
                <a:cxn ang="0">
                  <a:pos x="1978" y="2612"/>
                </a:cxn>
                <a:cxn ang="0">
                  <a:pos x="2046" y="2320"/>
                </a:cxn>
                <a:cxn ang="0">
                  <a:pos x="2157" y="2048"/>
                </a:cxn>
                <a:cxn ang="0">
                  <a:pos x="2309" y="1802"/>
                </a:cxn>
                <a:cxn ang="0">
                  <a:pos x="2366" y="1563"/>
                </a:cxn>
                <a:cxn ang="0">
                  <a:pos x="1837" y="1037"/>
                </a:cxn>
                <a:cxn ang="0">
                  <a:pos x="2150" y="525"/>
                </a:cxn>
                <a:cxn ang="0">
                  <a:pos x="3141" y="1191"/>
                </a:cxn>
                <a:cxn ang="0">
                  <a:pos x="3490" y="1118"/>
                </a:cxn>
                <a:cxn ang="0">
                  <a:pos x="3834" y="1121"/>
                </a:cxn>
                <a:cxn ang="0">
                  <a:pos x="4147" y="1190"/>
                </a:cxn>
                <a:cxn ang="0">
                  <a:pos x="6335" y="509"/>
                </a:cxn>
                <a:cxn ang="0">
                  <a:pos x="5310" y="1078"/>
                </a:cxn>
                <a:cxn ang="0">
                  <a:pos x="4837" y="1549"/>
                </a:cxn>
                <a:cxn ang="0">
                  <a:pos x="4971" y="1785"/>
                </a:cxn>
                <a:cxn ang="0">
                  <a:pos x="5133" y="2044"/>
                </a:cxn>
                <a:cxn ang="0">
                  <a:pos x="5250" y="2332"/>
                </a:cxn>
                <a:cxn ang="0">
                  <a:pos x="5318" y="2643"/>
                </a:cxn>
                <a:cxn ang="0">
                  <a:pos x="5331" y="2971"/>
                </a:cxn>
                <a:cxn ang="0">
                  <a:pos x="5286" y="3290"/>
                </a:cxn>
                <a:cxn ang="0">
                  <a:pos x="5189" y="3589"/>
                </a:cxn>
                <a:cxn ang="0">
                  <a:pos x="5045" y="3862"/>
                </a:cxn>
                <a:cxn ang="0">
                  <a:pos x="4860" y="4101"/>
                </a:cxn>
                <a:cxn ang="0">
                  <a:pos x="5066" y="4435"/>
                </a:cxn>
                <a:cxn ang="0">
                  <a:pos x="6351" y="4204"/>
                </a:cxn>
                <a:cxn ang="0">
                  <a:pos x="4275" y="4515"/>
                </a:cxn>
                <a:cxn ang="0">
                  <a:pos x="3971" y="4610"/>
                </a:cxn>
                <a:cxn ang="0">
                  <a:pos x="3646" y="4643"/>
                </a:cxn>
                <a:cxn ang="0">
                  <a:pos x="3287" y="4602"/>
                </a:cxn>
                <a:cxn ang="0">
                  <a:pos x="2955" y="4487"/>
                </a:cxn>
                <a:cxn ang="0">
                  <a:pos x="3871" y="1728"/>
                </a:cxn>
                <a:cxn ang="0">
                  <a:pos x="4226" y="1875"/>
                </a:cxn>
                <a:cxn ang="0">
                  <a:pos x="4509" y="2131"/>
                </a:cxn>
                <a:cxn ang="0">
                  <a:pos x="4698" y="2475"/>
                </a:cxn>
                <a:cxn ang="0">
                  <a:pos x="4766" y="2877"/>
                </a:cxn>
                <a:cxn ang="0">
                  <a:pos x="4698" y="3279"/>
                </a:cxn>
                <a:cxn ang="0">
                  <a:pos x="4509" y="3621"/>
                </a:cxn>
                <a:cxn ang="0">
                  <a:pos x="4226" y="3879"/>
                </a:cxn>
                <a:cxn ang="0">
                  <a:pos x="3871" y="4025"/>
                </a:cxn>
                <a:cxn ang="0">
                  <a:pos x="3476" y="4035"/>
                </a:cxn>
                <a:cxn ang="0">
                  <a:pos x="3114" y="3907"/>
                </a:cxn>
                <a:cxn ang="0">
                  <a:pos x="2818" y="3664"/>
                </a:cxn>
                <a:cxn ang="0">
                  <a:pos x="2615" y="3332"/>
                </a:cxn>
                <a:cxn ang="0">
                  <a:pos x="2529" y="2937"/>
                </a:cxn>
                <a:cxn ang="0">
                  <a:pos x="2578" y="2529"/>
                </a:cxn>
                <a:cxn ang="0">
                  <a:pos x="2750" y="2176"/>
                </a:cxn>
                <a:cxn ang="0">
                  <a:pos x="3021" y="1905"/>
                </a:cxn>
                <a:cxn ang="0">
                  <a:pos x="3367" y="1741"/>
                </a:cxn>
              </a:cxnLst>
              <a:rect l="0" t="0" r="r" b="b"/>
              <a:pathLst>
                <a:path w="7191" h="5753">
                  <a:moveTo>
                    <a:pt x="2866" y="4441"/>
                  </a:moveTo>
                  <a:lnTo>
                    <a:pt x="2150" y="5228"/>
                  </a:lnTo>
                  <a:lnTo>
                    <a:pt x="856" y="5244"/>
                  </a:lnTo>
                  <a:lnTo>
                    <a:pt x="845" y="5753"/>
                  </a:lnTo>
                  <a:lnTo>
                    <a:pt x="0" y="5006"/>
                  </a:lnTo>
                  <a:lnTo>
                    <a:pt x="840" y="4204"/>
                  </a:lnTo>
                  <a:lnTo>
                    <a:pt x="840" y="4735"/>
                  </a:lnTo>
                  <a:lnTo>
                    <a:pt x="1817" y="4735"/>
                  </a:lnTo>
                  <a:lnTo>
                    <a:pt x="1837" y="4717"/>
                  </a:lnTo>
                  <a:lnTo>
                    <a:pt x="1892" y="4664"/>
                  </a:lnTo>
                  <a:lnTo>
                    <a:pt x="1970" y="4587"/>
                  </a:lnTo>
                  <a:lnTo>
                    <a:pt x="2067" y="4493"/>
                  </a:lnTo>
                  <a:lnTo>
                    <a:pt x="2170" y="4391"/>
                  </a:lnTo>
                  <a:lnTo>
                    <a:pt x="2273" y="4287"/>
                  </a:lnTo>
                  <a:lnTo>
                    <a:pt x="2321" y="4238"/>
                  </a:lnTo>
                  <a:lnTo>
                    <a:pt x="2366" y="4190"/>
                  </a:lnTo>
                  <a:lnTo>
                    <a:pt x="2405" y="4147"/>
                  </a:lnTo>
                  <a:lnTo>
                    <a:pt x="2440" y="4108"/>
                  </a:lnTo>
                  <a:lnTo>
                    <a:pt x="2412" y="4079"/>
                  </a:lnTo>
                  <a:lnTo>
                    <a:pt x="2385" y="4048"/>
                  </a:lnTo>
                  <a:lnTo>
                    <a:pt x="2359" y="4017"/>
                  </a:lnTo>
                  <a:lnTo>
                    <a:pt x="2334" y="3984"/>
                  </a:lnTo>
                  <a:lnTo>
                    <a:pt x="2309" y="3952"/>
                  </a:lnTo>
                  <a:lnTo>
                    <a:pt x="2285" y="3918"/>
                  </a:lnTo>
                  <a:lnTo>
                    <a:pt x="2262" y="3884"/>
                  </a:lnTo>
                  <a:lnTo>
                    <a:pt x="2239" y="3850"/>
                  </a:lnTo>
                  <a:lnTo>
                    <a:pt x="2218" y="3814"/>
                  </a:lnTo>
                  <a:lnTo>
                    <a:pt x="2196" y="3778"/>
                  </a:lnTo>
                  <a:lnTo>
                    <a:pt x="2177" y="3742"/>
                  </a:lnTo>
                  <a:lnTo>
                    <a:pt x="2158" y="3705"/>
                  </a:lnTo>
                  <a:lnTo>
                    <a:pt x="2138" y="3668"/>
                  </a:lnTo>
                  <a:lnTo>
                    <a:pt x="2121" y="3630"/>
                  </a:lnTo>
                  <a:lnTo>
                    <a:pt x="2105" y="3592"/>
                  </a:lnTo>
                  <a:lnTo>
                    <a:pt x="2088" y="3552"/>
                  </a:lnTo>
                  <a:lnTo>
                    <a:pt x="2073" y="3514"/>
                  </a:lnTo>
                  <a:lnTo>
                    <a:pt x="2059" y="3474"/>
                  </a:lnTo>
                  <a:lnTo>
                    <a:pt x="2046" y="3433"/>
                  </a:lnTo>
                  <a:lnTo>
                    <a:pt x="2033" y="3393"/>
                  </a:lnTo>
                  <a:lnTo>
                    <a:pt x="2021" y="3352"/>
                  </a:lnTo>
                  <a:lnTo>
                    <a:pt x="2011" y="3311"/>
                  </a:lnTo>
                  <a:lnTo>
                    <a:pt x="2002" y="3269"/>
                  </a:lnTo>
                  <a:lnTo>
                    <a:pt x="1993" y="3226"/>
                  </a:lnTo>
                  <a:lnTo>
                    <a:pt x="1985" y="3183"/>
                  </a:lnTo>
                  <a:lnTo>
                    <a:pt x="1978" y="3141"/>
                  </a:lnTo>
                  <a:lnTo>
                    <a:pt x="1972" y="3098"/>
                  </a:lnTo>
                  <a:lnTo>
                    <a:pt x="1968" y="3054"/>
                  </a:lnTo>
                  <a:lnTo>
                    <a:pt x="1964" y="3010"/>
                  </a:lnTo>
                  <a:lnTo>
                    <a:pt x="1962" y="2965"/>
                  </a:lnTo>
                  <a:lnTo>
                    <a:pt x="1960" y="2922"/>
                  </a:lnTo>
                  <a:lnTo>
                    <a:pt x="1960" y="2877"/>
                  </a:lnTo>
                  <a:lnTo>
                    <a:pt x="1960" y="2832"/>
                  </a:lnTo>
                  <a:lnTo>
                    <a:pt x="1962" y="2787"/>
                  </a:lnTo>
                  <a:lnTo>
                    <a:pt x="1964" y="2743"/>
                  </a:lnTo>
                  <a:lnTo>
                    <a:pt x="1968" y="2700"/>
                  </a:lnTo>
                  <a:lnTo>
                    <a:pt x="1972" y="2656"/>
                  </a:lnTo>
                  <a:lnTo>
                    <a:pt x="1978" y="2612"/>
                  </a:lnTo>
                  <a:lnTo>
                    <a:pt x="1985" y="2569"/>
                  </a:lnTo>
                  <a:lnTo>
                    <a:pt x="1993" y="2526"/>
                  </a:lnTo>
                  <a:lnTo>
                    <a:pt x="2002" y="2485"/>
                  </a:lnTo>
                  <a:lnTo>
                    <a:pt x="2011" y="2443"/>
                  </a:lnTo>
                  <a:lnTo>
                    <a:pt x="2021" y="2401"/>
                  </a:lnTo>
                  <a:lnTo>
                    <a:pt x="2033" y="2360"/>
                  </a:lnTo>
                  <a:lnTo>
                    <a:pt x="2046" y="2320"/>
                  </a:lnTo>
                  <a:lnTo>
                    <a:pt x="2059" y="2280"/>
                  </a:lnTo>
                  <a:lnTo>
                    <a:pt x="2073" y="2240"/>
                  </a:lnTo>
                  <a:lnTo>
                    <a:pt x="2088" y="2201"/>
                  </a:lnTo>
                  <a:lnTo>
                    <a:pt x="2104" y="2162"/>
                  </a:lnTo>
                  <a:lnTo>
                    <a:pt x="2121" y="2123"/>
                  </a:lnTo>
                  <a:lnTo>
                    <a:pt x="2138" y="2085"/>
                  </a:lnTo>
                  <a:lnTo>
                    <a:pt x="2157" y="2048"/>
                  </a:lnTo>
                  <a:lnTo>
                    <a:pt x="2176" y="2011"/>
                  </a:lnTo>
                  <a:lnTo>
                    <a:pt x="2196" y="1975"/>
                  </a:lnTo>
                  <a:lnTo>
                    <a:pt x="2218" y="1940"/>
                  </a:lnTo>
                  <a:lnTo>
                    <a:pt x="2239" y="1904"/>
                  </a:lnTo>
                  <a:lnTo>
                    <a:pt x="2262" y="1869"/>
                  </a:lnTo>
                  <a:lnTo>
                    <a:pt x="2285" y="1836"/>
                  </a:lnTo>
                  <a:lnTo>
                    <a:pt x="2309" y="1802"/>
                  </a:lnTo>
                  <a:lnTo>
                    <a:pt x="2334" y="1770"/>
                  </a:lnTo>
                  <a:lnTo>
                    <a:pt x="2359" y="1737"/>
                  </a:lnTo>
                  <a:lnTo>
                    <a:pt x="2385" y="1705"/>
                  </a:lnTo>
                  <a:lnTo>
                    <a:pt x="2412" y="1675"/>
                  </a:lnTo>
                  <a:lnTo>
                    <a:pt x="2440" y="1644"/>
                  </a:lnTo>
                  <a:lnTo>
                    <a:pt x="2405" y="1606"/>
                  </a:lnTo>
                  <a:lnTo>
                    <a:pt x="2366" y="1563"/>
                  </a:lnTo>
                  <a:lnTo>
                    <a:pt x="2321" y="1516"/>
                  </a:lnTo>
                  <a:lnTo>
                    <a:pt x="2273" y="1466"/>
                  </a:lnTo>
                  <a:lnTo>
                    <a:pt x="2170" y="1363"/>
                  </a:lnTo>
                  <a:lnTo>
                    <a:pt x="2067" y="1260"/>
                  </a:lnTo>
                  <a:lnTo>
                    <a:pt x="1970" y="1166"/>
                  </a:lnTo>
                  <a:lnTo>
                    <a:pt x="1892" y="1089"/>
                  </a:lnTo>
                  <a:lnTo>
                    <a:pt x="1837" y="1037"/>
                  </a:lnTo>
                  <a:lnTo>
                    <a:pt x="1817" y="1018"/>
                  </a:lnTo>
                  <a:lnTo>
                    <a:pt x="840" y="1018"/>
                  </a:lnTo>
                  <a:lnTo>
                    <a:pt x="840" y="1549"/>
                  </a:lnTo>
                  <a:lnTo>
                    <a:pt x="0" y="747"/>
                  </a:lnTo>
                  <a:lnTo>
                    <a:pt x="845" y="0"/>
                  </a:lnTo>
                  <a:lnTo>
                    <a:pt x="856" y="509"/>
                  </a:lnTo>
                  <a:lnTo>
                    <a:pt x="2150" y="525"/>
                  </a:lnTo>
                  <a:lnTo>
                    <a:pt x="2866" y="1311"/>
                  </a:lnTo>
                  <a:lnTo>
                    <a:pt x="2910" y="1288"/>
                  </a:lnTo>
                  <a:lnTo>
                    <a:pt x="2955" y="1266"/>
                  </a:lnTo>
                  <a:lnTo>
                    <a:pt x="3001" y="1245"/>
                  </a:lnTo>
                  <a:lnTo>
                    <a:pt x="3046" y="1226"/>
                  </a:lnTo>
                  <a:lnTo>
                    <a:pt x="3093" y="1208"/>
                  </a:lnTo>
                  <a:lnTo>
                    <a:pt x="3141" y="1191"/>
                  </a:lnTo>
                  <a:lnTo>
                    <a:pt x="3189" y="1177"/>
                  </a:lnTo>
                  <a:lnTo>
                    <a:pt x="3238" y="1163"/>
                  </a:lnTo>
                  <a:lnTo>
                    <a:pt x="3287" y="1150"/>
                  </a:lnTo>
                  <a:lnTo>
                    <a:pt x="3337" y="1140"/>
                  </a:lnTo>
                  <a:lnTo>
                    <a:pt x="3388" y="1131"/>
                  </a:lnTo>
                  <a:lnTo>
                    <a:pt x="3438" y="1124"/>
                  </a:lnTo>
                  <a:lnTo>
                    <a:pt x="3490" y="1118"/>
                  </a:lnTo>
                  <a:lnTo>
                    <a:pt x="3542" y="1114"/>
                  </a:lnTo>
                  <a:lnTo>
                    <a:pt x="3594" y="1111"/>
                  </a:lnTo>
                  <a:lnTo>
                    <a:pt x="3646" y="1110"/>
                  </a:lnTo>
                  <a:lnTo>
                    <a:pt x="3694" y="1111"/>
                  </a:lnTo>
                  <a:lnTo>
                    <a:pt x="3741" y="1113"/>
                  </a:lnTo>
                  <a:lnTo>
                    <a:pt x="3788" y="1117"/>
                  </a:lnTo>
                  <a:lnTo>
                    <a:pt x="3834" y="1121"/>
                  </a:lnTo>
                  <a:lnTo>
                    <a:pt x="3880" y="1127"/>
                  </a:lnTo>
                  <a:lnTo>
                    <a:pt x="3926" y="1134"/>
                  </a:lnTo>
                  <a:lnTo>
                    <a:pt x="3971" y="1143"/>
                  </a:lnTo>
                  <a:lnTo>
                    <a:pt x="4016" y="1153"/>
                  </a:lnTo>
                  <a:lnTo>
                    <a:pt x="4061" y="1165"/>
                  </a:lnTo>
                  <a:lnTo>
                    <a:pt x="4105" y="1177"/>
                  </a:lnTo>
                  <a:lnTo>
                    <a:pt x="4147" y="1190"/>
                  </a:lnTo>
                  <a:lnTo>
                    <a:pt x="4191" y="1205"/>
                  </a:lnTo>
                  <a:lnTo>
                    <a:pt x="4233" y="1221"/>
                  </a:lnTo>
                  <a:lnTo>
                    <a:pt x="4275" y="1238"/>
                  </a:lnTo>
                  <a:lnTo>
                    <a:pt x="4317" y="1256"/>
                  </a:lnTo>
                  <a:lnTo>
                    <a:pt x="4357" y="1276"/>
                  </a:lnTo>
                  <a:lnTo>
                    <a:pt x="5040" y="525"/>
                  </a:lnTo>
                  <a:lnTo>
                    <a:pt x="6335" y="509"/>
                  </a:lnTo>
                  <a:lnTo>
                    <a:pt x="6345" y="0"/>
                  </a:lnTo>
                  <a:lnTo>
                    <a:pt x="7191" y="747"/>
                  </a:lnTo>
                  <a:lnTo>
                    <a:pt x="6351" y="1549"/>
                  </a:lnTo>
                  <a:lnTo>
                    <a:pt x="6351" y="1018"/>
                  </a:lnTo>
                  <a:lnTo>
                    <a:pt x="5374" y="1018"/>
                  </a:lnTo>
                  <a:lnTo>
                    <a:pt x="5356" y="1034"/>
                  </a:lnTo>
                  <a:lnTo>
                    <a:pt x="5310" y="1078"/>
                  </a:lnTo>
                  <a:lnTo>
                    <a:pt x="5242" y="1144"/>
                  </a:lnTo>
                  <a:lnTo>
                    <a:pt x="5158" y="1226"/>
                  </a:lnTo>
                  <a:lnTo>
                    <a:pt x="5066" y="1317"/>
                  </a:lnTo>
                  <a:lnTo>
                    <a:pt x="4970" y="1413"/>
                  </a:lnTo>
                  <a:lnTo>
                    <a:pt x="4924" y="1460"/>
                  </a:lnTo>
                  <a:lnTo>
                    <a:pt x="4879" y="1506"/>
                  </a:lnTo>
                  <a:lnTo>
                    <a:pt x="4837" y="1549"/>
                  </a:lnTo>
                  <a:lnTo>
                    <a:pt x="4800" y="1589"/>
                  </a:lnTo>
                  <a:lnTo>
                    <a:pt x="4830" y="1620"/>
                  </a:lnTo>
                  <a:lnTo>
                    <a:pt x="4860" y="1651"/>
                  </a:lnTo>
                  <a:lnTo>
                    <a:pt x="4888" y="1684"/>
                  </a:lnTo>
                  <a:lnTo>
                    <a:pt x="4917" y="1717"/>
                  </a:lnTo>
                  <a:lnTo>
                    <a:pt x="4944" y="1750"/>
                  </a:lnTo>
                  <a:lnTo>
                    <a:pt x="4971" y="1785"/>
                  </a:lnTo>
                  <a:lnTo>
                    <a:pt x="4996" y="1820"/>
                  </a:lnTo>
                  <a:lnTo>
                    <a:pt x="5021" y="1855"/>
                  </a:lnTo>
                  <a:lnTo>
                    <a:pt x="5045" y="1892"/>
                  </a:lnTo>
                  <a:lnTo>
                    <a:pt x="5069" y="1930"/>
                  </a:lnTo>
                  <a:lnTo>
                    <a:pt x="5091" y="1967"/>
                  </a:lnTo>
                  <a:lnTo>
                    <a:pt x="5113" y="2005"/>
                  </a:lnTo>
                  <a:lnTo>
                    <a:pt x="5133" y="2044"/>
                  </a:lnTo>
                  <a:lnTo>
                    <a:pt x="5152" y="2083"/>
                  </a:lnTo>
                  <a:lnTo>
                    <a:pt x="5172" y="2123"/>
                  </a:lnTo>
                  <a:lnTo>
                    <a:pt x="5189" y="2164"/>
                  </a:lnTo>
                  <a:lnTo>
                    <a:pt x="5206" y="2206"/>
                  </a:lnTo>
                  <a:lnTo>
                    <a:pt x="5222" y="2247"/>
                  </a:lnTo>
                  <a:lnTo>
                    <a:pt x="5237" y="2289"/>
                  </a:lnTo>
                  <a:lnTo>
                    <a:pt x="5250" y="2332"/>
                  </a:lnTo>
                  <a:lnTo>
                    <a:pt x="5263" y="2375"/>
                  </a:lnTo>
                  <a:lnTo>
                    <a:pt x="5276" y="2418"/>
                  </a:lnTo>
                  <a:lnTo>
                    <a:pt x="5286" y="2462"/>
                  </a:lnTo>
                  <a:lnTo>
                    <a:pt x="5296" y="2507"/>
                  </a:lnTo>
                  <a:lnTo>
                    <a:pt x="5304" y="2552"/>
                  </a:lnTo>
                  <a:lnTo>
                    <a:pt x="5311" y="2598"/>
                  </a:lnTo>
                  <a:lnTo>
                    <a:pt x="5318" y="2643"/>
                  </a:lnTo>
                  <a:lnTo>
                    <a:pt x="5324" y="2689"/>
                  </a:lnTo>
                  <a:lnTo>
                    <a:pt x="5328" y="2735"/>
                  </a:lnTo>
                  <a:lnTo>
                    <a:pt x="5331" y="2782"/>
                  </a:lnTo>
                  <a:lnTo>
                    <a:pt x="5333" y="2829"/>
                  </a:lnTo>
                  <a:lnTo>
                    <a:pt x="5333" y="2877"/>
                  </a:lnTo>
                  <a:lnTo>
                    <a:pt x="5333" y="2924"/>
                  </a:lnTo>
                  <a:lnTo>
                    <a:pt x="5331" y="2971"/>
                  </a:lnTo>
                  <a:lnTo>
                    <a:pt x="5328" y="3017"/>
                  </a:lnTo>
                  <a:lnTo>
                    <a:pt x="5324" y="3064"/>
                  </a:lnTo>
                  <a:lnTo>
                    <a:pt x="5318" y="3110"/>
                  </a:lnTo>
                  <a:lnTo>
                    <a:pt x="5311" y="3156"/>
                  </a:lnTo>
                  <a:lnTo>
                    <a:pt x="5304" y="3201"/>
                  </a:lnTo>
                  <a:lnTo>
                    <a:pt x="5296" y="3246"/>
                  </a:lnTo>
                  <a:lnTo>
                    <a:pt x="5286" y="3290"/>
                  </a:lnTo>
                  <a:lnTo>
                    <a:pt x="5276" y="3334"/>
                  </a:lnTo>
                  <a:lnTo>
                    <a:pt x="5263" y="3378"/>
                  </a:lnTo>
                  <a:lnTo>
                    <a:pt x="5250" y="3422"/>
                  </a:lnTo>
                  <a:lnTo>
                    <a:pt x="5237" y="3465"/>
                  </a:lnTo>
                  <a:lnTo>
                    <a:pt x="5222" y="3506"/>
                  </a:lnTo>
                  <a:lnTo>
                    <a:pt x="5206" y="3548"/>
                  </a:lnTo>
                  <a:lnTo>
                    <a:pt x="5189" y="3589"/>
                  </a:lnTo>
                  <a:lnTo>
                    <a:pt x="5172" y="3630"/>
                  </a:lnTo>
                  <a:lnTo>
                    <a:pt x="5152" y="3670"/>
                  </a:lnTo>
                  <a:lnTo>
                    <a:pt x="5133" y="3709"/>
                  </a:lnTo>
                  <a:lnTo>
                    <a:pt x="5113" y="3748"/>
                  </a:lnTo>
                  <a:lnTo>
                    <a:pt x="5091" y="3787"/>
                  </a:lnTo>
                  <a:lnTo>
                    <a:pt x="5069" y="3824"/>
                  </a:lnTo>
                  <a:lnTo>
                    <a:pt x="5045" y="3862"/>
                  </a:lnTo>
                  <a:lnTo>
                    <a:pt x="5021" y="3898"/>
                  </a:lnTo>
                  <a:lnTo>
                    <a:pt x="4996" y="3933"/>
                  </a:lnTo>
                  <a:lnTo>
                    <a:pt x="4971" y="3969"/>
                  </a:lnTo>
                  <a:lnTo>
                    <a:pt x="4944" y="4003"/>
                  </a:lnTo>
                  <a:lnTo>
                    <a:pt x="4917" y="4036"/>
                  </a:lnTo>
                  <a:lnTo>
                    <a:pt x="4888" y="4070"/>
                  </a:lnTo>
                  <a:lnTo>
                    <a:pt x="4860" y="4101"/>
                  </a:lnTo>
                  <a:lnTo>
                    <a:pt x="4830" y="4133"/>
                  </a:lnTo>
                  <a:lnTo>
                    <a:pt x="4800" y="4163"/>
                  </a:lnTo>
                  <a:lnTo>
                    <a:pt x="4837" y="4204"/>
                  </a:lnTo>
                  <a:lnTo>
                    <a:pt x="4879" y="4248"/>
                  </a:lnTo>
                  <a:lnTo>
                    <a:pt x="4924" y="4294"/>
                  </a:lnTo>
                  <a:lnTo>
                    <a:pt x="4970" y="4341"/>
                  </a:lnTo>
                  <a:lnTo>
                    <a:pt x="5066" y="4435"/>
                  </a:lnTo>
                  <a:lnTo>
                    <a:pt x="5158" y="4527"/>
                  </a:lnTo>
                  <a:lnTo>
                    <a:pt x="5242" y="4610"/>
                  </a:lnTo>
                  <a:lnTo>
                    <a:pt x="5310" y="4675"/>
                  </a:lnTo>
                  <a:lnTo>
                    <a:pt x="5356" y="4720"/>
                  </a:lnTo>
                  <a:lnTo>
                    <a:pt x="5374" y="4735"/>
                  </a:lnTo>
                  <a:lnTo>
                    <a:pt x="6351" y="4735"/>
                  </a:lnTo>
                  <a:lnTo>
                    <a:pt x="6351" y="4204"/>
                  </a:lnTo>
                  <a:lnTo>
                    <a:pt x="7191" y="5006"/>
                  </a:lnTo>
                  <a:lnTo>
                    <a:pt x="6345" y="5753"/>
                  </a:lnTo>
                  <a:lnTo>
                    <a:pt x="6335" y="5244"/>
                  </a:lnTo>
                  <a:lnTo>
                    <a:pt x="5040" y="5228"/>
                  </a:lnTo>
                  <a:lnTo>
                    <a:pt x="4357" y="4477"/>
                  </a:lnTo>
                  <a:lnTo>
                    <a:pt x="4317" y="4496"/>
                  </a:lnTo>
                  <a:lnTo>
                    <a:pt x="4275" y="4515"/>
                  </a:lnTo>
                  <a:lnTo>
                    <a:pt x="4233" y="4532"/>
                  </a:lnTo>
                  <a:lnTo>
                    <a:pt x="4191" y="4548"/>
                  </a:lnTo>
                  <a:lnTo>
                    <a:pt x="4147" y="4563"/>
                  </a:lnTo>
                  <a:lnTo>
                    <a:pt x="4105" y="4577"/>
                  </a:lnTo>
                  <a:lnTo>
                    <a:pt x="4061" y="4589"/>
                  </a:lnTo>
                  <a:lnTo>
                    <a:pt x="4016" y="4600"/>
                  </a:lnTo>
                  <a:lnTo>
                    <a:pt x="3971" y="4610"/>
                  </a:lnTo>
                  <a:lnTo>
                    <a:pt x="3926" y="4619"/>
                  </a:lnTo>
                  <a:lnTo>
                    <a:pt x="3880" y="4626"/>
                  </a:lnTo>
                  <a:lnTo>
                    <a:pt x="3834" y="4632"/>
                  </a:lnTo>
                  <a:lnTo>
                    <a:pt x="3788" y="4637"/>
                  </a:lnTo>
                  <a:lnTo>
                    <a:pt x="3741" y="4640"/>
                  </a:lnTo>
                  <a:lnTo>
                    <a:pt x="3694" y="4642"/>
                  </a:lnTo>
                  <a:lnTo>
                    <a:pt x="3646" y="4643"/>
                  </a:lnTo>
                  <a:lnTo>
                    <a:pt x="3594" y="4642"/>
                  </a:lnTo>
                  <a:lnTo>
                    <a:pt x="3542" y="4639"/>
                  </a:lnTo>
                  <a:lnTo>
                    <a:pt x="3490" y="4635"/>
                  </a:lnTo>
                  <a:lnTo>
                    <a:pt x="3438" y="4630"/>
                  </a:lnTo>
                  <a:lnTo>
                    <a:pt x="3388" y="4622"/>
                  </a:lnTo>
                  <a:lnTo>
                    <a:pt x="3337" y="4614"/>
                  </a:lnTo>
                  <a:lnTo>
                    <a:pt x="3287" y="4602"/>
                  </a:lnTo>
                  <a:lnTo>
                    <a:pt x="3238" y="4590"/>
                  </a:lnTo>
                  <a:lnTo>
                    <a:pt x="3189" y="4577"/>
                  </a:lnTo>
                  <a:lnTo>
                    <a:pt x="3141" y="4562"/>
                  </a:lnTo>
                  <a:lnTo>
                    <a:pt x="3093" y="4545"/>
                  </a:lnTo>
                  <a:lnTo>
                    <a:pt x="3046" y="4527"/>
                  </a:lnTo>
                  <a:lnTo>
                    <a:pt x="3001" y="4508"/>
                  </a:lnTo>
                  <a:lnTo>
                    <a:pt x="2955" y="4487"/>
                  </a:lnTo>
                  <a:lnTo>
                    <a:pt x="2910" y="4465"/>
                  </a:lnTo>
                  <a:lnTo>
                    <a:pt x="2866" y="4441"/>
                  </a:lnTo>
                  <a:close/>
                  <a:moveTo>
                    <a:pt x="3646" y="1704"/>
                  </a:moveTo>
                  <a:lnTo>
                    <a:pt x="3704" y="1705"/>
                  </a:lnTo>
                  <a:lnTo>
                    <a:pt x="3760" y="1711"/>
                  </a:lnTo>
                  <a:lnTo>
                    <a:pt x="3816" y="1718"/>
                  </a:lnTo>
                  <a:lnTo>
                    <a:pt x="3871" y="1728"/>
                  </a:lnTo>
                  <a:lnTo>
                    <a:pt x="3925" y="1741"/>
                  </a:lnTo>
                  <a:lnTo>
                    <a:pt x="3978" y="1757"/>
                  </a:lnTo>
                  <a:lnTo>
                    <a:pt x="4030" y="1776"/>
                  </a:lnTo>
                  <a:lnTo>
                    <a:pt x="4081" y="1796"/>
                  </a:lnTo>
                  <a:lnTo>
                    <a:pt x="4131" y="1821"/>
                  </a:lnTo>
                  <a:lnTo>
                    <a:pt x="4179" y="1846"/>
                  </a:lnTo>
                  <a:lnTo>
                    <a:pt x="4226" y="1875"/>
                  </a:lnTo>
                  <a:lnTo>
                    <a:pt x="4272" y="1905"/>
                  </a:lnTo>
                  <a:lnTo>
                    <a:pt x="4315" y="1938"/>
                  </a:lnTo>
                  <a:lnTo>
                    <a:pt x="4357" y="1972"/>
                  </a:lnTo>
                  <a:lnTo>
                    <a:pt x="4398" y="2009"/>
                  </a:lnTo>
                  <a:lnTo>
                    <a:pt x="4437" y="2048"/>
                  </a:lnTo>
                  <a:lnTo>
                    <a:pt x="4475" y="2088"/>
                  </a:lnTo>
                  <a:lnTo>
                    <a:pt x="4509" y="2131"/>
                  </a:lnTo>
                  <a:lnTo>
                    <a:pt x="4543" y="2176"/>
                  </a:lnTo>
                  <a:lnTo>
                    <a:pt x="4574" y="2222"/>
                  </a:lnTo>
                  <a:lnTo>
                    <a:pt x="4603" y="2270"/>
                  </a:lnTo>
                  <a:lnTo>
                    <a:pt x="4630" y="2319"/>
                  </a:lnTo>
                  <a:lnTo>
                    <a:pt x="4655" y="2369"/>
                  </a:lnTo>
                  <a:lnTo>
                    <a:pt x="4677" y="2421"/>
                  </a:lnTo>
                  <a:lnTo>
                    <a:pt x="4698" y="2475"/>
                  </a:lnTo>
                  <a:lnTo>
                    <a:pt x="4715" y="2529"/>
                  </a:lnTo>
                  <a:lnTo>
                    <a:pt x="4730" y="2585"/>
                  </a:lnTo>
                  <a:lnTo>
                    <a:pt x="4743" y="2641"/>
                  </a:lnTo>
                  <a:lnTo>
                    <a:pt x="4753" y="2699"/>
                  </a:lnTo>
                  <a:lnTo>
                    <a:pt x="4760" y="2757"/>
                  </a:lnTo>
                  <a:lnTo>
                    <a:pt x="4764" y="2816"/>
                  </a:lnTo>
                  <a:lnTo>
                    <a:pt x="4766" y="2877"/>
                  </a:lnTo>
                  <a:lnTo>
                    <a:pt x="4764" y="2937"/>
                  </a:lnTo>
                  <a:lnTo>
                    <a:pt x="4760" y="2996"/>
                  </a:lnTo>
                  <a:lnTo>
                    <a:pt x="4753" y="3055"/>
                  </a:lnTo>
                  <a:lnTo>
                    <a:pt x="4743" y="3112"/>
                  </a:lnTo>
                  <a:lnTo>
                    <a:pt x="4730" y="3169"/>
                  </a:lnTo>
                  <a:lnTo>
                    <a:pt x="4715" y="3224"/>
                  </a:lnTo>
                  <a:lnTo>
                    <a:pt x="4698" y="3279"/>
                  </a:lnTo>
                  <a:lnTo>
                    <a:pt x="4677" y="3332"/>
                  </a:lnTo>
                  <a:lnTo>
                    <a:pt x="4655" y="3384"/>
                  </a:lnTo>
                  <a:lnTo>
                    <a:pt x="4630" y="3435"/>
                  </a:lnTo>
                  <a:lnTo>
                    <a:pt x="4603" y="3484"/>
                  </a:lnTo>
                  <a:lnTo>
                    <a:pt x="4574" y="3531"/>
                  </a:lnTo>
                  <a:lnTo>
                    <a:pt x="4543" y="3578"/>
                  </a:lnTo>
                  <a:lnTo>
                    <a:pt x="4509" y="3621"/>
                  </a:lnTo>
                  <a:lnTo>
                    <a:pt x="4475" y="3664"/>
                  </a:lnTo>
                  <a:lnTo>
                    <a:pt x="4437" y="3705"/>
                  </a:lnTo>
                  <a:lnTo>
                    <a:pt x="4398" y="3744"/>
                  </a:lnTo>
                  <a:lnTo>
                    <a:pt x="4357" y="3780"/>
                  </a:lnTo>
                  <a:lnTo>
                    <a:pt x="4315" y="3815"/>
                  </a:lnTo>
                  <a:lnTo>
                    <a:pt x="4272" y="3849"/>
                  </a:lnTo>
                  <a:lnTo>
                    <a:pt x="4226" y="3879"/>
                  </a:lnTo>
                  <a:lnTo>
                    <a:pt x="4179" y="3907"/>
                  </a:lnTo>
                  <a:lnTo>
                    <a:pt x="4131" y="3933"/>
                  </a:lnTo>
                  <a:lnTo>
                    <a:pt x="4081" y="3957"/>
                  </a:lnTo>
                  <a:lnTo>
                    <a:pt x="4030" y="3978"/>
                  </a:lnTo>
                  <a:lnTo>
                    <a:pt x="3978" y="3996"/>
                  </a:lnTo>
                  <a:lnTo>
                    <a:pt x="3925" y="4012"/>
                  </a:lnTo>
                  <a:lnTo>
                    <a:pt x="3871" y="4025"/>
                  </a:lnTo>
                  <a:lnTo>
                    <a:pt x="3816" y="4035"/>
                  </a:lnTo>
                  <a:lnTo>
                    <a:pt x="3760" y="4043"/>
                  </a:lnTo>
                  <a:lnTo>
                    <a:pt x="3704" y="4047"/>
                  </a:lnTo>
                  <a:lnTo>
                    <a:pt x="3646" y="4048"/>
                  </a:lnTo>
                  <a:lnTo>
                    <a:pt x="3589" y="4047"/>
                  </a:lnTo>
                  <a:lnTo>
                    <a:pt x="3532" y="4043"/>
                  </a:lnTo>
                  <a:lnTo>
                    <a:pt x="3476" y="4035"/>
                  </a:lnTo>
                  <a:lnTo>
                    <a:pt x="3422" y="4025"/>
                  </a:lnTo>
                  <a:lnTo>
                    <a:pt x="3367" y="4012"/>
                  </a:lnTo>
                  <a:lnTo>
                    <a:pt x="3314" y="3996"/>
                  </a:lnTo>
                  <a:lnTo>
                    <a:pt x="3262" y="3978"/>
                  </a:lnTo>
                  <a:lnTo>
                    <a:pt x="3212" y="3957"/>
                  </a:lnTo>
                  <a:lnTo>
                    <a:pt x="3162" y="3933"/>
                  </a:lnTo>
                  <a:lnTo>
                    <a:pt x="3114" y="3907"/>
                  </a:lnTo>
                  <a:lnTo>
                    <a:pt x="3067" y="3879"/>
                  </a:lnTo>
                  <a:lnTo>
                    <a:pt x="3021" y="3849"/>
                  </a:lnTo>
                  <a:lnTo>
                    <a:pt x="2977" y="3815"/>
                  </a:lnTo>
                  <a:lnTo>
                    <a:pt x="2934" y="3780"/>
                  </a:lnTo>
                  <a:lnTo>
                    <a:pt x="2895" y="3744"/>
                  </a:lnTo>
                  <a:lnTo>
                    <a:pt x="2855" y="3705"/>
                  </a:lnTo>
                  <a:lnTo>
                    <a:pt x="2818" y="3664"/>
                  </a:lnTo>
                  <a:lnTo>
                    <a:pt x="2782" y="3621"/>
                  </a:lnTo>
                  <a:lnTo>
                    <a:pt x="2750" y="3578"/>
                  </a:lnTo>
                  <a:lnTo>
                    <a:pt x="2718" y="3531"/>
                  </a:lnTo>
                  <a:lnTo>
                    <a:pt x="2689" y="3484"/>
                  </a:lnTo>
                  <a:lnTo>
                    <a:pt x="2662" y="3435"/>
                  </a:lnTo>
                  <a:lnTo>
                    <a:pt x="2638" y="3384"/>
                  </a:lnTo>
                  <a:lnTo>
                    <a:pt x="2615" y="3332"/>
                  </a:lnTo>
                  <a:lnTo>
                    <a:pt x="2595" y="3279"/>
                  </a:lnTo>
                  <a:lnTo>
                    <a:pt x="2578" y="3224"/>
                  </a:lnTo>
                  <a:lnTo>
                    <a:pt x="2562" y="3169"/>
                  </a:lnTo>
                  <a:lnTo>
                    <a:pt x="2550" y="3112"/>
                  </a:lnTo>
                  <a:lnTo>
                    <a:pt x="2540" y="3055"/>
                  </a:lnTo>
                  <a:lnTo>
                    <a:pt x="2533" y="2996"/>
                  </a:lnTo>
                  <a:lnTo>
                    <a:pt x="2529" y="2937"/>
                  </a:lnTo>
                  <a:lnTo>
                    <a:pt x="2527" y="2877"/>
                  </a:lnTo>
                  <a:lnTo>
                    <a:pt x="2529" y="2816"/>
                  </a:lnTo>
                  <a:lnTo>
                    <a:pt x="2533" y="2757"/>
                  </a:lnTo>
                  <a:lnTo>
                    <a:pt x="2540" y="2699"/>
                  </a:lnTo>
                  <a:lnTo>
                    <a:pt x="2550" y="2641"/>
                  </a:lnTo>
                  <a:lnTo>
                    <a:pt x="2562" y="2585"/>
                  </a:lnTo>
                  <a:lnTo>
                    <a:pt x="2578" y="2529"/>
                  </a:lnTo>
                  <a:lnTo>
                    <a:pt x="2595" y="2475"/>
                  </a:lnTo>
                  <a:lnTo>
                    <a:pt x="2615" y="2421"/>
                  </a:lnTo>
                  <a:lnTo>
                    <a:pt x="2638" y="2369"/>
                  </a:lnTo>
                  <a:lnTo>
                    <a:pt x="2662" y="2319"/>
                  </a:lnTo>
                  <a:lnTo>
                    <a:pt x="2689" y="2270"/>
                  </a:lnTo>
                  <a:lnTo>
                    <a:pt x="2718" y="2222"/>
                  </a:lnTo>
                  <a:lnTo>
                    <a:pt x="2750" y="2176"/>
                  </a:lnTo>
                  <a:lnTo>
                    <a:pt x="2782" y="2131"/>
                  </a:lnTo>
                  <a:lnTo>
                    <a:pt x="2818" y="2088"/>
                  </a:lnTo>
                  <a:lnTo>
                    <a:pt x="2855" y="2048"/>
                  </a:lnTo>
                  <a:lnTo>
                    <a:pt x="2895" y="2009"/>
                  </a:lnTo>
                  <a:lnTo>
                    <a:pt x="2934" y="1972"/>
                  </a:lnTo>
                  <a:lnTo>
                    <a:pt x="2977" y="1938"/>
                  </a:lnTo>
                  <a:lnTo>
                    <a:pt x="3021" y="1905"/>
                  </a:lnTo>
                  <a:lnTo>
                    <a:pt x="3067" y="1875"/>
                  </a:lnTo>
                  <a:lnTo>
                    <a:pt x="3114" y="1846"/>
                  </a:lnTo>
                  <a:lnTo>
                    <a:pt x="3162" y="1821"/>
                  </a:lnTo>
                  <a:lnTo>
                    <a:pt x="3212" y="1796"/>
                  </a:lnTo>
                  <a:lnTo>
                    <a:pt x="3262" y="1776"/>
                  </a:lnTo>
                  <a:lnTo>
                    <a:pt x="3314" y="1757"/>
                  </a:lnTo>
                  <a:lnTo>
                    <a:pt x="3367" y="1741"/>
                  </a:lnTo>
                  <a:lnTo>
                    <a:pt x="3422" y="1728"/>
                  </a:lnTo>
                  <a:lnTo>
                    <a:pt x="3476" y="1718"/>
                  </a:lnTo>
                  <a:lnTo>
                    <a:pt x="3532" y="1711"/>
                  </a:lnTo>
                  <a:lnTo>
                    <a:pt x="3589" y="1705"/>
                  </a:lnTo>
                  <a:lnTo>
                    <a:pt x="3646" y="17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614863" name="Line 143"/>
          <p:cNvSpPr>
            <a:spLocks noChangeShapeType="1"/>
          </p:cNvSpPr>
          <p:nvPr/>
        </p:nvSpPr>
        <p:spPr bwMode="auto">
          <a:xfrm flipH="1">
            <a:off x="5867400" y="4934089"/>
            <a:ext cx="1011238" cy="747712"/>
          </a:xfrm>
          <a:prstGeom prst="line">
            <a:avLst/>
          </a:prstGeom>
          <a:noFill/>
          <a:ln w="9525">
            <a:solidFill>
              <a:srgbClr val="4D4D4D"/>
            </a:solidFill>
            <a:round/>
            <a:headEnd/>
            <a:tailEnd/>
          </a:ln>
          <a:effectLst/>
        </p:spPr>
        <p:txBody>
          <a:bodyPr anchor="ctr"/>
          <a:lstStyle/>
          <a:p>
            <a:endParaRPr lang="pl-PL">
              <a:latin typeface="+mn-lt"/>
            </a:endParaRPr>
          </a:p>
        </p:txBody>
      </p:sp>
      <p:sp>
        <p:nvSpPr>
          <p:cNvPr id="3614864" name="Line 144"/>
          <p:cNvSpPr>
            <a:spLocks noChangeShapeType="1"/>
          </p:cNvSpPr>
          <p:nvPr/>
        </p:nvSpPr>
        <p:spPr bwMode="auto">
          <a:xfrm flipH="1">
            <a:off x="5868988" y="5084901"/>
            <a:ext cx="409575" cy="431800"/>
          </a:xfrm>
          <a:prstGeom prst="line">
            <a:avLst/>
          </a:prstGeom>
          <a:noFill/>
          <a:ln w="9525">
            <a:solidFill>
              <a:srgbClr val="4D4D4D"/>
            </a:solidFill>
            <a:round/>
            <a:headEnd/>
            <a:tailEnd/>
          </a:ln>
          <a:effectLst/>
        </p:spPr>
        <p:txBody>
          <a:bodyPr anchor="ctr"/>
          <a:lstStyle/>
          <a:p>
            <a:endParaRPr lang="pl-PL">
              <a:latin typeface="+mn-lt"/>
            </a:endParaRPr>
          </a:p>
        </p:txBody>
      </p:sp>
      <p:sp>
        <p:nvSpPr>
          <p:cNvPr id="3614865" name="Text Box 145"/>
          <p:cNvSpPr txBox="1">
            <a:spLocks noChangeArrowheads="1"/>
          </p:cNvSpPr>
          <p:nvPr/>
        </p:nvSpPr>
        <p:spPr bwMode="auto">
          <a:xfrm>
            <a:off x="4572000" y="5332551"/>
            <a:ext cx="9874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394" tIns="45696" rIns="91394" bIns="45696"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en-US" altLang="zh-CN" sz="1200" b="1">
                <a:latin typeface="+mn-lt"/>
                <a:ea typeface="SimSun" pitchFamily="2" charset="-122"/>
              </a:rPr>
              <a:t>Media Gateway</a:t>
            </a:r>
          </a:p>
        </p:txBody>
      </p:sp>
      <p:grpSp>
        <p:nvGrpSpPr>
          <p:cNvPr id="9" name="Group 146"/>
          <p:cNvGrpSpPr>
            <a:grpSpLocks noChangeAspect="1"/>
          </p:cNvGrpSpPr>
          <p:nvPr/>
        </p:nvGrpSpPr>
        <p:grpSpPr bwMode="auto">
          <a:xfrm>
            <a:off x="684213" y="5826264"/>
            <a:ext cx="493712" cy="406400"/>
            <a:chOff x="1247" y="2160"/>
            <a:chExt cx="415" cy="374"/>
          </a:xfrm>
        </p:grpSpPr>
        <p:sp>
          <p:nvSpPr>
            <p:cNvPr id="3614867" name="AutoShape 147"/>
            <p:cNvSpPr>
              <a:spLocks noChangeAspect="1" noChangeArrowheads="1" noTextEdit="1"/>
            </p:cNvSpPr>
            <p:nvPr/>
          </p:nvSpPr>
          <p:spPr bwMode="auto">
            <a:xfrm>
              <a:off x="1247" y="2160"/>
              <a:ext cx="415" cy="3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68" name="Freeform 148"/>
            <p:cNvSpPr>
              <a:spLocks/>
            </p:cNvSpPr>
            <p:nvPr/>
          </p:nvSpPr>
          <p:spPr bwMode="auto">
            <a:xfrm>
              <a:off x="1247" y="2387"/>
              <a:ext cx="95" cy="74"/>
            </a:xfrm>
            <a:custGeom>
              <a:avLst/>
              <a:gdLst/>
              <a:ahLst/>
              <a:cxnLst>
                <a:cxn ang="0">
                  <a:pos x="179" y="145"/>
                </a:cxn>
                <a:cxn ang="0">
                  <a:pos x="164" y="137"/>
                </a:cxn>
                <a:cxn ang="0">
                  <a:pos x="149" y="137"/>
                </a:cxn>
                <a:cxn ang="0">
                  <a:pos x="135" y="146"/>
                </a:cxn>
                <a:cxn ang="0">
                  <a:pos x="127" y="153"/>
                </a:cxn>
                <a:cxn ang="0">
                  <a:pos x="119" y="166"/>
                </a:cxn>
                <a:cxn ang="0">
                  <a:pos x="110" y="182"/>
                </a:cxn>
                <a:cxn ang="0">
                  <a:pos x="98" y="199"/>
                </a:cxn>
                <a:cxn ang="0">
                  <a:pos x="86" y="212"/>
                </a:cxn>
                <a:cxn ang="0">
                  <a:pos x="74" y="219"/>
                </a:cxn>
                <a:cxn ang="0">
                  <a:pos x="61" y="222"/>
                </a:cxn>
                <a:cxn ang="0">
                  <a:pos x="49" y="219"/>
                </a:cxn>
                <a:cxn ang="0">
                  <a:pos x="38" y="210"/>
                </a:cxn>
                <a:cxn ang="0">
                  <a:pos x="27" y="197"/>
                </a:cxn>
                <a:cxn ang="0">
                  <a:pos x="17" y="182"/>
                </a:cxn>
                <a:cxn ang="0">
                  <a:pos x="10" y="163"/>
                </a:cxn>
                <a:cxn ang="0">
                  <a:pos x="4" y="143"/>
                </a:cxn>
                <a:cxn ang="0">
                  <a:pos x="1" y="122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2" y="87"/>
                </a:cxn>
                <a:cxn ang="0">
                  <a:pos x="6" y="80"/>
                </a:cxn>
                <a:cxn ang="0">
                  <a:pos x="11" y="73"/>
                </a:cxn>
                <a:cxn ang="0">
                  <a:pos x="18" y="66"/>
                </a:cxn>
                <a:cxn ang="0">
                  <a:pos x="27" y="57"/>
                </a:cxn>
                <a:cxn ang="0">
                  <a:pos x="37" y="43"/>
                </a:cxn>
                <a:cxn ang="0">
                  <a:pos x="48" y="25"/>
                </a:cxn>
                <a:cxn ang="0">
                  <a:pos x="60" y="0"/>
                </a:cxn>
                <a:cxn ang="0">
                  <a:pos x="59" y="27"/>
                </a:cxn>
                <a:cxn ang="0">
                  <a:pos x="48" y="46"/>
                </a:cxn>
                <a:cxn ang="0">
                  <a:pos x="39" y="59"/>
                </a:cxn>
                <a:cxn ang="0">
                  <a:pos x="31" y="66"/>
                </a:cxn>
                <a:cxn ang="0">
                  <a:pos x="25" y="73"/>
                </a:cxn>
                <a:cxn ang="0">
                  <a:pos x="20" y="80"/>
                </a:cxn>
                <a:cxn ang="0">
                  <a:pos x="18" y="89"/>
                </a:cxn>
                <a:cxn ang="0">
                  <a:pos x="18" y="102"/>
                </a:cxn>
                <a:cxn ang="0">
                  <a:pos x="20" y="116"/>
                </a:cxn>
                <a:cxn ang="0">
                  <a:pos x="25" y="137"/>
                </a:cxn>
                <a:cxn ang="0">
                  <a:pos x="32" y="157"/>
                </a:cxn>
                <a:cxn ang="0">
                  <a:pos x="41" y="173"/>
                </a:cxn>
                <a:cxn ang="0">
                  <a:pos x="52" y="184"/>
                </a:cxn>
                <a:cxn ang="0">
                  <a:pos x="63" y="192"/>
                </a:cxn>
                <a:cxn ang="0">
                  <a:pos x="77" y="192"/>
                </a:cxn>
                <a:cxn ang="0">
                  <a:pos x="88" y="186"/>
                </a:cxn>
                <a:cxn ang="0">
                  <a:pos x="101" y="172"/>
                </a:cxn>
                <a:cxn ang="0">
                  <a:pos x="113" y="156"/>
                </a:cxn>
                <a:cxn ang="0">
                  <a:pos x="122" y="140"/>
                </a:cxn>
                <a:cxn ang="0">
                  <a:pos x="132" y="130"/>
                </a:cxn>
                <a:cxn ang="0">
                  <a:pos x="142" y="123"/>
                </a:cxn>
                <a:cxn ang="0">
                  <a:pos x="156" y="122"/>
                </a:cxn>
                <a:cxn ang="0">
                  <a:pos x="170" y="130"/>
                </a:cxn>
              </a:cxnLst>
              <a:rect l="0" t="0" r="r" b="b"/>
              <a:pathLst>
                <a:path w="190" h="222">
                  <a:moveTo>
                    <a:pt x="190" y="156"/>
                  </a:moveTo>
                  <a:lnTo>
                    <a:pt x="186" y="152"/>
                  </a:lnTo>
                  <a:lnTo>
                    <a:pt x="182" y="147"/>
                  </a:lnTo>
                  <a:lnTo>
                    <a:pt x="179" y="145"/>
                  </a:lnTo>
                  <a:lnTo>
                    <a:pt x="175" y="142"/>
                  </a:lnTo>
                  <a:lnTo>
                    <a:pt x="171" y="139"/>
                  </a:lnTo>
                  <a:lnTo>
                    <a:pt x="168" y="137"/>
                  </a:lnTo>
                  <a:lnTo>
                    <a:pt x="164" y="137"/>
                  </a:lnTo>
                  <a:lnTo>
                    <a:pt x="160" y="136"/>
                  </a:lnTo>
                  <a:lnTo>
                    <a:pt x="157" y="136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5" y="139"/>
                  </a:lnTo>
                  <a:lnTo>
                    <a:pt x="142" y="140"/>
                  </a:lnTo>
                  <a:lnTo>
                    <a:pt x="138" y="143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2" y="147"/>
                  </a:lnTo>
                  <a:lnTo>
                    <a:pt x="130" y="150"/>
                  </a:lnTo>
                  <a:lnTo>
                    <a:pt x="127" y="153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63"/>
                  </a:lnTo>
                  <a:lnTo>
                    <a:pt x="119" y="166"/>
                  </a:lnTo>
                  <a:lnTo>
                    <a:pt x="116" y="170"/>
                  </a:lnTo>
                  <a:lnTo>
                    <a:pt x="114" y="174"/>
                  </a:lnTo>
                  <a:lnTo>
                    <a:pt x="112" y="179"/>
                  </a:lnTo>
                  <a:lnTo>
                    <a:pt x="110" y="182"/>
                  </a:lnTo>
                  <a:lnTo>
                    <a:pt x="106" y="186"/>
                  </a:lnTo>
                  <a:lnTo>
                    <a:pt x="104" y="190"/>
                  </a:lnTo>
                  <a:lnTo>
                    <a:pt x="101" y="194"/>
                  </a:lnTo>
                  <a:lnTo>
                    <a:pt x="98" y="199"/>
                  </a:lnTo>
                  <a:lnTo>
                    <a:pt x="95" y="202"/>
                  </a:lnTo>
                  <a:lnTo>
                    <a:pt x="92" y="206"/>
                  </a:lnTo>
                  <a:lnTo>
                    <a:pt x="89" y="209"/>
                  </a:lnTo>
                  <a:lnTo>
                    <a:pt x="86" y="212"/>
                  </a:lnTo>
                  <a:lnTo>
                    <a:pt x="82" y="214"/>
                  </a:lnTo>
                  <a:lnTo>
                    <a:pt x="78" y="217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1" y="220"/>
                  </a:lnTo>
                  <a:lnTo>
                    <a:pt x="68" y="222"/>
                  </a:lnTo>
                  <a:lnTo>
                    <a:pt x="64" y="222"/>
                  </a:lnTo>
                  <a:lnTo>
                    <a:pt x="61" y="222"/>
                  </a:lnTo>
                  <a:lnTo>
                    <a:pt x="58" y="222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49" y="219"/>
                  </a:lnTo>
                  <a:lnTo>
                    <a:pt x="46" y="217"/>
                  </a:lnTo>
                  <a:lnTo>
                    <a:pt x="43" y="214"/>
                  </a:lnTo>
                  <a:lnTo>
                    <a:pt x="40" y="213"/>
                  </a:lnTo>
                  <a:lnTo>
                    <a:pt x="38" y="210"/>
                  </a:lnTo>
                  <a:lnTo>
                    <a:pt x="35" y="207"/>
                  </a:lnTo>
                  <a:lnTo>
                    <a:pt x="32" y="204"/>
                  </a:lnTo>
                  <a:lnTo>
                    <a:pt x="30" y="202"/>
                  </a:lnTo>
                  <a:lnTo>
                    <a:pt x="27" y="197"/>
                  </a:lnTo>
                  <a:lnTo>
                    <a:pt x="25" y="194"/>
                  </a:lnTo>
                  <a:lnTo>
                    <a:pt x="23" y="190"/>
                  </a:lnTo>
                  <a:lnTo>
                    <a:pt x="19" y="186"/>
                  </a:lnTo>
                  <a:lnTo>
                    <a:pt x="17" y="182"/>
                  </a:lnTo>
                  <a:lnTo>
                    <a:pt x="15" y="177"/>
                  </a:lnTo>
                  <a:lnTo>
                    <a:pt x="13" y="173"/>
                  </a:lnTo>
                  <a:lnTo>
                    <a:pt x="12" y="169"/>
                  </a:lnTo>
                  <a:lnTo>
                    <a:pt x="10" y="163"/>
                  </a:lnTo>
                  <a:lnTo>
                    <a:pt x="8" y="159"/>
                  </a:lnTo>
                  <a:lnTo>
                    <a:pt x="7" y="153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3" y="137"/>
                  </a:lnTo>
                  <a:lnTo>
                    <a:pt x="2" y="132"/>
                  </a:lnTo>
                  <a:lnTo>
                    <a:pt x="2" y="12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1" y="116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5" y="82"/>
                  </a:lnTo>
                  <a:lnTo>
                    <a:pt x="6" y="80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10" y="75"/>
                  </a:lnTo>
                  <a:lnTo>
                    <a:pt x="11" y="73"/>
                  </a:lnTo>
                  <a:lnTo>
                    <a:pt x="13" y="72"/>
                  </a:lnTo>
                  <a:lnTo>
                    <a:pt x="14" y="70"/>
                  </a:lnTo>
                  <a:lnTo>
                    <a:pt x="16" y="69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3" y="62"/>
                  </a:lnTo>
                  <a:lnTo>
                    <a:pt x="25" y="59"/>
                  </a:lnTo>
                  <a:lnTo>
                    <a:pt x="27" y="57"/>
                  </a:lnTo>
                  <a:lnTo>
                    <a:pt x="29" y="55"/>
                  </a:lnTo>
                  <a:lnTo>
                    <a:pt x="32" y="50"/>
                  </a:lnTo>
                  <a:lnTo>
                    <a:pt x="34" y="47"/>
                  </a:lnTo>
                  <a:lnTo>
                    <a:pt x="37" y="43"/>
                  </a:lnTo>
                  <a:lnTo>
                    <a:pt x="39" y="39"/>
                  </a:lnTo>
                  <a:lnTo>
                    <a:pt x="42" y="35"/>
                  </a:lnTo>
                  <a:lnTo>
                    <a:pt x="45" y="30"/>
                  </a:lnTo>
                  <a:lnTo>
                    <a:pt x="48" y="25"/>
                  </a:lnTo>
                  <a:lnTo>
                    <a:pt x="51" y="19"/>
                  </a:lnTo>
                  <a:lnTo>
                    <a:pt x="54" y="13"/>
                  </a:lnTo>
                  <a:lnTo>
                    <a:pt x="57" y="7"/>
                  </a:lnTo>
                  <a:lnTo>
                    <a:pt x="60" y="0"/>
                  </a:lnTo>
                  <a:lnTo>
                    <a:pt x="70" y="9"/>
                  </a:lnTo>
                  <a:lnTo>
                    <a:pt x="67" y="16"/>
                  </a:lnTo>
                  <a:lnTo>
                    <a:pt x="62" y="22"/>
                  </a:lnTo>
                  <a:lnTo>
                    <a:pt x="59" y="27"/>
                  </a:lnTo>
                  <a:lnTo>
                    <a:pt x="57" y="33"/>
                  </a:lnTo>
                  <a:lnTo>
                    <a:pt x="54" y="37"/>
                  </a:lnTo>
                  <a:lnTo>
                    <a:pt x="51" y="42"/>
                  </a:lnTo>
                  <a:lnTo>
                    <a:pt x="48" y="46"/>
                  </a:lnTo>
                  <a:lnTo>
                    <a:pt x="46" y="49"/>
                  </a:lnTo>
                  <a:lnTo>
                    <a:pt x="43" y="53"/>
                  </a:lnTo>
                  <a:lnTo>
                    <a:pt x="41" y="56"/>
                  </a:lnTo>
                  <a:lnTo>
                    <a:pt x="39" y="59"/>
                  </a:lnTo>
                  <a:lnTo>
                    <a:pt x="37" y="60"/>
                  </a:lnTo>
                  <a:lnTo>
                    <a:pt x="35" y="63"/>
                  </a:lnTo>
                  <a:lnTo>
                    <a:pt x="33" y="65"/>
                  </a:lnTo>
                  <a:lnTo>
                    <a:pt x="31" y="66"/>
                  </a:lnTo>
                  <a:lnTo>
                    <a:pt x="29" y="69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4" y="75"/>
                  </a:lnTo>
                  <a:lnTo>
                    <a:pt x="23" y="76"/>
                  </a:lnTo>
                  <a:lnTo>
                    <a:pt x="21" y="77"/>
                  </a:lnTo>
                  <a:lnTo>
                    <a:pt x="20" y="80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18" y="92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8" y="102"/>
                  </a:lnTo>
                  <a:lnTo>
                    <a:pt x="18" y="105"/>
                  </a:lnTo>
                  <a:lnTo>
                    <a:pt x="19" y="110"/>
                  </a:lnTo>
                  <a:lnTo>
                    <a:pt x="19" y="110"/>
                  </a:lnTo>
                  <a:lnTo>
                    <a:pt x="20" y="116"/>
                  </a:lnTo>
                  <a:lnTo>
                    <a:pt x="20" y="122"/>
                  </a:lnTo>
                  <a:lnTo>
                    <a:pt x="23" y="126"/>
                  </a:lnTo>
                  <a:lnTo>
                    <a:pt x="24" y="132"/>
                  </a:lnTo>
                  <a:lnTo>
                    <a:pt x="25" y="137"/>
                  </a:lnTo>
                  <a:lnTo>
                    <a:pt x="27" y="143"/>
                  </a:lnTo>
                  <a:lnTo>
                    <a:pt x="28" y="147"/>
                  </a:lnTo>
                  <a:lnTo>
                    <a:pt x="30" y="152"/>
                  </a:lnTo>
                  <a:lnTo>
                    <a:pt x="32" y="157"/>
                  </a:lnTo>
                  <a:lnTo>
                    <a:pt x="34" y="162"/>
                  </a:lnTo>
                  <a:lnTo>
                    <a:pt x="36" y="166"/>
                  </a:lnTo>
                  <a:lnTo>
                    <a:pt x="39" y="169"/>
                  </a:lnTo>
                  <a:lnTo>
                    <a:pt x="41" y="173"/>
                  </a:lnTo>
                  <a:lnTo>
                    <a:pt x="44" y="176"/>
                  </a:lnTo>
                  <a:lnTo>
                    <a:pt x="46" y="180"/>
                  </a:lnTo>
                  <a:lnTo>
                    <a:pt x="49" y="183"/>
                  </a:lnTo>
                  <a:lnTo>
                    <a:pt x="52" y="184"/>
                  </a:lnTo>
                  <a:lnTo>
                    <a:pt x="55" y="187"/>
                  </a:lnTo>
                  <a:lnTo>
                    <a:pt x="57" y="189"/>
                  </a:lnTo>
                  <a:lnTo>
                    <a:pt x="60" y="190"/>
                  </a:lnTo>
                  <a:lnTo>
                    <a:pt x="63" y="192"/>
                  </a:lnTo>
                  <a:lnTo>
                    <a:pt x="67" y="193"/>
                  </a:lnTo>
                  <a:lnTo>
                    <a:pt x="71" y="193"/>
                  </a:lnTo>
                  <a:lnTo>
                    <a:pt x="74" y="193"/>
                  </a:lnTo>
                  <a:lnTo>
                    <a:pt x="77" y="192"/>
                  </a:lnTo>
                  <a:lnTo>
                    <a:pt x="80" y="190"/>
                  </a:lnTo>
                  <a:lnTo>
                    <a:pt x="80" y="190"/>
                  </a:lnTo>
                  <a:lnTo>
                    <a:pt x="84" y="189"/>
                  </a:lnTo>
                  <a:lnTo>
                    <a:pt x="88" y="186"/>
                  </a:lnTo>
                  <a:lnTo>
                    <a:pt x="92" y="183"/>
                  </a:lnTo>
                  <a:lnTo>
                    <a:pt x="95" y="179"/>
                  </a:lnTo>
                  <a:lnTo>
                    <a:pt x="98" y="176"/>
                  </a:lnTo>
                  <a:lnTo>
                    <a:pt x="101" y="172"/>
                  </a:lnTo>
                  <a:lnTo>
                    <a:pt x="104" y="167"/>
                  </a:lnTo>
                  <a:lnTo>
                    <a:pt x="107" y="163"/>
                  </a:lnTo>
                  <a:lnTo>
                    <a:pt x="110" y="160"/>
                  </a:lnTo>
                  <a:lnTo>
                    <a:pt x="113" y="156"/>
                  </a:lnTo>
                  <a:lnTo>
                    <a:pt x="115" y="152"/>
                  </a:lnTo>
                  <a:lnTo>
                    <a:pt x="117" y="147"/>
                  </a:lnTo>
                  <a:lnTo>
                    <a:pt x="120" y="145"/>
                  </a:lnTo>
                  <a:lnTo>
                    <a:pt x="122" y="140"/>
                  </a:lnTo>
                  <a:lnTo>
                    <a:pt x="124" y="137"/>
                  </a:lnTo>
                  <a:lnTo>
                    <a:pt x="127" y="135"/>
                  </a:lnTo>
                  <a:lnTo>
                    <a:pt x="129" y="132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5" y="127"/>
                  </a:lnTo>
                  <a:lnTo>
                    <a:pt x="138" y="125"/>
                  </a:lnTo>
                  <a:lnTo>
                    <a:pt x="142" y="123"/>
                  </a:lnTo>
                  <a:lnTo>
                    <a:pt x="145" y="122"/>
                  </a:lnTo>
                  <a:lnTo>
                    <a:pt x="148" y="122"/>
                  </a:lnTo>
                  <a:lnTo>
                    <a:pt x="152" y="122"/>
                  </a:lnTo>
                  <a:lnTo>
                    <a:pt x="156" y="122"/>
                  </a:lnTo>
                  <a:lnTo>
                    <a:pt x="160" y="123"/>
                  </a:lnTo>
                  <a:lnTo>
                    <a:pt x="163" y="125"/>
                  </a:lnTo>
                  <a:lnTo>
                    <a:pt x="167" y="127"/>
                  </a:lnTo>
                  <a:lnTo>
                    <a:pt x="170" y="130"/>
                  </a:lnTo>
                  <a:lnTo>
                    <a:pt x="174" y="133"/>
                  </a:lnTo>
                  <a:lnTo>
                    <a:pt x="178" y="139"/>
                  </a:lnTo>
                  <a:lnTo>
                    <a:pt x="190" y="156"/>
                  </a:lnTo>
                  <a:close/>
                </a:path>
              </a:pathLst>
            </a:custGeom>
            <a:solidFill>
              <a:srgbClr val="5364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69" name="Freeform 149"/>
            <p:cNvSpPr>
              <a:spLocks/>
            </p:cNvSpPr>
            <p:nvPr/>
          </p:nvSpPr>
          <p:spPr bwMode="auto">
            <a:xfrm>
              <a:off x="1247" y="2387"/>
              <a:ext cx="95" cy="74"/>
            </a:xfrm>
            <a:custGeom>
              <a:avLst/>
              <a:gdLst/>
              <a:ahLst/>
              <a:cxnLst>
                <a:cxn ang="0">
                  <a:pos x="179" y="145"/>
                </a:cxn>
                <a:cxn ang="0">
                  <a:pos x="164" y="137"/>
                </a:cxn>
                <a:cxn ang="0">
                  <a:pos x="149" y="137"/>
                </a:cxn>
                <a:cxn ang="0">
                  <a:pos x="135" y="146"/>
                </a:cxn>
                <a:cxn ang="0">
                  <a:pos x="127" y="153"/>
                </a:cxn>
                <a:cxn ang="0">
                  <a:pos x="119" y="166"/>
                </a:cxn>
                <a:cxn ang="0">
                  <a:pos x="110" y="182"/>
                </a:cxn>
                <a:cxn ang="0">
                  <a:pos x="98" y="199"/>
                </a:cxn>
                <a:cxn ang="0">
                  <a:pos x="86" y="212"/>
                </a:cxn>
                <a:cxn ang="0">
                  <a:pos x="74" y="219"/>
                </a:cxn>
                <a:cxn ang="0">
                  <a:pos x="61" y="222"/>
                </a:cxn>
                <a:cxn ang="0">
                  <a:pos x="49" y="219"/>
                </a:cxn>
                <a:cxn ang="0">
                  <a:pos x="38" y="210"/>
                </a:cxn>
                <a:cxn ang="0">
                  <a:pos x="27" y="197"/>
                </a:cxn>
                <a:cxn ang="0">
                  <a:pos x="17" y="182"/>
                </a:cxn>
                <a:cxn ang="0">
                  <a:pos x="10" y="163"/>
                </a:cxn>
                <a:cxn ang="0">
                  <a:pos x="4" y="143"/>
                </a:cxn>
                <a:cxn ang="0">
                  <a:pos x="1" y="122"/>
                </a:cxn>
                <a:cxn ang="0">
                  <a:pos x="0" y="109"/>
                </a:cxn>
                <a:cxn ang="0">
                  <a:pos x="0" y="96"/>
                </a:cxn>
                <a:cxn ang="0">
                  <a:pos x="2" y="87"/>
                </a:cxn>
                <a:cxn ang="0">
                  <a:pos x="6" y="80"/>
                </a:cxn>
                <a:cxn ang="0">
                  <a:pos x="11" y="73"/>
                </a:cxn>
                <a:cxn ang="0">
                  <a:pos x="18" y="66"/>
                </a:cxn>
                <a:cxn ang="0">
                  <a:pos x="27" y="57"/>
                </a:cxn>
                <a:cxn ang="0">
                  <a:pos x="37" y="43"/>
                </a:cxn>
                <a:cxn ang="0">
                  <a:pos x="48" y="25"/>
                </a:cxn>
                <a:cxn ang="0">
                  <a:pos x="60" y="0"/>
                </a:cxn>
                <a:cxn ang="0">
                  <a:pos x="59" y="27"/>
                </a:cxn>
                <a:cxn ang="0">
                  <a:pos x="48" y="46"/>
                </a:cxn>
                <a:cxn ang="0">
                  <a:pos x="39" y="59"/>
                </a:cxn>
                <a:cxn ang="0">
                  <a:pos x="31" y="66"/>
                </a:cxn>
                <a:cxn ang="0">
                  <a:pos x="25" y="73"/>
                </a:cxn>
                <a:cxn ang="0">
                  <a:pos x="20" y="80"/>
                </a:cxn>
                <a:cxn ang="0">
                  <a:pos x="18" y="89"/>
                </a:cxn>
                <a:cxn ang="0">
                  <a:pos x="18" y="102"/>
                </a:cxn>
                <a:cxn ang="0">
                  <a:pos x="20" y="116"/>
                </a:cxn>
                <a:cxn ang="0">
                  <a:pos x="25" y="137"/>
                </a:cxn>
                <a:cxn ang="0">
                  <a:pos x="32" y="157"/>
                </a:cxn>
                <a:cxn ang="0">
                  <a:pos x="41" y="173"/>
                </a:cxn>
                <a:cxn ang="0">
                  <a:pos x="52" y="184"/>
                </a:cxn>
                <a:cxn ang="0">
                  <a:pos x="63" y="192"/>
                </a:cxn>
                <a:cxn ang="0">
                  <a:pos x="77" y="192"/>
                </a:cxn>
                <a:cxn ang="0">
                  <a:pos x="88" y="186"/>
                </a:cxn>
                <a:cxn ang="0">
                  <a:pos x="101" y="172"/>
                </a:cxn>
                <a:cxn ang="0">
                  <a:pos x="113" y="156"/>
                </a:cxn>
                <a:cxn ang="0">
                  <a:pos x="122" y="140"/>
                </a:cxn>
                <a:cxn ang="0">
                  <a:pos x="132" y="130"/>
                </a:cxn>
                <a:cxn ang="0">
                  <a:pos x="142" y="123"/>
                </a:cxn>
                <a:cxn ang="0">
                  <a:pos x="156" y="122"/>
                </a:cxn>
                <a:cxn ang="0">
                  <a:pos x="170" y="130"/>
                </a:cxn>
                <a:cxn ang="0">
                  <a:pos x="190" y="156"/>
                </a:cxn>
              </a:cxnLst>
              <a:rect l="0" t="0" r="r" b="b"/>
              <a:pathLst>
                <a:path w="190" h="222">
                  <a:moveTo>
                    <a:pt x="190" y="156"/>
                  </a:moveTo>
                  <a:lnTo>
                    <a:pt x="186" y="152"/>
                  </a:lnTo>
                  <a:lnTo>
                    <a:pt x="182" y="147"/>
                  </a:lnTo>
                  <a:lnTo>
                    <a:pt x="179" y="145"/>
                  </a:lnTo>
                  <a:lnTo>
                    <a:pt x="175" y="142"/>
                  </a:lnTo>
                  <a:lnTo>
                    <a:pt x="171" y="139"/>
                  </a:lnTo>
                  <a:lnTo>
                    <a:pt x="168" y="137"/>
                  </a:lnTo>
                  <a:lnTo>
                    <a:pt x="164" y="137"/>
                  </a:lnTo>
                  <a:lnTo>
                    <a:pt x="160" y="136"/>
                  </a:lnTo>
                  <a:lnTo>
                    <a:pt x="157" y="136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5" y="139"/>
                  </a:lnTo>
                  <a:lnTo>
                    <a:pt x="142" y="140"/>
                  </a:lnTo>
                  <a:lnTo>
                    <a:pt x="138" y="143"/>
                  </a:lnTo>
                  <a:lnTo>
                    <a:pt x="135" y="146"/>
                  </a:lnTo>
                  <a:lnTo>
                    <a:pt x="135" y="146"/>
                  </a:lnTo>
                  <a:lnTo>
                    <a:pt x="132" y="147"/>
                  </a:lnTo>
                  <a:lnTo>
                    <a:pt x="130" y="150"/>
                  </a:lnTo>
                  <a:lnTo>
                    <a:pt x="127" y="153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63"/>
                  </a:lnTo>
                  <a:lnTo>
                    <a:pt x="119" y="166"/>
                  </a:lnTo>
                  <a:lnTo>
                    <a:pt x="116" y="170"/>
                  </a:lnTo>
                  <a:lnTo>
                    <a:pt x="114" y="174"/>
                  </a:lnTo>
                  <a:lnTo>
                    <a:pt x="112" y="179"/>
                  </a:lnTo>
                  <a:lnTo>
                    <a:pt x="110" y="182"/>
                  </a:lnTo>
                  <a:lnTo>
                    <a:pt x="106" y="186"/>
                  </a:lnTo>
                  <a:lnTo>
                    <a:pt x="104" y="190"/>
                  </a:lnTo>
                  <a:lnTo>
                    <a:pt x="101" y="194"/>
                  </a:lnTo>
                  <a:lnTo>
                    <a:pt x="98" y="199"/>
                  </a:lnTo>
                  <a:lnTo>
                    <a:pt x="95" y="202"/>
                  </a:lnTo>
                  <a:lnTo>
                    <a:pt x="92" y="206"/>
                  </a:lnTo>
                  <a:lnTo>
                    <a:pt x="89" y="209"/>
                  </a:lnTo>
                  <a:lnTo>
                    <a:pt x="86" y="212"/>
                  </a:lnTo>
                  <a:lnTo>
                    <a:pt x="82" y="214"/>
                  </a:lnTo>
                  <a:lnTo>
                    <a:pt x="78" y="217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1" y="220"/>
                  </a:lnTo>
                  <a:lnTo>
                    <a:pt x="68" y="222"/>
                  </a:lnTo>
                  <a:lnTo>
                    <a:pt x="64" y="222"/>
                  </a:lnTo>
                  <a:lnTo>
                    <a:pt x="61" y="222"/>
                  </a:lnTo>
                  <a:lnTo>
                    <a:pt x="58" y="222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49" y="219"/>
                  </a:lnTo>
                  <a:lnTo>
                    <a:pt x="46" y="217"/>
                  </a:lnTo>
                  <a:lnTo>
                    <a:pt x="43" y="214"/>
                  </a:lnTo>
                  <a:lnTo>
                    <a:pt x="40" y="213"/>
                  </a:lnTo>
                  <a:lnTo>
                    <a:pt x="38" y="210"/>
                  </a:lnTo>
                  <a:lnTo>
                    <a:pt x="35" y="207"/>
                  </a:lnTo>
                  <a:lnTo>
                    <a:pt x="32" y="204"/>
                  </a:lnTo>
                  <a:lnTo>
                    <a:pt x="30" y="202"/>
                  </a:lnTo>
                  <a:lnTo>
                    <a:pt x="27" y="197"/>
                  </a:lnTo>
                  <a:lnTo>
                    <a:pt x="25" y="194"/>
                  </a:lnTo>
                  <a:lnTo>
                    <a:pt x="23" y="190"/>
                  </a:lnTo>
                  <a:lnTo>
                    <a:pt x="19" y="186"/>
                  </a:lnTo>
                  <a:lnTo>
                    <a:pt x="17" y="182"/>
                  </a:lnTo>
                  <a:lnTo>
                    <a:pt x="15" y="177"/>
                  </a:lnTo>
                  <a:lnTo>
                    <a:pt x="13" y="173"/>
                  </a:lnTo>
                  <a:lnTo>
                    <a:pt x="12" y="169"/>
                  </a:lnTo>
                  <a:lnTo>
                    <a:pt x="10" y="163"/>
                  </a:lnTo>
                  <a:lnTo>
                    <a:pt x="8" y="159"/>
                  </a:lnTo>
                  <a:lnTo>
                    <a:pt x="7" y="153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3" y="137"/>
                  </a:lnTo>
                  <a:lnTo>
                    <a:pt x="2" y="132"/>
                  </a:lnTo>
                  <a:lnTo>
                    <a:pt x="2" y="12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1" y="116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5" y="82"/>
                  </a:lnTo>
                  <a:lnTo>
                    <a:pt x="6" y="80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10" y="75"/>
                  </a:lnTo>
                  <a:lnTo>
                    <a:pt x="11" y="73"/>
                  </a:lnTo>
                  <a:lnTo>
                    <a:pt x="13" y="72"/>
                  </a:lnTo>
                  <a:lnTo>
                    <a:pt x="14" y="70"/>
                  </a:lnTo>
                  <a:lnTo>
                    <a:pt x="16" y="69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3" y="62"/>
                  </a:lnTo>
                  <a:lnTo>
                    <a:pt x="25" y="59"/>
                  </a:lnTo>
                  <a:lnTo>
                    <a:pt x="27" y="57"/>
                  </a:lnTo>
                  <a:lnTo>
                    <a:pt x="29" y="55"/>
                  </a:lnTo>
                  <a:lnTo>
                    <a:pt x="32" y="50"/>
                  </a:lnTo>
                  <a:lnTo>
                    <a:pt x="34" y="47"/>
                  </a:lnTo>
                  <a:lnTo>
                    <a:pt x="37" y="43"/>
                  </a:lnTo>
                  <a:lnTo>
                    <a:pt x="39" y="39"/>
                  </a:lnTo>
                  <a:lnTo>
                    <a:pt x="42" y="35"/>
                  </a:lnTo>
                  <a:lnTo>
                    <a:pt x="45" y="30"/>
                  </a:lnTo>
                  <a:lnTo>
                    <a:pt x="48" y="25"/>
                  </a:lnTo>
                  <a:lnTo>
                    <a:pt x="51" y="19"/>
                  </a:lnTo>
                  <a:lnTo>
                    <a:pt x="54" y="13"/>
                  </a:lnTo>
                  <a:lnTo>
                    <a:pt x="57" y="7"/>
                  </a:lnTo>
                  <a:lnTo>
                    <a:pt x="60" y="0"/>
                  </a:lnTo>
                  <a:lnTo>
                    <a:pt x="70" y="9"/>
                  </a:lnTo>
                  <a:lnTo>
                    <a:pt x="67" y="16"/>
                  </a:lnTo>
                  <a:lnTo>
                    <a:pt x="62" y="22"/>
                  </a:lnTo>
                  <a:lnTo>
                    <a:pt x="59" y="27"/>
                  </a:lnTo>
                  <a:lnTo>
                    <a:pt x="57" y="33"/>
                  </a:lnTo>
                  <a:lnTo>
                    <a:pt x="54" y="37"/>
                  </a:lnTo>
                  <a:lnTo>
                    <a:pt x="51" y="42"/>
                  </a:lnTo>
                  <a:lnTo>
                    <a:pt x="48" y="46"/>
                  </a:lnTo>
                  <a:lnTo>
                    <a:pt x="46" y="49"/>
                  </a:lnTo>
                  <a:lnTo>
                    <a:pt x="43" y="53"/>
                  </a:lnTo>
                  <a:lnTo>
                    <a:pt x="41" y="56"/>
                  </a:lnTo>
                  <a:lnTo>
                    <a:pt x="39" y="59"/>
                  </a:lnTo>
                  <a:lnTo>
                    <a:pt x="37" y="60"/>
                  </a:lnTo>
                  <a:lnTo>
                    <a:pt x="35" y="63"/>
                  </a:lnTo>
                  <a:lnTo>
                    <a:pt x="33" y="65"/>
                  </a:lnTo>
                  <a:lnTo>
                    <a:pt x="31" y="66"/>
                  </a:lnTo>
                  <a:lnTo>
                    <a:pt x="29" y="69"/>
                  </a:lnTo>
                  <a:lnTo>
                    <a:pt x="28" y="70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4" y="75"/>
                  </a:lnTo>
                  <a:lnTo>
                    <a:pt x="23" y="76"/>
                  </a:lnTo>
                  <a:lnTo>
                    <a:pt x="21" y="77"/>
                  </a:lnTo>
                  <a:lnTo>
                    <a:pt x="20" y="80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18" y="92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8" y="102"/>
                  </a:lnTo>
                  <a:lnTo>
                    <a:pt x="18" y="105"/>
                  </a:lnTo>
                  <a:lnTo>
                    <a:pt x="19" y="110"/>
                  </a:lnTo>
                  <a:lnTo>
                    <a:pt x="19" y="110"/>
                  </a:lnTo>
                  <a:lnTo>
                    <a:pt x="20" y="116"/>
                  </a:lnTo>
                  <a:lnTo>
                    <a:pt x="20" y="122"/>
                  </a:lnTo>
                  <a:lnTo>
                    <a:pt x="23" y="126"/>
                  </a:lnTo>
                  <a:lnTo>
                    <a:pt x="24" y="132"/>
                  </a:lnTo>
                  <a:lnTo>
                    <a:pt x="25" y="137"/>
                  </a:lnTo>
                  <a:lnTo>
                    <a:pt x="27" y="143"/>
                  </a:lnTo>
                  <a:lnTo>
                    <a:pt x="28" y="147"/>
                  </a:lnTo>
                  <a:lnTo>
                    <a:pt x="30" y="152"/>
                  </a:lnTo>
                  <a:lnTo>
                    <a:pt x="32" y="157"/>
                  </a:lnTo>
                  <a:lnTo>
                    <a:pt x="34" y="162"/>
                  </a:lnTo>
                  <a:lnTo>
                    <a:pt x="36" y="166"/>
                  </a:lnTo>
                  <a:lnTo>
                    <a:pt x="39" y="169"/>
                  </a:lnTo>
                  <a:lnTo>
                    <a:pt x="41" y="173"/>
                  </a:lnTo>
                  <a:lnTo>
                    <a:pt x="44" y="176"/>
                  </a:lnTo>
                  <a:lnTo>
                    <a:pt x="46" y="180"/>
                  </a:lnTo>
                  <a:lnTo>
                    <a:pt x="49" y="183"/>
                  </a:lnTo>
                  <a:lnTo>
                    <a:pt x="52" y="184"/>
                  </a:lnTo>
                  <a:lnTo>
                    <a:pt x="55" y="187"/>
                  </a:lnTo>
                  <a:lnTo>
                    <a:pt x="57" y="189"/>
                  </a:lnTo>
                  <a:lnTo>
                    <a:pt x="60" y="190"/>
                  </a:lnTo>
                  <a:lnTo>
                    <a:pt x="63" y="192"/>
                  </a:lnTo>
                  <a:lnTo>
                    <a:pt x="67" y="193"/>
                  </a:lnTo>
                  <a:lnTo>
                    <a:pt x="71" y="193"/>
                  </a:lnTo>
                  <a:lnTo>
                    <a:pt x="74" y="193"/>
                  </a:lnTo>
                  <a:lnTo>
                    <a:pt x="77" y="192"/>
                  </a:lnTo>
                  <a:lnTo>
                    <a:pt x="80" y="190"/>
                  </a:lnTo>
                  <a:lnTo>
                    <a:pt x="80" y="190"/>
                  </a:lnTo>
                  <a:lnTo>
                    <a:pt x="84" y="189"/>
                  </a:lnTo>
                  <a:lnTo>
                    <a:pt x="88" y="186"/>
                  </a:lnTo>
                  <a:lnTo>
                    <a:pt x="92" y="183"/>
                  </a:lnTo>
                  <a:lnTo>
                    <a:pt x="95" y="179"/>
                  </a:lnTo>
                  <a:lnTo>
                    <a:pt x="98" y="176"/>
                  </a:lnTo>
                  <a:lnTo>
                    <a:pt x="101" y="172"/>
                  </a:lnTo>
                  <a:lnTo>
                    <a:pt x="104" y="167"/>
                  </a:lnTo>
                  <a:lnTo>
                    <a:pt x="107" y="163"/>
                  </a:lnTo>
                  <a:lnTo>
                    <a:pt x="110" y="160"/>
                  </a:lnTo>
                  <a:lnTo>
                    <a:pt x="113" y="156"/>
                  </a:lnTo>
                  <a:lnTo>
                    <a:pt x="115" y="152"/>
                  </a:lnTo>
                  <a:lnTo>
                    <a:pt x="117" y="147"/>
                  </a:lnTo>
                  <a:lnTo>
                    <a:pt x="120" y="145"/>
                  </a:lnTo>
                  <a:lnTo>
                    <a:pt x="122" y="140"/>
                  </a:lnTo>
                  <a:lnTo>
                    <a:pt x="124" y="137"/>
                  </a:lnTo>
                  <a:lnTo>
                    <a:pt x="127" y="135"/>
                  </a:lnTo>
                  <a:lnTo>
                    <a:pt x="129" y="132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5" y="127"/>
                  </a:lnTo>
                  <a:lnTo>
                    <a:pt x="138" y="125"/>
                  </a:lnTo>
                  <a:lnTo>
                    <a:pt x="142" y="123"/>
                  </a:lnTo>
                  <a:lnTo>
                    <a:pt x="145" y="122"/>
                  </a:lnTo>
                  <a:lnTo>
                    <a:pt x="148" y="122"/>
                  </a:lnTo>
                  <a:lnTo>
                    <a:pt x="152" y="122"/>
                  </a:lnTo>
                  <a:lnTo>
                    <a:pt x="156" y="122"/>
                  </a:lnTo>
                  <a:lnTo>
                    <a:pt x="160" y="123"/>
                  </a:lnTo>
                  <a:lnTo>
                    <a:pt x="163" y="125"/>
                  </a:lnTo>
                  <a:lnTo>
                    <a:pt x="167" y="127"/>
                  </a:lnTo>
                  <a:lnTo>
                    <a:pt x="170" y="130"/>
                  </a:lnTo>
                  <a:lnTo>
                    <a:pt x="174" y="133"/>
                  </a:lnTo>
                  <a:lnTo>
                    <a:pt x="178" y="139"/>
                  </a:lnTo>
                  <a:lnTo>
                    <a:pt x="190" y="156"/>
                  </a:lnTo>
                  <a:lnTo>
                    <a:pt x="190" y="156"/>
                  </a:lnTo>
                </a:path>
              </a:pathLst>
            </a:custGeom>
            <a:noFill/>
            <a:ln w="0">
              <a:solidFill>
                <a:srgbClr val="53646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0" name="Freeform 150"/>
            <p:cNvSpPr>
              <a:spLocks/>
            </p:cNvSpPr>
            <p:nvPr/>
          </p:nvSpPr>
          <p:spPr bwMode="auto">
            <a:xfrm>
              <a:off x="1266" y="2172"/>
              <a:ext cx="190" cy="225"/>
            </a:xfrm>
            <a:custGeom>
              <a:avLst/>
              <a:gdLst/>
              <a:ahLst/>
              <a:cxnLst>
                <a:cxn ang="0">
                  <a:pos x="359" y="10"/>
                </a:cxn>
                <a:cxn ang="0">
                  <a:pos x="368" y="42"/>
                </a:cxn>
                <a:cxn ang="0">
                  <a:pos x="377" y="83"/>
                </a:cxn>
                <a:cxn ang="0">
                  <a:pos x="380" y="123"/>
                </a:cxn>
                <a:cxn ang="0">
                  <a:pos x="374" y="146"/>
                </a:cxn>
                <a:cxn ang="0">
                  <a:pos x="365" y="166"/>
                </a:cxn>
                <a:cxn ang="0">
                  <a:pos x="353" y="184"/>
                </a:cxn>
                <a:cxn ang="0">
                  <a:pos x="338" y="210"/>
                </a:cxn>
                <a:cxn ang="0">
                  <a:pos x="323" y="243"/>
                </a:cxn>
                <a:cxn ang="0">
                  <a:pos x="304" y="286"/>
                </a:cxn>
                <a:cxn ang="0">
                  <a:pos x="284" y="321"/>
                </a:cxn>
                <a:cxn ang="0">
                  <a:pos x="271" y="347"/>
                </a:cxn>
                <a:cxn ang="0">
                  <a:pos x="264" y="357"/>
                </a:cxn>
                <a:cxn ang="0">
                  <a:pos x="263" y="360"/>
                </a:cxn>
                <a:cxn ang="0">
                  <a:pos x="255" y="373"/>
                </a:cxn>
                <a:cxn ang="0">
                  <a:pos x="242" y="394"/>
                </a:cxn>
                <a:cxn ang="0">
                  <a:pos x="225" y="421"/>
                </a:cxn>
                <a:cxn ang="0">
                  <a:pos x="205" y="455"/>
                </a:cxn>
                <a:cxn ang="0">
                  <a:pos x="182" y="491"/>
                </a:cxn>
                <a:cxn ang="0">
                  <a:pos x="160" y="528"/>
                </a:cxn>
                <a:cxn ang="0">
                  <a:pos x="137" y="565"/>
                </a:cxn>
                <a:cxn ang="0">
                  <a:pos x="117" y="600"/>
                </a:cxn>
                <a:cxn ang="0">
                  <a:pos x="98" y="630"/>
                </a:cxn>
                <a:cxn ang="0">
                  <a:pos x="83" y="654"/>
                </a:cxn>
                <a:cxn ang="0">
                  <a:pos x="74" y="670"/>
                </a:cxn>
                <a:cxn ang="0">
                  <a:pos x="71" y="675"/>
                </a:cxn>
                <a:cxn ang="0">
                  <a:pos x="64" y="664"/>
                </a:cxn>
                <a:cxn ang="0">
                  <a:pos x="45" y="631"/>
                </a:cxn>
                <a:cxn ang="0">
                  <a:pos x="21" y="593"/>
                </a:cxn>
                <a:cxn ang="0">
                  <a:pos x="4" y="563"/>
                </a:cxn>
                <a:cxn ang="0">
                  <a:pos x="0" y="555"/>
                </a:cxn>
                <a:cxn ang="0">
                  <a:pos x="3" y="550"/>
                </a:cxn>
                <a:cxn ang="0">
                  <a:pos x="9" y="538"/>
                </a:cxn>
                <a:cxn ang="0">
                  <a:pos x="18" y="520"/>
                </a:cxn>
                <a:cxn ang="0">
                  <a:pos x="31" y="495"/>
                </a:cxn>
                <a:cxn ang="0">
                  <a:pos x="45" y="467"/>
                </a:cxn>
                <a:cxn ang="0">
                  <a:pos x="61" y="434"/>
                </a:cxn>
                <a:cxn ang="0">
                  <a:pos x="80" y="400"/>
                </a:cxn>
                <a:cxn ang="0">
                  <a:pos x="99" y="361"/>
                </a:cxn>
                <a:cxn ang="0">
                  <a:pos x="120" y="323"/>
                </a:cxn>
                <a:cxn ang="0">
                  <a:pos x="140" y="283"/>
                </a:cxn>
                <a:cxn ang="0">
                  <a:pos x="161" y="243"/>
                </a:cxn>
                <a:cxn ang="0">
                  <a:pos x="180" y="204"/>
                </a:cxn>
                <a:cxn ang="0">
                  <a:pos x="199" y="167"/>
                </a:cxn>
                <a:cxn ang="0">
                  <a:pos x="217" y="133"/>
                </a:cxn>
                <a:cxn ang="0">
                  <a:pos x="233" y="101"/>
                </a:cxn>
                <a:cxn ang="0">
                  <a:pos x="248" y="74"/>
                </a:cxn>
                <a:cxn ang="0">
                  <a:pos x="259" y="52"/>
                </a:cxn>
                <a:cxn ang="0">
                  <a:pos x="267" y="36"/>
                </a:cxn>
                <a:cxn ang="0">
                  <a:pos x="272" y="26"/>
                </a:cxn>
                <a:cxn ang="0">
                  <a:pos x="273" y="23"/>
                </a:cxn>
                <a:cxn ang="0">
                  <a:pos x="292" y="17"/>
                </a:cxn>
                <a:cxn ang="0">
                  <a:pos x="327" y="9"/>
                </a:cxn>
                <a:cxn ang="0">
                  <a:pos x="354" y="0"/>
                </a:cxn>
              </a:cxnLst>
              <a:rect l="0" t="0" r="r" b="b"/>
              <a:pathLst>
                <a:path w="380" h="675">
                  <a:moveTo>
                    <a:pt x="356" y="0"/>
                  </a:moveTo>
                  <a:lnTo>
                    <a:pt x="356" y="0"/>
                  </a:lnTo>
                  <a:lnTo>
                    <a:pt x="357" y="2"/>
                  </a:lnTo>
                  <a:lnTo>
                    <a:pt x="357" y="4"/>
                  </a:lnTo>
                  <a:lnTo>
                    <a:pt x="358" y="6"/>
                  </a:lnTo>
                  <a:lnTo>
                    <a:pt x="359" y="10"/>
                  </a:lnTo>
                  <a:lnTo>
                    <a:pt x="360" y="14"/>
                  </a:lnTo>
                  <a:lnTo>
                    <a:pt x="362" y="19"/>
                  </a:lnTo>
                  <a:lnTo>
                    <a:pt x="363" y="23"/>
                  </a:lnTo>
                  <a:lnTo>
                    <a:pt x="365" y="29"/>
                  </a:lnTo>
                  <a:lnTo>
                    <a:pt x="366" y="34"/>
                  </a:lnTo>
                  <a:lnTo>
                    <a:pt x="368" y="42"/>
                  </a:lnTo>
                  <a:lnTo>
                    <a:pt x="369" y="47"/>
                  </a:lnTo>
                  <a:lnTo>
                    <a:pt x="371" y="54"/>
                  </a:lnTo>
                  <a:lnTo>
                    <a:pt x="372" y="61"/>
                  </a:lnTo>
                  <a:lnTo>
                    <a:pt x="374" y="69"/>
                  </a:lnTo>
                  <a:lnTo>
                    <a:pt x="375" y="76"/>
                  </a:lnTo>
                  <a:lnTo>
                    <a:pt x="377" y="83"/>
                  </a:lnTo>
                  <a:lnTo>
                    <a:pt x="378" y="90"/>
                  </a:lnTo>
                  <a:lnTo>
                    <a:pt x="379" y="97"/>
                  </a:lnTo>
                  <a:lnTo>
                    <a:pt x="379" y="103"/>
                  </a:lnTo>
                  <a:lnTo>
                    <a:pt x="380" y="110"/>
                  </a:lnTo>
                  <a:lnTo>
                    <a:pt x="380" y="116"/>
                  </a:lnTo>
                  <a:lnTo>
                    <a:pt x="380" y="123"/>
                  </a:lnTo>
                  <a:lnTo>
                    <a:pt x="379" y="129"/>
                  </a:lnTo>
                  <a:lnTo>
                    <a:pt x="379" y="129"/>
                  </a:lnTo>
                  <a:lnTo>
                    <a:pt x="378" y="133"/>
                  </a:lnTo>
                  <a:lnTo>
                    <a:pt x="377" y="137"/>
                  </a:lnTo>
                  <a:lnTo>
                    <a:pt x="375" y="141"/>
                  </a:lnTo>
                  <a:lnTo>
                    <a:pt x="374" y="146"/>
                  </a:lnTo>
                  <a:lnTo>
                    <a:pt x="373" y="149"/>
                  </a:lnTo>
                  <a:lnTo>
                    <a:pt x="371" y="153"/>
                  </a:lnTo>
                  <a:lnTo>
                    <a:pt x="370" y="156"/>
                  </a:lnTo>
                  <a:lnTo>
                    <a:pt x="368" y="159"/>
                  </a:lnTo>
                  <a:lnTo>
                    <a:pt x="367" y="163"/>
                  </a:lnTo>
                  <a:lnTo>
                    <a:pt x="365" y="166"/>
                  </a:lnTo>
                  <a:lnTo>
                    <a:pt x="363" y="169"/>
                  </a:lnTo>
                  <a:lnTo>
                    <a:pt x="361" y="171"/>
                  </a:lnTo>
                  <a:lnTo>
                    <a:pt x="359" y="174"/>
                  </a:lnTo>
                  <a:lnTo>
                    <a:pt x="357" y="177"/>
                  </a:lnTo>
                  <a:lnTo>
                    <a:pt x="355" y="181"/>
                  </a:lnTo>
                  <a:lnTo>
                    <a:pt x="353" y="184"/>
                  </a:lnTo>
                  <a:lnTo>
                    <a:pt x="350" y="189"/>
                  </a:lnTo>
                  <a:lnTo>
                    <a:pt x="348" y="191"/>
                  </a:lnTo>
                  <a:lnTo>
                    <a:pt x="346" y="196"/>
                  </a:lnTo>
                  <a:lnTo>
                    <a:pt x="343" y="200"/>
                  </a:lnTo>
                  <a:lnTo>
                    <a:pt x="341" y="206"/>
                  </a:lnTo>
                  <a:lnTo>
                    <a:pt x="338" y="210"/>
                  </a:lnTo>
                  <a:lnTo>
                    <a:pt x="335" y="216"/>
                  </a:lnTo>
                  <a:lnTo>
                    <a:pt x="333" y="221"/>
                  </a:lnTo>
                  <a:lnTo>
                    <a:pt x="329" y="229"/>
                  </a:lnTo>
                  <a:lnTo>
                    <a:pt x="326" y="234"/>
                  </a:lnTo>
                  <a:lnTo>
                    <a:pt x="323" y="243"/>
                  </a:lnTo>
                  <a:lnTo>
                    <a:pt x="323" y="243"/>
                  </a:lnTo>
                  <a:lnTo>
                    <a:pt x="320" y="250"/>
                  </a:lnTo>
                  <a:lnTo>
                    <a:pt x="317" y="257"/>
                  </a:lnTo>
                  <a:lnTo>
                    <a:pt x="313" y="266"/>
                  </a:lnTo>
                  <a:lnTo>
                    <a:pt x="310" y="273"/>
                  </a:lnTo>
                  <a:lnTo>
                    <a:pt x="307" y="280"/>
                  </a:lnTo>
                  <a:lnTo>
                    <a:pt x="304" y="286"/>
                  </a:lnTo>
                  <a:lnTo>
                    <a:pt x="300" y="293"/>
                  </a:lnTo>
                  <a:lnTo>
                    <a:pt x="297" y="298"/>
                  </a:lnTo>
                  <a:lnTo>
                    <a:pt x="294" y="306"/>
                  </a:lnTo>
                  <a:lnTo>
                    <a:pt x="291" y="311"/>
                  </a:lnTo>
                  <a:lnTo>
                    <a:pt x="287" y="317"/>
                  </a:lnTo>
                  <a:lnTo>
                    <a:pt x="284" y="321"/>
                  </a:lnTo>
                  <a:lnTo>
                    <a:pt x="282" y="327"/>
                  </a:lnTo>
                  <a:lnTo>
                    <a:pt x="279" y="331"/>
                  </a:lnTo>
                  <a:lnTo>
                    <a:pt x="277" y="336"/>
                  </a:lnTo>
                  <a:lnTo>
                    <a:pt x="275" y="340"/>
                  </a:lnTo>
                  <a:lnTo>
                    <a:pt x="273" y="343"/>
                  </a:lnTo>
                  <a:lnTo>
                    <a:pt x="271" y="347"/>
                  </a:lnTo>
                  <a:lnTo>
                    <a:pt x="269" y="350"/>
                  </a:lnTo>
                  <a:lnTo>
                    <a:pt x="268" y="351"/>
                  </a:lnTo>
                  <a:lnTo>
                    <a:pt x="267" y="354"/>
                  </a:lnTo>
                  <a:lnTo>
                    <a:pt x="266" y="356"/>
                  </a:lnTo>
                  <a:lnTo>
                    <a:pt x="265" y="357"/>
                  </a:lnTo>
                  <a:lnTo>
                    <a:pt x="264" y="357"/>
                  </a:lnTo>
                  <a:lnTo>
                    <a:pt x="264" y="357"/>
                  </a:lnTo>
                  <a:lnTo>
                    <a:pt x="264" y="357"/>
                  </a:lnTo>
                  <a:lnTo>
                    <a:pt x="264" y="357"/>
                  </a:lnTo>
                  <a:lnTo>
                    <a:pt x="264" y="358"/>
                  </a:lnTo>
                  <a:lnTo>
                    <a:pt x="263" y="358"/>
                  </a:lnTo>
                  <a:lnTo>
                    <a:pt x="263" y="360"/>
                  </a:lnTo>
                  <a:lnTo>
                    <a:pt x="262" y="361"/>
                  </a:lnTo>
                  <a:lnTo>
                    <a:pt x="261" y="363"/>
                  </a:lnTo>
                  <a:lnTo>
                    <a:pt x="260" y="366"/>
                  </a:lnTo>
                  <a:lnTo>
                    <a:pt x="258" y="367"/>
                  </a:lnTo>
                  <a:lnTo>
                    <a:pt x="257" y="370"/>
                  </a:lnTo>
                  <a:lnTo>
                    <a:pt x="255" y="373"/>
                  </a:lnTo>
                  <a:lnTo>
                    <a:pt x="254" y="376"/>
                  </a:lnTo>
                  <a:lnTo>
                    <a:pt x="252" y="378"/>
                  </a:lnTo>
                  <a:lnTo>
                    <a:pt x="250" y="383"/>
                  </a:lnTo>
                  <a:lnTo>
                    <a:pt x="247" y="386"/>
                  </a:lnTo>
                  <a:lnTo>
                    <a:pt x="244" y="390"/>
                  </a:lnTo>
                  <a:lnTo>
                    <a:pt x="242" y="394"/>
                  </a:lnTo>
                  <a:lnTo>
                    <a:pt x="239" y="398"/>
                  </a:lnTo>
                  <a:lnTo>
                    <a:pt x="236" y="403"/>
                  </a:lnTo>
                  <a:lnTo>
                    <a:pt x="234" y="407"/>
                  </a:lnTo>
                  <a:lnTo>
                    <a:pt x="231" y="411"/>
                  </a:lnTo>
                  <a:lnTo>
                    <a:pt x="228" y="417"/>
                  </a:lnTo>
                  <a:lnTo>
                    <a:pt x="225" y="421"/>
                  </a:lnTo>
                  <a:lnTo>
                    <a:pt x="222" y="427"/>
                  </a:lnTo>
                  <a:lnTo>
                    <a:pt x="219" y="433"/>
                  </a:lnTo>
                  <a:lnTo>
                    <a:pt x="215" y="438"/>
                  </a:lnTo>
                  <a:lnTo>
                    <a:pt x="212" y="444"/>
                  </a:lnTo>
                  <a:lnTo>
                    <a:pt x="209" y="450"/>
                  </a:lnTo>
                  <a:lnTo>
                    <a:pt x="205" y="455"/>
                  </a:lnTo>
                  <a:lnTo>
                    <a:pt x="202" y="461"/>
                  </a:lnTo>
                  <a:lnTo>
                    <a:pt x="197" y="467"/>
                  </a:lnTo>
                  <a:lnTo>
                    <a:pt x="193" y="473"/>
                  </a:lnTo>
                  <a:lnTo>
                    <a:pt x="190" y="478"/>
                  </a:lnTo>
                  <a:lnTo>
                    <a:pt x="186" y="485"/>
                  </a:lnTo>
                  <a:lnTo>
                    <a:pt x="182" y="491"/>
                  </a:lnTo>
                  <a:lnTo>
                    <a:pt x="179" y="497"/>
                  </a:lnTo>
                  <a:lnTo>
                    <a:pt x="175" y="504"/>
                  </a:lnTo>
                  <a:lnTo>
                    <a:pt x="171" y="510"/>
                  </a:lnTo>
                  <a:lnTo>
                    <a:pt x="168" y="517"/>
                  </a:lnTo>
                  <a:lnTo>
                    <a:pt x="164" y="523"/>
                  </a:lnTo>
                  <a:lnTo>
                    <a:pt x="160" y="528"/>
                  </a:lnTo>
                  <a:lnTo>
                    <a:pt x="155" y="535"/>
                  </a:lnTo>
                  <a:lnTo>
                    <a:pt x="152" y="541"/>
                  </a:lnTo>
                  <a:lnTo>
                    <a:pt x="148" y="547"/>
                  </a:lnTo>
                  <a:lnTo>
                    <a:pt x="144" y="554"/>
                  </a:lnTo>
                  <a:lnTo>
                    <a:pt x="141" y="560"/>
                  </a:lnTo>
                  <a:lnTo>
                    <a:pt x="137" y="565"/>
                  </a:lnTo>
                  <a:lnTo>
                    <a:pt x="133" y="571"/>
                  </a:lnTo>
                  <a:lnTo>
                    <a:pt x="130" y="577"/>
                  </a:lnTo>
                  <a:lnTo>
                    <a:pt x="127" y="583"/>
                  </a:lnTo>
                  <a:lnTo>
                    <a:pt x="123" y="588"/>
                  </a:lnTo>
                  <a:lnTo>
                    <a:pt x="120" y="594"/>
                  </a:lnTo>
                  <a:lnTo>
                    <a:pt x="117" y="600"/>
                  </a:lnTo>
                  <a:lnTo>
                    <a:pt x="112" y="605"/>
                  </a:lnTo>
                  <a:lnTo>
                    <a:pt x="109" y="611"/>
                  </a:lnTo>
                  <a:lnTo>
                    <a:pt x="106" y="615"/>
                  </a:lnTo>
                  <a:lnTo>
                    <a:pt x="103" y="621"/>
                  </a:lnTo>
                  <a:lnTo>
                    <a:pt x="100" y="625"/>
                  </a:lnTo>
                  <a:lnTo>
                    <a:pt x="98" y="630"/>
                  </a:lnTo>
                  <a:lnTo>
                    <a:pt x="95" y="634"/>
                  </a:lnTo>
                  <a:lnTo>
                    <a:pt x="92" y="638"/>
                  </a:lnTo>
                  <a:lnTo>
                    <a:pt x="90" y="642"/>
                  </a:lnTo>
                  <a:lnTo>
                    <a:pt x="88" y="647"/>
                  </a:lnTo>
                  <a:lnTo>
                    <a:pt x="85" y="650"/>
                  </a:lnTo>
                  <a:lnTo>
                    <a:pt x="83" y="654"/>
                  </a:lnTo>
                  <a:lnTo>
                    <a:pt x="81" y="657"/>
                  </a:lnTo>
                  <a:lnTo>
                    <a:pt x="80" y="660"/>
                  </a:lnTo>
                  <a:lnTo>
                    <a:pt x="78" y="662"/>
                  </a:lnTo>
                  <a:lnTo>
                    <a:pt x="77" y="665"/>
                  </a:lnTo>
                  <a:lnTo>
                    <a:pt x="75" y="667"/>
                  </a:lnTo>
                  <a:lnTo>
                    <a:pt x="74" y="670"/>
                  </a:lnTo>
                  <a:lnTo>
                    <a:pt x="73" y="671"/>
                  </a:lnTo>
                  <a:lnTo>
                    <a:pt x="72" y="672"/>
                  </a:lnTo>
                  <a:lnTo>
                    <a:pt x="72" y="674"/>
                  </a:lnTo>
                  <a:lnTo>
                    <a:pt x="71" y="674"/>
                  </a:lnTo>
                  <a:lnTo>
                    <a:pt x="71" y="675"/>
                  </a:lnTo>
                  <a:lnTo>
                    <a:pt x="71" y="675"/>
                  </a:lnTo>
                  <a:lnTo>
                    <a:pt x="71" y="675"/>
                  </a:lnTo>
                  <a:lnTo>
                    <a:pt x="69" y="674"/>
                  </a:lnTo>
                  <a:lnTo>
                    <a:pt x="69" y="672"/>
                  </a:lnTo>
                  <a:lnTo>
                    <a:pt x="67" y="671"/>
                  </a:lnTo>
                  <a:lnTo>
                    <a:pt x="66" y="668"/>
                  </a:lnTo>
                  <a:lnTo>
                    <a:pt x="64" y="664"/>
                  </a:lnTo>
                  <a:lnTo>
                    <a:pt x="61" y="660"/>
                  </a:lnTo>
                  <a:lnTo>
                    <a:pt x="58" y="655"/>
                  </a:lnTo>
                  <a:lnTo>
                    <a:pt x="55" y="650"/>
                  </a:lnTo>
                  <a:lnTo>
                    <a:pt x="52" y="644"/>
                  </a:lnTo>
                  <a:lnTo>
                    <a:pt x="48" y="638"/>
                  </a:lnTo>
                  <a:lnTo>
                    <a:pt x="45" y="631"/>
                  </a:lnTo>
                  <a:lnTo>
                    <a:pt x="41" y="625"/>
                  </a:lnTo>
                  <a:lnTo>
                    <a:pt x="37" y="618"/>
                  </a:lnTo>
                  <a:lnTo>
                    <a:pt x="33" y="613"/>
                  </a:lnTo>
                  <a:lnTo>
                    <a:pt x="30" y="605"/>
                  </a:lnTo>
                  <a:lnTo>
                    <a:pt x="25" y="598"/>
                  </a:lnTo>
                  <a:lnTo>
                    <a:pt x="21" y="593"/>
                  </a:lnTo>
                  <a:lnTo>
                    <a:pt x="18" y="587"/>
                  </a:lnTo>
                  <a:lnTo>
                    <a:pt x="14" y="581"/>
                  </a:lnTo>
                  <a:lnTo>
                    <a:pt x="11" y="575"/>
                  </a:lnTo>
                  <a:lnTo>
                    <a:pt x="9" y="571"/>
                  </a:lnTo>
                  <a:lnTo>
                    <a:pt x="6" y="565"/>
                  </a:lnTo>
                  <a:lnTo>
                    <a:pt x="4" y="563"/>
                  </a:lnTo>
                  <a:lnTo>
                    <a:pt x="2" y="560"/>
                  </a:lnTo>
                  <a:lnTo>
                    <a:pt x="1" y="557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0" y="554"/>
                  </a:lnTo>
                  <a:lnTo>
                    <a:pt x="1" y="554"/>
                  </a:lnTo>
                  <a:lnTo>
                    <a:pt x="1" y="553"/>
                  </a:lnTo>
                  <a:lnTo>
                    <a:pt x="2" y="551"/>
                  </a:lnTo>
                  <a:lnTo>
                    <a:pt x="3" y="550"/>
                  </a:lnTo>
                  <a:lnTo>
                    <a:pt x="3" y="548"/>
                  </a:lnTo>
                  <a:lnTo>
                    <a:pt x="4" y="547"/>
                  </a:lnTo>
                  <a:lnTo>
                    <a:pt x="5" y="545"/>
                  </a:lnTo>
                  <a:lnTo>
                    <a:pt x="6" y="543"/>
                  </a:lnTo>
                  <a:lnTo>
                    <a:pt x="7" y="540"/>
                  </a:lnTo>
                  <a:lnTo>
                    <a:pt x="9" y="538"/>
                  </a:lnTo>
                  <a:lnTo>
                    <a:pt x="10" y="535"/>
                  </a:lnTo>
                  <a:lnTo>
                    <a:pt x="11" y="533"/>
                  </a:lnTo>
                  <a:lnTo>
                    <a:pt x="13" y="530"/>
                  </a:lnTo>
                  <a:lnTo>
                    <a:pt x="14" y="527"/>
                  </a:lnTo>
                  <a:lnTo>
                    <a:pt x="16" y="523"/>
                  </a:lnTo>
                  <a:lnTo>
                    <a:pt x="18" y="520"/>
                  </a:lnTo>
                  <a:lnTo>
                    <a:pt x="20" y="515"/>
                  </a:lnTo>
                  <a:lnTo>
                    <a:pt x="22" y="513"/>
                  </a:lnTo>
                  <a:lnTo>
                    <a:pt x="24" y="508"/>
                  </a:lnTo>
                  <a:lnTo>
                    <a:pt x="26" y="504"/>
                  </a:lnTo>
                  <a:lnTo>
                    <a:pt x="29" y="500"/>
                  </a:lnTo>
                  <a:lnTo>
                    <a:pt x="31" y="495"/>
                  </a:lnTo>
                  <a:lnTo>
                    <a:pt x="33" y="491"/>
                  </a:lnTo>
                  <a:lnTo>
                    <a:pt x="35" y="487"/>
                  </a:lnTo>
                  <a:lnTo>
                    <a:pt x="38" y="481"/>
                  </a:lnTo>
                  <a:lnTo>
                    <a:pt x="40" y="477"/>
                  </a:lnTo>
                  <a:lnTo>
                    <a:pt x="43" y="473"/>
                  </a:lnTo>
                  <a:lnTo>
                    <a:pt x="45" y="467"/>
                  </a:lnTo>
                  <a:lnTo>
                    <a:pt x="48" y="463"/>
                  </a:lnTo>
                  <a:lnTo>
                    <a:pt x="50" y="457"/>
                  </a:lnTo>
                  <a:lnTo>
                    <a:pt x="53" y="451"/>
                  </a:lnTo>
                  <a:lnTo>
                    <a:pt x="56" y="445"/>
                  </a:lnTo>
                  <a:lnTo>
                    <a:pt x="59" y="440"/>
                  </a:lnTo>
                  <a:lnTo>
                    <a:pt x="61" y="434"/>
                  </a:lnTo>
                  <a:lnTo>
                    <a:pt x="64" y="428"/>
                  </a:lnTo>
                  <a:lnTo>
                    <a:pt x="67" y="423"/>
                  </a:lnTo>
                  <a:lnTo>
                    <a:pt x="71" y="417"/>
                  </a:lnTo>
                  <a:lnTo>
                    <a:pt x="74" y="411"/>
                  </a:lnTo>
                  <a:lnTo>
                    <a:pt x="77" y="406"/>
                  </a:lnTo>
                  <a:lnTo>
                    <a:pt x="80" y="400"/>
                  </a:lnTo>
                  <a:lnTo>
                    <a:pt x="83" y="393"/>
                  </a:lnTo>
                  <a:lnTo>
                    <a:pt x="86" y="387"/>
                  </a:lnTo>
                  <a:lnTo>
                    <a:pt x="90" y="381"/>
                  </a:lnTo>
                  <a:lnTo>
                    <a:pt x="93" y="374"/>
                  </a:lnTo>
                  <a:lnTo>
                    <a:pt x="96" y="368"/>
                  </a:lnTo>
                  <a:lnTo>
                    <a:pt x="99" y="361"/>
                  </a:lnTo>
                  <a:lnTo>
                    <a:pt x="102" y="356"/>
                  </a:lnTo>
                  <a:lnTo>
                    <a:pt x="106" y="348"/>
                  </a:lnTo>
                  <a:lnTo>
                    <a:pt x="109" y="343"/>
                  </a:lnTo>
                  <a:lnTo>
                    <a:pt x="112" y="336"/>
                  </a:lnTo>
                  <a:lnTo>
                    <a:pt x="117" y="328"/>
                  </a:lnTo>
                  <a:lnTo>
                    <a:pt x="120" y="323"/>
                  </a:lnTo>
                  <a:lnTo>
                    <a:pt x="123" y="316"/>
                  </a:lnTo>
                  <a:lnTo>
                    <a:pt x="127" y="308"/>
                  </a:lnTo>
                  <a:lnTo>
                    <a:pt x="130" y="303"/>
                  </a:lnTo>
                  <a:lnTo>
                    <a:pt x="133" y="296"/>
                  </a:lnTo>
                  <a:lnTo>
                    <a:pt x="137" y="288"/>
                  </a:lnTo>
                  <a:lnTo>
                    <a:pt x="140" y="283"/>
                  </a:lnTo>
                  <a:lnTo>
                    <a:pt x="143" y="276"/>
                  </a:lnTo>
                  <a:lnTo>
                    <a:pt x="147" y="268"/>
                  </a:lnTo>
                  <a:lnTo>
                    <a:pt x="150" y="263"/>
                  </a:lnTo>
                  <a:lnTo>
                    <a:pt x="153" y="256"/>
                  </a:lnTo>
                  <a:lnTo>
                    <a:pt x="157" y="250"/>
                  </a:lnTo>
                  <a:lnTo>
                    <a:pt x="161" y="243"/>
                  </a:lnTo>
                  <a:lnTo>
                    <a:pt x="164" y="236"/>
                  </a:lnTo>
                  <a:lnTo>
                    <a:pt x="167" y="230"/>
                  </a:lnTo>
                  <a:lnTo>
                    <a:pt x="171" y="223"/>
                  </a:lnTo>
                  <a:lnTo>
                    <a:pt x="174" y="217"/>
                  </a:lnTo>
                  <a:lnTo>
                    <a:pt x="177" y="210"/>
                  </a:lnTo>
                  <a:lnTo>
                    <a:pt x="180" y="204"/>
                  </a:lnTo>
                  <a:lnTo>
                    <a:pt x="184" y="197"/>
                  </a:lnTo>
                  <a:lnTo>
                    <a:pt x="187" y="191"/>
                  </a:lnTo>
                  <a:lnTo>
                    <a:pt x="190" y="186"/>
                  </a:lnTo>
                  <a:lnTo>
                    <a:pt x="193" y="179"/>
                  </a:lnTo>
                  <a:lnTo>
                    <a:pt x="196" y="173"/>
                  </a:lnTo>
                  <a:lnTo>
                    <a:pt x="199" y="167"/>
                  </a:lnTo>
                  <a:lnTo>
                    <a:pt x="203" y="161"/>
                  </a:lnTo>
                  <a:lnTo>
                    <a:pt x="206" y="156"/>
                  </a:lnTo>
                  <a:lnTo>
                    <a:pt x="209" y="149"/>
                  </a:lnTo>
                  <a:lnTo>
                    <a:pt x="212" y="143"/>
                  </a:lnTo>
                  <a:lnTo>
                    <a:pt x="215" y="137"/>
                  </a:lnTo>
                  <a:lnTo>
                    <a:pt x="217" y="133"/>
                  </a:lnTo>
                  <a:lnTo>
                    <a:pt x="220" y="127"/>
                  </a:lnTo>
                  <a:lnTo>
                    <a:pt x="223" y="121"/>
                  </a:lnTo>
                  <a:lnTo>
                    <a:pt x="225" y="116"/>
                  </a:lnTo>
                  <a:lnTo>
                    <a:pt x="228" y="111"/>
                  </a:lnTo>
                  <a:lnTo>
                    <a:pt x="230" y="106"/>
                  </a:lnTo>
                  <a:lnTo>
                    <a:pt x="233" y="101"/>
                  </a:lnTo>
                  <a:lnTo>
                    <a:pt x="235" y="96"/>
                  </a:lnTo>
                  <a:lnTo>
                    <a:pt x="238" y="91"/>
                  </a:lnTo>
                  <a:lnTo>
                    <a:pt x="240" y="87"/>
                  </a:lnTo>
                  <a:lnTo>
                    <a:pt x="242" y="83"/>
                  </a:lnTo>
                  <a:lnTo>
                    <a:pt x="244" y="79"/>
                  </a:lnTo>
                  <a:lnTo>
                    <a:pt x="248" y="74"/>
                  </a:lnTo>
                  <a:lnTo>
                    <a:pt x="250" y="70"/>
                  </a:lnTo>
                  <a:lnTo>
                    <a:pt x="252" y="66"/>
                  </a:lnTo>
                  <a:lnTo>
                    <a:pt x="253" y="63"/>
                  </a:lnTo>
                  <a:lnTo>
                    <a:pt x="255" y="59"/>
                  </a:lnTo>
                  <a:lnTo>
                    <a:pt x="257" y="56"/>
                  </a:lnTo>
                  <a:lnTo>
                    <a:pt x="259" y="52"/>
                  </a:lnTo>
                  <a:lnTo>
                    <a:pt x="260" y="49"/>
                  </a:lnTo>
                  <a:lnTo>
                    <a:pt x="262" y="46"/>
                  </a:lnTo>
                  <a:lnTo>
                    <a:pt x="263" y="43"/>
                  </a:lnTo>
                  <a:lnTo>
                    <a:pt x="265" y="40"/>
                  </a:lnTo>
                  <a:lnTo>
                    <a:pt x="266" y="37"/>
                  </a:lnTo>
                  <a:lnTo>
                    <a:pt x="267" y="36"/>
                  </a:lnTo>
                  <a:lnTo>
                    <a:pt x="268" y="33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271" y="29"/>
                  </a:lnTo>
                  <a:lnTo>
                    <a:pt x="271" y="27"/>
                  </a:lnTo>
                  <a:lnTo>
                    <a:pt x="272" y="26"/>
                  </a:lnTo>
                  <a:lnTo>
                    <a:pt x="272" y="24"/>
                  </a:lnTo>
                  <a:lnTo>
                    <a:pt x="273" y="24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4" y="23"/>
                  </a:lnTo>
                  <a:lnTo>
                    <a:pt x="276" y="22"/>
                  </a:lnTo>
                  <a:lnTo>
                    <a:pt x="278" y="22"/>
                  </a:lnTo>
                  <a:lnTo>
                    <a:pt x="282" y="20"/>
                  </a:lnTo>
                  <a:lnTo>
                    <a:pt x="286" y="19"/>
                  </a:lnTo>
                  <a:lnTo>
                    <a:pt x="292" y="17"/>
                  </a:lnTo>
                  <a:lnTo>
                    <a:pt x="297" y="16"/>
                  </a:lnTo>
                  <a:lnTo>
                    <a:pt x="303" y="14"/>
                  </a:lnTo>
                  <a:lnTo>
                    <a:pt x="309" y="13"/>
                  </a:lnTo>
                  <a:lnTo>
                    <a:pt x="315" y="12"/>
                  </a:lnTo>
                  <a:lnTo>
                    <a:pt x="321" y="10"/>
                  </a:lnTo>
                  <a:lnTo>
                    <a:pt x="327" y="9"/>
                  </a:lnTo>
                  <a:lnTo>
                    <a:pt x="333" y="6"/>
                  </a:lnTo>
                  <a:lnTo>
                    <a:pt x="339" y="4"/>
                  </a:lnTo>
                  <a:lnTo>
                    <a:pt x="343" y="3"/>
                  </a:lnTo>
                  <a:lnTo>
                    <a:pt x="348" y="3"/>
                  </a:lnTo>
                  <a:lnTo>
                    <a:pt x="351" y="2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1" name="Freeform 151"/>
            <p:cNvSpPr>
              <a:spLocks/>
            </p:cNvSpPr>
            <p:nvPr/>
          </p:nvSpPr>
          <p:spPr bwMode="auto">
            <a:xfrm>
              <a:off x="1248" y="2160"/>
              <a:ext cx="200" cy="201"/>
            </a:xfrm>
            <a:custGeom>
              <a:avLst/>
              <a:gdLst/>
              <a:ahLst/>
              <a:cxnLst>
                <a:cxn ang="0">
                  <a:pos x="389" y="93"/>
                </a:cxn>
                <a:cxn ang="0">
                  <a:pos x="400" y="66"/>
                </a:cxn>
                <a:cxn ang="0">
                  <a:pos x="401" y="46"/>
                </a:cxn>
                <a:cxn ang="0">
                  <a:pos x="392" y="21"/>
                </a:cxn>
                <a:cxn ang="0">
                  <a:pos x="374" y="4"/>
                </a:cxn>
                <a:cxn ang="0">
                  <a:pos x="354" y="0"/>
                </a:cxn>
                <a:cxn ang="0">
                  <a:pos x="337" y="6"/>
                </a:cxn>
                <a:cxn ang="0">
                  <a:pos x="316" y="13"/>
                </a:cxn>
                <a:cxn ang="0">
                  <a:pos x="293" y="26"/>
                </a:cxn>
                <a:cxn ang="0">
                  <a:pos x="269" y="41"/>
                </a:cxn>
                <a:cxn ang="0">
                  <a:pos x="245" y="61"/>
                </a:cxn>
                <a:cxn ang="0">
                  <a:pos x="226" y="80"/>
                </a:cxn>
                <a:cxn ang="0">
                  <a:pos x="210" y="96"/>
                </a:cxn>
                <a:cxn ang="0">
                  <a:pos x="192" y="116"/>
                </a:cxn>
                <a:cxn ang="0">
                  <a:pos x="175" y="137"/>
                </a:cxn>
                <a:cxn ang="0">
                  <a:pos x="158" y="160"/>
                </a:cxn>
                <a:cxn ang="0">
                  <a:pos x="140" y="184"/>
                </a:cxn>
                <a:cxn ang="0">
                  <a:pos x="123" y="210"/>
                </a:cxn>
                <a:cxn ang="0">
                  <a:pos x="107" y="237"/>
                </a:cxn>
                <a:cxn ang="0">
                  <a:pos x="92" y="263"/>
                </a:cxn>
                <a:cxn ang="0">
                  <a:pos x="79" y="290"/>
                </a:cxn>
                <a:cxn ang="0">
                  <a:pos x="69" y="314"/>
                </a:cxn>
                <a:cxn ang="0">
                  <a:pos x="56" y="344"/>
                </a:cxn>
                <a:cxn ang="0">
                  <a:pos x="45" y="375"/>
                </a:cxn>
                <a:cxn ang="0">
                  <a:pos x="35" y="408"/>
                </a:cxn>
                <a:cxn ang="0">
                  <a:pos x="25" y="441"/>
                </a:cxn>
                <a:cxn ang="0">
                  <a:pos x="16" y="474"/>
                </a:cxn>
                <a:cxn ang="0">
                  <a:pos x="10" y="505"/>
                </a:cxn>
                <a:cxn ang="0">
                  <a:pos x="5" y="535"/>
                </a:cxn>
                <a:cxn ang="0">
                  <a:pos x="1" y="562"/>
                </a:cxn>
                <a:cxn ang="0">
                  <a:pos x="0" y="577"/>
                </a:cxn>
                <a:cxn ang="0">
                  <a:pos x="17" y="591"/>
                </a:cxn>
                <a:cxn ang="0">
                  <a:pos x="37" y="598"/>
                </a:cxn>
                <a:cxn ang="0">
                  <a:pos x="59" y="602"/>
                </a:cxn>
                <a:cxn ang="0">
                  <a:pos x="83" y="600"/>
                </a:cxn>
                <a:cxn ang="0">
                  <a:pos x="109" y="591"/>
                </a:cxn>
                <a:cxn ang="0">
                  <a:pos x="124" y="567"/>
                </a:cxn>
                <a:cxn ang="0">
                  <a:pos x="131" y="545"/>
                </a:cxn>
                <a:cxn ang="0">
                  <a:pos x="140" y="520"/>
                </a:cxn>
                <a:cxn ang="0">
                  <a:pos x="153" y="492"/>
                </a:cxn>
                <a:cxn ang="0">
                  <a:pos x="165" y="463"/>
                </a:cxn>
                <a:cxn ang="0">
                  <a:pos x="179" y="433"/>
                </a:cxn>
                <a:cxn ang="0">
                  <a:pos x="193" y="401"/>
                </a:cxn>
                <a:cxn ang="0">
                  <a:pos x="209" y="371"/>
                </a:cxn>
                <a:cxn ang="0">
                  <a:pos x="224" y="341"/>
                </a:cxn>
                <a:cxn ang="0">
                  <a:pos x="238" y="314"/>
                </a:cxn>
                <a:cxn ang="0">
                  <a:pos x="252" y="288"/>
                </a:cxn>
                <a:cxn ang="0">
                  <a:pos x="265" y="264"/>
                </a:cxn>
                <a:cxn ang="0">
                  <a:pos x="278" y="240"/>
                </a:cxn>
                <a:cxn ang="0">
                  <a:pos x="298" y="210"/>
                </a:cxn>
                <a:cxn ang="0">
                  <a:pos x="317" y="186"/>
                </a:cxn>
                <a:cxn ang="0">
                  <a:pos x="336" y="166"/>
                </a:cxn>
                <a:cxn ang="0">
                  <a:pos x="352" y="148"/>
                </a:cxn>
                <a:cxn ang="0">
                  <a:pos x="365" y="131"/>
                </a:cxn>
              </a:cxnLst>
              <a:rect l="0" t="0" r="r" b="b"/>
              <a:pathLst>
                <a:path w="401" h="602">
                  <a:moveTo>
                    <a:pt x="372" y="123"/>
                  </a:moveTo>
                  <a:lnTo>
                    <a:pt x="376" y="116"/>
                  </a:lnTo>
                  <a:lnTo>
                    <a:pt x="380" y="110"/>
                  </a:lnTo>
                  <a:lnTo>
                    <a:pt x="383" y="104"/>
                  </a:lnTo>
                  <a:lnTo>
                    <a:pt x="386" y="98"/>
                  </a:lnTo>
                  <a:lnTo>
                    <a:pt x="389" y="93"/>
                  </a:lnTo>
                  <a:lnTo>
                    <a:pt x="391" y="87"/>
                  </a:lnTo>
                  <a:lnTo>
                    <a:pt x="393" y="83"/>
                  </a:lnTo>
                  <a:lnTo>
                    <a:pt x="395" y="79"/>
                  </a:lnTo>
                  <a:lnTo>
                    <a:pt x="397" y="74"/>
                  </a:lnTo>
                  <a:lnTo>
                    <a:pt x="398" y="70"/>
                  </a:lnTo>
                  <a:lnTo>
                    <a:pt x="400" y="66"/>
                  </a:lnTo>
                  <a:lnTo>
                    <a:pt x="400" y="61"/>
                  </a:lnTo>
                  <a:lnTo>
                    <a:pt x="401" y="57"/>
                  </a:lnTo>
                  <a:lnTo>
                    <a:pt x="401" y="54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1" y="46"/>
                  </a:lnTo>
                  <a:lnTo>
                    <a:pt x="400" y="41"/>
                  </a:lnTo>
                  <a:lnTo>
                    <a:pt x="399" y="37"/>
                  </a:lnTo>
                  <a:lnTo>
                    <a:pt x="398" y="33"/>
                  </a:lnTo>
                  <a:lnTo>
                    <a:pt x="396" y="29"/>
                  </a:lnTo>
                  <a:lnTo>
                    <a:pt x="395" y="24"/>
                  </a:lnTo>
                  <a:lnTo>
                    <a:pt x="392" y="21"/>
                  </a:lnTo>
                  <a:lnTo>
                    <a:pt x="390" y="17"/>
                  </a:lnTo>
                  <a:lnTo>
                    <a:pt x="387" y="14"/>
                  </a:lnTo>
                  <a:lnTo>
                    <a:pt x="385" y="11"/>
                  </a:lnTo>
                  <a:lnTo>
                    <a:pt x="381" y="9"/>
                  </a:lnTo>
                  <a:lnTo>
                    <a:pt x="378" y="6"/>
                  </a:lnTo>
                  <a:lnTo>
                    <a:pt x="374" y="4"/>
                  </a:lnTo>
                  <a:lnTo>
                    <a:pt x="369" y="3"/>
                  </a:lnTo>
                  <a:lnTo>
                    <a:pt x="365" y="1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4" y="0"/>
                  </a:lnTo>
                  <a:lnTo>
                    <a:pt x="351" y="1"/>
                  </a:lnTo>
                  <a:lnTo>
                    <a:pt x="348" y="1"/>
                  </a:lnTo>
                  <a:lnTo>
                    <a:pt x="346" y="3"/>
                  </a:lnTo>
                  <a:lnTo>
                    <a:pt x="343" y="3"/>
                  </a:lnTo>
                  <a:lnTo>
                    <a:pt x="340" y="4"/>
                  </a:lnTo>
                  <a:lnTo>
                    <a:pt x="337" y="6"/>
                  </a:lnTo>
                  <a:lnTo>
                    <a:pt x="334" y="6"/>
                  </a:lnTo>
                  <a:lnTo>
                    <a:pt x="330" y="7"/>
                  </a:lnTo>
                  <a:lnTo>
                    <a:pt x="326" y="9"/>
                  </a:lnTo>
                  <a:lnTo>
                    <a:pt x="323" y="10"/>
                  </a:lnTo>
                  <a:lnTo>
                    <a:pt x="319" y="11"/>
                  </a:lnTo>
                  <a:lnTo>
                    <a:pt x="316" y="13"/>
                  </a:lnTo>
                  <a:lnTo>
                    <a:pt x="312" y="16"/>
                  </a:lnTo>
                  <a:lnTo>
                    <a:pt x="308" y="17"/>
                  </a:lnTo>
                  <a:lnTo>
                    <a:pt x="305" y="19"/>
                  </a:lnTo>
                  <a:lnTo>
                    <a:pt x="301" y="21"/>
                  </a:lnTo>
                  <a:lnTo>
                    <a:pt x="297" y="23"/>
                  </a:lnTo>
                  <a:lnTo>
                    <a:pt x="293" y="26"/>
                  </a:lnTo>
                  <a:lnTo>
                    <a:pt x="290" y="27"/>
                  </a:lnTo>
                  <a:lnTo>
                    <a:pt x="286" y="30"/>
                  </a:lnTo>
                  <a:lnTo>
                    <a:pt x="281" y="33"/>
                  </a:lnTo>
                  <a:lnTo>
                    <a:pt x="277" y="36"/>
                  </a:lnTo>
                  <a:lnTo>
                    <a:pt x="273" y="39"/>
                  </a:lnTo>
                  <a:lnTo>
                    <a:pt x="269" y="41"/>
                  </a:lnTo>
                  <a:lnTo>
                    <a:pt x="265" y="44"/>
                  </a:lnTo>
                  <a:lnTo>
                    <a:pt x="261" y="47"/>
                  </a:lnTo>
                  <a:lnTo>
                    <a:pt x="257" y="51"/>
                  </a:lnTo>
                  <a:lnTo>
                    <a:pt x="253" y="54"/>
                  </a:lnTo>
                  <a:lnTo>
                    <a:pt x="249" y="57"/>
                  </a:lnTo>
                  <a:lnTo>
                    <a:pt x="245" y="61"/>
                  </a:lnTo>
                  <a:lnTo>
                    <a:pt x="241" y="66"/>
                  </a:lnTo>
                  <a:lnTo>
                    <a:pt x="236" y="69"/>
                  </a:lnTo>
                  <a:lnTo>
                    <a:pt x="232" y="73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26" y="80"/>
                  </a:lnTo>
                  <a:lnTo>
                    <a:pt x="223" y="83"/>
                  </a:lnTo>
                  <a:lnTo>
                    <a:pt x="220" y="84"/>
                  </a:lnTo>
                  <a:lnTo>
                    <a:pt x="218" y="87"/>
                  </a:lnTo>
                  <a:lnTo>
                    <a:pt x="215" y="90"/>
                  </a:lnTo>
                  <a:lnTo>
                    <a:pt x="212" y="93"/>
                  </a:lnTo>
                  <a:lnTo>
                    <a:pt x="210" y="96"/>
                  </a:lnTo>
                  <a:lnTo>
                    <a:pt x="207" y="100"/>
                  </a:lnTo>
                  <a:lnTo>
                    <a:pt x="204" y="103"/>
                  </a:lnTo>
                  <a:lnTo>
                    <a:pt x="201" y="106"/>
                  </a:lnTo>
                  <a:lnTo>
                    <a:pt x="198" y="108"/>
                  </a:lnTo>
                  <a:lnTo>
                    <a:pt x="195" y="113"/>
                  </a:lnTo>
                  <a:lnTo>
                    <a:pt x="192" y="116"/>
                  </a:lnTo>
                  <a:lnTo>
                    <a:pt x="189" y="118"/>
                  </a:lnTo>
                  <a:lnTo>
                    <a:pt x="186" y="123"/>
                  </a:lnTo>
                  <a:lnTo>
                    <a:pt x="183" y="126"/>
                  </a:lnTo>
                  <a:lnTo>
                    <a:pt x="180" y="130"/>
                  </a:lnTo>
                  <a:lnTo>
                    <a:pt x="178" y="133"/>
                  </a:lnTo>
                  <a:lnTo>
                    <a:pt x="175" y="137"/>
                  </a:lnTo>
                  <a:lnTo>
                    <a:pt x="172" y="140"/>
                  </a:lnTo>
                  <a:lnTo>
                    <a:pt x="169" y="144"/>
                  </a:lnTo>
                  <a:lnTo>
                    <a:pt x="166" y="148"/>
                  </a:lnTo>
                  <a:lnTo>
                    <a:pt x="163" y="151"/>
                  </a:lnTo>
                  <a:lnTo>
                    <a:pt x="160" y="156"/>
                  </a:lnTo>
                  <a:lnTo>
                    <a:pt x="158" y="160"/>
                  </a:lnTo>
                  <a:lnTo>
                    <a:pt x="155" y="164"/>
                  </a:lnTo>
                  <a:lnTo>
                    <a:pt x="151" y="168"/>
                  </a:lnTo>
                  <a:lnTo>
                    <a:pt x="148" y="171"/>
                  </a:lnTo>
                  <a:lnTo>
                    <a:pt x="145" y="176"/>
                  </a:lnTo>
                  <a:lnTo>
                    <a:pt x="142" y="180"/>
                  </a:lnTo>
                  <a:lnTo>
                    <a:pt x="140" y="184"/>
                  </a:lnTo>
                  <a:lnTo>
                    <a:pt x="137" y="188"/>
                  </a:lnTo>
                  <a:lnTo>
                    <a:pt x="134" y="193"/>
                  </a:lnTo>
                  <a:lnTo>
                    <a:pt x="131" y="197"/>
                  </a:lnTo>
                  <a:lnTo>
                    <a:pt x="129" y="201"/>
                  </a:lnTo>
                  <a:lnTo>
                    <a:pt x="126" y="206"/>
                  </a:lnTo>
                  <a:lnTo>
                    <a:pt x="123" y="210"/>
                  </a:lnTo>
                  <a:lnTo>
                    <a:pt x="121" y="214"/>
                  </a:lnTo>
                  <a:lnTo>
                    <a:pt x="118" y="218"/>
                  </a:lnTo>
                  <a:lnTo>
                    <a:pt x="115" y="223"/>
                  </a:lnTo>
                  <a:lnTo>
                    <a:pt x="113" y="227"/>
                  </a:lnTo>
                  <a:lnTo>
                    <a:pt x="110" y="231"/>
                  </a:lnTo>
                  <a:lnTo>
                    <a:pt x="107" y="237"/>
                  </a:lnTo>
                  <a:lnTo>
                    <a:pt x="104" y="241"/>
                  </a:lnTo>
                  <a:lnTo>
                    <a:pt x="102" y="246"/>
                  </a:lnTo>
                  <a:lnTo>
                    <a:pt x="99" y="250"/>
                  </a:lnTo>
                  <a:lnTo>
                    <a:pt x="97" y="254"/>
                  </a:lnTo>
                  <a:lnTo>
                    <a:pt x="94" y="258"/>
                  </a:lnTo>
                  <a:lnTo>
                    <a:pt x="92" y="263"/>
                  </a:lnTo>
                  <a:lnTo>
                    <a:pt x="90" y="268"/>
                  </a:lnTo>
                  <a:lnTo>
                    <a:pt x="88" y="273"/>
                  </a:lnTo>
                  <a:lnTo>
                    <a:pt x="85" y="277"/>
                  </a:lnTo>
                  <a:lnTo>
                    <a:pt x="83" y="281"/>
                  </a:lnTo>
                  <a:lnTo>
                    <a:pt x="81" y="285"/>
                  </a:lnTo>
                  <a:lnTo>
                    <a:pt x="79" y="290"/>
                  </a:lnTo>
                  <a:lnTo>
                    <a:pt x="77" y="294"/>
                  </a:lnTo>
                  <a:lnTo>
                    <a:pt x="77" y="294"/>
                  </a:lnTo>
                  <a:lnTo>
                    <a:pt x="75" y="300"/>
                  </a:lnTo>
                  <a:lnTo>
                    <a:pt x="73" y="304"/>
                  </a:lnTo>
                  <a:lnTo>
                    <a:pt x="71" y="308"/>
                  </a:lnTo>
                  <a:lnTo>
                    <a:pt x="69" y="314"/>
                  </a:lnTo>
                  <a:lnTo>
                    <a:pt x="67" y="318"/>
                  </a:lnTo>
                  <a:lnTo>
                    <a:pt x="64" y="324"/>
                  </a:lnTo>
                  <a:lnTo>
                    <a:pt x="62" y="328"/>
                  </a:lnTo>
                  <a:lnTo>
                    <a:pt x="60" y="334"/>
                  </a:lnTo>
                  <a:lnTo>
                    <a:pt x="58" y="338"/>
                  </a:lnTo>
                  <a:lnTo>
                    <a:pt x="56" y="344"/>
                  </a:lnTo>
                  <a:lnTo>
                    <a:pt x="54" y="350"/>
                  </a:lnTo>
                  <a:lnTo>
                    <a:pt x="52" y="354"/>
                  </a:lnTo>
                  <a:lnTo>
                    <a:pt x="50" y="360"/>
                  </a:lnTo>
                  <a:lnTo>
                    <a:pt x="48" y="365"/>
                  </a:lnTo>
                  <a:lnTo>
                    <a:pt x="47" y="370"/>
                  </a:lnTo>
                  <a:lnTo>
                    <a:pt x="45" y="375"/>
                  </a:lnTo>
                  <a:lnTo>
                    <a:pt x="43" y="381"/>
                  </a:lnTo>
                  <a:lnTo>
                    <a:pt x="41" y="387"/>
                  </a:lnTo>
                  <a:lnTo>
                    <a:pt x="40" y="393"/>
                  </a:lnTo>
                  <a:lnTo>
                    <a:pt x="38" y="397"/>
                  </a:lnTo>
                  <a:lnTo>
                    <a:pt x="36" y="403"/>
                  </a:lnTo>
                  <a:lnTo>
                    <a:pt x="35" y="408"/>
                  </a:lnTo>
                  <a:lnTo>
                    <a:pt x="33" y="414"/>
                  </a:lnTo>
                  <a:lnTo>
                    <a:pt x="31" y="420"/>
                  </a:lnTo>
                  <a:lnTo>
                    <a:pt x="30" y="425"/>
                  </a:lnTo>
                  <a:lnTo>
                    <a:pt x="28" y="431"/>
                  </a:lnTo>
                  <a:lnTo>
                    <a:pt x="27" y="435"/>
                  </a:lnTo>
                  <a:lnTo>
                    <a:pt x="25" y="441"/>
                  </a:lnTo>
                  <a:lnTo>
                    <a:pt x="24" y="447"/>
                  </a:lnTo>
                  <a:lnTo>
                    <a:pt x="23" y="453"/>
                  </a:lnTo>
                  <a:lnTo>
                    <a:pt x="20" y="458"/>
                  </a:lnTo>
                  <a:lnTo>
                    <a:pt x="19" y="464"/>
                  </a:lnTo>
                  <a:lnTo>
                    <a:pt x="18" y="468"/>
                  </a:lnTo>
                  <a:lnTo>
                    <a:pt x="16" y="474"/>
                  </a:lnTo>
                  <a:lnTo>
                    <a:pt x="15" y="480"/>
                  </a:lnTo>
                  <a:lnTo>
                    <a:pt x="14" y="485"/>
                  </a:lnTo>
                  <a:lnTo>
                    <a:pt x="13" y="490"/>
                  </a:lnTo>
                  <a:lnTo>
                    <a:pt x="12" y="495"/>
                  </a:lnTo>
                  <a:lnTo>
                    <a:pt x="11" y="501"/>
                  </a:lnTo>
                  <a:lnTo>
                    <a:pt x="10" y="505"/>
                  </a:lnTo>
                  <a:lnTo>
                    <a:pt x="9" y="511"/>
                  </a:lnTo>
                  <a:lnTo>
                    <a:pt x="8" y="515"/>
                  </a:lnTo>
                  <a:lnTo>
                    <a:pt x="7" y="521"/>
                  </a:lnTo>
                  <a:lnTo>
                    <a:pt x="6" y="525"/>
                  </a:lnTo>
                  <a:lnTo>
                    <a:pt x="5" y="531"/>
                  </a:lnTo>
                  <a:lnTo>
                    <a:pt x="5" y="535"/>
                  </a:lnTo>
                  <a:lnTo>
                    <a:pt x="4" y="540"/>
                  </a:lnTo>
                  <a:lnTo>
                    <a:pt x="3" y="545"/>
                  </a:lnTo>
                  <a:lnTo>
                    <a:pt x="3" y="550"/>
                  </a:lnTo>
                  <a:lnTo>
                    <a:pt x="2" y="554"/>
                  </a:lnTo>
                  <a:lnTo>
                    <a:pt x="2" y="558"/>
                  </a:lnTo>
                  <a:lnTo>
                    <a:pt x="1" y="562"/>
                  </a:lnTo>
                  <a:lnTo>
                    <a:pt x="1" y="567"/>
                  </a:lnTo>
                  <a:lnTo>
                    <a:pt x="0" y="571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4" y="581"/>
                  </a:lnTo>
                  <a:lnTo>
                    <a:pt x="8" y="584"/>
                  </a:lnTo>
                  <a:lnTo>
                    <a:pt x="13" y="588"/>
                  </a:lnTo>
                  <a:lnTo>
                    <a:pt x="17" y="591"/>
                  </a:lnTo>
                  <a:lnTo>
                    <a:pt x="22" y="592"/>
                  </a:lnTo>
                  <a:lnTo>
                    <a:pt x="22" y="592"/>
                  </a:lnTo>
                  <a:lnTo>
                    <a:pt x="26" y="594"/>
                  </a:lnTo>
                  <a:lnTo>
                    <a:pt x="29" y="595"/>
                  </a:lnTo>
                  <a:lnTo>
                    <a:pt x="33" y="597"/>
                  </a:lnTo>
                  <a:lnTo>
                    <a:pt x="37" y="598"/>
                  </a:lnTo>
                  <a:lnTo>
                    <a:pt x="40" y="600"/>
                  </a:lnTo>
                  <a:lnTo>
                    <a:pt x="44" y="600"/>
                  </a:lnTo>
                  <a:lnTo>
                    <a:pt x="48" y="601"/>
                  </a:lnTo>
                  <a:lnTo>
                    <a:pt x="51" y="601"/>
                  </a:lnTo>
                  <a:lnTo>
                    <a:pt x="55" y="601"/>
                  </a:lnTo>
                  <a:lnTo>
                    <a:pt x="59" y="602"/>
                  </a:lnTo>
                  <a:lnTo>
                    <a:pt x="63" y="602"/>
                  </a:lnTo>
                  <a:lnTo>
                    <a:pt x="68" y="602"/>
                  </a:lnTo>
                  <a:lnTo>
                    <a:pt x="71" y="601"/>
                  </a:lnTo>
                  <a:lnTo>
                    <a:pt x="75" y="601"/>
                  </a:lnTo>
                  <a:lnTo>
                    <a:pt x="79" y="601"/>
                  </a:lnTo>
                  <a:lnTo>
                    <a:pt x="83" y="600"/>
                  </a:lnTo>
                  <a:lnTo>
                    <a:pt x="87" y="598"/>
                  </a:lnTo>
                  <a:lnTo>
                    <a:pt x="91" y="597"/>
                  </a:lnTo>
                  <a:lnTo>
                    <a:pt x="96" y="597"/>
                  </a:lnTo>
                  <a:lnTo>
                    <a:pt x="100" y="594"/>
                  </a:lnTo>
                  <a:lnTo>
                    <a:pt x="104" y="592"/>
                  </a:lnTo>
                  <a:lnTo>
                    <a:pt x="109" y="591"/>
                  </a:lnTo>
                  <a:lnTo>
                    <a:pt x="113" y="590"/>
                  </a:lnTo>
                  <a:lnTo>
                    <a:pt x="118" y="587"/>
                  </a:lnTo>
                  <a:lnTo>
                    <a:pt x="118" y="587"/>
                  </a:lnTo>
                  <a:lnTo>
                    <a:pt x="120" y="580"/>
                  </a:lnTo>
                  <a:lnTo>
                    <a:pt x="122" y="574"/>
                  </a:lnTo>
                  <a:lnTo>
                    <a:pt x="124" y="567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27" y="557"/>
                  </a:lnTo>
                  <a:lnTo>
                    <a:pt x="128" y="554"/>
                  </a:lnTo>
                  <a:lnTo>
                    <a:pt x="130" y="550"/>
                  </a:lnTo>
                  <a:lnTo>
                    <a:pt x="131" y="545"/>
                  </a:lnTo>
                  <a:lnTo>
                    <a:pt x="132" y="541"/>
                  </a:lnTo>
                  <a:lnTo>
                    <a:pt x="134" y="537"/>
                  </a:lnTo>
                  <a:lnTo>
                    <a:pt x="135" y="532"/>
                  </a:lnTo>
                  <a:lnTo>
                    <a:pt x="137" y="528"/>
                  </a:lnTo>
                  <a:lnTo>
                    <a:pt x="139" y="524"/>
                  </a:lnTo>
                  <a:lnTo>
                    <a:pt x="140" y="520"/>
                  </a:lnTo>
                  <a:lnTo>
                    <a:pt x="142" y="515"/>
                  </a:lnTo>
                  <a:lnTo>
                    <a:pt x="144" y="511"/>
                  </a:lnTo>
                  <a:lnTo>
                    <a:pt x="146" y="505"/>
                  </a:lnTo>
                  <a:lnTo>
                    <a:pt x="148" y="501"/>
                  </a:lnTo>
                  <a:lnTo>
                    <a:pt x="150" y="497"/>
                  </a:lnTo>
                  <a:lnTo>
                    <a:pt x="153" y="492"/>
                  </a:lnTo>
                  <a:lnTo>
                    <a:pt x="155" y="487"/>
                  </a:lnTo>
                  <a:lnTo>
                    <a:pt x="157" y="482"/>
                  </a:lnTo>
                  <a:lnTo>
                    <a:pt x="159" y="477"/>
                  </a:lnTo>
                  <a:lnTo>
                    <a:pt x="161" y="472"/>
                  </a:lnTo>
                  <a:lnTo>
                    <a:pt x="163" y="467"/>
                  </a:lnTo>
                  <a:lnTo>
                    <a:pt x="165" y="463"/>
                  </a:lnTo>
                  <a:lnTo>
                    <a:pt x="168" y="457"/>
                  </a:lnTo>
                  <a:lnTo>
                    <a:pt x="170" y="453"/>
                  </a:lnTo>
                  <a:lnTo>
                    <a:pt x="172" y="447"/>
                  </a:lnTo>
                  <a:lnTo>
                    <a:pt x="174" y="443"/>
                  </a:lnTo>
                  <a:lnTo>
                    <a:pt x="177" y="437"/>
                  </a:lnTo>
                  <a:lnTo>
                    <a:pt x="179" y="433"/>
                  </a:lnTo>
                  <a:lnTo>
                    <a:pt x="181" y="427"/>
                  </a:lnTo>
                  <a:lnTo>
                    <a:pt x="184" y="423"/>
                  </a:lnTo>
                  <a:lnTo>
                    <a:pt x="186" y="417"/>
                  </a:lnTo>
                  <a:lnTo>
                    <a:pt x="189" y="411"/>
                  </a:lnTo>
                  <a:lnTo>
                    <a:pt x="191" y="407"/>
                  </a:lnTo>
                  <a:lnTo>
                    <a:pt x="193" y="401"/>
                  </a:lnTo>
                  <a:lnTo>
                    <a:pt x="197" y="397"/>
                  </a:lnTo>
                  <a:lnTo>
                    <a:pt x="199" y="391"/>
                  </a:lnTo>
                  <a:lnTo>
                    <a:pt x="202" y="387"/>
                  </a:lnTo>
                  <a:lnTo>
                    <a:pt x="204" y="381"/>
                  </a:lnTo>
                  <a:lnTo>
                    <a:pt x="207" y="377"/>
                  </a:lnTo>
                  <a:lnTo>
                    <a:pt x="209" y="371"/>
                  </a:lnTo>
                  <a:lnTo>
                    <a:pt x="211" y="367"/>
                  </a:lnTo>
                  <a:lnTo>
                    <a:pt x="214" y="361"/>
                  </a:lnTo>
                  <a:lnTo>
                    <a:pt x="216" y="357"/>
                  </a:lnTo>
                  <a:lnTo>
                    <a:pt x="219" y="351"/>
                  </a:lnTo>
                  <a:lnTo>
                    <a:pt x="221" y="347"/>
                  </a:lnTo>
                  <a:lnTo>
                    <a:pt x="224" y="341"/>
                  </a:lnTo>
                  <a:lnTo>
                    <a:pt x="226" y="337"/>
                  </a:lnTo>
                  <a:lnTo>
                    <a:pt x="228" y="333"/>
                  </a:lnTo>
                  <a:lnTo>
                    <a:pt x="231" y="328"/>
                  </a:lnTo>
                  <a:lnTo>
                    <a:pt x="233" y="323"/>
                  </a:lnTo>
                  <a:lnTo>
                    <a:pt x="235" y="318"/>
                  </a:lnTo>
                  <a:lnTo>
                    <a:pt x="238" y="314"/>
                  </a:lnTo>
                  <a:lnTo>
                    <a:pt x="241" y="310"/>
                  </a:lnTo>
                  <a:lnTo>
                    <a:pt x="243" y="305"/>
                  </a:lnTo>
                  <a:lnTo>
                    <a:pt x="246" y="301"/>
                  </a:lnTo>
                  <a:lnTo>
                    <a:pt x="248" y="297"/>
                  </a:lnTo>
                  <a:lnTo>
                    <a:pt x="250" y="293"/>
                  </a:lnTo>
                  <a:lnTo>
                    <a:pt x="252" y="288"/>
                  </a:lnTo>
                  <a:lnTo>
                    <a:pt x="254" y="284"/>
                  </a:lnTo>
                  <a:lnTo>
                    <a:pt x="256" y="280"/>
                  </a:lnTo>
                  <a:lnTo>
                    <a:pt x="259" y="276"/>
                  </a:lnTo>
                  <a:lnTo>
                    <a:pt x="261" y="273"/>
                  </a:lnTo>
                  <a:lnTo>
                    <a:pt x="263" y="268"/>
                  </a:lnTo>
                  <a:lnTo>
                    <a:pt x="265" y="264"/>
                  </a:lnTo>
                  <a:lnTo>
                    <a:pt x="266" y="261"/>
                  </a:lnTo>
                  <a:lnTo>
                    <a:pt x="268" y="258"/>
                  </a:lnTo>
                  <a:lnTo>
                    <a:pt x="268" y="258"/>
                  </a:lnTo>
                  <a:lnTo>
                    <a:pt x="272" y="251"/>
                  </a:lnTo>
                  <a:lnTo>
                    <a:pt x="275" y="246"/>
                  </a:lnTo>
                  <a:lnTo>
                    <a:pt x="278" y="240"/>
                  </a:lnTo>
                  <a:lnTo>
                    <a:pt x="281" y="234"/>
                  </a:lnTo>
                  <a:lnTo>
                    <a:pt x="286" y="228"/>
                  </a:lnTo>
                  <a:lnTo>
                    <a:pt x="289" y="224"/>
                  </a:lnTo>
                  <a:lnTo>
                    <a:pt x="292" y="218"/>
                  </a:lnTo>
                  <a:lnTo>
                    <a:pt x="295" y="214"/>
                  </a:lnTo>
                  <a:lnTo>
                    <a:pt x="298" y="210"/>
                  </a:lnTo>
                  <a:lnTo>
                    <a:pt x="302" y="206"/>
                  </a:lnTo>
                  <a:lnTo>
                    <a:pt x="305" y="201"/>
                  </a:lnTo>
                  <a:lnTo>
                    <a:pt x="308" y="197"/>
                  </a:lnTo>
                  <a:lnTo>
                    <a:pt x="311" y="193"/>
                  </a:lnTo>
                  <a:lnTo>
                    <a:pt x="314" y="190"/>
                  </a:lnTo>
                  <a:lnTo>
                    <a:pt x="317" y="186"/>
                  </a:lnTo>
                  <a:lnTo>
                    <a:pt x="320" y="181"/>
                  </a:lnTo>
                  <a:lnTo>
                    <a:pt x="323" y="178"/>
                  </a:lnTo>
                  <a:lnTo>
                    <a:pt x="326" y="176"/>
                  </a:lnTo>
                  <a:lnTo>
                    <a:pt x="330" y="171"/>
                  </a:lnTo>
                  <a:lnTo>
                    <a:pt x="333" y="168"/>
                  </a:lnTo>
                  <a:lnTo>
                    <a:pt x="336" y="166"/>
                  </a:lnTo>
                  <a:lnTo>
                    <a:pt x="338" y="163"/>
                  </a:lnTo>
                  <a:lnTo>
                    <a:pt x="341" y="160"/>
                  </a:lnTo>
                  <a:lnTo>
                    <a:pt x="344" y="157"/>
                  </a:lnTo>
                  <a:lnTo>
                    <a:pt x="346" y="154"/>
                  </a:lnTo>
                  <a:lnTo>
                    <a:pt x="349" y="151"/>
                  </a:lnTo>
                  <a:lnTo>
                    <a:pt x="352" y="148"/>
                  </a:lnTo>
                  <a:lnTo>
                    <a:pt x="354" y="146"/>
                  </a:lnTo>
                  <a:lnTo>
                    <a:pt x="356" y="143"/>
                  </a:lnTo>
                  <a:lnTo>
                    <a:pt x="359" y="140"/>
                  </a:lnTo>
                  <a:lnTo>
                    <a:pt x="361" y="137"/>
                  </a:lnTo>
                  <a:lnTo>
                    <a:pt x="363" y="134"/>
                  </a:lnTo>
                  <a:lnTo>
                    <a:pt x="365" y="131"/>
                  </a:lnTo>
                  <a:lnTo>
                    <a:pt x="367" y="128"/>
                  </a:lnTo>
                  <a:lnTo>
                    <a:pt x="369" y="126"/>
                  </a:lnTo>
                  <a:lnTo>
                    <a:pt x="372" y="123"/>
                  </a:lnTo>
                  <a:lnTo>
                    <a:pt x="372" y="123"/>
                  </a:lnTo>
                  <a:close/>
                </a:path>
              </a:pathLst>
            </a:custGeom>
            <a:solidFill>
              <a:srgbClr val="AAB9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2" name="Freeform 152"/>
            <p:cNvSpPr>
              <a:spLocks/>
            </p:cNvSpPr>
            <p:nvPr/>
          </p:nvSpPr>
          <p:spPr bwMode="auto">
            <a:xfrm>
              <a:off x="1251" y="2347"/>
              <a:ext cx="59" cy="53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0" y="21"/>
                </a:cxn>
                <a:cxn ang="0">
                  <a:pos x="1" y="34"/>
                </a:cxn>
                <a:cxn ang="0">
                  <a:pos x="2" y="47"/>
                </a:cxn>
                <a:cxn ang="0">
                  <a:pos x="3" y="58"/>
                </a:cxn>
                <a:cxn ang="0">
                  <a:pos x="5" y="68"/>
                </a:cxn>
                <a:cxn ang="0">
                  <a:pos x="8" y="78"/>
                </a:cxn>
                <a:cxn ang="0">
                  <a:pos x="11" y="88"/>
                </a:cxn>
                <a:cxn ang="0">
                  <a:pos x="16" y="97"/>
                </a:cxn>
                <a:cxn ang="0">
                  <a:pos x="19" y="105"/>
                </a:cxn>
                <a:cxn ang="0">
                  <a:pos x="23" y="114"/>
                </a:cxn>
                <a:cxn ang="0">
                  <a:pos x="27" y="121"/>
                </a:cxn>
                <a:cxn ang="0">
                  <a:pos x="31" y="128"/>
                </a:cxn>
                <a:cxn ang="0">
                  <a:pos x="36" y="135"/>
                </a:cxn>
                <a:cxn ang="0">
                  <a:pos x="38" y="138"/>
                </a:cxn>
                <a:cxn ang="0">
                  <a:pos x="44" y="144"/>
                </a:cxn>
                <a:cxn ang="0">
                  <a:pos x="50" y="149"/>
                </a:cxn>
                <a:cxn ang="0">
                  <a:pos x="58" y="154"/>
                </a:cxn>
                <a:cxn ang="0">
                  <a:pos x="66" y="157"/>
                </a:cxn>
                <a:cxn ang="0">
                  <a:pos x="74" y="158"/>
                </a:cxn>
                <a:cxn ang="0">
                  <a:pos x="82" y="159"/>
                </a:cxn>
                <a:cxn ang="0">
                  <a:pos x="90" y="158"/>
                </a:cxn>
                <a:cxn ang="0">
                  <a:pos x="97" y="155"/>
                </a:cxn>
                <a:cxn ang="0">
                  <a:pos x="104" y="151"/>
                </a:cxn>
                <a:cxn ang="0">
                  <a:pos x="110" y="147"/>
                </a:cxn>
                <a:cxn ang="0">
                  <a:pos x="111" y="144"/>
                </a:cxn>
                <a:cxn ang="0">
                  <a:pos x="113" y="138"/>
                </a:cxn>
                <a:cxn ang="0">
                  <a:pos x="114" y="131"/>
                </a:cxn>
                <a:cxn ang="0">
                  <a:pos x="114" y="122"/>
                </a:cxn>
                <a:cxn ang="0">
                  <a:pos x="114" y="114"/>
                </a:cxn>
                <a:cxn ang="0">
                  <a:pos x="114" y="105"/>
                </a:cxn>
                <a:cxn ang="0">
                  <a:pos x="113" y="95"/>
                </a:cxn>
                <a:cxn ang="0">
                  <a:pos x="113" y="84"/>
                </a:cxn>
                <a:cxn ang="0">
                  <a:pos x="112" y="72"/>
                </a:cxn>
                <a:cxn ang="0">
                  <a:pos x="112" y="60"/>
                </a:cxn>
                <a:cxn ang="0">
                  <a:pos x="113" y="48"/>
                </a:cxn>
                <a:cxn ang="0">
                  <a:pos x="114" y="34"/>
                </a:cxn>
                <a:cxn ang="0">
                  <a:pos x="116" y="21"/>
                </a:cxn>
                <a:cxn ang="0">
                  <a:pos x="119" y="7"/>
                </a:cxn>
                <a:cxn ang="0">
                  <a:pos x="115" y="10"/>
                </a:cxn>
                <a:cxn ang="0">
                  <a:pos x="107" y="12"/>
                </a:cxn>
                <a:cxn ang="0">
                  <a:pos x="98" y="17"/>
                </a:cxn>
                <a:cxn ang="0">
                  <a:pos x="90" y="20"/>
                </a:cxn>
                <a:cxn ang="0">
                  <a:pos x="82" y="21"/>
                </a:cxn>
                <a:cxn ang="0">
                  <a:pos x="74" y="22"/>
                </a:cxn>
                <a:cxn ang="0">
                  <a:pos x="67" y="24"/>
                </a:cxn>
                <a:cxn ang="0">
                  <a:pos x="58" y="24"/>
                </a:cxn>
                <a:cxn ang="0">
                  <a:pos x="51" y="24"/>
                </a:cxn>
                <a:cxn ang="0">
                  <a:pos x="44" y="22"/>
                </a:cxn>
                <a:cxn ang="0">
                  <a:pos x="37" y="21"/>
                </a:cxn>
                <a:cxn ang="0">
                  <a:pos x="30" y="18"/>
                </a:cxn>
                <a:cxn ang="0">
                  <a:pos x="23" y="15"/>
                </a:cxn>
                <a:cxn ang="0">
                  <a:pos x="19" y="12"/>
                </a:cxn>
                <a:cxn ang="0">
                  <a:pos x="9" y="7"/>
                </a:cxn>
                <a:cxn ang="0">
                  <a:pos x="1" y="0"/>
                </a:cxn>
              </a:cxnLst>
              <a:rect l="0" t="0" r="r" b="b"/>
              <a:pathLst>
                <a:path w="119" h="159">
                  <a:moveTo>
                    <a:pt x="1" y="0"/>
                  </a:moveTo>
                  <a:lnTo>
                    <a:pt x="1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1" y="40"/>
                  </a:lnTo>
                  <a:lnTo>
                    <a:pt x="2" y="47"/>
                  </a:lnTo>
                  <a:lnTo>
                    <a:pt x="2" y="52"/>
                  </a:lnTo>
                  <a:lnTo>
                    <a:pt x="3" y="58"/>
                  </a:lnTo>
                  <a:lnTo>
                    <a:pt x="4" y="64"/>
                  </a:lnTo>
                  <a:lnTo>
                    <a:pt x="5" y="68"/>
                  </a:lnTo>
                  <a:lnTo>
                    <a:pt x="7" y="74"/>
                  </a:lnTo>
                  <a:lnTo>
                    <a:pt x="8" y="78"/>
                  </a:lnTo>
                  <a:lnTo>
                    <a:pt x="10" y="84"/>
                  </a:lnTo>
                  <a:lnTo>
                    <a:pt x="11" y="88"/>
                  </a:lnTo>
                  <a:lnTo>
                    <a:pt x="13" y="92"/>
                  </a:lnTo>
                  <a:lnTo>
                    <a:pt x="16" y="97"/>
                  </a:lnTo>
                  <a:lnTo>
                    <a:pt x="17" y="101"/>
                  </a:lnTo>
                  <a:lnTo>
                    <a:pt x="19" y="105"/>
                  </a:lnTo>
                  <a:lnTo>
                    <a:pt x="21" y="109"/>
                  </a:lnTo>
                  <a:lnTo>
                    <a:pt x="23" y="114"/>
                  </a:lnTo>
                  <a:lnTo>
                    <a:pt x="25" y="118"/>
                  </a:lnTo>
                  <a:lnTo>
                    <a:pt x="27" y="121"/>
                  </a:lnTo>
                  <a:lnTo>
                    <a:pt x="29" y="125"/>
                  </a:lnTo>
                  <a:lnTo>
                    <a:pt x="31" y="128"/>
                  </a:lnTo>
                  <a:lnTo>
                    <a:pt x="34" y="131"/>
                  </a:lnTo>
                  <a:lnTo>
                    <a:pt x="36" y="135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41"/>
                  </a:lnTo>
                  <a:lnTo>
                    <a:pt x="44" y="144"/>
                  </a:lnTo>
                  <a:lnTo>
                    <a:pt x="47" y="147"/>
                  </a:lnTo>
                  <a:lnTo>
                    <a:pt x="50" y="149"/>
                  </a:lnTo>
                  <a:lnTo>
                    <a:pt x="54" y="152"/>
                  </a:lnTo>
                  <a:lnTo>
                    <a:pt x="58" y="154"/>
                  </a:lnTo>
                  <a:lnTo>
                    <a:pt x="62" y="155"/>
                  </a:lnTo>
                  <a:lnTo>
                    <a:pt x="66" y="157"/>
                  </a:lnTo>
                  <a:lnTo>
                    <a:pt x="70" y="158"/>
                  </a:lnTo>
                  <a:lnTo>
                    <a:pt x="74" y="158"/>
                  </a:lnTo>
                  <a:lnTo>
                    <a:pt x="78" y="159"/>
                  </a:lnTo>
                  <a:lnTo>
                    <a:pt x="82" y="159"/>
                  </a:lnTo>
                  <a:lnTo>
                    <a:pt x="86" y="158"/>
                  </a:lnTo>
                  <a:lnTo>
                    <a:pt x="90" y="158"/>
                  </a:lnTo>
                  <a:lnTo>
                    <a:pt x="93" y="157"/>
                  </a:lnTo>
                  <a:lnTo>
                    <a:pt x="97" y="155"/>
                  </a:lnTo>
                  <a:lnTo>
                    <a:pt x="100" y="154"/>
                  </a:lnTo>
                  <a:lnTo>
                    <a:pt x="104" y="151"/>
                  </a:lnTo>
                  <a:lnTo>
                    <a:pt x="107" y="149"/>
                  </a:lnTo>
                  <a:lnTo>
                    <a:pt x="110" y="147"/>
                  </a:lnTo>
                  <a:lnTo>
                    <a:pt x="110" y="147"/>
                  </a:lnTo>
                  <a:lnTo>
                    <a:pt x="111" y="144"/>
                  </a:lnTo>
                  <a:lnTo>
                    <a:pt x="112" y="141"/>
                  </a:lnTo>
                  <a:lnTo>
                    <a:pt x="113" y="138"/>
                  </a:lnTo>
                  <a:lnTo>
                    <a:pt x="113" y="134"/>
                  </a:lnTo>
                  <a:lnTo>
                    <a:pt x="114" y="131"/>
                  </a:lnTo>
                  <a:lnTo>
                    <a:pt x="114" y="127"/>
                  </a:lnTo>
                  <a:lnTo>
                    <a:pt x="114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4" y="109"/>
                  </a:lnTo>
                  <a:lnTo>
                    <a:pt x="114" y="105"/>
                  </a:lnTo>
                  <a:lnTo>
                    <a:pt x="113" y="99"/>
                  </a:lnTo>
                  <a:lnTo>
                    <a:pt x="113" y="95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2" y="72"/>
                  </a:lnTo>
                  <a:lnTo>
                    <a:pt x="112" y="67"/>
                  </a:lnTo>
                  <a:lnTo>
                    <a:pt x="112" y="60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1"/>
                  </a:lnTo>
                  <a:lnTo>
                    <a:pt x="114" y="34"/>
                  </a:lnTo>
                  <a:lnTo>
                    <a:pt x="115" y="28"/>
                  </a:lnTo>
                  <a:lnTo>
                    <a:pt x="116" y="21"/>
                  </a:lnTo>
                  <a:lnTo>
                    <a:pt x="117" y="14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5" y="10"/>
                  </a:lnTo>
                  <a:lnTo>
                    <a:pt x="111" y="11"/>
                  </a:lnTo>
                  <a:lnTo>
                    <a:pt x="107" y="12"/>
                  </a:lnTo>
                  <a:lnTo>
                    <a:pt x="103" y="15"/>
                  </a:lnTo>
                  <a:lnTo>
                    <a:pt x="98" y="17"/>
                  </a:lnTo>
                  <a:lnTo>
                    <a:pt x="94" y="18"/>
                  </a:lnTo>
                  <a:lnTo>
                    <a:pt x="90" y="20"/>
                  </a:lnTo>
                  <a:lnTo>
                    <a:pt x="86" y="21"/>
                  </a:lnTo>
                  <a:lnTo>
                    <a:pt x="82" y="21"/>
                  </a:lnTo>
                  <a:lnTo>
                    <a:pt x="78" y="22"/>
                  </a:lnTo>
                  <a:lnTo>
                    <a:pt x="74" y="22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3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37" y="21"/>
                  </a:lnTo>
                  <a:lnTo>
                    <a:pt x="33" y="20"/>
                  </a:lnTo>
                  <a:lnTo>
                    <a:pt x="30" y="18"/>
                  </a:lnTo>
                  <a:lnTo>
                    <a:pt x="26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19" y="12"/>
                  </a:lnTo>
                  <a:lnTo>
                    <a:pt x="13" y="10"/>
                  </a:lnTo>
                  <a:lnTo>
                    <a:pt x="9" y="7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48B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3" name="Freeform 153"/>
            <p:cNvSpPr>
              <a:spLocks/>
            </p:cNvSpPr>
            <p:nvPr/>
          </p:nvSpPr>
          <p:spPr bwMode="auto">
            <a:xfrm>
              <a:off x="1299" y="2418"/>
              <a:ext cx="200" cy="116"/>
            </a:xfrm>
            <a:custGeom>
              <a:avLst/>
              <a:gdLst/>
              <a:ahLst/>
              <a:cxnLst>
                <a:cxn ang="0">
                  <a:pos x="2" y="87"/>
                </a:cxn>
                <a:cxn ang="0">
                  <a:pos x="12" y="111"/>
                </a:cxn>
                <a:cxn ang="0">
                  <a:pos x="24" y="147"/>
                </a:cxn>
                <a:cxn ang="0">
                  <a:pos x="38" y="184"/>
                </a:cxn>
                <a:cxn ang="0">
                  <a:pos x="51" y="217"/>
                </a:cxn>
                <a:cxn ang="0">
                  <a:pos x="58" y="238"/>
                </a:cxn>
                <a:cxn ang="0">
                  <a:pos x="60" y="242"/>
                </a:cxn>
                <a:cxn ang="0">
                  <a:pos x="64" y="242"/>
                </a:cxn>
                <a:cxn ang="0">
                  <a:pos x="74" y="241"/>
                </a:cxn>
                <a:cxn ang="0">
                  <a:pos x="89" y="241"/>
                </a:cxn>
                <a:cxn ang="0">
                  <a:pos x="110" y="242"/>
                </a:cxn>
                <a:cxn ang="0">
                  <a:pos x="135" y="247"/>
                </a:cxn>
                <a:cxn ang="0">
                  <a:pos x="165" y="257"/>
                </a:cxn>
                <a:cxn ang="0">
                  <a:pos x="198" y="269"/>
                </a:cxn>
                <a:cxn ang="0">
                  <a:pos x="222" y="281"/>
                </a:cxn>
                <a:cxn ang="0">
                  <a:pos x="251" y="294"/>
                </a:cxn>
                <a:cxn ang="0">
                  <a:pos x="277" y="307"/>
                </a:cxn>
                <a:cxn ang="0">
                  <a:pos x="300" y="319"/>
                </a:cxn>
                <a:cxn ang="0">
                  <a:pos x="321" y="329"/>
                </a:cxn>
                <a:cxn ang="0">
                  <a:pos x="336" y="338"/>
                </a:cxn>
                <a:cxn ang="0">
                  <a:pos x="348" y="344"/>
                </a:cxn>
                <a:cxn ang="0">
                  <a:pos x="354" y="348"/>
                </a:cxn>
                <a:cxn ang="0">
                  <a:pos x="355" y="348"/>
                </a:cxn>
                <a:cxn ang="0">
                  <a:pos x="359" y="335"/>
                </a:cxn>
                <a:cxn ang="0">
                  <a:pos x="364" y="308"/>
                </a:cxn>
                <a:cxn ang="0">
                  <a:pos x="372" y="271"/>
                </a:cxn>
                <a:cxn ang="0">
                  <a:pos x="380" y="231"/>
                </a:cxn>
                <a:cxn ang="0">
                  <a:pos x="388" y="192"/>
                </a:cxn>
                <a:cxn ang="0">
                  <a:pos x="395" y="161"/>
                </a:cxn>
                <a:cxn ang="0">
                  <a:pos x="400" y="142"/>
                </a:cxn>
                <a:cxn ang="0">
                  <a:pos x="401" y="138"/>
                </a:cxn>
                <a:cxn ang="0">
                  <a:pos x="397" y="134"/>
                </a:cxn>
                <a:cxn ang="0">
                  <a:pos x="391" y="125"/>
                </a:cxn>
                <a:cxn ang="0">
                  <a:pos x="382" y="112"/>
                </a:cxn>
                <a:cxn ang="0">
                  <a:pos x="370" y="97"/>
                </a:cxn>
                <a:cxn ang="0">
                  <a:pos x="354" y="80"/>
                </a:cxn>
                <a:cxn ang="0">
                  <a:pos x="336" y="61"/>
                </a:cxn>
                <a:cxn ang="0">
                  <a:pos x="316" y="44"/>
                </a:cxn>
                <a:cxn ang="0">
                  <a:pos x="293" y="28"/>
                </a:cxn>
                <a:cxn ang="0">
                  <a:pos x="269" y="15"/>
                </a:cxn>
                <a:cxn ang="0">
                  <a:pos x="243" y="5"/>
                </a:cxn>
                <a:cxn ang="0">
                  <a:pos x="221" y="1"/>
                </a:cxn>
                <a:cxn ang="0">
                  <a:pos x="197" y="0"/>
                </a:cxn>
                <a:cxn ang="0">
                  <a:pos x="171" y="3"/>
                </a:cxn>
                <a:cxn ang="0">
                  <a:pos x="146" y="8"/>
                </a:cxn>
                <a:cxn ang="0">
                  <a:pos x="121" y="15"/>
                </a:cxn>
                <a:cxn ang="0">
                  <a:pos x="98" y="25"/>
                </a:cxn>
                <a:cxn ang="0">
                  <a:pos x="75" y="35"/>
                </a:cxn>
                <a:cxn ang="0">
                  <a:pos x="56" y="45"/>
                </a:cxn>
                <a:cxn ang="0">
                  <a:pos x="37" y="55"/>
                </a:cxn>
                <a:cxn ang="0">
                  <a:pos x="23" y="65"/>
                </a:cxn>
                <a:cxn ang="0">
                  <a:pos x="12" y="72"/>
                </a:cxn>
                <a:cxn ang="0">
                  <a:pos x="3" y="78"/>
                </a:cxn>
                <a:cxn ang="0">
                  <a:pos x="0" y="80"/>
                </a:cxn>
              </a:cxnLst>
              <a:rect l="0" t="0" r="r" b="b"/>
              <a:pathLst>
                <a:path w="401" h="348">
                  <a:moveTo>
                    <a:pt x="0" y="80"/>
                  </a:move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7"/>
                  </a:lnTo>
                  <a:lnTo>
                    <a:pt x="4" y="91"/>
                  </a:lnTo>
                  <a:lnTo>
                    <a:pt x="5" y="95"/>
                  </a:lnTo>
                  <a:lnTo>
                    <a:pt x="8" y="100"/>
                  </a:lnTo>
                  <a:lnTo>
                    <a:pt x="10" y="105"/>
                  </a:lnTo>
                  <a:lnTo>
                    <a:pt x="12" y="111"/>
                  </a:lnTo>
                  <a:lnTo>
                    <a:pt x="14" y="118"/>
                  </a:lnTo>
                  <a:lnTo>
                    <a:pt x="17" y="125"/>
                  </a:lnTo>
                  <a:lnTo>
                    <a:pt x="19" y="131"/>
                  </a:lnTo>
                  <a:lnTo>
                    <a:pt x="22" y="140"/>
                  </a:lnTo>
                  <a:lnTo>
                    <a:pt x="24" y="147"/>
                  </a:lnTo>
                  <a:lnTo>
                    <a:pt x="27" y="154"/>
                  </a:lnTo>
                  <a:lnTo>
                    <a:pt x="30" y="161"/>
                  </a:lnTo>
                  <a:lnTo>
                    <a:pt x="32" y="170"/>
                  </a:lnTo>
                  <a:lnTo>
                    <a:pt x="35" y="177"/>
                  </a:lnTo>
                  <a:lnTo>
                    <a:pt x="38" y="184"/>
                  </a:lnTo>
                  <a:lnTo>
                    <a:pt x="40" y="191"/>
                  </a:lnTo>
                  <a:lnTo>
                    <a:pt x="43" y="198"/>
                  </a:lnTo>
                  <a:lnTo>
                    <a:pt x="45" y="205"/>
                  </a:lnTo>
                  <a:lnTo>
                    <a:pt x="47" y="211"/>
                  </a:lnTo>
                  <a:lnTo>
                    <a:pt x="51" y="217"/>
                  </a:lnTo>
                  <a:lnTo>
                    <a:pt x="53" y="222"/>
                  </a:lnTo>
                  <a:lnTo>
                    <a:pt x="54" y="228"/>
                  </a:lnTo>
                  <a:lnTo>
                    <a:pt x="56" y="232"/>
                  </a:lnTo>
                  <a:lnTo>
                    <a:pt x="57" y="235"/>
                  </a:lnTo>
                  <a:lnTo>
                    <a:pt x="58" y="238"/>
                  </a:lnTo>
                  <a:lnTo>
                    <a:pt x="59" y="241"/>
                  </a:lnTo>
                  <a:lnTo>
                    <a:pt x="59" y="242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1" y="242"/>
                  </a:lnTo>
                  <a:lnTo>
                    <a:pt x="62" y="242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5" y="241"/>
                  </a:lnTo>
                  <a:lnTo>
                    <a:pt x="67" y="241"/>
                  </a:lnTo>
                  <a:lnTo>
                    <a:pt x="69" y="241"/>
                  </a:lnTo>
                  <a:lnTo>
                    <a:pt x="71" y="241"/>
                  </a:lnTo>
                  <a:lnTo>
                    <a:pt x="74" y="241"/>
                  </a:lnTo>
                  <a:lnTo>
                    <a:pt x="76" y="241"/>
                  </a:lnTo>
                  <a:lnTo>
                    <a:pt x="79" y="241"/>
                  </a:lnTo>
                  <a:lnTo>
                    <a:pt x="82" y="241"/>
                  </a:lnTo>
                  <a:lnTo>
                    <a:pt x="85" y="241"/>
                  </a:lnTo>
                  <a:lnTo>
                    <a:pt x="89" y="241"/>
                  </a:lnTo>
                  <a:lnTo>
                    <a:pt x="93" y="241"/>
                  </a:lnTo>
                  <a:lnTo>
                    <a:pt x="97" y="241"/>
                  </a:lnTo>
                  <a:lnTo>
                    <a:pt x="101" y="241"/>
                  </a:lnTo>
                  <a:lnTo>
                    <a:pt x="106" y="242"/>
                  </a:lnTo>
                  <a:lnTo>
                    <a:pt x="110" y="242"/>
                  </a:lnTo>
                  <a:lnTo>
                    <a:pt x="115" y="244"/>
                  </a:lnTo>
                  <a:lnTo>
                    <a:pt x="119" y="244"/>
                  </a:lnTo>
                  <a:lnTo>
                    <a:pt x="124" y="245"/>
                  </a:lnTo>
                  <a:lnTo>
                    <a:pt x="129" y="247"/>
                  </a:lnTo>
                  <a:lnTo>
                    <a:pt x="135" y="247"/>
                  </a:lnTo>
                  <a:lnTo>
                    <a:pt x="141" y="248"/>
                  </a:lnTo>
                  <a:lnTo>
                    <a:pt x="147" y="250"/>
                  </a:lnTo>
                  <a:lnTo>
                    <a:pt x="153" y="252"/>
                  </a:lnTo>
                  <a:lnTo>
                    <a:pt x="158" y="254"/>
                  </a:lnTo>
                  <a:lnTo>
                    <a:pt x="165" y="257"/>
                  </a:lnTo>
                  <a:lnTo>
                    <a:pt x="171" y="258"/>
                  </a:lnTo>
                  <a:lnTo>
                    <a:pt x="177" y="261"/>
                  </a:lnTo>
                  <a:lnTo>
                    <a:pt x="185" y="264"/>
                  </a:lnTo>
                  <a:lnTo>
                    <a:pt x="191" y="267"/>
                  </a:lnTo>
                  <a:lnTo>
                    <a:pt x="198" y="269"/>
                  </a:lnTo>
                  <a:lnTo>
                    <a:pt x="198" y="269"/>
                  </a:lnTo>
                  <a:lnTo>
                    <a:pt x="204" y="272"/>
                  </a:lnTo>
                  <a:lnTo>
                    <a:pt x="210" y="275"/>
                  </a:lnTo>
                  <a:lnTo>
                    <a:pt x="216" y="278"/>
                  </a:lnTo>
                  <a:lnTo>
                    <a:pt x="222" y="281"/>
                  </a:lnTo>
                  <a:lnTo>
                    <a:pt x="229" y="284"/>
                  </a:lnTo>
                  <a:lnTo>
                    <a:pt x="234" y="287"/>
                  </a:lnTo>
                  <a:lnTo>
                    <a:pt x="240" y="289"/>
                  </a:lnTo>
                  <a:lnTo>
                    <a:pt x="245" y="291"/>
                  </a:lnTo>
                  <a:lnTo>
                    <a:pt x="251" y="294"/>
                  </a:lnTo>
                  <a:lnTo>
                    <a:pt x="256" y="297"/>
                  </a:lnTo>
                  <a:lnTo>
                    <a:pt x="261" y="299"/>
                  </a:lnTo>
                  <a:lnTo>
                    <a:pt x="266" y="302"/>
                  </a:lnTo>
                  <a:lnTo>
                    <a:pt x="272" y="305"/>
                  </a:lnTo>
                  <a:lnTo>
                    <a:pt x="277" y="307"/>
                  </a:lnTo>
                  <a:lnTo>
                    <a:pt x="282" y="309"/>
                  </a:lnTo>
                  <a:lnTo>
                    <a:pt x="287" y="312"/>
                  </a:lnTo>
                  <a:lnTo>
                    <a:pt x="291" y="314"/>
                  </a:lnTo>
                  <a:lnTo>
                    <a:pt x="296" y="317"/>
                  </a:lnTo>
                  <a:lnTo>
                    <a:pt x="300" y="319"/>
                  </a:lnTo>
                  <a:lnTo>
                    <a:pt x="304" y="321"/>
                  </a:lnTo>
                  <a:lnTo>
                    <a:pt x="309" y="324"/>
                  </a:lnTo>
                  <a:lnTo>
                    <a:pt x="313" y="325"/>
                  </a:lnTo>
                  <a:lnTo>
                    <a:pt x="317" y="328"/>
                  </a:lnTo>
                  <a:lnTo>
                    <a:pt x="321" y="329"/>
                  </a:lnTo>
                  <a:lnTo>
                    <a:pt x="324" y="331"/>
                  </a:lnTo>
                  <a:lnTo>
                    <a:pt x="328" y="332"/>
                  </a:lnTo>
                  <a:lnTo>
                    <a:pt x="331" y="335"/>
                  </a:lnTo>
                  <a:lnTo>
                    <a:pt x="334" y="337"/>
                  </a:lnTo>
                  <a:lnTo>
                    <a:pt x="336" y="338"/>
                  </a:lnTo>
                  <a:lnTo>
                    <a:pt x="339" y="339"/>
                  </a:lnTo>
                  <a:lnTo>
                    <a:pt x="342" y="341"/>
                  </a:lnTo>
                  <a:lnTo>
                    <a:pt x="344" y="342"/>
                  </a:lnTo>
                  <a:lnTo>
                    <a:pt x="346" y="342"/>
                  </a:lnTo>
                  <a:lnTo>
                    <a:pt x="348" y="344"/>
                  </a:lnTo>
                  <a:lnTo>
                    <a:pt x="349" y="345"/>
                  </a:lnTo>
                  <a:lnTo>
                    <a:pt x="351" y="345"/>
                  </a:lnTo>
                  <a:lnTo>
                    <a:pt x="352" y="347"/>
                  </a:lnTo>
                  <a:lnTo>
                    <a:pt x="353" y="347"/>
                  </a:lnTo>
                  <a:lnTo>
                    <a:pt x="354" y="348"/>
                  </a:lnTo>
                  <a:lnTo>
                    <a:pt x="354" y="348"/>
                  </a:lnTo>
                  <a:lnTo>
                    <a:pt x="355" y="348"/>
                  </a:lnTo>
                  <a:lnTo>
                    <a:pt x="355" y="348"/>
                  </a:lnTo>
                  <a:lnTo>
                    <a:pt x="355" y="348"/>
                  </a:lnTo>
                  <a:lnTo>
                    <a:pt x="355" y="348"/>
                  </a:lnTo>
                  <a:lnTo>
                    <a:pt x="355" y="347"/>
                  </a:lnTo>
                  <a:lnTo>
                    <a:pt x="357" y="345"/>
                  </a:lnTo>
                  <a:lnTo>
                    <a:pt x="357" y="342"/>
                  </a:lnTo>
                  <a:lnTo>
                    <a:pt x="358" y="338"/>
                  </a:lnTo>
                  <a:lnTo>
                    <a:pt x="359" y="335"/>
                  </a:lnTo>
                  <a:lnTo>
                    <a:pt x="360" y="331"/>
                  </a:lnTo>
                  <a:lnTo>
                    <a:pt x="361" y="325"/>
                  </a:lnTo>
                  <a:lnTo>
                    <a:pt x="362" y="319"/>
                  </a:lnTo>
                  <a:lnTo>
                    <a:pt x="363" y="314"/>
                  </a:lnTo>
                  <a:lnTo>
                    <a:pt x="364" y="308"/>
                  </a:lnTo>
                  <a:lnTo>
                    <a:pt x="366" y="301"/>
                  </a:lnTo>
                  <a:lnTo>
                    <a:pt x="367" y="294"/>
                  </a:lnTo>
                  <a:lnTo>
                    <a:pt x="369" y="287"/>
                  </a:lnTo>
                  <a:lnTo>
                    <a:pt x="370" y="279"/>
                  </a:lnTo>
                  <a:lnTo>
                    <a:pt x="372" y="271"/>
                  </a:lnTo>
                  <a:lnTo>
                    <a:pt x="374" y="264"/>
                  </a:lnTo>
                  <a:lnTo>
                    <a:pt x="375" y="255"/>
                  </a:lnTo>
                  <a:lnTo>
                    <a:pt x="377" y="247"/>
                  </a:lnTo>
                  <a:lnTo>
                    <a:pt x="379" y="240"/>
                  </a:lnTo>
                  <a:lnTo>
                    <a:pt x="380" y="231"/>
                  </a:lnTo>
                  <a:lnTo>
                    <a:pt x="382" y="224"/>
                  </a:lnTo>
                  <a:lnTo>
                    <a:pt x="384" y="215"/>
                  </a:lnTo>
                  <a:lnTo>
                    <a:pt x="385" y="208"/>
                  </a:lnTo>
                  <a:lnTo>
                    <a:pt x="387" y="200"/>
                  </a:lnTo>
                  <a:lnTo>
                    <a:pt x="388" y="192"/>
                  </a:lnTo>
                  <a:lnTo>
                    <a:pt x="390" y="185"/>
                  </a:lnTo>
                  <a:lnTo>
                    <a:pt x="391" y="180"/>
                  </a:lnTo>
                  <a:lnTo>
                    <a:pt x="393" y="172"/>
                  </a:lnTo>
                  <a:lnTo>
                    <a:pt x="394" y="167"/>
                  </a:lnTo>
                  <a:lnTo>
                    <a:pt x="395" y="161"/>
                  </a:lnTo>
                  <a:lnTo>
                    <a:pt x="396" y="157"/>
                  </a:lnTo>
                  <a:lnTo>
                    <a:pt x="397" y="152"/>
                  </a:lnTo>
                  <a:lnTo>
                    <a:pt x="398" y="148"/>
                  </a:lnTo>
                  <a:lnTo>
                    <a:pt x="398" y="145"/>
                  </a:lnTo>
                  <a:lnTo>
                    <a:pt x="400" y="142"/>
                  </a:lnTo>
                  <a:lnTo>
                    <a:pt x="400" y="140"/>
                  </a:lnTo>
                  <a:lnTo>
                    <a:pt x="401" y="140"/>
                  </a:lnTo>
                  <a:lnTo>
                    <a:pt x="401" y="138"/>
                  </a:lnTo>
                  <a:lnTo>
                    <a:pt x="401" y="138"/>
                  </a:lnTo>
                  <a:lnTo>
                    <a:pt x="401" y="138"/>
                  </a:lnTo>
                  <a:lnTo>
                    <a:pt x="400" y="138"/>
                  </a:lnTo>
                  <a:lnTo>
                    <a:pt x="400" y="138"/>
                  </a:lnTo>
                  <a:lnTo>
                    <a:pt x="400" y="137"/>
                  </a:lnTo>
                  <a:lnTo>
                    <a:pt x="398" y="135"/>
                  </a:lnTo>
                  <a:lnTo>
                    <a:pt x="397" y="134"/>
                  </a:lnTo>
                  <a:lnTo>
                    <a:pt x="396" y="132"/>
                  </a:lnTo>
                  <a:lnTo>
                    <a:pt x="395" y="131"/>
                  </a:lnTo>
                  <a:lnTo>
                    <a:pt x="394" y="130"/>
                  </a:lnTo>
                  <a:lnTo>
                    <a:pt x="393" y="128"/>
                  </a:lnTo>
                  <a:lnTo>
                    <a:pt x="391" y="125"/>
                  </a:lnTo>
                  <a:lnTo>
                    <a:pt x="390" y="122"/>
                  </a:lnTo>
                  <a:lnTo>
                    <a:pt x="388" y="121"/>
                  </a:lnTo>
                  <a:lnTo>
                    <a:pt x="386" y="118"/>
                  </a:lnTo>
                  <a:lnTo>
                    <a:pt x="384" y="115"/>
                  </a:lnTo>
                  <a:lnTo>
                    <a:pt x="382" y="112"/>
                  </a:lnTo>
                  <a:lnTo>
                    <a:pt x="380" y="110"/>
                  </a:lnTo>
                  <a:lnTo>
                    <a:pt x="377" y="107"/>
                  </a:lnTo>
                  <a:lnTo>
                    <a:pt x="375" y="104"/>
                  </a:lnTo>
                  <a:lnTo>
                    <a:pt x="372" y="100"/>
                  </a:lnTo>
                  <a:lnTo>
                    <a:pt x="370" y="97"/>
                  </a:lnTo>
                  <a:lnTo>
                    <a:pt x="367" y="94"/>
                  </a:lnTo>
                  <a:lnTo>
                    <a:pt x="364" y="90"/>
                  </a:lnTo>
                  <a:lnTo>
                    <a:pt x="361" y="87"/>
                  </a:lnTo>
                  <a:lnTo>
                    <a:pt x="358" y="82"/>
                  </a:lnTo>
                  <a:lnTo>
                    <a:pt x="354" y="80"/>
                  </a:lnTo>
                  <a:lnTo>
                    <a:pt x="350" y="75"/>
                  </a:lnTo>
                  <a:lnTo>
                    <a:pt x="347" y="72"/>
                  </a:lnTo>
                  <a:lnTo>
                    <a:pt x="343" y="68"/>
                  </a:lnTo>
                  <a:lnTo>
                    <a:pt x="340" y="65"/>
                  </a:lnTo>
                  <a:lnTo>
                    <a:pt x="336" y="61"/>
                  </a:lnTo>
                  <a:lnTo>
                    <a:pt x="332" y="58"/>
                  </a:lnTo>
                  <a:lnTo>
                    <a:pt x="328" y="54"/>
                  </a:lnTo>
                  <a:lnTo>
                    <a:pt x="324" y="51"/>
                  </a:lnTo>
                  <a:lnTo>
                    <a:pt x="320" y="47"/>
                  </a:lnTo>
                  <a:lnTo>
                    <a:pt x="316" y="44"/>
                  </a:lnTo>
                  <a:lnTo>
                    <a:pt x="311" y="41"/>
                  </a:lnTo>
                  <a:lnTo>
                    <a:pt x="307" y="37"/>
                  </a:lnTo>
                  <a:lnTo>
                    <a:pt x="302" y="34"/>
                  </a:lnTo>
                  <a:lnTo>
                    <a:pt x="298" y="31"/>
                  </a:lnTo>
                  <a:lnTo>
                    <a:pt x="293" y="28"/>
                  </a:lnTo>
                  <a:lnTo>
                    <a:pt x="289" y="25"/>
                  </a:lnTo>
                  <a:lnTo>
                    <a:pt x="284" y="23"/>
                  </a:lnTo>
                  <a:lnTo>
                    <a:pt x="279" y="20"/>
                  </a:lnTo>
                  <a:lnTo>
                    <a:pt x="274" y="17"/>
                  </a:lnTo>
                  <a:lnTo>
                    <a:pt x="269" y="15"/>
                  </a:lnTo>
                  <a:lnTo>
                    <a:pt x="264" y="13"/>
                  </a:lnTo>
                  <a:lnTo>
                    <a:pt x="259" y="11"/>
                  </a:lnTo>
                  <a:lnTo>
                    <a:pt x="253" y="8"/>
                  </a:lnTo>
                  <a:lnTo>
                    <a:pt x="248" y="7"/>
                  </a:lnTo>
                  <a:lnTo>
                    <a:pt x="243" y="5"/>
                  </a:lnTo>
                  <a:lnTo>
                    <a:pt x="238" y="4"/>
                  </a:lnTo>
                  <a:lnTo>
                    <a:pt x="233" y="3"/>
                  </a:lnTo>
                  <a:lnTo>
                    <a:pt x="227" y="3"/>
                  </a:lnTo>
                  <a:lnTo>
                    <a:pt x="227" y="3"/>
                  </a:lnTo>
                  <a:lnTo>
                    <a:pt x="221" y="1"/>
                  </a:lnTo>
                  <a:lnTo>
                    <a:pt x="217" y="1"/>
                  </a:lnTo>
                  <a:lnTo>
                    <a:pt x="212" y="1"/>
                  </a:lnTo>
                  <a:lnTo>
                    <a:pt x="207" y="0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87" y="1"/>
                  </a:lnTo>
                  <a:lnTo>
                    <a:pt x="182" y="1"/>
                  </a:lnTo>
                  <a:lnTo>
                    <a:pt x="176" y="3"/>
                  </a:lnTo>
                  <a:lnTo>
                    <a:pt x="171" y="3"/>
                  </a:lnTo>
                  <a:lnTo>
                    <a:pt x="166" y="4"/>
                  </a:lnTo>
                  <a:lnTo>
                    <a:pt x="161" y="5"/>
                  </a:lnTo>
                  <a:lnTo>
                    <a:pt x="156" y="5"/>
                  </a:lnTo>
                  <a:lnTo>
                    <a:pt x="151" y="7"/>
                  </a:lnTo>
                  <a:lnTo>
                    <a:pt x="146" y="8"/>
                  </a:lnTo>
                  <a:lnTo>
                    <a:pt x="142" y="10"/>
                  </a:lnTo>
                  <a:lnTo>
                    <a:pt x="136" y="11"/>
                  </a:lnTo>
                  <a:lnTo>
                    <a:pt x="131" y="13"/>
                  </a:lnTo>
                  <a:lnTo>
                    <a:pt x="126" y="14"/>
                  </a:lnTo>
                  <a:lnTo>
                    <a:pt x="121" y="15"/>
                  </a:lnTo>
                  <a:lnTo>
                    <a:pt x="117" y="18"/>
                  </a:lnTo>
                  <a:lnTo>
                    <a:pt x="112" y="20"/>
                  </a:lnTo>
                  <a:lnTo>
                    <a:pt x="107" y="21"/>
                  </a:lnTo>
                  <a:lnTo>
                    <a:pt x="103" y="23"/>
                  </a:lnTo>
                  <a:lnTo>
                    <a:pt x="98" y="25"/>
                  </a:lnTo>
                  <a:lnTo>
                    <a:pt x="93" y="27"/>
                  </a:lnTo>
                  <a:lnTo>
                    <a:pt x="88" y="30"/>
                  </a:lnTo>
                  <a:lnTo>
                    <a:pt x="84" y="31"/>
                  </a:lnTo>
                  <a:lnTo>
                    <a:pt x="80" y="33"/>
                  </a:lnTo>
                  <a:lnTo>
                    <a:pt x="75" y="35"/>
                  </a:lnTo>
                  <a:lnTo>
                    <a:pt x="71" y="37"/>
                  </a:lnTo>
                  <a:lnTo>
                    <a:pt x="67" y="40"/>
                  </a:lnTo>
                  <a:lnTo>
                    <a:pt x="63" y="41"/>
                  </a:lnTo>
                  <a:lnTo>
                    <a:pt x="59" y="44"/>
                  </a:lnTo>
                  <a:lnTo>
                    <a:pt x="56" y="45"/>
                  </a:lnTo>
                  <a:lnTo>
                    <a:pt x="52" y="48"/>
                  </a:lnTo>
                  <a:lnTo>
                    <a:pt x="47" y="50"/>
                  </a:lnTo>
                  <a:lnTo>
                    <a:pt x="44" y="53"/>
                  </a:lnTo>
                  <a:lnTo>
                    <a:pt x="41" y="54"/>
                  </a:lnTo>
                  <a:lnTo>
                    <a:pt x="37" y="55"/>
                  </a:lnTo>
                  <a:lnTo>
                    <a:pt x="34" y="58"/>
                  </a:lnTo>
                  <a:lnTo>
                    <a:pt x="31" y="60"/>
                  </a:lnTo>
                  <a:lnTo>
                    <a:pt x="28" y="61"/>
                  </a:lnTo>
                  <a:lnTo>
                    <a:pt x="25" y="64"/>
                  </a:lnTo>
                  <a:lnTo>
                    <a:pt x="23" y="65"/>
                  </a:lnTo>
                  <a:lnTo>
                    <a:pt x="20" y="67"/>
                  </a:lnTo>
                  <a:lnTo>
                    <a:pt x="18" y="68"/>
                  </a:lnTo>
                  <a:lnTo>
                    <a:pt x="16" y="70"/>
                  </a:lnTo>
                  <a:lnTo>
                    <a:pt x="13" y="71"/>
                  </a:lnTo>
                  <a:lnTo>
                    <a:pt x="12" y="72"/>
                  </a:lnTo>
                  <a:lnTo>
                    <a:pt x="10" y="74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3" y="78"/>
                  </a:lnTo>
                  <a:lnTo>
                    <a:pt x="2" y="7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748B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4" name="Freeform 154"/>
            <p:cNvSpPr>
              <a:spLocks/>
            </p:cNvSpPr>
            <p:nvPr/>
          </p:nvSpPr>
          <p:spPr bwMode="auto">
            <a:xfrm>
              <a:off x="1464" y="2220"/>
              <a:ext cx="197" cy="314"/>
            </a:xfrm>
            <a:custGeom>
              <a:avLst/>
              <a:gdLst/>
              <a:ahLst/>
              <a:cxnLst>
                <a:cxn ang="0">
                  <a:pos x="16" y="927"/>
                </a:cxn>
                <a:cxn ang="0">
                  <a:pos x="4" y="884"/>
                </a:cxn>
                <a:cxn ang="0">
                  <a:pos x="0" y="834"/>
                </a:cxn>
                <a:cxn ang="0">
                  <a:pos x="3" y="783"/>
                </a:cxn>
                <a:cxn ang="0">
                  <a:pos x="8" y="741"/>
                </a:cxn>
                <a:cxn ang="0">
                  <a:pos x="10" y="723"/>
                </a:cxn>
                <a:cxn ang="0">
                  <a:pos x="11" y="720"/>
                </a:cxn>
                <a:cxn ang="0">
                  <a:pos x="14" y="708"/>
                </a:cxn>
                <a:cxn ang="0">
                  <a:pos x="19" y="688"/>
                </a:cxn>
                <a:cxn ang="0">
                  <a:pos x="27" y="663"/>
                </a:cxn>
                <a:cxn ang="0">
                  <a:pos x="36" y="631"/>
                </a:cxn>
                <a:cxn ang="0">
                  <a:pos x="47" y="594"/>
                </a:cxn>
                <a:cxn ang="0">
                  <a:pos x="60" y="554"/>
                </a:cxn>
                <a:cxn ang="0">
                  <a:pos x="77" y="511"/>
                </a:cxn>
                <a:cxn ang="0">
                  <a:pos x="94" y="466"/>
                </a:cxn>
                <a:cxn ang="0">
                  <a:pos x="114" y="419"/>
                </a:cxn>
                <a:cxn ang="0">
                  <a:pos x="136" y="371"/>
                </a:cxn>
                <a:cxn ang="0">
                  <a:pos x="157" y="331"/>
                </a:cxn>
                <a:cxn ang="0">
                  <a:pos x="180" y="289"/>
                </a:cxn>
                <a:cxn ang="0">
                  <a:pos x="206" y="247"/>
                </a:cxn>
                <a:cxn ang="0">
                  <a:pos x="231" y="207"/>
                </a:cxn>
                <a:cxn ang="0">
                  <a:pos x="257" y="170"/>
                </a:cxn>
                <a:cxn ang="0">
                  <a:pos x="282" y="134"/>
                </a:cxn>
                <a:cxn ang="0">
                  <a:pos x="306" y="103"/>
                </a:cxn>
                <a:cxn ang="0">
                  <a:pos x="328" y="76"/>
                </a:cxn>
                <a:cxn ang="0">
                  <a:pos x="348" y="52"/>
                </a:cxn>
                <a:cxn ang="0">
                  <a:pos x="365" y="32"/>
                </a:cxn>
                <a:cxn ang="0">
                  <a:pos x="379" y="16"/>
                </a:cxn>
                <a:cxn ang="0">
                  <a:pos x="389" y="6"/>
                </a:cxn>
                <a:cxn ang="0">
                  <a:pos x="394" y="0"/>
                </a:cxn>
                <a:cxn ang="0">
                  <a:pos x="393" y="2"/>
                </a:cxn>
                <a:cxn ang="0">
                  <a:pos x="389" y="20"/>
                </a:cxn>
                <a:cxn ang="0">
                  <a:pos x="381" y="55"/>
                </a:cxn>
                <a:cxn ang="0">
                  <a:pos x="369" y="99"/>
                </a:cxn>
                <a:cxn ang="0">
                  <a:pos x="358" y="149"/>
                </a:cxn>
                <a:cxn ang="0">
                  <a:pos x="349" y="197"/>
                </a:cxn>
                <a:cxn ang="0">
                  <a:pos x="343" y="229"/>
                </a:cxn>
                <a:cxn ang="0">
                  <a:pos x="336" y="254"/>
                </a:cxn>
                <a:cxn ang="0">
                  <a:pos x="327" y="279"/>
                </a:cxn>
                <a:cxn ang="0">
                  <a:pos x="316" y="304"/>
                </a:cxn>
                <a:cxn ang="0">
                  <a:pos x="303" y="330"/>
                </a:cxn>
                <a:cxn ang="0">
                  <a:pos x="288" y="359"/>
                </a:cxn>
                <a:cxn ang="0">
                  <a:pos x="270" y="390"/>
                </a:cxn>
                <a:cxn ang="0">
                  <a:pos x="251" y="424"/>
                </a:cxn>
                <a:cxn ang="0">
                  <a:pos x="229" y="463"/>
                </a:cxn>
                <a:cxn ang="0">
                  <a:pos x="206" y="506"/>
                </a:cxn>
                <a:cxn ang="0">
                  <a:pos x="188" y="541"/>
                </a:cxn>
                <a:cxn ang="0">
                  <a:pos x="169" y="581"/>
                </a:cxn>
                <a:cxn ang="0">
                  <a:pos x="149" y="623"/>
                </a:cxn>
                <a:cxn ang="0">
                  <a:pos x="130" y="667"/>
                </a:cxn>
                <a:cxn ang="0">
                  <a:pos x="112" y="711"/>
                </a:cxn>
                <a:cxn ang="0">
                  <a:pos x="94" y="754"/>
                </a:cxn>
                <a:cxn ang="0">
                  <a:pos x="78" y="795"/>
                </a:cxn>
                <a:cxn ang="0">
                  <a:pos x="62" y="834"/>
                </a:cxn>
                <a:cxn ang="0">
                  <a:pos x="49" y="868"/>
                </a:cxn>
                <a:cxn ang="0">
                  <a:pos x="39" y="897"/>
                </a:cxn>
                <a:cxn ang="0">
                  <a:pos x="30" y="918"/>
                </a:cxn>
                <a:cxn ang="0">
                  <a:pos x="25" y="934"/>
                </a:cxn>
                <a:cxn ang="0">
                  <a:pos x="22" y="940"/>
                </a:cxn>
              </a:cxnLst>
              <a:rect l="0" t="0" r="r" b="b"/>
              <a:pathLst>
                <a:path w="394" h="940">
                  <a:moveTo>
                    <a:pt x="22" y="940"/>
                  </a:moveTo>
                  <a:lnTo>
                    <a:pt x="22" y="940"/>
                  </a:lnTo>
                  <a:lnTo>
                    <a:pt x="21" y="938"/>
                  </a:lnTo>
                  <a:lnTo>
                    <a:pt x="20" y="937"/>
                  </a:lnTo>
                  <a:lnTo>
                    <a:pt x="19" y="934"/>
                  </a:lnTo>
                  <a:lnTo>
                    <a:pt x="17" y="931"/>
                  </a:lnTo>
                  <a:lnTo>
                    <a:pt x="16" y="927"/>
                  </a:lnTo>
                  <a:lnTo>
                    <a:pt x="14" y="922"/>
                  </a:lnTo>
                  <a:lnTo>
                    <a:pt x="12" y="918"/>
                  </a:lnTo>
                  <a:lnTo>
                    <a:pt x="10" y="912"/>
                  </a:lnTo>
                  <a:lnTo>
                    <a:pt x="8" y="905"/>
                  </a:lnTo>
                  <a:lnTo>
                    <a:pt x="7" y="900"/>
                  </a:lnTo>
                  <a:lnTo>
                    <a:pt x="5" y="891"/>
                  </a:lnTo>
                  <a:lnTo>
                    <a:pt x="4" y="884"/>
                  </a:lnTo>
                  <a:lnTo>
                    <a:pt x="2" y="875"/>
                  </a:lnTo>
                  <a:lnTo>
                    <a:pt x="2" y="865"/>
                  </a:lnTo>
                  <a:lnTo>
                    <a:pt x="1" y="855"/>
                  </a:lnTo>
                  <a:lnTo>
                    <a:pt x="1" y="855"/>
                  </a:lnTo>
                  <a:lnTo>
                    <a:pt x="1" y="848"/>
                  </a:lnTo>
                  <a:lnTo>
                    <a:pt x="0" y="841"/>
                  </a:lnTo>
                  <a:lnTo>
                    <a:pt x="0" y="834"/>
                  </a:lnTo>
                  <a:lnTo>
                    <a:pt x="1" y="827"/>
                  </a:lnTo>
                  <a:lnTo>
                    <a:pt x="1" y="820"/>
                  </a:lnTo>
                  <a:lnTo>
                    <a:pt x="1" y="813"/>
                  </a:lnTo>
                  <a:lnTo>
                    <a:pt x="1" y="804"/>
                  </a:lnTo>
                  <a:lnTo>
                    <a:pt x="2" y="797"/>
                  </a:lnTo>
                  <a:lnTo>
                    <a:pt x="2" y="790"/>
                  </a:lnTo>
                  <a:lnTo>
                    <a:pt x="3" y="783"/>
                  </a:lnTo>
                  <a:lnTo>
                    <a:pt x="4" y="775"/>
                  </a:lnTo>
                  <a:lnTo>
                    <a:pt x="4" y="770"/>
                  </a:lnTo>
                  <a:lnTo>
                    <a:pt x="5" y="763"/>
                  </a:lnTo>
                  <a:lnTo>
                    <a:pt x="6" y="757"/>
                  </a:lnTo>
                  <a:lnTo>
                    <a:pt x="6" y="751"/>
                  </a:lnTo>
                  <a:lnTo>
                    <a:pt x="7" y="745"/>
                  </a:lnTo>
                  <a:lnTo>
                    <a:pt x="8" y="741"/>
                  </a:lnTo>
                  <a:lnTo>
                    <a:pt x="8" y="737"/>
                  </a:lnTo>
                  <a:lnTo>
                    <a:pt x="9" y="733"/>
                  </a:lnTo>
                  <a:lnTo>
                    <a:pt x="9" y="730"/>
                  </a:lnTo>
                  <a:lnTo>
                    <a:pt x="9" y="727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3"/>
                  </a:lnTo>
                  <a:lnTo>
                    <a:pt x="10" y="723"/>
                  </a:lnTo>
                  <a:lnTo>
                    <a:pt x="10" y="723"/>
                  </a:lnTo>
                  <a:lnTo>
                    <a:pt x="10" y="723"/>
                  </a:lnTo>
                  <a:lnTo>
                    <a:pt x="10" y="723"/>
                  </a:lnTo>
                  <a:lnTo>
                    <a:pt x="10" y="721"/>
                  </a:lnTo>
                  <a:lnTo>
                    <a:pt x="10" y="721"/>
                  </a:lnTo>
                  <a:lnTo>
                    <a:pt x="11" y="720"/>
                  </a:lnTo>
                  <a:lnTo>
                    <a:pt x="11" y="718"/>
                  </a:lnTo>
                  <a:lnTo>
                    <a:pt x="11" y="717"/>
                  </a:lnTo>
                  <a:lnTo>
                    <a:pt x="12" y="715"/>
                  </a:lnTo>
                  <a:lnTo>
                    <a:pt x="12" y="714"/>
                  </a:lnTo>
                  <a:lnTo>
                    <a:pt x="13" y="713"/>
                  </a:lnTo>
                  <a:lnTo>
                    <a:pt x="13" y="710"/>
                  </a:lnTo>
                  <a:lnTo>
                    <a:pt x="14" y="708"/>
                  </a:lnTo>
                  <a:lnTo>
                    <a:pt x="14" y="705"/>
                  </a:lnTo>
                  <a:lnTo>
                    <a:pt x="15" y="704"/>
                  </a:lnTo>
                  <a:lnTo>
                    <a:pt x="15" y="701"/>
                  </a:lnTo>
                  <a:lnTo>
                    <a:pt x="16" y="698"/>
                  </a:lnTo>
                  <a:lnTo>
                    <a:pt x="17" y="695"/>
                  </a:lnTo>
                  <a:lnTo>
                    <a:pt x="18" y="693"/>
                  </a:lnTo>
                  <a:lnTo>
                    <a:pt x="19" y="688"/>
                  </a:lnTo>
                  <a:lnTo>
                    <a:pt x="19" y="685"/>
                  </a:lnTo>
                  <a:lnTo>
                    <a:pt x="20" y="683"/>
                  </a:lnTo>
                  <a:lnTo>
                    <a:pt x="21" y="678"/>
                  </a:lnTo>
                  <a:lnTo>
                    <a:pt x="22" y="674"/>
                  </a:lnTo>
                  <a:lnTo>
                    <a:pt x="23" y="671"/>
                  </a:lnTo>
                  <a:lnTo>
                    <a:pt x="26" y="667"/>
                  </a:lnTo>
                  <a:lnTo>
                    <a:pt x="27" y="663"/>
                  </a:lnTo>
                  <a:lnTo>
                    <a:pt x="28" y="658"/>
                  </a:lnTo>
                  <a:lnTo>
                    <a:pt x="29" y="654"/>
                  </a:lnTo>
                  <a:lnTo>
                    <a:pt x="30" y="650"/>
                  </a:lnTo>
                  <a:lnTo>
                    <a:pt x="32" y="646"/>
                  </a:lnTo>
                  <a:lnTo>
                    <a:pt x="33" y="641"/>
                  </a:lnTo>
                  <a:lnTo>
                    <a:pt x="34" y="636"/>
                  </a:lnTo>
                  <a:lnTo>
                    <a:pt x="36" y="631"/>
                  </a:lnTo>
                  <a:lnTo>
                    <a:pt x="37" y="626"/>
                  </a:lnTo>
                  <a:lnTo>
                    <a:pt x="39" y="621"/>
                  </a:lnTo>
                  <a:lnTo>
                    <a:pt x="40" y="616"/>
                  </a:lnTo>
                  <a:lnTo>
                    <a:pt x="42" y="611"/>
                  </a:lnTo>
                  <a:lnTo>
                    <a:pt x="44" y="606"/>
                  </a:lnTo>
                  <a:lnTo>
                    <a:pt x="45" y="600"/>
                  </a:lnTo>
                  <a:lnTo>
                    <a:pt x="47" y="594"/>
                  </a:lnTo>
                  <a:lnTo>
                    <a:pt x="49" y="588"/>
                  </a:lnTo>
                  <a:lnTo>
                    <a:pt x="51" y="584"/>
                  </a:lnTo>
                  <a:lnTo>
                    <a:pt x="53" y="578"/>
                  </a:lnTo>
                  <a:lnTo>
                    <a:pt x="54" y="571"/>
                  </a:lnTo>
                  <a:lnTo>
                    <a:pt x="56" y="566"/>
                  </a:lnTo>
                  <a:lnTo>
                    <a:pt x="58" y="560"/>
                  </a:lnTo>
                  <a:lnTo>
                    <a:pt x="60" y="554"/>
                  </a:lnTo>
                  <a:lnTo>
                    <a:pt x="62" y="548"/>
                  </a:lnTo>
                  <a:lnTo>
                    <a:pt x="65" y="543"/>
                  </a:lnTo>
                  <a:lnTo>
                    <a:pt x="68" y="536"/>
                  </a:lnTo>
                  <a:lnTo>
                    <a:pt x="70" y="530"/>
                  </a:lnTo>
                  <a:lnTo>
                    <a:pt x="72" y="523"/>
                  </a:lnTo>
                  <a:lnTo>
                    <a:pt x="74" y="517"/>
                  </a:lnTo>
                  <a:lnTo>
                    <a:pt x="77" y="511"/>
                  </a:lnTo>
                  <a:lnTo>
                    <a:pt x="79" y="504"/>
                  </a:lnTo>
                  <a:lnTo>
                    <a:pt x="81" y="498"/>
                  </a:lnTo>
                  <a:lnTo>
                    <a:pt x="84" y="491"/>
                  </a:lnTo>
                  <a:lnTo>
                    <a:pt x="86" y="484"/>
                  </a:lnTo>
                  <a:lnTo>
                    <a:pt x="89" y="478"/>
                  </a:lnTo>
                  <a:lnTo>
                    <a:pt x="91" y="471"/>
                  </a:lnTo>
                  <a:lnTo>
                    <a:pt x="94" y="466"/>
                  </a:lnTo>
                  <a:lnTo>
                    <a:pt x="97" y="459"/>
                  </a:lnTo>
                  <a:lnTo>
                    <a:pt x="99" y="451"/>
                  </a:lnTo>
                  <a:lnTo>
                    <a:pt x="102" y="446"/>
                  </a:lnTo>
                  <a:lnTo>
                    <a:pt x="105" y="439"/>
                  </a:lnTo>
                  <a:lnTo>
                    <a:pt x="108" y="431"/>
                  </a:lnTo>
                  <a:lnTo>
                    <a:pt x="110" y="426"/>
                  </a:lnTo>
                  <a:lnTo>
                    <a:pt x="114" y="419"/>
                  </a:lnTo>
                  <a:lnTo>
                    <a:pt x="117" y="411"/>
                  </a:lnTo>
                  <a:lnTo>
                    <a:pt x="120" y="404"/>
                  </a:lnTo>
                  <a:lnTo>
                    <a:pt x="123" y="399"/>
                  </a:lnTo>
                  <a:lnTo>
                    <a:pt x="126" y="391"/>
                  </a:lnTo>
                  <a:lnTo>
                    <a:pt x="129" y="384"/>
                  </a:lnTo>
                  <a:lnTo>
                    <a:pt x="133" y="379"/>
                  </a:lnTo>
                  <a:lnTo>
                    <a:pt x="136" y="371"/>
                  </a:lnTo>
                  <a:lnTo>
                    <a:pt x="139" y="364"/>
                  </a:lnTo>
                  <a:lnTo>
                    <a:pt x="142" y="359"/>
                  </a:lnTo>
                  <a:lnTo>
                    <a:pt x="145" y="351"/>
                  </a:lnTo>
                  <a:lnTo>
                    <a:pt x="149" y="344"/>
                  </a:lnTo>
                  <a:lnTo>
                    <a:pt x="152" y="339"/>
                  </a:lnTo>
                  <a:lnTo>
                    <a:pt x="157" y="331"/>
                  </a:lnTo>
                  <a:lnTo>
                    <a:pt x="157" y="331"/>
                  </a:lnTo>
                  <a:lnTo>
                    <a:pt x="160" y="326"/>
                  </a:lnTo>
                  <a:lnTo>
                    <a:pt x="163" y="319"/>
                  </a:lnTo>
                  <a:lnTo>
                    <a:pt x="166" y="313"/>
                  </a:lnTo>
                  <a:lnTo>
                    <a:pt x="170" y="307"/>
                  </a:lnTo>
                  <a:lnTo>
                    <a:pt x="173" y="300"/>
                  </a:lnTo>
                  <a:lnTo>
                    <a:pt x="177" y="294"/>
                  </a:lnTo>
                  <a:lnTo>
                    <a:pt x="180" y="289"/>
                  </a:lnTo>
                  <a:lnTo>
                    <a:pt x="183" y="283"/>
                  </a:lnTo>
                  <a:lnTo>
                    <a:pt x="187" y="276"/>
                  </a:lnTo>
                  <a:lnTo>
                    <a:pt x="190" y="270"/>
                  </a:lnTo>
                  <a:lnTo>
                    <a:pt x="194" y="264"/>
                  </a:lnTo>
                  <a:lnTo>
                    <a:pt x="197" y="259"/>
                  </a:lnTo>
                  <a:lnTo>
                    <a:pt x="202" y="253"/>
                  </a:lnTo>
                  <a:lnTo>
                    <a:pt x="206" y="247"/>
                  </a:lnTo>
                  <a:lnTo>
                    <a:pt x="209" y="242"/>
                  </a:lnTo>
                  <a:lnTo>
                    <a:pt x="213" y="234"/>
                  </a:lnTo>
                  <a:lnTo>
                    <a:pt x="216" y="229"/>
                  </a:lnTo>
                  <a:lnTo>
                    <a:pt x="220" y="224"/>
                  </a:lnTo>
                  <a:lnTo>
                    <a:pt x="224" y="219"/>
                  </a:lnTo>
                  <a:lnTo>
                    <a:pt x="227" y="213"/>
                  </a:lnTo>
                  <a:lnTo>
                    <a:pt x="231" y="207"/>
                  </a:lnTo>
                  <a:lnTo>
                    <a:pt x="234" y="202"/>
                  </a:lnTo>
                  <a:lnTo>
                    <a:pt x="238" y="196"/>
                  </a:lnTo>
                  <a:lnTo>
                    <a:pt x="243" y="190"/>
                  </a:lnTo>
                  <a:lnTo>
                    <a:pt x="246" y="186"/>
                  </a:lnTo>
                  <a:lnTo>
                    <a:pt x="250" y="180"/>
                  </a:lnTo>
                  <a:lnTo>
                    <a:pt x="253" y="174"/>
                  </a:lnTo>
                  <a:lnTo>
                    <a:pt x="257" y="170"/>
                  </a:lnTo>
                  <a:lnTo>
                    <a:pt x="261" y="164"/>
                  </a:lnTo>
                  <a:lnTo>
                    <a:pt x="264" y="160"/>
                  </a:lnTo>
                  <a:lnTo>
                    <a:pt x="268" y="154"/>
                  </a:lnTo>
                  <a:lnTo>
                    <a:pt x="271" y="150"/>
                  </a:lnTo>
                  <a:lnTo>
                    <a:pt x="275" y="144"/>
                  </a:lnTo>
                  <a:lnTo>
                    <a:pt x="278" y="140"/>
                  </a:lnTo>
                  <a:lnTo>
                    <a:pt x="282" y="134"/>
                  </a:lnTo>
                  <a:lnTo>
                    <a:pt x="285" y="130"/>
                  </a:lnTo>
                  <a:lnTo>
                    <a:pt x="289" y="126"/>
                  </a:lnTo>
                  <a:lnTo>
                    <a:pt x="293" y="122"/>
                  </a:lnTo>
                  <a:lnTo>
                    <a:pt x="296" y="117"/>
                  </a:lnTo>
                  <a:lnTo>
                    <a:pt x="300" y="112"/>
                  </a:lnTo>
                  <a:lnTo>
                    <a:pt x="303" y="107"/>
                  </a:lnTo>
                  <a:lnTo>
                    <a:pt x="306" y="103"/>
                  </a:lnTo>
                  <a:lnTo>
                    <a:pt x="309" y="99"/>
                  </a:lnTo>
                  <a:lnTo>
                    <a:pt x="313" y="96"/>
                  </a:lnTo>
                  <a:lnTo>
                    <a:pt x="316" y="92"/>
                  </a:lnTo>
                  <a:lnTo>
                    <a:pt x="319" y="87"/>
                  </a:lnTo>
                  <a:lnTo>
                    <a:pt x="322" y="83"/>
                  </a:lnTo>
                  <a:lnTo>
                    <a:pt x="325" y="79"/>
                  </a:lnTo>
                  <a:lnTo>
                    <a:pt x="328" y="76"/>
                  </a:lnTo>
                  <a:lnTo>
                    <a:pt x="332" y="72"/>
                  </a:lnTo>
                  <a:lnTo>
                    <a:pt x="335" y="69"/>
                  </a:lnTo>
                  <a:lnTo>
                    <a:pt x="338" y="65"/>
                  </a:lnTo>
                  <a:lnTo>
                    <a:pt x="340" y="62"/>
                  </a:lnTo>
                  <a:lnTo>
                    <a:pt x="343" y="57"/>
                  </a:lnTo>
                  <a:lnTo>
                    <a:pt x="346" y="55"/>
                  </a:lnTo>
                  <a:lnTo>
                    <a:pt x="348" y="52"/>
                  </a:lnTo>
                  <a:lnTo>
                    <a:pt x="351" y="49"/>
                  </a:lnTo>
                  <a:lnTo>
                    <a:pt x="354" y="46"/>
                  </a:lnTo>
                  <a:lnTo>
                    <a:pt x="356" y="43"/>
                  </a:lnTo>
                  <a:lnTo>
                    <a:pt x="358" y="40"/>
                  </a:lnTo>
                  <a:lnTo>
                    <a:pt x="361" y="37"/>
                  </a:lnTo>
                  <a:lnTo>
                    <a:pt x="363" y="35"/>
                  </a:lnTo>
                  <a:lnTo>
                    <a:pt x="365" y="32"/>
                  </a:lnTo>
                  <a:lnTo>
                    <a:pt x="367" y="29"/>
                  </a:lnTo>
                  <a:lnTo>
                    <a:pt x="369" y="26"/>
                  </a:lnTo>
                  <a:lnTo>
                    <a:pt x="371" y="25"/>
                  </a:lnTo>
                  <a:lnTo>
                    <a:pt x="374" y="22"/>
                  </a:lnTo>
                  <a:lnTo>
                    <a:pt x="376" y="20"/>
                  </a:lnTo>
                  <a:lnTo>
                    <a:pt x="378" y="17"/>
                  </a:lnTo>
                  <a:lnTo>
                    <a:pt x="379" y="16"/>
                  </a:lnTo>
                  <a:lnTo>
                    <a:pt x="381" y="15"/>
                  </a:lnTo>
                  <a:lnTo>
                    <a:pt x="383" y="13"/>
                  </a:lnTo>
                  <a:lnTo>
                    <a:pt x="384" y="10"/>
                  </a:lnTo>
                  <a:lnTo>
                    <a:pt x="385" y="9"/>
                  </a:lnTo>
                  <a:lnTo>
                    <a:pt x="387" y="7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0" y="5"/>
                  </a:lnTo>
                  <a:lnTo>
                    <a:pt x="391" y="3"/>
                  </a:lnTo>
                  <a:lnTo>
                    <a:pt x="391" y="3"/>
                  </a:lnTo>
                  <a:lnTo>
                    <a:pt x="392" y="2"/>
                  </a:lnTo>
                  <a:lnTo>
                    <a:pt x="393" y="2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3" y="2"/>
                  </a:lnTo>
                  <a:lnTo>
                    <a:pt x="393" y="3"/>
                  </a:lnTo>
                  <a:lnTo>
                    <a:pt x="393" y="6"/>
                  </a:lnTo>
                  <a:lnTo>
                    <a:pt x="392" y="7"/>
                  </a:lnTo>
                  <a:lnTo>
                    <a:pt x="391" y="10"/>
                  </a:lnTo>
                  <a:lnTo>
                    <a:pt x="391" y="13"/>
                  </a:lnTo>
                  <a:lnTo>
                    <a:pt x="390" y="17"/>
                  </a:lnTo>
                  <a:lnTo>
                    <a:pt x="389" y="20"/>
                  </a:lnTo>
                  <a:lnTo>
                    <a:pt x="388" y="25"/>
                  </a:lnTo>
                  <a:lnTo>
                    <a:pt x="387" y="29"/>
                  </a:lnTo>
                  <a:lnTo>
                    <a:pt x="386" y="35"/>
                  </a:lnTo>
                  <a:lnTo>
                    <a:pt x="384" y="39"/>
                  </a:lnTo>
                  <a:lnTo>
                    <a:pt x="383" y="45"/>
                  </a:lnTo>
                  <a:lnTo>
                    <a:pt x="382" y="49"/>
                  </a:lnTo>
                  <a:lnTo>
                    <a:pt x="381" y="55"/>
                  </a:lnTo>
                  <a:lnTo>
                    <a:pt x="379" y="60"/>
                  </a:lnTo>
                  <a:lnTo>
                    <a:pt x="378" y="67"/>
                  </a:lnTo>
                  <a:lnTo>
                    <a:pt x="376" y="73"/>
                  </a:lnTo>
                  <a:lnTo>
                    <a:pt x="375" y="79"/>
                  </a:lnTo>
                  <a:lnTo>
                    <a:pt x="372" y="86"/>
                  </a:lnTo>
                  <a:lnTo>
                    <a:pt x="371" y="93"/>
                  </a:lnTo>
                  <a:lnTo>
                    <a:pt x="369" y="99"/>
                  </a:lnTo>
                  <a:lnTo>
                    <a:pt x="368" y="106"/>
                  </a:lnTo>
                  <a:lnTo>
                    <a:pt x="366" y="113"/>
                  </a:lnTo>
                  <a:lnTo>
                    <a:pt x="365" y="120"/>
                  </a:lnTo>
                  <a:lnTo>
                    <a:pt x="363" y="127"/>
                  </a:lnTo>
                  <a:lnTo>
                    <a:pt x="361" y="134"/>
                  </a:lnTo>
                  <a:lnTo>
                    <a:pt x="360" y="142"/>
                  </a:lnTo>
                  <a:lnTo>
                    <a:pt x="358" y="149"/>
                  </a:lnTo>
                  <a:lnTo>
                    <a:pt x="357" y="156"/>
                  </a:lnTo>
                  <a:lnTo>
                    <a:pt x="355" y="163"/>
                  </a:lnTo>
                  <a:lnTo>
                    <a:pt x="354" y="169"/>
                  </a:lnTo>
                  <a:lnTo>
                    <a:pt x="353" y="176"/>
                  </a:lnTo>
                  <a:lnTo>
                    <a:pt x="351" y="183"/>
                  </a:lnTo>
                  <a:lnTo>
                    <a:pt x="350" y="190"/>
                  </a:lnTo>
                  <a:lnTo>
                    <a:pt x="349" y="197"/>
                  </a:lnTo>
                  <a:lnTo>
                    <a:pt x="347" y="203"/>
                  </a:lnTo>
                  <a:lnTo>
                    <a:pt x="346" y="210"/>
                  </a:lnTo>
                  <a:lnTo>
                    <a:pt x="345" y="216"/>
                  </a:lnTo>
                  <a:lnTo>
                    <a:pt x="344" y="222"/>
                  </a:lnTo>
                  <a:lnTo>
                    <a:pt x="344" y="222"/>
                  </a:lnTo>
                  <a:lnTo>
                    <a:pt x="343" y="226"/>
                  </a:lnTo>
                  <a:lnTo>
                    <a:pt x="343" y="229"/>
                  </a:lnTo>
                  <a:lnTo>
                    <a:pt x="342" y="233"/>
                  </a:lnTo>
                  <a:lnTo>
                    <a:pt x="341" y="237"/>
                  </a:lnTo>
                  <a:lnTo>
                    <a:pt x="340" y="240"/>
                  </a:lnTo>
                  <a:lnTo>
                    <a:pt x="339" y="244"/>
                  </a:lnTo>
                  <a:lnTo>
                    <a:pt x="339" y="247"/>
                  </a:lnTo>
                  <a:lnTo>
                    <a:pt x="338" y="252"/>
                  </a:lnTo>
                  <a:lnTo>
                    <a:pt x="336" y="254"/>
                  </a:lnTo>
                  <a:lnTo>
                    <a:pt x="335" y="259"/>
                  </a:lnTo>
                  <a:lnTo>
                    <a:pt x="334" y="262"/>
                  </a:lnTo>
                  <a:lnTo>
                    <a:pt x="333" y="264"/>
                  </a:lnTo>
                  <a:lnTo>
                    <a:pt x="332" y="269"/>
                  </a:lnTo>
                  <a:lnTo>
                    <a:pt x="331" y="272"/>
                  </a:lnTo>
                  <a:lnTo>
                    <a:pt x="328" y="276"/>
                  </a:lnTo>
                  <a:lnTo>
                    <a:pt x="327" y="279"/>
                  </a:lnTo>
                  <a:lnTo>
                    <a:pt x="325" y="283"/>
                  </a:lnTo>
                  <a:lnTo>
                    <a:pt x="324" y="286"/>
                  </a:lnTo>
                  <a:lnTo>
                    <a:pt x="322" y="290"/>
                  </a:lnTo>
                  <a:lnTo>
                    <a:pt x="321" y="293"/>
                  </a:lnTo>
                  <a:lnTo>
                    <a:pt x="319" y="297"/>
                  </a:lnTo>
                  <a:lnTo>
                    <a:pt x="318" y="300"/>
                  </a:lnTo>
                  <a:lnTo>
                    <a:pt x="316" y="304"/>
                  </a:lnTo>
                  <a:lnTo>
                    <a:pt x="314" y="309"/>
                  </a:lnTo>
                  <a:lnTo>
                    <a:pt x="312" y="311"/>
                  </a:lnTo>
                  <a:lnTo>
                    <a:pt x="311" y="316"/>
                  </a:lnTo>
                  <a:lnTo>
                    <a:pt x="309" y="319"/>
                  </a:lnTo>
                  <a:lnTo>
                    <a:pt x="307" y="323"/>
                  </a:lnTo>
                  <a:lnTo>
                    <a:pt x="305" y="327"/>
                  </a:lnTo>
                  <a:lnTo>
                    <a:pt x="303" y="330"/>
                  </a:lnTo>
                  <a:lnTo>
                    <a:pt x="301" y="334"/>
                  </a:lnTo>
                  <a:lnTo>
                    <a:pt x="299" y="339"/>
                  </a:lnTo>
                  <a:lnTo>
                    <a:pt x="297" y="343"/>
                  </a:lnTo>
                  <a:lnTo>
                    <a:pt x="294" y="347"/>
                  </a:lnTo>
                  <a:lnTo>
                    <a:pt x="292" y="350"/>
                  </a:lnTo>
                  <a:lnTo>
                    <a:pt x="290" y="354"/>
                  </a:lnTo>
                  <a:lnTo>
                    <a:pt x="288" y="359"/>
                  </a:lnTo>
                  <a:lnTo>
                    <a:pt x="284" y="363"/>
                  </a:lnTo>
                  <a:lnTo>
                    <a:pt x="282" y="367"/>
                  </a:lnTo>
                  <a:lnTo>
                    <a:pt x="280" y="371"/>
                  </a:lnTo>
                  <a:lnTo>
                    <a:pt x="277" y="376"/>
                  </a:lnTo>
                  <a:lnTo>
                    <a:pt x="275" y="381"/>
                  </a:lnTo>
                  <a:lnTo>
                    <a:pt x="272" y="386"/>
                  </a:lnTo>
                  <a:lnTo>
                    <a:pt x="270" y="390"/>
                  </a:lnTo>
                  <a:lnTo>
                    <a:pt x="267" y="394"/>
                  </a:lnTo>
                  <a:lnTo>
                    <a:pt x="264" y="400"/>
                  </a:lnTo>
                  <a:lnTo>
                    <a:pt x="262" y="404"/>
                  </a:lnTo>
                  <a:lnTo>
                    <a:pt x="259" y="409"/>
                  </a:lnTo>
                  <a:lnTo>
                    <a:pt x="256" y="414"/>
                  </a:lnTo>
                  <a:lnTo>
                    <a:pt x="253" y="419"/>
                  </a:lnTo>
                  <a:lnTo>
                    <a:pt x="251" y="424"/>
                  </a:lnTo>
                  <a:lnTo>
                    <a:pt x="248" y="430"/>
                  </a:lnTo>
                  <a:lnTo>
                    <a:pt x="245" y="434"/>
                  </a:lnTo>
                  <a:lnTo>
                    <a:pt x="241" y="440"/>
                  </a:lnTo>
                  <a:lnTo>
                    <a:pt x="238" y="446"/>
                  </a:lnTo>
                  <a:lnTo>
                    <a:pt x="235" y="451"/>
                  </a:lnTo>
                  <a:lnTo>
                    <a:pt x="232" y="457"/>
                  </a:lnTo>
                  <a:lnTo>
                    <a:pt x="229" y="463"/>
                  </a:lnTo>
                  <a:lnTo>
                    <a:pt x="226" y="469"/>
                  </a:lnTo>
                  <a:lnTo>
                    <a:pt x="222" y="474"/>
                  </a:lnTo>
                  <a:lnTo>
                    <a:pt x="219" y="481"/>
                  </a:lnTo>
                  <a:lnTo>
                    <a:pt x="216" y="487"/>
                  </a:lnTo>
                  <a:lnTo>
                    <a:pt x="213" y="493"/>
                  </a:lnTo>
                  <a:lnTo>
                    <a:pt x="210" y="500"/>
                  </a:lnTo>
                  <a:lnTo>
                    <a:pt x="206" y="506"/>
                  </a:lnTo>
                  <a:lnTo>
                    <a:pt x="203" y="513"/>
                  </a:lnTo>
                  <a:lnTo>
                    <a:pt x="199" y="520"/>
                  </a:lnTo>
                  <a:lnTo>
                    <a:pt x="199" y="520"/>
                  </a:lnTo>
                  <a:lnTo>
                    <a:pt x="196" y="524"/>
                  </a:lnTo>
                  <a:lnTo>
                    <a:pt x="193" y="530"/>
                  </a:lnTo>
                  <a:lnTo>
                    <a:pt x="191" y="536"/>
                  </a:lnTo>
                  <a:lnTo>
                    <a:pt x="188" y="541"/>
                  </a:lnTo>
                  <a:lnTo>
                    <a:pt x="185" y="546"/>
                  </a:lnTo>
                  <a:lnTo>
                    <a:pt x="183" y="551"/>
                  </a:lnTo>
                  <a:lnTo>
                    <a:pt x="180" y="557"/>
                  </a:lnTo>
                  <a:lnTo>
                    <a:pt x="177" y="563"/>
                  </a:lnTo>
                  <a:lnTo>
                    <a:pt x="174" y="568"/>
                  </a:lnTo>
                  <a:lnTo>
                    <a:pt x="172" y="574"/>
                  </a:lnTo>
                  <a:lnTo>
                    <a:pt x="169" y="581"/>
                  </a:lnTo>
                  <a:lnTo>
                    <a:pt x="166" y="587"/>
                  </a:lnTo>
                  <a:lnTo>
                    <a:pt x="164" y="593"/>
                  </a:lnTo>
                  <a:lnTo>
                    <a:pt x="161" y="598"/>
                  </a:lnTo>
                  <a:lnTo>
                    <a:pt x="158" y="604"/>
                  </a:lnTo>
                  <a:lnTo>
                    <a:pt x="156" y="611"/>
                  </a:lnTo>
                  <a:lnTo>
                    <a:pt x="152" y="617"/>
                  </a:lnTo>
                  <a:lnTo>
                    <a:pt x="149" y="623"/>
                  </a:lnTo>
                  <a:lnTo>
                    <a:pt x="146" y="630"/>
                  </a:lnTo>
                  <a:lnTo>
                    <a:pt x="144" y="636"/>
                  </a:lnTo>
                  <a:lnTo>
                    <a:pt x="141" y="641"/>
                  </a:lnTo>
                  <a:lnTo>
                    <a:pt x="138" y="648"/>
                  </a:lnTo>
                  <a:lnTo>
                    <a:pt x="136" y="654"/>
                  </a:lnTo>
                  <a:lnTo>
                    <a:pt x="133" y="660"/>
                  </a:lnTo>
                  <a:lnTo>
                    <a:pt x="130" y="667"/>
                  </a:lnTo>
                  <a:lnTo>
                    <a:pt x="128" y="673"/>
                  </a:lnTo>
                  <a:lnTo>
                    <a:pt x="125" y="680"/>
                  </a:lnTo>
                  <a:lnTo>
                    <a:pt x="122" y="685"/>
                  </a:lnTo>
                  <a:lnTo>
                    <a:pt x="120" y="693"/>
                  </a:lnTo>
                  <a:lnTo>
                    <a:pt x="117" y="698"/>
                  </a:lnTo>
                  <a:lnTo>
                    <a:pt x="115" y="704"/>
                  </a:lnTo>
                  <a:lnTo>
                    <a:pt x="112" y="711"/>
                  </a:lnTo>
                  <a:lnTo>
                    <a:pt x="109" y="717"/>
                  </a:lnTo>
                  <a:lnTo>
                    <a:pt x="106" y="723"/>
                  </a:lnTo>
                  <a:lnTo>
                    <a:pt x="104" y="730"/>
                  </a:lnTo>
                  <a:lnTo>
                    <a:pt x="101" y="735"/>
                  </a:lnTo>
                  <a:lnTo>
                    <a:pt x="99" y="741"/>
                  </a:lnTo>
                  <a:lnTo>
                    <a:pt x="96" y="748"/>
                  </a:lnTo>
                  <a:lnTo>
                    <a:pt x="94" y="754"/>
                  </a:lnTo>
                  <a:lnTo>
                    <a:pt x="91" y="760"/>
                  </a:lnTo>
                  <a:lnTo>
                    <a:pt x="89" y="765"/>
                  </a:lnTo>
                  <a:lnTo>
                    <a:pt x="87" y="773"/>
                  </a:lnTo>
                  <a:lnTo>
                    <a:pt x="84" y="778"/>
                  </a:lnTo>
                  <a:lnTo>
                    <a:pt x="82" y="784"/>
                  </a:lnTo>
                  <a:lnTo>
                    <a:pt x="80" y="790"/>
                  </a:lnTo>
                  <a:lnTo>
                    <a:pt x="78" y="795"/>
                  </a:lnTo>
                  <a:lnTo>
                    <a:pt x="75" y="801"/>
                  </a:lnTo>
                  <a:lnTo>
                    <a:pt x="73" y="807"/>
                  </a:lnTo>
                  <a:lnTo>
                    <a:pt x="71" y="813"/>
                  </a:lnTo>
                  <a:lnTo>
                    <a:pt x="69" y="818"/>
                  </a:lnTo>
                  <a:lnTo>
                    <a:pt x="66" y="823"/>
                  </a:lnTo>
                  <a:lnTo>
                    <a:pt x="64" y="828"/>
                  </a:lnTo>
                  <a:lnTo>
                    <a:pt x="62" y="834"/>
                  </a:lnTo>
                  <a:lnTo>
                    <a:pt x="60" y="838"/>
                  </a:lnTo>
                  <a:lnTo>
                    <a:pt x="58" y="844"/>
                  </a:lnTo>
                  <a:lnTo>
                    <a:pt x="56" y="848"/>
                  </a:lnTo>
                  <a:lnTo>
                    <a:pt x="54" y="854"/>
                  </a:lnTo>
                  <a:lnTo>
                    <a:pt x="53" y="858"/>
                  </a:lnTo>
                  <a:lnTo>
                    <a:pt x="51" y="862"/>
                  </a:lnTo>
                  <a:lnTo>
                    <a:pt x="49" y="868"/>
                  </a:lnTo>
                  <a:lnTo>
                    <a:pt x="48" y="872"/>
                  </a:lnTo>
                  <a:lnTo>
                    <a:pt x="46" y="877"/>
                  </a:lnTo>
                  <a:lnTo>
                    <a:pt x="44" y="881"/>
                  </a:lnTo>
                  <a:lnTo>
                    <a:pt x="43" y="885"/>
                  </a:lnTo>
                  <a:lnTo>
                    <a:pt x="41" y="888"/>
                  </a:lnTo>
                  <a:lnTo>
                    <a:pt x="40" y="892"/>
                  </a:lnTo>
                  <a:lnTo>
                    <a:pt x="39" y="897"/>
                  </a:lnTo>
                  <a:lnTo>
                    <a:pt x="37" y="900"/>
                  </a:lnTo>
                  <a:lnTo>
                    <a:pt x="36" y="904"/>
                  </a:lnTo>
                  <a:lnTo>
                    <a:pt x="35" y="907"/>
                  </a:lnTo>
                  <a:lnTo>
                    <a:pt x="34" y="910"/>
                  </a:lnTo>
                  <a:lnTo>
                    <a:pt x="32" y="912"/>
                  </a:lnTo>
                  <a:lnTo>
                    <a:pt x="31" y="915"/>
                  </a:lnTo>
                  <a:lnTo>
                    <a:pt x="30" y="918"/>
                  </a:lnTo>
                  <a:lnTo>
                    <a:pt x="29" y="921"/>
                  </a:lnTo>
                  <a:lnTo>
                    <a:pt x="29" y="924"/>
                  </a:lnTo>
                  <a:lnTo>
                    <a:pt x="28" y="925"/>
                  </a:lnTo>
                  <a:lnTo>
                    <a:pt x="27" y="928"/>
                  </a:lnTo>
                  <a:lnTo>
                    <a:pt x="26" y="930"/>
                  </a:lnTo>
                  <a:lnTo>
                    <a:pt x="26" y="932"/>
                  </a:lnTo>
                  <a:lnTo>
                    <a:pt x="25" y="934"/>
                  </a:lnTo>
                  <a:lnTo>
                    <a:pt x="25" y="935"/>
                  </a:lnTo>
                  <a:lnTo>
                    <a:pt x="23" y="937"/>
                  </a:lnTo>
                  <a:lnTo>
                    <a:pt x="23" y="937"/>
                  </a:lnTo>
                  <a:lnTo>
                    <a:pt x="22" y="938"/>
                  </a:lnTo>
                  <a:lnTo>
                    <a:pt x="22" y="938"/>
                  </a:lnTo>
                  <a:lnTo>
                    <a:pt x="22" y="940"/>
                  </a:lnTo>
                  <a:lnTo>
                    <a:pt x="22" y="940"/>
                  </a:lnTo>
                  <a:lnTo>
                    <a:pt x="22" y="940"/>
                  </a:lnTo>
                  <a:lnTo>
                    <a:pt x="22" y="94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5" name="Freeform 155"/>
            <p:cNvSpPr>
              <a:spLocks/>
            </p:cNvSpPr>
            <p:nvPr/>
          </p:nvSpPr>
          <p:spPr bwMode="auto">
            <a:xfrm>
              <a:off x="1299" y="2181"/>
              <a:ext cx="363" cy="310"/>
            </a:xfrm>
            <a:custGeom>
              <a:avLst/>
              <a:gdLst/>
              <a:ahLst/>
              <a:cxnLst>
                <a:cxn ang="0">
                  <a:pos x="95" y="446"/>
                </a:cxn>
                <a:cxn ang="0">
                  <a:pos x="71" y="510"/>
                </a:cxn>
                <a:cxn ang="0">
                  <a:pos x="52" y="573"/>
                </a:cxn>
                <a:cxn ang="0">
                  <a:pos x="36" y="630"/>
                </a:cxn>
                <a:cxn ang="0">
                  <a:pos x="23" y="683"/>
                </a:cxn>
                <a:cxn ang="0">
                  <a:pos x="13" y="727"/>
                </a:cxn>
                <a:cxn ang="0">
                  <a:pos x="7" y="761"/>
                </a:cxn>
                <a:cxn ang="0">
                  <a:pos x="1" y="785"/>
                </a:cxn>
                <a:cxn ang="0">
                  <a:pos x="0" y="795"/>
                </a:cxn>
                <a:cxn ang="0">
                  <a:pos x="2" y="795"/>
                </a:cxn>
                <a:cxn ang="0">
                  <a:pos x="15" y="797"/>
                </a:cxn>
                <a:cxn ang="0">
                  <a:pos x="38" y="800"/>
                </a:cxn>
                <a:cxn ang="0">
                  <a:pos x="72" y="808"/>
                </a:cxn>
                <a:cxn ang="0">
                  <a:pos x="117" y="822"/>
                </a:cxn>
                <a:cxn ang="0">
                  <a:pos x="172" y="847"/>
                </a:cxn>
                <a:cxn ang="0">
                  <a:pos x="223" y="874"/>
                </a:cxn>
                <a:cxn ang="0">
                  <a:pos x="262" y="895"/>
                </a:cxn>
                <a:cxn ang="0">
                  <a:pos x="296" y="912"/>
                </a:cxn>
                <a:cxn ang="0">
                  <a:pos x="324" y="927"/>
                </a:cxn>
                <a:cxn ang="0">
                  <a:pos x="332" y="910"/>
                </a:cxn>
                <a:cxn ang="0">
                  <a:pos x="341" y="880"/>
                </a:cxn>
                <a:cxn ang="0">
                  <a:pos x="351" y="842"/>
                </a:cxn>
                <a:cxn ang="0">
                  <a:pos x="365" y="802"/>
                </a:cxn>
                <a:cxn ang="0">
                  <a:pos x="380" y="757"/>
                </a:cxn>
                <a:cxn ang="0">
                  <a:pos x="396" y="708"/>
                </a:cxn>
                <a:cxn ang="0">
                  <a:pos x="416" y="658"/>
                </a:cxn>
                <a:cxn ang="0">
                  <a:pos x="436" y="607"/>
                </a:cxn>
                <a:cxn ang="0">
                  <a:pos x="460" y="554"/>
                </a:cxn>
                <a:cxn ang="0">
                  <a:pos x="484" y="501"/>
                </a:cxn>
                <a:cxn ang="0">
                  <a:pos x="507" y="456"/>
                </a:cxn>
                <a:cxn ang="0">
                  <a:pos x="534" y="407"/>
                </a:cxn>
                <a:cxn ang="0">
                  <a:pos x="561" y="359"/>
                </a:cxn>
                <a:cxn ang="0">
                  <a:pos x="589" y="314"/>
                </a:cxn>
                <a:cxn ang="0">
                  <a:pos x="615" y="273"/>
                </a:cxn>
                <a:cxn ang="0">
                  <a:pos x="641" y="234"/>
                </a:cxn>
                <a:cxn ang="0">
                  <a:pos x="666" y="200"/>
                </a:cxn>
                <a:cxn ang="0">
                  <a:pos x="687" y="170"/>
                </a:cxn>
                <a:cxn ang="0">
                  <a:pos x="706" y="144"/>
                </a:cxn>
                <a:cxn ang="0">
                  <a:pos x="721" y="126"/>
                </a:cxn>
                <a:cxn ang="0">
                  <a:pos x="719" y="112"/>
                </a:cxn>
                <a:cxn ang="0">
                  <a:pos x="692" y="93"/>
                </a:cxn>
                <a:cxn ang="0">
                  <a:pos x="658" y="73"/>
                </a:cxn>
                <a:cxn ang="0">
                  <a:pos x="620" y="52"/>
                </a:cxn>
                <a:cxn ang="0">
                  <a:pos x="572" y="29"/>
                </a:cxn>
                <a:cxn ang="0">
                  <a:pos x="518" y="12"/>
                </a:cxn>
                <a:cxn ang="0">
                  <a:pos x="470" y="2"/>
                </a:cxn>
                <a:cxn ang="0">
                  <a:pos x="428" y="0"/>
                </a:cxn>
                <a:cxn ang="0">
                  <a:pos x="395" y="3"/>
                </a:cxn>
                <a:cxn ang="0">
                  <a:pos x="370" y="7"/>
                </a:cxn>
                <a:cxn ang="0">
                  <a:pos x="353" y="12"/>
                </a:cxn>
                <a:cxn ang="0">
                  <a:pos x="347" y="15"/>
                </a:cxn>
                <a:cxn ang="0">
                  <a:pos x="345" y="17"/>
                </a:cxn>
                <a:cxn ang="0">
                  <a:pos x="335" y="30"/>
                </a:cxn>
                <a:cxn ang="0">
                  <a:pos x="319" y="52"/>
                </a:cxn>
                <a:cxn ang="0">
                  <a:pos x="298" y="82"/>
                </a:cxn>
                <a:cxn ang="0">
                  <a:pos x="273" y="117"/>
                </a:cxn>
                <a:cxn ang="0">
                  <a:pos x="245" y="160"/>
                </a:cxn>
                <a:cxn ang="0">
                  <a:pos x="215" y="207"/>
                </a:cxn>
                <a:cxn ang="0">
                  <a:pos x="185" y="259"/>
                </a:cxn>
                <a:cxn ang="0">
                  <a:pos x="155" y="313"/>
                </a:cxn>
                <a:cxn ang="0">
                  <a:pos x="127" y="370"/>
                </a:cxn>
              </a:cxnLst>
              <a:rect l="0" t="0" r="r" b="b"/>
              <a:pathLst>
                <a:path w="727" h="928">
                  <a:moveTo>
                    <a:pt x="118" y="389"/>
                  </a:moveTo>
                  <a:lnTo>
                    <a:pt x="115" y="396"/>
                  </a:lnTo>
                  <a:lnTo>
                    <a:pt x="112" y="403"/>
                  </a:lnTo>
                  <a:lnTo>
                    <a:pt x="109" y="410"/>
                  </a:lnTo>
                  <a:lnTo>
                    <a:pt x="106" y="417"/>
                  </a:lnTo>
                  <a:lnTo>
                    <a:pt x="104" y="424"/>
                  </a:lnTo>
                  <a:lnTo>
                    <a:pt x="101" y="431"/>
                  </a:lnTo>
                  <a:lnTo>
                    <a:pt x="98" y="438"/>
                  </a:lnTo>
                  <a:lnTo>
                    <a:pt x="95" y="446"/>
                  </a:lnTo>
                  <a:lnTo>
                    <a:pt x="91" y="453"/>
                  </a:lnTo>
                  <a:lnTo>
                    <a:pt x="89" y="460"/>
                  </a:lnTo>
                  <a:lnTo>
                    <a:pt x="86" y="467"/>
                  </a:lnTo>
                  <a:lnTo>
                    <a:pt x="84" y="474"/>
                  </a:lnTo>
                  <a:lnTo>
                    <a:pt x="81" y="481"/>
                  </a:lnTo>
                  <a:lnTo>
                    <a:pt x="79" y="488"/>
                  </a:lnTo>
                  <a:lnTo>
                    <a:pt x="76" y="496"/>
                  </a:lnTo>
                  <a:lnTo>
                    <a:pt x="74" y="503"/>
                  </a:lnTo>
                  <a:lnTo>
                    <a:pt x="71" y="510"/>
                  </a:lnTo>
                  <a:lnTo>
                    <a:pt x="69" y="517"/>
                  </a:lnTo>
                  <a:lnTo>
                    <a:pt x="67" y="524"/>
                  </a:lnTo>
                  <a:lnTo>
                    <a:pt x="65" y="531"/>
                  </a:lnTo>
                  <a:lnTo>
                    <a:pt x="63" y="538"/>
                  </a:lnTo>
                  <a:lnTo>
                    <a:pt x="60" y="546"/>
                  </a:lnTo>
                  <a:lnTo>
                    <a:pt x="58" y="551"/>
                  </a:lnTo>
                  <a:lnTo>
                    <a:pt x="56" y="558"/>
                  </a:lnTo>
                  <a:lnTo>
                    <a:pt x="54" y="566"/>
                  </a:lnTo>
                  <a:lnTo>
                    <a:pt x="52" y="573"/>
                  </a:lnTo>
                  <a:lnTo>
                    <a:pt x="49" y="578"/>
                  </a:lnTo>
                  <a:lnTo>
                    <a:pt x="48" y="586"/>
                  </a:lnTo>
                  <a:lnTo>
                    <a:pt x="46" y="593"/>
                  </a:lnTo>
                  <a:lnTo>
                    <a:pt x="44" y="598"/>
                  </a:lnTo>
                  <a:lnTo>
                    <a:pt x="42" y="605"/>
                  </a:lnTo>
                  <a:lnTo>
                    <a:pt x="40" y="611"/>
                  </a:lnTo>
                  <a:lnTo>
                    <a:pt x="39" y="618"/>
                  </a:lnTo>
                  <a:lnTo>
                    <a:pt x="37" y="624"/>
                  </a:lnTo>
                  <a:lnTo>
                    <a:pt x="36" y="630"/>
                  </a:lnTo>
                  <a:lnTo>
                    <a:pt x="34" y="637"/>
                  </a:lnTo>
                  <a:lnTo>
                    <a:pt x="32" y="643"/>
                  </a:lnTo>
                  <a:lnTo>
                    <a:pt x="31" y="648"/>
                  </a:lnTo>
                  <a:lnTo>
                    <a:pt x="30" y="654"/>
                  </a:lnTo>
                  <a:lnTo>
                    <a:pt x="28" y="660"/>
                  </a:lnTo>
                  <a:lnTo>
                    <a:pt x="27" y="665"/>
                  </a:lnTo>
                  <a:lnTo>
                    <a:pt x="25" y="671"/>
                  </a:lnTo>
                  <a:lnTo>
                    <a:pt x="24" y="677"/>
                  </a:lnTo>
                  <a:lnTo>
                    <a:pt x="23" y="683"/>
                  </a:lnTo>
                  <a:lnTo>
                    <a:pt x="22" y="687"/>
                  </a:lnTo>
                  <a:lnTo>
                    <a:pt x="21" y="693"/>
                  </a:lnTo>
                  <a:lnTo>
                    <a:pt x="19" y="698"/>
                  </a:lnTo>
                  <a:lnTo>
                    <a:pt x="18" y="703"/>
                  </a:lnTo>
                  <a:lnTo>
                    <a:pt x="17" y="708"/>
                  </a:lnTo>
                  <a:lnTo>
                    <a:pt x="16" y="713"/>
                  </a:lnTo>
                  <a:lnTo>
                    <a:pt x="15" y="717"/>
                  </a:lnTo>
                  <a:lnTo>
                    <a:pt x="14" y="723"/>
                  </a:lnTo>
                  <a:lnTo>
                    <a:pt x="13" y="727"/>
                  </a:lnTo>
                  <a:lnTo>
                    <a:pt x="12" y="731"/>
                  </a:lnTo>
                  <a:lnTo>
                    <a:pt x="12" y="735"/>
                  </a:lnTo>
                  <a:lnTo>
                    <a:pt x="11" y="740"/>
                  </a:lnTo>
                  <a:lnTo>
                    <a:pt x="10" y="744"/>
                  </a:lnTo>
                  <a:lnTo>
                    <a:pt x="9" y="747"/>
                  </a:lnTo>
                  <a:lnTo>
                    <a:pt x="9" y="751"/>
                  </a:lnTo>
                  <a:lnTo>
                    <a:pt x="8" y="754"/>
                  </a:lnTo>
                  <a:lnTo>
                    <a:pt x="7" y="758"/>
                  </a:lnTo>
                  <a:lnTo>
                    <a:pt x="7" y="761"/>
                  </a:lnTo>
                  <a:lnTo>
                    <a:pt x="5" y="765"/>
                  </a:lnTo>
                  <a:lnTo>
                    <a:pt x="4" y="768"/>
                  </a:lnTo>
                  <a:lnTo>
                    <a:pt x="4" y="771"/>
                  </a:lnTo>
                  <a:lnTo>
                    <a:pt x="3" y="774"/>
                  </a:lnTo>
                  <a:lnTo>
                    <a:pt x="3" y="777"/>
                  </a:lnTo>
                  <a:lnTo>
                    <a:pt x="3" y="778"/>
                  </a:lnTo>
                  <a:lnTo>
                    <a:pt x="2" y="781"/>
                  </a:lnTo>
                  <a:lnTo>
                    <a:pt x="2" y="782"/>
                  </a:lnTo>
                  <a:lnTo>
                    <a:pt x="1" y="785"/>
                  </a:lnTo>
                  <a:lnTo>
                    <a:pt x="1" y="787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0" y="791"/>
                  </a:lnTo>
                  <a:lnTo>
                    <a:pt x="0" y="792"/>
                  </a:lnTo>
                  <a:lnTo>
                    <a:pt x="0" y="794"/>
                  </a:lnTo>
                  <a:lnTo>
                    <a:pt x="0" y="794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0" y="795"/>
                  </a:lnTo>
                  <a:lnTo>
                    <a:pt x="1" y="795"/>
                  </a:lnTo>
                  <a:lnTo>
                    <a:pt x="1" y="795"/>
                  </a:lnTo>
                  <a:lnTo>
                    <a:pt x="2" y="795"/>
                  </a:lnTo>
                  <a:lnTo>
                    <a:pt x="3" y="795"/>
                  </a:lnTo>
                  <a:lnTo>
                    <a:pt x="4" y="795"/>
                  </a:lnTo>
                  <a:lnTo>
                    <a:pt x="5" y="795"/>
                  </a:lnTo>
                  <a:lnTo>
                    <a:pt x="7" y="795"/>
                  </a:lnTo>
                  <a:lnTo>
                    <a:pt x="9" y="795"/>
                  </a:lnTo>
                  <a:lnTo>
                    <a:pt x="10" y="797"/>
                  </a:lnTo>
                  <a:lnTo>
                    <a:pt x="12" y="797"/>
                  </a:lnTo>
                  <a:lnTo>
                    <a:pt x="14" y="797"/>
                  </a:lnTo>
                  <a:lnTo>
                    <a:pt x="15" y="797"/>
                  </a:lnTo>
                  <a:lnTo>
                    <a:pt x="17" y="797"/>
                  </a:lnTo>
                  <a:lnTo>
                    <a:pt x="20" y="797"/>
                  </a:lnTo>
                  <a:lnTo>
                    <a:pt x="22" y="797"/>
                  </a:lnTo>
                  <a:lnTo>
                    <a:pt x="24" y="797"/>
                  </a:lnTo>
                  <a:lnTo>
                    <a:pt x="27" y="798"/>
                  </a:lnTo>
                  <a:lnTo>
                    <a:pt x="29" y="798"/>
                  </a:lnTo>
                  <a:lnTo>
                    <a:pt x="32" y="798"/>
                  </a:lnTo>
                  <a:lnTo>
                    <a:pt x="35" y="800"/>
                  </a:lnTo>
                  <a:lnTo>
                    <a:pt x="38" y="800"/>
                  </a:lnTo>
                  <a:lnTo>
                    <a:pt x="41" y="800"/>
                  </a:lnTo>
                  <a:lnTo>
                    <a:pt x="45" y="801"/>
                  </a:lnTo>
                  <a:lnTo>
                    <a:pt x="48" y="801"/>
                  </a:lnTo>
                  <a:lnTo>
                    <a:pt x="53" y="802"/>
                  </a:lnTo>
                  <a:lnTo>
                    <a:pt x="56" y="804"/>
                  </a:lnTo>
                  <a:lnTo>
                    <a:pt x="60" y="804"/>
                  </a:lnTo>
                  <a:lnTo>
                    <a:pt x="64" y="805"/>
                  </a:lnTo>
                  <a:lnTo>
                    <a:pt x="68" y="807"/>
                  </a:lnTo>
                  <a:lnTo>
                    <a:pt x="72" y="808"/>
                  </a:lnTo>
                  <a:lnTo>
                    <a:pt x="77" y="810"/>
                  </a:lnTo>
                  <a:lnTo>
                    <a:pt x="81" y="810"/>
                  </a:lnTo>
                  <a:lnTo>
                    <a:pt x="86" y="812"/>
                  </a:lnTo>
                  <a:lnTo>
                    <a:pt x="90" y="814"/>
                  </a:lnTo>
                  <a:lnTo>
                    <a:pt x="96" y="815"/>
                  </a:lnTo>
                  <a:lnTo>
                    <a:pt x="101" y="817"/>
                  </a:lnTo>
                  <a:lnTo>
                    <a:pt x="106" y="818"/>
                  </a:lnTo>
                  <a:lnTo>
                    <a:pt x="112" y="821"/>
                  </a:lnTo>
                  <a:lnTo>
                    <a:pt x="117" y="822"/>
                  </a:lnTo>
                  <a:lnTo>
                    <a:pt x="122" y="825"/>
                  </a:lnTo>
                  <a:lnTo>
                    <a:pt x="128" y="827"/>
                  </a:lnTo>
                  <a:lnTo>
                    <a:pt x="134" y="830"/>
                  </a:lnTo>
                  <a:lnTo>
                    <a:pt x="141" y="832"/>
                  </a:lnTo>
                  <a:lnTo>
                    <a:pt x="147" y="835"/>
                  </a:lnTo>
                  <a:lnTo>
                    <a:pt x="153" y="837"/>
                  </a:lnTo>
                  <a:lnTo>
                    <a:pt x="159" y="841"/>
                  </a:lnTo>
                  <a:lnTo>
                    <a:pt x="165" y="844"/>
                  </a:lnTo>
                  <a:lnTo>
                    <a:pt x="172" y="847"/>
                  </a:lnTo>
                  <a:lnTo>
                    <a:pt x="178" y="850"/>
                  </a:lnTo>
                  <a:lnTo>
                    <a:pt x="186" y="854"/>
                  </a:lnTo>
                  <a:lnTo>
                    <a:pt x="193" y="857"/>
                  </a:lnTo>
                  <a:lnTo>
                    <a:pt x="200" y="861"/>
                  </a:lnTo>
                  <a:lnTo>
                    <a:pt x="207" y="864"/>
                  </a:lnTo>
                  <a:lnTo>
                    <a:pt x="214" y="868"/>
                  </a:lnTo>
                  <a:lnTo>
                    <a:pt x="214" y="868"/>
                  </a:lnTo>
                  <a:lnTo>
                    <a:pt x="219" y="871"/>
                  </a:lnTo>
                  <a:lnTo>
                    <a:pt x="223" y="874"/>
                  </a:lnTo>
                  <a:lnTo>
                    <a:pt x="229" y="877"/>
                  </a:lnTo>
                  <a:lnTo>
                    <a:pt x="233" y="880"/>
                  </a:lnTo>
                  <a:lnTo>
                    <a:pt x="238" y="881"/>
                  </a:lnTo>
                  <a:lnTo>
                    <a:pt x="242" y="884"/>
                  </a:lnTo>
                  <a:lnTo>
                    <a:pt x="246" y="887"/>
                  </a:lnTo>
                  <a:lnTo>
                    <a:pt x="250" y="888"/>
                  </a:lnTo>
                  <a:lnTo>
                    <a:pt x="255" y="891"/>
                  </a:lnTo>
                  <a:lnTo>
                    <a:pt x="259" y="892"/>
                  </a:lnTo>
                  <a:lnTo>
                    <a:pt x="262" y="895"/>
                  </a:lnTo>
                  <a:lnTo>
                    <a:pt x="266" y="897"/>
                  </a:lnTo>
                  <a:lnTo>
                    <a:pt x="271" y="900"/>
                  </a:lnTo>
                  <a:lnTo>
                    <a:pt x="275" y="901"/>
                  </a:lnTo>
                  <a:lnTo>
                    <a:pt x="279" y="904"/>
                  </a:lnTo>
                  <a:lnTo>
                    <a:pt x="282" y="905"/>
                  </a:lnTo>
                  <a:lnTo>
                    <a:pt x="286" y="907"/>
                  </a:lnTo>
                  <a:lnTo>
                    <a:pt x="289" y="910"/>
                  </a:lnTo>
                  <a:lnTo>
                    <a:pt x="293" y="911"/>
                  </a:lnTo>
                  <a:lnTo>
                    <a:pt x="296" y="912"/>
                  </a:lnTo>
                  <a:lnTo>
                    <a:pt x="299" y="914"/>
                  </a:lnTo>
                  <a:lnTo>
                    <a:pt x="302" y="917"/>
                  </a:lnTo>
                  <a:lnTo>
                    <a:pt x="306" y="918"/>
                  </a:lnTo>
                  <a:lnTo>
                    <a:pt x="309" y="920"/>
                  </a:lnTo>
                  <a:lnTo>
                    <a:pt x="313" y="921"/>
                  </a:lnTo>
                  <a:lnTo>
                    <a:pt x="316" y="922"/>
                  </a:lnTo>
                  <a:lnTo>
                    <a:pt x="319" y="924"/>
                  </a:lnTo>
                  <a:lnTo>
                    <a:pt x="321" y="925"/>
                  </a:lnTo>
                  <a:lnTo>
                    <a:pt x="324" y="927"/>
                  </a:lnTo>
                  <a:lnTo>
                    <a:pt x="327" y="928"/>
                  </a:lnTo>
                  <a:lnTo>
                    <a:pt x="327" y="928"/>
                  </a:lnTo>
                  <a:lnTo>
                    <a:pt x="328" y="925"/>
                  </a:lnTo>
                  <a:lnTo>
                    <a:pt x="328" y="924"/>
                  </a:lnTo>
                  <a:lnTo>
                    <a:pt x="329" y="921"/>
                  </a:lnTo>
                  <a:lnTo>
                    <a:pt x="330" y="918"/>
                  </a:lnTo>
                  <a:lnTo>
                    <a:pt x="331" y="915"/>
                  </a:lnTo>
                  <a:lnTo>
                    <a:pt x="331" y="912"/>
                  </a:lnTo>
                  <a:lnTo>
                    <a:pt x="332" y="910"/>
                  </a:lnTo>
                  <a:lnTo>
                    <a:pt x="333" y="907"/>
                  </a:lnTo>
                  <a:lnTo>
                    <a:pt x="334" y="902"/>
                  </a:lnTo>
                  <a:lnTo>
                    <a:pt x="335" y="900"/>
                  </a:lnTo>
                  <a:lnTo>
                    <a:pt x="336" y="897"/>
                  </a:lnTo>
                  <a:lnTo>
                    <a:pt x="337" y="894"/>
                  </a:lnTo>
                  <a:lnTo>
                    <a:pt x="338" y="890"/>
                  </a:lnTo>
                  <a:lnTo>
                    <a:pt x="339" y="887"/>
                  </a:lnTo>
                  <a:lnTo>
                    <a:pt x="340" y="882"/>
                  </a:lnTo>
                  <a:lnTo>
                    <a:pt x="341" y="880"/>
                  </a:lnTo>
                  <a:lnTo>
                    <a:pt x="342" y="875"/>
                  </a:lnTo>
                  <a:lnTo>
                    <a:pt x="343" y="871"/>
                  </a:lnTo>
                  <a:lnTo>
                    <a:pt x="344" y="868"/>
                  </a:lnTo>
                  <a:lnTo>
                    <a:pt x="345" y="864"/>
                  </a:lnTo>
                  <a:lnTo>
                    <a:pt x="346" y="860"/>
                  </a:lnTo>
                  <a:lnTo>
                    <a:pt x="348" y="855"/>
                  </a:lnTo>
                  <a:lnTo>
                    <a:pt x="349" y="851"/>
                  </a:lnTo>
                  <a:lnTo>
                    <a:pt x="350" y="847"/>
                  </a:lnTo>
                  <a:lnTo>
                    <a:pt x="351" y="842"/>
                  </a:lnTo>
                  <a:lnTo>
                    <a:pt x="353" y="838"/>
                  </a:lnTo>
                  <a:lnTo>
                    <a:pt x="354" y="834"/>
                  </a:lnTo>
                  <a:lnTo>
                    <a:pt x="355" y="830"/>
                  </a:lnTo>
                  <a:lnTo>
                    <a:pt x="358" y="825"/>
                  </a:lnTo>
                  <a:lnTo>
                    <a:pt x="359" y="821"/>
                  </a:lnTo>
                  <a:lnTo>
                    <a:pt x="361" y="815"/>
                  </a:lnTo>
                  <a:lnTo>
                    <a:pt x="362" y="811"/>
                  </a:lnTo>
                  <a:lnTo>
                    <a:pt x="364" y="807"/>
                  </a:lnTo>
                  <a:lnTo>
                    <a:pt x="365" y="802"/>
                  </a:lnTo>
                  <a:lnTo>
                    <a:pt x="367" y="797"/>
                  </a:lnTo>
                  <a:lnTo>
                    <a:pt x="368" y="792"/>
                  </a:lnTo>
                  <a:lnTo>
                    <a:pt x="370" y="787"/>
                  </a:lnTo>
                  <a:lnTo>
                    <a:pt x="371" y="782"/>
                  </a:lnTo>
                  <a:lnTo>
                    <a:pt x="373" y="777"/>
                  </a:lnTo>
                  <a:lnTo>
                    <a:pt x="375" y="773"/>
                  </a:lnTo>
                  <a:lnTo>
                    <a:pt x="376" y="767"/>
                  </a:lnTo>
                  <a:lnTo>
                    <a:pt x="378" y="763"/>
                  </a:lnTo>
                  <a:lnTo>
                    <a:pt x="380" y="757"/>
                  </a:lnTo>
                  <a:lnTo>
                    <a:pt x="382" y="751"/>
                  </a:lnTo>
                  <a:lnTo>
                    <a:pt x="383" y="747"/>
                  </a:lnTo>
                  <a:lnTo>
                    <a:pt x="385" y="741"/>
                  </a:lnTo>
                  <a:lnTo>
                    <a:pt x="387" y="735"/>
                  </a:lnTo>
                  <a:lnTo>
                    <a:pt x="389" y="731"/>
                  </a:lnTo>
                  <a:lnTo>
                    <a:pt x="391" y="725"/>
                  </a:lnTo>
                  <a:lnTo>
                    <a:pt x="393" y="720"/>
                  </a:lnTo>
                  <a:lnTo>
                    <a:pt x="395" y="714"/>
                  </a:lnTo>
                  <a:lnTo>
                    <a:pt x="396" y="708"/>
                  </a:lnTo>
                  <a:lnTo>
                    <a:pt x="398" y="703"/>
                  </a:lnTo>
                  <a:lnTo>
                    <a:pt x="401" y="698"/>
                  </a:lnTo>
                  <a:lnTo>
                    <a:pt x="403" y="693"/>
                  </a:lnTo>
                  <a:lnTo>
                    <a:pt x="406" y="687"/>
                  </a:lnTo>
                  <a:lnTo>
                    <a:pt x="408" y="681"/>
                  </a:lnTo>
                  <a:lnTo>
                    <a:pt x="410" y="675"/>
                  </a:lnTo>
                  <a:lnTo>
                    <a:pt x="412" y="670"/>
                  </a:lnTo>
                  <a:lnTo>
                    <a:pt x="414" y="664"/>
                  </a:lnTo>
                  <a:lnTo>
                    <a:pt x="416" y="658"/>
                  </a:lnTo>
                  <a:lnTo>
                    <a:pt x="418" y="653"/>
                  </a:lnTo>
                  <a:lnTo>
                    <a:pt x="420" y="647"/>
                  </a:lnTo>
                  <a:lnTo>
                    <a:pt x="423" y="641"/>
                  </a:lnTo>
                  <a:lnTo>
                    <a:pt x="425" y="635"/>
                  </a:lnTo>
                  <a:lnTo>
                    <a:pt x="427" y="630"/>
                  </a:lnTo>
                  <a:lnTo>
                    <a:pt x="429" y="624"/>
                  </a:lnTo>
                  <a:lnTo>
                    <a:pt x="432" y="618"/>
                  </a:lnTo>
                  <a:lnTo>
                    <a:pt x="434" y="613"/>
                  </a:lnTo>
                  <a:lnTo>
                    <a:pt x="436" y="607"/>
                  </a:lnTo>
                  <a:lnTo>
                    <a:pt x="439" y="600"/>
                  </a:lnTo>
                  <a:lnTo>
                    <a:pt x="441" y="594"/>
                  </a:lnTo>
                  <a:lnTo>
                    <a:pt x="445" y="588"/>
                  </a:lnTo>
                  <a:lnTo>
                    <a:pt x="447" y="583"/>
                  </a:lnTo>
                  <a:lnTo>
                    <a:pt x="450" y="577"/>
                  </a:lnTo>
                  <a:lnTo>
                    <a:pt x="452" y="571"/>
                  </a:lnTo>
                  <a:lnTo>
                    <a:pt x="455" y="566"/>
                  </a:lnTo>
                  <a:lnTo>
                    <a:pt x="457" y="560"/>
                  </a:lnTo>
                  <a:lnTo>
                    <a:pt x="460" y="554"/>
                  </a:lnTo>
                  <a:lnTo>
                    <a:pt x="462" y="548"/>
                  </a:lnTo>
                  <a:lnTo>
                    <a:pt x="465" y="541"/>
                  </a:lnTo>
                  <a:lnTo>
                    <a:pt x="467" y="536"/>
                  </a:lnTo>
                  <a:lnTo>
                    <a:pt x="470" y="530"/>
                  </a:lnTo>
                  <a:lnTo>
                    <a:pt x="473" y="524"/>
                  </a:lnTo>
                  <a:lnTo>
                    <a:pt x="475" y="518"/>
                  </a:lnTo>
                  <a:lnTo>
                    <a:pt x="478" y="513"/>
                  </a:lnTo>
                  <a:lnTo>
                    <a:pt x="481" y="507"/>
                  </a:lnTo>
                  <a:lnTo>
                    <a:pt x="484" y="501"/>
                  </a:lnTo>
                  <a:lnTo>
                    <a:pt x="484" y="501"/>
                  </a:lnTo>
                  <a:lnTo>
                    <a:pt x="486" y="496"/>
                  </a:lnTo>
                  <a:lnTo>
                    <a:pt x="490" y="490"/>
                  </a:lnTo>
                  <a:lnTo>
                    <a:pt x="493" y="484"/>
                  </a:lnTo>
                  <a:lnTo>
                    <a:pt x="496" y="478"/>
                  </a:lnTo>
                  <a:lnTo>
                    <a:pt x="498" y="473"/>
                  </a:lnTo>
                  <a:lnTo>
                    <a:pt x="501" y="467"/>
                  </a:lnTo>
                  <a:lnTo>
                    <a:pt x="504" y="461"/>
                  </a:lnTo>
                  <a:lnTo>
                    <a:pt x="507" y="456"/>
                  </a:lnTo>
                  <a:lnTo>
                    <a:pt x="510" y="450"/>
                  </a:lnTo>
                  <a:lnTo>
                    <a:pt x="513" y="444"/>
                  </a:lnTo>
                  <a:lnTo>
                    <a:pt x="515" y="440"/>
                  </a:lnTo>
                  <a:lnTo>
                    <a:pt x="518" y="434"/>
                  </a:lnTo>
                  <a:lnTo>
                    <a:pt x="521" y="428"/>
                  </a:lnTo>
                  <a:lnTo>
                    <a:pt x="524" y="423"/>
                  </a:lnTo>
                  <a:lnTo>
                    <a:pt x="527" y="417"/>
                  </a:lnTo>
                  <a:lnTo>
                    <a:pt x="531" y="411"/>
                  </a:lnTo>
                  <a:lnTo>
                    <a:pt x="534" y="407"/>
                  </a:lnTo>
                  <a:lnTo>
                    <a:pt x="537" y="401"/>
                  </a:lnTo>
                  <a:lnTo>
                    <a:pt x="540" y="396"/>
                  </a:lnTo>
                  <a:lnTo>
                    <a:pt x="543" y="390"/>
                  </a:lnTo>
                  <a:lnTo>
                    <a:pt x="546" y="386"/>
                  </a:lnTo>
                  <a:lnTo>
                    <a:pt x="549" y="380"/>
                  </a:lnTo>
                  <a:lnTo>
                    <a:pt x="552" y="374"/>
                  </a:lnTo>
                  <a:lnTo>
                    <a:pt x="555" y="370"/>
                  </a:lnTo>
                  <a:lnTo>
                    <a:pt x="558" y="364"/>
                  </a:lnTo>
                  <a:lnTo>
                    <a:pt x="561" y="359"/>
                  </a:lnTo>
                  <a:lnTo>
                    <a:pt x="564" y="354"/>
                  </a:lnTo>
                  <a:lnTo>
                    <a:pt x="567" y="349"/>
                  </a:lnTo>
                  <a:lnTo>
                    <a:pt x="570" y="344"/>
                  </a:lnTo>
                  <a:lnTo>
                    <a:pt x="573" y="339"/>
                  </a:lnTo>
                  <a:lnTo>
                    <a:pt x="577" y="334"/>
                  </a:lnTo>
                  <a:lnTo>
                    <a:pt x="580" y="329"/>
                  </a:lnTo>
                  <a:lnTo>
                    <a:pt x="583" y="324"/>
                  </a:lnTo>
                  <a:lnTo>
                    <a:pt x="586" y="319"/>
                  </a:lnTo>
                  <a:lnTo>
                    <a:pt x="589" y="314"/>
                  </a:lnTo>
                  <a:lnTo>
                    <a:pt x="592" y="310"/>
                  </a:lnTo>
                  <a:lnTo>
                    <a:pt x="595" y="304"/>
                  </a:lnTo>
                  <a:lnTo>
                    <a:pt x="598" y="300"/>
                  </a:lnTo>
                  <a:lnTo>
                    <a:pt x="601" y="296"/>
                  </a:lnTo>
                  <a:lnTo>
                    <a:pt x="603" y="291"/>
                  </a:lnTo>
                  <a:lnTo>
                    <a:pt x="606" y="286"/>
                  </a:lnTo>
                  <a:lnTo>
                    <a:pt x="609" y="281"/>
                  </a:lnTo>
                  <a:lnTo>
                    <a:pt x="612" y="277"/>
                  </a:lnTo>
                  <a:lnTo>
                    <a:pt x="615" y="273"/>
                  </a:lnTo>
                  <a:lnTo>
                    <a:pt x="619" y="269"/>
                  </a:lnTo>
                  <a:lnTo>
                    <a:pt x="622" y="264"/>
                  </a:lnTo>
                  <a:lnTo>
                    <a:pt x="625" y="260"/>
                  </a:lnTo>
                  <a:lnTo>
                    <a:pt x="627" y="256"/>
                  </a:lnTo>
                  <a:lnTo>
                    <a:pt x="630" y="251"/>
                  </a:lnTo>
                  <a:lnTo>
                    <a:pt x="633" y="247"/>
                  </a:lnTo>
                  <a:lnTo>
                    <a:pt x="636" y="243"/>
                  </a:lnTo>
                  <a:lnTo>
                    <a:pt x="639" y="239"/>
                  </a:lnTo>
                  <a:lnTo>
                    <a:pt x="641" y="234"/>
                  </a:lnTo>
                  <a:lnTo>
                    <a:pt x="644" y="230"/>
                  </a:lnTo>
                  <a:lnTo>
                    <a:pt x="647" y="226"/>
                  </a:lnTo>
                  <a:lnTo>
                    <a:pt x="649" y="223"/>
                  </a:lnTo>
                  <a:lnTo>
                    <a:pt x="652" y="219"/>
                  </a:lnTo>
                  <a:lnTo>
                    <a:pt x="655" y="214"/>
                  </a:lnTo>
                  <a:lnTo>
                    <a:pt x="657" y="212"/>
                  </a:lnTo>
                  <a:lnTo>
                    <a:pt x="660" y="207"/>
                  </a:lnTo>
                  <a:lnTo>
                    <a:pt x="663" y="203"/>
                  </a:lnTo>
                  <a:lnTo>
                    <a:pt x="666" y="200"/>
                  </a:lnTo>
                  <a:lnTo>
                    <a:pt x="668" y="196"/>
                  </a:lnTo>
                  <a:lnTo>
                    <a:pt x="671" y="193"/>
                  </a:lnTo>
                  <a:lnTo>
                    <a:pt x="673" y="190"/>
                  </a:lnTo>
                  <a:lnTo>
                    <a:pt x="675" y="186"/>
                  </a:lnTo>
                  <a:lnTo>
                    <a:pt x="678" y="183"/>
                  </a:lnTo>
                  <a:lnTo>
                    <a:pt x="680" y="180"/>
                  </a:lnTo>
                  <a:lnTo>
                    <a:pt x="682" y="176"/>
                  </a:lnTo>
                  <a:lnTo>
                    <a:pt x="685" y="173"/>
                  </a:lnTo>
                  <a:lnTo>
                    <a:pt x="687" y="170"/>
                  </a:lnTo>
                  <a:lnTo>
                    <a:pt x="689" y="167"/>
                  </a:lnTo>
                  <a:lnTo>
                    <a:pt x="691" y="164"/>
                  </a:lnTo>
                  <a:lnTo>
                    <a:pt x="693" y="162"/>
                  </a:lnTo>
                  <a:lnTo>
                    <a:pt x="695" y="159"/>
                  </a:lnTo>
                  <a:lnTo>
                    <a:pt x="697" y="156"/>
                  </a:lnTo>
                  <a:lnTo>
                    <a:pt x="699" y="153"/>
                  </a:lnTo>
                  <a:lnTo>
                    <a:pt x="701" y="150"/>
                  </a:lnTo>
                  <a:lnTo>
                    <a:pt x="703" y="147"/>
                  </a:lnTo>
                  <a:lnTo>
                    <a:pt x="706" y="144"/>
                  </a:lnTo>
                  <a:lnTo>
                    <a:pt x="708" y="143"/>
                  </a:lnTo>
                  <a:lnTo>
                    <a:pt x="710" y="140"/>
                  </a:lnTo>
                  <a:lnTo>
                    <a:pt x="711" y="137"/>
                  </a:lnTo>
                  <a:lnTo>
                    <a:pt x="713" y="136"/>
                  </a:lnTo>
                  <a:lnTo>
                    <a:pt x="715" y="133"/>
                  </a:lnTo>
                  <a:lnTo>
                    <a:pt x="716" y="132"/>
                  </a:lnTo>
                  <a:lnTo>
                    <a:pt x="718" y="129"/>
                  </a:lnTo>
                  <a:lnTo>
                    <a:pt x="719" y="127"/>
                  </a:lnTo>
                  <a:lnTo>
                    <a:pt x="721" y="126"/>
                  </a:lnTo>
                  <a:lnTo>
                    <a:pt x="722" y="123"/>
                  </a:lnTo>
                  <a:lnTo>
                    <a:pt x="723" y="122"/>
                  </a:lnTo>
                  <a:lnTo>
                    <a:pt x="725" y="120"/>
                  </a:lnTo>
                  <a:lnTo>
                    <a:pt x="726" y="119"/>
                  </a:lnTo>
                  <a:lnTo>
                    <a:pt x="727" y="117"/>
                  </a:lnTo>
                  <a:lnTo>
                    <a:pt x="727" y="117"/>
                  </a:lnTo>
                  <a:lnTo>
                    <a:pt x="725" y="114"/>
                  </a:lnTo>
                  <a:lnTo>
                    <a:pt x="722" y="113"/>
                  </a:lnTo>
                  <a:lnTo>
                    <a:pt x="719" y="112"/>
                  </a:lnTo>
                  <a:lnTo>
                    <a:pt x="717" y="109"/>
                  </a:lnTo>
                  <a:lnTo>
                    <a:pt x="714" y="107"/>
                  </a:lnTo>
                  <a:lnTo>
                    <a:pt x="711" y="106"/>
                  </a:lnTo>
                  <a:lnTo>
                    <a:pt x="708" y="103"/>
                  </a:lnTo>
                  <a:lnTo>
                    <a:pt x="704" y="102"/>
                  </a:lnTo>
                  <a:lnTo>
                    <a:pt x="701" y="99"/>
                  </a:lnTo>
                  <a:lnTo>
                    <a:pt x="698" y="97"/>
                  </a:lnTo>
                  <a:lnTo>
                    <a:pt x="695" y="96"/>
                  </a:lnTo>
                  <a:lnTo>
                    <a:pt x="692" y="93"/>
                  </a:lnTo>
                  <a:lnTo>
                    <a:pt x="688" y="92"/>
                  </a:lnTo>
                  <a:lnTo>
                    <a:pt x="685" y="89"/>
                  </a:lnTo>
                  <a:lnTo>
                    <a:pt x="682" y="86"/>
                  </a:lnTo>
                  <a:lnTo>
                    <a:pt x="678" y="84"/>
                  </a:lnTo>
                  <a:lnTo>
                    <a:pt x="674" y="82"/>
                  </a:lnTo>
                  <a:lnTo>
                    <a:pt x="671" y="80"/>
                  </a:lnTo>
                  <a:lnTo>
                    <a:pt x="667" y="77"/>
                  </a:lnTo>
                  <a:lnTo>
                    <a:pt x="663" y="76"/>
                  </a:lnTo>
                  <a:lnTo>
                    <a:pt x="658" y="73"/>
                  </a:lnTo>
                  <a:lnTo>
                    <a:pt x="654" y="70"/>
                  </a:lnTo>
                  <a:lnTo>
                    <a:pt x="650" y="69"/>
                  </a:lnTo>
                  <a:lnTo>
                    <a:pt x="646" y="66"/>
                  </a:lnTo>
                  <a:lnTo>
                    <a:pt x="642" y="63"/>
                  </a:lnTo>
                  <a:lnTo>
                    <a:pt x="638" y="62"/>
                  </a:lnTo>
                  <a:lnTo>
                    <a:pt x="633" y="59"/>
                  </a:lnTo>
                  <a:lnTo>
                    <a:pt x="629" y="56"/>
                  </a:lnTo>
                  <a:lnTo>
                    <a:pt x="624" y="54"/>
                  </a:lnTo>
                  <a:lnTo>
                    <a:pt x="620" y="52"/>
                  </a:lnTo>
                  <a:lnTo>
                    <a:pt x="614" y="49"/>
                  </a:lnTo>
                  <a:lnTo>
                    <a:pt x="609" y="47"/>
                  </a:lnTo>
                  <a:lnTo>
                    <a:pt x="604" y="44"/>
                  </a:lnTo>
                  <a:lnTo>
                    <a:pt x="604" y="44"/>
                  </a:lnTo>
                  <a:lnTo>
                    <a:pt x="598" y="42"/>
                  </a:lnTo>
                  <a:lnTo>
                    <a:pt x="591" y="37"/>
                  </a:lnTo>
                  <a:lnTo>
                    <a:pt x="585" y="34"/>
                  </a:lnTo>
                  <a:lnTo>
                    <a:pt x="579" y="32"/>
                  </a:lnTo>
                  <a:lnTo>
                    <a:pt x="572" y="29"/>
                  </a:lnTo>
                  <a:lnTo>
                    <a:pt x="565" y="27"/>
                  </a:lnTo>
                  <a:lnTo>
                    <a:pt x="559" y="25"/>
                  </a:lnTo>
                  <a:lnTo>
                    <a:pt x="553" y="22"/>
                  </a:lnTo>
                  <a:lnTo>
                    <a:pt x="547" y="20"/>
                  </a:lnTo>
                  <a:lnTo>
                    <a:pt x="541" y="19"/>
                  </a:lnTo>
                  <a:lnTo>
                    <a:pt x="536" y="16"/>
                  </a:lnTo>
                  <a:lnTo>
                    <a:pt x="529" y="15"/>
                  </a:lnTo>
                  <a:lnTo>
                    <a:pt x="523" y="13"/>
                  </a:lnTo>
                  <a:lnTo>
                    <a:pt x="518" y="12"/>
                  </a:lnTo>
                  <a:lnTo>
                    <a:pt x="512" y="10"/>
                  </a:lnTo>
                  <a:lnTo>
                    <a:pt x="507" y="9"/>
                  </a:lnTo>
                  <a:lnTo>
                    <a:pt x="501" y="7"/>
                  </a:lnTo>
                  <a:lnTo>
                    <a:pt x="496" y="6"/>
                  </a:lnTo>
                  <a:lnTo>
                    <a:pt x="491" y="6"/>
                  </a:lnTo>
                  <a:lnTo>
                    <a:pt x="485" y="5"/>
                  </a:lnTo>
                  <a:lnTo>
                    <a:pt x="479" y="3"/>
                  </a:lnTo>
                  <a:lnTo>
                    <a:pt x="475" y="3"/>
                  </a:lnTo>
                  <a:lnTo>
                    <a:pt x="470" y="2"/>
                  </a:lnTo>
                  <a:lnTo>
                    <a:pt x="465" y="2"/>
                  </a:lnTo>
                  <a:lnTo>
                    <a:pt x="460" y="2"/>
                  </a:lnTo>
                  <a:lnTo>
                    <a:pt x="455" y="0"/>
                  </a:lnTo>
                  <a:lnTo>
                    <a:pt x="451" y="0"/>
                  </a:lnTo>
                  <a:lnTo>
                    <a:pt x="446" y="0"/>
                  </a:lnTo>
                  <a:lnTo>
                    <a:pt x="441" y="0"/>
                  </a:lnTo>
                  <a:lnTo>
                    <a:pt x="437" y="0"/>
                  </a:lnTo>
                  <a:lnTo>
                    <a:pt x="432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09" y="2"/>
                  </a:lnTo>
                  <a:lnTo>
                    <a:pt x="406" y="2"/>
                  </a:lnTo>
                  <a:lnTo>
                    <a:pt x="402" y="2"/>
                  </a:lnTo>
                  <a:lnTo>
                    <a:pt x="398" y="2"/>
                  </a:lnTo>
                  <a:lnTo>
                    <a:pt x="395" y="3"/>
                  </a:lnTo>
                  <a:lnTo>
                    <a:pt x="391" y="3"/>
                  </a:lnTo>
                  <a:lnTo>
                    <a:pt x="388" y="3"/>
                  </a:lnTo>
                  <a:lnTo>
                    <a:pt x="385" y="5"/>
                  </a:lnTo>
                  <a:lnTo>
                    <a:pt x="383" y="5"/>
                  </a:lnTo>
                  <a:lnTo>
                    <a:pt x="380" y="5"/>
                  </a:lnTo>
                  <a:lnTo>
                    <a:pt x="377" y="6"/>
                  </a:lnTo>
                  <a:lnTo>
                    <a:pt x="375" y="6"/>
                  </a:lnTo>
                  <a:lnTo>
                    <a:pt x="372" y="6"/>
                  </a:lnTo>
                  <a:lnTo>
                    <a:pt x="370" y="7"/>
                  </a:lnTo>
                  <a:lnTo>
                    <a:pt x="368" y="7"/>
                  </a:lnTo>
                  <a:lnTo>
                    <a:pt x="366" y="9"/>
                  </a:lnTo>
                  <a:lnTo>
                    <a:pt x="364" y="9"/>
                  </a:lnTo>
                  <a:lnTo>
                    <a:pt x="362" y="9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57" y="12"/>
                  </a:lnTo>
                  <a:lnTo>
                    <a:pt x="354" y="12"/>
                  </a:lnTo>
                  <a:lnTo>
                    <a:pt x="353" y="12"/>
                  </a:lnTo>
                  <a:lnTo>
                    <a:pt x="352" y="12"/>
                  </a:lnTo>
                  <a:lnTo>
                    <a:pt x="351" y="13"/>
                  </a:lnTo>
                  <a:lnTo>
                    <a:pt x="350" y="13"/>
                  </a:lnTo>
                  <a:lnTo>
                    <a:pt x="349" y="13"/>
                  </a:lnTo>
                  <a:lnTo>
                    <a:pt x="348" y="13"/>
                  </a:lnTo>
                  <a:lnTo>
                    <a:pt x="348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46" y="15"/>
                  </a:lnTo>
                  <a:lnTo>
                    <a:pt x="346" y="16"/>
                  </a:lnTo>
                  <a:lnTo>
                    <a:pt x="346" y="16"/>
                  </a:lnTo>
                  <a:lnTo>
                    <a:pt x="345" y="16"/>
                  </a:lnTo>
                  <a:lnTo>
                    <a:pt x="345" y="17"/>
                  </a:lnTo>
                  <a:lnTo>
                    <a:pt x="344" y="19"/>
                  </a:lnTo>
                  <a:lnTo>
                    <a:pt x="343" y="19"/>
                  </a:lnTo>
                  <a:lnTo>
                    <a:pt x="342" y="20"/>
                  </a:lnTo>
                  <a:lnTo>
                    <a:pt x="341" y="22"/>
                  </a:lnTo>
                  <a:lnTo>
                    <a:pt x="340" y="23"/>
                  </a:lnTo>
                  <a:lnTo>
                    <a:pt x="339" y="25"/>
                  </a:lnTo>
                  <a:lnTo>
                    <a:pt x="338" y="26"/>
                  </a:lnTo>
                  <a:lnTo>
                    <a:pt x="336" y="29"/>
                  </a:lnTo>
                  <a:lnTo>
                    <a:pt x="335" y="30"/>
                  </a:lnTo>
                  <a:lnTo>
                    <a:pt x="334" y="32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9" y="39"/>
                  </a:lnTo>
                  <a:lnTo>
                    <a:pt x="327" y="42"/>
                  </a:lnTo>
                  <a:lnTo>
                    <a:pt x="325" y="43"/>
                  </a:lnTo>
                  <a:lnTo>
                    <a:pt x="323" y="46"/>
                  </a:lnTo>
                  <a:lnTo>
                    <a:pt x="321" y="49"/>
                  </a:lnTo>
                  <a:lnTo>
                    <a:pt x="319" y="52"/>
                  </a:lnTo>
                  <a:lnTo>
                    <a:pt x="317" y="54"/>
                  </a:lnTo>
                  <a:lnTo>
                    <a:pt x="315" y="57"/>
                  </a:lnTo>
                  <a:lnTo>
                    <a:pt x="313" y="60"/>
                  </a:lnTo>
                  <a:lnTo>
                    <a:pt x="310" y="63"/>
                  </a:lnTo>
                  <a:lnTo>
                    <a:pt x="307" y="67"/>
                  </a:lnTo>
                  <a:lnTo>
                    <a:pt x="305" y="70"/>
                  </a:lnTo>
                  <a:lnTo>
                    <a:pt x="303" y="74"/>
                  </a:lnTo>
                  <a:lnTo>
                    <a:pt x="300" y="77"/>
                  </a:lnTo>
                  <a:lnTo>
                    <a:pt x="298" y="82"/>
                  </a:lnTo>
                  <a:lnTo>
                    <a:pt x="295" y="84"/>
                  </a:lnTo>
                  <a:lnTo>
                    <a:pt x="292" y="89"/>
                  </a:lnTo>
                  <a:lnTo>
                    <a:pt x="290" y="92"/>
                  </a:lnTo>
                  <a:lnTo>
                    <a:pt x="287" y="96"/>
                  </a:lnTo>
                  <a:lnTo>
                    <a:pt x="284" y="100"/>
                  </a:lnTo>
                  <a:lnTo>
                    <a:pt x="282" y="104"/>
                  </a:lnTo>
                  <a:lnTo>
                    <a:pt x="279" y="109"/>
                  </a:lnTo>
                  <a:lnTo>
                    <a:pt x="276" y="113"/>
                  </a:lnTo>
                  <a:lnTo>
                    <a:pt x="273" y="117"/>
                  </a:lnTo>
                  <a:lnTo>
                    <a:pt x="270" y="122"/>
                  </a:lnTo>
                  <a:lnTo>
                    <a:pt x="266" y="126"/>
                  </a:lnTo>
                  <a:lnTo>
                    <a:pt x="263" y="130"/>
                  </a:lnTo>
                  <a:lnTo>
                    <a:pt x="260" y="136"/>
                  </a:lnTo>
                  <a:lnTo>
                    <a:pt x="257" y="140"/>
                  </a:lnTo>
                  <a:lnTo>
                    <a:pt x="254" y="144"/>
                  </a:lnTo>
                  <a:lnTo>
                    <a:pt x="251" y="150"/>
                  </a:lnTo>
                  <a:lnTo>
                    <a:pt x="248" y="154"/>
                  </a:lnTo>
                  <a:lnTo>
                    <a:pt x="245" y="160"/>
                  </a:lnTo>
                  <a:lnTo>
                    <a:pt x="241" y="164"/>
                  </a:lnTo>
                  <a:lnTo>
                    <a:pt x="238" y="170"/>
                  </a:lnTo>
                  <a:lnTo>
                    <a:pt x="235" y="174"/>
                  </a:lnTo>
                  <a:lnTo>
                    <a:pt x="232" y="180"/>
                  </a:lnTo>
                  <a:lnTo>
                    <a:pt x="229" y="186"/>
                  </a:lnTo>
                  <a:lnTo>
                    <a:pt x="224" y="190"/>
                  </a:lnTo>
                  <a:lnTo>
                    <a:pt x="221" y="196"/>
                  </a:lnTo>
                  <a:lnTo>
                    <a:pt x="218" y="202"/>
                  </a:lnTo>
                  <a:lnTo>
                    <a:pt x="215" y="207"/>
                  </a:lnTo>
                  <a:lnTo>
                    <a:pt x="211" y="213"/>
                  </a:lnTo>
                  <a:lnTo>
                    <a:pt x="208" y="219"/>
                  </a:lnTo>
                  <a:lnTo>
                    <a:pt x="205" y="223"/>
                  </a:lnTo>
                  <a:lnTo>
                    <a:pt x="201" y="229"/>
                  </a:lnTo>
                  <a:lnTo>
                    <a:pt x="198" y="234"/>
                  </a:lnTo>
                  <a:lnTo>
                    <a:pt x="195" y="240"/>
                  </a:lnTo>
                  <a:lnTo>
                    <a:pt x="192" y="247"/>
                  </a:lnTo>
                  <a:lnTo>
                    <a:pt x="188" y="253"/>
                  </a:lnTo>
                  <a:lnTo>
                    <a:pt x="185" y="259"/>
                  </a:lnTo>
                  <a:lnTo>
                    <a:pt x="182" y="264"/>
                  </a:lnTo>
                  <a:lnTo>
                    <a:pt x="177" y="270"/>
                  </a:lnTo>
                  <a:lnTo>
                    <a:pt x="174" y="276"/>
                  </a:lnTo>
                  <a:lnTo>
                    <a:pt x="171" y="283"/>
                  </a:lnTo>
                  <a:lnTo>
                    <a:pt x="168" y="289"/>
                  </a:lnTo>
                  <a:lnTo>
                    <a:pt x="165" y="294"/>
                  </a:lnTo>
                  <a:lnTo>
                    <a:pt x="161" y="300"/>
                  </a:lnTo>
                  <a:lnTo>
                    <a:pt x="158" y="307"/>
                  </a:lnTo>
                  <a:lnTo>
                    <a:pt x="155" y="313"/>
                  </a:lnTo>
                  <a:lnTo>
                    <a:pt x="152" y="319"/>
                  </a:lnTo>
                  <a:lnTo>
                    <a:pt x="149" y="326"/>
                  </a:lnTo>
                  <a:lnTo>
                    <a:pt x="146" y="331"/>
                  </a:lnTo>
                  <a:lnTo>
                    <a:pt x="143" y="337"/>
                  </a:lnTo>
                  <a:lnTo>
                    <a:pt x="140" y="344"/>
                  </a:lnTo>
                  <a:lnTo>
                    <a:pt x="136" y="350"/>
                  </a:lnTo>
                  <a:lnTo>
                    <a:pt x="133" y="357"/>
                  </a:lnTo>
                  <a:lnTo>
                    <a:pt x="130" y="363"/>
                  </a:lnTo>
                  <a:lnTo>
                    <a:pt x="127" y="370"/>
                  </a:lnTo>
                  <a:lnTo>
                    <a:pt x="124" y="376"/>
                  </a:lnTo>
                  <a:lnTo>
                    <a:pt x="121" y="383"/>
                  </a:lnTo>
                  <a:lnTo>
                    <a:pt x="118" y="389"/>
                  </a:lnTo>
                  <a:lnTo>
                    <a:pt x="118" y="389"/>
                  </a:lnTo>
                  <a:close/>
                </a:path>
              </a:pathLst>
            </a:custGeom>
            <a:solidFill>
              <a:srgbClr val="C2CDC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6" name="Freeform 156"/>
            <p:cNvSpPr>
              <a:spLocks/>
            </p:cNvSpPr>
            <p:nvPr/>
          </p:nvSpPr>
          <p:spPr bwMode="auto">
            <a:xfrm>
              <a:off x="1462" y="2209"/>
              <a:ext cx="125" cy="47"/>
            </a:xfrm>
            <a:custGeom>
              <a:avLst/>
              <a:gdLst/>
              <a:ahLst/>
              <a:cxnLst>
                <a:cxn ang="0">
                  <a:pos x="2" y="52"/>
                </a:cxn>
                <a:cxn ang="0">
                  <a:pos x="12" y="35"/>
                </a:cxn>
                <a:cxn ang="0">
                  <a:pos x="24" y="16"/>
                </a:cxn>
                <a:cxn ang="0">
                  <a:pos x="33" y="2"/>
                </a:cxn>
                <a:cxn ang="0">
                  <a:pos x="34" y="2"/>
                </a:cxn>
                <a:cxn ang="0">
                  <a:pos x="37" y="2"/>
                </a:cxn>
                <a:cxn ang="0">
                  <a:pos x="43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9" y="2"/>
                </a:cxn>
                <a:cxn ang="0">
                  <a:pos x="93" y="2"/>
                </a:cxn>
                <a:cxn ang="0">
                  <a:pos x="109" y="5"/>
                </a:cxn>
                <a:cxn ang="0">
                  <a:pos x="127" y="8"/>
                </a:cxn>
                <a:cxn ang="0">
                  <a:pos x="143" y="10"/>
                </a:cxn>
                <a:cxn ang="0">
                  <a:pos x="154" y="15"/>
                </a:cxn>
                <a:cxn ang="0">
                  <a:pos x="172" y="20"/>
                </a:cxn>
                <a:cxn ang="0">
                  <a:pos x="188" y="28"/>
                </a:cxn>
                <a:cxn ang="0">
                  <a:pos x="204" y="36"/>
                </a:cxn>
                <a:cxn ang="0">
                  <a:pos x="217" y="45"/>
                </a:cxn>
                <a:cxn ang="0">
                  <a:pos x="229" y="53"/>
                </a:cxn>
                <a:cxn ang="0">
                  <a:pos x="238" y="60"/>
                </a:cxn>
                <a:cxn ang="0">
                  <a:pos x="244" y="66"/>
                </a:cxn>
                <a:cxn ang="0">
                  <a:pos x="249" y="69"/>
                </a:cxn>
                <a:cxn ang="0">
                  <a:pos x="249" y="70"/>
                </a:cxn>
                <a:cxn ang="0">
                  <a:pos x="244" y="76"/>
                </a:cxn>
                <a:cxn ang="0">
                  <a:pos x="234" y="90"/>
                </a:cxn>
                <a:cxn ang="0">
                  <a:pos x="221" y="109"/>
                </a:cxn>
                <a:cxn ang="0">
                  <a:pos x="209" y="126"/>
                </a:cxn>
                <a:cxn ang="0">
                  <a:pos x="199" y="139"/>
                </a:cxn>
                <a:cxn ang="0">
                  <a:pos x="197" y="140"/>
                </a:cxn>
                <a:cxn ang="0">
                  <a:pos x="196" y="139"/>
                </a:cxn>
                <a:cxn ang="0">
                  <a:pos x="191" y="135"/>
                </a:cxn>
                <a:cxn ang="0">
                  <a:pos x="183" y="126"/>
                </a:cxn>
                <a:cxn ang="0">
                  <a:pos x="173" y="118"/>
                </a:cxn>
                <a:cxn ang="0">
                  <a:pos x="158" y="108"/>
                </a:cxn>
                <a:cxn ang="0">
                  <a:pos x="142" y="98"/>
                </a:cxn>
                <a:cxn ang="0">
                  <a:pos x="124" y="89"/>
                </a:cxn>
                <a:cxn ang="0">
                  <a:pos x="112" y="83"/>
                </a:cxn>
                <a:cxn ang="0">
                  <a:pos x="97" y="78"/>
                </a:cxn>
                <a:cxn ang="0">
                  <a:pos x="81" y="73"/>
                </a:cxn>
                <a:cxn ang="0">
                  <a:pos x="65" y="69"/>
                </a:cxn>
                <a:cxn ang="0">
                  <a:pos x="50" y="65"/>
                </a:cxn>
                <a:cxn ang="0">
                  <a:pos x="36" y="62"/>
                </a:cxn>
                <a:cxn ang="0">
                  <a:pos x="23" y="59"/>
                </a:cxn>
                <a:cxn ang="0">
                  <a:pos x="13" y="58"/>
                </a:cxn>
                <a:cxn ang="0">
                  <a:pos x="5" y="56"/>
                </a:cxn>
                <a:cxn ang="0">
                  <a:pos x="1" y="56"/>
                </a:cxn>
                <a:cxn ang="0">
                  <a:pos x="0" y="56"/>
                </a:cxn>
              </a:cxnLst>
              <a:rect l="0" t="0" r="r" b="b"/>
              <a:pathLst>
                <a:path w="249" h="140">
                  <a:moveTo>
                    <a:pt x="0" y="56"/>
                  </a:moveTo>
                  <a:lnTo>
                    <a:pt x="1" y="55"/>
                  </a:lnTo>
                  <a:lnTo>
                    <a:pt x="2" y="52"/>
                  </a:lnTo>
                  <a:lnTo>
                    <a:pt x="5" y="48"/>
                  </a:lnTo>
                  <a:lnTo>
                    <a:pt x="8" y="42"/>
                  </a:lnTo>
                  <a:lnTo>
                    <a:pt x="12" y="35"/>
                  </a:lnTo>
                  <a:lnTo>
                    <a:pt x="16" y="29"/>
                  </a:lnTo>
                  <a:lnTo>
                    <a:pt x="20" y="22"/>
                  </a:lnTo>
                  <a:lnTo>
                    <a:pt x="24" y="16"/>
                  </a:lnTo>
                  <a:lnTo>
                    <a:pt x="29" y="10"/>
                  </a:lnTo>
                  <a:lnTo>
                    <a:pt x="31" y="6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79" y="2"/>
                  </a:lnTo>
                  <a:lnTo>
                    <a:pt x="83" y="2"/>
                  </a:lnTo>
                  <a:lnTo>
                    <a:pt x="88" y="2"/>
                  </a:lnTo>
                  <a:lnTo>
                    <a:pt x="93" y="2"/>
                  </a:lnTo>
                  <a:lnTo>
                    <a:pt x="99" y="3"/>
                  </a:lnTo>
                  <a:lnTo>
                    <a:pt x="104" y="3"/>
                  </a:lnTo>
                  <a:lnTo>
                    <a:pt x="109" y="5"/>
                  </a:lnTo>
                  <a:lnTo>
                    <a:pt x="116" y="5"/>
                  </a:lnTo>
                  <a:lnTo>
                    <a:pt x="121" y="6"/>
                  </a:lnTo>
                  <a:lnTo>
                    <a:pt x="127" y="8"/>
                  </a:lnTo>
                  <a:lnTo>
                    <a:pt x="132" y="8"/>
                  </a:lnTo>
                  <a:lnTo>
                    <a:pt x="137" y="9"/>
                  </a:lnTo>
                  <a:lnTo>
                    <a:pt x="143" y="10"/>
                  </a:lnTo>
                  <a:lnTo>
                    <a:pt x="148" y="12"/>
                  </a:lnTo>
                  <a:lnTo>
                    <a:pt x="154" y="15"/>
                  </a:lnTo>
                  <a:lnTo>
                    <a:pt x="154" y="15"/>
                  </a:lnTo>
                  <a:lnTo>
                    <a:pt x="161" y="16"/>
                  </a:lnTo>
                  <a:lnTo>
                    <a:pt x="166" y="19"/>
                  </a:lnTo>
                  <a:lnTo>
                    <a:pt x="172" y="20"/>
                  </a:lnTo>
                  <a:lnTo>
                    <a:pt x="178" y="23"/>
                  </a:lnTo>
                  <a:lnTo>
                    <a:pt x="183" y="26"/>
                  </a:lnTo>
                  <a:lnTo>
                    <a:pt x="188" y="28"/>
                  </a:lnTo>
                  <a:lnTo>
                    <a:pt x="194" y="30"/>
                  </a:lnTo>
                  <a:lnTo>
                    <a:pt x="198" y="33"/>
                  </a:lnTo>
                  <a:lnTo>
                    <a:pt x="204" y="36"/>
                  </a:lnTo>
                  <a:lnTo>
                    <a:pt x="209" y="39"/>
                  </a:lnTo>
                  <a:lnTo>
                    <a:pt x="213" y="42"/>
                  </a:lnTo>
                  <a:lnTo>
                    <a:pt x="217" y="45"/>
                  </a:lnTo>
                  <a:lnTo>
                    <a:pt x="221" y="48"/>
                  </a:lnTo>
                  <a:lnTo>
                    <a:pt x="225" y="50"/>
                  </a:lnTo>
                  <a:lnTo>
                    <a:pt x="229" y="53"/>
                  </a:lnTo>
                  <a:lnTo>
                    <a:pt x="232" y="56"/>
                  </a:lnTo>
                  <a:lnTo>
                    <a:pt x="235" y="58"/>
                  </a:lnTo>
                  <a:lnTo>
                    <a:pt x="238" y="60"/>
                  </a:lnTo>
                  <a:lnTo>
                    <a:pt x="240" y="62"/>
                  </a:lnTo>
                  <a:lnTo>
                    <a:pt x="242" y="65"/>
                  </a:lnTo>
                  <a:lnTo>
                    <a:pt x="244" y="66"/>
                  </a:lnTo>
                  <a:lnTo>
                    <a:pt x="247" y="68"/>
                  </a:lnTo>
                  <a:lnTo>
                    <a:pt x="248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9" y="70"/>
                  </a:lnTo>
                  <a:lnTo>
                    <a:pt x="249" y="70"/>
                  </a:lnTo>
                  <a:lnTo>
                    <a:pt x="247" y="73"/>
                  </a:lnTo>
                  <a:lnTo>
                    <a:pt x="244" y="76"/>
                  </a:lnTo>
                  <a:lnTo>
                    <a:pt x="241" y="80"/>
                  </a:lnTo>
                  <a:lnTo>
                    <a:pt x="238" y="85"/>
                  </a:lnTo>
                  <a:lnTo>
                    <a:pt x="234" y="90"/>
                  </a:lnTo>
                  <a:lnTo>
                    <a:pt x="230" y="96"/>
                  </a:lnTo>
                  <a:lnTo>
                    <a:pt x="226" y="102"/>
                  </a:lnTo>
                  <a:lnTo>
                    <a:pt x="221" y="109"/>
                  </a:lnTo>
                  <a:lnTo>
                    <a:pt x="217" y="115"/>
                  </a:lnTo>
                  <a:lnTo>
                    <a:pt x="213" y="120"/>
                  </a:lnTo>
                  <a:lnTo>
                    <a:pt x="209" y="126"/>
                  </a:lnTo>
                  <a:lnTo>
                    <a:pt x="205" y="132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7" y="140"/>
                  </a:lnTo>
                  <a:lnTo>
                    <a:pt x="197" y="140"/>
                  </a:lnTo>
                  <a:lnTo>
                    <a:pt x="197" y="140"/>
                  </a:lnTo>
                  <a:lnTo>
                    <a:pt x="196" y="139"/>
                  </a:lnTo>
                  <a:lnTo>
                    <a:pt x="195" y="137"/>
                  </a:lnTo>
                  <a:lnTo>
                    <a:pt x="193" y="136"/>
                  </a:lnTo>
                  <a:lnTo>
                    <a:pt x="191" y="135"/>
                  </a:lnTo>
                  <a:lnTo>
                    <a:pt x="189" y="132"/>
                  </a:lnTo>
                  <a:lnTo>
                    <a:pt x="186" y="129"/>
                  </a:lnTo>
                  <a:lnTo>
                    <a:pt x="183" y="126"/>
                  </a:lnTo>
                  <a:lnTo>
                    <a:pt x="180" y="123"/>
                  </a:lnTo>
                  <a:lnTo>
                    <a:pt x="176" y="120"/>
                  </a:lnTo>
                  <a:lnTo>
                    <a:pt x="173" y="118"/>
                  </a:lnTo>
                  <a:lnTo>
                    <a:pt x="168" y="115"/>
                  </a:lnTo>
                  <a:lnTo>
                    <a:pt x="164" y="110"/>
                  </a:lnTo>
                  <a:lnTo>
                    <a:pt x="158" y="108"/>
                  </a:lnTo>
                  <a:lnTo>
                    <a:pt x="153" y="105"/>
                  </a:lnTo>
                  <a:lnTo>
                    <a:pt x="148" y="100"/>
                  </a:lnTo>
                  <a:lnTo>
                    <a:pt x="142" y="98"/>
                  </a:lnTo>
                  <a:lnTo>
                    <a:pt x="137" y="95"/>
                  </a:lnTo>
                  <a:lnTo>
                    <a:pt x="131" y="92"/>
                  </a:lnTo>
                  <a:lnTo>
                    <a:pt x="124" y="89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2" y="83"/>
                  </a:lnTo>
                  <a:lnTo>
                    <a:pt x="107" y="82"/>
                  </a:lnTo>
                  <a:lnTo>
                    <a:pt x="102" y="79"/>
                  </a:lnTo>
                  <a:lnTo>
                    <a:pt x="97" y="78"/>
                  </a:lnTo>
                  <a:lnTo>
                    <a:pt x="92" y="76"/>
                  </a:lnTo>
                  <a:lnTo>
                    <a:pt x="86" y="75"/>
                  </a:lnTo>
                  <a:lnTo>
                    <a:pt x="81" y="73"/>
                  </a:lnTo>
                  <a:lnTo>
                    <a:pt x="76" y="70"/>
                  </a:lnTo>
                  <a:lnTo>
                    <a:pt x="70" y="69"/>
                  </a:lnTo>
                  <a:lnTo>
                    <a:pt x="65" y="69"/>
                  </a:lnTo>
                  <a:lnTo>
                    <a:pt x="60" y="68"/>
                  </a:lnTo>
                  <a:lnTo>
                    <a:pt x="55" y="66"/>
                  </a:lnTo>
                  <a:lnTo>
                    <a:pt x="50" y="65"/>
                  </a:lnTo>
                  <a:lnTo>
                    <a:pt x="45" y="63"/>
                  </a:lnTo>
                  <a:lnTo>
                    <a:pt x="40" y="63"/>
                  </a:lnTo>
                  <a:lnTo>
                    <a:pt x="36" y="62"/>
                  </a:lnTo>
                  <a:lnTo>
                    <a:pt x="32" y="60"/>
                  </a:lnTo>
                  <a:lnTo>
                    <a:pt x="27" y="60"/>
                  </a:lnTo>
                  <a:lnTo>
                    <a:pt x="23" y="59"/>
                  </a:lnTo>
                  <a:lnTo>
                    <a:pt x="19" y="59"/>
                  </a:lnTo>
                  <a:lnTo>
                    <a:pt x="16" y="58"/>
                  </a:lnTo>
                  <a:lnTo>
                    <a:pt x="13" y="58"/>
                  </a:lnTo>
                  <a:lnTo>
                    <a:pt x="10" y="58"/>
                  </a:lnTo>
                  <a:lnTo>
                    <a:pt x="7" y="56"/>
                  </a:lnTo>
                  <a:lnTo>
                    <a:pt x="5" y="56"/>
                  </a:lnTo>
                  <a:lnTo>
                    <a:pt x="3" y="56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5364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7" name="Freeform 157"/>
            <p:cNvSpPr>
              <a:spLocks/>
            </p:cNvSpPr>
            <p:nvPr/>
          </p:nvSpPr>
          <p:spPr bwMode="auto">
            <a:xfrm>
              <a:off x="1411" y="2267"/>
              <a:ext cx="47" cy="45"/>
            </a:xfrm>
            <a:custGeom>
              <a:avLst/>
              <a:gdLst/>
              <a:ahLst/>
              <a:cxnLst>
                <a:cxn ang="0">
                  <a:pos x="36" y="129"/>
                </a:cxn>
                <a:cxn ang="0">
                  <a:pos x="40" y="119"/>
                </a:cxn>
                <a:cxn ang="0">
                  <a:pos x="42" y="114"/>
                </a:cxn>
                <a:cxn ang="0">
                  <a:pos x="48" y="104"/>
                </a:cxn>
                <a:cxn ang="0">
                  <a:pos x="53" y="94"/>
                </a:cxn>
                <a:cxn ang="0">
                  <a:pos x="57" y="86"/>
                </a:cxn>
                <a:cxn ang="0">
                  <a:pos x="62" y="76"/>
                </a:cxn>
                <a:cxn ang="0">
                  <a:pos x="67" y="66"/>
                </a:cxn>
                <a:cxn ang="0">
                  <a:pos x="72" y="57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6" y="29"/>
                </a:cxn>
                <a:cxn ang="0">
                  <a:pos x="92" y="20"/>
                </a:cxn>
                <a:cxn ang="0">
                  <a:pos x="95" y="14"/>
                </a:cxn>
                <a:cxn ang="0">
                  <a:pos x="85" y="12"/>
                </a:cxn>
                <a:cxn ang="0">
                  <a:pos x="76" y="7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58" y="10"/>
                </a:cxn>
                <a:cxn ang="0">
                  <a:pos x="53" y="19"/>
                </a:cxn>
                <a:cxn ang="0">
                  <a:pos x="48" y="27"/>
                </a:cxn>
                <a:cxn ang="0">
                  <a:pos x="42" y="36"/>
                </a:cxn>
                <a:cxn ang="0">
                  <a:pos x="37" y="46"/>
                </a:cxn>
                <a:cxn ang="0">
                  <a:pos x="32" y="54"/>
                </a:cxn>
                <a:cxn ang="0">
                  <a:pos x="27" y="63"/>
                </a:cxn>
                <a:cxn ang="0">
                  <a:pos x="22" y="73"/>
                </a:cxn>
                <a:cxn ang="0">
                  <a:pos x="18" y="82"/>
                </a:cxn>
                <a:cxn ang="0">
                  <a:pos x="13" y="92"/>
                </a:cxn>
                <a:cxn ang="0">
                  <a:pos x="8" y="100"/>
                </a:cxn>
                <a:cxn ang="0">
                  <a:pos x="3" y="110"/>
                </a:cxn>
                <a:cxn ang="0">
                  <a:pos x="0" y="114"/>
                </a:cxn>
                <a:cxn ang="0">
                  <a:pos x="9" y="119"/>
                </a:cxn>
                <a:cxn ang="0">
                  <a:pos x="17" y="124"/>
                </a:cxn>
                <a:cxn ang="0">
                  <a:pos x="25" y="129"/>
                </a:cxn>
                <a:cxn ang="0">
                  <a:pos x="33" y="134"/>
                </a:cxn>
              </a:cxnLst>
              <a:rect l="0" t="0" r="r" b="b"/>
              <a:pathLst>
                <a:path w="95" h="134">
                  <a:moveTo>
                    <a:pt x="33" y="134"/>
                  </a:moveTo>
                  <a:lnTo>
                    <a:pt x="36" y="129"/>
                  </a:lnTo>
                  <a:lnTo>
                    <a:pt x="38" y="124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14"/>
                  </a:lnTo>
                  <a:lnTo>
                    <a:pt x="46" y="109"/>
                  </a:lnTo>
                  <a:lnTo>
                    <a:pt x="48" y="104"/>
                  </a:lnTo>
                  <a:lnTo>
                    <a:pt x="50" y="100"/>
                  </a:lnTo>
                  <a:lnTo>
                    <a:pt x="53" y="94"/>
                  </a:lnTo>
                  <a:lnTo>
                    <a:pt x="55" y="90"/>
                  </a:lnTo>
                  <a:lnTo>
                    <a:pt x="57" y="86"/>
                  </a:lnTo>
                  <a:lnTo>
                    <a:pt x="60" y="80"/>
                  </a:lnTo>
                  <a:lnTo>
                    <a:pt x="62" y="76"/>
                  </a:lnTo>
                  <a:lnTo>
                    <a:pt x="64" y="72"/>
                  </a:lnTo>
                  <a:lnTo>
                    <a:pt x="67" y="66"/>
                  </a:lnTo>
                  <a:lnTo>
                    <a:pt x="69" y="62"/>
                  </a:lnTo>
                  <a:lnTo>
                    <a:pt x="72" y="57"/>
                  </a:lnTo>
                  <a:lnTo>
                    <a:pt x="74" y="53"/>
                  </a:lnTo>
                  <a:lnTo>
                    <a:pt x="76" y="47"/>
                  </a:lnTo>
                  <a:lnTo>
                    <a:pt x="79" y="43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6" y="29"/>
                  </a:lnTo>
                  <a:lnTo>
                    <a:pt x="90" y="24"/>
                  </a:lnTo>
                  <a:lnTo>
                    <a:pt x="92" y="20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0" y="13"/>
                  </a:lnTo>
                  <a:lnTo>
                    <a:pt x="85" y="12"/>
                  </a:lnTo>
                  <a:lnTo>
                    <a:pt x="80" y="9"/>
                  </a:lnTo>
                  <a:lnTo>
                    <a:pt x="76" y="7"/>
                  </a:lnTo>
                  <a:lnTo>
                    <a:pt x="72" y="4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1" y="6"/>
                  </a:lnTo>
                  <a:lnTo>
                    <a:pt x="58" y="10"/>
                  </a:lnTo>
                  <a:lnTo>
                    <a:pt x="56" y="14"/>
                  </a:lnTo>
                  <a:lnTo>
                    <a:pt x="53" y="19"/>
                  </a:lnTo>
                  <a:lnTo>
                    <a:pt x="51" y="23"/>
                  </a:lnTo>
                  <a:lnTo>
                    <a:pt x="48" y="27"/>
                  </a:lnTo>
                  <a:lnTo>
                    <a:pt x="46" y="32"/>
                  </a:lnTo>
                  <a:lnTo>
                    <a:pt x="42" y="36"/>
                  </a:lnTo>
                  <a:lnTo>
                    <a:pt x="40" y="42"/>
                  </a:lnTo>
                  <a:lnTo>
                    <a:pt x="37" y="46"/>
                  </a:lnTo>
                  <a:lnTo>
                    <a:pt x="35" y="50"/>
                  </a:lnTo>
                  <a:lnTo>
                    <a:pt x="32" y="54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5" y="69"/>
                  </a:lnTo>
                  <a:lnTo>
                    <a:pt x="22" y="73"/>
                  </a:lnTo>
                  <a:lnTo>
                    <a:pt x="20" y="77"/>
                  </a:lnTo>
                  <a:lnTo>
                    <a:pt x="18" y="82"/>
                  </a:lnTo>
                  <a:lnTo>
                    <a:pt x="15" y="86"/>
                  </a:lnTo>
                  <a:lnTo>
                    <a:pt x="13" y="92"/>
                  </a:lnTo>
                  <a:lnTo>
                    <a:pt x="10" y="96"/>
                  </a:lnTo>
                  <a:lnTo>
                    <a:pt x="8" y="100"/>
                  </a:lnTo>
                  <a:lnTo>
                    <a:pt x="6" y="106"/>
                  </a:lnTo>
                  <a:lnTo>
                    <a:pt x="3" y="11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5" y="117"/>
                  </a:lnTo>
                  <a:lnTo>
                    <a:pt x="9" y="119"/>
                  </a:lnTo>
                  <a:lnTo>
                    <a:pt x="13" y="122"/>
                  </a:lnTo>
                  <a:lnTo>
                    <a:pt x="17" y="124"/>
                  </a:lnTo>
                  <a:lnTo>
                    <a:pt x="21" y="127"/>
                  </a:lnTo>
                  <a:lnTo>
                    <a:pt x="25" y="129"/>
                  </a:lnTo>
                  <a:lnTo>
                    <a:pt x="29" y="132"/>
                  </a:lnTo>
                  <a:lnTo>
                    <a:pt x="33" y="134"/>
                  </a:lnTo>
                  <a:lnTo>
                    <a:pt x="33" y="134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8" name="Freeform 158"/>
            <p:cNvSpPr>
              <a:spLocks/>
            </p:cNvSpPr>
            <p:nvPr/>
          </p:nvSpPr>
          <p:spPr bwMode="auto">
            <a:xfrm>
              <a:off x="1374" y="2337"/>
              <a:ext cx="35" cy="3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8" y="5"/>
                </a:cxn>
                <a:cxn ang="0">
                  <a:pos x="26" y="11"/>
                </a:cxn>
                <a:cxn ang="0">
                  <a:pos x="24" y="15"/>
                </a:cxn>
                <a:cxn ang="0">
                  <a:pos x="22" y="21"/>
                </a:cxn>
                <a:cxn ang="0">
                  <a:pos x="20" y="27"/>
                </a:cxn>
                <a:cxn ang="0">
                  <a:pos x="18" y="31"/>
                </a:cxn>
                <a:cxn ang="0">
                  <a:pos x="16" y="37"/>
                </a:cxn>
                <a:cxn ang="0">
                  <a:pos x="14" y="42"/>
                </a:cxn>
                <a:cxn ang="0">
                  <a:pos x="12" y="48"/>
                </a:cxn>
                <a:cxn ang="0">
                  <a:pos x="10" y="52"/>
                </a:cxn>
                <a:cxn ang="0">
                  <a:pos x="9" y="58"/>
                </a:cxn>
                <a:cxn ang="0">
                  <a:pos x="7" y="64"/>
                </a:cxn>
                <a:cxn ang="0">
                  <a:pos x="5" y="70"/>
                </a:cxn>
                <a:cxn ang="0">
                  <a:pos x="4" y="74"/>
                </a:cxn>
                <a:cxn ang="0">
                  <a:pos x="2" y="8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4" y="87"/>
                </a:cxn>
                <a:cxn ang="0">
                  <a:pos x="8" y="90"/>
                </a:cxn>
                <a:cxn ang="0">
                  <a:pos x="12" y="91"/>
                </a:cxn>
                <a:cxn ang="0">
                  <a:pos x="16" y="94"/>
                </a:cxn>
                <a:cxn ang="0">
                  <a:pos x="20" y="95"/>
                </a:cxn>
                <a:cxn ang="0">
                  <a:pos x="24" y="98"/>
                </a:cxn>
                <a:cxn ang="0">
                  <a:pos x="28" y="101"/>
                </a:cxn>
                <a:cxn ang="0">
                  <a:pos x="33" y="102"/>
                </a:cxn>
                <a:cxn ang="0">
                  <a:pos x="37" y="105"/>
                </a:cxn>
                <a:cxn ang="0">
                  <a:pos x="37" y="105"/>
                </a:cxn>
                <a:cxn ang="0">
                  <a:pos x="39" y="100"/>
                </a:cxn>
                <a:cxn ang="0">
                  <a:pos x="41" y="95"/>
                </a:cxn>
                <a:cxn ang="0">
                  <a:pos x="42" y="90"/>
                </a:cxn>
                <a:cxn ang="0">
                  <a:pos x="44" y="84"/>
                </a:cxn>
                <a:cxn ang="0">
                  <a:pos x="46" y="80"/>
                </a:cxn>
                <a:cxn ang="0">
                  <a:pos x="47" y="74"/>
                </a:cxn>
                <a:cxn ang="0">
                  <a:pos x="49" y="68"/>
                </a:cxn>
                <a:cxn ang="0">
                  <a:pos x="51" y="64"/>
                </a:cxn>
                <a:cxn ang="0">
                  <a:pos x="53" y="58"/>
                </a:cxn>
                <a:cxn ang="0">
                  <a:pos x="54" y="52"/>
                </a:cxn>
                <a:cxn ang="0">
                  <a:pos x="56" y="47"/>
                </a:cxn>
                <a:cxn ang="0">
                  <a:pos x="58" y="42"/>
                </a:cxn>
                <a:cxn ang="0">
                  <a:pos x="60" y="37"/>
                </a:cxn>
                <a:cxn ang="0">
                  <a:pos x="62" y="31"/>
                </a:cxn>
                <a:cxn ang="0">
                  <a:pos x="64" y="25"/>
                </a:cxn>
                <a:cxn ang="0">
                  <a:pos x="66" y="21"/>
                </a:cxn>
                <a:cxn ang="0">
                  <a:pos x="68" y="15"/>
                </a:cxn>
                <a:cxn ang="0">
                  <a:pos x="68" y="15"/>
                </a:cxn>
                <a:cxn ang="0">
                  <a:pos x="64" y="14"/>
                </a:cxn>
                <a:cxn ang="0">
                  <a:pos x="60" y="11"/>
                </a:cxn>
                <a:cxn ang="0">
                  <a:pos x="55" y="10"/>
                </a:cxn>
                <a:cxn ang="0">
                  <a:pos x="51" y="8"/>
                </a:cxn>
                <a:cxn ang="0">
                  <a:pos x="47" y="7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68" h="105">
                  <a:moveTo>
                    <a:pt x="31" y="0"/>
                  </a:moveTo>
                  <a:lnTo>
                    <a:pt x="28" y="5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2" y="21"/>
                  </a:lnTo>
                  <a:lnTo>
                    <a:pt x="20" y="27"/>
                  </a:lnTo>
                  <a:lnTo>
                    <a:pt x="18" y="31"/>
                  </a:lnTo>
                  <a:lnTo>
                    <a:pt x="16" y="37"/>
                  </a:lnTo>
                  <a:lnTo>
                    <a:pt x="14" y="42"/>
                  </a:lnTo>
                  <a:lnTo>
                    <a:pt x="12" y="48"/>
                  </a:lnTo>
                  <a:lnTo>
                    <a:pt x="10" y="52"/>
                  </a:lnTo>
                  <a:lnTo>
                    <a:pt x="9" y="58"/>
                  </a:lnTo>
                  <a:lnTo>
                    <a:pt x="7" y="64"/>
                  </a:lnTo>
                  <a:lnTo>
                    <a:pt x="5" y="70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4" y="87"/>
                  </a:lnTo>
                  <a:lnTo>
                    <a:pt x="8" y="90"/>
                  </a:lnTo>
                  <a:lnTo>
                    <a:pt x="12" y="91"/>
                  </a:lnTo>
                  <a:lnTo>
                    <a:pt x="16" y="94"/>
                  </a:lnTo>
                  <a:lnTo>
                    <a:pt x="20" y="95"/>
                  </a:lnTo>
                  <a:lnTo>
                    <a:pt x="24" y="98"/>
                  </a:lnTo>
                  <a:lnTo>
                    <a:pt x="28" y="101"/>
                  </a:lnTo>
                  <a:lnTo>
                    <a:pt x="33" y="102"/>
                  </a:lnTo>
                  <a:lnTo>
                    <a:pt x="37" y="105"/>
                  </a:lnTo>
                  <a:lnTo>
                    <a:pt x="37" y="105"/>
                  </a:lnTo>
                  <a:lnTo>
                    <a:pt x="39" y="100"/>
                  </a:lnTo>
                  <a:lnTo>
                    <a:pt x="41" y="95"/>
                  </a:lnTo>
                  <a:lnTo>
                    <a:pt x="42" y="90"/>
                  </a:lnTo>
                  <a:lnTo>
                    <a:pt x="44" y="84"/>
                  </a:lnTo>
                  <a:lnTo>
                    <a:pt x="46" y="80"/>
                  </a:lnTo>
                  <a:lnTo>
                    <a:pt x="47" y="74"/>
                  </a:lnTo>
                  <a:lnTo>
                    <a:pt x="49" y="68"/>
                  </a:lnTo>
                  <a:lnTo>
                    <a:pt x="51" y="64"/>
                  </a:lnTo>
                  <a:lnTo>
                    <a:pt x="53" y="58"/>
                  </a:lnTo>
                  <a:lnTo>
                    <a:pt x="54" y="52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60" y="37"/>
                  </a:lnTo>
                  <a:lnTo>
                    <a:pt x="62" y="31"/>
                  </a:lnTo>
                  <a:lnTo>
                    <a:pt x="64" y="25"/>
                  </a:lnTo>
                  <a:lnTo>
                    <a:pt x="66" y="21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4" y="14"/>
                  </a:lnTo>
                  <a:lnTo>
                    <a:pt x="60" y="11"/>
                  </a:lnTo>
                  <a:lnTo>
                    <a:pt x="55" y="10"/>
                  </a:lnTo>
                  <a:lnTo>
                    <a:pt x="51" y="8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79" name="Freeform 159"/>
            <p:cNvSpPr>
              <a:spLocks/>
            </p:cNvSpPr>
            <p:nvPr/>
          </p:nvSpPr>
          <p:spPr bwMode="auto">
            <a:xfrm>
              <a:off x="1349" y="2397"/>
              <a:ext cx="30" cy="3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9" y="6"/>
                </a:cxn>
                <a:cxn ang="0">
                  <a:pos x="17" y="13"/>
                </a:cxn>
                <a:cxn ang="0">
                  <a:pos x="16" y="19"/>
                </a:cxn>
                <a:cxn ang="0">
                  <a:pos x="14" y="25"/>
                </a:cxn>
                <a:cxn ang="0">
                  <a:pos x="13" y="30"/>
                </a:cxn>
                <a:cxn ang="0">
                  <a:pos x="11" y="37"/>
                </a:cxn>
                <a:cxn ang="0">
                  <a:pos x="10" y="43"/>
                </a:cxn>
                <a:cxn ang="0">
                  <a:pos x="8" y="49"/>
                </a:cxn>
                <a:cxn ang="0">
                  <a:pos x="7" y="55"/>
                </a:cxn>
                <a:cxn ang="0">
                  <a:pos x="6" y="60"/>
                </a:cxn>
                <a:cxn ang="0">
                  <a:pos x="5" y="65"/>
                </a:cxn>
                <a:cxn ang="0">
                  <a:pos x="4" y="70"/>
                </a:cxn>
                <a:cxn ang="0">
                  <a:pos x="3" y="76"/>
                </a:cxn>
                <a:cxn ang="0">
                  <a:pos x="1" y="80"/>
                </a:cxn>
                <a:cxn ang="0">
                  <a:pos x="0" y="85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4" y="92"/>
                </a:cxn>
                <a:cxn ang="0">
                  <a:pos x="8" y="93"/>
                </a:cxn>
                <a:cxn ang="0">
                  <a:pos x="12" y="95"/>
                </a:cxn>
                <a:cxn ang="0">
                  <a:pos x="16" y="96"/>
                </a:cxn>
                <a:cxn ang="0">
                  <a:pos x="20" y="97"/>
                </a:cxn>
                <a:cxn ang="0">
                  <a:pos x="24" y="100"/>
                </a:cxn>
                <a:cxn ang="0">
                  <a:pos x="29" y="102"/>
                </a:cxn>
                <a:cxn ang="0">
                  <a:pos x="33" y="103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40" y="100"/>
                </a:cxn>
                <a:cxn ang="0">
                  <a:pos x="41" y="96"/>
                </a:cxn>
                <a:cxn ang="0">
                  <a:pos x="42" y="90"/>
                </a:cxn>
                <a:cxn ang="0">
                  <a:pos x="43" y="86"/>
                </a:cxn>
                <a:cxn ang="0">
                  <a:pos x="44" y="80"/>
                </a:cxn>
                <a:cxn ang="0">
                  <a:pos x="46" y="75"/>
                </a:cxn>
                <a:cxn ang="0">
                  <a:pos x="47" y="69"/>
                </a:cxn>
                <a:cxn ang="0">
                  <a:pos x="48" y="63"/>
                </a:cxn>
                <a:cxn ang="0">
                  <a:pos x="50" y="59"/>
                </a:cxn>
                <a:cxn ang="0">
                  <a:pos x="51" y="53"/>
                </a:cxn>
                <a:cxn ang="0">
                  <a:pos x="53" y="47"/>
                </a:cxn>
                <a:cxn ang="0">
                  <a:pos x="54" y="42"/>
                </a:cxn>
                <a:cxn ang="0">
                  <a:pos x="56" y="35"/>
                </a:cxn>
                <a:cxn ang="0">
                  <a:pos x="57" y="29"/>
                </a:cxn>
                <a:cxn ang="0">
                  <a:pos x="59" y="23"/>
                </a:cxn>
                <a:cxn ang="0">
                  <a:pos x="60" y="17"/>
                </a:cxn>
                <a:cxn ang="0">
                  <a:pos x="60" y="17"/>
                </a:cxn>
                <a:cxn ang="0">
                  <a:pos x="56" y="15"/>
                </a:cxn>
                <a:cxn ang="0">
                  <a:pos x="51" y="13"/>
                </a:cxn>
                <a:cxn ang="0">
                  <a:pos x="47" y="12"/>
                </a:cxn>
                <a:cxn ang="0">
                  <a:pos x="42" y="9"/>
                </a:cxn>
                <a:cxn ang="0">
                  <a:pos x="38" y="7"/>
                </a:cxn>
                <a:cxn ang="0">
                  <a:pos x="33" y="6"/>
                </a:cxn>
                <a:cxn ang="0">
                  <a:pos x="29" y="3"/>
                </a:cxn>
                <a:cxn ang="0">
                  <a:pos x="24" y="2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60" h="106">
                  <a:moveTo>
                    <a:pt x="20" y="0"/>
                  </a:moveTo>
                  <a:lnTo>
                    <a:pt x="19" y="6"/>
                  </a:lnTo>
                  <a:lnTo>
                    <a:pt x="17" y="13"/>
                  </a:lnTo>
                  <a:lnTo>
                    <a:pt x="16" y="19"/>
                  </a:lnTo>
                  <a:lnTo>
                    <a:pt x="14" y="25"/>
                  </a:lnTo>
                  <a:lnTo>
                    <a:pt x="13" y="30"/>
                  </a:lnTo>
                  <a:lnTo>
                    <a:pt x="11" y="37"/>
                  </a:lnTo>
                  <a:lnTo>
                    <a:pt x="10" y="43"/>
                  </a:lnTo>
                  <a:lnTo>
                    <a:pt x="8" y="49"/>
                  </a:lnTo>
                  <a:lnTo>
                    <a:pt x="7" y="55"/>
                  </a:lnTo>
                  <a:lnTo>
                    <a:pt x="6" y="60"/>
                  </a:lnTo>
                  <a:lnTo>
                    <a:pt x="5" y="65"/>
                  </a:lnTo>
                  <a:lnTo>
                    <a:pt x="4" y="70"/>
                  </a:lnTo>
                  <a:lnTo>
                    <a:pt x="3" y="76"/>
                  </a:lnTo>
                  <a:lnTo>
                    <a:pt x="1" y="80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8" y="93"/>
                  </a:lnTo>
                  <a:lnTo>
                    <a:pt x="12" y="95"/>
                  </a:lnTo>
                  <a:lnTo>
                    <a:pt x="16" y="96"/>
                  </a:lnTo>
                  <a:lnTo>
                    <a:pt x="20" y="97"/>
                  </a:lnTo>
                  <a:lnTo>
                    <a:pt x="24" y="100"/>
                  </a:lnTo>
                  <a:lnTo>
                    <a:pt x="29" y="102"/>
                  </a:lnTo>
                  <a:lnTo>
                    <a:pt x="33" y="103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0"/>
                  </a:lnTo>
                  <a:lnTo>
                    <a:pt x="41" y="96"/>
                  </a:lnTo>
                  <a:lnTo>
                    <a:pt x="42" y="90"/>
                  </a:lnTo>
                  <a:lnTo>
                    <a:pt x="43" y="86"/>
                  </a:lnTo>
                  <a:lnTo>
                    <a:pt x="44" y="80"/>
                  </a:lnTo>
                  <a:lnTo>
                    <a:pt x="46" y="75"/>
                  </a:lnTo>
                  <a:lnTo>
                    <a:pt x="47" y="69"/>
                  </a:lnTo>
                  <a:lnTo>
                    <a:pt x="48" y="63"/>
                  </a:lnTo>
                  <a:lnTo>
                    <a:pt x="50" y="59"/>
                  </a:lnTo>
                  <a:lnTo>
                    <a:pt x="51" y="53"/>
                  </a:lnTo>
                  <a:lnTo>
                    <a:pt x="53" y="47"/>
                  </a:lnTo>
                  <a:lnTo>
                    <a:pt x="54" y="42"/>
                  </a:lnTo>
                  <a:lnTo>
                    <a:pt x="56" y="35"/>
                  </a:lnTo>
                  <a:lnTo>
                    <a:pt x="57" y="29"/>
                  </a:lnTo>
                  <a:lnTo>
                    <a:pt x="59" y="23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56" y="15"/>
                  </a:lnTo>
                  <a:lnTo>
                    <a:pt x="51" y="13"/>
                  </a:lnTo>
                  <a:lnTo>
                    <a:pt x="47" y="12"/>
                  </a:lnTo>
                  <a:lnTo>
                    <a:pt x="42" y="9"/>
                  </a:lnTo>
                  <a:lnTo>
                    <a:pt x="38" y="7"/>
                  </a:lnTo>
                  <a:lnTo>
                    <a:pt x="33" y="6"/>
                  </a:lnTo>
                  <a:lnTo>
                    <a:pt x="29" y="3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0" name="Freeform 160"/>
            <p:cNvSpPr>
              <a:spLocks/>
            </p:cNvSpPr>
            <p:nvPr/>
          </p:nvSpPr>
          <p:spPr bwMode="auto">
            <a:xfrm>
              <a:off x="1444" y="2276"/>
              <a:ext cx="47" cy="45"/>
            </a:xfrm>
            <a:custGeom>
              <a:avLst/>
              <a:gdLst/>
              <a:ahLst/>
              <a:cxnLst>
                <a:cxn ang="0">
                  <a:pos x="35" y="129"/>
                </a:cxn>
                <a:cxn ang="0">
                  <a:pos x="40" y="119"/>
                </a:cxn>
                <a:cxn ang="0">
                  <a:pos x="42" y="115"/>
                </a:cxn>
                <a:cxn ang="0">
                  <a:pos x="47" y="105"/>
                </a:cxn>
                <a:cxn ang="0">
                  <a:pos x="52" y="95"/>
                </a:cxn>
                <a:cxn ang="0">
                  <a:pos x="56" y="86"/>
                </a:cxn>
                <a:cxn ang="0">
                  <a:pos x="61" y="76"/>
                </a:cxn>
                <a:cxn ang="0">
                  <a:pos x="67" y="66"/>
                </a:cxn>
                <a:cxn ang="0">
                  <a:pos x="71" y="57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6" y="29"/>
                </a:cxn>
                <a:cxn ang="0">
                  <a:pos x="91" y="20"/>
                </a:cxn>
                <a:cxn ang="0">
                  <a:pos x="94" y="15"/>
                </a:cxn>
                <a:cxn ang="0">
                  <a:pos x="85" y="12"/>
                </a:cxn>
                <a:cxn ang="0">
                  <a:pos x="76" y="7"/>
                </a:cxn>
                <a:cxn ang="0">
                  <a:pos x="67" y="3"/>
                </a:cxn>
                <a:cxn ang="0">
                  <a:pos x="62" y="0"/>
                </a:cxn>
                <a:cxn ang="0">
                  <a:pos x="57" y="10"/>
                </a:cxn>
                <a:cxn ang="0">
                  <a:pos x="52" y="19"/>
                </a:cxn>
                <a:cxn ang="0">
                  <a:pos x="47" y="27"/>
                </a:cxn>
                <a:cxn ang="0">
                  <a:pos x="42" y="36"/>
                </a:cxn>
                <a:cxn ang="0">
                  <a:pos x="37" y="46"/>
                </a:cxn>
                <a:cxn ang="0">
                  <a:pos x="32" y="55"/>
                </a:cxn>
                <a:cxn ang="0">
                  <a:pos x="27" y="63"/>
                </a:cxn>
                <a:cxn ang="0">
                  <a:pos x="22" y="73"/>
                </a:cxn>
                <a:cxn ang="0">
                  <a:pos x="16" y="82"/>
                </a:cxn>
                <a:cxn ang="0">
                  <a:pos x="12" y="92"/>
                </a:cxn>
                <a:cxn ang="0">
                  <a:pos x="7" y="100"/>
                </a:cxn>
                <a:cxn ang="0">
                  <a:pos x="2" y="110"/>
                </a:cxn>
                <a:cxn ang="0">
                  <a:pos x="0" y="115"/>
                </a:cxn>
                <a:cxn ang="0">
                  <a:pos x="8" y="119"/>
                </a:cxn>
                <a:cxn ang="0">
                  <a:pos x="16" y="124"/>
                </a:cxn>
                <a:cxn ang="0">
                  <a:pos x="25" y="129"/>
                </a:cxn>
                <a:cxn ang="0">
                  <a:pos x="33" y="134"/>
                </a:cxn>
              </a:cxnLst>
              <a:rect l="0" t="0" r="r" b="b"/>
              <a:pathLst>
                <a:path w="94" h="134">
                  <a:moveTo>
                    <a:pt x="33" y="134"/>
                  </a:moveTo>
                  <a:lnTo>
                    <a:pt x="35" y="129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15"/>
                  </a:lnTo>
                  <a:lnTo>
                    <a:pt x="45" y="109"/>
                  </a:lnTo>
                  <a:lnTo>
                    <a:pt x="47" y="105"/>
                  </a:lnTo>
                  <a:lnTo>
                    <a:pt x="49" y="100"/>
                  </a:lnTo>
                  <a:lnTo>
                    <a:pt x="52" y="95"/>
                  </a:lnTo>
                  <a:lnTo>
                    <a:pt x="54" y="90"/>
                  </a:lnTo>
                  <a:lnTo>
                    <a:pt x="56" y="86"/>
                  </a:lnTo>
                  <a:lnTo>
                    <a:pt x="59" y="80"/>
                  </a:lnTo>
                  <a:lnTo>
                    <a:pt x="61" y="76"/>
                  </a:lnTo>
                  <a:lnTo>
                    <a:pt x="63" y="72"/>
                  </a:lnTo>
                  <a:lnTo>
                    <a:pt x="67" y="66"/>
                  </a:lnTo>
                  <a:lnTo>
                    <a:pt x="69" y="62"/>
                  </a:lnTo>
                  <a:lnTo>
                    <a:pt x="71" y="57"/>
                  </a:lnTo>
                  <a:lnTo>
                    <a:pt x="74" y="53"/>
                  </a:lnTo>
                  <a:lnTo>
                    <a:pt x="76" y="47"/>
                  </a:lnTo>
                  <a:lnTo>
                    <a:pt x="79" y="43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6" y="29"/>
                  </a:lnTo>
                  <a:lnTo>
                    <a:pt x="89" y="25"/>
                  </a:lnTo>
                  <a:lnTo>
                    <a:pt x="91" y="20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89" y="13"/>
                  </a:lnTo>
                  <a:lnTo>
                    <a:pt x="85" y="12"/>
                  </a:lnTo>
                  <a:lnTo>
                    <a:pt x="80" y="9"/>
                  </a:lnTo>
                  <a:lnTo>
                    <a:pt x="76" y="7"/>
                  </a:lnTo>
                  <a:lnTo>
                    <a:pt x="71" y="5"/>
                  </a:lnTo>
                  <a:lnTo>
                    <a:pt x="67" y="3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5"/>
                  </a:lnTo>
                  <a:lnTo>
                    <a:pt x="57" y="10"/>
                  </a:lnTo>
                  <a:lnTo>
                    <a:pt x="54" y="15"/>
                  </a:lnTo>
                  <a:lnTo>
                    <a:pt x="52" y="19"/>
                  </a:lnTo>
                  <a:lnTo>
                    <a:pt x="49" y="23"/>
                  </a:lnTo>
                  <a:lnTo>
                    <a:pt x="47" y="27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9" y="40"/>
                  </a:lnTo>
                  <a:lnTo>
                    <a:pt x="37" y="46"/>
                  </a:lnTo>
                  <a:lnTo>
                    <a:pt x="34" y="50"/>
                  </a:lnTo>
                  <a:lnTo>
                    <a:pt x="32" y="55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5" y="67"/>
                  </a:lnTo>
                  <a:lnTo>
                    <a:pt x="22" y="73"/>
                  </a:lnTo>
                  <a:lnTo>
                    <a:pt x="19" y="77"/>
                  </a:lnTo>
                  <a:lnTo>
                    <a:pt x="16" y="82"/>
                  </a:lnTo>
                  <a:lnTo>
                    <a:pt x="14" y="86"/>
                  </a:lnTo>
                  <a:lnTo>
                    <a:pt x="12" y="92"/>
                  </a:lnTo>
                  <a:lnTo>
                    <a:pt x="9" y="96"/>
                  </a:lnTo>
                  <a:lnTo>
                    <a:pt x="7" y="100"/>
                  </a:lnTo>
                  <a:lnTo>
                    <a:pt x="5" y="106"/>
                  </a:lnTo>
                  <a:lnTo>
                    <a:pt x="2" y="11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4" y="117"/>
                  </a:lnTo>
                  <a:lnTo>
                    <a:pt x="8" y="119"/>
                  </a:lnTo>
                  <a:lnTo>
                    <a:pt x="12" y="122"/>
                  </a:lnTo>
                  <a:lnTo>
                    <a:pt x="16" y="124"/>
                  </a:lnTo>
                  <a:lnTo>
                    <a:pt x="20" y="127"/>
                  </a:lnTo>
                  <a:lnTo>
                    <a:pt x="25" y="129"/>
                  </a:lnTo>
                  <a:lnTo>
                    <a:pt x="29" y="132"/>
                  </a:lnTo>
                  <a:lnTo>
                    <a:pt x="33" y="134"/>
                  </a:lnTo>
                  <a:lnTo>
                    <a:pt x="33" y="134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1" name="Freeform 161"/>
            <p:cNvSpPr>
              <a:spLocks/>
            </p:cNvSpPr>
            <p:nvPr/>
          </p:nvSpPr>
          <p:spPr bwMode="auto">
            <a:xfrm>
              <a:off x="1407" y="2346"/>
              <a:ext cx="35" cy="3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9" y="5"/>
                </a:cxn>
                <a:cxn ang="0">
                  <a:pos x="27" y="10"/>
                </a:cxn>
                <a:cxn ang="0">
                  <a:pos x="25" y="15"/>
                </a:cxn>
                <a:cxn ang="0">
                  <a:pos x="23" y="21"/>
                </a:cxn>
                <a:cxn ang="0">
                  <a:pos x="21" y="27"/>
                </a:cxn>
                <a:cxn ang="0">
                  <a:pos x="19" y="31"/>
                </a:cxn>
                <a:cxn ang="0">
                  <a:pos x="17" y="37"/>
                </a:cxn>
                <a:cxn ang="0">
                  <a:pos x="15" y="43"/>
                </a:cxn>
                <a:cxn ang="0">
                  <a:pos x="13" y="48"/>
                </a:cxn>
                <a:cxn ang="0">
                  <a:pos x="11" y="53"/>
                </a:cxn>
                <a:cxn ang="0">
                  <a:pos x="9" y="58"/>
                </a:cxn>
                <a:cxn ang="0">
                  <a:pos x="7" y="64"/>
                </a:cxn>
                <a:cxn ang="0">
                  <a:pos x="5" y="70"/>
                </a:cxn>
                <a:cxn ang="0">
                  <a:pos x="3" y="74"/>
                </a:cxn>
                <a:cxn ang="0">
                  <a:pos x="2" y="80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4" y="87"/>
                </a:cxn>
                <a:cxn ang="0">
                  <a:pos x="9" y="90"/>
                </a:cxn>
                <a:cxn ang="0">
                  <a:pos x="13" y="91"/>
                </a:cxn>
                <a:cxn ang="0">
                  <a:pos x="17" y="94"/>
                </a:cxn>
                <a:cxn ang="0">
                  <a:pos x="21" y="95"/>
                </a:cxn>
                <a:cxn ang="0">
                  <a:pos x="25" y="98"/>
                </a:cxn>
                <a:cxn ang="0">
                  <a:pos x="29" y="101"/>
                </a:cxn>
                <a:cxn ang="0">
                  <a:pos x="34" y="102"/>
                </a:cxn>
                <a:cxn ang="0">
                  <a:pos x="38" y="105"/>
                </a:cxn>
                <a:cxn ang="0">
                  <a:pos x="38" y="105"/>
                </a:cxn>
                <a:cxn ang="0">
                  <a:pos x="40" y="100"/>
                </a:cxn>
                <a:cxn ang="0">
                  <a:pos x="41" y="95"/>
                </a:cxn>
                <a:cxn ang="0">
                  <a:pos x="43" y="90"/>
                </a:cxn>
                <a:cxn ang="0">
                  <a:pos x="45" y="84"/>
                </a:cxn>
                <a:cxn ang="0">
                  <a:pos x="46" y="80"/>
                </a:cxn>
                <a:cxn ang="0">
                  <a:pos x="48" y="74"/>
                </a:cxn>
                <a:cxn ang="0">
                  <a:pos x="50" y="68"/>
                </a:cxn>
                <a:cxn ang="0">
                  <a:pos x="53" y="64"/>
                </a:cxn>
                <a:cxn ang="0">
                  <a:pos x="54" y="58"/>
                </a:cxn>
                <a:cxn ang="0">
                  <a:pos x="56" y="53"/>
                </a:cxn>
                <a:cxn ang="0">
                  <a:pos x="58" y="47"/>
                </a:cxn>
                <a:cxn ang="0">
                  <a:pos x="60" y="43"/>
                </a:cxn>
                <a:cxn ang="0">
                  <a:pos x="62" y="37"/>
                </a:cxn>
                <a:cxn ang="0">
                  <a:pos x="64" y="31"/>
                </a:cxn>
                <a:cxn ang="0">
                  <a:pos x="66" y="25"/>
                </a:cxn>
                <a:cxn ang="0">
                  <a:pos x="68" y="21"/>
                </a:cxn>
                <a:cxn ang="0">
                  <a:pos x="70" y="15"/>
                </a:cxn>
                <a:cxn ang="0">
                  <a:pos x="70" y="15"/>
                </a:cxn>
                <a:cxn ang="0">
                  <a:pos x="65" y="14"/>
                </a:cxn>
                <a:cxn ang="0">
                  <a:pos x="61" y="11"/>
                </a:cxn>
                <a:cxn ang="0">
                  <a:pos x="57" y="10"/>
                </a:cxn>
                <a:cxn ang="0">
                  <a:pos x="52" y="8"/>
                </a:cxn>
                <a:cxn ang="0">
                  <a:pos x="47" y="7"/>
                </a:cxn>
                <a:cxn ang="0">
                  <a:pos x="43" y="4"/>
                </a:cxn>
                <a:cxn ang="0">
                  <a:pos x="39" y="3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70" h="105">
                  <a:moveTo>
                    <a:pt x="31" y="0"/>
                  </a:moveTo>
                  <a:lnTo>
                    <a:pt x="29" y="5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3" y="21"/>
                  </a:lnTo>
                  <a:lnTo>
                    <a:pt x="21" y="27"/>
                  </a:lnTo>
                  <a:lnTo>
                    <a:pt x="19" y="31"/>
                  </a:lnTo>
                  <a:lnTo>
                    <a:pt x="17" y="37"/>
                  </a:lnTo>
                  <a:lnTo>
                    <a:pt x="15" y="43"/>
                  </a:lnTo>
                  <a:lnTo>
                    <a:pt x="13" y="48"/>
                  </a:lnTo>
                  <a:lnTo>
                    <a:pt x="11" y="53"/>
                  </a:lnTo>
                  <a:lnTo>
                    <a:pt x="9" y="58"/>
                  </a:lnTo>
                  <a:lnTo>
                    <a:pt x="7" y="64"/>
                  </a:lnTo>
                  <a:lnTo>
                    <a:pt x="5" y="70"/>
                  </a:lnTo>
                  <a:lnTo>
                    <a:pt x="3" y="74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4" y="87"/>
                  </a:lnTo>
                  <a:lnTo>
                    <a:pt x="9" y="90"/>
                  </a:lnTo>
                  <a:lnTo>
                    <a:pt x="13" y="91"/>
                  </a:lnTo>
                  <a:lnTo>
                    <a:pt x="17" y="94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29" y="101"/>
                  </a:lnTo>
                  <a:lnTo>
                    <a:pt x="34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0" y="100"/>
                  </a:lnTo>
                  <a:lnTo>
                    <a:pt x="41" y="95"/>
                  </a:lnTo>
                  <a:lnTo>
                    <a:pt x="43" y="90"/>
                  </a:lnTo>
                  <a:lnTo>
                    <a:pt x="45" y="84"/>
                  </a:lnTo>
                  <a:lnTo>
                    <a:pt x="46" y="80"/>
                  </a:lnTo>
                  <a:lnTo>
                    <a:pt x="48" y="74"/>
                  </a:lnTo>
                  <a:lnTo>
                    <a:pt x="50" y="68"/>
                  </a:lnTo>
                  <a:lnTo>
                    <a:pt x="53" y="64"/>
                  </a:lnTo>
                  <a:lnTo>
                    <a:pt x="54" y="58"/>
                  </a:lnTo>
                  <a:lnTo>
                    <a:pt x="56" y="53"/>
                  </a:lnTo>
                  <a:lnTo>
                    <a:pt x="58" y="47"/>
                  </a:lnTo>
                  <a:lnTo>
                    <a:pt x="60" y="43"/>
                  </a:lnTo>
                  <a:lnTo>
                    <a:pt x="62" y="37"/>
                  </a:lnTo>
                  <a:lnTo>
                    <a:pt x="64" y="31"/>
                  </a:lnTo>
                  <a:lnTo>
                    <a:pt x="66" y="25"/>
                  </a:lnTo>
                  <a:lnTo>
                    <a:pt x="68" y="2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5" y="14"/>
                  </a:lnTo>
                  <a:lnTo>
                    <a:pt x="61" y="11"/>
                  </a:lnTo>
                  <a:lnTo>
                    <a:pt x="57" y="10"/>
                  </a:lnTo>
                  <a:lnTo>
                    <a:pt x="52" y="8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9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2" name="Freeform 162"/>
            <p:cNvSpPr>
              <a:spLocks/>
            </p:cNvSpPr>
            <p:nvPr/>
          </p:nvSpPr>
          <p:spPr bwMode="auto">
            <a:xfrm>
              <a:off x="1382" y="2406"/>
              <a:ext cx="30" cy="3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0" y="6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6" y="25"/>
                </a:cxn>
                <a:cxn ang="0">
                  <a:pos x="13" y="30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9"/>
                </a:cxn>
                <a:cxn ang="0">
                  <a:pos x="8" y="55"/>
                </a:cxn>
                <a:cxn ang="0">
                  <a:pos x="7" y="59"/>
                </a:cxn>
                <a:cxn ang="0">
                  <a:pos x="6" y="65"/>
                </a:cxn>
                <a:cxn ang="0">
                  <a:pos x="4" y="70"/>
                </a:cxn>
                <a:cxn ang="0">
                  <a:pos x="3" y="75"/>
                </a:cxn>
                <a:cxn ang="0">
                  <a:pos x="2" y="80"/>
                </a:cxn>
                <a:cxn ang="0">
                  <a:pos x="1" y="85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4" y="92"/>
                </a:cxn>
                <a:cxn ang="0">
                  <a:pos x="8" y="93"/>
                </a:cxn>
                <a:cxn ang="0">
                  <a:pos x="13" y="95"/>
                </a:cxn>
                <a:cxn ang="0">
                  <a:pos x="18" y="96"/>
                </a:cxn>
                <a:cxn ang="0">
                  <a:pos x="22" y="98"/>
                </a:cxn>
                <a:cxn ang="0">
                  <a:pos x="26" y="100"/>
                </a:cxn>
                <a:cxn ang="0">
                  <a:pos x="31" y="102"/>
                </a:cxn>
                <a:cxn ang="0">
                  <a:pos x="35" y="103"/>
                </a:cxn>
                <a:cxn ang="0">
                  <a:pos x="39" y="105"/>
                </a:cxn>
                <a:cxn ang="0">
                  <a:pos x="39" y="105"/>
                </a:cxn>
                <a:cxn ang="0">
                  <a:pos x="40" y="100"/>
                </a:cxn>
                <a:cxn ang="0">
                  <a:pos x="41" y="96"/>
                </a:cxn>
                <a:cxn ang="0">
                  <a:pos x="42" y="90"/>
                </a:cxn>
                <a:cxn ang="0">
                  <a:pos x="43" y="85"/>
                </a:cxn>
                <a:cxn ang="0">
                  <a:pos x="45" y="80"/>
                </a:cxn>
                <a:cxn ang="0">
                  <a:pos x="46" y="75"/>
                </a:cxn>
                <a:cxn ang="0">
                  <a:pos x="47" y="69"/>
                </a:cxn>
                <a:cxn ang="0">
                  <a:pos x="48" y="63"/>
                </a:cxn>
                <a:cxn ang="0">
                  <a:pos x="50" y="59"/>
                </a:cxn>
                <a:cxn ang="0">
                  <a:pos x="51" y="53"/>
                </a:cxn>
                <a:cxn ang="0">
                  <a:pos x="52" y="48"/>
                </a:cxn>
                <a:cxn ang="0">
                  <a:pos x="54" y="40"/>
                </a:cxn>
                <a:cxn ang="0">
                  <a:pos x="55" y="35"/>
                </a:cxn>
                <a:cxn ang="0">
                  <a:pos x="57" y="29"/>
                </a:cxn>
                <a:cxn ang="0">
                  <a:pos x="60" y="23"/>
                </a:cxn>
                <a:cxn ang="0">
                  <a:pos x="61" y="18"/>
                </a:cxn>
                <a:cxn ang="0">
                  <a:pos x="61" y="18"/>
                </a:cxn>
                <a:cxn ang="0">
                  <a:pos x="56" y="15"/>
                </a:cxn>
                <a:cxn ang="0">
                  <a:pos x="52" y="13"/>
                </a:cxn>
                <a:cxn ang="0">
                  <a:pos x="47" y="12"/>
                </a:cxn>
                <a:cxn ang="0">
                  <a:pos x="43" y="9"/>
                </a:cxn>
                <a:cxn ang="0">
                  <a:pos x="39" y="8"/>
                </a:cxn>
                <a:cxn ang="0">
                  <a:pos x="34" y="6"/>
                </a:cxn>
                <a:cxn ang="0">
                  <a:pos x="30" y="3"/>
                </a:cxn>
                <a:cxn ang="0">
                  <a:pos x="26" y="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61" h="105">
                  <a:moveTo>
                    <a:pt x="21" y="0"/>
                  </a:moveTo>
                  <a:lnTo>
                    <a:pt x="20" y="6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6" y="25"/>
                  </a:lnTo>
                  <a:lnTo>
                    <a:pt x="13" y="30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9"/>
                  </a:lnTo>
                  <a:lnTo>
                    <a:pt x="8" y="55"/>
                  </a:lnTo>
                  <a:lnTo>
                    <a:pt x="7" y="59"/>
                  </a:lnTo>
                  <a:lnTo>
                    <a:pt x="6" y="65"/>
                  </a:lnTo>
                  <a:lnTo>
                    <a:pt x="4" y="70"/>
                  </a:lnTo>
                  <a:lnTo>
                    <a:pt x="3" y="75"/>
                  </a:lnTo>
                  <a:lnTo>
                    <a:pt x="2" y="80"/>
                  </a:lnTo>
                  <a:lnTo>
                    <a:pt x="1" y="8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8" y="93"/>
                  </a:lnTo>
                  <a:lnTo>
                    <a:pt x="13" y="95"/>
                  </a:lnTo>
                  <a:lnTo>
                    <a:pt x="18" y="96"/>
                  </a:lnTo>
                  <a:lnTo>
                    <a:pt x="22" y="98"/>
                  </a:lnTo>
                  <a:lnTo>
                    <a:pt x="26" y="100"/>
                  </a:lnTo>
                  <a:lnTo>
                    <a:pt x="31" y="102"/>
                  </a:lnTo>
                  <a:lnTo>
                    <a:pt x="35" y="103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0" y="100"/>
                  </a:lnTo>
                  <a:lnTo>
                    <a:pt x="41" y="96"/>
                  </a:lnTo>
                  <a:lnTo>
                    <a:pt x="42" y="90"/>
                  </a:lnTo>
                  <a:lnTo>
                    <a:pt x="43" y="85"/>
                  </a:lnTo>
                  <a:lnTo>
                    <a:pt x="45" y="80"/>
                  </a:lnTo>
                  <a:lnTo>
                    <a:pt x="46" y="75"/>
                  </a:lnTo>
                  <a:lnTo>
                    <a:pt x="47" y="69"/>
                  </a:lnTo>
                  <a:lnTo>
                    <a:pt x="48" y="63"/>
                  </a:lnTo>
                  <a:lnTo>
                    <a:pt x="50" y="59"/>
                  </a:lnTo>
                  <a:lnTo>
                    <a:pt x="51" y="53"/>
                  </a:lnTo>
                  <a:lnTo>
                    <a:pt x="52" y="48"/>
                  </a:lnTo>
                  <a:lnTo>
                    <a:pt x="54" y="40"/>
                  </a:lnTo>
                  <a:lnTo>
                    <a:pt x="55" y="35"/>
                  </a:lnTo>
                  <a:lnTo>
                    <a:pt x="57" y="29"/>
                  </a:lnTo>
                  <a:lnTo>
                    <a:pt x="60" y="23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6" y="15"/>
                  </a:lnTo>
                  <a:lnTo>
                    <a:pt x="52" y="13"/>
                  </a:lnTo>
                  <a:lnTo>
                    <a:pt x="47" y="12"/>
                  </a:lnTo>
                  <a:lnTo>
                    <a:pt x="43" y="9"/>
                  </a:lnTo>
                  <a:lnTo>
                    <a:pt x="39" y="8"/>
                  </a:lnTo>
                  <a:lnTo>
                    <a:pt x="34" y="6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3" name="Freeform 163"/>
            <p:cNvSpPr>
              <a:spLocks/>
            </p:cNvSpPr>
            <p:nvPr/>
          </p:nvSpPr>
          <p:spPr bwMode="auto">
            <a:xfrm>
              <a:off x="1483" y="2287"/>
              <a:ext cx="47" cy="45"/>
            </a:xfrm>
            <a:custGeom>
              <a:avLst/>
              <a:gdLst/>
              <a:ahLst/>
              <a:cxnLst>
                <a:cxn ang="0">
                  <a:pos x="35" y="129"/>
                </a:cxn>
                <a:cxn ang="0">
                  <a:pos x="40" y="119"/>
                </a:cxn>
                <a:cxn ang="0">
                  <a:pos x="42" y="114"/>
                </a:cxn>
                <a:cxn ang="0">
                  <a:pos x="47" y="104"/>
                </a:cxn>
                <a:cxn ang="0">
                  <a:pos x="51" y="94"/>
                </a:cxn>
                <a:cxn ang="0">
                  <a:pos x="56" y="86"/>
                </a:cxn>
                <a:cxn ang="0">
                  <a:pos x="61" y="76"/>
                </a:cxn>
                <a:cxn ang="0">
                  <a:pos x="65" y="66"/>
                </a:cxn>
                <a:cxn ang="0">
                  <a:pos x="70" y="57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6" y="29"/>
                </a:cxn>
                <a:cxn ang="0">
                  <a:pos x="91" y="20"/>
                </a:cxn>
                <a:cxn ang="0">
                  <a:pos x="94" y="14"/>
                </a:cxn>
                <a:cxn ang="0">
                  <a:pos x="84" y="12"/>
                </a:cxn>
                <a:cxn ang="0">
                  <a:pos x="76" y="7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7" y="10"/>
                </a:cxn>
                <a:cxn ang="0">
                  <a:pos x="52" y="19"/>
                </a:cxn>
                <a:cxn ang="0">
                  <a:pos x="47" y="27"/>
                </a:cxn>
                <a:cxn ang="0">
                  <a:pos x="42" y="36"/>
                </a:cxn>
                <a:cxn ang="0">
                  <a:pos x="37" y="46"/>
                </a:cxn>
                <a:cxn ang="0">
                  <a:pos x="32" y="54"/>
                </a:cxn>
                <a:cxn ang="0">
                  <a:pos x="26" y="63"/>
                </a:cxn>
                <a:cxn ang="0">
                  <a:pos x="21" y="73"/>
                </a:cxn>
                <a:cxn ang="0">
                  <a:pos x="16" y="82"/>
                </a:cxn>
                <a:cxn ang="0">
                  <a:pos x="11" y="91"/>
                </a:cxn>
                <a:cxn ang="0">
                  <a:pos x="7" y="100"/>
                </a:cxn>
                <a:cxn ang="0">
                  <a:pos x="2" y="110"/>
                </a:cxn>
                <a:cxn ang="0">
                  <a:pos x="0" y="114"/>
                </a:cxn>
                <a:cxn ang="0">
                  <a:pos x="8" y="119"/>
                </a:cxn>
                <a:cxn ang="0">
                  <a:pos x="15" y="124"/>
                </a:cxn>
                <a:cxn ang="0">
                  <a:pos x="24" y="129"/>
                </a:cxn>
                <a:cxn ang="0">
                  <a:pos x="33" y="134"/>
                </a:cxn>
              </a:cxnLst>
              <a:rect l="0" t="0" r="r" b="b"/>
              <a:pathLst>
                <a:path w="94" h="134">
                  <a:moveTo>
                    <a:pt x="33" y="134"/>
                  </a:moveTo>
                  <a:lnTo>
                    <a:pt x="35" y="129"/>
                  </a:lnTo>
                  <a:lnTo>
                    <a:pt x="37" y="124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14"/>
                  </a:lnTo>
                  <a:lnTo>
                    <a:pt x="44" y="109"/>
                  </a:lnTo>
                  <a:lnTo>
                    <a:pt x="47" y="104"/>
                  </a:lnTo>
                  <a:lnTo>
                    <a:pt x="49" y="100"/>
                  </a:lnTo>
                  <a:lnTo>
                    <a:pt x="51" y="94"/>
                  </a:lnTo>
                  <a:lnTo>
                    <a:pt x="54" y="90"/>
                  </a:lnTo>
                  <a:lnTo>
                    <a:pt x="56" y="86"/>
                  </a:lnTo>
                  <a:lnTo>
                    <a:pt x="58" y="80"/>
                  </a:lnTo>
                  <a:lnTo>
                    <a:pt x="61" y="76"/>
                  </a:lnTo>
                  <a:lnTo>
                    <a:pt x="63" y="72"/>
                  </a:lnTo>
                  <a:lnTo>
                    <a:pt x="65" y="66"/>
                  </a:lnTo>
                  <a:lnTo>
                    <a:pt x="68" y="62"/>
                  </a:lnTo>
                  <a:lnTo>
                    <a:pt x="70" y="57"/>
                  </a:lnTo>
                  <a:lnTo>
                    <a:pt x="74" y="52"/>
                  </a:lnTo>
                  <a:lnTo>
                    <a:pt x="76" y="47"/>
                  </a:lnTo>
                  <a:lnTo>
                    <a:pt x="79" y="43"/>
                  </a:lnTo>
                  <a:lnTo>
                    <a:pt x="81" y="39"/>
                  </a:lnTo>
                  <a:lnTo>
                    <a:pt x="83" y="33"/>
                  </a:lnTo>
                  <a:lnTo>
                    <a:pt x="86" y="29"/>
                  </a:lnTo>
                  <a:lnTo>
                    <a:pt x="89" y="24"/>
                  </a:lnTo>
                  <a:lnTo>
                    <a:pt x="91" y="20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89" y="13"/>
                  </a:lnTo>
                  <a:lnTo>
                    <a:pt x="84" y="12"/>
                  </a:lnTo>
                  <a:lnTo>
                    <a:pt x="80" y="9"/>
                  </a:lnTo>
                  <a:lnTo>
                    <a:pt x="76" y="7"/>
                  </a:lnTo>
                  <a:lnTo>
                    <a:pt x="70" y="4"/>
                  </a:lnTo>
                  <a:lnTo>
                    <a:pt x="66" y="3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4"/>
                  </a:lnTo>
                  <a:lnTo>
                    <a:pt x="57" y="10"/>
                  </a:lnTo>
                  <a:lnTo>
                    <a:pt x="54" y="14"/>
                  </a:lnTo>
                  <a:lnTo>
                    <a:pt x="52" y="19"/>
                  </a:lnTo>
                  <a:lnTo>
                    <a:pt x="49" y="23"/>
                  </a:lnTo>
                  <a:lnTo>
                    <a:pt x="47" y="27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9" y="40"/>
                  </a:lnTo>
                  <a:lnTo>
                    <a:pt x="37" y="46"/>
                  </a:lnTo>
                  <a:lnTo>
                    <a:pt x="34" y="50"/>
                  </a:lnTo>
                  <a:lnTo>
                    <a:pt x="32" y="54"/>
                  </a:lnTo>
                  <a:lnTo>
                    <a:pt x="28" y="59"/>
                  </a:lnTo>
                  <a:lnTo>
                    <a:pt x="26" y="63"/>
                  </a:lnTo>
                  <a:lnTo>
                    <a:pt x="23" y="67"/>
                  </a:lnTo>
                  <a:lnTo>
                    <a:pt x="21" y="73"/>
                  </a:lnTo>
                  <a:lnTo>
                    <a:pt x="19" y="77"/>
                  </a:lnTo>
                  <a:lnTo>
                    <a:pt x="16" y="82"/>
                  </a:lnTo>
                  <a:lnTo>
                    <a:pt x="14" y="86"/>
                  </a:lnTo>
                  <a:lnTo>
                    <a:pt x="11" y="91"/>
                  </a:lnTo>
                  <a:lnTo>
                    <a:pt x="9" y="96"/>
                  </a:lnTo>
                  <a:lnTo>
                    <a:pt x="7" y="100"/>
                  </a:lnTo>
                  <a:lnTo>
                    <a:pt x="4" y="104"/>
                  </a:lnTo>
                  <a:lnTo>
                    <a:pt x="2" y="110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4" y="117"/>
                  </a:lnTo>
                  <a:lnTo>
                    <a:pt x="8" y="119"/>
                  </a:lnTo>
                  <a:lnTo>
                    <a:pt x="11" y="121"/>
                  </a:lnTo>
                  <a:lnTo>
                    <a:pt x="15" y="124"/>
                  </a:lnTo>
                  <a:lnTo>
                    <a:pt x="19" y="127"/>
                  </a:lnTo>
                  <a:lnTo>
                    <a:pt x="24" y="129"/>
                  </a:lnTo>
                  <a:lnTo>
                    <a:pt x="28" y="131"/>
                  </a:lnTo>
                  <a:lnTo>
                    <a:pt x="33" y="134"/>
                  </a:lnTo>
                  <a:lnTo>
                    <a:pt x="33" y="134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4" name="Freeform 164"/>
            <p:cNvSpPr>
              <a:spLocks/>
            </p:cNvSpPr>
            <p:nvPr/>
          </p:nvSpPr>
          <p:spPr bwMode="auto">
            <a:xfrm>
              <a:off x="1447" y="2357"/>
              <a:ext cx="34" cy="3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9" y="5"/>
                </a:cxn>
                <a:cxn ang="0">
                  <a:pos x="27" y="10"/>
                </a:cxn>
                <a:cxn ang="0">
                  <a:pos x="25" y="15"/>
                </a:cxn>
                <a:cxn ang="0">
                  <a:pos x="23" y="21"/>
                </a:cxn>
                <a:cxn ang="0">
                  <a:pos x="21" y="27"/>
                </a:cxn>
                <a:cxn ang="0">
                  <a:pos x="19" y="31"/>
                </a:cxn>
                <a:cxn ang="0">
                  <a:pos x="17" y="37"/>
                </a:cxn>
                <a:cxn ang="0">
                  <a:pos x="14" y="42"/>
                </a:cxn>
                <a:cxn ang="0">
                  <a:pos x="12" y="48"/>
                </a:cxn>
                <a:cxn ang="0">
                  <a:pos x="10" y="52"/>
                </a:cxn>
                <a:cxn ang="0">
                  <a:pos x="8" y="58"/>
                </a:cxn>
                <a:cxn ang="0">
                  <a:pos x="7" y="64"/>
                </a:cxn>
                <a:cxn ang="0">
                  <a:pos x="5" y="69"/>
                </a:cxn>
                <a:cxn ang="0">
                  <a:pos x="3" y="74"/>
                </a:cxn>
                <a:cxn ang="0">
                  <a:pos x="2" y="79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4" y="87"/>
                </a:cxn>
                <a:cxn ang="0">
                  <a:pos x="8" y="89"/>
                </a:cxn>
                <a:cxn ang="0">
                  <a:pos x="11" y="91"/>
                </a:cxn>
                <a:cxn ang="0">
                  <a:pos x="15" y="94"/>
                </a:cxn>
                <a:cxn ang="0">
                  <a:pos x="20" y="95"/>
                </a:cxn>
                <a:cxn ang="0">
                  <a:pos x="25" y="98"/>
                </a:cxn>
                <a:cxn ang="0">
                  <a:pos x="29" y="99"/>
                </a:cxn>
                <a:cxn ang="0">
                  <a:pos x="33" y="102"/>
                </a:cxn>
                <a:cxn ang="0">
                  <a:pos x="38" y="105"/>
                </a:cxn>
                <a:cxn ang="0">
                  <a:pos x="38" y="105"/>
                </a:cxn>
                <a:cxn ang="0">
                  <a:pos x="40" y="99"/>
                </a:cxn>
                <a:cxn ang="0">
                  <a:pos x="41" y="95"/>
                </a:cxn>
                <a:cxn ang="0">
                  <a:pos x="43" y="89"/>
                </a:cxn>
                <a:cxn ang="0">
                  <a:pos x="44" y="84"/>
                </a:cxn>
                <a:cxn ang="0">
                  <a:pos x="46" y="79"/>
                </a:cxn>
                <a:cxn ang="0">
                  <a:pos x="48" y="74"/>
                </a:cxn>
                <a:cxn ang="0">
                  <a:pos x="50" y="68"/>
                </a:cxn>
                <a:cxn ang="0">
                  <a:pos x="51" y="64"/>
                </a:cxn>
                <a:cxn ang="0">
                  <a:pos x="53" y="58"/>
                </a:cxn>
                <a:cxn ang="0">
                  <a:pos x="55" y="52"/>
                </a:cxn>
                <a:cxn ang="0">
                  <a:pos x="57" y="47"/>
                </a:cxn>
                <a:cxn ang="0">
                  <a:pos x="59" y="42"/>
                </a:cxn>
                <a:cxn ang="0">
                  <a:pos x="62" y="37"/>
                </a:cxn>
                <a:cxn ang="0">
                  <a:pos x="64" y="31"/>
                </a:cxn>
                <a:cxn ang="0">
                  <a:pos x="66" y="25"/>
                </a:cxn>
                <a:cxn ang="0">
                  <a:pos x="68" y="21"/>
                </a:cxn>
                <a:cxn ang="0">
                  <a:pos x="70" y="15"/>
                </a:cxn>
                <a:cxn ang="0">
                  <a:pos x="70" y="15"/>
                </a:cxn>
                <a:cxn ang="0">
                  <a:pos x="65" y="14"/>
                </a:cxn>
                <a:cxn ang="0">
                  <a:pos x="61" y="11"/>
                </a:cxn>
                <a:cxn ang="0">
                  <a:pos x="55" y="10"/>
                </a:cxn>
                <a:cxn ang="0">
                  <a:pos x="51" y="8"/>
                </a:cxn>
                <a:cxn ang="0">
                  <a:pos x="47" y="5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70" h="105">
                  <a:moveTo>
                    <a:pt x="31" y="0"/>
                  </a:moveTo>
                  <a:lnTo>
                    <a:pt x="29" y="5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3" y="21"/>
                  </a:lnTo>
                  <a:lnTo>
                    <a:pt x="21" y="27"/>
                  </a:lnTo>
                  <a:lnTo>
                    <a:pt x="19" y="31"/>
                  </a:lnTo>
                  <a:lnTo>
                    <a:pt x="17" y="37"/>
                  </a:lnTo>
                  <a:lnTo>
                    <a:pt x="14" y="42"/>
                  </a:lnTo>
                  <a:lnTo>
                    <a:pt x="12" y="48"/>
                  </a:lnTo>
                  <a:lnTo>
                    <a:pt x="10" y="52"/>
                  </a:lnTo>
                  <a:lnTo>
                    <a:pt x="8" y="58"/>
                  </a:lnTo>
                  <a:lnTo>
                    <a:pt x="7" y="64"/>
                  </a:lnTo>
                  <a:lnTo>
                    <a:pt x="5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4" y="87"/>
                  </a:lnTo>
                  <a:lnTo>
                    <a:pt x="8" y="89"/>
                  </a:lnTo>
                  <a:lnTo>
                    <a:pt x="11" y="91"/>
                  </a:lnTo>
                  <a:lnTo>
                    <a:pt x="15" y="94"/>
                  </a:lnTo>
                  <a:lnTo>
                    <a:pt x="20" y="95"/>
                  </a:lnTo>
                  <a:lnTo>
                    <a:pt x="25" y="98"/>
                  </a:lnTo>
                  <a:lnTo>
                    <a:pt x="29" y="99"/>
                  </a:lnTo>
                  <a:lnTo>
                    <a:pt x="33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0" y="99"/>
                  </a:lnTo>
                  <a:lnTo>
                    <a:pt x="41" y="95"/>
                  </a:lnTo>
                  <a:lnTo>
                    <a:pt x="43" y="89"/>
                  </a:lnTo>
                  <a:lnTo>
                    <a:pt x="44" y="84"/>
                  </a:lnTo>
                  <a:lnTo>
                    <a:pt x="46" y="79"/>
                  </a:lnTo>
                  <a:lnTo>
                    <a:pt x="48" y="74"/>
                  </a:lnTo>
                  <a:lnTo>
                    <a:pt x="50" y="68"/>
                  </a:lnTo>
                  <a:lnTo>
                    <a:pt x="51" y="64"/>
                  </a:lnTo>
                  <a:lnTo>
                    <a:pt x="53" y="58"/>
                  </a:lnTo>
                  <a:lnTo>
                    <a:pt x="55" y="52"/>
                  </a:lnTo>
                  <a:lnTo>
                    <a:pt x="57" y="47"/>
                  </a:lnTo>
                  <a:lnTo>
                    <a:pt x="59" y="42"/>
                  </a:lnTo>
                  <a:lnTo>
                    <a:pt x="62" y="37"/>
                  </a:lnTo>
                  <a:lnTo>
                    <a:pt x="64" y="31"/>
                  </a:lnTo>
                  <a:lnTo>
                    <a:pt x="66" y="25"/>
                  </a:lnTo>
                  <a:lnTo>
                    <a:pt x="68" y="2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65" y="14"/>
                  </a:lnTo>
                  <a:lnTo>
                    <a:pt x="61" y="11"/>
                  </a:lnTo>
                  <a:lnTo>
                    <a:pt x="55" y="10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614885" name="Freeform 165"/>
            <p:cNvSpPr>
              <a:spLocks/>
            </p:cNvSpPr>
            <p:nvPr/>
          </p:nvSpPr>
          <p:spPr bwMode="auto">
            <a:xfrm>
              <a:off x="1421" y="2417"/>
              <a:ext cx="31" cy="3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6" y="19"/>
                </a:cxn>
                <a:cxn ang="0">
                  <a:pos x="15" y="25"/>
                </a:cxn>
                <a:cxn ang="0">
                  <a:pos x="13" y="30"/>
                </a:cxn>
                <a:cxn ang="0">
                  <a:pos x="12" y="37"/>
                </a:cxn>
                <a:cxn ang="0">
                  <a:pos x="10" y="43"/>
                </a:cxn>
                <a:cxn ang="0">
                  <a:pos x="9" y="49"/>
                </a:cxn>
                <a:cxn ang="0">
                  <a:pos x="8" y="55"/>
                </a:cxn>
                <a:cxn ang="0">
                  <a:pos x="7" y="59"/>
                </a:cxn>
                <a:cxn ang="0">
                  <a:pos x="5" y="65"/>
                </a:cxn>
                <a:cxn ang="0">
                  <a:pos x="4" y="70"/>
                </a:cxn>
                <a:cxn ang="0">
                  <a:pos x="3" y="74"/>
                </a:cxn>
                <a:cxn ang="0">
                  <a:pos x="2" y="80"/>
                </a:cxn>
                <a:cxn ang="0">
                  <a:pos x="1" y="84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3"/>
                </a:cxn>
                <a:cxn ang="0">
                  <a:pos x="12" y="94"/>
                </a:cxn>
                <a:cxn ang="0">
                  <a:pos x="17" y="96"/>
                </a:cxn>
                <a:cxn ang="0">
                  <a:pos x="21" y="97"/>
                </a:cxn>
                <a:cxn ang="0">
                  <a:pos x="26" y="99"/>
                </a:cxn>
                <a:cxn ang="0">
                  <a:pos x="30" y="102"/>
                </a:cxn>
                <a:cxn ang="0">
                  <a:pos x="35" y="103"/>
                </a:cxn>
                <a:cxn ang="0">
                  <a:pos x="39" y="104"/>
                </a:cxn>
                <a:cxn ang="0">
                  <a:pos x="39" y="104"/>
                </a:cxn>
                <a:cxn ang="0">
                  <a:pos x="40" y="100"/>
                </a:cxn>
                <a:cxn ang="0">
                  <a:pos x="41" y="96"/>
                </a:cxn>
                <a:cxn ang="0">
                  <a:pos x="43" y="90"/>
                </a:cxn>
                <a:cxn ang="0">
                  <a:pos x="44" y="84"/>
                </a:cxn>
                <a:cxn ang="0">
                  <a:pos x="45" y="80"/>
                </a:cxn>
                <a:cxn ang="0">
                  <a:pos x="46" y="74"/>
                </a:cxn>
                <a:cxn ang="0">
                  <a:pos x="48" y="69"/>
                </a:cxn>
                <a:cxn ang="0">
                  <a:pos x="49" y="63"/>
                </a:cxn>
                <a:cxn ang="0">
                  <a:pos x="50" y="57"/>
                </a:cxn>
                <a:cxn ang="0">
                  <a:pos x="52" y="53"/>
                </a:cxn>
                <a:cxn ang="0">
                  <a:pos x="53" y="46"/>
                </a:cxn>
                <a:cxn ang="0">
                  <a:pos x="55" y="40"/>
                </a:cxn>
                <a:cxn ang="0">
                  <a:pos x="56" y="35"/>
                </a:cxn>
                <a:cxn ang="0">
                  <a:pos x="58" y="29"/>
                </a:cxn>
                <a:cxn ang="0">
                  <a:pos x="59" y="23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56" y="15"/>
                </a:cxn>
                <a:cxn ang="0">
                  <a:pos x="52" y="13"/>
                </a:cxn>
                <a:cxn ang="0">
                  <a:pos x="47" y="12"/>
                </a:cxn>
                <a:cxn ang="0">
                  <a:pos x="43" y="9"/>
                </a:cxn>
                <a:cxn ang="0">
                  <a:pos x="39" y="7"/>
                </a:cxn>
                <a:cxn ang="0">
                  <a:pos x="34" y="6"/>
                </a:cxn>
                <a:cxn ang="0">
                  <a:pos x="30" y="3"/>
                </a:cxn>
                <a:cxn ang="0">
                  <a:pos x="26" y="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61" h="104">
                  <a:moveTo>
                    <a:pt x="21" y="0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6" y="19"/>
                  </a:lnTo>
                  <a:lnTo>
                    <a:pt x="15" y="25"/>
                  </a:lnTo>
                  <a:lnTo>
                    <a:pt x="13" y="30"/>
                  </a:lnTo>
                  <a:lnTo>
                    <a:pt x="12" y="37"/>
                  </a:lnTo>
                  <a:lnTo>
                    <a:pt x="10" y="43"/>
                  </a:lnTo>
                  <a:lnTo>
                    <a:pt x="9" y="49"/>
                  </a:lnTo>
                  <a:lnTo>
                    <a:pt x="8" y="55"/>
                  </a:lnTo>
                  <a:lnTo>
                    <a:pt x="7" y="59"/>
                  </a:lnTo>
                  <a:lnTo>
                    <a:pt x="5" y="65"/>
                  </a:lnTo>
                  <a:lnTo>
                    <a:pt x="4" y="70"/>
                  </a:lnTo>
                  <a:lnTo>
                    <a:pt x="3" y="74"/>
                  </a:lnTo>
                  <a:lnTo>
                    <a:pt x="2" y="80"/>
                  </a:lnTo>
                  <a:lnTo>
                    <a:pt x="1" y="84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3"/>
                  </a:lnTo>
                  <a:lnTo>
                    <a:pt x="12" y="94"/>
                  </a:lnTo>
                  <a:lnTo>
                    <a:pt x="17" y="96"/>
                  </a:lnTo>
                  <a:lnTo>
                    <a:pt x="21" y="97"/>
                  </a:lnTo>
                  <a:lnTo>
                    <a:pt x="26" y="99"/>
                  </a:lnTo>
                  <a:lnTo>
                    <a:pt x="30" y="102"/>
                  </a:lnTo>
                  <a:lnTo>
                    <a:pt x="35" y="103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40" y="100"/>
                  </a:lnTo>
                  <a:lnTo>
                    <a:pt x="41" y="96"/>
                  </a:lnTo>
                  <a:lnTo>
                    <a:pt x="43" y="90"/>
                  </a:lnTo>
                  <a:lnTo>
                    <a:pt x="44" y="84"/>
                  </a:lnTo>
                  <a:lnTo>
                    <a:pt x="45" y="80"/>
                  </a:lnTo>
                  <a:lnTo>
                    <a:pt x="46" y="74"/>
                  </a:lnTo>
                  <a:lnTo>
                    <a:pt x="48" y="69"/>
                  </a:lnTo>
                  <a:lnTo>
                    <a:pt x="49" y="63"/>
                  </a:lnTo>
                  <a:lnTo>
                    <a:pt x="50" y="57"/>
                  </a:lnTo>
                  <a:lnTo>
                    <a:pt x="52" y="53"/>
                  </a:lnTo>
                  <a:lnTo>
                    <a:pt x="53" y="46"/>
                  </a:lnTo>
                  <a:lnTo>
                    <a:pt x="55" y="40"/>
                  </a:lnTo>
                  <a:lnTo>
                    <a:pt x="56" y="35"/>
                  </a:lnTo>
                  <a:lnTo>
                    <a:pt x="58" y="29"/>
                  </a:lnTo>
                  <a:lnTo>
                    <a:pt x="59" y="23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56" y="15"/>
                  </a:lnTo>
                  <a:lnTo>
                    <a:pt x="52" y="13"/>
                  </a:lnTo>
                  <a:lnTo>
                    <a:pt x="47" y="12"/>
                  </a:lnTo>
                  <a:lnTo>
                    <a:pt x="43" y="9"/>
                  </a:lnTo>
                  <a:lnTo>
                    <a:pt x="39" y="7"/>
                  </a:lnTo>
                  <a:lnTo>
                    <a:pt x="34" y="6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614886" name="Text Box 166"/>
          <p:cNvSpPr txBox="1">
            <a:spLocks noChangeArrowheads="1"/>
          </p:cNvSpPr>
          <p:nvPr/>
        </p:nvSpPr>
        <p:spPr bwMode="auto">
          <a:xfrm>
            <a:off x="4500563" y="4159389"/>
            <a:ext cx="1120775" cy="2746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394" tIns="45696" rIns="91394" bIns="45696"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en-US" altLang="zh-CN" sz="1200" b="1">
                <a:latin typeface="+mn-lt"/>
                <a:ea typeface="SimSun" pitchFamily="2" charset="-122"/>
              </a:rPr>
              <a:t>SoftSwitch</a:t>
            </a:r>
          </a:p>
        </p:txBody>
      </p:sp>
      <p:pic>
        <p:nvPicPr>
          <p:cNvPr id="3614887" name="Picture 167" descr="齿轮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65713" y="3665676"/>
            <a:ext cx="682625" cy="576263"/>
          </a:xfrm>
          <a:prstGeom prst="rect">
            <a:avLst/>
          </a:prstGeom>
          <a:noFill/>
        </p:spPr>
      </p:pic>
      <p:sp>
        <p:nvSpPr>
          <p:cNvPr id="3614888" name="Freeform 168"/>
          <p:cNvSpPr>
            <a:spLocks/>
          </p:cNvSpPr>
          <p:nvPr/>
        </p:nvSpPr>
        <p:spPr bwMode="auto">
          <a:xfrm>
            <a:off x="5375275" y="4159389"/>
            <a:ext cx="246063" cy="12954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5" y="635"/>
              </a:cxn>
              <a:cxn ang="0">
                <a:pos x="181" y="952"/>
              </a:cxn>
            </a:cxnLst>
            <a:rect l="0" t="0" r="r" b="b"/>
            <a:pathLst>
              <a:path w="181" h="952">
                <a:moveTo>
                  <a:pt x="0" y="0"/>
                </a:moveTo>
                <a:cubicBezTo>
                  <a:pt x="7" y="238"/>
                  <a:pt x="15" y="476"/>
                  <a:pt x="45" y="635"/>
                </a:cubicBezTo>
                <a:cubicBezTo>
                  <a:pt x="75" y="794"/>
                  <a:pt x="158" y="899"/>
                  <a:pt x="181" y="952"/>
                </a:cubicBezTo>
              </a:path>
            </a:pathLst>
          </a:custGeom>
          <a:noFill/>
          <a:ln w="9525" cap="flat">
            <a:solidFill>
              <a:srgbClr val="FF6600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614889" name="Freeform 169"/>
          <p:cNvSpPr>
            <a:spLocks/>
          </p:cNvSpPr>
          <p:nvPr/>
        </p:nvSpPr>
        <p:spPr bwMode="auto">
          <a:xfrm>
            <a:off x="5621338" y="3789501"/>
            <a:ext cx="493712" cy="61913"/>
          </a:xfrm>
          <a:custGeom>
            <a:avLst/>
            <a:gdLst/>
            <a:ahLst/>
            <a:cxnLst>
              <a:cxn ang="0">
                <a:pos x="0" y="45"/>
              </a:cxn>
              <a:cxn ang="0">
                <a:pos x="136" y="0"/>
              </a:cxn>
              <a:cxn ang="0">
                <a:pos x="363" y="45"/>
              </a:cxn>
            </a:cxnLst>
            <a:rect l="0" t="0" r="r" b="b"/>
            <a:pathLst>
              <a:path w="363" h="45">
                <a:moveTo>
                  <a:pt x="0" y="45"/>
                </a:moveTo>
                <a:cubicBezTo>
                  <a:pt x="38" y="22"/>
                  <a:pt x="76" y="0"/>
                  <a:pt x="136" y="0"/>
                </a:cubicBezTo>
                <a:cubicBezTo>
                  <a:pt x="196" y="0"/>
                  <a:pt x="325" y="38"/>
                  <a:pt x="363" y="45"/>
                </a:cubicBezTo>
              </a:path>
            </a:pathLst>
          </a:custGeom>
          <a:noFill/>
          <a:ln w="9525" cap="flat" cmpd="sng">
            <a:solidFill>
              <a:srgbClr val="FF66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614890" name="Freeform 170"/>
          <p:cNvSpPr>
            <a:spLocks/>
          </p:cNvSpPr>
          <p:nvPr/>
        </p:nvSpPr>
        <p:spPr bwMode="auto">
          <a:xfrm>
            <a:off x="2659063" y="4159389"/>
            <a:ext cx="2468562" cy="1419225"/>
          </a:xfrm>
          <a:custGeom>
            <a:avLst/>
            <a:gdLst/>
            <a:ahLst/>
            <a:cxnLst>
              <a:cxn ang="0">
                <a:pos x="0" y="1043"/>
              </a:cxn>
              <a:cxn ang="0">
                <a:pos x="635" y="408"/>
              </a:cxn>
              <a:cxn ang="0">
                <a:pos x="1814" y="0"/>
              </a:cxn>
            </a:cxnLst>
            <a:rect l="0" t="0" r="r" b="b"/>
            <a:pathLst>
              <a:path w="1814" h="1043">
                <a:moveTo>
                  <a:pt x="0" y="1043"/>
                </a:moveTo>
                <a:cubicBezTo>
                  <a:pt x="166" y="812"/>
                  <a:pt x="333" y="582"/>
                  <a:pt x="635" y="408"/>
                </a:cubicBezTo>
                <a:cubicBezTo>
                  <a:pt x="937" y="234"/>
                  <a:pt x="1375" y="117"/>
                  <a:pt x="1814" y="0"/>
                </a:cubicBezTo>
              </a:path>
            </a:pathLst>
          </a:custGeom>
          <a:noFill/>
          <a:ln w="9525" cap="flat" cmpd="sng">
            <a:solidFill>
              <a:srgbClr val="FF66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10" name="Group 171"/>
          <p:cNvGrpSpPr>
            <a:grpSpLocks/>
          </p:cNvGrpSpPr>
          <p:nvPr/>
        </p:nvGrpSpPr>
        <p:grpSpPr bwMode="auto">
          <a:xfrm>
            <a:off x="1177925" y="5332551"/>
            <a:ext cx="1476375" cy="739775"/>
            <a:chOff x="866" y="3745"/>
            <a:chExt cx="1085" cy="544"/>
          </a:xfrm>
        </p:grpSpPr>
        <p:sp>
          <p:nvSpPr>
            <p:cNvPr id="3614892" name="Line 172"/>
            <p:cNvSpPr>
              <a:spLocks noChangeShapeType="1"/>
            </p:cNvSpPr>
            <p:nvPr/>
          </p:nvSpPr>
          <p:spPr bwMode="auto">
            <a:xfrm flipV="1">
              <a:off x="866" y="4062"/>
              <a:ext cx="77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pic>
          <p:nvPicPr>
            <p:cNvPr id="3614893" name="Picture 173" descr="3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20" y="3790"/>
              <a:ext cx="331" cy="499"/>
            </a:xfrm>
            <a:prstGeom prst="rect">
              <a:avLst/>
            </a:prstGeom>
            <a:noFill/>
          </p:spPr>
        </p:pic>
        <p:sp>
          <p:nvSpPr>
            <p:cNvPr id="3614894" name="Text Box 174"/>
            <p:cNvSpPr txBox="1">
              <a:spLocks noChangeArrowheads="1"/>
            </p:cNvSpPr>
            <p:nvPr/>
          </p:nvSpPr>
          <p:spPr bwMode="auto">
            <a:xfrm>
              <a:off x="1035" y="3745"/>
              <a:ext cx="693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78355" tIns="39177" rIns="78355" bIns="39177">
              <a:spAutoFit/>
            </a:bodyPr>
            <a:lstStyle/>
            <a:p>
              <a:pPr algn="ctr" defTabSz="784225" eaLnBrk="0" hangingPunct="0"/>
              <a:r>
                <a:rPr kumimoji="0" lang="en-US" sz="1200" b="1">
                  <a:latin typeface="+mn-lt"/>
                  <a:ea typeface="ＭＳ Ｐゴシック" pitchFamily="34" charset="-128"/>
                </a:rPr>
                <a:t>Access Gateway</a:t>
              </a:r>
            </a:p>
          </p:txBody>
        </p:sp>
      </p:grpSp>
      <p:sp>
        <p:nvSpPr>
          <p:cNvPr id="177" name="Symbol zastępczy daty 17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3614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1000"/>
                                        <p:tgtEl>
                                          <p:spTgt spid="3614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3614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4888" grpId="0" animBg="1"/>
      <p:bldP spid="3614889" grpId="0" animBg="1"/>
      <p:bldP spid="3614890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8EBFBF6-4195-4758-B036-D46C00B36399}" type="slidenum">
              <a:rPr lang="pl-PL"/>
              <a:pPr/>
              <a:t>235</a:t>
            </a:fld>
            <a:endParaRPr lang="pl-PL"/>
          </a:p>
        </p:txBody>
      </p:sp>
      <p:sp>
        <p:nvSpPr>
          <p:cNvPr id="3616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Różnice między NGN IMS a 3GPP IMS</a:t>
            </a:r>
          </a:p>
        </p:txBody>
      </p:sp>
      <p:sp>
        <p:nvSpPr>
          <p:cNvPr id="36167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 sz="2000"/>
              <a:t>Sieć przewodowa vs sieć bezprzewodowa mobilna: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Różny charakter ograniczeń dotyczących pasma, bezpieczeństwa, opóźnień transmisyjnych</a:t>
            </a:r>
          </a:p>
          <a:p>
            <a:pPr>
              <a:lnSpc>
                <a:spcPct val="80000"/>
              </a:lnSpc>
            </a:pPr>
            <a:r>
              <a:rPr lang="pl-PL" sz="2000"/>
              <a:t>Terminale: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Różne wymagania nakładane na terminale NGN (np. obsługa IPv6, dostępność UICC)</a:t>
            </a:r>
          </a:p>
          <a:p>
            <a:pPr>
              <a:lnSpc>
                <a:spcPct val="80000"/>
              </a:lnSpc>
            </a:pPr>
            <a:r>
              <a:rPr lang="pl-PL" sz="2000"/>
              <a:t>Informacja lokalizacyjna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Różna natura informacji – brak dostępności</a:t>
            </a:r>
          </a:p>
          <a:p>
            <a:pPr>
              <a:lnSpc>
                <a:spcPct val="80000"/>
              </a:lnSpc>
            </a:pPr>
            <a:r>
              <a:rPr lang="pl-PL" sz="2000"/>
              <a:t>Zarządzanie zasobami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Brak obsługi jawnej sygnalizacji związanej z rezerwacją zasobów w terminalach i punktach brzegowych sieci dostępowej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Wspólne zasoby użytkowane przez przez sygnalizację i media</a:t>
            </a:r>
          </a:p>
          <a:p>
            <a:pPr>
              <a:lnSpc>
                <a:spcPct val="80000"/>
              </a:lnSpc>
            </a:pPr>
            <a:r>
              <a:rPr lang="pl-PL" sz="2000"/>
              <a:t>Aspekty regulacyjne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Różne ograniczenia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058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 </a:t>
            </a:r>
            <a:br>
              <a:rPr lang="pl-PL"/>
            </a:br>
            <a:r>
              <a:rPr lang="pl-PL"/>
              <a:t>IMS i IP TV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3C6B75-DFA6-4098-94B3-9F32F2DF7050}" type="slidenum">
              <a:rPr lang="pl-PL"/>
              <a:pPr/>
              <a:t>237</a:t>
            </a:fld>
            <a:endParaRPr lang="pl-PL"/>
          </a:p>
        </p:txBody>
      </p:sp>
      <p:sp>
        <p:nvSpPr>
          <p:cNvPr id="2141186" name="Text Box 2"/>
          <p:cNvSpPr txBox="1">
            <a:spLocks noChangeArrowheads="1"/>
          </p:cNvSpPr>
          <p:nvPr/>
        </p:nvSpPr>
        <p:spPr bwMode="auto">
          <a:xfrm>
            <a:off x="2668466" y="504825"/>
            <a:ext cx="421782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latinLnBrk="1"/>
            <a:r>
              <a:rPr lang="en-US" altLang="ko-KR" sz="3200">
                <a:latin typeface="Arial" pitchFamily="34" charset="0"/>
                <a:ea typeface="Gulim" pitchFamily="34" charset="-127"/>
              </a:rPr>
              <a:t>Defi</a:t>
            </a:r>
            <a:r>
              <a:rPr lang="pl-PL" altLang="ko-KR" sz="3200">
                <a:latin typeface="Arial" pitchFamily="34" charset="0"/>
              </a:rPr>
              <a:t>nicje</a:t>
            </a:r>
            <a:r>
              <a:rPr lang="en-US" altLang="ko-KR" sz="3200">
                <a:latin typeface="Arial" pitchFamily="34" charset="0"/>
                <a:ea typeface="Gulim" pitchFamily="34" charset="-127"/>
              </a:rPr>
              <a:t> </a:t>
            </a:r>
            <a:r>
              <a:rPr lang="pl-PL" altLang="ko-KR" sz="3200">
                <a:latin typeface="Arial" pitchFamily="34" charset="0"/>
              </a:rPr>
              <a:t>i model </a:t>
            </a:r>
            <a:r>
              <a:rPr lang="en-US" altLang="ko-KR" sz="3200">
                <a:latin typeface="Arial" pitchFamily="34" charset="0"/>
                <a:ea typeface="Gulim" pitchFamily="34" charset="-127"/>
              </a:rPr>
              <a:t>IPTV</a:t>
            </a:r>
          </a:p>
        </p:txBody>
      </p:sp>
      <p:sp>
        <p:nvSpPr>
          <p:cNvPr id="2141187" name="Text Box 3"/>
          <p:cNvSpPr txBox="1">
            <a:spLocks noChangeArrowheads="1"/>
          </p:cNvSpPr>
          <p:nvPr/>
        </p:nvSpPr>
        <p:spPr bwMode="auto">
          <a:xfrm>
            <a:off x="699247" y="1341439"/>
            <a:ext cx="7905491" cy="2179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30000"/>
              </a:spcBef>
            </a:pPr>
            <a:r>
              <a:rPr kumimoji="0" lang="en-GB" altLang="ko-KR" sz="1800" b="1" dirty="0">
                <a:latin typeface="Arial" pitchFamily="34" charset="0"/>
                <a:ea typeface="Gulim" pitchFamily="34" charset="-127"/>
              </a:rPr>
              <a:t>BT</a:t>
            </a:r>
            <a:r>
              <a:rPr kumimoji="0" lang="en-GB" altLang="ko-KR" sz="1800" dirty="0">
                <a:latin typeface="Arial" pitchFamily="34" charset="0"/>
                <a:ea typeface="Gulim" pitchFamily="34" charset="-127"/>
              </a:rPr>
              <a:t>: </a:t>
            </a:r>
            <a:r>
              <a:rPr kumimoji="0" lang="pl-PL" altLang="ko-KR" sz="1800" dirty="0">
                <a:latin typeface="Arial" pitchFamily="34" charset="0"/>
              </a:rPr>
              <a:t>Bezpieczne </a:t>
            </a:r>
            <a:r>
              <a:rPr kumimoji="0" lang="en-GB" altLang="ko-KR" sz="1800" dirty="0">
                <a:latin typeface="Arial" pitchFamily="34" charset="0"/>
                <a:ea typeface="Gulim" pitchFamily="34" charset="-127"/>
              </a:rPr>
              <a:t> </a:t>
            </a:r>
            <a:r>
              <a:rPr kumimoji="0" lang="pl-PL" altLang="ko-KR" sz="1800" dirty="0">
                <a:latin typeface="Arial" pitchFamily="34" charset="0"/>
              </a:rPr>
              <a:t>dostarczanie strumieniowanych treści wizualnych do użytkowników za pomocą zarządzanej sieci i prezentowanych w odbiorniku TV lub podobnym urządzeniu</a:t>
            </a:r>
            <a:endParaRPr kumimoji="0" lang="en-GB" altLang="ko-KR" sz="1800" dirty="0">
              <a:latin typeface="Arial" pitchFamily="34" charset="0"/>
              <a:ea typeface="Gulim" pitchFamily="34" charset="-127"/>
            </a:endParaRPr>
          </a:p>
          <a:p>
            <a:pPr>
              <a:spcBef>
                <a:spcPct val="30000"/>
              </a:spcBef>
            </a:pPr>
            <a:r>
              <a:rPr kumimoji="0" lang="en-GB" altLang="ko-KR" sz="1800" b="1" dirty="0">
                <a:latin typeface="Arial" pitchFamily="34" charset="0"/>
                <a:ea typeface="Gulim" pitchFamily="34" charset="-127"/>
              </a:rPr>
              <a:t>NTT</a:t>
            </a:r>
            <a:r>
              <a:rPr kumimoji="0" lang="en-GB" altLang="ko-KR" sz="1800" dirty="0">
                <a:latin typeface="Arial" pitchFamily="34" charset="0"/>
                <a:ea typeface="Gulim" pitchFamily="34" charset="-127"/>
              </a:rPr>
              <a:t>:</a:t>
            </a:r>
            <a:r>
              <a:rPr kumimoji="0" lang="pl-PL" altLang="ko-KR" sz="1800" dirty="0">
                <a:latin typeface="Arial" pitchFamily="34" charset="0"/>
              </a:rPr>
              <a:t> us</a:t>
            </a:r>
            <a:r>
              <a:rPr kumimoji="0" lang="pl-PL" altLang="ja-JP" sz="1800" dirty="0">
                <a:latin typeface="Arial" pitchFamily="34" charset="0"/>
              </a:rPr>
              <a:t>ługa cyfrowej TV dostarczana użytkownikom za pomocą szerokopasmowej sieci IP</a:t>
            </a:r>
          </a:p>
          <a:p>
            <a:pPr>
              <a:spcBef>
                <a:spcPct val="30000"/>
              </a:spcBef>
            </a:pPr>
            <a:r>
              <a:rPr kumimoji="0" lang="pl-PL" altLang="ja-JP" sz="1800" b="1" dirty="0">
                <a:latin typeface="Arial" pitchFamily="34" charset="0"/>
              </a:rPr>
              <a:t>TVP</a:t>
            </a:r>
            <a:r>
              <a:rPr kumimoji="0" lang="pl-PL" altLang="ja-JP" sz="1800" dirty="0">
                <a:latin typeface="Arial" pitchFamily="34" charset="0"/>
              </a:rPr>
              <a:t>: </a:t>
            </a:r>
            <a:r>
              <a:rPr kumimoji="0" lang="pl-PL" altLang="ko-KR" sz="1800" dirty="0">
                <a:latin typeface="Arial" pitchFamily="34" charset="0"/>
              </a:rPr>
              <a:t>IPTV - jakikolwiek przekaz audio/wideo, w którym, choćby częściowo, wykorzystywany jest protokół IP (</a:t>
            </a:r>
            <a:r>
              <a:rPr kumimoji="0" lang="pl-PL" altLang="ko-KR" sz="1800" dirty="0" err="1">
                <a:latin typeface="Arial" pitchFamily="34" charset="0"/>
              </a:rPr>
              <a:t>prof</a:t>
            </a:r>
            <a:r>
              <a:rPr kumimoji="0" lang="pl-PL" altLang="ko-KR" sz="1800" dirty="0">
                <a:latin typeface="Arial" pitchFamily="34" charset="0"/>
              </a:rPr>
              <a:t>. Marek Hołyński)</a:t>
            </a:r>
            <a:endParaRPr kumimoji="0" lang="en-GB" altLang="ko-KR" sz="1800" dirty="0">
              <a:latin typeface="Arial" pitchFamily="34" charset="0"/>
              <a:ea typeface="Gulim" pitchFamily="34" charset="-127"/>
            </a:endParaRPr>
          </a:p>
        </p:txBody>
      </p:sp>
      <p:pic>
        <p:nvPicPr>
          <p:cNvPr id="2141188" name="Picture 4" descr="IPTV Architecture Framework pag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77108" y="3643315"/>
            <a:ext cx="5893777" cy="259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634918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Perspektywa użytkownika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2C6D10-8ADF-41EC-AA06-3BCD9FE42D0E}" type="slidenum">
              <a:rPr lang="pl-PL"/>
              <a:pPr/>
              <a:t>238</a:t>
            </a:fld>
            <a:endParaRPr lang="pl-PL"/>
          </a:p>
        </p:txBody>
      </p:sp>
      <p:sp>
        <p:nvSpPr>
          <p:cNvPr id="2143235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pl-PL"/>
              <a:t>Łączenie korzystania z telewizji i Internetu</a:t>
            </a:r>
          </a:p>
          <a:p>
            <a:pPr>
              <a:buFont typeface="Wingdings" pitchFamily="2" charset="2"/>
              <a:buNone/>
            </a:pPr>
            <a:endParaRPr lang="pl-PL"/>
          </a:p>
          <a:p>
            <a:r>
              <a:rPr lang="pl-PL"/>
              <a:t>Uniezależnienie od pory nadawania  </a:t>
            </a:r>
          </a:p>
          <a:p>
            <a:pPr>
              <a:buFont typeface="Wingdings" pitchFamily="2" charset="2"/>
              <a:buNone/>
            </a:pPr>
            <a:endParaRPr lang="pl-PL"/>
          </a:p>
          <a:p>
            <a:r>
              <a:rPr lang="pl-PL"/>
              <a:t>Uniezależnienie od miejsca</a:t>
            </a:r>
          </a:p>
          <a:p>
            <a:pPr>
              <a:buFont typeface="Wingdings" pitchFamily="2" charset="2"/>
              <a:buNone/>
            </a:pPr>
            <a:endParaRPr lang="pl-PL"/>
          </a:p>
          <a:p>
            <a:r>
              <a:rPr lang="pl-PL"/>
              <a:t>Personalizacja treści </a:t>
            </a:r>
          </a:p>
          <a:p>
            <a:pPr>
              <a:buFont typeface="Wingdings" pitchFamily="2" charset="2"/>
              <a:buNone/>
            </a:pPr>
            <a:endParaRPr lang="pl-PL"/>
          </a:p>
          <a:p>
            <a:r>
              <a:rPr lang="pl-PL"/>
              <a:t>Migracja w kierunku idei domowego centrum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7428068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97A17C-F7B1-4587-99A0-A108A5EC13B6}" type="slidenum">
              <a:rPr lang="pl-PL"/>
              <a:pPr/>
              <a:t>239</a:t>
            </a:fld>
            <a:endParaRPr lang="pl-PL"/>
          </a:p>
        </p:txBody>
      </p:sp>
      <p:sp>
        <p:nvSpPr>
          <p:cNvPr id="3631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Charakterystyka IPTV</a:t>
            </a:r>
          </a:p>
        </p:txBody>
      </p:sp>
      <p:sp>
        <p:nvSpPr>
          <p:cNvPr id="36311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IPTV - jakikolwiek przekaz audio/wideo, w którym, choćby częściowo, wykorzystywany jest protokół IP</a:t>
            </a:r>
          </a:p>
          <a:p>
            <a:pPr>
              <a:lnSpc>
                <a:spcPct val="90000"/>
              </a:lnSpc>
            </a:pPr>
            <a:r>
              <a:rPr lang="en-US" sz="2000"/>
              <a:t>Tele</a:t>
            </a:r>
            <a:r>
              <a:rPr lang="pl-PL" sz="2000"/>
              <a:t>wizja w sieci </a:t>
            </a:r>
            <a:r>
              <a:rPr lang="en-US" sz="2000"/>
              <a:t>IP</a:t>
            </a:r>
          </a:p>
          <a:p>
            <a:pPr>
              <a:lnSpc>
                <a:spcPct val="90000"/>
              </a:lnSpc>
            </a:pPr>
            <a:r>
              <a:rPr lang="pl-PL" sz="2000"/>
              <a:t>Dwukierunkowy kanał między użytkownikiem a usługpdawcą</a:t>
            </a:r>
            <a:endParaRPr lang="en-US" sz="2000"/>
          </a:p>
          <a:p>
            <a:pPr>
              <a:lnSpc>
                <a:spcPct val="90000"/>
              </a:lnSpc>
            </a:pPr>
            <a:r>
              <a:rPr lang="pl-PL" sz="2000"/>
              <a:t>Możliwość rewolucyjnej zmiany sposobu korzystania z i modelu oglądania TV</a:t>
            </a:r>
            <a:endParaRPr lang="en-US" sz="2000"/>
          </a:p>
          <a:p>
            <a:pPr>
              <a:lnSpc>
                <a:spcPct val="90000"/>
              </a:lnSpc>
            </a:pPr>
            <a:r>
              <a:rPr lang="en-US" sz="2000"/>
              <a:t>Integra</a:t>
            </a:r>
            <a:r>
              <a:rPr lang="pl-PL" sz="2000"/>
              <a:t>cja </a:t>
            </a:r>
            <a:r>
              <a:rPr lang="en-US" sz="2000"/>
              <a:t>IPTV service </a:t>
            </a:r>
            <a:r>
              <a:rPr lang="pl-PL" sz="2000"/>
              <a:t>z innymi usługami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Obecność</a:t>
            </a:r>
          </a:p>
          <a:p>
            <a:pPr lvl="1">
              <a:lnSpc>
                <a:spcPct val="90000"/>
              </a:lnSpc>
            </a:pPr>
            <a:r>
              <a:rPr lang="en-US" sz="1800"/>
              <a:t>Vo</a:t>
            </a:r>
            <a:r>
              <a:rPr lang="pl-PL" sz="1800"/>
              <a:t>IP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Wymiana wiadomości natychmiastowych – IM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…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140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7778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Architektura IMS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A6C97-59E0-4476-94B2-E0A5BE1290FE}" type="slidenum">
              <a:rPr lang="pl-PL"/>
              <a:pPr/>
              <a:t>240</a:t>
            </a:fld>
            <a:endParaRPr lang="pl-PL"/>
          </a:p>
        </p:txBody>
      </p:sp>
      <p:sp>
        <p:nvSpPr>
          <p:cNvPr id="3633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Normalizacja </a:t>
            </a:r>
            <a:r>
              <a:rPr lang="en-GB" sz="2800"/>
              <a:t>IPTV</a:t>
            </a:r>
            <a:r>
              <a:rPr lang="pl-PL" sz="2800"/>
              <a:t> – wiele działań równoległych</a:t>
            </a:r>
            <a:endParaRPr lang="en-GB" sz="2800"/>
          </a:p>
        </p:txBody>
      </p:sp>
      <p:sp>
        <p:nvSpPr>
          <p:cNvPr id="3633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GB" sz="1800"/>
              <a:t>DVB IPTV: Technical standards for digital television </a:t>
            </a:r>
          </a:p>
          <a:p>
            <a:pPr>
              <a:lnSpc>
                <a:spcPct val="90000"/>
              </a:lnSpc>
            </a:pPr>
            <a:r>
              <a:rPr lang="en-GB" sz="1800"/>
              <a:t>OMA BCAST: Mobile TV with interactivity</a:t>
            </a:r>
          </a:p>
          <a:p>
            <a:pPr>
              <a:lnSpc>
                <a:spcPct val="90000"/>
              </a:lnSpc>
            </a:pPr>
            <a:r>
              <a:rPr lang="en-GB" sz="1800"/>
              <a:t>ETSI TISPAN IPTV: Integra</a:t>
            </a:r>
            <a:r>
              <a:rPr lang="pl-PL" sz="1800"/>
              <a:t>cja</a:t>
            </a:r>
            <a:r>
              <a:rPr lang="en-GB" sz="1800"/>
              <a:t> IPTV </a:t>
            </a:r>
            <a:r>
              <a:rPr lang="pl-PL" sz="1800"/>
              <a:t>z</a:t>
            </a:r>
            <a:r>
              <a:rPr lang="en-GB" sz="1800"/>
              <a:t> NGN </a:t>
            </a:r>
            <a:r>
              <a:rPr lang="pl-PL" sz="1800"/>
              <a:t>i</a:t>
            </a:r>
            <a:r>
              <a:rPr lang="en-GB" sz="1800"/>
              <a:t> IMS</a:t>
            </a:r>
          </a:p>
          <a:p>
            <a:pPr>
              <a:lnSpc>
                <a:spcPct val="90000"/>
              </a:lnSpc>
            </a:pPr>
            <a:r>
              <a:rPr lang="en-GB" sz="1800"/>
              <a:t>ATIS IIF: </a:t>
            </a:r>
            <a:r>
              <a:rPr lang="pl-PL" sz="1800"/>
              <a:t>Architektura sieciowa </a:t>
            </a:r>
            <a:r>
              <a:rPr lang="en-GB" sz="1800"/>
              <a:t>IPTV</a:t>
            </a:r>
          </a:p>
          <a:p>
            <a:pPr>
              <a:lnSpc>
                <a:spcPct val="90000"/>
              </a:lnSpc>
            </a:pPr>
            <a:r>
              <a:rPr lang="en-GB" sz="1800"/>
              <a:t>ITU-T </a:t>
            </a:r>
            <a:r>
              <a:rPr lang="nl-NL" sz="1800"/>
              <a:t>FG IPTV</a:t>
            </a:r>
            <a:r>
              <a:rPr lang="en-GB" sz="1800"/>
              <a:t>: </a:t>
            </a:r>
            <a:r>
              <a:rPr lang="pl-PL" sz="1800"/>
              <a:t>Koordynacja</a:t>
            </a:r>
            <a:r>
              <a:rPr lang="en-GB" sz="1800"/>
              <a:t>, </a:t>
            </a:r>
            <a:r>
              <a:rPr lang="pl-PL" sz="1800"/>
              <a:t>przegląd </a:t>
            </a:r>
            <a:r>
              <a:rPr lang="en-GB" sz="1800"/>
              <a:t>archite</a:t>
            </a:r>
            <a:r>
              <a:rPr lang="pl-PL" sz="1800"/>
              <a:t>ktury</a:t>
            </a:r>
            <a:endParaRPr lang="en-GB" sz="1800"/>
          </a:p>
          <a:p>
            <a:pPr>
              <a:lnSpc>
                <a:spcPct val="90000"/>
              </a:lnSpc>
            </a:pPr>
            <a:r>
              <a:rPr lang="en-GB" sz="1800"/>
              <a:t>Open IPTV Forum: </a:t>
            </a:r>
            <a:r>
              <a:rPr lang="pl-PL" sz="1800"/>
              <a:t>Spersonalizowane usługi </a:t>
            </a:r>
            <a:r>
              <a:rPr lang="en-GB" sz="1800"/>
              <a:t>IPTV, plug and play</a:t>
            </a:r>
          </a:p>
          <a:p>
            <a:pPr>
              <a:lnSpc>
                <a:spcPct val="90000"/>
              </a:lnSpc>
            </a:pPr>
            <a:r>
              <a:rPr lang="en-GB" sz="1800"/>
              <a:t>IETF: Proto</a:t>
            </a:r>
            <a:r>
              <a:rPr lang="pl-PL" sz="1800"/>
              <a:t>koły</a:t>
            </a:r>
            <a:r>
              <a:rPr lang="en-GB" sz="1800"/>
              <a:t>, SIP, SDP, IGMP, RTSP, RTP, TV URI, CRID</a:t>
            </a:r>
          </a:p>
          <a:p>
            <a:pPr>
              <a:lnSpc>
                <a:spcPct val="90000"/>
              </a:lnSpc>
            </a:pPr>
            <a:endParaRPr lang="en-GB" sz="1800"/>
          </a:p>
          <a:p>
            <a:pPr>
              <a:lnSpc>
                <a:spcPct val="90000"/>
              </a:lnSpc>
            </a:pPr>
            <a:r>
              <a:rPr lang="pl-PL" sz="1800"/>
              <a:t>Inne powiązane obszary:</a:t>
            </a:r>
            <a:endParaRPr lang="en-GB" sz="1800"/>
          </a:p>
          <a:p>
            <a:pPr lvl="1">
              <a:lnSpc>
                <a:spcPct val="90000"/>
              </a:lnSpc>
            </a:pPr>
            <a:r>
              <a:rPr lang="en-GB" sz="1600"/>
              <a:t>ETSI-DVB: Electronic Program Guide</a:t>
            </a:r>
          </a:p>
          <a:p>
            <a:pPr lvl="1">
              <a:lnSpc>
                <a:spcPct val="90000"/>
              </a:lnSpc>
            </a:pPr>
            <a:r>
              <a:rPr lang="en-GB" sz="1600"/>
              <a:t>ETSI-OMA: Electronic Service Guide</a:t>
            </a:r>
          </a:p>
          <a:p>
            <a:pPr lvl="1">
              <a:lnSpc>
                <a:spcPct val="90000"/>
              </a:lnSpc>
            </a:pPr>
            <a:r>
              <a:rPr lang="en-GB" sz="1600"/>
              <a:t>ETSI-ATIS: NGN-based architecture</a:t>
            </a:r>
          </a:p>
          <a:p>
            <a:pPr lvl="1">
              <a:lnSpc>
                <a:spcPct val="90000"/>
              </a:lnSpc>
            </a:pPr>
            <a:r>
              <a:rPr lang="en-GB" sz="1600"/>
              <a:t>ITU</a:t>
            </a:r>
            <a:r>
              <a:rPr lang="pl-PL" sz="1600"/>
              <a:t>- wiele</a:t>
            </a:r>
            <a:r>
              <a:rPr lang="en-GB" sz="1600"/>
              <a:t>: Architecture coordination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9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260329-4116-4C90-B8EB-FB32C09C6AB1}" type="slidenum">
              <a:rPr lang="pl-PL">
                <a:latin typeface="+mn-lt"/>
              </a:rPr>
              <a:pPr/>
              <a:t>241</a:t>
            </a:fld>
            <a:endParaRPr lang="pl-PL">
              <a:latin typeface="+mn-lt"/>
            </a:endParaRPr>
          </a:p>
        </p:txBody>
      </p:sp>
      <p:sp>
        <p:nvSpPr>
          <p:cNvPr id="3635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nl-NL" sz="2800">
                <a:solidFill>
                  <a:schemeClr val="tx1"/>
                </a:solidFill>
                <a:latin typeface="+mn-lt"/>
              </a:rPr>
              <a:t>ETSI TISPAN IPTV: 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Integr</a:t>
            </a:r>
            <a:r>
              <a:rPr lang="pl-PL" sz="2800">
                <a:solidFill>
                  <a:schemeClr val="tx1"/>
                </a:solidFill>
                <a:latin typeface="+mn-lt"/>
              </a:rPr>
              <a:t>acja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 </a:t>
            </a:r>
            <a:r>
              <a:rPr lang="pl-PL" sz="2800">
                <a:solidFill>
                  <a:schemeClr val="tx1"/>
                </a:solidFill>
                <a:latin typeface="+mn-lt"/>
              </a:rPr>
              <a:t>usług 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NGN </a:t>
            </a:r>
            <a:r>
              <a:rPr lang="pl-PL" sz="2800">
                <a:solidFill>
                  <a:schemeClr val="tx1"/>
                </a:solidFill>
                <a:latin typeface="+mn-lt"/>
              </a:rPr>
              <a:t>z I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PTV</a:t>
            </a:r>
            <a:endParaRPr lang="nl-NL" sz="280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635203" name="Rectangle 3"/>
          <p:cNvSpPr>
            <a:spLocks noChangeArrowheads="1"/>
          </p:cNvSpPr>
          <p:nvPr/>
        </p:nvSpPr>
        <p:spPr bwMode="black">
          <a:xfrm>
            <a:off x="645458" y="2008188"/>
            <a:ext cx="1577719" cy="1015663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181 014</a:t>
            </a:r>
            <a:br>
              <a:rPr kumimoji="0" lang="en-US" sz="2000">
                <a:latin typeface="+mn-lt"/>
              </a:rPr>
            </a:br>
            <a:r>
              <a:rPr kumimoji="0" lang="en-US" sz="2000">
                <a:latin typeface="+mn-lt"/>
              </a:rPr>
              <a:t>Transport</a:t>
            </a:r>
            <a:br>
              <a:rPr kumimoji="0" lang="en-US" sz="2000">
                <a:latin typeface="+mn-lt"/>
              </a:rPr>
            </a:br>
            <a:r>
              <a:rPr kumimoji="0" lang="en-US" sz="2000">
                <a:latin typeface="+mn-lt"/>
              </a:rPr>
              <a:t>requirements</a:t>
            </a:r>
            <a:endParaRPr kumimoji="0" lang="nl-NL" sz="2000">
              <a:latin typeface="+mn-lt"/>
            </a:endParaRPr>
          </a:p>
        </p:txBody>
      </p:sp>
      <p:sp>
        <p:nvSpPr>
          <p:cNvPr id="3635204" name="Rectangle 4"/>
          <p:cNvSpPr>
            <a:spLocks noChangeArrowheads="1"/>
          </p:cNvSpPr>
          <p:nvPr/>
        </p:nvSpPr>
        <p:spPr bwMode="black">
          <a:xfrm>
            <a:off x="3159803" y="2151063"/>
            <a:ext cx="4176713" cy="677108"/>
          </a:xfrm>
          <a:prstGeom prst="rect">
            <a:avLst/>
          </a:prstGeom>
          <a:noFill/>
          <a:ln w="5715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181 016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Use cases &amp; service requirements</a:t>
            </a:r>
            <a:endParaRPr kumimoji="0" lang="nl-NL" sz="2000">
              <a:latin typeface="+mn-lt"/>
            </a:endParaRPr>
          </a:p>
        </p:txBody>
      </p:sp>
      <p:sp>
        <p:nvSpPr>
          <p:cNvPr id="3635205" name="Rectangle 5"/>
          <p:cNvSpPr>
            <a:spLocks noChangeArrowheads="1"/>
          </p:cNvSpPr>
          <p:nvPr/>
        </p:nvSpPr>
        <p:spPr bwMode="black">
          <a:xfrm>
            <a:off x="6472916" y="3303588"/>
            <a:ext cx="2159000" cy="677108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182 028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IPTV architecture</a:t>
            </a:r>
            <a:endParaRPr kumimoji="0" lang="nl-NL" sz="2000">
              <a:latin typeface="+mn-lt"/>
            </a:endParaRPr>
          </a:p>
        </p:txBody>
      </p:sp>
      <p:sp>
        <p:nvSpPr>
          <p:cNvPr id="3635206" name="Rectangle 6"/>
          <p:cNvSpPr>
            <a:spLocks noChangeArrowheads="1"/>
          </p:cNvSpPr>
          <p:nvPr/>
        </p:nvSpPr>
        <p:spPr bwMode="black">
          <a:xfrm>
            <a:off x="2847066" y="3303588"/>
            <a:ext cx="2184400" cy="677108"/>
          </a:xfrm>
          <a:prstGeom prst="rect">
            <a:avLst/>
          </a:prstGeom>
          <a:noFill/>
          <a:ln w="5715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182 027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IPTV Architecture</a:t>
            </a:r>
            <a:endParaRPr kumimoji="0" lang="nl-NL" sz="2000">
              <a:latin typeface="+mn-lt"/>
            </a:endParaRPr>
          </a:p>
        </p:txBody>
      </p:sp>
      <p:sp>
        <p:nvSpPr>
          <p:cNvPr id="3635207" name="Rectangle 7"/>
          <p:cNvSpPr>
            <a:spLocks noChangeArrowheads="1"/>
          </p:cNvSpPr>
          <p:nvPr/>
        </p:nvSpPr>
        <p:spPr bwMode="black">
          <a:xfrm>
            <a:off x="3055028" y="4456113"/>
            <a:ext cx="1760538" cy="677108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183 063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IPTV Protocol</a:t>
            </a:r>
          </a:p>
        </p:txBody>
      </p:sp>
      <p:sp>
        <p:nvSpPr>
          <p:cNvPr id="3635208" name="Rectangle 8"/>
          <p:cNvSpPr>
            <a:spLocks noChangeArrowheads="1"/>
          </p:cNvSpPr>
          <p:nvPr/>
        </p:nvSpPr>
        <p:spPr bwMode="black">
          <a:xfrm>
            <a:off x="6655478" y="4527550"/>
            <a:ext cx="1833563" cy="677108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183 064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IPTV Protocol</a:t>
            </a:r>
            <a:endParaRPr kumimoji="0" lang="nl-NL" sz="2000">
              <a:latin typeface="+mn-lt"/>
            </a:endParaRPr>
          </a:p>
        </p:txBody>
      </p:sp>
      <p:sp>
        <p:nvSpPr>
          <p:cNvPr id="3635209" name="Rectangle 9"/>
          <p:cNvSpPr>
            <a:spLocks noChangeArrowheads="1"/>
          </p:cNvSpPr>
          <p:nvPr/>
        </p:nvSpPr>
        <p:spPr bwMode="black">
          <a:xfrm>
            <a:off x="4888591" y="5391150"/>
            <a:ext cx="1612900" cy="1015663"/>
          </a:xfrm>
          <a:prstGeom prst="rect">
            <a:avLst/>
          </a:prstGeom>
          <a:noFill/>
          <a:ln w="5715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184 009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TV channel</a:t>
            </a:r>
            <a:br>
              <a:rPr kumimoji="0" lang="en-US" sz="2000">
                <a:latin typeface="+mn-lt"/>
              </a:rPr>
            </a:br>
            <a:r>
              <a:rPr kumimoji="0" lang="en-US" sz="2000">
                <a:latin typeface="+mn-lt"/>
              </a:rPr>
              <a:t>identification</a:t>
            </a:r>
            <a:endParaRPr kumimoji="0" lang="nl-NL" sz="2000">
              <a:latin typeface="+mn-lt"/>
            </a:endParaRPr>
          </a:p>
        </p:txBody>
      </p:sp>
      <p:sp>
        <p:nvSpPr>
          <p:cNvPr id="3635210" name="Rectangle 10"/>
          <p:cNvSpPr>
            <a:spLocks noChangeArrowheads="1"/>
          </p:cNvSpPr>
          <p:nvPr/>
        </p:nvSpPr>
        <p:spPr bwMode="black">
          <a:xfrm>
            <a:off x="2583541" y="5535613"/>
            <a:ext cx="1827212" cy="677108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TS 185 009</a:t>
            </a:r>
          </a:p>
          <a:p>
            <a:pPr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 Set-top boxes</a:t>
            </a:r>
            <a:endParaRPr kumimoji="0" lang="nl-NL" sz="2000">
              <a:latin typeface="+mn-lt"/>
            </a:endParaRPr>
          </a:p>
        </p:txBody>
      </p:sp>
      <p:sp>
        <p:nvSpPr>
          <p:cNvPr id="3635211" name="Rectangle 11"/>
          <p:cNvSpPr>
            <a:spLocks noChangeArrowheads="1"/>
          </p:cNvSpPr>
          <p:nvPr/>
        </p:nvSpPr>
        <p:spPr bwMode="black">
          <a:xfrm rot="-5400000">
            <a:off x="7563814" y="4235241"/>
            <a:ext cx="2633093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marL="190500" indent="-190500"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>
                <a:latin typeface="+mn-lt"/>
              </a:rPr>
              <a:t>Ded</a:t>
            </a:r>
            <a:r>
              <a:rPr kumimoji="0" lang="pl-PL" sz="2000">
                <a:latin typeface="+mn-lt"/>
              </a:rPr>
              <a:t>ykowany system</a:t>
            </a:r>
            <a:r>
              <a:rPr kumimoji="0" lang="en-US" sz="2000">
                <a:latin typeface="+mn-lt"/>
              </a:rPr>
              <a:t> IPTV</a:t>
            </a:r>
          </a:p>
        </p:txBody>
      </p:sp>
      <p:cxnSp>
        <p:nvCxnSpPr>
          <p:cNvPr id="3635212" name="AutoShape 12"/>
          <p:cNvCxnSpPr>
            <a:cxnSpLocks noChangeShapeType="1"/>
            <a:stCxn id="3635203" idx="3"/>
            <a:endCxn id="3635204" idx="1"/>
          </p:cNvCxnSpPr>
          <p:nvPr/>
        </p:nvCxnSpPr>
        <p:spPr bwMode="black">
          <a:xfrm flipV="1">
            <a:off x="2223177" y="2489617"/>
            <a:ext cx="936626" cy="26403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</p:spPr>
      </p:cxnSp>
      <p:cxnSp>
        <p:nvCxnSpPr>
          <p:cNvPr id="3635213" name="AutoShape 13"/>
          <p:cNvCxnSpPr>
            <a:cxnSpLocks noChangeShapeType="1"/>
            <a:stCxn id="3635206" idx="0"/>
            <a:endCxn id="3635204" idx="2"/>
          </p:cNvCxnSpPr>
          <p:nvPr/>
        </p:nvCxnSpPr>
        <p:spPr bwMode="black">
          <a:xfrm rot="5400000" flipH="1" flipV="1">
            <a:off x="4356005" y="2411433"/>
            <a:ext cx="475417" cy="1308894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/>
          </a:ln>
          <a:effectLst/>
        </p:spPr>
      </p:cxnSp>
      <p:cxnSp>
        <p:nvCxnSpPr>
          <p:cNvPr id="3635214" name="AutoShape 14"/>
          <p:cNvCxnSpPr>
            <a:cxnSpLocks noChangeShapeType="1"/>
            <a:stCxn id="3635205" idx="0"/>
            <a:endCxn id="3635204" idx="2"/>
          </p:cNvCxnSpPr>
          <p:nvPr/>
        </p:nvCxnSpPr>
        <p:spPr bwMode="black">
          <a:xfrm rot="16200000" flipV="1">
            <a:off x="6162580" y="1913752"/>
            <a:ext cx="475417" cy="2304256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/>
          </a:ln>
          <a:effectLst/>
        </p:spPr>
      </p:cxnSp>
      <p:cxnSp>
        <p:nvCxnSpPr>
          <p:cNvPr id="3635215" name="AutoShape 15"/>
          <p:cNvCxnSpPr>
            <a:cxnSpLocks noChangeShapeType="1"/>
            <a:stCxn id="3635207" idx="0"/>
            <a:endCxn id="3635206" idx="2"/>
          </p:cNvCxnSpPr>
          <p:nvPr/>
        </p:nvCxnSpPr>
        <p:spPr bwMode="black">
          <a:xfrm rot="5400000" flipH="1" flipV="1">
            <a:off x="3699573" y="4216421"/>
            <a:ext cx="475417" cy="3969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/>
          </a:ln>
          <a:effectLst/>
        </p:spPr>
      </p:cxnSp>
      <p:cxnSp>
        <p:nvCxnSpPr>
          <p:cNvPr id="3635216" name="AutoShape 16"/>
          <p:cNvCxnSpPr>
            <a:cxnSpLocks noChangeShapeType="1"/>
            <a:stCxn id="3635208" idx="0"/>
            <a:endCxn id="3635205" idx="2"/>
          </p:cNvCxnSpPr>
          <p:nvPr/>
        </p:nvCxnSpPr>
        <p:spPr bwMode="black">
          <a:xfrm rot="16200000" flipV="1">
            <a:off x="7288911" y="4244201"/>
            <a:ext cx="546854" cy="19844"/>
          </a:xfrm>
          <a:prstGeom prst="straightConnector1">
            <a:avLst/>
          </a:prstGeom>
          <a:noFill/>
          <a:ln w="9525">
            <a:solidFill>
              <a:schemeClr val="accent2"/>
            </a:solidFill>
            <a:round/>
            <a:headEnd type="triangle" w="med" len="med"/>
            <a:tailEnd/>
          </a:ln>
          <a:effectLst/>
        </p:spPr>
      </p:cxnSp>
      <p:sp>
        <p:nvSpPr>
          <p:cNvPr id="3635217" name="Rectangle 17"/>
          <p:cNvSpPr>
            <a:spLocks noChangeArrowheads="1"/>
          </p:cNvSpPr>
          <p:nvPr/>
        </p:nvSpPr>
        <p:spPr bwMode="black">
          <a:xfrm>
            <a:off x="648255" y="4624388"/>
            <a:ext cx="2256900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marL="190500" indent="-190500"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en-US" sz="2000" dirty="0">
                <a:latin typeface="+mn-lt"/>
              </a:rPr>
              <a:t>IPTV </a:t>
            </a:r>
            <a:r>
              <a:rPr kumimoji="0" lang="pl-PL" sz="2000" dirty="0">
                <a:latin typeface="+mn-lt"/>
              </a:rPr>
              <a:t>w oparciu o </a:t>
            </a:r>
            <a:r>
              <a:rPr kumimoji="0" lang="en-US" sz="2000" dirty="0">
                <a:latin typeface="+mn-lt"/>
              </a:rPr>
              <a:t>IMS</a:t>
            </a:r>
            <a:r>
              <a:rPr kumimoji="0" lang="pl-PL" sz="2000" dirty="0">
                <a:latin typeface="+mn-lt"/>
              </a:rPr>
              <a:t> </a:t>
            </a:r>
            <a:endParaRPr kumimoji="0" lang="en-US" sz="2000" dirty="0">
              <a:latin typeface="+mn-lt"/>
            </a:endParaRPr>
          </a:p>
        </p:txBody>
      </p:sp>
      <p:sp>
        <p:nvSpPr>
          <p:cNvPr id="20" name="Symbol zastępczy daty 1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4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BC8DD2-B4B4-48A6-9A20-026FDBD219A3}" type="slidenum">
              <a:rPr lang="pl-PL"/>
              <a:pPr/>
              <a:t>242</a:t>
            </a:fld>
            <a:endParaRPr lang="pl-PL"/>
          </a:p>
        </p:txBody>
      </p:sp>
      <p:sp>
        <p:nvSpPr>
          <p:cNvPr id="3637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TS 181 016: </a:t>
            </a:r>
            <a:r>
              <a:rPr lang="pl-PL"/>
              <a:t>i</a:t>
            </a:r>
            <a:r>
              <a:rPr lang="en-US"/>
              <a:t>ntegr</a:t>
            </a:r>
            <a:r>
              <a:rPr lang="pl-PL"/>
              <a:t>acja</a:t>
            </a:r>
            <a:r>
              <a:rPr lang="en-US"/>
              <a:t> </a:t>
            </a:r>
            <a:r>
              <a:rPr lang="pl-PL"/>
              <a:t>usług </a:t>
            </a:r>
            <a:r>
              <a:rPr lang="en-US"/>
              <a:t>NGN </a:t>
            </a:r>
            <a:r>
              <a:rPr lang="pl-PL"/>
              <a:t>z I</a:t>
            </a:r>
            <a:r>
              <a:rPr lang="en-US"/>
              <a:t>PTV</a:t>
            </a:r>
          </a:p>
        </p:txBody>
      </p:sp>
      <p:sp>
        <p:nvSpPr>
          <p:cNvPr id="3637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484313"/>
            <a:ext cx="7772400" cy="1276350"/>
          </a:xfrm>
        </p:spPr>
        <p:txBody>
          <a:bodyPr/>
          <a:lstStyle/>
          <a:p>
            <a:r>
              <a:rPr lang="pl-PL"/>
              <a:t>Przypadki użycia – informacyjne</a:t>
            </a:r>
          </a:p>
          <a:p>
            <a:r>
              <a:rPr lang="en-US"/>
              <a:t>Normat</a:t>
            </a:r>
            <a:r>
              <a:rPr lang="pl-PL"/>
              <a:t>ywne wymagania na usługę</a:t>
            </a:r>
            <a:endParaRPr lang="en-US"/>
          </a:p>
        </p:txBody>
      </p:sp>
      <p:sp>
        <p:nvSpPr>
          <p:cNvPr id="3637252" name="AutoShape 4"/>
          <p:cNvSpPr>
            <a:spLocks noChangeAspect="1" noChangeArrowheads="1" noTextEdit="1"/>
          </p:cNvSpPr>
          <p:nvPr/>
        </p:nvSpPr>
        <p:spPr bwMode="auto">
          <a:xfrm>
            <a:off x="947738" y="2364343"/>
            <a:ext cx="7346950" cy="401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53" name="Rectangle 5"/>
          <p:cNvSpPr>
            <a:spLocks noChangeArrowheads="1"/>
          </p:cNvSpPr>
          <p:nvPr/>
        </p:nvSpPr>
        <p:spPr bwMode="auto">
          <a:xfrm>
            <a:off x="947738" y="2353230"/>
            <a:ext cx="52387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55" name="Freeform 7"/>
          <p:cNvSpPr>
            <a:spLocks/>
          </p:cNvSpPr>
          <p:nvPr/>
        </p:nvSpPr>
        <p:spPr bwMode="auto">
          <a:xfrm>
            <a:off x="2973388" y="5296455"/>
            <a:ext cx="3925887" cy="922338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84" y="0"/>
              </a:cxn>
              <a:cxn ang="0">
                <a:pos x="69" y="8"/>
              </a:cxn>
              <a:cxn ang="0">
                <a:pos x="46" y="15"/>
              </a:cxn>
              <a:cxn ang="0">
                <a:pos x="31" y="29"/>
              </a:cxn>
              <a:cxn ang="0">
                <a:pos x="23" y="43"/>
              </a:cxn>
              <a:cxn ang="0">
                <a:pos x="8" y="57"/>
              </a:cxn>
              <a:cxn ang="0">
                <a:pos x="0" y="78"/>
              </a:cxn>
              <a:cxn ang="0">
                <a:pos x="0" y="92"/>
              </a:cxn>
              <a:cxn ang="0">
                <a:pos x="0" y="482"/>
              </a:cxn>
              <a:cxn ang="0">
                <a:pos x="0" y="503"/>
              </a:cxn>
              <a:cxn ang="0">
                <a:pos x="8" y="524"/>
              </a:cxn>
              <a:cxn ang="0">
                <a:pos x="23" y="538"/>
              </a:cxn>
              <a:cxn ang="0">
                <a:pos x="31" y="553"/>
              </a:cxn>
              <a:cxn ang="0">
                <a:pos x="46" y="567"/>
              </a:cxn>
              <a:cxn ang="0">
                <a:pos x="69" y="574"/>
              </a:cxn>
              <a:cxn ang="0">
                <a:pos x="84" y="581"/>
              </a:cxn>
              <a:cxn ang="0">
                <a:pos x="107" y="581"/>
              </a:cxn>
              <a:cxn ang="0">
                <a:pos x="2572" y="581"/>
              </a:cxn>
              <a:cxn ang="0">
                <a:pos x="2587" y="581"/>
              </a:cxn>
              <a:cxn ang="0">
                <a:pos x="2610" y="574"/>
              </a:cxn>
              <a:cxn ang="0">
                <a:pos x="2625" y="567"/>
              </a:cxn>
              <a:cxn ang="0">
                <a:pos x="2648" y="553"/>
              </a:cxn>
              <a:cxn ang="0">
                <a:pos x="2656" y="538"/>
              </a:cxn>
              <a:cxn ang="0">
                <a:pos x="2671" y="524"/>
              </a:cxn>
              <a:cxn ang="0">
                <a:pos x="2671" y="503"/>
              </a:cxn>
              <a:cxn ang="0">
                <a:pos x="2679" y="482"/>
              </a:cxn>
              <a:cxn ang="0">
                <a:pos x="2679" y="92"/>
              </a:cxn>
              <a:cxn ang="0">
                <a:pos x="2671" y="78"/>
              </a:cxn>
              <a:cxn ang="0">
                <a:pos x="2671" y="57"/>
              </a:cxn>
              <a:cxn ang="0">
                <a:pos x="2656" y="43"/>
              </a:cxn>
              <a:cxn ang="0">
                <a:pos x="2648" y="29"/>
              </a:cxn>
              <a:cxn ang="0">
                <a:pos x="2625" y="15"/>
              </a:cxn>
              <a:cxn ang="0">
                <a:pos x="2610" y="8"/>
              </a:cxn>
              <a:cxn ang="0">
                <a:pos x="2587" y="0"/>
              </a:cxn>
              <a:cxn ang="0">
                <a:pos x="2572" y="0"/>
              </a:cxn>
              <a:cxn ang="0">
                <a:pos x="107" y="0"/>
              </a:cxn>
            </a:cxnLst>
            <a:rect l="0" t="0" r="r" b="b"/>
            <a:pathLst>
              <a:path w="2679" h="581">
                <a:moveTo>
                  <a:pt x="107" y="0"/>
                </a:moveTo>
                <a:lnTo>
                  <a:pt x="84" y="0"/>
                </a:lnTo>
                <a:lnTo>
                  <a:pt x="69" y="8"/>
                </a:lnTo>
                <a:lnTo>
                  <a:pt x="46" y="15"/>
                </a:lnTo>
                <a:lnTo>
                  <a:pt x="31" y="29"/>
                </a:lnTo>
                <a:lnTo>
                  <a:pt x="23" y="43"/>
                </a:lnTo>
                <a:lnTo>
                  <a:pt x="8" y="57"/>
                </a:lnTo>
                <a:lnTo>
                  <a:pt x="0" y="78"/>
                </a:lnTo>
                <a:lnTo>
                  <a:pt x="0" y="92"/>
                </a:lnTo>
                <a:lnTo>
                  <a:pt x="0" y="482"/>
                </a:lnTo>
                <a:lnTo>
                  <a:pt x="0" y="503"/>
                </a:lnTo>
                <a:lnTo>
                  <a:pt x="8" y="524"/>
                </a:lnTo>
                <a:lnTo>
                  <a:pt x="23" y="538"/>
                </a:lnTo>
                <a:lnTo>
                  <a:pt x="31" y="553"/>
                </a:lnTo>
                <a:lnTo>
                  <a:pt x="46" y="567"/>
                </a:lnTo>
                <a:lnTo>
                  <a:pt x="69" y="574"/>
                </a:lnTo>
                <a:lnTo>
                  <a:pt x="84" y="581"/>
                </a:lnTo>
                <a:lnTo>
                  <a:pt x="107" y="581"/>
                </a:lnTo>
                <a:lnTo>
                  <a:pt x="2572" y="581"/>
                </a:lnTo>
                <a:lnTo>
                  <a:pt x="2587" y="581"/>
                </a:lnTo>
                <a:lnTo>
                  <a:pt x="2610" y="574"/>
                </a:lnTo>
                <a:lnTo>
                  <a:pt x="2625" y="567"/>
                </a:lnTo>
                <a:lnTo>
                  <a:pt x="2648" y="553"/>
                </a:lnTo>
                <a:lnTo>
                  <a:pt x="2656" y="538"/>
                </a:lnTo>
                <a:lnTo>
                  <a:pt x="2671" y="524"/>
                </a:lnTo>
                <a:lnTo>
                  <a:pt x="2671" y="503"/>
                </a:lnTo>
                <a:lnTo>
                  <a:pt x="2679" y="482"/>
                </a:lnTo>
                <a:lnTo>
                  <a:pt x="2679" y="92"/>
                </a:lnTo>
                <a:lnTo>
                  <a:pt x="2671" y="78"/>
                </a:lnTo>
                <a:lnTo>
                  <a:pt x="2671" y="57"/>
                </a:lnTo>
                <a:lnTo>
                  <a:pt x="2656" y="43"/>
                </a:lnTo>
                <a:lnTo>
                  <a:pt x="2648" y="29"/>
                </a:lnTo>
                <a:lnTo>
                  <a:pt x="2625" y="15"/>
                </a:lnTo>
                <a:lnTo>
                  <a:pt x="2610" y="8"/>
                </a:lnTo>
                <a:lnTo>
                  <a:pt x="2587" y="0"/>
                </a:lnTo>
                <a:lnTo>
                  <a:pt x="2572" y="0"/>
                </a:lnTo>
                <a:lnTo>
                  <a:pt x="107" y="0"/>
                </a:lnTo>
                <a:close/>
              </a:path>
            </a:pathLst>
          </a:custGeom>
          <a:solidFill>
            <a:srgbClr val="CCFF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56" name="Freeform 8"/>
          <p:cNvSpPr>
            <a:spLocks/>
          </p:cNvSpPr>
          <p:nvPr/>
        </p:nvSpPr>
        <p:spPr bwMode="auto">
          <a:xfrm>
            <a:off x="2973388" y="5296455"/>
            <a:ext cx="3925887" cy="922338"/>
          </a:xfrm>
          <a:custGeom>
            <a:avLst/>
            <a:gdLst/>
            <a:ahLst/>
            <a:cxnLst>
              <a:cxn ang="0">
                <a:pos x="107" y="0"/>
              </a:cxn>
              <a:cxn ang="0">
                <a:pos x="84" y="0"/>
              </a:cxn>
              <a:cxn ang="0">
                <a:pos x="69" y="8"/>
              </a:cxn>
              <a:cxn ang="0">
                <a:pos x="46" y="15"/>
              </a:cxn>
              <a:cxn ang="0">
                <a:pos x="31" y="29"/>
              </a:cxn>
              <a:cxn ang="0">
                <a:pos x="23" y="43"/>
              </a:cxn>
              <a:cxn ang="0">
                <a:pos x="8" y="57"/>
              </a:cxn>
              <a:cxn ang="0">
                <a:pos x="0" y="78"/>
              </a:cxn>
              <a:cxn ang="0">
                <a:pos x="0" y="92"/>
              </a:cxn>
              <a:cxn ang="0">
                <a:pos x="0" y="482"/>
              </a:cxn>
              <a:cxn ang="0">
                <a:pos x="0" y="503"/>
              </a:cxn>
              <a:cxn ang="0">
                <a:pos x="8" y="524"/>
              </a:cxn>
              <a:cxn ang="0">
                <a:pos x="23" y="538"/>
              </a:cxn>
              <a:cxn ang="0">
                <a:pos x="31" y="553"/>
              </a:cxn>
              <a:cxn ang="0">
                <a:pos x="46" y="567"/>
              </a:cxn>
              <a:cxn ang="0">
                <a:pos x="69" y="574"/>
              </a:cxn>
              <a:cxn ang="0">
                <a:pos x="84" y="581"/>
              </a:cxn>
              <a:cxn ang="0">
                <a:pos x="107" y="581"/>
              </a:cxn>
              <a:cxn ang="0">
                <a:pos x="2572" y="581"/>
              </a:cxn>
              <a:cxn ang="0">
                <a:pos x="2587" y="581"/>
              </a:cxn>
              <a:cxn ang="0">
                <a:pos x="2610" y="574"/>
              </a:cxn>
              <a:cxn ang="0">
                <a:pos x="2625" y="567"/>
              </a:cxn>
              <a:cxn ang="0">
                <a:pos x="2648" y="553"/>
              </a:cxn>
              <a:cxn ang="0">
                <a:pos x="2656" y="538"/>
              </a:cxn>
              <a:cxn ang="0">
                <a:pos x="2671" y="524"/>
              </a:cxn>
              <a:cxn ang="0">
                <a:pos x="2671" y="503"/>
              </a:cxn>
              <a:cxn ang="0">
                <a:pos x="2679" y="482"/>
              </a:cxn>
              <a:cxn ang="0">
                <a:pos x="2679" y="92"/>
              </a:cxn>
              <a:cxn ang="0">
                <a:pos x="2671" y="78"/>
              </a:cxn>
              <a:cxn ang="0">
                <a:pos x="2671" y="57"/>
              </a:cxn>
              <a:cxn ang="0">
                <a:pos x="2656" y="43"/>
              </a:cxn>
              <a:cxn ang="0">
                <a:pos x="2648" y="29"/>
              </a:cxn>
              <a:cxn ang="0">
                <a:pos x="2625" y="15"/>
              </a:cxn>
              <a:cxn ang="0">
                <a:pos x="2610" y="8"/>
              </a:cxn>
              <a:cxn ang="0">
                <a:pos x="2587" y="0"/>
              </a:cxn>
              <a:cxn ang="0">
                <a:pos x="2572" y="0"/>
              </a:cxn>
              <a:cxn ang="0">
                <a:pos x="107" y="0"/>
              </a:cxn>
            </a:cxnLst>
            <a:rect l="0" t="0" r="r" b="b"/>
            <a:pathLst>
              <a:path w="2679" h="581">
                <a:moveTo>
                  <a:pt x="107" y="0"/>
                </a:moveTo>
                <a:lnTo>
                  <a:pt x="84" y="0"/>
                </a:lnTo>
                <a:lnTo>
                  <a:pt x="69" y="8"/>
                </a:lnTo>
                <a:lnTo>
                  <a:pt x="46" y="15"/>
                </a:lnTo>
                <a:lnTo>
                  <a:pt x="31" y="29"/>
                </a:lnTo>
                <a:lnTo>
                  <a:pt x="23" y="43"/>
                </a:lnTo>
                <a:lnTo>
                  <a:pt x="8" y="57"/>
                </a:lnTo>
                <a:lnTo>
                  <a:pt x="0" y="78"/>
                </a:lnTo>
                <a:lnTo>
                  <a:pt x="0" y="92"/>
                </a:lnTo>
                <a:lnTo>
                  <a:pt x="0" y="482"/>
                </a:lnTo>
                <a:lnTo>
                  <a:pt x="0" y="503"/>
                </a:lnTo>
                <a:lnTo>
                  <a:pt x="8" y="524"/>
                </a:lnTo>
                <a:lnTo>
                  <a:pt x="23" y="538"/>
                </a:lnTo>
                <a:lnTo>
                  <a:pt x="31" y="553"/>
                </a:lnTo>
                <a:lnTo>
                  <a:pt x="46" y="567"/>
                </a:lnTo>
                <a:lnTo>
                  <a:pt x="69" y="574"/>
                </a:lnTo>
                <a:lnTo>
                  <a:pt x="84" y="581"/>
                </a:lnTo>
                <a:lnTo>
                  <a:pt x="107" y="581"/>
                </a:lnTo>
                <a:lnTo>
                  <a:pt x="2572" y="581"/>
                </a:lnTo>
                <a:lnTo>
                  <a:pt x="2587" y="581"/>
                </a:lnTo>
                <a:lnTo>
                  <a:pt x="2610" y="574"/>
                </a:lnTo>
                <a:lnTo>
                  <a:pt x="2625" y="567"/>
                </a:lnTo>
                <a:lnTo>
                  <a:pt x="2648" y="553"/>
                </a:lnTo>
                <a:lnTo>
                  <a:pt x="2656" y="538"/>
                </a:lnTo>
                <a:lnTo>
                  <a:pt x="2671" y="524"/>
                </a:lnTo>
                <a:lnTo>
                  <a:pt x="2671" y="503"/>
                </a:lnTo>
                <a:lnTo>
                  <a:pt x="2679" y="482"/>
                </a:lnTo>
                <a:lnTo>
                  <a:pt x="2679" y="92"/>
                </a:lnTo>
                <a:lnTo>
                  <a:pt x="2671" y="78"/>
                </a:lnTo>
                <a:lnTo>
                  <a:pt x="2671" y="57"/>
                </a:lnTo>
                <a:lnTo>
                  <a:pt x="2656" y="43"/>
                </a:lnTo>
                <a:lnTo>
                  <a:pt x="2648" y="29"/>
                </a:lnTo>
                <a:lnTo>
                  <a:pt x="2625" y="15"/>
                </a:lnTo>
                <a:lnTo>
                  <a:pt x="2610" y="8"/>
                </a:lnTo>
                <a:lnTo>
                  <a:pt x="2587" y="0"/>
                </a:lnTo>
                <a:lnTo>
                  <a:pt x="2572" y="0"/>
                </a:lnTo>
                <a:lnTo>
                  <a:pt x="107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57" name="Rectangle 9"/>
          <p:cNvSpPr>
            <a:spLocks noChangeArrowheads="1"/>
          </p:cNvSpPr>
          <p:nvPr/>
        </p:nvSpPr>
        <p:spPr bwMode="auto">
          <a:xfrm>
            <a:off x="4941888" y="5398055"/>
            <a:ext cx="555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58" name="Rectangle 10"/>
          <p:cNvSpPr>
            <a:spLocks noChangeArrowheads="1"/>
          </p:cNvSpPr>
          <p:nvPr/>
        </p:nvSpPr>
        <p:spPr bwMode="auto">
          <a:xfrm>
            <a:off x="4132263" y="5623480"/>
            <a:ext cx="9334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Transport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59" name="Rectangle 11"/>
          <p:cNvSpPr>
            <a:spLocks noChangeArrowheads="1"/>
          </p:cNvSpPr>
          <p:nvPr/>
        </p:nvSpPr>
        <p:spPr bwMode="auto">
          <a:xfrm>
            <a:off x="5148263" y="5623480"/>
            <a:ext cx="8636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Provider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60" name="Rectangle 12"/>
          <p:cNvSpPr>
            <a:spLocks noChangeArrowheads="1"/>
          </p:cNvSpPr>
          <p:nvPr/>
        </p:nvSpPr>
        <p:spPr bwMode="auto">
          <a:xfrm>
            <a:off x="5740400" y="5623480"/>
            <a:ext cx="555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61" name="Freeform 13"/>
          <p:cNvSpPr>
            <a:spLocks/>
          </p:cNvSpPr>
          <p:nvPr/>
        </p:nvSpPr>
        <p:spPr bwMode="auto">
          <a:xfrm>
            <a:off x="3648075" y="3701018"/>
            <a:ext cx="2305050" cy="393700"/>
          </a:xfrm>
          <a:custGeom>
            <a:avLst/>
            <a:gdLst/>
            <a:ahLst/>
            <a:cxnLst>
              <a:cxn ang="0">
                <a:pos x="47" y="0"/>
              </a:cxn>
              <a:cxn ang="0">
                <a:pos x="31" y="0"/>
              </a:cxn>
              <a:cxn ang="0">
                <a:pos x="16" y="14"/>
              </a:cxn>
              <a:cxn ang="0">
                <a:pos x="8" y="29"/>
              </a:cxn>
              <a:cxn ang="0">
                <a:pos x="0" y="36"/>
              </a:cxn>
              <a:cxn ang="0">
                <a:pos x="0" y="43"/>
              </a:cxn>
              <a:cxn ang="0">
                <a:pos x="0" y="206"/>
              </a:cxn>
              <a:cxn ang="0">
                <a:pos x="0" y="220"/>
              </a:cxn>
              <a:cxn ang="0">
                <a:pos x="8" y="227"/>
              </a:cxn>
              <a:cxn ang="0">
                <a:pos x="16" y="241"/>
              </a:cxn>
              <a:cxn ang="0">
                <a:pos x="31" y="248"/>
              </a:cxn>
              <a:cxn ang="0">
                <a:pos x="47" y="248"/>
              </a:cxn>
              <a:cxn ang="0">
                <a:pos x="1528" y="248"/>
              </a:cxn>
              <a:cxn ang="0">
                <a:pos x="1544" y="248"/>
              </a:cxn>
              <a:cxn ang="0">
                <a:pos x="1559" y="241"/>
              </a:cxn>
              <a:cxn ang="0">
                <a:pos x="1567" y="227"/>
              </a:cxn>
              <a:cxn ang="0">
                <a:pos x="1574" y="206"/>
              </a:cxn>
              <a:cxn ang="0">
                <a:pos x="1574" y="43"/>
              </a:cxn>
              <a:cxn ang="0">
                <a:pos x="1567" y="29"/>
              </a:cxn>
              <a:cxn ang="0">
                <a:pos x="1559" y="14"/>
              </a:cxn>
              <a:cxn ang="0">
                <a:pos x="1544" y="0"/>
              </a:cxn>
              <a:cxn ang="0">
                <a:pos x="1528" y="0"/>
              </a:cxn>
              <a:cxn ang="0">
                <a:pos x="47" y="0"/>
              </a:cxn>
            </a:cxnLst>
            <a:rect l="0" t="0" r="r" b="b"/>
            <a:pathLst>
              <a:path w="1574" h="248">
                <a:moveTo>
                  <a:pt x="47" y="0"/>
                </a:moveTo>
                <a:lnTo>
                  <a:pt x="31" y="0"/>
                </a:lnTo>
                <a:lnTo>
                  <a:pt x="16" y="14"/>
                </a:lnTo>
                <a:lnTo>
                  <a:pt x="8" y="29"/>
                </a:lnTo>
                <a:lnTo>
                  <a:pt x="0" y="36"/>
                </a:lnTo>
                <a:lnTo>
                  <a:pt x="0" y="43"/>
                </a:lnTo>
                <a:lnTo>
                  <a:pt x="0" y="206"/>
                </a:lnTo>
                <a:lnTo>
                  <a:pt x="0" y="220"/>
                </a:lnTo>
                <a:lnTo>
                  <a:pt x="8" y="227"/>
                </a:lnTo>
                <a:lnTo>
                  <a:pt x="16" y="241"/>
                </a:lnTo>
                <a:lnTo>
                  <a:pt x="31" y="248"/>
                </a:lnTo>
                <a:lnTo>
                  <a:pt x="47" y="248"/>
                </a:lnTo>
                <a:lnTo>
                  <a:pt x="1528" y="248"/>
                </a:lnTo>
                <a:lnTo>
                  <a:pt x="1544" y="248"/>
                </a:lnTo>
                <a:lnTo>
                  <a:pt x="1559" y="241"/>
                </a:lnTo>
                <a:lnTo>
                  <a:pt x="1567" y="227"/>
                </a:lnTo>
                <a:lnTo>
                  <a:pt x="1574" y="206"/>
                </a:lnTo>
                <a:lnTo>
                  <a:pt x="1574" y="43"/>
                </a:lnTo>
                <a:lnTo>
                  <a:pt x="1567" y="29"/>
                </a:lnTo>
                <a:lnTo>
                  <a:pt x="1559" y="14"/>
                </a:lnTo>
                <a:lnTo>
                  <a:pt x="1544" y="0"/>
                </a:lnTo>
                <a:lnTo>
                  <a:pt x="1528" y="0"/>
                </a:lnTo>
                <a:lnTo>
                  <a:pt x="47" y="0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62" name="Freeform 14"/>
          <p:cNvSpPr>
            <a:spLocks/>
          </p:cNvSpPr>
          <p:nvPr/>
        </p:nvSpPr>
        <p:spPr bwMode="auto">
          <a:xfrm>
            <a:off x="3648075" y="3701018"/>
            <a:ext cx="2305050" cy="393700"/>
          </a:xfrm>
          <a:custGeom>
            <a:avLst/>
            <a:gdLst/>
            <a:ahLst/>
            <a:cxnLst>
              <a:cxn ang="0">
                <a:pos x="47" y="0"/>
              </a:cxn>
              <a:cxn ang="0">
                <a:pos x="31" y="0"/>
              </a:cxn>
              <a:cxn ang="0">
                <a:pos x="16" y="14"/>
              </a:cxn>
              <a:cxn ang="0">
                <a:pos x="8" y="29"/>
              </a:cxn>
              <a:cxn ang="0">
                <a:pos x="0" y="36"/>
              </a:cxn>
              <a:cxn ang="0">
                <a:pos x="0" y="43"/>
              </a:cxn>
              <a:cxn ang="0">
                <a:pos x="0" y="206"/>
              </a:cxn>
              <a:cxn ang="0">
                <a:pos x="0" y="220"/>
              </a:cxn>
              <a:cxn ang="0">
                <a:pos x="8" y="227"/>
              </a:cxn>
              <a:cxn ang="0">
                <a:pos x="16" y="241"/>
              </a:cxn>
              <a:cxn ang="0">
                <a:pos x="31" y="248"/>
              </a:cxn>
              <a:cxn ang="0">
                <a:pos x="47" y="248"/>
              </a:cxn>
              <a:cxn ang="0">
                <a:pos x="1528" y="248"/>
              </a:cxn>
              <a:cxn ang="0">
                <a:pos x="1544" y="248"/>
              </a:cxn>
              <a:cxn ang="0">
                <a:pos x="1559" y="241"/>
              </a:cxn>
              <a:cxn ang="0">
                <a:pos x="1567" y="227"/>
              </a:cxn>
              <a:cxn ang="0">
                <a:pos x="1574" y="206"/>
              </a:cxn>
              <a:cxn ang="0">
                <a:pos x="1574" y="43"/>
              </a:cxn>
              <a:cxn ang="0">
                <a:pos x="1567" y="29"/>
              </a:cxn>
              <a:cxn ang="0">
                <a:pos x="1559" y="14"/>
              </a:cxn>
              <a:cxn ang="0">
                <a:pos x="1544" y="0"/>
              </a:cxn>
              <a:cxn ang="0">
                <a:pos x="1528" y="0"/>
              </a:cxn>
              <a:cxn ang="0">
                <a:pos x="47" y="0"/>
              </a:cxn>
            </a:cxnLst>
            <a:rect l="0" t="0" r="r" b="b"/>
            <a:pathLst>
              <a:path w="1574" h="248">
                <a:moveTo>
                  <a:pt x="47" y="0"/>
                </a:moveTo>
                <a:lnTo>
                  <a:pt x="31" y="0"/>
                </a:lnTo>
                <a:lnTo>
                  <a:pt x="16" y="14"/>
                </a:lnTo>
                <a:lnTo>
                  <a:pt x="8" y="29"/>
                </a:lnTo>
                <a:lnTo>
                  <a:pt x="0" y="36"/>
                </a:lnTo>
                <a:lnTo>
                  <a:pt x="0" y="43"/>
                </a:lnTo>
                <a:lnTo>
                  <a:pt x="0" y="206"/>
                </a:lnTo>
                <a:lnTo>
                  <a:pt x="0" y="220"/>
                </a:lnTo>
                <a:lnTo>
                  <a:pt x="8" y="227"/>
                </a:lnTo>
                <a:lnTo>
                  <a:pt x="16" y="241"/>
                </a:lnTo>
                <a:lnTo>
                  <a:pt x="31" y="248"/>
                </a:lnTo>
                <a:lnTo>
                  <a:pt x="47" y="248"/>
                </a:lnTo>
                <a:lnTo>
                  <a:pt x="1528" y="248"/>
                </a:lnTo>
                <a:lnTo>
                  <a:pt x="1544" y="248"/>
                </a:lnTo>
                <a:lnTo>
                  <a:pt x="1559" y="241"/>
                </a:lnTo>
                <a:lnTo>
                  <a:pt x="1567" y="227"/>
                </a:lnTo>
                <a:lnTo>
                  <a:pt x="1574" y="206"/>
                </a:lnTo>
                <a:lnTo>
                  <a:pt x="1574" y="43"/>
                </a:lnTo>
                <a:lnTo>
                  <a:pt x="1567" y="29"/>
                </a:lnTo>
                <a:lnTo>
                  <a:pt x="1559" y="14"/>
                </a:lnTo>
                <a:lnTo>
                  <a:pt x="1544" y="0"/>
                </a:lnTo>
                <a:lnTo>
                  <a:pt x="1528" y="0"/>
                </a:lnTo>
                <a:lnTo>
                  <a:pt x="47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63" name="Rectangle 15"/>
          <p:cNvSpPr>
            <a:spLocks noChangeArrowheads="1"/>
          </p:cNvSpPr>
          <p:nvPr/>
        </p:nvSpPr>
        <p:spPr bwMode="auto">
          <a:xfrm>
            <a:off x="3783013" y="3780393"/>
            <a:ext cx="5175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IPTV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64" name="Rectangle 16"/>
          <p:cNvSpPr>
            <a:spLocks noChangeArrowheads="1"/>
          </p:cNvSpPr>
          <p:nvPr/>
        </p:nvSpPr>
        <p:spPr bwMode="auto">
          <a:xfrm>
            <a:off x="4267200" y="3780393"/>
            <a:ext cx="15589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Service Provider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65" name="Freeform 17"/>
          <p:cNvSpPr>
            <a:spLocks noEditPoints="1"/>
          </p:cNvSpPr>
          <p:nvPr/>
        </p:nvSpPr>
        <p:spPr bwMode="auto">
          <a:xfrm>
            <a:off x="2557463" y="3173968"/>
            <a:ext cx="33337" cy="3179762"/>
          </a:xfrm>
          <a:custGeom>
            <a:avLst/>
            <a:gdLst/>
            <a:ahLst/>
            <a:cxnLst>
              <a:cxn ang="0">
                <a:pos x="0" y="1925"/>
              </a:cxn>
              <a:cxn ang="0">
                <a:pos x="15" y="2003"/>
              </a:cxn>
              <a:cxn ang="0">
                <a:pos x="0" y="1875"/>
              </a:cxn>
              <a:cxn ang="0">
                <a:pos x="15" y="1798"/>
              </a:cxn>
              <a:cxn ang="0">
                <a:pos x="0" y="1875"/>
              </a:cxn>
              <a:cxn ang="0">
                <a:pos x="0" y="1670"/>
              </a:cxn>
              <a:cxn ang="0">
                <a:pos x="15" y="1741"/>
              </a:cxn>
              <a:cxn ang="0">
                <a:pos x="0" y="1614"/>
              </a:cxn>
              <a:cxn ang="0">
                <a:pos x="15" y="1536"/>
              </a:cxn>
              <a:cxn ang="0">
                <a:pos x="0" y="1614"/>
              </a:cxn>
              <a:cxn ang="0">
                <a:pos x="0" y="1408"/>
              </a:cxn>
              <a:cxn ang="0">
                <a:pos x="15" y="1479"/>
              </a:cxn>
              <a:cxn ang="0">
                <a:pos x="0" y="1352"/>
              </a:cxn>
              <a:cxn ang="0">
                <a:pos x="15" y="1281"/>
              </a:cxn>
              <a:cxn ang="0">
                <a:pos x="0" y="1352"/>
              </a:cxn>
              <a:cxn ang="0">
                <a:pos x="0" y="1146"/>
              </a:cxn>
              <a:cxn ang="0">
                <a:pos x="15" y="1224"/>
              </a:cxn>
              <a:cxn ang="0">
                <a:pos x="0" y="1090"/>
              </a:cxn>
              <a:cxn ang="0">
                <a:pos x="15" y="1019"/>
              </a:cxn>
              <a:cxn ang="0">
                <a:pos x="0" y="1090"/>
              </a:cxn>
              <a:cxn ang="0">
                <a:pos x="0" y="892"/>
              </a:cxn>
              <a:cxn ang="0">
                <a:pos x="15" y="962"/>
              </a:cxn>
              <a:cxn ang="0">
                <a:pos x="0" y="835"/>
              </a:cxn>
              <a:cxn ang="0">
                <a:pos x="15" y="757"/>
              </a:cxn>
              <a:cxn ang="0">
                <a:pos x="0" y="835"/>
              </a:cxn>
              <a:cxn ang="0">
                <a:pos x="0" y="630"/>
              </a:cxn>
              <a:cxn ang="0">
                <a:pos x="15" y="700"/>
              </a:cxn>
              <a:cxn ang="0">
                <a:pos x="0" y="573"/>
              </a:cxn>
              <a:cxn ang="0">
                <a:pos x="23" y="502"/>
              </a:cxn>
              <a:cxn ang="0">
                <a:pos x="0" y="573"/>
              </a:cxn>
              <a:cxn ang="0">
                <a:pos x="0" y="368"/>
              </a:cxn>
              <a:cxn ang="0">
                <a:pos x="23" y="446"/>
              </a:cxn>
              <a:cxn ang="0">
                <a:pos x="0" y="311"/>
              </a:cxn>
              <a:cxn ang="0">
                <a:pos x="23" y="240"/>
              </a:cxn>
              <a:cxn ang="0">
                <a:pos x="0" y="311"/>
              </a:cxn>
              <a:cxn ang="0">
                <a:pos x="0" y="106"/>
              </a:cxn>
              <a:cxn ang="0">
                <a:pos x="23" y="184"/>
              </a:cxn>
              <a:cxn ang="0">
                <a:pos x="0" y="56"/>
              </a:cxn>
              <a:cxn ang="0">
                <a:pos x="23" y="0"/>
              </a:cxn>
              <a:cxn ang="0">
                <a:pos x="0" y="56"/>
              </a:cxn>
            </a:cxnLst>
            <a:rect l="0" t="0" r="r" b="b"/>
            <a:pathLst>
              <a:path w="23" h="2003">
                <a:moveTo>
                  <a:pt x="0" y="2003"/>
                </a:moveTo>
                <a:lnTo>
                  <a:pt x="0" y="1925"/>
                </a:lnTo>
                <a:lnTo>
                  <a:pt x="15" y="1925"/>
                </a:lnTo>
                <a:lnTo>
                  <a:pt x="15" y="2003"/>
                </a:lnTo>
                <a:lnTo>
                  <a:pt x="0" y="2003"/>
                </a:lnTo>
                <a:close/>
                <a:moveTo>
                  <a:pt x="0" y="1875"/>
                </a:moveTo>
                <a:lnTo>
                  <a:pt x="0" y="1798"/>
                </a:lnTo>
                <a:lnTo>
                  <a:pt x="15" y="1798"/>
                </a:lnTo>
                <a:lnTo>
                  <a:pt x="15" y="1875"/>
                </a:lnTo>
                <a:lnTo>
                  <a:pt x="0" y="1875"/>
                </a:lnTo>
                <a:close/>
                <a:moveTo>
                  <a:pt x="0" y="1741"/>
                </a:moveTo>
                <a:lnTo>
                  <a:pt x="0" y="1670"/>
                </a:lnTo>
                <a:lnTo>
                  <a:pt x="15" y="1670"/>
                </a:lnTo>
                <a:lnTo>
                  <a:pt x="15" y="1741"/>
                </a:lnTo>
                <a:lnTo>
                  <a:pt x="0" y="1741"/>
                </a:lnTo>
                <a:close/>
                <a:moveTo>
                  <a:pt x="0" y="1614"/>
                </a:moveTo>
                <a:lnTo>
                  <a:pt x="0" y="1536"/>
                </a:lnTo>
                <a:lnTo>
                  <a:pt x="15" y="1536"/>
                </a:lnTo>
                <a:lnTo>
                  <a:pt x="15" y="1614"/>
                </a:lnTo>
                <a:lnTo>
                  <a:pt x="0" y="1614"/>
                </a:lnTo>
                <a:close/>
                <a:moveTo>
                  <a:pt x="0" y="1479"/>
                </a:moveTo>
                <a:lnTo>
                  <a:pt x="0" y="1408"/>
                </a:lnTo>
                <a:lnTo>
                  <a:pt x="15" y="1408"/>
                </a:lnTo>
                <a:lnTo>
                  <a:pt x="15" y="1479"/>
                </a:lnTo>
                <a:lnTo>
                  <a:pt x="0" y="1479"/>
                </a:lnTo>
                <a:close/>
                <a:moveTo>
                  <a:pt x="0" y="1352"/>
                </a:moveTo>
                <a:lnTo>
                  <a:pt x="0" y="1281"/>
                </a:lnTo>
                <a:lnTo>
                  <a:pt x="15" y="1281"/>
                </a:lnTo>
                <a:lnTo>
                  <a:pt x="15" y="1352"/>
                </a:lnTo>
                <a:lnTo>
                  <a:pt x="0" y="1352"/>
                </a:lnTo>
                <a:close/>
                <a:moveTo>
                  <a:pt x="0" y="1224"/>
                </a:moveTo>
                <a:lnTo>
                  <a:pt x="0" y="1146"/>
                </a:lnTo>
                <a:lnTo>
                  <a:pt x="15" y="1146"/>
                </a:lnTo>
                <a:lnTo>
                  <a:pt x="15" y="1224"/>
                </a:lnTo>
                <a:lnTo>
                  <a:pt x="0" y="1224"/>
                </a:lnTo>
                <a:close/>
                <a:moveTo>
                  <a:pt x="0" y="1090"/>
                </a:moveTo>
                <a:lnTo>
                  <a:pt x="0" y="1019"/>
                </a:lnTo>
                <a:lnTo>
                  <a:pt x="15" y="1019"/>
                </a:lnTo>
                <a:lnTo>
                  <a:pt x="15" y="1090"/>
                </a:lnTo>
                <a:lnTo>
                  <a:pt x="0" y="1090"/>
                </a:lnTo>
                <a:close/>
                <a:moveTo>
                  <a:pt x="0" y="962"/>
                </a:moveTo>
                <a:lnTo>
                  <a:pt x="0" y="892"/>
                </a:lnTo>
                <a:lnTo>
                  <a:pt x="15" y="892"/>
                </a:lnTo>
                <a:lnTo>
                  <a:pt x="15" y="962"/>
                </a:lnTo>
                <a:lnTo>
                  <a:pt x="0" y="962"/>
                </a:lnTo>
                <a:close/>
                <a:moveTo>
                  <a:pt x="0" y="835"/>
                </a:moveTo>
                <a:lnTo>
                  <a:pt x="0" y="757"/>
                </a:lnTo>
                <a:lnTo>
                  <a:pt x="15" y="757"/>
                </a:lnTo>
                <a:lnTo>
                  <a:pt x="15" y="835"/>
                </a:lnTo>
                <a:lnTo>
                  <a:pt x="0" y="835"/>
                </a:lnTo>
                <a:close/>
                <a:moveTo>
                  <a:pt x="0" y="700"/>
                </a:moveTo>
                <a:lnTo>
                  <a:pt x="0" y="630"/>
                </a:lnTo>
                <a:lnTo>
                  <a:pt x="15" y="630"/>
                </a:lnTo>
                <a:lnTo>
                  <a:pt x="15" y="700"/>
                </a:lnTo>
                <a:lnTo>
                  <a:pt x="0" y="700"/>
                </a:lnTo>
                <a:close/>
                <a:moveTo>
                  <a:pt x="0" y="573"/>
                </a:moveTo>
                <a:lnTo>
                  <a:pt x="0" y="502"/>
                </a:lnTo>
                <a:lnTo>
                  <a:pt x="23" y="502"/>
                </a:lnTo>
                <a:lnTo>
                  <a:pt x="23" y="573"/>
                </a:lnTo>
                <a:lnTo>
                  <a:pt x="0" y="573"/>
                </a:lnTo>
                <a:close/>
                <a:moveTo>
                  <a:pt x="0" y="446"/>
                </a:moveTo>
                <a:lnTo>
                  <a:pt x="0" y="368"/>
                </a:lnTo>
                <a:lnTo>
                  <a:pt x="23" y="368"/>
                </a:lnTo>
                <a:lnTo>
                  <a:pt x="23" y="446"/>
                </a:lnTo>
                <a:lnTo>
                  <a:pt x="0" y="446"/>
                </a:lnTo>
                <a:close/>
                <a:moveTo>
                  <a:pt x="0" y="311"/>
                </a:moveTo>
                <a:lnTo>
                  <a:pt x="0" y="240"/>
                </a:lnTo>
                <a:lnTo>
                  <a:pt x="23" y="240"/>
                </a:lnTo>
                <a:lnTo>
                  <a:pt x="23" y="311"/>
                </a:lnTo>
                <a:lnTo>
                  <a:pt x="0" y="311"/>
                </a:lnTo>
                <a:close/>
                <a:moveTo>
                  <a:pt x="0" y="184"/>
                </a:moveTo>
                <a:lnTo>
                  <a:pt x="0" y="106"/>
                </a:lnTo>
                <a:lnTo>
                  <a:pt x="23" y="106"/>
                </a:lnTo>
                <a:lnTo>
                  <a:pt x="23" y="184"/>
                </a:lnTo>
                <a:lnTo>
                  <a:pt x="0" y="184"/>
                </a:lnTo>
                <a:close/>
                <a:moveTo>
                  <a:pt x="0" y="56"/>
                </a:moveTo>
                <a:lnTo>
                  <a:pt x="0" y="0"/>
                </a:lnTo>
                <a:lnTo>
                  <a:pt x="23" y="0"/>
                </a:lnTo>
                <a:lnTo>
                  <a:pt x="23" y="56"/>
                </a:lnTo>
                <a:lnTo>
                  <a:pt x="0" y="5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66" name="Freeform 18"/>
          <p:cNvSpPr>
            <a:spLocks noEditPoints="1"/>
          </p:cNvSpPr>
          <p:nvPr/>
        </p:nvSpPr>
        <p:spPr bwMode="auto">
          <a:xfrm>
            <a:off x="2624138" y="3150155"/>
            <a:ext cx="4545012" cy="34925"/>
          </a:xfrm>
          <a:custGeom>
            <a:avLst/>
            <a:gdLst/>
            <a:ahLst/>
            <a:cxnLst>
              <a:cxn ang="0">
                <a:pos x="3017" y="22"/>
              </a:cxn>
              <a:cxn ang="0">
                <a:pos x="3101" y="0"/>
              </a:cxn>
              <a:cxn ang="0">
                <a:pos x="2955" y="22"/>
              </a:cxn>
              <a:cxn ang="0">
                <a:pos x="2871" y="0"/>
              </a:cxn>
              <a:cxn ang="0">
                <a:pos x="2955" y="22"/>
              </a:cxn>
              <a:cxn ang="0">
                <a:pos x="2733" y="22"/>
              </a:cxn>
              <a:cxn ang="0">
                <a:pos x="2810" y="0"/>
              </a:cxn>
              <a:cxn ang="0">
                <a:pos x="2671" y="22"/>
              </a:cxn>
              <a:cxn ang="0">
                <a:pos x="2587" y="0"/>
              </a:cxn>
              <a:cxn ang="0">
                <a:pos x="2671" y="22"/>
              </a:cxn>
              <a:cxn ang="0">
                <a:pos x="2441" y="22"/>
              </a:cxn>
              <a:cxn ang="0">
                <a:pos x="2526" y="0"/>
              </a:cxn>
              <a:cxn ang="0">
                <a:pos x="2380" y="22"/>
              </a:cxn>
              <a:cxn ang="0">
                <a:pos x="2295" y="0"/>
              </a:cxn>
              <a:cxn ang="0">
                <a:pos x="2380" y="22"/>
              </a:cxn>
              <a:cxn ang="0">
                <a:pos x="2157" y="22"/>
              </a:cxn>
              <a:cxn ang="0">
                <a:pos x="2234" y="0"/>
              </a:cxn>
              <a:cxn ang="0">
                <a:pos x="2096" y="22"/>
              </a:cxn>
              <a:cxn ang="0">
                <a:pos x="2011" y="0"/>
              </a:cxn>
              <a:cxn ang="0">
                <a:pos x="2096" y="22"/>
              </a:cxn>
              <a:cxn ang="0">
                <a:pos x="1865" y="22"/>
              </a:cxn>
              <a:cxn ang="0">
                <a:pos x="1950" y="0"/>
              </a:cxn>
              <a:cxn ang="0">
                <a:pos x="1804" y="22"/>
              </a:cxn>
              <a:cxn ang="0">
                <a:pos x="1727" y="0"/>
              </a:cxn>
              <a:cxn ang="0">
                <a:pos x="1804" y="22"/>
              </a:cxn>
              <a:cxn ang="0">
                <a:pos x="1581" y="22"/>
              </a:cxn>
              <a:cxn ang="0">
                <a:pos x="1666" y="0"/>
              </a:cxn>
              <a:cxn ang="0">
                <a:pos x="1520" y="22"/>
              </a:cxn>
              <a:cxn ang="0">
                <a:pos x="1435" y="0"/>
              </a:cxn>
              <a:cxn ang="0">
                <a:pos x="1520" y="22"/>
              </a:cxn>
              <a:cxn ang="0">
                <a:pos x="1297" y="22"/>
              </a:cxn>
              <a:cxn ang="0">
                <a:pos x="1374" y="0"/>
              </a:cxn>
              <a:cxn ang="0">
                <a:pos x="1236" y="22"/>
              </a:cxn>
              <a:cxn ang="0">
                <a:pos x="1151" y="0"/>
              </a:cxn>
              <a:cxn ang="0">
                <a:pos x="1236" y="22"/>
              </a:cxn>
              <a:cxn ang="0">
                <a:pos x="1006" y="22"/>
              </a:cxn>
              <a:cxn ang="0">
                <a:pos x="1090" y="0"/>
              </a:cxn>
              <a:cxn ang="0">
                <a:pos x="944" y="22"/>
              </a:cxn>
              <a:cxn ang="0">
                <a:pos x="867" y="0"/>
              </a:cxn>
              <a:cxn ang="0">
                <a:pos x="944" y="22"/>
              </a:cxn>
              <a:cxn ang="0">
                <a:pos x="721" y="22"/>
              </a:cxn>
              <a:cxn ang="0">
                <a:pos x="806" y="0"/>
              </a:cxn>
              <a:cxn ang="0">
                <a:pos x="660" y="22"/>
              </a:cxn>
              <a:cxn ang="0">
                <a:pos x="576" y="0"/>
              </a:cxn>
              <a:cxn ang="0">
                <a:pos x="660" y="22"/>
              </a:cxn>
              <a:cxn ang="0">
                <a:pos x="437" y="22"/>
              </a:cxn>
              <a:cxn ang="0">
                <a:pos x="514" y="0"/>
              </a:cxn>
              <a:cxn ang="0">
                <a:pos x="376" y="22"/>
              </a:cxn>
              <a:cxn ang="0">
                <a:pos x="292" y="0"/>
              </a:cxn>
              <a:cxn ang="0">
                <a:pos x="376" y="22"/>
              </a:cxn>
              <a:cxn ang="0">
                <a:pos x="146" y="22"/>
              </a:cxn>
              <a:cxn ang="0">
                <a:pos x="230" y="0"/>
              </a:cxn>
              <a:cxn ang="0">
                <a:pos x="84" y="22"/>
              </a:cxn>
              <a:cxn ang="0">
                <a:pos x="0" y="0"/>
              </a:cxn>
              <a:cxn ang="0">
                <a:pos x="84" y="22"/>
              </a:cxn>
            </a:cxnLst>
            <a:rect l="0" t="0" r="r" b="b"/>
            <a:pathLst>
              <a:path w="3101" h="22">
                <a:moveTo>
                  <a:pt x="3101" y="22"/>
                </a:moveTo>
                <a:lnTo>
                  <a:pt x="3017" y="22"/>
                </a:lnTo>
                <a:lnTo>
                  <a:pt x="3017" y="0"/>
                </a:lnTo>
                <a:lnTo>
                  <a:pt x="3101" y="0"/>
                </a:lnTo>
                <a:lnTo>
                  <a:pt x="3101" y="22"/>
                </a:lnTo>
                <a:close/>
                <a:moveTo>
                  <a:pt x="2955" y="22"/>
                </a:moveTo>
                <a:lnTo>
                  <a:pt x="2871" y="22"/>
                </a:lnTo>
                <a:lnTo>
                  <a:pt x="2871" y="0"/>
                </a:lnTo>
                <a:lnTo>
                  <a:pt x="2955" y="0"/>
                </a:lnTo>
                <a:lnTo>
                  <a:pt x="2955" y="22"/>
                </a:lnTo>
                <a:close/>
                <a:moveTo>
                  <a:pt x="2810" y="22"/>
                </a:moveTo>
                <a:lnTo>
                  <a:pt x="2733" y="22"/>
                </a:lnTo>
                <a:lnTo>
                  <a:pt x="2733" y="0"/>
                </a:lnTo>
                <a:lnTo>
                  <a:pt x="2810" y="0"/>
                </a:lnTo>
                <a:lnTo>
                  <a:pt x="2810" y="22"/>
                </a:lnTo>
                <a:close/>
                <a:moveTo>
                  <a:pt x="2671" y="22"/>
                </a:moveTo>
                <a:lnTo>
                  <a:pt x="2587" y="22"/>
                </a:lnTo>
                <a:lnTo>
                  <a:pt x="2587" y="0"/>
                </a:lnTo>
                <a:lnTo>
                  <a:pt x="2671" y="0"/>
                </a:lnTo>
                <a:lnTo>
                  <a:pt x="2671" y="22"/>
                </a:lnTo>
                <a:close/>
                <a:moveTo>
                  <a:pt x="2526" y="22"/>
                </a:moveTo>
                <a:lnTo>
                  <a:pt x="2441" y="22"/>
                </a:lnTo>
                <a:lnTo>
                  <a:pt x="2441" y="0"/>
                </a:lnTo>
                <a:lnTo>
                  <a:pt x="2526" y="0"/>
                </a:lnTo>
                <a:lnTo>
                  <a:pt x="2526" y="22"/>
                </a:lnTo>
                <a:close/>
                <a:moveTo>
                  <a:pt x="2380" y="22"/>
                </a:moveTo>
                <a:lnTo>
                  <a:pt x="2295" y="22"/>
                </a:lnTo>
                <a:lnTo>
                  <a:pt x="2295" y="0"/>
                </a:lnTo>
                <a:lnTo>
                  <a:pt x="2380" y="0"/>
                </a:lnTo>
                <a:lnTo>
                  <a:pt x="2380" y="22"/>
                </a:lnTo>
                <a:close/>
                <a:moveTo>
                  <a:pt x="2234" y="22"/>
                </a:moveTo>
                <a:lnTo>
                  <a:pt x="2157" y="22"/>
                </a:lnTo>
                <a:lnTo>
                  <a:pt x="2157" y="0"/>
                </a:lnTo>
                <a:lnTo>
                  <a:pt x="2234" y="0"/>
                </a:lnTo>
                <a:lnTo>
                  <a:pt x="2234" y="22"/>
                </a:lnTo>
                <a:close/>
                <a:moveTo>
                  <a:pt x="2096" y="22"/>
                </a:moveTo>
                <a:lnTo>
                  <a:pt x="2011" y="22"/>
                </a:lnTo>
                <a:lnTo>
                  <a:pt x="2011" y="0"/>
                </a:lnTo>
                <a:lnTo>
                  <a:pt x="2096" y="0"/>
                </a:lnTo>
                <a:lnTo>
                  <a:pt x="2096" y="22"/>
                </a:lnTo>
                <a:close/>
                <a:moveTo>
                  <a:pt x="1950" y="22"/>
                </a:moveTo>
                <a:lnTo>
                  <a:pt x="1865" y="22"/>
                </a:lnTo>
                <a:lnTo>
                  <a:pt x="1865" y="0"/>
                </a:lnTo>
                <a:lnTo>
                  <a:pt x="1950" y="0"/>
                </a:lnTo>
                <a:lnTo>
                  <a:pt x="1950" y="22"/>
                </a:lnTo>
                <a:close/>
                <a:moveTo>
                  <a:pt x="1804" y="22"/>
                </a:moveTo>
                <a:lnTo>
                  <a:pt x="1727" y="22"/>
                </a:lnTo>
                <a:lnTo>
                  <a:pt x="1727" y="0"/>
                </a:lnTo>
                <a:lnTo>
                  <a:pt x="1804" y="0"/>
                </a:lnTo>
                <a:lnTo>
                  <a:pt x="1804" y="22"/>
                </a:lnTo>
                <a:close/>
                <a:moveTo>
                  <a:pt x="1666" y="22"/>
                </a:moveTo>
                <a:lnTo>
                  <a:pt x="1581" y="22"/>
                </a:lnTo>
                <a:lnTo>
                  <a:pt x="1581" y="0"/>
                </a:lnTo>
                <a:lnTo>
                  <a:pt x="1666" y="0"/>
                </a:lnTo>
                <a:lnTo>
                  <a:pt x="1666" y="22"/>
                </a:lnTo>
                <a:close/>
                <a:moveTo>
                  <a:pt x="1520" y="22"/>
                </a:moveTo>
                <a:lnTo>
                  <a:pt x="1435" y="22"/>
                </a:lnTo>
                <a:lnTo>
                  <a:pt x="1435" y="0"/>
                </a:lnTo>
                <a:lnTo>
                  <a:pt x="1520" y="0"/>
                </a:lnTo>
                <a:lnTo>
                  <a:pt x="1520" y="22"/>
                </a:lnTo>
                <a:close/>
                <a:moveTo>
                  <a:pt x="1374" y="22"/>
                </a:moveTo>
                <a:lnTo>
                  <a:pt x="1297" y="22"/>
                </a:lnTo>
                <a:lnTo>
                  <a:pt x="1297" y="0"/>
                </a:lnTo>
                <a:lnTo>
                  <a:pt x="1374" y="0"/>
                </a:lnTo>
                <a:lnTo>
                  <a:pt x="1374" y="22"/>
                </a:lnTo>
                <a:close/>
                <a:moveTo>
                  <a:pt x="1236" y="22"/>
                </a:moveTo>
                <a:lnTo>
                  <a:pt x="1151" y="22"/>
                </a:lnTo>
                <a:lnTo>
                  <a:pt x="1151" y="0"/>
                </a:lnTo>
                <a:lnTo>
                  <a:pt x="1236" y="0"/>
                </a:lnTo>
                <a:lnTo>
                  <a:pt x="1236" y="22"/>
                </a:lnTo>
                <a:close/>
                <a:moveTo>
                  <a:pt x="1090" y="22"/>
                </a:moveTo>
                <a:lnTo>
                  <a:pt x="1006" y="22"/>
                </a:lnTo>
                <a:lnTo>
                  <a:pt x="1006" y="0"/>
                </a:lnTo>
                <a:lnTo>
                  <a:pt x="1090" y="0"/>
                </a:lnTo>
                <a:lnTo>
                  <a:pt x="1090" y="22"/>
                </a:lnTo>
                <a:close/>
                <a:moveTo>
                  <a:pt x="944" y="22"/>
                </a:moveTo>
                <a:lnTo>
                  <a:pt x="867" y="22"/>
                </a:lnTo>
                <a:lnTo>
                  <a:pt x="867" y="0"/>
                </a:lnTo>
                <a:lnTo>
                  <a:pt x="944" y="0"/>
                </a:lnTo>
                <a:lnTo>
                  <a:pt x="944" y="22"/>
                </a:lnTo>
                <a:close/>
                <a:moveTo>
                  <a:pt x="806" y="22"/>
                </a:moveTo>
                <a:lnTo>
                  <a:pt x="721" y="22"/>
                </a:lnTo>
                <a:lnTo>
                  <a:pt x="721" y="0"/>
                </a:lnTo>
                <a:lnTo>
                  <a:pt x="806" y="0"/>
                </a:lnTo>
                <a:lnTo>
                  <a:pt x="806" y="22"/>
                </a:lnTo>
                <a:close/>
                <a:moveTo>
                  <a:pt x="660" y="22"/>
                </a:moveTo>
                <a:lnTo>
                  <a:pt x="576" y="22"/>
                </a:lnTo>
                <a:lnTo>
                  <a:pt x="576" y="0"/>
                </a:lnTo>
                <a:lnTo>
                  <a:pt x="660" y="0"/>
                </a:lnTo>
                <a:lnTo>
                  <a:pt x="660" y="22"/>
                </a:lnTo>
                <a:close/>
                <a:moveTo>
                  <a:pt x="514" y="22"/>
                </a:moveTo>
                <a:lnTo>
                  <a:pt x="437" y="22"/>
                </a:lnTo>
                <a:lnTo>
                  <a:pt x="437" y="0"/>
                </a:lnTo>
                <a:lnTo>
                  <a:pt x="514" y="0"/>
                </a:lnTo>
                <a:lnTo>
                  <a:pt x="514" y="22"/>
                </a:lnTo>
                <a:close/>
                <a:moveTo>
                  <a:pt x="376" y="22"/>
                </a:moveTo>
                <a:lnTo>
                  <a:pt x="292" y="22"/>
                </a:lnTo>
                <a:lnTo>
                  <a:pt x="292" y="0"/>
                </a:lnTo>
                <a:lnTo>
                  <a:pt x="376" y="0"/>
                </a:lnTo>
                <a:lnTo>
                  <a:pt x="376" y="22"/>
                </a:lnTo>
                <a:close/>
                <a:moveTo>
                  <a:pt x="230" y="22"/>
                </a:moveTo>
                <a:lnTo>
                  <a:pt x="146" y="22"/>
                </a:lnTo>
                <a:lnTo>
                  <a:pt x="146" y="0"/>
                </a:lnTo>
                <a:lnTo>
                  <a:pt x="230" y="0"/>
                </a:lnTo>
                <a:lnTo>
                  <a:pt x="230" y="22"/>
                </a:lnTo>
                <a:close/>
                <a:moveTo>
                  <a:pt x="84" y="22"/>
                </a:moveTo>
                <a:lnTo>
                  <a:pt x="0" y="22"/>
                </a:lnTo>
                <a:lnTo>
                  <a:pt x="0" y="0"/>
                </a:lnTo>
                <a:lnTo>
                  <a:pt x="84" y="0"/>
                </a:lnTo>
                <a:lnTo>
                  <a:pt x="84" y="2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67" name="Freeform 19"/>
          <p:cNvSpPr>
            <a:spLocks noEditPoints="1"/>
          </p:cNvSpPr>
          <p:nvPr/>
        </p:nvSpPr>
        <p:spPr bwMode="auto">
          <a:xfrm>
            <a:off x="2624138" y="5017055"/>
            <a:ext cx="4545012" cy="22225"/>
          </a:xfrm>
          <a:custGeom>
            <a:avLst/>
            <a:gdLst/>
            <a:ahLst/>
            <a:cxnLst>
              <a:cxn ang="0">
                <a:pos x="3017" y="14"/>
              </a:cxn>
              <a:cxn ang="0">
                <a:pos x="3101" y="0"/>
              </a:cxn>
              <a:cxn ang="0">
                <a:pos x="2955" y="14"/>
              </a:cxn>
              <a:cxn ang="0">
                <a:pos x="2871" y="0"/>
              </a:cxn>
              <a:cxn ang="0">
                <a:pos x="2955" y="14"/>
              </a:cxn>
              <a:cxn ang="0">
                <a:pos x="2733" y="14"/>
              </a:cxn>
              <a:cxn ang="0">
                <a:pos x="2810" y="0"/>
              </a:cxn>
              <a:cxn ang="0">
                <a:pos x="2671" y="14"/>
              </a:cxn>
              <a:cxn ang="0">
                <a:pos x="2587" y="0"/>
              </a:cxn>
              <a:cxn ang="0">
                <a:pos x="2671" y="14"/>
              </a:cxn>
              <a:cxn ang="0">
                <a:pos x="2441" y="14"/>
              </a:cxn>
              <a:cxn ang="0">
                <a:pos x="2526" y="0"/>
              </a:cxn>
              <a:cxn ang="0">
                <a:pos x="2380" y="14"/>
              </a:cxn>
              <a:cxn ang="0">
                <a:pos x="2295" y="0"/>
              </a:cxn>
              <a:cxn ang="0">
                <a:pos x="2380" y="14"/>
              </a:cxn>
              <a:cxn ang="0">
                <a:pos x="2157" y="14"/>
              </a:cxn>
              <a:cxn ang="0">
                <a:pos x="2234" y="0"/>
              </a:cxn>
              <a:cxn ang="0">
                <a:pos x="2096" y="14"/>
              </a:cxn>
              <a:cxn ang="0">
                <a:pos x="2011" y="0"/>
              </a:cxn>
              <a:cxn ang="0">
                <a:pos x="2096" y="14"/>
              </a:cxn>
              <a:cxn ang="0">
                <a:pos x="1865" y="14"/>
              </a:cxn>
              <a:cxn ang="0">
                <a:pos x="1950" y="0"/>
              </a:cxn>
              <a:cxn ang="0">
                <a:pos x="1804" y="14"/>
              </a:cxn>
              <a:cxn ang="0">
                <a:pos x="1727" y="0"/>
              </a:cxn>
              <a:cxn ang="0">
                <a:pos x="1804" y="14"/>
              </a:cxn>
              <a:cxn ang="0">
                <a:pos x="1581" y="14"/>
              </a:cxn>
              <a:cxn ang="0">
                <a:pos x="1666" y="0"/>
              </a:cxn>
              <a:cxn ang="0">
                <a:pos x="1520" y="14"/>
              </a:cxn>
              <a:cxn ang="0">
                <a:pos x="1435" y="0"/>
              </a:cxn>
              <a:cxn ang="0">
                <a:pos x="1520" y="14"/>
              </a:cxn>
              <a:cxn ang="0">
                <a:pos x="1297" y="14"/>
              </a:cxn>
              <a:cxn ang="0">
                <a:pos x="1374" y="0"/>
              </a:cxn>
              <a:cxn ang="0">
                <a:pos x="1236" y="14"/>
              </a:cxn>
              <a:cxn ang="0">
                <a:pos x="1151" y="0"/>
              </a:cxn>
              <a:cxn ang="0">
                <a:pos x="1236" y="14"/>
              </a:cxn>
              <a:cxn ang="0">
                <a:pos x="1006" y="14"/>
              </a:cxn>
              <a:cxn ang="0">
                <a:pos x="1090" y="0"/>
              </a:cxn>
              <a:cxn ang="0">
                <a:pos x="944" y="14"/>
              </a:cxn>
              <a:cxn ang="0">
                <a:pos x="867" y="0"/>
              </a:cxn>
              <a:cxn ang="0">
                <a:pos x="944" y="14"/>
              </a:cxn>
              <a:cxn ang="0">
                <a:pos x="721" y="14"/>
              </a:cxn>
              <a:cxn ang="0">
                <a:pos x="806" y="0"/>
              </a:cxn>
              <a:cxn ang="0">
                <a:pos x="660" y="14"/>
              </a:cxn>
              <a:cxn ang="0">
                <a:pos x="576" y="0"/>
              </a:cxn>
              <a:cxn ang="0">
                <a:pos x="660" y="14"/>
              </a:cxn>
              <a:cxn ang="0">
                <a:pos x="437" y="14"/>
              </a:cxn>
              <a:cxn ang="0">
                <a:pos x="514" y="0"/>
              </a:cxn>
              <a:cxn ang="0">
                <a:pos x="376" y="14"/>
              </a:cxn>
              <a:cxn ang="0">
                <a:pos x="292" y="0"/>
              </a:cxn>
              <a:cxn ang="0">
                <a:pos x="376" y="14"/>
              </a:cxn>
              <a:cxn ang="0">
                <a:pos x="146" y="14"/>
              </a:cxn>
              <a:cxn ang="0">
                <a:pos x="230" y="0"/>
              </a:cxn>
              <a:cxn ang="0">
                <a:pos x="84" y="14"/>
              </a:cxn>
              <a:cxn ang="0">
                <a:pos x="0" y="0"/>
              </a:cxn>
              <a:cxn ang="0">
                <a:pos x="84" y="14"/>
              </a:cxn>
            </a:cxnLst>
            <a:rect l="0" t="0" r="r" b="b"/>
            <a:pathLst>
              <a:path w="3101" h="14">
                <a:moveTo>
                  <a:pt x="3101" y="14"/>
                </a:moveTo>
                <a:lnTo>
                  <a:pt x="3017" y="14"/>
                </a:lnTo>
                <a:lnTo>
                  <a:pt x="3017" y="0"/>
                </a:lnTo>
                <a:lnTo>
                  <a:pt x="3101" y="0"/>
                </a:lnTo>
                <a:lnTo>
                  <a:pt x="3101" y="14"/>
                </a:lnTo>
                <a:close/>
                <a:moveTo>
                  <a:pt x="2955" y="14"/>
                </a:moveTo>
                <a:lnTo>
                  <a:pt x="2871" y="14"/>
                </a:lnTo>
                <a:lnTo>
                  <a:pt x="2871" y="0"/>
                </a:lnTo>
                <a:lnTo>
                  <a:pt x="2955" y="0"/>
                </a:lnTo>
                <a:lnTo>
                  <a:pt x="2955" y="14"/>
                </a:lnTo>
                <a:close/>
                <a:moveTo>
                  <a:pt x="2810" y="14"/>
                </a:moveTo>
                <a:lnTo>
                  <a:pt x="2733" y="14"/>
                </a:lnTo>
                <a:lnTo>
                  <a:pt x="2733" y="0"/>
                </a:lnTo>
                <a:lnTo>
                  <a:pt x="2810" y="0"/>
                </a:lnTo>
                <a:lnTo>
                  <a:pt x="2810" y="14"/>
                </a:lnTo>
                <a:close/>
                <a:moveTo>
                  <a:pt x="2671" y="14"/>
                </a:moveTo>
                <a:lnTo>
                  <a:pt x="2587" y="14"/>
                </a:lnTo>
                <a:lnTo>
                  <a:pt x="2587" y="0"/>
                </a:lnTo>
                <a:lnTo>
                  <a:pt x="2671" y="0"/>
                </a:lnTo>
                <a:lnTo>
                  <a:pt x="2671" y="14"/>
                </a:lnTo>
                <a:close/>
                <a:moveTo>
                  <a:pt x="2526" y="14"/>
                </a:moveTo>
                <a:lnTo>
                  <a:pt x="2441" y="14"/>
                </a:lnTo>
                <a:lnTo>
                  <a:pt x="2441" y="0"/>
                </a:lnTo>
                <a:lnTo>
                  <a:pt x="2526" y="0"/>
                </a:lnTo>
                <a:lnTo>
                  <a:pt x="2526" y="14"/>
                </a:lnTo>
                <a:close/>
                <a:moveTo>
                  <a:pt x="2380" y="14"/>
                </a:moveTo>
                <a:lnTo>
                  <a:pt x="2295" y="14"/>
                </a:lnTo>
                <a:lnTo>
                  <a:pt x="2295" y="0"/>
                </a:lnTo>
                <a:lnTo>
                  <a:pt x="2380" y="0"/>
                </a:lnTo>
                <a:lnTo>
                  <a:pt x="2380" y="14"/>
                </a:lnTo>
                <a:close/>
                <a:moveTo>
                  <a:pt x="2234" y="14"/>
                </a:moveTo>
                <a:lnTo>
                  <a:pt x="2157" y="14"/>
                </a:lnTo>
                <a:lnTo>
                  <a:pt x="2157" y="0"/>
                </a:lnTo>
                <a:lnTo>
                  <a:pt x="2234" y="0"/>
                </a:lnTo>
                <a:lnTo>
                  <a:pt x="2234" y="14"/>
                </a:lnTo>
                <a:close/>
                <a:moveTo>
                  <a:pt x="2096" y="14"/>
                </a:moveTo>
                <a:lnTo>
                  <a:pt x="2011" y="14"/>
                </a:lnTo>
                <a:lnTo>
                  <a:pt x="2011" y="0"/>
                </a:lnTo>
                <a:lnTo>
                  <a:pt x="2096" y="0"/>
                </a:lnTo>
                <a:lnTo>
                  <a:pt x="2096" y="14"/>
                </a:lnTo>
                <a:close/>
                <a:moveTo>
                  <a:pt x="1950" y="14"/>
                </a:moveTo>
                <a:lnTo>
                  <a:pt x="1865" y="14"/>
                </a:lnTo>
                <a:lnTo>
                  <a:pt x="1865" y="0"/>
                </a:lnTo>
                <a:lnTo>
                  <a:pt x="1950" y="0"/>
                </a:lnTo>
                <a:lnTo>
                  <a:pt x="1950" y="14"/>
                </a:lnTo>
                <a:close/>
                <a:moveTo>
                  <a:pt x="1804" y="14"/>
                </a:moveTo>
                <a:lnTo>
                  <a:pt x="1727" y="14"/>
                </a:lnTo>
                <a:lnTo>
                  <a:pt x="1727" y="0"/>
                </a:lnTo>
                <a:lnTo>
                  <a:pt x="1804" y="0"/>
                </a:lnTo>
                <a:lnTo>
                  <a:pt x="1804" y="14"/>
                </a:lnTo>
                <a:close/>
                <a:moveTo>
                  <a:pt x="1666" y="14"/>
                </a:moveTo>
                <a:lnTo>
                  <a:pt x="1581" y="14"/>
                </a:lnTo>
                <a:lnTo>
                  <a:pt x="1581" y="0"/>
                </a:lnTo>
                <a:lnTo>
                  <a:pt x="1666" y="0"/>
                </a:lnTo>
                <a:lnTo>
                  <a:pt x="1666" y="14"/>
                </a:lnTo>
                <a:close/>
                <a:moveTo>
                  <a:pt x="1520" y="14"/>
                </a:moveTo>
                <a:lnTo>
                  <a:pt x="1435" y="14"/>
                </a:lnTo>
                <a:lnTo>
                  <a:pt x="1435" y="0"/>
                </a:lnTo>
                <a:lnTo>
                  <a:pt x="1520" y="0"/>
                </a:lnTo>
                <a:lnTo>
                  <a:pt x="1520" y="14"/>
                </a:lnTo>
                <a:close/>
                <a:moveTo>
                  <a:pt x="1374" y="14"/>
                </a:moveTo>
                <a:lnTo>
                  <a:pt x="1297" y="14"/>
                </a:lnTo>
                <a:lnTo>
                  <a:pt x="1297" y="0"/>
                </a:lnTo>
                <a:lnTo>
                  <a:pt x="1374" y="0"/>
                </a:lnTo>
                <a:lnTo>
                  <a:pt x="1374" y="14"/>
                </a:lnTo>
                <a:close/>
                <a:moveTo>
                  <a:pt x="1236" y="14"/>
                </a:moveTo>
                <a:lnTo>
                  <a:pt x="1151" y="14"/>
                </a:lnTo>
                <a:lnTo>
                  <a:pt x="1151" y="0"/>
                </a:lnTo>
                <a:lnTo>
                  <a:pt x="1236" y="0"/>
                </a:lnTo>
                <a:lnTo>
                  <a:pt x="1236" y="14"/>
                </a:lnTo>
                <a:close/>
                <a:moveTo>
                  <a:pt x="1090" y="14"/>
                </a:moveTo>
                <a:lnTo>
                  <a:pt x="1006" y="14"/>
                </a:lnTo>
                <a:lnTo>
                  <a:pt x="1006" y="0"/>
                </a:lnTo>
                <a:lnTo>
                  <a:pt x="1090" y="0"/>
                </a:lnTo>
                <a:lnTo>
                  <a:pt x="1090" y="14"/>
                </a:lnTo>
                <a:close/>
                <a:moveTo>
                  <a:pt x="944" y="14"/>
                </a:moveTo>
                <a:lnTo>
                  <a:pt x="867" y="14"/>
                </a:lnTo>
                <a:lnTo>
                  <a:pt x="867" y="0"/>
                </a:lnTo>
                <a:lnTo>
                  <a:pt x="944" y="0"/>
                </a:lnTo>
                <a:lnTo>
                  <a:pt x="944" y="14"/>
                </a:lnTo>
                <a:close/>
                <a:moveTo>
                  <a:pt x="806" y="14"/>
                </a:moveTo>
                <a:lnTo>
                  <a:pt x="721" y="14"/>
                </a:lnTo>
                <a:lnTo>
                  <a:pt x="721" y="0"/>
                </a:lnTo>
                <a:lnTo>
                  <a:pt x="806" y="0"/>
                </a:lnTo>
                <a:lnTo>
                  <a:pt x="806" y="14"/>
                </a:lnTo>
                <a:close/>
                <a:moveTo>
                  <a:pt x="660" y="14"/>
                </a:moveTo>
                <a:lnTo>
                  <a:pt x="576" y="14"/>
                </a:lnTo>
                <a:lnTo>
                  <a:pt x="576" y="0"/>
                </a:lnTo>
                <a:lnTo>
                  <a:pt x="660" y="0"/>
                </a:lnTo>
                <a:lnTo>
                  <a:pt x="660" y="14"/>
                </a:lnTo>
                <a:close/>
                <a:moveTo>
                  <a:pt x="514" y="14"/>
                </a:moveTo>
                <a:lnTo>
                  <a:pt x="437" y="14"/>
                </a:lnTo>
                <a:lnTo>
                  <a:pt x="437" y="0"/>
                </a:lnTo>
                <a:lnTo>
                  <a:pt x="514" y="0"/>
                </a:lnTo>
                <a:lnTo>
                  <a:pt x="514" y="14"/>
                </a:lnTo>
                <a:close/>
                <a:moveTo>
                  <a:pt x="376" y="14"/>
                </a:moveTo>
                <a:lnTo>
                  <a:pt x="292" y="14"/>
                </a:lnTo>
                <a:lnTo>
                  <a:pt x="292" y="0"/>
                </a:lnTo>
                <a:lnTo>
                  <a:pt x="376" y="0"/>
                </a:lnTo>
                <a:lnTo>
                  <a:pt x="376" y="14"/>
                </a:lnTo>
                <a:close/>
                <a:moveTo>
                  <a:pt x="230" y="14"/>
                </a:moveTo>
                <a:lnTo>
                  <a:pt x="146" y="14"/>
                </a:lnTo>
                <a:lnTo>
                  <a:pt x="146" y="0"/>
                </a:lnTo>
                <a:lnTo>
                  <a:pt x="230" y="0"/>
                </a:lnTo>
                <a:lnTo>
                  <a:pt x="230" y="14"/>
                </a:lnTo>
                <a:close/>
                <a:moveTo>
                  <a:pt x="84" y="14"/>
                </a:moveTo>
                <a:lnTo>
                  <a:pt x="0" y="14"/>
                </a:lnTo>
                <a:lnTo>
                  <a:pt x="0" y="0"/>
                </a:lnTo>
                <a:lnTo>
                  <a:pt x="84" y="0"/>
                </a:lnTo>
                <a:lnTo>
                  <a:pt x="84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68" name="Rectangle 20"/>
          <p:cNvSpPr>
            <a:spLocks noChangeArrowheads="1"/>
          </p:cNvSpPr>
          <p:nvPr/>
        </p:nvSpPr>
        <p:spPr bwMode="auto">
          <a:xfrm>
            <a:off x="6865938" y="5083730"/>
            <a:ext cx="788987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Transport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69" name="Rectangle 21"/>
          <p:cNvSpPr>
            <a:spLocks noChangeArrowheads="1"/>
          </p:cNvSpPr>
          <p:nvPr/>
        </p:nvSpPr>
        <p:spPr bwMode="auto">
          <a:xfrm>
            <a:off x="7618413" y="5083730"/>
            <a:ext cx="588962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Domain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0" name="Rectangle 22"/>
          <p:cNvSpPr>
            <a:spLocks noChangeArrowheads="1"/>
          </p:cNvSpPr>
          <p:nvPr/>
        </p:nvSpPr>
        <p:spPr bwMode="auto">
          <a:xfrm>
            <a:off x="8193088" y="5083730"/>
            <a:ext cx="444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1" name="Freeform 23"/>
          <p:cNvSpPr>
            <a:spLocks/>
          </p:cNvSpPr>
          <p:nvPr/>
        </p:nvSpPr>
        <p:spPr bwMode="auto">
          <a:xfrm>
            <a:off x="1082675" y="3835955"/>
            <a:ext cx="1349375" cy="1460500"/>
          </a:xfrm>
          <a:custGeom>
            <a:avLst/>
            <a:gdLst/>
            <a:ahLst/>
            <a:cxnLst>
              <a:cxn ang="0">
                <a:pos x="154" y="0"/>
              </a:cxn>
              <a:cxn ang="0">
                <a:pos x="123" y="0"/>
              </a:cxn>
              <a:cxn ang="0">
                <a:pos x="92" y="7"/>
              </a:cxn>
              <a:cxn ang="0">
                <a:pos x="69" y="22"/>
              </a:cxn>
              <a:cxn ang="0">
                <a:pos x="46" y="36"/>
              </a:cxn>
              <a:cxn ang="0">
                <a:pos x="23" y="57"/>
              </a:cxn>
              <a:cxn ang="0">
                <a:pos x="15" y="85"/>
              </a:cxn>
              <a:cxn ang="0">
                <a:pos x="0" y="106"/>
              </a:cxn>
              <a:cxn ang="0">
                <a:pos x="0" y="135"/>
              </a:cxn>
              <a:cxn ang="0">
                <a:pos x="0" y="779"/>
              </a:cxn>
              <a:cxn ang="0">
                <a:pos x="0" y="807"/>
              </a:cxn>
              <a:cxn ang="0">
                <a:pos x="15" y="836"/>
              </a:cxn>
              <a:cxn ang="0">
                <a:pos x="23" y="857"/>
              </a:cxn>
              <a:cxn ang="0">
                <a:pos x="46" y="878"/>
              </a:cxn>
              <a:cxn ang="0">
                <a:pos x="69" y="892"/>
              </a:cxn>
              <a:cxn ang="0">
                <a:pos x="92" y="906"/>
              </a:cxn>
              <a:cxn ang="0">
                <a:pos x="123" y="913"/>
              </a:cxn>
              <a:cxn ang="0">
                <a:pos x="154" y="920"/>
              </a:cxn>
              <a:cxn ang="0">
                <a:pos x="768" y="920"/>
              </a:cxn>
              <a:cxn ang="0">
                <a:pos x="799" y="913"/>
              </a:cxn>
              <a:cxn ang="0">
                <a:pos x="829" y="906"/>
              </a:cxn>
              <a:cxn ang="0">
                <a:pos x="852" y="892"/>
              </a:cxn>
              <a:cxn ang="0">
                <a:pos x="875" y="878"/>
              </a:cxn>
              <a:cxn ang="0">
                <a:pos x="898" y="857"/>
              </a:cxn>
              <a:cxn ang="0">
                <a:pos x="914" y="836"/>
              </a:cxn>
              <a:cxn ang="0">
                <a:pos x="921" y="807"/>
              </a:cxn>
              <a:cxn ang="0">
                <a:pos x="921" y="779"/>
              </a:cxn>
              <a:cxn ang="0">
                <a:pos x="921" y="135"/>
              </a:cxn>
              <a:cxn ang="0">
                <a:pos x="921" y="106"/>
              </a:cxn>
              <a:cxn ang="0">
                <a:pos x="914" y="85"/>
              </a:cxn>
              <a:cxn ang="0">
                <a:pos x="898" y="57"/>
              </a:cxn>
              <a:cxn ang="0">
                <a:pos x="875" y="36"/>
              </a:cxn>
              <a:cxn ang="0">
                <a:pos x="852" y="22"/>
              </a:cxn>
              <a:cxn ang="0">
                <a:pos x="829" y="7"/>
              </a:cxn>
              <a:cxn ang="0">
                <a:pos x="799" y="0"/>
              </a:cxn>
              <a:cxn ang="0">
                <a:pos x="768" y="0"/>
              </a:cxn>
              <a:cxn ang="0">
                <a:pos x="154" y="0"/>
              </a:cxn>
            </a:cxnLst>
            <a:rect l="0" t="0" r="r" b="b"/>
            <a:pathLst>
              <a:path w="921" h="920">
                <a:moveTo>
                  <a:pt x="154" y="0"/>
                </a:moveTo>
                <a:lnTo>
                  <a:pt x="123" y="0"/>
                </a:lnTo>
                <a:lnTo>
                  <a:pt x="92" y="7"/>
                </a:lnTo>
                <a:lnTo>
                  <a:pt x="69" y="22"/>
                </a:lnTo>
                <a:lnTo>
                  <a:pt x="46" y="36"/>
                </a:lnTo>
                <a:lnTo>
                  <a:pt x="23" y="57"/>
                </a:lnTo>
                <a:lnTo>
                  <a:pt x="15" y="85"/>
                </a:lnTo>
                <a:lnTo>
                  <a:pt x="0" y="106"/>
                </a:lnTo>
                <a:lnTo>
                  <a:pt x="0" y="135"/>
                </a:lnTo>
                <a:lnTo>
                  <a:pt x="0" y="779"/>
                </a:lnTo>
                <a:lnTo>
                  <a:pt x="0" y="807"/>
                </a:lnTo>
                <a:lnTo>
                  <a:pt x="15" y="836"/>
                </a:lnTo>
                <a:lnTo>
                  <a:pt x="23" y="857"/>
                </a:lnTo>
                <a:lnTo>
                  <a:pt x="46" y="878"/>
                </a:lnTo>
                <a:lnTo>
                  <a:pt x="69" y="892"/>
                </a:lnTo>
                <a:lnTo>
                  <a:pt x="92" y="906"/>
                </a:lnTo>
                <a:lnTo>
                  <a:pt x="123" y="913"/>
                </a:lnTo>
                <a:lnTo>
                  <a:pt x="154" y="920"/>
                </a:lnTo>
                <a:lnTo>
                  <a:pt x="768" y="920"/>
                </a:lnTo>
                <a:lnTo>
                  <a:pt x="799" y="913"/>
                </a:lnTo>
                <a:lnTo>
                  <a:pt x="829" y="906"/>
                </a:lnTo>
                <a:lnTo>
                  <a:pt x="852" y="892"/>
                </a:lnTo>
                <a:lnTo>
                  <a:pt x="875" y="878"/>
                </a:lnTo>
                <a:lnTo>
                  <a:pt x="898" y="857"/>
                </a:lnTo>
                <a:lnTo>
                  <a:pt x="914" y="836"/>
                </a:lnTo>
                <a:lnTo>
                  <a:pt x="921" y="807"/>
                </a:lnTo>
                <a:lnTo>
                  <a:pt x="921" y="779"/>
                </a:lnTo>
                <a:lnTo>
                  <a:pt x="921" y="135"/>
                </a:lnTo>
                <a:lnTo>
                  <a:pt x="921" y="106"/>
                </a:lnTo>
                <a:lnTo>
                  <a:pt x="914" y="85"/>
                </a:lnTo>
                <a:lnTo>
                  <a:pt x="898" y="57"/>
                </a:lnTo>
                <a:lnTo>
                  <a:pt x="875" y="36"/>
                </a:lnTo>
                <a:lnTo>
                  <a:pt x="852" y="22"/>
                </a:lnTo>
                <a:lnTo>
                  <a:pt x="829" y="7"/>
                </a:lnTo>
                <a:lnTo>
                  <a:pt x="799" y="0"/>
                </a:lnTo>
                <a:lnTo>
                  <a:pt x="768" y="0"/>
                </a:lnTo>
                <a:lnTo>
                  <a:pt x="154" y="0"/>
                </a:lnTo>
                <a:close/>
              </a:path>
            </a:pathLst>
          </a:custGeom>
          <a:solidFill>
            <a:srgbClr val="EFC9E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72" name="Freeform 24"/>
          <p:cNvSpPr>
            <a:spLocks/>
          </p:cNvSpPr>
          <p:nvPr/>
        </p:nvSpPr>
        <p:spPr bwMode="auto">
          <a:xfrm>
            <a:off x="1082675" y="3835955"/>
            <a:ext cx="1349375" cy="1460500"/>
          </a:xfrm>
          <a:custGeom>
            <a:avLst/>
            <a:gdLst/>
            <a:ahLst/>
            <a:cxnLst>
              <a:cxn ang="0">
                <a:pos x="154" y="0"/>
              </a:cxn>
              <a:cxn ang="0">
                <a:pos x="123" y="0"/>
              </a:cxn>
              <a:cxn ang="0">
                <a:pos x="92" y="7"/>
              </a:cxn>
              <a:cxn ang="0">
                <a:pos x="69" y="22"/>
              </a:cxn>
              <a:cxn ang="0">
                <a:pos x="46" y="36"/>
              </a:cxn>
              <a:cxn ang="0">
                <a:pos x="23" y="57"/>
              </a:cxn>
              <a:cxn ang="0">
                <a:pos x="15" y="85"/>
              </a:cxn>
              <a:cxn ang="0">
                <a:pos x="0" y="106"/>
              </a:cxn>
              <a:cxn ang="0">
                <a:pos x="0" y="135"/>
              </a:cxn>
              <a:cxn ang="0">
                <a:pos x="0" y="779"/>
              </a:cxn>
              <a:cxn ang="0">
                <a:pos x="0" y="807"/>
              </a:cxn>
              <a:cxn ang="0">
                <a:pos x="15" y="836"/>
              </a:cxn>
              <a:cxn ang="0">
                <a:pos x="23" y="857"/>
              </a:cxn>
              <a:cxn ang="0">
                <a:pos x="46" y="878"/>
              </a:cxn>
              <a:cxn ang="0">
                <a:pos x="69" y="892"/>
              </a:cxn>
              <a:cxn ang="0">
                <a:pos x="92" y="906"/>
              </a:cxn>
              <a:cxn ang="0">
                <a:pos x="123" y="913"/>
              </a:cxn>
              <a:cxn ang="0">
                <a:pos x="154" y="920"/>
              </a:cxn>
              <a:cxn ang="0">
                <a:pos x="768" y="920"/>
              </a:cxn>
              <a:cxn ang="0">
                <a:pos x="799" y="913"/>
              </a:cxn>
              <a:cxn ang="0">
                <a:pos x="829" y="906"/>
              </a:cxn>
              <a:cxn ang="0">
                <a:pos x="852" y="892"/>
              </a:cxn>
              <a:cxn ang="0">
                <a:pos x="875" y="878"/>
              </a:cxn>
              <a:cxn ang="0">
                <a:pos x="898" y="857"/>
              </a:cxn>
              <a:cxn ang="0">
                <a:pos x="914" y="836"/>
              </a:cxn>
              <a:cxn ang="0">
                <a:pos x="921" y="807"/>
              </a:cxn>
              <a:cxn ang="0">
                <a:pos x="921" y="779"/>
              </a:cxn>
              <a:cxn ang="0">
                <a:pos x="921" y="135"/>
              </a:cxn>
              <a:cxn ang="0">
                <a:pos x="921" y="106"/>
              </a:cxn>
              <a:cxn ang="0">
                <a:pos x="914" y="85"/>
              </a:cxn>
              <a:cxn ang="0">
                <a:pos x="898" y="57"/>
              </a:cxn>
              <a:cxn ang="0">
                <a:pos x="875" y="36"/>
              </a:cxn>
              <a:cxn ang="0">
                <a:pos x="852" y="22"/>
              </a:cxn>
              <a:cxn ang="0">
                <a:pos x="829" y="7"/>
              </a:cxn>
              <a:cxn ang="0">
                <a:pos x="799" y="0"/>
              </a:cxn>
              <a:cxn ang="0">
                <a:pos x="768" y="0"/>
              </a:cxn>
              <a:cxn ang="0">
                <a:pos x="154" y="0"/>
              </a:cxn>
            </a:cxnLst>
            <a:rect l="0" t="0" r="r" b="b"/>
            <a:pathLst>
              <a:path w="921" h="920">
                <a:moveTo>
                  <a:pt x="154" y="0"/>
                </a:moveTo>
                <a:lnTo>
                  <a:pt x="123" y="0"/>
                </a:lnTo>
                <a:lnTo>
                  <a:pt x="92" y="7"/>
                </a:lnTo>
                <a:lnTo>
                  <a:pt x="69" y="22"/>
                </a:lnTo>
                <a:lnTo>
                  <a:pt x="46" y="36"/>
                </a:lnTo>
                <a:lnTo>
                  <a:pt x="23" y="57"/>
                </a:lnTo>
                <a:lnTo>
                  <a:pt x="15" y="85"/>
                </a:lnTo>
                <a:lnTo>
                  <a:pt x="0" y="106"/>
                </a:lnTo>
                <a:lnTo>
                  <a:pt x="0" y="135"/>
                </a:lnTo>
                <a:lnTo>
                  <a:pt x="0" y="779"/>
                </a:lnTo>
                <a:lnTo>
                  <a:pt x="0" y="807"/>
                </a:lnTo>
                <a:lnTo>
                  <a:pt x="15" y="836"/>
                </a:lnTo>
                <a:lnTo>
                  <a:pt x="23" y="857"/>
                </a:lnTo>
                <a:lnTo>
                  <a:pt x="46" y="878"/>
                </a:lnTo>
                <a:lnTo>
                  <a:pt x="69" y="892"/>
                </a:lnTo>
                <a:lnTo>
                  <a:pt x="92" y="906"/>
                </a:lnTo>
                <a:lnTo>
                  <a:pt x="123" y="913"/>
                </a:lnTo>
                <a:lnTo>
                  <a:pt x="154" y="920"/>
                </a:lnTo>
                <a:lnTo>
                  <a:pt x="768" y="920"/>
                </a:lnTo>
                <a:lnTo>
                  <a:pt x="799" y="913"/>
                </a:lnTo>
                <a:lnTo>
                  <a:pt x="829" y="906"/>
                </a:lnTo>
                <a:lnTo>
                  <a:pt x="852" y="892"/>
                </a:lnTo>
                <a:lnTo>
                  <a:pt x="875" y="878"/>
                </a:lnTo>
                <a:lnTo>
                  <a:pt x="898" y="857"/>
                </a:lnTo>
                <a:lnTo>
                  <a:pt x="914" y="836"/>
                </a:lnTo>
                <a:lnTo>
                  <a:pt x="921" y="807"/>
                </a:lnTo>
                <a:lnTo>
                  <a:pt x="921" y="779"/>
                </a:lnTo>
                <a:lnTo>
                  <a:pt x="921" y="135"/>
                </a:lnTo>
                <a:lnTo>
                  <a:pt x="921" y="106"/>
                </a:lnTo>
                <a:lnTo>
                  <a:pt x="914" y="85"/>
                </a:lnTo>
                <a:lnTo>
                  <a:pt x="898" y="57"/>
                </a:lnTo>
                <a:lnTo>
                  <a:pt x="875" y="36"/>
                </a:lnTo>
                <a:lnTo>
                  <a:pt x="852" y="22"/>
                </a:lnTo>
                <a:lnTo>
                  <a:pt x="829" y="7"/>
                </a:lnTo>
                <a:lnTo>
                  <a:pt x="799" y="0"/>
                </a:lnTo>
                <a:lnTo>
                  <a:pt x="768" y="0"/>
                </a:lnTo>
                <a:lnTo>
                  <a:pt x="154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73" name="Rectangle 25"/>
          <p:cNvSpPr>
            <a:spLocks noChangeArrowheads="1"/>
          </p:cNvSpPr>
          <p:nvPr/>
        </p:nvSpPr>
        <p:spPr bwMode="auto">
          <a:xfrm>
            <a:off x="1758950" y="3959780"/>
            <a:ext cx="555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4" name="Rectangle 26"/>
          <p:cNvSpPr>
            <a:spLocks noChangeArrowheads="1"/>
          </p:cNvSpPr>
          <p:nvPr/>
        </p:nvSpPr>
        <p:spPr bwMode="auto">
          <a:xfrm>
            <a:off x="1758950" y="4174093"/>
            <a:ext cx="55563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5" name="Rectangle 27"/>
          <p:cNvSpPr>
            <a:spLocks noChangeArrowheads="1"/>
          </p:cNvSpPr>
          <p:nvPr/>
        </p:nvSpPr>
        <p:spPr bwMode="auto">
          <a:xfrm>
            <a:off x="1343025" y="4386818"/>
            <a:ext cx="903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Consumer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6" name="Rectangle 28"/>
          <p:cNvSpPr>
            <a:spLocks noChangeArrowheads="1"/>
          </p:cNvSpPr>
          <p:nvPr/>
        </p:nvSpPr>
        <p:spPr bwMode="auto">
          <a:xfrm>
            <a:off x="2174875" y="4386818"/>
            <a:ext cx="523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7" name="Rectangle 29"/>
          <p:cNvSpPr>
            <a:spLocks noChangeArrowheads="1"/>
          </p:cNvSpPr>
          <p:nvPr/>
        </p:nvSpPr>
        <p:spPr bwMode="auto">
          <a:xfrm>
            <a:off x="1250950" y="4590018"/>
            <a:ext cx="523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8" name="Rectangle 30"/>
          <p:cNvSpPr>
            <a:spLocks noChangeArrowheads="1"/>
          </p:cNvSpPr>
          <p:nvPr/>
        </p:nvSpPr>
        <p:spPr bwMode="auto">
          <a:xfrm>
            <a:off x="1250950" y="4802743"/>
            <a:ext cx="444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79" name="Freeform 31"/>
          <p:cNvSpPr>
            <a:spLocks/>
          </p:cNvSpPr>
          <p:nvPr/>
        </p:nvSpPr>
        <p:spPr bwMode="auto">
          <a:xfrm>
            <a:off x="3378200" y="2645330"/>
            <a:ext cx="2981325" cy="393700"/>
          </a:xfrm>
          <a:custGeom>
            <a:avLst/>
            <a:gdLst/>
            <a:ahLst/>
            <a:cxnLst>
              <a:cxn ang="0">
                <a:pos x="46" y="0"/>
              </a:cxn>
              <a:cxn ang="0">
                <a:pos x="39" y="0"/>
              </a:cxn>
              <a:cxn ang="0">
                <a:pos x="31" y="0"/>
              </a:cxn>
              <a:cxn ang="0">
                <a:pos x="16" y="7"/>
              </a:cxn>
              <a:cxn ang="0">
                <a:pos x="8" y="21"/>
              </a:cxn>
              <a:cxn ang="0">
                <a:pos x="0" y="35"/>
              </a:cxn>
              <a:cxn ang="0">
                <a:pos x="0" y="205"/>
              </a:cxn>
              <a:cxn ang="0">
                <a:pos x="8" y="219"/>
              </a:cxn>
              <a:cxn ang="0">
                <a:pos x="16" y="234"/>
              </a:cxn>
              <a:cxn ang="0">
                <a:pos x="31" y="248"/>
              </a:cxn>
              <a:cxn ang="0">
                <a:pos x="46" y="248"/>
              </a:cxn>
              <a:cxn ang="0">
                <a:pos x="1989" y="248"/>
              </a:cxn>
              <a:cxn ang="0">
                <a:pos x="2004" y="248"/>
              </a:cxn>
              <a:cxn ang="0">
                <a:pos x="2019" y="234"/>
              </a:cxn>
              <a:cxn ang="0">
                <a:pos x="2027" y="219"/>
              </a:cxn>
              <a:cxn ang="0">
                <a:pos x="2027" y="212"/>
              </a:cxn>
              <a:cxn ang="0">
                <a:pos x="2035" y="205"/>
              </a:cxn>
              <a:cxn ang="0">
                <a:pos x="2035" y="35"/>
              </a:cxn>
              <a:cxn ang="0">
                <a:pos x="2027" y="28"/>
              </a:cxn>
              <a:cxn ang="0">
                <a:pos x="2027" y="21"/>
              </a:cxn>
              <a:cxn ang="0">
                <a:pos x="2019" y="7"/>
              </a:cxn>
              <a:cxn ang="0">
                <a:pos x="2004" y="0"/>
              </a:cxn>
              <a:cxn ang="0">
                <a:pos x="1996" y="0"/>
              </a:cxn>
              <a:cxn ang="0">
                <a:pos x="1989" y="0"/>
              </a:cxn>
              <a:cxn ang="0">
                <a:pos x="46" y="0"/>
              </a:cxn>
            </a:cxnLst>
            <a:rect l="0" t="0" r="r" b="b"/>
            <a:pathLst>
              <a:path w="2035" h="248">
                <a:moveTo>
                  <a:pt x="46" y="0"/>
                </a:moveTo>
                <a:lnTo>
                  <a:pt x="39" y="0"/>
                </a:lnTo>
                <a:lnTo>
                  <a:pt x="31" y="0"/>
                </a:lnTo>
                <a:lnTo>
                  <a:pt x="16" y="7"/>
                </a:lnTo>
                <a:lnTo>
                  <a:pt x="8" y="21"/>
                </a:lnTo>
                <a:lnTo>
                  <a:pt x="0" y="35"/>
                </a:lnTo>
                <a:lnTo>
                  <a:pt x="0" y="205"/>
                </a:lnTo>
                <a:lnTo>
                  <a:pt x="8" y="219"/>
                </a:lnTo>
                <a:lnTo>
                  <a:pt x="16" y="234"/>
                </a:lnTo>
                <a:lnTo>
                  <a:pt x="31" y="248"/>
                </a:lnTo>
                <a:lnTo>
                  <a:pt x="46" y="248"/>
                </a:lnTo>
                <a:lnTo>
                  <a:pt x="1989" y="248"/>
                </a:lnTo>
                <a:lnTo>
                  <a:pt x="2004" y="248"/>
                </a:lnTo>
                <a:lnTo>
                  <a:pt x="2019" y="234"/>
                </a:lnTo>
                <a:lnTo>
                  <a:pt x="2027" y="219"/>
                </a:lnTo>
                <a:lnTo>
                  <a:pt x="2027" y="212"/>
                </a:lnTo>
                <a:lnTo>
                  <a:pt x="2035" y="205"/>
                </a:lnTo>
                <a:lnTo>
                  <a:pt x="2035" y="35"/>
                </a:lnTo>
                <a:lnTo>
                  <a:pt x="2027" y="28"/>
                </a:lnTo>
                <a:lnTo>
                  <a:pt x="2027" y="21"/>
                </a:lnTo>
                <a:lnTo>
                  <a:pt x="2019" y="7"/>
                </a:lnTo>
                <a:lnTo>
                  <a:pt x="2004" y="0"/>
                </a:lnTo>
                <a:lnTo>
                  <a:pt x="1996" y="0"/>
                </a:lnTo>
                <a:lnTo>
                  <a:pt x="1989" y="0"/>
                </a:lnTo>
                <a:lnTo>
                  <a:pt x="46" y="0"/>
                </a:lnTo>
                <a:close/>
              </a:path>
            </a:pathLst>
          </a:custGeom>
          <a:solidFill>
            <a:srgbClr val="FFFF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80" name="Freeform 32"/>
          <p:cNvSpPr>
            <a:spLocks/>
          </p:cNvSpPr>
          <p:nvPr/>
        </p:nvSpPr>
        <p:spPr bwMode="auto">
          <a:xfrm>
            <a:off x="3378200" y="2645330"/>
            <a:ext cx="2981325" cy="393700"/>
          </a:xfrm>
          <a:custGeom>
            <a:avLst/>
            <a:gdLst/>
            <a:ahLst/>
            <a:cxnLst>
              <a:cxn ang="0">
                <a:pos x="46" y="0"/>
              </a:cxn>
              <a:cxn ang="0">
                <a:pos x="39" y="0"/>
              </a:cxn>
              <a:cxn ang="0">
                <a:pos x="31" y="0"/>
              </a:cxn>
              <a:cxn ang="0">
                <a:pos x="16" y="7"/>
              </a:cxn>
              <a:cxn ang="0">
                <a:pos x="8" y="21"/>
              </a:cxn>
              <a:cxn ang="0">
                <a:pos x="0" y="35"/>
              </a:cxn>
              <a:cxn ang="0">
                <a:pos x="0" y="205"/>
              </a:cxn>
              <a:cxn ang="0">
                <a:pos x="8" y="219"/>
              </a:cxn>
              <a:cxn ang="0">
                <a:pos x="16" y="234"/>
              </a:cxn>
              <a:cxn ang="0">
                <a:pos x="31" y="248"/>
              </a:cxn>
              <a:cxn ang="0">
                <a:pos x="46" y="248"/>
              </a:cxn>
              <a:cxn ang="0">
                <a:pos x="1989" y="248"/>
              </a:cxn>
              <a:cxn ang="0">
                <a:pos x="2004" y="248"/>
              </a:cxn>
              <a:cxn ang="0">
                <a:pos x="2019" y="234"/>
              </a:cxn>
              <a:cxn ang="0">
                <a:pos x="2027" y="219"/>
              </a:cxn>
              <a:cxn ang="0">
                <a:pos x="2027" y="212"/>
              </a:cxn>
              <a:cxn ang="0">
                <a:pos x="2035" y="205"/>
              </a:cxn>
              <a:cxn ang="0">
                <a:pos x="2035" y="35"/>
              </a:cxn>
              <a:cxn ang="0">
                <a:pos x="2027" y="28"/>
              </a:cxn>
              <a:cxn ang="0">
                <a:pos x="2027" y="21"/>
              </a:cxn>
              <a:cxn ang="0">
                <a:pos x="2019" y="7"/>
              </a:cxn>
              <a:cxn ang="0">
                <a:pos x="2004" y="0"/>
              </a:cxn>
              <a:cxn ang="0">
                <a:pos x="1996" y="0"/>
              </a:cxn>
              <a:cxn ang="0">
                <a:pos x="1989" y="0"/>
              </a:cxn>
              <a:cxn ang="0">
                <a:pos x="46" y="0"/>
              </a:cxn>
            </a:cxnLst>
            <a:rect l="0" t="0" r="r" b="b"/>
            <a:pathLst>
              <a:path w="2035" h="248">
                <a:moveTo>
                  <a:pt x="46" y="0"/>
                </a:moveTo>
                <a:lnTo>
                  <a:pt x="39" y="0"/>
                </a:lnTo>
                <a:lnTo>
                  <a:pt x="31" y="0"/>
                </a:lnTo>
                <a:lnTo>
                  <a:pt x="16" y="7"/>
                </a:lnTo>
                <a:lnTo>
                  <a:pt x="8" y="21"/>
                </a:lnTo>
                <a:lnTo>
                  <a:pt x="0" y="35"/>
                </a:lnTo>
                <a:lnTo>
                  <a:pt x="0" y="205"/>
                </a:lnTo>
                <a:lnTo>
                  <a:pt x="8" y="219"/>
                </a:lnTo>
                <a:lnTo>
                  <a:pt x="16" y="234"/>
                </a:lnTo>
                <a:lnTo>
                  <a:pt x="31" y="248"/>
                </a:lnTo>
                <a:lnTo>
                  <a:pt x="46" y="248"/>
                </a:lnTo>
                <a:lnTo>
                  <a:pt x="1989" y="248"/>
                </a:lnTo>
                <a:lnTo>
                  <a:pt x="2004" y="248"/>
                </a:lnTo>
                <a:lnTo>
                  <a:pt x="2019" y="234"/>
                </a:lnTo>
                <a:lnTo>
                  <a:pt x="2027" y="219"/>
                </a:lnTo>
                <a:lnTo>
                  <a:pt x="2027" y="212"/>
                </a:lnTo>
                <a:lnTo>
                  <a:pt x="2035" y="205"/>
                </a:lnTo>
                <a:lnTo>
                  <a:pt x="2035" y="35"/>
                </a:lnTo>
                <a:lnTo>
                  <a:pt x="2027" y="28"/>
                </a:lnTo>
                <a:lnTo>
                  <a:pt x="2027" y="21"/>
                </a:lnTo>
                <a:lnTo>
                  <a:pt x="2019" y="7"/>
                </a:lnTo>
                <a:lnTo>
                  <a:pt x="2004" y="0"/>
                </a:lnTo>
                <a:lnTo>
                  <a:pt x="1996" y="0"/>
                </a:lnTo>
                <a:lnTo>
                  <a:pt x="1989" y="0"/>
                </a:lnTo>
                <a:lnTo>
                  <a:pt x="46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81" name="Rectangle 33"/>
          <p:cNvSpPr>
            <a:spLocks noChangeArrowheads="1"/>
          </p:cNvSpPr>
          <p:nvPr/>
        </p:nvSpPr>
        <p:spPr bwMode="auto">
          <a:xfrm>
            <a:off x="4187825" y="2713593"/>
            <a:ext cx="15160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Content provider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2" name="Rectangle 34"/>
          <p:cNvSpPr>
            <a:spLocks noChangeArrowheads="1"/>
          </p:cNvSpPr>
          <p:nvPr/>
        </p:nvSpPr>
        <p:spPr bwMode="auto">
          <a:xfrm>
            <a:off x="5549900" y="2713593"/>
            <a:ext cx="523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4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3" name="Rectangle 35"/>
          <p:cNvSpPr>
            <a:spLocks noChangeArrowheads="1"/>
          </p:cNvSpPr>
          <p:nvPr/>
        </p:nvSpPr>
        <p:spPr bwMode="auto">
          <a:xfrm>
            <a:off x="3513138" y="2926318"/>
            <a:ext cx="444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4" name="Freeform 36"/>
          <p:cNvSpPr>
            <a:spLocks/>
          </p:cNvSpPr>
          <p:nvPr/>
        </p:nvSpPr>
        <p:spPr bwMode="auto">
          <a:xfrm>
            <a:off x="3243263" y="4229655"/>
            <a:ext cx="3251200" cy="404813"/>
          </a:xfrm>
          <a:custGeom>
            <a:avLst/>
            <a:gdLst/>
            <a:ahLst/>
            <a:cxnLst>
              <a:cxn ang="0">
                <a:pos x="46" y="0"/>
              </a:cxn>
              <a:cxn ang="0">
                <a:pos x="31" y="7"/>
              </a:cxn>
              <a:cxn ang="0">
                <a:pos x="15" y="14"/>
              </a:cxn>
              <a:cxn ang="0">
                <a:pos x="8" y="28"/>
              </a:cxn>
              <a:cxn ang="0">
                <a:pos x="0" y="35"/>
              </a:cxn>
              <a:cxn ang="0">
                <a:pos x="0" y="42"/>
              </a:cxn>
              <a:cxn ang="0">
                <a:pos x="0" y="212"/>
              </a:cxn>
              <a:cxn ang="0">
                <a:pos x="0" y="219"/>
              </a:cxn>
              <a:cxn ang="0">
                <a:pos x="8" y="227"/>
              </a:cxn>
              <a:cxn ang="0">
                <a:pos x="15" y="241"/>
              </a:cxn>
              <a:cxn ang="0">
                <a:pos x="31" y="248"/>
              </a:cxn>
              <a:cxn ang="0">
                <a:pos x="46" y="255"/>
              </a:cxn>
              <a:cxn ang="0">
                <a:pos x="2173" y="255"/>
              </a:cxn>
              <a:cxn ang="0">
                <a:pos x="2188" y="248"/>
              </a:cxn>
              <a:cxn ang="0">
                <a:pos x="2203" y="241"/>
              </a:cxn>
              <a:cxn ang="0">
                <a:pos x="2211" y="227"/>
              </a:cxn>
              <a:cxn ang="0">
                <a:pos x="2219" y="212"/>
              </a:cxn>
              <a:cxn ang="0">
                <a:pos x="2219" y="42"/>
              </a:cxn>
              <a:cxn ang="0">
                <a:pos x="2211" y="28"/>
              </a:cxn>
              <a:cxn ang="0">
                <a:pos x="2203" y="14"/>
              </a:cxn>
              <a:cxn ang="0">
                <a:pos x="2188" y="7"/>
              </a:cxn>
              <a:cxn ang="0">
                <a:pos x="2173" y="0"/>
              </a:cxn>
              <a:cxn ang="0">
                <a:pos x="46" y="0"/>
              </a:cxn>
            </a:cxnLst>
            <a:rect l="0" t="0" r="r" b="b"/>
            <a:pathLst>
              <a:path w="2219" h="255">
                <a:moveTo>
                  <a:pt x="46" y="0"/>
                </a:moveTo>
                <a:lnTo>
                  <a:pt x="31" y="7"/>
                </a:lnTo>
                <a:lnTo>
                  <a:pt x="15" y="14"/>
                </a:lnTo>
                <a:lnTo>
                  <a:pt x="8" y="28"/>
                </a:lnTo>
                <a:lnTo>
                  <a:pt x="0" y="35"/>
                </a:lnTo>
                <a:lnTo>
                  <a:pt x="0" y="42"/>
                </a:lnTo>
                <a:lnTo>
                  <a:pt x="0" y="212"/>
                </a:lnTo>
                <a:lnTo>
                  <a:pt x="0" y="219"/>
                </a:lnTo>
                <a:lnTo>
                  <a:pt x="8" y="227"/>
                </a:lnTo>
                <a:lnTo>
                  <a:pt x="15" y="241"/>
                </a:lnTo>
                <a:lnTo>
                  <a:pt x="31" y="248"/>
                </a:lnTo>
                <a:lnTo>
                  <a:pt x="46" y="255"/>
                </a:lnTo>
                <a:lnTo>
                  <a:pt x="2173" y="255"/>
                </a:lnTo>
                <a:lnTo>
                  <a:pt x="2188" y="248"/>
                </a:lnTo>
                <a:lnTo>
                  <a:pt x="2203" y="241"/>
                </a:lnTo>
                <a:lnTo>
                  <a:pt x="2211" y="227"/>
                </a:lnTo>
                <a:lnTo>
                  <a:pt x="2219" y="212"/>
                </a:lnTo>
                <a:lnTo>
                  <a:pt x="2219" y="42"/>
                </a:lnTo>
                <a:lnTo>
                  <a:pt x="2211" y="28"/>
                </a:lnTo>
                <a:lnTo>
                  <a:pt x="2203" y="14"/>
                </a:lnTo>
                <a:lnTo>
                  <a:pt x="2188" y="7"/>
                </a:lnTo>
                <a:lnTo>
                  <a:pt x="2173" y="0"/>
                </a:lnTo>
                <a:lnTo>
                  <a:pt x="46" y="0"/>
                </a:lnTo>
                <a:close/>
              </a:path>
            </a:pathLst>
          </a:custGeom>
          <a:solidFill>
            <a:srgbClr val="00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85" name="Freeform 37"/>
          <p:cNvSpPr>
            <a:spLocks/>
          </p:cNvSpPr>
          <p:nvPr/>
        </p:nvSpPr>
        <p:spPr bwMode="auto">
          <a:xfrm>
            <a:off x="3243263" y="4229655"/>
            <a:ext cx="3251200" cy="404813"/>
          </a:xfrm>
          <a:custGeom>
            <a:avLst/>
            <a:gdLst/>
            <a:ahLst/>
            <a:cxnLst>
              <a:cxn ang="0">
                <a:pos x="46" y="0"/>
              </a:cxn>
              <a:cxn ang="0">
                <a:pos x="31" y="7"/>
              </a:cxn>
              <a:cxn ang="0">
                <a:pos x="15" y="14"/>
              </a:cxn>
              <a:cxn ang="0">
                <a:pos x="8" y="28"/>
              </a:cxn>
              <a:cxn ang="0">
                <a:pos x="0" y="35"/>
              </a:cxn>
              <a:cxn ang="0">
                <a:pos x="0" y="42"/>
              </a:cxn>
              <a:cxn ang="0">
                <a:pos x="0" y="212"/>
              </a:cxn>
              <a:cxn ang="0">
                <a:pos x="0" y="219"/>
              </a:cxn>
              <a:cxn ang="0">
                <a:pos x="8" y="227"/>
              </a:cxn>
              <a:cxn ang="0">
                <a:pos x="15" y="241"/>
              </a:cxn>
              <a:cxn ang="0">
                <a:pos x="31" y="248"/>
              </a:cxn>
              <a:cxn ang="0">
                <a:pos x="46" y="255"/>
              </a:cxn>
              <a:cxn ang="0">
                <a:pos x="2173" y="255"/>
              </a:cxn>
              <a:cxn ang="0">
                <a:pos x="2188" y="248"/>
              </a:cxn>
              <a:cxn ang="0">
                <a:pos x="2203" y="241"/>
              </a:cxn>
              <a:cxn ang="0">
                <a:pos x="2211" y="227"/>
              </a:cxn>
              <a:cxn ang="0">
                <a:pos x="2219" y="212"/>
              </a:cxn>
              <a:cxn ang="0">
                <a:pos x="2219" y="42"/>
              </a:cxn>
              <a:cxn ang="0">
                <a:pos x="2211" y="28"/>
              </a:cxn>
              <a:cxn ang="0">
                <a:pos x="2203" y="14"/>
              </a:cxn>
              <a:cxn ang="0">
                <a:pos x="2188" y="7"/>
              </a:cxn>
              <a:cxn ang="0">
                <a:pos x="2173" y="0"/>
              </a:cxn>
              <a:cxn ang="0">
                <a:pos x="46" y="0"/>
              </a:cxn>
            </a:cxnLst>
            <a:rect l="0" t="0" r="r" b="b"/>
            <a:pathLst>
              <a:path w="2219" h="255">
                <a:moveTo>
                  <a:pt x="46" y="0"/>
                </a:moveTo>
                <a:lnTo>
                  <a:pt x="31" y="7"/>
                </a:lnTo>
                <a:lnTo>
                  <a:pt x="15" y="14"/>
                </a:lnTo>
                <a:lnTo>
                  <a:pt x="8" y="28"/>
                </a:lnTo>
                <a:lnTo>
                  <a:pt x="0" y="35"/>
                </a:lnTo>
                <a:lnTo>
                  <a:pt x="0" y="42"/>
                </a:lnTo>
                <a:lnTo>
                  <a:pt x="0" y="212"/>
                </a:lnTo>
                <a:lnTo>
                  <a:pt x="0" y="219"/>
                </a:lnTo>
                <a:lnTo>
                  <a:pt x="8" y="227"/>
                </a:lnTo>
                <a:lnTo>
                  <a:pt x="15" y="241"/>
                </a:lnTo>
                <a:lnTo>
                  <a:pt x="31" y="248"/>
                </a:lnTo>
                <a:lnTo>
                  <a:pt x="46" y="255"/>
                </a:lnTo>
                <a:lnTo>
                  <a:pt x="2173" y="255"/>
                </a:lnTo>
                <a:lnTo>
                  <a:pt x="2188" y="248"/>
                </a:lnTo>
                <a:lnTo>
                  <a:pt x="2203" y="241"/>
                </a:lnTo>
                <a:lnTo>
                  <a:pt x="2211" y="227"/>
                </a:lnTo>
                <a:lnTo>
                  <a:pt x="2219" y="212"/>
                </a:lnTo>
                <a:lnTo>
                  <a:pt x="2219" y="42"/>
                </a:lnTo>
                <a:lnTo>
                  <a:pt x="2211" y="28"/>
                </a:lnTo>
                <a:lnTo>
                  <a:pt x="2203" y="14"/>
                </a:lnTo>
                <a:lnTo>
                  <a:pt x="2188" y="7"/>
                </a:lnTo>
                <a:lnTo>
                  <a:pt x="2173" y="0"/>
                </a:lnTo>
                <a:lnTo>
                  <a:pt x="46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637286" name="Rectangle 38"/>
          <p:cNvSpPr>
            <a:spLocks noChangeArrowheads="1"/>
          </p:cNvSpPr>
          <p:nvPr/>
        </p:nvSpPr>
        <p:spPr bwMode="auto">
          <a:xfrm>
            <a:off x="3906838" y="4309030"/>
            <a:ext cx="4889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NGN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7" name="Rectangle 39"/>
          <p:cNvSpPr>
            <a:spLocks noChangeArrowheads="1"/>
          </p:cNvSpPr>
          <p:nvPr/>
        </p:nvSpPr>
        <p:spPr bwMode="auto">
          <a:xfrm>
            <a:off x="4391025" y="4309030"/>
            <a:ext cx="1558925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Service Provider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8" name="Rectangle 40"/>
          <p:cNvSpPr>
            <a:spLocks noChangeArrowheads="1"/>
          </p:cNvSpPr>
          <p:nvPr/>
        </p:nvSpPr>
        <p:spPr bwMode="auto">
          <a:xfrm>
            <a:off x="5830888" y="4309030"/>
            <a:ext cx="55562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5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89" name="Rectangle 41"/>
          <p:cNvSpPr>
            <a:spLocks noChangeArrowheads="1"/>
          </p:cNvSpPr>
          <p:nvPr/>
        </p:nvSpPr>
        <p:spPr bwMode="auto">
          <a:xfrm>
            <a:off x="6865938" y="2565955"/>
            <a:ext cx="1239837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Content Domain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90" name="Rectangle 42"/>
          <p:cNvSpPr>
            <a:spLocks noChangeArrowheads="1"/>
          </p:cNvSpPr>
          <p:nvPr/>
        </p:nvSpPr>
        <p:spPr bwMode="auto">
          <a:xfrm>
            <a:off x="8058150" y="2565955"/>
            <a:ext cx="444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91" name="Rectangle 43"/>
          <p:cNvSpPr>
            <a:spLocks noChangeArrowheads="1"/>
          </p:cNvSpPr>
          <p:nvPr/>
        </p:nvSpPr>
        <p:spPr bwMode="auto">
          <a:xfrm>
            <a:off x="6865938" y="3488293"/>
            <a:ext cx="11938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Service Domain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92" name="Rectangle 44"/>
          <p:cNvSpPr>
            <a:spLocks noChangeArrowheads="1"/>
          </p:cNvSpPr>
          <p:nvPr/>
        </p:nvSpPr>
        <p:spPr bwMode="auto">
          <a:xfrm>
            <a:off x="8034338" y="3488293"/>
            <a:ext cx="444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93" name="Rectangle 45"/>
          <p:cNvSpPr>
            <a:spLocks noChangeArrowheads="1"/>
          </p:cNvSpPr>
          <p:nvPr/>
        </p:nvSpPr>
        <p:spPr bwMode="auto">
          <a:xfrm>
            <a:off x="1060450" y="3229530"/>
            <a:ext cx="14033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Consumer Domain</a:t>
            </a:r>
            <a:endParaRPr lang="pl-PL" b="1">
              <a:latin typeface="Tahoma" pitchFamily="34" charset="0"/>
            </a:endParaRPr>
          </a:p>
        </p:txBody>
      </p:sp>
      <p:sp>
        <p:nvSpPr>
          <p:cNvPr id="3637294" name="Rectangle 46"/>
          <p:cNvSpPr>
            <a:spLocks noChangeArrowheads="1"/>
          </p:cNvSpPr>
          <p:nvPr/>
        </p:nvSpPr>
        <p:spPr bwMode="auto">
          <a:xfrm>
            <a:off x="2432050" y="3229530"/>
            <a:ext cx="444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200" b="1">
                <a:solidFill>
                  <a:srgbClr val="000000"/>
                </a:solidFill>
                <a:latin typeface="Tahoma" pitchFamily="34" charset="0"/>
              </a:rPr>
              <a:t> </a:t>
            </a:r>
            <a:endParaRPr lang="pl-PL" b="1">
              <a:latin typeface="Tahoma" pitchFamily="34" charset="0"/>
            </a:endParaRPr>
          </a:p>
        </p:txBody>
      </p:sp>
      <p:sp>
        <p:nvSpPr>
          <p:cNvPr id="49" name="Symbol zastępczy daty 4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423589-D107-4B2E-A439-C5C575740916}" type="slidenum">
              <a:rPr lang="pl-PL"/>
              <a:pPr/>
              <a:t>243</a:t>
            </a:fld>
            <a:endParaRPr lang="pl-PL"/>
          </a:p>
        </p:txBody>
      </p:sp>
      <p:sp>
        <p:nvSpPr>
          <p:cNvPr id="3639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IPTV – dwie opcje w architekturze TISPAN NGN</a:t>
            </a:r>
          </a:p>
        </p:txBody>
      </p:sp>
      <p:pic>
        <p:nvPicPr>
          <p:cNvPr id="363929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3473" y="1601110"/>
            <a:ext cx="8229600" cy="452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E72F2A-EEED-4509-88C5-304ED8EE6AB1}" type="slidenum">
              <a:rPr lang="pl-PL"/>
              <a:pPr/>
              <a:t>244</a:t>
            </a:fld>
            <a:endParaRPr lang="pl-PL"/>
          </a:p>
        </p:txBody>
      </p:sp>
      <p:sp>
        <p:nvSpPr>
          <p:cNvPr id="3641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TS 182 027: IPTV</a:t>
            </a:r>
            <a:r>
              <a:rPr lang="pl-PL"/>
              <a:t> oparta na IMS</a:t>
            </a:r>
            <a:endParaRPr lang="en-GB"/>
          </a:p>
        </p:txBody>
      </p:sp>
      <p:sp>
        <p:nvSpPr>
          <p:cNvPr id="3641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/>
              <a:t>Wsparcie dla planowanych inwestycji w warstwy sterowania sesją w IMS</a:t>
            </a:r>
            <a:endParaRPr lang="en-GB" sz="2000"/>
          </a:p>
          <a:p>
            <a:pPr lvl="1"/>
            <a:r>
              <a:rPr lang="pl-PL" sz="1800"/>
              <a:t>Wspólne mechanizmy identyfikacji i uwierzytelnienia</a:t>
            </a:r>
            <a:r>
              <a:rPr lang="en-GB" sz="1800"/>
              <a:t>: </a:t>
            </a:r>
            <a:endParaRPr lang="pl-PL" sz="1800"/>
          </a:p>
          <a:p>
            <a:pPr lvl="2"/>
            <a:r>
              <a:rPr lang="en-GB" sz="1600"/>
              <a:t>public-, private ID</a:t>
            </a:r>
          </a:p>
          <a:p>
            <a:pPr lvl="1"/>
            <a:r>
              <a:rPr lang="pl-PL" sz="1800"/>
              <a:t>wspólne zarządzanie zasobami</a:t>
            </a:r>
            <a:r>
              <a:rPr lang="en-GB" sz="1800"/>
              <a:t>, </a:t>
            </a:r>
            <a:endParaRPr lang="pl-PL" sz="1800"/>
          </a:p>
          <a:p>
            <a:pPr lvl="1"/>
            <a:r>
              <a:rPr lang="pl-PL" sz="1800"/>
              <a:t>Wspólne mechanizmy taryfikacyjne</a:t>
            </a:r>
            <a:endParaRPr lang="en-GB" sz="1800"/>
          </a:p>
          <a:p>
            <a:pPr lvl="1"/>
            <a:r>
              <a:rPr lang="pl-PL" sz="1800"/>
              <a:t>Obsługa wielu sieci i technik dostępu – </a:t>
            </a:r>
            <a:r>
              <a:rPr lang="en-GB" sz="1800"/>
              <a:t>IMS</a:t>
            </a:r>
            <a:r>
              <a:rPr lang="pl-PL" sz="1800"/>
              <a:t> neutralny dostępowo</a:t>
            </a:r>
            <a:r>
              <a:rPr lang="en-GB" sz="1800"/>
              <a:t> </a:t>
            </a:r>
            <a:endParaRPr lang="pl-PL" sz="1800"/>
          </a:p>
          <a:p>
            <a:r>
              <a:rPr lang="pl-PL" sz="2000"/>
              <a:t>Podstawowe usługi rozsiewcze i strumieniowanie</a:t>
            </a:r>
            <a:endParaRPr lang="en-GB" sz="2000"/>
          </a:p>
          <a:p>
            <a:pPr lvl="1"/>
            <a:r>
              <a:rPr lang="pl-PL" sz="1800"/>
              <a:t>Telewizja rozsiewcza</a:t>
            </a:r>
            <a:endParaRPr lang="en-GB" sz="1800"/>
          </a:p>
          <a:p>
            <a:pPr lvl="1"/>
            <a:r>
              <a:rPr lang="pl-PL" sz="1800"/>
              <a:t>Treści na życzenie </a:t>
            </a:r>
            <a:endParaRPr lang="en-GB" sz="1800"/>
          </a:p>
          <a:p>
            <a:pPr lvl="1"/>
            <a:r>
              <a:rPr lang="pl-PL" sz="1800"/>
              <a:t>Sieciowy PVR (</a:t>
            </a:r>
            <a:r>
              <a:rPr lang="en-GB" sz="1800"/>
              <a:t>personal video recorder</a:t>
            </a:r>
            <a:r>
              <a:rPr lang="pl-PL" sz="1800"/>
              <a:t>)</a:t>
            </a:r>
            <a:endParaRPr lang="en-GB" sz="1800"/>
          </a:p>
          <a:p>
            <a:pPr lvl="1"/>
            <a:r>
              <a:rPr lang="pl-PL" sz="1800"/>
              <a:t>Treści generowane przez użytkowników - planowane w</a:t>
            </a:r>
            <a:r>
              <a:rPr lang="en-GB" sz="1800"/>
              <a:t> TISPAN Release 3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A3FC4D-B047-47B6-B8A4-5C68B1FF3C4E}" type="slidenum">
              <a:rPr lang="pl-PL"/>
              <a:pPr/>
              <a:t>245</a:t>
            </a:fld>
            <a:endParaRPr lang="pl-PL"/>
          </a:p>
        </p:txBody>
      </p:sp>
      <p:sp>
        <p:nvSpPr>
          <p:cNvPr id="3645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A</a:t>
            </a:r>
            <a:r>
              <a:rPr lang="en-US"/>
              <a:t>rchite</a:t>
            </a:r>
            <a:r>
              <a:rPr lang="pl-PL"/>
              <a:t>k</a:t>
            </a:r>
            <a:r>
              <a:rPr lang="en-US"/>
              <a:t>tur</a:t>
            </a:r>
            <a:r>
              <a:rPr lang="pl-PL"/>
              <a:t>a</a:t>
            </a:r>
            <a:r>
              <a:rPr lang="en-US"/>
              <a:t> IMS IPTV, TS 182 027</a:t>
            </a:r>
          </a:p>
        </p:txBody>
      </p:sp>
      <p:pic>
        <p:nvPicPr>
          <p:cNvPr id="364544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16013" y="1373188"/>
            <a:ext cx="7056437" cy="529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0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A</a:t>
            </a:r>
            <a:r>
              <a:rPr lang="en-US"/>
              <a:t>rchite</a:t>
            </a:r>
            <a:r>
              <a:rPr lang="pl-PL"/>
              <a:t>k</a:t>
            </a:r>
            <a:r>
              <a:rPr lang="en-US"/>
              <a:t>tur</a:t>
            </a:r>
            <a:r>
              <a:rPr lang="pl-PL"/>
              <a:t>a</a:t>
            </a:r>
            <a:r>
              <a:rPr lang="en-US"/>
              <a:t> IMS</a:t>
            </a:r>
            <a:r>
              <a:rPr lang="pl-PL"/>
              <a:t> </a:t>
            </a:r>
            <a:r>
              <a:rPr lang="en-US"/>
              <a:t>IPTV, TS 182 027</a:t>
            </a:r>
            <a:endParaRPr lang="en-GB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D4AE08-1D22-48CF-8C44-5FF94B5EF63A}" type="slidenum">
              <a:rPr lang="pl-PL"/>
              <a:pPr/>
              <a:t>246</a:t>
            </a:fld>
            <a:endParaRPr lang="pl-PL"/>
          </a:p>
        </p:txBody>
      </p:sp>
      <p:pic>
        <p:nvPicPr>
          <p:cNvPr id="219033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16624" y="1303338"/>
            <a:ext cx="7055827" cy="529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0340" name="AutoShape 4"/>
          <p:cNvSpPr>
            <a:spLocks noChangeArrowheads="1"/>
          </p:cNvSpPr>
          <p:nvPr/>
        </p:nvSpPr>
        <p:spPr bwMode="black">
          <a:xfrm>
            <a:off x="468923" y="1343026"/>
            <a:ext cx="3958004" cy="862013"/>
          </a:xfrm>
          <a:prstGeom prst="wedgeRoundRectCallout">
            <a:avLst>
              <a:gd name="adj1" fmla="val 89245"/>
              <a:gd name="adj2" fmla="val 231769"/>
              <a:gd name="adj3" fmla="val 16667"/>
            </a:avLst>
          </a:prstGeom>
          <a:solidFill>
            <a:srgbClr val="FFFFCC">
              <a:alpha val="89999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190500" indent="-190500"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Protokół 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RTSP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do sterowania 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media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mi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: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tryby trików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,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treść na żądanie (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Co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D) i sieciowy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 PVR</a:t>
            </a:r>
          </a:p>
        </p:txBody>
      </p:sp>
      <p:sp>
        <p:nvSpPr>
          <p:cNvPr id="2190341" name="Freeform 5"/>
          <p:cNvSpPr>
            <a:spLocks/>
          </p:cNvSpPr>
          <p:nvPr/>
        </p:nvSpPr>
        <p:spPr bwMode="black">
          <a:xfrm>
            <a:off x="1834662" y="2925763"/>
            <a:ext cx="4466492" cy="2952750"/>
          </a:xfrm>
          <a:custGeom>
            <a:avLst/>
            <a:gdLst/>
            <a:ahLst/>
            <a:cxnLst>
              <a:cxn ang="0">
                <a:pos x="0" y="1860"/>
              </a:cxn>
              <a:cxn ang="0">
                <a:pos x="2087" y="1860"/>
              </a:cxn>
              <a:cxn ang="0">
                <a:pos x="2813" y="0"/>
              </a:cxn>
            </a:cxnLst>
            <a:rect l="0" t="0" r="r" b="b"/>
            <a:pathLst>
              <a:path w="2813" h="1860">
                <a:moveTo>
                  <a:pt x="0" y="1860"/>
                </a:moveTo>
                <a:lnTo>
                  <a:pt x="2087" y="1860"/>
                </a:lnTo>
                <a:lnTo>
                  <a:pt x="2813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lIns="0" tIns="0" rIns="0" bIns="0"/>
          <a:lstStyle/>
          <a:p>
            <a:endParaRPr lang="pl-PL"/>
          </a:p>
        </p:txBody>
      </p:sp>
      <p:sp>
        <p:nvSpPr>
          <p:cNvPr id="2190342" name="Line 6"/>
          <p:cNvSpPr>
            <a:spLocks noChangeShapeType="1"/>
          </p:cNvSpPr>
          <p:nvPr/>
        </p:nvSpPr>
        <p:spPr bwMode="black">
          <a:xfrm flipH="1" flipV="1">
            <a:off x="1834661" y="6094413"/>
            <a:ext cx="1225062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 lIns="0" tIns="0" rIns="0" bIns="0"/>
          <a:lstStyle/>
          <a:p>
            <a:endParaRPr lang="pl-PL"/>
          </a:p>
        </p:txBody>
      </p:sp>
      <p:sp>
        <p:nvSpPr>
          <p:cNvPr id="2190343" name="Freeform 7"/>
          <p:cNvSpPr>
            <a:spLocks/>
          </p:cNvSpPr>
          <p:nvPr/>
        </p:nvSpPr>
        <p:spPr bwMode="black">
          <a:xfrm>
            <a:off x="1907931" y="5159376"/>
            <a:ext cx="4969120" cy="1223963"/>
          </a:xfrm>
          <a:custGeom>
            <a:avLst/>
            <a:gdLst/>
            <a:ahLst/>
            <a:cxnLst>
              <a:cxn ang="0">
                <a:pos x="0" y="771"/>
              </a:cxn>
              <a:cxn ang="0">
                <a:pos x="2494" y="771"/>
              </a:cxn>
              <a:cxn ang="0">
                <a:pos x="3130" y="0"/>
              </a:cxn>
            </a:cxnLst>
            <a:rect l="0" t="0" r="r" b="b"/>
            <a:pathLst>
              <a:path w="3130" h="771">
                <a:moveTo>
                  <a:pt x="0" y="771"/>
                </a:moveTo>
                <a:lnTo>
                  <a:pt x="2494" y="771"/>
                </a:lnTo>
                <a:lnTo>
                  <a:pt x="3130" y="0"/>
                </a:lnTo>
              </a:path>
            </a:pathLst>
          </a:custGeom>
          <a:noFill/>
          <a:ln w="76200" cap="flat" cmpd="sng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lIns="0" tIns="0" rIns="0" bIns="0"/>
          <a:lstStyle/>
          <a:p>
            <a:endParaRPr lang="pl-PL"/>
          </a:p>
        </p:txBody>
      </p:sp>
      <p:sp>
        <p:nvSpPr>
          <p:cNvPr id="2190344" name="AutoShape 8"/>
          <p:cNvSpPr>
            <a:spLocks noChangeArrowheads="1"/>
          </p:cNvSpPr>
          <p:nvPr/>
        </p:nvSpPr>
        <p:spPr bwMode="black">
          <a:xfrm>
            <a:off x="6660173" y="5662613"/>
            <a:ext cx="2086708" cy="646112"/>
          </a:xfrm>
          <a:prstGeom prst="wedgeRoundRectCallout">
            <a:avLst>
              <a:gd name="adj1" fmla="val -77458"/>
              <a:gd name="adj2" fmla="val 19532"/>
              <a:gd name="adj3" fmla="val 16667"/>
            </a:avLst>
          </a:prstGeom>
          <a:solidFill>
            <a:srgbClr val="FFFFCC">
              <a:alpha val="89999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190500" indent="-190500"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Protokół 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RTP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- 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transport medi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ów</a:t>
            </a:r>
            <a:endParaRPr kumimoji="0" lang="en-GB" sz="1600" b="1">
              <a:solidFill>
                <a:srgbClr val="0070C0"/>
              </a:solidFill>
              <a:latin typeface="Arial" pitchFamily="34" charset="0"/>
            </a:endParaRPr>
          </a:p>
        </p:txBody>
      </p:sp>
      <p:sp>
        <p:nvSpPr>
          <p:cNvPr id="2190345" name="AutoShape 9"/>
          <p:cNvSpPr>
            <a:spLocks noChangeArrowheads="1"/>
          </p:cNvSpPr>
          <p:nvPr/>
        </p:nvSpPr>
        <p:spPr bwMode="black">
          <a:xfrm>
            <a:off x="250582" y="3070225"/>
            <a:ext cx="2880946" cy="935038"/>
          </a:xfrm>
          <a:prstGeom prst="wedgeRoundRectCallout">
            <a:avLst>
              <a:gd name="adj1" fmla="val 25921"/>
              <a:gd name="adj2" fmla="val 276315"/>
              <a:gd name="adj3" fmla="val 16667"/>
            </a:avLst>
          </a:prstGeom>
          <a:solidFill>
            <a:srgbClr val="FFFFCC">
              <a:alpha val="89999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marL="190500" indent="-190500" algn="ctr" eaLnBrk="0" hangingPunct="0">
              <a:lnSpc>
                <a:spcPct val="110000"/>
              </a:lnSpc>
              <a:buClr>
                <a:schemeClr val="accent2"/>
              </a:buClr>
            </a:pP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Protokół 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IGMP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do sterowania</a:t>
            </a:r>
            <a:r>
              <a:rPr kumimoji="0" lang="en-GB" sz="1600" b="1">
                <a:solidFill>
                  <a:srgbClr val="0070C0"/>
                </a:solidFill>
                <a:latin typeface="Arial" pitchFamily="34" charset="0"/>
              </a:rPr>
              <a:t> </a:t>
            </a:r>
            <a:r>
              <a:rPr kumimoji="0" lang="pl-PL" sz="1600" b="1">
                <a:solidFill>
                  <a:srgbClr val="0070C0"/>
                </a:solidFill>
                <a:latin typeface="Arial" pitchFamily="34" charset="0"/>
              </a:rPr>
              <a:t>TV w trybie rozsiewczym (multicast)</a:t>
            </a:r>
            <a:endParaRPr kumimoji="0" lang="en-GB" sz="1600" b="1">
              <a:solidFill>
                <a:srgbClr val="0070C0"/>
              </a:solidFill>
              <a:latin typeface="Arial" pitchFamily="34" charset="0"/>
            </a:endParaRPr>
          </a:p>
        </p:txBody>
      </p:sp>
      <p:sp>
        <p:nvSpPr>
          <p:cNvPr id="12" name="Symbol zastępczy daty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95240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TS 184 009: </a:t>
            </a:r>
            <a:r>
              <a:rPr lang="pl-PL"/>
              <a:t>wykorzystywanie</a:t>
            </a:r>
            <a:r>
              <a:rPr lang="en-GB"/>
              <a:t> TV URI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2B7D35-B53D-463C-A000-604324F8BB91}" type="slidenum">
              <a:rPr lang="pl-PL"/>
              <a:pPr/>
              <a:t>247</a:t>
            </a:fld>
            <a:endParaRPr lang="pl-PL"/>
          </a:p>
        </p:txBody>
      </p:sp>
      <p:sp>
        <p:nvSpPr>
          <p:cNvPr id="219238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r>
              <a:rPr lang="en-GB"/>
              <a:t>TV URI: “E164” </a:t>
            </a:r>
            <a:r>
              <a:rPr lang="pl-PL"/>
              <a:t>dla</a:t>
            </a:r>
            <a:r>
              <a:rPr lang="en-GB"/>
              <a:t> </a:t>
            </a:r>
            <a:r>
              <a:rPr lang="pl-PL"/>
              <a:t>kanałów </a:t>
            </a:r>
            <a:r>
              <a:rPr lang="en-GB"/>
              <a:t>tele</a:t>
            </a:r>
            <a:r>
              <a:rPr lang="pl-PL"/>
              <a:t>wizyjnych</a:t>
            </a:r>
            <a:endParaRPr lang="en-GB"/>
          </a:p>
        </p:txBody>
      </p:sp>
      <p:pic>
        <p:nvPicPr>
          <p:cNvPr id="219238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1377" y="2285992"/>
            <a:ext cx="7688874" cy="389096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8812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434" name="Rectangle 2"/>
          <p:cNvSpPr>
            <a:spLocks noGrp="1" noChangeArrowheads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/>
            </a:r>
            <a:br>
              <a:rPr lang="pl-PL"/>
            </a:br>
            <a:r>
              <a:rPr lang="pl-PL"/>
              <a:t>IP TV – schematy działania</a:t>
            </a:r>
          </a:p>
        </p:txBody>
      </p:sp>
    </p:spTree>
    <p:extLst>
      <p:ext uri="{BB962C8B-B14F-4D97-AF65-F5344CB8AC3E}">
        <p14:creationId xmlns:p14="http://schemas.microsoft.com/office/powerpoint/2010/main" val="324849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482" name="Rectangle 2"/>
          <p:cNvSpPr>
            <a:spLocks noGrp="1" noChangeArrowheads="1"/>
          </p:cNvSpPr>
          <p:nvPr>
            <p:ph type="title"/>
          </p:nvPr>
        </p:nvSpPr>
        <p:spPr>
          <a:xfrm>
            <a:off x="250581" y="404813"/>
            <a:ext cx="8714642" cy="762000"/>
          </a:xfrm>
        </p:spPr>
        <p:txBody>
          <a:bodyPr/>
          <a:lstStyle/>
          <a:p>
            <a:r>
              <a:rPr lang="pl-PL" sz="2400"/>
              <a:t>Odkrywanie i selekcja usług </a:t>
            </a:r>
            <a:r>
              <a:rPr lang="en-US" sz="2400"/>
              <a:t>IPTV </a:t>
            </a:r>
            <a:r>
              <a:rPr lang="pl-PL" sz="2400"/>
              <a:t>i ustanowienie sesji I</a:t>
            </a:r>
            <a:r>
              <a:rPr lang="en-US" sz="2400"/>
              <a:t>PTV</a:t>
            </a:r>
            <a:endParaRPr lang="pl-PL" sz="240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A3313A-E2D4-4E96-9AAF-E53B7EC8CC21}" type="slidenum">
              <a:rPr lang="pl-PL"/>
              <a:pPr/>
              <a:t>249</a:t>
            </a:fld>
            <a:endParaRPr lang="pl-PL"/>
          </a:p>
        </p:txBody>
      </p:sp>
      <p:pic>
        <p:nvPicPr>
          <p:cNvPr id="21964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36461" y="1533046"/>
            <a:ext cx="6166357" cy="5110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07502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1F1AEC-D87B-4D43-8EF4-5DB444964D69}" type="slidenum">
              <a:rPr lang="pl-PL"/>
              <a:pPr/>
              <a:t>25</a:t>
            </a:fld>
            <a:endParaRPr lang="pl-PL"/>
          </a:p>
        </p:txBody>
      </p:sp>
      <p:sp>
        <p:nvSpPr>
          <p:cNvPr id="2694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Podstawy IMS (IP Multimedia Subsystem)</a:t>
            </a:r>
          </a:p>
        </p:txBody>
      </p:sp>
      <p:sp>
        <p:nvSpPr>
          <p:cNvPr id="2694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Co to jest IMS ?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Podsystem multimedialny IP dla sieci mobilnej 3G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Wspólna rama architektoniczna – architektura funkcjonalna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Nakładkowa sieć dla istniejących domen sieci mobilnej – PS i  CS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Wsparcie dla interaktywnych usług multimedialnych IP (z QoS) 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Wymagana implementacja IPV6 (standard: IPv4 opcja)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Protokoły sygnalizacyjne oparte na normach IETF</a:t>
            </a:r>
          </a:p>
          <a:p>
            <a:pPr lvl="3">
              <a:lnSpc>
                <a:spcPct val="90000"/>
              </a:lnSpc>
            </a:pPr>
            <a:r>
              <a:rPr lang="pl-PL" sz="1400"/>
              <a:t>SIP, Diameter, COPS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Sieć szkieletowa i dostępowa 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Integracja z PSTN</a:t>
            </a:r>
          </a:p>
          <a:p>
            <a:pPr>
              <a:lnSpc>
                <a:spcPct val="90000"/>
              </a:lnSpc>
            </a:pPr>
            <a:r>
              <a:rPr lang="pl-PL" sz="2000"/>
              <a:t>Neutralność / uniwersalność z punktu widzenia dostępu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bezprzewodowy (UMTS, WLAN, WiMax)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przewodowy (ADSL, xDSL)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Tryb TV liniowej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F800E0-367B-49FC-A5F3-616E93154557}" type="slidenum">
              <a:rPr lang="pl-PL"/>
              <a:pPr/>
              <a:t>250</a:t>
            </a:fld>
            <a:endParaRPr lang="pl-PL"/>
          </a:p>
        </p:txBody>
      </p:sp>
      <p:pic>
        <p:nvPicPr>
          <p:cNvPr id="219853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99746" y="1773239"/>
            <a:ext cx="7633189" cy="4510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6759453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Tryb CoD (treści na życzenie)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0528D6-C56F-41CD-BF92-E0B11AD70D5B}" type="slidenum">
              <a:rPr lang="pl-PL"/>
              <a:pPr/>
              <a:t>251</a:t>
            </a:fld>
            <a:endParaRPr lang="pl-PL"/>
          </a:p>
        </p:txBody>
      </p:sp>
      <p:pic>
        <p:nvPicPr>
          <p:cNvPr id="220057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57351" y="1412875"/>
            <a:ext cx="5722326" cy="5329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487214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262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l-PL" sz="2800"/>
              <a:t>Tryb rozsiewczy z procedurami trybu efektów specjalnych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0366CD-F5A3-4017-BEC0-5FEEED3A9124}" type="slidenum">
              <a:rPr lang="pl-PL"/>
              <a:pPr/>
              <a:t>252</a:t>
            </a:fld>
            <a:endParaRPr lang="pl-PL"/>
          </a:p>
        </p:txBody>
      </p:sp>
      <p:pic>
        <p:nvPicPr>
          <p:cNvPr id="22026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64324" y="1484313"/>
            <a:ext cx="5471746" cy="518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1950918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4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400"/>
              <a:t>Interakcja IPTV z usługami i aplikacjami NGN - ASF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2E1C79-6D1A-4C54-A7FD-17FC48B23283}" type="slidenum">
              <a:rPr lang="pl-PL"/>
              <a:pPr/>
              <a:t>253</a:t>
            </a:fld>
            <a:endParaRPr lang="pl-PL"/>
          </a:p>
        </p:txBody>
      </p:sp>
      <p:pic>
        <p:nvPicPr>
          <p:cNvPr id="220467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43354" y="1700214"/>
            <a:ext cx="6984023" cy="451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26952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6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ASF – obsługa interakcji IPTV – usługi NGN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3AEE18-6E7B-4217-A9A0-F43CF1AB023E}" type="slidenum">
              <a:rPr lang="pl-PL"/>
              <a:pPr/>
              <a:t>254</a:t>
            </a:fld>
            <a:endParaRPr lang="pl-PL"/>
          </a:p>
        </p:txBody>
      </p:sp>
      <p:sp>
        <p:nvSpPr>
          <p:cNvPr id="2206723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Dostarczanie powiadomień z różnych domen usługowych i źródeł</a:t>
            </a:r>
          </a:p>
          <a:p>
            <a:pPr lvl="1">
              <a:lnSpc>
                <a:spcPct val="90000"/>
              </a:lnSpc>
            </a:pPr>
            <a:r>
              <a:rPr lang="en-US" sz="1800"/>
              <a:t>IMS-IM, 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800"/>
              <a:t>Połączenie </a:t>
            </a:r>
            <a:r>
              <a:rPr lang="en-US" sz="1800"/>
              <a:t>I</a:t>
            </a:r>
            <a:r>
              <a:rPr lang="pl-PL" sz="1800"/>
              <a:t>przychodzące I</a:t>
            </a:r>
            <a:r>
              <a:rPr lang="en-US" sz="1800"/>
              <a:t>MS 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en-US" sz="1800"/>
              <a:t>SMS</a:t>
            </a:r>
            <a:r>
              <a:rPr lang="pl-PL" sz="1800"/>
              <a:t>/MMS</a:t>
            </a:r>
            <a:r>
              <a:rPr lang="en-US" sz="1800"/>
              <a:t> 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en-US" sz="1800"/>
              <a:t>e-mail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800"/>
              <a:t>Zmiana statusu obecności</a:t>
            </a:r>
          </a:p>
          <a:p>
            <a:pPr lvl="1">
              <a:lnSpc>
                <a:spcPct val="90000"/>
              </a:lnSpc>
            </a:pPr>
            <a:r>
              <a:rPr lang="en-US" sz="1800"/>
              <a:t>RSS 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800"/>
              <a:t>… </a:t>
            </a:r>
            <a:endParaRPr lang="en-US" sz="1800"/>
          </a:p>
          <a:p>
            <a:pPr>
              <a:lnSpc>
                <a:spcPct val="90000"/>
              </a:lnSpc>
            </a:pPr>
            <a:r>
              <a:rPr lang="pl-PL" sz="2000"/>
              <a:t>Powiadomienia dostarczane do UE w oparciu o kontekst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profil użytkownika</a:t>
            </a:r>
            <a:r>
              <a:rPr lang="en-US" sz="1800"/>
              <a:t>,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800"/>
              <a:t>Lokalizacja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Status obecności i dostępności </a:t>
            </a:r>
          </a:p>
          <a:p>
            <a:pPr>
              <a:lnSpc>
                <a:spcPct val="90000"/>
              </a:lnSpc>
            </a:pPr>
            <a:r>
              <a:rPr lang="pl-PL" sz="2000"/>
              <a:t>Powiadomienie może wymagać reakcji/odpowiedzi użytkownika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8890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8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Współpraca IMS-IPTV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846815-0F2B-435C-BFC7-433BB3D51F7A}" type="slidenum">
              <a:rPr lang="pl-PL"/>
              <a:pPr/>
              <a:t>255</a:t>
            </a:fld>
            <a:endParaRPr lang="pl-PL"/>
          </a:p>
        </p:txBody>
      </p:sp>
      <p:pic>
        <p:nvPicPr>
          <p:cNvPr id="220877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19251" y="1484313"/>
            <a:ext cx="5975838" cy="5211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681212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818" name="Rectangle 2"/>
          <p:cNvSpPr>
            <a:spLocks noGrp="1" noChangeArrowheads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pl-PL" sz="2800"/>
              <a:t/>
            </a:r>
            <a:br>
              <a:rPr lang="pl-PL" sz="2800"/>
            </a:br>
            <a:r>
              <a:rPr lang="pl-PL" sz="2800"/>
              <a:t>Przykład implementacji</a:t>
            </a:r>
            <a:br>
              <a:rPr lang="pl-PL" sz="2800"/>
            </a:br>
            <a:r>
              <a:rPr lang="pl-PL" sz="2800"/>
              <a:t/>
            </a:r>
            <a:br>
              <a:rPr lang="pl-PL" sz="2800"/>
            </a:br>
            <a:r>
              <a:rPr lang="pl-PL" sz="2800"/>
              <a:t>Open Source Core IMS – Fraunhofer FOKUS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3172284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2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IPTV i Open Source Core IMS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189863-5AF6-4FBB-943C-4A89AC8E3ADE}" type="slidenum">
              <a:rPr lang="pl-PL"/>
              <a:pPr/>
              <a:t>257</a:t>
            </a:fld>
            <a:endParaRPr lang="pl-PL"/>
          </a:p>
        </p:txBody>
      </p:sp>
      <p:pic>
        <p:nvPicPr>
          <p:cNvPr id="221286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6138" y="1628775"/>
            <a:ext cx="7738697" cy="4908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733641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AE4F2A-9327-4B0A-9403-B53291D9297F}" type="slidenum">
              <a:rPr lang="pl-PL"/>
              <a:pPr/>
              <a:t>258</a:t>
            </a:fld>
            <a:endParaRPr lang="pl-PL"/>
          </a:p>
        </p:txBody>
      </p:sp>
      <p:sp>
        <p:nvSpPr>
          <p:cNvPr id="3647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Usługi – integracja IPTV z usługami IMS</a:t>
            </a:r>
          </a:p>
        </p:txBody>
      </p:sp>
      <p:pic>
        <p:nvPicPr>
          <p:cNvPr id="364749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7088" y="1628775"/>
            <a:ext cx="7632700" cy="482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274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 dirty="0"/>
              <a:t/>
            </a:r>
            <a:br>
              <a:rPr lang="pl-PL" dirty="0"/>
            </a:br>
            <a:r>
              <a:rPr lang="pl-PL" dirty="0" smtClean="0"/>
              <a:t>RCS (</a:t>
            </a:r>
            <a:r>
              <a:rPr lang="pl-PL" dirty="0" err="1" smtClean="0"/>
              <a:t>Rich</a:t>
            </a:r>
            <a:r>
              <a:rPr lang="pl-PL" dirty="0" smtClean="0"/>
              <a:t> </a:t>
            </a:r>
            <a:r>
              <a:rPr lang="pl-PL" dirty="0" err="1" smtClean="0"/>
              <a:t>Communication</a:t>
            </a:r>
            <a:r>
              <a:rPr lang="pl-PL" dirty="0" smtClean="0"/>
              <a:t> Suite)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3658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694615-B01D-4AA2-9BE0-711E5CBD8FE7}" type="slidenum">
              <a:rPr lang="pl-PL"/>
              <a:pPr/>
              <a:t>26</a:t>
            </a:fld>
            <a:endParaRPr lang="pl-PL"/>
          </a:p>
        </p:txBody>
      </p:sp>
      <p:sp>
        <p:nvSpPr>
          <p:cNvPr id="2360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Architektura usługowa IMS – wymagania </a:t>
            </a:r>
          </a:p>
        </p:txBody>
      </p:sp>
      <p:sp>
        <p:nvSpPr>
          <p:cNvPr id="2360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Rozproszona architektura usługowa</a:t>
            </a:r>
            <a:endParaRPr lang="en-US"/>
          </a:p>
          <a:p>
            <a:r>
              <a:rPr lang="pl-PL"/>
              <a:t>Możliwość świadczenia usług przez strony trzecie</a:t>
            </a:r>
            <a:endParaRPr lang="en-US"/>
          </a:p>
          <a:p>
            <a:r>
              <a:rPr lang="pl-PL"/>
              <a:t>Zintegrowane i zaawansowane usługi </a:t>
            </a:r>
          </a:p>
          <a:p>
            <a:pPr lvl="1"/>
            <a:r>
              <a:rPr lang="pl-PL"/>
              <a:t>Łączenie głosu, danych i multimediów</a:t>
            </a:r>
          </a:p>
          <a:p>
            <a:pPr lvl="1"/>
            <a:r>
              <a:rPr lang="en-US"/>
              <a:t>VoIP</a:t>
            </a:r>
            <a:endParaRPr lang="pl-PL"/>
          </a:p>
          <a:p>
            <a:pPr lvl="1"/>
            <a:r>
              <a:rPr lang="en-US"/>
              <a:t>IM</a:t>
            </a:r>
            <a:endParaRPr lang="pl-PL"/>
          </a:p>
          <a:p>
            <a:pPr lvl="1"/>
            <a:r>
              <a:rPr lang="pl-PL"/>
              <a:t>Obecność i lokalizacja </a:t>
            </a:r>
          </a:p>
          <a:p>
            <a:r>
              <a:rPr lang="pl-PL"/>
              <a:t>Możliwość indywidualnego profilowania usług</a:t>
            </a:r>
            <a:endParaRPr lang="en-US"/>
          </a:p>
          <a:p>
            <a:r>
              <a:rPr lang="pl-PL"/>
              <a:t>Zapewnienie ciągłości dla dotychczasowych usług (np. prepaid, IN)</a:t>
            </a:r>
          </a:p>
          <a:p>
            <a:r>
              <a:rPr lang="pl-PL"/>
              <a:t>Maksymalizacja wydajności sieci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Pakiet usług RCS-e - </a:t>
            </a:r>
            <a:r>
              <a:rPr lang="pl-PL" dirty="0" err="1" smtClean="0"/>
              <a:t>joyn</a:t>
            </a:r>
            <a:endParaRPr lang="pl-PL" dirty="0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l-PL" dirty="0" smtClean="0"/>
              <a:t>Chat 1-1 i w grupie</a:t>
            </a:r>
            <a:endParaRPr lang="pl-PL" dirty="0"/>
          </a:p>
          <a:p>
            <a:r>
              <a:rPr lang="pl-PL" dirty="0" smtClean="0"/>
              <a:t>przesyłanie </a:t>
            </a:r>
            <a:r>
              <a:rPr lang="pl-PL" dirty="0"/>
              <a:t>plików dowolnego typu pomiędzy użytkownikami (JPG, AVI, MP3, PDF, DOC, XLS, </a:t>
            </a:r>
            <a:r>
              <a:rPr lang="pl-PL" dirty="0" smtClean="0"/>
              <a:t>ZIP …</a:t>
            </a:r>
            <a:endParaRPr lang="pl-PL" dirty="0"/>
          </a:p>
          <a:p>
            <a:r>
              <a:rPr lang="pl-PL" dirty="0"/>
              <a:t>wzbogacenie </a:t>
            </a:r>
            <a:r>
              <a:rPr lang="pl-PL" dirty="0" smtClean="0"/>
              <a:t>połączenia </a:t>
            </a:r>
            <a:r>
              <a:rPr lang="pl-PL" dirty="0"/>
              <a:t>głosowego strumieniem wideo wysokiej jakości </a:t>
            </a:r>
            <a:r>
              <a:rPr lang="pl-PL" dirty="0" smtClean="0"/>
              <a:t>pochodzącym </a:t>
            </a:r>
            <a:r>
              <a:rPr lang="pl-PL" dirty="0"/>
              <a:t>z kamery jednego z telefonów,</a:t>
            </a:r>
          </a:p>
          <a:p>
            <a:r>
              <a:rPr lang="pl-PL" dirty="0" smtClean="0"/>
              <a:t>informacja </a:t>
            </a:r>
            <a:r>
              <a:rPr lang="pl-PL" dirty="0"/>
              <a:t>w czasie rzeczywistym o dostępności poszczególnych usług po drugiej </a:t>
            </a:r>
            <a:r>
              <a:rPr lang="pl-PL" dirty="0" smtClean="0"/>
              <a:t>stronie</a:t>
            </a:r>
            <a:endParaRPr lang="pl-PL" dirty="0"/>
          </a:p>
          <a:p>
            <a:r>
              <a:rPr lang="pl-PL" dirty="0" smtClean="0"/>
              <a:t>komunikacja </a:t>
            </a:r>
            <a:r>
              <a:rPr lang="pl-PL" dirty="0"/>
              <a:t>poprzez numer telefonu, bez potrzeby wymiany specjalnych identyfikatorów czy dodatkowych numerów,</a:t>
            </a:r>
          </a:p>
          <a:p>
            <a:r>
              <a:rPr lang="pl-PL" dirty="0"/>
              <a:t>korzystanie z usług zaraz po kupnie telefonu </a:t>
            </a:r>
            <a:r>
              <a:rPr lang="pl-PL" dirty="0" smtClean="0"/>
              <a:t>(wszystkie </a:t>
            </a:r>
            <a:r>
              <a:rPr lang="pl-PL" dirty="0"/>
              <a:t>nowe telefony będą miały wbudowaną obsługę </a:t>
            </a:r>
            <a:r>
              <a:rPr lang="pl-PL" dirty="0" err="1"/>
              <a:t>joyn</a:t>
            </a:r>
            <a:r>
              <a:rPr lang="pl-PL" dirty="0"/>
              <a:t> - tak jak </a:t>
            </a:r>
            <a:r>
              <a:rPr lang="pl-PL" dirty="0" smtClean="0"/>
              <a:t>sms</a:t>
            </a:r>
            <a:r>
              <a:rPr lang="pl-PL" dirty="0"/>
              <a:t>).</a:t>
            </a:r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260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9747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RCS-e - </a:t>
            </a:r>
            <a:r>
              <a:rPr lang="pl-PL" dirty="0" err="1" smtClean="0"/>
              <a:t>joyn</a:t>
            </a:r>
            <a:endParaRPr lang="pl-PL" dirty="0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l-PL" dirty="0"/>
              <a:t>działanie w oparciu o numer telefonu (MSISDN) - nie ma potrzeby wymiany dodatkowych nazw użytkownika, numerów usług czy adresów mailowych</a:t>
            </a:r>
          </a:p>
          <a:p>
            <a:r>
              <a:rPr lang="pl-PL" dirty="0" smtClean="0"/>
              <a:t>wsparcie producentów </a:t>
            </a:r>
            <a:r>
              <a:rPr lang="pl-PL" dirty="0"/>
              <a:t>telefonów - dzięki temu nie będzie istniała konieczność ściągania żadnych dodatkowych </a:t>
            </a:r>
            <a:r>
              <a:rPr lang="pl-PL" dirty="0" smtClean="0"/>
              <a:t>aplikacji.</a:t>
            </a:r>
          </a:p>
          <a:p>
            <a:pPr lvl="1"/>
            <a:r>
              <a:rPr lang="pl-PL" dirty="0" smtClean="0"/>
              <a:t>Samsung</a:t>
            </a:r>
            <a:r>
              <a:rPr lang="pl-PL" dirty="0"/>
              <a:t>, HTC, LG, Sony, Nokia, Motorola, </a:t>
            </a:r>
            <a:r>
              <a:rPr lang="pl-PL" dirty="0" err="1"/>
              <a:t>Huawei</a:t>
            </a:r>
            <a:r>
              <a:rPr lang="pl-PL" dirty="0"/>
              <a:t>, RIM (</a:t>
            </a:r>
            <a:r>
              <a:rPr lang="pl-PL" dirty="0" err="1" smtClean="0"/>
              <a:t>Blackberry</a:t>
            </a:r>
            <a:r>
              <a:rPr lang="pl-PL" dirty="0" smtClean="0"/>
              <a:t>), ZTE</a:t>
            </a:r>
            <a:r>
              <a:rPr lang="pl-PL" dirty="0"/>
              <a:t>.</a:t>
            </a:r>
          </a:p>
          <a:p>
            <a:r>
              <a:rPr lang="pl-PL" dirty="0"/>
              <a:t>automatyczna konfiguracja i zakładanie </a:t>
            </a:r>
            <a:r>
              <a:rPr lang="pl-PL" dirty="0" smtClean="0"/>
              <a:t>konta</a:t>
            </a:r>
          </a:p>
          <a:p>
            <a:pPr lvl="1"/>
            <a:r>
              <a:rPr lang="pl-PL" dirty="0" smtClean="0"/>
              <a:t>Usługa </a:t>
            </a:r>
            <a:r>
              <a:rPr lang="pl-PL" dirty="0" err="1" smtClean="0"/>
              <a:t>dostęna</a:t>
            </a:r>
            <a:r>
              <a:rPr lang="pl-PL" dirty="0" smtClean="0"/>
              <a:t> od razu po włączeniu </a:t>
            </a:r>
            <a:r>
              <a:rPr lang="pl-PL" dirty="0"/>
              <a:t>nowo </a:t>
            </a:r>
            <a:r>
              <a:rPr lang="pl-PL" dirty="0" smtClean="0"/>
              <a:t>zakupionego telefonu</a:t>
            </a:r>
            <a:endParaRPr lang="pl-PL" dirty="0"/>
          </a:p>
          <a:p>
            <a:r>
              <a:rPr lang="pl-PL" dirty="0" smtClean="0"/>
              <a:t>Interoperacyjność - </a:t>
            </a:r>
            <a:r>
              <a:rPr lang="pl-PL" dirty="0"/>
              <a:t>usługi </a:t>
            </a:r>
            <a:r>
              <a:rPr lang="pl-PL" dirty="0" smtClean="0"/>
              <a:t>docelowo dostępne u wszystkich  operatorów</a:t>
            </a:r>
            <a:endParaRPr lang="pl-PL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261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465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ytuł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err="1" smtClean="0"/>
              <a:t>Joyn</a:t>
            </a:r>
            <a:r>
              <a:rPr lang="pl-PL" dirty="0" smtClean="0"/>
              <a:t> - k</a:t>
            </a:r>
            <a:r>
              <a:rPr lang="en-US" dirty="0" err="1" smtClean="0"/>
              <a:t>onta</a:t>
            </a:r>
            <a:r>
              <a:rPr lang="pl-PL" dirty="0" err="1" smtClean="0"/>
              <a:t>kty</a:t>
            </a:r>
            <a:r>
              <a:rPr lang="en-US" dirty="0" smtClean="0"/>
              <a:t>, </a:t>
            </a:r>
            <a:r>
              <a:rPr lang="en-US" dirty="0"/>
              <a:t>chat </a:t>
            </a:r>
            <a:r>
              <a:rPr lang="pl-PL" dirty="0" smtClean="0"/>
              <a:t>i współdzielenie plików</a:t>
            </a:r>
            <a:r>
              <a:rPr lang="en-US" dirty="0" smtClean="0"/>
              <a:t> </a:t>
            </a:r>
            <a:endParaRPr lang="pl-PL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262</a:t>
            </a:fld>
            <a:endParaRPr lang="en-US"/>
          </a:p>
        </p:txBody>
      </p:sp>
      <p:pic>
        <p:nvPicPr>
          <p:cNvPr id="7" name="Obraz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8097" y="1553598"/>
            <a:ext cx="4806306" cy="3000114"/>
          </a:xfrm>
          <a:prstGeom prst="rect">
            <a:avLst/>
          </a:prstGeom>
        </p:spPr>
      </p:pic>
      <p:pic>
        <p:nvPicPr>
          <p:cNvPr id="8" name="Obraz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6557" y="3508888"/>
            <a:ext cx="3132150" cy="2696400"/>
          </a:xfrm>
          <a:prstGeom prst="rect">
            <a:avLst/>
          </a:prstGeom>
        </p:spPr>
      </p:pic>
      <p:sp>
        <p:nvSpPr>
          <p:cNvPr id="9" name="Prostokąt 8"/>
          <p:cNvSpPr/>
          <p:nvPr/>
        </p:nvSpPr>
        <p:spPr>
          <a:xfrm>
            <a:off x="768097" y="4697183"/>
            <a:ext cx="4572000" cy="126188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l-PL" sz="2000" dirty="0" smtClean="0">
                <a:solidFill>
                  <a:srgbClr val="000000"/>
                </a:solidFill>
              </a:rPr>
              <a:t>Wideo:</a:t>
            </a:r>
          </a:p>
          <a:p>
            <a:endParaRPr lang="pl-PL" sz="2000" dirty="0">
              <a:solidFill>
                <a:srgbClr val="000000"/>
              </a:solidFill>
            </a:endParaRPr>
          </a:p>
          <a:p>
            <a:r>
              <a:rPr lang="pl-PL" b="1" dirty="0"/>
              <a:t>http://www.joynus.com/contacts </a:t>
            </a:r>
            <a:endParaRPr lang="pl-PL" dirty="0"/>
          </a:p>
          <a:p>
            <a:r>
              <a:rPr lang="pl-PL" b="1" dirty="0" smtClean="0"/>
              <a:t>http</a:t>
            </a:r>
            <a:r>
              <a:rPr lang="pl-PL" b="1" dirty="0"/>
              <a:t>://www.joynus.com/features/chat/ 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964864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914400" y="252413"/>
            <a:ext cx="8055864" cy="944562"/>
          </a:xfrm>
        </p:spPr>
        <p:txBody>
          <a:bodyPr/>
          <a:lstStyle/>
          <a:p>
            <a:r>
              <a:rPr lang="pl-PL" dirty="0" err="1" smtClean="0"/>
              <a:t>joyn</a:t>
            </a:r>
            <a:r>
              <a:rPr lang="pl-PL" dirty="0" smtClean="0"/>
              <a:t>: współdzielenie wideo podczas połączenia</a:t>
            </a:r>
            <a:endParaRPr lang="pl-PL" dirty="0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263</a:t>
            </a:fld>
            <a:endParaRPr lang="en-US"/>
          </a:p>
        </p:txBody>
      </p:sp>
      <p:pic>
        <p:nvPicPr>
          <p:cNvPr id="5" name="Obraz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131" y="2029968"/>
            <a:ext cx="8339475" cy="2670048"/>
          </a:xfrm>
          <a:prstGeom prst="rect">
            <a:avLst/>
          </a:prstGeom>
        </p:spPr>
      </p:pic>
      <p:sp>
        <p:nvSpPr>
          <p:cNvPr id="6" name="Prostokąt 5"/>
          <p:cNvSpPr/>
          <p:nvPr/>
        </p:nvSpPr>
        <p:spPr>
          <a:xfrm>
            <a:off x="1575996" y="4994400"/>
            <a:ext cx="537344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dirty="0" smtClean="0">
                <a:solidFill>
                  <a:srgbClr val="000000"/>
                </a:solidFill>
              </a:rPr>
              <a:t>Wideo:</a:t>
            </a:r>
            <a:endParaRPr lang="pl-PL" sz="2400" dirty="0">
              <a:solidFill>
                <a:srgbClr val="000000"/>
              </a:solidFill>
            </a:endParaRPr>
          </a:p>
          <a:p>
            <a:r>
              <a:rPr lang="pl-PL" b="1" dirty="0"/>
              <a:t>http://www.joynus.com/features/video-share/ 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13026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274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Podsumowanie</a:t>
            </a:r>
            <a:r>
              <a:rPr lang="en-US"/>
              <a:t/>
            </a:r>
            <a:br>
              <a:rPr lang="en-US"/>
            </a:b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ytuł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4000" dirty="0" smtClean="0"/>
              <a:t>3GPP: Ewolucja UMTS </a:t>
            </a:r>
          </a:p>
        </p:txBody>
      </p:sp>
      <p:sp>
        <p:nvSpPr>
          <p:cNvPr id="10243" name="Symbol zastępczy stopki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pl-PL" smtClean="0"/>
              <a:t> EIMS -2011</a:t>
            </a:r>
          </a:p>
        </p:txBody>
      </p:sp>
      <p:pic>
        <p:nvPicPr>
          <p:cNvPr id="10245" name="Picture 67" descr="3GPP_feature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47813" y="1557338"/>
            <a:ext cx="6353175" cy="494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07640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ytuł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Ewolucja UMTS – IMS w EPS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266</a:t>
            </a:fld>
            <a:endParaRPr lang="en-US"/>
          </a:p>
        </p:txBody>
      </p:sp>
      <p:grpSp>
        <p:nvGrpSpPr>
          <p:cNvPr id="8" name="Grupa 7"/>
          <p:cNvGrpSpPr/>
          <p:nvPr/>
        </p:nvGrpSpPr>
        <p:grpSpPr>
          <a:xfrm>
            <a:off x="5867400" y="1799431"/>
            <a:ext cx="3025775" cy="4318675"/>
            <a:chOff x="5867400" y="2133600"/>
            <a:chExt cx="3025775" cy="4318675"/>
          </a:xfrm>
        </p:grpSpPr>
        <p:sp>
          <p:nvSpPr>
            <p:cNvPr id="9" name="Elipsa 8"/>
            <p:cNvSpPr/>
            <p:nvPr/>
          </p:nvSpPr>
          <p:spPr bwMode="auto">
            <a:xfrm>
              <a:off x="5940425" y="2133600"/>
              <a:ext cx="1295400" cy="129540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ctr">
                <a:defRPr/>
              </a:pPr>
              <a:r>
                <a:rPr lang="pl-PL" sz="1400" b="1" dirty="0">
                  <a:solidFill>
                    <a:schemeClr val="tx2"/>
                  </a:solidFill>
                  <a:latin typeface="+mn-lt"/>
                </a:rPr>
                <a:t>IMS</a:t>
              </a:r>
            </a:p>
          </p:txBody>
        </p:sp>
        <p:sp>
          <p:nvSpPr>
            <p:cNvPr id="10" name="Elipsa 7"/>
            <p:cNvSpPr>
              <a:spLocks noChangeArrowheads="1"/>
            </p:cNvSpPr>
            <p:nvPr/>
          </p:nvSpPr>
          <p:spPr bwMode="auto">
            <a:xfrm>
              <a:off x="7380288" y="2133600"/>
              <a:ext cx="1295400" cy="1295400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pl-PL" sz="1600" b="1">
                  <a:solidFill>
                    <a:schemeClr val="tx2"/>
                  </a:solidFill>
                  <a:latin typeface="+mn-lt"/>
                </a:rPr>
                <a:t>Internet</a:t>
              </a:r>
            </a:p>
          </p:txBody>
        </p:sp>
        <p:sp>
          <p:nvSpPr>
            <p:cNvPr id="11" name="Elipsa 8"/>
            <p:cNvSpPr>
              <a:spLocks noChangeArrowheads="1"/>
            </p:cNvSpPr>
            <p:nvPr/>
          </p:nvSpPr>
          <p:spPr bwMode="auto">
            <a:xfrm>
              <a:off x="5867400" y="4508500"/>
              <a:ext cx="1296988" cy="1296988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pl-PL" sz="1600" b="1">
                  <a:solidFill>
                    <a:schemeClr val="tx2"/>
                  </a:solidFill>
                  <a:latin typeface="+mn-lt"/>
                </a:rPr>
                <a:t>Dostęp 3GPP</a:t>
              </a:r>
            </a:p>
          </p:txBody>
        </p:sp>
        <p:sp>
          <p:nvSpPr>
            <p:cNvPr id="12" name="Elipsa 9"/>
            <p:cNvSpPr>
              <a:spLocks noChangeArrowheads="1"/>
            </p:cNvSpPr>
            <p:nvPr/>
          </p:nvSpPr>
          <p:spPr bwMode="auto">
            <a:xfrm>
              <a:off x="7308850" y="4508500"/>
              <a:ext cx="1584325" cy="1296988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r>
                <a:rPr lang="pl-PL" sz="1600" b="1">
                  <a:solidFill>
                    <a:schemeClr val="tx2"/>
                  </a:solidFill>
                  <a:latin typeface="+mn-lt"/>
                </a:rPr>
                <a:t>Dostęp nie-3GPP</a:t>
              </a:r>
            </a:p>
          </p:txBody>
        </p:sp>
        <p:sp>
          <p:nvSpPr>
            <p:cNvPr id="13" name="Elipsa 10"/>
            <p:cNvSpPr>
              <a:spLocks noChangeArrowheads="1"/>
            </p:cNvSpPr>
            <p:nvPr/>
          </p:nvSpPr>
          <p:spPr bwMode="auto">
            <a:xfrm>
              <a:off x="6011863" y="3573463"/>
              <a:ext cx="2881312" cy="863600"/>
            </a:xfrm>
            <a:prstGeom prst="ellipse">
              <a:avLst/>
            </a:prstGeom>
            <a:solidFill>
              <a:srgbClr val="FFC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pl-PL" sz="1400" b="1">
                  <a:solidFill>
                    <a:schemeClr val="tx2"/>
                  </a:solidFill>
                  <a:latin typeface="+mn-lt"/>
                </a:rPr>
                <a:t>EPC</a:t>
              </a:r>
            </a:p>
          </p:txBody>
        </p:sp>
        <p:sp>
          <p:nvSpPr>
            <p:cNvPr id="14" name="pole tekstowe 20"/>
            <p:cNvSpPr txBox="1">
              <a:spLocks noChangeArrowheads="1"/>
            </p:cNvSpPr>
            <p:nvPr/>
          </p:nvSpPr>
          <p:spPr bwMode="auto">
            <a:xfrm>
              <a:off x="5940425" y="6021388"/>
              <a:ext cx="122396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1pPr>
              <a:lvl2pPr marL="742950" indent="-28575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2pPr>
              <a:lvl3pPr marL="11430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3pPr>
              <a:lvl4pPr marL="16002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4pPr>
              <a:lvl5pPr marL="20574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9pPr>
            </a:lstStyle>
            <a:p>
              <a:pPr algn="ctr" eaLnBrk="1" hangingPunct="1"/>
              <a:r>
                <a:rPr lang="pl-PL" sz="1100" b="1">
                  <a:solidFill>
                    <a:schemeClr val="tx2"/>
                  </a:solidFill>
                  <a:latin typeface="+mn-lt"/>
                </a:rPr>
                <a:t>Zaufany</a:t>
              </a:r>
            </a:p>
          </p:txBody>
        </p:sp>
        <p:sp>
          <p:nvSpPr>
            <p:cNvPr id="15" name="pole tekstowe 21"/>
            <p:cNvSpPr txBox="1">
              <a:spLocks noChangeArrowheads="1"/>
            </p:cNvSpPr>
            <p:nvPr/>
          </p:nvSpPr>
          <p:spPr bwMode="auto">
            <a:xfrm>
              <a:off x="7524750" y="6021388"/>
              <a:ext cx="1223963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1pPr>
              <a:lvl2pPr marL="742950" indent="-28575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2pPr>
              <a:lvl3pPr marL="11430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3pPr>
              <a:lvl4pPr marL="16002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4pPr>
              <a:lvl5pPr marL="2057400" indent="-228600" eaLnBrk="0" hangingPunct="0"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2400">
                  <a:solidFill>
                    <a:schemeClr val="tx1"/>
                  </a:solidFill>
                  <a:latin typeface="Arial Narrow" pitchFamily="34" charset="0"/>
                  <a:cs typeface="Arial" pitchFamily="34" charset="0"/>
                </a:defRPr>
              </a:lvl9pPr>
            </a:lstStyle>
            <a:p>
              <a:pPr algn="ctr" eaLnBrk="1" hangingPunct="1"/>
              <a:r>
                <a:rPr lang="pl-PL" sz="1100" b="1">
                  <a:solidFill>
                    <a:schemeClr val="tx2"/>
                  </a:solidFill>
                  <a:latin typeface="+mn-lt"/>
                </a:rPr>
                <a:t>Zaufany / niezaufany</a:t>
              </a:r>
            </a:p>
          </p:txBody>
        </p:sp>
      </p:grpSp>
      <p:sp>
        <p:nvSpPr>
          <p:cNvPr id="16" name="Symbol zastępczy zawartości 18"/>
          <p:cNvSpPr txBox="1">
            <a:spLocks/>
          </p:cNvSpPr>
          <p:nvPr/>
        </p:nvSpPr>
        <p:spPr>
          <a:xfrm>
            <a:off x="539750" y="1552774"/>
            <a:ext cx="5111750" cy="4572000"/>
          </a:xfrm>
          <a:prstGeom prst="rect">
            <a:avLst/>
          </a:prstGeom>
        </p:spPr>
        <p:txBody>
          <a:bodyPr>
            <a:normAutofit fontScale="85000" lnSpcReduction="10000"/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90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5000"/>
              <a:buFont typeface="Wingdings" pitchFamily="2" charset="2"/>
              <a:buChar char="n"/>
              <a:defRPr sz="2000">
                <a:solidFill>
                  <a:schemeClr val="tx1"/>
                </a:solidFill>
                <a:latin typeface="+mn-lt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55000"/>
              <a:buFont typeface="Wingdings" pitchFamily="2" charset="2"/>
              <a:buChar char="n"/>
              <a:defRPr>
                <a:solidFill>
                  <a:schemeClr val="tx1"/>
                </a:solidFill>
                <a:latin typeface="+mn-lt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sz="14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defRPr/>
            </a:pPr>
            <a:r>
              <a:rPr lang="pl-PL" smtClean="0">
                <a:latin typeface="Calibri" pitchFamily="34" charset="0"/>
              </a:rPr>
              <a:t>Wielodostępowa sieć szkieletowa oparta na IP, wspólna dla sieci dost. </a:t>
            </a:r>
          </a:p>
          <a:p>
            <a:pPr lvl="1">
              <a:defRPr/>
            </a:pPr>
            <a:r>
              <a:rPr lang="pl-PL" smtClean="0">
                <a:latin typeface="Calibri" pitchFamily="34" charset="0"/>
              </a:rPr>
              <a:t>zaufanych 3GPP:</a:t>
            </a:r>
          </a:p>
          <a:p>
            <a:pPr lvl="2">
              <a:defRPr/>
            </a:pPr>
            <a:r>
              <a:rPr lang="pl-PL" smtClean="0">
                <a:latin typeface="Calibri" pitchFamily="34" charset="0"/>
              </a:rPr>
              <a:t>LTE-E-UTRAN, UMTS-UTRAN, GPRS-GERAN</a:t>
            </a:r>
          </a:p>
          <a:p>
            <a:pPr lvl="1">
              <a:defRPr/>
            </a:pPr>
            <a:r>
              <a:rPr lang="pl-PL" smtClean="0">
                <a:latin typeface="Calibri" pitchFamily="34" charset="0"/>
              </a:rPr>
              <a:t>zaufanych nie-3GPP:</a:t>
            </a:r>
          </a:p>
          <a:p>
            <a:pPr lvl="2">
              <a:defRPr/>
            </a:pPr>
            <a:r>
              <a:rPr lang="pl-PL" smtClean="0">
                <a:latin typeface="Calibri" pitchFamily="34" charset="0"/>
              </a:rPr>
              <a:t>WIMAX, CDMA2000/HRPD</a:t>
            </a:r>
          </a:p>
          <a:p>
            <a:pPr lvl="1">
              <a:defRPr/>
            </a:pPr>
            <a:r>
              <a:rPr lang="pl-PL" smtClean="0">
                <a:latin typeface="Calibri" pitchFamily="34" charset="0"/>
              </a:rPr>
              <a:t>niezaufanych:</a:t>
            </a:r>
          </a:p>
          <a:p>
            <a:pPr lvl="2">
              <a:defRPr/>
            </a:pPr>
            <a:r>
              <a:rPr lang="pl-PL" smtClean="0">
                <a:latin typeface="Calibri" pitchFamily="34" charset="0"/>
              </a:rPr>
              <a:t>WLAN</a:t>
            </a:r>
          </a:p>
          <a:p>
            <a:pPr>
              <a:defRPr/>
            </a:pPr>
            <a:r>
              <a:rPr lang="pl-PL" smtClean="0">
                <a:latin typeface="Calibri" pitchFamily="34" charset="0"/>
              </a:rPr>
              <a:t>Funkcje EPC</a:t>
            </a:r>
          </a:p>
          <a:p>
            <a:pPr lvl="1">
              <a:defRPr/>
            </a:pPr>
            <a:r>
              <a:rPr lang="pl-PL" smtClean="0">
                <a:latin typeface="Calibri" pitchFamily="34" charset="0"/>
              </a:rPr>
              <a:t>Zapewnienie połączenia z domenami usługowymi IP</a:t>
            </a:r>
          </a:p>
          <a:p>
            <a:pPr lvl="2">
              <a:defRPr/>
            </a:pPr>
            <a:r>
              <a:rPr lang="pl-PL" smtClean="0">
                <a:latin typeface="Calibri" pitchFamily="34" charset="0"/>
              </a:rPr>
              <a:t>IMS</a:t>
            </a:r>
          </a:p>
          <a:p>
            <a:pPr lvl="2">
              <a:defRPr/>
            </a:pPr>
            <a:r>
              <a:rPr lang="pl-PL" smtClean="0">
                <a:latin typeface="Calibri" pitchFamily="34" charset="0"/>
              </a:rPr>
              <a:t>Internet i inne (np. P2P)</a:t>
            </a:r>
          </a:p>
          <a:p>
            <a:pPr lvl="1">
              <a:defRPr/>
            </a:pPr>
            <a:r>
              <a:rPr lang="en-US" smtClean="0">
                <a:latin typeface="Calibri" pitchFamily="34" charset="0"/>
              </a:rPr>
              <a:t>NAS </a:t>
            </a:r>
            <a:r>
              <a:rPr lang="pl-PL" smtClean="0">
                <a:latin typeface="Calibri" pitchFamily="34" charset="0"/>
              </a:rPr>
              <a:t>i</a:t>
            </a:r>
            <a:r>
              <a:rPr lang="en-US" smtClean="0">
                <a:latin typeface="Calibri" pitchFamily="34" charset="0"/>
              </a:rPr>
              <a:t> </a:t>
            </a:r>
            <a:r>
              <a:rPr lang="pl-PL" smtClean="0">
                <a:latin typeface="Calibri" pitchFamily="34" charset="0"/>
              </a:rPr>
              <a:t>bezpieczeństwo</a:t>
            </a:r>
            <a:r>
              <a:rPr lang="en-US" smtClean="0">
                <a:latin typeface="Calibri" pitchFamily="34" charset="0"/>
              </a:rPr>
              <a:t> (AAA)</a:t>
            </a:r>
          </a:p>
          <a:p>
            <a:pPr lvl="1">
              <a:defRPr/>
            </a:pPr>
            <a:r>
              <a:rPr lang="en-US" smtClean="0">
                <a:latin typeface="Calibri" pitchFamily="34" charset="0"/>
              </a:rPr>
              <a:t>Mobil</a:t>
            </a:r>
            <a:r>
              <a:rPr lang="pl-PL" smtClean="0">
                <a:latin typeface="Calibri" pitchFamily="34" charset="0"/>
              </a:rPr>
              <a:t>ność i zarządzanie połączeniami</a:t>
            </a:r>
            <a:endParaRPr lang="en-US" smtClean="0">
              <a:latin typeface="Calibri" pitchFamily="34" charset="0"/>
            </a:endParaRPr>
          </a:p>
          <a:p>
            <a:pPr lvl="1">
              <a:defRPr/>
            </a:pPr>
            <a:r>
              <a:rPr lang="pl-PL" smtClean="0">
                <a:latin typeface="Calibri" pitchFamily="34" charset="0"/>
              </a:rPr>
              <a:t>Sterowanie </a:t>
            </a:r>
            <a:r>
              <a:rPr lang="en-US" smtClean="0">
                <a:latin typeface="Calibri" pitchFamily="34" charset="0"/>
              </a:rPr>
              <a:t>poli</a:t>
            </a:r>
            <a:r>
              <a:rPr lang="pl-PL" smtClean="0">
                <a:latin typeface="Calibri" pitchFamily="34" charset="0"/>
              </a:rPr>
              <a:t>t</a:t>
            </a:r>
            <a:r>
              <a:rPr lang="en-US" smtClean="0">
                <a:latin typeface="Calibri" pitchFamily="34" charset="0"/>
              </a:rPr>
              <a:t>y</a:t>
            </a:r>
            <a:r>
              <a:rPr lang="pl-PL" smtClean="0">
                <a:latin typeface="Calibri" pitchFamily="34" charset="0"/>
              </a:rPr>
              <a:t>kami</a:t>
            </a:r>
            <a:r>
              <a:rPr lang="en-US" smtClean="0">
                <a:latin typeface="Calibri" pitchFamily="34" charset="0"/>
              </a:rPr>
              <a:t> QoS </a:t>
            </a:r>
            <a:r>
              <a:rPr lang="pl-PL" smtClean="0">
                <a:latin typeface="Calibri" pitchFamily="34" charset="0"/>
              </a:rPr>
              <a:t>i taryfikacją</a:t>
            </a:r>
            <a:r>
              <a:rPr lang="en-US" smtClean="0">
                <a:latin typeface="Calibri" pitchFamily="34" charset="0"/>
              </a:rPr>
              <a:t> (PCC)</a:t>
            </a:r>
            <a:endParaRPr lang="pl-PL" smtClean="0">
              <a:latin typeface="Calibri" pitchFamily="34" charset="0"/>
            </a:endParaRPr>
          </a:p>
          <a:p>
            <a:pPr>
              <a:defRPr/>
            </a:pPr>
            <a:endParaRPr lang="pl-PL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9695017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0134A0-E776-4665-BECB-C58AC59F9B43}" type="slidenum">
              <a:rPr lang="pl-PL"/>
              <a:pPr/>
              <a:t>267</a:t>
            </a:fld>
            <a:endParaRPr lang="pl-PL"/>
          </a:p>
        </p:txBody>
      </p:sp>
      <p:sp>
        <p:nvSpPr>
          <p:cNvPr id="3128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/>
              <a:t>Zagrożenia dla operatorów ze strony Internetu</a:t>
            </a:r>
          </a:p>
        </p:txBody>
      </p:sp>
      <p:sp>
        <p:nvSpPr>
          <p:cNvPr id="3128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Mnogość dostępnych usług i aplikacji i otwartość na nowe</a:t>
            </a:r>
          </a:p>
          <a:p>
            <a:pPr lvl="1"/>
            <a:r>
              <a:rPr lang="pl-PL"/>
              <a:t>VoIP, wymiana wiadomości natychmiastowych, obecność, komunikacja głosowa i wideokomunikacja</a:t>
            </a:r>
          </a:p>
          <a:p>
            <a:pPr lvl="2"/>
            <a:r>
              <a:rPr lang="pl-PL"/>
              <a:t>– np. </a:t>
            </a:r>
            <a:r>
              <a:rPr lang="pl-PL" i="1"/>
              <a:t>Skype</a:t>
            </a:r>
            <a:r>
              <a:rPr lang="pl-PL"/>
              <a:t> i inne komunikatory</a:t>
            </a:r>
          </a:p>
          <a:p>
            <a:pPr lvl="1"/>
            <a:r>
              <a:rPr lang="pl-PL"/>
              <a:t>Usługi P2P </a:t>
            </a:r>
          </a:p>
          <a:p>
            <a:pPr lvl="2"/>
            <a:r>
              <a:rPr lang="pl-PL"/>
              <a:t>wykorzystanie protokołu SIP i innych protokołów</a:t>
            </a:r>
          </a:p>
          <a:p>
            <a:r>
              <a:rPr lang="pl-PL"/>
              <a:t>Operator zredukowany do roli dostawcy infrastruktury transportowej dla strumieni bitowych</a:t>
            </a:r>
          </a:p>
          <a:p>
            <a:pPr lvl="1"/>
            <a:r>
              <a:rPr lang="pl-PL"/>
              <a:t>również w przypadku sieci 3G – UMTS</a:t>
            </a:r>
          </a:p>
          <a:p>
            <a:pPr lvl="1"/>
            <a:r>
              <a:rPr lang="pl-PL"/>
              <a:t>Problem ROI dla sieci dostępu radiowego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5694CC-0665-4432-9C82-7F22CEAA4883}" type="slidenum">
              <a:rPr lang="pl-PL"/>
              <a:pPr/>
              <a:t>268</a:t>
            </a:fld>
            <a:endParaRPr lang="pl-PL"/>
          </a:p>
        </p:txBody>
      </p:sp>
      <p:sp>
        <p:nvSpPr>
          <p:cNvPr id="3130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Czego nas nauczył Internet</a:t>
            </a:r>
          </a:p>
        </p:txBody>
      </p:sp>
      <p:sp>
        <p:nvSpPr>
          <p:cNvPr id="31303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I</a:t>
            </a:r>
            <a:r>
              <a:rPr lang="en-US"/>
              <a:t>nternet </a:t>
            </a:r>
            <a:r>
              <a:rPr lang="pl-PL"/>
              <a:t>umożliwia realizację usług </a:t>
            </a:r>
            <a:r>
              <a:rPr lang="en-US"/>
              <a:t>multimedia</a:t>
            </a:r>
            <a:r>
              <a:rPr lang="pl-PL"/>
              <a:t>lnych i </a:t>
            </a:r>
            <a:r>
              <a:rPr lang="en-US"/>
              <a:t>triple play </a:t>
            </a:r>
            <a:r>
              <a:rPr lang="pl-PL"/>
              <a:t>już dziś!</a:t>
            </a:r>
          </a:p>
          <a:p>
            <a:r>
              <a:rPr lang="pl-PL"/>
              <a:t>Jakość wynikająca z techniki </a:t>
            </a:r>
            <a:r>
              <a:rPr lang="pl-PL" i="1"/>
              <a:t>b</a:t>
            </a:r>
            <a:r>
              <a:rPr lang="en-US" i="1"/>
              <a:t>est effort</a:t>
            </a:r>
            <a:r>
              <a:rPr lang="en-US"/>
              <a:t> </a:t>
            </a:r>
            <a:r>
              <a:rPr lang="pl-PL"/>
              <a:t>spełnia wymagania</a:t>
            </a:r>
            <a:r>
              <a:rPr lang="en-US"/>
              <a:t> 80-90% </a:t>
            </a:r>
            <a:r>
              <a:rPr lang="pl-PL"/>
              <a:t>wszystkich usług</a:t>
            </a:r>
            <a:endParaRPr lang="en-US"/>
          </a:p>
          <a:p>
            <a:r>
              <a:rPr lang="pl-PL"/>
              <a:t>Otwartość sprzyjająca innowacjom</a:t>
            </a:r>
            <a:endParaRPr lang="en-US"/>
          </a:p>
          <a:p>
            <a:r>
              <a:rPr lang="en-US"/>
              <a:t>Fun</a:t>
            </a:r>
            <a:r>
              <a:rPr lang="pl-PL"/>
              <a:t>kcjonalność, taniość (bezpłatny dostęp) i łatwość posługiwania się kreuje masowe aplikacje („killer applications”)</a:t>
            </a:r>
            <a:endParaRPr lang="en-US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D51BC3-4C69-417C-B596-D84A20526A8D}" type="slidenum">
              <a:rPr lang="pl-PL"/>
              <a:pPr/>
              <a:t>269</a:t>
            </a:fld>
            <a:endParaRPr lang="pl-PL"/>
          </a:p>
        </p:txBody>
      </p:sp>
      <p:sp>
        <p:nvSpPr>
          <p:cNvPr id="31344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tx1"/>
                </a:solidFill>
              </a:rPr>
              <a:t>IMS </a:t>
            </a:r>
            <a:r>
              <a:rPr lang="pl-PL">
                <a:solidFill>
                  <a:schemeClr val="tx1"/>
                </a:solidFill>
              </a:rPr>
              <a:t>– opinie</a:t>
            </a:r>
          </a:p>
        </p:txBody>
      </p:sp>
      <p:sp>
        <p:nvSpPr>
          <p:cNvPr id="31344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IMS </a:t>
            </a:r>
            <a:r>
              <a:rPr lang="pl-PL"/>
              <a:t>– obrona operatorów przed otwartym Internetem</a:t>
            </a:r>
          </a:p>
          <a:p>
            <a:r>
              <a:rPr lang="pl-PL"/>
              <a:t>Próba spieniężenia Internetu i sieci IP</a:t>
            </a:r>
          </a:p>
          <a:p>
            <a:pPr lvl="1"/>
            <a:r>
              <a:rPr lang="pl-PL"/>
              <a:t>„IMS = </a:t>
            </a:r>
            <a:r>
              <a:rPr lang="en-US"/>
              <a:t>IP/Internet Monetizing System”</a:t>
            </a:r>
            <a:r>
              <a:rPr lang="pl-PL"/>
              <a:t> !</a:t>
            </a:r>
          </a:p>
          <a:p>
            <a:pPr lvl="1">
              <a:buFont typeface="Wingdings" pitchFamily="2" charset="2"/>
              <a:buNone/>
            </a:pPr>
            <a:endParaRPr lang="pl-PL"/>
          </a:p>
          <a:p>
            <a:r>
              <a:rPr lang="pl-PL"/>
              <a:t>IMS pozwala operatorowi zachować kontrolę nad usługami</a:t>
            </a:r>
          </a:p>
          <a:p>
            <a:r>
              <a:rPr lang="pl-PL"/>
              <a:t>Możliwość różnicowania QoS</a:t>
            </a:r>
          </a:p>
          <a:p>
            <a:r>
              <a:rPr lang="pl-PL"/>
              <a:t>Taryfikacja uwzględniająca typ usługi, QoS, sposób korzystania, treść … itp.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6B7AD3-E8C0-4446-A58F-ADB3A68A8BC5}" type="slidenum">
              <a:rPr lang="pl-PL"/>
              <a:pPr/>
              <a:t>27</a:t>
            </a:fld>
            <a:endParaRPr lang="pl-PL"/>
          </a:p>
        </p:txBody>
      </p:sp>
      <p:sp>
        <p:nvSpPr>
          <p:cNvPr id="2333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Wymagania IMS</a:t>
            </a:r>
          </a:p>
        </p:txBody>
      </p:sp>
      <p:sp>
        <p:nvSpPr>
          <p:cNvPr id="23336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 sz="2000"/>
              <a:t>Specyfikacja techniczna </a:t>
            </a:r>
            <a:r>
              <a:rPr lang="en-US" sz="2000"/>
              <a:t>3GPP </a:t>
            </a:r>
            <a:r>
              <a:rPr lang="pl-PL" sz="2000"/>
              <a:t>- </a:t>
            </a:r>
            <a:r>
              <a:rPr lang="en-US" sz="2000"/>
              <a:t>TS 22.228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Wymagania, które mają być spełnione przez normy IMS 3GPP</a:t>
            </a:r>
            <a:endParaRPr lang="en-US" sz="1800"/>
          </a:p>
          <a:p>
            <a:pPr>
              <a:lnSpc>
                <a:spcPct val="80000"/>
              </a:lnSpc>
            </a:pPr>
            <a:r>
              <a:rPr lang="pl-PL" sz="2000"/>
              <a:t>Wymagania ogólne</a:t>
            </a:r>
            <a:endParaRPr lang="en-US" sz="2000"/>
          </a:p>
          <a:p>
            <a:pPr lvl="1">
              <a:lnSpc>
                <a:spcPct val="80000"/>
              </a:lnSpc>
            </a:pPr>
            <a:r>
              <a:rPr lang="pl-PL" sz="1800"/>
              <a:t>Negocjowalność </a:t>
            </a:r>
            <a:r>
              <a:rPr lang="en-US" sz="1800"/>
              <a:t>QoS </a:t>
            </a:r>
            <a:r>
              <a:rPr lang="pl-PL" sz="1800"/>
              <a:t>dla </a:t>
            </a:r>
            <a:r>
              <a:rPr lang="en-US" sz="1800"/>
              <a:t>apli</a:t>
            </a:r>
            <a:r>
              <a:rPr lang="pl-PL" sz="1800"/>
              <a:t>k</a:t>
            </a:r>
            <a:r>
              <a:rPr lang="en-US" sz="1800"/>
              <a:t>a</a:t>
            </a:r>
            <a:r>
              <a:rPr lang="pl-PL" sz="1800"/>
              <a:t>cji</a:t>
            </a:r>
            <a:r>
              <a:rPr lang="en-US" sz="1800"/>
              <a:t> multimedia</a:t>
            </a:r>
            <a:r>
              <a:rPr lang="pl-PL" sz="1800"/>
              <a:t>lnych </a:t>
            </a:r>
            <a:r>
              <a:rPr lang="en-US" sz="1800"/>
              <a:t>IP</a:t>
            </a:r>
          </a:p>
          <a:p>
            <a:pPr lvl="2">
              <a:lnSpc>
                <a:spcPct val="80000"/>
              </a:lnSpc>
            </a:pPr>
            <a:r>
              <a:rPr lang="pl-PL" sz="1600"/>
              <a:t>Przy ustanawianiu sesji i podczas jej trwania</a:t>
            </a:r>
            <a:endParaRPr lang="en-US" sz="1600"/>
          </a:p>
          <a:p>
            <a:pPr lvl="1">
              <a:lnSpc>
                <a:spcPct val="80000"/>
              </a:lnSpc>
            </a:pPr>
            <a:r>
              <a:rPr lang="en-US" sz="1800"/>
              <a:t>End-to-end QoS </a:t>
            </a:r>
            <a:r>
              <a:rPr lang="pl-PL" sz="1800"/>
              <a:t>dla usług głosowych</a:t>
            </a:r>
            <a:endParaRPr lang="en-US" sz="1800"/>
          </a:p>
          <a:p>
            <a:pPr lvl="2">
              <a:lnSpc>
                <a:spcPct val="80000"/>
              </a:lnSpc>
            </a:pPr>
            <a:r>
              <a:rPr lang="pl-PL" sz="1600"/>
              <a:t>Jakość taka sama lub lepsza niż w GSM (CS)</a:t>
            </a:r>
            <a:endParaRPr lang="en-US" sz="1600"/>
          </a:p>
          <a:p>
            <a:pPr lvl="1">
              <a:lnSpc>
                <a:spcPct val="80000"/>
              </a:lnSpc>
            </a:pPr>
            <a:r>
              <a:rPr lang="en-US" sz="1800"/>
              <a:t>Roaming</a:t>
            </a:r>
          </a:p>
          <a:p>
            <a:pPr lvl="2">
              <a:lnSpc>
                <a:spcPct val="80000"/>
              </a:lnSpc>
            </a:pPr>
            <a:r>
              <a:rPr lang="pl-PL" sz="1600"/>
              <a:t>Negocjacja</a:t>
            </a:r>
            <a:r>
              <a:rPr lang="en-US" sz="1600"/>
              <a:t> QoS </a:t>
            </a:r>
            <a:r>
              <a:rPr lang="pl-PL" sz="1600"/>
              <a:t>międzyoperatorska</a:t>
            </a:r>
            <a:endParaRPr lang="en-US" sz="1600"/>
          </a:p>
          <a:p>
            <a:pPr lvl="2">
              <a:lnSpc>
                <a:spcPct val="80000"/>
              </a:lnSpc>
            </a:pPr>
            <a:r>
              <a:rPr lang="pl-PL" sz="1600"/>
              <a:t>Możliwość korzystania z usług udostępnianych zarówno przez sieć macierzystą jak i obsługującą – wizytowaną</a:t>
            </a:r>
            <a:endParaRPr lang="en-US" sz="1600"/>
          </a:p>
          <a:p>
            <a:pPr lvl="1">
              <a:lnSpc>
                <a:spcPct val="80000"/>
              </a:lnSpc>
            </a:pPr>
            <a:r>
              <a:rPr lang="pl-PL" sz="1800"/>
              <a:t>Obowiązkowy domyślny zbiór typów obsługiwanych mediów w celu zapewnienia współdziałania</a:t>
            </a:r>
            <a:endParaRPr lang="en-US" sz="1800"/>
          </a:p>
          <a:p>
            <a:pPr lvl="2">
              <a:lnSpc>
                <a:spcPct val="80000"/>
              </a:lnSpc>
            </a:pPr>
            <a:r>
              <a:rPr lang="pl-PL" sz="1600"/>
              <a:t>Kodeki</a:t>
            </a:r>
            <a:r>
              <a:rPr lang="en-US" sz="1600"/>
              <a:t> (audio: AMR, </a:t>
            </a:r>
            <a:r>
              <a:rPr lang="pl-PL" sz="1600"/>
              <a:t>w</a:t>
            </a:r>
            <a:r>
              <a:rPr lang="en-US" sz="1600"/>
              <a:t>ideo: H.263), </a:t>
            </a:r>
            <a:r>
              <a:rPr lang="pl-PL" sz="1600"/>
              <a:t>kompresja nagłówka</a:t>
            </a:r>
            <a:endParaRPr lang="en-US" sz="1600"/>
          </a:p>
          <a:p>
            <a:pPr lvl="1">
              <a:lnSpc>
                <a:spcPct val="80000"/>
              </a:lnSpc>
            </a:pPr>
            <a:r>
              <a:rPr lang="pl-PL" sz="1800"/>
              <a:t>Uniwersalność dostępu </a:t>
            </a:r>
            <a:r>
              <a:rPr lang="en-US" sz="1800"/>
              <a:t>(GPRS, </a:t>
            </a:r>
            <a:r>
              <a:rPr lang="pl-PL" sz="1800"/>
              <a:t>stacjonarny</a:t>
            </a:r>
            <a:r>
              <a:rPr lang="en-US" sz="1800"/>
              <a:t>, </a:t>
            </a:r>
            <a:r>
              <a:rPr lang="pl-PL" sz="1800"/>
              <a:t>W</a:t>
            </a:r>
            <a:r>
              <a:rPr lang="en-US" sz="1800"/>
              <a:t>LAN)</a:t>
            </a:r>
          </a:p>
          <a:p>
            <a:pPr lvl="1">
              <a:lnSpc>
                <a:spcPct val="80000"/>
              </a:lnSpc>
            </a:pPr>
            <a:r>
              <a:rPr lang="pl-PL" sz="1800"/>
              <a:t>Obsługa sesyjnych aplikacji internetowych spoza 3GPP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E95A89-F643-4F31-B185-29414D2C8411}" type="slidenum">
              <a:rPr lang="pl-PL"/>
              <a:pPr/>
              <a:t>270</a:t>
            </a:fld>
            <a:endParaRPr lang="pl-PL"/>
          </a:p>
        </p:txBody>
      </p:sp>
      <p:sp>
        <p:nvSpPr>
          <p:cNvPr id="3138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Wdrażanie usług IMS</a:t>
            </a:r>
          </a:p>
        </p:txBody>
      </p:sp>
      <p:sp>
        <p:nvSpPr>
          <p:cNvPr id="31385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altLang="ko-KR"/>
              <a:t>Kto wdraża </a:t>
            </a:r>
            <a:r>
              <a:rPr lang="en-GB" altLang="ko-KR">
                <a:ea typeface="Gulim" pitchFamily="34" charset="-127"/>
              </a:rPr>
              <a:t>IMS?</a:t>
            </a:r>
            <a:endParaRPr lang="en-GB"/>
          </a:p>
          <a:p>
            <a:pPr lvl="1"/>
            <a:r>
              <a:rPr lang="en-GB" altLang="ko-KR">
                <a:ea typeface="Gulim" pitchFamily="34" charset="-127"/>
              </a:rPr>
              <a:t>IMS </a:t>
            </a:r>
            <a:r>
              <a:rPr lang="pl-PL" altLang="ko-KR"/>
              <a:t>atrakcyjny dla operatorów i usługodawców w sieciach stacjonarnych i mobilnych</a:t>
            </a:r>
            <a:endParaRPr lang="en-GB" altLang="ko-KR">
              <a:ea typeface="Gulim" pitchFamily="34" charset="-127"/>
            </a:endParaRPr>
          </a:p>
          <a:p>
            <a:pPr lvl="1"/>
            <a:r>
              <a:rPr lang="pl-PL" altLang="ko-KR"/>
              <a:t>Ponad </a:t>
            </a:r>
            <a:r>
              <a:rPr lang="en-GB" altLang="ko-KR">
                <a:ea typeface="Gulim" pitchFamily="34" charset="-127"/>
              </a:rPr>
              <a:t>200 </a:t>
            </a:r>
            <a:r>
              <a:rPr lang="pl-PL" altLang="ko-KR"/>
              <a:t>operatorów prowadzi próby lub jest na początkowym etapie wdrażania</a:t>
            </a:r>
            <a:endParaRPr lang="en-GB" altLang="ko-KR">
              <a:ea typeface="Gulim" pitchFamily="34" charset="-127"/>
            </a:endParaRPr>
          </a:p>
          <a:p>
            <a:pPr lvl="1"/>
            <a:r>
              <a:rPr lang="pl-PL" altLang="ko-KR"/>
              <a:t>Przykłady</a:t>
            </a:r>
            <a:r>
              <a:rPr lang="en-GB" altLang="ko-KR">
                <a:ea typeface="Gulim" pitchFamily="34" charset="-127"/>
              </a:rPr>
              <a:t>:</a:t>
            </a:r>
          </a:p>
          <a:p>
            <a:pPr lvl="2"/>
            <a:r>
              <a:rPr lang="en-GB" altLang="ko-KR">
                <a:ea typeface="Gulim" pitchFamily="34" charset="-127"/>
              </a:rPr>
              <a:t>BT </a:t>
            </a:r>
            <a:r>
              <a:rPr lang="pl-PL" altLang="ko-KR"/>
              <a:t>- </a:t>
            </a:r>
            <a:r>
              <a:rPr lang="en-GB" altLang="ko-KR">
                <a:ea typeface="Gulim" pitchFamily="34" charset="-127"/>
              </a:rPr>
              <a:t>21st Century Network</a:t>
            </a:r>
            <a:r>
              <a:rPr lang="pl-PL" altLang="ko-KR"/>
              <a:t> – IMS i infrastruktura SIP</a:t>
            </a:r>
            <a:endParaRPr lang="en-GB" altLang="ko-KR">
              <a:ea typeface="Gulim" pitchFamily="34" charset="-127"/>
            </a:endParaRPr>
          </a:p>
          <a:p>
            <a:pPr lvl="2"/>
            <a:r>
              <a:rPr lang="en-GB" altLang="ko-KR">
                <a:ea typeface="Gulim" pitchFamily="34" charset="-127"/>
              </a:rPr>
              <a:t>Telecom Italia Mobile </a:t>
            </a:r>
            <a:r>
              <a:rPr lang="pl-PL" altLang="ko-KR"/>
              <a:t>- usługa współdzielenia wideo</a:t>
            </a:r>
            <a:endParaRPr lang="en-GB" altLang="ko-KR">
              <a:ea typeface="Gulim" pitchFamily="34" charset="-127"/>
            </a:endParaRPr>
          </a:p>
          <a:p>
            <a:pPr lvl="2"/>
            <a:r>
              <a:rPr lang="en-GB" altLang="ko-KR">
                <a:ea typeface="Gulim" pitchFamily="34" charset="-127"/>
              </a:rPr>
              <a:t>BellSouth</a:t>
            </a:r>
            <a:r>
              <a:rPr lang="pl-PL" altLang="ko-KR"/>
              <a:t> - infrastruktura SIP</a:t>
            </a:r>
          </a:p>
          <a:p>
            <a:pPr lvl="2"/>
            <a:r>
              <a:rPr lang="pl-PL" altLang="ko-KR"/>
              <a:t>KPN</a:t>
            </a:r>
          </a:p>
          <a:p>
            <a:pPr lvl="2"/>
            <a:r>
              <a:rPr lang="pl-PL" altLang="ko-KR"/>
              <a:t>TeliaSonera</a:t>
            </a:r>
            <a:endParaRPr lang="en-GB" altLang="ko-KR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38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38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385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385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385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385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385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385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385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3856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3856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3856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3856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3856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385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385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856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3856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3856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88901C-295B-4B57-86C9-D4DFF08A4B31}" type="slidenum">
              <a:rPr lang="pl-PL"/>
              <a:pPr/>
              <a:t>271</a:t>
            </a:fld>
            <a:endParaRPr lang="pl-PL"/>
          </a:p>
        </p:txBody>
      </p:sp>
      <p:sp>
        <p:nvSpPr>
          <p:cNvPr id="3627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Status IMS na świecie</a:t>
            </a:r>
          </a:p>
        </p:txBody>
      </p:sp>
      <p:sp>
        <p:nvSpPr>
          <p:cNvPr id="36270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dirty="0"/>
              <a:t>~ 100 operatorów komercyjne próby z IMS</a:t>
            </a:r>
          </a:p>
          <a:p>
            <a:r>
              <a:rPr lang="pl-PL" dirty="0"/>
              <a:t>~ 300 IMS projektów na świecie*</a:t>
            </a:r>
          </a:p>
          <a:p>
            <a:r>
              <a:rPr lang="pl-PL" dirty="0"/>
              <a:t>2007 – pierwsze projekty z setkami /tysiącami użytkowników </a:t>
            </a:r>
          </a:p>
          <a:p>
            <a:r>
              <a:rPr lang="pl-PL" dirty="0"/>
              <a:t>Największe projekty IMS: operatorzy zasiedziali</a:t>
            </a:r>
          </a:p>
          <a:p>
            <a:pPr lvl="1"/>
            <a:r>
              <a:rPr lang="pl-PL" dirty="0"/>
              <a:t>Migracja do NGN </a:t>
            </a:r>
            <a:r>
              <a:rPr lang="pl-PL" dirty="0" err="1"/>
              <a:t>VoIP</a:t>
            </a:r>
            <a:endParaRPr lang="pl-PL" dirty="0"/>
          </a:p>
          <a:p>
            <a:r>
              <a:rPr lang="pl-PL" dirty="0"/>
              <a:t>Najbardziej udane wdrożenia w obszarze usług IMS </a:t>
            </a:r>
            <a:r>
              <a:rPr lang="pl-PL" dirty="0" err="1"/>
              <a:t>VoIP</a:t>
            </a:r>
            <a:r>
              <a:rPr lang="pl-PL" dirty="0"/>
              <a:t> dla klientów indywidualnych</a:t>
            </a:r>
          </a:p>
          <a:p>
            <a:pPr lvl="1"/>
            <a:r>
              <a:rPr lang="pl-PL" dirty="0"/>
              <a:t>Część większego pakietu usługowego</a:t>
            </a:r>
          </a:p>
          <a:p>
            <a:pPr lvl="1"/>
            <a:r>
              <a:rPr lang="pl-PL" dirty="0"/>
              <a:t>„Cichy“ </a:t>
            </a:r>
            <a:r>
              <a:rPr lang="pl-PL" dirty="0" smtClean="0"/>
              <a:t>bogaty </a:t>
            </a:r>
            <a:r>
              <a:rPr lang="pl-PL" dirty="0" err="1" smtClean="0"/>
              <a:t>VoIP</a:t>
            </a:r>
            <a:endParaRPr lang="pl-PL" dirty="0"/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ytuł 1"/>
          <p:cNvSpPr>
            <a:spLocks noGrp="1"/>
          </p:cNvSpPr>
          <p:nvPr>
            <p:ph type="title"/>
          </p:nvPr>
        </p:nvSpPr>
        <p:spPr>
          <a:xfrm>
            <a:off x="982980" y="1116013"/>
            <a:ext cx="7772400" cy="944562"/>
          </a:xfrm>
        </p:spPr>
        <p:txBody>
          <a:bodyPr/>
          <a:lstStyle/>
          <a:p>
            <a:r>
              <a:rPr lang="pl-PL" dirty="0" smtClean="0"/>
              <a:t>Kurczenie się obszaru kontroli operatorów</a:t>
            </a:r>
            <a:br>
              <a:rPr lang="pl-PL" dirty="0" smtClean="0"/>
            </a:br>
            <a:r>
              <a:rPr lang="pl-PL" dirty="0" smtClean="0"/>
              <a:t>API dla IMS i EPC – ostatni „szaniec”</a:t>
            </a:r>
          </a:p>
        </p:txBody>
      </p:sp>
      <p:sp>
        <p:nvSpPr>
          <p:cNvPr id="17411" name="Symbol zastępczy zawartości 6"/>
          <p:cNvSpPr>
            <a:spLocks noGrp="1"/>
          </p:cNvSpPr>
          <p:nvPr>
            <p:ph idx="1"/>
          </p:nvPr>
        </p:nvSpPr>
        <p:spPr>
          <a:xfrm>
            <a:off x="1350963" y="1210549"/>
            <a:ext cx="7427277" cy="5064522"/>
          </a:xfrm>
        </p:spPr>
        <p:txBody>
          <a:bodyPr/>
          <a:lstStyle/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endParaRPr lang="pl-PL" dirty="0" smtClean="0"/>
          </a:p>
          <a:p>
            <a:r>
              <a:rPr lang="pl-PL" dirty="0" smtClean="0"/>
              <a:t>Sieci w pełni IP jako droga do aplikacji OTT</a:t>
            </a:r>
          </a:p>
          <a:p>
            <a:r>
              <a:rPr lang="pl-PL" dirty="0" smtClean="0"/>
              <a:t>Brama usługowa - otwarte API: RCS , </a:t>
            </a:r>
            <a:r>
              <a:rPr lang="en-US" dirty="0" smtClean="0"/>
              <a:t>IMS</a:t>
            </a:r>
            <a:r>
              <a:rPr lang="pl-PL" dirty="0" smtClean="0"/>
              <a:t>, EPC</a:t>
            </a:r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B1DB4B5-34A5-4330-B379-567E2C754512}" type="slidenum">
              <a:rPr lang="pl-PL" smtClean="0"/>
              <a:pPr>
                <a:defRPr/>
              </a:pPr>
              <a:t>272</a:t>
            </a:fld>
            <a:endParaRPr lang="pl-PL"/>
          </a:p>
        </p:txBody>
      </p:sp>
      <p:pic>
        <p:nvPicPr>
          <p:cNvPr id="1741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2117725"/>
            <a:ext cx="7743825" cy="295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pole tekstowe 6"/>
          <p:cNvSpPr txBox="1">
            <a:spLocks noChangeArrowheads="1"/>
          </p:cNvSpPr>
          <p:nvPr/>
        </p:nvSpPr>
        <p:spPr bwMode="auto">
          <a:xfrm>
            <a:off x="4211638" y="6453188"/>
            <a:ext cx="42481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itchFamily="34" charset="0"/>
                <a:cs typeface="Arial" pitchFamily="34" charset="0"/>
              </a:defRPr>
            </a:lvl9pPr>
          </a:lstStyle>
          <a:p>
            <a:pPr eaLnBrk="1" hangingPunct="1"/>
            <a:r>
              <a:rPr lang="pl-PL" sz="1600"/>
              <a:t>Źródło: T.Magedanz, Fraunhofer-FOKUS</a:t>
            </a:r>
          </a:p>
        </p:txBody>
      </p:sp>
    </p:spTree>
    <p:extLst>
      <p:ext uri="{BB962C8B-B14F-4D97-AF65-F5344CB8AC3E}">
        <p14:creationId xmlns:p14="http://schemas.microsoft.com/office/powerpoint/2010/main" val="611921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Implementacja IMS w chmurze:</a:t>
            </a:r>
            <a:br>
              <a:rPr lang="pl-PL" dirty="0" smtClean="0"/>
            </a:br>
            <a:r>
              <a:rPr lang="pl-PL" dirty="0" smtClean="0"/>
              <a:t>Projekt </a:t>
            </a:r>
            <a:r>
              <a:rPr lang="pl-PL" dirty="0" err="1" smtClean="0"/>
              <a:t>Clearwater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273</a:t>
            </a:fld>
            <a:endParaRPr lang="en-US"/>
          </a:p>
        </p:txBody>
      </p:sp>
      <p:pic>
        <p:nvPicPr>
          <p:cNvPr id="7" name="Picture 4" descr="clearwater_arc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5" y="1404561"/>
            <a:ext cx="7089775" cy="471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Prostokąt 3"/>
          <p:cNvSpPr>
            <a:spLocks noChangeArrowheads="1"/>
          </p:cNvSpPr>
          <p:nvPr/>
        </p:nvSpPr>
        <p:spPr bwMode="auto">
          <a:xfrm>
            <a:off x="3167592" y="6159221"/>
            <a:ext cx="29241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 Narrow" panose="020B0606020202030204" pitchFamily="34" charset="0"/>
                <a:cs typeface="Arial" panose="020B0604020202020204" pitchFamily="34" charset="0"/>
              </a:defRPr>
            </a:lvl9pPr>
          </a:lstStyle>
          <a:p>
            <a:r>
              <a:rPr lang="pl-PL" sz="1800" dirty="0"/>
              <a:t>http://www.projectclearwater.org/</a:t>
            </a:r>
          </a:p>
        </p:txBody>
      </p:sp>
      <p:pic>
        <p:nvPicPr>
          <p:cNvPr id="9" name="Picture 2" descr="log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9800" y="0"/>
            <a:ext cx="18319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03430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30B72D-152F-4135-B837-068C40FA9C29}" type="slidenum">
              <a:rPr lang="pl-PL"/>
              <a:pPr/>
              <a:t>274</a:t>
            </a:fld>
            <a:endParaRPr lang="pl-PL"/>
          </a:p>
        </p:txBody>
      </p:sp>
      <p:sp>
        <p:nvSpPr>
          <p:cNvPr id="3148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Wnioski</a:t>
            </a:r>
            <a:endParaRPr lang="de-DE"/>
          </a:p>
        </p:txBody>
      </p:sp>
      <p:sp>
        <p:nvSpPr>
          <p:cNvPr id="31488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de-DE"/>
              <a:t>Tele</a:t>
            </a:r>
            <a:r>
              <a:rPr lang="pl-PL"/>
              <a:t>k</a:t>
            </a:r>
            <a:r>
              <a:rPr lang="de-DE"/>
              <a:t>om</a:t>
            </a:r>
            <a:r>
              <a:rPr lang="pl-PL"/>
              <a:t>unikacja na rozdrożu</a:t>
            </a:r>
            <a:endParaRPr lang="de-DE"/>
          </a:p>
          <a:p>
            <a:r>
              <a:rPr lang="pl-PL"/>
              <a:t>I</a:t>
            </a:r>
            <a:r>
              <a:rPr lang="de-DE"/>
              <a:t>nternet </a:t>
            </a:r>
            <a:r>
              <a:rPr lang="pl-PL"/>
              <a:t>i związane z nim techniki IP radykalnie zmieniają podejście do realizacji usług</a:t>
            </a:r>
            <a:endParaRPr lang="de-DE"/>
          </a:p>
          <a:p>
            <a:r>
              <a:rPr lang="de-DE"/>
              <a:t>IMS </a:t>
            </a:r>
            <a:r>
              <a:rPr lang="pl-PL"/>
              <a:t>jako znormalizowana, uniwersalna architektura usługowa dla mobilnych i stacjonarnych sieci</a:t>
            </a:r>
          </a:p>
          <a:p>
            <a:pPr lvl="1"/>
            <a:r>
              <a:rPr lang="pl-PL"/>
              <a:t>Środek realizacji konwergencji</a:t>
            </a:r>
            <a:endParaRPr lang="de-DE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2898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endParaRPr lang="pl-PL"/>
          </a:p>
        </p:txBody>
      </p:sp>
      <p:pic>
        <p:nvPicPr>
          <p:cNvPr id="3152899" name="Picture 3" descr="questions-fixed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71775" y="2997200"/>
            <a:ext cx="3941763" cy="24320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4946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Dodatek – wyjaśnienie skrótów</a:t>
            </a:r>
            <a:r>
              <a:rPr lang="en-US"/>
              <a:t/>
            </a:r>
            <a:br>
              <a:rPr lang="en-US"/>
            </a:b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41F8E1-C93B-4841-8114-DA15C38E1B86}" type="slidenum">
              <a:rPr lang="pl-PL"/>
              <a:pPr/>
              <a:t>277</a:t>
            </a:fld>
            <a:endParaRPr lang="pl-PL"/>
          </a:p>
        </p:txBody>
      </p:sp>
      <p:sp>
        <p:nvSpPr>
          <p:cNvPr id="365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1/7</a:t>
            </a:r>
          </a:p>
        </p:txBody>
      </p:sp>
      <p:sp>
        <p:nvSpPr>
          <p:cNvPr id="3651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pl-PL" sz="1400"/>
              <a:t>3GPP		3rd Generation Partnership Project</a:t>
            </a:r>
          </a:p>
          <a:p>
            <a:r>
              <a:rPr kumimoji="1" lang="pl-PL" sz="1400"/>
              <a:t>AAA		Authentication, Authorization and Accounting</a:t>
            </a:r>
          </a:p>
          <a:p>
            <a:r>
              <a:rPr kumimoji="1" lang="pl-PL" sz="1400"/>
              <a:t>ABG-FE	Access Border Gateway Functional Entity</a:t>
            </a:r>
          </a:p>
          <a:p>
            <a:r>
              <a:rPr kumimoji="1" lang="pl-PL" sz="1400"/>
              <a:t>ACTS		Advanced Communication Technologies and Services</a:t>
            </a:r>
          </a:p>
          <a:p>
            <a:r>
              <a:rPr kumimoji="1" lang="pl-PL" sz="1400"/>
              <a:t>ADSL		Asymmetric Digital Subscriber Line</a:t>
            </a:r>
          </a:p>
          <a:p>
            <a:r>
              <a:rPr kumimoji="1" lang="pl-PL" sz="1400"/>
              <a:t>AGCF		Access Gateway Control Function</a:t>
            </a:r>
          </a:p>
          <a:p>
            <a:r>
              <a:rPr kumimoji="1" lang="pl-PL" sz="1400"/>
              <a:t>AMG		Access Media Gateway</a:t>
            </a:r>
          </a:p>
          <a:p>
            <a:r>
              <a:rPr kumimoji="1" lang="pl-PL" sz="1400"/>
              <a:t>AMG-FE	Access Media Gateway Functional Entity</a:t>
            </a:r>
          </a:p>
          <a:p>
            <a:r>
              <a:rPr kumimoji="1" lang="pl-PL" sz="1400"/>
              <a:t>API		Application Programming Interface                                     </a:t>
            </a:r>
          </a:p>
          <a:p>
            <a:r>
              <a:rPr kumimoji="1" lang="pl-PL" sz="1400"/>
              <a:t>APL-GW-FE	Application Gateway</a:t>
            </a:r>
          </a:p>
          <a:p>
            <a:r>
              <a:rPr kumimoji="1" lang="pl-PL" sz="1400"/>
              <a:t>AS		Application Server</a:t>
            </a:r>
          </a:p>
          <a:p>
            <a:r>
              <a:rPr kumimoji="1" lang="pl-PL" sz="1400"/>
              <a:t>AS-FE		Application Server Functional Entity</a:t>
            </a:r>
          </a:p>
          <a:p>
            <a:r>
              <a:rPr kumimoji="1" lang="pl-PL" sz="1400"/>
              <a:t>ATM		Asynchronous Transfer Mode</a:t>
            </a:r>
          </a:p>
          <a:p>
            <a:r>
              <a:rPr kumimoji="1" lang="pl-PL" sz="1400"/>
              <a:t>BGCF		Breakout Gateway Control Function</a:t>
            </a:r>
          </a:p>
          <a:p>
            <a:r>
              <a:rPr kumimoji="1" lang="pl-PL" sz="1400"/>
              <a:t>BS		Base Station</a:t>
            </a:r>
          </a:p>
          <a:p>
            <a:r>
              <a:rPr kumimoji="1" lang="pl-PL" sz="1400"/>
              <a:t>BSC		Base Station Cotroller</a:t>
            </a:r>
          </a:p>
          <a:p>
            <a:r>
              <a:rPr kumimoji="1" lang="pl-PL" sz="1400"/>
              <a:t>CAMEL		Customized Applications for Mobile Network Enhanced Logic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CB5BE7-F116-45CD-9F24-72D636733AA8}" type="slidenum">
              <a:rPr lang="pl-PL"/>
              <a:pPr/>
              <a:t>278</a:t>
            </a:fld>
            <a:endParaRPr lang="pl-PL"/>
          </a:p>
        </p:txBody>
      </p:sp>
      <p:sp>
        <p:nvSpPr>
          <p:cNvPr id="3653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2/7</a:t>
            </a:r>
          </a:p>
        </p:txBody>
      </p:sp>
      <p:sp>
        <p:nvSpPr>
          <p:cNvPr id="3653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kumimoji="1" lang="pl-PL" sz="1400"/>
              <a:t>CAP		CAMEL Application Part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CCF		Call Control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CDMA		Code Division Multiple Access                           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CS		Capability Set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CS		Call Server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CSCF		Call Session Control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CS-PES		Call Server based PSTN/ISDN Emulation Service component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DNS		Domain Name Server                    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DRM		Digital Right Management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DSL		Digital Subscriber Line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DSLAM		Digital Subscriber Line Access Multiplexer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DTV		Digital TV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DVB		Digital Video Broadcasting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DWDM		Dense Wave-Division Multiplexing                                   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EDGE		Enhanced Data Rates for GSM Evolution</a:t>
            </a:r>
          </a:p>
          <a:p>
            <a:pPr>
              <a:lnSpc>
                <a:spcPct val="80000"/>
              </a:lnSpc>
            </a:pPr>
            <a:r>
              <a:rPr lang="pl-PL" sz="1400"/>
              <a:t>ETSI		European Telecommunications Standards Institute                           </a:t>
            </a:r>
          </a:p>
          <a:p>
            <a:pPr>
              <a:lnSpc>
                <a:spcPct val="80000"/>
              </a:lnSpc>
            </a:pPr>
            <a:r>
              <a:rPr lang="pl-PL" sz="1400"/>
              <a:t>FDM		Frequency Division Multiplexing</a:t>
            </a:r>
          </a:p>
          <a:p>
            <a:pPr>
              <a:lnSpc>
                <a:spcPct val="80000"/>
              </a:lnSpc>
            </a:pPr>
            <a:r>
              <a:rPr lang="pl-PL" sz="1400"/>
              <a:t>FE		Functional Entity</a:t>
            </a:r>
          </a:p>
          <a:p>
            <a:pPr>
              <a:lnSpc>
                <a:spcPct val="80000"/>
              </a:lnSpc>
            </a:pPr>
            <a:r>
              <a:rPr lang="pl-PL" sz="1400"/>
              <a:t>FITL		Fibre in the Loop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0FADDE-8BD0-4707-946C-D84C246E0497}" type="slidenum">
              <a:rPr lang="pl-PL"/>
              <a:pPr/>
              <a:t>279</a:t>
            </a:fld>
            <a:endParaRPr lang="pl-PL"/>
          </a:p>
        </p:txBody>
      </p:sp>
      <p:sp>
        <p:nvSpPr>
          <p:cNvPr id="365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3/7</a:t>
            </a:r>
          </a:p>
        </p:txBody>
      </p:sp>
      <p:sp>
        <p:nvSpPr>
          <p:cNvPr id="3655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lang="pl-PL" sz="1400"/>
              <a:t>FSN		Full Service Network</a:t>
            </a:r>
          </a:p>
          <a:p>
            <a:pPr>
              <a:lnSpc>
                <a:spcPct val="80000"/>
              </a:lnSpc>
            </a:pPr>
            <a:r>
              <a:rPr lang="pl-PL" sz="1400"/>
              <a:t>FTTB		Fibre to the Building</a:t>
            </a:r>
          </a:p>
          <a:p>
            <a:pPr>
              <a:lnSpc>
                <a:spcPct val="80000"/>
              </a:lnSpc>
            </a:pPr>
            <a:r>
              <a:rPr lang="pl-PL" sz="1400"/>
              <a:t>FTTC		Fibre to the Curb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FTTCab	Fibre to the Cabinet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FTTH		Fibre to the Home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FTTN		Fibre to the Distribution Node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GII		Global Information Infrastructure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GPRS		General Packet Radio System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GSM		Global System For Mobile Communication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HLR		Home Location Register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HSS		Home Subscriber Server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HTML		HyperText Markup Language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HTTP		HyperText Transfer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IBC-FE		Interconnection Border Gateway Control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IBG-FE		Interconnection Border Gateway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I-CSCF		Interrogating CSCF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IETF		Internet Engineering Task Force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IFN		IMS for Next Generation Networks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IMS		IP Multimedia Subsystem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IMS-PES	IMS based PSTN/ISDN Emulation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A92D79-77FE-4DC9-93B0-6DED00237E64}" type="slidenum">
              <a:rPr lang="pl-PL"/>
              <a:pPr/>
              <a:t>28</a:t>
            </a:fld>
            <a:endParaRPr lang="pl-PL"/>
          </a:p>
        </p:txBody>
      </p:sp>
      <p:sp>
        <p:nvSpPr>
          <p:cNvPr id="270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IMS - motywacja</a:t>
            </a:r>
          </a:p>
        </p:txBody>
      </p:sp>
      <p:sp>
        <p:nvSpPr>
          <p:cNvPr id="2700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/>
              <a:t>Zamiar</a:t>
            </a:r>
            <a:r>
              <a:rPr lang="en-US" sz="2000"/>
              <a:t>: </a:t>
            </a:r>
            <a:r>
              <a:rPr lang="pl-PL" sz="2000"/>
              <a:t>konkurowanie z Internetem przez likwidację jego braków</a:t>
            </a:r>
            <a:endParaRPr lang="en-US" sz="2000"/>
          </a:p>
          <a:p>
            <a:pPr lvl="1"/>
            <a:r>
              <a:rPr lang="pl-PL" sz="1800"/>
              <a:t>Zapewnienie </a:t>
            </a:r>
            <a:r>
              <a:rPr lang="en-US" sz="1800"/>
              <a:t>QoS, </a:t>
            </a:r>
            <a:r>
              <a:rPr lang="pl-PL" sz="1800"/>
              <a:t>bezpieczeństwa</a:t>
            </a:r>
            <a:r>
              <a:rPr lang="en-US" sz="1800"/>
              <a:t> </a:t>
            </a:r>
            <a:r>
              <a:rPr lang="pl-PL" sz="1800"/>
              <a:t>i</a:t>
            </a:r>
            <a:r>
              <a:rPr lang="en-US" sz="1800"/>
              <a:t> </a:t>
            </a:r>
            <a:r>
              <a:rPr lang="pl-PL" sz="1800"/>
              <a:t>mechanizmów taryfikacji</a:t>
            </a:r>
            <a:endParaRPr lang="en-US" sz="1800"/>
          </a:p>
          <a:p>
            <a:pPr lvl="1"/>
            <a:r>
              <a:rPr lang="pl-PL" sz="1800"/>
              <a:t>Zintegrowane usługi multimedialne</a:t>
            </a:r>
            <a:endParaRPr lang="en-US" sz="1800"/>
          </a:p>
          <a:p>
            <a:r>
              <a:rPr lang="pl-PL" sz="2000"/>
              <a:t>IMS jako uniwersalna architektura usługowa</a:t>
            </a:r>
            <a:endParaRPr lang="en-US" sz="2000"/>
          </a:p>
          <a:p>
            <a:r>
              <a:rPr lang="pl-PL" sz="2000"/>
              <a:t>Masowe aplikacje</a:t>
            </a:r>
            <a:r>
              <a:rPr lang="en-US" sz="2000"/>
              <a:t> </a:t>
            </a:r>
            <a:r>
              <a:rPr lang="pl-PL" sz="2000"/>
              <a:t>czy </a:t>
            </a:r>
            <a:r>
              <a:rPr lang="en-US" sz="2000"/>
              <a:t>uni</a:t>
            </a:r>
            <a:r>
              <a:rPr lang="pl-PL" sz="2000"/>
              <a:t>w</a:t>
            </a:r>
            <a:r>
              <a:rPr lang="en-US" sz="2000"/>
              <a:t>ersal</a:t>
            </a:r>
            <a:r>
              <a:rPr lang="pl-PL" sz="2000"/>
              <a:t>na</a:t>
            </a:r>
            <a:r>
              <a:rPr lang="en-US" sz="2000"/>
              <a:t> platform</a:t>
            </a:r>
            <a:r>
              <a:rPr lang="pl-PL" sz="2000"/>
              <a:t>a usługowa </a:t>
            </a:r>
            <a:endParaRPr lang="en-US" sz="2000"/>
          </a:p>
          <a:p>
            <a:pPr lvl="1"/>
            <a:r>
              <a:rPr lang="pl-PL" sz="1800"/>
              <a:t>Kluczowy problem – elastyczne środki projektowana i udostępniania usług</a:t>
            </a:r>
            <a:endParaRPr lang="en-US" sz="1800"/>
          </a:p>
          <a:p>
            <a:pPr lvl="1"/>
            <a:r>
              <a:rPr lang="pl-PL" sz="1800"/>
              <a:t>Otwartość dla niezależnych usługodawców</a:t>
            </a:r>
          </a:p>
          <a:p>
            <a:pPr lvl="2"/>
            <a:r>
              <a:rPr lang="pl-PL" sz="1600"/>
              <a:t>kontrola udostępniania usług</a:t>
            </a:r>
          </a:p>
          <a:p>
            <a:pPr lvl="1"/>
            <a:r>
              <a:rPr lang="en-US" sz="1800"/>
              <a:t>Integra</a:t>
            </a:r>
            <a:r>
              <a:rPr lang="pl-PL" sz="1800"/>
              <a:t>cja usług</a:t>
            </a:r>
            <a:endParaRPr lang="en-US" sz="1800"/>
          </a:p>
          <a:p>
            <a:pPr lvl="1"/>
            <a:r>
              <a:rPr lang="pl-PL" sz="1800"/>
              <a:t>Bezproblemowy dostęp do usług – mobilny i stacjonarny</a:t>
            </a:r>
            <a:endParaRPr lang="en-US" sz="1800"/>
          </a:p>
          <a:p>
            <a:r>
              <a:rPr lang="pl-PL" sz="2000"/>
              <a:t>Problem</a:t>
            </a:r>
            <a:r>
              <a:rPr lang="en-US" sz="2000"/>
              <a:t>: </a:t>
            </a:r>
            <a:r>
              <a:rPr lang="pl-PL" sz="2000"/>
              <a:t>kto zapewni globalny IMS i do kogo należą klienci ?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FA0778-29D1-45B8-9A87-6690997B1593}" type="slidenum">
              <a:rPr lang="pl-PL"/>
              <a:pPr/>
              <a:t>280</a:t>
            </a:fld>
            <a:endParaRPr lang="pl-PL"/>
          </a:p>
        </p:txBody>
      </p:sp>
      <p:sp>
        <p:nvSpPr>
          <p:cNvPr id="3657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4/7</a:t>
            </a:r>
          </a:p>
        </p:txBody>
      </p:sp>
      <p:sp>
        <p:nvSpPr>
          <p:cNvPr id="3657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kumimoji="1" lang="pl-PL" sz="1400"/>
              <a:t>IM-SSF		IP Multimedia Subsystem Switching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IN		Intelligent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INAP		IN Application Part                      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IP		Internet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IPTV		IP Television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ISC		IMS Service Control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ISDN		Integrated Services Digital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ISUP 		ISDN User Part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ITU-T 		International Telecommunications Union-Telecommunications 			Sector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LAN 		Local Area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LEX		Local Exchange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LMDS		Local Multipoint Distribution Service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MAP		Mobile Application Part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MDA		Mobile Digital Assistant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MEGACO 	MEdia GAteway COntrol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MG 		Media Gateway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MGC 		Media Gateway Controller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MGCF		Media Gateway Control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MRCF		Media Resource Control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MRFC		Multimedia Resource Function Controller</a:t>
            </a:r>
            <a:endParaRPr lang="pl-PL" sz="14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625FD3-8192-4ACB-A485-5FE58A306283}" type="slidenum">
              <a:rPr lang="pl-PL"/>
              <a:pPr/>
              <a:t>281</a:t>
            </a:fld>
            <a:endParaRPr lang="pl-PL"/>
          </a:p>
        </p:txBody>
      </p:sp>
      <p:sp>
        <p:nvSpPr>
          <p:cNvPr id="36597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5/7</a:t>
            </a:r>
          </a:p>
        </p:txBody>
      </p:sp>
      <p:sp>
        <p:nvSpPr>
          <p:cNvPr id="3659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kumimoji="1" lang="pl-PL" sz="1400"/>
              <a:t>MRP-FE	Media Resource Process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MTP 		Message Transfer Part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NACF		Network Access Control Functions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NGN		Next Generation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NNI		Network Network Interface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NSIW-FE	Network Signalling Interworking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NT		Network Termination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OAM		Operation, Administration And Maintenance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OMA		Open Mobile Alliance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ONP		Open Network Provisioning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OSA		Open Service Architecture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PC		Personal Computer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P-CSCF		Proxy CSCF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PDA		Personal Digital Assistant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PDF 		Policy Decision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PDH		Plesiochronous Digital Hierarchy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PES		PSTN/ISDN Emulation Service component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PLMN		Public Land Mobile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PNO		Public Network Operator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PON		Passive Optical Network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POTS		Plain Old Telephone Service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PSTN 		Public Switched Telephone Network</a:t>
            </a:r>
          </a:p>
          <a:p>
            <a:pPr>
              <a:lnSpc>
                <a:spcPct val="80000"/>
              </a:lnSpc>
            </a:pPr>
            <a:endParaRPr lang="pl-PL" sz="14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E5E4F5-533D-4933-B371-17DF3FBD850C}" type="slidenum">
              <a:rPr lang="pl-PL"/>
              <a:pPr/>
              <a:t>282</a:t>
            </a:fld>
            <a:endParaRPr lang="pl-PL"/>
          </a:p>
        </p:txBody>
      </p:sp>
      <p:sp>
        <p:nvSpPr>
          <p:cNvPr id="3661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6/7</a:t>
            </a:r>
          </a:p>
        </p:txBody>
      </p:sp>
      <p:sp>
        <p:nvSpPr>
          <p:cNvPr id="3661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kumimoji="1" lang="pl-PL" sz="1400"/>
              <a:t>QOS		Quality of Service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RACF		Resource and Admission Control Functions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RF		Routing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RSU		Remote Subscriber Unit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RTP		Real-time Transport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SAA-FE 	Service Authentication and Authorization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SCIM		Service Capability Interaction Manager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SCP		Service control point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S-CSCF		Serving CSCF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S-CSC-FE 	Serving Call Session Control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SCTP		Stream Control Transmission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SDH		Synchronous Digital Hierarchy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SDSL		Symmetric Digital Subscriber Line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SG		Signalling Gateway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SG-FE		Signalling Gateway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SIF		Signalling Interworking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SIP		Session Initiation Protocol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SL-FE		Subscription Locator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SME		Small and Medium Enterprise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SPF		Service Provide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SS7		ignalling System No.7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ACA550-E657-41EE-BAFA-39CC9D49DBC5}" type="slidenum">
              <a:rPr lang="pl-PL"/>
              <a:pPr/>
              <a:t>283</a:t>
            </a:fld>
            <a:endParaRPr lang="pl-PL"/>
          </a:p>
        </p:txBody>
      </p:sp>
      <p:sp>
        <p:nvSpPr>
          <p:cNvPr id="366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Lista skrótów 7/7</a:t>
            </a:r>
          </a:p>
        </p:txBody>
      </p:sp>
      <p:sp>
        <p:nvSpPr>
          <p:cNvPr id="3663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</a:pPr>
            <a:r>
              <a:rPr kumimoji="1" lang="pl-PL" sz="1400"/>
              <a:t>SSF		Service Switching Function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SSP		Service Switching Point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STB		Set Top Box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STP		Signalling Transfer Points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SUP-FE		Service User Profile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TMG		Trunking Media Gateway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TMG-FE	Trunking Media Gateway Functional Entity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UMTS		Universal Mobile Telecommunications System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USO		Universal Service Obligation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VDSL		Very High Speed Digital Subscriber Line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VGW		Voice over IP Gateway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VoD		Video on Demand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VXML		Voice eXtensible Markup Language</a:t>
            </a:r>
          </a:p>
          <a:p>
            <a:pPr>
              <a:lnSpc>
                <a:spcPct val="80000"/>
              </a:lnSpc>
            </a:pPr>
            <a:r>
              <a:rPr kumimoji="1" lang="pl-PL" sz="1400"/>
              <a:t>WDM		Wavelength Division Multiplexing</a:t>
            </a:r>
          </a:p>
          <a:p>
            <a:pPr>
              <a:lnSpc>
                <a:spcPct val="80000"/>
              </a:lnSpc>
            </a:pPr>
            <a:endParaRPr lang="pl-PL" sz="14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B52C70-0B63-4FA4-A863-473AF3D511BB}" type="slidenum">
              <a:rPr lang="pl-PL"/>
              <a:pPr/>
              <a:t>29</a:t>
            </a:fld>
            <a:endParaRPr lang="pl-PL"/>
          </a:p>
        </p:txBody>
      </p:sp>
      <p:sp>
        <p:nvSpPr>
          <p:cNvPr id="270131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860425" y="1268413"/>
            <a:ext cx="8175625" cy="5256212"/>
          </a:xfrm>
        </p:spPr>
        <p:txBody>
          <a:bodyPr/>
          <a:lstStyle/>
          <a:p>
            <a:pPr marL="481013" indent="-481013">
              <a:tabLst>
                <a:tab pos="0" algn="l"/>
              </a:tabLst>
            </a:pPr>
            <a:r>
              <a:rPr lang="pl-PL" altLang="ko-KR" sz="2000"/>
              <a:t>Usługi i kontrola</a:t>
            </a:r>
            <a:endParaRPr lang="en-GB" sz="1800"/>
          </a:p>
          <a:p>
            <a:pPr marL="766763" lvl="1" indent="-95250">
              <a:tabLst>
                <a:tab pos="0" algn="l"/>
              </a:tabLst>
            </a:pPr>
            <a:r>
              <a:rPr lang="en-GB" sz="1800"/>
              <a:t> </a:t>
            </a:r>
            <a:r>
              <a:rPr lang="pl-PL" sz="1800"/>
              <a:t>sterowanie sesjami komunikacyjnymi w sieci pakietowej GPRS</a:t>
            </a:r>
            <a:endParaRPr lang="en-GB" sz="1800"/>
          </a:p>
          <a:p>
            <a:pPr marL="766763" lvl="1" indent="-95250">
              <a:tabLst>
                <a:tab pos="0" algn="l"/>
              </a:tabLst>
            </a:pPr>
            <a:r>
              <a:rPr lang="en-GB" altLang="ko-KR" sz="1800">
                <a:ea typeface="Gulim" pitchFamily="34" charset="-127"/>
              </a:rPr>
              <a:t> </a:t>
            </a:r>
            <a:r>
              <a:rPr lang="pl-PL" altLang="ko-KR" sz="1800"/>
              <a:t>możliwość realizacji usług P2P czasu rzeczywistego </a:t>
            </a:r>
          </a:p>
          <a:p>
            <a:pPr marL="957263" lvl="2" indent="192088">
              <a:tabLst>
                <a:tab pos="0" algn="l"/>
              </a:tabLst>
            </a:pPr>
            <a:r>
              <a:rPr lang="pl-PL" altLang="ko-KR" sz="1600"/>
              <a:t>Głos,  wideo w domenie pakietowej</a:t>
            </a:r>
            <a:endParaRPr lang="en-GB" altLang="ko-KR" sz="1600">
              <a:ea typeface="Gulim" pitchFamily="34" charset="-127"/>
            </a:endParaRPr>
          </a:p>
          <a:p>
            <a:pPr marL="766763" lvl="1" indent="-95250">
              <a:tabLst>
                <a:tab pos="0" algn="l"/>
              </a:tabLst>
            </a:pPr>
            <a:r>
              <a:rPr lang="en-GB" altLang="ko-KR" sz="1800">
                <a:ea typeface="Gulim" pitchFamily="34" charset="-127"/>
              </a:rPr>
              <a:t> s</a:t>
            </a:r>
            <a:r>
              <a:rPr lang="pl-PL" altLang="ko-KR" sz="1800"/>
              <a:t>kalowalna architektura sterowania usługami </a:t>
            </a:r>
          </a:p>
          <a:p>
            <a:pPr marL="957263" lvl="2" indent="192088">
              <a:tabLst>
                <a:tab pos="0" algn="l"/>
              </a:tabLst>
            </a:pPr>
            <a:r>
              <a:rPr lang="pl-PL" altLang="ko-KR" sz="1600"/>
              <a:t>SIP</a:t>
            </a:r>
            <a:endParaRPr lang="en-GB" sz="1600"/>
          </a:p>
          <a:p>
            <a:pPr marL="481013" indent="-481013">
              <a:tabLst>
                <a:tab pos="0" algn="l"/>
              </a:tabLst>
            </a:pPr>
            <a:r>
              <a:rPr lang="pl-PL" sz="2000"/>
              <a:t>Łączenie m</a:t>
            </a:r>
            <a:r>
              <a:rPr lang="en-GB" sz="2000"/>
              <a:t>ultimedi</a:t>
            </a:r>
            <a:r>
              <a:rPr lang="pl-PL" sz="2000"/>
              <a:t>ów</a:t>
            </a:r>
            <a:endParaRPr lang="en-GB" sz="2000"/>
          </a:p>
          <a:p>
            <a:pPr marL="766763" lvl="1" indent="-95250">
              <a:tabLst>
                <a:tab pos="0" algn="l"/>
              </a:tabLst>
            </a:pPr>
            <a:r>
              <a:rPr lang="en-GB" altLang="ko-KR" sz="1800">
                <a:ea typeface="Gulim" pitchFamily="34" charset="-127"/>
              </a:rPr>
              <a:t> </a:t>
            </a:r>
            <a:r>
              <a:rPr lang="pl-PL" altLang="ko-KR" sz="1800"/>
              <a:t>wiele strumieni multimedialnych w pojedynczej lub kilku sesjach</a:t>
            </a:r>
            <a:endParaRPr lang="en-GB" altLang="ko-KR" sz="1800">
              <a:ea typeface="Gulim" pitchFamily="34" charset="-127"/>
            </a:endParaRPr>
          </a:p>
          <a:p>
            <a:pPr marL="766763" lvl="1" indent="-95250">
              <a:tabLst>
                <a:tab pos="0" algn="l"/>
              </a:tabLst>
            </a:pPr>
            <a:r>
              <a:rPr lang="en-GB" altLang="ko-KR" sz="1800">
                <a:ea typeface="Gulim" pitchFamily="34" charset="-127"/>
              </a:rPr>
              <a:t> </a:t>
            </a:r>
            <a:r>
              <a:rPr lang="pl-PL" altLang="ko-KR" sz="1800"/>
              <a:t>jednoczesna obsługa głosu, wideo, danych i wymiany wiadomości</a:t>
            </a:r>
            <a:endParaRPr lang="en-GB" sz="1800"/>
          </a:p>
          <a:p>
            <a:pPr marL="481013" indent="-481013">
              <a:tabLst>
                <a:tab pos="0" algn="l"/>
              </a:tabLst>
            </a:pPr>
            <a:r>
              <a:rPr lang="pl-PL" sz="2000"/>
              <a:t>Uniwersalność dostępowa</a:t>
            </a:r>
            <a:endParaRPr lang="en-GB" sz="2000"/>
          </a:p>
          <a:p>
            <a:pPr marL="766763" lvl="1" indent="-95250">
              <a:tabLst>
                <a:tab pos="0" algn="l"/>
              </a:tabLst>
            </a:pPr>
            <a:r>
              <a:rPr lang="en-GB" sz="1800"/>
              <a:t> </a:t>
            </a:r>
            <a:r>
              <a:rPr lang="pl-PL" sz="1800"/>
              <a:t>dostęp przewodowy i bezprzewodowy</a:t>
            </a:r>
          </a:p>
          <a:p>
            <a:pPr marL="766763" lvl="1" indent="-95250">
              <a:tabLst>
                <a:tab pos="0" algn="l"/>
              </a:tabLst>
            </a:pPr>
            <a:r>
              <a:rPr lang="pl-PL" sz="1800"/>
              <a:t> dostęp stacjonarny i mobilny </a:t>
            </a:r>
            <a:endParaRPr lang="en-GB" sz="1800"/>
          </a:p>
        </p:txBody>
      </p:sp>
      <p:sp>
        <p:nvSpPr>
          <p:cNvPr id="2701315" name="Rectangle 3"/>
          <p:cNvSpPr>
            <a:spLocks noChangeArrowheads="1"/>
          </p:cNvSpPr>
          <p:nvPr/>
        </p:nvSpPr>
        <p:spPr bwMode="auto">
          <a:xfrm>
            <a:off x="1403350" y="476250"/>
            <a:ext cx="72009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pl-PL" sz="3200">
                <a:latin typeface="Tahoma" pitchFamily="34" charset="0"/>
              </a:rPr>
              <a:t>Co daje </a:t>
            </a:r>
            <a:r>
              <a:rPr kumimoji="0" lang="en-GB" sz="3200">
                <a:latin typeface="Tahoma" pitchFamily="34" charset="0"/>
              </a:rPr>
              <a:t>IMS ?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pl-PL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0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01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0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013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0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01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013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013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013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013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013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013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013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013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013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013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013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013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013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013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013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013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13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013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013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01314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6562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/>
            </a:r>
            <a:br>
              <a:rPr lang="pl-PL"/>
            </a:br>
            <a:r>
              <a:rPr lang="pl-PL"/>
              <a:t>Wprowadzenie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5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3GPP IP Multimedia Subsystem </a:t>
            </a:r>
            <a:r>
              <a:rPr lang="pl-PL" smtClean="0"/>
              <a:t> - </a:t>
            </a:r>
            <a:r>
              <a:rPr lang="en-US" smtClean="0"/>
              <a:t>IMS</a:t>
            </a:r>
            <a:endParaRPr lang="en-US"/>
          </a:p>
        </p:txBody>
      </p:sp>
      <p:sp>
        <p:nvSpPr>
          <p:cNvPr id="2545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 dirty="0" smtClean="0"/>
              <a:t>IMS </a:t>
            </a:r>
            <a:r>
              <a:rPr lang="pl-PL" sz="2000" dirty="0" smtClean="0"/>
              <a:t>zdefiniowany przez </a:t>
            </a:r>
            <a:r>
              <a:rPr lang="en-US" sz="2000" dirty="0" smtClean="0"/>
              <a:t>3GPP </a:t>
            </a:r>
            <a:r>
              <a:rPr lang="pl-PL" sz="2000" dirty="0" smtClean="0"/>
              <a:t>jako część </a:t>
            </a:r>
            <a:r>
              <a:rPr lang="en-US" sz="2000" dirty="0" smtClean="0"/>
              <a:t>UMTS Release 5 / IMT2000 </a:t>
            </a:r>
          </a:p>
          <a:p>
            <a:pPr lvl="1"/>
            <a:r>
              <a:rPr lang="pl-PL" sz="1800" dirty="0" smtClean="0"/>
              <a:t>Wprowadzono rozszerzenia w R</a:t>
            </a:r>
            <a:r>
              <a:rPr lang="en-US" sz="1800" dirty="0" err="1" smtClean="0"/>
              <a:t>elease</a:t>
            </a:r>
            <a:r>
              <a:rPr lang="en-US" sz="1800" dirty="0" smtClean="0"/>
              <a:t> 6</a:t>
            </a:r>
            <a:r>
              <a:rPr lang="pl-PL" sz="1800" dirty="0" smtClean="0"/>
              <a:t> w celu pragmatycznej adaptacji d</a:t>
            </a:r>
            <a:r>
              <a:rPr lang="en-US" sz="1800" dirty="0" smtClean="0"/>
              <a:t>o </a:t>
            </a:r>
            <a:r>
              <a:rPr lang="pl-PL" sz="1800" dirty="0" smtClean="0"/>
              <a:t>wymagań istniejących sieci - </a:t>
            </a:r>
            <a:r>
              <a:rPr lang="en-US" sz="1800" dirty="0" smtClean="0"/>
              <a:t>IPv4</a:t>
            </a:r>
            <a:r>
              <a:rPr lang="pl-PL" sz="1800" dirty="0" smtClean="0"/>
              <a:t> !</a:t>
            </a:r>
            <a:endParaRPr lang="en-US" sz="1800" dirty="0" smtClean="0"/>
          </a:p>
          <a:p>
            <a:r>
              <a:rPr lang="en-US" sz="2000" dirty="0" smtClean="0"/>
              <a:t>ETSI TISPAN </a:t>
            </a:r>
            <a:r>
              <a:rPr lang="en-US" sz="2000" dirty="0" err="1" smtClean="0"/>
              <a:t>defin</a:t>
            </a:r>
            <a:r>
              <a:rPr lang="pl-PL" sz="2000" dirty="0" err="1" smtClean="0"/>
              <a:t>iuje</a:t>
            </a:r>
            <a:r>
              <a:rPr lang="pl-PL" sz="2000" dirty="0" smtClean="0"/>
              <a:t> SDP dla NGN dla wszystkich sieci wykorzystujących sieci</a:t>
            </a:r>
            <a:r>
              <a:rPr lang="en-US" sz="2000" dirty="0" smtClean="0"/>
              <a:t> IP</a:t>
            </a:r>
          </a:p>
          <a:p>
            <a:r>
              <a:rPr lang="en-US" sz="2000" dirty="0" smtClean="0"/>
              <a:t>OMA </a:t>
            </a:r>
            <a:r>
              <a:rPr lang="pl-PL" sz="2000" dirty="0" smtClean="0"/>
              <a:t>(</a:t>
            </a:r>
            <a:r>
              <a:rPr lang="en-US" sz="2000" dirty="0" smtClean="0"/>
              <a:t>Open Mobile Alliance</a:t>
            </a:r>
            <a:r>
              <a:rPr lang="pl-PL" sz="2000" dirty="0" smtClean="0"/>
              <a:t>)</a:t>
            </a:r>
            <a:r>
              <a:rPr lang="en-US" sz="2000" dirty="0" smtClean="0"/>
              <a:t> </a:t>
            </a:r>
            <a:r>
              <a:rPr lang="en-US" sz="2000" dirty="0" err="1" smtClean="0"/>
              <a:t>defin</a:t>
            </a:r>
            <a:r>
              <a:rPr lang="pl-PL" sz="2000" dirty="0" err="1" smtClean="0"/>
              <a:t>iuje</a:t>
            </a:r>
            <a:r>
              <a:rPr lang="pl-PL" sz="2000" dirty="0" smtClean="0"/>
              <a:t> usługi i mechanizmy usługowe (e</a:t>
            </a:r>
            <a:r>
              <a:rPr lang="en-US" sz="2000" dirty="0" err="1" smtClean="0"/>
              <a:t>nablers</a:t>
            </a:r>
            <a:r>
              <a:rPr lang="pl-PL" sz="2000" dirty="0" smtClean="0"/>
              <a:t>)</a:t>
            </a:r>
            <a:r>
              <a:rPr lang="en-US" sz="2000" dirty="0" smtClean="0"/>
              <a:t> IMS</a:t>
            </a:r>
          </a:p>
          <a:p>
            <a:r>
              <a:rPr lang="en-US" sz="2000" dirty="0" smtClean="0"/>
              <a:t>IMS </a:t>
            </a:r>
            <a:r>
              <a:rPr lang="pl-PL" sz="2000" dirty="0" smtClean="0"/>
              <a:t>stanowi sieć nakładkową nad sieciami </a:t>
            </a:r>
            <a:r>
              <a:rPr lang="en-US" sz="2000" dirty="0" smtClean="0"/>
              <a:t>GPRS </a:t>
            </a:r>
            <a:r>
              <a:rPr lang="pl-PL" sz="2000" dirty="0" smtClean="0"/>
              <a:t>i udostępnia uniwersalne środowisko usługowe IP dla mobilnych usług multimedialnych </a:t>
            </a:r>
          </a:p>
          <a:p>
            <a:pPr lvl="1"/>
            <a:r>
              <a:rPr lang="en-US" sz="1800" dirty="0" smtClean="0"/>
              <a:t>VoIP, </a:t>
            </a:r>
            <a:r>
              <a:rPr lang="pl-PL" sz="1800" dirty="0" smtClean="0"/>
              <a:t>w</a:t>
            </a:r>
            <a:r>
              <a:rPr lang="en-US" sz="1800" dirty="0" err="1" smtClean="0"/>
              <a:t>ideo</a:t>
            </a:r>
            <a:r>
              <a:rPr lang="pl-PL" sz="1800" dirty="0" smtClean="0"/>
              <a:t>telefonia</a:t>
            </a:r>
            <a:r>
              <a:rPr lang="en-US" sz="1800" dirty="0" smtClean="0"/>
              <a:t>, </a:t>
            </a:r>
            <a:r>
              <a:rPr lang="pl-PL" sz="1800" dirty="0" smtClean="0"/>
              <a:t>wideokonferencje</a:t>
            </a:r>
            <a:r>
              <a:rPr lang="en-US" sz="1800" dirty="0" smtClean="0"/>
              <a:t>, </a:t>
            </a:r>
            <a:r>
              <a:rPr lang="pl-PL" sz="1800" dirty="0" smtClean="0"/>
              <a:t>mobilne treści multimedialne</a:t>
            </a:r>
            <a:endParaRPr lang="en-US" sz="1800" dirty="0" smtClean="0"/>
          </a:p>
          <a:p>
            <a:r>
              <a:rPr lang="en-US" sz="2000" dirty="0" smtClean="0"/>
              <a:t>IMS</a:t>
            </a:r>
            <a:r>
              <a:rPr lang="pl-PL" sz="2000" dirty="0" smtClean="0"/>
              <a:t> – oparty na rodzinie protokołów IP</a:t>
            </a:r>
            <a:endParaRPr lang="en-US" sz="2000" dirty="0" smtClean="0"/>
          </a:p>
          <a:p>
            <a:pPr lvl="1"/>
            <a:r>
              <a:rPr lang="en-US" sz="1800" dirty="0" smtClean="0"/>
              <a:t>SIP (Session Initiation Protocol) </a:t>
            </a:r>
            <a:r>
              <a:rPr lang="pl-PL" sz="1800" dirty="0" smtClean="0"/>
              <a:t>do sterowania sesjami</a:t>
            </a:r>
            <a:r>
              <a:rPr lang="en-US" sz="1800" dirty="0" smtClean="0"/>
              <a:t> </a:t>
            </a:r>
          </a:p>
          <a:p>
            <a:pPr lvl="1"/>
            <a:r>
              <a:rPr lang="en-US" sz="1800" dirty="0" smtClean="0"/>
              <a:t>Diameter </a:t>
            </a:r>
            <a:r>
              <a:rPr lang="pl-PL" sz="1800" dirty="0" smtClean="0"/>
              <a:t>dla</a:t>
            </a:r>
            <a:r>
              <a:rPr lang="en-US" sz="1800" dirty="0" smtClean="0"/>
              <a:t> AAA (Authentication, </a:t>
            </a:r>
            <a:r>
              <a:rPr lang="en-US" sz="1800" dirty="0" err="1" smtClean="0"/>
              <a:t>Authorisation</a:t>
            </a:r>
            <a:r>
              <a:rPr lang="en-US" sz="1800" dirty="0" smtClean="0"/>
              <a:t> &amp; Accounting)</a:t>
            </a:r>
          </a:p>
          <a:p>
            <a:pPr lvl="1"/>
            <a:r>
              <a:rPr lang="pl-PL" sz="1800" dirty="0" smtClean="0"/>
              <a:t>Inne:</a:t>
            </a:r>
            <a:r>
              <a:rPr lang="en-US" sz="1800" dirty="0" smtClean="0"/>
              <a:t> SDP, RTP, RTCP, </a:t>
            </a:r>
            <a:r>
              <a:rPr lang="pl-PL" sz="1800" dirty="0" smtClean="0"/>
              <a:t>MEGACO/H.248</a:t>
            </a:r>
            <a:r>
              <a:rPr lang="en-US" sz="1800" dirty="0" smtClean="0"/>
              <a:t>, </a:t>
            </a:r>
            <a:r>
              <a:rPr lang="pl-PL" sz="1800" dirty="0" smtClean="0"/>
              <a:t>…</a:t>
            </a:r>
            <a:endParaRPr lang="en-US" sz="18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C0D8A1-0A74-4E10-86C9-EBF74063BAD4}" type="slidenum">
              <a:rPr lang="pl-PL" smtClean="0"/>
              <a:pPr/>
              <a:t>30</a:t>
            </a:fld>
            <a:endParaRPr lang="pl-PL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37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837A38-8AC6-492B-8CCC-0F90B56C25AC}" type="slidenum">
              <a:rPr lang="pl-PL"/>
              <a:pPr/>
              <a:t>31</a:t>
            </a:fld>
            <a:endParaRPr lang="pl-PL"/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828800" y="2133600"/>
            <a:ext cx="6019800" cy="3263900"/>
            <a:chOff x="2163" y="2499"/>
            <a:chExt cx="1338" cy="901"/>
          </a:xfrm>
        </p:grpSpPr>
        <p:sp>
          <p:nvSpPr>
            <p:cNvPr id="1639427" name="Freeform 3"/>
            <p:cNvSpPr>
              <a:spLocks/>
            </p:cNvSpPr>
            <p:nvPr/>
          </p:nvSpPr>
          <p:spPr bwMode="auto">
            <a:xfrm>
              <a:off x="2163" y="2499"/>
              <a:ext cx="1338" cy="901"/>
            </a:xfrm>
            <a:custGeom>
              <a:avLst/>
              <a:gdLst/>
              <a:ahLst/>
              <a:cxnLst>
                <a:cxn ang="0">
                  <a:pos x="1244" y="391"/>
                </a:cxn>
                <a:cxn ang="0">
                  <a:pos x="1235" y="346"/>
                </a:cxn>
                <a:cxn ang="0">
                  <a:pos x="1218" y="284"/>
                </a:cxn>
                <a:cxn ang="0">
                  <a:pos x="1181" y="234"/>
                </a:cxn>
                <a:cxn ang="0">
                  <a:pos x="1147" y="210"/>
                </a:cxn>
                <a:cxn ang="0">
                  <a:pos x="1105" y="176"/>
                </a:cxn>
                <a:cxn ang="0">
                  <a:pos x="1051" y="166"/>
                </a:cxn>
                <a:cxn ang="0">
                  <a:pos x="1028" y="151"/>
                </a:cxn>
                <a:cxn ang="0">
                  <a:pos x="1005" y="126"/>
                </a:cxn>
                <a:cxn ang="0">
                  <a:pos x="991" y="100"/>
                </a:cxn>
                <a:cxn ang="0">
                  <a:pos x="948" y="58"/>
                </a:cxn>
                <a:cxn ang="0">
                  <a:pos x="898" y="18"/>
                </a:cxn>
                <a:cxn ang="0">
                  <a:pos x="835" y="1"/>
                </a:cxn>
                <a:cxn ang="0">
                  <a:pos x="758" y="8"/>
                </a:cxn>
                <a:cxn ang="0">
                  <a:pos x="688" y="43"/>
                </a:cxn>
                <a:cxn ang="0">
                  <a:pos x="650" y="86"/>
                </a:cxn>
                <a:cxn ang="0">
                  <a:pos x="633" y="121"/>
                </a:cxn>
                <a:cxn ang="0">
                  <a:pos x="617" y="117"/>
                </a:cxn>
                <a:cxn ang="0">
                  <a:pos x="568" y="133"/>
                </a:cxn>
                <a:cxn ang="0">
                  <a:pos x="547" y="144"/>
                </a:cxn>
                <a:cxn ang="0">
                  <a:pos x="517" y="114"/>
                </a:cxn>
                <a:cxn ang="0">
                  <a:pos x="473" y="97"/>
                </a:cxn>
                <a:cxn ang="0">
                  <a:pos x="407" y="104"/>
                </a:cxn>
                <a:cxn ang="0">
                  <a:pos x="323" y="150"/>
                </a:cxn>
                <a:cxn ang="0">
                  <a:pos x="268" y="204"/>
                </a:cxn>
                <a:cxn ang="0">
                  <a:pos x="236" y="198"/>
                </a:cxn>
                <a:cxn ang="0">
                  <a:pos x="187" y="197"/>
                </a:cxn>
                <a:cxn ang="0">
                  <a:pos x="137" y="223"/>
                </a:cxn>
                <a:cxn ang="0">
                  <a:pos x="94" y="287"/>
                </a:cxn>
                <a:cxn ang="0">
                  <a:pos x="51" y="298"/>
                </a:cxn>
                <a:cxn ang="0">
                  <a:pos x="11" y="350"/>
                </a:cxn>
                <a:cxn ang="0">
                  <a:pos x="0" y="433"/>
                </a:cxn>
                <a:cxn ang="0">
                  <a:pos x="13" y="501"/>
                </a:cxn>
                <a:cxn ang="0">
                  <a:pos x="47" y="558"/>
                </a:cxn>
                <a:cxn ang="0">
                  <a:pos x="98" y="594"/>
                </a:cxn>
                <a:cxn ang="0">
                  <a:pos x="146" y="607"/>
                </a:cxn>
                <a:cxn ang="0">
                  <a:pos x="181" y="637"/>
                </a:cxn>
                <a:cxn ang="0">
                  <a:pos x="221" y="715"/>
                </a:cxn>
                <a:cxn ang="0">
                  <a:pos x="308" y="777"/>
                </a:cxn>
                <a:cxn ang="0">
                  <a:pos x="384" y="798"/>
                </a:cxn>
                <a:cxn ang="0">
                  <a:pos x="434" y="825"/>
                </a:cxn>
                <a:cxn ang="0">
                  <a:pos x="487" y="853"/>
                </a:cxn>
                <a:cxn ang="0">
                  <a:pos x="533" y="865"/>
                </a:cxn>
                <a:cxn ang="0">
                  <a:pos x="624" y="851"/>
                </a:cxn>
                <a:cxn ang="0">
                  <a:pos x="671" y="867"/>
                </a:cxn>
                <a:cxn ang="0">
                  <a:pos x="743" y="888"/>
                </a:cxn>
                <a:cxn ang="0">
                  <a:pos x="808" y="901"/>
                </a:cxn>
                <a:cxn ang="0">
                  <a:pos x="933" y="873"/>
                </a:cxn>
                <a:cxn ang="0">
                  <a:pos x="1007" y="824"/>
                </a:cxn>
                <a:cxn ang="0">
                  <a:pos x="1065" y="747"/>
                </a:cxn>
                <a:cxn ang="0">
                  <a:pos x="1091" y="735"/>
                </a:cxn>
                <a:cxn ang="0">
                  <a:pos x="1181" y="727"/>
                </a:cxn>
                <a:cxn ang="0">
                  <a:pos x="1281" y="663"/>
                </a:cxn>
                <a:cxn ang="0">
                  <a:pos x="1320" y="601"/>
                </a:cxn>
                <a:cxn ang="0">
                  <a:pos x="1337" y="543"/>
                </a:cxn>
                <a:cxn ang="0">
                  <a:pos x="1324" y="471"/>
                </a:cxn>
                <a:cxn ang="0">
                  <a:pos x="1292" y="431"/>
                </a:cxn>
                <a:cxn ang="0">
                  <a:pos x="1267" y="418"/>
                </a:cxn>
              </a:cxnLst>
              <a:rect l="0" t="0" r="r" b="b"/>
              <a:pathLst>
                <a:path w="1338" h="901">
                  <a:moveTo>
                    <a:pt x="1267" y="418"/>
                  </a:moveTo>
                  <a:lnTo>
                    <a:pt x="1267" y="418"/>
                  </a:lnTo>
                  <a:lnTo>
                    <a:pt x="1260" y="408"/>
                  </a:lnTo>
                  <a:lnTo>
                    <a:pt x="1252" y="398"/>
                  </a:lnTo>
                  <a:lnTo>
                    <a:pt x="1244" y="391"/>
                  </a:lnTo>
                  <a:lnTo>
                    <a:pt x="1235" y="384"/>
                  </a:lnTo>
                  <a:lnTo>
                    <a:pt x="1235" y="384"/>
                  </a:lnTo>
                  <a:lnTo>
                    <a:pt x="1235" y="371"/>
                  </a:lnTo>
                  <a:lnTo>
                    <a:pt x="1237" y="358"/>
                  </a:lnTo>
                  <a:lnTo>
                    <a:pt x="1235" y="346"/>
                  </a:lnTo>
                  <a:lnTo>
                    <a:pt x="1234" y="334"/>
                  </a:lnTo>
                  <a:lnTo>
                    <a:pt x="1231" y="321"/>
                  </a:lnTo>
                  <a:lnTo>
                    <a:pt x="1228" y="308"/>
                  </a:lnTo>
                  <a:lnTo>
                    <a:pt x="1224" y="296"/>
                  </a:lnTo>
                  <a:lnTo>
                    <a:pt x="1218" y="284"/>
                  </a:lnTo>
                  <a:lnTo>
                    <a:pt x="1212" y="273"/>
                  </a:lnTo>
                  <a:lnTo>
                    <a:pt x="1205" y="261"/>
                  </a:lnTo>
                  <a:lnTo>
                    <a:pt x="1198" y="251"/>
                  </a:lnTo>
                  <a:lnTo>
                    <a:pt x="1190" y="243"/>
                  </a:lnTo>
                  <a:lnTo>
                    <a:pt x="1181" y="234"/>
                  </a:lnTo>
                  <a:lnTo>
                    <a:pt x="1172" y="227"/>
                  </a:lnTo>
                  <a:lnTo>
                    <a:pt x="1162" y="220"/>
                  </a:lnTo>
                  <a:lnTo>
                    <a:pt x="1151" y="216"/>
                  </a:lnTo>
                  <a:lnTo>
                    <a:pt x="1151" y="216"/>
                  </a:lnTo>
                  <a:lnTo>
                    <a:pt x="1147" y="210"/>
                  </a:lnTo>
                  <a:lnTo>
                    <a:pt x="1147" y="210"/>
                  </a:lnTo>
                  <a:lnTo>
                    <a:pt x="1138" y="198"/>
                  </a:lnTo>
                  <a:lnTo>
                    <a:pt x="1128" y="190"/>
                  </a:lnTo>
                  <a:lnTo>
                    <a:pt x="1117" y="181"/>
                  </a:lnTo>
                  <a:lnTo>
                    <a:pt x="1105" y="176"/>
                  </a:lnTo>
                  <a:lnTo>
                    <a:pt x="1092" y="170"/>
                  </a:lnTo>
                  <a:lnTo>
                    <a:pt x="1080" y="167"/>
                  </a:lnTo>
                  <a:lnTo>
                    <a:pt x="1065" y="166"/>
                  </a:lnTo>
                  <a:lnTo>
                    <a:pt x="1051" y="166"/>
                  </a:lnTo>
                  <a:lnTo>
                    <a:pt x="1051" y="166"/>
                  </a:lnTo>
                  <a:lnTo>
                    <a:pt x="1042" y="164"/>
                  </a:lnTo>
                  <a:lnTo>
                    <a:pt x="1034" y="163"/>
                  </a:lnTo>
                  <a:lnTo>
                    <a:pt x="1034" y="163"/>
                  </a:lnTo>
                  <a:lnTo>
                    <a:pt x="1031" y="157"/>
                  </a:lnTo>
                  <a:lnTo>
                    <a:pt x="1028" y="151"/>
                  </a:lnTo>
                  <a:lnTo>
                    <a:pt x="1024" y="141"/>
                  </a:lnTo>
                  <a:lnTo>
                    <a:pt x="1024" y="141"/>
                  </a:lnTo>
                  <a:lnTo>
                    <a:pt x="1021" y="137"/>
                  </a:lnTo>
                  <a:lnTo>
                    <a:pt x="1017" y="133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998" y="121"/>
                  </a:lnTo>
                  <a:lnTo>
                    <a:pt x="998" y="121"/>
                  </a:lnTo>
                  <a:lnTo>
                    <a:pt x="995" y="110"/>
                  </a:lnTo>
                  <a:lnTo>
                    <a:pt x="991" y="100"/>
                  </a:lnTo>
                  <a:lnTo>
                    <a:pt x="985" y="90"/>
                  </a:lnTo>
                  <a:lnTo>
                    <a:pt x="978" y="80"/>
                  </a:lnTo>
                  <a:lnTo>
                    <a:pt x="970" y="73"/>
                  </a:lnTo>
                  <a:lnTo>
                    <a:pt x="960" y="66"/>
                  </a:lnTo>
                  <a:lnTo>
                    <a:pt x="948" y="58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925" y="40"/>
                  </a:lnTo>
                  <a:lnTo>
                    <a:pt x="914" y="28"/>
                  </a:lnTo>
                  <a:lnTo>
                    <a:pt x="898" y="18"/>
                  </a:lnTo>
                  <a:lnTo>
                    <a:pt x="880" y="10"/>
                  </a:lnTo>
                  <a:lnTo>
                    <a:pt x="880" y="10"/>
                  </a:lnTo>
                  <a:lnTo>
                    <a:pt x="865" y="6"/>
                  </a:lnTo>
                  <a:lnTo>
                    <a:pt x="850" y="3"/>
                  </a:lnTo>
                  <a:lnTo>
                    <a:pt x="835" y="1"/>
                  </a:lnTo>
                  <a:lnTo>
                    <a:pt x="820" y="0"/>
                  </a:lnTo>
                  <a:lnTo>
                    <a:pt x="804" y="0"/>
                  </a:lnTo>
                  <a:lnTo>
                    <a:pt x="788" y="3"/>
                  </a:lnTo>
                  <a:lnTo>
                    <a:pt x="773" y="4"/>
                  </a:lnTo>
                  <a:lnTo>
                    <a:pt x="758" y="8"/>
                  </a:lnTo>
                  <a:lnTo>
                    <a:pt x="743" y="13"/>
                  </a:lnTo>
                  <a:lnTo>
                    <a:pt x="728" y="20"/>
                  </a:lnTo>
                  <a:lnTo>
                    <a:pt x="714" y="26"/>
                  </a:lnTo>
                  <a:lnTo>
                    <a:pt x="701" y="34"/>
                  </a:lnTo>
                  <a:lnTo>
                    <a:pt x="688" y="43"/>
                  </a:lnTo>
                  <a:lnTo>
                    <a:pt x="677" y="53"/>
                  </a:lnTo>
                  <a:lnTo>
                    <a:pt x="667" y="63"/>
                  </a:lnTo>
                  <a:lnTo>
                    <a:pt x="657" y="74"/>
                  </a:lnTo>
                  <a:lnTo>
                    <a:pt x="657" y="74"/>
                  </a:lnTo>
                  <a:lnTo>
                    <a:pt x="650" y="86"/>
                  </a:lnTo>
                  <a:lnTo>
                    <a:pt x="643" y="97"/>
                  </a:lnTo>
                  <a:lnTo>
                    <a:pt x="643" y="97"/>
                  </a:lnTo>
                  <a:lnTo>
                    <a:pt x="637" y="113"/>
                  </a:lnTo>
                  <a:lnTo>
                    <a:pt x="634" y="117"/>
                  </a:lnTo>
                  <a:lnTo>
                    <a:pt x="633" y="121"/>
                  </a:lnTo>
                  <a:lnTo>
                    <a:pt x="630" y="123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21" y="118"/>
                  </a:lnTo>
                  <a:lnTo>
                    <a:pt x="617" y="117"/>
                  </a:lnTo>
                  <a:lnTo>
                    <a:pt x="607" y="116"/>
                  </a:lnTo>
                  <a:lnTo>
                    <a:pt x="597" y="117"/>
                  </a:lnTo>
                  <a:lnTo>
                    <a:pt x="587" y="121"/>
                  </a:lnTo>
                  <a:lnTo>
                    <a:pt x="577" y="126"/>
                  </a:lnTo>
                  <a:lnTo>
                    <a:pt x="568" y="133"/>
                  </a:lnTo>
                  <a:lnTo>
                    <a:pt x="561" y="140"/>
                  </a:lnTo>
                  <a:lnTo>
                    <a:pt x="555" y="148"/>
                  </a:lnTo>
                  <a:lnTo>
                    <a:pt x="555" y="148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37" y="133"/>
                  </a:lnTo>
                  <a:lnTo>
                    <a:pt x="531" y="126"/>
                  </a:lnTo>
                  <a:lnTo>
                    <a:pt x="531" y="126"/>
                  </a:lnTo>
                  <a:lnTo>
                    <a:pt x="524" y="120"/>
                  </a:lnTo>
                  <a:lnTo>
                    <a:pt x="517" y="114"/>
                  </a:lnTo>
                  <a:lnTo>
                    <a:pt x="501" y="106"/>
                  </a:lnTo>
                  <a:lnTo>
                    <a:pt x="501" y="106"/>
                  </a:lnTo>
                  <a:lnTo>
                    <a:pt x="491" y="101"/>
                  </a:lnTo>
                  <a:lnTo>
                    <a:pt x="483" y="100"/>
                  </a:lnTo>
                  <a:lnTo>
                    <a:pt x="473" y="97"/>
                  </a:lnTo>
                  <a:lnTo>
                    <a:pt x="464" y="97"/>
                  </a:lnTo>
                  <a:lnTo>
                    <a:pt x="444" y="97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07" y="104"/>
                  </a:lnTo>
                  <a:lnTo>
                    <a:pt x="390" y="111"/>
                  </a:lnTo>
                  <a:lnTo>
                    <a:pt x="371" y="118"/>
                  </a:lnTo>
                  <a:lnTo>
                    <a:pt x="354" y="127"/>
                  </a:lnTo>
                  <a:lnTo>
                    <a:pt x="338" y="138"/>
                  </a:lnTo>
                  <a:lnTo>
                    <a:pt x="323" y="150"/>
                  </a:lnTo>
                  <a:lnTo>
                    <a:pt x="308" y="161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78" y="194"/>
                  </a:lnTo>
                  <a:lnTo>
                    <a:pt x="268" y="204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61" y="208"/>
                  </a:lnTo>
                  <a:lnTo>
                    <a:pt x="250" y="203"/>
                  </a:lnTo>
                  <a:lnTo>
                    <a:pt x="236" y="198"/>
                  </a:lnTo>
                  <a:lnTo>
                    <a:pt x="221" y="196"/>
                  </a:lnTo>
                  <a:lnTo>
                    <a:pt x="207" y="196"/>
                  </a:lnTo>
                  <a:lnTo>
                    <a:pt x="207" y="196"/>
                  </a:lnTo>
                  <a:lnTo>
                    <a:pt x="197" y="196"/>
                  </a:lnTo>
                  <a:lnTo>
                    <a:pt x="187" y="197"/>
                  </a:lnTo>
                  <a:lnTo>
                    <a:pt x="177" y="200"/>
                  </a:lnTo>
                  <a:lnTo>
                    <a:pt x="168" y="203"/>
                  </a:lnTo>
                  <a:lnTo>
                    <a:pt x="160" y="207"/>
                  </a:lnTo>
                  <a:lnTo>
                    <a:pt x="151" y="211"/>
                  </a:lnTo>
                  <a:lnTo>
                    <a:pt x="137" y="223"/>
                  </a:lnTo>
                  <a:lnTo>
                    <a:pt x="124" y="237"/>
                  </a:lnTo>
                  <a:lnTo>
                    <a:pt x="113" y="251"/>
                  </a:lnTo>
                  <a:lnTo>
                    <a:pt x="103" y="268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78" y="286"/>
                  </a:lnTo>
                  <a:lnTo>
                    <a:pt x="64" y="291"/>
                  </a:lnTo>
                  <a:lnTo>
                    <a:pt x="51" y="298"/>
                  </a:lnTo>
                  <a:lnTo>
                    <a:pt x="41" y="306"/>
                  </a:lnTo>
                  <a:lnTo>
                    <a:pt x="31" y="316"/>
                  </a:lnTo>
                  <a:lnTo>
                    <a:pt x="24" y="326"/>
                  </a:lnTo>
                  <a:lnTo>
                    <a:pt x="17" y="337"/>
                  </a:lnTo>
                  <a:lnTo>
                    <a:pt x="11" y="350"/>
                  </a:lnTo>
                  <a:lnTo>
                    <a:pt x="7" y="363"/>
                  </a:lnTo>
                  <a:lnTo>
                    <a:pt x="4" y="376"/>
                  </a:lnTo>
                  <a:lnTo>
                    <a:pt x="1" y="390"/>
                  </a:lnTo>
                  <a:lnTo>
                    <a:pt x="0" y="404"/>
                  </a:lnTo>
                  <a:lnTo>
                    <a:pt x="0" y="433"/>
                  </a:lnTo>
                  <a:lnTo>
                    <a:pt x="3" y="461"/>
                  </a:lnTo>
                  <a:lnTo>
                    <a:pt x="3" y="461"/>
                  </a:lnTo>
                  <a:lnTo>
                    <a:pt x="6" y="475"/>
                  </a:lnTo>
                  <a:lnTo>
                    <a:pt x="8" y="488"/>
                  </a:lnTo>
                  <a:lnTo>
                    <a:pt x="13" y="501"/>
                  </a:lnTo>
                  <a:lnTo>
                    <a:pt x="18" y="514"/>
                  </a:lnTo>
                  <a:lnTo>
                    <a:pt x="24" y="525"/>
                  </a:lnTo>
                  <a:lnTo>
                    <a:pt x="31" y="537"/>
                  </a:lnTo>
                  <a:lnTo>
                    <a:pt x="38" y="548"/>
                  </a:lnTo>
                  <a:lnTo>
                    <a:pt x="47" y="558"/>
                  </a:lnTo>
                  <a:lnTo>
                    <a:pt x="56" y="567"/>
                  </a:lnTo>
                  <a:lnTo>
                    <a:pt x="66" y="575"/>
                  </a:lnTo>
                  <a:lnTo>
                    <a:pt x="76" y="583"/>
                  </a:lnTo>
                  <a:lnTo>
                    <a:pt x="87" y="588"/>
                  </a:lnTo>
                  <a:lnTo>
                    <a:pt x="98" y="594"/>
                  </a:lnTo>
                  <a:lnTo>
                    <a:pt x="111" y="598"/>
                  </a:lnTo>
                  <a:lnTo>
                    <a:pt x="124" y="600"/>
                  </a:lnTo>
                  <a:lnTo>
                    <a:pt x="137" y="601"/>
                  </a:lnTo>
                  <a:lnTo>
                    <a:pt x="137" y="601"/>
                  </a:lnTo>
                  <a:lnTo>
                    <a:pt x="146" y="607"/>
                  </a:lnTo>
                  <a:lnTo>
                    <a:pt x="156" y="610"/>
                  </a:lnTo>
                  <a:lnTo>
                    <a:pt x="166" y="613"/>
                  </a:lnTo>
                  <a:lnTo>
                    <a:pt x="177" y="614"/>
                  </a:lnTo>
                  <a:lnTo>
                    <a:pt x="177" y="614"/>
                  </a:lnTo>
                  <a:lnTo>
                    <a:pt x="181" y="637"/>
                  </a:lnTo>
                  <a:lnTo>
                    <a:pt x="188" y="658"/>
                  </a:lnTo>
                  <a:lnTo>
                    <a:pt x="198" y="678"/>
                  </a:lnTo>
                  <a:lnTo>
                    <a:pt x="207" y="695"/>
                  </a:lnTo>
                  <a:lnTo>
                    <a:pt x="207" y="695"/>
                  </a:lnTo>
                  <a:lnTo>
                    <a:pt x="221" y="715"/>
                  </a:lnTo>
                  <a:lnTo>
                    <a:pt x="236" y="731"/>
                  </a:lnTo>
                  <a:lnTo>
                    <a:pt x="251" y="747"/>
                  </a:lnTo>
                  <a:lnTo>
                    <a:pt x="270" y="758"/>
                  </a:lnTo>
                  <a:lnTo>
                    <a:pt x="288" y="770"/>
                  </a:lnTo>
                  <a:lnTo>
                    <a:pt x="308" y="777"/>
                  </a:lnTo>
                  <a:lnTo>
                    <a:pt x="330" y="784"/>
                  </a:lnTo>
                  <a:lnTo>
                    <a:pt x="351" y="788"/>
                  </a:lnTo>
                  <a:lnTo>
                    <a:pt x="351" y="788"/>
                  </a:lnTo>
                  <a:lnTo>
                    <a:pt x="367" y="794"/>
                  </a:lnTo>
                  <a:lnTo>
                    <a:pt x="384" y="798"/>
                  </a:lnTo>
                  <a:lnTo>
                    <a:pt x="403" y="801"/>
                  </a:lnTo>
                  <a:lnTo>
                    <a:pt x="423" y="803"/>
                  </a:lnTo>
                  <a:lnTo>
                    <a:pt x="423" y="803"/>
                  </a:lnTo>
                  <a:lnTo>
                    <a:pt x="428" y="815"/>
                  </a:lnTo>
                  <a:lnTo>
                    <a:pt x="434" y="825"/>
                  </a:lnTo>
                  <a:lnTo>
                    <a:pt x="443" y="834"/>
                  </a:lnTo>
                  <a:lnTo>
                    <a:pt x="451" y="841"/>
                  </a:lnTo>
                  <a:lnTo>
                    <a:pt x="463" y="847"/>
                  </a:lnTo>
                  <a:lnTo>
                    <a:pt x="474" y="850"/>
                  </a:lnTo>
                  <a:lnTo>
                    <a:pt x="487" y="853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8" y="857"/>
                  </a:lnTo>
                  <a:lnTo>
                    <a:pt x="515" y="861"/>
                  </a:lnTo>
                  <a:lnTo>
                    <a:pt x="533" y="865"/>
                  </a:lnTo>
                  <a:lnTo>
                    <a:pt x="551" y="867"/>
                  </a:lnTo>
                  <a:lnTo>
                    <a:pt x="570" y="865"/>
                  </a:lnTo>
                  <a:lnTo>
                    <a:pt x="588" y="863"/>
                  </a:lnTo>
                  <a:lnTo>
                    <a:pt x="607" y="857"/>
                  </a:lnTo>
                  <a:lnTo>
                    <a:pt x="624" y="851"/>
                  </a:lnTo>
                  <a:lnTo>
                    <a:pt x="640" y="843"/>
                  </a:lnTo>
                  <a:lnTo>
                    <a:pt x="640" y="843"/>
                  </a:lnTo>
                  <a:lnTo>
                    <a:pt x="655" y="855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88" y="875"/>
                  </a:lnTo>
                  <a:lnTo>
                    <a:pt x="705" y="883"/>
                  </a:lnTo>
                  <a:lnTo>
                    <a:pt x="724" y="887"/>
                  </a:lnTo>
                  <a:lnTo>
                    <a:pt x="743" y="888"/>
                  </a:lnTo>
                  <a:lnTo>
                    <a:pt x="743" y="888"/>
                  </a:lnTo>
                  <a:lnTo>
                    <a:pt x="755" y="894"/>
                  </a:lnTo>
                  <a:lnTo>
                    <a:pt x="768" y="897"/>
                  </a:lnTo>
                  <a:lnTo>
                    <a:pt x="781" y="900"/>
                  </a:lnTo>
                  <a:lnTo>
                    <a:pt x="795" y="901"/>
                  </a:lnTo>
                  <a:lnTo>
                    <a:pt x="808" y="901"/>
                  </a:lnTo>
                  <a:lnTo>
                    <a:pt x="823" y="901"/>
                  </a:lnTo>
                  <a:lnTo>
                    <a:pt x="851" y="897"/>
                  </a:lnTo>
                  <a:lnTo>
                    <a:pt x="880" y="891"/>
                  </a:lnTo>
                  <a:lnTo>
                    <a:pt x="907" y="884"/>
                  </a:lnTo>
                  <a:lnTo>
                    <a:pt x="933" y="873"/>
                  </a:lnTo>
                  <a:lnTo>
                    <a:pt x="958" y="861"/>
                  </a:lnTo>
                  <a:lnTo>
                    <a:pt x="958" y="861"/>
                  </a:lnTo>
                  <a:lnTo>
                    <a:pt x="971" y="853"/>
                  </a:lnTo>
                  <a:lnTo>
                    <a:pt x="988" y="840"/>
                  </a:lnTo>
                  <a:lnTo>
                    <a:pt x="1007" y="824"/>
                  </a:lnTo>
                  <a:lnTo>
                    <a:pt x="1024" y="805"/>
                  </a:lnTo>
                  <a:lnTo>
                    <a:pt x="1041" y="785"/>
                  </a:lnTo>
                  <a:lnTo>
                    <a:pt x="1055" y="765"/>
                  </a:lnTo>
                  <a:lnTo>
                    <a:pt x="1061" y="755"/>
                  </a:lnTo>
                  <a:lnTo>
                    <a:pt x="1065" y="747"/>
                  </a:lnTo>
                  <a:lnTo>
                    <a:pt x="1067" y="737"/>
                  </a:lnTo>
                  <a:lnTo>
                    <a:pt x="1068" y="728"/>
                  </a:lnTo>
                  <a:lnTo>
                    <a:pt x="1068" y="728"/>
                  </a:lnTo>
                  <a:lnTo>
                    <a:pt x="1078" y="733"/>
                  </a:lnTo>
                  <a:lnTo>
                    <a:pt x="1091" y="735"/>
                  </a:lnTo>
                  <a:lnTo>
                    <a:pt x="1105" y="737"/>
                  </a:lnTo>
                  <a:lnTo>
                    <a:pt x="1122" y="737"/>
                  </a:lnTo>
                  <a:lnTo>
                    <a:pt x="1141" y="735"/>
                  </a:lnTo>
                  <a:lnTo>
                    <a:pt x="1161" y="733"/>
                  </a:lnTo>
                  <a:lnTo>
                    <a:pt x="1181" y="727"/>
                  </a:lnTo>
                  <a:lnTo>
                    <a:pt x="1201" y="720"/>
                  </a:lnTo>
                  <a:lnTo>
                    <a:pt x="1222" y="710"/>
                  </a:lnTo>
                  <a:lnTo>
                    <a:pt x="1242" y="697"/>
                  </a:lnTo>
                  <a:lnTo>
                    <a:pt x="1262" y="681"/>
                  </a:lnTo>
                  <a:lnTo>
                    <a:pt x="1281" y="663"/>
                  </a:lnTo>
                  <a:lnTo>
                    <a:pt x="1290" y="653"/>
                  </a:lnTo>
                  <a:lnTo>
                    <a:pt x="1298" y="641"/>
                  </a:lnTo>
                  <a:lnTo>
                    <a:pt x="1305" y="628"/>
                  </a:lnTo>
                  <a:lnTo>
                    <a:pt x="1312" y="615"/>
                  </a:lnTo>
                  <a:lnTo>
                    <a:pt x="1320" y="601"/>
                  </a:lnTo>
                  <a:lnTo>
                    <a:pt x="1325" y="585"/>
                  </a:lnTo>
                  <a:lnTo>
                    <a:pt x="1331" y="570"/>
                  </a:lnTo>
                  <a:lnTo>
                    <a:pt x="1335" y="553"/>
                  </a:lnTo>
                  <a:lnTo>
                    <a:pt x="1335" y="553"/>
                  </a:lnTo>
                  <a:lnTo>
                    <a:pt x="1337" y="543"/>
                  </a:lnTo>
                  <a:lnTo>
                    <a:pt x="1338" y="533"/>
                  </a:lnTo>
                  <a:lnTo>
                    <a:pt x="1338" y="523"/>
                  </a:lnTo>
                  <a:lnTo>
                    <a:pt x="1337" y="511"/>
                  </a:lnTo>
                  <a:lnTo>
                    <a:pt x="1332" y="491"/>
                  </a:lnTo>
                  <a:lnTo>
                    <a:pt x="1324" y="471"/>
                  </a:lnTo>
                  <a:lnTo>
                    <a:pt x="1318" y="461"/>
                  </a:lnTo>
                  <a:lnTo>
                    <a:pt x="1312" y="453"/>
                  </a:lnTo>
                  <a:lnTo>
                    <a:pt x="1307" y="444"/>
                  </a:lnTo>
                  <a:lnTo>
                    <a:pt x="1300" y="437"/>
                  </a:lnTo>
                  <a:lnTo>
                    <a:pt x="1292" y="431"/>
                  </a:lnTo>
                  <a:lnTo>
                    <a:pt x="1284" y="426"/>
                  </a:lnTo>
                  <a:lnTo>
                    <a:pt x="1275" y="421"/>
                  </a:lnTo>
                  <a:lnTo>
                    <a:pt x="1267" y="418"/>
                  </a:lnTo>
                  <a:lnTo>
                    <a:pt x="1267" y="418"/>
                  </a:lnTo>
                  <a:lnTo>
                    <a:pt x="1267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28" name="Freeform 4"/>
            <p:cNvSpPr>
              <a:spLocks/>
            </p:cNvSpPr>
            <p:nvPr/>
          </p:nvSpPr>
          <p:spPr bwMode="auto">
            <a:xfrm>
              <a:off x="2216" y="2542"/>
              <a:ext cx="1285" cy="858"/>
            </a:xfrm>
            <a:custGeom>
              <a:avLst/>
              <a:gdLst/>
              <a:ahLst/>
              <a:cxnLst>
                <a:cxn ang="0">
                  <a:pos x="98" y="267"/>
                </a:cxn>
                <a:cxn ang="0">
                  <a:pos x="160" y="204"/>
                </a:cxn>
                <a:cxn ang="0">
                  <a:pos x="228" y="194"/>
                </a:cxn>
                <a:cxn ang="0">
                  <a:pos x="271" y="197"/>
                </a:cxn>
                <a:cxn ang="0">
                  <a:pos x="345" y="130"/>
                </a:cxn>
                <a:cxn ang="0">
                  <a:pos x="444" y="95"/>
                </a:cxn>
                <a:cxn ang="0">
                  <a:pos x="498" y="103"/>
                </a:cxn>
                <a:cxn ang="0">
                  <a:pos x="542" y="140"/>
                </a:cxn>
                <a:cxn ang="0">
                  <a:pos x="572" y="125"/>
                </a:cxn>
                <a:cxn ang="0">
                  <a:pos x="620" y="118"/>
                </a:cxn>
                <a:cxn ang="0">
                  <a:pos x="642" y="94"/>
                </a:cxn>
                <a:cxn ang="0">
                  <a:pos x="694" y="35"/>
                </a:cxn>
                <a:cxn ang="0">
                  <a:pos x="767" y="5"/>
                </a:cxn>
                <a:cxn ang="0">
                  <a:pos x="842" y="1"/>
                </a:cxn>
                <a:cxn ang="0">
                  <a:pos x="907" y="23"/>
                </a:cxn>
                <a:cxn ang="0">
                  <a:pos x="944" y="68"/>
                </a:cxn>
                <a:cxn ang="0">
                  <a:pos x="935" y="138"/>
                </a:cxn>
                <a:cxn ang="0">
                  <a:pos x="967" y="123"/>
                </a:cxn>
                <a:cxn ang="0">
                  <a:pos x="1002" y="124"/>
                </a:cxn>
                <a:cxn ang="0">
                  <a:pos x="1028" y="151"/>
                </a:cxn>
                <a:cxn ang="0">
                  <a:pos x="1054" y="165"/>
                </a:cxn>
                <a:cxn ang="0">
                  <a:pos x="1107" y="177"/>
                </a:cxn>
                <a:cxn ang="0">
                  <a:pos x="1168" y="248"/>
                </a:cxn>
                <a:cxn ang="0">
                  <a:pos x="1181" y="345"/>
                </a:cxn>
                <a:cxn ang="0">
                  <a:pos x="1195" y="374"/>
                </a:cxn>
                <a:cxn ang="0">
                  <a:pos x="1249" y="398"/>
                </a:cxn>
                <a:cxn ang="0">
                  <a:pos x="1281" y="457"/>
                </a:cxn>
                <a:cxn ang="0">
                  <a:pos x="1282" y="510"/>
                </a:cxn>
                <a:cxn ang="0">
                  <a:pos x="1252" y="585"/>
                </a:cxn>
                <a:cxn ang="0">
                  <a:pos x="1189" y="654"/>
                </a:cxn>
                <a:cxn ang="0">
                  <a:pos x="1088" y="692"/>
                </a:cxn>
                <a:cxn ang="0">
                  <a:pos x="1015" y="685"/>
                </a:cxn>
                <a:cxn ang="0">
                  <a:pos x="1002" y="722"/>
                </a:cxn>
                <a:cxn ang="0">
                  <a:pos x="918" y="810"/>
                </a:cxn>
                <a:cxn ang="0">
                  <a:pos x="848" y="842"/>
                </a:cxn>
                <a:cxn ang="0">
                  <a:pos x="745" y="858"/>
                </a:cxn>
                <a:cxn ang="0">
                  <a:pos x="654" y="825"/>
                </a:cxn>
                <a:cxn ang="0">
                  <a:pos x="605" y="785"/>
                </a:cxn>
                <a:cxn ang="0">
                  <a:pos x="535" y="820"/>
                </a:cxn>
                <a:cxn ang="0">
                  <a:pos x="457" y="815"/>
                </a:cxn>
                <a:cxn ang="0">
                  <a:pos x="422" y="781"/>
                </a:cxn>
                <a:cxn ang="0">
                  <a:pos x="401" y="758"/>
                </a:cxn>
                <a:cxn ang="0">
                  <a:pos x="324" y="754"/>
                </a:cxn>
                <a:cxn ang="0">
                  <a:pos x="254" y="720"/>
                </a:cxn>
                <a:cxn ang="0">
                  <a:pos x="188" y="632"/>
                </a:cxn>
                <a:cxn ang="0">
                  <a:pos x="180" y="567"/>
                </a:cxn>
                <a:cxn ang="0">
                  <a:pos x="117" y="571"/>
                </a:cxn>
                <a:cxn ang="0">
                  <a:pos x="55" y="540"/>
                </a:cxn>
                <a:cxn ang="0">
                  <a:pos x="15" y="481"/>
                </a:cxn>
                <a:cxn ang="0">
                  <a:pos x="0" y="412"/>
                </a:cxn>
                <a:cxn ang="0">
                  <a:pos x="11" y="345"/>
                </a:cxn>
                <a:cxn ang="0">
                  <a:pos x="51" y="297"/>
                </a:cxn>
              </a:cxnLst>
              <a:rect l="0" t="0" r="r" b="b"/>
              <a:pathLst>
                <a:path w="1285" h="858">
                  <a:moveTo>
                    <a:pt x="75" y="335"/>
                  </a:moveTo>
                  <a:lnTo>
                    <a:pt x="75" y="335"/>
                  </a:lnTo>
                  <a:lnTo>
                    <a:pt x="83" y="310"/>
                  </a:lnTo>
                  <a:lnTo>
                    <a:pt x="90" y="287"/>
                  </a:lnTo>
                  <a:lnTo>
                    <a:pt x="98" y="267"/>
                  </a:lnTo>
                  <a:lnTo>
                    <a:pt x="110" y="248"/>
                  </a:lnTo>
                  <a:lnTo>
                    <a:pt x="121" y="234"/>
                  </a:lnTo>
                  <a:lnTo>
                    <a:pt x="133" y="221"/>
                  </a:lnTo>
                  <a:lnTo>
                    <a:pt x="145" y="211"/>
                  </a:lnTo>
                  <a:lnTo>
                    <a:pt x="160" y="204"/>
                  </a:lnTo>
                  <a:lnTo>
                    <a:pt x="174" y="198"/>
                  </a:lnTo>
                  <a:lnTo>
                    <a:pt x="187" y="194"/>
                  </a:lnTo>
                  <a:lnTo>
                    <a:pt x="201" y="193"/>
                  </a:lnTo>
                  <a:lnTo>
                    <a:pt x="215" y="193"/>
                  </a:lnTo>
                  <a:lnTo>
                    <a:pt x="228" y="194"/>
                  </a:lnTo>
                  <a:lnTo>
                    <a:pt x="241" y="198"/>
                  </a:lnTo>
                  <a:lnTo>
                    <a:pt x="253" y="203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71" y="197"/>
                  </a:lnTo>
                  <a:lnTo>
                    <a:pt x="281" y="184"/>
                  </a:lnTo>
                  <a:lnTo>
                    <a:pt x="294" y="171"/>
                  </a:lnTo>
                  <a:lnTo>
                    <a:pt x="308" y="157"/>
                  </a:lnTo>
                  <a:lnTo>
                    <a:pt x="327" y="143"/>
                  </a:lnTo>
                  <a:lnTo>
                    <a:pt x="345" y="130"/>
                  </a:lnTo>
                  <a:lnTo>
                    <a:pt x="367" y="118"/>
                  </a:lnTo>
                  <a:lnTo>
                    <a:pt x="388" y="108"/>
                  </a:lnTo>
                  <a:lnTo>
                    <a:pt x="410" y="101"/>
                  </a:lnTo>
                  <a:lnTo>
                    <a:pt x="432" y="97"/>
                  </a:lnTo>
                  <a:lnTo>
                    <a:pt x="444" y="95"/>
                  </a:lnTo>
                  <a:lnTo>
                    <a:pt x="455" y="94"/>
                  </a:lnTo>
                  <a:lnTo>
                    <a:pt x="465" y="95"/>
                  </a:lnTo>
                  <a:lnTo>
                    <a:pt x="477" y="97"/>
                  </a:lnTo>
                  <a:lnTo>
                    <a:pt x="487" y="100"/>
                  </a:lnTo>
                  <a:lnTo>
                    <a:pt x="498" y="103"/>
                  </a:lnTo>
                  <a:lnTo>
                    <a:pt x="508" y="108"/>
                  </a:lnTo>
                  <a:lnTo>
                    <a:pt x="517" y="114"/>
                  </a:lnTo>
                  <a:lnTo>
                    <a:pt x="527" y="121"/>
                  </a:lnTo>
                  <a:lnTo>
                    <a:pt x="535" y="130"/>
                  </a:lnTo>
                  <a:lnTo>
                    <a:pt x="542" y="140"/>
                  </a:lnTo>
                  <a:lnTo>
                    <a:pt x="551" y="153"/>
                  </a:lnTo>
                  <a:lnTo>
                    <a:pt x="551" y="153"/>
                  </a:lnTo>
                  <a:lnTo>
                    <a:pt x="555" y="143"/>
                  </a:lnTo>
                  <a:lnTo>
                    <a:pt x="564" y="134"/>
                  </a:lnTo>
                  <a:lnTo>
                    <a:pt x="572" y="125"/>
                  </a:lnTo>
                  <a:lnTo>
                    <a:pt x="584" y="120"/>
                  </a:lnTo>
                  <a:lnTo>
                    <a:pt x="597" y="117"/>
                  </a:lnTo>
                  <a:lnTo>
                    <a:pt x="608" y="115"/>
                  </a:lnTo>
                  <a:lnTo>
                    <a:pt x="614" y="117"/>
                  </a:lnTo>
                  <a:lnTo>
                    <a:pt x="620" y="118"/>
                  </a:lnTo>
                  <a:lnTo>
                    <a:pt x="625" y="121"/>
                  </a:lnTo>
                  <a:lnTo>
                    <a:pt x="631" y="124"/>
                  </a:lnTo>
                  <a:lnTo>
                    <a:pt x="631" y="124"/>
                  </a:lnTo>
                  <a:lnTo>
                    <a:pt x="635" y="108"/>
                  </a:lnTo>
                  <a:lnTo>
                    <a:pt x="642" y="94"/>
                  </a:lnTo>
                  <a:lnTo>
                    <a:pt x="650" y="80"/>
                  </a:lnTo>
                  <a:lnTo>
                    <a:pt x="660" y="67"/>
                  </a:lnTo>
                  <a:lnTo>
                    <a:pt x="670" y="55"/>
                  </a:lnTo>
                  <a:lnTo>
                    <a:pt x="682" y="45"/>
                  </a:lnTo>
                  <a:lnTo>
                    <a:pt x="694" y="35"/>
                  </a:lnTo>
                  <a:lnTo>
                    <a:pt x="708" y="28"/>
                  </a:lnTo>
                  <a:lnTo>
                    <a:pt x="721" y="21"/>
                  </a:lnTo>
                  <a:lnTo>
                    <a:pt x="737" y="14"/>
                  </a:lnTo>
                  <a:lnTo>
                    <a:pt x="751" y="10"/>
                  </a:lnTo>
                  <a:lnTo>
                    <a:pt x="767" y="5"/>
                  </a:lnTo>
                  <a:lnTo>
                    <a:pt x="782" y="3"/>
                  </a:lnTo>
                  <a:lnTo>
                    <a:pt x="797" y="1"/>
                  </a:lnTo>
                  <a:lnTo>
                    <a:pt x="812" y="0"/>
                  </a:lnTo>
                  <a:lnTo>
                    <a:pt x="828" y="0"/>
                  </a:lnTo>
                  <a:lnTo>
                    <a:pt x="842" y="1"/>
                  </a:lnTo>
                  <a:lnTo>
                    <a:pt x="857" y="4"/>
                  </a:lnTo>
                  <a:lnTo>
                    <a:pt x="871" y="7"/>
                  </a:lnTo>
                  <a:lnTo>
                    <a:pt x="884" y="11"/>
                  </a:lnTo>
                  <a:lnTo>
                    <a:pt x="897" y="17"/>
                  </a:lnTo>
                  <a:lnTo>
                    <a:pt x="907" y="23"/>
                  </a:lnTo>
                  <a:lnTo>
                    <a:pt x="917" y="30"/>
                  </a:lnTo>
                  <a:lnTo>
                    <a:pt x="927" y="38"/>
                  </a:lnTo>
                  <a:lnTo>
                    <a:pt x="934" y="47"/>
                  </a:lnTo>
                  <a:lnTo>
                    <a:pt x="940" y="57"/>
                  </a:lnTo>
                  <a:lnTo>
                    <a:pt x="944" y="68"/>
                  </a:lnTo>
                  <a:lnTo>
                    <a:pt x="947" y="81"/>
                  </a:lnTo>
                  <a:lnTo>
                    <a:pt x="947" y="94"/>
                  </a:lnTo>
                  <a:lnTo>
                    <a:pt x="945" y="107"/>
                  </a:lnTo>
                  <a:lnTo>
                    <a:pt x="941" y="123"/>
                  </a:lnTo>
                  <a:lnTo>
                    <a:pt x="935" y="138"/>
                  </a:lnTo>
                  <a:lnTo>
                    <a:pt x="935" y="138"/>
                  </a:lnTo>
                  <a:lnTo>
                    <a:pt x="944" y="133"/>
                  </a:lnTo>
                  <a:lnTo>
                    <a:pt x="951" y="128"/>
                  </a:lnTo>
                  <a:lnTo>
                    <a:pt x="958" y="124"/>
                  </a:lnTo>
                  <a:lnTo>
                    <a:pt x="967" y="123"/>
                  </a:lnTo>
                  <a:lnTo>
                    <a:pt x="974" y="121"/>
                  </a:lnTo>
                  <a:lnTo>
                    <a:pt x="981" y="120"/>
                  </a:lnTo>
                  <a:lnTo>
                    <a:pt x="989" y="121"/>
                  </a:lnTo>
                  <a:lnTo>
                    <a:pt x="995" y="121"/>
                  </a:lnTo>
                  <a:lnTo>
                    <a:pt x="1002" y="124"/>
                  </a:lnTo>
                  <a:lnTo>
                    <a:pt x="1008" y="127"/>
                  </a:lnTo>
                  <a:lnTo>
                    <a:pt x="1014" y="133"/>
                  </a:lnTo>
                  <a:lnTo>
                    <a:pt x="1019" y="137"/>
                  </a:lnTo>
                  <a:lnTo>
                    <a:pt x="1024" y="144"/>
                  </a:lnTo>
                  <a:lnTo>
                    <a:pt x="1028" y="151"/>
                  </a:lnTo>
                  <a:lnTo>
                    <a:pt x="1031" y="160"/>
                  </a:lnTo>
                  <a:lnTo>
                    <a:pt x="1032" y="168"/>
                  </a:lnTo>
                  <a:lnTo>
                    <a:pt x="1032" y="168"/>
                  </a:lnTo>
                  <a:lnTo>
                    <a:pt x="1044" y="167"/>
                  </a:lnTo>
                  <a:lnTo>
                    <a:pt x="1054" y="165"/>
                  </a:lnTo>
                  <a:lnTo>
                    <a:pt x="1062" y="165"/>
                  </a:lnTo>
                  <a:lnTo>
                    <a:pt x="1072" y="165"/>
                  </a:lnTo>
                  <a:lnTo>
                    <a:pt x="1081" y="167"/>
                  </a:lnTo>
                  <a:lnTo>
                    <a:pt x="1091" y="170"/>
                  </a:lnTo>
                  <a:lnTo>
                    <a:pt x="1107" y="177"/>
                  </a:lnTo>
                  <a:lnTo>
                    <a:pt x="1122" y="187"/>
                  </a:lnTo>
                  <a:lnTo>
                    <a:pt x="1137" y="200"/>
                  </a:lnTo>
                  <a:lnTo>
                    <a:pt x="1149" y="214"/>
                  </a:lnTo>
                  <a:lnTo>
                    <a:pt x="1159" y="230"/>
                  </a:lnTo>
                  <a:lnTo>
                    <a:pt x="1168" y="248"/>
                  </a:lnTo>
                  <a:lnTo>
                    <a:pt x="1175" y="267"/>
                  </a:lnTo>
                  <a:lnTo>
                    <a:pt x="1179" y="287"/>
                  </a:lnTo>
                  <a:lnTo>
                    <a:pt x="1182" y="307"/>
                  </a:lnTo>
                  <a:lnTo>
                    <a:pt x="1184" y="325"/>
                  </a:lnTo>
                  <a:lnTo>
                    <a:pt x="1181" y="345"/>
                  </a:lnTo>
                  <a:lnTo>
                    <a:pt x="1177" y="364"/>
                  </a:lnTo>
                  <a:lnTo>
                    <a:pt x="1169" y="381"/>
                  </a:lnTo>
                  <a:lnTo>
                    <a:pt x="1169" y="381"/>
                  </a:lnTo>
                  <a:lnTo>
                    <a:pt x="1182" y="375"/>
                  </a:lnTo>
                  <a:lnTo>
                    <a:pt x="1195" y="374"/>
                  </a:lnTo>
                  <a:lnTo>
                    <a:pt x="1208" y="374"/>
                  </a:lnTo>
                  <a:lnTo>
                    <a:pt x="1219" y="377"/>
                  </a:lnTo>
                  <a:lnTo>
                    <a:pt x="1231" y="383"/>
                  </a:lnTo>
                  <a:lnTo>
                    <a:pt x="1241" y="390"/>
                  </a:lnTo>
                  <a:lnTo>
                    <a:pt x="1249" y="398"/>
                  </a:lnTo>
                  <a:lnTo>
                    <a:pt x="1258" y="408"/>
                  </a:lnTo>
                  <a:lnTo>
                    <a:pt x="1267" y="420"/>
                  </a:lnTo>
                  <a:lnTo>
                    <a:pt x="1272" y="431"/>
                  </a:lnTo>
                  <a:lnTo>
                    <a:pt x="1278" y="444"/>
                  </a:lnTo>
                  <a:lnTo>
                    <a:pt x="1281" y="457"/>
                  </a:lnTo>
                  <a:lnTo>
                    <a:pt x="1284" y="471"/>
                  </a:lnTo>
                  <a:lnTo>
                    <a:pt x="1285" y="484"/>
                  </a:lnTo>
                  <a:lnTo>
                    <a:pt x="1285" y="497"/>
                  </a:lnTo>
                  <a:lnTo>
                    <a:pt x="1282" y="510"/>
                  </a:lnTo>
                  <a:lnTo>
                    <a:pt x="1282" y="510"/>
                  </a:lnTo>
                  <a:lnTo>
                    <a:pt x="1278" y="527"/>
                  </a:lnTo>
                  <a:lnTo>
                    <a:pt x="1272" y="542"/>
                  </a:lnTo>
                  <a:lnTo>
                    <a:pt x="1267" y="558"/>
                  </a:lnTo>
                  <a:lnTo>
                    <a:pt x="1259" y="572"/>
                  </a:lnTo>
                  <a:lnTo>
                    <a:pt x="1252" y="585"/>
                  </a:lnTo>
                  <a:lnTo>
                    <a:pt x="1245" y="598"/>
                  </a:lnTo>
                  <a:lnTo>
                    <a:pt x="1237" y="610"/>
                  </a:lnTo>
                  <a:lnTo>
                    <a:pt x="1228" y="620"/>
                  </a:lnTo>
                  <a:lnTo>
                    <a:pt x="1209" y="638"/>
                  </a:lnTo>
                  <a:lnTo>
                    <a:pt x="1189" y="654"/>
                  </a:lnTo>
                  <a:lnTo>
                    <a:pt x="1169" y="667"/>
                  </a:lnTo>
                  <a:lnTo>
                    <a:pt x="1148" y="677"/>
                  </a:lnTo>
                  <a:lnTo>
                    <a:pt x="1128" y="684"/>
                  </a:lnTo>
                  <a:lnTo>
                    <a:pt x="1108" y="690"/>
                  </a:lnTo>
                  <a:lnTo>
                    <a:pt x="1088" y="692"/>
                  </a:lnTo>
                  <a:lnTo>
                    <a:pt x="1069" y="694"/>
                  </a:lnTo>
                  <a:lnTo>
                    <a:pt x="1052" y="694"/>
                  </a:lnTo>
                  <a:lnTo>
                    <a:pt x="1038" y="692"/>
                  </a:lnTo>
                  <a:lnTo>
                    <a:pt x="1025" y="690"/>
                  </a:lnTo>
                  <a:lnTo>
                    <a:pt x="1015" y="685"/>
                  </a:lnTo>
                  <a:lnTo>
                    <a:pt x="1015" y="685"/>
                  </a:lnTo>
                  <a:lnTo>
                    <a:pt x="1014" y="694"/>
                  </a:lnTo>
                  <a:lnTo>
                    <a:pt x="1012" y="704"/>
                  </a:lnTo>
                  <a:lnTo>
                    <a:pt x="1008" y="712"/>
                  </a:lnTo>
                  <a:lnTo>
                    <a:pt x="1002" y="722"/>
                  </a:lnTo>
                  <a:lnTo>
                    <a:pt x="988" y="742"/>
                  </a:lnTo>
                  <a:lnTo>
                    <a:pt x="971" y="762"/>
                  </a:lnTo>
                  <a:lnTo>
                    <a:pt x="954" y="781"/>
                  </a:lnTo>
                  <a:lnTo>
                    <a:pt x="935" y="797"/>
                  </a:lnTo>
                  <a:lnTo>
                    <a:pt x="918" y="810"/>
                  </a:lnTo>
                  <a:lnTo>
                    <a:pt x="905" y="818"/>
                  </a:lnTo>
                  <a:lnTo>
                    <a:pt x="905" y="818"/>
                  </a:lnTo>
                  <a:lnTo>
                    <a:pt x="887" y="827"/>
                  </a:lnTo>
                  <a:lnTo>
                    <a:pt x="868" y="835"/>
                  </a:lnTo>
                  <a:lnTo>
                    <a:pt x="848" y="842"/>
                  </a:lnTo>
                  <a:lnTo>
                    <a:pt x="828" y="848"/>
                  </a:lnTo>
                  <a:lnTo>
                    <a:pt x="808" y="852"/>
                  </a:lnTo>
                  <a:lnTo>
                    <a:pt x="787" y="857"/>
                  </a:lnTo>
                  <a:lnTo>
                    <a:pt x="767" y="858"/>
                  </a:lnTo>
                  <a:lnTo>
                    <a:pt x="745" y="858"/>
                  </a:lnTo>
                  <a:lnTo>
                    <a:pt x="725" y="855"/>
                  </a:lnTo>
                  <a:lnTo>
                    <a:pt x="707" y="851"/>
                  </a:lnTo>
                  <a:lnTo>
                    <a:pt x="688" y="845"/>
                  </a:lnTo>
                  <a:lnTo>
                    <a:pt x="670" y="837"/>
                  </a:lnTo>
                  <a:lnTo>
                    <a:pt x="654" y="825"/>
                  </a:lnTo>
                  <a:lnTo>
                    <a:pt x="638" y="811"/>
                  </a:lnTo>
                  <a:lnTo>
                    <a:pt x="625" y="794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05" y="785"/>
                  </a:lnTo>
                  <a:lnTo>
                    <a:pt x="594" y="794"/>
                  </a:lnTo>
                  <a:lnTo>
                    <a:pt x="582" y="802"/>
                  </a:lnTo>
                  <a:lnTo>
                    <a:pt x="568" y="810"/>
                  </a:lnTo>
                  <a:lnTo>
                    <a:pt x="552" y="815"/>
                  </a:lnTo>
                  <a:lnTo>
                    <a:pt x="535" y="820"/>
                  </a:lnTo>
                  <a:lnTo>
                    <a:pt x="520" y="822"/>
                  </a:lnTo>
                  <a:lnTo>
                    <a:pt x="502" y="824"/>
                  </a:lnTo>
                  <a:lnTo>
                    <a:pt x="487" y="822"/>
                  </a:lnTo>
                  <a:lnTo>
                    <a:pt x="471" y="820"/>
                  </a:lnTo>
                  <a:lnTo>
                    <a:pt x="457" y="815"/>
                  </a:lnTo>
                  <a:lnTo>
                    <a:pt x="444" y="808"/>
                  </a:lnTo>
                  <a:lnTo>
                    <a:pt x="434" y="800"/>
                  </a:lnTo>
                  <a:lnTo>
                    <a:pt x="430" y="794"/>
                  </a:lnTo>
                  <a:lnTo>
                    <a:pt x="425" y="788"/>
                  </a:lnTo>
                  <a:lnTo>
                    <a:pt x="422" y="781"/>
                  </a:lnTo>
                  <a:lnTo>
                    <a:pt x="421" y="774"/>
                  </a:lnTo>
                  <a:lnTo>
                    <a:pt x="420" y="765"/>
                  </a:lnTo>
                  <a:lnTo>
                    <a:pt x="418" y="757"/>
                  </a:lnTo>
                  <a:lnTo>
                    <a:pt x="418" y="757"/>
                  </a:lnTo>
                  <a:lnTo>
                    <a:pt x="401" y="758"/>
                  </a:lnTo>
                  <a:lnTo>
                    <a:pt x="384" y="760"/>
                  </a:lnTo>
                  <a:lnTo>
                    <a:pt x="368" y="760"/>
                  </a:lnTo>
                  <a:lnTo>
                    <a:pt x="352" y="758"/>
                  </a:lnTo>
                  <a:lnTo>
                    <a:pt x="338" y="757"/>
                  </a:lnTo>
                  <a:lnTo>
                    <a:pt x="324" y="754"/>
                  </a:lnTo>
                  <a:lnTo>
                    <a:pt x="311" y="750"/>
                  </a:lnTo>
                  <a:lnTo>
                    <a:pt x="298" y="745"/>
                  </a:lnTo>
                  <a:lnTo>
                    <a:pt x="287" y="740"/>
                  </a:lnTo>
                  <a:lnTo>
                    <a:pt x="275" y="734"/>
                  </a:lnTo>
                  <a:lnTo>
                    <a:pt x="254" y="720"/>
                  </a:lnTo>
                  <a:lnTo>
                    <a:pt x="237" y="704"/>
                  </a:lnTo>
                  <a:lnTo>
                    <a:pt x="221" y="687"/>
                  </a:lnTo>
                  <a:lnTo>
                    <a:pt x="208" y="668"/>
                  </a:lnTo>
                  <a:lnTo>
                    <a:pt x="197" y="651"/>
                  </a:lnTo>
                  <a:lnTo>
                    <a:pt x="188" y="632"/>
                  </a:lnTo>
                  <a:lnTo>
                    <a:pt x="183" y="615"/>
                  </a:lnTo>
                  <a:lnTo>
                    <a:pt x="180" y="600"/>
                  </a:lnTo>
                  <a:lnTo>
                    <a:pt x="177" y="587"/>
                  </a:lnTo>
                  <a:lnTo>
                    <a:pt x="178" y="575"/>
                  </a:lnTo>
                  <a:lnTo>
                    <a:pt x="180" y="567"/>
                  </a:lnTo>
                  <a:lnTo>
                    <a:pt x="180" y="567"/>
                  </a:lnTo>
                  <a:lnTo>
                    <a:pt x="164" y="571"/>
                  </a:lnTo>
                  <a:lnTo>
                    <a:pt x="147" y="572"/>
                  </a:lnTo>
                  <a:lnTo>
                    <a:pt x="133" y="572"/>
                  </a:lnTo>
                  <a:lnTo>
                    <a:pt x="117" y="571"/>
                  </a:lnTo>
                  <a:lnTo>
                    <a:pt x="104" y="567"/>
                  </a:lnTo>
                  <a:lnTo>
                    <a:pt x="91" y="562"/>
                  </a:lnTo>
                  <a:lnTo>
                    <a:pt x="78" y="555"/>
                  </a:lnTo>
                  <a:lnTo>
                    <a:pt x="67" y="548"/>
                  </a:lnTo>
                  <a:lnTo>
                    <a:pt x="55" y="540"/>
                  </a:lnTo>
                  <a:lnTo>
                    <a:pt x="47" y="530"/>
                  </a:lnTo>
                  <a:lnTo>
                    <a:pt x="37" y="518"/>
                  </a:lnTo>
                  <a:lnTo>
                    <a:pt x="30" y="507"/>
                  </a:lnTo>
                  <a:lnTo>
                    <a:pt x="23" y="494"/>
                  </a:lnTo>
                  <a:lnTo>
                    <a:pt x="15" y="481"/>
                  </a:lnTo>
                  <a:lnTo>
                    <a:pt x="11" y="468"/>
                  </a:lnTo>
                  <a:lnTo>
                    <a:pt x="7" y="454"/>
                  </a:lnTo>
                  <a:lnTo>
                    <a:pt x="3" y="440"/>
                  </a:lnTo>
                  <a:lnTo>
                    <a:pt x="1" y="425"/>
                  </a:lnTo>
                  <a:lnTo>
                    <a:pt x="0" y="412"/>
                  </a:lnTo>
                  <a:lnTo>
                    <a:pt x="0" y="398"/>
                  </a:lnTo>
                  <a:lnTo>
                    <a:pt x="1" y="384"/>
                  </a:lnTo>
                  <a:lnTo>
                    <a:pt x="3" y="371"/>
                  </a:lnTo>
                  <a:lnTo>
                    <a:pt x="7" y="358"/>
                  </a:lnTo>
                  <a:lnTo>
                    <a:pt x="11" y="345"/>
                  </a:lnTo>
                  <a:lnTo>
                    <a:pt x="17" y="334"/>
                  </a:lnTo>
                  <a:lnTo>
                    <a:pt x="24" y="323"/>
                  </a:lnTo>
                  <a:lnTo>
                    <a:pt x="31" y="313"/>
                  </a:lnTo>
                  <a:lnTo>
                    <a:pt x="41" y="304"/>
                  </a:lnTo>
                  <a:lnTo>
                    <a:pt x="51" y="297"/>
                  </a:lnTo>
                  <a:lnTo>
                    <a:pt x="64" y="290"/>
                  </a:lnTo>
                  <a:lnTo>
                    <a:pt x="77" y="285"/>
                  </a:lnTo>
                  <a:lnTo>
                    <a:pt x="91" y="283"/>
                  </a:lnTo>
                  <a:lnTo>
                    <a:pt x="75" y="335"/>
                  </a:lnTo>
                  <a:close/>
                </a:path>
              </a:pathLst>
            </a:custGeom>
            <a:solidFill>
              <a:srgbClr val="CCDB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29" name="Freeform 5"/>
            <p:cNvSpPr>
              <a:spLocks/>
            </p:cNvSpPr>
            <p:nvPr/>
          </p:nvSpPr>
          <p:spPr bwMode="auto">
            <a:xfrm>
              <a:off x="2163" y="2499"/>
              <a:ext cx="1288" cy="890"/>
            </a:xfrm>
            <a:custGeom>
              <a:avLst/>
              <a:gdLst/>
              <a:ahLst/>
              <a:cxnLst>
                <a:cxn ang="0">
                  <a:pos x="156" y="233"/>
                </a:cxn>
                <a:cxn ang="0">
                  <a:pos x="266" y="236"/>
                </a:cxn>
                <a:cxn ang="0">
                  <a:pos x="373" y="144"/>
                </a:cxn>
                <a:cxn ang="0">
                  <a:pos x="501" y="133"/>
                </a:cxn>
                <a:cxn ang="0">
                  <a:pos x="553" y="180"/>
                </a:cxn>
                <a:cxn ang="0">
                  <a:pos x="633" y="153"/>
                </a:cxn>
                <a:cxn ang="0">
                  <a:pos x="710" y="57"/>
                </a:cxn>
                <a:cxn ang="0">
                  <a:pos x="844" y="31"/>
                </a:cxn>
                <a:cxn ang="0">
                  <a:pos x="943" y="98"/>
                </a:cxn>
                <a:cxn ang="0">
                  <a:pos x="953" y="158"/>
                </a:cxn>
                <a:cxn ang="0">
                  <a:pos x="1028" y="180"/>
                </a:cxn>
                <a:cxn ang="0">
                  <a:pos x="1118" y="213"/>
                </a:cxn>
                <a:cxn ang="0">
                  <a:pos x="1177" y="366"/>
                </a:cxn>
                <a:cxn ang="0">
                  <a:pos x="1210" y="406"/>
                </a:cxn>
                <a:cxn ang="0">
                  <a:pos x="1281" y="483"/>
                </a:cxn>
                <a:cxn ang="0">
                  <a:pos x="1224" y="625"/>
                </a:cxn>
                <a:cxn ang="0">
                  <a:pos x="1065" y="695"/>
                </a:cxn>
                <a:cxn ang="0">
                  <a:pos x="1012" y="708"/>
                </a:cxn>
                <a:cxn ang="0">
                  <a:pos x="890" y="825"/>
                </a:cxn>
                <a:cxn ang="0">
                  <a:pos x="725" y="854"/>
                </a:cxn>
                <a:cxn ang="0">
                  <a:pos x="615" y="774"/>
                </a:cxn>
                <a:cxn ang="0">
                  <a:pos x="527" y="821"/>
                </a:cxn>
                <a:cxn ang="0">
                  <a:pos x="427" y="790"/>
                </a:cxn>
                <a:cxn ang="0">
                  <a:pos x="371" y="758"/>
                </a:cxn>
                <a:cxn ang="0">
                  <a:pos x="204" y="658"/>
                </a:cxn>
                <a:cxn ang="0">
                  <a:pos x="180" y="598"/>
                </a:cxn>
                <a:cxn ang="0">
                  <a:pos x="154" y="571"/>
                </a:cxn>
                <a:cxn ang="0">
                  <a:pos x="44" y="524"/>
                </a:cxn>
                <a:cxn ang="0">
                  <a:pos x="6" y="413"/>
                </a:cxn>
                <a:cxn ang="0">
                  <a:pos x="78" y="317"/>
                </a:cxn>
                <a:cxn ang="0">
                  <a:pos x="51" y="298"/>
                </a:cxn>
                <a:cxn ang="0">
                  <a:pos x="0" y="433"/>
                </a:cxn>
                <a:cxn ang="0">
                  <a:pos x="63" y="573"/>
                </a:cxn>
                <a:cxn ang="0">
                  <a:pos x="181" y="567"/>
                </a:cxn>
                <a:cxn ang="0">
                  <a:pos x="207" y="695"/>
                </a:cxn>
                <a:cxn ang="0">
                  <a:pos x="314" y="780"/>
                </a:cxn>
                <a:cxn ang="0">
                  <a:pos x="418" y="775"/>
                </a:cxn>
                <a:cxn ang="0">
                  <a:pos x="465" y="847"/>
                </a:cxn>
                <a:cxn ang="0">
                  <a:pos x="595" y="825"/>
                </a:cxn>
                <a:cxn ang="0">
                  <a:pos x="640" y="841"/>
                </a:cxn>
                <a:cxn ang="0">
                  <a:pos x="754" y="890"/>
                </a:cxn>
                <a:cxn ang="0">
                  <a:pos x="940" y="825"/>
                </a:cxn>
                <a:cxn ang="0">
                  <a:pos x="1018" y="708"/>
                </a:cxn>
                <a:cxn ang="0">
                  <a:pos x="1120" y="717"/>
                </a:cxn>
                <a:cxn ang="0">
                  <a:pos x="1258" y="611"/>
                </a:cxn>
                <a:cxn ang="0">
                  <a:pos x="1274" y="433"/>
                </a:cxn>
                <a:cxn ang="0">
                  <a:pos x="1194" y="374"/>
                </a:cxn>
                <a:cxn ang="0">
                  <a:pos x="1187" y="347"/>
                </a:cxn>
                <a:cxn ang="0">
                  <a:pos x="1137" y="197"/>
                </a:cxn>
                <a:cxn ang="0">
                  <a:pos x="1035" y="164"/>
                </a:cxn>
                <a:cxn ang="0">
                  <a:pos x="980" y="120"/>
                </a:cxn>
                <a:cxn ang="0">
                  <a:pos x="948" y="131"/>
                </a:cxn>
                <a:cxn ang="0">
                  <a:pos x="913" y="27"/>
                </a:cxn>
                <a:cxn ang="0">
                  <a:pos x="788" y="3"/>
                </a:cxn>
                <a:cxn ang="0">
                  <a:pos x="657" y="74"/>
                </a:cxn>
                <a:cxn ang="0">
                  <a:pos x="627" y="121"/>
                </a:cxn>
                <a:cxn ang="0">
                  <a:pos x="554" y="148"/>
                </a:cxn>
                <a:cxn ang="0">
                  <a:pos x="491" y="101"/>
                </a:cxn>
                <a:cxn ang="0">
                  <a:pos x="354" y="127"/>
                </a:cxn>
                <a:cxn ang="0">
                  <a:pos x="261" y="208"/>
                </a:cxn>
                <a:cxn ang="0">
                  <a:pos x="146" y="216"/>
                </a:cxn>
                <a:cxn ang="0">
                  <a:pos x="77" y="353"/>
                </a:cxn>
              </a:cxnLst>
              <a:rect l="0" t="0" r="r" b="b"/>
              <a:pathLst>
                <a:path w="1288" h="890">
                  <a:moveTo>
                    <a:pt x="78" y="360"/>
                  </a:moveTo>
                  <a:lnTo>
                    <a:pt x="78" y="360"/>
                  </a:lnTo>
                  <a:lnTo>
                    <a:pt x="83" y="340"/>
                  </a:lnTo>
                  <a:lnTo>
                    <a:pt x="88" y="320"/>
                  </a:lnTo>
                  <a:lnTo>
                    <a:pt x="97" y="301"/>
                  </a:lnTo>
                  <a:lnTo>
                    <a:pt x="107" y="283"/>
                  </a:lnTo>
                  <a:lnTo>
                    <a:pt x="118" y="266"/>
                  </a:lnTo>
                  <a:lnTo>
                    <a:pt x="131" y="251"/>
                  </a:lnTo>
                  <a:lnTo>
                    <a:pt x="147" y="238"/>
                  </a:lnTo>
                  <a:lnTo>
                    <a:pt x="156" y="233"/>
                  </a:lnTo>
                  <a:lnTo>
                    <a:pt x="166" y="228"/>
                  </a:lnTo>
                  <a:lnTo>
                    <a:pt x="166" y="228"/>
                  </a:lnTo>
                  <a:lnTo>
                    <a:pt x="178" y="224"/>
                  </a:lnTo>
                  <a:lnTo>
                    <a:pt x="191" y="221"/>
                  </a:lnTo>
                  <a:lnTo>
                    <a:pt x="204" y="220"/>
                  </a:lnTo>
                  <a:lnTo>
                    <a:pt x="217" y="220"/>
                  </a:lnTo>
                  <a:lnTo>
                    <a:pt x="230" y="221"/>
                  </a:lnTo>
                  <a:lnTo>
                    <a:pt x="241" y="226"/>
                  </a:lnTo>
                  <a:lnTo>
                    <a:pt x="254" y="230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76" y="218"/>
                  </a:lnTo>
                  <a:lnTo>
                    <a:pt x="288" y="203"/>
                  </a:lnTo>
                  <a:lnTo>
                    <a:pt x="303" y="188"/>
                  </a:lnTo>
                  <a:lnTo>
                    <a:pt x="320" y="176"/>
                  </a:lnTo>
                  <a:lnTo>
                    <a:pt x="337" y="164"/>
                  </a:lnTo>
                  <a:lnTo>
                    <a:pt x="354" y="154"/>
                  </a:lnTo>
                  <a:lnTo>
                    <a:pt x="373" y="144"/>
                  </a:lnTo>
                  <a:lnTo>
                    <a:pt x="390" y="137"/>
                  </a:lnTo>
                  <a:lnTo>
                    <a:pt x="390" y="137"/>
                  </a:lnTo>
                  <a:lnTo>
                    <a:pt x="413" y="128"/>
                  </a:lnTo>
                  <a:lnTo>
                    <a:pt x="435" y="124"/>
                  </a:lnTo>
                  <a:lnTo>
                    <a:pt x="447" y="123"/>
                  </a:lnTo>
                  <a:lnTo>
                    <a:pt x="458" y="123"/>
                  </a:lnTo>
                  <a:lnTo>
                    <a:pt x="470" y="124"/>
                  </a:lnTo>
                  <a:lnTo>
                    <a:pt x="480" y="127"/>
                  </a:lnTo>
                  <a:lnTo>
                    <a:pt x="491" y="130"/>
                  </a:lnTo>
                  <a:lnTo>
                    <a:pt x="501" y="133"/>
                  </a:lnTo>
                  <a:lnTo>
                    <a:pt x="511" y="138"/>
                  </a:lnTo>
                  <a:lnTo>
                    <a:pt x="520" y="144"/>
                  </a:lnTo>
                  <a:lnTo>
                    <a:pt x="528" y="151"/>
                  </a:lnTo>
                  <a:lnTo>
                    <a:pt x="537" y="160"/>
                  </a:lnTo>
                  <a:lnTo>
                    <a:pt x="545" y="168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8" y="168"/>
                  </a:lnTo>
                  <a:lnTo>
                    <a:pt x="567" y="160"/>
                  </a:lnTo>
                  <a:lnTo>
                    <a:pt x="577" y="153"/>
                  </a:lnTo>
                  <a:lnTo>
                    <a:pt x="587" y="148"/>
                  </a:lnTo>
                  <a:lnTo>
                    <a:pt x="598" y="146"/>
                  </a:lnTo>
                  <a:lnTo>
                    <a:pt x="610" y="146"/>
                  </a:lnTo>
                  <a:lnTo>
                    <a:pt x="621" y="148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7" y="138"/>
                  </a:lnTo>
                  <a:lnTo>
                    <a:pt x="643" y="126"/>
                  </a:lnTo>
                  <a:lnTo>
                    <a:pt x="650" y="113"/>
                  </a:lnTo>
                  <a:lnTo>
                    <a:pt x="658" y="101"/>
                  </a:lnTo>
                  <a:lnTo>
                    <a:pt x="667" y="91"/>
                  </a:lnTo>
                  <a:lnTo>
                    <a:pt x="677" y="81"/>
                  </a:lnTo>
                  <a:lnTo>
                    <a:pt x="687" y="71"/>
                  </a:lnTo>
                  <a:lnTo>
                    <a:pt x="698" y="64"/>
                  </a:lnTo>
                  <a:lnTo>
                    <a:pt x="710" y="57"/>
                  </a:lnTo>
                  <a:lnTo>
                    <a:pt x="723" y="50"/>
                  </a:lnTo>
                  <a:lnTo>
                    <a:pt x="735" y="44"/>
                  </a:lnTo>
                  <a:lnTo>
                    <a:pt x="750" y="40"/>
                  </a:lnTo>
                  <a:lnTo>
                    <a:pt x="763" y="36"/>
                  </a:lnTo>
                  <a:lnTo>
                    <a:pt x="777" y="33"/>
                  </a:lnTo>
                  <a:lnTo>
                    <a:pt x="805" y="30"/>
                  </a:lnTo>
                  <a:lnTo>
                    <a:pt x="805" y="30"/>
                  </a:lnTo>
                  <a:lnTo>
                    <a:pt x="817" y="28"/>
                  </a:lnTo>
                  <a:lnTo>
                    <a:pt x="830" y="30"/>
                  </a:lnTo>
                  <a:lnTo>
                    <a:pt x="844" y="31"/>
                  </a:lnTo>
                  <a:lnTo>
                    <a:pt x="857" y="33"/>
                  </a:lnTo>
                  <a:lnTo>
                    <a:pt x="870" y="37"/>
                  </a:lnTo>
                  <a:lnTo>
                    <a:pt x="884" y="40"/>
                  </a:lnTo>
                  <a:lnTo>
                    <a:pt x="895" y="46"/>
                  </a:lnTo>
                  <a:lnTo>
                    <a:pt x="907" y="51"/>
                  </a:lnTo>
                  <a:lnTo>
                    <a:pt x="918" y="58"/>
                  </a:lnTo>
                  <a:lnTo>
                    <a:pt x="927" y="67"/>
                  </a:lnTo>
                  <a:lnTo>
                    <a:pt x="934" y="76"/>
                  </a:lnTo>
                  <a:lnTo>
                    <a:pt x="940" y="87"/>
                  </a:lnTo>
                  <a:lnTo>
                    <a:pt x="943" y="98"/>
                  </a:lnTo>
                  <a:lnTo>
                    <a:pt x="944" y="110"/>
                  </a:lnTo>
                  <a:lnTo>
                    <a:pt x="941" y="124"/>
                  </a:lnTo>
                  <a:lnTo>
                    <a:pt x="937" y="138"/>
                  </a:lnTo>
                  <a:lnTo>
                    <a:pt x="937" y="138"/>
                  </a:lnTo>
                  <a:lnTo>
                    <a:pt x="937" y="144"/>
                  </a:lnTo>
                  <a:lnTo>
                    <a:pt x="937" y="154"/>
                  </a:lnTo>
                  <a:lnTo>
                    <a:pt x="938" y="163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53" y="158"/>
                  </a:lnTo>
                  <a:lnTo>
                    <a:pt x="967" y="154"/>
                  </a:lnTo>
                  <a:lnTo>
                    <a:pt x="981" y="151"/>
                  </a:lnTo>
                  <a:lnTo>
                    <a:pt x="988" y="151"/>
                  </a:lnTo>
                  <a:lnTo>
                    <a:pt x="995" y="153"/>
                  </a:lnTo>
                  <a:lnTo>
                    <a:pt x="1003" y="154"/>
                  </a:lnTo>
                  <a:lnTo>
                    <a:pt x="1008" y="157"/>
                  </a:lnTo>
                  <a:lnTo>
                    <a:pt x="1014" y="161"/>
                  </a:lnTo>
                  <a:lnTo>
                    <a:pt x="1020" y="167"/>
                  </a:lnTo>
                  <a:lnTo>
                    <a:pt x="1024" y="173"/>
                  </a:lnTo>
                  <a:lnTo>
                    <a:pt x="1028" y="180"/>
                  </a:lnTo>
                  <a:lnTo>
                    <a:pt x="1031" y="18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8"/>
                  </a:lnTo>
                  <a:lnTo>
                    <a:pt x="1034" y="198"/>
                  </a:lnTo>
                  <a:lnTo>
                    <a:pt x="1052" y="196"/>
                  </a:lnTo>
                  <a:lnTo>
                    <a:pt x="1070" y="196"/>
                  </a:lnTo>
                  <a:lnTo>
                    <a:pt x="1087" y="198"/>
                  </a:lnTo>
                  <a:lnTo>
                    <a:pt x="1102" y="206"/>
                  </a:lnTo>
                  <a:lnTo>
                    <a:pt x="1118" y="213"/>
                  </a:lnTo>
                  <a:lnTo>
                    <a:pt x="1131" y="223"/>
                  </a:lnTo>
                  <a:lnTo>
                    <a:pt x="1144" y="236"/>
                  </a:lnTo>
                  <a:lnTo>
                    <a:pt x="1154" y="248"/>
                  </a:lnTo>
                  <a:lnTo>
                    <a:pt x="1164" y="264"/>
                  </a:lnTo>
                  <a:lnTo>
                    <a:pt x="1171" y="280"/>
                  </a:lnTo>
                  <a:lnTo>
                    <a:pt x="1177" y="296"/>
                  </a:lnTo>
                  <a:lnTo>
                    <a:pt x="1181" y="313"/>
                  </a:lnTo>
                  <a:lnTo>
                    <a:pt x="1181" y="331"/>
                  </a:lnTo>
                  <a:lnTo>
                    <a:pt x="1181" y="348"/>
                  </a:lnTo>
                  <a:lnTo>
                    <a:pt x="1177" y="366"/>
                  </a:lnTo>
                  <a:lnTo>
                    <a:pt x="1171" y="381"/>
                  </a:lnTo>
                  <a:lnTo>
                    <a:pt x="1171" y="381"/>
                  </a:lnTo>
                  <a:lnTo>
                    <a:pt x="1171" y="387"/>
                  </a:lnTo>
                  <a:lnTo>
                    <a:pt x="1171" y="397"/>
                  </a:lnTo>
                  <a:lnTo>
                    <a:pt x="1171" y="411"/>
                  </a:lnTo>
                  <a:lnTo>
                    <a:pt x="1171" y="411"/>
                  </a:lnTo>
                  <a:lnTo>
                    <a:pt x="1181" y="407"/>
                  </a:lnTo>
                  <a:lnTo>
                    <a:pt x="1191" y="406"/>
                  </a:lnTo>
                  <a:lnTo>
                    <a:pt x="1201" y="404"/>
                  </a:lnTo>
                  <a:lnTo>
                    <a:pt x="1210" y="406"/>
                  </a:lnTo>
                  <a:lnTo>
                    <a:pt x="1218" y="407"/>
                  </a:lnTo>
                  <a:lnTo>
                    <a:pt x="1227" y="410"/>
                  </a:lnTo>
                  <a:lnTo>
                    <a:pt x="1234" y="414"/>
                  </a:lnTo>
                  <a:lnTo>
                    <a:pt x="1241" y="420"/>
                  </a:lnTo>
                  <a:lnTo>
                    <a:pt x="1248" y="426"/>
                  </a:lnTo>
                  <a:lnTo>
                    <a:pt x="1254" y="431"/>
                  </a:lnTo>
                  <a:lnTo>
                    <a:pt x="1265" y="447"/>
                  </a:lnTo>
                  <a:lnTo>
                    <a:pt x="1274" y="464"/>
                  </a:lnTo>
                  <a:lnTo>
                    <a:pt x="1281" y="483"/>
                  </a:lnTo>
                  <a:lnTo>
                    <a:pt x="1281" y="483"/>
                  </a:lnTo>
                  <a:lnTo>
                    <a:pt x="1284" y="493"/>
                  </a:lnTo>
                  <a:lnTo>
                    <a:pt x="1284" y="503"/>
                  </a:lnTo>
                  <a:lnTo>
                    <a:pt x="1284" y="513"/>
                  </a:lnTo>
                  <a:lnTo>
                    <a:pt x="1282" y="524"/>
                  </a:lnTo>
                  <a:lnTo>
                    <a:pt x="1280" y="535"/>
                  </a:lnTo>
                  <a:lnTo>
                    <a:pt x="1275" y="545"/>
                  </a:lnTo>
                  <a:lnTo>
                    <a:pt x="1265" y="568"/>
                  </a:lnTo>
                  <a:lnTo>
                    <a:pt x="1252" y="588"/>
                  </a:lnTo>
                  <a:lnTo>
                    <a:pt x="1238" y="608"/>
                  </a:lnTo>
                  <a:lnTo>
                    <a:pt x="1224" y="625"/>
                  </a:lnTo>
                  <a:lnTo>
                    <a:pt x="1210" y="640"/>
                  </a:lnTo>
                  <a:lnTo>
                    <a:pt x="1210" y="640"/>
                  </a:lnTo>
                  <a:lnTo>
                    <a:pt x="1191" y="654"/>
                  </a:lnTo>
                  <a:lnTo>
                    <a:pt x="1168" y="668"/>
                  </a:lnTo>
                  <a:lnTo>
                    <a:pt x="1144" y="680"/>
                  </a:lnTo>
                  <a:lnTo>
                    <a:pt x="1118" y="688"/>
                  </a:lnTo>
                  <a:lnTo>
                    <a:pt x="1105" y="691"/>
                  </a:lnTo>
                  <a:lnTo>
                    <a:pt x="1092" y="694"/>
                  </a:lnTo>
                  <a:lnTo>
                    <a:pt x="1078" y="695"/>
                  </a:lnTo>
                  <a:lnTo>
                    <a:pt x="1065" y="695"/>
                  </a:lnTo>
                  <a:lnTo>
                    <a:pt x="1052" y="695"/>
                  </a:lnTo>
                  <a:lnTo>
                    <a:pt x="1041" y="693"/>
                  </a:lnTo>
                  <a:lnTo>
                    <a:pt x="1028" y="690"/>
                  </a:lnTo>
                  <a:lnTo>
                    <a:pt x="1017" y="685"/>
                  </a:lnTo>
                  <a:lnTo>
                    <a:pt x="1017" y="685"/>
                  </a:lnTo>
                  <a:lnTo>
                    <a:pt x="1015" y="688"/>
                  </a:lnTo>
                  <a:lnTo>
                    <a:pt x="1015" y="693"/>
                  </a:lnTo>
                  <a:lnTo>
                    <a:pt x="1015" y="693"/>
                  </a:lnTo>
                  <a:lnTo>
                    <a:pt x="1014" y="701"/>
                  </a:lnTo>
                  <a:lnTo>
                    <a:pt x="1012" y="708"/>
                  </a:lnTo>
                  <a:lnTo>
                    <a:pt x="1007" y="723"/>
                  </a:lnTo>
                  <a:lnTo>
                    <a:pt x="997" y="737"/>
                  </a:lnTo>
                  <a:lnTo>
                    <a:pt x="985" y="751"/>
                  </a:lnTo>
                  <a:lnTo>
                    <a:pt x="974" y="764"/>
                  </a:lnTo>
                  <a:lnTo>
                    <a:pt x="961" y="775"/>
                  </a:lnTo>
                  <a:lnTo>
                    <a:pt x="937" y="795"/>
                  </a:lnTo>
                  <a:lnTo>
                    <a:pt x="937" y="795"/>
                  </a:lnTo>
                  <a:lnTo>
                    <a:pt x="925" y="804"/>
                  </a:lnTo>
                  <a:lnTo>
                    <a:pt x="914" y="813"/>
                  </a:lnTo>
                  <a:lnTo>
                    <a:pt x="890" y="825"/>
                  </a:lnTo>
                  <a:lnTo>
                    <a:pt x="864" y="837"/>
                  </a:lnTo>
                  <a:lnTo>
                    <a:pt x="837" y="845"/>
                  </a:lnTo>
                  <a:lnTo>
                    <a:pt x="837" y="845"/>
                  </a:lnTo>
                  <a:lnTo>
                    <a:pt x="821" y="850"/>
                  </a:lnTo>
                  <a:lnTo>
                    <a:pt x="805" y="853"/>
                  </a:lnTo>
                  <a:lnTo>
                    <a:pt x="788" y="855"/>
                  </a:lnTo>
                  <a:lnTo>
                    <a:pt x="773" y="857"/>
                  </a:lnTo>
                  <a:lnTo>
                    <a:pt x="757" y="857"/>
                  </a:lnTo>
                  <a:lnTo>
                    <a:pt x="741" y="855"/>
                  </a:lnTo>
                  <a:lnTo>
                    <a:pt x="725" y="854"/>
                  </a:lnTo>
                  <a:lnTo>
                    <a:pt x="711" y="850"/>
                  </a:lnTo>
                  <a:lnTo>
                    <a:pt x="697" y="845"/>
                  </a:lnTo>
                  <a:lnTo>
                    <a:pt x="683" y="840"/>
                  </a:lnTo>
                  <a:lnTo>
                    <a:pt x="670" y="833"/>
                  </a:lnTo>
                  <a:lnTo>
                    <a:pt x="657" y="824"/>
                  </a:lnTo>
                  <a:lnTo>
                    <a:pt x="644" y="814"/>
                  </a:lnTo>
                  <a:lnTo>
                    <a:pt x="634" y="803"/>
                  </a:lnTo>
                  <a:lnTo>
                    <a:pt x="624" y="788"/>
                  </a:lnTo>
                  <a:lnTo>
                    <a:pt x="615" y="774"/>
                  </a:lnTo>
                  <a:lnTo>
                    <a:pt x="615" y="774"/>
                  </a:lnTo>
                  <a:lnTo>
                    <a:pt x="614" y="774"/>
                  </a:lnTo>
                  <a:lnTo>
                    <a:pt x="614" y="774"/>
                  </a:lnTo>
                  <a:lnTo>
                    <a:pt x="614" y="774"/>
                  </a:lnTo>
                  <a:lnTo>
                    <a:pt x="605" y="785"/>
                  </a:lnTo>
                  <a:lnTo>
                    <a:pt x="594" y="795"/>
                  </a:lnTo>
                  <a:lnTo>
                    <a:pt x="583" y="803"/>
                  </a:lnTo>
                  <a:lnTo>
                    <a:pt x="568" y="810"/>
                  </a:lnTo>
                  <a:lnTo>
                    <a:pt x="555" y="814"/>
                  </a:lnTo>
                  <a:lnTo>
                    <a:pt x="541" y="818"/>
                  </a:lnTo>
                  <a:lnTo>
                    <a:pt x="527" y="821"/>
                  </a:lnTo>
                  <a:lnTo>
                    <a:pt x="513" y="823"/>
                  </a:lnTo>
                  <a:lnTo>
                    <a:pt x="513" y="823"/>
                  </a:lnTo>
                  <a:lnTo>
                    <a:pt x="498" y="823"/>
                  </a:lnTo>
                  <a:lnTo>
                    <a:pt x="484" y="821"/>
                  </a:lnTo>
                  <a:lnTo>
                    <a:pt x="468" y="818"/>
                  </a:lnTo>
                  <a:lnTo>
                    <a:pt x="454" y="813"/>
                  </a:lnTo>
                  <a:lnTo>
                    <a:pt x="441" y="805"/>
                  </a:lnTo>
                  <a:lnTo>
                    <a:pt x="437" y="800"/>
                  </a:lnTo>
                  <a:lnTo>
                    <a:pt x="431" y="795"/>
                  </a:lnTo>
                  <a:lnTo>
                    <a:pt x="427" y="790"/>
                  </a:lnTo>
                  <a:lnTo>
                    <a:pt x="424" y="783"/>
                  </a:lnTo>
                  <a:lnTo>
                    <a:pt x="423" y="775"/>
                  </a:lnTo>
                  <a:lnTo>
                    <a:pt x="421" y="767"/>
                  </a:lnTo>
                  <a:lnTo>
                    <a:pt x="421" y="767"/>
                  </a:lnTo>
                  <a:lnTo>
                    <a:pt x="421" y="761"/>
                  </a:lnTo>
                  <a:lnTo>
                    <a:pt x="421" y="757"/>
                  </a:lnTo>
                  <a:lnTo>
                    <a:pt x="420" y="755"/>
                  </a:lnTo>
                  <a:lnTo>
                    <a:pt x="420" y="755"/>
                  </a:lnTo>
                  <a:lnTo>
                    <a:pt x="395" y="758"/>
                  </a:lnTo>
                  <a:lnTo>
                    <a:pt x="371" y="758"/>
                  </a:lnTo>
                  <a:lnTo>
                    <a:pt x="347" y="757"/>
                  </a:lnTo>
                  <a:lnTo>
                    <a:pt x="324" y="751"/>
                  </a:lnTo>
                  <a:lnTo>
                    <a:pt x="301" y="744"/>
                  </a:lnTo>
                  <a:lnTo>
                    <a:pt x="280" y="734"/>
                  </a:lnTo>
                  <a:lnTo>
                    <a:pt x="260" y="721"/>
                  </a:lnTo>
                  <a:lnTo>
                    <a:pt x="240" y="705"/>
                  </a:lnTo>
                  <a:lnTo>
                    <a:pt x="240" y="705"/>
                  </a:lnTo>
                  <a:lnTo>
                    <a:pt x="227" y="691"/>
                  </a:lnTo>
                  <a:lnTo>
                    <a:pt x="214" y="675"/>
                  </a:lnTo>
                  <a:lnTo>
                    <a:pt x="204" y="658"/>
                  </a:lnTo>
                  <a:lnTo>
                    <a:pt x="194" y="641"/>
                  </a:lnTo>
                  <a:lnTo>
                    <a:pt x="194" y="641"/>
                  </a:lnTo>
                  <a:lnTo>
                    <a:pt x="188" y="627"/>
                  </a:lnTo>
                  <a:lnTo>
                    <a:pt x="184" y="614"/>
                  </a:lnTo>
                  <a:lnTo>
                    <a:pt x="184" y="614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0" y="594"/>
                  </a:lnTo>
                  <a:lnTo>
                    <a:pt x="180" y="597"/>
                  </a:lnTo>
                  <a:lnTo>
                    <a:pt x="180" y="598"/>
                  </a:lnTo>
                  <a:lnTo>
                    <a:pt x="181" y="598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3" y="590"/>
                  </a:lnTo>
                  <a:lnTo>
                    <a:pt x="183" y="580"/>
                  </a:lnTo>
                  <a:lnTo>
                    <a:pt x="183" y="570"/>
                  </a:lnTo>
                  <a:lnTo>
                    <a:pt x="181" y="565"/>
                  </a:lnTo>
                  <a:lnTo>
                    <a:pt x="181" y="565"/>
                  </a:lnTo>
                  <a:lnTo>
                    <a:pt x="168" y="568"/>
                  </a:lnTo>
                  <a:lnTo>
                    <a:pt x="154" y="571"/>
                  </a:lnTo>
                  <a:lnTo>
                    <a:pt x="141" y="571"/>
                  </a:lnTo>
                  <a:lnTo>
                    <a:pt x="128" y="570"/>
                  </a:lnTo>
                  <a:lnTo>
                    <a:pt x="117" y="568"/>
                  </a:lnTo>
                  <a:lnTo>
                    <a:pt x="106" y="565"/>
                  </a:lnTo>
                  <a:lnTo>
                    <a:pt x="94" y="561"/>
                  </a:lnTo>
                  <a:lnTo>
                    <a:pt x="83" y="555"/>
                  </a:lnTo>
                  <a:lnTo>
                    <a:pt x="73" y="550"/>
                  </a:lnTo>
                  <a:lnTo>
                    <a:pt x="63" y="541"/>
                  </a:lnTo>
                  <a:lnTo>
                    <a:pt x="53" y="534"/>
                  </a:lnTo>
                  <a:lnTo>
                    <a:pt x="44" y="524"/>
                  </a:lnTo>
                  <a:lnTo>
                    <a:pt x="37" y="514"/>
                  </a:lnTo>
                  <a:lnTo>
                    <a:pt x="30" y="503"/>
                  </a:lnTo>
                  <a:lnTo>
                    <a:pt x="23" y="491"/>
                  </a:lnTo>
                  <a:lnTo>
                    <a:pt x="17" y="480"/>
                  </a:lnTo>
                  <a:lnTo>
                    <a:pt x="17" y="480"/>
                  </a:lnTo>
                  <a:lnTo>
                    <a:pt x="13" y="467"/>
                  </a:lnTo>
                  <a:lnTo>
                    <a:pt x="8" y="453"/>
                  </a:lnTo>
                  <a:lnTo>
                    <a:pt x="6" y="440"/>
                  </a:lnTo>
                  <a:lnTo>
                    <a:pt x="6" y="426"/>
                  </a:lnTo>
                  <a:lnTo>
                    <a:pt x="6" y="413"/>
                  </a:lnTo>
                  <a:lnTo>
                    <a:pt x="7" y="400"/>
                  </a:lnTo>
                  <a:lnTo>
                    <a:pt x="10" y="387"/>
                  </a:lnTo>
                  <a:lnTo>
                    <a:pt x="14" y="376"/>
                  </a:lnTo>
                  <a:lnTo>
                    <a:pt x="20" y="364"/>
                  </a:lnTo>
                  <a:lnTo>
                    <a:pt x="26" y="354"/>
                  </a:lnTo>
                  <a:lnTo>
                    <a:pt x="34" y="344"/>
                  </a:lnTo>
                  <a:lnTo>
                    <a:pt x="43" y="336"/>
                  </a:lnTo>
                  <a:lnTo>
                    <a:pt x="54" y="327"/>
                  </a:lnTo>
                  <a:lnTo>
                    <a:pt x="66" y="321"/>
                  </a:lnTo>
                  <a:lnTo>
                    <a:pt x="78" y="317"/>
                  </a:lnTo>
                  <a:lnTo>
                    <a:pt x="93" y="313"/>
                  </a:lnTo>
                  <a:lnTo>
                    <a:pt x="93" y="313"/>
                  </a:lnTo>
                  <a:lnTo>
                    <a:pt x="94" y="311"/>
                  </a:lnTo>
                  <a:lnTo>
                    <a:pt x="96" y="307"/>
                  </a:lnTo>
                  <a:lnTo>
                    <a:pt x="94" y="297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78" y="286"/>
                  </a:lnTo>
                  <a:lnTo>
                    <a:pt x="64" y="291"/>
                  </a:lnTo>
                  <a:lnTo>
                    <a:pt x="51" y="298"/>
                  </a:lnTo>
                  <a:lnTo>
                    <a:pt x="41" y="306"/>
                  </a:lnTo>
                  <a:lnTo>
                    <a:pt x="31" y="316"/>
                  </a:lnTo>
                  <a:lnTo>
                    <a:pt x="24" y="326"/>
                  </a:lnTo>
                  <a:lnTo>
                    <a:pt x="17" y="337"/>
                  </a:lnTo>
                  <a:lnTo>
                    <a:pt x="11" y="350"/>
                  </a:lnTo>
                  <a:lnTo>
                    <a:pt x="7" y="363"/>
                  </a:lnTo>
                  <a:lnTo>
                    <a:pt x="4" y="376"/>
                  </a:lnTo>
                  <a:lnTo>
                    <a:pt x="1" y="390"/>
                  </a:lnTo>
                  <a:lnTo>
                    <a:pt x="0" y="404"/>
                  </a:lnTo>
                  <a:lnTo>
                    <a:pt x="0" y="433"/>
                  </a:lnTo>
                  <a:lnTo>
                    <a:pt x="3" y="461"/>
                  </a:lnTo>
                  <a:lnTo>
                    <a:pt x="3" y="461"/>
                  </a:lnTo>
                  <a:lnTo>
                    <a:pt x="6" y="478"/>
                  </a:lnTo>
                  <a:lnTo>
                    <a:pt x="10" y="494"/>
                  </a:lnTo>
                  <a:lnTo>
                    <a:pt x="16" y="508"/>
                  </a:lnTo>
                  <a:lnTo>
                    <a:pt x="23" y="524"/>
                  </a:lnTo>
                  <a:lnTo>
                    <a:pt x="31" y="537"/>
                  </a:lnTo>
                  <a:lnTo>
                    <a:pt x="40" y="550"/>
                  </a:lnTo>
                  <a:lnTo>
                    <a:pt x="51" y="561"/>
                  </a:lnTo>
                  <a:lnTo>
                    <a:pt x="63" y="573"/>
                  </a:lnTo>
                  <a:lnTo>
                    <a:pt x="74" y="581"/>
                  </a:lnTo>
                  <a:lnTo>
                    <a:pt x="87" y="588"/>
                  </a:lnTo>
                  <a:lnTo>
                    <a:pt x="101" y="594"/>
                  </a:lnTo>
                  <a:lnTo>
                    <a:pt x="116" y="598"/>
                  </a:lnTo>
                  <a:lnTo>
                    <a:pt x="131" y="601"/>
                  </a:lnTo>
                  <a:lnTo>
                    <a:pt x="148" y="603"/>
                  </a:lnTo>
                  <a:lnTo>
                    <a:pt x="164" y="601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1" y="567"/>
                  </a:lnTo>
                  <a:lnTo>
                    <a:pt x="181" y="567"/>
                  </a:lnTo>
                  <a:lnTo>
                    <a:pt x="178" y="574"/>
                  </a:lnTo>
                  <a:lnTo>
                    <a:pt x="177" y="583"/>
                  </a:lnTo>
                  <a:lnTo>
                    <a:pt x="176" y="598"/>
                  </a:lnTo>
                  <a:lnTo>
                    <a:pt x="177" y="615"/>
                  </a:lnTo>
                  <a:lnTo>
                    <a:pt x="180" y="634"/>
                  </a:lnTo>
                  <a:lnTo>
                    <a:pt x="186" y="651"/>
                  </a:lnTo>
                  <a:lnTo>
                    <a:pt x="193" y="667"/>
                  </a:lnTo>
                  <a:lnTo>
                    <a:pt x="200" y="683"/>
                  </a:lnTo>
                  <a:lnTo>
                    <a:pt x="207" y="695"/>
                  </a:lnTo>
                  <a:lnTo>
                    <a:pt x="207" y="695"/>
                  </a:lnTo>
                  <a:lnTo>
                    <a:pt x="217" y="710"/>
                  </a:lnTo>
                  <a:lnTo>
                    <a:pt x="227" y="721"/>
                  </a:lnTo>
                  <a:lnTo>
                    <a:pt x="237" y="733"/>
                  </a:lnTo>
                  <a:lnTo>
                    <a:pt x="248" y="744"/>
                  </a:lnTo>
                  <a:lnTo>
                    <a:pt x="260" y="753"/>
                  </a:lnTo>
                  <a:lnTo>
                    <a:pt x="273" y="761"/>
                  </a:lnTo>
                  <a:lnTo>
                    <a:pt x="286" y="768"/>
                  </a:lnTo>
                  <a:lnTo>
                    <a:pt x="300" y="774"/>
                  </a:lnTo>
                  <a:lnTo>
                    <a:pt x="314" y="780"/>
                  </a:lnTo>
                  <a:lnTo>
                    <a:pt x="328" y="784"/>
                  </a:lnTo>
                  <a:lnTo>
                    <a:pt x="343" y="787"/>
                  </a:lnTo>
                  <a:lnTo>
                    <a:pt x="358" y="788"/>
                  </a:lnTo>
                  <a:lnTo>
                    <a:pt x="373" y="790"/>
                  </a:lnTo>
                  <a:lnTo>
                    <a:pt x="388" y="790"/>
                  </a:lnTo>
                  <a:lnTo>
                    <a:pt x="404" y="790"/>
                  </a:lnTo>
                  <a:lnTo>
                    <a:pt x="420" y="787"/>
                  </a:lnTo>
                  <a:lnTo>
                    <a:pt x="420" y="787"/>
                  </a:lnTo>
                  <a:lnTo>
                    <a:pt x="418" y="775"/>
                  </a:lnTo>
                  <a:lnTo>
                    <a:pt x="418" y="775"/>
                  </a:lnTo>
                  <a:lnTo>
                    <a:pt x="420" y="787"/>
                  </a:lnTo>
                  <a:lnTo>
                    <a:pt x="421" y="797"/>
                  </a:lnTo>
                  <a:lnTo>
                    <a:pt x="424" y="807"/>
                  </a:lnTo>
                  <a:lnTo>
                    <a:pt x="428" y="814"/>
                  </a:lnTo>
                  <a:lnTo>
                    <a:pt x="433" y="823"/>
                  </a:lnTo>
                  <a:lnTo>
                    <a:pt x="437" y="828"/>
                  </a:lnTo>
                  <a:lnTo>
                    <a:pt x="444" y="834"/>
                  </a:lnTo>
                  <a:lnTo>
                    <a:pt x="450" y="840"/>
                  </a:lnTo>
                  <a:lnTo>
                    <a:pt x="457" y="844"/>
                  </a:lnTo>
                  <a:lnTo>
                    <a:pt x="465" y="847"/>
                  </a:lnTo>
                  <a:lnTo>
                    <a:pt x="474" y="850"/>
                  </a:lnTo>
                  <a:lnTo>
                    <a:pt x="483" y="853"/>
                  </a:lnTo>
                  <a:lnTo>
                    <a:pt x="503" y="854"/>
                  </a:lnTo>
                  <a:lnTo>
                    <a:pt x="523" y="853"/>
                  </a:lnTo>
                  <a:lnTo>
                    <a:pt x="523" y="853"/>
                  </a:lnTo>
                  <a:lnTo>
                    <a:pt x="545" y="848"/>
                  </a:lnTo>
                  <a:lnTo>
                    <a:pt x="567" y="841"/>
                  </a:lnTo>
                  <a:lnTo>
                    <a:pt x="577" y="837"/>
                  </a:lnTo>
                  <a:lnTo>
                    <a:pt x="585" y="831"/>
                  </a:lnTo>
                  <a:lnTo>
                    <a:pt x="595" y="825"/>
                  </a:lnTo>
                  <a:lnTo>
                    <a:pt x="604" y="818"/>
                  </a:lnTo>
                  <a:lnTo>
                    <a:pt x="604" y="818"/>
                  </a:lnTo>
                  <a:lnTo>
                    <a:pt x="608" y="814"/>
                  </a:lnTo>
                  <a:lnTo>
                    <a:pt x="613" y="808"/>
                  </a:lnTo>
                  <a:lnTo>
                    <a:pt x="613" y="808"/>
                  </a:lnTo>
                  <a:lnTo>
                    <a:pt x="615" y="810"/>
                  </a:lnTo>
                  <a:lnTo>
                    <a:pt x="621" y="818"/>
                  </a:lnTo>
                  <a:lnTo>
                    <a:pt x="630" y="830"/>
                  </a:lnTo>
                  <a:lnTo>
                    <a:pt x="630" y="830"/>
                  </a:lnTo>
                  <a:lnTo>
                    <a:pt x="640" y="841"/>
                  </a:lnTo>
                  <a:lnTo>
                    <a:pt x="650" y="851"/>
                  </a:lnTo>
                  <a:lnTo>
                    <a:pt x="660" y="860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84" y="874"/>
                  </a:lnTo>
                  <a:lnTo>
                    <a:pt x="697" y="880"/>
                  </a:lnTo>
                  <a:lnTo>
                    <a:pt x="711" y="884"/>
                  </a:lnTo>
                  <a:lnTo>
                    <a:pt x="725" y="887"/>
                  </a:lnTo>
                  <a:lnTo>
                    <a:pt x="740" y="888"/>
                  </a:lnTo>
                  <a:lnTo>
                    <a:pt x="754" y="890"/>
                  </a:lnTo>
                  <a:lnTo>
                    <a:pt x="768" y="890"/>
                  </a:lnTo>
                  <a:lnTo>
                    <a:pt x="784" y="888"/>
                  </a:lnTo>
                  <a:lnTo>
                    <a:pt x="813" y="883"/>
                  </a:lnTo>
                  <a:lnTo>
                    <a:pt x="841" y="875"/>
                  </a:lnTo>
                  <a:lnTo>
                    <a:pt x="868" y="865"/>
                  </a:lnTo>
                  <a:lnTo>
                    <a:pt x="894" y="855"/>
                  </a:lnTo>
                  <a:lnTo>
                    <a:pt x="894" y="855"/>
                  </a:lnTo>
                  <a:lnTo>
                    <a:pt x="907" y="848"/>
                  </a:lnTo>
                  <a:lnTo>
                    <a:pt x="918" y="841"/>
                  </a:lnTo>
                  <a:lnTo>
                    <a:pt x="940" y="825"/>
                  </a:lnTo>
                  <a:lnTo>
                    <a:pt x="960" y="807"/>
                  </a:lnTo>
                  <a:lnTo>
                    <a:pt x="978" y="787"/>
                  </a:lnTo>
                  <a:lnTo>
                    <a:pt x="978" y="787"/>
                  </a:lnTo>
                  <a:lnTo>
                    <a:pt x="993" y="770"/>
                  </a:lnTo>
                  <a:lnTo>
                    <a:pt x="1005" y="751"/>
                  </a:lnTo>
                  <a:lnTo>
                    <a:pt x="1010" y="741"/>
                  </a:lnTo>
                  <a:lnTo>
                    <a:pt x="1014" y="731"/>
                  </a:lnTo>
                  <a:lnTo>
                    <a:pt x="1017" y="720"/>
                  </a:lnTo>
                  <a:lnTo>
                    <a:pt x="1018" y="708"/>
                  </a:lnTo>
                  <a:lnTo>
                    <a:pt x="1018" y="708"/>
                  </a:lnTo>
                  <a:lnTo>
                    <a:pt x="1017" y="717"/>
                  </a:lnTo>
                  <a:lnTo>
                    <a:pt x="1017" y="717"/>
                  </a:lnTo>
                  <a:lnTo>
                    <a:pt x="1028" y="721"/>
                  </a:lnTo>
                  <a:lnTo>
                    <a:pt x="1041" y="724"/>
                  </a:lnTo>
                  <a:lnTo>
                    <a:pt x="1054" y="725"/>
                  </a:lnTo>
                  <a:lnTo>
                    <a:pt x="1068" y="725"/>
                  </a:lnTo>
                  <a:lnTo>
                    <a:pt x="1081" y="724"/>
                  </a:lnTo>
                  <a:lnTo>
                    <a:pt x="1094" y="723"/>
                  </a:lnTo>
                  <a:lnTo>
                    <a:pt x="1120" y="717"/>
                  </a:lnTo>
                  <a:lnTo>
                    <a:pt x="1120" y="717"/>
                  </a:lnTo>
                  <a:lnTo>
                    <a:pt x="1138" y="711"/>
                  </a:lnTo>
                  <a:lnTo>
                    <a:pt x="1157" y="704"/>
                  </a:lnTo>
                  <a:lnTo>
                    <a:pt x="1174" y="695"/>
                  </a:lnTo>
                  <a:lnTo>
                    <a:pt x="1191" y="684"/>
                  </a:lnTo>
                  <a:lnTo>
                    <a:pt x="1207" y="673"/>
                  </a:lnTo>
                  <a:lnTo>
                    <a:pt x="1221" y="658"/>
                  </a:lnTo>
                  <a:lnTo>
                    <a:pt x="1234" y="644"/>
                  </a:lnTo>
                  <a:lnTo>
                    <a:pt x="1247" y="628"/>
                  </a:lnTo>
                  <a:lnTo>
                    <a:pt x="1247" y="628"/>
                  </a:lnTo>
                  <a:lnTo>
                    <a:pt x="1258" y="611"/>
                  </a:lnTo>
                  <a:lnTo>
                    <a:pt x="1267" y="593"/>
                  </a:lnTo>
                  <a:lnTo>
                    <a:pt x="1275" y="574"/>
                  </a:lnTo>
                  <a:lnTo>
                    <a:pt x="1281" y="554"/>
                  </a:lnTo>
                  <a:lnTo>
                    <a:pt x="1285" y="534"/>
                  </a:lnTo>
                  <a:lnTo>
                    <a:pt x="1288" y="514"/>
                  </a:lnTo>
                  <a:lnTo>
                    <a:pt x="1288" y="494"/>
                  </a:lnTo>
                  <a:lnTo>
                    <a:pt x="1287" y="474"/>
                  </a:lnTo>
                  <a:lnTo>
                    <a:pt x="1287" y="474"/>
                  </a:lnTo>
                  <a:lnTo>
                    <a:pt x="1281" y="453"/>
                  </a:lnTo>
                  <a:lnTo>
                    <a:pt x="1274" y="433"/>
                  </a:lnTo>
                  <a:lnTo>
                    <a:pt x="1268" y="423"/>
                  </a:lnTo>
                  <a:lnTo>
                    <a:pt x="1262" y="413"/>
                  </a:lnTo>
                  <a:lnTo>
                    <a:pt x="1257" y="404"/>
                  </a:lnTo>
                  <a:lnTo>
                    <a:pt x="1250" y="396"/>
                  </a:lnTo>
                  <a:lnTo>
                    <a:pt x="1241" y="390"/>
                  </a:lnTo>
                  <a:lnTo>
                    <a:pt x="1234" y="383"/>
                  </a:lnTo>
                  <a:lnTo>
                    <a:pt x="1224" y="378"/>
                  </a:lnTo>
                  <a:lnTo>
                    <a:pt x="1215" y="376"/>
                  </a:lnTo>
                  <a:lnTo>
                    <a:pt x="1205" y="374"/>
                  </a:lnTo>
                  <a:lnTo>
                    <a:pt x="1194" y="374"/>
                  </a:lnTo>
                  <a:lnTo>
                    <a:pt x="1182" y="377"/>
                  </a:lnTo>
                  <a:lnTo>
                    <a:pt x="1171" y="381"/>
                  </a:lnTo>
                  <a:lnTo>
                    <a:pt x="1171" y="381"/>
                  </a:lnTo>
                  <a:lnTo>
                    <a:pt x="1172" y="410"/>
                  </a:lnTo>
                  <a:lnTo>
                    <a:pt x="1172" y="410"/>
                  </a:lnTo>
                  <a:lnTo>
                    <a:pt x="1177" y="398"/>
                  </a:lnTo>
                  <a:lnTo>
                    <a:pt x="1181" y="386"/>
                  </a:lnTo>
                  <a:lnTo>
                    <a:pt x="1184" y="373"/>
                  </a:lnTo>
                  <a:lnTo>
                    <a:pt x="1187" y="360"/>
                  </a:lnTo>
                  <a:lnTo>
                    <a:pt x="1187" y="347"/>
                  </a:lnTo>
                  <a:lnTo>
                    <a:pt x="1188" y="334"/>
                  </a:lnTo>
                  <a:lnTo>
                    <a:pt x="1185" y="307"/>
                  </a:lnTo>
                  <a:lnTo>
                    <a:pt x="1181" y="280"/>
                  </a:lnTo>
                  <a:lnTo>
                    <a:pt x="1172" y="254"/>
                  </a:lnTo>
                  <a:lnTo>
                    <a:pt x="1167" y="243"/>
                  </a:lnTo>
                  <a:lnTo>
                    <a:pt x="1161" y="231"/>
                  </a:lnTo>
                  <a:lnTo>
                    <a:pt x="1154" y="220"/>
                  </a:lnTo>
                  <a:lnTo>
                    <a:pt x="1147" y="210"/>
                  </a:lnTo>
                  <a:lnTo>
                    <a:pt x="1147" y="210"/>
                  </a:lnTo>
                  <a:lnTo>
                    <a:pt x="1137" y="197"/>
                  </a:lnTo>
                  <a:lnTo>
                    <a:pt x="1125" y="187"/>
                  </a:lnTo>
                  <a:lnTo>
                    <a:pt x="1114" y="180"/>
                  </a:lnTo>
                  <a:lnTo>
                    <a:pt x="1100" y="173"/>
                  </a:lnTo>
                  <a:lnTo>
                    <a:pt x="1087" y="168"/>
                  </a:lnTo>
                  <a:lnTo>
                    <a:pt x="1071" y="166"/>
                  </a:lnTo>
                  <a:lnTo>
                    <a:pt x="1057" y="166"/>
                  </a:lnTo>
                  <a:lnTo>
                    <a:pt x="1041" y="167"/>
                  </a:lnTo>
                  <a:lnTo>
                    <a:pt x="1041" y="167"/>
                  </a:lnTo>
                  <a:lnTo>
                    <a:pt x="1038" y="167"/>
                  </a:lnTo>
                  <a:lnTo>
                    <a:pt x="1035" y="164"/>
                  </a:lnTo>
                  <a:lnTo>
                    <a:pt x="1031" y="157"/>
                  </a:lnTo>
                  <a:lnTo>
                    <a:pt x="1024" y="141"/>
                  </a:lnTo>
                  <a:lnTo>
                    <a:pt x="1024" y="141"/>
                  </a:lnTo>
                  <a:lnTo>
                    <a:pt x="1021" y="137"/>
                  </a:lnTo>
                  <a:lnTo>
                    <a:pt x="1017" y="133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997" y="121"/>
                  </a:lnTo>
                  <a:lnTo>
                    <a:pt x="988" y="120"/>
                  </a:lnTo>
                  <a:lnTo>
                    <a:pt x="980" y="120"/>
                  </a:lnTo>
                  <a:lnTo>
                    <a:pt x="970" y="121"/>
                  </a:lnTo>
                  <a:lnTo>
                    <a:pt x="961" y="124"/>
                  </a:lnTo>
                  <a:lnTo>
                    <a:pt x="953" y="128"/>
                  </a:lnTo>
                  <a:lnTo>
                    <a:pt x="937" y="138"/>
                  </a:lnTo>
                  <a:lnTo>
                    <a:pt x="937" y="138"/>
                  </a:lnTo>
                  <a:lnTo>
                    <a:pt x="938" y="167"/>
                  </a:lnTo>
                  <a:lnTo>
                    <a:pt x="938" y="167"/>
                  </a:lnTo>
                  <a:lnTo>
                    <a:pt x="943" y="156"/>
                  </a:lnTo>
                  <a:lnTo>
                    <a:pt x="945" y="143"/>
                  </a:lnTo>
                  <a:lnTo>
                    <a:pt x="948" y="131"/>
                  </a:lnTo>
                  <a:lnTo>
                    <a:pt x="950" y="118"/>
                  </a:lnTo>
                  <a:lnTo>
                    <a:pt x="950" y="107"/>
                  </a:lnTo>
                  <a:lnTo>
                    <a:pt x="950" y="96"/>
                  </a:lnTo>
                  <a:lnTo>
                    <a:pt x="948" y="84"/>
                  </a:lnTo>
                  <a:lnTo>
                    <a:pt x="945" y="73"/>
                  </a:lnTo>
                  <a:lnTo>
                    <a:pt x="941" y="63"/>
                  </a:lnTo>
                  <a:lnTo>
                    <a:pt x="935" y="53"/>
                  </a:lnTo>
                  <a:lnTo>
                    <a:pt x="930" y="44"/>
                  </a:lnTo>
                  <a:lnTo>
                    <a:pt x="921" y="36"/>
                  </a:lnTo>
                  <a:lnTo>
                    <a:pt x="913" y="27"/>
                  </a:lnTo>
                  <a:lnTo>
                    <a:pt x="903" y="21"/>
                  </a:lnTo>
                  <a:lnTo>
                    <a:pt x="891" y="14"/>
                  </a:lnTo>
                  <a:lnTo>
                    <a:pt x="880" y="10"/>
                  </a:lnTo>
                  <a:lnTo>
                    <a:pt x="880" y="10"/>
                  </a:lnTo>
                  <a:lnTo>
                    <a:pt x="865" y="6"/>
                  </a:lnTo>
                  <a:lnTo>
                    <a:pt x="850" y="3"/>
                  </a:lnTo>
                  <a:lnTo>
                    <a:pt x="835" y="1"/>
                  </a:lnTo>
                  <a:lnTo>
                    <a:pt x="820" y="0"/>
                  </a:lnTo>
                  <a:lnTo>
                    <a:pt x="804" y="0"/>
                  </a:lnTo>
                  <a:lnTo>
                    <a:pt x="788" y="3"/>
                  </a:lnTo>
                  <a:lnTo>
                    <a:pt x="773" y="4"/>
                  </a:lnTo>
                  <a:lnTo>
                    <a:pt x="758" y="8"/>
                  </a:lnTo>
                  <a:lnTo>
                    <a:pt x="743" y="13"/>
                  </a:lnTo>
                  <a:lnTo>
                    <a:pt x="728" y="20"/>
                  </a:lnTo>
                  <a:lnTo>
                    <a:pt x="714" y="26"/>
                  </a:lnTo>
                  <a:lnTo>
                    <a:pt x="701" y="34"/>
                  </a:lnTo>
                  <a:lnTo>
                    <a:pt x="688" y="43"/>
                  </a:lnTo>
                  <a:lnTo>
                    <a:pt x="677" y="53"/>
                  </a:lnTo>
                  <a:lnTo>
                    <a:pt x="667" y="63"/>
                  </a:lnTo>
                  <a:lnTo>
                    <a:pt x="657" y="74"/>
                  </a:lnTo>
                  <a:lnTo>
                    <a:pt x="657" y="74"/>
                  </a:lnTo>
                  <a:lnTo>
                    <a:pt x="650" y="86"/>
                  </a:lnTo>
                  <a:lnTo>
                    <a:pt x="643" y="97"/>
                  </a:lnTo>
                  <a:lnTo>
                    <a:pt x="643" y="97"/>
                  </a:lnTo>
                  <a:lnTo>
                    <a:pt x="637" y="113"/>
                  </a:lnTo>
                  <a:lnTo>
                    <a:pt x="634" y="117"/>
                  </a:lnTo>
                  <a:lnTo>
                    <a:pt x="633" y="121"/>
                  </a:lnTo>
                  <a:lnTo>
                    <a:pt x="630" y="123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21" y="118"/>
                  </a:lnTo>
                  <a:lnTo>
                    <a:pt x="617" y="117"/>
                  </a:lnTo>
                  <a:lnTo>
                    <a:pt x="607" y="116"/>
                  </a:lnTo>
                  <a:lnTo>
                    <a:pt x="595" y="117"/>
                  </a:lnTo>
                  <a:lnTo>
                    <a:pt x="585" y="121"/>
                  </a:lnTo>
                  <a:lnTo>
                    <a:pt x="577" y="127"/>
                  </a:lnTo>
                  <a:lnTo>
                    <a:pt x="568" y="133"/>
                  </a:lnTo>
                  <a:lnTo>
                    <a:pt x="560" y="141"/>
                  </a:lnTo>
                  <a:lnTo>
                    <a:pt x="554" y="148"/>
                  </a:lnTo>
                  <a:lnTo>
                    <a:pt x="554" y="148"/>
                  </a:lnTo>
                  <a:lnTo>
                    <a:pt x="553" y="148"/>
                  </a:lnTo>
                  <a:lnTo>
                    <a:pt x="550" y="147"/>
                  </a:lnTo>
                  <a:lnTo>
                    <a:pt x="543" y="140"/>
                  </a:lnTo>
                  <a:lnTo>
                    <a:pt x="531" y="126"/>
                  </a:lnTo>
                  <a:lnTo>
                    <a:pt x="531" y="126"/>
                  </a:lnTo>
                  <a:lnTo>
                    <a:pt x="524" y="120"/>
                  </a:lnTo>
                  <a:lnTo>
                    <a:pt x="517" y="114"/>
                  </a:lnTo>
                  <a:lnTo>
                    <a:pt x="501" y="106"/>
                  </a:lnTo>
                  <a:lnTo>
                    <a:pt x="501" y="106"/>
                  </a:lnTo>
                  <a:lnTo>
                    <a:pt x="491" y="101"/>
                  </a:lnTo>
                  <a:lnTo>
                    <a:pt x="483" y="100"/>
                  </a:lnTo>
                  <a:lnTo>
                    <a:pt x="473" y="97"/>
                  </a:lnTo>
                  <a:lnTo>
                    <a:pt x="464" y="97"/>
                  </a:lnTo>
                  <a:lnTo>
                    <a:pt x="444" y="97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07" y="104"/>
                  </a:lnTo>
                  <a:lnTo>
                    <a:pt x="390" y="111"/>
                  </a:lnTo>
                  <a:lnTo>
                    <a:pt x="371" y="118"/>
                  </a:lnTo>
                  <a:lnTo>
                    <a:pt x="354" y="127"/>
                  </a:lnTo>
                  <a:lnTo>
                    <a:pt x="338" y="138"/>
                  </a:lnTo>
                  <a:lnTo>
                    <a:pt x="323" y="150"/>
                  </a:lnTo>
                  <a:lnTo>
                    <a:pt x="308" y="161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78" y="194"/>
                  </a:lnTo>
                  <a:lnTo>
                    <a:pt x="268" y="204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61" y="208"/>
                  </a:lnTo>
                  <a:lnTo>
                    <a:pt x="250" y="203"/>
                  </a:lnTo>
                  <a:lnTo>
                    <a:pt x="236" y="198"/>
                  </a:lnTo>
                  <a:lnTo>
                    <a:pt x="221" y="196"/>
                  </a:lnTo>
                  <a:lnTo>
                    <a:pt x="207" y="196"/>
                  </a:lnTo>
                  <a:lnTo>
                    <a:pt x="207" y="196"/>
                  </a:lnTo>
                  <a:lnTo>
                    <a:pt x="193" y="197"/>
                  </a:lnTo>
                  <a:lnTo>
                    <a:pt x="180" y="198"/>
                  </a:lnTo>
                  <a:lnTo>
                    <a:pt x="167" y="203"/>
                  </a:lnTo>
                  <a:lnTo>
                    <a:pt x="156" y="208"/>
                  </a:lnTo>
                  <a:lnTo>
                    <a:pt x="146" y="216"/>
                  </a:lnTo>
                  <a:lnTo>
                    <a:pt x="136" y="224"/>
                  </a:lnTo>
                  <a:lnTo>
                    <a:pt x="126" y="234"/>
                  </a:lnTo>
                  <a:lnTo>
                    <a:pt x="118" y="244"/>
                  </a:lnTo>
                  <a:lnTo>
                    <a:pt x="110" y="256"/>
                  </a:lnTo>
                  <a:lnTo>
                    <a:pt x="104" y="267"/>
                  </a:lnTo>
                  <a:lnTo>
                    <a:pt x="91" y="291"/>
                  </a:lnTo>
                  <a:lnTo>
                    <a:pt x="83" y="317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77" y="353"/>
                  </a:lnTo>
                  <a:lnTo>
                    <a:pt x="78" y="360"/>
                  </a:lnTo>
                  <a:lnTo>
                    <a:pt x="78" y="360"/>
                  </a:lnTo>
                  <a:lnTo>
                    <a:pt x="78" y="3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63943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Od</a:t>
            </a:r>
            <a:r>
              <a:rPr lang="en-US">
                <a:solidFill>
                  <a:schemeClr val="tx1"/>
                </a:solidFill>
              </a:rPr>
              <a:t> IETF SIP </a:t>
            </a:r>
            <a:r>
              <a:rPr lang="pl-PL">
                <a:solidFill>
                  <a:schemeClr val="tx1"/>
                </a:solidFill>
              </a:rPr>
              <a:t>….</a:t>
            </a:r>
            <a:endParaRPr lang="en-US">
              <a:solidFill>
                <a:schemeClr val="tx1"/>
              </a:solidFill>
            </a:endParaRPr>
          </a:p>
        </p:txBody>
      </p:sp>
      <p:sp>
        <p:nvSpPr>
          <p:cNvPr id="1639431" name="Line 7"/>
          <p:cNvSpPr>
            <a:spLocks noChangeShapeType="1"/>
          </p:cNvSpPr>
          <p:nvPr/>
        </p:nvSpPr>
        <p:spPr bwMode="auto">
          <a:xfrm flipV="1">
            <a:off x="1219200" y="2971800"/>
            <a:ext cx="1295400" cy="1600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39432" name="Text Box 8"/>
          <p:cNvSpPr txBox="1">
            <a:spLocks noChangeArrowheads="1"/>
          </p:cNvSpPr>
          <p:nvPr/>
        </p:nvSpPr>
        <p:spPr bwMode="auto">
          <a:xfrm>
            <a:off x="865188" y="3789363"/>
            <a:ext cx="749897" cy="26867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defTabSz="833438" eaLnBrk="0" hangingPunct="0"/>
            <a:r>
              <a:rPr kumimoji="0" lang="pl-PL" sz="1200" b="1"/>
              <a:t>Żądanie</a:t>
            </a:r>
            <a:endParaRPr kumimoji="0" lang="en-US" sz="1800"/>
          </a:p>
        </p:txBody>
      </p:sp>
      <p:sp>
        <p:nvSpPr>
          <p:cNvPr id="1639433" name="Rectangle 9"/>
          <p:cNvSpPr>
            <a:spLocks noChangeArrowheads="1"/>
          </p:cNvSpPr>
          <p:nvPr/>
        </p:nvSpPr>
        <p:spPr bwMode="auto">
          <a:xfrm>
            <a:off x="2268538" y="1916113"/>
            <a:ext cx="1174261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en-US" sz="1500" b="1"/>
              <a:t>Ser</a:t>
            </a:r>
            <a:r>
              <a:rPr kumimoji="0" lang="pl-PL" sz="1500" b="1"/>
              <a:t>w</a:t>
            </a:r>
            <a:r>
              <a:rPr kumimoji="0" lang="en-US" sz="1500" b="1"/>
              <a:t>er SIP</a:t>
            </a:r>
          </a:p>
        </p:txBody>
      </p:sp>
      <p:sp>
        <p:nvSpPr>
          <p:cNvPr id="1639434" name="Rectangle 10"/>
          <p:cNvSpPr>
            <a:spLocks noChangeArrowheads="1"/>
          </p:cNvSpPr>
          <p:nvPr/>
        </p:nvSpPr>
        <p:spPr bwMode="auto">
          <a:xfrm>
            <a:off x="7596188" y="5157788"/>
            <a:ext cx="1065257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pl-PL" sz="1500" b="1"/>
              <a:t>K</a:t>
            </a:r>
            <a:r>
              <a:rPr kumimoji="0" lang="en-US" sz="1500" b="1"/>
              <a:t>lient SIP</a:t>
            </a:r>
          </a:p>
        </p:txBody>
      </p:sp>
      <p:sp>
        <p:nvSpPr>
          <p:cNvPr id="1639435" name="Text Box 11"/>
          <p:cNvSpPr txBox="1">
            <a:spLocks noChangeArrowheads="1"/>
          </p:cNvSpPr>
          <p:nvPr/>
        </p:nvSpPr>
        <p:spPr bwMode="auto">
          <a:xfrm>
            <a:off x="3809999" y="3429000"/>
            <a:ext cx="2504739" cy="3471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3191" tIns="41596" rIns="83191" bIns="41596">
            <a:spAutoFit/>
          </a:bodyPr>
          <a:lstStyle/>
          <a:p>
            <a:pPr defTabSz="833438" eaLnBrk="0" hangingPunct="0">
              <a:lnSpc>
                <a:spcPct val="95000"/>
              </a:lnSpc>
            </a:pPr>
            <a:r>
              <a:rPr kumimoji="0" lang="pl-PL" sz="1800" dirty="0"/>
              <a:t>Sieć szkieletowa </a:t>
            </a:r>
            <a:r>
              <a:rPr kumimoji="0" lang="en-US" sz="1800" dirty="0"/>
              <a:t>IP</a:t>
            </a:r>
          </a:p>
        </p:txBody>
      </p:sp>
      <p:sp>
        <p:nvSpPr>
          <p:cNvPr id="1639436" name="Line 12"/>
          <p:cNvSpPr>
            <a:spLocks noChangeShapeType="1"/>
          </p:cNvSpPr>
          <p:nvPr/>
        </p:nvSpPr>
        <p:spPr bwMode="auto">
          <a:xfrm flipV="1">
            <a:off x="1371600" y="3124200"/>
            <a:ext cx="1371600" cy="1600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39437" name="Text Box 13"/>
          <p:cNvSpPr txBox="1">
            <a:spLocks noChangeArrowheads="1"/>
          </p:cNvSpPr>
          <p:nvPr/>
        </p:nvSpPr>
        <p:spPr bwMode="auto">
          <a:xfrm>
            <a:off x="1681163" y="4418013"/>
            <a:ext cx="991950" cy="26867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defTabSz="833438" eaLnBrk="0" hangingPunct="0"/>
            <a:r>
              <a:rPr kumimoji="0" lang="pl-PL" sz="1200" b="1"/>
              <a:t>Odpowiedź</a:t>
            </a:r>
            <a:endParaRPr kumimoji="0" lang="en-US" sz="1800"/>
          </a:p>
        </p:txBody>
      </p:sp>
      <p:sp>
        <p:nvSpPr>
          <p:cNvPr id="1639438" name="Line 14"/>
          <p:cNvSpPr>
            <a:spLocks noChangeShapeType="1"/>
          </p:cNvSpPr>
          <p:nvPr/>
        </p:nvSpPr>
        <p:spPr bwMode="auto">
          <a:xfrm flipV="1">
            <a:off x="3276600" y="2362200"/>
            <a:ext cx="3124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39439" name="Line 15"/>
          <p:cNvSpPr>
            <a:spLocks noChangeShapeType="1"/>
          </p:cNvSpPr>
          <p:nvPr/>
        </p:nvSpPr>
        <p:spPr bwMode="auto">
          <a:xfrm>
            <a:off x="3352800" y="2590800"/>
            <a:ext cx="3124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39440" name="Line 16"/>
          <p:cNvSpPr>
            <a:spLocks noChangeShapeType="1"/>
          </p:cNvSpPr>
          <p:nvPr/>
        </p:nvSpPr>
        <p:spPr bwMode="auto">
          <a:xfrm rot="16200000" flipV="1">
            <a:off x="6781800" y="3429000"/>
            <a:ext cx="1600200" cy="8382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39441" name="Line 17"/>
          <p:cNvSpPr>
            <a:spLocks noChangeShapeType="1"/>
          </p:cNvSpPr>
          <p:nvPr/>
        </p:nvSpPr>
        <p:spPr bwMode="auto">
          <a:xfrm rot="16200000" flipV="1">
            <a:off x="6515100" y="3467100"/>
            <a:ext cx="1371600" cy="6858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52400" y="4648200"/>
            <a:ext cx="838200" cy="669925"/>
            <a:chOff x="965" y="1290"/>
            <a:chExt cx="1280" cy="860"/>
          </a:xfrm>
        </p:grpSpPr>
        <p:sp>
          <p:nvSpPr>
            <p:cNvPr id="1639443" name="Freeform 19"/>
            <p:cNvSpPr>
              <a:spLocks/>
            </p:cNvSpPr>
            <p:nvPr/>
          </p:nvSpPr>
          <p:spPr bwMode="auto">
            <a:xfrm>
              <a:off x="1202" y="1290"/>
              <a:ext cx="1043" cy="860"/>
            </a:xfrm>
            <a:custGeom>
              <a:avLst/>
              <a:gdLst/>
              <a:ahLst/>
              <a:cxnLst>
                <a:cxn ang="0">
                  <a:pos x="1036" y="200"/>
                </a:cxn>
                <a:cxn ang="0">
                  <a:pos x="1023" y="198"/>
                </a:cxn>
                <a:cxn ang="0">
                  <a:pos x="1021" y="188"/>
                </a:cxn>
                <a:cxn ang="0">
                  <a:pos x="1013" y="175"/>
                </a:cxn>
                <a:cxn ang="0">
                  <a:pos x="1004" y="170"/>
                </a:cxn>
                <a:cxn ang="0">
                  <a:pos x="1001" y="170"/>
                </a:cxn>
                <a:cxn ang="0">
                  <a:pos x="994" y="156"/>
                </a:cxn>
                <a:cxn ang="0">
                  <a:pos x="989" y="156"/>
                </a:cxn>
                <a:cxn ang="0">
                  <a:pos x="828" y="131"/>
                </a:cxn>
                <a:cxn ang="0">
                  <a:pos x="722" y="109"/>
                </a:cxn>
                <a:cxn ang="0">
                  <a:pos x="645" y="99"/>
                </a:cxn>
                <a:cxn ang="0">
                  <a:pos x="618" y="99"/>
                </a:cxn>
                <a:cxn ang="0">
                  <a:pos x="601" y="104"/>
                </a:cxn>
                <a:cxn ang="0">
                  <a:pos x="564" y="124"/>
                </a:cxn>
                <a:cxn ang="0">
                  <a:pos x="549" y="136"/>
                </a:cxn>
                <a:cxn ang="0">
                  <a:pos x="549" y="136"/>
                </a:cxn>
                <a:cxn ang="0">
                  <a:pos x="554" y="126"/>
                </a:cxn>
                <a:cxn ang="0">
                  <a:pos x="559" y="64"/>
                </a:cxn>
                <a:cxn ang="0">
                  <a:pos x="544" y="54"/>
                </a:cxn>
                <a:cxn ang="0">
                  <a:pos x="536" y="44"/>
                </a:cxn>
                <a:cxn ang="0">
                  <a:pos x="522" y="32"/>
                </a:cxn>
                <a:cxn ang="0">
                  <a:pos x="465" y="7"/>
                </a:cxn>
                <a:cxn ang="0">
                  <a:pos x="435" y="0"/>
                </a:cxn>
                <a:cxn ang="0">
                  <a:pos x="403" y="2"/>
                </a:cxn>
                <a:cxn ang="0">
                  <a:pos x="388" y="5"/>
                </a:cxn>
                <a:cxn ang="0">
                  <a:pos x="356" y="20"/>
                </a:cxn>
                <a:cxn ang="0">
                  <a:pos x="314" y="49"/>
                </a:cxn>
                <a:cxn ang="0">
                  <a:pos x="289" y="72"/>
                </a:cxn>
                <a:cxn ang="0">
                  <a:pos x="245" y="119"/>
                </a:cxn>
                <a:cxn ang="0">
                  <a:pos x="205" y="168"/>
                </a:cxn>
                <a:cxn ang="0">
                  <a:pos x="139" y="279"/>
                </a:cxn>
                <a:cxn ang="0">
                  <a:pos x="82" y="395"/>
                </a:cxn>
                <a:cxn ang="0">
                  <a:pos x="35" y="517"/>
                </a:cxn>
                <a:cxn ang="0">
                  <a:pos x="25" y="536"/>
                </a:cxn>
                <a:cxn ang="0">
                  <a:pos x="25" y="539"/>
                </a:cxn>
                <a:cxn ang="0">
                  <a:pos x="25" y="544"/>
                </a:cxn>
                <a:cxn ang="0">
                  <a:pos x="25" y="549"/>
                </a:cxn>
                <a:cxn ang="0">
                  <a:pos x="13" y="559"/>
                </a:cxn>
                <a:cxn ang="0">
                  <a:pos x="3" y="576"/>
                </a:cxn>
                <a:cxn ang="0">
                  <a:pos x="0" y="601"/>
                </a:cxn>
                <a:cxn ang="0">
                  <a:pos x="8" y="645"/>
                </a:cxn>
                <a:cxn ang="0">
                  <a:pos x="13" y="655"/>
                </a:cxn>
                <a:cxn ang="0">
                  <a:pos x="20" y="660"/>
                </a:cxn>
                <a:cxn ang="0">
                  <a:pos x="35" y="665"/>
                </a:cxn>
                <a:cxn ang="0">
                  <a:pos x="37" y="670"/>
                </a:cxn>
                <a:cxn ang="0">
                  <a:pos x="45" y="695"/>
                </a:cxn>
                <a:cxn ang="0">
                  <a:pos x="60" y="702"/>
                </a:cxn>
                <a:cxn ang="0">
                  <a:pos x="161" y="754"/>
                </a:cxn>
                <a:cxn ang="0">
                  <a:pos x="242" y="786"/>
                </a:cxn>
                <a:cxn ang="0">
                  <a:pos x="339" y="818"/>
                </a:cxn>
                <a:cxn ang="0">
                  <a:pos x="450" y="843"/>
                </a:cxn>
                <a:cxn ang="0">
                  <a:pos x="571" y="860"/>
                </a:cxn>
                <a:cxn ang="0">
                  <a:pos x="697" y="860"/>
                </a:cxn>
                <a:cxn ang="0">
                  <a:pos x="734" y="855"/>
                </a:cxn>
                <a:cxn ang="0">
                  <a:pos x="779" y="845"/>
                </a:cxn>
                <a:cxn ang="0">
                  <a:pos x="1013" y="435"/>
                </a:cxn>
                <a:cxn ang="0">
                  <a:pos x="1028" y="344"/>
                </a:cxn>
                <a:cxn ang="0">
                  <a:pos x="1036" y="277"/>
                </a:cxn>
              </a:cxnLst>
              <a:rect l="0" t="0" r="r" b="b"/>
              <a:pathLst>
                <a:path w="1043" h="860">
                  <a:moveTo>
                    <a:pt x="1036" y="277"/>
                  </a:moveTo>
                  <a:lnTo>
                    <a:pt x="1036" y="200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1" y="188"/>
                  </a:lnTo>
                  <a:lnTo>
                    <a:pt x="1021" y="188"/>
                  </a:lnTo>
                  <a:lnTo>
                    <a:pt x="1018" y="180"/>
                  </a:lnTo>
                  <a:lnTo>
                    <a:pt x="1013" y="175"/>
                  </a:lnTo>
                  <a:lnTo>
                    <a:pt x="1006" y="170"/>
                  </a:lnTo>
                  <a:lnTo>
                    <a:pt x="1004" y="170"/>
                  </a:lnTo>
                  <a:lnTo>
                    <a:pt x="1001" y="170"/>
                  </a:lnTo>
                  <a:lnTo>
                    <a:pt x="1001" y="170"/>
                  </a:lnTo>
                  <a:lnTo>
                    <a:pt x="996" y="161"/>
                  </a:lnTo>
                  <a:lnTo>
                    <a:pt x="994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828" y="131"/>
                  </a:lnTo>
                  <a:lnTo>
                    <a:pt x="828" y="131"/>
                  </a:lnTo>
                  <a:lnTo>
                    <a:pt x="776" y="121"/>
                  </a:lnTo>
                  <a:lnTo>
                    <a:pt x="722" y="109"/>
                  </a:lnTo>
                  <a:lnTo>
                    <a:pt x="670" y="101"/>
                  </a:lnTo>
                  <a:lnTo>
                    <a:pt x="645" y="99"/>
                  </a:lnTo>
                  <a:lnTo>
                    <a:pt x="618" y="99"/>
                  </a:lnTo>
                  <a:lnTo>
                    <a:pt x="618" y="99"/>
                  </a:lnTo>
                  <a:lnTo>
                    <a:pt x="611" y="101"/>
                  </a:lnTo>
                  <a:lnTo>
                    <a:pt x="601" y="104"/>
                  </a:lnTo>
                  <a:lnTo>
                    <a:pt x="581" y="111"/>
                  </a:lnTo>
                  <a:lnTo>
                    <a:pt x="564" y="124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3"/>
                  </a:lnTo>
                  <a:lnTo>
                    <a:pt x="554" y="126"/>
                  </a:lnTo>
                  <a:lnTo>
                    <a:pt x="564" y="116"/>
                  </a:lnTo>
                  <a:lnTo>
                    <a:pt x="559" y="64"/>
                  </a:lnTo>
                  <a:lnTo>
                    <a:pt x="559" y="64"/>
                  </a:lnTo>
                  <a:lnTo>
                    <a:pt x="544" y="54"/>
                  </a:lnTo>
                  <a:lnTo>
                    <a:pt x="544" y="54"/>
                  </a:lnTo>
                  <a:lnTo>
                    <a:pt x="536" y="44"/>
                  </a:lnTo>
                  <a:lnTo>
                    <a:pt x="522" y="32"/>
                  </a:lnTo>
                  <a:lnTo>
                    <a:pt x="522" y="32"/>
                  </a:lnTo>
                  <a:lnTo>
                    <a:pt x="494" y="17"/>
                  </a:lnTo>
                  <a:lnTo>
                    <a:pt x="465" y="7"/>
                  </a:lnTo>
                  <a:lnTo>
                    <a:pt x="450" y="2"/>
                  </a:lnTo>
                  <a:lnTo>
                    <a:pt x="435" y="0"/>
                  </a:lnTo>
                  <a:lnTo>
                    <a:pt x="420" y="0"/>
                  </a:lnTo>
                  <a:lnTo>
                    <a:pt x="403" y="2"/>
                  </a:lnTo>
                  <a:lnTo>
                    <a:pt x="403" y="2"/>
                  </a:lnTo>
                  <a:lnTo>
                    <a:pt x="388" y="5"/>
                  </a:lnTo>
                  <a:lnTo>
                    <a:pt x="371" y="12"/>
                  </a:lnTo>
                  <a:lnTo>
                    <a:pt x="356" y="20"/>
                  </a:lnTo>
                  <a:lnTo>
                    <a:pt x="341" y="30"/>
                  </a:lnTo>
                  <a:lnTo>
                    <a:pt x="314" y="49"/>
                  </a:lnTo>
                  <a:lnTo>
                    <a:pt x="289" y="72"/>
                  </a:lnTo>
                  <a:lnTo>
                    <a:pt x="289" y="72"/>
                  </a:lnTo>
                  <a:lnTo>
                    <a:pt x="267" y="94"/>
                  </a:lnTo>
                  <a:lnTo>
                    <a:pt x="245" y="119"/>
                  </a:lnTo>
                  <a:lnTo>
                    <a:pt x="225" y="143"/>
                  </a:lnTo>
                  <a:lnTo>
                    <a:pt x="205" y="168"/>
                  </a:lnTo>
                  <a:lnTo>
                    <a:pt x="171" y="222"/>
                  </a:lnTo>
                  <a:lnTo>
                    <a:pt x="139" y="279"/>
                  </a:lnTo>
                  <a:lnTo>
                    <a:pt x="109" y="336"/>
                  </a:lnTo>
                  <a:lnTo>
                    <a:pt x="82" y="395"/>
                  </a:lnTo>
                  <a:lnTo>
                    <a:pt x="35" y="517"/>
                  </a:lnTo>
                  <a:lnTo>
                    <a:pt x="35" y="517"/>
                  </a:lnTo>
                  <a:lnTo>
                    <a:pt x="25" y="536"/>
                  </a:lnTo>
                  <a:lnTo>
                    <a:pt x="25" y="536"/>
                  </a:lnTo>
                  <a:lnTo>
                    <a:pt x="25" y="539"/>
                  </a:lnTo>
                  <a:lnTo>
                    <a:pt x="25" y="539"/>
                  </a:lnTo>
                  <a:lnTo>
                    <a:pt x="25" y="544"/>
                  </a:lnTo>
                  <a:lnTo>
                    <a:pt x="25" y="544"/>
                  </a:lnTo>
                  <a:lnTo>
                    <a:pt x="25" y="549"/>
                  </a:lnTo>
                  <a:lnTo>
                    <a:pt x="25" y="549"/>
                  </a:lnTo>
                  <a:lnTo>
                    <a:pt x="13" y="559"/>
                  </a:lnTo>
                  <a:lnTo>
                    <a:pt x="13" y="559"/>
                  </a:lnTo>
                  <a:lnTo>
                    <a:pt x="5" y="566"/>
                  </a:lnTo>
                  <a:lnTo>
                    <a:pt x="3" y="576"/>
                  </a:lnTo>
                  <a:lnTo>
                    <a:pt x="0" y="588"/>
                  </a:lnTo>
                  <a:lnTo>
                    <a:pt x="0" y="601"/>
                  </a:lnTo>
                  <a:lnTo>
                    <a:pt x="3" y="623"/>
                  </a:lnTo>
                  <a:lnTo>
                    <a:pt x="8" y="645"/>
                  </a:lnTo>
                  <a:lnTo>
                    <a:pt x="8" y="645"/>
                  </a:lnTo>
                  <a:lnTo>
                    <a:pt x="13" y="655"/>
                  </a:lnTo>
                  <a:lnTo>
                    <a:pt x="15" y="657"/>
                  </a:lnTo>
                  <a:lnTo>
                    <a:pt x="20" y="660"/>
                  </a:lnTo>
                  <a:lnTo>
                    <a:pt x="20" y="660"/>
                  </a:lnTo>
                  <a:lnTo>
                    <a:pt x="35" y="665"/>
                  </a:lnTo>
                  <a:lnTo>
                    <a:pt x="37" y="670"/>
                  </a:lnTo>
                  <a:lnTo>
                    <a:pt x="37" y="670"/>
                  </a:lnTo>
                  <a:lnTo>
                    <a:pt x="40" y="670"/>
                  </a:lnTo>
                  <a:lnTo>
                    <a:pt x="45" y="695"/>
                  </a:lnTo>
                  <a:lnTo>
                    <a:pt x="45" y="695"/>
                  </a:lnTo>
                  <a:lnTo>
                    <a:pt x="60" y="702"/>
                  </a:lnTo>
                  <a:lnTo>
                    <a:pt x="99" y="724"/>
                  </a:lnTo>
                  <a:lnTo>
                    <a:pt x="161" y="754"/>
                  </a:lnTo>
                  <a:lnTo>
                    <a:pt x="200" y="769"/>
                  </a:lnTo>
                  <a:lnTo>
                    <a:pt x="242" y="786"/>
                  </a:lnTo>
                  <a:lnTo>
                    <a:pt x="289" y="803"/>
                  </a:lnTo>
                  <a:lnTo>
                    <a:pt x="339" y="818"/>
                  </a:lnTo>
                  <a:lnTo>
                    <a:pt x="393" y="833"/>
                  </a:lnTo>
                  <a:lnTo>
                    <a:pt x="450" y="843"/>
                  </a:lnTo>
                  <a:lnTo>
                    <a:pt x="509" y="853"/>
                  </a:lnTo>
                  <a:lnTo>
                    <a:pt x="571" y="860"/>
                  </a:lnTo>
                  <a:lnTo>
                    <a:pt x="633" y="860"/>
                  </a:lnTo>
                  <a:lnTo>
                    <a:pt x="697" y="860"/>
                  </a:lnTo>
                  <a:lnTo>
                    <a:pt x="697" y="860"/>
                  </a:lnTo>
                  <a:lnTo>
                    <a:pt x="734" y="855"/>
                  </a:lnTo>
                  <a:lnTo>
                    <a:pt x="761" y="850"/>
                  </a:lnTo>
                  <a:lnTo>
                    <a:pt x="779" y="845"/>
                  </a:lnTo>
                  <a:lnTo>
                    <a:pt x="1013" y="457"/>
                  </a:lnTo>
                  <a:lnTo>
                    <a:pt x="1013" y="435"/>
                  </a:lnTo>
                  <a:lnTo>
                    <a:pt x="1028" y="390"/>
                  </a:lnTo>
                  <a:lnTo>
                    <a:pt x="1028" y="344"/>
                  </a:lnTo>
                  <a:lnTo>
                    <a:pt x="1043" y="311"/>
                  </a:lnTo>
                  <a:lnTo>
                    <a:pt x="1036" y="27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4" name="Freeform 20"/>
            <p:cNvSpPr>
              <a:spLocks/>
            </p:cNvSpPr>
            <p:nvPr/>
          </p:nvSpPr>
          <p:spPr bwMode="auto">
            <a:xfrm>
              <a:off x="995" y="1863"/>
              <a:ext cx="291" cy="213"/>
            </a:xfrm>
            <a:custGeom>
              <a:avLst/>
              <a:gdLst/>
              <a:ahLst/>
              <a:cxnLst>
                <a:cxn ang="0">
                  <a:pos x="291" y="124"/>
                </a:cxn>
                <a:cxn ang="0">
                  <a:pos x="291" y="124"/>
                </a:cxn>
                <a:cxn ang="0">
                  <a:pos x="279" y="141"/>
                </a:cxn>
                <a:cxn ang="0">
                  <a:pos x="264" y="156"/>
                </a:cxn>
                <a:cxn ang="0">
                  <a:pos x="242" y="173"/>
                </a:cxn>
                <a:cxn ang="0">
                  <a:pos x="217" y="191"/>
                </a:cxn>
                <a:cxn ang="0">
                  <a:pos x="202" y="198"/>
                </a:cxn>
                <a:cxn ang="0">
                  <a:pos x="187" y="206"/>
                </a:cxn>
                <a:cxn ang="0">
                  <a:pos x="173" y="210"/>
                </a:cxn>
                <a:cxn ang="0">
                  <a:pos x="155" y="213"/>
                </a:cxn>
                <a:cxn ang="0">
                  <a:pos x="138" y="213"/>
                </a:cxn>
                <a:cxn ang="0">
                  <a:pos x="118" y="210"/>
                </a:cxn>
                <a:cxn ang="0">
                  <a:pos x="118" y="210"/>
                </a:cxn>
                <a:cxn ang="0">
                  <a:pos x="84" y="203"/>
                </a:cxn>
                <a:cxn ang="0">
                  <a:pos x="54" y="196"/>
                </a:cxn>
                <a:cxn ang="0">
                  <a:pos x="32" y="183"/>
                </a:cxn>
                <a:cxn ang="0">
                  <a:pos x="14" y="173"/>
                </a:cxn>
                <a:cxn ang="0">
                  <a:pos x="7" y="166"/>
                </a:cxn>
                <a:cxn ang="0">
                  <a:pos x="5" y="159"/>
                </a:cxn>
                <a:cxn ang="0">
                  <a:pos x="2" y="151"/>
                </a:cxn>
                <a:cxn ang="0">
                  <a:pos x="0" y="144"/>
                </a:cxn>
                <a:cxn ang="0">
                  <a:pos x="2" y="136"/>
                </a:cxn>
                <a:cxn ang="0">
                  <a:pos x="5" y="129"/>
                </a:cxn>
                <a:cxn ang="0">
                  <a:pos x="9" y="122"/>
                </a:cxn>
                <a:cxn ang="0">
                  <a:pos x="14" y="112"/>
                </a:cxn>
                <a:cxn ang="0">
                  <a:pos x="14" y="112"/>
                </a:cxn>
                <a:cxn ang="0">
                  <a:pos x="34" y="94"/>
                </a:cxn>
                <a:cxn ang="0">
                  <a:pos x="59" y="77"/>
                </a:cxn>
                <a:cxn ang="0">
                  <a:pos x="89" y="60"/>
                </a:cxn>
                <a:cxn ang="0">
                  <a:pos x="118" y="45"/>
                </a:cxn>
                <a:cxn ang="0">
                  <a:pos x="175" y="20"/>
                </a:cxn>
                <a:cxn ang="0">
                  <a:pos x="212" y="5"/>
                </a:cxn>
                <a:cxn ang="0">
                  <a:pos x="212" y="5"/>
                </a:cxn>
                <a:cxn ang="0">
                  <a:pos x="234" y="3"/>
                </a:cxn>
                <a:cxn ang="0">
                  <a:pos x="249" y="0"/>
                </a:cxn>
                <a:cxn ang="0">
                  <a:pos x="264" y="3"/>
                </a:cxn>
              </a:cxnLst>
              <a:rect l="0" t="0" r="r" b="b"/>
              <a:pathLst>
                <a:path w="291" h="213">
                  <a:moveTo>
                    <a:pt x="291" y="124"/>
                  </a:moveTo>
                  <a:lnTo>
                    <a:pt x="291" y="124"/>
                  </a:lnTo>
                  <a:lnTo>
                    <a:pt x="279" y="141"/>
                  </a:lnTo>
                  <a:lnTo>
                    <a:pt x="264" y="156"/>
                  </a:lnTo>
                  <a:lnTo>
                    <a:pt x="242" y="173"/>
                  </a:lnTo>
                  <a:lnTo>
                    <a:pt x="217" y="191"/>
                  </a:lnTo>
                  <a:lnTo>
                    <a:pt x="202" y="198"/>
                  </a:lnTo>
                  <a:lnTo>
                    <a:pt x="187" y="206"/>
                  </a:lnTo>
                  <a:lnTo>
                    <a:pt x="173" y="210"/>
                  </a:lnTo>
                  <a:lnTo>
                    <a:pt x="155" y="213"/>
                  </a:lnTo>
                  <a:lnTo>
                    <a:pt x="138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84" y="203"/>
                  </a:lnTo>
                  <a:lnTo>
                    <a:pt x="54" y="196"/>
                  </a:lnTo>
                  <a:lnTo>
                    <a:pt x="32" y="183"/>
                  </a:lnTo>
                  <a:lnTo>
                    <a:pt x="14" y="173"/>
                  </a:lnTo>
                  <a:lnTo>
                    <a:pt x="7" y="166"/>
                  </a:lnTo>
                  <a:lnTo>
                    <a:pt x="5" y="159"/>
                  </a:lnTo>
                  <a:lnTo>
                    <a:pt x="2" y="151"/>
                  </a:lnTo>
                  <a:lnTo>
                    <a:pt x="0" y="144"/>
                  </a:lnTo>
                  <a:lnTo>
                    <a:pt x="2" y="136"/>
                  </a:lnTo>
                  <a:lnTo>
                    <a:pt x="5" y="129"/>
                  </a:lnTo>
                  <a:lnTo>
                    <a:pt x="9" y="12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34" y="94"/>
                  </a:lnTo>
                  <a:lnTo>
                    <a:pt x="59" y="77"/>
                  </a:lnTo>
                  <a:lnTo>
                    <a:pt x="89" y="60"/>
                  </a:lnTo>
                  <a:lnTo>
                    <a:pt x="118" y="45"/>
                  </a:lnTo>
                  <a:lnTo>
                    <a:pt x="175" y="20"/>
                  </a:lnTo>
                  <a:lnTo>
                    <a:pt x="212" y="5"/>
                  </a:lnTo>
                  <a:lnTo>
                    <a:pt x="212" y="5"/>
                  </a:lnTo>
                  <a:lnTo>
                    <a:pt x="234" y="3"/>
                  </a:lnTo>
                  <a:lnTo>
                    <a:pt x="249" y="0"/>
                  </a:lnTo>
                  <a:lnTo>
                    <a:pt x="264" y="3"/>
                  </a:lnTo>
                </a:path>
              </a:pathLst>
            </a:custGeom>
            <a:noFill/>
            <a:ln w="42863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5" name="Freeform 21"/>
            <p:cNvSpPr>
              <a:spLocks/>
            </p:cNvSpPr>
            <p:nvPr/>
          </p:nvSpPr>
          <p:spPr bwMode="auto">
            <a:xfrm>
              <a:off x="1239" y="1470"/>
              <a:ext cx="1006" cy="680"/>
            </a:xfrm>
            <a:custGeom>
              <a:avLst/>
              <a:gdLst/>
              <a:ahLst/>
              <a:cxnLst>
                <a:cxn ang="0">
                  <a:pos x="507" y="5"/>
                </a:cxn>
                <a:cxn ang="0">
                  <a:pos x="507" y="5"/>
                </a:cxn>
                <a:cxn ang="0">
                  <a:pos x="556" y="3"/>
                </a:cxn>
                <a:cxn ang="0">
                  <a:pos x="598" y="0"/>
                </a:cxn>
                <a:cxn ang="0">
                  <a:pos x="635" y="3"/>
                </a:cxn>
                <a:cxn ang="0">
                  <a:pos x="635" y="3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4" y="15"/>
                </a:cxn>
                <a:cxn ang="0">
                  <a:pos x="744" y="15"/>
                </a:cxn>
                <a:cxn ang="0">
                  <a:pos x="801" y="25"/>
                </a:cxn>
                <a:cxn ang="0">
                  <a:pos x="883" y="40"/>
                </a:cxn>
                <a:cxn ang="0">
                  <a:pos x="989" y="57"/>
                </a:cxn>
                <a:cxn ang="0">
                  <a:pos x="1006" y="131"/>
                </a:cxn>
                <a:cxn ang="0">
                  <a:pos x="991" y="164"/>
                </a:cxn>
                <a:cxn ang="0">
                  <a:pos x="991" y="210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2" y="665"/>
                </a:cxn>
                <a:cxn ang="0">
                  <a:pos x="742" y="665"/>
                </a:cxn>
                <a:cxn ang="0">
                  <a:pos x="724" y="670"/>
                </a:cxn>
                <a:cxn ang="0">
                  <a:pos x="697" y="675"/>
                </a:cxn>
                <a:cxn ang="0">
                  <a:pos x="660" y="680"/>
                </a:cxn>
                <a:cxn ang="0">
                  <a:pos x="660" y="680"/>
                </a:cxn>
                <a:cxn ang="0">
                  <a:pos x="596" y="680"/>
                </a:cxn>
                <a:cxn ang="0">
                  <a:pos x="534" y="680"/>
                </a:cxn>
                <a:cxn ang="0">
                  <a:pos x="472" y="673"/>
                </a:cxn>
                <a:cxn ang="0">
                  <a:pos x="413" y="663"/>
                </a:cxn>
                <a:cxn ang="0">
                  <a:pos x="356" y="653"/>
                </a:cxn>
                <a:cxn ang="0">
                  <a:pos x="302" y="638"/>
                </a:cxn>
                <a:cxn ang="0">
                  <a:pos x="252" y="623"/>
                </a:cxn>
                <a:cxn ang="0">
                  <a:pos x="205" y="606"/>
                </a:cxn>
                <a:cxn ang="0">
                  <a:pos x="163" y="589"/>
                </a:cxn>
                <a:cxn ang="0">
                  <a:pos x="124" y="574"/>
                </a:cxn>
                <a:cxn ang="0">
                  <a:pos x="62" y="544"/>
                </a:cxn>
                <a:cxn ang="0">
                  <a:pos x="23" y="522"/>
                </a:cxn>
                <a:cxn ang="0">
                  <a:pos x="8" y="515"/>
                </a:cxn>
                <a:cxn ang="0">
                  <a:pos x="0" y="482"/>
                </a:cxn>
                <a:cxn ang="0">
                  <a:pos x="5" y="445"/>
                </a:cxn>
                <a:cxn ang="0">
                  <a:pos x="507" y="5"/>
                </a:cxn>
              </a:cxnLst>
              <a:rect l="0" t="0" r="r" b="b"/>
              <a:pathLst>
                <a:path w="1006" h="680">
                  <a:moveTo>
                    <a:pt x="507" y="5"/>
                  </a:moveTo>
                  <a:lnTo>
                    <a:pt x="507" y="5"/>
                  </a:lnTo>
                  <a:lnTo>
                    <a:pt x="556" y="3"/>
                  </a:lnTo>
                  <a:lnTo>
                    <a:pt x="598" y="0"/>
                  </a:lnTo>
                  <a:lnTo>
                    <a:pt x="635" y="3"/>
                  </a:lnTo>
                  <a:lnTo>
                    <a:pt x="635" y="3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4" y="15"/>
                  </a:lnTo>
                  <a:lnTo>
                    <a:pt x="744" y="15"/>
                  </a:lnTo>
                  <a:lnTo>
                    <a:pt x="801" y="25"/>
                  </a:lnTo>
                  <a:lnTo>
                    <a:pt x="883" y="40"/>
                  </a:lnTo>
                  <a:lnTo>
                    <a:pt x="989" y="57"/>
                  </a:lnTo>
                  <a:lnTo>
                    <a:pt x="1006" y="131"/>
                  </a:lnTo>
                  <a:lnTo>
                    <a:pt x="991" y="164"/>
                  </a:lnTo>
                  <a:lnTo>
                    <a:pt x="991" y="210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2" y="665"/>
                  </a:lnTo>
                  <a:lnTo>
                    <a:pt x="742" y="665"/>
                  </a:lnTo>
                  <a:lnTo>
                    <a:pt x="724" y="670"/>
                  </a:lnTo>
                  <a:lnTo>
                    <a:pt x="697" y="675"/>
                  </a:lnTo>
                  <a:lnTo>
                    <a:pt x="660" y="680"/>
                  </a:lnTo>
                  <a:lnTo>
                    <a:pt x="660" y="680"/>
                  </a:lnTo>
                  <a:lnTo>
                    <a:pt x="596" y="680"/>
                  </a:lnTo>
                  <a:lnTo>
                    <a:pt x="534" y="680"/>
                  </a:lnTo>
                  <a:lnTo>
                    <a:pt x="472" y="673"/>
                  </a:lnTo>
                  <a:lnTo>
                    <a:pt x="413" y="663"/>
                  </a:lnTo>
                  <a:lnTo>
                    <a:pt x="356" y="653"/>
                  </a:lnTo>
                  <a:lnTo>
                    <a:pt x="302" y="638"/>
                  </a:lnTo>
                  <a:lnTo>
                    <a:pt x="252" y="623"/>
                  </a:lnTo>
                  <a:lnTo>
                    <a:pt x="205" y="606"/>
                  </a:lnTo>
                  <a:lnTo>
                    <a:pt x="163" y="589"/>
                  </a:lnTo>
                  <a:lnTo>
                    <a:pt x="124" y="574"/>
                  </a:lnTo>
                  <a:lnTo>
                    <a:pt x="62" y="544"/>
                  </a:lnTo>
                  <a:lnTo>
                    <a:pt x="23" y="522"/>
                  </a:lnTo>
                  <a:lnTo>
                    <a:pt x="8" y="515"/>
                  </a:lnTo>
                  <a:lnTo>
                    <a:pt x="0" y="482"/>
                  </a:lnTo>
                  <a:lnTo>
                    <a:pt x="5" y="445"/>
                  </a:lnTo>
                  <a:lnTo>
                    <a:pt x="507" y="5"/>
                  </a:lnTo>
                  <a:close/>
                </a:path>
              </a:pathLst>
            </a:custGeom>
            <a:solidFill>
              <a:srgbClr val="CCCCCC"/>
            </a:solidFill>
            <a:ln w="1905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6" name="Freeform 22"/>
            <p:cNvSpPr>
              <a:spLocks/>
            </p:cNvSpPr>
            <p:nvPr/>
          </p:nvSpPr>
          <p:spPr bwMode="auto">
            <a:xfrm>
              <a:off x="1212" y="1423"/>
              <a:ext cx="1006" cy="678"/>
            </a:xfrm>
            <a:custGeom>
              <a:avLst/>
              <a:gdLst/>
              <a:ahLst/>
              <a:cxnLst>
                <a:cxn ang="0">
                  <a:pos x="986" y="82"/>
                </a:cxn>
                <a:cxn ang="0">
                  <a:pos x="1006" y="129"/>
                </a:cxn>
                <a:cxn ang="0">
                  <a:pos x="994" y="161"/>
                </a:cxn>
                <a:cxn ang="0">
                  <a:pos x="994" y="211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1" y="665"/>
                </a:cxn>
                <a:cxn ang="0">
                  <a:pos x="727" y="675"/>
                </a:cxn>
                <a:cxn ang="0">
                  <a:pos x="692" y="665"/>
                </a:cxn>
                <a:cxn ang="0">
                  <a:pos x="692" y="665"/>
                </a:cxn>
                <a:cxn ang="0">
                  <a:pos x="692" y="668"/>
                </a:cxn>
                <a:cxn ang="0">
                  <a:pos x="692" y="668"/>
                </a:cxn>
                <a:cxn ang="0">
                  <a:pos x="687" y="670"/>
                </a:cxn>
                <a:cxn ang="0">
                  <a:pos x="670" y="673"/>
                </a:cxn>
                <a:cxn ang="0">
                  <a:pos x="623" y="678"/>
                </a:cxn>
                <a:cxn ang="0">
                  <a:pos x="623" y="678"/>
                </a:cxn>
                <a:cxn ang="0">
                  <a:pos x="603" y="675"/>
                </a:cxn>
                <a:cxn ang="0">
                  <a:pos x="573" y="673"/>
                </a:cxn>
                <a:cxn ang="0">
                  <a:pos x="492" y="653"/>
                </a:cxn>
                <a:cxn ang="0">
                  <a:pos x="391" y="628"/>
                </a:cxn>
                <a:cxn ang="0">
                  <a:pos x="284" y="599"/>
                </a:cxn>
                <a:cxn ang="0">
                  <a:pos x="92" y="539"/>
                </a:cxn>
                <a:cxn ang="0">
                  <a:pos x="7" y="515"/>
                </a:cxn>
                <a:cxn ang="0">
                  <a:pos x="0" y="482"/>
                </a:cxn>
                <a:cxn ang="0">
                  <a:pos x="5" y="443"/>
                </a:cxn>
                <a:cxn ang="0">
                  <a:pos x="509" y="3"/>
                </a:cxn>
                <a:cxn ang="0">
                  <a:pos x="509" y="3"/>
                </a:cxn>
                <a:cxn ang="0">
                  <a:pos x="556" y="0"/>
                </a:cxn>
                <a:cxn ang="0">
                  <a:pos x="598" y="0"/>
                </a:cxn>
                <a:cxn ang="0">
                  <a:pos x="635" y="0"/>
                </a:cxn>
                <a:cxn ang="0">
                  <a:pos x="635" y="0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6" y="13"/>
                </a:cxn>
                <a:cxn ang="0">
                  <a:pos x="746" y="13"/>
                </a:cxn>
                <a:cxn ang="0">
                  <a:pos x="872" y="37"/>
                </a:cxn>
                <a:cxn ang="0">
                  <a:pos x="969" y="55"/>
                </a:cxn>
                <a:cxn ang="0">
                  <a:pos x="986" y="82"/>
                </a:cxn>
              </a:cxnLst>
              <a:rect l="0" t="0" r="r" b="b"/>
              <a:pathLst>
                <a:path w="1006" h="678">
                  <a:moveTo>
                    <a:pt x="986" y="82"/>
                  </a:moveTo>
                  <a:lnTo>
                    <a:pt x="1006" y="129"/>
                  </a:lnTo>
                  <a:lnTo>
                    <a:pt x="994" y="161"/>
                  </a:lnTo>
                  <a:lnTo>
                    <a:pt x="994" y="211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1" y="665"/>
                  </a:lnTo>
                  <a:lnTo>
                    <a:pt x="727" y="675"/>
                  </a:lnTo>
                  <a:lnTo>
                    <a:pt x="692" y="665"/>
                  </a:lnTo>
                  <a:lnTo>
                    <a:pt x="692" y="665"/>
                  </a:lnTo>
                  <a:lnTo>
                    <a:pt x="692" y="668"/>
                  </a:lnTo>
                  <a:lnTo>
                    <a:pt x="692" y="668"/>
                  </a:lnTo>
                  <a:lnTo>
                    <a:pt x="687" y="670"/>
                  </a:lnTo>
                  <a:lnTo>
                    <a:pt x="670" y="673"/>
                  </a:lnTo>
                  <a:lnTo>
                    <a:pt x="623" y="678"/>
                  </a:lnTo>
                  <a:lnTo>
                    <a:pt x="623" y="678"/>
                  </a:lnTo>
                  <a:lnTo>
                    <a:pt x="603" y="675"/>
                  </a:lnTo>
                  <a:lnTo>
                    <a:pt x="573" y="673"/>
                  </a:lnTo>
                  <a:lnTo>
                    <a:pt x="492" y="653"/>
                  </a:lnTo>
                  <a:lnTo>
                    <a:pt x="391" y="628"/>
                  </a:lnTo>
                  <a:lnTo>
                    <a:pt x="284" y="599"/>
                  </a:lnTo>
                  <a:lnTo>
                    <a:pt x="92" y="539"/>
                  </a:lnTo>
                  <a:lnTo>
                    <a:pt x="7" y="515"/>
                  </a:lnTo>
                  <a:lnTo>
                    <a:pt x="0" y="482"/>
                  </a:lnTo>
                  <a:lnTo>
                    <a:pt x="5" y="443"/>
                  </a:lnTo>
                  <a:lnTo>
                    <a:pt x="509" y="3"/>
                  </a:lnTo>
                  <a:lnTo>
                    <a:pt x="509" y="3"/>
                  </a:lnTo>
                  <a:lnTo>
                    <a:pt x="556" y="0"/>
                  </a:lnTo>
                  <a:lnTo>
                    <a:pt x="59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6" y="13"/>
                  </a:lnTo>
                  <a:lnTo>
                    <a:pt x="746" y="13"/>
                  </a:lnTo>
                  <a:lnTo>
                    <a:pt x="872" y="37"/>
                  </a:lnTo>
                  <a:lnTo>
                    <a:pt x="969" y="55"/>
                  </a:lnTo>
                  <a:lnTo>
                    <a:pt x="986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7" name="Freeform 23"/>
            <p:cNvSpPr>
              <a:spLocks/>
            </p:cNvSpPr>
            <p:nvPr/>
          </p:nvSpPr>
          <p:spPr bwMode="auto">
            <a:xfrm>
              <a:off x="1212" y="1423"/>
              <a:ext cx="1006" cy="678"/>
            </a:xfrm>
            <a:custGeom>
              <a:avLst/>
              <a:gdLst/>
              <a:ahLst/>
              <a:cxnLst>
                <a:cxn ang="0">
                  <a:pos x="986" y="82"/>
                </a:cxn>
                <a:cxn ang="0">
                  <a:pos x="1006" y="129"/>
                </a:cxn>
                <a:cxn ang="0">
                  <a:pos x="994" y="161"/>
                </a:cxn>
                <a:cxn ang="0">
                  <a:pos x="994" y="211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1" y="665"/>
                </a:cxn>
                <a:cxn ang="0">
                  <a:pos x="727" y="675"/>
                </a:cxn>
                <a:cxn ang="0">
                  <a:pos x="692" y="665"/>
                </a:cxn>
                <a:cxn ang="0">
                  <a:pos x="692" y="665"/>
                </a:cxn>
                <a:cxn ang="0">
                  <a:pos x="692" y="668"/>
                </a:cxn>
                <a:cxn ang="0">
                  <a:pos x="692" y="668"/>
                </a:cxn>
                <a:cxn ang="0">
                  <a:pos x="687" y="670"/>
                </a:cxn>
                <a:cxn ang="0">
                  <a:pos x="670" y="673"/>
                </a:cxn>
                <a:cxn ang="0">
                  <a:pos x="623" y="678"/>
                </a:cxn>
                <a:cxn ang="0">
                  <a:pos x="623" y="678"/>
                </a:cxn>
                <a:cxn ang="0">
                  <a:pos x="603" y="675"/>
                </a:cxn>
                <a:cxn ang="0">
                  <a:pos x="573" y="673"/>
                </a:cxn>
                <a:cxn ang="0">
                  <a:pos x="492" y="653"/>
                </a:cxn>
                <a:cxn ang="0">
                  <a:pos x="391" y="628"/>
                </a:cxn>
                <a:cxn ang="0">
                  <a:pos x="284" y="599"/>
                </a:cxn>
                <a:cxn ang="0">
                  <a:pos x="92" y="539"/>
                </a:cxn>
                <a:cxn ang="0">
                  <a:pos x="7" y="515"/>
                </a:cxn>
                <a:cxn ang="0">
                  <a:pos x="0" y="482"/>
                </a:cxn>
                <a:cxn ang="0">
                  <a:pos x="5" y="443"/>
                </a:cxn>
                <a:cxn ang="0">
                  <a:pos x="509" y="3"/>
                </a:cxn>
                <a:cxn ang="0">
                  <a:pos x="509" y="3"/>
                </a:cxn>
                <a:cxn ang="0">
                  <a:pos x="556" y="0"/>
                </a:cxn>
                <a:cxn ang="0">
                  <a:pos x="598" y="0"/>
                </a:cxn>
                <a:cxn ang="0">
                  <a:pos x="635" y="0"/>
                </a:cxn>
                <a:cxn ang="0">
                  <a:pos x="635" y="0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6" y="13"/>
                </a:cxn>
                <a:cxn ang="0">
                  <a:pos x="746" y="13"/>
                </a:cxn>
                <a:cxn ang="0">
                  <a:pos x="872" y="37"/>
                </a:cxn>
                <a:cxn ang="0">
                  <a:pos x="969" y="55"/>
                </a:cxn>
              </a:cxnLst>
              <a:rect l="0" t="0" r="r" b="b"/>
              <a:pathLst>
                <a:path w="1006" h="678">
                  <a:moveTo>
                    <a:pt x="986" y="82"/>
                  </a:moveTo>
                  <a:lnTo>
                    <a:pt x="1006" y="129"/>
                  </a:lnTo>
                  <a:lnTo>
                    <a:pt x="994" y="161"/>
                  </a:lnTo>
                  <a:lnTo>
                    <a:pt x="994" y="211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1" y="665"/>
                  </a:lnTo>
                  <a:lnTo>
                    <a:pt x="727" y="675"/>
                  </a:lnTo>
                  <a:lnTo>
                    <a:pt x="692" y="665"/>
                  </a:lnTo>
                  <a:lnTo>
                    <a:pt x="692" y="665"/>
                  </a:lnTo>
                  <a:lnTo>
                    <a:pt x="692" y="668"/>
                  </a:lnTo>
                  <a:lnTo>
                    <a:pt x="692" y="668"/>
                  </a:lnTo>
                  <a:lnTo>
                    <a:pt x="687" y="670"/>
                  </a:lnTo>
                  <a:lnTo>
                    <a:pt x="670" y="673"/>
                  </a:lnTo>
                  <a:lnTo>
                    <a:pt x="623" y="678"/>
                  </a:lnTo>
                  <a:lnTo>
                    <a:pt x="623" y="678"/>
                  </a:lnTo>
                  <a:lnTo>
                    <a:pt x="603" y="675"/>
                  </a:lnTo>
                  <a:lnTo>
                    <a:pt x="573" y="673"/>
                  </a:lnTo>
                  <a:lnTo>
                    <a:pt x="492" y="653"/>
                  </a:lnTo>
                  <a:lnTo>
                    <a:pt x="391" y="628"/>
                  </a:lnTo>
                  <a:lnTo>
                    <a:pt x="284" y="599"/>
                  </a:lnTo>
                  <a:lnTo>
                    <a:pt x="92" y="539"/>
                  </a:lnTo>
                  <a:lnTo>
                    <a:pt x="7" y="515"/>
                  </a:lnTo>
                  <a:lnTo>
                    <a:pt x="0" y="482"/>
                  </a:lnTo>
                  <a:lnTo>
                    <a:pt x="5" y="443"/>
                  </a:lnTo>
                  <a:lnTo>
                    <a:pt x="509" y="3"/>
                  </a:lnTo>
                  <a:lnTo>
                    <a:pt x="509" y="3"/>
                  </a:lnTo>
                  <a:lnTo>
                    <a:pt x="556" y="0"/>
                  </a:lnTo>
                  <a:lnTo>
                    <a:pt x="59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6" y="13"/>
                  </a:lnTo>
                  <a:lnTo>
                    <a:pt x="746" y="13"/>
                  </a:lnTo>
                  <a:lnTo>
                    <a:pt x="872" y="37"/>
                  </a:lnTo>
                  <a:lnTo>
                    <a:pt x="969" y="5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8" name="Freeform 24"/>
            <p:cNvSpPr>
              <a:spLocks/>
            </p:cNvSpPr>
            <p:nvPr/>
          </p:nvSpPr>
          <p:spPr bwMode="auto">
            <a:xfrm>
              <a:off x="1232" y="1423"/>
              <a:ext cx="1006" cy="710"/>
            </a:xfrm>
            <a:custGeom>
              <a:avLst/>
              <a:gdLst/>
              <a:ahLst/>
              <a:cxnLst>
                <a:cxn ang="0">
                  <a:pos x="1006" y="67"/>
                </a:cxn>
                <a:cxn ang="0">
                  <a:pos x="1006" y="154"/>
                </a:cxn>
                <a:cxn ang="0">
                  <a:pos x="991" y="233"/>
                </a:cxn>
                <a:cxn ang="0">
                  <a:pos x="976" y="277"/>
                </a:cxn>
                <a:cxn ang="0">
                  <a:pos x="976" y="300"/>
                </a:cxn>
                <a:cxn ang="0">
                  <a:pos x="741" y="688"/>
                </a:cxn>
                <a:cxn ang="0">
                  <a:pos x="704" y="710"/>
                </a:cxn>
                <a:cxn ang="0">
                  <a:pos x="704" y="710"/>
                </a:cxn>
                <a:cxn ang="0">
                  <a:pos x="684" y="710"/>
                </a:cxn>
                <a:cxn ang="0">
                  <a:pos x="660" y="707"/>
                </a:cxn>
                <a:cxn ang="0">
                  <a:pos x="623" y="700"/>
                </a:cxn>
                <a:cxn ang="0">
                  <a:pos x="623" y="700"/>
                </a:cxn>
                <a:cxn ang="0">
                  <a:pos x="573" y="688"/>
                </a:cxn>
                <a:cxn ang="0">
                  <a:pos x="492" y="668"/>
                </a:cxn>
                <a:cxn ang="0">
                  <a:pos x="284" y="613"/>
                </a:cxn>
                <a:cxn ang="0">
                  <a:pos x="7" y="537"/>
                </a:cxn>
                <a:cxn ang="0">
                  <a:pos x="0" y="505"/>
                </a:cxn>
                <a:cxn ang="0">
                  <a:pos x="12" y="465"/>
                </a:cxn>
                <a:cxn ang="0">
                  <a:pos x="462" y="67"/>
                </a:cxn>
                <a:cxn ang="0">
                  <a:pos x="509" y="33"/>
                </a:cxn>
                <a:cxn ang="0">
                  <a:pos x="509" y="33"/>
                </a:cxn>
                <a:cxn ang="0">
                  <a:pos x="551" y="15"/>
                </a:cxn>
                <a:cxn ang="0">
                  <a:pos x="586" y="5"/>
                </a:cxn>
                <a:cxn ang="0">
                  <a:pos x="603" y="3"/>
                </a:cxn>
                <a:cxn ang="0">
                  <a:pos x="615" y="0"/>
                </a:cxn>
                <a:cxn ang="0">
                  <a:pos x="615" y="0"/>
                </a:cxn>
                <a:cxn ang="0">
                  <a:pos x="650" y="3"/>
                </a:cxn>
                <a:cxn ang="0">
                  <a:pos x="684" y="8"/>
                </a:cxn>
                <a:cxn ang="0">
                  <a:pos x="749" y="20"/>
                </a:cxn>
                <a:cxn ang="0">
                  <a:pos x="749" y="20"/>
                </a:cxn>
                <a:cxn ang="0">
                  <a:pos x="875" y="42"/>
                </a:cxn>
                <a:cxn ang="0">
                  <a:pos x="969" y="60"/>
                </a:cxn>
                <a:cxn ang="0">
                  <a:pos x="1006" y="67"/>
                </a:cxn>
              </a:cxnLst>
              <a:rect l="0" t="0" r="r" b="b"/>
              <a:pathLst>
                <a:path w="1006" h="710">
                  <a:moveTo>
                    <a:pt x="1006" y="67"/>
                  </a:moveTo>
                  <a:lnTo>
                    <a:pt x="1006" y="154"/>
                  </a:lnTo>
                  <a:lnTo>
                    <a:pt x="991" y="233"/>
                  </a:lnTo>
                  <a:lnTo>
                    <a:pt x="976" y="277"/>
                  </a:lnTo>
                  <a:lnTo>
                    <a:pt x="976" y="300"/>
                  </a:lnTo>
                  <a:lnTo>
                    <a:pt x="741" y="688"/>
                  </a:lnTo>
                  <a:lnTo>
                    <a:pt x="704" y="710"/>
                  </a:lnTo>
                  <a:lnTo>
                    <a:pt x="704" y="710"/>
                  </a:lnTo>
                  <a:lnTo>
                    <a:pt x="684" y="710"/>
                  </a:lnTo>
                  <a:lnTo>
                    <a:pt x="660" y="707"/>
                  </a:lnTo>
                  <a:lnTo>
                    <a:pt x="623" y="700"/>
                  </a:lnTo>
                  <a:lnTo>
                    <a:pt x="623" y="700"/>
                  </a:lnTo>
                  <a:lnTo>
                    <a:pt x="573" y="688"/>
                  </a:lnTo>
                  <a:lnTo>
                    <a:pt x="492" y="668"/>
                  </a:lnTo>
                  <a:lnTo>
                    <a:pt x="284" y="613"/>
                  </a:lnTo>
                  <a:lnTo>
                    <a:pt x="7" y="537"/>
                  </a:lnTo>
                  <a:lnTo>
                    <a:pt x="0" y="505"/>
                  </a:lnTo>
                  <a:lnTo>
                    <a:pt x="12" y="465"/>
                  </a:lnTo>
                  <a:lnTo>
                    <a:pt x="462" y="67"/>
                  </a:lnTo>
                  <a:lnTo>
                    <a:pt x="509" y="33"/>
                  </a:lnTo>
                  <a:lnTo>
                    <a:pt x="509" y="33"/>
                  </a:lnTo>
                  <a:lnTo>
                    <a:pt x="551" y="15"/>
                  </a:lnTo>
                  <a:lnTo>
                    <a:pt x="586" y="5"/>
                  </a:lnTo>
                  <a:lnTo>
                    <a:pt x="603" y="3"/>
                  </a:lnTo>
                  <a:lnTo>
                    <a:pt x="615" y="0"/>
                  </a:lnTo>
                  <a:lnTo>
                    <a:pt x="615" y="0"/>
                  </a:lnTo>
                  <a:lnTo>
                    <a:pt x="650" y="3"/>
                  </a:lnTo>
                  <a:lnTo>
                    <a:pt x="684" y="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875" y="42"/>
                  </a:lnTo>
                  <a:lnTo>
                    <a:pt x="969" y="60"/>
                  </a:lnTo>
                  <a:lnTo>
                    <a:pt x="1006" y="67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49" name="Freeform 25"/>
            <p:cNvSpPr>
              <a:spLocks/>
            </p:cNvSpPr>
            <p:nvPr/>
          </p:nvSpPr>
          <p:spPr bwMode="auto">
            <a:xfrm>
              <a:off x="1202" y="1389"/>
              <a:ext cx="1026" cy="746"/>
            </a:xfrm>
            <a:custGeom>
              <a:avLst/>
              <a:gdLst/>
              <a:ahLst/>
              <a:cxnLst>
                <a:cxn ang="0">
                  <a:pos x="1001" y="146"/>
                </a:cxn>
                <a:cxn ang="0">
                  <a:pos x="991" y="245"/>
                </a:cxn>
                <a:cxn ang="0">
                  <a:pos x="957" y="336"/>
                </a:cxn>
                <a:cxn ang="0">
                  <a:pos x="754" y="697"/>
                </a:cxn>
                <a:cxn ang="0">
                  <a:pos x="742" y="719"/>
                </a:cxn>
                <a:cxn ang="0">
                  <a:pos x="744" y="719"/>
                </a:cxn>
                <a:cxn ang="0">
                  <a:pos x="621" y="694"/>
                </a:cxn>
                <a:cxn ang="0">
                  <a:pos x="435" y="647"/>
                </a:cxn>
                <a:cxn ang="0">
                  <a:pos x="22" y="536"/>
                </a:cxn>
                <a:cxn ang="0">
                  <a:pos x="27" y="551"/>
                </a:cxn>
                <a:cxn ang="0">
                  <a:pos x="25" y="487"/>
                </a:cxn>
                <a:cxn ang="0">
                  <a:pos x="30" y="487"/>
                </a:cxn>
                <a:cxn ang="0">
                  <a:pos x="141" y="390"/>
                </a:cxn>
                <a:cxn ang="0">
                  <a:pos x="415" y="163"/>
                </a:cxn>
                <a:cxn ang="0">
                  <a:pos x="485" y="106"/>
                </a:cxn>
                <a:cxn ang="0">
                  <a:pos x="544" y="76"/>
                </a:cxn>
                <a:cxn ang="0">
                  <a:pos x="606" y="34"/>
                </a:cxn>
                <a:cxn ang="0">
                  <a:pos x="628" y="27"/>
                </a:cxn>
                <a:cxn ang="0">
                  <a:pos x="705" y="32"/>
                </a:cxn>
                <a:cxn ang="0">
                  <a:pos x="833" y="57"/>
                </a:cxn>
                <a:cxn ang="0">
                  <a:pos x="994" y="81"/>
                </a:cxn>
                <a:cxn ang="0">
                  <a:pos x="1001" y="76"/>
                </a:cxn>
                <a:cxn ang="0">
                  <a:pos x="994" y="57"/>
                </a:cxn>
                <a:cxn ang="0">
                  <a:pos x="828" y="32"/>
                </a:cxn>
                <a:cxn ang="0">
                  <a:pos x="722" y="10"/>
                </a:cxn>
                <a:cxn ang="0">
                  <a:pos x="618" y="0"/>
                </a:cxn>
                <a:cxn ang="0">
                  <a:pos x="598" y="5"/>
                </a:cxn>
                <a:cxn ang="0">
                  <a:pos x="541" y="42"/>
                </a:cxn>
                <a:cxn ang="0">
                  <a:pos x="499" y="69"/>
                </a:cxn>
                <a:cxn ang="0">
                  <a:pos x="438" y="104"/>
                </a:cxn>
                <a:cxn ang="0">
                  <a:pos x="393" y="143"/>
                </a:cxn>
                <a:cxn ang="0">
                  <a:pos x="13" y="460"/>
                </a:cxn>
                <a:cxn ang="0">
                  <a:pos x="3" y="477"/>
                </a:cxn>
                <a:cxn ang="0">
                  <a:pos x="3" y="524"/>
                </a:cxn>
                <a:cxn ang="0">
                  <a:pos x="13" y="556"/>
                </a:cxn>
                <a:cxn ang="0">
                  <a:pos x="20" y="561"/>
                </a:cxn>
                <a:cxn ang="0">
                  <a:pos x="457" y="680"/>
                </a:cxn>
                <a:cxn ang="0">
                  <a:pos x="702" y="739"/>
                </a:cxn>
                <a:cxn ang="0">
                  <a:pos x="756" y="746"/>
                </a:cxn>
                <a:cxn ang="0">
                  <a:pos x="964" y="378"/>
                </a:cxn>
                <a:cxn ang="0">
                  <a:pos x="994" y="324"/>
                </a:cxn>
                <a:cxn ang="0">
                  <a:pos x="996" y="306"/>
                </a:cxn>
                <a:cxn ang="0">
                  <a:pos x="1011" y="259"/>
                </a:cxn>
                <a:cxn ang="0">
                  <a:pos x="1021" y="217"/>
                </a:cxn>
                <a:cxn ang="0">
                  <a:pos x="1023" y="133"/>
                </a:cxn>
                <a:cxn ang="0">
                  <a:pos x="1018" y="81"/>
                </a:cxn>
                <a:cxn ang="0">
                  <a:pos x="1004" y="71"/>
                </a:cxn>
                <a:cxn ang="0">
                  <a:pos x="1001" y="79"/>
                </a:cxn>
              </a:cxnLst>
              <a:rect l="0" t="0" r="r" b="b"/>
              <a:pathLst>
                <a:path w="1026" h="746">
                  <a:moveTo>
                    <a:pt x="1001" y="79"/>
                  </a:moveTo>
                  <a:lnTo>
                    <a:pt x="1001" y="79"/>
                  </a:lnTo>
                  <a:lnTo>
                    <a:pt x="1001" y="146"/>
                  </a:lnTo>
                  <a:lnTo>
                    <a:pt x="999" y="178"/>
                  </a:lnTo>
                  <a:lnTo>
                    <a:pt x="996" y="212"/>
                  </a:lnTo>
                  <a:lnTo>
                    <a:pt x="991" y="245"/>
                  </a:lnTo>
                  <a:lnTo>
                    <a:pt x="981" y="277"/>
                  </a:lnTo>
                  <a:lnTo>
                    <a:pt x="971" y="306"/>
                  </a:lnTo>
                  <a:lnTo>
                    <a:pt x="957" y="336"/>
                  </a:lnTo>
                  <a:lnTo>
                    <a:pt x="957" y="336"/>
                  </a:lnTo>
                  <a:lnTo>
                    <a:pt x="754" y="697"/>
                  </a:lnTo>
                  <a:lnTo>
                    <a:pt x="754" y="697"/>
                  </a:lnTo>
                  <a:lnTo>
                    <a:pt x="744" y="717"/>
                  </a:lnTo>
                  <a:lnTo>
                    <a:pt x="744" y="717"/>
                  </a:lnTo>
                  <a:lnTo>
                    <a:pt x="742" y="719"/>
                  </a:lnTo>
                  <a:lnTo>
                    <a:pt x="742" y="722"/>
                  </a:lnTo>
                  <a:lnTo>
                    <a:pt x="744" y="719"/>
                  </a:lnTo>
                  <a:lnTo>
                    <a:pt x="744" y="719"/>
                  </a:lnTo>
                  <a:lnTo>
                    <a:pt x="744" y="719"/>
                  </a:lnTo>
                  <a:lnTo>
                    <a:pt x="682" y="709"/>
                  </a:lnTo>
                  <a:lnTo>
                    <a:pt x="621" y="694"/>
                  </a:lnTo>
                  <a:lnTo>
                    <a:pt x="621" y="694"/>
                  </a:lnTo>
                  <a:lnTo>
                    <a:pt x="527" y="672"/>
                  </a:lnTo>
                  <a:lnTo>
                    <a:pt x="435" y="647"/>
                  </a:lnTo>
                  <a:lnTo>
                    <a:pt x="435" y="647"/>
                  </a:lnTo>
                  <a:lnTo>
                    <a:pt x="22" y="536"/>
                  </a:lnTo>
                  <a:lnTo>
                    <a:pt x="22" y="536"/>
                  </a:lnTo>
                  <a:lnTo>
                    <a:pt x="15" y="534"/>
                  </a:lnTo>
                  <a:lnTo>
                    <a:pt x="15" y="534"/>
                  </a:lnTo>
                  <a:lnTo>
                    <a:pt x="27" y="551"/>
                  </a:lnTo>
                  <a:lnTo>
                    <a:pt x="27" y="551"/>
                  </a:lnTo>
                  <a:lnTo>
                    <a:pt x="25" y="519"/>
                  </a:lnTo>
                  <a:lnTo>
                    <a:pt x="25" y="487"/>
                  </a:lnTo>
                  <a:lnTo>
                    <a:pt x="25" y="487"/>
                  </a:lnTo>
                  <a:lnTo>
                    <a:pt x="25" y="489"/>
                  </a:lnTo>
                  <a:lnTo>
                    <a:pt x="30" y="487"/>
                  </a:lnTo>
                  <a:lnTo>
                    <a:pt x="37" y="477"/>
                  </a:lnTo>
                  <a:lnTo>
                    <a:pt x="37" y="477"/>
                  </a:lnTo>
                  <a:lnTo>
                    <a:pt x="141" y="390"/>
                  </a:lnTo>
                  <a:lnTo>
                    <a:pt x="141" y="390"/>
                  </a:lnTo>
                  <a:lnTo>
                    <a:pt x="415" y="163"/>
                  </a:lnTo>
                  <a:lnTo>
                    <a:pt x="415" y="163"/>
                  </a:lnTo>
                  <a:lnTo>
                    <a:pt x="467" y="118"/>
                  </a:lnTo>
                  <a:lnTo>
                    <a:pt x="467" y="118"/>
                  </a:lnTo>
                  <a:lnTo>
                    <a:pt x="485" y="106"/>
                  </a:lnTo>
                  <a:lnTo>
                    <a:pt x="504" y="96"/>
                  </a:lnTo>
                  <a:lnTo>
                    <a:pt x="524" y="86"/>
                  </a:lnTo>
                  <a:lnTo>
                    <a:pt x="544" y="76"/>
                  </a:lnTo>
                  <a:lnTo>
                    <a:pt x="544" y="76"/>
                  </a:lnTo>
                  <a:lnTo>
                    <a:pt x="583" y="47"/>
                  </a:lnTo>
                  <a:lnTo>
                    <a:pt x="606" y="34"/>
                  </a:lnTo>
                  <a:lnTo>
                    <a:pt x="618" y="29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53" y="27"/>
                  </a:lnTo>
                  <a:lnTo>
                    <a:pt x="680" y="27"/>
                  </a:lnTo>
                  <a:lnTo>
                    <a:pt x="705" y="32"/>
                  </a:lnTo>
                  <a:lnTo>
                    <a:pt x="732" y="37"/>
                  </a:lnTo>
                  <a:lnTo>
                    <a:pt x="784" y="47"/>
                  </a:lnTo>
                  <a:lnTo>
                    <a:pt x="833" y="57"/>
                  </a:lnTo>
                  <a:lnTo>
                    <a:pt x="833" y="57"/>
                  </a:lnTo>
                  <a:lnTo>
                    <a:pt x="994" y="81"/>
                  </a:lnTo>
                  <a:lnTo>
                    <a:pt x="994" y="81"/>
                  </a:lnTo>
                  <a:lnTo>
                    <a:pt x="999" y="81"/>
                  </a:lnTo>
                  <a:lnTo>
                    <a:pt x="1001" y="79"/>
                  </a:lnTo>
                  <a:lnTo>
                    <a:pt x="1001" y="76"/>
                  </a:lnTo>
                  <a:lnTo>
                    <a:pt x="1001" y="71"/>
                  </a:lnTo>
                  <a:lnTo>
                    <a:pt x="996" y="62"/>
                  </a:lnTo>
                  <a:lnTo>
                    <a:pt x="994" y="57"/>
                  </a:lnTo>
                  <a:lnTo>
                    <a:pt x="989" y="57"/>
                  </a:lnTo>
                  <a:lnTo>
                    <a:pt x="989" y="57"/>
                  </a:lnTo>
                  <a:lnTo>
                    <a:pt x="828" y="32"/>
                  </a:lnTo>
                  <a:lnTo>
                    <a:pt x="828" y="32"/>
                  </a:lnTo>
                  <a:lnTo>
                    <a:pt x="776" y="22"/>
                  </a:lnTo>
                  <a:lnTo>
                    <a:pt x="722" y="10"/>
                  </a:lnTo>
                  <a:lnTo>
                    <a:pt x="670" y="2"/>
                  </a:lnTo>
                  <a:lnTo>
                    <a:pt x="645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08" y="2"/>
                  </a:lnTo>
                  <a:lnTo>
                    <a:pt x="598" y="5"/>
                  </a:lnTo>
                  <a:lnTo>
                    <a:pt x="578" y="15"/>
                  </a:lnTo>
                  <a:lnTo>
                    <a:pt x="556" y="29"/>
                  </a:lnTo>
                  <a:lnTo>
                    <a:pt x="541" y="42"/>
                  </a:lnTo>
                  <a:lnTo>
                    <a:pt x="541" y="42"/>
                  </a:lnTo>
                  <a:lnTo>
                    <a:pt x="522" y="57"/>
                  </a:lnTo>
                  <a:lnTo>
                    <a:pt x="499" y="69"/>
                  </a:lnTo>
                  <a:lnTo>
                    <a:pt x="452" y="94"/>
                  </a:lnTo>
                  <a:lnTo>
                    <a:pt x="452" y="94"/>
                  </a:lnTo>
                  <a:lnTo>
                    <a:pt x="438" y="104"/>
                  </a:lnTo>
                  <a:lnTo>
                    <a:pt x="423" y="116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3" y="460"/>
                  </a:lnTo>
                  <a:lnTo>
                    <a:pt x="13" y="460"/>
                  </a:lnTo>
                  <a:lnTo>
                    <a:pt x="5" y="467"/>
                  </a:lnTo>
                  <a:lnTo>
                    <a:pt x="3" y="477"/>
                  </a:lnTo>
                  <a:lnTo>
                    <a:pt x="0" y="489"/>
                  </a:lnTo>
                  <a:lnTo>
                    <a:pt x="0" y="502"/>
                  </a:lnTo>
                  <a:lnTo>
                    <a:pt x="3" y="524"/>
                  </a:lnTo>
                  <a:lnTo>
                    <a:pt x="8" y="546"/>
                  </a:lnTo>
                  <a:lnTo>
                    <a:pt x="8" y="546"/>
                  </a:lnTo>
                  <a:lnTo>
                    <a:pt x="13" y="556"/>
                  </a:lnTo>
                  <a:lnTo>
                    <a:pt x="15" y="558"/>
                  </a:lnTo>
                  <a:lnTo>
                    <a:pt x="20" y="561"/>
                  </a:lnTo>
                  <a:lnTo>
                    <a:pt x="20" y="561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457" y="680"/>
                  </a:lnTo>
                  <a:lnTo>
                    <a:pt x="554" y="707"/>
                  </a:lnTo>
                  <a:lnTo>
                    <a:pt x="653" y="729"/>
                  </a:lnTo>
                  <a:lnTo>
                    <a:pt x="702" y="739"/>
                  </a:lnTo>
                  <a:lnTo>
                    <a:pt x="751" y="746"/>
                  </a:lnTo>
                  <a:lnTo>
                    <a:pt x="751" y="746"/>
                  </a:lnTo>
                  <a:lnTo>
                    <a:pt x="756" y="746"/>
                  </a:lnTo>
                  <a:lnTo>
                    <a:pt x="759" y="744"/>
                  </a:lnTo>
                  <a:lnTo>
                    <a:pt x="759" y="744"/>
                  </a:lnTo>
                  <a:lnTo>
                    <a:pt x="964" y="378"/>
                  </a:lnTo>
                  <a:lnTo>
                    <a:pt x="964" y="378"/>
                  </a:lnTo>
                  <a:lnTo>
                    <a:pt x="994" y="324"/>
                  </a:lnTo>
                  <a:lnTo>
                    <a:pt x="994" y="324"/>
                  </a:lnTo>
                  <a:lnTo>
                    <a:pt x="996" y="316"/>
                  </a:lnTo>
                  <a:lnTo>
                    <a:pt x="996" y="306"/>
                  </a:lnTo>
                  <a:lnTo>
                    <a:pt x="996" y="306"/>
                  </a:lnTo>
                  <a:lnTo>
                    <a:pt x="999" y="294"/>
                  </a:lnTo>
                  <a:lnTo>
                    <a:pt x="1001" y="282"/>
                  </a:lnTo>
                  <a:lnTo>
                    <a:pt x="1011" y="259"/>
                  </a:lnTo>
                  <a:lnTo>
                    <a:pt x="1011" y="259"/>
                  </a:lnTo>
                  <a:lnTo>
                    <a:pt x="1016" y="240"/>
                  </a:lnTo>
                  <a:lnTo>
                    <a:pt x="1021" y="217"/>
                  </a:lnTo>
                  <a:lnTo>
                    <a:pt x="1023" y="198"/>
                  </a:lnTo>
                  <a:lnTo>
                    <a:pt x="1026" y="175"/>
                  </a:lnTo>
                  <a:lnTo>
                    <a:pt x="1023" y="133"/>
                  </a:lnTo>
                  <a:lnTo>
                    <a:pt x="1021" y="89"/>
                  </a:lnTo>
                  <a:lnTo>
                    <a:pt x="1021" y="89"/>
                  </a:lnTo>
                  <a:lnTo>
                    <a:pt x="1018" y="81"/>
                  </a:lnTo>
                  <a:lnTo>
                    <a:pt x="1011" y="74"/>
                  </a:lnTo>
                  <a:lnTo>
                    <a:pt x="1006" y="71"/>
                  </a:lnTo>
                  <a:lnTo>
                    <a:pt x="1004" y="71"/>
                  </a:lnTo>
                  <a:lnTo>
                    <a:pt x="1001" y="74"/>
                  </a:lnTo>
                  <a:lnTo>
                    <a:pt x="1001" y="79"/>
                  </a:lnTo>
                  <a:lnTo>
                    <a:pt x="1001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0" name="Freeform 26"/>
            <p:cNvSpPr>
              <a:spLocks/>
            </p:cNvSpPr>
            <p:nvPr/>
          </p:nvSpPr>
          <p:spPr bwMode="auto">
            <a:xfrm>
              <a:off x="1237" y="1302"/>
              <a:ext cx="504" cy="628"/>
            </a:xfrm>
            <a:custGeom>
              <a:avLst/>
              <a:gdLst/>
              <a:ahLst/>
              <a:cxnLst>
                <a:cxn ang="0">
                  <a:pos x="0" y="537"/>
                </a:cxn>
                <a:cxn ang="0">
                  <a:pos x="0" y="537"/>
                </a:cxn>
                <a:cxn ang="0">
                  <a:pos x="17" y="492"/>
                </a:cxn>
                <a:cxn ang="0">
                  <a:pos x="37" y="445"/>
                </a:cxn>
                <a:cxn ang="0">
                  <a:pos x="62" y="388"/>
                </a:cxn>
                <a:cxn ang="0">
                  <a:pos x="91" y="322"/>
                </a:cxn>
                <a:cxn ang="0">
                  <a:pos x="128" y="255"/>
                </a:cxn>
                <a:cxn ang="0">
                  <a:pos x="168" y="188"/>
                </a:cxn>
                <a:cxn ang="0">
                  <a:pos x="188" y="158"/>
                </a:cxn>
                <a:cxn ang="0">
                  <a:pos x="210" y="131"/>
                </a:cxn>
                <a:cxn ang="0">
                  <a:pos x="210" y="131"/>
                </a:cxn>
                <a:cxn ang="0">
                  <a:pos x="257" y="74"/>
                </a:cxn>
                <a:cxn ang="0">
                  <a:pos x="326" y="15"/>
                </a:cxn>
                <a:cxn ang="0">
                  <a:pos x="326" y="15"/>
                </a:cxn>
                <a:cxn ang="0">
                  <a:pos x="333" y="13"/>
                </a:cxn>
                <a:cxn ang="0">
                  <a:pos x="353" y="5"/>
                </a:cxn>
                <a:cxn ang="0">
                  <a:pos x="366" y="3"/>
                </a:cxn>
                <a:cxn ang="0">
                  <a:pos x="380" y="0"/>
                </a:cxn>
                <a:cxn ang="0">
                  <a:pos x="398" y="0"/>
                </a:cxn>
                <a:cxn ang="0">
                  <a:pos x="415" y="3"/>
                </a:cxn>
                <a:cxn ang="0">
                  <a:pos x="415" y="3"/>
                </a:cxn>
                <a:cxn ang="0">
                  <a:pos x="430" y="8"/>
                </a:cxn>
                <a:cxn ang="0">
                  <a:pos x="447" y="13"/>
                </a:cxn>
                <a:cxn ang="0">
                  <a:pos x="474" y="25"/>
                </a:cxn>
                <a:cxn ang="0">
                  <a:pos x="501" y="42"/>
                </a:cxn>
                <a:cxn ang="0">
                  <a:pos x="504" y="92"/>
                </a:cxn>
                <a:cxn ang="0">
                  <a:pos x="494" y="102"/>
                </a:cxn>
                <a:cxn ang="0">
                  <a:pos x="484" y="141"/>
                </a:cxn>
                <a:cxn ang="0">
                  <a:pos x="469" y="154"/>
                </a:cxn>
                <a:cxn ang="0">
                  <a:pos x="462" y="151"/>
                </a:cxn>
                <a:cxn ang="0">
                  <a:pos x="462" y="151"/>
                </a:cxn>
                <a:cxn ang="0">
                  <a:pos x="442" y="168"/>
                </a:cxn>
                <a:cxn ang="0">
                  <a:pos x="393" y="218"/>
                </a:cxn>
                <a:cxn ang="0">
                  <a:pos x="363" y="250"/>
                </a:cxn>
                <a:cxn ang="0">
                  <a:pos x="333" y="287"/>
                </a:cxn>
                <a:cxn ang="0">
                  <a:pos x="306" y="327"/>
                </a:cxn>
                <a:cxn ang="0">
                  <a:pos x="282" y="369"/>
                </a:cxn>
                <a:cxn ang="0">
                  <a:pos x="282" y="369"/>
                </a:cxn>
                <a:cxn ang="0">
                  <a:pos x="170" y="603"/>
                </a:cxn>
                <a:cxn ang="0">
                  <a:pos x="113" y="628"/>
                </a:cxn>
                <a:cxn ang="0">
                  <a:pos x="57" y="618"/>
                </a:cxn>
                <a:cxn ang="0">
                  <a:pos x="57" y="618"/>
                </a:cxn>
                <a:cxn ang="0">
                  <a:pos x="37" y="613"/>
                </a:cxn>
                <a:cxn ang="0">
                  <a:pos x="22" y="606"/>
                </a:cxn>
                <a:cxn ang="0">
                  <a:pos x="12" y="598"/>
                </a:cxn>
                <a:cxn ang="0">
                  <a:pos x="5" y="589"/>
                </a:cxn>
                <a:cxn ang="0">
                  <a:pos x="2" y="579"/>
                </a:cxn>
                <a:cxn ang="0">
                  <a:pos x="0" y="571"/>
                </a:cxn>
                <a:cxn ang="0">
                  <a:pos x="0" y="566"/>
                </a:cxn>
                <a:cxn ang="0">
                  <a:pos x="0" y="537"/>
                </a:cxn>
              </a:cxnLst>
              <a:rect l="0" t="0" r="r" b="b"/>
              <a:pathLst>
                <a:path w="504" h="628">
                  <a:moveTo>
                    <a:pt x="0" y="537"/>
                  </a:moveTo>
                  <a:lnTo>
                    <a:pt x="0" y="537"/>
                  </a:lnTo>
                  <a:lnTo>
                    <a:pt x="17" y="492"/>
                  </a:lnTo>
                  <a:lnTo>
                    <a:pt x="37" y="445"/>
                  </a:lnTo>
                  <a:lnTo>
                    <a:pt x="62" y="388"/>
                  </a:lnTo>
                  <a:lnTo>
                    <a:pt x="91" y="322"/>
                  </a:lnTo>
                  <a:lnTo>
                    <a:pt x="128" y="255"/>
                  </a:lnTo>
                  <a:lnTo>
                    <a:pt x="168" y="188"/>
                  </a:lnTo>
                  <a:lnTo>
                    <a:pt x="188" y="158"/>
                  </a:lnTo>
                  <a:lnTo>
                    <a:pt x="210" y="131"/>
                  </a:lnTo>
                  <a:lnTo>
                    <a:pt x="210" y="131"/>
                  </a:lnTo>
                  <a:lnTo>
                    <a:pt x="257" y="74"/>
                  </a:lnTo>
                  <a:lnTo>
                    <a:pt x="326" y="15"/>
                  </a:lnTo>
                  <a:lnTo>
                    <a:pt x="326" y="15"/>
                  </a:lnTo>
                  <a:lnTo>
                    <a:pt x="333" y="13"/>
                  </a:lnTo>
                  <a:lnTo>
                    <a:pt x="353" y="5"/>
                  </a:lnTo>
                  <a:lnTo>
                    <a:pt x="366" y="3"/>
                  </a:lnTo>
                  <a:lnTo>
                    <a:pt x="380" y="0"/>
                  </a:lnTo>
                  <a:lnTo>
                    <a:pt x="398" y="0"/>
                  </a:lnTo>
                  <a:lnTo>
                    <a:pt x="415" y="3"/>
                  </a:lnTo>
                  <a:lnTo>
                    <a:pt x="415" y="3"/>
                  </a:lnTo>
                  <a:lnTo>
                    <a:pt x="430" y="8"/>
                  </a:lnTo>
                  <a:lnTo>
                    <a:pt x="447" y="13"/>
                  </a:lnTo>
                  <a:lnTo>
                    <a:pt x="474" y="25"/>
                  </a:lnTo>
                  <a:lnTo>
                    <a:pt x="501" y="42"/>
                  </a:lnTo>
                  <a:lnTo>
                    <a:pt x="504" y="92"/>
                  </a:lnTo>
                  <a:lnTo>
                    <a:pt x="494" y="102"/>
                  </a:lnTo>
                  <a:lnTo>
                    <a:pt x="484" y="141"/>
                  </a:lnTo>
                  <a:lnTo>
                    <a:pt x="469" y="154"/>
                  </a:lnTo>
                  <a:lnTo>
                    <a:pt x="462" y="151"/>
                  </a:lnTo>
                  <a:lnTo>
                    <a:pt x="462" y="151"/>
                  </a:lnTo>
                  <a:lnTo>
                    <a:pt x="442" y="168"/>
                  </a:lnTo>
                  <a:lnTo>
                    <a:pt x="393" y="218"/>
                  </a:lnTo>
                  <a:lnTo>
                    <a:pt x="363" y="250"/>
                  </a:lnTo>
                  <a:lnTo>
                    <a:pt x="333" y="287"/>
                  </a:lnTo>
                  <a:lnTo>
                    <a:pt x="306" y="327"/>
                  </a:lnTo>
                  <a:lnTo>
                    <a:pt x="282" y="369"/>
                  </a:lnTo>
                  <a:lnTo>
                    <a:pt x="282" y="369"/>
                  </a:lnTo>
                  <a:lnTo>
                    <a:pt x="170" y="603"/>
                  </a:lnTo>
                  <a:lnTo>
                    <a:pt x="113" y="628"/>
                  </a:lnTo>
                  <a:lnTo>
                    <a:pt x="57" y="618"/>
                  </a:lnTo>
                  <a:lnTo>
                    <a:pt x="57" y="618"/>
                  </a:lnTo>
                  <a:lnTo>
                    <a:pt x="37" y="613"/>
                  </a:lnTo>
                  <a:lnTo>
                    <a:pt x="22" y="606"/>
                  </a:lnTo>
                  <a:lnTo>
                    <a:pt x="12" y="598"/>
                  </a:lnTo>
                  <a:lnTo>
                    <a:pt x="5" y="589"/>
                  </a:lnTo>
                  <a:lnTo>
                    <a:pt x="2" y="579"/>
                  </a:lnTo>
                  <a:lnTo>
                    <a:pt x="0" y="571"/>
                  </a:lnTo>
                  <a:lnTo>
                    <a:pt x="0" y="566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1" name="Freeform 27"/>
            <p:cNvSpPr>
              <a:spLocks/>
            </p:cNvSpPr>
            <p:nvPr/>
          </p:nvSpPr>
          <p:spPr bwMode="auto">
            <a:xfrm>
              <a:off x="1259" y="1315"/>
              <a:ext cx="507" cy="625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0" y="524"/>
                </a:cxn>
                <a:cxn ang="0">
                  <a:pos x="17" y="482"/>
                </a:cxn>
                <a:cxn ang="0">
                  <a:pos x="37" y="435"/>
                </a:cxn>
                <a:cxn ang="0">
                  <a:pos x="62" y="378"/>
                </a:cxn>
                <a:cxn ang="0">
                  <a:pos x="94" y="314"/>
                </a:cxn>
                <a:cxn ang="0">
                  <a:pos x="129" y="247"/>
                </a:cxn>
                <a:cxn ang="0">
                  <a:pos x="168" y="180"/>
                </a:cxn>
                <a:cxn ang="0">
                  <a:pos x="188" y="150"/>
                </a:cxn>
                <a:cxn ang="0">
                  <a:pos x="210" y="123"/>
                </a:cxn>
                <a:cxn ang="0">
                  <a:pos x="210" y="123"/>
                </a:cxn>
                <a:cxn ang="0">
                  <a:pos x="260" y="71"/>
                </a:cxn>
                <a:cxn ang="0">
                  <a:pos x="329" y="14"/>
                </a:cxn>
                <a:cxn ang="0">
                  <a:pos x="329" y="14"/>
                </a:cxn>
                <a:cxn ang="0">
                  <a:pos x="336" y="10"/>
                </a:cxn>
                <a:cxn ang="0">
                  <a:pos x="356" y="5"/>
                </a:cxn>
                <a:cxn ang="0">
                  <a:pos x="368" y="2"/>
                </a:cxn>
                <a:cxn ang="0">
                  <a:pos x="383" y="0"/>
                </a:cxn>
                <a:cxn ang="0">
                  <a:pos x="400" y="0"/>
                </a:cxn>
                <a:cxn ang="0">
                  <a:pos x="415" y="2"/>
                </a:cxn>
                <a:cxn ang="0">
                  <a:pos x="415" y="2"/>
                </a:cxn>
                <a:cxn ang="0">
                  <a:pos x="433" y="5"/>
                </a:cxn>
                <a:cxn ang="0">
                  <a:pos x="450" y="12"/>
                </a:cxn>
                <a:cxn ang="0">
                  <a:pos x="477" y="24"/>
                </a:cxn>
                <a:cxn ang="0">
                  <a:pos x="502" y="39"/>
                </a:cxn>
                <a:cxn ang="0">
                  <a:pos x="507" y="91"/>
                </a:cxn>
                <a:cxn ang="0">
                  <a:pos x="497" y="101"/>
                </a:cxn>
                <a:cxn ang="0">
                  <a:pos x="484" y="118"/>
                </a:cxn>
                <a:cxn ang="0">
                  <a:pos x="467" y="133"/>
                </a:cxn>
                <a:cxn ang="0">
                  <a:pos x="415" y="170"/>
                </a:cxn>
                <a:cxn ang="0">
                  <a:pos x="415" y="170"/>
                </a:cxn>
                <a:cxn ang="0">
                  <a:pos x="403" y="185"/>
                </a:cxn>
                <a:cxn ang="0">
                  <a:pos x="371" y="227"/>
                </a:cxn>
                <a:cxn ang="0">
                  <a:pos x="351" y="257"/>
                </a:cxn>
                <a:cxn ang="0">
                  <a:pos x="329" y="289"/>
                </a:cxn>
                <a:cxn ang="0">
                  <a:pos x="306" y="326"/>
                </a:cxn>
                <a:cxn ang="0">
                  <a:pos x="284" y="368"/>
                </a:cxn>
                <a:cxn ang="0">
                  <a:pos x="284" y="368"/>
                </a:cxn>
                <a:cxn ang="0">
                  <a:pos x="173" y="600"/>
                </a:cxn>
                <a:cxn ang="0">
                  <a:pos x="116" y="625"/>
                </a:cxn>
                <a:cxn ang="0">
                  <a:pos x="57" y="618"/>
                </a:cxn>
                <a:cxn ang="0">
                  <a:pos x="57" y="618"/>
                </a:cxn>
                <a:cxn ang="0">
                  <a:pos x="40" y="613"/>
                </a:cxn>
                <a:cxn ang="0">
                  <a:pos x="25" y="605"/>
                </a:cxn>
                <a:cxn ang="0">
                  <a:pos x="15" y="595"/>
                </a:cxn>
                <a:cxn ang="0">
                  <a:pos x="7" y="585"/>
                </a:cxn>
                <a:cxn ang="0">
                  <a:pos x="5" y="578"/>
                </a:cxn>
                <a:cxn ang="0">
                  <a:pos x="3" y="571"/>
                </a:cxn>
                <a:cxn ang="0">
                  <a:pos x="3" y="563"/>
                </a:cxn>
                <a:cxn ang="0">
                  <a:pos x="0" y="524"/>
                </a:cxn>
              </a:cxnLst>
              <a:rect l="0" t="0" r="r" b="b"/>
              <a:pathLst>
                <a:path w="507" h="625">
                  <a:moveTo>
                    <a:pt x="0" y="524"/>
                  </a:moveTo>
                  <a:lnTo>
                    <a:pt x="0" y="524"/>
                  </a:lnTo>
                  <a:lnTo>
                    <a:pt x="17" y="482"/>
                  </a:lnTo>
                  <a:lnTo>
                    <a:pt x="37" y="435"/>
                  </a:lnTo>
                  <a:lnTo>
                    <a:pt x="62" y="378"/>
                  </a:lnTo>
                  <a:lnTo>
                    <a:pt x="94" y="314"/>
                  </a:lnTo>
                  <a:lnTo>
                    <a:pt x="129" y="247"/>
                  </a:lnTo>
                  <a:lnTo>
                    <a:pt x="168" y="180"/>
                  </a:lnTo>
                  <a:lnTo>
                    <a:pt x="188" y="150"/>
                  </a:lnTo>
                  <a:lnTo>
                    <a:pt x="210" y="123"/>
                  </a:lnTo>
                  <a:lnTo>
                    <a:pt x="210" y="123"/>
                  </a:lnTo>
                  <a:lnTo>
                    <a:pt x="260" y="71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36" y="10"/>
                  </a:lnTo>
                  <a:lnTo>
                    <a:pt x="356" y="5"/>
                  </a:lnTo>
                  <a:lnTo>
                    <a:pt x="368" y="2"/>
                  </a:lnTo>
                  <a:lnTo>
                    <a:pt x="383" y="0"/>
                  </a:lnTo>
                  <a:lnTo>
                    <a:pt x="400" y="0"/>
                  </a:lnTo>
                  <a:lnTo>
                    <a:pt x="415" y="2"/>
                  </a:lnTo>
                  <a:lnTo>
                    <a:pt x="415" y="2"/>
                  </a:lnTo>
                  <a:lnTo>
                    <a:pt x="433" y="5"/>
                  </a:lnTo>
                  <a:lnTo>
                    <a:pt x="450" y="12"/>
                  </a:lnTo>
                  <a:lnTo>
                    <a:pt x="477" y="24"/>
                  </a:lnTo>
                  <a:lnTo>
                    <a:pt x="502" y="39"/>
                  </a:lnTo>
                  <a:lnTo>
                    <a:pt x="507" y="91"/>
                  </a:lnTo>
                  <a:lnTo>
                    <a:pt x="497" y="101"/>
                  </a:lnTo>
                  <a:lnTo>
                    <a:pt x="484" y="118"/>
                  </a:lnTo>
                  <a:lnTo>
                    <a:pt x="467" y="133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03" y="185"/>
                  </a:lnTo>
                  <a:lnTo>
                    <a:pt x="371" y="227"/>
                  </a:lnTo>
                  <a:lnTo>
                    <a:pt x="351" y="257"/>
                  </a:lnTo>
                  <a:lnTo>
                    <a:pt x="329" y="289"/>
                  </a:lnTo>
                  <a:lnTo>
                    <a:pt x="306" y="326"/>
                  </a:lnTo>
                  <a:lnTo>
                    <a:pt x="284" y="368"/>
                  </a:lnTo>
                  <a:lnTo>
                    <a:pt x="284" y="368"/>
                  </a:lnTo>
                  <a:lnTo>
                    <a:pt x="173" y="600"/>
                  </a:lnTo>
                  <a:lnTo>
                    <a:pt x="116" y="625"/>
                  </a:lnTo>
                  <a:lnTo>
                    <a:pt x="57" y="618"/>
                  </a:lnTo>
                  <a:lnTo>
                    <a:pt x="57" y="618"/>
                  </a:lnTo>
                  <a:lnTo>
                    <a:pt x="40" y="613"/>
                  </a:lnTo>
                  <a:lnTo>
                    <a:pt x="25" y="605"/>
                  </a:lnTo>
                  <a:lnTo>
                    <a:pt x="15" y="595"/>
                  </a:lnTo>
                  <a:lnTo>
                    <a:pt x="7" y="585"/>
                  </a:lnTo>
                  <a:lnTo>
                    <a:pt x="5" y="578"/>
                  </a:lnTo>
                  <a:lnTo>
                    <a:pt x="3" y="571"/>
                  </a:lnTo>
                  <a:lnTo>
                    <a:pt x="3" y="563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2" name="Freeform 28"/>
            <p:cNvSpPr>
              <a:spLocks/>
            </p:cNvSpPr>
            <p:nvPr/>
          </p:nvSpPr>
          <p:spPr bwMode="auto">
            <a:xfrm>
              <a:off x="1227" y="1290"/>
              <a:ext cx="524" cy="650"/>
            </a:xfrm>
            <a:custGeom>
              <a:avLst/>
              <a:gdLst/>
              <a:ahLst/>
              <a:cxnLst>
                <a:cxn ang="0">
                  <a:pos x="57" y="465"/>
                </a:cxn>
                <a:cxn ang="0">
                  <a:pos x="141" y="289"/>
                </a:cxn>
                <a:cxn ang="0">
                  <a:pos x="190" y="208"/>
                </a:cxn>
                <a:cxn ang="0">
                  <a:pos x="272" y="104"/>
                </a:cxn>
                <a:cxn ang="0">
                  <a:pos x="326" y="59"/>
                </a:cxn>
                <a:cxn ang="0">
                  <a:pos x="400" y="27"/>
                </a:cxn>
                <a:cxn ang="0">
                  <a:pos x="427" y="27"/>
                </a:cxn>
                <a:cxn ang="0">
                  <a:pos x="484" y="49"/>
                </a:cxn>
                <a:cxn ang="0">
                  <a:pos x="499" y="47"/>
                </a:cxn>
                <a:cxn ang="0">
                  <a:pos x="502" y="121"/>
                </a:cxn>
                <a:cxn ang="0">
                  <a:pos x="494" y="124"/>
                </a:cxn>
                <a:cxn ang="0">
                  <a:pos x="474" y="141"/>
                </a:cxn>
                <a:cxn ang="0">
                  <a:pos x="408" y="203"/>
                </a:cxn>
                <a:cxn ang="0">
                  <a:pos x="338" y="282"/>
                </a:cxn>
                <a:cxn ang="0">
                  <a:pos x="284" y="371"/>
                </a:cxn>
                <a:cxn ang="0">
                  <a:pos x="198" y="546"/>
                </a:cxn>
                <a:cxn ang="0">
                  <a:pos x="180" y="586"/>
                </a:cxn>
                <a:cxn ang="0">
                  <a:pos x="163" y="606"/>
                </a:cxn>
                <a:cxn ang="0">
                  <a:pos x="131" y="620"/>
                </a:cxn>
                <a:cxn ang="0">
                  <a:pos x="69" y="618"/>
                </a:cxn>
                <a:cxn ang="0">
                  <a:pos x="42" y="610"/>
                </a:cxn>
                <a:cxn ang="0">
                  <a:pos x="25" y="588"/>
                </a:cxn>
                <a:cxn ang="0">
                  <a:pos x="22" y="554"/>
                </a:cxn>
                <a:cxn ang="0">
                  <a:pos x="10" y="536"/>
                </a:cxn>
                <a:cxn ang="0">
                  <a:pos x="0" y="536"/>
                </a:cxn>
                <a:cxn ang="0">
                  <a:pos x="0" y="561"/>
                </a:cxn>
                <a:cxn ang="0">
                  <a:pos x="12" y="608"/>
                </a:cxn>
                <a:cxn ang="0">
                  <a:pos x="49" y="640"/>
                </a:cxn>
                <a:cxn ang="0">
                  <a:pos x="104" y="650"/>
                </a:cxn>
                <a:cxn ang="0">
                  <a:pos x="158" y="645"/>
                </a:cxn>
                <a:cxn ang="0">
                  <a:pos x="195" y="613"/>
                </a:cxn>
                <a:cxn ang="0">
                  <a:pos x="272" y="447"/>
                </a:cxn>
                <a:cxn ang="0">
                  <a:pos x="341" y="329"/>
                </a:cxn>
                <a:cxn ang="0">
                  <a:pos x="400" y="252"/>
                </a:cxn>
                <a:cxn ang="0">
                  <a:pos x="519" y="141"/>
                </a:cxn>
                <a:cxn ang="0">
                  <a:pos x="524" y="128"/>
                </a:cxn>
                <a:cxn ang="0">
                  <a:pos x="521" y="79"/>
                </a:cxn>
                <a:cxn ang="0">
                  <a:pos x="511" y="42"/>
                </a:cxn>
                <a:cxn ang="0">
                  <a:pos x="469" y="17"/>
                </a:cxn>
                <a:cxn ang="0">
                  <a:pos x="410" y="0"/>
                </a:cxn>
                <a:cxn ang="0">
                  <a:pos x="378" y="2"/>
                </a:cxn>
                <a:cxn ang="0">
                  <a:pos x="331" y="20"/>
                </a:cxn>
                <a:cxn ang="0">
                  <a:pos x="264" y="72"/>
                </a:cxn>
                <a:cxn ang="0">
                  <a:pos x="220" y="119"/>
                </a:cxn>
                <a:cxn ang="0">
                  <a:pos x="146" y="222"/>
                </a:cxn>
                <a:cxn ang="0">
                  <a:pos x="57" y="395"/>
                </a:cxn>
                <a:cxn ang="0">
                  <a:pos x="0" y="539"/>
                </a:cxn>
                <a:cxn ang="0">
                  <a:pos x="0" y="549"/>
                </a:cxn>
                <a:cxn ang="0">
                  <a:pos x="15" y="561"/>
                </a:cxn>
                <a:cxn ang="0">
                  <a:pos x="20" y="556"/>
                </a:cxn>
              </a:cxnLst>
              <a:rect l="0" t="0" r="r" b="b"/>
              <a:pathLst>
                <a:path w="524" h="650">
                  <a:moveTo>
                    <a:pt x="20" y="556"/>
                  </a:moveTo>
                  <a:lnTo>
                    <a:pt x="20" y="556"/>
                  </a:lnTo>
                  <a:lnTo>
                    <a:pt x="57" y="465"/>
                  </a:lnTo>
                  <a:lnTo>
                    <a:pt x="96" y="376"/>
                  </a:lnTo>
                  <a:lnTo>
                    <a:pt x="116" y="334"/>
                  </a:lnTo>
                  <a:lnTo>
                    <a:pt x="141" y="289"/>
                  </a:lnTo>
                  <a:lnTo>
                    <a:pt x="165" y="247"/>
                  </a:lnTo>
                  <a:lnTo>
                    <a:pt x="190" y="208"/>
                  </a:lnTo>
                  <a:lnTo>
                    <a:pt x="190" y="208"/>
                  </a:lnTo>
                  <a:lnTo>
                    <a:pt x="215" y="170"/>
                  </a:lnTo>
                  <a:lnTo>
                    <a:pt x="242" y="136"/>
                  </a:lnTo>
                  <a:lnTo>
                    <a:pt x="272" y="104"/>
                  </a:lnTo>
                  <a:lnTo>
                    <a:pt x="304" y="74"/>
                  </a:lnTo>
                  <a:lnTo>
                    <a:pt x="304" y="74"/>
                  </a:lnTo>
                  <a:lnTo>
                    <a:pt x="326" y="59"/>
                  </a:lnTo>
                  <a:lnTo>
                    <a:pt x="348" y="44"/>
                  </a:lnTo>
                  <a:lnTo>
                    <a:pt x="373" y="35"/>
                  </a:lnTo>
                  <a:lnTo>
                    <a:pt x="400" y="27"/>
                  </a:lnTo>
                  <a:lnTo>
                    <a:pt x="400" y="27"/>
                  </a:lnTo>
                  <a:lnTo>
                    <a:pt x="413" y="25"/>
                  </a:lnTo>
                  <a:lnTo>
                    <a:pt x="427" y="27"/>
                  </a:lnTo>
                  <a:lnTo>
                    <a:pt x="442" y="32"/>
                  </a:lnTo>
                  <a:lnTo>
                    <a:pt x="457" y="37"/>
                  </a:lnTo>
                  <a:lnTo>
                    <a:pt x="484" y="49"/>
                  </a:lnTo>
                  <a:lnTo>
                    <a:pt x="511" y="64"/>
                  </a:lnTo>
                  <a:lnTo>
                    <a:pt x="511" y="64"/>
                  </a:lnTo>
                  <a:lnTo>
                    <a:pt x="499" y="47"/>
                  </a:lnTo>
                  <a:lnTo>
                    <a:pt x="499" y="47"/>
                  </a:lnTo>
                  <a:lnTo>
                    <a:pt x="502" y="121"/>
                  </a:lnTo>
                  <a:lnTo>
                    <a:pt x="502" y="121"/>
                  </a:lnTo>
                  <a:lnTo>
                    <a:pt x="502" y="116"/>
                  </a:lnTo>
                  <a:lnTo>
                    <a:pt x="499" y="119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74" y="141"/>
                  </a:lnTo>
                  <a:lnTo>
                    <a:pt x="474" y="141"/>
                  </a:lnTo>
                  <a:lnTo>
                    <a:pt x="460" y="153"/>
                  </a:lnTo>
                  <a:lnTo>
                    <a:pt x="460" y="153"/>
                  </a:lnTo>
                  <a:lnTo>
                    <a:pt x="408" y="203"/>
                  </a:lnTo>
                  <a:lnTo>
                    <a:pt x="385" y="227"/>
                  </a:lnTo>
                  <a:lnTo>
                    <a:pt x="361" y="255"/>
                  </a:lnTo>
                  <a:lnTo>
                    <a:pt x="338" y="282"/>
                  </a:lnTo>
                  <a:lnTo>
                    <a:pt x="319" y="309"/>
                  </a:lnTo>
                  <a:lnTo>
                    <a:pt x="299" y="339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40" y="457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0" y="568"/>
                  </a:lnTo>
                  <a:lnTo>
                    <a:pt x="180" y="586"/>
                  </a:lnTo>
                  <a:lnTo>
                    <a:pt x="175" y="593"/>
                  </a:lnTo>
                  <a:lnTo>
                    <a:pt x="170" y="601"/>
                  </a:lnTo>
                  <a:lnTo>
                    <a:pt x="163" y="606"/>
                  </a:lnTo>
                  <a:lnTo>
                    <a:pt x="153" y="610"/>
                  </a:lnTo>
                  <a:lnTo>
                    <a:pt x="153" y="610"/>
                  </a:lnTo>
                  <a:lnTo>
                    <a:pt x="131" y="620"/>
                  </a:lnTo>
                  <a:lnTo>
                    <a:pt x="114" y="623"/>
                  </a:lnTo>
                  <a:lnTo>
                    <a:pt x="94" y="623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54" y="615"/>
                  </a:lnTo>
                  <a:lnTo>
                    <a:pt x="42" y="610"/>
                  </a:lnTo>
                  <a:lnTo>
                    <a:pt x="35" y="606"/>
                  </a:lnTo>
                  <a:lnTo>
                    <a:pt x="27" y="598"/>
                  </a:lnTo>
                  <a:lnTo>
                    <a:pt x="25" y="588"/>
                  </a:lnTo>
                  <a:lnTo>
                    <a:pt x="22" y="578"/>
                  </a:lnTo>
                  <a:lnTo>
                    <a:pt x="22" y="554"/>
                  </a:lnTo>
                  <a:lnTo>
                    <a:pt x="22" y="554"/>
                  </a:lnTo>
                  <a:lnTo>
                    <a:pt x="20" y="549"/>
                  </a:lnTo>
                  <a:lnTo>
                    <a:pt x="17" y="544"/>
                  </a:lnTo>
                  <a:lnTo>
                    <a:pt x="10" y="536"/>
                  </a:lnTo>
                  <a:lnTo>
                    <a:pt x="7" y="534"/>
                  </a:lnTo>
                  <a:lnTo>
                    <a:pt x="2" y="534"/>
                  </a:lnTo>
                  <a:lnTo>
                    <a:pt x="0" y="536"/>
                  </a:lnTo>
                  <a:lnTo>
                    <a:pt x="0" y="541"/>
                  </a:lnTo>
                  <a:lnTo>
                    <a:pt x="0" y="541"/>
                  </a:lnTo>
                  <a:lnTo>
                    <a:pt x="0" y="561"/>
                  </a:lnTo>
                  <a:lnTo>
                    <a:pt x="2" y="578"/>
                  </a:lnTo>
                  <a:lnTo>
                    <a:pt x="5" y="596"/>
                  </a:lnTo>
                  <a:lnTo>
                    <a:pt x="12" y="608"/>
                  </a:lnTo>
                  <a:lnTo>
                    <a:pt x="22" y="620"/>
                  </a:lnTo>
                  <a:lnTo>
                    <a:pt x="35" y="633"/>
                  </a:lnTo>
                  <a:lnTo>
                    <a:pt x="49" y="640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104" y="650"/>
                  </a:lnTo>
                  <a:lnTo>
                    <a:pt x="121" y="650"/>
                  </a:lnTo>
                  <a:lnTo>
                    <a:pt x="141" y="650"/>
                  </a:lnTo>
                  <a:lnTo>
                    <a:pt x="158" y="645"/>
                  </a:lnTo>
                  <a:lnTo>
                    <a:pt x="173" y="640"/>
                  </a:lnTo>
                  <a:lnTo>
                    <a:pt x="185" y="628"/>
                  </a:lnTo>
                  <a:lnTo>
                    <a:pt x="195" y="613"/>
                  </a:lnTo>
                  <a:lnTo>
                    <a:pt x="195" y="613"/>
                  </a:lnTo>
                  <a:lnTo>
                    <a:pt x="235" y="531"/>
                  </a:lnTo>
                  <a:lnTo>
                    <a:pt x="272" y="447"/>
                  </a:lnTo>
                  <a:lnTo>
                    <a:pt x="294" y="408"/>
                  </a:lnTo>
                  <a:lnTo>
                    <a:pt x="316" y="368"/>
                  </a:lnTo>
                  <a:lnTo>
                    <a:pt x="341" y="329"/>
                  </a:lnTo>
                  <a:lnTo>
                    <a:pt x="366" y="294"/>
                  </a:lnTo>
                  <a:lnTo>
                    <a:pt x="366" y="294"/>
                  </a:lnTo>
                  <a:lnTo>
                    <a:pt x="400" y="252"/>
                  </a:lnTo>
                  <a:lnTo>
                    <a:pt x="440" y="213"/>
                  </a:lnTo>
                  <a:lnTo>
                    <a:pt x="477" y="178"/>
                  </a:lnTo>
                  <a:lnTo>
                    <a:pt x="519" y="141"/>
                  </a:lnTo>
                  <a:lnTo>
                    <a:pt x="519" y="141"/>
                  </a:lnTo>
                  <a:lnTo>
                    <a:pt x="521" y="136"/>
                  </a:lnTo>
                  <a:lnTo>
                    <a:pt x="524" y="128"/>
                  </a:lnTo>
                  <a:lnTo>
                    <a:pt x="524" y="111"/>
                  </a:lnTo>
                  <a:lnTo>
                    <a:pt x="521" y="79"/>
                  </a:lnTo>
                  <a:lnTo>
                    <a:pt x="521" y="79"/>
                  </a:lnTo>
                  <a:lnTo>
                    <a:pt x="521" y="62"/>
                  </a:lnTo>
                  <a:lnTo>
                    <a:pt x="516" y="52"/>
                  </a:lnTo>
                  <a:lnTo>
                    <a:pt x="511" y="42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69" y="17"/>
                  </a:lnTo>
                  <a:lnTo>
                    <a:pt x="440" y="7"/>
                  </a:lnTo>
                  <a:lnTo>
                    <a:pt x="425" y="2"/>
                  </a:lnTo>
                  <a:lnTo>
                    <a:pt x="410" y="0"/>
                  </a:lnTo>
                  <a:lnTo>
                    <a:pt x="395" y="0"/>
                  </a:lnTo>
                  <a:lnTo>
                    <a:pt x="378" y="2"/>
                  </a:lnTo>
                  <a:lnTo>
                    <a:pt x="378" y="2"/>
                  </a:lnTo>
                  <a:lnTo>
                    <a:pt x="363" y="5"/>
                  </a:lnTo>
                  <a:lnTo>
                    <a:pt x="346" y="12"/>
                  </a:lnTo>
                  <a:lnTo>
                    <a:pt x="331" y="20"/>
                  </a:lnTo>
                  <a:lnTo>
                    <a:pt x="316" y="30"/>
                  </a:lnTo>
                  <a:lnTo>
                    <a:pt x="289" y="49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42" y="94"/>
                  </a:lnTo>
                  <a:lnTo>
                    <a:pt x="220" y="119"/>
                  </a:lnTo>
                  <a:lnTo>
                    <a:pt x="200" y="143"/>
                  </a:lnTo>
                  <a:lnTo>
                    <a:pt x="180" y="168"/>
                  </a:lnTo>
                  <a:lnTo>
                    <a:pt x="146" y="222"/>
                  </a:lnTo>
                  <a:lnTo>
                    <a:pt x="114" y="279"/>
                  </a:lnTo>
                  <a:lnTo>
                    <a:pt x="84" y="336"/>
                  </a:lnTo>
                  <a:lnTo>
                    <a:pt x="57" y="395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4"/>
                  </a:lnTo>
                  <a:lnTo>
                    <a:pt x="0" y="549"/>
                  </a:lnTo>
                  <a:lnTo>
                    <a:pt x="7" y="556"/>
                  </a:lnTo>
                  <a:lnTo>
                    <a:pt x="10" y="561"/>
                  </a:lnTo>
                  <a:lnTo>
                    <a:pt x="15" y="561"/>
                  </a:lnTo>
                  <a:lnTo>
                    <a:pt x="17" y="561"/>
                  </a:lnTo>
                  <a:lnTo>
                    <a:pt x="20" y="556"/>
                  </a:lnTo>
                  <a:lnTo>
                    <a:pt x="20" y="5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3" name="Freeform 29"/>
            <p:cNvSpPr>
              <a:spLocks/>
            </p:cNvSpPr>
            <p:nvPr/>
          </p:nvSpPr>
          <p:spPr bwMode="auto">
            <a:xfrm>
              <a:off x="1939" y="1473"/>
              <a:ext cx="274" cy="630"/>
            </a:xfrm>
            <a:custGeom>
              <a:avLst/>
              <a:gdLst/>
              <a:ahLst/>
              <a:cxnLst>
                <a:cxn ang="0">
                  <a:pos x="5" y="630"/>
                </a:cxn>
                <a:cxn ang="0">
                  <a:pos x="5" y="630"/>
                </a:cxn>
                <a:cxn ang="0">
                  <a:pos x="2" y="630"/>
                </a:cxn>
                <a:cxn ang="0">
                  <a:pos x="0" y="623"/>
                </a:cxn>
                <a:cxn ang="0">
                  <a:pos x="0" y="615"/>
                </a:cxn>
                <a:cxn ang="0">
                  <a:pos x="0" y="608"/>
                </a:cxn>
                <a:cxn ang="0">
                  <a:pos x="2" y="593"/>
                </a:cxn>
                <a:cxn ang="0">
                  <a:pos x="7" y="578"/>
                </a:cxn>
                <a:cxn ang="0">
                  <a:pos x="7" y="578"/>
                </a:cxn>
                <a:cxn ang="0">
                  <a:pos x="66" y="427"/>
                </a:cxn>
                <a:cxn ang="0">
                  <a:pos x="143" y="242"/>
                </a:cxn>
                <a:cxn ang="0">
                  <a:pos x="183" y="156"/>
                </a:cxn>
                <a:cxn ang="0">
                  <a:pos x="217" y="81"/>
                </a:cxn>
                <a:cxn ang="0">
                  <a:pos x="244" y="27"/>
                </a:cxn>
                <a:cxn ang="0">
                  <a:pos x="254" y="10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7" y="2"/>
                </a:cxn>
                <a:cxn ang="0">
                  <a:pos x="269" y="10"/>
                </a:cxn>
                <a:cxn ang="0">
                  <a:pos x="272" y="34"/>
                </a:cxn>
                <a:cxn ang="0">
                  <a:pos x="274" y="74"/>
                </a:cxn>
                <a:cxn ang="0">
                  <a:pos x="267" y="111"/>
                </a:cxn>
                <a:cxn ang="0">
                  <a:pos x="239" y="220"/>
                </a:cxn>
                <a:cxn ang="0">
                  <a:pos x="5" y="630"/>
                </a:cxn>
              </a:cxnLst>
              <a:rect l="0" t="0" r="r" b="b"/>
              <a:pathLst>
                <a:path w="274" h="630">
                  <a:moveTo>
                    <a:pt x="5" y="630"/>
                  </a:moveTo>
                  <a:lnTo>
                    <a:pt x="5" y="630"/>
                  </a:lnTo>
                  <a:lnTo>
                    <a:pt x="2" y="630"/>
                  </a:lnTo>
                  <a:lnTo>
                    <a:pt x="0" y="623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2" y="593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66" y="427"/>
                  </a:lnTo>
                  <a:lnTo>
                    <a:pt x="143" y="242"/>
                  </a:lnTo>
                  <a:lnTo>
                    <a:pt x="183" y="156"/>
                  </a:lnTo>
                  <a:lnTo>
                    <a:pt x="217" y="81"/>
                  </a:lnTo>
                  <a:lnTo>
                    <a:pt x="244" y="27"/>
                  </a:lnTo>
                  <a:lnTo>
                    <a:pt x="254" y="1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7" y="2"/>
                  </a:lnTo>
                  <a:lnTo>
                    <a:pt x="269" y="10"/>
                  </a:lnTo>
                  <a:lnTo>
                    <a:pt x="272" y="34"/>
                  </a:lnTo>
                  <a:lnTo>
                    <a:pt x="274" y="74"/>
                  </a:lnTo>
                  <a:lnTo>
                    <a:pt x="267" y="111"/>
                  </a:lnTo>
                  <a:lnTo>
                    <a:pt x="239" y="220"/>
                  </a:lnTo>
                  <a:lnTo>
                    <a:pt x="5" y="630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4" name="Freeform 30"/>
            <p:cNvSpPr>
              <a:spLocks/>
            </p:cNvSpPr>
            <p:nvPr/>
          </p:nvSpPr>
          <p:spPr bwMode="auto">
            <a:xfrm>
              <a:off x="1780" y="1537"/>
              <a:ext cx="233" cy="126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82"/>
                </a:cxn>
                <a:cxn ang="0">
                  <a:pos x="25" y="40"/>
                </a:cxn>
                <a:cxn ang="0">
                  <a:pos x="47" y="0"/>
                </a:cxn>
                <a:cxn ang="0">
                  <a:pos x="233" y="35"/>
                </a:cxn>
                <a:cxn ang="0">
                  <a:pos x="186" y="126"/>
                </a:cxn>
                <a:cxn ang="0">
                  <a:pos x="186" y="126"/>
                </a:cxn>
                <a:cxn ang="0">
                  <a:pos x="92" y="104"/>
                </a:cxn>
                <a:cxn ang="0">
                  <a:pos x="28" y="89"/>
                </a:cxn>
                <a:cxn ang="0">
                  <a:pos x="8" y="84"/>
                </a:cxn>
                <a:cxn ang="0">
                  <a:pos x="0" y="84"/>
                </a:cxn>
                <a:cxn ang="0">
                  <a:pos x="0" y="82"/>
                </a:cxn>
              </a:cxnLst>
              <a:rect l="0" t="0" r="r" b="b"/>
              <a:pathLst>
                <a:path w="233" h="126">
                  <a:moveTo>
                    <a:pt x="0" y="82"/>
                  </a:moveTo>
                  <a:lnTo>
                    <a:pt x="0" y="82"/>
                  </a:lnTo>
                  <a:lnTo>
                    <a:pt x="25" y="40"/>
                  </a:lnTo>
                  <a:lnTo>
                    <a:pt x="47" y="0"/>
                  </a:lnTo>
                  <a:lnTo>
                    <a:pt x="233" y="35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92" y="104"/>
                  </a:lnTo>
                  <a:lnTo>
                    <a:pt x="28" y="89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5" name="Freeform 31"/>
            <p:cNvSpPr>
              <a:spLocks/>
            </p:cNvSpPr>
            <p:nvPr/>
          </p:nvSpPr>
          <p:spPr bwMode="auto">
            <a:xfrm>
              <a:off x="1780" y="1537"/>
              <a:ext cx="233" cy="126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82"/>
                </a:cxn>
                <a:cxn ang="0">
                  <a:pos x="25" y="40"/>
                </a:cxn>
                <a:cxn ang="0">
                  <a:pos x="47" y="0"/>
                </a:cxn>
                <a:cxn ang="0">
                  <a:pos x="233" y="35"/>
                </a:cxn>
                <a:cxn ang="0">
                  <a:pos x="186" y="126"/>
                </a:cxn>
                <a:cxn ang="0">
                  <a:pos x="186" y="126"/>
                </a:cxn>
                <a:cxn ang="0">
                  <a:pos x="92" y="104"/>
                </a:cxn>
                <a:cxn ang="0">
                  <a:pos x="28" y="89"/>
                </a:cxn>
                <a:cxn ang="0">
                  <a:pos x="8" y="84"/>
                </a:cxn>
                <a:cxn ang="0">
                  <a:pos x="0" y="84"/>
                </a:cxn>
              </a:cxnLst>
              <a:rect l="0" t="0" r="r" b="b"/>
              <a:pathLst>
                <a:path w="233" h="126">
                  <a:moveTo>
                    <a:pt x="0" y="82"/>
                  </a:moveTo>
                  <a:lnTo>
                    <a:pt x="0" y="82"/>
                  </a:lnTo>
                  <a:lnTo>
                    <a:pt x="25" y="40"/>
                  </a:lnTo>
                  <a:lnTo>
                    <a:pt x="47" y="0"/>
                  </a:lnTo>
                  <a:lnTo>
                    <a:pt x="233" y="35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92" y="104"/>
                  </a:lnTo>
                  <a:lnTo>
                    <a:pt x="28" y="89"/>
                  </a:lnTo>
                  <a:lnTo>
                    <a:pt x="8" y="84"/>
                  </a:lnTo>
                  <a:lnTo>
                    <a:pt x="0" y="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6" name="Freeform 32"/>
            <p:cNvSpPr>
              <a:spLocks/>
            </p:cNvSpPr>
            <p:nvPr/>
          </p:nvSpPr>
          <p:spPr bwMode="auto">
            <a:xfrm>
              <a:off x="1595" y="1824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7" name="Freeform 33"/>
            <p:cNvSpPr>
              <a:spLocks/>
            </p:cNvSpPr>
            <p:nvPr/>
          </p:nvSpPr>
          <p:spPr bwMode="auto">
            <a:xfrm>
              <a:off x="1667" y="1839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8" name="Freeform 34"/>
            <p:cNvSpPr>
              <a:spLocks/>
            </p:cNvSpPr>
            <p:nvPr/>
          </p:nvSpPr>
          <p:spPr bwMode="auto">
            <a:xfrm>
              <a:off x="1736" y="1856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59" name="Freeform 35"/>
            <p:cNvSpPr>
              <a:spLocks/>
            </p:cNvSpPr>
            <p:nvPr/>
          </p:nvSpPr>
          <p:spPr bwMode="auto">
            <a:xfrm>
              <a:off x="1632" y="1765"/>
              <a:ext cx="74" cy="4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6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6">
                  <a:moveTo>
                    <a:pt x="0" y="34"/>
                  </a:moveTo>
                  <a:lnTo>
                    <a:pt x="52" y="46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0" name="Freeform 36"/>
            <p:cNvSpPr>
              <a:spLocks/>
            </p:cNvSpPr>
            <p:nvPr/>
          </p:nvSpPr>
          <p:spPr bwMode="auto">
            <a:xfrm>
              <a:off x="1704" y="1779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1" name="Freeform 37"/>
            <p:cNvSpPr>
              <a:spLocks/>
            </p:cNvSpPr>
            <p:nvPr/>
          </p:nvSpPr>
          <p:spPr bwMode="auto">
            <a:xfrm>
              <a:off x="1773" y="1797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2" name="Freeform 38"/>
            <p:cNvSpPr>
              <a:spLocks/>
            </p:cNvSpPr>
            <p:nvPr/>
          </p:nvSpPr>
          <p:spPr bwMode="auto">
            <a:xfrm>
              <a:off x="1669" y="1703"/>
              <a:ext cx="74" cy="4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49"/>
                </a:cxn>
                <a:cxn ang="0">
                  <a:pos x="74" y="12"/>
                </a:cxn>
                <a:cxn ang="0">
                  <a:pos x="23" y="0"/>
                </a:cxn>
                <a:cxn ang="0">
                  <a:pos x="0" y="37"/>
                </a:cxn>
              </a:cxnLst>
              <a:rect l="0" t="0" r="r" b="b"/>
              <a:pathLst>
                <a:path w="74" h="49">
                  <a:moveTo>
                    <a:pt x="0" y="37"/>
                  </a:moveTo>
                  <a:lnTo>
                    <a:pt x="52" y="49"/>
                  </a:lnTo>
                  <a:lnTo>
                    <a:pt x="74" y="12"/>
                  </a:lnTo>
                  <a:lnTo>
                    <a:pt x="2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3" name="Freeform 39"/>
            <p:cNvSpPr>
              <a:spLocks/>
            </p:cNvSpPr>
            <p:nvPr/>
          </p:nvSpPr>
          <p:spPr bwMode="auto">
            <a:xfrm>
              <a:off x="1741" y="1718"/>
              <a:ext cx="74" cy="4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49"/>
                </a:cxn>
                <a:cxn ang="0">
                  <a:pos x="74" y="14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74" h="49">
                  <a:moveTo>
                    <a:pt x="0" y="37"/>
                  </a:moveTo>
                  <a:lnTo>
                    <a:pt x="52" y="49"/>
                  </a:lnTo>
                  <a:lnTo>
                    <a:pt x="74" y="14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4" name="Freeform 40"/>
            <p:cNvSpPr>
              <a:spLocks/>
            </p:cNvSpPr>
            <p:nvPr/>
          </p:nvSpPr>
          <p:spPr bwMode="auto">
            <a:xfrm>
              <a:off x="1810" y="1737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5" name="Freeform 41"/>
            <p:cNvSpPr>
              <a:spLocks/>
            </p:cNvSpPr>
            <p:nvPr/>
          </p:nvSpPr>
          <p:spPr bwMode="auto">
            <a:xfrm>
              <a:off x="1706" y="1643"/>
              <a:ext cx="74" cy="5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50"/>
                </a:cxn>
                <a:cxn ang="0">
                  <a:pos x="74" y="13"/>
                </a:cxn>
                <a:cxn ang="0">
                  <a:pos x="23" y="0"/>
                </a:cxn>
                <a:cxn ang="0">
                  <a:pos x="0" y="37"/>
                </a:cxn>
              </a:cxnLst>
              <a:rect l="0" t="0" r="r" b="b"/>
              <a:pathLst>
                <a:path w="74" h="50">
                  <a:moveTo>
                    <a:pt x="0" y="37"/>
                  </a:moveTo>
                  <a:lnTo>
                    <a:pt x="52" y="50"/>
                  </a:lnTo>
                  <a:lnTo>
                    <a:pt x="74" y="13"/>
                  </a:lnTo>
                  <a:lnTo>
                    <a:pt x="2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6" name="Freeform 42"/>
            <p:cNvSpPr>
              <a:spLocks/>
            </p:cNvSpPr>
            <p:nvPr/>
          </p:nvSpPr>
          <p:spPr bwMode="auto">
            <a:xfrm>
              <a:off x="1778" y="1658"/>
              <a:ext cx="74" cy="5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50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74" h="50">
                  <a:moveTo>
                    <a:pt x="0" y="37"/>
                  </a:moveTo>
                  <a:lnTo>
                    <a:pt x="52" y="50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7" name="Freeform 43"/>
            <p:cNvSpPr>
              <a:spLocks/>
            </p:cNvSpPr>
            <p:nvPr/>
          </p:nvSpPr>
          <p:spPr bwMode="auto">
            <a:xfrm>
              <a:off x="1847" y="1678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8" name="Freeform 44"/>
            <p:cNvSpPr>
              <a:spLocks/>
            </p:cNvSpPr>
            <p:nvPr/>
          </p:nvSpPr>
          <p:spPr bwMode="auto">
            <a:xfrm>
              <a:off x="1808" y="1873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4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69" name="Freeform 45"/>
            <p:cNvSpPr>
              <a:spLocks/>
            </p:cNvSpPr>
            <p:nvPr/>
          </p:nvSpPr>
          <p:spPr bwMode="auto">
            <a:xfrm>
              <a:off x="1845" y="1814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4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0" name="Freeform 46"/>
            <p:cNvSpPr>
              <a:spLocks/>
            </p:cNvSpPr>
            <p:nvPr/>
          </p:nvSpPr>
          <p:spPr bwMode="auto">
            <a:xfrm>
              <a:off x="1882" y="1755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1" name="Freeform 47"/>
            <p:cNvSpPr>
              <a:spLocks/>
            </p:cNvSpPr>
            <p:nvPr/>
          </p:nvSpPr>
          <p:spPr bwMode="auto">
            <a:xfrm>
              <a:off x="1919" y="1695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2" name="Freeform 48"/>
            <p:cNvSpPr>
              <a:spLocks/>
            </p:cNvSpPr>
            <p:nvPr/>
          </p:nvSpPr>
          <p:spPr bwMode="auto">
            <a:xfrm>
              <a:off x="1234" y="1903"/>
              <a:ext cx="697" cy="203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5"/>
                </a:cxn>
                <a:cxn ang="0">
                  <a:pos x="23" y="15"/>
                </a:cxn>
                <a:cxn ang="0">
                  <a:pos x="32" y="20"/>
                </a:cxn>
                <a:cxn ang="0">
                  <a:pos x="42" y="25"/>
                </a:cxn>
                <a:cxn ang="0">
                  <a:pos x="57" y="30"/>
                </a:cxn>
                <a:cxn ang="0">
                  <a:pos x="74" y="30"/>
                </a:cxn>
                <a:cxn ang="0">
                  <a:pos x="74" y="30"/>
                </a:cxn>
                <a:cxn ang="0">
                  <a:pos x="109" y="30"/>
                </a:cxn>
                <a:cxn ang="0">
                  <a:pos x="141" y="25"/>
                </a:cxn>
                <a:cxn ang="0">
                  <a:pos x="171" y="20"/>
                </a:cxn>
                <a:cxn ang="0">
                  <a:pos x="697" y="173"/>
                </a:cxn>
                <a:cxn ang="0">
                  <a:pos x="697" y="203"/>
                </a:cxn>
                <a:cxn ang="0">
                  <a:pos x="0" y="20"/>
                </a:cxn>
              </a:cxnLst>
              <a:rect l="0" t="0" r="r" b="b"/>
              <a:pathLst>
                <a:path w="697" h="203">
                  <a:moveTo>
                    <a:pt x="0" y="2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10" y="5"/>
                  </a:lnTo>
                  <a:lnTo>
                    <a:pt x="23" y="15"/>
                  </a:lnTo>
                  <a:lnTo>
                    <a:pt x="32" y="20"/>
                  </a:lnTo>
                  <a:lnTo>
                    <a:pt x="42" y="25"/>
                  </a:lnTo>
                  <a:lnTo>
                    <a:pt x="57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109" y="30"/>
                  </a:lnTo>
                  <a:lnTo>
                    <a:pt x="141" y="25"/>
                  </a:lnTo>
                  <a:lnTo>
                    <a:pt x="171" y="20"/>
                  </a:lnTo>
                  <a:lnTo>
                    <a:pt x="697" y="173"/>
                  </a:lnTo>
                  <a:lnTo>
                    <a:pt x="697" y="20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3" name="Freeform 49"/>
            <p:cNvSpPr>
              <a:spLocks/>
            </p:cNvSpPr>
            <p:nvPr/>
          </p:nvSpPr>
          <p:spPr bwMode="auto">
            <a:xfrm>
              <a:off x="965" y="1809"/>
              <a:ext cx="329" cy="252"/>
            </a:xfrm>
            <a:custGeom>
              <a:avLst/>
              <a:gdLst/>
              <a:ahLst/>
              <a:cxnLst>
                <a:cxn ang="0">
                  <a:pos x="299" y="99"/>
                </a:cxn>
                <a:cxn ang="0">
                  <a:pos x="272" y="136"/>
                </a:cxn>
                <a:cxn ang="0">
                  <a:pos x="242" y="168"/>
                </a:cxn>
                <a:cxn ang="0">
                  <a:pos x="200" y="198"/>
                </a:cxn>
                <a:cxn ang="0">
                  <a:pos x="156" y="210"/>
                </a:cxn>
                <a:cxn ang="0">
                  <a:pos x="111" y="208"/>
                </a:cxn>
                <a:cxn ang="0">
                  <a:pos x="62" y="195"/>
                </a:cxn>
                <a:cxn ang="0">
                  <a:pos x="49" y="188"/>
                </a:cxn>
                <a:cxn ang="0">
                  <a:pos x="37" y="176"/>
                </a:cxn>
                <a:cxn ang="0">
                  <a:pos x="39" y="158"/>
                </a:cxn>
                <a:cxn ang="0">
                  <a:pos x="59" y="136"/>
                </a:cxn>
                <a:cxn ang="0">
                  <a:pos x="104" y="106"/>
                </a:cxn>
                <a:cxn ang="0">
                  <a:pos x="141" y="89"/>
                </a:cxn>
                <a:cxn ang="0">
                  <a:pos x="203" y="57"/>
                </a:cxn>
                <a:cxn ang="0">
                  <a:pos x="240" y="45"/>
                </a:cxn>
                <a:cxn ang="0">
                  <a:pos x="272" y="42"/>
                </a:cxn>
                <a:cxn ang="0">
                  <a:pos x="277" y="42"/>
                </a:cxn>
                <a:cxn ang="0">
                  <a:pos x="282" y="32"/>
                </a:cxn>
                <a:cxn ang="0">
                  <a:pos x="279" y="17"/>
                </a:cxn>
                <a:cxn ang="0">
                  <a:pos x="269" y="5"/>
                </a:cxn>
                <a:cxn ang="0">
                  <a:pos x="262" y="2"/>
                </a:cxn>
                <a:cxn ang="0">
                  <a:pos x="217" y="5"/>
                </a:cxn>
                <a:cxn ang="0">
                  <a:pos x="168" y="22"/>
                </a:cxn>
                <a:cxn ang="0">
                  <a:pos x="81" y="67"/>
                </a:cxn>
                <a:cxn ang="0">
                  <a:pos x="64" y="79"/>
                </a:cxn>
                <a:cxn ang="0">
                  <a:pos x="30" y="104"/>
                </a:cxn>
                <a:cxn ang="0">
                  <a:pos x="5" y="138"/>
                </a:cxn>
                <a:cxn ang="0">
                  <a:pos x="0" y="156"/>
                </a:cxn>
                <a:cxn ang="0">
                  <a:pos x="2" y="176"/>
                </a:cxn>
                <a:cxn ang="0">
                  <a:pos x="12" y="195"/>
                </a:cxn>
                <a:cxn ang="0">
                  <a:pos x="32" y="215"/>
                </a:cxn>
                <a:cxn ang="0">
                  <a:pos x="79" y="240"/>
                </a:cxn>
                <a:cxn ang="0">
                  <a:pos x="133" y="252"/>
                </a:cxn>
                <a:cxn ang="0">
                  <a:pos x="185" y="250"/>
                </a:cxn>
                <a:cxn ang="0">
                  <a:pos x="210" y="242"/>
                </a:cxn>
                <a:cxn ang="0">
                  <a:pos x="245" y="225"/>
                </a:cxn>
                <a:cxn ang="0">
                  <a:pos x="277" y="198"/>
                </a:cxn>
                <a:cxn ang="0">
                  <a:pos x="326" y="131"/>
                </a:cxn>
                <a:cxn ang="0">
                  <a:pos x="329" y="126"/>
                </a:cxn>
                <a:cxn ang="0">
                  <a:pos x="324" y="111"/>
                </a:cxn>
                <a:cxn ang="0">
                  <a:pos x="314" y="99"/>
                </a:cxn>
                <a:cxn ang="0">
                  <a:pos x="304" y="94"/>
                </a:cxn>
                <a:cxn ang="0">
                  <a:pos x="299" y="99"/>
                </a:cxn>
              </a:cxnLst>
              <a:rect l="0" t="0" r="r" b="b"/>
              <a:pathLst>
                <a:path w="329" h="252">
                  <a:moveTo>
                    <a:pt x="299" y="99"/>
                  </a:moveTo>
                  <a:lnTo>
                    <a:pt x="299" y="99"/>
                  </a:lnTo>
                  <a:lnTo>
                    <a:pt x="287" y="119"/>
                  </a:lnTo>
                  <a:lnTo>
                    <a:pt x="272" y="136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22" y="185"/>
                  </a:lnTo>
                  <a:lnTo>
                    <a:pt x="200" y="198"/>
                  </a:lnTo>
                  <a:lnTo>
                    <a:pt x="178" y="205"/>
                  </a:lnTo>
                  <a:lnTo>
                    <a:pt x="156" y="210"/>
                  </a:lnTo>
                  <a:lnTo>
                    <a:pt x="133" y="210"/>
                  </a:lnTo>
                  <a:lnTo>
                    <a:pt x="111" y="208"/>
                  </a:lnTo>
                  <a:lnTo>
                    <a:pt x="86" y="203"/>
                  </a:lnTo>
                  <a:lnTo>
                    <a:pt x="62" y="195"/>
                  </a:lnTo>
                  <a:lnTo>
                    <a:pt x="62" y="195"/>
                  </a:lnTo>
                  <a:lnTo>
                    <a:pt x="49" y="188"/>
                  </a:lnTo>
                  <a:lnTo>
                    <a:pt x="42" y="180"/>
                  </a:lnTo>
                  <a:lnTo>
                    <a:pt x="37" y="176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4" y="151"/>
                  </a:lnTo>
                  <a:lnTo>
                    <a:pt x="59" y="136"/>
                  </a:lnTo>
                  <a:lnTo>
                    <a:pt x="81" y="121"/>
                  </a:lnTo>
                  <a:lnTo>
                    <a:pt x="104" y="106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68" y="72"/>
                  </a:lnTo>
                  <a:lnTo>
                    <a:pt x="203" y="57"/>
                  </a:lnTo>
                  <a:lnTo>
                    <a:pt x="220" y="49"/>
                  </a:lnTo>
                  <a:lnTo>
                    <a:pt x="240" y="45"/>
                  </a:lnTo>
                  <a:lnTo>
                    <a:pt x="254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7" y="42"/>
                  </a:lnTo>
                  <a:lnTo>
                    <a:pt x="282" y="37"/>
                  </a:lnTo>
                  <a:lnTo>
                    <a:pt x="282" y="32"/>
                  </a:lnTo>
                  <a:lnTo>
                    <a:pt x="282" y="25"/>
                  </a:lnTo>
                  <a:lnTo>
                    <a:pt x="279" y="17"/>
                  </a:lnTo>
                  <a:lnTo>
                    <a:pt x="274" y="10"/>
                  </a:lnTo>
                  <a:lnTo>
                    <a:pt x="269" y="5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40" y="0"/>
                  </a:lnTo>
                  <a:lnTo>
                    <a:pt x="217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21" y="4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64" y="79"/>
                  </a:lnTo>
                  <a:lnTo>
                    <a:pt x="47" y="89"/>
                  </a:lnTo>
                  <a:lnTo>
                    <a:pt x="30" y="104"/>
                  </a:lnTo>
                  <a:lnTo>
                    <a:pt x="15" y="121"/>
                  </a:lnTo>
                  <a:lnTo>
                    <a:pt x="5" y="138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2" y="176"/>
                  </a:lnTo>
                  <a:lnTo>
                    <a:pt x="5" y="18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32" y="215"/>
                  </a:lnTo>
                  <a:lnTo>
                    <a:pt x="54" y="230"/>
                  </a:lnTo>
                  <a:lnTo>
                    <a:pt x="79" y="240"/>
                  </a:lnTo>
                  <a:lnTo>
                    <a:pt x="106" y="247"/>
                  </a:lnTo>
                  <a:lnTo>
                    <a:pt x="133" y="252"/>
                  </a:lnTo>
                  <a:lnTo>
                    <a:pt x="161" y="252"/>
                  </a:lnTo>
                  <a:lnTo>
                    <a:pt x="185" y="250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30" y="235"/>
                  </a:lnTo>
                  <a:lnTo>
                    <a:pt x="245" y="225"/>
                  </a:lnTo>
                  <a:lnTo>
                    <a:pt x="262" y="213"/>
                  </a:lnTo>
                  <a:lnTo>
                    <a:pt x="277" y="198"/>
                  </a:lnTo>
                  <a:lnTo>
                    <a:pt x="304" y="166"/>
                  </a:lnTo>
                  <a:lnTo>
                    <a:pt x="326" y="131"/>
                  </a:lnTo>
                  <a:lnTo>
                    <a:pt x="326" y="131"/>
                  </a:lnTo>
                  <a:lnTo>
                    <a:pt x="329" y="126"/>
                  </a:lnTo>
                  <a:lnTo>
                    <a:pt x="329" y="119"/>
                  </a:lnTo>
                  <a:lnTo>
                    <a:pt x="324" y="111"/>
                  </a:lnTo>
                  <a:lnTo>
                    <a:pt x="319" y="104"/>
                  </a:lnTo>
                  <a:lnTo>
                    <a:pt x="314" y="99"/>
                  </a:lnTo>
                  <a:lnTo>
                    <a:pt x="309" y="94"/>
                  </a:lnTo>
                  <a:lnTo>
                    <a:pt x="304" y="94"/>
                  </a:lnTo>
                  <a:lnTo>
                    <a:pt x="299" y="99"/>
                  </a:lnTo>
                  <a:lnTo>
                    <a:pt x="299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4" name="Freeform 50"/>
            <p:cNvSpPr>
              <a:spLocks noEditPoints="1"/>
            </p:cNvSpPr>
            <p:nvPr/>
          </p:nvSpPr>
          <p:spPr bwMode="auto">
            <a:xfrm>
              <a:off x="1533" y="1579"/>
              <a:ext cx="505" cy="329"/>
            </a:xfrm>
            <a:custGeom>
              <a:avLst/>
              <a:gdLst/>
              <a:ahLst/>
              <a:cxnLst>
                <a:cxn ang="0">
                  <a:pos x="467" y="235"/>
                </a:cxn>
                <a:cxn ang="0">
                  <a:pos x="411" y="265"/>
                </a:cxn>
                <a:cxn ang="0">
                  <a:pos x="341" y="265"/>
                </a:cxn>
                <a:cxn ang="0">
                  <a:pos x="294" y="245"/>
                </a:cxn>
                <a:cxn ang="0">
                  <a:pos x="285" y="213"/>
                </a:cxn>
                <a:cxn ang="0">
                  <a:pos x="247" y="232"/>
                </a:cxn>
                <a:cxn ang="0">
                  <a:pos x="193" y="225"/>
                </a:cxn>
                <a:cxn ang="0">
                  <a:pos x="149" y="205"/>
                </a:cxn>
                <a:cxn ang="0">
                  <a:pos x="131" y="168"/>
                </a:cxn>
                <a:cxn ang="0">
                  <a:pos x="151" y="121"/>
                </a:cxn>
                <a:cxn ang="0">
                  <a:pos x="196" y="92"/>
                </a:cxn>
                <a:cxn ang="0">
                  <a:pos x="285" y="92"/>
                </a:cxn>
                <a:cxn ang="0">
                  <a:pos x="314" y="106"/>
                </a:cxn>
                <a:cxn ang="0">
                  <a:pos x="336" y="106"/>
                </a:cxn>
                <a:cxn ang="0">
                  <a:pos x="344" y="205"/>
                </a:cxn>
                <a:cxn ang="0">
                  <a:pos x="346" y="230"/>
                </a:cxn>
                <a:cxn ang="0">
                  <a:pos x="383" y="235"/>
                </a:cxn>
                <a:cxn ang="0">
                  <a:pos x="423" y="210"/>
                </a:cxn>
                <a:cxn ang="0">
                  <a:pos x="445" y="171"/>
                </a:cxn>
                <a:cxn ang="0">
                  <a:pos x="443" y="124"/>
                </a:cxn>
                <a:cxn ang="0">
                  <a:pos x="423" y="94"/>
                </a:cxn>
                <a:cxn ang="0">
                  <a:pos x="319" y="42"/>
                </a:cxn>
                <a:cxn ang="0">
                  <a:pos x="213" y="35"/>
                </a:cxn>
                <a:cxn ang="0">
                  <a:pos x="129" y="64"/>
                </a:cxn>
                <a:cxn ang="0">
                  <a:pos x="84" y="106"/>
                </a:cxn>
                <a:cxn ang="0">
                  <a:pos x="65" y="146"/>
                </a:cxn>
                <a:cxn ang="0">
                  <a:pos x="65" y="198"/>
                </a:cxn>
                <a:cxn ang="0">
                  <a:pos x="87" y="230"/>
                </a:cxn>
                <a:cxn ang="0">
                  <a:pos x="188" y="284"/>
                </a:cxn>
                <a:cxn ang="0">
                  <a:pos x="245" y="297"/>
                </a:cxn>
                <a:cxn ang="0">
                  <a:pos x="282" y="329"/>
                </a:cxn>
                <a:cxn ang="0">
                  <a:pos x="205" y="321"/>
                </a:cxn>
                <a:cxn ang="0">
                  <a:pos x="121" y="299"/>
                </a:cxn>
                <a:cxn ang="0">
                  <a:pos x="47" y="257"/>
                </a:cxn>
                <a:cxn ang="0">
                  <a:pos x="13" y="215"/>
                </a:cxn>
                <a:cxn ang="0">
                  <a:pos x="0" y="153"/>
                </a:cxn>
                <a:cxn ang="0">
                  <a:pos x="18" y="104"/>
                </a:cxn>
                <a:cxn ang="0">
                  <a:pos x="67" y="47"/>
                </a:cxn>
                <a:cxn ang="0">
                  <a:pos x="144" y="12"/>
                </a:cxn>
                <a:cxn ang="0">
                  <a:pos x="213" y="0"/>
                </a:cxn>
                <a:cxn ang="0">
                  <a:pos x="312" y="8"/>
                </a:cxn>
                <a:cxn ang="0">
                  <a:pos x="423" y="45"/>
                </a:cxn>
                <a:cxn ang="0">
                  <a:pos x="482" y="89"/>
                </a:cxn>
                <a:cxn ang="0">
                  <a:pos x="505" y="131"/>
                </a:cxn>
                <a:cxn ang="0">
                  <a:pos x="497" y="190"/>
                </a:cxn>
                <a:cxn ang="0">
                  <a:pos x="302" y="171"/>
                </a:cxn>
                <a:cxn ang="0">
                  <a:pos x="309" y="151"/>
                </a:cxn>
                <a:cxn ang="0">
                  <a:pos x="299" y="131"/>
                </a:cxn>
                <a:cxn ang="0">
                  <a:pos x="260" y="116"/>
                </a:cxn>
                <a:cxn ang="0">
                  <a:pos x="228" y="121"/>
                </a:cxn>
                <a:cxn ang="0">
                  <a:pos x="198" y="151"/>
                </a:cxn>
                <a:cxn ang="0">
                  <a:pos x="193" y="178"/>
                </a:cxn>
                <a:cxn ang="0">
                  <a:pos x="223" y="200"/>
                </a:cxn>
                <a:cxn ang="0">
                  <a:pos x="257" y="203"/>
                </a:cxn>
                <a:cxn ang="0">
                  <a:pos x="287" y="190"/>
                </a:cxn>
              </a:cxnLst>
              <a:rect l="0" t="0" r="r" b="b"/>
              <a:pathLst>
                <a:path w="505" h="329">
                  <a:moveTo>
                    <a:pt x="490" y="208"/>
                  </a:moveTo>
                  <a:lnTo>
                    <a:pt x="490" y="208"/>
                  </a:lnTo>
                  <a:lnTo>
                    <a:pt x="480" y="223"/>
                  </a:lnTo>
                  <a:lnTo>
                    <a:pt x="467" y="235"/>
                  </a:lnTo>
                  <a:lnTo>
                    <a:pt x="450" y="24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11" y="265"/>
                  </a:lnTo>
                  <a:lnTo>
                    <a:pt x="388" y="267"/>
                  </a:lnTo>
                  <a:lnTo>
                    <a:pt x="366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14" y="255"/>
                  </a:lnTo>
                  <a:lnTo>
                    <a:pt x="302" y="250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0" y="237"/>
                  </a:lnTo>
                  <a:lnTo>
                    <a:pt x="287" y="230"/>
                  </a:lnTo>
                  <a:lnTo>
                    <a:pt x="285" y="223"/>
                  </a:lnTo>
                  <a:lnTo>
                    <a:pt x="285" y="213"/>
                  </a:lnTo>
                  <a:lnTo>
                    <a:pt x="285" y="213"/>
                  </a:lnTo>
                  <a:lnTo>
                    <a:pt x="267" y="225"/>
                  </a:lnTo>
                  <a:lnTo>
                    <a:pt x="257" y="230"/>
                  </a:lnTo>
                  <a:lnTo>
                    <a:pt x="247" y="232"/>
                  </a:lnTo>
                  <a:lnTo>
                    <a:pt x="247" y="232"/>
                  </a:lnTo>
                  <a:lnTo>
                    <a:pt x="238" y="232"/>
                  </a:lnTo>
                  <a:lnTo>
                    <a:pt x="223" y="232"/>
                  </a:lnTo>
                  <a:lnTo>
                    <a:pt x="193" y="225"/>
                  </a:lnTo>
                  <a:lnTo>
                    <a:pt x="193" y="225"/>
                  </a:lnTo>
                  <a:lnTo>
                    <a:pt x="176" y="220"/>
                  </a:lnTo>
                  <a:lnTo>
                    <a:pt x="161" y="213"/>
                  </a:lnTo>
                  <a:lnTo>
                    <a:pt x="149" y="20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4" y="183"/>
                  </a:lnTo>
                  <a:lnTo>
                    <a:pt x="131" y="168"/>
                  </a:lnTo>
                  <a:lnTo>
                    <a:pt x="134" y="153"/>
                  </a:lnTo>
                  <a:lnTo>
                    <a:pt x="141" y="136"/>
                  </a:lnTo>
                  <a:lnTo>
                    <a:pt x="141" y="136"/>
                  </a:lnTo>
                  <a:lnTo>
                    <a:pt x="151" y="121"/>
                  </a:lnTo>
                  <a:lnTo>
                    <a:pt x="163" y="109"/>
                  </a:lnTo>
                  <a:lnTo>
                    <a:pt x="178" y="101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5" y="89"/>
                  </a:lnTo>
                  <a:lnTo>
                    <a:pt x="238" y="87"/>
                  </a:lnTo>
                  <a:lnTo>
                    <a:pt x="260" y="87"/>
                  </a:lnTo>
                  <a:lnTo>
                    <a:pt x="285" y="92"/>
                  </a:lnTo>
                  <a:lnTo>
                    <a:pt x="285" y="92"/>
                  </a:lnTo>
                  <a:lnTo>
                    <a:pt x="302" y="99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24" y="114"/>
                  </a:lnTo>
                  <a:lnTo>
                    <a:pt x="329" y="121"/>
                  </a:lnTo>
                  <a:lnTo>
                    <a:pt x="329" y="121"/>
                  </a:lnTo>
                  <a:lnTo>
                    <a:pt x="336" y="106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44" y="205"/>
                  </a:lnTo>
                  <a:lnTo>
                    <a:pt x="344" y="205"/>
                  </a:lnTo>
                  <a:lnTo>
                    <a:pt x="339" y="218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46" y="230"/>
                  </a:lnTo>
                  <a:lnTo>
                    <a:pt x="356" y="235"/>
                  </a:lnTo>
                  <a:lnTo>
                    <a:pt x="356" y="235"/>
                  </a:lnTo>
                  <a:lnTo>
                    <a:pt x="369" y="237"/>
                  </a:lnTo>
                  <a:lnTo>
                    <a:pt x="383" y="235"/>
                  </a:lnTo>
                  <a:lnTo>
                    <a:pt x="396" y="232"/>
                  </a:lnTo>
                  <a:lnTo>
                    <a:pt x="406" y="228"/>
                  </a:lnTo>
                  <a:lnTo>
                    <a:pt x="406" y="228"/>
                  </a:lnTo>
                  <a:lnTo>
                    <a:pt x="423" y="210"/>
                  </a:lnTo>
                  <a:lnTo>
                    <a:pt x="435" y="198"/>
                  </a:lnTo>
                  <a:lnTo>
                    <a:pt x="435" y="198"/>
                  </a:lnTo>
                  <a:lnTo>
                    <a:pt x="440" y="183"/>
                  </a:lnTo>
                  <a:lnTo>
                    <a:pt x="445" y="171"/>
                  </a:lnTo>
                  <a:lnTo>
                    <a:pt x="448" y="158"/>
                  </a:lnTo>
                  <a:lnTo>
                    <a:pt x="448" y="148"/>
                  </a:lnTo>
                  <a:lnTo>
                    <a:pt x="448" y="136"/>
                  </a:lnTo>
                  <a:lnTo>
                    <a:pt x="443" y="124"/>
                  </a:lnTo>
                  <a:lnTo>
                    <a:pt x="438" y="114"/>
                  </a:lnTo>
                  <a:lnTo>
                    <a:pt x="430" y="104"/>
                  </a:lnTo>
                  <a:lnTo>
                    <a:pt x="430" y="104"/>
                  </a:lnTo>
                  <a:lnTo>
                    <a:pt x="423" y="94"/>
                  </a:lnTo>
                  <a:lnTo>
                    <a:pt x="413" y="84"/>
                  </a:lnTo>
                  <a:lnTo>
                    <a:pt x="388" y="67"/>
                  </a:lnTo>
                  <a:lnTo>
                    <a:pt x="356" y="5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285" y="35"/>
                  </a:lnTo>
                  <a:lnTo>
                    <a:pt x="247" y="32"/>
                  </a:lnTo>
                  <a:lnTo>
                    <a:pt x="213" y="3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44" y="57"/>
                  </a:lnTo>
                  <a:lnTo>
                    <a:pt x="129" y="64"/>
                  </a:lnTo>
                  <a:lnTo>
                    <a:pt x="117" y="72"/>
                  </a:lnTo>
                  <a:lnTo>
                    <a:pt x="104" y="82"/>
                  </a:lnTo>
                  <a:lnTo>
                    <a:pt x="94" y="94"/>
                  </a:lnTo>
                  <a:lnTo>
                    <a:pt x="84" y="106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0" y="134"/>
                  </a:lnTo>
                  <a:lnTo>
                    <a:pt x="65" y="146"/>
                  </a:lnTo>
                  <a:lnTo>
                    <a:pt x="62" y="161"/>
                  </a:lnTo>
                  <a:lnTo>
                    <a:pt x="62" y="173"/>
                  </a:lnTo>
                  <a:lnTo>
                    <a:pt x="62" y="186"/>
                  </a:lnTo>
                  <a:lnTo>
                    <a:pt x="65" y="198"/>
                  </a:lnTo>
                  <a:lnTo>
                    <a:pt x="70" y="210"/>
                  </a:lnTo>
                  <a:lnTo>
                    <a:pt x="77" y="220"/>
                  </a:lnTo>
                  <a:lnTo>
                    <a:pt x="77" y="220"/>
                  </a:lnTo>
                  <a:lnTo>
                    <a:pt x="87" y="230"/>
                  </a:lnTo>
                  <a:lnTo>
                    <a:pt x="97" y="240"/>
                  </a:lnTo>
                  <a:lnTo>
                    <a:pt x="121" y="260"/>
                  </a:lnTo>
                  <a:lnTo>
                    <a:pt x="154" y="275"/>
                  </a:lnTo>
                  <a:lnTo>
                    <a:pt x="188" y="284"/>
                  </a:lnTo>
                  <a:lnTo>
                    <a:pt x="188" y="284"/>
                  </a:lnTo>
                  <a:lnTo>
                    <a:pt x="215" y="292"/>
                  </a:lnTo>
                  <a:lnTo>
                    <a:pt x="245" y="297"/>
                  </a:lnTo>
                  <a:lnTo>
                    <a:pt x="245" y="297"/>
                  </a:lnTo>
                  <a:lnTo>
                    <a:pt x="275" y="299"/>
                  </a:lnTo>
                  <a:lnTo>
                    <a:pt x="299" y="299"/>
                  </a:lnTo>
                  <a:lnTo>
                    <a:pt x="282" y="329"/>
                  </a:lnTo>
                  <a:lnTo>
                    <a:pt x="282" y="329"/>
                  </a:lnTo>
                  <a:lnTo>
                    <a:pt x="260" y="329"/>
                  </a:lnTo>
                  <a:lnTo>
                    <a:pt x="235" y="326"/>
                  </a:lnTo>
                  <a:lnTo>
                    <a:pt x="235" y="326"/>
                  </a:lnTo>
                  <a:lnTo>
                    <a:pt x="205" y="321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46" y="307"/>
                  </a:lnTo>
                  <a:lnTo>
                    <a:pt x="121" y="299"/>
                  </a:lnTo>
                  <a:lnTo>
                    <a:pt x="102" y="289"/>
                  </a:lnTo>
                  <a:lnTo>
                    <a:pt x="82" y="279"/>
                  </a:lnTo>
                  <a:lnTo>
                    <a:pt x="62" y="270"/>
                  </a:lnTo>
                  <a:lnTo>
                    <a:pt x="47" y="257"/>
                  </a:lnTo>
                  <a:lnTo>
                    <a:pt x="35" y="242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13" y="215"/>
                  </a:lnTo>
                  <a:lnTo>
                    <a:pt x="5" y="200"/>
                  </a:lnTo>
                  <a:lnTo>
                    <a:pt x="3" y="186"/>
                  </a:lnTo>
                  <a:lnTo>
                    <a:pt x="0" y="168"/>
                  </a:lnTo>
                  <a:lnTo>
                    <a:pt x="0" y="153"/>
                  </a:lnTo>
                  <a:lnTo>
                    <a:pt x="5" y="136"/>
                  </a:lnTo>
                  <a:lnTo>
                    <a:pt x="10" y="121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28" y="87"/>
                  </a:lnTo>
                  <a:lnTo>
                    <a:pt x="40" y="72"/>
                  </a:lnTo>
                  <a:lnTo>
                    <a:pt x="52" y="59"/>
                  </a:lnTo>
                  <a:lnTo>
                    <a:pt x="67" y="47"/>
                  </a:lnTo>
                  <a:lnTo>
                    <a:pt x="84" y="37"/>
                  </a:lnTo>
                  <a:lnTo>
                    <a:pt x="102" y="27"/>
                  </a:lnTo>
                  <a:lnTo>
                    <a:pt x="121" y="2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66" y="5"/>
                  </a:lnTo>
                  <a:lnTo>
                    <a:pt x="191" y="3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0"/>
                  </a:lnTo>
                  <a:lnTo>
                    <a:pt x="287" y="3"/>
                  </a:lnTo>
                  <a:lnTo>
                    <a:pt x="312" y="8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83" y="27"/>
                  </a:lnTo>
                  <a:lnTo>
                    <a:pt x="423" y="45"/>
                  </a:lnTo>
                  <a:lnTo>
                    <a:pt x="440" y="55"/>
                  </a:lnTo>
                  <a:lnTo>
                    <a:pt x="455" y="67"/>
                  </a:lnTo>
                  <a:lnTo>
                    <a:pt x="470" y="77"/>
                  </a:lnTo>
                  <a:lnTo>
                    <a:pt x="482" y="89"/>
                  </a:lnTo>
                  <a:lnTo>
                    <a:pt x="482" y="89"/>
                  </a:lnTo>
                  <a:lnTo>
                    <a:pt x="492" y="104"/>
                  </a:lnTo>
                  <a:lnTo>
                    <a:pt x="500" y="116"/>
                  </a:lnTo>
                  <a:lnTo>
                    <a:pt x="505" y="131"/>
                  </a:lnTo>
                  <a:lnTo>
                    <a:pt x="505" y="146"/>
                  </a:lnTo>
                  <a:lnTo>
                    <a:pt x="505" y="161"/>
                  </a:lnTo>
                  <a:lnTo>
                    <a:pt x="502" y="176"/>
                  </a:lnTo>
                  <a:lnTo>
                    <a:pt x="497" y="190"/>
                  </a:lnTo>
                  <a:lnTo>
                    <a:pt x="490" y="208"/>
                  </a:lnTo>
                  <a:lnTo>
                    <a:pt x="490" y="208"/>
                  </a:lnTo>
                  <a:close/>
                  <a:moveTo>
                    <a:pt x="299" y="176"/>
                  </a:moveTo>
                  <a:lnTo>
                    <a:pt x="302" y="171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9" y="156"/>
                  </a:lnTo>
                  <a:lnTo>
                    <a:pt x="309" y="151"/>
                  </a:lnTo>
                  <a:lnTo>
                    <a:pt x="309" y="144"/>
                  </a:lnTo>
                  <a:lnTo>
                    <a:pt x="304" y="139"/>
                  </a:lnTo>
                  <a:lnTo>
                    <a:pt x="304" y="139"/>
                  </a:lnTo>
                  <a:lnTo>
                    <a:pt x="299" y="131"/>
                  </a:lnTo>
                  <a:lnTo>
                    <a:pt x="292" y="126"/>
                  </a:lnTo>
                  <a:lnTo>
                    <a:pt x="270" y="119"/>
                  </a:lnTo>
                  <a:lnTo>
                    <a:pt x="270" y="119"/>
                  </a:lnTo>
                  <a:lnTo>
                    <a:pt x="260" y="116"/>
                  </a:lnTo>
                  <a:lnTo>
                    <a:pt x="247" y="116"/>
                  </a:lnTo>
                  <a:lnTo>
                    <a:pt x="238" y="116"/>
                  </a:lnTo>
                  <a:lnTo>
                    <a:pt x="228" y="121"/>
                  </a:lnTo>
                  <a:lnTo>
                    <a:pt x="228" y="121"/>
                  </a:lnTo>
                  <a:lnTo>
                    <a:pt x="220" y="126"/>
                  </a:lnTo>
                  <a:lnTo>
                    <a:pt x="210" y="131"/>
                  </a:lnTo>
                  <a:lnTo>
                    <a:pt x="203" y="141"/>
                  </a:lnTo>
                  <a:lnTo>
                    <a:pt x="198" y="151"/>
                  </a:lnTo>
                  <a:lnTo>
                    <a:pt x="198" y="151"/>
                  </a:lnTo>
                  <a:lnTo>
                    <a:pt x="193" y="166"/>
                  </a:lnTo>
                  <a:lnTo>
                    <a:pt x="193" y="178"/>
                  </a:lnTo>
                  <a:lnTo>
                    <a:pt x="193" y="178"/>
                  </a:lnTo>
                  <a:lnTo>
                    <a:pt x="196" y="186"/>
                  </a:lnTo>
                  <a:lnTo>
                    <a:pt x="201" y="193"/>
                  </a:lnTo>
                  <a:lnTo>
                    <a:pt x="210" y="198"/>
                  </a:lnTo>
                  <a:lnTo>
                    <a:pt x="223" y="200"/>
                  </a:lnTo>
                  <a:lnTo>
                    <a:pt x="223" y="200"/>
                  </a:lnTo>
                  <a:lnTo>
                    <a:pt x="235" y="203"/>
                  </a:lnTo>
                  <a:lnTo>
                    <a:pt x="245" y="203"/>
                  </a:lnTo>
                  <a:lnTo>
                    <a:pt x="257" y="203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77" y="195"/>
                  </a:lnTo>
                  <a:lnTo>
                    <a:pt x="287" y="190"/>
                  </a:lnTo>
                  <a:lnTo>
                    <a:pt x="292" y="186"/>
                  </a:lnTo>
                  <a:lnTo>
                    <a:pt x="299" y="176"/>
                  </a:lnTo>
                  <a:lnTo>
                    <a:pt x="299" y="176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5" name="Freeform 51"/>
            <p:cNvSpPr>
              <a:spLocks/>
            </p:cNvSpPr>
            <p:nvPr/>
          </p:nvSpPr>
          <p:spPr bwMode="auto">
            <a:xfrm>
              <a:off x="1526" y="1569"/>
              <a:ext cx="519" cy="349"/>
            </a:xfrm>
            <a:custGeom>
              <a:avLst/>
              <a:gdLst/>
              <a:ahLst/>
              <a:cxnLst>
                <a:cxn ang="0">
                  <a:pos x="432" y="257"/>
                </a:cxn>
                <a:cxn ang="0">
                  <a:pos x="334" y="265"/>
                </a:cxn>
                <a:cxn ang="0">
                  <a:pos x="301" y="228"/>
                </a:cxn>
                <a:cxn ang="0">
                  <a:pos x="277" y="220"/>
                </a:cxn>
                <a:cxn ang="0">
                  <a:pos x="175" y="218"/>
                </a:cxn>
                <a:cxn ang="0">
                  <a:pos x="156" y="158"/>
                </a:cxn>
                <a:cxn ang="0">
                  <a:pos x="220" y="109"/>
                </a:cxn>
                <a:cxn ang="0">
                  <a:pos x="324" y="126"/>
                </a:cxn>
                <a:cxn ang="0">
                  <a:pos x="341" y="139"/>
                </a:cxn>
                <a:cxn ang="0">
                  <a:pos x="400" y="141"/>
                </a:cxn>
                <a:cxn ang="0">
                  <a:pos x="348" y="193"/>
                </a:cxn>
                <a:cxn ang="0">
                  <a:pos x="358" y="252"/>
                </a:cxn>
                <a:cxn ang="0">
                  <a:pos x="430" y="235"/>
                </a:cxn>
                <a:cxn ang="0">
                  <a:pos x="462" y="166"/>
                </a:cxn>
                <a:cxn ang="0">
                  <a:pos x="430" y="94"/>
                </a:cxn>
                <a:cxn ang="0">
                  <a:pos x="319" y="40"/>
                </a:cxn>
                <a:cxn ang="0">
                  <a:pos x="183" y="45"/>
                </a:cxn>
                <a:cxn ang="0">
                  <a:pos x="77" y="119"/>
                </a:cxn>
                <a:cxn ang="0">
                  <a:pos x="69" y="223"/>
                </a:cxn>
                <a:cxn ang="0">
                  <a:pos x="158" y="292"/>
                </a:cxn>
                <a:cxn ang="0">
                  <a:pos x="299" y="302"/>
                </a:cxn>
                <a:cxn ang="0">
                  <a:pos x="240" y="327"/>
                </a:cxn>
                <a:cxn ang="0">
                  <a:pos x="89" y="282"/>
                </a:cxn>
                <a:cxn ang="0">
                  <a:pos x="15" y="186"/>
                </a:cxn>
                <a:cxn ang="0">
                  <a:pos x="52" y="92"/>
                </a:cxn>
                <a:cxn ang="0">
                  <a:pos x="195" y="22"/>
                </a:cxn>
                <a:cxn ang="0">
                  <a:pos x="368" y="37"/>
                </a:cxn>
                <a:cxn ang="0">
                  <a:pos x="489" y="114"/>
                </a:cxn>
                <a:cxn ang="0">
                  <a:pos x="489" y="210"/>
                </a:cxn>
                <a:cxn ang="0">
                  <a:pos x="504" y="225"/>
                </a:cxn>
                <a:cxn ang="0">
                  <a:pos x="514" y="139"/>
                </a:cxn>
                <a:cxn ang="0">
                  <a:pos x="418" y="40"/>
                </a:cxn>
                <a:cxn ang="0">
                  <a:pos x="205" y="0"/>
                </a:cxn>
                <a:cxn ang="0">
                  <a:pos x="79" y="40"/>
                </a:cxn>
                <a:cxn ang="0">
                  <a:pos x="2" y="161"/>
                </a:cxn>
                <a:cxn ang="0">
                  <a:pos x="25" y="245"/>
                </a:cxn>
                <a:cxn ang="0">
                  <a:pos x="148" y="327"/>
                </a:cxn>
                <a:cxn ang="0">
                  <a:pos x="297" y="346"/>
                </a:cxn>
                <a:cxn ang="0">
                  <a:pos x="306" y="302"/>
                </a:cxn>
                <a:cxn ang="0">
                  <a:pos x="203" y="289"/>
                </a:cxn>
                <a:cxn ang="0">
                  <a:pos x="94" y="233"/>
                </a:cxn>
                <a:cxn ang="0">
                  <a:pos x="84" y="144"/>
                </a:cxn>
                <a:cxn ang="0">
                  <a:pos x="205" y="60"/>
                </a:cxn>
                <a:cxn ang="0">
                  <a:pos x="346" y="65"/>
                </a:cxn>
                <a:cxn ang="0">
                  <a:pos x="442" y="131"/>
                </a:cxn>
                <a:cxn ang="0">
                  <a:pos x="427" y="208"/>
                </a:cxn>
                <a:cxn ang="0">
                  <a:pos x="383" y="235"/>
                </a:cxn>
                <a:cxn ang="0">
                  <a:pos x="405" y="139"/>
                </a:cxn>
                <a:cxn ang="0">
                  <a:pos x="341" y="109"/>
                </a:cxn>
                <a:cxn ang="0">
                  <a:pos x="329" y="124"/>
                </a:cxn>
                <a:cxn ang="0">
                  <a:pos x="294" y="92"/>
                </a:cxn>
                <a:cxn ang="0">
                  <a:pos x="200" y="94"/>
                </a:cxn>
                <a:cxn ang="0">
                  <a:pos x="136" y="154"/>
                </a:cxn>
                <a:cxn ang="0">
                  <a:pos x="151" y="218"/>
                </a:cxn>
                <a:cxn ang="0">
                  <a:pos x="230" y="250"/>
                </a:cxn>
                <a:cxn ang="0">
                  <a:pos x="299" y="233"/>
                </a:cxn>
                <a:cxn ang="0">
                  <a:pos x="304" y="262"/>
                </a:cxn>
                <a:cxn ang="0">
                  <a:pos x="395" y="287"/>
                </a:cxn>
                <a:cxn ang="0">
                  <a:pos x="504" y="225"/>
                </a:cxn>
                <a:cxn ang="0">
                  <a:pos x="489" y="210"/>
                </a:cxn>
              </a:cxnLst>
              <a:rect l="0" t="0" r="r" b="b"/>
              <a:pathLst>
                <a:path w="519" h="349">
                  <a:moveTo>
                    <a:pt x="489" y="210"/>
                  </a:moveTo>
                  <a:lnTo>
                    <a:pt x="489" y="210"/>
                  </a:lnTo>
                  <a:lnTo>
                    <a:pt x="479" y="225"/>
                  </a:lnTo>
                  <a:lnTo>
                    <a:pt x="465" y="238"/>
                  </a:lnTo>
                  <a:lnTo>
                    <a:pt x="450" y="250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20" y="262"/>
                  </a:lnTo>
                  <a:lnTo>
                    <a:pt x="403" y="265"/>
                  </a:lnTo>
                  <a:lnTo>
                    <a:pt x="381" y="267"/>
                  </a:lnTo>
                  <a:lnTo>
                    <a:pt x="356" y="267"/>
                  </a:lnTo>
                  <a:lnTo>
                    <a:pt x="334" y="265"/>
                  </a:lnTo>
                  <a:lnTo>
                    <a:pt x="316" y="257"/>
                  </a:lnTo>
                  <a:lnTo>
                    <a:pt x="309" y="252"/>
                  </a:lnTo>
                  <a:lnTo>
                    <a:pt x="304" y="245"/>
                  </a:lnTo>
                  <a:lnTo>
                    <a:pt x="301" y="238"/>
                  </a:lnTo>
                  <a:lnTo>
                    <a:pt x="301" y="228"/>
                  </a:lnTo>
                  <a:lnTo>
                    <a:pt x="301" y="228"/>
                  </a:lnTo>
                  <a:lnTo>
                    <a:pt x="299" y="223"/>
                  </a:lnTo>
                  <a:lnTo>
                    <a:pt x="297" y="218"/>
                  </a:lnTo>
                  <a:lnTo>
                    <a:pt x="292" y="215"/>
                  </a:lnTo>
                  <a:lnTo>
                    <a:pt x="287" y="215"/>
                  </a:lnTo>
                  <a:lnTo>
                    <a:pt x="287" y="215"/>
                  </a:lnTo>
                  <a:lnTo>
                    <a:pt x="277" y="220"/>
                  </a:lnTo>
                  <a:lnTo>
                    <a:pt x="267" y="225"/>
                  </a:lnTo>
                  <a:lnTo>
                    <a:pt x="242" y="230"/>
                  </a:lnTo>
                  <a:lnTo>
                    <a:pt x="215" y="228"/>
                  </a:lnTo>
                  <a:lnTo>
                    <a:pt x="200" y="225"/>
                  </a:lnTo>
                  <a:lnTo>
                    <a:pt x="188" y="223"/>
                  </a:lnTo>
                  <a:lnTo>
                    <a:pt x="175" y="218"/>
                  </a:lnTo>
                  <a:lnTo>
                    <a:pt x="166" y="210"/>
                  </a:lnTo>
                  <a:lnTo>
                    <a:pt x="158" y="203"/>
                  </a:lnTo>
                  <a:lnTo>
                    <a:pt x="153" y="196"/>
                  </a:lnTo>
                  <a:lnTo>
                    <a:pt x="151" y="183"/>
                  </a:lnTo>
                  <a:lnTo>
                    <a:pt x="151" y="171"/>
                  </a:lnTo>
                  <a:lnTo>
                    <a:pt x="156" y="158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70" y="134"/>
                  </a:lnTo>
                  <a:lnTo>
                    <a:pt x="178" y="129"/>
                  </a:lnTo>
                  <a:lnTo>
                    <a:pt x="198" y="116"/>
                  </a:lnTo>
                  <a:lnTo>
                    <a:pt x="220" y="109"/>
                  </a:lnTo>
                  <a:lnTo>
                    <a:pt x="247" y="104"/>
                  </a:lnTo>
                  <a:lnTo>
                    <a:pt x="272" y="104"/>
                  </a:lnTo>
                  <a:lnTo>
                    <a:pt x="297" y="109"/>
                  </a:lnTo>
                  <a:lnTo>
                    <a:pt x="306" y="114"/>
                  </a:lnTo>
                  <a:lnTo>
                    <a:pt x="316" y="119"/>
                  </a:lnTo>
                  <a:lnTo>
                    <a:pt x="324" y="126"/>
                  </a:lnTo>
                  <a:lnTo>
                    <a:pt x="331" y="136"/>
                  </a:lnTo>
                  <a:lnTo>
                    <a:pt x="331" y="136"/>
                  </a:lnTo>
                  <a:lnTo>
                    <a:pt x="336" y="141"/>
                  </a:lnTo>
                  <a:lnTo>
                    <a:pt x="339" y="141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6" y="131"/>
                  </a:lnTo>
                  <a:lnTo>
                    <a:pt x="351" y="129"/>
                  </a:lnTo>
                  <a:lnTo>
                    <a:pt x="358" y="129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400" y="141"/>
                  </a:lnTo>
                  <a:lnTo>
                    <a:pt x="400" y="141"/>
                  </a:lnTo>
                  <a:lnTo>
                    <a:pt x="390" y="124"/>
                  </a:lnTo>
                  <a:lnTo>
                    <a:pt x="390" y="124"/>
                  </a:lnTo>
                  <a:lnTo>
                    <a:pt x="376" y="146"/>
                  </a:lnTo>
                  <a:lnTo>
                    <a:pt x="356" y="176"/>
                  </a:lnTo>
                  <a:lnTo>
                    <a:pt x="348" y="193"/>
                  </a:lnTo>
                  <a:lnTo>
                    <a:pt x="341" y="208"/>
                  </a:lnTo>
                  <a:lnTo>
                    <a:pt x="339" y="223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8" y="247"/>
                  </a:lnTo>
                  <a:lnTo>
                    <a:pt x="358" y="252"/>
                  </a:lnTo>
                  <a:lnTo>
                    <a:pt x="371" y="257"/>
                  </a:lnTo>
                  <a:lnTo>
                    <a:pt x="383" y="255"/>
                  </a:lnTo>
                  <a:lnTo>
                    <a:pt x="398" y="252"/>
                  </a:lnTo>
                  <a:lnTo>
                    <a:pt x="410" y="247"/>
                  </a:lnTo>
                  <a:lnTo>
                    <a:pt x="423" y="242"/>
                  </a:lnTo>
                  <a:lnTo>
                    <a:pt x="430" y="235"/>
                  </a:lnTo>
                  <a:lnTo>
                    <a:pt x="430" y="235"/>
                  </a:lnTo>
                  <a:lnTo>
                    <a:pt x="442" y="225"/>
                  </a:lnTo>
                  <a:lnTo>
                    <a:pt x="450" y="213"/>
                  </a:lnTo>
                  <a:lnTo>
                    <a:pt x="457" y="198"/>
                  </a:lnTo>
                  <a:lnTo>
                    <a:pt x="462" y="183"/>
                  </a:lnTo>
                  <a:lnTo>
                    <a:pt x="462" y="166"/>
                  </a:lnTo>
                  <a:lnTo>
                    <a:pt x="462" y="151"/>
                  </a:lnTo>
                  <a:lnTo>
                    <a:pt x="457" y="136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40" y="107"/>
                  </a:lnTo>
                  <a:lnTo>
                    <a:pt x="430" y="94"/>
                  </a:lnTo>
                  <a:lnTo>
                    <a:pt x="418" y="84"/>
                  </a:lnTo>
                  <a:lnTo>
                    <a:pt x="403" y="74"/>
                  </a:lnTo>
                  <a:lnTo>
                    <a:pt x="373" y="60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19" y="40"/>
                  </a:lnTo>
                  <a:lnTo>
                    <a:pt x="299" y="37"/>
                  </a:lnTo>
                  <a:lnTo>
                    <a:pt x="274" y="35"/>
                  </a:lnTo>
                  <a:lnTo>
                    <a:pt x="252" y="35"/>
                  </a:lnTo>
                  <a:lnTo>
                    <a:pt x="230" y="35"/>
                  </a:lnTo>
                  <a:lnTo>
                    <a:pt x="205" y="40"/>
                  </a:lnTo>
                  <a:lnTo>
                    <a:pt x="183" y="45"/>
                  </a:lnTo>
                  <a:lnTo>
                    <a:pt x="161" y="52"/>
                  </a:lnTo>
                  <a:lnTo>
                    <a:pt x="141" y="60"/>
                  </a:lnTo>
                  <a:lnTo>
                    <a:pt x="121" y="72"/>
                  </a:lnTo>
                  <a:lnTo>
                    <a:pt x="104" y="84"/>
                  </a:lnTo>
                  <a:lnTo>
                    <a:pt x="89" y="102"/>
                  </a:lnTo>
                  <a:lnTo>
                    <a:pt x="77" y="119"/>
                  </a:lnTo>
                  <a:lnTo>
                    <a:pt x="69" y="139"/>
                  </a:lnTo>
                  <a:lnTo>
                    <a:pt x="62" y="161"/>
                  </a:lnTo>
                  <a:lnTo>
                    <a:pt x="62" y="186"/>
                  </a:lnTo>
                  <a:lnTo>
                    <a:pt x="62" y="186"/>
                  </a:lnTo>
                  <a:lnTo>
                    <a:pt x="64" y="205"/>
                  </a:lnTo>
                  <a:lnTo>
                    <a:pt x="69" y="223"/>
                  </a:lnTo>
                  <a:lnTo>
                    <a:pt x="79" y="238"/>
                  </a:lnTo>
                  <a:lnTo>
                    <a:pt x="89" y="252"/>
                  </a:lnTo>
                  <a:lnTo>
                    <a:pt x="104" y="265"/>
                  </a:lnTo>
                  <a:lnTo>
                    <a:pt x="121" y="275"/>
                  </a:lnTo>
                  <a:lnTo>
                    <a:pt x="138" y="285"/>
                  </a:lnTo>
                  <a:lnTo>
                    <a:pt x="158" y="292"/>
                  </a:lnTo>
                  <a:lnTo>
                    <a:pt x="198" y="304"/>
                  </a:lnTo>
                  <a:lnTo>
                    <a:pt x="240" y="314"/>
                  </a:lnTo>
                  <a:lnTo>
                    <a:pt x="277" y="317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99" y="302"/>
                  </a:lnTo>
                  <a:lnTo>
                    <a:pt x="299" y="302"/>
                  </a:lnTo>
                  <a:lnTo>
                    <a:pt x="289" y="322"/>
                  </a:lnTo>
                  <a:lnTo>
                    <a:pt x="282" y="327"/>
                  </a:lnTo>
                  <a:lnTo>
                    <a:pt x="272" y="329"/>
                  </a:lnTo>
                  <a:lnTo>
                    <a:pt x="272" y="329"/>
                  </a:lnTo>
                  <a:lnTo>
                    <a:pt x="240" y="327"/>
                  </a:lnTo>
                  <a:lnTo>
                    <a:pt x="208" y="322"/>
                  </a:lnTo>
                  <a:lnTo>
                    <a:pt x="178" y="314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16" y="294"/>
                  </a:lnTo>
                  <a:lnTo>
                    <a:pt x="89" y="282"/>
                  </a:lnTo>
                  <a:lnTo>
                    <a:pt x="64" y="265"/>
                  </a:lnTo>
                  <a:lnTo>
                    <a:pt x="39" y="242"/>
                  </a:lnTo>
                  <a:lnTo>
                    <a:pt x="39" y="242"/>
                  </a:lnTo>
                  <a:lnTo>
                    <a:pt x="27" y="225"/>
                  </a:lnTo>
                  <a:lnTo>
                    <a:pt x="20" y="205"/>
                  </a:lnTo>
                  <a:lnTo>
                    <a:pt x="15" y="186"/>
                  </a:lnTo>
                  <a:lnTo>
                    <a:pt x="17" y="166"/>
                  </a:lnTo>
                  <a:lnTo>
                    <a:pt x="22" y="146"/>
                  </a:lnTo>
                  <a:lnTo>
                    <a:pt x="30" y="126"/>
                  </a:lnTo>
                  <a:lnTo>
                    <a:pt x="39" y="107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64" y="79"/>
                  </a:lnTo>
                  <a:lnTo>
                    <a:pt x="77" y="69"/>
                  </a:lnTo>
                  <a:lnTo>
                    <a:pt x="101" y="50"/>
                  </a:lnTo>
                  <a:lnTo>
                    <a:pt x="131" y="37"/>
                  </a:lnTo>
                  <a:lnTo>
                    <a:pt x="163" y="27"/>
                  </a:lnTo>
                  <a:lnTo>
                    <a:pt x="195" y="22"/>
                  </a:lnTo>
                  <a:lnTo>
                    <a:pt x="227" y="20"/>
                  </a:lnTo>
                  <a:lnTo>
                    <a:pt x="259" y="20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329" y="27"/>
                  </a:lnTo>
                  <a:lnTo>
                    <a:pt x="368" y="37"/>
                  </a:lnTo>
                  <a:lnTo>
                    <a:pt x="408" y="52"/>
                  </a:lnTo>
                  <a:lnTo>
                    <a:pt x="427" y="62"/>
                  </a:lnTo>
                  <a:lnTo>
                    <a:pt x="447" y="72"/>
                  </a:lnTo>
                  <a:lnTo>
                    <a:pt x="462" y="84"/>
                  </a:lnTo>
                  <a:lnTo>
                    <a:pt x="477" y="97"/>
                  </a:lnTo>
                  <a:lnTo>
                    <a:pt x="489" y="114"/>
                  </a:lnTo>
                  <a:lnTo>
                    <a:pt x="497" y="129"/>
                  </a:lnTo>
                  <a:lnTo>
                    <a:pt x="502" y="146"/>
                  </a:lnTo>
                  <a:lnTo>
                    <a:pt x="502" y="166"/>
                  </a:lnTo>
                  <a:lnTo>
                    <a:pt x="499" y="188"/>
                  </a:lnTo>
                  <a:lnTo>
                    <a:pt x="489" y="210"/>
                  </a:lnTo>
                  <a:lnTo>
                    <a:pt x="489" y="210"/>
                  </a:lnTo>
                  <a:lnTo>
                    <a:pt x="489" y="215"/>
                  </a:lnTo>
                  <a:lnTo>
                    <a:pt x="494" y="223"/>
                  </a:lnTo>
                  <a:lnTo>
                    <a:pt x="499" y="228"/>
                  </a:lnTo>
                  <a:lnTo>
                    <a:pt x="502" y="228"/>
                  </a:lnTo>
                  <a:lnTo>
                    <a:pt x="504" y="225"/>
                  </a:lnTo>
                  <a:lnTo>
                    <a:pt x="504" y="225"/>
                  </a:lnTo>
                  <a:lnTo>
                    <a:pt x="509" y="210"/>
                  </a:lnTo>
                  <a:lnTo>
                    <a:pt x="514" y="196"/>
                  </a:lnTo>
                  <a:lnTo>
                    <a:pt x="516" y="181"/>
                  </a:lnTo>
                  <a:lnTo>
                    <a:pt x="519" y="166"/>
                  </a:lnTo>
                  <a:lnTo>
                    <a:pt x="516" y="154"/>
                  </a:lnTo>
                  <a:lnTo>
                    <a:pt x="514" y="139"/>
                  </a:lnTo>
                  <a:lnTo>
                    <a:pt x="509" y="126"/>
                  </a:lnTo>
                  <a:lnTo>
                    <a:pt x="504" y="114"/>
                  </a:lnTo>
                  <a:lnTo>
                    <a:pt x="489" y="92"/>
                  </a:lnTo>
                  <a:lnTo>
                    <a:pt x="470" y="72"/>
                  </a:lnTo>
                  <a:lnTo>
                    <a:pt x="445" y="55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378" y="22"/>
                  </a:lnTo>
                  <a:lnTo>
                    <a:pt x="336" y="10"/>
                  </a:lnTo>
                  <a:lnTo>
                    <a:pt x="292" y="3"/>
                  </a:lnTo>
                  <a:lnTo>
                    <a:pt x="247" y="0"/>
                  </a:lnTo>
                  <a:lnTo>
                    <a:pt x="205" y="0"/>
                  </a:lnTo>
                  <a:lnTo>
                    <a:pt x="161" y="8"/>
                  </a:lnTo>
                  <a:lnTo>
                    <a:pt x="141" y="15"/>
                  </a:lnTo>
                  <a:lnTo>
                    <a:pt x="119" y="22"/>
                  </a:lnTo>
                  <a:lnTo>
                    <a:pt x="99" y="3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57" y="60"/>
                  </a:lnTo>
                  <a:lnTo>
                    <a:pt x="35" y="79"/>
                  </a:lnTo>
                  <a:lnTo>
                    <a:pt x="17" y="107"/>
                  </a:lnTo>
                  <a:lnTo>
                    <a:pt x="7" y="134"/>
                  </a:lnTo>
                  <a:lnTo>
                    <a:pt x="2" y="146"/>
                  </a:lnTo>
                  <a:lnTo>
                    <a:pt x="2" y="161"/>
                  </a:lnTo>
                  <a:lnTo>
                    <a:pt x="0" y="176"/>
                  </a:lnTo>
                  <a:lnTo>
                    <a:pt x="2" y="191"/>
                  </a:lnTo>
                  <a:lnTo>
                    <a:pt x="5" y="205"/>
                  </a:lnTo>
                  <a:lnTo>
                    <a:pt x="10" y="218"/>
                  </a:lnTo>
                  <a:lnTo>
                    <a:pt x="17" y="233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37" y="260"/>
                  </a:lnTo>
                  <a:lnTo>
                    <a:pt x="52" y="272"/>
                  </a:lnTo>
                  <a:lnTo>
                    <a:pt x="79" y="294"/>
                  </a:lnTo>
                  <a:lnTo>
                    <a:pt x="114" y="312"/>
                  </a:lnTo>
                  <a:lnTo>
                    <a:pt x="148" y="327"/>
                  </a:lnTo>
                  <a:lnTo>
                    <a:pt x="183" y="336"/>
                  </a:lnTo>
                  <a:lnTo>
                    <a:pt x="220" y="344"/>
                  </a:lnTo>
                  <a:lnTo>
                    <a:pt x="257" y="346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97" y="346"/>
                  </a:lnTo>
                  <a:lnTo>
                    <a:pt x="297" y="346"/>
                  </a:lnTo>
                  <a:lnTo>
                    <a:pt x="311" y="317"/>
                  </a:lnTo>
                  <a:lnTo>
                    <a:pt x="311" y="317"/>
                  </a:lnTo>
                  <a:lnTo>
                    <a:pt x="314" y="312"/>
                  </a:lnTo>
                  <a:lnTo>
                    <a:pt x="311" y="307"/>
                  </a:lnTo>
                  <a:lnTo>
                    <a:pt x="306" y="302"/>
                  </a:lnTo>
                  <a:lnTo>
                    <a:pt x="301" y="299"/>
                  </a:lnTo>
                  <a:lnTo>
                    <a:pt x="301" y="299"/>
                  </a:lnTo>
                  <a:lnTo>
                    <a:pt x="277" y="299"/>
                  </a:lnTo>
                  <a:lnTo>
                    <a:pt x="252" y="297"/>
                  </a:lnTo>
                  <a:lnTo>
                    <a:pt x="227" y="294"/>
                  </a:lnTo>
                  <a:lnTo>
                    <a:pt x="203" y="289"/>
                  </a:lnTo>
                  <a:lnTo>
                    <a:pt x="178" y="282"/>
                  </a:lnTo>
                  <a:lnTo>
                    <a:pt x="153" y="272"/>
                  </a:lnTo>
                  <a:lnTo>
                    <a:pt x="131" y="260"/>
                  </a:lnTo>
                  <a:lnTo>
                    <a:pt x="111" y="247"/>
                  </a:lnTo>
                  <a:lnTo>
                    <a:pt x="111" y="247"/>
                  </a:lnTo>
                  <a:lnTo>
                    <a:pt x="94" y="233"/>
                  </a:lnTo>
                  <a:lnTo>
                    <a:pt x="82" y="218"/>
                  </a:lnTo>
                  <a:lnTo>
                    <a:pt x="74" y="203"/>
                  </a:lnTo>
                  <a:lnTo>
                    <a:pt x="72" y="188"/>
                  </a:lnTo>
                  <a:lnTo>
                    <a:pt x="72" y="173"/>
                  </a:lnTo>
                  <a:lnTo>
                    <a:pt x="77" y="158"/>
                  </a:lnTo>
                  <a:lnTo>
                    <a:pt x="84" y="144"/>
                  </a:lnTo>
                  <a:lnTo>
                    <a:pt x="94" y="131"/>
                  </a:lnTo>
                  <a:lnTo>
                    <a:pt x="104" y="116"/>
                  </a:lnTo>
                  <a:lnTo>
                    <a:pt x="119" y="107"/>
                  </a:lnTo>
                  <a:lnTo>
                    <a:pt x="148" y="84"/>
                  </a:lnTo>
                  <a:lnTo>
                    <a:pt x="178" y="69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32" y="55"/>
                  </a:lnTo>
                  <a:lnTo>
                    <a:pt x="262" y="52"/>
                  </a:lnTo>
                  <a:lnTo>
                    <a:pt x="289" y="52"/>
                  </a:lnTo>
                  <a:lnTo>
                    <a:pt x="319" y="57"/>
                  </a:lnTo>
                  <a:lnTo>
                    <a:pt x="346" y="65"/>
                  </a:lnTo>
                  <a:lnTo>
                    <a:pt x="373" y="74"/>
                  </a:lnTo>
                  <a:lnTo>
                    <a:pt x="398" y="89"/>
                  </a:lnTo>
                  <a:lnTo>
                    <a:pt x="423" y="104"/>
                  </a:lnTo>
                  <a:lnTo>
                    <a:pt x="423" y="104"/>
                  </a:lnTo>
                  <a:lnTo>
                    <a:pt x="435" y="116"/>
                  </a:lnTo>
                  <a:lnTo>
                    <a:pt x="442" y="131"/>
                  </a:lnTo>
                  <a:lnTo>
                    <a:pt x="447" y="144"/>
                  </a:lnTo>
                  <a:lnTo>
                    <a:pt x="447" y="158"/>
                  </a:lnTo>
                  <a:lnTo>
                    <a:pt x="445" y="171"/>
                  </a:lnTo>
                  <a:lnTo>
                    <a:pt x="442" y="183"/>
                  </a:lnTo>
                  <a:lnTo>
                    <a:pt x="435" y="196"/>
                  </a:lnTo>
                  <a:lnTo>
                    <a:pt x="427" y="208"/>
                  </a:lnTo>
                  <a:lnTo>
                    <a:pt x="427" y="208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395" y="235"/>
                  </a:lnTo>
                  <a:lnTo>
                    <a:pt x="388" y="235"/>
                  </a:lnTo>
                  <a:lnTo>
                    <a:pt x="383" y="235"/>
                  </a:lnTo>
                  <a:lnTo>
                    <a:pt x="376" y="233"/>
                  </a:lnTo>
                  <a:lnTo>
                    <a:pt x="371" y="230"/>
                  </a:lnTo>
                  <a:lnTo>
                    <a:pt x="361" y="218"/>
                  </a:lnTo>
                  <a:lnTo>
                    <a:pt x="361" y="218"/>
                  </a:lnTo>
                  <a:lnTo>
                    <a:pt x="405" y="139"/>
                  </a:lnTo>
                  <a:lnTo>
                    <a:pt x="405" y="139"/>
                  </a:lnTo>
                  <a:lnTo>
                    <a:pt x="405" y="134"/>
                  </a:lnTo>
                  <a:lnTo>
                    <a:pt x="403" y="129"/>
                  </a:lnTo>
                  <a:lnTo>
                    <a:pt x="400" y="124"/>
                  </a:lnTo>
                  <a:lnTo>
                    <a:pt x="395" y="121"/>
                  </a:lnTo>
                  <a:lnTo>
                    <a:pt x="395" y="121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9" y="109"/>
                  </a:lnTo>
                  <a:lnTo>
                    <a:pt x="336" y="109"/>
                  </a:lnTo>
                  <a:lnTo>
                    <a:pt x="336" y="109"/>
                  </a:lnTo>
                  <a:lnTo>
                    <a:pt x="329" y="124"/>
                  </a:lnTo>
                  <a:lnTo>
                    <a:pt x="329" y="124"/>
                  </a:lnTo>
                  <a:lnTo>
                    <a:pt x="341" y="129"/>
                  </a:lnTo>
                  <a:lnTo>
                    <a:pt x="341" y="129"/>
                  </a:lnTo>
                  <a:lnTo>
                    <a:pt x="331" y="116"/>
                  </a:lnTo>
                  <a:lnTo>
                    <a:pt x="321" y="107"/>
                  </a:lnTo>
                  <a:lnTo>
                    <a:pt x="309" y="99"/>
                  </a:lnTo>
                  <a:lnTo>
                    <a:pt x="294" y="92"/>
                  </a:lnTo>
                  <a:lnTo>
                    <a:pt x="279" y="89"/>
                  </a:lnTo>
                  <a:lnTo>
                    <a:pt x="264" y="87"/>
                  </a:lnTo>
                  <a:lnTo>
                    <a:pt x="247" y="84"/>
                  </a:lnTo>
                  <a:lnTo>
                    <a:pt x="232" y="87"/>
                  </a:lnTo>
                  <a:lnTo>
                    <a:pt x="215" y="89"/>
                  </a:lnTo>
                  <a:lnTo>
                    <a:pt x="200" y="94"/>
                  </a:lnTo>
                  <a:lnTo>
                    <a:pt x="185" y="99"/>
                  </a:lnTo>
                  <a:lnTo>
                    <a:pt x="170" y="107"/>
                  </a:lnTo>
                  <a:lnTo>
                    <a:pt x="158" y="116"/>
                  </a:lnTo>
                  <a:lnTo>
                    <a:pt x="148" y="129"/>
                  </a:lnTo>
                  <a:lnTo>
                    <a:pt x="141" y="141"/>
                  </a:lnTo>
                  <a:lnTo>
                    <a:pt x="136" y="154"/>
                  </a:lnTo>
                  <a:lnTo>
                    <a:pt x="136" y="154"/>
                  </a:lnTo>
                  <a:lnTo>
                    <a:pt x="133" y="171"/>
                  </a:lnTo>
                  <a:lnTo>
                    <a:pt x="133" y="183"/>
                  </a:lnTo>
                  <a:lnTo>
                    <a:pt x="136" y="198"/>
                  </a:lnTo>
                  <a:lnTo>
                    <a:pt x="143" y="208"/>
                  </a:lnTo>
                  <a:lnTo>
                    <a:pt x="151" y="218"/>
                  </a:lnTo>
                  <a:lnTo>
                    <a:pt x="161" y="228"/>
                  </a:lnTo>
                  <a:lnTo>
                    <a:pt x="173" y="235"/>
                  </a:lnTo>
                  <a:lnTo>
                    <a:pt x="185" y="242"/>
                  </a:lnTo>
                  <a:lnTo>
                    <a:pt x="200" y="245"/>
                  </a:lnTo>
                  <a:lnTo>
                    <a:pt x="215" y="250"/>
                  </a:lnTo>
                  <a:lnTo>
                    <a:pt x="230" y="250"/>
                  </a:lnTo>
                  <a:lnTo>
                    <a:pt x="245" y="250"/>
                  </a:lnTo>
                  <a:lnTo>
                    <a:pt x="259" y="247"/>
                  </a:lnTo>
                  <a:lnTo>
                    <a:pt x="274" y="245"/>
                  </a:lnTo>
                  <a:lnTo>
                    <a:pt x="287" y="240"/>
                  </a:lnTo>
                  <a:lnTo>
                    <a:pt x="299" y="233"/>
                  </a:lnTo>
                  <a:lnTo>
                    <a:pt x="299" y="233"/>
                  </a:lnTo>
                  <a:lnTo>
                    <a:pt x="284" y="220"/>
                  </a:lnTo>
                  <a:lnTo>
                    <a:pt x="284" y="220"/>
                  </a:lnTo>
                  <a:lnTo>
                    <a:pt x="287" y="235"/>
                  </a:lnTo>
                  <a:lnTo>
                    <a:pt x="289" y="245"/>
                  </a:lnTo>
                  <a:lnTo>
                    <a:pt x="297" y="255"/>
                  </a:lnTo>
                  <a:lnTo>
                    <a:pt x="304" y="262"/>
                  </a:lnTo>
                  <a:lnTo>
                    <a:pt x="314" y="270"/>
                  </a:lnTo>
                  <a:lnTo>
                    <a:pt x="326" y="275"/>
                  </a:lnTo>
                  <a:lnTo>
                    <a:pt x="351" y="282"/>
                  </a:lnTo>
                  <a:lnTo>
                    <a:pt x="351" y="282"/>
                  </a:lnTo>
                  <a:lnTo>
                    <a:pt x="373" y="287"/>
                  </a:lnTo>
                  <a:lnTo>
                    <a:pt x="395" y="287"/>
                  </a:lnTo>
                  <a:lnTo>
                    <a:pt x="415" y="285"/>
                  </a:lnTo>
                  <a:lnTo>
                    <a:pt x="437" y="280"/>
                  </a:lnTo>
                  <a:lnTo>
                    <a:pt x="457" y="270"/>
                  </a:lnTo>
                  <a:lnTo>
                    <a:pt x="474" y="257"/>
                  </a:lnTo>
                  <a:lnTo>
                    <a:pt x="489" y="242"/>
                  </a:lnTo>
                  <a:lnTo>
                    <a:pt x="504" y="225"/>
                  </a:lnTo>
                  <a:lnTo>
                    <a:pt x="504" y="225"/>
                  </a:lnTo>
                  <a:lnTo>
                    <a:pt x="504" y="218"/>
                  </a:lnTo>
                  <a:lnTo>
                    <a:pt x="499" y="213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89" y="210"/>
                  </a:lnTo>
                  <a:lnTo>
                    <a:pt x="489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6" name="Freeform 52"/>
            <p:cNvSpPr>
              <a:spLocks/>
            </p:cNvSpPr>
            <p:nvPr/>
          </p:nvSpPr>
          <p:spPr bwMode="auto">
            <a:xfrm>
              <a:off x="1719" y="1685"/>
              <a:ext cx="131" cy="107"/>
            </a:xfrm>
            <a:custGeom>
              <a:avLst/>
              <a:gdLst/>
              <a:ahLst/>
              <a:cxnLst>
                <a:cxn ang="0">
                  <a:pos x="118" y="80"/>
                </a:cxn>
                <a:cxn ang="0">
                  <a:pos x="131" y="47"/>
                </a:cxn>
                <a:cxn ang="0">
                  <a:pos x="126" y="33"/>
                </a:cxn>
                <a:cxn ang="0">
                  <a:pos x="116" y="18"/>
                </a:cxn>
                <a:cxn ang="0">
                  <a:pos x="104" y="10"/>
                </a:cxn>
                <a:cxn ang="0">
                  <a:pos x="79" y="0"/>
                </a:cxn>
                <a:cxn ang="0">
                  <a:pos x="52" y="3"/>
                </a:cxn>
                <a:cxn ang="0">
                  <a:pos x="27" y="13"/>
                </a:cxn>
                <a:cxn ang="0">
                  <a:pos x="17" y="20"/>
                </a:cxn>
                <a:cxn ang="0">
                  <a:pos x="5" y="38"/>
                </a:cxn>
                <a:cxn ang="0">
                  <a:pos x="0" y="60"/>
                </a:cxn>
                <a:cxn ang="0">
                  <a:pos x="2" y="80"/>
                </a:cxn>
                <a:cxn ang="0">
                  <a:pos x="17" y="97"/>
                </a:cxn>
                <a:cxn ang="0">
                  <a:pos x="29" y="102"/>
                </a:cxn>
                <a:cxn ang="0">
                  <a:pos x="59" y="107"/>
                </a:cxn>
                <a:cxn ang="0">
                  <a:pos x="86" y="104"/>
                </a:cxn>
                <a:cxn ang="0">
                  <a:pos x="111" y="89"/>
                </a:cxn>
                <a:cxn ang="0">
                  <a:pos x="118" y="80"/>
                </a:cxn>
                <a:cxn ang="0">
                  <a:pos x="116" y="65"/>
                </a:cxn>
                <a:cxn ang="0">
                  <a:pos x="108" y="62"/>
                </a:cxn>
                <a:cxn ang="0">
                  <a:pos x="106" y="62"/>
                </a:cxn>
                <a:cxn ang="0">
                  <a:pos x="84" y="82"/>
                </a:cxn>
                <a:cxn ang="0">
                  <a:pos x="57" y="89"/>
                </a:cxn>
                <a:cxn ang="0">
                  <a:pos x="44" y="87"/>
                </a:cxn>
                <a:cxn ang="0">
                  <a:pos x="19" y="80"/>
                </a:cxn>
                <a:cxn ang="0">
                  <a:pos x="15" y="70"/>
                </a:cxn>
                <a:cxn ang="0">
                  <a:pos x="15" y="60"/>
                </a:cxn>
                <a:cxn ang="0">
                  <a:pos x="29" y="35"/>
                </a:cxn>
                <a:cxn ang="0">
                  <a:pos x="37" y="30"/>
                </a:cxn>
                <a:cxn ang="0">
                  <a:pos x="52" y="23"/>
                </a:cxn>
                <a:cxn ang="0">
                  <a:pos x="76" y="20"/>
                </a:cxn>
                <a:cxn ang="0">
                  <a:pos x="94" y="25"/>
                </a:cxn>
                <a:cxn ang="0">
                  <a:pos x="111" y="33"/>
                </a:cxn>
                <a:cxn ang="0">
                  <a:pos x="113" y="47"/>
                </a:cxn>
                <a:cxn ang="0">
                  <a:pos x="111" y="52"/>
                </a:cxn>
                <a:cxn ang="0">
                  <a:pos x="106" y="62"/>
                </a:cxn>
                <a:cxn ang="0">
                  <a:pos x="108" y="77"/>
                </a:cxn>
                <a:cxn ang="0">
                  <a:pos x="118" y="80"/>
                </a:cxn>
                <a:cxn ang="0">
                  <a:pos x="118" y="80"/>
                </a:cxn>
              </a:cxnLst>
              <a:rect l="0" t="0" r="r" b="b"/>
              <a:pathLst>
                <a:path w="131" h="107">
                  <a:moveTo>
                    <a:pt x="118" y="80"/>
                  </a:moveTo>
                  <a:lnTo>
                    <a:pt x="118" y="80"/>
                  </a:lnTo>
                  <a:lnTo>
                    <a:pt x="126" y="62"/>
                  </a:lnTo>
                  <a:lnTo>
                    <a:pt x="131" y="47"/>
                  </a:lnTo>
                  <a:lnTo>
                    <a:pt x="128" y="40"/>
                  </a:lnTo>
                  <a:lnTo>
                    <a:pt x="126" y="33"/>
                  </a:lnTo>
                  <a:lnTo>
                    <a:pt x="121" y="25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04" y="10"/>
                  </a:lnTo>
                  <a:lnTo>
                    <a:pt x="91" y="5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2" y="3"/>
                  </a:lnTo>
                  <a:lnTo>
                    <a:pt x="39" y="5"/>
                  </a:lnTo>
                  <a:lnTo>
                    <a:pt x="27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0" y="28"/>
                  </a:lnTo>
                  <a:lnTo>
                    <a:pt x="5" y="38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2" y="80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29" y="102"/>
                  </a:lnTo>
                  <a:lnTo>
                    <a:pt x="44" y="107"/>
                  </a:lnTo>
                  <a:lnTo>
                    <a:pt x="59" y="107"/>
                  </a:lnTo>
                  <a:lnTo>
                    <a:pt x="74" y="107"/>
                  </a:lnTo>
                  <a:lnTo>
                    <a:pt x="86" y="104"/>
                  </a:lnTo>
                  <a:lnTo>
                    <a:pt x="99" y="99"/>
                  </a:lnTo>
                  <a:lnTo>
                    <a:pt x="111" y="89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72"/>
                  </a:lnTo>
                  <a:lnTo>
                    <a:pt x="116" y="65"/>
                  </a:lnTo>
                  <a:lnTo>
                    <a:pt x="111" y="62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96" y="75"/>
                  </a:lnTo>
                  <a:lnTo>
                    <a:pt x="84" y="82"/>
                  </a:lnTo>
                  <a:lnTo>
                    <a:pt x="71" y="87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44" y="87"/>
                  </a:lnTo>
                  <a:lnTo>
                    <a:pt x="32" y="84"/>
                  </a:lnTo>
                  <a:lnTo>
                    <a:pt x="19" y="80"/>
                  </a:lnTo>
                  <a:lnTo>
                    <a:pt x="15" y="75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0"/>
                  </a:lnTo>
                  <a:lnTo>
                    <a:pt x="19" y="52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7" y="30"/>
                  </a:lnTo>
                  <a:lnTo>
                    <a:pt x="44" y="25"/>
                  </a:lnTo>
                  <a:lnTo>
                    <a:pt x="52" y="23"/>
                  </a:lnTo>
                  <a:lnTo>
                    <a:pt x="59" y="20"/>
                  </a:lnTo>
                  <a:lnTo>
                    <a:pt x="76" y="20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104" y="28"/>
                  </a:lnTo>
                  <a:lnTo>
                    <a:pt x="111" y="33"/>
                  </a:lnTo>
                  <a:lnTo>
                    <a:pt x="113" y="42"/>
                  </a:lnTo>
                  <a:lnTo>
                    <a:pt x="113" y="47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6" y="70"/>
                  </a:lnTo>
                  <a:lnTo>
                    <a:pt x="108" y="77"/>
                  </a:lnTo>
                  <a:lnTo>
                    <a:pt x="116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7315200" y="4495800"/>
            <a:ext cx="838200" cy="669925"/>
            <a:chOff x="965" y="1290"/>
            <a:chExt cx="1280" cy="860"/>
          </a:xfrm>
        </p:grpSpPr>
        <p:sp>
          <p:nvSpPr>
            <p:cNvPr id="1639478" name="Freeform 54"/>
            <p:cNvSpPr>
              <a:spLocks/>
            </p:cNvSpPr>
            <p:nvPr/>
          </p:nvSpPr>
          <p:spPr bwMode="auto">
            <a:xfrm>
              <a:off x="1202" y="1290"/>
              <a:ext cx="1043" cy="860"/>
            </a:xfrm>
            <a:custGeom>
              <a:avLst/>
              <a:gdLst/>
              <a:ahLst/>
              <a:cxnLst>
                <a:cxn ang="0">
                  <a:pos x="1036" y="200"/>
                </a:cxn>
                <a:cxn ang="0">
                  <a:pos x="1023" y="198"/>
                </a:cxn>
                <a:cxn ang="0">
                  <a:pos x="1021" y="188"/>
                </a:cxn>
                <a:cxn ang="0">
                  <a:pos x="1013" y="175"/>
                </a:cxn>
                <a:cxn ang="0">
                  <a:pos x="1004" y="170"/>
                </a:cxn>
                <a:cxn ang="0">
                  <a:pos x="1001" y="170"/>
                </a:cxn>
                <a:cxn ang="0">
                  <a:pos x="994" y="156"/>
                </a:cxn>
                <a:cxn ang="0">
                  <a:pos x="989" y="156"/>
                </a:cxn>
                <a:cxn ang="0">
                  <a:pos x="828" y="131"/>
                </a:cxn>
                <a:cxn ang="0">
                  <a:pos x="722" y="109"/>
                </a:cxn>
                <a:cxn ang="0">
                  <a:pos x="645" y="99"/>
                </a:cxn>
                <a:cxn ang="0">
                  <a:pos x="618" y="99"/>
                </a:cxn>
                <a:cxn ang="0">
                  <a:pos x="601" y="104"/>
                </a:cxn>
                <a:cxn ang="0">
                  <a:pos x="564" y="124"/>
                </a:cxn>
                <a:cxn ang="0">
                  <a:pos x="549" y="136"/>
                </a:cxn>
                <a:cxn ang="0">
                  <a:pos x="549" y="136"/>
                </a:cxn>
                <a:cxn ang="0">
                  <a:pos x="554" y="126"/>
                </a:cxn>
                <a:cxn ang="0">
                  <a:pos x="559" y="64"/>
                </a:cxn>
                <a:cxn ang="0">
                  <a:pos x="544" y="54"/>
                </a:cxn>
                <a:cxn ang="0">
                  <a:pos x="536" y="44"/>
                </a:cxn>
                <a:cxn ang="0">
                  <a:pos x="522" y="32"/>
                </a:cxn>
                <a:cxn ang="0">
                  <a:pos x="465" y="7"/>
                </a:cxn>
                <a:cxn ang="0">
                  <a:pos x="435" y="0"/>
                </a:cxn>
                <a:cxn ang="0">
                  <a:pos x="403" y="2"/>
                </a:cxn>
                <a:cxn ang="0">
                  <a:pos x="388" y="5"/>
                </a:cxn>
                <a:cxn ang="0">
                  <a:pos x="356" y="20"/>
                </a:cxn>
                <a:cxn ang="0">
                  <a:pos x="314" y="49"/>
                </a:cxn>
                <a:cxn ang="0">
                  <a:pos x="289" y="72"/>
                </a:cxn>
                <a:cxn ang="0">
                  <a:pos x="245" y="119"/>
                </a:cxn>
                <a:cxn ang="0">
                  <a:pos x="205" y="168"/>
                </a:cxn>
                <a:cxn ang="0">
                  <a:pos x="139" y="279"/>
                </a:cxn>
                <a:cxn ang="0">
                  <a:pos x="82" y="395"/>
                </a:cxn>
                <a:cxn ang="0">
                  <a:pos x="35" y="517"/>
                </a:cxn>
                <a:cxn ang="0">
                  <a:pos x="25" y="536"/>
                </a:cxn>
                <a:cxn ang="0">
                  <a:pos x="25" y="539"/>
                </a:cxn>
                <a:cxn ang="0">
                  <a:pos x="25" y="544"/>
                </a:cxn>
                <a:cxn ang="0">
                  <a:pos x="25" y="549"/>
                </a:cxn>
                <a:cxn ang="0">
                  <a:pos x="13" y="559"/>
                </a:cxn>
                <a:cxn ang="0">
                  <a:pos x="3" y="576"/>
                </a:cxn>
                <a:cxn ang="0">
                  <a:pos x="0" y="601"/>
                </a:cxn>
                <a:cxn ang="0">
                  <a:pos x="8" y="645"/>
                </a:cxn>
                <a:cxn ang="0">
                  <a:pos x="13" y="655"/>
                </a:cxn>
                <a:cxn ang="0">
                  <a:pos x="20" y="660"/>
                </a:cxn>
                <a:cxn ang="0">
                  <a:pos x="35" y="665"/>
                </a:cxn>
                <a:cxn ang="0">
                  <a:pos x="37" y="670"/>
                </a:cxn>
                <a:cxn ang="0">
                  <a:pos x="45" y="695"/>
                </a:cxn>
                <a:cxn ang="0">
                  <a:pos x="60" y="702"/>
                </a:cxn>
                <a:cxn ang="0">
                  <a:pos x="161" y="754"/>
                </a:cxn>
                <a:cxn ang="0">
                  <a:pos x="242" y="786"/>
                </a:cxn>
                <a:cxn ang="0">
                  <a:pos x="339" y="818"/>
                </a:cxn>
                <a:cxn ang="0">
                  <a:pos x="450" y="843"/>
                </a:cxn>
                <a:cxn ang="0">
                  <a:pos x="571" y="860"/>
                </a:cxn>
                <a:cxn ang="0">
                  <a:pos x="697" y="860"/>
                </a:cxn>
                <a:cxn ang="0">
                  <a:pos x="734" y="855"/>
                </a:cxn>
                <a:cxn ang="0">
                  <a:pos x="779" y="845"/>
                </a:cxn>
                <a:cxn ang="0">
                  <a:pos x="1013" y="435"/>
                </a:cxn>
                <a:cxn ang="0">
                  <a:pos x="1028" y="344"/>
                </a:cxn>
                <a:cxn ang="0">
                  <a:pos x="1036" y="277"/>
                </a:cxn>
              </a:cxnLst>
              <a:rect l="0" t="0" r="r" b="b"/>
              <a:pathLst>
                <a:path w="1043" h="860">
                  <a:moveTo>
                    <a:pt x="1036" y="277"/>
                  </a:moveTo>
                  <a:lnTo>
                    <a:pt x="1036" y="200"/>
                  </a:lnTo>
                  <a:lnTo>
                    <a:pt x="1023" y="198"/>
                  </a:lnTo>
                  <a:lnTo>
                    <a:pt x="1023" y="198"/>
                  </a:lnTo>
                  <a:lnTo>
                    <a:pt x="1021" y="188"/>
                  </a:lnTo>
                  <a:lnTo>
                    <a:pt x="1021" y="188"/>
                  </a:lnTo>
                  <a:lnTo>
                    <a:pt x="1018" y="180"/>
                  </a:lnTo>
                  <a:lnTo>
                    <a:pt x="1013" y="175"/>
                  </a:lnTo>
                  <a:lnTo>
                    <a:pt x="1006" y="170"/>
                  </a:lnTo>
                  <a:lnTo>
                    <a:pt x="1004" y="170"/>
                  </a:lnTo>
                  <a:lnTo>
                    <a:pt x="1001" y="170"/>
                  </a:lnTo>
                  <a:lnTo>
                    <a:pt x="1001" y="170"/>
                  </a:lnTo>
                  <a:lnTo>
                    <a:pt x="996" y="161"/>
                  </a:lnTo>
                  <a:lnTo>
                    <a:pt x="994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828" y="131"/>
                  </a:lnTo>
                  <a:lnTo>
                    <a:pt x="828" y="131"/>
                  </a:lnTo>
                  <a:lnTo>
                    <a:pt x="776" y="121"/>
                  </a:lnTo>
                  <a:lnTo>
                    <a:pt x="722" y="109"/>
                  </a:lnTo>
                  <a:lnTo>
                    <a:pt x="670" y="101"/>
                  </a:lnTo>
                  <a:lnTo>
                    <a:pt x="645" y="99"/>
                  </a:lnTo>
                  <a:lnTo>
                    <a:pt x="618" y="99"/>
                  </a:lnTo>
                  <a:lnTo>
                    <a:pt x="618" y="99"/>
                  </a:lnTo>
                  <a:lnTo>
                    <a:pt x="611" y="101"/>
                  </a:lnTo>
                  <a:lnTo>
                    <a:pt x="601" y="104"/>
                  </a:lnTo>
                  <a:lnTo>
                    <a:pt x="581" y="111"/>
                  </a:lnTo>
                  <a:lnTo>
                    <a:pt x="564" y="124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6"/>
                  </a:lnTo>
                  <a:lnTo>
                    <a:pt x="549" y="133"/>
                  </a:lnTo>
                  <a:lnTo>
                    <a:pt x="554" y="126"/>
                  </a:lnTo>
                  <a:lnTo>
                    <a:pt x="564" y="116"/>
                  </a:lnTo>
                  <a:lnTo>
                    <a:pt x="559" y="64"/>
                  </a:lnTo>
                  <a:lnTo>
                    <a:pt x="559" y="64"/>
                  </a:lnTo>
                  <a:lnTo>
                    <a:pt x="544" y="54"/>
                  </a:lnTo>
                  <a:lnTo>
                    <a:pt x="544" y="54"/>
                  </a:lnTo>
                  <a:lnTo>
                    <a:pt x="536" y="44"/>
                  </a:lnTo>
                  <a:lnTo>
                    <a:pt x="522" y="32"/>
                  </a:lnTo>
                  <a:lnTo>
                    <a:pt x="522" y="32"/>
                  </a:lnTo>
                  <a:lnTo>
                    <a:pt x="494" y="17"/>
                  </a:lnTo>
                  <a:lnTo>
                    <a:pt x="465" y="7"/>
                  </a:lnTo>
                  <a:lnTo>
                    <a:pt x="450" y="2"/>
                  </a:lnTo>
                  <a:lnTo>
                    <a:pt x="435" y="0"/>
                  </a:lnTo>
                  <a:lnTo>
                    <a:pt x="420" y="0"/>
                  </a:lnTo>
                  <a:lnTo>
                    <a:pt x="403" y="2"/>
                  </a:lnTo>
                  <a:lnTo>
                    <a:pt x="403" y="2"/>
                  </a:lnTo>
                  <a:lnTo>
                    <a:pt x="388" y="5"/>
                  </a:lnTo>
                  <a:lnTo>
                    <a:pt x="371" y="12"/>
                  </a:lnTo>
                  <a:lnTo>
                    <a:pt x="356" y="20"/>
                  </a:lnTo>
                  <a:lnTo>
                    <a:pt x="341" y="30"/>
                  </a:lnTo>
                  <a:lnTo>
                    <a:pt x="314" y="49"/>
                  </a:lnTo>
                  <a:lnTo>
                    <a:pt x="289" y="72"/>
                  </a:lnTo>
                  <a:lnTo>
                    <a:pt x="289" y="72"/>
                  </a:lnTo>
                  <a:lnTo>
                    <a:pt x="267" y="94"/>
                  </a:lnTo>
                  <a:lnTo>
                    <a:pt x="245" y="119"/>
                  </a:lnTo>
                  <a:lnTo>
                    <a:pt x="225" y="143"/>
                  </a:lnTo>
                  <a:lnTo>
                    <a:pt x="205" y="168"/>
                  </a:lnTo>
                  <a:lnTo>
                    <a:pt x="171" y="222"/>
                  </a:lnTo>
                  <a:lnTo>
                    <a:pt x="139" y="279"/>
                  </a:lnTo>
                  <a:lnTo>
                    <a:pt x="109" y="336"/>
                  </a:lnTo>
                  <a:lnTo>
                    <a:pt x="82" y="395"/>
                  </a:lnTo>
                  <a:lnTo>
                    <a:pt x="35" y="517"/>
                  </a:lnTo>
                  <a:lnTo>
                    <a:pt x="35" y="517"/>
                  </a:lnTo>
                  <a:lnTo>
                    <a:pt x="25" y="536"/>
                  </a:lnTo>
                  <a:lnTo>
                    <a:pt x="25" y="536"/>
                  </a:lnTo>
                  <a:lnTo>
                    <a:pt x="25" y="539"/>
                  </a:lnTo>
                  <a:lnTo>
                    <a:pt x="25" y="539"/>
                  </a:lnTo>
                  <a:lnTo>
                    <a:pt x="25" y="544"/>
                  </a:lnTo>
                  <a:lnTo>
                    <a:pt x="25" y="544"/>
                  </a:lnTo>
                  <a:lnTo>
                    <a:pt x="25" y="549"/>
                  </a:lnTo>
                  <a:lnTo>
                    <a:pt x="25" y="549"/>
                  </a:lnTo>
                  <a:lnTo>
                    <a:pt x="13" y="559"/>
                  </a:lnTo>
                  <a:lnTo>
                    <a:pt x="13" y="559"/>
                  </a:lnTo>
                  <a:lnTo>
                    <a:pt x="5" y="566"/>
                  </a:lnTo>
                  <a:lnTo>
                    <a:pt x="3" y="576"/>
                  </a:lnTo>
                  <a:lnTo>
                    <a:pt x="0" y="588"/>
                  </a:lnTo>
                  <a:lnTo>
                    <a:pt x="0" y="601"/>
                  </a:lnTo>
                  <a:lnTo>
                    <a:pt x="3" y="623"/>
                  </a:lnTo>
                  <a:lnTo>
                    <a:pt x="8" y="645"/>
                  </a:lnTo>
                  <a:lnTo>
                    <a:pt x="8" y="645"/>
                  </a:lnTo>
                  <a:lnTo>
                    <a:pt x="13" y="655"/>
                  </a:lnTo>
                  <a:lnTo>
                    <a:pt x="15" y="657"/>
                  </a:lnTo>
                  <a:lnTo>
                    <a:pt x="20" y="660"/>
                  </a:lnTo>
                  <a:lnTo>
                    <a:pt x="20" y="660"/>
                  </a:lnTo>
                  <a:lnTo>
                    <a:pt x="35" y="665"/>
                  </a:lnTo>
                  <a:lnTo>
                    <a:pt x="37" y="670"/>
                  </a:lnTo>
                  <a:lnTo>
                    <a:pt x="37" y="670"/>
                  </a:lnTo>
                  <a:lnTo>
                    <a:pt x="40" y="670"/>
                  </a:lnTo>
                  <a:lnTo>
                    <a:pt x="45" y="695"/>
                  </a:lnTo>
                  <a:lnTo>
                    <a:pt x="45" y="695"/>
                  </a:lnTo>
                  <a:lnTo>
                    <a:pt x="60" y="702"/>
                  </a:lnTo>
                  <a:lnTo>
                    <a:pt x="99" y="724"/>
                  </a:lnTo>
                  <a:lnTo>
                    <a:pt x="161" y="754"/>
                  </a:lnTo>
                  <a:lnTo>
                    <a:pt x="200" y="769"/>
                  </a:lnTo>
                  <a:lnTo>
                    <a:pt x="242" y="786"/>
                  </a:lnTo>
                  <a:lnTo>
                    <a:pt x="289" y="803"/>
                  </a:lnTo>
                  <a:lnTo>
                    <a:pt x="339" y="818"/>
                  </a:lnTo>
                  <a:lnTo>
                    <a:pt x="393" y="833"/>
                  </a:lnTo>
                  <a:lnTo>
                    <a:pt x="450" y="843"/>
                  </a:lnTo>
                  <a:lnTo>
                    <a:pt x="509" y="853"/>
                  </a:lnTo>
                  <a:lnTo>
                    <a:pt x="571" y="860"/>
                  </a:lnTo>
                  <a:lnTo>
                    <a:pt x="633" y="860"/>
                  </a:lnTo>
                  <a:lnTo>
                    <a:pt x="697" y="860"/>
                  </a:lnTo>
                  <a:lnTo>
                    <a:pt x="697" y="860"/>
                  </a:lnTo>
                  <a:lnTo>
                    <a:pt x="734" y="855"/>
                  </a:lnTo>
                  <a:lnTo>
                    <a:pt x="761" y="850"/>
                  </a:lnTo>
                  <a:lnTo>
                    <a:pt x="779" y="845"/>
                  </a:lnTo>
                  <a:lnTo>
                    <a:pt x="1013" y="457"/>
                  </a:lnTo>
                  <a:lnTo>
                    <a:pt x="1013" y="435"/>
                  </a:lnTo>
                  <a:lnTo>
                    <a:pt x="1028" y="390"/>
                  </a:lnTo>
                  <a:lnTo>
                    <a:pt x="1028" y="344"/>
                  </a:lnTo>
                  <a:lnTo>
                    <a:pt x="1043" y="311"/>
                  </a:lnTo>
                  <a:lnTo>
                    <a:pt x="1036" y="27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79" name="Freeform 55"/>
            <p:cNvSpPr>
              <a:spLocks/>
            </p:cNvSpPr>
            <p:nvPr/>
          </p:nvSpPr>
          <p:spPr bwMode="auto">
            <a:xfrm>
              <a:off x="995" y="1863"/>
              <a:ext cx="291" cy="213"/>
            </a:xfrm>
            <a:custGeom>
              <a:avLst/>
              <a:gdLst/>
              <a:ahLst/>
              <a:cxnLst>
                <a:cxn ang="0">
                  <a:pos x="291" y="124"/>
                </a:cxn>
                <a:cxn ang="0">
                  <a:pos x="291" y="124"/>
                </a:cxn>
                <a:cxn ang="0">
                  <a:pos x="279" y="141"/>
                </a:cxn>
                <a:cxn ang="0">
                  <a:pos x="264" y="156"/>
                </a:cxn>
                <a:cxn ang="0">
                  <a:pos x="242" y="173"/>
                </a:cxn>
                <a:cxn ang="0">
                  <a:pos x="217" y="191"/>
                </a:cxn>
                <a:cxn ang="0">
                  <a:pos x="202" y="198"/>
                </a:cxn>
                <a:cxn ang="0">
                  <a:pos x="187" y="206"/>
                </a:cxn>
                <a:cxn ang="0">
                  <a:pos x="173" y="210"/>
                </a:cxn>
                <a:cxn ang="0">
                  <a:pos x="155" y="213"/>
                </a:cxn>
                <a:cxn ang="0">
                  <a:pos x="138" y="213"/>
                </a:cxn>
                <a:cxn ang="0">
                  <a:pos x="118" y="210"/>
                </a:cxn>
                <a:cxn ang="0">
                  <a:pos x="118" y="210"/>
                </a:cxn>
                <a:cxn ang="0">
                  <a:pos x="84" y="203"/>
                </a:cxn>
                <a:cxn ang="0">
                  <a:pos x="54" y="196"/>
                </a:cxn>
                <a:cxn ang="0">
                  <a:pos x="32" y="183"/>
                </a:cxn>
                <a:cxn ang="0">
                  <a:pos x="14" y="173"/>
                </a:cxn>
                <a:cxn ang="0">
                  <a:pos x="7" y="166"/>
                </a:cxn>
                <a:cxn ang="0">
                  <a:pos x="5" y="159"/>
                </a:cxn>
                <a:cxn ang="0">
                  <a:pos x="2" y="151"/>
                </a:cxn>
                <a:cxn ang="0">
                  <a:pos x="0" y="144"/>
                </a:cxn>
                <a:cxn ang="0">
                  <a:pos x="2" y="136"/>
                </a:cxn>
                <a:cxn ang="0">
                  <a:pos x="5" y="129"/>
                </a:cxn>
                <a:cxn ang="0">
                  <a:pos x="9" y="122"/>
                </a:cxn>
                <a:cxn ang="0">
                  <a:pos x="14" y="112"/>
                </a:cxn>
                <a:cxn ang="0">
                  <a:pos x="14" y="112"/>
                </a:cxn>
                <a:cxn ang="0">
                  <a:pos x="34" y="94"/>
                </a:cxn>
                <a:cxn ang="0">
                  <a:pos x="59" y="77"/>
                </a:cxn>
                <a:cxn ang="0">
                  <a:pos x="89" y="60"/>
                </a:cxn>
                <a:cxn ang="0">
                  <a:pos x="118" y="45"/>
                </a:cxn>
                <a:cxn ang="0">
                  <a:pos x="175" y="20"/>
                </a:cxn>
                <a:cxn ang="0">
                  <a:pos x="212" y="5"/>
                </a:cxn>
                <a:cxn ang="0">
                  <a:pos x="212" y="5"/>
                </a:cxn>
                <a:cxn ang="0">
                  <a:pos x="234" y="3"/>
                </a:cxn>
                <a:cxn ang="0">
                  <a:pos x="249" y="0"/>
                </a:cxn>
                <a:cxn ang="0">
                  <a:pos x="264" y="3"/>
                </a:cxn>
              </a:cxnLst>
              <a:rect l="0" t="0" r="r" b="b"/>
              <a:pathLst>
                <a:path w="291" h="213">
                  <a:moveTo>
                    <a:pt x="291" y="124"/>
                  </a:moveTo>
                  <a:lnTo>
                    <a:pt x="291" y="124"/>
                  </a:lnTo>
                  <a:lnTo>
                    <a:pt x="279" y="141"/>
                  </a:lnTo>
                  <a:lnTo>
                    <a:pt x="264" y="156"/>
                  </a:lnTo>
                  <a:lnTo>
                    <a:pt x="242" y="173"/>
                  </a:lnTo>
                  <a:lnTo>
                    <a:pt x="217" y="191"/>
                  </a:lnTo>
                  <a:lnTo>
                    <a:pt x="202" y="198"/>
                  </a:lnTo>
                  <a:lnTo>
                    <a:pt x="187" y="206"/>
                  </a:lnTo>
                  <a:lnTo>
                    <a:pt x="173" y="210"/>
                  </a:lnTo>
                  <a:lnTo>
                    <a:pt x="155" y="213"/>
                  </a:lnTo>
                  <a:lnTo>
                    <a:pt x="138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84" y="203"/>
                  </a:lnTo>
                  <a:lnTo>
                    <a:pt x="54" y="196"/>
                  </a:lnTo>
                  <a:lnTo>
                    <a:pt x="32" y="183"/>
                  </a:lnTo>
                  <a:lnTo>
                    <a:pt x="14" y="173"/>
                  </a:lnTo>
                  <a:lnTo>
                    <a:pt x="7" y="166"/>
                  </a:lnTo>
                  <a:lnTo>
                    <a:pt x="5" y="159"/>
                  </a:lnTo>
                  <a:lnTo>
                    <a:pt x="2" y="151"/>
                  </a:lnTo>
                  <a:lnTo>
                    <a:pt x="0" y="144"/>
                  </a:lnTo>
                  <a:lnTo>
                    <a:pt x="2" y="136"/>
                  </a:lnTo>
                  <a:lnTo>
                    <a:pt x="5" y="129"/>
                  </a:lnTo>
                  <a:lnTo>
                    <a:pt x="9" y="12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34" y="94"/>
                  </a:lnTo>
                  <a:lnTo>
                    <a:pt x="59" y="77"/>
                  </a:lnTo>
                  <a:lnTo>
                    <a:pt x="89" y="60"/>
                  </a:lnTo>
                  <a:lnTo>
                    <a:pt x="118" y="45"/>
                  </a:lnTo>
                  <a:lnTo>
                    <a:pt x="175" y="20"/>
                  </a:lnTo>
                  <a:lnTo>
                    <a:pt x="212" y="5"/>
                  </a:lnTo>
                  <a:lnTo>
                    <a:pt x="212" y="5"/>
                  </a:lnTo>
                  <a:lnTo>
                    <a:pt x="234" y="3"/>
                  </a:lnTo>
                  <a:lnTo>
                    <a:pt x="249" y="0"/>
                  </a:lnTo>
                  <a:lnTo>
                    <a:pt x="264" y="3"/>
                  </a:lnTo>
                </a:path>
              </a:pathLst>
            </a:custGeom>
            <a:noFill/>
            <a:ln w="42863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0" name="Freeform 56"/>
            <p:cNvSpPr>
              <a:spLocks/>
            </p:cNvSpPr>
            <p:nvPr/>
          </p:nvSpPr>
          <p:spPr bwMode="auto">
            <a:xfrm>
              <a:off x="1239" y="1470"/>
              <a:ext cx="1006" cy="680"/>
            </a:xfrm>
            <a:custGeom>
              <a:avLst/>
              <a:gdLst/>
              <a:ahLst/>
              <a:cxnLst>
                <a:cxn ang="0">
                  <a:pos x="507" y="5"/>
                </a:cxn>
                <a:cxn ang="0">
                  <a:pos x="507" y="5"/>
                </a:cxn>
                <a:cxn ang="0">
                  <a:pos x="556" y="3"/>
                </a:cxn>
                <a:cxn ang="0">
                  <a:pos x="598" y="0"/>
                </a:cxn>
                <a:cxn ang="0">
                  <a:pos x="635" y="3"/>
                </a:cxn>
                <a:cxn ang="0">
                  <a:pos x="635" y="3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4" y="15"/>
                </a:cxn>
                <a:cxn ang="0">
                  <a:pos x="744" y="15"/>
                </a:cxn>
                <a:cxn ang="0">
                  <a:pos x="801" y="25"/>
                </a:cxn>
                <a:cxn ang="0">
                  <a:pos x="883" y="40"/>
                </a:cxn>
                <a:cxn ang="0">
                  <a:pos x="989" y="57"/>
                </a:cxn>
                <a:cxn ang="0">
                  <a:pos x="1006" y="131"/>
                </a:cxn>
                <a:cxn ang="0">
                  <a:pos x="991" y="164"/>
                </a:cxn>
                <a:cxn ang="0">
                  <a:pos x="991" y="210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2" y="665"/>
                </a:cxn>
                <a:cxn ang="0">
                  <a:pos x="742" y="665"/>
                </a:cxn>
                <a:cxn ang="0">
                  <a:pos x="724" y="670"/>
                </a:cxn>
                <a:cxn ang="0">
                  <a:pos x="697" y="675"/>
                </a:cxn>
                <a:cxn ang="0">
                  <a:pos x="660" y="680"/>
                </a:cxn>
                <a:cxn ang="0">
                  <a:pos x="660" y="680"/>
                </a:cxn>
                <a:cxn ang="0">
                  <a:pos x="596" y="680"/>
                </a:cxn>
                <a:cxn ang="0">
                  <a:pos x="534" y="680"/>
                </a:cxn>
                <a:cxn ang="0">
                  <a:pos x="472" y="673"/>
                </a:cxn>
                <a:cxn ang="0">
                  <a:pos x="413" y="663"/>
                </a:cxn>
                <a:cxn ang="0">
                  <a:pos x="356" y="653"/>
                </a:cxn>
                <a:cxn ang="0">
                  <a:pos x="302" y="638"/>
                </a:cxn>
                <a:cxn ang="0">
                  <a:pos x="252" y="623"/>
                </a:cxn>
                <a:cxn ang="0">
                  <a:pos x="205" y="606"/>
                </a:cxn>
                <a:cxn ang="0">
                  <a:pos x="163" y="589"/>
                </a:cxn>
                <a:cxn ang="0">
                  <a:pos x="124" y="574"/>
                </a:cxn>
                <a:cxn ang="0">
                  <a:pos x="62" y="544"/>
                </a:cxn>
                <a:cxn ang="0">
                  <a:pos x="23" y="522"/>
                </a:cxn>
                <a:cxn ang="0">
                  <a:pos x="8" y="515"/>
                </a:cxn>
                <a:cxn ang="0">
                  <a:pos x="0" y="482"/>
                </a:cxn>
                <a:cxn ang="0">
                  <a:pos x="5" y="445"/>
                </a:cxn>
                <a:cxn ang="0">
                  <a:pos x="507" y="5"/>
                </a:cxn>
              </a:cxnLst>
              <a:rect l="0" t="0" r="r" b="b"/>
              <a:pathLst>
                <a:path w="1006" h="680">
                  <a:moveTo>
                    <a:pt x="507" y="5"/>
                  </a:moveTo>
                  <a:lnTo>
                    <a:pt x="507" y="5"/>
                  </a:lnTo>
                  <a:lnTo>
                    <a:pt x="556" y="3"/>
                  </a:lnTo>
                  <a:lnTo>
                    <a:pt x="598" y="0"/>
                  </a:lnTo>
                  <a:lnTo>
                    <a:pt x="635" y="3"/>
                  </a:lnTo>
                  <a:lnTo>
                    <a:pt x="635" y="3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4" y="15"/>
                  </a:lnTo>
                  <a:lnTo>
                    <a:pt x="744" y="15"/>
                  </a:lnTo>
                  <a:lnTo>
                    <a:pt x="801" y="25"/>
                  </a:lnTo>
                  <a:lnTo>
                    <a:pt x="883" y="40"/>
                  </a:lnTo>
                  <a:lnTo>
                    <a:pt x="989" y="57"/>
                  </a:lnTo>
                  <a:lnTo>
                    <a:pt x="1006" y="131"/>
                  </a:lnTo>
                  <a:lnTo>
                    <a:pt x="991" y="164"/>
                  </a:lnTo>
                  <a:lnTo>
                    <a:pt x="991" y="210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2" y="665"/>
                  </a:lnTo>
                  <a:lnTo>
                    <a:pt x="742" y="665"/>
                  </a:lnTo>
                  <a:lnTo>
                    <a:pt x="724" y="670"/>
                  </a:lnTo>
                  <a:lnTo>
                    <a:pt x="697" y="675"/>
                  </a:lnTo>
                  <a:lnTo>
                    <a:pt x="660" y="680"/>
                  </a:lnTo>
                  <a:lnTo>
                    <a:pt x="660" y="680"/>
                  </a:lnTo>
                  <a:lnTo>
                    <a:pt x="596" y="680"/>
                  </a:lnTo>
                  <a:lnTo>
                    <a:pt x="534" y="680"/>
                  </a:lnTo>
                  <a:lnTo>
                    <a:pt x="472" y="673"/>
                  </a:lnTo>
                  <a:lnTo>
                    <a:pt x="413" y="663"/>
                  </a:lnTo>
                  <a:lnTo>
                    <a:pt x="356" y="653"/>
                  </a:lnTo>
                  <a:lnTo>
                    <a:pt x="302" y="638"/>
                  </a:lnTo>
                  <a:lnTo>
                    <a:pt x="252" y="623"/>
                  </a:lnTo>
                  <a:lnTo>
                    <a:pt x="205" y="606"/>
                  </a:lnTo>
                  <a:lnTo>
                    <a:pt x="163" y="589"/>
                  </a:lnTo>
                  <a:lnTo>
                    <a:pt x="124" y="574"/>
                  </a:lnTo>
                  <a:lnTo>
                    <a:pt x="62" y="544"/>
                  </a:lnTo>
                  <a:lnTo>
                    <a:pt x="23" y="522"/>
                  </a:lnTo>
                  <a:lnTo>
                    <a:pt x="8" y="515"/>
                  </a:lnTo>
                  <a:lnTo>
                    <a:pt x="0" y="482"/>
                  </a:lnTo>
                  <a:lnTo>
                    <a:pt x="5" y="445"/>
                  </a:lnTo>
                  <a:lnTo>
                    <a:pt x="507" y="5"/>
                  </a:lnTo>
                  <a:close/>
                </a:path>
              </a:pathLst>
            </a:custGeom>
            <a:solidFill>
              <a:srgbClr val="CCCCCC"/>
            </a:solidFill>
            <a:ln w="1905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1" name="Freeform 57"/>
            <p:cNvSpPr>
              <a:spLocks/>
            </p:cNvSpPr>
            <p:nvPr/>
          </p:nvSpPr>
          <p:spPr bwMode="auto">
            <a:xfrm>
              <a:off x="1212" y="1423"/>
              <a:ext cx="1006" cy="678"/>
            </a:xfrm>
            <a:custGeom>
              <a:avLst/>
              <a:gdLst/>
              <a:ahLst/>
              <a:cxnLst>
                <a:cxn ang="0">
                  <a:pos x="986" y="82"/>
                </a:cxn>
                <a:cxn ang="0">
                  <a:pos x="1006" y="129"/>
                </a:cxn>
                <a:cxn ang="0">
                  <a:pos x="994" y="161"/>
                </a:cxn>
                <a:cxn ang="0">
                  <a:pos x="994" y="211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1" y="665"/>
                </a:cxn>
                <a:cxn ang="0">
                  <a:pos x="727" y="675"/>
                </a:cxn>
                <a:cxn ang="0">
                  <a:pos x="692" y="665"/>
                </a:cxn>
                <a:cxn ang="0">
                  <a:pos x="692" y="665"/>
                </a:cxn>
                <a:cxn ang="0">
                  <a:pos x="692" y="668"/>
                </a:cxn>
                <a:cxn ang="0">
                  <a:pos x="692" y="668"/>
                </a:cxn>
                <a:cxn ang="0">
                  <a:pos x="687" y="670"/>
                </a:cxn>
                <a:cxn ang="0">
                  <a:pos x="670" y="673"/>
                </a:cxn>
                <a:cxn ang="0">
                  <a:pos x="623" y="678"/>
                </a:cxn>
                <a:cxn ang="0">
                  <a:pos x="623" y="678"/>
                </a:cxn>
                <a:cxn ang="0">
                  <a:pos x="603" y="675"/>
                </a:cxn>
                <a:cxn ang="0">
                  <a:pos x="573" y="673"/>
                </a:cxn>
                <a:cxn ang="0">
                  <a:pos x="492" y="653"/>
                </a:cxn>
                <a:cxn ang="0">
                  <a:pos x="391" y="628"/>
                </a:cxn>
                <a:cxn ang="0">
                  <a:pos x="284" y="599"/>
                </a:cxn>
                <a:cxn ang="0">
                  <a:pos x="92" y="539"/>
                </a:cxn>
                <a:cxn ang="0">
                  <a:pos x="7" y="515"/>
                </a:cxn>
                <a:cxn ang="0">
                  <a:pos x="0" y="482"/>
                </a:cxn>
                <a:cxn ang="0">
                  <a:pos x="5" y="443"/>
                </a:cxn>
                <a:cxn ang="0">
                  <a:pos x="509" y="3"/>
                </a:cxn>
                <a:cxn ang="0">
                  <a:pos x="509" y="3"/>
                </a:cxn>
                <a:cxn ang="0">
                  <a:pos x="556" y="0"/>
                </a:cxn>
                <a:cxn ang="0">
                  <a:pos x="598" y="0"/>
                </a:cxn>
                <a:cxn ang="0">
                  <a:pos x="635" y="0"/>
                </a:cxn>
                <a:cxn ang="0">
                  <a:pos x="635" y="0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6" y="13"/>
                </a:cxn>
                <a:cxn ang="0">
                  <a:pos x="746" y="13"/>
                </a:cxn>
                <a:cxn ang="0">
                  <a:pos x="872" y="37"/>
                </a:cxn>
                <a:cxn ang="0">
                  <a:pos x="969" y="55"/>
                </a:cxn>
                <a:cxn ang="0">
                  <a:pos x="986" y="82"/>
                </a:cxn>
              </a:cxnLst>
              <a:rect l="0" t="0" r="r" b="b"/>
              <a:pathLst>
                <a:path w="1006" h="678">
                  <a:moveTo>
                    <a:pt x="986" y="82"/>
                  </a:moveTo>
                  <a:lnTo>
                    <a:pt x="1006" y="129"/>
                  </a:lnTo>
                  <a:lnTo>
                    <a:pt x="994" y="161"/>
                  </a:lnTo>
                  <a:lnTo>
                    <a:pt x="994" y="211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1" y="665"/>
                  </a:lnTo>
                  <a:lnTo>
                    <a:pt x="727" y="675"/>
                  </a:lnTo>
                  <a:lnTo>
                    <a:pt x="692" y="665"/>
                  </a:lnTo>
                  <a:lnTo>
                    <a:pt x="692" y="665"/>
                  </a:lnTo>
                  <a:lnTo>
                    <a:pt x="692" y="668"/>
                  </a:lnTo>
                  <a:lnTo>
                    <a:pt x="692" y="668"/>
                  </a:lnTo>
                  <a:lnTo>
                    <a:pt x="687" y="670"/>
                  </a:lnTo>
                  <a:lnTo>
                    <a:pt x="670" y="673"/>
                  </a:lnTo>
                  <a:lnTo>
                    <a:pt x="623" y="678"/>
                  </a:lnTo>
                  <a:lnTo>
                    <a:pt x="623" y="678"/>
                  </a:lnTo>
                  <a:lnTo>
                    <a:pt x="603" y="675"/>
                  </a:lnTo>
                  <a:lnTo>
                    <a:pt x="573" y="673"/>
                  </a:lnTo>
                  <a:lnTo>
                    <a:pt x="492" y="653"/>
                  </a:lnTo>
                  <a:lnTo>
                    <a:pt x="391" y="628"/>
                  </a:lnTo>
                  <a:lnTo>
                    <a:pt x="284" y="599"/>
                  </a:lnTo>
                  <a:lnTo>
                    <a:pt x="92" y="539"/>
                  </a:lnTo>
                  <a:lnTo>
                    <a:pt x="7" y="515"/>
                  </a:lnTo>
                  <a:lnTo>
                    <a:pt x="0" y="482"/>
                  </a:lnTo>
                  <a:lnTo>
                    <a:pt x="5" y="443"/>
                  </a:lnTo>
                  <a:lnTo>
                    <a:pt x="509" y="3"/>
                  </a:lnTo>
                  <a:lnTo>
                    <a:pt x="509" y="3"/>
                  </a:lnTo>
                  <a:lnTo>
                    <a:pt x="556" y="0"/>
                  </a:lnTo>
                  <a:lnTo>
                    <a:pt x="59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6" y="13"/>
                  </a:lnTo>
                  <a:lnTo>
                    <a:pt x="746" y="13"/>
                  </a:lnTo>
                  <a:lnTo>
                    <a:pt x="872" y="37"/>
                  </a:lnTo>
                  <a:lnTo>
                    <a:pt x="969" y="55"/>
                  </a:lnTo>
                  <a:lnTo>
                    <a:pt x="986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2" name="Freeform 58"/>
            <p:cNvSpPr>
              <a:spLocks/>
            </p:cNvSpPr>
            <p:nvPr/>
          </p:nvSpPr>
          <p:spPr bwMode="auto">
            <a:xfrm>
              <a:off x="1212" y="1423"/>
              <a:ext cx="1006" cy="678"/>
            </a:xfrm>
            <a:custGeom>
              <a:avLst/>
              <a:gdLst/>
              <a:ahLst/>
              <a:cxnLst>
                <a:cxn ang="0">
                  <a:pos x="986" y="82"/>
                </a:cxn>
                <a:cxn ang="0">
                  <a:pos x="1006" y="129"/>
                </a:cxn>
                <a:cxn ang="0">
                  <a:pos x="994" y="161"/>
                </a:cxn>
                <a:cxn ang="0">
                  <a:pos x="994" y="211"/>
                </a:cxn>
                <a:cxn ang="0">
                  <a:pos x="976" y="255"/>
                </a:cxn>
                <a:cxn ang="0">
                  <a:pos x="976" y="277"/>
                </a:cxn>
                <a:cxn ang="0">
                  <a:pos x="741" y="665"/>
                </a:cxn>
                <a:cxn ang="0">
                  <a:pos x="727" y="675"/>
                </a:cxn>
                <a:cxn ang="0">
                  <a:pos x="692" y="665"/>
                </a:cxn>
                <a:cxn ang="0">
                  <a:pos x="692" y="665"/>
                </a:cxn>
                <a:cxn ang="0">
                  <a:pos x="692" y="668"/>
                </a:cxn>
                <a:cxn ang="0">
                  <a:pos x="692" y="668"/>
                </a:cxn>
                <a:cxn ang="0">
                  <a:pos x="687" y="670"/>
                </a:cxn>
                <a:cxn ang="0">
                  <a:pos x="670" y="673"/>
                </a:cxn>
                <a:cxn ang="0">
                  <a:pos x="623" y="678"/>
                </a:cxn>
                <a:cxn ang="0">
                  <a:pos x="623" y="678"/>
                </a:cxn>
                <a:cxn ang="0">
                  <a:pos x="603" y="675"/>
                </a:cxn>
                <a:cxn ang="0">
                  <a:pos x="573" y="673"/>
                </a:cxn>
                <a:cxn ang="0">
                  <a:pos x="492" y="653"/>
                </a:cxn>
                <a:cxn ang="0">
                  <a:pos x="391" y="628"/>
                </a:cxn>
                <a:cxn ang="0">
                  <a:pos x="284" y="599"/>
                </a:cxn>
                <a:cxn ang="0">
                  <a:pos x="92" y="539"/>
                </a:cxn>
                <a:cxn ang="0">
                  <a:pos x="7" y="515"/>
                </a:cxn>
                <a:cxn ang="0">
                  <a:pos x="0" y="482"/>
                </a:cxn>
                <a:cxn ang="0">
                  <a:pos x="5" y="443"/>
                </a:cxn>
                <a:cxn ang="0">
                  <a:pos x="509" y="3"/>
                </a:cxn>
                <a:cxn ang="0">
                  <a:pos x="509" y="3"/>
                </a:cxn>
                <a:cxn ang="0">
                  <a:pos x="556" y="0"/>
                </a:cxn>
                <a:cxn ang="0">
                  <a:pos x="598" y="0"/>
                </a:cxn>
                <a:cxn ang="0">
                  <a:pos x="635" y="0"/>
                </a:cxn>
                <a:cxn ang="0">
                  <a:pos x="635" y="0"/>
                </a:cxn>
                <a:cxn ang="0">
                  <a:pos x="692" y="5"/>
                </a:cxn>
                <a:cxn ang="0">
                  <a:pos x="717" y="8"/>
                </a:cxn>
                <a:cxn ang="0">
                  <a:pos x="746" y="13"/>
                </a:cxn>
                <a:cxn ang="0">
                  <a:pos x="746" y="13"/>
                </a:cxn>
                <a:cxn ang="0">
                  <a:pos x="872" y="37"/>
                </a:cxn>
                <a:cxn ang="0">
                  <a:pos x="969" y="55"/>
                </a:cxn>
              </a:cxnLst>
              <a:rect l="0" t="0" r="r" b="b"/>
              <a:pathLst>
                <a:path w="1006" h="678">
                  <a:moveTo>
                    <a:pt x="986" y="82"/>
                  </a:moveTo>
                  <a:lnTo>
                    <a:pt x="1006" y="129"/>
                  </a:lnTo>
                  <a:lnTo>
                    <a:pt x="994" y="161"/>
                  </a:lnTo>
                  <a:lnTo>
                    <a:pt x="994" y="211"/>
                  </a:lnTo>
                  <a:lnTo>
                    <a:pt x="976" y="255"/>
                  </a:lnTo>
                  <a:lnTo>
                    <a:pt x="976" y="277"/>
                  </a:lnTo>
                  <a:lnTo>
                    <a:pt x="741" y="665"/>
                  </a:lnTo>
                  <a:lnTo>
                    <a:pt x="727" y="675"/>
                  </a:lnTo>
                  <a:lnTo>
                    <a:pt x="692" y="665"/>
                  </a:lnTo>
                  <a:lnTo>
                    <a:pt x="692" y="665"/>
                  </a:lnTo>
                  <a:lnTo>
                    <a:pt x="692" y="668"/>
                  </a:lnTo>
                  <a:lnTo>
                    <a:pt x="692" y="668"/>
                  </a:lnTo>
                  <a:lnTo>
                    <a:pt x="687" y="670"/>
                  </a:lnTo>
                  <a:lnTo>
                    <a:pt x="670" y="673"/>
                  </a:lnTo>
                  <a:lnTo>
                    <a:pt x="623" y="678"/>
                  </a:lnTo>
                  <a:lnTo>
                    <a:pt x="623" y="678"/>
                  </a:lnTo>
                  <a:lnTo>
                    <a:pt x="603" y="675"/>
                  </a:lnTo>
                  <a:lnTo>
                    <a:pt x="573" y="673"/>
                  </a:lnTo>
                  <a:lnTo>
                    <a:pt x="492" y="653"/>
                  </a:lnTo>
                  <a:lnTo>
                    <a:pt x="391" y="628"/>
                  </a:lnTo>
                  <a:lnTo>
                    <a:pt x="284" y="599"/>
                  </a:lnTo>
                  <a:lnTo>
                    <a:pt x="92" y="539"/>
                  </a:lnTo>
                  <a:lnTo>
                    <a:pt x="7" y="515"/>
                  </a:lnTo>
                  <a:lnTo>
                    <a:pt x="0" y="482"/>
                  </a:lnTo>
                  <a:lnTo>
                    <a:pt x="5" y="443"/>
                  </a:lnTo>
                  <a:lnTo>
                    <a:pt x="509" y="3"/>
                  </a:lnTo>
                  <a:lnTo>
                    <a:pt x="509" y="3"/>
                  </a:lnTo>
                  <a:lnTo>
                    <a:pt x="556" y="0"/>
                  </a:lnTo>
                  <a:lnTo>
                    <a:pt x="59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92" y="5"/>
                  </a:lnTo>
                  <a:lnTo>
                    <a:pt x="717" y="8"/>
                  </a:lnTo>
                  <a:lnTo>
                    <a:pt x="746" y="13"/>
                  </a:lnTo>
                  <a:lnTo>
                    <a:pt x="746" y="13"/>
                  </a:lnTo>
                  <a:lnTo>
                    <a:pt x="872" y="37"/>
                  </a:lnTo>
                  <a:lnTo>
                    <a:pt x="969" y="5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3" name="Freeform 59"/>
            <p:cNvSpPr>
              <a:spLocks/>
            </p:cNvSpPr>
            <p:nvPr/>
          </p:nvSpPr>
          <p:spPr bwMode="auto">
            <a:xfrm>
              <a:off x="1232" y="1423"/>
              <a:ext cx="1006" cy="710"/>
            </a:xfrm>
            <a:custGeom>
              <a:avLst/>
              <a:gdLst/>
              <a:ahLst/>
              <a:cxnLst>
                <a:cxn ang="0">
                  <a:pos x="1006" y="67"/>
                </a:cxn>
                <a:cxn ang="0">
                  <a:pos x="1006" y="154"/>
                </a:cxn>
                <a:cxn ang="0">
                  <a:pos x="991" y="233"/>
                </a:cxn>
                <a:cxn ang="0">
                  <a:pos x="976" y="277"/>
                </a:cxn>
                <a:cxn ang="0">
                  <a:pos x="976" y="300"/>
                </a:cxn>
                <a:cxn ang="0">
                  <a:pos x="741" y="688"/>
                </a:cxn>
                <a:cxn ang="0">
                  <a:pos x="704" y="710"/>
                </a:cxn>
                <a:cxn ang="0">
                  <a:pos x="704" y="710"/>
                </a:cxn>
                <a:cxn ang="0">
                  <a:pos x="684" y="710"/>
                </a:cxn>
                <a:cxn ang="0">
                  <a:pos x="660" y="707"/>
                </a:cxn>
                <a:cxn ang="0">
                  <a:pos x="623" y="700"/>
                </a:cxn>
                <a:cxn ang="0">
                  <a:pos x="623" y="700"/>
                </a:cxn>
                <a:cxn ang="0">
                  <a:pos x="573" y="688"/>
                </a:cxn>
                <a:cxn ang="0">
                  <a:pos x="492" y="668"/>
                </a:cxn>
                <a:cxn ang="0">
                  <a:pos x="284" y="613"/>
                </a:cxn>
                <a:cxn ang="0">
                  <a:pos x="7" y="537"/>
                </a:cxn>
                <a:cxn ang="0">
                  <a:pos x="0" y="505"/>
                </a:cxn>
                <a:cxn ang="0">
                  <a:pos x="12" y="465"/>
                </a:cxn>
                <a:cxn ang="0">
                  <a:pos x="462" y="67"/>
                </a:cxn>
                <a:cxn ang="0">
                  <a:pos x="509" y="33"/>
                </a:cxn>
                <a:cxn ang="0">
                  <a:pos x="509" y="33"/>
                </a:cxn>
                <a:cxn ang="0">
                  <a:pos x="551" y="15"/>
                </a:cxn>
                <a:cxn ang="0">
                  <a:pos x="586" y="5"/>
                </a:cxn>
                <a:cxn ang="0">
                  <a:pos x="603" y="3"/>
                </a:cxn>
                <a:cxn ang="0">
                  <a:pos x="615" y="0"/>
                </a:cxn>
                <a:cxn ang="0">
                  <a:pos x="615" y="0"/>
                </a:cxn>
                <a:cxn ang="0">
                  <a:pos x="650" y="3"/>
                </a:cxn>
                <a:cxn ang="0">
                  <a:pos x="684" y="8"/>
                </a:cxn>
                <a:cxn ang="0">
                  <a:pos x="749" y="20"/>
                </a:cxn>
                <a:cxn ang="0">
                  <a:pos x="749" y="20"/>
                </a:cxn>
                <a:cxn ang="0">
                  <a:pos x="875" y="42"/>
                </a:cxn>
                <a:cxn ang="0">
                  <a:pos x="969" y="60"/>
                </a:cxn>
                <a:cxn ang="0">
                  <a:pos x="1006" y="67"/>
                </a:cxn>
              </a:cxnLst>
              <a:rect l="0" t="0" r="r" b="b"/>
              <a:pathLst>
                <a:path w="1006" h="710">
                  <a:moveTo>
                    <a:pt x="1006" y="67"/>
                  </a:moveTo>
                  <a:lnTo>
                    <a:pt x="1006" y="154"/>
                  </a:lnTo>
                  <a:lnTo>
                    <a:pt x="991" y="233"/>
                  </a:lnTo>
                  <a:lnTo>
                    <a:pt x="976" y="277"/>
                  </a:lnTo>
                  <a:lnTo>
                    <a:pt x="976" y="300"/>
                  </a:lnTo>
                  <a:lnTo>
                    <a:pt x="741" y="688"/>
                  </a:lnTo>
                  <a:lnTo>
                    <a:pt x="704" y="710"/>
                  </a:lnTo>
                  <a:lnTo>
                    <a:pt x="704" y="710"/>
                  </a:lnTo>
                  <a:lnTo>
                    <a:pt x="684" y="710"/>
                  </a:lnTo>
                  <a:lnTo>
                    <a:pt x="660" y="707"/>
                  </a:lnTo>
                  <a:lnTo>
                    <a:pt x="623" y="700"/>
                  </a:lnTo>
                  <a:lnTo>
                    <a:pt x="623" y="700"/>
                  </a:lnTo>
                  <a:lnTo>
                    <a:pt x="573" y="688"/>
                  </a:lnTo>
                  <a:lnTo>
                    <a:pt x="492" y="668"/>
                  </a:lnTo>
                  <a:lnTo>
                    <a:pt x="284" y="613"/>
                  </a:lnTo>
                  <a:lnTo>
                    <a:pt x="7" y="537"/>
                  </a:lnTo>
                  <a:lnTo>
                    <a:pt x="0" y="505"/>
                  </a:lnTo>
                  <a:lnTo>
                    <a:pt x="12" y="465"/>
                  </a:lnTo>
                  <a:lnTo>
                    <a:pt x="462" y="67"/>
                  </a:lnTo>
                  <a:lnTo>
                    <a:pt x="509" y="33"/>
                  </a:lnTo>
                  <a:lnTo>
                    <a:pt x="509" y="33"/>
                  </a:lnTo>
                  <a:lnTo>
                    <a:pt x="551" y="15"/>
                  </a:lnTo>
                  <a:lnTo>
                    <a:pt x="586" y="5"/>
                  </a:lnTo>
                  <a:lnTo>
                    <a:pt x="603" y="3"/>
                  </a:lnTo>
                  <a:lnTo>
                    <a:pt x="615" y="0"/>
                  </a:lnTo>
                  <a:lnTo>
                    <a:pt x="615" y="0"/>
                  </a:lnTo>
                  <a:lnTo>
                    <a:pt x="650" y="3"/>
                  </a:lnTo>
                  <a:lnTo>
                    <a:pt x="684" y="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875" y="42"/>
                  </a:lnTo>
                  <a:lnTo>
                    <a:pt x="969" y="60"/>
                  </a:lnTo>
                  <a:lnTo>
                    <a:pt x="1006" y="67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4" name="Freeform 60"/>
            <p:cNvSpPr>
              <a:spLocks/>
            </p:cNvSpPr>
            <p:nvPr/>
          </p:nvSpPr>
          <p:spPr bwMode="auto">
            <a:xfrm>
              <a:off x="1202" y="1389"/>
              <a:ext cx="1026" cy="746"/>
            </a:xfrm>
            <a:custGeom>
              <a:avLst/>
              <a:gdLst/>
              <a:ahLst/>
              <a:cxnLst>
                <a:cxn ang="0">
                  <a:pos x="1001" y="146"/>
                </a:cxn>
                <a:cxn ang="0">
                  <a:pos x="991" y="245"/>
                </a:cxn>
                <a:cxn ang="0">
                  <a:pos x="957" y="336"/>
                </a:cxn>
                <a:cxn ang="0">
                  <a:pos x="754" y="697"/>
                </a:cxn>
                <a:cxn ang="0">
                  <a:pos x="742" y="719"/>
                </a:cxn>
                <a:cxn ang="0">
                  <a:pos x="744" y="719"/>
                </a:cxn>
                <a:cxn ang="0">
                  <a:pos x="621" y="694"/>
                </a:cxn>
                <a:cxn ang="0">
                  <a:pos x="435" y="647"/>
                </a:cxn>
                <a:cxn ang="0">
                  <a:pos x="22" y="536"/>
                </a:cxn>
                <a:cxn ang="0">
                  <a:pos x="27" y="551"/>
                </a:cxn>
                <a:cxn ang="0">
                  <a:pos x="25" y="487"/>
                </a:cxn>
                <a:cxn ang="0">
                  <a:pos x="30" y="487"/>
                </a:cxn>
                <a:cxn ang="0">
                  <a:pos x="141" y="390"/>
                </a:cxn>
                <a:cxn ang="0">
                  <a:pos x="415" y="163"/>
                </a:cxn>
                <a:cxn ang="0">
                  <a:pos x="485" y="106"/>
                </a:cxn>
                <a:cxn ang="0">
                  <a:pos x="544" y="76"/>
                </a:cxn>
                <a:cxn ang="0">
                  <a:pos x="606" y="34"/>
                </a:cxn>
                <a:cxn ang="0">
                  <a:pos x="628" y="27"/>
                </a:cxn>
                <a:cxn ang="0">
                  <a:pos x="705" y="32"/>
                </a:cxn>
                <a:cxn ang="0">
                  <a:pos x="833" y="57"/>
                </a:cxn>
                <a:cxn ang="0">
                  <a:pos x="994" y="81"/>
                </a:cxn>
                <a:cxn ang="0">
                  <a:pos x="1001" y="76"/>
                </a:cxn>
                <a:cxn ang="0">
                  <a:pos x="994" y="57"/>
                </a:cxn>
                <a:cxn ang="0">
                  <a:pos x="828" y="32"/>
                </a:cxn>
                <a:cxn ang="0">
                  <a:pos x="722" y="10"/>
                </a:cxn>
                <a:cxn ang="0">
                  <a:pos x="618" y="0"/>
                </a:cxn>
                <a:cxn ang="0">
                  <a:pos x="598" y="5"/>
                </a:cxn>
                <a:cxn ang="0">
                  <a:pos x="541" y="42"/>
                </a:cxn>
                <a:cxn ang="0">
                  <a:pos x="499" y="69"/>
                </a:cxn>
                <a:cxn ang="0">
                  <a:pos x="438" y="104"/>
                </a:cxn>
                <a:cxn ang="0">
                  <a:pos x="393" y="143"/>
                </a:cxn>
                <a:cxn ang="0">
                  <a:pos x="13" y="460"/>
                </a:cxn>
                <a:cxn ang="0">
                  <a:pos x="3" y="477"/>
                </a:cxn>
                <a:cxn ang="0">
                  <a:pos x="3" y="524"/>
                </a:cxn>
                <a:cxn ang="0">
                  <a:pos x="13" y="556"/>
                </a:cxn>
                <a:cxn ang="0">
                  <a:pos x="20" y="561"/>
                </a:cxn>
                <a:cxn ang="0">
                  <a:pos x="457" y="680"/>
                </a:cxn>
                <a:cxn ang="0">
                  <a:pos x="702" y="739"/>
                </a:cxn>
                <a:cxn ang="0">
                  <a:pos x="756" y="746"/>
                </a:cxn>
                <a:cxn ang="0">
                  <a:pos x="964" y="378"/>
                </a:cxn>
                <a:cxn ang="0">
                  <a:pos x="994" y="324"/>
                </a:cxn>
                <a:cxn ang="0">
                  <a:pos x="996" y="306"/>
                </a:cxn>
                <a:cxn ang="0">
                  <a:pos x="1011" y="259"/>
                </a:cxn>
                <a:cxn ang="0">
                  <a:pos x="1021" y="217"/>
                </a:cxn>
                <a:cxn ang="0">
                  <a:pos x="1023" y="133"/>
                </a:cxn>
                <a:cxn ang="0">
                  <a:pos x="1018" y="81"/>
                </a:cxn>
                <a:cxn ang="0">
                  <a:pos x="1004" y="71"/>
                </a:cxn>
                <a:cxn ang="0">
                  <a:pos x="1001" y="79"/>
                </a:cxn>
              </a:cxnLst>
              <a:rect l="0" t="0" r="r" b="b"/>
              <a:pathLst>
                <a:path w="1026" h="746">
                  <a:moveTo>
                    <a:pt x="1001" y="79"/>
                  </a:moveTo>
                  <a:lnTo>
                    <a:pt x="1001" y="79"/>
                  </a:lnTo>
                  <a:lnTo>
                    <a:pt x="1001" y="146"/>
                  </a:lnTo>
                  <a:lnTo>
                    <a:pt x="999" y="178"/>
                  </a:lnTo>
                  <a:lnTo>
                    <a:pt x="996" y="212"/>
                  </a:lnTo>
                  <a:lnTo>
                    <a:pt x="991" y="245"/>
                  </a:lnTo>
                  <a:lnTo>
                    <a:pt x="981" y="277"/>
                  </a:lnTo>
                  <a:lnTo>
                    <a:pt x="971" y="306"/>
                  </a:lnTo>
                  <a:lnTo>
                    <a:pt x="957" y="336"/>
                  </a:lnTo>
                  <a:lnTo>
                    <a:pt x="957" y="336"/>
                  </a:lnTo>
                  <a:lnTo>
                    <a:pt x="754" y="697"/>
                  </a:lnTo>
                  <a:lnTo>
                    <a:pt x="754" y="697"/>
                  </a:lnTo>
                  <a:lnTo>
                    <a:pt x="744" y="717"/>
                  </a:lnTo>
                  <a:lnTo>
                    <a:pt x="744" y="717"/>
                  </a:lnTo>
                  <a:lnTo>
                    <a:pt x="742" y="719"/>
                  </a:lnTo>
                  <a:lnTo>
                    <a:pt x="742" y="722"/>
                  </a:lnTo>
                  <a:lnTo>
                    <a:pt x="744" y="719"/>
                  </a:lnTo>
                  <a:lnTo>
                    <a:pt x="744" y="719"/>
                  </a:lnTo>
                  <a:lnTo>
                    <a:pt x="744" y="719"/>
                  </a:lnTo>
                  <a:lnTo>
                    <a:pt x="682" y="709"/>
                  </a:lnTo>
                  <a:lnTo>
                    <a:pt x="621" y="694"/>
                  </a:lnTo>
                  <a:lnTo>
                    <a:pt x="621" y="694"/>
                  </a:lnTo>
                  <a:lnTo>
                    <a:pt x="527" y="672"/>
                  </a:lnTo>
                  <a:lnTo>
                    <a:pt x="435" y="647"/>
                  </a:lnTo>
                  <a:lnTo>
                    <a:pt x="435" y="647"/>
                  </a:lnTo>
                  <a:lnTo>
                    <a:pt x="22" y="536"/>
                  </a:lnTo>
                  <a:lnTo>
                    <a:pt x="22" y="536"/>
                  </a:lnTo>
                  <a:lnTo>
                    <a:pt x="15" y="534"/>
                  </a:lnTo>
                  <a:lnTo>
                    <a:pt x="15" y="534"/>
                  </a:lnTo>
                  <a:lnTo>
                    <a:pt x="27" y="551"/>
                  </a:lnTo>
                  <a:lnTo>
                    <a:pt x="27" y="551"/>
                  </a:lnTo>
                  <a:lnTo>
                    <a:pt x="25" y="519"/>
                  </a:lnTo>
                  <a:lnTo>
                    <a:pt x="25" y="487"/>
                  </a:lnTo>
                  <a:lnTo>
                    <a:pt x="25" y="487"/>
                  </a:lnTo>
                  <a:lnTo>
                    <a:pt x="25" y="489"/>
                  </a:lnTo>
                  <a:lnTo>
                    <a:pt x="30" y="487"/>
                  </a:lnTo>
                  <a:lnTo>
                    <a:pt x="37" y="477"/>
                  </a:lnTo>
                  <a:lnTo>
                    <a:pt x="37" y="477"/>
                  </a:lnTo>
                  <a:lnTo>
                    <a:pt x="141" y="390"/>
                  </a:lnTo>
                  <a:lnTo>
                    <a:pt x="141" y="390"/>
                  </a:lnTo>
                  <a:lnTo>
                    <a:pt x="415" y="163"/>
                  </a:lnTo>
                  <a:lnTo>
                    <a:pt x="415" y="163"/>
                  </a:lnTo>
                  <a:lnTo>
                    <a:pt x="467" y="118"/>
                  </a:lnTo>
                  <a:lnTo>
                    <a:pt x="467" y="118"/>
                  </a:lnTo>
                  <a:lnTo>
                    <a:pt x="485" y="106"/>
                  </a:lnTo>
                  <a:lnTo>
                    <a:pt x="504" y="96"/>
                  </a:lnTo>
                  <a:lnTo>
                    <a:pt x="524" y="86"/>
                  </a:lnTo>
                  <a:lnTo>
                    <a:pt x="544" y="76"/>
                  </a:lnTo>
                  <a:lnTo>
                    <a:pt x="544" y="76"/>
                  </a:lnTo>
                  <a:lnTo>
                    <a:pt x="583" y="47"/>
                  </a:lnTo>
                  <a:lnTo>
                    <a:pt x="606" y="34"/>
                  </a:lnTo>
                  <a:lnTo>
                    <a:pt x="618" y="29"/>
                  </a:lnTo>
                  <a:lnTo>
                    <a:pt x="628" y="27"/>
                  </a:lnTo>
                  <a:lnTo>
                    <a:pt x="628" y="27"/>
                  </a:lnTo>
                  <a:lnTo>
                    <a:pt x="653" y="27"/>
                  </a:lnTo>
                  <a:lnTo>
                    <a:pt x="680" y="27"/>
                  </a:lnTo>
                  <a:lnTo>
                    <a:pt x="705" y="32"/>
                  </a:lnTo>
                  <a:lnTo>
                    <a:pt x="732" y="37"/>
                  </a:lnTo>
                  <a:lnTo>
                    <a:pt x="784" y="47"/>
                  </a:lnTo>
                  <a:lnTo>
                    <a:pt x="833" y="57"/>
                  </a:lnTo>
                  <a:lnTo>
                    <a:pt x="833" y="57"/>
                  </a:lnTo>
                  <a:lnTo>
                    <a:pt x="994" y="81"/>
                  </a:lnTo>
                  <a:lnTo>
                    <a:pt x="994" y="81"/>
                  </a:lnTo>
                  <a:lnTo>
                    <a:pt x="999" y="81"/>
                  </a:lnTo>
                  <a:lnTo>
                    <a:pt x="1001" y="79"/>
                  </a:lnTo>
                  <a:lnTo>
                    <a:pt x="1001" y="76"/>
                  </a:lnTo>
                  <a:lnTo>
                    <a:pt x="1001" y="71"/>
                  </a:lnTo>
                  <a:lnTo>
                    <a:pt x="996" y="62"/>
                  </a:lnTo>
                  <a:lnTo>
                    <a:pt x="994" y="57"/>
                  </a:lnTo>
                  <a:lnTo>
                    <a:pt x="989" y="57"/>
                  </a:lnTo>
                  <a:lnTo>
                    <a:pt x="989" y="57"/>
                  </a:lnTo>
                  <a:lnTo>
                    <a:pt x="828" y="32"/>
                  </a:lnTo>
                  <a:lnTo>
                    <a:pt x="828" y="32"/>
                  </a:lnTo>
                  <a:lnTo>
                    <a:pt x="776" y="22"/>
                  </a:lnTo>
                  <a:lnTo>
                    <a:pt x="722" y="10"/>
                  </a:lnTo>
                  <a:lnTo>
                    <a:pt x="670" y="2"/>
                  </a:lnTo>
                  <a:lnTo>
                    <a:pt x="645" y="0"/>
                  </a:lnTo>
                  <a:lnTo>
                    <a:pt x="618" y="0"/>
                  </a:lnTo>
                  <a:lnTo>
                    <a:pt x="618" y="0"/>
                  </a:lnTo>
                  <a:lnTo>
                    <a:pt x="608" y="2"/>
                  </a:lnTo>
                  <a:lnTo>
                    <a:pt x="598" y="5"/>
                  </a:lnTo>
                  <a:lnTo>
                    <a:pt x="578" y="15"/>
                  </a:lnTo>
                  <a:lnTo>
                    <a:pt x="556" y="29"/>
                  </a:lnTo>
                  <a:lnTo>
                    <a:pt x="541" y="42"/>
                  </a:lnTo>
                  <a:lnTo>
                    <a:pt x="541" y="42"/>
                  </a:lnTo>
                  <a:lnTo>
                    <a:pt x="522" y="57"/>
                  </a:lnTo>
                  <a:lnTo>
                    <a:pt x="499" y="69"/>
                  </a:lnTo>
                  <a:lnTo>
                    <a:pt x="452" y="94"/>
                  </a:lnTo>
                  <a:lnTo>
                    <a:pt x="452" y="94"/>
                  </a:lnTo>
                  <a:lnTo>
                    <a:pt x="438" y="104"/>
                  </a:lnTo>
                  <a:lnTo>
                    <a:pt x="423" y="116"/>
                  </a:lnTo>
                  <a:lnTo>
                    <a:pt x="393" y="143"/>
                  </a:lnTo>
                  <a:lnTo>
                    <a:pt x="393" y="143"/>
                  </a:lnTo>
                  <a:lnTo>
                    <a:pt x="106" y="380"/>
                  </a:lnTo>
                  <a:lnTo>
                    <a:pt x="106" y="380"/>
                  </a:lnTo>
                  <a:lnTo>
                    <a:pt x="13" y="460"/>
                  </a:lnTo>
                  <a:lnTo>
                    <a:pt x="13" y="460"/>
                  </a:lnTo>
                  <a:lnTo>
                    <a:pt x="5" y="467"/>
                  </a:lnTo>
                  <a:lnTo>
                    <a:pt x="3" y="477"/>
                  </a:lnTo>
                  <a:lnTo>
                    <a:pt x="0" y="489"/>
                  </a:lnTo>
                  <a:lnTo>
                    <a:pt x="0" y="502"/>
                  </a:lnTo>
                  <a:lnTo>
                    <a:pt x="3" y="524"/>
                  </a:lnTo>
                  <a:lnTo>
                    <a:pt x="8" y="546"/>
                  </a:lnTo>
                  <a:lnTo>
                    <a:pt x="8" y="546"/>
                  </a:lnTo>
                  <a:lnTo>
                    <a:pt x="13" y="556"/>
                  </a:lnTo>
                  <a:lnTo>
                    <a:pt x="15" y="558"/>
                  </a:lnTo>
                  <a:lnTo>
                    <a:pt x="20" y="561"/>
                  </a:lnTo>
                  <a:lnTo>
                    <a:pt x="20" y="561"/>
                  </a:lnTo>
                  <a:lnTo>
                    <a:pt x="359" y="652"/>
                  </a:lnTo>
                  <a:lnTo>
                    <a:pt x="359" y="652"/>
                  </a:lnTo>
                  <a:lnTo>
                    <a:pt x="457" y="680"/>
                  </a:lnTo>
                  <a:lnTo>
                    <a:pt x="554" y="707"/>
                  </a:lnTo>
                  <a:lnTo>
                    <a:pt x="653" y="729"/>
                  </a:lnTo>
                  <a:lnTo>
                    <a:pt x="702" y="739"/>
                  </a:lnTo>
                  <a:lnTo>
                    <a:pt x="751" y="746"/>
                  </a:lnTo>
                  <a:lnTo>
                    <a:pt x="751" y="746"/>
                  </a:lnTo>
                  <a:lnTo>
                    <a:pt x="756" y="746"/>
                  </a:lnTo>
                  <a:lnTo>
                    <a:pt x="759" y="744"/>
                  </a:lnTo>
                  <a:lnTo>
                    <a:pt x="759" y="744"/>
                  </a:lnTo>
                  <a:lnTo>
                    <a:pt x="964" y="378"/>
                  </a:lnTo>
                  <a:lnTo>
                    <a:pt x="964" y="378"/>
                  </a:lnTo>
                  <a:lnTo>
                    <a:pt x="994" y="324"/>
                  </a:lnTo>
                  <a:lnTo>
                    <a:pt x="994" y="324"/>
                  </a:lnTo>
                  <a:lnTo>
                    <a:pt x="996" y="316"/>
                  </a:lnTo>
                  <a:lnTo>
                    <a:pt x="996" y="306"/>
                  </a:lnTo>
                  <a:lnTo>
                    <a:pt x="996" y="306"/>
                  </a:lnTo>
                  <a:lnTo>
                    <a:pt x="999" y="294"/>
                  </a:lnTo>
                  <a:lnTo>
                    <a:pt x="1001" y="282"/>
                  </a:lnTo>
                  <a:lnTo>
                    <a:pt x="1011" y="259"/>
                  </a:lnTo>
                  <a:lnTo>
                    <a:pt x="1011" y="259"/>
                  </a:lnTo>
                  <a:lnTo>
                    <a:pt x="1016" y="240"/>
                  </a:lnTo>
                  <a:lnTo>
                    <a:pt x="1021" y="217"/>
                  </a:lnTo>
                  <a:lnTo>
                    <a:pt x="1023" y="198"/>
                  </a:lnTo>
                  <a:lnTo>
                    <a:pt x="1026" y="175"/>
                  </a:lnTo>
                  <a:lnTo>
                    <a:pt x="1023" y="133"/>
                  </a:lnTo>
                  <a:lnTo>
                    <a:pt x="1021" y="89"/>
                  </a:lnTo>
                  <a:lnTo>
                    <a:pt x="1021" y="89"/>
                  </a:lnTo>
                  <a:lnTo>
                    <a:pt x="1018" y="81"/>
                  </a:lnTo>
                  <a:lnTo>
                    <a:pt x="1011" y="74"/>
                  </a:lnTo>
                  <a:lnTo>
                    <a:pt x="1006" y="71"/>
                  </a:lnTo>
                  <a:lnTo>
                    <a:pt x="1004" y="71"/>
                  </a:lnTo>
                  <a:lnTo>
                    <a:pt x="1001" y="74"/>
                  </a:lnTo>
                  <a:lnTo>
                    <a:pt x="1001" y="79"/>
                  </a:lnTo>
                  <a:lnTo>
                    <a:pt x="1001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5" name="Freeform 61"/>
            <p:cNvSpPr>
              <a:spLocks/>
            </p:cNvSpPr>
            <p:nvPr/>
          </p:nvSpPr>
          <p:spPr bwMode="auto">
            <a:xfrm>
              <a:off x="1237" y="1302"/>
              <a:ext cx="504" cy="628"/>
            </a:xfrm>
            <a:custGeom>
              <a:avLst/>
              <a:gdLst/>
              <a:ahLst/>
              <a:cxnLst>
                <a:cxn ang="0">
                  <a:pos x="0" y="537"/>
                </a:cxn>
                <a:cxn ang="0">
                  <a:pos x="0" y="537"/>
                </a:cxn>
                <a:cxn ang="0">
                  <a:pos x="17" y="492"/>
                </a:cxn>
                <a:cxn ang="0">
                  <a:pos x="37" y="445"/>
                </a:cxn>
                <a:cxn ang="0">
                  <a:pos x="62" y="388"/>
                </a:cxn>
                <a:cxn ang="0">
                  <a:pos x="91" y="322"/>
                </a:cxn>
                <a:cxn ang="0">
                  <a:pos x="128" y="255"/>
                </a:cxn>
                <a:cxn ang="0">
                  <a:pos x="168" y="188"/>
                </a:cxn>
                <a:cxn ang="0">
                  <a:pos x="188" y="158"/>
                </a:cxn>
                <a:cxn ang="0">
                  <a:pos x="210" y="131"/>
                </a:cxn>
                <a:cxn ang="0">
                  <a:pos x="210" y="131"/>
                </a:cxn>
                <a:cxn ang="0">
                  <a:pos x="257" y="74"/>
                </a:cxn>
                <a:cxn ang="0">
                  <a:pos x="326" y="15"/>
                </a:cxn>
                <a:cxn ang="0">
                  <a:pos x="326" y="15"/>
                </a:cxn>
                <a:cxn ang="0">
                  <a:pos x="333" y="13"/>
                </a:cxn>
                <a:cxn ang="0">
                  <a:pos x="353" y="5"/>
                </a:cxn>
                <a:cxn ang="0">
                  <a:pos x="366" y="3"/>
                </a:cxn>
                <a:cxn ang="0">
                  <a:pos x="380" y="0"/>
                </a:cxn>
                <a:cxn ang="0">
                  <a:pos x="398" y="0"/>
                </a:cxn>
                <a:cxn ang="0">
                  <a:pos x="415" y="3"/>
                </a:cxn>
                <a:cxn ang="0">
                  <a:pos x="415" y="3"/>
                </a:cxn>
                <a:cxn ang="0">
                  <a:pos x="430" y="8"/>
                </a:cxn>
                <a:cxn ang="0">
                  <a:pos x="447" y="13"/>
                </a:cxn>
                <a:cxn ang="0">
                  <a:pos x="474" y="25"/>
                </a:cxn>
                <a:cxn ang="0">
                  <a:pos x="501" y="42"/>
                </a:cxn>
                <a:cxn ang="0">
                  <a:pos x="504" y="92"/>
                </a:cxn>
                <a:cxn ang="0">
                  <a:pos x="494" y="102"/>
                </a:cxn>
                <a:cxn ang="0">
                  <a:pos x="484" y="141"/>
                </a:cxn>
                <a:cxn ang="0">
                  <a:pos x="469" y="154"/>
                </a:cxn>
                <a:cxn ang="0">
                  <a:pos x="462" y="151"/>
                </a:cxn>
                <a:cxn ang="0">
                  <a:pos x="462" y="151"/>
                </a:cxn>
                <a:cxn ang="0">
                  <a:pos x="442" y="168"/>
                </a:cxn>
                <a:cxn ang="0">
                  <a:pos x="393" y="218"/>
                </a:cxn>
                <a:cxn ang="0">
                  <a:pos x="363" y="250"/>
                </a:cxn>
                <a:cxn ang="0">
                  <a:pos x="333" y="287"/>
                </a:cxn>
                <a:cxn ang="0">
                  <a:pos x="306" y="327"/>
                </a:cxn>
                <a:cxn ang="0">
                  <a:pos x="282" y="369"/>
                </a:cxn>
                <a:cxn ang="0">
                  <a:pos x="282" y="369"/>
                </a:cxn>
                <a:cxn ang="0">
                  <a:pos x="170" y="603"/>
                </a:cxn>
                <a:cxn ang="0">
                  <a:pos x="113" y="628"/>
                </a:cxn>
                <a:cxn ang="0">
                  <a:pos x="57" y="618"/>
                </a:cxn>
                <a:cxn ang="0">
                  <a:pos x="57" y="618"/>
                </a:cxn>
                <a:cxn ang="0">
                  <a:pos x="37" y="613"/>
                </a:cxn>
                <a:cxn ang="0">
                  <a:pos x="22" y="606"/>
                </a:cxn>
                <a:cxn ang="0">
                  <a:pos x="12" y="598"/>
                </a:cxn>
                <a:cxn ang="0">
                  <a:pos x="5" y="589"/>
                </a:cxn>
                <a:cxn ang="0">
                  <a:pos x="2" y="579"/>
                </a:cxn>
                <a:cxn ang="0">
                  <a:pos x="0" y="571"/>
                </a:cxn>
                <a:cxn ang="0">
                  <a:pos x="0" y="566"/>
                </a:cxn>
                <a:cxn ang="0">
                  <a:pos x="0" y="537"/>
                </a:cxn>
              </a:cxnLst>
              <a:rect l="0" t="0" r="r" b="b"/>
              <a:pathLst>
                <a:path w="504" h="628">
                  <a:moveTo>
                    <a:pt x="0" y="537"/>
                  </a:moveTo>
                  <a:lnTo>
                    <a:pt x="0" y="537"/>
                  </a:lnTo>
                  <a:lnTo>
                    <a:pt x="17" y="492"/>
                  </a:lnTo>
                  <a:lnTo>
                    <a:pt x="37" y="445"/>
                  </a:lnTo>
                  <a:lnTo>
                    <a:pt x="62" y="388"/>
                  </a:lnTo>
                  <a:lnTo>
                    <a:pt x="91" y="322"/>
                  </a:lnTo>
                  <a:lnTo>
                    <a:pt x="128" y="255"/>
                  </a:lnTo>
                  <a:lnTo>
                    <a:pt x="168" y="188"/>
                  </a:lnTo>
                  <a:lnTo>
                    <a:pt x="188" y="158"/>
                  </a:lnTo>
                  <a:lnTo>
                    <a:pt x="210" y="131"/>
                  </a:lnTo>
                  <a:lnTo>
                    <a:pt x="210" y="131"/>
                  </a:lnTo>
                  <a:lnTo>
                    <a:pt x="257" y="74"/>
                  </a:lnTo>
                  <a:lnTo>
                    <a:pt x="326" y="15"/>
                  </a:lnTo>
                  <a:lnTo>
                    <a:pt x="326" y="15"/>
                  </a:lnTo>
                  <a:lnTo>
                    <a:pt x="333" y="13"/>
                  </a:lnTo>
                  <a:lnTo>
                    <a:pt x="353" y="5"/>
                  </a:lnTo>
                  <a:lnTo>
                    <a:pt x="366" y="3"/>
                  </a:lnTo>
                  <a:lnTo>
                    <a:pt x="380" y="0"/>
                  </a:lnTo>
                  <a:lnTo>
                    <a:pt x="398" y="0"/>
                  </a:lnTo>
                  <a:lnTo>
                    <a:pt x="415" y="3"/>
                  </a:lnTo>
                  <a:lnTo>
                    <a:pt x="415" y="3"/>
                  </a:lnTo>
                  <a:lnTo>
                    <a:pt x="430" y="8"/>
                  </a:lnTo>
                  <a:lnTo>
                    <a:pt x="447" y="13"/>
                  </a:lnTo>
                  <a:lnTo>
                    <a:pt x="474" y="25"/>
                  </a:lnTo>
                  <a:lnTo>
                    <a:pt x="501" y="42"/>
                  </a:lnTo>
                  <a:lnTo>
                    <a:pt x="504" y="92"/>
                  </a:lnTo>
                  <a:lnTo>
                    <a:pt x="494" y="102"/>
                  </a:lnTo>
                  <a:lnTo>
                    <a:pt x="484" y="141"/>
                  </a:lnTo>
                  <a:lnTo>
                    <a:pt x="469" y="154"/>
                  </a:lnTo>
                  <a:lnTo>
                    <a:pt x="462" y="151"/>
                  </a:lnTo>
                  <a:lnTo>
                    <a:pt x="462" y="151"/>
                  </a:lnTo>
                  <a:lnTo>
                    <a:pt x="442" y="168"/>
                  </a:lnTo>
                  <a:lnTo>
                    <a:pt x="393" y="218"/>
                  </a:lnTo>
                  <a:lnTo>
                    <a:pt x="363" y="250"/>
                  </a:lnTo>
                  <a:lnTo>
                    <a:pt x="333" y="287"/>
                  </a:lnTo>
                  <a:lnTo>
                    <a:pt x="306" y="327"/>
                  </a:lnTo>
                  <a:lnTo>
                    <a:pt x="282" y="369"/>
                  </a:lnTo>
                  <a:lnTo>
                    <a:pt x="282" y="369"/>
                  </a:lnTo>
                  <a:lnTo>
                    <a:pt x="170" y="603"/>
                  </a:lnTo>
                  <a:lnTo>
                    <a:pt x="113" y="628"/>
                  </a:lnTo>
                  <a:lnTo>
                    <a:pt x="57" y="618"/>
                  </a:lnTo>
                  <a:lnTo>
                    <a:pt x="57" y="618"/>
                  </a:lnTo>
                  <a:lnTo>
                    <a:pt x="37" y="613"/>
                  </a:lnTo>
                  <a:lnTo>
                    <a:pt x="22" y="606"/>
                  </a:lnTo>
                  <a:lnTo>
                    <a:pt x="12" y="598"/>
                  </a:lnTo>
                  <a:lnTo>
                    <a:pt x="5" y="589"/>
                  </a:lnTo>
                  <a:lnTo>
                    <a:pt x="2" y="579"/>
                  </a:lnTo>
                  <a:lnTo>
                    <a:pt x="0" y="571"/>
                  </a:lnTo>
                  <a:lnTo>
                    <a:pt x="0" y="566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6" name="Freeform 62"/>
            <p:cNvSpPr>
              <a:spLocks/>
            </p:cNvSpPr>
            <p:nvPr/>
          </p:nvSpPr>
          <p:spPr bwMode="auto">
            <a:xfrm>
              <a:off x="1259" y="1315"/>
              <a:ext cx="507" cy="625"/>
            </a:xfrm>
            <a:custGeom>
              <a:avLst/>
              <a:gdLst/>
              <a:ahLst/>
              <a:cxnLst>
                <a:cxn ang="0">
                  <a:pos x="0" y="524"/>
                </a:cxn>
                <a:cxn ang="0">
                  <a:pos x="0" y="524"/>
                </a:cxn>
                <a:cxn ang="0">
                  <a:pos x="17" y="482"/>
                </a:cxn>
                <a:cxn ang="0">
                  <a:pos x="37" y="435"/>
                </a:cxn>
                <a:cxn ang="0">
                  <a:pos x="62" y="378"/>
                </a:cxn>
                <a:cxn ang="0">
                  <a:pos x="94" y="314"/>
                </a:cxn>
                <a:cxn ang="0">
                  <a:pos x="129" y="247"/>
                </a:cxn>
                <a:cxn ang="0">
                  <a:pos x="168" y="180"/>
                </a:cxn>
                <a:cxn ang="0">
                  <a:pos x="188" y="150"/>
                </a:cxn>
                <a:cxn ang="0">
                  <a:pos x="210" y="123"/>
                </a:cxn>
                <a:cxn ang="0">
                  <a:pos x="210" y="123"/>
                </a:cxn>
                <a:cxn ang="0">
                  <a:pos x="260" y="71"/>
                </a:cxn>
                <a:cxn ang="0">
                  <a:pos x="329" y="14"/>
                </a:cxn>
                <a:cxn ang="0">
                  <a:pos x="329" y="14"/>
                </a:cxn>
                <a:cxn ang="0">
                  <a:pos x="336" y="10"/>
                </a:cxn>
                <a:cxn ang="0">
                  <a:pos x="356" y="5"/>
                </a:cxn>
                <a:cxn ang="0">
                  <a:pos x="368" y="2"/>
                </a:cxn>
                <a:cxn ang="0">
                  <a:pos x="383" y="0"/>
                </a:cxn>
                <a:cxn ang="0">
                  <a:pos x="400" y="0"/>
                </a:cxn>
                <a:cxn ang="0">
                  <a:pos x="415" y="2"/>
                </a:cxn>
                <a:cxn ang="0">
                  <a:pos x="415" y="2"/>
                </a:cxn>
                <a:cxn ang="0">
                  <a:pos x="433" y="5"/>
                </a:cxn>
                <a:cxn ang="0">
                  <a:pos x="450" y="12"/>
                </a:cxn>
                <a:cxn ang="0">
                  <a:pos x="477" y="24"/>
                </a:cxn>
                <a:cxn ang="0">
                  <a:pos x="502" y="39"/>
                </a:cxn>
                <a:cxn ang="0">
                  <a:pos x="507" y="91"/>
                </a:cxn>
                <a:cxn ang="0">
                  <a:pos x="497" y="101"/>
                </a:cxn>
                <a:cxn ang="0">
                  <a:pos x="484" y="118"/>
                </a:cxn>
                <a:cxn ang="0">
                  <a:pos x="467" y="133"/>
                </a:cxn>
                <a:cxn ang="0">
                  <a:pos x="415" y="170"/>
                </a:cxn>
                <a:cxn ang="0">
                  <a:pos x="415" y="170"/>
                </a:cxn>
                <a:cxn ang="0">
                  <a:pos x="403" y="185"/>
                </a:cxn>
                <a:cxn ang="0">
                  <a:pos x="371" y="227"/>
                </a:cxn>
                <a:cxn ang="0">
                  <a:pos x="351" y="257"/>
                </a:cxn>
                <a:cxn ang="0">
                  <a:pos x="329" y="289"/>
                </a:cxn>
                <a:cxn ang="0">
                  <a:pos x="306" y="326"/>
                </a:cxn>
                <a:cxn ang="0">
                  <a:pos x="284" y="368"/>
                </a:cxn>
                <a:cxn ang="0">
                  <a:pos x="284" y="368"/>
                </a:cxn>
                <a:cxn ang="0">
                  <a:pos x="173" y="600"/>
                </a:cxn>
                <a:cxn ang="0">
                  <a:pos x="116" y="625"/>
                </a:cxn>
                <a:cxn ang="0">
                  <a:pos x="57" y="618"/>
                </a:cxn>
                <a:cxn ang="0">
                  <a:pos x="57" y="618"/>
                </a:cxn>
                <a:cxn ang="0">
                  <a:pos x="40" y="613"/>
                </a:cxn>
                <a:cxn ang="0">
                  <a:pos x="25" y="605"/>
                </a:cxn>
                <a:cxn ang="0">
                  <a:pos x="15" y="595"/>
                </a:cxn>
                <a:cxn ang="0">
                  <a:pos x="7" y="585"/>
                </a:cxn>
                <a:cxn ang="0">
                  <a:pos x="5" y="578"/>
                </a:cxn>
                <a:cxn ang="0">
                  <a:pos x="3" y="571"/>
                </a:cxn>
                <a:cxn ang="0">
                  <a:pos x="3" y="563"/>
                </a:cxn>
                <a:cxn ang="0">
                  <a:pos x="0" y="524"/>
                </a:cxn>
              </a:cxnLst>
              <a:rect l="0" t="0" r="r" b="b"/>
              <a:pathLst>
                <a:path w="507" h="625">
                  <a:moveTo>
                    <a:pt x="0" y="524"/>
                  </a:moveTo>
                  <a:lnTo>
                    <a:pt x="0" y="524"/>
                  </a:lnTo>
                  <a:lnTo>
                    <a:pt x="17" y="482"/>
                  </a:lnTo>
                  <a:lnTo>
                    <a:pt x="37" y="435"/>
                  </a:lnTo>
                  <a:lnTo>
                    <a:pt x="62" y="378"/>
                  </a:lnTo>
                  <a:lnTo>
                    <a:pt x="94" y="314"/>
                  </a:lnTo>
                  <a:lnTo>
                    <a:pt x="129" y="247"/>
                  </a:lnTo>
                  <a:lnTo>
                    <a:pt x="168" y="180"/>
                  </a:lnTo>
                  <a:lnTo>
                    <a:pt x="188" y="150"/>
                  </a:lnTo>
                  <a:lnTo>
                    <a:pt x="210" y="123"/>
                  </a:lnTo>
                  <a:lnTo>
                    <a:pt x="210" y="123"/>
                  </a:lnTo>
                  <a:lnTo>
                    <a:pt x="260" y="71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36" y="10"/>
                  </a:lnTo>
                  <a:lnTo>
                    <a:pt x="356" y="5"/>
                  </a:lnTo>
                  <a:lnTo>
                    <a:pt x="368" y="2"/>
                  </a:lnTo>
                  <a:lnTo>
                    <a:pt x="383" y="0"/>
                  </a:lnTo>
                  <a:lnTo>
                    <a:pt x="400" y="0"/>
                  </a:lnTo>
                  <a:lnTo>
                    <a:pt x="415" y="2"/>
                  </a:lnTo>
                  <a:lnTo>
                    <a:pt x="415" y="2"/>
                  </a:lnTo>
                  <a:lnTo>
                    <a:pt x="433" y="5"/>
                  </a:lnTo>
                  <a:lnTo>
                    <a:pt x="450" y="12"/>
                  </a:lnTo>
                  <a:lnTo>
                    <a:pt x="477" y="24"/>
                  </a:lnTo>
                  <a:lnTo>
                    <a:pt x="502" y="39"/>
                  </a:lnTo>
                  <a:lnTo>
                    <a:pt x="507" y="91"/>
                  </a:lnTo>
                  <a:lnTo>
                    <a:pt x="497" y="101"/>
                  </a:lnTo>
                  <a:lnTo>
                    <a:pt x="484" y="118"/>
                  </a:lnTo>
                  <a:lnTo>
                    <a:pt x="467" y="133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03" y="185"/>
                  </a:lnTo>
                  <a:lnTo>
                    <a:pt x="371" y="227"/>
                  </a:lnTo>
                  <a:lnTo>
                    <a:pt x="351" y="257"/>
                  </a:lnTo>
                  <a:lnTo>
                    <a:pt x="329" y="289"/>
                  </a:lnTo>
                  <a:lnTo>
                    <a:pt x="306" y="326"/>
                  </a:lnTo>
                  <a:lnTo>
                    <a:pt x="284" y="368"/>
                  </a:lnTo>
                  <a:lnTo>
                    <a:pt x="284" y="368"/>
                  </a:lnTo>
                  <a:lnTo>
                    <a:pt x="173" y="600"/>
                  </a:lnTo>
                  <a:lnTo>
                    <a:pt x="116" y="625"/>
                  </a:lnTo>
                  <a:lnTo>
                    <a:pt x="57" y="618"/>
                  </a:lnTo>
                  <a:lnTo>
                    <a:pt x="57" y="618"/>
                  </a:lnTo>
                  <a:lnTo>
                    <a:pt x="40" y="613"/>
                  </a:lnTo>
                  <a:lnTo>
                    <a:pt x="25" y="605"/>
                  </a:lnTo>
                  <a:lnTo>
                    <a:pt x="15" y="595"/>
                  </a:lnTo>
                  <a:lnTo>
                    <a:pt x="7" y="585"/>
                  </a:lnTo>
                  <a:lnTo>
                    <a:pt x="5" y="578"/>
                  </a:lnTo>
                  <a:lnTo>
                    <a:pt x="3" y="571"/>
                  </a:lnTo>
                  <a:lnTo>
                    <a:pt x="3" y="563"/>
                  </a:lnTo>
                  <a:lnTo>
                    <a:pt x="0" y="524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7" name="Freeform 63"/>
            <p:cNvSpPr>
              <a:spLocks/>
            </p:cNvSpPr>
            <p:nvPr/>
          </p:nvSpPr>
          <p:spPr bwMode="auto">
            <a:xfrm>
              <a:off x="1227" y="1290"/>
              <a:ext cx="524" cy="650"/>
            </a:xfrm>
            <a:custGeom>
              <a:avLst/>
              <a:gdLst/>
              <a:ahLst/>
              <a:cxnLst>
                <a:cxn ang="0">
                  <a:pos x="57" y="465"/>
                </a:cxn>
                <a:cxn ang="0">
                  <a:pos x="141" y="289"/>
                </a:cxn>
                <a:cxn ang="0">
                  <a:pos x="190" y="208"/>
                </a:cxn>
                <a:cxn ang="0">
                  <a:pos x="272" y="104"/>
                </a:cxn>
                <a:cxn ang="0">
                  <a:pos x="326" y="59"/>
                </a:cxn>
                <a:cxn ang="0">
                  <a:pos x="400" y="27"/>
                </a:cxn>
                <a:cxn ang="0">
                  <a:pos x="427" y="27"/>
                </a:cxn>
                <a:cxn ang="0">
                  <a:pos x="484" y="49"/>
                </a:cxn>
                <a:cxn ang="0">
                  <a:pos x="499" y="47"/>
                </a:cxn>
                <a:cxn ang="0">
                  <a:pos x="502" y="121"/>
                </a:cxn>
                <a:cxn ang="0">
                  <a:pos x="494" y="124"/>
                </a:cxn>
                <a:cxn ang="0">
                  <a:pos x="474" y="141"/>
                </a:cxn>
                <a:cxn ang="0">
                  <a:pos x="408" y="203"/>
                </a:cxn>
                <a:cxn ang="0">
                  <a:pos x="338" y="282"/>
                </a:cxn>
                <a:cxn ang="0">
                  <a:pos x="284" y="371"/>
                </a:cxn>
                <a:cxn ang="0">
                  <a:pos x="198" y="546"/>
                </a:cxn>
                <a:cxn ang="0">
                  <a:pos x="180" y="586"/>
                </a:cxn>
                <a:cxn ang="0">
                  <a:pos x="163" y="606"/>
                </a:cxn>
                <a:cxn ang="0">
                  <a:pos x="131" y="620"/>
                </a:cxn>
                <a:cxn ang="0">
                  <a:pos x="69" y="618"/>
                </a:cxn>
                <a:cxn ang="0">
                  <a:pos x="42" y="610"/>
                </a:cxn>
                <a:cxn ang="0">
                  <a:pos x="25" y="588"/>
                </a:cxn>
                <a:cxn ang="0">
                  <a:pos x="22" y="554"/>
                </a:cxn>
                <a:cxn ang="0">
                  <a:pos x="10" y="536"/>
                </a:cxn>
                <a:cxn ang="0">
                  <a:pos x="0" y="536"/>
                </a:cxn>
                <a:cxn ang="0">
                  <a:pos x="0" y="561"/>
                </a:cxn>
                <a:cxn ang="0">
                  <a:pos x="12" y="608"/>
                </a:cxn>
                <a:cxn ang="0">
                  <a:pos x="49" y="640"/>
                </a:cxn>
                <a:cxn ang="0">
                  <a:pos x="104" y="650"/>
                </a:cxn>
                <a:cxn ang="0">
                  <a:pos x="158" y="645"/>
                </a:cxn>
                <a:cxn ang="0">
                  <a:pos x="195" y="613"/>
                </a:cxn>
                <a:cxn ang="0">
                  <a:pos x="272" y="447"/>
                </a:cxn>
                <a:cxn ang="0">
                  <a:pos x="341" y="329"/>
                </a:cxn>
                <a:cxn ang="0">
                  <a:pos x="400" y="252"/>
                </a:cxn>
                <a:cxn ang="0">
                  <a:pos x="519" y="141"/>
                </a:cxn>
                <a:cxn ang="0">
                  <a:pos x="524" y="128"/>
                </a:cxn>
                <a:cxn ang="0">
                  <a:pos x="521" y="79"/>
                </a:cxn>
                <a:cxn ang="0">
                  <a:pos x="511" y="42"/>
                </a:cxn>
                <a:cxn ang="0">
                  <a:pos x="469" y="17"/>
                </a:cxn>
                <a:cxn ang="0">
                  <a:pos x="410" y="0"/>
                </a:cxn>
                <a:cxn ang="0">
                  <a:pos x="378" y="2"/>
                </a:cxn>
                <a:cxn ang="0">
                  <a:pos x="331" y="20"/>
                </a:cxn>
                <a:cxn ang="0">
                  <a:pos x="264" y="72"/>
                </a:cxn>
                <a:cxn ang="0">
                  <a:pos x="220" y="119"/>
                </a:cxn>
                <a:cxn ang="0">
                  <a:pos x="146" y="222"/>
                </a:cxn>
                <a:cxn ang="0">
                  <a:pos x="57" y="395"/>
                </a:cxn>
                <a:cxn ang="0">
                  <a:pos x="0" y="539"/>
                </a:cxn>
                <a:cxn ang="0">
                  <a:pos x="0" y="549"/>
                </a:cxn>
                <a:cxn ang="0">
                  <a:pos x="15" y="561"/>
                </a:cxn>
                <a:cxn ang="0">
                  <a:pos x="20" y="556"/>
                </a:cxn>
              </a:cxnLst>
              <a:rect l="0" t="0" r="r" b="b"/>
              <a:pathLst>
                <a:path w="524" h="650">
                  <a:moveTo>
                    <a:pt x="20" y="556"/>
                  </a:moveTo>
                  <a:lnTo>
                    <a:pt x="20" y="556"/>
                  </a:lnTo>
                  <a:lnTo>
                    <a:pt x="57" y="465"/>
                  </a:lnTo>
                  <a:lnTo>
                    <a:pt x="96" y="376"/>
                  </a:lnTo>
                  <a:lnTo>
                    <a:pt x="116" y="334"/>
                  </a:lnTo>
                  <a:lnTo>
                    <a:pt x="141" y="289"/>
                  </a:lnTo>
                  <a:lnTo>
                    <a:pt x="165" y="247"/>
                  </a:lnTo>
                  <a:lnTo>
                    <a:pt x="190" y="208"/>
                  </a:lnTo>
                  <a:lnTo>
                    <a:pt x="190" y="208"/>
                  </a:lnTo>
                  <a:lnTo>
                    <a:pt x="215" y="170"/>
                  </a:lnTo>
                  <a:lnTo>
                    <a:pt x="242" y="136"/>
                  </a:lnTo>
                  <a:lnTo>
                    <a:pt x="272" y="104"/>
                  </a:lnTo>
                  <a:lnTo>
                    <a:pt x="304" y="74"/>
                  </a:lnTo>
                  <a:lnTo>
                    <a:pt x="304" y="74"/>
                  </a:lnTo>
                  <a:lnTo>
                    <a:pt x="326" y="59"/>
                  </a:lnTo>
                  <a:lnTo>
                    <a:pt x="348" y="44"/>
                  </a:lnTo>
                  <a:lnTo>
                    <a:pt x="373" y="35"/>
                  </a:lnTo>
                  <a:lnTo>
                    <a:pt x="400" y="27"/>
                  </a:lnTo>
                  <a:lnTo>
                    <a:pt x="400" y="27"/>
                  </a:lnTo>
                  <a:lnTo>
                    <a:pt x="413" y="25"/>
                  </a:lnTo>
                  <a:lnTo>
                    <a:pt x="427" y="27"/>
                  </a:lnTo>
                  <a:lnTo>
                    <a:pt x="442" y="32"/>
                  </a:lnTo>
                  <a:lnTo>
                    <a:pt x="457" y="37"/>
                  </a:lnTo>
                  <a:lnTo>
                    <a:pt x="484" y="49"/>
                  </a:lnTo>
                  <a:lnTo>
                    <a:pt x="511" y="64"/>
                  </a:lnTo>
                  <a:lnTo>
                    <a:pt x="511" y="64"/>
                  </a:lnTo>
                  <a:lnTo>
                    <a:pt x="499" y="47"/>
                  </a:lnTo>
                  <a:lnTo>
                    <a:pt x="499" y="47"/>
                  </a:lnTo>
                  <a:lnTo>
                    <a:pt x="502" y="121"/>
                  </a:lnTo>
                  <a:lnTo>
                    <a:pt x="502" y="121"/>
                  </a:lnTo>
                  <a:lnTo>
                    <a:pt x="502" y="116"/>
                  </a:lnTo>
                  <a:lnTo>
                    <a:pt x="499" y="119"/>
                  </a:lnTo>
                  <a:lnTo>
                    <a:pt x="494" y="124"/>
                  </a:lnTo>
                  <a:lnTo>
                    <a:pt x="494" y="124"/>
                  </a:lnTo>
                  <a:lnTo>
                    <a:pt x="474" y="141"/>
                  </a:lnTo>
                  <a:lnTo>
                    <a:pt x="474" y="141"/>
                  </a:lnTo>
                  <a:lnTo>
                    <a:pt x="460" y="153"/>
                  </a:lnTo>
                  <a:lnTo>
                    <a:pt x="460" y="153"/>
                  </a:lnTo>
                  <a:lnTo>
                    <a:pt x="408" y="203"/>
                  </a:lnTo>
                  <a:lnTo>
                    <a:pt x="385" y="227"/>
                  </a:lnTo>
                  <a:lnTo>
                    <a:pt x="361" y="255"/>
                  </a:lnTo>
                  <a:lnTo>
                    <a:pt x="338" y="282"/>
                  </a:lnTo>
                  <a:lnTo>
                    <a:pt x="319" y="309"/>
                  </a:lnTo>
                  <a:lnTo>
                    <a:pt x="299" y="339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40" y="457"/>
                  </a:lnTo>
                  <a:lnTo>
                    <a:pt x="198" y="546"/>
                  </a:lnTo>
                  <a:lnTo>
                    <a:pt x="198" y="546"/>
                  </a:lnTo>
                  <a:lnTo>
                    <a:pt x="190" y="568"/>
                  </a:lnTo>
                  <a:lnTo>
                    <a:pt x="180" y="586"/>
                  </a:lnTo>
                  <a:lnTo>
                    <a:pt x="175" y="593"/>
                  </a:lnTo>
                  <a:lnTo>
                    <a:pt x="170" y="601"/>
                  </a:lnTo>
                  <a:lnTo>
                    <a:pt x="163" y="606"/>
                  </a:lnTo>
                  <a:lnTo>
                    <a:pt x="153" y="610"/>
                  </a:lnTo>
                  <a:lnTo>
                    <a:pt x="153" y="610"/>
                  </a:lnTo>
                  <a:lnTo>
                    <a:pt x="131" y="620"/>
                  </a:lnTo>
                  <a:lnTo>
                    <a:pt x="114" y="623"/>
                  </a:lnTo>
                  <a:lnTo>
                    <a:pt x="94" y="623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54" y="615"/>
                  </a:lnTo>
                  <a:lnTo>
                    <a:pt x="42" y="610"/>
                  </a:lnTo>
                  <a:lnTo>
                    <a:pt x="35" y="606"/>
                  </a:lnTo>
                  <a:lnTo>
                    <a:pt x="27" y="598"/>
                  </a:lnTo>
                  <a:lnTo>
                    <a:pt x="25" y="588"/>
                  </a:lnTo>
                  <a:lnTo>
                    <a:pt x="22" y="578"/>
                  </a:lnTo>
                  <a:lnTo>
                    <a:pt x="22" y="554"/>
                  </a:lnTo>
                  <a:lnTo>
                    <a:pt x="22" y="554"/>
                  </a:lnTo>
                  <a:lnTo>
                    <a:pt x="20" y="549"/>
                  </a:lnTo>
                  <a:lnTo>
                    <a:pt x="17" y="544"/>
                  </a:lnTo>
                  <a:lnTo>
                    <a:pt x="10" y="536"/>
                  </a:lnTo>
                  <a:lnTo>
                    <a:pt x="7" y="534"/>
                  </a:lnTo>
                  <a:lnTo>
                    <a:pt x="2" y="534"/>
                  </a:lnTo>
                  <a:lnTo>
                    <a:pt x="0" y="536"/>
                  </a:lnTo>
                  <a:lnTo>
                    <a:pt x="0" y="541"/>
                  </a:lnTo>
                  <a:lnTo>
                    <a:pt x="0" y="541"/>
                  </a:lnTo>
                  <a:lnTo>
                    <a:pt x="0" y="561"/>
                  </a:lnTo>
                  <a:lnTo>
                    <a:pt x="2" y="578"/>
                  </a:lnTo>
                  <a:lnTo>
                    <a:pt x="5" y="596"/>
                  </a:lnTo>
                  <a:lnTo>
                    <a:pt x="12" y="608"/>
                  </a:lnTo>
                  <a:lnTo>
                    <a:pt x="22" y="620"/>
                  </a:lnTo>
                  <a:lnTo>
                    <a:pt x="35" y="633"/>
                  </a:lnTo>
                  <a:lnTo>
                    <a:pt x="49" y="640"/>
                  </a:lnTo>
                  <a:lnTo>
                    <a:pt x="69" y="645"/>
                  </a:lnTo>
                  <a:lnTo>
                    <a:pt x="69" y="645"/>
                  </a:lnTo>
                  <a:lnTo>
                    <a:pt x="104" y="650"/>
                  </a:lnTo>
                  <a:lnTo>
                    <a:pt x="121" y="650"/>
                  </a:lnTo>
                  <a:lnTo>
                    <a:pt x="141" y="650"/>
                  </a:lnTo>
                  <a:lnTo>
                    <a:pt x="158" y="645"/>
                  </a:lnTo>
                  <a:lnTo>
                    <a:pt x="173" y="640"/>
                  </a:lnTo>
                  <a:lnTo>
                    <a:pt x="185" y="628"/>
                  </a:lnTo>
                  <a:lnTo>
                    <a:pt x="195" y="613"/>
                  </a:lnTo>
                  <a:lnTo>
                    <a:pt x="195" y="613"/>
                  </a:lnTo>
                  <a:lnTo>
                    <a:pt x="235" y="531"/>
                  </a:lnTo>
                  <a:lnTo>
                    <a:pt x="272" y="447"/>
                  </a:lnTo>
                  <a:lnTo>
                    <a:pt x="294" y="408"/>
                  </a:lnTo>
                  <a:lnTo>
                    <a:pt x="316" y="368"/>
                  </a:lnTo>
                  <a:lnTo>
                    <a:pt x="341" y="329"/>
                  </a:lnTo>
                  <a:lnTo>
                    <a:pt x="366" y="294"/>
                  </a:lnTo>
                  <a:lnTo>
                    <a:pt x="366" y="294"/>
                  </a:lnTo>
                  <a:lnTo>
                    <a:pt x="400" y="252"/>
                  </a:lnTo>
                  <a:lnTo>
                    <a:pt x="440" y="213"/>
                  </a:lnTo>
                  <a:lnTo>
                    <a:pt x="477" y="178"/>
                  </a:lnTo>
                  <a:lnTo>
                    <a:pt x="519" y="141"/>
                  </a:lnTo>
                  <a:lnTo>
                    <a:pt x="519" y="141"/>
                  </a:lnTo>
                  <a:lnTo>
                    <a:pt x="521" y="136"/>
                  </a:lnTo>
                  <a:lnTo>
                    <a:pt x="524" y="128"/>
                  </a:lnTo>
                  <a:lnTo>
                    <a:pt x="524" y="111"/>
                  </a:lnTo>
                  <a:lnTo>
                    <a:pt x="521" y="79"/>
                  </a:lnTo>
                  <a:lnTo>
                    <a:pt x="521" y="79"/>
                  </a:lnTo>
                  <a:lnTo>
                    <a:pt x="521" y="62"/>
                  </a:lnTo>
                  <a:lnTo>
                    <a:pt x="516" y="52"/>
                  </a:lnTo>
                  <a:lnTo>
                    <a:pt x="511" y="42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69" y="17"/>
                  </a:lnTo>
                  <a:lnTo>
                    <a:pt x="440" y="7"/>
                  </a:lnTo>
                  <a:lnTo>
                    <a:pt x="425" y="2"/>
                  </a:lnTo>
                  <a:lnTo>
                    <a:pt x="410" y="0"/>
                  </a:lnTo>
                  <a:lnTo>
                    <a:pt x="395" y="0"/>
                  </a:lnTo>
                  <a:lnTo>
                    <a:pt x="378" y="2"/>
                  </a:lnTo>
                  <a:lnTo>
                    <a:pt x="378" y="2"/>
                  </a:lnTo>
                  <a:lnTo>
                    <a:pt x="363" y="5"/>
                  </a:lnTo>
                  <a:lnTo>
                    <a:pt x="346" y="12"/>
                  </a:lnTo>
                  <a:lnTo>
                    <a:pt x="331" y="20"/>
                  </a:lnTo>
                  <a:lnTo>
                    <a:pt x="316" y="30"/>
                  </a:lnTo>
                  <a:lnTo>
                    <a:pt x="289" y="49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42" y="94"/>
                  </a:lnTo>
                  <a:lnTo>
                    <a:pt x="220" y="119"/>
                  </a:lnTo>
                  <a:lnTo>
                    <a:pt x="200" y="143"/>
                  </a:lnTo>
                  <a:lnTo>
                    <a:pt x="180" y="168"/>
                  </a:lnTo>
                  <a:lnTo>
                    <a:pt x="146" y="222"/>
                  </a:lnTo>
                  <a:lnTo>
                    <a:pt x="114" y="279"/>
                  </a:lnTo>
                  <a:lnTo>
                    <a:pt x="84" y="336"/>
                  </a:lnTo>
                  <a:lnTo>
                    <a:pt x="57" y="395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4"/>
                  </a:lnTo>
                  <a:lnTo>
                    <a:pt x="0" y="549"/>
                  </a:lnTo>
                  <a:lnTo>
                    <a:pt x="7" y="556"/>
                  </a:lnTo>
                  <a:lnTo>
                    <a:pt x="10" y="561"/>
                  </a:lnTo>
                  <a:lnTo>
                    <a:pt x="15" y="561"/>
                  </a:lnTo>
                  <a:lnTo>
                    <a:pt x="17" y="561"/>
                  </a:lnTo>
                  <a:lnTo>
                    <a:pt x="20" y="556"/>
                  </a:lnTo>
                  <a:lnTo>
                    <a:pt x="20" y="5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8" name="Freeform 64"/>
            <p:cNvSpPr>
              <a:spLocks/>
            </p:cNvSpPr>
            <p:nvPr/>
          </p:nvSpPr>
          <p:spPr bwMode="auto">
            <a:xfrm>
              <a:off x="1939" y="1473"/>
              <a:ext cx="274" cy="630"/>
            </a:xfrm>
            <a:custGeom>
              <a:avLst/>
              <a:gdLst/>
              <a:ahLst/>
              <a:cxnLst>
                <a:cxn ang="0">
                  <a:pos x="5" y="630"/>
                </a:cxn>
                <a:cxn ang="0">
                  <a:pos x="5" y="630"/>
                </a:cxn>
                <a:cxn ang="0">
                  <a:pos x="2" y="630"/>
                </a:cxn>
                <a:cxn ang="0">
                  <a:pos x="0" y="623"/>
                </a:cxn>
                <a:cxn ang="0">
                  <a:pos x="0" y="615"/>
                </a:cxn>
                <a:cxn ang="0">
                  <a:pos x="0" y="608"/>
                </a:cxn>
                <a:cxn ang="0">
                  <a:pos x="2" y="593"/>
                </a:cxn>
                <a:cxn ang="0">
                  <a:pos x="7" y="578"/>
                </a:cxn>
                <a:cxn ang="0">
                  <a:pos x="7" y="578"/>
                </a:cxn>
                <a:cxn ang="0">
                  <a:pos x="66" y="427"/>
                </a:cxn>
                <a:cxn ang="0">
                  <a:pos x="143" y="242"/>
                </a:cxn>
                <a:cxn ang="0">
                  <a:pos x="183" y="156"/>
                </a:cxn>
                <a:cxn ang="0">
                  <a:pos x="217" y="81"/>
                </a:cxn>
                <a:cxn ang="0">
                  <a:pos x="244" y="27"/>
                </a:cxn>
                <a:cxn ang="0">
                  <a:pos x="254" y="10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4" y="0"/>
                </a:cxn>
                <a:cxn ang="0">
                  <a:pos x="267" y="2"/>
                </a:cxn>
                <a:cxn ang="0">
                  <a:pos x="269" y="10"/>
                </a:cxn>
                <a:cxn ang="0">
                  <a:pos x="272" y="34"/>
                </a:cxn>
                <a:cxn ang="0">
                  <a:pos x="274" y="74"/>
                </a:cxn>
                <a:cxn ang="0">
                  <a:pos x="267" y="111"/>
                </a:cxn>
                <a:cxn ang="0">
                  <a:pos x="239" y="220"/>
                </a:cxn>
                <a:cxn ang="0">
                  <a:pos x="5" y="630"/>
                </a:cxn>
              </a:cxnLst>
              <a:rect l="0" t="0" r="r" b="b"/>
              <a:pathLst>
                <a:path w="274" h="630">
                  <a:moveTo>
                    <a:pt x="5" y="630"/>
                  </a:moveTo>
                  <a:lnTo>
                    <a:pt x="5" y="630"/>
                  </a:lnTo>
                  <a:lnTo>
                    <a:pt x="2" y="630"/>
                  </a:lnTo>
                  <a:lnTo>
                    <a:pt x="0" y="623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2" y="593"/>
                  </a:lnTo>
                  <a:lnTo>
                    <a:pt x="7" y="578"/>
                  </a:lnTo>
                  <a:lnTo>
                    <a:pt x="7" y="578"/>
                  </a:lnTo>
                  <a:lnTo>
                    <a:pt x="66" y="427"/>
                  </a:lnTo>
                  <a:lnTo>
                    <a:pt x="143" y="242"/>
                  </a:lnTo>
                  <a:lnTo>
                    <a:pt x="183" y="156"/>
                  </a:lnTo>
                  <a:lnTo>
                    <a:pt x="217" y="81"/>
                  </a:lnTo>
                  <a:lnTo>
                    <a:pt x="244" y="27"/>
                  </a:lnTo>
                  <a:lnTo>
                    <a:pt x="254" y="1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7" y="2"/>
                  </a:lnTo>
                  <a:lnTo>
                    <a:pt x="269" y="10"/>
                  </a:lnTo>
                  <a:lnTo>
                    <a:pt x="272" y="34"/>
                  </a:lnTo>
                  <a:lnTo>
                    <a:pt x="274" y="74"/>
                  </a:lnTo>
                  <a:lnTo>
                    <a:pt x="267" y="111"/>
                  </a:lnTo>
                  <a:lnTo>
                    <a:pt x="239" y="220"/>
                  </a:lnTo>
                  <a:lnTo>
                    <a:pt x="5" y="630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89" name="Freeform 65"/>
            <p:cNvSpPr>
              <a:spLocks/>
            </p:cNvSpPr>
            <p:nvPr/>
          </p:nvSpPr>
          <p:spPr bwMode="auto">
            <a:xfrm>
              <a:off x="1780" y="1537"/>
              <a:ext cx="233" cy="126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82"/>
                </a:cxn>
                <a:cxn ang="0">
                  <a:pos x="25" y="40"/>
                </a:cxn>
                <a:cxn ang="0">
                  <a:pos x="47" y="0"/>
                </a:cxn>
                <a:cxn ang="0">
                  <a:pos x="233" y="35"/>
                </a:cxn>
                <a:cxn ang="0">
                  <a:pos x="186" y="126"/>
                </a:cxn>
                <a:cxn ang="0">
                  <a:pos x="186" y="126"/>
                </a:cxn>
                <a:cxn ang="0">
                  <a:pos x="92" y="104"/>
                </a:cxn>
                <a:cxn ang="0">
                  <a:pos x="28" y="89"/>
                </a:cxn>
                <a:cxn ang="0">
                  <a:pos x="8" y="84"/>
                </a:cxn>
                <a:cxn ang="0">
                  <a:pos x="0" y="84"/>
                </a:cxn>
                <a:cxn ang="0">
                  <a:pos x="0" y="82"/>
                </a:cxn>
              </a:cxnLst>
              <a:rect l="0" t="0" r="r" b="b"/>
              <a:pathLst>
                <a:path w="233" h="126">
                  <a:moveTo>
                    <a:pt x="0" y="82"/>
                  </a:moveTo>
                  <a:lnTo>
                    <a:pt x="0" y="82"/>
                  </a:lnTo>
                  <a:lnTo>
                    <a:pt x="25" y="40"/>
                  </a:lnTo>
                  <a:lnTo>
                    <a:pt x="47" y="0"/>
                  </a:lnTo>
                  <a:lnTo>
                    <a:pt x="233" y="35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92" y="104"/>
                  </a:lnTo>
                  <a:lnTo>
                    <a:pt x="28" y="89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0" name="Freeform 66"/>
            <p:cNvSpPr>
              <a:spLocks/>
            </p:cNvSpPr>
            <p:nvPr/>
          </p:nvSpPr>
          <p:spPr bwMode="auto">
            <a:xfrm>
              <a:off x="1780" y="1537"/>
              <a:ext cx="233" cy="126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82"/>
                </a:cxn>
                <a:cxn ang="0">
                  <a:pos x="25" y="40"/>
                </a:cxn>
                <a:cxn ang="0">
                  <a:pos x="47" y="0"/>
                </a:cxn>
                <a:cxn ang="0">
                  <a:pos x="233" y="35"/>
                </a:cxn>
                <a:cxn ang="0">
                  <a:pos x="186" y="126"/>
                </a:cxn>
                <a:cxn ang="0">
                  <a:pos x="186" y="126"/>
                </a:cxn>
                <a:cxn ang="0">
                  <a:pos x="92" y="104"/>
                </a:cxn>
                <a:cxn ang="0">
                  <a:pos x="28" y="89"/>
                </a:cxn>
                <a:cxn ang="0">
                  <a:pos x="8" y="84"/>
                </a:cxn>
                <a:cxn ang="0">
                  <a:pos x="0" y="84"/>
                </a:cxn>
              </a:cxnLst>
              <a:rect l="0" t="0" r="r" b="b"/>
              <a:pathLst>
                <a:path w="233" h="126">
                  <a:moveTo>
                    <a:pt x="0" y="82"/>
                  </a:moveTo>
                  <a:lnTo>
                    <a:pt x="0" y="82"/>
                  </a:lnTo>
                  <a:lnTo>
                    <a:pt x="25" y="40"/>
                  </a:lnTo>
                  <a:lnTo>
                    <a:pt x="47" y="0"/>
                  </a:lnTo>
                  <a:lnTo>
                    <a:pt x="233" y="35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92" y="104"/>
                  </a:lnTo>
                  <a:lnTo>
                    <a:pt x="28" y="89"/>
                  </a:lnTo>
                  <a:lnTo>
                    <a:pt x="8" y="84"/>
                  </a:lnTo>
                  <a:lnTo>
                    <a:pt x="0" y="84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1" name="Freeform 67"/>
            <p:cNvSpPr>
              <a:spLocks/>
            </p:cNvSpPr>
            <p:nvPr/>
          </p:nvSpPr>
          <p:spPr bwMode="auto">
            <a:xfrm>
              <a:off x="1595" y="1824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2" name="Freeform 68"/>
            <p:cNvSpPr>
              <a:spLocks/>
            </p:cNvSpPr>
            <p:nvPr/>
          </p:nvSpPr>
          <p:spPr bwMode="auto">
            <a:xfrm>
              <a:off x="1667" y="1839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3" name="Freeform 69"/>
            <p:cNvSpPr>
              <a:spLocks/>
            </p:cNvSpPr>
            <p:nvPr/>
          </p:nvSpPr>
          <p:spPr bwMode="auto">
            <a:xfrm>
              <a:off x="1736" y="1856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4" name="Freeform 70"/>
            <p:cNvSpPr>
              <a:spLocks/>
            </p:cNvSpPr>
            <p:nvPr/>
          </p:nvSpPr>
          <p:spPr bwMode="auto">
            <a:xfrm>
              <a:off x="1632" y="1765"/>
              <a:ext cx="74" cy="4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6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6">
                  <a:moveTo>
                    <a:pt x="0" y="34"/>
                  </a:moveTo>
                  <a:lnTo>
                    <a:pt x="52" y="46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5" name="Freeform 71"/>
            <p:cNvSpPr>
              <a:spLocks/>
            </p:cNvSpPr>
            <p:nvPr/>
          </p:nvSpPr>
          <p:spPr bwMode="auto">
            <a:xfrm>
              <a:off x="1704" y="1779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6" name="Freeform 72"/>
            <p:cNvSpPr>
              <a:spLocks/>
            </p:cNvSpPr>
            <p:nvPr/>
          </p:nvSpPr>
          <p:spPr bwMode="auto">
            <a:xfrm>
              <a:off x="1773" y="1797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7" name="Freeform 73"/>
            <p:cNvSpPr>
              <a:spLocks/>
            </p:cNvSpPr>
            <p:nvPr/>
          </p:nvSpPr>
          <p:spPr bwMode="auto">
            <a:xfrm>
              <a:off x="1669" y="1703"/>
              <a:ext cx="74" cy="4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49"/>
                </a:cxn>
                <a:cxn ang="0">
                  <a:pos x="74" y="12"/>
                </a:cxn>
                <a:cxn ang="0">
                  <a:pos x="23" y="0"/>
                </a:cxn>
                <a:cxn ang="0">
                  <a:pos x="0" y="37"/>
                </a:cxn>
              </a:cxnLst>
              <a:rect l="0" t="0" r="r" b="b"/>
              <a:pathLst>
                <a:path w="74" h="49">
                  <a:moveTo>
                    <a:pt x="0" y="37"/>
                  </a:moveTo>
                  <a:lnTo>
                    <a:pt x="52" y="49"/>
                  </a:lnTo>
                  <a:lnTo>
                    <a:pt x="74" y="12"/>
                  </a:lnTo>
                  <a:lnTo>
                    <a:pt x="2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8" name="Freeform 74"/>
            <p:cNvSpPr>
              <a:spLocks/>
            </p:cNvSpPr>
            <p:nvPr/>
          </p:nvSpPr>
          <p:spPr bwMode="auto">
            <a:xfrm>
              <a:off x="1741" y="1718"/>
              <a:ext cx="74" cy="4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49"/>
                </a:cxn>
                <a:cxn ang="0">
                  <a:pos x="74" y="14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74" h="49">
                  <a:moveTo>
                    <a:pt x="0" y="37"/>
                  </a:moveTo>
                  <a:lnTo>
                    <a:pt x="52" y="49"/>
                  </a:lnTo>
                  <a:lnTo>
                    <a:pt x="74" y="14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499" name="Freeform 75"/>
            <p:cNvSpPr>
              <a:spLocks/>
            </p:cNvSpPr>
            <p:nvPr/>
          </p:nvSpPr>
          <p:spPr bwMode="auto">
            <a:xfrm>
              <a:off x="1810" y="1737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0" name="Freeform 76"/>
            <p:cNvSpPr>
              <a:spLocks/>
            </p:cNvSpPr>
            <p:nvPr/>
          </p:nvSpPr>
          <p:spPr bwMode="auto">
            <a:xfrm>
              <a:off x="1706" y="1643"/>
              <a:ext cx="74" cy="5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50"/>
                </a:cxn>
                <a:cxn ang="0">
                  <a:pos x="74" y="13"/>
                </a:cxn>
                <a:cxn ang="0">
                  <a:pos x="23" y="0"/>
                </a:cxn>
                <a:cxn ang="0">
                  <a:pos x="0" y="37"/>
                </a:cxn>
              </a:cxnLst>
              <a:rect l="0" t="0" r="r" b="b"/>
              <a:pathLst>
                <a:path w="74" h="50">
                  <a:moveTo>
                    <a:pt x="0" y="37"/>
                  </a:moveTo>
                  <a:lnTo>
                    <a:pt x="52" y="50"/>
                  </a:lnTo>
                  <a:lnTo>
                    <a:pt x="74" y="13"/>
                  </a:lnTo>
                  <a:lnTo>
                    <a:pt x="2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1" name="Freeform 77"/>
            <p:cNvSpPr>
              <a:spLocks/>
            </p:cNvSpPr>
            <p:nvPr/>
          </p:nvSpPr>
          <p:spPr bwMode="auto">
            <a:xfrm>
              <a:off x="1778" y="1658"/>
              <a:ext cx="74" cy="50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2" y="50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74" h="50">
                  <a:moveTo>
                    <a:pt x="0" y="37"/>
                  </a:moveTo>
                  <a:lnTo>
                    <a:pt x="52" y="50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2" name="Freeform 78"/>
            <p:cNvSpPr>
              <a:spLocks/>
            </p:cNvSpPr>
            <p:nvPr/>
          </p:nvSpPr>
          <p:spPr bwMode="auto">
            <a:xfrm>
              <a:off x="1847" y="1678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3" name="Freeform 79"/>
            <p:cNvSpPr>
              <a:spLocks/>
            </p:cNvSpPr>
            <p:nvPr/>
          </p:nvSpPr>
          <p:spPr bwMode="auto">
            <a:xfrm>
              <a:off x="1808" y="1873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4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4" name="Freeform 80"/>
            <p:cNvSpPr>
              <a:spLocks/>
            </p:cNvSpPr>
            <p:nvPr/>
          </p:nvSpPr>
          <p:spPr bwMode="auto">
            <a:xfrm>
              <a:off x="1845" y="1814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4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5" name="Freeform 81"/>
            <p:cNvSpPr>
              <a:spLocks/>
            </p:cNvSpPr>
            <p:nvPr/>
          </p:nvSpPr>
          <p:spPr bwMode="auto">
            <a:xfrm>
              <a:off x="1882" y="1755"/>
              <a:ext cx="74" cy="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52" y="47"/>
                </a:cxn>
                <a:cxn ang="0">
                  <a:pos x="74" y="12"/>
                </a:cxn>
                <a:cxn ang="0">
                  <a:pos x="22" y="0"/>
                </a:cxn>
                <a:cxn ang="0">
                  <a:pos x="0" y="34"/>
                </a:cxn>
              </a:cxnLst>
              <a:rect l="0" t="0" r="r" b="b"/>
              <a:pathLst>
                <a:path w="74" h="47">
                  <a:moveTo>
                    <a:pt x="0" y="34"/>
                  </a:moveTo>
                  <a:lnTo>
                    <a:pt x="52" y="47"/>
                  </a:lnTo>
                  <a:lnTo>
                    <a:pt x="74" y="12"/>
                  </a:lnTo>
                  <a:lnTo>
                    <a:pt x="2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6" name="Freeform 82"/>
            <p:cNvSpPr>
              <a:spLocks/>
            </p:cNvSpPr>
            <p:nvPr/>
          </p:nvSpPr>
          <p:spPr bwMode="auto">
            <a:xfrm>
              <a:off x="1919" y="1695"/>
              <a:ext cx="74" cy="4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52" y="47"/>
                </a:cxn>
                <a:cxn ang="0">
                  <a:pos x="74" y="13"/>
                </a:cxn>
                <a:cxn ang="0">
                  <a:pos x="22" y="0"/>
                </a:cxn>
                <a:cxn ang="0">
                  <a:pos x="0" y="35"/>
                </a:cxn>
              </a:cxnLst>
              <a:rect l="0" t="0" r="r" b="b"/>
              <a:pathLst>
                <a:path w="74" h="47">
                  <a:moveTo>
                    <a:pt x="0" y="35"/>
                  </a:moveTo>
                  <a:lnTo>
                    <a:pt x="52" y="47"/>
                  </a:lnTo>
                  <a:lnTo>
                    <a:pt x="74" y="13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7" name="Freeform 83"/>
            <p:cNvSpPr>
              <a:spLocks/>
            </p:cNvSpPr>
            <p:nvPr/>
          </p:nvSpPr>
          <p:spPr bwMode="auto">
            <a:xfrm>
              <a:off x="1234" y="1903"/>
              <a:ext cx="697" cy="203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5"/>
                </a:cxn>
                <a:cxn ang="0">
                  <a:pos x="23" y="15"/>
                </a:cxn>
                <a:cxn ang="0">
                  <a:pos x="32" y="20"/>
                </a:cxn>
                <a:cxn ang="0">
                  <a:pos x="42" y="25"/>
                </a:cxn>
                <a:cxn ang="0">
                  <a:pos x="57" y="30"/>
                </a:cxn>
                <a:cxn ang="0">
                  <a:pos x="74" y="30"/>
                </a:cxn>
                <a:cxn ang="0">
                  <a:pos x="74" y="30"/>
                </a:cxn>
                <a:cxn ang="0">
                  <a:pos x="109" y="30"/>
                </a:cxn>
                <a:cxn ang="0">
                  <a:pos x="141" y="25"/>
                </a:cxn>
                <a:cxn ang="0">
                  <a:pos x="171" y="20"/>
                </a:cxn>
                <a:cxn ang="0">
                  <a:pos x="697" y="173"/>
                </a:cxn>
                <a:cxn ang="0">
                  <a:pos x="697" y="203"/>
                </a:cxn>
                <a:cxn ang="0">
                  <a:pos x="0" y="20"/>
                </a:cxn>
              </a:cxnLst>
              <a:rect l="0" t="0" r="r" b="b"/>
              <a:pathLst>
                <a:path w="697" h="203">
                  <a:moveTo>
                    <a:pt x="0" y="2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10" y="5"/>
                  </a:lnTo>
                  <a:lnTo>
                    <a:pt x="23" y="15"/>
                  </a:lnTo>
                  <a:lnTo>
                    <a:pt x="32" y="20"/>
                  </a:lnTo>
                  <a:lnTo>
                    <a:pt x="42" y="25"/>
                  </a:lnTo>
                  <a:lnTo>
                    <a:pt x="57" y="30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109" y="30"/>
                  </a:lnTo>
                  <a:lnTo>
                    <a:pt x="141" y="25"/>
                  </a:lnTo>
                  <a:lnTo>
                    <a:pt x="171" y="20"/>
                  </a:lnTo>
                  <a:lnTo>
                    <a:pt x="697" y="173"/>
                  </a:lnTo>
                  <a:lnTo>
                    <a:pt x="697" y="20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8" name="Freeform 84"/>
            <p:cNvSpPr>
              <a:spLocks/>
            </p:cNvSpPr>
            <p:nvPr/>
          </p:nvSpPr>
          <p:spPr bwMode="auto">
            <a:xfrm>
              <a:off x="965" y="1809"/>
              <a:ext cx="329" cy="252"/>
            </a:xfrm>
            <a:custGeom>
              <a:avLst/>
              <a:gdLst/>
              <a:ahLst/>
              <a:cxnLst>
                <a:cxn ang="0">
                  <a:pos x="299" y="99"/>
                </a:cxn>
                <a:cxn ang="0">
                  <a:pos x="272" y="136"/>
                </a:cxn>
                <a:cxn ang="0">
                  <a:pos x="242" y="168"/>
                </a:cxn>
                <a:cxn ang="0">
                  <a:pos x="200" y="198"/>
                </a:cxn>
                <a:cxn ang="0">
                  <a:pos x="156" y="210"/>
                </a:cxn>
                <a:cxn ang="0">
                  <a:pos x="111" y="208"/>
                </a:cxn>
                <a:cxn ang="0">
                  <a:pos x="62" y="195"/>
                </a:cxn>
                <a:cxn ang="0">
                  <a:pos x="49" y="188"/>
                </a:cxn>
                <a:cxn ang="0">
                  <a:pos x="37" y="176"/>
                </a:cxn>
                <a:cxn ang="0">
                  <a:pos x="39" y="158"/>
                </a:cxn>
                <a:cxn ang="0">
                  <a:pos x="59" y="136"/>
                </a:cxn>
                <a:cxn ang="0">
                  <a:pos x="104" y="106"/>
                </a:cxn>
                <a:cxn ang="0">
                  <a:pos x="141" y="89"/>
                </a:cxn>
                <a:cxn ang="0">
                  <a:pos x="203" y="57"/>
                </a:cxn>
                <a:cxn ang="0">
                  <a:pos x="240" y="45"/>
                </a:cxn>
                <a:cxn ang="0">
                  <a:pos x="272" y="42"/>
                </a:cxn>
                <a:cxn ang="0">
                  <a:pos x="277" y="42"/>
                </a:cxn>
                <a:cxn ang="0">
                  <a:pos x="282" y="32"/>
                </a:cxn>
                <a:cxn ang="0">
                  <a:pos x="279" y="17"/>
                </a:cxn>
                <a:cxn ang="0">
                  <a:pos x="269" y="5"/>
                </a:cxn>
                <a:cxn ang="0">
                  <a:pos x="262" y="2"/>
                </a:cxn>
                <a:cxn ang="0">
                  <a:pos x="217" y="5"/>
                </a:cxn>
                <a:cxn ang="0">
                  <a:pos x="168" y="22"/>
                </a:cxn>
                <a:cxn ang="0">
                  <a:pos x="81" y="67"/>
                </a:cxn>
                <a:cxn ang="0">
                  <a:pos x="64" y="79"/>
                </a:cxn>
                <a:cxn ang="0">
                  <a:pos x="30" y="104"/>
                </a:cxn>
                <a:cxn ang="0">
                  <a:pos x="5" y="138"/>
                </a:cxn>
                <a:cxn ang="0">
                  <a:pos x="0" y="156"/>
                </a:cxn>
                <a:cxn ang="0">
                  <a:pos x="2" y="176"/>
                </a:cxn>
                <a:cxn ang="0">
                  <a:pos x="12" y="195"/>
                </a:cxn>
                <a:cxn ang="0">
                  <a:pos x="32" y="215"/>
                </a:cxn>
                <a:cxn ang="0">
                  <a:pos x="79" y="240"/>
                </a:cxn>
                <a:cxn ang="0">
                  <a:pos x="133" y="252"/>
                </a:cxn>
                <a:cxn ang="0">
                  <a:pos x="185" y="250"/>
                </a:cxn>
                <a:cxn ang="0">
                  <a:pos x="210" y="242"/>
                </a:cxn>
                <a:cxn ang="0">
                  <a:pos x="245" y="225"/>
                </a:cxn>
                <a:cxn ang="0">
                  <a:pos x="277" y="198"/>
                </a:cxn>
                <a:cxn ang="0">
                  <a:pos x="326" y="131"/>
                </a:cxn>
                <a:cxn ang="0">
                  <a:pos x="329" y="126"/>
                </a:cxn>
                <a:cxn ang="0">
                  <a:pos x="324" y="111"/>
                </a:cxn>
                <a:cxn ang="0">
                  <a:pos x="314" y="99"/>
                </a:cxn>
                <a:cxn ang="0">
                  <a:pos x="304" y="94"/>
                </a:cxn>
                <a:cxn ang="0">
                  <a:pos x="299" y="99"/>
                </a:cxn>
              </a:cxnLst>
              <a:rect l="0" t="0" r="r" b="b"/>
              <a:pathLst>
                <a:path w="329" h="252">
                  <a:moveTo>
                    <a:pt x="299" y="99"/>
                  </a:moveTo>
                  <a:lnTo>
                    <a:pt x="299" y="99"/>
                  </a:lnTo>
                  <a:lnTo>
                    <a:pt x="287" y="119"/>
                  </a:lnTo>
                  <a:lnTo>
                    <a:pt x="272" y="136"/>
                  </a:lnTo>
                  <a:lnTo>
                    <a:pt x="242" y="168"/>
                  </a:lnTo>
                  <a:lnTo>
                    <a:pt x="242" y="168"/>
                  </a:lnTo>
                  <a:lnTo>
                    <a:pt x="222" y="185"/>
                  </a:lnTo>
                  <a:lnTo>
                    <a:pt x="200" y="198"/>
                  </a:lnTo>
                  <a:lnTo>
                    <a:pt x="178" y="205"/>
                  </a:lnTo>
                  <a:lnTo>
                    <a:pt x="156" y="210"/>
                  </a:lnTo>
                  <a:lnTo>
                    <a:pt x="133" y="210"/>
                  </a:lnTo>
                  <a:lnTo>
                    <a:pt x="111" y="208"/>
                  </a:lnTo>
                  <a:lnTo>
                    <a:pt x="86" y="203"/>
                  </a:lnTo>
                  <a:lnTo>
                    <a:pt x="62" y="195"/>
                  </a:lnTo>
                  <a:lnTo>
                    <a:pt x="62" y="195"/>
                  </a:lnTo>
                  <a:lnTo>
                    <a:pt x="49" y="188"/>
                  </a:lnTo>
                  <a:lnTo>
                    <a:pt x="42" y="180"/>
                  </a:lnTo>
                  <a:lnTo>
                    <a:pt x="37" y="176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4" y="151"/>
                  </a:lnTo>
                  <a:lnTo>
                    <a:pt x="59" y="136"/>
                  </a:lnTo>
                  <a:lnTo>
                    <a:pt x="81" y="121"/>
                  </a:lnTo>
                  <a:lnTo>
                    <a:pt x="104" y="106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68" y="72"/>
                  </a:lnTo>
                  <a:lnTo>
                    <a:pt x="203" y="57"/>
                  </a:lnTo>
                  <a:lnTo>
                    <a:pt x="220" y="49"/>
                  </a:lnTo>
                  <a:lnTo>
                    <a:pt x="240" y="45"/>
                  </a:lnTo>
                  <a:lnTo>
                    <a:pt x="254" y="42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7" y="42"/>
                  </a:lnTo>
                  <a:lnTo>
                    <a:pt x="282" y="37"/>
                  </a:lnTo>
                  <a:lnTo>
                    <a:pt x="282" y="32"/>
                  </a:lnTo>
                  <a:lnTo>
                    <a:pt x="282" y="25"/>
                  </a:lnTo>
                  <a:lnTo>
                    <a:pt x="279" y="17"/>
                  </a:lnTo>
                  <a:lnTo>
                    <a:pt x="274" y="10"/>
                  </a:lnTo>
                  <a:lnTo>
                    <a:pt x="269" y="5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40" y="0"/>
                  </a:lnTo>
                  <a:lnTo>
                    <a:pt x="217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21" y="45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64" y="79"/>
                  </a:lnTo>
                  <a:lnTo>
                    <a:pt x="47" y="89"/>
                  </a:lnTo>
                  <a:lnTo>
                    <a:pt x="30" y="104"/>
                  </a:lnTo>
                  <a:lnTo>
                    <a:pt x="15" y="121"/>
                  </a:lnTo>
                  <a:lnTo>
                    <a:pt x="5" y="138"/>
                  </a:lnTo>
                  <a:lnTo>
                    <a:pt x="0" y="146"/>
                  </a:lnTo>
                  <a:lnTo>
                    <a:pt x="0" y="156"/>
                  </a:lnTo>
                  <a:lnTo>
                    <a:pt x="0" y="166"/>
                  </a:lnTo>
                  <a:lnTo>
                    <a:pt x="2" y="176"/>
                  </a:lnTo>
                  <a:lnTo>
                    <a:pt x="5" y="18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32" y="215"/>
                  </a:lnTo>
                  <a:lnTo>
                    <a:pt x="54" y="230"/>
                  </a:lnTo>
                  <a:lnTo>
                    <a:pt x="79" y="240"/>
                  </a:lnTo>
                  <a:lnTo>
                    <a:pt x="106" y="247"/>
                  </a:lnTo>
                  <a:lnTo>
                    <a:pt x="133" y="252"/>
                  </a:lnTo>
                  <a:lnTo>
                    <a:pt x="161" y="252"/>
                  </a:lnTo>
                  <a:lnTo>
                    <a:pt x="185" y="250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30" y="235"/>
                  </a:lnTo>
                  <a:lnTo>
                    <a:pt x="245" y="225"/>
                  </a:lnTo>
                  <a:lnTo>
                    <a:pt x="262" y="213"/>
                  </a:lnTo>
                  <a:lnTo>
                    <a:pt x="277" y="198"/>
                  </a:lnTo>
                  <a:lnTo>
                    <a:pt x="304" y="166"/>
                  </a:lnTo>
                  <a:lnTo>
                    <a:pt x="326" y="131"/>
                  </a:lnTo>
                  <a:lnTo>
                    <a:pt x="326" y="131"/>
                  </a:lnTo>
                  <a:lnTo>
                    <a:pt x="329" y="126"/>
                  </a:lnTo>
                  <a:lnTo>
                    <a:pt x="329" y="119"/>
                  </a:lnTo>
                  <a:lnTo>
                    <a:pt x="324" y="111"/>
                  </a:lnTo>
                  <a:lnTo>
                    <a:pt x="319" y="104"/>
                  </a:lnTo>
                  <a:lnTo>
                    <a:pt x="314" y="99"/>
                  </a:lnTo>
                  <a:lnTo>
                    <a:pt x="309" y="94"/>
                  </a:lnTo>
                  <a:lnTo>
                    <a:pt x="304" y="94"/>
                  </a:lnTo>
                  <a:lnTo>
                    <a:pt x="299" y="99"/>
                  </a:lnTo>
                  <a:lnTo>
                    <a:pt x="299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09" name="Freeform 85"/>
            <p:cNvSpPr>
              <a:spLocks noEditPoints="1"/>
            </p:cNvSpPr>
            <p:nvPr/>
          </p:nvSpPr>
          <p:spPr bwMode="auto">
            <a:xfrm>
              <a:off x="1533" y="1579"/>
              <a:ext cx="505" cy="329"/>
            </a:xfrm>
            <a:custGeom>
              <a:avLst/>
              <a:gdLst/>
              <a:ahLst/>
              <a:cxnLst>
                <a:cxn ang="0">
                  <a:pos x="467" y="235"/>
                </a:cxn>
                <a:cxn ang="0">
                  <a:pos x="411" y="265"/>
                </a:cxn>
                <a:cxn ang="0">
                  <a:pos x="341" y="265"/>
                </a:cxn>
                <a:cxn ang="0">
                  <a:pos x="294" y="245"/>
                </a:cxn>
                <a:cxn ang="0">
                  <a:pos x="285" y="213"/>
                </a:cxn>
                <a:cxn ang="0">
                  <a:pos x="247" y="232"/>
                </a:cxn>
                <a:cxn ang="0">
                  <a:pos x="193" y="225"/>
                </a:cxn>
                <a:cxn ang="0">
                  <a:pos x="149" y="205"/>
                </a:cxn>
                <a:cxn ang="0">
                  <a:pos x="131" y="168"/>
                </a:cxn>
                <a:cxn ang="0">
                  <a:pos x="151" y="121"/>
                </a:cxn>
                <a:cxn ang="0">
                  <a:pos x="196" y="92"/>
                </a:cxn>
                <a:cxn ang="0">
                  <a:pos x="285" y="92"/>
                </a:cxn>
                <a:cxn ang="0">
                  <a:pos x="314" y="106"/>
                </a:cxn>
                <a:cxn ang="0">
                  <a:pos x="336" y="106"/>
                </a:cxn>
                <a:cxn ang="0">
                  <a:pos x="344" y="205"/>
                </a:cxn>
                <a:cxn ang="0">
                  <a:pos x="346" y="230"/>
                </a:cxn>
                <a:cxn ang="0">
                  <a:pos x="383" y="235"/>
                </a:cxn>
                <a:cxn ang="0">
                  <a:pos x="423" y="210"/>
                </a:cxn>
                <a:cxn ang="0">
                  <a:pos x="445" y="171"/>
                </a:cxn>
                <a:cxn ang="0">
                  <a:pos x="443" y="124"/>
                </a:cxn>
                <a:cxn ang="0">
                  <a:pos x="423" y="94"/>
                </a:cxn>
                <a:cxn ang="0">
                  <a:pos x="319" y="42"/>
                </a:cxn>
                <a:cxn ang="0">
                  <a:pos x="213" y="35"/>
                </a:cxn>
                <a:cxn ang="0">
                  <a:pos x="129" y="64"/>
                </a:cxn>
                <a:cxn ang="0">
                  <a:pos x="84" y="106"/>
                </a:cxn>
                <a:cxn ang="0">
                  <a:pos x="65" y="146"/>
                </a:cxn>
                <a:cxn ang="0">
                  <a:pos x="65" y="198"/>
                </a:cxn>
                <a:cxn ang="0">
                  <a:pos x="87" y="230"/>
                </a:cxn>
                <a:cxn ang="0">
                  <a:pos x="188" y="284"/>
                </a:cxn>
                <a:cxn ang="0">
                  <a:pos x="245" y="297"/>
                </a:cxn>
                <a:cxn ang="0">
                  <a:pos x="282" y="329"/>
                </a:cxn>
                <a:cxn ang="0">
                  <a:pos x="205" y="321"/>
                </a:cxn>
                <a:cxn ang="0">
                  <a:pos x="121" y="299"/>
                </a:cxn>
                <a:cxn ang="0">
                  <a:pos x="47" y="257"/>
                </a:cxn>
                <a:cxn ang="0">
                  <a:pos x="13" y="215"/>
                </a:cxn>
                <a:cxn ang="0">
                  <a:pos x="0" y="153"/>
                </a:cxn>
                <a:cxn ang="0">
                  <a:pos x="18" y="104"/>
                </a:cxn>
                <a:cxn ang="0">
                  <a:pos x="67" y="47"/>
                </a:cxn>
                <a:cxn ang="0">
                  <a:pos x="144" y="12"/>
                </a:cxn>
                <a:cxn ang="0">
                  <a:pos x="213" y="0"/>
                </a:cxn>
                <a:cxn ang="0">
                  <a:pos x="312" y="8"/>
                </a:cxn>
                <a:cxn ang="0">
                  <a:pos x="423" y="45"/>
                </a:cxn>
                <a:cxn ang="0">
                  <a:pos x="482" y="89"/>
                </a:cxn>
                <a:cxn ang="0">
                  <a:pos x="505" y="131"/>
                </a:cxn>
                <a:cxn ang="0">
                  <a:pos x="497" y="190"/>
                </a:cxn>
                <a:cxn ang="0">
                  <a:pos x="302" y="171"/>
                </a:cxn>
                <a:cxn ang="0">
                  <a:pos x="309" y="151"/>
                </a:cxn>
                <a:cxn ang="0">
                  <a:pos x="299" y="131"/>
                </a:cxn>
                <a:cxn ang="0">
                  <a:pos x="260" y="116"/>
                </a:cxn>
                <a:cxn ang="0">
                  <a:pos x="228" y="121"/>
                </a:cxn>
                <a:cxn ang="0">
                  <a:pos x="198" y="151"/>
                </a:cxn>
                <a:cxn ang="0">
                  <a:pos x="193" y="178"/>
                </a:cxn>
                <a:cxn ang="0">
                  <a:pos x="223" y="200"/>
                </a:cxn>
                <a:cxn ang="0">
                  <a:pos x="257" y="203"/>
                </a:cxn>
                <a:cxn ang="0">
                  <a:pos x="287" y="190"/>
                </a:cxn>
              </a:cxnLst>
              <a:rect l="0" t="0" r="r" b="b"/>
              <a:pathLst>
                <a:path w="505" h="329">
                  <a:moveTo>
                    <a:pt x="490" y="208"/>
                  </a:moveTo>
                  <a:lnTo>
                    <a:pt x="490" y="208"/>
                  </a:lnTo>
                  <a:lnTo>
                    <a:pt x="480" y="223"/>
                  </a:lnTo>
                  <a:lnTo>
                    <a:pt x="467" y="235"/>
                  </a:lnTo>
                  <a:lnTo>
                    <a:pt x="450" y="24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11" y="265"/>
                  </a:lnTo>
                  <a:lnTo>
                    <a:pt x="388" y="267"/>
                  </a:lnTo>
                  <a:lnTo>
                    <a:pt x="366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14" y="255"/>
                  </a:lnTo>
                  <a:lnTo>
                    <a:pt x="302" y="250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0" y="237"/>
                  </a:lnTo>
                  <a:lnTo>
                    <a:pt x="287" y="230"/>
                  </a:lnTo>
                  <a:lnTo>
                    <a:pt x="285" y="223"/>
                  </a:lnTo>
                  <a:lnTo>
                    <a:pt x="285" y="213"/>
                  </a:lnTo>
                  <a:lnTo>
                    <a:pt x="285" y="213"/>
                  </a:lnTo>
                  <a:lnTo>
                    <a:pt x="267" y="225"/>
                  </a:lnTo>
                  <a:lnTo>
                    <a:pt x="257" y="230"/>
                  </a:lnTo>
                  <a:lnTo>
                    <a:pt x="247" y="232"/>
                  </a:lnTo>
                  <a:lnTo>
                    <a:pt x="247" y="232"/>
                  </a:lnTo>
                  <a:lnTo>
                    <a:pt x="238" y="232"/>
                  </a:lnTo>
                  <a:lnTo>
                    <a:pt x="223" y="232"/>
                  </a:lnTo>
                  <a:lnTo>
                    <a:pt x="193" y="225"/>
                  </a:lnTo>
                  <a:lnTo>
                    <a:pt x="193" y="225"/>
                  </a:lnTo>
                  <a:lnTo>
                    <a:pt x="176" y="220"/>
                  </a:lnTo>
                  <a:lnTo>
                    <a:pt x="161" y="213"/>
                  </a:lnTo>
                  <a:lnTo>
                    <a:pt x="149" y="20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4" y="183"/>
                  </a:lnTo>
                  <a:lnTo>
                    <a:pt x="131" y="168"/>
                  </a:lnTo>
                  <a:lnTo>
                    <a:pt x="134" y="153"/>
                  </a:lnTo>
                  <a:lnTo>
                    <a:pt x="141" y="136"/>
                  </a:lnTo>
                  <a:lnTo>
                    <a:pt x="141" y="136"/>
                  </a:lnTo>
                  <a:lnTo>
                    <a:pt x="151" y="121"/>
                  </a:lnTo>
                  <a:lnTo>
                    <a:pt x="163" y="109"/>
                  </a:lnTo>
                  <a:lnTo>
                    <a:pt x="178" y="101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5" y="89"/>
                  </a:lnTo>
                  <a:lnTo>
                    <a:pt x="238" y="87"/>
                  </a:lnTo>
                  <a:lnTo>
                    <a:pt x="260" y="87"/>
                  </a:lnTo>
                  <a:lnTo>
                    <a:pt x="285" y="92"/>
                  </a:lnTo>
                  <a:lnTo>
                    <a:pt x="285" y="92"/>
                  </a:lnTo>
                  <a:lnTo>
                    <a:pt x="302" y="99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24" y="114"/>
                  </a:lnTo>
                  <a:lnTo>
                    <a:pt x="329" y="121"/>
                  </a:lnTo>
                  <a:lnTo>
                    <a:pt x="329" y="121"/>
                  </a:lnTo>
                  <a:lnTo>
                    <a:pt x="336" y="106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44" y="205"/>
                  </a:lnTo>
                  <a:lnTo>
                    <a:pt x="344" y="205"/>
                  </a:lnTo>
                  <a:lnTo>
                    <a:pt x="339" y="218"/>
                  </a:lnTo>
                  <a:lnTo>
                    <a:pt x="339" y="225"/>
                  </a:lnTo>
                  <a:lnTo>
                    <a:pt x="339" y="225"/>
                  </a:lnTo>
                  <a:lnTo>
                    <a:pt x="346" y="230"/>
                  </a:lnTo>
                  <a:lnTo>
                    <a:pt x="356" y="235"/>
                  </a:lnTo>
                  <a:lnTo>
                    <a:pt x="356" y="235"/>
                  </a:lnTo>
                  <a:lnTo>
                    <a:pt x="369" y="237"/>
                  </a:lnTo>
                  <a:lnTo>
                    <a:pt x="383" y="235"/>
                  </a:lnTo>
                  <a:lnTo>
                    <a:pt x="396" y="232"/>
                  </a:lnTo>
                  <a:lnTo>
                    <a:pt x="406" y="228"/>
                  </a:lnTo>
                  <a:lnTo>
                    <a:pt x="406" y="228"/>
                  </a:lnTo>
                  <a:lnTo>
                    <a:pt x="423" y="210"/>
                  </a:lnTo>
                  <a:lnTo>
                    <a:pt x="435" y="198"/>
                  </a:lnTo>
                  <a:lnTo>
                    <a:pt x="435" y="198"/>
                  </a:lnTo>
                  <a:lnTo>
                    <a:pt x="440" y="183"/>
                  </a:lnTo>
                  <a:lnTo>
                    <a:pt x="445" y="171"/>
                  </a:lnTo>
                  <a:lnTo>
                    <a:pt x="448" y="158"/>
                  </a:lnTo>
                  <a:lnTo>
                    <a:pt x="448" y="148"/>
                  </a:lnTo>
                  <a:lnTo>
                    <a:pt x="448" y="136"/>
                  </a:lnTo>
                  <a:lnTo>
                    <a:pt x="443" y="124"/>
                  </a:lnTo>
                  <a:lnTo>
                    <a:pt x="438" y="114"/>
                  </a:lnTo>
                  <a:lnTo>
                    <a:pt x="430" y="104"/>
                  </a:lnTo>
                  <a:lnTo>
                    <a:pt x="430" y="104"/>
                  </a:lnTo>
                  <a:lnTo>
                    <a:pt x="423" y="94"/>
                  </a:lnTo>
                  <a:lnTo>
                    <a:pt x="413" y="84"/>
                  </a:lnTo>
                  <a:lnTo>
                    <a:pt x="388" y="67"/>
                  </a:lnTo>
                  <a:lnTo>
                    <a:pt x="356" y="5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285" y="35"/>
                  </a:lnTo>
                  <a:lnTo>
                    <a:pt x="247" y="32"/>
                  </a:lnTo>
                  <a:lnTo>
                    <a:pt x="213" y="3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44" y="57"/>
                  </a:lnTo>
                  <a:lnTo>
                    <a:pt x="129" y="64"/>
                  </a:lnTo>
                  <a:lnTo>
                    <a:pt x="117" y="72"/>
                  </a:lnTo>
                  <a:lnTo>
                    <a:pt x="104" y="82"/>
                  </a:lnTo>
                  <a:lnTo>
                    <a:pt x="94" y="94"/>
                  </a:lnTo>
                  <a:lnTo>
                    <a:pt x="84" y="106"/>
                  </a:lnTo>
                  <a:lnTo>
                    <a:pt x="77" y="119"/>
                  </a:lnTo>
                  <a:lnTo>
                    <a:pt x="77" y="119"/>
                  </a:lnTo>
                  <a:lnTo>
                    <a:pt x="70" y="134"/>
                  </a:lnTo>
                  <a:lnTo>
                    <a:pt x="65" y="146"/>
                  </a:lnTo>
                  <a:lnTo>
                    <a:pt x="62" y="161"/>
                  </a:lnTo>
                  <a:lnTo>
                    <a:pt x="62" y="173"/>
                  </a:lnTo>
                  <a:lnTo>
                    <a:pt x="62" y="186"/>
                  </a:lnTo>
                  <a:lnTo>
                    <a:pt x="65" y="198"/>
                  </a:lnTo>
                  <a:lnTo>
                    <a:pt x="70" y="210"/>
                  </a:lnTo>
                  <a:lnTo>
                    <a:pt x="77" y="220"/>
                  </a:lnTo>
                  <a:lnTo>
                    <a:pt x="77" y="220"/>
                  </a:lnTo>
                  <a:lnTo>
                    <a:pt x="87" y="230"/>
                  </a:lnTo>
                  <a:lnTo>
                    <a:pt x="97" y="240"/>
                  </a:lnTo>
                  <a:lnTo>
                    <a:pt x="121" y="260"/>
                  </a:lnTo>
                  <a:lnTo>
                    <a:pt x="154" y="275"/>
                  </a:lnTo>
                  <a:lnTo>
                    <a:pt x="188" y="284"/>
                  </a:lnTo>
                  <a:lnTo>
                    <a:pt x="188" y="284"/>
                  </a:lnTo>
                  <a:lnTo>
                    <a:pt x="215" y="292"/>
                  </a:lnTo>
                  <a:lnTo>
                    <a:pt x="245" y="297"/>
                  </a:lnTo>
                  <a:lnTo>
                    <a:pt x="245" y="297"/>
                  </a:lnTo>
                  <a:lnTo>
                    <a:pt x="275" y="299"/>
                  </a:lnTo>
                  <a:lnTo>
                    <a:pt x="299" y="299"/>
                  </a:lnTo>
                  <a:lnTo>
                    <a:pt x="282" y="329"/>
                  </a:lnTo>
                  <a:lnTo>
                    <a:pt x="282" y="329"/>
                  </a:lnTo>
                  <a:lnTo>
                    <a:pt x="260" y="329"/>
                  </a:lnTo>
                  <a:lnTo>
                    <a:pt x="235" y="326"/>
                  </a:lnTo>
                  <a:lnTo>
                    <a:pt x="235" y="326"/>
                  </a:lnTo>
                  <a:lnTo>
                    <a:pt x="205" y="321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46" y="307"/>
                  </a:lnTo>
                  <a:lnTo>
                    <a:pt x="121" y="299"/>
                  </a:lnTo>
                  <a:lnTo>
                    <a:pt x="102" y="289"/>
                  </a:lnTo>
                  <a:lnTo>
                    <a:pt x="82" y="279"/>
                  </a:lnTo>
                  <a:lnTo>
                    <a:pt x="62" y="270"/>
                  </a:lnTo>
                  <a:lnTo>
                    <a:pt x="47" y="257"/>
                  </a:lnTo>
                  <a:lnTo>
                    <a:pt x="35" y="242"/>
                  </a:lnTo>
                  <a:lnTo>
                    <a:pt x="23" y="230"/>
                  </a:lnTo>
                  <a:lnTo>
                    <a:pt x="23" y="230"/>
                  </a:lnTo>
                  <a:lnTo>
                    <a:pt x="13" y="215"/>
                  </a:lnTo>
                  <a:lnTo>
                    <a:pt x="5" y="200"/>
                  </a:lnTo>
                  <a:lnTo>
                    <a:pt x="3" y="186"/>
                  </a:lnTo>
                  <a:lnTo>
                    <a:pt x="0" y="168"/>
                  </a:lnTo>
                  <a:lnTo>
                    <a:pt x="0" y="153"/>
                  </a:lnTo>
                  <a:lnTo>
                    <a:pt x="5" y="136"/>
                  </a:lnTo>
                  <a:lnTo>
                    <a:pt x="10" y="121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28" y="87"/>
                  </a:lnTo>
                  <a:lnTo>
                    <a:pt x="40" y="72"/>
                  </a:lnTo>
                  <a:lnTo>
                    <a:pt x="52" y="59"/>
                  </a:lnTo>
                  <a:lnTo>
                    <a:pt x="67" y="47"/>
                  </a:lnTo>
                  <a:lnTo>
                    <a:pt x="84" y="37"/>
                  </a:lnTo>
                  <a:lnTo>
                    <a:pt x="102" y="27"/>
                  </a:lnTo>
                  <a:lnTo>
                    <a:pt x="121" y="2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66" y="5"/>
                  </a:lnTo>
                  <a:lnTo>
                    <a:pt x="191" y="3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0"/>
                  </a:lnTo>
                  <a:lnTo>
                    <a:pt x="287" y="3"/>
                  </a:lnTo>
                  <a:lnTo>
                    <a:pt x="312" y="8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83" y="27"/>
                  </a:lnTo>
                  <a:lnTo>
                    <a:pt x="423" y="45"/>
                  </a:lnTo>
                  <a:lnTo>
                    <a:pt x="440" y="55"/>
                  </a:lnTo>
                  <a:lnTo>
                    <a:pt x="455" y="67"/>
                  </a:lnTo>
                  <a:lnTo>
                    <a:pt x="470" y="77"/>
                  </a:lnTo>
                  <a:lnTo>
                    <a:pt x="482" y="89"/>
                  </a:lnTo>
                  <a:lnTo>
                    <a:pt x="482" y="89"/>
                  </a:lnTo>
                  <a:lnTo>
                    <a:pt x="492" y="104"/>
                  </a:lnTo>
                  <a:lnTo>
                    <a:pt x="500" y="116"/>
                  </a:lnTo>
                  <a:lnTo>
                    <a:pt x="505" y="131"/>
                  </a:lnTo>
                  <a:lnTo>
                    <a:pt x="505" y="146"/>
                  </a:lnTo>
                  <a:lnTo>
                    <a:pt x="505" y="161"/>
                  </a:lnTo>
                  <a:lnTo>
                    <a:pt x="502" y="176"/>
                  </a:lnTo>
                  <a:lnTo>
                    <a:pt x="497" y="190"/>
                  </a:lnTo>
                  <a:lnTo>
                    <a:pt x="490" y="208"/>
                  </a:lnTo>
                  <a:lnTo>
                    <a:pt x="490" y="208"/>
                  </a:lnTo>
                  <a:close/>
                  <a:moveTo>
                    <a:pt x="299" y="176"/>
                  </a:moveTo>
                  <a:lnTo>
                    <a:pt x="302" y="171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9" y="156"/>
                  </a:lnTo>
                  <a:lnTo>
                    <a:pt x="309" y="151"/>
                  </a:lnTo>
                  <a:lnTo>
                    <a:pt x="309" y="144"/>
                  </a:lnTo>
                  <a:lnTo>
                    <a:pt x="304" y="139"/>
                  </a:lnTo>
                  <a:lnTo>
                    <a:pt x="304" y="139"/>
                  </a:lnTo>
                  <a:lnTo>
                    <a:pt x="299" y="131"/>
                  </a:lnTo>
                  <a:lnTo>
                    <a:pt x="292" y="126"/>
                  </a:lnTo>
                  <a:lnTo>
                    <a:pt x="270" y="119"/>
                  </a:lnTo>
                  <a:lnTo>
                    <a:pt x="270" y="119"/>
                  </a:lnTo>
                  <a:lnTo>
                    <a:pt x="260" y="116"/>
                  </a:lnTo>
                  <a:lnTo>
                    <a:pt x="247" y="116"/>
                  </a:lnTo>
                  <a:lnTo>
                    <a:pt x="238" y="116"/>
                  </a:lnTo>
                  <a:lnTo>
                    <a:pt x="228" y="121"/>
                  </a:lnTo>
                  <a:lnTo>
                    <a:pt x="228" y="121"/>
                  </a:lnTo>
                  <a:lnTo>
                    <a:pt x="220" y="126"/>
                  </a:lnTo>
                  <a:lnTo>
                    <a:pt x="210" y="131"/>
                  </a:lnTo>
                  <a:lnTo>
                    <a:pt x="203" y="141"/>
                  </a:lnTo>
                  <a:lnTo>
                    <a:pt x="198" y="151"/>
                  </a:lnTo>
                  <a:lnTo>
                    <a:pt x="198" y="151"/>
                  </a:lnTo>
                  <a:lnTo>
                    <a:pt x="193" y="166"/>
                  </a:lnTo>
                  <a:lnTo>
                    <a:pt x="193" y="178"/>
                  </a:lnTo>
                  <a:lnTo>
                    <a:pt x="193" y="178"/>
                  </a:lnTo>
                  <a:lnTo>
                    <a:pt x="196" y="186"/>
                  </a:lnTo>
                  <a:lnTo>
                    <a:pt x="201" y="193"/>
                  </a:lnTo>
                  <a:lnTo>
                    <a:pt x="210" y="198"/>
                  </a:lnTo>
                  <a:lnTo>
                    <a:pt x="223" y="200"/>
                  </a:lnTo>
                  <a:lnTo>
                    <a:pt x="223" y="200"/>
                  </a:lnTo>
                  <a:lnTo>
                    <a:pt x="235" y="203"/>
                  </a:lnTo>
                  <a:lnTo>
                    <a:pt x="245" y="203"/>
                  </a:lnTo>
                  <a:lnTo>
                    <a:pt x="257" y="203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77" y="195"/>
                  </a:lnTo>
                  <a:lnTo>
                    <a:pt x="287" y="190"/>
                  </a:lnTo>
                  <a:lnTo>
                    <a:pt x="292" y="186"/>
                  </a:lnTo>
                  <a:lnTo>
                    <a:pt x="299" y="176"/>
                  </a:lnTo>
                  <a:lnTo>
                    <a:pt x="299" y="176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0" name="Freeform 86"/>
            <p:cNvSpPr>
              <a:spLocks/>
            </p:cNvSpPr>
            <p:nvPr/>
          </p:nvSpPr>
          <p:spPr bwMode="auto">
            <a:xfrm>
              <a:off x="1526" y="1569"/>
              <a:ext cx="519" cy="349"/>
            </a:xfrm>
            <a:custGeom>
              <a:avLst/>
              <a:gdLst/>
              <a:ahLst/>
              <a:cxnLst>
                <a:cxn ang="0">
                  <a:pos x="432" y="257"/>
                </a:cxn>
                <a:cxn ang="0">
                  <a:pos x="334" y="265"/>
                </a:cxn>
                <a:cxn ang="0">
                  <a:pos x="301" y="228"/>
                </a:cxn>
                <a:cxn ang="0">
                  <a:pos x="277" y="220"/>
                </a:cxn>
                <a:cxn ang="0">
                  <a:pos x="175" y="218"/>
                </a:cxn>
                <a:cxn ang="0">
                  <a:pos x="156" y="158"/>
                </a:cxn>
                <a:cxn ang="0">
                  <a:pos x="220" y="109"/>
                </a:cxn>
                <a:cxn ang="0">
                  <a:pos x="324" y="126"/>
                </a:cxn>
                <a:cxn ang="0">
                  <a:pos x="341" y="139"/>
                </a:cxn>
                <a:cxn ang="0">
                  <a:pos x="400" y="141"/>
                </a:cxn>
                <a:cxn ang="0">
                  <a:pos x="348" y="193"/>
                </a:cxn>
                <a:cxn ang="0">
                  <a:pos x="358" y="252"/>
                </a:cxn>
                <a:cxn ang="0">
                  <a:pos x="430" y="235"/>
                </a:cxn>
                <a:cxn ang="0">
                  <a:pos x="462" y="166"/>
                </a:cxn>
                <a:cxn ang="0">
                  <a:pos x="430" y="94"/>
                </a:cxn>
                <a:cxn ang="0">
                  <a:pos x="319" y="40"/>
                </a:cxn>
                <a:cxn ang="0">
                  <a:pos x="183" y="45"/>
                </a:cxn>
                <a:cxn ang="0">
                  <a:pos x="77" y="119"/>
                </a:cxn>
                <a:cxn ang="0">
                  <a:pos x="69" y="223"/>
                </a:cxn>
                <a:cxn ang="0">
                  <a:pos x="158" y="292"/>
                </a:cxn>
                <a:cxn ang="0">
                  <a:pos x="299" y="302"/>
                </a:cxn>
                <a:cxn ang="0">
                  <a:pos x="240" y="327"/>
                </a:cxn>
                <a:cxn ang="0">
                  <a:pos x="89" y="282"/>
                </a:cxn>
                <a:cxn ang="0">
                  <a:pos x="15" y="186"/>
                </a:cxn>
                <a:cxn ang="0">
                  <a:pos x="52" y="92"/>
                </a:cxn>
                <a:cxn ang="0">
                  <a:pos x="195" y="22"/>
                </a:cxn>
                <a:cxn ang="0">
                  <a:pos x="368" y="37"/>
                </a:cxn>
                <a:cxn ang="0">
                  <a:pos x="489" y="114"/>
                </a:cxn>
                <a:cxn ang="0">
                  <a:pos x="489" y="210"/>
                </a:cxn>
                <a:cxn ang="0">
                  <a:pos x="504" y="225"/>
                </a:cxn>
                <a:cxn ang="0">
                  <a:pos x="514" y="139"/>
                </a:cxn>
                <a:cxn ang="0">
                  <a:pos x="418" y="40"/>
                </a:cxn>
                <a:cxn ang="0">
                  <a:pos x="205" y="0"/>
                </a:cxn>
                <a:cxn ang="0">
                  <a:pos x="79" y="40"/>
                </a:cxn>
                <a:cxn ang="0">
                  <a:pos x="2" y="161"/>
                </a:cxn>
                <a:cxn ang="0">
                  <a:pos x="25" y="245"/>
                </a:cxn>
                <a:cxn ang="0">
                  <a:pos x="148" y="327"/>
                </a:cxn>
                <a:cxn ang="0">
                  <a:pos x="297" y="346"/>
                </a:cxn>
                <a:cxn ang="0">
                  <a:pos x="306" y="302"/>
                </a:cxn>
                <a:cxn ang="0">
                  <a:pos x="203" y="289"/>
                </a:cxn>
                <a:cxn ang="0">
                  <a:pos x="94" y="233"/>
                </a:cxn>
                <a:cxn ang="0">
                  <a:pos x="84" y="144"/>
                </a:cxn>
                <a:cxn ang="0">
                  <a:pos x="205" y="60"/>
                </a:cxn>
                <a:cxn ang="0">
                  <a:pos x="346" y="65"/>
                </a:cxn>
                <a:cxn ang="0">
                  <a:pos x="442" y="131"/>
                </a:cxn>
                <a:cxn ang="0">
                  <a:pos x="427" y="208"/>
                </a:cxn>
                <a:cxn ang="0">
                  <a:pos x="383" y="235"/>
                </a:cxn>
                <a:cxn ang="0">
                  <a:pos x="405" y="139"/>
                </a:cxn>
                <a:cxn ang="0">
                  <a:pos x="341" y="109"/>
                </a:cxn>
                <a:cxn ang="0">
                  <a:pos x="329" y="124"/>
                </a:cxn>
                <a:cxn ang="0">
                  <a:pos x="294" y="92"/>
                </a:cxn>
                <a:cxn ang="0">
                  <a:pos x="200" y="94"/>
                </a:cxn>
                <a:cxn ang="0">
                  <a:pos x="136" y="154"/>
                </a:cxn>
                <a:cxn ang="0">
                  <a:pos x="151" y="218"/>
                </a:cxn>
                <a:cxn ang="0">
                  <a:pos x="230" y="250"/>
                </a:cxn>
                <a:cxn ang="0">
                  <a:pos x="299" y="233"/>
                </a:cxn>
                <a:cxn ang="0">
                  <a:pos x="304" y="262"/>
                </a:cxn>
                <a:cxn ang="0">
                  <a:pos x="395" y="287"/>
                </a:cxn>
                <a:cxn ang="0">
                  <a:pos x="504" y="225"/>
                </a:cxn>
                <a:cxn ang="0">
                  <a:pos x="489" y="210"/>
                </a:cxn>
              </a:cxnLst>
              <a:rect l="0" t="0" r="r" b="b"/>
              <a:pathLst>
                <a:path w="519" h="349">
                  <a:moveTo>
                    <a:pt x="489" y="210"/>
                  </a:moveTo>
                  <a:lnTo>
                    <a:pt x="489" y="210"/>
                  </a:lnTo>
                  <a:lnTo>
                    <a:pt x="479" y="225"/>
                  </a:lnTo>
                  <a:lnTo>
                    <a:pt x="465" y="238"/>
                  </a:lnTo>
                  <a:lnTo>
                    <a:pt x="450" y="250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20" y="262"/>
                  </a:lnTo>
                  <a:lnTo>
                    <a:pt x="403" y="265"/>
                  </a:lnTo>
                  <a:lnTo>
                    <a:pt x="381" y="267"/>
                  </a:lnTo>
                  <a:lnTo>
                    <a:pt x="356" y="267"/>
                  </a:lnTo>
                  <a:lnTo>
                    <a:pt x="334" y="265"/>
                  </a:lnTo>
                  <a:lnTo>
                    <a:pt x="316" y="257"/>
                  </a:lnTo>
                  <a:lnTo>
                    <a:pt x="309" y="252"/>
                  </a:lnTo>
                  <a:lnTo>
                    <a:pt x="304" y="245"/>
                  </a:lnTo>
                  <a:lnTo>
                    <a:pt x="301" y="238"/>
                  </a:lnTo>
                  <a:lnTo>
                    <a:pt x="301" y="228"/>
                  </a:lnTo>
                  <a:lnTo>
                    <a:pt x="301" y="228"/>
                  </a:lnTo>
                  <a:lnTo>
                    <a:pt x="299" y="223"/>
                  </a:lnTo>
                  <a:lnTo>
                    <a:pt x="297" y="218"/>
                  </a:lnTo>
                  <a:lnTo>
                    <a:pt x="292" y="215"/>
                  </a:lnTo>
                  <a:lnTo>
                    <a:pt x="287" y="215"/>
                  </a:lnTo>
                  <a:lnTo>
                    <a:pt x="287" y="215"/>
                  </a:lnTo>
                  <a:lnTo>
                    <a:pt x="277" y="220"/>
                  </a:lnTo>
                  <a:lnTo>
                    <a:pt x="267" y="225"/>
                  </a:lnTo>
                  <a:lnTo>
                    <a:pt x="242" y="230"/>
                  </a:lnTo>
                  <a:lnTo>
                    <a:pt x="215" y="228"/>
                  </a:lnTo>
                  <a:lnTo>
                    <a:pt x="200" y="225"/>
                  </a:lnTo>
                  <a:lnTo>
                    <a:pt x="188" y="223"/>
                  </a:lnTo>
                  <a:lnTo>
                    <a:pt x="175" y="218"/>
                  </a:lnTo>
                  <a:lnTo>
                    <a:pt x="166" y="210"/>
                  </a:lnTo>
                  <a:lnTo>
                    <a:pt x="158" y="203"/>
                  </a:lnTo>
                  <a:lnTo>
                    <a:pt x="153" y="196"/>
                  </a:lnTo>
                  <a:lnTo>
                    <a:pt x="151" y="183"/>
                  </a:lnTo>
                  <a:lnTo>
                    <a:pt x="151" y="171"/>
                  </a:lnTo>
                  <a:lnTo>
                    <a:pt x="156" y="158"/>
                  </a:lnTo>
                  <a:lnTo>
                    <a:pt x="163" y="144"/>
                  </a:lnTo>
                  <a:lnTo>
                    <a:pt x="163" y="144"/>
                  </a:lnTo>
                  <a:lnTo>
                    <a:pt x="170" y="134"/>
                  </a:lnTo>
                  <a:lnTo>
                    <a:pt x="178" y="129"/>
                  </a:lnTo>
                  <a:lnTo>
                    <a:pt x="198" y="116"/>
                  </a:lnTo>
                  <a:lnTo>
                    <a:pt x="220" y="109"/>
                  </a:lnTo>
                  <a:lnTo>
                    <a:pt x="247" y="104"/>
                  </a:lnTo>
                  <a:lnTo>
                    <a:pt x="272" y="104"/>
                  </a:lnTo>
                  <a:lnTo>
                    <a:pt x="297" y="109"/>
                  </a:lnTo>
                  <a:lnTo>
                    <a:pt x="306" y="114"/>
                  </a:lnTo>
                  <a:lnTo>
                    <a:pt x="316" y="119"/>
                  </a:lnTo>
                  <a:lnTo>
                    <a:pt x="324" y="126"/>
                  </a:lnTo>
                  <a:lnTo>
                    <a:pt x="331" y="136"/>
                  </a:lnTo>
                  <a:lnTo>
                    <a:pt x="331" y="136"/>
                  </a:lnTo>
                  <a:lnTo>
                    <a:pt x="336" y="141"/>
                  </a:lnTo>
                  <a:lnTo>
                    <a:pt x="339" y="141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6" y="131"/>
                  </a:lnTo>
                  <a:lnTo>
                    <a:pt x="351" y="129"/>
                  </a:lnTo>
                  <a:lnTo>
                    <a:pt x="358" y="129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400" y="141"/>
                  </a:lnTo>
                  <a:lnTo>
                    <a:pt x="400" y="141"/>
                  </a:lnTo>
                  <a:lnTo>
                    <a:pt x="390" y="124"/>
                  </a:lnTo>
                  <a:lnTo>
                    <a:pt x="390" y="124"/>
                  </a:lnTo>
                  <a:lnTo>
                    <a:pt x="376" y="146"/>
                  </a:lnTo>
                  <a:lnTo>
                    <a:pt x="356" y="176"/>
                  </a:lnTo>
                  <a:lnTo>
                    <a:pt x="348" y="193"/>
                  </a:lnTo>
                  <a:lnTo>
                    <a:pt x="341" y="208"/>
                  </a:lnTo>
                  <a:lnTo>
                    <a:pt x="339" y="223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8" y="247"/>
                  </a:lnTo>
                  <a:lnTo>
                    <a:pt x="358" y="252"/>
                  </a:lnTo>
                  <a:lnTo>
                    <a:pt x="371" y="257"/>
                  </a:lnTo>
                  <a:lnTo>
                    <a:pt x="383" y="255"/>
                  </a:lnTo>
                  <a:lnTo>
                    <a:pt x="398" y="252"/>
                  </a:lnTo>
                  <a:lnTo>
                    <a:pt x="410" y="247"/>
                  </a:lnTo>
                  <a:lnTo>
                    <a:pt x="423" y="242"/>
                  </a:lnTo>
                  <a:lnTo>
                    <a:pt x="430" y="235"/>
                  </a:lnTo>
                  <a:lnTo>
                    <a:pt x="430" y="235"/>
                  </a:lnTo>
                  <a:lnTo>
                    <a:pt x="442" y="225"/>
                  </a:lnTo>
                  <a:lnTo>
                    <a:pt x="450" y="213"/>
                  </a:lnTo>
                  <a:lnTo>
                    <a:pt x="457" y="198"/>
                  </a:lnTo>
                  <a:lnTo>
                    <a:pt x="462" y="183"/>
                  </a:lnTo>
                  <a:lnTo>
                    <a:pt x="462" y="166"/>
                  </a:lnTo>
                  <a:lnTo>
                    <a:pt x="462" y="151"/>
                  </a:lnTo>
                  <a:lnTo>
                    <a:pt x="457" y="136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40" y="107"/>
                  </a:lnTo>
                  <a:lnTo>
                    <a:pt x="430" y="94"/>
                  </a:lnTo>
                  <a:lnTo>
                    <a:pt x="418" y="84"/>
                  </a:lnTo>
                  <a:lnTo>
                    <a:pt x="403" y="74"/>
                  </a:lnTo>
                  <a:lnTo>
                    <a:pt x="373" y="60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19" y="40"/>
                  </a:lnTo>
                  <a:lnTo>
                    <a:pt x="299" y="37"/>
                  </a:lnTo>
                  <a:lnTo>
                    <a:pt x="274" y="35"/>
                  </a:lnTo>
                  <a:lnTo>
                    <a:pt x="252" y="35"/>
                  </a:lnTo>
                  <a:lnTo>
                    <a:pt x="230" y="35"/>
                  </a:lnTo>
                  <a:lnTo>
                    <a:pt x="205" y="40"/>
                  </a:lnTo>
                  <a:lnTo>
                    <a:pt x="183" y="45"/>
                  </a:lnTo>
                  <a:lnTo>
                    <a:pt x="161" y="52"/>
                  </a:lnTo>
                  <a:lnTo>
                    <a:pt x="141" y="60"/>
                  </a:lnTo>
                  <a:lnTo>
                    <a:pt x="121" y="72"/>
                  </a:lnTo>
                  <a:lnTo>
                    <a:pt x="104" y="84"/>
                  </a:lnTo>
                  <a:lnTo>
                    <a:pt x="89" y="102"/>
                  </a:lnTo>
                  <a:lnTo>
                    <a:pt x="77" y="119"/>
                  </a:lnTo>
                  <a:lnTo>
                    <a:pt x="69" y="139"/>
                  </a:lnTo>
                  <a:lnTo>
                    <a:pt x="62" y="161"/>
                  </a:lnTo>
                  <a:lnTo>
                    <a:pt x="62" y="186"/>
                  </a:lnTo>
                  <a:lnTo>
                    <a:pt x="62" y="186"/>
                  </a:lnTo>
                  <a:lnTo>
                    <a:pt x="64" y="205"/>
                  </a:lnTo>
                  <a:lnTo>
                    <a:pt x="69" y="223"/>
                  </a:lnTo>
                  <a:lnTo>
                    <a:pt x="79" y="238"/>
                  </a:lnTo>
                  <a:lnTo>
                    <a:pt x="89" y="252"/>
                  </a:lnTo>
                  <a:lnTo>
                    <a:pt x="104" y="265"/>
                  </a:lnTo>
                  <a:lnTo>
                    <a:pt x="121" y="275"/>
                  </a:lnTo>
                  <a:lnTo>
                    <a:pt x="138" y="285"/>
                  </a:lnTo>
                  <a:lnTo>
                    <a:pt x="158" y="292"/>
                  </a:lnTo>
                  <a:lnTo>
                    <a:pt x="198" y="304"/>
                  </a:lnTo>
                  <a:lnTo>
                    <a:pt x="240" y="314"/>
                  </a:lnTo>
                  <a:lnTo>
                    <a:pt x="277" y="317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99" y="302"/>
                  </a:lnTo>
                  <a:lnTo>
                    <a:pt x="299" y="302"/>
                  </a:lnTo>
                  <a:lnTo>
                    <a:pt x="289" y="322"/>
                  </a:lnTo>
                  <a:lnTo>
                    <a:pt x="282" y="327"/>
                  </a:lnTo>
                  <a:lnTo>
                    <a:pt x="272" y="329"/>
                  </a:lnTo>
                  <a:lnTo>
                    <a:pt x="272" y="329"/>
                  </a:lnTo>
                  <a:lnTo>
                    <a:pt x="240" y="327"/>
                  </a:lnTo>
                  <a:lnTo>
                    <a:pt x="208" y="322"/>
                  </a:lnTo>
                  <a:lnTo>
                    <a:pt x="178" y="314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16" y="294"/>
                  </a:lnTo>
                  <a:lnTo>
                    <a:pt x="89" y="282"/>
                  </a:lnTo>
                  <a:lnTo>
                    <a:pt x="64" y="265"/>
                  </a:lnTo>
                  <a:lnTo>
                    <a:pt x="39" y="242"/>
                  </a:lnTo>
                  <a:lnTo>
                    <a:pt x="39" y="242"/>
                  </a:lnTo>
                  <a:lnTo>
                    <a:pt x="27" y="225"/>
                  </a:lnTo>
                  <a:lnTo>
                    <a:pt x="20" y="205"/>
                  </a:lnTo>
                  <a:lnTo>
                    <a:pt x="15" y="186"/>
                  </a:lnTo>
                  <a:lnTo>
                    <a:pt x="17" y="166"/>
                  </a:lnTo>
                  <a:lnTo>
                    <a:pt x="22" y="146"/>
                  </a:lnTo>
                  <a:lnTo>
                    <a:pt x="30" y="126"/>
                  </a:lnTo>
                  <a:lnTo>
                    <a:pt x="39" y="107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64" y="79"/>
                  </a:lnTo>
                  <a:lnTo>
                    <a:pt x="77" y="69"/>
                  </a:lnTo>
                  <a:lnTo>
                    <a:pt x="101" y="50"/>
                  </a:lnTo>
                  <a:lnTo>
                    <a:pt x="131" y="37"/>
                  </a:lnTo>
                  <a:lnTo>
                    <a:pt x="163" y="27"/>
                  </a:lnTo>
                  <a:lnTo>
                    <a:pt x="195" y="22"/>
                  </a:lnTo>
                  <a:lnTo>
                    <a:pt x="227" y="20"/>
                  </a:lnTo>
                  <a:lnTo>
                    <a:pt x="259" y="20"/>
                  </a:lnTo>
                  <a:lnTo>
                    <a:pt x="292" y="20"/>
                  </a:lnTo>
                  <a:lnTo>
                    <a:pt x="292" y="20"/>
                  </a:lnTo>
                  <a:lnTo>
                    <a:pt x="329" y="27"/>
                  </a:lnTo>
                  <a:lnTo>
                    <a:pt x="368" y="37"/>
                  </a:lnTo>
                  <a:lnTo>
                    <a:pt x="408" y="52"/>
                  </a:lnTo>
                  <a:lnTo>
                    <a:pt x="427" y="62"/>
                  </a:lnTo>
                  <a:lnTo>
                    <a:pt x="447" y="72"/>
                  </a:lnTo>
                  <a:lnTo>
                    <a:pt x="462" y="84"/>
                  </a:lnTo>
                  <a:lnTo>
                    <a:pt x="477" y="97"/>
                  </a:lnTo>
                  <a:lnTo>
                    <a:pt x="489" y="114"/>
                  </a:lnTo>
                  <a:lnTo>
                    <a:pt x="497" y="129"/>
                  </a:lnTo>
                  <a:lnTo>
                    <a:pt x="502" y="146"/>
                  </a:lnTo>
                  <a:lnTo>
                    <a:pt x="502" y="166"/>
                  </a:lnTo>
                  <a:lnTo>
                    <a:pt x="499" y="188"/>
                  </a:lnTo>
                  <a:lnTo>
                    <a:pt x="489" y="210"/>
                  </a:lnTo>
                  <a:lnTo>
                    <a:pt x="489" y="210"/>
                  </a:lnTo>
                  <a:lnTo>
                    <a:pt x="489" y="215"/>
                  </a:lnTo>
                  <a:lnTo>
                    <a:pt x="494" y="223"/>
                  </a:lnTo>
                  <a:lnTo>
                    <a:pt x="499" y="228"/>
                  </a:lnTo>
                  <a:lnTo>
                    <a:pt x="502" y="228"/>
                  </a:lnTo>
                  <a:lnTo>
                    <a:pt x="504" y="225"/>
                  </a:lnTo>
                  <a:lnTo>
                    <a:pt x="504" y="225"/>
                  </a:lnTo>
                  <a:lnTo>
                    <a:pt x="509" y="210"/>
                  </a:lnTo>
                  <a:lnTo>
                    <a:pt x="514" y="196"/>
                  </a:lnTo>
                  <a:lnTo>
                    <a:pt x="516" y="181"/>
                  </a:lnTo>
                  <a:lnTo>
                    <a:pt x="519" y="166"/>
                  </a:lnTo>
                  <a:lnTo>
                    <a:pt x="516" y="154"/>
                  </a:lnTo>
                  <a:lnTo>
                    <a:pt x="514" y="139"/>
                  </a:lnTo>
                  <a:lnTo>
                    <a:pt x="509" y="126"/>
                  </a:lnTo>
                  <a:lnTo>
                    <a:pt x="504" y="114"/>
                  </a:lnTo>
                  <a:lnTo>
                    <a:pt x="489" y="92"/>
                  </a:lnTo>
                  <a:lnTo>
                    <a:pt x="470" y="72"/>
                  </a:lnTo>
                  <a:lnTo>
                    <a:pt x="445" y="55"/>
                  </a:lnTo>
                  <a:lnTo>
                    <a:pt x="418" y="40"/>
                  </a:lnTo>
                  <a:lnTo>
                    <a:pt x="418" y="40"/>
                  </a:lnTo>
                  <a:lnTo>
                    <a:pt x="378" y="22"/>
                  </a:lnTo>
                  <a:lnTo>
                    <a:pt x="336" y="10"/>
                  </a:lnTo>
                  <a:lnTo>
                    <a:pt x="292" y="3"/>
                  </a:lnTo>
                  <a:lnTo>
                    <a:pt x="247" y="0"/>
                  </a:lnTo>
                  <a:lnTo>
                    <a:pt x="205" y="0"/>
                  </a:lnTo>
                  <a:lnTo>
                    <a:pt x="161" y="8"/>
                  </a:lnTo>
                  <a:lnTo>
                    <a:pt x="141" y="15"/>
                  </a:lnTo>
                  <a:lnTo>
                    <a:pt x="119" y="22"/>
                  </a:lnTo>
                  <a:lnTo>
                    <a:pt x="99" y="3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57" y="60"/>
                  </a:lnTo>
                  <a:lnTo>
                    <a:pt x="35" y="79"/>
                  </a:lnTo>
                  <a:lnTo>
                    <a:pt x="17" y="107"/>
                  </a:lnTo>
                  <a:lnTo>
                    <a:pt x="7" y="134"/>
                  </a:lnTo>
                  <a:lnTo>
                    <a:pt x="2" y="146"/>
                  </a:lnTo>
                  <a:lnTo>
                    <a:pt x="2" y="161"/>
                  </a:lnTo>
                  <a:lnTo>
                    <a:pt x="0" y="176"/>
                  </a:lnTo>
                  <a:lnTo>
                    <a:pt x="2" y="191"/>
                  </a:lnTo>
                  <a:lnTo>
                    <a:pt x="5" y="205"/>
                  </a:lnTo>
                  <a:lnTo>
                    <a:pt x="10" y="218"/>
                  </a:lnTo>
                  <a:lnTo>
                    <a:pt x="17" y="233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37" y="260"/>
                  </a:lnTo>
                  <a:lnTo>
                    <a:pt x="52" y="272"/>
                  </a:lnTo>
                  <a:lnTo>
                    <a:pt x="79" y="294"/>
                  </a:lnTo>
                  <a:lnTo>
                    <a:pt x="114" y="312"/>
                  </a:lnTo>
                  <a:lnTo>
                    <a:pt x="148" y="327"/>
                  </a:lnTo>
                  <a:lnTo>
                    <a:pt x="183" y="336"/>
                  </a:lnTo>
                  <a:lnTo>
                    <a:pt x="220" y="344"/>
                  </a:lnTo>
                  <a:lnTo>
                    <a:pt x="257" y="346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97" y="346"/>
                  </a:lnTo>
                  <a:lnTo>
                    <a:pt x="297" y="346"/>
                  </a:lnTo>
                  <a:lnTo>
                    <a:pt x="311" y="317"/>
                  </a:lnTo>
                  <a:lnTo>
                    <a:pt x="311" y="317"/>
                  </a:lnTo>
                  <a:lnTo>
                    <a:pt x="314" y="312"/>
                  </a:lnTo>
                  <a:lnTo>
                    <a:pt x="311" y="307"/>
                  </a:lnTo>
                  <a:lnTo>
                    <a:pt x="306" y="302"/>
                  </a:lnTo>
                  <a:lnTo>
                    <a:pt x="301" y="299"/>
                  </a:lnTo>
                  <a:lnTo>
                    <a:pt x="301" y="299"/>
                  </a:lnTo>
                  <a:lnTo>
                    <a:pt x="277" y="299"/>
                  </a:lnTo>
                  <a:lnTo>
                    <a:pt x="252" y="297"/>
                  </a:lnTo>
                  <a:lnTo>
                    <a:pt x="227" y="294"/>
                  </a:lnTo>
                  <a:lnTo>
                    <a:pt x="203" y="289"/>
                  </a:lnTo>
                  <a:lnTo>
                    <a:pt x="178" y="282"/>
                  </a:lnTo>
                  <a:lnTo>
                    <a:pt x="153" y="272"/>
                  </a:lnTo>
                  <a:lnTo>
                    <a:pt x="131" y="260"/>
                  </a:lnTo>
                  <a:lnTo>
                    <a:pt x="111" y="247"/>
                  </a:lnTo>
                  <a:lnTo>
                    <a:pt x="111" y="247"/>
                  </a:lnTo>
                  <a:lnTo>
                    <a:pt x="94" y="233"/>
                  </a:lnTo>
                  <a:lnTo>
                    <a:pt x="82" y="218"/>
                  </a:lnTo>
                  <a:lnTo>
                    <a:pt x="74" y="203"/>
                  </a:lnTo>
                  <a:lnTo>
                    <a:pt x="72" y="188"/>
                  </a:lnTo>
                  <a:lnTo>
                    <a:pt x="72" y="173"/>
                  </a:lnTo>
                  <a:lnTo>
                    <a:pt x="77" y="158"/>
                  </a:lnTo>
                  <a:lnTo>
                    <a:pt x="84" y="144"/>
                  </a:lnTo>
                  <a:lnTo>
                    <a:pt x="94" y="131"/>
                  </a:lnTo>
                  <a:lnTo>
                    <a:pt x="104" y="116"/>
                  </a:lnTo>
                  <a:lnTo>
                    <a:pt x="119" y="107"/>
                  </a:lnTo>
                  <a:lnTo>
                    <a:pt x="148" y="84"/>
                  </a:lnTo>
                  <a:lnTo>
                    <a:pt x="178" y="69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32" y="55"/>
                  </a:lnTo>
                  <a:lnTo>
                    <a:pt x="262" y="52"/>
                  </a:lnTo>
                  <a:lnTo>
                    <a:pt x="289" y="52"/>
                  </a:lnTo>
                  <a:lnTo>
                    <a:pt x="319" y="57"/>
                  </a:lnTo>
                  <a:lnTo>
                    <a:pt x="346" y="65"/>
                  </a:lnTo>
                  <a:lnTo>
                    <a:pt x="373" y="74"/>
                  </a:lnTo>
                  <a:lnTo>
                    <a:pt x="398" y="89"/>
                  </a:lnTo>
                  <a:lnTo>
                    <a:pt x="423" y="104"/>
                  </a:lnTo>
                  <a:lnTo>
                    <a:pt x="423" y="104"/>
                  </a:lnTo>
                  <a:lnTo>
                    <a:pt x="435" y="116"/>
                  </a:lnTo>
                  <a:lnTo>
                    <a:pt x="442" y="131"/>
                  </a:lnTo>
                  <a:lnTo>
                    <a:pt x="447" y="144"/>
                  </a:lnTo>
                  <a:lnTo>
                    <a:pt x="447" y="158"/>
                  </a:lnTo>
                  <a:lnTo>
                    <a:pt x="445" y="171"/>
                  </a:lnTo>
                  <a:lnTo>
                    <a:pt x="442" y="183"/>
                  </a:lnTo>
                  <a:lnTo>
                    <a:pt x="435" y="196"/>
                  </a:lnTo>
                  <a:lnTo>
                    <a:pt x="427" y="208"/>
                  </a:lnTo>
                  <a:lnTo>
                    <a:pt x="427" y="208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395" y="235"/>
                  </a:lnTo>
                  <a:lnTo>
                    <a:pt x="388" y="235"/>
                  </a:lnTo>
                  <a:lnTo>
                    <a:pt x="383" y="235"/>
                  </a:lnTo>
                  <a:lnTo>
                    <a:pt x="376" y="233"/>
                  </a:lnTo>
                  <a:lnTo>
                    <a:pt x="371" y="230"/>
                  </a:lnTo>
                  <a:lnTo>
                    <a:pt x="361" y="218"/>
                  </a:lnTo>
                  <a:lnTo>
                    <a:pt x="361" y="218"/>
                  </a:lnTo>
                  <a:lnTo>
                    <a:pt x="405" y="139"/>
                  </a:lnTo>
                  <a:lnTo>
                    <a:pt x="405" y="139"/>
                  </a:lnTo>
                  <a:lnTo>
                    <a:pt x="405" y="134"/>
                  </a:lnTo>
                  <a:lnTo>
                    <a:pt x="403" y="129"/>
                  </a:lnTo>
                  <a:lnTo>
                    <a:pt x="400" y="124"/>
                  </a:lnTo>
                  <a:lnTo>
                    <a:pt x="395" y="121"/>
                  </a:lnTo>
                  <a:lnTo>
                    <a:pt x="395" y="121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9" y="109"/>
                  </a:lnTo>
                  <a:lnTo>
                    <a:pt x="336" y="109"/>
                  </a:lnTo>
                  <a:lnTo>
                    <a:pt x="336" y="109"/>
                  </a:lnTo>
                  <a:lnTo>
                    <a:pt x="329" y="124"/>
                  </a:lnTo>
                  <a:lnTo>
                    <a:pt x="329" y="124"/>
                  </a:lnTo>
                  <a:lnTo>
                    <a:pt x="341" y="129"/>
                  </a:lnTo>
                  <a:lnTo>
                    <a:pt x="341" y="129"/>
                  </a:lnTo>
                  <a:lnTo>
                    <a:pt x="331" y="116"/>
                  </a:lnTo>
                  <a:lnTo>
                    <a:pt x="321" y="107"/>
                  </a:lnTo>
                  <a:lnTo>
                    <a:pt x="309" y="99"/>
                  </a:lnTo>
                  <a:lnTo>
                    <a:pt x="294" y="92"/>
                  </a:lnTo>
                  <a:lnTo>
                    <a:pt x="279" y="89"/>
                  </a:lnTo>
                  <a:lnTo>
                    <a:pt x="264" y="87"/>
                  </a:lnTo>
                  <a:lnTo>
                    <a:pt x="247" y="84"/>
                  </a:lnTo>
                  <a:lnTo>
                    <a:pt x="232" y="87"/>
                  </a:lnTo>
                  <a:lnTo>
                    <a:pt x="215" y="89"/>
                  </a:lnTo>
                  <a:lnTo>
                    <a:pt x="200" y="94"/>
                  </a:lnTo>
                  <a:lnTo>
                    <a:pt x="185" y="99"/>
                  </a:lnTo>
                  <a:lnTo>
                    <a:pt x="170" y="107"/>
                  </a:lnTo>
                  <a:lnTo>
                    <a:pt x="158" y="116"/>
                  </a:lnTo>
                  <a:lnTo>
                    <a:pt x="148" y="129"/>
                  </a:lnTo>
                  <a:lnTo>
                    <a:pt x="141" y="141"/>
                  </a:lnTo>
                  <a:lnTo>
                    <a:pt x="136" y="154"/>
                  </a:lnTo>
                  <a:lnTo>
                    <a:pt x="136" y="154"/>
                  </a:lnTo>
                  <a:lnTo>
                    <a:pt x="133" y="171"/>
                  </a:lnTo>
                  <a:lnTo>
                    <a:pt x="133" y="183"/>
                  </a:lnTo>
                  <a:lnTo>
                    <a:pt x="136" y="198"/>
                  </a:lnTo>
                  <a:lnTo>
                    <a:pt x="143" y="208"/>
                  </a:lnTo>
                  <a:lnTo>
                    <a:pt x="151" y="218"/>
                  </a:lnTo>
                  <a:lnTo>
                    <a:pt x="161" y="228"/>
                  </a:lnTo>
                  <a:lnTo>
                    <a:pt x="173" y="235"/>
                  </a:lnTo>
                  <a:lnTo>
                    <a:pt x="185" y="242"/>
                  </a:lnTo>
                  <a:lnTo>
                    <a:pt x="200" y="245"/>
                  </a:lnTo>
                  <a:lnTo>
                    <a:pt x="215" y="250"/>
                  </a:lnTo>
                  <a:lnTo>
                    <a:pt x="230" y="250"/>
                  </a:lnTo>
                  <a:lnTo>
                    <a:pt x="245" y="250"/>
                  </a:lnTo>
                  <a:lnTo>
                    <a:pt x="259" y="247"/>
                  </a:lnTo>
                  <a:lnTo>
                    <a:pt x="274" y="245"/>
                  </a:lnTo>
                  <a:lnTo>
                    <a:pt x="287" y="240"/>
                  </a:lnTo>
                  <a:lnTo>
                    <a:pt x="299" y="233"/>
                  </a:lnTo>
                  <a:lnTo>
                    <a:pt x="299" y="233"/>
                  </a:lnTo>
                  <a:lnTo>
                    <a:pt x="284" y="220"/>
                  </a:lnTo>
                  <a:lnTo>
                    <a:pt x="284" y="220"/>
                  </a:lnTo>
                  <a:lnTo>
                    <a:pt x="287" y="235"/>
                  </a:lnTo>
                  <a:lnTo>
                    <a:pt x="289" y="245"/>
                  </a:lnTo>
                  <a:lnTo>
                    <a:pt x="297" y="255"/>
                  </a:lnTo>
                  <a:lnTo>
                    <a:pt x="304" y="262"/>
                  </a:lnTo>
                  <a:lnTo>
                    <a:pt x="314" y="270"/>
                  </a:lnTo>
                  <a:lnTo>
                    <a:pt x="326" y="275"/>
                  </a:lnTo>
                  <a:lnTo>
                    <a:pt x="351" y="282"/>
                  </a:lnTo>
                  <a:lnTo>
                    <a:pt x="351" y="282"/>
                  </a:lnTo>
                  <a:lnTo>
                    <a:pt x="373" y="287"/>
                  </a:lnTo>
                  <a:lnTo>
                    <a:pt x="395" y="287"/>
                  </a:lnTo>
                  <a:lnTo>
                    <a:pt x="415" y="285"/>
                  </a:lnTo>
                  <a:lnTo>
                    <a:pt x="437" y="280"/>
                  </a:lnTo>
                  <a:lnTo>
                    <a:pt x="457" y="270"/>
                  </a:lnTo>
                  <a:lnTo>
                    <a:pt x="474" y="257"/>
                  </a:lnTo>
                  <a:lnTo>
                    <a:pt x="489" y="242"/>
                  </a:lnTo>
                  <a:lnTo>
                    <a:pt x="504" y="225"/>
                  </a:lnTo>
                  <a:lnTo>
                    <a:pt x="504" y="225"/>
                  </a:lnTo>
                  <a:lnTo>
                    <a:pt x="504" y="218"/>
                  </a:lnTo>
                  <a:lnTo>
                    <a:pt x="499" y="213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89" y="210"/>
                  </a:lnTo>
                  <a:lnTo>
                    <a:pt x="489" y="2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1" name="Freeform 87"/>
            <p:cNvSpPr>
              <a:spLocks/>
            </p:cNvSpPr>
            <p:nvPr/>
          </p:nvSpPr>
          <p:spPr bwMode="auto">
            <a:xfrm>
              <a:off x="1719" y="1685"/>
              <a:ext cx="131" cy="107"/>
            </a:xfrm>
            <a:custGeom>
              <a:avLst/>
              <a:gdLst/>
              <a:ahLst/>
              <a:cxnLst>
                <a:cxn ang="0">
                  <a:pos x="118" y="80"/>
                </a:cxn>
                <a:cxn ang="0">
                  <a:pos x="131" y="47"/>
                </a:cxn>
                <a:cxn ang="0">
                  <a:pos x="126" y="33"/>
                </a:cxn>
                <a:cxn ang="0">
                  <a:pos x="116" y="18"/>
                </a:cxn>
                <a:cxn ang="0">
                  <a:pos x="104" y="10"/>
                </a:cxn>
                <a:cxn ang="0">
                  <a:pos x="79" y="0"/>
                </a:cxn>
                <a:cxn ang="0">
                  <a:pos x="52" y="3"/>
                </a:cxn>
                <a:cxn ang="0">
                  <a:pos x="27" y="13"/>
                </a:cxn>
                <a:cxn ang="0">
                  <a:pos x="17" y="20"/>
                </a:cxn>
                <a:cxn ang="0">
                  <a:pos x="5" y="38"/>
                </a:cxn>
                <a:cxn ang="0">
                  <a:pos x="0" y="60"/>
                </a:cxn>
                <a:cxn ang="0">
                  <a:pos x="2" y="80"/>
                </a:cxn>
                <a:cxn ang="0">
                  <a:pos x="17" y="97"/>
                </a:cxn>
                <a:cxn ang="0">
                  <a:pos x="29" y="102"/>
                </a:cxn>
                <a:cxn ang="0">
                  <a:pos x="59" y="107"/>
                </a:cxn>
                <a:cxn ang="0">
                  <a:pos x="86" y="104"/>
                </a:cxn>
                <a:cxn ang="0">
                  <a:pos x="111" y="89"/>
                </a:cxn>
                <a:cxn ang="0">
                  <a:pos x="118" y="80"/>
                </a:cxn>
                <a:cxn ang="0">
                  <a:pos x="116" y="65"/>
                </a:cxn>
                <a:cxn ang="0">
                  <a:pos x="108" y="62"/>
                </a:cxn>
                <a:cxn ang="0">
                  <a:pos x="106" y="62"/>
                </a:cxn>
                <a:cxn ang="0">
                  <a:pos x="84" y="82"/>
                </a:cxn>
                <a:cxn ang="0">
                  <a:pos x="57" y="89"/>
                </a:cxn>
                <a:cxn ang="0">
                  <a:pos x="44" y="87"/>
                </a:cxn>
                <a:cxn ang="0">
                  <a:pos x="19" y="80"/>
                </a:cxn>
                <a:cxn ang="0">
                  <a:pos x="15" y="70"/>
                </a:cxn>
                <a:cxn ang="0">
                  <a:pos x="15" y="60"/>
                </a:cxn>
                <a:cxn ang="0">
                  <a:pos x="29" y="35"/>
                </a:cxn>
                <a:cxn ang="0">
                  <a:pos x="37" y="30"/>
                </a:cxn>
                <a:cxn ang="0">
                  <a:pos x="52" y="23"/>
                </a:cxn>
                <a:cxn ang="0">
                  <a:pos x="76" y="20"/>
                </a:cxn>
                <a:cxn ang="0">
                  <a:pos x="94" y="25"/>
                </a:cxn>
                <a:cxn ang="0">
                  <a:pos x="111" y="33"/>
                </a:cxn>
                <a:cxn ang="0">
                  <a:pos x="113" y="47"/>
                </a:cxn>
                <a:cxn ang="0">
                  <a:pos x="111" y="52"/>
                </a:cxn>
                <a:cxn ang="0">
                  <a:pos x="106" y="62"/>
                </a:cxn>
                <a:cxn ang="0">
                  <a:pos x="108" y="77"/>
                </a:cxn>
                <a:cxn ang="0">
                  <a:pos x="118" y="80"/>
                </a:cxn>
                <a:cxn ang="0">
                  <a:pos x="118" y="80"/>
                </a:cxn>
              </a:cxnLst>
              <a:rect l="0" t="0" r="r" b="b"/>
              <a:pathLst>
                <a:path w="131" h="107">
                  <a:moveTo>
                    <a:pt x="118" y="80"/>
                  </a:moveTo>
                  <a:lnTo>
                    <a:pt x="118" y="80"/>
                  </a:lnTo>
                  <a:lnTo>
                    <a:pt x="126" y="62"/>
                  </a:lnTo>
                  <a:lnTo>
                    <a:pt x="131" y="47"/>
                  </a:lnTo>
                  <a:lnTo>
                    <a:pt x="128" y="40"/>
                  </a:lnTo>
                  <a:lnTo>
                    <a:pt x="126" y="33"/>
                  </a:lnTo>
                  <a:lnTo>
                    <a:pt x="121" y="25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04" y="10"/>
                  </a:lnTo>
                  <a:lnTo>
                    <a:pt x="91" y="5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2" y="3"/>
                  </a:lnTo>
                  <a:lnTo>
                    <a:pt x="39" y="5"/>
                  </a:lnTo>
                  <a:lnTo>
                    <a:pt x="27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0" y="28"/>
                  </a:lnTo>
                  <a:lnTo>
                    <a:pt x="5" y="38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2" y="80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29" y="102"/>
                  </a:lnTo>
                  <a:lnTo>
                    <a:pt x="44" y="107"/>
                  </a:lnTo>
                  <a:lnTo>
                    <a:pt x="59" y="107"/>
                  </a:lnTo>
                  <a:lnTo>
                    <a:pt x="74" y="107"/>
                  </a:lnTo>
                  <a:lnTo>
                    <a:pt x="86" y="104"/>
                  </a:lnTo>
                  <a:lnTo>
                    <a:pt x="99" y="99"/>
                  </a:lnTo>
                  <a:lnTo>
                    <a:pt x="111" y="89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72"/>
                  </a:lnTo>
                  <a:lnTo>
                    <a:pt x="116" y="65"/>
                  </a:lnTo>
                  <a:lnTo>
                    <a:pt x="111" y="62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96" y="75"/>
                  </a:lnTo>
                  <a:lnTo>
                    <a:pt x="84" y="82"/>
                  </a:lnTo>
                  <a:lnTo>
                    <a:pt x="71" y="87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44" y="87"/>
                  </a:lnTo>
                  <a:lnTo>
                    <a:pt x="32" y="84"/>
                  </a:lnTo>
                  <a:lnTo>
                    <a:pt x="19" y="80"/>
                  </a:lnTo>
                  <a:lnTo>
                    <a:pt x="15" y="75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60"/>
                  </a:lnTo>
                  <a:lnTo>
                    <a:pt x="19" y="52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7" y="30"/>
                  </a:lnTo>
                  <a:lnTo>
                    <a:pt x="44" y="25"/>
                  </a:lnTo>
                  <a:lnTo>
                    <a:pt x="52" y="23"/>
                  </a:lnTo>
                  <a:lnTo>
                    <a:pt x="59" y="20"/>
                  </a:lnTo>
                  <a:lnTo>
                    <a:pt x="76" y="20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104" y="28"/>
                  </a:lnTo>
                  <a:lnTo>
                    <a:pt x="111" y="33"/>
                  </a:lnTo>
                  <a:lnTo>
                    <a:pt x="113" y="42"/>
                  </a:lnTo>
                  <a:lnTo>
                    <a:pt x="113" y="47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6" y="70"/>
                  </a:lnTo>
                  <a:lnTo>
                    <a:pt x="108" y="77"/>
                  </a:lnTo>
                  <a:lnTo>
                    <a:pt x="116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5" name="Group 88"/>
          <p:cNvGrpSpPr>
            <a:grpSpLocks/>
          </p:cNvGrpSpPr>
          <p:nvPr/>
        </p:nvGrpSpPr>
        <p:grpSpPr bwMode="auto">
          <a:xfrm>
            <a:off x="3505200" y="5457825"/>
            <a:ext cx="838200" cy="866775"/>
            <a:chOff x="1004" y="2499"/>
            <a:chExt cx="1825" cy="1695"/>
          </a:xfrm>
        </p:grpSpPr>
        <p:sp>
          <p:nvSpPr>
            <p:cNvPr id="1639513" name="Freeform 89"/>
            <p:cNvSpPr>
              <a:spLocks noEditPoints="1"/>
            </p:cNvSpPr>
            <p:nvPr/>
          </p:nvSpPr>
          <p:spPr bwMode="auto">
            <a:xfrm>
              <a:off x="1004" y="2499"/>
              <a:ext cx="1825" cy="1695"/>
            </a:xfrm>
            <a:custGeom>
              <a:avLst/>
              <a:gdLst/>
              <a:ahLst/>
              <a:cxnLst>
                <a:cxn ang="0">
                  <a:pos x="1820" y="371"/>
                </a:cxn>
                <a:cxn ang="0">
                  <a:pos x="1789" y="355"/>
                </a:cxn>
                <a:cxn ang="0">
                  <a:pos x="1774" y="322"/>
                </a:cxn>
                <a:cxn ang="0">
                  <a:pos x="1782" y="292"/>
                </a:cxn>
                <a:cxn ang="0">
                  <a:pos x="1778" y="260"/>
                </a:cxn>
                <a:cxn ang="0">
                  <a:pos x="1751" y="247"/>
                </a:cxn>
                <a:cxn ang="0">
                  <a:pos x="1664" y="201"/>
                </a:cxn>
                <a:cxn ang="0">
                  <a:pos x="1388" y="105"/>
                </a:cxn>
                <a:cxn ang="0">
                  <a:pos x="1074" y="41"/>
                </a:cxn>
                <a:cxn ang="0">
                  <a:pos x="841" y="0"/>
                </a:cxn>
                <a:cxn ang="0">
                  <a:pos x="783" y="130"/>
                </a:cxn>
                <a:cxn ang="0">
                  <a:pos x="773" y="69"/>
                </a:cxn>
                <a:cxn ang="0">
                  <a:pos x="708" y="21"/>
                </a:cxn>
                <a:cxn ang="0">
                  <a:pos x="615" y="6"/>
                </a:cxn>
                <a:cxn ang="0">
                  <a:pos x="575" y="27"/>
                </a:cxn>
                <a:cxn ang="0">
                  <a:pos x="496" y="141"/>
                </a:cxn>
                <a:cxn ang="0">
                  <a:pos x="376" y="349"/>
                </a:cxn>
                <a:cxn ang="0">
                  <a:pos x="273" y="595"/>
                </a:cxn>
                <a:cxn ang="0">
                  <a:pos x="242" y="732"/>
                </a:cxn>
                <a:cxn ang="0">
                  <a:pos x="214" y="792"/>
                </a:cxn>
                <a:cxn ang="0">
                  <a:pos x="97" y="846"/>
                </a:cxn>
                <a:cxn ang="0">
                  <a:pos x="70" y="880"/>
                </a:cxn>
                <a:cxn ang="0">
                  <a:pos x="65" y="915"/>
                </a:cxn>
                <a:cxn ang="0">
                  <a:pos x="82" y="945"/>
                </a:cxn>
                <a:cxn ang="0">
                  <a:pos x="130" y="969"/>
                </a:cxn>
                <a:cxn ang="0">
                  <a:pos x="61" y="1088"/>
                </a:cxn>
                <a:cxn ang="0">
                  <a:pos x="57" y="1106"/>
                </a:cxn>
                <a:cxn ang="0">
                  <a:pos x="32" y="1128"/>
                </a:cxn>
                <a:cxn ang="0">
                  <a:pos x="1" y="1151"/>
                </a:cxn>
                <a:cxn ang="0">
                  <a:pos x="1" y="1160"/>
                </a:cxn>
                <a:cxn ang="0">
                  <a:pos x="26" y="1215"/>
                </a:cxn>
                <a:cxn ang="0">
                  <a:pos x="45" y="1254"/>
                </a:cxn>
                <a:cxn ang="0">
                  <a:pos x="92" y="1312"/>
                </a:cxn>
                <a:cxn ang="0">
                  <a:pos x="268" y="1397"/>
                </a:cxn>
                <a:cxn ang="0">
                  <a:pos x="474" y="1512"/>
                </a:cxn>
                <a:cxn ang="0">
                  <a:pos x="751" y="1629"/>
                </a:cxn>
                <a:cxn ang="0">
                  <a:pos x="992" y="1684"/>
                </a:cxn>
                <a:cxn ang="0">
                  <a:pos x="1131" y="1664"/>
                </a:cxn>
                <a:cxn ang="0">
                  <a:pos x="1323" y="1411"/>
                </a:cxn>
                <a:cxn ang="0">
                  <a:pos x="1439" y="1366"/>
                </a:cxn>
                <a:cxn ang="0">
                  <a:pos x="1492" y="1312"/>
                </a:cxn>
                <a:cxn ang="0">
                  <a:pos x="1555" y="1177"/>
                </a:cxn>
                <a:cxn ang="0">
                  <a:pos x="1558" y="1120"/>
                </a:cxn>
                <a:cxn ang="0">
                  <a:pos x="1576" y="1108"/>
                </a:cxn>
                <a:cxn ang="0">
                  <a:pos x="1645" y="977"/>
                </a:cxn>
                <a:cxn ang="0">
                  <a:pos x="1793" y="471"/>
                </a:cxn>
                <a:cxn ang="0">
                  <a:pos x="1823" y="388"/>
                </a:cxn>
                <a:cxn ang="0">
                  <a:pos x="67" y="1107"/>
                </a:cxn>
                <a:cxn ang="0">
                  <a:pos x="67" y="1107"/>
                </a:cxn>
                <a:cxn ang="0">
                  <a:pos x="135" y="905"/>
                </a:cxn>
                <a:cxn ang="0">
                  <a:pos x="206" y="868"/>
                </a:cxn>
                <a:cxn ang="0">
                  <a:pos x="176" y="911"/>
                </a:cxn>
                <a:cxn ang="0">
                  <a:pos x="5" y="1165"/>
                </a:cxn>
                <a:cxn ang="0">
                  <a:pos x="10" y="1176"/>
                </a:cxn>
              </a:cxnLst>
              <a:rect l="0" t="0" r="r" b="b"/>
              <a:pathLst>
                <a:path w="1825" h="1695">
                  <a:moveTo>
                    <a:pt x="1823" y="385"/>
                  </a:moveTo>
                  <a:lnTo>
                    <a:pt x="1823" y="385"/>
                  </a:lnTo>
                  <a:lnTo>
                    <a:pt x="1823" y="378"/>
                  </a:lnTo>
                  <a:lnTo>
                    <a:pt x="1823" y="375"/>
                  </a:lnTo>
                  <a:lnTo>
                    <a:pt x="1822" y="372"/>
                  </a:lnTo>
                  <a:lnTo>
                    <a:pt x="1820" y="371"/>
                  </a:lnTo>
                  <a:lnTo>
                    <a:pt x="1817" y="371"/>
                  </a:lnTo>
                  <a:lnTo>
                    <a:pt x="1815" y="371"/>
                  </a:lnTo>
                  <a:lnTo>
                    <a:pt x="1803" y="368"/>
                  </a:lnTo>
                  <a:lnTo>
                    <a:pt x="1803" y="368"/>
                  </a:lnTo>
                  <a:lnTo>
                    <a:pt x="1797" y="362"/>
                  </a:lnTo>
                  <a:lnTo>
                    <a:pt x="1789" y="355"/>
                  </a:lnTo>
                  <a:lnTo>
                    <a:pt x="1780" y="347"/>
                  </a:lnTo>
                  <a:lnTo>
                    <a:pt x="1768" y="341"/>
                  </a:lnTo>
                  <a:lnTo>
                    <a:pt x="1768" y="341"/>
                  </a:lnTo>
                  <a:lnTo>
                    <a:pt x="1767" y="341"/>
                  </a:lnTo>
                  <a:lnTo>
                    <a:pt x="1767" y="341"/>
                  </a:lnTo>
                  <a:lnTo>
                    <a:pt x="1774" y="322"/>
                  </a:lnTo>
                  <a:lnTo>
                    <a:pt x="1778" y="312"/>
                  </a:lnTo>
                  <a:lnTo>
                    <a:pt x="1779" y="303"/>
                  </a:lnTo>
                  <a:lnTo>
                    <a:pt x="1779" y="303"/>
                  </a:lnTo>
                  <a:lnTo>
                    <a:pt x="1782" y="297"/>
                  </a:lnTo>
                  <a:lnTo>
                    <a:pt x="1782" y="297"/>
                  </a:lnTo>
                  <a:lnTo>
                    <a:pt x="1782" y="292"/>
                  </a:lnTo>
                  <a:lnTo>
                    <a:pt x="1782" y="284"/>
                  </a:lnTo>
                  <a:lnTo>
                    <a:pt x="1782" y="284"/>
                  </a:lnTo>
                  <a:lnTo>
                    <a:pt x="1782" y="275"/>
                  </a:lnTo>
                  <a:lnTo>
                    <a:pt x="1780" y="267"/>
                  </a:lnTo>
                  <a:lnTo>
                    <a:pt x="1779" y="264"/>
                  </a:lnTo>
                  <a:lnTo>
                    <a:pt x="1778" y="260"/>
                  </a:lnTo>
                  <a:lnTo>
                    <a:pt x="1774" y="258"/>
                  </a:lnTo>
                  <a:lnTo>
                    <a:pt x="1770" y="257"/>
                  </a:lnTo>
                  <a:lnTo>
                    <a:pt x="1770" y="257"/>
                  </a:lnTo>
                  <a:lnTo>
                    <a:pt x="1759" y="254"/>
                  </a:lnTo>
                  <a:lnTo>
                    <a:pt x="1759" y="254"/>
                  </a:lnTo>
                  <a:lnTo>
                    <a:pt x="1751" y="247"/>
                  </a:lnTo>
                  <a:lnTo>
                    <a:pt x="1743" y="239"/>
                  </a:lnTo>
                  <a:lnTo>
                    <a:pt x="1734" y="233"/>
                  </a:lnTo>
                  <a:lnTo>
                    <a:pt x="1724" y="227"/>
                  </a:lnTo>
                  <a:lnTo>
                    <a:pt x="1724" y="227"/>
                  </a:lnTo>
                  <a:lnTo>
                    <a:pt x="1695" y="214"/>
                  </a:lnTo>
                  <a:lnTo>
                    <a:pt x="1664" y="201"/>
                  </a:lnTo>
                  <a:lnTo>
                    <a:pt x="1604" y="179"/>
                  </a:lnTo>
                  <a:lnTo>
                    <a:pt x="1604" y="179"/>
                  </a:lnTo>
                  <a:lnTo>
                    <a:pt x="1532" y="153"/>
                  </a:lnTo>
                  <a:lnTo>
                    <a:pt x="1461" y="127"/>
                  </a:lnTo>
                  <a:lnTo>
                    <a:pt x="1424" y="116"/>
                  </a:lnTo>
                  <a:lnTo>
                    <a:pt x="1388" y="105"/>
                  </a:lnTo>
                  <a:lnTo>
                    <a:pt x="1351" y="95"/>
                  </a:lnTo>
                  <a:lnTo>
                    <a:pt x="1314" y="86"/>
                  </a:lnTo>
                  <a:lnTo>
                    <a:pt x="1314" y="86"/>
                  </a:lnTo>
                  <a:lnTo>
                    <a:pt x="1255" y="74"/>
                  </a:lnTo>
                  <a:lnTo>
                    <a:pt x="1195" y="62"/>
                  </a:lnTo>
                  <a:lnTo>
                    <a:pt x="1074" y="41"/>
                  </a:lnTo>
                  <a:lnTo>
                    <a:pt x="1074" y="41"/>
                  </a:lnTo>
                  <a:lnTo>
                    <a:pt x="971" y="22"/>
                  </a:lnTo>
                  <a:lnTo>
                    <a:pt x="867" y="3"/>
                  </a:lnTo>
                  <a:lnTo>
                    <a:pt x="867" y="3"/>
                  </a:lnTo>
                  <a:lnTo>
                    <a:pt x="855" y="1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783" y="132"/>
                  </a:lnTo>
                  <a:lnTo>
                    <a:pt x="783" y="132"/>
                  </a:lnTo>
                  <a:lnTo>
                    <a:pt x="783" y="130"/>
                  </a:lnTo>
                  <a:lnTo>
                    <a:pt x="783" y="130"/>
                  </a:lnTo>
                  <a:lnTo>
                    <a:pt x="786" y="116"/>
                  </a:lnTo>
                  <a:lnTo>
                    <a:pt x="785" y="102"/>
                  </a:lnTo>
                  <a:lnTo>
                    <a:pt x="783" y="91"/>
                  </a:lnTo>
                  <a:lnTo>
                    <a:pt x="780" y="79"/>
                  </a:lnTo>
                  <a:lnTo>
                    <a:pt x="773" y="69"/>
                  </a:lnTo>
                  <a:lnTo>
                    <a:pt x="766" y="58"/>
                  </a:lnTo>
                  <a:lnTo>
                    <a:pt x="757" y="50"/>
                  </a:lnTo>
                  <a:lnTo>
                    <a:pt x="746" y="41"/>
                  </a:lnTo>
                  <a:lnTo>
                    <a:pt x="746" y="41"/>
                  </a:lnTo>
                  <a:lnTo>
                    <a:pt x="727" y="30"/>
                  </a:lnTo>
                  <a:lnTo>
                    <a:pt x="708" y="21"/>
                  </a:lnTo>
                  <a:lnTo>
                    <a:pt x="688" y="15"/>
                  </a:lnTo>
                  <a:lnTo>
                    <a:pt x="667" y="11"/>
                  </a:lnTo>
                  <a:lnTo>
                    <a:pt x="667" y="11"/>
                  </a:lnTo>
                  <a:lnTo>
                    <a:pt x="649" y="8"/>
                  </a:lnTo>
                  <a:lnTo>
                    <a:pt x="627" y="7"/>
                  </a:lnTo>
                  <a:lnTo>
                    <a:pt x="615" y="6"/>
                  </a:lnTo>
                  <a:lnTo>
                    <a:pt x="604" y="7"/>
                  </a:lnTo>
                  <a:lnTo>
                    <a:pt x="595" y="10"/>
                  </a:lnTo>
                  <a:lnTo>
                    <a:pt x="591" y="11"/>
                  </a:lnTo>
                  <a:lnTo>
                    <a:pt x="589" y="13"/>
                  </a:lnTo>
                  <a:lnTo>
                    <a:pt x="589" y="13"/>
                  </a:lnTo>
                  <a:lnTo>
                    <a:pt x="575" y="27"/>
                  </a:lnTo>
                  <a:lnTo>
                    <a:pt x="563" y="42"/>
                  </a:lnTo>
                  <a:lnTo>
                    <a:pt x="550" y="58"/>
                  </a:lnTo>
                  <a:lnTo>
                    <a:pt x="539" y="75"/>
                  </a:lnTo>
                  <a:lnTo>
                    <a:pt x="517" y="107"/>
                  </a:lnTo>
                  <a:lnTo>
                    <a:pt x="496" y="141"/>
                  </a:lnTo>
                  <a:lnTo>
                    <a:pt x="496" y="141"/>
                  </a:lnTo>
                  <a:lnTo>
                    <a:pt x="470" y="183"/>
                  </a:lnTo>
                  <a:lnTo>
                    <a:pt x="445" y="225"/>
                  </a:lnTo>
                  <a:lnTo>
                    <a:pt x="420" y="268"/>
                  </a:lnTo>
                  <a:lnTo>
                    <a:pt x="396" y="311"/>
                  </a:lnTo>
                  <a:lnTo>
                    <a:pt x="396" y="311"/>
                  </a:lnTo>
                  <a:lnTo>
                    <a:pt x="376" y="349"/>
                  </a:lnTo>
                  <a:lnTo>
                    <a:pt x="357" y="388"/>
                  </a:lnTo>
                  <a:lnTo>
                    <a:pt x="322" y="467"/>
                  </a:lnTo>
                  <a:lnTo>
                    <a:pt x="322" y="467"/>
                  </a:lnTo>
                  <a:lnTo>
                    <a:pt x="295" y="530"/>
                  </a:lnTo>
                  <a:lnTo>
                    <a:pt x="284" y="563"/>
                  </a:lnTo>
                  <a:lnTo>
                    <a:pt x="273" y="595"/>
                  </a:lnTo>
                  <a:lnTo>
                    <a:pt x="263" y="628"/>
                  </a:lnTo>
                  <a:lnTo>
                    <a:pt x="254" y="661"/>
                  </a:lnTo>
                  <a:lnTo>
                    <a:pt x="247" y="694"/>
                  </a:lnTo>
                  <a:lnTo>
                    <a:pt x="242" y="728"/>
                  </a:lnTo>
                  <a:lnTo>
                    <a:pt x="242" y="728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40" y="736"/>
                  </a:lnTo>
                  <a:lnTo>
                    <a:pt x="240" y="736"/>
                  </a:lnTo>
                  <a:lnTo>
                    <a:pt x="227" y="763"/>
                  </a:lnTo>
                  <a:lnTo>
                    <a:pt x="219" y="779"/>
                  </a:lnTo>
                  <a:lnTo>
                    <a:pt x="214" y="792"/>
                  </a:lnTo>
                  <a:lnTo>
                    <a:pt x="214" y="792"/>
                  </a:lnTo>
                  <a:lnTo>
                    <a:pt x="173" y="807"/>
                  </a:lnTo>
                  <a:lnTo>
                    <a:pt x="153" y="815"/>
                  </a:lnTo>
                  <a:lnTo>
                    <a:pt x="132" y="825"/>
                  </a:lnTo>
                  <a:lnTo>
                    <a:pt x="114" y="835"/>
                  </a:lnTo>
                  <a:lnTo>
                    <a:pt x="97" y="846"/>
                  </a:lnTo>
                  <a:lnTo>
                    <a:pt x="90" y="853"/>
                  </a:lnTo>
                  <a:lnTo>
                    <a:pt x="84" y="859"/>
                  </a:lnTo>
                  <a:lnTo>
                    <a:pt x="79" y="866"/>
                  </a:lnTo>
                  <a:lnTo>
                    <a:pt x="74" y="874"/>
                  </a:lnTo>
                  <a:lnTo>
                    <a:pt x="74" y="874"/>
                  </a:lnTo>
                  <a:lnTo>
                    <a:pt x="70" y="880"/>
                  </a:lnTo>
                  <a:lnTo>
                    <a:pt x="67" y="886"/>
                  </a:lnTo>
                  <a:lnTo>
                    <a:pt x="67" y="886"/>
                  </a:lnTo>
                  <a:lnTo>
                    <a:pt x="65" y="894"/>
                  </a:lnTo>
                  <a:lnTo>
                    <a:pt x="63" y="901"/>
                  </a:lnTo>
                  <a:lnTo>
                    <a:pt x="63" y="909"/>
                  </a:lnTo>
                  <a:lnTo>
                    <a:pt x="65" y="915"/>
                  </a:lnTo>
                  <a:lnTo>
                    <a:pt x="67" y="922"/>
                  </a:lnTo>
                  <a:lnTo>
                    <a:pt x="70" y="928"/>
                  </a:lnTo>
                  <a:lnTo>
                    <a:pt x="74" y="934"/>
                  </a:lnTo>
                  <a:lnTo>
                    <a:pt x="77" y="940"/>
                  </a:lnTo>
                  <a:lnTo>
                    <a:pt x="77" y="940"/>
                  </a:lnTo>
                  <a:lnTo>
                    <a:pt x="82" y="945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97" y="957"/>
                  </a:lnTo>
                  <a:lnTo>
                    <a:pt x="109" y="963"/>
                  </a:lnTo>
                  <a:lnTo>
                    <a:pt x="119" y="967"/>
                  </a:lnTo>
                  <a:lnTo>
                    <a:pt x="130" y="969"/>
                  </a:lnTo>
                  <a:lnTo>
                    <a:pt x="130" y="969"/>
                  </a:lnTo>
                  <a:lnTo>
                    <a:pt x="154" y="973"/>
                  </a:lnTo>
                  <a:lnTo>
                    <a:pt x="180" y="974"/>
                  </a:lnTo>
                  <a:lnTo>
                    <a:pt x="180" y="974"/>
                  </a:lnTo>
                  <a:lnTo>
                    <a:pt x="61" y="1088"/>
                  </a:lnTo>
                  <a:lnTo>
                    <a:pt x="61" y="1088"/>
                  </a:lnTo>
                  <a:lnTo>
                    <a:pt x="60" y="1092"/>
                  </a:lnTo>
                  <a:lnTo>
                    <a:pt x="60" y="1096"/>
                  </a:lnTo>
                  <a:lnTo>
                    <a:pt x="61" y="1105"/>
                  </a:lnTo>
                  <a:lnTo>
                    <a:pt x="61" y="1105"/>
                  </a:lnTo>
                  <a:lnTo>
                    <a:pt x="58" y="1105"/>
                  </a:lnTo>
                  <a:lnTo>
                    <a:pt x="57" y="1106"/>
                  </a:lnTo>
                  <a:lnTo>
                    <a:pt x="51" y="1112"/>
                  </a:lnTo>
                  <a:lnTo>
                    <a:pt x="51" y="1112"/>
                  </a:lnTo>
                  <a:lnTo>
                    <a:pt x="43" y="1122"/>
                  </a:lnTo>
                  <a:lnTo>
                    <a:pt x="38" y="1126"/>
                  </a:lnTo>
                  <a:lnTo>
                    <a:pt x="32" y="1128"/>
                  </a:lnTo>
                  <a:lnTo>
                    <a:pt x="32" y="1128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1" y="1135"/>
                  </a:lnTo>
                  <a:lnTo>
                    <a:pt x="0" y="1140"/>
                  </a:lnTo>
                  <a:lnTo>
                    <a:pt x="1" y="1151"/>
                  </a:lnTo>
                  <a:lnTo>
                    <a:pt x="1" y="1151"/>
                  </a:lnTo>
                  <a:lnTo>
                    <a:pt x="1" y="1155"/>
                  </a:lnTo>
                  <a:lnTo>
                    <a:pt x="0" y="1155"/>
                  </a:lnTo>
                  <a:lnTo>
                    <a:pt x="1" y="1157"/>
                  </a:lnTo>
                  <a:lnTo>
                    <a:pt x="1" y="1157"/>
                  </a:lnTo>
                  <a:lnTo>
                    <a:pt x="1" y="1160"/>
                  </a:lnTo>
                  <a:lnTo>
                    <a:pt x="1" y="1160"/>
                  </a:lnTo>
                  <a:lnTo>
                    <a:pt x="5" y="1199"/>
                  </a:lnTo>
                  <a:lnTo>
                    <a:pt x="5" y="1199"/>
                  </a:lnTo>
                  <a:lnTo>
                    <a:pt x="5" y="1203"/>
                  </a:lnTo>
                  <a:lnTo>
                    <a:pt x="7" y="1205"/>
                  </a:lnTo>
                  <a:lnTo>
                    <a:pt x="12" y="1209"/>
                  </a:lnTo>
                  <a:lnTo>
                    <a:pt x="26" y="1215"/>
                  </a:lnTo>
                  <a:lnTo>
                    <a:pt x="26" y="1215"/>
                  </a:lnTo>
                  <a:lnTo>
                    <a:pt x="51" y="1229"/>
                  </a:lnTo>
                  <a:lnTo>
                    <a:pt x="77" y="1243"/>
                  </a:lnTo>
                  <a:lnTo>
                    <a:pt x="46" y="1248"/>
                  </a:lnTo>
                  <a:lnTo>
                    <a:pt x="46" y="1254"/>
                  </a:lnTo>
                  <a:lnTo>
                    <a:pt x="45" y="1254"/>
                  </a:lnTo>
                  <a:lnTo>
                    <a:pt x="47" y="1268"/>
                  </a:lnTo>
                  <a:lnTo>
                    <a:pt x="47" y="1268"/>
                  </a:lnTo>
                  <a:lnTo>
                    <a:pt x="50" y="1288"/>
                  </a:lnTo>
                  <a:lnTo>
                    <a:pt x="50" y="1288"/>
                  </a:lnTo>
                  <a:lnTo>
                    <a:pt x="61" y="1295"/>
                  </a:lnTo>
                  <a:lnTo>
                    <a:pt x="92" y="1312"/>
                  </a:lnTo>
                  <a:lnTo>
                    <a:pt x="140" y="1335"/>
                  </a:lnTo>
                  <a:lnTo>
                    <a:pt x="166" y="1349"/>
                  </a:lnTo>
                  <a:lnTo>
                    <a:pt x="196" y="1362"/>
                  </a:lnTo>
                  <a:lnTo>
                    <a:pt x="196" y="1362"/>
                  </a:lnTo>
                  <a:lnTo>
                    <a:pt x="230" y="1377"/>
                  </a:lnTo>
                  <a:lnTo>
                    <a:pt x="268" y="1397"/>
                  </a:lnTo>
                  <a:lnTo>
                    <a:pt x="309" y="1418"/>
                  </a:lnTo>
                  <a:lnTo>
                    <a:pt x="348" y="1441"/>
                  </a:lnTo>
                  <a:lnTo>
                    <a:pt x="413" y="1478"/>
                  </a:lnTo>
                  <a:lnTo>
                    <a:pt x="441" y="1495"/>
                  </a:lnTo>
                  <a:lnTo>
                    <a:pt x="441" y="1495"/>
                  </a:lnTo>
                  <a:lnTo>
                    <a:pt x="474" y="1512"/>
                  </a:lnTo>
                  <a:lnTo>
                    <a:pt x="512" y="1531"/>
                  </a:lnTo>
                  <a:lnTo>
                    <a:pt x="561" y="1555"/>
                  </a:lnTo>
                  <a:lnTo>
                    <a:pt x="620" y="1580"/>
                  </a:lnTo>
                  <a:lnTo>
                    <a:pt x="684" y="1605"/>
                  </a:lnTo>
                  <a:lnTo>
                    <a:pt x="717" y="1618"/>
                  </a:lnTo>
                  <a:lnTo>
                    <a:pt x="751" y="1629"/>
                  </a:lnTo>
                  <a:lnTo>
                    <a:pt x="786" y="1640"/>
                  </a:lnTo>
                  <a:lnTo>
                    <a:pt x="820" y="1649"/>
                  </a:lnTo>
                  <a:lnTo>
                    <a:pt x="820" y="1649"/>
                  </a:lnTo>
                  <a:lnTo>
                    <a:pt x="885" y="1664"/>
                  </a:lnTo>
                  <a:lnTo>
                    <a:pt x="943" y="1677"/>
                  </a:lnTo>
                  <a:lnTo>
                    <a:pt x="992" y="1684"/>
                  </a:lnTo>
                  <a:lnTo>
                    <a:pt x="1033" y="1690"/>
                  </a:lnTo>
                  <a:lnTo>
                    <a:pt x="1066" y="1693"/>
                  </a:lnTo>
                  <a:lnTo>
                    <a:pt x="1089" y="1695"/>
                  </a:lnTo>
                  <a:lnTo>
                    <a:pt x="1109" y="1695"/>
                  </a:lnTo>
                  <a:lnTo>
                    <a:pt x="1133" y="1673"/>
                  </a:lnTo>
                  <a:lnTo>
                    <a:pt x="1131" y="1664"/>
                  </a:lnTo>
                  <a:lnTo>
                    <a:pt x="1150" y="1668"/>
                  </a:lnTo>
                  <a:lnTo>
                    <a:pt x="1158" y="1634"/>
                  </a:lnTo>
                  <a:lnTo>
                    <a:pt x="1304" y="1420"/>
                  </a:lnTo>
                  <a:lnTo>
                    <a:pt x="1301" y="1415"/>
                  </a:lnTo>
                  <a:lnTo>
                    <a:pt x="1301" y="1415"/>
                  </a:lnTo>
                  <a:lnTo>
                    <a:pt x="1323" y="1411"/>
                  </a:lnTo>
                  <a:lnTo>
                    <a:pt x="1340" y="1407"/>
                  </a:lnTo>
                  <a:lnTo>
                    <a:pt x="1360" y="1401"/>
                  </a:lnTo>
                  <a:lnTo>
                    <a:pt x="1383" y="1393"/>
                  </a:lnTo>
                  <a:lnTo>
                    <a:pt x="1405" y="1383"/>
                  </a:lnTo>
                  <a:lnTo>
                    <a:pt x="1429" y="1372"/>
                  </a:lnTo>
                  <a:lnTo>
                    <a:pt x="1439" y="1366"/>
                  </a:lnTo>
                  <a:lnTo>
                    <a:pt x="1451" y="1358"/>
                  </a:lnTo>
                  <a:lnTo>
                    <a:pt x="1451" y="1358"/>
                  </a:lnTo>
                  <a:lnTo>
                    <a:pt x="1462" y="1349"/>
                  </a:lnTo>
                  <a:lnTo>
                    <a:pt x="1472" y="1338"/>
                  </a:lnTo>
                  <a:lnTo>
                    <a:pt x="1482" y="1325"/>
                  </a:lnTo>
                  <a:lnTo>
                    <a:pt x="1492" y="1312"/>
                  </a:lnTo>
                  <a:lnTo>
                    <a:pt x="1501" y="1297"/>
                  </a:lnTo>
                  <a:lnTo>
                    <a:pt x="1509" y="1282"/>
                  </a:lnTo>
                  <a:lnTo>
                    <a:pt x="1525" y="1251"/>
                  </a:lnTo>
                  <a:lnTo>
                    <a:pt x="1537" y="1224"/>
                  </a:lnTo>
                  <a:lnTo>
                    <a:pt x="1546" y="1200"/>
                  </a:lnTo>
                  <a:lnTo>
                    <a:pt x="1555" y="1177"/>
                  </a:lnTo>
                  <a:lnTo>
                    <a:pt x="1555" y="1177"/>
                  </a:lnTo>
                  <a:lnTo>
                    <a:pt x="1553" y="1167"/>
                  </a:lnTo>
                  <a:lnTo>
                    <a:pt x="1553" y="1146"/>
                  </a:lnTo>
                  <a:lnTo>
                    <a:pt x="1555" y="1134"/>
                  </a:lnTo>
                  <a:lnTo>
                    <a:pt x="1557" y="1123"/>
                  </a:lnTo>
                  <a:lnTo>
                    <a:pt x="1558" y="1120"/>
                  </a:lnTo>
                  <a:lnTo>
                    <a:pt x="1561" y="1117"/>
                  </a:lnTo>
                  <a:lnTo>
                    <a:pt x="1563" y="1115"/>
                  </a:lnTo>
                  <a:lnTo>
                    <a:pt x="1567" y="1113"/>
                  </a:lnTo>
                  <a:lnTo>
                    <a:pt x="1567" y="1113"/>
                  </a:lnTo>
                  <a:lnTo>
                    <a:pt x="1572" y="1112"/>
                  </a:lnTo>
                  <a:lnTo>
                    <a:pt x="1576" y="1108"/>
                  </a:lnTo>
                  <a:lnTo>
                    <a:pt x="1582" y="1101"/>
                  </a:lnTo>
                  <a:lnTo>
                    <a:pt x="1588" y="1092"/>
                  </a:lnTo>
                  <a:lnTo>
                    <a:pt x="1601" y="1071"/>
                  </a:lnTo>
                  <a:lnTo>
                    <a:pt x="1614" y="1046"/>
                  </a:lnTo>
                  <a:lnTo>
                    <a:pt x="1635" y="998"/>
                  </a:lnTo>
                  <a:lnTo>
                    <a:pt x="1645" y="977"/>
                  </a:lnTo>
                  <a:lnTo>
                    <a:pt x="1645" y="977"/>
                  </a:lnTo>
                  <a:lnTo>
                    <a:pt x="1666" y="900"/>
                  </a:lnTo>
                  <a:lnTo>
                    <a:pt x="1715" y="727"/>
                  </a:lnTo>
                  <a:lnTo>
                    <a:pt x="1743" y="632"/>
                  </a:lnTo>
                  <a:lnTo>
                    <a:pt x="1770" y="543"/>
                  </a:lnTo>
                  <a:lnTo>
                    <a:pt x="1793" y="471"/>
                  </a:lnTo>
                  <a:lnTo>
                    <a:pt x="1802" y="445"/>
                  </a:lnTo>
                  <a:lnTo>
                    <a:pt x="1808" y="429"/>
                  </a:lnTo>
                  <a:lnTo>
                    <a:pt x="1808" y="429"/>
                  </a:lnTo>
                  <a:lnTo>
                    <a:pt x="1818" y="405"/>
                  </a:lnTo>
                  <a:lnTo>
                    <a:pt x="1823" y="388"/>
                  </a:lnTo>
                  <a:lnTo>
                    <a:pt x="1823" y="388"/>
                  </a:lnTo>
                  <a:lnTo>
                    <a:pt x="1825" y="381"/>
                  </a:lnTo>
                  <a:lnTo>
                    <a:pt x="1825" y="381"/>
                  </a:lnTo>
                  <a:lnTo>
                    <a:pt x="1823" y="385"/>
                  </a:lnTo>
                  <a:lnTo>
                    <a:pt x="1823" y="385"/>
                  </a:lnTo>
                  <a:close/>
                  <a:moveTo>
                    <a:pt x="67" y="1107"/>
                  </a:moveTo>
                  <a:lnTo>
                    <a:pt x="67" y="1107"/>
                  </a:lnTo>
                  <a:lnTo>
                    <a:pt x="76" y="1098"/>
                  </a:lnTo>
                  <a:lnTo>
                    <a:pt x="76" y="1098"/>
                  </a:lnTo>
                  <a:lnTo>
                    <a:pt x="76" y="1098"/>
                  </a:lnTo>
                  <a:lnTo>
                    <a:pt x="68" y="1107"/>
                  </a:lnTo>
                  <a:lnTo>
                    <a:pt x="68" y="1107"/>
                  </a:lnTo>
                  <a:lnTo>
                    <a:pt x="67" y="1107"/>
                  </a:lnTo>
                  <a:lnTo>
                    <a:pt x="67" y="1107"/>
                  </a:lnTo>
                  <a:close/>
                  <a:moveTo>
                    <a:pt x="136" y="910"/>
                  </a:moveTo>
                  <a:lnTo>
                    <a:pt x="136" y="910"/>
                  </a:lnTo>
                  <a:lnTo>
                    <a:pt x="129" y="910"/>
                  </a:lnTo>
                  <a:lnTo>
                    <a:pt x="129" y="910"/>
                  </a:lnTo>
                  <a:lnTo>
                    <a:pt x="135" y="905"/>
                  </a:lnTo>
                  <a:lnTo>
                    <a:pt x="135" y="905"/>
                  </a:lnTo>
                  <a:lnTo>
                    <a:pt x="149" y="895"/>
                  </a:lnTo>
                  <a:lnTo>
                    <a:pt x="163" y="888"/>
                  </a:lnTo>
                  <a:lnTo>
                    <a:pt x="193" y="873"/>
                  </a:lnTo>
                  <a:lnTo>
                    <a:pt x="193" y="873"/>
                  </a:lnTo>
                  <a:lnTo>
                    <a:pt x="206" y="868"/>
                  </a:lnTo>
                  <a:lnTo>
                    <a:pt x="206" y="868"/>
                  </a:lnTo>
                  <a:lnTo>
                    <a:pt x="211" y="888"/>
                  </a:lnTo>
                  <a:lnTo>
                    <a:pt x="218" y="908"/>
                  </a:lnTo>
                  <a:lnTo>
                    <a:pt x="218" y="908"/>
                  </a:lnTo>
                  <a:lnTo>
                    <a:pt x="198" y="910"/>
                  </a:lnTo>
                  <a:lnTo>
                    <a:pt x="176" y="911"/>
                  </a:lnTo>
                  <a:lnTo>
                    <a:pt x="156" y="911"/>
                  </a:lnTo>
                  <a:lnTo>
                    <a:pt x="136" y="910"/>
                  </a:lnTo>
                  <a:lnTo>
                    <a:pt x="136" y="910"/>
                  </a:lnTo>
                  <a:close/>
                  <a:moveTo>
                    <a:pt x="6" y="1176"/>
                  </a:moveTo>
                  <a:lnTo>
                    <a:pt x="6" y="1176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11" y="1166"/>
                  </a:lnTo>
                  <a:lnTo>
                    <a:pt x="11" y="1166"/>
                  </a:lnTo>
                  <a:lnTo>
                    <a:pt x="10" y="1176"/>
                  </a:lnTo>
                  <a:lnTo>
                    <a:pt x="10" y="1176"/>
                  </a:lnTo>
                  <a:lnTo>
                    <a:pt x="6" y="1174"/>
                  </a:lnTo>
                  <a:lnTo>
                    <a:pt x="6" y="1176"/>
                  </a:lnTo>
                  <a:lnTo>
                    <a:pt x="6" y="11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4" name="Freeform 90"/>
            <p:cNvSpPr>
              <a:spLocks/>
            </p:cNvSpPr>
            <p:nvPr/>
          </p:nvSpPr>
          <p:spPr bwMode="auto">
            <a:xfrm>
              <a:off x="1067" y="3274"/>
              <a:ext cx="237" cy="199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45" y="21"/>
                </a:cxn>
                <a:cxn ang="0">
                  <a:pos x="95" y="40"/>
                </a:cxn>
                <a:cxn ang="0">
                  <a:pos x="68" y="52"/>
                </a:cxn>
                <a:cxn ang="0">
                  <a:pos x="42" y="67"/>
                </a:cxn>
                <a:cxn ang="0">
                  <a:pos x="19" y="86"/>
                </a:cxn>
                <a:cxn ang="0">
                  <a:pos x="7" y="105"/>
                </a:cxn>
                <a:cxn ang="0">
                  <a:pos x="4" y="111"/>
                </a:cxn>
                <a:cxn ang="0">
                  <a:pos x="0" y="126"/>
                </a:cxn>
                <a:cxn ang="0">
                  <a:pos x="2" y="141"/>
                </a:cxn>
                <a:cxn ang="0">
                  <a:pos x="7" y="154"/>
                </a:cxn>
                <a:cxn ang="0">
                  <a:pos x="16" y="167"/>
                </a:cxn>
                <a:cxn ang="0">
                  <a:pos x="39" y="184"/>
                </a:cxn>
                <a:cxn ang="0">
                  <a:pos x="67" y="194"/>
                </a:cxn>
                <a:cxn ang="0">
                  <a:pos x="95" y="198"/>
                </a:cxn>
                <a:cxn ang="0">
                  <a:pos x="152" y="198"/>
                </a:cxn>
                <a:cxn ang="0">
                  <a:pos x="181" y="194"/>
                </a:cxn>
                <a:cxn ang="0">
                  <a:pos x="190" y="190"/>
                </a:cxn>
                <a:cxn ang="0">
                  <a:pos x="194" y="183"/>
                </a:cxn>
                <a:cxn ang="0">
                  <a:pos x="194" y="172"/>
                </a:cxn>
                <a:cxn ang="0">
                  <a:pos x="184" y="149"/>
                </a:cxn>
                <a:cxn ang="0">
                  <a:pos x="171" y="136"/>
                </a:cxn>
                <a:cxn ang="0">
                  <a:pos x="161" y="133"/>
                </a:cxn>
                <a:cxn ang="0">
                  <a:pos x="156" y="133"/>
                </a:cxn>
                <a:cxn ang="0">
                  <a:pos x="115" y="136"/>
                </a:cxn>
                <a:cxn ang="0">
                  <a:pos x="73" y="135"/>
                </a:cxn>
                <a:cxn ang="0">
                  <a:pos x="61" y="135"/>
                </a:cxn>
                <a:cxn ang="0">
                  <a:pos x="49" y="133"/>
                </a:cxn>
                <a:cxn ang="0">
                  <a:pos x="38" y="130"/>
                </a:cxn>
                <a:cxn ang="0">
                  <a:pos x="39" y="131"/>
                </a:cxn>
                <a:cxn ang="0">
                  <a:pos x="44" y="135"/>
                </a:cxn>
                <a:cxn ang="0">
                  <a:pos x="51" y="147"/>
                </a:cxn>
                <a:cxn ang="0">
                  <a:pos x="51" y="153"/>
                </a:cxn>
                <a:cxn ang="0">
                  <a:pos x="52" y="152"/>
                </a:cxn>
                <a:cxn ang="0">
                  <a:pos x="56" y="144"/>
                </a:cxn>
                <a:cxn ang="0">
                  <a:pos x="62" y="138"/>
                </a:cxn>
                <a:cxn ang="0">
                  <a:pos x="79" y="124"/>
                </a:cxn>
                <a:cxn ang="0">
                  <a:pos x="120" y="101"/>
                </a:cxn>
                <a:cxn ang="0">
                  <a:pos x="186" y="76"/>
                </a:cxn>
                <a:cxn ang="0">
                  <a:pos x="230" y="60"/>
                </a:cxn>
                <a:cxn ang="0">
                  <a:pos x="234" y="57"/>
                </a:cxn>
                <a:cxn ang="0">
                  <a:pos x="237" y="49"/>
                </a:cxn>
                <a:cxn ang="0">
                  <a:pos x="237" y="39"/>
                </a:cxn>
                <a:cxn ang="0">
                  <a:pos x="231" y="22"/>
                </a:cxn>
                <a:cxn ang="0">
                  <a:pos x="219" y="7"/>
                </a:cxn>
                <a:cxn ang="0">
                  <a:pos x="210" y="1"/>
                </a:cxn>
                <a:cxn ang="0">
                  <a:pos x="200" y="0"/>
                </a:cxn>
                <a:cxn ang="0">
                  <a:pos x="195" y="1"/>
                </a:cxn>
              </a:cxnLst>
              <a:rect l="0" t="0" r="r" b="b"/>
              <a:pathLst>
                <a:path w="237" h="199">
                  <a:moveTo>
                    <a:pt x="195" y="1"/>
                  </a:moveTo>
                  <a:lnTo>
                    <a:pt x="195" y="1"/>
                  </a:lnTo>
                  <a:lnTo>
                    <a:pt x="170" y="11"/>
                  </a:lnTo>
                  <a:lnTo>
                    <a:pt x="145" y="21"/>
                  </a:lnTo>
                  <a:lnTo>
                    <a:pt x="120" y="3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68" y="52"/>
                  </a:lnTo>
                  <a:lnTo>
                    <a:pt x="54" y="60"/>
                  </a:lnTo>
                  <a:lnTo>
                    <a:pt x="42" y="67"/>
                  </a:lnTo>
                  <a:lnTo>
                    <a:pt x="29" y="76"/>
                  </a:lnTo>
                  <a:lnTo>
                    <a:pt x="19" y="86"/>
                  </a:lnTo>
                  <a:lnTo>
                    <a:pt x="11" y="99"/>
                  </a:lnTo>
                  <a:lnTo>
                    <a:pt x="7" y="105"/>
                  </a:lnTo>
                  <a:lnTo>
                    <a:pt x="4" y="111"/>
                  </a:lnTo>
                  <a:lnTo>
                    <a:pt x="4" y="111"/>
                  </a:lnTo>
                  <a:lnTo>
                    <a:pt x="2" y="119"/>
                  </a:lnTo>
                  <a:lnTo>
                    <a:pt x="0" y="126"/>
                  </a:lnTo>
                  <a:lnTo>
                    <a:pt x="0" y="134"/>
                  </a:lnTo>
                  <a:lnTo>
                    <a:pt x="2" y="141"/>
                  </a:lnTo>
                  <a:lnTo>
                    <a:pt x="4" y="148"/>
                  </a:lnTo>
                  <a:lnTo>
                    <a:pt x="7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27" y="177"/>
                  </a:lnTo>
                  <a:lnTo>
                    <a:pt x="39" y="184"/>
                  </a:lnTo>
                  <a:lnTo>
                    <a:pt x="53" y="190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95" y="198"/>
                  </a:lnTo>
                  <a:lnTo>
                    <a:pt x="123" y="199"/>
                  </a:lnTo>
                  <a:lnTo>
                    <a:pt x="152" y="198"/>
                  </a:lnTo>
                  <a:lnTo>
                    <a:pt x="181" y="194"/>
                  </a:lnTo>
                  <a:lnTo>
                    <a:pt x="181" y="194"/>
                  </a:lnTo>
                  <a:lnTo>
                    <a:pt x="186" y="193"/>
                  </a:lnTo>
                  <a:lnTo>
                    <a:pt x="190" y="190"/>
                  </a:lnTo>
                  <a:lnTo>
                    <a:pt x="192" y="187"/>
                  </a:lnTo>
                  <a:lnTo>
                    <a:pt x="194" y="183"/>
                  </a:lnTo>
                  <a:lnTo>
                    <a:pt x="194" y="178"/>
                  </a:lnTo>
                  <a:lnTo>
                    <a:pt x="194" y="172"/>
                  </a:lnTo>
                  <a:lnTo>
                    <a:pt x="190" y="160"/>
                  </a:lnTo>
                  <a:lnTo>
                    <a:pt x="184" y="149"/>
                  </a:lnTo>
                  <a:lnTo>
                    <a:pt x="175" y="140"/>
                  </a:lnTo>
                  <a:lnTo>
                    <a:pt x="171" y="136"/>
                  </a:lnTo>
                  <a:lnTo>
                    <a:pt x="166" y="134"/>
                  </a:lnTo>
                  <a:lnTo>
                    <a:pt x="161" y="133"/>
                  </a:lnTo>
                  <a:lnTo>
                    <a:pt x="156" y="133"/>
                  </a:lnTo>
                  <a:lnTo>
                    <a:pt x="156" y="133"/>
                  </a:lnTo>
                  <a:lnTo>
                    <a:pt x="136" y="135"/>
                  </a:lnTo>
                  <a:lnTo>
                    <a:pt x="115" y="136"/>
                  </a:lnTo>
                  <a:lnTo>
                    <a:pt x="93" y="136"/>
                  </a:lnTo>
                  <a:lnTo>
                    <a:pt x="73" y="135"/>
                  </a:lnTo>
                  <a:lnTo>
                    <a:pt x="73" y="135"/>
                  </a:lnTo>
                  <a:lnTo>
                    <a:pt x="61" y="135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44" y="135"/>
                  </a:lnTo>
                  <a:lnTo>
                    <a:pt x="48" y="141"/>
                  </a:lnTo>
                  <a:lnTo>
                    <a:pt x="51" y="147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1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6" y="144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71" y="130"/>
                  </a:lnTo>
                  <a:lnTo>
                    <a:pt x="79" y="124"/>
                  </a:lnTo>
                  <a:lnTo>
                    <a:pt x="100" y="111"/>
                  </a:lnTo>
                  <a:lnTo>
                    <a:pt x="120" y="101"/>
                  </a:lnTo>
                  <a:lnTo>
                    <a:pt x="142" y="93"/>
                  </a:lnTo>
                  <a:lnTo>
                    <a:pt x="186" y="76"/>
                  </a:lnTo>
                  <a:lnTo>
                    <a:pt x="209" y="67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4" y="57"/>
                  </a:lnTo>
                  <a:lnTo>
                    <a:pt x="236" y="54"/>
                  </a:lnTo>
                  <a:lnTo>
                    <a:pt x="237" y="49"/>
                  </a:lnTo>
                  <a:lnTo>
                    <a:pt x="237" y="44"/>
                  </a:lnTo>
                  <a:lnTo>
                    <a:pt x="237" y="39"/>
                  </a:lnTo>
                  <a:lnTo>
                    <a:pt x="236" y="34"/>
                  </a:lnTo>
                  <a:lnTo>
                    <a:pt x="231" y="22"/>
                  </a:lnTo>
                  <a:lnTo>
                    <a:pt x="224" y="12"/>
                  </a:lnTo>
                  <a:lnTo>
                    <a:pt x="219" y="7"/>
                  </a:lnTo>
                  <a:lnTo>
                    <a:pt x="215" y="4"/>
                  </a:lnTo>
                  <a:lnTo>
                    <a:pt x="210" y="1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5" name="Freeform 91"/>
            <p:cNvSpPr>
              <a:spLocks/>
            </p:cNvSpPr>
            <p:nvPr/>
          </p:nvSpPr>
          <p:spPr bwMode="auto">
            <a:xfrm>
              <a:off x="1049" y="2613"/>
              <a:ext cx="1780" cy="1581"/>
            </a:xfrm>
            <a:custGeom>
              <a:avLst/>
              <a:gdLst/>
              <a:ahLst/>
              <a:cxnLst>
                <a:cxn ang="0">
                  <a:pos x="1778" y="271"/>
                </a:cxn>
                <a:cxn ang="0">
                  <a:pos x="1775" y="257"/>
                </a:cxn>
                <a:cxn ang="0">
                  <a:pos x="1758" y="254"/>
                </a:cxn>
                <a:cxn ang="0">
                  <a:pos x="1723" y="227"/>
                </a:cxn>
                <a:cxn ang="0">
                  <a:pos x="1575" y="169"/>
                </a:cxn>
                <a:cxn ang="0">
                  <a:pos x="1339" y="92"/>
                </a:cxn>
                <a:cxn ang="0">
                  <a:pos x="865" y="3"/>
                </a:cxn>
                <a:cxn ang="0">
                  <a:pos x="778" y="141"/>
                </a:cxn>
                <a:cxn ang="0">
                  <a:pos x="780" y="110"/>
                </a:cxn>
                <a:cxn ang="0">
                  <a:pos x="781" y="84"/>
                </a:cxn>
                <a:cxn ang="0">
                  <a:pos x="763" y="57"/>
                </a:cxn>
                <a:cxn ang="0">
                  <a:pos x="723" y="30"/>
                </a:cxn>
                <a:cxn ang="0">
                  <a:pos x="658" y="12"/>
                </a:cxn>
                <a:cxn ang="0">
                  <a:pos x="593" y="10"/>
                </a:cxn>
                <a:cxn ang="0">
                  <a:pos x="533" y="84"/>
                </a:cxn>
                <a:cxn ang="0">
                  <a:pos x="396" y="308"/>
                </a:cxn>
                <a:cxn ang="0">
                  <a:pos x="322" y="464"/>
                </a:cxn>
                <a:cxn ang="0">
                  <a:pos x="259" y="637"/>
                </a:cxn>
                <a:cxn ang="0">
                  <a:pos x="242" y="732"/>
                </a:cxn>
                <a:cxn ang="0">
                  <a:pos x="224" y="769"/>
                </a:cxn>
                <a:cxn ang="0">
                  <a:pos x="207" y="816"/>
                </a:cxn>
                <a:cxn ang="0">
                  <a:pos x="164" y="840"/>
                </a:cxn>
                <a:cxn ang="0">
                  <a:pos x="102" y="895"/>
                </a:cxn>
                <a:cxn ang="0">
                  <a:pos x="96" y="917"/>
                </a:cxn>
                <a:cxn ang="0">
                  <a:pos x="133" y="927"/>
                </a:cxn>
                <a:cxn ang="0">
                  <a:pos x="215" y="874"/>
                </a:cxn>
                <a:cxn ang="0">
                  <a:pos x="232" y="907"/>
                </a:cxn>
                <a:cxn ang="0">
                  <a:pos x="1" y="1140"/>
                </a:cxn>
                <a:cxn ang="0">
                  <a:pos x="5" y="1174"/>
                </a:cxn>
                <a:cxn ang="0">
                  <a:pos x="95" y="1221"/>
                </a:cxn>
                <a:cxn ang="0">
                  <a:pos x="185" y="1263"/>
                </a:cxn>
                <a:cxn ang="0">
                  <a:pos x="368" y="1364"/>
                </a:cxn>
                <a:cxn ang="0">
                  <a:pos x="467" y="1417"/>
                </a:cxn>
                <a:cxn ang="0">
                  <a:pos x="672" y="1504"/>
                </a:cxn>
                <a:cxn ang="0">
                  <a:pos x="775" y="1535"/>
                </a:cxn>
                <a:cxn ang="0">
                  <a:pos x="988" y="1576"/>
                </a:cxn>
                <a:cxn ang="0">
                  <a:pos x="1088" y="1559"/>
                </a:cxn>
                <a:cxn ang="0">
                  <a:pos x="1259" y="1306"/>
                </a:cxn>
                <a:cxn ang="0">
                  <a:pos x="1295" y="1293"/>
                </a:cxn>
                <a:cxn ang="0">
                  <a:pos x="1384" y="1258"/>
                </a:cxn>
                <a:cxn ang="0">
                  <a:pos x="1417" y="1235"/>
                </a:cxn>
                <a:cxn ang="0">
                  <a:pos x="1456" y="1183"/>
                </a:cxn>
                <a:cxn ang="0">
                  <a:pos x="1501" y="1086"/>
                </a:cxn>
                <a:cxn ang="0">
                  <a:pos x="1508" y="1032"/>
                </a:cxn>
                <a:cxn ang="0">
                  <a:pos x="1516" y="1003"/>
                </a:cxn>
                <a:cxn ang="0">
                  <a:pos x="1527" y="998"/>
                </a:cxn>
                <a:cxn ang="0">
                  <a:pos x="1556" y="957"/>
                </a:cxn>
                <a:cxn ang="0">
                  <a:pos x="1600" y="863"/>
                </a:cxn>
                <a:cxn ang="0">
                  <a:pos x="1725" y="429"/>
                </a:cxn>
                <a:cxn ang="0">
                  <a:pos x="1763" y="315"/>
                </a:cxn>
                <a:cxn ang="0">
                  <a:pos x="1780" y="267"/>
                </a:cxn>
              </a:cxnLst>
              <a:rect l="0" t="0" r="r" b="b"/>
              <a:pathLst>
                <a:path w="1780" h="1581">
                  <a:moveTo>
                    <a:pt x="1780" y="267"/>
                  </a:moveTo>
                  <a:lnTo>
                    <a:pt x="1780" y="267"/>
                  </a:lnTo>
                  <a:lnTo>
                    <a:pt x="1778" y="271"/>
                  </a:lnTo>
                  <a:lnTo>
                    <a:pt x="1778" y="271"/>
                  </a:lnTo>
                  <a:lnTo>
                    <a:pt x="1778" y="264"/>
                  </a:lnTo>
                  <a:lnTo>
                    <a:pt x="1778" y="261"/>
                  </a:lnTo>
                  <a:lnTo>
                    <a:pt x="1777" y="258"/>
                  </a:lnTo>
                  <a:lnTo>
                    <a:pt x="1775" y="257"/>
                  </a:lnTo>
                  <a:lnTo>
                    <a:pt x="1772" y="257"/>
                  </a:lnTo>
                  <a:lnTo>
                    <a:pt x="1770" y="257"/>
                  </a:lnTo>
                  <a:lnTo>
                    <a:pt x="1758" y="254"/>
                  </a:lnTo>
                  <a:lnTo>
                    <a:pt x="1758" y="254"/>
                  </a:lnTo>
                  <a:lnTo>
                    <a:pt x="1752" y="248"/>
                  </a:lnTo>
                  <a:lnTo>
                    <a:pt x="1744" y="241"/>
                  </a:lnTo>
                  <a:lnTo>
                    <a:pt x="1735" y="233"/>
                  </a:lnTo>
                  <a:lnTo>
                    <a:pt x="1723" y="227"/>
                  </a:lnTo>
                  <a:lnTo>
                    <a:pt x="1723" y="227"/>
                  </a:lnTo>
                  <a:lnTo>
                    <a:pt x="1684" y="210"/>
                  </a:lnTo>
                  <a:lnTo>
                    <a:pt x="1633" y="190"/>
                  </a:lnTo>
                  <a:lnTo>
                    <a:pt x="1575" y="169"/>
                  </a:lnTo>
                  <a:lnTo>
                    <a:pt x="1512" y="146"/>
                  </a:lnTo>
                  <a:lnTo>
                    <a:pt x="1449" y="125"/>
                  </a:lnTo>
                  <a:lnTo>
                    <a:pt x="1390" y="108"/>
                  </a:lnTo>
                  <a:lnTo>
                    <a:pt x="1339" y="92"/>
                  </a:lnTo>
                  <a:lnTo>
                    <a:pt x="1299" y="84"/>
                  </a:lnTo>
                  <a:lnTo>
                    <a:pt x="1299" y="84"/>
                  </a:lnTo>
                  <a:lnTo>
                    <a:pt x="1056" y="39"/>
                  </a:lnTo>
                  <a:lnTo>
                    <a:pt x="865" y="3"/>
                  </a:lnTo>
                  <a:lnTo>
                    <a:pt x="865" y="3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778" y="141"/>
                  </a:lnTo>
                  <a:lnTo>
                    <a:pt x="766" y="138"/>
                  </a:lnTo>
                  <a:lnTo>
                    <a:pt x="766" y="138"/>
                  </a:lnTo>
                  <a:lnTo>
                    <a:pt x="773" y="124"/>
                  </a:lnTo>
                  <a:lnTo>
                    <a:pt x="780" y="110"/>
                  </a:lnTo>
                  <a:lnTo>
                    <a:pt x="781" y="103"/>
                  </a:lnTo>
                  <a:lnTo>
                    <a:pt x="782" y="96"/>
                  </a:lnTo>
                  <a:lnTo>
                    <a:pt x="782" y="90"/>
                  </a:lnTo>
                  <a:lnTo>
                    <a:pt x="781" y="84"/>
                  </a:lnTo>
                  <a:lnTo>
                    <a:pt x="778" y="77"/>
                  </a:lnTo>
                  <a:lnTo>
                    <a:pt x="775" y="71"/>
                  </a:lnTo>
                  <a:lnTo>
                    <a:pt x="770" y="65"/>
                  </a:lnTo>
                  <a:lnTo>
                    <a:pt x="763" y="57"/>
                  </a:lnTo>
                  <a:lnTo>
                    <a:pt x="756" y="51"/>
                  </a:lnTo>
                  <a:lnTo>
                    <a:pt x="747" y="45"/>
                  </a:lnTo>
                  <a:lnTo>
                    <a:pt x="723" y="30"/>
                  </a:lnTo>
                  <a:lnTo>
                    <a:pt x="723" y="30"/>
                  </a:lnTo>
                  <a:lnTo>
                    <a:pt x="709" y="23"/>
                  </a:lnTo>
                  <a:lnTo>
                    <a:pt x="693" y="18"/>
                  </a:lnTo>
                  <a:lnTo>
                    <a:pt x="676" y="15"/>
                  </a:lnTo>
                  <a:lnTo>
                    <a:pt x="658" y="12"/>
                  </a:lnTo>
                  <a:lnTo>
                    <a:pt x="639" y="11"/>
                  </a:lnTo>
                  <a:lnTo>
                    <a:pt x="623" y="10"/>
                  </a:lnTo>
                  <a:lnTo>
                    <a:pt x="593" y="10"/>
                  </a:lnTo>
                  <a:lnTo>
                    <a:pt x="593" y="10"/>
                  </a:lnTo>
                  <a:lnTo>
                    <a:pt x="580" y="22"/>
                  </a:lnTo>
                  <a:lnTo>
                    <a:pt x="565" y="40"/>
                  </a:lnTo>
                  <a:lnTo>
                    <a:pt x="550" y="60"/>
                  </a:lnTo>
                  <a:lnTo>
                    <a:pt x="533" y="84"/>
                  </a:lnTo>
                  <a:lnTo>
                    <a:pt x="498" y="138"/>
                  </a:lnTo>
                  <a:lnTo>
                    <a:pt x="461" y="195"/>
                  </a:lnTo>
                  <a:lnTo>
                    <a:pt x="426" y="254"/>
                  </a:lnTo>
                  <a:lnTo>
                    <a:pt x="396" y="308"/>
                  </a:lnTo>
                  <a:lnTo>
                    <a:pt x="372" y="355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22" y="464"/>
                  </a:lnTo>
                  <a:lnTo>
                    <a:pt x="304" y="506"/>
                  </a:lnTo>
                  <a:lnTo>
                    <a:pt x="288" y="549"/>
                  </a:lnTo>
                  <a:lnTo>
                    <a:pt x="273" y="593"/>
                  </a:lnTo>
                  <a:lnTo>
                    <a:pt x="259" y="637"/>
                  </a:lnTo>
                  <a:lnTo>
                    <a:pt x="248" y="680"/>
                  </a:lnTo>
                  <a:lnTo>
                    <a:pt x="244" y="701"/>
                  </a:lnTo>
                  <a:lnTo>
                    <a:pt x="242" y="722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42" y="734"/>
                  </a:lnTo>
                  <a:lnTo>
                    <a:pt x="242" y="734"/>
                  </a:lnTo>
                  <a:lnTo>
                    <a:pt x="224" y="769"/>
                  </a:lnTo>
                  <a:lnTo>
                    <a:pt x="212" y="796"/>
                  </a:lnTo>
                  <a:lnTo>
                    <a:pt x="212" y="796"/>
                  </a:lnTo>
                  <a:lnTo>
                    <a:pt x="208" y="806"/>
                  </a:lnTo>
                  <a:lnTo>
                    <a:pt x="207" y="816"/>
                  </a:lnTo>
                  <a:lnTo>
                    <a:pt x="207" y="816"/>
                  </a:lnTo>
                  <a:lnTo>
                    <a:pt x="195" y="821"/>
                  </a:lnTo>
                  <a:lnTo>
                    <a:pt x="184" y="826"/>
                  </a:lnTo>
                  <a:lnTo>
                    <a:pt x="164" y="840"/>
                  </a:lnTo>
                  <a:lnTo>
                    <a:pt x="145" y="854"/>
                  </a:lnTo>
                  <a:lnTo>
                    <a:pt x="129" y="869"/>
                  </a:lnTo>
                  <a:lnTo>
                    <a:pt x="114" y="883"/>
                  </a:lnTo>
                  <a:lnTo>
                    <a:pt x="102" y="895"/>
                  </a:lnTo>
                  <a:lnTo>
                    <a:pt x="90" y="909"/>
                  </a:lnTo>
                  <a:lnTo>
                    <a:pt x="90" y="909"/>
                  </a:lnTo>
                  <a:lnTo>
                    <a:pt x="92" y="913"/>
                  </a:lnTo>
                  <a:lnTo>
                    <a:pt x="96" y="917"/>
                  </a:lnTo>
                  <a:lnTo>
                    <a:pt x="100" y="920"/>
                  </a:lnTo>
                  <a:lnTo>
                    <a:pt x="106" y="923"/>
                  </a:lnTo>
                  <a:lnTo>
                    <a:pt x="119" y="925"/>
                  </a:lnTo>
                  <a:lnTo>
                    <a:pt x="133" y="927"/>
                  </a:lnTo>
                  <a:lnTo>
                    <a:pt x="148" y="927"/>
                  </a:lnTo>
                  <a:lnTo>
                    <a:pt x="160" y="925"/>
                  </a:lnTo>
                  <a:lnTo>
                    <a:pt x="180" y="923"/>
                  </a:lnTo>
                  <a:lnTo>
                    <a:pt x="215" y="874"/>
                  </a:lnTo>
                  <a:lnTo>
                    <a:pt x="215" y="874"/>
                  </a:lnTo>
                  <a:lnTo>
                    <a:pt x="222" y="887"/>
                  </a:lnTo>
                  <a:lnTo>
                    <a:pt x="227" y="897"/>
                  </a:lnTo>
                  <a:lnTo>
                    <a:pt x="232" y="907"/>
                  </a:lnTo>
                  <a:lnTo>
                    <a:pt x="57" y="1104"/>
                  </a:lnTo>
                  <a:lnTo>
                    <a:pt x="37" y="1127"/>
                  </a:lnTo>
                  <a:lnTo>
                    <a:pt x="1" y="1134"/>
                  </a:lnTo>
                  <a:lnTo>
                    <a:pt x="1" y="1140"/>
                  </a:lnTo>
                  <a:lnTo>
                    <a:pt x="0" y="1140"/>
                  </a:lnTo>
                  <a:lnTo>
                    <a:pt x="2" y="1154"/>
                  </a:lnTo>
                  <a:lnTo>
                    <a:pt x="2" y="115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16" y="1181"/>
                  </a:lnTo>
                  <a:lnTo>
                    <a:pt x="47" y="1198"/>
                  </a:lnTo>
                  <a:lnTo>
                    <a:pt x="95" y="1221"/>
                  </a:lnTo>
                  <a:lnTo>
                    <a:pt x="121" y="1235"/>
                  </a:lnTo>
                  <a:lnTo>
                    <a:pt x="151" y="1248"/>
                  </a:lnTo>
                  <a:lnTo>
                    <a:pt x="151" y="1248"/>
                  </a:lnTo>
                  <a:lnTo>
                    <a:pt x="185" y="1263"/>
                  </a:lnTo>
                  <a:lnTo>
                    <a:pt x="223" y="1283"/>
                  </a:lnTo>
                  <a:lnTo>
                    <a:pt x="264" y="1304"/>
                  </a:lnTo>
                  <a:lnTo>
                    <a:pt x="303" y="1327"/>
                  </a:lnTo>
                  <a:lnTo>
                    <a:pt x="368" y="1364"/>
                  </a:lnTo>
                  <a:lnTo>
                    <a:pt x="396" y="1381"/>
                  </a:lnTo>
                  <a:lnTo>
                    <a:pt x="396" y="1381"/>
                  </a:lnTo>
                  <a:lnTo>
                    <a:pt x="429" y="1398"/>
                  </a:lnTo>
                  <a:lnTo>
                    <a:pt x="467" y="1417"/>
                  </a:lnTo>
                  <a:lnTo>
                    <a:pt x="516" y="1441"/>
                  </a:lnTo>
                  <a:lnTo>
                    <a:pt x="575" y="1466"/>
                  </a:lnTo>
                  <a:lnTo>
                    <a:pt x="639" y="1491"/>
                  </a:lnTo>
                  <a:lnTo>
                    <a:pt x="672" y="1504"/>
                  </a:lnTo>
                  <a:lnTo>
                    <a:pt x="706" y="1515"/>
                  </a:lnTo>
                  <a:lnTo>
                    <a:pt x="741" y="1526"/>
                  </a:lnTo>
                  <a:lnTo>
                    <a:pt x="775" y="1535"/>
                  </a:lnTo>
                  <a:lnTo>
                    <a:pt x="775" y="1535"/>
                  </a:lnTo>
                  <a:lnTo>
                    <a:pt x="840" y="1550"/>
                  </a:lnTo>
                  <a:lnTo>
                    <a:pt x="898" y="1563"/>
                  </a:lnTo>
                  <a:lnTo>
                    <a:pt x="947" y="1570"/>
                  </a:lnTo>
                  <a:lnTo>
                    <a:pt x="988" y="1576"/>
                  </a:lnTo>
                  <a:lnTo>
                    <a:pt x="1021" y="1579"/>
                  </a:lnTo>
                  <a:lnTo>
                    <a:pt x="1044" y="1581"/>
                  </a:lnTo>
                  <a:lnTo>
                    <a:pt x="1064" y="1581"/>
                  </a:lnTo>
                  <a:lnTo>
                    <a:pt x="1088" y="1559"/>
                  </a:lnTo>
                  <a:lnTo>
                    <a:pt x="1086" y="1550"/>
                  </a:lnTo>
                  <a:lnTo>
                    <a:pt x="1105" y="1554"/>
                  </a:lnTo>
                  <a:lnTo>
                    <a:pt x="1113" y="1520"/>
                  </a:lnTo>
                  <a:lnTo>
                    <a:pt x="1259" y="1306"/>
                  </a:lnTo>
                  <a:lnTo>
                    <a:pt x="1256" y="1301"/>
                  </a:lnTo>
                  <a:lnTo>
                    <a:pt x="1256" y="1301"/>
                  </a:lnTo>
                  <a:lnTo>
                    <a:pt x="1278" y="1297"/>
                  </a:lnTo>
                  <a:lnTo>
                    <a:pt x="1295" y="1293"/>
                  </a:lnTo>
                  <a:lnTo>
                    <a:pt x="1315" y="1287"/>
                  </a:lnTo>
                  <a:lnTo>
                    <a:pt x="1338" y="1279"/>
                  </a:lnTo>
                  <a:lnTo>
                    <a:pt x="1360" y="1269"/>
                  </a:lnTo>
                  <a:lnTo>
                    <a:pt x="1384" y="1258"/>
                  </a:lnTo>
                  <a:lnTo>
                    <a:pt x="1394" y="1252"/>
                  </a:lnTo>
                  <a:lnTo>
                    <a:pt x="1406" y="1244"/>
                  </a:lnTo>
                  <a:lnTo>
                    <a:pt x="1406" y="1244"/>
                  </a:lnTo>
                  <a:lnTo>
                    <a:pt x="1417" y="1235"/>
                  </a:lnTo>
                  <a:lnTo>
                    <a:pt x="1427" y="1224"/>
                  </a:lnTo>
                  <a:lnTo>
                    <a:pt x="1437" y="1211"/>
                  </a:lnTo>
                  <a:lnTo>
                    <a:pt x="1447" y="1198"/>
                  </a:lnTo>
                  <a:lnTo>
                    <a:pt x="1456" y="1183"/>
                  </a:lnTo>
                  <a:lnTo>
                    <a:pt x="1464" y="1168"/>
                  </a:lnTo>
                  <a:lnTo>
                    <a:pt x="1480" y="1137"/>
                  </a:lnTo>
                  <a:lnTo>
                    <a:pt x="1492" y="1110"/>
                  </a:lnTo>
                  <a:lnTo>
                    <a:pt x="1501" y="1086"/>
                  </a:lnTo>
                  <a:lnTo>
                    <a:pt x="1510" y="1063"/>
                  </a:lnTo>
                  <a:lnTo>
                    <a:pt x="1510" y="1063"/>
                  </a:lnTo>
                  <a:lnTo>
                    <a:pt x="1508" y="1053"/>
                  </a:lnTo>
                  <a:lnTo>
                    <a:pt x="1508" y="1032"/>
                  </a:lnTo>
                  <a:lnTo>
                    <a:pt x="1510" y="1020"/>
                  </a:lnTo>
                  <a:lnTo>
                    <a:pt x="1512" y="1009"/>
                  </a:lnTo>
                  <a:lnTo>
                    <a:pt x="1513" y="1006"/>
                  </a:lnTo>
                  <a:lnTo>
                    <a:pt x="1516" y="1003"/>
                  </a:lnTo>
                  <a:lnTo>
                    <a:pt x="1518" y="1001"/>
                  </a:lnTo>
                  <a:lnTo>
                    <a:pt x="1522" y="999"/>
                  </a:lnTo>
                  <a:lnTo>
                    <a:pt x="1522" y="999"/>
                  </a:lnTo>
                  <a:lnTo>
                    <a:pt x="1527" y="998"/>
                  </a:lnTo>
                  <a:lnTo>
                    <a:pt x="1531" y="994"/>
                  </a:lnTo>
                  <a:lnTo>
                    <a:pt x="1537" y="987"/>
                  </a:lnTo>
                  <a:lnTo>
                    <a:pt x="1543" y="978"/>
                  </a:lnTo>
                  <a:lnTo>
                    <a:pt x="1556" y="957"/>
                  </a:lnTo>
                  <a:lnTo>
                    <a:pt x="1569" y="932"/>
                  </a:lnTo>
                  <a:lnTo>
                    <a:pt x="1590" y="884"/>
                  </a:lnTo>
                  <a:lnTo>
                    <a:pt x="1600" y="863"/>
                  </a:lnTo>
                  <a:lnTo>
                    <a:pt x="1600" y="863"/>
                  </a:lnTo>
                  <a:lnTo>
                    <a:pt x="1621" y="786"/>
                  </a:lnTo>
                  <a:lnTo>
                    <a:pt x="1670" y="613"/>
                  </a:lnTo>
                  <a:lnTo>
                    <a:pt x="1698" y="518"/>
                  </a:lnTo>
                  <a:lnTo>
                    <a:pt x="1725" y="429"/>
                  </a:lnTo>
                  <a:lnTo>
                    <a:pt x="1748" y="357"/>
                  </a:lnTo>
                  <a:lnTo>
                    <a:pt x="1757" y="331"/>
                  </a:lnTo>
                  <a:lnTo>
                    <a:pt x="1763" y="315"/>
                  </a:lnTo>
                  <a:lnTo>
                    <a:pt x="1763" y="315"/>
                  </a:lnTo>
                  <a:lnTo>
                    <a:pt x="1773" y="291"/>
                  </a:lnTo>
                  <a:lnTo>
                    <a:pt x="1778" y="274"/>
                  </a:lnTo>
                  <a:lnTo>
                    <a:pt x="1778" y="274"/>
                  </a:lnTo>
                  <a:lnTo>
                    <a:pt x="1780" y="267"/>
                  </a:lnTo>
                  <a:lnTo>
                    <a:pt x="1780" y="26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6" name="Freeform 92"/>
            <p:cNvSpPr>
              <a:spLocks/>
            </p:cNvSpPr>
            <p:nvPr/>
          </p:nvSpPr>
          <p:spPr bwMode="auto">
            <a:xfrm>
              <a:off x="1062" y="3421"/>
              <a:ext cx="1188" cy="592"/>
            </a:xfrm>
            <a:custGeom>
              <a:avLst/>
              <a:gdLst/>
              <a:ahLst/>
              <a:cxnLst>
                <a:cxn ang="0">
                  <a:pos x="0" y="196"/>
                </a:cxn>
                <a:cxn ang="0">
                  <a:pos x="175" y="0"/>
                </a:cxn>
                <a:cxn ang="0">
                  <a:pos x="175" y="0"/>
                </a:cxn>
                <a:cxn ang="0">
                  <a:pos x="212" y="11"/>
                </a:cxn>
                <a:cxn ang="0">
                  <a:pos x="303" y="40"/>
                </a:cxn>
                <a:cxn ang="0">
                  <a:pos x="357" y="58"/>
                </a:cxn>
                <a:cxn ang="0">
                  <a:pos x="412" y="79"/>
                </a:cxn>
                <a:cxn ang="0">
                  <a:pos x="462" y="100"/>
                </a:cxn>
                <a:cxn ang="0">
                  <a:pos x="486" y="110"/>
                </a:cxn>
                <a:cxn ang="0">
                  <a:pos x="506" y="120"/>
                </a:cxn>
                <a:cxn ang="0">
                  <a:pos x="506" y="120"/>
                </a:cxn>
                <a:cxn ang="0">
                  <a:pos x="530" y="131"/>
                </a:cxn>
                <a:cxn ang="0">
                  <a:pos x="564" y="145"/>
                </a:cxn>
                <a:cxn ang="0">
                  <a:pos x="654" y="178"/>
                </a:cxn>
                <a:cxn ang="0">
                  <a:pos x="765" y="217"/>
                </a:cxn>
                <a:cxn ang="0">
                  <a:pos x="885" y="257"/>
                </a:cxn>
                <a:cxn ang="0">
                  <a:pos x="1095" y="324"/>
                </a:cxn>
                <a:cxn ang="0">
                  <a:pos x="1188" y="353"/>
                </a:cxn>
                <a:cxn ang="0">
                  <a:pos x="1008" y="592"/>
                </a:cxn>
                <a:cxn ang="0">
                  <a:pos x="0" y="196"/>
                </a:cxn>
              </a:cxnLst>
              <a:rect l="0" t="0" r="r" b="b"/>
              <a:pathLst>
                <a:path w="1188" h="592">
                  <a:moveTo>
                    <a:pt x="0" y="196"/>
                  </a:moveTo>
                  <a:lnTo>
                    <a:pt x="175" y="0"/>
                  </a:lnTo>
                  <a:lnTo>
                    <a:pt x="175" y="0"/>
                  </a:lnTo>
                  <a:lnTo>
                    <a:pt x="212" y="11"/>
                  </a:lnTo>
                  <a:lnTo>
                    <a:pt x="303" y="40"/>
                  </a:lnTo>
                  <a:lnTo>
                    <a:pt x="357" y="58"/>
                  </a:lnTo>
                  <a:lnTo>
                    <a:pt x="412" y="79"/>
                  </a:lnTo>
                  <a:lnTo>
                    <a:pt x="462" y="100"/>
                  </a:lnTo>
                  <a:lnTo>
                    <a:pt x="486" y="110"/>
                  </a:lnTo>
                  <a:lnTo>
                    <a:pt x="506" y="120"/>
                  </a:lnTo>
                  <a:lnTo>
                    <a:pt x="506" y="120"/>
                  </a:lnTo>
                  <a:lnTo>
                    <a:pt x="530" y="131"/>
                  </a:lnTo>
                  <a:lnTo>
                    <a:pt x="564" y="145"/>
                  </a:lnTo>
                  <a:lnTo>
                    <a:pt x="654" y="178"/>
                  </a:lnTo>
                  <a:lnTo>
                    <a:pt x="765" y="217"/>
                  </a:lnTo>
                  <a:lnTo>
                    <a:pt x="885" y="257"/>
                  </a:lnTo>
                  <a:lnTo>
                    <a:pt x="1095" y="324"/>
                  </a:lnTo>
                  <a:lnTo>
                    <a:pt x="1188" y="353"/>
                  </a:lnTo>
                  <a:lnTo>
                    <a:pt x="1008" y="592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DFDF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7" name="Freeform 93"/>
            <p:cNvSpPr>
              <a:spLocks/>
            </p:cNvSpPr>
            <p:nvPr/>
          </p:nvSpPr>
          <p:spPr bwMode="auto">
            <a:xfrm>
              <a:off x="1083" y="3688"/>
              <a:ext cx="1025" cy="4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33" y="188"/>
                </a:cxn>
                <a:cxn ang="0">
                  <a:pos x="950" y="341"/>
                </a:cxn>
                <a:cxn ang="0">
                  <a:pos x="965" y="328"/>
                </a:cxn>
                <a:cxn ang="0">
                  <a:pos x="1025" y="338"/>
                </a:cxn>
                <a:cxn ang="0">
                  <a:pos x="970" y="409"/>
                </a:cxn>
                <a:cxn ang="0">
                  <a:pos x="970" y="409"/>
                </a:cxn>
                <a:cxn ang="0">
                  <a:pos x="892" y="390"/>
                </a:cxn>
                <a:cxn ang="0">
                  <a:pos x="719" y="347"/>
                </a:cxn>
                <a:cxn ang="0">
                  <a:pos x="624" y="323"/>
                </a:cxn>
                <a:cxn ang="0">
                  <a:pos x="538" y="300"/>
                </a:cxn>
                <a:cxn ang="0">
                  <a:pos x="470" y="279"/>
                </a:cxn>
                <a:cxn ang="0">
                  <a:pos x="447" y="272"/>
                </a:cxn>
                <a:cxn ang="0">
                  <a:pos x="433" y="266"/>
                </a:cxn>
                <a:cxn ang="0">
                  <a:pos x="0" y="0"/>
                </a:cxn>
              </a:cxnLst>
              <a:rect l="0" t="0" r="r" b="b"/>
              <a:pathLst>
                <a:path w="1025" h="409">
                  <a:moveTo>
                    <a:pt x="0" y="0"/>
                  </a:moveTo>
                  <a:lnTo>
                    <a:pt x="433" y="188"/>
                  </a:lnTo>
                  <a:lnTo>
                    <a:pt x="950" y="341"/>
                  </a:lnTo>
                  <a:lnTo>
                    <a:pt x="965" y="328"/>
                  </a:lnTo>
                  <a:lnTo>
                    <a:pt x="1025" y="338"/>
                  </a:lnTo>
                  <a:lnTo>
                    <a:pt x="970" y="409"/>
                  </a:lnTo>
                  <a:lnTo>
                    <a:pt x="970" y="409"/>
                  </a:lnTo>
                  <a:lnTo>
                    <a:pt x="892" y="390"/>
                  </a:lnTo>
                  <a:lnTo>
                    <a:pt x="719" y="347"/>
                  </a:lnTo>
                  <a:lnTo>
                    <a:pt x="624" y="323"/>
                  </a:lnTo>
                  <a:lnTo>
                    <a:pt x="538" y="300"/>
                  </a:lnTo>
                  <a:lnTo>
                    <a:pt x="470" y="279"/>
                  </a:lnTo>
                  <a:lnTo>
                    <a:pt x="447" y="272"/>
                  </a:lnTo>
                  <a:lnTo>
                    <a:pt x="433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8" name="Freeform 94"/>
            <p:cNvSpPr>
              <a:spLocks/>
            </p:cNvSpPr>
            <p:nvPr/>
          </p:nvSpPr>
          <p:spPr bwMode="auto">
            <a:xfrm>
              <a:off x="1172" y="3493"/>
              <a:ext cx="144" cy="64"/>
            </a:xfrm>
            <a:custGeom>
              <a:avLst/>
              <a:gdLst/>
              <a:ahLst/>
              <a:cxnLst>
                <a:cxn ang="0">
                  <a:pos x="1" y="28"/>
                </a:cxn>
                <a:cxn ang="0">
                  <a:pos x="1" y="28"/>
                </a:cxn>
                <a:cxn ang="0">
                  <a:pos x="22" y="34"/>
                </a:cxn>
                <a:cxn ang="0">
                  <a:pos x="42" y="40"/>
                </a:cxn>
                <a:cxn ang="0">
                  <a:pos x="84" y="57"/>
                </a:cxn>
                <a:cxn ang="0">
                  <a:pos x="84" y="57"/>
                </a:cxn>
                <a:cxn ang="0">
                  <a:pos x="96" y="62"/>
                </a:cxn>
                <a:cxn ang="0">
                  <a:pos x="102" y="64"/>
                </a:cxn>
                <a:cxn ang="0">
                  <a:pos x="106" y="63"/>
                </a:cxn>
                <a:cxn ang="0">
                  <a:pos x="109" y="63"/>
                </a:cxn>
                <a:cxn ang="0">
                  <a:pos x="109" y="63"/>
                </a:cxn>
                <a:cxn ang="0">
                  <a:pos x="114" y="59"/>
                </a:cxn>
                <a:cxn ang="0">
                  <a:pos x="117" y="55"/>
                </a:cxn>
                <a:cxn ang="0">
                  <a:pos x="126" y="45"/>
                </a:cxn>
                <a:cxn ang="0">
                  <a:pos x="135" y="34"/>
                </a:cxn>
                <a:cxn ang="0">
                  <a:pos x="143" y="25"/>
                </a:cxn>
                <a:cxn ang="0">
                  <a:pos x="143" y="25"/>
                </a:cxn>
                <a:cxn ang="0">
                  <a:pos x="144" y="23"/>
                </a:cxn>
                <a:cxn ang="0">
                  <a:pos x="144" y="19"/>
                </a:cxn>
                <a:cxn ang="0">
                  <a:pos x="144" y="12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3" y="0"/>
                </a:cxn>
                <a:cxn ang="0">
                  <a:pos x="143" y="0"/>
                </a:cxn>
                <a:cxn ang="0">
                  <a:pos x="127" y="18"/>
                </a:cxn>
                <a:cxn ang="0">
                  <a:pos x="112" y="35"/>
                </a:cxn>
                <a:cxn ang="0">
                  <a:pos x="112" y="35"/>
                </a:cxn>
                <a:cxn ang="0">
                  <a:pos x="110" y="37"/>
                </a:cxn>
                <a:cxn ang="0">
                  <a:pos x="106" y="39"/>
                </a:cxn>
                <a:cxn ang="0">
                  <a:pos x="101" y="39"/>
                </a:cxn>
                <a:cxn ang="0">
                  <a:pos x="95" y="38"/>
                </a:cxn>
                <a:cxn ang="0">
                  <a:pos x="89" y="35"/>
                </a:cxn>
                <a:cxn ang="0">
                  <a:pos x="89" y="35"/>
                </a:cxn>
                <a:cxn ang="0">
                  <a:pos x="45" y="18"/>
                </a:cxn>
                <a:cxn ang="0">
                  <a:pos x="23" y="1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1" y="28"/>
                </a:cxn>
                <a:cxn ang="0">
                  <a:pos x="1" y="28"/>
                </a:cxn>
              </a:cxnLst>
              <a:rect l="0" t="0" r="r" b="b"/>
              <a:pathLst>
                <a:path w="144" h="64">
                  <a:moveTo>
                    <a:pt x="1" y="28"/>
                  </a:moveTo>
                  <a:lnTo>
                    <a:pt x="1" y="28"/>
                  </a:lnTo>
                  <a:lnTo>
                    <a:pt x="22" y="34"/>
                  </a:lnTo>
                  <a:lnTo>
                    <a:pt x="42" y="40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96" y="62"/>
                  </a:lnTo>
                  <a:lnTo>
                    <a:pt x="102" y="64"/>
                  </a:lnTo>
                  <a:lnTo>
                    <a:pt x="106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14" y="59"/>
                  </a:lnTo>
                  <a:lnTo>
                    <a:pt x="117" y="55"/>
                  </a:lnTo>
                  <a:lnTo>
                    <a:pt x="126" y="45"/>
                  </a:lnTo>
                  <a:lnTo>
                    <a:pt x="135" y="34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4" y="23"/>
                  </a:lnTo>
                  <a:lnTo>
                    <a:pt x="144" y="19"/>
                  </a:lnTo>
                  <a:lnTo>
                    <a:pt x="144" y="12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7" y="18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0" y="37"/>
                  </a:lnTo>
                  <a:lnTo>
                    <a:pt x="106" y="39"/>
                  </a:lnTo>
                  <a:lnTo>
                    <a:pt x="101" y="39"/>
                  </a:lnTo>
                  <a:lnTo>
                    <a:pt x="95" y="38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45" y="18"/>
                  </a:lnTo>
                  <a:lnTo>
                    <a:pt x="23" y="1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19" name="Freeform 95"/>
            <p:cNvSpPr>
              <a:spLocks/>
            </p:cNvSpPr>
            <p:nvPr/>
          </p:nvSpPr>
          <p:spPr bwMode="auto">
            <a:xfrm>
              <a:off x="1128" y="3542"/>
              <a:ext cx="175" cy="72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1" y="25"/>
                </a:cxn>
                <a:cxn ang="0">
                  <a:pos x="23" y="32"/>
                </a:cxn>
                <a:cxn ang="0">
                  <a:pos x="46" y="38"/>
                </a:cxn>
                <a:cxn ang="0">
                  <a:pos x="67" y="45"/>
                </a:cxn>
                <a:cxn ang="0">
                  <a:pos x="89" y="54"/>
                </a:cxn>
                <a:cxn ang="0">
                  <a:pos x="89" y="54"/>
                </a:cxn>
                <a:cxn ang="0">
                  <a:pos x="113" y="65"/>
                </a:cxn>
                <a:cxn ang="0">
                  <a:pos x="124" y="69"/>
                </a:cxn>
                <a:cxn ang="0">
                  <a:pos x="136" y="72"/>
                </a:cxn>
                <a:cxn ang="0">
                  <a:pos x="136" y="72"/>
                </a:cxn>
                <a:cxn ang="0">
                  <a:pos x="140" y="72"/>
                </a:cxn>
                <a:cxn ang="0">
                  <a:pos x="145" y="68"/>
                </a:cxn>
                <a:cxn ang="0">
                  <a:pos x="156" y="57"/>
                </a:cxn>
                <a:cxn ang="0">
                  <a:pos x="166" y="43"/>
                </a:cxn>
                <a:cxn ang="0">
                  <a:pos x="174" y="34"/>
                </a:cxn>
                <a:cxn ang="0">
                  <a:pos x="174" y="34"/>
                </a:cxn>
                <a:cxn ang="0">
                  <a:pos x="175" y="32"/>
                </a:cxn>
                <a:cxn ang="0">
                  <a:pos x="175" y="28"/>
                </a:cxn>
                <a:cxn ang="0">
                  <a:pos x="175" y="20"/>
                </a:cxn>
                <a:cxn ang="0">
                  <a:pos x="174" y="14"/>
                </a:cxn>
                <a:cxn ang="0">
                  <a:pos x="174" y="11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65" y="19"/>
                </a:cxn>
                <a:cxn ang="0">
                  <a:pos x="158" y="30"/>
                </a:cxn>
                <a:cxn ang="0">
                  <a:pos x="148" y="40"/>
                </a:cxn>
                <a:cxn ang="0">
                  <a:pos x="144" y="45"/>
                </a:cxn>
                <a:cxn ang="0">
                  <a:pos x="139" y="48"/>
                </a:cxn>
                <a:cxn ang="0">
                  <a:pos x="139" y="48"/>
                </a:cxn>
                <a:cxn ang="0">
                  <a:pos x="134" y="49"/>
                </a:cxn>
                <a:cxn ang="0">
                  <a:pos x="129" y="48"/>
                </a:cxn>
                <a:cxn ang="0">
                  <a:pos x="116" y="44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71" y="23"/>
                </a:cxn>
                <a:cxn ang="0">
                  <a:pos x="49" y="15"/>
                </a:cxn>
                <a:cxn ang="0">
                  <a:pos x="25" y="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175" h="72">
                  <a:moveTo>
                    <a:pt x="1" y="25"/>
                  </a:moveTo>
                  <a:lnTo>
                    <a:pt x="1" y="25"/>
                  </a:lnTo>
                  <a:lnTo>
                    <a:pt x="23" y="32"/>
                  </a:lnTo>
                  <a:lnTo>
                    <a:pt x="46" y="38"/>
                  </a:lnTo>
                  <a:lnTo>
                    <a:pt x="67" y="45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113" y="65"/>
                  </a:lnTo>
                  <a:lnTo>
                    <a:pt x="124" y="69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5" y="68"/>
                  </a:lnTo>
                  <a:lnTo>
                    <a:pt x="156" y="57"/>
                  </a:lnTo>
                  <a:lnTo>
                    <a:pt x="166" y="43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5" y="32"/>
                  </a:lnTo>
                  <a:lnTo>
                    <a:pt x="175" y="28"/>
                  </a:lnTo>
                  <a:lnTo>
                    <a:pt x="175" y="20"/>
                  </a:lnTo>
                  <a:lnTo>
                    <a:pt x="174" y="14"/>
                  </a:lnTo>
                  <a:lnTo>
                    <a:pt x="174" y="11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65" y="19"/>
                  </a:lnTo>
                  <a:lnTo>
                    <a:pt x="158" y="30"/>
                  </a:lnTo>
                  <a:lnTo>
                    <a:pt x="148" y="40"/>
                  </a:lnTo>
                  <a:lnTo>
                    <a:pt x="144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9"/>
                  </a:lnTo>
                  <a:lnTo>
                    <a:pt x="129" y="48"/>
                  </a:lnTo>
                  <a:lnTo>
                    <a:pt x="116" y="44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71" y="23"/>
                  </a:lnTo>
                  <a:lnTo>
                    <a:pt x="49" y="15"/>
                  </a:lnTo>
                  <a:lnTo>
                    <a:pt x="25" y="8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0" name="Freeform 96"/>
            <p:cNvSpPr>
              <a:spLocks/>
            </p:cNvSpPr>
            <p:nvPr/>
          </p:nvSpPr>
          <p:spPr bwMode="auto">
            <a:xfrm>
              <a:off x="1080" y="3569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8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8"/>
                </a:cxn>
                <a:cxn ang="0">
                  <a:pos x="59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1" name="Freeform 97"/>
            <p:cNvSpPr>
              <a:spLocks/>
            </p:cNvSpPr>
            <p:nvPr/>
          </p:nvSpPr>
          <p:spPr bwMode="auto">
            <a:xfrm>
              <a:off x="1146" y="3594"/>
              <a:ext cx="100" cy="62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6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6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5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8"/>
                </a:cxn>
                <a:cxn ang="0">
                  <a:pos x="16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2">
                  <a:moveTo>
                    <a:pt x="2" y="41"/>
                  </a:moveTo>
                  <a:lnTo>
                    <a:pt x="2" y="41"/>
                  </a:lnTo>
                  <a:lnTo>
                    <a:pt x="16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5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2"/>
                  </a:lnTo>
                  <a:lnTo>
                    <a:pt x="100" y="18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8"/>
                  </a:lnTo>
                  <a:lnTo>
                    <a:pt x="16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2" name="Freeform 98"/>
            <p:cNvSpPr>
              <a:spLocks/>
            </p:cNvSpPr>
            <p:nvPr/>
          </p:nvSpPr>
          <p:spPr bwMode="auto">
            <a:xfrm>
              <a:off x="1215" y="3620"/>
              <a:ext cx="100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6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3"/>
                </a:cxn>
                <a:cxn ang="0">
                  <a:pos x="100" y="19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6" y="2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3">
                  <a:moveTo>
                    <a:pt x="2" y="41"/>
                  </a:moveTo>
                  <a:lnTo>
                    <a:pt x="2" y="41"/>
                  </a:lnTo>
                  <a:lnTo>
                    <a:pt x="16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3"/>
                  </a:lnTo>
                  <a:lnTo>
                    <a:pt x="100" y="19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6" y="2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3" name="Freeform 99"/>
            <p:cNvSpPr>
              <a:spLocks/>
            </p:cNvSpPr>
            <p:nvPr/>
          </p:nvSpPr>
          <p:spPr bwMode="auto">
            <a:xfrm>
              <a:off x="1282" y="3641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4" name="Freeform 100"/>
            <p:cNvSpPr>
              <a:spLocks/>
            </p:cNvSpPr>
            <p:nvPr/>
          </p:nvSpPr>
          <p:spPr bwMode="auto">
            <a:xfrm>
              <a:off x="1274" y="3575"/>
              <a:ext cx="99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1"/>
                </a:cxn>
                <a:cxn ang="0">
                  <a:pos x="69" y="58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99" h="63">
                  <a:moveTo>
                    <a:pt x="2" y="41"/>
                  </a:moveTo>
                  <a:lnTo>
                    <a:pt x="2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5" name="Freeform 101"/>
            <p:cNvSpPr>
              <a:spLocks/>
            </p:cNvSpPr>
            <p:nvPr/>
          </p:nvSpPr>
          <p:spPr bwMode="auto">
            <a:xfrm>
              <a:off x="1283" y="3513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6" name="Freeform 102"/>
            <p:cNvSpPr>
              <a:spLocks/>
            </p:cNvSpPr>
            <p:nvPr/>
          </p:nvSpPr>
          <p:spPr bwMode="auto">
            <a:xfrm>
              <a:off x="1293" y="3457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7" name="Freeform 103"/>
            <p:cNvSpPr>
              <a:spLocks/>
            </p:cNvSpPr>
            <p:nvPr/>
          </p:nvSpPr>
          <p:spPr bwMode="auto">
            <a:xfrm>
              <a:off x="1363" y="3481"/>
              <a:ext cx="100" cy="62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6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2"/>
                </a:cxn>
                <a:cxn ang="0">
                  <a:pos x="100" y="19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2">
                  <a:moveTo>
                    <a:pt x="2" y="41"/>
                  </a:moveTo>
                  <a:lnTo>
                    <a:pt x="2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2"/>
                  </a:lnTo>
                  <a:lnTo>
                    <a:pt x="100" y="19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8" name="Freeform 104"/>
            <p:cNvSpPr>
              <a:spLocks/>
            </p:cNvSpPr>
            <p:nvPr/>
          </p:nvSpPr>
          <p:spPr bwMode="auto">
            <a:xfrm>
              <a:off x="1436" y="3500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8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8"/>
                </a:cxn>
                <a:cxn ang="0">
                  <a:pos x="59" y="38"/>
                </a:cxn>
                <a:cxn ang="0">
                  <a:pos x="57" y="38"/>
                </a:cxn>
                <a:cxn ang="0">
                  <a:pos x="57" y="38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8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29" name="Freeform 105"/>
            <p:cNvSpPr>
              <a:spLocks/>
            </p:cNvSpPr>
            <p:nvPr/>
          </p:nvSpPr>
          <p:spPr bwMode="auto">
            <a:xfrm>
              <a:off x="1352" y="3540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0" name="Freeform 106"/>
            <p:cNvSpPr>
              <a:spLocks/>
            </p:cNvSpPr>
            <p:nvPr/>
          </p:nvSpPr>
          <p:spPr bwMode="auto">
            <a:xfrm>
              <a:off x="1342" y="3600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1" name="Freeform 107"/>
            <p:cNvSpPr>
              <a:spLocks/>
            </p:cNvSpPr>
            <p:nvPr/>
          </p:nvSpPr>
          <p:spPr bwMode="auto">
            <a:xfrm>
              <a:off x="1425" y="3557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2" name="Freeform 108"/>
            <p:cNvSpPr>
              <a:spLocks/>
            </p:cNvSpPr>
            <p:nvPr/>
          </p:nvSpPr>
          <p:spPr bwMode="auto">
            <a:xfrm>
              <a:off x="1351" y="3669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3" name="Freeform 109"/>
            <p:cNvSpPr>
              <a:spLocks/>
            </p:cNvSpPr>
            <p:nvPr/>
          </p:nvSpPr>
          <p:spPr bwMode="auto">
            <a:xfrm>
              <a:off x="1426" y="3712"/>
              <a:ext cx="329" cy="127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1" y="25"/>
                </a:cxn>
                <a:cxn ang="0">
                  <a:pos x="43" y="40"/>
                </a:cxn>
                <a:cxn ang="0">
                  <a:pos x="85" y="55"/>
                </a:cxn>
                <a:cxn ang="0">
                  <a:pos x="168" y="86"/>
                </a:cxn>
                <a:cxn ang="0">
                  <a:pos x="168" y="86"/>
                </a:cxn>
                <a:cxn ang="0">
                  <a:pos x="217" y="104"/>
                </a:cxn>
                <a:cxn ang="0">
                  <a:pos x="266" y="121"/>
                </a:cxn>
                <a:cxn ang="0">
                  <a:pos x="266" y="121"/>
                </a:cxn>
                <a:cxn ang="0">
                  <a:pos x="279" y="125"/>
                </a:cxn>
                <a:cxn ang="0">
                  <a:pos x="291" y="127"/>
                </a:cxn>
                <a:cxn ang="0">
                  <a:pos x="291" y="127"/>
                </a:cxn>
                <a:cxn ang="0">
                  <a:pos x="295" y="126"/>
                </a:cxn>
                <a:cxn ang="0">
                  <a:pos x="300" y="122"/>
                </a:cxn>
                <a:cxn ang="0">
                  <a:pos x="310" y="111"/>
                </a:cxn>
                <a:cxn ang="0">
                  <a:pos x="320" y="99"/>
                </a:cxn>
                <a:cxn ang="0">
                  <a:pos x="327" y="90"/>
                </a:cxn>
                <a:cxn ang="0">
                  <a:pos x="327" y="90"/>
                </a:cxn>
                <a:cxn ang="0">
                  <a:pos x="329" y="87"/>
                </a:cxn>
                <a:cxn ang="0">
                  <a:pos x="329" y="84"/>
                </a:cxn>
                <a:cxn ang="0">
                  <a:pos x="329" y="76"/>
                </a:cxn>
                <a:cxn ang="0">
                  <a:pos x="327" y="70"/>
                </a:cxn>
                <a:cxn ang="0">
                  <a:pos x="327" y="67"/>
                </a:cxn>
                <a:cxn ang="0">
                  <a:pos x="327" y="65"/>
                </a:cxn>
                <a:cxn ang="0">
                  <a:pos x="327" y="65"/>
                </a:cxn>
                <a:cxn ang="0">
                  <a:pos x="320" y="74"/>
                </a:cxn>
                <a:cxn ang="0">
                  <a:pos x="311" y="87"/>
                </a:cxn>
                <a:cxn ang="0">
                  <a:pos x="300" y="99"/>
                </a:cxn>
                <a:cxn ang="0">
                  <a:pos x="296" y="102"/>
                </a:cxn>
                <a:cxn ang="0">
                  <a:pos x="292" y="104"/>
                </a:cxn>
                <a:cxn ang="0">
                  <a:pos x="292" y="104"/>
                </a:cxn>
                <a:cxn ang="0">
                  <a:pos x="286" y="102"/>
                </a:cxn>
                <a:cxn ang="0">
                  <a:pos x="281" y="101"/>
                </a:cxn>
                <a:cxn ang="0">
                  <a:pos x="270" y="97"/>
                </a:cxn>
                <a:cxn ang="0">
                  <a:pos x="270" y="97"/>
                </a:cxn>
                <a:cxn ang="0">
                  <a:pos x="221" y="81"/>
                </a:cxn>
                <a:cxn ang="0">
                  <a:pos x="173" y="64"/>
                </a:cxn>
                <a:cxn ang="0">
                  <a:pos x="173" y="64"/>
                </a:cxn>
                <a:cxn ang="0">
                  <a:pos x="87" y="31"/>
                </a:cxn>
                <a:cxn ang="0">
                  <a:pos x="44" y="1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329" h="127">
                  <a:moveTo>
                    <a:pt x="1" y="25"/>
                  </a:moveTo>
                  <a:lnTo>
                    <a:pt x="1" y="25"/>
                  </a:lnTo>
                  <a:lnTo>
                    <a:pt x="43" y="40"/>
                  </a:lnTo>
                  <a:lnTo>
                    <a:pt x="85" y="55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217" y="104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79" y="125"/>
                  </a:lnTo>
                  <a:lnTo>
                    <a:pt x="291" y="127"/>
                  </a:lnTo>
                  <a:lnTo>
                    <a:pt x="291" y="127"/>
                  </a:lnTo>
                  <a:lnTo>
                    <a:pt x="295" y="126"/>
                  </a:lnTo>
                  <a:lnTo>
                    <a:pt x="300" y="122"/>
                  </a:lnTo>
                  <a:lnTo>
                    <a:pt x="310" y="111"/>
                  </a:lnTo>
                  <a:lnTo>
                    <a:pt x="320" y="99"/>
                  </a:lnTo>
                  <a:lnTo>
                    <a:pt x="327" y="90"/>
                  </a:lnTo>
                  <a:lnTo>
                    <a:pt x="327" y="90"/>
                  </a:lnTo>
                  <a:lnTo>
                    <a:pt x="329" y="87"/>
                  </a:lnTo>
                  <a:lnTo>
                    <a:pt x="329" y="84"/>
                  </a:lnTo>
                  <a:lnTo>
                    <a:pt x="329" y="76"/>
                  </a:lnTo>
                  <a:lnTo>
                    <a:pt x="327" y="70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0" y="74"/>
                  </a:lnTo>
                  <a:lnTo>
                    <a:pt x="311" y="87"/>
                  </a:lnTo>
                  <a:lnTo>
                    <a:pt x="300" y="99"/>
                  </a:lnTo>
                  <a:lnTo>
                    <a:pt x="296" y="102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86" y="102"/>
                  </a:lnTo>
                  <a:lnTo>
                    <a:pt x="281" y="101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21" y="81"/>
                  </a:lnTo>
                  <a:lnTo>
                    <a:pt x="173" y="64"/>
                  </a:lnTo>
                  <a:lnTo>
                    <a:pt x="173" y="64"/>
                  </a:lnTo>
                  <a:lnTo>
                    <a:pt x="87" y="31"/>
                  </a:lnTo>
                  <a:lnTo>
                    <a:pt x="44" y="1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4" name="Freeform 110"/>
            <p:cNvSpPr>
              <a:spLocks/>
            </p:cNvSpPr>
            <p:nvPr/>
          </p:nvSpPr>
          <p:spPr bwMode="auto">
            <a:xfrm>
              <a:off x="1494" y="3581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5" name="Freeform 111"/>
            <p:cNvSpPr>
              <a:spLocks/>
            </p:cNvSpPr>
            <p:nvPr/>
          </p:nvSpPr>
          <p:spPr bwMode="auto">
            <a:xfrm>
              <a:off x="1562" y="3607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8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7" y="26"/>
                </a:cxn>
                <a:cxn ang="0">
                  <a:pos x="97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7" y="5"/>
                </a:cxn>
                <a:cxn ang="0">
                  <a:pos x="97" y="3"/>
                </a:cxn>
                <a:cxn ang="0">
                  <a:pos x="97" y="0"/>
                </a:cxn>
                <a:cxn ang="0">
                  <a:pos x="97" y="0"/>
                </a:cxn>
                <a:cxn ang="0">
                  <a:pos x="86" y="13"/>
                </a:cxn>
                <a:cxn ang="0">
                  <a:pos x="75" y="26"/>
                </a:cxn>
                <a:cxn ang="0">
                  <a:pos x="75" y="26"/>
                </a:cxn>
                <a:cxn ang="0">
                  <a:pos x="71" y="31"/>
                </a:cxn>
                <a:cxn ang="0">
                  <a:pos x="67" y="36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8" y="38"/>
                </a:cxn>
                <a:cxn ang="0">
                  <a:pos x="41" y="36"/>
                </a:cxn>
                <a:cxn ang="0">
                  <a:pos x="28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8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13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1" y="31"/>
                  </a:lnTo>
                  <a:lnTo>
                    <a:pt x="67" y="36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28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6" name="Freeform 112"/>
            <p:cNvSpPr>
              <a:spLocks/>
            </p:cNvSpPr>
            <p:nvPr/>
          </p:nvSpPr>
          <p:spPr bwMode="auto">
            <a:xfrm>
              <a:off x="1633" y="3630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7" name="Freeform 113"/>
            <p:cNvSpPr>
              <a:spLocks/>
            </p:cNvSpPr>
            <p:nvPr/>
          </p:nvSpPr>
          <p:spPr bwMode="auto">
            <a:xfrm>
              <a:off x="1703" y="3655"/>
              <a:ext cx="99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99" h="63">
                  <a:moveTo>
                    <a:pt x="2" y="41"/>
                  </a:moveTo>
                  <a:lnTo>
                    <a:pt x="2" y="41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8" name="Freeform 114"/>
            <p:cNvSpPr>
              <a:spLocks/>
            </p:cNvSpPr>
            <p:nvPr/>
          </p:nvSpPr>
          <p:spPr bwMode="auto">
            <a:xfrm>
              <a:off x="1412" y="3622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6"/>
                </a:cxn>
                <a:cxn ang="0">
                  <a:pos x="98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6"/>
                </a:cxn>
                <a:cxn ang="0">
                  <a:pos x="76" y="26"/>
                </a:cxn>
                <a:cxn ang="0">
                  <a:pos x="72" y="31"/>
                </a:cxn>
                <a:cxn ang="0">
                  <a:pos x="68" y="36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6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2" y="31"/>
                  </a:lnTo>
                  <a:lnTo>
                    <a:pt x="68" y="36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6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39" name="Freeform 115"/>
            <p:cNvSpPr>
              <a:spLocks/>
            </p:cNvSpPr>
            <p:nvPr/>
          </p:nvSpPr>
          <p:spPr bwMode="auto">
            <a:xfrm>
              <a:off x="1481" y="3646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0" name="Freeform 116"/>
            <p:cNvSpPr>
              <a:spLocks/>
            </p:cNvSpPr>
            <p:nvPr/>
          </p:nvSpPr>
          <p:spPr bwMode="auto">
            <a:xfrm>
              <a:off x="1549" y="3673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9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9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1" name="Freeform 117"/>
            <p:cNvSpPr>
              <a:spLocks/>
            </p:cNvSpPr>
            <p:nvPr/>
          </p:nvSpPr>
          <p:spPr bwMode="auto">
            <a:xfrm>
              <a:off x="1621" y="3695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8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7" y="25"/>
                </a:cxn>
                <a:cxn ang="0">
                  <a:pos x="97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7" y="5"/>
                </a:cxn>
                <a:cxn ang="0">
                  <a:pos x="97" y="3"/>
                </a:cxn>
                <a:cxn ang="0">
                  <a:pos x="97" y="0"/>
                </a:cxn>
                <a:cxn ang="0">
                  <a:pos x="97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8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8" y="38"/>
                </a:cxn>
                <a:cxn ang="0">
                  <a:pos x="41" y="35"/>
                </a:cxn>
                <a:cxn ang="0">
                  <a:pos x="28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8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8" y="38"/>
                  </a:lnTo>
                  <a:lnTo>
                    <a:pt x="41" y="35"/>
                  </a:lnTo>
                  <a:lnTo>
                    <a:pt x="28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2" name="Freeform 118"/>
            <p:cNvSpPr>
              <a:spLocks/>
            </p:cNvSpPr>
            <p:nvPr/>
          </p:nvSpPr>
          <p:spPr bwMode="auto">
            <a:xfrm>
              <a:off x="1691" y="3720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3" name="Freeform 119"/>
            <p:cNvSpPr>
              <a:spLocks/>
            </p:cNvSpPr>
            <p:nvPr/>
          </p:nvSpPr>
          <p:spPr bwMode="auto">
            <a:xfrm>
              <a:off x="1766" y="3748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4" name="Freeform 120"/>
            <p:cNvSpPr>
              <a:spLocks/>
            </p:cNvSpPr>
            <p:nvPr/>
          </p:nvSpPr>
          <p:spPr bwMode="auto">
            <a:xfrm>
              <a:off x="1841" y="3774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5" name="Freeform 121"/>
            <p:cNvSpPr>
              <a:spLocks/>
            </p:cNvSpPr>
            <p:nvPr/>
          </p:nvSpPr>
          <p:spPr bwMode="auto">
            <a:xfrm>
              <a:off x="1918" y="3798"/>
              <a:ext cx="98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9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1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8" y="23"/>
                </a:cxn>
                <a:cxn ang="0">
                  <a:pos x="98" y="19"/>
                </a:cxn>
                <a:cxn ang="0">
                  <a:pos x="98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8" y="24"/>
                </a:cxn>
                <a:cxn ang="0">
                  <a:pos x="78" y="24"/>
                </a:cxn>
                <a:cxn ang="0">
                  <a:pos x="74" y="30"/>
                </a:cxn>
                <a:cxn ang="0">
                  <a:pos x="69" y="36"/>
                </a:cxn>
                <a:cxn ang="0">
                  <a:pos x="66" y="39"/>
                </a:cxn>
                <a:cxn ang="0">
                  <a:pos x="62" y="40"/>
                </a:cxn>
                <a:cxn ang="0">
                  <a:pos x="60" y="41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49" y="40"/>
                </a:cxn>
                <a:cxn ang="0">
                  <a:pos x="41" y="38"/>
                </a:cxn>
                <a:cxn ang="0">
                  <a:pos x="29" y="31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1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8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9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8" y="23"/>
                  </a:lnTo>
                  <a:lnTo>
                    <a:pt x="98" y="19"/>
                  </a:lnTo>
                  <a:lnTo>
                    <a:pt x="98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4" y="30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0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49" y="40"/>
                  </a:lnTo>
                  <a:lnTo>
                    <a:pt x="41" y="38"/>
                  </a:lnTo>
                  <a:lnTo>
                    <a:pt x="29" y="31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6" name="Freeform 122"/>
            <p:cNvSpPr>
              <a:spLocks/>
            </p:cNvSpPr>
            <p:nvPr/>
          </p:nvSpPr>
          <p:spPr bwMode="auto">
            <a:xfrm>
              <a:off x="1730" y="3801"/>
              <a:ext cx="97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8" y="55"/>
                </a:cxn>
                <a:cxn ang="0">
                  <a:pos x="41" y="6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1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7" y="22"/>
                </a:cxn>
                <a:cxn ang="0">
                  <a:pos x="97" y="18"/>
                </a:cxn>
                <a:cxn ang="0">
                  <a:pos x="97" y="11"/>
                </a:cxn>
                <a:cxn ang="0">
                  <a:pos x="96" y="5"/>
                </a:cxn>
                <a:cxn ang="0">
                  <a:pos x="96" y="2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7" y="23"/>
                </a:cxn>
                <a:cxn ang="0">
                  <a:pos x="77" y="23"/>
                </a:cxn>
                <a:cxn ang="0">
                  <a:pos x="74" y="30"/>
                </a:cxn>
                <a:cxn ang="0">
                  <a:pos x="69" y="36"/>
                </a:cxn>
                <a:cxn ang="0">
                  <a:pos x="66" y="38"/>
                </a:cxn>
                <a:cxn ang="0">
                  <a:pos x="62" y="40"/>
                </a:cxn>
                <a:cxn ang="0">
                  <a:pos x="60" y="41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49" y="40"/>
                </a:cxn>
                <a:cxn ang="0">
                  <a:pos x="41" y="37"/>
                </a:cxn>
                <a:cxn ang="0">
                  <a:pos x="28" y="31"/>
                </a:cxn>
                <a:cxn ang="0">
                  <a:pos x="15" y="25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7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8" y="55"/>
                  </a:lnTo>
                  <a:lnTo>
                    <a:pt x="41" y="6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1"/>
                  </a:lnTo>
                  <a:lnTo>
                    <a:pt x="96" y="5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4" y="30"/>
                  </a:lnTo>
                  <a:lnTo>
                    <a:pt x="69" y="36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49" y="40"/>
                  </a:lnTo>
                  <a:lnTo>
                    <a:pt x="41" y="37"/>
                  </a:lnTo>
                  <a:lnTo>
                    <a:pt x="28" y="31"/>
                  </a:lnTo>
                  <a:lnTo>
                    <a:pt x="15" y="25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7" name="Freeform 123"/>
            <p:cNvSpPr>
              <a:spLocks/>
            </p:cNvSpPr>
            <p:nvPr/>
          </p:nvSpPr>
          <p:spPr bwMode="auto">
            <a:xfrm>
              <a:off x="1805" y="3823"/>
              <a:ext cx="98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9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2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8" y="23"/>
                </a:cxn>
                <a:cxn ang="0">
                  <a:pos x="98" y="19"/>
                </a:cxn>
                <a:cxn ang="0">
                  <a:pos x="98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8" y="24"/>
                </a:cxn>
                <a:cxn ang="0">
                  <a:pos x="78" y="24"/>
                </a:cxn>
                <a:cxn ang="0">
                  <a:pos x="74" y="30"/>
                </a:cxn>
                <a:cxn ang="0">
                  <a:pos x="69" y="37"/>
                </a:cxn>
                <a:cxn ang="0">
                  <a:pos x="66" y="39"/>
                </a:cxn>
                <a:cxn ang="0">
                  <a:pos x="63" y="40"/>
                </a:cxn>
                <a:cxn ang="0">
                  <a:pos x="60" y="42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49" y="40"/>
                </a:cxn>
                <a:cxn ang="0">
                  <a:pos x="41" y="38"/>
                </a:cxn>
                <a:cxn ang="0">
                  <a:pos x="29" y="32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8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9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8" y="23"/>
                  </a:lnTo>
                  <a:lnTo>
                    <a:pt x="98" y="19"/>
                  </a:lnTo>
                  <a:lnTo>
                    <a:pt x="98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4" y="30"/>
                  </a:lnTo>
                  <a:lnTo>
                    <a:pt x="69" y="37"/>
                  </a:lnTo>
                  <a:lnTo>
                    <a:pt x="66" y="39"/>
                  </a:lnTo>
                  <a:lnTo>
                    <a:pt x="63" y="40"/>
                  </a:lnTo>
                  <a:lnTo>
                    <a:pt x="60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9" y="40"/>
                  </a:lnTo>
                  <a:lnTo>
                    <a:pt x="41" y="38"/>
                  </a:lnTo>
                  <a:lnTo>
                    <a:pt x="29" y="32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8" name="Freeform 124"/>
            <p:cNvSpPr>
              <a:spLocks/>
            </p:cNvSpPr>
            <p:nvPr/>
          </p:nvSpPr>
          <p:spPr bwMode="auto">
            <a:xfrm>
              <a:off x="1853" y="3882"/>
              <a:ext cx="97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8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2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7" y="23"/>
                </a:cxn>
                <a:cxn ang="0">
                  <a:pos x="97" y="19"/>
                </a:cxn>
                <a:cxn ang="0">
                  <a:pos x="97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7" y="24"/>
                </a:cxn>
                <a:cxn ang="0">
                  <a:pos x="77" y="24"/>
                </a:cxn>
                <a:cxn ang="0">
                  <a:pos x="74" y="30"/>
                </a:cxn>
                <a:cxn ang="0">
                  <a:pos x="69" y="37"/>
                </a:cxn>
                <a:cxn ang="0">
                  <a:pos x="66" y="39"/>
                </a:cxn>
                <a:cxn ang="0">
                  <a:pos x="62" y="40"/>
                </a:cxn>
                <a:cxn ang="0">
                  <a:pos x="60" y="42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48" y="40"/>
                </a:cxn>
                <a:cxn ang="0">
                  <a:pos x="41" y="38"/>
                </a:cxn>
                <a:cxn ang="0">
                  <a:pos x="28" y="32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7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8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7" y="23"/>
                  </a:lnTo>
                  <a:lnTo>
                    <a:pt x="97" y="19"/>
                  </a:lnTo>
                  <a:lnTo>
                    <a:pt x="97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4" y="30"/>
                  </a:lnTo>
                  <a:lnTo>
                    <a:pt x="69" y="37"/>
                  </a:lnTo>
                  <a:lnTo>
                    <a:pt x="66" y="39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41" y="38"/>
                  </a:lnTo>
                  <a:lnTo>
                    <a:pt x="28" y="32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49" name="Freeform 125"/>
            <p:cNvSpPr>
              <a:spLocks/>
            </p:cNvSpPr>
            <p:nvPr/>
          </p:nvSpPr>
          <p:spPr bwMode="auto">
            <a:xfrm>
              <a:off x="1967" y="3876"/>
              <a:ext cx="86" cy="56"/>
            </a:xfrm>
            <a:custGeom>
              <a:avLst/>
              <a:gdLst/>
              <a:ahLst/>
              <a:cxnLst>
                <a:cxn ang="0">
                  <a:pos x="1" y="38"/>
                </a:cxn>
                <a:cxn ang="0">
                  <a:pos x="1" y="38"/>
                </a:cxn>
                <a:cxn ang="0">
                  <a:pos x="13" y="41"/>
                </a:cxn>
                <a:cxn ang="0">
                  <a:pos x="25" y="48"/>
                </a:cxn>
                <a:cxn ang="0">
                  <a:pos x="36" y="53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54" y="56"/>
                </a:cxn>
                <a:cxn ang="0">
                  <a:pos x="57" y="54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74" y="34"/>
                </a:cxn>
                <a:cxn ang="0">
                  <a:pos x="79" y="26"/>
                </a:cxn>
                <a:cxn ang="0">
                  <a:pos x="85" y="20"/>
                </a:cxn>
                <a:cxn ang="0">
                  <a:pos x="85" y="20"/>
                </a:cxn>
                <a:cxn ang="0">
                  <a:pos x="85" y="19"/>
                </a:cxn>
                <a:cxn ang="0">
                  <a:pos x="86" y="16"/>
                </a:cxn>
                <a:cxn ang="0">
                  <a:pos x="85" y="10"/>
                </a:cxn>
                <a:cxn ang="0">
                  <a:pos x="84" y="4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6" y="9"/>
                </a:cxn>
                <a:cxn ang="0">
                  <a:pos x="67" y="20"/>
                </a:cxn>
                <a:cxn ang="0">
                  <a:pos x="67" y="20"/>
                </a:cxn>
                <a:cxn ang="0">
                  <a:pos x="60" y="30"/>
                </a:cxn>
                <a:cxn ang="0">
                  <a:pos x="55" y="34"/>
                </a:cxn>
                <a:cxn ang="0">
                  <a:pos x="52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6" y="31"/>
                </a:cxn>
                <a:cxn ang="0">
                  <a:pos x="25" y="26"/>
                </a:cxn>
                <a:cxn ang="0">
                  <a:pos x="12" y="21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1" y="38"/>
                </a:cxn>
              </a:cxnLst>
              <a:rect l="0" t="0" r="r" b="b"/>
              <a:pathLst>
                <a:path w="86" h="56">
                  <a:moveTo>
                    <a:pt x="1" y="38"/>
                  </a:moveTo>
                  <a:lnTo>
                    <a:pt x="1" y="38"/>
                  </a:lnTo>
                  <a:lnTo>
                    <a:pt x="13" y="41"/>
                  </a:lnTo>
                  <a:lnTo>
                    <a:pt x="25" y="48"/>
                  </a:lnTo>
                  <a:lnTo>
                    <a:pt x="36" y="53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4" y="56"/>
                  </a:lnTo>
                  <a:lnTo>
                    <a:pt x="57" y="54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6" y="16"/>
                  </a:lnTo>
                  <a:lnTo>
                    <a:pt x="85" y="10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6" y="9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0" y="30"/>
                  </a:lnTo>
                  <a:lnTo>
                    <a:pt x="55" y="34"/>
                  </a:lnTo>
                  <a:lnTo>
                    <a:pt x="52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6" y="31"/>
                  </a:lnTo>
                  <a:lnTo>
                    <a:pt x="25" y="26"/>
                  </a:lnTo>
                  <a:lnTo>
                    <a:pt x="12" y="21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0" name="Freeform 126"/>
            <p:cNvSpPr>
              <a:spLocks/>
            </p:cNvSpPr>
            <p:nvPr/>
          </p:nvSpPr>
          <p:spPr bwMode="auto">
            <a:xfrm>
              <a:off x="1935" y="3917"/>
              <a:ext cx="87" cy="57"/>
            </a:xfrm>
            <a:custGeom>
              <a:avLst/>
              <a:gdLst/>
              <a:ahLst/>
              <a:cxnLst>
                <a:cxn ang="0">
                  <a:pos x="2" y="38"/>
                </a:cxn>
                <a:cxn ang="0">
                  <a:pos x="2" y="38"/>
                </a:cxn>
                <a:cxn ang="0">
                  <a:pos x="14" y="42"/>
                </a:cxn>
                <a:cxn ang="0">
                  <a:pos x="25" y="48"/>
                </a:cxn>
                <a:cxn ang="0">
                  <a:pos x="37" y="53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4" y="57"/>
                </a:cxn>
                <a:cxn ang="0">
                  <a:pos x="58" y="54"/>
                </a:cxn>
                <a:cxn ang="0">
                  <a:pos x="63" y="48"/>
                </a:cxn>
                <a:cxn ang="0">
                  <a:pos x="63" y="48"/>
                </a:cxn>
                <a:cxn ang="0">
                  <a:pos x="74" y="34"/>
                </a:cxn>
                <a:cxn ang="0">
                  <a:pos x="79" y="27"/>
                </a:cxn>
                <a:cxn ang="0">
                  <a:pos x="86" y="20"/>
                </a:cxn>
                <a:cxn ang="0">
                  <a:pos x="86" y="20"/>
                </a:cxn>
                <a:cxn ang="0">
                  <a:pos x="86" y="19"/>
                </a:cxn>
                <a:cxn ang="0">
                  <a:pos x="87" y="17"/>
                </a:cxn>
                <a:cxn ang="0">
                  <a:pos x="86" y="10"/>
                </a:cxn>
                <a:cxn ang="0">
                  <a:pos x="84" y="4"/>
                </a:cxn>
                <a:cxn ang="0">
                  <a:pos x="84" y="2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7" y="9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1" y="30"/>
                </a:cxn>
                <a:cxn ang="0">
                  <a:pos x="55" y="34"/>
                </a:cxn>
                <a:cxn ang="0">
                  <a:pos x="53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7" y="32"/>
                </a:cxn>
                <a:cxn ang="0">
                  <a:pos x="25" y="27"/>
                </a:cxn>
                <a:cxn ang="0">
                  <a:pos x="13" y="22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2" y="38"/>
                </a:cxn>
                <a:cxn ang="0">
                  <a:pos x="2" y="38"/>
                </a:cxn>
              </a:cxnLst>
              <a:rect l="0" t="0" r="r" b="b"/>
              <a:pathLst>
                <a:path w="87" h="57">
                  <a:moveTo>
                    <a:pt x="2" y="38"/>
                  </a:moveTo>
                  <a:lnTo>
                    <a:pt x="2" y="38"/>
                  </a:lnTo>
                  <a:lnTo>
                    <a:pt x="14" y="42"/>
                  </a:lnTo>
                  <a:lnTo>
                    <a:pt x="25" y="48"/>
                  </a:lnTo>
                  <a:lnTo>
                    <a:pt x="37" y="53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8" y="5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74" y="34"/>
                  </a:lnTo>
                  <a:lnTo>
                    <a:pt x="79" y="27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7" y="17"/>
                  </a:lnTo>
                  <a:lnTo>
                    <a:pt x="86" y="10"/>
                  </a:lnTo>
                  <a:lnTo>
                    <a:pt x="84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7" y="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1" y="30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7" y="32"/>
                  </a:lnTo>
                  <a:lnTo>
                    <a:pt x="25" y="27"/>
                  </a:lnTo>
                  <a:lnTo>
                    <a:pt x="13" y="2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1" name="Freeform 127"/>
            <p:cNvSpPr>
              <a:spLocks/>
            </p:cNvSpPr>
            <p:nvPr/>
          </p:nvSpPr>
          <p:spPr bwMode="auto">
            <a:xfrm>
              <a:off x="2017" y="3947"/>
              <a:ext cx="86" cy="57"/>
            </a:xfrm>
            <a:custGeom>
              <a:avLst/>
              <a:gdLst/>
              <a:ahLst/>
              <a:cxnLst>
                <a:cxn ang="0">
                  <a:pos x="1" y="38"/>
                </a:cxn>
                <a:cxn ang="0">
                  <a:pos x="1" y="38"/>
                </a:cxn>
                <a:cxn ang="0">
                  <a:pos x="14" y="42"/>
                </a:cxn>
                <a:cxn ang="0">
                  <a:pos x="25" y="48"/>
                </a:cxn>
                <a:cxn ang="0">
                  <a:pos x="36" y="53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4" y="57"/>
                </a:cxn>
                <a:cxn ang="0">
                  <a:pos x="58" y="54"/>
                </a:cxn>
                <a:cxn ang="0">
                  <a:pos x="63" y="48"/>
                </a:cxn>
                <a:cxn ang="0">
                  <a:pos x="63" y="48"/>
                </a:cxn>
                <a:cxn ang="0">
                  <a:pos x="74" y="34"/>
                </a:cxn>
                <a:cxn ang="0">
                  <a:pos x="79" y="27"/>
                </a:cxn>
                <a:cxn ang="0">
                  <a:pos x="85" y="20"/>
                </a:cxn>
                <a:cxn ang="0">
                  <a:pos x="85" y="20"/>
                </a:cxn>
                <a:cxn ang="0">
                  <a:pos x="85" y="19"/>
                </a:cxn>
                <a:cxn ang="0">
                  <a:pos x="86" y="17"/>
                </a:cxn>
                <a:cxn ang="0">
                  <a:pos x="85" y="10"/>
                </a:cxn>
                <a:cxn ang="0">
                  <a:pos x="84" y="4"/>
                </a:cxn>
                <a:cxn ang="0">
                  <a:pos x="84" y="2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6" y="9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0" y="30"/>
                </a:cxn>
                <a:cxn ang="0">
                  <a:pos x="55" y="34"/>
                </a:cxn>
                <a:cxn ang="0">
                  <a:pos x="53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6" y="32"/>
                </a:cxn>
                <a:cxn ang="0">
                  <a:pos x="25" y="27"/>
                </a:cxn>
                <a:cxn ang="0">
                  <a:pos x="12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1" y="38"/>
                </a:cxn>
              </a:cxnLst>
              <a:rect l="0" t="0" r="r" b="b"/>
              <a:pathLst>
                <a:path w="86" h="57">
                  <a:moveTo>
                    <a:pt x="1" y="38"/>
                  </a:moveTo>
                  <a:lnTo>
                    <a:pt x="1" y="38"/>
                  </a:lnTo>
                  <a:lnTo>
                    <a:pt x="14" y="42"/>
                  </a:lnTo>
                  <a:lnTo>
                    <a:pt x="25" y="48"/>
                  </a:lnTo>
                  <a:lnTo>
                    <a:pt x="36" y="53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8" y="5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74" y="34"/>
                  </a:lnTo>
                  <a:lnTo>
                    <a:pt x="79" y="27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6" y="17"/>
                  </a:lnTo>
                  <a:lnTo>
                    <a:pt x="85" y="10"/>
                  </a:lnTo>
                  <a:lnTo>
                    <a:pt x="84" y="4"/>
                  </a:lnTo>
                  <a:lnTo>
                    <a:pt x="84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6" y="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0" y="30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6" y="32"/>
                  </a:lnTo>
                  <a:lnTo>
                    <a:pt x="25" y="27"/>
                  </a:lnTo>
                  <a:lnTo>
                    <a:pt x="12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2" name="Freeform 128"/>
            <p:cNvSpPr>
              <a:spLocks/>
            </p:cNvSpPr>
            <p:nvPr/>
          </p:nvSpPr>
          <p:spPr bwMode="auto">
            <a:xfrm>
              <a:off x="1999" y="3851"/>
              <a:ext cx="166" cy="66"/>
            </a:xfrm>
            <a:custGeom>
              <a:avLst/>
              <a:gdLst/>
              <a:ahLst/>
              <a:cxnLst>
                <a:cxn ang="0">
                  <a:pos x="2" y="20"/>
                </a:cxn>
                <a:cxn ang="0">
                  <a:pos x="2" y="20"/>
                </a:cxn>
                <a:cxn ang="0">
                  <a:pos x="47" y="37"/>
                </a:cxn>
                <a:cxn ang="0">
                  <a:pos x="91" y="54"/>
                </a:cxn>
                <a:cxn ang="0">
                  <a:pos x="91" y="54"/>
                </a:cxn>
                <a:cxn ang="0">
                  <a:pos x="111" y="60"/>
                </a:cxn>
                <a:cxn ang="0">
                  <a:pos x="131" y="66"/>
                </a:cxn>
                <a:cxn ang="0">
                  <a:pos x="131" y="66"/>
                </a:cxn>
                <a:cxn ang="0">
                  <a:pos x="134" y="65"/>
                </a:cxn>
                <a:cxn ang="0">
                  <a:pos x="139" y="63"/>
                </a:cxn>
                <a:cxn ang="0">
                  <a:pos x="144" y="57"/>
                </a:cxn>
                <a:cxn ang="0">
                  <a:pos x="148" y="51"/>
                </a:cxn>
                <a:cxn ang="0">
                  <a:pos x="157" y="40"/>
                </a:cxn>
                <a:cxn ang="0">
                  <a:pos x="165" y="30"/>
                </a:cxn>
                <a:cxn ang="0">
                  <a:pos x="165" y="30"/>
                </a:cxn>
                <a:cxn ang="0">
                  <a:pos x="165" y="29"/>
                </a:cxn>
                <a:cxn ang="0">
                  <a:pos x="166" y="26"/>
                </a:cxn>
                <a:cxn ang="0">
                  <a:pos x="165" y="20"/>
                </a:cxn>
                <a:cxn ang="0">
                  <a:pos x="163" y="14"/>
                </a:cxn>
                <a:cxn ang="0">
                  <a:pos x="163" y="11"/>
                </a:cxn>
                <a:cxn ang="0">
                  <a:pos x="165" y="10"/>
                </a:cxn>
                <a:cxn ang="0">
                  <a:pos x="165" y="10"/>
                </a:cxn>
                <a:cxn ang="0">
                  <a:pos x="157" y="19"/>
                </a:cxn>
                <a:cxn ang="0">
                  <a:pos x="150" y="30"/>
                </a:cxn>
                <a:cxn ang="0">
                  <a:pos x="141" y="40"/>
                </a:cxn>
                <a:cxn ang="0">
                  <a:pos x="136" y="44"/>
                </a:cxn>
                <a:cxn ang="0">
                  <a:pos x="132" y="45"/>
                </a:cxn>
                <a:cxn ang="0">
                  <a:pos x="132" y="45"/>
                </a:cxn>
                <a:cxn ang="0">
                  <a:pos x="122" y="44"/>
                </a:cxn>
                <a:cxn ang="0">
                  <a:pos x="111" y="40"/>
                </a:cxn>
                <a:cxn ang="0">
                  <a:pos x="91" y="32"/>
                </a:cxn>
                <a:cxn ang="0">
                  <a:pos x="91" y="32"/>
                </a:cxn>
                <a:cxn ang="0">
                  <a:pos x="47" y="16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2" y="20"/>
                </a:cxn>
                <a:cxn ang="0">
                  <a:pos x="2" y="20"/>
                </a:cxn>
              </a:cxnLst>
              <a:rect l="0" t="0" r="r" b="b"/>
              <a:pathLst>
                <a:path w="166" h="66">
                  <a:moveTo>
                    <a:pt x="2" y="20"/>
                  </a:moveTo>
                  <a:lnTo>
                    <a:pt x="2" y="20"/>
                  </a:lnTo>
                  <a:lnTo>
                    <a:pt x="47" y="37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111" y="6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4" y="65"/>
                  </a:lnTo>
                  <a:lnTo>
                    <a:pt x="139" y="63"/>
                  </a:lnTo>
                  <a:lnTo>
                    <a:pt x="144" y="57"/>
                  </a:lnTo>
                  <a:lnTo>
                    <a:pt x="148" y="51"/>
                  </a:lnTo>
                  <a:lnTo>
                    <a:pt x="157" y="40"/>
                  </a:lnTo>
                  <a:lnTo>
                    <a:pt x="165" y="30"/>
                  </a:lnTo>
                  <a:lnTo>
                    <a:pt x="165" y="30"/>
                  </a:lnTo>
                  <a:lnTo>
                    <a:pt x="165" y="29"/>
                  </a:lnTo>
                  <a:lnTo>
                    <a:pt x="166" y="26"/>
                  </a:lnTo>
                  <a:lnTo>
                    <a:pt x="165" y="20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5" y="10"/>
                  </a:lnTo>
                  <a:lnTo>
                    <a:pt x="165" y="10"/>
                  </a:lnTo>
                  <a:lnTo>
                    <a:pt x="157" y="19"/>
                  </a:lnTo>
                  <a:lnTo>
                    <a:pt x="150" y="30"/>
                  </a:lnTo>
                  <a:lnTo>
                    <a:pt x="141" y="40"/>
                  </a:lnTo>
                  <a:lnTo>
                    <a:pt x="136" y="44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22" y="44"/>
                  </a:lnTo>
                  <a:lnTo>
                    <a:pt x="111" y="40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47" y="16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3" name="Freeform 129"/>
            <p:cNvSpPr>
              <a:spLocks/>
            </p:cNvSpPr>
            <p:nvPr/>
          </p:nvSpPr>
          <p:spPr bwMode="auto">
            <a:xfrm>
              <a:off x="1772" y="3681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6"/>
                </a:cxn>
                <a:cxn ang="0">
                  <a:pos x="98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6"/>
                </a:cxn>
                <a:cxn ang="0">
                  <a:pos x="76" y="26"/>
                </a:cxn>
                <a:cxn ang="0">
                  <a:pos x="72" y="31"/>
                </a:cxn>
                <a:cxn ang="0">
                  <a:pos x="68" y="36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6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2" y="31"/>
                  </a:lnTo>
                  <a:lnTo>
                    <a:pt x="68" y="36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6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4" name="Freeform 130"/>
            <p:cNvSpPr>
              <a:spLocks/>
            </p:cNvSpPr>
            <p:nvPr/>
          </p:nvSpPr>
          <p:spPr bwMode="auto">
            <a:xfrm>
              <a:off x="1923" y="3730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5" name="Freeform 131"/>
            <p:cNvSpPr>
              <a:spLocks/>
            </p:cNvSpPr>
            <p:nvPr/>
          </p:nvSpPr>
          <p:spPr bwMode="auto">
            <a:xfrm>
              <a:off x="1998" y="3752"/>
              <a:ext cx="103" cy="67"/>
            </a:xfrm>
            <a:custGeom>
              <a:avLst/>
              <a:gdLst/>
              <a:ahLst/>
              <a:cxnLst>
                <a:cxn ang="0">
                  <a:pos x="1" y="46"/>
                </a:cxn>
                <a:cxn ang="0">
                  <a:pos x="1" y="46"/>
                </a:cxn>
                <a:cxn ang="0">
                  <a:pos x="15" y="51"/>
                </a:cxn>
                <a:cxn ang="0">
                  <a:pos x="29" y="57"/>
                </a:cxn>
                <a:cxn ang="0">
                  <a:pos x="44" y="64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61" y="67"/>
                </a:cxn>
                <a:cxn ang="0">
                  <a:pos x="64" y="66"/>
                </a:cxn>
                <a:cxn ang="0">
                  <a:pos x="69" y="62"/>
                </a:cxn>
                <a:cxn ang="0">
                  <a:pos x="78" y="51"/>
                </a:cxn>
                <a:cxn ang="0">
                  <a:pos x="78" y="51"/>
                </a:cxn>
                <a:cxn ang="0">
                  <a:pos x="89" y="37"/>
                </a:cxn>
                <a:cxn ang="0">
                  <a:pos x="102" y="25"/>
                </a:cxn>
                <a:cxn ang="0">
                  <a:pos x="102" y="25"/>
                </a:cxn>
                <a:cxn ang="0">
                  <a:pos x="103" y="22"/>
                </a:cxn>
                <a:cxn ang="0">
                  <a:pos x="103" y="18"/>
                </a:cxn>
                <a:cxn ang="0">
                  <a:pos x="103" y="11"/>
                </a:cxn>
                <a:cxn ang="0">
                  <a:pos x="102" y="5"/>
                </a:cxn>
                <a:cxn ang="0">
                  <a:pos x="102" y="2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90" y="12"/>
                </a:cxn>
                <a:cxn ang="0">
                  <a:pos x="80" y="24"/>
                </a:cxn>
                <a:cxn ang="0">
                  <a:pos x="80" y="24"/>
                </a:cxn>
                <a:cxn ang="0">
                  <a:pos x="72" y="36"/>
                </a:cxn>
                <a:cxn ang="0">
                  <a:pos x="66" y="41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54" y="44"/>
                </a:cxn>
                <a:cxn ang="0">
                  <a:pos x="45" y="41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16" y="27"/>
                </a:cxn>
                <a:cxn ang="0">
                  <a:pos x="1" y="21"/>
                </a:cxn>
                <a:cxn ang="0">
                  <a:pos x="1" y="21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1" y="46"/>
                </a:cxn>
              </a:cxnLst>
              <a:rect l="0" t="0" r="r" b="b"/>
              <a:pathLst>
                <a:path w="103" h="67">
                  <a:moveTo>
                    <a:pt x="1" y="46"/>
                  </a:moveTo>
                  <a:lnTo>
                    <a:pt x="1" y="46"/>
                  </a:lnTo>
                  <a:lnTo>
                    <a:pt x="15" y="51"/>
                  </a:lnTo>
                  <a:lnTo>
                    <a:pt x="29" y="57"/>
                  </a:lnTo>
                  <a:lnTo>
                    <a:pt x="44" y="64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61" y="67"/>
                  </a:lnTo>
                  <a:lnTo>
                    <a:pt x="64" y="66"/>
                  </a:lnTo>
                  <a:lnTo>
                    <a:pt x="69" y="62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89" y="37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3" y="22"/>
                  </a:lnTo>
                  <a:lnTo>
                    <a:pt x="103" y="18"/>
                  </a:lnTo>
                  <a:lnTo>
                    <a:pt x="103" y="11"/>
                  </a:lnTo>
                  <a:lnTo>
                    <a:pt x="102" y="5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0" y="12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2" y="36"/>
                  </a:lnTo>
                  <a:lnTo>
                    <a:pt x="66" y="41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4" y="44"/>
                  </a:lnTo>
                  <a:lnTo>
                    <a:pt x="45" y="41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6" y="2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6" name="Freeform 132"/>
            <p:cNvSpPr>
              <a:spLocks/>
            </p:cNvSpPr>
            <p:nvPr/>
          </p:nvSpPr>
          <p:spPr bwMode="auto">
            <a:xfrm>
              <a:off x="2072" y="3788"/>
              <a:ext cx="137" cy="72"/>
            </a:xfrm>
            <a:custGeom>
              <a:avLst/>
              <a:gdLst/>
              <a:ahLst/>
              <a:cxnLst>
                <a:cxn ang="0">
                  <a:pos x="1" y="43"/>
                </a:cxn>
                <a:cxn ang="0">
                  <a:pos x="1" y="43"/>
                </a:cxn>
                <a:cxn ang="0">
                  <a:pos x="40" y="57"/>
                </a:cxn>
                <a:cxn ang="0">
                  <a:pos x="60" y="63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87" y="70"/>
                </a:cxn>
                <a:cxn ang="0">
                  <a:pos x="94" y="72"/>
                </a:cxn>
                <a:cxn ang="0">
                  <a:pos x="100" y="72"/>
                </a:cxn>
                <a:cxn ang="0">
                  <a:pos x="103" y="70"/>
                </a:cxn>
                <a:cxn ang="0">
                  <a:pos x="105" y="68"/>
                </a:cxn>
                <a:cxn ang="0">
                  <a:pos x="105" y="68"/>
                </a:cxn>
                <a:cxn ang="0">
                  <a:pos x="113" y="58"/>
                </a:cxn>
                <a:cxn ang="0">
                  <a:pos x="120" y="46"/>
                </a:cxn>
                <a:cxn ang="0">
                  <a:pos x="127" y="35"/>
                </a:cxn>
                <a:cxn ang="0">
                  <a:pos x="135" y="25"/>
                </a:cxn>
                <a:cxn ang="0">
                  <a:pos x="135" y="25"/>
                </a:cxn>
                <a:cxn ang="0">
                  <a:pos x="137" y="23"/>
                </a:cxn>
                <a:cxn ang="0">
                  <a:pos x="137" y="19"/>
                </a:cxn>
                <a:cxn ang="0">
                  <a:pos x="137" y="11"/>
                </a:cxn>
                <a:cxn ang="0">
                  <a:pos x="135" y="5"/>
                </a:cxn>
                <a:cxn ang="0">
                  <a:pos x="135" y="3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28" y="10"/>
                </a:cxn>
                <a:cxn ang="0">
                  <a:pos x="120" y="20"/>
                </a:cxn>
                <a:cxn ang="0">
                  <a:pos x="108" y="40"/>
                </a:cxn>
                <a:cxn ang="0">
                  <a:pos x="108" y="40"/>
                </a:cxn>
                <a:cxn ang="0">
                  <a:pos x="105" y="44"/>
                </a:cxn>
                <a:cxn ang="0">
                  <a:pos x="103" y="46"/>
                </a:cxn>
                <a:cxn ang="0">
                  <a:pos x="99" y="48"/>
                </a:cxn>
                <a:cxn ang="0">
                  <a:pos x="95" y="48"/>
                </a:cxn>
                <a:cxn ang="0">
                  <a:pos x="89" y="46"/>
                </a:cxn>
                <a:cxn ang="0">
                  <a:pos x="80" y="44"/>
                </a:cxn>
                <a:cxn ang="0">
                  <a:pos x="80" y="44"/>
                </a:cxn>
                <a:cxn ang="0">
                  <a:pos x="60" y="39"/>
                </a:cxn>
                <a:cxn ang="0">
                  <a:pos x="40" y="31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30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1" y="43"/>
                </a:cxn>
              </a:cxnLst>
              <a:rect l="0" t="0" r="r" b="b"/>
              <a:pathLst>
                <a:path w="137" h="72">
                  <a:moveTo>
                    <a:pt x="1" y="43"/>
                  </a:moveTo>
                  <a:lnTo>
                    <a:pt x="1" y="43"/>
                  </a:lnTo>
                  <a:lnTo>
                    <a:pt x="40" y="57"/>
                  </a:lnTo>
                  <a:lnTo>
                    <a:pt x="60" y="63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87" y="70"/>
                  </a:lnTo>
                  <a:lnTo>
                    <a:pt x="94" y="72"/>
                  </a:lnTo>
                  <a:lnTo>
                    <a:pt x="100" y="72"/>
                  </a:lnTo>
                  <a:lnTo>
                    <a:pt x="103" y="70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13" y="58"/>
                  </a:lnTo>
                  <a:lnTo>
                    <a:pt x="120" y="46"/>
                  </a:lnTo>
                  <a:lnTo>
                    <a:pt x="127" y="3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7" y="19"/>
                  </a:lnTo>
                  <a:lnTo>
                    <a:pt x="137" y="11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8" y="10"/>
                  </a:lnTo>
                  <a:lnTo>
                    <a:pt x="120" y="2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5" y="44"/>
                  </a:lnTo>
                  <a:lnTo>
                    <a:pt x="103" y="46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89" y="46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60" y="39"/>
                  </a:lnTo>
                  <a:lnTo>
                    <a:pt x="40" y="31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7" name="Freeform 133"/>
            <p:cNvSpPr>
              <a:spLocks/>
            </p:cNvSpPr>
            <p:nvPr/>
          </p:nvSpPr>
          <p:spPr bwMode="auto">
            <a:xfrm>
              <a:off x="1217" y="3452"/>
              <a:ext cx="96" cy="41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15" y="21"/>
                </a:cxn>
                <a:cxn ang="0">
                  <a:pos x="29" y="26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64" y="40"/>
                </a:cxn>
                <a:cxn ang="0">
                  <a:pos x="69" y="41"/>
                </a:cxn>
                <a:cxn ang="0">
                  <a:pos x="72" y="40"/>
                </a:cxn>
                <a:cxn ang="0">
                  <a:pos x="72" y="40"/>
                </a:cxn>
                <a:cxn ang="0">
                  <a:pos x="79" y="36"/>
                </a:cxn>
                <a:cxn ang="0">
                  <a:pos x="85" y="29"/>
                </a:cxn>
                <a:cxn ang="0">
                  <a:pos x="90" y="21"/>
                </a:cxn>
                <a:cxn ang="0">
                  <a:pos x="95" y="15"/>
                </a:cxn>
                <a:cxn ang="0">
                  <a:pos x="95" y="15"/>
                </a:cxn>
                <a:cxn ang="0">
                  <a:pos x="96" y="14"/>
                </a:cxn>
                <a:cxn ang="0">
                  <a:pos x="96" y="12"/>
                </a:cxn>
                <a:cxn ang="0">
                  <a:pos x="95" y="7"/>
                </a:cxn>
                <a:cxn ang="0">
                  <a:pos x="95" y="2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85" y="10"/>
                </a:cxn>
                <a:cxn ang="0">
                  <a:pos x="75" y="21"/>
                </a:cxn>
                <a:cxn ang="0">
                  <a:pos x="75" y="21"/>
                </a:cxn>
                <a:cxn ang="0">
                  <a:pos x="71" y="25"/>
                </a:cxn>
                <a:cxn ang="0">
                  <a:pos x="67" y="25"/>
                </a:cxn>
                <a:cxn ang="0">
                  <a:pos x="64" y="24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30" y="11"/>
                </a:cxn>
                <a:cxn ang="0">
                  <a:pos x="16" y="6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9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96" h="41">
                  <a:moveTo>
                    <a:pt x="1" y="17"/>
                  </a:moveTo>
                  <a:lnTo>
                    <a:pt x="1" y="17"/>
                  </a:lnTo>
                  <a:lnTo>
                    <a:pt x="15" y="21"/>
                  </a:lnTo>
                  <a:lnTo>
                    <a:pt x="29" y="2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64" y="40"/>
                  </a:lnTo>
                  <a:lnTo>
                    <a:pt x="69" y="4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9" y="36"/>
                  </a:lnTo>
                  <a:lnTo>
                    <a:pt x="85" y="29"/>
                  </a:lnTo>
                  <a:lnTo>
                    <a:pt x="90" y="21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6" y="14"/>
                  </a:lnTo>
                  <a:lnTo>
                    <a:pt x="96" y="12"/>
                  </a:lnTo>
                  <a:lnTo>
                    <a:pt x="95" y="7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85" y="10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1" y="25"/>
                  </a:lnTo>
                  <a:lnTo>
                    <a:pt x="67" y="25"/>
                  </a:lnTo>
                  <a:lnTo>
                    <a:pt x="64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30" y="11"/>
                  </a:lnTo>
                  <a:lnTo>
                    <a:pt x="16" y="6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8" name="Freeform 134"/>
            <p:cNvSpPr>
              <a:spLocks/>
            </p:cNvSpPr>
            <p:nvPr/>
          </p:nvSpPr>
          <p:spPr bwMode="auto">
            <a:xfrm>
              <a:off x="2086" y="3783"/>
              <a:ext cx="177" cy="285"/>
            </a:xfrm>
            <a:custGeom>
              <a:avLst/>
              <a:gdLst/>
              <a:ahLst/>
              <a:cxnLst>
                <a:cxn ang="0">
                  <a:pos x="5" y="281"/>
                </a:cxn>
                <a:cxn ang="0">
                  <a:pos x="0" y="226"/>
                </a:cxn>
                <a:cxn ang="0">
                  <a:pos x="167" y="0"/>
                </a:cxn>
                <a:cxn ang="0">
                  <a:pos x="177" y="36"/>
                </a:cxn>
                <a:cxn ang="0">
                  <a:pos x="31" y="251"/>
                </a:cxn>
                <a:cxn ang="0">
                  <a:pos x="24" y="285"/>
                </a:cxn>
                <a:cxn ang="0">
                  <a:pos x="5" y="281"/>
                </a:cxn>
              </a:cxnLst>
              <a:rect l="0" t="0" r="r" b="b"/>
              <a:pathLst>
                <a:path w="177" h="285">
                  <a:moveTo>
                    <a:pt x="5" y="281"/>
                  </a:moveTo>
                  <a:lnTo>
                    <a:pt x="0" y="226"/>
                  </a:lnTo>
                  <a:lnTo>
                    <a:pt x="167" y="0"/>
                  </a:lnTo>
                  <a:lnTo>
                    <a:pt x="177" y="36"/>
                  </a:lnTo>
                  <a:lnTo>
                    <a:pt x="31" y="251"/>
                  </a:lnTo>
                  <a:lnTo>
                    <a:pt x="24" y="285"/>
                  </a:lnTo>
                  <a:lnTo>
                    <a:pt x="5" y="28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59" name="Freeform 135"/>
            <p:cNvSpPr>
              <a:spLocks/>
            </p:cNvSpPr>
            <p:nvPr/>
          </p:nvSpPr>
          <p:spPr bwMode="auto">
            <a:xfrm>
              <a:off x="1004" y="3617"/>
              <a:ext cx="1073" cy="436"/>
            </a:xfrm>
            <a:custGeom>
              <a:avLst/>
              <a:gdLst/>
              <a:ahLst/>
              <a:cxnLst>
                <a:cxn ang="0">
                  <a:pos x="3" y="46"/>
                </a:cxn>
                <a:cxn ang="0">
                  <a:pos x="3" y="46"/>
                </a:cxn>
                <a:cxn ang="0">
                  <a:pos x="43" y="62"/>
                </a:cxn>
                <a:cxn ang="0">
                  <a:pos x="136" y="98"/>
                </a:cxn>
                <a:cxn ang="0">
                  <a:pos x="189" y="121"/>
                </a:cxn>
                <a:cxn ang="0">
                  <a:pos x="240" y="143"/>
                </a:cxn>
                <a:cxn ang="0">
                  <a:pos x="283" y="164"/>
                </a:cxn>
                <a:cxn ang="0">
                  <a:pos x="299" y="172"/>
                </a:cxn>
                <a:cxn ang="0">
                  <a:pos x="313" y="180"/>
                </a:cxn>
                <a:cxn ang="0">
                  <a:pos x="313" y="180"/>
                </a:cxn>
                <a:cxn ang="0">
                  <a:pos x="369" y="214"/>
                </a:cxn>
                <a:cxn ang="0">
                  <a:pos x="407" y="235"/>
                </a:cxn>
                <a:cxn ang="0">
                  <a:pos x="448" y="258"/>
                </a:cxn>
                <a:cxn ang="0">
                  <a:pos x="494" y="280"/>
                </a:cxn>
                <a:cxn ang="0">
                  <a:pos x="541" y="302"/>
                </a:cxn>
                <a:cxn ang="0">
                  <a:pos x="593" y="322"/>
                </a:cxn>
                <a:cxn ang="0">
                  <a:pos x="618" y="330"/>
                </a:cxn>
                <a:cxn ang="0">
                  <a:pos x="644" y="338"/>
                </a:cxn>
                <a:cxn ang="0">
                  <a:pos x="644" y="338"/>
                </a:cxn>
                <a:cxn ang="0">
                  <a:pos x="701" y="354"/>
                </a:cxn>
                <a:cxn ang="0">
                  <a:pos x="765" y="371"/>
                </a:cxn>
                <a:cxn ang="0">
                  <a:pos x="896" y="402"/>
                </a:cxn>
                <a:cxn ang="0">
                  <a:pos x="1002" y="426"/>
                </a:cxn>
                <a:cxn ang="0">
                  <a:pos x="1045" y="436"/>
                </a:cxn>
                <a:cxn ang="0">
                  <a:pos x="1073" y="407"/>
                </a:cxn>
                <a:cxn ang="0">
                  <a:pos x="816" y="317"/>
                </a:cxn>
                <a:cxn ang="0">
                  <a:pos x="817" y="305"/>
                </a:cxn>
                <a:cxn ang="0">
                  <a:pos x="836" y="283"/>
                </a:cxn>
                <a:cxn ang="0">
                  <a:pos x="836" y="271"/>
                </a:cxn>
                <a:cxn ang="0">
                  <a:pos x="58" y="0"/>
                </a:cxn>
                <a:cxn ang="0">
                  <a:pos x="37" y="32"/>
                </a:cxn>
                <a:cxn ang="0">
                  <a:pos x="0" y="37"/>
                </a:cxn>
                <a:cxn ang="0">
                  <a:pos x="3" y="51"/>
                </a:cxn>
                <a:cxn ang="0">
                  <a:pos x="3" y="46"/>
                </a:cxn>
              </a:cxnLst>
              <a:rect l="0" t="0" r="r" b="b"/>
              <a:pathLst>
                <a:path w="1073" h="436">
                  <a:moveTo>
                    <a:pt x="3" y="46"/>
                  </a:moveTo>
                  <a:lnTo>
                    <a:pt x="3" y="46"/>
                  </a:lnTo>
                  <a:lnTo>
                    <a:pt x="43" y="62"/>
                  </a:lnTo>
                  <a:lnTo>
                    <a:pt x="136" y="98"/>
                  </a:lnTo>
                  <a:lnTo>
                    <a:pt x="189" y="121"/>
                  </a:lnTo>
                  <a:lnTo>
                    <a:pt x="240" y="143"/>
                  </a:lnTo>
                  <a:lnTo>
                    <a:pt x="283" y="164"/>
                  </a:lnTo>
                  <a:lnTo>
                    <a:pt x="299" y="17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69" y="214"/>
                  </a:lnTo>
                  <a:lnTo>
                    <a:pt x="407" y="235"/>
                  </a:lnTo>
                  <a:lnTo>
                    <a:pt x="448" y="258"/>
                  </a:lnTo>
                  <a:lnTo>
                    <a:pt x="494" y="280"/>
                  </a:lnTo>
                  <a:lnTo>
                    <a:pt x="541" y="302"/>
                  </a:lnTo>
                  <a:lnTo>
                    <a:pt x="593" y="322"/>
                  </a:lnTo>
                  <a:lnTo>
                    <a:pt x="618" y="330"/>
                  </a:lnTo>
                  <a:lnTo>
                    <a:pt x="644" y="338"/>
                  </a:lnTo>
                  <a:lnTo>
                    <a:pt x="644" y="338"/>
                  </a:lnTo>
                  <a:lnTo>
                    <a:pt x="701" y="354"/>
                  </a:lnTo>
                  <a:lnTo>
                    <a:pt x="765" y="371"/>
                  </a:lnTo>
                  <a:lnTo>
                    <a:pt x="896" y="402"/>
                  </a:lnTo>
                  <a:lnTo>
                    <a:pt x="1002" y="426"/>
                  </a:lnTo>
                  <a:lnTo>
                    <a:pt x="1045" y="436"/>
                  </a:lnTo>
                  <a:lnTo>
                    <a:pt x="1073" y="407"/>
                  </a:lnTo>
                  <a:lnTo>
                    <a:pt x="816" y="317"/>
                  </a:lnTo>
                  <a:lnTo>
                    <a:pt x="817" y="305"/>
                  </a:lnTo>
                  <a:lnTo>
                    <a:pt x="836" y="283"/>
                  </a:lnTo>
                  <a:lnTo>
                    <a:pt x="836" y="271"/>
                  </a:lnTo>
                  <a:lnTo>
                    <a:pt x="58" y="0"/>
                  </a:lnTo>
                  <a:lnTo>
                    <a:pt x="37" y="32"/>
                  </a:lnTo>
                  <a:lnTo>
                    <a:pt x="0" y="37"/>
                  </a:lnTo>
                  <a:lnTo>
                    <a:pt x="3" y="51"/>
                  </a:lnTo>
                  <a:lnTo>
                    <a:pt x="3" y="46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0" name="Freeform 136"/>
            <p:cNvSpPr>
              <a:spLocks/>
            </p:cNvSpPr>
            <p:nvPr/>
          </p:nvSpPr>
          <p:spPr bwMode="auto">
            <a:xfrm>
              <a:off x="1004" y="3617"/>
              <a:ext cx="1073" cy="436"/>
            </a:xfrm>
            <a:custGeom>
              <a:avLst/>
              <a:gdLst/>
              <a:ahLst/>
              <a:cxnLst>
                <a:cxn ang="0">
                  <a:pos x="3" y="46"/>
                </a:cxn>
                <a:cxn ang="0">
                  <a:pos x="3" y="46"/>
                </a:cxn>
                <a:cxn ang="0">
                  <a:pos x="43" y="62"/>
                </a:cxn>
                <a:cxn ang="0">
                  <a:pos x="136" y="98"/>
                </a:cxn>
                <a:cxn ang="0">
                  <a:pos x="189" y="121"/>
                </a:cxn>
                <a:cxn ang="0">
                  <a:pos x="240" y="143"/>
                </a:cxn>
                <a:cxn ang="0">
                  <a:pos x="283" y="164"/>
                </a:cxn>
                <a:cxn ang="0">
                  <a:pos x="299" y="172"/>
                </a:cxn>
                <a:cxn ang="0">
                  <a:pos x="313" y="180"/>
                </a:cxn>
                <a:cxn ang="0">
                  <a:pos x="313" y="180"/>
                </a:cxn>
                <a:cxn ang="0">
                  <a:pos x="369" y="214"/>
                </a:cxn>
                <a:cxn ang="0">
                  <a:pos x="407" y="235"/>
                </a:cxn>
                <a:cxn ang="0">
                  <a:pos x="448" y="258"/>
                </a:cxn>
                <a:cxn ang="0">
                  <a:pos x="494" y="280"/>
                </a:cxn>
                <a:cxn ang="0">
                  <a:pos x="541" y="302"/>
                </a:cxn>
                <a:cxn ang="0">
                  <a:pos x="593" y="322"/>
                </a:cxn>
                <a:cxn ang="0">
                  <a:pos x="618" y="330"/>
                </a:cxn>
                <a:cxn ang="0">
                  <a:pos x="644" y="338"/>
                </a:cxn>
                <a:cxn ang="0">
                  <a:pos x="644" y="338"/>
                </a:cxn>
                <a:cxn ang="0">
                  <a:pos x="701" y="354"/>
                </a:cxn>
                <a:cxn ang="0">
                  <a:pos x="765" y="371"/>
                </a:cxn>
                <a:cxn ang="0">
                  <a:pos x="896" y="402"/>
                </a:cxn>
                <a:cxn ang="0">
                  <a:pos x="1002" y="426"/>
                </a:cxn>
                <a:cxn ang="0">
                  <a:pos x="1045" y="436"/>
                </a:cxn>
                <a:cxn ang="0">
                  <a:pos x="1073" y="407"/>
                </a:cxn>
                <a:cxn ang="0">
                  <a:pos x="816" y="317"/>
                </a:cxn>
                <a:cxn ang="0">
                  <a:pos x="817" y="305"/>
                </a:cxn>
                <a:cxn ang="0">
                  <a:pos x="836" y="283"/>
                </a:cxn>
                <a:cxn ang="0">
                  <a:pos x="836" y="271"/>
                </a:cxn>
                <a:cxn ang="0">
                  <a:pos x="58" y="0"/>
                </a:cxn>
                <a:cxn ang="0">
                  <a:pos x="37" y="32"/>
                </a:cxn>
                <a:cxn ang="0">
                  <a:pos x="0" y="37"/>
                </a:cxn>
                <a:cxn ang="0">
                  <a:pos x="3" y="51"/>
                </a:cxn>
              </a:cxnLst>
              <a:rect l="0" t="0" r="r" b="b"/>
              <a:pathLst>
                <a:path w="1073" h="436">
                  <a:moveTo>
                    <a:pt x="3" y="46"/>
                  </a:moveTo>
                  <a:lnTo>
                    <a:pt x="3" y="46"/>
                  </a:lnTo>
                  <a:lnTo>
                    <a:pt x="43" y="62"/>
                  </a:lnTo>
                  <a:lnTo>
                    <a:pt x="136" y="98"/>
                  </a:lnTo>
                  <a:lnTo>
                    <a:pt x="189" y="121"/>
                  </a:lnTo>
                  <a:lnTo>
                    <a:pt x="240" y="143"/>
                  </a:lnTo>
                  <a:lnTo>
                    <a:pt x="283" y="164"/>
                  </a:lnTo>
                  <a:lnTo>
                    <a:pt x="299" y="17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69" y="214"/>
                  </a:lnTo>
                  <a:lnTo>
                    <a:pt x="407" y="235"/>
                  </a:lnTo>
                  <a:lnTo>
                    <a:pt x="448" y="258"/>
                  </a:lnTo>
                  <a:lnTo>
                    <a:pt x="494" y="280"/>
                  </a:lnTo>
                  <a:lnTo>
                    <a:pt x="541" y="302"/>
                  </a:lnTo>
                  <a:lnTo>
                    <a:pt x="593" y="322"/>
                  </a:lnTo>
                  <a:lnTo>
                    <a:pt x="618" y="330"/>
                  </a:lnTo>
                  <a:lnTo>
                    <a:pt x="644" y="338"/>
                  </a:lnTo>
                  <a:lnTo>
                    <a:pt x="644" y="338"/>
                  </a:lnTo>
                  <a:lnTo>
                    <a:pt x="701" y="354"/>
                  </a:lnTo>
                  <a:lnTo>
                    <a:pt x="765" y="371"/>
                  </a:lnTo>
                  <a:lnTo>
                    <a:pt x="896" y="402"/>
                  </a:lnTo>
                  <a:lnTo>
                    <a:pt x="1002" y="426"/>
                  </a:lnTo>
                  <a:lnTo>
                    <a:pt x="1045" y="436"/>
                  </a:lnTo>
                  <a:lnTo>
                    <a:pt x="1073" y="407"/>
                  </a:lnTo>
                  <a:lnTo>
                    <a:pt x="816" y="317"/>
                  </a:lnTo>
                  <a:lnTo>
                    <a:pt x="817" y="305"/>
                  </a:lnTo>
                  <a:lnTo>
                    <a:pt x="836" y="283"/>
                  </a:lnTo>
                  <a:lnTo>
                    <a:pt x="836" y="271"/>
                  </a:lnTo>
                  <a:lnTo>
                    <a:pt x="58" y="0"/>
                  </a:lnTo>
                  <a:lnTo>
                    <a:pt x="37" y="32"/>
                  </a:lnTo>
                  <a:lnTo>
                    <a:pt x="0" y="37"/>
                  </a:lnTo>
                  <a:lnTo>
                    <a:pt x="3" y="5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1" name="Freeform 137"/>
            <p:cNvSpPr>
              <a:spLocks/>
            </p:cNvSpPr>
            <p:nvPr/>
          </p:nvSpPr>
          <p:spPr bwMode="auto">
            <a:xfrm>
              <a:off x="1849" y="3707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8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2" y="38"/>
                </a:cxn>
                <a:cxn ang="0">
                  <a:pos x="59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2" name="Freeform 138"/>
            <p:cNvSpPr>
              <a:spLocks/>
            </p:cNvSpPr>
            <p:nvPr/>
          </p:nvSpPr>
          <p:spPr bwMode="auto">
            <a:xfrm>
              <a:off x="1012" y="3660"/>
              <a:ext cx="1076" cy="444"/>
            </a:xfrm>
            <a:custGeom>
              <a:avLst/>
              <a:gdLst/>
              <a:ahLst/>
              <a:cxnLst>
                <a:cxn ang="0">
                  <a:pos x="3" y="39"/>
                </a:cxn>
                <a:cxn ang="0">
                  <a:pos x="153" y="108"/>
                </a:cxn>
                <a:cxn ang="0">
                  <a:pos x="203" y="132"/>
                </a:cxn>
                <a:cxn ang="0">
                  <a:pos x="265" y="164"/>
                </a:cxn>
                <a:cxn ang="0">
                  <a:pos x="385" y="236"/>
                </a:cxn>
                <a:cxn ang="0">
                  <a:pos x="445" y="272"/>
                </a:cxn>
                <a:cxn ang="0">
                  <a:pos x="516" y="310"/>
                </a:cxn>
                <a:cxn ang="0">
                  <a:pos x="588" y="343"/>
                </a:cxn>
                <a:cxn ang="0">
                  <a:pos x="614" y="351"/>
                </a:cxn>
                <a:cxn ang="0">
                  <a:pos x="691" y="370"/>
                </a:cxn>
                <a:cxn ang="0">
                  <a:pos x="758" y="386"/>
                </a:cxn>
                <a:cxn ang="0">
                  <a:pos x="960" y="429"/>
                </a:cxn>
                <a:cxn ang="0">
                  <a:pos x="1035" y="444"/>
                </a:cxn>
                <a:cxn ang="0">
                  <a:pos x="1041" y="444"/>
                </a:cxn>
                <a:cxn ang="0">
                  <a:pos x="1052" y="439"/>
                </a:cxn>
                <a:cxn ang="0">
                  <a:pos x="1066" y="423"/>
                </a:cxn>
                <a:cxn ang="0">
                  <a:pos x="1074" y="412"/>
                </a:cxn>
                <a:cxn ang="0">
                  <a:pos x="1076" y="402"/>
                </a:cxn>
                <a:cxn ang="0">
                  <a:pos x="1076" y="391"/>
                </a:cxn>
                <a:cxn ang="0">
                  <a:pos x="1074" y="371"/>
                </a:cxn>
                <a:cxn ang="0">
                  <a:pos x="1045" y="405"/>
                </a:cxn>
                <a:cxn ang="0">
                  <a:pos x="1042" y="407"/>
                </a:cxn>
                <a:cxn ang="0">
                  <a:pos x="1034" y="405"/>
                </a:cxn>
                <a:cxn ang="0">
                  <a:pos x="946" y="386"/>
                </a:cxn>
                <a:cxn ang="0">
                  <a:pos x="812" y="359"/>
                </a:cxn>
                <a:cxn ang="0">
                  <a:pos x="676" y="328"/>
                </a:cxn>
                <a:cxn ang="0">
                  <a:pos x="625" y="314"/>
                </a:cxn>
                <a:cxn ang="0">
                  <a:pos x="575" y="297"/>
                </a:cxn>
                <a:cxn ang="0">
                  <a:pos x="537" y="280"/>
                </a:cxn>
                <a:cxn ang="0">
                  <a:pos x="463" y="242"/>
                </a:cxn>
                <a:cxn ang="0">
                  <a:pos x="428" y="222"/>
                </a:cxn>
                <a:cxn ang="0">
                  <a:pos x="309" y="152"/>
                </a:cxn>
                <a:cxn ang="0">
                  <a:pos x="219" y="100"/>
                </a:cxn>
                <a:cxn ang="0">
                  <a:pos x="187" y="84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0" y="19"/>
                </a:cxn>
                <a:cxn ang="0">
                  <a:pos x="0" y="36"/>
                </a:cxn>
                <a:cxn ang="0">
                  <a:pos x="3" y="39"/>
                </a:cxn>
              </a:cxnLst>
              <a:rect l="0" t="0" r="r" b="b"/>
              <a:pathLst>
                <a:path w="1076" h="444">
                  <a:moveTo>
                    <a:pt x="3" y="39"/>
                  </a:moveTo>
                  <a:lnTo>
                    <a:pt x="3" y="39"/>
                  </a:lnTo>
                  <a:lnTo>
                    <a:pt x="103" y="84"/>
                  </a:lnTo>
                  <a:lnTo>
                    <a:pt x="153" y="108"/>
                  </a:lnTo>
                  <a:lnTo>
                    <a:pt x="203" y="132"/>
                  </a:lnTo>
                  <a:lnTo>
                    <a:pt x="203" y="132"/>
                  </a:lnTo>
                  <a:lnTo>
                    <a:pt x="235" y="148"/>
                  </a:lnTo>
                  <a:lnTo>
                    <a:pt x="265" y="164"/>
                  </a:lnTo>
                  <a:lnTo>
                    <a:pt x="325" y="200"/>
                  </a:lnTo>
                  <a:lnTo>
                    <a:pt x="385" y="236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81" y="291"/>
                  </a:lnTo>
                  <a:lnTo>
                    <a:pt x="516" y="310"/>
                  </a:lnTo>
                  <a:lnTo>
                    <a:pt x="552" y="328"/>
                  </a:lnTo>
                  <a:lnTo>
                    <a:pt x="588" y="343"/>
                  </a:lnTo>
                  <a:lnTo>
                    <a:pt x="588" y="343"/>
                  </a:lnTo>
                  <a:lnTo>
                    <a:pt x="614" y="351"/>
                  </a:lnTo>
                  <a:lnTo>
                    <a:pt x="640" y="358"/>
                  </a:lnTo>
                  <a:lnTo>
                    <a:pt x="691" y="370"/>
                  </a:lnTo>
                  <a:lnTo>
                    <a:pt x="691" y="370"/>
                  </a:lnTo>
                  <a:lnTo>
                    <a:pt x="758" y="386"/>
                  </a:lnTo>
                  <a:lnTo>
                    <a:pt x="825" y="402"/>
                  </a:lnTo>
                  <a:lnTo>
                    <a:pt x="960" y="429"/>
                  </a:lnTo>
                  <a:lnTo>
                    <a:pt x="960" y="429"/>
                  </a:lnTo>
                  <a:lnTo>
                    <a:pt x="1035" y="444"/>
                  </a:lnTo>
                  <a:lnTo>
                    <a:pt x="1035" y="444"/>
                  </a:lnTo>
                  <a:lnTo>
                    <a:pt x="1041" y="444"/>
                  </a:lnTo>
                  <a:lnTo>
                    <a:pt x="1047" y="443"/>
                  </a:lnTo>
                  <a:lnTo>
                    <a:pt x="1052" y="439"/>
                  </a:lnTo>
                  <a:lnTo>
                    <a:pt x="1058" y="434"/>
                  </a:lnTo>
                  <a:lnTo>
                    <a:pt x="1066" y="423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5" y="408"/>
                  </a:lnTo>
                  <a:lnTo>
                    <a:pt x="1076" y="402"/>
                  </a:lnTo>
                  <a:lnTo>
                    <a:pt x="1076" y="391"/>
                  </a:lnTo>
                  <a:lnTo>
                    <a:pt x="1076" y="391"/>
                  </a:lnTo>
                  <a:lnTo>
                    <a:pt x="1075" y="381"/>
                  </a:lnTo>
                  <a:lnTo>
                    <a:pt x="1074" y="371"/>
                  </a:lnTo>
                  <a:lnTo>
                    <a:pt x="1074" y="371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2" y="407"/>
                  </a:lnTo>
                  <a:lnTo>
                    <a:pt x="1040" y="407"/>
                  </a:lnTo>
                  <a:lnTo>
                    <a:pt x="1034" y="405"/>
                  </a:lnTo>
                  <a:lnTo>
                    <a:pt x="1034" y="405"/>
                  </a:lnTo>
                  <a:lnTo>
                    <a:pt x="946" y="386"/>
                  </a:lnTo>
                  <a:lnTo>
                    <a:pt x="946" y="386"/>
                  </a:lnTo>
                  <a:lnTo>
                    <a:pt x="812" y="359"/>
                  </a:lnTo>
                  <a:lnTo>
                    <a:pt x="744" y="344"/>
                  </a:lnTo>
                  <a:lnTo>
                    <a:pt x="676" y="328"/>
                  </a:lnTo>
                  <a:lnTo>
                    <a:pt x="676" y="328"/>
                  </a:lnTo>
                  <a:lnTo>
                    <a:pt x="625" y="314"/>
                  </a:lnTo>
                  <a:lnTo>
                    <a:pt x="600" y="306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37" y="280"/>
                  </a:lnTo>
                  <a:lnTo>
                    <a:pt x="499" y="262"/>
                  </a:lnTo>
                  <a:lnTo>
                    <a:pt x="463" y="242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368" y="187"/>
                  </a:lnTo>
                  <a:lnTo>
                    <a:pt x="309" y="152"/>
                  </a:lnTo>
                  <a:lnTo>
                    <a:pt x="249" y="117"/>
                  </a:lnTo>
                  <a:lnTo>
                    <a:pt x="219" y="100"/>
                  </a:lnTo>
                  <a:lnTo>
                    <a:pt x="187" y="84"/>
                  </a:lnTo>
                  <a:lnTo>
                    <a:pt x="187" y="84"/>
                  </a:lnTo>
                  <a:lnTo>
                    <a:pt x="96" y="4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6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3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3" name="Freeform 139"/>
            <p:cNvSpPr>
              <a:spLocks/>
            </p:cNvSpPr>
            <p:nvPr/>
          </p:nvSpPr>
          <p:spPr bwMode="auto">
            <a:xfrm>
              <a:off x="1210" y="2557"/>
              <a:ext cx="1573" cy="1257"/>
            </a:xfrm>
            <a:custGeom>
              <a:avLst/>
              <a:gdLst/>
              <a:ahLst/>
              <a:cxnLst>
                <a:cxn ang="0">
                  <a:pos x="27" y="864"/>
                </a:cxn>
                <a:cxn ang="0">
                  <a:pos x="14" y="841"/>
                </a:cxn>
                <a:cxn ang="0">
                  <a:pos x="4" y="808"/>
                </a:cxn>
                <a:cxn ang="0">
                  <a:pos x="0" y="781"/>
                </a:cxn>
                <a:cxn ang="0">
                  <a:pos x="3" y="762"/>
                </a:cxn>
                <a:cxn ang="0">
                  <a:pos x="7" y="753"/>
                </a:cxn>
                <a:cxn ang="0">
                  <a:pos x="57" y="648"/>
                </a:cxn>
                <a:cxn ang="0">
                  <a:pos x="431" y="61"/>
                </a:cxn>
                <a:cxn ang="0">
                  <a:pos x="660" y="0"/>
                </a:cxn>
                <a:cxn ang="0">
                  <a:pos x="1564" y="214"/>
                </a:cxn>
                <a:cxn ang="0">
                  <a:pos x="1571" y="215"/>
                </a:cxn>
                <a:cxn ang="0">
                  <a:pos x="1573" y="224"/>
                </a:cxn>
                <a:cxn ang="0">
                  <a:pos x="1567" y="249"/>
                </a:cxn>
                <a:cxn ang="0">
                  <a:pos x="1558" y="271"/>
                </a:cxn>
                <a:cxn ang="0">
                  <a:pos x="1400" y="631"/>
                </a:cxn>
                <a:cxn ang="0">
                  <a:pos x="1374" y="695"/>
                </a:cxn>
                <a:cxn ang="0">
                  <a:pos x="1367" y="719"/>
                </a:cxn>
                <a:cxn ang="0">
                  <a:pos x="1341" y="803"/>
                </a:cxn>
                <a:cxn ang="0">
                  <a:pos x="1394" y="820"/>
                </a:cxn>
                <a:cxn ang="0">
                  <a:pos x="1364" y="889"/>
                </a:cxn>
                <a:cxn ang="0">
                  <a:pos x="1337" y="935"/>
                </a:cxn>
                <a:cxn ang="0">
                  <a:pos x="1326" y="951"/>
                </a:cxn>
                <a:cxn ang="0">
                  <a:pos x="1317" y="956"/>
                </a:cxn>
                <a:cxn ang="0">
                  <a:pos x="1313" y="958"/>
                </a:cxn>
                <a:cxn ang="0">
                  <a:pos x="1308" y="963"/>
                </a:cxn>
                <a:cxn ang="0">
                  <a:pos x="1305" y="976"/>
                </a:cxn>
                <a:cxn ang="0">
                  <a:pos x="1303" y="1010"/>
                </a:cxn>
                <a:cxn ang="0">
                  <a:pos x="1303" y="1020"/>
                </a:cxn>
                <a:cxn ang="0">
                  <a:pos x="1287" y="1065"/>
                </a:cxn>
                <a:cxn ang="0">
                  <a:pos x="1260" y="1124"/>
                </a:cxn>
                <a:cxn ang="0">
                  <a:pos x="1242" y="1155"/>
                </a:cxn>
                <a:cxn ang="0">
                  <a:pos x="1222" y="1181"/>
                </a:cxn>
                <a:cxn ang="0">
                  <a:pos x="1201" y="1201"/>
                </a:cxn>
                <a:cxn ang="0">
                  <a:pos x="1188" y="1208"/>
                </a:cxn>
                <a:cxn ang="0">
                  <a:pos x="1152" y="1229"/>
                </a:cxn>
                <a:cxn ang="0">
                  <a:pos x="1103" y="1246"/>
                </a:cxn>
                <a:cxn ang="0">
                  <a:pos x="1065" y="1255"/>
                </a:cxn>
                <a:cxn ang="0">
                  <a:pos x="1040" y="1217"/>
                </a:cxn>
                <a:cxn ang="0">
                  <a:pos x="1007" y="1215"/>
                </a:cxn>
                <a:cxn ang="0">
                  <a:pos x="839" y="1192"/>
                </a:cxn>
                <a:cxn ang="0">
                  <a:pos x="759" y="1177"/>
                </a:cxn>
                <a:cxn ang="0">
                  <a:pos x="720" y="1167"/>
                </a:cxn>
                <a:cxn ang="0">
                  <a:pos x="616" y="1132"/>
                </a:cxn>
                <a:cxn ang="0">
                  <a:pos x="488" y="1081"/>
                </a:cxn>
                <a:cxn ang="0">
                  <a:pos x="353" y="1015"/>
                </a:cxn>
                <a:cxn ang="0">
                  <a:pos x="288" y="980"/>
                </a:cxn>
                <a:cxn ang="0">
                  <a:pos x="227" y="948"/>
                </a:cxn>
                <a:cxn ang="0">
                  <a:pos x="136" y="902"/>
                </a:cxn>
                <a:cxn ang="0">
                  <a:pos x="78" y="879"/>
                </a:cxn>
                <a:cxn ang="0">
                  <a:pos x="47" y="870"/>
                </a:cxn>
              </a:cxnLst>
              <a:rect l="0" t="0" r="r" b="b"/>
              <a:pathLst>
                <a:path w="1573" h="1257">
                  <a:moveTo>
                    <a:pt x="27" y="864"/>
                  </a:moveTo>
                  <a:lnTo>
                    <a:pt x="27" y="864"/>
                  </a:lnTo>
                  <a:lnTo>
                    <a:pt x="21" y="852"/>
                  </a:lnTo>
                  <a:lnTo>
                    <a:pt x="14" y="841"/>
                  </a:lnTo>
                  <a:lnTo>
                    <a:pt x="9" y="826"/>
                  </a:lnTo>
                  <a:lnTo>
                    <a:pt x="4" y="808"/>
                  </a:lnTo>
                  <a:lnTo>
                    <a:pt x="0" y="790"/>
                  </a:lnTo>
                  <a:lnTo>
                    <a:pt x="0" y="781"/>
                  </a:lnTo>
                  <a:lnTo>
                    <a:pt x="2" y="771"/>
                  </a:lnTo>
                  <a:lnTo>
                    <a:pt x="3" y="762"/>
                  </a:lnTo>
                  <a:lnTo>
                    <a:pt x="7" y="753"/>
                  </a:lnTo>
                  <a:lnTo>
                    <a:pt x="7" y="753"/>
                  </a:lnTo>
                  <a:lnTo>
                    <a:pt x="28" y="705"/>
                  </a:lnTo>
                  <a:lnTo>
                    <a:pt x="57" y="648"/>
                  </a:lnTo>
                  <a:lnTo>
                    <a:pt x="93" y="579"/>
                  </a:lnTo>
                  <a:lnTo>
                    <a:pt x="431" y="61"/>
                  </a:lnTo>
                  <a:lnTo>
                    <a:pt x="619" y="111"/>
                  </a:lnTo>
                  <a:lnTo>
                    <a:pt x="660" y="0"/>
                  </a:lnTo>
                  <a:lnTo>
                    <a:pt x="1564" y="214"/>
                  </a:lnTo>
                  <a:lnTo>
                    <a:pt x="1564" y="214"/>
                  </a:lnTo>
                  <a:lnTo>
                    <a:pt x="1568" y="214"/>
                  </a:lnTo>
                  <a:lnTo>
                    <a:pt x="1571" y="215"/>
                  </a:lnTo>
                  <a:lnTo>
                    <a:pt x="1573" y="217"/>
                  </a:lnTo>
                  <a:lnTo>
                    <a:pt x="1573" y="224"/>
                  </a:lnTo>
                  <a:lnTo>
                    <a:pt x="1572" y="234"/>
                  </a:lnTo>
                  <a:lnTo>
                    <a:pt x="1567" y="249"/>
                  </a:lnTo>
                  <a:lnTo>
                    <a:pt x="1558" y="271"/>
                  </a:lnTo>
                  <a:lnTo>
                    <a:pt x="1558" y="271"/>
                  </a:lnTo>
                  <a:lnTo>
                    <a:pt x="1456" y="502"/>
                  </a:lnTo>
                  <a:lnTo>
                    <a:pt x="1400" y="631"/>
                  </a:lnTo>
                  <a:lnTo>
                    <a:pt x="1381" y="675"/>
                  </a:lnTo>
                  <a:lnTo>
                    <a:pt x="1374" y="695"/>
                  </a:lnTo>
                  <a:lnTo>
                    <a:pt x="1374" y="695"/>
                  </a:lnTo>
                  <a:lnTo>
                    <a:pt x="1367" y="719"/>
                  </a:lnTo>
                  <a:lnTo>
                    <a:pt x="1356" y="756"/>
                  </a:lnTo>
                  <a:lnTo>
                    <a:pt x="1341" y="803"/>
                  </a:lnTo>
                  <a:lnTo>
                    <a:pt x="1394" y="820"/>
                  </a:lnTo>
                  <a:lnTo>
                    <a:pt x="1394" y="820"/>
                  </a:lnTo>
                  <a:lnTo>
                    <a:pt x="1385" y="841"/>
                  </a:lnTo>
                  <a:lnTo>
                    <a:pt x="1364" y="889"/>
                  </a:lnTo>
                  <a:lnTo>
                    <a:pt x="1351" y="914"/>
                  </a:lnTo>
                  <a:lnTo>
                    <a:pt x="1337" y="935"/>
                  </a:lnTo>
                  <a:lnTo>
                    <a:pt x="1332" y="944"/>
                  </a:lnTo>
                  <a:lnTo>
                    <a:pt x="1326" y="951"/>
                  </a:lnTo>
                  <a:lnTo>
                    <a:pt x="1321" y="955"/>
                  </a:lnTo>
                  <a:lnTo>
                    <a:pt x="1317" y="956"/>
                  </a:lnTo>
                  <a:lnTo>
                    <a:pt x="1317" y="956"/>
                  </a:lnTo>
                  <a:lnTo>
                    <a:pt x="1313" y="958"/>
                  </a:lnTo>
                  <a:lnTo>
                    <a:pt x="1311" y="960"/>
                  </a:lnTo>
                  <a:lnTo>
                    <a:pt x="1308" y="963"/>
                  </a:lnTo>
                  <a:lnTo>
                    <a:pt x="1307" y="966"/>
                  </a:lnTo>
                  <a:lnTo>
                    <a:pt x="1305" y="976"/>
                  </a:lnTo>
                  <a:lnTo>
                    <a:pt x="1303" y="989"/>
                  </a:lnTo>
                  <a:lnTo>
                    <a:pt x="1303" y="101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296" y="1043"/>
                  </a:lnTo>
                  <a:lnTo>
                    <a:pt x="1287" y="1065"/>
                  </a:lnTo>
                  <a:lnTo>
                    <a:pt x="1275" y="1094"/>
                  </a:lnTo>
                  <a:lnTo>
                    <a:pt x="1260" y="1124"/>
                  </a:lnTo>
                  <a:lnTo>
                    <a:pt x="1251" y="1139"/>
                  </a:lnTo>
                  <a:lnTo>
                    <a:pt x="1242" y="1155"/>
                  </a:lnTo>
                  <a:lnTo>
                    <a:pt x="1232" y="1168"/>
                  </a:lnTo>
                  <a:lnTo>
                    <a:pt x="1222" y="1181"/>
                  </a:lnTo>
                  <a:lnTo>
                    <a:pt x="1212" y="1192"/>
                  </a:lnTo>
                  <a:lnTo>
                    <a:pt x="1201" y="1201"/>
                  </a:lnTo>
                  <a:lnTo>
                    <a:pt x="1201" y="1201"/>
                  </a:lnTo>
                  <a:lnTo>
                    <a:pt x="1188" y="1208"/>
                  </a:lnTo>
                  <a:lnTo>
                    <a:pt x="1177" y="1216"/>
                  </a:lnTo>
                  <a:lnTo>
                    <a:pt x="1152" y="1229"/>
                  </a:lnTo>
                  <a:lnTo>
                    <a:pt x="1127" y="1239"/>
                  </a:lnTo>
                  <a:lnTo>
                    <a:pt x="1103" y="1246"/>
                  </a:lnTo>
                  <a:lnTo>
                    <a:pt x="1081" y="1251"/>
                  </a:lnTo>
                  <a:lnTo>
                    <a:pt x="1065" y="1255"/>
                  </a:lnTo>
                  <a:lnTo>
                    <a:pt x="1050" y="1257"/>
                  </a:lnTo>
                  <a:lnTo>
                    <a:pt x="1040" y="1217"/>
                  </a:lnTo>
                  <a:lnTo>
                    <a:pt x="1040" y="1217"/>
                  </a:lnTo>
                  <a:lnTo>
                    <a:pt x="1007" y="1215"/>
                  </a:lnTo>
                  <a:lnTo>
                    <a:pt x="932" y="1205"/>
                  </a:lnTo>
                  <a:lnTo>
                    <a:pt x="839" y="1192"/>
                  </a:lnTo>
                  <a:lnTo>
                    <a:pt x="796" y="1185"/>
                  </a:lnTo>
                  <a:lnTo>
                    <a:pt x="759" y="1177"/>
                  </a:lnTo>
                  <a:lnTo>
                    <a:pt x="759" y="1177"/>
                  </a:lnTo>
                  <a:lnTo>
                    <a:pt x="720" y="1167"/>
                  </a:lnTo>
                  <a:lnTo>
                    <a:pt x="673" y="1152"/>
                  </a:lnTo>
                  <a:lnTo>
                    <a:pt x="616" y="1132"/>
                  </a:lnTo>
                  <a:lnTo>
                    <a:pt x="555" y="1108"/>
                  </a:lnTo>
                  <a:lnTo>
                    <a:pt x="488" y="1081"/>
                  </a:lnTo>
                  <a:lnTo>
                    <a:pt x="421" y="1049"/>
                  </a:lnTo>
                  <a:lnTo>
                    <a:pt x="353" y="1015"/>
                  </a:lnTo>
                  <a:lnTo>
                    <a:pt x="320" y="998"/>
                  </a:lnTo>
                  <a:lnTo>
                    <a:pt x="288" y="980"/>
                  </a:lnTo>
                  <a:lnTo>
                    <a:pt x="288" y="980"/>
                  </a:lnTo>
                  <a:lnTo>
                    <a:pt x="227" y="948"/>
                  </a:lnTo>
                  <a:lnTo>
                    <a:pt x="177" y="922"/>
                  </a:lnTo>
                  <a:lnTo>
                    <a:pt x="136" y="902"/>
                  </a:lnTo>
                  <a:lnTo>
                    <a:pt x="103" y="889"/>
                  </a:lnTo>
                  <a:lnTo>
                    <a:pt x="78" y="879"/>
                  </a:lnTo>
                  <a:lnTo>
                    <a:pt x="61" y="874"/>
                  </a:lnTo>
                  <a:lnTo>
                    <a:pt x="47" y="870"/>
                  </a:lnTo>
                  <a:lnTo>
                    <a:pt x="27" y="864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4" name="Freeform 140"/>
            <p:cNvSpPr>
              <a:spLocks/>
            </p:cNvSpPr>
            <p:nvPr/>
          </p:nvSpPr>
          <p:spPr bwMode="auto">
            <a:xfrm>
              <a:off x="1208" y="2542"/>
              <a:ext cx="1578" cy="1287"/>
            </a:xfrm>
            <a:custGeom>
              <a:avLst/>
              <a:gdLst/>
              <a:ahLst/>
              <a:cxnLst>
                <a:cxn ang="0">
                  <a:pos x="10" y="823"/>
                </a:cxn>
                <a:cxn ang="0">
                  <a:pos x="17" y="763"/>
                </a:cxn>
                <a:cxn ang="0">
                  <a:pos x="99" y="603"/>
                </a:cxn>
                <a:cxn ang="0">
                  <a:pos x="423" y="107"/>
                </a:cxn>
                <a:cxn ang="0">
                  <a:pos x="436" y="92"/>
                </a:cxn>
                <a:cxn ang="0">
                  <a:pos x="621" y="140"/>
                </a:cxn>
                <a:cxn ang="0">
                  <a:pos x="662" y="32"/>
                </a:cxn>
                <a:cxn ang="0">
                  <a:pos x="1240" y="167"/>
                </a:cxn>
                <a:cxn ang="0">
                  <a:pos x="1570" y="244"/>
                </a:cxn>
                <a:cxn ang="0">
                  <a:pos x="1574" y="236"/>
                </a:cxn>
                <a:cxn ang="0">
                  <a:pos x="1532" y="334"/>
                </a:cxn>
                <a:cxn ang="0">
                  <a:pos x="1377" y="692"/>
                </a:cxn>
                <a:cxn ang="0">
                  <a:pos x="1342" y="803"/>
                </a:cxn>
                <a:cxn ang="0">
                  <a:pos x="1396" y="850"/>
                </a:cxn>
                <a:cxn ang="0">
                  <a:pos x="1353" y="914"/>
                </a:cxn>
                <a:cxn ang="0">
                  <a:pos x="1322" y="955"/>
                </a:cxn>
                <a:cxn ang="0">
                  <a:pos x="1307" y="975"/>
                </a:cxn>
                <a:cxn ang="0">
                  <a:pos x="1305" y="1047"/>
                </a:cxn>
                <a:cxn ang="0">
                  <a:pos x="1279" y="1093"/>
                </a:cxn>
                <a:cxn ang="0">
                  <a:pos x="1206" y="1198"/>
                </a:cxn>
                <a:cxn ang="0">
                  <a:pos x="1129" y="1239"/>
                </a:cxn>
                <a:cxn ang="0">
                  <a:pos x="1053" y="1257"/>
                </a:cxn>
                <a:cxn ang="0">
                  <a:pos x="1042" y="1217"/>
                </a:cxn>
                <a:cxn ang="0">
                  <a:pos x="776" y="1181"/>
                </a:cxn>
                <a:cxn ang="0">
                  <a:pos x="530" y="1097"/>
                </a:cxn>
                <a:cxn ang="0">
                  <a:pos x="349" y="1013"/>
                </a:cxn>
                <a:cxn ang="0">
                  <a:pos x="133" y="900"/>
                </a:cxn>
                <a:cxn ang="0">
                  <a:pos x="26" y="887"/>
                </a:cxn>
                <a:cxn ang="0">
                  <a:pos x="137" y="932"/>
                </a:cxn>
                <a:cxn ang="0">
                  <a:pos x="356" y="1047"/>
                </a:cxn>
                <a:cxn ang="0">
                  <a:pos x="545" y="1133"/>
                </a:cxn>
                <a:cxn ang="0">
                  <a:pos x="794" y="1213"/>
                </a:cxn>
                <a:cxn ang="0">
                  <a:pos x="1030" y="1246"/>
                </a:cxn>
                <a:cxn ang="0">
                  <a:pos x="1045" y="1261"/>
                </a:cxn>
                <a:cxn ang="0">
                  <a:pos x="1097" y="1279"/>
                </a:cxn>
                <a:cxn ang="0">
                  <a:pos x="1214" y="1221"/>
                </a:cxn>
                <a:cxn ang="0">
                  <a:pos x="1270" y="1139"/>
                </a:cxn>
                <a:cxn ang="0">
                  <a:pos x="1307" y="1039"/>
                </a:cxn>
                <a:cxn ang="0">
                  <a:pos x="1312" y="991"/>
                </a:cxn>
                <a:cxn ang="0">
                  <a:pos x="1336" y="973"/>
                </a:cxn>
                <a:cxn ang="0">
                  <a:pos x="1397" y="850"/>
                </a:cxn>
                <a:cxn ang="0">
                  <a:pos x="1396" y="820"/>
                </a:cxn>
                <a:cxn ang="0">
                  <a:pos x="1367" y="758"/>
                </a:cxn>
                <a:cxn ang="0">
                  <a:pos x="1492" y="455"/>
                </a:cxn>
                <a:cxn ang="0">
                  <a:pos x="1574" y="265"/>
                </a:cxn>
                <a:cxn ang="0">
                  <a:pos x="1575" y="220"/>
                </a:cxn>
                <a:cxn ang="0">
                  <a:pos x="745" y="19"/>
                </a:cxn>
                <a:cxn ang="0">
                  <a:pos x="632" y="78"/>
                </a:cxn>
                <a:cxn ang="0">
                  <a:pos x="603" y="106"/>
                </a:cxn>
                <a:cxn ang="0">
                  <a:pos x="244" y="349"/>
                </a:cxn>
                <a:cxn ang="0">
                  <a:pos x="96" y="579"/>
                </a:cxn>
                <a:cxn ang="0">
                  <a:pos x="11" y="746"/>
                </a:cxn>
                <a:cxn ang="0">
                  <a:pos x="4" y="831"/>
                </a:cxn>
                <a:cxn ang="0">
                  <a:pos x="28" y="887"/>
                </a:cxn>
              </a:cxnLst>
              <a:rect l="0" t="0" r="r" b="b"/>
              <a:pathLst>
                <a:path w="1578" h="1287">
                  <a:moveTo>
                    <a:pt x="29" y="863"/>
                  </a:moveTo>
                  <a:lnTo>
                    <a:pt x="29" y="863"/>
                  </a:lnTo>
                  <a:lnTo>
                    <a:pt x="24" y="853"/>
                  </a:lnTo>
                  <a:lnTo>
                    <a:pt x="19" y="843"/>
                  </a:lnTo>
                  <a:lnTo>
                    <a:pt x="10" y="823"/>
                  </a:lnTo>
                  <a:lnTo>
                    <a:pt x="10" y="823"/>
                  </a:lnTo>
                  <a:lnTo>
                    <a:pt x="7" y="812"/>
                  </a:lnTo>
                  <a:lnTo>
                    <a:pt x="6" y="802"/>
                  </a:lnTo>
                  <a:lnTo>
                    <a:pt x="7" y="792"/>
                  </a:lnTo>
                  <a:lnTo>
                    <a:pt x="10" y="782"/>
                  </a:lnTo>
                  <a:lnTo>
                    <a:pt x="12" y="773"/>
                  </a:lnTo>
                  <a:lnTo>
                    <a:pt x="17" y="763"/>
                  </a:lnTo>
                  <a:lnTo>
                    <a:pt x="26" y="744"/>
                  </a:lnTo>
                  <a:lnTo>
                    <a:pt x="26" y="744"/>
                  </a:lnTo>
                  <a:lnTo>
                    <a:pt x="56" y="683"/>
                  </a:lnTo>
                  <a:lnTo>
                    <a:pt x="88" y="623"/>
                  </a:lnTo>
                  <a:lnTo>
                    <a:pt x="88" y="623"/>
                  </a:lnTo>
                  <a:lnTo>
                    <a:pt x="99" y="603"/>
                  </a:lnTo>
                  <a:lnTo>
                    <a:pt x="112" y="582"/>
                  </a:lnTo>
                  <a:lnTo>
                    <a:pt x="138" y="544"/>
                  </a:lnTo>
                  <a:lnTo>
                    <a:pt x="138" y="544"/>
                  </a:lnTo>
                  <a:lnTo>
                    <a:pt x="384" y="166"/>
                  </a:lnTo>
                  <a:lnTo>
                    <a:pt x="384" y="166"/>
                  </a:lnTo>
                  <a:lnTo>
                    <a:pt x="423" y="107"/>
                  </a:lnTo>
                  <a:lnTo>
                    <a:pt x="423" y="107"/>
                  </a:lnTo>
                  <a:lnTo>
                    <a:pt x="426" y="100"/>
                  </a:lnTo>
                  <a:lnTo>
                    <a:pt x="430" y="94"/>
                  </a:lnTo>
                  <a:lnTo>
                    <a:pt x="431" y="93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40" y="92"/>
                  </a:lnTo>
                  <a:lnTo>
                    <a:pt x="440" y="92"/>
                  </a:lnTo>
                  <a:lnTo>
                    <a:pt x="621" y="141"/>
                  </a:lnTo>
                  <a:lnTo>
                    <a:pt x="621" y="141"/>
                  </a:lnTo>
                  <a:lnTo>
                    <a:pt x="621" y="140"/>
                  </a:lnTo>
                  <a:lnTo>
                    <a:pt x="621" y="140"/>
                  </a:lnTo>
                  <a:lnTo>
                    <a:pt x="653" y="54"/>
                  </a:lnTo>
                  <a:lnTo>
                    <a:pt x="653" y="54"/>
                  </a:lnTo>
                  <a:lnTo>
                    <a:pt x="656" y="44"/>
                  </a:lnTo>
                  <a:lnTo>
                    <a:pt x="658" y="37"/>
                  </a:lnTo>
                  <a:lnTo>
                    <a:pt x="660" y="34"/>
                  </a:lnTo>
                  <a:lnTo>
                    <a:pt x="662" y="32"/>
                  </a:lnTo>
                  <a:lnTo>
                    <a:pt x="666" y="32"/>
                  </a:lnTo>
                  <a:lnTo>
                    <a:pt x="670" y="32"/>
                  </a:lnTo>
                  <a:lnTo>
                    <a:pt x="670" y="32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1240" y="167"/>
                  </a:lnTo>
                  <a:lnTo>
                    <a:pt x="1240" y="167"/>
                  </a:lnTo>
                  <a:lnTo>
                    <a:pt x="1561" y="243"/>
                  </a:lnTo>
                  <a:lnTo>
                    <a:pt x="1561" y="243"/>
                  </a:lnTo>
                  <a:lnTo>
                    <a:pt x="1566" y="244"/>
                  </a:lnTo>
                  <a:lnTo>
                    <a:pt x="1566" y="244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3" y="245"/>
                  </a:lnTo>
                  <a:lnTo>
                    <a:pt x="1573" y="245"/>
                  </a:lnTo>
                  <a:lnTo>
                    <a:pt x="1574" y="248"/>
                  </a:lnTo>
                  <a:lnTo>
                    <a:pt x="1574" y="248"/>
                  </a:lnTo>
                  <a:lnTo>
                    <a:pt x="1574" y="236"/>
                  </a:lnTo>
                  <a:lnTo>
                    <a:pt x="1573" y="238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63" y="265"/>
                  </a:lnTo>
                  <a:lnTo>
                    <a:pt x="1553" y="289"/>
                  </a:lnTo>
                  <a:lnTo>
                    <a:pt x="1532" y="334"/>
                  </a:lnTo>
                  <a:lnTo>
                    <a:pt x="1532" y="334"/>
                  </a:lnTo>
                  <a:lnTo>
                    <a:pt x="1426" y="577"/>
                  </a:lnTo>
                  <a:lnTo>
                    <a:pt x="1426" y="577"/>
                  </a:lnTo>
                  <a:lnTo>
                    <a:pt x="1401" y="634"/>
                  </a:lnTo>
                  <a:lnTo>
                    <a:pt x="1388" y="663"/>
                  </a:lnTo>
                  <a:lnTo>
                    <a:pt x="1377" y="692"/>
                  </a:lnTo>
                  <a:lnTo>
                    <a:pt x="1377" y="692"/>
                  </a:lnTo>
                  <a:lnTo>
                    <a:pt x="1368" y="719"/>
                  </a:lnTo>
                  <a:lnTo>
                    <a:pt x="1359" y="747"/>
                  </a:lnTo>
                  <a:lnTo>
                    <a:pt x="1351" y="776"/>
                  </a:lnTo>
                  <a:lnTo>
                    <a:pt x="1342" y="803"/>
                  </a:lnTo>
                  <a:lnTo>
                    <a:pt x="1342" y="803"/>
                  </a:lnTo>
                  <a:lnTo>
                    <a:pt x="1341" y="820"/>
                  </a:lnTo>
                  <a:lnTo>
                    <a:pt x="1341" y="828"/>
                  </a:lnTo>
                  <a:lnTo>
                    <a:pt x="1342" y="832"/>
                  </a:lnTo>
                  <a:lnTo>
                    <a:pt x="1343" y="833"/>
                  </a:lnTo>
                  <a:lnTo>
                    <a:pt x="1343" y="833"/>
                  </a:lnTo>
                  <a:lnTo>
                    <a:pt x="1396" y="850"/>
                  </a:lnTo>
                  <a:lnTo>
                    <a:pt x="1396" y="850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82" y="852"/>
                  </a:lnTo>
                  <a:lnTo>
                    <a:pt x="1368" y="884"/>
                  </a:lnTo>
                  <a:lnTo>
                    <a:pt x="1353" y="914"/>
                  </a:lnTo>
                  <a:lnTo>
                    <a:pt x="1344" y="929"/>
                  </a:lnTo>
                  <a:lnTo>
                    <a:pt x="1334" y="942"/>
                  </a:lnTo>
                  <a:lnTo>
                    <a:pt x="1334" y="942"/>
                  </a:lnTo>
                  <a:lnTo>
                    <a:pt x="1331" y="948"/>
                  </a:lnTo>
                  <a:lnTo>
                    <a:pt x="1327" y="953"/>
                  </a:lnTo>
                  <a:lnTo>
                    <a:pt x="1322" y="955"/>
                  </a:lnTo>
                  <a:lnTo>
                    <a:pt x="1317" y="958"/>
                  </a:lnTo>
                  <a:lnTo>
                    <a:pt x="1317" y="958"/>
                  </a:lnTo>
                  <a:lnTo>
                    <a:pt x="1314" y="959"/>
                  </a:lnTo>
                  <a:lnTo>
                    <a:pt x="1312" y="960"/>
                  </a:lnTo>
                  <a:lnTo>
                    <a:pt x="1308" y="968"/>
                  </a:lnTo>
                  <a:lnTo>
                    <a:pt x="1307" y="975"/>
                  </a:lnTo>
                  <a:lnTo>
                    <a:pt x="1305" y="981"/>
                  </a:lnTo>
                  <a:lnTo>
                    <a:pt x="1305" y="981"/>
                  </a:lnTo>
                  <a:lnTo>
                    <a:pt x="1303" y="998"/>
                  </a:lnTo>
                  <a:lnTo>
                    <a:pt x="1303" y="1014"/>
                  </a:lnTo>
                  <a:lnTo>
                    <a:pt x="1304" y="1030"/>
                  </a:lnTo>
                  <a:lnTo>
                    <a:pt x="1305" y="1047"/>
                  </a:lnTo>
                  <a:lnTo>
                    <a:pt x="1305" y="1047"/>
                  </a:lnTo>
                  <a:lnTo>
                    <a:pt x="1305" y="1020"/>
                  </a:lnTo>
                  <a:lnTo>
                    <a:pt x="1305" y="1020"/>
                  </a:lnTo>
                  <a:lnTo>
                    <a:pt x="1298" y="1044"/>
                  </a:lnTo>
                  <a:lnTo>
                    <a:pt x="1289" y="1069"/>
                  </a:lnTo>
                  <a:lnTo>
                    <a:pt x="1279" y="1093"/>
                  </a:lnTo>
                  <a:lnTo>
                    <a:pt x="1268" y="1117"/>
                  </a:lnTo>
                  <a:lnTo>
                    <a:pt x="1255" y="1139"/>
                  </a:lnTo>
                  <a:lnTo>
                    <a:pt x="1240" y="1161"/>
                  </a:lnTo>
                  <a:lnTo>
                    <a:pt x="1224" y="1181"/>
                  </a:lnTo>
                  <a:lnTo>
                    <a:pt x="1215" y="1190"/>
                  </a:lnTo>
                  <a:lnTo>
                    <a:pt x="1206" y="1198"/>
                  </a:lnTo>
                  <a:lnTo>
                    <a:pt x="1206" y="1198"/>
                  </a:lnTo>
                  <a:lnTo>
                    <a:pt x="1193" y="1208"/>
                  </a:lnTo>
                  <a:lnTo>
                    <a:pt x="1178" y="1217"/>
                  </a:lnTo>
                  <a:lnTo>
                    <a:pt x="1161" y="1226"/>
                  </a:lnTo>
                  <a:lnTo>
                    <a:pt x="1145" y="1232"/>
                  </a:lnTo>
                  <a:lnTo>
                    <a:pt x="1129" y="1239"/>
                  </a:lnTo>
                  <a:lnTo>
                    <a:pt x="1111" y="1244"/>
                  </a:lnTo>
                  <a:lnTo>
                    <a:pt x="1077" y="1252"/>
                  </a:lnTo>
                  <a:lnTo>
                    <a:pt x="1077" y="1252"/>
                  </a:lnTo>
                  <a:lnTo>
                    <a:pt x="1063" y="1256"/>
                  </a:lnTo>
                  <a:lnTo>
                    <a:pt x="1056" y="1257"/>
                  </a:lnTo>
                  <a:lnTo>
                    <a:pt x="1053" y="1257"/>
                  </a:lnTo>
                  <a:lnTo>
                    <a:pt x="1052" y="1256"/>
                  </a:lnTo>
                  <a:lnTo>
                    <a:pt x="1052" y="1256"/>
                  </a:lnTo>
                  <a:lnTo>
                    <a:pt x="1042" y="1218"/>
                  </a:lnTo>
                  <a:lnTo>
                    <a:pt x="1042" y="1218"/>
                  </a:lnTo>
                  <a:lnTo>
                    <a:pt x="1042" y="1217"/>
                  </a:lnTo>
                  <a:lnTo>
                    <a:pt x="1042" y="1217"/>
                  </a:lnTo>
                  <a:lnTo>
                    <a:pt x="984" y="1211"/>
                  </a:lnTo>
                  <a:lnTo>
                    <a:pt x="927" y="1205"/>
                  </a:lnTo>
                  <a:lnTo>
                    <a:pt x="870" y="1197"/>
                  </a:lnTo>
                  <a:lnTo>
                    <a:pt x="813" y="1187"/>
                  </a:lnTo>
                  <a:lnTo>
                    <a:pt x="813" y="1187"/>
                  </a:lnTo>
                  <a:lnTo>
                    <a:pt x="776" y="1181"/>
                  </a:lnTo>
                  <a:lnTo>
                    <a:pt x="740" y="1172"/>
                  </a:lnTo>
                  <a:lnTo>
                    <a:pt x="705" y="1162"/>
                  </a:lnTo>
                  <a:lnTo>
                    <a:pt x="670" y="1151"/>
                  </a:lnTo>
                  <a:lnTo>
                    <a:pt x="635" y="1138"/>
                  </a:lnTo>
                  <a:lnTo>
                    <a:pt x="599" y="1124"/>
                  </a:lnTo>
                  <a:lnTo>
                    <a:pt x="530" y="1097"/>
                  </a:lnTo>
                  <a:lnTo>
                    <a:pt x="530" y="1097"/>
                  </a:lnTo>
                  <a:lnTo>
                    <a:pt x="484" y="1078"/>
                  </a:lnTo>
                  <a:lnTo>
                    <a:pt x="439" y="1057"/>
                  </a:lnTo>
                  <a:lnTo>
                    <a:pt x="394" y="1035"/>
                  </a:lnTo>
                  <a:lnTo>
                    <a:pt x="349" y="1013"/>
                  </a:lnTo>
                  <a:lnTo>
                    <a:pt x="349" y="1013"/>
                  </a:lnTo>
                  <a:lnTo>
                    <a:pt x="303" y="988"/>
                  </a:lnTo>
                  <a:lnTo>
                    <a:pt x="257" y="963"/>
                  </a:lnTo>
                  <a:lnTo>
                    <a:pt x="212" y="939"/>
                  </a:lnTo>
                  <a:lnTo>
                    <a:pt x="167" y="915"/>
                  </a:lnTo>
                  <a:lnTo>
                    <a:pt x="167" y="915"/>
                  </a:lnTo>
                  <a:lnTo>
                    <a:pt x="133" y="900"/>
                  </a:lnTo>
                  <a:lnTo>
                    <a:pt x="98" y="887"/>
                  </a:lnTo>
                  <a:lnTo>
                    <a:pt x="64" y="875"/>
                  </a:lnTo>
                  <a:lnTo>
                    <a:pt x="29" y="863"/>
                  </a:lnTo>
                  <a:lnTo>
                    <a:pt x="29" y="863"/>
                  </a:lnTo>
                  <a:lnTo>
                    <a:pt x="28" y="877"/>
                  </a:lnTo>
                  <a:lnTo>
                    <a:pt x="26" y="887"/>
                  </a:lnTo>
                  <a:lnTo>
                    <a:pt x="28" y="891"/>
                  </a:lnTo>
                  <a:lnTo>
                    <a:pt x="29" y="894"/>
                  </a:lnTo>
                  <a:lnTo>
                    <a:pt x="29" y="894"/>
                  </a:lnTo>
                  <a:lnTo>
                    <a:pt x="65" y="906"/>
                  </a:lnTo>
                  <a:lnTo>
                    <a:pt x="102" y="919"/>
                  </a:lnTo>
                  <a:lnTo>
                    <a:pt x="137" y="932"/>
                  </a:lnTo>
                  <a:lnTo>
                    <a:pt x="172" y="949"/>
                  </a:lnTo>
                  <a:lnTo>
                    <a:pt x="172" y="949"/>
                  </a:lnTo>
                  <a:lnTo>
                    <a:pt x="218" y="971"/>
                  </a:lnTo>
                  <a:lnTo>
                    <a:pt x="265" y="996"/>
                  </a:lnTo>
                  <a:lnTo>
                    <a:pt x="310" y="1022"/>
                  </a:lnTo>
                  <a:lnTo>
                    <a:pt x="356" y="1047"/>
                  </a:lnTo>
                  <a:lnTo>
                    <a:pt x="356" y="1047"/>
                  </a:lnTo>
                  <a:lnTo>
                    <a:pt x="402" y="1069"/>
                  </a:lnTo>
                  <a:lnTo>
                    <a:pt x="450" y="1092"/>
                  </a:lnTo>
                  <a:lnTo>
                    <a:pt x="498" y="1113"/>
                  </a:lnTo>
                  <a:lnTo>
                    <a:pt x="545" y="1133"/>
                  </a:lnTo>
                  <a:lnTo>
                    <a:pt x="545" y="1133"/>
                  </a:lnTo>
                  <a:lnTo>
                    <a:pt x="616" y="1161"/>
                  </a:lnTo>
                  <a:lnTo>
                    <a:pt x="651" y="1173"/>
                  </a:lnTo>
                  <a:lnTo>
                    <a:pt x="686" y="1186"/>
                  </a:lnTo>
                  <a:lnTo>
                    <a:pt x="721" y="1196"/>
                  </a:lnTo>
                  <a:lnTo>
                    <a:pt x="757" y="1206"/>
                  </a:lnTo>
                  <a:lnTo>
                    <a:pt x="794" y="1213"/>
                  </a:lnTo>
                  <a:lnTo>
                    <a:pt x="830" y="1221"/>
                  </a:lnTo>
                  <a:lnTo>
                    <a:pt x="830" y="1221"/>
                  </a:lnTo>
                  <a:lnTo>
                    <a:pt x="907" y="1232"/>
                  </a:lnTo>
                  <a:lnTo>
                    <a:pt x="982" y="1241"/>
                  </a:lnTo>
                  <a:lnTo>
                    <a:pt x="982" y="1241"/>
                  </a:lnTo>
                  <a:lnTo>
                    <a:pt x="1030" y="1246"/>
                  </a:lnTo>
                  <a:lnTo>
                    <a:pt x="1030" y="1246"/>
                  </a:lnTo>
                  <a:lnTo>
                    <a:pt x="1037" y="1247"/>
                  </a:lnTo>
                  <a:lnTo>
                    <a:pt x="1041" y="1249"/>
                  </a:lnTo>
                  <a:lnTo>
                    <a:pt x="1042" y="1252"/>
                  </a:lnTo>
                  <a:lnTo>
                    <a:pt x="1045" y="1261"/>
                  </a:lnTo>
                  <a:lnTo>
                    <a:pt x="1045" y="1261"/>
                  </a:lnTo>
                  <a:lnTo>
                    <a:pt x="1051" y="1287"/>
                  </a:lnTo>
                  <a:lnTo>
                    <a:pt x="1051" y="1287"/>
                  </a:lnTo>
                  <a:lnTo>
                    <a:pt x="1052" y="1287"/>
                  </a:lnTo>
                  <a:lnTo>
                    <a:pt x="1052" y="1287"/>
                  </a:lnTo>
                  <a:lnTo>
                    <a:pt x="1075" y="1284"/>
                  </a:lnTo>
                  <a:lnTo>
                    <a:pt x="1097" y="1279"/>
                  </a:lnTo>
                  <a:lnTo>
                    <a:pt x="1120" y="1272"/>
                  </a:lnTo>
                  <a:lnTo>
                    <a:pt x="1144" y="1264"/>
                  </a:lnTo>
                  <a:lnTo>
                    <a:pt x="1165" y="1254"/>
                  </a:lnTo>
                  <a:lnTo>
                    <a:pt x="1186" y="1242"/>
                  </a:lnTo>
                  <a:lnTo>
                    <a:pt x="1205" y="1228"/>
                  </a:lnTo>
                  <a:lnTo>
                    <a:pt x="1214" y="1221"/>
                  </a:lnTo>
                  <a:lnTo>
                    <a:pt x="1221" y="1213"/>
                  </a:lnTo>
                  <a:lnTo>
                    <a:pt x="1221" y="1213"/>
                  </a:lnTo>
                  <a:lnTo>
                    <a:pt x="1236" y="1197"/>
                  </a:lnTo>
                  <a:lnTo>
                    <a:pt x="1249" y="1178"/>
                  </a:lnTo>
                  <a:lnTo>
                    <a:pt x="1260" y="1160"/>
                  </a:lnTo>
                  <a:lnTo>
                    <a:pt x="1270" y="1139"/>
                  </a:lnTo>
                  <a:lnTo>
                    <a:pt x="1280" y="1119"/>
                  </a:lnTo>
                  <a:lnTo>
                    <a:pt x="1289" y="1098"/>
                  </a:lnTo>
                  <a:lnTo>
                    <a:pt x="1304" y="1057"/>
                  </a:lnTo>
                  <a:lnTo>
                    <a:pt x="1304" y="1057"/>
                  </a:lnTo>
                  <a:lnTo>
                    <a:pt x="1307" y="1048"/>
                  </a:lnTo>
                  <a:lnTo>
                    <a:pt x="1307" y="1039"/>
                  </a:lnTo>
                  <a:lnTo>
                    <a:pt x="1307" y="1022"/>
                  </a:lnTo>
                  <a:lnTo>
                    <a:pt x="1307" y="1022"/>
                  </a:lnTo>
                  <a:lnTo>
                    <a:pt x="1307" y="1011"/>
                  </a:lnTo>
                  <a:lnTo>
                    <a:pt x="1308" y="1000"/>
                  </a:lnTo>
                  <a:lnTo>
                    <a:pt x="1309" y="995"/>
                  </a:lnTo>
                  <a:lnTo>
                    <a:pt x="1312" y="991"/>
                  </a:lnTo>
                  <a:lnTo>
                    <a:pt x="1315" y="989"/>
                  </a:lnTo>
                  <a:lnTo>
                    <a:pt x="1321" y="986"/>
                  </a:lnTo>
                  <a:lnTo>
                    <a:pt x="1321" y="986"/>
                  </a:lnTo>
                  <a:lnTo>
                    <a:pt x="1326" y="985"/>
                  </a:lnTo>
                  <a:lnTo>
                    <a:pt x="1329" y="980"/>
                  </a:lnTo>
                  <a:lnTo>
                    <a:pt x="1336" y="973"/>
                  </a:lnTo>
                  <a:lnTo>
                    <a:pt x="1336" y="973"/>
                  </a:lnTo>
                  <a:lnTo>
                    <a:pt x="1346" y="958"/>
                  </a:lnTo>
                  <a:lnTo>
                    <a:pt x="1354" y="944"/>
                  </a:lnTo>
                  <a:lnTo>
                    <a:pt x="1369" y="912"/>
                  </a:lnTo>
                  <a:lnTo>
                    <a:pt x="1383" y="881"/>
                  </a:lnTo>
                  <a:lnTo>
                    <a:pt x="1397" y="850"/>
                  </a:lnTo>
                  <a:lnTo>
                    <a:pt x="1397" y="850"/>
                  </a:lnTo>
                  <a:lnTo>
                    <a:pt x="1398" y="843"/>
                  </a:lnTo>
                  <a:lnTo>
                    <a:pt x="1398" y="833"/>
                  </a:lnTo>
                  <a:lnTo>
                    <a:pt x="1398" y="825"/>
                  </a:lnTo>
                  <a:lnTo>
                    <a:pt x="1397" y="821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43" y="803"/>
                  </a:lnTo>
                  <a:lnTo>
                    <a:pt x="1343" y="803"/>
                  </a:lnTo>
                  <a:lnTo>
                    <a:pt x="1343" y="832"/>
                  </a:lnTo>
                  <a:lnTo>
                    <a:pt x="1343" y="832"/>
                  </a:lnTo>
                  <a:lnTo>
                    <a:pt x="1367" y="758"/>
                  </a:lnTo>
                  <a:lnTo>
                    <a:pt x="1378" y="722"/>
                  </a:lnTo>
                  <a:lnTo>
                    <a:pt x="1392" y="685"/>
                  </a:lnTo>
                  <a:lnTo>
                    <a:pt x="1392" y="685"/>
                  </a:lnTo>
                  <a:lnTo>
                    <a:pt x="1442" y="570"/>
                  </a:lnTo>
                  <a:lnTo>
                    <a:pt x="1492" y="455"/>
                  </a:lnTo>
                  <a:lnTo>
                    <a:pt x="1492" y="455"/>
                  </a:lnTo>
                  <a:lnTo>
                    <a:pt x="1541" y="344"/>
                  </a:lnTo>
                  <a:lnTo>
                    <a:pt x="1541" y="344"/>
                  </a:lnTo>
                  <a:lnTo>
                    <a:pt x="1563" y="300"/>
                  </a:lnTo>
                  <a:lnTo>
                    <a:pt x="1566" y="288"/>
                  </a:lnTo>
                  <a:lnTo>
                    <a:pt x="1571" y="276"/>
                  </a:lnTo>
                  <a:lnTo>
                    <a:pt x="1574" y="265"/>
                  </a:lnTo>
                  <a:lnTo>
                    <a:pt x="1576" y="254"/>
                  </a:lnTo>
                  <a:lnTo>
                    <a:pt x="1576" y="254"/>
                  </a:lnTo>
                  <a:lnTo>
                    <a:pt x="1578" y="241"/>
                  </a:lnTo>
                  <a:lnTo>
                    <a:pt x="1578" y="230"/>
                  </a:lnTo>
                  <a:lnTo>
                    <a:pt x="1576" y="225"/>
                  </a:lnTo>
                  <a:lnTo>
                    <a:pt x="1575" y="220"/>
                  </a:lnTo>
                  <a:lnTo>
                    <a:pt x="1571" y="216"/>
                  </a:lnTo>
                  <a:lnTo>
                    <a:pt x="1566" y="214"/>
                  </a:lnTo>
                  <a:lnTo>
                    <a:pt x="1566" y="214"/>
                  </a:lnTo>
                  <a:lnTo>
                    <a:pt x="1545" y="209"/>
                  </a:lnTo>
                  <a:lnTo>
                    <a:pt x="1545" y="209"/>
                  </a:lnTo>
                  <a:lnTo>
                    <a:pt x="745" y="19"/>
                  </a:lnTo>
                  <a:lnTo>
                    <a:pt x="745" y="19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21" y="110"/>
                  </a:lnTo>
                  <a:lnTo>
                    <a:pt x="621" y="110"/>
                  </a:lnTo>
                  <a:lnTo>
                    <a:pt x="618" y="110"/>
                  </a:lnTo>
                  <a:lnTo>
                    <a:pt x="612" y="108"/>
                  </a:lnTo>
                  <a:lnTo>
                    <a:pt x="603" y="106"/>
                  </a:lnTo>
                  <a:lnTo>
                    <a:pt x="603" y="106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244" y="349"/>
                  </a:lnTo>
                  <a:lnTo>
                    <a:pt x="244" y="349"/>
                  </a:lnTo>
                  <a:lnTo>
                    <a:pt x="202" y="414"/>
                  </a:lnTo>
                  <a:lnTo>
                    <a:pt x="158" y="478"/>
                  </a:lnTo>
                  <a:lnTo>
                    <a:pt x="137" y="512"/>
                  </a:lnTo>
                  <a:lnTo>
                    <a:pt x="115" y="545"/>
                  </a:lnTo>
                  <a:lnTo>
                    <a:pt x="96" y="579"/>
                  </a:lnTo>
                  <a:lnTo>
                    <a:pt x="78" y="613"/>
                  </a:lnTo>
                  <a:lnTo>
                    <a:pt x="78" y="613"/>
                  </a:lnTo>
                  <a:lnTo>
                    <a:pt x="39" y="689"/>
                  </a:lnTo>
                  <a:lnTo>
                    <a:pt x="39" y="689"/>
                  </a:lnTo>
                  <a:lnTo>
                    <a:pt x="19" y="727"/>
                  </a:lnTo>
                  <a:lnTo>
                    <a:pt x="11" y="746"/>
                  </a:lnTo>
                  <a:lnTo>
                    <a:pt x="4" y="766"/>
                  </a:lnTo>
                  <a:lnTo>
                    <a:pt x="4" y="766"/>
                  </a:lnTo>
                  <a:lnTo>
                    <a:pt x="1" y="782"/>
                  </a:lnTo>
                  <a:lnTo>
                    <a:pt x="0" y="798"/>
                  </a:lnTo>
                  <a:lnTo>
                    <a:pt x="1" y="815"/>
                  </a:lnTo>
                  <a:lnTo>
                    <a:pt x="4" y="831"/>
                  </a:lnTo>
                  <a:lnTo>
                    <a:pt x="7" y="848"/>
                  </a:lnTo>
                  <a:lnTo>
                    <a:pt x="14" y="863"/>
                  </a:lnTo>
                  <a:lnTo>
                    <a:pt x="20" y="879"/>
                  </a:lnTo>
                  <a:lnTo>
                    <a:pt x="28" y="892"/>
                  </a:lnTo>
                  <a:lnTo>
                    <a:pt x="28" y="892"/>
                  </a:lnTo>
                  <a:lnTo>
                    <a:pt x="28" y="887"/>
                  </a:lnTo>
                  <a:lnTo>
                    <a:pt x="29" y="880"/>
                  </a:lnTo>
                  <a:lnTo>
                    <a:pt x="30" y="871"/>
                  </a:lnTo>
                  <a:lnTo>
                    <a:pt x="30" y="867"/>
                  </a:lnTo>
                  <a:lnTo>
                    <a:pt x="29" y="863"/>
                  </a:lnTo>
                  <a:lnTo>
                    <a:pt x="29" y="8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5" name="Freeform 141"/>
            <p:cNvSpPr>
              <a:spLocks/>
            </p:cNvSpPr>
            <p:nvPr/>
          </p:nvSpPr>
          <p:spPr bwMode="auto">
            <a:xfrm>
              <a:off x="1460" y="2514"/>
              <a:ext cx="1324" cy="1172"/>
            </a:xfrm>
            <a:custGeom>
              <a:avLst/>
              <a:gdLst/>
              <a:ahLst/>
              <a:cxnLst>
                <a:cxn ang="0">
                  <a:pos x="23" y="935"/>
                </a:cxn>
                <a:cxn ang="0">
                  <a:pos x="3" y="888"/>
                </a:cxn>
                <a:cxn ang="0">
                  <a:pos x="0" y="856"/>
                </a:cxn>
                <a:cxn ang="0">
                  <a:pos x="8" y="822"/>
                </a:cxn>
                <a:cxn ang="0">
                  <a:pos x="20" y="797"/>
                </a:cxn>
                <a:cxn ang="0">
                  <a:pos x="83" y="713"/>
                </a:cxn>
                <a:cxn ang="0">
                  <a:pos x="138" y="648"/>
                </a:cxn>
                <a:cxn ang="0">
                  <a:pos x="135" y="599"/>
                </a:cxn>
                <a:cxn ang="0">
                  <a:pos x="142" y="567"/>
                </a:cxn>
                <a:cxn ang="0">
                  <a:pos x="158" y="543"/>
                </a:cxn>
                <a:cxn ang="0">
                  <a:pos x="188" y="494"/>
                </a:cxn>
                <a:cxn ang="0">
                  <a:pos x="207" y="440"/>
                </a:cxn>
                <a:cxn ang="0">
                  <a:pos x="295" y="207"/>
                </a:cxn>
                <a:cxn ang="0">
                  <a:pos x="385" y="0"/>
                </a:cxn>
                <a:cxn ang="0">
                  <a:pos x="410" y="3"/>
                </a:cxn>
                <a:cxn ang="0">
                  <a:pos x="843" y="84"/>
                </a:cxn>
                <a:cxn ang="0">
                  <a:pos x="995" y="125"/>
                </a:cxn>
                <a:cxn ang="0">
                  <a:pos x="1178" y="190"/>
                </a:cxn>
                <a:cxn ang="0">
                  <a:pos x="1268" y="227"/>
                </a:cxn>
                <a:cxn ang="0">
                  <a:pos x="1295" y="245"/>
                </a:cxn>
                <a:cxn ang="0">
                  <a:pos x="1309" y="264"/>
                </a:cxn>
                <a:cxn ang="0">
                  <a:pos x="1318" y="283"/>
                </a:cxn>
                <a:cxn ang="0">
                  <a:pos x="1324" y="267"/>
                </a:cxn>
                <a:cxn ang="0">
                  <a:pos x="1297" y="316"/>
                </a:cxn>
                <a:cxn ang="0">
                  <a:pos x="1232" y="442"/>
                </a:cxn>
                <a:cxn ang="0">
                  <a:pos x="1181" y="558"/>
                </a:cxn>
                <a:cxn ang="0">
                  <a:pos x="1074" y="839"/>
                </a:cxn>
                <a:cxn ang="0">
                  <a:pos x="1048" y="840"/>
                </a:cxn>
                <a:cxn ang="0">
                  <a:pos x="1001" y="846"/>
                </a:cxn>
                <a:cxn ang="0">
                  <a:pos x="982" y="855"/>
                </a:cxn>
                <a:cxn ang="0">
                  <a:pos x="973" y="865"/>
                </a:cxn>
                <a:cxn ang="0">
                  <a:pos x="944" y="924"/>
                </a:cxn>
                <a:cxn ang="0">
                  <a:pos x="900" y="1029"/>
                </a:cxn>
                <a:cxn ang="0">
                  <a:pos x="890" y="1070"/>
                </a:cxn>
                <a:cxn ang="0">
                  <a:pos x="873" y="1117"/>
                </a:cxn>
                <a:cxn ang="0">
                  <a:pos x="852" y="1150"/>
                </a:cxn>
                <a:cxn ang="0">
                  <a:pos x="823" y="1167"/>
                </a:cxn>
                <a:cxn ang="0">
                  <a:pos x="798" y="1171"/>
                </a:cxn>
                <a:cxn ang="0">
                  <a:pos x="690" y="1171"/>
                </a:cxn>
                <a:cxn ang="0">
                  <a:pos x="558" y="1155"/>
                </a:cxn>
                <a:cxn ang="0">
                  <a:pos x="490" y="1140"/>
                </a:cxn>
                <a:cxn ang="0">
                  <a:pos x="346" y="1095"/>
                </a:cxn>
                <a:cxn ang="0">
                  <a:pos x="265" y="1063"/>
                </a:cxn>
                <a:cxn ang="0">
                  <a:pos x="110" y="988"/>
                </a:cxn>
                <a:cxn ang="0">
                  <a:pos x="30" y="947"/>
                </a:cxn>
              </a:cxnLst>
              <a:rect l="0" t="0" r="r" b="b"/>
              <a:pathLst>
                <a:path w="1324" h="1172">
                  <a:moveTo>
                    <a:pt x="30" y="947"/>
                  </a:moveTo>
                  <a:lnTo>
                    <a:pt x="30" y="947"/>
                  </a:lnTo>
                  <a:lnTo>
                    <a:pt x="23" y="935"/>
                  </a:lnTo>
                  <a:lnTo>
                    <a:pt x="16" y="923"/>
                  </a:lnTo>
                  <a:lnTo>
                    <a:pt x="9" y="907"/>
                  </a:lnTo>
                  <a:lnTo>
                    <a:pt x="3" y="888"/>
                  </a:lnTo>
                  <a:lnTo>
                    <a:pt x="1" y="878"/>
                  </a:lnTo>
                  <a:lnTo>
                    <a:pt x="0" y="868"/>
                  </a:lnTo>
                  <a:lnTo>
                    <a:pt x="0" y="856"/>
                  </a:lnTo>
                  <a:lnTo>
                    <a:pt x="0" y="845"/>
                  </a:lnTo>
                  <a:lnTo>
                    <a:pt x="3" y="834"/>
                  </a:lnTo>
                  <a:lnTo>
                    <a:pt x="8" y="822"/>
                  </a:lnTo>
                  <a:lnTo>
                    <a:pt x="8" y="822"/>
                  </a:lnTo>
                  <a:lnTo>
                    <a:pt x="13" y="811"/>
                  </a:lnTo>
                  <a:lnTo>
                    <a:pt x="20" y="797"/>
                  </a:lnTo>
                  <a:lnTo>
                    <a:pt x="39" y="770"/>
                  </a:lnTo>
                  <a:lnTo>
                    <a:pt x="60" y="741"/>
                  </a:lnTo>
                  <a:lnTo>
                    <a:pt x="83" y="713"/>
                  </a:lnTo>
                  <a:lnTo>
                    <a:pt x="120" y="667"/>
                  </a:lnTo>
                  <a:lnTo>
                    <a:pt x="138" y="648"/>
                  </a:lnTo>
                  <a:lnTo>
                    <a:pt x="138" y="648"/>
                  </a:lnTo>
                  <a:lnTo>
                    <a:pt x="137" y="638"/>
                  </a:lnTo>
                  <a:lnTo>
                    <a:pt x="134" y="614"/>
                  </a:lnTo>
                  <a:lnTo>
                    <a:pt x="135" y="599"/>
                  </a:lnTo>
                  <a:lnTo>
                    <a:pt x="137" y="585"/>
                  </a:lnTo>
                  <a:lnTo>
                    <a:pt x="139" y="572"/>
                  </a:lnTo>
                  <a:lnTo>
                    <a:pt x="142" y="567"/>
                  </a:lnTo>
                  <a:lnTo>
                    <a:pt x="144" y="562"/>
                  </a:lnTo>
                  <a:lnTo>
                    <a:pt x="144" y="562"/>
                  </a:lnTo>
                  <a:lnTo>
                    <a:pt x="158" y="543"/>
                  </a:lnTo>
                  <a:lnTo>
                    <a:pt x="172" y="523"/>
                  </a:lnTo>
                  <a:lnTo>
                    <a:pt x="183" y="504"/>
                  </a:lnTo>
                  <a:lnTo>
                    <a:pt x="188" y="494"/>
                  </a:lnTo>
                  <a:lnTo>
                    <a:pt x="191" y="485"/>
                  </a:lnTo>
                  <a:lnTo>
                    <a:pt x="191" y="485"/>
                  </a:lnTo>
                  <a:lnTo>
                    <a:pt x="207" y="440"/>
                  </a:lnTo>
                  <a:lnTo>
                    <a:pt x="236" y="360"/>
                  </a:lnTo>
                  <a:lnTo>
                    <a:pt x="268" y="273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350" y="81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601" y="38"/>
                  </a:lnTo>
                  <a:lnTo>
                    <a:pt x="843" y="84"/>
                  </a:lnTo>
                  <a:lnTo>
                    <a:pt x="843" y="84"/>
                  </a:lnTo>
                  <a:lnTo>
                    <a:pt x="884" y="92"/>
                  </a:lnTo>
                  <a:lnTo>
                    <a:pt x="936" y="107"/>
                  </a:lnTo>
                  <a:lnTo>
                    <a:pt x="995" y="125"/>
                  </a:lnTo>
                  <a:lnTo>
                    <a:pt x="1057" y="146"/>
                  </a:lnTo>
                  <a:lnTo>
                    <a:pt x="1119" y="169"/>
                  </a:lnTo>
                  <a:lnTo>
                    <a:pt x="1178" y="190"/>
                  </a:lnTo>
                  <a:lnTo>
                    <a:pt x="1229" y="210"/>
                  </a:lnTo>
                  <a:lnTo>
                    <a:pt x="1268" y="227"/>
                  </a:lnTo>
                  <a:lnTo>
                    <a:pt x="1268" y="227"/>
                  </a:lnTo>
                  <a:lnTo>
                    <a:pt x="1279" y="233"/>
                  </a:lnTo>
                  <a:lnTo>
                    <a:pt x="1288" y="239"/>
                  </a:lnTo>
                  <a:lnTo>
                    <a:pt x="1295" y="245"/>
                  </a:lnTo>
                  <a:lnTo>
                    <a:pt x="1301" y="252"/>
                  </a:lnTo>
                  <a:lnTo>
                    <a:pt x="1306" y="258"/>
                  </a:lnTo>
                  <a:lnTo>
                    <a:pt x="1309" y="264"/>
                  </a:lnTo>
                  <a:lnTo>
                    <a:pt x="1314" y="274"/>
                  </a:lnTo>
                  <a:lnTo>
                    <a:pt x="1317" y="282"/>
                  </a:lnTo>
                  <a:lnTo>
                    <a:pt x="1318" y="283"/>
                  </a:lnTo>
                  <a:lnTo>
                    <a:pt x="1318" y="284"/>
                  </a:lnTo>
                  <a:lnTo>
                    <a:pt x="1321" y="279"/>
                  </a:lnTo>
                  <a:lnTo>
                    <a:pt x="1324" y="267"/>
                  </a:lnTo>
                  <a:lnTo>
                    <a:pt x="1324" y="267"/>
                  </a:lnTo>
                  <a:lnTo>
                    <a:pt x="1312" y="289"/>
                  </a:lnTo>
                  <a:lnTo>
                    <a:pt x="1297" y="316"/>
                  </a:lnTo>
                  <a:lnTo>
                    <a:pt x="1278" y="350"/>
                  </a:lnTo>
                  <a:lnTo>
                    <a:pt x="1255" y="392"/>
                  </a:lnTo>
                  <a:lnTo>
                    <a:pt x="1232" y="442"/>
                  </a:lnTo>
                  <a:lnTo>
                    <a:pt x="1206" y="498"/>
                  </a:lnTo>
                  <a:lnTo>
                    <a:pt x="1181" y="558"/>
                  </a:lnTo>
                  <a:lnTo>
                    <a:pt x="1181" y="558"/>
                  </a:lnTo>
                  <a:lnTo>
                    <a:pt x="1136" y="673"/>
                  </a:lnTo>
                  <a:lnTo>
                    <a:pt x="1102" y="761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62" y="839"/>
                  </a:lnTo>
                  <a:lnTo>
                    <a:pt x="1048" y="840"/>
                  </a:lnTo>
                  <a:lnTo>
                    <a:pt x="1033" y="840"/>
                  </a:lnTo>
                  <a:lnTo>
                    <a:pt x="1017" y="843"/>
                  </a:lnTo>
                  <a:lnTo>
                    <a:pt x="1001" y="846"/>
                  </a:lnTo>
                  <a:lnTo>
                    <a:pt x="993" y="849"/>
                  </a:lnTo>
                  <a:lnTo>
                    <a:pt x="987" y="851"/>
                  </a:lnTo>
                  <a:lnTo>
                    <a:pt x="982" y="855"/>
                  </a:lnTo>
                  <a:lnTo>
                    <a:pt x="977" y="859"/>
                  </a:lnTo>
                  <a:lnTo>
                    <a:pt x="977" y="859"/>
                  </a:lnTo>
                  <a:lnTo>
                    <a:pt x="973" y="865"/>
                  </a:lnTo>
                  <a:lnTo>
                    <a:pt x="968" y="874"/>
                  </a:lnTo>
                  <a:lnTo>
                    <a:pt x="957" y="895"/>
                  </a:lnTo>
                  <a:lnTo>
                    <a:pt x="944" y="924"/>
                  </a:lnTo>
                  <a:lnTo>
                    <a:pt x="931" y="953"/>
                  </a:lnTo>
                  <a:lnTo>
                    <a:pt x="909" y="1007"/>
                  </a:lnTo>
                  <a:lnTo>
                    <a:pt x="900" y="1029"/>
                  </a:lnTo>
                  <a:lnTo>
                    <a:pt x="900" y="1029"/>
                  </a:lnTo>
                  <a:lnTo>
                    <a:pt x="897" y="1050"/>
                  </a:lnTo>
                  <a:lnTo>
                    <a:pt x="890" y="1070"/>
                  </a:lnTo>
                  <a:lnTo>
                    <a:pt x="883" y="1093"/>
                  </a:lnTo>
                  <a:lnTo>
                    <a:pt x="878" y="1106"/>
                  </a:lnTo>
                  <a:lnTo>
                    <a:pt x="873" y="1117"/>
                  </a:lnTo>
                  <a:lnTo>
                    <a:pt x="867" y="1130"/>
                  </a:lnTo>
                  <a:lnTo>
                    <a:pt x="859" y="1140"/>
                  </a:lnTo>
                  <a:lnTo>
                    <a:pt x="852" y="1150"/>
                  </a:lnTo>
                  <a:lnTo>
                    <a:pt x="843" y="1157"/>
                  </a:lnTo>
                  <a:lnTo>
                    <a:pt x="834" y="1164"/>
                  </a:lnTo>
                  <a:lnTo>
                    <a:pt x="823" y="1167"/>
                  </a:lnTo>
                  <a:lnTo>
                    <a:pt x="823" y="1167"/>
                  </a:lnTo>
                  <a:lnTo>
                    <a:pt x="811" y="1169"/>
                  </a:lnTo>
                  <a:lnTo>
                    <a:pt x="798" y="1171"/>
                  </a:lnTo>
                  <a:lnTo>
                    <a:pt x="766" y="1172"/>
                  </a:lnTo>
                  <a:lnTo>
                    <a:pt x="730" y="1172"/>
                  </a:lnTo>
                  <a:lnTo>
                    <a:pt x="690" y="1171"/>
                  </a:lnTo>
                  <a:lnTo>
                    <a:pt x="646" y="1167"/>
                  </a:lnTo>
                  <a:lnTo>
                    <a:pt x="602" y="1162"/>
                  </a:lnTo>
                  <a:lnTo>
                    <a:pt x="558" y="1155"/>
                  </a:lnTo>
                  <a:lnTo>
                    <a:pt x="515" y="1147"/>
                  </a:lnTo>
                  <a:lnTo>
                    <a:pt x="515" y="1147"/>
                  </a:lnTo>
                  <a:lnTo>
                    <a:pt x="490" y="1140"/>
                  </a:lnTo>
                  <a:lnTo>
                    <a:pt x="428" y="1121"/>
                  </a:lnTo>
                  <a:lnTo>
                    <a:pt x="389" y="1108"/>
                  </a:lnTo>
                  <a:lnTo>
                    <a:pt x="346" y="1095"/>
                  </a:lnTo>
                  <a:lnTo>
                    <a:pt x="305" y="1080"/>
                  </a:lnTo>
                  <a:lnTo>
                    <a:pt x="265" y="1063"/>
                  </a:lnTo>
                  <a:lnTo>
                    <a:pt x="265" y="1063"/>
                  </a:lnTo>
                  <a:lnTo>
                    <a:pt x="226" y="1046"/>
                  </a:lnTo>
                  <a:lnTo>
                    <a:pt x="186" y="1027"/>
                  </a:lnTo>
                  <a:lnTo>
                    <a:pt x="110" y="988"/>
                  </a:lnTo>
                  <a:lnTo>
                    <a:pt x="53" y="958"/>
                  </a:lnTo>
                  <a:lnTo>
                    <a:pt x="30" y="947"/>
                  </a:lnTo>
                  <a:lnTo>
                    <a:pt x="30" y="947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6" name="Freeform 142"/>
            <p:cNvSpPr>
              <a:spLocks/>
            </p:cNvSpPr>
            <p:nvPr/>
          </p:nvSpPr>
          <p:spPr bwMode="auto">
            <a:xfrm>
              <a:off x="1457" y="2499"/>
              <a:ext cx="1329" cy="1203"/>
            </a:xfrm>
            <a:custGeom>
              <a:avLst/>
              <a:gdLst/>
              <a:ahLst/>
              <a:cxnLst>
                <a:cxn ang="0">
                  <a:pos x="12" y="905"/>
                </a:cxn>
                <a:cxn ang="0">
                  <a:pos x="18" y="837"/>
                </a:cxn>
                <a:cxn ang="0">
                  <a:pos x="121" y="701"/>
                </a:cxn>
                <a:cxn ang="0">
                  <a:pos x="142" y="666"/>
                </a:cxn>
                <a:cxn ang="0">
                  <a:pos x="141" y="617"/>
                </a:cxn>
                <a:cxn ang="0">
                  <a:pos x="161" y="573"/>
                </a:cxn>
                <a:cxn ang="0">
                  <a:pos x="217" y="447"/>
                </a:cxn>
                <a:cxn ang="0">
                  <a:pos x="384" y="37"/>
                </a:cxn>
                <a:cxn ang="0">
                  <a:pos x="406" y="32"/>
                </a:cxn>
                <a:cxn ang="0">
                  <a:pos x="808" y="106"/>
                </a:cxn>
                <a:cxn ang="0">
                  <a:pos x="1056" y="175"/>
                </a:cxn>
                <a:cxn ang="0">
                  <a:pos x="1267" y="254"/>
                </a:cxn>
                <a:cxn ang="0">
                  <a:pos x="1315" y="298"/>
                </a:cxn>
                <a:cxn ang="0">
                  <a:pos x="1329" y="297"/>
                </a:cxn>
                <a:cxn ang="0">
                  <a:pos x="1327" y="268"/>
                </a:cxn>
                <a:cxn ang="0">
                  <a:pos x="1189" y="541"/>
                </a:cxn>
                <a:cxn ang="0">
                  <a:pos x="1077" y="839"/>
                </a:cxn>
                <a:cxn ang="0">
                  <a:pos x="1004" y="846"/>
                </a:cxn>
                <a:cxn ang="0">
                  <a:pos x="952" y="910"/>
                </a:cxn>
                <a:cxn ang="0">
                  <a:pos x="898" y="1048"/>
                </a:cxn>
                <a:cxn ang="0">
                  <a:pos x="873" y="1123"/>
                </a:cxn>
                <a:cxn ang="0">
                  <a:pos x="831" y="1166"/>
                </a:cxn>
                <a:cxn ang="0">
                  <a:pos x="734" y="1172"/>
                </a:cxn>
                <a:cxn ang="0">
                  <a:pos x="549" y="1154"/>
                </a:cxn>
                <a:cxn ang="0">
                  <a:pos x="323" y="1085"/>
                </a:cxn>
                <a:cxn ang="0">
                  <a:pos x="130" y="997"/>
                </a:cxn>
                <a:cxn ang="0">
                  <a:pos x="32" y="960"/>
                </a:cxn>
                <a:cxn ang="0">
                  <a:pos x="162" y="1044"/>
                </a:cxn>
                <a:cxn ang="0">
                  <a:pos x="433" y="1154"/>
                </a:cxn>
                <a:cxn ang="0">
                  <a:pos x="623" y="1195"/>
                </a:cxn>
                <a:cxn ang="0">
                  <a:pos x="816" y="1200"/>
                </a:cxn>
                <a:cxn ang="0">
                  <a:pos x="853" y="1181"/>
                </a:cxn>
                <a:cxn ang="0">
                  <a:pos x="891" y="1111"/>
                </a:cxn>
                <a:cxn ang="0">
                  <a:pos x="930" y="993"/>
                </a:cxn>
                <a:cxn ang="0">
                  <a:pos x="972" y="900"/>
                </a:cxn>
                <a:cxn ang="0">
                  <a:pos x="1011" y="873"/>
                </a:cxn>
                <a:cxn ang="0">
                  <a:pos x="1078" y="869"/>
                </a:cxn>
                <a:cxn ang="0">
                  <a:pos x="1219" y="504"/>
                </a:cxn>
                <a:cxn ang="0">
                  <a:pos x="1329" y="297"/>
                </a:cxn>
                <a:cxn ang="0">
                  <a:pos x="1320" y="281"/>
                </a:cxn>
                <a:cxn ang="0">
                  <a:pos x="1298" y="245"/>
                </a:cxn>
                <a:cxn ang="0">
                  <a:pos x="1151" y="179"/>
                </a:cxn>
                <a:cxn ang="0">
                  <a:pos x="898" y="95"/>
                </a:cxn>
                <a:cxn ang="0">
                  <a:pos x="621" y="41"/>
                </a:cxn>
                <a:cxn ang="0">
                  <a:pos x="388" y="0"/>
                </a:cxn>
                <a:cxn ang="0">
                  <a:pos x="248" y="337"/>
                </a:cxn>
                <a:cxn ang="0">
                  <a:pos x="186" y="504"/>
                </a:cxn>
                <a:cxn ang="0">
                  <a:pos x="142" y="572"/>
                </a:cxn>
                <a:cxn ang="0">
                  <a:pos x="136" y="641"/>
                </a:cxn>
                <a:cxn ang="0">
                  <a:pos x="110" y="684"/>
                </a:cxn>
                <a:cxn ang="0">
                  <a:pos x="18" y="809"/>
                </a:cxn>
                <a:cxn ang="0">
                  <a:pos x="0" y="876"/>
                </a:cxn>
                <a:cxn ang="0">
                  <a:pos x="16" y="945"/>
                </a:cxn>
                <a:cxn ang="0">
                  <a:pos x="33" y="970"/>
                </a:cxn>
              </a:cxnLst>
              <a:rect l="0" t="0" r="r" b="b"/>
              <a:pathLst>
                <a:path w="1329" h="1203">
                  <a:moveTo>
                    <a:pt x="33" y="947"/>
                  </a:moveTo>
                  <a:lnTo>
                    <a:pt x="33" y="947"/>
                  </a:lnTo>
                  <a:lnTo>
                    <a:pt x="27" y="937"/>
                  </a:lnTo>
                  <a:lnTo>
                    <a:pt x="21" y="927"/>
                  </a:lnTo>
                  <a:lnTo>
                    <a:pt x="12" y="905"/>
                  </a:lnTo>
                  <a:lnTo>
                    <a:pt x="12" y="905"/>
                  </a:lnTo>
                  <a:lnTo>
                    <a:pt x="8" y="893"/>
                  </a:lnTo>
                  <a:lnTo>
                    <a:pt x="7" y="881"/>
                  </a:lnTo>
                  <a:lnTo>
                    <a:pt x="7" y="870"/>
                  </a:lnTo>
                  <a:lnTo>
                    <a:pt x="9" y="859"/>
                  </a:lnTo>
                  <a:lnTo>
                    <a:pt x="13" y="849"/>
                  </a:lnTo>
                  <a:lnTo>
                    <a:pt x="18" y="837"/>
                  </a:lnTo>
                  <a:lnTo>
                    <a:pt x="31" y="817"/>
                  </a:lnTo>
                  <a:lnTo>
                    <a:pt x="31" y="817"/>
                  </a:lnTo>
                  <a:lnTo>
                    <a:pt x="51" y="787"/>
                  </a:lnTo>
                  <a:lnTo>
                    <a:pt x="73" y="757"/>
                  </a:lnTo>
                  <a:lnTo>
                    <a:pt x="97" y="730"/>
                  </a:lnTo>
                  <a:lnTo>
                    <a:pt x="121" y="701"/>
                  </a:lnTo>
                  <a:lnTo>
                    <a:pt x="121" y="701"/>
                  </a:lnTo>
                  <a:lnTo>
                    <a:pt x="131" y="688"/>
                  </a:lnTo>
                  <a:lnTo>
                    <a:pt x="136" y="683"/>
                  </a:lnTo>
                  <a:lnTo>
                    <a:pt x="138" y="678"/>
                  </a:lnTo>
                  <a:lnTo>
                    <a:pt x="141" y="672"/>
                  </a:lnTo>
                  <a:lnTo>
                    <a:pt x="142" y="666"/>
                  </a:lnTo>
                  <a:lnTo>
                    <a:pt x="142" y="658"/>
                  </a:lnTo>
                  <a:lnTo>
                    <a:pt x="141" y="649"/>
                  </a:lnTo>
                  <a:lnTo>
                    <a:pt x="141" y="649"/>
                  </a:lnTo>
                  <a:lnTo>
                    <a:pt x="140" y="637"/>
                  </a:lnTo>
                  <a:lnTo>
                    <a:pt x="140" y="627"/>
                  </a:lnTo>
                  <a:lnTo>
                    <a:pt x="141" y="617"/>
                  </a:lnTo>
                  <a:lnTo>
                    <a:pt x="142" y="608"/>
                  </a:lnTo>
                  <a:lnTo>
                    <a:pt x="146" y="599"/>
                  </a:lnTo>
                  <a:lnTo>
                    <a:pt x="150" y="590"/>
                  </a:lnTo>
                  <a:lnTo>
                    <a:pt x="155" y="582"/>
                  </a:lnTo>
                  <a:lnTo>
                    <a:pt x="161" y="573"/>
                  </a:lnTo>
                  <a:lnTo>
                    <a:pt x="161" y="573"/>
                  </a:lnTo>
                  <a:lnTo>
                    <a:pt x="172" y="558"/>
                  </a:lnTo>
                  <a:lnTo>
                    <a:pt x="181" y="541"/>
                  </a:lnTo>
                  <a:lnTo>
                    <a:pt x="190" y="525"/>
                  </a:lnTo>
                  <a:lnTo>
                    <a:pt x="196" y="508"/>
                  </a:lnTo>
                  <a:lnTo>
                    <a:pt x="196" y="508"/>
                  </a:lnTo>
                  <a:lnTo>
                    <a:pt x="217" y="447"/>
                  </a:lnTo>
                  <a:lnTo>
                    <a:pt x="239" y="388"/>
                  </a:lnTo>
                  <a:lnTo>
                    <a:pt x="261" y="329"/>
                  </a:lnTo>
                  <a:lnTo>
                    <a:pt x="285" y="270"/>
                  </a:lnTo>
                  <a:lnTo>
                    <a:pt x="334" y="154"/>
                  </a:lnTo>
                  <a:lnTo>
                    <a:pt x="384" y="37"/>
                  </a:lnTo>
                  <a:lnTo>
                    <a:pt x="384" y="37"/>
                  </a:lnTo>
                  <a:lnTo>
                    <a:pt x="388" y="32"/>
                  </a:lnTo>
                  <a:lnTo>
                    <a:pt x="389" y="30"/>
                  </a:lnTo>
                  <a:lnTo>
                    <a:pt x="392" y="30"/>
                  </a:lnTo>
                  <a:lnTo>
                    <a:pt x="397" y="31"/>
                  </a:lnTo>
                  <a:lnTo>
                    <a:pt x="406" y="32"/>
                  </a:lnTo>
                  <a:lnTo>
                    <a:pt x="406" y="32"/>
                  </a:lnTo>
                  <a:lnTo>
                    <a:pt x="433" y="37"/>
                  </a:lnTo>
                  <a:lnTo>
                    <a:pt x="433" y="37"/>
                  </a:lnTo>
                  <a:lnTo>
                    <a:pt x="537" y="56"/>
                  </a:lnTo>
                  <a:lnTo>
                    <a:pt x="537" y="56"/>
                  </a:lnTo>
                  <a:lnTo>
                    <a:pt x="808" y="106"/>
                  </a:lnTo>
                  <a:lnTo>
                    <a:pt x="808" y="106"/>
                  </a:lnTo>
                  <a:lnTo>
                    <a:pt x="839" y="112"/>
                  </a:lnTo>
                  <a:lnTo>
                    <a:pt x="871" y="120"/>
                  </a:lnTo>
                  <a:lnTo>
                    <a:pt x="934" y="136"/>
                  </a:lnTo>
                  <a:lnTo>
                    <a:pt x="995" y="155"/>
                  </a:lnTo>
                  <a:lnTo>
                    <a:pt x="1056" y="175"/>
                  </a:lnTo>
                  <a:lnTo>
                    <a:pt x="1056" y="175"/>
                  </a:lnTo>
                  <a:lnTo>
                    <a:pt x="1132" y="201"/>
                  </a:lnTo>
                  <a:lnTo>
                    <a:pt x="1206" y="230"/>
                  </a:lnTo>
                  <a:lnTo>
                    <a:pt x="1206" y="230"/>
                  </a:lnTo>
                  <a:lnTo>
                    <a:pt x="1237" y="242"/>
                  </a:lnTo>
                  <a:lnTo>
                    <a:pt x="1252" y="248"/>
                  </a:lnTo>
                  <a:lnTo>
                    <a:pt x="1267" y="254"/>
                  </a:lnTo>
                  <a:lnTo>
                    <a:pt x="1281" y="263"/>
                  </a:lnTo>
                  <a:lnTo>
                    <a:pt x="1295" y="273"/>
                  </a:lnTo>
                  <a:lnTo>
                    <a:pt x="1306" y="284"/>
                  </a:lnTo>
                  <a:lnTo>
                    <a:pt x="1310" y="291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9" y="308"/>
                  </a:lnTo>
                  <a:lnTo>
                    <a:pt x="1320" y="311"/>
                  </a:lnTo>
                  <a:lnTo>
                    <a:pt x="1321" y="312"/>
                  </a:lnTo>
                  <a:lnTo>
                    <a:pt x="1322" y="311"/>
                  </a:lnTo>
                  <a:lnTo>
                    <a:pt x="1325" y="308"/>
                  </a:lnTo>
                  <a:lnTo>
                    <a:pt x="1329" y="297"/>
                  </a:lnTo>
                  <a:lnTo>
                    <a:pt x="1329" y="297"/>
                  </a:lnTo>
                  <a:lnTo>
                    <a:pt x="1329" y="289"/>
                  </a:lnTo>
                  <a:lnTo>
                    <a:pt x="1329" y="281"/>
                  </a:lnTo>
                  <a:lnTo>
                    <a:pt x="1327" y="272"/>
                  </a:lnTo>
                  <a:lnTo>
                    <a:pt x="1327" y="268"/>
                  </a:lnTo>
                  <a:lnTo>
                    <a:pt x="1327" y="268"/>
                  </a:lnTo>
                  <a:lnTo>
                    <a:pt x="1307" y="301"/>
                  </a:lnTo>
                  <a:lnTo>
                    <a:pt x="1288" y="333"/>
                  </a:lnTo>
                  <a:lnTo>
                    <a:pt x="1271" y="367"/>
                  </a:lnTo>
                  <a:lnTo>
                    <a:pt x="1253" y="402"/>
                  </a:lnTo>
                  <a:lnTo>
                    <a:pt x="1221" y="471"/>
                  </a:lnTo>
                  <a:lnTo>
                    <a:pt x="1189" y="541"/>
                  </a:lnTo>
                  <a:lnTo>
                    <a:pt x="1161" y="613"/>
                  </a:lnTo>
                  <a:lnTo>
                    <a:pt x="1133" y="684"/>
                  </a:lnTo>
                  <a:lnTo>
                    <a:pt x="1080" y="829"/>
                  </a:lnTo>
                  <a:lnTo>
                    <a:pt x="1080" y="829"/>
                  </a:lnTo>
                  <a:lnTo>
                    <a:pt x="1079" y="836"/>
                  </a:lnTo>
                  <a:lnTo>
                    <a:pt x="1077" y="839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45" y="840"/>
                  </a:lnTo>
                  <a:lnTo>
                    <a:pt x="1018" y="842"/>
                  </a:lnTo>
                  <a:lnTo>
                    <a:pt x="1018" y="842"/>
                  </a:lnTo>
                  <a:lnTo>
                    <a:pt x="1004" y="846"/>
                  </a:lnTo>
                  <a:lnTo>
                    <a:pt x="992" y="851"/>
                  </a:lnTo>
                  <a:lnTo>
                    <a:pt x="984" y="859"/>
                  </a:lnTo>
                  <a:lnTo>
                    <a:pt x="976" y="866"/>
                  </a:lnTo>
                  <a:lnTo>
                    <a:pt x="970" y="876"/>
                  </a:lnTo>
                  <a:lnTo>
                    <a:pt x="964" y="886"/>
                  </a:lnTo>
                  <a:lnTo>
                    <a:pt x="952" y="910"/>
                  </a:lnTo>
                  <a:lnTo>
                    <a:pt x="952" y="910"/>
                  </a:lnTo>
                  <a:lnTo>
                    <a:pt x="930" y="964"/>
                  </a:lnTo>
                  <a:lnTo>
                    <a:pt x="907" y="1019"/>
                  </a:lnTo>
                  <a:lnTo>
                    <a:pt x="907" y="1019"/>
                  </a:lnTo>
                  <a:lnTo>
                    <a:pt x="902" y="1033"/>
                  </a:lnTo>
                  <a:lnTo>
                    <a:pt x="898" y="1048"/>
                  </a:lnTo>
                  <a:lnTo>
                    <a:pt x="895" y="1063"/>
                  </a:lnTo>
                  <a:lnTo>
                    <a:pt x="891" y="1077"/>
                  </a:lnTo>
                  <a:lnTo>
                    <a:pt x="891" y="1077"/>
                  </a:lnTo>
                  <a:lnTo>
                    <a:pt x="883" y="1101"/>
                  </a:lnTo>
                  <a:lnTo>
                    <a:pt x="878" y="1112"/>
                  </a:lnTo>
                  <a:lnTo>
                    <a:pt x="873" y="1123"/>
                  </a:lnTo>
                  <a:lnTo>
                    <a:pt x="867" y="1134"/>
                  </a:lnTo>
                  <a:lnTo>
                    <a:pt x="860" y="1144"/>
                  </a:lnTo>
                  <a:lnTo>
                    <a:pt x="851" y="1152"/>
                  </a:lnTo>
                  <a:lnTo>
                    <a:pt x="842" y="1160"/>
                  </a:lnTo>
                  <a:lnTo>
                    <a:pt x="842" y="1160"/>
                  </a:lnTo>
                  <a:lnTo>
                    <a:pt x="831" y="1166"/>
                  </a:lnTo>
                  <a:lnTo>
                    <a:pt x="818" y="1170"/>
                  </a:lnTo>
                  <a:lnTo>
                    <a:pt x="804" y="1172"/>
                  </a:lnTo>
                  <a:lnTo>
                    <a:pt x="789" y="1174"/>
                  </a:lnTo>
                  <a:lnTo>
                    <a:pt x="760" y="1174"/>
                  </a:lnTo>
                  <a:lnTo>
                    <a:pt x="734" y="1172"/>
                  </a:lnTo>
                  <a:lnTo>
                    <a:pt x="734" y="1172"/>
                  </a:lnTo>
                  <a:lnTo>
                    <a:pt x="703" y="1171"/>
                  </a:lnTo>
                  <a:lnTo>
                    <a:pt x="671" y="1170"/>
                  </a:lnTo>
                  <a:lnTo>
                    <a:pt x="641" y="1167"/>
                  </a:lnTo>
                  <a:lnTo>
                    <a:pt x="610" y="1164"/>
                  </a:lnTo>
                  <a:lnTo>
                    <a:pt x="579" y="1159"/>
                  </a:lnTo>
                  <a:lnTo>
                    <a:pt x="549" y="1154"/>
                  </a:lnTo>
                  <a:lnTo>
                    <a:pt x="518" y="1146"/>
                  </a:lnTo>
                  <a:lnTo>
                    <a:pt x="488" y="1139"/>
                  </a:lnTo>
                  <a:lnTo>
                    <a:pt x="488" y="1139"/>
                  </a:lnTo>
                  <a:lnTo>
                    <a:pt x="422" y="1118"/>
                  </a:lnTo>
                  <a:lnTo>
                    <a:pt x="355" y="1097"/>
                  </a:lnTo>
                  <a:lnTo>
                    <a:pt x="323" y="1085"/>
                  </a:lnTo>
                  <a:lnTo>
                    <a:pt x="291" y="1072"/>
                  </a:lnTo>
                  <a:lnTo>
                    <a:pt x="259" y="1059"/>
                  </a:lnTo>
                  <a:lnTo>
                    <a:pt x="227" y="1044"/>
                  </a:lnTo>
                  <a:lnTo>
                    <a:pt x="227" y="1044"/>
                  </a:lnTo>
                  <a:lnTo>
                    <a:pt x="179" y="1022"/>
                  </a:lnTo>
                  <a:lnTo>
                    <a:pt x="130" y="997"/>
                  </a:lnTo>
                  <a:lnTo>
                    <a:pt x="81" y="972"/>
                  </a:lnTo>
                  <a:lnTo>
                    <a:pt x="33" y="947"/>
                  </a:lnTo>
                  <a:lnTo>
                    <a:pt x="33" y="947"/>
                  </a:lnTo>
                  <a:lnTo>
                    <a:pt x="34" y="948"/>
                  </a:lnTo>
                  <a:lnTo>
                    <a:pt x="34" y="952"/>
                  </a:lnTo>
                  <a:lnTo>
                    <a:pt x="32" y="960"/>
                  </a:lnTo>
                  <a:lnTo>
                    <a:pt x="32" y="970"/>
                  </a:lnTo>
                  <a:lnTo>
                    <a:pt x="32" y="974"/>
                  </a:lnTo>
                  <a:lnTo>
                    <a:pt x="33" y="977"/>
                  </a:lnTo>
                  <a:lnTo>
                    <a:pt x="33" y="977"/>
                  </a:lnTo>
                  <a:lnTo>
                    <a:pt x="97" y="1011"/>
                  </a:lnTo>
                  <a:lnTo>
                    <a:pt x="162" y="1044"/>
                  </a:lnTo>
                  <a:lnTo>
                    <a:pt x="229" y="1076"/>
                  </a:lnTo>
                  <a:lnTo>
                    <a:pt x="295" y="1105"/>
                  </a:lnTo>
                  <a:lnTo>
                    <a:pt x="329" y="1118"/>
                  </a:lnTo>
                  <a:lnTo>
                    <a:pt x="363" y="1131"/>
                  </a:lnTo>
                  <a:lnTo>
                    <a:pt x="398" y="1144"/>
                  </a:lnTo>
                  <a:lnTo>
                    <a:pt x="433" y="1154"/>
                  </a:lnTo>
                  <a:lnTo>
                    <a:pt x="468" y="1164"/>
                  </a:lnTo>
                  <a:lnTo>
                    <a:pt x="503" y="1174"/>
                  </a:lnTo>
                  <a:lnTo>
                    <a:pt x="539" y="1181"/>
                  </a:lnTo>
                  <a:lnTo>
                    <a:pt x="575" y="1187"/>
                  </a:lnTo>
                  <a:lnTo>
                    <a:pt x="575" y="1187"/>
                  </a:lnTo>
                  <a:lnTo>
                    <a:pt x="623" y="1195"/>
                  </a:lnTo>
                  <a:lnTo>
                    <a:pt x="671" y="1200"/>
                  </a:lnTo>
                  <a:lnTo>
                    <a:pt x="719" y="1203"/>
                  </a:lnTo>
                  <a:lnTo>
                    <a:pt x="768" y="1203"/>
                  </a:lnTo>
                  <a:lnTo>
                    <a:pt x="768" y="1203"/>
                  </a:lnTo>
                  <a:lnTo>
                    <a:pt x="799" y="1201"/>
                  </a:lnTo>
                  <a:lnTo>
                    <a:pt x="816" y="1200"/>
                  </a:lnTo>
                  <a:lnTo>
                    <a:pt x="831" y="1196"/>
                  </a:lnTo>
                  <a:lnTo>
                    <a:pt x="831" y="1196"/>
                  </a:lnTo>
                  <a:lnTo>
                    <a:pt x="837" y="1194"/>
                  </a:lnTo>
                  <a:lnTo>
                    <a:pt x="843" y="1190"/>
                  </a:lnTo>
                  <a:lnTo>
                    <a:pt x="848" y="1186"/>
                  </a:lnTo>
                  <a:lnTo>
                    <a:pt x="853" y="1181"/>
                  </a:lnTo>
                  <a:lnTo>
                    <a:pt x="862" y="1170"/>
                  </a:lnTo>
                  <a:lnTo>
                    <a:pt x="870" y="1159"/>
                  </a:lnTo>
                  <a:lnTo>
                    <a:pt x="870" y="1159"/>
                  </a:lnTo>
                  <a:lnTo>
                    <a:pt x="876" y="1147"/>
                  </a:lnTo>
                  <a:lnTo>
                    <a:pt x="882" y="1135"/>
                  </a:lnTo>
                  <a:lnTo>
                    <a:pt x="891" y="1111"/>
                  </a:lnTo>
                  <a:lnTo>
                    <a:pt x="898" y="1086"/>
                  </a:lnTo>
                  <a:lnTo>
                    <a:pt x="903" y="1061"/>
                  </a:lnTo>
                  <a:lnTo>
                    <a:pt x="903" y="1061"/>
                  </a:lnTo>
                  <a:lnTo>
                    <a:pt x="907" y="1046"/>
                  </a:lnTo>
                  <a:lnTo>
                    <a:pt x="915" y="1028"/>
                  </a:lnTo>
                  <a:lnTo>
                    <a:pt x="930" y="993"/>
                  </a:lnTo>
                  <a:lnTo>
                    <a:pt x="930" y="993"/>
                  </a:lnTo>
                  <a:lnTo>
                    <a:pt x="941" y="967"/>
                  </a:lnTo>
                  <a:lnTo>
                    <a:pt x="952" y="939"/>
                  </a:lnTo>
                  <a:lnTo>
                    <a:pt x="957" y="925"/>
                  </a:lnTo>
                  <a:lnTo>
                    <a:pt x="965" y="913"/>
                  </a:lnTo>
                  <a:lnTo>
                    <a:pt x="972" y="900"/>
                  </a:lnTo>
                  <a:lnTo>
                    <a:pt x="980" y="889"/>
                  </a:lnTo>
                  <a:lnTo>
                    <a:pt x="980" y="889"/>
                  </a:lnTo>
                  <a:lnTo>
                    <a:pt x="984" y="885"/>
                  </a:lnTo>
                  <a:lnTo>
                    <a:pt x="989" y="881"/>
                  </a:lnTo>
                  <a:lnTo>
                    <a:pt x="999" y="876"/>
                  </a:lnTo>
                  <a:lnTo>
                    <a:pt x="1011" y="873"/>
                  </a:lnTo>
                  <a:lnTo>
                    <a:pt x="1025" y="870"/>
                  </a:lnTo>
                  <a:lnTo>
                    <a:pt x="1039" y="869"/>
                  </a:lnTo>
                  <a:lnTo>
                    <a:pt x="1053" y="869"/>
                  </a:lnTo>
                  <a:lnTo>
                    <a:pt x="1077" y="869"/>
                  </a:lnTo>
                  <a:lnTo>
                    <a:pt x="1077" y="869"/>
                  </a:lnTo>
                  <a:lnTo>
                    <a:pt x="1078" y="869"/>
                  </a:lnTo>
                  <a:lnTo>
                    <a:pt x="1078" y="869"/>
                  </a:lnTo>
                  <a:lnTo>
                    <a:pt x="1104" y="795"/>
                  </a:lnTo>
                  <a:lnTo>
                    <a:pt x="1130" y="722"/>
                  </a:lnTo>
                  <a:lnTo>
                    <a:pt x="1158" y="648"/>
                  </a:lnTo>
                  <a:lnTo>
                    <a:pt x="1188" y="575"/>
                  </a:lnTo>
                  <a:lnTo>
                    <a:pt x="1219" y="504"/>
                  </a:lnTo>
                  <a:lnTo>
                    <a:pt x="1252" y="434"/>
                  </a:lnTo>
                  <a:lnTo>
                    <a:pt x="1271" y="398"/>
                  </a:lnTo>
                  <a:lnTo>
                    <a:pt x="1288" y="365"/>
                  </a:lnTo>
                  <a:lnTo>
                    <a:pt x="1309" y="331"/>
                  </a:lnTo>
                  <a:lnTo>
                    <a:pt x="1329" y="297"/>
                  </a:lnTo>
                  <a:lnTo>
                    <a:pt x="1329" y="297"/>
                  </a:lnTo>
                  <a:lnTo>
                    <a:pt x="1327" y="268"/>
                  </a:lnTo>
                  <a:lnTo>
                    <a:pt x="1327" y="268"/>
                  </a:lnTo>
                  <a:lnTo>
                    <a:pt x="1325" y="277"/>
                  </a:lnTo>
                  <a:lnTo>
                    <a:pt x="1322" y="282"/>
                  </a:lnTo>
                  <a:lnTo>
                    <a:pt x="1321" y="282"/>
                  </a:lnTo>
                  <a:lnTo>
                    <a:pt x="1320" y="281"/>
                  </a:lnTo>
                  <a:lnTo>
                    <a:pt x="1316" y="272"/>
                  </a:lnTo>
                  <a:lnTo>
                    <a:pt x="1316" y="272"/>
                  </a:lnTo>
                  <a:lnTo>
                    <a:pt x="1312" y="264"/>
                  </a:lnTo>
                  <a:lnTo>
                    <a:pt x="1309" y="258"/>
                  </a:lnTo>
                  <a:lnTo>
                    <a:pt x="1304" y="252"/>
                  </a:lnTo>
                  <a:lnTo>
                    <a:pt x="1298" y="245"/>
                  </a:lnTo>
                  <a:lnTo>
                    <a:pt x="1285" y="235"/>
                  </a:lnTo>
                  <a:lnTo>
                    <a:pt x="1271" y="227"/>
                  </a:lnTo>
                  <a:lnTo>
                    <a:pt x="1271" y="227"/>
                  </a:lnTo>
                  <a:lnTo>
                    <a:pt x="1242" y="214"/>
                  </a:lnTo>
                  <a:lnTo>
                    <a:pt x="1211" y="201"/>
                  </a:lnTo>
                  <a:lnTo>
                    <a:pt x="1151" y="179"/>
                  </a:lnTo>
                  <a:lnTo>
                    <a:pt x="1151" y="179"/>
                  </a:lnTo>
                  <a:lnTo>
                    <a:pt x="1079" y="153"/>
                  </a:lnTo>
                  <a:lnTo>
                    <a:pt x="1008" y="127"/>
                  </a:lnTo>
                  <a:lnTo>
                    <a:pt x="971" y="116"/>
                  </a:lnTo>
                  <a:lnTo>
                    <a:pt x="935" y="105"/>
                  </a:lnTo>
                  <a:lnTo>
                    <a:pt x="898" y="95"/>
                  </a:lnTo>
                  <a:lnTo>
                    <a:pt x="861" y="86"/>
                  </a:lnTo>
                  <a:lnTo>
                    <a:pt x="861" y="86"/>
                  </a:lnTo>
                  <a:lnTo>
                    <a:pt x="802" y="74"/>
                  </a:lnTo>
                  <a:lnTo>
                    <a:pt x="742" y="62"/>
                  </a:lnTo>
                  <a:lnTo>
                    <a:pt x="621" y="41"/>
                  </a:lnTo>
                  <a:lnTo>
                    <a:pt x="621" y="41"/>
                  </a:lnTo>
                  <a:lnTo>
                    <a:pt x="518" y="2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02" y="1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50" y="84"/>
                  </a:lnTo>
                  <a:lnTo>
                    <a:pt x="315" y="168"/>
                  </a:lnTo>
                  <a:lnTo>
                    <a:pt x="280" y="252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10" y="439"/>
                  </a:lnTo>
                  <a:lnTo>
                    <a:pt x="210" y="439"/>
                  </a:lnTo>
                  <a:lnTo>
                    <a:pt x="199" y="471"/>
                  </a:lnTo>
                  <a:lnTo>
                    <a:pt x="192" y="487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77" y="519"/>
                  </a:lnTo>
                  <a:lnTo>
                    <a:pt x="167" y="534"/>
                  </a:lnTo>
                  <a:lnTo>
                    <a:pt x="147" y="561"/>
                  </a:lnTo>
                  <a:lnTo>
                    <a:pt x="147" y="561"/>
                  </a:lnTo>
                  <a:lnTo>
                    <a:pt x="142" y="572"/>
                  </a:lnTo>
                  <a:lnTo>
                    <a:pt x="138" y="582"/>
                  </a:lnTo>
                  <a:lnTo>
                    <a:pt x="137" y="593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36" y="622"/>
                  </a:lnTo>
                  <a:lnTo>
                    <a:pt x="136" y="641"/>
                  </a:lnTo>
                  <a:lnTo>
                    <a:pt x="137" y="658"/>
                  </a:lnTo>
                  <a:lnTo>
                    <a:pt x="140" y="677"/>
                  </a:lnTo>
                  <a:lnTo>
                    <a:pt x="140" y="677"/>
                  </a:lnTo>
                  <a:lnTo>
                    <a:pt x="141" y="648"/>
                  </a:lnTo>
                  <a:lnTo>
                    <a:pt x="141" y="648"/>
                  </a:lnTo>
                  <a:lnTo>
                    <a:pt x="110" y="684"/>
                  </a:lnTo>
                  <a:lnTo>
                    <a:pt x="78" y="721"/>
                  </a:lnTo>
                  <a:lnTo>
                    <a:pt x="49" y="758"/>
                  </a:lnTo>
                  <a:lnTo>
                    <a:pt x="37" y="777"/>
                  </a:lnTo>
                  <a:lnTo>
                    <a:pt x="23" y="797"/>
                  </a:lnTo>
                  <a:lnTo>
                    <a:pt x="23" y="797"/>
                  </a:lnTo>
                  <a:lnTo>
                    <a:pt x="18" y="809"/>
                  </a:lnTo>
                  <a:lnTo>
                    <a:pt x="13" y="819"/>
                  </a:lnTo>
                  <a:lnTo>
                    <a:pt x="8" y="830"/>
                  </a:lnTo>
                  <a:lnTo>
                    <a:pt x="6" y="841"/>
                  </a:lnTo>
                  <a:lnTo>
                    <a:pt x="3" y="853"/>
                  </a:lnTo>
                  <a:lnTo>
                    <a:pt x="2" y="865"/>
                  </a:lnTo>
                  <a:lnTo>
                    <a:pt x="0" y="876"/>
                  </a:lnTo>
                  <a:lnTo>
                    <a:pt x="0" y="889"/>
                  </a:lnTo>
                  <a:lnTo>
                    <a:pt x="2" y="900"/>
                  </a:lnTo>
                  <a:lnTo>
                    <a:pt x="4" y="911"/>
                  </a:lnTo>
                  <a:lnTo>
                    <a:pt x="7" y="923"/>
                  </a:lnTo>
                  <a:lnTo>
                    <a:pt x="11" y="934"/>
                  </a:lnTo>
                  <a:lnTo>
                    <a:pt x="16" y="945"/>
                  </a:lnTo>
                  <a:lnTo>
                    <a:pt x="21" y="957"/>
                  </a:lnTo>
                  <a:lnTo>
                    <a:pt x="27" y="967"/>
                  </a:lnTo>
                  <a:lnTo>
                    <a:pt x="33" y="977"/>
                  </a:lnTo>
                  <a:lnTo>
                    <a:pt x="33" y="977"/>
                  </a:lnTo>
                  <a:lnTo>
                    <a:pt x="33" y="974"/>
                  </a:lnTo>
                  <a:lnTo>
                    <a:pt x="33" y="970"/>
                  </a:lnTo>
                  <a:lnTo>
                    <a:pt x="34" y="962"/>
                  </a:lnTo>
                  <a:lnTo>
                    <a:pt x="36" y="953"/>
                  </a:lnTo>
                  <a:lnTo>
                    <a:pt x="36" y="949"/>
                  </a:lnTo>
                  <a:lnTo>
                    <a:pt x="33" y="947"/>
                  </a:lnTo>
                  <a:lnTo>
                    <a:pt x="33" y="9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7" name="Freeform 143"/>
            <p:cNvSpPr>
              <a:spLocks/>
            </p:cNvSpPr>
            <p:nvPr/>
          </p:nvSpPr>
          <p:spPr bwMode="auto">
            <a:xfrm>
              <a:off x="1004" y="3604"/>
              <a:ext cx="1091" cy="506"/>
            </a:xfrm>
            <a:custGeom>
              <a:avLst/>
              <a:gdLst/>
              <a:ahLst/>
              <a:cxnLst>
                <a:cxn ang="0">
                  <a:pos x="38" y="52"/>
                </a:cxn>
                <a:cxn ang="0">
                  <a:pos x="43" y="47"/>
                </a:cxn>
                <a:cxn ang="0">
                  <a:pos x="57" y="30"/>
                </a:cxn>
                <a:cxn ang="0">
                  <a:pos x="86" y="39"/>
                </a:cxn>
                <a:cxn ang="0">
                  <a:pos x="242" y="92"/>
                </a:cxn>
                <a:cxn ang="0">
                  <a:pos x="845" y="303"/>
                </a:cxn>
                <a:cxn ang="0">
                  <a:pos x="845" y="273"/>
                </a:cxn>
                <a:cxn ang="0">
                  <a:pos x="813" y="316"/>
                </a:cxn>
                <a:cxn ang="0">
                  <a:pos x="813" y="338"/>
                </a:cxn>
                <a:cxn ang="0">
                  <a:pos x="984" y="395"/>
                </a:cxn>
                <a:cxn ang="0">
                  <a:pos x="1071" y="424"/>
                </a:cxn>
                <a:cxn ang="0">
                  <a:pos x="1079" y="430"/>
                </a:cxn>
                <a:cxn ang="0">
                  <a:pos x="1088" y="481"/>
                </a:cxn>
                <a:cxn ang="0">
                  <a:pos x="1088" y="454"/>
                </a:cxn>
                <a:cxn ang="0">
                  <a:pos x="1067" y="476"/>
                </a:cxn>
                <a:cxn ang="0">
                  <a:pos x="1043" y="476"/>
                </a:cxn>
                <a:cxn ang="0">
                  <a:pos x="980" y="470"/>
                </a:cxn>
                <a:cxn ang="0">
                  <a:pos x="867" y="451"/>
                </a:cxn>
                <a:cxn ang="0">
                  <a:pos x="717" y="412"/>
                </a:cxn>
                <a:cxn ang="0">
                  <a:pos x="571" y="358"/>
                </a:cxn>
                <a:cxn ang="0">
                  <a:pos x="484" y="320"/>
                </a:cxn>
                <a:cxn ang="0">
                  <a:pos x="368" y="259"/>
                </a:cxn>
                <a:cxn ang="0">
                  <a:pos x="244" y="188"/>
                </a:cxn>
                <a:cxn ang="0">
                  <a:pos x="169" y="150"/>
                </a:cxn>
                <a:cxn ang="0">
                  <a:pos x="51" y="94"/>
                </a:cxn>
                <a:cxn ang="0">
                  <a:pos x="6" y="69"/>
                </a:cxn>
                <a:cxn ang="0">
                  <a:pos x="5" y="60"/>
                </a:cxn>
                <a:cxn ang="0">
                  <a:pos x="3" y="34"/>
                </a:cxn>
                <a:cxn ang="0">
                  <a:pos x="1" y="34"/>
                </a:cxn>
                <a:cxn ang="0">
                  <a:pos x="1" y="55"/>
                </a:cxn>
                <a:cxn ang="0">
                  <a:pos x="5" y="98"/>
                </a:cxn>
                <a:cxn ang="0">
                  <a:pos x="26" y="110"/>
                </a:cxn>
                <a:cxn ang="0">
                  <a:pos x="105" y="150"/>
                </a:cxn>
                <a:cxn ang="0">
                  <a:pos x="239" y="214"/>
                </a:cxn>
                <a:cxn ang="0">
                  <a:pos x="396" y="306"/>
                </a:cxn>
                <a:cxn ang="0">
                  <a:pos x="451" y="336"/>
                </a:cxn>
                <a:cxn ang="0">
                  <a:pos x="566" y="387"/>
                </a:cxn>
                <a:cxn ang="0">
                  <a:pos x="669" y="427"/>
                </a:cxn>
                <a:cxn ang="0">
                  <a:pos x="810" y="469"/>
                </a:cxn>
                <a:cxn ang="0">
                  <a:pos x="953" y="496"/>
                </a:cxn>
                <a:cxn ang="0">
                  <a:pos x="1028" y="505"/>
                </a:cxn>
                <a:cxn ang="0">
                  <a:pos x="1063" y="506"/>
                </a:cxn>
                <a:cxn ang="0">
                  <a:pos x="1081" y="491"/>
                </a:cxn>
                <a:cxn ang="0">
                  <a:pos x="1087" y="483"/>
                </a:cxn>
                <a:cxn ang="0">
                  <a:pos x="1091" y="460"/>
                </a:cxn>
                <a:cxn ang="0">
                  <a:pos x="1084" y="421"/>
                </a:cxn>
                <a:cxn ang="0">
                  <a:pos x="1078" y="396"/>
                </a:cxn>
                <a:cxn ang="0">
                  <a:pos x="815" y="310"/>
                </a:cxn>
                <a:cxn ang="0">
                  <a:pos x="845" y="303"/>
                </a:cxn>
                <a:cxn ang="0">
                  <a:pos x="846" y="287"/>
                </a:cxn>
                <a:cxn ang="0">
                  <a:pos x="845" y="273"/>
                </a:cxn>
                <a:cxn ang="0">
                  <a:pos x="137" y="26"/>
                </a:cxn>
                <a:cxn ang="0">
                  <a:pos x="61" y="0"/>
                </a:cxn>
                <a:cxn ang="0">
                  <a:pos x="51" y="7"/>
                </a:cxn>
                <a:cxn ang="0">
                  <a:pos x="38" y="21"/>
                </a:cxn>
                <a:cxn ang="0">
                  <a:pos x="2" y="29"/>
                </a:cxn>
                <a:cxn ang="0">
                  <a:pos x="0" y="34"/>
                </a:cxn>
                <a:cxn ang="0">
                  <a:pos x="2" y="59"/>
                </a:cxn>
              </a:cxnLst>
              <a:rect l="0" t="0" r="r" b="b"/>
              <a:pathLst>
                <a:path w="1091" h="506">
                  <a:moveTo>
                    <a:pt x="2" y="59"/>
                  </a:moveTo>
                  <a:lnTo>
                    <a:pt x="2" y="5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1" y="51"/>
                  </a:lnTo>
                  <a:lnTo>
                    <a:pt x="43" y="47"/>
                  </a:lnTo>
                  <a:lnTo>
                    <a:pt x="48" y="40"/>
                  </a:lnTo>
                  <a:lnTo>
                    <a:pt x="55" y="31"/>
                  </a:lnTo>
                  <a:lnTo>
                    <a:pt x="57" y="30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845" y="303"/>
                  </a:lnTo>
                  <a:lnTo>
                    <a:pt x="845" y="30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15" y="310"/>
                  </a:lnTo>
                  <a:lnTo>
                    <a:pt x="815" y="310"/>
                  </a:lnTo>
                  <a:lnTo>
                    <a:pt x="813" y="316"/>
                  </a:lnTo>
                  <a:lnTo>
                    <a:pt x="812" y="326"/>
                  </a:lnTo>
                  <a:lnTo>
                    <a:pt x="812" y="335"/>
                  </a:lnTo>
                  <a:lnTo>
                    <a:pt x="813" y="338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984" y="395"/>
                  </a:lnTo>
                  <a:lnTo>
                    <a:pt x="984" y="395"/>
                  </a:lnTo>
                  <a:lnTo>
                    <a:pt x="1071" y="424"/>
                  </a:lnTo>
                  <a:lnTo>
                    <a:pt x="1071" y="424"/>
                  </a:lnTo>
                  <a:lnTo>
                    <a:pt x="1076" y="425"/>
                  </a:lnTo>
                  <a:lnTo>
                    <a:pt x="1078" y="426"/>
                  </a:lnTo>
                  <a:lnTo>
                    <a:pt x="1079" y="430"/>
                  </a:lnTo>
                  <a:lnTo>
                    <a:pt x="1079" y="435"/>
                  </a:lnTo>
                  <a:lnTo>
                    <a:pt x="1079" y="435"/>
                  </a:lnTo>
                  <a:lnTo>
                    <a:pt x="1088" y="481"/>
                  </a:lnTo>
                  <a:lnTo>
                    <a:pt x="1088" y="481"/>
                  </a:lnTo>
                  <a:lnTo>
                    <a:pt x="1088" y="454"/>
                  </a:lnTo>
                  <a:lnTo>
                    <a:pt x="1088" y="454"/>
                  </a:lnTo>
                  <a:lnTo>
                    <a:pt x="1077" y="466"/>
                  </a:lnTo>
                  <a:lnTo>
                    <a:pt x="1071" y="474"/>
                  </a:lnTo>
                  <a:lnTo>
                    <a:pt x="1067" y="476"/>
                  </a:lnTo>
                  <a:lnTo>
                    <a:pt x="1064" y="476"/>
                  </a:lnTo>
                  <a:lnTo>
                    <a:pt x="1064" y="476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12" y="474"/>
                  </a:lnTo>
                  <a:lnTo>
                    <a:pt x="980" y="470"/>
                  </a:lnTo>
                  <a:lnTo>
                    <a:pt x="918" y="460"/>
                  </a:lnTo>
                  <a:lnTo>
                    <a:pt x="918" y="460"/>
                  </a:lnTo>
                  <a:lnTo>
                    <a:pt x="867" y="451"/>
                  </a:lnTo>
                  <a:lnTo>
                    <a:pt x="816" y="440"/>
                  </a:lnTo>
                  <a:lnTo>
                    <a:pt x="767" y="426"/>
                  </a:lnTo>
                  <a:lnTo>
                    <a:pt x="717" y="412"/>
                  </a:lnTo>
                  <a:lnTo>
                    <a:pt x="668" y="396"/>
                  </a:lnTo>
                  <a:lnTo>
                    <a:pt x="620" y="378"/>
                  </a:lnTo>
                  <a:lnTo>
                    <a:pt x="571" y="358"/>
                  </a:lnTo>
                  <a:lnTo>
                    <a:pt x="524" y="338"/>
                  </a:lnTo>
                  <a:lnTo>
                    <a:pt x="524" y="338"/>
                  </a:lnTo>
                  <a:lnTo>
                    <a:pt x="484" y="320"/>
                  </a:lnTo>
                  <a:lnTo>
                    <a:pt x="445" y="301"/>
                  </a:lnTo>
                  <a:lnTo>
                    <a:pt x="406" y="281"/>
                  </a:lnTo>
                  <a:lnTo>
                    <a:pt x="368" y="259"/>
                  </a:lnTo>
                  <a:lnTo>
                    <a:pt x="368" y="259"/>
                  </a:lnTo>
                  <a:lnTo>
                    <a:pt x="306" y="223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06" y="169"/>
                  </a:lnTo>
                  <a:lnTo>
                    <a:pt x="169" y="150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51" y="94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12" y="104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65" y="131"/>
                  </a:lnTo>
                  <a:lnTo>
                    <a:pt x="105" y="150"/>
                  </a:lnTo>
                  <a:lnTo>
                    <a:pt x="184" y="187"/>
                  </a:lnTo>
                  <a:lnTo>
                    <a:pt x="184" y="187"/>
                  </a:lnTo>
                  <a:lnTo>
                    <a:pt x="239" y="214"/>
                  </a:lnTo>
                  <a:lnTo>
                    <a:pt x="292" y="244"/>
                  </a:lnTo>
                  <a:lnTo>
                    <a:pt x="344" y="274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23" y="322"/>
                  </a:lnTo>
                  <a:lnTo>
                    <a:pt x="451" y="336"/>
                  </a:lnTo>
                  <a:lnTo>
                    <a:pt x="479" y="350"/>
                  </a:lnTo>
                  <a:lnTo>
                    <a:pt x="507" y="363"/>
                  </a:lnTo>
                  <a:lnTo>
                    <a:pt x="566" y="387"/>
                  </a:lnTo>
                  <a:lnTo>
                    <a:pt x="624" y="410"/>
                  </a:lnTo>
                  <a:lnTo>
                    <a:pt x="624" y="410"/>
                  </a:lnTo>
                  <a:lnTo>
                    <a:pt x="669" y="427"/>
                  </a:lnTo>
                  <a:lnTo>
                    <a:pt x="716" y="442"/>
                  </a:lnTo>
                  <a:lnTo>
                    <a:pt x="763" y="456"/>
                  </a:lnTo>
                  <a:lnTo>
                    <a:pt x="810" y="469"/>
                  </a:lnTo>
                  <a:lnTo>
                    <a:pt x="857" y="480"/>
                  </a:lnTo>
                  <a:lnTo>
                    <a:pt x="905" y="489"/>
                  </a:lnTo>
                  <a:lnTo>
                    <a:pt x="953" y="496"/>
                  </a:lnTo>
                  <a:lnTo>
                    <a:pt x="1002" y="503"/>
                  </a:lnTo>
                  <a:lnTo>
                    <a:pt x="1002" y="503"/>
                  </a:lnTo>
                  <a:lnTo>
                    <a:pt x="1028" y="505"/>
                  </a:lnTo>
                  <a:lnTo>
                    <a:pt x="1055" y="506"/>
                  </a:lnTo>
                  <a:lnTo>
                    <a:pt x="1055" y="506"/>
                  </a:lnTo>
                  <a:lnTo>
                    <a:pt x="1063" y="506"/>
                  </a:lnTo>
                  <a:lnTo>
                    <a:pt x="1069" y="503"/>
                  </a:lnTo>
                  <a:lnTo>
                    <a:pt x="1074" y="499"/>
                  </a:lnTo>
                  <a:lnTo>
                    <a:pt x="1081" y="491"/>
                  </a:lnTo>
                  <a:lnTo>
                    <a:pt x="1081" y="491"/>
                  </a:lnTo>
                  <a:lnTo>
                    <a:pt x="1084" y="488"/>
                  </a:lnTo>
                  <a:lnTo>
                    <a:pt x="1087" y="483"/>
                  </a:lnTo>
                  <a:lnTo>
                    <a:pt x="1088" y="478"/>
                  </a:lnTo>
                  <a:lnTo>
                    <a:pt x="1089" y="471"/>
                  </a:lnTo>
                  <a:lnTo>
                    <a:pt x="1091" y="460"/>
                  </a:lnTo>
                  <a:lnTo>
                    <a:pt x="1089" y="447"/>
                  </a:lnTo>
                  <a:lnTo>
                    <a:pt x="1087" y="434"/>
                  </a:lnTo>
                  <a:lnTo>
                    <a:pt x="1084" y="421"/>
                  </a:lnTo>
                  <a:lnTo>
                    <a:pt x="1079" y="399"/>
                  </a:lnTo>
                  <a:lnTo>
                    <a:pt x="1079" y="399"/>
                  </a:lnTo>
                  <a:lnTo>
                    <a:pt x="1078" y="396"/>
                  </a:lnTo>
                  <a:lnTo>
                    <a:pt x="1078" y="396"/>
                  </a:lnTo>
                  <a:lnTo>
                    <a:pt x="815" y="310"/>
                  </a:lnTo>
                  <a:lnTo>
                    <a:pt x="815" y="310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45" y="303"/>
                  </a:lnTo>
                  <a:lnTo>
                    <a:pt x="845" y="303"/>
                  </a:lnTo>
                  <a:lnTo>
                    <a:pt x="846" y="297"/>
                  </a:lnTo>
                  <a:lnTo>
                    <a:pt x="846" y="287"/>
                  </a:lnTo>
                  <a:lnTo>
                    <a:pt x="846" y="278"/>
                  </a:lnTo>
                  <a:lnTo>
                    <a:pt x="846" y="274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3" y="17"/>
                  </a:lnTo>
                  <a:lnTo>
                    <a:pt x="38" y="21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2" y="59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8" name="Freeform 144"/>
            <p:cNvSpPr>
              <a:spLocks/>
            </p:cNvSpPr>
            <p:nvPr/>
          </p:nvSpPr>
          <p:spPr bwMode="auto">
            <a:xfrm>
              <a:off x="1715" y="2628"/>
              <a:ext cx="876" cy="67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17" y="0"/>
                </a:cxn>
                <a:cxn ang="0">
                  <a:pos x="326" y="24"/>
                </a:cxn>
                <a:cxn ang="0">
                  <a:pos x="428" y="47"/>
                </a:cxn>
                <a:cxn ang="0">
                  <a:pos x="535" y="72"/>
                </a:cxn>
                <a:cxn ang="0">
                  <a:pos x="535" y="72"/>
                </a:cxn>
                <a:cxn ang="0">
                  <a:pos x="588" y="88"/>
                </a:cxn>
                <a:cxn ang="0">
                  <a:pos x="644" y="104"/>
                </a:cxn>
                <a:cxn ang="0">
                  <a:pos x="756" y="138"/>
                </a:cxn>
                <a:cxn ang="0">
                  <a:pos x="841" y="165"/>
                </a:cxn>
                <a:cxn ang="0">
                  <a:pos x="876" y="177"/>
                </a:cxn>
                <a:cxn ang="0">
                  <a:pos x="655" y="675"/>
                </a:cxn>
                <a:cxn ang="0">
                  <a:pos x="0" y="474"/>
                </a:cxn>
                <a:cxn ang="0">
                  <a:pos x="217" y="0"/>
                </a:cxn>
              </a:cxnLst>
              <a:rect l="0" t="0" r="r" b="b"/>
              <a:pathLst>
                <a:path w="876" h="675">
                  <a:moveTo>
                    <a:pt x="217" y="0"/>
                  </a:moveTo>
                  <a:lnTo>
                    <a:pt x="217" y="0"/>
                  </a:lnTo>
                  <a:lnTo>
                    <a:pt x="326" y="24"/>
                  </a:lnTo>
                  <a:lnTo>
                    <a:pt x="428" y="47"/>
                  </a:lnTo>
                  <a:lnTo>
                    <a:pt x="535" y="72"/>
                  </a:lnTo>
                  <a:lnTo>
                    <a:pt x="535" y="72"/>
                  </a:lnTo>
                  <a:lnTo>
                    <a:pt x="588" y="88"/>
                  </a:lnTo>
                  <a:lnTo>
                    <a:pt x="644" y="104"/>
                  </a:lnTo>
                  <a:lnTo>
                    <a:pt x="756" y="138"/>
                  </a:lnTo>
                  <a:lnTo>
                    <a:pt x="841" y="165"/>
                  </a:lnTo>
                  <a:lnTo>
                    <a:pt x="876" y="177"/>
                  </a:lnTo>
                  <a:lnTo>
                    <a:pt x="655" y="675"/>
                  </a:lnTo>
                  <a:lnTo>
                    <a:pt x="0" y="47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EAEF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69" name="Freeform 145"/>
            <p:cNvSpPr>
              <a:spLocks/>
            </p:cNvSpPr>
            <p:nvPr/>
          </p:nvSpPr>
          <p:spPr bwMode="auto">
            <a:xfrm>
              <a:off x="1712" y="2613"/>
              <a:ext cx="880" cy="705"/>
            </a:xfrm>
            <a:custGeom>
              <a:avLst/>
              <a:gdLst/>
              <a:ahLst/>
              <a:cxnLst>
                <a:cxn ang="0">
                  <a:pos x="220" y="30"/>
                </a:cxn>
                <a:cxn ang="0">
                  <a:pos x="386" y="67"/>
                </a:cxn>
                <a:cxn ang="0">
                  <a:pos x="552" y="109"/>
                </a:cxn>
                <a:cxn ang="0">
                  <a:pos x="716" y="155"/>
                </a:cxn>
                <a:cxn ang="0">
                  <a:pos x="879" y="207"/>
                </a:cxn>
                <a:cxn ang="0">
                  <a:pos x="878" y="177"/>
                </a:cxn>
                <a:cxn ang="0">
                  <a:pos x="731" y="510"/>
                </a:cxn>
                <a:cxn ang="0">
                  <a:pos x="662" y="667"/>
                </a:cxn>
                <a:cxn ang="0">
                  <a:pos x="660" y="672"/>
                </a:cxn>
                <a:cxn ang="0">
                  <a:pos x="656" y="675"/>
                </a:cxn>
                <a:cxn ang="0">
                  <a:pos x="651" y="673"/>
                </a:cxn>
                <a:cxn ang="0">
                  <a:pos x="600" y="657"/>
                </a:cxn>
                <a:cxn ang="0">
                  <a:pos x="3" y="474"/>
                </a:cxn>
                <a:cxn ang="0">
                  <a:pos x="3" y="504"/>
                </a:cxn>
                <a:cxn ang="0">
                  <a:pos x="221" y="29"/>
                </a:cxn>
                <a:cxn ang="0">
                  <a:pos x="222" y="22"/>
                </a:cxn>
                <a:cxn ang="0">
                  <a:pos x="220" y="5"/>
                </a:cxn>
                <a:cxn ang="0">
                  <a:pos x="220" y="0"/>
                </a:cxn>
                <a:cxn ang="0">
                  <a:pos x="3" y="475"/>
                </a:cxn>
                <a:cxn ang="0">
                  <a:pos x="0" y="490"/>
                </a:cxn>
                <a:cxn ang="0">
                  <a:pos x="1" y="503"/>
                </a:cxn>
                <a:cxn ang="0">
                  <a:pos x="3" y="504"/>
                </a:cxn>
                <a:cxn ang="0">
                  <a:pos x="657" y="705"/>
                </a:cxn>
                <a:cxn ang="0">
                  <a:pos x="658" y="705"/>
                </a:cxn>
                <a:cxn ang="0">
                  <a:pos x="658" y="705"/>
                </a:cxn>
                <a:cxn ang="0">
                  <a:pos x="879" y="207"/>
                </a:cxn>
                <a:cxn ang="0">
                  <a:pos x="880" y="190"/>
                </a:cxn>
                <a:cxn ang="0">
                  <a:pos x="880" y="178"/>
                </a:cxn>
                <a:cxn ang="0">
                  <a:pos x="879" y="177"/>
                </a:cxn>
                <a:cxn ang="0">
                  <a:pos x="716" y="125"/>
                </a:cxn>
                <a:cxn ang="0">
                  <a:pos x="552" y="79"/>
                </a:cxn>
                <a:cxn ang="0">
                  <a:pos x="386" y="37"/>
                </a:cxn>
                <a:cxn ang="0">
                  <a:pos x="220" y="0"/>
                </a:cxn>
                <a:cxn ang="0">
                  <a:pos x="218" y="13"/>
                </a:cxn>
                <a:cxn ang="0">
                  <a:pos x="218" y="27"/>
                </a:cxn>
                <a:cxn ang="0">
                  <a:pos x="220" y="30"/>
                </a:cxn>
              </a:cxnLst>
              <a:rect l="0" t="0" r="r" b="b"/>
              <a:pathLst>
                <a:path w="880" h="705">
                  <a:moveTo>
                    <a:pt x="220" y="30"/>
                  </a:moveTo>
                  <a:lnTo>
                    <a:pt x="220" y="30"/>
                  </a:lnTo>
                  <a:lnTo>
                    <a:pt x="304" y="49"/>
                  </a:lnTo>
                  <a:lnTo>
                    <a:pt x="386" y="67"/>
                  </a:lnTo>
                  <a:lnTo>
                    <a:pt x="469" y="87"/>
                  </a:lnTo>
                  <a:lnTo>
                    <a:pt x="552" y="109"/>
                  </a:lnTo>
                  <a:lnTo>
                    <a:pt x="635" y="131"/>
                  </a:lnTo>
                  <a:lnTo>
                    <a:pt x="716" y="155"/>
                  </a:lnTo>
                  <a:lnTo>
                    <a:pt x="798" y="180"/>
                  </a:lnTo>
                  <a:lnTo>
                    <a:pt x="879" y="207"/>
                  </a:lnTo>
                  <a:lnTo>
                    <a:pt x="879" y="207"/>
                  </a:lnTo>
                  <a:lnTo>
                    <a:pt x="878" y="177"/>
                  </a:lnTo>
                  <a:lnTo>
                    <a:pt x="878" y="177"/>
                  </a:lnTo>
                  <a:lnTo>
                    <a:pt x="731" y="510"/>
                  </a:lnTo>
                  <a:lnTo>
                    <a:pt x="731" y="510"/>
                  </a:lnTo>
                  <a:lnTo>
                    <a:pt x="662" y="667"/>
                  </a:lnTo>
                  <a:lnTo>
                    <a:pt x="662" y="667"/>
                  </a:lnTo>
                  <a:lnTo>
                    <a:pt x="660" y="672"/>
                  </a:lnTo>
                  <a:lnTo>
                    <a:pt x="658" y="675"/>
                  </a:lnTo>
                  <a:lnTo>
                    <a:pt x="656" y="675"/>
                  </a:lnTo>
                  <a:lnTo>
                    <a:pt x="651" y="673"/>
                  </a:lnTo>
                  <a:lnTo>
                    <a:pt x="651" y="673"/>
                  </a:lnTo>
                  <a:lnTo>
                    <a:pt x="600" y="657"/>
                  </a:lnTo>
                  <a:lnTo>
                    <a:pt x="600" y="657"/>
                  </a:lnTo>
                  <a:lnTo>
                    <a:pt x="3" y="474"/>
                  </a:lnTo>
                  <a:lnTo>
                    <a:pt x="3" y="474"/>
                  </a:lnTo>
                  <a:lnTo>
                    <a:pt x="3" y="504"/>
                  </a:lnTo>
                  <a:lnTo>
                    <a:pt x="3" y="504"/>
                  </a:lnTo>
                  <a:lnTo>
                    <a:pt x="221" y="29"/>
                  </a:lnTo>
                  <a:lnTo>
                    <a:pt x="221" y="29"/>
                  </a:lnTo>
                  <a:lnTo>
                    <a:pt x="221" y="26"/>
                  </a:lnTo>
                  <a:lnTo>
                    <a:pt x="222" y="22"/>
                  </a:lnTo>
                  <a:lnTo>
                    <a:pt x="221" y="13"/>
                  </a:lnTo>
                  <a:lnTo>
                    <a:pt x="220" y="5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3" y="475"/>
                  </a:lnTo>
                  <a:lnTo>
                    <a:pt x="3" y="475"/>
                  </a:lnTo>
                  <a:lnTo>
                    <a:pt x="1" y="480"/>
                  </a:lnTo>
                  <a:lnTo>
                    <a:pt x="0" y="490"/>
                  </a:lnTo>
                  <a:lnTo>
                    <a:pt x="1" y="500"/>
                  </a:lnTo>
                  <a:lnTo>
                    <a:pt x="1" y="503"/>
                  </a:lnTo>
                  <a:lnTo>
                    <a:pt x="3" y="504"/>
                  </a:lnTo>
                  <a:lnTo>
                    <a:pt x="3" y="504"/>
                  </a:lnTo>
                  <a:lnTo>
                    <a:pt x="657" y="705"/>
                  </a:lnTo>
                  <a:lnTo>
                    <a:pt x="657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879" y="207"/>
                  </a:lnTo>
                  <a:lnTo>
                    <a:pt x="879" y="207"/>
                  </a:lnTo>
                  <a:lnTo>
                    <a:pt x="880" y="200"/>
                  </a:lnTo>
                  <a:lnTo>
                    <a:pt x="880" y="190"/>
                  </a:lnTo>
                  <a:lnTo>
                    <a:pt x="880" y="182"/>
                  </a:lnTo>
                  <a:lnTo>
                    <a:pt x="880" y="178"/>
                  </a:lnTo>
                  <a:lnTo>
                    <a:pt x="879" y="177"/>
                  </a:lnTo>
                  <a:lnTo>
                    <a:pt x="879" y="177"/>
                  </a:lnTo>
                  <a:lnTo>
                    <a:pt x="798" y="150"/>
                  </a:lnTo>
                  <a:lnTo>
                    <a:pt x="716" y="125"/>
                  </a:lnTo>
                  <a:lnTo>
                    <a:pt x="635" y="101"/>
                  </a:lnTo>
                  <a:lnTo>
                    <a:pt x="552" y="79"/>
                  </a:lnTo>
                  <a:lnTo>
                    <a:pt x="469" y="57"/>
                  </a:lnTo>
                  <a:lnTo>
                    <a:pt x="386" y="37"/>
                  </a:lnTo>
                  <a:lnTo>
                    <a:pt x="304" y="18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8" y="13"/>
                  </a:lnTo>
                  <a:lnTo>
                    <a:pt x="218" y="25"/>
                  </a:lnTo>
                  <a:lnTo>
                    <a:pt x="218" y="27"/>
                  </a:lnTo>
                  <a:lnTo>
                    <a:pt x="220" y="30"/>
                  </a:lnTo>
                  <a:lnTo>
                    <a:pt x="2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0" name="Freeform 146"/>
            <p:cNvSpPr>
              <a:spLocks/>
            </p:cNvSpPr>
            <p:nvPr/>
          </p:nvSpPr>
          <p:spPr bwMode="auto">
            <a:xfrm>
              <a:off x="2096" y="3796"/>
              <a:ext cx="167" cy="29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63" y="0"/>
                </a:cxn>
                <a:cxn ang="0">
                  <a:pos x="2" y="257"/>
                </a:cxn>
                <a:cxn ang="0">
                  <a:pos x="2" y="257"/>
                </a:cxn>
                <a:cxn ang="0">
                  <a:pos x="0" y="262"/>
                </a:cxn>
                <a:cxn ang="0">
                  <a:pos x="0" y="268"/>
                </a:cxn>
                <a:cxn ang="0">
                  <a:pos x="1" y="281"/>
                </a:cxn>
                <a:cxn ang="0">
                  <a:pos x="1" y="281"/>
                </a:cxn>
                <a:cxn ang="0">
                  <a:pos x="1" y="289"/>
                </a:cxn>
                <a:cxn ang="0">
                  <a:pos x="2" y="293"/>
                </a:cxn>
                <a:cxn ang="0">
                  <a:pos x="2" y="294"/>
                </a:cxn>
                <a:cxn ang="0">
                  <a:pos x="2" y="294"/>
                </a:cxn>
                <a:cxn ang="0">
                  <a:pos x="2" y="294"/>
                </a:cxn>
                <a:cxn ang="0">
                  <a:pos x="164" y="38"/>
                </a:cxn>
                <a:cxn ang="0">
                  <a:pos x="164" y="38"/>
                </a:cxn>
                <a:cxn ang="0">
                  <a:pos x="165" y="32"/>
                </a:cxn>
                <a:cxn ang="0">
                  <a:pos x="167" y="26"/>
                </a:cxn>
                <a:cxn ang="0">
                  <a:pos x="165" y="13"/>
                </a:cxn>
                <a:cxn ang="0">
                  <a:pos x="165" y="13"/>
                </a:cxn>
                <a:cxn ang="0">
                  <a:pos x="165" y="6"/>
                </a:cxn>
                <a:cxn ang="0">
                  <a:pos x="164" y="1"/>
                </a:cxn>
                <a:cxn ang="0">
                  <a:pos x="164" y="0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7" h="294">
                  <a:moveTo>
                    <a:pt x="163" y="0"/>
                  </a:moveTo>
                  <a:lnTo>
                    <a:pt x="163" y="0"/>
                  </a:lnTo>
                  <a:lnTo>
                    <a:pt x="2" y="257"/>
                  </a:lnTo>
                  <a:lnTo>
                    <a:pt x="2" y="257"/>
                  </a:lnTo>
                  <a:lnTo>
                    <a:pt x="0" y="262"/>
                  </a:lnTo>
                  <a:lnTo>
                    <a:pt x="0" y="268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89"/>
                  </a:lnTo>
                  <a:lnTo>
                    <a:pt x="2" y="293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5" y="32"/>
                  </a:lnTo>
                  <a:lnTo>
                    <a:pt x="167" y="26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5" y="6"/>
                  </a:lnTo>
                  <a:lnTo>
                    <a:pt x="164" y="1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1" name="Freeform 147"/>
            <p:cNvSpPr>
              <a:spLocks/>
            </p:cNvSpPr>
            <p:nvPr/>
          </p:nvSpPr>
          <p:spPr bwMode="auto">
            <a:xfrm>
              <a:off x="1064" y="3422"/>
              <a:ext cx="173" cy="190"/>
            </a:xfrm>
            <a:custGeom>
              <a:avLst/>
              <a:gdLst/>
              <a:ahLst/>
              <a:cxnLst>
                <a:cxn ang="0">
                  <a:pos x="1" y="190"/>
                </a:cxn>
                <a:cxn ang="0">
                  <a:pos x="1" y="190"/>
                </a:cxn>
                <a:cxn ang="0">
                  <a:pos x="172" y="25"/>
                </a:cxn>
                <a:cxn ang="0">
                  <a:pos x="172" y="25"/>
                </a:cxn>
                <a:cxn ang="0">
                  <a:pos x="173" y="22"/>
                </a:cxn>
                <a:cxn ang="0">
                  <a:pos x="173" y="19"/>
                </a:cxn>
                <a:cxn ang="0">
                  <a:pos x="173" y="11"/>
                </a:cxn>
                <a:cxn ang="0">
                  <a:pos x="172" y="5"/>
                </a:cxn>
                <a:cxn ang="0">
                  <a:pos x="172" y="2"/>
                </a:cxn>
                <a:cxn ang="0">
                  <a:pos x="172" y="0"/>
                </a:cxn>
                <a:cxn ang="0">
                  <a:pos x="172" y="0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72"/>
                </a:cxn>
                <a:cxn ang="0">
                  <a:pos x="1" y="179"/>
                </a:cxn>
                <a:cxn ang="0">
                  <a:pos x="2" y="185"/>
                </a:cxn>
                <a:cxn ang="0">
                  <a:pos x="2" y="188"/>
                </a:cxn>
                <a:cxn ang="0">
                  <a:pos x="1" y="190"/>
                </a:cxn>
                <a:cxn ang="0">
                  <a:pos x="1" y="190"/>
                </a:cxn>
              </a:cxnLst>
              <a:rect l="0" t="0" r="r" b="b"/>
              <a:pathLst>
                <a:path w="173" h="190">
                  <a:moveTo>
                    <a:pt x="1" y="190"/>
                  </a:moveTo>
                  <a:lnTo>
                    <a:pt x="1" y="190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3" y="11"/>
                  </a:lnTo>
                  <a:lnTo>
                    <a:pt x="172" y="5"/>
                  </a:lnTo>
                  <a:lnTo>
                    <a:pt x="17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1" y="179"/>
                  </a:lnTo>
                  <a:lnTo>
                    <a:pt x="2" y="185"/>
                  </a:lnTo>
                  <a:lnTo>
                    <a:pt x="2" y="188"/>
                  </a:lnTo>
                  <a:lnTo>
                    <a:pt x="1" y="190"/>
                  </a:lnTo>
                  <a:lnTo>
                    <a:pt x="1" y="1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2" name="Freeform 148"/>
            <p:cNvSpPr>
              <a:spLocks/>
            </p:cNvSpPr>
            <p:nvPr/>
          </p:nvSpPr>
          <p:spPr bwMode="auto">
            <a:xfrm>
              <a:off x="1228" y="3365"/>
              <a:ext cx="1084" cy="395"/>
            </a:xfrm>
            <a:custGeom>
              <a:avLst/>
              <a:gdLst/>
              <a:ahLst/>
              <a:cxnLst>
                <a:cxn ang="0">
                  <a:pos x="3" y="39"/>
                </a:cxn>
                <a:cxn ang="0">
                  <a:pos x="70" y="64"/>
                </a:cxn>
                <a:cxn ang="0">
                  <a:pos x="138" y="93"/>
                </a:cxn>
                <a:cxn ang="0">
                  <a:pos x="203" y="125"/>
                </a:cxn>
                <a:cxn ang="0">
                  <a:pos x="266" y="161"/>
                </a:cxn>
                <a:cxn ang="0">
                  <a:pos x="288" y="175"/>
                </a:cxn>
                <a:cxn ang="0">
                  <a:pos x="360" y="211"/>
                </a:cxn>
                <a:cxn ang="0">
                  <a:pos x="456" y="256"/>
                </a:cxn>
                <a:cxn ang="0">
                  <a:pos x="512" y="279"/>
                </a:cxn>
                <a:cxn ang="0">
                  <a:pos x="621" y="319"/>
                </a:cxn>
                <a:cxn ang="0">
                  <a:pos x="677" y="337"/>
                </a:cxn>
                <a:cxn ang="0">
                  <a:pos x="756" y="358"/>
                </a:cxn>
                <a:cxn ang="0">
                  <a:pos x="835" y="375"/>
                </a:cxn>
                <a:cxn ang="0">
                  <a:pos x="879" y="382"/>
                </a:cxn>
                <a:cxn ang="0">
                  <a:pos x="1010" y="394"/>
                </a:cxn>
                <a:cxn ang="0">
                  <a:pos x="1028" y="395"/>
                </a:cxn>
                <a:cxn ang="0">
                  <a:pos x="1063" y="394"/>
                </a:cxn>
                <a:cxn ang="0">
                  <a:pos x="1081" y="390"/>
                </a:cxn>
                <a:cxn ang="0">
                  <a:pos x="1084" y="383"/>
                </a:cxn>
                <a:cxn ang="0">
                  <a:pos x="1081" y="357"/>
                </a:cxn>
                <a:cxn ang="0">
                  <a:pos x="1081" y="350"/>
                </a:cxn>
                <a:cxn ang="0">
                  <a:pos x="1062" y="355"/>
                </a:cxn>
                <a:cxn ang="0">
                  <a:pos x="1021" y="358"/>
                </a:cxn>
                <a:cxn ang="0">
                  <a:pos x="958" y="350"/>
                </a:cxn>
                <a:cxn ang="0">
                  <a:pos x="918" y="345"/>
                </a:cxn>
                <a:cxn ang="0">
                  <a:pos x="840" y="335"/>
                </a:cxn>
                <a:cxn ang="0">
                  <a:pos x="762" y="320"/>
                </a:cxn>
                <a:cxn ang="0">
                  <a:pos x="700" y="304"/>
                </a:cxn>
                <a:cxn ang="0">
                  <a:pos x="604" y="276"/>
                </a:cxn>
                <a:cxn ang="0">
                  <a:pos x="543" y="254"/>
                </a:cxn>
                <a:cxn ang="0">
                  <a:pos x="513" y="241"/>
                </a:cxn>
                <a:cxn ang="0">
                  <a:pos x="403" y="191"/>
                </a:cxn>
                <a:cxn ang="0">
                  <a:pos x="293" y="137"/>
                </a:cxn>
                <a:cxn ang="0">
                  <a:pos x="236" y="106"/>
                </a:cxn>
                <a:cxn ang="0">
                  <a:pos x="177" y="73"/>
                </a:cxn>
                <a:cxn ang="0">
                  <a:pos x="140" y="56"/>
                </a:cxn>
                <a:cxn ang="0">
                  <a:pos x="66" y="23"/>
                </a:cxn>
                <a:cxn ang="0">
                  <a:pos x="29" y="9"/>
                </a:cxn>
                <a:cxn ang="0">
                  <a:pos x="3" y="0"/>
                </a:cxn>
                <a:cxn ang="0">
                  <a:pos x="0" y="19"/>
                </a:cxn>
                <a:cxn ang="0">
                  <a:pos x="0" y="37"/>
                </a:cxn>
                <a:cxn ang="0">
                  <a:pos x="3" y="39"/>
                </a:cxn>
              </a:cxnLst>
              <a:rect l="0" t="0" r="r" b="b"/>
              <a:pathLst>
                <a:path w="1084" h="395">
                  <a:moveTo>
                    <a:pt x="3" y="39"/>
                  </a:moveTo>
                  <a:lnTo>
                    <a:pt x="3" y="39"/>
                  </a:lnTo>
                  <a:lnTo>
                    <a:pt x="36" y="52"/>
                  </a:lnTo>
                  <a:lnTo>
                    <a:pt x="70" y="64"/>
                  </a:lnTo>
                  <a:lnTo>
                    <a:pt x="104" y="78"/>
                  </a:lnTo>
                  <a:lnTo>
                    <a:pt x="138" y="93"/>
                  </a:lnTo>
                  <a:lnTo>
                    <a:pt x="171" y="108"/>
                  </a:lnTo>
                  <a:lnTo>
                    <a:pt x="203" y="125"/>
                  </a:lnTo>
                  <a:lnTo>
                    <a:pt x="235" y="142"/>
                  </a:lnTo>
                  <a:lnTo>
                    <a:pt x="266" y="161"/>
                  </a:lnTo>
                  <a:lnTo>
                    <a:pt x="266" y="161"/>
                  </a:lnTo>
                  <a:lnTo>
                    <a:pt x="288" y="175"/>
                  </a:lnTo>
                  <a:lnTo>
                    <a:pt x="312" y="187"/>
                  </a:lnTo>
                  <a:lnTo>
                    <a:pt x="360" y="211"/>
                  </a:lnTo>
                  <a:lnTo>
                    <a:pt x="456" y="256"/>
                  </a:lnTo>
                  <a:lnTo>
                    <a:pt x="456" y="256"/>
                  </a:lnTo>
                  <a:lnTo>
                    <a:pt x="484" y="268"/>
                  </a:lnTo>
                  <a:lnTo>
                    <a:pt x="512" y="279"/>
                  </a:lnTo>
                  <a:lnTo>
                    <a:pt x="566" y="300"/>
                  </a:lnTo>
                  <a:lnTo>
                    <a:pt x="621" y="319"/>
                  </a:lnTo>
                  <a:lnTo>
                    <a:pt x="677" y="337"/>
                  </a:lnTo>
                  <a:lnTo>
                    <a:pt x="677" y="337"/>
                  </a:lnTo>
                  <a:lnTo>
                    <a:pt x="716" y="348"/>
                  </a:lnTo>
                  <a:lnTo>
                    <a:pt x="756" y="358"/>
                  </a:lnTo>
                  <a:lnTo>
                    <a:pt x="796" y="368"/>
                  </a:lnTo>
                  <a:lnTo>
                    <a:pt x="835" y="375"/>
                  </a:lnTo>
                  <a:lnTo>
                    <a:pt x="835" y="375"/>
                  </a:lnTo>
                  <a:lnTo>
                    <a:pt x="879" y="382"/>
                  </a:lnTo>
                  <a:lnTo>
                    <a:pt x="923" y="387"/>
                  </a:lnTo>
                  <a:lnTo>
                    <a:pt x="1010" y="394"/>
                  </a:lnTo>
                  <a:lnTo>
                    <a:pt x="1010" y="394"/>
                  </a:lnTo>
                  <a:lnTo>
                    <a:pt x="1028" y="395"/>
                  </a:lnTo>
                  <a:lnTo>
                    <a:pt x="1046" y="395"/>
                  </a:lnTo>
                  <a:lnTo>
                    <a:pt x="1063" y="394"/>
                  </a:lnTo>
                  <a:lnTo>
                    <a:pt x="1081" y="390"/>
                  </a:lnTo>
                  <a:lnTo>
                    <a:pt x="1081" y="390"/>
                  </a:lnTo>
                  <a:lnTo>
                    <a:pt x="1084" y="388"/>
                  </a:lnTo>
                  <a:lnTo>
                    <a:pt x="1084" y="383"/>
                  </a:lnTo>
                  <a:lnTo>
                    <a:pt x="1084" y="369"/>
                  </a:lnTo>
                  <a:lnTo>
                    <a:pt x="1081" y="357"/>
                  </a:lnTo>
                  <a:lnTo>
                    <a:pt x="1081" y="350"/>
                  </a:lnTo>
                  <a:lnTo>
                    <a:pt x="1081" y="350"/>
                  </a:lnTo>
                  <a:lnTo>
                    <a:pt x="1071" y="353"/>
                  </a:lnTo>
                  <a:lnTo>
                    <a:pt x="1062" y="355"/>
                  </a:lnTo>
                  <a:lnTo>
                    <a:pt x="1042" y="358"/>
                  </a:lnTo>
                  <a:lnTo>
                    <a:pt x="1021" y="358"/>
                  </a:lnTo>
                  <a:lnTo>
                    <a:pt x="1000" y="355"/>
                  </a:lnTo>
                  <a:lnTo>
                    <a:pt x="958" y="350"/>
                  </a:lnTo>
                  <a:lnTo>
                    <a:pt x="918" y="345"/>
                  </a:lnTo>
                  <a:lnTo>
                    <a:pt x="918" y="345"/>
                  </a:lnTo>
                  <a:lnTo>
                    <a:pt x="879" y="340"/>
                  </a:lnTo>
                  <a:lnTo>
                    <a:pt x="840" y="335"/>
                  </a:lnTo>
                  <a:lnTo>
                    <a:pt x="801" y="329"/>
                  </a:lnTo>
                  <a:lnTo>
                    <a:pt x="762" y="320"/>
                  </a:lnTo>
                  <a:lnTo>
                    <a:pt x="762" y="320"/>
                  </a:lnTo>
                  <a:lnTo>
                    <a:pt x="700" y="304"/>
                  </a:lnTo>
                  <a:lnTo>
                    <a:pt x="636" y="286"/>
                  </a:lnTo>
                  <a:lnTo>
                    <a:pt x="604" y="276"/>
                  </a:lnTo>
                  <a:lnTo>
                    <a:pt x="574" y="265"/>
                  </a:lnTo>
                  <a:lnTo>
                    <a:pt x="543" y="254"/>
                  </a:lnTo>
                  <a:lnTo>
                    <a:pt x="513" y="241"/>
                  </a:lnTo>
                  <a:lnTo>
                    <a:pt x="513" y="241"/>
                  </a:lnTo>
                  <a:lnTo>
                    <a:pt x="458" y="217"/>
                  </a:lnTo>
                  <a:lnTo>
                    <a:pt x="403" y="191"/>
                  </a:lnTo>
                  <a:lnTo>
                    <a:pt x="293" y="137"/>
                  </a:lnTo>
                  <a:lnTo>
                    <a:pt x="293" y="137"/>
                  </a:lnTo>
                  <a:lnTo>
                    <a:pt x="265" y="122"/>
                  </a:lnTo>
                  <a:lnTo>
                    <a:pt x="236" y="106"/>
                  </a:lnTo>
                  <a:lnTo>
                    <a:pt x="207" y="88"/>
                  </a:lnTo>
                  <a:lnTo>
                    <a:pt x="177" y="73"/>
                  </a:lnTo>
                  <a:lnTo>
                    <a:pt x="177" y="73"/>
                  </a:lnTo>
                  <a:lnTo>
                    <a:pt x="140" y="56"/>
                  </a:lnTo>
                  <a:lnTo>
                    <a:pt x="103" y="39"/>
                  </a:lnTo>
                  <a:lnTo>
                    <a:pt x="66" y="2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7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3" name="Freeform 149"/>
            <p:cNvSpPr>
              <a:spLocks/>
            </p:cNvSpPr>
            <p:nvPr/>
          </p:nvSpPr>
          <p:spPr bwMode="auto">
            <a:xfrm>
              <a:off x="2031" y="3531"/>
              <a:ext cx="55" cy="54"/>
            </a:xfrm>
            <a:custGeom>
              <a:avLst/>
              <a:gdLst/>
              <a:ahLst/>
              <a:cxnLst>
                <a:cxn ang="0">
                  <a:pos x="17" y="51"/>
                </a:cxn>
                <a:cxn ang="0">
                  <a:pos x="17" y="51"/>
                </a:cxn>
                <a:cxn ang="0">
                  <a:pos x="11" y="50"/>
                </a:cxn>
                <a:cxn ang="0">
                  <a:pos x="6" y="48"/>
                </a:cxn>
                <a:cxn ang="0">
                  <a:pos x="3" y="44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0"/>
                </a:cxn>
                <a:cxn ang="0">
                  <a:pos x="6" y="15"/>
                </a:cxn>
                <a:cxn ang="0">
                  <a:pos x="10" y="10"/>
                </a:cxn>
                <a:cxn ang="0">
                  <a:pos x="13" y="6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9" y="9"/>
                </a:cxn>
                <a:cxn ang="0">
                  <a:pos x="51" y="12"/>
                </a:cxn>
                <a:cxn ang="0">
                  <a:pos x="54" y="16"/>
                </a:cxn>
                <a:cxn ang="0">
                  <a:pos x="55" y="21"/>
                </a:cxn>
                <a:cxn ang="0">
                  <a:pos x="55" y="25"/>
                </a:cxn>
                <a:cxn ang="0">
                  <a:pos x="55" y="30"/>
                </a:cxn>
                <a:cxn ang="0">
                  <a:pos x="54" y="34"/>
                </a:cxn>
                <a:cxn ang="0">
                  <a:pos x="50" y="41"/>
                </a:cxn>
                <a:cxn ang="0">
                  <a:pos x="42" y="48"/>
                </a:cxn>
                <a:cxn ang="0">
                  <a:pos x="39" y="50"/>
                </a:cxn>
                <a:cxn ang="0">
                  <a:pos x="33" y="53"/>
                </a:cxn>
                <a:cxn ang="0">
                  <a:pos x="30" y="53"/>
                </a:cxn>
                <a:cxn ang="0">
                  <a:pos x="23" y="54"/>
                </a:cxn>
                <a:cxn ang="0">
                  <a:pos x="17" y="51"/>
                </a:cxn>
              </a:cxnLst>
              <a:rect l="0" t="0" r="r" b="b"/>
              <a:pathLst>
                <a:path w="55" h="54">
                  <a:moveTo>
                    <a:pt x="17" y="51"/>
                  </a:moveTo>
                  <a:lnTo>
                    <a:pt x="17" y="51"/>
                  </a:lnTo>
                  <a:lnTo>
                    <a:pt x="11" y="50"/>
                  </a:lnTo>
                  <a:lnTo>
                    <a:pt x="6" y="48"/>
                  </a:lnTo>
                  <a:lnTo>
                    <a:pt x="3" y="44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0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49" y="9"/>
                  </a:lnTo>
                  <a:lnTo>
                    <a:pt x="51" y="12"/>
                  </a:lnTo>
                  <a:lnTo>
                    <a:pt x="54" y="16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4" y="34"/>
                  </a:lnTo>
                  <a:lnTo>
                    <a:pt x="50" y="41"/>
                  </a:lnTo>
                  <a:lnTo>
                    <a:pt x="42" y="48"/>
                  </a:lnTo>
                  <a:lnTo>
                    <a:pt x="39" y="50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3" y="5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B3CE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4" name="Freeform 150"/>
            <p:cNvSpPr>
              <a:spLocks/>
            </p:cNvSpPr>
            <p:nvPr/>
          </p:nvSpPr>
          <p:spPr bwMode="auto">
            <a:xfrm>
              <a:off x="2031" y="3531"/>
              <a:ext cx="55" cy="54"/>
            </a:xfrm>
            <a:custGeom>
              <a:avLst/>
              <a:gdLst/>
              <a:ahLst/>
              <a:cxnLst>
                <a:cxn ang="0">
                  <a:pos x="17" y="51"/>
                </a:cxn>
                <a:cxn ang="0">
                  <a:pos x="17" y="51"/>
                </a:cxn>
                <a:cxn ang="0">
                  <a:pos x="11" y="50"/>
                </a:cxn>
                <a:cxn ang="0">
                  <a:pos x="6" y="48"/>
                </a:cxn>
                <a:cxn ang="0">
                  <a:pos x="3" y="44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0"/>
                </a:cxn>
                <a:cxn ang="0">
                  <a:pos x="6" y="15"/>
                </a:cxn>
                <a:cxn ang="0">
                  <a:pos x="10" y="10"/>
                </a:cxn>
                <a:cxn ang="0">
                  <a:pos x="13" y="6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9" y="9"/>
                </a:cxn>
                <a:cxn ang="0">
                  <a:pos x="51" y="12"/>
                </a:cxn>
                <a:cxn ang="0">
                  <a:pos x="54" y="16"/>
                </a:cxn>
                <a:cxn ang="0">
                  <a:pos x="55" y="21"/>
                </a:cxn>
                <a:cxn ang="0">
                  <a:pos x="55" y="25"/>
                </a:cxn>
                <a:cxn ang="0">
                  <a:pos x="55" y="30"/>
                </a:cxn>
                <a:cxn ang="0">
                  <a:pos x="54" y="34"/>
                </a:cxn>
                <a:cxn ang="0">
                  <a:pos x="50" y="41"/>
                </a:cxn>
                <a:cxn ang="0">
                  <a:pos x="42" y="48"/>
                </a:cxn>
                <a:cxn ang="0">
                  <a:pos x="39" y="50"/>
                </a:cxn>
                <a:cxn ang="0">
                  <a:pos x="33" y="53"/>
                </a:cxn>
                <a:cxn ang="0">
                  <a:pos x="30" y="53"/>
                </a:cxn>
                <a:cxn ang="0">
                  <a:pos x="23" y="54"/>
                </a:cxn>
              </a:cxnLst>
              <a:rect l="0" t="0" r="r" b="b"/>
              <a:pathLst>
                <a:path w="55" h="54">
                  <a:moveTo>
                    <a:pt x="17" y="51"/>
                  </a:moveTo>
                  <a:lnTo>
                    <a:pt x="17" y="51"/>
                  </a:lnTo>
                  <a:lnTo>
                    <a:pt x="11" y="50"/>
                  </a:lnTo>
                  <a:lnTo>
                    <a:pt x="6" y="48"/>
                  </a:lnTo>
                  <a:lnTo>
                    <a:pt x="3" y="44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0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49" y="9"/>
                  </a:lnTo>
                  <a:lnTo>
                    <a:pt x="51" y="12"/>
                  </a:lnTo>
                  <a:lnTo>
                    <a:pt x="54" y="16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4" y="34"/>
                  </a:lnTo>
                  <a:lnTo>
                    <a:pt x="50" y="41"/>
                  </a:lnTo>
                  <a:lnTo>
                    <a:pt x="42" y="48"/>
                  </a:lnTo>
                  <a:lnTo>
                    <a:pt x="39" y="50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3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5" name="Freeform 151"/>
            <p:cNvSpPr>
              <a:spLocks/>
            </p:cNvSpPr>
            <p:nvPr/>
          </p:nvSpPr>
          <p:spPr bwMode="auto">
            <a:xfrm>
              <a:off x="1580" y="3303"/>
              <a:ext cx="47" cy="42"/>
            </a:xfrm>
            <a:custGeom>
              <a:avLst/>
              <a:gdLst/>
              <a:ahLst/>
              <a:cxnLst>
                <a:cxn ang="0">
                  <a:pos x="12" y="40"/>
                </a:cxn>
                <a:cxn ang="0">
                  <a:pos x="12" y="40"/>
                </a:cxn>
                <a:cxn ang="0">
                  <a:pos x="7" y="38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6"/>
                </a:cxn>
                <a:cxn ang="0">
                  <a:pos x="2" y="22"/>
                </a:cxn>
                <a:cxn ang="0">
                  <a:pos x="7" y="15"/>
                </a:cxn>
                <a:cxn ang="0">
                  <a:pos x="13" y="8"/>
                </a:cxn>
                <a:cxn ang="0">
                  <a:pos x="20" y="3"/>
                </a:cxn>
                <a:cxn ang="0">
                  <a:pos x="29" y="1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1" y="2"/>
                </a:cxn>
                <a:cxn ang="0">
                  <a:pos x="43" y="5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7" y="13"/>
                </a:cxn>
                <a:cxn ang="0">
                  <a:pos x="46" y="17"/>
                </a:cxn>
                <a:cxn ang="0">
                  <a:pos x="43" y="23"/>
                </a:cxn>
                <a:cxn ang="0">
                  <a:pos x="37" y="31"/>
                </a:cxn>
                <a:cxn ang="0">
                  <a:pos x="30" y="36"/>
                </a:cxn>
                <a:cxn ang="0">
                  <a:pos x="23" y="41"/>
                </a:cxn>
                <a:cxn ang="0">
                  <a:pos x="15" y="42"/>
                </a:cxn>
                <a:cxn ang="0">
                  <a:pos x="12" y="40"/>
                </a:cxn>
              </a:cxnLst>
              <a:rect l="0" t="0" r="r" b="b"/>
              <a:pathLst>
                <a:path w="47" h="42">
                  <a:moveTo>
                    <a:pt x="12" y="40"/>
                  </a:moveTo>
                  <a:lnTo>
                    <a:pt x="12" y="40"/>
                  </a:lnTo>
                  <a:lnTo>
                    <a:pt x="7" y="38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7" y="15"/>
                  </a:lnTo>
                  <a:lnTo>
                    <a:pt x="13" y="8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3" y="5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6" y="17"/>
                  </a:lnTo>
                  <a:lnTo>
                    <a:pt x="43" y="23"/>
                  </a:lnTo>
                  <a:lnTo>
                    <a:pt x="37" y="31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5" y="42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6" name="Freeform 152"/>
            <p:cNvSpPr>
              <a:spLocks/>
            </p:cNvSpPr>
            <p:nvPr/>
          </p:nvSpPr>
          <p:spPr bwMode="auto">
            <a:xfrm>
              <a:off x="1580" y="3303"/>
              <a:ext cx="47" cy="42"/>
            </a:xfrm>
            <a:custGeom>
              <a:avLst/>
              <a:gdLst/>
              <a:ahLst/>
              <a:cxnLst>
                <a:cxn ang="0">
                  <a:pos x="12" y="40"/>
                </a:cxn>
                <a:cxn ang="0">
                  <a:pos x="12" y="40"/>
                </a:cxn>
                <a:cxn ang="0">
                  <a:pos x="7" y="38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6"/>
                </a:cxn>
                <a:cxn ang="0">
                  <a:pos x="2" y="22"/>
                </a:cxn>
                <a:cxn ang="0">
                  <a:pos x="7" y="15"/>
                </a:cxn>
                <a:cxn ang="0">
                  <a:pos x="13" y="8"/>
                </a:cxn>
                <a:cxn ang="0">
                  <a:pos x="20" y="3"/>
                </a:cxn>
                <a:cxn ang="0">
                  <a:pos x="29" y="1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1" y="2"/>
                </a:cxn>
                <a:cxn ang="0">
                  <a:pos x="43" y="5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7" y="13"/>
                </a:cxn>
                <a:cxn ang="0">
                  <a:pos x="46" y="17"/>
                </a:cxn>
                <a:cxn ang="0">
                  <a:pos x="43" y="23"/>
                </a:cxn>
                <a:cxn ang="0">
                  <a:pos x="37" y="31"/>
                </a:cxn>
                <a:cxn ang="0">
                  <a:pos x="30" y="36"/>
                </a:cxn>
                <a:cxn ang="0">
                  <a:pos x="23" y="41"/>
                </a:cxn>
                <a:cxn ang="0">
                  <a:pos x="15" y="42"/>
                </a:cxn>
              </a:cxnLst>
              <a:rect l="0" t="0" r="r" b="b"/>
              <a:pathLst>
                <a:path w="47" h="42">
                  <a:moveTo>
                    <a:pt x="12" y="40"/>
                  </a:moveTo>
                  <a:lnTo>
                    <a:pt x="12" y="40"/>
                  </a:lnTo>
                  <a:lnTo>
                    <a:pt x="7" y="38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7" y="15"/>
                  </a:lnTo>
                  <a:lnTo>
                    <a:pt x="13" y="8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3" y="5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6" y="17"/>
                  </a:lnTo>
                  <a:lnTo>
                    <a:pt x="43" y="23"/>
                  </a:lnTo>
                  <a:lnTo>
                    <a:pt x="37" y="31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5" y="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7" name="Freeform 153"/>
            <p:cNvSpPr>
              <a:spLocks/>
            </p:cNvSpPr>
            <p:nvPr/>
          </p:nvSpPr>
          <p:spPr bwMode="auto">
            <a:xfrm>
              <a:off x="1552" y="3360"/>
              <a:ext cx="38" cy="37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2" y="30"/>
                </a:cxn>
                <a:cxn ang="0">
                  <a:pos x="1" y="28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" y="19"/>
                </a:cxn>
                <a:cxn ang="0">
                  <a:pos x="5" y="13"/>
                </a:cxn>
                <a:cxn ang="0">
                  <a:pos x="11" y="8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3" y="3"/>
                </a:cxn>
                <a:cxn ang="0">
                  <a:pos x="36" y="4"/>
                </a:cxn>
                <a:cxn ang="0">
                  <a:pos x="37" y="7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7"/>
                </a:cxn>
                <a:cxn ang="0">
                  <a:pos x="25" y="32"/>
                </a:cxn>
                <a:cxn ang="0">
                  <a:pos x="18" y="34"/>
                </a:cxn>
                <a:cxn ang="0">
                  <a:pos x="13" y="37"/>
                </a:cxn>
                <a:cxn ang="0">
                  <a:pos x="8" y="34"/>
                </a:cxn>
              </a:cxnLst>
              <a:rect l="0" t="0" r="r" b="b"/>
              <a:pathLst>
                <a:path w="38" h="37">
                  <a:moveTo>
                    <a:pt x="8" y="34"/>
                  </a:move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3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7"/>
                  </a:lnTo>
                  <a:lnTo>
                    <a:pt x="25" y="32"/>
                  </a:lnTo>
                  <a:lnTo>
                    <a:pt x="18" y="34"/>
                  </a:lnTo>
                  <a:lnTo>
                    <a:pt x="13" y="37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8" name="Freeform 154"/>
            <p:cNvSpPr>
              <a:spLocks/>
            </p:cNvSpPr>
            <p:nvPr/>
          </p:nvSpPr>
          <p:spPr bwMode="auto">
            <a:xfrm>
              <a:off x="1552" y="3360"/>
              <a:ext cx="38" cy="37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2" y="30"/>
                </a:cxn>
                <a:cxn ang="0">
                  <a:pos x="1" y="28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" y="19"/>
                </a:cxn>
                <a:cxn ang="0">
                  <a:pos x="5" y="13"/>
                </a:cxn>
                <a:cxn ang="0">
                  <a:pos x="11" y="8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3" y="3"/>
                </a:cxn>
                <a:cxn ang="0">
                  <a:pos x="36" y="4"/>
                </a:cxn>
                <a:cxn ang="0">
                  <a:pos x="37" y="7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7"/>
                </a:cxn>
                <a:cxn ang="0">
                  <a:pos x="25" y="32"/>
                </a:cxn>
                <a:cxn ang="0">
                  <a:pos x="18" y="34"/>
                </a:cxn>
                <a:cxn ang="0">
                  <a:pos x="13" y="37"/>
                </a:cxn>
              </a:cxnLst>
              <a:rect l="0" t="0" r="r" b="b"/>
              <a:pathLst>
                <a:path w="38" h="37">
                  <a:moveTo>
                    <a:pt x="8" y="34"/>
                  </a:move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3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7"/>
                  </a:lnTo>
                  <a:lnTo>
                    <a:pt x="25" y="32"/>
                  </a:lnTo>
                  <a:lnTo>
                    <a:pt x="18" y="34"/>
                  </a:lnTo>
                  <a:lnTo>
                    <a:pt x="13" y="3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79" name="Freeform 155"/>
            <p:cNvSpPr>
              <a:spLocks/>
            </p:cNvSpPr>
            <p:nvPr/>
          </p:nvSpPr>
          <p:spPr bwMode="auto">
            <a:xfrm>
              <a:off x="1695" y="3427"/>
              <a:ext cx="38" cy="36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10" y="34"/>
                </a:cxn>
                <a:cxn ang="0">
                  <a:pos x="5" y="32"/>
                </a:cxn>
                <a:cxn ang="0">
                  <a:pos x="2" y="30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1" y="19"/>
                </a:cxn>
                <a:cxn ang="0">
                  <a:pos x="5" y="12"/>
                </a:cxn>
                <a:cxn ang="0">
                  <a:pos x="11" y="7"/>
                </a:cxn>
                <a:cxn ang="0">
                  <a:pos x="17" y="2"/>
                </a:cxn>
                <a:cxn ang="0">
                  <a:pos x="25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3" y="2"/>
                </a:cxn>
                <a:cxn ang="0">
                  <a:pos x="36" y="4"/>
                </a:cxn>
                <a:cxn ang="0">
                  <a:pos x="38" y="6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6"/>
                </a:cxn>
                <a:cxn ang="0">
                  <a:pos x="26" y="31"/>
                </a:cxn>
                <a:cxn ang="0">
                  <a:pos x="20" y="34"/>
                </a:cxn>
                <a:cxn ang="0">
                  <a:pos x="13" y="36"/>
                </a:cxn>
                <a:cxn ang="0">
                  <a:pos x="10" y="34"/>
                </a:cxn>
              </a:cxnLst>
              <a:rect l="0" t="0" r="r" b="b"/>
              <a:pathLst>
                <a:path w="38" h="36">
                  <a:moveTo>
                    <a:pt x="10" y="34"/>
                  </a:moveTo>
                  <a:lnTo>
                    <a:pt x="10" y="34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6"/>
                  </a:lnTo>
                  <a:lnTo>
                    <a:pt x="26" y="31"/>
                  </a:lnTo>
                  <a:lnTo>
                    <a:pt x="20" y="34"/>
                  </a:lnTo>
                  <a:lnTo>
                    <a:pt x="13" y="3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0" name="Freeform 156"/>
            <p:cNvSpPr>
              <a:spLocks/>
            </p:cNvSpPr>
            <p:nvPr/>
          </p:nvSpPr>
          <p:spPr bwMode="auto">
            <a:xfrm>
              <a:off x="1695" y="3427"/>
              <a:ext cx="38" cy="36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10" y="34"/>
                </a:cxn>
                <a:cxn ang="0">
                  <a:pos x="5" y="32"/>
                </a:cxn>
                <a:cxn ang="0">
                  <a:pos x="2" y="30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1" y="19"/>
                </a:cxn>
                <a:cxn ang="0">
                  <a:pos x="5" y="12"/>
                </a:cxn>
                <a:cxn ang="0">
                  <a:pos x="11" y="7"/>
                </a:cxn>
                <a:cxn ang="0">
                  <a:pos x="17" y="2"/>
                </a:cxn>
                <a:cxn ang="0">
                  <a:pos x="25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3" y="2"/>
                </a:cxn>
                <a:cxn ang="0">
                  <a:pos x="36" y="4"/>
                </a:cxn>
                <a:cxn ang="0">
                  <a:pos x="38" y="6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6"/>
                </a:cxn>
                <a:cxn ang="0">
                  <a:pos x="26" y="31"/>
                </a:cxn>
                <a:cxn ang="0">
                  <a:pos x="20" y="34"/>
                </a:cxn>
                <a:cxn ang="0">
                  <a:pos x="13" y="36"/>
                </a:cxn>
              </a:cxnLst>
              <a:rect l="0" t="0" r="r" b="b"/>
              <a:pathLst>
                <a:path w="38" h="36">
                  <a:moveTo>
                    <a:pt x="10" y="34"/>
                  </a:moveTo>
                  <a:lnTo>
                    <a:pt x="10" y="34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6"/>
                  </a:lnTo>
                  <a:lnTo>
                    <a:pt x="26" y="31"/>
                  </a:lnTo>
                  <a:lnTo>
                    <a:pt x="20" y="34"/>
                  </a:lnTo>
                  <a:lnTo>
                    <a:pt x="13" y="3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1" name="Freeform 157"/>
            <p:cNvSpPr>
              <a:spLocks/>
            </p:cNvSpPr>
            <p:nvPr/>
          </p:nvSpPr>
          <p:spPr bwMode="auto">
            <a:xfrm>
              <a:off x="1669" y="3482"/>
              <a:ext cx="37" cy="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36"/>
                </a:cxn>
                <a:cxn ang="0">
                  <a:pos x="5" y="35"/>
                </a:cxn>
                <a:cxn ang="0">
                  <a:pos x="3" y="33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4" y="15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2"/>
                </a:cxn>
                <a:cxn ang="0">
                  <a:pos x="36" y="5"/>
                </a:cxn>
                <a:cxn ang="0">
                  <a:pos x="37" y="8"/>
                </a:cxn>
                <a:cxn ang="0">
                  <a:pos x="37" y="13"/>
                </a:cxn>
                <a:cxn ang="0">
                  <a:pos x="36" y="19"/>
                </a:cxn>
                <a:cxn ang="0">
                  <a:pos x="31" y="25"/>
                </a:cxn>
                <a:cxn ang="0">
                  <a:pos x="26" y="30"/>
                </a:cxn>
                <a:cxn ang="0">
                  <a:pos x="21" y="35"/>
                </a:cxn>
                <a:cxn ang="0">
                  <a:pos x="14" y="38"/>
                </a:cxn>
                <a:cxn ang="0">
                  <a:pos x="10" y="36"/>
                </a:cxn>
              </a:cxnLst>
              <a:rect l="0" t="0" r="r" b="b"/>
              <a:pathLst>
                <a:path w="37" h="38">
                  <a:moveTo>
                    <a:pt x="10" y="36"/>
                  </a:moveTo>
                  <a:lnTo>
                    <a:pt x="10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6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6" y="19"/>
                  </a:lnTo>
                  <a:lnTo>
                    <a:pt x="31" y="25"/>
                  </a:lnTo>
                  <a:lnTo>
                    <a:pt x="26" y="30"/>
                  </a:lnTo>
                  <a:lnTo>
                    <a:pt x="21" y="35"/>
                  </a:lnTo>
                  <a:lnTo>
                    <a:pt x="14" y="38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2" name="Freeform 158"/>
            <p:cNvSpPr>
              <a:spLocks/>
            </p:cNvSpPr>
            <p:nvPr/>
          </p:nvSpPr>
          <p:spPr bwMode="auto">
            <a:xfrm>
              <a:off x="1669" y="3482"/>
              <a:ext cx="37" cy="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36"/>
                </a:cxn>
                <a:cxn ang="0">
                  <a:pos x="5" y="35"/>
                </a:cxn>
                <a:cxn ang="0">
                  <a:pos x="3" y="33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4" y="15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2"/>
                </a:cxn>
                <a:cxn ang="0">
                  <a:pos x="36" y="5"/>
                </a:cxn>
                <a:cxn ang="0">
                  <a:pos x="37" y="8"/>
                </a:cxn>
                <a:cxn ang="0">
                  <a:pos x="37" y="13"/>
                </a:cxn>
                <a:cxn ang="0">
                  <a:pos x="36" y="19"/>
                </a:cxn>
                <a:cxn ang="0">
                  <a:pos x="31" y="25"/>
                </a:cxn>
                <a:cxn ang="0">
                  <a:pos x="26" y="30"/>
                </a:cxn>
                <a:cxn ang="0">
                  <a:pos x="21" y="35"/>
                </a:cxn>
                <a:cxn ang="0">
                  <a:pos x="14" y="38"/>
                </a:cxn>
              </a:cxnLst>
              <a:rect l="0" t="0" r="r" b="b"/>
              <a:pathLst>
                <a:path w="37" h="38">
                  <a:moveTo>
                    <a:pt x="10" y="36"/>
                  </a:moveTo>
                  <a:lnTo>
                    <a:pt x="10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6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6" y="19"/>
                  </a:lnTo>
                  <a:lnTo>
                    <a:pt x="31" y="25"/>
                  </a:lnTo>
                  <a:lnTo>
                    <a:pt x="26" y="30"/>
                  </a:lnTo>
                  <a:lnTo>
                    <a:pt x="21" y="35"/>
                  </a:lnTo>
                  <a:lnTo>
                    <a:pt x="1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3" name="Freeform 159"/>
            <p:cNvSpPr>
              <a:spLocks/>
            </p:cNvSpPr>
            <p:nvPr/>
          </p:nvSpPr>
          <p:spPr bwMode="auto">
            <a:xfrm>
              <a:off x="1585" y="3459"/>
              <a:ext cx="14" cy="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4" y="12"/>
                </a:cxn>
              </a:cxnLst>
              <a:rect l="0" t="0" r="r" b="b"/>
              <a:pathLst>
                <a:path w="14" h="13">
                  <a:moveTo>
                    <a:pt x="4" y="12"/>
                  </a:moveTo>
                  <a:lnTo>
                    <a:pt x="4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3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4" name="Freeform 160"/>
            <p:cNvSpPr>
              <a:spLocks/>
            </p:cNvSpPr>
            <p:nvPr/>
          </p:nvSpPr>
          <p:spPr bwMode="auto">
            <a:xfrm>
              <a:off x="1585" y="3459"/>
              <a:ext cx="14" cy="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9" y="12"/>
                </a:cxn>
                <a:cxn ang="0">
                  <a:pos x="5" y="13"/>
                </a:cxn>
              </a:cxnLst>
              <a:rect l="0" t="0" r="r" b="b"/>
              <a:pathLst>
                <a:path w="14" h="13">
                  <a:moveTo>
                    <a:pt x="4" y="12"/>
                  </a:moveTo>
                  <a:lnTo>
                    <a:pt x="4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5" name="Freeform 161"/>
            <p:cNvSpPr>
              <a:spLocks/>
            </p:cNvSpPr>
            <p:nvPr/>
          </p:nvSpPr>
          <p:spPr bwMode="auto">
            <a:xfrm>
              <a:off x="2211" y="2631"/>
              <a:ext cx="142" cy="62"/>
            </a:xfrm>
            <a:custGeom>
              <a:avLst/>
              <a:gdLst/>
              <a:ahLst/>
              <a:cxnLst>
                <a:cxn ang="0">
                  <a:pos x="141" y="29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128" y="62"/>
                </a:cxn>
                <a:cxn ang="0">
                  <a:pos x="128" y="62"/>
                </a:cxn>
                <a:cxn ang="0">
                  <a:pos x="131" y="62"/>
                </a:cxn>
                <a:cxn ang="0">
                  <a:pos x="131" y="62"/>
                </a:cxn>
                <a:cxn ang="0">
                  <a:pos x="131" y="61"/>
                </a:cxn>
                <a:cxn ang="0">
                  <a:pos x="131" y="61"/>
                </a:cxn>
                <a:cxn ang="0">
                  <a:pos x="141" y="32"/>
                </a:cxn>
                <a:cxn ang="0">
                  <a:pos x="141" y="32"/>
                </a:cxn>
                <a:cxn ang="0">
                  <a:pos x="142" y="31"/>
                </a:cxn>
                <a:cxn ang="0">
                  <a:pos x="142" y="31"/>
                </a:cxn>
                <a:cxn ang="0">
                  <a:pos x="141" y="29"/>
                </a:cxn>
              </a:cxnLst>
              <a:rect l="0" t="0" r="r" b="b"/>
              <a:pathLst>
                <a:path w="142" h="62">
                  <a:moveTo>
                    <a:pt x="141" y="29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31" y="62"/>
                  </a:lnTo>
                  <a:lnTo>
                    <a:pt x="131" y="62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1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6" name="Freeform 162"/>
            <p:cNvSpPr>
              <a:spLocks/>
            </p:cNvSpPr>
            <p:nvPr/>
          </p:nvSpPr>
          <p:spPr bwMode="auto">
            <a:xfrm>
              <a:off x="2289" y="2626"/>
              <a:ext cx="11" cy="18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" y="3"/>
                </a:cxn>
              </a:cxnLst>
              <a:rect l="0" t="0" r="r" b="b"/>
              <a:pathLst>
                <a:path w="11" h="18">
                  <a:moveTo>
                    <a:pt x="11" y="3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7" name="Freeform 163"/>
            <p:cNvSpPr>
              <a:spLocks/>
            </p:cNvSpPr>
            <p:nvPr/>
          </p:nvSpPr>
          <p:spPr bwMode="auto">
            <a:xfrm>
              <a:off x="2080" y="3414"/>
              <a:ext cx="101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48" y="5"/>
                </a:cxn>
                <a:cxn ang="0">
                  <a:pos x="74" y="9"/>
                </a:cxn>
                <a:cxn ang="0">
                  <a:pos x="87" y="13"/>
                </a:cxn>
                <a:cxn ang="0">
                  <a:pos x="87" y="13"/>
                </a:cxn>
                <a:cxn ang="0">
                  <a:pos x="95" y="15"/>
                </a:cxn>
                <a:cxn ang="0">
                  <a:pos x="97" y="18"/>
                </a:cxn>
                <a:cxn ang="0">
                  <a:pos x="100" y="20"/>
                </a:cxn>
                <a:cxn ang="0">
                  <a:pos x="101" y="23"/>
                </a:cxn>
                <a:cxn ang="0">
                  <a:pos x="101" y="27"/>
                </a:cxn>
                <a:cxn ang="0">
                  <a:pos x="100" y="29"/>
                </a:cxn>
                <a:cxn ang="0">
                  <a:pos x="96" y="33"/>
                </a:cxn>
                <a:cxn ang="0">
                  <a:pos x="96" y="33"/>
                </a:cxn>
                <a:cxn ang="0">
                  <a:pos x="82" y="43"/>
                </a:cxn>
                <a:cxn ang="0">
                  <a:pos x="72" y="49"/>
                </a:cxn>
                <a:cxn ang="0">
                  <a:pos x="62" y="54"/>
                </a:cxn>
                <a:cxn ang="0">
                  <a:pos x="51" y="57"/>
                </a:cxn>
                <a:cxn ang="0">
                  <a:pos x="45" y="57"/>
                </a:cxn>
                <a:cxn ang="0">
                  <a:pos x="38" y="55"/>
                </a:cxn>
                <a:cxn ang="0">
                  <a:pos x="32" y="54"/>
                </a:cxn>
                <a:cxn ang="0">
                  <a:pos x="26" y="52"/>
                </a:cxn>
                <a:cxn ang="0">
                  <a:pos x="20" y="47"/>
                </a:cxn>
                <a:cxn ang="0">
                  <a:pos x="15" y="42"/>
                </a:cxn>
                <a:cxn ang="0">
                  <a:pos x="15" y="42"/>
                </a:cxn>
                <a:cxn ang="0">
                  <a:pos x="5" y="30"/>
                </a:cxn>
                <a:cxn ang="0">
                  <a:pos x="1" y="22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6" y="0"/>
                </a:cxn>
              </a:cxnLst>
              <a:rect l="0" t="0" r="r" b="b"/>
              <a:pathLst>
                <a:path w="101" h="57">
                  <a:moveTo>
                    <a:pt x="16" y="0"/>
                  </a:moveTo>
                  <a:lnTo>
                    <a:pt x="16" y="0"/>
                  </a:lnTo>
                  <a:lnTo>
                    <a:pt x="48" y="5"/>
                  </a:lnTo>
                  <a:lnTo>
                    <a:pt x="74" y="9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95" y="15"/>
                  </a:lnTo>
                  <a:lnTo>
                    <a:pt x="97" y="18"/>
                  </a:lnTo>
                  <a:lnTo>
                    <a:pt x="100" y="20"/>
                  </a:lnTo>
                  <a:lnTo>
                    <a:pt x="101" y="23"/>
                  </a:lnTo>
                  <a:lnTo>
                    <a:pt x="101" y="27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82" y="43"/>
                  </a:lnTo>
                  <a:lnTo>
                    <a:pt x="72" y="49"/>
                  </a:lnTo>
                  <a:lnTo>
                    <a:pt x="62" y="54"/>
                  </a:lnTo>
                  <a:lnTo>
                    <a:pt x="51" y="57"/>
                  </a:lnTo>
                  <a:lnTo>
                    <a:pt x="45" y="57"/>
                  </a:lnTo>
                  <a:lnTo>
                    <a:pt x="38" y="55"/>
                  </a:lnTo>
                  <a:lnTo>
                    <a:pt x="32" y="54"/>
                  </a:lnTo>
                  <a:lnTo>
                    <a:pt x="26" y="52"/>
                  </a:lnTo>
                  <a:lnTo>
                    <a:pt x="20" y="47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5" y="30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8" name="Freeform 164"/>
            <p:cNvSpPr>
              <a:spLocks/>
            </p:cNvSpPr>
            <p:nvPr/>
          </p:nvSpPr>
          <p:spPr bwMode="auto">
            <a:xfrm>
              <a:off x="2080" y="3414"/>
              <a:ext cx="101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48" y="5"/>
                </a:cxn>
                <a:cxn ang="0">
                  <a:pos x="74" y="9"/>
                </a:cxn>
                <a:cxn ang="0">
                  <a:pos x="87" y="13"/>
                </a:cxn>
                <a:cxn ang="0">
                  <a:pos x="87" y="13"/>
                </a:cxn>
                <a:cxn ang="0">
                  <a:pos x="95" y="15"/>
                </a:cxn>
                <a:cxn ang="0">
                  <a:pos x="97" y="18"/>
                </a:cxn>
                <a:cxn ang="0">
                  <a:pos x="100" y="20"/>
                </a:cxn>
                <a:cxn ang="0">
                  <a:pos x="101" y="23"/>
                </a:cxn>
                <a:cxn ang="0">
                  <a:pos x="101" y="27"/>
                </a:cxn>
                <a:cxn ang="0">
                  <a:pos x="100" y="29"/>
                </a:cxn>
                <a:cxn ang="0">
                  <a:pos x="96" y="33"/>
                </a:cxn>
                <a:cxn ang="0">
                  <a:pos x="96" y="33"/>
                </a:cxn>
                <a:cxn ang="0">
                  <a:pos x="82" y="43"/>
                </a:cxn>
                <a:cxn ang="0">
                  <a:pos x="72" y="49"/>
                </a:cxn>
                <a:cxn ang="0">
                  <a:pos x="62" y="54"/>
                </a:cxn>
                <a:cxn ang="0">
                  <a:pos x="51" y="57"/>
                </a:cxn>
                <a:cxn ang="0">
                  <a:pos x="45" y="57"/>
                </a:cxn>
                <a:cxn ang="0">
                  <a:pos x="38" y="55"/>
                </a:cxn>
                <a:cxn ang="0">
                  <a:pos x="32" y="54"/>
                </a:cxn>
                <a:cxn ang="0">
                  <a:pos x="26" y="52"/>
                </a:cxn>
                <a:cxn ang="0">
                  <a:pos x="20" y="47"/>
                </a:cxn>
                <a:cxn ang="0">
                  <a:pos x="15" y="42"/>
                </a:cxn>
                <a:cxn ang="0">
                  <a:pos x="15" y="42"/>
                </a:cxn>
                <a:cxn ang="0">
                  <a:pos x="5" y="30"/>
                </a:cxn>
                <a:cxn ang="0">
                  <a:pos x="1" y="22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6" y="0"/>
                </a:cxn>
              </a:cxnLst>
              <a:rect l="0" t="0" r="r" b="b"/>
              <a:pathLst>
                <a:path w="101" h="57">
                  <a:moveTo>
                    <a:pt x="16" y="0"/>
                  </a:moveTo>
                  <a:lnTo>
                    <a:pt x="16" y="0"/>
                  </a:lnTo>
                  <a:lnTo>
                    <a:pt x="48" y="5"/>
                  </a:lnTo>
                  <a:lnTo>
                    <a:pt x="74" y="9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95" y="15"/>
                  </a:lnTo>
                  <a:lnTo>
                    <a:pt x="97" y="18"/>
                  </a:lnTo>
                  <a:lnTo>
                    <a:pt x="100" y="20"/>
                  </a:lnTo>
                  <a:lnTo>
                    <a:pt x="101" y="23"/>
                  </a:lnTo>
                  <a:lnTo>
                    <a:pt x="101" y="27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82" y="43"/>
                  </a:lnTo>
                  <a:lnTo>
                    <a:pt x="72" y="49"/>
                  </a:lnTo>
                  <a:lnTo>
                    <a:pt x="62" y="54"/>
                  </a:lnTo>
                  <a:lnTo>
                    <a:pt x="51" y="57"/>
                  </a:lnTo>
                  <a:lnTo>
                    <a:pt x="45" y="57"/>
                  </a:lnTo>
                  <a:lnTo>
                    <a:pt x="38" y="55"/>
                  </a:lnTo>
                  <a:lnTo>
                    <a:pt x="32" y="54"/>
                  </a:lnTo>
                  <a:lnTo>
                    <a:pt x="26" y="52"/>
                  </a:lnTo>
                  <a:lnTo>
                    <a:pt x="20" y="47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5" y="30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89" name="Freeform 165"/>
            <p:cNvSpPr>
              <a:spLocks/>
            </p:cNvSpPr>
            <p:nvPr/>
          </p:nvSpPr>
          <p:spPr bwMode="auto">
            <a:xfrm>
              <a:off x="1816" y="3333"/>
              <a:ext cx="62" cy="4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2"/>
                </a:cxn>
                <a:cxn ang="0">
                  <a:pos x="43" y="3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2"/>
                </a:cxn>
                <a:cxn ang="0">
                  <a:pos x="62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2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1" y="32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7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2"/>
                  </a:lnTo>
                  <a:lnTo>
                    <a:pt x="43" y="3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2"/>
                  </a:lnTo>
                  <a:lnTo>
                    <a:pt x="62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0" name="Freeform 166"/>
            <p:cNvSpPr>
              <a:spLocks/>
            </p:cNvSpPr>
            <p:nvPr/>
          </p:nvSpPr>
          <p:spPr bwMode="auto">
            <a:xfrm>
              <a:off x="1895" y="3359"/>
              <a:ext cx="62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8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1" name="Freeform 167"/>
            <p:cNvSpPr>
              <a:spLocks/>
            </p:cNvSpPr>
            <p:nvPr/>
          </p:nvSpPr>
          <p:spPr bwMode="auto">
            <a:xfrm>
              <a:off x="1975" y="3380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2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1" y="7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1"/>
                </a:cxn>
                <a:cxn ang="0">
                  <a:pos x="42" y="43"/>
                </a:cxn>
                <a:cxn ang="0">
                  <a:pos x="36" y="46"/>
                </a:cxn>
                <a:cxn ang="0">
                  <a:pos x="28" y="47"/>
                </a:cxn>
                <a:cxn ang="0">
                  <a:pos x="21" y="48"/>
                </a:cxn>
                <a:cxn ang="0">
                  <a:pos x="14" y="47"/>
                </a:cxn>
                <a:cxn ang="0">
                  <a:pos x="9" y="46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1" y="7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1"/>
                  </a:lnTo>
                  <a:lnTo>
                    <a:pt x="42" y="43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48"/>
                  </a:lnTo>
                  <a:lnTo>
                    <a:pt x="14" y="47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2" name="Freeform 168"/>
            <p:cNvSpPr>
              <a:spLocks/>
            </p:cNvSpPr>
            <p:nvPr/>
          </p:nvSpPr>
          <p:spPr bwMode="auto">
            <a:xfrm>
              <a:off x="1790" y="3388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2"/>
                </a:cxn>
                <a:cxn ang="0">
                  <a:pos x="61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3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2"/>
                  </a:lnTo>
                  <a:lnTo>
                    <a:pt x="61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3" name="Freeform 169"/>
            <p:cNvSpPr>
              <a:spLocks/>
            </p:cNvSpPr>
            <p:nvPr/>
          </p:nvSpPr>
          <p:spPr bwMode="auto">
            <a:xfrm>
              <a:off x="1865" y="3414"/>
              <a:ext cx="62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7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8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8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7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8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4" name="Freeform 170"/>
            <p:cNvSpPr>
              <a:spLocks/>
            </p:cNvSpPr>
            <p:nvPr/>
          </p:nvSpPr>
          <p:spPr bwMode="auto">
            <a:xfrm>
              <a:off x="1947" y="3439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2"/>
                </a:cxn>
                <a:cxn ang="0">
                  <a:pos x="33" y="3"/>
                </a:cxn>
                <a:cxn ang="0">
                  <a:pos x="42" y="4"/>
                </a:cxn>
                <a:cxn ang="0">
                  <a:pos x="50" y="7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2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7"/>
                </a:cxn>
                <a:cxn ang="0">
                  <a:pos x="20" y="48"/>
                </a:cxn>
                <a:cxn ang="0">
                  <a:pos x="13" y="47"/>
                </a:cxn>
                <a:cxn ang="0">
                  <a:pos x="8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2"/>
                  </a:lnTo>
                  <a:lnTo>
                    <a:pt x="33" y="3"/>
                  </a:lnTo>
                  <a:lnTo>
                    <a:pt x="42" y="4"/>
                  </a:lnTo>
                  <a:lnTo>
                    <a:pt x="50" y="7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2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7"/>
                  </a:lnTo>
                  <a:lnTo>
                    <a:pt x="20" y="48"/>
                  </a:lnTo>
                  <a:lnTo>
                    <a:pt x="13" y="47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5" name="Freeform 171"/>
            <p:cNvSpPr>
              <a:spLocks/>
            </p:cNvSpPr>
            <p:nvPr/>
          </p:nvSpPr>
          <p:spPr bwMode="auto">
            <a:xfrm>
              <a:off x="1760" y="3446"/>
              <a:ext cx="61" cy="4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2"/>
                </a:cxn>
                <a:cxn ang="0">
                  <a:pos x="61" y="27"/>
                </a:cxn>
                <a:cxn ang="0">
                  <a:pos x="59" y="31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47" y="40"/>
                </a:cxn>
                <a:cxn ang="0">
                  <a:pos x="41" y="42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2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7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3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2"/>
                  </a:lnTo>
                  <a:lnTo>
                    <a:pt x="61" y="27"/>
                  </a:lnTo>
                  <a:lnTo>
                    <a:pt x="59" y="31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40"/>
                  </a:lnTo>
                  <a:lnTo>
                    <a:pt x="41" y="42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6" name="Freeform 172"/>
            <p:cNvSpPr>
              <a:spLocks/>
            </p:cNvSpPr>
            <p:nvPr/>
          </p:nvSpPr>
          <p:spPr bwMode="auto">
            <a:xfrm>
              <a:off x="1836" y="3473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7" name="Freeform 173"/>
            <p:cNvSpPr>
              <a:spLocks/>
            </p:cNvSpPr>
            <p:nvPr/>
          </p:nvSpPr>
          <p:spPr bwMode="auto">
            <a:xfrm>
              <a:off x="1915" y="3497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8" name="Freeform 174"/>
            <p:cNvSpPr>
              <a:spLocks/>
            </p:cNvSpPr>
            <p:nvPr/>
          </p:nvSpPr>
          <p:spPr bwMode="auto">
            <a:xfrm>
              <a:off x="1888" y="3556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1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8"/>
                </a:cxn>
                <a:cxn ang="0">
                  <a:pos x="13" y="46"/>
                </a:cxn>
                <a:cxn ang="0">
                  <a:pos x="8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8"/>
                  </a:lnTo>
                  <a:lnTo>
                    <a:pt x="13" y="46"/>
                  </a:lnTo>
                  <a:lnTo>
                    <a:pt x="8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599" name="Freeform 175"/>
            <p:cNvSpPr>
              <a:spLocks/>
            </p:cNvSpPr>
            <p:nvPr/>
          </p:nvSpPr>
          <p:spPr bwMode="auto">
            <a:xfrm>
              <a:off x="1809" y="3532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3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2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7"/>
                </a:cxn>
                <a:cxn ang="0">
                  <a:pos x="20" y="48"/>
                </a:cxn>
                <a:cxn ang="0">
                  <a:pos x="13" y="47"/>
                </a:cxn>
                <a:cxn ang="0">
                  <a:pos x="8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3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2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7"/>
                  </a:lnTo>
                  <a:lnTo>
                    <a:pt x="20" y="48"/>
                  </a:lnTo>
                  <a:lnTo>
                    <a:pt x="13" y="47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0" name="Freeform 176"/>
            <p:cNvSpPr>
              <a:spLocks/>
            </p:cNvSpPr>
            <p:nvPr/>
          </p:nvSpPr>
          <p:spPr bwMode="auto">
            <a:xfrm>
              <a:off x="1728" y="3505"/>
              <a:ext cx="62" cy="4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2"/>
                </a:cxn>
                <a:cxn ang="0">
                  <a:pos x="43" y="3"/>
                </a:cxn>
                <a:cxn ang="0">
                  <a:pos x="51" y="6"/>
                </a:cxn>
                <a:cxn ang="0">
                  <a:pos x="57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2"/>
                </a:cxn>
                <a:cxn ang="0">
                  <a:pos x="62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2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7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2"/>
                  </a:lnTo>
                  <a:lnTo>
                    <a:pt x="43" y="3"/>
                  </a:lnTo>
                  <a:lnTo>
                    <a:pt x="51" y="6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2"/>
                  </a:lnTo>
                  <a:lnTo>
                    <a:pt x="62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1" name="Freeform 177"/>
            <p:cNvSpPr>
              <a:spLocks/>
            </p:cNvSpPr>
            <p:nvPr/>
          </p:nvSpPr>
          <p:spPr bwMode="auto">
            <a:xfrm>
              <a:off x="1618" y="3324"/>
              <a:ext cx="75" cy="73"/>
            </a:xfrm>
            <a:custGeom>
              <a:avLst/>
              <a:gdLst/>
              <a:ahLst/>
              <a:cxnLst>
                <a:cxn ang="0">
                  <a:pos x="5" y="38"/>
                </a:cxn>
                <a:cxn ang="0">
                  <a:pos x="5" y="38"/>
                </a:cxn>
                <a:cxn ang="0">
                  <a:pos x="13" y="31"/>
                </a:cxn>
                <a:cxn ang="0">
                  <a:pos x="19" y="25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8" y="10"/>
                </a:cxn>
                <a:cxn ang="0">
                  <a:pos x="30" y="5"/>
                </a:cxn>
                <a:cxn ang="0">
                  <a:pos x="31" y="2"/>
                </a:cxn>
                <a:cxn ang="0">
                  <a:pos x="34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8" y="2"/>
                </a:cxn>
                <a:cxn ang="0">
                  <a:pos x="54" y="5"/>
                </a:cxn>
                <a:cxn ang="0">
                  <a:pos x="60" y="7"/>
                </a:cxn>
                <a:cxn ang="0">
                  <a:pos x="65" y="12"/>
                </a:cxn>
                <a:cxn ang="0">
                  <a:pos x="69" y="17"/>
                </a:cxn>
                <a:cxn ang="0">
                  <a:pos x="73" y="21"/>
                </a:cxn>
                <a:cxn ang="0">
                  <a:pos x="75" y="26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3" y="41"/>
                </a:cxn>
                <a:cxn ang="0">
                  <a:pos x="68" y="51"/>
                </a:cxn>
                <a:cxn ang="0">
                  <a:pos x="65" y="56"/>
                </a:cxn>
                <a:cxn ang="0">
                  <a:pos x="61" y="60"/>
                </a:cxn>
                <a:cxn ang="0">
                  <a:pos x="56" y="64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39" y="70"/>
                </a:cxn>
                <a:cxn ang="0">
                  <a:pos x="28" y="73"/>
                </a:cxn>
                <a:cxn ang="0">
                  <a:pos x="19" y="73"/>
                </a:cxn>
                <a:cxn ang="0">
                  <a:pos x="15" y="73"/>
                </a:cxn>
                <a:cxn ang="0">
                  <a:pos x="13" y="70"/>
                </a:cxn>
                <a:cxn ang="0">
                  <a:pos x="13" y="70"/>
                </a:cxn>
                <a:cxn ang="0">
                  <a:pos x="6" y="66"/>
                </a:cxn>
                <a:cxn ang="0">
                  <a:pos x="3" y="60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8"/>
                </a:cxn>
                <a:cxn ang="0">
                  <a:pos x="5" y="38"/>
                </a:cxn>
              </a:cxnLst>
              <a:rect l="0" t="0" r="r" b="b"/>
              <a:pathLst>
                <a:path w="75" h="73">
                  <a:moveTo>
                    <a:pt x="5" y="38"/>
                  </a:moveTo>
                  <a:lnTo>
                    <a:pt x="5" y="38"/>
                  </a:lnTo>
                  <a:lnTo>
                    <a:pt x="13" y="31"/>
                  </a:lnTo>
                  <a:lnTo>
                    <a:pt x="19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0" y="5"/>
                  </a:lnTo>
                  <a:lnTo>
                    <a:pt x="31" y="2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4" y="5"/>
                  </a:lnTo>
                  <a:lnTo>
                    <a:pt x="60" y="7"/>
                  </a:lnTo>
                  <a:lnTo>
                    <a:pt x="65" y="12"/>
                  </a:lnTo>
                  <a:lnTo>
                    <a:pt x="69" y="17"/>
                  </a:lnTo>
                  <a:lnTo>
                    <a:pt x="73" y="21"/>
                  </a:lnTo>
                  <a:lnTo>
                    <a:pt x="75" y="26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3" y="41"/>
                  </a:lnTo>
                  <a:lnTo>
                    <a:pt x="68" y="51"/>
                  </a:lnTo>
                  <a:lnTo>
                    <a:pt x="65" y="56"/>
                  </a:lnTo>
                  <a:lnTo>
                    <a:pt x="61" y="60"/>
                  </a:lnTo>
                  <a:lnTo>
                    <a:pt x="56" y="64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39" y="70"/>
                  </a:lnTo>
                  <a:lnTo>
                    <a:pt x="28" y="73"/>
                  </a:lnTo>
                  <a:lnTo>
                    <a:pt x="19" y="73"/>
                  </a:lnTo>
                  <a:lnTo>
                    <a:pt x="15" y="73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3" y="6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8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B3CE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2" name="Freeform 178"/>
            <p:cNvSpPr>
              <a:spLocks/>
            </p:cNvSpPr>
            <p:nvPr/>
          </p:nvSpPr>
          <p:spPr bwMode="auto">
            <a:xfrm>
              <a:off x="1244" y="2524"/>
              <a:ext cx="543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69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00" y="1"/>
                </a:cxn>
                <a:cxn ang="0">
                  <a:pos x="437" y="5"/>
                </a:cxn>
                <a:cxn ang="0">
                  <a:pos x="471" y="13"/>
                </a:cxn>
                <a:cxn ang="0">
                  <a:pos x="484" y="20"/>
                </a:cxn>
                <a:cxn ang="0">
                  <a:pos x="512" y="37"/>
                </a:cxn>
                <a:cxn ang="0">
                  <a:pos x="531" y="55"/>
                </a:cxn>
                <a:cxn ang="0">
                  <a:pos x="541" y="71"/>
                </a:cxn>
                <a:cxn ang="0">
                  <a:pos x="543" y="86"/>
                </a:cxn>
                <a:cxn ang="0">
                  <a:pos x="540" y="104"/>
                </a:cxn>
                <a:cxn ang="0">
                  <a:pos x="531" y="121"/>
                </a:cxn>
                <a:cxn ang="0">
                  <a:pos x="504" y="164"/>
                </a:cxn>
                <a:cxn ang="0">
                  <a:pos x="417" y="303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7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0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8"/>
                </a:cxn>
                <a:cxn ang="0">
                  <a:pos x="0" y="731"/>
                </a:cxn>
                <a:cxn ang="0">
                  <a:pos x="3" y="712"/>
                </a:cxn>
              </a:cxnLst>
              <a:rect l="0" t="0" r="r" b="b"/>
              <a:pathLst>
                <a:path w="543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69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0"/>
                  </a:lnTo>
                  <a:lnTo>
                    <a:pt x="400" y="1"/>
                  </a:lnTo>
                  <a:lnTo>
                    <a:pt x="419" y="2"/>
                  </a:lnTo>
                  <a:lnTo>
                    <a:pt x="437" y="5"/>
                  </a:lnTo>
                  <a:lnTo>
                    <a:pt x="454" y="8"/>
                  </a:lnTo>
                  <a:lnTo>
                    <a:pt x="471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9" y="28"/>
                  </a:lnTo>
                  <a:lnTo>
                    <a:pt x="512" y="37"/>
                  </a:lnTo>
                  <a:lnTo>
                    <a:pt x="523" y="46"/>
                  </a:lnTo>
                  <a:lnTo>
                    <a:pt x="531" y="55"/>
                  </a:lnTo>
                  <a:lnTo>
                    <a:pt x="537" y="62"/>
                  </a:lnTo>
                  <a:lnTo>
                    <a:pt x="541" y="71"/>
                  </a:lnTo>
                  <a:lnTo>
                    <a:pt x="542" y="79"/>
                  </a:lnTo>
                  <a:lnTo>
                    <a:pt x="543" y="86"/>
                  </a:lnTo>
                  <a:lnTo>
                    <a:pt x="542" y="95"/>
                  </a:lnTo>
                  <a:lnTo>
                    <a:pt x="540" y="104"/>
                  </a:lnTo>
                  <a:lnTo>
                    <a:pt x="536" y="112"/>
                  </a:lnTo>
                  <a:lnTo>
                    <a:pt x="531" y="121"/>
                  </a:lnTo>
                  <a:lnTo>
                    <a:pt x="518" y="141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417" y="30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7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7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7"/>
                  </a:lnTo>
                  <a:lnTo>
                    <a:pt x="60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8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  <a:lnTo>
                    <a:pt x="3" y="7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3" name="Freeform 179"/>
            <p:cNvSpPr>
              <a:spLocks/>
            </p:cNvSpPr>
            <p:nvPr/>
          </p:nvSpPr>
          <p:spPr bwMode="auto">
            <a:xfrm>
              <a:off x="1244" y="2524"/>
              <a:ext cx="543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69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00" y="1"/>
                </a:cxn>
                <a:cxn ang="0">
                  <a:pos x="437" y="5"/>
                </a:cxn>
                <a:cxn ang="0">
                  <a:pos x="471" y="13"/>
                </a:cxn>
                <a:cxn ang="0">
                  <a:pos x="484" y="20"/>
                </a:cxn>
                <a:cxn ang="0">
                  <a:pos x="512" y="37"/>
                </a:cxn>
                <a:cxn ang="0">
                  <a:pos x="531" y="55"/>
                </a:cxn>
                <a:cxn ang="0">
                  <a:pos x="541" y="71"/>
                </a:cxn>
                <a:cxn ang="0">
                  <a:pos x="543" y="86"/>
                </a:cxn>
                <a:cxn ang="0">
                  <a:pos x="540" y="104"/>
                </a:cxn>
                <a:cxn ang="0">
                  <a:pos x="531" y="121"/>
                </a:cxn>
                <a:cxn ang="0">
                  <a:pos x="504" y="164"/>
                </a:cxn>
                <a:cxn ang="0">
                  <a:pos x="417" y="303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7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0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8"/>
                </a:cxn>
                <a:cxn ang="0">
                  <a:pos x="0" y="731"/>
                </a:cxn>
              </a:cxnLst>
              <a:rect l="0" t="0" r="r" b="b"/>
              <a:pathLst>
                <a:path w="543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69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0"/>
                  </a:lnTo>
                  <a:lnTo>
                    <a:pt x="400" y="1"/>
                  </a:lnTo>
                  <a:lnTo>
                    <a:pt x="419" y="2"/>
                  </a:lnTo>
                  <a:lnTo>
                    <a:pt x="437" y="5"/>
                  </a:lnTo>
                  <a:lnTo>
                    <a:pt x="454" y="8"/>
                  </a:lnTo>
                  <a:lnTo>
                    <a:pt x="471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9" y="28"/>
                  </a:lnTo>
                  <a:lnTo>
                    <a:pt x="512" y="37"/>
                  </a:lnTo>
                  <a:lnTo>
                    <a:pt x="523" y="46"/>
                  </a:lnTo>
                  <a:lnTo>
                    <a:pt x="531" y="55"/>
                  </a:lnTo>
                  <a:lnTo>
                    <a:pt x="537" y="62"/>
                  </a:lnTo>
                  <a:lnTo>
                    <a:pt x="541" y="71"/>
                  </a:lnTo>
                  <a:lnTo>
                    <a:pt x="542" y="79"/>
                  </a:lnTo>
                  <a:lnTo>
                    <a:pt x="543" y="86"/>
                  </a:lnTo>
                  <a:lnTo>
                    <a:pt x="542" y="95"/>
                  </a:lnTo>
                  <a:lnTo>
                    <a:pt x="540" y="104"/>
                  </a:lnTo>
                  <a:lnTo>
                    <a:pt x="536" y="112"/>
                  </a:lnTo>
                  <a:lnTo>
                    <a:pt x="531" y="121"/>
                  </a:lnTo>
                  <a:lnTo>
                    <a:pt x="518" y="141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417" y="30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7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7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7"/>
                  </a:lnTo>
                  <a:lnTo>
                    <a:pt x="60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8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4" name="Freeform 180"/>
            <p:cNvSpPr>
              <a:spLocks/>
            </p:cNvSpPr>
            <p:nvPr/>
          </p:nvSpPr>
          <p:spPr bwMode="auto">
            <a:xfrm>
              <a:off x="1264" y="2539"/>
              <a:ext cx="516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70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18" y="3"/>
                </a:cxn>
                <a:cxn ang="0">
                  <a:pos x="454" y="10"/>
                </a:cxn>
                <a:cxn ang="0">
                  <a:pos x="484" y="20"/>
                </a:cxn>
                <a:cxn ang="0">
                  <a:pos x="493" y="25"/>
                </a:cxn>
                <a:cxn ang="0">
                  <a:pos x="506" y="36"/>
                </a:cxn>
                <a:cxn ang="0">
                  <a:pos x="513" y="50"/>
                </a:cxn>
                <a:cxn ang="0">
                  <a:pos x="516" y="66"/>
                </a:cxn>
                <a:cxn ang="0">
                  <a:pos x="513" y="84"/>
                </a:cxn>
                <a:cxn ang="0">
                  <a:pos x="503" y="113"/>
                </a:cxn>
                <a:cxn ang="0">
                  <a:pos x="478" y="158"/>
                </a:cxn>
                <a:cxn ang="0">
                  <a:pos x="458" y="193"/>
                </a:cxn>
                <a:cxn ang="0">
                  <a:pos x="420" y="264"/>
                </a:cxn>
                <a:cxn ang="0">
                  <a:pos x="385" y="337"/>
                </a:cxn>
                <a:cxn ang="0">
                  <a:pos x="348" y="410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8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1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9"/>
                </a:cxn>
                <a:cxn ang="0">
                  <a:pos x="0" y="731"/>
                </a:cxn>
                <a:cxn ang="0">
                  <a:pos x="3" y="712"/>
                </a:cxn>
              </a:cxnLst>
              <a:rect l="0" t="0" r="r" b="b"/>
              <a:pathLst>
                <a:path w="516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70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1"/>
                  </a:lnTo>
                  <a:lnTo>
                    <a:pt x="418" y="3"/>
                  </a:lnTo>
                  <a:lnTo>
                    <a:pt x="437" y="6"/>
                  </a:lnTo>
                  <a:lnTo>
                    <a:pt x="454" y="10"/>
                  </a:lnTo>
                  <a:lnTo>
                    <a:pt x="469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3" y="25"/>
                  </a:lnTo>
                  <a:lnTo>
                    <a:pt x="499" y="30"/>
                  </a:lnTo>
                  <a:lnTo>
                    <a:pt x="506" y="36"/>
                  </a:lnTo>
                  <a:lnTo>
                    <a:pt x="510" y="44"/>
                  </a:lnTo>
                  <a:lnTo>
                    <a:pt x="513" y="50"/>
                  </a:lnTo>
                  <a:lnTo>
                    <a:pt x="515" y="57"/>
                  </a:lnTo>
                  <a:lnTo>
                    <a:pt x="516" y="66"/>
                  </a:lnTo>
                  <a:lnTo>
                    <a:pt x="515" y="75"/>
                  </a:lnTo>
                  <a:lnTo>
                    <a:pt x="513" y="84"/>
                  </a:lnTo>
                  <a:lnTo>
                    <a:pt x="511" y="92"/>
                  </a:lnTo>
                  <a:lnTo>
                    <a:pt x="503" y="113"/>
                  </a:lnTo>
                  <a:lnTo>
                    <a:pt x="492" y="135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58" y="193"/>
                  </a:lnTo>
                  <a:lnTo>
                    <a:pt x="439" y="228"/>
                  </a:lnTo>
                  <a:lnTo>
                    <a:pt x="420" y="264"/>
                  </a:lnTo>
                  <a:lnTo>
                    <a:pt x="403" y="301"/>
                  </a:lnTo>
                  <a:lnTo>
                    <a:pt x="385" y="337"/>
                  </a:lnTo>
                  <a:lnTo>
                    <a:pt x="368" y="373"/>
                  </a:lnTo>
                  <a:lnTo>
                    <a:pt x="348" y="41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8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8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8"/>
                  </a:lnTo>
                  <a:lnTo>
                    <a:pt x="61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9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  <a:lnTo>
                    <a:pt x="3" y="712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5" name="Freeform 181"/>
            <p:cNvSpPr>
              <a:spLocks/>
            </p:cNvSpPr>
            <p:nvPr/>
          </p:nvSpPr>
          <p:spPr bwMode="auto">
            <a:xfrm>
              <a:off x="1264" y="2539"/>
              <a:ext cx="516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70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18" y="3"/>
                </a:cxn>
                <a:cxn ang="0">
                  <a:pos x="454" y="10"/>
                </a:cxn>
                <a:cxn ang="0">
                  <a:pos x="484" y="20"/>
                </a:cxn>
                <a:cxn ang="0">
                  <a:pos x="493" y="25"/>
                </a:cxn>
                <a:cxn ang="0">
                  <a:pos x="506" y="36"/>
                </a:cxn>
                <a:cxn ang="0">
                  <a:pos x="513" y="50"/>
                </a:cxn>
                <a:cxn ang="0">
                  <a:pos x="516" y="66"/>
                </a:cxn>
                <a:cxn ang="0">
                  <a:pos x="513" y="84"/>
                </a:cxn>
                <a:cxn ang="0">
                  <a:pos x="503" y="113"/>
                </a:cxn>
                <a:cxn ang="0">
                  <a:pos x="478" y="158"/>
                </a:cxn>
                <a:cxn ang="0">
                  <a:pos x="458" y="193"/>
                </a:cxn>
                <a:cxn ang="0">
                  <a:pos x="420" y="264"/>
                </a:cxn>
                <a:cxn ang="0">
                  <a:pos x="385" y="337"/>
                </a:cxn>
                <a:cxn ang="0">
                  <a:pos x="348" y="410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8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1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9"/>
                </a:cxn>
                <a:cxn ang="0">
                  <a:pos x="0" y="731"/>
                </a:cxn>
              </a:cxnLst>
              <a:rect l="0" t="0" r="r" b="b"/>
              <a:pathLst>
                <a:path w="516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70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1"/>
                  </a:lnTo>
                  <a:lnTo>
                    <a:pt x="418" y="3"/>
                  </a:lnTo>
                  <a:lnTo>
                    <a:pt x="437" y="6"/>
                  </a:lnTo>
                  <a:lnTo>
                    <a:pt x="454" y="10"/>
                  </a:lnTo>
                  <a:lnTo>
                    <a:pt x="469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3" y="25"/>
                  </a:lnTo>
                  <a:lnTo>
                    <a:pt x="499" y="30"/>
                  </a:lnTo>
                  <a:lnTo>
                    <a:pt x="506" y="36"/>
                  </a:lnTo>
                  <a:lnTo>
                    <a:pt x="510" y="44"/>
                  </a:lnTo>
                  <a:lnTo>
                    <a:pt x="513" y="50"/>
                  </a:lnTo>
                  <a:lnTo>
                    <a:pt x="515" y="57"/>
                  </a:lnTo>
                  <a:lnTo>
                    <a:pt x="516" y="66"/>
                  </a:lnTo>
                  <a:lnTo>
                    <a:pt x="515" y="75"/>
                  </a:lnTo>
                  <a:lnTo>
                    <a:pt x="513" y="84"/>
                  </a:lnTo>
                  <a:lnTo>
                    <a:pt x="511" y="92"/>
                  </a:lnTo>
                  <a:lnTo>
                    <a:pt x="503" y="113"/>
                  </a:lnTo>
                  <a:lnTo>
                    <a:pt x="492" y="135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58" y="193"/>
                  </a:lnTo>
                  <a:lnTo>
                    <a:pt x="439" y="228"/>
                  </a:lnTo>
                  <a:lnTo>
                    <a:pt x="420" y="264"/>
                  </a:lnTo>
                  <a:lnTo>
                    <a:pt x="403" y="301"/>
                  </a:lnTo>
                  <a:lnTo>
                    <a:pt x="385" y="337"/>
                  </a:lnTo>
                  <a:lnTo>
                    <a:pt x="368" y="373"/>
                  </a:lnTo>
                  <a:lnTo>
                    <a:pt x="348" y="41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8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8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8"/>
                  </a:lnTo>
                  <a:lnTo>
                    <a:pt x="61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9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6" name="Freeform 182"/>
            <p:cNvSpPr>
              <a:spLocks/>
            </p:cNvSpPr>
            <p:nvPr/>
          </p:nvSpPr>
          <p:spPr bwMode="auto">
            <a:xfrm>
              <a:off x="1242" y="2505"/>
              <a:ext cx="548" cy="845"/>
            </a:xfrm>
            <a:custGeom>
              <a:avLst/>
              <a:gdLst/>
              <a:ahLst/>
              <a:cxnLst>
                <a:cxn ang="0">
                  <a:pos x="14" y="696"/>
                </a:cxn>
                <a:cxn ang="0">
                  <a:pos x="71" y="515"/>
                </a:cxn>
                <a:cxn ang="0">
                  <a:pos x="130" y="387"/>
                </a:cxn>
                <a:cxn ang="0">
                  <a:pos x="268" y="148"/>
                </a:cxn>
                <a:cxn ang="0">
                  <a:pos x="323" y="69"/>
                </a:cxn>
                <a:cxn ang="0">
                  <a:pos x="356" y="36"/>
                </a:cxn>
                <a:cxn ang="0">
                  <a:pos x="399" y="36"/>
                </a:cxn>
                <a:cxn ang="0">
                  <a:pos x="455" y="44"/>
                </a:cxn>
                <a:cxn ang="0">
                  <a:pos x="486" y="56"/>
                </a:cxn>
                <a:cxn ang="0">
                  <a:pos x="533" y="90"/>
                </a:cxn>
                <a:cxn ang="0">
                  <a:pos x="542" y="103"/>
                </a:cxn>
                <a:cxn ang="0">
                  <a:pos x="539" y="109"/>
                </a:cxn>
                <a:cxn ang="0">
                  <a:pos x="513" y="154"/>
                </a:cxn>
                <a:cxn ang="0">
                  <a:pos x="390" y="350"/>
                </a:cxn>
                <a:cxn ang="0">
                  <a:pos x="295" y="507"/>
                </a:cxn>
                <a:cxn ang="0">
                  <a:pos x="257" y="601"/>
                </a:cxn>
                <a:cxn ang="0">
                  <a:pos x="224" y="690"/>
                </a:cxn>
                <a:cxn ang="0">
                  <a:pos x="182" y="756"/>
                </a:cxn>
                <a:cxn ang="0">
                  <a:pos x="136" y="794"/>
                </a:cxn>
                <a:cxn ang="0">
                  <a:pos x="99" y="809"/>
                </a:cxn>
                <a:cxn ang="0">
                  <a:pos x="57" y="804"/>
                </a:cxn>
                <a:cxn ang="0">
                  <a:pos x="32" y="790"/>
                </a:cxn>
                <a:cxn ang="0">
                  <a:pos x="10" y="766"/>
                </a:cxn>
                <a:cxn ang="0">
                  <a:pos x="6" y="756"/>
                </a:cxn>
                <a:cxn ang="0">
                  <a:pos x="6" y="732"/>
                </a:cxn>
                <a:cxn ang="0">
                  <a:pos x="4" y="726"/>
                </a:cxn>
                <a:cxn ang="0">
                  <a:pos x="1" y="774"/>
                </a:cxn>
                <a:cxn ang="0">
                  <a:pos x="20" y="815"/>
                </a:cxn>
                <a:cxn ang="0">
                  <a:pos x="46" y="836"/>
                </a:cxn>
                <a:cxn ang="0">
                  <a:pos x="78" y="845"/>
                </a:cxn>
                <a:cxn ang="0">
                  <a:pos x="119" y="839"/>
                </a:cxn>
                <a:cxn ang="0">
                  <a:pos x="164" y="810"/>
                </a:cxn>
                <a:cxn ang="0">
                  <a:pos x="204" y="762"/>
                </a:cxn>
                <a:cxn ang="0">
                  <a:pos x="243" y="678"/>
                </a:cxn>
                <a:cxn ang="0">
                  <a:pos x="272" y="597"/>
                </a:cxn>
                <a:cxn ang="0">
                  <a:pos x="313" y="508"/>
                </a:cxn>
                <a:cxn ang="0">
                  <a:pos x="468" y="263"/>
                </a:cxn>
                <a:cxn ang="0">
                  <a:pos x="535" y="153"/>
                </a:cxn>
                <a:cxn ang="0">
                  <a:pos x="548" y="110"/>
                </a:cxn>
                <a:cxn ang="0">
                  <a:pos x="535" y="63"/>
                </a:cxn>
                <a:cxn ang="0">
                  <a:pos x="508" y="35"/>
                </a:cxn>
                <a:cxn ang="0">
                  <a:pos x="429" y="5"/>
                </a:cxn>
                <a:cxn ang="0">
                  <a:pos x="377" y="0"/>
                </a:cxn>
                <a:cxn ang="0">
                  <a:pos x="351" y="7"/>
                </a:cxn>
                <a:cxn ang="0">
                  <a:pos x="312" y="52"/>
                </a:cxn>
                <a:cxn ang="0">
                  <a:pos x="258" y="135"/>
                </a:cxn>
                <a:cxn ang="0">
                  <a:pos x="158" y="305"/>
                </a:cxn>
                <a:cxn ang="0">
                  <a:pos x="84" y="461"/>
                </a:cxn>
                <a:cxn ang="0">
                  <a:pos x="35" y="589"/>
                </a:cxn>
                <a:cxn ang="0">
                  <a:pos x="4" y="722"/>
                </a:cxn>
                <a:cxn ang="0">
                  <a:pos x="5" y="742"/>
                </a:cxn>
              </a:cxnLst>
              <a:rect l="0" t="0" r="r" b="b"/>
              <a:pathLst>
                <a:path w="548" h="845">
                  <a:moveTo>
                    <a:pt x="5" y="742"/>
                  </a:moveTo>
                  <a:lnTo>
                    <a:pt x="5" y="742"/>
                  </a:lnTo>
                  <a:lnTo>
                    <a:pt x="9" y="719"/>
                  </a:lnTo>
                  <a:lnTo>
                    <a:pt x="14" y="696"/>
                  </a:lnTo>
                  <a:lnTo>
                    <a:pt x="24" y="651"/>
                  </a:lnTo>
                  <a:lnTo>
                    <a:pt x="37" y="604"/>
                  </a:lnTo>
                  <a:lnTo>
                    <a:pt x="54" y="561"/>
                  </a:lnTo>
                  <a:lnTo>
                    <a:pt x="71" y="515"/>
                  </a:lnTo>
                  <a:lnTo>
                    <a:pt x="90" y="473"/>
                  </a:lnTo>
                  <a:lnTo>
                    <a:pt x="110" y="429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62" y="326"/>
                  </a:lnTo>
                  <a:lnTo>
                    <a:pt x="195" y="266"/>
                  </a:lnTo>
                  <a:lnTo>
                    <a:pt x="232" y="207"/>
                  </a:lnTo>
                  <a:lnTo>
                    <a:pt x="268" y="148"/>
                  </a:lnTo>
                  <a:lnTo>
                    <a:pt x="268" y="148"/>
                  </a:lnTo>
                  <a:lnTo>
                    <a:pt x="286" y="121"/>
                  </a:lnTo>
                  <a:lnTo>
                    <a:pt x="305" y="95"/>
                  </a:lnTo>
                  <a:lnTo>
                    <a:pt x="323" y="69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50" y="40"/>
                  </a:lnTo>
                  <a:lnTo>
                    <a:pt x="356" y="36"/>
                  </a:lnTo>
                  <a:lnTo>
                    <a:pt x="362" y="35"/>
                  </a:lnTo>
                  <a:lnTo>
                    <a:pt x="370" y="34"/>
                  </a:lnTo>
                  <a:lnTo>
                    <a:pt x="384" y="35"/>
                  </a:lnTo>
                  <a:lnTo>
                    <a:pt x="399" y="36"/>
                  </a:lnTo>
                  <a:lnTo>
                    <a:pt x="399" y="36"/>
                  </a:lnTo>
                  <a:lnTo>
                    <a:pt x="421" y="37"/>
                  </a:lnTo>
                  <a:lnTo>
                    <a:pt x="444" y="41"/>
                  </a:lnTo>
                  <a:lnTo>
                    <a:pt x="455" y="44"/>
                  </a:lnTo>
                  <a:lnTo>
                    <a:pt x="465" y="47"/>
                  </a:lnTo>
                  <a:lnTo>
                    <a:pt x="476" y="51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503" y="65"/>
                  </a:lnTo>
                  <a:lnTo>
                    <a:pt x="519" y="78"/>
                  </a:lnTo>
                  <a:lnTo>
                    <a:pt x="527" y="84"/>
                  </a:lnTo>
                  <a:lnTo>
                    <a:pt x="533" y="90"/>
                  </a:lnTo>
                  <a:lnTo>
                    <a:pt x="538" y="99"/>
                  </a:lnTo>
                  <a:lnTo>
                    <a:pt x="543" y="108"/>
                  </a:lnTo>
                  <a:lnTo>
                    <a:pt x="543" y="108"/>
                  </a:lnTo>
                  <a:lnTo>
                    <a:pt x="542" y="103"/>
                  </a:lnTo>
                  <a:lnTo>
                    <a:pt x="542" y="101"/>
                  </a:lnTo>
                  <a:lnTo>
                    <a:pt x="540" y="104"/>
                  </a:lnTo>
                  <a:lnTo>
                    <a:pt x="539" y="109"/>
                  </a:lnTo>
                  <a:lnTo>
                    <a:pt x="539" y="109"/>
                  </a:lnTo>
                  <a:lnTo>
                    <a:pt x="533" y="121"/>
                  </a:lnTo>
                  <a:lnTo>
                    <a:pt x="533" y="121"/>
                  </a:lnTo>
                  <a:lnTo>
                    <a:pt x="523" y="138"/>
                  </a:lnTo>
                  <a:lnTo>
                    <a:pt x="513" y="154"/>
                  </a:lnTo>
                  <a:lnTo>
                    <a:pt x="513" y="154"/>
                  </a:lnTo>
                  <a:lnTo>
                    <a:pt x="451" y="252"/>
                  </a:lnTo>
                  <a:lnTo>
                    <a:pt x="390" y="350"/>
                  </a:lnTo>
                  <a:lnTo>
                    <a:pt x="390" y="350"/>
                  </a:lnTo>
                  <a:lnTo>
                    <a:pt x="361" y="394"/>
                  </a:lnTo>
                  <a:lnTo>
                    <a:pt x="333" y="439"/>
                  </a:lnTo>
                  <a:lnTo>
                    <a:pt x="307" y="484"/>
                  </a:lnTo>
                  <a:lnTo>
                    <a:pt x="295" y="507"/>
                  </a:lnTo>
                  <a:lnTo>
                    <a:pt x="283" y="530"/>
                  </a:lnTo>
                  <a:lnTo>
                    <a:pt x="283" y="530"/>
                  </a:lnTo>
                  <a:lnTo>
                    <a:pt x="269" y="566"/>
                  </a:lnTo>
                  <a:lnTo>
                    <a:pt x="257" y="601"/>
                  </a:lnTo>
                  <a:lnTo>
                    <a:pt x="244" y="636"/>
                  </a:lnTo>
                  <a:lnTo>
                    <a:pt x="232" y="672"/>
                  </a:lnTo>
                  <a:lnTo>
                    <a:pt x="232" y="672"/>
                  </a:lnTo>
                  <a:lnTo>
                    <a:pt x="224" y="690"/>
                  </a:lnTo>
                  <a:lnTo>
                    <a:pt x="215" y="707"/>
                  </a:lnTo>
                  <a:lnTo>
                    <a:pt x="205" y="725"/>
                  </a:lnTo>
                  <a:lnTo>
                    <a:pt x="194" y="741"/>
                  </a:lnTo>
                  <a:lnTo>
                    <a:pt x="182" y="756"/>
                  </a:lnTo>
                  <a:lnTo>
                    <a:pt x="168" y="770"/>
                  </a:lnTo>
                  <a:lnTo>
                    <a:pt x="153" y="783"/>
                  </a:lnTo>
                  <a:lnTo>
                    <a:pt x="136" y="794"/>
                  </a:lnTo>
                  <a:lnTo>
                    <a:pt x="136" y="794"/>
                  </a:lnTo>
                  <a:lnTo>
                    <a:pt x="128" y="799"/>
                  </a:lnTo>
                  <a:lnTo>
                    <a:pt x="118" y="804"/>
                  </a:lnTo>
                  <a:lnTo>
                    <a:pt x="108" y="806"/>
                  </a:lnTo>
                  <a:lnTo>
                    <a:pt x="99" y="809"/>
                  </a:lnTo>
                  <a:lnTo>
                    <a:pt x="89" y="809"/>
                  </a:lnTo>
                  <a:lnTo>
                    <a:pt x="79" y="809"/>
                  </a:lnTo>
                  <a:lnTo>
                    <a:pt x="69" y="808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49" y="800"/>
                  </a:lnTo>
                  <a:lnTo>
                    <a:pt x="40" y="796"/>
                  </a:lnTo>
                  <a:lnTo>
                    <a:pt x="32" y="790"/>
                  </a:lnTo>
                  <a:lnTo>
                    <a:pt x="25" y="785"/>
                  </a:lnTo>
                  <a:lnTo>
                    <a:pt x="25" y="785"/>
                  </a:lnTo>
                  <a:lnTo>
                    <a:pt x="17" y="776"/>
                  </a:lnTo>
                  <a:lnTo>
                    <a:pt x="10" y="766"/>
                  </a:lnTo>
                  <a:lnTo>
                    <a:pt x="10" y="766"/>
                  </a:lnTo>
                  <a:lnTo>
                    <a:pt x="7" y="759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5" y="757"/>
                  </a:lnTo>
                  <a:lnTo>
                    <a:pt x="5" y="757"/>
                  </a:lnTo>
                  <a:lnTo>
                    <a:pt x="6" y="745"/>
                  </a:lnTo>
                  <a:lnTo>
                    <a:pt x="6" y="732"/>
                  </a:lnTo>
                  <a:lnTo>
                    <a:pt x="6" y="732"/>
                  </a:lnTo>
                  <a:lnTo>
                    <a:pt x="5" y="726"/>
                  </a:lnTo>
                  <a:lnTo>
                    <a:pt x="5" y="724"/>
                  </a:lnTo>
                  <a:lnTo>
                    <a:pt x="4" y="726"/>
                  </a:lnTo>
                  <a:lnTo>
                    <a:pt x="4" y="726"/>
                  </a:lnTo>
                  <a:lnTo>
                    <a:pt x="1" y="742"/>
                  </a:lnTo>
                  <a:lnTo>
                    <a:pt x="0" y="759"/>
                  </a:lnTo>
                  <a:lnTo>
                    <a:pt x="1" y="774"/>
                  </a:lnTo>
                  <a:lnTo>
                    <a:pt x="5" y="789"/>
                  </a:lnTo>
                  <a:lnTo>
                    <a:pt x="11" y="803"/>
                  </a:lnTo>
                  <a:lnTo>
                    <a:pt x="15" y="810"/>
                  </a:lnTo>
                  <a:lnTo>
                    <a:pt x="20" y="815"/>
                  </a:lnTo>
                  <a:lnTo>
                    <a:pt x="25" y="821"/>
                  </a:lnTo>
                  <a:lnTo>
                    <a:pt x="31" y="826"/>
                  </a:lnTo>
                  <a:lnTo>
                    <a:pt x="39" y="831"/>
                  </a:lnTo>
                  <a:lnTo>
                    <a:pt x="46" y="836"/>
                  </a:lnTo>
                  <a:lnTo>
                    <a:pt x="46" y="836"/>
                  </a:lnTo>
                  <a:lnTo>
                    <a:pt x="56" y="842"/>
                  </a:lnTo>
                  <a:lnTo>
                    <a:pt x="66" y="844"/>
                  </a:lnTo>
                  <a:lnTo>
                    <a:pt x="78" y="845"/>
                  </a:lnTo>
                  <a:lnTo>
                    <a:pt x="88" y="845"/>
                  </a:lnTo>
                  <a:lnTo>
                    <a:pt x="98" y="845"/>
                  </a:lnTo>
                  <a:lnTo>
                    <a:pt x="109" y="843"/>
                  </a:lnTo>
                  <a:lnTo>
                    <a:pt x="119" y="839"/>
                  </a:lnTo>
                  <a:lnTo>
                    <a:pt x="128" y="835"/>
                  </a:lnTo>
                  <a:lnTo>
                    <a:pt x="138" y="830"/>
                  </a:lnTo>
                  <a:lnTo>
                    <a:pt x="148" y="824"/>
                  </a:lnTo>
                  <a:lnTo>
                    <a:pt x="164" y="810"/>
                  </a:lnTo>
                  <a:lnTo>
                    <a:pt x="180" y="795"/>
                  </a:lnTo>
                  <a:lnTo>
                    <a:pt x="194" y="779"/>
                  </a:lnTo>
                  <a:lnTo>
                    <a:pt x="194" y="779"/>
                  </a:lnTo>
                  <a:lnTo>
                    <a:pt x="204" y="762"/>
                  </a:lnTo>
                  <a:lnTo>
                    <a:pt x="213" y="747"/>
                  </a:lnTo>
                  <a:lnTo>
                    <a:pt x="222" y="730"/>
                  </a:lnTo>
                  <a:lnTo>
                    <a:pt x="229" y="714"/>
                  </a:lnTo>
                  <a:lnTo>
                    <a:pt x="243" y="678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63" y="619"/>
                  </a:lnTo>
                  <a:lnTo>
                    <a:pt x="272" y="597"/>
                  </a:lnTo>
                  <a:lnTo>
                    <a:pt x="281" y="574"/>
                  </a:lnTo>
                  <a:lnTo>
                    <a:pt x="291" y="552"/>
                  </a:lnTo>
                  <a:lnTo>
                    <a:pt x="302" y="529"/>
                  </a:lnTo>
                  <a:lnTo>
                    <a:pt x="313" y="508"/>
                  </a:lnTo>
                  <a:lnTo>
                    <a:pt x="340" y="465"/>
                  </a:lnTo>
                  <a:lnTo>
                    <a:pt x="340" y="465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520" y="178"/>
                  </a:lnTo>
                  <a:lnTo>
                    <a:pt x="520" y="178"/>
                  </a:lnTo>
                  <a:lnTo>
                    <a:pt x="528" y="165"/>
                  </a:lnTo>
                  <a:lnTo>
                    <a:pt x="535" y="153"/>
                  </a:lnTo>
                  <a:lnTo>
                    <a:pt x="542" y="139"/>
                  </a:lnTo>
                  <a:lnTo>
                    <a:pt x="545" y="124"/>
                  </a:lnTo>
                  <a:lnTo>
                    <a:pt x="545" y="124"/>
                  </a:lnTo>
                  <a:lnTo>
                    <a:pt x="548" y="110"/>
                  </a:lnTo>
                  <a:lnTo>
                    <a:pt x="547" y="96"/>
                  </a:lnTo>
                  <a:lnTo>
                    <a:pt x="545" y="85"/>
                  </a:lnTo>
                  <a:lnTo>
                    <a:pt x="542" y="73"/>
                  </a:lnTo>
                  <a:lnTo>
                    <a:pt x="535" y="63"/>
                  </a:lnTo>
                  <a:lnTo>
                    <a:pt x="528" y="52"/>
                  </a:lnTo>
                  <a:lnTo>
                    <a:pt x="519" y="44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489" y="24"/>
                  </a:lnTo>
                  <a:lnTo>
                    <a:pt x="470" y="15"/>
                  </a:lnTo>
                  <a:lnTo>
                    <a:pt x="450" y="9"/>
                  </a:lnTo>
                  <a:lnTo>
                    <a:pt x="429" y="5"/>
                  </a:lnTo>
                  <a:lnTo>
                    <a:pt x="429" y="5"/>
                  </a:lnTo>
                  <a:lnTo>
                    <a:pt x="411" y="2"/>
                  </a:lnTo>
                  <a:lnTo>
                    <a:pt x="389" y="1"/>
                  </a:lnTo>
                  <a:lnTo>
                    <a:pt x="377" y="0"/>
                  </a:lnTo>
                  <a:lnTo>
                    <a:pt x="366" y="1"/>
                  </a:lnTo>
                  <a:lnTo>
                    <a:pt x="357" y="4"/>
                  </a:lnTo>
                  <a:lnTo>
                    <a:pt x="353" y="5"/>
                  </a:lnTo>
                  <a:lnTo>
                    <a:pt x="351" y="7"/>
                  </a:lnTo>
                  <a:lnTo>
                    <a:pt x="351" y="7"/>
                  </a:lnTo>
                  <a:lnTo>
                    <a:pt x="337" y="21"/>
                  </a:lnTo>
                  <a:lnTo>
                    <a:pt x="325" y="36"/>
                  </a:lnTo>
                  <a:lnTo>
                    <a:pt x="312" y="52"/>
                  </a:lnTo>
                  <a:lnTo>
                    <a:pt x="301" y="69"/>
                  </a:lnTo>
                  <a:lnTo>
                    <a:pt x="279" y="101"/>
                  </a:lnTo>
                  <a:lnTo>
                    <a:pt x="258" y="135"/>
                  </a:lnTo>
                  <a:lnTo>
                    <a:pt x="258" y="135"/>
                  </a:lnTo>
                  <a:lnTo>
                    <a:pt x="232" y="177"/>
                  </a:lnTo>
                  <a:lnTo>
                    <a:pt x="207" y="219"/>
                  </a:lnTo>
                  <a:lnTo>
                    <a:pt x="182" y="262"/>
                  </a:lnTo>
                  <a:lnTo>
                    <a:pt x="158" y="305"/>
                  </a:lnTo>
                  <a:lnTo>
                    <a:pt x="158" y="305"/>
                  </a:lnTo>
                  <a:lnTo>
                    <a:pt x="138" y="343"/>
                  </a:lnTo>
                  <a:lnTo>
                    <a:pt x="119" y="382"/>
                  </a:lnTo>
                  <a:lnTo>
                    <a:pt x="84" y="461"/>
                  </a:lnTo>
                  <a:lnTo>
                    <a:pt x="84" y="461"/>
                  </a:lnTo>
                  <a:lnTo>
                    <a:pt x="57" y="524"/>
                  </a:lnTo>
                  <a:lnTo>
                    <a:pt x="46" y="557"/>
                  </a:lnTo>
                  <a:lnTo>
                    <a:pt x="35" y="589"/>
                  </a:lnTo>
                  <a:lnTo>
                    <a:pt x="25" y="622"/>
                  </a:lnTo>
                  <a:lnTo>
                    <a:pt x="16" y="655"/>
                  </a:lnTo>
                  <a:lnTo>
                    <a:pt x="9" y="688"/>
                  </a:lnTo>
                  <a:lnTo>
                    <a:pt x="4" y="722"/>
                  </a:lnTo>
                  <a:lnTo>
                    <a:pt x="4" y="722"/>
                  </a:lnTo>
                  <a:lnTo>
                    <a:pt x="4" y="735"/>
                  </a:lnTo>
                  <a:lnTo>
                    <a:pt x="5" y="742"/>
                  </a:lnTo>
                  <a:lnTo>
                    <a:pt x="5" y="7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7" name="Freeform 183"/>
            <p:cNvSpPr>
              <a:spLocks/>
            </p:cNvSpPr>
            <p:nvPr/>
          </p:nvSpPr>
          <p:spPr bwMode="auto">
            <a:xfrm>
              <a:off x="2560" y="2926"/>
              <a:ext cx="204" cy="438"/>
            </a:xfrm>
            <a:custGeom>
              <a:avLst/>
              <a:gdLst/>
              <a:ahLst/>
              <a:cxnLst>
                <a:cxn ang="0">
                  <a:pos x="0" y="426"/>
                </a:cxn>
                <a:cxn ang="0">
                  <a:pos x="0" y="426"/>
                </a:cxn>
                <a:cxn ang="0">
                  <a:pos x="19" y="377"/>
                </a:cxn>
                <a:cxn ang="0">
                  <a:pos x="63" y="265"/>
                </a:cxn>
                <a:cxn ang="0">
                  <a:pos x="89" y="203"/>
                </a:cxn>
                <a:cxn ang="0">
                  <a:pos x="113" y="145"/>
                </a:cxn>
                <a:cxn ang="0">
                  <a:pos x="134" y="98"/>
                </a:cxn>
                <a:cxn ang="0">
                  <a:pos x="143" y="81"/>
                </a:cxn>
                <a:cxn ang="0">
                  <a:pos x="150" y="69"/>
                </a:cxn>
                <a:cxn ang="0">
                  <a:pos x="150" y="69"/>
                </a:cxn>
                <a:cxn ang="0">
                  <a:pos x="162" y="53"/>
                </a:cxn>
                <a:cxn ang="0">
                  <a:pos x="170" y="38"/>
                </a:cxn>
                <a:cxn ang="0">
                  <a:pos x="183" y="15"/>
                </a:cxn>
                <a:cxn ang="0">
                  <a:pos x="188" y="7"/>
                </a:cxn>
                <a:cxn ang="0">
                  <a:pos x="192" y="3"/>
                </a:cxn>
                <a:cxn ang="0">
                  <a:pos x="197" y="0"/>
                </a:cxn>
                <a:cxn ang="0">
                  <a:pos x="201" y="2"/>
                </a:cxn>
                <a:cxn ang="0">
                  <a:pos x="201" y="2"/>
                </a:cxn>
                <a:cxn ang="0">
                  <a:pos x="203" y="3"/>
                </a:cxn>
                <a:cxn ang="0">
                  <a:pos x="204" y="5"/>
                </a:cxn>
                <a:cxn ang="0">
                  <a:pos x="204" y="13"/>
                </a:cxn>
                <a:cxn ang="0">
                  <a:pos x="203" y="20"/>
                </a:cxn>
                <a:cxn ang="0">
                  <a:pos x="201" y="30"/>
                </a:cxn>
                <a:cxn ang="0">
                  <a:pos x="190" y="53"/>
                </a:cxn>
                <a:cxn ang="0">
                  <a:pos x="180" y="77"/>
                </a:cxn>
                <a:cxn ang="0">
                  <a:pos x="180" y="77"/>
                </a:cxn>
                <a:cxn ang="0">
                  <a:pos x="106" y="269"/>
                </a:cxn>
                <a:cxn ang="0">
                  <a:pos x="42" y="438"/>
                </a:cxn>
                <a:cxn ang="0">
                  <a:pos x="0" y="426"/>
                </a:cxn>
              </a:cxnLst>
              <a:rect l="0" t="0" r="r" b="b"/>
              <a:pathLst>
                <a:path w="204" h="438">
                  <a:moveTo>
                    <a:pt x="0" y="426"/>
                  </a:moveTo>
                  <a:lnTo>
                    <a:pt x="0" y="426"/>
                  </a:lnTo>
                  <a:lnTo>
                    <a:pt x="19" y="377"/>
                  </a:lnTo>
                  <a:lnTo>
                    <a:pt x="63" y="265"/>
                  </a:lnTo>
                  <a:lnTo>
                    <a:pt x="89" y="203"/>
                  </a:lnTo>
                  <a:lnTo>
                    <a:pt x="113" y="145"/>
                  </a:lnTo>
                  <a:lnTo>
                    <a:pt x="134" y="98"/>
                  </a:lnTo>
                  <a:lnTo>
                    <a:pt x="143" y="81"/>
                  </a:lnTo>
                  <a:lnTo>
                    <a:pt x="150" y="69"/>
                  </a:lnTo>
                  <a:lnTo>
                    <a:pt x="150" y="69"/>
                  </a:lnTo>
                  <a:lnTo>
                    <a:pt x="162" y="53"/>
                  </a:lnTo>
                  <a:lnTo>
                    <a:pt x="170" y="38"/>
                  </a:lnTo>
                  <a:lnTo>
                    <a:pt x="183" y="15"/>
                  </a:lnTo>
                  <a:lnTo>
                    <a:pt x="188" y="7"/>
                  </a:lnTo>
                  <a:lnTo>
                    <a:pt x="192" y="3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203" y="3"/>
                  </a:lnTo>
                  <a:lnTo>
                    <a:pt x="204" y="5"/>
                  </a:lnTo>
                  <a:lnTo>
                    <a:pt x="204" y="13"/>
                  </a:lnTo>
                  <a:lnTo>
                    <a:pt x="203" y="20"/>
                  </a:lnTo>
                  <a:lnTo>
                    <a:pt x="201" y="30"/>
                  </a:lnTo>
                  <a:lnTo>
                    <a:pt x="190" y="53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06" y="269"/>
                  </a:lnTo>
                  <a:lnTo>
                    <a:pt x="42" y="438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8" name="Freeform 184"/>
            <p:cNvSpPr>
              <a:spLocks/>
            </p:cNvSpPr>
            <p:nvPr/>
          </p:nvSpPr>
          <p:spPr bwMode="auto">
            <a:xfrm>
              <a:off x="2559" y="2911"/>
              <a:ext cx="207" cy="468"/>
            </a:xfrm>
            <a:custGeom>
              <a:avLst/>
              <a:gdLst/>
              <a:ahLst/>
              <a:cxnLst>
                <a:cxn ang="0">
                  <a:pos x="1" y="456"/>
                </a:cxn>
                <a:cxn ang="0">
                  <a:pos x="65" y="292"/>
                </a:cxn>
                <a:cxn ang="0">
                  <a:pos x="85" y="241"/>
                </a:cxn>
                <a:cxn ang="0">
                  <a:pos x="117" y="163"/>
                </a:cxn>
                <a:cxn ang="0">
                  <a:pos x="143" y="114"/>
                </a:cxn>
                <a:cxn ang="0">
                  <a:pos x="158" y="91"/>
                </a:cxn>
                <a:cxn ang="0">
                  <a:pos x="174" y="60"/>
                </a:cxn>
                <a:cxn ang="0">
                  <a:pos x="188" y="38"/>
                </a:cxn>
                <a:cxn ang="0">
                  <a:pos x="194" y="32"/>
                </a:cxn>
                <a:cxn ang="0">
                  <a:pos x="199" y="30"/>
                </a:cxn>
                <a:cxn ang="0">
                  <a:pos x="202" y="30"/>
                </a:cxn>
                <a:cxn ang="0">
                  <a:pos x="202" y="29"/>
                </a:cxn>
                <a:cxn ang="0">
                  <a:pos x="199" y="34"/>
                </a:cxn>
                <a:cxn ang="0">
                  <a:pos x="180" y="78"/>
                </a:cxn>
                <a:cxn ang="0">
                  <a:pos x="168" y="112"/>
                </a:cxn>
                <a:cxn ang="0">
                  <a:pos x="155" y="144"/>
                </a:cxn>
                <a:cxn ang="0">
                  <a:pos x="67" y="373"/>
                </a:cxn>
                <a:cxn ang="0">
                  <a:pos x="46" y="432"/>
                </a:cxn>
                <a:cxn ang="0">
                  <a:pos x="42" y="438"/>
                </a:cxn>
                <a:cxn ang="0">
                  <a:pos x="38" y="437"/>
                </a:cxn>
                <a:cxn ang="0">
                  <a:pos x="1" y="425"/>
                </a:cxn>
                <a:cxn ang="0">
                  <a:pos x="0" y="451"/>
                </a:cxn>
                <a:cxn ang="0">
                  <a:pos x="1" y="456"/>
                </a:cxn>
                <a:cxn ang="0">
                  <a:pos x="43" y="468"/>
                </a:cxn>
                <a:cxn ang="0">
                  <a:pos x="43" y="468"/>
                </a:cxn>
                <a:cxn ang="0">
                  <a:pos x="111" y="291"/>
                </a:cxn>
                <a:cxn ang="0">
                  <a:pos x="179" y="114"/>
                </a:cxn>
                <a:cxn ang="0">
                  <a:pos x="199" y="64"/>
                </a:cxn>
                <a:cxn ang="0">
                  <a:pos x="205" y="39"/>
                </a:cxn>
                <a:cxn ang="0">
                  <a:pos x="207" y="12"/>
                </a:cxn>
                <a:cxn ang="0">
                  <a:pos x="205" y="8"/>
                </a:cxn>
                <a:cxn ang="0">
                  <a:pos x="203" y="3"/>
                </a:cxn>
                <a:cxn ang="0">
                  <a:pos x="198" y="0"/>
                </a:cxn>
                <a:cxn ang="0">
                  <a:pos x="193" y="3"/>
                </a:cxn>
                <a:cxn ang="0">
                  <a:pos x="190" y="5"/>
                </a:cxn>
                <a:cxn ang="0">
                  <a:pos x="170" y="38"/>
                </a:cxn>
                <a:cxn ang="0">
                  <a:pos x="150" y="72"/>
                </a:cxn>
                <a:cxn ang="0">
                  <a:pos x="139" y="91"/>
                </a:cxn>
                <a:cxn ang="0">
                  <a:pos x="111" y="151"/>
                </a:cxn>
                <a:cxn ang="0">
                  <a:pos x="85" y="212"/>
                </a:cxn>
                <a:cxn ang="0">
                  <a:pos x="61" y="274"/>
                </a:cxn>
                <a:cxn ang="0">
                  <a:pos x="1" y="425"/>
                </a:cxn>
                <a:cxn ang="0">
                  <a:pos x="0" y="433"/>
                </a:cxn>
                <a:cxn ang="0">
                  <a:pos x="2" y="449"/>
                </a:cxn>
                <a:cxn ang="0">
                  <a:pos x="1" y="456"/>
                </a:cxn>
              </a:cxnLst>
              <a:rect l="0" t="0" r="r" b="b"/>
              <a:pathLst>
                <a:path w="207" h="468">
                  <a:moveTo>
                    <a:pt x="1" y="456"/>
                  </a:moveTo>
                  <a:lnTo>
                    <a:pt x="1" y="456"/>
                  </a:lnTo>
                  <a:lnTo>
                    <a:pt x="33" y="374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85" y="241"/>
                  </a:lnTo>
                  <a:lnTo>
                    <a:pt x="106" y="190"/>
                  </a:lnTo>
                  <a:lnTo>
                    <a:pt x="117" y="163"/>
                  </a:lnTo>
                  <a:lnTo>
                    <a:pt x="130" y="138"/>
                  </a:lnTo>
                  <a:lnTo>
                    <a:pt x="143" y="114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65" y="77"/>
                  </a:lnTo>
                  <a:lnTo>
                    <a:pt x="174" y="60"/>
                  </a:lnTo>
                  <a:lnTo>
                    <a:pt x="183" y="44"/>
                  </a:lnTo>
                  <a:lnTo>
                    <a:pt x="188" y="38"/>
                  </a:lnTo>
                  <a:lnTo>
                    <a:pt x="194" y="32"/>
                  </a:lnTo>
                  <a:lnTo>
                    <a:pt x="194" y="32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202" y="30"/>
                  </a:lnTo>
                  <a:lnTo>
                    <a:pt x="203" y="28"/>
                  </a:lnTo>
                  <a:lnTo>
                    <a:pt x="202" y="29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0" y="57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68" y="112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3" y="437"/>
                  </a:lnTo>
                  <a:lnTo>
                    <a:pt x="42" y="438"/>
                  </a:lnTo>
                  <a:lnTo>
                    <a:pt x="38" y="437"/>
                  </a:lnTo>
                  <a:lnTo>
                    <a:pt x="38" y="437"/>
                  </a:lnTo>
                  <a:lnTo>
                    <a:pt x="1" y="425"/>
                  </a:lnTo>
                  <a:lnTo>
                    <a:pt x="1" y="425"/>
                  </a:lnTo>
                  <a:lnTo>
                    <a:pt x="0" y="441"/>
                  </a:lnTo>
                  <a:lnTo>
                    <a:pt x="0" y="451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1" y="456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111" y="291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89" y="89"/>
                  </a:lnTo>
                  <a:lnTo>
                    <a:pt x="199" y="64"/>
                  </a:lnTo>
                  <a:lnTo>
                    <a:pt x="203" y="52"/>
                  </a:lnTo>
                  <a:lnTo>
                    <a:pt x="205" y="39"/>
                  </a:lnTo>
                  <a:lnTo>
                    <a:pt x="207" y="25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5" y="8"/>
                  </a:lnTo>
                  <a:lnTo>
                    <a:pt x="204" y="5"/>
                  </a:lnTo>
                  <a:lnTo>
                    <a:pt x="203" y="3"/>
                  </a:lnTo>
                  <a:lnTo>
                    <a:pt x="200" y="1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3" y="3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79" y="22"/>
                  </a:lnTo>
                  <a:lnTo>
                    <a:pt x="170" y="38"/>
                  </a:lnTo>
                  <a:lnTo>
                    <a:pt x="160" y="55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39" y="91"/>
                  </a:lnTo>
                  <a:lnTo>
                    <a:pt x="129" y="11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85" y="212"/>
                  </a:lnTo>
                  <a:lnTo>
                    <a:pt x="61" y="274"/>
                  </a:lnTo>
                  <a:lnTo>
                    <a:pt x="61" y="274"/>
                  </a:lnTo>
                  <a:lnTo>
                    <a:pt x="1" y="425"/>
                  </a:lnTo>
                  <a:lnTo>
                    <a:pt x="1" y="425"/>
                  </a:lnTo>
                  <a:lnTo>
                    <a:pt x="0" y="429"/>
                  </a:lnTo>
                  <a:lnTo>
                    <a:pt x="0" y="433"/>
                  </a:lnTo>
                  <a:lnTo>
                    <a:pt x="1" y="442"/>
                  </a:lnTo>
                  <a:lnTo>
                    <a:pt x="2" y="449"/>
                  </a:lnTo>
                  <a:lnTo>
                    <a:pt x="1" y="456"/>
                  </a:lnTo>
                  <a:lnTo>
                    <a:pt x="1" y="4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09" name="Freeform 185"/>
            <p:cNvSpPr>
              <a:spLocks/>
            </p:cNvSpPr>
            <p:nvPr/>
          </p:nvSpPr>
          <p:spPr bwMode="auto">
            <a:xfrm>
              <a:off x="1870" y="3278"/>
              <a:ext cx="184" cy="82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8" y="13"/>
                </a:cxn>
                <a:cxn ang="0">
                  <a:pos x="25" y="7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80" y="1"/>
                </a:cxn>
                <a:cxn ang="0">
                  <a:pos x="80" y="1"/>
                </a:cxn>
                <a:cxn ang="0">
                  <a:pos x="108" y="7"/>
                </a:cxn>
                <a:cxn ang="0">
                  <a:pos x="120" y="11"/>
                </a:cxn>
                <a:cxn ang="0">
                  <a:pos x="133" y="15"/>
                </a:cxn>
                <a:cxn ang="0">
                  <a:pos x="143" y="21"/>
                </a:cxn>
                <a:cxn ang="0">
                  <a:pos x="153" y="27"/>
                </a:cxn>
                <a:cxn ang="0">
                  <a:pos x="162" y="35"/>
                </a:cxn>
                <a:cxn ang="0">
                  <a:pos x="168" y="43"/>
                </a:cxn>
                <a:cxn ang="0">
                  <a:pos x="168" y="43"/>
                </a:cxn>
                <a:cxn ang="0">
                  <a:pos x="178" y="60"/>
                </a:cxn>
                <a:cxn ang="0">
                  <a:pos x="184" y="70"/>
                </a:cxn>
                <a:cxn ang="0">
                  <a:pos x="184" y="75"/>
                </a:cxn>
                <a:cxn ang="0">
                  <a:pos x="184" y="77"/>
                </a:cxn>
                <a:cxn ang="0">
                  <a:pos x="182" y="80"/>
                </a:cxn>
                <a:cxn ang="0">
                  <a:pos x="178" y="81"/>
                </a:cxn>
                <a:cxn ang="0">
                  <a:pos x="178" y="81"/>
                </a:cxn>
                <a:cxn ang="0">
                  <a:pos x="172" y="82"/>
                </a:cxn>
                <a:cxn ang="0">
                  <a:pos x="162" y="81"/>
                </a:cxn>
                <a:cxn ang="0">
                  <a:pos x="139" y="77"/>
                </a:cxn>
                <a:cxn ang="0">
                  <a:pos x="109" y="71"/>
                </a:cxn>
                <a:cxn ang="0">
                  <a:pos x="109" y="71"/>
                </a:cxn>
                <a:cxn ang="0">
                  <a:pos x="109" y="67"/>
                </a:cxn>
                <a:cxn ang="0">
                  <a:pos x="108" y="58"/>
                </a:cxn>
                <a:cxn ang="0">
                  <a:pos x="105" y="53"/>
                </a:cxn>
                <a:cxn ang="0">
                  <a:pos x="103" y="48"/>
                </a:cxn>
                <a:cxn ang="0">
                  <a:pos x="98" y="43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87" y="38"/>
                </a:cxn>
                <a:cxn ang="0">
                  <a:pos x="82" y="37"/>
                </a:cxn>
                <a:cxn ang="0">
                  <a:pos x="69" y="38"/>
                </a:cxn>
                <a:cxn ang="0">
                  <a:pos x="59" y="41"/>
                </a:cxn>
                <a:cxn ang="0">
                  <a:pos x="55" y="43"/>
                </a:cxn>
                <a:cxn ang="0">
                  <a:pos x="53" y="46"/>
                </a:cxn>
                <a:cxn ang="0">
                  <a:pos x="53" y="46"/>
                </a:cxn>
                <a:cxn ang="0">
                  <a:pos x="50" y="51"/>
                </a:cxn>
                <a:cxn ang="0">
                  <a:pos x="50" y="52"/>
                </a:cxn>
                <a:cxn ang="0">
                  <a:pos x="52" y="53"/>
                </a:cxn>
                <a:cxn ang="0">
                  <a:pos x="52" y="53"/>
                </a:cxn>
                <a:cxn ang="0">
                  <a:pos x="0" y="36"/>
                </a:cxn>
                <a:cxn ang="0">
                  <a:pos x="0" y="17"/>
                </a:cxn>
              </a:cxnLst>
              <a:rect l="0" t="0" r="r" b="b"/>
              <a:pathLst>
                <a:path w="184" h="82">
                  <a:moveTo>
                    <a:pt x="0" y="17"/>
                  </a:moveTo>
                  <a:lnTo>
                    <a:pt x="0" y="17"/>
                  </a:lnTo>
                  <a:lnTo>
                    <a:pt x="8" y="13"/>
                  </a:lnTo>
                  <a:lnTo>
                    <a:pt x="25" y="7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108" y="7"/>
                  </a:lnTo>
                  <a:lnTo>
                    <a:pt x="120" y="11"/>
                  </a:lnTo>
                  <a:lnTo>
                    <a:pt x="133" y="15"/>
                  </a:lnTo>
                  <a:lnTo>
                    <a:pt x="143" y="21"/>
                  </a:lnTo>
                  <a:lnTo>
                    <a:pt x="153" y="27"/>
                  </a:lnTo>
                  <a:lnTo>
                    <a:pt x="162" y="35"/>
                  </a:lnTo>
                  <a:lnTo>
                    <a:pt x="168" y="43"/>
                  </a:lnTo>
                  <a:lnTo>
                    <a:pt x="168" y="43"/>
                  </a:lnTo>
                  <a:lnTo>
                    <a:pt x="178" y="60"/>
                  </a:lnTo>
                  <a:lnTo>
                    <a:pt x="184" y="70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2" y="80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2" y="82"/>
                  </a:lnTo>
                  <a:lnTo>
                    <a:pt x="162" y="81"/>
                  </a:lnTo>
                  <a:lnTo>
                    <a:pt x="139" y="77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67"/>
                  </a:lnTo>
                  <a:lnTo>
                    <a:pt x="108" y="58"/>
                  </a:lnTo>
                  <a:lnTo>
                    <a:pt x="105" y="53"/>
                  </a:lnTo>
                  <a:lnTo>
                    <a:pt x="103" y="48"/>
                  </a:lnTo>
                  <a:lnTo>
                    <a:pt x="98" y="43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7" y="38"/>
                  </a:lnTo>
                  <a:lnTo>
                    <a:pt x="82" y="37"/>
                  </a:lnTo>
                  <a:lnTo>
                    <a:pt x="69" y="38"/>
                  </a:lnTo>
                  <a:lnTo>
                    <a:pt x="59" y="41"/>
                  </a:lnTo>
                  <a:lnTo>
                    <a:pt x="55" y="43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0" y="3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B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0" name="Freeform 186"/>
            <p:cNvSpPr>
              <a:spLocks/>
            </p:cNvSpPr>
            <p:nvPr/>
          </p:nvSpPr>
          <p:spPr bwMode="auto">
            <a:xfrm>
              <a:off x="1922" y="3323"/>
              <a:ext cx="56" cy="31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5" y="6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1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1"/>
                </a:cxn>
                <a:cxn ang="0">
                  <a:pos x="42" y="3"/>
                </a:cxn>
                <a:cxn ang="0">
                  <a:pos x="46" y="8"/>
                </a:cxn>
                <a:cxn ang="0">
                  <a:pos x="51" y="16"/>
                </a:cxn>
                <a:cxn ang="0">
                  <a:pos x="51" y="16"/>
                </a:cxn>
                <a:cxn ang="0">
                  <a:pos x="55" y="25"/>
                </a:cxn>
                <a:cxn ang="0">
                  <a:pos x="56" y="29"/>
                </a:cxn>
                <a:cxn ang="0">
                  <a:pos x="56" y="31"/>
                </a:cxn>
                <a:cxn ang="0">
                  <a:pos x="55" y="31"/>
                </a:cxn>
                <a:cxn ang="0">
                  <a:pos x="0" y="13"/>
                </a:cxn>
              </a:cxnLst>
              <a:rect l="0" t="0" r="r" b="b"/>
              <a:pathLst>
                <a:path w="56" h="31">
                  <a:moveTo>
                    <a:pt x="0" y="13"/>
                  </a:moveTo>
                  <a:lnTo>
                    <a:pt x="0" y="13"/>
                  </a:ln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1"/>
                  </a:lnTo>
                  <a:lnTo>
                    <a:pt x="42" y="3"/>
                  </a:lnTo>
                  <a:lnTo>
                    <a:pt x="46" y="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5" y="25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5" y="3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1" name="Freeform 187"/>
            <p:cNvSpPr>
              <a:spLocks/>
            </p:cNvSpPr>
            <p:nvPr/>
          </p:nvSpPr>
          <p:spPr bwMode="auto">
            <a:xfrm>
              <a:off x="2281" y="3380"/>
              <a:ext cx="48" cy="35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33"/>
                </a:cxn>
                <a:cxn ang="0">
                  <a:pos x="7" y="32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8"/>
                </a:cxn>
                <a:cxn ang="0">
                  <a:pos x="7" y="12"/>
                </a:cxn>
                <a:cxn ang="0">
                  <a:pos x="14" y="7"/>
                </a:cxn>
                <a:cxn ang="0">
                  <a:pos x="22" y="3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48" y="9"/>
                </a:cxn>
                <a:cxn ang="0">
                  <a:pos x="48" y="12"/>
                </a:cxn>
                <a:cxn ang="0">
                  <a:pos x="47" y="14"/>
                </a:cxn>
                <a:cxn ang="0">
                  <a:pos x="44" y="20"/>
                </a:cxn>
                <a:cxn ang="0">
                  <a:pos x="38" y="25"/>
                </a:cxn>
                <a:cxn ang="0">
                  <a:pos x="32" y="30"/>
                </a:cxn>
                <a:cxn ang="0">
                  <a:pos x="24" y="34"/>
                </a:cxn>
                <a:cxn ang="0">
                  <a:pos x="17" y="35"/>
                </a:cxn>
                <a:cxn ang="0">
                  <a:pos x="12" y="33"/>
                </a:cxn>
              </a:cxnLst>
              <a:rect l="0" t="0" r="r" b="b"/>
              <a:pathLst>
                <a:path w="48" h="35">
                  <a:moveTo>
                    <a:pt x="12" y="33"/>
                  </a:moveTo>
                  <a:lnTo>
                    <a:pt x="12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7" y="12"/>
                  </a:lnTo>
                  <a:lnTo>
                    <a:pt x="14" y="7"/>
                  </a:lnTo>
                  <a:lnTo>
                    <a:pt x="22" y="3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8" y="9"/>
                  </a:lnTo>
                  <a:lnTo>
                    <a:pt x="48" y="12"/>
                  </a:lnTo>
                  <a:lnTo>
                    <a:pt x="47" y="14"/>
                  </a:lnTo>
                  <a:lnTo>
                    <a:pt x="44" y="20"/>
                  </a:lnTo>
                  <a:lnTo>
                    <a:pt x="38" y="25"/>
                  </a:lnTo>
                  <a:lnTo>
                    <a:pt x="32" y="30"/>
                  </a:lnTo>
                  <a:lnTo>
                    <a:pt x="24" y="34"/>
                  </a:lnTo>
                  <a:lnTo>
                    <a:pt x="17" y="35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2" name="Freeform 188"/>
            <p:cNvSpPr>
              <a:spLocks/>
            </p:cNvSpPr>
            <p:nvPr/>
          </p:nvSpPr>
          <p:spPr bwMode="auto">
            <a:xfrm>
              <a:off x="2281" y="3380"/>
              <a:ext cx="48" cy="35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33"/>
                </a:cxn>
                <a:cxn ang="0">
                  <a:pos x="7" y="32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8"/>
                </a:cxn>
                <a:cxn ang="0">
                  <a:pos x="7" y="12"/>
                </a:cxn>
                <a:cxn ang="0">
                  <a:pos x="14" y="7"/>
                </a:cxn>
                <a:cxn ang="0">
                  <a:pos x="22" y="3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48" y="9"/>
                </a:cxn>
                <a:cxn ang="0">
                  <a:pos x="48" y="12"/>
                </a:cxn>
                <a:cxn ang="0">
                  <a:pos x="47" y="14"/>
                </a:cxn>
                <a:cxn ang="0">
                  <a:pos x="44" y="20"/>
                </a:cxn>
                <a:cxn ang="0">
                  <a:pos x="38" y="25"/>
                </a:cxn>
                <a:cxn ang="0">
                  <a:pos x="32" y="30"/>
                </a:cxn>
                <a:cxn ang="0">
                  <a:pos x="24" y="34"/>
                </a:cxn>
                <a:cxn ang="0">
                  <a:pos x="17" y="35"/>
                </a:cxn>
              </a:cxnLst>
              <a:rect l="0" t="0" r="r" b="b"/>
              <a:pathLst>
                <a:path w="48" h="35">
                  <a:moveTo>
                    <a:pt x="12" y="33"/>
                  </a:moveTo>
                  <a:lnTo>
                    <a:pt x="12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7" y="12"/>
                  </a:lnTo>
                  <a:lnTo>
                    <a:pt x="14" y="7"/>
                  </a:lnTo>
                  <a:lnTo>
                    <a:pt x="22" y="3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8" y="9"/>
                  </a:lnTo>
                  <a:lnTo>
                    <a:pt x="48" y="12"/>
                  </a:lnTo>
                  <a:lnTo>
                    <a:pt x="47" y="14"/>
                  </a:lnTo>
                  <a:lnTo>
                    <a:pt x="44" y="20"/>
                  </a:lnTo>
                  <a:lnTo>
                    <a:pt x="38" y="25"/>
                  </a:lnTo>
                  <a:lnTo>
                    <a:pt x="32" y="30"/>
                  </a:lnTo>
                  <a:lnTo>
                    <a:pt x="24" y="34"/>
                  </a:lnTo>
                  <a:lnTo>
                    <a:pt x="17" y="3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3" name="Freeform 189"/>
            <p:cNvSpPr>
              <a:spLocks/>
            </p:cNvSpPr>
            <p:nvPr/>
          </p:nvSpPr>
          <p:spPr bwMode="auto">
            <a:xfrm>
              <a:off x="2344" y="3392"/>
              <a:ext cx="37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4" y="3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12"/>
                </a:cxn>
                <a:cxn ang="0">
                  <a:pos x="34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8" y="30"/>
                </a:cxn>
                <a:cxn ang="0">
                  <a:pos x="13" y="31"/>
                </a:cxn>
                <a:cxn ang="0">
                  <a:pos x="9" y="30"/>
                </a:cxn>
              </a:cxnLst>
              <a:rect l="0" t="0" r="r" b="b"/>
              <a:pathLst>
                <a:path w="37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12"/>
                  </a:lnTo>
                  <a:lnTo>
                    <a:pt x="34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3" y="31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4" name="Freeform 190"/>
            <p:cNvSpPr>
              <a:spLocks/>
            </p:cNvSpPr>
            <p:nvPr/>
          </p:nvSpPr>
          <p:spPr bwMode="auto">
            <a:xfrm>
              <a:off x="2344" y="3392"/>
              <a:ext cx="37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4" y="3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12"/>
                </a:cxn>
                <a:cxn ang="0">
                  <a:pos x="34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8" y="30"/>
                </a:cxn>
                <a:cxn ang="0">
                  <a:pos x="13" y="31"/>
                </a:cxn>
              </a:cxnLst>
              <a:rect l="0" t="0" r="r" b="b"/>
              <a:pathLst>
                <a:path w="37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12"/>
                  </a:lnTo>
                  <a:lnTo>
                    <a:pt x="34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3" y="3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5" name="Freeform 191"/>
            <p:cNvSpPr>
              <a:spLocks/>
            </p:cNvSpPr>
            <p:nvPr/>
          </p:nvSpPr>
          <p:spPr bwMode="auto">
            <a:xfrm>
              <a:off x="2323" y="3432"/>
              <a:ext cx="36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4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6" y="7"/>
                </a:cxn>
                <a:cxn ang="0">
                  <a:pos x="35" y="12"/>
                </a:cxn>
                <a:cxn ang="0">
                  <a:pos x="32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7" y="30"/>
                </a:cxn>
                <a:cxn ang="0">
                  <a:pos x="11" y="31"/>
                </a:cxn>
                <a:cxn ang="0">
                  <a:pos x="9" y="30"/>
                </a:cxn>
              </a:cxnLst>
              <a:rect l="0" t="0" r="r" b="b"/>
              <a:pathLst>
                <a:path w="36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4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2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7" y="30"/>
                  </a:lnTo>
                  <a:lnTo>
                    <a:pt x="11" y="31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6" name="Freeform 192"/>
            <p:cNvSpPr>
              <a:spLocks/>
            </p:cNvSpPr>
            <p:nvPr/>
          </p:nvSpPr>
          <p:spPr bwMode="auto">
            <a:xfrm>
              <a:off x="2323" y="3432"/>
              <a:ext cx="36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4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6" y="7"/>
                </a:cxn>
                <a:cxn ang="0">
                  <a:pos x="35" y="12"/>
                </a:cxn>
                <a:cxn ang="0">
                  <a:pos x="32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7" y="30"/>
                </a:cxn>
                <a:cxn ang="0">
                  <a:pos x="11" y="31"/>
                </a:cxn>
              </a:cxnLst>
              <a:rect l="0" t="0" r="r" b="b"/>
              <a:pathLst>
                <a:path w="36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4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2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7" y="30"/>
                  </a:lnTo>
                  <a:lnTo>
                    <a:pt x="11" y="3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7" name="Freeform 193"/>
            <p:cNvSpPr>
              <a:spLocks/>
            </p:cNvSpPr>
            <p:nvPr/>
          </p:nvSpPr>
          <p:spPr bwMode="auto">
            <a:xfrm>
              <a:off x="1539" y="2899"/>
              <a:ext cx="82" cy="120"/>
            </a:xfrm>
            <a:custGeom>
              <a:avLst/>
              <a:gdLst/>
              <a:ahLst/>
              <a:cxnLst>
                <a:cxn ang="0">
                  <a:pos x="3" y="120"/>
                </a:cxn>
                <a:cxn ang="0">
                  <a:pos x="3" y="120"/>
                </a:cxn>
                <a:cxn ang="0">
                  <a:pos x="14" y="119"/>
                </a:cxn>
                <a:cxn ang="0">
                  <a:pos x="24" y="116"/>
                </a:cxn>
                <a:cxn ang="0">
                  <a:pos x="34" y="113"/>
                </a:cxn>
                <a:cxn ang="0">
                  <a:pos x="43" y="108"/>
                </a:cxn>
                <a:cxn ang="0">
                  <a:pos x="51" y="101"/>
                </a:cxn>
                <a:cxn ang="0">
                  <a:pos x="58" y="95"/>
                </a:cxn>
                <a:cxn ang="0">
                  <a:pos x="64" y="87"/>
                </a:cxn>
                <a:cxn ang="0">
                  <a:pos x="70" y="80"/>
                </a:cxn>
                <a:cxn ang="0">
                  <a:pos x="74" y="71"/>
                </a:cxn>
                <a:cxn ang="0">
                  <a:pos x="78" y="61"/>
                </a:cxn>
                <a:cxn ang="0">
                  <a:pos x="80" y="52"/>
                </a:cxn>
                <a:cxn ang="0">
                  <a:pos x="82" y="42"/>
                </a:cxn>
                <a:cxn ang="0">
                  <a:pos x="82" y="32"/>
                </a:cxn>
                <a:cxn ang="0">
                  <a:pos x="80" y="21"/>
                </a:cxn>
                <a:cxn ang="0">
                  <a:pos x="78" y="11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5" y="8"/>
                </a:cxn>
                <a:cxn ang="0">
                  <a:pos x="60" y="17"/>
                </a:cxn>
                <a:cxn ang="0">
                  <a:pos x="59" y="22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4" y="39"/>
                </a:cxn>
                <a:cxn ang="0">
                  <a:pos x="66" y="45"/>
                </a:cxn>
                <a:cxn ang="0">
                  <a:pos x="68" y="51"/>
                </a:cxn>
                <a:cxn ang="0">
                  <a:pos x="68" y="59"/>
                </a:cxn>
                <a:cxn ang="0">
                  <a:pos x="66" y="65"/>
                </a:cxn>
                <a:cxn ang="0">
                  <a:pos x="64" y="70"/>
                </a:cxn>
                <a:cxn ang="0">
                  <a:pos x="60" y="75"/>
                </a:cxn>
                <a:cxn ang="0">
                  <a:pos x="60" y="75"/>
                </a:cxn>
                <a:cxn ang="0">
                  <a:pos x="55" y="80"/>
                </a:cxn>
                <a:cxn ang="0">
                  <a:pos x="49" y="82"/>
                </a:cxn>
                <a:cxn ang="0">
                  <a:pos x="38" y="87"/>
                </a:cxn>
                <a:cxn ang="0">
                  <a:pos x="24" y="91"/>
                </a:cxn>
                <a:cxn ang="0">
                  <a:pos x="11" y="92"/>
                </a:cxn>
                <a:cxn ang="0">
                  <a:pos x="11" y="92"/>
                </a:cxn>
                <a:cxn ang="0">
                  <a:pos x="9" y="94"/>
                </a:cxn>
                <a:cxn ang="0">
                  <a:pos x="6" y="98"/>
                </a:cxn>
                <a:cxn ang="0">
                  <a:pos x="1" y="106"/>
                </a:cxn>
                <a:cxn ang="0">
                  <a:pos x="0" y="116"/>
                </a:cxn>
                <a:cxn ang="0">
                  <a:pos x="0" y="119"/>
                </a:cxn>
                <a:cxn ang="0">
                  <a:pos x="3" y="120"/>
                </a:cxn>
                <a:cxn ang="0">
                  <a:pos x="3" y="120"/>
                </a:cxn>
              </a:cxnLst>
              <a:rect l="0" t="0" r="r" b="b"/>
              <a:pathLst>
                <a:path w="82" h="120">
                  <a:moveTo>
                    <a:pt x="3" y="120"/>
                  </a:moveTo>
                  <a:lnTo>
                    <a:pt x="3" y="120"/>
                  </a:lnTo>
                  <a:lnTo>
                    <a:pt x="14" y="119"/>
                  </a:lnTo>
                  <a:lnTo>
                    <a:pt x="24" y="116"/>
                  </a:lnTo>
                  <a:lnTo>
                    <a:pt x="34" y="113"/>
                  </a:lnTo>
                  <a:lnTo>
                    <a:pt x="43" y="108"/>
                  </a:lnTo>
                  <a:lnTo>
                    <a:pt x="51" y="101"/>
                  </a:lnTo>
                  <a:lnTo>
                    <a:pt x="58" y="95"/>
                  </a:lnTo>
                  <a:lnTo>
                    <a:pt x="64" y="87"/>
                  </a:lnTo>
                  <a:lnTo>
                    <a:pt x="70" y="80"/>
                  </a:lnTo>
                  <a:lnTo>
                    <a:pt x="74" y="71"/>
                  </a:lnTo>
                  <a:lnTo>
                    <a:pt x="78" y="61"/>
                  </a:lnTo>
                  <a:lnTo>
                    <a:pt x="80" y="52"/>
                  </a:lnTo>
                  <a:lnTo>
                    <a:pt x="82" y="42"/>
                  </a:lnTo>
                  <a:lnTo>
                    <a:pt x="82" y="32"/>
                  </a:lnTo>
                  <a:lnTo>
                    <a:pt x="80" y="21"/>
                  </a:lnTo>
                  <a:lnTo>
                    <a:pt x="78" y="1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5" y="8"/>
                  </a:lnTo>
                  <a:lnTo>
                    <a:pt x="60" y="17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4" y="39"/>
                  </a:lnTo>
                  <a:lnTo>
                    <a:pt x="66" y="45"/>
                  </a:lnTo>
                  <a:lnTo>
                    <a:pt x="68" y="51"/>
                  </a:lnTo>
                  <a:lnTo>
                    <a:pt x="68" y="59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5" y="80"/>
                  </a:lnTo>
                  <a:lnTo>
                    <a:pt x="49" y="82"/>
                  </a:lnTo>
                  <a:lnTo>
                    <a:pt x="38" y="87"/>
                  </a:lnTo>
                  <a:lnTo>
                    <a:pt x="24" y="91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9" y="94"/>
                  </a:lnTo>
                  <a:lnTo>
                    <a:pt x="6" y="98"/>
                  </a:lnTo>
                  <a:lnTo>
                    <a:pt x="1" y="106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3" y="120"/>
                  </a:lnTo>
                  <a:lnTo>
                    <a:pt x="3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8" name="Line 194"/>
            <p:cNvSpPr>
              <a:spLocks noChangeShapeType="1"/>
            </p:cNvSpPr>
            <p:nvPr/>
          </p:nvSpPr>
          <p:spPr bwMode="auto">
            <a:xfrm>
              <a:off x="1651" y="3365"/>
              <a:ext cx="1" cy="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19" name="Freeform 195"/>
            <p:cNvSpPr>
              <a:spLocks/>
            </p:cNvSpPr>
            <p:nvPr/>
          </p:nvSpPr>
          <p:spPr bwMode="auto">
            <a:xfrm>
              <a:off x="1070" y="3274"/>
              <a:ext cx="234" cy="179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33" y="22"/>
                </a:cxn>
                <a:cxn ang="0">
                  <a:pos x="80" y="42"/>
                </a:cxn>
                <a:cxn ang="0">
                  <a:pos x="48" y="60"/>
                </a:cxn>
                <a:cxn ang="0">
                  <a:pos x="21" y="80"/>
                </a:cxn>
                <a:cxn ang="0">
                  <a:pos x="8" y="99"/>
                </a:cxn>
                <a:cxn ang="0">
                  <a:pos x="1" y="113"/>
                </a:cxn>
                <a:cxn ang="0">
                  <a:pos x="0" y="126"/>
                </a:cxn>
                <a:cxn ang="0">
                  <a:pos x="1" y="143"/>
                </a:cxn>
                <a:cxn ang="0">
                  <a:pos x="4" y="152"/>
                </a:cxn>
                <a:cxn ang="0">
                  <a:pos x="16" y="170"/>
                </a:cxn>
                <a:cxn ang="0">
                  <a:pos x="26" y="178"/>
                </a:cxn>
                <a:cxn ang="0">
                  <a:pos x="38" y="179"/>
                </a:cxn>
                <a:cxn ang="0">
                  <a:pos x="43" y="178"/>
                </a:cxn>
                <a:cxn ang="0">
                  <a:pos x="49" y="172"/>
                </a:cxn>
                <a:cxn ang="0">
                  <a:pos x="50" y="162"/>
                </a:cxn>
                <a:cxn ang="0">
                  <a:pos x="46" y="147"/>
                </a:cxn>
                <a:cxn ang="0">
                  <a:pos x="49" y="153"/>
                </a:cxn>
                <a:cxn ang="0">
                  <a:pos x="53" y="145"/>
                </a:cxn>
                <a:cxn ang="0">
                  <a:pos x="55" y="141"/>
                </a:cxn>
                <a:cxn ang="0">
                  <a:pos x="69" y="130"/>
                </a:cxn>
                <a:cxn ang="0">
                  <a:pos x="83" y="120"/>
                </a:cxn>
                <a:cxn ang="0">
                  <a:pos x="127" y="98"/>
                </a:cxn>
                <a:cxn ang="0">
                  <a:pos x="152" y="88"/>
                </a:cxn>
                <a:cxn ang="0">
                  <a:pos x="202" y="70"/>
                </a:cxn>
                <a:cxn ang="0">
                  <a:pos x="227" y="60"/>
                </a:cxn>
                <a:cxn ang="0">
                  <a:pos x="233" y="54"/>
                </a:cxn>
                <a:cxn ang="0">
                  <a:pos x="234" y="44"/>
                </a:cxn>
                <a:cxn ang="0">
                  <a:pos x="233" y="34"/>
                </a:cxn>
                <a:cxn ang="0">
                  <a:pos x="221" y="12"/>
                </a:cxn>
                <a:cxn ang="0">
                  <a:pos x="212" y="4"/>
                </a:cxn>
                <a:cxn ang="0">
                  <a:pos x="202" y="0"/>
                </a:cxn>
                <a:cxn ang="0">
                  <a:pos x="192" y="1"/>
                </a:cxn>
              </a:cxnLst>
              <a:rect l="0" t="0" r="r" b="b"/>
              <a:pathLst>
                <a:path w="234" h="179">
                  <a:moveTo>
                    <a:pt x="192" y="1"/>
                  </a:moveTo>
                  <a:lnTo>
                    <a:pt x="192" y="1"/>
                  </a:lnTo>
                  <a:lnTo>
                    <a:pt x="166" y="11"/>
                  </a:lnTo>
                  <a:lnTo>
                    <a:pt x="133" y="22"/>
                  </a:lnTo>
                  <a:lnTo>
                    <a:pt x="98" y="36"/>
                  </a:lnTo>
                  <a:lnTo>
                    <a:pt x="80" y="42"/>
                  </a:lnTo>
                  <a:lnTo>
                    <a:pt x="64" y="51"/>
                  </a:lnTo>
                  <a:lnTo>
                    <a:pt x="48" y="60"/>
                  </a:lnTo>
                  <a:lnTo>
                    <a:pt x="34" y="70"/>
                  </a:lnTo>
                  <a:lnTo>
                    <a:pt x="21" y="80"/>
                  </a:lnTo>
                  <a:lnTo>
                    <a:pt x="11" y="93"/>
                  </a:lnTo>
                  <a:lnTo>
                    <a:pt x="8" y="99"/>
                  </a:lnTo>
                  <a:lnTo>
                    <a:pt x="4" y="105"/>
                  </a:lnTo>
                  <a:lnTo>
                    <a:pt x="1" y="113"/>
                  </a:lnTo>
                  <a:lnTo>
                    <a:pt x="0" y="119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1" y="143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9" y="162"/>
                  </a:lnTo>
                  <a:lnTo>
                    <a:pt x="16" y="170"/>
                  </a:lnTo>
                  <a:lnTo>
                    <a:pt x="21" y="175"/>
                  </a:lnTo>
                  <a:lnTo>
                    <a:pt x="26" y="178"/>
                  </a:lnTo>
                  <a:lnTo>
                    <a:pt x="33" y="179"/>
                  </a:lnTo>
                  <a:lnTo>
                    <a:pt x="38" y="179"/>
                  </a:lnTo>
                  <a:lnTo>
                    <a:pt x="38" y="179"/>
                  </a:lnTo>
                  <a:lnTo>
                    <a:pt x="43" y="178"/>
                  </a:lnTo>
                  <a:lnTo>
                    <a:pt x="46" y="175"/>
                  </a:lnTo>
                  <a:lnTo>
                    <a:pt x="49" y="172"/>
                  </a:lnTo>
                  <a:lnTo>
                    <a:pt x="50" y="167"/>
                  </a:lnTo>
                  <a:lnTo>
                    <a:pt x="50" y="162"/>
                  </a:lnTo>
                  <a:lnTo>
                    <a:pt x="49" y="155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9" y="153"/>
                  </a:lnTo>
                  <a:lnTo>
                    <a:pt x="50" y="150"/>
                  </a:lnTo>
                  <a:lnTo>
                    <a:pt x="53" y="145"/>
                  </a:lnTo>
                  <a:lnTo>
                    <a:pt x="53" y="145"/>
                  </a:lnTo>
                  <a:lnTo>
                    <a:pt x="55" y="141"/>
                  </a:lnTo>
                  <a:lnTo>
                    <a:pt x="60" y="136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83" y="120"/>
                  </a:lnTo>
                  <a:lnTo>
                    <a:pt x="97" y="113"/>
                  </a:lnTo>
                  <a:lnTo>
                    <a:pt x="127" y="98"/>
                  </a:lnTo>
                  <a:lnTo>
                    <a:pt x="127" y="98"/>
                  </a:lnTo>
                  <a:lnTo>
                    <a:pt x="152" y="88"/>
                  </a:lnTo>
                  <a:lnTo>
                    <a:pt x="177" y="79"/>
                  </a:lnTo>
                  <a:lnTo>
                    <a:pt x="202" y="70"/>
                  </a:lnTo>
                  <a:lnTo>
                    <a:pt x="227" y="60"/>
                  </a:lnTo>
                  <a:lnTo>
                    <a:pt x="227" y="60"/>
                  </a:lnTo>
                  <a:lnTo>
                    <a:pt x="231" y="57"/>
                  </a:lnTo>
                  <a:lnTo>
                    <a:pt x="233" y="54"/>
                  </a:lnTo>
                  <a:lnTo>
                    <a:pt x="234" y="49"/>
                  </a:lnTo>
                  <a:lnTo>
                    <a:pt x="234" y="44"/>
                  </a:lnTo>
                  <a:lnTo>
                    <a:pt x="234" y="39"/>
                  </a:lnTo>
                  <a:lnTo>
                    <a:pt x="233" y="34"/>
                  </a:lnTo>
                  <a:lnTo>
                    <a:pt x="228" y="22"/>
                  </a:lnTo>
                  <a:lnTo>
                    <a:pt x="221" y="12"/>
                  </a:lnTo>
                  <a:lnTo>
                    <a:pt x="216" y="7"/>
                  </a:lnTo>
                  <a:lnTo>
                    <a:pt x="212" y="4"/>
                  </a:lnTo>
                  <a:lnTo>
                    <a:pt x="207" y="1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0" name="Freeform 196"/>
            <p:cNvSpPr>
              <a:spLocks/>
            </p:cNvSpPr>
            <p:nvPr/>
          </p:nvSpPr>
          <p:spPr bwMode="auto">
            <a:xfrm>
              <a:off x="2186" y="3611"/>
              <a:ext cx="13" cy="22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4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0"/>
                </a:cxn>
                <a:cxn ang="0">
                  <a:pos x="1" y="22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6" y="18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3" h="22">
                  <a:moveTo>
                    <a:pt x="11" y="1"/>
                  </a:moveTo>
                  <a:lnTo>
                    <a:pt x="11" y="1"/>
                  </a:lnTo>
                  <a:lnTo>
                    <a:pt x="8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1" name="Freeform 197"/>
            <p:cNvSpPr>
              <a:spLocks/>
            </p:cNvSpPr>
            <p:nvPr/>
          </p:nvSpPr>
          <p:spPr bwMode="auto">
            <a:xfrm>
              <a:off x="2199" y="3617"/>
              <a:ext cx="16" cy="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2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1" y="17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7" y="19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3" y="14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6" y="8"/>
                </a:cxn>
                <a:cxn ang="0">
                  <a:pos x="15" y="7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4"/>
                </a:cxn>
                <a:cxn ang="0">
                  <a:pos x="3" y="1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9">
                  <a:moveTo>
                    <a:pt x="5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3" y="14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2" name="Freeform 198"/>
            <p:cNvSpPr>
              <a:spLocks/>
            </p:cNvSpPr>
            <p:nvPr/>
          </p:nvSpPr>
          <p:spPr bwMode="auto">
            <a:xfrm>
              <a:off x="2211" y="3625"/>
              <a:ext cx="24" cy="2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12" y="13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5" y="14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6" y="20"/>
                </a:cxn>
                <a:cxn ang="0">
                  <a:pos x="12" y="20"/>
                </a:cxn>
                <a:cxn ang="0">
                  <a:pos x="15" y="19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0" y="15"/>
                </a:cxn>
                <a:cxn ang="0">
                  <a:pos x="19" y="14"/>
                </a:cxn>
                <a:cxn ang="0">
                  <a:pos x="18" y="13"/>
                </a:cxn>
                <a:cxn ang="0">
                  <a:pos x="18" y="13"/>
                </a:cxn>
                <a:cxn ang="0">
                  <a:pos x="13" y="9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2" y="6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3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4" h="20">
                  <a:moveTo>
                    <a:pt x="22" y="2"/>
                  </a:move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12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2" y="20"/>
                  </a:lnTo>
                  <a:lnTo>
                    <a:pt x="15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3" y="9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8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3" name="Freeform 199"/>
            <p:cNvSpPr>
              <a:spLocks/>
            </p:cNvSpPr>
            <p:nvPr/>
          </p:nvSpPr>
          <p:spPr bwMode="auto">
            <a:xfrm>
              <a:off x="2147" y="3565"/>
              <a:ext cx="133" cy="51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0"/>
                </a:cxn>
                <a:cxn ang="0">
                  <a:pos x="133" y="39"/>
                </a:cxn>
                <a:cxn ang="0">
                  <a:pos x="129" y="51"/>
                </a:cxn>
                <a:cxn ang="0">
                  <a:pos x="0" y="11"/>
                </a:cxn>
              </a:cxnLst>
              <a:rect l="0" t="0" r="r" b="b"/>
              <a:pathLst>
                <a:path w="133" h="51">
                  <a:moveTo>
                    <a:pt x="0" y="11"/>
                  </a:moveTo>
                  <a:lnTo>
                    <a:pt x="5" y="0"/>
                  </a:lnTo>
                  <a:lnTo>
                    <a:pt x="133" y="39"/>
                  </a:lnTo>
                  <a:lnTo>
                    <a:pt x="129" y="5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B3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4" name="Freeform 200"/>
            <p:cNvSpPr>
              <a:spLocks/>
            </p:cNvSpPr>
            <p:nvPr/>
          </p:nvSpPr>
          <p:spPr bwMode="auto">
            <a:xfrm>
              <a:off x="2146" y="3600"/>
              <a:ext cx="104" cy="5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4" y="7"/>
                </a:cxn>
                <a:cxn ang="0">
                  <a:pos x="18" y="4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4" y="1"/>
                </a:cxn>
                <a:cxn ang="0">
                  <a:pos x="54" y="1"/>
                </a:cxn>
                <a:cxn ang="0">
                  <a:pos x="64" y="4"/>
                </a:cxn>
                <a:cxn ang="0">
                  <a:pos x="73" y="7"/>
                </a:cxn>
                <a:cxn ang="0">
                  <a:pos x="83" y="12"/>
                </a:cxn>
                <a:cxn ang="0">
                  <a:pos x="90" y="17"/>
                </a:cxn>
                <a:cxn ang="0">
                  <a:pos x="97" y="24"/>
                </a:cxn>
                <a:cxn ang="0">
                  <a:pos x="102" y="29"/>
                </a:cxn>
                <a:cxn ang="0">
                  <a:pos x="104" y="35"/>
                </a:cxn>
                <a:cxn ang="0">
                  <a:pos x="104" y="38"/>
                </a:cxn>
                <a:cxn ang="0">
                  <a:pos x="103" y="40"/>
                </a:cxn>
                <a:cxn ang="0">
                  <a:pos x="103" y="40"/>
                </a:cxn>
                <a:cxn ang="0">
                  <a:pos x="99" y="44"/>
                </a:cxn>
                <a:cxn ang="0">
                  <a:pos x="94" y="49"/>
                </a:cxn>
                <a:cxn ang="0">
                  <a:pos x="87" y="51"/>
                </a:cxn>
                <a:cxn ang="0">
                  <a:pos x="78" y="54"/>
                </a:cxn>
                <a:cxn ang="0">
                  <a:pos x="68" y="55"/>
                </a:cxn>
                <a:cxn ang="0">
                  <a:pos x="59" y="55"/>
                </a:cxn>
                <a:cxn ang="0">
                  <a:pos x="49" y="53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26" y="44"/>
                </a:cxn>
                <a:cxn ang="0">
                  <a:pos x="15" y="38"/>
                </a:cxn>
                <a:cxn ang="0">
                  <a:pos x="6" y="31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3" y="2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04" h="55">
                  <a:moveTo>
                    <a:pt x="0" y="10"/>
                  </a:moveTo>
                  <a:lnTo>
                    <a:pt x="0" y="10"/>
                  </a:lnTo>
                  <a:lnTo>
                    <a:pt x="4" y="7"/>
                  </a:lnTo>
                  <a:lnTo>
                    <a:pt x="18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64" y="4"/>
                  </a:lnTo>
                  <a:lnTo>
                    <a:pt x="73" y="7"/>
                  </a:lnTo>
                  <a:lnTo>
                    <a:pt x="83" y="12"/>
                  </a:lnTo>
                  <a:lnTo>
                    <a:pt x="90" y="17"/>
                  </a:lnTo>
                  <a:lnTo>
                    <a:pt x="97" y="24"/>
                  </a:lnTo>
                  <a:lnTo>
                    <a:pt x="102" y="29"/>
                  </a:lnTo>
                  <a:lnTo>
                    <a:pt x="104" y="35"/>
                  </a:lnTo>
                  <a:lnTo>
                    <a:pt x="104" y="38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99" y="44"/>
                  </a:lnTo>
                  <a:lnTo>
                    <a:pt x="94" y="49"/>
                  </a:lnTo>
                  <a:lnTo>
                    <a:pt x="87" y="51"/>
                  </a:lnTo>
                  <a:lnTo>
                    <a:pt x="78" y="54"/>
                  </a:lnTo>
                  <a:lnTo>
                    <a:pt x="68" y="55"/>
                  </a:lnTo>
                  <a:lnTo>
                    <a:pt x="59" y="55"/>
                  </a:lnTo>
                  <a:lnTo>
                    <a:pt x="49" y="53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26" y="44"/>
                  </a:lnTo>
                  <a:lnTo>
                    <a:pt x="15" y="38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9B3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6" name="Group 201"/>
          <p:cNvGrpSpPr>
            <a:grpSpLocks/>
          </p:cNvGrpSpPr>
          <p:nvPr/>
        </p:nvGrpSpPr>
        <p:grpSpPr bwMode="auto">
          <a:xfrm>
            <a:off x="5105400" y="5562600"/>
            <a:ext cx="838200" cy="866775"/>
            <a:chOff x="1004" y="2499"/>
            <a:chExt cx="1825" cy="1695"/>
          </a:xfrm>
        </p:grpSpPr>
        <p:sp>
          <p:nvSpPr>
            <p:cNvPr id="1639626" name="Freeform 202"/>
            <p:cNvSpPr>
              <a:spLocks noEditPoints="1"/>
            </p:cNvSpPr>
            <p:nvPr/>
          </p:nvSpPr>
          <p:spPr bwMode="auto">
            <a:xfrm>
              <a:off x="1004" y="2499"/>
              <a:ext cx="1825" cy="1695"/>
            </a:xfrm>
            <a:custGeom>
              <a:avLst/>
              <a:gdLst/>
              <a:ahLst/>
              <a:cxnLst>
                <a:cxn ang="0">
                  <a:pos x="1820" y="371"/>
                </a:cxn>
                <a:cxn ang="0">
                  <a:pos x="1789" y="355"/>
                </a:cxn>
                <a:cxn ang="0">
                  <a:pos x="1774" y="322"/>
                </a:cxn>
                <a:cxn ang="0">
                  <a:pos x="1782" y="292"/>
                </a:cxn>
                <a:cxn ang="0">
                  <a:pos x="1778" y="260"/>
                </a:cxn>
                <a:cxn ang="0">
                  <a:pos x="1751" y="247"/>
                </a:cxn>
                <a:cxn ang="0">
                  <a:pos x="1664" y="201"/>
                </a:cxn>
                <a:cxn ang="0">
                  <a:pos x="1388" y="105"/>
                </a:cxn>
                <a:cxn ang="0">
                  <a:pos x="1074" y="41"/>
                </a:cxn>
                <a:cxn ang="0">
                  <a:pos x="841" y="0"/>
                </a:cxn>
                <a:cxn ang="0">
                  <a:pos x="783" y="130"/>
                </a:cxn>
                <a:cxn ang="0">
                  <a:pos x="773" y="69"/>
                </a:cxn>
                <a:cxn ang="0">
                  <a:pos x="708" y="21"/>
                </a:cxn>
                <a:cxn ang="0">
                  <a:pos x="615" y="6"/>
                </a:cxn>
                <a:cxn ang="0">
                  <a:pos x="575" y="27"/>
                </a:cxn>
                <a:cxn ang="0">
                  <a:pos x="496" y="141"/>
                </a:cxn>
                <a:cxn ang="0">
                  <a:pos x="376" y="349"/>
                </a:cxn>
                <a:cxn ang="0">
                  <a:pos x="273" y="595"/>
                </a:cxn>
                <a:cxn ang="0">
                  <a:pos x="242" y="732"/>
                </a:cxn>
                <a:cxn ang="0">
                  <a:pos x="214" y="792"/>
                </a:cxn>
                <a:cxn ang="0">
                  <a:pos x="97" y="846"/>
                </a:cxn>
                <a:cxn ang="0">
                  <a:pos x="70" y="880"/>
                </a:cxn>
                <a:cxn ang="0">
                  <a:pos x="65" y="915"/>
                </a:cxn>
                <a:cxn ang="0">
                  <a:pos x="82" y="945"/>
                </a:cxn>
                <a:cxn ang="0">
                  <a:pos x="130" y="969"/>
                </a:cxn>
                <a:cxn ang="0">
                  <a:pos x="61" y="1088"/>
                </a:cxn>
                <a:cxn ang="0">
                  <a:pos x="57" y="1106"/>
                </a:cxn>
                <a:cxn ang="0">
                  <a:pos x="32" y="1128"/>
                </a:cxn>
                <a:cxn ang="0">
                  <a:pos x="1" y="1151"/>
                </a:cxn>
                <a:cxn ang="0">
                  <a:pos x="1" y="1160"/>
                </a:cxn>
                <a:cxn ang="0">
                  <a:pos x="26" y="1215"/>
                </a:cxn>
                <a:cxn ang="0">
                  <a:pos x="45" y="1254"/>
                </a:cxn>
                <a:cxn ang="0">
                  <a:pos x="92" y="1312"/>
                </a:cxn>
                <a:cxn ang="0">
                  <a:pos x="268" y="1397"/>
                </a:cxn>
                <a:cxn ang="0">
                  <a:pos x="474" y="1512"/>
                </a:cxn>
                <a:cxn ang="0">
                  <a:pos x="751" y="1629"/>
                </a:cxn>
                <a:cxn ang="0">
                  <a:pos x="992" y="1684"/>
                </a:cxn>
                <a:cxn ang="0">
                  <a:pos x="1131" y="1664"/>
                </a:cxn>
                <a:cxn ang="0">
                  <a:pos x="1323" y="1411"/>
                </a:cxn>
                <a:cxn ang="0">
                  <a:pos x="1439" y="1366"/>
                </a:cxn>
                <a:cxn ang="0">
                  <a:pos x="1492" y="1312"/>
                </a:cxn>
                <a:cxn ang="0">
                  <a:pos x="1555" y="1177"/>
                </a:cxn>
                <a:cxn ang="0">
                  <a:pos x="1558" y="1120"/>
                </a:cxn>
                <a:cxn ang="0">
                  <a:pos x="1576" y="1108"/>
                </a:cxn>
                <a:cxn ang="0">
                  <a:pos x="1645" y="977"/>
                </a:cxn>
                <a:cxn ang="0">
                  <a:pos x="1793" y="471"/>
                </a:cxn>
                <a:cxn ang="0">
                  <a:pos x="1823" y="388"/>
                </a:cxn>
                <a:cxn ang="0">
                  <a:pos x="67" y="1107"/>
                </a:cxn>
                <a:cxn ang="0">
                  <a:pos x="67" y="1107"/>
                </a:cxn>
                <a:cxn ang="0">
                  <a:pos x="135" y="905"/>
                </a:cxn>
                <a:cxn ang="0">
                  <a:pos x="206" y="868"/>
                </a:cxn>
                <a:cxn ang="0">
                  <a:pos x="176" y="911"/>
                </a:cxn>
                <a:cxn ang="0">
                  <a:pos x="5" y="1165"/>
                </a:cxn>
                <a:cxn ang="0">
                  <a:pos x="10" y="1176"/>
                </a:cxn>
              </a:cxnLst>
              <a:rect l="0" t="0" r="r" b="b"/>
              <a:pathLst>
                <a:path w="1825" h="1695">
                  <a:moveTo>
                    <a:pt x="1823" y="385"/>
                  </a:moveTo>
                  <a:lnTo>
                    <a:pt x="1823" y="385"/>
                  </a:lnTo>
                  <a:lnTo>
                    <a:pt x="1823" y="378"/>
                  </a:lnTo>
                  <a:lnTo>
                    <a:pt x="1823" y="375"/>
                  </a:lnTo>
                  <a:lnTo>
                    <a:pt x="1822" y="372"/>
                  </a:lnTo>
                  <a:lnTo>
                    <a:pt x="1820" y="371"/>
                  </a:lnTo>
                  <a:lnTo>
                    <a:pt x="1817" y="371"/>
                  </a:lnTo>
                  <a:lnTo>
                    <a:pt x="1815" y="371"/>
                  </a:lnTo>
                  <a:lnTo>
                    <a:pt x="1803" y="368"/>
                  </a:lnTo>
                  <a:lnTo>
                    <a:pt x="1803" y="368"/>
                  </a:lnTo>
                  <a:lnTo>
                    <a:pt x="1797" y="362"/>
                  </a:lnTo>
                  <a:lnTo>
                    <a:pt x="1789" y="355"/>
                  </a:lnTo>
                  <a:lnTo>
                    <a:pt x="1780" y="347"/>
                  </a:lnTo>
                  <a:lnTo>
                    <a:pt x="1768" y="341"/>
                  </a:lnTo>
                  <a:lnTo>
                    <a:pt x="1768" y="341"/>
                  </a:lnTo>
                  <a:lnTo>
                    <a:pt x="1767" y="341"/>
                  </a:lnTo>
                  <a:lnTo>
                    <a:pt x="1767" y="341"/>
                  </a:lnTo>
                  <a:lnTo>
                    <a:pt x="1774" y="322"/>
                  </a:lnTo>
                  <a:lnTo>
                    <a:pt x="1778" y="312"/>
                  </a:lnTo>
                  <a:lnTo>
                    <a:pt x="1779" y="303"/>
                  </a:lnTo>
                  <a:lnTo>
                    <a:pt x="1779" y="303"/>
                  </a:lnTo>
                  <a:lnTo>
                    <a:pt x="1782" y="297"/>
                  </a:lnTo>
                  <a:lnTo>
                    <a:pt x="1782" y="297"/>
                  </a:lnTo>
                  <a:lnTo>
                    <a:pt x="1782" y="292"/>
                  </a:lnTo>
                  <a:lnTo>
                    <a:pt x="1782" y="284"/>
                  </a:lnTo>
                  <a:lnTo>
                    <a:pt x="1782" y="284"/>
                  </a:lnTo>
                  <a:lnTo>
                    <a:pt x="1782" y="275"/>
                  </a:lnTo>
                  <a:lnTo>
                    <a:pt x="1780" y="267"/>
                  </a:lnTo>
                  <a:lnTo>
                    <a:pt x="1779" y="264"/>
                  </a:lnTo>
                  <a:lnTo>
                    <a:pt x="1778" y="260"/>
                  </a:lnTo>
                  <a:lnTo>
                    <a:pt x="1774" y="258"/>
                  </a:lnTo>
                  <a:lnTo>
                    <a:pt x="1770" y="257"/>
                  </a:lnTo>
                  <a:lnTo>
                    <a:pt x="1770" y="257"/>
                  </a:lnTo>
                  <a:lnTo>
                    <a:pt x="1759" y="254"/>
                  </a:lnTo>
                  <a:lnTo>
                    <a:pt x="1759" y="254"/>
                  </a:lnTo>
                  <a:lnTo>
                    <a:pt x="1751" y="247"/>
                  </a:lnTo>
                  <a:lnTo>
                    <a:pt x="1743" y="239"/>
                  </a:lnTo>
                  <a:lnTo>
                    <a:pt x="1734" y="233"/>
                  </a:lnTo>
                  <a:lnTo>
                    <a:pt x="1724" y="227"/>
                  </a:lnTo>
                  <a:lnTo>
                    <a:pt x="1724" y="227"/>
                  </a:lnTo>
                  <a:lnTo>
                    <a:pt x="1695" y="214"/>
                  </a:lnTo>
                  <a:lnTo>
                    <a:pt x="1664" y="201"/>
                  </a:lnTo>
                  <a:lnTo>
                    <a:pt x="1604" y="179"/>
                  </a:lnTo>
                  <a:lnTo>
                    <a:pt x="1604" y="179"/>
                  </a:lnTo>
                  <a:lnTo>
                    <a:pt x="1532" y="153"/>
                  </a:lnTo>
                  <a:lnTo>
                    <a:pt x="1461" y="127"/>
                  </a:lnTo>
                  <a:lnTo>
                    <a:pt x="1424" y="116"/>
                  </a:lnTo>
                  <a:lnTo>
                    <a:pt x="1388" y="105"/>
                  </a:lnTo>
                  <a:lnTo>
                    <a:pt x="1351" y="95"/>
                  </a:lnTo>
                  <a:lnTo>
                    <a:pt x="1314" y="86"/>
                  </a:lnTo>
                  <a:lnTo>
                    <a:pt x="1314" y="86"/>
                  </a:lnTo>
                  <a:lnTo>
                    <a:pt x="1255" y="74"/>
                  </a:lnTo>
                  <a:lnTo>
                    <a:pt x="1195" y="62"/>
                  </a:lnTo>
                  <a:lnTo>
                    <a:pt x="1074" y="41"/>
                  </a:lnTo>
                  <a:lnTo>
                    <a:pt x="1074" y="41"/>
                  </a:lnTo>
                  <a:lnTo>
                    <a:pt x="971" y="22"/>
                  </a:lnTo>
                  <a:lnTo>
                    <a:pt x="867" y="3"/>
                  </a:lnTo>
                  <a:lnTo>
                    <a:pt x="867" y="3"/>
                  </a:lnTo>
                  <a:lnTo>
                    <a:pt x="855" y="1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783" y="132"/>
                  </a:lnTo>
                  <a:lnTo>
                    <a:pt x="783" y="132"/>
                  </a:lnTo>
                  <a:lnTo>
                    <a:pt x="783" y="130"/>
                  </a:lnTo>
                  <a:lnTo>
                    <a:pt x="783" y="130"/>
                  </a:lnTo>
                  <a:lnTo>
                    <a:pt x="786" y="116"/>
                  </a:lnTo>
                  <a:lnTo>
                    <a:pt x="785" y="102"/>
                  </a:lnTo>
                  <a:lnTo>
                    <a:pt x="783" y="91"/>
                  </a:lnTo>
                  <a:lnTo>
                    <a:pt x="780" y="79"/>
                  </a:lnTo>
                  <a:lnTo>
                    <a:pt x="773" y="69"/>
                  </a:lnTo>
                  <a:lnTo>
                    <a:pt x="766" y="58"/>
                  </a:lnTo>
                  <a:lnTo>
                    <a:pt x="757" y="50"/>
                  </a:lnTo>
                  <a:lnTo>
                    <a:pt x="746" y="41"/>
                  </a:lnTo>
                  <a:lnTo>
                    <a:pt x="746" y="41"/>
                  </a:lnTo>
                  <a:lnTo>
                    <a:pt x="727" y="30"/>
                  </a:lnTo>
                  <a:lnTo>
                    <a:pt x="708" y="21"/>
                  </a:lnTo>
                  <a:lnTo>
                    <a:pt x="688" y="15"/>
                  </a:lnTo>
                  <a:lnTo>
                    <a:pt x="667" y="11"/>
                  </a:lnTo>
                  <a:lnTo>
                    <a:pt x="667" y="11"/>
                  </a:lnTo>
                  <a:lnTo>
                    <a:pt x="649" y="8"/>
                  </a:lnTo>
                  <a:lnTo>
                    <a:pt x="627" y="7"/>
                  </a:lnTo>
                  <a:lnTo>
                    <a:pt x="615" y="6"/>
                  </a:lnTo>
                  <a:lnTo>
                    <a:pt x="604" y="7"/>
                  </a:lnTo>
                  <a:lnTo>
                    <a:pt x="595" y="10"/>
                  </a:lnTo>
                  <a:lnTo>
                    <a:pt x="591" y="11"/>
                  </a:lnTo>
                  <a:lnTo>
                    <a:pt x="589" y="13"/>
                  </a:lnTo>
                  <a:lnTo>
                    <a:pt x="589" y="13"/>
                  </a:lnTo>
                  <a:lnTo>
                    <a:pt x="575" y="27"/>
                  </a:lnTo>
                  <a:lnTo>
                    <a:pt x="563" y="42"/>
                  </a:lnTo>
                  <a:lnTo>
                    <a:pt x="550" y="58"/>
                  </a:lnTo>
                  <a:lnTo>
                    <a:pt x="539" y="75"/>
                  </a:lnTo>
                  <a:lnTo>
                    <a:pt x="517" y="107"/>
                  </a:lnTo>
                  <a:lnTo>
                    <a:pt x="496" y="141"/>
                  </a:lnTo>
                  <a:lnTo>
                    <a:pt x="496" y="141"/>
                  </a:lnTo>
                  <a:lnTo>
                    <a:pt x="470" y="183"/>
                  </a:lnTo>
                  <a:lnTo>
                    <a:pt x="445" y="225"/>
                  </a:lnTo>
                  <a:lnTo>
                    <a:pt x="420" y="268"/>
                  </a:lnTo>
                  <a:lnTo>
                    <a:pt x="396" y="311"/>
                  </a:lnTo>
                  <a:lnTo>
                    <a:pt x="396" y="311"/>
                  </a:lnTo>
                  <a:lnTo>
                    <a:pt x="376" y="349"/>
                  </a:lnTo>
                  <a:lnTo>
                    <a:pt x="357" y="388"/>
                  </a:lnTo>
                  <a:lnTo>
                    <a:pt x="322" y="467"/>
                  </a:lnTo>
                  <a:lnTo>
                    <a:pt x="322" y="467"/>
                  </a:lnTo>
                  <a:lnTo>
                    <a:pt x="295" y="530"/>
                  </a:lnTo>
                  <a:lnTo>
                    <a:pt x="284" y="563"/>
                  </a:lnTo>
                  <a:lnTo>
                    <a:pt x="273" y="595"/>
                  </a:lnTo>
                  <a:lnTo>
                    <a:pt x="263" y="628"/>
                  </a:lnTo>
                  <a:lnTo>
                    <a:pt x="254" y="661"/>
                  </a:lnTo>
                  <a:lnTo>
                    <a:pt x="247" y="694"/>
                  </a:lnTo>
                  <a:lnTo>
                    <a:pt x="242" y="728"/>
                  </a:lnTo>
                  <a:lnTo>
                    <a:pt x="242" y="728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40" y="736"/>
                  </a:lnTo>
                  <a:lnTo>
                    <a:pt x="240" y="736"/>
                  </a:lnTo>
                  <a:lnTo>
                    <a:pt x="227" y="763"/>
                  </a:lnTo>
                  <a:lnTo>
                    <a:pt x="219" y="779"/>
                  </a:lnTo>
                  <a:lnTo>
                    <a:pt x="214" y="792"/>
                  </a:lnTo>
                  <a:lnTo>
                    <a:pt x="214" y="792"/>
                  </a:lnTo>
                  <a:lnTo>
                    <a:pt x="173" y="807"/>
                  </a:lnTo>
                  <a:lnTo>
                    <a:pt x="153" y="815"/>
                  </a:lnTo>
                  <a:lnTo>
                    <a:pt x="132" y="825"/>
                  </a:lnTo>
                  <a:lnTo>
                    <a:pt x="114" y="835"/>
                  </a:lnTo>
                  <a:lnTo>
                    <a:pt x="97" y="846"/>
                  </a:lnTo>
                  <a:lnTo>
                    <a:pt x="90" y="853"/>
                  </a:lnTo>
                  <a:lnTo>
                    <a:pt x="84" y="859"/>
                  </a:lnTo>
                  <a:lnTo>
                    <a:pt x="79" y="866"/>
                  </a:lnTo>
                  <a:lnTo>
                    <a:pt x="74" y="874"/>
                  </a:lnTo>
                  <a:lnTo>
                    <a:pt x="74" y="874"/>
                  </a:lnTo>
                  <a:lnTo>
                    <a:pt x="70" y="880"/>
                  </a:lnTo>
                  <a:lnTo>
                    <a:pt x="67" y="886"/>
                  </a:lnTo>
                  <a:lnTo>
                    <a:pt x="67" y="886"/>
                  </a:lnTo>
                  <a:lnTo>
                    <a:pt x="65" y="894"/>
                  </a:lnTo>
                  <a:lnTo>
                    <a:pt x="63" y="901"/>
                  </a:lnTo>
                  <a:lnTo>
                    <a:pt x="63" y="909"/>
                  </a:lnTo>
                  <a:lnTo>
                    <a:pt x="65" y="915"/>
                  </a:lnTo>
                  <a:lnTo>
                    <a:pt x="67" y="922"/>
                  </a:lnTo>
                  <a:lnTo>
                    <a:pt x="70" y="928"/>
                  </a:lnTo>
                  <a:lnTo>
                    <a:pt x="74" y="934"/>
                  </a:lnTo>
                  <a:lnTo>
                    <a:pt x="77" y="940"/>
                  </a:lnTo>
                  <a:lnTo>
                    <a:pt x="77" y="940"/>
                  </a:lnTo>
                  <a:lnTo>
                    <a:pt x="82" y="945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97" y="957"/>
                  </a:lnTo>
                  <a:lnTo>
                    <a:pt x="109" y="963"/>
                  </a:lnTo>
                  <a:lnTo>
                    <a:pt x="119" y="967"/>
                  </a:lnTo>
                  <a:lnTo>
                    <a:pt x="130" y="969"/>
                  </a:lnTo>
                  <a:lnTo>
                    <a:pt x="130" y="969"/>
                  </a:lnTo>
                  <a:lnTo>
                    <a:pt x="154" y="973"/>
                  </a:lnTo>
                  <a:lnTo>
                    <a:pt x="180" y="974"/>
                  </a:lnTo>
                  <a:lnTo>
                    <a:pt x="180" y="974"/>
                  </a:lnTo>
                  <a:lnTo>
                    <a:pt x="61" y="1088"/>
                  </a:lnTo>
                  <a:lnTo>
                    <a:pt x="61" y="1088"/>
                  </a:lnTo>
                  <a:lnTo>
                    <a:pt x="60" y="1092"/>
                  </a:lnTo>
                  <a:lnTo>
                    <a:pt x="60" y="1096"/>
                  </a:lnTo>
                  <a:lnTo>
                    <a:pt x="61" y="1105"/>
                  </a:lnTo>
                  <a:lnTo>
                    <a:pt x="61" y="1105"/>
                  </a:lnTo>
                  <a:lnTo>
                    <a:pt x="58" y="1105"/>
                  </a:lnTo>
                  <a:lnTo>
                    <a:pt x="57" y="1106"/>
                  </a:lnTo>
                  <a:lnTo>
                    <a:pt x="51" y="1112"/>
                  </a:lnTo>
                  <a:lnTo>
                    <a:pt x="51" y="1112"/>
                  </a:lnTo>
                  <a:lnTo>
                    <a:pt x="43" y="1122"/>
                  </a:lnTo>
                  <a:lnTo>
                    <a:pt x="38" y="1126"/>
                  </a:lnTo>
                  <a:lnTo>
                    <a:pt x="32" y="1128"/>
                  </a:lnTo>
                  <a:lnTo>
                    <a:pt x="32" y="1128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1" y="1135"/>
                  </a:lnTo>
                  <a:lnTo>
                    <a:pt x="0" y="1140"/>
                  </a:lnTo>
                  <a:lnTo>
                    <a:pt x="1" y="1151"/>
                  </a:lnTo>
                  <a:lnTo>
                    <a:pt x="1" y="1151"/>
                  </a:lnTo>
                  <a:lnTo>
                    <a:pt x="1" y="1155"/>
                  </a:lnTo>
                  <a:lnTo>
                    <a:pt x="0" y="1155"/>
                  </a:lnTo>
                  <a:lnTo>
                    <a:pt x="1" y="1157"/>
                  </a:lnTo>
                  <a:lnTo>
                    <a:pt x="1" y="1157"/>
                  </a:lnTo>
                  <a:lnTo>
                    <a:pt x="1" y="1160"/>
                  </a:lnTo>
                  <a:lnTo>
                    <a:pt x="1" y="1160"/>
                  </a:lnTo>
                  <a:lnTo>
                    <a:pt x="5" y="1199"/>
                  </a:lnTo>
                  <a:lnTo>
                    <a:pt x="5" y="1199"/>
                  </a:lnTo>
                  <a:lnTo>
                    <a:pt x="5" y="1203"/>
                  </a:lnTo>
                  <a:lnTo>
                    <a:pt x="7" y="1205"/>
                  </a:lnTo>
                  <a:lnTo>
                    <a:pt x="12" y="1209"/>
                  </a:lnTo>
                  <a:lnTo>
                    <a:pt x="26" y="1215"/>
                  </a:lnTo>
                  <a:lnTo>
                    <a:pt x="26" y="1215"/>
                  </a:lnTo>
                  <a:lnTo>
                    <a:pt x="51" y="1229"/>
                  </a:lnTo>
                  <a:lnTo>
                    <a:pt x="77" y="1243"/>
                  </a:lnTo>
                  <a:lnTo>
                    <a:pt x="46" y="1248"/>
                  </a:lnTo>
                  <a:lnTo>
                    <a:pt x="46" y="1254"/>
                  </a:lnTo>
                  <a:lnTo>
                    <a:pt x="45" y="1254"/>
                  </a:lnTo>
                  <a:lnTo>
                    <a:pt x="47" y="1268"/>
                  </a:lnTo>
                  <a:lnTo>
                    <a:pt x="47" y="1268"/>
                  </a:lnTo>
                  <a:lnTo>
                    <a:pt x="50" y="1288"/>
                  </a:lnTo>
                  <a:lnTo>
                    <a:pt x="50" y="1288"/>
                  </a:lnTo>
                  <a:lnTo>
                    <a:pt x="61" y="1295"/>
                  </a:lnTo>
                  <a:lnTo>
                    <a:pt x="92" y="1312"/>
                  </a:lnTo>
                  <a:lnTo>
                    <a:pt x="140" y="1335"/>
                  </a:lnTo>
                  <a:lnTo>
                    <a:pt x="166" y="1349"/>
                  </a:lnTo>
                  <a:lnTo>
                    <a:pt x="196" y="1362"/>
                  </a:lnTo>
                  <a:lnTo>
                    <a:pt x="196" y="1362"/>
                  </a:lnTo>
                  <a:lnTo>
                    <a:pt x="230" y="1377"/>
                  </a:lnTo>
                  <a:lnTo>
                    <a:pt x="268" y="1397"/>
                  </a:lnTo>
                  <a:lnTo>
                    <a:pt x="309" y="1418"/>
                  </a:lnTo>
                  <a:lnTo>
                    <a:pt x="348" y="1441"/>
                  </a:lnTo>
                  <a:lnTo>
                    <a:pt x="413" y="1478"/>
                  </a:lnTo>
                  <a:lnTo>
                    <a:pt x="441" y="1495"/>
                  </a:lnTo>
                  <a:lnTo>
                    <a:pt x="441" y="1495"/>
                  </a:lnTo>
                  <a:lnTo>
                    <a:pt x="474" y="1512"/>
                  </a:lnTo>
                  <a:lnTo>
                    <a:pt x="512" y="1531"/>
                  </a:lnTo>
                  <a:lnTo>
                    <a:pt x="561" y="1555"/>
                  </a:lnTo>
                  <a:lnTo>
                    <a:pt x="620" y="1580"/>
                  </a:lnTo>
                  <a:lnTo>
                    <a:pt x="684" y="1605"/>
                  </a:lnTo>
                  <a:lnTo>
                    <a:pt x="717" y="1618"/>
                  </a:lnTo>
                  <a:lnTo>
                    <a:pt x="751" y="1629"/>
                  </a:lnTo>
                  <a:lnTo>
                    <a:pt x="786" y="1640"/>
                  </a:lnTo>
                  <a:lnTo>
                    <a:pt x="820" y="1649"/>
                  </a:lnTo>
                  <a:lnTo>
                    <a:pt x="820" y="1649"/>
                  </a:lnTo>
                  <a:lnTo>
                    <a:pt x="885" y="1664"/>
                  </a:lnTo>
                  <a:lnTo>
                    <a:pt x="943" y="1677"/>
                  </a:lnTo>
                  <a:lnTo>
                    <a:pt x="992" y="1684"/>
                  </a:lnTo>
                  <a:lnTo>
                    <a:pt x="1033" y="1690"/>
                  </a:lnTo>
                  <a:lnTo>
                    <a:pt x="1066" y="1693"/>
                  </a:lnTo>
                  <a:lnTo>
                    <a:pt x="1089" y="1695"/>
                  </a:lnTo>
                  <a:lnTo>
                    <a:pt x="1109" y="1695"/>
                  </a:lnTo>
                  <a:lnTo>
                    <a:pt x="1133" y="1673"/>
                  </a:lnTo>
                  <a:lnTo>
                    <a:pt x="1131" y="1664"/>
                  </a:lnTo>
                  <a:lnTo>
                    <a:pt x="1150" y="1668"/>
                  </a:lnTo>
                  <a:lnTo>
                    <a:pt x="1158" y="1634"/>
                  </a:lnTo>
                  <a:lnTo>
                    <a:pt x="1304" y="1420"/>
                  </a:lnTo>
                  <a:lnTo>
                    <a:pt x="1301" y="1415"/>
                  </a:lnTo>
                  <a:lnTo>
                    <a:pt x="1301" y="1415"/>
                  </a:lnTo>
                  <a:lnTo>
                    <a:pt x="1323" y="1411"/>
                  </a:lnTo>
                  <a:lnTo>
                    <a:pt x="1340" y="1407"/>
                  </a:lnTo>
                  <a:lnTo>
                    <a:pt x="1360" y="1401"/>
                  </a:lnTo>
                  <a:lnTo>
                    <a:pt x="1383" y="1393"/>
                  </a:lnTo>
                  <a:lnTo>
                    <a:pt x="1405" y="1383"/>
                  </a:lnTo>
                  <a:lnTo>
                    <a:pt x="1429" y="1372"/>
                  </a:lnTo>
                  <a:lnTo>
                    <a:pt x="1439" y="1366"/>
                  </a:lnTo>
                  <a:lnTo>
                    <a:pt x="1451" y="1358"/>
                  </a:lnTo>
                  <a:lnTo>
                    <a:pt x="1451" y="1358"/>
                  </a:lnTo>
                  <a:lnTo>
                    <a:pt x="1462" y="1349"/>
                  </a:lnTo>
                  <a:lnTo>
                    <a:pt x="1472" y="1338"/>
                  </a:lnTo>
                  <a:lnTo>
                    <a:pt x="1482" y="1325"/>
                  </a:lnTo>
                  <a:lnTo>
                    <a:pt x="1492" y="1312"/>
                  </a:lnTo>
                  <a:lnTo>
                    <a:pt x="1501" y="1297"/>
                  </a:lnTo>
                  <a:lnTo>
                    <a:pt x="1509" y="1282"/>
                  </a:lnTo>
                  <a:lnTo>
                    <a:pt x="1525" y="1251"/>
                  </a:lnTo>
                  <a:lnTo>
                    <a:pt x="1537" y="1224"/>
                  </a:lnTo>
                  <a:lnTo>
                    <a:pt x="1546" y="1200"/>
                  </a:lnTo>
                  <a:lnTo>
                    <a:pt x="1555" y="1177"/>
                  </a:lnTo>
                  <a:lnTo>
                    <a:pt x="1555" y="1177"/>
                  </a:lnTo>
                  <a:lnTo>
                    <a:pt x="1553" y="1167"/>
                  </a:lnTo>
                  <a:lnTo>
                    <a:pt x="1553" y="1146"/>
                  </a:lnTo>
                  <a:lnTo>
                    <a:pt x="1555" y="1134"/>
                  </a:lnTo>
                  <a:lnTo>
                    <a:pt x="1557" y="1123"/>
                  </a:lnTo>
                  <a:lnTo>
                    <a:pt x="1558" y="1120"/>
                  </a:lnTo>
                  <a:lnTo>
                    <a:pt x="1561" y="1117"/>
                  </a:lnTo>
                  <a:lnTo>
                    <a:pt x="1563" y="1115"/>
                  </a:lnTo>
                  <a:lnTo>
                    <a:pt x="1567" y="1113"/>
                  </a:lnTo>
                  <a:lnTo>
                    <a:pt x="1567" y="1113"/>
                  </a:lnTo>
                  <a:lnTo>
                    <a:pt x="1572" y="1112"/>
                  </a:lnTo>
                  <a:lnTo>
                    <a:pt x="1576" y="1108"/>
                  </a:lnTo>
                  <a:lnTo>
                    <a:pt x="1582" y="1101"/>
                  </a:lnTo>
                  <a:lnTo>
                    <a:pt x="1588" y="1092"/>
                  </a:lnTo>
                  <a:lnTo>
                    <a:pt x="1601" y="1071"/>
                  </a:lnTo>
                  <a:lnTo>
                    <a:pt x="1614" y="1046"/>
                  </a:lnTo>
                  <a:lnTo>
                    <a:pt x="1635" y="998"/>
                  </a:lnTo>
                  <a:lnTo>
                    <a:pt x="1645" y="977"/>
                  </a:lnTo>
                  <a:lnTo>
                    <a:pt x="1645" y="977"/>
                  </a:lnTo>
                  <a:lnTo>
                    <a:pt x="1666" y="900"/>
                  </a:lnTo>
                  <a:lnTo>
                    <a:pt x="1715" y="727"/>
                  </a:lnTo>
                  <a:lnTo>
                    <a:pt x="1743" y="632"/>
                  </a:lnTo>
                  <a:lnTo>
                    <a:pt x="1770" y="543"/>
                  </a:lnTo>
                  <a:lnTo>
                    <a:pt x="1793" y="471"/>
                  </a:lnTo>
                  <a:lnTo>
                    <a:pt x="1802" y="445"/>
                  </a:lnTo>
                  <a:lnTo>
                    <a:pt x="1808" y="429"/>
                  </a:lnTo>
                  <a:lnTo>
                    <a:pt x="1808" y="429"/>
                  </a:lnTo>
                  <a:lnTo>
                    <a:pt x="1818" y="405"/>
                  </a:lnTo>
                  <a:lnTo>
                    <a:pt x="1823" y="388"/>
                  </a:lnTo>
                  <a:lnTo>
                    <a:pt x="1823" y="388"/>
                  </a:lnTo>
                  <a:lnTo>
                    <a:pt x="1825" y="381"/>
                  </a:lnTo>
                  <a:lnTo>
                    <a:pt x="1825" y="381"/>
                  </a:lnTo>
                  <a:lnTo>
                    <a:pt x="1823" y="385"/>
                  </a:lnTo>
                  <a:lnTo>
                    <a:pt x="1823" y="385"/>
                  </a:lnTo>
                  <a:close/>
                  <a:moveTo>
                    <a:pt x="67" y="1107"/>
                  </a:moveTo>
                  <a:lnTo>
                    <a:pt x="67" y="1107"/>
                  </a:lnTo>
                  <a:lnTo>
                    <a:pt x="76" y="1098"/>
                  </a:lnTo>
                  <a:lnTo>
                    <a:pt x="76" y="1098"/>
                  </a:lnTo>
                  <a:lnTo>
                    <a:pt x="76" y="1098"/>
                  </a:lnTo>
                  <a:lnTo>
                    <a:pt x="68" y="1107"/>
                  </a:lnTo>
                  <a:lnTo>
                    <a:pt x="68" y="1107"/>
                  </a:lnTo>
                  <a:lnTo>
                    <a:pt x="67" y="1107"/>
                  </a:lnTo>
                  <a:lnTo>
                    <a:pt x="67" y="1107"/>
                  </a:lnTo>
                  <a:close/>
                  <a:moveTo>
                    <a:pt x="136" y="910"/>
                  </a:moveTo>
                  <a:lnTo>
                    <a:pt x="136" y="910"/>
                  </a:lnTo>
                  <a:lnTo>
                    <a:pt x="129" y="910"/>
                  </a:lnTo>
                  <a:lnTo>
                    <a:pt x="129" y="910"/>
                  </a:lnTo>
                  <a:lnTo>
                    <a:pt x="135" y="905"/>
                  </a:lnTo>
                  <a:lnTo>
                    <a:pt x="135" y="905"/>
                  </a:lnTo>
                  <a:lnTo>
                    <a:pt x="149" y="895"/>
                  </a:lnTo>
                  <a:lnTo>
                    <a:pt x="163" y="888"/>
                  </a:lnTo>
                  <a:lnTo>
                    <a:pt x="193" y="873"/>
                  </a:lnTo>
                  <a:lnTo>
                    <a:pt x="193" y="873"/>
                  </a:lnTo>
                  <a:lnTo>
                    <a:pt x="206" y="868"/>
                  </a:lnTo>
                  <a:lnTo>
                    <a:pt x="206" y="868"/>
                  </a:lnTo>
                  <a:lnTo>
                    <a:pt x="211" y="888"/>
                  </a:lnTo>
                  <a:lnTo>
                    <a:pt x="218" y="908"/>
                  </a:lnTo>
                  <a:lnTo>
                    <a:pt x="218" y="908"/>
                  </a:lnTo>
                  <a:lnTo>
                    <a:pt x="198" y="910"/>
                  </a:lnTo>
                  <a:lnTo>
                    <a:pt x="176" y="911"/>
                  </a:lnTo>
                  <a:lnTo>
                    <a:pt x="156" y="911"/>
                  </a:lnTo>
                  <a:lnTo>
                    <a:pt x="136" y="910"/>
                  </a:lnTo>
                  <a:lnTo>
                    <a:pt x="136" y="910"/>
                  </a:lnTo>
                  <a:close/>
                  <a:moveTo>
                    <a:pt x="6" y="1176"/>
                  </a:moveTo>
                  <a:lnTo>
                    <a:pt x="6" y="1176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5" y="1165"/>
                  </a:lnTo>
                  <a:lnTo>
                    <a:pt x="11" y="1166"/>
                  </a:lnTo>
                  <a:lnTo>
                    <a:pt x="11" y="1166"/>
                  </a:lnTo>
                  <a:lnTo>
                    <a:pt x="10" y="1176"/>
                  </a:lnTo>
                  <a:lnTo>
                    <a:pt x="10" y="1176"/>
                  </a:lnTo>
                  <a:lnTo>
                    <a:pt x="6" y="1174"/>
                  </a:lnTo>
                  <a:lnTo>
                    <a:pt x="6" y="1176"/>
                  </a:lnTo>
                  <a:lnTo>
                    <a:pt x="6" y="117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7" name="Freeform 203"/>
            <p:cNvSpPr>
              <a:spLocks/>
            </p:cNvSpPr>
            <p:nvPr/>
          </p:nvSpPr>
          <p:spPr bwMode="auto">
            <a:xfrm>
              <a:off x="1067" y="3274"/>
              <a:ext cx="237" cy="199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45" y="21"/>
                </a:cxn>
                <a:cxn ang="0">
                  <a:pos x="95" y="40"/>
                </a:cxn>
                <a:cxn ang="0">
                  <a:pos x="68" y="52"/>
                </a:cxn>
                <a:cxn ang="0">
                  <a:pos x="42" y="67"/>
                </a:cxn>
                <a:cxn ang="0">
                  <a:pos x="19" y="86"/>
                </a:cxn>
                <a:cxn ang="0">
                  <a:pos x="7" y="105"/>
                </a:cxn>
                <a:cxn ang="0">
                  <a:pos x="4" y="111"/>
                </a:cxn>
                <a:cxn ang="0">
                  <a:pos x="0" y="126"/>
                </a:cxn>
                <a:cxn ang="0">
                  <a:pos x="2" y="141"/>
                </a:cxn>
                <a:cxn ang="0">
                  <a:pos x="7" y="154"/>
                </a:cxn>
                <a:cxn ang="0">
                  <a:pos x="16" y="167"/>
                </a:cxn>
                <a:cxn ang="0">
                  <a:pos x="39" y="184"/>
                </a:cxn>
                <a:cxn ang="0">
                  <a:pos x="67" y="194"/>
                </a:cxn>
                <a:cxn ang="0">
                  <a:pos x="95" y="198"/>
                </a:cxn>
                <a:cxn ang="0">
                  <a:pos x="152" y="198"/>
                </a:cxn>
                <a:cxn ang="0">
                  <a:pos x="181" y="194"/>
                </a:cxn>
                <a:cxn ang="0">
                  <a:pos x="190" y="190"/>
                </a:cxn>
                <a:cxn ang="0">
                  <a:pos x="194" y="183"/>
                </a:cxn>
                <a:cxn ang="0">
                  <a:pos x="194" y="172"/>
                </a:cxn>
                <a:cxn ang="0">
                  <a:pos x="184" y="149"/>
                </a:cxn>
                <a:cxn ang="0">
                  <a:pos x="171" y="136"/>
                </a:cxn>
                <a:cxn ang="0">
                  <a:pos x="161" y="133"/>
                </a:cxn>
                <a:cxn ang="0">
                  <a:pos x="156" y="133"/>
                </a:cxn>
                <a:cxn ang="0">
                  <a:pos x="115" y="136"/>
                </a:cxn>
                <a:cxn ang="0">
                  <a:pos x="73" y="135"/>
                </a:cxn>
                <a:cxn ang="0">
                  <a:pos x="61" y="135"/>
                </a:cxn>
                <a:cxn ang="0">
                  <a:pos x="49" y="133"/>
                </a:cxn>
                <a:cxn ang="0">
                  <a:pos x="38" y="130"/>
                </a:cxn>
                <a:cxn ang="0">
                  <a:pos x="39" y="131"/>
                </a:cxn>
                <a:cxn ang="0">
                  <a:pos x="44" y="135"/>
                </a:cxn>
                <a:cxn ang="0">
                  <a:pos x="51" y="147"/>
                </a:cxn>
                <a:cxn ang="0">
                  <a:pos x="51" y="153"/>
                </a:cxn>
                <a:cxn ang="0">
                  <a:pos x="52" y="152"/>
                </a:cxn>
                <a:cxn ang="0">
                  <a:pos x="56" y="144"/>
                </a:cxn>
                <a:cxn ang="0">
                  <a:pos x="62" y="138"/>
                </a:cxn>
                <a:cxn ang="0">
                  <a:pos x="79" y="124"/>
                </a:cxn>
                <a:cxn ang="0">
                  <a:pos x="120" y="101"/>
                </a:cxn>
                <a:cxn ang="0">
                  <a:pos x="186" y="76"/>
                </a:cxn>
                <a:cxn ang="0">
                  <a:pos x="230" y="60"/>
                </a:cxn>
                <a:cxn ang="0">
                  <a:pos x="234" y="57"/>
                </a:cxn>
                <a:cxn ang="0">
                  <a:pos x="237" y="49"/>
                </a:cxn>
                <a:cxn ang="0">
                  <a:pos x="237" y="39"/>
                </a:cxn>
                <a:cxn ang="0">
                  <a:pos x="231" y="22"/>
                </a:cxn>
                <a:cxn ang="0">
                  <a:pos x="219" y="7"/>
                </a:cxn>
                <a:cxn ang="0">
                  <a:pos x="210" y="1"/>
                </a:cxn>
                <a:cxn ang="0">
                  <a:pos x="200" y="0"/>
                </a:cxn>
                <a:cxn ang="0">
                  <a:pos x="195" y="1"/>
                </a:cxn>
              </a:cxnLst>
              <a:rect l="0" t="0" r="r" b="b"/>
              <a:pathLst>
                <a:path w="237" h="199">
                  <a:moveTo>
                    <a:pt x="195" y="1"/>
                  </a:moveTo>
                  <a:lnTo>
                    <a:pt x="195" y="1"/>
                  </a:lnTo>
                  <a:lnTo>
                    <a:pt x="170" y="11"/>
                  </a:lnTo>
                  <a:lnTo>
                    <a:pt x="145" y="21"/>
                  </a:lnTo>
                  <a:lnTo>
                    <a:pt x="120" y="3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68" y="52"/>
                  </a:lnTo>
                  <a:lnTo>
                    <a:pt x="54" y="60"/>
                  </a:lnTo>
                  <a:lnTo>
                    <a:pt x="42" y="67"/>
                  </a:lnTo>
                  <a:lnTo>
                    <a:pt x="29" y="76"/>
                  </a:lnTo>
                  <a:lnTo>
                    <a:pt x="19" y="86"/>
                  </a:lnTo>
                  <a:lnTo>
                    <a:pt x="11" y="99"/>
                  </a:lnTo>
                  <a:lnTo>
                    <a:pt x="7" y="105"/>
                  </a:lnTo>
                  <a:lnTo>
                    <a:pt x="4" y="111"/>
                  </a:lnTo>
                  <a:lnTo>
                    <a:pt x="4" y="111"/>
                  </a:lnTo>
                  <a:lnTo>
                    <a:pt x="2" y="119"/>
                  </a:lnTo>
                  <a:lnTo>
                    <a:pt x="0" y="126"/>
                  </a:lnTo>
                  <a:lnTo>
                    <a:pt x="0" y="134"/>
                  </a:lnTo>
                  <a:lnTo>
                    <a:pt x="2" y="141"/>
                  </a:lnTo>
                  <a:lnTo>
                    <a:pt x="4" y="148"/>
                  </a:lnTo>
                  <a:lnTo>
                    <a:pt x="7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27" y="177"/>
                  </a:lnTo>
                  <a:lnTo>
                    <a:pt x="39" y="184"/>
                  </a:lnTo>
                  <a:lnTo>
                    <a:pt x="53" y="190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95" y="198"/>
                  </a:lnTo>
                  <a:lnTo>
                    <a:pt x="123" y="199"/>
                  </a:lnTo>
                  <a:lnTo>
                    <a:pt x="152" y="198"/>
                  </a:lnTo>
                  <a:lnTo>
                    <a:pt x="181" y="194"/>
                  </a:lnTo>
                  <a:lnTo>
                    <a:pt x="181" y="194"/>
                  </a:lnTo>
                  <a:lnTo>
                    <a:pt x="186" y="193"/>
                  </a:lnTo>
                  <a:lnTo>
                    <a:pt x="190" y="190"/>
                  </a:lnTo>
                  <a:lnTo>
                    <a:pt x="192" y="187"/>
                  </a:lnTo>
                  <a:lnTo>
                    <a:pt x="194" y="183"/>
                  </a:lnTo>
                  <a:lnTo>
                    <a:pt x="194" y="178"/>
                  </a:lnTo>
                  <a:lnTo>
                    <a:pt x="194" y="172"/>
                  </a:lnTo>
                  <a:lnTo>
                    <a:pt x="190" y="160"/>
                  </a:lnTo>
                  <a:lnTo>
                    <a:pt x="184" y="149"/>
                  </a:lnTo>
                  <a:lnTo>
                    <a:pt x="175" y="140"/>
                  </a:lnTo>
                  <a:lnTo>
                    <a:pt x="171" y="136"/>
                  </a:lnTo>
                  <a:lnTo>
                    <a:pt x="166" y="134"/>
                  </a:lnTo>
                  <a:lnTo>
                    <a:pt x="161" y="133"/>
                  </a:lnTo>
                  <a:lnTo>
                    <a:pt x="156" y="133"/>
                  </a:lnTo>
                  <a:lnTo>
                    <a:pt x="156" y="133"/>
                  </a:lnTo>
                  <a:lnTo>
                    <a:pt x="136" y="135"/>
                  </a:lnTo>
                  <a:lnTo>
                    <a:pt x="115" y="136"/>
                  </a:lnTo>
                  <a:lnTo>
                    <a:pt x="93" y="136"/>
                  </a:lnTo>
                  <a:lnTo>
                    <a:pt x="73" y="135"/>
                  </a:lnTo>
                  <a:lnTo>
                    <a:pt x="73" y="135"/>
                  </a:lnTo>
                  <a:lnTo>
                    <a:pt x="61" y="135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44" y="135"/>
                  </a:lnTo>
                  <a:lnTo>
                    <a:pt x="48" y="141"/>
                  </a:lnTo>
                  <a:lnTo>
                    <a:pt x="51" y="147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1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6" y="144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71" y="130"/>
                  </a:lnTo>
                  <a:lnTo>
                    <a:pt x="79" y="124"/>
                  </a:lnTo>
                  <a:lnTo>
                    <a:pt x="100" y="111"/>
                  </a:lnTo>
                  <a:lnTo>
                    <a:pt x="120" y="101"/>
                  </a:lnTo>
                  <a:lnTo>
                    <a:pt x="142" y="93"/>
                  </a:lnTo>
                  <a:lnTo>
                    <a:pt x="186" y="76"/>
                  </a:lnTo>
                  <a:lnTo>
                    <a:pt x="209" y="67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4" y="57"/>
                  </a:lnTo>
                  <a:lnTo>
                    <a:pt x="236" y="54"/>
                  </a:lnTo>
                  <a:lnTo>
                    <a:pt x="237" y="49"/>
                  </a:lnTo>
                  <a:lnTo>
                    <a:pt x="237" y="44"/>
                  </a:lnTo>
                  <a:lnTo>
                    <a:pt x="237" y="39"/>
                  </a:lnTo>
                  <a:lnTo>
                    <a:pt x="236" y="34"/>
                  </a:lnTo>
                  <a:lnTo>
                    <a:pt x="231" y="22"/>
                  </a:lnTo>
                  <a:lnTo>
                    <a:pt x="224" y="12"/>
                  </a:lnTo>
                  <a:lnTo>
                    <a:pt x="219" y="7"/>
                  </a:lnTo>
                  <a:lnTo>
                    <a:pt x="215" y="4"/>
                  </a:lnTo>
                  <a:lnTo>
                    <a:pt x="210" y="1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8" name="Freeform 204"/>
            <p:cNvSpPr>
              <a:spLocks/>
            </p:cNvSpPr>
            <p:nvPr/>
          </p:nvSpPr>
          <p:spPr bwMode="auto">
            <a:xfrm>
              <a:off x="1049" y="2613"/>
              <a:ext cx="1780" cy="1581"/>
            </a:xfrm>
            <a:custGeom>
              <a:avLst/>
              <a:gdLst/>
              <a:ahLst/>
              <a:cxnLst>
                <a:cxn ang="0">
                  <a:pos x="1778" y="271"/>
                </a:cxn>
                <a:cxn ang="0">
                  <a:pos x="1775" y="257"/>
                </a:cxn>
                <a:cxn ang="0">
                  <a:pos x="1758" y="254"/>
                </a:cxn>
                <a:cxn ang="0">
                  <a:pos x="1723" y="227"/>
                </a:cxn>
                <a:cxn ang="0">
                  <a:pos x="1575" y="169"/>
                </a:cxn>
                <a:cxn ang="0">
                  <a:pos x="1339" y="92"/>
                </a:cxn>
                <a:cxn ang="0">
                  <a:pos x="865" y="3"/>
                </a:cxn>
                <a:cxn ang="0">
                  <a:pos x="778" y="141"/>
                </a:cxn>
                <a:cxn ang="0">
                  <a:pos x="780" y="110"/>
                </a:cxn>
                <a:cxn ang="0">
                  <a:pos x="781" y="84"/>
                </a:cxn>
                <a:cxn ang="0">
                  <a:pos x="763" y="57"/>
                </a:cxn>
                <a:cxn ang="0">
                  <a:pos x="723" y="30"/>
                </a:cxn>
                <a:cxn ang="0">
                  <a:pos x="658" y="12"/>
                </a:cxn>
                <a:cxn ang="0">
                  <a:pos x="593" y="10"/>
                </a:cxn>
                <a:cxn ang="0">
                  <a:pos x="533" y="84"/>
                </a:cxn>
                <a:cxn ang="0">
                  <a:pos x="396" y="308"/>
                </a:cxn>
                <a:cxn ang="0">
                  <a:pos x="322" y="464"/>
                </a:cxn>
                <a:cxn ang="0">
                  <a:pos x="259" y="637"/>
                </a:cxn>
                <a:cxn ang="0">
                  <a:pos x="242" y="732"/>
                </a:cxn>
                <a:cxn ang="0">
                  <a:pos x="224" y="769"/>
                </a:cxn>
                <a:cxn ang="0">
                  <a:pos x="207" y="816"/>
                </a:cxn>
                <a:cxn ang="0">
                  <a:pos x="164" y="840"/>
                </a:cxn>
                <a:cxn ang="0">
                  <a:pos x="102" y="895"/>
                </a:cxn>
                <a:cxn ang="0">
                  <a:pos x="96" y="917"/>
                </a:cxn>
                <a:cxn ang="0">
                  <a:pos x="133" y="927"/>
                </a:cxn>
                <a:cxn ang="0">
                  <a:pos x="215" y="874"/>
                </a:cxn>
                <a:cxn ang="0">
                  <a:pos x="232" y="907"/>
                </a:cxn>
                <a:cxn ang="0">
                  <a:pos x="1" y="1140"/>
                </a:cxn>
                <a:cxn ang="0">
                  <a:pos x="5" y="1174"/>
                </a:cxn>
                <a:cxn ang="0">
                  <a:pos x="95" y="1221"/>
                </a:cxn>
                <a:cxn ang="0">
                  <a:pos x="185" y="1263"/>
                </a:cxn>
                <a:cxn ang="0">
                  <a:pos x="368" y="1364"/>
                </a:cxn>
                <a:cxn ang="0">
                  <a:pos x="467" y="1417"/>
                </a:cxn>
                <a:cxn ang="0">
                  <a:pos x="672" y="1504"/>
                </a:cxn>
                <a:cxn ang="0">
                  <a:pos x="775" y="1535"/>
                </a:cxn>
                <a:cxn ang="0">
                  <a:pos x="988" y="1576"/>
                </a:cxn>
                <a:cxn ang="0">
                  <a:pos x="1088" y="1559"/>
                </a:cxn>
                <a:cxn ang="0">
                  <a:pos x="1259" y="1306"/>
                </a:cxn>
                <a:cxn ang="0">
                  <a:pos x="1295" y="1293"/>
                </a:cxn>
                <a:cxn ang="0">
                  <a:pos x="1384" y="1258"/>
                </a:cxn>
                <a:cxn ang="0">
                  <a:pos x="1417" y="1235"/>
                </a:cxn>
                <a:cxn ang="0">
                  <a:pos x="1456" y="1183"/>
                </a:cxn>
                <a:cxn ang="0">
                  <a:pos x="1501" y="1086"/>
                </a:cxn>
                <a:cxn ang="0">
                  <a:pos x="1508" y="1032"/>
                </a:cxn>
                <a:cxn ang="0">
                  <a:pos x="1516" y="1003"/>
                </a:cxn>
                <a:cxn ang="0">
                  <a:pos x="1527" y="998"/>
                </a:cxn>
                <a:cxn ang="0">
                  <a:pos x="1556" y="957"/>
                </a:cxn>
                <a:cxn ang="0">
                  <a:pos x="1600" y="863"/>
                </a:cxn>
                <a:cxn ang="0">
                  <a:pos x="1725" y="429"/>
                </a:cxn>
                <a:cxn ang="0">
                  <a:pos x="1763" y="315"/>
                </a:cxn>
                <a:cxn ang="0">
                  <a:pos x="1780" y="267"/>
                </a:cxn>
              </a:cxnLst>
              <a:rect l="0" t="0" r="r" b="b"/>
              <a:pathLst>
                <a:path w="1780" h="1581">
                  <a:moveTo>
                    <a:pt x="1780" y="267"/>
                  </a:moveTo>
                  <a:lnTo>
                    <a:pt x="1780" y="267"/>
                  </a:lnTo>
                  <a:lnTo>
                    <a:pt x="1778" y="271"/>
                  </a:lnTo>
                  <a:lnTo>
                    <a:pt x="1778" y="271"/>
                  </a:lnTo>
                  <a:lnTo>
                    <a:pt x="1778" y="264"/>
                  </a:lnTo>
                  <a:lnTo>
                    <a:pt x="1778" y="261"/>
                  </a:lnTo>
                  <a:lnTo>
                    <a:pt x="1777" y="258"/>
                  </a:lnTo>
                  <a:lnTo>
                    <a:pt x="1775" y="257"/>
                  </a:lnTo>
                  <a:lnTo>
                    <a:pt x="1772" y="257"/>
                  </a:lnTo>
                  <a:lnTo>
                    <a:pt x="1770" y="257"/>
                  </a:lnTo>
                  <a:lnTo>
                    <a:pt x="1758" y="254"/>
                  </a:lnTo>
                  <a:lnTo>
                    <a:pt x="1758" y="254"/>
                  </a:lnTo>
                  <a:lnTo>
                    <a:pt x="1752" y="248"/>
                  </a:lnTo>
                  <a:lnTo>
                    <a:pt x="1744" y="241"/>
                  </a:lnTo>
                  <a:lnTo>
                    <a:pt x="1735" y="233"/>
                  </a:lnTo>
                  <a:lnTo>
                    <a:pt x="1723" y="227"/>
                  </a:lnTo>
                  <a:lnTo>
                    <a:pt x="1723" y="227"/>
                  </a:lnTo>
                  <a:lnTo>
                    <a:pt x="1684" y="210"/>
                  </a:lnTo>
                  <a:lnTo>
                    <a:pt x="1633" y="190"/>
                  </a:lnTo>
                  <a:lnTo>
                    <a:pt x="1575" y="169"/>
                  </a:lnTo>
                  <a:lnTo>
                    <a:pt x="1512" y="146"/>
                  </a:lnTo>
                  <a:lnTo>
                    <a:pt x="1449" y="125"/>
                  </a:lnTo>
                  <a:lnTo>
                    <a:pt x="1390" y="108"/>
                  </a:lnTo>
                  <a:lnTo>
                    <a:pt x="1339" y="92"/>
                  </a:lnTo>
                  <a:lnTo>
                    <a:pt x="1299" y="84"/>
                  </a:lnTo>
                  <a:lnTo>
                    <a:pt x="1299" y="84"/>
                  </a:lnTo>
                  <a:lnTo>
                    <a:pt x="1056" y="39"/>
                  </a:lnTo>
                  <a:lnTo>
                    <a:pt x="865" y="3"/>
                  </a:lnTo>
                  <a:lnTo>
                    <a:pt x="865" y="3"/>
                  </a:lnTo>
                  <a:lnTo>
                    <a:pt x="840" y="0"/>
                  </a:lnTo>
                  <a:lnTo>
                    <a:pt x="840" y="0"/>
                  </a:lnTo>
                  <a:lnTo>
                    <a:pt x="778" y="141"/>
                  </a:lnTo>
                  <a:lnTo>
                    <a:pt x="766" y="138"/>
                  </a:lnTo>
                  <a:lnTo>
                    <a:pt x="766" y="138"/>
                  </a:lnTo>
                  <a:lnTo>
                    <a:pt x="773" y="124"/>
                  </a:lnTo>
                  <a:lnTo>
                    <a:pt x="780" y="110"/>
                  </a:lnTo>
                  <a:lnTo>
                    <a:pt x="781" y="103"/>
                  </a:lnTo>
                  <a:lnTo>
                    <a:pt x="782" y="96"/>
                  </a:lnTo>
                  <a:lnTo>
                    <a:pt x="782" y="90"/>
                  </a:lnTo>
                  <a:lnTo>
                    <a:pt x="781" y="84"/>
                  </a:lnTo>
                  <a:lnTo>
                    <a:pt x="778" y="77"/>
                  </a:lnTo>
                  <a:lnTo>
                    <a:pt x="775" y="71"/>
                  </a:lnTo>
                  <a:lnTo>
                    <a:pt x="770" y="65"/>
                  </a:lnTo>
                  <a:lnTo>
                    <a:pt x="763" y="57"/>
                  </a:lnTo>
                  <a:lnTo>
                    <a:pt x="756" y="51"/>
                  </a:lnTo>
                  <a:lnTo>
                    <a:pt x="747" y="45"/>
                  </a:lnTo>
                  <a:lnTo>
                    <a:pt x="723" y="30"/>
                  </a:lnTo>
                  <a:lnTo>
                    <a:pt x="723" y="30"/>
                  </a:lnTo>
                  <a:lnTo>
                    <a:pt x="709" y="23"/>
                  </a:lnTo>
                  <a:lnTo>
                    <a:pt x="693" y="18"/>
                  </a:lnTo>
                  <a:lnTo>
                    <a:pt x="676" y="15"/>
                  </a:lnTo>
                  <a:lnTo>
                    <a:pt x="658" y="12"/>
                  </a:lnTo>
                  <a:lnTo>
                    <a:pt x="639" y="11"/>
                  </a:lnTo>
                  <a:lnTo>
                    <a:pt x="623" y="10"/>
                  </a:lnTo>
                  <a:lnTo>
                    <a:pt x="593" y="10"/>
                  </a:lnTo>
                  <a:lnTo>
                    <a:pt x="593" y="10"/>
                  </a:lnTo>
                  <a:lnTo>
                    <a:pt x="580" y="22"/>
                  </a:lnTo>
                  <a:lnTo>
                    <a:pt x="565" y="40"/>
                  </a:lnTo>
                  <a:lnTo>
                    <a:pt x="550" y="60"/>
                  </a:lnTo>
                  <a:lnTo>
                    <a:pt x="533" y="84"/>
                  </a:lnTo>
                  <a:lnTo>
                    <a:pt x="498" y="138"/>
                  </a:lnTo>
                  <a:lnTo>
                    <a:pt x="461" y="195"/>
                  </a:lnTo>
                  <a:lnTo>
                    <a:pt x="426" y="254"/>
                  </a:lnTo>
                  <a:lnTo>
                    <a:pt x="396" y="308"/>
                  </a:lnTo>
                  <a:lnTo>
                    <a:pt x="372" y="355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22" y="464"/>
                  </a:lnTo>
                  <a:lnTo>
                    <a:pt x="304" y="506"/>
                  </a:lnTo>
                  <a:lnTo>
                    <a:pt x="288" y="549"/>
                  </a:lnTo>
                  <a:lnTo>
                    <a:pt x="273" y="593"/>
                  </a:lnTo>
                  <a:lnTo>
                    <a:pt x="259" y="637"/>
                  </a:lnTo>
                  <a:lnTo>
                    <a:pt x="248" y="680"/>
                  </a:lnTo>
                  <a:lnTo>
                    <a:pt x="244" y="701"/>
                  </a:lnTo>
                  <a:lnTo>
                    <a:pt x="242" y="722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42" y="734"/>
                  </a:lnTo>
                  <a:lnTo>
                    <a:pt x="242" y="734"/>
                  </a:lnTo>
                  <a:lnTo>
                    <a:pt x="224" y="769"/>
                  </a:lnTo>
                  <a:lnTo>
                    <a:pt x="212" y="796"/>
                  </a:lnTo>
                  <a:lnTo>
                    <a:pt x="212" y="796"/>
                  </a:lnTo>
                  <a:lnTo>
                    <a:pt x="208" y="806"/>
                  </a:lnTo>
                  <a:lnTo>
                    <a:pt x="207" y="816"/>
                  </a:lnTo>
                  <a:lnTo>
                    <a:pt x="207" y="816"/>
                  </a:lnTo>
                  <a:lnTo>
                    <a:pt x="195" y="821"/>
                  </a:lnTo>
                  <a:lnTo>
                    <a:pt x="184" y="826"/>
                  </a:lnTo>
                  <a:lnTo>
                    <a:pt x="164" y="840"/>
                  </a:lnTo>
                  <a:lnTo>
                    <a:pt x="145" y="854"/>
                  </a:lnTo>
                  <a:lnTo>
                    <a:pt x="129" y="869"/>
                  </a:lnTo>
                  <a:lnTo>
                    <a:pt x="114" y="883"/>
                  </a:lnTo>
                  <a:lnTo>
                    <a:pt x="102" y="895"/>
                  </a:lnTo>
                  <a:lnTo>
                    <a:pt x="90" y="909"/>
                  </a:lnTo>
                  <a:lnTo>
                    <a:pt x="90" y="909"/>
                  </a:lnTo>
                  <a:lnTo>
                    <a:pt x="92" y="913"/>
                  </a:lnTo>
                  <a:lnTo>
                    <a:pt x="96" y="917"/>
                  </a:lnTo>
                  <a:lnTo>
                    <a:pt x="100" y="920"/>
                  </a:lnTo>
                  <a:lnTo>
                    <a:pt x="106" y="923"/>
                  </a:lnTo>
                  <a:lnTo>
                    <a:pt x="119" y="925"/>
                  </a:lnTo>
                  <a:lnTo>
                    <a:pt x="133" y="927"/>
                  </a:lnTo>
                  <a:lnTo>
                    <a:pt x="148" y="927"/>
                  </a:lnTo>
                  <a:lnTo>
                    <a:pt x="160" y="925"/>
                  </a:lnTo>
                  <a:lnTo>
                    <a:pt x="180" y="923"/>
                  </a:lnTo>
                  <a:lnTo>
                    <a:pt x="215" y="874"/>
                  </a:lnTo>
                  <a:lnTo>
                    <a:pt x="215" y="874"/>
                  </a:lnTo>
                  <a:lnTo>
                    <a:pt x="222" y="887"/>
                  </a:lnTo>
                  <a:lnTo>
                    <a:pt x="227" y="897"/>
                  </a:lnTo>
                  <a:lnTo>
                    <a:pt x="232" y="907"/>
                  </a:lnTo>
                  <a:lnTo>
                    <a:pt x="57" y="1104"/>
                  </a:lnTo>
                  <a:lnTo>
                    <a:pt x="37" y="1127"/>
                  </a:lnTo>
                  <a:lnTo>
                    <a:pt x="1" y="1134"/>
                  </a:lnTo>
                  <a:lnTo>
                    <a:pt x="1" y="1140"/>
                  </a:lnTo>
                  <a:lnTo>
                    <a:pt x="0" y="1140"/>
                  </a:lnTo>
                  <a:lnTo>
                    <a:pt x="2" y="1154"/>
                  </a:lnTo>
                  <a:lnTo>
                    <a:pt x="2" y="115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16" y="1181"/>
                  </a:lnTo>
                  <a:lnTo>
                    <a:pt x="47" y="1198"/>
                  </a:lnTo>
                  <a:lnTo>
                    <a:pt x="95" y="1221"/>
                  </a:lnTo>
                  <a:lnTo>
                    <a:pt x="121" y="1235"/>
                  </a:lnTo>
                  <a:lnTo>
                    <a:pt x="151" y="1248"/>
                  </a:lnTo>
                  <a:lnTo>
                    <a:pt x="151" y="1248"/>
                  </a:lnTo>
                  <a:lnTo>
                    <a:pt x="185" y="1263"/>
                  </a:lnTo>
                  <a:lnTo>
                    <a:pt x="223" y="1283"/>
                  </a:lnTo>
                  <a:lnTo>
                    <a:pt x="264" y="1304"/>
                  </a:lnTo>
                  <a:lnTo>
                    <a:pt x="303" y="1327"/>
                  </a:lnTo>
                  <a:lnTo>
                    <a:pt x="368" y="1364"/>
                  </a:lnTo>
                  <a:lnTo>
                    <a:pt x="396" y="1381"/>
                  </a:lnTo>
                  <a:lnTo>
                    <a:pt x="396" y="1381"/>
                  </a:lnTo>
                  <a:lnTo>
                    <a:pt x="429" y="1398"/>
                  </a:lnTo>
                  <a:lnTo>
                    <a:pt x="467" y="1417"/>
                  </a:lnTo>
                  <a:lnTo>
                    <a:pt x="516" y="1441"/>
                  </a:lnTo>
                  <a:lnTo>
                    <a:pt x="575" y="1466"/>
                  </a:lnTo>
                  <a:lnTo>
                    <a:pt x="639" y="1491"/>
                  </a:lnTo>
                  <a:lnTo>
                    <a:pt x="672" y="1504"/>
                  </a:lnTo>
                  <a:lnTo>
                    <a:pt x="706" y="1515"/>
                  </a:lnTo>
                  <a:lnTo>
                    <a:pt x="741" y="1526"/>
                  </a:lnTo>
                  <a:lnTo>
                    <a:pt x="775" y="1535"/>
                  </a:lnTo>
                  <a:lnTo>
                    <a:pt x="775" y="1535"/>
                  </a:lnTo>
                  <a:lnTo>
                    <a:pt x="840" y="1550"/>
                  </a:lnTo>
                  <a:lnTo>
                    <a:pt x="898" y="1563"/>
                  </a:lnTo>
                  <a:lnTo>
                    <a:pt x="947" y="1570"/>
                  </a:lnTo>
                  <a:lnTo>
                    <a:pt x="988" y="1576"/>
                  </a:lnTo>
                  <a:lnTo>
                    <a:pt x="1021" y="1579"/>
                  </a:lnTo>
                  <a:lnTo>
                    <a:pt x="1044" y="1581"/>
                  </a:lnTo>
                  <a:lnTo>
                    <a:pt x="1064" y="1581"/>
                  </a:lnTo>
                  <a:lnTo>
                    <a:pt x="1088" y="1559"/>
                  </a:lnTo>
                  <a:lnTo>
                    <a:pt x="1086" y="1550"/>
                  </a:lnTo>
                  <a:lnTo>
                    <a:pt x="1105" y="1554"/>
                  </a:lnTo>
                  <a:lnTo>
                    <a:pt x="1113" y="1520"/>
                  </a:lnTo>
                  <a:lnTo>
                    <a:pt x="1259" y="1306"/>
                  </a:lnTo>
                  <a:lnTo>
                    <a:pt x="1256" y="1301"/>
                  </a:lnTo>
                  <a:lnTo>
                    <a:pt x="1256" y="1301"/>
                  </a:lnTo>
                  <a:lnTo>
                    <a:pt x="1278" y="1297"/>
                  </a:lnTo>
                  <a:lnTo>
                    <a:pt x="1295" y="1293"/>
                  </a:lnTo>
                  <a:lnTo>
                    <a:pt x="1315" y="1287"/>
                  </a:lnTo>
                  <a:lnTo>
                    <a:pt x="1338" y="1279"/>
                  </a:lnTo>
                  <a:lnTo>
                    <a:pt x="1360" y="1269"/>
                  </a:lnTo>
                  <a:lnTo>
                    <a:pt x="1384" y="1258"/>
                  </a:lnTo>
                  <a:lnTo>
                    <a:pt x="1394" y="1252"/>
                  </a:lnTo>
                  <a:lnTo>
                    <a:pt x="1406" y="1244"/>
                  </a:lnTo>
                  <a:lnTo>
                    <a:pt x="1406" y="1244"/>
                  </a:lnTo>
                  <a:lnTo>
                    <a:pt x="1417" y="1235"/>
                  </a:lnTo>
                  <a:lnTo>
                    <a:pt x="1427" y="1224"/>
                  </a:lnTo>
                  <a:lnTo>
                    <a:pt x="1437" y="1211"/>
                  </a:lnTo>
                  <a:lnTo>
                    <a:pt x="1447" y="1198"/>
                  </a:lnTo>
                  <a:lnTo>
                    <a:pt x="1456" y="1183"/>
                  </a:lnTo>
                  <a:lnTo>
                    <a:pt x="1464" y="1168"/>
                  </a:lnTo>
                  <a:lnTo>
                    <a:pt x="1480" y="1137"/>
                  </a:lnTo>
                  <a:lnTo>
                    <a:pt x="1492" y="1110"/>
                  </a:lnTo>
                  <a:lnTo>
                    <a:pt x="1501" y="1086"/>
                  </a:lnTo>
                  <a:lnTo>
                    <a:pt x="1510" y="1063"/>
                  </a:lnTo>
                  <a:lnTo>
                    <a:pt x="1510" y="1063"/>
                  </a:lnTo>
                  <a:lnTo>
                    <a:pt x="1508" y="1053"/>
                  </a:lnTo>
                  <a:lnTo>
                    <a:pt x="1508" y="1032"/>
                  </a:lnTo>
                  <a:lnTo>
                    <a:pt x="1510" y="1020"/>
                  </a:lnTo>
                  <a:lnTo>
                    <a:pt x="1512" y="1009"/>
                  </a:lnTo>
                  <a:lnTo>
                    <a:pt x="1513" y="1006"/>
                  </a:lnTo>
                  <a:lnTo>
                    <a:pt x="1516" y="1003"/>
                  </a:lnTo>
                  <a:lnTo>
                    <a:pt x="1518" y="1001"/>
                  </a:lnTo>
                  <a:lnTo>
                    <a:pt x="1522" y="999"/>
                  </a:lnTo>
                  <a:lnTo>
                    <a:pt x="1522" y="999"/>
                  </a:lnTo>
                  <a:lnTo>
                    <a:pt x="1527" y="998"/>
                  </a:lnTo>
                  <a:lnTo>
                    <a:pt x="1531" y="994"/>
                  </a:lnTo>
                  <a:lnTo>
                    <a:pt x="1537" y="987"/>
                  </a:lnTo>
                  <a:lnTo>
                    <a:pt x="1543" y="978"/>
                  </a:lnTo>
                  <a:lnTo>
                    <a:pt x="1556" y="957"/>
                  </a:lnTo>
                  <a:lnTo>
                    <a:pt x="1569" y="932"/>
                  </a:lnTo>
                  <a:lnTo>
                    <a:pt x="1590" y="884"/>
                  </a:lnTo>
                  <a:lnTo>
                    <a:pt x="1600" y="863"/>
                  </a:lnTo>
                  <a:lnTo>
                    <a:pt x="1600" y="863"/>
                  </a:lnTo>
                  <a:lnTo>
                    <a:pt x="1621" y="786"/>
                  </a:lnTo>
                  <a:lnTo>
                    <a:pt x="1670" y="613"/>
                  </a:lnTo>
                  <a:lnTo>
                    <a:pt x="1698" y="518"/>
                  </a:lnTo>
                  <a:lnTo>
                    <a:pt x="1725" y="429"/>
                  </a:lnTo>
                  <a:lnTo>
                    <a:pt x="1748" y="357"/>
                  </a:lnTo>
                  <a:lnTo>
                    <a:pt x="1757" y="331"/>
                  </a:lnTo>
                  <a:lnTo>
                    <a:pt x="1763" y="315"/>
                  </a:lnTo>
                  <a:lnTo>
                    <a:pt x="1763" y="315"/>
                  </a:lnTo>
                  <a:lnTo>
                    <a:pt x="1773" y="291"/>
                  </a:lnTo>
                  <a:lnTo>
                    <a:pt x="1778" y="274"/>
                  </a:lnTo>
                  <a:lnTo>
                    <a:pt x="1778" y="274"/>
                  </a:lnTo>
                  <a:lnTo>
                    <a:pt x="1780" y="267"/>
                  </a:lnTo>
                  <a:lnTo>
                    <a:pt x="1780" y="267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29" name="Freeform 205"/>
            <p:cNvSpPr>
              <a:spLocks/>
            </p:cNvSpPr>
            <p:nvPr/>
          </p:nvSpPr>
          <p:spPr bwMode="auto">
            <a:xfrm>
              <a:off x="1062" y="3421"/>
              <a:ext cx="1188" cy="592"/>
            </a:xfrm>
            <a:custGeom>
              <a:avLst/>
              <a:gdLst/>
              <a:ahLst/>
              <a:cxnLst>
                <a:cxn ang="0">
                  <a:pos x="0" y="196"/>
                </a:cxn>
                <a:cxn ang="0">
                  <a:pos x="175" y="0"/>
                </a:cxn>
                <a:cxn ang="0">
                  <a:pos x="175" y="0"/>
                </a:cxn>
                <a:cxn ang="0">
                  <a:pos x="212" y="11"/>
                </a:cxn>
                <a:cxn ang="0">
                  <a:pos x="303" y="40"/>
                </a:cxn>
                <a:cxn ang="0">
                  <a:pos x="357" y="58"/>
                </a:cxn>
                <a:cxn ang="0">
                  <a:pos x="412" y="79"/>
                </a:cxn>
                <a:cxn ang="0">
                  <a:pos x="462" y="100"/>
                </a:cxn>
                <a:cxn ang="0">
                  <a:pos x="486" y="110"/>
                </a:cxn>
                <a:cxn ang="0">
                  <a:pos x="506" y="120"/>
                </a:cxn>
                <a:cxn ang="0">
                  <a:pos x="506" y="120"/>
                </a:cxn>
                <a:cxn ang="0">
                  <a:pos x="530" y="131"/>
                </a:cxn>
                <a:cxn ang="0">
                  <a:pos x="564" y="145"/>
                </a:cxn>
                <a:cxn ang="0">
                  <a:pos x="654" y="178"/>
                </a:cxn>
                <a:cxn ang="0">
                  <a:pos x="765" y="217"/>
                </a:cxn>
                <a:cxn ang="0">
                  <a:pos x="885" y="257"/>
                </a:cxn>
                <a:cxn ang="0">
                  <a:pos x="1095" y="324"/>
                </a:cxn>
                <a:cxn ang="0">
                  <a:pos x="1188" y="353"/>
                </a:cxn>
                <a:cxn ang="0">
                  <a:pos x="1008" y="592"/>
                </a:cxn>
                <a:cxn ang="0">
                  <a:pos x="0" y="196"/>
                </a:cxn>
              </a:cxnLst>
              <a:rect l="0" t="0" r="r" b="b"/>
              <a:pathLst>
                <a:path w="1188" h="592">
                  <a:moveTo>
                    <a:pt x="0" y="196"/>
                  </a:moveTo>
                  <a:lnTo>
                    <a:pt x="175" y="0"/>
                  </a:lnTo>
                  <a:lnTo>
                    <a:pt x="175" y="0"/>
                  </a:lnTo>
                  <a:lnTo>
                    <a:pt x="212" y="11"/>
                  </a:lnTo>
                  <a:lnTo>
                    <a:pt x="303" y="40"/>
                  </a:lnTo>
                  <a:lnTo>
                    <a:pt x="357" y="58"/>
                  </a:lnTo>
                  <a:lnTo>
                    <a:pt x="412" y="79"/>
                  </a:lnTo>
                  <a:lnTo>
                    <a:pt x="462" y="100"/>
                  </a:lnTo>
                  <a:lnTo>
                    <a:pt x="486" y="110"/>
                  </a:lnTo>
                  <a:lnTo>
                    <a:pt x="506" y="120"/>
                  </a:lnTo>
                  <a:lnTo>
                    <a:pt x="506" y="120"/>
                  </a:lnTo>
                  <a:lnTo>
                    <a:pt x="530" y="131"/>
                  </a:lnTo>
                  <a:lnTo>
                    <a:pt x="564" y="145"/>
                  </a:lnTo>
                  <a:lnTo>
                    <a:pt x="654" y="178"/>
                  </a:lnTo>
                  <a:lnTo>
                    <a:pt x="765" y="217"/>
                  </a:lnTo>
                  <a:lnTo>
                    <a:pt x="885" y="257"/>
                  </a:lnTo>
                  <a:lnTo>
                    <a:pt x="1095" y="324"/>
                  </a:lnTo>
                  <a:lnTo>
                    <a:pt x="1188" y="353"/>
                  </a:lnTo>
                  <a:lnTo>
                    <a:pt x="1008" y="592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DFDF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0" name="Freeform 206"/>
            <p:cNvSpPr>
              <a:spLocks/>
            </p:cNvSpPr>
            <p:nvPr/>
          </p:nvSpPr>
          <p:spPr bwMode="auto">
            <a:xfrm>
              <a:off x="1083" y="3688"/>
              <a:ext cx="1025" cy="4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33" y="188"/>
                </a:cxn>
                <a:cxn ang="0">
                  <a:pos x="950" y="341"/>
                </a:cxn>
                <a:cxn ang="0">
                  <a:pos x="965" y="328"/>
                </a:cxn>
                <a:cxn ang="0">
                  <a:pos x="1025" y="338"/>
                </a:cxn>
                <a:cxn ang="0">
                  <a:pos x="970" y="409"/>
                </a:cxn>
                <a:cxn ang="0">
                  <a:pos x="970" y="409"/>
                </a:cxn>
                <a:cxn ang="0">
                  <a:pos x="892" y="390"/>
                </a:cxn>
                <a:cxn ang="0">
                  <a:pos x="719" y="347"/>
                </a:cxn>
                <a:cxn ang="0">
                  <a:pos x="624" y="323"/>
                </a:cxn>
                <a:cxn ang="0">
                  <a:pos x="538" y="300"/>
                </a:cxn>
                <a:cxn ang="0">
                  <a:pos x="470" y="279"/>
                </a:cxn>
                <a:cxn ang="0">
                  <a:pos x="447" y="272"/>
                </a:cxn>
                <a:cxn ang="0">
                  <a:pos x="433" y="266"/>
                </a:cxn>
                <a:cxn ang="0">
                  <a:pos x="0" y="0"/>
                </a:cxn>
              </a:cxnLst>
              <a:rect l="0" t="0" r="r" b="b"/>
              <a:pathLst>
                <a:path w="1025" h="409">
                  <a:moveTo>
                    <a:pt x="0" y="0"/>
                  </a:moveTo>
                  <a:lnTo>
                    <a:pt x="433" y="188"/>
                  </a:lnTo>
                  <a:lnTo>
                    <a:pt x="950" y="341"/>
                  </a:lnTo>
                  <a:lnTo>
                    <a:pt x="965" y="328"/>
                  </a:lnTo>
                  <a:lnTo>
                    <a:pt x="1025" y="338"/>
                  </a:lnTo>
                  <a:lnTo>
                    <a:pt x="970" y="409"/>
                  </a:lnTo>
                  <a:lnTo>
                    <a:pt x="970" y="409"/>
                  </a:lnTo>
                  <a:lnTo>
                    <a:pt x="892" y="390"/>
                  </a:lnTo>
                  <a:lnTo>
                    <a:pt x="719" y="347"/>
                  </a:lnTo>
                  <a:lnTo>
                    <a:pt x="624" y="323"/>
                  </a:lnTo>
                  <a:lnTo>
                    <a:pt x="538" y="300"/>
                  </a:lnTo>
                  <a:lnTo>
                    <a:pt x="470" y="279"/>
                  </a:lnTo>
                  <a:lnTo>
                    <a:pt x="447" y="272"/>
                  </a:lnTo>
                  <a:lnTo>
                    <a:pt x="433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1" name="Freeform 207"/>
            <p:cNvSpPr>
              <a:spLocks/>
            </p:cNvSpPr>
            <p:nvPr/>
          </p:nvSpPr>
          <p:spPr bwMode="auto">
            <a:xfrm>
              <a:off x="1172" y="3493"/>
              <a:ext cx="144" cy="64"/>
            </a:xfrm>
            <a:custGeom>
              <a:avLst/>
              <a:gdLst/>
              <a:ahLst/>
              <a:cxnLst>
                <a:cxn ang="0">
                  <a:pos x="1" y="28"/>
                </a:cxn>
                <a:cxn ang="0">
                  <a:pos x="1" y="28"/>
                </a:cxn>
                <a:cxn ang="0">
                  <a:pos x="22" y="34"/>
                </a:cxn>
                <a:cxn ang="0">
                  <a:pos x="42" y="40"/>
                </a:cxn>
                <a:cxn ang="0">
                  <a:pos x="84" y="57"/>
                </a:cxn>
                <a:cxn ang="0">
                  <a:pos x="84" y="57"/>
                </a:cxn>
                <a:cxn ang="0">
                  <a:pos x="96" y="62"/>
                </a:cxn>
                <a:cxn ang="0">
                  <a:pos x="102" y="64"/>
                </a:cxn>
                <a:cxn ang="0">
                  <a:pos x="106" y="63"/>
                </a:cxn>
                <a:cxn ang="0">
                  <a:pos x="109" y="63"/>
                </a:cxn>
                <a:cxn ang="0">
                  <a:pos x="109" y="63"/>
                </a:cxn>
                <a:cxn ang="0">
                  <a:pos x="114" y="59"/>
                </a:cxn>
                <a:cxn ang="0">
                  <a:pos x="117" y="55"/>
                </a:cxn>
                <a:cxn ang="0">
                  <a:pos x="126" y="45"/>
                </a:cxn>
                <a:cxn ang="0">
                  <a:pos x="135" y="34"/>
                </a:cxn>
                <a:cxn ang="0">
                  <a:pos x="143" y="25"/>
                </a:cxn>
                <a:cxn ang="0">
                  <a:pos x="143" y="25"/>
                </a:cxn>
                <a:cxn ang="0">
                  <a:pos x="144" y="23"/>
                </a:cxn>
                <a:cxn ang="0">
                  <a:pos x="144" y="19"/>
                </a:cxn>
                <a:cxn ang="0">
                  <a:pos x="144" y="12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3" y="0"/>
                </a:cxn>
                <a:cxn ang="0">
                  <a:pos x="143" y="0"/>
                </a:cxn>
                <a:cxn ang="0">
                  <a:pos x="127" y="18"/>
                </a:cxn>
                <a:cxn ang="0">
                  <a:pos x="112" y="35"/>
                </a:cxn>
                <a:cxn ang="0">
                  <a:pos x="112" y="35"/>
                </a:cxn>
                <a:cxn ang="0">
                  <a:pos x="110" y="37"/>
                </a:cxn>
                <a:cxn ang="0">
                  <a:pos x="106" y="39"/>
                </a:cxn>
                <a:cxn ang="0">
                  <a:pos x="101" y="39"/>
                </a:cxn>
                <a:cxn ang="0">
                  <a:pos x="95" y="38"/>
                </a:cxn>
                <a:cxn ang="0">
                  <a:pos x="89" y="35"/>
                </a:cxn>
                <a:cxn ang="0">
                  <a:pos x="89" y="35"/>
                </a:cxn>
                <a:cxn ang="0">
                  <a:pos x="45" y="18"/>
                </a:cxn>
                <a:cxn ang="0">
                  <a:pos x="23" y="1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5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1" y="28"/>
                </a:cxn>
                <a:cxn ang="0">
                  <a:pos x="1" y="28"/>
                </a:cxn>
              </a:cxnLst>
              <a:rect l="0" t="0" r="r" b="b"/>
              <a:pathLst>
                <a:path w="144" h="64">
                  <a:moveTo>
                    <a:pt x="1" y="28"/>
                  </a:moveTo>
                  <a:lnTo>
                    <a:pt x="1" y="28"/>
                  </a:lnTo>
                  <a:lnTo>
                    <a:pt x="22" y="34"/>
                  </a:lnTo>
                  <a:lnTo>
                    <a:pt x="42" y="40"/>
                  </a:lnTo>
                  <a:lnTo>
                    <a:pt x="84" y="57"/>
                  </a:lnTo>
                  <a:lnTo>
                    <a:pt x="84" y="57"/>
                  </a:lnTo>
                  <a:lnTo>
                    <a:pt x="96" y="62"/>
                  </a:lnTo>
                  <a:lnTo>
                    <a:pt x="102" y="64"/>
                  </a:lnTo>
                  <a:lnTo>
                    <a:pt x="106" y="63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14" y="59"/>
                  </a:lnTo>
                  <a:lnTo>
                    <a:pt x="117" y="55"/>
                  </a:lnTo>
                  <a:lnTo>
                    <a:pt x="126" y="45"/>
                  </a:lnTo>
                  <a:lnTo>
                    <a:pt x="135" y="34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4" y="23"/>
                  </a:lnTo>
                  <a:lnTo>
                    <a:pt x="144" y="19"/>
                  </a:lnTo>
                  <a:lnTo>
                    <a:pt x="144" y="12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27" y="18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0" y="37"/>
                  </a:lnTo>
                  <a:lnTo>
                    <a:pt x="106" y="39"/>
                  </a:lnTo>
                  <a:lnTo>
                    <a:pt x="101" y="39"/>
                  </a:lnTo>
                  <a:lnTo>
                    <a:pt x="95" y="38"/>
                  </a:lnTo>
                  <a:lnTo>
                    <a:pt x="89" y="35"/>
                  </a:lnTo>
                  <a:lnTo>
                    <a:pt x="89" y="35"/>
                  </a:lnTo>
                  <a:lnTo>
                    <a:pt x="45" y="18"/>
                  </a:lnTo>
                  <a:lnTo>
                    <a:pt x="23" y="1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2" name="Freeform 208"/>
            <p:cNvSpPr>
              <a:spLocks/>
            </p:cNvSpPr>
            <p:nvPr/>
          </p:nvSpPr>
          <p:spPr bwMode="auto">
            <a:xfrm>
              <a:off x="1128" y="3542"/>
              <a:ext cx="175" cy="72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1" y="25"/>
                </a:cxn>
                <a:cxn ang="0">
                  <a:pos x="23" y="32"/>
                </a:cxn>
                <a:cxn ang="0">
                  <a:pos x="46" y="38"/>
                </a:cxn>
                <a:cxn ang="0">
                  <a:pos x="67" y="45"/>
                </a:cxn>
                <a:cxn ang="0">
                  <a:pos x="89" y="54"/>
                </a:cxn>
                <a:cxn ang="0">
                  <a:pos x="89" y="54"/>
                </a:cxn>
                <a:cxn ang="0">
                  <a:pos x="113" y="65"/>
                </a:cxn>
                <a:cxn ang="0">
                  <a:pos x="124" y="69"/>
                </a:cxn>
                <a:cxn ang="0">
                  <a:pos x="136" y="72"/>
                </a:cxn>
                <a:cxn ang="0">
                  <a:pos x="136" y="72"/>
                </a:cxn>
                <a:cxn ang="0">
                  <a:pos x="140" y="72"/>
                </a:cxn>
                <a:cxn ang="0">
                  <a:pos x="145" y="68"/>
                </a:cxn>
                <a:cxn ang="0">
                  <a:pos x="156" y="57"/>
                </a:cxn>
                <a:cxn ang="0">
                  <a:pos x="166" y="43"/>
                </a:cxn>
                <a:cxn ang="0">
                  <a:pos x="174" y="34"/>
                </a:cxn>
                <a:cxn ang="0">
                  <a:pos x="174" y="34"/>
                </a:cxn>
                <a:cxn ang="0">
                  <a:pos x="175" y="32"/>
                </a:cxn>
                <a:cxn ang="0">
                  <a:pos x="175" y="28"/>
                </a:cxn>
                <a:cxn ang="0">
                  <a:pos x="175" y="20"/>
                </a:cxn>
                <a:cxn ang="0">
                  <a:pos x="174" y="14"/>
                </a:cxn>
                <a:cxn ang="0">
                  <a:pos x="174" y="11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65" y="19"/>
                </a:cxn>
                <a:cxn ang="0">
                  <a:pos x="158" y="30"/>
                </a:cxn>
                <a:cxn ang="0">
                  <a:pos x="148" y="40"/>
                </a:cxn>
                <a:cxn ang="0">
                  <a:pos x="144" y="45"/>
                </a:cxn>
                <a:cxn ang="0">
                  <a:pos x="139" y="48"/>
                </a:cxn>
                <a:cxn ang="0">
                  <a:pos x="139" y="48"/>
                </a:cxn>
                <a:cxn ang="0">
                  <a:pos x="134" y="49"/>
                </a:cxn>
                <a:cxn ang="0">
                  <a:pos x="129" y="48"/>
                </a:cxn>
                <a:cxn ang="0">
                  <a:pos x="116" y="44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71" y="23"/>
                </a:cxn>
                <a:cxn ang="0">
                  <a:pos x="49" y="15"/>
                </a:cxn>
                <a:cxn ang="0">
                  <a:pos x="25" y="8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3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175" h="72">
                  <a:moveTo>
                    <a:pt x="1" y="25"/>
                  </a:moveTo>
                  <a:lnTo>
                    <a:pt x="1" y="25"/>
                  </a:lnTo>
                  <a:lnTo>
                    <a:pt x="23" y="32"/>
                  </a:lnTo>
                  <a:lnTo>
                    <a:pt x="46" y="38"/>
                  </a:lnTo>
                  <a:lnTo>
                    <a:pt x="67" y="45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113" y="65"/>
                  </a:lnTo>
                  <a:lnTo>
                    <a:pt x="124" y="69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5" y="68"/>
                  </a:lnTo>
                  <a:lnTo>
                    <a:pt x="156" y="57"/>
                  </a:lnTo>
                  <a:lnTo>
                    <a:pt x="166" y="43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5" y="32"/>
                  </a:lnTo>
                  <a:lnTo>
                    <a:pt x="175" y="28"/>
                  </a:lnTo>
                  <a:lnTo>
                    <a:pt x="175" y="20"/>
                  </a:lnTo>
                  <a:lnTo>
                    <a:pt x="174" y="14"/>
                  </a:lnTo>
                  <a:lnTo>
                    <a:pt x="174" y="11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65" y="19"/>
                  </a:lnTo>
                  <a:lnTo>
                    <a:pt x="158" y="30"/>
                  </a:lnTo>
                  <a:lnTo>
                    <a:pt x="148" y="40"/>
                  </a:lnTo>
                  <a:lnTo>
                    <a:pt x="144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4" y="49"/>
                  </a:lnTo>
                  <a:lnTo>
                    <a:pt x="129" y="48"/>
                  </a:lnTo>
                  <a:lnTo>
                    <a:pt x="116" y="44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71" y="23"/>
                  </a:lnTo>
                  <a:lnTo>
                    <a:pt x="49" y="15"/>
                  </a:lnTo>
                  <a:lnTo>
                    <a:pt x="25" y="8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3" name="Freeform 209"/>
            <p:cNvSpPr>
              <a:spLocks/>
            </p:cNvSpPr>
            <p:nvPr/>
          </p:nvSpPr>
          <p:spPr bwMode="auto">
            <a:xfrm>
              <a:off x="1080" y="3569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8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8"/>
                </a:cxn>
                <a:cxn ang="0">
                  <a:pos x="59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4" name="Freeform 210"/>
            <p:cNvSpPr>
              <a:spLocks/>
            </p:cNvSpPr>
            <p:nvPr/>
          </p:nvSpPr>
          <p:spPr bwMode="auto">
            <a:xfrm>
              <a:off x="1146" y="3594"/>
              <a:ext cx="100" cy="62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6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6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5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2"/>
                </a:cxn>
                <a:cxn ang="0">
                  <a:pos x="100" y="18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8"/>
                </a:cxn>
                <a:cxn ang="0">
                  <a:pos x="16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2">
                  <a:moveTo>
                    <a:pt x="2" y="41"/>
                  </a:moveTo>
                  <a:lnTo>
                    <a:pt x="2" y="41"/>
                  </a:lnTo>
                  <a:lnTo>
                    <a:pt x="16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5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2"/>
                  </a:lnTo>
                  <a:lnTo>
                    <a:pt x="100" y="18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8"/>
                  </a:lnTo>
                  <a:lnTo>
                    <a:pt x="16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5" name="Freeform 211"/>
            <p:cNvSpPr>
              <a:spLocks/>
            </p:cNvSpPr>
            <p:nvPr/>
          </p:nvSpPr>
          <p:spPr bwMode="auto">
            <a:xfrm>
              <a:off x="1215" y="3620"/>
              <a:ext cx="100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6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3"/>
                </a:cxn>
                <a:cxn ang="0">
                  <a:pos x="100" y="19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6" y="2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3">
                  <a:moveTo>
                    <a:pt x="2" y="41"/>
                  </a:moveTo>
                  <a:lnTo>
                    <a:pt x="2" y="41"/>
                  </a:lnTo>
                  <a:lnTo>
                    <a:pt x="16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3"/>
                  </a:lnTo>
                  <a:lnTo>
                    <a:pt x="100" y="19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6" y="2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6" name="Freeform 212"/>
            <p:cNvSpPr>
              <a:spLocks/>
            </p:cNvSpPr>
            <p:nvPr/>
          </p:nvSpPr>
          <p:spPr bwMode="auto">
            <a:xfrm>
              <a:off x="1282" y="3641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7" name="Freeform 213"/>
            <p:cNvSpPr>
              <a:spLocks/>
            </p:cNvSpPr>
            <p:nvPr/>
          </p:nvSpPr>
          <p:spPr bwMode="auto">
            <a:xfrm>
              <a:off x="1274" y="3575"/>
              <a:ext cx="99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1"/>
                </a:cxn>
                <a:cxn ang="0">
                  <a:pos x="69" y="58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99" h="63">
                  <a:moveTo>
                    <a:pt x="2" y="41"/>
                  </a:moveTo>
                  <a:lnTo>
                    <a:pt x="2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8" name="Freeform 214"/>
            <p:cNvSpPr>
              <a:spLocks/>
            </p:cNvSpPr>
            <p:nvPr/>
          </p:nvSpPr>
          <p:spPr bwMode="auto">
            <a:xfrm>
              <a:off x="1283" y="3513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39" name="Freeform 215"/>
            <p:cNvSpPr>
              <a:spLocks/>
            </p:cNvSpPr>
            <p:nvPr/>
          </p:nvSpPr>
          <p:spPr bwMode="auto">
            <a:xfrm>
              <a:off x="1293" y="3457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0" name="Freeform 216"/>
            <p:cNvSpPr>
              <a:spLocks/>
            </p:cNvSpPr>
            <p:nvPr/>
          </p:nvSpPr>
          <p:spPr bwMode="auto">
            <a:xfrm>
              <a:off x="1363" y="3481"/>
              <a:ext cx="100" cy="62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6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100" y="22"/>
                </a:cxn>
                <a:cxn ang="0">
                  <a:pos x="100" y="19"/>
                </a:cxn>
                <a:cxn ang="0">
                  <a:pos x="100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100" h="62">
                  <a:moveTo>
                    <a:pt x="2" y="41"/>
                  </a:moveTo>
                  <a:lnTo>
                    <a:pt x="2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0" y="22"/>
                  </a:lnTo>
                  <a:lnTo>
                    <a:pt x="100" y="19"/>
                  </a:lnTo>
                  <a:lnTo>
                    <a:pt x="100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1" name="Freeform 217"/>
            <p:cNvSpPr>
              <a:spLocks/>
            </p:cNvSpPr>
            <p:nvPr/>
          </p:nvSpPr>
          <p:spPr bwMode="auto">
            <a:xfrm>
              <a:off x="1436" y="3500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8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8"/>
                </a:cxn>
                <a:cxn ang="0">
                  <a:pos x="59" y="38"/>
                </a:cxn>
                <a:cxn ang="0">
                  <a:pos x="57" y="38"/>
                </a:cxn>
                <a:cxn ang="0">
                  <a:pos x="57" y="38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8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2" name="Freeform 218"/>
            <p:cNvSpPr>
              <a:spLocks/>
            </p:cNvSpPr>
            <p:nvPr/>
          </p:nvSpPr>
          <p:spPr bwMode="auto">
            <a:xfrm>
              <a:off x="1352" y="3540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2" y="59"/>
                </a:cxn>
                <a:cxn ang="0">
                  <a:pos x="57" y="62"/>
                </a:cxn>
                <a:cxn ang="0">
                  <a:pos x="57" y="62"/>
                </a:cxn>
                <a:cxn ang="0">
                  <a:pos x="62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7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2" y="59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62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7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3" name="Freeform 219"/>
            <p:cNvSpPr>
              <a:spLocks/>
            </p:cNvSpPr>
            <p:nvPr/>
          </p:nvSpPr>
          <p:spPr bwMode="auto">
            <a:xfrm>
              <a:off x="1342" y="3600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4" name="Freeform 220"/>
            <p:cNvSpPr>
              <a:spLocks/>
            </p:cNvSpPr>
            <p:nvPr/>
          </p:nvSpPr>
          <p:spPr bwMode="auto">
            <a:xfrm>
              <a:off x="1425" y="3557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5" name="Freeform 221"/>
            <p:cNvSpPr>
              <a:spLocks/>
            </p:cNvSpPr>
            <p:nvPr/>
          </p:nvSpPr>
          <p:spPr bwMode="auto">
            <a:xfrm>
              <a:off x="1351" y="3669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6" name="Freeform 222"/>
            <p:cNvSpPr>
              <a:spLocks/>
            </p:cNvSpPr>
            <p:nvPr/>
          </p:nvSpPr>
          <p:spPr bwMode="auto">
            <a:xfrm>
              <a:off x="1426" y="3712"/>
              <a:ext cx="329" cy="127"/>
            </a:xfrm>
            <a:custGeom>
              <a:avLst/>
              <a:gdLst/>
              <a:ahLst/>
              <a:cxnLst>
                <a:cxn ang="0">
                  <a:pos x="1" y="25"/>
                </a:cxn>
                <a:cxn ang="0">
                  <a:pos x="1" y="25"/>
                </a:cxn>
                <a:cxn ang="0">
                  <a:pos x="43" y="40"/>
                </a:cxn>
                <a:cxn ang="0">
                  <a:pos x="85" y="55"/>
                </a:cxn>
                <a:cxn ang="0">
                  <a:pos x="168" y="86"/>
                </a:cxn>
                <a:cxn ang="0">
                  <a:pos x="168" y="86"/>
                </a:cxn>
                <a:cxn ang="0">
                  <a:pos x="217" y="104"/>
                </a:cxn>
                <a:cxn ang="0">
                  <a:pos x="266" y="121"/>
                </a:cxn>
                <a:cxn ang="0">
                  <a:pos x="266" y="121"/>
                </a:cxn>
                <a:cxn ang="0">
                  <a:pos x="279" y="125"/>
                </a:cxn>
                <a:cxn ang="0">
                  <a:pos x="291" y="127"/>
                </a:cxn>
                <a:cxn ang="0">
                  <a:pos x="291" y="127"/>
                </a:cxn>
                <a:cxn ang="0">
                  <a:pos x="295" y="126"/>
                </a:cxn>
                <a:cxn ang="0">
                  <a:pos x="300" y="122"/>
                </a:cxn>
                <a:cxn ang="0">
                  <a:pos x="310" y="111"/>
                </a:cxn>
                <a:cxn ang="0">
                  <a:pos x="320" y="99"/>
                </a:cxn>
                <a:cxn ang="0">
                  <a:pos x="327" y="90"/>
                </a:cxn>
                <a:cxn ang="0">
                  <a:pos x="327" y="90"/>
                </a:cxn>
                <a:cxn ang="0">
                  <a:pos x="329" y="87"/>
                </a:cxn>
                <a:cxn ang="0">
                  <a:pos x="329" y="84"/>
                </a:cxn>
                <a:cxn ang="0">
                  <a:pos x="329" y="76"/>
                </a:cxn>
                <a:cxn ang="0">
                  <a:pos x="327" y="70"/>
                </a:cxn>
                <a:cxn ang="0">
                  <a:pos x="327" y="67"/>
                </a:cxn>
                <a:cxn ang="0">
                  <a:pos x="327" y="65"/>
                </a:cxn>
                <a:cxn ang="0">
                  <a:pos x="327" y="65"/>
                </a:cxn>
                <a:cxn ang="0">
                  <a:pos x="320" y="74"/>
                </a:cxn>
                <a:cxn ang="0">
                  <a:pos x="311" y="87"/>
                </a:cxn>
                <a:cxn ang="0">
                  <a:pos x="300" y="99"/>
                </a:cxn>
                <a:cxn ang="0">
                  <a:pos x="296" y="102"/>
                </a:cxn>
                <a:cxn ang="0">
                  <a:pos x="292" y="104"/>
                </a:cxn>
                <a:cxn ang="0">
                  <a:pos x="292" y="104"/>
                </a:cxn>
                <a:cxn ang="0">
                  <a:pos x="286" y="102"/>
                </a:cxn>
                <a:cxn ang="0">
                  <a:pos x="281" y="101"/>
                </a:cxn>
                <a:cxn ang="0">
                  <a:pos x="270" y="97"/>
                </a:cxn>
                <a:cxn ang="0">
                  <a:pos x="270" y="97"/>
                </a:cxn>
                <a:cxn ang="0">
                  <a:pos x="221" y="81"/>
                </a:cxn>
                <a:cxn ang="0">
                  <a:pos x="173" y="64"/>
                </a:cxn>
                <a:cxn ang="0">
                  <a:pos x="173" y="64"/>
                </a:cxn>
                <a:cxn ang="0">
                  <a:pos x="87" y="31"/>
                </a:cxn>
                <a:cxn ang="0">
                  <a:pos x="44" y="1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3"/>
                </a:cxn>
                <a:cxn ang="0">
                  <a:pos x="1" y="25"/>
                </a:cxn>
                <a:cxn ang="0">
                  <a:pos x="1" y="25"/>
                </a:cxn>
              </a:cxnLst>
              <a:rect l="0" t="0" r="r" b="b"/>
              <a:pathLst>
                <a:path w="329" h="127">
                  <a:moveTo>
                    <a:pt x="1" y="25"/>
                  </a:moveTo>
                  <a:lnTo>
                    <a:pt x="1" y="25"/>
                  </a:lnTo>
                  <a:lnTo>
                    <a:pt x="43" y="40"/>
                  </a:lnTo>
                  <a:lnTo>
                    <a:pt x="85" y="55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217" y="104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79" y="125"/>
                  </a:lnTo>
                  <a:lnTo>
                    <a:pt x="291" y="127"/>
                  </a:lnTo>
                  <a:lnTo>
                    <a:pt x="291" y="127"/>
                  </a:lnTo>
                  <a:lnTo>
                    <a:pt x="295" y="126"/>
                  </a:lnTo>
                  <a:lnTo>
                    <a:pt x="300" y="122"/>
                  </a:lnTo>
                  <a:lnTo>
                    <a:pt x="310" y="111"/>
                  </a:lnTo>
                  <a:lnTo>
                    <a:pt x="320" y="99"/>
                  </a:lnTo>
                  <a:lnTo>
                    <a:pt x="327" y="90"/>
                  </a:lnTo>
                  <a:lnTo>
                    <a:pt x="327" y="90"/>
                  </a:lnTo>
                  <a:lnTo>
                    <a:pt x="329" y="87"/>
                  </a:lnTo>
                  <a:lnTo>
                    <a:pt x="329" y="84"/>
                  </a:lnTo>
                  <a:lnTo>
                    <a:pt x="329" y="76"/>
                  </a:lnTo>
                  <a:lnTo>
                    <a:pt x="327" y="70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0" y="74"/>
                  </a:lnTo>
                  <a:lnTo>
                    <a:pt x="311" y="87"/>
                  </a:lnTo>
                  <a:lnTo>
                    <a:pt x="300" y="99"/>
                  </a:lnTo>
                  <a:lnTo>
                    <a:pt x="296" y="102"/>
                  </a:lnTo>
                  <a:lnTo>
                    <a:pt x="292" y="104"/>
                  </a:lnTo>
                  <a:lnTo>
                    <a:pt x="292" y="104"/>
                  </a:lnTo>
                  <a:lnTo>
                    <a:pt x="286" y="102"/>
                  </a:lnTo>
                  <a:lnTo>
                    <a:pt x="281" y="101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21" y="81"/>
                  </a:lnTo>
                  <a:lnTo>
                    <a:pt x="173" y="64"/>
                  </a:lnTo>
                  <a:lnTo>
                    <a:pt x="173" y="64"/>
                  </a:lnTo>
                  <a:lnTo>
                    <a:pt x="87" y="31"/>
                  </a:lnTo>
                  <a:lnTo>
                    <a:pt x="44" y="1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7" name="Freeform 223"/>
            <p:cNvSpPr>
              <a:spLocks/>
            </p:cNvSpPr>
            <p:nvPr/>
          </p:nvSpPr>
          <p:spPr bwMode="auto">
            <a:xfrm>
              <a:off x="1494" y="3581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8" name="Freeform 224"/>
            <p:cNvSpPr>
              <a:spLocks/>
            </p:cNvSpPr>
            <p:nvPr/>
          </p:nvSpPr>
          <p:spPr bwMode="auto">
            <a:xfrm>
              <a:off x="1562" y="3607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8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7" y="26"/>
                </a:cxn>
                <a:cxn ang="0">
                  <a:pos x="97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7" y="5"/>
                </a:cxn>
                <a:cxn ang="0">
                  <a:pos x="97" y="3"/>
                </a:cxn>
                <a:cxn ang="0">
                  <a:pos x="97" y="0"/>
                </a:cxn>
                <a:cxn ang="0">
                  <a:pos x="97" y="0"/>
                </a:cxn>
                <a:cxn ang="0">
                  <a:pos x="86" y="13"/>
                </a:cxn>
                <a:cxn ang="0">
                  <a:pos x="75" y="26"/>
                </a:cxn>
                <a:cxn ang="0">
                  <a:pos x="75" y="26"/>
                </a:cxn>
                <a:cxn ang="0">
                  <a:pos x="71" y="31"/>
                </a:cxn>
                <a:cxn ang="0">
                  <a:pos x="67" y="36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8" y="38"/>
                </a:cxn>
                <a:cxn ang="0">
                  <a:pos x="41" y="36"/>
                </a:cxn>
                <a:cxn ang="0">
                  <a:pos x="28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8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13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1" y="31"/>
                  </a:lnTo>
                  <a:lnTo>
                    <a:pt x="67" y="36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8" y="38"/>
                  </a:lnTo>
                  <a:lnTo>
                    <a:pt x="41" y="36"/>
                  </a:lnTo>
                  <a:lnTo>
                    <a:pt x="28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49" name="Freeform 225"/>
            <p:cNvSpPr>
              <a:spLocks/>
            </p:cNvSpPr>
            <p:nvPr/>
          </p:nvSpPr>
          <p:spPr bwMode="auto">
            <a:xfrm>
              <a:off x="1633" y="3630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0" name="Freeform 226"/>
            <p:cNvSpPr>
              <a:spLocks/>
            </p:cNvSpPr>
            <p:nvPr/>
          </p:nvSpPr>
          <p:spPr bwMode="auto">
            <a:xfrm>
              <a:off x="1703" y="3655"/>
              <a:ext cx="99" cy="63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2" y="41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2" y="41"/>
                </a:cxn>
                <a:cxn ang="0">
                  <a:pos x="2" y="41"/>
                </a:cxn>
              </a:cxnLst>
              <a:rect l="0" t="0" r="r" b="b"/>
              <a:pathLst>
                <a:path w="99" h="63">
                  <a:moveTo>
                    <a:pt x="2" y="41"/>
                  </a:moveTo>
                  <a:lnTo>
                    <a:pt x="2" y="41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1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1" name="Freeform 227"/>
            <p:cNvSpPr>
              <a:spLocks/>
            </p:cNvSpPr>
            <p:nvPr/>
          </p:nvSpPr>
          <p:spPr bwMode="auto">
            <a:xfrm>
              <a:off x="1412" y="3622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6"/>
                </a:cxn>
                <a:cxn ang="0">
                  <a:pos x="98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6"/>
                </a:cxn>
                <a:cxn ang="0">
                  <a:pos x="76" y="26"/>
                </a:cxn>
                <a:cxn ang="0">
                  <a:pos x="72" y="31"/>
                </a:cxn>
                <a:cxn ang="0">
                  <a:pos x="68" y="36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6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2" y="31"/>
                  </a:lnTo>
                  <a:lnTo>
                    <a:pt x="68" y="36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6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2" name="Freeform 228"/>
            <p:cNvSpPr>
              <a:spLocks/>
            </p:cNvSpPr>
            <p:nvPr/>
          </p:nvSpPr>
          <p:spPr bwMode="auto">
            <a:xfrm>
              <a:off x="1481" y="3646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6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3" name="Freeform 229"/>
            <p:cNvSpPr>
              <a:spLocks/>
            </p:cNvSpPr>
            <p:nvPr/>
          </p:nvSpPr>
          <p:spPr bwMode="auto">
            <a:xfrm>
              <a:off x="1549" y="3673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9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9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4" name="Freeform 230"/>
            <p:cNvSpPr>
              <a:spLocks/>
            </p:cNvSpPr>
            <p:nvPr/>
          </p:nvSpPr>
          <p:spPr bwMode="auto">
            <a:xfrm>
              <a:off x="1621" y="3695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8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7" y="25"/>
                </a:cxn>
                <a:cxn ang="0">
                  <a:pos x="97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7" y="5"/>
                </a:cxn>
                <a:cxn ang="0">
                  <a:pos x="97" y="3"/>
                </a:cxn>
                <a:cxn ang="0">
                  <a:pos x="97" y="0"/>
                </a:cxn>
                <a:cxn ang="0">
                  <a:pos x="97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8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8" y="38"/>
                </a:cxn>
                <a:cxn ang="0">
                  <a:pos x="41" y="35"/>
                </a:cxn>
                <a:cxn ang="0">
                  <a:pos x="28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8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8" y="38"/>
                  </a:lnTo>
                  <a:lnTo>
                    <a:pt x="41" y="35"/>
                  </a:lnTo>
                  <a:lnTo>
                    <a:pt x="28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5" name="Freeform 231"/>
            <p:cNvSpPr>
              <a:spLocks/>
            </p:cNvSpPr>
            <p:nvPr/>
          </p:nvSpPr>
          <p:spPr bwMode="auto">
            <a:xfrm>
              <a:off x="1691" y="3720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2" y="53"/>
                </a:cxn>
                <a:cxn ang="0">
                  <a:pos x="72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6" name="Freeform 232"/>
            <p:cNvSpPr>
              <a:spLocks/>
            </p:cNvSpPr>
            <p:nvPr/>
          </p:nvSpPr>
          <p:spPr bwMode="auto">
            <a:xfrm>
              <a:off x="1766" y="3748"/>
              <a:ext cx="99" cy="63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1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9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9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3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1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7" name="Freeform 233"/>
            <p:cNvSpPr>
              <a:spLocks/>
            </p:cNvSpPr>
            <p:nvPr/>
          </p:nvSpPr>
          <p:spPr bwMode="auto">
            <a:xfrm>
              <a:off x="1841" y="3774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5"/>
                </a:cxn>
                <a:cxn ang="0">
                  <a:pos x="76" y="25"/>
                </a:cxn>
                <a:cxn ang="0">
                  <a:pos x="72" y="30"/>
                </a:cxn>
                <a:cxn ang="0">
                  <a:pos x="68" y="35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2" y="30"/>
                  </a:lnTo>
                  <a:lnTo>
                    <a:pt x="68" y="35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8" name="Freeform 234"/>
            <p:cNvSpPr>
              <a:spLocks/>
            </p:cNvSpPr>
            <p:nvPr/>
          </p:nvSpPr>
          <p:spPr bwMode="auto">
            <a:xfrm>
              <a:off x="1918" y="3798"/>
              <a:ext cx="98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9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1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8" y="23"/>
                </a:cxn>
                <a:cxn ang="0">
                  <a:pos x="98" y="19"/>
                </a:cxn>
                <a:cxn ang="0">
                  <a:pos x="98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8" y="24"/>
                </a:cxn>
                <a:cxn ang="0">
                  <a:pos x="78" y="24"/>
                </a:cxn>
                <a:cxn ang="0">
                  <a:pos x="74" y="30"/>
                </a:cxn>
                <a:cxn ang="0">
                  <a:pos x="69" y="36"/>
                </a:cxn>
                <a:cxn ang="0">
                  <a:pos x="66" y="39"/>
                </a:cxn>
                <a:cxn ang="0">
                  <a:pos x="62" y="40"/>
                </a:cxn>
                <a:cxn ang="0">
                  <a:pos x="60" y="41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49" y="40"/>
                </a:cxn>
                <a:cxn ang="0">
                  <a:pos x="41" y="38"/>
                </a:cxn>
                <a:cxn ang="0">
                  <a:pos x="29" y="31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1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8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9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8" y="23"/>
                  </a:lnTo>
                  <a:lnTo>
                    <a:pt x="98" y="19"/>
                  </a:lnTo>
                  <a:lnTo>
                    <a:pt x="98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4" y="30"/>
                  </a:lnTo>
                  <a:lnTo>
                    <a:pt x="69" y="36"/>
                  </a:lnTo>
                  <a:lnTo>
                    <a:pt x="66" y="39"/>
                  </a:lnTo>
                  <a:lnTo>
                    <a:pt x="62" y="40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49" y="40"/>
                  </a:lnTo>
                  <a:lnTo>
                    <a:pt x="41" y="38"/>
                  </a:lnTo>
                  <a:lnTo>
                    <a:pt x="29" y="31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59" name="Freeform 235"/>
            <p:cNvSpPr>
              <a:spLocks/>
            </p:cNvSpPr>
            <p:nvPr/>
          </p:nvSpPr>
          <p:spPr bwMode="auto">
            <a:xfrm>
              <a:off x="1730" y="3801"/>
              <a:ext cx="97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8" y="55"/>
                </a:cxn>
                <a:cxn ang="0">
                  <a:pos x="41" y="6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1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7" y="22"/>
                </a:cxn>
                <a:cxn ang="0">
                  <a:pos x="97" y="18"/>
                </a:cxn>
                <a:cxn ang="0">
                  <a:pos x="97" y="11"/>
                </a:cxn>
                <a:cxn ang="0">
                  <a:pos x="96" y="5"/>
                </a:cxn>
                <a:cxn ang="0">
                  <a:pos x="96" y="2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7" y="23"/>
                </a:cxn>
                <a:cxn ang="0">
                  <a:pos x="77" y="23"/>
                </a:cxn>
                <a:cxn ang="0">
                  <a:pos x="74" y="30"/>
                </a:cxn>
                <a:cxn ang="0">
                  <a:pos x="69" y="36"/>
                </a:cxn>
                <a:cxn ang="0">
                  <a:pos x="66" y="38"/>
                </a:cxn>
                <a:cxn ang="0">
                  <a:pos x="62" y="40"/>
                </a:cxn>
                <a:cxn ang="0">
                  <a:pos x="60" y="41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49" y="40"/>
                </a:cxn>
                <a:cxn ang="0">
                  <a:pos x="41" y="37"/>
                </a:cxn>
                <a:cxn ang="0">
                  <a:pos x="28" y="31"/>
                </a:cxn>
                <a:cxn ang="0">
                  <a:pos x="15" y="25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7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8" y="55"/>
                  </a:lnTo>
                  <a:lnTo>
                    <a:pt x="41" y="6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1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1"/>
                  </a:lnTo>
                  <a:lnTo>
                    <a:pt x="96" y="5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4" y="30"/>
                  </a:lnTo>
                  <a:lnTo>
                    <a:pt x="69" y="36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60" y="41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49" y="40"/>
                  </a:lnTo>
                  <a:lnTo>
                    <a:pt x="41" y="37"/>
                  </a:lnTo>
                  <a:lnTo>
                    <a:pt x="28" y="31"/>
                  </a:lnTo>
                  <a:lnTo>
                    <a:pt x="15" y="25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0" name="Freeform 236"/>
            <p:cNvSpPr>
              <a:spLocks/>
            </p:cNvSpPr>
            <p:nvPr/>
          </p:nvSpPr>
          <p:spPr bwMode="auto">
            <a:xfrm>
              <a:off x="1805" y="3823"/>
              <a:ext cx="98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9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2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8" y="23"/>
                </a:cxn>
                <a:cxn ang="0">
                  <a:pos x="98" y="19"/>
                </a:cxn>
                <a:cxn ang="0">
                  <a:pos x="98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8" y="24"/>
                </a:cxn>
                <a:cxn ang="0">
                  <a:pos x="78" y="24"/>
                </a:cxn>
                <a:cxn ang="0">
                  <a:pos x="74" y="30"/>
                </a:cxn>
                <a:cxn ang="0">
                  <a:pos x="69" y="37"/>
                </a:cxn>
                <a:cxn ang="0">
                  <a:pos x="66" y="39"/>
                </a:cxn>
                <a:cxn ang="0">
                  <a:pos x="63" y="40"/>
                </a:cxn>
                <a:cxn ang="0">
                  <a:pos x="60" y="42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49" y="40"/>
                </a:cxn>
                <a:cxn ang="0">
                  <a:pos x="41" y="38"/>
                </a:cxn>
                <a:cxn ang="0">
                  <a:pos x="29" y="32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8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9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8" y="23"/>
                  </a:lnTo>
                  <a:lnTo>
                    <a:pt x="98" y="19"/>
                  </a:lnTo>
                  <a:lnTo>
                    <a:pt x="98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4" y="30"/>
                  </a:lnTo>
                  <a:lnTo>
                    <a:pt x="69" y="37"/>
                  </a:lnTo>
                  <a:lnTo>
                    <a:pt x="66" y="39"/>
                  </a:lnTo>
                  <a:lnTo>
                    <a:pt x="63" y="40"/>
                  </a:lnTo>
                  <a:lnTo>
                    <a:pt x="60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9" y="40"/>
                  </a:lnTo>
                  <a:lnTo>
                    <a:pt x="41" y="38"/>
                  </a:lnTo>
                  <a:lnTo>
                    <a:pt x="29" y="32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1" name="Freeform 237"/>
            <p:cNvSpPr>
              <a:spLocks/>
            </p:cNvSpPr>
            <p:nvPr/>
          </p:nvSpPr>
          <p:spPr bwMode="auto">
            <a:xfrm>
              <a:off x="1853" y="3882"/>
              <a:ext cx="97" cy="65"/>
            </a:xfrm>
            <a:custGeom>
              <a:avLst/>
              <a:gdLst/>
              <a:ahLst/>
              <a:cxnLst>
                <a:cxn ang="0">
                  <a:pos x="1" y="44"/>
                </a:cxn>
                <a:cxn ang="0">
                  <a:pos x="1" y="44"/>
                </a:cxn>
                <a:cxn ang="0">
                  <a:pos x="15" y="49"/>
                </a:cxn>
                <a:cxn ang="0">
                  <a:pos x="28" y="55"/>
                </a:cxn>
                <a:cxn ang="0">
                  <a:pos x="41" y="62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1" y="65"/>
                </a:cxn>
                <a:cxn ang="0">
                  <a:pos x="65" y="64"/>
                </a:cxn>
                <a:cxn ang="0">
                  <a:pos x="69" y="60"/>
                </a:cxn>
                <a:cxn ang="0">
                  <a:pos x="71" y="55"/>
                </a:cxn>
                <a:cxn ang="0">
                  <a:pos x="71" y="55"/>
                </a:cxn>
                <a:cxn ang="0">
                  <a:pos x="84" y="40"/>
                </a:cxn>
                <a:cxn ang="0">
                  <a:pos x="90" y="32"/>
                </a:cxn>
                <a:cxn ang="0">
                  <a:pos x="96" y="25"/>
                </a:cxn>
                <a:cxn ang="0">
                  <a:pos x="96" y="25"/>
                </a:cxn>
                <a:cxn ang="0">
                  <a:pos x="97" y="23"/>
                </a:cxn>
                <a:cxn ang="0">
                  <a:pos x="97" y="19"/>
                </a:cxn>
                <a:cxn ang="0">
                  <a:pos x="97" y="11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6" y="0"/>
                </a:cxn>
                <a:cxn ang="0">
                  <a:pos x="96" y="0"/>
                </a:cxn>
                <a:cxn ang="0">
                  <a:pos x="86" y="11"/>
                </a:cxn>
                <a:cxn ang="0">
                  <a:pos x="77" y="24"/>
                </a:cxn>
                <a:cxn ang="0">
                  <a:pos x="77" y="24"/>
                </a:cxn>
                <a:cxn ang="0">
                  <a:pos x="74" y="30"/>
                </a:cxn>
                <a:cxn ang="0">
                  <a:pos x="69" y="37"/>
                </a:cxn>
                <a:cxn ang="0">
                  <a:pos x="66" y="39"/>
                </a:cxn>
                <a:cxn ang="0">
                  <a:pos x="62" y="40"/>
                </a:cxn>
                <a:cxn ang="0">
                  <a:pos x="60" y="42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48" y="40"/>
                </a:cxn>
                <a:cxn ang="0">
                  <a:pos x="41" y="38"/>
                </a:cxn>
                <a:cxn ang="0">
                  <a:pos x="28" y="32"/>
                </a:cxn>
                <a:cxn ang="0">
                  <a:pos x="15" y="25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32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4"/>
                </a:cxn>
              </a:cxnLst>
              <a:rect l="0" t="0" r="r" b="b"/>
              <a:pathLst>
                <a:path w="97" h="65">
                  <a:moveTo>
                    <a:pt x="1" y="44"/>
                  </a:moveTo>
                  <a:lnTo>
                    <a:pt x="1" y="44"/>
                  </a:lnTo>
                  <a:lnTo>
                    <a:pt x="15" y="49"/>
                  </a:lnTo>
                  <a:lnTo>
                    <a:pt x="28" y="55"/>
                  </a:lnTo>
                  <a:lnTo>
                    <a:pt x="41" y="62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1" y="65"/>
                  </a:lnTo>
                  <a:lnTo>
                    <a:pt x="65" y="64"/>
                  </a:lnTo>
                  <a:lnTo>
                    <a:pt x="69" y="60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84" y="40"/>
                  </a:lnTo>
                  <a:lnTo>
                    <a:pt x="90" y="32"/>
                  </a:lnTo>
                  <a:lnTo>
                    <a:pt x="96" y="25"/>
                  </a:lnTo>
                  <a:lnTo>
                    <a:pt x="96" y="25"/>
                  </a:lnTo>
                  <a:lnTo>
                    <a:pt x="97" y="23"/>
                  </a:lnTo>
                  <a:lnTo>
                    <a:pt x="97" y="19"/>
                  </a:lnTo>
                  <a:lnTo>
                    <a:pt x="97" y="11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86" y="11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4" y="30"/>
                  </a:lnTo>
                  <a:lnTo>
                    <a:pt x="69" y="37"/>
                  </a:lnTo>
                  <a:lnTo>
                    <a:pt x="66" y="39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41" y="38"/>
                  </a:lnTo>
                  <a:lnTo>
                    <a:pt x="28" y="32"/>
                  </a:lnTo>
                  <a:lnTo>
                    <a:pt x="15" y="2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4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2" name="Freeform 238"/>
            <p:cNvSpPr>
              <a:spLocks/>
            </p:cNvSpPr>
            <p:nvPr/>
          </p:nvSpPr>
          <p:spPr bwMode="auto">
            <a:xfrm>
              <a:off x="1967" y="3876"/>
              <a:ext cx="86" cy="56"/>
            </a:xfrm>
            <a:custGeom>
              <a:avLst/>
              <a:gdLst/>
              <a:ahLst/>
              <a:cxnLst>
                <a:cxn ang="0">
                  <a:pos x="1" y="38"/>
                </a:cxn>
                <a:cxn ang="0">
                  <a:pos x="1" y="38"/>
                </a:cxn>
                <a:cxn ang="0">
                  <a:pos x="13" y="41"/>
                </a:cxn>
                <a:cxn ang="0">
                  <a:pos x="25" y="48"/>
                </a:cxn>
                <a:cxn ang="0">
                  <a:pos x="36" y="53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54" y="56"/>
                </a:cxn>
                <a:cxn ang="0">
                  <a:pos x="57" y="54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74" y="34"/>
                </a:cxn>
                <a:cxn ang="0">
                  <a:pos x="79" y="26"/>
                </a:cxn>
                <a:cxn ang="0">
                  <a:pos x="85" y="20"/>
                </a:cxn>
                <a:cxn ang="0">
                  <a:pos x="85" y="20"/>
                </a:cxn>
                <a:cxn ang="0">
                  <a:pos x="85" y="19"/>
                </a:cxn>
                <a:cxn ang="0">
                  <a:pos x="86" y="16"/>
                </a:cxn>
                <a:cxn ang="0">
                  <a:pos x="85" y="10"/>
                </a:cxn>
                <a:cxn ang="0">
                  <a:pos x="84" y="4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6" y="9"/>
                </a:cxn>
                <a:cxn ang="0">
                  <a:pos x="67" y="20"/>
                </a:cxn>
                <a:cxn ang="0">
                  <a:pos x="67" y="20"/>
                </a:cxn>
                <a:cxn ang="0">
                  <a:pos x="60" y="30"/>
                </a:cxn>
                <a:cxn ang="0">
                  <a:pos x="55" y="34"/>
                </a:cxn>
                <a:cxn ang="0">
                  <a:pos x="52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6" y="31"/>
                </a:cxn>
                <a:cxn ang="0">
                  <a:pos x="25" y="26"/>
                </a:cxn>
                <a:cxn ang="0">
                  <a:pos x="12" y="21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1" y="38"/>
                </a:cxn>
              </a:cxnLst>
              <a:rect l="0" t="0" r="r" b="b"/>
              <a:pathLst>
                <a:path w="86" h="56">
                  <a:moveTo>
                    <a:pt x="1" y="38"/>
                  </a:moveTo>
                  <a:lnTo>
                    <a:pt x="1" y="38"/>
                  </a:lnTo>
                  <a:lnTo>
                    <a:pt x="13" y="41"/>
                  </a:lnTo>
                  <a:lnTo>
                    <a:pt x="25" y="48"/>
                  </a:lnTo>
                  <a:lnTo>
                    <a:pt x="36" y="53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54" y="56"/>
                  </a:lnTo>
                  <a:lnTo>
                    <a:pt x="57" y="54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74" y="34"/>
                  </a:lnTo>
                  <a:lnTo>
                    <a:pt x="79" y="26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6" y="16"/>
                  </a:lnTo>
                  <a:lnTo>
                    <a:pt x="85" y="10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6" y="9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0" y="30"/>
                  </a:lnTo>
                  <a:lnTo>
                    <a:pt x="55" y="34"/>
                  </a:lnTo>
                  <a:lnTo>
                    <a:pt x="52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6" y="31"/>
                  </a:lnTo>
                  <a:lnTo>
                    <a:pt x="25" y="26"/>
                  </a:lnTo>
                  <a:lnTo>
                    <a:pt x="12" y="21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3" name="Freeform 239"/>
            <p:cNvSpPr>
              <a:spLocks/>
            </p:cNvSpPr>
            <p:nvPr/>
          </p:nvSpPr>
          <p:spPr bwMode="auto">
            <a:xfrm>
              <a:off x="1935" y="3917"/>
              <a:ext cx="87" cy="57"/>
            </a:xfrm>
            <a:custGeom>
              <a:avLst/>
              <a:gdLst/>
              <a:ahLst/>
              <a:cxnLst>
                <a:cxn ang="0">
                  <a:pos x="2" y="38"/>
                </a:cxn>
                <a:cxn ang="0">
                  <a:pos x="2" y="38"/>
                </a:cxn>
                <a:cxn ang="0">
                  <a:pos x="14" y="42"/>
                </a:cxn>
                <a:cxn ang="0">
                  <a:pos x="25" y="48"/>
                </a:cxn>
                <a:cxn ang="0">
                  <a:pos x="37" y="53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4" y="57"/>
                </a:cxn>
                <a:cxn ang="0">
                  <a:pos x="58" y="54"/>
                </a:cxn>
                <a:cxn ang="0">
                  <a:pos x="63" y="48"/>
                </a:cxn>
                <a:cxn ang="0">
                  <a:pos x="63" y="48"/>
                </a:cxn>
                <a:cxn ang="0">
                  <a:pos x="74" y="34"/>
                </a:cxn>
                <a:cxn ang="0">
                  <a:pos x="79" y="27"/>
                </a:cxn>
                <a:cxn ang="0">
                  <a:pos x="86" y="20"/>
                </a:cxn>
                <a:cxn ang="0">
                  <a:pos x="86" y="20"/>
                </a:cxn>
                <a:cxn ang="0">
                  <a:pos x="86" y="19"/>
                </a:cxn>
                <a:cxn ang="0">
                  <a:pos x="87" y="17"/>
                </a:cxn>
                <a:cxn ang="0">
                  <a:pos x="86" y="10"/>
                </a:cxn>
                <a:cxn ang="0">
                  <a:pos x="84" y="4"/>
                </a:cxn>
                <a:cxn ang="0">
                  <a:pos x="84" y="2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7" y="9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1" y="30"/>
                </a:cxn>
                <a:cxn ang="0">
                  <a:pos x="55" y="34"/>
                </a:cxn>
                <a:cxn ang="0">
                  <a:pos x="53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7" y="32"/>
                </a:cxn>
                <a:cxn ang="0">
                  <a:pos x="25" y="27"/>
                </a:cxn>
                <a:cxn ang="0">
                  <a:pos x="13" y="22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2" y="38"/>
                </a:cxn>
                <a:cxn ang="0">
                  <a:pos x="2" y="38"/>
                </a:cxn>
              </a:cxnLst>
              <a:rect l="0" t="0" r="r" b="b"/>
              <a:pathLst>
                <a:path w="87" h="57">
                  <a:moveTo>
                    <a:pt x="2" y="38"/>
                  </a:moveTo>
                  <a:lnTo>
                    <a:pt x="2" y="38"/>
                  </a:lnTo>
                  <a:lnTo>
                    <a:pt x="14" y="42"/>
                  </a:lnTo>
                  <a:lnTo>
                    <a:pt x="25" y="48"/>
                  </a:lnTo>
                  <a:lnTo>
                    <a:pt x="37" y="53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8" y="5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74" y="34"/>
                  </a:lnTo>
                  <a:lnTo>
                    <a:pt x="79" y="27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7" y="17"/>
                  </a:lnTo>
                  <a:lnTo>
                    <a:pt x="86" y="10"/>
                  </a:lnTo>
                  <a:lnTo>
                    <a:pt x="84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7" y="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1" y="30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7" y="32"/>
                  </a:lnTo>
                  <a:lnTo>
                    <a:pt x="25" y="27"/>
                  </a:lnTo>
                  <a:lnTo>
                    <a:pt x="13" y="2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4" name="Freeform 240"/>
            <p:cNvSpPr>
              <a:spLocks/>
            </p:cNvSpPr>
            <p:nvPr/>
          </p:nvSpPr>
          <p:spPr bwMode="auto">
            <a:xfrm>
              <a:off x="2017" y="3947"/>
              <a:ext cx="86" cy="57"/>
            </a:xfrm>
            <a:custGeom>
              <a:avLst/>
              <a:gdLst/>
              <a:ahLst/>
              <a:cxnLst>
                <a:cxn ang="0">
                  <a:pos x="1" y="38"/>
                </a:cxn>
                <a:cxn ang="0">
                  <a:pos x="1" y="38"/>
                </a:cxn>
                <a:cxn ang="0">
                  <a:pos x="14" y="42"/>
                </a:cxn>
                <a:cxn ang="0">
                  <a:pos x="25" y="48"/>
                </a:cxn>
                <a:cxn ang="0">
                  <a:pos x="36" y="53"/>
                </a:cxn>
                <a:cxn ang="0">
                  <a:pos x="49" y="57"/>
                </a:cxn>
                <a:cxn ang="0">
                  <a:pos x="49" y="57"/>
                </a:cxn>
                <a:cxn ang="0">
                  <a:pos x="54" y="57"/>
                </a:cxn>
                <a:cxn ang="0">
                  <a:pos x="58" y="54"/>
                </a:cxn>
                <a:cxn ang="0">
                  <a:pos x="63" y="48"/>
                </a:cxn>
                <a:cxn ang="0">
                  <a:pos x="63" y="48"/>
                </a:cxn>
                <a:cxn ang="0">
                  <a:pos x="74" y="34"/>
                </a:cxn>
                <a:cxn ang="0">
                  <a:pos x="79" y="27"/>
                </a:cxn>
                <a:cxn ang="0">
                  <a:pos x="85" y="20"/>
                </a:cxn>
                <a:cxn ang="0">
                  <a:pos x="85" y="20"/>
                </a:cxn>
                <a:cxn ang="0">
                  <a:pos x="85" y="19"/>
                </a:cxn>
                <a:cxn ang="0">
                  <a:pos x="86" y="17"/>
                </a:cxn>
                <a:cxn ang="0">
                  <a:pos x="85" y="10"/>
                </a:cxn>
                <a:cxn ang="0">
                  <a:pos x="84" y="4"/>
                </a:cxn>
                <a:cxn ang="0">
                  <a:pos x="84" y="2"/>
                </a:cxn>
                <a:cxn ang="0">
                  <a:pos x="85" y="0"/>
                </a:cxn>
                <a:cxn ang="0">
                  <a:pos x="85" y="0"/>
                </a:cxn>
                <a:cxn ang="0">
                  <a:pos x="76" y="9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0" y="30"/>
                </a:cxn>
                <a:cxn ang="0">
                  <a:pos x="55" y="34"/>
                </a:cxn>
                <a:cxn ang="0">
                  <a:pos x="53" y="35"/>
                </a:cxn>
                <a:cxn ang="0">
                  <a:pos x="49" y="35"/>
                </a:cxn>
                <a:cxn ang="0">
                  <a:pos x="49" y="35"/>
                </a:cxn>
                <a:cxn ang="0">
                  <a:pos x="36" y="32"/>
                </a:cxn>
                <a:cxn ang="0">
                  <a:pos x="25" y="27"/>
                </a:cxn>
                <a:cxn ang="0">
                  <a:pos x="12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1" y="38"/>
                </a:cxn>
              </a:cxnLst>
              <a:rect l="0" t="0" r="r" b="b"/>
              <a:pathLst>
                <a:path w="86" h="57">
                  <a:moveTo>
                    <a:pt x="1" y="38"/>
                  </a:moveTo>
                  <a:lnTo>
                    <a:pt x="1" y="38"/>
                  </a:lnTo>
                  <a:lnTo>
                    <a:pt x="14" y="42"/>
                  </a:lnTo>
                  <a:lnTo>
                    <a:pt x="25" y="48"/>
                  </a:lnTo>
                  <a:lnTo>
                    <a:pt x="36" y="53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8" y="54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74" y="34"/>
                  </a:lnTo>
                  <a:lnTo>
                    <a:pt x="79" y="27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6" y="17"/>
                  </a:lnTo>
                  <a:lnTo>
                    <a:pt x="85" y="10"/>
                  </a:lnTo>
                  <a:lnTo>
                    <a:pt x="84" y="4"/>
                  </a:lnTo>
                  <a:lnTo>
                    <a:pt x="84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76" y="9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0" y="30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36" y="32"/>
                  </a:lnTo>
                  <a:lnTo>
                    <a:pt x="25" y="27"/>
                  </a:lnTo>
                  <a:lnTo>
                    <a:pt x="12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5" name="Freeform 241"/>
            <p:cNvSpPr>
              <a:spLocks/>
            </p:cNvSpPr>
            <p:nvPr/>
          </p:nvSpPr>
          <p:spPr bwMode="auto">
            <a:xfrm>
              <a:off x="1999" y="3851"/>
              <a:ext cx="166" cy="66"/>
            </a:xfrm>
            <a:custGeom>
              <a:avLst/>
              <a:gdLst/>
              <a:ahLst/>
              <a:cxnLst>
                <a:cxn ang="0">
                  <a:pos x="2" y="20"/>
                </a:cxn>
                <a:cxn ang="0">
                  <a:pos x="2" y="20"/>
                </a:cxn>
                <a:cxn ang="0">
                  <a:pos x="47" y="37"/>
                </a:cxn>
                <a:cxn ang="0">
                  <a:pos x="91" y="54"/>
                </a:cxn>
                <a:cxn ang="0">
                  <a:pos x="91" y="54"/>
                </a:cxn>
                <a:cxn ang="0">
                  <a:pos x="111" y="60"/>
                </a:cxn>
                <a:cxn ang="0">
                  <a:pos x="131" y="66"/>
                </a:cxn>
                <a:cxn ang="0">
                  <a:pos x="131" y="66"/>
                </a:cxn>
                <a:cxn ang="0">
                  <a:pos x="134" y="65"/>
                </a:cxn>
                <a:cxn ang="0">
                  <a:pos x="139" y="63"/>
                </a:cxn>
                <a:cxn ang="0">
                  <a:pos x="144" y="57"/>
                </a:cxn>
                <a:cxn ang="0">
                  <a:pos x="148" y="51"/>
                </a:cxn>
                <a:cxn ang="0">
                  <a:pos x="157" y="40"/>
                </a:cxn>
                <a:cxn ang="0">
                  <a:pos x="165" y="30"/>
                </a:cxn>
                <a:cxn ang="0">
                  <a:pos x="165" y="30"/>
                </a:cxn>
                <a:cxn ang="0">
                  <a:pos x="165" y="29"/>
                </a:cxn>
                <a:cxn ang="0">
                  <a:pos x="166" y="26"/>
                </a:cxn>
                <a:cxn ang="0">
                  <a:pos x="165" y="20"/>
                </a:cxn>
                <a:cxn ang="0">
                  <a:pos x="163" y="14"/>
                </a:cxn>
                <a:cxn ang="0">
                  <a:pos x="163" y="11"/>
                </a:cxn>
                <a:cxn ang="0">
                  <a:pos x="165" y="10"/>
                </a:cxn>
                <a:cxn ang="0">
                  <a:pos x="165" y="10"/>
                </a:cxn>
                <a:cxn ang="0">
                  <a:pos x="157" y="19"/>
                </a:cxn>
                <a:cxn ang="0">
                  <a:pos x="150" y="30"/>
                </a:cxn>
                <a:cxn ang="0">
                  <a:pos x="141" y="40"/>
                </a:cxn>
                <a:cxn ang="0">
                  <a:pos x="136" y="44"/>
                </a:cxn>
                <a:cxn ang="0">
                  <a:pos x="132" y="45"/>
                </a:cxn>
                <a:cxn ang="0">
                  <a:pos x="132" y="45"/>
                </a:cxn>
                <a:cxn ang="0">
                  <a:pos x="122" y="44"/>
                </a:cxn>
                <a:cxn ang="0">
                  <a:pos x="111" y="40"/>
                </a:cxn>
                <a:cxn ang="0">
                  <a:pos x="91" y="32"/>
                </a:cxn>
                <a:cxn ang="0">
                  <a:pos x="91" y="32"/>
                </a:cxn>
                <a:cxn ang="0">
                  <a:pos x="47" y="16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9"/>
                </a:cxn>
                <a:cxn ang="0">
                  <a:pos x="2" y="20"/>
                </a:cxn>
                <a:cxn ang="0">
                  <a:pos x="2" y="20"/>
                </a:cxn>
              </a:cxnLst>
              <a:rect l="0" t="0" r="r" b="b"/>
              <a:pathLst>
                <a:path w="166" h="66">
                  <a:moveTo>
                    <a:pt x="2" y="20"/>
                  </a:moveTo>
                  <a:lnTo>
                    <a:pt x="2" y="20"/>
                  </a:lnTo>
                  <a:lnTo>
                    <a:pt x="47" y="37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111" y="6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4" y="65"/>
                  </a:lnTo>
                  <a:lnTo>
                    <a:pt x="139" y="63"/>
                  </a:lnTo>
                  <a:lnTo>
                    <a:pt x="144" y="57"/>
                  </a:lnTo>
                  <a:lnTo>
                    <a:pt x="148" y="51"/>
                  </a:lnTo>
                  <a:lnTo>
                    <a:pt x="157" y="40"/>
                  </a:lnTo>
                  <a:lnTo>
                    <a:pt x="165" y="30"/>
                  </a:lnTo>
                  <a:lnTo>
                    <a:pt x="165" y="30"/>
                  </a:lnTo>
                  <a:lnTo>
                    <a:pt x="165" y="29"/>
                  </a:lnTo>
                  <a:lnTo>
                    <a:pt x="166" y="26"/>
                  </a:lnTo>
                  <a:lnTo>
                    <a:pt x="165" y="20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5" y="10"/>
                  </a:lnTo>
                  <a:lnTo>
                    <a:pt x="165" y="10"/>
                  </a:lnTo>
                  <a:lnTo>
                    <a:pt x="157" y="19"/>
                  </a:lnTo>
                  <a:lnTo>
                    <a:pt x="150" y="30"/>
                  </a:lnTo>
                  <a:lnTo>
                    <a:pt x="141" y="40"/>
                  </a:lnTo>
                  <a:lnTo>
                    <a:pt x="136" y="44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22" y="44"/>
                  </a:lnTo>
                  <a:lnTo>
                    <a:pt x="111" y="40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47" y="16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6" name="Freeform 242"/>
            <p:cNvSpPr>
              <a:spLocks/>
            </p:cNvSpPr>
            <p:nvPr/>
          </p:nvSpPr>
          <p:spPr bwMode="auto">
            <a:xfrm>
              <a:off x="1772" y="3681"/>
              <a:ext cx="99" cy="6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2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2" y="59"/>
                </a:cxn>
                <a:cxn ang="0">
                  <a:pos x="57" y="63"/>
                </a:cxn>
                <a:cxn ang="0">
                  <a:pos x="57" y="63"/>
                </a:cxn>
                <a:cxn ang="0">
                  <a:pos x="62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6"/>
                </a:cxn>
                <a:cxn ang="0">
                  <a:pos x="98" y="26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7" y="13"/>
                </a:cxn>
                <a:cxn ang="0">
                  <a:pos x="76" y="26"/>
                </a:cxn>
                <a:cxn ang="0">
                  <a:pos x="76" y="26"/>
                </a:cxn>
                <a:cxn ang="0">
                  <a:pos x="72" y="31"/>
                </a:cxn>
                <a:cxn ang="0">
                  <a:pos x="68" y="36"/>
                </a:cxn>
                <a:cxn ang="0">
                  <a:pos x="63" y="39"/>
                </a:cxn>
                <a:cxn ang="0">
                  <a:pos x="59" y="39"/>
                </a:cxn>
                <a:cxn ang="0">
                  <a:pos x="57" y="39"/>
                </a:cxn>
                <a:cxn ang="0">
                  <a:pos x="57" y="39"/>
                </a:cxn>
                <a:cxn ang="0">
                  <a:pos x="49" y="38"/>
                </a:cxn>
                <a:cxn ang="0">
                  <a:pos x="42" y="36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2" y="42"/>
                </a:cxn>
              </a:cxnLst>
              <a:rect l="0" t="0" r="r" b="b"/>
              <a:pathLst>
                <a:path w="99" h="63">
                  <a:moveTo>
                    <a:pt x="2" y="42"/>
                  </a:moveTo>
                  <a:lnTo>
                    <a:pt x="2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2" y="59"/>
                  </a:lnTo>
                  <a:lnTo>
                    <a:pt x="57" y="63"/>
                  </a:lnTo>
                  <a:lnTo>
                    <a:pt x="57" y="63"/>
                  </a:lnTo>
                  <a:lnTo>
                    <a:pt x="62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6"/>
                  </a:lnTo>
                  <a:lnTo>
                    <a:pt x="98" y="26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7" y="13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2" y="31"/>
                  </a:lnTo>
                  <a:lnTo>
                    <a:pt x="68" y="36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9" y="38"/>
                  </a:lnTo>
                  <a:lnTo>
                    <a:pt x="42" y="36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7" name="Freeform 243"/>
            <p:cNvSpPr>
              <a:spLocks/>
            </p:cNvSpPr>
            <p:nvPr/>
          </p:nvSpPr>
          <p:spPr bwMode="auto">
            <a:xfrm>
              <a:off x="1923" y="3730"/>
              <a:ext cx="99" cy="63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2"/>
                </a:cxn>
                <a:cxn ang="0">
                  <a:pos x="15" y="47"/>
                </a:cxn>
                <a:cxn ang="0">
                  <a:pos x="29" y="53"/>
                </a:cxn>
                <a:cxn ang="0">
                  <a:pos x="41" y="5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61" y="63"/>
                </a:cxn>
                <a:cxn ang="0">
                  <a:pos x="65" y="62"/>
                </a:cxn>
                <a:cxn ang="0">
                  <a:pos x="69" y="58"/>
                </a:cxn>
                <a:cxn ang="0">
                  <a:pos x="73" y="53"/>
                </a:cxn>
                <a:cxn ang="0">
                  <a:pos x="73" y="53"/>
                </a:cxn>
                <a:cxn ang="0">
                  <a:pos x="84" y="39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3"/>
                </a:cxn>
                <a:cxn ang="0">
                  <a:pos x="99" y="19"/>
                </a:cxn>
                <a:cxn ang="0">
                  <a:pos x="99" y="12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3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7" y="35"/>
                </a:cxn>
                <a:cxn ang="0">
                  <a:pos x="62" y="39"/>
                </a:cxn>
                <a:cxn ang="0">
                  <a:pos x="59" y="39"/>
                </a:cxn>
                <a:cxn ang="0">
                  <a:pos x="56" y="39"/>
                </a:cxn>
                <a:cxn ang="0">
                  <a:pos x="56" y="39"/>
                </a:cxn>
                <a:cxn ang="0">
                  <a:pos x="49" y="38"/>
                </a:cxn>
                <a:cxn ang="0">
                  <a:pos x="41" y="35"/>
                </a:cxn>
                <a:cxn ang="0">
                  <a:pos x="29" y="29"/>
                </a:cxn>
                <a:cxn ang="0">
                  <a:pos x="15" y="23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1" y="42"/>
                </a:cxn>
              </a:cxnLst>
              <a:rect l="0" t="0" r="r" b="b"/>
              <a:pathLst>
                <a:path w="99" h="63">
                  <a:moveTo>
                    <a:pt x="1" y="42"/>
                  </a:moveTo>
                  <a:lnTo>
                    <a:pt x="1" y="42"/>
                  </a:lnTo>
                  <a:lnTo>
                    <a:pt x="15" y="47"/>
                  </a:lnTo>
                  <a:lnTo>
                    <a:pt x="29" y="53"/>
                  </a:lnTo>
                  <a:lnTo>
                    <a:pt x="41" y="5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5" y="62"/>
                  </a:lnTo>
                  <a:lnTo>
                    <a:pt x="69" y="58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84" y="39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99" y="12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7" y="35"/>
                  </a:lnTo>
                  <a:lnTo>
                    <a:pt x="62" y="39"/>
                  </a:lnTo>
                  <a:lnTo>
                    <a:pt x="59" y="39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49" y="38"/>
                  </a:lnTo>
                  <a:lnTo>
                    <a:pt x="41" y="35"/>
                  </a:lnTo>
                  <a:lnTo>
                    <a:pt x="29" y="29"/>
                  </a:lnTo>
                  <a:lnTo>
                    <a:pt x="15" y="2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1" y="42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8" name="Freeform 244"/>
            <p:cNvSpPr>
              <a:spLocks/>
            </p:cNvSpPr>
            <p:nvPr/>
          </p:nvSpPr>
          <p:spPr bwMode="auto">
            <a:xfrm>
              <a:off x="1998" y="3752"/>
              <a:ext cx="103" cy="67"/>
            </a:xfrm>
            <a:custGeom>
              <a:avLst/>
              <a:gdLst/>
              <a:ahLst/>
              <a:cxnLst>
                <a:cxn ang="0">
                  <a:pos x="1" y="46"/>
                </a:cxn>
                <a:cxn ang="0">
                  <a:pos x="1" y="46"/>
                </a:cxn>
                <a:cxn ang="0">
                  <a:pos x="15" y="51"/>
                </a:cxn>
                <a:cxn ang="0">
                  <a:pos x="29" y="57"/>
                </a:cxn>
                <a:cxn ang="0">
                  <a:pos x="44" y="64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61" y="67"/>
                </a:cxn>
                <a:cxn ang="0">
                  <a:pos x="64" y="66"/>
                </a:cxn>
                <a:cxn ang="0">
                  <a:pos x="69" y="62"/>
                </a:cxn>
                <a:cxn ang="0">
                  <a:pos x="78" y="51"/>
                </a:cxn>
                <a:cxn ang="0">
                  <a:pos x="78" y="51"/>
                </a:cxn>
                <a:cxn ang="0">
                  <a:pos x="89" y="37"/>
                </a:cxn>
                <a:cxn ang="0">
                  <a:pos x="102" y="25"/>
                </a:cxn>
                <a:cxn ang="0">
                  <a:pos x="102" y="25"/>
                </a:cxn>
                <a:cxn ang="0">
                  <a:pos x="103" y="22"/>
                </a:cxn>
                <a:cxn ang="0">
                  <a:pos x="103" y="18"/>
                </a:cxn>
                <a:cxn ang="0">
                  <a:pos x="103" y="11"/>
                </a:cxn>
                <a:cxn ang="0">
                  <a:pos x="102" y="5"/>
                </a:cxn>
                <a:cxn ang="0">
                  <a:pos x="102" y="2"/>
                </a:cxn>
                <a:cxn ang="0">
                  <a:pos x="102" y="0"/>
                </a:cxn>
                <a:cxn ang="0">
                  <a:pos x="102" y="0"/>
                </a:cxn>
                <a:cxn ang="0">
                  <a:pos x="90" y="12"/>
                </a:cxn>
                <a:cxn ang="0">
                  <a:pos x="80" y="24"/>
                </a:cxn>
                <a:cxn ang="0">
                  <a:pos x="80" y="24"/>
                </a:cxn>
                <a:cxn ang="0">
                  <a:pos x="72" y="36"/>
                </a:cxn>
                <a:cxn ang="0">
                  <a:pos x="66" y="41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54" y="44"/>
                </a:cxn>
                <a:cxn ang="0">
                  <a:pos x="45" y="41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16" y="27"/>
                </a:cxn>
                <a:cxn ang="0">
                  <a:pos x="1" y="21"/>
                </a:cxn>
                <a:cxn ang="0">
                  <a:pos x="1" y="21"/>
                </a:cxn>
                <a:cxn ang="0">
                  <a:pos x="0" y="34"/>
                </a:cxn>
                <a:cxn ang="0">
                  <a:pos x="0" y="41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1" y="46"/>
                </a:cxn>
              </a:cxnLst>
              <a:rect l="0" t="0" r="r" b="b"/>
              <a:pathLst>
                <a:path w="103" h="67">
                  <a:moveTo>
                    <a:pt x="1" y="46"/>
                  </a:moveTo>
                  <a:lnTo>
                    <a:pt x="1" y="46"/>
                  </a:lnTo>
                  <a:lnTo>
                    <a:pt x="15" y="51"/>
                  </a:lnTo>
                  <a:lnTo>
                    <a:pt x="29" y="57"/>
                  </a:lnTo>
                  <a:lnTo>
                    <a:pt x="44" y="64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61" y="67"/>
                  </a:lnTo>
                  <a:lnTo>
                    <a:pt x="64" y="66"/>
                  </a:lnTo>
                  <a:lnTo>
                    <a:pt x="69" y="62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89" y="37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3" y="22"/>
                  </a:lnTo>
                  <a:lnTo>
                    <a:pt x="103" y="18"/>
                  </a:lnTo>
                  <a:lnTo>
                    <a:pt x="103" y="11"/>
                  </a:lnTo>
                  <a:lnTo>
                    <a:pt x="102" y="5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90" y="12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2" y="36"/>
                  </a:lnTo>
                  <a:lnTo>
                    <a:pt x="66" y="41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4" y="44"/>
                  </a:lnTo>
                  <a:lnTo>
                    <a:pt x="45" y="41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16" y="27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69" name="Freeform 245"/>
            <p:cNvSpPr>
              <a:spLocks/>
            </p:cNvSpPr>
            <p:nvPr/>
          </p:nvSpPr>
          <p:spPr bwMode="auto">
            <a:xfrm>
              <a:off x="2072" y="3788"/>
              <a:ext cx="137" cy="72"/>
            </a:xfrm>
            <a:custGeom>
              <a:avLst/>
              <a:gdLst/>
              <a:ahLst/>
              <a:cxnLst>
                <a:cxn ang="0">
                  <a:pos x="1" y="43"/>
                </a:cxn>
                <a:cxn ang="0">
                  <a:pos x="1" y="43"/>
                </a:cxn>
                <a:cxn ang="0">
                  <a:pos x="40" y="57"/>
                </a:cxn>
                <a:cxn ang="0">
                  <a:pos x="60" y="63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87" y="70"/>
                </a:cxn>
                <a:cxn ang="0">
                  <a:pos x="94" y="72"/>
                </a:cxn>
                <a:cxn ang="0">
                  <a:pos x="100" y="72"/>
                </a:cxn>
                <a:cxn ang="0">
                  <a:pos x="103" y="70"/>
                </a:cxn>
                <a:cxn ang="0">
                  <a:pos x="105" y="68"/>
                </a:cxn>
                <a:cxn ang="0">
                  <a:pos x="105" y="68"/>
                </a:cxn>
                <a:cxn ang="0">
                  <a:pos x="113" y="58"/>
                </a:cxn>
                <a:cxn ang="0">
                  <a:pos x="120" y="46"/>
                </a:cxn>
                <a:cxn ang="0">
                  <a:pos x="127" y="35"/>
                </a:cxn>
                <a:cxn ang="0">
                  <a:pos x="135" y="25"/>
                </a:cxn>
                <a:cxn ang="0">
                  <a:pos x="135" y="25"/>
                </a:cxn>
                <a:cxn ang="0">
                  <a:pos x="137" y="23"/>
                </a:cxn>
                <a:cxn ang="0">
                  <a:pos x="137" y="19"/>
                </a:cxn>
                <a:cxn ang="0">
                  <a:pos x="137" y="11"/>
                </a:cxn>
                <a:cxn ang="0">
                  <a:pos x="135" y="5"/>
                </a:cxn>
                <a:cxn ang="0">
                  <a:pos x="135" y="3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28" y="10"/>
                </a:cxn>
                <a:cxn ang="0">
                  <a:pos x="120" y="20"/>
                </a:cxn>
                <a:cxn ang="0">
                  <a:pos x="108" y="40"/>
                </a:cxn>
                <a:cxn ang="0">
                  <a:pos x="108" y="40"/>
                </a:cxn>
                <a:cxn ang="0">
                  <a:pos x="105" y="44"/>
                </a:cxn>
                <a:cxn ang="0">
                  <a:pos x="103" y="46"/>
                </a:cxn>
                <a:cxn ang="0">
                  <a:pos x="99" y="48"/>
                </a:cxn>
                <a:cxn ang="0">
                  <a:pos x="95" y="48"/>
                </a:cxn>
                <a:cxn ang="0">
                  <a:pos x="89" y="46"/>
                </a:cxn>
                <a:cxn ang="0">
                  <a:pos x="80" y="44"/>
                </a:cxn>
                <a:cxn ang="0">
                  <a:pos x="80" y="44"/>
                </a:cxn>
                <a:cxn ang="0">
                  <a:pos x="60" y="39"/>
                </a:cxn>
                <a:cxn ang="0">
                  <a:pos x="40" y="31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30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1" y="43"/>
                </a:cxn>
              </a:cxnLst>
              <a:rect l="0" t="0" r="r" b="b"/>
              <a:pathLst>
                <a:path w="137" h="72">
                  <a:moveTo>
                    <a:pt x="1" y="43"/>
                  </a:moveTo>
                  <a:lnTo>
                    <a:pt x="1" y="43"/>
                  </a:lnTo>
                  <a:lnTo>
                    <a:pt x="40" y="57"/>
                  </a:lnTo>
                  <a:lnTo>
                    <a:pt x="60" y="63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87" y="70"/>
                  </a:lnTo>
                  <a:lnTo>
                    <a:pt x="94" y="72"/>
                  </a:lnTo>
                  <a:lnTo>
                    <a:pt x="100" y="72"/>
                  </a:lnTo>
                  <a:lnTo>
                    <a:pt x="103" y="70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13" y="58"/>
                  </a:lnTo>
                  <a:lnTo>
                    <a:pt x="120" y="46"/>
                  </a:lnTo>
                  <a:lnTo>
                    <a:pt x="127" y="3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7" y="23"/>
                  </a:lnTo>
                  <a:lnTo>
                    <a:pt x="137" y="19"/>
                  </a:lnTo>
                  <a:lnTo>
                    <a:pt x="137" y="11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8" y="10"/>
                  </a:lnTo>
                  <a:lnTo>
                    <a:pt x="120" y="2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5" y="44"/>
                  </a:lnTo>
                  <a:lnTo>
                    <a:pt x="103" y="46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89" y="46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60" y="39"/>
                  </a:lnTo>
                  <a:lnTo>
                    <a:pt x="40" y="31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3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0" name="Freeform 246"/>
            <p:cNvSpPr>
              <a:spLocks/>
            </p:cNvSpPr>
            <p:nvPr/>
          </p:nvSpPr>
          <p:spPr bwMode="auto">
            <a:xfrm>
              <a:off x="1217" y="3452"/>
              <a:ext cx="96" cy="41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15" y="21"/>
                </a:cxn>
                <a:cxn ang="0">
                  <a:pos x="29" y="26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64" y="40"/>
                </a:cxn>
                <a:cxn ang="0">
                  <a:pos x="69" y="41"/>
                </a:cxn>
                <a:cxn ang="0">
                  <a:pos x="72" y="40"/>
                </a:cxn>
                <a:cxn ang="0">
                  <a:pos x="72" y="40"/>
                </a:cxn>
                <a:cxn ang="0">
                  <a:pos x="79" y="36"/>
                </a:cxn>
                <a:cxn ang="0">
                  <a:pos x="85" y="29"/>
                </a:cxn>
                <a:cxn ang="0">
                  <a:pos x="90" y="21"/>
                </a:cxn>
                <a:cxn ang="0">
                  <a:pos x="95" y="15"/>
                </a:cxn>
                <a:cxn ang="0">
                  <a:pos x="95" y="15"/>
                </a:cxn>
                <a:cxn ang="0">
                  <a:pos x="96" y="14"/>
                </a:cxn>
                <a:cxn ang="0">
                  <a:pos x="96" y="12"/>
                </a:cxn>
                <a:cxn ang="0">
                  <a:pos x="95" y="7"/>
                </a:cxn>
                <a:cxn ang="0">
                  <a:pos x="95" y="2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85" y="10"/>
                </a:cxn>
                <a:cxn ang="0">
                  <a:pos x="75" y="21"/>
                </a:cxn>
                <a:cxn ang="0">
                  <a:pos x="75" y="21"/>
                </a:cxn>
                <a:cxn ang="0">
                  <a:pos x="71" y="25"/>
                </a:cxn>
                <a:cxn ang="0">
                  <a:pos x="67" y="25"/>
                </a:cxn>
                <a:cxn ang="0">
                  <a:pos x="64" y="24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30" y="11"/>
                </a:cxn>
                <a:cxn ang="0">
                  <a:pos x="16" y="6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9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96" h="41">
                  <a:moveTo>
                    <a:pt x="1" y="17"/>
                  </a:moveTo>
                  <a:lnTo>
                    <a:pt x="1" y="17"/>
                  </a:lnTo>
                  <a:lnTo>
                    <a:pt x="15" y="21"/>
                  </a:lnTo>
                  <a:lnTo>
                    <a:pt x="29" y="2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64" y="40"/>
                  </a:lnTo>
                  <a:lnTo>
                    <a:pt x="69" y="41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9" y="36"/>
                  </a:lnTo>
                  <a:lnTo>
                    <a:pt x="85" y="29"/>
                  </a:lnTo>
                  <a:lnTo>
                    <a:pt x="90" y="21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6" y="14"/>
                  </a:lnTo>
                  <a:lnTo>
                    <a:pt x="96" y="12"/>
                  </a:lnTo>
                  <a:lnTo>
                    <a:pt x="95" y="7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85" y="10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1" y="25"/>
                  </a:lnTo>
                  <a:lnTo>
                    <a:pt x="67" y="25"/>
                  </a:lnTo>
                  <a:lnTo>
                    <a:pt x="64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30" y="11"/>
                  </a:lnTo>
                  <a:lnTo>
                    <a:pt x="16" y="6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1" name="Freeform 247"/>
            <p:cNvSpPr>
              <a:spLocks/>
            </p:cNvSpPr>
            <p:nvPr/>
          </p:nvSpPr>
          <p:spPr bwMode="auto">
            <a:xfrm>
              <a:off x="2086" y="3783"/>
              <a:ext cx="177" cy="285"/>
            </a:xfrm>
            <a:custGeom>
              <a:avLst/>
              <a:gdLst/>
              <a:ahLst/>
              <a:cxnLst>
                <a:cxn ang="0">
                  <a:pos x="5" y="281"/>
                </a:cxn>
                <a:cxn ang="0">
                  <a:pos x="0" y="226"/>
                </a:cxn>
                <a:cxn ang="0">
                  <a:pos x="167" y="0"/>
                </a:cxn>
                <a:cxn ang="0">
                  <a:pos x="177" y="36"/>
                </a:cxn>
                <a:cxn ang="0">
                  <a:pos x="31" y="251"/>
                </a:cxn>
                <a:cxn ang="0">
                  <a:pos x="24" y="285"/>
                </a:cxn>
                <a:cxn ang="0">
                  <a:pos x="5" y="281"/>
                </a:cxn>
              </a:cxnLst>
              <a:rect l="0" t="0" r="r" b="b"/>
              <a:pathLst>
                <a:path w="177" h="285">
                  <a:moveTo>
                    <a:pt x="5" y="281"/>
                  </a:moveTo>
                  <a:lnTo>
                    <a:pt x="0" y="226"/>
                  </a:lnTo>
                  <a:lnTo>
                    <a:pt x="167" y="0"/>
                  </a:lnTo>
                  <a:lnTo>
                    <a:pt x="177" y="36"/>
                  </a:lnTo>
                  <a:lnTo>
                    <a:pt x="31" y="251"/>
                  </a:lnTo>
                  <a:lnTo>
                    <a:pt x="24" y="285"/>
                  </a:lnTo>
                  <a:lnTo>
                    <a:pt x="5" y="28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2" name="Freeform 248"/>
            <p:cNvSpPr>
              <a:spLocks/>
            </p:cNvSpPr>
            <p:nvPr/>
          </p:nvSpPr>
          <p:spPr bwMode="auto">
            <a:xfrm>
              <a:off x="1004" y="3617"/>
              <a:ext cx="1073" cy="436"/>
            </a:xfrm>
            <a:custGeom>
              <a:avLst/>
              <a:gdLst/>
              <a:ahLst/>
              <a:cxnLst>
                <a:cxn ang="0">
                  <a:pos x="3" y="46"/>
                </a:cxn>
                <a:cxn ang="0">
                  <a:pos x="3" y="46"/>
                </a:cxn>
                <a:cxn ang="0">
                  <a:pos x="43" y="62"/>
                </a:cxn>
                <a:cxn ang="0">
                  <a:pos x="136" y="98"/>
                </a:cxn>
                <a:cxn ang="0">
                  <a:pos x="189" y="121"/>
                </a:cxn>
                <a:cxn ang="0">
                  <a:pos x="240" y="143"/>
                </a:cxn>
                <a:cxn ang="0">
                  <a:pos x="283" y="164"/>
                </a:cxn>
                <a:cxn ang="0">
                  <a:pos x="299" y="172"/>
                </a:cxn>
                <a:cxn ang="0">
                  <a:pos x="313" y="180"/>
                </a:cxn>
                <a:cxn ang="0">
                  <a:pos x="313" y="180"/>
                </a:cxn>
                <a:cxn ang="0">
                  <a:pos x="369" y="214"/>
                </a:cxn>
                <a:cxn ang="0">
                  <a:pos x="407" y="235"/>
                </a:cxn>
                <a:cxn ang="0">
                  <a:pos x="448" y="258"/>
                </a:cxn>
                <a:cxn ang="0">
                  <a:pos x="494" y="280"/>
                </a:cxn>
                <a:cxn ang="0">
                  <a:pos x="541" y="302"/>
                </a:cxn>
                <a:cxn ang="0">
                  <a:pos x="593" y="322"/>
                </a:cxn>
                <a:cxn ang="0">
                  <a:pos x="618" y="330"/>
                </a:cxn>
                <a:cxn ang="0">
                  <a:pos x="644" y="338"/>
                </a:cxn>
                <a:cxn ang="0">
                  <a:pos x="644" y="338"/>
                </a:cxn>
                <a:cxn ang="0">
                  <a:pos x="701" y="354"/>
                </a:cxn>
                <a:cxn ang="0">
                  <a:pos x="765" y="371"/>
                </a:cxn>
                <a:cxn ang="0">
                  <a:pos x="896" y="402"/>
                </a:cxn>
                <a:cxn ang="0">
                  <a:pos x="1002" y="426"/>
                </a:cxn>
                <a:cxn ang="0">
                  <a:pos x="1045" y="436"/>
                </a:cxn>
                <a:cxn ang="0">
                  <a:pos x="1073" y="407"/>
                </a:cxn>
                <a:cxn ang="0">
                  <a:pos x="816" y="317"/>
                </a:cxn>
                <a:cxn ang="0">
                  <a:pos x="817" y="305"/>
                </a:cxn>
                <a:cxn ang="0">
                  <a:pos x="836" y="283"/>
                </a:cxn>
                <a:cxn ang="0">
                  <a:pos x="836" y="271"/>
                </a:cxn>
                <a:cxn ang="0">
                  <a:pos x="58" y="0"/>
                </a:cxn>
                <a:cxn ang="0">
                  <a:pos x="37" y="32"/>
                </a:cxn>
                <a:cxn ang="0">
                  <a:pos x="0" y="37"/>
                </a:cxn>
                <a:cxn ang="0">
                  <a:pos x="3" y="51"/>
                </a:cxn>
                <a:cxn ang="0">
                  <a:pos x="3" y="46"/>
                </a:cxn>
              </a:cxnLst>
              <a:rect l="0" t="0" r="r" b="b"/>
              <a:pathLst>
                <a:path w="1073" h="436">
                  <a:moveTo>
                    <a:pt x="3" y="46"/>
                  </a:moveTo>
                  <a:lnTo>
                    <a:pt x="3" y="46"/>
                  </a:lnTo>
                  <a:lnTo>
                    <a:pt x="43" y="62"/>
                  </a:lnTo>
                  <a:lnTo>
                    <a:pt x="136" y="98"/>
                  </a:lnTo>
                  <a:lnTo>
                    <a:pt x="189" y="121"/>
                  </a:lnTo>
                  <a:lnTo>
                    <a:pt x="240" y="143"/>
                  </a:lnTo>
                  <a:lnTo>
                    <a:pt x="283" y="164"/>
                  </a:lnTo>
                  <a:lnTo>
                    <a:pt x="299" y="17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69" y="214"/>
                  </a:lnTo>
                  <a:lnTo>
                    <a:pt x="407" y="235"/>
                  </a:lnTo>
                  <a:lnTo>
                    <a:pt x="448" y="258"/>
                  </a:lnTo>
                  <a:lnTo>
                    <a:pt x="494" y="280"/>
                  </a:lnTo>
                  <a:lnTo>
                    <a:pt x="541" y="302"/>
                  </a:lnTo>
                  <a:lnTo>
                    <a:pt x="593" y="322"/>
                  </a:lnTo>
                  <a:lnTo>
                    <a:pt x="618" y="330"/>
                  </a:lnTo>
                  <a:lnTo>
                    <a:pt x="644" y="338"/>
                  </a:lnTo>
                  <a:lnTo>
                    <a:pt x="644" y="338"/>
                  </a:lnTo>
                  <a:lnTo>
                    <a:pt x="701" y="354"/>
                  </a:lnTo>
                  <a:lnTo>
                    <a:pt x="765" y="371"/>
                  </a:lnTo>
                  <a:lnTo>
                    <a:pt x="896" y="402"/>
                  </a:lnTo>
                  <a:lnTo>
                    <a:pt x="1002" y="426"/>
                  </a:lnTo>
                  <a:lnTo>
                    <a:pt x="1045" y="436"/>
                  </a:lnTo>
                  <a:lnTo>
                    <a:pt x="1073" y="407"/>
                  </a:lnTo>
                  <a:lnTo>
                    <a:pt x="816" y="317"/>
                  </a:lnTo>
                  <a:lnTo>
                    <a:pt x="817" y="305"/>
                  </a:lnTo>
                  <a:lnTo>
                    <a:pt x="836" y="283"/>
                  </a:lnTo>
                  <a:lnTo>
                    <a:pt x="836" y="271"/>
                  </a:lnTo>
                  <a:lnTo>
                    <a:pt x="58" y="0"/>
                  </a:lnTo>
                  <a:lnTo>
                    <a:pt x="37" y="32"/>
                  </a:lnTo>
                  <a:lnTo>
                    <a:pt x="0" y="37"/>
                  </a:lnTo>
                  <a:lnTo>
                    <a:pt x="3" y="51"/>
                  </a:lnTo>
                  <a:lnTo>
                    <a:pt x="3" y="46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3" name="Freeform 249"/>
            <p:cNvSpPr>
              <a:spLocks/>
            </p:cNvSpPr>
            <p:nvPr/>
          </p:nvSpPr>
          <p:spPr bwMode="auto">
            <a:xfrm>
              <a:off x="1004" y="3617"/>
              <a:ext cx="1073" cy="436"/>
            </a:xfrm>
            <a:custGeom>
              <a:avLst/>
              <a:gdLst/>
              <a:ahLst/>
              <a:cxnLst>
                <a:cxn ang="0">
                  <a:pos x="3" y="46"/>
                </a:cxn>
                <a:cxn ang="0">
                  <a:pos x="3" y="46"/>
                </a:cxn>
                <a:cxn ang="0">
                  <a:pos x="43" y="62"/>
                </a:cxn>
                <a:cxn ang="0">
                  <a:pos x="136" y="98"/>
                </a:cxn>
                <a:cxn ang="0">
                  <a:pos x="189" y="121"/>
                </a:cxn>
                <a:cxn ang="0">
                  <a:pos x="240" y="143"/>
                </a:cxn>
                <a:cxn ang="0">
                  <a:pos x="283" y="164"/>
                </a:cxn>
                <a:cxn ang="0">
                  <a:pos x="299" y="172"/>
                </a:cxn>
                <a:cxn ang="0">
                  <a:pos x="313" y="180"/>
                </a:cxn>
                <a:cxn ang="0">
                  <a:pos x="313" y="180"/>
                </a:cxn>
                <a:cxn ang="0">
                  <a:pos x="369" y="214"/>
                </a:cxn>
                <a:cxn ang="0">
                  <a:pos x="407" y="235"/>
                </a:cxn>
                <a:cxn ang="0">
                  <a:pos x="448" y="258"/>
                </a:cxn>
                <a:cxn ang="0">
                  <a:pos x="494" y="280"/>
                </a:cxn>
                <a:cxn ang="0">
                  <a:pos x="541" y="302"/>
                </a:cxn>
                <a:cxn ang="0">
                  <a:pos x="593" y="322"/>
                </a:cxn>
                <a:cxn ang="0">
                  <a:pos x="618" y="330"/>
                </a:cxn>
                <a:cxn ang="0">
                  <a:pos x="644" y="338"/>
                </a:cxn>
                <a:cxn ang="0">
                  <a:pos x="644" y="338"/>
                </a:cxn>
                <a:cxn ang="0">
                  <a:pos x="701" y="354"/>
                </a:cxn>
                <a:cxn ang="0">
                  <a:pos x="765" y="371"/>
                </a:cxn>
                <a:cxn ang="0">
                  <a:pos x="896" y="402"/>
                </a:cxn>
                <a:cxn ang="0">
                  <a:pos x="1002" y="426"/>
                </a:cxn>
                <a:cxn ang="0">
                  <a:pos x="1045" y="436"/>
                </a:cxn>
                <a:cxn ang="0">
                  <a:pos x="1073" y="407"/>
                </a:cxn>
                <a:cxn ang="0">
                  <a:pos x="816" y="317"/>
                </a:cxn>
                <a:cxn ang="0">
                  <a:pos x="817" y="305"/>
                </a:cxn>
                <a:cxn ang="0">
                  <a:pos x="836" y="283"/>
                </a:cxn>
                <a:cxn ang="0">
                  <a:pos x="836" y="271"/>
                </a:cxn>
                <a:cxn ang="0">
                  <a:pos x="58" y="0"/>
                </a:cxn>
                <a:cxn ang="0">
                  <a:pos x="37" y="32"/>
                </a:cxn>
                <a:cxn ang="0">
                  <a:pos x="0" y="37"/>
                </a:cxn>
                <a:cxn ang="0">
                  <a:pos x="3" y="51"/>
                </a:cxn>
              </a:cxnLst>
              <a:rect l="0" t="0" r="r" b="b"/>
              <a:pathLst>
                <a:path w="1073" h="436">
                  <a:moveTo>
                    <a:pt x="3" y="46"/>
                  </a:moveTo>
                  <a:lnTo>
                    <a:pt x="3" y="46"/>
                  </a:lnTo>
                  <a:lnTo>
                    <a:pt x="43" y="62"/>
                  </a:lnTo>
                  <a:lnTo>
                    <a:pt x="136" y="98"/>
                  </a:lnTo>
                  <a:lnTo>
                    <a:pt x="189" y="121"/>
                  </a:lnTo>
                  <a:lnTo>
                    <a:pt x="240" y="143"/>
                  </a:lnTo>
                  <a:lnTo>
                    <a:pt x="283" y="164"/>
                  </a:lnTo>
                  <a:lnTo>
                    <a:pt x="299" y="17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69" y="214"/>
                  </a:lnTo>
                  <a:lnTo>
                    <a:pt x="407" y="235"/>
                  </a:lnTo>
                  <a:lnTo>
                    <a:pt x="448" y="258"/>
                  </a:lnTo>
                  <a:lnTo>
                    <a:pt x="494" y="280"/>
                  </a:lnTo>
                  <a:lnTo>
                    <a:pt x="541" y="302"/>
                  </a:lnTo>
                  <a:lnTo>
                    <a:pt x="593" y="322"/>
                  </a:lnTo>
                  <a:lnTo>
                    <a:pt x="618" y="330"/>
                  </a:lnTo>
                  <a:lnTo>
                    <a:pt x="644" y="338"/>
                  </a:lnTo>
                  <a:lnTo>
                    <a:pt x="644" y="338"/>
                  </a:lnTo>
                  <a:lnTo>
                    <a:pt x="701" y="354"/>
                  </a:lnTo>
                  <a:lnTo>
                    <a:pt x="765" y="371"/>
                  </a:lnTo>
                  <a:lnTo>
                    <a:pt x="896" y="402"/>
                  </a:lnTo>
                  <a:lnTo>
                    <a:pt x="1002" y="426"/>
                  </a:lnTo>
                  <a:lnTo>
                    <a:pt x="1045" y="436"/>
                  </a:lnTo>
                  <a:lnTo>
                    <a:pt x="1073" y="407"/>
                  </a:lnTo>
                  <a:lnTo>
                    <a:pt x="816" y="317"/>
                  </a:lnTo>
                  <a:lnTo>
                    <a:pt x="817" y="305"/>
                  </a:lnTo>
                  <a:lnTo>
                    <a:pt x="836" y="283"/>
                  </a:lnTo>
                  <a:lnTo>
                    <a:pt x="836" y="271"/>
                  </a:lnTo>
                  <a:lnTo>
                    <a:pt x="58" y="0"/>
                  </a:lnTo>
                  <a:lnTo>
                    <a:pt x="37" y="32"/>
                  </a:lnTo>
                  <a:lnTo>
                    <a:pt x="0" y="37"/>
                  </a:lnTo>
                  <a:lnTo>
                    <a:pt x="3" y="5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4" name="Freeform 250"/>
            <p:cNvSpPr>
              <a:spLocks/>
            </p:cNvSpPr>
            <p:nvPr/>
          </p:nvSpPr>
          <p:spPr bwMode="auto">
            <a:xfrm>
              <a:off x="1849" y="3707"/>
              <a:ext cx="99" cy="62"/>
            </a:xfrm>
            <a:custGeom>
              <a:avLst/>
              <a:gdLst/>
              <a:ahLst/>
              <a:cxnLst>
                <a:cxn ang="0">
                  <a:pos x="1" y="41"/>
                </a:cxn>
                <a:cxn ang="0">
                  <a:pos x="1" y="41"/>
                </a:cxn>
                <a:cxn ang="0">
                  <a:pos x="15" y="46"/>
                </a:cxn>
                <a:cxn ang="0">
                  <a:pos x="29" y="52"/>
                </a:cxn>
                <a:cxn ang="0">
                  <a:pos x="41" y="58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61" y="62"/>
                </a:cxn>
                <a:cxn ang="0">
                  <a:pos x="65" y="61"/>
                </a:cxn>
                <a:cxn ang="0">
                  <a:pos x="69" y="57"/>
                </a:cxn>
                <a:cxn ang="0">
                  <a:pos x="73" y="52"/>
                </a:cxn>
                <a:cxn ang="0">
                  <a:pos x="73" y="52"/>
                </a:cxn>
                <a:cxn ang="0">
                  <a:pos x="84" y="38"/>
                </a:cxn>
                <a:cxn ang="0">
                  <a:pos x="98" y="25"/>
                </a:cxn>
                <a:cxn ang="0">
                  <a:pos x="98" y="25"/>
                </a:cxn>
                <a:cxn ang="0">
                  <a:pos x="99" y="22"/>
                </a:cxn>
                <a:cxn ang="0">
                  <a:pos x="99" y="18"/>
                </a:cxn>
                <a:cxn ang="0">
                  <a:pos x="99" y="11"/>
                </a:cxn>
                <a:cxn ang="0">
                  <a:pos x="98" y="5"/>
                </a:cxn>
                <a:cxn ang="0">
                  <a:pos x="98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6" y="12"/>
                </a:cxn>
                <a:cxn ang="0">
                  <a:pos x="75" y="25"/>
                </a:cxn>
                <a:cxn ang="0">
                  <a:pos x="75" y="25"/>
                </a:cxn>
                <a:cxn ang="0">
                  <a:pos x="71" y="30"/>
                </a:cxn>
                <a:cxn ang="0">
                  <a:pos x="68" y="35"/>
                </a:cxn>
                <a:cxn ang="0">
                  <a:pos x="62" y="38"/>
                </a:cxn>
                <a:cxn ang="0">
                  <a:pos x="59" y="38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49" y="37"/>
                </a:cxn>
                <a:cxn ang="0">
                  <a:pos x="41" y="35"/>
                </a:cxn>
                <a:cxn ang="0">
                  <a:pos x="29" y="28"/>
                </a:cxn>
                <a:cxn ang="0">
                  <a:pos x="15" y="22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1" y="41"/>
                </a:cxn>
                <a:cxn ang="0">
                  <a:pos x="1" y="41"/>
                </a:cxn>
              </a:cxnLst>
              <a:rect l="0" t="0" r="r" b="b"/>
              <a:pathLst>
                <a:path w="99" h="62">
                  <a:moveTo>
                    <a:pt x="1" y="41"/>
                  </a:moveTo>
                  <a:lnTo>
                    <a:pt x="1" y="41"/>
                  </a:lnTo>
                  <a:lnTo>
                    <a:pt x="15" y="46"/>
                  </a:lnTo>
                  <a:lnTo>
                    <a:pt x="29" y="52"/>
                  </a:lnTo>
                  <a:lnTo>
                    <a:pt x="41" y="5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61" y="62"/>
                  </a:lnTo>
                  <a:lnTo>
                    <a:pt x="65" y="61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84" y="38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99" y="22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8" y="5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6" y="12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1" y="30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49" y="37"/>
                  </a:lnTo>
                  <a:lnTo>
                    <a:pt x="41" y="35"/>
                  </a:lnTo>
                  <a:lnTo>
                    <a:pt x="29" y="28"/>
                  </a:lnTo>
                  <a:lnTo>
                    <a:pt x="15" y="2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41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BFBF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5" name="Freeform 251"/>
            <p:cNvSpPr>
              <a:spLocks/>
            </p:cNvSpPr>
            <p:nvPr/>
          </p:nvSpPr>
          <p:spPr bwMode="auto">
            <a:xfrm>
              <a:off x="1012" y="3660"/>
              <a:ext cx="1076" cy="444"/>
            </a:xfrm>
            <a:custGeom>
              <a:avLst/>
              <a:gdLst/>
              <a:ahLst/>
              <a:cxnLst>
                <a:cxn ang="0">
                  <a:pos x="3" y="39"/>
                </a:cxn>
                <a:cxn ang="0">
                  <a:pos x="153" y="108"/>
                </a:cxn>
                <a:cxn ang="0">
                  <a:pos x="203" y="132"/>
                </a:cxn>
                <a:cxn ang="0">
                  <a:pos x="265" y="164"/>
                </a:cxn>
                <a:cxn ang="0">
                  <a:pos x="385" y="236"/>
                </a:cxn>
                <a:cxn ang="0">
                  <a:pos x="445" y="272"/>
                </a:cxn>
                <a:cxn ang="0">
                  <a:pos x="516" y="310"/>
                </a:cxn>
                <a:cxn ang="0">
                  <a:pos x="588" y="343"/>
                </a:cxn>
                <a:cxn ang="0">
                  <a:pos x="614" y="351"/>
                </a:cxn>
                <a:cxn ang="0">
                  <a:pos x="691" y="370"/>
                </a:cxn>
                <a:cxn ang="0">
                  <a:pos x="758" y="386"/>
                </a:cxn>
                <a:cxn ang="0">
                  <a:pos x="960" y="429"/>
                </a:cxn>
                <a:cxn ang="0">
                  <a:pos x="1035" y="444"/>
                </a:cxn>
                <a:cxn ang="0">
                  <a:pos x="1041" y="444"/>
                </a:cxn>
                <a:cxn ang="0">
                  <a:pos x="1052" y="439"/>
                </a:cxn>
                <a:cxn ang="0">
                  <a:pos x="1066" y="423"/>
                </a:cxn>
                <a:cxn ang="0">
                  <a:pos x="1074" y="412"/>
                </a:cxn>
                <a:cxn ang="0">
                  <a:pos x="1076" y="402"/>
                </a:cxn>
                <a:cxn ang="0">
                  <a:pos x="1076" y="391"/>
                </a:cxn>
                <a:cxn ang="0">
                  <a:pos x="1074" y="371"/>
                </a:cxn>
                <a:cxn ang="0">
                  <a:pos x="1045" y="405"/>
                </a:cxn>
                <a:cxn ang="0">
                  <a:pos x="1042" y="407"/>
                </a:cxn>
                <a:cxn ang="0">
                  <a:pos x="1034" y="405"/>
                </a:cxn>
                <a:cxn ang="0">
                  <a:pos x="946" y="386"/>
                </a:cxn>
                <a:cxn ang="0">
                  <a:pos x="812" y="359"/>
                </a:cxn>
                <a:cxn ang="0">
                  <a:pos x="676" y="328"/>
                </a:cxn>
                <a:cxn ang="0">
                  <a:pos x="625" y="314"/>
                </a:cxn>
                <a:cxn ang="0">
                  <a:pos x="575" y="297"/>
                </a:cxn>
                <a:cxn ang="0">
                  <a:pos x="537" y="280"/>
                </a:cxn>
                <a:cxn ang="0">
                  <a:pos x="463" y="242"/>
                </a:cxn>
                <a:cxn ang="0">
                  <a:pos x="428" y="222"/>
                </a:cxn>
                <a:cxn ang="0">
                  <a:pos x="309" y="152"/>
                </a:cxn>
                <a:cxn ang="0">
                  <a:pos x="219" y="100"/>
                </a:cxn>
                <a:cxn ang="0">
                  <a:pos x="187" y="84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0" y="19"/>
                </a:cxn>
                <a:cxn ang="0">
                  <a:pos x="0" y="36"/>
                </a:cxn>
                <a:cxn ang="0">
                  <a:pos x="3" y="39"/>
                </a:cxn>
              </a:cxnLst>
              <a:rect l="0" t="0" r="r" b="b"/>
              <a:pathLst>
                <a:path w="1076" h="444">
                  <a:moveTo>
                    <a:pt x="3" y="39"/>
                  </a:moveTo>
                  <a:lnTo>
                    <a:pt x="3" y="39"/>
                  </a:lnTo>
                  <a:lnTo>
                    <a:pt x="103" y="84"/>
                  </a:lnTo>
                  <a:lnTo>
                    <a:pt x="153" y="108"/>
                  </a:lnTo>
                  <a:lnTo>
                    <a:pt x="203" y="132"/>
                  </a:lnTo>
                  <a:lnTo>
                    <a:pt x="203" y="132"/>
                  </a:lnTo>
                  <a:lnTo>
                    <a:pt x="235" y="148"/>
                  </a:lnTo>
                  <a:lnTo>
                    <a:pt x="265" y="164"/>
                  </a:lnTo>
                  <a:lnTo>
                    <a:pt x="325" y="200"/>
                  </a:lnTo>
                  <a:lnTo>
                    <a:pt x="385" y="236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81" y="291"/>
                  </a:lnTo>
                  <a:lnTo>
                    <a:pt x="516" y="310"/>
                  </a:lnTo>
                  <a:lnTo>
                    <a:pt x="552" y="328"/>
                  </a:lnTo>
                  <a:lnTo>
                    <a:pt x="588" y="343"/>
                  </a:lnTo>
                  <a:lnTo>
                    <a:pt x="588" y="343"/>
                  </a:lnTo>
                  <a:lnTo>
                    <a:pt x="614" y="351"/>
                  </a:lnTo>
                  <a:lnTo>
                    <a:pt x="640" y="358"/>
                  </a:lnTo>
                  <a:lnTo>
                    <a:pt x="691" y="370"/>
                  </a:lnTo>
                  <a:lnTo>
                    <a:pt x="691" y="370"/>
                  </a:lnTo>
                  <a:lnTo>
                    <a:pt x="758" y="386"/>
                  </a:lnTo>
                  <a:lnTo>
                    <a:pt x="825" y="402"/>
                  </a:lnTo>
                  <a:lnTo>
                    <a:pt x="960" y="429"/>
                  </a:lnTo>
                  <a:lnTo>
                    <a:pt x="960" y="429"/>
                  </a:lnTo>
                  <a:lnTo>
                    <a:pt x="1035" y="444"/>
                  </a:lnTo>
                  <a:lnTo>
                    <a:pt x="1035" y="444"/>
                  </a:lnTo>
                  <a:lnTo>
                    <a:pt x="1041" y="444"/>
                  </a:lnTo>
                  <a:lnTo>
                    <a:pt x="1047" y="443"/>
                  </a:lnTo>
                  <a:lnTo>
                    <a:pt x="1052" y="439"/>
                  </a:lnTo>
                  <a:lnTo>
                    <a:pt x="1058" y="434"/>
                  </a:lnTo>
                  <a:lnTo>
                    <a:pt x="1066" y="423"/>
                  </a:lnTo>
                  <a:lnTo>
                    <a:pt x="1074" y="412"/>
                  </a:lnTo>
                  <a:lnTo>
                    <a:pt x="1074" y="412"/>
                  </a:lnTo>
                  <a:lnTo>
                    <a:pt x="1075" y="408"/>
                  </a:lnTo>
                  <a:lnTo>
                    <a:pt x="1076" y="402"/>
                  </a:lnTo>
                  <a:lnTo>
                    <a:pt x="1076" y="391"/>
                  </a:lnTo>
                  <a:lnTo>
                    <a:pt x="1076" y="391"/>
                  </a:lnTo>
                  <a:lnTo>
                    <a:pt x="1075" y="381"/>
                  </a:lnTo>
                  <a:lnTo>
                    <a:pt x="1074" y="371"/>
                  </a:lnTo>
                  <a:lnTo>
                    <a:pt x="1074" y="371"/>
                  </a:lnTo>
                  <a:lnTo>
                    <a:pt x="1045" y="405"/>
                  </a:lnTo>
                  <a:lnTo>
                    <a:pt x="1045" y="405"/>
                  </a:lnTo>
                  <a:lnTo>
                    <a:pt x="1042" y="407"/>
                  </a:lnTo>
                  <a:lnTo>
                    <a:pt x="1040" y="407"/>
                  </a:lnTo>
                  <a:lnTo>
                    <a:pt x="1034" y="405"/>
                  </a:lnTo>
                  <a:lnTo>
                    <a:pt x="1034" y="405"/>
                  </a:lnTo>
                  <a:lnTo>
                    <a:pt x="946" y="386"/>
                  </a:lnTo>
                  <a:lnTo>
                    <a:pt x="946" y="386"/>
                  </a:lnTo>
                  <a:lnTo>
                    <a:pt x="812" y="359"/>
                  </a:lnTo>
                  <a:lnTo>
                    <a:pt x="744" y="344"/>
                  </a:lnTo>
                  <a:lnTo>
                    <a:pt x="676" y="328"/>
                  </a:lnTo>
                  <a:lnTo>
                    <a:pt x="676" y="328"/>
                  </a:lnTo>
                  <a:lnTo>
                    <a:pt x="625" y="314"/>
                  </a:lnTo>
                  <a:lnTo>
                    <a:pt x="600" y="306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37" y="280"/>
                  </a:lnTo>
                  <a:lnTo>
                    <a:pt x="499" y="262"/>
                  </a:lnTo>
                  <a:lnTo>
                    <a:pt x="463" y="242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368" y="187"/>
                  </a:lnTo>
                  <a:lnTo>
                    <a:pt x="309" y="152"/>
                  </a:lnTo>
                  <a:lnTo>
                    <a:pt x="249" y="117"/>
                  </a:lnTo>
                  <a:lnTo>
                    <a:pt x="219" y="100"/>
                  </a:lnTo>
                  <a:lnTo>
                    <a:pt x="187" y="84"/>
                  </a:lnTo>
                  <a:lnTo>
                    <a:pt x="187" y="84"/>
                  </a:lnTo>
                  <a:lnTo>
                    <a:pt x="96" y="4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6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3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6" name="Freeform 252"/>
            <p:cNvSpPr>
              <a:spLocks/>
            </p:cNvSpPr>
            <p:nvPr/>
          </p:nvSpPr>
          <p:spPr bwMode="auto">
            <a:xfrm>
              <a:off x="1210" y="2557"/>
              <a:ext cx="1573" cy="1257"/>
            </a:xfrm>
            <a:custGeom>
              <a:avLst/>
              <a:gdLst/>
              <a:ahLst/>
              <a:cxnLst>
                <a:cxn ang="0">
                  <a:pos x="27" y="864"/>
                </a:cxn>
                <a:cxn ang="0">
                  <a:pos x="14" y="841"/>
                </a:cxn>
                <a:cxn ang="0">
                  <a:pos x="4" y="808"/>
                </a:cxn>
                <a:cxn ang="0">
                  <a:pos x="0" y="781"/>
                </a:cxn>
                <a:cxn ang="0">
                  <a:pos x="3" y="762"/>
                </a:cxn>
                <a:cxn ang="0">
                  <a:pos x="7" y="753"/>
                </a:cxn>
                <a:cxn ang="0">
                  <a:pos x="57" y="648"/>
                </a:cxn>
                <a:cxn ang="0">
                  <a:pos x="431" y="61"/>
                </a:cxn>
                <a:cxn ang="0">
                  <a:pos x="660" y="0"/>
                </a:cxn>
                <a:cxn ang="0">
                  <a:pos x="1564" y="214"/>
                </a:cxn>
                <a:cxn ang="0">
                  <a:pos x="1571" y="215"/>
                </a:cxn>
                <a:cxn ang="0">
                  <a:pos x="1573" y="224"/>
                </a:cxn>
                <a:cxn ang="0">
                  <a:pos x="1567" y="249"/>
                </a:cxn>
                <a:cxn ang="0">
                  <a:pos x="1558" y="271"/>
                </a:cxn>
                <a:cxn ang="0">
                  <a:pos x="1400" y="631"/>
                </a:cxn>
                <a:cxn ang="0">
                  <a:pos x="1374" y="695"/>
                </a:cxn>
                <a:cxn ang="0">
                  <a:pos x="1367" y="719"/>
                </a:cxn>
                <a:cxn ang="0">
                  <a:pos x="1341" y="803"/>
                </a:cxn>
                <a:cxn ang="0">
                  <a:pos x="1394" y="820"/>
                </a:cxn>
                <a:cxn ang="0">
                  <a:pos x="1364" y="889"/>
                </a:cxn>
                <a:cxn ang="0">
                  <a:pos x="1337" y="935"/>
                </a:cxn>
                <a:cxn ang="0">
                  <a:pos x="1326" y="951"/>
                </a:cxn>
                <a:cxn ang="0">
                  <a:pos x="1317" y="956"/>
                </a:cxn>
                <a:cxn ang="0">
                  <a:pos x="1313" y="958"/>
                </a:cxn>
                <a:cxn ang="0">
                  <a:pos x="1308" y="963"/>
                </a:cxn>
                <a:cxn ang="0">
                  <a:pos x="1305" y="976"/>
                </a:cxn>
                <a:cxn ang="0">
                  <a:pos x="1303" y="1010"/>
                </a:cxn>
                <a:cxn ang="0">
                  <a:pos x="1303" y="1020"/>
                </a:cxn>
                <a:cxn ang="0">
                  <a:pos x="1287" y="1065"/>
                </a:cxn>
                <a:cxn ang="0">
                  <a:pos x="1260" y="1124"/>
                </a:cxn>
                <a:cxn ang="0">
                  <a:pos x="1242" y="1155"/>
                </a:cxn>
                <a:cxn ang="0">
                  <a:pos x="1222" y="1181"/>
                </a:cxn>
                <a:cxn ang="0">
                  <a:pos x="1201" y="1201"/>
                </a:cxn>
                <a:cxn ang="0">
                  <a:pos x="1188" y="1208"/>
                </a:cxn>
                <a:cxn ang="0">
                  <a:pos x="1152" y="1229"/>
                </a:cxn>
                <a:cxn ang="0">
                  <a:pos x="1103" y="1246"/>
                </a:cxn>
                <a:cxn ang="0">
                  <a:pos x="1065" y="1255"/>
                </a:cxn>
                <a:cxn ang="0">
                  <a:pos x="1040" y="1217"/>
                </a:cxn>
                <a:cxn ang="0">
                  <a:pos x="1007" y="1215"/>
                </a:cxn>
                <a:cxn ang="0">
                  <a:pos x="839" y="1192"/>
                </a:cxn>
                <a:cxn ang="0">
                  <a:pos x="759" y="1177"/>
                </a:cxn>
                <a:cxn ang="0">
                  <a:pos x="720" y="1167"/>
                </a:cxn>
                <a:cxn ang="0">
                  <a:pos x="616" y="1132"/>
                </a:cxn>
                <a:cxn ang="0">
                  <a:pos x="488" y="1081"/>
                </a:cxn>
                <a:cxn ang="0">
                  <a:pos x="353" y="1015"/>
                </a:cxn>
                <a:cxn ang="0">
                  <a:pos x="288" y="980"/>
                </a:cxn>
                <a:cxn ang="0">
                  <a:pos x="227" y="948"/>
                </a:cxn>
                <a:cxn ang="0">
                  <a:pos x="136" y="902"/>
                </a:cxn>
                <a:cxn ang="0">
                  <a:pos x="78" y="879"/>
                </a:cxn>
                <a:cxn ang="0">
                  <a:pos x="47" y="870"/>
                </a:cxn>
              </a:cxnLst>
              <a:rect l="0" t="0" r="r" b="b"/>
              <a:pathLst>
                <a:path w="1573" h="1257">
                  <a:moveTo>
                    <a:pt x="27" y="864"/>
                  </a:moveTo>
                  <a:lnTo>
                    <a:pt x="27" y="864"/>
                  </a:lnTo>
                  <a:lnTo>
                    <a:pt x="21" y="852"/>
                  </a:lnTo>
                  <a:lnTo>
                    <a:pt x="14" y="841"/>
                  </a:lnTo>
                  <a:lnTo>
                    <a:pt x="9" y="826"/>
                  </a:lnTo>
                  <a:lnTo>
                    <a:pt x="4" y="808"/>
                  </a:lnTo>
                  <a:lnTo>
                    <a:pt x="0" y="790"/>
                  </a:lnTo>
                  <a:lnTo>
                    <a:pt x="0" y="781"/>
                  </a:lnTo>
                  <a:lnTo>
                    <a:pt x="2" y="771"/>
                  </a:lnTo>
                  <a:lnTo>
                    <a:pt x="3" y="762"/>
                  </a:lnTo>
                  <a:lnTo>
                    <a:pt x="7" y="753"/>
                  </a:lnTo>
                  <a:lnTo>
                    <a:pt x="7" y="753"/>
                  </a:lnTo>
                  <a:lnTo>
                    <a:pt x="28" y="705"/>
                  </a:lnTo>
                  <a:lnTo>
                    <a:pt x="57" y="648"/>
                  </a:lnTo>
                  <a:lnTo>
                    <a:pt x="93" y="579"/>
                  </a:lnTo>
                  <a:lnTo>
                    <a:pt x="431" y="61"/>
                  </a:lnTo>
                  <a:lnTo>
                    <a:pt x="619" y="111"/>
                  </a:lnTo>
                  <a:lnTo>
                    <a:pt x="660" y="0"/>
                  </a:lnTo>
                  <a:lnTo>
                    <a:pt x="1564" y="214"/>
                  </a:lnTo>
                  <a:lnTo>
                    <a:pt x="1564" y="214"/>
                  </a:lnTo>
                  <a:lnTo>
                    <a:pt x="1568" y="214"/>
                  </a:lnTo>
                  <a:lnTo>
                    <a:pt x="1571" y="215"/>
                  </a:lnTo>
                  <a:lnTo>
                    <a:pt x="1573" y="217"/>
                  </a:lnTo>
                  <a:lnTo>
                    <a:pt x="1573" y="224"/>
                  </a:lnTo>
                  <a:lnTo>
                    <a:pt x="1572" y="234"/>
                  </a:lnTo>
                  <a:lnTo>
                    <a:pt x="1567" y="249"/>
                  </a:lnTo>
                  <a:lnTo>
                    <a:pt x="1558" y="271"/>
                  </a:lnTo>
                  <a:lnTo>
                    <a:pt x="1558" y="271"/>
                  </a:lnTo>
                  <a:lnTo>
                    <a:pt x="1456" y="502"/>
                  </a:lnTo>
                  <a:lnTo>
                    <a:pt x="1400" y="631"/>
                  </a:lnTo>
                  <a:lnTo>
                    <a:pt x="1381" y="675"/>
                  </a:lnTo>
                  <a:lnTo>
                    <a:pt x="1374" y="695"/>
                  </a:lnTo>
                  <a:lnTo>
                    <a:pt x="1374" y="695"/>
                  </a:lnTo>
                  <a:lnTo>
                    <a:pt x="1367" y="719"/>
                  </a:lnTo>
                  <a:lnTo>
                    <a:pt x="1356" y="756"/>
                  </a:lnTo>
                  <a:lnTo>
                    <a:pt x="1341" y="803"/>
                  </a:lnTo>
                  <a:lnTo>
                    <a:pt x="1394" y="820"/>
                  </a:lnTo>
                  <a:lnTo>
                    <a:pt x="1394" y="820"/>
                  </a:lnTo>
                  <a:lnTo>
                    <a:pt x="1385" y="841"/>
                  </a:lnTo>
                  <a:lnTo>
                    <a:pt x="1364" y="889"/>
                  </a:lnTo>
                  <a:lnTo>
                    <a:pt x="1351" y="914"/>
                  </a:lnTo>
                  <a:lnTo>
                    <a:pt x="1337" y="935"/>
                  </a:lnTo>
                  <a:lnTo>
                    <a:pt x="1332" y="944"/>
                  </a:lnTo>
                  <a:lnTo>
                    <a:pt x="1326" y="951"/>
                  </a:lnTo>
                  <a:lnTo>
                    <a:pt x="1321" y="955"/>
                  </a:lnTo>
                  <a:lnTo>
                    <a:pt x="1317" y="956"/>
                  </a:lnTo>
                  <a:lnTo>
                    <a:pt x="1317" y="956"/>
                  </a:lnTo>
                  <a:lnTo>
                    <a:pt x="1313" y="958"/>
                  </a:lnTo>
                  <a:lnTo>
                    <a:pt x="1311" y="960"/>
                  </a:lnTo>
                  <a:lnTo>
                    <a:pt x="1308" y="963"/>
                  </a:lnTo>
                  <a:lnTo>
                    <a:pt x="1307" y="966"/>
                  </a:lnTo>
                  <a:lnTo>
                    <a:pt x="1305" y="976"/>
                  </a:lnTo>
                  <a:lnTo>
                    <a:pt x="1303" y="989"/>
                  </a:lnTo>
                  <a:lnTo>
                    <a:pt x="1303" y="101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296" y="1043"/>
                  </a:lnTo>
                  <a:lnTo>
                    <a:pt x="1287" y="1065"/>
                  </a:lnTo>
                  <a:lnTo>
                    <a:pt x="1275" y="1094"/>
                  </a:lnTo>
                  <a:lnTo>
                    <a:pt x="1260" y="1124"/>
                  </a:lnTo>
                  <a:lnTo>
                    <a:pt x="1251" y="1139"/>
                  </a:lnTo>
                  <a:lnTo>
                    <a:pt x="1242" y="1155"/>
                  </a:lnTo>
                  <a:lnTo>
                    <a:pt x="1232" y="1168"/>
                  </a:lnTo>
                  <a:lnTo>
                    <a:pt x="1222" y="1181"/>
                  </a:lnTo>
                  <a:lnTo>
                    <a:pt x="1212" y="1192"/>
                  </a:lnTo>
                  <a:lnTo>
                    <a:pt x="1201" y="1201"/>
                  </a:lnTo>
                  <a:lnTo>
                    <a:pt x="1201" y="1201"/>
                  </a:lnTo>
                  <a:lnTo>
                    <a:pt x="1188" y="1208"/>
                  </a:lnTo>
                  <a:lnTo>
                    <a:pt x="1177" y="1216"/>
                  </a:lnTo>
                  <a:lnTo>
                    <a:pt x="1152" y="1229"/>
                  </a:lnTo>
                  <a:lnTo>
                    <a:pt x="1127" y="1239"/>
                  </a:lnTo>
                  <a:lnTo>
                    <a:pt x="1103" y="1246"/>
                  </a:lnTo>
                  <a:lnTo>
                    <a:pt x="1081" y="1251"/>
                  </a:lnTo>
                  <a:lnTo>
                    <a:pt x="1065" y="1255"/>
                  </a:lnTo>
                  <a:lnTo>
                    <a:pt x="1050" y="1257"/>
                  </a:lnTo>
                  <a:lnTo>
                    <a:pt x="1040" y="1217"/>
                  </a:lnTo>
                  <a:lnTo>
                    <a:pt x="1040" y="1217"/>
                  </a:lnTo>
                  <a:lnTo>
                    <a:pt x="1007" y="1215"/>
                  </a:lnTo>
                  <a:lnTo>
                    <a:pt x="932" y="1205"/>
                  </a:lnTo>
                  <a:lnTo>
                    <a:pt x="839" y="1192"/>
                  </a:lnTo>
                  <a:lnTo>
                    <a:pt x="796" y="1185"/>
                  </a:lnTo>
                  <a:lnTo>
                    <a:pt x="759" y="1177"/>
                  </a:lnTo>
                  <a:lnTo>
                    <a:pt x="759" y="1177"/>
                  </a:lnTo>
                  <a:lnTo>
                    <a:pt x="720" y="1167"/>
                  </a:lnTo>
                  <a:lnTo>
                    <a:pt x="673" y="1152"/>
                  </a:lnTo>
                  <a:lnTo>
                    <a:pt x="616" y="1132"/>
                  </a:lnTo>
                  <a:lnTo>
                    <a:pt x="555" y="1108"/>
                  </a:lnTo>
                  <a:lnTo>
                    <a:pt x="488" y="1081"/>
                  </a:lnTo>
                  <a:lnTo>
                    <a:pt x="421" y="1049"/>
                  </a:lnTo>
                  <a:lnTo>
                    <a:pt x="353" y="1015"/>
                  </a:lnTo>
                  <a:lnTo>
                    <a:pt x="320" y="998"/>
                  </a:lnTo>
                  <a:lnTo>
                    <a:pt x="288" y="980"/>
                  </a:lnTo>
                  <a:lnTo>
                    <a:pt x="288" y="980"/>
                  </a:lnTo>
                  <a:lnTo>
                    <a:pt x="227" y="948"/>
                  </a:lnTo>
                  <a:lnTo>
                    <a:pt x="177" y="922"/>
                  </a:lnTo>
                  <a:lnTo>
                    <a:pt x="136" y="902"/>
                  </a:lnTo>
                  <a:lnTo>
                    <a:pt x="103" y="889"/>
                  </a:lnTo>
                  <a:lnTo>
                    <a:pt x="78" y="879"/>
                  </a:lnTo>
                  <a:lnTo>
                    <a:pt x="61" y="874"/>
                  </a:lnTo>
                  <a:lnTo>
                    <a:pt x="47" y="870"/>
                  </a:lnTo>
                  <a:lnTo>
                    <a:pt x="27" y="864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7" name="Freeform 253"/>
            <p:cNvSpPr>
              <a:spLocks/>
            </p:cNvSpPr>
            <p:nvPr/>
          </p:nvSpPr>
          <p:spPr bwMode="auto">
            <a:xfrm>
              <a:off x="1208" y="2542"/>
              <a:ext cx="1578" cy="1287"/>
            </a:xfrm>
            <a:custGeom>
              <a:avLst/>
              <a:gdLst/>
              <a:ahLst/>
              <a:cxnLst>
                <a:cxn ang="0">
                  <a:pos x="10" y="823"/>
                </a:cxn>
                <a:cxn ang="0">
                  <a:pos x="17" y="763"/>
                </a:cxn>
                <a:cxn ang="0">
                  <a:pos x="99" y="603"/>
                </a:cxn>
                <a:cxn ang="0">
                  <a:pos x="423" y="107"/>
                </a:cxn>
                <a:cxn ang="0">
                  <a:pos x="436" y="92"/>
                </a:cxn>
                <a:cxn ang="0">
                  <a:pos x="621" y="140"/>
                </a:cxn>
                <a:cxn ang="0">
                  <a:pos x="662" y="32"/>
                </a:cxn>
                <a:cxn ang="0">
                  <a:pos x="1240" y="167"/>
                </a:cxn>
                <a:cxn ang="0">
                  <a:pos x="1570" y="244"/>
                </a:cxn>
                <a:cxn ang="0">
                  <a:pos x="1574" y="236"/>
                </a:cxn>
                <a:cxn ang="0">
                  <a:pos x="1532" y="334"/>
                </a:cxn>
                <a:cxn ang="0">
                  <a:pos x="1377" y="692"/>
                </a:cxn>
                <a:cxn ang="0">
                  <a:pos x="1342" y="803"/>
                </a:cxn>
                <a:cxn ang="0">
                  <a:pos x="1396" y="850"/>
                </a:cxn>
                <a:cxn ang="0">
                  <a:pos x="1353" y="914"/>
                </a:cxn>
                <a:cxn ang="0">
                  <a:pos x="1322" y="955"/>
                </a:cxn>
                <a:cxn ang="0">
                  <a:pos x="1307" y="975"/>
                </a:cxn>
                <a:cxn ang="0">
                  <a:pos x="1305" y="1047"/>
                </a:cxn>
                <a:cxn ang="0">
                  <a:pos x="1279" y="1093"/>
                </a:cxn>
                <a:cxn ang="0">
                  <a:pos x="1206" y="1198"/>
                </a:cxn>
                <a:cxn ang="0">
                  <a:pos x="1129" y="1239"/>
                </a:cxn>
                <a:cxn ang="0">
                  <a:pos x="1053" y="1257"/>
                </a:cxn>
                <a:cxn ang="0">
                  <a:pos x="1042" y="1217"/>
                </a:cxn>
                <a:cxn ang="0">
                  <a:pos x="776" y="1181"/>
                </a:cxn>
                <a:cxn ang="0">
                  <a:pos x="530" y="1097"/>
                </a:cxn>
                <a:cxn ang="0">
                  <a:pos x="349" y="1013"/>
                </a:cxn>
                <a:cxn ang="0">
                  <a:pos x="133" y="900"/>
                </a:cxn>
                <a:cxn ang="0">
                  <a:pos x="26" y="887"/>
                </a:cxn>
                <a:cxn ang="0">
                  <a:pos x="137" y="932"/>
                </a:cxn>
                <a:cxn ang="0">
                  <a:pos x="356" y="1047"/>
                </a:cxn>
                <a:cxn ang="0">
                  <a:pos x="545" y="1133"/>
                </a:cxn>
                <a:cxn ang="0">
                  <a:pos x="794" y="1213"/>
                </a:cxn>
                <a:cxn ang="0">
                  <a:pos x="1030" y="1246"/>
                </a:cxn>
                <a:cxn ang="0">
                  <a:pos x="1045" y="1261"/>
                </a:cxn>
                <a:cxn ang="0">
                  <a:pos x="1097" y="1279"/>
                </a:cxn>
                <a:cxn ang="0">
                  <a:pos x="1214" y="1221"/>
                </a:cxn>
                <a:cxn ang="0">
                  <a:pos x="1270" y="1139"/>
                </a:cxn>
                <a:cxn ang="0">
                  <a:pos x="1307" y="1039"/>
                </a:cxn>
                <a:cxn ang="0">
                  <a:pos x="1312" y="991"/>
                </a:cxn>
                <a:cxn ang="0">
                  <a:pos x="1336" y="973"/>
                </a:cxn>
                <a:cxn ang="0">
                  <a:pos x="1397" y="850"/>
                </a:cxn>
                <a:cxn ang="0">
                  <a:pos x="1396" y="820"/>
                </a:cxn>
                <a:cxn ang="0">
                  <a:pos x="1367" y="758"/>
                </a:cxn>
                <a:cxn ang="0">
                  <a:pos x="1492" y="455"/>
                </a:cxn>
                <a:cxn ang="0">
                  <a:pos x="1574" y="265"/>
                </a:cxn>
                <a:cxn ang="0">
                  <a:pos x="1575" y="220"/>
                </a:cxn>
                <a:cxn ang="0">
                  <a:pos x="745" y="19"/>
                </a:cxn>
                <a:cxn ang="0">
                  <a:pos x="632" y="78"/>
                </a:cxn>
                <a:cxn ang="0">
                  <a:pos x="603" y="106"/>
                </a:cxn>
                <a:cxn ang="0">
                  <a:pos x="244" y="349"/>
                </a:cxn>
                <a:cxn ang="0">
                  <a:pos x="96" y="579"/>
                </a:cxn>
                <a:cxn ang="0">
                  <a:pos x="11" y="746"/>
                </a:cxn>
                <a:cxn ang="0">
                  <a:pos x="4" y="831"/>
                </a:cxn>
                <a:cxn ang="0">
                  <a:pos x="28" y="887"/>
                </a:cxn>
              </a:cxnLst>
              <a:rect l="0" t="0" r="r" b="b"/>
              <a:pathLst>
                <a:path w="1578" h="1287">
                  <a:moveTo>
                    <a:pt x="29" y="863"/>
                  </a:moveTo>
                  <a:lnTo>
                    <a:pt x="29" y="863"/>
                  </a:lnTo>
                  <a:lnTo>
                    <a:pt x="24" y="853"/>
                  </a:lnTo>
                  <a:lnTo>
                    <a:pt x="19" y="843"/>
                  </a:lnTo>
                  <a:lnTo>
                    <a:pt x="10" y="823"/>
                  </a:lnTo>
                  <a:lnTo>
                    <a:pt x="10" y="823"/>
                  </a:lnTo>
                  <a:lnTo>
                    <a:pt x="7" y="812"/>
                  </a:lnTo>
                  <a:lnTo>
                    <a:pt x="6" y="802"/>
                  </a:lnTo>
                  <a:lnTo>
                    <a:pt x="7" y="792"/>
                  </a:lnTo>
                  <a:lnTo>
                    <a:pt x="10" y="782"/>
                  </a:lnTo>
                  <a:lnTo>
                    <a:pt x="12" y="773"/>
                  </a:lnTo>
                  <a:lnTo>
                    <a:pt x="17" y="763"/>
                  </a:lnTo>
                  <a:lnTo>
                    <a:pt x="26" y="744"/>
                  </a:lnTo>
                  <a:lnTo>
                    <a:pt x="26" y="744"/>
                  </a:lnTo>
                  <a:lnTo>
                    <a:pt x="56" y="683"/>
                  </a:lnTo>
                  <a:lnTo>
                    <a:pt x="88" y="623"/>
                  </a:lnTo>
                  <a:lnTo>
                    <a:pt x="88" y="623"/>
                  </a:lnTo>
                  <a:lnTo>
                    <a:pt x="99" y="603"/>
                  </a:lnTo>
                  <a:lnTo>
                    <a:pt x="112" y="582"/>
                  </a:lnTo>
                  <a:lnTo>
                    <a:pt x="138" y="544"/>
                  </a:lnTo>
                  <a:lnTo>
                    <a:pt x="138" y="544"/>
                  </a:lnTo>
                  <a:lnTo>
                    <a:pt x="384" y="166"/>
                  </a:lnTo>
                  <a:lnTo>
                    <a:pt x="384" y="166"/>
                  </a:lnTo>
                  <a:lnTo>
                    <a:pt x="423" y="107"/>
                  </a:lnTo>
                  <a:lnTo>
                    <a:pt x="423" y="107"/>
                  </a:lnTo>
                  <a:lnTo>
                    <a:pt x="426" y="100"/>
                  </a:lnTo>
                  <a:lnTo>
                    <a:pt x="430" y="94"/>
                  </a:lnTo>
                  <a:lnTo>
                    <a:pt x="431" y="93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40" y="92"/>
                  </a:lnTo>
                  <a:lnTo>
                    <a:pt x="440" y="92"/>
                  </a:lnTo>
                  <a:lnTo>
                    <a:pt x="621" y="141"/>
                  </a:lnTo>
                  <a:lnTo>
                    <a:pt x="621" y="141"/>
                  </a:lnTo>
                  <a:lnTo>
                    <a:pt x="621" y="140"/>
                  </a:lnTo>
                  <a:lnTo>
                    <a:pt x="621" y="140"/>
                  </a:lnTo>
                  <a:lnTo>
                    <a:pt x="653" y="54"/>
                  </a:lnTo>
                  <a:lnTo>
                    <a:pt x="653" y="54"/>
                  </a:lnTo>
                  <a:lnTo>
                    <a:pt x="656" y="44"/>
                  </a:lnTo>
                  <a:lnTo>
                    <a:pt x="658" y="37"/>
                  </a:lnTo>
                  <a:lnTo>
                    <a:pt x="660" y="34"/>
                  </a:lnTo>
                  <a:lnTo>
                    <a:pt x="662" y="32"/>
                  </a:lnTo>
                  <a:lnTo>
                    <a:pt x="666" y="32"/>
                  </a:lnTo>
                  <a:lnTo>
                    <a:pt x="670" y="32"/>
                  </a:lnTo>
                  <a:lnTo>
                    <a:pt x="670" y="32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1240" y="167"/>
                  </a:lnTo>
                  <a:lnTo>
                    <a:pt x="1240" y="167"/>
                  </a:lnTo>
                  <a:lnTo>
                    <a:pt x="1561" y="243"/>
                  </a:lnTo>
                  <a:lnTo>
                    <a:pt x="1561" y="243"/>
                  </a:lnTo>
                  <a:lnTo>
                    <a:pt x="1566" y="244"/>
                  </a:lnTo>
                  <a:lnTo>
                    <a:pt x="1566" y="244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3" y="245"/>
                  </a:lnTo>
                  <a:lnTo>
                    <a:pt x="1573" y="245"/>
                  </a:lnTo>
                  <a:lnTo>
                    <a:pt x="1574" y="248"/>
                  </a:lnTo>
                  <a:lnTo>
                    <a:pt x="1574" y="248"/>
                  </a:lnTo>
                  <a:lnTo>
                    <a:pt x="1574" y="236"/>
                  </a:lnTo>
                  <a:lnTo>
                    <a:pt x="1573" y="238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63" y="265"/>
                  </a:lnTo>
                  <a:lnTo>
                    <a:pt x="1553" y="289"/>
                  </a:lnTo>
                  <a:lnTo>
                    <a:pt x="1532" y="334"/>
                  </a:lnTo>
                  <a:lnTo>
                    <a:pt x="1532" y="334"/>
                  </a:lnTo>
                  <a:lnTo>
                    <a:pt x="1426" y="577"/>
                  </a:lnTo>
                  <a:lnTo>
                    <a:pt x="1426" y="577"/>
                  </a:lnTo>
                  <a:lnTo>
                    <a:pt x="1401" y="634"/>
                  </a:lnTo>
                  <a:lnTo>
                    <a:pt x="1388" y="663"/>
                  </a:lnTo>
                  <a:lnTo>
                    <a:pt x="1377" y="692"/>
                  </a:lnTo>
                  <a:lnTo>
                    <a:pt x="1377" y="692"/>
                  </a:lnTo>
                  <a:lnTo>
                    <a:pt x="1368" y="719"/>
                  </a:lnTo>
                  <a:lnTo>
                    <a:pt x="1359" y="747"/>
                  </a:lnTo>
                  <a:lnTo>
                    <a:pt x="1351" y="776"/>
                  </a:lnTo>
                  <a:lnTo>
                    <a:pt x="1342" y="803"/>
                  </a:lnTo>
                  <a:lnTo>
                    <a:pt x="1342" y="803"/>
                  </a:lnTo>
                  <a:lnTo>
                    <a:pt x="1341" y="820"/>
                  </a:lnTo>
                  <a:lnTo>
                    <a:pt x="1341" y="828"/>
                  </a:lnTo>
                  <a:lnTo>
                    <a:pt x="1342" y="832"/>
                  </a:lnTo>
                  <a:lnTo>
                    <a:pt x="1343" y="833"/>
                  </a:lnTo>
                  <a:lnTo>
                    <a:pt x="1343" y="833"/>
                  </a:lnTo>
                  <a:lnTo>
                    <a:pt x="1396" y="850"/>
                  </a:lnTo>
                  <a:lnTo>
                    <a:pt x="1396" y="850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82" y="852"/>
                  </a:lnTo>
                  <a:lnTo>
                    <a:pt x="1368" y="884"/>
                  </a:lnTo>
                  <a:lnTo>
                    <a:pt x="1353" y="914"/>
                  </a:lnTo>
                  <a:lnTo>
                    <a:pt x="1344" y="929"/>
                  </a:lnTo>
                  <a:lnTo>
                    <a:pt x="1334" y="942"/>
                  </a:lnTo>
                  <a:lnTo>
                    <a:pt x="1334" y="942"/>
                  </a:lnTo>
                  <a:lnTo>
                    <a:pt x="1331" y="948"/>
                  </a:lnTo>
                  <a:lnTo>
                    <a:pt x="1327" y="953"/>
                  </a:lnTo>
                  <a:lnTo>
                    <a:pt x="1322" y="955"/>
                  </a:lnTo>
                  <a:lnTo>
                    <a:pt x="1317" y="958"/>
                  </a:lnTo>
                  <a:lnTo>
                    <a:pt x="1317" y="958"/>
                  </a:lnTo>
                  <a:lnTo>
                    <a:pt x="1314" y="959"/>
                  </a:lnTo>
                  <a:lnTo>
                    <a:pt x="1312" y="960"/>
                  </a:lnTo>
                  <a:lnTo>
                    <a:pt x="1308" y="968"/>
                  </a:lnTo>
                  <a:lnTo>
                    <a:pt x="1307" y="975"/>
                  </a:lnTo>
                  <a:lnTo>
                    <a:pt x="1305" y="981"/>
                  </a:lnTo>
                  <a:lnTo>
                    <a:pt x="1305" y="981"/>
                  </a:lnTo>
                  <a:lnTo>
                    <a:pt x="1303" y="998"/>
                  </a:lnTo>
                  <a:lnTo>
                    <a:pt x="1303" y="1014"/>
                  </a:lnTo>
                  <a:lnTo>
                    <a:pt x="1304" y="1030"/>
                  </a:lnTo>
                  <a:lnTo>
                    <a:pt x="1305" y="1047"/>
                  </a:lnTo>
                  <a:lnTo>
                    <a:pt x="1305" y="1047"/>
                  </a:lnTo>
                  <a:lnTo>
                    <a:pt x="1305" y="1020"/>
                  </a:lnTo>
                  <a:lnTo>
                    <a:pt x="1305" y="1020"/>
                  </a:lnTo>
                  <a:lnTo>
                    <a:pt x="1298" y="1044"/>
                  </a:lnTo>
                  <a:lnTo>
                    <a:pt x="1289" y="1069"/>
                  </a:lnTo>
                  <a:lnTo>
                    <a:pt x="1279" y="1093"/>
                  </a:lnTo>
                  <a:lnTo>
                    <a:pt x="1268" y="1117"/>
                  </a:lnTo>
                  <a:lnTo>
                    <a:pt x="1255" y="1139"/>
                  </a:lnTo>
                  <a:lnTo>
                    <a:pt x="1240" y="1161"/>
                  </a:lnTo>
                  <a:lnTo>
                    <a:pt x="1224" y="1181"/>
                  </a:lnTo>
                  <a:lnTo>
                    <a:pt x="1215" y="1190"/>
                  </a:lnTo>
                  <a:lnTo>
                    <a:pt x="1206" y="1198"/>
                  </a:lnTo>
                  <a:lnTo>
                    <a:pt x="1206" y="1198"/>
                  </a:lnTo>
                  <a:lnTo>
                    <a:pt x="1193" y="1208"/>
                  </a:lnTo>
                  <a:lnTo>
                    <a:pt x="1178" y="1217"/>
                  </a:lnTo>
                  <a:lnTo>
                    <a:pt x="1161" y="1226"/>
                  </a:lnTo>
                  <a:lnTo>
                    <a:pt x="1145" y="1232"/>
                  </a:lnTo>
                  <a:lnTo>
                    <a:pt x="1129" y="1239"/>
                  </a:lnTo>
                  <a:lnTo>
                    <a:pt x="1111" y="1244"/>
                  </a:lnTo>
                  <a:lnTo>
                    <a:pt x="1077" y="1252"/>
                  </a:lnTo>
                  <a:lnTo>
                    <a:pt x="1077" y="1252"/>
                  </a:lnTo>
                  <a:lnTo>
                    <a:pt x="1063" y="1256"/>
                  </a:lnTo>
                  <a:lnTo>
                    <a:pt x="1056" y="1257"/>
                  </a:lnTo>
                  <a:lnTo>
                    <a:pt x="1053" y="1257"/>
                  </a:lnTo>
                  <a:lnTo>
                    <a:pt x="1052" y="1256"/>
                  </a:lnTo>
                  <a:lnTo>
                    <a:pt x="1052" y="1256"/>
                  </a:lnTo>
                  <a:lnTo>
                    <a:pt x="1042" y="1218"/>
                  </a:lnTo>
                  <a:lnTo>
                    <a:pt x="1042" y="1218"/>
                  </a:lnTo>
                  <a:lnTo>
                    <a:pt x="1042" y="1217"/>
                  </a:lnTo>
                  <a:lnTo>
                    <a:pt x="1042" y="1217"/>
                  </a:lnTo>
                  <a:lnTo>
                    <a:pt x="984" y="1211"/>
                  </a:lnTo>
                  <a:lnTo>
                    <a:pt x="927" y="1205"/>
                  </a:lnTo>
                  <a:lnTo>
                    <a:pt x="870" y="1197"/>
                  </a:lnTo>
                  <a:lnTo>
                    <a:pt x="813" y="1187"/>
                  </a:lnTo>
                  <a:lnTo>
                    <a:pt x="813" y="1187"/>
                  </a:lnTo>
                  <a:lnTo>
                    <a:pt x="776" y="1181"/>
                  </a:lnTo>
                  <a:lnTo>
                    <a:pt x="740" y="1172"/>
                  </a:lnTo>
                  <a:lnTo>
                    <a:pt x="705" y="1162"/>
                  </a:lnTo>
                  <a:lnTo>
                    <a:pt x="670" y="1151"/>
                  </a:lnTo>
                  <a:lnTo>
                    <a:pt x="635" y="1138"/>
                  </a:lnTo>
                  <a:lnTo>
                    <a:pt x="599" y="1124"/>
                  </a:lnTo>
                  <a:lnTo>
                    <a:pt x="530" y="1097"/>
                  </a:lnTo>
                  <a:lnTo>
                    <a:pt x="530" y="1097"/>
                  </a:lnTo>
                  <a:lnTo>
                    <a:pt x="484" y="1078"/>
                  </a:lnTo>
                  <a:lnTo>
                    <a:pt x="439" y="1057"/>
                  </a:lnTo>
                  <a:lnTo>
                    <a:pt x="394" y="1035"/>
                  </a:lnTo>
                  <a:lnTo>
                    <a:pt x="349" y="1013"/>
                  </a:lnTo>
                  <a:lnTo>
                    <a:pt x="349" y="1013"/>
                  </a:lnTo>
                  <a:lnTo>
                    <a:pt x="303" y="988"/>
                  </a:lnTo>
                  <a:lnTo>
                    <a:pt x="257" y="963"/>
                  </a:lnTo>
                  <a:lnTo>
                    <a:pt x="212" y="939"/>
                  </a:lnTo>
                  <a:lnTo>
                    <a:pt x="167" y="915"/>
                  </a:lnTo>
                  <a:lnTo>
                    <a:pt x="167" y="915"/>
                  </a:lnTo>
                  <a:lnTo>
                    <a:pt x="133" y="900"/>
                  </a:lnTo>
                  <a:lnTo>
                    <a:pt x="98" y="887"/>
                  </a:lnTo>
                  <a:lnTo>
                    <a:pt x="64" y="875"/>
                  </a:lnTo>
                  <a:lnTo>
                    <a:pt x="29" y="863"/>
                  </a:lnTo>
                  <a:lnTo>
                    <a:pt x="29" y="863"/>
                  </a:lnTo>
                  <a:lnTo>
                    <a:pt x="28" y="877"/>
                  </a:lnTo>
                  <a:lnTo>
                    <a:pt x="26" y="887"/>
                  </a:lnTo>
                  <a:lnTo>
                    <a:pt x="28" y="891"/>
                  </a:lnTo>
                  <a:lnTo>
                    <a:pt x="29" y="894"/>
                  </a:lnTo>
                  <a:lnTo>
                    <a:pt x="29" y="894"/>
                  </a:lnTo>
                  <a:lnTo>
                    <a:pt x="65" y="906"/>
                  </a:lnTo>
                  <a:lnTo>
                    <a:pt x="102" y="919"/>
                  </a:lnTo>
                  <a:lnTo>
                    <a:pt x="137" y="932"/>
                  </a:lnTo>
                  <a:lnTo>
                    <a:pt x="172" y="949"/>
                  </a:lnTo>
                  <a:lnTo>
                    <a:pt x="172" y="949"/>
                  </a:lnTo>
                  <a:lnTo>
                    <a:pt x="218" y="971"/>
                  </a:lnTo>
                  <a:lnTo>
                    <a:pt x="265" y="996"/>
                  </a:lnTo>
                  <a:lnTo>
                    <a:pt x="310" y="1022"/>
                  </a:lnTo>
                  <a:lnTo>
                    <a:pt x="356" y="1047"/>
                  </a:lnTo>
                  <a:lnTo>
                    <a:pt x="356" y="1047"/>
                  </a:lnTo>
                  <a:lnTo>
                    <a:pt x="402" y="1069"/>
                  </a:lnTo>
                  <a:lnTo>
                    <a:pt x="450" y="1092"/>
                  </a:lnTo>
                  <a:lnTo>
                    <a:pt x="498" y="1113"/>
                  </a:lnTo>
                  <a:lnTo>
                    <a:pt x="545" y="1133"/>
                  </a:lnTo>
                  <a:lnTo>
                    <a:pt x="545" y="1133"/>
                  </a:lnTo>
                  <a:lnTo>
                    <a:pt x="616" y="1161"/>
                  </a:lnTo>
                  <a:lnTo>
                    <a:pt x="651" y="1173"/>
                  </a:lnTo>
                  <a:lnTo>
                    <a:pt x="686" y="1186"/>
                  </a:lnTo>
                  <a:lnTo>
                    <a:pt x="721" y="1196"/>
                  </a:lnTo>
                  <a:lnTo>
                    <a:pt x="757" y="1206"/>
                  </a:lnTo>
                  <a:lnTo>
                    <a:pt x="794" y="1213"/>
                  </a:lnTo>
                  <a:lnTo>
                    <a:pt x="830" y="1221"/>
                  </a:lnTo>
                  <a:lnTo>
                    <a:pt x="830" y="1221"/>
                  </a:lnTo>
                  <a:lnTo>
                    <a:pt x="907" y="1232"/>
                  </a:lnTo>
                  <a:lnTo>
                    <a:pt x="982" y="1241"/>
                  </a:lnTo>
                  <a:lnTo>
                    <a:pt x="982" y="1241"/>
                  </a:lnTo>
                  <a:lnTo>
                    <a:pt x="1030" y="1246"/>
                  </a:lnTo>
                  <a:lnTo>
                    <a:pt x="1030" y="1246"/>
                  </a:lnTo>
                  <a:lnTo>
                    <a:pt x="1037" y="1247"/>
                  </a:lnTo>
                  <a:lnTo>
                    <a:pt x="1041" y="1249"/>
                  </a:lnTo>
                  <a:lnTo>
                    <a:pt x="1042" y="1252"/>
                  </a:lnTo>
                  <a:lnTo>
                    <a:pt x="1045" y="1261"/>
                  </a:lnTo>
                  <a:lnTo>
                    <a:pt x="1045" y="1261"/>
                  </a:lnTo>
                  <a:lnTo>
                    <a:pt x="1051" y="1287"/>
                  </a:lnTo>
                  <a:lnTo>
                    <a:pt x="1051" y="1287"/>
                  </a:lnTo>
                  <a:lnTo>
                    <a:pt x="1052" y="1287"/>
                  </a:lnTo>
                  <a:lnTo>
                    <a:pt x="1052" y="1287"/>
                  </a:lnTo>
                  <a:lnTo>
                    <a:pt x="1075" y="1284"/>
                  </a:lnTo>
                  <a:lnTo>
                    <a:pt x="1097" y="1279"/>
                  </a:lnTo>
                  <a:lnTo>
                    <a:pt x="1120" y="1272"/>
                  </a:lnTo>
                  <a:lnTo>
                    <a:pt x="1144" y="1264"/>
                  </a:lnTo>
                  <a:lnTo>
                    <a:pt x="1165" y="1254"/>
                  </a:lnTo>
                  <a:lnTo>
                    <a:pt x="1186" y="1242"/>
                  </a:lnTo>
                  <a:lnTo>
                    <a:pt x="1205" y="1228"/>
                  </a:lnTo>
                  <a:lnTo>
                    <a:pt x="1214" y="1221"/>
                  </a:lnTo>
                  <a:lnTo>
                    <a:pt x="1221" y="1213"/>
                  </a:lnTo>
                  <a:lnTo>
                    <a:pt x="1221" y="1213"/>
                  </a:lnTo>
                  <a:lnTo>
                    <a:pt x="1236" y="1197"/>
                  </a:lnTo>
                  <a:lnTo>
                    <a:pt x="1249" y="1178"/>
                  </a:lnTo>
                  <a:lnTo>
                    <a:pt x="1260" y="1160"/>
                  </a:lnTo>
                  <a:lnTo>
                    <a:pt x="1270" y="1139"/>
                  </a:lnTo>
                  <a:lnTo>
                    <a:pt x="1280" y="1119"/>
                  </a:lnTo>
                  <a:lnTo>
                    <a:pt x="1289" y="1098"/>
                  </a:lnTo>
                  <a:lnTo>
                    <a:pt x="1304" y="1057"/>
                  </a:lnTo>
                  <a:lnTo>
                    <a:pt x="1304" y="1057"/>
                  </a:lnTo>
                  <a:lnTo>
                    <a:pt x="1307" y="1048"/>
                  </a:lnTo>
                  <a:lnTo>
                    <a:pt x="1307" y="1039"/>
                  </a:lnTo>
                  <a:lnTo>
                    <a:pt x="1307" y="1022"/>
                  </a:lnTo>
                  <a:lnTo>
                    <a:pt x="1307" y="1022"/>
                  </a:lnTo>
                  <a:lnTo>
                    <a:pt x="1307" y="1011"/>
                  </a:lnTo>
                  <a:lnTo>
                    <a:pt x="1308" y="1000"/>
                  </a:lnTo>
                  <a:lnTo>
                    <a:pt x="1309" y="995"/>
                  </a:lnTo>
                  <a:lnTo>
                    <a:pt x="1312" y="991"/>
                  </a:lnTo>
                  <a:lnTo>
                    <a:pt x="1315" y="989"/>
                  </a:lnTo>
                  <a:lnTo>
                    <a:pt x="1321" y="986"/>
                  </a:lnTo>
                  <a:lnTo>
                    <a:pt x="1321" y="986"/>
                  </a:lnTo>
                  <a:lnTo>
                    <a:pt x="1326" y="985"/>
                  </a:lnTo>
                  <a:lnTo>
                    <a:pt x="1329" y="980"/>
                  </a:lnTo>
                  <a:lnTo>
                    <a:pt x="1336" y="973"/>
                  </a:lnTo>
                  <a:lnTo>
                    <a:pt x="1336" y="973"/>
                  </a:lnTo>
                  <a:lnTo>
                    <a:pt x="1346" y="958"/>
                  </a:lnTo>
                  <a:lnTo>
                    <a:pt x="1354" y="944"/>
                  </a:lnTo>
                  <a:lnTo>
                    <a:pt x="1369" y="912"/>
                  </a:lnTo>
                  <a:lnTo>
                    <a:pt x="1383" y="881"/>
                  </a:lnTo>
                  <a:lnTo>
                    <a:pt x="1397" y="850"/>
                  </a:lnTo>
                  <a:lnTo>
                    <a:pt x="1397" y="850"/>
                  </a:lnTo>
                  <a:lnTo>
                    <a:pt x="1398" y="843"/>
                  </a:lnTo>
                  <a:lnTo>
                    <a:pt x="1398" y="833"/>
                  </a:lnTo>
                  <a:lnTo>
                    <a:pt x="1398" y="825"/>
                  </a:lnTo>
                  <a:lnTo>
                    <a:pt x="1397" y="821"/>
                  </a:lnTo>
                  <a:lnTo>
                    <a:pt x="1396" y="820"/>
                  </a:lnTo>
                  <a:lnTo>
                    <a:pt x="1396" y="820"/>
                  </a:lnTo>
                  <a:lnTo>
                    <a:pt x="1343" y="803"/>
                  </a:lnTo>
                  <a:lnTo>
                    <a:pt x="1343" y="803"/>
                  </a:lnTo>
                  <a:lnTo>
                    <a:pt x="1343" y="832"/>
                  </a:lnTo>
                  <a:lnTo>
                    <a:pt x="1343" y="832"/>
                  </a:lnTo>
                  <a:lnTo>
                    <a:pt x="1367" y="758"/>
                  </a:lnTo>
                  <a:lnTo>
                    <a:pt x="1378" y="722"/>
                  </a:lnTo>
                  <a:lnTo>
                    <a:pt x="1392" y="685"/>
                  </a:lnTo>
                  <a:lnTo>
                    <a:pt x="1392" y="685"/>
                  </a:lnTo>
                  <a:lnTo>
                    <a:pt x="1442" y="570"/>
                  </a:lnTo>
                  <a:lnTo>
                    <a:pt x="1492" y="455"/>
                  </a:lnTo>
                  <a:lnTo>
                    <a:pt x="1492" y="455"/>
                  </a:lnTo>
                  <a:lnTo>
                    <a:pt x="1541" y="344"/>
                  </a:lnTo>
                  <a:lnTo>
                    <a:pt x="1541" y="344"/>
                  </a:lnTo>
                  <a:lnTo>
                    <a:pt x="1563" y="300"/>
                  </a:lnTo>
                  <a:lnTo>
                    <a:pt x="1566" y="288"/>
                  </a:lnTo>
                  <a:lnTo>
                    <a:pt x="1571" y="276"/>
                  </a:lnTo>
                  <a:lnTo>
                    <a:pt x="1574" y="265"/>
                  </a:lnTo>
                  <a:lnTo>
                    <a:pt x="1576" y="254"/>
                  </a:lnTo>
                  <a:lnTo>
                    <a:pt x="1576" y="254"/>
                  </a:lnTo>
                  <a:lnTo>
                    <a:pt x="1578" y="241"/>
                  </a:lnTo>
                  <a:lnTo>
                    <a:pt x="1578" y="230"/>
                  </a:lnTo>
                  <a:lnTo>
                    <a:pt x="1576" y="225"/>
                  </a:lnTo>
                  <a:lnTo>
                    <a:pt x="1575" y="220"/>
                  </a:lnTo>
                  <a:lnTo>
                    <a:pt x="1571" y="216"/>
                  </a:lnTo>
                  <a:lnTo>
                    <a:pt x="1566" y="214"/>
                  </a:lnTo>
                  <a:lnTo>
                    <a:pt x="1566" y="214"/>
                  </a:lnTo>
                  <a:lnTo>
                    <a:pt x="1545" y="209"/>
                  </a:lnTo>
                  <a:lnTo>
                    <a:pt x="1545" y="209"/>
                  </a:lnTo>
                  <a:lnTo>
                    <a:pt x="745" y="19"/>
                  </a:lnTo>
                  <a:lnTo>
                    <a:pt x="745" y="19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21" y="110"/>
                  </a:lnTo>
                  <a:lnTo>
                    <a:pt x="621" y="110"/>
                  </a:lnTo>
                  <a:lnTo>
                    <a:pt x="618" y="110"/>
                  </a:lnTo>
                  <a:lnTo>
                    <a:pt x="612" y="108"/>
                  </a:lnTo>
                  <a:lnTo>
                    <a:pt x="603" y="106"/>
                  </a:lnTo>
                  <a:lnTo>
                    <a:pt x="603" y="106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433" y="61"/>
                  </a:lnTo>
                  <a:lnTo>
                    <a:pt x="244" y="349"/>
                  </a:lnTo>
                  <a:lnTo>
                    <a:pt x="244" y="349"/>
                  </a:lnTo>
                  <a:lnTo>
                    <a:pt x="202" y="414"/>
                  </a:lnTo>
                  <a:lnTo>
                    <a:pt x="158" y="478"/>
                  </a:lnTo>
                  <a:lnTo>
                    <a:pt x="137" y="512"/>
                  </a:lnTo>
                  <a:lnTo>
                    <a:pt x="115" y="545"/>
                  </a:lnTo>
                  <a:lnTo>
                    <a:pt x="96" y="579"/>
                  </a:lnTo>
                  <a:lnTo>
                    <a:pt x="78" y="613"/>
                  </a:lnTo>
                  <a:lnTo>
                    <a:pt x="78" y="613"/>
                  </a:lnTo>
                  <a:lnTo>
                    <a:pt x="39" y="689"/>
                  </a:lnTo>
                  <a:lnTo>
                    <a:pt x="39" y="689"/>
                  </a:lnTo>
                  <a:lnTo>
                    <a:pt x="19" y="727"/>
                  </a:lnTo>
                  <a:lnTo>
                    <a:pt x="11" y="746"/>
                  </a:lnTo>
                  <a:lnTo>
                    <a:pt x="4" y="766"/>
                  </a:lnTo>
                  <a:lnTo>
                    <a:pt x="4" y="766"/>
                  </a:lnTo>
                  <a:lnTo>
                    <a:pt x="1" y="782"/>
                  </a:lnTo>
                  <a:lnTo>
                    <a:pt x="0" y="798"/>
                  </a:lnTo>
                  <a:lnTo>
                    <a:pt x="1" y="815"/>
                  </a:lnTo>
                  <a:lnTo>
                    <a:pt x="4" y="831"/>
                  </a:lnTo>
                  <a:lnTo>
                    <a:pt x="7" y="848"/>
                  </a:lnTo>
                  <a:lnTo>
                    <a:pt x="14" y="863"/>
                  </a:lnTo>
                  <a:lnTo>
                    <a:pt x="20" y="879"/>
                  </a:lnTo>
                  <a:lnTo>
                    <a:pt x="28" y="892"/>
                  </a:lnTo>
                  <a:lnTo>
                    <a:pt x="28" y="892"/>
                  </a:lnTo>
                  <a:lnTo>
                    <a:pt x="28" y="887"/>
                  </a:lnTo>
                  <a:lnTo>
                    <a:pt x="29" y="880"/>
                  </a:lnTo>
                  <a:lnTo>
                    <a:pt x="30" y="871"/>
                  </a:lnTo>
                  <a:lnTo>
                    <a:pt x="30" y="867"/>
                  </a:lnTo>
                  <a:lnTo>
                    <a:pt x="29" y="863"/>
                  </a:lnTo>
                  <a:lnTo>
                    <a:pt x="29" y="8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8" name="Freeform 254"/>
            <p:cNvSpPr>
              <a:spLocks/>
            </p:cNvSpPr>
            <p:nvPr/>
          </p:nvSpPr>
          <p:spPr bwMode="auto">
            <a:xfrm>
              <a:off x="1460" y="2514"/>
              <a:ext cx="1324" cy="1172"/>
            </a:xfrm>
            <a:custGeom>
              <a:avLst/>
              <a:gdLst/>
              <a:ahLst/>
              <a:cxnLst>
                <a:cxn ang="0">
                  <a:pos x="23" y="935"/>
                </a:cxn>
                <a:cxn ang="0">
                  <a:pos x="3" y="888"/>
                </a:cxn>
                <a:cxn ang="0">
                  <a:pos x="0" y="856"/>
                </a:cxn>
                <a:cxn ang="0">
                  <a:pos x="8" y="822"/>
                </a:cxn>
                <a:cxn ang="0">
                  <a:pos x="20" y="797"/>
                </a:cxn>
                <a:cxn ang="0">
                  <a:pos x="83" y="713"/>
                </a:cxn>
                <a:cxn ang="0">
                  <a:pos x="138" y="648"/>
                </a:cxn>
                <a:cxn ang="0">
                  <a:pos x="135" y="599"/>
                </a:cxn>
                <a:cxn ang="0">
                  <a:pos x="142" y="567"/>
                </a:cxn>
                <a:cxn ang="0">
                  <a:pos x="158" y="543"/>
                </a:cxn>
                <a:cxn ang="0">
                  <a:pos x="188" y="494"/>
                </a:cxn>
                <a:cxn ang="0">
                  <a:pos x="207" y="440"/>
                </a:cxn>
                <a:cxn ang="0">
                  <a:pos x="295" y="207"/>
                </a:cxn>
                <a:cxn ang="0">
                  <a:pos x="385" y="0"/>
                </a:cxn>
                <a:cxn ang="0">
                  <a:pos x="410" y="3"/>
                </a:cxn>
                <a:cxn ang="0">
                  <a:pos x="843" y="84"/>
                </a:cxn>
                <a:cxn ang="0">
                  <a:pos x="995" y="125"/>
                </a:cxn>
                <a:cxn ang="0">
                  <a:pos x="1178" y="190"/>
                </a:cxn>
                <a:cxn ang="0">
                  <a:pos x="1268" y="227"/>
                </a:cxn>
                <a:cxn ang="0">
                  <a:pos x="1295" y="245"/>
                </a:cxn>
                <a:cxn ang="0">
                  <a:pos x="1309" y="264"/>
                </a:cxn>
                <a:cxn ang="0">
                  <a:pos x="1318" y="283"/>
                </a:cxn>
                <a:cxn ang="0">
                  <a:pos x="1324" y="267"/>
                </a:cxn>
                <a:cxn ang="0">
                  <a:pos x="1297" y="316"/>
                </a:cxn>
                <a:cxn ang="0">
                  <a:pos x="1232" y="442"/>
                </a:cxn>
                <a:cxn ang="0">
                  <a:pos x="1181" y="558"/>
                </a:cxn>
                <a:cxn ang="0">
                  <a:pos x="1074" y="839"/>
                </a:cxn>
                <a:cxn ang="0">
                  <a:pos x="1048" y="840"/>
                </a:cxn>
                <a:cxn ang="0">
                  <a:pos x="1001" y="846"/>
                </a:cxn>
                <a:cxn ang="0">
                  <a:pos x="982" y="855"/>
                </a:cxn>
                <a:cxn ang="0">
                  <a:pos x="973" y="865"/>
                </a:cxn>
                <a:cxn ang="0">
                  <a:pos x="944" y="924"/>
                </a:cxn>
                <a:cxn ang="0">
                  <a:pos x="900" y="1029"/>
                </a:cxn>
                <a:cxn ang="0">
                  <a:pos x="890" y="1070"/>
                </a:cxn>
                <a:cxn ang="0">
                  <a:pos x="873" y="1117"/>
                </a:cxn>
                <a:cxn ang="0">
                  <a:pos x="852" y="1150"/>
                </a:cxn>
                <a:cxn ang="0">
                  <a:pos x="823" y="1167"/>
                </a:cxn>
                <a:cxn ang="0">
                  <a:pos x="798" y="1171"/>
                </a:cxn>
                <a:cxn ang="0">
                  <a:pos x="690" y="1171"/>
                </a:cxn>
                <a:cxn ang="0">
                  <a:pos x="558" y="1155"/>
                </a:cxn>
                <a:cxn ang="0">
                  <a:pos x="490" y="1140"/>
                </a:cxn>
                <a:cxn ang="0">
                  <a:pos x="346" y="1095"/>
                </a:cxn>
                <a:cxn ang="0">
                  <a:pos x="265" y="1063"/>
                </a:cxn>
                <a:cxn ang="0">
                  <a:pos x="110" y="988"/>
                </a:cxn>
                <a:cxn ang="0">
                  <a:pos x="30" y="947"/>
                </a:cxn>
              </a:cxnLst>
              <a:rect l="0" t="0" r="r" b="b"/>
              <a:pathLst>
                <a:path w="1324" h="1172">
                  <a:moveTo>
                    <a:pt x="30" y="947"/>
                  </a:moveTo>
                  <a:lnTo>
                    <a:pt x="30" y="947"/>
                  </a:lnTo>
                  <a:lnTo>
                    <a:pt x="23" y="935"/>
                  </a:lnTo>
                  <a:lnTo>
                    <a:pt x="16" y="923"/>
                  </a:lnTo>
                  <a:lnTo>
                    <a:pt x="9" y="907"/>
                  </a:lnTo>
                  <a:lnTo>
                    <a:pt x="3" y="888"/>
                  </a:lnTo>
                  <a:lnTo>
                    <a:pt x="1" y="878"/>
                  </a:lnTo>
                  <a:lnTo>
                    <a:pt x="0" y="868"/>
                  </a:lnTo>
                  <a:lnTo>
                    <a:pt x="0" y="856"/>
                  </a:lnTo>
                  <a:lnTo>
                    <a:pt x="0" y="845"/>
                  </a:lnTo>
                  <a:lnTo>
                    <a:pt x="3" y="834"/>
                  </a:lnTo>
                  <a:lnTo>
                    <a:pt x="8" y="822"/>
                  </a:lnTo>
                  <a:lnTo>
                    <a:pt x="8" y="822"/>
                  </a:lnTo>
                  <a:lnTo>
                    <a:pt x="13" y="811"/>
                  </a:lnTo>
                  <a:lnTo>
                    <a:pt x="20" y="797"/>
                  </a:lnTo>
                  <a:lnTo>
                    <a:pt x="39" y="770"/>
                  </a:lnTo>
                  <a:lnTo>
                    <a:pt x="60" y="741"/>
                  </a:lnTo>
                  <a:lnTo>
                    <a:pt x="83" y="713"/>
                  </a:lnTo>
                  <a:lnTo>
                    <a:pt x="120" y="667"/>
                  </a:lnTo>
                  <a:lnTo>
                    <a:pt x="138" y="648"/>
                  </a:lnTo>
                  <a:lnTo>
                    <a:pt x="138" y="648"/>
                  </a:lnTo>
                  <a:lnTo>
                    <a:pt x="137" y="638"/>
                  </a:lnTo>
                  <a:lnTo>
                    <a:pt x="134" y="614"/>
                  </a:lnTo>
                  <a:lnTo>
                    <a:pt x="135" y="599"/>
                  </a:lnTo>
                  <a:lnTo>
                    <a:pt x="137" y="585"/>
                  </a:lnTo>
                  <a:lnTo>
                    <a:pt x="139" y="572"/>
                  </a:lnTo>
                  <a:lnTo>
                    <a:pt x="142" y="567"/>
                  </a:lnTo>
                  <a:lnTo>
                    <a:pt x="144" y="562"/>
                  </a:lnTo>
                  <a:lnTo>
                    <a:pt x="144" y="562"/>
                  </a:lnTo>
                  <a:lnTo>
                    <a:pt x="158" y="543"/>
                  </a:lnTo>
                  <a:lnTo>
                    <a:pt x="172" y="523"/>
                  </a:lnTo>
                  <a:lnTo>
                    <a:pt x="183" y="504"/>
                  </a:lnTo>
                  <a:lnTo>
                    <a:pt x="188" y="494"/>
                  </a:lnTo>
                  <a:lnTo>
                    <a:pt x="191" y="485"/>
                  </a:lnTo>
                  <a:lnTo>
                    <a:pt x="191" y="485"/>
                  </a:lnTo>
                  <a:lnTo>
                    <a:pt x="207" y="440"/>
                  </a:lnTo>
                  <a:lnTo>
                    <a:pt x="236" y="360"/>
                  </a:lnTo>
                  <a:lnTo>
                    <a:pt x="268" y="273"/>
                  </a:lnTo>
                  <a:lnTo>
                    <a:pt x="295" y="207"/>
                  </a:lnTo>
                  <a:lnTo>
                    <a:pt x="295" y="207"/>
                  </a:lnTo>
                  <a:lnTo>
                    <a:pt x="350" y="81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601" y="38"/>
                  </a:lnTo>
                  <a:lnTo>
                    <a:pt x="843" y="84"/>
                  </a:lnTo>
                  <a:lnTo>
                    <a:pt x="843" y="84"/>
                  </a:lnTo>
                  <a:lnTo>
                    <a:pt x="884" y="92"/>
                  </a:lnTo>
                  <a:lnTo>
                    <a:pt x="936" y="107"/>
                  </a:lnTo>
                  <a:lnTo>
                    <a:pt x="995" y="125"/>
                  </a:lnTo>
                  <a:lnTo>
                    <a:pt x="1057" y="146"/>
                  </a:lnTo>
                  <a:lnTo>
                    <a:pt x="1119" y="169"/>
                  </a:lnTo>
                  <a:lnTo>
                    <a:pt x="1178" y="190"/>
                  </a:lnTo>
                  <a:lnTo>
                    <a:pt x="1229" y="210"/>
                  </a:lnTo>
                  <a:lnTo>
                    <a:pt x="1268" y="227"/>
                  </a:lnTo>
                  <a:lnTo>
                    <a:pt x="1268" y="227"/>
                  </a:lnTo>
                  <a:lnTo>
                    <a:pt x="1279" y="233"/>
                  </a:lnTo>
                  <a:lnTo>
                    <a:pt x="1288" y="239"/>
                  </a:lnTo>
                  <a:lnTo>
                    <a:pt x="1295" y="245"/>
                  </a:lnTo>
                  <a:lnTo>
                    <a:pt x="1301" y="252"/>
                  </a:lnTo>
                  <a:lnTo>
                    <a:pt x="1306" y="258"/>
                  </a:lnTo>
                  <a:lnTo>
                    <a:pt x="1309" y="264"/>
                  </a:lnTo>
                  <a:lnTo>
                    <a:pt x="1314" y="274"/>
                  </a:lnTo>
                  <a:lnTo>
                    <a:pt x="1317" y="282"/>
                  </a:lnTo>
                  <a:lnTo>
                    <a:pt x="1318" y="283"/>
                  </a:lnTo>
                  <a:lnTo>
                    <a:pt x="1318" y="284"/>
                  </a:lnTo>
                  <a:lnTo>
                    <a:pt x="1321" y="279"/>
                  </a:lnTo>
                  <a:lnTo>
                    <a:pt x="1324" y="267"/>
                  </a:lnTo>
                  <a:lnTo>
                    <a:pt x="1324" y="267"/>
                  </a:lnTo>
                  <a:lnTo>
                    <a:pt x="1312" y="289"/>
                  </a:lnTo>
                  <a:lnTo>
                    <a:pt x="1297" y="316"/>
                  </a:lnTo>
                  <a:lnTo>
                    <a:pt x="1278" y="350"/>
                  </a:lnTo>
                  <a:lnTo>
                    <a:pt x="1255" y="392"/>
                  </a:lnTo>
                  <a:lnTo>
                    <a:pt x="1232" y="442"/>
                  </a:lnTo>
                  <a:lnTo>
                    <a:pt x="1206" y="498"/>
                  </a:lnTo>
                  <a:lnTo>
                    <a:pt x="1181" y="558"/>
                  </a:lnTo>
                  <a:lnTo>
                    <a:pt x="1181" y="558"/>
                  </a:lnTo>
                  <a:lnTo>
                    <a:pt x="1136" y="673"/>
                  </a:lnTo>
                  <a:lnTo>
                    <a:pt x="1102" y="761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62" y="839"/>
                  </a:lnTo>
                  <a:lnTo>
                    <a:pt x="1048" y="840"/>
                  </a:lnTo>
                  <a:lnTo>
                    <a:pt x="1033" y="840"/>
                  </a:lnTo>
                  <a:lnTo>
                    <a:pt x="1017" y="843"/>
                  </a:lnTo>
                  <a:lnTo>
                    <a:pt x="1001" y="846"/>
                  </a:lnTo>
                  <a:lnTo>
                    <a:pt x="993" y="849"/>
                  </a:lnTo>
                  <a:lnTo>
                    <a:pt x="987" y="851"/>
                  </a:lnTo>
                  <a:lnTo>
                    <a:pt x="982" y="855"/>
                  </a:lnTo>
                  <a:lnTo>
                    <a:pt x="977" y="859"/>
                  </a:lnTo>
                  <a:lnTo>
                    <a:pt x="977" y="859"/>
                  </a:lnTo>
                  <a:lnTo>
                    <a:pt x="973" y="865"/>
                  </a:lnTo>
                  <a:lnTo>
                    <a:pt x="968" y="874"/>
                  </a:lnTo>
                  <a:lnTo>
                    <a:pt x="957" y="895"/>
                  </a:lnTo>
                  <a:lnTo>
                    <a:pt x="944" y="924"/>
                  </a:lnTo>
                  <a:lnTo>
                    <a:pt x="931" y="953"/>
                  </a:lnTo>
                  <a:lnTo>
                    <a:pt x="909" y="1007"/>
                  </a:lnTo>
                  <a:lnTo>
                    <a:pt x="900" y="1029"/>
                  </a:lnTo>
                  <a:lnTo>
                    <a:pt x="900" y="1029"/>
                  </a:lnTo>
                  <a:lnTo>
                    <a:pt x="897" y="1050"/>
                  </a:lnTo>
                  <a:lnTo>
                    <a:pt x="890" y="1070"/>
                  </a:lnTo>
                  <a:lnTo>
                    <a:pt x="883" y="1093"/>
                  </a:lnTo>
                  <a:lnTo>
                    <a:pt x="878" y="1106"/>
                  </a:lnTo>
                  <a:lnTo>
                    <a:pt x="873" y="1117"/>
                  </a:lnTo>
                  <a:lnTo>
                    <a:pt x="867" y="1130"/>
                  </a:lnTo>
                  <a:lnTo>
                    <a:pt x="859" y="1140"/>
                  </a:lnTo>
                  <a:lnTo>
                    <a:pt x="852" y="1150"/>
                  </a:lnTo>
                  <a:lnTo>
                    <a:pt x="843" y="1157"/>
                  </a:lnTo>
                  <a:lnTo>
                    <a:pt x="834" y="1164"/>
                  </a:lnTo>
                  <a:lnTo>
                    <a:pt x="823" y="1167"/>
                  </a:lnTo>
                  <a:lnTo>
                    <a:pt x="823" y="1167"/>
                  </a:lnTo>
                  <a:lnTo>
                    <a:pt x="811" y="1169"/>
                  </a:lnTo>
                  <a:lnTo>
                    <a:pt x="798" y="1171"/>
                  </a:lnTo>
                  <a:lnTo>
                    <a:pt x="766" y="1172"/>
                  </a:lnTo>
                  <a:lnTo>
                    <a:pt x="730" y="1172"/>
                  </a:lnTo>
                  <a:lnTo>
                    <a:pt x="690" y="1171"/>
                  </a:lnTo>
                  <a:lnTo>
                    <a:pt x="646" y="1167"/>
                  </a:lnTo>
                  <a:lnTo>
                    <a:pt x="602" y="1162"/>
                  </a:lnTo>
                  <a:lnTo>
                    <a:pt x="558" y="1155"/>
                  </a:lnTo>
                  <a:lnTo>
                    <a:pt x="515" y="1147"/>
                  </a:lnTo>
                  <a:lnTo>
                    <a:pt x="515" y="1147"/>
                  </a:lnTo>
                  <a:lnTo>
                    <a:pt x="490" y="1140"/>
                  </a:lnTo>
                  <a:lnTo>
                    <a:pt x="428" y="1121"/>
                  </a:lnTo>
                  <a:lnTo>
                    <a:pt x="389" y="1108"/>
                  </a:lnTo>
                  <a:lnTo>
                    <a:pt x="346" y="1095"/>
                  </a:lnTo>
                  <a:lnTo>
                    <a:pt x="305" y="1080"/>
                  </a:lnTo>
                  <a:lnTo>
                    <a:pt x="265" y="1063"/>
                  </a:lnTo>
                  <a:lnTo>
                    <a:pt x="265" y="1063"/>
                  </a:lnTo>
                  <a:lnTo>
                    <a:pt x="226" y="1046"/>
                  </a:lnTo>
                  <a:lnTo>
                    <a:pt x="186" y="1027"/>
                  </a:lnTo>
                  <a:lnTo>
                    <a:pt x="110" y="988"/>
                  </a:lnTo>
                  <a:lnTo>
                    <a:pt x="53" y="958"/>
                  </a:lnTo>
                  <a:lnTo>
                    <a:pt x="30" y="947"/>
                  </a:lnTo>
                  <a:lnTo>
                    <a:pt x="30" y="947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79" name="Freeform 255"/>
            <p:cNvSpPr>
              <a:spLocks/>
            </p:cNvSpPr>
            <p:nvPr/>
          </p:nvSpPr>
          <p:spPr bwMode="auto">
            <a:xfrm>
              <a:off x="1457" y="2499"/>
              <a:ext cx="1329" cy="1203"/>
            </a:xfrm>
            <a:custGeom>
              <a:avLst/>
              <a:gdLst/>
              <a:ahLst/>
              <a:cxnLst>
                <a:cxn ang="0">
                  <a:pos x="12" y="905"/>
                </a:cxn>
                <a:cxn ang="0">
                  <a:pos x="18" y="837"/>
                </a:cxn>
                <a:cxn ang="0">
                  <a:pos x="121" y="701"/>
                </a:cxn>
                <a:cxn ang="0">
                  <a:pos x="142" y="666"/>
                </a:cxn>
                <a:cxn ang="0">
                  <a:pos x="141" y="617"/>
                </a:cxn>
                <a:cxn ang="0">
                  <a:pos x="161" y="573"/>
                </a:cxn>
                <a:cxn ang="0">
                  <a:pos x="217" y="447"/>
                </a:cxn>
                <a:cxn ang="0">
                  <a:pos x="384" y="37"/>
                </a:cxn>
                <a:cxn ang="0">
                  <a:pos x="406" y="32"/>
                </a:cxn>
                <a:cxn ang="0">
                  <a:pos x="808" y="106"/>
                </a:cxn>
                <a:cxn ang="0">
                  <a:pos x="1056" y="175"/>
                </a:cxn>
                <a:cxn ang="0">
                  <a:pos x="1267" y="254"/>
                </a:cxn>
                <a:cxn ang="0">
                  <a:pos x="1315" y="298"/>
                </a:cxn>
                <a:cxn ang="0">
                  <a:pos x="1329" y="297"/>
                </a:cxn>
                <a:cxn ang="0">
                  <a:pos x="1327" y="268"/>
                </a:cxn>
                <a:cxn ang="0">
                  <a:pos x="1189" y="541"/>
                </a:cxn>
                <a:cxn ang="0">
                  <a:pos x="1077" y="839"/>
                </a:cxn>
                <a:cxn ang="0">
                  <a:pos x="1004" y="846"/>
                </a:cxn>
                <a:cxn ang="0">
                  <a:pos x="952" y="910"/>
                </a:cxn>
                <a:cxn ang="0">
                  <a:pos x="898" y="1048"/>
                </a:cxn>
                <a:cxn ang="0">
                  <a:pos x="873" y="1123"/>
                </a:cxn>
                <a:cxn ang="0">
                  <a:pos x="831" y="1166"/>
                </a:cxn>
                <a:cxn ang="0">
                  <a:pos x="734" y="1172"/>
                </a:cxn>
                <a:cxn ang="0">
                  <a:pos x="549" y="1154"/>
                </a:cxn>
                <a:cxn ang="0">
                  <a:pos x="323" y="1085"/>
                </a:cxn>
                <a:cxn ang="0">
                  <a:pos x="130" y="997"/>
                </a:cxn>
                <a:cxn ang="0">
                  <a:pos x="32" y="960"/>
                </a:cxn>
                <a:cxn ang="0">
                  <a:pos x="162" y="1044"/>
                </a:cxn>
                <a:cxn ang="0">
                  <a:pos x="433" y="1154"/>
                </a:cxn>
                <a:cxn ang="0">
                  <a:pos x="623" y="1195"/>
                </a:cxn>
                <a:cxn ang="0">
                  <a:pos x="816" y="1200"/>
                </a:cxn>
                <a:cxn ang="0">
                  <a:pos x="853" y="1181"/>
                </a:cxn>
                <a:cxn ang="0">
                  <a:pos x="891" y="1111"/>
                </a:cxn>
                <a:cxn ang="0">
                  <a:pos x="930" y="993"/>
                </a:cxn>
                <a:cxn ang="0">
                  <a:pos x="972" y="900"/>
                </a:cxn>
                <a:cxn ang="0">
                  <a:pos x="1011" y="873"/>
                </a:cxn>
                <a:cxn ang="0">
                  <a:pos x="1078" y="869"/>
                </a:cxn>
                <a:cxn ang="0">
                  <a:pos x="1219" y="504"/>
                </a:cxn>
                <a:cxn ang="0">
                  <a:pos x="1329" y="297"/>
                </a:cxn>
                <a:cxn ang="0">
                  <a:pos x="1320" y="281"/>
                </a:cxn>
                <a:cxn ang="0">
                  <a:pos x="1298" y="245"/>
                </a:cxn>
                <a:cxn ang="0">
                  <a:pos x="1151" y="179"/>
                </a:cxn>
                <a:cxn ang="0">
                  <a:pos x="898" y="95"/>
                </a:cxn>
                <a:cxn ang="0">
                  <a:pos x="621" y="41"/>
                </a:cxn>
                <a:cxn ang="0">
                  <a:pos x="388" y="0"/>
                </a:cxn>
                <a:cxn ang="0">
                  <a:pos x="248" y="337"/>
                </a:cxn>
                <a:cxn ang="0">
                  <a:pos x="186" y="504"/>
                </a:cxn>
                <a:cxn ang="0">
                  <a:pos x="142" y="572"/>
                </a:cxn>
                <a:cxn ang="0">
                  <a:pos x="136" y="641"/>
                </a:cxn>
                <a:cxn ang="0">
                  <a:pos x="110" y="684"/>
                </a:cxn>
                <a:cxn ang="0">
                  <a:pos x="18" y="809"/>
                </a:cxn>
                <a:cxn ang="0">
                  <a:pos x="0" y="876"/>
                </a:cxn>
                <a:cxn ang="0">
                  <a:pos x="16" y="945"/>
                </a:cxn>
                <a:cxn ang="0">
                  <a:pos x="33" y="970"/>
                </a:cxn>
              </a:cxnLst>
              <a:rect l="0" t="0" r="r" b="b"/>
              <a:pathLst>
                <a:path w="1329" h="1203">
                  <a:moveTo>
                    <a:pt x="33" y="947"/>
                  </a:moveTo>
                  <a:lnTo>
                    <a:pt x="33" y="947"/>
                  </a:lnTo>
                  <a:lnTo>
                    <a:pt x="27" y="937"/>
                  </a:lnTo>
                  <a:lnTo>
                    <a:pt x="21" y="927"/>
                  </a:lnTo>
                  <a:lnTo>
                    <a:pt x="12" y="905"/>
                  </a:lnTo>
                  <a:lnTo>
                    <a:pt x="12" y="905"/>
                  </a:lnTo>
                  <a:lnTo>
                    <a:pt x="8" y="893"/>
                  </a:lnTo>
                  <a:lnTo>
                    <a:pt x="7" y="881"/>
                  </a:lnTo>
                  <a:lnTo>
                    <a:pt x="7" y="870"/>
                  </a:lnTo>
                  <a:lnTo>
                    <a:pt x="9" y="859"/>
                  </a:lnTo>
                  <a:lnTo>
                    <a:pt x="13" y="849"/>
                  </a:lnTo>
                  <a:lnTo>
                    <a:pt x="18" y="837"/>
                  </a:lnTo>
                  <a:lnTo>
                    <a:pt x="31" y="817"/>
                  </a:lnTo>
                  <a:lnTo>
                    <a:pt x="31" y="817"/>
                  </a:lnTo>
                  <a:lnTo>
                    <a:pt x="51" y="787"/>
                  </a:lnTo>
                  <a:lnTo>
                    <a:pt x="73" y="757"/>
                  </a:lnTo>
                  <a:lnTo>
                    <a:pt x="97" y="730"/>
                  </a:lnTo>
                  <a:lnTo>
                    <a:pt x="121" y="701"/>
                  </a:lnTo>
                  <a:lnTo>
                    <a:pt x="121" y="701"/>
                  </a:lnTo>
                  <a:lnTo>
                    <a:pt x="131" y="688"/>
                  </a:lnTo>
                  <a:lnTo>
                    <a:pt x="136" y="683"/>
                  </a:lnTo>
                  <a:lnTo>
                    <a:pt x="138" y="678"/>
                  </a:lnTo>
                  <a:lnTo>
                    <a:pt x="141" y="672"/>
                  </a:lnTo>
                  <a:lnTo>
                    <a:pt x="142" y="666"/>
                  </a:lnTo>
                  <a:lnTo>
                    <a:pt x="142" y="658"/>
                  </a:lnTo>
                  <a:lnTo>
                    <a:pt x="141" y="649"/>
                  </a:lnTo>
                  <a:lnTo>
                    <a:pt x="141" y="649"/>
                  </a:lnTo>
                  <a:lnTo>
                    <a:pt x="140" y="637"/>
                  </a:lnTo>
                  <a:lnTo>
                    <a:pt x="140" y="627"/>
                  </a:lnTo>
                  <a:lnTo>
                    <a:pt x="141" y="617"/>
                  </a:lnTo>
                  <a:lnTo>
                    <a:pt x="142" y="608"/>
                  </a:lnTo>
                  <a:lnTo>
                    <a:pt x="146" y="599"/>
                  </a:lnTo>
                  <a:lnTo>
                    <a:pt x="150" y="590"/>
                  </a:lnTo>
                  <a:lnTo>
                    <a:pt x="155" y="582"/>
                  </a:lnTo>
                  <a:lnTo>
                    <a:pt x="161" y="573"/>
                  </a:lnTo>
                  <a:lnTo>
                    <a:pt x="161" y="573"/>
                  </a:lnTo>
                  <a:lnTo>
                    <a:pt x="172" y="558"/>
                  </a:lnTo>
                  <a:lnTo>
                    <a:pt x="181" y="541"/>
                  </a:lnTo>
                  <a:lnTo>
                    <a:pt x="190" y="525"/>
                  </a:lnTo>
                  <a:lnTo>
                    <a:pt x="196" y="508"/>
                  </a:lnTo>
                  <a:lnTo>
                    <a:pt x="196" y="508"/>
                  </a:lnTo>
                  <a:lnTo>
                    <a:pt x="217" y="447"/>
                  </a:lnTo>
                  <a:lnTo>
                    <a:pt x="239" y="388"/>
                  </a:lnTo>
                  <a:lnTo>
                    <a:pt x="261" y="329"/>
                  </a:lnTo>
                  <a:lnTo>
                    <a:pt x="285" y="270"/>
                  </a:lnTo>
                  <a:lnTo>
                    <a:pt x="334" y="154"/>
                  </a:lnTo>
                  <a:lnTo>
                    <a:pt x="384" y="37"/>
                  </a:lnTo>
                  <a:lnTo>
                    <a:pt x="384" y="37"/>
                  </a:lnTo>
                  <a:lnTo>
                    <a:pt x="388" y="32"/>
                  </a:lnTo>
                  <a:lnTo>
                    <a:pt x="389" y="30"/>
                  </a:lnTo>
                  <a:lnTo>
                    <a:pt x="392" y="30"/>
                  </a:lnTo>
                  <a:lnTo>
                    <a:pt x="397" y="31"/>
                  </a:lnTo>
                  <a:lnTo>
                    <a:pt x="406" y="32"/>
                  </a:lnTo>
                  <a:lnTo>
                    <a:pt x="406" y="32"/>
                  </a:lnTo>
                  <a:lnTo>
                    <a:pt x="433" y="37"/>
                  </a:lnTo>
                  <a:lnTo>
                    <a:pt x="433" y="37"/>
                  </a:lnTo>
                  <a:lnTo>
                    <a:pt x="537" y="56"/>
                  </a:lnTo>
                  <a:lnTo>
                    <a:pt x="537" y="56"/>
                  </a:lnTo>
                  <a:lnTo>
                    <a:pt x="808" y="106"/>
                  </a:lnTo>
                  <a:lnTo>
                    <a:pt x="808" y="106"/>
                  </a:lnTo>
                  <a:lnTo>
                    <a:pt x="839" y="112"/>
                  </a:lnTo>
                  <a:lnTo>
                    <a:pt x="871" y="120"/>
                  </a:lnTo>
                  <a:lnTo>
                    <a:pt x="934" y="136"/>
                  </a:lnTo>
                  <a:lnTo>
                    <a:pt x="995" y="155"/>
                  </a:lnTo>
                  <a:lnTo>
                    <a:pt x="1056" y="175"/>
                  </a:lnTo>
                  <a:lnTo>
                    <a:pt x="1056" y="175"/>
                  </a:lnTo>
                  <a:lnTo>
                    <a:pt x="1132" y="201"/>
                  </a:lnTo>
                  <a:lnTo>
                    <a:pt x="1206" y="230"/>
                  </a:lnTo>
                  <a:lnTo>
                    <a:pt x="1206" y="230"/>
                  </a:lnTo>
                  <a:lnTo>
                    <a:pt x="1237" y="242"/>
                  </a:lnTo>
                  <a:lnTo>
                    <a:pt x="1252" y="248"/>
                  </a:lnTo>
                  <a:lnTo>
                    <a:pt x="1267" y="254"/>
                  </a:lnTo>
                  <a:lnTo>
                    <a:pt x="1281" y="263"/>
                  </a:lnTo>
                  <a:lnTo>
                    <a:pt x="1295" y="273"/>
                  </a:lnTo>
                  <a:lnTo>
                    <a:pt x="1306" y="284"/>
                  </a:lnTo>
                  <a:lnTo>
                    <a:pt x="1310" y="291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9" y="308"/>
                  </a:lnTo>
                  <a:lnTo>
                    <a:pt x="1320" y="311"/>
                  </a:lnTo>
                  <a:lnTo>
                    <a:pt x="1321" y="312"/>
                  </a:lnTo>
                  <a:lnTo>
                    <a:pt x="1322" y="311"/>
                  </a:lnTo>
                  <a:lnTo>
                    <a:pt x="1325" y="308"/>
                  </a:lnTo>
                  <a:lnTo>
                    <a:pt x="1329" y="297"/>
                  </a:lnTo>
                  <a:lnTo>
                    <a:pt x="1329" y="297"/>
                  </a:lnTo>
                  <a:lnTo>
                    <a:pt x="1329" y="289"/>
                  </a:lnTo>
                  <a:lnTo>
                    <a:pt x="1329" y="281"/>
                  </a:lnTo>
                  <a:lnTo>
                    <a:pt x="1327" y="272"/>
                  </a:lnTo>
                  <a:lnTo>
                    <a:pt x="1327" y="268"/>
                  </a:lnTo>
                  <a:lnTo>
                    <a:pt x="1327" y="268"/>
                  </a:lnTo>
                  <a:lnTo>
                    <a:pt x="1307" y="301"/>
                  </a:lnTo>
                  <a:lnTo>
                    <a:pt x="1288" y="333"/>
                  </a:lnTo>
                  <a:lnTo>
                    <a:pt x="1271" y="367"/>
                  </a:lnTo>
                  <a:lnTo>
                    <a:pt x="1253" y="402"/>
                  </a:lnTo>
                  <a:lnTo>
                    <a:pt x="1221" y="471"/>
                  </a:lnTo>
                  <a:lnTo>
                    <a:pt x="1189" y="541"/>
                  </a:lnTo>
                  <a:lnTo>
                    <a:pt x="1161" y="613"/>
                  </a:lnTo>
                  <a:lnTo>
                    <a:pt x="1133" y="684"/>
                  </a:lnTo>
                  <a:lnTo>
                    <a:pt x="1080" y="829"/>
                  </a:lnTo>
                  <a:lnTo>
                    <a:pt x="1080" y="829"/>
                  </a:lnTo>
                  <a:lnTo>
                    <a:pt x="1079" y="836"/>
                  </a:lnTo>
                  <a:lnTo>
                    <a:pt x="1077" y="839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45" y="840"/>
                  </a:lnTo>
                  <a:lnTo>
                    <a:pt x="1018" y="842"/>
                  </a:lnTo>
                  <a:lnTo>
                    <a:pt x="1018" y="842"/>
                  </a:lnTo>
                  <a:lnTo>
                    <a:pt x="1004" y="846"/>
                  </a:lnTo>
                  <a:lnTo>
                    <a:pt x="992" y="851"/>
                  </a:lnTo>
                  <a:lnTo>
                    <a:pt x="984" y="859"/>
                  </a:lnTo>
                  <a:lnTo>
                    <a:pt x="976" y="866"/>
                  </a:lnTo>
                  <a:lnTo>
                    <a:pt x="970" y="876"/>
                  </a:lnTo>
                  <a:lnTo>
                    <a:pt x="964" y="886"/>
                  </a:lnTo>
                  <a:lnTo>
                    <a:pt x="952" y="910"/>
                  </a:lnTo>
                  <a:lnTo>
                    <a:pt x="952" y="910"/>
                  </a:lnTo>
                  <a:lnTo>
                    <a:pt x="930" y="964"/>
                  </a:lnTo>
                  <a:lnTo>
                    <a:pt x="907" y="1019"/>
                  </a:lnTo>
                  <a:lnTo>
                    <a:pt x="907" y="1019"/>
                  </a:lnTo>
                  <a:lnTo>
                    <a:pt x="902" y="1033"/>
                  </a:lnTo>
                  <a:lnTo>
                    <a:pt x="898" y="1048"/>
                  </a:lnTo>
                  <a:lnTo>
                    <a:pt x="895" y="1063"/>
                  </a:lnTo>
                  <a:lnTo>
                    <a:pt x="891" y="1077"/>
                  </a:lnTo>
                  <a:lnTo>
                    <a:pt x="891" y="1077"/>
                  </a:lnTo>
                  <a:lnTo>
                    <a:pt x="883" y="1101"/>
                  </a:lnTo>
                  <a:lnTo>
                    <a:pt x="878" y="1112"/>
                  </a:lnTo>
                  <a:lnTo>
                    <a:pt x="873" y="1123"/>
                  </a:lnTo>
                  <a:lnTo>
                    <a:pt x="867" y="1134"/>
                  </a:lnTo>
                  <a:lnTo>
                    <a:pt x="860" y="1144"/>
                  </a:lnTo>
                  <a:lnTo>
                    <a:pt x="851" y="1152"/>
                  </a:lnTo>
                  <a:lnTo>
                    <a:pt x="842" y="1160"/>
                  </a:lnTo>
                  <a:lnTo>
                    <a:pt x="842" y="1160"/>
                  </a:lnTo>
                  <a:lnTo>
                    <a:pt x="831" y="1166"/>
                  </a:lnTo>
                  <a:lnTo>
                    <a:pt x="818" y="1170"/>
                  </a:lnTo>
                  <a:lnTo>
                    <a:pt x="804" y="1172"/>
                  </a:lnTo>
                  <a:lnTo>
                    <a:pt x="789" y="1174"/>
                  </a:lnTo>
                  <a:lnTo>
                    <a:pt x="760" y="1174"/>
                  </a:lnTo>
                  <a:lnTo>
                    <a:pt x="734" y="1172"/>
                  </a:lnTo>
                  <a:lnTo>
                    <a:pt x="734" y="1172"/>
                  </a:lnTo>
                  <a:lnTo>
                    <a:pt x="703" y="1171"/>
                  </a:lnTo>
                  <a:lnTo>
                    <a:pt x="671" y="1170"/>
                  </a:lnTo>
                  <a:lnTo>
                    <a:pt x="641" y="1167"/>
                  </a:lnTo>
                  <a:lnTo>
                    <a:pt x="610" y="1164"/>
                  </a:lnTo>
                  <a:lnTo>
                    <a:pt x="579" y="1159"/>
                  </a:lnTo>
                  <a:lnTo>
                    <a:pt x="549" y="1154"/>
                  </a:lnTo>
                  <a:lnTo>
                    <a:pt x="518" y="1146"/>
                  </a:lnTo>
                  <a:lnTo>
                    <a:pt x="488" y="1139"/>
                  </a:lnTo>
                  <a:lnTo>
                    <a:pt x="488" y="1139"/>
                  </a:lnTo>
                  <a:lnTo>
                    <a:pt x="422" y="1118"/>
                  </a:lnTo>
                  <a:lnTo>
                    <a:pt x="355" y="1097"/>
                  </a:lnTo>
                  <a:lnTo>
                    <a:pt x="323" y="1085"/>
                  </a:lnTo>
                  <a:lnTo>
                    <a:pt x="291" y="1072"/>
                  </a:lnTo>
                  <a:lnTo>
                    <a:pt x="259" y="1059"/>
                  </a:lnTo>
                  <a:lnTo>
                    <a:pt x="227" y="1044"/>
                  </a:lnTo>
                  <a:lnTo>
                    <a:pt x="227" y="1044"/>
                  </a:lnTo>
                  <a:lnTo>
                    <a:pt x="179" y="1022"/>
                  </a:lnTo>
                  <a:lnTo>
                    <a:pt x="130" y="997"/>
                  </a:lnTo>
                  <a:lnTo>
                    <a:pt x="81" y="972"/>
                  </a:lnTo>
                  <a:lnTo>
                    <a:pt x="33" y="947"/>
                  </a:lnTo>
                  <a:lnTo>
                    <a:pt x="33" y="947"/>
                  </a:lnTo>
                  <a:lnTo>
                    <a:pt x="34" y="948"/>
                  </a:lnTo>
                  <a:lnTo>
                    <a:pt x="34" y="952"/>
                  </a:lnTo>
                  <a:lnTo>
                    <a:pt x="32" y="960"/>
                  </a:lnTo>
                  <a:lnTo>
                    <a:pt x="32" y="970"/>
                  </a:lnTo>
                  <a:lnTo>
                    <a:pt x="32" y="974"/>
                  </a:lnTo>
                  <a:lnTo>
                    <a:pt x="33" y="977"/>
                  </a:lnTo>
                  <a:lnTo>
                    <a:pt x="33" y="977"/>
                  </a:lnTo>
                  <a:lnTo>
                    <a:pt x="97" y="1011"/>
                  </a:lnTo>
                  <a:lnTo>
                    <a:pt x="162" y="1044"/>
                  </a:lnTo>
                  <a:lnTo>
                    <a:pt x="229" y="1076"/>
                  </a:lnTo>
                  <a:lnTo>
                    <a:pt x="295" y="1105"/>
                  </a:lnTo>
                  <a:lnTo>
                    <a:pt x="329" y="1118"/>
                  </a:lnTo>
                  <a:lnTo>
                    <a:pt x="363" y="1131"/>
                  </a:lnTo>
                  <a:lnTo>
                    <a:pt x="398" y="1144"/>
                  </a:lnTo>
                  <a:lnTo>
                    <a:pt x="433" y="1154"/>
                  </a:lnTo>
                  <a:lnTo>
                    <a:pt x="468" y="1164"/>
                  </a:lnTo>
                  <a:lnTo>
                    <a:pt x="503" y="1174"/>
                  </a:lnTo>
                  <a:lnTo>
                    <a:pt x="539" y="1181"/>
                  </a:lnTo>
                  <a:lnTo>
                    <a:pt x="575" y="1187"/>
                  </a:lnTo>
                  <a:lnTo>
                    <a:pt x="575" y="1187"/>
                  </a:lnTo>
                  <a:lnTo>
                    <a:pt x="623" y="1195"/>
                  </a:lnTo>
                  <a:lnTo>
                    <a:pt x="671" y="1200"/>
                  </a:lnTo>
                  <a:lnTo>
                    <a:pt x="719" y="1203"/>
                  </a:lnTo>
                  <a:lnTo>
                    <a:pt x="768" y="1203"/>
                  </a:lnTo>
                  <a:lnTo>
                    <a:pt x="768" y="1203"/>
                  </a:lnTo>
                  <a:lnTo>
                    <a:pt x="799" y="1201"/>
                  </a:lnTo>
                  <a:lnTo>
                    <a:pt x="816" y="1200"/>
                  </a:lnTo>
                  <a:lnTo>
                    <a:pt x="831" y="1196"/>
                  </a:lnTo>
                  <a:lnTo>
                    <a:pt x="831" y="1196"/>
                  </a:lnTo>
                  <a:lnTo>
                    <a:pt x="837" y="1194"/>
                  </a:lnTo>
                  <a:lnTo>
                    <a:pt x="843" y="1190"/>
                  </a:lnTo>
                  <a:lnTo>
                    <a:pt x="848" y="1186"/>
                  </a:lnTo>
                  <a:lnTo>
                    <a:pt x="853" y="1181"/>
                  </a:lnTo>
                  <a:lnTo>
                    <a:pt x="862" y="1170"/>
                  </a:lnTo>
                  <a:lnTo>
                    <a:pt x="870" y="1159"/>
                  </a:lnTo>
                  <a:lnTo>
                    <a:pt x="870" y="1159"/>
                  </a:lnTo>
                  <a:lnTo>
                    <a:pt x="876" y="1147"/>
                  </a:lnTo>
                  <a:lnTo>
                    <a:pt x="882" y="1135"/>
                  </a:lnTo>
                  <a:lnTo>
                    <a:pt x="891" y="1111"/>
                  </a:lnTo>
                  <a:lnTo>
                    <a:pt x="898" y="1086"/>
                  </a:lnTo>
                  <a:lnTo>
                    <a:pt x="903" y="1061"/>
                  </a:lnTo>
                  <a:lnTo>
                    <a:pt x="903" y="1061"/>
                  </a:lnTo>
                  <a:lnTo>
                    <a:pt x="907" y="1046"/>
                  </a:lnTo>
                  <a:lnTo>
                    <a:pt x="915" y="1028"/>
                  </a:lnTo>
                  <a:lnTo>
                    <a:pt x="930" y="993"/>
                  </a:lnTo>
                  <a:lnTo>
                    <a:pt x="930" y="993"/>
                  </a:lnTo>
                  <a:lnTo>
                    <a:pt x="941" y="967"/>
                  </a:lnTo>
                  <a:lnTo>
                    <a:pt x="952" y="939"/>
                  </a:lnTo>
                  <a:lnTo>
                    <a:pt x="957" y="925"/>
                  </a:lnTo>
                  <a:lnTo>
                    <a:pt x="965" y="913"/>
                  </a:lnTo>
                  <a:lnTo>
                    <a:pt x="972" y="900"/>
                  </a:lnTo>
                  <a:lnTo>
                    <a:pt x="980" y="889"/>
                  </a:lnTo>
                  <a:lnTo>
                    <a:pt x="980" y="889"/>
                  </a:lnTo>
                  <a:lnTo>
                    <a:pt x="984" y="885"/>
                  </a:lnTo>
                  <a:lnTo>
                    <a:pt x="989" y="881"/>
                  </a:lnTo>
                  <a:lnTo>
                    <a:pt x="999" y="876"/>
                  </a:lnTo>
                  <a:lnTo>
                    <a:pt x="1011" y="873"/>
                  </a:lnTo>
                  <a:lnTo>
                    <a:pt x="1025" y="870"/>
                  </a:lnTo>
                  <a:lnTo>
                    <a:pt x="1039" y="869"/>
                  </a:lnTo>
                  <a:lnTo>
                    <a:pt x="1053" y="869"/>
                  </a:lnTo>
                  <a:lnTo>
                    <a:pt x="1077" y="869"/>
                  </a:lnTo>
                  <a:lnTo>
                    <a:pt x="1077" y="869"/>
                  </a:lnTo>
                  <a:lnTo>
                    <a:pt x="1078" y="869"/>
                  </a:lnTo>
                  <a:lnTo>
                    <a:pt x="1078" y="869"/>
                  </a:lnTo>
                  <a:lnTo>
                    <a:pt x="1104" y="795"/>
                  </a:lnTo>
                  <a:lnTo>
                    <a:pt x="1130" y="722"/>
                  </a:lnTo>
                  <a:lnTo>
                    <a:pt x="1158" y="648"/>
                  </a:lnTo>
                  <a:lnTo>
                    <a:pt x="1188" y="575"/>
                  </a:lnTo>
                  <a:lnTo>
                    <a:pt x="1219" y="504"/>
                  </a:lnTo>
                  <a:lnTo>
                    <a:pt x="1252" y="434"/>
                  </a:lnTo>
                  <a:lnTo>
                    <a:pt x="1271" y="398"/>
                  </a:lnTo>
                  <a:lnTo>
                    <a:pt x="1288" y="365"/>
                  </a:lnTo>
                  <a:lnTo>
                    <a:pt x="1309" y="331"/>
                  </a:lnTo>
                  <a:lnTo>
                    <a:pt x="1329" y="297"/>
                  </a:lnTo>
                  <a:lnTo>
                    <a:pt x="1329" y="297"/>
                  </a:lnTo>
                  <a:lnTo>
                    <a:pt x="1327" y="268"/>
                  </a:lnTo>
                  <a:lnTo>
                    <a:pt x="1327" y="268"/>
                  </a:lnTo>
                  <a:lnTo>
                    <a:pt x="1325" y="277"/>
                  </a:lnTo>
                  <a:lnTo>
                    <a:pt x="1322" y="282"/>
                  </a:lnTo>
                  <a:lnTo>
                    <a:pt x="1321" y="282"/>
                  </a:lnTo>
                  <a:lnTo>
                    <a:pt x="1320" y="281"/>
                  </a:lnTo>
                  <a:lnTo>
                    <a:pt x="1316" y="272"/>
                  </a:lnTo>
                  <a:lnTo>
                    <a:pt x="1316" y="272"/>
                  </a:lnTo>
                  <a:lnTo>
                    <a:pt x="1312" y="264"/>
                  </a:lnTo>
                  <a:lnTo>
                    <a:pt x="1309" y="258"/>
                  </a:lnTo>
                  <a:lnTo>
                    <a:pt x="1304" y="252"/>
                  </a:lnTo>
                  <a:lnTo>
                    <a:pt x="1298" y="245"/>
                  </a:lnTo>
                  <a:lnTo>
                    <a:pt x="1285" y="235"/>
                  </a:lnTo>
                  <a:lnTo>
                    <a:pt x="1271" y="227"/>
                  </a:lnTo>
                  <a:lnTo>
                    <a:pt x="1271" y="227"/>
                  </a:lnTo>
                  <a:lnTo>
                    <a:pt x="1242" y="214"/>
                  </a:lnTo>
                  <a:lnTo>
                    <a:pt x="1211" y="201"/>
                  </a:lnTo>
                  <a:lnTo>
                    <a:pt x="1151" y="179"/>
                  </a:lnTo>
                  <a:lnTo>
                    <a:pt x="1151" y="179"/>
                  </a:lnTo>
                  <a:lnTo>
                    <a:pt x="1079" y="153"/>
                  </a:lnTo>
                  <a:lnTo>
                    <a:pt x="1008" y="127"/>
                  </a:lnTo>
                  <a:lnTo>
                    <a:pt x="971" y="116"/>
                  </a:lnTo>
                  <a:lnTo>
                    <a:pt x="935" y="105"/>
                  </a:lnTo>
                  <a:lnTo>
                    <a:pt x="898" y="95"/>
                  </a:lnTo>
                  <a:lnTo>
                    <a:pt x="861" y="86"/>
                  </a:lnTo>
                  <a:lnTo>
                    <a:pt x="861" y="86"/>
                  </a:lnTo>
                  <a:lnTo>
                    <a:pt x="802" y="74"/>
                  </a:lnTo>
                  <a:lnTo>
                    <a:pt x="742" y="62"/>
                  </a:lnTo>
                  <a:lnTo>
                    <a:pt x="621" y="41"/>
                  </a:lnTo>
                  <a:lnTo>
                    <a:pt x="621" y="41"/>
                  </a:lnTo>
                  <a:lnTo>
                    <a:pt x="518" y="22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02" y="1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50" y="84"/>
                  </a:lnTo>
                  <a:lnTo>
                    <a:pt x="315" y="168"/>
                  </a:lnTo>
                  <a:lnTo>
                    <a:pt x="280" y="252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10" y="439"/>
                  </a:lnTo>
                  <a:lnTo>
                    <a:pt x="210" y="439"/>
                  </a:lnTo>
                  <a:lnTo>
                    <a:pt x="199" y="471"/>
                  </a:lnTo>
                  <a:lnTo>
                    <a:pt x="192" y="487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77" y="519"/>
                  </a:lnTo>
                  <a:lnTo>
                    <a:pt x="167" y="534"/>
                  </a:lnTo>
                  <a:lnTo>
                    <a:pt x="147" y="561"/>
                  </a:lnTo>
                  <a:lnTo>
                    <a:pt x="147" y="561"/>
                  </a:lnTo>
                  <a:lnTo>
                    <a:pt x="142" y="572"/>
                  </a:lnTo>
                  <a:lnTo>
                    <a:pt x="138" y="582"/>
                  </a:lnTo>
                  <a:lnTo>
                    <a:pt x="137" y="593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36" y="622"/>
                  </a:lnTo>
                  <a:lnTo>
                    <a:pt x="136" y="641"/>
                  </a:lnTo>
                  <a:lnTo>
                    <a:pt x="137" y="658"/>
                  </a:lnTo>
                  <a:lnTo>
                    <a:pt x="140" y="677"/>
                  </a:lnTo>
                  <a:lnTo>
                    <a:pt x="140" y="677"/>
                  </a:lnTo>
                  <a:lnTo>
                    <a:pt x="141" y="648"/>
                  </a:lnTo>
                  <a:lnTo>
                    <a:pt x="141" y="648"/>
                  </a:lnTo>
                  <a:lnTo>
                    <a:pt x="110" y="684"/>
                  </a:lnTo>
                  <a:lnTo>
                    <a:pt x="78" y="721"/>
                  </a:lnTo>
                  <a:lnTo>
                    <a:pt x="49" y="758"/>
                  </a:lnTo>
                  <a:lnTo>
                    <a:pt x="37" y="777"/>
                  </a:lnTo>
                  <a:lnTo>
                    <a:pt x="23" y="797"/>
                  </a:lnTo>
                  <a:lnTo>
                    <a:pt x="23" y="797"/>
                  </a:lnTo>
                  <a:lnTo>
                    <a:pt x="18" y="809"/>
                  </a:lnTo>
                  <a:lnTo>
                    <a:pt x="13" y="819"/>
                  </a:lnTo>
                  <a:lnTo>
                    <a:pt x="8" y="830"/>
                  </a:lnTo>
                  <a:lnTo>
                    <a:pt x="6" y="841"/>
                  </a:lnTo>
                  <a:lnTo>
                    <a:pt x="3" y="853"/>
                  </a:lnTo>
                  <a:lnTo>
                    <a:pt x="2" y="865"/>
                  </a:lnTo>
                  <a:lnTo>
                    <a:pt x="0" y="876"/>
                  </a:lnTo>
                  <a:lnTo>
                    <a:pt x="0" y="889"/>
                  </a:lnTo>
                  <a:lnTo>
                    <a:pt x="2" y="900"/>
                  </a:lnTo>
                  <a:lnTo>
                    <a:pt x="4" y="911"/>
                  </a:lnTo>
                  <a:lnTo>
                    <a:pt x="7" y="923"/>
                  </a:lnTo>
                  <a:lnTo>
                    <a:pt x="11" y="934"/>
                  </a:lnTo>
                  <a:lnTo>
                    <a:pt x="16" y="945"/>
                  </a:lnTo>
                  <a:lnTo>
                    <a:pt x="21" y="957"/>
                  </a:lnTo>
                  <a:lnTo>
                    <a:pt x="27" y="967"/>
                  </a:lnTo>
                  <a:lnTo>
                    <a:pt x="33" y="977"/>
                  </a:lnTo>
                  <a:lnTo>
                    <a:pt x="33" y="977"/>
                  </a:lnTo>
                  <a:lnTo>
                    <a:pt x="33" y="974"/>
                  </a:lnTo>
                  <a:lnTo>
                    <a:pt x="33" y="970"/>
                  </a:lnTo>
                  <a:lnTo>
                    <a:pt x="34" y="962"/>
                  </a:lnTo>
                  <a:lnTo>
                    <a:pt x="36" y="953"/>
                  </a:lnTo>
                  <a:lnTo>
                    <a:pt x="36" y="949"/>
                  </a:lnTo>
                  <a:lnTo>
                    <a:pt x="33" y="947"/>
                  </a:lnTo>
                  <a:lnTo>
                    <a:pt x="33" y="9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0" name="Freeform 256"/>
            <p:cNvSpPr>
              <a:spLocks/>
            </p:cNvSpPr>
            <p:nvPr/>
          </p:nvSpPr>
          <p:spPr bwMode="auto">
            <a:xfrm>
              <a:off x="1004" y="3604"/>
              <a:ext cx="1091" cy="506"/>
            </a:xfrm>
            <a:custGeom>
              <a:avLst/>
              <a:gdLst/>
              <a:ahLst/>
              <a:cxnLst>
                <a:cxn ang="0">
                  <a:pos x="38" y="52"/>
                </a:cxn>
                <a:cxn ang="0">
                  <a:pos x="43" y="47"/>
                </a:cxn>
                <a:cxn ang="0">
                  <a:pos x="57" y="30"/>
                </a:cxn>
                <a:cxn ang="0">
                  <a:pos x="86" y="39"/>
                </a:cxn>
                <a:cxn ang="0">
                  <a:pos x="242" y="92"/>
                </a:cxn>
                <a:cxn ang="0">
                  <a:pos x="845" y="303"/>
                </a:cxn>
                <a:cxn ang="0">
                  <a:pos x="845" y="273"/>
                </a:cxn>
                <a:cxn ang="0">
                  <a:pos x="813" y="316"/>
                </a:cxn>
                <a:cxn ang="0">
                  <a:pos x="813" y="338"/>
                </a:cxn>
                <a:cxn ang="0">
                  <a:pos x="984" y="395"/>
                </a:cxn>
                <a:cxn ang="0">
                  <a:pos x="1071" y="424"/>
                </a:cxn>
                <a:cxn ang="0">
                  <a:pos x="1079" y="430"/>
                </a:cxn>
                <a:cxn ang="0">
                  <a:pos x="1088" y="481"/>
                </a:cxn>
                <a:cxn ang="0">
                  <a:pos x="1088" y="454"/>
                </a:cxn>
                <a:cxn ang="0">
                  <a:pos x="1067" y="476"/>
                </a:cxn>
                <a:cxn ang="0">
                  <a:pos x="1043" y="476"/>
                </a:cxn>
                <a:cxn ang="0">
                  <a:pos x="980" y="470"/>
                </a:cxn>
                <a:cxn ang="0">
                  <a:pos x="867" y="451"/>
                </a:cxn>
                <a:cxn ang="0">
                  <a:pos x="717" y="412"/>
                </a:cxn>
                <a:cxn ang="0">
                  <a:pos x="571" y="358"/>
                </a:cxn>
                <a:cxn ang="0">
                  <a:pos x="484" y="320"/>
                </a:cxn>
                <a:cxn ang="0">
                  <a:pos x="368" y="259"/>
                </a:cxn>
                <a:cxn ang="0">
                  <a:pos x="244" y="188"/>
                </a:cxn>
                <a:cxn ang="0">
                  <a:pos x="169" y="150"/>
                </a:cxn>
                <a:cxn ang="0">
                  <a:pos x="51" y="94"/>
                </a:cxn>
                <a:cxn ang="0">
                  <a:pos x="6" y="69"/>
                </a:cxn>
                <a:cxn ang="0">
                  <a:pos x="5" y="60"/>
                </a:cxn>
                <a:cxn ang="0">
                  <a:pos x="3" y="34"/>
                </a:cxn>
                <a:cxn ang="0">
                  <a:pos x="1" y="34"/>
                </a:cxn>
                <a:cxn ang="0">
                  <a:pos x="1" y="55"/>
                </a:cxn>
                <a:cxn ang="0">
                  <a:pos x="5" y="98"/>
                </a:cxn>
                <a:cxn ang="0">
                  <a:pos x="26" y="110"/>
                </a:cxn>
                <a:cxn ang="0">
                  <a:pos x="105" y="150"/>
                </a:cxn>
                <a:cxn ang="0">
                  <a:pos x="239" y="214"/>
                </a:cxn>
                <a:cxn ang="0">
                  <a:pos x="396" y="306"/>
                </a:cxn>
                <a:cxn ang="0">
                  <a:pos x="451" y="336"/>
                </a:cxn>
                <a:cxn ang="0">
                  <a:pos x="566" y="387"/>
                </a:cxn>
                <a:cxn ang="0">
                  <a:pos x="669" y="427"/>
                </a:cxn>
                <a:cxn ang="0">
                  <a:pos x="810" y="469"/>
                </a:cxn>
                <a:cxn ang="0">
                  <a:pos x="953" y="496"/>
                </a:cxn>
                <a:cxn ang="0">
                  <a:pos x="1028" y="505"/>
                </a:cxn>
                <a:cxn ang="0">
                  <a:pos x="1063" y="506"/>
                </a:cxn>
                <a:cxn ang="0">
                  <a:pos x="1081" y="491"/>
                </a:cxn>
                <a:cxn ang="0">
                  <a:pos x="1087" y="483"/>
                </a:cxn>
                <a:cxn ang="0">
                  <a:pos x="1091" y="460"/>
                </a:cxn>
                <a:cxn ang="0">
                  <a:pos x="1084" y="421"/>
                </a:cxn>
                <a:cxn ang="0">
                  <a:pos x="1078" y="396"/>
                </a:cxn>
                <a:cxn ang="0">
                  <a:pos x="815" y="310"/>
                </a:cxn>
                <a:cxn ang="0">
                  <a:pos x="845" y="303"/>
                </a:cxn>
                <a:cxn ang="0">
                  <a:pos x="846" y="287"/>
                </a:cxn>
                <a:cxn ang="0">
                  <a:pos x="845" y="273"/>
                </a:cxn>
                <a:cxn ang="0">
                  <a:pos x="137" y="26"/>
                </a:cxn>
                <a:cxn ang="0">
                  <a:pos x="61" y="0"/>
                </a:cxn>
                <a:cxn ang="0">
                  <a:pos x="51" y="7"/>
                </a:cxn>
                <a:cxn ang="0">
                  <a:pos x="38" y="21"/>
                </a:cxn>
                <a:cxn ang="0">
                  <a:pos x="2" y="29"/>
                </a:cxn>
                <a:cxn ang="0">
                  <a:pos x="0" y="34"/>
                </a:cxn>
                <a:cxn ang="0">
                  <a:pos x="2" y="59"/>
                </a:cxn>
              </a:cxnLst>
              <a:rect l="0" t="0" r="r" b="b"/>
              <a:pathLst>
                <a:path w="1091" h="506">
                  <a:moveTo>
                    <a:pt x="2" y="59"/>
                  </a:moveTo>
                  <a:lnTo>
                    <a:pt x="2" y="59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1" y="51"/>
                  </a:lnTo>
                  <a:lnTo>
                    <a:pt x="43" y="47"/>
                  </a:lnTo>
                  <a:lnTo>
                    <a:pt x="48" y="40"/>
                  </a:lnTo>
                  <a:lnTo>
                    <a:pt x="55" y="31"/>
                  </a:lnTo>
                  <a:lnTo>
                    <a:pt x="57" y="30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242" y="92"/>
                  </a:lnTo>
                  <a:lnTo>
                    <a:pt x="242" y="92"/>
                  </a:lnTo>
                  <a:lnTo>
                    <a:pt x="689" y="249"/>
                  </a:lnTo>
                  <a:lnTo>
                    <a:pt x="689" y="249"/>
                  </a:lnTo>
                  <a:lnTo>
                    <a:pt x="845" y="303"/>
                  </a:lnTo>
                  <a:lnTo>
                    <a:pt x="845" y="303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815" y="310"/>
                  </a:lnTo>
                  <a:lnTo>
                    <a:pt x="815" y="310"/>
                  </a:lnTo>
                  <a:lnTo>
                    <a:pt x="813" y="316"/>
                  </a:lnTo>
                  <a:lnTo>
                    <a:pt x="812" y="326"/>
                  </a:lnTo>
                  <a:lnTo>
                    <a:pt x="812" y="335"/>
                  </a:lnTo>
                  <a:lnTo>
                    <a:pt x="813" y="338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984" y="395"/>
                  </a:lnTo>
                  <a:lnTo>
                    <a:pt x="984" y="395"/>
                  </a:lnTo>
                  <a:lnTo>
                    <a:pt x="1071" y="424"/>
                  </a:lnTo>
                  <a:lnTo>
                    <a:pt x="1071" y="424"/>
                  </a:lnTo>
                  <a:lnTo>
                    <a:pt x="1076" y="425"/>
                  </a:lnTo>
                  <a:lnTo>
                    <a:pt x="1078" y="426"/>
                  </a:lnTo>
                  <a:lnTo>
                    <a:pt x="1079" y="430"/>
                  </a:lnTo>
                  <a:lnTo>
                    <a:pt x="1079" y="435"/>
                  </a:lnTo>
                  <a:lnTo>
                    <a:pt x="1079" y="435"/>
                  </a:lnTo>
                  <a:lnTo>
                    <a:pt x="1088" y="481"/>
                  </a:lnTo>
                  <a:lnTo>
                    <a:pt x="1088" y="481"/>
                  </a:lnTo>
                  <a:lnTo>
                    <a:pt x="1088" y="454"/>
                  </a:lnTo>
                  <a:lnTo>
                    <a:pt x="1088" y="454"/>
                  </a:lnTo>
                  <a:lnTo>
                    <a:pt x="1077" y="466"/>
                  </a:lnTo>
                  <a:lnTo>
                    <a:pt x="1071" y="474"/>
                  </a:lnTo>
                  <a:lnTo>
                    <a:pt x="1067" y="476"/>
                  </a:lnTo>
                  <a:lnTo>
                    <a:pt x="1064" y="476"/>
                  </a:lnTo>
                  <a:lnTo>
                    <a:pt x="1064" y="476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12" y="474"/>
                  </a:lnTo>
                  <a:lnTo>
                    <a:pt x="980" y="470"/>
                  </a:lnTo>
                  <a:lnTo>
                    <a:pt x="918" y="460"/>
                  </a:lnTo>
                  <a:lnTo>
                    <a:pt x="918" y="460"/>
                  </a:lnTo>
                  <a:lnTo>
                    <a:pt x="867" y="451"/>
                  </a:lnTo>
                  <a:lnTo>
                    <a:pt x="816" y="440"/>
                  </a:lnTo>
                  <a:lnTo>
                    <a:pt x="767" y="426"/>
                  </a:lnTo>
                  <a:lnTo>
                    <a:pt x="717" y="412"/>
                  </a:lnTo>
                  <a:lnTo>
                    <a:pt x="668" y="396"/>
                  </a:lnTo>
                  <a:lnTo>
                    <a:pt x="620" y="378"/>
                  </a:lnTo>
                  <a:lnTo>
                    <a:pt x="571" y="358"/>
                  </a:lnTo>
                  <a:lnTo>
                    <a:pt x="524" y="338"/>
                  </a:lnTo>
                  <a:lnTo>
                    <a:pt x="524" y="338"/>
                  </a:lnTo>
                  <a:lnTo>
                    <a:pt x="484" y="320"/>
                  </a:lnTo>
                  <a:lnTo>
                    <a:pt x="445" y="301"/>
                  </a:lnTo>
                  <a:lnTo>
                    <a:pt x="406" y="281"/>
                  </a:lnTo>
                  <a:lnTo>
                    <a:pt x="368" y="259"/>
                  </a:lnTo>
                  <a:lnTo>
                    <a:pt x="368" y="259"/>
                  </a:lnTo>
                  <a:lnTo>
                    <a:pt x="306" y="223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06" y="169"/>
                  </a:lnTo>
                  <a:lnTo>
                    <a:pt x="169" y="150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51" y="94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6" y="69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2" y="30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12" y="104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65" y="131"/>
                  </a:lnTo>
                  <a:lnTo>
                    <a:pt x="105" y="150"/>
                  </a:lnTo>
                  <a:lnTo>
                    <a:pt x="184" y="187"/>
                  </a:lnTo>
                  <a:lnTo>
                    <a:pt x="184" y="187"/>
                  </a:lnTo>
                  <a:lnTo>
                    <a:pt x="239" y="214"/>
                  </a:lnTo>
                  <a:lnTo>
                    <a:pt x="292" y="244"/>
                  </a:lnTo>
                  <a:lnTo>
                    <a:pt x="344" y="274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23" y="322"/>
                  </a:lnTo>
                  <a:lnTo>
                    <a:pt x="451" y="336"/>
                  </a:lnTo>
                  <a:lnTo>
                    <a:pt x="479" y="350"/>
                  </a:lnTo>
                  <a:lnTo>
                    <a:pt x="507" y="363"/>
                  </a:lnTo>
                  <a:lnTo>
                    <a:pt x="566" y="387"/>
                  </a:lnTo>
                  <a:lnTo>
                    <a:pt x="624" y="410"/>
                  </a:lnTo>
                  <a:lnTo>
                    <a:pt x="624" y="410"/>
                  </a:lnTo>
                  <a:lnTo>
                    <a:pt x="669" y="427"/>
                  </a:lnTo>
                  <a:lnTo>
                    <a:pt x="716" y="442"/>
                  </a:lnTo>
                  <a:lnTo>
                    <a:pt x="763" y="456"/>
                  </a:lnTo>
                  <a:lnTo>
                    <a:pt x="810" y="469"/>
                  </a:lnTo>
                  <a:lnTo>
                    <a:pt x="857" y="480"/>
                  </a:lnTo>
                  <a:lnTo>
                    <a:pt x="905" y="489"/>
                  </a:lnTo>
                  <a:lnTo>
                    <a:pt x="953" y="496"/>
                  </a:lnTo>
                  <a:lnTo>
                    <a:pt x="1002" y="503"/>
                  </a:lnTo>
                  <a:lnTo>
                    <a:pt x="1002" y="503"/>
                  </a:lnTo>
                  <a:lnTo>
                    <a:pt x="1028" y="505"/>
                  </a:lnTo>
                  <a:lnTo>
                    <a:pt x="1055" y="506"/>
                  </a:lnTo>
                  <a:lnTo>
                    <a:pt x="1055" y="506"/>
                  </a:lnTo>
                  <a:lnTo>
                    <a:pt x="1063" y="506"/>
                  </a:lnTo>
                  <a:lnTo>
                    <a:pt x="1069" y="503"/>
                  </a:lnTo>
                  <a:lnTo>
                    <a:pt x="1074" y="499"/>
                  </a:lnTo>
                  <a:lnTo>
                    <a:pt x="1081" y="491"/>
                  </a:lnTo>
                  <a:lnTo>
                    <a:pt x="1081" y="491"/>
                  </a:lnTo>
                  <a:lnTo>
                    <a:pt x="1084" y="488"/>
                  </a:lnTo>
                  <a:lnTo>
                    <a:pt x="1087" y="483"/>
                  </a:lnTo>
                  <a:lnTo>
                    <a:pt x="1088" y="478"/>
                  </a:lnTo>
                  <a:lnTo>
                    <a:pt x="1089" y="471"/>
                  </a:lnTo>
                  <a:lnTo>
                    <a:pt x="1091" y="460"/>
                  </a:lnTo>
                  <a:lnTo>
                    <a:pt x="1089" y="447"/>
                  </a:lnTo>
                  <a:lnTo>
                    <a:pt x="1087" y="434"/>
                  </a:lnTo>
                  <a:lnTo>
                    <a:pt x="1084" y="421"/>
                  </a:lnTo>
                  <a:lnTo>
                    <a:pt x="1079" y="399"/>
                  </a:lnTo>
                  <a:lnTo>
                    <a:pt x="1079" y="399"/>
                  </a:lnTo>
                  <a:lnTo>
                    <a:pt x="1078" y="396"/>
                  </a:lnTo>
                  <a:lnTo>
                    <a:pt x="1078" y="396"/>
                  </a:lnTo>
                  <a:lnTo>
                    <a:pt x="815" y="310"/>
                  </a:lnTo>
                  <a:lnTo>
                    <a:pt x="815" y="310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45" y="303"/>
                  </a:lnTo>
                  <a:lnTo>
                    <a:pt x="845" y="303"/>
                  </a:lnTo>
                  <a:lnTo>
                    <a:pt x="846" y="297"/>
                  </a:lnTo>
                  <a:lnTo>
                    <a:pt x="846" y="287"/>
                  </a:lnTo>
                  <a:lnTo>
                    <a:pt x="846" y="278"/>
                  </a:lnTo>
                  <a:lnTo>
                    <a:pt x="846" y="274"/>
                  </a:lnTo>
                  <a:lnTo>
                    <a:pt x="845" y="273"/>
                  </a:lnTo>
                  <a:lnTo>
                    <a:pt x="845" y="27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3" y="17"/>
                  </a:lnTo>
                  <a:lnTo>
                    <a:pt x="38" y="21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2" y="59"/>
                  </a:lnTo>
                  <a:lnTo>
                    <a:pt x="2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1" name="Freeform 257"/>
            <p:cNvSpPr>
              <a:spLocks/>
            </p:cNvSpPr>
            <p:nvPr/>
          </p:nvSpPr>
          <p:spPr bwMode="auto">
            <a:xfrm>
              <a:off x="1715" y="2628"/>
              <a:ext cx="876" cy="67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17" y="0"/>
                </a:cxn>
                <a:cxn ang="0">
                  <a:pos x="326" y="24"/>
                </a:cxn>
                <a:cxn ang="0">
                  <a:pos x="428" y="47"/>
                </a:cxn>
                <a:cxn ang="0">
                  <a:pos x="535" y="72"/>
                </a:cxn>
                <a:cxn ang="0">
                  <a:pos x="535" y="72"/>
                </a:cxn>
                <a:cxn ang="0">
                  <a:pos x="588" y="88"/>
                </a:cxn>
                <a:cxn ang="0">
                  <a:pos x="644" y="104"/>
                </a:cxn>
                <a:cxn ang="0">
                  <a:pos x="756" y="138"/>
                </a:cxn>
                <a:cxn ang="0">
                  <a:pos x="841" y="165"/>
                </a:cxn>
                <a:cxn ang="0">
                  <a:pos x="876" y="177"/>
                </a:cxn>
                <a:cxn ang="0">
                  <a:pos x="655" y="675"/>
                </a:cxn>
                <a:cxn ang="0">
                  <a:pos x="0" y="474"/>
                </a:cxn>
                <a:cxn ang="0">
                  <a:pos x="217" y="0"/>
                </a:cxn>
              </a:cxnLst>
              <a:rect l="0" t="0" r="r" b="b"/>
              <a:pathLst>
                <a:path w="876" h="675">
                  <a:moveTo>
                    <a:pt x="217" y="0"/>
                  </a:moveTo>
                  <a:lnTo>
                    <a:pt x="217" y="0"/>
                  </a:lnTo>
                  <a:lnTo>
                    <a:pt x="326" y="24"/>
                  </a:lnTo>
                  <a:lnTo>
                    <a:pt x="428" y="47"/>
                  </a:lnTo>
                  <a:lnTo>
                    <a:pt x="535" y="72"/>
                  </a:lnTo>
                  <a:lnTo>
                    <a:pt x="535" y="72"/>
                  </a:lnTo>
                  <a:lnTo>
                    <a:pt x="588" y="88"/>
                  </a:lnTo>
                  <a:lnTo>
                    <a:pt x="644" y="104"/>
                  </a:lnTo>
                  <a:lnTo>
                    <a:pt x="756" y="138"/>
                  </a:lnTo>
                  <a:lnTo>
                    <a:pt x="841" y="165"/>
                  </a:lnTo>
                  <a:lnTo>
                    <a:pt x="876" y="177"/>
                  </a:lnTo>
                  <a:lnTo>
                    <a:pt x="655" y="675"/>
                  </a:lnTo>
                  <a:lnTo>
                    <a:pt x="0" y="47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EAEF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2" name="Freeform 258"/>
            <p:cNvSpPr>
              <a:spLocks/>
            </p:cNvSpPr>
            <p:nvPr/>
          </p:nvSpPr>
          <p:spPr bwMode="auto">
            <a:xfrm>
              <a:off x="1712" y="2613"/>
              <a:ext cx="880" cy="705"/>
            </a:xfrm>
            <a:custGeom>
              <a:avLst/>
              <a:gdLst/>
              <a:ahLst/>
              <a:cxnLst>
                <a:cxn ang="0">
                  <a:pos x="220" y="30"/>
                </a:cxn>
                <a:cxn ang="0">
                  <a:pos x="386" y="67"/>
                </a:cxn>
                <a:cxn ang="0">
                  <a:pos x="552" y="109"/>
                </a:cxn>
                <a:cxn ang="0">
                  <a:pos x="716" y="155"/>
                </a:cxn>
                <a:cxn ang="0">
                  <a:pos x="879" y="207"/>
                </a:cxn>
                <a:cxn ang="0">
                  <a:pos x="878" y="177"/>
                </a:cxn>
                <a:cxn ang="0">
                  <a:pos x="731" y="510"/>
                </a:cxn>
                <a:cxn ang="0">
                  <a:pos x="662" y="667"/>
                </a:cxn>
                <a:cxn ang="0">
                  <a:pos x="660" y="672"/>
                </a:cxn>
                <a:cxn ang="0">
                  <a:pos x="656" y="675"/>
                </a:cxn>
                <a:cxn ang="0">
                  <a:pos x="651" y="673"/>
                </a:cxn>
                <a:cxn ang="0">
                  <a:pos x="600" y="657"/>
                </a:cxn>
                <a:cxn ang="0">
                  <a:pos x="3" y="474"/>
                </a:cxn>
                <a:cxn ang="0">
                  <a:pos x="3" y="504"/>
                </a:cxn>
                <a:cxn ang="0">
                  <a:pos x="221" y="29"/>
                </a:cxn>
                <a:cxn ang="0">
                  <a:pos x="222" y="22"/>
                </a:cxn>
                <a:cxn ang="0">
                  <a:pos x="220" y="5"/>
                </a:cxn>
                <a:cxn ang="0">
                  <a:pos x="220" y="0"/>
                </a:cxn>
                <a:cxn ang="0">
                  <a:pos x="3" y="475"/>
                </a:cxn>
                <a:cxn ang="0">
                  <a:pos x="0" y="490"/>
                </a:cxn>
                <a:cxn ang="0">
                  <a:pos x="1" y="503"/>
                </a:cxn>
                <a:cxn ang="0">
                  <a:pos x="3" y="504"/>
                </a:cxn>
                <a:cxn ang="0">
                  <a:pos x="657" y="705"/>
                </a:cxn>
                <a:cxn ang="0">
                  <a:pos x="658" y="705"/>
                </a:cxn>
                <a:cxn ang="0">
                  <a:pos x="658" y="705"/>
                </a:cxn>
                <a:cxn ang="0">
                  <a:pos x="879" y="207"/>
                </a:cxn>
                <a:cxn ang="0">
                  <a:pos x="880" y="190"/>
                </a:cxn>
                <a:cxn ang="0">
                  <a:pos x="880" y="178"/>
                </a:cxn>
                <a:cxn ang="0">
                  <a:pos x="879" y="177"/>
                </a:cxn>
                <a:cxn ang="0">
                  <a:pos x="716" y="125"/>
                </a:cxn>
                <a:cxn ang="0">
                  <a:pos x="552" y="79"/>
                </a:cxn>
                <a:cxn ang="0">
                  <a:pos x="386" y="37"/>
                </a:cxn>
                <a:cxn ang="0">
                  <a:pos x="220" y="0"/>
                </a:cxn>
                <a:cxn ang="0">
                  <a:pos x="218" y="13"/>
                </a:cxn>
                <a:cxn ang="0">
                  <a:pos x="218" y="27"/>
                </a:cxn>
                <a:cxn ang="0">
                  <a:pos x="220" y="30"/>
                </a:cxn>
              </a:cxnLst>
              <a:rect l="0" t="0" r="r" b="b"/>
              <a:pathLst>
                <a:path w="880" h="705">
                  <a:moveTo>
                    <a:pt x="220" y="30"/>
                  </a:moveTo>
                  <a:lnTo>
                    <a:pt x="220" y="30"/>
                  </a:lnTo>
                  <a:lnTo>
                    <a:pt x="304" y="49"/>
                  </a:lnTo>
                  <a:lnTo>
                    <a:pt x="386" y="67"/>
                  </a:lnTo>
                  <a:lnTo>
                    <a:pt x="469" y="87"/>
                  </a:lnTo>
                  <a:lnTo>
                    <a:pt x="552" y="109"/>
                  </a:lnTo>
                  <a:lnTo>
                    <a:pt x="635" y="131"/>
                  </a:lnTo>
                  <a:lnTo>
                    <a:pt x="716" y="155"/>
                  </a:lnTo>
                  <a:lnTo>
                    <a:pt x="798" y="180"/>
                  </a:lnTo>
                  <a:lnTo>
                    <a:pt x="879" y="207"/>
                  </a:lnTo>
                  <a:lnTo>
                    <a:pt x="879" y="207"/>
                  </a:lnTo>
                  <a:lnTo>
                    <a:pt x="878" y="177"/>
                  </a:lnTo>
                  <a:lnTo>
                    <a:pt x="878" y="177"/>
                  </a:lnTo>
                  <a:lnTo>
                    <a:pt x="731" y="510"/>
                  </a:lnTo>
                  <a:lnTo>
                    <a:pt x="731" y="510"/>
                  </a:lnTo>
                  <a:lnTo>
                    <a:pt x="662" y="667"/>
                  </a:lnTo>
                  <a:lnTo>
                    <a:pt x="662" y="667"/>
                  </a:lnTo>
                  <a:lnTo>
                    <a:pt x="660" y="672"/>
                  </a:lnTo>
                  <a:lnTo>
                    <a:pt x="658" y="675"/>
                  </a:lnTo>
                  <a:lnTo>
                    <a:pt x="656" y="675"/>
                  </a:lnTo>
                  <a:lnTo>
                    <a:pt x="651" y="673"/>
                  </a:lnTo>
                  <a:lnTo>
                    <a:pt x="651" y="673"/>
                  </a:lnTo>
                  <a:lnTo>
                    <a:pt x="600" y="657"/>
                  </a:lnTo>
                  <a:lnTo>
                    <a:pt x="600" y="657"/>
                  </a:lnTo>
                  <a:lnTo>
                    <a:pt x="3" y="474"/>
                  </a:lnTo>
                  <a:lnTo>
                    <a:pt x="3" y="474"/>
                  </a:lnTo>
                  <a:lnTo>
                    <a:pt x="3" y="504"/>
                  </a:lnTo>
                  <a:lnTo>
                    <a:pt x="3" y="504"/>
                  </a:lnTo>
                  <a:lnTo>
                    <a:pt x="221" y="29"/>
                  </a:lnTo>
                  <a:lnTo>
                    <a:pt x="221" y="29"/>
                  </a:lnTo>
                  <a:lnTo>
                    <a:pt x="221" y="26"/>
                  </a:lnTo>
                  <a:lnTo>
                    <a:pt x="222" y="22"/>
                  </a:lnTo>
                  <a:lnTo>
                    <a:pt x="221" y="13"/>
                  </a:lnTo>
                  <a:lnTo>
                    <a:pt x="220" y="5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3" y="475"/>
                  </a:lnTo>
                  <a:lnTo>
                    <a:pt x="3" y="475"/>
                  </a:lnTo>
                  <a:lnTo>
                    <a:pt x="1" y="480"/>
                  </a:lnTo>
                  <a:lnTo>
                    <a:pt x="0" y="490"/>
                  </a:lnTo>
                  <a:lnTo>
                    <a:pt x="1" y="500"/>
                  </a:lnTo>
                  <a:lnTo>
                    <a:pt x="1" y="503"/>
                  </a:lnTo>
                  <a:lnTo>
                    <a:pt x="3" y="504"/>
                  </a:lnTo>
                  <a:lnTo>
                    <a:pt x="3" y="504"/>
                  </a:lnTo>
                  <a:lnTo>
                    <a:pt x="657" y="705"/>
                  </a:lnTo>
                  <a:lnTo>
                    <a:pt x="657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658" y="705"/>
                  </a:lnTo>
                  <a:lnTo>
                    <a:pt x="879" y="207"/>
                  </a:lnTo>
                  <a:lnTo>
                    <a:pt x="879" y="207"/>
                  </a:lnTo>
                  <a:lnTo>
                    <a:pt x="880" y="200"/>
                  </a:lnTo>
                  <a:lnTo>
                    <a:pt x="880" y="190"/>
                  </a:lnTo>
                  <a:lnTo>
                    <a:pt x="880" y="182"/>
                  </a:lnTo>
                  <a:lnTo>
                    <a:pt x="880" y="178"/>
                  </a:lnTo>
                  <a:lnTo>
                    <a:pt x="879" y="177"/>
                  </a:lnTo>
                  <a:lnTo>
                    <a:pt x="879" y="177"/>
                  </a:lnTo>
                  <a:lnTo>
                    <a:pt x="798" y="150"/>
                  </a:lnTo>
                  <a:lnTo>
                    <a:pt x="716" y="125"/>
                  </a:lnTo>
                  <a:lnTo>
                    <a:pt x="635" y="101"/>
                  </a:lnTo>
                  <a:lnTo>
                    <a:pt x="552" y="79"/>
                  </a:lnTo>
                  <a:lnTo>
                    <a:pt x="469" y="57"/>
                  </a:lnTo>
                  <a:lnTo>
                    <a:pt x="386" y="37"/>
                  </a:lnTo>
                  <a:lnTo>
                    <a:pt x="304" y="18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8" y="13"/>
                  </a:lnTo>
                  <a:lnTo>
                    <a:pt x="218" y="25"/>
                  </a:lnTo>
                  <a:lnTo>
                    <a:pt x="218" y="27"/>
                  </a:lnTo>
                  <a:lnTo>
                    <a:pt x="220" y="30"/>
                  </a:lnTo>
                  <a:lnTo>
                    <a:pt x="2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3" name="Freeform 259"/>
            <p:cNvSpPr>
              <a:spLocks/>
            </p:cNvSpPr>
            <p:nvPr/>
          </p:nvSpPr>
          <p:spPr bwMode="auto">
            <a:xfrm>
              <a:off x="2096" y="3796"/>
              <a:ext cx="167" cy="29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63" y="0"/>
                </a:cxn>
                <a:cxn ang="0">
                  <a:pos x="2" y="257"/>
                </a:cxn>
                <a:cxn ang="0">
                  <a:pos x="2" y="257"/>
                </a:cxn>
                <a:cxn ang="0">
                  <a:pos x="0" y="262"/>
                </a:cxn>
                <a:cxn ang="0">
                  <a:pos x="0" y="268"/>
                </a:cxn>
                <a:cxn ang="0">
                  <a:pos x="1" y="281"/>
                </a:cxn>
                <a:cxn ang="0">
                  <a:pos x="1" y="281"/>
                </a:cxn>
                <a:cxn ang="0">
                  <a:pos x="1" y="289"/>
                </a:cxn>
                <a:cxn ang="0">
                  <a:pos x="2" y="293"/>
                </a:cxn>
                <a:cxn ang="0">
                  <a:pos x="2" y="294"/>
                </a:cxn>
                <a:cxn ang="0">
                  <a:pos x="2" y="294"/>
                </a:cxn>
                <a:cxn ang="0">
                  <a:pos x="2" y="294"/>
                </a:cxn>
                <a:cxn ang="0">
                  <a:pos x="164" y="38"/>
                </a:cxn>
                <a:cxn ang="0">
                  <a:pos x="164" y="38"/>
                </a:cxn>
                <a:cxn ang="0">
                  <a:pos x="165" y="32"/>
                </a:cxn>
                <a:cxn ang="0">
                  <a:pos x="167" y="26"/>
                </a:cxn>
                <a:cxn ang="0">
                  <a:pos x="165" y="13"/>
                </a:cxn>
                <a:cxn ang="0">
                  <a:pos x="165" y="13"/>
                </a:cxn>
                <a:cxn ang="0">
                  <a:pos x="165" y="6"/>
                </a:cxn>
                <a:cxn ang="0">
                  <a:pos x="164" y="1"/>
                </a:cxn>
                <a:cxn ang="0">
                  <a:pos x="164" y="0"/>
                </a:cxn>
                <a:cxn ang="0">
                  <a:pos x="163" y="0"/>
                </a:cxn>
                <a:cxn ang="0">
                  <a:pos x="163" y="0"/>
                </a:cxn>
              </a:cxnLst>
              <a:rect l="0" t="0" r="r" b="b"/>
              <a:pathLst>
                <a:path w="167" h="294">
                  <a:moveTo>
                    <a:pt x="163" y="0"/>
                  </a:moveTo>
                  <a:lnTo>
                    <a:pt x="163" y="0"/>
                  </a:lnTo>
                  <a:lnTo>
                    <a:pt x="2" y="257"/>
                  </a:lnTo>
                  <a:lnTo>
                    <a:pt x="2" y="257"/>
                  </a:lnTo>
                  <a:lnTo>
                    <a:pt x="0" y="262"/>
                  </a:lnTo>
                  <a:lnTo>
                    <a:pt x="0" y="268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89"/>
                  </a:lnTo>
                  <a:lnTo>
                    <a:pt x="2" y="293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164" y="38"/>
                  </a:lnTo>
                  <a:lnTo>
                    <a:pt x="164" y="38"/>
                  </a:lnTo>
                  <a:lnTo>
                    <a:pt x="165" y="32"/>
                  </a:lnTo>
                  <a:lnTo>
                    <a:pt x="167" y="26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5" y="6"/>
                  </a:lnTo>
                  <a:lnTo>
                    <a:pt x="164" y="1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4" name="Freeform 260"/>
            <p:cNvSpPr>
              <a:spLocks/>
            </p:cNvSpPr>
            <p:nvPr/>
          </p:nvSpPr>
          <p:spPr bwMode="auto">
            <a:xfrm>
              <a:off x="1064" y="3422"/>
              <a:ext cx="173" cy="190"/>
            </a:xfrm>
            <a:custGeom>
              <a:avLst/>
              <a:gdLst/>
              <a:ahLst/>
              <a:cxnLst>
                <a:cxn ang="0">
                  <a:pos x="1" y="190"/>
                </a:cxn>
                <a:cxn ang="0">
                  <a:pos x="1" y="190"/>
                </a:cxn>
                <a:cxn ang="0">
                  <a:pos x="172" y="25"/>
                </a:cxn>
                <a:cxn ang="0">
                  <a:pos x="172" y="25"/>
                </a:cxn>
                <a:cxn ang="0">
                  <a:pos x="173" y="22"/>
                </a:cxn>
                <a:cxn ang="0">
                  <a:pos x="173" y="19"/>
                </a:cxn>
                <a:cxn ang="0">
                  <a:pos x="173" y="11"/>
                </a:cxn>
                <a:cxn ang="0">
                  <a:pos x="172" y="5"/>
                </a:cxn>
                <a:cxn ang="0">
                  <a:pos x="172" y="2"/>
                </a:cxn>
                <a:cxn ang="0">
                  <a:pos x="172" y="0"/>
                </a:cxn>
                <a:cxn ang="0">
                  <a:pos x="172" y="0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72"/>
                </a:cxn>
                <a:cxn ang="0">
                  <a:pos x="1" y="179"/>
                </a:cxn>
                <a:cxn ang="0">
                  <a:pos x="2" y="185"/>
                </a:cxn>
                <a:cxn ang="0">
                  <a:pos x="2" y="188"/>
                </a:cxn>
                <a:cxn ang="0">
                  <a:pos x="1" y="190"/>
                </a:cxn>
                <a:cxn ang="0">
                  <a:pos x="1" y="190"/>
                </a:cxn>
              </a:cxnLst>
              <a:rect l="0" t="0" r="r" b="b"/>
              <a:pathLst>
                <a:path w="173" h="190">
                  <a:moveTo>
                    <a:pt x="1" y="190"/>
                  </a:moveTo>
                  <a:lnTo>
                    <a:pt x="1" y="190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3" y="11"/>
                  </a:lnTo>
                  <a:lnTo>
                    <a:pt x="172" y="5"/>
                  </a:lnTo>
                  <a:lnTo>
                    <a:pt x="17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1" y="179"/>
                  </a:lnTo>
                  <a:lnTo>
                    <a:pt x="2" y="185"/>
                  </a:lnTo>
                  <a:lnTo>
                    <a:pt x="2" y="188"/>
                  </a:lnTo>
                  <a:lnTo>
                    <a:pt x="1" y="190"/>
                  </a:lnTo>
                  <a:lnTo>
                    <a:pt x="1" y="1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5" name="Freeform 261"/>
            <p:cNvSpPr>
              <a:spLocks/>
            </p:cNvSpPr>
            <p:nvPr/>
          </p:nvSpPr>
          <p:spPr bwMode="auto">
            <a:xfrm>
              <a:off x="1228" y="3365"/>
              <a:ext cx="1084" cy="395"/>
            </a:xfrm>
            <a:custGeom>
              <a:avLst/>
              <a:gdLst/>
              <a:ahLst/>
              <a:cxnLst>
                <a:cxn ang="0">
                  <a:pos x="3" y="39"/>
                </a:cxn>
                <a:cxn ang="0">
                  <a:pos x="70" y="64"/>
                </a:cxn>
                <a:cxn ang="0">
                  <a:pos x="138" y="93"/>
                </a:cxn>
                <a:cxn ang="0">
                  <a:pos x="203" y="125"/>
                </a:cxn>
                <a:cxn ang="0">
                  <a:pos x="266" y="161"/>
                </a:cxn>
                <a:cxn ang="0">
                  <a:pos x="288" y="175"/>
                </a:cxn>
                <a:cxn ang="0">
                  <a:pos x="360" y="211"/>
                </a:cxn>
                <a:cxn ang="0">
                  <a:pos x="456" y="256"/>
                </a:cxn>
                <a:cxn ang="0">
                  <a:pos x="512" y="279"/>
                </a:cxn>
                <a:cxn ang="0">
                  <a:pos x="621" y="319"/>
                </a:cxn>
                <a:cxn ang="0">
                  <a:pos x="677" y="337"/>
                </a:cxn>
                <a:cxn ang="0">
                  <a:pos x="756" y="358"/>
                </a:cxn>
                <a:cxn ang="0">
                  <a:pos x="835" y="375"/>
                </a:cxn>
                <a:cxn ang="0">
                  <a:pos x="879" y="382"/>
                </a:cxn>
                <a:cxn ang="0">
                  <a:pos x="1010" y="394"/>
                </a:cxn>
                <a:cxn ang="0">
                  <a:pos x="1028" y="395"/>
                </a:cxn>
                <a:cxn ang="0">
                  <a:pos x="1063" y="394"/>
                </a:cxn>
                <a:cxn ang="0">
                  <a:pos x="1081" y="390"/>
                </a:cxn>
                <a:cxn ang="0">
                  <a:pos x="1084" y="383"/>
                </a:cxn>
                <a:cxn ang="0">
                  <a:pos x="1081" y="357"/>
                </a:cxn>
                <a:cxn ang="0">
                  <a:pos x="1081" y="350"/>
                </a:cxn>
                <a:cxn ang="0">
                  <a:pos x="1062" y="355"/>
                </a:cxn>
                <a:cxn ang="0">
                  <a:pos x="1021" y="358"/>
                </a:cxn>
                <a:cxn ang="0">
                  <a:pos x="958" y="350"/>
                </a:cxn>
                <a:cxn ang="0">
                  <a:pos x="918" y="345"/>
                </a:cxn>
                <a:cxn ang="0">
                  <a:pos x="840" y="335"/>
                </a:cxn>
                <a:cxn ang="0">
                  <a:pos x="762" y="320"/>
                </a:cxn>
                <a:cxn ang="0">
                  <a:pos x="700" y="304"/>
                </a:cxn>
                <a:cxn ang="0">
                  <a:pos x="604" y="276"/>
                </a:cxn>
                <a:cxn ang="0">
                  <a:pos x="543" y="254"/>
                </a:cxn>
                <a:cxn ang="0">
                  <a:pos x="513" y="241"/>
                </a:cxn>
                <a:cxn ang="0">
                  <a:pos x="403" y="191"/>
                </a:cxn>
                <a:cxn ang="0">
                  <a:pos x="293" y="137"/>
                </a:cxn>
                <a:cxn ang="0">
                  <a:pos x="236" y="106"/>
                </a:cxn>
                <a:cxn ang="0">
                  <a:pos x="177" y="73"/>
                </a:cxn>
                <a:cxn ang="0">
                  <a:pos x="140" y="56"/>
                </a:cxn>
                <a:cxn ang="0">
                  <a:pos x="66" y="23"/>
                </a:cxn>
                <a:cxn ang="0">
                  <a:pos x="29" y="9"/>
                </a:cxn>
                <a:cxn ang="0">
                  <a:pos x="3" y="0"/>
                </a:cxn>
                <a:cxn ang="0">
                  <a:pos x="0" y="19"/>
                </a:cxn>
                <a:cxn ang="0">
                  <a:pos x="0" y="37"/>
                </a:cxn>
                <a:cxn ang="0">
                  <a:pos x="3" y="39"/>
                </a:cxn>
              </a:cxnLst>
              <a:rect l="0" t="0" r="r" b="b"/>
              <a:pathLst>
                <a:path w="1084" h="395">
                  <a:moveTo>
                    <a:pt x="3" y="39"/>
                  </a:moveTo>
                  <a:lnTo>
                    <a:pt x="3" y="39"/>
                  </a:lnTo>
                  <a:lnTo>
                    <a:pt x="36" y="52"/>
                  </a:lnTo>
                  <a:lnTo>
                    <a:pt x="70" y="64"/>
                  </a:lnTo>
                  <a:lnTo>
                    <a:pt x="104" y="78"/>
                  </a:lnTo>
                  <a:lnTo>
                    <a:pt x="138" y="93"/>
                  </a:lnTo>
                  <a:lnTo>
                    <a:pt x="171" y="108"/>
                  </a:lnTo>
                  <a:lnTo>
                    <a:pt x="203" y="125"/>
                  </a:lnTo>
                  <a:lnTo>
                    <a:pt x="235" y="142"/>
                  </a:lnTo>
                  <a:lnTo>
                    <a:pt x="266" y="161"/>
                  </a:lnTo>
                  <a:lnTo>
                    <a:pt x="266" y="161"/>
                  </a:lnTo>
                  <a:lnTo>
                    <a:pt x="288" y="175"/>
                  </a:lnTo>
                  <a:lnTo>
                    <a:pt x="312" y="187"/>
                  </a:lnTo>
                  <a:lnTo>
                    <a:pt x="360" y="211"/>
                  </a:lnTo>
                  <a:lnTo>
                    <a:pt x="456" y="256"/>
                  </a:lnTo>
                  <a:lnTo>
                    <a:pt x="456" y="256"/>
                  </a:lnTo>
                  <a:lnTo>
                    <a:pt x="484" y="268"/>
                  </a:lnTo>
                  <a:lnTo>
                    <a:pt x="512" y="279"/>
                  </a:lnTo>
                  <a:lnTo>
                    <a:pt x="566" y="300"/>
                  </a:lnTo>
                  <a:lnTo>
                    <a:pt x="621" y="319"/>
                  </a:lnTo>
                  <a:lnTo>
                    <a:pt x="677" y="337"/>
                  </a:lnTo>
                  <a:lnTo>
                    <a:pt x="677" y="337"/>
                  </a:lnTo>
                  <a:lnTo>
                    <a:pt x="716" y="348"/>
                  </a:lnTo>
                  <a:lnTo>
                    <a:pt x="756" y="358"/>
                  </a:lnTo>
                  <a:lnTo>
                    <a:pt x="796" y="368"/>
                  </a:lnTo>
                  <a:lnTo>
                    <a:pt x="835" y="375"/>
                  </a:lnTo>
                  <a:lnTo>
                    <a:pt x="835" y="375"/>
                  </a:lnTo>
                  <a:lnTo>
                    <a:pt x="879" y="382"/>
                  </a:lnTo>
                  <a:lnTo>
                    <a:pt x="923" y="387"/>
                  </a:lnTo>
                  <a:lnTo>
                    <a:pt x="1010" y="394"/>
                  </a:lnTo>
                  <a:lnTo>
                    <a:pt x="1010" y="394"/>
                  </a:lnTo>
                  <a:lnTo>
                    <a:pt x="1028" y="395"/>
                  </a:lnTo>
                  <a:lnTo>
                    <a:pt x="1046" y="395"/>
                  </a:lnTo>
                  <a:lnTo>
                    <a:pt x="1063" y="394"/>
                  </a:lnTo>
                  <a:lnTo>
                    <a:pt x="1081" y="390"/>
                  </a:lnTo>
                  <a:lnTo>
                    <a:pt x="1081" y="390"/>
                  </a:lnTo>
                  <a:lnTo>
                    <a:pt x="1084" y="388"/>
                  </a:lnTo>
                  <a:lnTo>
                    <a:pt x="1084" y="383"/>
                  </a:lnTo>
                  <a:lnTo>
                    <a:pt x="1084" y="369"/>
                  </a:lnTo>
                  <a:lnTo>
                    <a:pt x="1081" y="357"/>
                  </a:lnTo>
                  <a:lnTo>
                    <a:pt x="1081" y="350"/>
                  </a:lnTo>
                  <a:lnTo>
                    <a:pt x="1081" y="350"/>
                  </a:lnTo>
                  <a:lnTo>
                    <a:pt x="1071" y="353"/>
                  </a:lnTo>
                  <a:lnTo>
                    <a:pt x="1062" y="355"/>
                  </a:lnTo>
                  <a:lnTo>
                    <a:pt x="1042" y="358"/>
                  </a:lnTo>
                  <a:lnTo>
                    <a:pt x="1021" y="358"/>
                  </a:lnTo>
                  <a:lnTo>
                    <a:pt x="1000" y="355"/>
                  </a:lnTo>
                  <a:lnTo>
                    <a:pt x="958" y="350"/>
                  </a:lnTo>
                  <a:lnTo>
                    <a:pt x="918" y="345"/>
                  </a:lnTo>
                  <a:lnTo>
                    <a:pt x="918" y="345"/>
                  </a:lnTo>
                  <a:lnTo>
                    <a:pt x="879" y="340"/>
                  </a:lnTo>
                  <a:lnTo>
                    <a:pt x="840" y="335"/>
                  </a:lnTo>
                  <a:lnTo>
                    <a:pt x="801" y="329"/>
                  </a:lnTo>
                  <a:lnTo>
                    <a:pt x="762" y="320"/>
                  </a:lnTo>
                  <a:lnTo>
                    <a:pt x="762" y="320"/>
                  </a:lnTo>
                  <a:lnTo>
                    <a:pt x="700" y="304"/>
                  </a:lnTo>
                  <a:lnTo>
                    <a:pt x="636" y="286"/>
                  </a:lnTo>
                  <a:lnTo>
                    <a:pt x="604" y="276"/>
                  </a:lnTo>
                  <a:lnTo>
                    <a:pt x="574" y="265"/>
                  </a:lnTo>
                  <a:lnTo>
                    <a:pt x="543" y="254"/>
                  </a:lnTo>
                  <a:lnTo>
                    <a:pt x="513" y="241"/>
                  </a:lnTo>
                  <a:lnTo>
                    <a:pt x="513" y="241"/>
                  </a:lnTo>
                  <a:lnTo>
                    <a:pt x="458" y="217"/>
                  </a:lnTo>
                  <a:lnTo>
                    <a:pt x="403" y="191"/>
                  </a:lnTo>
                  <a:lnTo>
                    <a:pt x="293" y="137"/>
                  </a:lnTo>
                  <a:lnTo>
                    <a:pt x="293" y="137"/>
                  </a:lnTo>
                  <a:lnTo>
                    <a:pt x="265" y="122"/>
                  </a:lnTo>
                  <a:lnTo>
                    <a:pt x="236" y="106"/>
                  </a:lnTo>
                  <a:lnTo>
                    <a:pt x="207" y="88"/>
                  </a:lnTo>
                  <a:lnTo>
                    <a:pt x="177" y="73"/>
                  </a:lnTo>
                  <a:lnTo>
                    <a:pt x="177" y="73"/>
                  </a:lnTo>
                  <a:lnTo>
                    <a:pt x="140" y="56"/>
                  </a:lnTo>
                  <a:lnTo>
                    <a:pt x="103" y="39"/>
                  </a:lnTo>
                  <a:lnTo>
                    <a:pt x="66" y="2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7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3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6" name="Freeform 262"/>
            <p:cNvSpPr>
              <a:spLocks/>
            </p:cNvSpPr>
            <p:nvPr/>
          </p:nvSpPr>
          <p:spPr bwMode="auto">
            <a:xfrm>
              <a:off x="2031" y="3531"/>
              <a:ext cx="55" cy="54"/>
            </a:xfrm>
            <a:custGeom>
              <a:avLst/>
              <a:gdLst/>
              <a:ahLst/>
              <a:cxnLst>
                <a:cxn ang="0">
                  <a:pos x="17" y="51"/>
                </a:cxn>
                <a:cxn ang="0">
                  <a:pos x="17" y="51"/>
                </a:cxn>
                <a:cxn ang="0">
                  <a:pos x="11" y="50"/>
                </a:cxn>
                <a:cxn ang="0">
                  <a:pos x="6" y="48"/>
                </a:cxn>
                <a:cxn ang="0">
                  <a:pos x="3" y="44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0"/>
                </a:cxn>
                <a:cxn ang="0">
                  <a:pos x="6" y="15"/>
                </a:cxn>
                <a:cxn ang="0">
                  <a:pos x="10" y="10"/>
                </a:cxn>
                <a:cxn ang="0">
                  <a:pos x="13" y="6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9" y="9"/>
                </a:cxn>
                <a:cxn ang="0">
                  <a:pos x="51" y="12"/>
                </a:cxn>
                <a:cxn ang="0">
                  <a:pos x="54" y="16"/>
                </a:cxn>
                <a:cxn ang="0">
                  <a:pos x="55" y="21"/>
                </a:cxn>
                <a:cxn ang="0">
                  <a:pos x="55" y="25"/>
                </a:cxn>
                <a:cxn ang="0">
                  <a:pos x="55" y="30"/>
                </a:cxn>
                <a:cxn ang="0">
                  <a:pos x="54" y="34"/>
                </a:cxn>
                <a:cxn ang="0">
                  <a:pos x="50" y="41"/>
                </a:cxn>
                <a:cxn ang="0">
                  <a:pos x="42" y="48"/>
                </a:cxn>
                <a:cxn ang="0">
                  <a:pos x="39" y="50"/>
                </a:cxn>
                <a:cxn ang="0">
                  <a:pos x="33" y="53"/>
                </a:cxn>
                <a:cxn ang="0">
                  <a:pos x="30" y="53"/>
                </a:cxn>
                <a:cxn ang="0">
                  <a:pos x="23" y="54"/>
                </a:cxn>
                <a:cxn ang="0">
                  <a:pos x="17" y="51"/>
                </a:cxn>
              </a:cxnLst>
              <a:rect l="0" t="0" r="r" b="b"/>
              <a:pathLst>
                <a:path w="55" h="54">
                  <a:moveTo>
                    <a:pt x="17" y="51"/>
                  </a:moveTo>
                  <a:lnTo>
                    <a:pt x="17" y="51"/>
                  </a:lnTo>
                  <a:lnTo>
                    <a:pt x="11" y="50"/>
                  </a:lnTo>
                  <a:lnTo>
                    <a:pt x="6" y="48"/>
                  </a:lnTo>
                  <a:lnTo>
                    <a:pt x="3" y="44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0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49" y="9"/>
                  </a:lnTo>
                  <a:lnTo>
                    <a:pt x="51" y="12"/>
                  </a:lnTo>
                  <a:lnTo>
                    <a:pt x="54" y="16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4" y="34"/>
                  </a:lnTo>
                  <a:lnTo>
                    <a:pt x="50" y="41"/>
                  </a:lnTo>
                  <a:lnTo>
                    <a:pt x="42" y="48"/>
                  </a:lnTo>
                  <a:lnTo>
                    <a:pt x="39" y="50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3" y="54"/>
                  </a:lnTo>
                  <a:lnTo>
                    <a:pt x="17" y="51"/>
                  </a:lnTo>
                  <a:close/>
                </a:path>
              </a:pathLst>
            </a:custGeom>
            <a:solidFill>
              <a:srgbClr val="B3CE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7" name="Freeform 263"/>
            <p:cNvSpPr>
              <a:spLocks/>
            </p:cNvSpPr>
            <p:nvPr/>
          </p:nvSpPr>
          <p:spPr bwMode="auto">
            <a:xfrm>
              <a:off x="2031" y="3531"/>
              <a:ext cx="55" cy="54"/>
            </a:xfrm>
            <a:custGeom>
              <a:avLst/>
              <a:gdLst/>
              <a:ahLst/>
              <a:cxnLst>
                <a:cxn ang="0">
                  <a:pos x="17" y="51"/>
                </a:cxn>
                <a:cxn ang="0">
                  <a:pos x="17" y="51"/>
                </a:cxn>
                <a:cxn ang="0">
                  <a:pos x="11" y="50"/>
                </a:cxn>
                <a:cxn ang="0">
                  <a:pos x="6" y="48"/>
                </a:cxn>
                <a:cxn ang="0">
                  <a:pos x="3" y="44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0"/>
                </a:cxn>
                <a:cxn ang="0">
                  <a:pos x="6" y="15"/>
                </a:cxn>
                <a:cxn ang="0">
                  <a:pos x="10" y="10"/>
                </a:cxn>
                <a:cxn ang="0">
                  <a:pos x="13" y="6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9" y="9"/>
                </a:cxn>
                <a:cxn ang="0">
                  <a:pos x="51" y="12"/>
                </a:cxn>
                <a:cxn ang="0">
                  <a:pos x="54" y="16"/>
                </a:cxn>
                <a:cxn ang="0">
                  <a:pos x="55" y="21"/>
                </a:cxn>
                <a:cxn ang="0">
                  <a:pos x="55" y="25"/>
                </a:cxn>
                <a:cxn ang="0">
                  <a:pos x="55" y="30"/>
                </a:cxn>
                <a:cxn ang="0">
                  <a:pos x="54" y="34"/>
                </a:cxn>
                <a:cxn ang="0">
                  <a:pos x="50" y="41"/>
                </a:cxn>
                <a:cxn ang="0">
                  <a:pos x="42" y="48"/>
                </a:cxn>
                <a:cxn ang="0">
                  <a:pos x="39" y="50"/>
                </a:cxn>
                <a:cxn ang="0">
                  <a:pos x="33" y="53"/>
                </a:cxn>
                <a:cxn ang="0">
                  <a:pos x="30" y="53"/>
                </a:cxn>
                <a:cxn ang="0">
                  <a:pos x="23" y="54"/>
                </a:cxn>
              </a:cxnLst>
              <a:rect l="0" t="0" r="r" b="b"/>
              <a:pathLst>
                <a:path w="55" h="54">
                  <a:moveTo>
                    <a:pt x="17" y="51"/>
                  </a:moveTo>
                  <a:lnTo>
                    <a:pt x="17" y="51"/>
                  </a:lnTo>
                  <a:lnTo>
                    <a:pt x="11" y="50"/>
                  </a:lnTo>
                  <a:lnTo>
                    <a:pt x="6" y="48"/>
                  </a:lnTo>
                  <a:lnTo>
                    <a:pt x="3" y="44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0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3" y="6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49" y="9"/>
                  </a:lnTo>
                  <a:lnTo>
                    <a:pt x="51" y="12"/>
                  </a:lnTo>
                  <a:lnTo>
                    <a:pt x="54" y="16"/>
                  </a:lnTo>
                  <a:lnTo>
                    <a:pt x="55" y="21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54" y="34"/>
                  </a:lnTo>
                  <a:lnTo>
                    <a:pt x="50" y="41"/>
                  </a:lnTo>
                  <a:lnTo>
                    <a:pt x="42" y="48"/>
                  </a:lnTo>
                  <a:lnTo>
                    <a:pt x="39" y="50"/>
                  </a:lnTo>
                  <a:lnTo>
                    <a:pt x="33" y="53"/>
                  </a:lnTo>
                  <a:lnTo>
                    <a:pt x="30" y="53"/>
                  </a:lnTo>
                  <a:lnTo>
                    <a:pt x="23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8" name="Freeform 264"/>
            <p:cNvSpPr>
              <a:spLocks/>
            </p:cNvSpPr>
            <p:nvPr/>
          </p:nvSpPr>
          <p:spPr bwMode="auto">
            <a:xfrm>
              <a:off x="1580" y="3303"/>
              <a:ext cx="47" cy="42"/>
            </a:xfrm>
            <a:custGeom>
              <a:avLst/>
              <a:gdLst/>
              <a:ahLst/>
              <a:cxnLst>
                <a:cxn ang="0">
                  <a:pos x="12" y="40"/>
                </a:cxn>
                <a:cxn ang="0">
                  <a:pos x="12" y="40"/>
                </a:cxn>
                <a:cxn ang="0">
                  <a:pos x="7" y="38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6"/>
                </a:cxn>
                <a:cxn ang="0">
                  <a:pos x="2" y="22"/>
                </a:cxn>
                <a:cxn ang="0">
                  <a:pos x="7" y="15"/>
                </a:cxn>
                <a:cxn ang="0">
                  <a:pos x="13" y="8"/>
                </a:cxn>
                <a:cxn ang="0">
                  <a:pos x="20" y="3"/>
                </a:cxn>
                <a:cxn ang="0">
                  <a:pos x="29" y="1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1" y="2"/>
                </a:cxn>
                <a:cxn ang="0">
                  <a:pos x="43" y="5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7" y="13"/>
                </a:cxn>
                <a:cxn ang="0">
                  <a:pos x="46" y="17"/>
                </a:cxn>
                <a:cxn ang="0">
                  <a:pos x="43" y="23"/>
                </a:cxn>
                <a:cxn ang="0">
                  <a:pos x="37" y="31"/>
                </a:cxn>
                <a:cxn ang="0">
                  <a:pos x="30" y="36"/>
                </a:cxn>
                <a:cxn ang="0">
                  <a:pos x="23" y="41"/>
                </a:cxn>
                <a:cxn ang="0">
                  <a:pos x="15" y="42"/>
                </a:cxn>
                <a:cxn ang="0">
                  <a:pos x="12" y="40"/>
                </a:cxn>
              </a:cxnLst>
              <a:rect l="0" t="0" r="r" b="b"/>
              <a:pathLst>
                <a:path w="47" h="42">
                  <a:moveTo>
                    <a:pt x="12" y="40"/>
                  </a:moveTo>
                  <a:lnTo>
                    <a:pt x="12" y="40"/>
                  </a:lnTo>
                  <a:lnTo>
                    <a:pt x="7" y="38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7" y="15"/>
                  </a:lnTo>
                  <a:lnTo>
                    <a:pt x="13" y="8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3" y="5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6" y="17"/>
                  </a:lnTo>
                  <a:lnTo>
                    <a:pt x="43" y="23"/>
                  </a:lnTo>
                  <a:lnTo>
                    <a:pt x="37" y="31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5" y="42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89" name="Freeform 265"/>
            <p:cNvSpPr>
              <a:spLocks/>
            </p:cNvSpPr>
            <p:nvPr/>
          </p:nvSpPr>
          <p:spPr bwMode="auto">
            <a:xfrm>
              <a:off x="1580" y="3303"/>
              <a:ext cx="47" cy="42"/>
            </a:xfrm>
            <a:custGeom>
              <a:avLst/>
              <a:gdLst/>
              <a:ahLst/>
              <a:cxnLst>
                <a:cxn ang="0">
                  <a:pos x="12" y="40"/>
                </a:cxn>
                <a:cxn ang="0">
                  <a:pos x="12" y="40"/>
                </a:cxn>
                <a:cxn ang="0">
                  <a:pos x="7" y="38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6"/>
                </a:cxn>
                <a:cxn ang="0">
                  <a:pos x="2" y="22"/>
                </a:cxn>
                <a:cxn ang="0">
                  <a:pos x="7" y="15"/>
                </a:cxn>
                <a:cxn ang="0">
                  <a:pos x="13" y="8"/>
                </a:cxn>
                <a:cxn ang="0">
                  <a:pos x="20" y="3"/>
                </a:cxn>
                <a:cxn ang="0">
                  <a:pos x="29" y="1"/>
                </a:cxn>
                <a:cxn ang="0">
                  <a:pos x="33" y="0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1" y="2"/>
                </a:cxn>
                <a:cxn ang="0">
                  <a:pos x="43" y="5"/>
                </a:cxn>
                <a:cxn ang="0">
                  <a:pos x="46" y="7"/>
                </a:cxn>
                <a:cxn ang="0">
                  <a:pos x="47" y="10"/>
                </a:cxn>
                <a:cxn ang="0">
                  <a:pos x="47" y="13"/>
                </a:cxn>
                <a:cxn ang="0">
                  <a:pos x="46" y="17"/>
                </a:cxn>
                <a:cxn ang="0">
                  <a:pos x="43" y="23"/>
                </a:cxn>
                <a:cxn ang="0">
                  <a:pos x="37" y="31"/>
                </a:cxn>
                <a:cxn ang="0">
                  <a:pos x="30" y="36"/>
                </a:cxn>
                <a:cxn ang="0">
                  <a:pos x="23" y="41"/>
                </a:cxn>
                <a:cxn ang="0">
                  <a:pos x="15" y="42"/>
                </a:cxn>
              </a:cxnLst>
              <a:rect l="0" t="0" r="r" b="b"/>
              <a:pathLst>
                <a:path w="47" h="42">
                  <a:moveTo>
                    <a:pt x="12" y="40"/>
                  </a:moveTo>
                  <a:lnTo>
                    <a:pt x="12" y="40"/>
                  </a:lnTo>
                  <a:lnTo>
                    <a:pt x="7" y="38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7" y="15"/>
                  </a:lnTo>
                  <a:lnTo>
                    <a:pt x="13" y="8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1" y="2"/>
                  </a:lnTo>
                  <a:lnTo>
                    <a:pt x="43" y="5"/>
                  </a:lnTo>
                  <a:lnTo>
                    <a:pt x="46" y="7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6" y="17"/>
                  </a:lnTo>
                  <a:lnTo>
                    <a:pt x="43" y="23"/>
                  </a:lnTo>
                  <a:lnTo>
                    <a:pt x="37" y="31"/>
                  </a:lnTo>
                  <a:lnTo>
                    <a:pt x="30" y="36"/>
                  </a:lnTo>
                  <a:lnTo>
                    <a:pt x="23" y="41"/>
                  </a:lnTo>
                  <a:lnTo>
                    <a:pt x="15" y="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0" name="Freeform 266"/>
            <p:cNvSpPr>
              <a:spLocks/>
            </p:cNvSpPr>
            <p:nvPr/>
          </p:nvSpPr>
          <p:spPr bwMode="auto">
            <a:xfrm>
              <a:off x="1552" y="3360"/>
              <a:ext cx="38" cy="37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2" y="30"/>
                </a:cxn>
                <a:cxn ang="0">
                  <a:pos x="1" y="28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" y="19"/>
                </a:cxn>
                <a:cxn ang="0">
                  <a:pos x="5" y="13"/>
                </a:cxn>
                <a:cxn ang="0">
                  <a:pos x="11" y="8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3" y="3"/>
                </a:cxn>
                <a:cxn ang="0">
                  <a:pos x="36" y="4"/>
                </a:cxn>
                <a:cxn ang="0">
                  <a:pos x="37" y="7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7"/>
                </a:cxn>
                <a:cxn ang="0">
                  <a:pos x="25" y="32"/>
                </a:cxn>
                <a:cxn ang="0">
                  <a:pos x="18" y="34"/>
                </a:cxn>
                <a:cxn ang="0">
                  <a:pos x="13" y="37"/>
                </a:cxn>
                <a:cxn ang="0">
                  <a:pos x="8" y="34"/>
                </a:cxn>
              </a:cxnLst>
              <a:rect l="0" t="0" r="r" b="b"/>
              <a:pathLst>
                <a:path w="38" h="37">
                  <a:moveTo>
                    <a:pt x="8" y="34"/>
                  </a:move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3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7"/>
                  </a:lnTo>
                  <a:lnTo>
                    <a:pt x="25" y="32"/>
                  </a:lnTo>
                  <a:lnTo>
                    <a:pt x="18" y="34"/>
                  </a:lnTo>
                  <a:lnTo>
                    <a:pt x="13" y="37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1" name="Freeform 267"/>
            <p:cNvSpPr>
              <a:spLocks/>
            </p:cNvSpPr>
            <p:nvPr/>
          </p:nvSpPr>
          <p:spPr bwMode="auto">
            <a:xfrm>
              <a:off x="1552" y="3360"/>
              <a:ext cx="38" cy="37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8" y="34"/>
                </a:cxn>
                <a:cxn ang="0">
                  <a:pos x="5" y="33"/>
                </a:cxn>
                <a:cxn ang="0">
                  <a:pos x="2" y="30"/>
                </a:cxn>
                <a:cxn ang="0">
                  <a:pos x="1" y="28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" y="19"/>
                </a:cxn>
                <a:cxn ang="0">
                  <a:pos x="5" y="13"/>
                </a:cxn>
                <a:cxn ang="0">
                  <a:pos x="11" y="8"/>
                </a:cxn>
                <a:cxn ang="0">
                  <a:pos x="17" y="3"/>
                </a:cxn>
                <a:cxn ang="0">
                  <a:pos x="23" y="0"/>
                </a:cxn>
                <a:cxn ang="0">
                  <a:pos x="30" y="2"/>
                </a:cxn>
                <a:cxn ang="0">
                  <a:pos x="30" y="2"/>
                </a:cxn>
                <a:cxn ang="0">
                  <a:pos x="33" y="3"/>
                </a:cxn>
                <a:cxn ang="0">
                  <a:pos x="36" y="4"/>
                </a:cxn>
                <a:cxn ang="0">
                  <a:pos x="37" y="7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7"/>
                </a:cxn>
                <a:cxn ang="0">
                  <a:pos x="25" y="32"/>
                </a:cxn>
                <a:cxn ang="0">
                  <a:pos x="18" y="34"/>
                </a:cxn>
                <a:cxn ang="0">
                  <a:pos x="13" y="37"/>
                </a:cxn>
              </a:cxnLst>
              <a:rect l="0" t="0" r="r" b="b"/>
              <a:pathLst>
                <a:path w="38" h="37">
                  <a:moveTo>
                    <a:pt x="8" y="34"/>
                  </a:move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3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7"/>
                  </a:lnTo>
                  <a:lnTo>
                    <a:pt x="25" y="32"/>
                  </a:lnTo>
                  <a:lnTo>
                    <a:pt x="18" y="34"/>
                  </a:lnTo>
                  <a:lnTo>
                    <a:pt x="13" y="3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2" name="Freeform 268"/>
            <p:cNvSpPr>
              <a:spLocks/>
            </p:cNvSpPr>
            <p:nvPr/>
          </p:nvSpPr>
          <p:spPr bwMode="auto">
            <a:xfrm>
              <a:off x="1695" y="3427"/>
              <a:ext cx="38" cy="36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10" y="34"/>
                </a:cxn>
                <a:cxn ang="0">
                  <a:pos x="5" y="32"/>
                </a:cxn>
                <a:cxn ang="0">
                  <a:pos x="2" y="30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1" y="19"/>
                </a:cxn>
                <a:cxn ang="0">
                  <a:pos x="5" y="12"/>
                </a:cxn>
                <a:cxn ang="0">
                  <a:pos x="11" y="7"/>
                </a:cxn>
                <a:cxn ang="0">
                  <a:pos x="17" y="2"/>
                </a:cxn>
                <a:cxn ang="0">
                  <a:pos x="25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3" y="2"/>
                </a:cxn>
                <a:cxn ang="0">
                  <a:pos x="36" y="4"/>
                </a:cxn>
                <a:cxn ang="0">
                  <a:pos x="38" y="6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6"/>
                </a:cxn>
                <a:cxn ang="0">
                  <a:pos x="26" y="31"/>
                </a:cxn>
                <a:cxn ang="0">
                  <a:pos x="20" y="34"/>
                </a:cxn>
                <a:cxn ang="0">
                  <a:pos x="13" y="36"/>
                </a:cxn>
                <a:cxn ang="0">
                  <a:pos x="10" y="34"/>
                </a:cxn>
              </a:cxnLst>
              <a:rect l="0" t="0" r="r" b="b"/>
              <a:pathLst>
                <a:path w="38" h="36">
                  <a:moveTo>
                    <a:pt x="10" y="34"/>
                  </a:moveTo>
                  <a:lnTo>
                    <a:pt x="10" y="34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6"/>
                  </a:lnTo>
                  <a:lnTo>
                    <a:pt x="26" y="31"/>
                  </a:lnTo>
                  <a:lnTo>
                    <a:pt x="20" y="34"/>
                  </a:lnTo>
                  <a:lnTo>
                    <a:pt x="13" y="36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3" name="Freeform 269"/>
            <p:cNvSpPr>
              <a:spLocks/>
            </p:cNvSpPr>
            <p:nvPr/>
          </p:nvSpPr>
          <p:spPr bwMode="auto">
            <a:xfrm>
              <a:off x="1695" y="3427"/>
              <a:ext cx="38" cy="36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10" y="34"/>
                </a:cxn>
                <a:cxn ang="0">
                  <a:pos x="5" y="32"/>
                </a:cxn>
                <a:cxn ang="0">
                  <a:pos x="2" y="30"/>
                </a:cxn>
                <a:cxn ang="0">
                  <a:pos x="1" y="27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1" y="19"/>
                </a:cxn>
                <a:cxn ang="0">
                  <a:pos x="5" y="12"/>
                </a:cxn>
                <a:cxn ang="0">
                  <a:pos x="11" y="7"/>
                </a:cxn>
                <a:cxn ang="0">
                  <a:pos x="17" y="2"/>
                </a:cxn>
                <a:cxn ang="0">
                  <a:pos x="25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3" y="2"/>
                </a:cxn>
                <a:cxn ang="0">
                  <a:pos x="36" y="4"/>
                </a:cxn>
                <a:cxn ang="0">
                  <a:pos x="38" y="6"/>
                </a:cxn>
                <a:cxn ang="0">
                  <a:pos x="38" y="9"/>
                </a:cxn>
                <a:cxn ang="0">
                  <a:pos x="38" y="15"/>
                </a:cxn>
                <a:cxn ang="0">
                  <a:pos x="36" y="20"/>
                </a:cxn>
                <a:cxn ang="0">
                  <a:pos x="31" y="26"/>
                </a:cxn>
                <a:cxn ang="0">
                  <a:pos x="26" y="31"/>
                </a:cxn>
                <a:cxn ang="0">
                  <a:pos x="20" y="34"/>
                </a:cxn>
                <a:cxn ang="0">
                  <a:pos x="13" y="36"/>
                </a:cxn>
              </a:cxnLst>
              <a:rect l="0" t="0" r="r" b="b"/>
              <a:pathLst>
                <a:path w="38" h="36">
                  <a:moveTo>
                    <a:pt x="10" y="34"/>
                  </a:moveTo>
                  <a:lnTo>
                    <a:pt x="10" y="34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8" y="9"/>
                  </a:lnTo>
                  <a:lnTo>
                    <a:pt x="38" y="15"/>
                  </a:lnTo>
                  <a:lnTo>
                    <a:pt x="36" y="20"/>
                  </a:lnTo>
                  <a:lnTo>
                    <a:pt x="31" y="26"/>
                  </a:lnTo>
                  <a:lnTo>
                    <a:pt x="26" y="31"/>
                  </a:lnTo>
                  <a:lnTo>
                    <a:pt x="20" y="34"/>
                  </a:lnTo>
                  <a:lnTo>
                    <a:pt x="13" y="3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4" name="Freeform 270"/>
            <p:cNvSpPr>
              <a:spLocks/>
            </p:cNvSpPr>
            <p:nvPr/>
          </p:nvSpPr>
          <p:spPr bwMode="auto">
            <a:xfrm>
              <a:off x="1669" y="3482"/>
              <a:ext cx="37" cy="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36"/>
                </a:cxn>
                <a:cxn ang="0">
                  <a:pos x="5" y="35"/>
                </a:cxn>
                <a:cxn ang="0">
                  <a:pos x="3" y="33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4" y="15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2"/>
                </a:cxn>
                <a:cxn ang="0">
                  <a:pos x="36" y="5"/>
                </a:cxn>
                <a:cxn ang="0">
                  <a:pos x="37" y="8"/>
                </a:cxn>
                <a:cxn ang="0">
                  <a:pos x="37" y="13"/>
                </a:cxn>
                <a:cxn ang="0">
                  <a:pos x="36" y="19"/>
                </a:cxn>
                <a:cxn ang="0">
                  <a:pos x="31" y="25"/>
                </a:cxn>
                <a:cxn ang="0">
                  <a:pos x="26" y="30"/>
                </a:cxn>
                <a:cxn ang="0">
                  <a:pos x="21" y="35"/>
                </a:cxn>
                <a:cxn ang="0">
                  <a:pos x="14" y="38"/>
                </a:cxn>
                <a:cxn ang="0">
                  <a:pos x="10" y="36"/>
                </a:cxn>
              </a:cxnLst>
              <a:rect l="0" t="0" r="r" b="b"/>
              <a:pathLst>
                <a:path w="37" h="38">
                  <a:moveTo>
                    <a:pt x="10" y="36"/>
                  </a:moveTo>
                  <a:lnTo>
                    <a:pt x="10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6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6" y="19"/>
                  </a:lnTo>
                  <a:lnTo>
                    <a:pt x="31" y="25"/>
                  </a:lnTo>
                  <a:lnTo>
                    <a:pt x="26" y="30"/>
                  </a:lnTo>
                  <a:lnTo>
                    <a:pt x="21" y="35"/>
                  </a:lnTo>
                  <a:lnTo>
                    <a:pt x="14" y="38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5" name="Freeform 271"/>
            <p:cNvSpPr>
              <a:spLocks/>
            </p:cNvSpPr>
            <p:nvPr/>
          </p:nvSpPr>
          <p:spPr bwMode="auto">
            <a:xfrm>
              <a:off x="1669" y="3482"/>
              <a:ext cx="37" cy="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10" y="36"/>
                </a:cxn>
                <a:cxn ang="0">
                  <a:pos x="5" y="35"/>
                </a:cxn>
                <a:cxn ang="0">
                  <a:pos x="3" y="33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4" y="15"/>
                </a:cxn>
                <a:cxn ang="0">
                  <a:pos x="9" y="9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2"/>
                </a:cxn>
                <a:cxn ang="0">
                  <a:pos x="36" y="5"/>
                </a:cxn>
                <a:cxn ang="0">
                  <a:pos x="37" y="8"/>
                </a:cxn>
                <a:cxn ang="0">
                  <a:pos x="37" y="13"/>
                </a:cxn>
                <a:cxn ang="0">
                  <a:pos x="36" y="19"/>
                </a:cxn>
                <a:cxn ang="0">
                  <a:pos x="31" y="25"/>
                </a:cxn>
                <a:cxn ang="0">
                  <a:pos x="26" y="30"/>
                </a:cxn>
                <a:cxn ang="0">
                  <a:pos x="21" y="35"/>
                </a:cxn>
                <a:cxn ang="0">
                  <a:pos x="14" y="38"/>
                </a:cxn>
              </a:cxnLst>
              <a:rect l="0" t="0" r="r" b="b"/>
              <a:pathLst>
                <a:path w="37" h="38">
                  <a:moveTo>
                    <a:pt x="10" y="36"/>
                  </a:moveTo>
                  <a:lnTo>
                    <a:pt x="10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6" y="5"/>
                  </a:lnTo>
                  <a:lnTo>
                    <a:pt x="37" y="8"/>
                  </a:lnTo>
                  <a:lnTo>
                    <a:pt x="37" y="13"/>
                  </a:lnTo>
                  <a:lnTo>
                    <a:pt x="36" y="19"/>
                  </a:lnTo>
                  <a:lnTo>
                    <a:pt x="31" y="25"/>
                  </a:lnTo>
                  <a:lnTo>
                    <a:pt x="26" y="30"/>
                  </a:lnTo>
                  <a:lnTo>
                    <a:pt x="21" y="35"/>
                  </a:lnTo>
                  <a:lnTo>
                    <a:pt x="1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6" name="Freeform 272"/>
            <p:cNvSpPr>
              <a:spLocks/>
            </p:cNvSpPr>
            <p:nvPr/>
          </p:nvSpPr>
          <p:spPr bwMode="auto">
            <a:xfrm>
              <a:off x="1585" y="3459"/>
              <a:ext cx="14" cy="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4" y="12"/>
                </a:cxn>
              </a:cxnLst>
              <a:rect l="0" t="0" r="r" b="b"/>
              <a:pathLst>
                <a:path w="14" h="13">
                  <a:moveTo>
                    <a:pt x="4" y="12"/>
                  </a:moveTo>
                  <a:lnTo>
                    <a:pt x="4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3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7" name="Freeform 273"/>
            <p:cNvSpPr>
              <a:spLocks/>
            </p:cNvSpPr>
            <p:nvPr/>
          </p:nvSpPr>
          <p:spPr bwMode="auto">
            <a:xfrm>
              <a:off x="1585" y="3459"/>
              <a:ext cx="14" cy="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13" y="8"/>
                </a:cxn>
                <a:cxn ang="0">
                  <a:pos x="9" y="12"/>
                </a:cxn>
                <a:cxn ang="0">
                  <a:pos x="5" y="13"/>
                </a:cxn>
              </a:cxnLst>
              <a:rect l="0" t="0" r="r" b="b"/>
              <a:pathLst>
                <a:path w="14" h="13">
                  <a:moveTo>
                    <a:pt x="4" y="12"/>
                  </a:moveTo>
                  <a:lnTo>
                    <a:pt x="4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8" name="Freeform 274"/>
            <p:cNvSpPr>
              <a:spLocks/>
            </p:cNvSpPr>
            <p:nvPr/>
          </p:nvSpPr>
          <p:spPr bwMode="auto">
            <a:xfrm>
              <a:off x="2211" y="2631"/>
              <a:ext cx="142" cy="62"/>
            </a:xfrm>
            <a:custGeom>
              <a:avLst/>
              <a:gdLst/>
              <a:ahLst/>
              <a:cxnLst>
                <a:cxn ang="0">
                  <a:pos x="141" y="29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128" y="62"/>
                </a:cxn>
                <a:cxn ang="0">
                  <a:pos x="128" y="62"/>
                </a:cxn>
                <a:cxn ang="0">
                  <a:pos x="131" y="62"/>
                </a:cxn>
                <a:cxn ang="0">
                  <a:pos x="131" y="62"/>
                </a:cxn>
                <a:cxn ang="0">
                  <a:pos x="131" y="61"/>
                </a:cxn>
                <a:cxn ang="0">
                  <a:pos x="131" y="61"/>
                </a:cxn>
                <a:cxn ang="0">
                  <a:pos x="141" y="32"/>
                </a:cxn>
                <a:cxn ang="0">
                  <a:pos x="141" y="32"/>
                </a:cxn>
                <a:cxn ang="0">
                  <a:pos x="142" y="31"/>
                </a:cxn>
                <a:cxn ang="0">
                  <a:pos x="142" y="31"/>
                </a:cxn>
                <a:cxn ang="0">
                  <a:pos x="141" y="29"/>
                </a:cxn>
              </a:cxnLst>
              <a:rect l="0" t="0" r="r" b="b"/>
              <a:pathLst>
                <a:path w="142" h="62">
                  <a:moveTo>
                    <a:pt x="141" y="29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31" y="62"/>
                  </a:lnTo>
                  <a:lnTo>
                    <a:pt x="131" y="62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1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699" name="Freeform 275"/>
            <p:cNvSpPr>
              <a:spLocks/>
            </p:cNvSpPr>
            <p:nvPr/>
          </p:nvSpPr>
          <p:spPr bwMode="auto">
            <a:xfrm>
              <a:off x="2289" y="2626"/>
              <a:ext cx="11" cy="18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" y="3"/>
                </a:cxn>
              </a:cxnLst>
              <a:rect l="0" t="0" r="r" b="b"/>
              <a:pathLst>
                <a:path w="11" h="18">
                  <a:moveTo>
                    <a:pt x="11" y="3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0" name="Freeform 276"/>
            <p:cNvSpPr>
              <a:spLocks/>
            </p:cNvSpPr>
            <p:nvPr/>
          </p:nvSpPr>
          <p:spPr bwMode="auto">
            <a:xfrm>
              <a:off x="2080" y="3414"/>
              <a:ext cx="101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48" y="5"/>
                </a:cxn>
                <a:cxn ang="0">
                  <a:pos x="74" y="9"/>
                </a:cxn>
                <a:cxn ang="0">
                  <a:pos x="87" y="13"/>
                </a:cxn>
                <a:cxn ang="0">
                  <a:pos x="87" y="13"/>
                </a:cxn>
                <a:cxn ang="0">
                  <a:pos x="95" y="15"/>
                </a:cxn>
                <a:cxn ang="0">
                  <a:pos x="97" y="18"/>
                </a:cxn>
                <a:cxn ang="0">
                  <a:pos x="100" y="20"/>
                </a:cxn>
                <a:cxn ang="0">
                  <a:pos x="101" y="23"/>
                </a:cxn>
                <a:cxn ang="0">
                  <a:pos x="101" y="27"/>
                </a:cxn>
                <a:cxn ang="0">
                  <a:pos x="100" y="29"/>
                </a:cxn>
                <a:cxn ang="0">
                  <a:pos x="96" y="33"/>
                </a:cxn>
                <a:cxn ang="0">
                  <a:pos x="96" y="33"/>
                </a:cxn>
                <a:cxn ang="0">
                  <a:pos x="82" y="43"/>
                </a:cxn>
                <a:cxn ang="0">
                  <a:pos x="72" y="49"/>
                </a:cxn>
                <a:cxn ang="0">
                  <a:pos x="62" y="54"/>
                </a:cxn>
                <a:cxn ang="0">
                  <a:pos x="51" y="57"/>
                </a:cxn>
                <a:cxn ang="0">
                  <a:pos x="45" y="57"/>
                </a:cxn>
                <a:cxn ang="0">
                  <a:pos x="38" y="55"/>
                </a:cxn>
                <a:cxn ang="0">
                  <a:pos x="32" y="54"/>
                </a:cxn>
                <a:cxn ang="0">
                  <a:pos x="26" y="52"/>
                </a:cxn>
                <a:cxn ang="0">
                  <a:pos x="20" y="47"/>
                </a:cxn>
                <a:cxn ang="0">
                  <a:pos x="15" y="42"/>
                </a:cxn>
                <a:cxn ang="0">
                  <a:pos x="15" y="42"/>
                </a:cxn>
                <a:cxn ang="0">
                  <a:pos x="5" y="30"/>
                </a:cxn>
                <a:cxn ang="0">
                  <a:pos x="1" y="22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6" y="0"/>
                </a:cxn>
              </a:cxnLst>
              <a:rect l="0" t="0" r="r" b="b"/>
              <a:pathLst>
                <a:path w="101" h="57">
                  <a:moveTo>
                    <a:pt x="16" y="0"/>
                  </a:moveTo>
                  <a:lnTo>
                    <a:pt x="16" y="0"/>
                  </a:lnTo>
                  <a:lnTo>
                    <a:pt x="48" y="5"/>
                  </a:lnTo>
                  <a:lnTo>
                    <a:pt x="74" y="9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95" y="15"/>
                  </a:lnTo>
                  <a:lnTo>
                    <a:pt x="97" y="18"/>
                  </a:lnTo>
                  <a:lnTo>
                    <a:pt x="100" y="20"/>
                  </a:lnTo>
                  <a:lnTo>
                    <a:pt x="101" y="23"/>
                  </a:lnTo>
                  <a:lnTo>
                    <a:pt x="101" y="27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82" y="43"/>
                  </a:lnTo>
                  <a:lnTo>
                    <a:pt x="72" y="49"/>
                  </a:lnTo>
                  <a:lnTo>
                    <a:pt x="62" y="54"/>
                  </a:lnTo>
                  <a:lnTo>
                    <a:pt x="51" y="57"/>
                  </a:lnTo>
                  <a:lnTo>
                    <a:pt x="45" y="57"/>
                  </a:lnTo>
                  <a:lnTo>
                    <a:pt x="38" y="55"/>
                  </a:lnTo>
                  <a:lnTo>
                    <a:pt x="32" y="54"/>
                  </a:lnTo>
                  <a:lnTo>
                    <a:pt x="26" y="52"/>
                  </a:lnTo>
                  <a:lnTo>
                    <a:pt x="20" y="47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5" y="30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1" name="Freeform 277"/>
            <p:cNvSpPr>
              <a:spLocks/>
            </p:cNvSpPr>
            <p:nvPr/>
          </p:nvSpPr>
          <p:spPr bwMode="auto">
            <a:xfrm>
              <a:off x="2080" y="3414"/>
              <a:ext cx="101" cy="5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48" y="5"/>
                </a:cxn>
                <a:cxn ang="0">
                  <a:pos x="74" y="9"/>
                </a:cxn>
                <a:cxn ang="0">
                  <a:pos x="87" y="13"/>
                </a:cxn>
                <a:cxn ang="0">
                  <a:pos x="87" y="13"/>
                </a:cxn>
                <a:cxn ang="0">
                  <a:pos x="95" y="15"/>
                </a:cxn>
                <a:cxn ang="0">
                  <a:pos x="97" y="18"/>
                </a:cxn>
                <a:cxn ang="0">
                  <a:pos x="100" y="20"/>
                </a:cxn>
                <a:cxn ang="0">
                  <a:pos x="101" y="23"/>
                </a:cxn>
                <a:cxn ang="0">
                  <a:pos x="101" y="27"/>
                </a:cxn>
                <a:cxn ang="0">
                  <a:pos x="100" y="29"/>
                </a:cxn>
                <a:cxn ang="0">
                  <a:pos x="96" y="33"/>
                </a:cxn>
                <a:cxn ang="0">
                  <a:pos x="96" y="33"/>
                </a:cxn>
                <a:cxn ang="0">
                  <a:pos x="82" y="43"/>
                </a:cxn>
                <a:cxn ang="0">
                  <a:pos x="72" y="49"/>
                </a:cxn>
                <a:cxn ang="0">
                  <a:pos x="62" y="54"/>
                </a:cxn>
                <a:cxn ang="0">
                  <a:pos x="51" y="57"/>
                </a:cxn>
                <a:cxn ang="0">
                  <a:pos x="45" y="57"/>
                </a:cxn>
                <a:cxn ang="0">
                  <a:pos x="38" y="55"/>
                </a:cxn>
                <a:cxn ang="0">
                  <a:pos x="32" y="54"/>
                </a:cxn>
                <a:cxn ang="0">
                  <a:pos x="26" y="52"/>
                </a:cxn>
                <a:cxn ang="0">
                  <a:pos x="20" y="47"/>
                </a:cxn>
                <a:cxn ang="0">
                  <a:pos x="15" y="42"/>
                </a:cxn>
                <a:cxn ang="0">
                  <a:pos x="15" y="42"/>
                </a:cxn>
                <a:cxn ang="0">
                  <a:pos x="5" y="30"/>
                </a:cxn>
                <a:cxn ang="0">
                  <a:pos x="1" y="22"/>
                </a:cxn>
                <a:cxn ang="0">
                  <a:pos x="0" y="14"/>
                </a:cxn>
                <a:cxn ang="0">
                  <a:pos x="1" y="9"/>
                </a:cxn>
                <a:cxn ang="0">
                  <a:pos x="3" y="4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6" y="0"/>
                </a:cxn>
              </a:cxnLst>
              <a:rect l="0" t="0" r="r" b="b"/>
              <a:pathLst>
                <a:path w="101" h="57">
                  <a:moveTo>
                    <a:pt x="16" y="0"/>
                  </a:moveTo>
                  <a:lnTo>
                    <a:pt x="16" y="0"/>
                  </a:lnTo>
                  <a:lnTo>
                    <a:pt x="48" y="5"/>
                  </a:lnTo>
                  <a:lnTo>
                    <a:pt x="74" y="9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95" y="15"/>
                  </a:lnTo>
                  <a:lnTo>
                    <a:pt x="97" y="18"/>
                  </a:lnTo>
                  <a:lnTo>
                    <a:pt x="100" y="20"/>
                  </a:lnTo>
                  <a:lnTo>
                    <a:pt x="101" y="23"/>
                  </a:lnTo>
                  <a:lnTo>
                    <a:pt x="101" y="27"/>
                  </a:lnTo>
                  <a:lnTo>
                    <a:pt x="100" y="29"/>
                  </a:lnTo>
                  <a:lnTo>
                    <a:pt x="96" y="33"/>
                  </a:lnTo>
                  <a:lnTo>
                    <a:pt x="96" y="33"/>
                  </a:lnTo>
                  <a:lnTo>
                    <a:pt x="82" y="43"/>
                  </a:lnTo>
                  <a:lnTo>
                    <a:pt x="72" y="49"/>
                  </a:lnTo>
                  <a:lnTo>
                    <a:pt x="62" y="54"/>
                  </a:lnTo>
                  <a:lnTo>
                    <a:pt x="51" y="57"/>
                  </a:lnTo>
                  <a:lnTo>
                    <a:pt x="45" y="57"/>
                  </a:lnTo>
                  <a:lnTo>
                    <a:pt x="38" y="55"/>
                  </a:lnTo>
                  <a:lnTo>
                    <a:pt x="32" y="54"/>
                  </a:lnTo>
                  <a:lnTo>
                    <a:pt x="26" y="52"/>
                  </a:lnTo>
                  <a:lnTo>
                    <a:pt x="20" y="47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5" y="30"/>
                  </a:lnTo>
                  <a:lnTo>
                    <a:pt x="1" y="22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2" name="Freeform 278"/>
            <p:cNvSpPr>
              <a:spLocks/>
            </p:cNvSpPr>
            <p:nvPr/>
          </p:nvSpPr>
          <p:spPr bwMode="auto">
            <a:xfrm>
              <a:off x="1816" y="3333"/>
              <a:ext cx="62" cy="4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2"/>
                </a:cxn>
                <a:cxn ang="0">
                  <a:pos x="43" y="3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2"/>
                </a:cxn>
                <a:cxn ang="0">
                  <a:pos x="62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2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1" y="32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7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2"/>
                  </a:lnTo>
                  <a:lnTo>
                    <a:pt x="43" y="3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2"/>
                  </a:lnTo>
                  <a:lnTo>
                    <a:pt x="62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3" name="Freeform 279"/>
            <p:cNvSpPr>
              <a:spLocks/>
            </p:cNvSpPr>
            <p:nvPr/>
          </p:nvSpPr>
          <p:spPr bwMode="auto">
            <a:xfrm>
              <a:off x="1895" y="3359"/>
              <a:ext cx="62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8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4" name="Freeform 280"/>
            <p:cNvSpPr>
              <a:spLocks/>
            </p:cNvSpPr>
            <p:nvPr/>
          </p:nvSpPr>
          <p:spPr bwMode="auto">
            <a:xfrm>
              <a:off x="1975" y="3380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2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1" y="7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1"/>
                </a:cxn>
                <a:cxn ang="0">
                  <a:pos x="42" y="43"/>
                </a:cxn>
                <a:cxn ang="0">
                  <a:pos x="36" y="46"/>
                </a:cxn>
                <a:cxn ang="0">
                  <a:pos x="28" y="47"/>
                </a:cxn>
                <a:cxn ang="0">
                  <a:pos x="21" y="48"/>
                </a:cxn>
                <a:cxn ang="0">
                  <a:pos x="14" y="47"/>
                </a:cxn>
                <a:cxn ang="0">
                  <a:pos x="9" y="46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1" y="7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1"/>
                  </a:lnTo>
                  <a:lnTo>
                    <a:pt x="42" y="43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48"/>
                  </a:lnTo>
                  <a:lnTo>
                    <a:pt x="14" y="47"/>
                  </a:lnTo>
                  <a:lnTo>
                    <a:pt x="9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5" name="Freeform 281"/>
            <p:cNvSpPr>
              <a:spLocks/>
            </p:cNvSpPr>
            <p:nvPr/>
          </p:nvSpPr>
          <p:spPr bwMode="auto">
            <a:xfrm>
              <a:off x="1790" y="3388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2"/>
                </a:cxn>
                <a:cxn ang="0">
                  <a:pos x="61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3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2"/>
                  </a:lnTo>
                  <a:lnTo>
                    <a:pt x="61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6" name="Freeform 282"/>
            <p:cNvSpPr>
              <a:spLocks/>
            </p:cNvSpPr>
            <p:nvPr/>
          </p:nvSpPr>
          <p:spPr bwMode="auto">
            <a:xfrm>
              <a:off x="1865" y="3414"/>
              <a:ext cx="62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7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8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2" h="48">
                  <a:moveTo>
                    <a:pt x="11" y="0"/>
                  </a:moveTo>
                  <a:lnTo>
                    <a:pt x="11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7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8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7" name="Freeform 283"/>
            <p:cNvSpPr>
              <a:spLocks/>
            </p:cNvSpPr>
            <p:nvPr/>
          </p:nvSpPr>
          <p:spPr bwMode="auto">
            <a:xfrm>
              <a:off x="1947" y="3439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2"/>
                </a:cxn>
                <a:cxn ang="0">
                  <a:pos x="33" y="3"/>
                </a:cxn>
                <a:cxn ang="0">
                  <a:pos x="42" y="4"/>
                </a:cxn>
                <a:cxn ang="0">
                  <a:pos x="50" y="7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2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7"/>
                </a:cxn>
                <a:cxn ang="0">
                  <a:pos x="20" y="48"/>
                </a:cxn>
                <a:cxn ang="0">
                  <a:pos x="13" y="47"/>
                </a:cxn>
                <a:cxn ang="0">
                  <a:pos x="8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2"/>
                  </a:lnTo>
                  <a:lnTo>
                    <a:pt x="33" y="3"/>
                  </a:lnTo>
                  <a:lnTo>
                    <a:pt x="42" y="4"/>
                  </a:lnTo>
                  <a:lnTo>
                    <a:pt x="50" y="7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2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7"/>
                  </a:lnTo>
                  <a:lnTo>
                    <a:pt x="20" y="48"/>
                  </a:lnTo>
                  <a:lnTo>
                    <a:pt x="13" y="47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8" name="Freeform 284"/>
            <p:cNvSpPr>
              <a:spLocks/>
            </p:cNvSpPr>
            <p:nvPr/>
          </p:nvSpPr>
          <p:spPr bwMode="auto">
            <a:xfrm>
              <a:off x="1760" y="3446"/>
              <a:ext cx="61" cy="4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3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2"/>
                </a:cxn>
                <a:cxn ang="0">
                  <a:pos x="61" y="27"/>
                </a:cxn>
                <a:cxn ang="0">
                  <a:pos x="59" y="31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47" y="40"/>
                </a:cxn>
                <a:cxn ang="0">
                  <a:pos x="41" y="42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2"/>
                </a:cxn>
                <a:cxn ang="0">
                  <a:pos x="0" y="22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9" y="3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7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3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2"/>
                  </a:lnTo>
                  <a:lnTo>
                    <a:pt x="61" y="27"/>
                  </a:lnTo>
                  <a:lnTo>
                    <a:pt x="59" y="31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40"/>
                  </a:lnTo>
                  <a:lnTo>
                    <a:pt x="41" y="42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9" y="3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09" name="Freeform 285"/>
            <p:cNvSpPr>
              <a:spLocks/>
            </p:cNvSpPr>
            <p:nvPr/>
          </p:nvSpPr>
          <p:spPr bwMode="auto">
            <a:xfrm>
              <a:off x="1836" y="3473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2"/>
                </a:cxn>
                <a:cxn ang="0">
                  <a:pos x="53" y="37"/>
                </a:cxn>
                <a:cxn ang="0">
                  <a:pos x="53" y="37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7"/>
                </a:cxn>
                <a:cxn ang="0">
                  <a:pos x="20" y="48"/>
                </a:cxn>
                <a:cxn ang="0">
                  <a:pos x="14" y="47"/>
                </a:cxn>
                <a:cxn ang="0">
                  <a:pos x="9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2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7"/>
                  </a:lnTo>
                  <a:lnTo>
                    <a:pt x="20" y="48"/>
                  </a:lnTo>
                  <a:lnTo>
                    <a:pt x="14" y="47"/>
                  </a:lnTo>
                  <a:lnTo>
                    <a:pt x="9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0" name="Freeform 286"/>
            <p:cNvSpPr>
              <a:spLocks/>
            </p:cNvSpPr>
            <p:nvPr/>
          </p:nvSpPr>
          <p:spPr bwMode="auto">
            <a:xfrm>
              <a:off x="1915" y="3497"/>
              <a:ext cx="62" cy="4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3"/>
                </a:cxn>
                <a:cxn ang="0">
                  <a:pos x="43" y="4"/>
                </a:cxn>
                <a:cxn ang="0">
                  <a:pos x="50" y="6"/>
                </a:cxn>
                <a:cxn ang="0">
                  <a:pos x="57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3"/>
                </a:cxn>
                <a:cxn ang="0">
                  <a:pos x="62" y="28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3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8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2" y="33"/>
                </a:cxn>
                <a:cxn ang="0">
                  <a:pos x="0" y="23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4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8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3"/>
                  </a:lnTo>
                  <a:lnTo>
                    <a:pt x="43" y="4"/>
                  </a:lnTo>
                  <a:lnTo>
                    <a:pt x="50" y="6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3"/>
                  </a:lnTo>
                  <a:lnTo>
                    <a:pt x="62" y="28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3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1" name="Freeform 287"/>
            <p:cNvSpPr>
              <a:spLocks/>
            </p:cNvSpPr>
            <p:nvPr/>
          </p:nvSpPr>
          <p:spPr bwMode="auto">
            <a:xfrm>
              <a:off x="1888" y="3556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2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1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6"/>
                </a:cxn>
                <a:cxn ang="0">
                  <a:pos x="20" y="48"/>
                </a:cxn>
                <a:cxn ang="0">
                  <a:pos x="13" y="46"/>
                </a:cxn>
                <a:cxn ang="0">
                  <a:pos x="8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2" y="36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6"/>
                  </a:lnTo>
                  <a:lnTo>
                    <a:pt x="20" y="48"/>
                  </a:lnTo>
                  <a:lnTo>
                    <a:pt x="13" y="46"/>
                  </a:lnTo>
                  <a:lnTo>
                    <a:pt x="8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2" name="Freeform 288"/>
            <p:cNvSpPr>
              <a:spLocks/>
            </p:cNvSpPr>
            <p:nvPr/>
          </p:nvSpPr>
          <p:spPr bwMode="auto">
            <a:xfrm>
              <a:off x="1809" y="3532"/>
              <a:ext cx="61" cy="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7" y="1"/>
                </a:cxn>
                <a:cxn ang="0">
                  <a:pos x="34" y="3"/>
                </a:cxn>
                <a:cxn ang="0">
                  <a:pos x="42" y="4"/>
                </a:cxn>
                <a:cxn ang="0">
                  <a:pos x="50" y="6"/>
                </a:cxn>
                <a:cxn ang="0">
                  <a:pos x="56" y="10"/>
                </a:cxn>
                <a:cxn ang="0">
                  <a:pos x="59" y="13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1" y="23"/>
                </a:cxn>
                <a:cxn ang="0">
                  <a:pos x="61" y="28"/>
                </a:cxn>
                <a:cxn ang="0">
                  <a:pos x="59" y="32"/>
                </a:cxn>
                <a:cxn ang="0">
                  <a:pos x="52" y="37"/>
                </a:cxn>
                <a:cxn ang="0">
                  <a:pos x="52" y="37"/>
                </a:cxn>
                <a:cxn ang="0">
                  <a:pos x="47" y="40"/>
                </a:cxn>
                <a:cxn ang="0">
                  <a:pos x="41" y="43"/>
                </a:cxn>
                <a:cxn ang="0">
                  <a:pos x="35" y="45"/>
                </a:cxn>
                <a:cxn ang="0">
                  <a:pos x="27" y="47"/>
                </a:cxn>
                <a:cxn ang="0">
                  <a:pos x="20" y="48"/>
                </a:cxn>
                <a:cxn ang="0">
                  <a:pos x="13" y="47"/>
                </a:cxn>
                <a:cxn ang="0">
                  <a:pos x="8" y="45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3"/>
                </a:cxn>
                <a:cxn ang="0">
                  <a:pos x="1" y="15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61" h="48">
                  <a:moveTo>
                    <a:pt x="11" y="0"/>
                  </a:moveTo>
                  <a:lnTo>
                    <a:pt x="11" y="0"/>
                  </a:lnTo>
                  <a:lnTo>
                    <a:pt x="17" y="1"/>
                  </a:lnTo>
                  <a:lnTo>
                    <a:pt x="34" y="3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59" y="13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23"/>
                  </a:lnTo>
                  <a:lnTo>
                    <a:pt x="61" y="28"/>
                  </a:lnTo>
                  <a:lnTo>
                    <a:pt x="59" y="32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7" y="40"/>
                  </a:lnTo>
                  <a:lnTo>
                    <a:pt x="41" y="43"/>
                  </a:lnTo>
                  <a:lnTo>
                    <a:pt x="35" y="45"/>
                  </a:lnTo>
                  <a:lnTo>
                    <a:pt x="27" y="47"/>
                  </a:lnTo>
                  <a:lnTo>
                    <a:pt x="20" y="48"/>
                  </a:lnTo>
                  <a:lnTo>
                    <a:pt x="13" y="47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3" name="Freeform 289"/>
            <p:cNvSpPr>
              <a:spLocks/>
            </p:cNvSpPr>
            <p:nvPr/>
          </p:nvSpPr>
          <p:spPr bwMode="auto">
            <a:xfrm>
              <a:off x="1728" y="3505"/>
              <a:ext cx="62" cy="4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8" y="1"/>
                </a:cxn>
                <a:cxn ang="0">
                  <a:pos x="34" y="2"/>
                </a:cxn>
                <a:cxn ang="0">
                  <a:pos x="43" y="3"/>
                </a:cxn>
                <a:cxn ang="0">
                  <a:pos x="51" y="6"/>
                </a:cxn>
                <a:cxn ang="0">
                  <a:pos x="57" y="10"/>
                </a:cxn>
                <a:cxn ang="0">
                  <a:pos x="59" y="12"/>
                </a:cxn>
                <a:cxn ang="0">
                  <a:pos x="59" y="15"/>
                </a:cxn>
                <a:cxn ang="0">
                  <a:pos x="59" y="15"/>
                </a:cxn>
                <a:cxn ang="0">
                  <a:pos x="62" y="22"/>
                </a:cxn>
                <a:cxn ang="0">
                  <a:pos x="62" y="27"/>
                </a:cxn>
                <a:cxn ang="0">
                  <a:pos x="59" y="31"/>
                </a:cxn>
                <a:cxn ang="0">
                  <a:pos x="53" y="36"/>
                </a:cxn>
                <a:cxn ang="0">
                  <a:pos x="53" y="36"/>
                </a:cxn>
                <a:cxn ang="0">
                  <a:pos x="48" y="40"/>
                </a:cxn>
                <a:cxn ang="0">
                  <a:pos x="42" y="42"/>
                </a:cxn>
                <a:cxn ang="0">
                  <a:pos x="35" y="45"/>
                </a:cxn>
                <a:cxn ang="0">
                  <a:pos x="28" y="46"/>
                </a:cxn>
                <a:cxn ang="0">
                  <a:pos x="20" y="47"/>
                </a:cxn>
                <a:cxn ang="0">
                  <a:pos x="14" y="46"/>
                </a:cxn>
                <a:cxn ang="0">
                  <a:pos x="9" y="45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3" y="36"/>
                </a:cxn>
                <a:cxn ang="0">
                  <a:pos x="2" y="32"/>
                </a:cxn>
                <a:cxn ang="0">
                  <a:pos x="0" y="22"/>
                </a:cxn>
                <a:cxn ang="0">
                  <a:pos x="2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9" y="3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62" h="47">
                  <a:moveTo>
                    <a:pt x="12" y="0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34" y="2"/>
                  </a:lnTo>
                  <a:lnTo>
                    <a:pt x="43" y="3"/>
                  </a:lnTo>
                  <a:lnTo>
                    <a:pt x="51" y="6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2" y="22"/>
                  </a:lnTo>
                  <a:lnTo>
                    <a:pt x="62" y="27"/>
                  </a:lnTo>
                  <a:lnTo>
                    <a:pt x="59" y="3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35" y="45"/>
                  </a:lnTo>
                  <a:lnTo>
                    <a:pt x="28" y="46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4" name="Freeform 290"/>
            <p:cNvSpPr>
              <a:spLocks/>
            </p:cNvSpPr>
            <p:nvPr/>
          </p:nvSpPr>
          <p:spPr bwMode="auto">
            <a:xfrm>
              <a:off x="1618" y="3324"/>
              <a:ext cx="75" cy="73"/>
            </a:xfrm>
            <a:custGeom>
              <a:avLst/>
              <a:gdLst/>
              <a:ahLst/>
              <a:cxnLst>
                <a:cxn ang="0">
                  <a:pos x="5" y="38"/>
                </a:cxn>
                <a:cxn ang="0">
                  <a:pos x="5" y="38"/>
                </a:cxn>
                <a:cxn ang="0">
                  <a:pos x="13" y="31"/>
                </a:cxn>
                <a:cxn ang="0">
                  <a:pos x="19" y="25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8" y="10"/>
                </a:cxn>
                <a:cxn ang="0">
                  <a:pos x="30" y="5"/>
                </a:cxn>
                <a:cxn ang="0">
                  <a:pos x="31" y="2"/>
                </a:cxn>
                <a:cxn ang="0">
                  <a:pos x="34" y="1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8" y="2"/>
                </a:cxn>
                <a:cxn ang="0">
                  <a:pos x="54" y="5"/>
                </a:cxn>
                <a:cxn ang="0">
                  <a:pos x="60" y="7"/>
                </a:cxn>
                <a:cxn ang="0">
                  <a:pos x="65" y="12"/>
                </a:cxn>
                <a:cxn ang="0">
                  <a:pos x="69" y="17"/>
                </a:cxn>
                <a:cxn ang="0">
                  <a:pos x="73" y="21"/>
                </a:cxn>
                <a:cxn ang="0">
                  <a:pos x="75" y="26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3" y="41"/>
                </a:cxn>
                <a:cxn ang="0">
                  <a:pos x="68" y="51"/>
                </a:cxn>
                <a:cxn ang="0">
                  <a:pos x="65" y="56"/>
                </a:cxn>
                <a:cxn ang="0">
                  <a:pos x="61" y="60"/>
                </a:cxn>
                <a:cxn ang="0">
                  <a:pos x="56" y="64"/>
                </a:cxn>
                <a:cxn ang="0">
                  <a:pos x="51" y="66"/>
                </a:cxn>
                <a:cxn ang="0">
                  <a:pos x="51" y="66"/>
                </a:cxn>
                <a:cxn ang="0">
                  <a:pos x="39" y="70"/>
                </a:cxn>
                <a:cxn ang="0">
                  <a:pos x="28" y="73"/>
                </a:cxn>
                <a:cxn ang="0">
                  <a:pos x="19" y="73"/>
                </a:cxn>
                <a:cxn ang="0">
                  <a:pos x="15" y="73"/>
                </a:cxn>
                <a:cxn ang="0">
                  <a:pos x="13" y="70"/>
                </a:cxn>
                <a:cxn ang="0">
                  <a:pos x="13" y="70"/>
                </a:cxn>
                <a:cxn ang="0">
                  <a:pos x="6" y="66"/>
                </a:cxn>
                <a:cxn ang="0">
                  <a:pos x="3" y="60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8"/>
                </a:cxn>
                <a:cxn ang="0">
                  <a:pos x="5" y="38"/>
                </a:cxn>
              </a:cxnLst>
              <a:rect l="0" t="0" r="r" b="b"/>
              <a:pathLst>
                <a:path w="75" h="73">
                  <a:moveTo>
                    <a:pt x="5" y="38"/>
                  </a:moveTo>
                  <a:lnTo>
                    <a:pt x="5" y="38"/>
                  </a:lnTo>
                  <a:lnTo>
                    <a:pt x="13" y="31"/>
                  </a:lnTo>
                  <a:lnTo>
                    <a:pt x="19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8" y="10"/>
                  </a:lnTo>
                  <a:lnTo>
                    <a:pt x="30" y="5"/>
                  </a:lnTo>
                  <a:lnTo>
                    <a:pt x="31" y="2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4" y="5"/>
                  </a:lnTo>
                  <a:lnTo>
                    <a:pt x="60" y="7"/>
                  </a:lnTo>
                  <a:lnTo>
                    <a:pt x="65" y="12"/>
                  </a:lnTo>
                  <a:lnTo>
                    <a:pt x="69" y="17"/>
                  </a:lnTo>
                  <a:lnTo>
                    <a:pt x="73" y="21"/>
                  </a:lnTo>
                  <a:lnTo>
                    <a:pt x="75" y="26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3" y="41"/>
                  </a:lnTo>
                  <a:lnTo>
                    <a:pt x="68" y="51"/>
                  </a:lnTo>
                  <a:lnTo>
                    <a:pt x="65" y="56"/>
                  </a:lnTo>
                  <a:lnTo>
                    <a:pt x="61" y="60"/>
                  </a:lnTo>
                  <a:lnTo>
                    <a:pt x="56" y="64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39" y="70"/>
                  </a:lnTo>
                  <a:lnTo>
                    <a:pt x="28" y="73"/>
                  </a:lnTo>
                  <a:lnTo>
                    <a:pt x="19" y="73"/>
                  </a:lnTo>
                  <a:lnTo>
                    <a:pt x="15" y="73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6" y="66"/>
                  </a:lnTo>
                  <a:lnTo>
                    <a:pt x="3" y="6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8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B3CE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5" name="Freeform 291"/>
            <p:cNvSpPr>
              <a:spLocks/>
            </p:cNvSpPr>
            <p:nvPr/>
          </p:nvSpPr>
          <p:spPr bwMode="auto">
            <a:xfrm>
              <a:off x="1244" y="2524"/>
              <a:ext cx="543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69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00" y="1"/>
                </a:cxn>
                <a:cxn ang="0">
                  <a:pos x="437" y="5"/>
                </a:cxn>
                <a:cxn ang="0">
                  <a:pos x="471" y="13"/>
                </a:cxn>
                <a:cxn ang="0">
                  <a:pos x="484" y="20"/>
                </a:cxn>
                <a:cxn ang="0">
                  <a:pos x="512" y="37"/>
                </a:cxn>
                <a:cxn ang="0">
                  <a:pos x="531" y="55"/>
                </a:cxn>
                <a:cxn ang="0">
                  <a:pos x="541" y="71"/>
                </a:cxn>
                <a:cxn ang="0">
                  <a:pos x="543" y="86"/>
                </a:cxn>
                <a:cxn ang="0">
                  <a:pos x="540" y="104"/>
                </a:cxn>
                <a:cxn ang="0">
                  <a:pos x="531" y="121"/>
                </a:cxn>
                <a:cxn ang="0">
                  <a:pos x="504" y="164"/>
                </a:cxn>
                <a:cxn ang="0">
                  <a:pos x="417" y="303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7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0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8"/>
                </a:cxn>
                <a:cxn ang="0">
                  <a:pos x="0" y="731"/>
                </a:cxn>
                <a:cxn ang="0">
                  <a:pos x="3" y="712"/>
                </a:cxn>
              </a:cxnLst>
              <a:rect l="0" t="0" r="r" b="b"/>
              <a:pathLst>
                <a:path w="543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69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0"/>
                  </a:lnTo>
                  <a:lnTo>
                    <a:pt x="400" y="1"/>
                  </a:lnTo>
                  <a:lnTo>
                    <a:pt x="419" y="2"/>
                  </a:lnTo>
                  <a:lnTo>
                    <a:pt x="437" y="5"/>
                  </a:lnTo>
                  <a:lnTo>
                    <a:pt x="454" y="8"/>
                  </a:lnTo>
                  <a:lnTo>
                    <a:pt x="471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9" y="28"/>
                  </a:lnTo>
                  <a:lnTo>
                    <a:pt x="512" y="37"/>
                  </a:lnTo>
                  <a:lnTo>
                    <a:pt x="523" y="46"/>
                  </a:lnTo>
                  <a:lnTo>
                    <a:pt x="531" y="55"/>
                  </a:lnTo>
                  <a:lnTo>
                    <a:pt x="537" y="62"/>
                  </a:lnTo>
                  <a:lnTo>
                    <a:pt x="541" y="71"/>
                  </a:lnTo>
                  <a:lnTo>
                    <a:pt x="542" y="79"/>
                  </a:lnTo>
                  <a:lnTo>
                    <a:pt x="543" y="86"/>
                  </a:lnTo>
                  <a:lnTo>
                    <a:pt x="542" y="95"/>
                  </a:lnTo>
                  <a:lnTo>
                    <a:pt x="540" y="104"/>
                  </a:lnTo>
                  <a:lnTo>
                    <a:pt x="536" y="112"/>
                  </a:lnTo>
                  <a:lnTo>
                    <a:pt x="531" y="121"/>
                  </a:lnTo>
                  <a:lnTo>
                    <a:pt x="518" y="141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417" y="30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7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7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7"/>
                  </a:lnTo>
                  <a:lnTo>
                    <a:pt x="60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8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  <a:lnTo>
                    <a:pt x="3" y="7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6" name="Freeform 292"/>
            <p:cNvSpPr>
              <a:spLocks/>
            </p:cNvSpPr>
            <p:nvPr/>
          </p:nvSpPr>
          <p:spPr bwMode="auto">
            <a:xfrm>
              <a:off x="1244" y="2524"/>
              <a:ext cx="543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69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00" y="1"/>
                </a:cxn>
                <a:cxn ang="0">
                  <a:pos x="437" y="5"/>
                </a:cxn>
                <a:cxn ang="0">
                  <a:pos x="471" y="13"/>
                </a:cxn>
                <a:cxn ang="0">
                  <a:pos x="484" y="20"/>
                </a:cxn>
                <a:cxn ang="0">
                  <a:pos x="512" y="37"/>
                </a:cxn>
                <a:cxn ang="0">
                  <a:pos x="531" y="55"/>
                </a:cxn>
                <a:cxn ang="0">
                  <a:pos x="541" y="71"/>
                </a:cxn>
                <a:cxn ang="0">
                  <a:pos x="543" y="86"/>
                </a:cxn>
                <a:cxn ang="0">
                  <a:pos x="540" y="104"/>
                </a:cxn>
                <a:cxn ang="0">
                  <a:pos x="531" y="121"/>
                </a:cxn>
                <a:cxn ang="0">
                  <a:pos x="504" y="164"/>
                </a:cxn>
                <a:cxn ang="0">
                  <a:pos x="417" y="303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7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0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8"/>
                </a:cxn>
                <a:cxn ang="0">
                  <a:pos x="0" y="731"/>
                </a:cxn>
              </a:cxnLst>
              <a:rect l="0" t="0" r="r" b="b"/>
              <a:pathLst>
                <a:path w="543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69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0"/>
                  </a:lnTo>
                  <a:lnTo>
                    <a:pt x="400" y="1"/>
                  </a:lnTo>
                  <a:lnTo>
                    <a:pt x="419" y="2"/>
                  </a:lnTo>
                  <a:lnTo>
                    <a:pt x="437" y="5"/>
                  </a:lnTo>
                  <a:lnTo>
                    <a:pt x="454" y="8"/>
                  </a:lnTo>
                  <a:lnTo>
                    <a:pt x="471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9" y="28"/>
                  </a:lnTo>
                  <a:lnTo>
                    <a:pt x="512" y="37"/>
                  </a:lnTo>
                  <a:lnTo>
                    <a:pt x="523" y="46"/>
                  </a:lnTo>
                  <a:lnTo>
                    <a:pt x="531" y="55"/>
                  </a:lnTo>
                  <a:lnTo>
                    <a:pt x="537" y="62"/>
                  </a:lnTo>
                  <a:lnTo>
                    <a:pt x="541" y="71"/>
                  </a:lnTo>
                  <a:lnTo>
                    <a:pt x="542" y="79"/>
                  </a:lnTo>
                  <a:lnTo>
                    <a:pt x="543" y="86"/>
                  </a:lnTo>
                  <a:lnTo>
                    <a:pt x="542" y="95"/>
                  </a:lnTo>
                  <a:lnTo>
                    <a:pt x="540" y="104"/>
                  </a:lnTo>
                  <a:lnTo>
                    <a:pt x="536" y="112"/>
                  </a:lnTo>
                  <a:lnTo>
                    <a:pt x="531" y="121"/>
                  </a:lnTo>
                  <a:lnTo>
                    <a:pt x="518" y="141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417" y="30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7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7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7"/>
                  </a:lnTo>
                  <a:lnTo>
                    <a:pt x="60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8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7" name="Freeform 293"/>
            <p:cNvSpPr>
              <a:spLocks/>
            </p:cNvSpPr>
            <p:nvPr/>
          </p:nvSpPr>
          <p:spPr bwMode="auto">
            <a:xfrm>
              <a:off x="1264" y="2539"/>
              <a:ext cx="516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70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18" y="3"/>
                </a:cxn>
                <a:cxn ang="0">
                  <a:pos x="454" y="10"/>
                </a:cxn>
                <a:cxn ang="0">
                  <a:pos x="484" y="20"/>
                </a:cxn>
                <a:cxn ang="0">
                  <a:pos x="493" y="25"/>
                </a:cxn>
                <a:cxn ang="0">
                  <a:pos x="506" y="36"/>
                </a:cxn>
                <a:cxn ang="0">
                  <a:pos x="513" y="50"/>
                </a:cxn>
                <a:cxn ang="0">
                  <a:pos x="516" y="66"/>
                </a:cxn>
                <a:cxn ang="0">
                  <a:pos x="513" y="84"/>
                </a:cxn>
                <a:cxn ang="0">
                  <a:pos x="503" y="113"/>
                </a:cxn>
                <a:cxn ang="0">
                  <a:pos x="478" y="158"/>
                </a:cxn>
                <a:cxn ang="0">
                  <a:pos x="458" y="193"/>
                </a:cxn>
                <a:cxn ang="0">
                  <a:pos x="420" y="264"/>
                </a:cxn>
                <a:cxn ang="0">
                  <a:pos x="385" y="337"/>
                </a:cxn>
                <a:cxn ang="0">
                  <a:pos x="348" y="410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8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1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9"/>
                </a:cxn>
                <a:cxn ang="0">
                  <a:pos x="0" y="731"/>
                </a:cxn>
                <a:cxn ang="0">
                  <a:pos x="3" y="712"/>
                </a:cxn>
              </a:cxnLst>
              <a:rect l="0" t="0" r="r" b="b"/>
              <a:pathLst>
                <a:path w="516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70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1"/>
                  </a:lnTo>
                  <a:lnTo>
                    <a:pt x="418" y="3"/>
                  </a:lnTo>
                  <a:lnTo>
                    <a:pt x="437" y="6"/>
                  </a:lnTo>
                  <a:lnTo>
                    <a:pt x="454" y="10"/>
                  </a:lnTo>
                  <a:lnTo>
                    <a:pt x="469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3" y="25"/>
                  </a:lnTo>
                  <a:lnTo>
                    <a:pt x="499" y="30"/>
                  </a:lnTo>
                  <a:lnTo>
                    <a:pt x="506" y="36"/>
                  </a:lnTo>
                  <a:lnTo>
                    <a:pt x="510" y="44"/>
                  </a:lnTo>
                  <a:lnTo>
                    <a:pt x="513" y="50"/>
                  </a:lnTo>
                  <a:lnTo>
                    <a:pt x="515" y="57"/>
                  </a:lnTo>
                  <a:lnTo>
                    <a:pt x="516" y="66"/>
                  </a:lnTo>
                  <a:lnTo>
                    <a:pt x="515" y="75"/>
                  </a:lnTo>
                  <a:lnTo>
                    <a:pt x="513" y="84"/>
                  </a:lnTo>
                  <a:lnTo>
                    <a:pt x="511" y="92"/>
                  </a:lnTo>
                  <a:lnTo>
                    <a:pt x="503" y="113"/>
                  </a:lnTo>
                  <a:lnTo>
                    <a:pt x="492" y="135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58" y="193"/>
                  </a:lnTo>
                  <a:lnTo>
                    <a:pt x="439" y="228"/>
                  </a:lnTo>
                  <a:lnTo>
                    <a:pt x="420" y="264"/>
                  </a:lnTo>
                  <a:lnTo>
                    <a:pt x="403" y="301"/>
                  </a:lnTo>
                  <a:lnTo>
                    <a:pt x="385" y="337"/>
                  </a:lnTo>
                  <a:lnTo>
                    <a:pt x="368" y="373"/>
                  </a:lnTo>
                  <a:lnTo>
                    <a:pt x="348" y="41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8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8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8"/>
                  </a:lnTo>
                  <a:lnTo>
                    <a:pt x="61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9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  <a:lnTo>
                    <a:pt x="3" y="712"/>
                  </a:lnTo>
                  <a:close/>
                </a:path>
              </a:pathLst>
            </a:custGeom>
            <a:solidFill>
              <a:srgbClr val="99B9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8" name="Freeform 294"/>
            <p:cNvSpPr>
              <a:spLocks/>
            </p:cNvSpPr>
            <p:nvPr/>
          </p:nvSpPr>
          <p:spPr bwMode="auto">
            <a:xfrm>
              <a:off x="1264" y="2539"/>
              <a:ext cx="516" cy="809"/>
            </a:xfrm>
            <a:custGeom>
              <a:avLst/>
              <a:gdLst/>
              <a:ahLst/>
              <a:cxnLst>
                <a:cxn ang="0">
                  <a:pos x="3" y="712"/>
                </a:cxn>
                <a:cxn ang="0">
                  <a:pos x="9" y="670"/>
                </a:cxn>
                <a:cxn ang="0">
                  <a:pos x="33" y="583"/>
                </a:cxn>
                <a:cxn ang="0">
                  <a:pos x="66" y="496"/>
                </a:cxn>
                <a:cxn ang="0">
                  <a:pos x="118" y="376"/>
                </a:cxn>
                <a:cxn ang="0">
                  <a:pos x="133" y="343"/>
                </a:cxn>
                <a:cxn ang="0">
                  <a:pos x="187" y="244"/>
                </a:cxn>
                <a:cxn ang="0">
                  <a:pos x="259" y="128"/>
                </a:cxn>
                <a:cxn ang="0">
                  <a:pos x="310" y="50"/>
                </a:cxn>
                <a:cxn ang="0">
                  <a:pos x="341" y="12"/>
                </a:cxn>
                <a:cxn ang="0">
                  <a:pos x="354" y="0"/>
                </a:cxn>
                <a:cxn ang="0">
                  <a:pos x="418" y="3"/>
                </a:cxn>
                <a:cxn ang="0">
                  <a:pos x="454" y="10"/>
                </a:cxn>
                <a:cxn ang="0">
                  <a:pos x="484" y="20"/>
                </a:cxn>
                <a:cxn ang="0">
                  <a:pos x="493" y="25"/>
                </a:cxn>
                <a:cxn ang="0">
                  <a:pos x="506" y="36"/>
                </a:cxn>
                <a:cxn ang="0">
                  <a:pos x="513" y="50"/>
                </a:cxn>
                <a:cxn ang="0">
                  <a:pos x="516" y="66"/>
                </a:cxn>
                <a:cxn ang="0">
                  <a:pos x="513" y="84"/>
                </a:cxn>
                <a:cxn ang="0">
                  <a:pos x="503" y="113"/>
                </a:cxn>
                <a:cxn ang="0">
                  <a:pos x="478" y="158"/>
                </a:cxn>
                <a:cxn ang="0">
                  <a:pos x="458" y="193"/>
                </a:cxn>
                <a:cxn ang="0">
                  <a:pos x="420" y="264"/>
                </a:cxn>
                <a:cxn ang="0">
                  <a:pos x="385" y="337"/>
                </a:cxn>
                <a:cxn ang="0">
                  <a:pos x="348" y="410"/>
                </a:cxn>
                <a:cxn ang="0">
                  <a:pos x="326" y="445"/>
                </a:cxn>
                <a:cxn ang="0">
                  <a:pos x="298" y="494"/>
                </a:cxn>
                <a:cxn ang="0">
                  <a:pos x="278" y="539"/>
                </a:cxn>
                <a:cxn ang="0">
                  <a:pos x="249" y="619"/>
                </a:cxn>
                <a:cxn ang="0">
                  <a:pos x="230" y="672"/>
                </a:cxn>
                <a:cxn ang="0">
                  <a:pos x="215" y="705"/>
                </a:cxn>
                <a:cxn ang="0">
                  <a:pos x="195" y="737"/>
                </a:cxn>
                <a:cxn ang="0">
                  <a:pos x="183" y="752"/>
                </a:cxn>
                <a:cxn ang="0">
                  <a:pos x="163" y="772"/>
                </a:cxn>
                <a:cxn ang="0">
                  <a:pos x="138" y="791"/>
                </a:cxn>
                <a:cxn ang="0">
                  <a:pos x="112" y="804"/>
                </a:cxn>
                <a:cxn ang="0">
                  <a:pos x="86" y="809"/>
                </a:cxn>
                <a:cxn ang="0">
                  <a:pos x="78" y="809"/>
                </a:cxn>
                <a:cxn ang="0">
                  <a:pos x="61" y="805"/>
                </a:cxn>
                <a:cxn ang="0">
                  <a:pos x="44" y="799"/>
                </a:cxn>
                <a:cxn ang="0">
                  <a:pos x="29" y="790"/>
                </a:cxn>
                <a:cxn ang="0">
                  <a:pos x="17" y="779"/>
                </a:cxn>
                <a:cxn ang="0">
                  <a:pos x="7" y="765"/>
                </a:cxn>
                <a:cxn ang="0">
                  <a:pos x="2" y="749"/>
                </a:cxn>
                <a:cxn ang="0">
                  <a:pos x="0" y="731"/>
                </a:cxn>
              </a:cxnLst>
              <a:rect l="0" t="0" r="r" b="b"/>
              <a:pathLst>
                <a:path w="516" h="809">
                  <a:moveTo>
                    <a:pt x="3" y="712"/>
                  </a:moveTo>
                  <a:lnTo>
                    <a:pt x="3" y="712"/>
                  </a:lnTo>
                  <a:lnTo>
                    <a:pt x="5" y="691"/>
                  </a:lnTo>
                  <a:lnTo>
                    <a:pt x="9" y="670"/>
                  </a:lnTo>
                  <a:lnTo>
                    <a:pt x="20" y="627"/>
                  </a:lnTo>
                  <a:lnTo>
                    <a:pt x="33" y="583"/>
                  </a:lnTo>
                  <a:lnTo>
                    <a:pt x="49" y="539"/>
                  </a:lnTo>
                  <a:lnTo>
                    <a:pt x="66" y="496"/>
                  </a:lnTo>
                  <a:lnTo>
                    <a:pt x="83" y="45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33" y="343"/>
                  </a:lnTo>
                  <a:lnTo>
                    <a:pt x="157" y="298"/>
                  </a:lnTo>
                  <a:lnTo>
                    <a:pt x="187" y="244"/>
                  </a:lnTo>
                  <a:lnTo>
                    <a:pt x="222" y="185"/>
                  </a:lnTo>
                  <a:lnTo>
                    <a:pt x="259" y="128"/>
                  </a:lnTo>
                  <a:lnTo>
                    <a:pt x="294" y="74"/>
                  </a:lnTo>
                  <a:lnTo>
                    <a:pt x="310" y="50"/>
                  </a:lnTo>
                  <a:lnTo>
                    <a:pt x="326" y="30"/>
                  </a:lnTo>
                  <a:lnTo>
                    <a:pt x="341" y="12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83" y="1"/>
                  </a:lnTo>
                  <a:lnTo>
                    <a:pt x="418" y="3"/>
                  </a:lnTo>
                  <a:lnTo>
                    <a:pt x="437" y="6"/>
                  </a:lnTo>
                  <a:lnTo>
                    <a:pt x="454" y="10"/>
                  </a:lnTo>
                  <a:lnTo>
                    <a:pt x="469" y="13"/>
                  </a:lnTo>
                  <a:lnTo>
                    <a:pt x="484" y="20"/>
                  </a:lnTo>
                  <a:lnTo>
                    <a:pt x="484" y="20"/>
                  </a:lnTo>
                  <a:lnTo>
                    <a:pt x="493" y="25"/>
                  </a:lnTo>
                  <a:lnTo>
                    <a:pt x="499" y="30"/>
                  </a:lnTo>
                  <a:lnTo>
                    <a:pt x="506" y="36"/>
                  </a:lnTo>
                  <a:lnTo>
                    <a:pt x="510" y="44"/>
                  </a:lnTo>
                  <a:lnTo>
                    <a:pt x="513" y="50"/>
                  </a:lnTo>
                  <a:lnTo>
                    <a:pt x="515" y="57"/>
                  </a:lnTo>
                  <a:lnTo>
                    <a:pt x="516" y="66"/>
                  </a:lnTo>
                  <a:lnTo>
                    <a:pt x="515" y="75"/>
                  </a:lnTo>
                  <a:lnTo>
                    <a:pt x="513" y="84"/>
                  </a:lnTo>
                  <a:lnTo>
                    <a:pt x="511" y="92"/>
                  </a:lnTo>
                  <a:lnTo>
                    <a:pt x="503" y="113"/>
                  </a:lnTo>
                  <a:lnTo>
                    <a:pt x="492" y="135"/>
                  </a:lnTo>
                  <a:lnTo>
                    <a:pt x="478" y="158"/>
                  </a:lnTo>
                  <a:lnTo>
                    <a:pt x="478" y="158"/>
                  </a:lnTo>
                  <a:lnTo>
                    <a:pt x="458" y="193"/>
                  </a:lnTo>
                  <a:lnTo>
                    <a:pt x="439" y="228"/>
                  </a:lnTo>
                  <a:lnTo>
                    <a:pt x="420" y="264"/>
                  </a:lnTo>
                  <a:lnTo>
                    <a:pt x="403" y="301"/>
                  </a:lnTo>
                  <a:lnTo>
                    <a:pt x="385" y="337"/>
                  </a:lnTo>
                  <a:lnTo>
                    <a:pt x="368" y="373"/>
                  </a:lnTo>
                  <a:lnTo>
                    <a:pt x="348" y="41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1" y="470"/>
                  </a:lnTo>
                  <a:lnTo>
                    <a:pt x="298" y="494"/>
                  </a:lnTo>
                  <a:lnTo>
                    <a:pt x="286" y="518"/>
                  </a:lnTo>
                  <a:lnTo>
                    <a:pt x="278" y="539"/>
                  </a:lnTo>
                  <a:lnTo>
                    <a:pt x="261" y="580"/>
                  </a:lnTo>
                  <a:lnTo>
                    <a:pt x="249" y="619"/>
                  </a:lnTo>
                  <a:lnTo>
                    <a:pt x="236" y="654"/>
                  </a:lnTo>
                  <a:lnTo>
                    <a:pt x="230" y="672"/>
                  </a:lnTo>
                  <a:lnTo>
                    <a:pt x="222" y="688"/>
                  </a:lnTo>
                  <a:lnTo>
                    <a:pt x="215" y="705"/>
                  </a:lnTo>
                  <a:lnTo>
                    <a:pt x="206" y="721"/>
                  </a:lnTo>
                  <a:lnTo>
                    <a:pt x="195" y="737"/>
                  </a:lnTo>
                  <a:lnTo>
                    <a:pt x="183" y="752"/>
                  </a:lnTo>
                  <a:lnTo>
                    <a:pt x="183" y="752"/>
                  </a:lnTo>
                  <a:lnTo>
                    <a:pt x="173" y="762"/>
                  </a:lnTo>
                  <a:lnTo>
                    <a:pt x="163" y="772"/>
                  </a:lnTo>
                  <a:lnTo>
                    <a:pt x="151" y="782"/>
                  </a:lnTo>
                  <a:lnTo>
                    <a:pt x="138" y="791"/>
                  </a:lnTo>
                  <a:lnTo>
                    <a:pt x="126" y="799"/>
                  </a:lnTo>
                  <a:lnTo>
                    <a:pt x="112" y="804"/>
                  </a:lnTo>
                  <a:lnTo>
                    <a:pt x="99" y="808"/>
                  </a:lnTo>
                  <a:lnTo>
                    <a:pt x="86" y="809"/>
                  </a:lnTo>
                  <a:lnTo>
                    <a:pt x="86" y="809"/>
                  </a:lnTo>
                  <a:lnTo>
                    <a:pt x="78" y="809"/>
                  </a:lnTo>
                  <a:lnTo>
                    <a:pt x="69" y="808"/>
                  </a:lnTo>
                  <a:lnTo>
                    <a:pt x="61" y="805"/>
                  </a:lnTo>
                  <a:lnTo>
                    <a:pt x="53" y="802"/>
                  </a:lnTo>
                  <a:lnTo>
                    <a:pt x="44" y="799"/>
                  </a:lnTo>
                  <a:lnTo>
                    <a:pt x="37" y="795"/>
                  </a:lnTo>
                  <a:lnTo>
                    <a:pt x="29" y="790"/>
                  </a:lnTo>
                  <a:lnTo>
                    <a:pt x="23" y="785"/>
                  </a:lnTo>
                  <a:lnTo>
                    <a:pt x="17" y="779"/>
                  </a:lnTo>
                  <a:lnTo>
                    <a:pt x="12" y="772"/>
                  </a:lnTo>
                  <a:lnTo>
                    <a:pt x="7" y="765"/>
                  </a:lnTo>
                  <a:lnTo>
                    <a:pt x="4" y="757"/>
                  </a:lnTo>
                  <a:lnTo>
                    <a:pt x="2" y="749"/>
                  </a:lnTo>
                  <a:lnTo>
                    <a:pt x="0" y="741"/>
                  </a:lnTo>
                  <a:lnTo>
                    <a:pt x="0" y="731"/>
                  </a:lnTo>
                  <a:lnTo>
                    <a:pt x="3" y="7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19" name="Freeform 295"/>
            <p:cNvSpPr>
              <a:spLocks/>
            </p:cNvSpPr>
            <p:nvPr/>
          </p:nvSpPr>
          <p:spPr bwMode="auto">
            <a:xfrm>
              <a:off x="1242" y="2505"/>
              <a:ext cx="548" cy="845"/>
            </a:xfrm>
            <a:custGeom>
              <a:avLst/>
              <a:gdLst/>
              <a:ahLst/>
              <a:cxnLst>
                <a:cxn ang="0">
                  <a:pos x="14" y="696"/>
                </a:cxn>
                <a:cxn ang="0">
                  <a:pos x="71" y="515"/>
                </a:cxn>
                <a:cxn ang="0">
                  <a:pos x="130" y="387"/>
                </a:cxn>
                <a:cxn ang="0">
                  <a:pos x="268" y="148"/>
                </a:cxn>
                <a:cxn ang="0">
                  <a:pos x="323" y="69"/>
                </a:cxn>
                <a:cxn ang="0">
                  <a:pos x="356" y="36"/>
                </a:cxn>
                <a:cxn ang="0">
                  <a:pos x="399" y="36"/>
                </a:cxn>
                <a:cxn ang="0">
                  <a:pos x="455" y="44"/>
                </a:cxn>
                <a:cxn ang="0">
                  <a:pos x="486" y="56"/>
                </a:cxn>
                <a:cxn ang="0">
                  <a:pos x="533" y="90"/>
                </a:cxn>
                <a:cxn ang="0">
                  <a:pos x="542" y="103"/>
                </a:cxn>
                <a:cxn ang="0">
                  <a:pos x="539" y="109"/>
                </a:cxn>
                <a:cxn ang="0">
                  <a:pos x="513" y="154"/>
                </a:cxn>
                <a:cxn ang="0">
                  <a:pos x="390" y="350"/>
                </a:cxn>
                <a:cxn ang="0">
                  <a:pos x="295" y="507"/>
                </a:cxn>
                <a:cxn ang="0">
                  <a:pos x="257" y="601"/>
                </a:cxn>
                <a:cxn ang="0">
                  <a:pos x="224" y="690"/>
                </a:cxn>
                <a:cxn ang="0">
                  <a:pos x="182" y="756"/>
                </a:cxn>
                <a:cxn ang="0">
                  <a:pos x="136" y="794"/>
                </a:cxn>
                <a:cxn ang="0">
                  <a:pos x="99" y="809"/>
                </a:cxn>
                <a:cxn ang="0">
                  <a:pos x="57" y="804"/>
                </a:cxn>
                <a:cxn ang="0">
                  <a:pos x="32" y="790"/>
                </a:cxn>
                <a:cxn ang="0">
                  <a:pos x="10" y="766"/>
                </a:cxn>
                <a:cxn ang="0">
                  <a:pos x="6" y="756"/>
                </a:cxn>
                <a:cxn ang="0">
                  <a:pos x="6" y="732"/>
                </a:cxn>
                <a:cxn ang="0">
                  <a:pos x="4" y="726"/>
                </a:cxn>
                <a:cxn ang="0">
                  <a:pos x="1" y="774"/>
                </a:cxn>
                <a:cxn ang="0">
                  <a:pos x="20" y="815"/>
                </a:cxn>
                <a:cxn ang="0">
                  <a:pos x="46" y="836"/>
                </a:cxn>
                <a:cxn ang="0">
                  <a:pos x="78" y="845"/>
                </a:cxn>
                <a:cxn ang="0">
                  <a:pos x="119" y="839"/>
                </a:cxn>
                <a:cxn ang="0">
                  <a:pos x="164" y="810"/>
                </a:cxn>
                <a:cxn ang="0">
                  <a:pos x="204" y="762"/>
                </a:cxn>
                <a:cxn ang="0">
                  <a:pos x="243" y="678"/>
                </a:cxn>
                <a:cxn ang="0">
                  <a:pos x="272" y="597"/>
                </a:cxn>
                <a:cxn ang="0">
                  <a:pos x="313" y="508"/>
                </a:cxn>
                <a:cxn ang="0">
                  <a:pos x="468" y="263"/>
                </a:cxn>
                <a:cxn ang="0">
                  <a:pos x="535" y="153"/>
                </a:cxn>
                <a:cxn ang="0">
                  <a:pos x="548" y="110"/>
                </a:cxn>
                <a:cxn ang="0">
                  <a:pos x="535" y="63"/>
                </a:cxn>
                <a:cxn ang="0">
                  <a:pos x="508" y="35"/>
                </a:cxn>
                <a:cxn ang="0">
                  <a:pos x="429" y="5"/>
                </a:cxn>
                <a:cxn ang="0">
                  <a:pos x="377" y="0"/>
                </a:cxn>
                <a:cxn ang="0">
                  <a:pos x="351" y="7"/>
                </a:cxn>
                <a:cxn ang="0">
                  <a:pos x="312" y="52"/>
                </a:cxn>
                <a:cxn ang="0">
                  <a:pos x="258" y="135"/>
                </a:cxn>
                <a:cxn ang="0">
                  <a:pos x="158" y="305"/>
                </a:cxn>
                <a:cxn ang="0">
                  <a:pos x="84" y="461"/>
                </a:cxn>
                <a:cxn ang="0">
                  <a:pos x="35" y="589"/>
                </a:cxn>
                <a:cxn ang="0">
                  <a:pos x="4" y="722"/>
                </a:cxn>
                <a:cxn ang="0">
                  <a:pos x="5" y="742"/>
                </a:cxn>
              </a:cxnLst>
              <a:rect l="0" t="0" r="r" b="b"/>
              <a:pathLst>
                <a:path w="548" h="845">
                  <a:moveTo>
                    <a:pt x="5" y="742"/>
                  </a:moveTo>
                  <a:lnTo>
                    <a:pt x="5" y="742"/>
                  </a:lnTo>
                  <a:lnTo>
                    <a:pt x="9" y="719"/>
                  </a:lnTo>
                  <a:lnTo>
                    <a:pt x="14" y="696"/>
                  </a:lnTo>
                  <a:lnTo>
                    <a:pt x="24" y="651"/>
                  </a:lnTo>
                  <a:lnTo>
                    <a:pt x="37" y="604"/>
                  </a:lnTo>
                  <a:lnTo>
                    <a:pt x="54" y="561"/>
                  </a:lnTo>
                  <a:lnTo>
                    <a:pt x="71" y="515"/>
                  </a:lnTo>
                  <a:lnTo>
                    <a:pt x="90" y="473"/>
                  </a:lnTo>
                  <a:lnTo>
                    <a:pt x="110" y="429"/>
                  </a:lnTo>
                  <a:lnTo>
                    <a:pt x="130" y="387"/>
                  </a:lnTo>
                  <a:lnTo>
                    <a:pt x="130" y="387"/>
                  </a:lnTo>
                  <a:lnTo>
                    <a:pt x="162" y="326"/>
                  </a:lnTo>
                  <a:lnTo>
                    <a:pt x="195" y="266"/>
                  </a:lnTo>
                  <a:lnTo>
                    <a:pt x="232" y="207"/>
                  </a:lnTo>
                  <a:lnTo>
                    <a:pt x="268" y="148"/>
                  </a:lnTo>
                  <a:lnTo>
                    <a:pt x="268" y="148"/>
                  </a:lnTo>
                  <a:lnTo>
                    <a:pt x="286" y="121"/>
                  </a:lnTo>
                  <a:lnTo>
                    <a:pt x="305" y="95"/>
                  </a:lnTo>
                  <a:lnTo>
                    <a:pt x="323" y="69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50" y="40"/>
                  </a:lnTo>
                  <a:lnTo>
                    <a:pt x="356" y="36"/>
                  </a:lnTo>
                  <a:lnTo>
                    <a:pt x="362" y="35"/>
                  </a:lnTo>
                  <a:lnTo>
                    <a:pt x="370" y="34"/>
                  </a:lnTo>
                  <a:lnTo>
                    <a:pt x="384" y="35"/>
                  </a:lnTo>
                  <a:lnTo>
                    <a:pt x="399" y="36"/>
                  </a:lnTo>
                  <a:lnTo>
                    <a:pt x="399" y="36"/>
                  </a:lnTo>
                  <a:lnTo>
                    <a:pt x="421" y="37"/>
                  </a:lnTo>
                  <a:lnTo>
                    <a:pt x="444" y="41"/>
                  </a:lnTo>
                  <a:lnTo>
                    <a:pt x="455" y="44"/>
                  </a:lnTo>
                  <a:lnTo>
                    <a:pt x="465" y="47"/>
                  </a:lnTo>
                  <a:lnTo>
                    <a:pt x="476" y="51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503" y="65"/>
                  </a:lnTo>
                  <a:lnTo>
                    <a:pt x="519" y="78"/>
                  </a:lnTo>
                  <a:lnTo>
                    <a:pt x="527" y="84"/>
                  </a:lnTo>
                  <a:lnTo>
                    <a:pt x="533" y="90"/>
                  </a:lnTo>
                  <a:lnTo>
                    <a:pt x="538" y="99"/>
                  </a:lnTo>
                  <a:lnTo>
                    <a:pt x="543" y="108"/>
                  </a:lnTo>
                  <a:lnTo>
                    <a:pt x="543" y="108"/>
                  </a:lnTo>
                  <a:lnTo>
                    <a:pt x="542" y="103"/>
                  </a:lnTo>
                  <a:lnTo>
                    <a:pt x="542" y="101"/>
                  </a:lnTo>
                  <a:lnTo>
                    <a:pt x="540" y="104"/>
                  </a:lnTo>
                  <a:lnTo>
                    <a:pt x="539" y="109"/>
                  </a:lnTo>
                  <a:lnTo>
                    <a:pt x="539" y="109"/>
                  </a:lnTo>
                  <a:lnTo>
                    <a:pt x="533" y="121"/>
                  </a:lnTo>
                  <a:lnTo>
                    <a:pt x="533" y="121"/>
                  </a:lnTo>
                  <a:lnTo>
                    <a:pt x="523" y="138"/>
                  </a:lnTo>
                  <a:lnTo>
                    <a:pt x="513" y="154"/>
                  </a:lnTo>
                  <a:lnTo>
                    <a:pt x="513" y="154"/>
                  </a:lnTo>
                  <a:lnTo>
                    <a:pt x="451" y="252"/>
                  </a:lnTo>
                  <a:lnTo>
                    <a:pt x="390" y="350"/>
                  </a:lnTo>
                  <a:lnTo>
                    <a:pt x="390" y="350"/>
                  </a:lnTo>
                  <a:lnTo>
                    <a:pt x="361" y="394"/>
                  </a:lnTo>
                  <a:lnTo>
                    <a:pt x="333" y="439"/>
                  </a:lnTo>
                  <a:lnTo>
                    <a:pt x="307" y="484"/>
                  </a:lnTo>
                  <a:lnTo>
                    <a:pt x="295" y="507"/>
                  </a:lnTo>
                  <a:lnTo>
                    <a:pt x="283" y="530"/>
                  </a:lnTo>
                  <a:lnTo>
                    <a:pt x="283" y="530"/>
                  </a:lnTo>
                  <a:lnTo>
                    <a:pt x="269" y="566"/>
                  </a:lnTo>
                  <a:lnTo>
                    <a:pt x="257" y="601"/>
                  </a:lnTo>
                  <a:lnTo>
                    <a:pt x="244" y="636"/>
                  </a:lnTo>
                  <a:lnTo>
                    <a:pt x="232" y="672"/>
                  </a:lnTo>
                  <a:lnTo>
                    <a:pt x="232" y="672"/>
                  </a:lnTo>
                  <a:lnTo>
                    <a:pt x="224" y="690"/>
                  </a:lnTo>
                  <a:lnTo>
                    <a:pt x="215" y="707"/>
                  </a:lnTo>
                  <a:lnTo>
                    <a:pt x="205" y="725"/>
                  </a:lnTo>
                  <a:lnTo>
                    <a:pt x="194" y="741"/>
                  </a:lnTo>
                  <a:lnTo>
                    <a:pt x="182" y="756"/>
                  </a:lnTo>
                  <a:lnTo>
                    <a:pt x="168" y="770"/>
                  </a:lnTo>
                  <a:lnTo>
                    <a:pt x="153" y="783"/>
                  </a:lnTo>
                  <a:lnTo>
                    <a:pt x="136" y="794"/>
                  </a:lnTo>
                  <a:lnTo>
                    <a:pt x="136" y="794"/>
                  </a:lnTo>
                  <a:lnTo>
                    <a:pt x="128" y="799"/>
                  </a:lnTo>
                  <a:lnTo>
                    <a:pt x="118" y="804"/>
                  </a:lnTo>
                  <a:lnTo>
                    <a:pt x="108" y="806"/>
                  </a:lnTo>
                  <a:lnTo>
                    <a:pt x="99" y="809"/>
                  </a:lnTo>
                  <a:lnTo>
                    <a:pt x="89" y="809"/>
                  </a:lnTo>
                  <a:lnTo>
                    <a:pt x="79" y="809"/>
                  </a:lnTo>
                  <a:lnTo>
                    <a:pt x="69" y="808"/>
                  </a:lnTo>
                  <a:lnTo>
                    <a:pt x="57" y="804"/>
                  </a:lnTo>
                  <a:lnTo>
                    <a:pt x="57" y="804"/>
                  </a:lnTo>
                  <a:lnTo>
                    <a:pt x="49" y="800"/>
                  </a:lnTo>
                  <a:lnTo>
                    <a:pt x="40" y="796"/>
                  </a:lnTo>
                  <a:lnTo>
                    <a:pt x="32" y="790"/>
                  </a:lnTo>
                  <a:lnTo>
                    <a:pt x="25" y="785"/>
                  </a:lnTo>
                  <a:lnTo>
                    <a:pt x="25" y="785"/>
                  </a:lnTo>
                  <a:lnTo>
                    <a:pt x="17" y="776"/>
                  </a:lnTo>
                  <a:lnTo>
                    <a:pt x="10" y="766"/>
                  </a:lnTo>
                  <a:lnTo>
                    <a:pt x="10" y="766"/>
                  </a:lnTo>
                  <a:lnTo>
                    <a:pt x="7" y="759"/>
                  </a:lnTo>
                  <a:lnTo>
                    <a:pt x="6" y="756"/>
                  </a:lnTo>
                  <a:lnTo>
                    <a:pt x="6" y="756"/>
                  </a:lnTo>
                  <a:lnTo>
                    <a:pt x="5" y="757"/>
                  </a:lnTo>
                  <a:lnTo>
                    <a:pt x="5" y="757"/>
                  </a:lnTo>
                  <a:lnTo>
                    <a:pt x="6" y="745"/>
                  </a:lnTo>
                  <a:lnTo>
                    <a:pt x="6" y="732"/>
                  </a:lnTo>
                  <a:lnTo>
                    <a:pt x="6" y="732"/>
                  </a:lnTo>
                  <a:lnTo>
                    <a:pt x="5" y="726"/>
                  </a:lnTo>
                  <a:lnTo>
                    <a:pt x="5" y="724"/>
                  </a:lnTo>
                  <a:lnTo>
                    <a:pt x="4" y="726"/>
                  </a:lnTo>
                  <a:lnTo>
                    <a:pt x="4" y="726"/>
                  </a:lnTo>
                  <a:lnTo>
                    <a:pt x="1" y="742"/>
                  </a:lnTo>
                  <a:lnTo>
                    <a:pt x="0" y="759"/>
                  </a:lnTo>
                  <a:lnTo>
                    <a:pt x="1" y="774"/>
                  </a:lnTo>
                  <a:lnTo>
                    <a:pt x="5" y="789"/>
                  </a:lnTo>
                  <a:lnTo>
                    <a:pt x="11" y="803"/>
                  </a:lnTo>
                  <a:lnTo>
                    <a:pt x="15" y="810"/>
                  </a:lnTo>
                  <a:lnTo>
                    <a:pt x="20" y="815"/>
                  </a:lnTo>
                  <a:lnTo>
                    <a:pt x="25" y="821"/>
                  </a:lnTo>
                  <a:lnTo>
                    <a:pt x="31" y="826"/>
                  </a:lnTo>
                  <a:lnTo>
                    <a:pt x="39" y="831"/>
                  </a:lnTo>
                  <a:lnTo>
                    <a:pt x="46" y="836"/>
                  </a:lnTo>
                  <a:lnTo>
                    <a:pt x="46" y="836"/>
                  </a:lnTo>
                  <a:lnTo>
                    <a:pt x="56" y="842"/>
                  </a:lnTo>
                  <a:lnTo>
                    <a:pt x="66" y="844"/>
                  </a:lnTo>
                  <a:lnTo>
                    <a:pt x="78" y="845"/>
                  </a:lnTo>
                  <a:lnTo>
                    <a:pt x="88" y="845"/>
                  </a:lnTo>
                  <a:lnTo>
                    <a:pt x="98" y="845"/>
                  </a:lnTo>
                  <a:lnTo>
                    <a:pt x="109" y="843"/>
                  </a:lnTo>
                  <a:lnTo>
                    <a:pt x="119" y="839"/>
                  </a:lnTo>
                  <a:lnTo>
                    <a:pt x="128" y="835"/>
                  </a:lnTo>
                  <a:lnTo>
                    <a:pt x="138" y="830"/>
                  </a:lnTo>
                  <a:lnTo>
                    <a:pt x="148" y="824"/>
                  </a:lnTo>
                  <a:lnTo>
                    <a:pt x="164" y="810"/>
                  </a:lnTo>
                  <a:lnTo>
                    <a:pt x="180" y="795"/>
                  </a:lnTo>
                  <a:lnTo>
                    <a:pt x="194" y="779"/>
                  </a:lnTo>
                  <a:lnTo>
                    <a:pt x="194" y="779"/>
                  </a:lnTo>
                  <a:lnTo>
                    <a:pt x="204" y="762"/>
                  </a:lnTo>
                  <a:lnTo>
                    <a:pt x="213" y="747"/>
                  </a:lnTo>
                  <a:lnTo>
                    <a:pt x="222" y="730"/>
                  </a:lnTo>
                  <a:lnTo>
                    <a:pt x="229" y="714"/>
                  </a:lnTo>
                  <a:lnTo>
                    <a:pt x="243" y="678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63" y="619"/>
                  </a:lnTo>
                  <a:lnTo>
                    <a:pt x="272" y="597"/>
                  </a:lnTo>
                  <a:lnTo>
                    <a:pt x="281" y="574"/>
                  </a:lnTo>
                  <a:lnTo>
                    <a:pt x="291" y="552"/>
                  </a:lnTo>
                  <a:lnTo>
                    <a:pt x="302" y="529"/>
                  </a:lnTo>
                  <a:lnTo>
                    <a:pt x="313" y="508"/>
                  </a:lnTo>
                  <a:lnTo>
                    <a:pt x="340" y="465"/>
                  </a:lnTo>
                  <a:lnTo>
                    <a:pt x="340" y="465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520" y="178"/>
                  </a:lnTo>
                  <a:lnTo>
                    <a:pt x="520" y="178"/>
                  </a:lnTo>
                  <a:lnTo>
                    <a:pt x="528" y="165"/>
                  </a:lnTo>
                  <a:lnTo>
                    <a:pt x="535" y="153"/>
                  </a:lnTo>
                  <a:lnTo>
                    <a:pt x="542" y="139"/>
                  </a:lnTo>
                  <a:lnTo>
                    <a:pt x="545" y="124"/>
                  </a:lnTo>
                  <a:lnTo>
                    <a:pt x="545" y="124"/>
                  </a:lnTo>
                  <a:lnTo>
                    <a:pt x="548" y="110"/>
                  </a:lnTo>
                  <a:lnTo>
                    <a:pt x="547" y="96"/>
                  </a:lnTo>
                  <a:lnTo>
                    <a:pt x="545" y="85"/>
                  </a:lnTo>
                  <a:lnTo>
                    <a:pt x="542" y="73"/>
                  </a:lnTo>
                  <a:lnTo>
                    <a:pt x="535" y="63"/>
                  </a:lnTo>
                  <a:lnTo>
                    <a:pt x="528" y="52"/>
                  </a:lnTo>
                  <a:lnTo>
                    <a:pt x="519" y="44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489" y="24"/>
                  </a:lnTo>
                  <a:lnTo>
                    <a:pt x="470" y="15"/>
                  </a:lnTo>
                  <a:lnTo>
                    <a:pt x="450" y="9"/>
                  </a:lnTo>
                  <a:lnTo>
                    <a:pt x="429" y="5"/>
                  </a:lnTo>
                  <a:lnTo>
                    <a:pt x="429" y="5"/>
                  </a:lnTo>
                  <a:lnTo>
                    <a:pt x="411" y="2"/>
                  </a:lnTo>
                  <a:lnTo>
                    <a:pt x="389" y="1"/>
                  </a:lnTo>
                  <a:lnTo>
                    <a:pt x="377" y="0"/>
                  </a:lnTo>
                  <a:lnTo>
                    <a:pt x="366" y="1"/>
                  </a:lnTo>
                  <a:lnTo>
                    <a:pt x="357" y="4"/>
                  </a:lnTo>
                  <a:lnTo>
                    <a:pt x="353" y="5"/>
                  </a:lnTo>
                  <a:lnTo>
                    <a:pt x="351" y="7"/>
                  </a:lnTo>
                  <a:lnTo>
                    <a:pt x="351" y="7"/>
                  </a:lnTo>
                  <a:lnTo>
                    <a:pt x="337" y="21"/>
                  </a:lnTo>
                  <a:lnTo>
                    <a:pt x="325" y="36"/>
                  </a:lnTo>
                  <a:lnTo>
                    <a:pt x="312" y="52"/>
                  </a:lnTo>
                  <a:lnTo>
                    <a:pt x="301" y="69"/>
                  </a:lnTo>
                  <a:lnTo>
                    <a:pt x="279" y="101"/>
                  </a:lnTo>
                  <a:lnTo>
                    <a:pt x="258" y="135"/>
                  </a:lnTo>
                  <a:lnTo>
                    <a:pt x="258" y="135"/>
                  </a:lnTo>
                  <a:lnTo>
                    <a:pt x="232" y="177"/>
                  </a:lnTo>
                  <a:lnTo>
                    <a:pt x="207" y="219"/>
                  </a:lnTo>
                  <a:lnTo>
                    <a:pt x="182" y="262"/>
                  </a:lnTo>
                  <a:lnTo>
                    <a:pt x="158" y="305"/>
                  </a:lnTo>
                  <a:lnTo>
                    <a:pt x="158" y="305"/>
                  </a:lnTo>
                  <a:lnTo>
                    <a:pt x="138" y="343"/>
                  </a:lnTo>
                  <a:lnTo>
                    <a:pt x="119" y="382"/>
                  </a:lnTo>
                  <a:lnTo>
                    <a:pt x="84" y="461"/>
                  </a:lnTo>
                  <a:lnTo>
                    <a:pt x="84" y="461"/>
                  </a:lnTo>
                  <a:lnTo>
                    <a:pt x="57" y="524"/>
                  </a:lnTo>
                  <a:lnTo>
                    <a:pt x="46" y="557"/>
                  </a:lnTo>
                  <a:lnTo>
                    <a:pt x="35" y="589"/>
                  </a:lnTo>
                  <a:lnTo>
                    <a:pt x="25" y="622"/>
                  </a:lnTo>
                  <a:lnTo>
                    <a:pt x="16" y="655"/>
                  </a:lnTo>
                  <a:lnTo>
                    <a:pt x="9" y="688"/>
                  </a:lnTo>
                  <a:lnTo>
                    <a:pt x="4" y="722"/>
                  </a:lnTo>
                  <a:lnTo>
                    <a:pt x="4" y="722"/>
                  </a:lnTo>
                  <a:lnTo>
                    <a:pt x="4" y="735"/>
                  </a:lnTo>
                  <a:lnTo>
                    <a:pt x="5" y="742"/>
                  </a:lnTo>
                  <a:lnTo>
                    <a:pt x="5" y="7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0" name="Freeform 296"/>
            <p:cNvSpPr>
              <a:spLocks/>
            </p:cNvSpPr>
            <p:nvPr/>
          </p:nvSpPr>
          <p:spPr bwMode="auto">
            <a:xfrm>
              <a:off x="2560" y="2926"/>
              <a:ext cx="204" cy="438"/>
            </a:xfrm>
            <a:custGeom>
              <a:avLst/>
              <a:gdLst/>
              <a:ahLst/>
              <a:cxnLst>
                <a:cxn ang="0">
                  <a:pos x="0" y="426"/>
                </a:cxn>
                <a:cxn ang="0">
                  <a:pos x="0" y="426"/>
                </a:cxn>
                <a:cxn ang="0">
                  <a:pos x="19" y="377"/>
                </a:cxn>
                <a:cxn ang="0">
                  <a:pos x="63" y="265"/>
                </a:cxn>
                <a:cxn ang="0">
                  <a:pos x="89" y="203"/>
                </a:cxn>
                <a:cxn ang="0">
                  <a:pos x="113" y="145"/>
                </a:cxn>
                <a:cxn ang="0">
                  <a:pos x="134" y="98"/>
                </a:cxn>
                <a:cxn ang="0">
                  <a:pos x="143" y="81"/>
                </a:cxn>
                <a:cxn ang="0">
                  <a:pos x="150" y="69"/>
                </a:cxn>
                <a:cxn ang="0">
                  <a:pos x="150" y="69"/>
                </a:cxn>
                <a:cxn ang="0">
                  <a:pos x="162" y="53"/>
                </a:cxn>
                <a:cxn ang="0">
                  <a:pos x="170" y="38"/>
                </a:cxn>
                <a:cxn ang="0">
                  <a:pos x="183" y="15"/>
                </a:cxn>
                <a:cxn ang="0">
                  <a:pos x="188" y="7"/>
                </a:cxn>
                <a:cxn ang="0">
                  <a:pos x="192" y="3"/>
                </a:cxn>
                <a:cxn ang="0">
                  <a:pos x="197" y="0"/>
                </a:cxn>
                <a:cxn ang="0">
                  <a:pos x="201" y="2"/>
                </a:cxn>
                <a:cxn ang="0">
                  <a:pos x="201" y="2"/>
                </a:cxn>
                <a:cxn ang="0">
                  <a:pos x="203" y="3"/>
                </a:cxn>
                <a:cxn ang="0">
                  <a:pos x="204" y="5"/>
                </a:cxn>
                <a:cxn ang="0">
                  <a:pos x="204" y="13"/>
                </a:cxn>
                <a:cxn ang="0">
                  <a:pos x="203" y="20"/>
                </a:cxn>
                <a:cxn ang="0">
                  <a:pos x="201" y="30"/>
                </a:cxn>
                <a:cxn ang="0">
                  <a:pos x="190" y="53"/>
                </a:cxn>
                <a:cxn ang="0">
                  <a:pos x="180" y="77"/>
                </a:cxn>
                <a:cxn ang="0">
                  <a:pos x="180" y="77"/>
                </a:cxn>
                <a:cxn ang="0">
                  <a:pos x="106" y="269"/>
                </a:cxn>
                <a:cxn ang="0">
                  <a:pos x="42" y="438"/>
                </a:cxn>
                <a:cxn ang="0">
                  <a:pos x="0" y="426"/>
                </a:cxn>
              </a:cxnLst>
              <a:rect l="0" t="0" r="r" b="b"/>
              <a:pathLst>
                <a:path w="204" h="438">
                  <a:moveTo>
                    <a:pt x="0" y="426"/>
                  </a:moveTo>
                  <a:lnTo>
                    <a:pt x="0" y="426"/>
                  </a:lnTo>
                  <a:lnTo>
                    <a:pt x="19" y="377"/>
                  </a:lnTo>
                  <a:lnTo>
                    <a:pt x="63" y="265"/>
                  </a:lnTo>
                  <a:lnTo>
                    <a:pt x="89" y="203"/>
                  </a:lnTo>
                  <a:lnTo>
                    <a:pt x="113" y="145"/>
                  </a:lnTo>
                  <a:lnTo>
                    <a:pt x="134" y="98"/>
                  </a:lnTo>
                  <a:lnTo>
                    <a:pt x="143" y="81"/>
                  </a:lnTo>
                  <a:lnTo>
                    <a:pt x="150" y="69"/>
                  </a:lnTo>
                  <a:lnTo>
                    <a:pt x="150" y="69"/>
                  </a:lnTo>
                  <a:lnTo>
                    <a:pt x="162" y="53"/>
                  </a:lnTo>
                  <a:lnTo>
                    <a:pt x="170" y="38"/>
                  </a:lnTo>
                  <a:lnTo>
                    <a:pt x="183" y="15"/>
                  </a:lnTo>
                  <a:lnTo>
                    <a:pt x="188" y="7"/>
                  </a:lnTo>
                  <a:lnTo>
                    <a:pt x="192" y="3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203" y="3"/>
                  </a:lnTo>
                  <a:lnTo>
                    <a:pt x="204" y="5"/>
                  </a:lnTo>
                  <a:lnTo>
                    <a:pt x="204" y="13"/>
                  </a:lnTo>
                  <a:lnTo>
                    <a:pt x="203" y="20"/>
                  </a:lnTo>
                  <a:lnTo>
                    <a:pt x="201" y="30"/>
                  </a:lnTo>
                  <a:lnTo>
                    <a:pt x="190" y="53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06" y="269"/>
                  </a:lnTo>
                  <a:lnTo>
                    <a:pt x="42" y="438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3875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1" name="Freeform 297"/>
            <p:cNvSpPr>
              <a:spLocks/>
            </p:cNvSpPr>
            <p:nvPr/>
          </p:nvSpPr>
          <p:spPr bwMode="auto">
            <a:xfrm>
              <a:off x="2559" y="2911"/>
              <a:ext cx="207" cy="468"/>
            </a:xfrm>
            <a:custGeom>
              <a:avLst/>
              <a:gdLst/>
              <a:ahLst/>
              <a:cxnLst>
                <a:cxn ang="0">
                  <a:pos x="1" y="456"/>
                </a:cxn>
                <a:cxn ang="0">
                  <a:pos x="65" y="292"/>
                </a:cxn>
                <a:cxn ang="0">
                  <a:pos x="85" y="241"/>
                </a:cxn>
                <a:cxn ang="0">
                  <a:pos x="117" y="163"/>
                </a:cxn>
                <a:cxn ang="0">
                  <a:pos x="143" y="114"/>
                </a:cxn>
                <a:cxn ang="0">
                  <a:pos x="158" y="91"/>
                </a:cxn>
                <a:cxn ang="0">
                  <a:pos x="174" y="60"/>
                </a:cxn>
                <a:cxn ang="0">
                  <a:pos x="188" y="38"/>
                </a:cxn>
                <a:cxn ang="0">
                  <a:pos x="194" y="32"/>
                </a:cxn>
                <a:cxn ang="0">
                  <a:pos x="199" y="30"/>
                </a:cxn>
                <a:cxn ang="0">
                  <a:pos x="202" y="30"/>
                </a:cxn>
                <a:cxn ang="0">
                  <a:pos x="202" y="29"/>
                </a:cxn>
                <a:cxn ang="0">
                  <a:pos x="199" y="34"/>
                </a:cxn>
                <a:cxn ang="0">
                  <a:pos x="180" y="78"/>
                </a:cxn>
                <a:cxn ang="0">
                  <a:pos x="168" y="112"/>
                </a:cxn>
                <a:cxn ang="0">
                  <a:pos x="155" y="144"/>
                </a:cxn>
                <a:cxn ang="0">
                  <a:pos x="67" y="373"/>
                </a:cxn>
                <a:cxn ang="0">
                  <a:pos x="46" y="432"/>
                </a:cxn>
                <a:cxn ang="0">
                  <a:pos x="42" y="438"/>
                </a:cxn>
                <a:cxn ang="0">
                  <a:pos x="38" y="437"/>
                </a:cxn>
                <a:cxn ang="0">
                  <a:pos x="1" y="425"/>
                </a:cxn>
                <a:cxn ang="0">
                  <a:pos x="0" y="451"/>
                </a:cxn>
                <a:cxn ang="0">
                  <a:pos x="1" y="456"/>
                </a:cxn>
                <a:cxn ang="0">
                  <a:pos x="43" y="468"/>
                </a:cxn>
                <a:cxn ang="0">
                  <a:pos x="43" y="468"/>
                </a:cxn>
                <a:cxn ang="0">
                  <a:pos x="111" y="291"/>
                </a:cxn>
                <a:cxn ang="0">
                  <a:pos x="179" y="114"/>
                </a:cxn>
                <a:cxn ang="0">
                  <a:pos x="199" y="64"/>
                </a:cxn>
                <a:cxn ang="0">
                  <a:pos x="205" y="39"/>
                </a:cxn>
                <a:cxn ang="0">
                  <a:pos x="207" y="12"/>
                </a:cxn>
                <a:cxn ang="0">
                  <a:pos x="205" y="8"/>
                </a:cxn>
                <a:cxn ang="0">
                  <a:pos x="203" y="3"/>
                </a:cxn>
                <a:cxn ang="0">
                  <a:pos x="198" y="0"/>
                </a:cxn>
                <a:cxn ang="0">
                  <a:pos x="193" y="3"/>
                </a:cxn>
                <a:cxn ang="0">
                  <a:pos x="190" y="5"/>
                </a:cxn>
                <a:cxn ang="0">
                  <a:pos x="170" y="38"/>
                </a:cxn>
                <a:cxn ang="0">
                  <a:pos x="150" y="72"/>
                </a:cxn>
                <a:cxn ang="0">
                  <a:pos x="139" y="91"/>
                </a:cxn>
                <a:cxn ang="0">
                  <a:pos x="111" y="151"/>
                </a:cxn>
                <a:cxn ang="0">
                  <a:pos x="85" y="212"/>
                </a:cxn>
                <a:cxn ang="0">
                  <a:pos x="61" y="274"/>
                </a:cxn>
                <a:cxn ang="0">
                  <a:pos x="1" y="425"/>
                </a:cxn>
                <a:cxn ang="0">
                  <a:pos x="0" y="433"/>
                </a:cxn>
                <a:cxn ang="0">
                  <a:pos x="2" y="449"/>
                </a:cxn>
                <a:cxn ang="0">
                  <a:pos x="1" y="456"/>
                </a:cxn>
              </a:cxnLst>
              <a:rect l="0" t="0" r="r" b="b"/>
              <a:pathLst>
                <a:path w="207" h="468">
                  <a:moveTo>
                    <a:pt x="1" y="456"/>
                  </a:moveTo>
                  <a:lnTo>
                    <a:pt x="1" y="456"/>
                  </a:lnTo>
                  <a:lnTo>
                    <a:pt x="33" y="374"/>
                  </a:lnTo>
                  <a:lnTo>
                    <a:pt x="65" y="292"/>
                  </a:lnTo>
                  <a:lnTo>
                    <a:pt x="65" y="292"/>
                  </a:lnTo>
                  <a:lnTo>
                    <a:pt x="85" y="241"/>
                  </a:lnTo>
                  <a:lnTo>
                    <a:pt x="106" y="190"/>
                  </a:lnTo>
                  <a:lnTo>
                    <a:pt x="117" y="163"/>
                  </a:lnTo>
                  <a:lnTo>
                    <a:pt x="130" y="138"/>
                  </a:lnTo>
                  <a:lnTo>
                    <a:pt x="143" y="114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65" y="77"/>
                  </a:lnTo>
                  <a:lnTo>
                    <a:pt x="174" y="60"/>
                  </a:lnTo>
                  <a:lnTo>
                    <a:pt x="183" y="44"/>
                  </a:lnTo>
                  <a:lnTo>
                    <a:pt x="188" y="38"/>
                  </a:lnTo>
                  <a:lnTo>
                    <a:pt x="194" y="32"/>
                  </a:lnTo>
                  <a:lnTo>
                    <a:pt x="194" y="32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202" y="30"/>
                  </a:lnTo>
                  <a:lnTo>
                    <a:pt x="203" y="28"/>
                  </a:lnTo>
                  <a:lnTo>
                    <a:pt x="202" y="29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0" y="57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68" y="112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3" y="437"/>
                  </a:lnTo>
                  <a:lnTo>
                    <a:pt x="42" y="438"/>
                  </a:lnTo>
                  <a:lnTo>
                    <a:pt x="38" y="437"/>
                  </a:lnTo>
                  <a:lnTo>
                    <a:pt x="38" y="437"/>
                  </a:lnTo>
                  <a:lnTo>
                    <a:pt x="1" y="425"/>
                  </a:lnTo>
                  <a:lnTo>
                    <a:pt x="1" y="425"/>
                  </a:lnTo>
                  <a:lnTo>
                    <a:pt x="0" y="441"/>
                  </a:lnTo>
                  <a:lnTo>
                    <a:pt x="0" y="451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1" y="456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43" y="468"/>
                  </a:lnTo>
                  <a:lnTo>
                    <a:pt x="111" y="291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89" y="89"/>
                  </a:lnTo>
                  <a:lnTo>
                    <a:pt x="199" y="64"/>
                  </a:lnTo>
                  <a:lnTo>
                    <a:pt x="203" y="52"/>
                  </a:lnTo>
                  <a:lnTo>
                    <a:pt x="205" y="39"/>
                  </a:lnTo>
                  <a:lnTo>
                    <a:pt x="207" y="25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5" y="8"/>
                  </a:lnTo>
                  <a:lnTo>
                    <a:pt x="204" y="5"/>
                  </a:lnTo>
                  <a:lnTo>
                    <a:pt x="203" y="3"/>
                  </a:lnTo>
                  <a:lnTo>
                    <a:pt x="200" y="1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3" y="3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79" y="22"/>
                  </a:lnTo>
                  <a:lnTo>
                    <a:pt x="170" y="38"/>
                  </a:lnTo>
                  <a:lnTo>
                    <a:pt x="160" y="55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39" y="91"/>
                  </a:lnTo>
                  <a:lnTo>
                    <a:pt x="129" y="11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85" y="212"/>
                  </a:lnTo>
                  <a:lnTo>
                    <a:pt x="61" y="274"/>
                  </a:lnTo>
                  <a:lnTo>
                    <a:pt x="61" y="274"/>
                  </a:lnTo>
                  <a:lnTo>
                    <a:pt x="1" y="425"/>
                  </a:lnTo>
                  <a:lnTo>
                    <a:pt x="1" y="425"/>
                  </a:lnTo>
                  <a:lnTo>
                    <a:pt x="0" y="429"/>
                  </a:lnTo>
                  <a:lnTo>
                    <a:pt x="0" y="433"/>
                  </a:lnTo>
                  <a:lnTo>
                    <a:pt x="1" y="442"/>
                  </a:lnTo>
                  <a:lnTo>
                    <a:pt x="2" y="449"/>
                  </a:lnTo>
                  <a:lnTo>
                    <a:pt x="1" y="456"/>
                  </a:lnTo>
                  <a:lnTo>
                    <a:pt x="1" y="4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2" name="Freeform 298"/>
            <p:cNvSpPr>
              <a:spLocks/>
            </p:cNvSpPr>
            <p:nvPr/>
          </p:nvSpPr>
          <p:spPr bwMode="auto">
            <a:xfrm>
              <a:off x="1870" y="3278"/>
              <a:ext cx="184" cy="82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8" y="13"/>
                </a:cxn>
                <a:cxn ang="0">
                  <a:pos x="25" y="7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80" y="1"/>
                </a:cxn>
                <a:cxn ang="0">
                  <a:pos x="80" y="1"/>
                </a:cxn>
                <a:cxn ang="0">
                  <a:pos x="108" y="7"/>
                </a:cxn>
                <a:cxn ang="0">
                  <a:pos x="120" y="11"/>
                </a:cxn>
                <a:cxn ang="0">
                  <a:pos x="133" y="15"/>
                </a:cxn>
                <a:cxn ang="0">
                  <a:pos x="143" y="21"/>
                </a:cxn>
                <a:cxn ang="0">
                  <a:pos x="153" y="27"/>
                </a:cxn>
                <a:cxn ang="0">
                  <a:pos x="162" y="35"/>
                </a:cxn>
                <a:cxn ang="0">
                  <a:pos x="168" y="43"/>
                </a:cxn>
                <a:cxn ang="0">
                  <a:pos x="168" y="43"/>
                </a:cxn>
                <a:cxn ang="0">
                  <a:pos x="178" y="60"/>
                </a:cxn>
                <a:cxn ang="0">
                  <a:pos x="184" y="70"/>
                </a:cxn>
                <a:cxn ang="0">
                  <a:pos x="184" y="75"/>
                </a:cxn>
                <a:cxn ang="0">
                  <a:pos x="184" y="77"/>
                </a:cxn>
                <a:cxn ang="0">
                  <a:pos x="182" y="80"/>
                </a:cxn>
                <a:cxn ang="0">
                  <a:pos x="178" y="81"/>
                </a:cxn>
                <a:cxn ang="0">
                  <a:pos x="178" y="81"/>
                </a:cxn>
                <a:cxn ang="0">
                  <a:pos x="172" y="82"/>
                </a:cxn>
                <a:cxn ang="0">
                  <a:pos x="162" y="81"/>
                </a:cxn>
                <a:cxn ang="0">
                  <a:pos x="139" y="77"/>
                </a:cxn>
                <a:cxn ang="0">
                  <a:pos x="109" y="71"/>
                </a:cxn>
                <a:cxn ang="0">
                  <a:pos x="109" y="71"/>
                </a:cxn>
                <a:cxn ang="0">
                  <a:pos x="109" y="67"/>
                </a:cxn>
                <a:cxn ang="0">
                  <a:pos x="108" y="58"/>
                </a:cxn>
                <a:cxn ang="0">
                  <a:pos x="105" y="53"/>
                </a:cxn>
                <a:cxn ang="0">
                  <a:pos x="103" y="48"/>
                </a:cxn>
                <a:cxn ang="0">
                  <a:pos x="98" y="43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87" y="38"/>
                </a:cxn>
                <a:cxn ang="0">
                  <a:pos x="82" y="37"/>
                </a:cxn>
                <a:cxn ang="0">
                  <a:pos x="69" y="38"/>
                </a:cxn>
                <a:cxn ang="0">
                  <a:pos x="59" y="41"/>
                </a:cxn>
                <a:cxn ang="0">
                  <a:pos x="55" y="43"/>
                </a:cxn>
                <a:cxn ang="0">
                  <a:pos x="53" y="46"/>
                </a:cxn>
                <a:cxn ang="0">
                  <a:pos x="53" y="46"/>
                </a:cxn>
                <a:cxn ang="0">
                  <a:pos x="50" y="51"/>
                </a:cxn>
                <a:cxn ang="0">
                  <a:pos x="50" y="52"/>
                </a:cxn>
                <a:cxn ang="0">
                  <a:pos x="52" y="53"/>
                </a:cxn>
                <a:cxn ang="0">
                  <a:pos x="52" y="53"/>
                </a:cxn>
                <a:cxn ang="0">
                  <a:pos x="0" y="36"/>
                </a:cxn>
                <a:cxn ang="0">
                  <a:pos x="0" y="17"/>
                </a:cxn>
              </a:cxnLst>
              <a:rect l="0" t="0" r="r" b="b"/>
              <a:pathLst>
                <a:path w="184" h="82">
                  <a:moveTo>
                    <a:pt x="0" y="17"/>
                  </a:moveTo>
                  <a:lnTo>
                    <a:pt x="0" y="17"/>
                  </a:lnTo>
                  <a:lnTo>
                    <a:pt x="8" y="13"/>
                  </a:lnTo>
                  <a:lnTo>
                    <a:pt x="25" y="7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108" y="7"/>
                  </a:lnTo>
                  <a:lnTo>
                    <a:pt x="120" y="11"/>
                  </a:lnTo>
                  <a:lnTo>
                    <a:pt x="133" y="15"/>
                  </a:lnTo>
                  <a:lnTo>
                    <a:pt x="143" y="21"/>
                  </a:lnTo>
                  <a:lnTo>
                    <a:pt x="153" y="27"/>
                  </a:lnTo>
                  <a:lnTo>
                    <a:pt x="162" y="35"/>
                  </a:lnTo>
                  <a:lnTo>
                    <a:pt x="168" y="43"/>
                  </a:lnTo>
                  <a:lnTo>
                    <a:pt x="168" y="43"/>
                  </a:lnTo>
                  <a:lnTo>
                    <a:pt x="178" y="60"/>
                  </a:lnTo>
                  <a:lnTo>
                    <a:pt x="184" y="70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2" y="80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2" y="82"/>
                  </a:lnTo>
                  <a:lnTo>
                    <a:pt x="162" y="81"/>
                  </a:lnTo>
                  <a:lnTo>
                    <a:pt x="139" y="77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67"/>
                  </a:lnTo>
                  <a:lnTo>
                    <a:pt x="108" y="58"/>
                  </a:lnTo>
                  <a:lnTo>
                    <a:pt x="105" y="53"/>
                  </a:lnTo>
                  <a:lnTo>
                    <a:pt x="103" y="48"/>
                  </a:lnTo>
                  <a:lnTo>
                    <a:pt x="98" y="43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7" y="38"/>
                  </a:lnTo>
                  <a:lnTo>
                    <a:pt x="82" y="37"/>
                  </a:lnTo>
                  <a:lnTo>
                    <a:pt x="69" y="38"/>
                  </a:lnTo>
                  <a:lnTo>
                    <a:pt x="59" y="41"/>
                  </a:lnTo>
                  <a:lnTo>
                    <a:pt x="55" y="43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0" y="3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B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3" name="Freeform 299"/>
            <p:cNvSpPr>
              <a:spLocks/>
            </p:cNvSpPr>
            <p:nvPr/>
          </p:nvSpPr>
          <p:spPr bwMode="auto">
            <a:xfrm>
              <a:off x="1922" y="3323"/>
              <a:ext cx="56" cy="31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1" y="11"/>
                </a:cxn>
                <a:cxn ang="0">
                  <a:pos x="5" y="6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1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6" y="1"/>
                </a:cxn>
                <a:cxn ang="0">
                  <a:pos x="42" y="3"/>
                </a:cxn>
                <a:cxn ang="0">
                  <a:pos x="46" y="8"/>
                </a:cxn>
                <a:cxn ang="0">
                  <a:pos x="51" y="16"/>
                </a:cxn>
                <a:cxn ang="0">
                  <a:pos x="51" y="16"/>
                </a:cxn>
                <a:cxn ang="0">
                  <a:pos x="55" y="25"/>
                </a:cxn>
                <a:cxn ang="0">
                  <a:pos x="56" y="29"/>
                </a:cxn>
                <a:cxn ang="0">
                  <a:pos x="56" y="31"/>
                </a:cxn>
                <a:cxn ang="0">
                  <a:pos x="55" y="31"/>
                </a:cxn>
                <a:cxn ang="0">
                  <a:pos x="0" y="13"/>
                </a:cxn>
              </a:cxnLst>
              <a:rect l="0" t="0" r="r" b="b"/>
              <a:pathLst>
                <a:path w="56" h="31">
                  <a:moveTo>
                    <a:pt x="0" y="13"/>
                  </a:moveTo>
                  <a:lnTo>
                    <a:pt x="0" y="13"/>
                  </a:lnTo>
                  <a:lnTo>
                    <a:pt x="1" y="11"/>
                  </a:lnTo>
                  <a:lnTo>
                    <a:pt x="5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6" y="1"/>
                  </a:lnTo>
                  <a:lnTo>
                    <a:pt x="42" y="3"/>
                  </a:lnTo>
                  <a:lnTo>
                    <a:pt x="46" y="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5" y="25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5" y="3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4" name="Freeform 300"/>
            <p:cNvSpPr>
              <a:spLocks/>
            </p:cNvSpPr>
            <p:nvPr/>
          </p:nvSpPr>
          <p:spPr bwMode="auto">
            <a:xfrm>
              <a:off x="2281" y="3380"/>
              <a:ext cx="48" cy="35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33"/>
                </a:cxn>
                <a:cxn ang="0">
                  <a:pos x="7" y="32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8"/>
                </a:cxn>
                <a:cxn ang="0">
                  <a:pos x="7" y="12"/>
                </a:cxn>
                <a:cxn ang="0">
                  <a:pos x="14" y="7"/>
                </a:cxn>
                <a:cxn ang="0">
                  <a:pos x="22" y="3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48" y="9"/>
                </a:cxn>
                <a:cxn ang="0">
                  <a:pos x="48" y="12"/>
                </a:cxn>
                <a:cxn ang="0">
                  <a:pos x="47" y="14"/>
                </a:cxn>
                <a:cxn ang="0">
                  <a:pos x="44" y="20"/>
                </a:cxn>
                <a:cxn ang="0">
                  <a:pos x="38" y="25"/>
                </a:cxn>
                <a:cxn ang="0">
                  <a:pos x="32" y="30"/>
                </a:cxn>
                <a:cxn ang="0">
                  <a:pos x="24" y="34"/>
                </a:cxn>
                <a:cxn ang="0">
                  <a:pos x="17" y="35"/>
                </a:cxn>
                <a:cxn ang="0">
                  <a:pos x="12" y="33"/>
                </a:cxn>
              </a:cxnLst>
              <a:rect l="0" t="0" r="r" b="b"/>
              <a:pathLst>
                <a:path w="48" h="35">
                  <a:moveTo>
                    <a:pt x="12" y="33"/>
                  </a:moveTo>
                  <a:lnTo>
                    <a:pt x="12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7" y="12"/>
                  </a:lnTo>
                  <a:lnTo>
                    <a:pt x="14" y="7"/>
                  </a:lnTo>
                  <a:lnTo>
                    <a:pt x="22" y="3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8" y="9"/>
                  </a:lnTo>
                  <a:lnTo>
                    <a:pt x="48" y="12"/>
                  </a:lnTo>
                  <a:lnTo>
                    <a:pt x="47" y="14"/>
                  </a:lnTo>
                  <a:lnTo>
                    <a:pt x="44" y="20"/>
                  </a:lnTo>
                  <a:lnTo>
                    <a:pt x="38" y="25"/>
                  </a:lnTo>
                  <a:lnTo>
                    <a:pt x="32" y="30"/>
                  </a:lnTo>
                  <a:lnTo>
                    <a:pt x="24" y="34"/>
                  </a:lnTo>
                  <a:lnTo>
                    <a:pt x="17" y="35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5" name="Freeform 301"/>
            <p:cNvSpPr>
              <a:spLocks/>
            </p:cNvSpPr>
            <p:nvPr/>
          </p:nvSpPr>
          <p:spPr bwMode="auto">
            <a:xfrm>
              <a:off x="2281" y="3380"/>
              <a:ext cx="48" cy="35"/>
            </a:xfrm>
            <a:custGeom>
              <a:avLst/>
              <a:gdLst/>
              <a:ahLst/>
              <a:cxnLst>
                <a:cxn ang="0">
                  <a:pos x="12" y="33"/>
                </a:cxn>
                <a:cxn ang="0">
                  <a:pos x="12" y="33"/>
                </a:cxn>
                <a:cxn ang="0">
                  <a:pos x="7" y="32"/>
                </a:cxn>
                <a:cxn ang="0">
                  <a:pos x="4" y="29"/>
                </a:cxn>
                <a:cxn ang="0">
                  <a:pos x="2" y="27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2" y="18"/>
                </a:cxn>
                <a:cxn ang="0">
                  <a:pos x="7" y="12"/>
                </a:cxn>
                <a:cxn ang="0">
                  <a:pos x="14" y="7"/>
                </a:cxn>
                <a:cxn ang="0">
                  <a:pos x="22" y="3"/>
                </a:cxn>
                <a:cxn ang="0">
                  <a:pos x="29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7" y="7"/>
                </a:cxn>
                <a:cxn ang="0">
                  <a:pos x="48" y="9"/>
                </a:cxn>
                <a:cxn ang="0">
                  <a:pos x="48" y="12"/>
                </a:cxn>
                <a:cxn ang="0">
                  <a:pos x="47" y="14"/>
                </a:cxn>
                <a:cxn ang="0">
                  <a:pos x="44" y="20"/>
                </a:cxn>
                <a:cxn ang="0">
                  <a:pos x="38" y="25"/>
                </a:cxn>
                <a:cxn ang="0">
                  <a:pos x="32" y="30"/>
                </a:cxn>
                <a:cxn ang="0">
                  <a:pos x="24" y="34"/>
                </a:cxn>
                <a:cxn ang="0">
                  <a:pos x="17" y="35"/>
                </a:cxn>
              </a:cxnLst>
              <a:rect l="0" t="0" r="r" b="b"/>
              <a:pathLst>
                <a:path w="48" h="35">
                  <a:moveTo>
                    <a:pt x="12" y="33"/>
                  </a:moveTo>
                  <a:lnTo>
                    <a:pt x="12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7" y="12"/>
                  </a:lnTo>
                  <a:lnTo>
                    <a:pt x="14" y="7"/>
                  </a:lnTo>
                  <a:lnTo>
                    <a:pt x="22" y="3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8" y="9"/>
                  </a:lnTo>
                  <a:lnTo>
                    <a:pt x="48" y="12"/>
                  </a:lnTo>
                  <a:lnTo>
                    <a:pt x="47" y="14"/>
                  </a:lnTo>
                  <a:lnTo>
                    <a:pt x="44" y="20"/>
                  </a:lnTo>
                  <a:lnTo>
                    <a:pt x="38" y="25"/>
                  </a:lnTo>
                  <a:lnTo>
                    <a:pt x="32" y="30"/>
                  </a:lnTo>
                  <a:lnTo>
                    <a:pt x="24" y="34"/>
                  </a:lnTo>
                  <a:lnTo>
                    <a:pt x="17" y="3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6" name="Freeform 302"/>
            <p:cNvSpPr>
              <a:spLocks/>
            </p:cNvSpPr>
            <p:nvPr/>
          </p:nvSpPr>
          <p:spPr bwMode="auto">
            <a:xfrm>
              <a:off x="2344" y="3392"/>
              <a:ext cx="37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4" y="3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12"/>
                </a:cxn>
                <a:cxn ang="0">
                  <a:pos x="34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8" y="30"/>
                </a:cxn>
                <a:cxn ang="0">
                  <a:pos x="13" y="31"/>
                </a:cxn>
                <a:cxn ang="0">
                  <a:pos x="9" y="30"/>
                </a:cxn>
              </a:cxnLst>
              <a:rect l="0" t="0" r="r" b="b"/>
              <a:pathLst>
                <a:path w="37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12"/>
                  </a:lnTo>
                  <a:lnTo>
                    <a:pt x="34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3" y="31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7" name="Freeform 303"/>
            <p:cNvSpPr>
              <a:spLocks/>
            </p:cNvSpPr>
            <p:nvPr/>
          </p:nvSpPr>
          <p:spPr bwMode="auto">
            <a:xfrm>
              <a:off x="2344" y="3392"/>
              <a:ext cx="37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3" y="26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5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2" y="1"/>
                </a:cxn>
                <a:cxn ang="0">
                  <a:pos x="34" y="3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12"/>
                </a:cxn>
                <a:cxn ang="0">
                  <a:pos x="34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8" y="30"/>
                </a:cxn>
                <a:cxn ang="0">
                  <a:pos x="13" y="31"/>
                </a:cxn>
              </a:cxnLst>
              <a:rect l="0" t="0" r="r" b="b"/>
              <a:pathLst>
                <a:path w="37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4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12"/>
                  </a:lnTo>
                  <a:lnTo>
                    <a:pt x="34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13" y="3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8" name="Freeform 304"/>
            <p:cNvSpPr>
              <a:spLocks/>
            </p:cNvSpPr>
            <p:nvPr/>
          </p:nvSpPr>
          <p:spPr bwMode="auto">
            <a:xfrm>
              <a:off x="2323" y="3432"/>
              <a:ext cx="36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4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6" y="7"/>
                </a:cxn>
                <a:cxn ang="0">
                  <a:pos x="35" y="12"/>
                </a:cxn>
                <a:cxn ang="0">
                  <a:pos x="32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7" y="30"/>
                </a:cxn>
                <a:cxn ang="0">
                  <a:pos x="11" y="31"/>
                </a:cxn>
                <a:cxn ang="0">
                  <a:pos x="9" y="30"/>
                </a:cxn>
              </a:cxnLst>
              <a:rect l="0" t="0" r="r" b="b"/>
              <a:pathLst>
                <a:path w="36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4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2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7" y="30"/>
                  </a:lnTo>
                  <a:lnTo>
                    <a:pt x="11" y="31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99B6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29" name="Freeform 305"/>
            <p:cNvSpPr>
              <a:spLocks/>
            </p:cNvSpPr>
            <p:nvPr/>
          </p:nvSpPr>
          <p:spPr bwMode="auto">
            <a:xfrm>
              <a:off x="2323" y="3432"/>
              <a:ext cx="36" cy="31"/>
            </a:xfrm>
            <a:custGeom>
              <a:avLst/>
              <a:gdLst/>
              <a:ahLst/>
              <a:cxnLst>
                <a:cxn ang="0">
                  <a:pos x="9" y="30"/>
                </a:cxn>
                <a:cxn ang="0">
                  <a:pos x="9" y="30"/>
                </a:cxn>
                <a:cxn ang="0">
                  <a:pos x="5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1" y="16"/>
                </a:cxn>
                <a:cxn ang="0">
                  <a:pos x="4" y="11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6" y="7"/>
                </a:cxn>
                <a:cxn ang="0">
                  <a:pos x="35" y="12"/>
                </a:cxn>
                <a:cxn ang="0">
                  <a:pos x="32" y="17"/>
                </a:cxn>
                <a:cxn ang="0">
                  <a:pos x="29" y="22"/>
                </a:cxn>
                <a:cxn ang="0">
                  <a:pos x="24" y="27"/>
                </a:cxn>
                <a:cxn ang="0">
                  <a:pos x="17" y="30"/>
                </a:cxn>
                <a:cxn ang="0">
                  <a:pos x="11" y="31"/>
                </a:cxn>
              </a:cxnLst>
              <a:rect l="0" t="0" r="r" b="b"/>
              <a:pathLst>
                <a:path w="36" h="31">
                  <a:moveTo>
                    <a:pt x="9" y="30"/>
                  </a:moveTo>
                  <a:lnTo>
                    <a:pt x="9" y="30"/>
                  </a:lnTo>
                  <a:lnTo>
                    <a:pt x="5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4" y="11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12"/>
                  </a:lnTo>
                  <a:lnTo>
                    <a:pt x="32" y="17"/>
                  </a:lnTo>
                  <a:lnTo>
                    <a:pt x="29" y="22"/>
                  </a:lnTo>
                  <a:lnTo>
                    <a:pt x="24" y="27"/>
                  </a:lnTo>
                  <a:lnTo>
                    <a:pt x="17" y="30"/>
                  </a:lnTo>
                  <a:lnTo>
                    <a:pt x="11" y="31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0" name="Freeform 306"/>
            <p:cNvSpPr>
              <a:spLocks/>
            </p:cNvSpPr>
            <p:nvPr/>
          </p:nvSpPr>
          <p:spPr bwMode="auto">
            <a:xfrm>
              <a:off x="1539" y="2899"/>
              <a:ext cx="82" cy="120"/>
            </a:xfrm>
            <a:custGeom>
              <a:avLst/>
              <a:gdLst/>
              <a:ahLst/>
              <a:cxnLst>
                <a:cxn ang="0">
                  <a:pos x="3" y="120"/>
                </a:cxn>
                <a:cxn ang="0">
                  <a:pos x="3" y="120"/>
                </a:cxn>
                <a:cxn ang="0">
                  <a:pos x="14" y="119"/>
                </a:cxn>
                <a:cxn ang="0">
                  <a:pos x="24" y="116"/>
                </a:cxn>
                <a:cxn ang="0">
                  <a:pos x="34" y="113"/>
                </a:cxn>
                <a:cxn ang="0">
                  <a:pos x="43" y="108"/>
                </a:cxn>
                <a:cxn ang="0">
                  <a:pos x="51" y="101"/>
                </a:cxn>
                <a:cxn ang="0">
                  <a:pos x="58" y="95"/>
                </a:cxn>
                <a:cxn ang="0">
                  <a:pos x="64" y="87"/>
                </a:cxn>
                <a:cxn ang="0">
                  <a:pos x="70" y="80"/>
                </a:cxn>
                <a:cxn ang="0">
                  <a:pos x="74" y="71"/>
                </a:cxn>
                <a:cxn ang="0">
                  <a:pos x="78" y="61"/>
                </a:cxn>
                <a:cxn ang="0">
                  <a:pos x="80" y="52"/>
                </a:cxn>
                <a:cxn ang="0">
                  <a:pos x="82" y="42"/>
                </a:cxn>
                <a:cxn ang="0">
                  <a:pos x="82" y="32"/>
                </a:cxn>
                <a:cxn ang="0">
                  <a:pos x="80" y="21"/>
                </a:cxn>
                <a:cxn ang="0">
                  <a:pos x="78" y="11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5" y="8"/>
                </a:cxn>
                <a:cxn ang="0">
                  <a:pos x="60" y="17"/>
                </a:cxn>
                <a:cxn ang="0">
                  <a:pos x="59" y="22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64" y="39"/>
                </a:cxn>
                <a:cxn ang="0">
                  <a:pos x="66" y="45"/>
                </a:cxn>
                <a:cxn ang="0">
                  <a:pos x="68" y="51"/>
                </a:cxn>
                <a:cxn ang="0">
                  <a:pos x="68" y="59"/>
                </a:cxn>
                <a:cxn ang="0">
                  <a:pos x="66" y="65"/>
                </a:cxn>
                <a:cxn ang="0">
                  <a:pos x="64" y="70"/>
                </a:cxn>
                <a:cxn ang="0">
                  <a:pos x="60" y="75"/>
                </a:cxn>
                <a:cxn ang="0">
                  <a:pos x="60" y="75"/>
                </a:cxn>
                <a:cxn ang="0">
                  <a:pos x="55" y="80"/>
                </a:cxn>
                <a:cxn ang="0">
                  <a:pos x="49" y="82"/>
                </a:cxn>
                <a:cxn ang="0">
                  <a:pos x="38" y="87"/>
                </a:cxn>
                <a:cxn ang="0">
                  <a:pos x="24" y="91"/>
                </a:cxn>
                <a:cxn ang="0">
                  <a:pos x="11" y="92"/>
                </a:cxn>
                <a:cxn ang="0">
                  <a:pos x="11" y="92"/>
                </a:cxn>
                <a:cxn ang="0">
                  <a:pos x="9" y="94"/>
                </a:cxn>
                <a:cxn ang="0">
                  <a:pos x="6" y="98"/>
                </a:cxn>
                <a:cxn ang="0">
                  <a:pos x="1" y="106"/>
                </a:cxn>
                <a:cxn ang="0">
                  <a:pos x="0" y="116"/>
                </a:cxn>
                <a:cxn ang="0">
                  <a:pos x="0" y="119"/>
                </a:cxn>
                <a:cxn ang="0">
                  <a:pos x="3" y="120"/>
                </a:cxn>
                <a:cxn ang="0">
                  <a:pos x="3" y="120"/>
                </a:cxn>
              </a:cxnLst>
              <a:rect l="0" t="0" r="r" b="b"/>
              <a:pathLst>
                <a:path w="82" h="120">
                  <a:moveTo>
                    <a:pt x="3" y="120"/>
                  </a:moveTo>
                  <a:lnTo>
                    <a:pt x="3" y="120"/>
                  </a:lnTo>
                  <a:lnTo>
                    <a:pt x="14" y="119"/>
                  </a:lnTo>
                  <a:lnTo>
                    <a:pt x="24" y="116"/>
                  </a:lnTo>
                  <a:lnTo>
                    <a:pt x="34" y="113"/>
                  </a:lnTo>
                  <a:lnTo>
                    <a:pt x="43" y="108"/>
                  </a:lnTo>
                  <a:lnTo>
                    <a:pt x="51" y="101"/>
                  </a:lnTo>
                  <a:lnTo>
                    <a:pt x="58" y="95"/>
                  </a:lnTo>
                  <a:lnTo>
                    <a:pt x="64" y="87"/>
                  </a:lnTo>
                  <a:lnTo>
                    <a:pt x="70" y="80"/>
                  </a:lnTo>
                  <a:lnTo>
                    <a:pt x="74" y="71"/>
                  </a:lnTo>
                  <a:lnTo>
                    <a:pt x="78" y="61"/>
                  </a:lnTo>
                  <a:lnTo>
                    <a:pt x="80" y="52"/>
                  </a:lnTo>
                  <a:lnTo>
                    <a:pt x="82" y="42"/>
                  </a:lnTo>
                  <a:lnTo>
                    <a:pt x="82" y="32"/>
                  </a:lnTo>
                  <a:lnTo>
                    <a:pt x="80" y="21"/>
                  </a:lnTo>
                  <a:lnTo>
                    <a:pt x="78" y="1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5" y="8"/>
                  </a:lnTo>
                  <a:lnTo>
                    <a:pt x="60" y="17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4" y="39"/>
                  </a:lnTo>
                  <a:lnTo>
                    <a:pt x="66" y="45"/>
                  </a:lnTo>
                  <a:lnTo>
                    <a:pt x="68" y="51"/>
                  </a:lnTo>
                  <a:lnTo>
                    <a:pt x="68" y="59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5" y="80"/>
                  </a:lnTo>
                  <a:lnTo>
                    <a:pt x="49" y="82"/>
                  </a:lnTo>
                  <a:lnTo>
                    <a:pt x="38" y="87"/>
                  </a:lnTo>
                  <a:lnTo>
                    <a:pt x="24" y="91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9" y="94"/>
                  </a:lnTo>
                  <a:lnTo>
                    <a:pt x="6" y="98"/>
                  </a:lnTo>
                  <a:lnTo>
                    <a:pt x="1" y="106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3" y="120"/>
                  </a:lnTo>
                  <a:lnTo>
                    <a:pt x="3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1" name="Line 307"/>
            <p:cNvSpPr>
              <a:spLocks noChangeShapeType="1"/>
            </p:cNvSpPr>
            <p:nvPr/>
          </p:nvSpPr>
          <p:spPr bwMode="auto">
            <a:xfrm>
              <a:off x="1651" y="3365"/>
              <a:ext cx="1" cy="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2" name="Freeform 308"/>
            <p:cNvSpPr>
              <a:spLocks/>
            </p:cNvSpPr>
            <p:nvPr/>
          </p:nvSpPr>
          <p:spPr bwMode="auto">
            <a:xfrm>
              <a:off x="1070" y="3274"/>
              <a:ext cx="234" cy="179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33" y="22"/>
                </a:cxn>
                <a:cxn ang="0">
                  <a:pos x="80" y="42"/>
                </a:cxn>
                <a:cxn ang="0">
                  <a:pos x="48" y="60"/>
                </a:cxn>
                <a:cxn ang="0">
                  <a:pos x="21" y="80"/>
                </a:cxn>
                <a:cxn ang="0">
                  <a:pos x="8" y="99"/>
                </a:cxn>
                <a:cxn ang="0">
                  <a:pos x="1" y="113"/>
                </a:cxn>
                <a:cxn ang="0">
                  <a:pos x="0" y="126"/>
                </a:cxn>
                <a:cxn ang="0">
                  <a:pos x="1" y="143"/>
                </a:cxn>
                <a:cxn ang="0">
                  <a:pos x="4" y="152"/>
                </a:cxn>
                <a:cxn ang="0">
                  <a:pos x="16" y="170"/>
                </a:cxn>
                <a:cxn ang="0">
                  <a:pos x="26" y="178"/>
                </a:cxn>
                <a:cxn ang="0">
                  <a:pos x="38" y="179"/>
                </a:cxn>
                <a:cxn ang="0">
                  <a:pos x="43" y="178"/>
                </a:cxn>
                <a:cxn ang="0">
                  <a:pos x="49" y="172"/>
                </a:cxn>
                <a:cxn ang="0">
                  <a:pos x="50" y="162"/>
                </a:cxn>
                <a:cxn ang="0">
                  <a:pos x="46" y="147"/>
                </a:cxn>
                <a:cxn ang="0">
                  <a:pos x="49" y="153"/>
                </a:cxn>
                <a:cxn ang="0">
                  <a:pos x="53" y="145"/>
                </a:cxn>
                <a:cxn ang="0">
                  <a:pos x="55" y="141"/>
                </a:cxn>
                <a:cxn ang="0">
                  <a:pos x="69" y="130"/>
                </a:cxn>
                <a:cxn ang="0">
                  <a:pos x="83" y="120"/>
                </a:cxn>
                <a:cxn ang="0">
                  <a:pos x="127" y="98"/>
                </a:cxn>
                <a:cxn ang="0">
                  <a:pos x="152" y="88"/>
                </a:cxn>
                <a:cxn ang="0">
                  <a:pos x="202" y="70"/>
                </a:cxn>
                <a:cxn ang="0">
                  <a:pos x="227" y="60"/>
                </a:cxn>
                <a:cxn ang="0">
                  <a:pos x="233" y="54"/>
                </a:cxn>
                <a:cxn ang="0">
                  <a:pos x="234" y="44"/>
                </a:cxn>
                <a:cxn ang="0">
                  <a:pos x="233" y="34"/>
                </a:cxn>
                <a:cxn ang="0">
                  <a:pos x="221" y="12"/>
                </a:cxn>
                <a:cxn ang="0">
                  <a:pos x="212" y="4"/>
                </a:cxn>
                <a:cxn ang="0">
                  <a:pos x="202" y="0"/>
                </a:cxn>
                <a:cxn ang="0">
                  <a:pos x="192" y="1"/>
                </a:cxn>
              </a:cxnLst>
              <a:rect l="0" t="0" r="r" b="b"/>
              <a:pathLst>
                <a:path w="234" h="179">
                  <a:moveTo>
                    <a:pt x="192" y="1"/>
                  </a:moveTo>
                  <a:lnTo>
                    <a:pt x="192" y="1"/>
                  </a:lnTo>
                  <a:lnTo>
                    <a:pt x="166" y="11"/>
                  </a:lnTo>
                  <a:lnTo>
                    <a:pt x="133" y="22"/>
                  </a:lnTo>
                  <a:lnTo>
                    <a:pt x="98" y="36"/>
                  </a:lnTo>
                  <a:lnTo>
                    <a:pt x="80" y="42"/>
                  </a:lnTo>
                  <a:lnTo>
                    <a:pt x="64" y="51"/>
                  </a:lnTo>
                  <a:lnTo>
                    <a:pt x="48" y="60"/>
                  </a:lnTo>
                  <a:lnTo>
                    <a:pt x="34" y="70"/>
                  </a:lnTo>
                  <a:lnTo>
                    <a:pt x="21" y="80"/>
                  </a:lnTo>
                  <a:lnTo>
                    <a:pt x="11" y="93"/>
                  </a:lnTo>
                  <a:lnTo>
                    <a:pt x="8" y="99"/>
                  </a:lnTo>
                  <a:lnTo>
                    <a:pt x="4" y="105"/>
                  </a:lnTo>
                  <a:lnTo>
                    <a:pt x="1" y="113"/>
                  </a:lnTo>
                  <a:lnTo>
                    <a:pt x="0" y="119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1" y="143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9" y="162"/>
                  </a:lnTo>
                  <a:lnTo>
                    <a:pt x="16" y="170"/>
                  </a:lnTo>
                  <a:lnTo>
                    <a:pt x="21" y="175"/>
                  </a:lnTo>
                  <a:lnTo>
                    <a:pt x="26" y="178"/>
                  </a:lnTo>
                  <a:lnTo>
                    <a:pt x="33" y="179"/>
                  </a:lnTo>
                  <a:lnTo>
                    <a:pt x="38" y="179"/>
                  </a:lnTo>
                  <a:lnTo>
                    <a:pt x="38" y="179"/>
                  </a:lnTo>
                  <a:lnTo>
                    <a:pt x="43" y="178"/>
                  </a:lnTo>
                  <a:lnTo>
                    <a:pt x="46" y="175"/>
                  </a:lnTo>
                  <a:lnTo>
                    <a:pt x="49" y="172"/>
                  </a:lnTo>
                  <a:lnTo>
                    <a:pt x="50" y="167"/>
                  </a:lnTo>
                  <a:lnTo>
                    <a:pt x="50" y="162"/>
                  </a:lnTo>
                  <a:lnTo>
                    <a:pt x="49" y="155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9" y="153"/>
                  </a:lnTo>
                  <a:lnTo>
                    <a:pt x="50" y="150"/>
                  </a:lnTo>
                  <a:lnTo>
                    <a:pt x="53" y="145"/>
                  </a:lnTo>
                  <a:lnTo>
                    <a:pt x="53" y="145"/>
                  </a:lnTo>
                  <a:lnTo>
                    <a:pt x="55" y="141"/>
                  </a:lnTo>
                  <a:lnTo>
                    <a:pt x="60" y="136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83" y="120"/>
                  </a:lnTo>
                  <a:lnTo>
                    <a:pt x="97" y="113"/>
                  </a:lnTo>
                  <a:lnTo>
                    <a:pt x="127" y="98"/>
                  </a:lnTo>
                  <a:lnTo>
                    <a:pt x="127" y="98"/>
                  </a:lnTo>
                  <a:lnTo>
                    <a:pt x="152" y="88"/>
                  </a:lnTo>
                  <a:lnTo>
                    <a:pt x="177" y="79"/>
                  </a:lnTo>
                  <a:lnTo>
                    <a:pt x="202" y="70"/>
                  </a:lnTo>
                  <a:lnTo>
                    <a:pt x="227" y="60"/>
                  </a:lnTo>
                  <a:lnTo>
                    <a:pt x="227" y="60"/>
                  </a:lnTo>
                  <a:lnTo>
                    <a:pt x="231" y="57"/>
                  </a:lnTo>
                  <a:lnTo>
                    <a:pt x="233" y="54"/>
                  </a:lnTo>
                  <a:lnTo>
                    <a:pt x="234" y="49"/>
                  </a:lnTo>
                  <a:lnTo>
                    <a:pt x="234" y="44"/>
                  </a:lnTo>
                  <a:lnTo>
                    <a:pt x="234" y="39"/>
                  </a:lnTo>
                  <a:lnTo>
                    <a:pt x="233" y="34"/>
                  </a:lnTo>
                  <a:lnTo>
                    <a:pt x="228" y="22"/>
                  </a:lnTo>
                  <a:lnTo>
                    <a:pt x="221" y="12"/>
                  </a:lnTo>
                  <a:lnTo>
                    <a:pt x="216" y="7"/>
                  </a:lnTo>
                  <a:lnTo>
                    <a:pt x="212" y="4"/>
                  </a:lnTo>
                  <a:lnTo>
                    <a:pt x="207" y="1"/>
                  </a:lnTo>
                  <a:lnTo>
                    <a:pt x="202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3" name="Freeform 309"/>
            <p:cNvSpPr>
              <a:spLocks/>
            </p:cNvSpPr>
            <p:nvPr/>
          </p:nvSpPr>
          <p:spPr bwMode="auto">
            <a:xfrm>
              <a:off x="2186" y="3611"/>
              <a:ext cx="13" cy="22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4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0"/>
                </a:cxn>
                <a:cxn ang="0">
                  <a:pos x="1" y="22"/>
                </a:cxn>
                <a:cxn ang="0">
                  <a:pos x="3" y="22"/>
                </a:cxn>
                <a:cxn ang="0">
                  <a:pos x="3" y="22"/>
                </a:cxn>
                <a:cxn ang="0">
                  <a:pos x="6" y="18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3" h="22">
                  <a:moveTo>
                    <a:pt x="11" y="1"/>
                  </a:moveTo>
                  <a:lnTo>
                    <a:pt x="11" y="1"/>
                  </a:lnTo>
                  <a:lnTo>
                    <a:pt x="8" y="4"/>
                  </a:lnTo>
                  <a:lnTo>
                    <a:pt x="5" y="9"/>
                  </a:lnTo>
                  <a:lnTo>
                    <a:pt x="5" y="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4" name="Freeform 310"/>
            <p:cNvSpPr>
              <a:spLocks/>
            </p:cNvSpPr>
            <p:nvPr/>
          </p:nvSpPr>
          <p:spPr bwMode="auto">
            <a:xfrm>
              <a:off x="2199" y="3617"/>
              <a:ext cx="16" cy="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2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1" y="17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7" y="19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3" y="14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6" y="8"/>
                </a:cxn>
                <a:cxn ang="0">
                  <a:pos x="15" y="7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2" y="9"/>
                </a:cxn>
                <a:cxn ang="0">
                  <a:pos x="10" y="13"/>
                </a:cxn>
                <a:cxn ang="0">
                  <a:pos x="7" y="14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4"/>
                </a:cxn>
                <a:cxn ang="0">
                  <a:pos x="3" y="1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6" h="19">
                  <a:moveTo>
                    <a:pt x="5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3" y="14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5" name="Freeform 311"/>
            <p:cNvSpPr>
              <a:spLocks/>
            </p:cNvSpPr>
            <p:nvPr/>
          </p:nvSpPr>
          <p:spPr bwMode="auto">
            <a:xfrm>
              <a:off x="2211" y="3625"/>
              <a:ext cx="24" cy="2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12" y="13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3" y="14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5" y="14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1" y="15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6" y="20"/>
                </a:cxn>
                <a:cxn ang="0">
                  <a:pos x="12" y="20"/>
                </a:cxn>
                <a:cxn ang="0">
                  <a:pos x="15" y="19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0" y="15"/>
                </a:cxn>
                <a:cxn ang="0">
                  <a:pos x="19" y="14"/>
                </a:cxn>
                <a:cxn ang="0">
                  <a:pos x="18" y="13"/>
                </a:cxn>
                <a:cxn ang="0">
                  <a:pos x="18" y="13"/>
                </a:cxn>
                <a:cxn ang="0">
                  <a:pos x="13" y="9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2" y="6"/>
                </a:cxn>
                <a:cxn ang="0">
                  <a:pos x="15" y="5"/>
                </a:cxn>
                <a:cxn ang="0">
                  <a:pos x="19" y="6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23" y="8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4" y="4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4" h="20">
                  <a:moveTo>
                    <a:pt x="22" y="2"/>
                  </a:move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12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5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6" y="20"/>
                  </a:lnTo>
                  <a:lnTo>
                    <a:pt x="12" y="20"/>
                  </a:lnTo>
                  <a:lnTo>
                    <a:pt x="15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19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3" y="9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8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5"/>
                  </a:lnTo>
                  <a:lnTo>
                    <a:pt x="19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6" name="Freeform 312"/>
            <p:cNvSpPr>
              <a:spLocks/>
            </p:cNvSpPr>
            <p:nvPr/>
          </p:nvSpPr>
          <p:spPr bwMode="auto">
            <a:xfrm>
              <a:off x="2147" y="3565"/>
              <a:ext cx="133" cy="51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0"/>
                </a:cxn>
                <a:cxn ang="0">
                  <a:pos x="133" y="39"/>
                </a:cxn>
                <a:cxn ang="0">
                  <a:pos x="129" y="51"/>
                </a:cxn>
                <a:cxn ang="0">
                  <a:pos x="0" y="11"/>
                </a:cxn>
              </a:cxnLst>
              <a:rect l="0" t="0" r="r" b="b"/>
              <a:pathLst>
                <a:path w="133" h="51">
                  <a:moveTo>
                    <a:pt x="0" y="11"/>
                  </a:moveTo>
                  <a:lnTo>
                    <a:pt x="5" y="0"/>
                  </a:lnTo>
                  <a:lnTo>
                    <a:pt x="133" y="39"/>
                  </a:lnTo>
                  <a:lnTo>
                    <a:pt x="129" y="5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B3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37" name="Freeform 313"/>
            <p:cNvSpPr>
              <a:spLocks/>
            </p:cNvSpPr>
            <p:nvPr/>
          </p:nvSpPr>
          <p:spPr bwMode="auto">
            <a:xfrm>
              <a:off x="2146" y="3600"/>
              <a:ext cx="104" cy="5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4" y="7"/>
                </a:cxn>
                <a:cxn ang="0">
                  <a:pos x="18" y="4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4" y="1"/>
                </a:cxn>
                <a:cxn ang="0">
                  <a:pos x="54" y="1"/>
                </a:cxn>
                <a:cxn ang="0">
                  <a:pos x="64" y="4"/>
                </a:cxn>
                <a:cxn ang="0">
                  <a:pos x="73" y="7"/>
                </a:cxn>
                <a:cxn ang="0">
                  <a:pos x="83" y="12"/>
                </a:cxn>
                <a:cxn ang="0">
                  <a:pos x="90" y="17"/>
                </a:cxn>
                <a:cxn ang="0">
                  <a:pos x="97" y="24"/>
                </a:cxn>
                <a:cxn ang="0">
                  <a:pos x="102" y="29"/>
                </a:cxn>
                <a:cxn ang="0">
                  <a:pos x="104" y="35"/>
                </a:cxn>
                <a:cxn ang="0">
                  <a:pos x="104" y="38"/>
                </a:cxn>
                <a:cxn ang="0">
                  <a:pos x="103" y="40"/>
                </a:cxn>
                <a:cxn ang="0">
                  <a:pos x="103" y="40"/>
                </a:cxn>
                <a:cxn ang="0">
                  <a:pos x="99" y="44"/>
                </a:cxn>
                <a:cxn ang="0">
                  <a:pos x="94" y="49"/>
                </a:cxn>
                <a:cxn ang="0">
                  <a:pos x="87" y="51"/>
                </a:cxn>
                <a:cxn ang="0">
                  <a:pos x="78" y="54"/>
                </a:cxn>
                <a:cxn ang="0">
                  <a:pos x="68" y="55"/>
                </a:cxn>
                <a:cxn ang="0">
                  <a:pos x="59" y="55"/>
                </a:cxn>
                <a:cxn ang="0">
                  <a:pos x="49" y="53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26" y="44"/>
                </a:cxn>
                <a:cxn ang="0">
                  <a:pos x="15" y="38"/>
                </a:cxn>
                <a:cxn ang="0">
                  <a:pos x="6" y="31"/>
                </a:cxn>
                <a:cxn ang="0">
                  <a:pos x="4" y="27"/>
                </a:cxn>
                <a:cxn ang="0">
                  <a:pos x="3" y="24"/>
                </a:cxn>
                <a:cxn ang="0">
                  <a:pos x="3" y="24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104" h="55">
                  <a:moveTo>
                    <a:pt x="0" y="10"/>
                  </a:moveTo>
                  <a:lnTo>
                    <a:pt x="0" y="10"/>
                  </a:lnTo>
                  <a:lnTo>
                    <a:pt x="4" y="7"/>
                  </a:lnTo>
                  <a:lnTo>
                    <a:pt x="18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64" y="4"/>
                  </a:lnTo>
                  <a:lnTo>
                    <a:pt x="73" y="7"/>
                  </a:lnTo>
                  <a:lnTo>
                    <a:pt x="83" y="12"/>
                  </a:lnTo>
                  <a:lnTo>
                    <a:pt x="90" y="17"/>
                  </a:lnTo>
                  <a:lnTo>
                    <a:pt x="97" y="24"/>
                  </a:lnTo>
                  <a:lnTo>
                    <a:pt x="102" y="29"/>
                  </a:lnTo>
                  <a:lnTo>
                    <a:pt x="104" y="35"/>
                  </a:lnTo>
                  <a:lnTo>
                    <a:pt x="104" y="38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99" y="44"/>
                  </a:lnTo>
                  <a:lnTo>
                    <a:pt x="94" y="49"/>
                  </a:lnTo>
                  <a:lnTo>
                    <a:pt x="87" y="51"/>
                  </a:lnTo>
                  <a:lnTo>
                    <a:pt x="78" y="54"/>
                  </a:lnTo>
                  <a:lnTo>
                    <a:pt x="68" y="55"/>
                  </a:lnTo>
                  <a:lnTo>
                    <a:pt x="59" y="55"/>
                  </a:lnTo>
                  <a:lnTo>
                    <a:pt x="49" y="53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26" y="44"/>
                  </a:lnTo>
                  <a:lnTo>
                    <a:pt x="15" y="38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9B3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7" name="Group 314"/>
          <p:cNvGrpSpPr>
            <a:grpSpLocks/>
          </p:cNvGrpSpPr>
          <p:nvPr/>
        </p:nvGrpSpPr>
        <p:grpSpPr bwMode="auto">
          <a:xfrm>
            <a:off x="2514600" y="2286000"/>
            <a:ext cx="741363" cy="757238"/>
            <a:chOff x="2067" y="867"/>
            <a:chExt cx="1088" cy="1290"/>
          </a:xfrm>
        </p:grpSpPr>
        <p:sp>
          <p:nvSpPr>
            <p:cNvPr id="1639739" name="Freeform 315"/>
            <p:cNvSpPr>
              <a:spLocks/>
            </p:cNvSpPr>
            <p:nvPr/>
          </p:nvSpPr>
          <p:spPr bwMode="auto">
            <a:xfrm>
              <a:off x="2067" y="867"/>
              <a:ext cx="1088" cy="1290"/>
            </a:xfrm>
            <a:custGeom>
              <a:avLst/>
              <a:gdLst/>
              <a:ahLst/>
              <a:cxnLst>
                <a:cxn ang="0">
                  <a:pos x="1030" y="46"/>
                </a:cxn>
                <a:cxn ang="0">
                  <a:pos x="1034" y="33"/>
                </a:cxn>
                <a:cxn ang="0">
                  <a:pos x="1037" y="28"/>
                </a:cxn>
                <a:cxn ang="0">
                  <a:pos x="1039" y="27"/>
                </a:cxn>
                <a:cxn ang="0">
                  <a:pos x="1036" y="18"/>
                </a:cxn>
                <a:cxn ang="0">
                  <a:pos x="1036" y="9"/>
                </a:cxn>
                <a:cxn ang="0">
                  <a:pos x="1031" y="6"/>
                </a:cxn>
                <a:cxn ang="0">
                  <a:pos x="1016" y="9"/>
                </a:cxn>
                <a:cxn ang="0">
                  <a:pos x="969" y="7"/>
                </a:cxn>
                <a:cxn ang="0">
                  <a:pos x="903" y="6"/>
                </a:cxn>
                <a:cxn ang="0">
                  <a:pos x="785" y="6"/>
                </a:cxn>
                <a:cxn ang="0">
                  <a:pos x="623" y="6"/>
                </a:cxn>
                <a:cxn ang="0">
                  <a:pos x="483" y="6"/>
                </a:cxn>
                <a:cxn ang="0">
                  <a:pos x="432" y="7"/>
                </a:cxn>
                <a:cxn ang="0">
                  <a:pos x="382" y="6"/>
                </a:cxn>
                <a:cxn ang="0">
                  <a:pos x="380" y="6"/>
                </a:cxn>
                <a:cxn ang="0">
                  <a:pos x="340" y="3"/>
                </a:cxn>
                <a:cxn ang="0">
                  <a:pos x="298" y="1"/>
                </a:cxn>
                <a:cxn ang="0">
                  <a:pos x="252" y="0"/>
                </a:cxn>
                <a:cxn ang="0">
                  <a:pos x="218" y="3"/>
                </a:cxn>
                <a:cxn ang="0">
                  <a:pos x="207" y="6"/>
                </a:cxn>
                <a:cxn ang="0">
                  <a:pos x="201" y="12"/>
                </a:cxn>
                <a:cxn ang="0">
                  <a:pos x="197" y="36"/>
                </a:cxn>
                <a:cxn ang="0">
                  <a:pos x="197" y="46"/>
                </a:cxn>
                <a:cxn ang="0">
                  <a:pos x="70" y="157"/>
                </a:cxn>
                <a:cxn ang="0">
                  <a:pos x="30" y="195"/>
                </a:cxn>
                <a:cxn ang="0">
                  <a:pos x="25" y="207"/>
                </a:cxn>
                <a:cxn ang="0">
                  <a:pos x="13" y="216"/>
                </a:cxn>
                <a:cxn ang="0">
                  <a:pos x="7" y="224"/>
                </a:cxn>
                <a:cxn ang="0">
                  <a:pos x="4" y="246"/>
                </a:cxn>
                <a:cxn ang="0">
                  <a:pos x="3" y="312"/>
                </a:cxn>
                <a:cxn ang="0">
                  <a:pos x="6" y="400"/>
                </a:cxn>
                <a:cxn ang="0">
                  <a:pos x="6" y="491"/>
                </a:cxn>
                <a:cxn ang="0">
                  <a:pos x="3" y="747"/>
                </a:cxn>
                <a:cxn ang="0">
                  <a:pos x="1" y="868"/>
                </a:cxn>
                <a:cxn ang="0">
                  <a:pos x="1" y="1111"/>
                </a:cxn>
                <a:cxn ang="0">
                  <a:pos x="6" y="1232"/>
                </a:cxn>
                <a:cxn ang="0">
                  <a:pos x="7" y="1235"/>
                </a:cxn>
                <a:cxn ang="0">
                  <a:pos x="12" y="1235"/>
                </a:cxn>
                <a:cxn ang="0">
                  <a:pos x="46" y="1235"/>
                </a:cxn>
                <a:cxn ang="0">
                  <a:pos x="98" y="1272"/>
                </a:cxn>
                <a:cxn ang="0">
                  <a:pos x="121" y="1284"/>
                </a:cxn>
                <a:cxn ang="0">
                  <a:pos x="137" y="1290"/>
                </a:cxn>
                <a:cxn ang="0">
                  <a:pos x="861" y="1290"/>
                </a:cxn>
                <a:cxn ang="0">
                  <a:pos x="964" y="1193"/>
                </a:cxn>
                <a:cxn ang="0">
                  <a:pos x="1084" y="1081"/>
                </a:cxn>
                <a:cxn ang="0">
                  <a:pos x="1085" y="1066"/>
                </a:cxn>
                <a:cxn ang="0">
                  <a:pos x="1088" y="901"/>
                </a:cxn>
                <a:cxn ang="0">
                  <a:pos x="1087" y="525"/>
                </a:cxn>
                <a:cxn ang="0">
                  <a:pos x="1081" y="40"/>
                </a:cxn>
                <a:cxn ang="0">
                  <a:pos x="1075" y="40"/>
                </a:cxn>
                <a:cxn ang="0">
                  <a:pos x="1066" y="45"/>
                </a:cxn>
                <a:cxn ang="0">
                  <a:pos x="1054" y="58"/>
                </a:cxn>
                <a:cxn ang="0">
                  <a:pos x="1042" y="67"/>
                </a:cxn>
                <a:cxn ang="0">
                  <a:pos x="1042" y="67"/>
                </a:cxn>
                <a:cxn ang="0">
                  <a:pos x="1045" y="52"/>
                </a:cxn>
                <a:cxn ang="0">
                  <a:pos x="1045" y="39"/>
                </a:cxn>
                <a:cxn ang="0">
                  <a:pos x="1042" y="30"/>
                </a:cxn>
                <a:cxn ang="0">
                  <a:pos x="1040" y="28"/>
                </a:cxn>
                <a:cxn ang="0">
                  <a:pos x="1037" y="30"/>
                </a:cxn>
                <a:cxn ang="0">
                  <a:pos x="1031" y="48"/>
                </a:cxn>
                <a:cxn ang="0">
                  <a:pos x="1030" y="46"/>
                </a:cxn>
              </a:cxnLst>
              <a:rect l="0" t="0" r="r" b="b"/>
              <a:pathLst>
                <a:path w="1088" h="1290">
                  <a:moveTo>
                    <a:pt x="1030" y="46"/>
                  </a:moveTo>
                  <a:lnTo>
                    <a:pt x="1030" y="46"/>
                  </a:lnTo>
                  <a:lnTo>
                    <a:pt x="1033" y="40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46" y="1235"/>
                  </a:lnTo>
                  <a:lnTo>
                    <a:pt x="46" y="1235"/>
                  </a:lnTo>
                  <a:lnTo>
                    <a:pt x="73" y="1254"/>
                  </a:lnTo>
                  <a:lnTo>
                    <a:pt x="98" y="1272"/>
                  </a:lnTo>
                  <a:lnTo>
                    <a:pt x="110" y="1280"/>
                  </a:lnTo>
                  <a:lnTo>
                    <a:pt x="121" y="1284"/>
                  </a:lnTo>
                  <a:lnTo>
                    <a:pt x="130" y="1289"/>
                  </a:lnTo>
                  <a:lnTo>
                    <a:pt x="137" y="1290"/>
                  </a:lnTo>
                  <a:lnTo>
                    <a:pt x="152" y="1290"/>
                  </a:lnTo>
                  <a:lnTo>
                    <a:pt x="861" y="1290"/>
                  </a:lnTo>
                  <a:lnTo>
                    <a:pt x="861" y="1290"/>
                  </a:lnTo>
                  <a:lnTo>
                    <a:pt x="964" y="1193"/>
                  </a:lnTo>
                  <a:lnTo>
                    <a:pt x="1084" y="1081"/>
                  </a:lnTo>
                  <a:lnTo>
                    <a:pt x="1084" y="1081"/>
                  </a:lnTo>
                  <a:lnTo>
                    <a:pt x="1085" y="1077"/>
                  </a:lnTo>
                  <a:lnTo>
                    <a:pt x="1085" y="1066"/>
                  </a:lnTo>
                  <a:lnTo>
                    <a:pt x="1087" y="1029"/>
                  </a:lnTo>
                  <a:lnTo>
                    <a:pt x="1088" y="901"/>
                  </a:lnTo>
                  <a:lnTo>
                    <a:pt x="1088" y="725"/>
                  </a:lnTo>
                  <a:lnTo>
                    <a:pt x="1087" y="525"/>
                  </a:lnTo>
                  <a:lnTo>
                    <a:pt x="1082" y="167"/>
                  </a:lnTo>
                  <a:lnTo>
                    <a:pt x="1081" y="40"/>
                  </a:lnTo>
                  <a:lnTo>
                    <a:pt x="1081" y="40"/>
                  </a:lnTo>
                  <a:lnTo>
                    <a:pt x="1075" y="40"/>
                  </a:lnTo>
                  <a:lnTo>
                    <a:pt x="1070" y="42"/>
                  </a:lnTo>
                  <a:lnTo>
                    <a:pt x="1066" y="45"/>
                  </a:lnTo>
                  <a:lnTo>
                    <a:pt x="1063" y="49"/>
                  </a:lnTo>
                  <a:lnTo>
                    <a:pt x="1054" y="58"/>
                  </a:lnTo>
                  <a:lnTo>
                    <a:pt x="1049" y="63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9" y="28"/>
                  </a:lnTo>
                  <a:lnTo>
                    <a:pt x="1037" y="30"/>
                  </a:lnTo>
                  <a:lnTo>
                    <a:pt x="1034" y="36"/>
                  </a:lnTo>
                  <a:lnTo>
                    <a:pt x="1031" y="48"/>
                  </a:lnTo>
                  <a:lnTo>
                    <a:pt x="1030" y="46"/>
                  </a:lnTo>
                  <a:lnTo>
                    <a:pt x="1030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0" name="Freeform 316"/>
            <p:cNvSpPr>
              <a:spLocks/>
            </p:cNvSpPr>
            <p:nvPr/>
          </p:nvSpPr>
          <p:spPr bwMode="auto">
            <a:xfrm>
              <a:off x="2174" y="928"/>
              <a:ext cx="896" cy="145"/>
            </a:xfrm>
            <a:custGeom>
              <a:avLst/>
              <a:gdLst/>
              <a:ahLst/>
              <a:cxnLst>
                <a:cxn ang="0">
                  <a:pos x="750" y="143"/>
                </a:cxn>
                <a:cxn ang="0">
                  <a:pos x="750" y="143"/>
                </a:cxn>
                <a:cxn ang="0">
                  <a:pos x="744" y="145"/>
                </a:cxn>
                <a:cxn ang="0">
                  <a:pos x="734" y="145"/>
                </a:cxn>
                <a:cxn ang="0">
                  <a:pos x="717" y="143"/>
                </a:cxn>
                <a:cxn ang="0">
                  <a:pos x="717" y="143"/>
                </a:cxn>
                <a:cxn ang="0">
                  <a:pos x="655" y="143"/>
                </a:cxn>
                <a:cxn ang="0">
                  <a:pos x="655" y="143"/>
                </a:cxn>
                <a:cxn ang="0">
                  <a:pos x="41" y="143"/>
                </a:cxn>
                <a:cxn ang="0">
                  <a:pos x="41" y="143"/>
                </a:cxn>
                <a:cxn ang="0">
                  <a:pos x="20" y="143"/>
                </a:cxn>
                <a:cxn ang="0">
                  <a:pos x="8" y="142"/>
                </a:cxn>
                <a:cxn ang="0">
                  <a:pos x="3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70" y="78"/>
                </a:cxn>
                <a:cxn ang="0">
                  <a:pos x="139" y="12"/>
                </a:cxn>
                <a:cxn ang="0">
                  <a:pos x="139" y="12"/>
                </a:cxn>
                <a:cxn ang="0">
                  <a:pos x="149" y="5"/>
                </a:cxn>
                <a:cxn ang="0">
                  <a:pos x="155" y="2"/>
                </a:cxn>
                <a:cxn ang="0">
                  <a:pos x="158" y="0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553" y="5"/>
                </a:cxn>
                <a:cxn ang="0">
                  <a:pos x="553" y="5"/>
                </a:cxn>
                <a:cxn ang="0">
                  <a:pos x="611" y="5"/>
                </a:cxn>
                <a:cxn ang="0">
                  <a:pos x="611" y="5"/>
                </a:cxn>
                <a:cxn ang="0">
                  <a:pos x="763" y="5"/>
                </a:cxn>
                <a:cxn ang="0">
                  <a:pos x="763" y="5"/>
                </a:cxn>
                <a:cxn ang="0">
                  <a:pos x="851" y="5"/>
                </a:cxn>
                <a:cxn ang="0">
                  <a:pos x="851" y="5"/>
                </a:cxn>
                <a:cxn ang="0">
                  <a:pos x="875" y="6"/>
                </a:cxn>
                <a:cxn ang="0">
                  <a:pos x="889" y="6"/>
                </a:cxn>
                <a:cxn ang="0">
                  <a:pos x="893" y="6"/>
                </a:cxn>
                <a:cxn ang="0">
                  <a:pos x="896" y="5"/>
                </a:cxn>
                <a:cxn ang="0">
                  <a:pos x="896" y="5"/>
                </a:cxn>
                <a:cxn ang="0">
                  <a:pos x="750" y="143"/>
                </a:cxn>
                <a:cxn ang="0">
                  <a:pos x="750" y="143"/>
                </a:cxn>
                <a:cxn ang="0">
                  <a:pos x="750" y="143"/>
                </a:cxn>
              </a:cxnLst>
              <a:rect l="0" t="0" r="r" b="b"/>
              <a:pathLst>
                <a:path w="896" h="145">
                  <a:moveTo>
                    <a:pt x="750" y="143"/>
                  </a:moveTo>
                  <a:lnTo>
                    <a:pt x="750" y="143"/>
                  </a:lnTo>
                  <a:lnTo>
                    <a:pt x="744" y="145"/>
                  </a:lnTo>
                  <a:lnTo>
                    <a:pt x="734" y="145"/>
                  </a:lnTo>
                  <a:lnTo>
                    <a:pt x="717" y="143"/>
                  </a:lnTo>
                  <a:lnTo>
                    <a:pt x="717" y="143"/>
                  </a:lnTo>
                  <a:lnTo>
                    <a:pt x="655" y="143"/>
                  </a:lnTo>
                  <a:lnTo>
                    <a:pt x="655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20" y="143"/>
                  </a:lnTo>
                  <a:lnTo>
                    <a:pt x="8" y="142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70" y="78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49" y="5"/>
                  </a:lnTo>
                  <a:lnTo>
                    <a:pt x="155" y="2"/>
                  </a:lnTo>
                  <a:lnTo>
                    <a:pt x="158" y="0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553" y="5"/>
                  </a:lnTo>
                  <a:lnTo>
                    <a:pt x="553" y="5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763" y="5"/>
                  </a:lnTo>
                  <a:lnTo>
                    <a:pt x="763" y="5"/>
                  </a:lnTo>
                  <a:lnTo>
                    <a:pt x="851" y="5"/>
                  </a:lnTo>
                  <a:lnTo>
                    <a:pt x="851" y="5"/>
                  </a:lnTo>
                  <a:lnTo>
                    <a:pt x="875" y="6"/>
                  </a:lnTo>
                  <a:lnTo>
                    <a:pt x="889" y="6"/>
                  </a:lnTo>
                  <a:lnTo>
                    <a:pt x="893" y="6"/>
                  </a:lnTo>
                  <a:lnTo>
                    <a:pt x="896" y="5"/>
                  </a:lnTo>
                  <a:lnTo>
                    <a:pt x="896" y="5"/>
                  </a:lnTo>
                  <a:lnTo>
                    <a:pt x="750" y="143"/>
                  </a:lnTo>
                  <a:lnTo>
                    <a:pt x="750" y="143"/>
                  </a:lnTo>
                  <a:lnTo>
                    <a:pt x="750" y="143"/>
                  </a:lnTo>
                  <a:close/>
                </a:path>
              </a:pathLst>
            </a:custGeom>
            <a:solidFill>
              <a:srgbClr val="FAC9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1" name="Freeform 317"/>
            <p:cNvSpPr>
              <a:spLocks/>
            </p:cNvSpPr>
            <p:nvPr/>
          </p:nvSpPr>
          <p:spPr bwMode="auto">
            <a:xfrm>
              <a:off x="2086" y="907"/>
              <a:ext cx="1069" cy="1250"/>
            </a:xfrm>
            <a:custGeom>
              <a:avLst/>
              <a:gdLst/>
              <a:ahLst/>
              <a:cxnLst>
                <a:cxn ang="0">
                  <a:pos x="1018" y="30"/>
                </a:cxn>
                <a:cxn ang="0">
                  <a:pos x="1018" y="30"/>
                </a:cxn>
                <a:cxn ang="0">
                  <a:pos x="1026" y="26"/>
                </a:cxn>
                <a:cxn ang="0">
                  <a:pos x="1033" y="20"/>
                </a:cxn>
                <a:cxn ang="0">
                  <a:pos x="1042" y="11"/>
                </a:cxn>
                <a:cxn ang="0">
                  <a:pos x="1047" y="6"/>
                </a:cxn>
                <a:cxn ang="0">
                  <a:pos x="1051" y="2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62" y="0"/>
                </a:cxn>
                <a:cxn ang="0">
                  <a:pos x="1063" y="127"/>
                </a:cxn>
                <a:cxn ang="0">
                  <a:pos x="1068" y="485"/>
                </a:cxn>
                <a:cxn ang="0">
                  <a:pos x="1069" y="685"/>
                </a:cxn>
                <a:cxn ang="0">
                  <a:pos x="1069" y="861"/>
                </a:cxn>
                <a:cxn ang="0">
                  <a:pos x="1068" y="989"/>
                </a:cxn>
                <a:cxn ang="0">
                  <a:pos x="1066" y="1026"/>
                </a:cxn>
                <a:cxn ang="0">
                  <a:pos x="1066" y="1037"/>
                </a:cxn>
                <a:cxn ang="0">
                  <a:pos x="1065" y="1041"/>
                </a:cxn>
                <a:cxn ang="0">
                  <a:pos x="1065" y="1041"/>
                </a:cxn>
                <a:cxn ang="0">
                  <a:pos x="945" y="1153"/>
                </a:cxn>
                <a:cxn ang="0">
                  <a:pos x="842" y="1250"/>
                </a:cxn>
                <a:cxn ang="0">
                  <a:pos x="133" y="1250"/>
                </a:cxn>
                <a:cxn ang="0">
                  <a:pos x="118" y="1250"/>
                </a:cxn>
                <a:cxn ang="0">
                  <a:pos x="118" y="1250"/>
                </a:cxn>
                <a:cxn ang="0">
                  <a:pos x="109" y="1247"/>
                </a:cxn>
                <a:cxn ang="0">
                  <a:pos x="96" y="1243"/>
                </a:cxn>
                <a:cxn ang="0">
                  <a:pos x="81" y="1234"/>
                </a:cxn>
                <a:cxn ang="0">
                  <a:pos x="64" y="1223"/>
                </a:cxn>
                <a:cxn ang="0">
                  <a:pos x="32" y="1198"/>
                </a:cxn>
                <a:cxn ang="0">
                  <a:pos x="0" y="1172"/>
                </a:cxn>
                <a:cxn ang="0">
                  <a:pos x="801" y="1184"/>
                </a:cxn>
                <a:cxn ang="0">
                  <a:pos x="1015" y="976"/>
                </a:cxn>
                <a:cxn ang="0">
                  <a:pos x="1018" y="30"/>
                </a:cxn>
                <a:cxn ang="0">
                  <a:pos x="1018" y="30"/>
                </a:cxn>
              </a:cxnLst>
              <a:rect l="0" t="0" r="r" b="b"/>
              <a:pathLst>
                <a:path w="1069" h="1250">
                  <a:moveTo>
                    <a:pt x="1018" y="30"/>
                  </a:moveTo>
                  <a:lnTo>
                    <a:pt x="1018" y="30"/>
                  </a:lnTo>
                  <a:lnTo>
                    <a:pt x="1026" y="26"/>
                  </a:lnTo>
                  <a:lnTo>
                    <a:pt x="1033" y="20"/>
                  </a:lnTo>
                  <a:lnTo>
                    <a:pt x="1042" y="11"/>
                  </a:lnTo>
                  <a:lnTo>
                    <a:pt x="1047" y="6"/>
                  </a:lnTo>
                  <a:lnTo>
                    <a:pt x="1051" y="2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3" y="127"/>
                  </a:lnTo>
                  <a:lnTo>
                    <a:pt x="1068" y="485"/>
                  </a:lnTo>
                  <a:lnTo>
                    <a:pt x="1069" y="685"/>
                  </a:lnTo>
                  <a:lnTo>
                    <a:pt x="1069" y="861"/>
                  </a:lnTo>
                  <a:lnTo>
                    <a:pt x="1068" y="989"/>
                  </a:lnTo>
                  <a:lnTo>
                    <a:pt x="1066" y="1026"/>
                  </a:lnTo>
                  <a:lnTo>
                    <a:pt x="1066" y="1037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945" y="1153"/>
                  </a:lnTo>
                  <a:lnTo>
                    <a:pt x="842" y="1250"/>
                  </a:lnTo>
                  <a:lnTo>
                    <a:pt x="133" y="1250"/>
                  </a:lnTo>
                  <a:lnTo>
                    <a:pt x="118" y="1250"/>
                  </a:lnTo>
                  <a:lnTo>
                    <a:pt x="118" y="1250"/>
                  </a:lnTo>
                  <a:lnTo>
                    <a:pt x="109" y="1247"/>
                  </a:lnTo>
                  <a:lnTo>
                    <a:pt x="96" y="1243"/>
                  </a:lnTo>
                  <a:lnTo>
                    <a:pt x="81" y="1234"/>
                  </a:lnTo>
                  <a:lnTo>
                    <a:pt x="64" y="1223"/>
                  </a:lnTo>
                  <a:lnTo>
                    <a:pt x="32" y="1198"/>
                  </a:lnTo>
                  <a:lnTo>
                    <a:pt x="0" y="1172"/>
                  </a:lnTo>
                  <a:lnTo>
                    <a:pt x="801" y="1184"/>
                  </a:lnTo>
                  <a:lnTo>
                    <a:pt x="1015" y="976"/>
                  </a:lnTo>
                  <a:lnTo>
                    <a:pt x="1018" y="30"/>
                  </a:lnTo>
                  <a:lnTo>
                    <a:pt x="1018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2" name="Freeform 318"/>
            <p:cNvSpPr>
              <a:spLocks/>
            </p:cNvSpPr>
            <p:nvPr/>
          </p:nvSpPr>
          <p:spPr bwMode="auto">
            <a:xfrm>
              <a:off x="2137" y="1112"/>
              <a:ext cx="772" cy="987"/>
            </a:xfrm>
            <a:custGeom>
              <a:avLst/>
              <a:gdLst/>
              <a:ahLst/>
              <a:cxnLst>
                <a:cxn ang="0">
                  <a:pos x="768" y="981"/>
                </a:cxn>
                <a:cxn ang="0">
                  <a:pos x="768" y="981"/>
                </a:cxn>
                <a:cxn ang="0">
                  <a:pos x="721" y="984"/>
                </a:cxn>
                <a:cxn ang="0">
                  <a:pos x="669" y="987"/>
                </a:cxn>
                <a:cxn ang="0">
                  <a:pos x="616" y="987"/>
                </a:cxn>
                <a:cxn ang="0">
                  <a:pos x="559" y="985"/>
                </a:cxn>
                <a:cxn ang="0">
                  <a:pos x="449" y="984"/>
                </a:cxn>
                <a:cxn ang="0">
                  <a:pos x="350" y="982"/>
                </a:cxn>
                <a:cxn ang="0">
                  <a:pos x="350" y="982"/>
                </a:cxn>
                <a:cxn ang="0">
                  <a:pos x="69" y="982"/>
                </a:cxn>
                <a:cxn ang="0">
                  <a:pos x="69" y="982"/>
                </a:cxn>
                <a:cxn ang="0">
                  <a:pos x="37" y="982"/>
                </a:cxn>
                <a:cxn ang="0">
                  <a:pos x="5" y="982"/>
                </a:cxn>
                <a:cxn ang="0">
                  <a:pos x="5" y="982"/>
                </a:cxn>
                <a:cxn ang="0">
                  <a:pos x="2" y="909"/>
                </a:cxn>
                <a:cxn ang="0">
                  <a:pos x="0" y="811"/>
                </a:cxn>
                <a:cxn ang="0">
                  <a:pos x="0" y="575"/>
                </a:cxn>
                <a:cxn ang="0">
                  <a:pos x="3" y="341"/>
                </a:cxn>
                <a:cxn ang="0">
                  <a:pos x="5" y="168"/>
                </a:cxn>
                <a:cxn ang="0">
                  <a:pos x="5" y="168"/>
                </a:cxn>
                <a:cxn ang="0">
                  <a:pos x="3" y="128"/>
                </a:cxn>
                <a:cxn ang="0">
                  <a:pos x="2" y="86"/>
                </a:cxn>
                <a:cxn ang="0">
                  <a:pos x="2" y="44"/>
                </a:cxn>
                <a:cxn ang="0">
                  <a:pos x="3" y="2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6" y="1"/>
                </a:cxn>
                <a:cxn ang="0">
                  <a:pos x="82" y="0"/>
                </a:cxn>
                <a:cxn ang="0">
                  <a:pos x="115" y="0"/>
                </a:cxn>
                <a:cxn ang="0">
                  <a:pos x="146" y="1"/>
                </a:cxn>
                <a:cxn ang="0">
                  <a:pos x="209" y="7"/>
                </a:cxn>
                <a:cxn ang="0">
                  <a:pos x="246" y="9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385" y="9"/>
                </a:cxn>
                <a:cxn ang="0">
                  <a:pos x="492" y="7"/>
                </a:cxn>
                <a:cxn ang="0">
                  <a:pos x="601" y="4"/>
                </a:cxn>
                <a:cxn ang="0">
                  <a:pos x="699" y="3"/>
                </a:cxn>
                <a:cxn ang="0">
                  <a:pos x="699" y="3"/>
                </a:cxn>
                <a:cxn ang="0">
                  <a:pos x="769" y="3"/>
                </a:cxn>
                <a:cxn ang="0">
                  <a:pos x="769" y="3"/>
                </a:cxn>
                <a:cxn ang="0">
                  <a:pos x="769" y="894"/>
                </a:cxn>
                <a:cxn ang="0">
                  <a:pos x="769" y="894"/>
                </a:cxn>
                <a:cxn ang="0">
                  <a:pos x="771" y="920"/>
                </a:cxn>
                <a:cxn ang="0">
                  <a:pos x="772" y="938"/>
                </a:cxn>
                <a:cxn ang="0">
                  <a:pos x="772" y="956"/>
                </a:cxn>
                <a:cxn ang="0">
                  <a:pos x="771" y="967"/>
                </a:cxn>
                <a:cxn ang="0">
                  <a:pos x="768" y="981"/>
                </a:cxn>
                <a:cxn ang="0">
                  <a:pos x="768" y="981"/>
                </a:cxn>
                <a:cxn ang="0">
                  <a:pos x="768" y="981"/>
                </a:cxn>
              </a:cxnLst>
              <a:rect l="0" t="0" r="r" b="b"/>
              <a:pathLst>
                <a:path w="772" h="987">
                  <a:moveTo>
                    <a:pt x="768" y="981"/>
                  </a:moveTo>
                  <a:lnTo>
                    <a:pt x="768" y="981"/>
                  </a:lnTo>
                  <a:lnTo>
                    <a:pt x="721" y="984"/>
                  </a:lnTo>
                  <a:lnTo>
                    <a:pt x="669" y="987"/>
                  </a:lnTo>
                  <a:lnTo>
                    <a:pt x="616" y="987"/>
                  </a:lnTo>
                  <a:lnTo>
                    <a:pt x="559" y="985"/>
                  </a:lnTo>
                  <a:lnTo>
                    <a:pt x="449" y="984"/>
                  </a:lnTo>
                  <a:lnTo>
                    <a:pt x="350" y="982"/>
                  </a:lnTo>
                  <a:lnTo>
                    <a:pt x="350" y="982"/>
                  </a:lnTo>
                  <a:lnTo>
                    <a:pt x="69" y="982"/>
                  </a:lnTo>
                  <a:lnTo>
                    <a:pt x="69" y="982"/>
                  </a:lnTo>
                  <a:lnTo>
                    <a:pt x="37" y="982"/>
                  </a:lnTo>
                  <a:lnTo>
                    <a:pt x="5" y="982"/>
                  </a:lnTo>
                  <a:lnTo>
                    <a:pt x="5" y="982"/>
                  </a:lnTo>
                  <a:lnTo>
                    <a:pt x="2" y="909"/>
                  </a:lnTo>
                  <a:lnTo>
                    <a:pt x="0" y="811"/>
                  </a:lnTo>
                  <a:lnTo>
                    <a:pt x="0" y="575"/>
                  </a:lnTo>
                  <a:lnTo>
                    <a:pt x="3" y="341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3" y="128"/>
                  </a:lnTo>
                  <a:lnTo>
                    <a:pt x="2" y="86"/>
                  </a:lnTo>
                  <a:lnTo>
                    <a:pt x="2" y="44"/>
                  </a:lnTo>
                  <a:lnTo>
                    <a:pt x="3" y="2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6" y="1"/>
                  </a:lnTo>
                  <a:lnTo>
                    <a:pt x="82" y="0"/>
                  </a:lnTo>
                  <a:lnTo>
                    <a:pt x="115" y="0"/>
                  </a:lnTo>
                  <a:lnTo>
                    <a:pt x="146" y="1"/>
                  </a:lnTo>
                  <a:lnTo>
                    <a:pt x="209" y="7"/>
                  </a:lnTo>
                  <a:lnTo>
                    <a:pt x="246" y="9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385" y="9"/>
                  </a:lnTo>
                  <a:lnTo>
                    <a:pt x="492" y="7"/>
                  </a:lnTo>
                  <a:lnTo>
                    <a:pt x="601" y="4"/>
                  </a:lnTo>
                  <a:lnTo>
                    <a:pt x="699" y="3"/>
                  </a:lnTo>
                  <a:lnTo>
                    <a:pt x="699" y="3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920"/>
                  </a:lnTo>
                  <a:lnTo>
                    <a:pt x="772" y="938"/>
                  </a:lnTo>
                  <a:lnTo>
                    <a:pt x="772" y="956"/>
                  </a:lnTo>
                  <a:lnTo>
                    <a:pt x="771" y="967"/>
                  </a:lnTo>
                  <a:lnTo>
                    <a:pt x="768" y="981"/>
                  </a:lnTo>
                  <a:lnTo>
                    <a:pt x="768" y="981"/>
                  </a:lnTo>
                  <a:lnTo>
                    <a:pt x="768" y="981"/>
                  </a:lnTo>
                  <a:close/>
                </a:path>
              </a:pathLst>
            </a:custGeom>
            <a:solidFill>
              <a:srgbClr val="DFDF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3" name="Freeform 319"/>
            <p:cNvSpPr>
              <a:spLocks/>
            </p:cNvSpPr>
            <p:nvPr/>
          </p:nvSpPr>
          <p:spPr bwMode="auto">
            <a:xfrm>
              <a:off x="2954" y="974"/>
              <a:ext cx="147" cy="1067"/>
            </a:xfrm>
            <a:custGeom>
              <a:avLst/>
              <a:gdLst/>
              <a:ahLst/>
              <a:cxnLst>
                <a:cxn ang="0">
                  <a:pos x="146" y="913"/>
                </a:cxn>
                <a:cxn ang="0">
                  <a:pos x="146" y="913"/>
                </a:cxn>
                <a:cxn ang="0">
                  <a:pos x="146" y="924"/>
                </a:cxn>
                <a:cxn ang="0">
                  <a:pos x="146" y="924"/>
                </a:cxn>
                <a:cxn ang="0">
                  <a:pos x="118" y="952"/>
                </a:cxn>
                <a:cxn ang="0">
                  <a:pos x="74" y="997"/>
                </a:cxn>
                <a:cxn ang="0">
                  <a:pos x="33" y="1040"/>
                </a:cxn>
                <a:cxn ang="0">
                  <a:pos x="4" y="1067"/>
                </a:cxn>
                <a:cxn ang="0">
                  <a:pos x="4" y="1067"/>
                </a:cxn>
                <a:cxn ang="0">
                  <a:pos x="3" y="1049"/>
                </a:cxn>
                <a:cxn ang="0">
                  <a:pos x="1" y="1023"/>
                </a:cxn>
                <a:cxn ang="0">
                  <a:pos x="0" y="947"/>
                </a:cxn>
                <a:cxn ang="0">
                  <a:pos x="0" y="850"/>
                </a:cxn>
                <a:cxn ang="0">
                  <a:pos x="1" y="743"/>
                </a:cxn>
                <a:cxn ang="0">
                  <a:pos x="4" y="418"/>
                </a:cxn>
                <a:cxn ang="0">
                  <a:pos x="4" y="418"/>
                </a:cxn>
                <a:cxn ang="0">
                  <a:pos x="4" y="352"/>
                </a:cxn>
                <a:cxn ang="0">
                  <a:pos x="4" y="287"/>
                </a:cxn>
                <a:cxn ang="0">
                  <a:pos x="4" y="287"/>
                </a:cxn>
                <a:cxn ang="0">
                  <a:pos x="6" y="203"/>
                </a:cxn>
                <a:cxn ang="0">
                  <a:pos x="4" y="136"/>
                </a:cxn>
                <a:cxn ang="0">
                  <a:pos x="4" y="136"/>
                </a:cxn>
                <a:cxn ang="0">
                  <a:pos x="16" y="123"/>
                </a:cxn>
                <a:cxn ang="0">
                  <a:pos x="33" y="105"/>
                </a:cxn>
                <a:cxn ang="0">
                  <a:pos x="74" y="67"/>
                </a:cxn>
                <a:cxn ang="0">
                  <a:pos x="116" y="29"/>
                </a:cxn>
                <a:cxn ang="0">
                  <a:pos x="146" y="0"/>
                </a:cxn>
                <a:cxn ang="0">
                  <a:pos x="146" y="0"/>
                </a:cxn>
                <a:cxn ang="0">
                  <a:pos x="144" y="12"/>
                </a:cxn>
                <a:cxn ang="0">
                  <a:pos x="144" y="32"/>
                </a:cxn>
                <a:cxn ang="0">
                  <a:pos x="144" y="79"/>
                </a:cxn>
                <a:cxn ang="0">
                  <a:pos x="146" y="158"/>
                </a:cxn>
                <a:cxn ang="0">
                  <a:pos x="146" y="158"/>
                </a:cxn>
                <a:cxn ang="0">
                  <a:pos x="146" y="263"/>
                </a:cxn>
                <a:cxn ang="0">
                  <a:pos x="146" y="263"/>
                </a:cxn>
                <a:cxn ang="0">
                  <a:pos x="147" y="588"/>
                </a:cxn>
                <a:cxn ang="0">
                  <a:pos x="146" y="913"/>
                </a:cxn>
                <a:cxn ang="0">
                  <a:pos x="146" y="913"/>
                </a:cxn>
                <a:cxn ang="0">
                  <a:pos x="146" y="913"/>
                </a:cxn>
              </a:cxnLst>
              <a:rect l="0" t="0" r="r" b="b"/>
              <a:pathLst>
                <a:path w="147" h="1067">
                  <a:moveTo>
                    <a:pt x="146" y="913"/>
                  </a:moveTo>
                  <a:lnTo>
                    <a:pt x="146" y="913"/>
                  </a:lnTo>
                  <a:lnTo>
                    <a:pt x="146" y="924"/>
                  </a:lnTo>
                  <a:lnTo>
                    <a:pt x="146" y="924"/>
                  </a:lnTo>
                  <a:lnTo>
                    <a:pt x="118" y="952"/>
                  </a:lnTo>
                  <a:lnTo>
                    <a:pt x="74" y="997"/>
                  </a:lnTo>
                  <a:lnTo>
                    <a:pt x="33" y="1040"/>
                  </a:lnTo>
                  <a:lnTo>
                    <a:pt x="4" y="1067"/>
                  </a:lnTo>
                  <a:lnTo>
                    <a:pt x="4" y="1067"/>
                  </a:lnTo>
                  <a:lnTo>
                    <a:pt x="3" y="1049"/>
                  </a:lnTo>
                  <a:lnTo>
                    <a:pt x="1" y="1023"/>
                  </a:lnTo>
                  <a:lnTo>
                    <a:pt x="0" y="947"/>
                  </a:lnTo>
                  <a:lnTo>
                    <a:pt x="0" y="850"/>
                  </a:lnTo>
                  <a:lnTo>
                    <a:pt x="1" y="743"/>
                  </a:lnTo>
                  <a:lnTo>
                    <a:pt x="4" y="418"/>
                  </a:lnTo>
                  <a:lnTo>
                    <a:pt x="4" y="418"/>
                  </a:lnTo>
                  <a:lnTo>
                    <a:pt x="4" y="352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6" y="20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23"/>
                  </a:lnTo>
                  <a:lnTo>
                    <a:pt x="33" y="105"/>
                  </a:lnTo>
                  <a:lnTo>
                    <a:pt x="74" y="67"/>
                  </a:lnTo>
                  <a:lnTo>
                    <a:pt x="116" y="29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12"/>
                  </a:lnTo>
                  <a:lnTo>
                    <a:pt x="144" y="32"/>
                  </a:lnTo>
                  <a:lnTo>
                    <a:pt x="144" y="79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7" y="588"/>
                  </a:lnTo>
                  <a:lnTo>
                    <a:pt x="146" y="913"/>
                  </a:lnTo>
                  <a:lnTo>
                    <a:pt x="146" y="913"/>
                  </a:lnTo>
                  <a:lnTo>
                    <a:pt x="146" y="913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4" name="Freeform 320"/>
            <p:cNvSpPr>
              <a:spLocks/>
            </p:cNvSpPr>
            <p:nvPr/>
          </p:nvSpPr>
          <p:spPr bwMode="auto">
            <a:xfrm>
              <a:off x="2147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5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5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5" name="Freeform 321"/>
            <p:cNvSpPr>
              <a:spLocks/>
            </p:cNvSpPr>
            <p:nvPr/>
          </p:nvSpPr>
          <p:spPr bwMode="auto">
            <a:xfrm>
              <a:off x="2200" y="1472"/>
              <a:ext cx="46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6" h="519">
                  <a:moveTo>
                    <a:pt x="44" y="519"/>
                  </a:moveTo>
                  <a:lnTo>
                    <a:pt x="44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6" name="Freeform 322"/>
            <p:cNvSpPr>
              <a:spLocks/>
            </p:cNvSpPr>
            <p:nvPr/>
          </p:nvSpPr>
          <p:spPr bwMode="auto">
            <a:xfrm>
              <a:off x="2252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7" name="Freeform 323"/>
            <p:cNvSpPr>
              <a:spLocks/>
            </p:cNvSpPr>
            <p:nvPr/>
          </p:nvSpPr>
          <p:spPr bwMode="auto">
            <a:xfrm>
              <a:off x="2304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1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1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8" name="Freeform 324"/>
            <p:cNvSpPr>
              <a:spLocks/>
            </p:cNvSpPr>
            <p:nvPr/>
          </p:nvSpPr>
          <p:spPr bwMode="auto">
            <a:xfrm>
              <a:off x="2356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49" name="Freeform 325"/>
            <p:cNvSpPr>
              <a:spLocks/>
            </p:cNvSpPr>
            <p:nvPr/>
          </p:nvSpPr>
          <p:spPr bwMode="auto">
            <a:xfrm>
              <a:off x="2408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0" name="Freeform 326"/>
            <p:cNvSpPr>
              <a:spLocks/>
            </p:cNvSpPr>
            <p:nvPr/>
          </p:nvSpPr>
          <p:spPr bwMode="auto">
            <a:xfrm>
              <a:off x="2460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1" name="Freeform 327"/>
            <p:cNvSpPr>
              <a:spLocks/>
            </p:cNvSpPr>
            <p:nvPr/>
          </p:nvSpPr>
          <p:spPr bwMode="auto">
            <a:xfrm>
              <a:off x="2514" y="1472"/>
              <a:ext cx="45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5" h="519">
                  <a:moveTo>
                    <a:pt x="43" y="519"/>
                  </a:moveTo>
                  <a:lnTo>
                    <a:pt x="43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2" name="Freeform 328"/>
            <p:cNvSpPr>
              <a:spLocks/>
            </p:cNvSpPr>
            <p:nvPr/>
          </p:nvSpPr>
          <p:spPr bwMode="auto">
            <a:xfrm>
              <a:off x="2566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3" name="Freeform 329"/>
            <p:cNvSpPr>
              <a:spLocks/>
            </p:cNvSpPr>
            <p:nvPr/>
          </p:nvSpPr>
          <p:spPr bwMode="auto">
            <a:xfrm>
              <a:off x="2618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4" name="Freeform 330"/>
            <p:cNvSpPr>
              <a:spLocks/>
            </p:cNvSpPr>
            <p:nvPr/>
          </p:nvSpPr>
          <p:spPr bwMode="auto">
            <a:xfrm>
              <a:off x="2671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4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4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5" name="Freeform 331"/>
            <p:cNvSpPr>
              <a:spLocks/>
            </p:cNvSpPr>
            <p:nvPr/>
          </p:nvSpPr>
          <p:spPr bwMode="auto">
            <a:xfrm>
              <a:off x="2723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6" name="Freeform 332"/>
            <p:cNvSpPr>
              <a:spLocks/>
            </p:cNvSpPr>
            <p:nvPr/>
          </p:nvSpPr>
          <p:spPr bwMode="auto">
            <a:xfrm>
              <a:off x="2775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7" name="Freeform 333"/>
            <p:cNvSpPr>
              <a:spLocks/>
            </p:cNvSpPr>
            <p:nvPr/>
          </p:nvSpPr>
          <p:spPr bwMode="auto">
            <a:xfrm>
              <a:off x="2827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8" name="Freeform 334"/>
            <p:cNvSpPr>
              <a:spLocks/>
            </p:cNvSpPr>
            <p:nvPr/>
          </p:nvSpPr>
          <p:spPr bwMode="auto">
            <a:xfrm>
              <a:off x="2140" y="1113"/>
              <a:ext cx="739" cy="48"/>
            </a:xfrm>
            <a:custGeom>
              <a:avLst/>
              <a:gdLst/>
              <a:ahLst/>
              <a:cxnLst>
                <a:cxn ang="0">
                  <a:pos x="739" y="3"/>
                </a:cxn>
                <a:cxn ang="0">
                  <a:pos x="739" y="3"/>
                </a:cxn>
                <a:cxn ang="0">
                  <a:pos x="739" y="46"/>
                </a:cxn>
                <a:cxn ang="0">
                  <a:pos x="739" y="46"/>
                </a:cxn>
                <a:cxn ang="0">
                  <a:pos x="546" y="46"/>
                </a:cxn>
                <a:cxn ang="0">
                  <a:pos x="546" y="46"/>
                </a:cxn>
                <a:cxn ang="0">
                  <a:pos x="98" y="46"/>
                </a:cxn>
                <a:cxn ang="0">
                  <a:pos x="98" y="46"/>
                </a:cxn>
                <a:cxn ang="0">
                  <a:pos x="49" y="48"/>
                </a:cxn>
                <a:cxn ang="0">
                  <a:pos x="24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557" y="3"/>
                </a:cxn>
                <a:cxn ang="0">
                  <a:pos x="557" y="3"/>
                </a:cxn>
                <a:cxn ang="0">
                  <a:pos x="650" y="2"/>
                </a:cxn>
                <a:cxn ang="0">
                  <a:pos x="650" y="2"/>
                </a:cxn>
                <a:cxn ang="0">
                  <a:pos x="695" y="0"/>
                </a:cxn>
                <a:cxn ang="0">
                  <a:pos x="717" y="0"/>
                </a:cxn>
                <a:cxn ang="0">
                  <a:pos x="739" y="3"/>
                </a:cxn>
                <a:cxn ang="0">
                  <a:pos x="739" y="3"/>
                </a:cxn>
                <a:cxn ang="0">
                  <a:pos x="739" y="3"/>
                </a:cxn>
              </a:cxnLst>
              <a:rect l="0" t="0" r="r" b="b"/>
              <a:pathLst>
                <a:path w="739" h="48">
                  <a:moveTo>
                    <a:pt x="739" y="3"/>
                  </a:moveTo>
                  <a:lnTo>
                    <a:pt x="739" y="3"/>
                  </a:lnTo>
                  <a:lnTo>
                    <a:pt x="739" y="46"/>
                  </a:lnTo>
                  <a:lnTo>
                    <a:pt x="739" y="46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49" y="48"/>
                  </a:lnTo>
                  <a:lnTo>
                    <a:pt x="24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57" y="3"/>
                  </a:lnTo>
                  <a:lnTo>
                    <a:pt x="557" y="3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95" y="0"/>
                  </a:lnTo>
                  <a:lnTo>
                    <a:pt x="717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3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59" name="Freeform 335"/>
            <p:cNvSpPr>
              <a:spLocks noEditPoints="1"/>
            </p:cNvSpPr>
            <p:nvPr/>
          </p:nvSpPr>
          <p:spPr bwMode="auto">
            <a:xfrm>
              <a:off x="2067" y="867"/>
              <a:ext cx="1045" cy="1241"/>
            </a:xfrm>
            <a:custGeom>
              <a:avLst/>
              <a:gdLst/>
              <a:ahLst/>
              <a:cxnLst>
                <a:cxn ang="0">
                  <a:pos x="1043" y="107"/>
                </a:cxn>
                <a:cxn ang="0">
                  <a:pos x="1045" y="52"/>
                </a:cxn>
                <a:cxn ang="0">
                  <a:pos x="1037" y="30"/>
                </a:cxn>
                <a:cxn ang="0">
                  <a:pos x="1028" y="113"/>
                </a:cxn>
                <a:cxn ang="0">
                  <a:pos x="1030" y="550"/>
                </a:cxn>
                <a:cxn ang="0">
                  <a:pos x="930" y="1096"/>
                </a:cxn>
                <a:cxn ang="0">
                  <a:pos x="872" y="449"/>
                </a:cxn>
                <a:cxn ang="0">
                  <a:pos x="856" y="216"/>
                </a:cxn>
                <a:cxn ang="0">
                  <a:pos x="943" y="125"/>
                </a:cxn>
                <a:cxn ang="0">
                  <a:pos x="1025" y="51"/>
                </a:cxn>
                <a:cxn ang="0">
                  <a:pos x="1037" y="28"/>
                </a:cxn>
                <a:cxn ang="0">
                  <a:pos x="1036" y="9"/>
                </a:cxn>
                <a:cxn ang="0">
                  <a:pos x="969" y="7"/>
                </a:cxn>
                <a:cxn ang="0">
                  <a:pos x="623" y="6"/>
                </a:cxn>
                <a:cxn ang="0">
                  <a:pos x="382" y="6"/>
                </a:cxn>
                <a:cxn ang="0">
                  <a:pos x="298" y="1"/>
                </a:cxn>
                <a:cxn ang="0">
                  <a:pos x="207" y="6"/>
                </a:cxn>
                <a:cxn ang="0">
                  <a:pos x="197" y="46"/>
                </a:cxn>
                <a:cxn ang="0">
                  <a:pos x="25" y="207"/>
                </a:cxn>
                <a:cxn ang="0">
                  <a:pos x="4" y="246"/>
                </a:cxn>
                <a:cxn ang="0">
                  <a:pos x="6" y="491"/>
                </a:cxn>
                <a:cxn ang="0">
                  <a:pos x="1" y="1111"/>
                </a:cxn>
                <a:cxn ang="0">
                  <a:pos x="12" y="1235"/>
                </a:cxn>
                <a:cxn ang="0">
                  <a:pos x="611" y="1239"/>
                </a:cxn>
                <a:cxn ang="0">
                  <a:pos x="818" y="1233"/>
                </a:cxn>
                <a:cxn ang="0">
                  <a:pos x="830" y="1236"/>
                </a:cxn>
                <a:cxn ang="0">
                  <a:pos x="1021" y="1047"/>
                </a:cxn>
                <a:cxn ang="0">
                  <a:pos x="1043" y="1002"/>
                </a:cxn>
                <a:cxn ang="0">
                  <a:pos x="52" y="336"/>
                </a:cxn>
                <a:cxn ang="0">
                  <a:pos x="630" y="339"/>
                </a:cxn>
                <a:cxn ang="0">
                  <a:pos x="821" y="579"/>
                </a:cxn>
                <a:cxn ang="0">
                  <a:pos x="52" y="474"/>
                </a:cxn>
                <a:cxn ang="0">
                  <a:pos x="824" y="279"/>
                </a:cxn>
                <a:cxn ang="0">
                  <a:pos x="534" y="321"/>
                </a:cxn>
                <a:cxn ang="0">
                  <a:pos x="51" y="267"/>
                </a:cxn>
                <a:cxn ang="0">
                  <a:pos x="192" y="219"/>
                </a:cxn>
                <a:cxn ang="0">
                  <a:pos x="477" y="222"/>
                </a:cxn>
                <a:cxn ang="0">
                  <a:pos x="824" y="279"/>
                </a:cxn>
                <a:cxn ang="0">
                  <a:pos x="51" y="595"/>
                </a:cxn>
                <a:cxn ang="0">
                  <a:pos x="815" y="1096"/>
                </a:cxn>
                <a:cxn ang="0">
                  <a:pos x="51" y="1136"/>
                </a:cxn>
                <a:cxn ang="0">
                  <a:pos x="49" y="732"/>
                </a:cxn>
                <a:cxn ang="0">
                  <a:pos x="365" y="51"/>
                </a:cxn>
                <a:cxn ang="0">
                  <a:pos x="472" y="51"/>
                </a:cxn>
                <a:cxn ang="0">
                  <a:pos x="905" y="51"/>
                </a:cxn>
                <a:cxn ang="0">
                  <a:pos x="988" y="55"/>
                </a:cxn>
                <a:cxn ang="0">
                  <a:pos x="864" y="174"/>
                </a:cxn>
                <a:cxn ang="0">
                  <a:pos x="443" y="203"/>
                </a:cxn>
                <a:cxn ang="0">
                  <a:pos x="151" y="197"/>
                </a:cxn>
                <a:cxn ang="0">
                  <a:pos x="237" y="51"/>
                </a:cxn>
                <a:cxn ang="0">
                  <a:pos x="297" y="48"/>
                </a:cxn>
                <a:cxn ang="0">
                  <a:pos x="54" y="1207"/>
                </a:cxn>
                <a:cxn ang="0">
                  <a:pos x="818" y="1163"/>
                </a:cxn>
                <a:cxn ang="0">
                  <a:pos x="636" y="1209"/>
                </a:cxn>
              </a:cxnLst>
              <a:rect l="0" t="0" r="r" b="b"/>
              <a:pathLst>
                <a:path w="1045" h="1241">
                  <a:moveTo>
                    <a:pt x="1043" y="896"/>
                  </a:moveTo>
                  <a:lnTo>
                    <a:pt x="1043" y="896"/>
                  </a:lnTo>
                  <a:lnTo>
                    <a:pt x="1043" y="222"/>
                  </a:lnTo>
                  <a:lnTo>
                    <a:pt x="1043" y="222"/>
                  </a:lnTo>
                  <a:lnTo>
                    <a:pt x="1043" y="107"/>
                  </a:lnTo>
                  <a:lnTo>
                    <a:pt x="1043" y="107"/>
                  </a:lnTo>
                  <a:lnTo>
                    <a:pt x="1042" y="70"/>
                  </a:lnTo>
                  <a:lnTo>
                    <a:pt x="1042" y="70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7" y="30"/>
                  </a:lnTo>
                  <a:lnTo>
                    <a:pt x="1036" y="31"/>
                  </a:lnTo>
                  <a:lnTo>
                    <a:pt x="1033" y="39"/>
                  </a:lnTo>
                  <a:lnTo>
                    <a:pt x="1031" y="51"/>
                  </a:lnTo>
                  <a:lnTo>
                    <a:pt x="1031" y="51"/>
                  </a:lnTo>
                  <a:lnTo>
                    <a:pt x="1028" y="82"/>
                  </a:lnTo>
                  <a:lnTo>
                    <a:pt x="1028" y="113"/>
                  </a:lnTo>
                  <a:lnTo>
                    <a:pt x="1030" y="176"/>
                  </a:lnTo>
                  <a:lnTo>
                    <a:pt x="1030" y="176"/>
                  </a:lnTo>
                  <a:lnTo>
                    <a:pt x="1030" y="327"/>
                  </a:lnTo>
                  <a:lnTo>
                    <a:pt x="1030" y="327"/>
                  </a:lnTo>
                  <a:lnTo>
                    <a:pt x="1030" y="550"/>
                  </a:lnTo>
                  <a:lnTo>
                    <a:pt x="1030" y="550"/>
                  </a:lnTo>
                  <a:lnTo>
                    <a:pt x="1030" y="773"/>
                  </a:lnTo>
                  <a:lnTo>
                    <a:pt x="1030" y="996"/>
                  </a:lnTo>
                  <a:lnTo>
                    <a:pt x="1030" y="996"/>
                  </a:lnTo>
                  <a:lnTo>
                    <a:pt x="981" y="1045"/>
                  </a:lnTo>
                  <a:lnTo>
                    <a:pt x="930" y="1096"/>
                  </a:lnTo>
                  <a:lnTo>
                    <a:pt x="930" y="1096"/>
                  </a:lnTo>
                  <a:lnTo>
                    <a:pt x="897" y="1126"/>
                  </a:lnTo>
                  <a:lnTo>
                    <a:pt x="864" y="1157"/>
                  </a:lnTo>
                  <a:lnTo>
                    <a:pt x="864" y="1157"/>
                  </a:lnTo>
                  <a:lnTo>
                    <a:pt x="866" y="922"/>
                  </a:lnTo>
                  <a:lnTo>
                    <a:pt x="869" y="685"/>
                  </a:lnTo>
                  <a:lnTo>
                    <a:pt x="872" y="449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2" y="212"/>
                  </a:lnTo>
                  <a:lnTo>
                    <a:pt x="867" y="212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64" y="204"/>
                  </a:lnTo>
                  <a:lnTo>
                    <a:pt x="875" y="192"/>
                  </a:lnTo>
                  <a:lnTo>
                    <a:pt x="897" y="169"/>
                  </a:lnTo>
                  <a:lnTo>
                    <a:pt x="921" y="148"/>
                  </a:lnTo>
                  <a:lnTo>
                    <a:pt x="943" y="125"/>
                  </a:lnTo>
                  <a:lnTo>
                    <a:pt x="943" y="125"/>
                  </a:lnTo>
                  <a:lnTo>
                    <a:pt x="982" y="89"/>
                  </a:lnTo>
                  <a:lnTo>
                    <a:pt x="1002" y="72"/>
                  </a:lnTo>
                  <a:lnTo>
                    <a:pt x="1019" y="52"/>
                  </a:lnTo>
                  <a:lnTo>
                    <a:pt x="1019" y="52"/>
                  </a:lnTo>
                  <a:lnTo>
                    <a:pt x="1025" y="51"/>
                  </a:lnTo>
                  <a:lnTo>
                    <a:pt x="1025" y="51"/>
                  </a:lnTo>
                  <a:lnTo>
                    <a:pt x="1028" y="49"/>
                  </a:lnTo>
                  <a:lnTo>
                    <a:pt x="1031" y="45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110" y="1233"/>
                  </a:lnTo>
                  <a:lnTo>
                    <a:pt x="210" y="1232"/>
                  </a:lnTo>
                  <a:lnTo>
                    <a:pt x="410" y="1235"/>
                  </a:lnTo>
                  <a:lnTo>
                    <a:pt x="410" y="1235"/>
                  </a:lnTo>
                  <a:lnTo>
                    <a:pt x="510" y="1238"/>
                  </a:lnTo>
                  <a:lnTo>
                    <a:pt x="611" y="1239"/>
                  </a:lnTo>
                  <a:lnTo>
                    <a:pt x="660" y="1241"/>
                  </a:lnTo>
                  <a:lnTo>
                    <a:pt x="711" y="1239"/>
                  </a:lnTo>
                  <a:lnTo>
                    <a:pt x="762" y="1238"/>
                  </a:lnTo>
                  <a:lnTo>
                    <a:pt x="811" y="1235"/>
                  </a:lnTo>
                  <a:lnTo>
                    <a:pt x="811" y="1235"/>
                  </a:lnTo>
                  <a:lnTo>
                    <a:pt x="818" y="1233"/>
                  </a:lnTo>
                  <a:lnTo>
                    <a:pt x="826" y="1230"/>
                  </a:lnTo>
                  <a:lnTo>
                    <a:pt x="826" y="1230"/>
                  </a:lnTo>
                  <a:lnTo>
                    <a:pt x="827" y="1236"/>
                  </a:lnTo>
                  <a:lnTo>
                    <a:pt x="829" y="1236"/>
                  </a:lnTo>
                  <a:lnTo>
                    <a:pt x="830" y="1236"/>
                  </a:lnTo>
                  <a:lnTo>
                    <a:pt x="830" y="1236"/>
                  </a:lnTo>
                  <a:lnTo>
                    <a:pt x="864" y="1201"/>
                  </a:lnTo>
                  <a:lnTo>
                    <a:pt x="902" y="1165"/>
                  </a:lnTo>
                  <a:lnTo>
                    <a:pt x="939" y="1129"/>
                  </a:lnTo>
                  <a:lnTo>
                    <a:pt x="976" y="1093"/>
                  </a:lnTo>
                  <a:lnTo>
                    <a:pt x="976" y="1093"/>
                  </a:lnTo>
                  <a:lnTo>
                    <a:pt x="1021" y="1047"/>
                  </a:lnTo>
                  <a:lnTo>
                    <a:pt x="1021" y="1047"/>
                  </a:lnTo>
                  <a:lnTo>
                    <a:pt x="1034" y="1034"/>
                  </a:lnTo>
                  <a:lnTo>
                    <a:pt x="1039" y="1026"/>
                  </a:lnTo>
                  <a:lnTo>
                    <a:pt x="1042" y="1017"/>
                  </a:lnTo>
                  <a:lnTo>
                    <a:pt x="1042" y="1017"/>
                  </a:lnTo>
                  <a:lnTo>
                    <a:pt x="1043" y="1002"/>
                  </a:lnTo>
                  <a:lnTo>
                    <a:pt x="1045" y="987"/>
                  </a:lnTo>
                  <a:lnTo>
                    <a:pt x="1045" y="957"/>
                  </a:lnTo>
                  <a:lnTo>
                    <a:pt x="1043" y="896"/>
                  </a:lnTo>
                  <a:lnTo>
                    <a:pt x="1043" y="896"/>
                  </a:lnTo>
                  <a:lnTo>
                    <a:pt x="1043" y="896"/>
                  </a:lnTo>
                  <a:close/>
                  <a:moveTo>
                    <a:pt x="52" y="336"/>
                  </a:moveTo>
                  <a:lnTo>
                    <a:pt x="52" y="336"/>
                  </a:lnTo>
                  <a:lnTo>
                    <a:pt x="244" y="342"/>
                  </a:lnTo>
                  <a:lnTo>
                    <a:pt x="341" y="342"/>
                  </a:lnTo>
                  <a:lnTo>
                    <a:pt x="437" y="343"/>
                  </a:lnTo>
                  <a:lnTo>
                    <a:pt x="534" y="342"/>
                  </a:lnTo>
                  <a:lnTo>
                    <a:pt x="630" y="339"/>
                  </a:lnTo>
                  <a:lnTo>
                    <a:pt x="726" y="334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1" y="579"/>
                  </a:lnTo>
                  <a:lnTo>
                    <a:pt x="821" y="579"/>
                  </a:lnTo>
                  <a:lnTo>
                    <a:pt x="435" y="574"/>
                  </a:lnTo>
                  <a:lnTo>
                    <a:pt x="51" y="573"/>
                  </a:lnTo>
                  <a:lnTo>
                    <a:pt x="51" y="573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52" y="336"/>
                  </a:lnTo>
                  <a:close/>
                  <a:moveTo>
                    <a:pt x="824" y="279"/>
                  </a:moveTo>
                  <a:lnTo>
                    <a:pt x="824" y="279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727" y="313"/>
                  </a:lnTo>
                  <a:lnTo>
                    <a:pt x="630" y="318"/>
                  </a:lnTo>
                  <a:lnTo>
                    <a:pt x="534" y="321"/>
                  </a:lnTo>
                  <a:lnTo>
                    <a:pt x="437" y="321"/>
                  </a:lnTo>
                  <a:lnTo>
                    <a:pt x="341" y="321"/>
                  </a:lnTo>
                  <a:lnTo>
                    <a:pt x="244" y="319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1" y="267"/>
                  </a:lnTo>
                  <a:lnTo>
                    <a:pt x="51" y="243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98" y="218"/>
                  </a:lnTo>
                  <a:lnTo>
                    <a:pt x="145" y="218"/>
                  </a:lnTo>
                  <a:lnTo>
                    <a:pt x="192" y="219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98" y="222"/>
                  </a:lnTo>
                  <a:lnTo>
                    <a:pt x="358" y="222"/>
                  </a:lnTo>
                  <a:lnTo>
                    <a:pt x="477" y="222"/>
                  </a:lnTo>
                  <a:lnTo>
                    <a:pt x="477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75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close/>
                  <a:moveTo>
                    <a:pt x="49" y="732"/>
                  </a:moveTo>
                  <a:lnTo>
                    <a:pt x="49" y="732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435" y="597"/>
                  </a:lnTo>
                  <a:lnTo>
                    <a:pt x="820" y="600"/>
                  </a:lnTo>
                  <a:lnTo>
                    <a:pt x="820" y="600"/>
                  </a:lnTo>
                  <a:lnTo>
                    <a:pt x="815" y="984"/>
                  </a:lnTo>
                  <a:lnTo>
                    <a:pt x="815" y="984"/>
                  </a:lnTo>
                  <a:lnTo>
                    <a:pt x="815" y="1096"/>
                  </a:lnTo>
                  <a:lnTo>
                    <a:pt x="815" y="1096"/>
                  </a:lnTo>
                  <a:lnTo>
                    <a:pt x="815" y="1119"/>
                  </a:lnTo>
                  <a:lnTo>
                    <a:pt x="817" y="1142"/>
                  </a:lnTo>
                  <a:lnTo>
                    <a:pt x="817" y="1142"/>
                  </a:lnTo>
                  <a:lnTo>
                    <a:pt x="434" y="1138"/>
                  </a:lnTo>
                  <a:lnTo>
                    <a:pt x="51" y="1136"/>
                  </a:lnTo>
                  <a:lnTo>
                    <a:pt x="51" y="1136"/>
                  </a:lnTo>
                  <a:lnTo>
                    <a:pt x="51" y="1138"/>
                  </a:lnTo>
                  <a:lnTo>
                    <a:pt x="51" y="1138"/>
                  </a:lnTo>
                  <a:lnTo>
                    <a:pt x="48" y="1036"/>
                  </a:lnTo>
                  <a:lnTo>
                    <a:pt x="48" y="935"/>
                  </a:lnTo>
                  <a:lnTo>
                    <a:pt x="49" y="732"/>
                  </a:lnTo>
                  <a:lnTo>
                    <a:pt x="49" y="732"/>
                  </a:lnTo>
                  <a:lnTo>
                    <a:pt x="49" y="732"/>
                  </a:lnTo>
                  <a:close/>
                  <a:moveTo>
                    <a:pt x="297" y="48"/>
                  </a:moveTo>
                  <a:lnTo>
                    <a:pt x="297" y="48"/>
                  </a:lnTo>
                  <a:lnTo>
                    <a:pt x="331" y="49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92" y="52"/>
                  </a:lnTo>
                  <a:lnTo>
                    <a:pt x="419" y="52"/>
                  </a:lnTo>
                  <a:lnTo>
                    <a:pt x="472" y="51"/>
                  </a:lnTo>
                  <a:lnTo>
                    <a:pt x="472" y="51"/>
                  </a:lnTo>
                  <a:lnTo>
                    <a:pt x="613" y="51"/>
                  </a:lnTo>
                  <a:lnTo>
                    <a:pt x="613" y="51"/>
                  </a:lnTo>
                  <a:lnTo>
                    <a:pt x="778" y="51"/>
                  </a:lnTo>
                  <a:lnTo>
                    <a:pt x="778" y="51"/>
                  </a:lnTo>
                  <a:lnTo>
                    <a:pt x="905" y="51"/>
                  </a:lnTo>
                  <a:lnTo>
                    <a:pt x="905" y="51"/>
                  </a:lnTo>
                  <a:lnTo>
                    <a:pt x="924" y="52"/>
                  </a:lnTo>
                  <a:lnTo>
                    <a:pt x="945" y="54"/>
                  </a:lnTo>
                  <a:lnTo>
                    <a:pt x="967" y="55"/>
                  </a:lnTo>
                  <a:lnTo>
                    <a:pt x="988" y="55"/>
                  </a:lnTo>
                  <a:lnTo>
                    <a:pt x="988" y="55"/>
                  </a:lnTo>
                  <a:lnTo>
                    <a:pt x="961" y="81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12" y="128"/>
                  </a:lnTo>
                  <a:lnTo>
                    <a:pt x="887" y="151"/>
                  </a:lnTo>
                  <a:lnTo>
                    <a:pt x="864" y="174"/>
                  </a:lnTo>
                  <a:lnTo>
                    <a:pt x="853" y="186"/>
                  </a:lnTo>
                  <a:lnTo>
                    <a:pt x="844" y="200"/>
                  </a:lnTo>
                  <a:lnTo>
                    <a:pt x="844" y="200"/>
                  </a:lnTo>
                  <a:lnTo>
                    <a:pt x="642" y="201"/>
                  </a:lnTo>
                  <a:lnTo>
                    <a:pt x="443" y="203"/>
                  </a:lnTo>
                  <a:lnTo>
                    <a:pt x="443" y="203"/>
                  </a:lnTo>
                  <a:lnTo>
                    <a:pt x="340" y="201"/>
                  </a:lnTo>
                  <a:lnTo>
                    <a:pt x="288" y="201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194" y="198"/>
                  </a:lnTo>
                  <a:lnTo>
                    <a:pt x="151" y="197"/>
                  </a:lnTo>
                  <a:lnTo>
                    <a:pt x="107" y="198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6" y="163"/>
                  </a:lnTo>
                  <a:lnTo>
                    <a:pt x="149" y="125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70" y="45"/>
                  </a:lnTo>
                  <a:lnTo>
                    <a:pt x="297" y="48"/>
                  </a:lnTo>
                  <a:lnTo>
                    <a:pt x="297" y="48"/>
                  </a:lnTo>
                  <a:lnTo>
                    <a:pt x="297" y="48"/>
                  </a:lnTo>
                  <a:close/>
                  <a:moveTo>
                    <a:pt x="455" y="1205"/>
                  </a:moveTo>
                  <a:lnTo>
                    <a:pt x="455" y="1205"/>
                  </a:lnTo>
                  <a:lnTo>
                    <a:pt x="253" y="1204"/>
                  </a:lnTo>
                  <a:lnTo>
                    <a:pt x="153" y="1204"/>
                  </a:lnTo>
                  <a:lnTo>
                    <a:pt x="54" y="1207"/>
                  </a:lnTo>
                  <a:lnTo>
                    <a:pt x="54" y="1207"/>
                  </a:lnTo>
                  <a:lnTo>
                    <a:pt x="51" y="1159"/>
                  </a:lnTo>
                  <a:lnTo>
                    <a:pt x="51" y="1159"/>
                  </a:lnTo>
                  <a:lnTo>
                    <a:pt x="434" y="1160"/>
                  </a:lnTo>
                  <a:lnTo>
                    <a:pt x="818" y="1163"/>
                  </a:lnTo>
                  <a:lnTo>
                    <a:pt x="818" y="1163"/>
                  </a:lnTo>
                  <a:lnTo>
                    <a:pt x="818" y="1186"/>
                  </a:lnTo>
                  <a:lnTo>
                    <a:pt x="817" y="1207"/>
                  </a:lnTo>
                  <a:lnTo>
                    <a:pt x="817" y="1207"/>
                  </a:lnTo>
                  <a:lnTo>
                    <a:pt x="772" y="1209"/>
                  </a:lnTo>
                  <a:lnTo>
                    <a:pt x="726" y="1211"/>
                  </a:lnTo>
                  <a:lnTo>
                    <a:pt x="636" y="1209"/>
                  </a:lnTo>
                  <a:lnTo>
                    <a:pt x="455" y="1205"/>
                  </a:lnTo>
                  <a:lnTo>
                    <a:pt x="455" y="1205"/>
                  </a:lnTo>
                  <a:lnTo>
                    <a:pt x="455" y="1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8" name="Group 336"/>
          <p:cNvGrpSpPr>
            <a:grpSpLocks/>
          </p:cNvGrpSpPr>
          <p:nvPr/>
        </p:nvGrpSpPr>
        <p:grpSpPr bwMode="auto">
          <a:xfrm>
            <a:off x="6629400" y="2286000"/>
            <a:ext cx="741363" cy="757238"/>
            <a:chOff x="2067" y="867"/>
            <a:chExt cx="1088" cy="1290"/>
          </a:xfrm>
        </p:grpSpPr>
        <p:sp>
          <p:nvSpPr>
            <p:cNvPr id="1639761" name="Freeform 337"/>
            <p:cNvSpPr>
              <a:spLocks/>
            </p:cNvSpPr>
            <p:nvPr/>
          </p:nvSpPr>
          <p:spPr bwMode="auto">
            <a:xfrm>
              <a:off x="2067" y="867"/>
              <a:ext cx="1088" cy="1290"/>
            </a:xfrm>
            <a:custGeom>
              <a:avLst/>
              <a:gdLst/>
              <a:ahLst/>
              <a:cxnLst>
                <a:cxn ang="0">
                  <a:pos x="1030" y="46"/>
                </a:cxn>
                <a:cxn ang="0">
                  <a:pos x="1034" y="33"/>
                </a:cxn>
                <a:cxn ang="0">
                  <a:pos x="1037" y="28"/>
                </a:cxn>
                <a:cxn ang="0">
                  <a:pos x="1039" y="27"/>
                </a:cxn>
                <a:cxn ang="0">
                  <a:pos x="1036" y="18"/>
                </a:cxn>
                <a:cxn ang="0">
                  <a:pos x="1036" y="9"/>
                </a:cxn>
                <a:cxn ang="0">
                  <a:pos x="1031" y="6"/>
                </a:cxn>
                <a:cxn ang="0">
                  <a:pos x="1016" y="9"/>
                </a:cxn>
                <a:cxn ang="0">
                  <a:pos x="969" y="7"/>
                </a:cxn>
                <a:cxn ang="0">
                  <a:pos x="903" y="6"/>
                </a:cxn>
                <a:cxn ang="0">
                  <a:pos x="785" y="6"/>
                </a:cxn>
                <a:cxn ang="0">
                  <a:pos x="623" y="6"/>
                </a:cxn>
                <a:cxn ang="0">
                  <a:pos x="483" y="6"/>
                </a:cxn>
                <a:cxn ang="0">
                  <a:pos x="432" y="7"/>
                </a:cxn>
                <a:cxn ang="0">
                  <a:pos x="382" y="6"/>
                </a:cxn>
                <a:cxn ang="0">
                  <a:pos x="380" y="6"/>
                </a:cxn>
                <a:cxn ang="0">
                  <a:pos x="340" y="3"/>
                </a:cxn>
                <a:cxn ang="0">
                  <a:pos x="298" y="1"/>
                </a:cxn>
                <a:cxn ang="0">
                  <a:pos x="252" y="0"/>
                </a:cxn>
                <a:cxn ang="0">
                  <a:pos x="218" y="3"/>
                </a:cxn>
                <a:cxn ang="0">
                  <a:pos x="207" y="6"/>
                </a:cxn>
                <a:cxn ang="0">
                  <a:pos x="201" y="12"/>
                </a:cxn>
                <a:cxn ang="0">
                  <a:pos x="197" y="36"/>
                </a:cxn>
                <a:cxn ang="0">
                  <a:pos x="197" y="46"/>
                </a:cxn>
                <a:cxn ang="0">
                  <a:pos x="70" y="157"/>
                </a:cxn>
                <a:cxn ang="0">
                  <a:pos x="30" y="195"/>
                </a:cxn>
                <a:cxn ang="0">
                  <a:pos x="25" y="207"/>
                </a:cxn>
                <a:cxn ang="0">
                  <a:pos x="13" y="216"/>
                </a:cxn>
                <a:cxn ang="0">
                  <a:pos x="7" y="224"/>
                </a:cxn>
                <a:cxn ang="0">
                  <a:pos x="4" y="246"/>
                </a:cxn>
                <a:cxn ang="0">
                  <a:pos x="3" y="312"/>
                </a:cxn>
                <a:cxn ang="0">
                  <a:pos x="6" y="400"/>
                </a:cxn>
                <a:cxn ang="0">
                  <a:pos x="6" y="491"/>
                </a:cxn>
                <a:cxn ang="0">
                  <a:pos x="3" y="747"/>
                </a:cxn>
                <a:cxn ang="0">
                  <a:pos x="1" y="868"/>
                </a:cxn>
                <a:cxn ang="0">
                  <a:pos x="1" y="1111"/>
                </a:cxn>
                <a:cxn ang="0">
                  <a:pos x="6" y="1232"/>
                </a:cxn>
                <a:cxn ang="0">
                  <a:pos x="7" y="1235"/>
                </a:cxn>
                <a:cxn ang="0">
                  <a:pos x="12" y="1235"/>
                </a:cxn>
                <a:cxn ang="0">
                  <a:pos x="46" y="1235"/>
                </a:cxn>
                <a:cxn ang="0">
                  <a:pos x="98" y="1272"/>
                </a:cxn>
                <a:cxn ang="0">
                  <a:pos x="121" y="1284"/>
                </a:cxn>
                <a:cxn ang="0">
                  <a:pos x="137" y="1290"/>
                </a:cxn>
                <a:cxn ang="0">
                  <a:pos x="861" y="1290"/>
                </a:cxn>
                <a:cxn ang="0">
                  <a:pos x="964" y="1193"/>
                </a:cxn>
                <a:cxn ang="0">
                  <a:pos x="1084" y="1081"/>
                </a:cxn>
                <a:cxn ang="0">
                  <a:pos x="1085" y="1066"/>
                </a:cxn>
                <a:cxn ang="0">
                  <a:pos x="1088" y="901"/>
                </a:cxn>
                <a:cxn ang="0">
                  <a:pos x="1087" y="525"/>
                </a:cxn>
                <a:cxn ang="0">
                  <a:pos x="1081" y="40"/>
                </a:cxn>
                <a:cxn ang="0">
                  <a:pos x="1075" y="40"/>
                </a:cxn>
                <a:cxn ang="0">
                  <a:pos x="1066" y="45"/>
                </a:cxn>
                <a:cxn ang="0">
                  <a:pos x="1054" y="58"/>
                </a:cxn>
                <a:cxn ang="0">
                  <a:pos x="1042" y="67"/>
                </a:cxn>
                <a:cxn ang="0">
                  <a:pos x="1042" y="67"/>
                </a:cxn>
                <a:cxn ang="0">
                  <a:pos x="1045" y="52"/>
                </a:cxn>
                <a:cxn ang="0">
                  <a:pos x="1045" y="39"/>
                </a:cxn>
                <a:cxn ang="0">
                  <a:pos x="1042" y="30"/>
                </a:cxn>
                <a:cxn ang="0">
                  <a:pos x="1040" y="28"/>
                </a:cxn>
                <a:cxn ang="0">
                  <a:pos x="1037" y="30"/>
                </a:cxn>
                <a:cxn ang="0">
                  <a:pos x="1031" y="48"/>
                </a:cxn>
                <a:cxn ang="0">
                  <a:pos x="1030" y="46"/>
                </a:cxn>
              </a:cxnLst>
              <a:rect l="0" t="0" r="r" b="b"/>
              <a:pathLst>
                <a:path w="1088" h="1290">
                  <a:moveTo>
                    <a:pt x="1030" y="46"/>
                  </a:moveTo>
                  <a:lnTo>
                    <a:pt x="1030" y="46"/>
                  </a:lnTo>
                  <a:lnTo>
                    <a:pt x="1033" y="40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46" y="1235"/>
                  </a:lnTo>
                  <a:lnTo>
                    <a:pt x="46" y="1235"/>
                  </a:lnTo>
                  <a:lnTo>
                    <a:pt x="73" y="1254"/>
                  </a:lnTo>
                  <a:lnTo>
                    <a:pt x="98" y="1272"/>
                  </a:lnTo>
                  <a:lnTo>
                    <a:pt x="110" y="1280"/>
                  </a:lnTo>
                  <a:lnTo>
                    <a:pt x="121" y="1284"/>
                  </a:lnTo>
                  <a:lnTo>
                    <a:pt x="130" y="1289"/>
                  </a:lnTo>
                  <a:lnTo>
                    <a:pt x="137" y="1290"/>
                  </a:lnTo>
                  <a:lnTo>
                    <a:pt x="152" y="1290"/>
                  </a:lnTo>
                  <a:lnTo>
                    <a:pt x="861" y="1290"/>
                  </a:lnTo>
                  <a:lnTo>
                    <a:pt x="861" y="1290"/>
                  </a:lnTo>
                  <a:lnTo>
                    <a:pt x="964" y="1193"/>
                  </a:lnTo>
                  <a:lnTo>
                    <a:pt x="1084" y="1081"/>
                  </a:lnTo>
                  <a:lnTo>
                    <a:pt x="1084" y="1081"/>
                  </a:lnTo>
                  <a:lnTo>
                    <a:pt x="1085" y="1077"/>
                  </a:lnTo>
                  <a:lnTo>
                    <a:pt x="1085" y="1066"/>
                  </a:lnTo>
                  <a:lnTo>
                    <a:pt x="1087" y="1029"/>
                  </a:lnTo>
                  <a:lnTo>
                    <a:pt x="1088" y="901"/>
                  </a:lnTo>
                  <a:lnTo>
                    <a:pt x="1088" y="725"/>
                  </a:lnTo>
                  <a:lnTo>
                    <a:pt x="1087" y="525"/>
                  </a:lnTo>
                  <a:lnTo>
                    <a:pt x="1082" y="167"/>
                  </a:lnTo>
                  <a:lnTo>
                    <a:pt x="1081" y="40"/>
                  </a:lnTo>
                  <a:lnTo>
                    <a:pt x="1081" y="40"/>
                  </a:lnTo>
                  <a:lnTo>
                    <a:pt x="1075" y="40"/>
                  </a:lnTo>
                  <a:lnTo>
                    <a:pt x="1070" y="42"/>
                  </a:lnTo>
                  <a:lnTo>
                    <a:pt x="1066" y="45"/>
                  </a:lnTo>
                  <a:lnTo>
                    <a:pt x="1063" y="49"/>
                  </a:lnTo>
                  <a:lnTo>
                    <a:pt x="1054" y="58"/>
                  </a:lnTo>
                  <a:lnTo>
                    <a:pt x="1049" y="63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9" y="28"/>
                  </a:lnTo>
                  <a:lnTo>
                    <a:pt x="1037" y="30"/>
                  </a:lnTo>
                  <a:lnTo>
                    <a:pt x="1034" y="36"/>
                  </a:lnTo>
                  <a:lnTo>
                    <a:pt x="1031" y="48"/>
                  </a:lnTo>
                  <a:lnTo>
                    <a:pt x="1030" y="46"/>
                  </a:lnTo>
                  <a:lnTo>
                    <a:pt x="1030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2" name="Freeform 338"/>
            <p:cNvSpPr>
              <a:spLocks/>
            </p:cNvSpPr>
            <p:nvPr/>
          </p:nvSpPr>
          <p:spPr bwMode="auto">
            <a:xfrm>
              <a:off x="2174" y="928"/>
              <a:ext cx="896" cy="145"/>
            </a:xfrm>
            <a:custGeom>
              <a:avLst/>
              <a:gdLst/>
              <a:ahLst/>
              <a:cxnLst>
                <a:cxn ang="0">
                  <a:pos x="750" y="143"/>
                </a:cxn>
                <a:cxn ang="0">
                  <a:pos x="750" y="143"/>
                </a:cxn>
                <a:cxn ang="0">
                  <a:pos x="744" y="145"/>
                </a:cxn>
                <a:cxn ang="0">
                  <a:pos x="734" y="145"/>
                </a:cxn>
                <a:cxn ang="0">
                  <a:pos x="717" y="143"/>
                </a:cxn>
                <a:cxn ang="0">
                  <a:pos x="717" y="143"/>
                </a:cxn>
                <a:cxn ang="0">
                  <a:pos x="655" y="143"/>
                </a:cxn>
                <a:cxn ang="0">
                  <a:pos x="655" y="143"/>
                </a:cxn>
                <a:cxn ang="0">
                  <a:pos x="41" y="143"/>
                </a:cxn>
                <a:cxn ang="0">
                  <a:pos x="41" y="143"/>
                </a:cxn>
                <a:cxn ang="0">
                  <a:pos x="20" y="143"/>
                </a:cxn>
                <a:cxn ang="0">
                  <a:pos x="8" y="142"/>
                </a:cxn>
                <a:cxn ang="0">
                  <a:pos x="3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70" y="78"/>
                </a:cxn>
                <a:cxn ang="0">
                  <a:pos x="139" y="12"/>
                </a:cxn>
                <a:cxn ang="0">
                  <a:pos x="139" y="12"/>
                </a:cxn>
                <a:cxn ang="0">
                  <a:pos x="149" y="5"/>
                </a:cxn>
                <a:cxn ang="0">
                  <a:pos x="155" y="2"/>
                </a:cxn>
                <a:cxn ang="0">
                  <a:pos x="158" y="0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553" y="5"/>
                </a:cxn>
                <a:cxn ang="0">
                  <a:pos x="553" y="5"/>
                </a:cxn>
                <a:cxn ang="0">
                  <a:pos x="611" y="5"/>
                </a:cxn>
                <a:cxn ang="0">
                  <a:pos x="611" y="5"/>
                </a:cxn>
                <a:cxn ang="0">
                  <a:pos x="763" y="5"/>
                </a:cxn>
                <a:cxn ang="0">
                  <a:pos x="763" y="5"/>
                </a:cxn>
                <a:cxn ang="0">
                  <a:pos x="851" y="5"/>
                </a:cxn>
                <a:cxn ang="0">
                  <a:pos x="851" y="5"/>
                </a:cxn>
                <a:cxn ang="0">
                  <a:pos x="875" y="6"/>
                </a:cxn>
                <a:cxn ang="0">
                  <a:pos x="889" y="6"/>
                </a:cxn>
                <a:cxn ang="0">
                  <a:pos x="893" y="6"/>
                </a:cxn>
                <a:cxn ang="0">
                  <a:pos x="896" y="5"/>
                </a:cxn>
                <a:cxn ang="0">
                  <a:pos x="896" y="5"/>
                </a:cxn>
                <a:cxn ang="0">
                  <a:pos x="750" y="143"/>
                </a:cxn>
                <a:cxn ang="0">
                  <a:pos x="750" y="143"/>
                </a:cxn>
                <a:cxn ang="0">
                  <a:pos x="750" y="143"/>
                </a:cxn>
              </a:cxnLst>
              <a:rect l="0" t="0" r="r" b="b"/>
              <a:pathLst>
                <a:path w="896" h="145">
                  <a:moveTo>
                    <a:pt x="750" y="143"/>
                  </a:moveTo>
                  <a:lnTo>
                    <a:pt x="750" y="143"/>
                  </a:lnTo>
                  <a:lnTo>
                    <a:pt x="744" y="145"/>
                  </a:lnTo>
                  <a:lnTo>
                    <a:pt x="734" y="145"/>
                  </a:lnTo>
                  <a:lnTo>
                    <a:pt x="717" y="143"/>
                  </a:lnTo>
                  <a:lnTo>
                    <a:pt x="717" y="143"/>
                  </a:lnTo>
                  <a:lnTo>
                    <a:pt x="655" y="143"/>
                  </a:lnTo>
                  <a:lnTo>
                    <a:pt x="655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20" y="143"/>
                  </a:lnTo>
                  <a:lnTo>
                    <a:pt x="8" y="142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70" y="78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49" y="5"/>
                  </a:lnTo>
                  <a:lnTo>
                    <a:pt x="155" y="2"/>
                  </a:lnTo>
                  <a:lnTo>
                    <a:pt x="158" y="0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553" y="5"/>
                  </a:lnTo>
                  <a:lnTo>
                    <a:pt x="553" y="5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763" y="5"/>
                  </a:lnTo>
                  <a:lnTo>
                    <a:pt x="763" y="5"/>
                  </a:lnTo>
                  <a:lnTo>
                    <a:pt x="851" y="5"/>
                  </a:lnTo>
                  <a:lnTo>
                    <a:pt x="851" y="5"/>
                  </a:lnTo>
                  <a:lnTo>
                    <a:pt x="875" y="6"/>
                  </a:lnTo>
                  <a:lnTo>
                    <a:pt x="889" y="6"/>
                  </a:lnTo>
                  <a:lnTo>
                    <a:pt x="893" y="6"/>
                  </a:lnTo>
                  <a:lnTo>
                    <a:pt x="896" y="5"/>
                  </a:lnTo>
                  <a:lnTo>
                    <a:pt x="896" y="5"/>
                  </a:lnTo>
                  <a:lnTo>
                    <a:pt x="750" y="143"/>
                  </a:lnTo>
                  <a:lnTo>
                    <a:pt x="750" y="143"/>
                  </a:lnTo>
                  <a:lnTo>
                    <a:pt x="750" y="143"/>
                  </a:lnTo>
                  <a:close/>
                </a:path>
              </a:pathLst>
            </a:custGeom>
            <a:solidFill>
              <a:srgbClr val="FAC9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3" name="Freeform 339"/>
            <p:cNvSpPr>
              <a:spLocks/>
            </p:cNvSpPr>
            <p:nvPr/>
          </p:nvSpPr>
          <p:spPr bwMode="auto">
            <a:xfrm>
              <a:off x="2086" y="907"/>
              <a:ext cx="1069" cy="1250"/>
            </a:xfrm>
            <a:custGeom>
              <a:avLst/>
              <a:gdLst/>
              <a:ahLst/>
              <a:cxnLst>
                <a:cxn ang="0">
                  <a:pos x="1018" y="30"/>
                </a:cxn>
                <a:cxn ang="0">
                  <a:pos x="1018" y="30"/>
                </a:cxn>
                <a:cxn ang="0">
                  <a:pos x="1026" y="26"/>
                </a:cxn>
                <a:cxn ang="0">
                  <a:pos x="1033" y="20"/>
                </a:cxn>
                <a:cxn ang="0">
                  <a:pos x="1042" y="11"/>
                </a:cxn>
                <a:cxn ang="0">
                  <a:pos x="1047" y="6"/>
                </a:cxn>
                <a:cxn ang="0">
                  <a:pos x="1051" y="2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62" y="0"/>
                </a:cxn>
                <a:cxn ang="0">
                  <a:pos x="1063" y="127"/>
                </a:cxn>
                <a:cxn ang="0">
                  <a:pos x="1068" y="485"/>
                </a:cxn>
                <a:cxn ang="0">
                  <a:pos x="1069" y="685"/>
                </a:cxn>
                <a:cxn ang="0">
                  <a:pos x="1069" y="861"/>
                </a:cxn>
                <a:cxn ang="0">
                  <a:pos x="1068" y="989"/>
                </a:cxn>
                <a:cxn ang="0">
                  <a:pos x="1066" y="1026"/>
                </a:cxn>
                <a:cxn ang="0">
                  <a:pos x="1066" y="1037"/>
                </a:cxn>
                <a:cxn ang="0">
                  <a:pos x="1065" y="1041"/>
                </a:cxn>
                <a:cxn ang="0">
                  <a:pos x="1065" y="1041"/>
                </a:cxn>
                <a:cxn ang="0">
                  <a:pos x="945" y="1153"/>
                </a:cxn>
                <a:cxn ang="0">
                  <a:pos x="842" y="1250"/>
                </a:cxn>
                <a:cxn ang="0">
                  <a:pos x="133" y="1250"/>
                </a:cxn>
                <a:cxn ang="0">
                  <a:pos x="118" y="1250"/>
                </a:cxn>
                <a:cxn ang="0">
                  <a:pos x="118" y="1250"/>
                </a:cxn>
                <a:cxn ang="0">
                  <a:pos x="109" y="1247"/>
                </a:cxn>
                <a:cxn ang="0">
                  <a:pos x="96" y="1243"/>
                </a:cxn>
                <a:cxn ang="0">
                  <a:pos x="81" y="1234"/>
                </a:cxn>
                <a:cxn ang="0">
                  <a:pos x="64" y="1223"/>
                </a:cxn>
                <a:cxn ang="0">
                  <a:pos x="32" y="1198"/>
                </a:cxn>
                <a:cxn ang="0">
                  <a:pos x="0" y="1172"/>
                </a:cxn>
                <a:cxn ang="0">
                  <a:pos x="801" y="1184"/>
                </a:cxn>
                <a:cxn ang="0">
                  <a:pos x="1015" y="976"/>
                </a:cxn>
                <a:cxn ang="0">
                  <a:pos x="1018" y="30"/>
                </a:cxn>
                <a:cxn ang="0">
                  <a:pos x="1018" y="30"/>
                </a:cxn>
              </a:cxnLst>
              <a:rect l="0" t="0" r="r" b="b"/>
              <a:pathLst>
                <a:path w="1069" h="1250">
                  <a:moveTo>
                    <a:pt x="1018" y="30"/>
                  </a:moveTo>
                  <a:lnTo>
                    <a:pt x="1018" y="30"/>
                  </a:lnTo>
                  <a:lnTo>
                    <a:pt x="1026" y="26"/>
                  </a:lnTo>
                  <a:lnTo>
                    <a:pt x="1033" y="20"/>
                  </a:lnTo>
                  <a:lnTo>
                    <a:pt x="1042" y="11"/>
                  </a:lnTo>
                  <a:lnTo>
                    <a:pt x="1047" y="6"/>
                  </a:lnTo>
                  <a:lnTo>
                    <a:pt x="1051" y="2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3" y="127"/>
                  </a:lnTo>
                  <a:lnTo>
                    <a:pt x="1068" y="485"/>
                  </a:lnTo>
                  <a:lnTo>
                    <a:pt x="1069" y="685"/>
                  </a:lnTo>
                  <a:lnTo>
                    <a:pt x="1069" y="861"/>
                  </a:lnTo>
                  <a:lnTo>
                    <a:pt x="1068" y="989"/>
                  </a:lnTo>
                  <a:lnTo>
                    <a:pt x="1066" y="1026"/>
                  </a:lnTo>
                  <a:lnTo>
                    <a:pt x="1066" y="1037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945" y="1153"/>
                  </a:lnTo>
                  <a:lnTo>
                    <a:pt x="842" y="1250"/>
                  </a:lnTo>
                  <a:lnTo>
                    <a:pt x="133" y="1250"/>
                  </a:lnTo>
                  <a:lnTo>
                    <a:pt x="118" y="1250"/>
                  </a:lnTo>
                  <a:lnTo>
                    <a:pt x="118" y="1250"/>
                  </a:lnTo>
                  <a:lnTo>
                    <a:pt x="109" y="1247"/>
                  </a:lnTo>
                  <a:lnTo>
                    <a:pt x="96" y="1243"/>
                  </a:lnTo>
                  <a:lnTo>
                    <a:pt x="81" y="1234"/>
                  </a:lnTo>
                  <a:lnTo>
                    <a:pt x="64" y="1223"/>
                  </a:lnTo>
                  <a:lnTo>
                    <a:pt x="32" y="1198"/>
                  </a:lnTo>
                  <a:lnTo>
                    <a:pt x="0" y="1172"/>
                  </a:lnTo>
                  <a:lnTo>
                    <a:pt x="801" y="1184"/>
                  </a:lnTo>
                  <a:lnTo>
                    <a:pt x="1015" y="976"/>
                  </a:lnTo>
                  <a:lnTo>
                    <a:pt x="1018" y="30"/>
                  </a:lnTo>
                  <a:lnTo>
                    <a:pt x="1018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4" name="Freeform 340"/>
            <p:cNvSpPr>
              <a:spLocks/>
            </p:cNvSpPr>
            <p:nvPr/>
          </p:nvSpPr>
          <p:spPr bwMode="auto">
            <a:xfrm>
              <a:off x="2137" y="1112"/>
              <a:ext cx="772" cy="987"/>
            </a:xfrm>
            <a:custGeom>
              <a:avLst/>
              <a:gdLst/>
              <a:ahLst/>
              <a:cxnLst>
                <a:cxn ang="0">
                  <a:pos x="768" y="981"/>
                </a:cxn>
                <a:cxn ang="0">
                  <a:pos x="768" y="981"/>
                </a:cxn>
                <a:cxn ang="0">
                  <a:pos x="721" y="984"/>
                </a:cxn>
                <a:cxn ang="0">
                  <a:pos x="669" y="987"/>
                </a:cxn>
                <a:cxn ang="0">
                  <a:pos x="616" y="987"/>
                </a:cxn>
                <a:cxn ang="0">
                  <a:pos x="559" y="985"/>
                </a:cxn>
                <a:cxn ang="0">
                  <a:pos x="449" y="984"/>
                </a:cxn>
                <a:cxn ang="0">
                  <a:pos x="350" y="982"/>
                </a:cxn>
                <a:cxn ang="0">
                  <a:pos x="350" y="982"/>
                </a:cxn>
                <a:cxn ang="0">
                  <a:pos x="69" y="982"/>
                </a:cxn>
                <a:cxn ang="0">
                  <a:pos x="69" y="982"/>
                </a:cxn>
                <a:cxn ang="0">
                  <a:pos x="37" y="982"/>
                </a:cxn>
                <a:cxn ang="0">
                  <a:pos x="5" y="982"/>
                </a:cxn>
                <a:cxn ang="0">
                  <a:pos x="5" y="982"/>
                </a:cxn>
                <a:cxn ang="0">
                  <a:pos x="2" y="909"/>
                </a:cxn>
                <a:cxn ang="0">
                  <a:pos x="0" y="811"/>
                </a:cxn>
                <a:cxn ang="0">
                  <a:pos x="0" y="575"/>
                </a:cxn>
                <a:cxn ang="0">
                  <a:pos x="3" y="341"/>
                </a:cxn>
                <a:cxn ang="0">
                  <a:pos x="5" y="168"/>
                </a:cxn>
                <a:cxn ang="0">
                  <a:pos x="5" y="168"/>
                </a:cxn>
                <a:cxn ang="0">
                  <a:pos x="3" y="128"/>
                </a:cxn>
                <a:cxn ang="0">
                  <a:pos x="2" y="86"/>
                </a:cxn>
                <a:cxn ang="0">
                  <a:pos x="2" y="44"/>
                </a:cxn>
                <a:cxn ang="0">
                  <a:pos x="3" y="2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6" y="1"/>
                </a:cxn>
                <a:cxn ang="0">
                  <a:pos x="82" y="0"/>
                </a:cxn>
                <a:cxn ang="0">
                  <a:pos x="115" y="0"/>
                </a:cxn>
                <a:cxn ang="0">
                  <a:pos x="146" y="1"/>
                </a:cxn>
                <a:cxn ang="0">
                  <a:pos x="209" y="7"/>
                </a:cxn>
                <a:cxn ang="0">
                  <a:pos x="246" y="9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385" y="9"/>
                </a:cxn>
                <a:cxn ang="0">
                  <a:pos x="492" y="7"/>
                </a:cxn>
                <a:cxn ang="0">
                  <a:pos x="601" y="4"/>
                </a:cxn>
                <a:cxn ang="0">
                  <a:pos x="699" y="3"/>
                </a:cxn>
                <a:cxn ang="0">
                  <a:pos x="699" y="3"/>
                </a:cxn>
                <a:cxn ang="0">
                  <a:pos x="769" y="3"/>
                </a:cxn>
                <a:cxn ang="0">
                  <a:pos x="769" y="3"/>
                </a:cxn>
                <a:cxn ang="0">
                  <a:pos x="769" y="894"/>
                </a:cxn>
                <a:cxn ang="0">
                  <a:pos x="769" y="894"/>
                </a:cxn>
                <a:cxn ang="0">
                  <a:pos x="771" y="920"/>
                </a:cxn>
                <a:cxn ang="0">
                  <a:pos x="772" y="938"/>
                </a:cxn>
                <a:cxn ang="0">
                  <a:pos x="772" y="956"/>
                </a:cxn>
                <a:cxn ang="0">
                  <a:pos x="771" y="967"/>
                </a:cxn>
                <a:cxn ang="0">
                  <a:pos x="768" y="981"/>
                </a:cxn>
                <a:cxn ang="0">
                  <a:pos x="768" y="981"/>
                </a:cxn>
                <a:cxn ang="0">
                  <a:pos x="768" y="981"/>
                </a:cxn>
              </a:cxnLst>
              <a:rect l="0" t="0" r="r" b="b"/>
              <a:pathLst>
                <a:path w="772" h="987">
                  <a:moveTo>
                    <a:pt x="768" y="981"/>
                  </a:moveTo>
                  <a:lnTo>
                    <a:pt x="768" y="981"/>
                  </a:lnTo>
                  <a:lnTo>
                    <a:pt x="721" y="984"/>
                  </a:lnTo>
                  <a:lnTo>
                    <a:pt x="669" y="987"/>
                  </a:lnTo>
                  <a:lnTo>
                    <a:pt x="616" y="987"/>
                  </a:lnTo>
                  <a:lnTo>
                    <a:pt x="559" y="985"/>
                  </a:lnTo>
                  <a:lnTo>
                    <a:pt x="449" y="984"/>
                  </a:lnTo>
                  <a:lnTo>
                    <a:pt x="350" y="982"/>
                  </a:lnTo>
                  <a:lnTo>
                    <a:pt x="350" y="982"/>
                  </a:lnTo>
                  <a:lnTo>
                    <a:pt x="69" y="982"/>
                  </a:lnTo>
                  <a:lnTo>
                    <a:pt x="69" y="982"/>
                  </a:lnTo>
                  <a:lnTo>
                    <a:pt x="37" y="982"/>
                  </a:lnTo>
                  <a:lnTo>
                    <a:pt x="5" y="982"/>
                  </a:lnTo>
                  <a:lnTo>
                    <a:pt x="5" y="982"/>
                  </a:lnTo>
                  <a:lnTo>
                    <a:pt x="2" y="909"/>
                  </a:lnTo>
                  <a:lnTo>
                    <a:pt x="0" y="811"/>
                  </a:lnTo>
                  <a:lnTo>
                    <a:pt x="0" y="575"/>
                  </a:lnTo>
                  <a:lnTo>
                    <a:pt x="3" y="341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3" y="128"/>
                  </a:lnTo>
                  <a:lnTo>
                    <a:pt x="2" y="86"/>
                  </a:lnTo>
                  <a:lnTo>
                    <a:pt x="2" y="44"/>
                  </a:lnTo>
                  <a:lnTo>
                    <a:pt x="3" y="2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6" y="1"/>
                  </a:lnTo>
                  <a:lnTo>
                    <a:pt x="82" y="0"/>
                  </a:lnTo>
                  <a:lnTo>
                    <a:pt x="115" y="0"/>
                  </a:lnTo>
                  <a:lnTo>
                    <a:pt x="146" y="1"/>
                  </a:lnTo>
                  <a:lnTo>
                    <a:pt x="209" y="7"/>
                  </a:lnTo>
                  <a:lnTo>
                    <a:pt x="246" y="9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385" y="9"/>
                  </a:lnTo>
                  <a:lnTo>
                    <a:pt x="492" y="7"/>
                  </a:lnTo>
                  <a:lnTo>
                    <a:pt x="601" y="4"/>
                  </a:lnTo>
                  <a:lnTo>
                    <a:pt x="699" y="3"/>
                  </a:lnTo>
                  <a:lnTo>
                    <a:pt x="699" y="3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920"/>
                  </a:lnTo>
                  <a:lnTo>
                    <a:pt x="772" y="938"/>
                  </a:lnTo>
                  <a:lnTo>
                    <a:pt x="772" y="956"/>
                  </a:lnTo>
                  <a:lnTo>
                    <a:pt x="771" y="967"/>
                  </a:lnTo>
                  <a:lnTo>
                    <a:pt x="768" y="981"/>
                  </a:lnTo>
                  <a:lnTo>
                    <a:pt x="768" y="981"/>
                  </a:lnTo>
                  <a:lnTo>
                    <a:pt x="768" y="981"/>
                  </a:lnTo>
                  <a:close/>
                </a:path>
              </a:pathLst>
            </a:custGeom>
            <a:solidFill>
              <a:srgbClr val="DFDF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5" name="Freeform 341"/>
            <p:cNvSpPr>
              <a:spLocks/>
            </p:cNvSpPr>
            <p:nvPr/>
          </p:nvSpPr>
          <p:spPr bwMode="auto">
            <a:xfrm>
              <a:off x="2954" y="974"/>
              <a:ext cx="147" cy="1067"/>
            </a:xfrm>
            <a:custGeom>
              <a:avLst/>
              <a:gdLst/>
              <a:ahLst/>
              <a:cxnLst>
                <a:cxn ang="0">
                  <a:pos x="146" y="913"/>
                </a:cxn>
                <a:cxn ang="0">
                  <a:pos x="146" y="913"/>
                </a:cxn>
                <a:cxn ang="0">
                  <a:pos x="146" y="924"/>
                </a:cxn>
                <a:cxn ang="0">
                  <a:pos x="146" y="924"/>
                </a:cxn>
                <a:cxn ang="0">
                  <a:pos x="118" y="952"/>
                </a:cxn>
                <a:cxn ang="0">
                  <a:pos x="74" y="997"/>
                </a:cxn>
                <a:cxn ang="0">
                  <a:pos x="33" y="1040"/>
                </a:cxn>
                <a:cxn ang="0">
                  <a:pos x="4" y="1067"/>
                </a:cxn>
                <a:cxn ang="0">
                  <a:pos x="4" y="1067"/>
                </a:cxn>
                <a:cxn ang="0">
                  <a:pos x="3" y="1049"/>
                </a:cxn>
                <a:cxn ang="0">
                  <a:pos x="1" y="1023"/>
                </a:cxn>
                <a:cxn ang="0">
                  <a:pos x="0" y="947"/>
                </a:cxn>
                <a:cxn ang="0">
                  <a:pos x="0" y="850"/>
                </a:cxn>
                <a:cxn ang="0">
                  <a:pos x="1" y="743"/>
                </a:cxn>
                <a:cxn ang="0">
                  <a:pos x="4" y="418"/>
                </a:cxn>
                <a:cxn ang="0">
                  <a:pos x="4" y="418"/>
                </a:cxn>
                <a:cxn ang="0">
                  <a:pos x="4" y="352"/>
                </a:cxn>
                <a:cxn ang="0">
                  <a:pos x="4" y="287"/>
                </a:cxn>
                <a:cxn ang="0">
                  <a:pos x="4" y="287"/>
                </a:cxn>
                <a:cxn ang="0">
                  <a:pos x="6" y="203"/>
                </a:cxn>
                <a:cxn ang="0">
                  <a:pos x="4" y="136"/>
                </a:cxn>
                <a:cxn ang="0">
                  <a:pos x="4" y="136"/>
                </a:cxn>
                <a:cxn ang="0">
                  <a:pos x="16" y="123"/>
                </a:cxn>
                <a:cxn ang="0">
                  <a:pos x="33" y="105"/>
                </a:cxn>
                <a:cxn ang="0">
                  <a:pos x="74" y="67"/>
                </a:cxn>
                <a:cxn ang="0">
                  <a:pos x="116" y="29"/>
                </a:cxn>
                <a:cxn ang="0">
                  <a:pos x="146" y="0"/>
                </a:cxn>
                <a:cxn ang="0">
                  <a:pos x="146" y="0"/>
                </a:cxn>
                <a:cxn ang="0">
                  <a:pos x="144" y="12"/>
                </a:cxn>
                <a:cxn ang="0">
                  <a:pos x="144" y="32"/>
                </a:cxn>
                <a:cxn ang="0">
                  <a:pos x="144" y="79"/>
                </a:cxn>
                <a:cxn ang="0">
                  <a:pos x="146" y="158"/>
                </a:cxn>
                <a:cxn ang="0">
                  <a:pos x="146" y="158"/>
                </a:cxn>
                <a:cxn ang="0">
                  <a:pos x="146" y="263"/>
                </a:cxn>
                <a:cxn ang="0">
                  <a:pos x="146" y="263"/>
                </a:cxn>
                <a:cxn ang="0">
                  <a:pos x="147" y="588"/>
                </a:cxn>
                <a:cxn ang="0">
                  <a:pos x="146" y="913"/>
                </a:cxn>
                <a:cxn ang="0">
                  <a:pos x="146" y="913"/>
                </a:cxn>
                <a:cxn ang="0">
                  <a:pos x="146" y="913"/>
                </a:cxn>
              </a:cxnLst>
              <a:rect l="0" t="0" r="r" b="b"/>
              <a:pathLst>
                <a:path w="147" h="1067">
                  <a:moveTo>
                    <a:pt x="146" y="913"/>
                  </a:moveTo>
                  <a:lnTo>
                    <a:pt x="146" y="913"/>
                  </a:lnTo>
                  <a:lnTo>
                    <a:pt x="146" y="924"/>
                  </a:lnTo>
                  <a:lnTo>
                    <a:pt x="146" y="924"/>
                  </a:lnTo>
                  <a:lnTo>
                    <a:pt x="118" y="952"/>
                  </a:lnTo>
                  <a:lnTo>
                    <a:pt x="74" y="997"/>
                  </a:lnTo>
                  <a:lnTo>
                    <a:pt x="33" y="1040"/>
                  </a:lnTo>
                  <a:lnTo>
                    <a:pt x="4" y="1067"/>
                  </a:lnTo>
                  <a:lnTo>
                    <a:pt x="4" y="1067"/>
                  </a:lnTo>
                  <a:lnTo>
                    <a:pt x="3" y="1049"/>
                  </a:lnTo>
                  <a:lnTo>
                    <a:pt x="1" y="1023"/>
                  </a:lnTo>
                  <a:lnTo>
                    <a:pt x="0" y="947"/>
                  </a:lnTo>
                  <a:lnTo>
                    <a:pt x="0" y="850"/>
                  </a:lnTo>
                  <a:lnTo>
                    <a:pt x="1" y="743"/>
                  </a:lnTo>
                  <a:lnTo>
                    <a:pt x="4" y="418"/>
                  </a:lnTo>
                  <a:lnTo>
                    <a:pt x="4" y="418"/>
                  </a:lnTo>
                  <a:lnTo>
                    <a:pt x="4" y="352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6" y="20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23"/>
                  </a:lnTo>
                  <a:lnTo>
                    <a:pt x="33" y="105"/>
                  </a:lnTo>
                  <a:lnTo>
                    <a:pt x="74" y="67"/>
                  </a:lnTo>
                  <a:lnTo>
                    <a:pt x="116" y="29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12"/>
                  </a:lnTo>
                  <a:lnTo>
                    <a:pt x="144" y="32"/>
                  </a:lnTo>
                  <a:lnTo>
                    <a:pt x="144" y="79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7" y="588"/>
                  </a:lnTo>
                  <a:lnTo>
                    <a:pt x="146" y="913"/>
                  </a:lnTo>
                  <a:lnTo>
                    <a:pt x="146" y="913"/>
                  </a:lnTo>
                  <a:lnTo>
                    <a:pt x="146" y="913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6" name="Freeform 342"/>
            <p:cNvSpPr>
              <a:spLocks/>
            </p:cNvSpPr>
            <p:nvPr/>
          </p:nvSpPr>
          <p:spPr bwMode="auto">
            <a:xfrm>
              <a:off x="2147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5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5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7" name="Freeform 343"/>
            <p:cNvSpPr>
              <a:spLocks/>
            </p:cNvSpPr>
            <p:nvPr/>
          </p:nvSpPr>
          <p:spPr bwMode="auto">
            <a:xfrm>
              <a:off x="2200" y="1472"/>
              <a:ext cx="46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6" h="519">
                  <a:moveTo>
                    <a:pt x="44" y="519"/>
                  </a:moveTo>
                  <a:lnTo>
                    <a:pt x="44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8" name="Freeform 344"/>
            <p:cNvSpPr>
              <a:spLocks/>
            </p:cNvSpPr>
            <p:nvPr/>
          </p:nvSpPr>
          <p:spPr bwMode="auto">
            <a:xfrm>
              <a:off x="2252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69" name="Freeform 345"/>
            <p:cNvSpPr>
              <a:spLocks/>
            </p:cNvSpPr>
            <p:nvPr/>
          </p:nvSpPr>
          <p:spPr bwMode="auto">
            <a:xfrm>
              <a:off x="2304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1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1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0" name="Freeform 346"/>
            <p:cNvSpPr>
              <a:spLocks/>
            </p:cNvSpPr>
            <p:nvPr/>
          </p:nvSpPr>
          <p:spPr bwMode="auto">
            <a:xfrm>
              <a:off x="2356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1" name="Freeform 347"/>
            <p:cNvSpPr>
              <a:spLocks/>
            </p:cNvSpPr>
            <p:nvPr/>
          </p:nvSpPr>
          <p:spPr bwMode="auto">
            <a:xfrm>
              <a:off x="2408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2" name="Freeform 348"/>
            <p:cNvSpPr>
              <a:spLocks/>
            </p:cNvSpPr>
            <p:nvPr/>
          </p:nvSpPr>
          <p:spPr bwMode="auto">
            <a:xfrm>
              <a:off x="2460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3" name="Freeform 349"/>
            <p:cNvSpPr>
              <a:spLocks/>
            </p:cNvSpPr>
            <p:nvPr/>
          </p:nvSpPr>
          <p:spPr bwMode="auto">
            <a:xfrm>
              <a:off x="2514" y="1472"/>
              <a:ext cx="45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5" h="519">
                  <a:moveTo>
                    <a:pt x="43" y="519"/>
                  </a:moveTo>
                  <a:lnTo>
                    <a:pt x="43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4" name="Freeform 350"/>
            <p:cNvSpPr>
              <a:spLocks/>
            </p:cNvSpPr>
            <p:nvPr/>
          </p:nvSpPr>
          <p:spPr bwMode="auto">
            <a:xfrm>
              <a:off x="2566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5" name="Freeform 351"/>
            <p:cNvSpPr>
              <a:spLocks/>
            </p:cNvSpPr>
            <p:nvPr/>
          </p:nvSpPr>
          <p:spPr bwMode="auto">
            <a:xfrm>
              <a:off x="2618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6" name="Freeform 352"/>
            <p:cNvSpPr>
              <a:spLocks/>
            </p:cNvSpPr>
            <p:nvPr/>
          </p:nvSpPr>
          <p:spPr bwMode="auto">
            <a:xfrm>
              <a:off x="2671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4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4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7" name="Freeform 353"/>
            <p:cNvSpPr>
              <a:spLocks/>
            </p:cNvSpPr>
            <p:nvPr/>
          </p:nvSpPr>
          <p:spPr bwMode="auto">
            <a:xfrm>
              <a:off x="2723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8" name="Freeform 354"/>
            <p:cNvSpPr>
              <a:spLocks/>
            </p:cNvSpPr>
            <p:nvPr/>
          </p:nvSpPr>
          <p:spPr bwMode="auto">
            <a:xfrm>
              <a:off x="2775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79" name="Freeform 355"/>
            <p:cNvSpPr>
              <a:spLocks/>
            </p:cNvSpPr>
            <p:nvPr/>
          </p:nvSpPr>
          <p:spPr bwMode="auto">
            <a:xfrm>
              <a:off x="2827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80" name="Freeform 356"/>
            <p:cNvSpPr>
              <a:spLocks/>
            </p:cNvSpPr>
            <p:nvPr/>
          </p:nvSpPr>
          <p:spPr bwMode="auto">
            <a:xfrm>
              <a:off x="2140" y="1113"/>
              <a:ext cx="739" cy="48"/>
            </a:xfrm>
            <a:custGeom>
              <a:avLst/>
              <a:gdLst/>
              <a:ahLst/>
              <a:cxnLst>
                <a:cxn ang="0">
                  <a:pos x="739" y="3"/>
                </a:cxn>
                <a:cxn ang="0">
                  <a:pos x="739" y="3"/>
                </a:cxn>
                <a:cxn ang="0">
                  <a:pos x="739" y="46"/>
                </a:cxn>
                <a:cxn ang="0">
                  <a:pos x="739" y="46"/>
                </a:cxn>
                <a:cxn ang="0">
                  <a:pos x="546" y="46"/>
                </a:cxn>
                <a:cxn ang="0">
                  <a:pos x="546" y="46"/>
                </a:cxn>
                <a:cxn ang="0">
                  <a:pos x="98" y="46"/>
                </a:cxn>
                <a:cxn ang="0">
                  <a:pos x="98" y="46"/>
                </a:cxn>
                <a:cxn ang="0">
                  <a:pos x="49" y="48"/>
                </a:cxn>
                <a:cxn ang="0">
                  <a:pos x="24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557" y="3"/>
                </a:cxn>
                <a:cxn ang="0">
                  <a:pos x="557" y="3"/>
                </a:cxn>
                <a:cxn ang="0">
                  <a:pos x="650" y="2"/>
                </a:cxn>
                <a:cxn ang="0">
                  <a:pos x="650" y="2"/>
                </a:cxn>
                <a:cxn ang="0">
                  <a:pos x="695" y="0"/>
                </a:cxn>
                <a:cxn ang="0">
                  <a:pos x="717" y="0"/>
                </a:cxn>
                <a:cxn ang="0">
                  <a:pos x="739" y="3"/>
                </a:cxn>
                <a:cxn ang="0">
                  <a:pos x="739" y="3"/>
                </a:cxn>
                <a:cxn ang="0">
                  <a:pos x="739" y="3"/>
                </a:cxn>
              </a:cxnLst>
              <a:rect l="0" t="0" r="r" b="b"/>
              <a:pathLst>
                <a:path w="739" h="48">
                  <a:moveTo>
                    <a:pt x="739" y="3"/>
                  </a:moveTo>
                  <a:lnTo>
                    <a:pt x="739" y="3"/>
                  </a:lnTo>
                  <a:lnTo>
                    <a:pt x="739" y="46"/>
                  </a:lnTo>
                  <a:lnTo>
                    <a:pt x="739" y="46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49" y="48"/>
                  </a:lnTo>
                  <a:lnTo>
                    <a:pt x="24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57" y="3"/>
                  </a:lnTo>
                  <a:lnTo>
                    <a:pt x="557" y="3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95" y="0"/>
                  </a:lnTo>
                  <a:lnTo>
                    <a:pt x="717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3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39781" name="Freeform 357"/>
            <p:cNvSpPr>
              <a:spLocks noEditPoints="1"/>
            </p:cNvSpPr>
            <p:nvPr/>
          </p:nvSpPr>
          <p:spPr bwMode="auto">
            <a:xfrm>
              <a:off x="2067" y="867"/>
              <a:ext cx="1045" cy="1241"/>
            </a:xfrm>
            <a:custGeom>
              <a:avLst/>
              <a:gdLst/>
              <a:ahLst/>
              <a:cxnLst>
                <a:cxn ang="0">
                  <a:pos x="1043" y="107"/>
                </a:cxn>
                <a:cxn ang="0">
                  <a:pos x="1045" y="52"/>
                </a:cxn>
                <a:cxn ang="0">
                  <a:pos x="1037" y="30"/>
                </a:cxn>
                <a:cxn ang="0">
                  <a:pos x="1028" y="113"/>
                </a:cxn>
                <a:cxn ang="0">
                  <a:pos x="1030" y="550"/>
                </a:cxn>
                <a:cxn ang="0">
                  <a:pos x="930" y="1096"/>
                </a:cxn>
                <a:cxn ang="0">
                  <a:pos x="872" y="449"/>
                </a:cxn>
                <a:cxn ang="0">
                  <a:pos x="856" y="216"/>
                </a:cxn>
                <a:cxn ang="0">
                  <a:pos x="943" y="125"/>
                </a:cxn>
                <a:cxn ang="0">
                  <a:pos x="1025" y="51"/>
                </a:cxn>
                <a:cxn ang="0">
                  <a:pos x="1037" y="28"/>
                </a:cxn>
                <a:cxn ang="0">
                  <a:pos x="1036" y="9"/>
                </a:cxn>
                <a:cxn ang="0">
                  <a:pos x="969" y="7"/>
                </a:cxn>
                <a:cxn ang="0">
                  <a:pos x="623" y="6"/>
                </a:cxn>
                <a:cxn ang="0">
                  <a:pos x="382" y="6"/>
                </a:cxn>
                <a:cxn ang="0">
                  <a:pos x="298" y="1"/>
                </a:cxn>
                <a:cxn ang="0">
                  <a:pos x="207" y="6"/>
                </a:cxn>
                <a:cxn ang="0">
                  <a:pos x="197" y="46"/>
                </a:cxn>
                <a:cxn ang="0">
                  <a:pos x="25" y="207"/>
                </a:cxn>
                <a:cxn ang="0">
                  <a:pos x="4" y="246"/>
                </a:cxn>
                <a:cxn ang="0">
                  <a:pos x="6" y="491"/>
                </a:cxn>
                <a:cxn ang="0">
                  <a:pos x="1" y="1111"/>
                </a:cxn>
                <a:cxn ang="0">
                  <a:pos x="12" y="1235"/>
                </a:cxn>
                <a:cxn ang="0">
                  <a:pos x="611" y="1239"/>
                </a:cxn>
                <a:cxn ang="0">
                  <a:pos x="818" y="1233"/>
                </a:cxn>
                <a:cxn ang="0">
                  <a:pos x="830" y="1236"/>
                </a:cxn>
                <a:cxn ang="0">
                  <a:pos x="1021" y="1047"/>
                </a:cxn>
                <a:cxn ang="0">
                  <a:pos x="1043" y="1002"/>
                </a:cxn>
                <a:cxn ang="0">
                  <a:pos x="52" y="336"/>
                </a:cxn>
                <a:cxn ang="0">
                  <a:pos x="630" y="339"/>
                </a:cxn>
                <a:cxn ang="0">
                  <a:pos x="821" y="579"/>
                </a:cxn>
                <a:cxn ang="0">
                  <a:pos x="52" y="474"/>
                </a:cxn>
                <a:cxn ang="0">
                  <a:pos x="824" y="279"/>
                </a:cxn>
                <a:cxn ang="0">
                  <a:pos x="534" y="321"/>
                </a:cxn>
                <a:cxn ang="0">
                  <a:pos x="51" y="267"/>
                </a:cxn>
                <a:cxn ang="0">
                  <a:pos x="192" y="219"/>
                </a:cxn>
                <a:cxn ang="0">
                  <a:pos x="477" y="222"/>
                </a:cxn>
                <a:cxn ang="0">
                  <a:pos x="824" y="279"/>
                </a:cxn>
                <a:cxn ang="0">
                  <a:pos x="51" y="595"/>
                </a:cxn>
                <a:cxn ang="0">
                  <a:pos x="815" y="1096"/>
                </a:cxn>
                <a:cxn ang="0">
                  <a:pos x="51" y="1136"/>
                </a:cxn>
                <a:cxn ang="0">
                  <a:pos x="49" y="732"/>
                </a:cxn>
                <a:cxn ang="0">
                  <a:pos x="365" y="51"/>
                </a:cxn>
                <a:cxn ang="0">
                  <a:pos x="472" y="51"/>
                </a:cxn>
                <a:cxn ang="0">
                  <a:pos x="905" y="51"/>
                </a:cxn>
                <a:cxn ang="0">
                  <a:pos x="988" y="55"/>
                </a:cxn>
                <a:cxn ang="0">
                  <a:pos x="864" y="174"/>
                </a:cxn>
                <a:cxn ang="0">
                  <a:pos x="443" y="203"/>
                </a:cxn>
                <a:cxn ang="0">
                  <a:pos x="151" y="197"/>
                </a:cxn>
                <a:cxn ang="0">
                  <a:pos x="237" y="51"/>
                </a:cxn>
                <a:cxn ang="0">
                  <a:pos x="297" y="48"/>
                </a:cxn>
                <a:cxn ang="0">
                  <a:pos x="54" y="1207"/>
                </a:cxn>
                <a:cxn ang="0">
                  <a:pos x="818" y="1163"/>
                </a:cxn>
                <a:cxn ang="0">
                  <a:pos x="636" y="1209"/>
                </a:cxn>
              </a:cxnLst>
              <a:rect l="0" t="0" r="r" b="b"/>
              <a:pathLst>
                <a:path w="1045" h="1241">
                  <a:moveTo>
                    <a:pt x="1043" y="896"/>
                  </a:moveTo>
                  <a:lnTo>
                    <a:pt x="1043" y="896"/>
                  </a:lnTo>
                  <a:lnTo>
                    <a:pt x="1043" y="222"/>
                  </a:lnTo>
                  <a:lnTo>
                    <a:pt x="1043" y="222"/>
                  </a:lnTo>
                  <a:lnTo>
                    <a:pt x="1043" y="107"/>
                  </a:lnTo>
                  <a:lnTo>
                    <a:pt x="1043" y="107"/>
                  </a:lnTo>
                  <a:lnTo>
                    <a:pt x="1042" y="70"/>
                  </a:lnTo>
                  <a:lnTo>
                    <a:pt x="1042" y="70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7" y="30"/>
                  </a:lnTo>
                  <a:lnTo>
                    <a:pt x="1036" y="31"/>
                  </a:lnTo>
                  <a:lnTo>
                    <a:pt x="1033" y="39"/>
                  </a:lnTo>
                  <a:lnTo>
                    <a:pt x="1031" y="51"/>
                  </a:lnTo>
                  <a:lnTo>
                    <a:pt x="1031" y="51"/>
                  </a:lnTo>
                  <a:lnTo>
                    <a:pt x="1028" y="82"/>
                  </a:lnTo>
                  <a:lnTo>
                    <a:pt x="1028" y="113"/>
                  </a:lnTo>
                  <a:lnTo>
                    <a:pt x="1030" y="176"/>
                  </a:lnTo>
                  <a:lnTo>
                    <a:pt x="1030" y="176"/>
                  </a:lnTo>
                  <a:lnTo>
                    <a:pt x="1030" y="327"/>
                  </a:lnTo>
                  <a:lnTo>
                    <a:pt x="1030" y="327"/>
                  </a:lnTo>
                  <a:lnTo>
                    <a:pt x="1030" y="550"/>
                  </a:lnTo>
                  <a:lnTo>
                    <a:pt x="1030" y="550"/>
                  </a:lnTo>
                  <a:lnTo>
                    <a:pt x="1030" y="773"/>
                  </a:lnTo>
                  <a:lnTo>
                    <a:pt x="1030" y="996"/>
                  </a:lnTo>
                  <a:lnTo>
                    <a:pt x="1030" y="996"/>
                  </a:lnTo>
                  <a:lnTo>
                    <a:pt x="981" y="1045"/>
                  </a:lnTo>
                  <a:lnTo>
                    <a:pt x="930" y="1096"/>
                  </a:lnTo>
                  <a:lnTo>
                    <a:pt x="930" y="1096"/>
                  </a:lnTo>
                  <a:lnTo>
                    <a:pt x="897" y="1126"/>
                  </a:lnTo>
                  <a:lnTo>
                    <a:pt x="864" y="1157"/>
                  </a:lnTo>
                  <a:lnTo>
                    <a:pt x="864" y="1157"/>
                  </a:lnTo>
                  <a:lnTo>
                    <a:pt x="866" y="922"/>
                  </a:lnTo>
                  <a:lnTo>
                    <a:pt x="869" y="685"/>
                  </a:lnTo>
                  <a:lnTo>
                    <a:pt x="872" y="449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2" y="212"/>
                  </a:lnTo>
                  <a:lnTo>
                    <a:pt x="867" y="212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64" y="204"/>
                  </a:lnTo>
                  <a:lnTo>
                    <a:pt x="875" y="192"/>
                  </a:lnTo>
                  <a:lnTo>
                    <a:pt x="897" y="169"/>
                  </a:lnTo>
                  <a:lnTo>
                    <a:pt x="921" y="148"/>
                  </a:lnTo>
                  <a:lnTo>
                    <a:pt x="943" y="125"/>
                  </a:lnTo>
                  <a:lnTo>
                    <a:pt x="943" y="125"/>
                  </a:lnTo>
                  <a:lnTo>
                    <a:pt x="982" y="89"/>
                  </a:lnTo>
                  <a:lnTo>
                    <a:pt x="1002" y="72"/>
                  </a:lnTo>
                  <a:lnTo>
                    <a:pt x="1019" y="52"/>
                  </a:lnTo>
                  <a:lnTo>
                    <a:pt x="1019" y="52"/>
                  </a:lnTo>
                  <a:lnTo>
                    <a:pt x="1025" y="51"/>
                  </a:lnTo>
                  <a:lnTo>
                    <a:pt x="1025" y="51"/>
                  </a:lnTo>
                  <a:lnTo>
                    <a:pt x="1028" y="49"/>
                  </a:lnTo>
                  <a:lnTo>
                    <a:pt x="1031" y="45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110" y="1233"/>
                  </a:lnTo>
                  <a:lnTo>
                    <a:pt x="210" y="1232"/>
                  </a:lnTo>
                  <a:lnTo>
                    <a:pt x="410" y="1235"/>
                  </a:lnTo>
                  <a:lnTo>
                    <a:pt x="410" y="1235"/>
                  </a:lnTo>
                  <a:lnTo>
                    <a:pt x="510" y="1238"/>
                  </a:lnTo>
                  <a:lnTo>
                    <a:pt x="611" y="1239"/>
                  </a:lnTo>
                  <a:lnTo>
                    <a:pt x="660" y="1241"/>
                  </a:lnTo>
                  <a:lnTo>
                    <a:pt x="711" y="1239"/>
                  </a:lnTo>
                  <a:lnTo>
                    <a:pt x="762" y="1238"/>
                  </a:lnTo>
                  <a:lnTo>
                    <a:pt x="811" y="1235"/>
                  </a:lnTo>
                  <a:lnTo>
                    <a:pt x="811" y="1235"/>
                  </a:lnTo>
                  <a:lnTo>
                    <a:pt x="818" y="1233"/>
                  </a:lnTo>
                  <a:lnTo>
                    <a:pt x="826" y="1230"/>
                  </a:lnTo>
                  <a:lnTo>
                    <a:pt x="826" y="1230"/>
                  </a:lnTo>
                  <a:lnTo>
                    <a:pt x="827" y="1236"/>
                  </a:lnTo>
                  <a:lnTo>
                    <a:pt x="829" y="1236"/>
                  </a:lnTo>
                  <a:lnTo>
                    <a:pt x="830" y="1236"/>
                  </a:lnTo>
                  <a:lnTo>
                    <a:pt x="830" y="1236"/>
                  </a:lnTo>
                  <a:lnTo>
                    <a:pt x="864" y="1201"/>
                  </a:lnTo>
                  <a:lnTo>
                    <a:pt x="902" y="1165"/>
                  </a:lnTo>
                  <a:lnTo>
                    <a:pt x="939" y="1129"/>
                  </a:lnTo>
                  <a:lnTo>
                    <a:pt x="976" y="1093"/>
                  </a:lnTo>
                  <a:lnTo>
                    <a:pt x="976" y="1093"/>
                  </a:lnTo>
                  <a:lnTo>
                    <a:pt x="1021" y="1047"/>
                  </a:lnTo>
                  <a:lnTo>
                    <a:pt x="1021" y="1047"/>
                  </a:lnTo>
                  <a:lnTo>
                    <a:pt x="1034" y="1034"/>
                  </a:lnTo>
                  <a:lnTo>
                    <a:pt x="1039" y="1026"/>
                  </a:lnTo>
                  <a:lnTo>
                    <a:pt x="1042" y="1017"/>
                  </a:lnTo>
                  <a:lnTo>
                    <a:pt x="1042" y="1017"/>
                  </a:lnTo>
                  <a:lnTo>
                    <a:pt x="1043" y="1002"/>
                  </a:lnTo>
                  <a:lnTo>
                    <a:pt x="1045" y="987"/>
                  </a:lnTo>
                  <a:lnTo>
                    <a:pt x="1045" y="957"/>
                  </a:lnTo>
                  <a:lnTo>
                    <a:pt x="1043" y="896"/>
                  </a:lnTo>
                  <a:lnTo>
                    <a:pt x="1043" y="896"/>
                  </a:lnTo>
                  <a:lnTo>
                    <a:pt x="1043" y="896"/>
                  </a:lnTo>
                  <a:close/>
                  <a:moveTo>
                    <a:pt x="52" y="336"/>
                  </a:moveTo>
                  <a:lnTo>
                    <a:pt x="52" y="336"/>
                  </a:lnTo>
                  <a:lnTo>
                    <a:pt x="244" y="342"/>
                  </a:lnTo>
                  <a:lnTo>
                    <a:pt x="341" y="342"/>
                  </a:lnTo>
                  <a:lnTo>
                    <a:pt x="437" y="343"/>
                  </a:lnTo>
                  <a:lnTo>
                    <a:pt x="534" y="342"/>
                  </a:lnTo>
                  <a:lnTo>
                    <a:pt x="630" y="339"/>
                  </a:lnTo>
                  <a:lnTo>
                    <a:pt x="726" y="334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1" y="579"/>
                  </a:lnTo>
                  <a:lnTo>
                    <a:pt x="821" y="579"/>
                  </a:lnTo>
                  <a:lnTo>
                    <a:pt x="435" y="574"/>
                  </a:lnTo>
                  <a:lnTo>
                    <a:pt x="51" y="573"/>
                  </a:lnTo>
                  <a:lnTo>
                    <a:pt x="51" y="573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52" y="336"/>
                  </a:lnTo>
                  <a:close/>
                  <a:moveTo>
                    <a:pt x="824" y="279"/>
                  </a:moveTo>
                  <a:lnTo>
                    <a:pt x="824" y="279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727" y="313"/>
                  </a:lnTo>
                  <a:lnTo>
                    <a:pt x="630" y="318"/>
                  </a:lnTo>
                  <a:lnTo>
                    <a:pt x="534" y="321"/>
                  </a:lnTo>
                  <a:lnTo>
                    <a:pt x="437" y="321"/>
                  </a:lnTo>
                  <a:lnTo>
                    <a:pt x="341" y="321"/>
                  </a:lnTo>
                  <a:lnTo>
                    <a:pt x="244" y="319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1" y="267"/>
                  </a:lnTo>
                  <a:lnTo>
                    <a:pt x="51" y="243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98" y="218"/>
                  </a:lnTo>
                  <a:lnTo>
                    <a:pt x="145" y="218"/>
                  </a:lnTo>
                  <a:lnTo>
                    <a:pt x="192" y="219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98" y="222"/>
                  </a:lnTo>
                  <a:lnTo>
                    <a:pt x="358" y="222"/>
                  </a:lnTo>
                  <a:lnTo>
                    <a:pt x="477" y="222"/>
                  </a:lnTo>
                  <a:lnTo>
                    <a:pt x="477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75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close/>
                  <a:moveTo>
                    <a:pt x="49" y="732"/>
                  </a:moveTo>
                  <a:lnTo>
                    <a:pt x="49" y="732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435" y="597"/>
                  </a:lnTo>
                  <a:lnTo>
                    <a:pt x="820" y="600"/>
                  </a:lnTo>
                  <a:lnTo>
                    <a:pt x="820" y="600"/>
                  </a:lnTo>
                  <a:lnTo>
                    <a:pt x="815" y="984"/>
                  </a:lnTo>
                  <a:lnTo>
                    <a:pt x="815" y="984"/>
                  </a:lnTo>
                  <a:lnTo>
                    <a:pt x="815" y="1096"/>
                  </a:lnTo>
                  <a:lnTo>
                    <a:pt x="815" y="1096"/>
                  </a:lnTo>
                  <a:lnTo>
                    <a:pt x="815" y="1119"/>
                  </a:lnTo>
                  <a:lnTo>
                    <a:pt x="817" y="1142"/>
                  </a:lnTo>
                  <a:lnTo>
                    <a:pt x="817" y="1142"/>
                  </a:lnTo>
                  <a:lnTo>
                    <a:pt x="434" y="1138"/>
                  </a:lnTo>
                  <a:lnTo>
                    <a:pt x="51" y="1136"/>
                  </a:lnTo>
                  <a:lnTo>
                    <a:pt x="51" y="1136"/>
                  </a:lnTo>
                  <a:lnTo>
                    <a:pt x="51" y="1138"/>
                  </a:lnTo>
                  <a:lnTo>
                    <a:pt x="51" y="1138"/>
                  </a:lnTo>
                  <a:lnTo>
                    <a:pt x="48" y="1036"/>
                  </a:lnTo>
                  <a:lnTo>
                    <a:pt x="48" y="935"/>
                  </a:lnTo>
                  <a:lnTo>
                    <a:pt x="49" y="732"/>
                  </a:lnTo>
                  <a:lnTo>
                    <a:pt x="49" y="732"/>
                  </a:lnTo>
                  <a:lnTo>
                    <a:pt x="49" y="732"/>
                  </a:lnTo>
                  <a:close/>
                  <a:moveTo>
                    <a:pt x="297" y="48"/>
                  </a:moveTo>
                  <a:lnTo>
                    <a:pt x="297" y="48"/>
                  </a:lnTo>
                  <a:lnTo>
                    <a:pt x="331" y="49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92" y="52"/>
                  </a:lnTo>
                  <a:lnTo>
                    <a:pt x="419" y="52"/>
                  </a:lnTo>
                  <a:lnTo>
                    <a:pt x="472" y="51"/>
                  </a:lnTo>
                  <a:lnTo>
                    <a:pt x="472" y="51"/>
                  </a:lnTo>
                  <a:lnTo>
                    <a:pt x="613" y="51"/>
                  </a:lnTo>
                  <a:lnTo>
                    <a:pt x="613" y="51"/>
                  </a:lnTo>
                  <a:lnTo>
                    <a:pt x="778" y="51"/>
                  </a:lnTo>
                  <a:lnTo>
                    <a:pt x="778" y="51"/>
                  </a:lnTo>
                  <a:lnTo>
                    <a:pt x="905" y="51"/>
                  </a:lnTo>
                  <a:lnTo>
                    <a:pt x="905" y="51"/>
                  </a:lnTo>
                  <a:lnTo>
                    <a:pt x="924" y="52"/>
                  </a:lnTo>
                  <a:lnTo>
                    <a:pt x="945" y="54"/>
                  </a:lnTo>
                  <a:lnTo>
                    <a:pt x="967" y="55"/>
                  </a:lnTo>
                  <a:lnTo>
                    <a:pt x="988" y="55"/>
                  </a:lnTo>
                  <a:lnTo>
                    <a:pt x="988" y="55"/>
                  </a:lnTo>
                  <a:lnTo>
                    <a:pt x="961" y="81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12" y="128"/>
                  </a:lnTo>
                  <a:lnTo>
                    <a:pt x="887" y="151"/>
                  </a:lnTo>
                  <a:lnTo>
                    <a:pt x="864" y="174"/>
                  </a:lnTo>
                  <a:lnTo>
                    <a:pt x="853" y="186"/>
                  </a:lnTo>
                  <a:lnTo>
                    <a:pt x="844" y="200"/>
                  </a:lnTo>
                  <a:lnTo>
                    <a:pt x="844" y="200"/>
                  </a:lnTo>
                  <a:lnTo>
                    <a:pt x="642" y="201"/>
                  </a:lnTo>
                  <a:lnTo>
                    <a:pt x="443" y="203"/>
                  </a:lnTo>
                  <a:lnTo>
                    <a:pt x="443" y="203"/>
                  </a:lnTo>
                  <a:lnTo>
                    <a:pt x="340" y="201"/>
                  </a:lnTo>
                  <a:lnTo>
                    <a:pt x="288" y="201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194" y="198"/>
                  </a:lnTo>
                  <a:lnTo>
                    <a:pt x="151" y="197"/>
                  </a:lnTo>
                  <a:lnTo>
                    <a:pt x="107" y="198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6" y="163"/>
                  </a:lnTo>
                  <a:lnTo>
                    <a:pt x="149" y="125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70" y="45"/>
                  </a:lnTo>
                  <a:lnTo>
                    <a:pt x="297" y="48"/>
                  </a:lnTo>
                  <a:lnTo>
                    <a:pt x="297" y="48"/>
                  </a:lnTo>
                  <a:lnTo>
                    <a:pt x="297" y="48"/>
                  </a:lnTo>
                  <a:close/>
                  <a:moveTo>
                    <a:pt x="455" y="1205"/>
                  </a:moveTo>
                  <a:lnTo>
                    <a:pt x="455" y="1205"/>
                  </a:lnTo>
                  <a:lnTo>
                    <a:pt x="253" y="1204"/>
                  </a:lnTo>
                  <a:lnTo>
                    <a:pt x="153" y="1204"/>
                  </a:lnTo>
                  <a:lnTo>
                    <a:pt x="54" y="1207"/>
                  </a:lnTo>
                  <a:lnTo>
                    <a:pt x="54" y="1207"/>
                  </a:lnTo>
                  <a:lnTo>
                    <a:pt x="51" y="1159"/>
                  </a:lnTo>
                  <a:lnTo>
                    <a:pt x="51" y="1159"/>
                  </a:lnTo>
                  <a:lnTo>
                    <a:pt x="434" y="1160"/>
                  </a:lnTo>
                  <a:lnTo>
                    <a:pt x="818" y="1163"/>
                  </a:lnTo>
                  <a:lnTo>
                    <a:pt x="818" y="1163"/>
                  </a:lnTo>
                  <a:lnTo>
                    <a:pt x="818" y="1186"/>
                  </a:lnTo>
                  <a:lnTo>
                    <a:pt x="817" y="1207"/>
                  </a:lnTo>
                  <a:lnTo>
                    <a:pt x="817" y="1207"/>
                  </a:lnTo>
                  <a:lnTo>
                    <a:pt x="772" y="1209"/>
                  </a:lnTo>
                  <a:lnTo>
                    <a:pt x="726" y="1211"/>
                  </a:lnTo>
                  <a:lnTo>
                    <a:pt x="636" y="1209"/>
                  </a:lnTo>
                  <a:lnTo>
                    <a:pt x="455" y="1205"/>
                  </a:lnTo>
                  <a:lnTo>
                    <a:pt x="455" y="1205"/>
                  </a:lnTo>
                  <a:lnTo>
                    <a:pt x="455" y="1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9" name="Group 358"/>
          <p:cNvGrpSpPr>
            <a:grpSpLocks/>
          </p:cNvGrpSpPr>
          <p:nvPr/>
        </p:nvGrpSpPr>
        <p:grpSpPr bwMode="auto">
          <a:xfrm>
            <a:off x="4114800" y="1676400"/>
            <a:ext cx="822325" cy="652463"/>
            <a:chOff x="3552" y="1248"/>
            <a:chExt cx="518" cy="411"/>
          </a:xfrm>
        </p:grpSpPr>
        <p:grpSp>
          <p:nvGrpSpPr>
            <p:cNvPr id="10" name="Group 359"/>
            <p:cNvGrpSpPr>
              <a:grpSpLocks/>
            </p:cNvGrpSpPr>
            <p:nvPr/>
          </p:nvGrpSpPr>
          <p:grpSpPr bwMode="auto">
            <a:xfrm>
              <a:off x="3552" y="1248"/>
              <a:ext cx="518" cy="411"/>
              <a:chOff x="1155" y="1443"/>
              <a:chExt cx="777" cy="840"/>
            </a:xfrm>
          </p:grpSpPr>
          <p:sp>
            <p:nvSpPr>
              <p:cNvPr id="1639784" name="Freeform 360"/>
              <p:cNvSpPr>
                <a:spLocks/>
              </p:cNvSpPr>
              <p:nvPr/>
            </p:nvSpPr>
            <p:spPr bwMode="auto">
              <a:xfrm>
                <a:off x="1212" y="1787"/>
                <a:ext cx="720" cy="496"/>
              </a:xfrm>
              <a:custGeom>
                <a:avLst/>
                <a:gdLst/>
                <a:ahLst/>
                <a:cxnLst>
                  <a:cxn ang="0">
                    <a:pos x="696" y="344"/>
                  </a:cxn>
                  <a:cxn ang="0">
                    <a:pos x="710" y="320"/>
                  </a:cxn>
                  <a:cxn ang="0">
                    <a:pos x="718" y="295"/>
                  </a:cxn>
                  <a:cxn ang="0">
                    <a:pos x="720" y="270"/>
                  </a:cxn>
                  <a:cxn ang="0">
                    <a:pos x="719" y="226"/>
                  </a:cxn>
                  <a:cxn ang="0">
                    <a:pos x="713" y="196"/>
                  </a:cxn>
                  <a:cxn ang="0">
                    <a:pos x="710" y="182"/>
                  </a:cxn>
                  <a:cxn ang="0">
                    <a:pos x="698" y="155"/>
                  </a:cxn>
                  <a:cxn ang="0">
                    <a:pos x="682" y="129"/>
                  </a:cxn>
                  <a:cxn ang="0">
                    <a:pos x="660" y="104"/>
                  </a:cxn>
                  <a:cxn ang="0">
                    <a:pos x="634" y="82"/>
                  </a:cxn>
                  <a:cxn ang="0">
                    <a:pos x="594" y="55"/>
                  </a:cxn>
                  <a:cxn ang="0">
                    <a:pos x="543" y="31"/>
                  </a:cxn>
                  <a:cxn ang="0">
                    <a:pos x="508" y="19"/>
                  </a:cxn>
                  <a:cxn ang="0">
                    <a:pos x="437" y="5"/>
                  </a:cxn>
                  <a:cxn ang="0">
                    <a:pos x="366" y="0"/>
                  </a:cxn>
                  <a:cxn ang="0">
                    <a:pos x="295" y="2"/>
                  </a:cxn>
                  <a:cxn ang="0">
                    <a:pos x="258" y="6"/>
                  </a:cxn>
                  <a:cxn ang="0">
                    <a:pos x="191" y="18"/>
                  </a:cxn>
                  <a:cxn ang="0">
                    <a:pos x="141" y="33"/>
                  </a:cxn>
                  <a:cxn ang="0">
                    <a:pos x="107" y="46"/>
                  </a:cxn>
                  <a:cxn ang="0">
                    <a:pos x="77" y="63"/>
                  </a:cxn>
                  <a:cxn ang="0">
                    <a:pos x="50" y="85"/>
                  </a:cxn>
                  <a:cxn ang="0">
                    <a:pos x="27" y="111"/>
                  </a:cxn>
                  <a:cxn ang="0">
                    <a:pos x="18" y="126"/>
                  </a:cxn>
                  <a:cxn ang="0">
                    <a:pos x="5" y="155"/>
                  </a:cxn>
                  <a:cxn ang="0">
                    <a:pos x="0" y="183"/>
                  </a:cxn>
                  <a:cxn ang="0">
                    <a:pos x="1" y="211"/>
                  </a:cxn>
                  <a:cxn ang="0">
                    <a:pos x="6" y="236"/>
                  </a:cxn>
                  <a:cxn ang="0">
                    <a:pos x="5" y="249"/>
                  </a:cxn>
                  <a:cxn ang="0">
                    <a:pos x="5" y="273"/>
                  </a:cxn>
                  <a:cxn ang="0">
                    <a:pos x="10" y="297"/>
                  </a:cxn>
                  <a:cxn ang="0">
                    <a:pos x="18" y="320"/>
                  </a:cxn>
                  <a:cxn ang="0">
                    <a:pos x="34" y="354"/>
                  </a:cxn>
                  <a:cxn ang="0">
                    <a:pos x="67" y="393"/>
                  </a:cxn>
                  <a:cxn ang="0">
                    <a:pos x="85" y="410"/>
                  </a:cxn>
                  <a:cxn ang="0">
                    <a:pos x="98" y="419"/>
                  </a:cxn>
                  <a:cxn ang="0">
                    <a:pos x="141" y="445"/>
                  </a:cxn>
                  <a:cxn ang="0">
                    <a:pos x="188" y="467"/>
                  </a:cxn>
                  <a:cxn ang="0">
                    <a:pos x="242" y="482"/>
                  </a:cxn>
                  <a:cxn ang="0">
                    <a:pos x="296" y="491"/>
                  </a:cxn>
                  <a:cxn ang="0">
                    <a:pos x="353" y="496"/>
                  </a:cxn>
                  <a:cxn ang="0">
                    <a:pos x="407" y="495"/>
                  </a:cxn>
                  <a:cxn ang="0">
                    <a:pos x="459" y="489"/>
                  </a:cxn>
                  <a:cxn ang="0">
                    <a:pos x="507" y="477"/>
                  </a:cxn>
                  <a:cxn ang="0">
                    <a:pos x="524" y="471"/>
                  </a:cxn>
                  <a:cxn ang="0">
                    <a:pos x="568" y="450"/>
                  </a:cxn>
                  <a:cxn ang="0">
                    <a:pos x="591" y="437"/>
                  </a:cxn>
                  <a:cxn ang="0">
                    <a:pos x="622" y="418"/>
                  </a:cxn>
                  <a:cxn ang="0">
                    <a:pos x="649" y="396"/>
                  </a:cxn>
                  <a:cxn ang="0">
                    <a:pos x="675" y="371"/>
                  </a:cxn>
                  <a:cxn ang="0">
                    <a:pos x="696" y="344"/>
                  </a:cxn>
                  <a:cxn ang="0">
                    <a:pos x="696" y="344"/>
                  </a:cxn>
                </a:cxnLst>
                <a:rect l="0" t="0" r="r" b="b"/>
                <a:pathLst>
                  <a:path w="720" h="496">
                    <a:moveTo>
                      <a:pt x="696" y="344"/>
                    </a:moveTo>
                    <a:lnTo>
                      <a:pt x="696" y="344"/>
                    </a:lnTo>
                    <a:lnTo>
                      <a:pt x="704" y="332"/>
                    </a:lnTo>
                    <a:lnTo>
                      <a:pt x="710" y="320"/>
                    </a:lnTo>
                    <a:lnTo>
                      <a:pt x="714" y="308"/>
                    </a:lnTo>
                    <a:lnTo>
                      <a:pt x="718" y="295"/>
                    </a:lnTo>
                    <a:lnTo>
                      <a:pt x="719" y="282"/>
                    </a:lnTo>
                    <a:lnTo>
                      <a:pt x="720" y="270"/>
                    </a:lnTo>
                    <a:lnTo>
                      <a:pt x="720" y="247"/>
                    </a:lnTo>
                    <a:lnTo>
                      <a:pt x="719" y="226"/>
                    </a:lnTo>
                    <a:lnTo>
                      <a:pt x="717" y="211"/>
                    </a:lnTo>
                    <a:lnTo>
                      <a:pt x="713" y="196"/>
                    </a:lnTo>
                    <a:lnTo>
                      <a:pt x="713" y="196"/>
                    </a:lnTo>
                    <a:lnTo>
                      <a:pt x="710" y="182"/>
                    </a:lnTo>
                    <a:lnTo>
                      <a:pt x="705" y="169"/>
                    </a:lnTo>
                    <a:lnTo>
                      <a:pt x="698" y="155"/>
                    </a:lnTo>
                    <a:lnTo>
                      <a:pt x="691" y="142"/>
                    </a:lnTo>
                    <a:lnTo>
                      <a:pt x="682" y="129"/>
                    </a:lnTo>
                    <a:lnTo>
                      <a:pt x="670" y="116"/>
                    </a:lnTo>
                    <a:lnTo>
                      <a:pt x="660" y="104"/>
                    </a:lnTo>
                    <a:lnTo>
                      <a:pt x="647" y="93"/>
                    </a:lnTo>
                    <a:lnTo>
                      <a:pt x="634" y="82"/>
                    </a:lnTo>
                    <a:lnTo>
                      <a:pt x="621" y="72"/>
                    </a:lnTo>
                    <a:lnTo>
                      <a:pt x="594" y="55"/>
                    </a:lnTo>
                    <a:lnTo>
                      <a:pt x="566" y="41"/>
                    </a:lnTo>
                    <a:lnTo>
                      <a:pt x="543" y="31"/>
                    </a:lnTo>
                    <a:lnTo>
                      <a:pt x="543" y="31"/>
                    </a:lnTo>
                    <a:lnTo>
                      <a:pt x="508" y="19"/>
                    </a:lnTo>
                    <a:lnTo>
                      <a:pt x="472" y="10"/>
                    </a:lnTo>
                    <a:lnTo>
                      <a:pt x="437" y="5"/>
                    </a:lnTo>
                    <a:lnTo>
                      <a:pt x="402" y="1"/>
                    </a:lnTo>
                    <a:lnTo>
                      <a:pt x="366" y="0"/>
                    </a:lnTo>
                    <a:lnTo>
                      <a:pt x="331" y="0"/>
                    </a:lnTo>
                    <a:lnTo>
                      <a:pt x="295" y="2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26" y="11"/>
                    </a:lnTo>
                    <a:lnTo>
                      <a:pt x="191" y="18"/>
                    </a:lnTo>
                    <a:lnTo>
                      <a:pt x="157" y="27"/>
                    </a:lnTo>
                    <a:lnTo>
                      <a:pt x="141" y="33"/>
                    </a:lnTo>
                    <a:lnTo>
                      <a:pt x="124" y="40"/>
                    </a:lnTo>
                    <a:lnTo>
                      <a:pt x="107" y="46"/>
                    </a:lnTo>
                    <a:lnTo>
                      <a:pt x="91" y="54"/>
                    </a:lnTo>
                    <a:lnTo>
                      <a:pt x="77" y="63"/>
                    </a:lnTo>
                    <a:lnTo>
                      <a:pt x="63" y="73"/>
                    </a:lnTo>
                    <a:lnTo>
                      <a:pt x="50" y="85"/>
                    </a:lnTo>
                    <a:lnTo>
                      <a:pt x="37" y="98"/>
                    </a:lnTo>
                    <a:lnTo>
                      <a:pt x="27" y="111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0" y="141"/>
                    </a:lnTo>
                    <a:lnTo>
                      <a:pt x="5" y="155"/>
                    </a:lnTo>
                    <a:lnTo>
                      <a:pt x="1" y="169"/>
                    </a:lnTo>
                    <a:lnTo>
                      <a:pt x="0" y="183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3" y="223"/>
                    </a:lnTo>
                    <a:lnTo>
                      <a:pt x="6" y="236"/>
                    </a:lnTo>
                    <a:lnTo>
                      <a:pt x="6" y="236"/>
                    </a:lnTo>
                    <a:lnTo>
                      <a:pt x="5" y="249"/>
                    </a:lnTo>
                    <a:lnTo>
                      <a:pt x="5" y="261"/>
                    </a:lnTo>
                    <a:lnTo>
                      <a:pt x="5" y="273"/>
                    </a:lnTo>
                    <a:lnTo>
                      <a:pt x="7" y="286"/>
                    </a:lnTo>
                    <a:lnTo>
                      <a:pt x="10" y="297"/>
                    </a:lnTo>
                    <a:lnTo>
                      <a:pt x="12" y="309"/>
                    </a:lnTo>
                    <a:lnTo>
                      <a:pt x="18" y="320"/>
                    </a:lnTo>
                    <a:lnTo>
                      <a:pt x="23" y="332"/>
                    </a:lnTo>
                    <a:lnTo>
                      <a:pt x="34" y="354"/>
                    </a:lnTo>
                    <a:lnTo>
                      <a:pt x="50" y="374"/>
                    </a:lnTo>
                    <a:lnTo>
                      <a:pt x="67" y="393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119" y="433"/>
                    </a:lnTo>
                    <a:lnTo>
                      <a:pt x="141" y="445"/>
                    </a:lnTo>
                    <a:lnTo>
                      <a:pt x="164" y="456"/>
                    </a:lnTo>
                    <a:lnTo>
                      <a:pt x="188" y="467"/>
                    </a:lnTo>
                    <a:lnTo>
                      <a:pt x="214" y="474"/>
                    </a:lnTo>
                    <a:lnTo>
                      <a:pt x="242" y="482"/>
                    </a:lnTo>
                    <a:lnTo>
                      <a:pt x="269" y="487"/>
                    </a:lnTo>
                    <a:lnTo>
                      <a:pt x="296" y="491"/>
                    </a:lnTo>
                    <a:lnTo>
                      <a:pt x="324" y="495"/>
                    </a:lnTo>
                    <a:lnTo>
                      <a:pt x="353" y="496"/>
                    </a:lnTo>
                    <a:lnTo>
                      <a:pt x="380" y="496"/>
                    </a:lnTo>
                    <a:lnTo>
                      <a:pt x="407" y="495"/>
                    </a:lnTo>
                    <a:lnTo>
                      <a:pt x="433" y="493"/>
                    </a:lnTo>
                    <a:lnTo>
                      <a:pt x="459" y="489"/>
                    </a:lnTo>
                    <a:lnTo>
                      <a:pt x="484" y="483"/>
                    </a:lnTo>
                    <a:lnTo>
                      <a:pt x="507" y="477"/>
                    </a:lnTo>
                    <a:lnTo>
                      <a:pt x="507" y="477"/>
                    </a:lnTo>
                    <a:lnTo>
                      <a:pt x="524" y="471"/>
                    </a:lnTo>
                    <a:lnTo>
                      <a:pt x="544" y="461"/>
                    </a:lnTo>
                    <a:lnTo>
                      <a:pt x="568" y="450"/>
                    </a:lnTo>
                    <a:lnTo>
                      <a:pt x="591" y="437"/>
                    </a:lnTo>
                    <a:lnTo>
                      <a:pt x="591" y="437"/>
                    </a:lnTo>
                    <a:lnTo>
                      <a:pt x="607" y="428"/>
                    </a:lnTo>
                    <a:lnTo>
                      <a:pt x="622" y="418"/>
                    </a:lnTo>
                    <a:lnTo>
                      <a:pt x="636" y="407"/>
                    </a:lnTo>
                    <a:lnTo>
                      <a:pt x="649" y="396"/>
                    </a:lnTo>
                    <a:lnTo>
                      <a:pt x="662" y="384"/>
                    </a:lnTo>
                    <a:lnTo>
                      <a:pt x="675" y="371"/>
                    </a:lnTo>
                    <a:lnTo>
                      <a:pt x="685" y="358"/>
                    </a:lnTo>
                    <a:lnTo>
                      <a:pt x="696" y="344"/>
                    </a:lnTo>
                    <a:lnTo>
                      <a:pt x="696" y="344"/>
                    </a:lnTo>
                    <a:lnTo>
                      <a:pt x="696" y="344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39785" name="Freeform 361"/>
              <p:cNvSpPr>
                <a:spLocks/>
              </p:cNvSpPr>
              <p:nvPr/>
            </p:nvSpPr>
            <p:spPr bwMode="auto">
              <a:xfrm>
                <a:off x="1168" y="1463"/>
                <a:ext cx="714" cy="749"/>
              </a:xfrm>
              <a:custGeom>
                <a:avLst/>
                <a:gdLst/>
                <a:ahLst/>
                <a:cxnLst>
                  <a:cxn ang="0">
                    <a:pos x="714" y="198"/>
                  </a:cxn>
                  <a:cxn ang="0">
                    <a:pos x="706" y="170"/>
                  </a:cxn>
                  <a:cxn ang="0">
                    <a:pos x="692" y="144"/>
                  </a:cxn>
                  <a:cxn ang="0">
                    <a:pos x="671" y="118"/>
                  </a:cxn>
                  <a:cxn ang="0">
                    <a:pos x="648" y="95"/>
                  </a:cxn>
                  <a:cxn ang="0">
                    <a:pos x="621" y="74"/>
                  </a:cxn>
                  <a:cxn ang="0">
                    <a:pos x="568" y="42"/>
                  </a:cxn>
                  <a:cxn ang="0">
                    <a:pos x="544" y="31"/>
                  </a:cxn>
                  <a:cxn ang="0">
                    <a:pos x="473" y="12"/>
                  </a:cxn>
                  <a:cxn ang="0">
                    <a:pos x="402" y="2"/>
                  </a:cxn>
                  <a:cxn ang="0">
                    <a:pos x="332" y="2"/>
                  </a:cxn>
                  <a:cxn ang="0">
                    <a:pos x="258" y="8"/>
                  </a:cxn>
                  <a:cxn ang="0">
                    <a:pos x="226" y="13"/>
                  </a:cxn>
                  <a:cxn ang="0">
                    <a:pos x="159" y="29"/>
                  </a:cxn>
                  <a:cxn ang="0">
                    <a:pos x="125" y="40"/>
                  </a:cxn>
                  <a:cxn ang="0">
                    <a:pos x="93" y="56"/>
                  </a:cxn>
                  <a:cxn ang="0">
                    <a:pos x="63" y="75"/>
                  </a:cxn>
                  <a:cxn ang="0">
                    <a:pos x="38" y="99"/>
                  </a:cxn>
                  <a:cxn ang="0">
                    <a:pos x="18" y="127"/>
                  </a:cxn>
                  <a:cxn ang="0">
                    <a:pos x="10" y="144"/>
                  </a:cxn>
                  <a:cxn ang="0">
                    <a:pos x="1" y="176"/>
                  </a:cxn>
                  <a:cxn ang="0">
                    <a:pos x="0" y="511"/>
                  </a:cxn>
                  <a:cxn ang="0">
                    <a:pos x="0" y="523"/>
                  </a:cxn>
                  <a:cxn ang="0">
                    <a:pos x="2" y="545"/>
                  </a:cxn>
                  <a:cxn ang="0">
                    <a:pos x="11" y="577"/>
                  </a:cxn>
                  <a:cxn ang="0">
                    <a:pos x="33" y="616"/>
                  </a:cxn>
                  <a:cxn ang="0">
                    <a:pos x="63" y="651"/>
                  </a:cxn>
                  <a:cxn ang="0">
                    <a:pos x="80" y="666"/>
                  </a:cxn>
                  <a:cxn ang="0">
                    <a:pos x="121" y="695"/>
                  </a:cxn>
                  <a:cxn ang="0">
                    <a:pos x="170" y="717"/>
                  </a:cxn>
                  <a:cxn ang="0">
                    <a:pos x="223" y="732"/>
                  </a:cxn>
                  <a:cxn ang="0">
                    <a:pos x="279" y="744"/>
                  </a:cxn>
                  <a:cxn ang="0">
                    <a:pos x="336" y="748"/>
                  </a:cxn>
                  <a:cxn ang="0">
                    <a:pos x="393" y="748"/>
                  </a:cxn>
                  <a:cxn ang="0">
                    <a:pos x="447" y="743"/>
                  </a:cxn>
                  <a:cxn ang="0">
                    <a:pos x="498" y="731"/>
                  </a:cxn>
                  <a:cxn ang="0">
                    <a:pos x="513" y="727"/>
                  </a:cxn>
                  <a:cxn ang="0">
                    <a:pos x="547" y="713"/>
                  </a:cxn>
                  <a:cxn ang="0">
                    <a:pos x="583" y="696"/>
                  </a:cxn>
                  <a:cxn ang="0">
                    <a:pos x="618" y="674"/>
                  </a:cxn>
                  <a:cxn ang="0">
                    <a:pos x="652" y="647"/>
                  </a:cxn>
                  <a:cxn ang="0">
                    <a:pos x="680" y="617"/>
                  </a:cxn>
                  <a:cxn ang="0">
                    <a:pos x="701" y="582"/>
                  </a:cxn>
                  <a:cxn ang="0">
                    <a:pos x="710" y="554"/>
                  </a:cxn>
                  <a:cxn ang="0">
                    <a:pos x="711" y="535"/>
                  </a:cxn>
                  <a:cxn ang="0">
                    <a:pos x="714" y="198"/>
                  </a:cxn>
                </a:cxnLst>
                <a:rect l="0" t="0" r="r" b="b"/>
                <a:pathLst>
                  <a:path w="714" h="749">
                    <a:moveTo>
                      <a:pt x="714" y="198"/>
                    </a:moveTo>
                    <a:lnTo>
                      <a:pt x="714" y="198"/>
                    </a:lnTo>
                    <a:lnTo>
                      <a:pt x="711" y="184"/>
                    </a:lnTo>
                    <a:lnTo>
                      <a:pt x="706" y="170"/>
                    </a:lnTo>
                    <a:lnTo>
                      <a:pt x="700" y="157"/>
                    </a:lnTo>
                    <a:lnTo>
                      <a:pt x="692" y="144"/>
                    </a:lnTo>
                    <a:lnTo>
                      <a:pt x="682" y="131"/>
                    </a:lnTo>
                    <a:lnTo>
                      <a:pt x="671" y="118"/>
                    </a:lnTo>
                    <a:lnTo>
                      <a:pt x="660" y="106"/>
                    </a:lnTo>
                    <a:lnTo>
                      <a:pt x="648" y="95"/>
                    </a:lnTo>
                    <a:lnTo>
                      <a:pt x="635" y="84"/>
                    </a:lnTo>
                    <a:lnTo>
                      <a:pt x="621" y="74"/>
                    </a:lnTo>
                    <a:lnTo>
                      <a:pt x="594" y="56"/>
                    </a:lnTo>
                    <a:lnTo>
                      <a:pt x="568" y="42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508" y="21"/>
                    </a:lnTo>
                    <a:lnTo>
                      <a:pt x="473" y="12"/>
                    </a:lnTo>
                    <a:lnTo>
                      <a:pt x="438" y="5"/>
                    </a:lnTo>
                    <a:lnTo>
                      <a:pt x="402" y="2"/>
                    </a:lnTo>
                    <a:lnTo>
                      <a:pt x="367" y="0"/>
                    </a:lnTo>
                    <a:lnTo>
                      <a:pt x="332" y="2"/>
                    </a:lnTo>
                    <a:lnTo>
                      <a:pt x="296" y="4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26" y="13"/>
                    </a:lnTo>
                    <a:lnTo>
                      <a:pt x="192" y="20"/>
                    </a:lnTo>
                    <a:lnTo>
                      <a:pt x="159" y="29"/>
                    </a:lnTo>
                    <a:lnTo>
                      <a:pt x="141" y="34"/>
                    </a:lnTo>
                    <a:lnTo>
                      <a:pt x="125" y="40"/>
                    </a:lnTo>
                    <a:lnTo>
                      <a:pt x="108" y="48"/>
                    </a:lnTo>
                    <a:lnTo>
                      <a:pt x="93" y="56"/>
                    </a:lnTo>
                    <a:lnTo>
                      <a:pt x="77" y="65"/>
                    </a:lnTo>
                    <a:lnTo>
                      <a:pt x="63" y="75"/>
                    </a:lnTo>
                    <a:lnTo>
                      <a:pt x="50" y="86"/>
                    </a:lnTo>
                    <a:lnTo>
                      <a:pt x="38" y="99"/>
                    </a:lnTo>
                    <a:lnTo>
                      <a:pt x="28" y="113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0" y="144"/>
                    </a:lnTo>
                    <a:lnTo>
                      <a:pt x="5" y="161"/>
                    </a:lnTo>
                    <a:lnTo>
                      <a:pt x="1" y="176"/>
                    </a:lnTo>
                    <a:lnTo>
                      <a:pt x="0" y="192"/>
                    </a:lnTo>
                    <a:lnTo>
                      <a:pt x="0" y="511"/>
                    </a:lnTo>
                    <a:lnTo>
                      <a:pt x="0" y="511"/>
                    </a:lnTo>
                    <a:lnTo>
                      <a:pt x="0" y="523"/>
                    </a:lnTo>
                    <a:lnTo>
                      <a:pt x="0" y="535"/>
                    </a:lnTo>
                    <a:lnTo>
                      <a:pt x="2" y="545"/>
                    </a:lnTo>
                    <a:lnTo>
                      <a:pt x="3" y="555"/>
                    </a:lnTo>
                    <a:lnTo>
                      <a:pt x="11" y="577"/>
                    </a:lnTo>
                    <a:lnTo>
                      <a:pt x="22" y="598"/>
                    </a:lnTo>
                    <a:lnTo>
                      <a:pt x="33" y="616"/>
                    </a:lnTo>
                    <a:lnTo>
                      <a:pt x="47" y="635"/>
                    </a:lnTo>
                    <a:lnTo>
                      <a:pt x="63" y="651"/>
                    </a:lnTo>
                    <a:lnTo>
                      <a:pt x="80" y="666"/>
                    </a:lnTo>
                    <a:lnTo>
                      <a:pt x="80" y="666"/>
                    </a:lnTo>
                    <a:lnTo>
                      <a:pt x="99" y="682"/>
                    </a:lnTo>
                    <a:lnTo>
                      <a:pt x="121" y="695"/>
                    </a:lnTo>
                    <a:lnTo>
                      <a:pt x="144" y="707"/>
                    </a:lnTo>
                    <a:lnTo>
                      <a:pt x="170" y="717"/>
                    </a:lnTo>
                    <a:lnTo>
                      <a:pt x="196" y="726"/>
                    </a:lnTo>
                    <a:lnTo>
                      <a:pt x="223" y="732"/>
                    </a:lnTo>
                    <a:lnTo>
                      <a:pt x="251" y="739"/>
                    </a:lnTo>
                    <a:lnTo>
                      <a:pt x="279" y="744"/>
                    </a:lnTo>
                    <a:lnTo>
                      <a:pt x="308" y="747"/>
                    </a:lnTo>
                    <a:lnTo>
                      <a:pt x="336" y="748"/>
                    </a:lnTo>
                    <a:lnTo>
                      <a:pt x="364" y="749"/>
                    </a:lnTo>
                    <a:lnTo>
                      <a:pt x="393" y="748"/>
                    </a:lnTo>
                    <a:lnTo>
                      <a:pt x="420" y="745"/>
                    </a:lnTo>
                    <a:lnTo>
                      <a:pt x="447" y="743"/>
                    </a:lnTo>
                    <a:lnTo>
                      <a:pt x="473" y="738"/>
                    </a:lnTo>
                    <a:lnTo>
                      <a:pt x="498" y="731"/>
                    </a:lnTo>
                    <a:lnTo>
                      <a:pt x="498" y="731"/>
                    </a:lnTo>
                    <a:lnTo>
                      <a:pt x="513" y="727"/>
                    </a:lnTo>
                    <a:lnTo>
                      <a:pt x="529" y="721"/>
                    </a:lnTo>
                    <a:lnTo>
                      <a:pt x="547" y="713"/>
                    </a:lnTo>
                    <a:lnTo>
                      <a:pt x="565" y="705"/>
                    </a:lnTo>
                    <a:lnTo>
                      <a:pt x="583" y="696"/>
                    </a:lnTo>
                    <a:lnTo>
                      <a:pt x="601" y="686"/>
                    </a:lnTo>
                    <a:lnTo>
                      <a:pt x="618" y="674"/>
                    </a:lnTo>
                    <a:lnTo>
                      <a:pt x="636" y="661"/>
                    </a:lnTo>
                    <a:lnTo>
                      <a:pt x="652" y="647"/>
                    </a:lnTo>
                    <a:lnTo>
                      <a:pt x="667" y="633"/>
                    </a:lnTo>
                    <a:lnTo>
                      <a:pt x="680" y="617"/>
                    </a:lnTo>
                    <a:lnTo>
                      <a:pt x="692" y="601"/>
                    </a:lnTo>
                    <a:lnTo>
                      <a:pt x="701" y="582"/>
                    </a:lnTo>
                    <a:lnTo>
                      <a:pt x="707" y="564"/>
                    </a:lnTo>
                    <a:lnTo>
                      <a:pt x="710" y="554"/>
                    </a:lnTo>
                    <a:lnTo>
                      <a:pt x="711" y="544"/>
                    </a:lnTo>
                    <a:lnTo>
                      <a:pt x="711" y="535"/>
                    </a:lnTo>
                    <a:lnTo>
                      <a:pt x="711" y="524"/>
                    </a:lnTo>
                    <a:lnTo>
                      <a:pt x="714" y="198"/>
                    </a:lnTo>
                    <a:lnTo>
                      <a:pt x="714" y="198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39786" name="Freeform 362"/>
              <p:cNvSpPr>
                <a:spLocks/>
              </p:cNvSpPr>
              <p:nvPr/>
            </p:nvSpPr>
            <p:spPr bwMode="auto">
              <a:xfrm>
                <a:off x="1155" y="1452"/>
                <a:ext cx="739" cy="772"/>
              </a:xfrm>
              <a:custGeom>
                <a:avLst/>
                <a:gdLst/>
                <a:ahLst/>
                <a:cxnLst>
                  <a:cxn ang="0">
                    <a:pos x="733" y="179"/>
                  </a:cxn>
                  <a:cxn ang="0">
                    <a:pos x="688" y="111"/>
                  </a:cxn>
                  <a:cxn ang="0">
                    <a:pos x="640" y="71"/>
                  </a:cxn>
                  <a:cxn ang="0">
                    <a:pos x="557" y="28"/>
                  </a:cxn>
                  <a:cxn ang="0">
                    <a:pos x="467" y="6"/>
                  </a:cxn>
                  <a:cxn ang="0">
                    <a:pos x="387" y="0"/>
                  </a:cxn>
                  <a:cxn ang="0">
                    <a:pos x="255" y="11"/>
                  </a:cxn>
                  <a:cxn ang="0">
                    <a:pos x="176" y="31"/>
                  </a:cxn>
                  <a:cxn ang="0">
                    <a:pos x="101" y="63"/>
                  </a:cxn>
                  <a:cxn ang="0">
                    <a:pos x="53" y="101"/>
                  </a:cxn>
                  <a:cxn ang="0">
                    <a:pos x="10" y="168"/>
                  </a:cxn>
                  <a:cxn ang="0">
                    <a:pos x="1" y="221"/>
                  </a:cxn>
                  <a:cxn ang="0">
                    <a:pos x="1" y="487"/>
                  </a:cxn>
                  <a:cxn ang="0">
                    <a:pos x="1" y="556"/>
                  </a:cxn>
                  <a:cxn ang="0">
                    <a:pos x="14" y="602"/>
                  </a:cxn>
                  <a:cxn ang="0">
                    <a:pos x="71" y="679"/>
                  </a:cxn>
                  <a:cxn ang="0">
                    <a:pos x="126" y="719"/>
                  </a:cxn>
                  <a:cxn ang="0">
                    <a:pos x="208" y="751"/>
                  </a:cxn>
                  <a:cxn ang="0">
                    <a:pos x="296" y="768"/>
                  </a:cxn>
                  <a:cxn ang="0">
                    <a:pos x="407" y="769"/>
                  </a:cxn>
                  <a:cxn ang="0">
                    <a:pos x="485" y="758"/>
                  </a:cxn>
                  <a:cxn ang="0">
                    <a:pos x="555" y="734"/>
                  </a:cxn>
                  <a:cxn ang="0">
                    <a:pos x="620" y="701"/>
                  </a:cxn>
                  <a:cxn ang="0">
                    <a:pos x="675" y="654"/>
                  </a:cxn>
                  <a:cxn ang="0">
                    <a:pos x="708" y="618"/>
                  </a:cxn>
                  <a:cxn ang="0">
                    <a:pos x="727" y="575"/>
                  </a:cxn>
                  <a:cxn ang="0">
                    <a:pos x="737" y="496"/>
                  </a:cxn>
                  <a:cxn ang="0">
                    <a:pos x="739" y="199"/>
                  </a:cxn>
                  <a:cxn ang="0">
                    <a:pos x="719" y="210"/>
                  </a:cxn>
                  <a:cxn ang="0">
                    <a:pos x="714" y="394"/>
                  </a:cxn>
                  <a:cxn ang="0">
                    <a:pos x="714" y="543"/>
                  </a:cxn>
                  <a:cxn ang="0">
                    <a:pos x="706" y="590"/>
                  </a:cxn>
                  <a:cxn ang="0">
                    <a:pos x="680" y="636"/>
                  </a:cxn>
                  <a:cxn ang="0">
                    <a:pos x="612" y="692"/>
                  </a:cxn>
                  <a:cxn ang="0">
                    <a:pos x="556" y="719"/>
                  </a:cxn>
                  <a:cxn ang="0">
                    <a:pos x="480" y="741"/>
                  </a:cxn>
                  <a:cxn ang="0">
                    <a:pos x="418" y="747"/>
                  </a:cxn>
                  <a:cxn ang="0">
                    <a:pos x="326" y="747"/>
                  </a:cxn>
                  <a:cxn ang="0">
                    <a:pos x="233" y="731"/>
                  </a:cxn>
                  <a:cxn ang="0">
                    <a:pos x="147" y="696"/>
                  </a:cxn>
                  <a:cxn ang="0">
                    <a:pos x="91" y="657"/>
                  </a:cxn>
                  <a:cxn ang="0">
                    <a:pos x="42" y="590"/>
                  </a:cxn>
                  <a:cxn ang="0">
                    <a:pos x="24" y="509"/>
                  </a:cxn>
                  <a:cxn ang="0">
                    <a:pos x="24" y="208"/>
                  </a:cxn>
                  <a:cxn ang="0">
                    <a:pos x="32" y="157"/>
                  </a:cxn>
                  <a:cxn ang="0">
                    <a:pos x="67" y="101"/>
                  </a:cxn>
                  <a:cxn ang="0">
                    <a:pos x="119" y="66"/>
                  </a:cxn>
                  <a:cxn ang="0">
                    <a:pos x="207" y="40"/>
                  </a:cxn>
                  <a:cxn ang="0">
                    <a:pos x="304" y="26"/>
                  </a:cxn>
                  <a:cxn ang="0">
                    <a:pos x="410" y="24"/>
                  </a:cxn>
                  <a:cxn ang="0">
                    <a:pos x="513" y="44"/>
                  </a:cxn>
                  <a:cxn ang="0">
                    <a:pos x="609" y="86"/>
                  </a:cxn>
                  <a:cxn ang="0">
                    <a:pos x="662" y="129"/>
                  </a:cxn>
                  <a:cxn ang="0">
                    <a:pos x="700" y="176"/>
                  </a:cxn>
                  <a:cxn ang="0">
                    <a:pos x="715" y="218"/>
                  </a:cxn>
                  <a:cxn ang="0">
                    <a:pos x="736" y="207"/>
                  </a:cxn>
                  <a:cxn ang="0">
                    <a:pos x="739" y="199"/>
                  </a:cxn>
                </a:cxnLst>
                <a:rect l="0" t="0" r="r" b="b"/>
                <a:pathLst>
                  <a:path w="739" h="772">
                    <a:moveTo>
                      <a:pt x="739" y="199"/>
                    </a:moveTo>
                    <a:lnTo>
                      <a:pt x="739" y="199"/>
                    </a:lnTo>
                    <a:lnTo>
                      <a:pt x="736" y="189"/>
                    </a:lnTo>
                    <a:lnTo>
                      <a:pt x="733" y="179"/>
                    </a:lnTo>
                    <a:lnTo>
                      <a:pt x="726" y="160"/>
                    </a:lnTo>
                    <a:lnTo>
                      <a:pt x="715" y="142"/>
                    </a:lnTo>
                    <a:lnTo>
                      <a:pt x="702" y="125"/>
                    </a:lnTo>
                    <a:lnTo>
                      <a:pt x="688" y="111"/>
                    </a:lnTo>
                    <a:lnTo>
                      <a:pt x="673" y="95"/>
                    </a:lnTo>
                    <a:lnTo>
                      <a:pt x="657" y="82"/>
                    </a:lnTo>
                    <a:lnTo>
                      <a:pt x="640" y="71"/>
                    </a:lnTo>
                    <a:lnTo>
                      <a:pt x="640" y="71"/>
                    </a:lnTo>
                    <a:lnTo>
                      <a:pt x="621" y="58"/>
                    </a:lnTo>
                    <a:lnTo>
                      <a:pt x="600" y="46"/>
                    </a:lnTo>
                    <a:lnTo>
                      <a:pt x="579" y="37"/>
                    </a:lnTo>
                    <a:lnTo>
                      <a:pt x="557" y="28"/>
                    </a:lnTo>
                    <a:lnTo>
                      <a:pt x="535" y="22"/>
                    </a:lnTo>
                    <a:lnTo>
                      <a:pt x="512" y="15"/>
                    </a:lnTo>
                    <a:lnTo>
                      <a:pt x="490" y="10"/>
                    </a:lnTo>
                    <a:lnTo>
                      <a:pt x="467" y="6"/>
                    </a:lnTo>
                    <a:lnTo>
                      <a:pt x="467" y="6"/>
                    </a:lnTo>
                    <a:lnTo>
                      <a:pt x="440" y="4"/>
                    </a:lnTo>
                    <a:lnTo>
                      <a:pt x="414" y="1"/>
                    </a:lnTo>
                    <a:lnTo>
                      <a:pt x="387" y="0"/>
                    </a:lnTo>
                    <a:lnTo>
                      <a:pt x="361" y="1"/>
                    </a:lnTo>
                    <a:lnTo>
                      <a:pt x="333" y="2"/>
                    </a:lnTo>
                    <a:lnTo>
                      <a:pt x="308" y="5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14" y="19"/>
                    </a:lnTo>
                    <a:lnTo>
                      <a:pt x="195" y="24"/>
                    </a:lnTo>
                    <a:lnTo>
                      <a:pt x="176" y="31"/>
                    </a:lnTo>
                    <a:lnTo>
                      <a:pt x="156" y="37"/>
                    </a:lnTo>
                    <a:lnTo>
                      <a:pt x="137" y="45"/>
                    </a:lnTo>
                    <a:lnTo>
                      <a:pt x="119" y="5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84" y="75"/>
                    </a:lnTo>
                    <a:lnTo>
                      <a:pt x="68" y="86"/>
                    </a:lnTo>
                    <a:lnTo>
                      <a:pt x="53" y="101"/>
                    </a:lnTo>
                    <a:lnTo>
                      <a:pt x="40" y="116"/>
                    </a:lnTo>
                    <a:lnTo>
                      <a:pt x="28" y="132"/>
                    </a:lnTo>
                    <a:lnTo>
                      <a:pt x="18" y="150"/>
                    </a:lnTo>
                    <a:lnTo>
                      <a:pt x="10" y="168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1" y="203"/>
                    </a:lnTo>
                    <a:lnTo>
                      <a:pt x="1" y="221"/>
                    </a:lnTo>
                    <a:lnTo>
                      <a:pt x="1" y="254"/>
                    </a:lnTo>
                    <a:lnTo>
                      <a:pt x="1" y="254"/>
                    </a:lnTo>
                    <a:lnTo>
                      <a:pt x="1" y="487"/>
                    </a:lnTo>
                    <a:lnTo>
                      <a:pt x="1" y="487"/>
                    </a:lnTo>
                    <a:lnTo>
                      <a:pt x="0" y="522"/>
                    </a:lnTo>
                    <a:lnTo>
                      <a:pt x="0" y="539"/>
                    </a:lnTo>
                    <a:lnTo>
                      <a:pt x="1" y="556"/>
                    </a:lnTo>
                    <a:lnTo>
                      <a:pt x="1" y="556"/>
                    </a:lnTo>
                    <a:lnTo>
                      <a:pt x="3" y="568"/>
                    </a:lnTo>
                    <a:lnTo>
                      <a:pt x="6" y="579"/>
                    </a:lnTo>
                    <a:lnTo>
                      <a:pt x="9" y="591"/>
                    </a:lnTo>
                    <a:lnTo>
                      <a:pt x="14" y="602"/>
                    </a:lnTo>
                    <a:lnTo>
                      <a:pt x="24" y="623"/>
                    </a:lnTo>
                    <a:lnTo>
                      <a:pt x="37" y="643"/>
                    </a:lnTo>
                    <a:lnTo>
                      <a:pt x="53" y="662"/>
                    </a:lnTo>
                    <a:lnTo>
                      <a:pt x="71" y="679"/>
                    </a:lnTo>
                    <a:lnTo>
                      <a:pt x="89" y="694"/>
                    </a:lnTo>
                    <a:lnTo>
                      <a:pt x="108" y="707"/>
                    </a:lnTo>
                    <a:lnTo>
                      <a:pt x="108" y="707"/>
                    </a:lnTo>
                    <a:lnTo>
                      <a:pt x="126" y="719"/>
                    </a:lnTo>
                    <a:lnTo>
                      <a:pt x="146" y="729"/>
                    </a:lnTo>
                    <a:lnTo>
                      <a:pt x="167" y="737"/>
                    </a:lnTo>
                    <a:lnTo>
                      <a:pt x="186" y="745"/>
                    </a:lnTo>
                    <a:lnTo>
                      <a:pt x="208" y="751"/>
                    </a:lnTo>
                    <a:lnTo>
                      <a:pt x="229" y="758"/>
                    </a:lnTo>
                    <a:lnTo>
                      <a:pt x="251" y="762"/>
                    </a:lnTo>
                    <a:lnTo>
                      <a:pt x="273" y="765"/>
                    </a:lnTo>
                    <a:lnTo>
                      <a:pt x="296" y="768"/>
                    </a:lnTo>
                    <a:lnTo>
                      <a:pt x="318" y="771"/>
                    </a:lnTo>
                    <a:lnTo>
                      <a:pt x="340" y="771"/>
                    </a:lnTo>
                    <a:lnTo>
                      <a:pt x="363" y="772"/>
                    </a:lnTo>
                    <a:lnTo>
                      <a:pt x="407" y="769"/>
                    </a:lnTo>
                    <a:lnTo>
                      <a:pt x="450" y="764"/>
                    </a:lnTo>
                    <a:lnTo>
                      <a:pt x="450" y="764"/>
                    </a:lnTo>
                    <a:lnTo>
                      <a:pt x="468" y="762"/>
                    </a:lnTo>
                    <a:lnTo>
                      <a:pt x="485" y="758"/>
                    </a:lnTo>
                    <a:lnTo>
                      <a:pt x="503" y="754"/>
                    </a:lnTo>
                    <a:lnTo>
                      <a:pt x="520" y="747"/>
                    </a:lnTo>
                    <a:lnTo>
                      <a:pt x="538" y="742"/>
                    </a:lnTo>
                    <a:lnTo>
                      <a:pt x="555" y="734"/>
                    </a:lnTo>
                    <a:lnTo>
                      <a:pt x="572" y="728"/>
                    </a:lnTo>
                    <a:lnTo>
                      <a:pt x="587" y="719"/>
                    </a:lnTo>
                    <a:lnTo>
                      <a:pt x="604" y="710"/>
                    </a:lnTo>
                    <a:lnTo>
                      <a:pt x="620" y="701"/>
                    </a:lnTo>
                    <a:lnTo>
                      <a:pt x="634" y="690"/>
                    </a:lnTo>
                    <a:lnTo>
                      <a:pt x="649" y="679"/>
                    </a:lnTo>
                    <a:lnTo>
                      <a:pt x="662" y="667"/>
                    </a:lnTo>
                    <a:lnTo>
                      <a:pt x="675" y="654"/>
                    </a:lnTo>
                    <a:lnTo>
                      <a:pt x="688" y="641"/>
                    </a:lnTo>
                    <a:lnTo>
                      <a:pt x="700" y="627"/>
                    </a:lnTo>
                    <a:lnTo>
                      <a:pt x="700" y="627"/>
                    </a:lnTo>
                    <a:lnTo>
                      <a:pt x="708" y="618"/>
                    </a:lnTo>
                    <a:lnTo>
                      <a:pt x="714" y="608"/>
                    </a:lnTo>
                    <a:lnTo>
                      <a:pt x="719" y="597"/>
                    </a:lnTo>
                    <a:lnTo>
                      <a:pt x="724" y="586"/>
                    </a:lnTo>
                    <a:lnTo>
                      <a:pt x="727" y="575"/>
                    </a:lnTo>
                    <a:lnTo>
                      <a:pt x="731" y="565"/>
                    </a:lnTo>
                    <a:lnTo>
                      <a:pt x="735" y="542"/>
                    </a:lnTo>
                    <a:lnTo>
                      <a:pt x="736" y="520"/>
                    </a:lnTo>
                    <a:lnTo>
                      <a:pt x="737" y="496"/>
                    </a:lnTo>
                    <a:lnTo>
                      <a:pt x="737" y="449"/>
                    </a:lnTo>
                    <a:lnTo>
                      <a:pt x="737" y="449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7" y="199"/>
                    </a:lnTo>
                    <a:lnTo>
                      <a:pt x="735" y="199"/>
                    </a:lnTo>
                    <a:lnTo>
                      <a:pt x="727" y="204"/>
                    </a:lnTo>
                    <a:lnTo>
                      <a:pt x="719" y="210"/>
                    </a:lnTo>
                    <a:lnTo>
                      <a:pt x="715" y="214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4" y="394"/>
                    </a:lnTo>
                    <a:lnTo>
                      <a:pt x="714" y="394"/>
                    </a:lnTo>
                    <a:lnTo>
                      <a:pt x="713" y="507"/>
                    </a:lnTo>
                    <a:lnTo>
                      <a:pt x="713" y="507"/>
                    </a:lnTo>
                    <a:lnTo>
                      <a:pt x="714" y="543"/>
                    </a:lnTo>
                    <a:lnTo>
                      <a:pt x="713" y="561"/>
                    </a:lnTo>
                    <a:lnTo>
                      <a:pt x="710" y="578"/>
                    </a:lnTo>
                    <a:lnTo>
                      <a:pt x="710" y="578"/>
                    </a:lnTo>
                    <a:lnTo>
                      <a:pt x="706" y="590"/>
                    </a:lnTo>
                    <a:lnTo>
                      <a:pt x="704" y="600"/>
                    </a:lnTo>
                    <a:lnTo>
                      <a:pt x="698" y="609"/>
                    </a:lnTo>
                    <a:lnTo>
                      <a:pt x="693" y="618"/>
                    </a:lnTo>
                    <a:lnTo>
                      <a:pt x="680" y="636"/>
                    </a:lnTo>
                    <a:lnTo>
                      <a:pt x="665" y="652"/>
                    </a:lnTo>
                    <a:lnTo>
                      <a:pt x="648" y="666"/>
                    </a:lnTo>
                    <a:lnTo>
                      <a:pt x="630" y="680"/>
                    </a:lnTo>
                    <a:lnTo>
                      <a:pt x="612" y="692"/>
                    </a:lnTo>
                    <a:lnTo>
                      <a:pt x="592" y="702"/>
                    </a:lnTo>
                    <a:lnTo>
                      <a:pt x="592" y="702"/>
                    </a:lnTo>
                    <a:lnTo>
                      <a:pt x="574" y="711"/>
                    </a:lnTo>
                    <a:lnTo>
                      <a:pt x="556" y="719"/>
                    </a:lnTo>
                    <a:lnTo>
                      <a:pt x="538" y="725"/>
                    </a:lnTo>
                    <a:lnTo>
                      <a:pt x="519" y="731"/>
                    </a:lnTo>
                    <a:lnTo>
                      <a:pt x="499" y="736"/>
                    </a:lnTo>
                    <a:lnTo>
                      <a:pt x="480" y="741"/>
                    </a:lnTo>
                    <a:lnTo>
                      <a:pt x="460" y="743"/>
                    </a:lnTo>
                    <a:lnTo>
                      <a:pt x="440" y="746"/>
                    </a:lnTo>
                    <a:lnTo>
                      <a:pt x="440" y="746"/>
                    </a:lnTo>
                    <a:lnTo>
                      <a:pt x="418" y="747"/>
                    </a:lnTo>
                    <a:lnTo>
                      <a:pt x="394" y="749"/>
                    </a:lnTo>
                    <a:lnTo>
                      <a:pt x="372" y="750"/>
                    </a:lnTo>
                    <a:lnTo>
                      <a:pt x="349" y="749"/>
                    </a:lnTo>
                    <a:lnTo>
                      <a:pt x="326" y="747"/>
                    </a:lnTo>
                    <a:lnTo>
                      <a:pt x="302" y="745"/>
                    </a:lnTo>
                    <a:lnTo>
                      <a:pt x="279" y="741"/>
                    </a:lnTo>
                    <a:lnTo>
                      <a:pt x="256" y="737"/>
                    </a:lnTo>
                    <a:lnTo>
                      <a:pt x="233" y="731"/>
                    </a:lnTo>
                    <a:lnTo>
                      <a:pt x="211" y="724"/>
                    </a:lnTo>
                    <a:lnTo>
                      <a:pt x="189" y="716"/>
                    </a:lnTo>
                    <a:lnTo>
                      <a:pt x="168" y="706"/>
                    </a:lnTo>
                    <a:lnTo>
                      <a:pt x="147" y="696"/>
                    </a:lnTo>
                    <a:lnTo>
                      <a:pt x="128" y="684"/>
                    </a:lnTo>
                    <a:lnTo>
                      <a:pt x="108" y="671"/>
                    </a:lnTo>
                    <a:lnTo>
                      <a:pt x="91" y="657"/>
                    </a:lnTo>
                    <a:lnTo>
                      <a:pt x="91" y="657"/>
                    </a:lnTo>
                    <a:lnTo>
                      <a:pt x="76" y="641"/>
                    </a:lnTo>
                    <a:lnTo>
                      <a:pt x="63" y="626"/>
                    </a:lnTo>
                    <a:lnTo>
                      <a:pt x="51" y="608"/>
                    </a:lnTo>
                    <a:lnTo>
                      <a:pt x="42" y="590"/>
                    </a:lnTo>
                    <a:lnTo>
                      <a:pt x="35" y="571"/>
                    </a:lnTo>
                    <a:lnTo>
                      <a:pt x="28" y="551"/>
                    </a:lnTo>
                    <a:lnTo>
                      <a:pt x="25" y="531"/>
                    </a:lnTo>
                    <a:lnTo>
                      <a:pt x="24" y="509"/>
                    </a:lnTo>
                    <a:lnTo>
                      <a:pt x="24" y="509"/>
                    </a:lnTo>
                    <a:lnTo>
                      <a:pt x="24" y="430"/>
                    </a:lnTo>
                    <a:lnTo>
                      <a:pt x="24" y="430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5" y="191"/>
                    </a:lnTo>
                    <a:lnTo>
                      <a:pt x="28" y="174"/>
                    </a:lnTo>
                    <a:lnTo>
                      <a:pt x="32" y="157"/>
                    </a:lnTo>
                    <a:lnTo>
                      <a:pt x="38" y="142"/>
                    </a:lnTo>
                    <a:lnTo>
                      <a:pt x="46" y="128"/>
                    </a:lnTo>
                    <a:lnTo>
                      <a:pt x="55" y="113"/>
                    </a:lnTo>
                    <a:lnTo>
                      <a:pt x="67" y="101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9" y="76"/>
                    </a:lnTo>
                    <a:lnTo>
                      <a:pt x="119" y="66"/>
                    </a:lnTo>
                    <a:lnTo>
                      <a:pt x="141" y="57"/>
                    </a:lnTo>
                    <a:lnTo>
                      <a:pt x="163" y="50"/>
                    </a:lnTo>
                    <a:lnTo>
                      <a:pt x="185" y="44"/>
                    </a:lnTo>
                    <a:lnTo>
                      <a:pt x="207" y="40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78" y="28"/>
                    </a:lnTo>
                    <a:lnTo>
                      <a:pt x="304" y="26"/>
                    </a:lnTo>
                    <a:lnTo>
                      <a:pt x="331" y="24"/>
                    </a:lnTo>
                    <a:lnTo>
                      <a:pt x="357" y="23"/>
                    </a:lnTo>
                    <a:lnTo>
                      <a:pt x="384" y="23"/>
                    </a:lnTo>
                    <a:lnTo>
                      <a:pt x="410" y="24"/>
                    </a:lnTo>
                    <a:lnTo>
                      <a:pt x="437" y="27"/>
                    </a:lnTo>
                    <a:lnTo>
                      <a:pt x="463" y="32"/>
                    </a:lnTo>
                    <a:lnTo>
                      <a:pt x="489" y="37"/>
                    </a:lnTo>
                    <a:lnTo>
                      <a:pt x="513" y="44"/>
                    </a:lnTo>
                    <a:lnTo>
                      <a:pt x="538" y="51"/>
                    </a:lnTo>
                    <a:lnTo>
                      <a:pt x="563" y="62"/>
                    </a:lnTo>
                    <a:lnTo>
                      <a:pt x="586" y="73"/>
                    </a:lnTo>
                    <a:lnTo>
                      <a:pt x="609" y="86"/>
                    </a:lnTo>
                    <a:lnTo>
                      <a:pt x="631" y="102"/>
                    </a:lnTo>
                    <a:lnTo>
                      <a:pt x="652" y="119"/>
                    </a:lnTo>
                    <a:lnTo>
                      <a:pt x="652" y="119"/>
                    </a:lnTo>
                    <a:lnTo>
                      <a:pt x="662" y="129"/>
                    </a:lnTo>
                    <a:lnTo>
                      <a:pt x="674" y="139"/>
                    </a:lnTo>
                    <a:lnTo>
                      <a:pt x="683" y="151"/>
                    </a:lnTo>
                    <a:lnTo>
                      <a:pt x="692" y="163"/>
                    </a:lnTo>
                    <a:lnTo>
                      <a:pt x="700" y="176"/>
                    </a:lnTo>
                    <a:lnTo>
                      <a:pt x="706" y="190"/>
                    </a:lnTo>
                    <a:lnTo>
                      <a:pt x="711" y="203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7" y="220"/>
                    </a:lnTo>
                    <a:lnTo>
                      <a:pt x="719" y="218"/>
                    </a:lnTo>
                    <a:lnTo>
                      <a:pt x="727" y="214"/>
                    </a:lnTo>
                    <a:lnTo>
                      <a:pt x="736" y="207"/>
                    </a:lnTo>
                    <a:lnTo>
                      <a:pt x="737" y="203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9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39787" name="Freeform 363"/>
              <p:cNvSpPr>
                <a:spLocks/>
              </p:cNvSpPr>
              <p:nvPr/>
            </p:nvSpPr>
            <p:spPr bwMode="auto">
              <a:xfrm>
                <a:off x="1166" y="1454"/>
                <a:ext cx="715" cy="353"/>
              </a:xfrm>
              <a:custGeom>
                <a:avLst/>
                <a:gdLst/>
                <a:ahLst/>
                <a:cxnLst>
                  <a:cxn ang="0">
                    <a:pos x="712" y="165"/>
                  </a:cxn>
                  <a:cxn ang="0">
                    <a:pos x="706" y="141"/>
                  </a:cxn>
                  <a:cxn ang="0">
                    <a:pos x="691" y="118"/>
                  </a:cxn>
                  <a:cxn ang="0">
                    <a:pos x="672" y="97"/>
                  </a:cxn>
                  <a:cxn ang="0">
                    <a:pos x="647" y="78"/>
                  </a:cxn>
                  <a:cxn ang="0">
                    <a:pos x="596" y="46"/>
                  </a:cxn>
                  <a:cxn ang="0">
                    <a:pos x="545" y="25"/>
                  </a:cxn>
                  <a:cxn ang="0">
                    <a:pos x="510" y="16"/>
                  </a:cxn>
                  <a:cxn ang="0">
                    <a:pos x="440" y="4"/>
                  </a:cxn>
                  <a:cxn ang="0">
                    <a:pos x="369" y="0"/>
                  </a:cxn>
                  <a:cxn ang="0">
                    <a:pos x="298" y="4"/>
                  </a:cxn>
                  <a:cxn ang="0">
                    <a:pos x="260" y="8"/>
                  </a:cxn>
                  <a:cxn ang="0">
                    <a:pos x="194" y="20"/>
                  </a:cxn>
                  <a:cxn ang="0">
                    <a:pos x="126" y="38"/>
                  </a:cxn>
                  <a:cxn ang="0">
                    <a:pos x="95" y="51"/>
                  </a:cxn>
                  <a:cxn ang="0">
                    <a:pos x="65" y="67"/>
                  </a:cxn>
                  <a:cxn ang="0">
                    <a:pos x="39" y="88"/>
                  </a:cxn>
                  <a:cxn ang="0">
                    <a:pos x="18" y="114"/>
                  </a:cxn>
                  <a:cxn ang="0">
                    <a:pos x="11" y="127"/>
                  </a:cxn>
                  <a:cxn ang="0">
                    <a:pos x="2" y="153"/>
                  </a:cxn>
                  <a:cxn ang="0">
                    <a:pos x="0" y="177"/>
                  </a:cxn>
                  <a:cxn ang="0">
                    <a:pos x="4" y="201"/>
                  </a:cxn>
                  <a:cxn ang="0">
                    <a:pos x="14" y="223"/>
                  </a:cxn>
                  <a:cxn ang="0">
                    <a:pos x="29" y="245"/>
                  </a:cxn>
                  <a:cxn ang="0">
                    <a:pos x="47" y="264"/>
                  </a:cxn>
                  <a:cxn ang="0">
                    <a:pos x="80" y="291"/>
                  </a:cxn>
                  <a:cxn ang="0">
                    <a:pos x="100" y="304"/>
                  </a:cxn>
                  <a:cxn ang="0">
                    <a:pos x="146" y="325"/>
                  </a:cxn>
                  <a:cxn ang="0">
                    <a:pos x="198" y="340"/>
                  </a:cxn>
                  <a:cxn ang="0">
                    <a:pos x="255" y="349"/>
                  </a:cxn>
                  <a:cxn ang="0">
                    <a:pos x="313" y="353"/>
                  </a:cxn>
                  <a:cxn ang="0">
                    <a:pos x="372" y="352"/>
                  </a:cxn>
                  <a:cxn ang="0">
                    <a:pos x="427" y="347"/>
                  </a:cxn>
                  <a:cxn ang="0">
                    <a:pos x="480" y="337"/>
                  </a:cxn>
                  <a:cxn ang="0">
                    <a:pos x="505" y="330"/>
                  </a:cxn>
                  <a:cxn ang="0">
                    <a:pos x="568" y="308"/>
                  </a:cxn>
                  <a:cxn ang="0">
                    <a:pos x="623" y="282"/>
                  </a:cxn>
                  <a:cxn ang="0">
                    <a:pos x="656" y="263"/>
                  </a:cxn>
                  <a:cxn ang="0">
                    <a:pos x="685" y="240"/>
                  </a:cxn>
                  <a:cxn ang="0">
                    <a:pos x="706" y="214"/>
                  </a:cxn>
                  <a:cxn ang="0">
                    <a:pos x="713" y="193"/>
                  </a:cxn>
                  <a:cxn ang="0">
                    <a:pos x="715" y="177"/>
                  </a:cxn>
                  <a:cxn ang="0">
                    <a:pos x="712" y="165"/>
                  </a:cxn>
                </a:cxnLst>
                <a:rect l="0" t="0" r="r" b="b"/>
                <a:pathLst>
                  <a:path w="715" h="353">
                    <a:moveTo>
                      <a:pt x="712" y="165"/>
                    </a:moveTo>
                    <a:lnTo>
                      <a:pt x="712" y="165"/>
                    </a:lnTo>
                    <a:lnTo>
                      <a:pt x="709" y="153"/>
                    </a:lnTo>
                    <a:lnTo>
                      <a:pt x="706" y="141"/>
                    </a:lnTo>
                    <a:lnTo>
                      <a:pt x="699" y="130"/>
                    </a:lnTo>
                    <a:lnTo>
                      <a:pt x="691" y="118"/>
                    </a:lnTo>
                    <a:lnTo>
                      <a:pt x="682" y="108"/>
                    </a:lnTo>
                    <a:lnTo>
                      <a:pt x="672" y="97"/>
                    </a:lnTo>
                    <a:lnTo>
                      <a:pt x="660" y="87"/>
                    </a:lnTo>
                    <a:lnTo>
                      <a:pt x="647" y="78"/>
                    </a:lnTo>
                    <a:lnTo>
                      <a:pt x="621" y="60"/>
                    </a:lnTo>
                    <a:lnTo>
                      <a:pt x="596" y="46"/>
                    </a:lnTo>
                    <a:lnTo>
                      <a:pt x="568" y="33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510" y="16"/>
                    </a:lnTo>
                    <a:lnTo>
                      <a:pt x="475" y="9"/>
                    </a:lnTo>
                    <a:lnTo>
                      <a:pt x="440" y="4"/>
                    </a:lnTo>
                    <a:lnTo>
                      <a:pt x="404" y="2"/>
                    </a:lnTo>
                    <a:lnTo>
                      <a:pt x="369" y="0"/>
                    </a:lnTo>
                    <a:lnTo>
                      <a:pt x="334" y="2"/>
                    </a:lnTo>
                    <a:lnTo>
                      <a:pt x="298" y="4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28" y="13"/>
                    </a:lnTo>
                    <a:lnTo>
                      <a:pt x="194" y="20"/>
                    </a:lnTo>
                    <a:lnTo>
                      <a:pt x="159" y="27"/>
                    </a:lnTo>
                    <a:lnTo>
                      <a:pt x="126" y="38"/>
                    </a:lnTo>
                    <a:lnTo>
                      <a:pt x="110" y="44"/>
                    </a:lnTo>
                    <a:lnTo>
                      <a:pt x="95" y="51"/>
                    </a:lnTo>
                    <a:lnTo>
                      <a:pt x="79" y="60"/>
                    </a:lnTo>
                    <a:lnTo>
                      <a:pt x="65" y="67"/>
                    </a:lnTo>
                    <a:lnTo>
                      <a:pt x="52" y="78"/>
                    </a:lnTo>
                    <a:lnTo>
                      <a:pt x="39" y="88"/>
                    </a:lnTo>
                    <a:lnTo>
                      <a:pt x="29" y="101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1" y="127"/>
                    </a:lnTo>
                    <a:lnTo>
                      <a:pt x="5" y="140"/>
                    </a:lnTo>
                    <a:lnTo>
                      <a:pt x="2" y="153"/>
                    </a:lnTo>
                    <a:lnTo>
                      <a:pt x="0" y="165"/>
                    </a:lnTo>
                    <a:lnTo>
                      <a:pt x="0" y="177"/>
                    </a:lnTo>
                    <a:lnTo>
                      <a:pt x="2" y="189"/>
                    </a:lnTo>
                    <a:lnTo>
                      <a:pt x="4" y="201"/>
                    </a:lnTo>
                    <a:lnTo>
                      <a:pt x="8" y="212"/>
                    </a:lnTo>
                    <a:lnTo>
                      <a:pt x="14" y="223"/>
                    </a:lnTo>
                    <a:lnTo>
                      <a:pt x="21" y="234"/>
                    </a:lnTo>
                    <a:lnTo>
                      <a:pt x="29" y="245"/>
                    </a:lnTo>
                    <a:lnTo>
                      <a:pt x="38" y="255"/>
                    </a:lnTo>
                    <a:lnTo>
                      <a:pt x="47" y="264"/>
                    </a:lnTo>
                    <a:lnTo>
                      <a:pt x="57" y="274"/>
                    </a:lnTo>
                    <a:lnTo>
                      <a:pt x="80" y="291"/>
                    </a:lnTo>
                    <a:lnTo>
                      <a:pt x="80" y="291"/>
                    </a:lnTo>
                    <a:lnTo>
                      <a:pt x="100" y="304"/>
                    </a:lnTo>
                    <a:lnTo>
                      <a:pt x="122" y="316"/>
                    </a:lnTo>
                    <a:lnTo>
                      <a:pt x="146" y="325"/>
                    </a:lnTo>
                    <a:lnTo>
                      <a:pt x="172" y="333"/>
                    </a:lnTo>
                    <a:lnTo>
                      <a:pt x="198" y="340"/>
                    </a:lnTo>
                    <a:lnTo>
                      <a:pt x="227" y="346"/>
                    </a:lnTo>
                    <a:lnTo>
                      <a:pt x="255" y="349"/>
                    </a:lnTo>
                    <a:lnTo>
                      <a:pt x="284" y="352"/>
                    </a:lnTo>
                    <a:lnTo>
                      <a:pt x="313" y="353"/>
                    </a:lnTo>
                    <a:lnTo>
                      <a:pt x="342" y="353"/>
                    </a:lnTo>
                    <a:lnTo>
                      <a:pt x="372" y="352"/>
                    </a:lnTo>
                    <a:lnTo>
                      <a:pt x="400" y="349"/>
                    </a:lnTo>
                    <a:lnTo>
                      <a:pt x="427" y="347"/>
                    </a:lnTo>
                    <a:lnTo>
                      <a:pt x="455" y="342"/>
                    </a:lnTo>
                    <a:lnTo>
                      <a:pt x="480" y="337"/>
                    </a:lnTo>
                    <a:lnTo>
                      <a:pt x="505" y="330"/>
                    </a:lnTo>
                    <a:lnTo>
                      <a:pt x="505" y="330"/>
                    </a:lnTo>
                    <a:lnTo>
                      <a:pt x="535" y="321"/>
                    </a:lnTo>
                    <a:lnTo>
                      <a:pt x="568" y="308"/>
                    </a:lnTo>
                    <a:lnTo>
                      <a:pt x="605" y="291"/>
                    </a:lnTo>
                    <a:lnTo>
                      <a:pt x="623" y="282"/>
                    </a:lnTo>
                    <a:lnTo>
                      <a:pt x="641" y="273"/>
                    </a:lnTo>
                    <a:lnTo>
                      <a:pt x="656" y="263"/>
                    </a:lnTo>
                    <a:lnTo>
                      <a:pt x="672" y="251"/>
                    </a:lnTo>
                    <a:lnTo>
                      <a:pt x="685" y="240"/>
                    </a:lnTo>
                    <a:lnTo>
                      <a:pt x="697" y="227"/>
                    </a:lnTo>
                    <a:lnTo>
                      <a:pt x="706" y="214"/>
                    </a:lnTo>
                    <a:lnTo>
                      <a:pt x="711" y="199"/>
                    </a:lnTo>
                    <a:lnTo>
                      <a:pt x="713" y="193"/>
                    </a:lnTo>
                    <a:lnTo>
                      <a:pt x="715" y="185"/>
                    </a:lnTo>
                    <a:lnTo>
                      <a:pt x="715" y="177"/>
                    </a:lnTo>
                    <a:lnTo>
                      <a:pt x="713" y="170"/>
                    </a:lnTo>
                    <a:lnTo>
                      <a:pt x="712" y="165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39788" name="Freeform 364"/>
              <p:cNvSpPr>
                <a:spLocks/>
              </p:cNvSpPr>
              <p:nvPr/>
            </p:nvSpPr>
            <p:spPr bwMode="auto">
              <a:xfrm>
                <a:off x="1155" y="1443"/>
                <a:ext cx="737" cy="377"/>
              </a:xfrm>
              <a:custGeom>
                <a:avLst/>
                <a:gdLst/>
                <a:ahLst/>
                <a:cxnLst>
                  <a:cxn ang="0">
                    <a:pos x="730" y="147"/>
                  </a:cxn>
                  <a:cxn ang="0">
                    <a:pos x="696" y="99"/>
                  </a:cxn>
                  <a:cxn ang="0">
                    <a:pos x="631" y="53"/>
                  </a:cxn>
                  <a:cxn ang="0">
                    <a:pos x="564" y="24"/>
                  </a:cxn>
                  <a:cxn ang="0">
                    <a:pos x="468" y="5"/>
                  </a:cxn>
                  <a:cxn ang="0">
                    <a:pos x="392" y="0"/>
                  </a:cxn>
                  <a:cxn ang="0">
                    <a:pos x="286" y="7"/>
                  </a:cxn>
                  <a:cxn ang="0">
                    <a:pos x="170" y="29"/>
                  </a:cxn>
                  <a:cxn ang="0">
                    <a:pos x="93" y="62"/>
                  </a:cxn>
                  <a:cxn ang="0">
                    <a:pos x="45" y="98"/>
                  </a:cxn>
                  <a:cxn ang="0">
                    <a:pos x="5" y="161"/>
                  </a:cxn>
                  <a:cxn ang="0">
                    <a:pos x="0" y="199"/>
                  </a:cxn>
                  <a:cxn ang="0">
                    <a:pos x="6" y="231"/>
                  </a:cxn>
                  <a:cxn ang="0">
                    <a:pos x="36" y="276"/>
                  </a:cxn>
                  <a:cxn ang="0">
                    <a:pos x="107" y="329"/>
                  </a:cxn>
                  <a:cxn ang="0">
                    <a:pos x="168" y="355"/>
                  </a:cxn>
                  <a:cxn ang="0">
                    <a:pos x="255" y="373"/>
                  </a:cxn>
                  <a:cxn ang="0">
                    <a:pos x="368" y="376"/>
                  </a:cxn>
                  <a:cxn ang="0">
                    <a:pos x="480" y="359"/>
                  </a:cxn>
                  <a:cxn ang="0">
                    <a:pos x="574" y="329"/>
                  </a:cxn>
                  <a:cxn ang="0">
                    <a:pos x="640" y="297"/>
                  </a:cxn>
                  <a:cxn ang="0">
                    <a:pos x="708" y="247"/>
                  </a:cxn>
                  <a:cxn ang="0">
                    <a:pos x="731" y="212"/>
                  </a:cxn>
                  <a:cxn ang="0">
                    <a:pos x="736" y="172"/>
                  </a:cxn>
                  <a:cxn ang="0">
                    <a:pos x="723" y="176"/>
                  </a:cxn>
                  <a:cxn ang="0">
                    <a:pos x="713" y="190"/>
                  </a:cxn>
                  <a:cxn ang="0">
                    <a:pos x="706" y="227"/>
                  </a:cxn>
                  <a:cxn ang="0">
                    <a:pos x="683" y="257"/>
                  </a:cxn>
                  <a:cxn ang="0">
                    <a:pos x="616" y="296"/>
                  </a:cxn>
                  <a:cxn ang="0">
                    <a:pos x="508" y="335"/>
                  </a:cxn>
                  <a:cxn ang="0">
                    <a:pos x="403" y="353"/>
                  </a:cxn>
                  <a:cxn ang="0">
                    <a:pos x="308" y="354"/>
                  </a:cxn>
                  <a:cxn ang="0">
                    <a:pos x="213" y="340"/>
                  </a:cxn>
                  <a:cxn ang="0">
                    <a:pos x="128" y="307"/>
                  </a:cxn>
                  <a:cxn ang="0">
                    <a:pos x="67" y="263"/>
                  </a:cxn>
                  <a:cxn ang="0">
                    <a:pos x="37" y="223"/>
                  </a:cxn>
                  <a:cxn ang="0">
                    <a:pos x="24" y="177"/>
                  </a:cxn>
                  <a:cxn ang="0">
                    <a:pos x="36" y="128"/>
                  </a:cxn>
                  <a:cxn ang="0">
                    <a:pos x="58" y="98"/>
                  </a:cxn>
                  <a:cxn ang="0">
                    <a:pos x="112" y="66"/>
                  </a:cxn>
                  <a:cxn ang="0">
                    <a:pos x="209" y="38"/>
                  </a:cxn>
                  <a:cxn ang="0">
                    <a:pos x="315" y="24"/>
                  </a:cxn>
                  <a:cxn ang="0">
                    <a:pos x="424" y="24"/>
                  </a:cxn>
                  <a:cxn ang="0">
                    <a:pos x="529" y="42"/>
                  </a:cxn>
                  <a:cxn ang="0">
                    <a:pos x="627" y="85"/>
                  </a:cxn>
                  <a:cxn ang="0">
                    <a:pos x="667" y="115"/>
                  </a:cxn>
                  <a:cxn ang="0">
                    <a:pos x="708" y="169"/>
                  </a:cxn>
                  <a:cxn ang="0">
                    <a:pos x="713" y="186"/>
                  </a:cxn>
                  <a:cxn ang="0">
                    <a:pos x="735" y="169"/>
                  </a:cxn>
                </a:cxnLst>
                <a:rect l="0" t="0" r="r" b="b"/>
                <a:pathLst>
                  <a:path w="737" h="377">
                    <a:moveTo>
                      <a:pt x="736" y="166"/>
                    </a:moveTo>
                    <a:lnTo>
                      <a:pt x="736" y="166"/>
                    </a:lnTo>
                    <a:lnTo>
                      <a:pt x="733" y="156"/>
                    </a:lnTo>
                    <a:lnTo>
                      <a:pt x="730" y="147"/>
                    </a:lnTo>
                    <a:lnTo>
                      <a:pt x="726" y="138"/>
                    </a:lnTo>
                    <a:lnTo>
                      <a:pt x="722" y="129"/>
                    </a:lnTo>
                    <a:lnTo>
                      <a:pt x="710" y="113"/>
                    </a:lnTo>
                    <a:lnTo>
                      <a:pt x="696" y="99"/>
                    </a:lnTo>
                    <a:lnTo>
                      <a:pt x="680" y="85"/>
                    </a:lnTo>
                    <a:lnTo>
                      <a:pt x="665" y="73"/>
                    </a:lnTo>
                    <a:lnTo>
                      <a:pt x="648" y="63"/>
                    </a:lnTo>
                    <a:lnTo>
                      <a:pt x="631" y="53"/>
                    </a:lnTo>
                    <a:lnTo>
                      <a:pt x="631" y="53"/>
                    </a:lnTo>
                    <a:lnTo>
                      <a:pt x="609" y="41"/>
                    </a:lnTo>
                    <a:lnTo>
                      <a:pt x="587" y="32"/>
                    </a:lnTo>
                    <a:lnTo>
                      <a:pt x="564" y="24"/>
                    </a:lnTo>
                    <a:lnTo>
                      <a:pt x="541" y="18"/>
                    </a:lnTo>
                    <a:lnTo>
                      <a:pt x="517" y="13"/>
                    </a:lnTo>
                    <a:lnTo>
                      <a:pt x="493" y="7"/>
                    </a:lnTo>
                    <a:lnTo>
                      <a:pt x="468" y="5"/>
                    </a:lnTo>
                    <a:lnTo>
                      <a:pt x="445" y="2"/>
                    </a:lnTo>
                    <a:lnTo>
                      <a:pt x="445" y="2"/>
                    </a:lnTo>
                    <a:lnTo>
                      <a:pt x="418" y="1"/>
                    </a:lnTo>
                    <a:lnTo>
                      <a:pt x="392" y="0"/>
                    </a:lnTo>
                    <a:lnTo>
                      <a:pt x="365" y="1"/>
                    </a:lnTo>
                    <a:lnTo>
                      <a:pt x="339" y="2"/>
                    </a:lnTo>
                    <a:lnTo>
                      <a:pt x="311" y="5"/>
                    </a:lnTo>
                    <a:lnTo>
                      <a:pt x="286" y="7"/>
                    </a:lnTo>
                    <a:lnTo>
                      <a:pt x="233" y="15"/>
                    </a:lnTo>
                    <a:lnTo>
                      <a:pt x="233" y="15"/>
                    </a:lnTo>
                    <a:lnTo>
                      <a:pt x="191" y="24"/>
                    </a:lnTo>
                    <a:lnTo>
                      <a:pt x="170" y="29"/>
                    </a:lnTo>
                    <a:lnTo>
                      <a:pt x="151" y="36"/>
                    </a:lnTo>
                    <a:lnTo>
                      <a:pt x="130" y="44"/>
                    </a:lnTo>
                    <a:lnTo>
                      <a:pt x="111" y="53"/>
                    </a:lnTo>
                    <a:lnTo>
                      <a:pt x="93" y="6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59" y="85"/>
                    </a:lnTo>
                    <a:lnTo>
                      <a:pt x="45" y="98"/>
                    </a:lnTo>
                    <a:lnTo>
                      <a:pt x="32" y="112"/>
                    </a:lnTo>
                    <a:lnTo>
                      <a:pt x="20" y="128"/>
                    </a:lnTo>
                    <a:lnTo>
                      <a:pt x="11" y="144"/>
                    </a:lnTo>
                    <a:lnTo>
                      <a:pt x="5" y="161"/>
                    </a:lnTo>
                    <a:lnTo>
                      <a:pt x="2" y="170"/>
                    </a:lnTo>
                    <a:lnTo>
                      <a:pt x="1" y="179"/>
                    </a:lnTo>
                    <a:lnTo>
                      <a:pt x="0" y="19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1" y="210"/>
                    </a:lnTo>
                    <a:lnTo>
                      <a:pt x="2" y="221"/>
                    </a:lnTo>
                    <a:lnTo>
                      <a:pt x="6" y="231"/>
                    </a:lnTo>
                    <a:lnTo>
                      <a:pt x="10" y="240"/>
                    </a:lnTo>
                    <a:lnTo>
                      <a:pt x="15" y="251"/>
                    </a:lnTo>
                    <a:lnTo>
                      <a:pt x="22" y="260"/>
                    </a:lnTo>
                    <a:lnTo>
                      <a:pt x="36" y="276"/>
                    </a:lnTo>
                    <a:lnTo>
                      <a:pt x="53" y="292"/>
                    </a:lnTo>
                    <a:lnTo>
                      <a:pt x="71" y="306"/>
                    </a:lnTo>
                    <a:lnTo>
                      <a:pt x="89" y="319"/>
                    </a:lnTo>
                    <a:lnTo>
                      <a:pt x="107" y="329"/>
                    </a:lnTo>
                    <a:lnTo>
                      <a:pt x="107" y="329"/>
                    </a:lnTo>
                    <a:lnTo>
                      <a:pt x="126" y="339"/>
                    </a:lnTo>
                    <a:lnTo>
                      <a:pt x="146" y="348"/>
                    </a:lnTo>
                    <a:lnTo>
                      <a:pt x="168" y="355"/>
                    </a:lnTo>
                    <a:lnTo>
                      <a:pt x="189" y="360"/>
                    </a:lnTo>
                    <a:lnTo>
                      <a:pt x="211" y="366"/>
                    </a:lnTo>
                    <a:lnTo>
                      <a:pt x="233" y="370"/>
                    </a:lnTo>
                    <a:lnTo>
                      <a:pt x="255" y="373"/>
                    </a:lnTo>
                    <a:lnTo>
                      <a:pt x="278" y="375"/>
                    </a:lnTo>
                    <a:lnTo>
                      <a:pt x="300" y="376"/>
                    </a:lnTo>
                    <a:lnTo>
                      <a:pt x="323" y="377"/>
                    </a:lnTo>
                    <a:lnTo>
                      <a:pt x="368" y="376"/>
                    </a:lnTo>
                    <a:lnTo>
                      <a:pt x="412" y="371"/>
                    </a:lnTo>
                    <a:lnTo>
                      <a:pt x="455" y="364"/>
                    </a:lnTo>
                    <a:lnTo>
                      <a:pt x="455" y="364"/>
                    </a:lnTo>
                    <a:lnTo>
                      <a:pt x="480" y="359"/>
                    </a:lnTo>
                    <a:lnTo>
                      <a:pt x="503" y="354"/>
                    </a:lnTo>
                    <a:lnTo>
                      <a:pt x="528" y="346"/>
                    </a:lnTo>
                    <a:lnTo>
                      <a:pt x="551" y="339"/>
                    </a:lnTo>
                    <a:lnTo>
                      <a:pt x="574" y="329"/>
                    </a:lnTo>
                    <a:lnTo>
                      <a:pt x="596" y="319"/>
                    </a:lnTo>
                    <a:lnTo>
                      <a:pt x="620" y="309"/>
                    </a:lnTo>
                    <a:lnTo>
                      <a:pt x="640" y="297"/>
                    </a:lnTo>
                    <a:lnTo>
                      <a:pt x="640" y="297"/>
                    </a:lnTo>
                    <a:lnTo>
                      <a:pt x="657" y="287"/>
                    </a:lnTo>
                    <a:lnTo>
                      <a:pt x="675" y="275"/>
                    </a:lnTo>
                    <a:lnTo>
                      <a:pt x="692" y="262"/>
                    </a:lnTo>
                    <a:lnTo>
                      <a:pt x="708" y="247"/>
                    </a:lnTo>
                    <a:lnTo>
                      <a:pt x="714" y="239"/>
                    </a:lnTo>
                    <a:lnTo>
                      <a:pt x="720" y="230"/>
                    </a:lnTo>
                    <a:lnTo>
                      <a:pt x="726" y="221"/>
                    </a:lnTo>
                    <a:lnTo>
                      <a:pt x="731" y="212"/>
                    </a:lnTo>
                    <a:lnTo>
                      <a:pt x="733" y="203"/>
                    </a:lnTo>
                    <a:lnTo>
                      <a:pt x="736" y="192"/>
                    </a:lnTo>
                    <a:lnTo>
                      <a:pt x="737" y="182"/>
                    </a:lnTo>
                    <a:lnTo>
                      <a:pt x="736" y="172"/>
                    </a:lnTo>
                    <a:lnTo>
                      <a:pt x="736" y="172"/>
                    </a:lnTo>
                    <a:lnTo>
                      <a:pt x="735" y="170"/>
                    </a:lnTo>
                    <a:lnTo>
                      <a:pt x="732" y="170"/>
                    </a:lnTo>
                    <a:lnTo>
                      <a:pt x="723" y="176"/>
                    </a:lnTo>
                    <a:lnTo>
                      <a:pt x="715" y="183"/>
                    </a:lnTo>
                    <a:lnTo>
                      <a:pt x="713" y="187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200"/>
                    </a:lnTo>
                    <a:lnTo>
                      <a:pt x="713" y="210"/>
                    </a:lnTo>
                    <a:lnTo>
                      <a:pt x="710" y="219"/>
                    </a:lnTo>
                    <a:lnTo>
                      <a:pt x="706" y="227"/>
                    </a:lnTo>
                    <a:lnTo>
                      <a:pt x="702" y="235"/>
                    </a:lnTo>
                    <a:lnTo>
                      <a:pt x="696" y="243"/>
                    </a:lnTo>
                    <a:lnTo>
                      <a:pt x="689" y="251"/>
                    </a:lnTo>
                    <a:lnTo>
                      <a:pt x="683" y="257"/>
                    </a:lnTo>
                    <a:lnTo>
                      <a:pt x="666" y="269"/>
                    </a:lnTo>
                    <a:lnTo>
                      <a:pt x="649" y="279"/>
                    </a:lnTo>
                    <a:lnTo>
                      <a:pt x="632" y="288"/>
                    </a:lnTo>
                    <a:lnTo>
                      <a:pt x="616" y="296"/>
                    </a:lnTo>
                    <a:lnTo>
                      <a:pt x="616" y="296"/>
                    </a:lnTo>
                    <a:lnTo>
                      <a:pt x="581" y="311"/>
                    </a:lnTo>
                    <a:lnTo>
                      <a:pt x="544" y="324"/>
                    </a:lnTo>
                    <a:lnTo>
                      <a:pt x="508" y="335"/>
                    </a:lnTo>
                    <a:lnTo>
                      <a:pt x="472" y="342"/>
                    </a:lnTo>
                    <a:lnTo>
                      <a:pt x="472" y="342"/>
                    </a:lnTo>
                    <a:lnTo>
                      <a:pt x="427" y="350"/>
                    </a:lnTo>
                    <a:lnTo>
                      <a:pt x="403" y="353"/>
                    </a:lnTo>
                    <a:lnTo>
                      <a:pt x="380" y="354"/>
                    </a:lnTo>
                    <a:lnTo>
                      <a:pt x="357" y="355"/>
                    </a:lnTo>
                    <a:lnTo>
                      <a:pt x="332" y="355"/>
                    </a:lnTo>
                    <a:lnTo>
                      <a:pt x="308" y="354"/>
                    </a:lnTo>
                    <a:lnTo>
                      <a:pt x="284" y="353"/>
                    </a:lnTo>
                    <a:lnTo>
                      <a:pt x="261" y="349"/>
                    </a:lnTo>
                    <a:lnTo>
                      <a:pt x="236" y="345"/>
                    </a:lnTo>
                    <a:lnTo>
                      <a:pt x="213" y="340"/>
                    </a:lnTo>
                    <a:lnTo>
                      <a:pt x="191" y="333"/>
                    </a:lnTo>
                    <a:lnTo>
                      <a:pt x="169" y="326"/>
                    </a:lnTo>
                    <a:lnTo>
                      <a:pt x="147" y="317"/>
                    </a:lnTo>
                    <a:lnTo>
                      <a:pt x="128" y="307"/>
                    </a:lnTo>
                    <a:lnTo>
                      <a:pt x="107" y="296"/>
                    </a:lnTo>
                    <a:lnTo>
                      <a:pt x="107" y="296"/>
                    </a:lnTo>
                    <a:lnTo>
                      <a:pt x="86" y="280"/>
                    </a:lnTo>
                    <a:lnTo>
                      <a:pt x="67" y="263"/>
                    </a:lnTo>
                    <a:lnTo>
                      <a:pt x="59" y="254"/>
                    </a:lnTo>
                    <a:lnTo>
                      <a:pt x="50" y="244"/>
                    </a:lnTo>
                    <a:lnTo>
                      <a:pt x="44" y="234"/>
                    </a:lnTo>
                    <a:lnTo>
                      <a:pt x="37" y="223"/>
                    </a:lnTo>
                    <a:lnTo>
                      <a:pt x="32" y="212"/>
                    </a:lnTo>
                    <a:lnTo>
                      <a:pt x="28" y="200"/>
                    </a:lnTo>
                    <a:lnTo>
                      <a:pt x="25" y="188"/>
                    </a:lnTo>
                    <a:lnTo>
                      <a:pt x="24" y="177"/>
                    </a:lnTo>
                    <a:lnTo>
                      <a:pt x="24" y="165"/>
                    </a:lnTo>
                    <a:lnTo>
                      <a:pt x="25" y="152"/>
                    </a:lnTo>
                    <a:lnTo>
                      <a:pt x="29" y="13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42" y="116"/>
                    </a:lnTo>
                    <a:lnTo>
                      <a:pt x="49" y="107"/>
                    </a:lnTo>
                    <a:lnTo>
                      <a:pt x="58" y="98"/>
                    </a:lnTo>
                    <a:lnTo>
                      <a:pt x="67" y="90"/>
                    </a:lnTo>
                    <a:lnTo>
                      <a:pt x="77" y="82"/>
                    </a:lnTo>
                    <a:lnTo>
                      <a:pt x="89" y="76"/>
                    </a:lnTo>
                    <a:lnTo>
                      <a:pt x="112" y="66"/>
                    </a:lnTo>
                    <a:lnTo>
                      <a:pt x="137" y="57"/>
                    </a:lnTo>
                    <a:lnTo>
                      <a:pt x="161" y="49"/>
                    </a:lnTo>
                    <a:lnTo>
                      <a:pt x="186" y="44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61" y="29"/>
                    </a:lnTo>
                    <a:lnTo>
                      <a:pt x="288" y="27"/>
                    </a:lnTo>
                    <a:lnTo>
                      <a:pt x="315" y="24"/>
                    </a:lnTo>
                    <a:lnTo>
                      <a:pt x="343" y="23"/>
                    </a:lnTo>
                    <a:lnTo>
                      <a:pt x="370" y="22"/>
                    </a:lnTo>
                    <a:lnTo>
                      <a:pt x="397" y="22"/>
                    </a:lnTo>
                    <a:lnTo>
                      <a:pt x="424" y="24"/>
                    </a:lnTo>
                    <a:lnTo>
                      <a:pt x="450" y="27"/>
                    </a:lnTo>
                    <a:lnTo>
                      <a:pt x="477" y="31"/>
                    </a:lnTo>
                    <a:lnTo>
                      <a:pt x="503" y="36"/>
                    </a:lnTo>
                    <a:lnTo>
                      <a:pt x="529" y="42"/>
                    </a:lnTo>
                    <a:lnTo>
                      <a:pt x="555" y="50"/>
                    </a:lnTo>
                    <a:lnTo>
                      <a:pt x="579" y="60"/>
                    </a:lnTo>
                    <a:lnTo>
                      <a:pt x="604" y="72"/>
                    </a:lnTo>
                    <a:lnTo>
                      <a:pt x="627" y="85"/>
                    </a:lnTo>
                    <a:lnTo>
                      <a:pt x="627" y="85"/>
                    </a:lnTo>
                    <a:lnTo>
                      <a:pt x="640" y="94"/>
                    </a:lnTo>
                    <a:lnTo>
                      <a:pt x="654" y="103"/>
                    </a:lnTo>
                    <a:lnTo>
                      <a:pt x="667" y="115"/>
                    </a:lnTo>
                    <a:lnTo>
                      <a:pt x="680" y="126"/>
                    </a:lnTo>
                    <a:lnTo>
                      <a:pt x="691" y="139"/>
                    </a:lnTo>
                    <a:lnTo>
                      <a:pt x="701" y="154"/>
                    </a:lnTo>
                    <a:lnTo>
                      <a:pt x="708" y="169"/>
                    </a:lnTo>
                    <a:lnTo>
                      <a:pt x="710" y="177"/>
                    </a:lnTo>
                    <a:lnTo>
                      <a:pt x="711" y="185"/>
                    </a:lnTo>
                    <a:lnTo>
                      <a:pt x="711" y="185"/>
                    </a:lnTo>
                    <a:lnTo>
                      <a:pt x="713" y="186"/>
                    </a:lnTo>
                    <a:lnTo>
                      <a:pt x="717" y="186"/>
                    </a:lnTo>
                    <a:lnTo>
                      <a:pt x="724" y="181"/>
                    </a:lnTo>
                    <a:lnTo>
                      <a:pt x="732" y="173"/>
                    </a:lnTo>
                    <a:lnTo>
                      <a:pt x="735" y="169"/>
                    </a:lnTo>
                    <a:lnTo>
                      <a:pt x="736" y="166"/>
                    </a:lnTo>
                    <a:lnTo>
                      <a:pt x="736" y="166"/>
                    </a:lnTo>
                    <a:lnTo>
                      <a:pt x="736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39789" name="Freeform 365"/>
              <p:cNvSpPr>
                <a:spLocks/>
              </p:cNvSpPr>
              <p:nvPr/>
            </p:nvSpPr>
            <p:spPr bwMode="auto">
              <a:xfrm>
                <a:off x="1256" y="1802"/>
                <a:ext cx="143" cy="351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38" y="11"/>
                  </a:cxn>
                  <a:cxn ang="0">
                    <a:pos x="66" y="18"/>
                  </a:cxn>
                  <a:cxn ang="0">
                    <a:pos x="125" y="36"/>
                  </a:cxn>
                  <a:cxn ang="0">
                    <a:pos x="125" y="36"/>
                  </a:cxn>
                  <a:cxn ang="0">
                    <a:pos x="129" y="38"/>
                  </a:cxn>
                  <a:cxn ang="0">
                    <a:pos x="133" y="40"/>
                  </a:cxn>
                  <a:cxn ang="0">
                    <a:pos x="138" y="45"/>
                  </a:cxn>
                  <a:cxn ang="0">
                    <a:pos x="141" y="55"/>
                  </a:cxn>
                  <a:cxn ang="0">
                    <a:pos x="143" y="64"/>
                  </a:cxn>
                  <a:cxn ang="0">
                    <a:pos x="143" y="74"/>
                  </a:cxn>
                  <a:cxn ang="0">
                    <a:pos x="143" y="87"/>
                  </a:cxn>
                  <a:cxn ang="0">
                    <a:pos x="142" y="110"/>
                  </a:cxn>
                  <a:cxn ang="0">
                    <a:pos x="142" y="110"/>
                  </a:cxn>
                  <a:cxn ang="0">
                    <a:pos x="141" y="140"/>
                  </a:cxn>
                  <a:cxn ang="0">
                    <a:pos x="141" y="170"/>
                  </a:cxn>
                  <a:cxn ang="0">
                    <a:pos x="139" y="229"/>
                  </a:cxn>
                  <a:cxn ang="0">
                    <a:pos x="139" y="229"/>
                  </a:cxn>
                  <a:cxn ang="0">
                    <a:pos x="141" y="254"/>
                  </a:cxn>
                  <a:cxn ang="0">
                    <a:pos x="142" y="290"/>
                  </a:cxn>
                  <a:cxn ang="0">
                    <a:pos x="141" y="307"/>
                  </a:cxn>
                  <a:cxn ang="0">
                    <a:pos x="139" y="324"/>
                  </a:cxn>
                  <a:cxn ang="0">
                    <a:pos x="137" y="330"/>
                  </a:cxn>
                  <a:cxn ang="0">
                    <a:pos x="135" y="337"/>
                  </a:cxn>
                  <a:cxn ang="0">
                    <a:pos x="133" y="342"/>
                  </a:cxn>
                  <a:cxn ang="0">
                    <a:pos x="129" y="346"/>
                  </a:cxn>
                  <a:cxn ang="0">
                    <a:pos x="129" y="346"/>
                  </a:cxn>
                  <a:cxn ang="0">
                    <a:pos x="124" y="349"/>
                  </a:cxn>
                  <a:cxn ang="0">
                    <a:pos x="117" y="351"/>
                  </a:cxn>
                  <a:cxn ang="0">
                    <a:pos x="110" y="351"/>
                  </a:cxn>
                  <a:cxn ang="0">
                    <a:pos x="102" y="349"/>
                  </a:cxn>
                  <a:cxn ang="0">
                    <a:pos x="93" y="347"/>
                  </a:cxn>
                  <a:cxn ang="0">
                    <a:pos x="84" y="344"/>
                  </a:cxn>
                  <a:cxn ang="0">
                    <a:pos x="64" y="335"/>
                  </a:cxn>
                  <a:cxn ang="0">
                    <a:pos x="46" y="324"/>
                  </a:cxn>
                  <a:cxn ang="0">
                    <a:pos x="29" y="311"/>
                  </a:cxn>
                  <a:cxn ang="0">
                    <a:pos x="15" y="300"/>
                  </a:cxn>
                  <a:cxn ang="0">
                    <a:pos x="6" y="290"/>
                  </a:cxn>
                  <a:cxn ang="0">
                    <a:pos x="6" y="290"/>
                  </a:cxn>
                  <a:cxn ang="0">
                    <a:pos x="5" y="286"/>
                  </a:cxn>
                  <a:cxn ang="0">
                    <a:pos x="2" y="281"/>
                  </a:cxn>
                  <a:cxn ang="0">
                    <a:pos x="1" y="265"/>
                  </a:cxn>
                  <a:cxn ang="0">
                    <a:pos x="0" y="245"/>
                  </a:cxn>
                  <a:cxn ang="0">
                    <a:pos x="0" y="221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2" y="87"/>
                  </a:cxn>
                  <a:cxn ang="0">
                    <a:pos x="2" y="22"/>
                  </a:cxn>
                  <a:cxn ang="0">
                    <a:pos x="2" y="22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143" h="351">
                    <a:moveTo>
                      <a:pt x="18" y="3"/>
                    </a:moveTo>
                    <a:lnTo>
                      <a:pt x="18" y="3"/>
                    </a:lnTo>
                    <a:lnTo>
                      <a:pt x="38" y="11"/>
                    </a:lnTo>
                    <a:lnTo>
                      <a:pt x="66" y="18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9" y="38"/>
                    </a:lnTo>
                    <a:lnTo>
                      <a:pt x="133" y="40"/>
                    </a:lnTo>
                    <a:lnTo>
                      <a:pt x="138" y="45"/>
                    </a:lnTo>
                    <a:lnTo>
                      <a:pt x="141" y="55"/>
                    </a:lnTo>
                    <a:lnTo>
                      <a:pt x="143" y="64"/>
                    </a:lnTo>
                    <a:lnTo>
                      <a:pt x="143" y="74"/>
                    </a:lnTo>
                    <a:lnTo>
                      <a:pt x="143" y="8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40"/>
                    </a:lnTo>
                    <a:lnTo>
                      <a:pt x="141" y="170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41" y="254"/>
                    </a:lnTo>
                    <a:lnTo>
                      <a:pt x="142" y="290"/>
                    </a:lnTo>
                    <a:lnTo>
                      <a:pt x="141" y="307"/>
                    </a:lnTo>
                    <a:lnTo>
                      <a:pt x="139" y="324"/>
                    </a:lnTo>
                    <a:lnTo>
                      <a:pt x="137" y="330"/>
                    </a:lnTo>
                    <a:lnTo>
                      <a:pt x="135" y="337"/>
                    </a:lnTo>
                    <a:lnTo>
                      <a:pt x="133" y="342"/>
                    </a:lnTo>
                    <a:lnTo>
                      <a:pt x="129" y="346"/>
                    </a:lnTo>
                    <a:lnTo>
                      <a:pt x="129" y="346"/>
                    </a:lnTo>
                    <a:lnTo>
                      <a:pt x="124" y="349"/>
                    </a:lnTo>
                    <a:lnTo>
                      <a:pt x="117" y="351"/>
                    </a:lnTo>
                    <a:lnTo>
                      <a:pt x="110" y="351"/>
                    </a:lnTo>
                    <a:lnTo>
                      <a:pt x="102" y="349"/>
                    </a:lnTo>
                    <a:lnTo>
                      <a:pt x="93" y="347"/>
                    </a:lnTo>
                    <a:lnTo>
                      <a:pt x="84" y="344"/>
                    </a:lnTo>
                    <a:lnTo>
                      <a:pt x="64" y="335"/>
                    </a:lnTo>
                    <a:lnTo>
                      <a:pt x="46" y="324"/>
                    </a:lnTo>
                    <a:lnTo>
                      <a:pt x="29" y="311"/>
                    </a:lnTo>
                    <a:lnTo>
                      <a:pt x="15" y="300"/>
                    </a:lnTo>
                    <a:lnTo>
                      <a:pt x="6" y="290"/>
                    </a:lnTo>
                    <a:lnTo>
                      <a:pt x="6" y="290"/>
                    </a:lnTo>
                    <a:lnTo>
                      <a:pt x="5" y="286"/>
                    </a:lnTo>
                    <a:lnTo>
                      <a:pt x="2" y="281"/>
                    </a:lnTo>
                    <a:lnTo>
                      <a:pt x="1" y="265"/>
                    </a:lnTo>
                    <a:lnTo>
                      <a:pt x="0" y="245"/>
                    </a:lnTo>
                    <a:lnTo>
                      <a:pt x="0" y="221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8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729E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</p:grpSp>
        <p:sp>
          <p:nvSpPr>
            <p:cNvPr id="1639790" name="Text Box 366"/>
            <p:cNvSpPr txBox="1">
              <a:spLocks noChangeArrowheads="1"/>
            </p:cNvSpPr>
            <p:nvPr/>
          </p:nvSpPr>
          <p:spPr bwMode="auto">
            <a:xfrm>
              <a:off x="3609" y="1399"/>
              <a:ext cx="413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83191" tIns="41596" rIns="83191" bIns="41596">
              <a:spAutoFit/>
            </a:bodyPr>
            <a:lstStyle/>
            <a:p>
              <a:pPr algn="l" defTabSz="833438" eaLnBrk="0" hangingPunct="0"/>
              <a:r>
                <a:rPr kumimoji="0" lang="en-US" sz="1800" b="1"/>
                <a:t>DNS</a:t>
              </a:r>
            </a:p>
          </p:txBody>
        </p:sp>
      </p:grpSp>
      <p:sp>
        <p:nvSpPr>
          <p:cNvPr id="1639791" name="Rectangle 367"/>
          <p:cNvSpPr>
            <a:spLocks noChangeArrowheads="1"/>
          </p:cNvSpPr>
          <p:nvPr/>
        </p:nvSpPr>
        <p:spPr bwMode="auto">
          <a:xfrm>
            <a:off x="6659563" y="1916113"/>
            <a:ext cx="1174261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en-US" sz="1500" b="1"/>
              <a:t>Ser</a:t>
            </a:r>
            <a:r>
              <a:rPr kumimoji="0" lang="pl-PL" sz="1500" b="1"/>
              <a:t>w</a:t>
            </a:r>
            <a:r>
              <a:rPr kumimoji="0" lang="en-US" sz="1500" b="1"/>
              <a:t>er SIP</a:t>
            </a:r>
          </a:p>
        </p:txBody>
      </p:sp>
      <p:sp>
        <p:nvSpPr>
          <p:cNvPr id="1639792" name="Rectangle 368"/>
          <p:cNvSpPr>
            <a:spLocks noChangeArrowheads="1"/>
          </p:cNvSpPr>
          <p:nvPr/>
        </p:nvSpPr>
        <p:spPr bwMode="auto">
          <a:xfrm>
            <a:off x="5867400" y="5876925"/>
            <a:ext cx="1065257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pl-PL" sz="1500" b="1"/>
              <a:t>K</a:t>
            </a:r>
            <a:r>
              <a:rPr kumimoji="0" lang="en-US" sz="1500" b="1"/>
              <a:t>lient SIP</a:t>
            </a:r>
          </a:p>
        </p:txBody>
      </p:sp>
      <p:sp>
        <p:nvSpPr>
          <p:cNvPr id="1639793" name="Rectangle 369"/>
          <p:cNvSpPr>
            <a:spLocks noChangeArrowheads="1"/>
          </p:cNvSpPr>
          <p:nvPr/>
        </p:nvSpPr>
        <p:spPr bwMode="auto">
          <a:xfrm>
            <a:off x="2771775" y="5589588"/>
            <a:ext cx="1065257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pl-PL" sz="1500" b="1"/>
              <a:t>K</a:t>
            </a:r>
            <a:r>
              <a:rPr kumimoji="0" lang="en-US" sz="1500" b="1"/>
              <a:t>lient SIP</a:t>
            </a:r>
          </a:p>
        </p:txBody>
      </p:sp>
      <p:sp>
        <p:nvSpPr>
          <p:cNvPr id="1639794" name="Rectangle 370"/>
          <p:cNvSpPr>
            <a:spLocks noChangeArrowheads="1"/>
          </p:cNvSpPr>
          <p:nvPr/>
        </p:nvSpPr>
        <p:spPr bwMode="auto">
          <a:xfrm>
            <a:off x="900113" y="5157788"/>
            <a:ext cx="1065257" cy="3154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771" tIns="41885" rIns="83771" bIns="41885">
            <a:spAutoFit/>
          </a:bodyPr>
          <a:lstStyle/>
          <a:p>
            <a:pPr algn="l" defTabSz="833438" eaLnBrk="0" hangingPunct="0"/>
            <a:r>
              <a:rPr kumimoji="0" lang="pl-PL" sz="1500" b="1"/>
              <a:t>K</a:t>
            </a:r>
            <a:r>
              <a:rPr kumimoji="0" lang="en-US" sz="1500" b="1"/>
              <a:t>lient SIP</a:t>
            </a:r>
          </a:p>
        </p:txBody>
      </p:sp>
      <p:sp>
        <p:nvSpPr>
          <p:cNvPr id="373" name="Symbol zastępczy daty 37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6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E3A7D3-0F76-4D51-9939-8500A5695092}" type="slidenum">
              <a:rPr lang="pl-PL"/>
              <a:pPr/>
              <a:t>32</a:t>
            </a:fld>
            <a:endParaRPr lang="pl-PL"/>
          </a:p>
        </p:txBody>
      </p:sp>
      <p:sp>
        <p:nvSpPr>
          <p:cNvPr id="1641474" name="Line 2"/>
          <p:cNvSpPr>
            <a:spLocks noChangeShapeType="1"/>
          </p:cNvSpPr>
          <p:nvPr/>
        </p:nvSpPr>
        <p:spPr bwMode="auto">
          <a:xfrm>
            <a:off x="7543800" y="4267200"/>
            <a:ext cx="152400" cy="914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71600" y="1752600"/>
            <a:ext cx="6477000" cy="2882900"/>
            <a:chOff x="2163" y="2499"/>
            <a:chExt cx="1338" cy="901"/>
          </a:xfrm>
        </p:grpSpPr>
        <p:sp>
          <p:nvSpPr>
            <p:cNvPr id="1641476" name="Freeform 4"/>
            <p:cNvSpPr>
              <a:spLocks/>
            </p:cNvSpPr>
            <p:nvPr/>
          </p:nvSpPr>
          <p:spPr bwMode="auto">
            <a:xfrm>
              <a:off x="2163" y="2499"/>
              <a:ext cx="1338" cy="901"/>
            </a:xfrm>
            <a:custGeom>
              <a:avLst/>
              <a:gdLst/>
              <a:ahLst/>
              <a:cxnLst>
                <a:cxn ang="0">
                  <a:pos x="1244" y="391"/>
                </a:cxn>
                <a:cxn ang="0">
                  <a:pos x="1235" y="346"/>
                </a:cxn>
                <a:cxn ang="0">
                  <a:pos x="1218" y="284"/>
                </a:cxn>
                <a:cxn ang="0">
                  <a:pos x="1181" y="234"/>
                </a:cxn>
                <a:cxn ang="0">
                  <a:pos x="1147" y="210"/>
                </a:cxn>
                <a:cxn ang="0">
                  <a:pos x="1105" y="176"/>
                </a:cxn>
                <a:cxn ang="0">
                  <a:pos x="1051" y="166"/>
                </a:cxn>
                <a:cxn ang="0">
                  <a:pos x="1028" y="151"/>
                </a:cxn>
                <a:cxn ang="0">
                  <a:pos x="1005" y="126"/>
                </a:cxn>
                <a:cxn ang="0">
                  <a:pos x="991" y="100"/>
                </a:cxn>
                <a:cxn ang="0">
                  <a:pos x="948" y="58"/>
                </a:cxn>
                <a:cxn ang="0">
                  <a:pos x="898" y="18"/>
                </a:cxn>
                <a:cxn ang="0">
                  <a:pos x="835" y="1"/>
                </a:cxn>
                <a:cxn ang="0">
                  <a:pos x="758" y="8"/>
                </a:cxn>
                <a:cxn ang="0">
                  <a:pos x="688" y="43"/>
                </a:cxn>
                <a:cxn ang="0">
                  <a:pos x="650" y="86"/>
                </a:cxn>
                <a:cxn ang="0">
                  <a:pos x="633" y="121"/>
                </a:cxn>
                <a:cxn ang="0">
                  <a:pos x="617" y="117"/>
                </a:cxn>
                <a:cxn ang="0">
                  <a:pos x="568" y="133"/>
                </a:cxn>
                <a:cxn ang="0">
                  <a:pos x="547" y="144"/>
                </a:cxn>
                <a:cxn ang="0">
                  <a:pos x="517" y="114"/>
                </a:cxn>
                <a:cxn ang="0">
                  <a:pos x="473" y="97"/>
                </a:cxn>
                <a:cxn ang="0">
                  <a:pos x="407" y="104"/>
                </a:cxn>
                <a:cxn ang="0">
                  <a:pos x="323" y="150"/>
                </a:cxn>
                <a:cxn ang="0">
                  <a:pos x="268" y="204"/>
                </a:cxn>
                <a:cxn ang="0">
                  <a:pos x="236" y="198"/>
                </a:cxn>
                <a:cxn ang="0">
                  <a:pos x="187" y="197"/>
                </a:cxn>
                <a:cxn ang="0">
                  <a:pos x="137" y="223"/>
                </a:cxn>
                <a:cxn ang="0">
                  <a:pos x="94" y="287"/>
                </a:cxn>
                <a:cxn ang="0">
                  <a:pos x="51" y="298"/>
                </a:cxn>
                <a:cxn ang="0">
                  <a:pos x="11" y="350"/>
                </a:cxn>
                <a:cxn ang="0">
                  <a:pos x="0" y="433"/>
                </a:cxn>
                <a:cxn ang="0">
                  <a:pos x="13" y="501"/>
                </a:cxn>
                <a:cxn ang="0">
                  <a:pos x="47" y="558"/>
                </a:cxn>
                <a:cxn ang="0">
                  <a:pos x="98" y="594"/>
                </a:cxn>
                <a:cxn ang="0">
                  <a:pos x="146" y="607"/>
                </a:cxn>
                <a:cxn ang="0">
                  <a:pos x="181" y="637"/>
                </a:cxn>
                <a:cxn ang="0">
                  <a:pos x="221" y="715"/>
                </a:cxn>
                <a:cxn ang="0">
                  <a:pos x="308" y="777"/>
                </a:cxn>
                <a:cxn ang="0">
                  <a:pos x="384" y="798"/>
                </a:cxn>
                <a:cxn ang="0">
                  <a:pos x="434" y="825"/>
                </a:cxn>
                <a:cxn ang="0">
                  <a:pos x="487" y="853"/>
                </a:cxn>
                <a:cxn ang="0">
                  <a:pos x="533" y="865"/>
                </a:cxn>
                <a:cxn ang="0">
                  <a:pos x="624" y="851"/>
                </a:cxn>
                <a:cxn ang="0">
                  <a:pos x="671" y="867"/>
                </a:cxn>
                <a:cxn ang="0">
                  <a:pos x="743" y="888"/>
                </a:cxn>
                <a:cxn ang="0">
                  <a:pos x="808" y="901"/>
                </a:cxn>
                <a:cxn ang="0">
                  <a:pos x="933" y="873"/>
                </a:cxn>
                <a:cxn ang="0">
                  <a:pos x="1007" y="824"/>
                </a:cxn>
                <a:cxn ang="0">
                  <a:pos x="1065" y="747"/>
                </a:cxn>
                <a:cxn ang="0">
                  <a:pos x="1091" y="735"/>
                </a:cxn>
                <a:cxn ang="0">
                  <a:pos x="1181" y="727"/>
                </a:cxn>
                <a:cxn ang="0">
                  <a:pos x="1281" y="663"/>
                </a:cxn>
                <a:cxn ang="0">
                  <a:pos x="1320" y="601"/>
                </a:cxn>
                <a:cxn ang="0">
                  <a:pos x="1337" y="543"/>
                </a:cxn>
                <a:cxn ang="0">
                  <a:pos x="1324" y="471"/>
                </a:cxn>
                <a:cxn ang="0">
                  <a:pos x="1292" y="431"/>
                </a:cxn>
                <a:cxn ang="0">
                  <a:pos x="1267" y="418"/>
                </a:cxn>
              </a:cxnLst>
              <a:rect l="0" t="0" r="r" b="b"/>
              <a:pathLst>
                <a:path w="1338" h="901">
                  <a:moveTo>
                    <a:pt x="1267" y="418"/>
                  </a:moveTo>
                  <a:lnTo>
                    <a:pt x="1267" y="418"/>
                  </a:lnTo>
                  <a:lnTo>
                    <a:pt x="1260" y="408"/>
                  </a:lnTo>
                  <a:lnTo>
                    <a:pt x="1252" y="398"/>
                  </a:lnTo>
                  <a:lnTo>
                    <a:pt x="1244" y="391"/>
                  </a:lnTo>
                  <a:lnTo>
                    <a:pt x="1235" y="384"/>
                  </a:lnTo>
                  <a:lnTo>
                    <a:pt x="1235" y="384"/>
                  </a:lnTo>
                  <a:lnTo>
                    <a:pt x="1235" y="371"/>
                  </a:lnTo>
                  <a:lnTo>
                    <a:pt x="1237" y="358"/>
                  </a:lnTo>
                  <a:lnTo>
                    <a:pt x="1235" y="346"/>
                  </a:lnTo>
                  <a:lnTo>
                    <a:pt x="1234" y="334"/>
                  </a:lnTo>
                  <a:lnTo>
                    <a:pt x="1231" y="321"/>
                  </a:lnTo>
                  <a:lnTo>
                    <a:pt x="1228" y="308"/>
                  </a:lnTo>
                  <a:lnTo>
                    <a:pt x="1224" y="296"/>
                  </a:lnTo>
                  <a:lnTo>
                    <a:pt x="1218" y="284"/>
                  </a:lnTo>
                  <a:lnTo>
                    <a:pt x="1212" y="273"/>
                  </a:lnTo>
                  <a:lnTo>
                    <a:pt x="1205" y="261"/>
                  </a:lnTo>
                  <a:lnTo>
                    <a:pt x="1198" y="251"/>
                  </a:lnTo>
                  <a:lnTo>
                    <a:pt x="1190" y="243"/>
                  </a:lnTo>
                  <a:lnTo>
                    <a:pt x="1181" y="234"/>
                  </a:lnTo>
                  <a:lnTo>
                    <a:pt x="1172" y="227"/>
                  </a:lnTo>
                  <a:lnTo>
                    <a:pt x="1162" y="220"/>
                  </a:lnTo>
                  <a:lnTo>
                    <a:pt x="1151" y="216"/>
                  </a:lnTo>
                  <a:lnTo>
                    <a:pt x="1151" y="216"/>
                  </a:lnTo>
                  <a:lnTo>
                    <a:pt x="1147" y="210"/>
                  </a:lnTo>
                  <a:lnTo>
                    <a:pt x="1147" y="210"/>
                  </a:lnTo>
                  <a:lnTo>
                    <a:pt x="1138" y="198"/>
                  </a:lnTo>
                  <a:lnTo>
                    <a:pt x="1128" y="190"/>
                  </a:lnTo>
                  <a:lnTo>
                    <a:pt x="1117" y="181"/>
                  </a:lnTo>
                  <a:lnTo>
                    <a:pt x="1105" y="176"/>
                  </a:lnTo>
                  <a:lnTo>
                    <a:pt x="1092" y="170"/>
                  </a:lnTo>
                  <a:lnTo>
                    <a:pt x="1080" y="167"/>
                  </a:lnTo>
                  <a:lnTo>
                    <a:pt x="1065" y="166"/>
                  </a:lnTo>
                  <a:lnTo>
                    <a:pt x="1051" y="166"/>
                  </a:lnTo>
                  <a:lnTo>
                    <a:pt x="1051" y="166"/>
                  </a:lnTo>
                  <a:lnTo>
                    <a:pt x="1042" y="164"/>
                  </a:lnTo>
                  <a:lnTo>
                    <a:pt x="1034" y="163"/>
                  </a:lnTo>
                  <a:lnTo>
                    <a:pt x="1034" y="163"/>
                  </a:lnTo>
                  <a:lnTo>
                    <a:pt x="1031" y="157"/>
                  </a:lnTo>
                  <a:lnTo>
                    <a:pt x="1028" y="151"/>
                  </a:lnTo>
                  <a:lnTo>
                    <a:pt x="1024" y="141"/>
                  </a:lnTo>
                  <a:lnTo>
                    <a:pt x="1024" y="141"/>
                  </a:lnTo>
                  <a:lnTo>
                    <a:pt x="1021" y="137"/>
                  </a:lnTo>
                  <a:lnTo>
                    <a:pt x="1017" y="133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998" y="121"/>
                  </a:lnTo>
                  <a:lnTo>
                    <a:pt x="998" y="121"/>
                  </a:lnTo>
                  <a:lnTo>
                    <a:pt x="995" y="110"/>
                  </a:lnTo>
                  <a:lnTo>
                    <a:pt x="991" y="100"/>
                  </a:lnTo>
                  <a:lnTo>
                    <a:pt x="985" y="90"/>
                  </a:lnTo>
                  <a:lnTo>
                    <a:pt x="978" y="80"/>
                  </a:lnTo>
                  <a:lnTo>
                    <a:pt x="970" y="73"/>
                  </a:lnTo>
                  <a:lnTo>
                    <a:pt x="960" y="66"/>
                  </a:lnTo>
                  <a:lnTo>
                    <a:pt x="948" y="58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925" y="40"/>
                  </a:lnTo>
                  <a:lnTo>
                    <a:pt x="914" y="28"/>
                  </a:lnTo>
                  <a:lnTo>
                    <a:pt x="898" y="18"/>
                  </a:lnTo>
                  <a:lnTo>
                    <a:pt x="880" y="10"/>
                  </a:lnTo>
                  <a:lnTo>
                    <a:pt x="880" y="10"/>
                  </a:lnTo>
                  <a:lnTo>
                    <a:pt x="865" y="6"/>
                  </a:lnTo>
                  <a:lnTo>
                    <a:pt x="850" y="3"/>
                  </a:lnTo>
                  <a:lnTo>
                    <a:pt x="835" y="1"/>
                  </a:lnTo>
                  <a:lnTo>
                    <a:pt x="820" y="0"/>
                  </a:lnTo>
                  <a:lnTo>
                    <a:pt x="804" y="0"/>
                  </a:lnTo>
                  <a:lnTo>
                    <a:pt x="788" y="3"/>
                  </a:lnTo>
                  <a:lnTo>
                    <a:pt x="773" y="4"/>
                  </a:lnTo>
                  <a:lnTo>
                    <a:pt x="758" y="8"/>
                  </a:lnTo>
                  <a:lnTo>
                    <a:pt x="743" y="13"/>
                  </a:lnTo>
                  <a:lnTo>
                    <a:pt x="728" y="20"/>
                  </a:lnTo>
                  <a:lnTo>
                    <a:pt x="714" y="26"/>
                  </a:lnTo>
                  <a:lnTo>
                    <a:pt x="701" y="34"/>
                  </a:lnTo>
                  <a:lnTo>
                    <a:pt x="688" y="43"/>
                  </a:lnTo>
                  <a:lnTo>
                    <a:pt x="677" y="53"/>
                  </a:lnTo>
                  <a:lnTo>
                    <a:pt x="667" y="63"/>
                  </a:lnTo>
                  <a:lnTo>
                    <a:pt x="657" y="74"/>
                  </a:lnTo>
                  <a:lnTo>
                    <a:pt x="657" y="74"/>
                  </a:lnTo>
                  <a:lnTo>
                    <a:pt x="650" y="86"/>
                  </a:lnTo>
                  <a:lnTo>
                    <a:pt x="643" y="97"/>
                  </a:lnTo>
                  <a:lnTo>
                    <a:pt x="643" y="97"/>
                  </a:lnTo>
                  <a:lnTo>
                    <a:pt x="637" y="113"/>
                  </a:lnTo>
                  <a:lnTo>
                    <a:pt x="634" y="117"/>
                  </a:lnTo>
                  <a:lnTo>
                    <a:pt x="633" y="121"/>
                  </a:lnTo>
                  <a:lnTo>
                    <a:pt x="630" y="123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21" y="118"/>
                  </a:lnTo>
                  <a:lnTo>
                    <a:pt x="617" y="117"/>
                  </a:lnTo>
                  <a:lnTo>
                    <a:pt x="607" y="116"/>
                  </a:lnTo>
                  <a:lnTo>
                    <a:pt x="597" y="117"/>
                  </a:lnTo>
                  <a:lnTo>
                    <a:pt x="587" y="121"/>
                  </a:lnTo>
                  <a:lnTo>
                    <a:pt x="577" y="126"/>
                  </a:lnTo>
                  <a:lnTo>
                    <a:pt x="568" y="133"/>
                  </a:lnTo>
                  <a:lnTo>
                    <a:pt x="561" y="140"/>
                  </a:lnTo>
                  <a:lnTo>
                    <a:pt x="555" y="148"/>
                  </a:lnTo>
                  <a:lnTo>
                    <a:pt x="555" y="148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37" y="133"/>
                  </a:lnTo>
                  <a:lnTo>
                    <a:pt x="531" y="126"/>
                  </a:lnTo>
                  <a:lnTo>
                    <a:pt x="531" y="126"/>
                  </a:lnTo>
                  <a:lnTo>
                    <a:pt x="524" y="120"/>
                  </a:lnTo>
                  <a:lnTo>
                    <a:pt x="517" y="114"/>
                  </a:lnTo>
                  <a:lnTo>
                    <a:pt x="501" y="106"/>
                  </a:lnTo>
                  <a:lnTo>
                    <a:pt x="501" y="106"/>
                  </a:lnTo>
                  <a:lnTo>
                    <a:pt x="491" y="101"/>
                  </a:lnTo>
                  <a:lnTo>
                    <a:pt x="483" y="100"/>
                  </a:lnTo>
                  <a:lnTo>
                    <a:pt x="473" y="97"/>
                  </a:lnTo>
                  <a:lnTo>
                    <a:pt x="464" y="97"/>
                  </a:lnTo>
                  <a:lnTo>
                    <a:pt x="444" y="97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07" y="104"/>
                  </a:lnTo>
                  <a:lnTo>
                    <a:pt x="390" y="111"/>
                  </a:lnTo>
                  <a:lnTo>
                    <a:pt x="371" y="118"/>
                  </a:lnTo>
                  <a:lnTo>
                    <a:pt x="354" y="127"/>
                  </a:lnTo>
                  <a:lnTo>
                    <a:pt x="338" y="138"/>
                  </a:lnTo>
                  <a:lnTo>
                    <a:pt x="323" y="150"/>
                  </a:lnTo>
                  <a:lnTo>
                    <a:pt x="308" y="161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78" y="194"/>
                  </a:lnTo>
                  <a:lnTo>
                    <a:pt x="268" y="204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61" y="208"/>
                  </a:lnTo>
                  <a:lnTo>
                    <a:pt x="250" y="203"/>
                  </a:lnTo>
                  <a:lnTo>
                    <a:pt x="236" y="198"/>
                  </a:lnTo>
                  <a:lnTo>
                    <a:pt x="221" y="196"/>
                  </a:lnTo>
                  <a:lnTo>
                    <a:pt x="207" y="196"/>
                  </a:lnTo>
                  <a:lnTo>
                    <a:pt x="207" y="196"/>
                  </a:lnTo>
                  <a:lnTo>
                    <a:pt x="197" y="196"/>
                  </a:lnTo>
                  <a:lnTo>
                    <a:pt x="187" y="197"/>
                  </a:lnTo>
                  <a:lnTo>
                    <a:pt x="177" y="200"/>
                  </a:lnTo>
                  <a:lnTo>
                    <a:pt x="168" y="203"/>
                  </a:lnTo>
                  <a:lnTo>
                    <a:pt x="160" y="207"/>
                  </a:lnTo>
                  <a:lnTo>
                    <a:pt x="151" y="211"/>
                  </a:lnTo>
                  <a:lnTo>
                    <a:pt x="137" y="223"/>
                  </a:lnTo>
                  <a:lnTo>
                    <a:pt x="124" y="237"/>
                  </a:lnTo>
                  <a:lnTo>
                    <a:pt x="113" y="251"/>
                  </a:lnTo>
                  <a:lnTo>
                    <a:pt x="103" y="268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78" y="286"/>
                  </a:lnTo>
                  <a:lnTo>
                    <a:pt x="64" y="291"/>
                  </a:lnTo>
                  <a:lnTo>
                    <a:pt x="51" y="298"/>
                  </a:lnTo>
                  <a:lnTo>
                    <a:pt x="41" y="306"/>
                  </a:lnTo>
                  <a:lnTo>
                    <a:pt x="31" y="316"/>
                  </a:lnTo>
                  <a:lnTo>
                    <a:pt x="24" y="326"/>
                  </a:lnTo>
                  <a:lnTo>
                    <a:pt x="17" y="337"/>
                  </a:lnTo>
                  <a:lnTo>
                    <a:pt x="11" y="350"/>
                  </a:lnTo>
                  <a:lnTo>
                    <a:pt x="7" y="363"/>
                  </a:lnTo>
                  <a:lnTo>
                    <a:pt x="4" y="376"/>
                  </a:lnTo>
                  <a:lnTo>
                    <a:pt x="1" y="390"/>
                  </a:lnTo>
                  <a:lnTo>
                    <a:pt x="0" y="404"/>
                  </a:lnTo>
                  <a:lnTo>
                    <a:pt x="0" y="433"/>
                  </a:lnTo>
                  <a:lnTo>
                    <a:pt x="3" y="461"/>
                  </a:lnTo>
                  <a:lnTo>
                    <a:pt x="3" y="461"/>
                  </a:lnTo>
                  <a:lnTo>
                    <a:pt x="6" y="475"/>
                  </a:lnTo>
                  <a:lnTo>
                    <a:pt x="8" y="488"/>
                  </a:lnTo>
                  <a:lnTo>
                    <a:pt x="13" y="501"/>
                  </a:lnTo>
                  <a:lnTo>
                    <a:pt x="18" y="514"/>
                  </a:lnTo>
                  <a:lnTo>
                    <a:pt x="24" y="525"/>
                  </a:lnTo>
                  <a:lnTo>
                    <a:pt x="31" y="537"/>
                  </a:lnTo>
                  <a:lnTo>
                    <a:pt x="38" y="548"/>
                  </a:lnTo>
                  <a:lnTo>
                    <a:pt x="47" y="558"/>
                  </a:lnTo>
                  <a:lnTo>
                    <a:pt x="56" y="567"/>
                  </a:lnTo>
                  <a:lnTo>
                    <a:pt x="66" y="575"/>
                  </a:lnTo>
                  <a:lnTo>
                    <a:pt x="76" y="583"/>
                  </a:lnTo>
                  <a:lnTo>
                    <a:pt x="87" y="588"/>
                  </a:lnTo>
                  <a:lnTo>
                    <a:pt x="98" y="594"/>
                  </a:lnTo>
                  <a:lnTo>
                    <a:pt x="111" y="598"/>
                  </a:lnTo>
                  <a:lnTo>
                    <a:pt x="124" y="600"/>
                  </a:lnTo>
                  <a:lnTo>
                    <a:pt x="137" y="601"/>
                  </a:lnTo>
                  <a:lnTo>
                    <a:pt x="137" y="601"/>
                  </a:lnTo>
                  <a:lnTo>
                    <a:pt x="146" y="607"/>
                  </a:lnTo>
                  <a:lnTo>
                    <a:pt x="156" y="610"/>
                  </a:lnTo>
                  <a:lnTo>
                    <a:pt x="166" y="613"/>
                  </a:lnTo>
                  <a:lnTo>
                    <a:pt x="177" y="614"/>
                  </a:lnTo>
                  <a:lnTo>
                    <a:pt x="177" y="614"/>
                  </a:lnTo>
                  <a:lnTo>
                    <a:pt x="181" y="637"/>
                  </a:lnTo>
                  <a:lnTo>
                    <a:pt x="188" y="658"/>
                  </a:lnTo>
                  <a:lnTo>
                    <a:pt x="198" y="678"/>
                  </a:lnTo>
                  <a:lnTo>
                    <a:pt x="207" y="695"/>
                  </a:lnTo>
                  <a:lnTo>
                    <a:pt x="207" y="695"/>
                  </a:lnTo>
                  <a:lnTo>
                    <a:pt x="221" y="715"/>
                  </a:lnTo>
                  <a:lnTo>
                    <a:pt x="236" y="731"/>
                  </a:lnTo>
                  <a:lnTo>
                    <a:pt x="251" y="747"/>
                  </a:lnTo>
                  <a:lnTo>
                    <a:pt x="270" y="758"/>
                  </a:lnTo>
                  <a:lnTo>
                    <a:pt x="288" y="770"/>
                  </a:lnTo>
                  <a:lnTo>
                    <a:pt x="308" y="777"/>
                  </a:lnTo>
                  <a:lnTo>
                    <a:pt x="330" y="784"/>
                  </a:lnTo>
                  <a:lnTo>
                    <a:pt x="351" y="788"/>
                  </a:lnTo>
                  <a:lnTo>
                    <a:pt x="351" y="788"/>
                  </a:lnTo>
                  <a:lnTo>
                    <a:pt x="367" y="794"/>
                  </a:lnTo>
                  <a:lnTo>
                    <a:pt x="384" y="798"/>
                  </a:lnTo>
                  <a:lnTo>
                    <a:pt x="403" y="801"/>
                  </a:lnTo>
                  <a:lnTo>
                    <a:pt x="423" y="803"/>
                  </a:lnTo>
                  <a:lnTo>
                    <a:pt x="423" y="803"/>
                  </a:lnTo>
                  <a:lnTo>
                    <a:pt x="428" y="815"/>
                  </a:lnTo>
                  <a:lnTo>
                    <a:pt x="434" y="825"/>
                  </a:lnTo>
                  <a:lnTo>
                    <a:pt x="443" y="834"/>
                  </a:lnTo>
                  <a:lnTo>
                    <a:pt x="451" y="841"/>
                  </a:lnTo>
                  <a:lnTo>
                    <a:pt x="463" y="847"/>
                  </a:lnTo>
                  <a:lnTo>
                    <a:pt x="474" y="850"/>
                  </a:lnTo>
                  <a:lnTo>
                    <a:pt x="487" y="853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8" y="857"/>
                  </a:lnTo>
                  <a:lnTo>
                    <a:pt x="515" y="861"/>
                  </a:lnTo>
                  <a:lnTo>
                    <a:pt x="533" y="865"/>
                  </a:lnTo>
                  <a:lnTo>
                    <a:pt x="551" y="867"/>
                  </a:lnTo>
                  <a:lnTo>
                    <a:pt x="570" y="865"/>
                  </a:lnTo>
                  <a:lnTo>
                    <a:pt x="588" y="863"/>
                  </a:lnTo>
                  <a:lnTo>
                    <a:pt x="607" y="857"/>
                  </a:lnTo>
                  <a:lnTo>
                    <a:pt x="624" y="851"/>
                  </a:lnTo>
                  <a:lnTo>
                    <a:pt x="640" y="843"/>
                  </a:lnTo>
                  <a:lnTo>
                    <a:pt x="640" y="843"/>
                  </a:lnTo>
                  <a:lnTo>
                    <a:pt x="655" y="855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88" y="875"/>
                  </a:lnTo>
                  <a:lnTo>
                    <a:pt x="705" y="883"/>
                  </a:lnTo>
                  <a:lnTo>
                    <a:pt x="724" y="887"/>
                  </a:lnTo>
                  <a:lnTo>
                    <a:pt x="743" y="888"/>
                  </a:lnTo>
                  <a:lnTo>
                    <a:pt x="743" y="888"/>
                  </a:lnTo>
                  <a:lnTo>
                    <a:pt x="755" y="894"/>
                  </a:lnTo>
                  <a:lnTo>
                    <a:pt x="768" y="897"/>
                  </a:lnTo>
                  <a:lnTo>
                    <a:pt x="781" y="900"/>
                  </a:lnTo>
                  <a:lnTo>
                    <a:pt x="795" y="901"/>
                  </a:lnTo>
                  <a:lnTo>
                    <a:pt x="808" y="901"/>
                  </a:lnTo>
                  <a:lnTo>
                    <a:pt x="823" y="901"/>
                  </a:lnTo>
                  <a:lnTo>
                    <a:pt x="851" y="897"/>
                  </a:lnTo>
                  <a:lnTo>
                    <a:pt x="880" y="891"/>
                  </a:lnTo>
                  <a:lnTo>
                    <a:pt x="907" y="884"/>
                  </a:lnTo>
                  <a:lnTo>
                    <a:pt x="933" y="873"/>
                  </a:lnTo>
                  <a:lnTo>
                    <a:pt x="958" y="861"/>
                  </a:lnTo>
                  <a:lnTo>
                    <a:pt x="958" y="861"/>
                  </a:lnTo>
                  <a:lnTo>
                    <a:pt x="971" y="853"/>
                  </a:lnTo>
                  <a:lnTo>
                    <a:pt x="988" y="840"/>
                  </a:lnTo>
                  <a:lnTo>
                    <a:pt x="1007" y="824"/>
                  </a:lnTo>
                  <a:lnTo>
                    <a:pt x="1024" y="805"/>
                  </a:lnTo>
                  <a:lnTo>
                    <a:pt x="1041" y="785"/>
                  </a:lnTo>
                  <a:lnTo>
                    <a:pt x="1055" y="765"/>
                  </a:lnTo>
                  <a:lnTo>
                    <a:pt x="1061" y="755"/>
                  </a:lnTo>
                  <a:lnTo>
                    <a:pt x="1065" y="747"/>
                  </a:lnTo>
                  <a:lnTo>
                    <a:pt x="1067" y="737"/>
                  </a:lnTo>
                  <a:lnTo>
                    <a:pt x="1068" y="728"/>
                  </a:lnTo>
                  <a:lnTo>
                    <a:pt x="1068" y="728"/>
                  </a:lnTo>
                  <a:lnTo>
                    <a:pt x="1078" y="733"/>
                  </a:lnTo>
                  <a:lnTo>
                    <a:pt x="1091" y="735"/>
                  </a:lnTo>
                  <a:lnTo>
                    <a:pt x="1105" y="737"/>
                  </a:lnTo>
                  <a:lnTo>
                    <a:pt x="1122" y="737"/>
                  </a:lnTo>
                  <a:lnTo>
                    <a:pt x="1141" y="735"/>
                  </a:lnTo>
                  <a:lnTo>
                    <a:pt x="1161" y="733"/>
                  </a:lnTo>
                  <a:lnTo>
                    <a:pt x="1181" y="727"/>
                  </a:lnTo>
                  <a:lnTo>
                    <a:pt x="1201" y="720"/>
                  </a:lnTo>
                  <a:lnTo>
                    <a:pt x="1222" y="710"/>
                  </a:lnTo>
                  <a:lnTo>
                    <a:pt x="1242" y="697"/>
                  </a:lnTo>
                  <a:lnTo>
                    <a:pt x="1262" y="681"/>
                  </a:lnTo>
                  <a:lnTo>
                    <a:pt x="1281" y="663"/>
                  </a:lnTo>
                  <a:lnTo>
                    <a:pt x="1290" y="653"/>
                  </a:lnTo>
                  <a:lnTo>
                    <a:pt x="1298" y="641"/>
                  </a:lnTo>
                  <a:lnTo>
                    <a:pt x="1305" y="628"/>
                  </a:lnTo>
                  <a:lnTo>
                    <a:pt x="1312" y="615"/>
                  </a:lnTo>
                  <a:lnTo>
                    <a:pt x="1320" y="601"/>
                  </a:lnTo>
                  <a:lnTo>
                    <a:pt x="1325" y="585"/>
                  </a:lnTo>
                  <a:lnTo>
                    <a:pt x="1331" y="570"/>
                  </a:lnTo>
                  <a:lnTo>
                    <a:pt x="1335" y="553"/>
                  </a:lnTo>
                  <a:lnTo>
                    <a:pt x="1335" y="553"/>
                  </a:lnTo>
                  <a:lnTo>
                    <a:pt x="1337" y="543"/>
                  </a:lnTo>
                  <a:lnTo>
                    <a:pt x="1338" y="533"/>
                  </a:lnTo>
                  <a:lnTo>
                    <a:pt x="1338" y="523"/>
                  </a:lnTo>
                  <a:lnTo>
                    <a:pt x="1337" y="511"/>
                  </a:lnTo>
                  <a:lnTo>
                    <a:pt x="1332" y="491"/>
                  </a:lnTo>
                  <a:lnTo>
                    <a:pt x="1324" y="471"/>
                  </a:lnTo>
                  <a:lnTo>
                    <a:pt x="1318" y="461"/>
                  </a:lnTo>
                  <a:lnTo>
                    <a:pt x="1312" y="453"/>
                  </a:lnTo>
                  <a:lnTo>
                    <a:pt x="1307" y="444"/>
                  </a:lnTo>
                  <a:lnTo>
                    <a:pt x="1300" y="437"/>
                  </a:lnTo>
                  <a:lnTo>
                    <a:pt x="1292" y="431"/>
                  </a:lnTo>
                  <a:lnTo>
                    <a:pt x="1284" y="426"/>
                  </a:lnTo>
                  <a:lnTo>
                    <a:pt x="1275" y="421"/>
                  </a:lnTo>
                  <a:lnTo>
                    <a:pt x="1267" y="418"/>
                  </a:lnTo>
                  <a:lnTo>
                    <a:pt x="1267" y="418"/>
                  </a:lnTo>
                  <a:lnTo>
                    <a:pt x="1267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477" name="Freeform 5"/>
            <p:cNvSpPr>
              <a:spLocks/>
            </p:cNvSpPr>
            <p:nvPr/>
          </p:nvSpPr>
          <p:spPr bwMode="auto">
            <a:xfrm>
              <a:off x="2216" y="2542"/>
              <a:ext cx="1285" cy="858"/>
            </a:xfrm>
            <a:custGeom>
              <a:avLst/>
              <a:gdLst/>
              <a:ahLst/>
              <a:cxnLst>
                <a:cxn ang="0">
                  <a:pos x="98" y="267"/>
                </a:cxn>
                <a:cxn ang="0">
                  <a:pos x="160" y="204"/>
                </a:cxn>
                <a:cxn ang="0">
                  <a:pos x="228" y="194"/>
                </a:cxn>
                <a:cxn ang="0">
                  <a:pos x="271" y="197"/>
                </a:cxn>
                <a:cxn ang="0">
                  <a:pos x="345" y="130"/>
                </a:cxn>
                <a:cxn ang="0">
                  <a:pos x="444" y="95"/>
                </a:cxn>
                <a:cxn ang="0">
                  <a:pos x="498" y="103"/>
                </a:cxn>
                <a:cxn ang="0">
                  <a:pos x="542" y="140"/>
                </a:cxn>
                <a:cxn ang="0">
                  <a:pos x="572" y="125"/>
                </a:cxn>
                <a:cxn ang="0">
                  <a:pos x="620" y="118"/>
                </a:cxn>
                <a:cxn ang="0">
                  <a:pos x="642" y="94"/>
                </a:cxn>
                <a:cxn ang="0">
                  <a:pos x="694" y="35"/>
                </a:cxn>
                <a:cxn ang="0">
                  <a:pos x="767" y="5"/>
                </a:cxn>
                <a:cxn ang="0">
                  <a:pos x="842" y="1"/>
                </a:cxn>
                <a:cxn ang="0">
                  <a:pos x="907" y="23"/>
                </a:cxn>
                <a:cxn ang="0">
                  <a:pos x="944" y="68"/>
                </a:cxn>
                <a:cxn ang="0">
                  <a:pos x="935" y="138"/>
                </a:cxn>
                <a:cxn ang="0">
                  <a:pos x="967" y="123"/>
                </a:cxn>
                <a:cxn ang="0">
                  <a:pos x="1002" y="124"/>
                </a:cxn>
                <a:cxn ang="0">
                  <a:pos x="1028" y="151"/>
                </a:cxn>
                <a:cxn ang="0">
                  <a:pos x="1054" y="165"/>
                </a:cxn>
                <a:cxn ang="0">
                  <a:pos x="1107" y="177"/>
                </a:cxn>
                <a:cxn ang="0">
                  <a:pos x="1168" y="248"/>
                </a:cxn>
                <a:cxn ang="0">
                  <a:pos x="1181" y="345"/>
                </a:cxn>
                <a:cxn ang="0">
                  <a:pos x="1195" y="374"/>
                </a:cxn>
                <a:cxn ang="0">
                  <a:pos x="1249" y="398"/>
                </a:cxn>
                <a:cxn ang="0">
                  <a:pos x="1281" y="457"/>
                </a:cxn>
                <a:cxn ang="0">
                  <a:pos x="1282" y="510"/>
                </a:cxn>
                <a:cxn ang="0">
                  <a:pos x="1252" y="585"/>
                </a:cxn>
                <a:cxn ang="0">
                  <a:pos x="1189" y="654"/>
                </a:cxn>
                <a:cxn ang="0">
                  <a:pos x="1088" y="692"/>
                </a:cxn>
                <a:cxn ang="0">
                  <a:pos x="1015" y="685"/>
                </a:cxn>
                <a:cxn ang="0">
                  <a:pos x="1002" y="722"/>
                </a:cxn>
                <a:cxn ang="0">
                  <a:pos x="918" y="810"/>
                </a:cxn>
                <a:cxn ang="0">
                  <a:pos x="848" y="842"/>
                </a:cxn>
                <a:cxn ang="0">
                  <a:pos x="745" y="858"/>
                </a:cxn>
                <a:cxn ang="0">
                  <a:pos x="654" y="825"/>
                </a:cxn>
                <a:cxn ang="0">
                  <a:pos x="605" y="785"/>
                </a:cxn>
                <a:cxn ang="0">
                  <a:pos x="535" y="820"/>
                </a:cxn>
                <a:cxn ang="0">
                  <a:pos x="457" y="815"/>
                </a:cxn>
                <a:cxn ang="0">
                  <a:pos x="422" y="781"/>
                </a:cxn>
                <a:cxn ang="0">
                  <a:pos x="401" y="758"/>
                </a:cxn>
                <a:cxn ang="0">
                  <a:pos x="324" y="754"/>
                </a:cxn>
                <a:cxn ang="0">
                  <a:pos x="254" y="720"/>
                </a:cxn>
                <a:cxn ang="0">
                  <a:pos x="188" y="632"/>
                </a:cxn>
                <a:cxn ang="0">
                  <a:pos x="180" y="567"/>
                </a:cxn>
                <a:cxn ang="0">
                  <a:pos x="117" y="571"/>
                </a:cxn>
                <a:cxn ang="0">
                  <a:pos x="55" y="540"/>
                </a:cxn>
                <a:cxn ang="0">
                  <a:pos x="15" y="481"/>
                </a:cxn>
                <a:cxn ang="0">
                  <a:pos x="0" y="412"/>
                </a:cxn>
                <a:cxn ang="0">
                  <a:pos x="11" y="345"/>
                </a:cxn>
                <a:cxn ang="0">
                  <a:pos x="51" y="297"/>
                </a:cxn>
              </a:cxnLst>
              <a:rect l="0" t="0" r="r" b="b"/>
              <a:pathLst>
                <a:path w="1285" h="858">
                  <a:moveTo>
                    <a:pt x="75" y="335"/>
                  </a:moveTo>
                  <a:lnTo>
                    <a:pt x="75" y="335"/>
                  </a:lnTo>
                  <a:lnTo>
                    <a:pt x="83" y="310"/>
                  </a:lnTo>
                  <a:lnTo>
                    <a:pt x="90" y="287"/>
                  </a:lnTo>
                  <a:lnTo>
                    <a:pt x="98" y="267"/>
                  </a:lnTo>
                  <a:lnTo>
                    <a:pt x="110" y="248"/>
                  </a:lnTo>
                  <a:lnTo>
                    <a:pt x="121" y="234"/>
                  </a:lnTo>
                  <a:lnTo>
                    <a:pt x="133" y="221"/>
                  </a:lnTo>
                  <a:lnTo>
                    <a:pt x="145" y="211"/>
                  </a:lnTo>
                  <a:lnTo>
                    <a:pt x="160" y="204"/>
                  </a:lnTo>
                  <a:lnTo>
                    <a:pt x="174" y="198"/>
                  </a:lnTo>
                  <a:lnTo>
                    <a:pt x="187" y="194"/>
                  </a:lnTo>
                  <a:lnTo>
                    <a:pt x="201" y="193"/>
                  </a:lnTo>
                  <a:lnTo>
                    <a:pt x="215" y="193"/>
                  </a:lnTo>
                  <a:lnTo>
                    <a:pt x="228" y="194"/>
                  </a:lnTo>
                  <a:lnTo>
                    <a:pt x="241" y="198"/>
                  </a:lnTo>
                  <a:lnTo>
                    <a:pt x="253" y="203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71" y="197"/>
                  </a:lnTo>
                  <a:lnTo>
                    <a:pt x="281" y="184"/>
                  </a:lnTo>
                  <a:lnTo>
                    <a:pt x="294" y="171"/>
                  </a:lnTo>
                  <a:lnTo>
                    <a:pt x="308" y="157"/>
                  </a:lnTo>
                  <a:lnTo>
                    <a:pt x="327" y="143"/>
                  </a:lnTo>
                  <a:lnTo>
                    <a:pt x="345" y="130"/>
                  </a:lnTo>
                  <a:lnTo>
                    <a:pt x="367" y="118"/>
                  </a:lnTo>
                  <a:lnTo>
                    <a:pt x="388" y="108"/>
                  </a:lnTo>
                  <a:lnTo>
                    <a:pt x="410" y="101"/>
                  </a:lnTo>
                  <a:lnTo>
                    <a:pt x="432" y="97"/>
                  </a:lnTo>
                  <a:lnTo>
                    <a:pt x="444" y="95"/>
                  </a:lnTo>
                  <a:lnTo>
                    <a:pt x="455" y="94"/>
                  </a:lnTo>
                  <a:lnTo>
                    <a:pt x="465" y="95"/>
                  </a:lnTo>
                  <a:lnTo>
                    <a:pt x="477" y="97"/>
                  </a:lnTo>
                  <a:lnTo>
                    <a:pt x="487" y="100"/>
                  </a:lnTo>
                  <a:lnTo>
                    <a:pt x="498" y="103"/>
                  </a:lnTo>
                  <a:lnTo>
                    <a:pt x="508" y="108"/>
                  </a:lnTo>
                  <a:lnTo>
                    <a:pt x="517" y="114"/>
                  </a:lnTo>
                  <a:lnTo>
                    <a:pt x="527" y="121"/>
                  </a:lnTo>
                  <a:lnTo>
                    <a:pt x="535" y="130"/>
                  </a:lnTo>
                  <a:lnTo>
                    <a:pt x="542" y="140"/>
                  </a:lnTo>
                  <a:lnTo>
                    <a:pt x="551" y="153"/>
                  </a:lnTo>
                  <a:lnTo>
                    <a:pt x="551" y="153"/>
                  </a:lnTo>
                  <a:lnTo>
                    <a:pt x="555" y="143"/>
                  </a:lnTo>
                  <a:lnTo>
                    <a:pt x="564" y="134"/>
                  </a:lnTo>
                  <a:lnTo>
                    <a:pt x="572" y="125"/>
                  </a:lnTo>
                  <a:lnTo>
                    <a:pt x="584" y="120"/>
                  </a:lnTo>
                  <a:lnTo>
                    <a:pt x="597" y="117"/>
                  </a:lnTo>
                  <a:lnTo>
                    <a:pt x="608" y="115"/>
                  </a:lnTo>
                  <a:lnTo>
                    <a:pt x="614" y="117"/>
                  </a:lnTo>
                  <a:lnTo>
                    <a:pt x="620" y="118"/>
                  </a:lnTo>
                  <a:lnTo>
                    <a:pt x="625" y="121"/>
                  </a:lnTo>
                  <a:lnTo>
                    <a:pt x="631" y="124"/>
                  </a:lnTo>
                  <a:lnTo>
                    <a:pt x="631" y="124"/>
                  </a:lnTo>
                  <a:lnTo>
                    <a:pt x="635" y="108"/>
                  </a:lnTo>
                  <a:lnTo>
                    <a:pt x="642" y="94"/>
                  </a:lnTo>
                  <a:lnTo>
                    <a:pt x="650" y="80"/>
                  </a:lnTo>
                  <a:lnTo>
                    <a:pt x="660" y="67"/>
                  </a:lnTo>
                  <a:lnTo>
                    <a:pt x="670" y="55"/>
                  </a:lnTo>
                  <a:lnTo>
                    <a:pt x="682" y="45"/>
                  </a:lnTo>
                  <a:lnTo>
                    <a:pt x="694" y="35"/>
                  </a:lnTo>
                  <a:lnTo>
                    <a:pt x="708" y="28"/>
                  </a:lnTo>
                  <a:lnTo>
                    <a:pt x="721" y="21"/>
                  </a:lnTo>
                  <a:lnTo>
                    <a:pt x="737" y="14"/>
                  </a:lnTo>
                  <a:lnTo>
                    <a:pt x="751" y="10"/>
                  </a:lnTo>
                  <a:lnTo>
                    <a:pt x="767" y="5"/>
                  </a:lnTo>
                  <a:lnTo>
                    <a:pt x="782" y="3"/>
                  </a:lnTo>
                  <a:lnTo>
                    <a:pt x="797" y="1"/>
                  </a:lnTo>
                  <a:lnTo>
                    <a:pt x="812" y="0"/>
                  </a:lnTo>
                  <a:lnTo>
                    <a:pt x="828" y="0"/>
                  </a:lnTo>
                  <a:lnTo>
                    <a:pt x="842" y="1"/>
                  </a:lnTo>
                  <a:lnTo>
                    <a:pt x="857" y="4"/>
                  </a:lnTo>
                  <a:lnTo>
                    <a:pt x="871" y="7"/>
                  </a:lnTo>
                  <a:lnTo>
                    <a:pt x="884" y="11"/>
                  </a:lnTo>
                  <a:lnTo>
                    <a:pt x="897" y="17"/>
                  </a:lnTo>
                  <a:lnTo>
                    <a:pt x="907" y="23"/>
                  </a:lnTo>
                  <a:lnTo>
                    <a:pt x="917" y="30"/>
                  </a:lnTo>
                  <a:lnTo>
                    <a:pt x="927" y="38"/>
                  </a:lnTo>
                  <a:lnTo>
                    <a:pt x="934" y="47"/>
                  </a:lnTo>
                  <a:lnTo>
                    <a:pt x="940" y="57"/>
                  </a:lnTo>
                  <a:lnTo>
                    <a:pt x="944" y="68"/>
                  </a:lnTo>
                  <a:lnTo>
                    <a:pt x="947" y="81"/>
                  </a:lnTo>
                  <a:lnTo>
                    <a:pt x="947" y="94"/>
                  </a:lnTo>
                  <a:lnTo>
                    <a:pt x="945" y="107"/>
                  </a:lnTo>
                  <a:lnTo>
                    <a:pt x="941" y="123"/>
                  </a:lnTo>
                  <a:lnTo>
                    <a:pt x="935" y="138"/>
                  </a:lnTo>
                  <a:lnTo>
                    <a:pt x="935" y="138"/>
                  </a:lnTo>
                  <a:lnTo>
                    <a:pt x="944" y="133"/>
                  </a:lnTo>
                  <a:lnTo>
                    <a:pt x="951" y="128"/>
                  </a:lnTo>
                  <a:lnTo>
                    <a:pt x="958" y="124"/>
                  </a:lnTo>
                  <a:lnTo>
                    <a:pt x="967" y="123"/>
                  </a:lnTo>
                  <a:lnTo>
                    <a:pt x="974" y="121"/>
                  </a:lnTo>
                  <a:lnTo>
                    <a:pt x="981" y="120"/>
                  </a:lnTo>
                  <a:lnTo>
                    <a:pt x="989" y="121"/>
                  </a:lnTo>
                  <a:lnTo>
                    <a:pt x="995" y="121"/>
                  </a:lnTo>
                  <a:lnTo>
                    <a:pt x="1002" y="124"/>
                  </a:lnTo>
                  <a:lnTo>
                    <a:pt x="1008" y="127"/>
                  </a:lnTo>
                  <a:lnTo>
                    <a:pt x="1014" y="133"/>
                  </a:lnTo>
                  <a:lnTo>
                    <a:pt x="1019" y="137"/>
                  </a:lnTo>
                  <a:lnTo>
                    <a:pt x="1024" y="144"/>
                  </a:lnTo>
                  <a:lnTo>
                    <a:pt x="1028" y="151"/>
                  </a:lnTo>
                  <a:lnTo>
                    <a:pt x="1031" y="160"/>
                  </a:lnTo>
                  <a:lnTo>
                    <a:pt x="1032" y="168"/>
                  </a:lnTo>
                  <a:lnTo>
                    <a:pt x="1032" y="168"/>
                  </a:lnTo>
                  <a:lnTo>
                    <a:pt x="1044" y="167"/>
                  </a:lnTo>
                  <a:lnTo>
                    <a:pt x="1054" y="165"/>
                  </a:lnTo>
                  <a:lnTo>
                    <a:pt x="1062" y="165"/>
                  </a:lnTo>
                  <a:lnTo>
                    <a:pt x="1072" y="165"/>
                  </a:lnTo>
                  <a:lnTo>
                    <a:pt x="1081" y="167"/>
                  </a:lnTo>
                  <a:lnTo>
                    <a:pt x="1091" y="170"/>
                  </a:lnTo>
                  <a:lnTo>
                    <a:pt x="1107" y="177"/>
                  </a:lnTo>
                  <a:lnTo>
                    <a:pt x="1122" y="187"/>
                  </a:lnTo>
                  <a:lnTo>
                    <a:pt x="1137" y="200"/>
                  </a:lnTo>
                  <a:lnTo>
                    <a:pt x="1149" y="214"/>
                  </a:lnTo>
                  <a:lnTo>
                    <a:pt x="1159" y="230"/>
                  </a:lnTo>
                  <a:lnTo>
                    <a:pt x="1168" y="248"/>
                  </a:lnTo>
                  <a:lnTo>
                    <a:pt x="1175" y="267"/>
                  </a:lnTo>
                  <a:lnTo>
                    <a:pt x="1179" y="287"/>
                  </a:lnTo>
                  <a:lnTo>
                    <a:pt x="1182" y="307"/>
                  </a:lnTo>
                  <a:lnTo>
                    <a:pt x="1184" y="325"/>
                  </a:lnTo>
                  <a:lnTo>
                    <a:pt x="1181" y="345"/>
                  </a:lnTo>
                  <a:lnTo>
                    <a:pt x="1177" y="364"/>
                  </a:lnTo>
                  <a:lnTo>
                    <a:pt x="1169" y="381"/>
                  </a:lnTo>
                  <a:lnTo>
                    <a:pt x="1169" y="381"/>
                  </a:lnTo>
                  <a:lnTo>
                    <a:pt x="1182" y="375"/>
                  </a:lnTo>
                  <a:lnTo>
                    <a:pt x="1195" y="374"/>
                  </a:lnTo>
                  <a:lnTo>
                    <a:pt x="1208" y="374"/>
                  </a:lnTo>
                  <a:lnTo>
                    <a:pt x="1219" y="377"/>
                  </a:lnTo>
                  <a:lnTo>
                    <a:pt x="1231" y="383"/>
                  </a:lnTo>
                  <a:lnTo>
                    <a:pt x="1241" y="390"/>
                  </a:lnTo>
                  <a:lnTo>
                    <a:pt x="1249" y="398"/>
                  </a:lnTo>
                  <a:lnTo>
                    <a:pt x="1258" y="408"/>
                  </a:lnTo>
                  <a:lnTo>
                    <a:pt x="1267" y="420"/>
                  </a:lnTo>
                  <a:lnTo>
                    <a:pt x="1272" y="431"/>
                  </a:lnTo>
                  <a:lnTo>
                    <a:pt x="1278" y="444"/>
                  </a:lnTo>
                  <a:lnTo>
                    <a:pt x="1281" y="457"/>
                  </a:lnTo>
                  <a:lnTo>
                    <a:pt x="1284" y="471"/>
                  </a:lnTo>
                  <a:lnTo>
                    <a:pt x="1285" y="484"/>
                  </a:lnTo>
                  <a:lnTo>
                    <a:pt x="1285" y="497"/>
                  </a:lnTo>
                  <a:lnTo>
                    <a:pt x="1282" y="510"/>
                  </a:lnTo>
                  <a:lnTo>
                    <a:pt x="1282" y="510"/>
                  </a:lnTo>
                  <a:lnTo>
                    <a:pt x="1278" y="527"/>
                  </a:lnTo>
                  <a:lnTo>
                    <a:pt x="1272" y="542"/>
                  </a:lnTo>
                  <a:lnTo>
                    <a:pt x="1267" y="558"/>
                  </a:lnTo>
                  <a:lnTo>
                    <a:pt x="1259" y="572"/>
                  </a:lnTo>
                  <a:lnTo>
                    <a:pt x="1252" y="585"/>
                  </a:lnTo>
                  <a:lnTo>
                    <a:pt x="1245" y="598"/>
                  </a:lnTo>
                  <a:lnTo>
                    <a:pt x="1237" y="610"/>
                  </a:lnTo>
                  <a:lnTo>
                    <a:pt x="1228" y="620"/>
                  </a:lnTo>
                  <a:lnTo>
                    <a:pt x="1209" y="638"/>
                  </a:lnTo>
                  <a:lnTo>
                    <a:pt x="1189" y="654"/>
                  </a:lnTo>
                  <a:lnTo>
                    <a:pt x="1169" y="667"/>
                  </a:lnTo>
                  <a:lnTo>
                    <a:pt x="1148" y="677"/>
                  </a:lnTo>
                  <a:lnTo>
                    <a:pt x="1128" y="684"/>
                  </a:lnTo>
                  <a:lnTo>
                    <a:pt x="1108" y="690"/>
                  </a:lnTo>
                  <a:lnTo>
                    <a:pt x="1088" y="692"/>
                  </a:lnTo>
                  <a:lnTo>
                    <a:pt x="1069" y="694"/>
                  </a:lnTo>
                  <a:lnTo>
                    <a:pt x="1052" y="694"/>
                  </a:lnTo>
                  <a:lnTo>
                    <a:pt x="1038" y="692"/>
                  </a:lnTo>
                  <a:lnTo>
                    <a:pt x="1025" y="690"/>
                  </a:lnTo>
                  <a:lnTo>
                    <a:pt x="1015" y="685"/>
                  </a:lnTo>
                  <a:lnTo>
                    <a:pt x="1015" y="685"/>
                  </a:lnTo>
                  <a:lnTo>
                    <a:pt x="1014" y="694"/>
                  </a:lnTo>
                  <a:lnTo>
                    <a:pt x="1012" y="704"/>
                  </a:lnTo>
                  <a:lnTo>
                    <a:pt x="1008" y="712"/>
                  </a:lnTo>
                  <a:lnTo>
                    <a:pt x="1002" y="722"/>
                  </a:lnTo>
                  <a:lnTo>
                    <a:pt x="988" y="742"/>
                  </a:lnTo>
                  <a:lnTo>
                    <a:pt x="971" y="762"/>
                  </a:lnTo>
                  <a:lnTo>
                    <a:pt x="954" y="781"/>
                  </a:lnTo>
                  <a:lnTo>
                    <a:pt x="935" y="797"/>
                  </a:lnTo>
                  <a:lnTo>
                    <a:pt x="918" y="810"/>
                  </a:lnTo>
                  <a:lnTo>
                    <a:pt x="905" y="818"/>
                  </a:lnTo>
                  <a:lnTo>
                    <a:pt x="905" y="818"/>
                  </a:lnTo>
                  <a:lnTo>
                    <a:pt x="887" y="827"/>
                  </a:lnTo>
                  <a:lnTo>
                    <a:pt x="868" y="835"/>
                  </a:lnTo>
                  <a:lnTo>
                    <a:pt x="848" y="842"/>
                  </a:lnTo>
                  <a:lnTo>
                    <a:pt x="828" y="848"/>
                  </a:lnTo>
                  <a:lnTo>
                    <a:pt x="808" y="852"/>
                  </a:lnTo>
                  <a:lnTo>
                    <a:pt x="787" y="857"/>
                  </a:lnTo>
                  <a:lnTo>
                    <a:pt x="767" y="858"/>
                  </a:lnTo>
                  <a:lnTo>
                    <a:pt x="745" y="858"/>
                  </a:lnTo>
                  <a:lnTo>
                    <a:pt x="725" y="855"/>
                  </a:lnTo>
                  <a:lnTo>
                    <a:pt x="707" y="851"/>
                  </a:lnTo>
                  <a:lnTo>
                    <a:pt x="688" y="845"/>
                  </a:lnTo>
                  <a:lnTo>
                    <a:pt x="670" y="837"/>
                  </a:lnTo>
                  <a:lnTo>
                    <a:pt x="654" y="825"/>
                  </a:lnTo>
                  <a:lnTo>
                    <a:pt x="638" y="811"/>
                  </a:lnTo>
                  <a:lnTo>
                    <a:pt x="625" y="794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05" y="785"/>
                  </a:lnTo>
                  <a:lnTo>
                    <a:pt x="594" y="794"/>
                  </a:lnTo>
                  <a:lnTo>
                    <a:pt x="582" y="802"/>
                  </a:lnTo>
                  <a:lnTo>
                    <a:pt x="568" y="810"/>
                  </a:lnTo>
                  <a:lnTo>
                    <a:pt x="552" y="815"/>
                  </a:lnTo>
                  <a:lnTo>
                    <a:pt x="535" y="820"/>
                  </a:lnTo>
                  <a:lnTo>
                    <a:pt x="520" y="822"/>
                  </a:lnTo>
                  <a:lnTo>
                    <a:pt x="502" y="824"/>
                  </a:lnTo>
                  <a:lnTo>
                    <a:pt x="487" y="822"/>
                  </a:lnTo>
                  <a:lnTo>
                    <a:pt x="471" y="820"/>
                  </a:lnTo>
                  <a:lnTo>
                    <a:pt x="457" y="815"/>
                  </a:lnTo>
                  <a:lnTo>
                    <a:pt x="444" y="808"/>
                  </a:lnTo>
                  <a:lnTo>
                    <a:pt x="434" y="800"/>
                  </a:lnTo>
                  <a:lnTo>
                    <a:pt x="430" y="794"/>
                  </a:lnTo>
                  <a:lnTo>
                    <a:pt x="425" y="788"/>
                  </a:lnTo>
                  <a:lnTo>
                    <a:pt x="422" y="781"/>
                  </a:lnTo>
                  <a:lnTo>
                    <a:pt x="421" y="774"/>
                  </a:lnTo>
                  <a:lnTo>
                    <a:pt x="420" y="765"/>
                  </a:lnTo>
                  <a:lnTo>
                    <a:pt x="418" y="757"/>
                  </a:lnTo>
                  <a:lnTo>
                    <a:pt x="418" y="757"/>
                  </a:lnTo>
                  <a:lnTo>
                    <a:pt x="401" y="758"/>
                  </a:lnTo>
                  <a:lnTo>
                    <a:pt x="384" y="760"/>
                  </a:lnTo>
                  <a:lnTo>
                    <a:pt x="368" y="760"/>
                  </a:lnTo>
                  <a:lnTo>
                    <a:pt x="352" y="758"/>
                  </a:lnTo>
                  <a:lnTo>
                    <a:pt x="338" y="757"/>
                  </a:lnTo>
                  <a:lnTo>
                    <a:pt x="324" y="754"/>
                  </a:lnTo>
                  <a:lnTo>
                    <a:pt x="311" y="750"/>
                  </a:lnTo>
                  <a:lnTo>
                    <a:pt x="298" y="745"/>
                  </a:lnTo>
                  <a:lnTo>
                    <a:pt x="287" y="740"/>
                  </a:lnTo>
                  <a:lnTo>
                    <a:pt x="275" y="734"/>
                  </a:lnTo>
                  <a:lnTo>
                    <a:pt x="254" y="720"/>
                  </a:lnTo>
                  <a:lnTo>
                    <a:pt x="237" y="704"/>
                  </a:lnTo>
                  <a:lnTo>
                    <a:pt x="221" y="687"/>
                  </a:lnTo>
                  <a:lnTo>
                    <a:pt x="208" y="668"/>
                  </a:lnTo>
                  <a:lnTo>
                    <a:pt x="197" y="651"/>
                  </a:lnTo>
                  <a:lnTo>
                    <a:pt x="188" y="632"/>
                  </a:lnTo>
                  <a:lnTo>
                    <a:pt x="183" y="615"/>
                  </a:lnTo>
                  <a:lnTo>
                    <a:pt x="180" y="600"/>
                  </a:lnTo>
                  <a:lnTo>
                    <a:pt x="177" y="587"/>
                  </a:lnTo>
                  <a:lnTo>
                    <a:pt x="178" y="575"/>
                  </a:lnTo>
                  <a:lnTo>
                    <a:pt x="180" y="567"/>
                  </a:lnTo>
                  <a:lnTo>
                    <a:pt x="180" y="567"/>
                  </a:lnTo>
                  <a:lnTo>
                    <a:pt x="164" y="571"/>
                  </a:lnTo>
                  <a:lnTo>
                    <a:pt x="147" y="572"/>
                  </a:lnTo>
                  <a:lnTo>
                    <a:pt x="133" y="572"/>
                  </a:lnTo>
                  <a:lnTo>
                    <a:pt x="117" y="571"/>
                  </a:lnTo>
                  <a:lnTo>
                    <a:pt x="104" y="567"/>
                  </a:lnTo>
                  <a:lnTo>
                    <a:pt x="91" y="562"/>
                  </a:lnTo>
                  <a:lnTo>
                    <a:pt x="78" y="555"/>
                  </a:lnTo>
                  <a:lnTo>
                    <a:pt x="67" y="548"/>
                  </a:lnTo>
                  <a:lnTo>
                    <a:pt x="55" y="540"/>
                  </a:lnTo>
                  <a:lnTo>
                    <a:pt x="47" y="530"/>
                  </a:lnTo>
                  <a:lnTo>
                    <a:pt x="37" y="518"/>
                  </a:lnTo>
                  <a:lnTo>
                    <a:pt x="30" y="507"/>
                  </a:lnTo>
                  <a:lnTo>
                    <a:pt x="23" y="494"/>
                  </a:lnTo>
                  <a:lnTo>
                    <a:pt x="15" y="481"/>
                  </a:lnTo>
                  <a:lnTo>
                    <a:pt x="11" y="468"/>
                  </a:lnTo>
                  <a:lnTo>
                    <a:pt x="7" y="454"/>
                  </a:lnTo>
                  <a:lnTo>
                    <a:pt x="3" y="440"/>
                  </a:lnTo>
                  <a:lnTo>
                    <a:pt x="1" y="425"/>
                  </a:lnTo>
                  <a:lnTo>
                    <a:pt x="0" y="412"/>
                  </a:lnTo>
                  <a:lnTo>
                    <a:pt x="0" y="398"/>
                  </a:lnTo>
                  <a:lnTo>
                    <a:pt x="1" y="384"/>
                  </a:lnTo>
                  <a:lnTo>
                    <a:pt x="3" y="371"/>
                  </a:lnTo>
                  <a:lnTo>
                    <a:pt x="7" y="358"/>
                  </a:lnTo>
                  <a:lnTo>
                    <a:pt x="11" y="345"/>
                  </a:lnTo>
                  <a:lnTo>
                    <a:pt x="17" y="334"/>
                  </a:lnTo>
                  <a:lnTo>
                    <a:pt x="24" y="323"/>
                  </a:lnTo>
                  <a:lnTo>
                    <a:pt x="31" y="313"/>
                  </a:lnTo>
                  <a:lnTo>
                    <a:pt x="41" y="304"/>
                  </a:lnTo>
                  <a:lnTo>
                    <a:pt x="51" y="297"/>
                  </a:lnTo>
                  <a:lnTo>
                    <a:pt x="64" y="290"/>
                  </a:lnTo>
                  <a:lnTo>
                    <a:pt x="77" y="285"/>
                  </a:lnTo>
                  <a:lnTo>
                    <a:pt x="91" y="283"/>
                  </a:lnTo>
                  <a:lnTo>
                    <a:pt x="75" y="335"/>
                  </a:lnTo>
                  <a:close/>
                </a:path>
              </a:pathLst>
            </a:custGeom>
            <a:solidFill>
              <a:srgbClr val="CCDB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478" name="Freeform 6"/>
            <p:cNvSpPr>
              <a:spLocks/>
            </p:cNvSpPr>
            <p:nvPr/>
          </p:nvSpPr>
          <p:spPr bwMode="auto">
            <a:xfrm>
              <a:off x="2163" y="2499"/>
              <a:ext cx="1288" cy="890"/>
            </a:xfrm>
            <a:custGeom>
              <a:avLst/>
              <a:gdLst/>
              <a:ahLst/>
              <a:cxnLst>
                <a:cxn ang="0">
                  <a:pos x="156" y="233"/>
                </a:cxn>
                <a:cxn ang="0">
                  <a:pos x="266" y="236"/>
                </a:cxn>
                <a:cxn ang="0">
                  <a:pos x="373" y="144"/>
                </a:cxn>
                <a:cxn ang="0">
                  <a:pos x="501" y="133"/>
                </a:cxn>
                <a:cxn ang="0">
                  <a:pos x="553" y="180"/>
                </a:cxn>
                <a:cxn ang="0">
                  <a:pos x="633" y="153"/>
                </a:cxn>
                <a:cxn ang="0">
                  <a:pos x="710" y="57"/>
                </a:cxn>
                <a:cxn ang="0">
                  <a:pos x="844" y="31"/>
                </a:cxn>
                <a:cxn ang="0">
                  <a:pos x="943" y="98"/>
                </a:cxn>
                <a:cxn ang="0">
                  <a:pos x="953" y="158"/>
                </a:cxn>
                <a:cxn ang="0">
                  <a:pos x="1028" y="180"/>
                </a:cxn>
                <a:cxn ang="0">
                  <a:pos x="1118" y="213"/>
                </a:cxn>
                <a:cxn ang="0">
                  <a:pos x="1177" y="366"/>
                </a:cxn>
                <a:cxn ang="0">
                  <a:pos x="1210" y="406"/>
                </a:cxn>
                <a:cxn ang="0">
                  <a:pos x="1281" y="483"/>
                </a:cxn>
                <a:cxn ang="0">
                  <a:pos x="1224" y="625"/>
                </a:cxn>
                <a:cxn ang="0">
                  <a:pos x="1065" y="695"/>
                </a:cxn>
                <a:cxn ang="0">
                  <a:pos x="1012" y="708"/>
                </a:cxn>
                <a:cxn ang="0">
                  <a:pos x="890" y="825"/>
                </a:cxn>
                <a:cxn ang="0">
                  <a:pos x="725" y="854"/>
                </a:cxn>
                <a:cxn ang="0">
                  <a:pos x="615" y="774"/>
                </a:cxn>
                <a:cxn ang="0">
                  <a:pos x="527" y="821"/>
                </a:cxn>
                <a:cxn ang="0">
                  <a:pos x="427" y="790"/>
                </a:cxn>
                <a:cxn ang="0">
                  <a:pos x="371" y="758"/>
                </a:cxn>
                <a:cxn ang="0">
                  <a:pos x="204" y="658"/>
                </a:cxn>
                <a:cxn ang="0">
                  <a:pos x="180" y="598"/>
                </a:cxn>
                <a:cxn ang="0">
                  <a:pos x="154" y="571"/>
                </a:cxn>
                <a:cxn ang="0">
                  <a:pos x="44" y="524"/>
                </a:cxn>
                <a:cxn ang="0">
                  <a:pos x="6" y="413"/>
                </a:cxn>
                <a:cxn ang="0">
                  <a:pos x="78" y="317"/>
                </a:cxn>
                <a:cxn ang="0">
                  <a:pos x="51" y="298"/>
                </a:cxn>
                <a:cxn ang="0">
                  <a:pos x="0" y="433"/>
                </a:cxn>
                <a:cxn ang="0">
                  <a:pos x="63" y="573"/>
                </a:cxn>
                <a:cxn ang="0">
                  <a:pos x="181" y="567"/>
                </a:cxn>
                <a:cxn ang="0">
                  <a:pos x="207" y="695"/>
                </a:cxn>
                <a:cxn ang="0">
                  <a:pos x="314" y="780"/>
                </a:cxn>
                <a:cxn ang="0">
                  <a:pos x="418" y="775"/>
                </a:cxn>
                <a:cxn ang="0">
                  <a:pos x="465" y="847"/>
                </a:cxn>
                <a:cxn ang="0">
                  <a:pos x="595" y="825"/>
                </a:cxn>
                <a:cxn ang="0">
                  <a:pos x="640" y="841"/>
                </a:cxn>
                <a:cxn ang="0">
                  <a:pos x="754" y="890"/>
                </a:cxn>
                <a:cxn ang="0">
                  <a:pos x="940" y="825"/>
                </a:cxn>
                <a:cxn ang="0">
                  <a:pos x="1018" y="708"/>
                </a:cxn>
                <a:cxn ang="0">
                  <a:pos x="1120" y="717"/>
                </a:cxn>
                <a:cxn ang="0">
                  <a:pos x="1258" y="611"/>
                </a:cxn>
                <a:cxn ang="0">
                  <a:pos x="1274" y="433"/>
                </a:cxn>
                <a:cxn ang="0">
                  <a:pos x="1194" y="374"/>
                </a:cxn>
                <a:cxn ang="0">
                  <a:pos x="1187" y="347"/>
                </a:cxn>
                <a:cxn ang="0">
                  <a:pos x="1137" y="197"/>
                </a:cxn>
                <a:cxn ang="0">
                  <a:pos x="1035" y="164"/>
                </a:cxn>
                <a:cxn ang="0">
                  <a:pos x="980" y="120"/>
                </a:cxn>
                <a:cxn ang="0">
                  <a:pos x="948" y="131"/>
                </a:cxn>
                <a:cxn ang="0">
                  <a:pos x="913" y="27"/>
                </a:cxn>
                <a:cxn ang="0">
                  <a:pos x="788" y="3"/>
                </a:cxn>
                <a:cxn ang="0">
                  <a:pos x="657" y="74"/>
                </a:cxn>
                <a:cxn ang="0">
                  <a:pos x="627" y="121"/>
                </a:cxn>
                <a:cxn ang="0">
                  <a:pos x="554" y="148"/>
                </a:cxn>
                <a:cxn ang="0">
                  <a:pos x="491" y="101"/>
                </a:cxn>
                <a:cxn ang="0">
                  <a:pos x="354" y="127"/>
                </a:cxn>
                <a:cxn ang="0">
                  <a:pos x="261" y="208"/>
                </a:cxn>
                <a:cxn ang="0">
                  <a:pos x="146" y="216"/>
                </a:cxn>
                <a:cxn ang="0">
                  <a:pos x="77" y="353"/>
                </a:cxn>
              </a:cxnLst>
              <a:rect l="0" t="0" r="r" b="b"/>
              <a:pathLst>
                <a:path w="1288" h="890">
                  <a:moveTo>
                    <a:pt x="78" y="360"/>
                  </a:moveTo>
                  <a:lnTo>
                    <a:pt x="78" y="360"/>
                  </a:lnTo>
                  <a:lnTo>
                    <a:pt x="83" y="340"/>
                  </a:lnTo>
                  <a:lnTo>
                    <a:pt x="88" y="320"/>
                  </a:lnTo>
                  <a:lnTo>
                    <a:pt x="97" y="301"/>
                  </a:lnTo>
                  <a:lnTo>
                    <a:pt x="107" y="283"/>
                  </a:lnTo>
                  <a:lnTo>
                    <a:pt x="118" y="266"/>
                  </a:lnTo>
                  <a:lnTo>
                    <a:pt x="131" y="251"/>
                  </a:lnTo>
                  <a:lnTo>
                    <a:pt x="147" y="238"/>
                  </a:lnTo>
                  <a:lnTo>
                    <a:pt x="156" y="233"/>
                  </a:lnTo>
                  <a:lnTo>
                    <a:pt x="166" y="228"/>
                  </a:lnTo>
                  <a:lnTo>
                    <a:pt x="166" y="228"/>
                  </a:lnTo>
                  <a:lnTo>
                    <a:pt x="178" y="224"/>
                  </a:lnTo>
                  <a:lnTo>
                    <a:pt x="191" y="221"/>
                  </a:lnTo>
                  <a:lnTo>
                    <a:pt x="204" y="220"/>
                  </a:lnTo>
                  <a:lnTo>
                    <a:pt x="217" y="220"/>
                  </a:lnTo>
                  <a:lnTo>
                    <a:pt x="230" y="221"/>
                  </a:lnTo>
                  <a:lnTo>
                    <a:pt x="241" y="226"/>
                  </a:lnTo>
                  <a:lnTo>
                    <a:pt x="254" y="230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66" y="236"/>
                  </a:lnTo>
                  <a:lnTo>
                    <a:pt x="276" y="218"/>
                  </a:lnTo>
                  <a:lnTo>
                    <a:pt x="288" y="203"/>
                  </a:lnTo>
                  <a:lnTo>
                    <a:pt x="303" y="188"/>
                  </a:lnTo>
                  <a:lnTo>
                    <a:pt x="320" y="176"/>
                  </a:lnTo>
                  <a:lnTo>
                    <a:pt x="337" y="164"/>
                  </a:lnTo>
                  <a:lnTo>
                    <a:pt x="354" y="154"/>
                  </a:lnTo>
                  <a:lnTo>
                    <a:pt x="373" y="144"/>
                  </a:lnTo>
                  <a:lnTo>
                    <a:pt x="390" y="137"/>
                  </a:lnTo>
                  <a:lnTo>
                    <a:pt x="390" y="137"/>
                  </a:lnTo>
                  <a:lnTo>
                    <a:pt x="413" y="128"/>
                  </a:lnTo>
                  <a:lnTo>
                    <a:pt x="435" y="124"/>
                  </a:lnTo>
                  <a:lnTo>
                    <a:pt x="447" y="123"/>
                  </a:lnTo>
                  <a:lnTo>
                    <a:pt x="458" y="123"/>
                  </a:lnTo>
                  <a:lnTo>
                    <a:pt x="470" y="124"/>
                  </a:lnTo>
                  <a:lnTo>
                    <a:pt x="480" y="127"/>
                  </a:lnTo>
                  <a:lnTo>
                    <a:pt x="491" y="130"/>
                  </a:lnTo>
                  <a:lnTo>
                    <a:pt x="501" y="133"/>
                  </a:lnTo>
                  <a:lnTo>
                    <a:pt x="511" y="138"/>
                  </a:lnTo>
                  <a:lnTo>
                    <a:pt x="520" y="144"/>
                  </a:lnTo>
                  <a:lnTo>
                    <a:pt x="528" y="151"/>
                  </a:lnTo>
                  <a:lnTo>
                    <a:pt x="537" y="160"/>
                  </a:lnTo>
                  <a:lnTo>
                    <a:pt x="545" y="168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8" y="168"/>
                  </a:lnTo>
                  <a:lnTo>
                    <a:pt x="567" y="160"/>
                  </a:lnTo>
                  <a:lnTo>
                    <a:pt x="577" y="153"/>
                  </a:lnTo>
                  <a:lnTo>
                    <a:pt x="587" y="148"/>
                  </a:lnTo>
                  <a:lnTo>
                    <a:pt x="598" y="146"/>
                  </a:lnTo>
                  <a:lnTo>
                    <a:pt x="610" y="146"/>
                  </a:lnTo>
                  <a:lnTo>
                    <a:pt x="621" y="148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3" y="153"/>
                  </a:lnTo>
                  <a:lnTo>
                    <a:pt x="637" y="138"/>
                  </a:lnTo>
                  <a:lnTo>
                    <a:pt x="643" y="126"/>
                  </a:lnTo>
                  <a:lnTo>
                    <a:pt x="650" y="113"/>
                  </a:lnTo>
                  <a:lnTo>
                    <a:pt x="658" y="101"/>
                  </a:lnTo>
                  <a:lnTo>
                    <a:pt x="667" y="91"/>
                  </a:lnTo>
                  <a:lnTo>
                    <a:pt x="677" y="81"/>
                  </a:lnTo>
                  <a:lnTo>
                    <a:pt x="687" y="71"/>
                  </a:lnTo>
                  <a:lnTo>
                    <a:pt x="698" y="64"/>
                  </a:lnTo>
                  <a:lnTo>
                    <a:pt x="710" y="57"/>
                  </a:lnTo>
                  <a:lnTo>
                    <a:pt x="723" y="50"/>
                  </a:lnTo>
                  <a:lnTo>
                    <a:pt x="735" y="44"/>
                  </a:lnTo>
                  <a:lnTo>
                    <a:pt x="750" y="40"/>
                  </a:lnTo>
                  <a:lnTo>
                    <a:pt x="763" y="36"/>
                  </a:lnTo>
                  <a:lnTo>
                    <a:pt x="777" y="33"/>
                  </a:lnTo>
                  <a:lnTo>
                    <a:pt x="805" y="30"/>
                  </a:lnTo>
                  <a:lnTo>
                    <a:pt x="805" y="30"/>
                  </a:lnTo>
                  <a:lnTo>
                    <a:pt x="817" y="28"/>
                  </a:lnTo>
                  <a:lnTo>
                    <a:pt x="830" y="30"/>
                  </a:lnTo>
                  <a:lnTo>
                    <a:pt x="844" y="31"/>
                  </a:lnTo>
                  <a:lnTo>
                    <a:pt x="857" y="33"/>
                  </a:lnTo>
                  <a:lnTo>
                    <a:pt x="870" y="37"/>
                  </a:lnTo>
                  <a:lnTo>
                    <a:pt x="884" y="40"/>
                  </a:lnTo>
                  <a:lnTo>
                    <a:pt x="895" y="46"/>
                  </a:lnTo>
                  <a:lnTo>
                    <a:pt x="907" y="51"/>
                  </a:lnTo>
                  <a:lnTo>
                    <a:pt x="918" y="58"/>
                  </a:lnTo>
                  <a:lnTo>
                    <a:pt x="927" y="67"/>
                  </a:lnTo>
                  <a:lnTo>
                    <a:pt x="934" y="76"/>
                  </a:lnTo>
                  <a:lnTo>
                    <a:pt x="940" y="87"/>
                  </a:lnTo>
                  <a:lnTo>
                    <a:pt x="943" y="98"/>
                  </a:lnTo>
                  <a:lnTo>
                    <a:pt x="944" y="110"/>
                  </a:lnTo>
                  <a:lnTo>
                    <a:pt x="941" y="124"/>
                  </a:lnTo>
                  <a:lnTo>
                    <a:pt x="937" y="138"/>
                  </a:lnTo>
                  <a:lnTo>
                    <a:pt x="937" y="138"/>
                  </a:lnTo>
                  <a:lnTo>
                    <a:pt x="937" y="144"/>
                  </a:lnTo>
                  <a:lnTo>
                    <a:pt x="937" y="154"/>
                  </a:lnTo>
                  <a:lnTo>
                    <a:pt x="938" y="163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53" y="158"/>
                  </a:lnTo>
                  <a:lnTo>
                    <a:pt x="967" y="154"/>
                  </a:lnTo>
                  <a:lnTo>
                    <a:pt x="981" y="151"/>
                  </a:lnTo>
                  <a:lnTo>
                    <a:pt x="988" y="151"/>
                  </a:lnTo>
                  <a:lnTo>
                    <a:pt x="995" y="153"/>
                  </a:lnTo>
                  <a:lnTo>
                    <a:pt x="1003" y="154"/>
                  </a:lnTo>
                  <a:lnTo>
                    <a:pt x="1008" y="157"/>
                  </a:lnTo>
                  <a:lnTo>
                    <a:pt x="1014" y="161"/>
                  </a:lnTo>
                  <a:lnTo>
                    <a:pt x="1020" y="167"/>
                  </a:lnTo>
                  <a:lnTo>
                    <a:pt x="1024" y="173"/>
                  </a:lnTo>
                  <a:lnTo>
                    <a:pt x="1028" y="180"/>
                  </a:lnTo>
                  <a:lnTo>
                    <a:pt x="1031" y="18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8"/>
                  </a:lnTo>
                  <a:lnTo>
                    <a:pt x="1034" y="198"/>
                  </a:lnTo>
                  <a:lnTo>
                    <a:pt x="1052" y="196"/>
                  </a:lnTo>
                  <a:lnTo>
                    <a:pt x="1070" y="196"/>
                  </a:lnTo>
                  <a:lnTo>
                    <a:pt x="1087" y="198"/>
                  </a:lnTo>
                  <a:lnTo>
                    <a:pt x="1102" y="206"/>
                  </a:lnTo>
                  <a:lnTo>
                    <a:pt x="1118" y="213"/>
                  </a:lnTo>
                  <a:lnTo>
                    <a:pt x="1131" y="223"/>
                  </a:lnTo>
                  <a:lnTo>
                    <a:pt x="1144" y="236"/>
                  </a:lnTo>
                  <a:lnTo>
                    <a:pt x="1154" y="248"/>
                  </a:lnTo>
                  <a:lnTo>
                    <a:pt x="1164" y="264"/>
                  </a:lnTo>
                  <a:lnTo>
                    <a:pt x="1171" y="280"/>
                  </a:lnTo>
                  <a:lnTo>
                    <a:pt x="1177" y="296"/>
                  </a:lnTo>
                  <a:lnTo>
                    <a:pt x="1181" y="313"/>
                  </a:lnTo>
                  <a:lnTo>
                    <a:pt x="1181" y="331"/>
                  </a:lnTo>
                  <a:lnTo>
                    <a:pt x="1181" y="348"/>
                  </a:lnTo>
                  <a:lnTo>
                    <a:pt x="1177" y="366"/>
                  </a:lnTo>
                  <a:lnTo>
                    <a:pt x="1171" y="381"/>
                  </a:lnTo>
                  <a:lnTo>
                    <a:pt x="1171" y="381"/>
                  </a:lnTo>
                  <a:lnTo>
                    <a:pt x="1171" y="387"/>
                  </a:lnTo>
                  <a:lnTo>
                    <a:pt x="1171" y="397"/>
                  </a:lnTo>
                  <a:lnTo>
                    <a:pt x="1171" y="411"/>
                  </a:lnTo>
                  <a:lnTo>
                    <a:pt x="1171" y="411"/>
                  </a:lnTo>
                  <a:lnTo>
                    <a:pt x="1181" y="407"/>
                  </a:lnTo>
                  <a:lnTo>
                    <a:pt x="1191" y="406"/>
                  </a:lnTo>
                  <a:lnTo>
                    <a:pt x="1201" y="404"/>
                  </a:lnTo>
                  <a:lnTo>
                    <a:pt x="1210" y="406"/>
                  </a:lnTo>
                  <a:lnTo>
                    <a:pt x="1218" y="407"/>
                  </a:lnTo>
                  <a:lnTo>
                    <a:pt x="1227" y="410"/>
                  </a:lnTo>
                  <a:lnTo>
                    <a:pt x="1234" y="414"/>
                  </a:lnTo>
                  <a:lnTo>
                    <a:pt x="1241" y="420"/>
                  </a:lnTo>
                  <a:lnTo>
                    <a:pt x="1248" y="426"/>
                  </a:lnTo>
                  <a:lnTo>
                    <a:pt x="1254" y="431"/>
                  </a:lnTo>
                  <a:lnTo>
                    <a:pt x="1265" y="447"/>
                  </a:lnTo>
                  <a:lnTo>
                    <a:pt x="1274" y="464"/>
                  </a:lnTo>
                  <a:lnTo>
                    <a:pt x="1281" y="483"/>
                  </a:lnTo>
                  <a:lnTo>
                    <a:pt x="1281" y="483"/>
                  </a:lnTo>
                  <a:lnTo>
                    <a:pt x="1284" y="493"/>
                  </a:lnTo>
                  <a:lnTo>
                    <a:pt x="1284" y="503"/>
                  </a:lnTo>
                  <a:lnTo>
                    <a:pt x="1284" y="513"/>
                  </a:lnTo>
                  <a:lnTo>
                    <a:pt x="1282" y="524"/>
                  </a:lnTo>
                  <a:lnTo>
                    <a:pt x="1280" y="535"/>
                  </a:lnTo>
                  <a:lnTo>
                    <a:pt x="1275" y="545"/>
                  </a:lnTo>
                  <a:lnTo>
                    <a:pt x="1265" y="568"/>
                  </a:lnTo>
                  <a:lnTo>
                    <a:pt x="1252" y="588"/>
                  </a:lnTo>
                  <a:lnTo>
                    <a:pt x="1238" y="608"/>
                  </a:lnTo>
                  <a:lnTo>
                    <a:pt x="1224" y="625"/>
                  </a:lnTo>
                  <a:lnTo>
                    <a:pt x="1210" y="640"/>
                  </a:lnTo>
                  <a:lnTo>
                    <a:pt x="1210" y="640"/>
                  </a:lnTo>
                  <a:lnTo>
                    <a:pt x="1191" y="654"/>
                  </a:lnTo>
                  <a:lnTo>
                    <a:pt x="1168" y="668"/>
                  </a:lnTo>
                  <a:lnTo>
                    <a:pt x="1144" y="680"/>
                  </a:lnTo>
                  <a:lnTo>
                    <a:pt x="1118" y="688"/>
                  </a:lnTo>
                  <a:lnTo>
                    <a:pt x="1105" y="691"/>
                  </a:lnTo>
                  <a:lnTo>
                    <a:pt x="1092" y="694"/>
                  </a:lnTo>
                  <a:lnTo>
                    <a:pt x="1078" y="695"/>
                  </a:lnTo>
                  <a:lnTo>
                    <a:pt x="1065" y="695"/>
                  </a:lnTo>
                  <a:lnTo>
                    <a:pt x="1052" y="695"/>
                  </a:lnTo>
                  <a:lnTo>
                    <a:pt x="1041" y="693"/>
                  </a:lnTo>
                  <a:lnTo>
                    <a:pt x="1028" y="690"/>
                  </a:lnTo>
                  <a:lnTo>
                    <a:pt x="1017" y="685"/>
                  </a:lnTo>
                  <a:lnTo>
                    <a:pt x="1017" y="685"/>
                  </a:lnTo>
                  <a:lnTo>
                    <a:pt x="1015" y="688"/>
                  </a:lnTo>
                  <a:lnTo>
                    <a:pt x="1015" y="693"/>
                  </a:lnTo>
                  <a:lnTo>
                    <a:pt x="1015" y="693"/>
                  </a:lnTo>
                  <a:lnTo>
                    <a:pt x="1014" y="701"/>
                  </a:lnTo>
                  <a:lnTo>
                    <a:pt x="1012" y="708"/>
                  </a:lnTo>
                  <a:lnTo>
                    <a:pt x="1007" y="723"/>
                  </a:lnTo>
                  <a:lnTo>
                    <a:pt x="997" y="737"/>
                  </a:lnTo>
                  <a:lnTo>
                    <a:pt x="985" y="751"/>
                  </a:lnTo>
                  <a:lnTo>
                    <a:pt x="974" y="764"/>
                  </a:lnTo>
                  <a:lnTo>
                    <a:pt x="961" y="775"/>
                  </a:lnTo>
                  <a:lnTo>
                    <a:pt x="937" y="795"/>
                  </a:lnTo>
                  <a:lnTo>
                    <a:pt x="937" y="795"/>
                  </a:lnTo>
                  <a:lnTo>
                    <a:pt x="925" y="804"/>
                  </a:lnTo>
                  <a:lnTo>
                    <a:pt x="914" y="813"/>
                  </a:lnTo>
                  <a:lnTo>
                    <a:pt x="890" y="825"/>
                  </a:lnTo>
                  <a:lnTo>
                    <a:pt x="864" y="837"/>
                  </a:lnTo>
                  <a:lnTo>
                    <a:pt x="837" y="845"/>
                  </a:lnTo>
                  <a:lnTo>
                    <a:pt x="837" y="845"/>
                  </a:lnTo>
                  <a:lnTo>
                    <a:pt x="821" y="850"/>
                  </a:lnTo>
                  <a:lnTo>
                    <a:pt x="805" y="853"/>
                  </a:lnTo>
                  <a:lnTo>
                    <a:pt x="788" y="855"/>
                  </a:lnTo>
                  <a:lnTo>
                    <a:pt x="773" y="857"/>
                  </a:lnTo>
                  <a:lnTo>
                    <a:pt x="757" y="857"/>
                  </a:lnTo>
                  <a:lnTo>
                    <a:pt x="741" y="855"/>
                  </a:lnTo>
                  <a:lnTo>
                    <a:pt x="725" y="854"/>
                  </a:lnTo>
                  <a:lnTo>
                    <a:pt x="711" y="850"/>
                  </a:lnTo>
                  <a:lnTo>
                    <a:pt x="697" y="845"/>
                  </a:lnTo>
                  <a:lnTo>
                    <a:pt x="683" y="840"/>
                  </a:lnTo>
                  <a:lnTo>
                    <a:pt x="670" y="833"/>
                  </a:lnTo>
                  <a:lnTo>
                    <a:pt x="657" y="824"/>
                  </a:lnTo>
                  <a:lnTo>
                    <a:pt x="644" y="814"/>
                  </a:lnTo>
                  <a:lnTo>
                    <a:pt x="634" y="803"/>
                  </a:lnTo>
                  <a:lnTo>
                    <a:pt x="624" y="788"/>
                  </a:lnTo>
                  <a:lnTo>
                    <a:pt x="615" y="774"/>
                  </a:lnTo>
                  <a:lnTo>
                    <a:pt x="615" y="774"/>
                  </a:lnTo>
                  <a:lnTo>
                    <a:pt x="614" y="774"/>
                  </a:lnTo>
                  <a:lnTo>
                    <a:pt x="614" y="774"/>
                  </a:lnTo>
                  <a:lnTo>
                    <a:pt x="614" y="774"/>
                  </a:lnTo>
                  <a:lnTo>
                    <a:pt x="605" y="785"/>
                  </a:lnTo>
                  <a:lnTo>
                    <a:pt x="594" y="795"/>
                  </a:lnTo>
                  <a:lnTo>
                    <a:pt x="583" y="803"/>
                  </a:lnTo>
                  <a:lnTo>
                    <a:pt x="568" y="810"/>
                  </a:lnTo>
                  <a:lnTo>
                    <a:pt x="555" y="814"/>
                  </a:lnTo>
                  <a:lnTo>
                    <a:pt x="541" y="818"/>
                  </a:lnTo>
                  <a:lnTo>
                    <a:pt x="527" y="821"/>
                  </a:lnTo>
                  <a:lnTo>
                    <a:pt x="513" y="823"/>
                  </a:lnTo>
                  <a:lnTo>
                    <a:pt x="513" y="823"/>
                  </a:lnTo>
                  <a:lnTo>
                    <a:pt x="498" y="823"/>
                  </a:lnTo>
                  <a:lnTo>
                    <a:pt x="484" y="821"/>
                  </a:lnTo>
                  <a:lnTo>
                    <a:pt x="468" y="818"/>
                  </a:lnTo>
                  <a:lnTo>
                    <a:pt x="454" y="813"/>
                  </a:lnTo>
                  <a:lnTo>
                    <a:pt x="441" y="805"/>
                  </a:lnTo>
                  <a:lnTo>
                    <a:pt x="437" y="800"/>
                  </a:lnTo>
                  <a:lnTo>
                    <a:pt x="431" y="795"/>
                  </a:lnTo>
                  <a:lnTo>
                    <a:pt x="427" y="790"/>
                  </a:lnTo>
                  <a:lnTo>
                    <a:pt x="424" y="783"/>
                  </a:lnTo>
                  <a:lnTo>
                    <a:pt x="423" y="775"/>
                  </a:lnTo>
                  <a:lnTo>
                    <a:pt x="421" y="767"/>
                  </a:lnTo>
                  <a:lnTo>
                    <a:pt x="421" y="767"/>
                  </a:lnTo>
                  <a:lnTo>
                    <a:pt x="421" y="761"/>
                  </a:lnTo>
                  <a:lnTo>
                    <a:pt x="421" y="757"/>
                  </a:lnTo>
                  <a:lnTo>
                    <a:pt x="420" y="755"/>
                  </a:lnTo>
                  <a:lnTo>
                    <a:pt x="420" y="755"/>
                  </a:lnTo>
                  <a:lnTo>
                    <a:pt x="395" y="758"/>
                  </a:lnTo>
                  <a:lnTo>
                    <a:pt x="371" y="758"/>
                  </a:lnTo>
                  <a:lnTo>
                    <a:pt x="347" y="757"/>
                  </a:lnTo>
                  <a:lnTo>
                    <a:pt x="324" y="751"/>
                  </a:lnTo>
                  <a:lnTo>
                    <a:pt x="301" y="744"/>
                  </a:lnTo>
                  <a:lnTo>
                    <a:pt x="280" y="734"/>
                  </a:lnTo>
                  <a:lnTo>
                    <a:pt x="260" y="721"/>
                  </a:lnTo>
                  <a:lnTo>
                    <a:pt x="240" y="705"/>
                  </a:lnTo>
                  <a:lnTo>
                    <a:pt x="240" y="705"/>
                  </a:lnTo>
                  <a:lnTo>
                    <a:pt x="227" y="691"/>
                  </a:lnTo>
                  <a:lnTo>
                    <a:pt x="214" y="675"/>
                  </a:lnTo>
                  <a:lnTo>
                    <a:pt x="204" y="658"/>
                  </a:lnTo>
                  <a:lnTo>
                    <a:pt x="194" y="641"/>
                  </a:lnTo>
                  <a:lnTo>
                    <a:pt x="194" y="641"/>
                  </a:lnTo>
                  <a:lnTo>
                    <a:pt x="188" y="627"/>
                  </a:lnTo>
                  <a:lnTo>
                    <a:pt x="184" y="614"/>
                  </a:lnTo>
                  <a:lnTo>
                    <a:pt x="184" y="614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0" y="594"/>
                  </a:lnTo>
                  <a:lnTo>
                    <a:pt x="180" y="597"/>
                  </a:lnTo>
                  <a:lnTo>
                    <a:pt x="180" y="598"/>
                  </a:lnTo>
                  <a:lnTo>
                    <a:pt x="181" y="598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3" y="590"/>
                  </a:lnTo>
                  <a:lnTo>
                    <a:pt x="183" y="580"/>
                  </a:lnTo>
                  <a:lnTo>
                    <a:pt x="183" y="570"/>
                  </a:lnTo>
                  <a:lnTo>
                    <a:pt x="181" y="565"/>
                  </a:lnTo>
                  <a:lnTo>
                    <a:pt x="181" y="565"/>
                  </a:lnTo>
                  <a:lnTo>
                    <a:pt x="168" y="568"/>
                  </a:lnTo>
                  <a:lnTo>
                    <a:pt x="154" y="571"/>
                  </a:lnTo>
                  <a:lnTo>
                    <a:pt x="141" y="571"/>
                  </a:lnTo>
                  <a:lnTo>
                    <a:pt x="128" y="570"/>
                  </a:lnTo>
                  <a:lnTo>
                    <a:pt x="117" y="568"/>
                  </a:lnTo>
                  <a:lnTo>
                    <a:pt x="106" y="565"/>
                  </a:lnTo>
                  <a:lnTo>
                    <a:pt x="94" y="561"/>
                  </a:lnTo>
                  <a:lnTo>
                    <a:pt x="83" y="555"/>
                  </a:lnTo>
                  <a:lnTo>
                    <a:pt x="73" y="550"/>
                  </a:lnTo>
                  <a:lnTo>
                    <a:pt x="63" y="541"/>
                  </a:lnTo>
                  <a:lnTo>
                    <a:pt x="53" y="534"/>
                  </a:lnTo>
                  <a:lnTo>
                    <a:pt x="44" y="524"/>
                  </a:lnTo>
                  <a:lnTo>
                    <a:pt x="37" y="514"/>
                  </a:lnTo>
                  <a:lnTo>
                    <a:pt x="30" y="503"/>
                  </a:lnTo>
                  <a:lnTo>
                    <a:pt x="23" y="491"/>
                  </a:lnTo>
                  <a:lnTo>
                    <a:pt x="17" y="480"/>
                  </a:lnTo>
                  <a:lnTo>
                    <a:pt x="17" y="480"/>
                  </a:lnTo>
                  <a:lnTo>
                    <a:pt x="13" y="467"/>
                  </a:lnTo>
                  <a:lnTo>
                    <a:pt x="8" y="453"/>
                  </a:lnTo>
                  <a:lnTo>
                    <a:pt x="6" y="440"/>
                  </a:lnTo>
                  <a:lnTo>
                    <a:pt x="6" y="426"/>
                  </a:lnTo>
                  <a:lnTo>
                    <a:pt x="6" y="413"/>
                  </a:lnTo>
                  <a:lnTo>
                    <a:pt x="7" y="400"/>
                  </a:lnTo>
                  <a:lnTo>
                    <a:pt x="10" y="387"/>
                  </a:lnTo>
                  <a:lnTo>
                    <a:pt x="14" y="376"/>
                  </a:lnTo>
                  <a:lnTo>
                    <a:pt x="20" y="364"/>
                  </a:lnTo>
                  <a:lnTo>
                    <a:pt x="26" y="354"/>
                  </a:lnTo>
                  <a:lnTo>
                    <a:pt x="34" y="344"/>
                  </a:lnTo>
                  <a:lnTo>
                    <a:pt x="43" y="336"/>
                  </a:lnTo>
                  <a:lnTo>
                    <a:pt x="54" y="327"/>
                  </a:lnTo>
                  <a:lnTo>
                    <a:pt x="66" y="321"/>
                  </a:lnTo>
                  <a:lnTo>
                    <a:pt x="78" y="317"/>
                  </a:lnTo>
                  <a:lnTo>
                    <a:pt x="93" y="313"/>
                  </a:lnTo>
                  <a:lnTo>
                    <a:pt x="93" y="313"/>
                  </a:lnTo>
                  <a:lnTo>
                    <a:pt x="94" y="311"/>
                  </a:lnTo>
                  <a:lnTo>
                    <a:pt x="96" y="307"/>
                  </a:lnTo>
                  <a:lnTo>
                    <a:pt x="94" y="297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78" y="286"/>
                  </a:lnTo>
                  <a:lnTo>
                    <a:pt x="64" y="291"/>
                  </a:lnTo>
                  <a:lnTo>
                    <a:pt x="51" y="298"/>
                  </a:lnTo>
                  <a:lnTo>
                    <a:pt x="41" y="306"/>
                  </a:lnTo>
                  <a:lnTo>
                    <a:pt x="31" y="316"/>
                  </a:lnTo>
                  <a:lnTo>
                    <a:pt x="24" y="326"/>
                  </a:lnTo>
                  <a:lnTo>
                    <a:pt x="17" y="337"/>
                  </a:lnTo>
                  <a:lnTo>
                    <a:pt x="11" y="350"/>
                  </a:lnTo>
                  <a:lnTo>
                    <a:pt x="7" y="363"/>
                  </a:lnTo>
                  <a:lnTo>
                    <a:pt x="4" y="376"/>
                  </a:lnTo>
                  <a:lnTo>
                    <a:pt x="1" y="390"/>
                  </a:lnTo>
                  <a:lnTo>
                    <a:pt x="0" y="404"/>
                  </a:lnTo>
                  <a:lnTo>
                    <a:pt x="0" y="433"/>
                  </a:lnTo>
                  <a:lnTo>
                    <a:pt x="3" y="461"/>
                  </a:lnTo>
                  <a:lnTo>
                    <a:pt x="3" y="461"/>
                  </a:lnTo>
                  <a:lnTo>
                    <a:pt x="6" y="478"/>
                  </a:lnTo>
                  <a:lnTo>
                    <a:pt x="10" y="494"/>
                  </a:lnTo>
                  <a:lnTo>
                    <a:pt x="16" y="508"/>
                  </a:lnTo>
                  <a:lnTo>
                    <a:pt x="23" y="524"/>
                  </a:lnTo>
                  <a:lnTo>
                    <a:pt x="31" y="537"/>
                  </a:lnTo>
                  <a:lnTo>
                    <a:pt x="40" y="550"/>
                  </a:lnTo>
                  <a:lnTo>
                    <a:pt x="51" y="561"/>
                  </a:lnTo>
                  <a:lnTo>
                    <a:pt x="63" y="573"/>
                  </a:lnTo>
                  <a:lnTo>
                    <a:pt x="74" y="581"/>
                  </a:lnTo>
                  <a:lnTo>
                    <a:pt x="87" y="588"/>
                  </a:lnTo>
                  <a:lnTo>
                    <a:pt x="101" y="594"/>
                  </a:lnTo>
                  <a:lnTo>
                    <a:pt x="116" y="598"/>
                  </a:lnTo>
                  <a:lnTo>
                    <a:pt x="131" y="601"/>
                  </a:lnTo>
                  <a:lnTo>
                    <a:pt x="148" y="603"/>
                  </a:lnTo>
                  <a:lnTo>
                    <a:pt x="164" y="601"/>
                  </a:lnTo>
                  <a:lnTo>
                    <a:pt x="181" y="597"/>
                  </a:lnTo>
                  <a:lnTo>
                    <a:pt x="181" y="597"/>
                  </a:lnTo>
                  <a:lnTo>
                    <a:pt x="181" y="567"/>
                  </a:lnTo>
                  <a:lnTo>
                    <a:pt x="181" y="567"/>
                  </a:lnTo>
                  <a:lnTo>
                    <a:pt x="178" y="574"/>
                  </a:lnTo>
                  <a:lnTo>
                    <a:pt x="177" y="583"/>
                  </a:lnTo>
                  <a:lnTo>
                    <a:pt x="176" y="598"/>
                  </a:lnTo>
                  <a:lnTo>
                    <a:pt x="177" y="615"/>
                  </a:lnTo>
                  <a:lnTo>
                    <a:pt x="180" y="634"/>
                  </a:lnTo>
                  <a:lnTo>
                    <a:pt x="186" y="651"/>
                  </a:lnTo>
                  <a:lnTo>
                    <a:pt x="193" y="667"/>
                  </a:lnTo>
                  <a:lnTo>
                    <a:pt x="200" y="683"/>
                  </a:lnTo>
                  <a:lnTo>
                    <a:pt x="207" y="695"/>
                  </a:lnTo>
                  <a:lnTo>
                    <a:pt x="207" y="695"/>
                  </a:lnTo>
                  <a:lnTo>
                    <a:pt x="217" y="710"/>
                  </a:lnTo>
                  <a:lnTo>
                    <a:pt x="227" y="721"/>
                  </a:lnTo>
                  <a:lnTo>
                    <a:pt x="237" y="733"/>
                  </a:lnTo>
                  <a:lnTo>
                    <a:pt x="248" y="744"/>
                  </a:lnTo>
                  <a:lnTo>
                    <a:pt x="260" y="753"/>
                  </a:lnTo>
                  <a:lnTo>
                    <a:pt x="273" y="761"/>
                  </a:lnTo>
                  <a:lnTo>
                    <a:pt x="286" y="768"/>
                  </a:lnTo>
                  <a:lnTo>
                    <a:pt x="300" y="774"/>
                  </a:lnTo>
                  <a:lnTo>
                    <a:pt x="314" y="780"/>
                  </a:lnTo>
                  <a:lnTo>
                    <a:pt x="328" y="784"/>
                  </a:lnTo>
                  <a:lnTo>
                    <a:pt x="343" y="787"/>
                  </a:lnTo>
                  <a:lnTo>
                    <a:pt x="358" y="788"/>
                  </a:lnTo>
                  <a:lnTo>
                    <a:pt x="373" y="790"/>
                  </a:lnTo>
                  <a:lnTo>
                    <a:pt x="388" y="790"/>
                  </a:lnTo>
                  <a:lnTo>
                    <a:pt x="404" y="790"/>
                  </a:lnTo>
                  <a:lnTo>
                    <a:pt x="420" y="787"/>
                  </a:lnTo>
                  <a:lnTo>
                    <a:pt x="420" y="787"/>
                  </a:lnTo>
                  <a:lnTo>
                    <a:pt x="418" y="775"/>
                  </a:lnTo>
                  <a:lnTo>
                    <a:pt x="418" y="775"/>
                  </a:lnTo>
                  <a:lnTo>
                    <a:pt x="420" y="787"/>
                  </a:lnTo>
                  <a:lnTo>
                    <a:pt x="421" y="797"/>
                  </a:lnTo>
                  <a:lnTo>
                    <a:pt x="424" y="807"/>
                  </a:lnTo>
                  <a:lnTo>
                    <a:pt x="428" y="814"/>
                  </a:lnTo>
                  <a:lnTo>
                    <a:pt x="433" y="823"/>
                  </a:lnTo>
                  <a:lnTo>
                    <a:pt x="437" y="828"/>
                  </a:lnTo>
                  <a:lnTo>
                    <a:pt x="444" y="834"/>
                  </a:lnTo>
                  <a:lnTo>
                    <a:pt x="450" y="840"/>
                  </a:lnTo>
                  <a:lnTo>
                    <a:pt x="457" y="844"/>
                  </a:lnTo>
                  <a:lnTo>
                    <a:pt x="465" y="847"/>
                  </a:lnTo>
                  <a:lnTo>
                    <a:pt x="474" y="850"/>
                  </a:lnTo>
                  <a:lnTo>
                    <a:pt x="483" y="853"/>
                  </a:lnTo>
                  <a:lnTo>
                    <a:pt x="503" y="854"/>
                  </a:lnTo>
                  <a:lnTo>
                    <a:pt x="523" y="853"/>
                  </a:lnTo>
                  <a:lnTo>
                    <a:pt x="523" y="853"/>
                  </a:lnTo>
                  <a:lnTo>
                    <a:pt x="545" y="848"/>
                  </a:lnTo>
                  <a:lnTo>
                    <a:pt x="567" y="841"/>
                  </a:lnTo>
                  <a:lnTo>
                    <a:pt x="577" y="837"/>
                  </a:lnTo>
                  <a:lnTo>
                    <a:pt x="585" y="831"/>
                  </a:lnTo>
                  <a:lnTo>
                    <a:pt x="595" y="825"/>
                  </a:lnTo>
                  <a:lnTo>
                    <a:pt x="604" y="818"/>
                  </a:lnTo>
                  <a:lnTo>
                    <a:pt x="604" y="818"/>
                  </a:lnTo>
                  <a:lnTo>
                    <a:pt x="608" y="814"/>
                  </a:lnTo>
                  <a:lnTo>
                    <a:pt x="613" y="808"/>
                  </a:lnTo>
                  <a:lnTo>
                    <a:pt x="613" y="808"/>
                  </a:lnTo>
                  <a:lnTo>
                    <a:pt x="615" y="810"/>
                  </a:lnTo>
                  <a:lnTo>
                    <a:pt x="621" y="818"/>
                  </a:lnTo>
                  <a:lnTo>
                    <a:pt x="630" y="830"/>
                  </a:lnTo>
                  <a:lnTo>
                    <a:pt x="630" y="830"/>
                  </a:lnTo>
                  <a:lnTo>
                    <a:pt x="640" y="841"/>
                  </a:lnTo>
                  <a:lnTo>
                    <a:pt x="650" y="851"/>
                  </a:lnTo>
                  <a:lnTo>
                    <a:pt x="660" y="860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84" y="874"/>
                  </a:lnTo>
                  <a:lnTo>
                    <a:pt x="697" y="880"/>
                  </a:lnTo>
                  <a:lnTo>
                    <a:pt x="711" y="884"/>
                  </a:lnTo>
                  <a:lnTo>
                    <a:pt x="725" y="887"/>
                  </a:lnTo>
                  <a:lnTo>
                    <a:pt x="740" y="888"/>
                  </a:lnTo>
                  <a:lnTo>
                    <a:pt x="754" y="890"/>
                  </a:lnTo>
                  <a:lnTo>
                    <a:pt x="768" y="890"/>
                  </a:lnTo>
                  <a:lnTo>
                    <a:pt x="784" y="888"/>
                  </a:lnTo>
                  <a:lnTo>
                    <a:pt x="813" y="883"/>
                  </a:lnTo>
                  <a:lnTo>
                    <a:pt x="841" y="875"/>
                  </a:lnTo>
                  <a:lnTo>
                    <a:pt x="868" y="865"/>
                  </a:lnTo>
                  <a:lnTo>
                    <a:pt x="894" y="855"/>
                  </a:lnTo>
                  <a:lnTo>
                    <a:pt x="894" y="855"/>
                  </a:lnTo>
                  <a:lnTo>
                    <a:pt x="907" y="848"/>
                  </a:lnTo>
                  <a:lnTo>
                    <a:pt x="918" y="841"/>
                  </a:lnTo>
                  <a:lnTo>
                    <a:pt x="940" y="825"/>
                  </a:lnTo>
                  <a:lnTo>
                    <a:pt x="960" y="807"/>
                  </a:lnTo>
                  <a:lnTo>
                    <a:pt x="978" y="787"/>
                  </a:lnTo>
                  <a:lnTo>
                    <a:pt x="978" y="787"/>
                  </a:lnTo>
                  <a:lnTo>
                    <a:pt x="993" y="770"/>
                  </a:lnTo>
                  <a:lnTo>
                    <a:pt x="1005" y="751"/>
                  </a:lnTo>
                  <a:lnTo>
                    <a:pt x="1010" y="741"/>
                  </a:lnTo>
                  <a:lnTo>
                    <a:pt x="1014" y="731"/>
                  </a:lnTo>
                  <a:lnTo>
                    <a:pt x="1017" y="720"/>
                  </a:lnTo>
                  <a:lnTo>
                    <a:pt x="1018" y="708"/>
                  </a:lnTo>
                  <a:lnTo>
                    <a:pt x="1018" y="708"/>
                  </a:lnTo>
                  <a:lnTo>
                    <a:pt x="1017" y="717"/>
                  </a:lnTo>
                  <a:lnTo>
                    <a:pt x="1017" y="717"/>
                  </a:lnTo>
                  <a:lnTo>
                    <a:pt x="1028" y="721"/>
                  </a:lnTo>
                  <a:lnTo>
                    <a:pt x="1041" y="724"/>
                  </a:lnTo>
                  <a:lnTo>
                    <a:pt x="1054" y="725"/>
                  </a:lnTo>
                  <a:lnTo>
                    <a:pt x="1068" y="725"/>
                  </a:lnTo>
                  <a:lnTo>
                    <a:pt x="1081" y="724"/>
                  </a:lnTo>
                  <a:lnTo>
                    <a:pt x="1094" y="723"/>
                  </a:lnTo>
                  <a:lnTo>
                    <a:pt x="1120" y="717"/>
                  </a:lnTo>
                  <a:lnTo>
                    <a:pt x="1120" y="717"/>
                  </a:lnTo>
                  <a:lnTo>
                    <a:pt x="1138" y="711"/>
                  </a:lnTo>
                  <a:lnTo>
                    <a:pt x="1157" y="704"/>
                  </a:lnTo>
                  <a:lnTo>
                    <a:pt x="1174" y="695"/>
                  </a:lnTo>
                  <a:lnTo>
                    <a:pt x="1191" y="684"/>
                  </a:lnTo>
                  <a:lnTo>
                    <a:pt x="1207" y="673"/>
                  </a:lnTo>
                  <a:lnTo>
                    <a:pt x="1221" y="658"/>
                  </a:lnTo>
                  <a:lnTo>
                    <a:pt x="1234" y="644"/>
                  </a:lnTo>
                  <a:lnTo>
                    <a:pt x="1247" y="628"/>
                  </a:lnTo>
                  <a:lnTo>
                    <a:pt x="1247" y="628"/>
                  </a:lnTo>
                  <a:lnTo>
                    <a:pt x="1258" y="611"/>
                  </a:lnTo>
                  <a:lnTo>
                    <a:pt x="1267" y="593"/>
                  </a:lnTo>
                  <a:lnTo>
                    <a:pt x="1275" y="574"/>
                  </a:lnTo>
                  <a:lnTo>
                    <a:pt x="1281" y="554"/>
                  </a:lnTo>
                  <a:lnTo>
                    <a:pt x="1285" y="534"/>
                  </a:lnTo>
                  <a:lnTo>
                    <a:pt x="1288" y="514"/>
                  </a:lnTo>
                  <a:lnTo>
                    <a:pt x="1288" y="494"/>
                  </a:lnTo>
                  <a:lnTo>
                    <a:pt x="1287" y="474"/>
                  </a:lnTo>
                  <a:lnTo>
                    <a:pt x="1287" y="474"/>
                  </a:lnTo>
                  <a:lnTo>
                    <a:pt x="1281" y="453"/>
                  </a:lnTo>
                  <a:lnTo>
                    <a:pt x="1274" y="433"/>
                  </a:lnTo>
                  <a:lnTo>
                    <a:pt x="1268" y="423"/>
                  </a:lnTo>
                  <a:lnTo>
                    <a:pt x="1262" y="413"/>
                  </a:lnTo>
                  <a:lnTo>
                    <a:pt x="1257" y="404"/>
                  </a:lnTo>
                  <a:lnTo>
                    <a:pt x="1250" y="396"/>
                  </a:lnTo>
                  <a:lnTo>
                    <a:pt x="1241" y="390"/>
                  </a:lnTo>
                  <a:lnTo>
                    <a:pt x="1234" y="383"/>
                  </a:lnTo>
                  <a:lnTo>
                    <a:pt x="1224" y="378"/>
                  </a:lnTo>
                  <a:lnTo>
                    <a:pt x="1215" y="376"/>
                  </a:lnTo>
                  <a:lnTo>
                    <a:pt x="1205" y="374"/>
                  </a:lnTo>
                  <a:lnTo>
                    <a:pt x="1194" y="374"/>
                  </a:lnTo>
                  <a:lnTo>
                    <a:pt x="1182" y="377"/>
                  </a:lnTo>
                  <a:lnTo>
                    <a:pt x="1171" y="381"/>
                  </a:lnTo>
                  <a:lnTo>
                    <a:pt x="1171" y="381"/>
                  </a:lnTo>
                  <a:lnTo>
                    <a:pt x="1172" y="410"/>
                  </a:lnTo>
                  <a:lnTo>
                    <a:pt x="1172" y="410"/>
                  </a:lnTo>
                  <a:lnTo>
                    <a:pt x="1177" y="398"/>
                  </a:lnTo>
                  <a:lnTo>
                    <a:pt x="1181" y="386"/>
                  </a:lnTo>
                  <a:lnTo>
                    <a:pt x="1184" y="373"/>
                  </a:lnTo>
                  <a:lnTo>
                    <a:pt x="1187" y="360"/>
                  </a:lnTo>
                  <a:lnTo>
                    <a:pt x="1187" y="347"/>
                  </a:lnTo>
                  <a:lnTo>
                    <a:pt x="1188" y="334"/>
                  </a:lnTo>
                  <a:lnTo>
                    <a:pt x="1185" y="307"/>
                  </a:lnTo>
                  <a:lnTo>
                    <a:pt x="1181" y="280"/>
                  </a:lnTo>
                  <a:lnTo>
                    <a:pt x="1172" y="254"/>
                  </a:lnTo>
                  <a:lnTo>
                    <a:pt x="1167" y="243"/>
                  </a:lnTo>
                  <a:lnTo>
                    <a:pt x="1161" y="231"/>
                  </a:lnTo>
                  <a:lnTo>
                    <a:pt x="1154" y="220"/>
                  </a:lnTo>
                  <a:lnTo>
                    <a:pt x="1147" y="210"/>
                  </a:lnTo>
                  <a:lnTo>
                    <a:pt x="1147" y="210"/>
                  </a:lnTo>
                  <a:lnTo>
                    <a:pt x="1137" y="197"/>
                  </a:lnTo>
                  <a:lnTo>
                    <a:pt x="1125" y="187"/>
                  </a:lnTo>
                  <a:lnTo>
                    <a:pt x="1114" y="180"/>
                  </a:lnTo>
                  <a:lnTo>
                    <a:pt x="1100" y="173"/>
                  </a:lnTo>
                  <a:lnTo>
                    <a:pt x="1087" y="168"/>
                  </a:lnTo>
                  <a:lnTo>
                    <a:pt x="1071" y="166"/>
                  </a:lnTo>
                  <a:lnTo>
                    <a:pt x="1057" y="166"/>
                  </a:lnTo>
                  <a:lnTo>
                    <a:pt x="1041" y="167"/>
                  </a:lnTo>
                  <a:lnTo>
                    <a:pt x="1041" y="167"/>
                  </a:lnTo>
                  <a:lnTo>
                    <a:pt x="1038" y="167"/>
                  </a:lnTo>
                  <a:lnTo>
                    <a:pt x="1035" y="164"/>
                  </a:lnTo>
                  <a:lnTo>
                    <a:pt x="1031" y="157"/>
                  </a:lnTo>
                  <a:lnTo>
                    <a:pt x="1024" y="141"/>
                  </a:lnTo>
                  <a:lnTo>
                    <a:pt x="1024" y="141"/>
                  </a:lnTo>
                  <a:lnTo>
                    <a:pt x="1021" y="137"/>
                  </a:lnTo>
                  <a:lnTo>
                    <a:pt x="1017" y="133"/>
                  </a:lnTo>
                  <a:lnTo>
                    <a:pt x="1005" y="126"/>
                  </a:lnTo>
                  <a:lnTo>
                    <a:pt x="1005" y="126"/>
                  </a:lnTo>
                  <a:lnTo>
                    <a:pt x="997" y="121"/>
                  </a:lnTo>
                  <a:lnTo>
                    <a:pt x="988" y="120"/>
                  </a:lnTo>
                  <a:lnTo>
                    <a:pt x="980" y="120"/>
                  </a:lnTo>
                  <a:lnTo>
                    <a:pt x="970" y="121"/>
                  </a:lnTo>
                  <a:lnTo>
                    <a:pt x="961" y="124"/>
                  </a:lnTo>
                  <a:lnTo>
                    <a:pt x="953" y="128"/>
                  </a:lnTo>
                  <a:lnTo>
                    <a:pt x="937" y="138"/>
                  </a:lnTo>
                  <a:lnTo>
                    <a:pt x="937" y="138"/>
                  </a:lnTo>
                  <a:lnTo>
                    <a:pt x="938" y="167"/>
                  </a:lnTo>
                  <a:lnTo>
                    <a:pt x="938" y="167"/>
                  </a:lnTo>
                  <a:lnTo>
                    <a:pt x="943" y="156"/>
                  </a:lnTo>
                  <a:lnTo>
                    <a:pt x="945" y="143"/>
                  </a:lnTo>
                  <a:lnTo>
                    <a:pt x="948" y="131"/>
                  </a:lnTo>
                  <a:lnTo>
                    <a:pt x="950" y="118"/>
                  </a:lnTo>
                  <a:lnTo>
                    <a:pt x="950" y="107"/>
                  </a:lnTo>
                  <a:lnTo>
                    <a:pt x="950" y="96"/>
                  </a:lnTo>
                  <a:lnTo>
                    <a:pt x="948" y="84"/>
                  </a:lnTo>
                  <a:lnTo>
                    <a:pt x="945" y="73"/>
                  </a:lnTo>
                  <a:lnTo>
                    <a:pt x="941" y="63"/>
                  </a:lnTo>
                  <a:lnTo>
                    <a:pt x="935" y="53"/>
                  </a:lnTo>
                  <a:lnTo>
                    <a:pt x="930" y="44"/>
                  </a:lnTo>
                  <a:lnTo>
                    <a:pt x="921" y="36"/>
                  </a:lnTo>
                  <a:lnTo>
                    <a:pt x="913" y="27"/>
                  </a:lnTo>
                  <a:lnTo>
                    <a:pt x="903" y="21"/>
                  </a:lnTo>
                  <a:lnTo>
                    <a:pt x="891" y="14"/>
                  </a:lnTo>
                  <a:lnTo>
                    <a:pt x="880" y="10"/>
                  </a:lnTo>
                  <a:lnTo>
                    <a:pt x="880" y="10"/>
                  </a:lnTo>
                  <a:lnTo>
                    <a:pt x="865" y="6"/>
                  </a:lnTo>
                  <a:lnTo>
                    <a:pt x="850" y="3"/>
                  </a:lnTo>
                  <a:lnTo>
                    <a:pt x="835" y="1"/>
                  </a:lnTo>
                  <a:lnTo>
                    <a:pt x="820" y="0"/>
                  </a:lnTo>
                  <a:lnTo>
                    <a:pt x="804" y="0"/>
                  </a:lnTo>
                  <a:lnTo>
                    <a:pt x="788" y="3"/>
                  </a:lnTo>
                  <a:lnTo>
                    <a:pt x="773" y="4"/>
                  </a:lnTo>
                  <a:lnTo>
                    <a:pt x="758" y="8"/>
                  </a:lnTo>
                  <a:lnTo>
                    <a:pt x="743" y="13"/>
                  </a:lnTo>
                  <a:lnTo>
                    <a:pt x="728" y="20"/>
                  </a:lnTo>
                  <a:lnTo>
                    <a:pt x="714" y="26"/>
                  </a:lnTo>
                  <a:lnTo>
                    <a:pt x="701" y="34"/>
                  </a:lnTo>
                  <a:lnTo>
                    <a:pt x="688" y="43"/>
                  </a:lnTo>
                  <a:lnTo>
                    <a:pt x="677" y="53"/>
                  </a:lnTo>
                  <a:lnTo>
                    <a:pt x="667" y="63"/>
                  </a:lnTo>
                  <a:lnTo>
                    <a:pt x="657" y="74"/>
                  </a:lnTo>
                  <a:lnTo>
                    <a:pt x="657" y="74"/>
                  </a:lnTo>
                  <a:lnTo>
                    <a:pt x="650" y="86"/>
                  </a:lnTo>
                  <a:lnTo>
                    <a:pt x="643" y="97"/>
                  </a:lnTo>
                  <a:lnTo>
                    <a:pt x="643" y="97"/>
                  </a:lnTo>
                  <a:lnTo>
                    <a:pt x="637" y="113"/>
                  </a:lnTo>
                  <a:lnTo>
                    <a:pt x="634" y="117"/>
                  </a:lnTo>
                  <a:lnTo>
                    <a:pt x="633" y="121"/>
                  </a:lnTo>
                  <a:lnTo>
                    <a:pt x="630" y="123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21" y="118"/>
                  </a:lnTo>
                  <a:lnTo>
                    <a:pt x="617" y="117"/>
                  </a:lnTo>
                  <a:lnTo>
                    <a:pt x="607" y="116"/>
                  </a:lnTo>
                  <a:lnTo>
                    <a:pt x="595" y="117"/>
                  </a:lnTo>
                  <a:lnTo>
                    <a:pt x="585" y="121"/>
                  </a:lnTo>
                  <a:lnTo>
                    <a:pt x="577" y="127"/>
                  </a:lnTo>
                  <a:lnTo>
                    <a:pt x="568" y="133"/>
                  </a:lnTo>
                  <a:lnTo>
                    <a:pt x="560" y="141"/>
                  </a:lnTo>
                  <a:lnTo>
                    <a:pt x="554" y="148"/>
                  </a:lnTo>
                  <a:lnTo>
                    <a:pt x="554" y="148"/>
                  </a:lnTo>
                  <a:lnTo>
                    <a:pt x="553" y="148"/>
                  </a:lnTo>
                  <a:lnTo>
                    <a:pt x="550" y="147"/>
                  </a:lnTo>
                  <a:lnTo>
                    <a:pt x="543" y="140"/>
                  </a:lnTo>
                  <a:lnTo>
                    <a:pt x="531" y="126"/>
                  </a:lnTo>
                  <a:lnTo>
                    <a:pt x="531" y="126"/>
                  </a:lnTo>
                  <a:lnTo>
                    <a:pt x="524" y="120"/>
                  </a:lnTo>
                  <a:lnTo>
                    <a:pt x="517" y="114"/>
                  </a:lnTo>
                  <a:lnTo>
                    <a:pt x="501" y="106"/>
                  </a:lnTo>
                  <a:lnTo>
                    <a:pt x="501" y="106"/>
                  </a:lnTo>
                  <a:lnTo>
                    <a:pt x="491" y="101"/>
                  </a:lnTo>
                  <a:lnTo>
                    <a:pt x="483" y="100"/>
                  </a:lnTo>
                  <a:lnTo>
                    <a:pt x="473" y="97"/>
                  </a:lnTo>
                  <a:lnTo>
                    <a:pt x="464" y="97"/>
                  </a:lnTo>
                  <a:lnTo>
                    <a:pt x="444" y="97"/>
                  </a:lnTo>
                  <a:lnTo>
                    <a:pt x="425" y="100"/>
                  </a:lnTo>
                  <a:lnTo>
                    <a:pt x="425" y="100"/>
                  </a:lnTo>
                  <a:lnTo>
                    <a:pt x="407" y="104"/>
                  </a:lnTo>
                  <a:lnTo>
                    <a:pt x="390" y="111"/>
                  </a:lnTo>
                  <a:lnTo>
                    <a:pt x="371" y="118"/>
                  </a:lnTo>
                  <a:lnTo>
                    <a:pt x="354" y="127"/>
                  </a:lnTo>
                  <a:lnTo>
                    <a:pt x="338" y="138"/>
                  </a:lnTo>
                  <a:lnTo>
                    <a:pt x="323" y="150"/>
                  </a:lnTo>
                  <a:lnTo>
                    <a:pt x="308" y="161"/>
                  </a:lnTo>
                  <a:lnTo>
                    <a:pt x="294" y="174"/>
                  </a:lnTo>
                  <a:lnTo>
                    <a:pt x="294" y="174"/>
                  </a:lnTo>
                  <a:lnTo>
                    <a:pt x="278" y="194"/>
                  </a:lnTo>
                  <a:lnTo>
                    <a:pt x="268" y="204"/>
                  </a:lnTo>
                  <a:lnTo>
                    <a:pt x="264" y="208"/>
                  </a:lnTo>
                  <a:lnTo>
                    <a:pt x="261" y="208"/>
                  </a:lnTo>
                  <a:lnTo>
                    <a:pt x="261" y="208"/>
                  </a:lnTo>
                  <a:lnTo>
                    <a:pt x="250" y="203"/>
                  </a:lnTo>
                  <a:lnTo>
                    <a:pt x="236" y="198"/>
                  </a:lnTo>
                  <a:lnTo>
                    <a:pt x="221" y="196"/>
                  </a:lnTo>
                  <a:lnTo>
                    <a:pt x="207" y="196"/>
                  </a:lnTo>
                  <a:lnTo>
                    <a:pt x="207" y="196"/>
                  </a:lnTo>
                  <a:lnTo>
                    <a:pt x="193" y="197"/>
                  </a:lnTo>
                  <a:lnTo>
                    <a:pt x="180" y="198"/>
                  </a:lnTo>
                  <a:lnTo>
                    <a:pt x="167" y="203"/>
                  </a:lnTo>
                  <a:lnTo>
                    <a:pt x="156" y="208"/>
                  </a:lnTo>
                  <a:lnTo>
                    <a:pt x="146" y="216"/>
                  </a:lnTo>
                  <a:lnTo>
                    <a:pt x="136" y="224"/>
                  </a:lnTo>
                  <a:lnTo>
                    <a:pt x="126" y="234"/>
                  </a:lnTo>
                  <a:lnTo>
                    <a:pt x="118" y="244"/>
                  </a:lnTo>
                  <a:lnTo>
                    <a:pt x="110" y="256"/>
                  </a:lnTo>
                  <a:lnTo>
                    <a:pt x="104" y="267"/>
                  </a:lnTo>
                  <a:lnTo>
                    <a:pt x="91" y="291"/>
                  </a:lnTo>
                  <a:lnTo>
                    <a:pt x="83" y="317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77" y="353"/>
                  </a:lnTo>
                  <a:lnTo>
                    <a:pt x="78" y="360"/>
                  </a:lnTo>
                  <a:lnTo>
                    <a:pt x="78" y="360"/>
                  </a:lnTo>
                  <a:lnTo>
                    <a:pt x="78" y="3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641479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… d</a:t>
            </a:r>
            <a:r>
              <a:rPr lang="en-US">
                <a:solidFill>
                  <a:schemeClr val="tx1"/>
                </a:solidFill>
              </a:rPr>
              <a:t>o 3GPP SIP </a:t>
            </a:r>
          </a:p>
        </p:txBody>
      </p:sp>
      <p:sp>
        <p:nvSpPr>
          <p:cNvPr id="1641480" name="Text Box 8"/>
          <p:cNvSpPr txBox="1">
            <a:spLocks noChangeArrowheads="1"/>
          </p:cNvSpPr>
          <p:nvPr/>
        </p:nvSpPr>
        <p:spPr bwMode="auto">
          <a:xfrm>
            <a:off x="2195513" y="3284538"/>
            <a:ext cx="1091337" cy="361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algn="l" defTabSz="833438" eaLnBrk="0" hangingPunct="0"/>
            <a:r>
              <a:rPr kumimoji="0" lang="en-US" sz="1800"/>
              <a:t>P-CSCF </a:t>
            </a:r>
          </a:p>
        </p:txBody>
      </p:sp>
      <p:sp>
        <p:nvSpPr>
          <p:cNvPr id="1641481" name="Text Box 9"/>
          <p:cNvSpPr txBox="1">
            <a:spLocks noChangeArrowheads="1"/>
          </p:cNvSpPr>
          <p:nvPr/>
        </p:nvSpPr>
        <p:spPr bwMode="auto">
          <a:xfrm>
            <a:off x="4556125" y="3624263"/>
            <a:ext cx="937448" cy="361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algn="l" defTabSz="833438" eaLnBrk="0" hangingPunct="0"/>
            <a:r>
              <a:rPr kumimoji="0" lang="en-US" sz="1800"/>
              <a:t>I-CSCF</a:t>
            </a:r>
          </a:p>
        </p:txBody>
      </p:sp>
      <p:sp>
        <p:nvSpPr>
          <p:cNvPr id="1641482" name="Text Box 10"/>
          <p:cNvSpPr txBox="1">
            <a:spLocks noChangeArrowheads="1"/>
          </p:cNvSpPr>
          <p:nvPr/>
        </p:nvSpPr>
        <p:spPr bwMode="auto">
          <a:xfrm>
            <a:off x="6432550" y="3500438"/>
            <a:ext cx="1091337" cy="361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algn="l" defTabSz="833438" eaLnBrk="0" hangingPunct="0"/>
            <a:r>
              <a:rPr kumimoji="0" lang="en-US" sz="1800"/>
              <a:t>S-CSCF </a:t>
            </a:r>
          </a:p>
        </p:txBody>
      </p:sp>
      <p:sp>
        <p:nvSpPr>
          <p:cNvPr id="1641483" name="Text Box 11"/>
          <p:cNvSpPr txBox="1">
            <a:spLocks noChangeArrowheads="1"/>
          </p:cNvSpPr>
          <p:nvPr/>
        </p:nvSpPr>
        <p:spPr bwMode="auto">
          <a:xfrm>
            <a:off x="2651125" y="5040313"/>
            <a:ext cx="1783834" cy="361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191" tIns="41596" rIns="83191" bIns="41596">
            <a:spAutoFit/>
          </a:bodyPr>
          <a:lstStyle/>
          <a:p>
            <a:pPr algn="l" defTabSz="833438" eaLnBrk="0" hangingPunct="0"/>
            <a:r>
              <a:rPr kumimoji="0" lang="pl-PL" sz="1800"/>
              <a:t>S</a:t>
            </a:r>
            <a:r>
              <a:rPr kumimoji="0" lang="en-US" sz="1800"/>
              <a:t>er</a:t>
            </a:r>
            <a:r>
              <a:rPr kumimoji="0" lang="pl-PL" sz="1800"/>
              <a:t>w</a:t>
            </a:r>
            <a:r>
              <a:rPr kumimoji="0" lang="en-US" sz="1800"/>
              <a:t>er </a:t>
            </a:r>
            <a:r>
              <a:rPr kumimoji="0" lang="pl-PL" sz="1800"/>
              <a:t>a</a:t>
            </a:r>
            <a:r>
              <a:rPr kumimoji="0" lang="en-US" sz="1800"/>
              <a:t>pli</a:t>
            </a:r>
            <a:r>
              <a:rPr kumimoji="0" lang="pl-PL" sz="1800"/>
              <a:t>k</a:t>
            </a:r>
            <a:r>
              <a:rPr kumimoji="0" lang="en-US" sz="1800"/>
              <a:t>a</a:t>
            </a:r>
            <a:r>
              <a:rPr kumimoji="0" lang="pl-PL" sz="1800"/>
              <a:t>cji</a:t>
            </a:r>
            <a:endParaRPr kumimoji="0" lang="en-US" sz="1800"/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4572000" y="1600200"/>
            <a:ext cx="822325" cy="652463"/>
            <a:chOff x="3552" y="1248"/>
            <a:chExt cx="518" cy="411"/>
          </a:xfrm>
        </p:grpSpPr>
        <p:grpSp>
          <p:nvGrpSpPr>
            <p:cNvPr id="4" name="Group 13"/>
            <p:cNvGrpSpPr>
              <a:grpSpLocks/>
            </p:cNvGrpSpPr>
            <p:nvPr/>
          </p:nvGrpSpPr>
          <p:grpSpPr bwMode="auto">
            <a:xfrm>
              <a:off x="3552" y="1248"/>
              <a:ext cx="518" cy="411"/>
              <a:chOff x="1155" y="1443"/>
              <a:chExt cx="777" cy="840"/>
            </a:xfrm>
          </p:grpSpPr>
          <p:sp>
            <p:nvSpPr>
              <p:cNvPr id="1641486" name="Freeform 14"/>
              <p:cNvSpPr>
                <a:spLocks/>
              </p:cNvSpPr>
              <p:nvPr/>
            </p:nvSpPr>
            <p:spPr bwMode="auto">
              <a:xfrm>
                <a:off x="1212" y="1787"/>
                <a:ext cx="720" cy="496"/>
              </a:xfrm>
              <a:custGeom>
                <a:avLst/>
                <a:gdLst/>
                <a:ahLst/>
                <a:cxnLst>
                  <a:cxn ang="0">
                    <a:pos x="696" y="344"/>
                  </a:cxn>
                  <a:cxn ang="0">
                    <a:pos x="710" y="320"/>
                  </a:cxn>
                  <a:cxn ang="0">
                    <a:pos x="718" y="295"/>
                  </a:cxn>
                  <a:cxn ang="0">
                    <a:pos x="720" y="270"/>
                  </a:cxn>
                  <a:cxn ang="0">
                    <a:pos x="719" y="226"/>
                  </a:cxn>
                  <a:cxn ang="0">
                    <a:pos x="713" y="196"/>
                  </a:cxn>
                  <a:cxn ang="0">
                    <a:pos x="710" y="182"/>
                  </a:cxn>
                  <a:cxn ang="0">
                    <a:pos x="698" y="155"/>
                  </a:cxn>
                  <a:cxn ang="0">
                    <a:pos x="682" y="129"/>
                  </a:cxn>
                  <a:cxn ang="0">
                    <a:pos x="660" y="104"/>
                  </a:cxn>
                  <a:cxn ang="0">
                    <a:pos x="634" y="82"/>
                  </a:cxn>
                  <a:cxn ang="0">
                    <a:pos x="594" y="55"/>
                  </a:cxn>
                  <a:cxn ang="0">
                    <a:pos x="543" y="31"/>
                  </a:cxn>
                  <a:cxn ang="0">
                    <a:pos x="508" y="19"/>
                  </a:cxn>
                  <a:cxn ang="0">
                    <a:pos x="437" y="5"/>
                  </a:cxn>
                  <a:cxn ang="0">
                    <a:pos x="366" y="0"/>
                  </a:cxn>
                  <a:cxn ang="0">
                    <a:pos x="295" y="2"/>
                  </a:cxn>
                  <a:cxn ang="0">
                    <a:pos x="258" y="6"/>
                  </a:cxn>
                  <a:cxn ang="0">
                    <a:pos x="191" y="18"/>
                  </a:cxn>
                  <a:cxn ang="0">
                    <a:pos x="141" y="33"/>
                  </a:cxn>
                  <a:cxn ang="0">
                    <a:pos x="107" y="46"/>
                  </a:cxn>
                  <a:cxn ang="0">
                    <a:pos x="77" y="63"/>
                  </a:cxn>
                  <a:cxn ang="0">
                    <a:pos x="50" y="85"/>
                  </a:cxn>
                  <a:cxn ang="0">
                    <a:pos x="27" y="111"/>
                  </a:cxn>
                  <a:cxn ang="0">
                    <a:pos x="18" y="126"/>
                  </a:cxn>
                  <a:cxn ang="0">
                    <a:pos x="5" y="155"/>
                  </a:cxn>
                  <a:cxn ang="0">
                    <a:pos x="0" y="183"/>
                  </a:cxn>
                  <a:cxn ang="0">
                    <a:pos x="1" y="211"/>
                  </a:cxn>
                  <a:cxn ang="0">
                    <a:pos x="6" y="236"/>
                  </a:cxn>
                  <a:cxn ang="0">
                    <a:pos x="5" y="249"/>
                  </a:cxn>
                  <a:cxn ang="0">
                    <a:pos x="5" y="273"/>
                  </a:cxn>
                  <a:cxn ang="0">
                    <a:pos x="10" y="297"/>
                  </a:cxn>
                  <a:cxn ang="0">
                    <a:pos x="18" y="320"/>
                  </a:cxn>
                  <a:cxn ang="0">
                    <a:pos x="34" y="354"/>
                  </a:cxn>
                  <a:cxn ang="0">
                    <a:pos x="67" y="393"/>
                  </a:cxn>
                  <a:cxn ang="0">
                    <a:pos x="85" y="410"/>
                  </a:cxn>
                  <a:cxn ang="0">
                    <a:pos x="98" y="419"/>
                  </a:cxn>
                  <a:cxn ang="0">
                    <a:pos x="141" y="445"/>
                  </a:cxn>
                  <a:cxn ang="0">
                    <a:pos x="188" y="467"/>
                  </a:cxn>
                  <a:cxn ang="0">
                    <a:pos x="242" y="482"/>
                  </a:cxn>
                  <a:cxn ang="0">
                    <a:pos x="296" y="491"/>
                  </a:cxn>
                  <a:cxn ang="0">
                    <a:pos x="353" y="496"/>
                  </a:cxn>
                  <a:cxn ang="0">
                    <a:pos x="407" y="495"/>
                  </a:cxn>
                  <a:cxn ang="0">
                    <a:pos x="459" y="489"/>
                  </a:cxn>
                  <a:cxn ang="0">
                    <a:pos x="507" y="477"/>
                  </a:cxn>
                  <a:cxn ang="0">
                    <a:pos x="524" y="471"/>
                  </a:cxn>
                  <a:cxn ang="0">
                    <a:pos x="568" y="450"/>
                  </a:cxn>
                  <a:cxn ang="0">
                    <a:pos x="591" y="437"/>
                  </a:cxn>
                  <a:cxn ang="0">
                    <a:pos x="622" y="418"/>
                  </a:cxn>
                  <a:cxn ang="0">
                    <a:pos x="649" y="396"/>
                  </a:cxn>
                  <a:cxn ang="0">
                    <a:pos x="675" y="371"/>
                  </a:cxn>
                  <a:cxn ang="0">
                    <a:pos x="696" y="344"/>
                  </a:cxn>
                  <a:cxn ang="0">
                    <a:pos x="696" y="344"/>
                  </a:cxn>
                </a:cxnLst>
                <a:rect l="0" t="0" r="r" b="b"/>
                <a:pathLst>
                  <a:path w="720" h="496">
                    <a:moveTo>
                      <a:pt x="696" y="344"/>
                    </a:moveTo>
                    <a:lnTo>
                      <a:pt x="696" y="344"/>
                    </a:lnTo>
                    <a:lnTo>
                      <a:pt x="704" y="332"/>
                    </a:lnTo>
                    <a:lnTo>
                      <a:pt x="710" y="320"/>
                    </a:lnTo>
                    <a:lnTo>
                      <a:pt x="714" y="308"/>
                    </a:lnTo>
                    <a:lnTo>
                      <a:pt x="718" y="295"/>
                    </a:lnTo>
                    <a:lnTo>
                      <a:pt x="719" y="282"/>
                    </a:lnTo>
                    <a:lnTo>
                      <a:pt x="720" y="270"/>
                    </a:lnTo>
                    <a:lnTo>
                      <a:pt x="720" y="247"/>
                    </a:lnTo>
                    <a:lnTo>
                      <a:pt x="719" y="226"/>
                    </a:lnTo>
                    <a:lnTo>
                      <a:pt x="717" y="211"/>
                    </a:lnTo>
                    <a:lnTo>
                      <a:pt x="713" y="196"/>
                    </a:lnTo>
                    <a:lnTo>
                      <a:pt x="713" y="196"/>
                    </a:lnTo>
                    <a:lnTo>
                      <a:pt x="710" y="182"/>
                    </a:lnTo>
                    <a:lnTo>
                      <a:pt x="705" y="169"/>
                    </a:lnTo>
                    <a:lnTo>
                      <a:pt x="698" y="155"/>
                    </a:lnTo>
                    <a:lnTo>
                      <a:pt x="691" y="142"/>
                    </a:lnTo>
                    <a:lnTo>
                      <a:pt x="682" y="129"/>
                    </a:lnTo>
                    <a:lnTo>
                      <a:pt x="670" y="116"/>
                    </a:lnTo>
                    <a:lnTo>
                      <a:pt x="660" y="104"/>
                    </a:lnTo>
                    <a:lnTo>
                      <a:pt x="647" y="93"/>
                    </a:lnTo>
                    <a:lnTo>
                      <a:pt x="634" y="82"/>
                    </a:lnTo>
                    <a:lnTo>
                      <a:pt x="621" y="72"/>
                    </a:lnTo>
                    <a:lnTo>
                      <a:pt x="594" y="55"/>
                    </a:lnTo>
                    <a:lnTo>
                      <a:pt x="566" y="41"/>
                    </a:lnTo>
                    <a:lnTo>
                      <a:pt x="543" y="31"/>
                    </a:lnTo>
                    <a:lnTo>
                      <a:pt x="543" y="31"/>
                    </a:lnTo>
                    <a:lnTo>
                      <a:pt x="508" y="19"/>
                    </a:lnTo>
                    <a:lnTo>
                      <a:pt x="472" y="10"/>
                    </a:lnTo>
                    <a:lnTo>
                      <a:pt x="437" y="5"/>
                    </a:lnTo>
                    <a:lnTo>
                      <a:pt x="402" y="1"/>
                    </a:lnTo>
                    <a:lnTo>
                      <a:pt x="366" y="0"/>
                    </a:lnTo>
                    <a:lnTo>
                      <a:pt x="331" y="0"/>
                    </a:lnTo>
                    <a:lnTo>
                      <a:pt x="295" y="2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26" y="11"/>
                    </a:lnTo>
                    <a:lnTo>
                      <a:pt x="191" y="18"/>
                    </a:lnTo>
                    <a:lnTo>
                      <a:pt x="157" y="27"/>
                    </a:lnTo>
                    <a:lnTo>
                      <a:pt x="141" y="33"/>
                    </a:lnTo>
                    <a:lnTo>
                      <a:pt x="124" y="40"/>
                    </a:lnTo>
                    <a:lnTo>
                      <a:pt x="107" y="46"/>
                    </a:lnTo>
                    <a:lnTo>
                      <a:pt x="91" y="54"/>
                    </a:lnTo>
                    <a:lnTo>
                      <a:pt x="77" y="63"/>
                    </a:lnTo>
                    <a:lnTo>
                      <a:pt x="63" y="73"/>
                    </a:lnTo>
                    <a:lnTo>
                      <a:pt x="50" y="85"/>
                    </a:lnTo>
                    <a:lnTo>
                      <a:pt x="37" y="98"/>
                    </a:lnTo>
                    <a:lnTo>
                      <a:pt x="27" y="111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0" y="141"/>
                    </a:lnTo>
                    <a:lnTo>
                      <a:pt x="5" y="155"/>
                    </a:lnTo>
                    <a:lnTo>
                      <a:pt x="1" y="169"/>
                    </a:lnTo>
                    <a:lnTo>
                      <a:pt x="0" y="183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3" y="223"/>
                    </a:lnTo>
                    <a:lnTo>
                      <a:pt x="6" y="236"/>
                    </a:lnTo>
                    <a:lnTo>
                      <a:pt x="6" y="236"/>
                    </a:lnTo>
                    <a:lnTo>
                      <a:pt x="5" y="249"/>
                    </a:lnTo>
                    <a:lnTo>
                      <a:pt x="5" y="261"/>
                    </a:lnTo>
                    <a:lnTo>
                      <a:pt x="5" y="273"/>
                    </a:lnTo>
                    <a:lnTo>
                      <a:pt x="7" y="286"/>
                    </a:lnTo>
                    <a:lnTo>
                      <a:pt x="10" y="297"/>
                    </a:lnTo>
                    <a:lnTo>
                      <a:pt x="12" y="309"/>
                    </a:lnTo>
                    <a:lnTo>
                      <a:pt x="18" y="320"/>
                    </a:lnTo>
                    <a:lnTo>
                      <a:pt x="23" y="332"/>
                    </a:lnTo>
                    <a:lnTo>
                      <a:pt x="34" y="354"/>
                    </a:lnTo>
                    <a:lnTo>
                      <a:pt x="50" y="374"/>
                    </a:lnTo>
                    <a:lnTo>
                      <a:pt x="67" y="393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119" y="433"/>
                    </a:lnTo>
                    <a:lnTo>
                      <a:pt x="141" y="445"/>
                    </a:lnTo>
                    <a:lnTo>
                      <a:pt x="164" y="456"/>
                    </a:lnTo>
                    <a:lnTo>
                      <a:pt x="188" y="467"/>
                    </a:lnTo>
                    <a:lnTo>
                      <a:pt x="214" y="474"/>
                    </a:lnTo>
                    <a:lnTo>
                      <a:pt x="242" y="482"/>
                    </a:lnTo>
                    <a:lnTo>
                      <a:pt x="269" y="487"/>
                    </a:lnTo>
                    <a:lnTo>
                      <a:pt x="296" y="491"/>
                    </a:lnTo>
                    <a:lnTo>
                      <a:pt x="324" y="495"/>
                    </a:lnTo>
                    <a:lnTo>
                      <a:pt x="353" y="496"/>
                    </a:lnTo>
                    <a:lnTo>
                      <a:pt x="380" y="496"/>
                    </a:lnTo>
                    <a:lnTo>
                      <a:pt x="407" y="495"/>
                    </a:lnTo>
                    <a:lnTo>
                      <a:pt x="433" y="493"/>
                    </a:lnTo>
                    <a:lnTo>
                      <a:pt x="459" y="489"/>
                    </a:lnTo>
                    <a:lnTo>
                      <a:pt x="484" y="483"/>
                    </a:lnTo>
                    <a:lnTo>
                      <a:pt x="507" y="477"/>
                    </a:lnTo>
                    <a:lnTo>
                      <a:pt x="507" y="477"/>
                    </a:lnTo>
                    <a:lnTo>
                      <a:pt x="524" y="471"/>
                    </a:lnTo>
                    <a:lnTo>
                      <a:pt x="544" y="461"/>
                    </a:lnTo>
                    <a:lnTo>
                      <a:pt x="568" y="450"/>
                    </a:lnTo>
                    <a:lnTo>
                      <a:pt x="591" y="437"/>
                    </a:lnTo>
                    <a:lnTo>
                      <a:pt x="591" y="437"/>
                    </a:lnTo>
                    <a:lnTo>
                      <a:pt x="607" y="428"/>
                    </a:lnTo>
                    <a:lnTo>
                      <a:pt x="622" y="418"/>
                    </a:lnTo>
                    <a:lnTo>
                      <a:pt x="636" y="407"/>
                    </a:lnTo>
                    <a:lnTo>
                      <a:pt x="649" y="396"/>
                    </a:lnTo>
                    <a:lnTo>
                      <a:pt x="662" y="384"/>
                    </a:lnTo>
                    <a:lnTo>
                      <a:pt x="675" y="371"/>
                    </a:lnTo>
                    <a:lnTo>
                      <a:pt x="685" y="358"/>
                    </a:lnTo>
                    <a:lnTo>
                      <a:pt x="696" y="344"/>
                    </a:lnTo>
                    <a:lnTo>
                      <a:pt x="696" y="344"/>
                    </a:lnTo>
                    <a:lnTo>
                      <a:pt x="696" y="344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487" name="Freeform 15"/>
              <p:cNvSpPr>
                <a:spLocks/>
              </p:cNvSpPr>
              <p:nvPr/>
            </p:nvSpPr>
            <p:spPr bwMode="auto">
              <a:xfrm>
                <a:off x="1168" y="1463"/>
                <a:ext cx="714" cy="749"/>
              </a:xfrm>
              <a:custGeom>
                <a:avLst/>
                <a:gdLst/>
                <a:ahLst/>
                <a:cxnLst>
                  <a:cxn ang="0">
                    <a:pos x="714" y="198"/>
                  </a:cxn>
                  <a:cxn ang="0">
                    <a:pos x="706" y="170"/>
                  </a:cxn>
                  <a:cxn ang="0">
                    <a:pos x="692" y="144"/>
                  </a:cxn>
                  <a:cxn ang="0">
                    <a:pos x="671" y="118"/>
                  </a:cxn>
                  <a:cxn ang="0">
                    <a:pos x="648" y="95"/>
                  </a:cxn>
                  <a:cxn ang="0">
                    <a:pos x="621" y="74"/>
                  </a:cxn>
                  <a:cxn ang="0">
                    <a:pos x="568" y="42"/>
                  </a:cxn>
                  <a:cxn ang="0">
                    <a:pos x="544" y="31"/>
                  </a:cxn>
                  <a:cxn ang="0">
                    <a:pos x="473" y="12"/>
                  </a:cxn>
                  <a:cxn ang="0">
                    <a:pos x="402" y="2"/>
                  </a:cxn>
                  <a:cxn ang="0">
                    <a:pos x="332" y="2"/>
                  </a:cxn>
                  <a:cxn ang="0">
                    <a:pos x="258" y="8"/>
                  </a:cxn>
                  <a:cxn ang="0">
                    <a:pos x="226" y="13"/>
                  </a:cxn>
                  <a:cxn ang="0">
                    <a:pos x="159" y="29"/>
                  </a:cxn>
                  <a:cxn ang="0">
                    <a:pos x="125" y="40"/>
                  </a:cxn>
                  <a:cxn ang="0">
                    <a:pos x="93" y="56"/>
                  </a:cxn>
                  <a:cxn ang="0">
                    <a:pos x="63" y="75"/>
                  </a:cxn>
                  <a:cxn ang="0">
                    <a:pos x="38" y="99"/>
                  </a:cxn>
                  <a:cxn ang="0">
                    <a:pos x="18" y="127"/>
                  </a:cxn>
                  <a:cxn ang="0">
                    <a:pos x="10" y="144"/>
                  </a:cxn>
                  <a:cxn ang="0">
                    <a:pos x="1" y="176"/>
                  </a:cxn>
                  <a:cxn ang="0">
                    <a:pos x="0" y="511"/>
                  </a:cxn>
                  <a:cxn ang="0">
                    <a:pos x="0" y="523"/>
                  </a:cxn>
                  <a:cxn ang="0">
                    <a:pos x="2" y="545"/>
                  </a:cxn>
                  <a:cxn ang="0">
                    <a:pos x="11" y="577"/>
                  </a:cxn>
                  <a:cxn ang="0">
                    <a:pos x="33" y="616"/>
                  </a:cxn>
                  <a:cxn ang="0">
                    <a:pos x="63" y="651"/>
                  </a:cxn>
                  <a:cxn ang="0">
                    <a:pos x="80" y="666"/>
                  </a:cxn>
                  <a:cxn ang="0">
                    <a:pos x="121" y="695"/>
                  </a:cxn>
                  <a:cxn ang="0">
                    <a:pos x="170" y="717"/>
                  </a:cxn>
                  <a:cxn ang="0">
                    <a:pos x="223" y="732"/>
                  </a:cxn>
                  <a:cxn ang="0">
                    <a:pos x="279" y="744"/>
                  </a:cxn>
                  <a:cxn ang="0">
                    <a:pos x="336" y="748"/>
                  </a:cxn>
                  <a:cxn ang="0">
                    <a:pos x="393" y="748"/>
                  </a:cxn>
                  <a:cxn ang="0">
                    <a:pos x="447" y="743"/>
                  </a:cxn>
                  <a:cxn ang="0">
                    <a:pos x="498" y="731"/>
                  </a:cxn>
                  <a:cxn ang="0">
                    <a:pos x="513" y="727"/>
                  </a:cxn>
                  <a:cxn ang="0">
                    <a:pos x="547" y="713"/>
                  </a:cxn>
                  <a:cxn ang="0">
                    <a:pos x="583" y="696"/>
                  </a:cxn>
                  <a:cxn ang="0">
                    <a:pos x="618" y="674"/>
                  </a:cxn>
                  <a:cxn ang="0">
                    <a:pos x="652" y="647"/>
                  </a:cxn>
                  <a:cxn ang="0">
                    <a:pos x="680" y="617"/>
                  </a:cxn>
                  <a:cxn ang="0">
                    <a:pos x="701" y="582"/>
                  </a:cxn>
                  <a:cxn ang="0">
                    <a:pos x="710" y="554"/>
                  </a:cxn>
                  <a:cxn ang="0">
                    <a:pos x="711" y="535"/>
                  </a:cxn>
                  <a:cxn ang="0">
                    <a:pos x="714" y="198"/>
                  </a:cxn>
                </a:cxnLst>
                <a:rect l="0" t="0" r="r" b="b"/>
                <a:pathLst>
                  <a:path w="714" h="749">
                    <a:moveTo>
                      <a:pt x="714" y="198"/>
                    </a:moveTo>
                    <a:lnTo>
                      <a:pt x="714" y="198"/>
                    </a:lnTo>
                    <a:lnTo>
                      <a:pt x="711" y="184"/>
                    </a:lnTo>
                    <a:lnTo>
                      <a:pt x="706" y="170"/>
                    </a:lnTo>
                    <a:lnTo>
                      <a:pt x="700" y="157"/>
                    </a:lnTo>
                    <a:lnTo>
                      <a:pt x="692" y="144"/>
                    </a:lnTo>
                    <a:lnTo>
                      <a:pt x="682" y="131"/>
                    </a:lnTo>
                    <a:lnTo>
                      <a:pt x="671" y="118"/>
                    </a:lnTo>
                    <a:lnTo>
                      <a:pt x="660" y="106"/>
                    </a:lnTo>
                    <a:lnTo>
                      <a:pt x="648" y="95"/>
                    </a:lnTo>
                    <a:lnTo>
                      <a:pt x="635" y="84"/>
                    </a:lnTo>
                    <a:lnTo>
                      <a:pt x="621" y="74"/>
                    </a:lnTo>
                    <a:lnTo>
                      <a:pt x="594" y="56"/>
                    </a:lnTo>
                    <a:lnTo>
                      <a:pt x="568" y="42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508" y="21"/>
                    </a:lnTo>
                    <a:lnTo>
                      <a:pt x="473" y="12"/>
                    </a:lnTo>
                    <a:lnTo>
                      <a:pt x="438" y="5"/>
                    </a:lnTo>
                    <a:lnTo>
                      <a:pt x="402" y="2"/>
                    </a:lnTo>
                    <a:lnTo>
                      <a:pt x="367" y="0"/>
                    </a:lnTo>
                    <a:lnTo>
                      <a:pt x="332" y="2"/>
                    </a:lnTo>
                    <a:lnTo>
                      <a:pt x="296" y="4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26" y="13"/>
                    </a:lnTo>
                    <a:lnTo>
                      <a:pt x="192" y="20"/>
                    </a:lnTo>
                    <a:lnTo>
                      <a:pt x="159" y="29"/>
                    </a:lnTo>
                    <a:lnTo>
                      <a:pt x="141" y="34"/>
                    </a:lnTo>
                    <a:lnTo>
                      <a:pt x="125" y="40"/>
                    </a:lnTo>
                    <a:lnTo>
                      <a:pt x="108" y="48"/>
                    </a:lnTo>
                    <a:lnTo>
                      <a:pt x="93" y="56"/>
                    </a:lnTo>
                    <a:lnTo>
                      <a:pt x="77" y="65"/>
                    </a:lnTo>
                    <a:lnTo>
                      <a:pt x="63" y="75"/>
                    </a:lnTo>
                    <a:lnTo>
                      <a:pt x="50" y="86"/>
                    </a:lnTo>
                    <a:lnTo>
                      <a:pt x="38" y="99"/>
                    </a:lnTo>
                    <a:lnTo>
                      <a:pt x="28" y="113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0" y="144"/>
                    </a:lnTo>
                    <a:lnTo>
                      <a:pt x="5" y="161"/>
                    </a:lnTo>
                    <a:lnTo>
                      <a:pt x="1" y="176"/>
                    </a:lnTo>
                    <a:lnTo>
                      <a:pt x="0" y="192"/>
                    </a:lnTo>
                    <a:lnTo>
                      <a:pt x="0" y="511"/>
                    </a:lnTo>
                    <a:lnTo>
                      <a:pt x="0" y="511"/>
                    </a:lnTo>
                    <a:lnTo>
                      <a:pt x="0" y="523"/>
                    </a:lnTo>
                    <a:lnTo>
                      <a:pt x="0" y="535"/>
                    </a:lnTo>
                    <a:lnTo>
                      <a:pt x="2" y="545"/>
                    </a:lnTo>
                    <a:lnTo>
                      <a:pt x="3" y="555"/>
                    </a:lnTo>
                    <a:lnTo>
                      <a:pt x="11" y="577"/>
                    </a:lnTo>
                    <a:lnTo>
                      <a:pt x="22" y="598"/>
                    </a:lnTo>
                    <a:lnTo>
                      <a:pt x="33" y="616"/>
                    </a:lnTo>
                    <a:lnTo>
                      <a:pt x="47" y="635"/>
                    </a:lnTo>
                    <a:lnTo>
                      <a:pt x="63" y="651"/>
                    </a:lnTo>
                    <a:lnTo>
                      <a:pt x="80" y="666"/>
                    </a:lnTo>
                    <a:lnTo>
                      <a:pt x="80" y="666"/>
                    </a:lnTo>
                    <a:lnTo>
                      <a:pt x="99" y="682"/>
                    </a:lnTo>
                    <a:lnTo>
                      <a:pt x="121" y="695"/>
                    </a:lnTo>
                    <a:lnTo>
                      <a:pt x="144" y="707"/>
                    </a:lnTo>
                    <a:lnTo>
                      <a:pt x="170" y="717"/>
                    </a:lnTo>
                    <a:lnTo>
                      <a:pt x="196" y="726"/>
                    </a:lnTo>
                    <a:lnTo>
                      <a:pt x="223" y="732"/>
                    </a:lnTo>
                    <a:lnTo>
                      <a:pt x="251" y="739"/>
                    </a:lnTo>
                    <a:lnTo>
                      <a:pt x="279" y="744"/>
                    </a:lnTo>
                    <a:lnTo>
                      <a:pt x="308" y="747"/>
                    </a:lnTo>
                    <a:lnTo>
                      <a:pt x="336" y="748"/>
                    </a:lnTo>
                    <a:lnTo>
                      <a:pt x="364" y="749"/>
                    </a:lnTo>
                    <a:lnTo>
                      <a:pt x="393" y="748"/>
                    </a:lnTo>
                    <a:lnTo>
                      <a:pt x="420" y="745"/>
                    </a:lnTo>
                    <a:lnTo>
                      <a:pt x="447" y="743"/>
                    </a:lnTo>
                    <a:lnTo>
                      <a:pt x="473" y="738"/>
                    </a:lnTo>
                    <a:lnTo>
                      <a:pt x="498" y="731"/>
                    </a:lnTo>
                    <a:lnTo>
                      <a:pt x="498" y="731"/>
                    </a:lnTo>
                    <a:lnTo>
                      <a:pt x="513" y="727"/>
                    </a:lnTo>
                    <a:lnTo>
                      <a:pt x="529" y="721"/>
                    </a:lnTo>
                    <a:lnTo>
                      <a:pt x="547" y="713"/>
                    </a:lnTo>
                    <a:lnTo>
                      <a:pt x="565" y="705"/>
                    </a:lnTo>
                    <a:lnTo>
                      <a:pt x="583" y="696"/>
                    </a:lnTo>
                    <a:lnTo>
                      <a:pt x="601" y="686"/>
                    </a:lnTo>
                    <a:lnTo>
                      <a:pt x="618" y="674"/>
                    </a:lnTo>
                    <a:lnTo>
                      <a:pt x="636" y="661"/>
                    </a:lnTo>
                    <a:lnTo>
                      <a:pt x="652" y="647"/>
                    </a:lnTo>
                    <a:lnTo>
                      <a:pt x="667" y="633"/>
                    </a:lnTo>
                    <a:lnTo>
                      <a:pt x="680" y="617"/>
                    </a:lnTo>
                    <a:lnTo>
                      <a:pt x="692" y="601"/>
                    </a:lnTo>
                    <a:lnTo>
                      <a:pt x="701" y="582"/>
                    </a:lnTo>
                    <a:lnTo>
                      <a:pt x="707" y="564"/>
                    </a:lnTo>
                    <a:lnTo>
                      <a:pt x="710" y="554"/>
                    </a:lnTo>
                    <a:lnTo>
                      <a:pt x="711" y="544"/>
                    </a:lnTo>
                    <a:lnTo>
                      <a:pt x="711" y="535"/>
                    </a:lnTo>
                    <a:lnTo>
                      <a:pt x="711" y="524"/>
                    </a:lnTo>
                    <a:lnTo>
                      <a:pt x="714" y="198"/>
                    </a:lnTo>
                    <a:lnTo>
                      <a:pt x="714" y="198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488" name="Freeform 16"/>
              <p:cNvSpPr>
                <a:spLocks/>
              </p:cNvSpPr>
              <p:nvPr/>
            </p:nvSpPr>
            <p:spPr bwMode="auto">
              <a:xfrm>
                <a:off x="1155" y="1452"/>
                <a:ext cx="739" cy="772"/>
              </a:xfrm>
              <a:custGeom>
                <a:avLst/>
                <a:gdLst/>
                <a:ahLst/>
                <a:cxnLst>
                  <a:cxn ang="0">
                    <a:pos x="733" y="179"/>
                  </a:cxn>
                  <a:cxn ang="0">
                    <a:pos x="688" y="111"/>
                  </a:cxn>
                  <a:cxn ang="0">
                    <a:pos x="640" y="71"/>
                  </a:cxn>
                  <a:cxn ang="0">
                    <a:pos x="557" y="28"/>
                  </a:cxn>
                  <a:cxn ang="0">
                    <a:pos x="467" y="6"/>
                  </a:cxn>
                  <a:cxn ang="0">
                    <a:pos x="387" y="0"/>
                  </a:cxn>
                  <a:cxn ang="0">
                    <a:pos x="255" y="11"/>
                  </a:cxn>
                  <a:cxn ang="0">
                    <a:pos x="176" y="31"/>
                  </a:cxn>
                  <a:cxn ang="0">
                    <a:pos x="101" y="63"/>
                  </a:cxn>
                  <a:cxn ang="0">
                    <a:pos x="53" y="101"/>
                  </a:cxn>
                  <a:cxn ang="0">
                    <a:pos x="10" y="168"/>
                  </a:cxn>
                  <a:cxn ang="0">
                    <a:pos x="1" y="221"/>
                  </a:cxn>
                  <a:cxn ang="0">
                    <a:pos x="1" y="487"/>
                  </a:cxn>
                  <a:cxn ang="0">
                    <a:pos x="1" y="556"/>
                  </a:cxn>
                  <a:cxn ang="0">
                    <a:pos x="14" y="602"/>
                  </a:cxn>
                  <a:cxn ang="0">
                    <a:pos x="71" y="679"/>
                  </a:cxn>
                  <a:cxn ang="0">
                    <a:pos x="126" y="719"/>
                  </a:cxn>
                  <a:cxn ang="0">
                    <a:pos x="208" y="751"/>
                  </a:cxn>
                  <a:cxn ang="0">
                    <a:pos x="296" y="768"/>
                  </a:cxn>
                  <a:cxn ang="0">
                    <a:pos x="407" y="769"/>
                  </a:cxn>
                  <a:cxn ang="0">
                    <a:pos x="485" y="758"/>
                  </a:cxn>
                  <a:cxn ang="0">
                    <a:pos x="555" y="734"/>
                  </a:cxn>
                  <a:cxn ang="0">
                    <a:pos x="620" y="701"/>
                  </a:cxn>
                  <a:cxn ang="0">
                    <a:pos x="675" y="654"/>
                  </a:cxn>
                  <a:cxn ang="0">
                    <a:pos x="708" y="618"/>
                  </a:cxn>
                  <a:cxn ang="0">
                    <a:pos x="727" y="575"/>
                  </a:cxn>
                  <a:cxn ang="0">
                    <a:pos x="737" y="496"/>
                  </a:cxn>
                  <a:cxn ang="0">
                    <a:pos x="739" y="199"/>
                  </a:cxn>
                  <a:cxn ang="0">
                    <a:pos x="719" y="210"/>
                  </a:cxn>
                  <a:cxn ang="0">
                    <a:pos x="714" y="394"/>
                  </a:cxn>
                  <a:cxn ang="0">
                    <a:pos x="714" y="543"/>
                  </a:cxn>
                  <a:cxn ang="0">
                    <a:pos x="706" y="590"/>
                  </a:cxn>
                  <a:cxn ang="0">
                    <a:pos x="680" y="636"/>
                  </a:cxn>
                  <a:cxn ang="0">
                    <a:pos x="612" y="692"/>
                  </a:cxn>
                  <a:cxn ang="0">
                    <a:pos x="556" y="719"/>
                  </a:cxn>
                  <a:cxn ang="0">
                    <a:pos x="480" y="741"/>
                  </a:cxn>
                  <a:cxn ang="0">
                    <a:pos x="418" y="747"/>
                  </a:cxn>
                  <a:cxn ang="0">
                    <a:pos x="326" y="747"/>
                  </a:cxn>
                  <a:cxn ang="0">
                    <a:pos x="233" y="731"/>
                  </a:cxn>
                  <a:cxn ang="0">
                    <a:pos x="147" y="696"/>
                  </a:cxn>
                  <a:cxn ang="0">
                    <a:pos x="91" y="657"/>
                  </a:cxn>
                  <a:cxn ang="0">
                    <a:pos x="42" y="590"/>
                  </a:cxn>
                  <a:cxn ang="0">
                    <a:pos x="24" y="509"/>
                  </a:cxn>
                  <a:cxn ang="0">
                    <a:pos x="24" y="208"/>
                  </a:cxn>
                  <a:cxn ang="0">
                    <a:pos x="32" y="157"/>
                  </a:cxn>
                  <a:cxn ang="0">
                    <a:pos x="67" y="101"/>
                  </a:cxn>
                  <a:cxn ang="0">
                    <a:pos x="119" y="66"/>
                  </a:cxn>
                  <a:cxn ang="0">
                    <a:pos x="207" y="40"/>
                  </a:cxn>
                  <a:cxn ang="0">
                    <a:pos x="304" y="26"/>
                  </a:cxn>
                  <a:cxn ang="0">
                    <a:pos x="410" y="24"/>
                  </a:cxn>
                  <a:cxn ang="0">
                    <a:pos x="513" y="44"/>
                  </a:cxn>
                  <a:cxn ang="0">
                    <a:pos x="609" y="86"/>
                  </a:cxn>
                  <a:cxn ang="0">
                    <a:pos x="662" y="129"/>
                  </a:cxn>
                  <a:cxn ang="0">
                    <a:pos x="700" y="176"/>
                  </a:cxn>
                  <a:cxn ang="0">
                    <a:pos x="715" y="218"/>
                  </a:cxn>
                  <a:cxn ang="0">
                    <a:pos x="736" y="207"/>
                  </a:cxn>
                  <a:cxn ang="0">
                    <a:pos x="739" y="199"/>
                  </a:cxn>
                </a:cxnLst>
                <a:rect l="0" t="0" r="r" b="b"/>
                <a:pathLst>
                  <a:path w="739" h="772">
                    <a:moveTo>
                      <a:pt x="739" y="199"/>
                    </a:moveTo>
                    <a:lnTo>
                      <a:pt x="739" y="199"/>
                    </a:lnTo>
                    <a:lnTo>
                      <a:pt x="736" y="189"/>
                    </a:lnTo>
                    <a:lnTo>
                      <a:pt x="733" y="179"/>
                    </a:lnTo>
                    <a:lnTo>
                      <a:pt x="726" y="160"/>
                    </a:lnTo>
                    <a:lnTo>
                      <a:pt x="715" y="142"/>
                    </a:lnTo>
                    <a:lnTo>
                      <a:pt x="702" y="125"/>
                    </a:lnTo>
                    <a:lnTo>
                      <a:pt x="688" y="111"/>
                    </a:lnTo>
                    <a:lnTo>
                      <a:pt x="673" y="95"/>
                    </a:lnTo>
                    <a:lnTo>
                      <a:pt x="657" y="82"/>
                    </a:lnTo>
                    <a:lnTo>
                      <a:pt x="640" y="71"/>
                    </a:lnTo>
                    <a:lnTo>
                      <a:pt x="640" y="71"/>
                    </a:lnTo>
                    <a:lnTo>
                      <a:pt x="621" y="58"/>
                    </a:lnTo>
                    <a:lnTo>
                      <a:pt x="600" y="46"/>
                    </a:lnTo>
                    <a:lnTo>
                      <a:pt x="579" y="37"/>
                    </a:lnTo>
                    <a:lnTo>
                      <a:pt x="557" y="28"/>
                    </a:lnTo>
                    <a:lnTo>
                      <a:pt x="535" y="22"/>
                    </a:lnTo>
                    <a:lnTo>
                      <a:pt x="512" y="15"/>
                    </a:lnTo>
                    <a:lnTo>
                      <a:pt x="490" y="10"/>
                    </a:lnTo>
                    <a:lnTo>
                      <a:pt x="467" y="6"/>
                    </a:lnTo>
                    <a:lnTo>
                      <a:pt x="467" y="6"/>
                    </a:lnTo>
                    <a:lnTo>
                      <a:pt x="440" y="4"/>
                    </a:lnTo>
                    <a:lnTo>
                      <a:pt x="414" y="1"/>
                    </a:lnTo>
                    <a:lnTo>
                      <a:pt x="387" y="0"/>
                    </a:lnTo>
                    <a:lnTo>
                      <a:pt x="361" y="1"/>
                    </a:lnTo>
                    <a:lnTo>
                      <a:pt x="333" y="2"/>
                    </a:lnTo>
                    <a:lnTo>
                      <a:pt x="308" y="5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14" y="19"/>
                    </a:lnTo>
                    <a:lnTo>
                      <a:pt x="195" y="24"/>
                    </a:lnTo>
                    <a:lnTo>
                      <a:pt x="176" y="31"/>
                    </a:lnTo>
                    <a:lnTo>
                      <a:pt x="156" y="37"/>
                    </a:lnTo>
                    <a:lnTo>
                      <a:pt x="137" y="45"/>
                    </a:lnTo>
                    <a:lnTo>
                      <a:pt x="119" y="5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84" y="75"/>
                    </a:lnTo>
                    <a:lnTo>
                      <a:pt x="68" y="86"/>
                    </a:lnTo>
                    <a:lnTo>
                      <a:pt x="53" y="101"/>
                    </a:lnTo>
                    <a:lnTo>
                      <a:pt x="40" y="116"/>
                    </a:lnTo>
                    <a:lnTo>
                      <a:pt x="28" y="132"/>
                    </a:lnTo>
                    <a:lnTo>
                      <a:pt x="18" y="150"/>
                    </a:lnTo>
                    <a:lnTo>
                      <a:pt x="10" y="168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1" y="203"/>
                    </a:lnTo>
                    <a:lnTo>
                      <a:pt x="1" y="221"/>
                    </a:lnTo>
                    <a:lnTo>
                      <a:pt x="1" y="254"/>
                    </a:lnTo>
                    <a:lnTo>
                      <a:pt x="1" y="254"/>
                    </a:lnTo>
                    <a:lnTo>
                      <a:pt x="1" y="487"/>
                    </a:lnTo>
                    <a:lnTo>
                      <a:pt x="1" y="487"/>
                    </a:lnTo>
                    <a:lnTo>
                      <a:pt x="0" y="522"/>
                    </a:lnTo>
                    <a:lnTo>
                      <a:pt x="0" y="539"/>
                    </a:lnTo>
                    <a:lnTo>
                      <a:pt x="1" y="556"/>
                    </a:lnTo>
                    <a:lnTo>
                      <a:pt x="1" y="556"/>
                    </a:lnTo>
                    <a:lnTo>
                      <a:pt x="3" y="568"/>
                    </a:lnTo>
                    <a:lnTo>
                      <a:pt x="6" y="579"/>
                    </a:lnTo>
                    <a:lnTo>
                      <a:pt x="9" y="591"/>
                    </a:lnTo>
                    <a:lnTo>
                      <a:pt x="14" y="602"/>
                    </a:lnTo>
                    <a:lnTo>
                      <a:pt x="24" y="623"/>
                    </a:lnTo>
                    <a:lnTo>
                      <a:pt x="37" y="643"/>
                    </a:lnTo>
                    <a:lnTo>
                      <a:pt x="53" y="662"/>
                    </a:lnTo>
                    <a:lnTo>
                      <a:pt x="71" y="679"/>
                    </a:lnTo>
                    <a:lnTo>
                      <a:pt x="89" y="694"/>
                    </a:lnTo>
                    <a:lnTo>
                      <a:pt x="108" y="707"/>
                    </a:lnTo>
                    <a:lnTo>
                      <a:pt x="108" y="707"/>
                    </a:lnTo>
                    <a:lnTo>
                      <a:pt x="126" y="719"/>
                    </a:lnTo>
                    <a:lnTo>
                      <a:pt x="146" y="729"/>
                    </a:lnTo>
                    <a:lnTo>
                      <a:pt x="167" y="737"/>
                    </a:lnTo>
                    <a:lnTo>
                      <a:pt x="186" y="745"/>
                    </a:lnTo>
                    <a:lnTo>
                      <a:pt x="208" y="751"/>
                    </a:lnTo>
                    <a:lnTo>
                      <a:pt x="229" y="758"/>
                    </a:lnTo>
                    <a:lnTo>
                      <a:pt x="251" y="762"/>
                    </a:lnTo>
                    <a:lnTo>
                      <a:pt x="273" y="765"/>
                    </a:lnTo>
                    <a:lnTo>
                      <a:pt x="296" y="768"/>
                    </a:lnTo>
                    <a:lnTo>
                      <a:pt x="318" y="771"/>
                    </a:lnTo>
                    <a:lnTo>
                      <a:pt x="340" y="771"/>
                    </a:lnTo>
                    <a:lnTo>
                      <a:pt x="363" y="772"/>
                    </a:lnTo>
                    <a:lnTo>
                      <a:pt x="407" y="769"/>
                    </a:lnTo>
                    <a:lnTo>
                      <a:pt x="450" y="764"/>
                    </a:lnTo>
                    <a:lnTo>
                      <a:pt x="450" y="764"/>
                    </a:lnTo>
                    <a:lnTo>
                      <a:pt x="468" y="762"/>
                    </a:lnTo>
                    <a:lnTo>
                      <a:pt x="485" y="758"/>
                    </a:lnTo>
                    <a:lnTo>
                      <a:pt x="503" y="754"/>
                    </a:lnTo>
                    <a:lnTo>
                      <a:pt x="520" y="747"/>
                    </a:lnTo>
                    <a:lnTo>
                      <a:pt x="538" y="742"/>
                    </a:lnTo>
                    <a:lnTo>
                      <a:pt x="555" y="734"/>
                    </a:lnTo>
                    <a:lnTo>
                      <a:pt x="572" y="728"/>
                    </a:lnTo>
                    <a:lnTo>
                      <a:pt x="587" y="719"/>
                    </a:lnTo>
                    <a:lnTo>
                      <a:pt x="604" y="710"/>
                    </a:lnTo>
                    <a:lnTo>
                      <a:pt x="620" y="701"/>
                    </a:lnTo>
                    <a:lnTo>
                      <a:pt x="634" y="690"/>
                    </a:lnTo>
                    <a:lnTo>
                      <a:pt x="649" y="679"/>
                    </a:lnTo>
                    <a:lnTo>
                      <a:pt x="662" y="667"/>
                    </a:lnTo>
                    <a:lnTo>
                      <a:pt x="675" y="654"/>
                    </a:lnTo>
                    <a:lnTo>
                      <a:pt x="688" y="641"/>
                    </a:lnTo>
                    <a:lnTo>
                      <a:pt x="700" y="627"/>
                    </a:lnTo>
                    <a:lnTo>
                      <a:pt x="700" y="627"/>
                    </a:lnTo>
                    <a:lnTo>
                      <a:pt x="708" y="618"/>
                    </a:lnTo>
                    <a:lnTo>
                      <a:pt x="714" y="608"/>
                    </a:lnTo>
                    <a:lnTo>
                      <a:pt x="719" y="597"/>
                    </a:lnTo>
                    <a:lnTo>
                      <a:pt x="724" y="586"/>
                    </a:lnTo>
                    <a:lnTo>
                      <a:pt x="727" y="575"/>
                    </a:lnTo>
                    <a:lnTo>
                      <a:pt x="731" y="565"/>
                    </a:lnTo>
                    <a:lnTo>
                      <a:pt x="735" y="542"/>
                    </a:lnTo>
                    <a:lnTo>
                      <a:pt x="736" y="520"/>
                    </a:lnTo>
                    <a:lnTo>
                      <a:pt x="737" y="496"/>
                    </a:lnTo>
                    <a:lnTo>
                      <a:pt x="737" y="449"/>
                    </a:lnTo>
                    <a:lnTo>
                      <a:pt x="737" y="449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7" y="199"/>
                    </a:lnTo>
                    <a:lnTo>
                      <a:pt x="735" y="199"/>
                    </a:lnTo>
                    <a:lnTo>
                      <a:pt x="727" y="204"/>
                    </a:lnTo>
                    <a:lnTo>
                      <a:pt x="719" y="210"/>
                    </a:lnTo>
                    <a:lnTo>
                      <a:pt x="715" y="214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4" y="394"/>
                    </a:lnTo>
                    <a:lnTo>
                      <a:pt x="714" y="394"/>
                    </a:lnTo>
                    <a:lnTo>
                      <a:pt x="713" y="507"/>
                    </a:lnTo>
                    <a:lnTo>
                      <a:pt x="713" y="507"/>
                    </a:lnTo>
                    <a:lnTo>
                      <a:pt x="714" y="543"/>
                    </a:lnTo>
                    <a:lnTo>
                      <a:pt x="713" y="561"/>
                    </a:lnTo>
                    <a:lnTo>
                      <a:pt x="710" y="578"/>
                    </a:lnTo>
                    <a:lnTo>
                      <a:pt x="710" y="578"/>
                    </a:lnTo>
                    <a:lnTo>
                      <a:pt x="706" y="590"/>
                    </a:lnTo>
                    <a:lnTo>
                      <a:pt x="704" y="600"/>
                    </a:lnTo>
                    <a:lnTo>
                      <a:pt x="698" y="609"/>
                    </a:lnTo>
                    <a:lnTo>
                      <a:pt x="693" y="618"/>
                    </a:lnTo>
                    <a:lnTo>
                      <a:pt x="680" y="636"/>
                    </a:lnTo>
                    <a:lnTo>
                      <a:pt x="665" y="652"/>
                    </a:lnTo>
                    <a:lnTo>
                      <a:pt x="648" y="666"/>
                    </a:lnTo>
                    <a:lnTo>
                      <a:pt x="630" y="680"/>
                    </a:lnTo>
                    <a:lnTo>
                      <a:pt x="612" y="692"/>
                    </a:lnTo>
                    <a:lnTo>
                      <a:pt x="592" y="702"/>
                    </a:lnTo>
                    <a:lnTo>
                      <a:pt x="592" y="702"/>
                    </a:lnTo>
                    <a:lnTo>
                      <a:pt x="574" y="711"/>
                    </a:lnTo>
                    <a:lnTo>
                      <a:pt x="556" y="719"/>
                    </a:lnTo>
                    <a:lnTo>
                      <a:pt x="538" y="725"/>
                    </a:lnTo>
                    <a:lnTo>
                      <a:pt x="519" y="731"/>
                    </a:lnTo>
                    <a:lnTo>
                      <a:pt x="499" y="736"/>
                    </a:lnTo>
                    <a:lnTo>
                      <a:pt x="480" y="741"/>
                    </a:lnTo>
                    <a:lnTo>
                      <a:pt x="460" y="743"/>
                    </a:lnTo>
                    <a:lnTo>
                      <a:pt x="440" y="746"/>
                    </a:lnTo>
                    <a:lnTo>
                      <a:pt x="440" y="746"/>
                    </a:lnTo>
                    <a:lnTo>
                      <a:pt x="418" y="747"/>
                    </a:lnTo>
                    <a:lnTo>
                      <a:pt x="394" y="749"/>
                    </a:lnTo>
                    <a:lnTo>
                      <a:pt x="372" y="750"/>
                    </a:lnTo>
                    <a:lnTo>
                      <a:pt x="349" y="749"/>
                    </a:lnTo>
                    <a:lnTo>
                      <a:pt x="326" y="747"/>
                    </a:lnTo>
                    <a:lnTo>
                      <a:pt x="302" y="745"/>
                    </a:lnTo>
                    <a:lnTo>
                      <a:pt x="279" y="741"/>
                    </a:lnTo>
                    <a:lnTo>
                      <a:pt x="256" y="737"/>
                    </a:lnTo>
                    <a:lnTo>
                      <a:pt x="233" y="731"/>
                    </a:lnTo>
                    <a:lnTo>
                      <a:pt x="211" y="724"/>
                    </a:lnTo>
                    <a:lnTo>
                      <a:pt x="189" y="716"/>
                    </a:lnTo>
                    <a:lnTo>
                      <a:pt x="168" y="706"/>
                    </a:lnTo>
                    <a:lnTo>
                      <a:pt x="147" y="696"/>
                    </a:lnTo>
                    <a:lnTo>
                      <a:pt x="128" y="684"/>
                    </a:lnTo>
                    <a:lnTo>
                      <a:pt x="108" y="671"/>
                    </a:lnTo>
                    <a:lnTo>
                      <a:pt x="91" y="657"/>
                    </a:lnTo>
                    <a:lnTo>
                      <a:pt x="91" y="657"/>
                    </a:lnTo>
                    <a:lnTo>
                      <a:pt x="76" y="641"/>
                    </a:lnTo>
                    <a:lnTo>
                      <a:pt x="63" y="626"/>
                    </a:lnTo>
                    <a:lnTo>
                      <a:pt x="51" y="608"/>
                    </a:lnTo>
                    <a:lnTo>
                      <a:pt x="42" y="590"/>
                    </a:lnTo>
                    <a:lnTo>
                      <a:pt x="35" y="571"/>
                    </a:lnTo>
                    <a:lnTo>
                      <a:pt x="28" y="551"/>
                    </a:lnTo>
                    <a:lnTo>
                      <a:pt x="25" y="531"/>
                    </a:lnTo>
                    <a:lnTo>
                      <a:pt x="24" y="509"/>
                    </a:lnTo>
                    <a:lnTo>
                      <a:pt x="24" y="509"/>
                    </a:lnTo>
                    <a:lnTo>
                      <a:pt x="24" y="430"/>
                    </a:lnTo>
                    <a:lnTo>
                      <a:pt x="24" y="430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5" y="191"/>
                    </a:lnTo>
                    <a:lnTo>
                      <a:pt x="28" y="174"/>
                    </a:lnTo>
                    <a:lnTo>
                      <a:pt x="32" y="157"/>
                    </a:lnTo>
                    <a:lnTo>
                      <a:pt x="38" y="142"/>
                    </a:lnTo>
                    <a:lnTo>
                      <a:pt x="46" y="128"/>
                    </a:lnTo>
                    <a:lnTo>
                      <a:pt x="55" y="113"/>
                    </a:lnTo>
                    <a:lnTo>
                      <a:pt x="67" y="101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9" y="76"/>
                    </a:lnTo>
                    <a:lnTo>
                      <a:pt x="119" y="66"/>
                    </a:lnTo>
                    <a:lnTo>
                      <a:pt x="141" y="57"/>
                    </a:lnTo>
                    <a:lnTo>
                      <a:pt x="163" y="50"/>
                    </a:lnTo>
                    <a:lnTo>
                      <a:pt x="185" y="44"/>
                    </a:lnTo>
                    <a:lnTo>
                      <a:pt x="207" y="40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78" y="28"/>
                    </a:lnTo>
                    <a:lnTo>
                      <a:pt x="304" y="26"/>
                    </a:lnTo>
                    <a:lnTo>
                      <a:pt x="331" y="24"/>
                    </a:lnTo>
                    <a:lnTo>
                      <a:pt x="357" y="23"/>
                    </a:lnTo>
                    <a:lnTo>
                      <a:pt x="384" y="23"/>
                    </a:lnTo>
                    <a:lnTo>
                      <a:pt x="410" y="24"/>
                    </a:lnTo>
                    <a:lnTo>
                      <a:pt x="437" y="27"/>
                    </a:lnTo>
                    <a:lnTo>
                      <a:pt x="463" y="32"/>
                    </a:lnTo>
                    <a:lnTo>
                      <a:pt x="489" y="37"/>
                    </a:lnTo>
                    <a:lnTo>
                      <a:pt x="513" y="44"/>
                    </a:lnTo>
                    <a:lnTo>
                      <a:pt x="538" y="51"/>
                    </a:lnTo>
                    <a:lnTo>
                      <a:pt x="563" y="62"/>
                    </a:lnTo>
                    <a:lnTo>
                      <a:pt x="586" y="73"/>
                    </a:lnTo>
                    <a:lnTo>
                      <a:pt x="609" y="86"/>
                    </a:lnTo>
                    <a:lnTo>
                      <a:pt x="631" y="102"/>
                    </a:lnTo>
                    <a:lnTo>
                      <a:pt x="652" y="119"/>
                    </a:lnTo>
                    <a:lnTo>
                      <a:pt x="652" y="119"/>
                    </a:lnTo>
                    <a:lnTo>
                      <a:pt x="662" y="129"/>
                    </a:lnTo>
                    <a:lnTo>
                      <a:pt x="674" y="139"/>
                    </a:lnTo>
                    <a:lnTo>
                      <a:pt x="683" y="151"/>
                    </a:lnTo>
                    <a:lnTo>
                      <a:pt x="692" y="163"/>
                    </a:lnTo>
                    <a:lnTo>
                      <a:pt x="700" y="176"/>
                    </a:lnTo>
                    <a:lnTo>
                      <a:pt x="706" y="190"/>
                    </a:lnTo>
                    <a:lnTo>
                      <a:pt x="711" y="203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7" y="220"/>
                    </a:lnTo>
                    <a:lnTo>
                      <a:pt x="719" y="218"/>
                    </a:lnTo>
                    <a:lnTo>
                      <a:pt x="727" y="214"/>
                    </a:lnTo>
                    <a:lnTo>
                      <a:pt x="736" y="207"/>
                    </a:lnTo>
                    <a:lnTo>
                      <a:pt x="737" y="203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9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489" name="Freeform 17"/>
              <p:cNvSpPr>
                <a:spLocks/>
              </p:cNvSpPr>
              <p:nvPr/>
            </p:nvSpPr>
            <p:spPr bwMode="auto">
              <a:xfrm>
                <a:off x="1166" y="1454"/>
                <a:ext cx="715" cy="353"/>
              </a:xfrm>
              <a:custGeom>
                <a:avLst/>
                <a:gdLst/>
                <a:ahLst/>
                <a:cxnLst>
                  <a:cxn ang="0">
                    <a:pos x="712" y="165"/>
                  </a:cxn>
                  <a:cxn ang="0">
                    <a:pos x="706" y="141"/>
                  </a:cxn>
                  <a:cxn ang="0">
                    <a:pos x="691" y="118"/>
                  </a:cxn>
                  <a:cxn ang="0">
                    <a:pos x="672" y="97"/>
                  </a:cxn>
                  <a:cxn ang="0">
                    <a:pos x="647" y="78"/>
                  </a:cxn>
                  <a:cxn ang="0">
                    <a:pos x="596" y="46"/>
                  </a:cxn>
                  <a:cxn ang="0">
                    <a:pos x="545" y="25"/>
                  </a:cxn>
                  <a:cxn ang="0">
                    <a:pos x="510" y="16"/>
                  </a:cxn>
                  <a:cxn ang="0">
                    <a:pos x="440" y="4"/>
                  </a:cxn>
                  <a:cxn ang="0">
                    <a:pos x="369" y="0"/>
                  </a:cxn>
                  <a:cxn ang="0">
                    <a:pos x="298" y="4"/>
                  </a:cxn>
                  <a:cxn ang="0">
                    <a:pos x="260" y="8"/>
                  </a:cxn>
                  <a:cxn ang="0">
                    <a:pos x="194" y="20"/>
                  </a:cxn>
                  <a:cxn ang="0">
                    <a:pos x="126" y="38"/>
                  </a:cxn>
                  <a:cxn ang="0">
                    <a:pos x="95" y="51"/>
                  </a:cxn>
                  <a:cxn ang="0">
                    <a:pos x="65" y="67"/>
                  </a:cxn>
                  <a:cxn ang="0">
                    <a:pos x="39" y="88"/>
                  </a:cxn>
                  <a:cxn ang="0">
                    <a:pos x="18" y="114"/>
                  </a:cxn>
                  <a:cxn ang="0">
                    <a:pos x="11" y="127"/>
                  </a:cxn>
                  <a:cxn ang="0">
                    <a:pos x="2" y="153"/>
                  </a:cxn>
                  <a:cxn ang="0">
                    <a:pos x="0" y="177"/>
                  </a:cxn>
                  <a:cxn ang="0">
                    <a:pos x="4" y="201"/>
                  </a:cxn>
                  <a:cxn ang="0">
                    <a:pos x="14" y="223"/>
                  </a:cxn>
                  <a:cxn ang="0">
                    <a:pos x="29" y="245"/>
                  </a:cxn>
                  <a:cxn ang="0">
                    <a:pos x="47" y="264"/>
                  </a:cxn>
                  <a:cxn ang="0">
                    <a:pos x="80" y="291"/>
                  </a:cxn>
                  <a:cxn ang="0">
                    <a:pos x="100" y="304"/>
                  </a:cxn>
                  <a:cxn ang="0">
                    <a:pos x="146" y="325"/>
                  </a:cxn>
                  <a:cxn ang="0">
                    <a:pos x="198" y="340"/>
                  </a:cxn>
                  <a:cxn ang="0">
                    <a:pos x="255" y="349"/>
                  </a:cxn>
                  <a:cxn ang="0">
                    <a:pos x="313" y="353"/>
                  </a:cxn>
                  <a:cxn ang="0">
                    <a:pos x="372" y="352"/>
                  </a:cxn>
                  <a:cxn ang="0">
                    <a:pos x="427" y="347"/>
                  </a:cxn>
                  <a:cxn ang="0">
                    <a:pos x="480" y="337"/>
                  </a:cxn>
                  <a:cxn ang="0">
                    <a:pos x="505" y="330"/>
                  </a:cxn>
                  <a:cxn ang="0">
                    <a:pos x="568" y="308"/>
                  </a:cxn>
                  <a:cxn ang="0">
                    <a:pos x="623" y="282"/>
                  </a:cxn>
                  <a:cxn ang="0">
                    <a:pos x="656" y="263"/>
                  </a:cxn>
                  <a:cxn ang="0">
                    <a:pos x="685" y="240"/>
                  </a:cxn>
                  <a:cxn ang="0">
                    <a:pos x="706" y="214"/>
                  </a:cxn>
                  <a:cxn ang="0">
                    <a:pos x="713" y="193"/>
                  </a:cxn>
                  <a:cxn ang="0">
                    <a:pos x="715" y="177"/>
                  </a:cxn>
                  <a:cxn ang="0">
                    <a:pos x="712" y="165"/>
                  </a:cxn>
                </a:cxnLst>
                <a:rect l="0" t="0" r="r" b="b"/>
                <a:pathLst>
                  <a:path w="715" h="353">
                    <a:moveTo>
                      <a:pt x="712" y="165"/>
                    </a:moveTo>
                    <a:lnTo>
                      <a:pt x="712" y="165"/>
                    </a:lnTo>
                    <a:lnTo>
                      <a:pt x="709" y="153"/>
                    </a:lnTo>
                    <a:lnTo>
                      <a:pt x="706" y="141"/>
                    </a:lnTo>
                    <a:lnTo>
                      <a:pt x="699" y="130"/>
                    </a:lnTo>
                    <a:lnTo>
                      <a:pt x="691" y="118"/>
                    </a:lnTo>
                    <a:lnTo>
                      <a:pt x="682" y="108"/>
                    </a:lnTo>
                    <a:lnTo>
                      <a:pt x="672" y="97"/>
                    </a:lnTo>
                    <a:lnTo>
                      <a:pt x="660" y="87"/>
                    </a:lnTo>
                    <a:lnTo>
                      <a:pt x="647" y="78"/>
                    </a:lnTo>
                    <a:lnTo>
                      <a:pt x="621" y="60"/>
                    </a:lnTo>
                    <a:lnTo>
                      <a:pt x="596" y="46"/>
                    </a:lnTo>
                    <a:lnTo>
                      <a:pt x="568" y="33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510" y="16"/>
                    </a:lnTo>
                    <a:lnTo>
                      <a:pt x="475" y="9"/>
                    </a:lnTo>
                    <a:lnTo>
                      <a:pt x="440" y="4"/>
                    </a:lnTo>
                    <a:lnTo>
                      <a:pt x="404" y="2"/>
                    </a:lnTo>
                    <a:lnTo>
                      <a:pt x="369" y="0"/>
                    </a:lnTo>
                    <a:lnTo>
                      <a:pt x="334" y="2"/>
                    </a:lnTo>
                    <a:lnTo>
                      <a:pt x="298" y="4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28" y="13"/>
                    </a:lnTo>
                    <a:lnTo>
                      <a:pt x="194" y="20"/>
                    </a:lnTo>
                    <a:lnTo>
                      <a:pt x="159" y="27"/>
                    </a:lnTo>
                    <a:lnTo>
                      <a:pt x="126" y="38"/>
                    </a:lnTo>
                    <a:lnTo>
                      <a:pt x="110" y="44"/>
                    </a:lnTo>
                    <a:lnTo>
                      <a:pt x="95" y="51"/>
                    </a:lnTo>
                    <a:lnTo>
                      <a:pt x="79" y="60"/>
                    </a:lnTo>
                    <a:lnTo>
                      <a:pt x="65" y="67"/>
                    </a:lnTo>
                    <a:lnTo>
                      <a:pt x="52" y="78"/>
                    </a:lnTo>
                    <a:lnTo>
                      <a:pt x="39" y="88"/>
                    </a:lnTo>
                    <a:lnTo>
                      <a:pt x="29" y="101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1" y="127"/>
                    </a:lnTo>
                    <a:lnTo>
                      <a:pt x="5" y="140"/>
                    </a:lnTo>
                    <a:lnTo>
                      <a:pt x="2" y="153"/>
                    </a:lnTo>
                    <a:lnTo>
                      <a:pt x="0" y="165"/>
                    </a:lnTo>
                    <a:lnTo>
                      <a:pt x="0" y="177"/>
                    </a:lnTo>
                    <a:lnTo>
                      <a:pt x="2" y="189"/>
                    </a:lnTo>
                    <a:lnTo>
                      <a:pt x="4" y="201"/>
                    </a:lnTo>
                    <a:lnTo>
                      <a:pt x="8" y="212"/>
                    </a:lnTo>
                    <a:lnTo>
                      <a:pt x="14" y="223"/>
                    </a:lnTo>
                    <a:lnTo>
                      <a:pt x="21" y="234"/>
                    </a:lnTo>
                    <a:lnTo>
                      <a:pt x="29" y="245"/>
                    </a:lnTo>
                    <a:lnTo>
                      <a:pt x="38" y="255"/>
                    </a:lnTo>
                    <a:lnTo>
                      <a:pt x="47" y="264"/>
                    </a:lnTo>
                    <a:lnTo>
                      <a:pt x="57" y="274"/>
                    </a:lnTo>
                    <a:lnTo>
                      <a:pt x="80" y="291"/>
                    </a:lnTo>
                    <a:lnTo>
                      <a:pt x="80" y="291"/>
                    </a:lnTo>
                    <a:lnTo>
                      <a:pt x="100" y="304"/>
                    </a:lnTo>
                    <a:lnTo>
                      <a:pt x="122" y="316"/>
                    </a:lnTo>
                    <a:lnTo>
                      <a:pt x="146" y="325"/>
                    </a:lnTo>
                    <a:lnTo>
                      <a:pt x="172" y="333"/>
                    </a:lnTo>
                    <a:lnTo>
                      <a:pt x="198" y="340"/>
                    </a:lnTo>
                    <a:lnTo>
                      <a:pt x="227" y="346"/>
                    </a:lnTo>
                    <a:lnTo>
                      <a:pt x="255" y="349"/>
                    </a:lnTo>
                    <a:lnTo>
                      <a:pt x="284" y="352"/>
                    </a:lnTo>
                    <a:lnTo>
                      <a:pt x="313" y="353"/>
                    </a:lnTo>
                    <a:lnTo>
                      <a:pt x="342" y="353"/>
                    </a:lnTo>
                    <a:lnTo>
                      <a:pt x="372" y="352"/>
                    </a:lnTo>
                    <a:lnTo>
                      <a:pt x="400" y="349"/>
                    </a:lnTo>
                    <a:lnTo>
                      <a:pt x="427" y="347"/>
                    </a:lnTo>
                    <a:lnTo>
                      <a:pt x="455" y="342"/>
                    </a:lnTo>
                    <a:lnTo>
                      <a:pt x="480" y="337"/>
                    </a:lnTo>
                    <a:lnTo>
                      <a:pt x="505" y="330"/>
                    </a:lnTo>
                    <a:lnTo>
                      <a:pt x="505" y="330"/>
                    </a:lnTo>
                    <a:lnTo>
                      <a:pt x="535" y="321"/>
                    </a:lnTo>
                    <a:lnTo>
                      <a:pt x="568" y="308"/>
                    </a:lnTo>
                    <a:lnTo>
                      <a:pt x="605" y="291"/>
                    </a:lnTo>
                    <a:lnTo>
                      <a:pt x="623" y="282"/>
                    </a:lnTo>
                    <a:lnTo>
                      <a:pt x="641" y="273"/>
                    </a:lnTo>
                    <a:lnTo>
                      <a:pt x="656" y="263"/>
                    </a:lnTo>
                    <a:lnTo>
                      <a:pt x="672" y="251"/>
                    </a:lnTo>
                    <a:lnTo>
                      <a:pt x="685" y="240"/>
                    </a:lnTo>
                    <a:lnTo>
                      <a:pt x="697" y="227"/>
                    </a:lnTo>
                    <a:lnTo>
                      <a:pt x="706" y="214"/>
                    </a:lnTo>
                    <a:lnTo>
                      <a:pt x="711" y="199"/>
                    </a:lnTo>
                    <a:lnTo>
                      <a:pt x="713" y="193"/>
                    </a:lnTo>
                    <a:lnTo>
                      <a:pt x="715" y="185"/>
                    </a:lnTo>
                    <a:lnTo>
                      <a:pt x="715" y="177"/>
                    </a:lnTo>
                    <a:lnTo>
                      <a:pt x="713" y="170"/>
                    </a:lnTo>
                    <a:lnTo>
                      <a:pt x="712" y="165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490" name="Freeform 18"/>
              <p:cNvSpPr>
                <a:spLocks/>
              </p:cNvSpPr>
              <p:nvPr/>
            </p:nvSpPr>
            <p:spPr bwMode="auto">
              <a:xfrm>
                <a:off x="1155" y="1443"/>
                <a:ext cx="737" cy="377"/>
              </a:xfrm>
              <a:custGeom>
                <a:avLst/>
                <a:gdLst/>
                <a:ahLst/>
                <a:cxnLst>
                  <a:cxn ang="0">
                    <a:pos x="730" y="147"/>
                  </a:cxn>
                  <a:cxn ang="0">
                    <a:pos x="696" y="99"/>
                  </a:cxn>
                  <a:cxn ang="0">
                    <a:pos x="631" y="53"/>
                  </a:cxn>
                  <a:cxn ang="0">
                    <a:pos x="564" y="24"/>
                  </a:cxn>
                  <a:cxn ang="0">
                    <a:pos x="468" y="5"/>
                  </a:cxn>
                  <a:cxn ang="0">
                    <a:pos x="392" y="0"/>
                  </a:cxn>
                  <a:cxn ang="0">
                    <a:pos x="286" y="7"/>
                  </a:cxn>
                  <a:cxn ang="0">
                    <a:pos x="170" y="29"/>
                  </a:cxn>
                  <a:cxn ang="0">
                    <a:pos x="93" y="62"/>
                  </a:cxn>
                  <a:cxn ang="0">
                    <a:pos x="45" y="98"/>
                  </a:cxn>
                  <a:cxn ang="0">
                    <a:pos x="5" y="161"/>
                  </a:cxn>
                  <a:cxn ang="0">
                    <a:pos x="0" y="199"/>
                  </a:cxn>
                  <a:cxn ang="0">
                    <a:pos x="6" y="231"/>
                  </a:cxn>
                  <a:cxn ang="0">
                    <a:pos x="36" y="276"/>
                  </a:cxn>
                  <a:cxn ang="0">
                    <a:pos x="107" y="329"/>
                  </a:cxn>
                  <a:cxn ang="0">
                    <a:pos x="168" y="355"/>
                  </a:cxn>
                  <a:cxn ang="0">
                    <a:pos x="255" y="373"/>
                  </a:cxn>
                  <a:cxn ang="0">
                    <a:pos x="368" y="376"/>
                  </a:cxn>
                  <a:cxn ang="0">
                    <a:pos x="480" y="359"/>
                  </a:cxn>
                  <a:cxn ang="0">
                    <a:pos x="574" y="329"/>
                  </a:cxn>
                  <a:cxn ang="0">
                    <a:pos x="640" y="297"/>
                  </a:cxn>
                  <a:cxn ang="0">
                    <a:pos x="708" y="247"/>
                  </a:cxn>
                  <a:cxn ang="0">
                    <a:pos x="731" y="212"/>
                  </a:cxn>
                  <a:cxn ang="0">
                    <a:pos x="736" y="172"/>
                  </a:cxn>
                  <a:cxn ang="0">
                    <a:pos x="723" y="176"/>
                  </a:cxn>
                  <a:cxn ang="0">
                    <a:pos x="713" y="190"/>
                  </a:cxn>
                  <a:cxn ang="0">
                    <a:pos x="706" y="227"/>
                  </a:cxn>
                  <a:cxn ang="0">
                    <a:pos x="683" y="257"/>
                  </a:cxn>
                  <a:cxn ang="0">
                    <a:pos x="616" y="296"/>
                  </a:cxn>
                  <a:cxn ang="0">
                    <a:pos x="508" y="335"/>
                  </a:cxn>
                  <a:cxn ang="0">
                    <a:pos x="403" y="353"/>
                  </a:cxn>
                  <a:cxn ang="0">
                    <a:pos x="308" y="354"/>
                  </a:cxn>
                  <a:cxn ang="0">
                    <a:pos x="213" y="340"/>
                  </a:cxn>
                  <a:cxn ang="0">
                    <a:pos x="128" y="307"/>
                  </a:cxn>
                  <a:cxn ang="0">
                    <a:pos x="67" y="263"/>
                  </a:cxn>
                  <a:cxn ang="0">
                    <a:pos x="37" y="223"/>
                  </a:cxn>
                  <a:cxn ang="0">
                    <a:pos x="24" y="177"/>
                  </a:cxn>
                  <a:cxn ang="0">
                    <a:pos x="36" y="128"/>
                  </a:cxn>
                  <a:cxn ang="0">
                    <a:pos x="58" y="98"/>
                  </a:cxn>
                  <a:cxn ang="0">
                    <a:pos x="112" y="66"/>
                  </a:cxn>
                  <a:cxn ang="0">
                    <a:pos x="209" y="38"/>
                  </a:cxn>
                  <a:cxn ang="0">
                    <a:pos x="315" y="24"/>
                  </a:cxn>
                  <a:cxn ang="0">
                    <a:pos x="424" y="24"/>
                  </a:cxn>
                  <a:cxn ang="0">
                    <a:pos x="529" y="42"/>
                  </a:cxn>
                  <a:cxn ang="0">
                    <a:pos x="627" y="85"/>
                  </a:cxn>
                  <a:cxn ang="0">
                    <a:pos x="667" y="115"/>
                  </a:cxn>
                  <a:cxn ang="0">
                    <a:pos x="708" y="169"/>
                  </a:cxn>
                  <a:cxn ang="0">
                    <a:pos x="713" y="186"/>
                  </a:cxn>
                  <a:cxn ang="0">
                    <a:pos x="735" y="169"/>
                  </a:cxn>
                </a:cxnLst>
                <a:rect l="0" t="0" r="r" b="b"/>
                <a:pathLst>
                  <a:path w="737" h="377">
                    <a:moveTo>
                      <a:pt x="736" y="166"/>
                    </a:moveTo>
                    <a:lnTo>
                      <a:pt x="736" y="166"/>
                    </a:lnTo>
                    <a:lnTo>
                      <a:pt x="733" y="156"/>
                    </a:lnTo>
                    <a:lnTo>
                      <a:pt x="730" y="147"/>
                    </a:lnTo>
                    <a:lnTo>
                      <a:pt x="726" y="138"/>
                    </a:lnTo>
                    <a:lnTo>
                      <a:pt x="722" y="129"/>
                    </a:lnTo>
                    <a:lnTo>
                      <a:pt x="710" y="113"/>
                    </a:lnTo>
                    <a:lnTo>
                      <a:pt x="696" y="99"/>
                    </a:lnTo>
                    <a:lnTo>
                      <a:pt x="680" y="85"/>
                    </a:lnTo>
                    <a:lnTo>
                      <a:pt x="665" y="73"/>
                    </a:lnTo>
                    <a:lnTo>
                      <a:pt x="648" y="63"/>
                    </a:lnTo>
                    <a:lnTo>
                      <a:pt x="631" y="53"/>
                    </a:lnTo>
                    <a:lnTo>
                      <a:pt x="631" y="53"/>
                    </a:lnTo>
                    <a:lnTo>
                      <a:pt x="609" y="41"/>
                    </a:lnTo>
                    <a:lnTo>
                      <a:pt x="587" y="32"/>
                    </a:lnTo>
                    <a:lnTo>
                      <a:pt x="564" y="24"/>
                    </a:lnTo>
                    <a:lnTo>
                      <a:pt x="541" y="18"/>
                    </a:lnTo>
                    <a:lnTo>
                      <a:pt x="517" y="13"/>
                    </a:lnTo>
                    <a:lnTo>
                      <a:pt x="493" y="7"/>
                    </a:lnTo>
                    <a:lnTo>
                      <a:pt x="468" y="5"/>
                    </a:lnTo>
                    <a:lnTo>
                      <a:pt x="445" y="2"/>
                    </a:lnTo>
                    <a:lnTo>
                      <a:pt x="445" y="2"/>
                    </a:lnTo>
                    <a:lnTo>
                      <a:pt x="418" y="1"/>
                    </a:lnTo>
                    <a:lnTo>
                      <a:pt x="392" y="0"/>
                    </a:lnTo>
                    <a:lnTo>
                      <a:pt x="365" y="1"/>
                    </a:lnTo>
                    <a:lnTo>
                      <a:pt x="339" y="2"/>
                    </a:lnTo>
                    <a:lnTo>
                      <a:pt x="311" y="5"/>
                    </a:lnTo>
                    <a:lnTo>
                      <a:pt x="286" y="7"/>
                    </a:lnTo>
                    <a:lnTo>
                      <a:pt x="233" y="15"/>
                    </a:lnTo>
                    <a:lnTo>
                      <a:pt x="233" y="15"/>
                    </a:lnTo>
                    <a:lnTo>
                      <a:pt x="191" y="24"/>
                    </a:lnTo>
                    <a:lnTo>
                      <a:pt x="170" y="29"/>
                    </a:lnTo>
                    <a:lnTo>
                      <a:pt x="151" y="36"/>
                    </a:lnTo>
                    <a:lnTo>
                      <a:pt x="130" y="44"/>
                    </a:lnTo>
                    <a:lnTo>
                      <a:pt x="111" y="53"/>
                    </a:lnTo>
                    <a:lnTo>
                      <a:pt x="93" y="6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59" y="85"/>
                    </a:lnTo>
                    <a:lnTo>
                      <a:pt x="45" y="98"/>
                    </a:lnTo>
                    <a:lnTo>
                      <a:pt x="32" y="112"/>
                    </a:lnTo>
                    <a:lnTo>
                      <a:pt x="20" y="128"/>
                    </a:lnTo>
                    <a:lnTo>
                      <a:pt x="11" y="144"/>
                    </a:lnTo>
                    <a:lnTo>
                      <a:pt x="5" y="161"/>
                    </a:lnTo>
                    <a:lnTo>
                      <a:pt x="2" y="170"/>
                    </a:lnTo>
                    <a:lnTo>
                      <a:pt x="1" y="179"/>
                    </a:lnTo>
                    <a:lnTo>
                      <a:pt x="0" y="19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1" y="210"/>
                    </a:lnTo>
                    <a:lnTo>
                      <a:pt x="2" y="221"/>
                    </a:lnTo>
                    <a:lnTo>
                      <a:pt x="6" y="231"/>
                    </a:lnTo>
                    <a:lnTo>
                      <a:pt x="10" y="240"/>
                    </a:lnTo>
                    <a:lnTo>
                      <a:pt x="15" y="251"/>
                    </a:lnTo>
                    <a:lnTo>
                      <a:pt x="22" y="260"/>
                    </a:lnTo>
                    <a:lnTo>
                      <a:pt x="36" y="276"/>
                    </a:lnTo>
                    <a:lnTo>
                      <a:pt x="53" y="292"/>
                    </a:lnTo>
                    <a:lnTo>
                      <a:pt x="71" y="306"/>
                    </a:lnTo>
                    <a:lnTo>
                      <a:pt x="89" y="319"/>
                    </a:lnTo>
                    <a:lnTo>
                      <a:pt x="107" y="329"/>
                    </a:lnTo>
                    <a:lnTo>
                      <a:pt x="107" y="329"/>
                    </a:lnTo>
                    <a:lnTo>
                      <a:pt x="126" y="339"/>
                    </a:lnTo>
                    <a:lnTo>
                      <a:pt x="146" y="348"/>
                    </a:lnTo>
                    <a:lnTo>
                      <a:pt x="168" y="355"/>
                    </a:lnTo>
                    <a:lnTo>
                      <a:pt x="189" y="360"/>
                    </a:lnTo>
                    <a:lnTo>
                      <a:pt x="211" y="366"/>
                    </a:lnTo>
                    <a:lnTo>
                      <a:pt x="233" y="370"/>
                    </a:lnTo>
                    <a:lnTo>
                      <a:pt x="255" y="373"/>
                    </a:lnTo>
                    <a:lnTo>
                      <a:pt x="278" y="375"/>
                    </a:lnTo>
                    <a:lnTo>
                      <a:pt x="300" y="376"/>
                    </a:lnTo>
                    <a:lnTo>
                      <a:pt x="323" y="377"/>
                    </a:lnTo>
                    <a:lnTo>
                      <a:pt x="368" y="376"/>
                    </a:lnTo>
                    <a:lnTo>
                      <a:pt x="412" y="371"/>
                    </a:lnTo>
                    <a:lnTo>
                      <a:pt x="455" y="364"/>
                    </a:lnTo>
                    <a:lnTo>
                      <a:pt x="455" y="364"/>
                    </a:lnTo>
                    <a:lnTo>
                      <a:pt x="480" y="359"/>
                    </a:lnTo>
                    <a:lnTo>
                      <a:pt x="503" y="354"/>
                    </a:lnTo>
                    <a:lnTo>
                      <a:pt x="528" y="346"/>
                    </a:lnTo>
                    <a:lnTo>
                      <a:pt x="551" y="339"/>
                    </a:lnTo>
                    <a:lnTo>
                      <a:pt x="574" y="329"/>
                    </a:lnTo>
                    <a:lnTo>
                      <a:pt x="596" y="319"/>
                    </a:lnTo>
                    <a:lnTo>
                      <a:pt x="620" y="309"/>
                    </a:lnTo>
                    <a:lnTo>
                      <a:pt x="640" y="297"/>
                    </a:lnTo>
                    <a:lnTo>
                      <a:pt x="640" y="297"/>
                    </a:lnTo>
                    <a:lnTo>
                      <a:pt x="657" y="287"/>
                    </a:lnTo>
                    <a:lnTo>
                      <a:pt x="675" y="275"/>
                    </a:lnTo>
                    <a:lnTo>
                      <a:pt x="692" y="262"/>
                    </a:lnTo>
                    <a:lnTo>
                      <a:pt x="708" y="247"/>
                    </a:lnTo>
                    <a:lnTo>
                      <a:pt x="714" y="239"/>
                    </a:lnTo>
                    <a:lnTo>
                      <a:pt x="720" y="230"/>
                    </a:lnTo>
                    <a:lnTo>
                      <a:pt x="726" y="221"/>
                    </a:lnTo>
                    <a:lnTo>
                      <a:pt x="731" y="212"/>
                    </a:lnTo>
                    <a:lnTo>
                      <a:pt x="733" y="203"/>
                    </a:lnTo>
                    <a:lnTo>
                      <a:pt x="736" y="192"/>
                    </a:lnTo>
                    <a:lnTo>
                      <a:pt x="737" y="182"/>
                    </a:lnTo>
                    <a:lnTo>
                      <a:pt x="736" y="172"/>
                    </a:lnTo>
                    <a:lnTo>
                      <a:pt x="736" y="172"/>
                    </a:lnTo>
                    <a:lnTo>
                      <a:pt x="735" y="170"/>
                    </a:lnTo>
                    <a:lnTo>
                      <a:pt x="732" y="170"/>
                    </a:lnTo>
                    <a:lnTo>
                      <a:pt x="723" y="176"/>
                    </a:lnTo>
                    <a:lnTo>
                      <a:pt x="715" y="183"/>
                    </a:lnTo>
                    <a:lnTo>
                      <a:pt x="713" y="187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200"/>
                    </a:lnTo>
                    <a:lnTo>
                      <a:pt x="713" y="210"/>
                    </a:lnTo>
                    <a:lnTo>
                      <a:pt x="710" y="219"/>
                    </a:lnTo>
                    <a:lnTo>
                      <a:pt x="706" y="227"/>
                    </a:lnTo>
                    <a:lnTo>
                      <a:pt x="702" y="235"/>
                    </a:lnTo>
                    <a:lnTo>
                      <a:pt x="696" y="243"/>
                    </a:lnTo>
                    <a:lnTo>
                      <a:pt x="689" y="251"/>
                    </a:lnTo>
                    <a:lnTo>
                      <a:pt x="683" y="257"/>
                    </a:lnTo>
                    <a:lnTo>
                      <a:pt x="666" y="269"/>
                    </a:lnTo>
                    <a:lnTo>
                      <a:pt x="649" y="279"/>
                    </a:lnTo>
                    <a:lnTo>
                      <a:pt x="632" y="288"/>
                    </a:lnTo>
                    <a:lnTo>
                      <a:pt x="616" y="296"/>
                    </a:lnTo>
                    <a:lnTo>
                      <a:pt x="616" y="296"/>
                    </a:lnTo>
                    <a:lnTo>
                      <a:pt x="581" y="311"/>
                    </a:lnTo>
                    <a:lnTo>
                      <a:pt x="544" y="324"/>
                    </a:lnTo>
                    <a:lnTo>
                      <a:pt x="508" y="335"/>
                    </a:lnTo>
                    <a:lnTo>
                      <a:pt x="472" y="342"/>
                    </a:lnTo>
                    <a:lnTo>
                      <a:pt x="472" y="342"/>
                    </a:lnTo>
                    <a:lnTo>
                      <a:pt x="427" y="350"/>
                    </a:lnTo>
                    <a:lnTo>
                      <a:pt x="403" y="353"/>
                    </a:lnTo>
                    <a:lnTo>
                      <a:pt x="380" y="354"/>
                    </a:lnTo>
                    <a:lnTo>
                      <a:pt x="357" y="355"/>
                    </a:lnTo>
                    <a:lnTo>
                      <a:pt x="332" y="355"/>
                    </a:lnTo>
                    <a:lnTo>
                      <a:pt x="308" y="354"/>
                    </a:lnTo>
                    <a:lnTo>
                      <a:pt x="284" y="353"/>
                    </a:lnTo>
                    <a:lnTo>
                      <a:pt x="261" y="349"/>
                    </a:lnTo>
                    <a:lnTo>
                      <a:pt x="236" y="345"/>
                    </a:lnTo>
                    <a:lnTo>
                      <a:pt x="213" y="340"/>
                    </a:lnTo>
                    <a:lnTo>
                      <a:pt x="191" y="333"/>
                    </a:lnTo>
                    <a:lnTo>
                      <a:pt x="169" y="326"/>
                    </a:lnTo>
                    <a:lnTo>
                      <a:pt x="147" y="317"/>
                    </a:lnTo>
                    <a:lnTo>
                      <a:pt x="128" y="307"/>
                    </a:lnTo>
                    <a:lnTo>
                      <a:pt x="107" y="296"/>
                    </a:lnTo>
                    <a:lnTo>
                      <a:pt x="107" y="296"/>
                    </a:lnTo>
                    <a:lnTo>
                      <a:pt x="86" y="280"/>
                    </a:lnTo>
                    <a:lnTo>
                      <a:pt x="67" y="263"/>
                    </a:lnTo>
                    <a:lnTo>
                      <a:pt x="59" y="254"/>
                    </a:lnTo>
                    <a:lnTo>
                      <a:pt x="50" y="244"/>
                    </a:lnTo>
                    <a:lnTo>
                      <a:pt x="44" y="234"/>
                    </a:lnTo>
                    <a:lnTo>
                      <a:pt x="37" y="223"/>
                    </a:lnTo>
                    <a:lnTo>
                      <a:pt x="32" y="212"/>
                    </a:lnTo>
                    <a:lnTo>
                      <a:pt x="28" y="200"/>
                    </a:lnTo>
                    <a:lnTo>
                      <a:pt x="25" y="188"/>
                    </a:lnTo>
                    <a:lnTo>
                      <a:pt x="24" y="177"/>
                    </a:lnTo>
                    <a:lnTo>
                      <a:pt x="24" y="165"/>
                    </a:lnTo>
                    <a:lnTo>
                      <a:pt x="25" y="152"/>
                    </a:lnTo>
                    <a:lnTo>
                      <a:pt x="29" y="13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42" y="116"/>
                    </a:lnTo>
                    <a:lnTo>
                      <a:pt x="49" y="107"/>
                    </a:lnTo>
                    <a:lnTo>
                      <a:pt x="58" y="98"/>
                    </a:lnTo>
                    <a:lnTo>
                      <a:pt x="67" y="90"/>
                    </a:lnTo>
                    <a:lnTo>
                      <a:pt x="77" y="82"/>
                    </a:lnTo>
                    <a:lnTo>
                      <a:pt x="89" y="76"/>
                    </a:lnTo>
                    <a:lnTo>
                      <a:pt x="112" y="66"/>
                    </a:lnTo>
                    <a:lnTo>
                      <a:pt x="137" y="57"/>
                    </a:lnTo>
                    <a:lnTo>
                      <a:pt x="161" y="49"/>
                    </a:lnTo>
                    <a:lnTo>
                      <a:pt x="186" y="44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61" y="29"/>
                    </a:lnTo>
                    <a:lnTo>
                      <a:pt x="288" y="27"/>
                    </a:lnTo>
                    <a:lnTo>
                      <a:pt x="315" y="24"/>
                    </a:lnTo>
                    <a:lnTo>
                      <a:pt x="343" y="23"/>
                    </a:lnTo>
                    <a:lnTo>
                      <a:pt x="370" y="22"/>
                    </a:lnTo>
                    <a:lnTo>
                      <a:pt x="397" y="22"/>
                    </a:lnTo>
                    <a:lnTo>
                      <a:pt x="424" y="24"/>
                    </a:lnTo>
                    <a:lnTo>
                      <a:pt x="450" y="27"/>
                    </a:lnTo>
                    <a:lnTo>
                      <a:pt x="477" y="31"/>
                    </a:lnTo>
                    <a:lnTo>
                      <a:pt x="503" y="36"/>
                    </a:lnTo>
                    <a:lnTo>
                      <a:pt x="529" y="42"/>
                    </a:lnTo>
                    <a:lnTo>
                      <a:pt x="555" y="50"/>
                    </a:lnTo>
                    <a:lnTo>
                      <a:pt x="579" y="60"/>
                    </a:lnTo>
                    <a:lnTo>
                      <a:pt x="604" y="72"/>
                    </a:lnTo>
                    <a:lnTo>
                      <a:pt x="627" y="85"/>
                    </a:lnTo>
                    <a:lnTo>
                      <a:pt x="627" y="85"/>
                    </a:lnTo>
                    <a:lnTo>
                      <a:pt x="640" y="94"/>
                    </a:lnTo>
                    <a:lnTo>
                      <a:pt x="654" y="103"/>
                    </a:lnTo>
                    <a:lnTo>
                      <a:pt x="667" y="115"/>
                    </a:lnTo>
                    <a:lnTo>
                      <a:pt x="680" y="126"/>
                    </a:lnTo>
                    <a:lnTo>
                      <a:pt x="691" y="139"/>
                    </a:lnTo>
                    <a:lnTo>
                      <a:pt x="701" y="154"/>
                    </a:lnTo>
                    <a:lnTo>
                      <a:pt x="708" y="169"/>
                    </a:lnTo>
                    <a:lnTo>
                      <a:pt x="710" y="177"/>
                    </a:lnTo>
                    <a:lnTo>
                      <a:pt x="711" y="185"/>
                    </a:lnTo>
                    <a:lnTo>
                      <a:pt x="711" y="185"/>
                    </a:lnTo>
                    <a:lnTo>
                      <a:pt x="713" y="186"/>
                    </a:lnTo>
                    <a:lnTo>
                      <a:pt x="717" y="186"/>
                    </a:lnTo>
                    <a:lnTo>
                      <a:pt x="724" y="181"/>
                    </a:lnTo>
                    <a:lnTo>
                      <a:pt x="732" y="173"/>
                    </a:lnTo>
                    <a:lnTo>
                      <a:pt x="735" y="169"/>
                    </a:lnTo>
                    <a:lnTo>
                      <a:pt x="736" y="166"/>
                    </a:lnTo>
                    <a:lnTo>
                      <a:pt x="736" y="166"/>
                    </a:lnTo>
                    <a:lnTo>
                      <a:pt x="736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491" name="Freeform 19"/>
              <p:cNvSpPr>
                <a:spLocks/>
              </p:cNvSpPr>
              <p:nvPr/>
            </p:nvSpPr>
            <p:spPr bwMode="auto">
              <a:xfrm>
                <a:off x="1256" y="1802"/>
                <a:ext cx="143" cy="351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38" y="11"/>
                  </a:cxn>
                  <a:cxn ang="0">
                    <a:pos x="66" y="18"/>
                  </a:cxn>
                  <a:cxn ang="0">
                    <a:pos x="125" y="36"/>
                  </a:cxn>
                  <a:cxn ang="0">
                    <a:pos x="125" y="36"/>
                  </a:cxn>
                  <a:cxn ang="0">
                    <a:pos x="129" y="38"/>
                  </a:cxn>
                  <a:cxn ang="0">
                    <a:pos x="133" y="40"/>
                  </a:cxn>
                  <a:cxn ang="0">
                    <a:pos x="138" y="45"/>
                  </a:cxn>
                  <a:cxn ang="0">
                    <a:pos x="141" y="55"/>
                  </a:cxn>
                  <a:cxn ang="0">
                    <a:pos x="143" y="64"/>
                  </a:cxn>
                  <a:cxn ang="0">
                    <a:pos x="143" y="74"/>
                  </a:cxn>
                  <a:cxn ang="0">
                    <a:pos x="143" y="87"/>
                  </a:cxn>
                  <a:cxn ang="0">
                    <a:pos x="142" y="110"/>
                  </a:cxn>
                  <a:cxn ang="0">
                    <a:pos x="142" y="110"/>
                  </a:cxn>
                  <a:cxn ang="0">
                    <a:pos x="141" y="140"/>
                  </a:cxn>
                  <a:cxn ang="0">
                    <a:pos x="141" y="170"/>
                  </a:cxn>
                  <a:cxn ang="0">
                    <a:pos x="139" y="229"/>
                  </a:cxn>
                  <a:cxn ang="0">
                    <a:pos x="139" y="229"/>
                  </a:cxn>
                  <a:cxn ang="0">
                    <a:pos x="141" y="254"/>
                  </a:cxn>
                  <a:cxn ang="0">
                    <a:pos x="142" y="290"/>
                  </a:cxn>
                  <a:cxn ang="0">
                    <a:pos x="141" y="307"/>
                  </a:cxn>
                  <a:cxn ang="0">
                    <a:pos x="139" y="324"/>
                  </a:cxn>
                  <a:cxn ang="0">
                    <a:pos x="137" y="330"/>
                  </a:cxn>
                  <a:cxn ang="0">
                    <a:pos x="135" y="337"/>
                  </a:cxn>
                  <a:cxn ang="0">
                    <a:pos x="133" y="342"/>
                  </a:cxn>
                  <a:cxn ang="0">
                    <a:pos x="129" y="346"/>
                  </a:cxn>
                  <a:cxn ang="0">
                    <a:pos x="129" y="346"/>
                  </a:cxn>
                  <a:cxn ang="0">
                    <a:pos x="124" y="349"/>
                  </a:cxn>
                  <a:cxn ang="0">
                    <a:pos x="117" y="351"/>
                  </a:cxn>
                  <a:cxn ang="0">
                    <a:pos x="110" y="351"/>
                  </a:cxn>
                  <a:cxn ang="0">
                    <a:pos x="102" y="349"/>
                  </a:cxn>
                  <a:cxn ang="0">
                    <a:pos x="93" y="347"/>
                  </a:cxn>
                  <a:cxn ang="0">
                    <a:pos x="84" y="344"/>
                  </a:cxn>
                  <a:cxn ang="0">
                    <a:pos x="64" y="335"/>
                  </a:cxn>
                  <a:cxn ang="0">
                    <a:pos x="46" y="324"/>
                  </a:cxn>
                  <a:cxn ang="0">
                    <a:pos x="29" y="311"/>
                  </a:cxn>
                  <a:cxn ang="0">
                    <a:pos x="15" y="300"/>
                  </a:cxn>
                  <a:cxn ang="0">
                    <a:pos x="6" y="290"/>
                  </a:cxn>
                  <a:cxn ang="0">
                    <a:pos x="6" y="290"/>
                  </a:cxn>
                  <a:cxn ang="0">
                    <a:pos x="5" y="286"/>
                  </a:cxn>
                  <a:cxn ang="0">
                    <a:pos x="2" y="281"/>
                  </a:cxn>
                  <a:cxn ang="0">
                    <a:pos x="1" y="265"/>
                  </a:cxn>
                  <a:cxn ang="0">
                    <a:pos x="0" y="245"/>
                  </a:cxn>
                  <a:cxn ang="0">
                    <a:pos x="0" y="221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2" y="87"/>
                  </a:cxn>
                  <a:cxn ang="0">
                    <a:pos x="2" y="22"/>
                  </a:cxn>
                  <a:cxn ang="0">
                    <a:pos x="2" y="22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143" h="351">
                    <a:moveTo>
                      <a:pt x="18" y="3"/>
                    </a:moveTo>
                    <a:lnTo>
                      <a:pt x="18" y="3"/>
                    </a:lnTo>
                    <a:lnTo>
                      <a:pt x="38" y="11"/>
                    </a:lnTo>
                    <a:lnTo>
                      <a:pt x="66" y="18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9" y="38"/>
                    </a:lnTo>
                    <a:lnTo>
                      <a:pt x="133" y="40"/>
                    </a:lnTo>
                    <a:lnTo>
                      <a:pt x="138" y="45"/>
                    </a:lnTo>
                    <a:lnTo>
                      <a:pt x="141" y="55"/>
                    </a:lnTo>
                    <a:lnTo>
                      <a:pt x="143" y="64"/>
                    </a:lnTo>
                    <a:lnTo>
                      <a:pt x="143" y="74"/>
                    </a:lnTo>
                    <a:lnTo>
                      <a:pt x="143" y="8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40"/>
                    </a:lnTo>
                    <a:lnTo>
                      <a:pt x="141" y="170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41" y="254"/>
                    </a:lnTo>
                    <a:lnTo>
                      <a:pt x="142" y="290"/>
                    </a:lnTo>
                    <a:lnTo>
                      <a:pt x="141" y="307"/>
                    </a:lnTo>
                    <a:lnTo>
                      <a:pt x="139" y="324"/>
                    </a:lnTo>
                    <a:lnTo>
                      <a:pt x="137" y="330"/>
                    </a:lnTo>
                    <a:lnTo>
                      <a:pt x="135" y="337"/>
                    </a:lnTo>
                    <a:lnTo>
                      <a:pt x="133" y="342"/>
                    </a:lnTo>
                    <a:lnTo>
                      <a:pt x="129" y="346"/>
                    </a:lnTo>
                    <a:lnTo>
                      <a:pt x="129" y="346"/>
                    </a:lnTo>
                    <a:lnTo>
                      <a:pt x="124" y="349"/>
                    </a:lnTo>
                    <a:lnTo>
                      <a:pt x="117" y="351"/>
                    </a:lnTo>
                    <a:lnTo>
                      <a:pt x="110" y="351"/>
                    </a:lnTo>
                    <a:lnTo>
                      <a:pt x="102" y="349"/>
                    </a:lnTo>
                    <a:lnTo>
                      <a:pt x="93" y="347"/>
                    </a:lnTo>
                    <a:lnTo>
                      <a:pt x="84" y="344"/>
                    </a:lnTo>
                    <a:lnTo>
                      <a:pt x="64" y="335"/>
                    </a:lnTo>
                    <a:lnTo>
                      <a:pt x="46" y="324"/>
                    </a:lnTo>
                    <a:lnTo>
                      <a:pt x="29" y="311"/>
                    </a:lnTo>
                    <a:lnTo>
                      <a:pt x="15" y="300"/>
                    </a:lnTo>
                    <a:lnTo>
                      <a:pt x="6" y="290"/>
                    </a:lnTo>
                    <a:lnTo>
                      <a:pt x="6" y="290"/>
                    </a:lnTo>
                    <a:lnTo>
                      <a:pt x="5" y="286"/>
                    </a:lnTo>
                    <a:lnTo>
                      <a:pt x="2" y="281"/>
                    </a:lnTo>
                    <a:lnTo>
                      <a:pt x="1" y="265"/>
                    </a:lnTo>
                    <a:lnTo>
                      <a:pt x="0" y="245"/>
                    </a:lnTo>
                    <a:lnTo>
                      <a:pt x="0" y="221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8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729E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</p:grpSp>
        <p:sp>
          <p:nvSpPr>
            <p:cNvPr id="1641492" name="Text Box 20"/>
            <p:cNvSpPr txBox="1">
              <a:spLocks noChangeArrowheads="1"/>
            </p:cNvSpPr>
            <p:nvPr/>
          </p:nvSpPr>
          <p:spPr bwMode="auto">
            <a:xfrm>
              <a:off x="3609" y="1399"/>
              <a:ext cx="413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83191" tIns="41596" rIns="83191" bIns="41596">
              <a:spAutoFit/>
            </a:bodyPr>
            <a:lstStyle/>
            <a:p>
              <a:pPr algn="l" defTabSz="833438" eaLnBrk="0" hangingPunct="0"/>
              <a:r>
                <a:rPr kumimoji="0" lang="en-US" sz="1800" b="1"/>
                <a:t>DNS</a:t>
              </a:r>
            </a:p>
          </p:txBody>
        </p:sp>
      </p:grpSp>
      <p:sp>
        <p:nvSpPr>
          <p:cNvPr id="1641493" name="Line 21"/>
          <p:cNvSpPr>
            <a:spLocks noChangeShapeType="1"/>
          </p:cNvSpPr>
          <p:nvPr/>
        </p:nvSpPr>
        <p:spPr bwMode="auto">
          <a:xfrm>
            <a:off x="2057400" y="4114800"/>
            <a:ext cx="152400" cy="914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4" name="Line 22"/>
          <p:cNvSpPr>
            <a:spLocks noChangeShapeType="1"/>
          </p:cNvSpPr>
          <p:nvPr/>
        </p:nvSpPr>
        <p:spPr bwMode="auto">
          <a:xfrm flipV="1">
            <a:off x="1099969" y="4092388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5" name="Line 23"/>
          <p:cNvSpPr>
            <a:spLocks noChangeShapeType="1"/>
          </p:cNvSpPr>
          <p:nvPr/>
        </p:nvSpPr>
        <p:spPr bwMode="auto">
          <a:xfrm flipH="1">
            <a:off x="2057400" y="2590800"/>
            <a:ext cx="762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6" name="Line 24"/>
          <p:cNvSpPr>
            <a:spLocks noChangeShapeType="1"/>
          </p:cNvSpPr>
          <p:nvPr/>
        </p:nvSpPr>
        <p:spPr bwMode="auto">
          <a:xfrm>
            <a:off x="2057400" y="4038600"/>
            <a:ext cx="3505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7" name="Line 25"/>
          <p:cNvSpPr>
            <a:spLocks noChangeShapeType="1"/>
          </p:cNvSpPr>
          <p:nvPr/>
        </p:nvSpPr>
        <p:spPr bwMode="auto">
          <a:xfrm flipV="1">
            <a:off x="5638800" y="4038600"/>
            <a:ext cx="21336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8" name="Line 26"/>
          <p:cNvSpPr>
            <a:spLocks noChangeShapeType="1"/>
          </p:cNvSpPr>
          <p:nvPr/>
        </p:nvSpPr>
        <p:spPr bwMode="auto">
          <a:xfrm>
            <a:off x="7772400" y="3886200"/>
            <a:ext cx="99060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499" name="Line 27"/>
          <p:cNvSpPr>
            <a:spLocks noChangeShapeType="1"/>
          </p:cNvSpPr>
          <p:nvPr/>
        </p:nvSpPr>
        <p:spPr bwMode="auto">
          <a:xfrm flipH="1">
            <a:off x="5638800" y="2590800"/>
            <a:ext cx="609600" cy="1447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500" name="Line 28"/>
          <p:cNvSpPr>
            <a:spLocks noChangeShapeType="1"/>
          </p:cNvSpPr>
          <p:nvPr/>
        </p:nvSpPr>
        <p:spPr bwMode="auto">
          <a:xfrm>
            <a:off x="5562600" y="4343400"/>
            <a:ext cx="0" cy="1066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1641501" name="Line 29"/>
          <p:cNvSpPr>
            <a:spLocks noChangeShapeType="1"/>
          </p:cNvSpPr>
          <p:nvPr/>
        </p:nvSpPr>
        <p:spPr bwMode="auto">
          <a:xfrm>
            <a:off x="6477000" y="2590800"/>
            <a:ext cx="11430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819374" y="4975412"/>
            <a:ext cx="358775" cy="830263"/>
            <a:chOff x="3506" y="1538"/>
            <a:chExt cx="610" cy="1339"/>
          </a:xfrm>
        </p:grpSpPr>
        <p:sp>
          <p:nvSpPr>
            <p:cNvPr id="1641503" name="Freeform 31"/>
            <p:cNvSpPr>
              <a:spLocks/>
            </p:cNvSpPr>
            <p:nvPr/>
          </p:nvSpPr>
          <p:spPr bwMode="auto">
            <a:xfrm>
              <a:off x="3572" y="1599"/>
              <a:ext cx="544" cy="1278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01" y="1"/>
                </a:cxn>
                <a:cxn ang="0">
                  <a:pos x="123" y="5"/>
                </a:cxn>
                <a:cxn ang="0">
                  <a:pos x="48" y="21"/>
                </a:cxn>
                <a:cxn ang="0">
                  <a:pos x="47" y="22"/>
                </a:cxn>
                <a:cxn ang="0">
                  <a:pos x="38" y="41"/>
                </a:cxn>
                <a:cxn ang="0">
                  <a:pos x="35" y="62"/>
                </a:cxn>
                <a:cxn ang="0">
                  <a:pos x="26" y="103"/>
                </a:cxn>
                <a:cxn ang="0">
                  <a:pos x="24" y="104"/>
                </a:cxn>
                <a:cxn ang="0">
                  <a:pos x="17" y="121"/>
                </a:cxn>
                <a:cxn ang="0">
                  <a:pos x="12" y="152"/>
                </a:cxn>
                <a:cxn ang="0">
                  <a:pos x="6" y="250"/>
                </a:cxn>
                <a:cxn ang="0">
                  <a:pos x="2" y="387"/>
                </a:cxn>
                <a:cxn ang="0">
                  <a:pos x="0" y="588"/>
                </a:cxn>
                <a:cxn ang="0">
                  <a:pos x="6" y="780"/>
                </a:cxn>
                <a:cxn ang="0">
                  <a:pos x="22" y="1034"/>
                </a:cxn>
                <a:cxn ang="0">
                  <a:pos x="28" y="1127"/>
                </a:cxn>
                <a:cxn ang="0">
                  <a:pos x="30" y="1157"/>
                </a:cxn>
                <a:cxn ang="0">
                  <a:pos x="41" y="1171"/>
                </a:cxn>
                <a:cxn ang="0">
                  <a:pos x="48" y="1210"/>
                </a:cxn>
                <a:cxn ang="0">
                  <a:pos x="50" y="1245"/>
                </a:cxn>
                <a:cxn ang="0">
                  <a:pos x="56" y="1260"/>
                </a:cxn>
                <a:cxn ang="0">
                  <a:pos x="71" y="1264"/>
                </a:cxn>
                <a:cxn ang="0">
                  <a:pos x="133" y="1273"/>
                </a:cxn>
                <a:cxn ang="0">
                  <a:pos x="239" y="1278"/>
                </a:cxn>
                <a:cxn ang="0">
                  <a:pos x="347" y="1275"/>
                </a:cxn>
                <a:cxn ang="0">
                  <a:pos x="417" y="1268"/>
                </a:cxn>
                <a:cxn ang="0">
                  <a:pos x="459" y="1263"/>
                </a:cxn>
                <a:cxn ang="0">
                  <a:pos x="479" y="1253"/>
                </a:cxn>
                <a:cxn ang="0">
                  <a:pos x="492" y="1232"/>
                </a:cxn>
                <a:cxn ang="0">
                  <a:pos x="501" y="1196"/>
                </a:cxn>
                <a:cxn ang="0">
                  <a:pos x="503" y="1159"/>
                </a:cxn>
                <a:cxn ang="0">
                  <a:pos x="510" y="1145"/>
                </a:cxn>
                <a:cxn ang="0">
                  <a:pos x="521" y="1110"/>
                </a:cxn>
                <a:cxn ang="0">
                  <a:pos x="524" y="1060"/>
                </a:cxn>
                <a:cxn ang="0">
                  <a:pos x="538" y="726"/>
                </a:cxn>
                <a:cxn ang="0">
                  <a:pos x="542" y="521"/>
                </a:cxn>
                <a:cxn ang="0">
                  <a:pos x="544" y="361"/>
                </a:cxn>
                <a:cxn ang="0">
                  <a:pos x="538" y="165"/>
                </a:cxn>
                <a:cxn ang="0">
                  <a:pos x="532" y="124"/>
                </a:cxn>
                <a:cxn ang="0">
                  <a:pos x="527" y="111"/>
                </a:cxn>
                <a:cxn ang="0">
                  <a:pos x="515" y="96"/>
                </a:cxn>
                <a:cxn ang="0">
                  <a:pos x="509" y="46"/>
                </a:cxn>
                <a:cxn ang="0">
                  <a:pos x="489" y="7"/>
                </a:cxn>
                <a:cxn ang="0">
                  <a:pos x="480" y="3"/>
                </a:cxn>
                <a:cxn ang="0">
                  <a:pos x="378" y="0"/>
                </a:cxn>
              </a:cxnLst>
              <a:rect l="0" t="0" r="r" b="b"/>
              <a:pathLst>
                <a:path w="544" h="1278">
                  <a:moveTo>
                    <a:pt x="378" y="0"/>
                  </a:moveTo>
                  <a:lnTo>
                    <a:pt x="378" y="0"/>
                  </a:lnTo>
                  <a:lnTo>
                    <a:pt x="315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01" y="1"/>
                  </a:lnTo>
                  <a:lnTo>
                    <a:pt x="174" y="1"/>
                  </a:lnTo>
                  <a:lnTo>
                    <a:pt x="149" y="3"/>
                  </a:lnTo>
                  <a:lnTo>
                    <a:pt x="123" y="5"/>
                  </a:lnTo>
                  <a:lnTo>
                    <a:pt x="97" y="9"/>
                  </a:lnTo>
                  <a:lnTo>
                    <a:pt x="72" y="13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3" y="25"/>
                  </a:lnTo>
                  <a:lnTo>
                    <a:pt x="41" y="30"/>
                  </a:lnTo>
                  <a:lnTo>
                    <a:pt x="38" y="41"/>
                  </a:lnTo>
                  <a:lnTo>
                    <a:pt x="36" y="5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9"/>
                  </a:lnTo>
                  <a:lnTo>
                    <a:pt x="18" y="114"/>
                  </a:lnTo>
                  <a:lnTo>
                    <a:pt x="17" y="121"/>
                  </a:lnTo>
                  <a:lnTo>
                    <a:pt x="14" y="127"/>
                  </a:lnTo>
                  <a:lnTo>
                    <a:pt x="13" y="14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201"/>
                  </a:lnTo>
                  <a:lnTo>
                    <a:pt x="6" y="250"/>
                  </a:lnTo>
                  <a:lnTo>
                    <a:pt x="6" y="250"/>
                  </a:lnTo>
                  <a:lnTo>
                    <a:pt x="4" y="318"/>
                  </a:lnTo>
                  <a:lnTo>
                    <a:pt x="2" y="387"/>
                  </a:lnTo>
                  <a:lnTo>
                    <a:pt x="0" y="524"/>
                  </a:lnTo>
                  <a:lnTo>
                    <a:pt x="0" y="524"/>
                  </a:lnTo>
                  <a:lnTo>
                    <a:pt x="0" y="588"/>
                  </a:lnTo>
                  <a:lnTo>
                    <a:pt x="1" y="652"/>
                  </a:lnTo>
                  <a:lnTo>
                    <a:pt x="4" y="715"/>
                  </a:lnTo>
                  <a:lnTo>
                    <a:pt x="6" y="780"/>
                  </a:lnTo>
                  <a:lnTo>
                    <a:pt x="13" y="908"/>
                  </a:lnTo>
                  <a:lnTo>
                    <a:pt x="22" y="1034"/>
                  </a:lnTo>
                  <a:lnTo>
                    <a:pt x="22" y="1034"/>
                  </a:lnTo>
                  <a:lnTo>
                    <a:pt x="25" y="1081"/>
                  </a:lnTo>
                  <a:lnTo>
                    <a:pt x="28" y="1127"/>
                  </a:lnTo>
                  <a:lnTo>
                    <a:pt x="28" y="1127"/>
                  </a:lnTo>
                  <a:lnTo>
                    <a:pt x="28" y="1144"/>
                  </a:lnTo>
                  <a:lnTo>
                    <a:pt x="29" y="1151"/>
                  </a:lnTo>
                  <a:lnTo>
                    <a:pt x="30" y="1157"/>
                  </a:lnTo>
                  <a:lnTo>
                    <a:pt x="32" y="1163"/>
                  </a:lnTo>
                  <a:lnTo>
                    <a:pt x="35" y="1168"/>
                  </a:lnTo>
                  <a:lnTo>
                    <a:pt x="41" y="1171"/>
                  </a:lnTo>
                  <a:lnTo>
                    <a:pt x="48" y="1174"/>
                  </a:lnTo>
                  <a:lnTo>
                    <a:pt x="48" y="1174"/>
                  </a:lnTo>
                  <a:lnTo>
                    <a:pt x="48" y="1210"/>
                  </a:lnTo>
                  <a:lnTo>
                    <a:pt x="49" y="1227"/>
                  </a:lnTo>
                  <a:lnTo>
                    <a:pt x="50" y="1245"/>
                  </a:lnTo>
                  <a:lnTo>
                    <a:pt x="50" y="1245"/>
                  </a:lnTo>
                  <a:lnTo>
                    <a:pt x="51" y="1254"/>
                  </a:lnTo>
                  <a:lnTo>
                    <a:pt x="54" y="1256"/>
                  </a:lnTo>
                  <a:lnTo>
                    <a:pt x="56" y="1260"/>
                  </a:lnTo>
                  <a:lnTo>
                    <a:pt x="62" y="1262"/>
                  </a:lnTo>
                  <a:lnTo>
                    <a:pt x="71" y="1264"/>
                  </a:lnTo>
                  <a:lnTo>
                    <a:pt x="71" y="1264"/>
                  </a:lnTo>
                  <a:lnTo>
                    <a:pt x="102" y="1269"/>
                  </a:lnTo>
                  <a:lnTo>
                    <a:pt x="133" y="1273"/>
                  </a:lnTo>
                  <a:lnTo>
                    <a:pt x="133" y="1273"/>
                  </a:lnTo>
                  <a:lnTo>
                    <a:pt x="169" y="1275"/>
                  </a:lnTo>
                  <a:lnTo>
                    <a:pt x="204" y="1276"/>
                  </a:lnTo>
                  <a:lnTo>
                    <a:pt x="239" y="1278"/>
                  </a:lnTo>
                  <a:lnTo>
                    <a:pt x="275" y="1278"/>
                  </a:lnTo>
                  <a:lnTo>
                    <a:pt x="311" y="1276"/>
                  </a:lnTo>
                  <a:lnTo>
                    <a:pt x="347" y="1275"/>
                  </a:lnTo>
                  <a:lnTo>
                    <a:pt x="381" y="1272"/>
                  </a:lnTo>
                  <a:lnTo>
                    <a:pt x="417" y="1268"/>
                  </a:lnTo>
                  <a:lnTo>
                    <a:pt x="417" y="1268"/>
                  </a:lnTo>
                  <a:lnTo>
                    <a:pt x="431" y="1267"/>
                  </a:lnTo>
                  <a:lnTo>
                    <a:pt x="449" y="1264"/>
                  </a:lnTo>
                  <a:lnTo>
                    <a:pt x="459" y="1263"/>
                  </a:lnTo>
                  <a:lnTo>
                    <a:pt x="466" y="1261"/>
                  </a:lnTo>
                  <a:lnTo>
                    <a:pt x="473" y="1257"/>
                  </a:lnTo>
                  <a:lnTo>
                    <a:pt x="479" y="1253"/>
                  </a:lnTo>
                  <a:lnTo>
                    <a:pt x="479" y="1253"/>
                  </a:lnTo>
                  <a:lnTo>
                    <a:pt x="486" y="1243"/>
                  </a:lnTo>
                  <a:lnTo>
                    <a:pt x="492" y="1232"/>
                  </a:lnTo>
                  <a:lnTo>
                    <a:pt x="496" y="1220"/>
                  </a:lnTo>
                  <a:lnTo>
                    <a:pt x="498" y="1208"/>
                  </a:lnTo>
                  <a:lnTo>
                    <a:pt x="501" y="1196"/>
                  </a:lnTo>
                  <a:lnTo>
                    <a:pt x="502" y="1183"/>
                  </a:lnTo>
                  <a:lnTo>
                    <a:pt x="503" y="1159"/>
                  </a:lnTo>
                  <a:lnTo>
                    <a:pt x="503" y="1159"/>
                  </a:lnTo>
                  <a:lnTo>
                    <a:pt x="504" y="1157"/>
                  </a:lnTo>
                  <a:lnTo>
                    <a:pt x="504" y="1157"/>
                  </a:lnTo>
                  <a:lnTo>
                    <a:pt x="510" y="1145"/>
                  </a:lnTo>
                  <a:lnTo>
                    <a:pt x="515" y="1134"/>
                  </a:lnTo>
                  <a:lnTo>
                    <a:pt x="519" y="1122"/>
                  </a:lnTo>
                  <a:lnTo>
                    <a:pt x="521" y="1110"/>
                  </a:lnTo>
                  <a:lnTo>
                    <a:pt x="523" y="1085"/>
                  </a:lnTo>
                  <a:lnTo>
                    <a:pt x="524" y="1060"/>
                  </a:lnTo>
                  <a:lnTo>
                    <a:pt x="524" y="1060"/>
                  </a:lnTo>
                  <a:lnTo>
                    <a:pt x="528" y="949"/>
                  </a:lnTo>
                  <a:lnTo>
                    <a:pt x="533" y="837"/>
                  </a:lnTo>
                  <a:lnTo>
                    <a:pt x="538" y="726"/>
                  </a:lnTo>
                  <a:lnTo>
                    <a:pt x="541" y="615"/>
                  </a:lnTo>
                  <a:lnTo>
                    <a:pt x="541" y="615"/>
                  </a:lnTo>
                  <a:lnTo>
                    <a:pt x="542" y="521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4" y="361"/>
                  </a:lnTo>
                  <a:lnTo>
                    <a:pt x="542" y="295"/>
                  </a:lnTo>
                  <a:lnTo>
                    <a:pt x="541" y="231"/>
                  </a:lnTo>
                  <a:lnTo>
                    <a:pt x="538" y="165"/>
                  </a:lnTo>
                  <a:lnTo>
                    <a:pt x="538" y="165"/>
                  </a:lnTo>
                  <a:lnTo>
                    <a:pt x="535" y="138"/>
                  </a:lnTo>
                  <a:lnTo>
                    <a:pt x="532" y="124"/>
                  </a:lnTo>
                  <a:lnTo>
                    <a:pt x="530" y="117"/>
                  </a:lnTo>
                  <a:lnTo>
                    <a:pt x="527" y="111"/>
                  </a:lnTo>
                  <a:lnTo>
                    <a:pt x="527" y="111"/>
                  </a:lnTo>
                  <a:lnTo>
                    <a:pt x="522" y="103"/>
                  </a:lnTo>
                  <a:lnTo>
                    <a:pt x="515" y="96"/>
                  </a:lnTo>
                  <a:lnTo>
                    <a:pt x="515" y="96"/>
                  </a:lnTo>
                  <a:lnTo>
                    <a:pt x="513" y="61"/>
                  </a:lnTo>
                  <a:lnTo>
                    <a:pt x="513" y="61"/>
                  </a:lnTo>
                  <a:lnTo>
                    <a:pt x="509" y="46"/>
                  </a:lnTo>
                  <a:lnTo>
                    <a:pt x="505" y="33"/>
                  </a:lnTo>
                  <a:lnTo>
                    <a:pt x="498" y="21"/>
                  </a:lnTo>
                  <a:lnTo>
                    <a:pt x="489" y="7"/>
                  </a:lnTo>
                  <a:lnTo>
                    <a:pt x="489" y="7"/>
                  </a:lnTo>
                  <a:lnTo>
                    <a:pt x="485" y="5"/>
                  </a:lnTo>
                  <a:lnTo>
                    <a:pt x="480" y="3"/>
                  </a:lnTo>
                  <a:lnTo>
                    <a:pt x="476" y="3"/>
                  </a:lnTo>
                  <a:lnTo>
                    <a:pt x="470" y="3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4" name="Freeform 32"/>
            <p:cNvSpPr>
              <a:spLocks/>
            </p:cNvSpPr>
            <p:nvPr/>
          </p:nvSpPr>
          <p:spPr bwMode="auto">
            <a:xfrm>
              <a:off x="3572" y="1599"/>
              <a:ext cx="544" cy="1278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01" y="1"/>
                </a:cxn>
                <a:cxn ang="0">
                  <a:pos x="123" y="5"/>
                </a:cxn>
                <a:cxn ang="0">
                  <a:pos x="48" y="21"/>
                </a:cxn>
                <a:cxn ang="0">
                  <a:pos x="47" y="22"/>
                </a:cxn>
                <a:cxn ang="0">
                  <a:pos x="38" y="41"/>
                </a:cxn>
                <a:cxn ang="0">
                  <a:pos x="35" y="62"/>
                </a:cxn>
                <a:cxn ang="0">
                  <a:pos x="26" y="103"/>
                </a:cxn>
                <a:cxn ang="0">
                  <a:pos x="24" y="104"/>
                </a:cxn>
                <a:cxn ang="0">
                  <a:pos x="17" y="121"/>
                </a:cxn>
                <a:cxn ang="0">
                  <a:pos x="12" y="152"/>
                </a:cxn>
                <a:cxn ang="0">
                  <a:pos x="6" y="250"/>
                </a:cxn>
                <a:cxn ang="0">
                  <a:pos x="2" y="387"/>
                </a:cxn>
                <a:cxn ang="0">
                  <a:pos x="0" y="588"/>
                </a:cxn>
                <a:cxn ang="0">
                  <a:pos x="6" y="780"/>
                </a:cxn>
                <a:cxn ang="0">
                  <a:pos x="22" y="1034"/>
                </a:cxn>
                <a:cxn ang="0">
                  <a:pos x="28" y="1127"/>
                </a:cxn>
                <a:cxn ang="0">
                  <a:pos x="30" y="1157"/>
                </a:cxn>
                <a:cxn ang="0">
                  <a:pos x="41" y="1171"/>
                </a:cxn>
                <a:cxn ang="0">
                  <a:pos x="48" y="1210"/>
                </a:cxn>
                <a:cxn ang="0">
                  <a:pos x="50" y="1245"/>
                </a:cxn>
                <a:cxn ang="0">
                  <a:pos x="56" y="1260"/>
                </a:cxn>
                <a:cxn ang="0">
                  <a:pos x="71" y="1264"/>
                </a:cxn>
                <a:cxn ang="0">
                  <a:pos x="133" y="1273"/>
                </a:cxn>
                <a:cxn ang="0">
                  <a:pos x="239" y="1278"/>
                </a:cxn>
                <a:cxn ang="0">
                  <a:pos x="347" y="1275"/>
                </a:cxn>
                <a:cxn ang="0">
                  <a:pos x="417" y="1268"/>
                </a:cxn>
                <a:cxn ang="0">
                  <a:pos x="459" y="1263"/>
                </a:cxn>
                <a:cxn ang="0">
                  <a:pos x="479" y="1253"/>
                </a:cxn>
                <a:cxn ang="0">
                  <a:pos x="492" y="1232"/>
                </a:cxn>
                <a:cxn ang="0">
                  <a:pos x="501" y="1196"/>
                </a:cxn>
                <a:cxn ang="0">
                  <a:pos x="503" y="1159"/>
                </a:cxn>
                <a:cxn ang="0">
                  <a:pos x="510" y="1145"/>
                </a:cxn>
                <a:cxn ang="0">
                  <a:pos x="521" y="1110"/>
                </a:cxn>
                <a:cxn ang="0">
                  <a:pos x="524" y="1060"/>
                </a:cxn>
                <a:cxn ang="0">
                  <a:pos x="538" y="726"/>
                </a:cxn>
                <a:cxn ang="0">
                  <a:pos x="542" y="521"/>
                </a:cxn>
                <a:cxn ang="0">
                  <a:pos x="544" y="361"/>
                </a:cxn>
                <a:cxn ang="0">
                  <a:pos x="538" y="165"/>
                </a:cxn>
                <a:cxn ang="0">
                  <a:pos x="532" y="124"/>
                </a:cxn>
                <a:cxn ang="0">
                  <a:pos x="527" y="111"/>
                </a:cxn>
                <a:cxn ang="0">
                  <a:pos x="515" y="96"/>
                </a:cxn>
                <a:cxn ang="0">
                  <a:pos x="509" y="46"/>
                </a:cxn>
                <a:cxn ang="0">
                  <a:pos x="489" y="7"/>
                </a:cxn>
                <a:cxn ang="0">
                  <a:pos x="480" y="3"/>
                </a:cxn>
              </a:cxnLst>
              <a:rect l="0" t="0" r="r" b="b"/>
              <a:pathLst>
                <a:path w="544" h="1278">
                  <a:moveTo>
                    <a:pt x="378" y="0"/>
                  </a:moveTo>
                  <a:lnTo>
                    <a:pt x="378" y="0"/>
                  </a:lnTo>
                  <a:lnTo>
                    <a:pt x="315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01" y="1"/>
                  </a:lnTo>
                  <a:lnTo>
                    <a:pt x="174" y="1"/>
                  </a:lnTo>
                  <a:lnTo>
                    <a:pt x="149" y="3"/>
                  </a:lnTo>
                  <a:lnTo>
                    <a:pt x="123" y="5"/>
                  </a:lnTo>
                  <a:lnTo>
                    <a:pt x="97" y="9"/>
                  </a:lnTo>
                  <a:lnTo>
                    <a:pt x="72" y="13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3" y="25"/>
                  </a:lnTo>
                  <a:lnTo>
                    <a:pt x="41" y="30"/>
                  </a:lnTo>
                  <a:lnTo>
                    <a:pt x="38" y="41"/>
                  </a:lnTo>
                  <a:lnTo>
                    <a:pt x="36" y="5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9"/>
                  </a:lnTo>
                  <a:lnTo>
                    <a:pt x="18" y="114"/>
                  </a:lnTo>
                  <a:lnTo>
                    <a:pt x="17" y="121"/>
                  </a:lnTo>
                  <a:lnTo>
                    <a:pt x="14" y="127"/>
                  </a:lnTo>
                  <a:lnTo>
                    <a:pt x="13" y="14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201"/>
                  </a:lnTo>
                  <a:lnTo>
                    <a:pt x="6" y="250"/>
                  </a:lnTo>
                  <a:lnTo>
                    <a:pt x="6" y="250"/>
                  </a:lnTo>
                  <a:lnTo>
                    <a:pt x="4" y="318"/>
                  </a:lnTo>
                  <a:lnTo>
                    <a:pt x="2" y="387"/>
                  </a:lnTo>
                  <a:lnTo>
                    <a:pt x="0" y="524"/>
                  </a:lnTo>
                  <a:lnTo>
                    <a:pt x="0" y="524"/>
                  </a:lnTo>
                  <a:lnTo>
                    <a:pt x="0" y="588"/>
                  </a:lnTo>
                  <a:lnTo>
                    <a:pt x="1" y="652"/>
                  </a:lnTo>
                  <a:lnTo>
                    <a:pt x="4" y="715"/>
                  </a:lnTo>
                  <a:lnTo>
                    <a:pt x="6" y="780"/>
                  </a:lnTo>
                  <a:lnTo>
                    <a:pt x="13" y="908"/>
                  </a:lnTo>
                  <a:lnTo>
                    <a:pt x="22" y="1034"/>
                  </a:lnTo>
                  <a:lnTo>
                    <a:pt x="22" y="1034"/>
                  </a:lnTo>
                  <a:lnTo>
                    <a:pt x="25" y="1081"/>
                  </a:lnTo>
                  <a:lnTo>
                    <a:pt x="28" y="1127"/>
                  </a:lnTo>
                  <a:lnTo>
                    <a:pt x="28" y="1127"/>
                  </a:lnTo>
                  <a:lnTo>
                    <a:pt x="28" y="1144"/>
                  </a:lnTo>
                  <a:lnTo>
                    <a:pt x="29" y="1151"/>
                  </a:lnTo>
                  <a:lnTo>
                    <a:pt x="30" y="1157"/>
                  </a:lnTo>
                  <a:lnTo>
                    <a:pt x="32" y="1163"/>
                  </a:lnTo>
                  <a:lnTo>
                    <a:pt x="35" y="1168"/>
                  </a:lnTo>
                  <a:lnTo>
                    <a:pt x="41" y="1171"/>
                  </a:lnTo>
                  <a:lnTo>
                    <a:pt x="48" y="1174"/>
                  </a:lnTo>
                  <a:lnTo>
                    <a:pt x="48" y="1174"/>
                  </a:lnTo>
                  <a:lnTo>
                    <a:pt x="48" y="1210"/>
                  </a:lnTo>
                  <a:lnTo>
                    <a:pt x="49" y="1227"/>
                  </a:lnTo>
                  <a:lnTo>
                    <a:pt x="50" y="1245"/>
                  </a:lnTo>
                  <a:lnTo>
                    <a:pt x="50" y="1245"/>
                  </a:lnTo>
                  <a:lnTo>
                    <a:pt x="51" y="1254"/>
                  </a:lnTo>
                  <a:lnTo>
                    <a:pt x="54" y="1256"/>
                  </a:lnTo>
                  <a:lnTo>
                    <a:pt x="56" y="1260"/>
                  </a:lnTo>
                  <a:lnTo>
                    <a:pt x="62" y="1262"/>
                  </a:lnTo>
                  <a:lnTo>
                    <a:pt x="71" y="1264"/>
                  </a:lnTo>
                  <a:lnTo>
                    <a:pt x="71" y="1264"/>
                  </a:lnTo>
                  <a:lnTo>
                    <a:pt x="102" y="1269"/>
                  </a:lnTo>
                  <a:lnTo>
                    <a:pt x="133" y="1273"/>
                  </a:lnTo>
                  <a:lnTo>
                    <a:pt x="133" y="1273"/>
                  </a:lnTo>
                  <a:lnTo>
                    <a:pt x="169" y="1275"/>
                  </a:lnTo>
                  <a:lnTo>
                    <a:pt x="204" y="1276"/>
                  </a:lnTo>
                  <a:lnTo>
                    <a:pt x="239" y="1278"/>
                  </a:lnTo>
                  <a:lnTo>
                    <a:pt x="275" y="1278"/>
                  </a:lnTo>
                  <a:lnTo>
                    <a:pt x="311" y="1276"/>
                  </a:lnTo>
                  <a:lnTo>
                    <a:pt x="347" y="1275"/>
                  </a:lnTo>
                  <a:lnTo>
                    <a:pt x="381" y="1272"/>
                  </a:lnTo>
                  <a:lnTo>
                    <a:pt x="417" y="1268"/>
                  </a:lnTo>
                  <a:lnTo>
                    <a:pt x="417" y="1268"/>
                  </a:lnTo>
                  <a:lnTo>
                    <a:pt x="431" y="1267"/>
                  </a:lnTo>
                  <a:lnTo>
                    <a:pt x="449" y="1264"/>
                  </a:lnTo>
                  <a:lnTo>
                    <a:pt x="459" y="1263"/>
                  </a:lnTo>
                  <a:lnTo>
                    <a:pt x="466" y="1261"/>
                  </a:lnTo>
                  <a:lnTo>
                    <a:pt x="473" y="1257"/>
                  </a:lnTo>
                  <a:lnTo>
                    <a:pt x="479" y="1253"/>
                  </a:lnTo>
                  <a:lnTo>
                    <a:pt x="479" y="1253"/>
                  </a:lnTo>
                  <a:lnTo>
                    <a:pt x="486" y="1243"/>
                  </a:lnTo>
                  <a:lnTo>
                    <a:pt x="492" y="1232"/>
                  </a:lnTo>
                  <a:lnTo>
                    <a:pt x="496" y="1220"/>
                  </a:lnTo>
                  <a:lnTo>
                    <a:pt x="498" y="1208"/>
                  </a:lnTo>
                  <a:lnTo>
                    <a:pt x="501" y="1196"/>
                  </a:lnTo>
                  <a:lnTo>
                    <a:pt x="502" y="1183"/>
                  </a:lnTo>
                  <a:lnTo>
                    <a:pt x="503" y="1159"/>
                  </a:lnTo>
                  <a:lnTo>
                    <a:pt x="503" y="1159"/>
                  </a:lnTo>
                  <a:lnTo>
                    <a:pt x="504" y="1157"/>
                  </a:lnTo>
                  <a:lnTo>
                    <a:pt x="504" y="1157"/>
                  </a:lnTo>
                  <a:lnTo>
                    <a:pt x="510" y="1145"/>
                  </a:lnTo>
                  <a:lnTo>
                    <a:pt x="515" y="1134"/>
                  </a:lnTo>
                  <a:lnTo>
                    <a:pt x="519" y="1122"/>
                  </a:lnTo>
                  <a:lnTo>
                    <a:pt x="521" y="1110"/>
                  </a:lnTo>
                  <a:lnTo>
                    <a:pt x="523" y="1085"/>
                  </a:lnTo>
                  <a:lnTo>
                    <a:pt x="524" y="1060"/>
                  </a:lnTo>
                  <a:lnTo>
                    <a:pt x="524" y="1060"/>
                  </a:lnTo>
                  <a:lnTo>
                    <a:pt x="528" y="949"/>
                  </a:lnTo>
                  <a:lnTo>
                    <a:pt x="533" y="837"/>
                  </a:lnTo>
                  <a:lnTo>
                    <a:pt x="538" y="726"/>
                  </a:lnTo>
                  <a:lnTo>
                    <a:pt x="541" y="615"/>
                  </a:lnTo>
                  <a:lnTo>
                    <a:pt x="541" y="615"/>
                  </a:lnTo>
                  <a:lnTo>
                    <a:pt x="542" y="521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4" y="361"/>
                  </a:lnTo>
                  <a:lnTo>
                    <a:pt x="542" y="295"/>
                  </a:lnTo>
                  <a:lnTo>
                    <a:pt x="541" y="231"/>
                  </a:lnTo>
                  <a:lnTo>
                    <a:pt x="538" y="165"/>
                  </a:lnTo>
                  <a:lnTo>
                    <a:pt x="538" y="165"/>
                  </a:lnTo>
                  <a:lnTo>
                    <a:pt x="535" y="138"/>
                  </a:lnTo>
                  <a:lnTo>
                    <a:pt x="532" y="124"/>
                  </a:lnTo>
                  <a:lnTo>
                    <a:pt x="530" y="117"/>
                  </a:lnTo>
                  <a:lnTo>
                    <a:pt x="527" y="111"/>
                  </a:lnTo>
                  <a:lnTo>
                    <a:pt x="527" y="111"/>
                  </a:lnTo>
                  <a:lnTo>
                    <a:pt x="522" y="103"/>
                  </a:lnTo>
                  <a:lnTo>
                    <a:pt x="515" y="96"/>
                  </a:lnTo>
                  <a:lnTo>
                    <a:pt x="515" y="96"/>
                  </a:lnTo>
                  <a:lnTo>
                    <a:pt x="513" y="61"/>
                  </a:lnTo>
                  <a:lnTo>
                    <a:pt x="513" y="61"/>
                  </a:lnTo>
                  <a:lnTo>
                    <a:pt x="509" y="46"/>
                  </a:lnTo>
                  <a:lnTo>
                    <a:pt x="505" y="33"/>
                  </a:lnTo>
                  <a:lnTo>
                    <a:pt x="498" y="21"/>
                  </a:lnTo>
                  <a:lnTo>
                    <a:pt x="489" y="7"/>
                  </a:lnTo>
                  <a:lnTo>
                    <a:pt x="489" y="7"/>
                  </a:lnTo>
                  <a:lnTo>
                    <a:pt x="485" y="5"/>
                  </a:lnTo>
                  <a:lnTo>
                    <a:pt x="480" y="3"/>
                  </a:lnTo>
                  <a:lnTo>
                    <a:pt x="476" y="3"/>
                  </a:lnTo>
                  <a:lnTo>
                    <a:pt x="470" y="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5" name="Freeform 33"/>
            <p:cNvSpPr>
              <a:spLocks/>
            </p:cNvSpPr>
            <p:nvPr/>
          </p:nvSpPr>
          <p:spPr bwMode="auto">
            <a:xfrm>
              <a:off x="3528" y="1645"/>
              <a:ext cx="547" cy="1073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15" y="20"/>
                </a:cxn>
                <a:cxn ang="0">
                  <a:pos x="11" y="55"/>
                </a:cxn>
                <a:cxn ang="0">
                  <a:pos x="6" y="150"/>
                </a:cxn>
                <a:cxn ang="0">
                  <a:pos x="0" y="401"/>
                </a:cxn>
                <a:cxn ang="0">
                  <a:pos x="0" y="532"/>
                </a:cxn>
                <a:cxn ang="0">
                  <a:pos x="1" y="588"/>
                </a:cxn>
                <a:cxn ang="0">
                  <a:pos x="13" y="731"/>
                </a:cxn>
                <a:cxn ang="0">
                  <a:pos x="36" y="947"/>
                </a:cxn>
                <a:cxn ang="0">
                  <a:pos x="42" y="1026"/>
                </a:cxn>
                <a:cxn ang="0">
                  <a:pos x="42" y="1037"/>
                </a:cxn>
                <a:cxn ang="0">
                  <a:pos x="44" y="1049"/>
                </a:cxn>
                <a:cxn ang="0">
                  <a:pos x="50" y="1055"/>
                </a:cxn>
                <a:cxn ang="0">
                  <a:pos x="63" y="1057"/>
                </a:cxn>
                <a:cxn ang="0">
                  <a:pos x="88" y="1061"/>
                </a:cxn>
                <a:cxn ang="0">
                  <a:pos x="204" y="1068"/>
                </a:cxn>
                <a:cxn ang="0">
                  <a:pos x="352" y="1073"/>
                </a:cxn>
                <a:cxn ang="0">
                  <a:pos x="443" y="1072"/>
                </a:cxn>
                <a:cxn ang="0">
                  <a:pos x="479" y="1068"/>
                </a:cxn>
                <a:cxn ang="0">
                  <a:pos x="487" y="1064"/>
                </a:cxn>
                <a:cxn ang="0">
                  <a:pos x="493" y="1056"/>
                </a:cxn>
                <a:cxn ang="0">
                  <a:pos x="504" y="1033"/>
                </a:cxn>
                <a:cxn ang="0">
                  <a:pos x="510" y="1008"/>
                </a:cxn>
                <a:cxn ang="0">
                  <a:pos x="514" y="975"/>
                </a:cxn>
                <a:cxn ang="0">
                  <a:pos x="518" y="895"/>
                </a:cxn>
                <a:cxn ang="0">
                  <a:pos x="541" y="561"/>
                </a:cxn>
                <a:cxn ang="0">
                  <a:pos x="547" y="441"/>
                </a:cxn>
                <a:cxn ang="0">
                  <a:pos x="546" y="398"/>
                </a:cxn>
                <a:cxn ang="0">
                  <a:pos x="542" y="273"/>
                </a:cxn>
                <a:cxn ang="0">
                  <a:pos x="535" y="138"/>
                </a:cxn>
                <a:cxn ang="0">
                  <a:pos x="527" y="59"/>
                </a:cxn>
                <a:cxn ang="0">
                  <a:pos x="520" y="27"/>
                </a:cxn>
                <a:cxn ang="0">
                  <a:pos x="516" y="20"/>
                </a:cxn>
                <a:cxn ang="0">
                  <a:pos x="496" y="0"/>
                </a:cxn>
                <a:cxn ang="0">
                  <a:pos x="423" y="1"/>
                </a:cxn>
                <a:cxn ang="0">
                  <a:pos x="175" y="4"/>
                </a:cxn>
                <a:cxn ang="0">
                  <a:pos x="43" y="10"/>
                </a:cxn>
                <a:cxn ang="0">
                  <a:pos x="18" y="14"/>
                </a:cxn>
              </a:cxnLst>
              <a:rect l="0" t="0" r="r" b="b"/>
              <a:pathLst>
                <a:path w="547" h="1073">
                  <a:moveTo>
                    <a:pt x="18" y="14"/>
                  </a:moveTo>
                  <a:lnTo>
                    <a:pt x="18" y="14"/>
                  </a:lnTo>
                  <a:lnTo>
                    <a:pt x="17" y="16"/>
                  </a:lnTo>
                  <a:lnTo>
                    <a:pt x="15" y="20"/>
                  </a:lnTo>
                  <a:lnTo>
                    <a:pt x="13" y="34"/>
                  </a:lnTo>
                  <a:lnTo>
                    <a:pt x="11" y="55"/>
                  </a:lnTo>
                  <a:lnTo>
                    <a:pt x="9" y="82"/>
                  </a:lnTo>
                  <a:lnTo>
                    <a:pt x="6" y="150"/>
                  </a:lnTo>
                  <a:lnTo>
                    <a:pt x="3" y="230"/>
                  </a:lnTo>
                  <a:lnTo>
                    <a:pt x="0" y="401"/>
                  </a:lnTo>
                  <a:lnTo>
                    <a:pt x="0" y="532"/>
                  </a:lnTo>
                  <a:lnTo>
                    <a:pt x="0" y="532"/>
                  </a:lnTo>
                  <a:lnTo>
                    <a:pt x="0" y="558"/>
                  </a:lnTo>
                  <a:lnTo>
                    <a:pt x="1" y="588"/>
                  </a:lnTo>
                  <a:lnTo>
                    <a:pt x="6" y="656"/>
                  </a:lnTo>
                  <a:lnTo>
                    <a:pt x="13" y="731"/>
                  </a:lnTo>
                  <a:lnTo>
                    <a:pt x="21" y="809"/>
                  </a:lnTo>
                  <a:lnTo>
                    <a:pt x="36" y="947"/>
                  </a:lnTo>
                  <a:lnTo>
                    <a:pt x="41" y="998"/>
                  </a:lnTo>
                  <a:lnTo>
                    <a:pt x="42" y="1026"/>
                  </a:lnTo>
                  <a:lnTo>
                    <a:pt x="42" y="1026"/>
                  </a:lnTo>
                  <a:lnTo>
                    <a:pt x="42" y="1037"/>
                  </a:lnTo>
                  <a:lnTo>
                    <a:pt x="43" y="1044"/>
                  </a:lnTo>
                  <a:lnTo>
                    <a:pt x="44" y="1049"/>
                  </a:lnTo>
                  <a:lnTo>
                    <a:pt x="46" y="1053"/>
                  </a:lnTo>
                  <a:lnTo>
                    <a:pt x="50" y="1055"/>
                  </a:lnTo>
                  <a:lnTo>
                    <a:pt x="54" y="1056"/>
                  </a:lnTo>
                  <a:lnTo>
                    <a:pt x="63" y="1057"/>
                  </a:lnTo>
                  <a:lnTo>
                    <a:pt x="63" y="1057"/>
                  </a:lnTo>
                  <a:lnTo>
                    <a:pt x="88" y="1061"/>
                  </a:lnTo>
                  <a:lnTo>
                    <a:pt x="138" y="1064"/>
                  </a:lnTo>
                  <a:lnTo>
                    <a:pt x="204" y="1068"/>
                  </a:lnTo>
                  <a:lnTo>
                    <a:pt x="278" y="1070"/>
                  </a:lnTo>
                  <a:lnTo>
                    <a:pt x="352" y="1073"/>
                  </a:lnTo>
                  <a:lnTo>
                    <a:pt x="417" y="1073"/>
                  </a:lnTo>
                  <a:lnTo>
                    <a:pt x="443" y="1072"/>
                  </a:lnTo>
                  <a:lnTo>
                    <a:pt x="465" y="1070"/>
                  </a:lnTo>
                  <a:lnTo>
                    <a:pt x="479" y="1068"/>
                  </a:lnTo>
                  <a:lnTo>
                    <a:pt x="484" y="1067"/>
                  </a:lnTo>
                  <a:lnTo>
                    <a:pt x="487" y="1064"/>
                  </a:lnTo>
                  <a:lnTo>
                    <a:pt x="487" y="1064"/>
                  </a:lnTo>
                  <a:lnTo>
                    <a:pt x="493" y="1056"/>
                  </a:lnTo>
                  <a:lnTo>
                    <a:pt x="499" y="1047"/>
                  </a:lnTo>
                  <a:lnTo>
                    <a:pt x="504" y="1033"/>
                  </a:lnTo>
                  <a:lnTo>
                    <a:pt x="508" y="1022"/>
                  </a:lnTo>
                  <a:lnTo>
                    <a:pt x="510" y="1008"/>
                  </a:lnTo>
                  <a:lnTo>
                    <a:pt x="511" y="996"/>
                  </a:lnTo>
                  <a:lnTo>
                    <a:pt x="514" y="975"/>
                  </a:lnTo>
                  <a:lnTo>
                    <a:pt x="514" y="975"/>
                  </a:lnTo>
                  <a:lnTo>
                    <a:pt x="518" y="895"/>
                  </a:lnTo>
                  <a:lnTo>
                    <a:pt x="530" y="735"/>
                  </a:lnTo>
                  <a:lnTo>
                    <a:pt x="541" y="561"/>
                  </a:lnTo>
                  <a:lnTo>
                    <a:pt x="546" y="490"/>
                  </a:lnTo>
                  <a:lnTo>
                    <a:pt x="547" y="441"/>
                  </a:lnTo>
                  <a:lnTo>
                    <a:pt x="547" y="441"/>
                  </a:lnTo>
                  <a:lnTo>
                    <a:pt x="546" y="398"/>
                  </a:lnTo>
                  <a:lnTo>
                    <a:pt x="545" y="340"/>
                  </a:lnTo>
                  <a:lnTo>
                    <a:pt x="542" y="273"/>
                  </a:lnTo>
                  <a:lnTo>
                    <a:pt x="539" y="204"/>
                  </a:lnTo>
                  <a:lnTo>
                    <a:pt x="535" y="138"/>
                  </a:lnTo>
                  <a:lnTo>
                    <a:pt x="529" y="82"/>
                  </a:lnTo>
                  <a:lnTo>
                    <a:pt x="527" y="59"/>
                  </a:lnTo>
                  <a:lnTo>
                    <a:pt x="523" y="40"/>
                  </a:lnTo>
                  <a:lnTo>
                    <a:pt x="520" y="27"/>
                  </a:lnTo>
                  <a:lnTo>
                    <a:pt x="518" y="22"/>
                  </a:lnTo>
                  <a:lnTo>
                    <a:pt x="516" y="20"/>
                  </a:lnTo>
                  <a:lnTo>
                    <a:pt x="516" y="20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423" y="1"/>
                  </a:lnTo>
                  <a:lnTo>
                    <a:pt x="263" y="3"/>
                  </a:lnTo>
                  <a:lnTo>
                    <a:pt x="175" y="4"/>
                  </a:lnTo>
                  <a:lnTo>
                    <a:pt x="99" y="7"/>
                  </a:lnTo>
                  <a:lnTo>
                    <a:pt x="43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6" name="Freeform 34"/>
            <p:cNvSpPr>
              <a:spLocks/>
            </p:cNvSpPr>
            <p:nvPr/>
          </p:nvSpPr>
          <p:spPr bwMode="auto">
            <a:xfrm>
              <a:off x="3506" y="1747"/>
              <a:ext cx="557" cy="1023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16" y="19"/>
                </a:cxn>
                <a:cxn ang="0">
                  <a:pos x="12" y="53"/>
                </a:cxn>
                <a:cxn ang="0">
                  <a:pos x="6" y="144"/>
                </a:cxn>
                <a:cxn ang="0">
                  <a:pos x="0" y="382"/>
                </a:cxn>
                <a:cxn ang="0">
                  <a:pos x="0" y="509"/>
                </a:cxn>
                <a:cxn ang="0">
                  <a:pos x="2" y="561"/>
                </a:cxn>
                <a:cxn ang="0">
                  <a:pos x="14" y="697"/>
                </a:cxn>
                <a:cxn ang="0">
                  <a:pos x="36" y="904"/>
                </a:cxn>
                <a:cxn ang="0">
                  <a:pos x="42" y="979"/>
                </a:cxn>
                <a:cxn ang="0">
                  <a:pos x="42" y="989"/>
                </a:cxn>
                <a:cxn ang="0">
                  <a:pos x="46" y="1001"/>
                </a:cxn>
                <a:cxn ang="0">
                  <a:pos x="52" y="1007"/>
                </a:cxn>
                <a:cxn ang="0">
                  <a:pos x="65" y="1009"/>
                </a:cxn>
                <a:cxn ang="0">
                  <a:pos x="90" y="1011"/>
                </a:cxn>
                <a:cxn ang="0">
                  <a:pos x="208" y="1019"/>
                </a:cxn>
                <a:cxn ang="0">
                  <a:pos x="359" y="1023"/>
                </a:cxn>
                <a:cxn ang="0">
                  <a:pos x="452" y="1022"/>
                </a:cxn>
                <a:cxn ang="0">
                  <a:pos x="488" y="1019"/>
                </a:cxn>
                <a:cxn ang="0">
                  <a:pos x="496" y="1016"/>
                </a:cxn>
                <a:cxn ang="0">
                  <a:pos x="502" y="1008"/>
                </a:cxn>
                <a:cxn ang="0">
                  <a:pos x="513" y="986"/>
                </a:cxn>
                <a:cxn ang="0">
                  <a:pos x="519" y="961"/>
                </a:cxn>
                <a:cxn ang="0">
                  <a:pos x="522" y="930"/>
                </a:cxn>
                <a:cxn ang="0">
                  <a:pos x="528" y="854"/>
                </a:cxn>
                <a:cxn ang="0">
                  <a:pos x="551" y="535"/>
                </a:cxn>
                <a:cxn ang="0">
                  <a:pos x="557" y="422"/>
                </a:cxn>
                <a:cxn ang="0">
                  <a:pos x="556" y="380"/>
                </a:cxn>
                <a:cxn ang="0">
                  <a:pos x="552" y="261"/>
                </a:cxn>
                <a:cxn ang="0">
                  <a:pos x="545" y="133"/>
                </a:cxn>
                <a:cxn ang="0">
                  <a:pos x="537" y="56"/>
                </a:cxn>
                <a:cxn ang="0">
                  <a:pos x="530" y="27"/>
                </a:cxn>
                <a:cxn ang="0">
                  <a:pos x="526" y="19"/>
                </a:cxn>
                <a:cxn ang="0">
                  <a:pos x="506" y="0"/>
                </a:cxn>
                <a:cxn ang="0">
                  <a:pos x="432" y="1"/>
                </a:cxn>
                <a:cxn ang="0">
                  <a:pos x="178" y="5"/>
                </a:cxn>
                <a:cxn ang="0">
                  <a:pos x="43" y="11"/>
                </a:cxn>
                <a:cxn ang="0">
                  <a:pos x="18" y="13"/>
                </a:cxn>
              </a:cxnLst>
              <a:rect l="0" t="0" r="r" b="b"/>
              <a:pathLst>
                <a:path w="557" h="1023">
                  <a:moveTo>
                    <a:pt x="18" y="13"/>
                  </a:moveTo>
                  <a:lnTo>
                    <a:pt x="18" y="13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4" y="33"/>
                  </a:lnTo>
                  <a:lnTo>
                    <a:pt x="12" y="53"/>
                  </a:lnTo>
                  <a:lnTo>
                    <a:pt x="10" y="78"/>
                  </a:lnTo>
                  <a:lnTo>
                    <a:pt x="6" y="144"/>
                  </a:lnTo>
                  <a:lnTo>
                    <a:pt x="4" y="220"/>
                  </a:lnTo>
                  <a:lnTo>
                    <a:pt x="0" y="382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0" y="533"/>
                  </a:lnTo>
                  <a:lnTo>
                    <a:pt x="2" y="561"/>
                  </a:lnTo>
                  <a:lnTo>
                    <a:pt x="6" y="626"/>
                  </a:lnTo>
                  <a:lnTo>
                    <a:pt x="14" y="697"/>
                  </a:lnTo>
                  <a:lnTo>
                    <a:pt x="22" y="771"/>
                  </a:lnTo>
                  <a:lnTo>
                    <a:pt x="36" y="904"/>
                  </a:lnTo>
                  <a:lnTo>
                    <a:pt x="41" y="952"/>
                  </a:lnTo>
                  <a:lnTo>
                    <a:pt x="42" y="979"/>
                  </a:lnTo>
                  <a:lnTo>
                    <a:pt x="42" y="979"/>
                  </a:lnTo>
                  <a:lnTo>
                    <a:pt x="42" y="989"/>
                  </a:lnTo>
                  <a:lnTo>
                    <a:pt x="43" y="996"/>
                  </a:lnTo>
                  <a:lnTo>
                    <a:pt x="46" y="1001"/>
                  </a:lnTo>
                  <a:lnTo>
                    <a:pt x="48" y="1004"/>
                  </a:lnTo>
                  <a:lnTo>
                    <a:pt x="52" y="1007"/>
                  </a:lnTo>
                  <a:lnTo>
                    <a:pt x="55" y="1008"/>
                  </a:lnTo>
                  <a:lnTo>
                    <a:pt x="65" y="1009"/>
                  </a:lnTo>
                  <a:lnTo>
                    <a:pt x="65" y="1009"/>
                  </a:lnTo>
                  <a:lnTo>
                    <a:pt x="90" y="1011"/>
                  </a:lnTo>
                  <a:lnTo>
                    <a:pt x="141" y="1015"/>
                  </a:lnTo>
                  <a:lnTo>
                    <a:pt x="208" y="1019"/>
                  </a:lnTo>
                  <a:lnTo>
                    <a:pt x="283" y="1021"/>
                  </a:lnTo>
                  <a:lnTo>
                    <a:pt x="359" y="1023"/>
                  </a:lnTo>
                  <a:lnTo>
                    <a:pt x="424" y="1023"/>
                  </a:lnTo>
                  <a:lnTo>
                    <a:pt x="452" y="1022"/>
                  </a:lnTo>
                  <a:lnTo>
                    <a:pt x="473" y="1021"/>
                  </a:lnTo>
                  <a:lnTo>
                    <a:pt x="488" y="1019"/>
                  </a:lnTo>
                  <a:lnTo>
                    <a:pt x="494" y="1017"/>
                  </a:lnTo>
                  <a:lnTo>
                    <a:pt x="496" y="1016"/>
                  </a:lnTo>
                  <a:lnTo>
                    <a:pt x="496" y="1016"/>
                  </a:lnTo>
                  <a:lnTo>
                    <a:pt x="502" y="1008"/>
                  </a:lnTo>
                  <a:lnTo>
                    <a:pt x="508" y="998"/>
                  </a:lnTo>
                  <a:lnTo>
                    <a:pt x="513" y="986"/>
                  </a:lnTo>
                  <a:lnTo>
                    <a:pt x="516" y="974"/>
                  </a:lnTo>
                  <a:lnTo>
                    <a:pt x="519" y="961"/>
                  </a:lnTo>
                  <a:lnTo>
                    <a:pt x="521" y="951"/>
                  </a:lnTo>
                  <a:lnTo>
                    <a:pt x="522" y="930"/>
                  </a:lnTo>
                  <a:lnTo>
                    <a:pt x="522" y="930"/>
                  </a:lnTo>
                  <a:lnTo>
                    <a:pt x="528" y="854"/>
                  </a:lnTo>
                  <a:lnTo>
                    <a:pt x="539" y="701"/>
                  </a:lnTo>
                  <a:lnTo>
                    <a:pt x="551" y="535"/>
                  </a:lnTo>
                  <a:lnTo>
                    <a:pt x="556" y="468"/>
                  </a:lnTo>
                  <a:lnTo>
                    <a:pt x="557" y="422"/>
                  </a:lnTo>
                  <a:lnTo>
                    <a:pt x="557" y="422"/>
                  </a:lnTo>
                  <a:lnTo>
                    <a:pt x="556" y="380"/>
                  </a:lnTo>
                  <a:lnTo>
                    <a:pt x="555" y="325"/>
                  </a:lnTo>
                  <a:lnTo>
                    <a:pt x="552" y="261"/>
                  </a:lnTo>
                  <a:lnTo>
                    <a:pt x="549" y="195"/>
                  </a:lnTo>
                  <a:lnTo>
                    <a:pt x="545" y="133"/>
                  </a:lnTo>
                  <a:lnTo>
                    <a:pt x="539" y="79"/>
                  </a:lnTo>
                  <a:lnTo>
                    <a:pt x="537" y="56"/>
                  </a:lnTo>
                  <a:lnTo>
                    <a:pt x="533" y="40"/>
                  </a:lnTo>
                  <a:lnTo>
                    <a:pt x="530" y="27"/>
                  </a:lnTo>
                  <a:lnTo>
                    <a:pt x="527" y="23"/>
                  </a:lnTo>
                  <a:lnTo>
                    <a:pt x="526" y="19"/>
                  </a:lnTo>
                  <a:lnTo>
                    <a:pt x="526" y="19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432" y="1"/>
                  </a:lnTo>
                  <a:lnTo>
                    <a:pt x="267" y="4"/>
                  </a:lnTo>
                  <a:lnTo>
                    <a:pt x="178" y="5"/>
                  </a:lnTo>
                  <a:lnTo>
                    <a:pt x="101" y="7"/>
                  </a:lnTo>
                  <a:lnTo>
                    <a:pt x="43" y="11"/>
                  </a:lnTo>
                  <a:lnTo>
                    <a:pt x="27" y="12"/>
                  </a:lnTo>
                  <a:lnTo>
                    <a:pt x="18" y="13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7" name="Line 35"/>
            <p:cNvSpPr>
              <a:spLocks noChangeShapeType="1"/>
            </p:cNvSpPr>
            <p:nvPr/>
          </p:nvSpPr>
          <p:spPr bwMode="auto">
            <a:xfrm>
              <a:off x="3991" y="1598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8" name="Line 36"/>
            <p:cNvSpPr>
              <a:spLocks noChangeShapeType="1"/>
            </p:cNvSpPr>
            <p:nvPr/>
          </p:nvSpPr>
          <p:spPr bwMode="auto">
            <a:xfrm>
              <a:off x="3991" y="1598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09" name="Line 37"/>
            <p:cNvSpPr>
              <a:spLocks noChangeShapeType="1"/>
            </p:cNvSpPr>
            <p:nvPr/>
          </p:nvSpPr>
          <p:spPr bwMode="auto">
            <a:xfrm>
              <a:off x="3902" y="1596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0" name="Line 38"/>
            <p:cNvSpPr>
              <a:spLocks noChangeShapeType="1"/>
            </p:cNvSpPr>
            <p:nvPr/>
          </p:nvSpPr>
          <p:spPr bwMode="auto">
            <a:xfrm>
              <a:off x="3902" y="1596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1" name="Freeform 39"/>
            <p:cNvSpPr>
              <a:spLocks/>
            </p:cNvSpPr>
            <p:nvPr/>
          </p:nvSpPr>
          <p:spPr bwMode="auto">
            <a:xfrm>
              <a:off x="3522" y="1630"/>
              <a:ext cx="558" cy="1102"/>
            </a:xfrm>
            <a:custGeom>
              <a:avLst/>
              <a:gdLst/>
              <a:ahLst/>
              <a:cxnLst>
                <a:cxn ang="0">
                  <a:pos x="19" y="27"/>
                </a:cxn>
                <a:cxn ang="0">
                  <a:pos x="13" y="65"/>
                </a:cxn>
                <a:cxn ang="0">
                  <a:pos x="7" y="161"/>
                </a:cxn>
                <a:cxn ang="0">
                  <a:pos x="1" y="436"/>
                </a:cxn>
                <a:cxn ang="0">
                  <a:pos x="5" y="659"/>
                </a:cxn>
                <a:cxn ang="0">
                  <a:pos x="33" y="945"/>
                </a:cxn>
                <a:cxn ang="0">
                  <a:pos x="42" y="1040"/>
                </a:cxn>
                <a:cxn ang="0">
                  <a:pos x="45" y="1077"/>
                </a:cxn>
                <a:cxn ang="0">
                  <a:pos x="56" y="1085"/>
                </a:cxn>
                <a:cxn ang="0">
                  <a:pos x="117" y="1093"/>
                </a:cxn>
                <a:cxn ang="0">
                  <a:pos x="311" y="1101"/>
                </a:cxn>
                <a:cxn ang="0">
                  <a:pos x="469" y="1099"/>
                </a:cxn>
                <a:cxn ang="0">
                  <a:pos x="492" y="1090"/>
                </a:cxn>
                <a:cxn ang="0">
                  <a:pos x="511" y="1056"/>
                </a:cxn>
                <a:cxn ang="0">
                  <a:pos x="522" y="1013"/>
                </a:cxn>
                <a:cxn ang="0">
                  <a:pos x="533" y="857"/>
                </a:cxn>
                <a:cxn ang="0">
                  <a:pos x="555" y="517"/>
                </a:cxn>
                <a:cxn ang="0">
                  <a:pos x="555" y="327"/>
                </a:cxn>
                <a:cxn ang="0">
                  <a:pos x="546" y="135"/>
                </a:cxn>
                <a:cxn ang="0">
                  <a:pos x="536" y="46"/>
                </a:cxn>
                <a:cxn ang="0">
                  <a:pos x="527" y="22"/>
                </a:cxn>
                <a:cxn ang="0">
                  <a:pos x="506" y="3"/>
                </a:cxn>
                <a:cxn ang="0">
                  <a:pos x="348" y="3"/>
                </a:cxn>
                <a:cxn ang="0">
                  <a:pos x="137" y="7"/>
                </a:cxn>
                <a:cxn ang="0">
                  <a:pos x="35" y="12"/>
                </a:cxn>
                <a:cxn ang="0">
                  <a:pos x="23" y="22"/>
                </a:cxn>
                <a:cxn ang="0">
                  <a:pos x="21" y="42"/>
                </a:cxn>
                <a:cxn ang="0">
                  <a:pos x="43" y="39"/>
                </a:cxn>
                <a:cxn ang="0">
                  <a:pos x="161" y="34"/>
                </a:cxn>
                <a:cxn ang="0">
                  <a:pos x="393" y="30"/>
                </a:cxn>
                <a:cxn ang="0">
                  <a:pos x="497" y="29"/>
                </a:cxn>
                <a:cxn ang="0">
                  <a:pos x="514" y="44"/>
                </a:cxn>
                <a:cxn ang="0">
                  <a:pos x="527" y="79"/>
                </a:cxn>
                <a:cxn ang="0">
                  <a:pos x="535" y="160"/>
                </a:cxn>
                <a:cxn ang="0">
                  <a:pos x="545" y="344"/>
                </a:cxn>
                <a:cxn ang="0">
                  <a:pos x="546" y="518"/>
                </a:cxn>
                <a:cxn ang="0">
                  <a:pos x="518" y="924"/>
                </a:cxn>
                <a:cxn ang="0">
                  <a:pos x="515" y="1007"/>
                </a:cxn>
                <a:cxn ang="0">
                  <a:pos x="502" y="1057"/>
                </a:cxn>
                <a:cxn ang="0">
                  <a:pos x="485" y="1070"/>
                </a:cxn>
                <a:cxn ang="0">
                  <a:pos x="405" y="1074"/>
                </a:cxn>
                <a:cxn ang="0">
                  <a:pos x="185" y="1068"/>
                </a:cxn>
                <a:cxn ang="0">
                  <a:pos x="63" y="1057"/>
                </a:cxn>
                <a:cxn ang="0">
                  <a:pos x="54" y="1046"/>
                </a:cxn>
                <a:cxn ang="0">
                  <a:pos x="52" y="1016"/>
                </a:cxn>
                <a:cxn ang="0">
                  <a:pos x="29" y="776"/>
                </a:cxn>
                <a:cxn ang="0">
                  <a:pos x="13" y="590"/>
                </a:cxn>
                <a:cxn ang="0">
                  <a:pos x="13" y="313"/>
                </a:cxn>
                <a:cxn ang="0">
                  <a:pos x="18" y="133"/>
                </a:cxn>
                <a:cxn ang="0">
                  <a:pos x="24" y="42"/>
                </a:cxn>
                <a:cxn ang="0">
                  <a:pos x="25" y="39"/>
                </a:cxn>
                <a:cxn ang="0">
                  <a:pos x="26" y="35"/>
                </a:cxn>
                <a:cxn ang="0">
                  <a:pos x="25" y="16"/>
                </a:cxn>
              </a:cxnLst>
              <a:rect l="0" t="0" r="r" b="b"/>
              <a:pathLst>
                <a:path w="558" h="1102">
                  <a:moveTo>
                    <a:pt x="25" y="16"/>
                  </a:moveTo>
                  <a:lnTo>
                    <a:pt x="25" y="16"/>
                  </a:lnTo>
                  <a:lnTo>
                    <a:pt x="21" y="21"/>
                  </a:lnTo>
                  <a:lnTo>
                    <a:pt x="19" y="27"/>
                  </a:lnTo>
                  <a:lnTo>
                    <a:pt x="17" y="33"/>
                  </a:lnTo>
                  <a:lnTo>
                    <a:pt x="15" y="40"/>
                  </a:lnTo>
                  <a:lnTo>
                    <a:pt x="14" y="5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9" y="114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5" y="231"/>
                  </a:lnTo>
                  <a:lnTo>
                    <a:pt x="4" y="299"/>
                  </a:lnTo>
                  <a:lnTo>
                    <a:pt x="1" y="436"/>
                  </a:lnTo>
                  <a:lnTo>
                    <a:pt x="1" y="436"/>
                  </a:lnTo>
                  <a:lnTo>
                    <a:pt x="0" y="492"/>
                  </a:lnTo>
                  <a:lnTo>
                    <a:pt x="1" y="548"/>
                  </a:lnTo>
                  <a:lnTo>
                    <a:pt x="2" y="603"/>
                  </a:lnTo>
                  <a:lnTo>
                    <a:pt x="5" y="659"/>
                  </a:lnTo>
                  <a:lnTo>
                    <a:pt x="5" y="659"/>
                  </a:lnTo>
                  <a:lnTo>
                    <a:pt x="11" y="731"/>
                  </a:lnTo>
                  <a:lnTo>
                    <a:pt x="18" y="801"/>
                  </a:lnTo>
                  <a:lnTo>
                    <a:pt x="33" y="945"/>
                  </a:lnTo>
                  <a:lnTo>
                    <a:pt x="33" y="945"/>
                  </a:lnTo>
                  <a:lnTo>
                    <a:pt x="38" y="992"/>
                  </a:lnTo>
                  <a:lnTo>
                    <a:pt x="42" y="1040"/>
                  </a:lnTo>
                  <a:lnTo>
                    <a:pt x="42" y="1040"/>
                  </a:lnTo>
                  <a:lnTo>
                    <a:pt x="42" y="1059"/>
                  </a:lnTo>
                  <a:lnTo>
                    <a:pt x="43" y="1069"/>
                  </a:lnTo>
                  <a:lnTo>
                    <a:pt x="44" y="1074"/>
                  </a:lnTo>
                  <a:lnTo>
                    <a:pt x="45" y="1077"/>
                  </a:lnTo>
                  <a:lnTo>
                    <a:pt x="45" y="1077"/>
                  </a:lnTo>
                  <a:lnTo>
                    <a:pt x="48" y="1079"/>
                  </a:lnTo>
                  <a:lnTo>
                    <a:pt x="50" y="1082"/>
                  </a:lnTo>
                  <a:lnTo>
                    <a:pt x="56" y="1085"/>
                  </a:lnTo>
                  <a:lnTo>
                    <a:pt x="63" y="1087"/>
                  </a:lnTo>
                  <a:lnTo>
                    <a:pt x="70" y="1088"/>
                  </a:lnTo>
                  <a:lnTo>
                    <a:pt x="70" y="1088"/>
                  </a:lnTo>
                  <a:lnTo>
                    <a:pt x="117" y="1093"/>
                  </a:lnTo>
                  <a:lnTo>
                    <a:pt x="165" y="1095"/>
                  </a:lnTo>
                  <a:lnTo>
                    <a:pt x="258" y="1099"/>
                  </a:lnTo>
                  <a:lnTo>
                    <a:pt x="258" y="1099"/>
                  </a:lnTo>
                  <a:lnTo>
                    <a:pt x="311" y="1101"/>
                  </a:lnTo>
                  <a:lnTo>
                    <a:pt x="363" y="1102"/>
                  </a:lnTo>
                  <a:lnTo>
                    <a:pt x="417" y="1102"/>
                  </a:lnTo>
                  <a:lnTo>
                    <a:pt x="443" y="1101"/>
                  </a:lnTo>
                  <a:lnTo>
                    <a:pt x="469" y="1099"/>
                  </a:lnTo>
                  <a:lnTo>
                    <a:pt x="469" y="1099"/>
                  </a:lnTo>
                  <a:lnTo>
                    <a:pt x="478" y="1097"/>
                  </a:lnTo>
                  <a:lnTo>
                    <a:pt x="485" y="1095"/>
                  </a:lnTo>
                  <a:lnTo>
                    <a:pt x="492" y="1090"/>
                  </a:lnTo>
                  <a:lnTo>
                    <a:pt x="497" y="1085"/>
                  </a:lnTo>
                  <a:lnTo>
                    <a:pt x="500" y="1079"/>
                  </a:lnTo>
                  <a:lnTo>
                    <a:pt x="505" y="1072"/>
                  </a:lnTo>
                  <a:lnTo>
                    <a:pt x="511" y="1056"/>
                  </a:lnTo>
                  <a:lnTo>
                    <a:pt x="511" y="1056"/>
                  </a:lnTo>
                  <a:lnTo>
                    <a:pt x="515" y="1045"/>
                  </a:lnTo>
                  <a:lnTo>
                    <a:pt x="517" y="1034"/>
                  </a:lnTo>
                  <a:lnTo>
                    <a:pt x="522" y="1013"/>
                  </a:lnTo>
                  <a:lnTo>
                    <a:pt x="523" y="991"/>
                  </a:lnTo>
                  <a:lnTo>
                    <a:pt x="526" y="971"/>
                  </a:lnTo>
                  <a:lnTo>
                    <a:pt x="526" y="971"/>
                  </a:lnTo>
                  <a:lnTo>
                    <a:pt x="533" y="857"/>
                  </a:lnTo>
                  <a:lnTo>
                    <a:pt x="541" y="744"/>
                  </a:lnTo>
                  <a:lnTo>
                    <a:pt x="549" y="631"/>
                  </a:lnTo>
                  <a:lnTo>
                    <a:pt x="555" y="517"/>
                  </a:lnTo>
                  <a:lnTo>
                    <a:pt x="555" y="517"/>
                  </a:lnTo>
                  <a:lnTo>
                    <a:pt x="558" y="469"/>
                  </a:lnTo>
                  <a:lnTo>
                    <a:pt x="558" y="422"/>
                  </a:lnTo>
                  <a:lnTo>
                    <a:pt x="557" y="375"/>
                  </a:lnTo>
                  <a:lnTo>
                    <a:pt x="555" y="327"/>
                  </a:lnTo>
                  <a:lnTo>
                    <a:pt x="555" y="327"/>
                  </a:lnTo>
                  <a:lnTo>
                    <a:pt x="553" y="263"/>
                  </a:lnTo>
                  <a:lnTo>
                    <a:pt x="551" y="200"/>
                  </a:lnTo>
                  <a:lnTo>
                    <a:pt x="546" y="135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7" y="60"/>
                  </a:lnTo>
                  <a:lnTo>
                    <a:pt x="536" y="46"/>
                  </a:lnTo>
                  <a:lnTo>
                    <a:pt x="533" y="33"/>
                  </a:lnTo>
                  <a:lnTo>
                    <a:pt x="530" y="27"/>
                  </a:lnTo>
                  <a:lnTo>
                    <a:pt x="527" y="22"/>
                  </a:lnTo>
                  <a:lnTo>
                    <a:pt x="527" y="22"/>
                  </a:lnTo>
                  <a:lnTo>
                    <a:pt x="520" y="13"/>
                  </a:lnTo>
                  <a:lnTo>
                    <a:pt x="514" y="7"/>
                  </a:lnTo>
                  <a:lnTo>
                    <a:pt x="510" y="4"/>
                  </a:lnTo>
                  <a:lnTo>
                    <a:pt x="506" y="3"/>
                  </a:lnTo>
                  <a:lnTo>
                    <a:pt x="502" y="2"/>
                  </a:lnTo>
                  <a:lnTo>
                    <a:pt x="497" y="0"/>
                  </a:lnTo>
                  <a:lnTo>
                    <a:pt x="497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242" y="5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44" y="11"/>
                  </a:lnTo>
                  <a:lnTo>
                    <a:pt x="35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3" y="22"/>
                  </a:lnTo>
                  <a:lnTo>
                    <a:pt x="20" y="31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6" y="41"/>
                  </a:lnTo>
                  <a:lnTo>
                    <a:pt x="31" y="40"/>
                  </a:lnTo>
                  <a:lnTo>
                    <a:pt x="43" y="39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113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277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474" y="29"/>
                  </a:lnTo>
                  <a:lnTo>
                    <a:pt x="474" y="29"/>
                  </a:lnTo>
                  <a:lnTo>
                    <a:pt x="491" y="28"/>
                  </a:lnTo>
                  <a:lnTo>
                    <a:pt x="497" y="29"/>
                  </a:lnTo>
                  <a:lnTo>
                    <a:pt x="499" y="30"/>
                  </a:lnTo>
                  <a:lnTo>
                    <a:pt x="502" y="33"/>
                  </a:lnTo>
                  <a:lnTo>
                    <a:pt x="502" y="33"/>
                  </a:lnTo>
                  <a:lnTo>
                    <a:pt x="514" y="44"/>
                  </a:lnTo>
                  <a:lnTo>
                    <a:pt x="520" y="52"/>
                  </a:lnTo>
                  <a:lnTo>
                    <a:pt x="522" y="59"/>
                  </a:lnTo>
                  <a:lnTo>
                    <a:pt x="522" y="59"/>
                  </a:lnTo>
                  <a:lnTo>
                    <a:pt x="527" y="79"/>
                  </a:lnTo>
                  <a:lnTo>
                    <a:pt x="529" y="98"/>
                  </a:lnTo>
                  <a:lnTo>
                    <a:pt x="529" y="98"/>
                  </a:lnTo>
                  <a:lnTo>
                    <a:pt x="533" y="129"/>
                  </a:lnTo>
                  <a:lnTo>
                    <a:pt x="535" y="160"/>
                  </a:lnTo>
                  <a:lnTo>
                    <a:pt x="540" y="222"/>
                  </a:lnTo>
                  <a:lnTo>
                    <a:pt x="540" y="222"/>
                  </a:lnTo>
                  <a:lnTo>
                    <a:pt x="542" y="283"/>
                  </a:lnTo>
                  <a:lnTo>
                    <a:pt x="545" y="344"/>
                  </a:lnTo>
                  <a:lnTo>
                    <a:pt x="547" y="405"/>
                  </a:lnTo>
                  <a:lnTo>
                    <a:pt x="547" y="466"/>
                  </a:lnTo>
                  <a:lnTo>
                    <a:pt x="547" y="466"/>
                  </a:lnTo>
                  <a:lnTo>
                    <a:pt x="546" y="518"/>
                  </a:lnTo>
                  <a:lnTo>
                    <a:pt x="543" y="570"/>
                  </a:lnTo>
                  <a:lnTo>
                    <a:pt x="536" y="675"/>
                  </a:lnTo>
                  <a:lnTo>
                    <a:pt x="536" y="675"/>
                  </a:lnTo>
                  <a:lnTo>
                    <a:pt x="518" y="924"/>
                  </a:lnTo>
                  <a:lnTo>
                    <a:pt x="518" y="924"/>
                  </a:lnTo>
                  <a:lnTo>
                    <a:pt x="517" y="960"/>
                  </a:lnTo>
                  <a:lnTo>
                    <a:pt x="517" y="983"/>
                  </a:lnTo>
                  <a:lnTo>
                    <a:pt x="515" y="1007"/>
                  </a:lnTo>
                  <a:lnTo>
                    <a:pt x="511" y="1029"/>
                  </a:lnTo>
                  <a:lnTo>
                    <a:pt x="509" y="1040"/>
                  </a:lnTo>
                  <a:lnTo>
                    <a:pt x="505" y="1048"/>
                  </a:lnTo>
                  <a:lnTo>
                    <a:pt x="502" y="1057"/>
                  </a:lnTo>
                  <a:lnTo>
                    <a:pt x="497" y="1063"/>
                  </a:lnTo>
                  <a:lnTo>
                    <a:pt x="491" y="1068"/>
                  </a:lnTo>
                  <a:lnTo>
                    <a:pt x="485" y="1070"/>
                  </a:lnTo>
                  <a:lnTo>
                    <a:pt x="485" y="1070"/>
                  </a:lnTo>
                  <a:lnTo>
                    <a:pt x="465" y="1072"/>
                  </a:lnTo>
                  <a:lnTo>
                    <a:pt x="445" y="1074"/>
                  </a:lnTo>
                  <a:lnTo>
                    <a:pt x="405" y="1074"/>
                  </a:lnTo>
                  <a:lnTo>
                    <a:pt x="405" y="1074"/>
                  </a:lnTo>
                  <a:lnTo>
                    <a:pt x="345" y="1074"/>
                  </a:lnTo>
                  <a:lnTo>
                    <a:pt x="285" y="1072"/>
                  </a:lnTo>
                  <a:lnTo>
                    <a:pt x="285" y="1072"/>
                  </a:lnTo>
                  <a:lnTo>
                    <a:pt x="185" y="1068"/>
                  </a:lnTo>
                  <a:lnTo>
                    <a:pt x="135" y="1065"/>
                  </a:lnTo>
                  <a:lnTo>
                    <a:pt x="85" y="1060"/>
                  </a:lnTo>
                  <a:lnTo>
                    <a:pt x="85" y="1060"/>
                  </a:lnTo>
                  <a:lnTo>
                    <a:pt x="63" y="1057"/>
                  </a:lnTo>
                  <a:lnTo>
                    <a:pt x="63" y="1057"/>
                  </a:lnTo>
                  <a:lnTo>
                    <a:pt x="58" y="1056"/>
                  </a:lnTo>
                  <a:lnTo>
                    <a:pt x="55" y="1051"/>
                  </a:lnTo>
                  <a:lnTo>
                    <a:pt x="54" y="1046"/>
                  </a:lnTo>
                  <a:lnTo>
                    <a:pt x="52" y="1040"/>
                  </a:lnTo>
                  <a:lnTo>
                    <a:pt x="52" y="1028"/>
                  </a:lnTo>
                  <a:lnTo>
                    <a:pt x="52" y="1016"/>
                  </a:lnTo>
                  <a:lnTo>
                    <a:pt x="52" y="1016"/>
                  </a:lnTo>
                  <a:lnTo>
                    <a:pt x="49" y="968"/>
                  </a:lnTo>
                  <a:lnTo>
                    <a:pt x="44" y="922"/>
                  </a:lnTo>
                  <a:lnTo>
                    <a:pt x="44" y="922"/>
                  </a:lnTo>
                  <a:lnTo>
                    <a:pt x="29" y="776"/>
                  </a:lnTo>
                  <a:lnTo>
                    <a:pt x="21" y="703"/>
                  </a:lnTo>
                  <a:lnTo>
                    <a:pt x="15" y="631"/>
                  </a:lnTo>
                  <a:lnTo>
                    <a:pt x="15" y="631"/>
                  </a:lnTo>
                  <a:lnTo>
                    <a:pt x="13" y="590"/>
                  </a:lnTo>
                  <a:lnTo>
                    <a:pt x="11" y="551"/>
                  </a:lnTo>
                  <a:lnTo>
                    <a:pt x="11" y="472"/>
                  </a:lnTo>
                  <a:lnTo>
                    <a:pt x="12" y="392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5" y="222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20" y="98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5" y="37"/>
                  </a:lnTo>
                  <a:lnTo>
                    <a:pt x="26" y="36"/>
                  </a:lnTo>
                  <a:lnTo>
                    <a:pt x="25" y="39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39"/>
                  </a:lnTo>
                  <a:lnTo>
                    <a:pt x="26" y="35"/>
                  </a:lnTo>
                  <a:lnTo>
                    <a:pt x="27" y="25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2" name="Line 40"/>
            <p:cNvSpPr>
              <a:spLocks noChangeShapeType="1"/>
            </p:cNvSpPr>
            <p:nvPr/>
          </p:nvSpPr>
          <p:spPr bwMode="auto">
            <a:xfrm>
              <a:off x="3948" y="1590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3" name="Line 41"/>
            <p:cNvSpPr>
              <a:spLocks noChangeShapeType="1"/>
            </p:cNvSpPr>
            <p:nvPr/>
          </p:nvSpPr>
          <p:spPr bwMode="auto">
            <a:xfrm>
              <a:off x="3948" y="1590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4" name="Line 42"/>
            <p:cNvSpPr>
              <a:spLocks noChangeShapeType="1"/>
            </p:cNvSpPr>
            <p:nvPr/>
          </p:nvSpPr>
          <p:spPr bwMode="auto">
            <a:xfrm>
              <a:off x="3914" y="1587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5" name="Line 43"/>
            <p:cNvSpPr>
              <a:spLocks noChangeShapeType="1"/>
            </p:cNvSpPr>
            <p:nvPr/>
          </p:nvSpPr>
          <p:spPr bwMode="auto">
            <a:xfrm>
              <a:off x="3914" y="1587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6" name="Freeform 44"/>
            <p:cNvSpPr>
              <a:spLocks/>
            </p:cNvSpPr>
            <p:nvPr/>
          </p:nvSpPr>
          <p:spPr bwMode="auto">
            <a:xfrm>
              <a:off x="3548" y="1560"/>
              <a:ext cx="489" cy="1265"/>
            </a:xfrm>
            <a:custGeom>
              <a:avLst/>
              <a:gdLst/>
              <a:ahLst/>
              <a:cxnLst>
                <a:cxn ang="0">
                  <a:pos x="11" y="74"/>
                </a:cxn>
                <a:cxn ang="0">
                  <a:pos x="7" y="79"/>
                </a:cxn>
                <a:cxn ang="0">
                  <a:pos x="4" y="113"/>
                </a:cxn>
                <a:cxn ang="0">
                  <a:pos x="1" y="210"/>
                </a:cxn>
                <a:cxn ang="0">
                  <a:pos x="3" y="475"/>
                </a:cxn>
                <a:cxn ang="0">
                  <a:pos x="4" y="621"/>
                </a:cxn>
                <a:cxn ang="0">
                  <a:pos x="7" y="765"/>
                </a:cxn>
                <a:cxn ang="0">
                  <a:pos x="25" y="1104"/>
                </a:cxn>
                <a:cxn ang="0">
                  <a:pos x="29" y="1196"/>
                </a:cxn>
                <a:cxn ang="0">
                  <a:pos x="29" y="1208"/>
                </a:cxn>
                <a:cxn ang="0">
                  <a:pos x="31" y="1223"/>
                </a:cxn>
                <a:cxn ang="0">
                  <a:pos x="36" y="1231"/>
                </a:cxn>
                <a:cxn ang="0">
                  <a:pos x="48" y="1233"/>
                </a:cxn>
                <a:cxn ang="0">
                  <a:pos x="97" y="1241"/>
                </a:cxn>
                <a:cxn ang="0">
                  <a:pos x="210" y="1258"/>
                </a:cxn>
                <a:cxn ang="0">
                  <a:pos x="296" y="1265"/>
                </a:cxn>
                <a:cxn ang="0">
                  <a:pos x="349" y="1265"/>
                </a:cxn>
                <a:cxn ang="0">
                  <a:pos x="394" y="1262"/>
                </a:cxn>
                <a:cxn ang="0">
                  <a:pos x="429" y="1252"/>
                </a:cxn>
                <a:cxn ang="0">
                  <a:pos x="441" y="1245"/>
                </a:cxn>
                <a:cxn ang="0">
                  <a:pos x="445" y="1240"/>
                </a:cxn>
                <a:cxn ang="0">
                  <a:pos x="453" y="1222"/>
                </a:cxn>
                <a:cxn ang="0">
                  <a:pos x="462" y="1175"/>
                </a:cxn>
                <a:cxn ang="0">
                  <a:pos x="473" y="1084"/>
                </a:cxn>
                <a:cxn ang="0">
                  <a:pos x="480" y="970"/>
                </a:cxn>
                <a:cxn ang="0">
                  <a:pos x="486" y="788"/>
                </a:cxn>
                <a:cxn ang="0">
                  <a:pos x="489" y="522"/>
                </a:cxn>
                <a:cxn ang="0">
                  <a:pos x="489" y="401"/>
                </a:cxn>
                <a:cxn ang="0">
                  <a:pos x="488" y="163"/>
                </a:cxn>
                <a:cxn ang="0">
                  <a:pos x="483" y="70"/>
                </a:cxn>
                <a:cxn ang="0">
                  <a:pos x="478" y="32"/>
                </a:cxn>
                <a:cxn ang="0">
                  <a:pos x="474" y="24"/>
                </a:cxn>
                <a:cxn ang="0">
                  <a:pos x="457" y="0"/>
                </a:cxn>
                <a:cxn ang="0">
                  <a:pos x="405" y="0"/>
                </a:cxn>
                <a:cxn ang="0">
                  <a:pos x="285" y="2"/>
                </a:cxn>
                <a:cxn ang="0">
                  <a:pos x="140" y="9"/>
                </a:cxn>
                <a:cxn ang="0">
                  <a:pos x="74" y="17"/>
                </a:cxn>
                <a:cxn ang="0">
                  <a:pos x="21" y="26"/>
                </a:cxn>
              </a:cxnLst>
              <a:rect l="0" t="0" r="r" b="b"/>
              <a:pathLst>
                <a:path w="489" h="1265">
                  <a:moveTo>
                    <a:pt x="11" y="74"/>
                  </a:moveTo>
                  <a:lnTo>
                    <a:pt x="11" y="74"/>
                  </a:lnTo>
                  <a:lnTo>
                    <a:pt x="10" y="75"/>
                  </a:lnTo>
                  <a:lnTo>
                    <a:pt x="7" y="79"/>
                  </a:lnTo>
                  <a:lnTo>
                    <a:pt x="6" y="92"/>
                  </a:lnTo>
                  <a:lnTo>
                    <a:pt x="4" y="113"/>
                  </a:lnTo>
                  <a:lnTo>
                    <a:pt x="3" y="141"/>
                  </a:lnTo>
                  <a:lnTo>
                    <a:pt x="1" y="210"/>
                  </a:lnTo>
                  <a:lnTo>
                    <a:pt x="0" y="295"/>
                  </a:lnTo>
                  <a:lnTo>
                    <a:pt x="3" y="475"/>
                  </a:lnTo>
                  <a:lnTo>
                    <a:pt x="4" y="621"/>
                  </a:lnTo>
                  <a:lnTo>
                    <a:pt x="4" y="621"/>
                  </a:lnTo>
                  <a:lnTo>
                    <a:pt x="5" y="685"/>
                  </a:lnTo>
                  <a:lnTo>
                    <a:pt x="7" y="765"/>
                  </a:lnTo>
                  <a:lnTo>
                    <a:pt x="17" y="943"/>
                  </a:lnTo>
                  <a:lnTo>
                    <a:pt x="25" y="1104"/>
                  </a:lnTo>
                  <a:lnTo>
                    <a:pt x="28" y="1163"/>
                  </a:lnTo>
                  <a:lnTo>
                    <a:pt x="29" y="1196"/>
                  </a:lnTo>
                  <a:lnTo>
                    <a:pt x="29" y="1196"/>
                  </a:lnTo>
                  <a:lnTo>
                    <a:pt x="29" y="1208"/>
                  </a:lnTo>
                  <a:lnTo>
                    <a:pt x="30" y="1218"/>
                  </a:lnTo>
                  <a:lnTo>
                    <a:pt x="31" y="1223"/>
                  </a:lnTo>
                  <a:lnTo>
                    <a:pt x="34" y="1227"/>
                  </a:lnTo>
                  <a:lnTo>
                    <a:pt x="36" y="1231"/>
                  </a:lnTo>
                  <a:lnTo>
                    <a:pt x="40" y="1232"/>
                  </a:lnTo>
                  <a:lnTo>
                    <a:pt x="48" y="1233"/>
                  </a:lnTo>
                  <a:lnTo>
                    <a:pt x="48" y="1233"/>
                  </a:lnTo>
                  <a:lnTo>
                    <a:pt x="97" y="1241"/>
                  </a:lnTo>
                  <a:lnTo>
                    <a:pt x="152" y="1251"/>
                  </a:lnTo>
                  <a:lnTo>
                    <a:pt x="210" y="1258"/>
                  </a:lnTo>
                  <a:lnTo>
                    <a:pt x="269" y="1263"/>
                  </a:lnTo>
                  <a:lnTo>
                    <a:pt x="296" y="1265"/>
                  </a:lnTo>
                  <a:lnTo>
                    <a:pt x="324" y="1265"/>
                  </a:lnTo>
                  <a:lnTo>
                    <a:pt x="349" y="1265"/>
                  </a:lnTo>
                  <a:lnTo>
                    <a:pt x="373" y="1264"/>
                  </a:lnTo>
                  <a:lnTo>
                    <a:pt x="394" y="1262"/>
                  </a:lnTo>
                  <a:lnTo>
                    <a:pt x="414" y="1258"/>
                  </a:lnTo>
                  <a:lnTo>
                    <a:pt x="429" y="1252"/>
                  </a:lnTo>
                  <a:lnTo>
                    <a:pt x="435" y="1249"/>
                  </a:lnTo>
                  <a:lnTo>
                    <a:pt x="441" y="1245"/>
                  </a:lnTo>
                  <a:lnTo>
                    <a:pt x="441" y="1245"/>
                  </a:lnTo>
                  <a:lnTo>
                    <a:pt x="445" y="1240"/>
                  </a:lnTo>
                  <a:lnTo>
                    <a:pt x="449" y="1233"/>
                  </a:lnTo>
                  <a:lnTo>
                    <a:pt x="453" y="1222"/>
                  </a:lnTo>
                  <a:lnTo>
                    <a:pt x="457" y="1208"/>
                  </a:lnTo>
                  <a:lnTo>
                    <a:pt x="462" y="1175"/>
                  </a:lnTo>
                  <a:lnTo>
                    <a:pt x="468" y="1133"/>
                  </a:lnTo>
                  <a:lnTo>
                    <a:pt x="473" y="1084"/>
                  </a:lnTo>
                  <a:lnTo>
                    <a:pt x="477" y="1029"/>
                  </a:lnTo>
                  <a:lnTo>
                    <a:pt x="480" y="970"/>
                  </a:lnTo>
                  <a:lnTo>
                    <a:pt x="483" y="911"/>
                  </a:lnTo>
                  <a:lnTo>
                    <a:pt x="486" y="788"/>
                  </a:lnTo>
                  <a:lnTo>
                    <a:pt x="488" y="674"/>
                  </a:lnTo>
                  <a:lnTo>
                    <a:pt x="489" y="522"/>
                  </a:lnTo>
                  <a:lnTo>
                    <a:pt x="489" y="522"/>
                  </a:lnTo>
                  <a:lnTo>
                    <a:pt x="489" y="401"/>
                  </a:lnTo>
                  <a:lnTo>
                    <a:pt x="489" y="241"/>
                  </a:lnTo>
                  <a:lnTo>
                    <a:pt x="488" y="163"/>
                  </a:lnTo>
                  <a:lnTo>
                    <a:pt x="485" y="97"/>
                  </a:lnTo>
                  <a:lnTo>
                    <a:pt x="483" y="70"/>
                  </a:lnTo>
                  <a:lnTo>
                    <a:pt x="480" y="48"/>
                  </a:lnTo>
                  <a:lnTo>
                    <a:pt x="478" y="32"/>
                  </a:lnTo>
                  <a:lnTo>
                    <a:pt x="477" y="27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05" y="0"/>
                  </a:lnTo>
                  <a:lnTo>
                    <a:pt x="350" y="1"/>
                  </a:lnTo>
                  <a:lnTo>
                    <a:pt x="285" y="2"/>
                  </a:lnTo>
                  <a:lnTo>
                    <a:pt x="212" y="5"/>
                  </a:lnTo>
                  <a:lnTo>
                    <a:pt x="140" y="9"/>
                  </a:lnTo>
                  <a:lnTo>
                    <a:pt x="105" y="13"/>
                  </a:lnTo>
                  <a:lnTo>
                    <a:pt x="74" y="17"/>
                  </a:lnTo>
                  <a:lnTo>
                    <a:pt x="46" y="21"/>
                  </a:lnTo>
                  <a:lnTo>
                    <a:pt x="21" y="26"/>
                  </a:lnTo>
                  <a:lnTo>
                    <a:pt x="11" y="74"/>
                  </a:lnTo>
                  <a:close/>
                </a:path>
              </a:pathLst>
            </a:custGeom>
            <a:solidFill>
              <a:srgbClr val="E4E1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7" name="Freeform 45"/>
            <p:cNvSpPr>
              <a:spLocks/>
            </p:cNvSpPr>
            <p:nvPr/>
          </p:nvSpPr>
          <p:spPr bwMode="auto">
            <a:xfrm>
              <a:off x="3548" y="1560"/>
              <a:ext cx="489" cy="1265"/>
            </a:xfrm>
            <a:custGeom>
              <a:avLst/>
              <a:gdLst/>
              <a:ahLst/>
              <a:cxnLst>
                <a:cxn ang="0">
                  <a:pos x="11" y="74"/>
                </a:cxn>
                <a:cxn ang="0">
                  <a:pos x="7" y="79"/>
                </a:cxn>
                <a:cxn ang="0">
                  <a:pos x="4" y="113"/>
                </a:cxn>
                <a:cxn ang="0">
                  <a:pos x="1" y="210"/>
                </a:cxn>
                <a:cxn ang="0">
                  <a:pos x="3" y="475"/>
                </a:cxn>
                <a:cxn ang="0">
                  <a:pos x="4" y="621"/>
                </a:cxn>
                <a:cxn ang="0">
                  <a:pos x="7" y="765"/>
                </a:cxn>
                <a:cxn ang="0">
                  <a:pos x="25" y="1104"/>
                </a:cxn>
                <a:cxn ang="0">
                  <a:pos x="29" y="1196"/>
                </a:cxn>
                <a:cxn ang="0">
                  <a:pos x="29" y="1208"/>
                </a:cxn>
                <a:cxn ang="0">
                  <a:pos x="31" y="1223"/>
                </a:cxn>
                <a:cxn ang="0">
                  <a:pos x="36" y="1231"/>
                </a:cxn>
                <a:cxn ang="0">
                  <a:pos x="48" y="1233"/>
                </a:cxn>
                <a:cxn ang="0">
                  <a:pos x="97" y="1241"/>
                </a:cxn>
                <a:cxn ang="0">
                  <a:pos x="210" y="1258"/>
                </a:cxn>
                <a:cxn ang="0">
                  <a:pos x="296" y="1265"/>
                </a:cxn>
                <a:cxn ang="0">
                  <a:pos x="349" y="1265"/>
                </a:cxn>
                <a:cxn ang="0">
                  <a:pos x="394" y="1262"/>
                </a:cxn>
                <a:cxn ang="0">
                  <a:pos x="429" y="1252"/>
                </a:cxn>
                <a:cxn ang="0">
                  <a:pos x="441" y="1245"/>
                </a:cxn>
                <a:cxn ang="0">
                  <a:pos x="445" y="1240"/>
                </a:cxn>
                <a:cxn ang="0">
                  <a:pos x="453" y="1222"/>
                </a:cxn>
                <a:cxn ang="0">
                  <a:pos x="462" y="1175"/>
                </a:cxn>
                <a:cxn ang="0">
                  <a:pos x="473" y="1084"/>
                </a:cxn>
                <a:cxn ang="0">
                  <a:pos x="480" y="970"/>
                </a:cxn>
                <a:cxn ang="0">
                  <a:pos x="486" y="788"/>
                </a:cxn>
                <a:cxn ang="0">
                  <a:pos x="489" y="522"/>
                </a:cxn>
                <a:cxn ang="0">
                  <a:pos x="489" y="401"/>
                </a:cxn>
                <a:cxn ang="0">
                  <a:pos x="488" y="163"/>
                </a:cxn>
                <a:cxn ang="0">
                  <a:pos x="483" y="70"/>
                </a:cxn>
                <a:cxn ang="0">
                  <a:pos x="478" y="32"/>
                </a:cxn>
                <a:cxn ang="0">
                  <a:pos x="474" y="24"/>
                </a:cxn>
                <a:cxn ang="0">
                  <a:pos x="457" y="0"/>
                </a:cxn>
                <a:cxn ang="0">
                  <a:pos x="405" y="0"/>
                </a:cxn>
                <a:cxn ang="0">
                  <a:pos x="285" y="2"/>
                </a:cxn>
                <a:cxn ang="0">
                  <a:pos x="140" y="9"/>
                </a:cxn>
                <a:cxn ang="0">
                  <a:pos x="74" y="17"/>
                </a:cxn>
                <a:cxn ang="0">
                  <a:pos x="21" y="26"/>
                </a:cxn>
              </a:cxnLst>
              <a:rect l="0" t="0" r="r" b="b"/>
              <a:pathLst>
                <a:path w="489" h="1265">
                  <a:moveTo>
                    <a:pt x="11" y="74"/>
                  </a:moveTo>
                  <a:lnTo>
                    <a:pt x="11" y="74"/>
                  </a:lnTo>
                  <a:lnTo>
                    <a:pt x="10" y="75"/>
                  </a:lnTo>
                  <a:lnTo>
                    <a:pt x="7" y="79"/>
                  </a:lnTo>
                  <a:lnTo>
                    <a:pt x="6" y="92"/>
                  </a:lnTo>
                  <a:lnTo>
                    <a:pt x="4" y="113"/>
                  </a:lnTo>
                  <a:lnTo>
                    <a:pt x="3" y="141"/>
                  </a:lnTo>
                  <a:lnTo>
                    <a:pt x="1" y="210"/>
                  </a:lnTo>
                  <a:lnTo>
                    <a:pt x="0" y="295"/>
                  </a:lnTo>
                  <a:lnTo>
                    <a:pt x="3" y="475"/>
                  </a:lnTo>
                  <a:lnTo>
                    <a:pt x="4" y="621"/>
                  </a:lnTo>
                  <a:lnTo>
                    <a:pt x="4" y="621"/>
                  </a:lnTo>
                  <a:lnTo>
                    <a:pt x="5" y="685"/>
                  </a:lnTo>
                  <a:lnTo>
                    <a:pt x="7" y="765"/>
                  </a:lnTo>
                  <a:lnTo>
                    <a:pt x="17" y="943"/>
                  </a:lnTo>
                  <a:lnTo>
                    <a:pt x="25" y="1104"/>
                  </a:lnTo>
                  <a:lnTo>
                    <a:pt x="28" y="1163"/>
                  </a:lnTo>
                  <a:lnTo>
                    <a:pt x="29" y="1196"/>
                  </a:lnTo>
                  <a:lnTo>
                    <a:pt x="29" y="1196"/>
                  </a:lnTo>
                  <a:lnTo>
                    <a:pt x="29" y="1208"/>
                  </a:lnTo>
                  <a:lnTo>
                    <a:pt x="30" y="1218"/>
                  </a:lnTo>
                  <a:lnTo>
                    <a:pt x="31" y="1223"/>
                  </a:lnTo>
                  <a:lnTo>
                    <a:pt x="34" y="1227"/>
                  </a:lnTo>
                  <a:lnTo>
                    <a:pt x="36" y="1231"/>
                  </a:lnTo>
                  <a:lnTo>
                    <a:pt x="40" y="1232"/>
                  </a:lnTo>
                  <a:lnTo>
                    <a:pt x="48" y="1233"/>
                  </a:lnTo>
                  <a:lnTo>
                    <a:pt x="48" y="1233"/>
                  </a:lnTo>
                  <a:lnTo>
                    <a:pt x="97" y="1241"/>
                  </a:lnTo>
                  <a:lnTo>
                    <a:pt x="152" y="1251"/>
                  </a:lnTo>
                  <a:lnTo>
                    <a:pt x="210" y="1258"/>
                  </a:lnTo>
                  <a:lnTo>
                    <a:pt x="269" y="1263"/>
                  </a:lnTo>
                  <a:lnTo>
                    <a:pt x="296" y="1265"/>
                  </a:lnTo>
                  <a:lnTo>
                    <a:pt x="324" y="1265"/>
                  </a:lnTo>
                  <a:lnTo>
                    <a:pt x="349" y="1265"/>
                  </a:lnTo>
                  <a:lnTo>
                    <a:pt x="373" y="1264"/>
                  </a:lnTo>
                  <a:lnTo>
                    <a:pt x="394" y="1262"/>
                  </a:lnTo>
                  <a:lnTo>
                    <a:pt x="414" y="1258"/>
                  </a:lnTo>
                  <a:lnTo>
                    <a:pt x="429" y="1252"/>
                  </a:lnTo>
                  <a:lnTo>
                    <a:pt x="435" y="1249"/>
                  </a:lnTo>
                  <a:lnTo>
                    <a:pt x="441" y="1245"/>
                  </a:lnTo>
                  <a:lnTo>
                    <a:pt x="441" y="1245"/>
                  </a:lnTo>
                  <a:lnTo>
                    <a:pt x="445" y="1240"/>
                  </a:lnTo>
                  <a:lnTo>
                    <a:pt x="449" y="1233"/>
                  </a:lnTo>
                  <a:lnTo>
                    <a:pt x="453" y="1222"/>
                  </a:lnTo>
                  <a:lnTo>
                    <a:pt x="457" y="1208"/>
                  </a:lnTo>
                  <a:lnTo>
                    <a:pt x="462" y="1175"/>
                  </a:lnTo>
                  <a:lnTo>
                    <a:pt x="468" y="1133"/>
                  </a:lnTo>
                  <a:lnTo>
                    <a:pt x="473" y="1084"/>
                  </a:lnTo>
                  <a:lnTo>
                    <a:pt x="477" y="1029"/>
                  </a:lnTo>
                  <a:lnTo>
                    <a:pt x="480" y="970"/>
                  </a:lnTo>
                  <a:lnTo>
                    <a:pt x="483" y="911"/>
                  </a:lnTo>
                  <a:lnTo>
                    <a:pt x="486" y="788"/>
                  </a:lnTo>
                  <a:lnTo>
                    <a:pt x="488" y="674"/>
                  </a:lnTo>
                  <a:lnTo>
                    <a:pt x="489" y="522"/>
                  </a:lnTo>
                  <a:lnTo>
                    <a:pt x="489" y="522"/>
                  </a:lnTo>
                  <a:lnTo>
                    <a:pt x="489" y="401"/>
                  </a:lnTo>
                  <a:lnTo>
                    <a:pt x="489" y="241"/>
                  </a:lnTo>
                  <a:lnTo>
                    <a:pt x="488" y="163"/>
                  </a:lnTo>
                  <a:lnTo>
                    <a:pt x="485" y="97"/>
                  </a:lnTo>
                  <a:lnTo>
                    <a:pt x="483" y="70"/>
                  </a:lnTo>
                  <a:lnTo>
                    <a:pt x="480" y="48"/>
                  </a:lnTo>
                  <a:lnTo>
                    <a:pt x="478" y="32"/>
                  </a:lnTo>
                  <a:lnTo>
                    <a:pt x="477" y="27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05" y="0"/>
                  </a:lnTo>
                  <a:lnTo>
                    <a:pt x="350" y="1"/>
                  </a:lnTo>
                  <a:lnTo>
                    <a:pt x="285" y="2"/>
                  </a:lnTo>
                  <a:lnTo>
                    <a:pt x="212" y="5"/>
                  </a:lnTo>
                  <a:lnTo>
                    <a:pt x="140" y="9"/>
                  </a:lnTo>
                  <a:lnTo>
                    <a:pt x="105" y="13"/>
                  </a:lnTo>
                  <a:lnTo>
                    <a:pt x="74" y="17"/>
                  </a:lnTo>
                  <a:lnTo>
                    <a:pt x="46" y="21"/>
                  </a:lnTo>
                  <a:lnTo>
                    <a:pt x="21" y="2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8" name="Freeform 46"/>
            <p:cNvSpPr>
              <a:spLocks/>
            </p:cNvSpPr>
            <p:nvPr/>
          </p:nvSpPr>
          <p:spPr bwMode="auto">
            <a:xfrm>
              <a:off x="3541" y="1538"/>
              <a:ext cx="504" cy="1309"/>
            </a:xfrm>
            <a:custGeom>
              <a:avLst/>
              <a:gdLst/>
              <a:ahLst/>
              <a:cxnLst>
                <a:cxn ang="0">
                  <a:pos x="13" y="84"/>
                </a:cxn>
                <a:cxn ang="0">
                  <a:pos x="5" y="129"/>
                </a:cxn>
                <a:cxn ang="0">
                  <a:pos x="0" y="221"/>
                </a:cxn>
                <a:cxn ang="0">
                  <a:pos x="1" y="497"/>
                </a:cxn>
                <a:cxn ang="0">
                  <a:pos x="11" y="885"/>
                </a:cxn>
                <a:cxn ang="0">
                  <a:pos x="26" y="1173"/>
                </a:cxn>
                <a:cxn ang="0">
                  <a:pos x="29" y="1257"/>
                </a:cxn>
                <a:cxn ang="0">
                  <a:pos x="36" y="1272"/>
                </a:cxn>
                <a:cxn ang="0">
                  <a:pos x="76" y="1281"/>
                </a:cxn>
                <a:cxn ang="0">
                  <a:pos x="197" y="1299"/>
                </a:cxn>
                <a:cxn ang="0">
                  <a:pos x="312" y="1309"/>
                </a:cxn>
                <a:cxn ang="0">
                  <a:pos x="387" y="1305"/>
                </a:cxn>
                <a:cxn ang="0">
                  <a:pos x="432" y="1294"/>
                </a:cxn>
                <a:cxn ang="0">
                  <a:pos x="453" y="1277"/>
                </a:cxn>
                <a:cxn ang="0">
                  <a:pos x="478" y="1200"/>
                </a:cxn>
                <a:cxn ang="0">
                  <a:pos x="486" y="1120"/>
                </a:cxn>
                <a:cxn ang="0">
                  <a:pos x="501" y="874"/>
                </a:cxn>
                <a:cxn ang="0">
                  <a:pos x="504" y="412"/>
                </a:cxn>
                <a:cxn ang="0">
                  <a:pos x="502" y="158"/>
                </a:cxn>
                <a:cxn ang="0">
                  <a:pos x="493" y="41"/>
                </a:cxn>
                <a:cxn ang="0">
                  <a:pos x="484" y="21"/>
                </a:cxn>
                <a:cxn ang="0">
                  <a:pos x="464" y="0"/>
                </a:cxn>
                <a:cxn ang="0">
                  <a:pos x="337" y="3"/>
                </a:cxn>
                <a:cxn ang="0">
                  <a:pos x="134" y="12"/>
                </a:cxn>
                <a:cxn ang="0">
                  <a:pos x="31" y="28"/>
                </a:cxn>
                <a:cxn ang="0">
                  <a:pos x="24" y="35"/>
                </a:cxn>
                <a:cxn ang="0">
                  <a:pos x="20" y="64"/>
                </a:cxn>
                <a:cxn ang="0">
                  <a:pos x="24" y="68"/>
                </a:cxn>
                <a:cxn ang="0">
                  <a:pos x="157" y="51"/>
                </a:cxn>
                <a:cxn ang="0">
                  <a:pos x="351" y="43"/>
                </a:cxn>
                <a:cxn ang="0">
                  <a:pos x="446" y="43"/>
                </a:cxn>
                <a:cxn ang="0">
                  <a:pos x="456" y="42"/>
                </a:cxn>
                <a:cxn ang="0">
                  <a:pos x="478" y="82"/>
                </a:cxn>
                <a:cxn ang="0">
                  <a:pos x="485" y="151"/>
                </a:cxn>
                <a:cxn ang="0">
                  <a:pos x="489" y="339"/>
                </a:cxn>
                <a:cxn ang="0">
                  <a:pos x="486" y="776"/>
                </a:cxn>
                <a:cxn ang="0">
                  <a:pos x="479" y="1003"/>
                </a:cxn>
                <a:cxn ang="0">
                  <a:pos x="466" y="1175"/>
                </a:cxn>
                <a:cxn ang="0">
                  <a:pos x="456" y="1234"/>
                </a:cxn>
                <a:cxn ang="0">
                  <a:pos x="452" y="1247"/>
                </a:cxn>
                <a:cxn ang="0">
                  <a:pos x="415" y="1262"/>
                </a:cxn>
                <a:cxn ang="0">
                  <a:pos x="350" y="1267"/>
                </a:cxn>
                <a:cxn ang="0">
                  <a:pos x="237" y="1261"/>
                </a:cxn>
                <a:cxn ang="0">
                  <a:pos x="82" y="1238"/>
                </a:cxn>
                <a:cxn ang="0">
                  <a:pos x="55" y="1234"/>
                </a:cxn>
                <a:cxn ang="0">
                  <a:pos x="44" y="1212"/>
                </a:cxn>
                <a:cxn ang="0">
                  <a:pos x="42" y="1138"/>
                </a:cxn>
                <a:cxn ang="0">
                  <a:pos x="19" y="681"/>
                </a:cxn>
                <a:cxn ang="0">
                  <a:pos x="16" y="314"/>
                </a:cxn>
                <a:cxn ang="0">
                  <a:pos x="17" y="171"/>
                </a:cxn>
                <a:cxn ang="0">
                  <a:pos x="20" y="103"/>
                </a:cxn>
                <a:cxn ang="0">
                  <a:pos x="16" y="114"/>
                </a:cxn>
                <a:cxn ang="0">
                  <a:pos x="20" y="108"/>
                </a:cxn>
                <a:cxn ang="0">
                  <a:pos x="24" y="80"/>
                </a:cxn>
                <a:cxn ang="0">
                  <a:pos x="22" y="76"/>
                </a:cxn>
              </a:cxnLst>
              <a:rect l="0" t="0" r="r" b="b"/>
              <a:pathLst>
                <a:path w="504" h="1309">
                  <a:moveTo>
                    <a:pt x="22" y="76"/>
                  </a:moveTo>
                  <a:lnTo>
                    <a:pt x="22" y="76"/>
                  </a:lnTo>
                  <a:lnTo>
                    <a:pt x="17" y="79"/>
                  </a:lnTo>
                  <a:lnTo>
                    <a:pt x="13" y="84"/>
                  </a:lnTo>
                  <a:lnTo>
                    <a:pt x="10" y="91"/>
                  </a:lnTo>
                  <a:lnTo>
                    <a:pt x="8" y="99"/>
                  </a:lnTo>
                  <a:lnTo>
                    <a:pt x="6" y="116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2" y="152"/>
                  </a:lnTo>
                  <a:lnTo>
                    <a:pt x="1" y="175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89"/>
                  </a:lnTo>
                  <a:lnTo>
                    <a:pt x="0" y="359"/>
                  </a:lnTo>
                  <a:lnTo>
                    <a:pt x="1" y="497"/>
                  </a:lnTo>
                  <a:lnTo>
                    <a:pt x="1" y="497"/>
                  </a:lnTo>
                  <a:lnTo>
                    <a:pt x="2" y="626"/>
                  </a:lnTo>
                  <a:lnTo>
                    <a:pt x="6" y="756"/>
                  </a:lnTo>
                  <a:lnTo>
                    <a:pt x="11" y="885"/>
                  </a:lnTo>
                  <a:lnTo>
                    <a:pt x="18" y="1014"/>
                  </a:lnTo>
                  <a:lnTo>
                    <a:pt x="18" y="1014"/>
                  </a:lnTo>
                  <a:lnTo>
                    <a:pt x="24" y="1120"/>
                  </a:lnTo>
                  <a:lnTo>
                    <a:pt x="26" y="1173"/>
                  </a:lnTo>
                  <a:lnTo>
                    <a:pt x="28" y="1225"/>
                  </a:lnTo>
                  <a:lnTo>
                    <a:pt x="28" y="1225"/>
                  </a:lnTo>
                  <a:lnTo>
                    <a:pt x="28" y="1247"/>
                  </a:lnTo>
                  <a:lnTo>
                    <a:pt x="29" y="1257"/>
                  </a:lnTo>
                  <a:lnTo>
                    <a:pt x="31" y="1263"/>
                  </a:lnTo>
                  <a:lnTo>
                    <a:pt x="32" y="1268"/>
                  </a:lnTo>
                  <a:lnTo>
                    <a:pt x="32" y="1268"/>
                  </a:lnTo>
                  <a:lnTo>
                    <a:pt x="36" y="1272"/>
                  </a:lnTo>
                  <a:lnTo>
                    <a:pt x="41" y="1274"/>
                  </a:lnTo>
                  <a:lnTo>
                    <a:pt x="47" y="1277"/>
                  </a:lnTo>
                  <a:lnTo>
                    <a:pt x="54" y="1278"/>
                  </a:lnTo>
                  <a:lnTo>
                    <a:pt x="76" y="1281"/>
                  </a:lnTo>
                  <a:lnTo>
                    <a:pt x="76" y="1281"/>
                  </a:lnTo>
                  <a:lnTo>
                    <a:pt x="117" y="1287"/>
                  </a:lnTo>
                  <a:lnTo>
                    <a:pt x="157" y="1293"/>
                  </a:lnTo>
                  <a:lnTo>
                    <a:pt x="197" y="1299"/>
                  </a:lnTo>
                  <a:lnTo>
                    <a:pt x="237" y="1303"/>
                  </a:lnTo>
                  <a:lnTo>
                    <a:pt x="237" y="1303"/>
                  </a:lnTo>
                  <a:lnTo>
                    <a:pt x="275" y="1306"/>
                  </a:lnTo>
                  <a:lnTo>
                    <a:pt x="312" y="1309"/>
                  </a:lnTo>
                  <a:lnTo>
                    <a:pt x="350" y="1309"/>
                  </a:lnTo>
                  <a:lnTo>
                    <a:pt x="368" y="1308"/>
                  </a:lnTo>
                  <a:lnTo>
                    <a:pt x="387" y="1305"/>
                  </a:lnTo>
                  <a:lnTo>
                    <a:pt x="387" y="1305"/>
                  </a:lnTo>
                  <a:lnTo>
                    <a:pt x="405" y="1303"/>
                  </a:lnTo>
                  <a:lnTo>
                    <a:pt x="415" y="1300"/>
                  </a:lnTo>
                  <a:lnTo>
                    <a:pt x="424" y="1298"/>
                  </a:lnTo>
                  <a:lnTo>
                    <a:pt x="432" y="1294"/>
                  </a:lnTo>
                  <a:lnTo>
                    <a:pt x="441" y="1290"/>
                  </a:lnTo>
                  <a:lnTo>
                    <a:pt x="448" y="1284"/>
                  </a:lnTo>
                  <a:lnTo>
                    <a:pt x="453" y="1277"/>
                  </a:lnTo>
                  <a:lnTo>
                    <a:pt x="453" y="1277"/>
                  </a:lnTo>
                  <a:lnTo>
                    <a:pt x="462" y="1260"/>
                  </a:lnTo>
                  <a:lnTo>
                    <a:pt x="468" y="1241"/>
                  </a:lnTo>
                  <a:lnTo>
                    <a:pt x="474" y="1222"/>
                  </a:lnTo>
                  <a:lnTo>
                    <a:pt x="478" y="1200"/>
                  </a:lnTo>
                  <a:lnTo>
                    <a:pt x="480" y="1180"/>
                  </a:lnTo>
                  <a:lnTo>
                    <a:pt x="483" y="1160"/>
                  </a:lnTo>
                  <a:lnTo>
                    <a:pt x="486" y="1120"/>
                  </a:lnTo>
                  <a:lnTo>
                    <a:pt x="486" y="1120"/>
                  </a:lnTo>
                  <a:lnTo>
                    <a:pt x="491" y="1059"/>
                  </a:lnTo>
                  <a:lnTo>
                    <a:pt x="495" y="997"/>
                  </a:lnTo>
                  <a:lnTo>
                    <a:pt x="498" y="935"/>
                  </a:lnTo>
                  <a:lnTo>
                    <a:pt x="501" y="874"/>
                  </a:lnTo>
                  <a:lnTo>
                    <a:pt x="503" y="750"/>
                  </a:lnTo>
                  <a:lnTo>
                    <a:pt x="504" y="627"/>
                  </a:lnTo>
                  <a:lnTo>
                    <a:pt x="504" y="627"/>
                  </a:lnTo>
                  <a:lnTo>
                    <a:pt x="504" y="412"/>
                  </a:lnTo>
                  <a:lnTo>
                    <a:pt x="504" y="305"/>
                  </a:lnTo>
                  <a:lnTo>
                    <a:pt x="503" y="197"/>
                  </a:lnTo>
                  <a:lnTo>
                    <a:pt x="503" y="197"/>
                  </a:lnTo>
                  <a:lnTo>
                    <a:pt x="502" y="158"/>
                  </a:lnTo>
                  <a:lnTo>
                    <a:pt x="502" y="119"/>
                  </a:lnTo>
                  <a:lnTo>
                    <a:pt x="499" y="79"/>
                  </a:lnTo>
                  <a:lnTo>
                    <a:pt x="497" y="60"/>
                  </a:lnTo>
                  <a:lnTo>
                    <a:pt x="493" y="41"/>
                  </a:lnTo>
                  <a:lnTo>
                    <a:pt x="493" y="41"/>
                  </a:lnTo>
                  <a:lnTo>
                    <a:pt x="492" y="35"/>
                  </a:lnTo>
                  <a:lnTo>
                    <a:pt x="490" y="30"/>
                  </a:lnTo>
                  <a:lnTo>
                    <a:pt x="484" y="21"/>
                  </a:lnTo>
                  <a:lnTo>
                    <a:pt x="471" y="3"/>
                  </a:lnTo>
                  <a:lnTo>
                    <a:pt x="471" y="3"/>
                  </a:lnTo>
                  <a:lnTo>
                    <a:pt x="468" y="0"/>
                  </a:lnTo>
                  <a:lnTo>
                    <a:pt x="464" y="0"/>
                  </a:lnTo>
                  <a:lnTo>
                    <a:pt x="453" y="0"/>
                  </a:lnTo>
                  <a:lnTo>
                    <a:pt x="435" y="2"/>
                  </a:lnTo>
                  <a:lnTo>
                    <a:pt x="435" y="2"/>
                  </a:lnTo>
                  <a:lnTo>
                    <a:pt x="337" y="3"/>
                  </a:lnTo>
                  <a:lnTo>
                    <a:pt x="239" y="5"/>
                  </a:lnTo>
                  <a:lnTo>
                    <a:pt x="239" y="5"/>
                  </a:lnTo>
                  <a:lnTo>
                    <a:pt x="186" y="8"/>
                  </a:lnTo>
                  <a:lnTo>
                    <a:pt x="134" y="12"/>
                  </a:lnTo>
                  <a:lnTo>
                    <a:pt x="109" y="15"/>
                  </a:lnTo>
                  <a:lnTo>
                    <a:pt x="82" y="18"/>
                  </a:lnTo>
                  <a:lnTo>
                    <a:pt x="56" y="22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9"/>
                  </a:lnTo>
                  <a:lnTo>
                    <a:pt x="28" y="30"/>
                  </a:lnTo>
                  <a:lnTo>
                    <a:pt x="24" y="35"/>
                  </a:lnTo>
                  <a:lnTo>
                    <a:pt x="22" y="42"/>
                  </a:lnTo>
                  <a:lnTo>
                    <a:pt x="20" y="49"/>
                  </a:lnTo>
                  <a:lnTo>
                    <a:pt x="19" y="58"/>
                  </a:lnTo>
                  <a:lnTo>
                    <a:pt x="20" y="64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56" y="62"/>
                  </a:lnTo>
                  <a:lnTo>
                    <a:pt x="90" y="56"/>
                  </a:lnTo>
                  <a:lnTo>
                    <a:pt x="123" y="53"/>
                  </a:lnTo>
                  <a:lnTo>
                    <a:pt x="157" y="51"/>
                  </a:lnTo>
                  <a:lnTo>
                    <a:pt x="225" y="47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351" y="43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53" y="43"/>
                  </a:lnTo>
                  <a:lnTo>
                    <a:pt x="456" y="43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67" y="55"/>
                  </a:lnTo>
                  <a:lnTo>
                    <a:pt x="474" y="68"/>
                  </a:lnTo>
                  <a:lnTo>
                    <a:pt x="478" y="82"/>
                  </a:lnTo>
                  <a:lnTo>
                    <a:pt x="481" y="97"/>
                  </a:lnTo>
                  <a:lnTo>
                    <a:pt x="481" y="97"/>
                  </a:lnTo>
                  <a:lnTo>
                    <a:pt x="484" y="123"/>
                  </a:lnTo>
                  <a:lnTo>
                    <a:pt x="485" y="151"/>
                  </a:lnTo>
                  <a:lnTo>
                    <a:pt x="486" y="203"/>
                  </a:lnTo>
                  <a:lnTo>
                    <a:pt x="486" y="203"/>
                  </a:lnTo>
                  <a:lnTo>
                    <a:pt x="487" y="271"/>
                  </a:lnTo>
                  <a:lnTo>
                    <a:pt x="489" y="339"/>
                  </a:lnTo>
                  <a:lnTo>
                    <a:pt x="489" y="476"/>
                  </a:lnTo>
                  <a:lnTo>
                    <a:pt x="489" y="476"/>
                  </a:lnTo>
                  <a:lnTo>
                    <a:pt x="487" y="676"/>
                  </a:lnTo>
                  <a:lnTo>
                    <a:pt x="486" y="776"/>
                  </a:lnTo>
                  <a:lnTo>
                    <a:pt x="484" y="877"/>
                  </a:lnTo>
                  <a:lnTo>
                    <a:pt x="484" y="877"/>
                  </a:lnTo>
                  <a:lnTo>
                    <a:pt x="481" y="940"/>
                  </a:lnTo>
                  <a:lnTo>
                    <a:pt x="479" y="1003"/>
                  </a:lnTo>
                  <a:lnTo>
                    <a:pt x="475" y="1066"/>
                  </a:lnTo>
                  <a:lnTo>
                    <a:pt x="471" y="1130"/>
                  </a:lnTo>
                  <a:lnTo>
                    <a:pt x="471" y="1130"/>
                  </a:lnTo>
                  <a:lnTo>
                    <a:pt x="466" y="1175"/>
                  </a:lnTo>
                  <a:lnTo>
                    <a:pt x="464" y="1198"/>
                  </a:lnTo>
                  <a:lnTo>
                    <a:pt x="459" y="1220"/>
                  </a:lnTo>
                  <a:lnTo>
                    <a:pt x="459" y="1220"/>
                  </a:lnTo>
                  <a:lnTo>
                    <a:pt x="456" y="1234"/>
                  </a:lnTo>
                  <a:lnTo>
                    <a:pt x="454" y="1243"/>
                  </a:lnTo>
                  <a:lnTo>
                    <a:pt x="454" y="1243"/>
                  </a:lnTo>
                  <a:lnTo>
                    <a:pt x="452" y="1247"/>
                  </a:lnTo>
                  <a:lnTo>
                    <a:pt x="452" y="1247"/>
                  </a:lnTo>
                  <a:lnTo>
                    <a:pt x="443" y="1251"/>
                  </a:lnTo>
                  <a:lnTo>
                    <a:pt x="443" y="1251"/>
                  </a:lnTo>
                  <a:lnTo>
                    <a:pt x="430" y="1259"/>
                  </a:lnTo>
                  <a:lnTo>
                    <a:pt x="415" y="1262"/>
                  </a:lnTo>
                  <a:lnTo>
                    <a:pt x="399" y="1266"/>
                  </a:lnTo>
                  <a:lnTo>
                    <a:pt x="382" y="1267"/>
                  </a:lnTo>
                  <a:lnTo>
                    <a:pt x="367" y="1267"/>
                  </a:lnTo>
                  <a:lnTo>
                    <a:pt x="350" y="1267"/>
                  </a:lnTo>
                  <a:lnTo>
                    <a:pt x="319" y="1267"/>
                  </a:lnTo>
                  <a:lnTo>
                    <a:pt x="319" y="1267"/>
                  </a:lnTo>
                  <a:lnTo>
                    <a:pt x="278" y="1265"/>
                  </a:lnTo>
                  <a:lnTo>
                    <a:pt x="237" y="1261"/>
                  </a:lnTo>
                  <a:lnTo>
                    <a:pt x="196" y="1256"/>
                  </a:lnTo>
                  <a:lnTo>
                    <a:pt x="155" y="1250"/>
                  </a:lnTo>
                  <a:lnTo>
                    <a:pt x="155" y="1250"/>
                  </a:lnTo>
                  <a:lnTo>
                    <a:pt x="82" y="1238"/>
                  </a:lnTo>
                  <a:lnTo>
                    <a:pt x="82" y="1238"/>
                  </a:lnTo>
                  <a:lnTo>
                    <a:pt x="67" y="1236"/>
                  </a:lnTo>
                  <a:lnTo>
                    <a:pt x="61" y="1235"/>
                  </a:lnTo>
                  <a:lnTo>
                    <a:pt x="55" y="1234"/>
                  </a:lnTo>
                  <a:lnTo>
                    <a:pt x="50" y="1230"/>
                  </a:lnTo>
                  <a:lnTo>
                    <a:pt x="47" y="1226"/>
                  </a:lnTo>
                  <a:lnTo>
                    <a:pt x="44" y="1220"/>
                  </a:lnTo>
                  <a:lnTo>
                    <a:pt x="44" y="1212"/>
                  </a:lnTo>
                  <a:lnTo>
                    <a:pt x="44" y="1212"/>
                  </a:lnTo>
                  <a:lnTo>
                    <a:pt x="43" y="1175"/>
                  </a:lnTo>
                  <a:lnTo>
                    <a:pt x="42" y="1138"/>
                  </a:lnTo>
                  <a:lnTo>
                    <a:pt x="42" y="1138"/>
                  </a:lnTo>
                  <a:lnTo>
                    <a:pt x="35" y="1008"/>
                  </a:lnTo>
                  <a:lnTo>
                    <a:pt x="28" y="877"/>
                  </a:lnTo>
                  <a:lnTo>
                    <a:pt x="22" y="746"/>
                  </a:lnTo>
                  <a:lnTo>
                    <a:pt x="19" y="681"/>
                  </a:lnTo>
                  <a:lnTo>
                    <a:pt x="18" y="615"/>
                  </a:lnTo>
                  <a:lnTo>
                    <a:pt x="18" y="615"/>
                  </a:lnTo>
                  <a:lnTo>
                    <a:pt x="17" y="465"/>
                  </a:lnTo>
                  <a:lnTo>
                    <a:pt x="16" y="314"/>
                  </a:lnTo>
                  <a:lnTo>
                    <a:pt x="16" y="314"/>
                  </a:lnTo>
                  <a:lnTo>
                    <a:pt x="16" y="243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18" y="109"/>
                  </a:lnTo>
                  <a:lnTo>
                    <a:pt x="16" y="114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8" y="113"/>
                  </a:lnTo>
                  <a:lnTo>
                    <a:pt x="20" y="108"/>
                  </a:lnTo>
                  <a:lnTo>
                    <a:pt x="23" y="101"/>
                  </a:lnTo>
                  <a:lnTo>
                    <a:pt x="24" y="94"/>
                  </a:lnTo>
                  <a:lnTo>
                    <a:pt x="24" y="86"/>
                  </a:lnTo>
                  <a:lnTo>
                    <a:pt x="24" y="80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2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19" name="Freeform 47"/>
            <p:cNvSpPr>
              <a:spLocks/>
            </p:cNvSpPr>
            <p:nvPr/>
          </p:nvSpPr>
          <p:spPr bwMode="auto">
            <a:xfrm>
              <a:off x="3578" y="1632"/>
              <a:ext cx="66" cy="1125"/>
            </a:xfrm>
            <a:custGeom>
              <a:avLst/>
              <a:gdLst/>
              <a:ahLst/>
              <a:cxnLst>
                <a:cxn ang="0">
                  <a:pos x="1" y="63"/>
                </a:cxn>
                <a:cxn ang="0">
                  <a:pos x="5" y="111"/>
                </a:cxn>
                <a:cxn ang="0">
                  <a:pos x="6" y="159"/>
                </a:cxn>
                <a:cxn ang="0">
                  <a:pos x="8" y="180"/>
                </a:cxn>
                <a:cxn ang="0">
                  <a:pos x="12" y="191"/>
                </a:cxn>
                <a:cxn ang="0">
                  <a:pos x="16" y="192"/>
                </a:cxn>
                <a:cxn ang="0">
                  <a:pos x="19" y="191"/>
                </a:cxn>
                <a:cxn ang="0">
                  <a:pos x="24" y="186"/>
                </a:cxn>
                <a:cxn ang="0">
                  <a:pos x="29" y="174"/>
                </a:cxn>
                <a:cxn ang="0">
                  <a:pos x="32" y="151"/>
                </a:cxn>
                <a:cxn ang="0">
                  <a:pos x="32" y="139"/>
                </a:cxn>
                <a:cxn ang="0">
                  <a:pos x="32" y="137"/>
                </a:cxn>
                <a:cxn ang="0">
                  <a:pos x="30" y="116"/>
                </a:cxn>
                <a:cxn ang="0">
                  <a:pos x="25" y="106"/>
                </a:cxn>
                <a:cxn ang="0">
                  <a:pos x="23" y="103"/>
                </a:cxn>
                <a:cxn ang="0">
                  <a:pos x="18" y="106"/>
                </a:cxn>
                <a:cxn ang="0">
                  <a:pos x="14" y="109"/>
                </a:cxn>
                <a:cxn ang="0">
                  <a:pos x="8" y="122"/>
                </a:cxn>
                <a:cxn ang="0">
                  <a:pos x="6" y="145"/>
                </a:cxn>
                <a:cxn ang="0">
                  <a:pos x="6" y="157"/>
                </a:cxn>
                <a:cxn ang="0">
                  <a:pos x="4" y="513"/>
                </a:cxn>
                <a:cxn ang="0">
                  <a:pos x="8" y="749"/>
                </a:cxn>
                <a:cxn ang="0">
                  <a:pos x="14" y="869"/>
                </a:cxn>
                <a:cxn ang="0">
                  <a:pos x="24" y="986"/>
                </a:cxn>
                <a:cxn ang="0">
                  <a:pos x="39" y="1104"/>
                </a:cxn>
                <a:cxn ang="0">
                  <a:pos x="41" y="1111"/>
                </a:cxn>
                <a:cxn ang="0">
                  <a:pos x="47" y="1124"/>
                </a:cxn>
                <a:cxn ang="0">
                  <a:pos x="53" y="1125"/>
                </a:cxn>
                <a:cxn ang="0">
                  <a:pos x="56" y="1120"/>
                </a:cxn>
                <a:cxn ang="0">
                  <a:pos x="62" y="1107"/>
                </a:cxn>
                <a:cxn ang="0">
                  <a:pos x="66" y="1076"/>
                </a:cxn>
                <a:cxn ang="0">
                  <a:pos x="65" y="1062"/>
                </a:cxn>
                <a:cxn ang="0">
                  <a:pos x="50" y="947"/>
                </a:cxn>
                <a:cxn ang="0">
                  <a:pos x="41" y="832"/>
                </a:cxn>
                <a:cxn ang="0">
                  <a:pos x="35" y="716"/>
                </a:cxn>
                <a:cxn ang="0">
                  <a:pos x="30" y="484"/>
                </a:cxn>
                <a:cxn ang="0">
                  <a:pos x="32" y="137"/>
                </a:cxn>
                <a:cxn ang="0">
                  <a:pos x="6" y="157"/>
                </a:cxn>
                <a:cxn ang="0">
                  <a:pos x="6" y="159"/>
                </a:cxn>
                <a:cxn ang="0">
                  <a:pos x="32" y="139"/>
                </a:cxn>
                <a:cxn ang="0">
                  <a:pos x="31" y="79"/>
                </a:cxn>
                <a:cxn ang="0">
                  <a:pos x="26" y="21"/>
                </a:cxn>
                <a:cxn ang="0">
                  <a:pos x="25" y="13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11" y="4"/>
                </a:cxn>
                <a:cxn ang="0">
                  <a:pos x="5" y="17"/>
                </a:cxn>
                <a:cxn ang="0">
                  <a:pos x="0" y="48"/>
                </a:cxn>
                <a:cxn ang="0">
                  <a:pos x="1" y="63"/>
                </a:cxn>
              </a:cxnLst>
              <a:rect l="0" t="0" r="r" b="b"/>
              <a:pathLst>
                <a:path w="66" h="1125">
                  <a:moveTo>
                    <a:pt x="1" y="63"/>
                  </a:moveTo>
                  <a:lnTo>
                    <a:pt x="1" y="63"/>
                  </a:lnTo>
                  <a:lnTo>
                    <a:pt x="4" y="87"/>
                  </a:lnTo>
                  <a:lnTo>
                    <a:pt x="5" y="111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68"/>
                  </a:lnTo>
                  <a:lnTo>
                    <a:pt x="8" y="180"/>
                  </a:lnTo>
                  <a:lnTo>
                    <a:pt x="10" y="186"/>
                  </a:lnTo>
                  <a:lnTo>
                    <a:pt x="12" y="191"/>
                  </a:lnTo>
                  <a:lnTo>
                    <a:pt x="13" y="192"/>
                  </a:lnTo>
                  <a:lnTo>
                    <a:pt x="16" y="192"/>
                  </a:lnTo>
                  <a:lnTo>
                    <a:pt x="17" y="192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4" y="186"/>
                  </a:lnTo>
                  <a:lnTo>
                    <a:pt x="26" y="181"/>
                  </a:lnTo>
                  <a:lnTo>
                    <a:pt x="29" y="174"/>
                  </a:lnTo>
                  <a:lnTo>
                    <a:pt x="30" y="167"/>
                  </a:lnTo>
                  <a:lnTo>
                    <a:pt x="32" y="151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1" y="128"/>
                  </a:lnTo>
                  <a:lnTo>
                    <a:pt x="30" y="116"/>
                  </a:lnTo>
                  <a:lnTo>
                    <a:pt x="28" y="111"/>
                  </a:lnTo>
                  <a:lnTo>
                    <a:pt x="25" y="106"/>
                  </a:lnTo>
                  <a:lnTo>
                    <a:pt x="24" y="105"/>
                  </a:lnTo>
                  <a:lnTo>
                    <a:pt x="23" y="103"/>
                  </a:lnTo>
                  <a:lnTo>
                    <a:pt x="20" y="105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4" y="109"/>
                  </a:lnTo>
                  <a:lnTo>
                    <a:pt x="11" y="115"/>
                  </a:lnTo>
                  <a:lnTo>
                    <a:pt x="8" y="122"/>
                  </a:lnTo>
                  <a:lnTo>
                    <a:pt x="7" y="130"/>
                  </a:lnTo>
                  <a:lnTo>
                    <a:pt x="6" y="145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4" y="395"/>
                  </a:lnTo>
                  <a:lnTo>
                    <a:pt x="4" y="513"/>
                  </a:lnTo>
                  <a:lnTo>
                    <a:pt x="5" y="631"/>
                  </a:lnTo>
                  <a:lnTo>
                    <a:pt x="8" y="749"/>
                  </a:lnTo>
                  <a:lnTo>
                    <a:pt x="11" y="809"/>
                  </a:lnTo>
                  <a:lnTo>
                    <a:pt x="14" y="869"/>
                  </a:lnTo>
                  <a:lnTo>
                    <a:pt x="19" y="927"/>
                  </a:lnTo>
                  <a:lnTo>
                    <a:pt x="24" y="986"/>
                  </a:lnTo>
                  <a:lnTo>
                    <a:pt x="31" y="1045"/>
                  </a:lnTo>
                  <a:lnTo>
                    <a:pt x="39" y="1104"/>
                  </a:lnTo>
                  <a:lnTo>
                    <a:pt x="39" y="1104"/>
                  </a:lnTo>
                  <a:lnTo>
                    <a:pt x="41" y="1111"/>
                  </a:lnTo>
                  <a:lnTo>
                    <a:pt x="44" y="1120"/>
                  </a:lnTo>
                  <a:lnTo>
                    <a:pt x="47" y="1124"/>
                  </a:lnTo>
                  <a:lnTo>
                    <a:pt x="49" y="1125"/>
                  </a:lnTo>
                  <a:lnTo>
                    <a:pt x="53" y="1125"/>
                  </a:lnTo>
                  <a:lnTo>
                    <a:pt x="56" y="1120"/>
                  </a:lnTo>
                  <a:lnTo>
                    <a:pt x="56" y="1120"/>
                  </a:lnTo>
                  <a:lnTo>
                    <a:pt x="59" y="1114"/>
                  </a:lnTo>
                  <a:lnTo>
                    <a:pt x="62" y="1107"/>
                  </a:lnTo>
                  <a:lnTo>
                    <a:pt x="65" y="1092"/>
                  </a:lnTo>
                  <a:lnTo>
                    <a:pt x="66" y="1076"/>
                  </a:lnTo>
                  <a:lnTo>
                    <a:pt x="65" y="1062"/>
                  </a:lnTo>
                  <a:lnTo>
                    <a:pt x="65" y="1062"/>
                  </a:lnTo>
                  <a:lnTo>
                    <a:pt x="57" y="1005"/>
                  </a:lnTo>
                  <a:lnTo>
                    <a:pt x="50" y="947"/>
                  </a:lnTo>
                  <a:lnTo>
                    <a:pt x="44" y="889"/>
                  </a:lnTo>
                  <a:lnTo>
                    <a:pt x="41" y="832"/>
                  </a:lnTo>
                  <a:lnTo>
                    <a:pt x="37" y="774"/>
                  </a:lnTo>
                  <a:lnTo>
                    <a:pt x="35" y="716"/>
                  </a:lnTo>
                  <a:lnTo>
                    <a:pt x="31" y="600"/>
                  </a:lnTo>
                  <a:lnTo>
                    <a:pt x="30" y="484"/>
                  </a:lnTo>
                  <a:lnTo>
                    <a:pt x="31" y="368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1" y="79"/>
                  </a:lnTo>
                  <a:lnTo>
                    <a:pt x="30" y="5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13"/>
                  </a:lnTo>
                  <a:lnTo>
                    <a:pt x="22" y="4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1" y="33"/>
                  </a:lnTo>
                  <a:lnTo>
                    <a:pt x="0" y="48"/>
                  </a:lnTo>
                  <a:lnTo>
                    <a:pt x="1" y="63"/>
                  </a:lnTo>
                  <a:lnTo>
                    <a:pt x="1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0" name="Freeform 48"/>
            <p:cNvSpPr>
              <a:spLocks/>
            </p:cNvSpPr>
            <p:nvPr/>
          </p:nvSpPr>
          <p:spPr bwMode="auto">
            <a:xfrm>
              <a:off x="3579" y="1793"/>
              <a:ext cx="424" cy="340"/>
            </a:xfrm>
            <a:custGeom>
              <a:avLst/>
              <a:gdLst/>
              <a:ahLst/>
              <a:cxnLst>
                <a:cxn ang="0">
                  <a:pos x="424" y="297"/>
                </a:cxn>
                <a:cxn ang="0">
                  <a:pos x="422" y="310"/>
                </a:cxn>
                <a:cxn ang="0">
                  <a:pos x="415" y="322"/>
                </a:cxn>
                <a:cxn ang="0">
                  <a:pos x="405" y="330"/>
                </a:cxn>
                <a:cxn ang="0">
                  <a:pos x="394" y="336"/>
                </a:cxn>
                <a:cxn ang="0">
                  <a:pos x="384" y="339"/>
                </a:cxn>
                <a:cxn ang="0">
                  <a:pos x="353" y="339"/>
                </a:cxn>
                <a:cxn ang="0">
                  <a:pos x="257" y="338"/>
                </a:cxn>
                <a:cxn ang="0">
                  <a:pos x="83" y="339"/>
                </a:cxn>
                <a:cxn ang="0">
                  <a:pos x="64" y="340"/>
                </a:cxn>
                <a:cxn ang="0">
                  <a:pos x="44" y="338"/>
                </a:cxn>
                <a:cxn ang="0">
                  <a:pos x="29" y="329"/>
                </a:cxn>
                <a:cxn ang="0">
                  <a:pos x="17" y="312"/>
                </a:cxn>
                <a:cxn ang="0">
                  <a:pos x="10" y="293"/>
                </a:cxn>
                <a:cxn ang="0">
                  <a:pos x="1" y="252"/>
                </a:cxn>
                <a:cxn ang="0">
                  <a:pos x="0" y="231"/>
                </a:cxn>
                <a:cxn ang="0">
                  <a:pos x="0" y="41"/>
                </a:cxn>
                <a:cxn ang="0">
                  <a:pos x="1" y="30"/>
                </a:cxn>
                <a:cxn ang="0">
                  <a:pos x="6" y="20"/>
                </a:cxn>
                <a:cxn ang="0">
                  <a:pos x="12" y="13"/>
                </a:cxn>
                <a:cxn ang="0">
                  <a:pos x="30" y="3"/>
                </a:cxn>
                <a:cxn ang="0">
                  <a:pos x="52" y="0"/>
                </a:cxn>
                <a:cxn ang="0">
                  <a:pos x="62" y="0"/>
                </a:cxn>
                <a:cxn ang="0">
                  <a:pos x="144" y="0"/>
                </a:cxn>
                <a:cxn ang="0">
                  <a:pos x="338" y="0"/>
                </a:cxn>
                <a:cxn ang="0">
                  <a:pos x="380" y="0"/>
                </a:cxn>
                <a:cxn ang="0">
                  <a:pos x="399" y="4"/>
                </a:cxn>
                <a:cxn ang="0">
                  <a:pos x="410" y="9"/>
                </a:cxn>
                <a:cxn ang="0">
                  <a:pos x="418" y="19"/>
                </a:cxn>
                <a:cxn ang="0">
                  <a:pos x="423" y="33"/>
                </a:cxn>
                <a:cxn ang="0">
                  <a:pos x="424" y="41"/>
                </a:cxn>
                <a:cxn ang="0">
                  <a:pos x="424" y="297"/>
                </a:cxn>
              </a:cxnLst>
              <a:rect l="0" t="0" r="r" b="b"/>
              <a:pathLst>
                <a:path w="424" h="340">
                  <a:moveTo>
                    <a:pt x="424" y="297"/>
                  </a:moveTo>
                  <a:lnTo>
                    <a:pt x="424" y="297"/>
                  </a:lnTo>
                  <a:lnTo>
                    <a:pt x="423" y="304"/>
                  </a:lnTo>
                  <a:lnTo>
                    <a:pt x="422" y="310"/>
                  </a:lnTo>
                  <a:lnTo>
                    <a:pt x="418" y="316"/>
                  </a:lnTo>
                  <a:lnTo>
                    <a:pt x="415" y="322"/>
                  </a:lnTo>
                  <a:lnTo>
                    <a:pt x="410" y="327"/>
                  </a:lnTo>
                  <a:lnTo>
                    <a:pt x="405" y="330"/>
                  </a:lnTo>
                  <a:lnTo>
                    <a:pt x="400" y="334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84" y="339"/>
                  </a:lnTo>
                  <a:lnTo>
                    <a:pt x="374" y="339"/>
                  </a:lnTo>
                  <a:lnTo>
                    <a:pt x="353" y="339"/>
                  </a:lnTo>
                  <a:lnTo>
                    <a:pt x="353" y="339"/>
                  </a:lnTo>
                  <a:lnTo>
                    <a:pt x="257" y="338"/>
                  </a:lnTo>
                  <a:lnTo>
                    <a:pt x="177" y="338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64" y="340"/>
                  </a:lnTo>
                  <a:lnTo>
                    <a:pt x="54" y="339"/>
                  </a:lnTo>
                  <a:lnTo>
                    <a:pt x="44" y="338"/>
                  </a:lnTo>
                  <a:lnTo>
                    <a:pt x="37" y="334"/>
                  </a:lnTo>
                  <a:lnTo>
                    <a:pt x="29" y="329"/>
                  </a:lnTo>
                  <a:lnTo>
                    <a:pt x="23" y="322"/>
                  </a:lnTo>
                  <a:lnTo>
                    <a:pt x="17" y="312"/>
                  </a:lnTo>
                  <a:lnTo>
                    <a:pt x="17" y="312"/>
                  </a:lnTo>
                  <a:lnTo>
                    <a:pt x="10" y="293"/>
                  </a:lnTo>
                  <a:lnTo>
                    <a:pt x="5" y="273"/>
                  </a:lnTo>
                  <a:lnTo>
                    <a:pt x="1" y="25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21" y="8"/>
                  </a:lnTo>
                  <a:lnTo>
                    <a:pt x="30" y="3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66" y="0"/>
                  </a:lnTo>
                  <a:lnTo>
                    <a:pt x="380" y="0"/>
                  </a:lnTo>
                  <a:lnTo>
                    <a:pt x="393" y="2"/>
                  </a:lnTo>
                  <a:lnTo>
                    <a:pt x="399" y="4"/>
                  </a:lnTo>
                  <a:lnTo>
                    <a:pt x="405" y="7"/>
                  </a:lnTo>
                  <a:lnTo>
                    <a:pt x="410" y="9"/>
                  </a:lnTo>
                  <a:lnTo>
                    <a:pt x="415" y="14"/>
                  </a:lnTo>
                  <a:lnTo>
                    <a:pt x="418" y="19"/>
                  </a:lnTo>
                  <a:lnTo>
                    <a:pt x="422" y="25"/>
                  </a:lnTo>
                  <a:lnTo>
                    <a:pt x="423" y="33"/>
                  </a:lnTo>
                  <a:lnTo>
                    <a:pt x="424" y="41"/>
                  </a:lnTo>
                  <a:lnTo>
                    <a:pt x="424" y="41"/>
                  </a:lnTo>
                  <a:lnTo>
                    <a:pt x="424" y="297"/>
                  </a:lnTo>
                  <a:lnTo>
                    <a:pt x="424" y="29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1" name="Freeform 49"/>
            <p:cNvSpPr>
              <a:spLocks/>
            </p:cNvSpPr>
            <p:nvPr/>
          </p:nvSpPr>
          <p:spPr bwMode="auto">
            <a:xfrm>
              <a:off x="3567" y="1784"/>
              <a:ext cx="446" cy="355"/>
            </a:xfrm>
            <a:custGeom>
              <a:avLst/>
              <a:gdLst/>
              <a:ahLst/>
              <a:cxnLst>
                <a:cxn ang="0">
                  <a:pos x="424" y="317"/>
                </a:cxn>
                <a:cxn ang="0">
                  <a:pos x="416" y="331"/>
                </a:cxn>
                <a:cxn ang="0">
                  <a:pos x="398" y="339"/>
                </a:cxn>
                <a:cxn ang="0">
                  <a:pos x="353" y="342"/>
                </a:cxn>
                <a:cxn ang="0">
                  <a:pos x="285" y="341"/>
                </a:cxn>
                <a:cxn ang="0">
                  <a:pos x="85" y="342"/>
                </a:cxn>
                <a:cxn ang="0">
                  <a:pos x="65" y="339"/>
                </a:cxn>
                <a:cxn ang="0">
                  <a:pos x="49" y="330"/>
                </a:cxn>
                <a:cxn ang="0">
                  <a:pos x="30" y="299"/>
                </a:cxn>
                <a:cxn ang="0">
                  <a:pos x="23" y="256"/>
                </a:cxn>
                <a:cxn ang="0">
                  <a:pos x="23" y="160"/>
                </a:cxn>
                <a:cxn ang="0">
                  <a:pos x="22" y="46"/>
                </a:cxn>
                <a:cxn ang="0">
                  <a:pos x="29" y="27"/>
                </a:cxn>
                <a:cxn ang="0">
                  <a:pos x="46" y="17"/>
                </a:cxn>
                <a:cxn ang="0">
                  <a:pos x="77" y="13"/>
                </a:cxn>
                <a:cxn ang="0">
                  <a:pos x="121" y="15"/>
                </a:cxn>
                <a:cxn ang="0">
                  <a:pos x="347" y="15"/>
                </a:cxn>
                <a:cxn ang="0">
                  <a:pos x="399" y="19"/>
                </a:cxn>
                <a:cxn ang="0">
                  <a:pos x="415" y="28"/>
                </a:cxn>
                <a:cxn ang="0">
                  <a:pos x="423" y="43"/>
                </a:cxn>
                <a:cxn ang="0">
                  <a:pos x="426" y="58"/>
                </a:cxn>
                <a:cxn ang="0">
                  <a:pos x="426" y="311"/>
                </a:cxn>
                <a:cxn ang="0">
                  <a:pos x="429" y="312"/>
                </a:cxn>
                <a:cxn ang="0">
                  <a:pos x="446" y="305"/>
                </a:cxn>
                <a:cxn ang="0">
                  <a:pos x="446" y="130"/>
                </a:cxn>
                <a:cxn ang="0">
                  <a:pos x="446" y="50"/>
                </a:cxn>
                <a:cxn ang="0">
                  <a:pos x="438" y="21"/>
                </a:cxn>
                <a:cxn ang="0">
                  <a:pos x="414" y="5"/>
                </a:cxn>
                <a:cxn ang="0">
                  <a:pos x="392" y="3"/>
                </a:cxn>
                <a:cxn ang="0">
                  <a:pos x="193" y="3"/>
                </a:cxn>
                <a:cxn ang="0">
                  <a:pos x="82" y="3"/>
                </a:cxn>
                <a:cxn ang="0">
                  <a:pos x="41" y="9"/>
                </a:cxn>
                <a:cxn ang="0">
                  <a:pos x="18" y="22"/>
                </a:cxn>
                <a:cxn ang="0">
                  <a:pos x="6" y="36"/>
                </a:cxn>
                <a:cxn ang="0">
                  <a:pos x="2" y="54"/>
                </a:cxn>
                <a:cxn ang="0">
                  <a:pos x="0" y="116"/>
                </a:cxn>
                <a:cxn ang="0">
                  <a:pos x="2" y="228"/>
                </a:cxn>
                <a:cxn ang="0">
                  <a:pos x="5" y="278"/>
                </a:cxn>
                <a:cxn ang="0">
                  <a:pos x="16" y="320"/>
                </a:cxn>
                <a:cxn ang="0">
                  <a:pos x="35" y="347"/>
                </a:cxn>
                <a:cxn ang="0">
                  <a:pos x="50" y="354"/>
                </a:cxn>
                <a:cxn ang="0">
                  <a:pos x="96" y="354"/>
                </a:cxn>
                <a:cxn ang="0">
                  <a:pos x="177" y="352"/>
                </a:cxn>
                <a:cxn ang="0">
                  <a:pos x="344" y="355"/>
                </a:cxn>
                <a:cxn ang="0">
                  <a:pos x="390" y="352"/>
                </a:cxn>
                <a:cxn ang="0">
                  <a:pos x="420" y="344"/>
                </a:cxn>
                <a:cxn ang="0">
                  <a:pos x="440" y="324"/>
                </a:cxn>
                <a:cxn ang="0">
                  <a:pos x="446" y="302"/>
                </a:cxn>
                <a:cxn ang="0">
                  <a:pos x="436" y="302"/>
                </a:cxn>
                <a:cxn ang="0">
                  <a:pos x="426" y="311"/>
                </a:cxn>
              </a:cxnLst>
              <a:rect l="0" t="0" r="r" b="b"/>
              <a:pathLst>
                <a:path w="446" h="355">
                  <a:moveTo>
                    <a:pt x="426" y="311"/>
                  </a:moveTo>
                  <a:lnTo>
                    <a:pt x="426" y="311"/>
                  </a:lnTo>
                  <a:lnTo>
                    <a:pt x="424" y="317"/>
                  </a:lnTo>
                  <a:lnTo>
                    <a:pt x="422" y="323"/>
                  </a:lnTo>
                  <a:lnTo>
                    <a:pt x="420" y="326"/>
                  </a:lnTo>
                  <a:lnTo>
                    <a:pt x="416" y="331"/>
                  </a:lnTo>
                  <a:lnTo>
                    <a:pt x="412" y="333"/>
                  </a:lnTo>
                  <a:lnTo>
                    <a:pt x="408" y="336"/>
                  </a:lnTo>
                  <a:lnTo>
                    <a:pt x="398" y="339"/>
                  </a:lnTo>
                  <a:lnTo>
                    <a:pt x="386" y="342"/>
                  </a:lnTo>
                  <a:lnTo>
                    <a:pt x="374" y="342"/>
                  </a:lnTo>
                  <a:lnTo>
                    <a:pt x="353" y="342"/>
                  </a:lnTo>
                  <a:lnTo>
                    <a:pt x="353" y="342"/>
                  </a:lnTo>
                  <a:lnTo>
                    <a:pt x="285" y="341"/>
                  </a:lnTo>
                  <a:lnTo>
                    <a:pt x="285" y="341"/>
                  </a:lnTo>
                  <a:lnTo>
                    <a:pt x="184" y="341"/>
                  </a:lnTo>
                  <a:lnTo>
                    <a:pt x="85" y="342"/>
                  </a:lnTo>
                  <a:lnTo>
                    <a:pt x="85" y="342"/>
                  </a:lnTo>
                  <a:lnTo>
                    <a:pt x="78" y="342"/>
                  </a:lnTo>
                  <a:lnTo>
                    <a:pt x="71" y="341"/>
                  </a:lnTo>
                  <a:lnTo>
                    <a:pt x="65" y="339"/>
                  </a:lnTo>
                  <a:lnTo>
                    <a:pt x="60" y="337"/>
                  </a:lnTo>
                  <a:lnTo>
                    <a:pt x="54" y="333"/>
                  </a:lnTo>
                  <a:lnTo>
                    <a:pt x="49" y="330"/>
                  </a:lnTo>
                  <a:lnTo>
                    <a:pt x="42" y="321"/>
                  </a:lnTo>
                  <a:lnTo>
                    <a:pt x="35" y="311"/>
                  </a:lnTo>
                  <a:lnTo>
                    <a:pt x="30" y="299"/>
                  </a:lnTo>
                  <a:lnTo>
                    <a:pt x="27" y="284"/>
                  </a:lnTo>
                  <a:lnTo>
                    <a:pt x="24" y="270"/>
                  </a:lnTo>
                  <a:lnTo>
                    <a:pt x="23" y="256"/>
                  </a:lnTo>
                  <a:lnTo>
                    <a:pt x="22" y="240"/>
                  </a:lnTo>
                  <a:lnTo>
                    <a:pt x="21" y="210"/>
                  </a:lnTo>
                  <a:lnTo>
                    <a:pt x="23" y="160"/>
                  </a:lnTo>
                  <a:lnTo>
                    <a:pt x="23" y="160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3" y="39"/>
                  </a:lnTo>
                  <a:lnTo>
                    <a:pt x="25" y="33"/>
                  </a:lnTo>
                  <a:lnTo>
                    <a:pt x="29" y="27"/>
                  </a:lnTo>
                  <a:lnTo>
                    <a:pt x="34" y="23"/>
                  </a:lnTo>
                  <a:lnTo>
                    <a:pt x="40" y="19"/>
                  </a:lnTo>
                  <a:lnTo>
                    <a:pt x="46" y="17"/>
                  </a:lnTo>
                  <a:lnTo>
                    <a:pt x="53" y="16"/>
                  </a:lnTo>
                  <a:lnTo>
                    <a:pt x="61" y="15"/>
                  </a:lnTo>
                  <a:lnTo>
                    <a:pt x="77" y="13"/>
                  </a:lnTo>
                  <a:lnTo>
                    <a:pt x="93" y="13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234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74" y="15"/>
                  </a:lnTo>
                  <a:lnTo>
                    <a:pt x="387" y="16"/>
                  </a:lnTo>
                  <a:lnTo>
                    <a:pt x="399" y="19"/>
                  </a:lnTo>
                  <a:lnTo>
                    <a:pt x="405" y="21"/>
                  </a:lnTo>
                  <a:lnTo>
                    <a:pt x="410" y="24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1" y="37"/>
                  </a:lnTo>
                  <a:lnTo>
                    <a:pt x="423" y="43"/>
                  </a:lnTo>
                  <a:lnTo>
                    <a:pt x="426" y="50"/>
                  </a:lnTo>
                  <a:lnTo>
                    <a:pt x="426" y="58"/>
                  </a:lnTo>
                  <a:lnTo>
                    <a:pt x="426" y="58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311"/>
                  </a:lnTo>
                  <a:lnTo>
                    <a:pt x="426" y="311"/>
                  </a:lnTo>
                  <a:lnTo>
                    <a:pt x="427" y="312"/>
                  </a:lnTo>
                  <a:lnTo>
                    <a:pt x="429" y="312"/>
                  </a:lnTo>
                  <a:lnTo>
                    <a:pt x="436" y="311"/>
                  </a:lnTo>
                  <a:lnTo>
                    <a:pt x="443" y="307"/>
                  </a:lnTo>
                  <a:lnTo>
                    <a:pt x="446" y="305"/>
                  </a:lnTo>
                  <a:lnTo>
                    <a:pt x="446" y="302"/>
                  </a:lnTo>
                  <a:lnTo>
                    <a:pt x="446" y="302"/>
                  </a:lnTo>
                  <a:lnTo>
                    <a:pt x="446" y="130"/>
                  </a:lnTo>
                  <a:lnTo>
                    <a:pt x="446" y="130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45" y="39"/>
                  </a:lnTo>
                  <a:lnTo>
                    <a:pt x="442" y="28"/>
                  </a:lnTo>
                  <a:lnTo>
                    <a:pt x="438" y="21"/>
                  </a:lnTo>
                  <a:lnTo>
                    <a:pt x="430" y="13"/>
                  </a:lnTo>
                  <a:lnTo>
                    <a:pt x="423" y="9"/>
                  </a:lnTo>
                  <a:lnTo>
                    <a:pt x="414" y="5"/>
                  </a:lnTo>
                  <a:lnTo>
                    <a:pt x="403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42" y="0"/>
                  </a:lnTo>
                  <a:lnTo>
                    <a:pt x="292" y="1"/>
                  </a:lnTo>
                  <a:lnTo>
                    <a:pt x="193" y="3"/>
                  </a:lnTo>
                  <a:lnTo>
                    <a:pt x="193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68" y="3"/>
                  </a:lnTo>
                  <a:lnTo>
                    <a:pt x="54" y="5"/>
                  </a:lnTo>
                  <a:lnTo>
                    <a:pt x="41" y="9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18" y="22"/>
                  </a:lnTo>
                  <a:lnTo>
                    <a:pt x="13" y="27"/>
                  </a:lnTo>
                  <a:lnTo>
                    <a:pt x="10" y="30"/>
                  </a:lnTo>
                  <a:lnTo>
                    <a:pt x="6" y="36"/>
                  </a:lnTo>
                  <a:lnTo>
                    <a:pt x="4" y="41"/>
                  </a:lnTo>
                  <a:lnTo>
                    <a:pt x="3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85"/>
                  </a:lnTo>
                  <a:lnTo>
                    <a:pt x="0" y="116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228"/>
                  </a:lnTo>
                  <a:lnTo>
                    <a:pt x="2" y="253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9" y="300"/>
                  </a:lnTo>
                  <a:lnTo>
                    <a:pt x="12" y="311"/>
                  </a:lnTo>
                  <a:lnTo>
                    <a:pt x="16" y="320"/>
                  </a:lnTo>
                  <a:lnTo>
                    <a:pt x="21" y="331"/>
                  </a:lnTo>
                  <a:lnTo>
                    <a:pt x="28" y="339"/>
                  </a:lnTo>
                  <a:lnTo>
                    <a:pt x="35" y="347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50" y="354"/>
                  </a:lnTo>
                  <a:lnTo>
                    <a:pt x="58" y="355"/>
                  </a:lnTo>
                  <a:lnTo>
                    <a:pt x="71" y="355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77" y="352"/>
                  </a:lnTo>
                  <a:lnTo>
                    <a:pt x="177" y="352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44" y="355"/>
                  </a:lnTo>
                  <a:lnTo>
                    <a:pt x="367" y="355"/>
                  </a:lnTo>
                  <a:lnTo>
                    <a:pt x="379" y="354"/>
                  </a:lnTo>
                  <a:lnTo>
                    <a:pt x="390" y="352"/>
                  </a:lnTo>
                  <a:lnTo>
                    <a:pt x="400" y="351"/>
                  </a:lnTo>
                  <a:lnTo>
                    <a:pt x="410" y="348"/>
                  </a:lnTo>
                  <a:lnTo>
                    <a:pt x="420" y="344"/>
                  </a:lnTo>
                  <a:lnTo>
                    <a:pt x="428" y="338"/>
                  </a:lnTo>
                  <a:lnTo>
                    <a:pt x="435" y="332"/>
                  </a:lnTo>
                  <a:lnTo>
                    <a:pt x="440" y="324"/>
                  </a:lnTo>
                  <a:lnTo>
                    <a:pt x="443" y="314"/>
                  </a:lnTo>
                  <a:lnTo>
                    <a:pt x="446" y="302"/>
                  </a:lnTo>
                  <a:lnTo>
                    <a:pt x="446" y="302"/>
                  </a:lnTo>
                  <a:lnTo>
                    <a:pt x="446" y="301"/>
                  </a:lnTo>
                  <a:lnTo>
                    <a:pt x="443" y="301"/>
                  </a:lnTo>
                  <a:lnTo>
                    <a:pt x="436" y="302"/>
                  </a:lnTo>
                  <a:lnTo>
                    <a:pt x="429" y="306"/>
                  </a:lnTo>
                  <a:lnTo>
                    <a:pt x="427" y="308"/>
                  </a:lnTo>
                  <a:lnTo>
                    <a:pt x="426" y="311"/>
                  </a:lnTo>
                  <a:lnTo>
                    <a:pt x="426" y="3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2" name="Freeform 50"/>
            <p:cNvSpPr>
              <a:spLocks/>
            </p:cNvSpPr>
            <p:nvPr/>
          </p:nvSpPr>
          <p:spPr bwMode="auto">
            <a:xfrm>
              <a:off x="3656" y="1567"/>
              <a:ext cx="274" cy="135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23"/>
                </a:cxn>
                <a:cxn ang="0">
                  <a:pos x="0" y="61"/>
                </a:cxn>
                <a:cxn ang="0">
                  <a:pos x="0" y="82"/>
                </a:cxn>
                <a:cxn ang="0">
                  <a:pos x="0" y="103"/>
                </a:cxn>
                <a:cxn ang="0">
                  <a:pos x="2" y="118"/>
                </a:cxn>
                <a:cxn ang="0">
                  <a:pos x="4" y="123"/>
                </a:cxn>
                <a:cxn ang="0">
                  <a:pos x="7" y="127"/>
                </a:cxn>
                <a:cxn ang="0">
                  <a:pos x="7" y="127"/>
                </a:cxn>
                <a:cxn ang="0">
                  <a:pos x="9" y="129"/>
                </a:cxn>
                <a:cxn ang="0">
                  <a:pos x="14" y="131"/>
                </a:cxn>
                <a:cxn ang="0">
                  <a:pos x="26" y="134"/>
                </a:cxn>
                <a:cxn ang="0">
                  <a:pos x="42" y="135"/>
                </a:cxn>
                <a:cxn ang="0">
                  <a:pos x="59" y="135"/>
                </a:cxn>
                <a:cxn ang="0">
                  <a:pos x="98" y="135"/>
                </a:cxn>
                <a:cxn ang="0">
                  <a:pos x="135" y="134"/>
                </a:cxn>
                <a:cxn ang="0">
                  <a:pos x="135" y="134"/>
                </a:cxn>
                <a:cxn ang="0">
                  <a:pos x="151" y="134"/>
                </a:cxn>
                <a:cxn ang="0">
                  <a:pos x="172" y="133"/>
                </a:cxn>
                <a:cxn ang="0">
                  <a:pos x="211" y="128"/>
                </a:cxn>
                <a:cxn ang="0">
                  <a:pos x="257" y="122"/>
                </a:cxn>
                <a:cxn ang="0">
                  <a:pos x="257" y="122"/>
                </a:cxn>
                <a:cxn ang="0">
                  <a:pos x="260" y="121"/>
                </a:cxn>
                <a:cxn ang="0">
                  <a:pos x="266" y="116"/>
                </a:cxn>
                <a:cxn ang="0">
                  <a:pos x="272" y="109"/>
                </a:cxn>
                <a:cxn ang="0">
                  <a:pos x="273" y="105"/>
                </a:cxn>
                <a:cxn ang="0">
                  <a:pos x="274" y="100"/>
                </a:cxn>
                <a:cxn ang="0">
                  <a:pos x="274" y="100"/>
                </a:cxn>
                <a:cxn ang="0">
                  <a:pos x="272" y="0"/>
                </a:cxn>
                <a:cxn ang="0">
                  <a:pos x="3" y="5"/>
                </a:cxn>
              </a:cxnLst>
              <a:rect l="0" t="0" r="r" b="b"/>
              <a:pathLst>
                <a:path w="274" h="135">
                  <a:moveTo>
                    <a:pt x="3" y="5"/>
                  </a:moveTo>
                  <a:lnTo>
                    <a:pt x="3" y="5"/>
                  </a:lnTo>
                  <a:lnTo>
                    <a:pt x="2" y="23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4" y="123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26" y="134"/>
                  </a:lnTo>
                  <a:lnTo>
                    <a:pt x="42" y="135"/>
                  </a:lnTo>
                  <a:lnTo>
                    <a:pt x="59" y="135"/>
                  </a:lnTo>
                  <a:lnTo>
                    <a:pt x="98" y="135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51" y="134"/>
                  </a:lnTo>
                  <a:lnTo>
                    <a:pt x="172" y="133"/>
                  </a:lnTo>
                  <a:lnTo>
                    <a:pt x="211" y="128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60" y="121"/>
                  </a:lnTo>
                  <a:lnTo>
                    <a:pt x="266" y="116"/>
                  </a:lnTo>
                  <a:lnTo>
                    <a:pt x="272" y="109"/>
                  </a:lnTo>
                  <a:lnTo>
                    <a:pt x="273" y="105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2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3" name="Freeform 51"/>
            <p:cNvSpPr>
              <a:spLocks/>
            </p:cNvSpPr>
            <p:nvPr/>
          </p:nvSpPr>
          <p:spPr bwMode="auto">
            <a:xfrm>
              <a:off x="3656" y="1567"/>
              <a:ext cx="274" cy="135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23"/>
                </a:cxn>
                <a:cxn ang="0">
                  <a:pos x="0" y="61"/>
                </a:cxn>
                <a:cxn ang="0">
                  <a:pos x="0" y="82"/>
                </a:cxn>
                <a:cxn ang="0">
                  <a:pos x="0" y="103"/>
                </a:cxn>
                <a:cxn ang="0">
                  <a:pos x="2" y="118"/>
                </a:cxn>
                <a:cxn ang="0">
                  <a:pos x="4" y="123"/>
                </a:cxn>
                <a:cxn ang="0">
                  <a:pos x="7" y="127"/>
                </a:cxn>
                <a:cxn ang="0">
                  <a:pos x="7" y="127"/>
                </a:cxn>
                <a:cxn ang="0">
                  <a:pos x="9" y="129"/>
                </a:cxn>
                <a:cxn ang="0">
                  <a:pos x="14" y="131"/>
                </a:cxn>
                <a:cxn ang="0">
                  <a:pos x="26" y="134"/>
                </a:cxn>
                <a:cxn ang="0">
                  <a:pos x="42" y="135"/>
                </a:cxn>
                <a:cxn ang="0">
                  <a:pos x="59" y="135"/>
                </a:cxn>
                <a:cxn ang="0">
                  <a:pos x="98" y="135"/>
                </a:cxn>
                <a:cxn ang="0">
                  <a:pos x="135" y="134"/>
                </a:cxn>
                <a:cxn ang="0">
                  <a:pos x="135" y="134"/>
                </a:cxn>
                <a:cxn ang="0">
                  <a:pos x="151" y="134"/>
                </a:cxn>
                <a:cxn ang="0">
                  <a:pos x="172" y="133"/>
                </a:cxn>
                <a:cxn ang="0">
                  <a:pos x="211" y="128"/>
                </a:cxn>
                <a:cxn ang="0">
                  <a:pos x="257" y="122"/>
                </a:cxn>
                <a:cxn ang="0">
                  <a:pos x="257" y="122"/>
                </a:cxn>
                <a:cxn ang="0">
                  <a:pos x="260" y="121"/>
                </a:cxn>
                <a:cxn ang="0">
                  <a:pos x="266" y="116"/>
                </a:cxn>
                <a:cxn ang="0">
                  <a:pos x="272" y="109"/>
                </a:cxn>
                <a:cxn ang="0">
                  <a:pos x="273" y="105"/>
                </a:cxn>
                <a:cxn ang="0">
                  <a:pos x="274" y="100"/>
                </a:cxn>
                <a:cxn ang="0">
                  <a:pos x="274" y="100"/>
                </a:cxn>
                <a:cxn ang="0">
                  <a:pos x="272" y="0"/>
                </a:cxn>
              </a:cxnLst>
              <a:rect l="0" t="0" r="r" b="b"/>
              <a:pathLst>
                <a:path w="274" h="135">
                  <a:moveTo>
                    <a:pt x="3" y="5"/>
                  </a:moveTo>
                  <a:lnTo>
                    <a:pt x="3" y="5"/>
                  </a:lnTo>
                  <a:lnTo>
                    <a:pt x="2" y="23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4" y="123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26" y="134"/>
                  </a:lnTo>
                  <a:lnTo>
                    <a:pt x="42" y="135"/>
                  </a:lnTo>
                  <a:lnTo>
                    <a:pt x="59" y="135"/>
                  </a:lnTo>
                  <a:lnTo>
                    <a:pt x="98" y="135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51" y="134"/>
                  </a:lnTo>
                  <a:lnTo>
                    <a:pt x="172" y="133"/>
                  </a:lnTo>
                  <a:lnTo>
                    <a:pt x="211" y="128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60" y="121"/>
                  </a:lnTo>
                  <a:lnTo>
                    <a:pt x="266" y="116"/>
                  </a:lnTo>
                  <a:lnTo>
                    <a:pt x="272" y="109"/>
                  </a:lnTo>
                  <a:lnTo>
                    <a:pt x="273" y="105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4" name="Freeform 52"/>
            <p:cNvSpPr>
              <a:spLocks/>
            </p:cNvSpPr>
            <p:nvPr/>
          </p:nvSpPr>
          <p:spPr bwMode="auto">
            <a:xfrm>
              <a:off x="3643" y="1559"/>
              <a:ext cx="299" cy="152"/>
            </a:xfrm>
            <a:custGeom>
              <a:avLst/>
              <a:gdLst/>
              <a:ahLst/>
              <a:cxnLst>
                <a:cxn ang="0">
                  <a:pos x="6" y="20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4" y="136"/>
                </a:cxn>
                <a:cxn ang="0">
                  <a:pos x="6" y="139"/>
                </a:cxn>
                <a:cxn ang="0">
                  <a:pos x="13" y="147"/>
                </a:cxn>
                <a:cxn ang="0">
                  <a:pos x="27" y="151"/>
                </a:cxn>
                <a:cxn ang="0">
                  <a:pos x="45" y="152"/>
                </a:cxn>
                <a:cxn ang="0">
                  <a:pos x="59" y="152"/>
                </a:cxn>
                <a:cxn ang="0">
                  <a:pos x="161" y="150"/>
                </a:cxn>
                <a:cxn ang="0">
                  <a:pos x="205" y="147"/>
                </a:cxn>
                <a:cxn ang="0">
                  <a:pos x="250" y="141"/>
                </a:cxn>
                <a:cxn ang="0">
                  <a:pos x="273" y="133"/>
                </a:cxn>
                <a:cxn ang="0">
                  <a:pos x="292" y="117"/>
                </a:cxn>
                <a:cxn ang="0">
                  <a:pos x="296" y="112"/>
                </a:cxn>
                <a:cxn ang="0">
                  <a:pos x="299" y="98"/>
                </a:cxn>
                <a:cxn ang="0">
                  <a:pos x="299" y="76"/>
                </a:cxn>
                <a:cxn ang="0">
                  <a:pos x="298" y="62"/>
                </a:cxn>
                <a:cxn ang="0">
                  <a:pos x="297" y="1"/>
                </a:cxn>
                <a:cxn ang="0">
                  <a:pos x="293" y="0"/>
                </a:cxn>
                <a:cxn ang="0">
                  <a:pos x="277" y="9"/>
                </a:cxn>
                <a:cxn ang="0">
                  <a:pos x="273" y="15"/>
                </a:cxn>
                <a:cxn ang="0">
                  <a:pos x="276" y="114"/>
                </a:cxn>
                <a:cxn ang="0">
                  <a:pos x="276" y="118"/>
                </a:cxn>
                <a:cxn ang="0">
                  <a:pos x="272" y="123"/>
                </a:cxn>
                <a:cxn ang="0">
                  <a:pos x="272" y="123"/>
                </a:cxn>
                <a:cxn ang="0">
                  <a:pos x="278" y="121"/>
                </a:cxn>
                <a:cxn ang="0">
                  <a:pos x="271" y="123"/>
                </a:cxn>
                <a:cxn ang="0">
                  <a:pos x="238" y="126"/>
                </a:cxn>
                <a:cxn ang="0">
                  <a:pos x="176" y="132"/>
                </a:cxn>
                <a:cxn ang="0">
                  <a:pos x="156" y="133"/>
                </a:cxn>
                <a:cxn ang="0">
                  <a:pos x="89" y="135"/>
                </a:cxn>
                <a:cxn ang="0">
                  <a:pos x="68" y="133"/>
                </a:cxn>
                <a:cxn ang="0">
                  <a:pos x="46" y="132"/>
                </a:cxn>
                <a:cxn ang="0">
                  <a:pos x="34" y="127"/>
                </a:cxn>
                <a:cxn ang="0">
                  <a:pos x="27" y="118"/>
                </a:cxn>
                <a:cxn ang="0">
                  <a:pos x="26" y="110"/>
                </a:cxn>
                <a:cxn ang="0">
                  <a:pos x="23" y="84"/>
                </a:cxn>
                <a:cxn ang="0">
                  <a:pos x="26" y="32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9" y="14"/>
                </a:cxn>
                <a:cxn ang="0">
                  <a:pos x="6" y="20"/>
                </a:cxn>
              </a:cxnLst>
              <a:rect l="0" t="0" r="r" b="b"/>
              <a:pathLst>
                <a:path w="299" h="152">
                  <a:moveTo>
                    <a:pt x="6" y="20"/>
                  </a:moveTo>
                  <a:lnTo>
                    <a:pt x="6" y="20"/>
                  </a:lnTo>
                  <a:lnTo>
                    <a:pt x="2" y="49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1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6" y="139"/>
                  </a:lnTo>
                  <a:lnTo>
                    <a:pt x="7" y="142"/>
                  </a:lnTo>
                  <a:lnTo>
                    <a:pt x="13" y="147"/>
                  </a:lnTo>
                  <a:lnTo>
                    <a:pt x="20" y="150"/>
                  </a:lnTo>
                  <a:lnTo>
                    <a:pt x="27" y="151"/>
                  </a:lnTo>
                  <a:lnTo>
                    <a:pt x="37" y="152"/>
                  </a:lnTo>
                  <a:lnTo>
                    <a:pt x="45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109" y="152"/>
                  </a:lnTo>
                  <a:lnTo>
                    <a:pt x="161" y="150"/>
                  </a:lnTo>
                  <a:lnTo>
                    <a:pt x="161" y="150"/>
                  </a:lnTo>
                  <a:lnTo>
                    <a:pt x="205" y="147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62" y="138"/>
                  </a:lnTo>
                  <a:lnTo>
                    <a:pt x="273" y="133"/>
                  </a:lnTo>
                  <a:lnTo>
                    <a:pt x="283" y="126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6" y="112"/>
                  </a:lnTo>
                  <a:lnTo>
                    <a:pt x="298" y="105"/>
                  </a:lnTo>
                  <a:lnTo>
                    <a:pt x="299" y="98"/>
                  </a:lnTo>
                  <a:lnTo>
                    <a:pt x="299" y="90"/>
                  </a:lnTo>
                  <a:lnTo>
                    <a:pt x="299" y="76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85" y="3"/>
                  </a:lnTo>
                  <a:lnTo>
                    <a:pt x="277" y="9"/>
                  </a:lnTo>
                  <a:lnTo>
                    <a:pt x="274" y="13"/>
                  </a:lnTo>
                  <a:lnTo>
                    <a:pt x="273" y="15"/>
                  </a:lnTo>
                  <a:lnTo>
                    <a:pt x="273" y="15"/>
                  </a:lnTo>
                  <a:lnTo>
                    <a:pt x="276" y="114"/>
                  </a:lnTo>
                  <a:lnTo>
                    <a:pt x="276" y="114"/>
                  </a:lnTo>
                  <a:lnTo>
                    <a:pt x="276" y="118"/>
                  </a:lnTo>
                  <a:lnTo>
                    <a:pt x="274" y="120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72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1" y="123"/>
                  </a:lnTo>
                  <a:lnTo>
                    <a:pt x="271" y="123"/>
                  </a:lnTo>
                  <a:lnTo>
                    <a:pt x="238" y="126"/>
                  </a:lnTo>
                  <a:lnTo>
                    <a:pt x="238" y="126"/>
                  </a:lnTo>
                  <a:lnTo>
                    <a:pt x="198" y="131"/>
                  </a:lnTo>
                  <a:lnTo>
                    <a:pt x="176" y="132"/>
                  </a:lnTo>
                  <a:lnTo>
                    <a:pt x="156" y="133"/>
                  </a:lnTo>
                  <a:lnTo>
                    <a:pt x="156" y="133"/>
                  </a:lnTo>
                  <a:lnTo>
                    <a:pt x="112" y="133"/>
                  </a:lnTo>
                  <a:lnTo>
                    <a:pt x="89" y="135"/>
                  </a:lnTo>
                  <a:lnTo>
                    <a:pt x="68" y="133"/>
                  </a:lnTo>
                  <a:lnTo>
                    <a:pt x="68" y="133"/>
                  </a:lnTo>
                  <a:lnTo>
                    <a:pt x="52" y="133"/>
                  </a:lnTo>
                  <a:lnTo>
                    <a:pt x="46" y="132"/>
                  </a:lnTo>
                  <a:lnTo>
                    <a:pt x="40" y="130"/>
                  </a:lnTo>
                  <a:lnTo>
                    <a:pt x="34" y="127"/>
                  </a:lnTo>
                  <a:lnTo>
                    <a:pt x="31" y="124"/>
                  </a:lnTo>
                  <a:lnTo>
                    <a:pt x="27" y="118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5" y="98"/>
                  </a:lnTo>
                  <a:lnTo>
                    <a:pt x="23" y="84"/>
                  </a:lnTo>
                  <a:lnTo>
                    <a:pt x="25" y="58"/>
                  </a:lnTo>
                  <a:lnTo>
                    <a:pt x="26" y="3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17" y="8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5" name="Freeform 53"/>
            <p:cNvSpPr>
              <a:spLocks/>
            </p:cNvSpPr>
            <p:nvPr/>
          </p:nvSpPr>
          <p:spPr bwMode="auto">
            <a:xfrm>
              <a:off x="3602" y="1827"/>
              <a:ext cx="383" cy="264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68" y="6"/>
                </a:cxn>
                <a:cxn ang="0">
                  <a:pos x="32" y="12"/>
                </a:cxn>
                <a:cxn ang="0">
                  <a:pos x="18" y="19"/>
                </a:cxn>
                <a:cxn ang="0">
                  <a:pos x="7" y="28"/>
                </a:cxn>
                <a:cxn ang="0">
                  <a:pos x="2" y="41"/>
                </a:cxn>
                <a:cxn ang="0">
                  <a:pos x="1" y="58"/>
                </a:cxn>
                <a:cxn ang="0">
                  <a:pos x="0" y="112"/>
                </a:cxn>
                <a:cxn ang="0">
                  <a:pos x="4" y="184"/>
                </a:cxn>
                <a:cxn ang="0">
                  <a:pos x="5" y="212"/>
                </a:cxn>
                <a:cxn ang="0">
                  <a:pos x="8" y="235"/>
                </a:cxn>
                <a:cxn ang="0">
                  <a:pos x="14" y="246"/>
                </a:cxn>
                <a:cxn ang="0">
                  <a:pos x="24" y="255"/>
                </a:cxn>
                <a:cxn ang="0">
                  <a:pos x="37" y="259"/>
                </a:cxn>
                <a:cxn ang="0">
                  <a:pos x="57" y="261"/>
                </a:cxn>
                <a:cxn ang="0">
                  <a:pos x="86" y="262"/>
                </a:cxn>
                <a:cxn ang="0">
                  <a:pos x="143" y="264"/>
                </a:cxn>
                <a:cxn ang="0">
                  <a:pos x="172" y="264"/>
                </a:cxn>
                <a:cxn ang="0">
                  <a:pos x="342" y="253"/>
                </a:cxn>
                <a:cxn ang="0">
                  <a:pos x="348" y="253"/>
                </a:cxn>
                <a:cxn ang="0">
                  <a:pos x="358" y="249"/>
                </a:cxn>
                <a:cxn ang="0">
                  <a:pos x="369" y="238"/>
                </a:cxn>
                <a:cxn ang="0">
                  <a:pos x="375" y="229"/>
                </a:cxn>
                <a:cxn ang="0">
                  <a:pos x="377" y="220"/>
                </a:cxn>
                <a:cxn ang="0">
                  <a:pos x="377" y="196"/>
                </a:cxn>
                <a:cxn ang="0">
                  <a:pos x="377" y="185"/>
                </a:cxn>
                <a:cxn ang="0">
                  <a:pos x="381" y="141"/>
                </a:cxn>
                <a:cxn ang="0">
                  <a:pos x="383" y="95"/>
                </a:cxn>
                <a:cxn ang="0">
                  <a:pos x="380" y="59"/>
                </a:cxn>
                <a:cxn ang="0">
                  <a:pos x="373" y="38"/>
                </a:cxn>
                <a:cxn ang="0">
                  <a:pos x="364" y="28"/>
                </a:cxn>
                <a:cxn ang="0">
                  <a:pos x="354" y="19"/>
                </a:cxn>
                <a:cxn ang="0">
                  <a:pos x="332" y="10"/>
                </a:cxn>
                <a:cxn ang="0">
                  <a:pos x="293" y="3"/>
                </a:cxn>
                <a:cxn ang="0">
                  <a:pos x="238" y="0"/>
                </a:cxn>
                <a:cxn ang="0">
                  <a:pos x="122" y="3"/>
                </a:cxn>
              </a:cxnLst>
              <a:rect l="0" t="0" r="r" b="b"/>
              <a:pathLst>
                <a:path w="383" h="264">
                  <a:moveTo>
                    <a:pt x="122" y="3"/>
                  </a:moveTo>
                  <a:lnTo>
                    <a:pt x="122" y="3"/>
                  </a:lnTo>
                  <a:lnTo>
                    <a:pt x="87" y="4"/>
                  </a:lnTo>
                  <a:lnTo>
                    <a:pt x="68" y="6"/>
                  </a:lnTo>
                  <a:lnTo>
                    <a:pt x="49" y="9"/>
                  </a:lnTo>
                  <a:lnTo>
                    <a:pt x="32" y="12"/>
                  </a:lnTo>
                  <a:lnTo>
                    <a:pt x="25" y="16"/>
                  </a:lnTo>
                  <a:lnTo>
                    <a:pt x="18" y="19"/>
                  </a:lnTo>
                  <a:lnTo>
                    <a:pt x="12" y="23"/>
                  </a:lnTo>
                  <a:lnTo>
                    <a:pt x="7" y="28"/>
                  </a:lnTo>
                  <a:lnTo>
                    <a:pt x="5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1" y="5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" y="15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5" y="212"/>
                  </a:lnTo>
                  <a:lnTo>
                    <a:pt x="6" y="224"/>
                  </a:lnTo>
                  <a:lnTo>
                    <a:pt x="8" y="235"/>
                  </a:lnTo>
                  <a:lnTo>
                    <a:pt x="11" y="241"/>
                  </a:lnTo>
                  <a:lnTo>
                    <a:pt x="14" y="246"/>
                  </a:lnTo>
                  <a:lnTo>
                    <a:pt x="18" y="250"/>
                  </a:lnTo>
                  <a:lnTo>
                    <a:pt x="24" y="255"/>
                  </a:lnTo>
                  <a:lnTo>
                    <a:pt x="30" y="257"/>
                  </a:lnTo>
                  <a:lnTo>
                    <a:pt x="37" y="259"/>
                  </a:lnTo>
                  <a:lnTo>
                    <a:pt x="47" y="261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86" y="262"/>
                  </a:lnTo>
                  <a:lnTo>
                    <a:pt x="115" y="263"/>
                  </a:lnTo>
                  <a:lnTo>
                    <a:pt x="143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259" y="258"/>
                  </a:lnTo>
                  <a:lnTo>
                    <a:pt x="342" y="253"/>
                  </a:lnTo>
                  <a:lnTo>
                    <a:pt x="342" y="253"/>
                  </a:lnTo>
                  <a:lnTo>
                    <a:pt x="348" y="253"/>
                  </a:lnTo>
                  <a:lnTo>
                    <a:pt x="354" y="251"/>
                  </a:lnTo>
                  <a:lnTo>
                    <a:pt x="358" y="249"/>
                  </a:lnTo>
                  <a:lnTo>
                    <a:pt x="362" y="246"/>
                  </a:lnTo>
                  <a:lnTo>
                    <a:pt x="369" y="23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6" y="225"/>
                  </a:lnTo>
                  <a:lnTo>
                    <a:pt x="377" y="220"/>
                  </a:lnTo>
                  <a:lnTo>
                    <a:pt x="379" y="208"/>
                  </a:lnTo>
                  <a:lnTo>
                    <a:pt x="377" y="196"/>
                  </a:lnTo>
                  <a:lnTo>
                    <a:pt x="377" y="185"/>
                  </a:lnTo>
                  <a:lnTo>
                    <a:pt x="377" y="185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3" y="116"/>
                  </a:lnTo>
                  <a:lnTo>
                    <a:pt x="383" y="95"/>
                  </a:lnTo>
                  <a:lnTo>
                    <a:pt x="382" y="74"/>
                  </a:lnTo>
                  <a:lnTo>
                    <a:pt x="380" y="59"/>
                  </a:lnTo>
                  <a:lnTo>
                    <a:pt x="375" y="44"/>
                  </a:lnTo>
                  <a:lnTo>
                    <a:pt x="373" y="38"/>
                  </a:lnTo>
                  <a:lnTo>
                    <a:pt x="369" y="33"/>
                  </a:lnTo>
                  <a:lnTo>
                    <a:pt x="364" y="28"/>
                  </a:lnTo>
                  <a:lnTo>
                    <a:pt x="360" y="23"/>
                  </a:lnTo>
                  <a:lnTo>
                    <a:pt x="354" y="19"/>
                  </a:lnTo>
                  <a:lnTo>
                    <a:pt x="348" y="16"/>
                  </a:lnTo>
                  <a:lnTo>
                    <a:pt x="332" y="10"/>
                  </a:lnTo>
                  <a:lnTo>
                    <a:pt x="314" y="5"/>
                  </a:lnTo>
                  <a:lnTo>
                    <a:pt x="293" y="3"/>
                  </a:lnTo>
                  <a:lnTo>
                    <a:pt x="268" y="0"/>
                  </a:lnTo>
                  <a:lnTo>
                    <a:pt x="238" y="0"/>
                  </a:lnTo>
                  <a:lnTo>
                    <a:pt x="20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BFBF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6" name="Freeform 54"/>
            <p:cNvSpPr>
              <a:spLocks/>
            </p:cNvSpPr>
            <p:nvPr/>
          </p:nvSpPr>
          <p:spPr bwMode="auto">
            <a:xfrm>
              <a:off x="3601" y="1820"/>
              <a:ext cx="386" cy="276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50" y="8"/>
                </a:cxn>
                <a:cxn ang="0">
                  <a:pos x="27" y="14"/>
                </a:cxn>
                <a:cxn ang="0">
                  <a:pos x="13" y="24"/>
                </a:cxn>
                <a:cxn ang="0">
                  <a:pos x="2" y="45"/>
                </a:cxn>
                <a:cxn ang="0">
                  <a:pos x="0" y="82"/>
                </a:cxn>
                <a:cxn ang="0">
                  <a:pos x="1" y="140"/>
                </a:cxn>
                <a:cxn ang="0">
                  <a:pos x="5" y="214"/>
                </a:cxn>
                <a:cxn ang="0">
                  <a:pos x="8" y="248"/>
                </a:cxn>
                <a:cxn ang="0">
                  <a:pos x="18" y="263"/>
                </a:cxn>
                <a:cxn ang="0">
                  <a:pos x="36" y="273"/>
                </a:cxn>
                <a:cxn ang="0">
                  <a:pos x="58" y="276"/>
                </a:cxn>
                <a:cxn ang="0">
                  <a:pos x="251" y="273"/>
                </a:cxn>
                <a:cxn ang="0">
                  <a:pos x="343" y="269"/>
                </a:cxn>
                <a:cxn ang="0">
                  <a:pos x="361" y="264"/>
                </a:cxn>
                <a:cxn ang="0">
                  <a:pos x="371" y="253"/>
                </a:cxn>
                <a:cxn ang="0">
                  <a:pos x="380" y="223"/>
                </a:cxn>
                <a:cxn ang="0">
                  <a:pos x="380" y="190"/>
                </a:cxn>
                <a:cxn ang="0">
                  <a:pos x="384" y="112"/>
                </a:cxn>
                <a:cxn ang="0">
                  <a:pos x="384" y="81"/>
                </a:cxn>
                <a:cxn ang="0">
                  <a:pos x="376" y="43"/>
                </a:cxn>
                <a:cxn ang="0">
                  <a:pos x="362" y="23"/>
                </a:cxn>
                <a:cxn ang="0">
                  <a:pos x="345" y="12"/>
                </a:cxn>
                <a:cxn ang="0">
                  <a:pos x="315" y="4"/>
                </a:cxn>
                <a:cxn ang="0">
                  <a:pos x="284" y="1"/>
                </a:cxn>
                <a:cxn ang="0">
                  <a:pos x="123" y="3"/>
                </a:cxn>
                <a:cxn ang="0">
                  <a:pos x="122" y="10"/>
                </a:cxn>
                <a:cxn ang="0">
                  <a:pos x="123" y="18"/>
                </a:cxn>
                <a:cxn ang="0">
                  <a:pos x="249" y="14"/>
                </a:cxn>
                <a:cxn ang="0">
                  <a:pos x="323" y="22"/>
                </a:cxn>
                <a:cxn ang="0">
                  <a:pos x="351" y="32"/>
                </a:cxn>
                <a:cxn ang="0">
                  <a:pos x="375" y="57"/>
                </a:cxn>
                <a:cxn ang="0">
                  <a:pos x="383" y="92"/>
                </a:cxn>
                <a:cxn ang="0">
                  <a:pos x="382" y="140"/>
                </a:cxn>
                <a:cxn ang="0">
                  <a:pos x="377" y="202"/>
                </a:cxn>
                <a:cxn ang="0">
                  <a:pos x="375" y="227"/>
                </a:cxn>
                <a:cxn ang="0">
                  <a:pos x="369" y="240"/>
                </a:cxn>
                <a:cxn ang="0">
                  <a:pos x="356" y="250"/>
                </a:cxn>
                <a:cxn ang="0">
                  <a:pos x="326" y="254"/>
                </a:cxn>
                <a:cxn ang="0">
                  <a:pos x="155" y="263"/>
                </a:cxn>
                <a:cxn ang="0">
                  <a:pos x="99" y="262"/>
                </a:cxn>
                <a:cxn ang="0">
                  <a:pos x="43" y="258"/>
                </a:cxn>
                <a:cxn ang="0">
                  <a:pos x="20" y="250"/>
                </a:cxn>
                <a:cxn ang="0">
                  <a:pos x="11" y="235"/>
                </a:cxn>
                <a:cxn ang="0">
                  <a:pos x="7" y="219"/>
                </a:cxn>
                <a:cxn ang="0">
                  <a:pos x="6" y="188"/>
                </a:cxn>
                <a:cxn ang="0">
                  <a:pos x="2" y="96"/>
                </a:cxn>
                <a:cxn ang="0">
                  <a:pos x="5" y="53"/>
                </a:cxn>
                <a:cxn ang="0">
                  <a:pos x="13" y="38"/>
                </a:cxn>
                <a:cxn ang="0">
                  <a:pos x="31" y="28"/>
                </a:cxn>
                <a:cxn ang="0">
                  <a:pos x="52" y="22"/>
                </a:cxn>
                <a:cxn ang="0">
                  <a:pos x="100" y="18"/>
                </a:cxn>
                <a:cxn ang="0">
                  <a:pos x="124" y="16"/>
                </a:cxn>
                <a:cxn ang="0">
                  <a:pos x="123" y="3"/>
                </a:cxn>
              </a:cxnLst>
              <a:rect l="0" t="0" r="r" b="b"/>
              <a:pathLst>
                <a:path w="386" h="276">
                  <a:moveTo>
                    <a:pt x="123" y="3"/>
                  </a:moveTo>
                  <a:lnTo>
                    <a:pt x="123" y="3"/>
                  </a:lnTo>
                  <a:lnTo>
                    <a:pt x="99" y="4"/>
                  </a:lnTo>
                  <a:lnTo>
                    <a:pt x="74" y="5"/>
                  </a:lnTo>
                  <a:lnTo>
                    <a:pt x="62" y="6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1" y="17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9" y="28"/>
                  </a:lnTo>
                  <a:lnTo>
                    <a:pt x="5" y="36"/>
                  </a:lnTo>
                  <a:lnTo>
                    <a:pt x="2" y="45"/>
                  </a:lnTo>
                  <a:lnTo>
                    <a:pt x="1" y="55"/>
                  </a:lnTo>
                  <a:lnTo>
                    <a:pt x="0" y="6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111"/>
                  </a:lnTo>
                  <a:lnTo>
                    <a:pt x="1" y="140"/>
                  </a:lnTo>
                  <a:lnTo>
                    <a:pt x="3" y="197"/>
                  </a:lnTo>
                  <a:lnTo>
                    <a:pt x="3" y="197"/>
                  </a:lnTo>
                  <a:lnTo>
                    <a:pt x="5" y="214"/>
                  </a:lnTo>
                  <a:lnTo>
                    <a:pt x="5" y="231"/>
                  </a:lnTo>
                  <a:lnTo>
                    <a:pt x="6" y="240"/>
                  </a:lnTo>
                  <a:lnTo>
                    <a:pt x="8" y="248"/>
                  </a:lnTo>
                  <a:lnTo>
                    <a:pt x="12" y="256"/>
                  </a:lnTo>
                  <a:lnTo>
                    <a:pt x="18" y="263"/>
                  </a:lnTo>
                  <a:lnTo>
                    <a:pt x="18" y="263"/>
                  </a:lnTo>
                  <a:lnTo>
                    <a:pt x="21" y="266"/>
                  </a:lnTo>
                  <a:lnTo>
                    <a:pt x="26" y="269"/>
                  </a:lnTo>
                  <a:lnTo>
                    <a:pt x="36" y="273"/>
                  </a:lnTo>
                  <a:lnTo>
                    <a:pt x="46" y="275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153" y="276"/>
                  </a:lnTo>
                  <a:lnTo>
                    <a:pt x="210" y="275"/>
                  </a:lnTo>
                  <a:lnTo>
                    <a:pt x="251" y="273"/>
                  </a:lnTo>
                  <a:lnTo>
                    <a:pt x="251" y="273"/>
                  </a:lnTo>
                  <a:lnTo>
                    <a:pt x="343" y="269"/>
                  </a:lnTo>
                  <a:lnTo>
                    <a:pt x="343" y="269"/>
                  </a:lnTo>
                  <a:lnTo>
                    <a:pt x="349" y="268"/>
                  </a:lnTo>
                  <a:lnTo>
                    <a:pt x="355" y="266"/>
                  </a:lnTo>
                  <a:lnTo>
                    <a:pt x="361" y="264"/>
                  </a:lnTo>
                  <a:lnTo>
                    <a:pt x="365" y="260"/>
                  </a:lnTo>
                  <a:lnTo>
                    <a:pt x="369" y="257"/>
                  </a:lnTo>
                  <a:lnTo>
                    <a:pt x="371" y="253"/>
                  </a:lnTo>
                  <a:lnTo>
                    <a:pt x="376" y="244"/>
                  </a:lnTo>
                  <a:lnTo>
                    <a:pt x="378" y="234"/>
                  </a:lnTo>
                  <a:lnTo>
                    <a:pt x="380" y="223"/>
                  </a:lnTo>
                  <a:lnTo>
                    <a:pt x="380" y="205"/>
                  </a:lnTo>
                  <a:lnTo>
                    <a:pt x="380" y="205"/>
                  </a:lnTo>
                  <a:lnTo>
                    <a:pt x="380" y="190"/>
                  </a:lnTo>
                  <a:lnTo>
                    <a:pt x="380" y="174"/>
                  </a:lnTo>
                  <a:lnTo>
                    <a:pt x="382" y="143"/>
                  </a:lnTo>
                  <a:lnTo>
                    <a:pt x="384" y="112"/>
                  </a:lnTo>
                  <a:lnTo>
                    <a:pt x="386" y="97"/>
                  </a:lnTo>
                  <a:lnTo>
                    <a:pt x="384" y="81"/>
                  </a:lnTo>
                  <a:lnTo>
                    <a:pt x="384" y="81"/>
                  </a:lnTo>
                  <a:lnTo>
                    <a:pt x="383" y="66"/>
                  </a:lnTo>
                  <a:lnTo>
                    <a:pt x="380" y="50"/>
                  </a:lnTo>
                  <a:lnTo>
                    <a:pt x="376" y="43"/>
                  </a:lnTo>
                  <a:lnTo>
                    <a:pt x="372" y="36"/>
                  </a:lnTo>
                  <a:lnTo>
                    <a:pt x="368" y="29"/>
                  </a:lnTo>
                  <a:lnTo>
                    <a:pt x="362" y="23"/>
                  </a:lnTo>
                  <a:lnTo>
                    <a:pt x="362" y="23"/>
                  </a:lnTo>
                  <a:lnTo>
                    <a:pt x="353" y="17"/>
                  </a:lnTo>
                  <a:lnTo>
                    <a:pt x="345" y="12"/>
                  </a:lnTo>
                  <a:lnTo>
                    <a:pt x="335" y="8"/>
                  </a:lnTo>
                  <a:lnTo>
                    <a:pt x="326" y="6"/>
                  </a:lnTo>
                  <a:lnTo>
                    <a:pt x="315" y="4"/>
                  </a:lnTo>
                  <a:lnTo>
                    <a:pt x="304" y="1"/>
                  </a:lnTo>
                  <a:lnTo>
                    <a:pt x="284" y="1"/>
                  </a:lnTo>
                  <a:lnTo>
                    <a:pt x="284" y="1"/>
                  </a:lnTo>
                  <a:lnTo>
                    <a:pt x="204" y="0"/>
                  </a:lnTo>
                  <a:lnTo>
                    <a:pt x="163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2" y="5"/>
                  </a:lnTo>
                  <a:lnTo>
                    <a:pt x="122" y="10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73" y="16"/>
                  </a:lnTo>
                  <a:lnTo>
                    <a:pt x="223" y="14"/>
                  </a:lnTo>
                  <a:lnTo>
                    <a:pt x="249" y="14"/>
                  </a:lnTo>
                  <a:lnTo>
                    <a:pt x="275" y="14"/>
                  </a:lnTo>
                  <a:lnTo>
                    <a:pt x="298" y="17"/>
                  </a:lnTo>
                  <a:lnTo>
                    <a:pt x="323" y="22"/>
                  </a:lnTo>
                  <a:lnTo>
                    <a:pt x="323" y="22"/>
                  </a:lnTo>
                  <a:lnTo>
                    <a:pt x="338" y="26"/>
                  </a:lnTo>
                  <a:lnTo>
                    <a:pt x="351" y="32"/>
                  </a:lnTo>
                  <a:lnTo>
                    <a:pt x="361" y="40"/>
                  </a:lnTo>
                  <a:lnTo>
                    <a:pt x="369" y="48"/>
                  </a:lnTo>
                  <a:lnTo>
                    <a:pt x="375" y="57"/>
                  </a:lnTo>
                  <a:lnTo>
                    <a:pt x="378" y="68"/>
                  </a:lnTo>
                  <a:lnTo>
                    <a:pt x="382" y="80"/>
                  </a:lnTo>
                  <a:lnTo>
                    <a:pt x="383" y="92"/>
                  </a:lnTo>
                  <a:lnTo>
                    <a:pt x="383" y="92"/>
                  </a:lnTo>
                  <a:lnTo>
                    <a:pt x="383" y="116"/>
                  </a:lnTo>
                  <a:lnTo>
                    <a:pt x="382" y="140"/>
                  </a:lnTo>
                  <a:lnTo>
                    <a:pt x="377" y="189"/>
                  </a:lnTo>
                  <a:lnTo>
                    <a:pt x="377" y="189"/>
                  </a:lnTo>
                  <a:lnTo>
                    <a:pt x="377" y="202"/>
                  </a:lnTo>
                  <a:lnTo>
                    <a:pt x="377" y="215"/>
                  </a:lnTo>
                  <a:lnTo>
                    <a:pt x="377" y="221"/>
                  </a:lnTo>
                  <a:lnTo>
                    <a:pt x="375" y="227"/>
                  </a:lnTo>
                  <a:lnTo>
                    <a:pt x="372" y="233"/>
                  </a:lnTo>
                  <a:lnTo>
                    <a:pt x="369" y="240"/>
                  </a:lnTo>
                  <a:lnTo>
                    <a:pt x="369" y="240"/>
                  </a:lnTo>
                  <a:lnTo>
                    <a:pt x="365" y="244"/>
                  </a:lnTo>
                  <a:lnTo>
                    <a:pt x="361" y="247"/>
                  </a:lnTo>
                  <a:lnTo>
                    <a:pt x="356" y="250"/>
                  </a:lnTo>
                  <a:lnTo>
                    <a:pt x="350" y="251"/>
                  </a:lnTo>
                  <a:lnTo>
                    <a:pt x="338" y="253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212" y="262"/>
                  </a:lnTo>
                  <a:lnTo>
                    <a:pt x="155" y="263"/>
                  </a:lnTo>
                  <a:lnTo>
                    <a:pt x="128" y="263"/>
                  </a:lnTo>
                  <a:lnTo>
                    <a:pt x="99" y="262"/>
                  </a:lnTo>
                  <a:lnTo>
                    <a:pt x="99" y="262"/>
                  </a:lnTo>
                  <a:lnTo>
                    <a:pt x="69" y="260"/>
                  </a:lnTo>
                  <a:lnTo>
                    <a:pt x="56" y="260"/>
                  </a:lnTo>
                  <a:lnTo>
                    <a:pt x="43" y="258"/>
                  </a:lnTo>
                  <a:lnTo>
                    <a:pt x="31" y="254"/>
                  </a:lnTo>
                  <a:lnTo>
                    <a:pt x="25" y="252"/>
                  </a:lnTo>
                  <a:lnTo>
                    <a:pt x="20" y="250"/>
                  </a:lnTo>
                  <a:lnTo>
                    <a:pt x="16" y="246"/>
                  </a:lnTo>
                  <a:lnTo>
                    <a:pt x="13" y="241"/>
                  </a:lnTo>
                  <a:lnTo>
                    <a:pt x="11" y="235"/>
                  </a:lnTo>
                  <a:lnTo>
                    <a:pt x="8" y="229"/>
                  </a:lnTo>
                  <a:lnTo>
                    <a:pt x="8" y="229"/>
                  </a:lnTo>
                  <a:lnTo>
                    <a:pt x="7" y="219"/>
                  </a:lnTo>
                  <a:lnTo>
                    <a:pt x="6" y="209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96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5" y="53"/>
                  </a:lnTo>
                  <a:lnTo>
                    <a:pt x="7" y="48"/>
                  </a:lnTo>
                  <a:lnTo>
                    <a:pt x="9" y="43"/>
                  </a:lnTo>
                  <a:lnTo>
                    <a:pt x="13" y="38"/>
                  </a:lnTo>
                  <a:lnTo>
                    <a:pt x="18" y="35"/>
                  </a:lnTo>
                  <a:lnTo>
                    <a:pt x="24" y="31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40" y="25"/>
                  </a:lnTo>
                  <a:lnTo>
                    <a:pt x="52" y="22"/>
                  </a:lnTo>
                  <a:lnTo>
                    <a:pt x="64" y="20"/>
                  </a:lnTo>
                  <a:lnTo>
                    <a:pt x="76" y="19"/>
                  </a:lnTo>
                  <a:lnTo>
                    <a:pt x="100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4" y="16"/>
                  </a:lnTo>
                  <a:lnTo>
                    <a:pt x="124" y="10"/>
                  </a:lnTo>
                  <a:lnTo>
                    <a:pt x="124" y="5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7" name="Freeform 55"/>
            <p:cNvSpPr>
              <a:spLocks/>
            </p:cNvSpPr>
            <p:nvPr/>
          </p:nvSpPr>
          <p:spPr bwMode="auto">
            <a:xfrm>
              <a:off x="3895" y="1860"/>
              <a:ext cx="58" cy="19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28" y="19"/>
                </a:cxn>
                <a:cxn ang="0">
                  <a:pos x="43" y="19"/>
                </a:cxn>
                <a:cxn ang="0">
                  <a:pos x="57" y="16"/>
                </a:cxn>
                <a:cxn ang="0">
                  <a:pos x="57" y="16"/>
                </a:cxn>
                <a:cxn ang="0">
                  <a:pos x="58" y="14"/>
                </a:cxn>
                <a:cxn ang="0">
                  <a:pos x="58" y="8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21" y="8"/>
                </a:cxn>
                <a:cxn ang="0">
                  <a:pos x="6" y="14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58" h="19">
                  <a:moveTo>
                    <a:pt x="0" y="17"/>
                  </a:moveTo>
                  <a:lnTo>
                    <a:pt x="0" y="17"/>
                  </a:lnTo>
                  <a:lnTo>
                    <a:pt x="28" y="19"/>
                  </a:lnTo>
                  <a:lnTo>
                    <a:pt x="43" y="19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8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0" y="2"/>
                  </a:lnTo>
                  <a:lnTo>
                    <a:pt x="21" y="8"/>
                  </a:lnTo>
                  <a:lnTo>
                    <a:pt x="6" y="14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8" name="Rectangle 56"/>
            <p:cNvSpPr>
              <a:spLocks noChangeArrowheads="1"/>
            </p:cNvSpPr>
            <p:nvPr/>
          </p:nvSpPr>
          <p:spPr bwMode="auto">
            <a:xfrm>
              <a:off x="3910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29" name="Rectangle 57"/>
            <p:cNvSpPr>
              <a:spLocks noChangeArrowheads="1"/>
            </p:cNvSpPr>
            <p:nvPr/>
          </p:nvSpPr>
          <p:spPr bwMode="auto">
            <a:xfrm>
              <a:off x="3926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0" name="Rectangle 58"/>
            <p:cNvSpPr>
              <a:spLocks noChangeArrowheads="1"/>
            </p:cNvSpPr>
            <p:nvPr/>
          </p:nvSpPr>
          <p:spPr bwMode="auto">
            <a:xfrm>
              <a:off x="3934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1" name="Rectangle 59"/>
            <p:cNvSpPr>
              <a:spLocks noChangeArrowheads="1"/>
            </p:cNvSpPr>
            <p:nvPr/>
          </p:nvSpPr>
          <p:spPr bwMode="auto">
            <a:xfrm>
              <a:off x="3946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2" name="Freeform 60"/>
            <p:cNvSpPr>
              <a:spLocks/>
            </p:cNvSpPr>
            <p:nvPr/>
          </p:nvSpPr>
          <p:spPr bwMode="auto">
            <a:xfrm>
              <a:off x="3652" y="1917"/>
              <a:ext cx="165" cy="60"/>
            </a:xfrm>
            <a:custGeom>
              <a:avLst/>
              <a:gdLst/>
              <a:ahLst/>
              <a:cxnLst>
                <a:cxn ang="0">
                  <a:pos x="165" y="55"/>
                </a:cxn>
                <a:cxn ang="0">
                  <a:pos x="165" y="55"/>
                </a:cxn>
                <a:cxn ang="0">
                  <a:pos x="164" y="57"/>
                </a:cxn>
                <a:cxn ang="0">
                  <a:pos x="163" y="58"/>
                </a:cxn>
                <a:cxn ang="0">
                  <a:pos x="161" y="60"/>
                </a:cxn>
                <a:cxn ang="0">
                  <a:pos x="159" y="60"/>
                </a:cxn>
                <a:cxn ang="0">
                  <a:pos x="5" y="60"/>
                </a:cxn>
                <a:cxn ang="0">
                  <a:pos x="5" y="60"/>
                </a:cxn>
                <a:cxn ang="0">
                  <a:pos x="1" y="58"/>
                </a:cxn>
                <a:cxn ang="0">
                  <a:pos x="0" y="57"/>
                </a:cxn>
                <a:cxn ang="0">
                  <a:pos x="0" y="5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59" y="0"/>
                </a:cxn>
                <a:cxn ang="0">
                  <a:pos x="159" y="0"/>
                </a:cxn>
                <a:cxn ang="0">
                  <a:pos x="163" y="1"/>
                </a:cxn>
                <a:cxn ang="0">
                  <a:pos x="164" y="3"/>
                </a:cxn>
                <a:cxn ang="0">
                  <a:pos x="165" y="5"/>
                </a:cxn>
                <a:cxn ang="0">
                  <a:pos x="165" y="55"/>
                </a:cxn>
              </a:cxnLst>
              <a:rect l="0" t="0" r="r" b="b"/>
              <a:pathLst>
                <a:path w="165" h="60">
                  <a:moveTo>
                    <a:pt x="165" y="55"/>
                  </a:moveTo>
                  <a:lnTo>
                    <a:pt x="165" y="55"/>
                  </a:lnTo>
                  <a:lnTo>
                    <a:pt x="164" y="57"/>
                  </a:lnTo>
                  <a:lnTo>
                    <a:pt x="163" y="58"/>
                  </a:lnTo>
                  <a:lnTo>
                    <a:pt x="161" y="60"/>
                  </a:lnTo>
                  <a:lnTo>
                    <a:pt x="159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3" y="1"/>
                  </a:lnTo>
                  <a:lnTo>
                    <a:pt x="164" y="3"/>
                  </a:lnTo>
                  <a:lnTo>
                    <a:pt x="165" y="5"/>
                  </a:lnTo>
                  <a:lnTo>
                    <a:pt x="165" y="55"/>
                  </a:lnTo>
                  <a:close/>
                </a:path>
              </a:pathLst>
            </a:custGeom>
            <a:noFill/>
            <a:ln w="7938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3" name="Freeform 61"/>
            <p:cNvSpPr>
              <a:spLocks/>
            </p:cNvSpPr>
            <p:nvPr/>
          </p:nvSpPr>
          <p:spPr bwMode="auto">
            <a:xfrm>
              <a:off x="3663" y="1930"/>
              <a:ext cx="29" cy="36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0" y="3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15" y="6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7" y="7"/>
                </a:cxn>
                <a:cxn ang="0">
                  <a:pos x="27" y="11"/>
                </a:cxn>
                <a:cxn ang="0">
                  <a:pos x="27" y="11"/>
                </a:cxn>
                <a:cxn ang="0">
                  <a:pos x="26" y="15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7" y="25"/>
                </a:cxn>
                <a:cxn ang="0">
                  <a:pos x="8" y="31"/>
                </a:cxn>
                <a:cxn ang="0">
                  <a:pos x="29" y="31"/>
                </a:cxn>
                <a:cxn ang="0">
                  <a:pos x="29" y="36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6" y="15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7" y="25"/>
                  </a:lnTo>
                  <a:lnTo>
                    <a:pt x="8" y="31"/>
                  </a:lnTo>
                  <a:lnTo>
                    <a:pt x="29" y="31"/>
                  </a:lnTo>
                  <a:lnTo>
                    <a:pt x="29" y="3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4" name="Freeform 62"/>
            <p:cNvSpPr>
              <a:spLocks/>
            </p:cNvSpPr>
            <p:nvPr/>
          </p:nvSpPr>
          <p:spPr bwMode="auto">
            <a:xfrm>
              <a:off x="3701" y="1931"/>
              <a:ext cx="14" cy="35"/>
            </a:xfrm>
            <a:custGeom>
              <a:avLst/>
              <a:gdLst/>
              <a:ahLst/>
              <a:cxnLst>
                <a:cxn ang="0">
                  <a:pos x="14" y="35"/>
                </a:cxn>
                <a:cxn ang="0">
                  <a:pos x="6" y="35"/>
                </a:cxn>
                <a:cxn ang="0">
                  <a:pos x="6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35"/>
                </a:cxn>
              </a:cxnLst>
              <a:rect l="0" t="0" r="r" b="b"/>
              <a:pathLst>
                <a:path w="14" h="35">
                  <a:moveTo>
                    <a:pt x="14" y="35"/>
                  </a:moveTo>
                  <a:lnTo>
                    <a:pt x="6" y="35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5" name="Freeform 63"/>
            <p:cNvSpPr>
              <a:spLocks noEditPoints="1"/>
            </p:cNvSpPr>
            <p:nvPr/>
          </p:nvSpPr>
          <p:spPr bwMode="auto">
            <a:xfrm>
              <a:off x="3727" y="1939"/>
              <a:ext cx="10" cy="27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8"/>
                </a:cxn>
                <a:cxn ang="0">
                  <a:pos x="10" y="27"/>
                </a:cxn>
                <a:cxn ang="0">
                  <a:pos x="0" y="27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0" y="27"/>
                </a:cxn>
              </a:cxnLst>
              <a:rect l="0" t="0" r="r" b="b"/>
              <a:pathLst>
                <a:path w="10" h="27">
                  <a:moveTo>
                    <a:pt x="1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close/>
                  <a:moveTo>
                    <a:pt x="10" y="27"/>
                  </a:moveTo>
                  <a:lnTo>
                    <a:pt x="0" y="27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2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6" name="Freeform 64"/>
            <p:cNvSpPr>
              <a:spLocks noEditPoints="1"/>
            </p:cNvSpPr>
            <p:nvPr/>
          </p:nvSpPr>
          <p:spPr bwMode="auto">
            <a:xfrm>
              <a:off x="3741" y="1930"/>
              <a:ext cx="28" cy="37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28" y="20"/>
                </a:cxn>
                <a:cxn ang="0">
                  <a:pos x="27" y="27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7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9"/>
                </a:cxn>
                <a:cxn ang="0">
                  <a:pos x="28" y="17"/>
                </a:cxn>
                <a:cxn ang="0">
                  <a:pos x="28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1" y="6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1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6" y="31"/>
                </a:cxn>
                <a:cxn ang="0">
                  <a:pos x="17" y="29"/>
                </a:cxn>
                <a:cxn ang="0">
                  <a:pos x="17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8" h="37">
                  <a:moveTo>
                    <a:pt x="28" y="20"/>
                  </a:moveTo>
                  <a:lnTo>
                    <a:pt x="28" y="20"/>
                  </a:lnTo>
                  <a:lnTo>
                    <a:pt x="27" y="27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9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28" y="17"/>
                  </a:lnTo>
                  <a:lnTo>
                    <a:pt x="28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7" name="Freeform 65"/>
            <p:cNvSpPr>
              <a:spLocks noEditPoints="1"/>
            </p:cNvSpPr>
            <p:nvPr/>
          </p:nvSpPr>
          <p:spPr bwMode="auto">
            <a:xfrm>
              <a:off x="3772" y="1930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8" y="27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1" y="36"/>
                </a:cxn>
                <a:cxn ang="0">
                  <a:pos x="15" y="37"/>
                </a:cxn>
                <a:cxn ang="0">
                  <a:pos x="15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8" y="9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20" y="1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2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9" y="12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9" y="2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2" y="31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7" y="31"/>
                </a:cxn>
                <a:cxn ang="0">
                  <a:pos x="19" y="29"/>
                </a:cxn>
                <a:cxn ang="0">
                  <a:pos x="19" y="29"/>
                </a:cxn>
                <a:cxn ang="0">
                  <a:pos x="20" y="25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8" y="27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20" y="19"/>
                  </a:moveTo>
                  <a:lnTo>
                    <a:pt x="20" y="18"/>
                  </a:lnTo>
                  <a:lnTo>
                    <a:pt x="20" y="18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12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0" y="25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8" name="Freeform 66"/>
            <p:cNvSpPr>
              <a:spLocks noEditPoints="1"/>
            </p:cNvSpPr>
            <p:nvPr/>
          </p:nvSpPr>
          <p:spPr bwMode="auto">
            <a:xfrm>
              <a:off x="3663" y="2005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7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11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7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6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2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7" y="3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11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39" name="Freeform 67"/>
            <p:cNvSpPr>
              <a:spLocks noEditPoints="1"/>
            </p:cNvSpPr>
            <p:nvPr/>
          </p:nvSpPr>
          <p:spPr bwMode="auto">
            <a:xfrm>
              <a:off x="3694" y="2006"/>
              <a:ext cx="30" cy="35"/>
            </a:xfrm>
            <a:custGeom>
              <a:avLst/>
              <a:gdLst/>
              <a:ahLst/>
              <a:cxnLst>
                <a:cxn ang="0">
                  <a:pos x="30" y="25"/>
                </a:cxn>
                <a:cxn ang="0">
                  <a:pos x="26" y="25"/>
                </a:cxn>
                <a:cxn ang="0">
                  <a:pos x="26" y="35"/>
                </a:cxn>
                <a:cxn ang="0">
                  <a:pos x="18" y="35"/>
                </a:cxn>
                <a:cxn ang="0">
                  <a:pos x="18" y="25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19"/>
                </a:cxn>
                <a:cxn ang="0">
                  <a:pos x="30" y="19"/>
                </a:cxn>
                <a:cxn ang="0">
                  <a:pos x="30" y="25"/>
                </a:cxn>
                <a:cxn ang="0">
                  <a:pos x="19" y="19"/>
                </a:cxn>
                <a:cxn ang="0">
                  <a:pos x="19" y="10"/>
                </a:cxn>
                <a:cxn ang="0">
                  <a:pos x="6" y="19"/>
                </a:cxn>
                <a:cxn ang="0">
                  <a:pos x="19" y="19"/>
                </a:cxn>
              </a:cxnLst>
              <a:rect l="0" t="0" r="r" b="b"/>
              <a:pathLst>
                <a:path w="30" h="35">
                  <a:moveTo>
                    <a:pt x="30" y="25"/>
                  </a:moveTo>
                  <a:lnTo>
                    <a:pt x="26" y="25"/>
                  </a:lnTo>
                  <a:lnTo>
                    <a:pt x="26" y="35"/>
                  </a:lnTo>
                  <a:lnTo>
                    <a:pt x="18" y="35"/>
                  </a:lnTo>
                  <a:lnTo>
                    <a:pt x="18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19"/>
                  </a:lnTo>
                  <a:lnTo>
                    <a:pt x="30" y="19"/>
                  </a:lnTo>
                  <a:lnTo>
                    <a:pt x="30" y="25"/>
                  </a:lnTo>
                  <a:close/>
                  <a:moveTo>
                    <a:pt x="19" y="19"/>
                  </a:moveTo>
                  <a:lnTo>
                    <a:pt x="19" y="10"/>
                  </a:lnTo>
                  <a:lnTo>
                    <a:pt x="6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0" name="Freeform 68"/>
            <p:cNvSpPr>
              <a:spLocks noEditPoints="1"/>
            </p:cNvSpPr>
            <p:nvPr/>
          </p:nvSpPr>
          <p:spPr bwMode="auto">
            <a:xfrm>
              <a:off x="3727" y="2015"/>
              <a:ext cx="10" cy="26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7"/>
                </a:cxn>
                <a:cxn ang="0">
                  <a:pos x="10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10" y="19"/>
                </a:cxn>
                <a:cxn ang="0">
                  <a:pos x="10" y="26"/>
                </a:cxn>
              </a:cxnLst>
              <a:rect l="0" t="0" r="r" b="b"/>
              <a:pathLst>
                <a:path w="10" h="26">
                  <a:moveTo>
                    <a:pt x="10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7"/>
                  </a:lnTo>
                  <a:close/>
                  <a:moveTo>
                    <a:pt x="10" y="26"/>
                  </a:moveTo>
                  <a:lnTo>
                    <a:pt x="0" y="26"/>
                  </a:lnTo>
                  <a:lnTo>
                    <a:pt x="0" y="19"/>
                  </a:lnTo>
                  <a:lnTo>
                    <a:pt x="10" y="19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1" name="Freeform 69"/>
            <p:cNvSpPr>
              <a:spLocks noEditPoints="1"/>
            </p:cNvSpPr>
            <p:nvPr/>
          </p:nvSpPr>
          <p:spPr bwMode="auto">
            <a:xfrm>
              <a:off x="3741" y="2005"/>
              <a:ext cx="28" cy="37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28" y="20"/>
                </a:cxn>
                <a:cxn ang="0">
                  <a:pos x="27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11"/>
                </a:cxn>
                <a:cxn ang="0">
                  <a:pos x="28" y="17"/>
                </a:cxn>
                <a:cxn ang="0">
                  <a:pos x="28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1" y="6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1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6" y="31"/>
                </a:cxn>
                <a:cxn ang="0">
                  <a:pos x="17" y="29"/>
                </a:cxn>
                <a:cxn ang="0">
                  <a:pos x="17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8" h="37">
                  <a:moveTo>
                    <a:pt x="28" y="20"/>
                  </a:moveTo>
                  <a:lnTo>
                    <a:pt x="28" y="20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11"/>
                  </a:lnTo>
                  <a:lnTo>
                    <a:pt x="28" y="17"/>
                  </a:lnTo>
                  <a:lnTo>
                    <a:pt x="28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2" name="Freeform 70"/>
            <p:cNvSpPr>
              <a:spLocks noEditPoints="1"/>
            </p:cNvSpPr>
            <p:nvPr/>
          </p:nvSpPr>
          <p:spPr bwMode="auto">
            <a:xfrm>
              <a:off x="3772" y="2005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8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1" y="36"/>
                </a:cxn>
                <a:cxn ang="0">
                  <a:pos x="15" y="37"/>
                </a:cxn>
                <a:cxn ang="0">
                  <a:pos x="15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8" y="11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20" y="1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2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9" y="12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9" y="2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2" y="31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7" y="31"/>
                </a:cxn>
                <a:cxn ang="0">
                  <a:pos x="19" y="29"/>
                </a:cxn>
                <a:cxn ang="0">
                  <a:pos x="19" y="29"/>
                </a:cxn>
                <a:cxn ang="0">
                  <a:pos x="20" y="25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8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11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20" y="19"/>
                  </a:moveTo>
                  <a:lnTo>
                    <a:pt x="20" y="18"/>
                  </a:lnTo>
                  <a:lnTo>
                    <a:pt x="20" y="18"/>
                  </a:lnTo>
                  <a:lnTo>
                    <a:pt x="20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0" y="25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3" name="Freeform 71"/>
            <p:cNvSpPr>
              <a:spLocks/>
            </p:cNvSpPr>
            <p:nvPr/>
          </p:nvSpPr>
          <p:spPr bwMode="auto">
            <a:xfrm>
              <a:off x="3885" y="1973"/>
              <a:ext cx="59" cy="18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30" y="18"/>
                </a:cxn>
                <a:cxn ang="0">
                  <a:pos x="44" y="18"/>
                </a:cxn>
                <a:cxn ang="0">
                  <a:pos x="59" y="17"/>
                </a:cxn>
                <a:cxn ang="0">
                  <a:pos x="59" y="17"/>
                </a:cxn>
                <a:cxn ang="0">
                  <a:pos x="59" y="14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3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lnTo>
                    <a:pt x="1" y="17"/>
                  </a:lnTo>
                  <a:lnTo>
                    <a:pt x="30" y="18"/>
                  </a:lnTo>
                  <a:lnTo>
                    <a:pt x="44" y="18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3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4" name="Freeform 72"/>
            <p:cNvSpPr>
              <a:spLocks/>
            </p:cNvSpPr>
            <p:nvPr/>
          </p:nvSpPr>
          <p:spPr bwMode="auto">
            <a:xfrm>
              <a:off x="3885" y="1941"/>
              <a:ext cx="59" cy="18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30" y="18"/>
                </a:cxn>
                <a:cxn ang="0">
                  <a:pos x="44" y="18"/>
                </a:cxn>
                <a:cxn ang="0">
                  <a:pos x="59" y="16"/>
                </a:cxn>
                <a:cxn ang="0">
                  <a:pos x="59" y="16"/>
                </a:cxn>
                <a:cxn ang="0">
                  <a:pos x="59" y="13"/>
                </a:cxn>
                <a:cxn ang="0">
                  <a:pos x="59" y="8"/>
                </a:cxn>
                <a:cxn ang="0">
                  <a:pos x="59" y="2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3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" y="16"/>
                </a:cxn>
                <a:cxn ang="0">
                  <a:pos x="1" y="16"/>
                </a:cxn>
              </a:cxnLst>
              <a:rect l="0" t="0" r="r" b="b"/>
              <a:pathLst>
                <a:path w="59" h="18">
                  <a:moveTo>
                    <a:pt x="1" y="16"/>
                  </a:moveTo>
                  <a:lnTo>
                    <a:pt x="1" y="16"/>
                  </a:lnTo>
                  <a:lnTo>
                    <a:pt x="30" y="18"/>
                  </a:lnTo>
                  <a:lnTo>
                    <a:pt x="44" y="18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3"/>
                  </a:lnTo>
                  <a:lnTo>
                    <a:pt x="59" y="8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3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5" name="Freeform 73"/>
            <p:cNvSpPr>
              <a:spLocks/>
            </p:cNvSpPr>
            <p:nvPr/>
          </p:nvSpPr>
          <p:spPr bwMode="auto">
            <a:xfrm>
              <a:off x="3628" y="2053"/>
              <a:ext cx="116" cy="18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3" y="17"/>
                </a:cxn>
                <a:cxn ang="0">
                  <a:pos x="59" y="18"/>
                </a:cxn>
                <a:cxn ang="0">
                  <a:pos x="86" y="18"/>
                </a:cxn>
                <a:cxn ang="0">
                  <a:pos x="114" y="15"/>
                </a:cxn>
                <a:cxn ang="0">
                  <a:pos x="114" y="15"/>
                </a:cxn>
                <a:cxn ang="0">
                  <a:pos x="115" y="15"/>
                </a:cxn>
                <a:cxn ang="0">
                  <a:pos x="116" y="13"/>
                </a:cxn>
                <a:cxn ang="0">
                  <a:pos x="116" y="8"/>
                </a:cxn>
                <a:cxn ang="0">
                  <a:pos x="115" y="2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58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116" h="18">
                  <a:moveTo>
                    <a:pt x="3" y="17"/>
                  </a:moveTo>
                  <a:lnTo>
                    <a:pt x="3" y="17"/>
                  </a:lnTo>
                  <a:lnTo>
                    <a:pt x="59" y="18"/>
                  </a:lnTo>
                  <a:lnTo>
                    <a:pt x="86" y="18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6" y="13"/>
                  </a:lnTo>
                  <a:lnTo>
                    <a:pt x="116" y="8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6" name="Freeform 74"/>
            <p:cNvSpPr>
              <a:spLocks/>
            </p:cNvSpPr>
            <p:nvPr/>
          </p:nvSpPr>
          <p:spPr bwMode="auto">
            <a:xfrm>
              <a:off x="3757" y="2053"/>
              <a:ext cx="78" cy="18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40" y="18"/>
                </a:cxn>
                <a:cxn ang="0">
                  <a:pos x="59" y="18"/>
                </a:cxn>
                <a:cxn ang="0">
                  <a:pos x="77" y="15"/>
                </a:cxn>
                <a:cxn ang="0">
                  <a:pos x="77" y="15"/>
                </a:cxn>
                <a:cxn ang="0">
                  <a:pos x="78" y="15"/>
                </a:cxn>
                <a:cxn ang="0">
                  <a:pos x="78" y="13"/>
                </a:cxn>
                <a:cxn ang="0">
                  <a:pos x="78" y="8"/>
                </a:cxn>
                <a:cxn ang="0">
                  <a:pos x="78" y="2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38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78" h="18">
                  <a:moveTo>
                    <a:pt x="1" y="17"/>
                  </a:moveTo>
                  <a:lnTo>
                    <a:pt x="1" y="17"/>
                  </a:lnTo>
                  <a:lnTo>
                    <a:pt x="40" y="18"/>
                  </a:lnTo>
                  <a:lnTo>
                    <a:pt x="59" y="18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78" y="13"/>
                  </a:lnTo>
                  <a:lnTo>
                    <a:pt x="78" y="8"/>
                  </a:lnTo>
                  <a:lnTo>
                    <a:pt x="78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3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7" name="Freeform 75"/>
            <p:cNvSpPr>
              <a:spLocks/>
            </p:cNvSpPr>
            <p:nvPr/>
          </p:nvSpPr>
          <p:spPr bwMode="auto">
            <a:xfrm>
              <a:off x="3619" y="1850"/>
              <a:ext cx="67" cy="25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1" y="24"/>
                </a:cxn>
                <a:cxn ang="0">
                  <a:pos x="33" y="25"/>
                </a:cxn>
                <a:cxn ang="0">
                  <a:pos x="49" y="25"/>
                </a:cxn>
                <a:cxn ang="0">
                  <a:pos x="57" y="24"/>
                </a:cxn>
                <a:cxn ang="0">
                  <a:pos x="64" y="23"/>
                </a:cxn>
                <a:cxn ang="0">
                  <a:pos x="64" y="23"/>
                </a:cxn>
                <a:cxn ang="0">
                  <a:pos x="65" y="19"/>
                </a:cxn>
                <a:cxn ang="0">
                  <a:pos x="67" y="11"/>
                </a:cxn>
                <a:cxn ang="0">
                  <a:pos x="65" y="4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3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4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1" y="24"/>
                </a:cxn>
              </a:cxnLst>
              <a:rect l="0" t="0" r="r" b="b"/>
              <a:pathLst>
                <a:path w="67" h="25">
                  <a:moveTo>
                    <a:pt x="1" y="24"/>
                  </a:moveTo>
                  <a:lnTo>
                    <a:pt x="1" y="24"/>
                  </a:lnTo>
                  <a:lnTo>
                    <a:pt x="33" y="25"/>
                  </a:lnTo>
                  <a:lnTo>
                    <a:pt x="49" y="25"/>
                  </a:lnTo>
                  <a:lnTo>
                    <a:pt x="57" y="24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5" y="19"/>
                  </a:lnTo>
                  <a:lnTo>
                    <a:pt x="67" y="11"/>
                  </a:lnTo>
                  <a:lnTo>
                    <a:pt x="65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3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8" name="Freeform 76"/>
            <p:cNvSpPr>
              <a:spLocks/>
            </p:cNvSpPr>
            <p:nvPr/>
          </p:nvSpPr>
          <p:spPr bwMode="auto">
            <a:xfrm>
              <a:off x="3693" y="1984"/>
              <a:ext cx="77" cy="18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39" y="18"/>
                </a:cxn>
                <a:cxn ang="0">
                  <a:pos x="58" y="18"/>
                </a:cxn>
                <a:cxn ang="0">
                  <a:pos x="76" y="15"/>
                </a:cxn>
                <a:cxn ang="0">
                  <a:pos x="76" y="15"/>
                </a:cxn>
                <a:cxn ang="0">
                  <a:pos x="77" y="15"/>
                </a:cxn>
                <a:cxn ang="0">
                  <a:pos x="77" y="13"/>
                </a:cxn>
                <a:cxn ang="0">
                  <a:pos x="77" y="8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39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6"/>
                </a:cxn>
                <a:cxn ang="0">
                  <a:pos x="1" y="16"/>
                </a:cxn>
              </a:cxnLst>
              <a:rect l="0" t="0" r="r" b="b"/>
              <a:pathLst>
                <a:path w="77" h="18">
                  <a:moveTo>
                    <a:pt x="1" y="16"/>
                  </a:moveTo>
                  <a:lnTo>
                    <a:pt x="1" y="16"/>
                  </a:lnTo>
                  <a:lnTo>
                    <a:pt x="39" y="18"/>
                  </a:lnTo>
                  <a:lnTo>
                    <a:pt x="58" y="18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7" y="8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49" name="Freeform 77"/>
            <p:cNvSpPr>
              <a:spLocks/>
            </p:cNvSpPr>
            <p:nvPr/>
          </p:nvSpPr>
          <p:spPr bwMode="auto">
            <a:xfrm>
              <a:off x="3693" y="1893"/>
              <a:ext cx="77" cy="18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" y="15"/>
                </a:cxn>
                <a:cxn ang="0">
                  <a:pos x="39" y="18"/>
                </a:cxn>
                <a:cxn ang="0">
                  <a:pos x="58" y="17"/>
                </a:cxn>
                <a:cxn ang="0">
                  <a:pos x="76" y="15"/>
                </a:cxn>
                <a:cxn ang="0">
                  <a:pos x="76" y="15"/>
                </a:cxn>
                <a:cxn ang="0">
                  <a:pos x="77" y="14"/>
                </a:cxn>
                <a:cxn ang="0">
                  <a:pos x="77" y="13"/>
                </a:cxn>
                <a:cxn ang="0">
                  <a:pos x="77" y="7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39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5"/>
                </a:cxn>
                <a:cxn ang="0">
                  <a:pos x="1" y="15"/>
                </a:cxn>
              </a:cxnLst>
              <a:rect l="0" t="0" r="r" b="b"/>
              <a:pathLst>
                <a:path w="77" h="18">
                  <a:moveTo>
                    <a:pt x="1" y="15"/>
                  </a:moveTo>
                  <a:lnTo>
                    <a:pt x="1" y="15"/>
                  </a:lnTo>
                  <a:lnTo>
                    <a:pt x="39" y="18"/>
                  </a:lnTo>
                  <a:lnTo>
                    <a:pt x="58" y="17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7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0" name="Freeform 78"/>
            <p:cNvSpPr>
              <a:spLocks/>
            </p:cNvSpPr>
            <p:nvPr/>
          </p:nvSpPr>
          <p:spPr bwMode="auto">
            <a:xfrm>
              <a:off x="3584" y="2333"/>
              <a:ext cx="105" cy="52"/>
            </a:xfrm>
            <a:custGeom>
              <a:avLst/>
              <a:gdLst/>
              <a:ahLst/>
              <a:cxnLst>
                <a:cxn ang="0">
                  <a:pos x="73" y="48"/>
                </a:cxn>
                <a:cxn ang="0">
                  <a:pos x="73" y="48"/>
                </a:cxn>
                <a:cxn ang="0">
                  <a:pos x="60" y="51"/>
                </a:cxn>
                <a:cxn ang="0">
                  <a:pos x="49" y="52"/>
                </a:cxn>
                <a:cxn ang="0">
                  <a:pos x="39" y="52"/>
                </a:cxn>
                <a:cxn ang="0">
                  <a:pos x="30" y="51"/>
                </a:cxn>
                <a:cxn ang="0">
                  <a:pos x="22" y="49"/>
                </a:cxn>
                <a:cxn ang="0">
                  <a:pos x="16" y="47"/>
                </a:cxn>
                <a:cxn ang="0">
                  <a:pos x="10" y="43"/>
                </a:cxn>
                <a:cxn ang="0">
                  <a:pos x="5" y="41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10" y="17"/>
                </a:cxn>
                <a:cxn ang="0">
                  <a:pos x="16" y="14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9" y="4"/>
                </a:cxn>
                <a:cxn ang="0">
                  <a:pos x="54" y="2"/>
                </a:cxn>
                <a:cxn ang="0">
                  <a:pos x="67" y="0"/>
                </a:cxn>
                <a:cxn ang="0">
                  <a:pos x="78" y="2"/>
                </a:cxn>
                <a:cxn ang="0">
                  <a:pos x="87" y="4"/>
                </a:cxn>
                <a:cxn ang="0">
                  <a:pos x="94" y="8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8"/>
                </a:cxn>
                <a:cxn ang="0">
                  <a:pos x="102" y="33"/>
                </a:cxn>
                <a:cxn ang="0">
                  <a:pos x="96" y="37"/>
                </a:cxn>
                <a:cxn ang="0">
                  <a:pos x="87" y="41"/>
                </a:cxn>
                <a:cxn ang="0">
                  <a:pos x="75" y="43"/>
                </a:cxn>
                <a:cxn ang="0">
                  <a:pos x="61" y="45"/>
                </a:cxn>
                <a:cxn ang="0">
                  <a:pos x="44" y="45"/>
                </a:cxn>
                <a:cxn ang="0">
                  <a:pos x="73" y="48"/>
                </a:cxn>
              </a:cxnLst>
              <a:rect l="0" t="0" r="r" b="b"/>
              <a:pathLst>
                <a:path w="105" h="52">
                  <a:moveTo>
                    <a:pt x="73" y="48"/>
                  </a:moveTo>
                  <a:lnTo>
                    <a:pt x="73" y="48"/>
                  </a:lnTo>
                  <a:lnTo>
                    <a:pt x="60" y="51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30" y="51"/>
                  </a:lnTo>
                  <a:lnTo>
                    <a:pt x="22" y="49"/>
                  </a:lnTo>
                  <a:lnTo>
                    <a:pt x="16" y="47"/>
                  </a:lnTo>
                  <a:lnTo>
                    <a:pt x="10" y="43"/>
                  </a:lnTo>
                  <a:lnTo>
                    <a:pt x="5" y="41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9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78" y="2"/>
                  </a:lnTo>
                  <a:lnTo>
                    <a:pt x="87" y="4"/>
                  </a:lnTo>
                  <a:lnTo>
                    <a:pt x="94" y="8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7"/>
                  </a:lnTo>
                  <a:lnTo>
                    <a:pt x="87" y="41"/>
                  </a:lnTo>
                  <a:lnTo>
                    <a:pt x="75" y="43"/>
                  </a:lnTo>
                  <a:lnTo>
                    <a:pt x="61" y="45"/>
                  </a:lnTo>
                  <a:lnTo>
                    <a:pt x="44" y="45"/>
                  </a:lnTo>
                  <a:lnTo>
                    <a:pt x="73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1" name="Freeform 79"/>
            <p:cNvSpPr>
              <a:spLocks/>
            </p:cNvSpPr>
            <p:nvPr/>
          </p:nvSpPr>
          <p:spPr bwMode="auto">
            <a:xfrm>
              <a:off x="3584" y="2333"/>
              <a:ext cx="105" cy="52"/>
            </a:xfrm>
            <a:custGeom>
              <a:avLst/>
              <a:gdLst/>
              <a:ahLst/>
              <a:cxnLst>
                <a:cxn ang="0">
                  <a:pos x="73" y="48"/>
                </a:cxn>
                <a:cxn ang="0">
                  <a:pos x="73" y="48"/>
                </a:cxn>
                <a:cxn ang="0">
                  <a:pos x="60" y="51"/>
                </a:cxn>
                <a:cxn ang="0">
                  <a:pos x="49" y="52"/>
                </a:cxn>
                <a:cxn ang="0">
                  <a:pos x="39" y="52"/>
                </a:cxn>
                <a:cxn ang="0">
                  <a:pos x="30" y="51"/>
                </a:cxn>
                <a:cxn ang="0">
                  <a:pos x="22" y="49"/>
                </a:cxn>
                <a:cxn ang="0">
                  <a:pos x="16" y="47"/>
                </a:cxn>
                <a:cxn ang="0">
                  <a:pos x="10" y="43"/>
                </a:cxn>
                <a:cxn ang="0">
                  <a:pos x="5" y="41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10" y="17"/>
                </a:cxn>
                <a:cxn ang="0">
                  <a:pos x="16" y="14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9" y="4"/>
                </a:cxn>
                <a:cxn ang="0">
                  <a:pos x="54" y="2"/>
                </a:cxn>
                <a:cxn ang="0">
                  <a:pos x="67" y="0"/>
                </a:cxn>
                <a:cxn ang="0">
                  <a:pos x="78" y="2"/>
                </a:cxn>
                <a:cxn ang="0">
                  <a:pos x="87" y="4"/>
                </a:cxn>
                <a:cxn ang="0">
                  <a:pos x="94" y="8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8"/>
                </a:cxn>
                <a:cxn ang="0">
                  <a:pos x="102" y="33"/>
                </a:cxn>
                <a:cxn ang="0">
                  <a:pos x="96" y="37"/>
                </a:cxn>
                <a:cxn ang="0">
                  <a:pos x="87" y="41"/>
                </a:cxn>
                <a:cxn ang="0">
                  <a:pos x="75" y="43"/>
                </a:cxn>
                <a:cxn ang="0">
                  <a:pos x="61" y="45"/>
                </a:cxn>
                <a:cxn ang="0">
                  <a:pos x="44" y="45"/>
                </a:cxn>
              </a:cxnLst>
              <a:rect l="0" t="0" r="r" b="b"/>
              <a:pathLst>
                <a:path w="105" h="52">
                  <a:moveTo>
                    <a:pt x="73" y="48"/>
                  </a:moveTo>
                  <a:lnTo>
                    <a:pt x="73" y="48"/>
                  </a:lnTo>
                  <a:lnTo>
                    <a:pt x="60" y="51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30" y="51"/>
                  </a:lnTo>
                  <a:lnTo>
                    <a:pt x="22" y="49"/>
                  </a:lnTo>
                  <a:lnTo>
                    <a:pt x="16" y="47"/>
                  </a:lnTo>
                  <a:lnTo>
                    <a:pt x="10" y="43"/>
                  </a:lnTo>
                  <a:lnTo>
                    <a:pt x="5" y="41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9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78" y="2"/>
                  </a:lnTo>
                  <a:lnTo>
                    <a:pt x="87" y="4"/>
                  </a:lnTo>
                  <a:lnTo>
                    <a:pt x="94" y="8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7"/>
                  </a:lnTo>
                  <a:lnTo>
                    <a:pt x="87" y="41"/>
                  </a:lnTo>
                  <a:lnTo>
                    <a:pt x="75" y="43"/>
                  </a:lnTo>
                  <a:lnTo>
                    <a:pt x="61" y="45"/>
                  </a:lnTo>
                  <a:lnTo>
                    <a:pt x="44" y="4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2" name="Freeform 80"/>
            <p:cNvSpPr>
              <a:spLocks/>
            </p:cNvSpPr>
            <p:nvPr/>
          </p:nvSpPr>
          <p:spPr bwMode="auto">
            <a:xfrm>
              <a:off x="3585" y="2355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7"/>
                </a:cxn>
                <a:cxn ang="0">
                  <a:pos x="7" y="35"/>
                </a:cxn>
                <a:cxn ang="0">
                  <a:pos x="15" y="41"/>
                </a:cxn>
                <a:cxn ang="0">
                  <a:pos x="23" y="46"/>
                </a:cxn>
                <a:cxn ang="0">
                  <a:pos x="36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2"/>
                </a:cxn>
                <a:cxn ang="0">
                  <a:pos x="95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8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3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5" y="32"/>
                </a:cxn>
                <a:cxn ang="0">
                  <a:pos x="85" y="36"/>
                </a:cxn>
                <a:cxn ang="0">
                  <a:pos x="74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9" y="33"/>
                </a:cxn>
                <a:cxn ang="0">
                  <a:pos x="21" y="29"/>
                </a:cxn>
                <a:cxn ang="0">
                  <a:pos x="13" y="24"/>
                </a:cxn>
                <a:cxn ang="0">
                  <a:pos x="9" y="19"/>
                </a:cxn>
                <a:cxn ang="0">
                  <a:pos x="5" y="1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5" y="41"/>
                  </a:lnTo>
                  <a:lnTo>
                    <a:pt x="23" y="46"/>
                  </a:lnTo>
                  <a:lnTo>
                    <a:pt x="36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2"/>
                  </a:lnTo>
                  <a:lnTo>
                    <a:pt x="95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8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3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5" y="32"/>
                  </a:lnTo>
                  <a:lnTo>
                    <a:pt x="85" y="36"/>
                  </a:lnTo>
                  <a:lnTo>
                    <a:pt x="74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3" y="24"/>
                  </a:lnTo>
                  <a:lnTo>
                    <a:pt x="9" y="19"/>
                  </a:lnTo>
                  <a:lnTo>
                    <a:pt x="5" y="1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3" name="Freeform 81"/>
            <p:cNvSpPr>
              <a:spLocks/>
            </p:cNvSpPr>
            <p:nvPr/>
          </p:nvSpPr>
          <p:spPr bwMode="auto">
            <a:xfrm>
              <a:off x="3600" y="2326"/>
              <a:ext cx="96" cy="35"/>
            </a:xfrm>
            <a:custGeom>
              <a:avLst/>
              <a:gdLst/>
              <a:ahLst/>
              <a:cxnLst>
                <a:cxn ang="0">
                  <a:pos x="3" y="35"/>
                </a:cxn>
                <a:cxn ang="0">
                  <a:pos x="3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3" y="18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6"/>
                </a:cxn>
                <a:cxn ang="0">
                  <a:pos x="72" y="18"/>
                </a:cxn>
                <a:cxn ang="0">
                  <a:pos x="78" y="21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2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7" y="4"/>
                </a:cxn>
                <a:cxn ang="0">
                  <a:pos x="21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3"/>
                </a:cxn>
                <a:cxn ang="0">
                  <a:pos x="3" y="35"/>
                </a:cxn>
                <a:cxn ang="0">
                  <a:pos x="3" y="35"/>
                </a:cxn>
              </a:cxnLst>
              <a:rect l="0" t="0" r="r" b="b"/>
              <a:pathLst>
                <a:path w="96" h="35">
                  <a:moveTo>
                    <a:pt x="3" y="35"/>
                  </a:moveTo>
                  <a:lnTo>
                    <a:pt x="3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3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6"/>
                  </a:lnTo>
                  <a:lnTo>
                    <a:pt x="72" y="18"/>
                  </a:lnTo>
                  <a:lnTo>
                    <a:pt x="78" y="21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2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3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4" name="Freeform 82"/>
            <p:cNvSpPr>
              <a:spLocks/>
            </p:cNvSpPr>
            <p:nvPr/>
          </p:nvSpPr>
          <p:spPr bwMode="auto">
            <a:xfrm>
              <a:off x="3584" y="2434"/>
              <a:ext cx="105" cy="5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73" y="47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9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6" y="46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5" y="20"/>
                </a:cxn>
                <a:cxn ang="0">
                  <a:pos x="10" y="16"/>
                </a:cxn>
                <a:cxn ang="0">
                  <a:pos x="16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3"/>
                </a:cxn>
                <a:cxn ang="0">
                  <a:pos x="54" y="1"/>
                </a:cxn>
                <a:cxn ang="0">
                  <a:pos x="67" y="0"/>
                </a:cxn>
                <a:cxn ang="0">
                  <a:pos x="78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2" y="32"/>
                </a:cxn>
                <a:cxn ang="0">
                  <a:pos x="96" y="37"/>
                </a:cxn>
                <a:cxn ang="0">
                  <a:pos x="87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3" y="47"/>
                </a:cxn>
              </a:cxnLst>
              <a:rect l="0" t="0" r="r" b="b"/>
              <a:pathLst>
                <a:path w="105" h="51">
                  <a:moveTo>
                    <a:pt x="73" y="47"/>
                  </a:moveTo>
                  <a:lnTo>
                    <a:pt x="73" y="47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9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6" y="46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5" y="20"/>
                  </a:lnTo>
                  <a:lnTo>
                    <a:pt x="10" y="16"/>
                  </a:lnTo>
                  <a:lnTo>
                    <a:pt x="16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3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2" y="32"/>
                  </a:lnTo>
                  <a:lnTo>
                    <a:pt x="96" y="37"/>
                  </a:lnTo>
                  <a:lnTo>
                    <a:pt x="87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3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5" name="Freeform 83"/>
            <p:cNvSpPr>
              <a:spLocks/>
            </p:cNvSpPr>
            <p:nvPr/>
          </p:nvSpPr>
          <p:spPr bwMode="auto">
            <a:xfrm>
              <a:off x="3584" y="2434"/>
              <a:ext cx="105" cy="5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73" y="47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9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6" y="46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5" y="20"/>
                </a:cxn>
                <a:cxn ang="0">
                  <a:pos x="10" y="16"/>
                </a:cxn>
                <a:cxn ang="0">
                  <a:pos x="16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3"/>
                </a:cxn>
                <a:cxn ang="0">
                  <a:pos x="54" y="1"/>
                </a:cxn>
                <a:cxn ang="0">
                  <a:pos x="67" y="0"/>
                </a:cxn>
                <a:cxn ang="0">
                  <a:pos x="78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2" y="32"/>
                </a:cxn>
                <a:cxn ang="0">
                  <a:pos x="96" y="37"/>
                </a:cxn>
                <a:cxn ang="0">
                  <a:pos x="87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3" y="47"/>
                  </a:moveTo>
                  <a:lnTo>
                    <a:pt x="73" y="47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9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6" y="46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5" y="20"/>
                  </a:lnTo>
                  <a:lnTo>
                    <a:pt x="10" y="16"/>
                  </a:lnTo>
                  <a:lnTo>
                    <a:pt x="16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3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2" y="32"/>
                  </a:lnTo>
                  <a:lnTo>
                    <a:pt x="96" y="37"/>
                  </a:lnTo>
                  <a:lnTo>
                    <a:pt x="87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6" name="Freeform 84"/>
            <p:cNvSpPr>
              <a:spLocks/>
            </p:cNvSpPr>
            <p:nvPr/>
          </p:nvSpPr>
          <p:spPr bwMode="auto">
            <a:xfrm>
              <a:off x="3585" y="2455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5" y="41"/>
                </a:cxn>
                <a:cxn ang="0">
                  <a:pos x="23" y="47"/>
                </a:cxn>
                <a:cxn ang="0">
                  <a:pos x="36" y="52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3"/>
                </a:cxn>
                <a:cxn ang="0">
                  <a:pos x="95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8" y="22"/>
                </a:cxn>
                <a:cxn ang="0">
                  <a:pos x="120" y="15"/>
                </a:cxn>
                <a:cxn ang="0">
                  <a:pos x="120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3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5" y="32"/>
                </a:cxn>
                <a:cxn ang="0">
                  <a:pos x="85" y="36"/>
                </a:cxn>
                <a:cxn ang="0">
                  <a:pos x="74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9" y="34"/>
                </a:cxn>
                <a:cxn ang="0">
                  <a:pos x="21" y="29"/>
                </a:cxn>
                <a:cxn ang="0">
                  <a:pos x="13" y="24"/>
                </a:cxn>
                <a:cxn ang="0">
                  <a:pos x="9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5" y="41"/>
                  </a:lnTo>
                  <a:lnTo>
                    <a:pt x="23" y="47"/>
                  </a:lnTo>
                  <a:lnTo>
                    <a:pt x="36" y="52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3"/>
                  </a:lnTo>
                  <a:lnTo>
                    <a:pt x="95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8" y="22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3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5" y="32"/>
                  </a:lnTo>
                  <a:lnTo>
                    <a:pt x="85" y="36"/>
                  </a:lnTo>
                  <a:lnTo>
                    <a:pt x="74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9" y="34"/>
                  </a:lnTo>
                  <a:lnTo>
                    <a:pt x="21" y="29"/>
                  </a:lnTo>
                  <a:lnTo>
                    <a:pt x="13" y="24"/>
                  </a:lnTo>
                  <a:lnTo>
                    <a:pt x="9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7" name="Freeform 85"/>
            <p:cNvSpPr>
              <a:spLocks/>
            </p:cNvSpPr>
            <p:nvPr/>
          </p:nvSpPr>
          <p:spPr bwMode="auto">
            <a:xfrm>
              <a:off x="3600" y="2427"/>
              <a:ext cx="96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3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5"/>
                </a:cxn>
                <a:cxn ang="0">
                  <a:pos x="72" y="17"/>
                </a:cxn>
                <a:cxn ang="0">
                  <a:pos x="78" y="20"/>
                </a:cxn>
                <a:cxn ang="0">
                  <a:pos x="84" y="23"/>
                </a:cxn>
                <a:cxn ang="0">
                  <a:pos x="88" y="27"/>
                </a:cxn>
                <a:cxn ang="0">
                  <a:pos x="94" y="34"/>
                </a:cxn>
                <a:cxn ang="0">
                  <a:pos x="94" y="34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1"/>
                </a:cxn>
                <a:cxn ang="0">
                  <a:pos x="86" y="8"/>
                </a:cxn>
                <a:cxn ang="0">
                  <a:pos x="81" y="6"/>
                </a:cxn>
                <a:cxn ang="0">
                  <a:pos x="75" y="2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1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6" h="34">
                  <a:moveTo>
                    <a:pt x="3" y="34"/>
                  </a:moveTo>
                  <a:lnTo>
                    <a:pt x="3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3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5"/>
                  </a:lnTo>
                  <a:lnTo>
                    <a:pt x="72" y="17"/>
                  </a:lnTo>
                  <a:lnTo>
                    <a:pt x="78" y="20"/>
                  </a:lnTo>
                  <a:lnTo>
                    <a:pt x="84" y="23"/>
                  </a:lnTo>
                  <a:lnTo>
                    <a:pt x="88" y="27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1"/>
                  </a:lnTo>
                  <a:lnTo>
                    <a:pt x="86" y="8"/>
                  </a:lnTo>
                  <a:lnTo>
                    <a:pt x="81" y="6"/>
                  </a:lnTo>
                  <a:lnTo>
                    <a:pt x="75" y="2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1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8" name="Freeform 86"/>
            <p:cNvSpPr>
              <a:spLocks/>
            </p:cNvSpPr>
            <p:nvPr/>
          </p:nvSpPr>
          <p:spPr bwMode="auto">
            <a:xfrm>
              <a:off x="3589" y="2527"/>
              <a:ext cx="105" cy="51"/>
            </a:xfrm>
            <a:custGeom>
              <a:avLst/>
              <a:gdLst/>
              <a:ahLst/>
              <a:cxnLst>
                <a:cxn ang="0">
                  <a:pos x="71" y="48"/>
                </a:cxn>
                <a:cxn ang="0">
                  <a:pos x="71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4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1" y="48"/>
                </a:cxn>
              </a:cxnLst>
              <a:rect l="0" t="0" r="r" b="b"/>
              <a:pathLst>
                <a:path w="105" h="51">
                  <a:moveTo>
                    <a:pt x="71" y="48"/>
                  </a:moveTo>
                  <a:lnTo>
                    <a:pt x="71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4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59" name="Freeform 87"/>
            <p:cNvSpPr>
              <a:spLocks/>
            </p:cNvSpPr>
            <p:nvPr/>
          </p:nvSpPr>
          <p:spPr bwMode="auto">
            <a:xfrm>
              <a:off x="3589" y="2527"/>
              <a:ext cx="105" cy="51"/>
            </a:xfrm>
            <a:custGeom>
              <a:avLst/>
              <a:gdLst/>
              <a:ahLst/>
              <a:cxnLst>
                <a:cxn ang="0">
                  <a:pos x="71" y="48"/>
                </a:cxn>
                <a:cxn ang="0">
                  <a:pos x="71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4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1" y="48"/>
                  </a:moveTo>
                  <a:lnTo>
                    <a:pt x="71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4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0" name="Freeform 88"/>
            <p:cNvSpPr>
              <a:spLocks/>
            </p:cNvSpPr>
            <p:nvPr/>
          </p:nvSpPr>
          <p:spPr bwMode="auto">
            <a:xfrm>
              <a:off x="3590" y="2548"/>
              <a:ext cx="119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4" y="41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1" y="55"/>
                </a:cxn>
                <a:cxn ang="0">
                  <a:pos x="51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2" y="53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3" y="33"/>
                </a:cxn>
                <a:cxn ang="0">
                  <a:pos x="85" y="36"/>
                </a:cxn>
                <a:cxn ang="0">
                  <a:pos x="73" y="39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9"/>
                </a:cxn>
                <a:cxn ang="0">
                  <a:pos x="38" y="37"/>
                </a:cxn>
                <a:cxn ang="0">
                  <a:pos x="27" y="34"/>
                </a:cxn>
                <a:cxn ang="0">
                  <a:pos x="19" y="29"/>
                </a:cxn>
                <a:cxn ang="0">
                  <a:pos x="13" y="24"/>
                </a:cxn>
                <a:cxn ang="0">
                  <a:pos x="7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9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4" y="41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2" y="53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3" y="33"/>
                  </a:lnTo>
                  <a:lnTo>
                    <a:pt x="85" y="36"/>
                  </a:lnTo>
                  <a:lnTo>
                    <a:pt x="73" y="39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9"/>
                  </a:lnTo>
                  <a:lnTo>
                    <a:pt x="38" y="37"/>
                  </a:lnTo>
                  <a:lnTo>
                    <a:pt x="27" y="34"/>
                  </a:lnTo>
                  <a:lnTo>
                    <a:pt x="19" y="29"/>
                  </a:lnTo>
                  <a:lnTo>
                    <a:pt x="13" y="24"/>
                  </a:lnTo>
                  <a:lnTo>
                    <a:pt x="7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1" name="Freeform 89"/>
            <p:cNvSpPr>
              <a:spLocks/>
            </p:cNvSpPr>
            <p:nvPr/>
          </p:nvSpPr>
          <p:spPr bwMode="auto">
            <a:xfrm>
              <a:off x="3604" y="2520"/>
              <a:ext cx="97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1" y="28"/>
                </a:cxn>
                <a:cxn ang="0">
                  <a:pos x="21" y="22"/>
                </a:cxn>
                <a:cxn ang="0">
                  <a:pos x="33" y="18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58" y="15"/>
                </a:cxn>
                <a:cxn ang="0">
                  <a:pos x="66" y="15"/>
                </a:cxn>
                <a:cxn ang="0">
                  <a:pos x="73" y="18"/>
                </a:cxn>
                <a:cxn ang="0">
                  <a:pos x="79" y="20"/>
                </a:cxn>
                <a:cxn ang="0">
                  <a:pos x="84" y="24"/>
                </a:cxn>
                <a:cxn ang="0">
                  <a:pos x="89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97" y="30"/>
                </a:cxn>
                <a:cxn ang="0">
                  <a:pos x="97" y="30"/>
                </a:cxn>
                <a:cxn ang="0">
                  <a:pos x="97" y="25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0" y="12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76" y="2"/>
                </a:cxn>
                <a:cxn ang="0">
                  <a:pos x="68" y="1"/>
                </a:cxn>
                <a:cxn ang="0">
                  <a:pos x="60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35" y="1"/>
                </a:cxn>
                <a:cxn ang="0">
                  <a:pos x="28" y="3"/>
                </a:cxn>
                <a:cxn ang="0">
                  <a:pos x="21" y="6"/>
                </a:cxn>
                <a:cxn ang="0">
                  <a:pos x="10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7" h="34">
                  <a:moveTo>
                    <a:pt x="3" y="34"/>
                  </a:moveTo>
                  <a:lnTo>
                    <a:pt x="3" y="34"/>
                  </a:lnTo>
                  <a:lnTo>
                    <a:pt x="11" y="28"/>
                  </a:lnTo>
                  <a:lnTo>
                    <a:pt x="21" y="22"/>
                  </a:lnTo>
                  <a:lnTo>
                    <a:pt x="33" y="18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8" y="15"/>
                  </a:lnTo>
                  <a:lnTo>
                    <a:pt x="66" y="15"/>
                  </a:lnTo>
                  <a:lnTo>
                    <a:pt x="73" y="18"/>
                  </a:lnTo>
                  <a:lnTo>
                    <a:pt x="79" y="20"/>
                  </a:lnTo>
                  <a:lnTo>
                    <a:pt x="84" y="24"/>
                  </a:lnTo>
                  <a:lnTo>
                    <a:pt x="89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2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0" y="12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76" y="2"/>
                  </a:lnTo>
                  <a:lnTo>
                    <a:pt x="68" y="1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8" y="3"/>
                  </a:lnTo>
                  <a:lnTo>
                    <a:pt x="21" y="6"/>
                  </a:lnTo>
                  <a:lnTo>
                    <a:pt x="10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2" name="Freeform 90"/>
            <p:cNvSpPr>
              <a:spLocks/>
            </p:cNvSpPr>
            <p:nvPr/>
          </p:nvSpPr>
          <p:spPr bwMode="auto">
            <a:xfrm>
              <a:off x="3601" y="2625"/>
              <a:ext cx="105" cy="51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71" y="47"/>
                </a:cxn>
                <a:cxn ang="0">
                  <a:pos x="59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1" y="47"/>
                </a:cxn>
              </a:cxnLst>
              <a:rect l="0" t="0" r="r" b="b"/>
              <a:pathLst>
                <a:path w="105" h="51">
                  <a:moveTo>
                    <a:pt x="71" y="47"/>
                  </a:moveTo>
                  <a:lnTo>
                    <a:pt x="71" y="47"/>
                  </a:lnTo>
                  <a:lnTo>
                    <a:pt x="59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1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3" name="Freeform 91"/>
            <p:cNvSpPr>
              <a:spLocks/>
            </p:cNvSpPr>
            <p:nvPr/>
          </p:nvSpPr>
          <p:spPr bwMode="auto">
            <a:xfrm>
              <a:off x="3601" y="2625"/>
              <a:ext cx="105" cy="51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71" y="47"/>
                </a:cxn>
                <a:cxn ang="0">
                  <a:pos x="59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1" y="47"/>
                  </a:moveTo>
                  <a:lnTo>
                    <a:pt x="71" y="47"/>
                  </a:lnTo>
                  <a:lnTo>
                    <a:pt x="59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4" name="Freeform 92"/>
            <p:cNvSpPr>
              <a:spLocks/>
            </p:cNvSpPr>
            <p:nvPr/>
          </p:nvSpPr>
          <p:spPr bwMode="auto">
            <a:xfrm>
              <a:off x="3602" y="2646"/>
              <a:ext cx="119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4" y="41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1" y="55"/>
                </a:cxn>
                <a:cxn ang="0">
                  <a:pos x="51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2" y="53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7" y="23"/>
                </a:cxn>
                <a:cxn ang="0">
                  <a:pos x="101" y="29"/>
                </a:cxn>
                <a:cxn ang="0">
                  <a:pos x="93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7" y="34"/>
                </a:cxn>
                <a:cxn ang="0">
                  <a:pos x="19" y="29"/>
                </a:cxn>
                <a:cxn ang="0">
                  <a:pos x="13" y="24"/>
                </a:cxn>
                <a:cxn ang="0">
                  <a:pos x="7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9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4" y="41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2" y="53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7" y="23"/>
                  </a:lnTo>
                  <a:lnTo>
                    <a:pt x="101" y="29"/>
                  </a:lnTo>
                  <a:lnTo>
                    <a:pt x="93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7" y="34"/>
                  </a:lnTo>
                  <a:lnTo>
                    <a:pt x="19" y="29"/>
                  </a:lnTo>
                  <a:lnTo>
                    <a:pt x="13" y="24"/>
                  </a:lnTo>
                  <a:lnTo>
                    <a:pt x="7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5" name="Freeform 93"/>
            <p:cNvSpPr>
              <a:spLocks/>
            </p:cNvSpPr>
            <p:nvPr/>
          </p:nvSpPr>
          <p:spPr bwMode="auto">
            <a:xfrm>
              <a:off x="3616" y="2618"/>
              <a:ext cx="97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1" y="28"/>
                </a:cxn>
                <a:cxn ang="0">
                  <a:pos x="21" y="22"/>
                </a:cxn>
                <a:cxn ang="0">
                  <a:pos x="33" y="17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58" y="15"/>
                </a:cxn>
                <a:cxn ang="0">
                  <a:pos x="66" y="15"/>
                </a:cxn>
                <a:cxn ang="0">
                  <a:pos x="73" y="17"/>
                </a:cxn>
                <a:cxn ang="0">
                  <a:pos x="79" y="20"/>
                </a:cxn>
                <a:cxn ang="0">
                  <a:pos x="84" y="23"/>
                </a:cxn>
                <a:cxn ang="0">
                  <a:pos x="89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97" y="29"/>
                </a:cxn>
                <a:cxn ang="0">
                  <a:pos x="97" y="29"/>
                </a:cxn>
                <a:cxn ang="0">
                  <a:pos x="97" y="25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0" y="12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76" y="2"/>
                </a:cxn>
                <a:cxn ang="0">
                  <a:pos x="68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35" y="1"/>
                </a:cxn>
                <a:cxn ang="0">
                  <a:pos x="28" y="3"/>
                </a:cxn>
                <a:cxn ang="0">
                  <a:pos x="21" y="6"/>
                </a:cxn>
                <a:cxn ang="0">
                  <a:pos x="10" y="13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7" h="34">
                  <a:moveTo>
                    <a:pt x="3" y="34"/>
                  </a:moveTo>
                  <a:lnTo>
                    <a:pt x="3" y="34"/>
                  </a:lnTo>
                  <a:lnTo>
                    <a:pt x="11" y="28"/>
                  </a:lnTo>
                  <a:lnTo>
                    <a:pt x="21" y="22"/>
                  </a:lnTo>
                  <a:lnTo>
                    <a:pt x="33" y="17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8" y="15"/>
                  </a:lnTo>
                  <a:lnTo>
                    <a:pt x="66" y="15"/>
                  </a:lnTo>
                  <a:lnTo>
                    <a:pt x="73" y="17"/>
                  </a:lnTo>
                  <a:lnTo>
                    <a:pt x="79" y="20"/>
                  </a:lnTo>
                  <a:lnTo>
                    <a:pt x="84" y="23"/>
                  </a:lnTo>
                  <a:lnTo>
                    <a:pt x="89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0" y="12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76" y="2"/>
                  </a:lnTo>
                  <a:lnTo>
                    <a:pt x="68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8" y="3"/>
                  </a:lnTo>
                  <a:lnTo>
                    <a:pt x="21" y="6"/>
                  </a:lnTo>
                  <a:lnTo>
                    <a:pt x="10" y="1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6" name="Freeform 94"/>
            <p:cNvSpPr>
              <a:spLocks/>
            </p:cNvSpPr>
            <p:nvPr/>
          </p:nvSpPr>
          <p:spPr bwMode="auto">
            <a:xfrm>
              <a:off x="3732" y="2355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8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7" name="Freeform 95"/>
            <p:cNvSpPr>
              <a:spLocks/>
            </p:cNvSpPr>
            <p:nvPr/>
          </p:nvSpPr>
          <p:spPr bwMode="auto">
            <a:xfrm>
              <a:off x="3732" y="2355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8" name="Freeform 96"/>
            <p:cNvSpPr>
              <a:spLocks/>
            </p:cNvSpPr>
            <p:nvPr/>
          </p:nvSpPr>
          <p:spPr bwMode="auto">
            <a:xfrm>
              <a:off x="3733" y="2375"/>
              <a:ext cx="120" cy="5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21"/>
                </a:cxn>
                <a:cxn ang="0">
                  <a:pos x="4" y="28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3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6"/>
                </a:cxn>
                <a:cxn ang="0">
                  <a:pos x="68" y="56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6"/>
                </a:cxn>
                <a:cxn ang="0">
                  <a:pos x="120" y="16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4" y="34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40"/>
                </a:cxn>
                <a:cxn ang="0">
                  <a:pos x="39" y="37"/>
                </a:cxn>
                <a:cxn ang="0">
                  <a:pos x="29" y="34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21"/>
                </a:cxn>
                <a:cxn ang="0">
                  <a:pos x="5" y="15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6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21"/>
                  </a:lnTo>
                  <a:lnTo>
                    <a:pt x="4" y="28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3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6"/>
                  </a:lnTo>
                  <a:lnTo>
                    <a:pt x="68" y="56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4" y="34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40"/>
                  </a:lnTo>
                  <a:lnTo>
                    <a:pt x="39" y="37"/>
                  </a:lnTo>
                  <a:lnTo>
                    <a:pt x="29" y="34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21"/>
                  </a:lnTo>
                  <a:lnTo>
                    <a:pt x="5" y="1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69" name="Freeform 97"/>
            <p:cNvSpPr>
              <a:spLocks/>
            </p:cNvSpPr>
            <p:nvPr/>
          </p:nvSpPr>
          <p:spPr bwMode="auto">
            <a:xfrm>
              <a:off x="3748" y="2347"/>
              <a:ext cx="96" cy="35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9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6"/>
                </a:cxn>
                <a:cxn ang="0">
                  <a:pos x="73" y="17"/>
                </a:cxn>
                <a:cxn ang="0">
                  <a:pos x="79" y="21"/>
                </a:cxn>
                <a:cxn ang="0">
                  <a:pos x="85" y="23"/>
                </a:cxn>
                <a:cxn ang="0">
                  <a:pos x="88" y="28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3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2"/>
                </a:cxn>
                <a:cxn ang="0">
                  <a:pos x="27" y="4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3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5">
                  <a:moveTo>
                    <a:pt x="2" y="35"/>
                  </a:moveTo>
                  <a:lnTo>
                    <a:pt x="2" y="35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9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6"/>
                  </a:lnTo>
                  <a:lnTo>
                    <a:pt x="73" y="17"/>
                  </a:lnTo>
                  <a:lnTo>
                    <a:pt x="79" y="21"/>
                  </a:lnTo>
                  <a:lnTo>
                    <a:pt x="85" y="23"/>
                  </a:lnTo>
                  <a:lnTo>
                    <a:pt x="88" y="2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0" name="Freeform 98"/>
            <p:cNvSpPr>
              <a:spLocks/>
            </p:cNvSpPr>
            <p:nvPr/>
          </p:nvSpPr>
          <p:spPr bwMode="auto">
            <a:xfrm>
              <a:off x="3732" y="2454"/>
              <a:ext cx="105" cy="51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4" y="47"/>
                </a:cxn>
                <a:cxn ang="0">
                  <a:pos x="10" y="44"/>
                </a:cxn>
                <a:cxn ang="0">
                  <a:pos x="5" y="41"/>
                </a:cxn>
                <a:cxn ang="0">
                  <a:pos x="3" y="37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9" y="17"/>
                </a:cxn>
                <a:cxn ang="0">
                  <a:pos x="16" y="13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8" y="5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5" y="7"/>
                </a:cxn>
                <a:cxn ang="0">
                  <a:pos x="101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7"/>
                </a:cxn>
                <a:cxn ang="0">
                  <a:pos x="101" y="32"/>
                </a:cxn>
                <a:cxn ang="0">
                  <a:pos x="96" y="37"/>
                </a:cxn>
                <a:cxn ang="0">
                  <a:pos x="86" y="41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2" y="48"/>
                </a:cxn>
              </a:cxnLst>
              <a:rect l="0" t="0" r="r" b="b"/>
              <a:pathLst>
                <a:path w="105" h="51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4" y="47"/>
                  </a:lnTo>
                  <a:lnTo>
                    <a:pt x="10" y="44"/>
                  </a:lnTo>
                  <a:lnTo>
                    <a:pt x="5" y="41"/>
                  </a:lnTo>
                  <a:lnTo>
                    <a:pt x="3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9" y="17"/>
                  </a:lnTo>
                  <a:lnTo>
                    <a:pt x="16" y="13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8" y="5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5" y="7"/>
                  </a:lnTo>
                  <a:lnTo>
                    <a:pt x="101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7"/>
                  </a:lnTo>
                  <a:lnTo>
                    <a:pt x="101" y="32"/>
                  </a:lnTo>
                  <a:lnTo>
                    <a:pt x="96" y="37"/>
                  </a:lnTo>
                  <a:lnTo>
                    <a:pt x="86" y="41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1" name="Freeform 99"/>
            <p:cNvSpPr>
              <a:spLocks/>
            </p:cNvSpPr>
            <p:nvPr/>
          </p:nvSpPr>
          <p:spPr bwMode="auto">
            <a:xfrm>
              <a:off x="3732" y="2454"/>
              <a:ext cx="105" cy="51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4" y="47"/>
                </a:cxn>
                <a:cxn ang="0">
                  <a:pos x="10" y="44"/>
                </a:cxn>
                <a:cxn ang="0">
                  <a:pos x="5" y="41"/>
                </a:cxn>
                <a:cxn ang="0">
                  <a:pos x="3" y="37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9" y="17"/>
                </a:cxn>
                <a:cxn ang="0">
                  <a:pos x="16" y="13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8" y="5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5" y="7"/>
                </a:cxn>
                <a:cxn ang="0">
                  <a:pos x="101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7"/>
                </a:cxn>
                <a:cxn ang="0">
                  <a:pos x="101" y="32"/>
                </a:cxn>
                <a:cxn ang="0">
                  <a:pos x="96" y="37"/>
                </a:cxn>
                <a:cxn ang="0">
                  <a:pos x="86" y="41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4" y="47"/>
                  </a:lnTo>
                  <a:lnTo>
                    <a:pt x="10" y="44"/>
                  </a:lnTo>
                  <a:lnTo>
                    <a:pt x="5" y="41"/>
                  </a:lnTo>
                  <a:lnTo>
                    <a:pt x="3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9" y="17"/>
                  </a:lnTo>
                  <a:lnTo>
                    <a:pt x="16" y="13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8" y="5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5" y="7"/>
                  </a:lnTo>
                  <a:lnTo>
                    <a:pt x="101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7"/>
                  </a:lnTo>
                  <a:lnTo>
                    <a:pt x="101" y="32"/>
                  </a:lnTo>
                  <a:lnTo>
                    <a:pt x="96" y="37"/>
                  </a:lnTo>
                  <a:lnTo>
                    <a:pt x="86" y="41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2" name="Freeform 100"/>
            <p:cNvSpPr>
              <a:spLocks/>
            </p:cNvSpPr>
            <p:nvPr/>
          </p:nvSpPr>
          <p:spPr bwMode="auto">
            <a:xfrm>
              <a:off x="3733" y="2476"/>
              <a:ext cx="120" cy="5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2" y="19"/>
                </a:cxn>
                <a:cxn ang="0">
                  <a:pos x="4" y="27"/>
                </a:cxn>
                <a:cxn ang="0">
                  <a:pos x="8" y="34"/>
                </a:cxn>
                <a:cxn ang="0">
                  <a:pos x="15" y="41"/>
                </a:cxn>
                <a:cxn ang="0">
                  <a:pos x="23" y="46"/>
                </a:cxn>
                <a:cxn ang="0">
                  <a:pos x="35" y="51"/>
                </a:cxn>
                <a:cxn ang="0">
                  <a:pos x="52" y="54"/>
                </a:cxn>
                <a:cxn ang="0">
                  <a:pos x="52" y="54"/>
                </a:cxn>
                <a:cxn ang="0">
                  <a:pos x="60" y="54"/>
                </a:cxn>
                <a:cxn ang="0">
                  <a:pos x="68" y="54"/>
                </a:cxn>
                <a:cxn ang="0">
                  <a:pos x="76" y="54"/>
                </a:cxn>
                <a:cxn ang="0">
                  <a:pos x="83" y="53"/>
                </a:cxn>
                <a:cxn ang="0">
                  <a:pos x="94" y="48"/>
                </a:cxn>
                <a:cxn ang="0">
                  <a:pos x="103" y="42"/>
                </a:cxn>
                <a:cxn ang="0">
                  <a:pos x="110" y="35"/>
                </a:cxn>
                <a:cxn ang="0">
                  <a:pos x="115" y="28"/>
                </a:cxn>
                <a:cxn ang="0">
                  <a:pos x="117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9" y="5"/>
                </a:cxn>
                <a:cxn ang="0">
                  <a:pos x="117" y="3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1"/>
                </a:cxn>
                <a:cxn ang="0">
                  <a:pos x="111" y="17"/>
                </a:cxn>
                <a:cxn ang="0">
                  <a:pos x="108" y="22"/>
                </a:cxn>
                <a:cxn ang="0">
                  <a:pos x="102" y="28"/>
                </a:cxn>
                <a:cxn ang="0">
                  <a:pos x="94" y="32"/>
                </a:cxn>
                <a:cxn ang="0">
                  <a:pos x="85" y="35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9" y="37"/>
                </a:cxn>
                <a:cxn ang="0">
                  <a:pos x="29" y="33"/>
                </a:cxn>
                <a:cxn ang="0">
                  <a:pos x="19" y="29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0" h="54">
                  <a:moveTo>
                    <a:pt x="0" y="4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4" y="27"/>
                  </a:lnTo>
                  <a:lnTo>
                    <a:pt x="8" y="34"/>
                  </a:lnTo>
                  <a:lnTo>
                    <a:pt x="15" y="41"/>
                  </a:lnTo>
                  <a:lnTo>
                    <a:pt x="23" y="46"/>
                  </a:lnTo>
                  <a:lnTo>
                    <a:pt x="35" y="51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60" y="54"/>
                  </a:lnTo>
                  <a:lnTo>
                    <a:pt x="68" y="54"/>
                  </a:lnTo>
                  <a:lnTo>
                    <a:pt x="76" y="54"/>
                  </a:lnTo>
                  <a:lnTo>
                    <a:pt x="83" y="53"/>
                  </a:lnTo>
                  <a:lnTo>
                    <a:pt x="94" y="48"/>
                  </a:lnTo>
                  <a:lnTo>
                    <a:pt x="103" y="42"/>
                  </a:lnTo>
                  <a:lnTo>
                    <a:pt x="110" y="35"/>
                  </a:lnTo>
                  <a:lnTo>
                    <a:pt x="115" y="28"/>
                  </a:lnTo>
                  <a:lnTo>
                    <a:pt x="117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9" y="5"/>
                  </a:lnTo>
                  <a:lnTo>
                    <a:pt x="117" y="3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1"/>
                  </a:lnTo>
                  <a:lnTo>
                    <a:pt x="111" y="17"/>
                  </a:lnTo>
                  <a:lnTo>
                    <a:pt x="108" y="22"/>
                  </a:lnTo>
                  <a:lnTo>
                    <a:pt x="102" y="28"/>
                  </a:lnTo>
                  <a:lnTo>
                    <a:pt x="94" y="32"/>
                  </a:lnTo>
                  <a:lnTo>
                    <a:pt x="85" y="35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9" y="37"/>
                  </a:lnTo>
                  <a:lnTo>
                    <a:pt x="29" y="33"/>
                  </a:lnTo>
                  <a:lnTo>
                    <a:pt x="19" y="29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3" name="Freeform 101"/>
            <p:cNvSpPr>
              <a:spLocks/>
            </p:cNvSpPr>
            <p:nvPr/>
          </p:nvSpPr>
          <p:spPr bwMode="auto">
            <a:xfrm>
              <a:off x="3748" y="2447"/>
              <a:ext cx="96" cy="36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8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7"/>
                </a:cxn>
                <a:cxn ang="0">
                  <a:pos x="73" y="18"/>
                </a:cxn>
                <a:cxn ang="0">
                  <a:pos x="79" y="20"/>
                </a:cxn>
                <a:cxn ang="0">
                  <a:pos x="85" y="24"/>
                </a:cxn>
                <a:cxn ang="0">
                  <a:pos x="88" y="27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2"/>
                </a:cxn>
                <a:cxn ang="0">
                  <a:pos x="86" y="8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6" h="36">
                  <a:moveTo>
                    <a:pt x="2" y="34"/>
                  </a:moveTo>
                  <a:lnTo>
                    <a:pt x="2" y="34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8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7"/>
                  </a:lnTo>
                  <a:lnTo>
                    <a:pt x="73" y="18"/>
                  </a:lnTo>
                  <a:lnTo>
                    <a:pt x="79" y="20"/>
                  </a:lnTo>
                  <a:lnTo>
                    <a:pt x="85" y="24"/>
                  </a:lnTo>
                  <a:lnTo>
                    <a:pt x="88" y="27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2"/>
                  </a:lnTo>
                  <a:lnTo>
                    <a:pt x="86" y="8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4" name="Freeform 102"/>
            <p:cNvSpPr>
              <a:spLocks/>
            </p:cNvSpPr>
            <p:nvPr/>
          </p:nvSpPr>
          <p:spPr bwMode="auto">
            <a:xfrm>
              <a:off x="3732" y="2545"/>
              <a:ext cx="105" cy="50"/>
            </a:xfrm>
            <a:custGeom>
              <a:avLst/>
              <a:gdLst/>
              <a:ahLst/>
              <a:cxnLst>
                <a:cxn ang="0">
                  <a:pos x="72" y="47"/>
                </a:cxn>
                <a:cxn ang="0">
                  <a:pos x="72" y="47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7"/>
                </a:cxn>
              </a:cxnLst>
              <a:rect l="0" t="0" r="r" b="b"/>
              <a:pathLst>
                <a:path w="105" h="50">
                  <a:moveTo>
                    <a:pt x="72" y="47"/>
                  </a:moveTo>
                  <a:lnTo>
                    <a:pt x="72" y="47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5" name="Freeform 103"/>
            <p:cNvSpPr>
              <a:spLocks/>
            </p:cNvSpPr>
            <p:nvPr/>
          </p:nvSpPr>
          <p:spPr bwMode="auto">
            <a:xfrm>
              <a:off x="3732" y="2545"/>
              <a:ext cx="105" cy="50"/>
            </a:xfrm>
            <a:custGeom>
              <a:avLst/>
              <a:gdLst/>
              <a:ahLst/>
              <a:cxnLst>
                <a:cxn ang="0">
                  <a:pos x="72" y="47"/>
                </a:cxn>
                <a:cxn ang="0">
                  <a:pos x="72" y="47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7"/>
                  </a:moveTo>
                  <a:lnTo>
                    <a:pt x="72" y="47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6" name="Freeform 104"/>
            <p:cNvSpPr>
              <a:spLocks/>
            </p:cNvSpPr>
            <p:nvPr/>
          </p:nvSpPr>
          <p:spPr bwMode="auto">
            <a:xfrm>
              <a:off x="3733" y="2565"/>
              <a:ext cx="120" cy="5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4" y="27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6"/>
                </a:cxn>
                <a:cxn ang="0">
                  <a:pos x="68" y="56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4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9"/>
                </a:cxn>
                <a:cxn ang="0">
                  <a:pos x="39" y="37"/>
                </a:cxn>
                <a:cxn ang="0">
                  <a:pos x="29" y="33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6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7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6"/>
                  </a:lnTo>
                  <a:lnTo>
                    <a:pt x="68" y="56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4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9"/>
                  </a:lnTo>
                  <a:lnTo>
                    <a:pt x="39" y="37"/>
                  </a:lnTo>
                  <a:lnTo>
                    <a:pt x="29" y="33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7" name="Freeform 105"/>
            <p:cNvSpPr>
              <a:spLocks/>
            </p:cNvSpPr>
            <p:nvPr/>
          </p:nvSpPr>
          <p:spPr bwMode="auto">
            <a:xfrm>
              <a:off x="3748" y="2536"/>
              <a:ext cx="96" cy="36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9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7"/>
                </a:cxn>
                <a:cxn ang="0">
                  <a:pos x="73" y="18"/>
                </a:cxn>
                <a:cxn ang="0">
                  <a:pos x="79" y="22"/>
                </a:cxn>
                <a:cxn ang="0">
                  <a:pos x="85" y="24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5" y="34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4"/>
                </a:cxn>
                <a:cxn ang="0">
                  <a:pos x="86" y="10"/>
                </a:cxn>
                <a:cxn ang="0">
                  <a:pos x="81" y="6"/>
                </a:cxn>
                <a:cxn ang="0">
                  <a:pos x="75" y="4"/>
                </a:cxn>
                <a:cxn ang="0">
                  <a:pos x="68" y="2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3"/>
                </a:cxn>
                <a:cxn ang="0">
                  <a:pos x="27" y="4"/>
                </a:cxn>
                <a:cxn ang="0">
                  <a:pos x="20" y="8"/>
                </a:cxn>
                <a:cxn ang="0">
                  <a:pos x="9" y="14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6">
                  <a:moveTo>
                    <a:pt x="2" y="35"/>
                  </a:moveTo>
                  <a:lnTo>
                    <a:pt x="2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7"/>
                  </a:lnTo>
                  <a:lnTo>
                    <a:pt x="73" y="18"/>
                  </a:lnTo>
                  <a:lnTo>
                    <a:pt x="79" y="22"/>
                  </a:lnTo>
                  <a:lnTo>
                    <a:pt x="85" y="24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34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4"/>
                  </a:lnTo>
                  <a:lnTo>
                    <a:pt x="86" y="10"/>
                  </a:lnTo>
                  <a:lnTo>
                    <a:pt x="81" y="6"/>
                  </a:lnTo>
                  <a:lnTo>
                    <a:pt x="75" y="4"/>
                  </a:lnTo>
                  <a:lnTo>
                    <a:pt x="68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3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9" y="1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8" name="Freeform 106"/>
            <p:cNvSpPr>
              <a:spLocks/>
            </p:cNvSpPr>
            <p:nvPr/>
          </p:nvSpPr>
          <p:spPr bwMode="auto">
            <a:xfrm>
              <a:off x="3732" y="2632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6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79" name="Freeform 107"/>
            <p:cNvSpPr>
              <a:spLocks/>
            </p:cNvSpPr>
            <p:nvPr/>
          </p:nvSpPr>
          <p:spPr bwMode="auto">
            <a:xfrm>
              <a:off x="3732" y="2632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0" name="Freeform 108"/>
            <p:cNvSpPr>
              <a:spLocks/>
            </p:cNvSpPr>
            <p:nvPr/>
          </p:nvSpPr>
          <p:spPr bwMode="auto">
            <a:xfrm>
              <a:off x="3733" y="2652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4" y="28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5"/>
                </a:cxn>
                <a:cxn ang="0">
                  <a:pos x="120" y="15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4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9" y="37"/>
                </a:cxn>
                <a:cxn ang="0">
                  <a:pos x="29" y="34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5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8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4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9" y="37"/>
                  </a:lnTo>
                  <a:lnTo>
                    <a:pt x="29" y="34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1" name="Freeform 109"/>
            <p:cNvSpPr>
              <a:spLocks/>
            </p:cNvSpPr>
            <p:nvPr/>
          </p:nvSpPr>
          <p:spPr bwMode="auto">
            <a:xfrm>
              <a:off x="3748" y="2624"/>
              <a:ext cx="96" cy="35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6"/>
                </a:cxn>
                <a:cxn ang="0">
                  <a:pos x="73" y="17"/>
                </a:cxn>
                <a:cxn ang="0">
                  <a:pos x="79" y="20"/>
                </a:cxn>
                <a:cxn ang="0">
                  <a:pos x="85" y="23"/>
                </a:cxn>
                <a:cxn ang="0">
                  <a:pos x="88" y="27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1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6" h="35">
                  <a:moveTo>
                    <a:pt x="2" y="34"/>
                  </a:moveTo>
                  <a:lnTo>
                    <a:pt x="2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6"/>
                  </a:lnTo>
                  <a:lnTo>
                    <a:pt x="73" y="17"/>
                  </a:lnTo>
                  <a:lnTo>
                    <a:pt x="79" y="20"/>
                  </a:lnTo>
                  <a:lnTo>
                    <a:pt x="85" y="23"/>
                  </a:lnTo>
                  <a:lnTo>
                    <a:pt x="88" y="27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1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2" name="Freeform 110"/>
            <p:cNvSpPr>
              <a:spLocks/>
            </p:cNvSpPr>
            <p:nvPr/>
          </p:nvSpPr>
          <p:spPr bwMode="auto">
            <a:xfrm>
              <a:off x="3891" y="2341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2" y="35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3"/>
                </a:cxn>
                <a:cxn ang="0">
                  <a:pos x="5" y="19"/>
                </a:cxn>
                <a:cxn ang="0">
                  <a:pos x="8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4" y="6"/>
                </a:cxn>
                <a:cxn ang="0">
                  <a:pos x="100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0" y="31"/>
                </a:cxn>
                <a:cxn ang="0">
                  <a:pos x="96" y="35"/>
                </a:cxn>
                <a:cxn ang="0">
                  <a:pos x="86" y="39"/>
                </a:cxn>
                <a:cxn ang="0">
                  <a:pos x="75" y="41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6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5" y="19"/>
                  </a:lnTo>
                  <a:lnTo>
                    <a:pt x="8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4" y="6"/>
                  </a:lnTo>
                  <a:lnTo>
                    <a:pt x="100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0" y="31"/>
                  </a:lnTo>
                  <a:lnTo>
                    <a:pt x="96" y="35"/>
                  </a:lnTo>
                  <a:lnTo>
                    <a:pt x="86" y="39"/>
                  </a:lnTo>
                  <a:lnTo>
                    <a:pt x="75" y="41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3" name="Freeform 111"/>
            <p:cNvSpPr>
              <a:spLocks/>
            </p:cNvSpPr>
            <p:nvPr/>
          </p:nvSpPr>
          <p:spPr bwMode="auto">
            <a:xfrm>
              <a:off x="3891" y="2341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2" y="35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3"/>
                </a:cxn>
                <a:cxn ang="0">
                  <a:pos x="5" y="19"/>
                </a:cxn>
                <a:cxn ang="0">
                  <a:pos x="8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4" y="6"/>
                </a:cxn>
                <a:cxn ang="0">
                  <a:pos x="100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0" y="31"/>
                </a:cxn>
                <a:cxn ang="0">
                  <a:pos x="96" y="35"/>
                </a:cxn>
                <a:cxn ang="0">
                  <a:pos x="86" y="39"/>
                </a:cxn>
                <a:cxn ang="0">
                  <a:pos x="75" y="41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5" y="19"/>
                  </a:lnTo>
                  <a:lnTo>
                    <a:pt x="8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4" y="6"/>
                  </a:lnTo>
                  <a:lnTo>
                    <a:pt x="100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0" y="31"/>
                  </a:lnTo>
                  <a:lnTo>
                    <a:pt x="96" y="35"/>
                  </a:lnTo>
                  <a:lnTo>
                    <a:pt x="86" y="39"/>
                  </a:lnTo>
                  <a:lnTo>
                    <a:pt x="75" y="41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4" name="Freeform 112"/>
            <p:cNvSpPr>
              <a:spLocks/>
            </p:cNvSpPr>
            <p:nvPr/>
          </p:nvSpPr>
          <p:spPr bwMode="auto">
            <a:xfrm>
              <a:off x="3892" y="2361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7"/>
                </a:cxn>
                <a:cxn ang="0">
                  <a:pos x="7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4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3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3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9"/>
                </a:cxn>
                <a:cxn ang="0">
                  <a:pos x="38" y="37"/>
                </a:cxn>
                <a:cxn ang="0">
                  <a:pos x="29" y="33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7" y="19"/>
                </a:cxn>
                <a:cxn ang="0">
                  <a:pos x="5" y="14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4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3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3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9"/>
                  </a:lnTo>
                  <a:lnTo>
                    <a:pt x="38" y="37"/>
                  </a:lnTo>
                  <a:lnTo>
                    <a:pt x="29" y="33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7" y="19"/>
                  </a:lnTo>
                  <a:lnTo>
                    <a:pt x="5" y="14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5" name="Freeform 113"/>
            <p:cNvSpPr>
              <a:spLocks/>
            </p:cNvSpPr>
            <p:nvPr/>
          </p:nvSpPr>
          <p:spPr bwMode="auto">
            <a:xfrm>
              <a:off x="3907" y="2332"/>
              <a:ext cx="96" cy="36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8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7"/>
                </a:cxn>
                <a:cxn ang="0">
                  <a:pos x="72" y="18"/>
                </a:cxn>
                <a:cxn ang="0">
                  <a:pos x="78" y="22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5" y="34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3"/>
                </a:cxn>
                <a:cxn ang="0">
                  <a:pos x="86" y="10"/>
                </a:cxn>
                <a:cxn ang="0">
                  <a:pos x="81" y="6"/>
                </a:cxn>
                <a:cxn ang="0">
                  <a:pos x="75" y="4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0"/>
                </a:cxn>
                <a:cxn ang="0">
                  <a:pos x="34" y="3"/>
                </a:cxn>
                <a:cxn ang="0">
                  <a:pos x="27" y="4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2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6">
                  <a:moveTo>
                    <a:pt x="2" y="35"/>
                  </a:moveTo>
                  <a:lnTo>
                    <a:pt x="2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7"/>
                  </a:lnTo>
                  <a:lnTo>
                    <a:pt x="72" y="18"/>
                  </a:lnTo>
                  <a:lnTo>
                    <a:pt x="78" y="22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34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1" y="6"/>
                  </a:lnTo>
                  <a:lnTo>
                    <a:pt x="75" y="4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4" y="3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6" name="Freeform 114"/>
            <p:cNvSpPr>
              <a:spLocks/>
            </p:cNvSpPr>
            <p:nvPr/>
          </p:nvSpPr>
          <p:spPr bwMode="auto">
            <a:xfrm>
              <a:off x="3891" y="2436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4" y="7"/>
                </a:cxn>
                <a:cxn ang="0">
                  <a:pos x="100" y="11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6"/>
                </a:cxn>
                <a:cxn ang="0">
                  <a:pos x="100" y="32"/>
                </a:cxn>
                <a:cxn ang="0">
                  <a:pos x="96" y="36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3"/>
                </a:cxn>
                <a:cxn ang="0">
                  <a:pos x="72" y="48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2" y="48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100" y="11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7" name="Freeform 115"/>
            <p:cNvSpPr>
              <a:spLocks/>
            </p:cNvSpPr>
            <p:nvPr/>
          </p:nvSpPr>
          <p:spPr bwMode="auto">
            <a:xfrm>
              <a:off x="3891" y="2436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4" y="7"/>
                </a:cxn>
                <a:cxn ang="0">
                  <a:pos x="100" y="11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6"/>
                </a:cxn>
                <a:cxn ang="0">
                  <a:pos x="100" y="32"/>
                </a:cxn>
                <a:cxn ang="0">
                  <a:pos x="96" y="36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2" y="48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100" y="11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8" name="Freeform 116"/>
            <p:cNvSpPr>
              <a:spLocks/>
            </p:cNvSpPr>
            <p:nvPr/>
          </p:nvSpPr>
          <p:spPr bwMode="auto">
            <a:xfrm>
              <a:off x="3892" y="2458"/>
              <a:ext cx="120" cy="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6"/>
                </a:cxn>
                <a:cxn ang="0">
                  <a:pos x="7" y="34"/>
                </a:cxn>
                <a:cxn ang="0">
                  <a:pos x="15" y="40"/>
                </a:cxn>
                <a:cxn ang="0">
                  <a:pos x="23" y="46"/>
                </a:cxn>
                <a:cxn ang="0">
                  <a:pos x="35" y="51"/>
                </a:cxn>
                <a:cxn ang="0">
                  <a:pos x="52" y="53"/>
                </a:cxn>
                <a:cxn ang="0">
                  <a:pos x="52" y="53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3"/>
                </a:cxn>
                <a:cxn ang="0">
                  <a:pos x="83" y="52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5"/>
                </a:cxn>
                <a:cxn ang="0">
                  <a:pos x="115" y="28"/>
                </a:cxn>
                <a:cxn ang="0">
                  <a:pos x="117" y="20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3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2"/>
                </a:cxn>
                <a:cxn ang="0">
                  <a:pos x="102" y="27"/>
                </a:cxn>
                <a:cxn ang="0">
                  <a:pos x="93" y="32"/>
                </a:cxn>
                <a:cxn ang="0">
                  <a:pos x="85" y="35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8" y="35"/>
                </a:cxn>
                <a:cxn ang="0">
                  <a:pos x="29" y="33"/>
                </a:cxn>
                <a:cxn ang="0">
                  <a:pos x="19" y="28"/>
                </a:cxn>
                <a:cxn ang="0">
                  <a:pos x="13" y="23"/>
                </a:cxn>
                <a:cxn ang="0">
                  <a:pos x="7" y="19"/>
                </a:cxn>
                <a:cxn ang="0">
                  <a:pos x="5" y="13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0" h="55">
                  <a:moveTo>
                    <a:pt x="0" y="4"/>
                  </a:moveTo>
                  <a:lnTo>
                    <a:pt x="0" y="4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6"/>
                  </a:lnTo>
                  <a:lnTo>
                    <a:pt x="7" y="34"/>
                  </a:lnTo>
                  <a:lnTo>
                    <a:pt x="15" y="40"/>
                  </a:lnTo>
                  <a:lnTo>
                    <a:pt x="23" y="46"/>
                  </a:lnTo>
                  <a:lnTo>
                    <a:pt x="35" y="51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3"/>
                  </a:lnTo>
                  <a:lnTo>
                    <a:pt x="83" y="52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5"/>
                  </a:lnTo>
                  <a:lnTo>
                    <a:pt x="115" y="28"/>
                  </a:lnTo>
                  <a:lnTo>
                    <a:pt x="117" y="20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3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2"/>
                  </a:lnTo>
                  <a:lnTo>
                    <a:pt x="102" y="27"/>
                  </a:lnTo>
                  <a:lnTo>
                    <a:pt x="93" y="32"/>
                  </a:lnTo>
                  <a:lnTo>
                    <a:pt x="85" y="35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8" y="35"/>
                  </a:lnTo>
                  <a:lnTo>
                    <a:pt x="29" y="33"/>
                  </a:lnTo>
                  <a:lnTo>
                    <a:pt x="19" y="28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5" y="13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89" name="Freeform 117"/>
            <p:cNvSpPr>
              <a:spLocks/>
            </p:cNvSpPr>
            <p:nvPr/>
          </p:nvSpPr>
          <p:spPr bwMode="auto">
            <a:xfrm>
              <a:off x="3907" y="2428"/>
              <a:ext cx="96" cy="36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10" y="30"/>
                </a:cxn>
                <a:cxn ang="0">
                  <a:pos x="20" y="24"/>
                </a:cxn>
                <a:cxn ang="0">
                  <a:pos x="32" y="19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6"/>
                </a:cxn>
                <a:cxn ang="0">
                  <a:pos x="72" y="19"/>
                </a:cxn>
                <a:cxn ang="0">
                  <a:pos x="78" y="21"/>
                </a:cxn>
                <a:cxn ang="0">
                  <a:pos x="84" y="25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1"/>
                </a:cxn>
                <a:cxn ang="0">
                  <a:pos x="96" y="31"/>
                </a:cxn>
                <a:cxn ang="0">
                  <a:pos x="96" y="26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3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2"/>
                </a:cxn>
                <a:cxn ang="0">
                  <a:pos x="59" y="1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1"/>
                </a:cxn>
                <a:cxn ang="0">
                  <a:pos x="34" y="2"/>
                </a:cxn>
                <a:cxn ang="0">
                  <a:pos x="27" y="5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3"/>
                </a:cxn>
                <a:cxn ang="0">
                  <a:pos x="2" y="36"/>
                </a:cxn>
                <a:cxn ang="0">
                  <a:pos x="2" y="36"/>
                </a:cxn>
              </a:cxnLst>
              <a:rect l="0" t="0" r="r" b="b"/>
              <a:pathLst>
                <a:path w="96" h="36">
                  <a:moveTo>
                    <a:pt x="2" y="36"/>
                  </a:moveTo>
                  <a:lnTo>
                    <a:pt x="2" y="36"/>
                  </a:lnTo>
                  <a:lnTo>
                    <a:pt x="10" y="30"/>
                  </a:lnTo>
                  <a:lnTo>
                    <a:pt x="20" y="24"/>
                  </a:lnTo>
                  <a:lnTo>
                    <a:pt x="32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6"/>
                  </a:lnTo>
                  <a:lnTo>
                    <a:pt x="72" y="19"/>
                  </a:lnTo>
                  <a:lnTo>
                    <a:pt x="78" y="21"/>
                  </a:lnTo>
                  <a:lnTo>
                    <a:pt x="84" y="25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26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2"/>
                  </a:lnTo>
                  <a:lnTo>
                    <a:pt x="59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27" y="5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0" name="Freeform 118"/>
            <p:cNvSpPr>
              <a:spLocks/>
            </p:cNvSpPr>
            <p:nvPr/>
          </p:nvSpPr>
          <p:spPr bwMode="auto">
            <a:xfrm>
              <a:off x="3881" y="2535"/>
              <a:ext cx="106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50"/>
                </a:cxn>
                <a:cxn ang="0">
                  <a:pos x="22" y="48"/>
                </a:cxn>
                <a:cxn ang="0">
                  <a:pos x="15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4" y="20"/>
                </a:cxn>
                <a:cxn ang="0">
                  <a:pos x="9" y="16"/>
                </a:cxn>
                <a:cxn ang="0">
                  <a:pos x="15" y="12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4"/>
                </a:cxn>
                <a:cxn ang="0">
                  <a:pos x="53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6" y="4"/>
                </a:cxn>
                <a:cxn ang="0">
                  <a:pos x="95" y="7"/>
                </a:cxn>
                <a:cxn ang="0">
                  <a:pos x="100" y="11"/>
                </a:cxn>
                <a:cxn ang="0">
                  <a:pos x="103" y="16"/>
                </a:cxn>
                <a:cxn ang="0">
                  <a:pos x="106" y="22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40"/>
                </a:cxn>
                <a:cxn ang="0">
                  <a:pos x="76" y="42"/>
                </a:cxn>
                <a:cxn ang="0">
                  <a:pos x="61" y="44"/>
                </a:cxn>
                <a:cxn ang="0">
                  <a:pos x="45" y="43"/>
                </a:cxn>
                <a:cxn ang="0">
                  <a:pos x="72" y="48"/>
                </a:cxn>
              </a:cxnLst>
              <a:rect l="0" t="0" r="r" b="b"/>
              <a:pathLst>
                <a:path w="106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50"/>
                  </a:lnTo>
                  <a:lnTo>
                    <a:pt x="22" y="48"/>
                  </a:lnTo>
                  <a:lnTo>
                    <a:pt x="15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9" y="16"/>
                  </a:lnTo>
                  <a:lnTo>
                    <a:pt x="15" y="12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6" y="4"/>
                  </a:lnTo>
                  <a:lnTo>
                    <a:pt x="95" y="7"/>
                  </a:lnTo>
                  <a:lnTo>
                    <a:pt x="100" y="11"/>
                  </a:lnTo>
                  <a:lnTo>
                    <a:pt x="103" y="16"/>
                  </a:lnTo>
                  <a:lnTo>
                    <a:pt x="106" y="22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40"/>
                  </a:lnTo>
                  <a:lnTo>
                    <a:pt x="76" y="42"/>
                  </a:lnTo>
                  <a:lnTo>
                    <a:pt x="61" y="44"/>
                  </a:lnTo>
                  <a:lnTo>
                    <a:pt x="45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1" name="Freeform 119"/>
            <p:cNvSpPr>
              <a:spLocks/>
            </p:cNvSpPr>
            <p:nvPr/>
          </p:nvSpPr>
          <p:spPr bwMode="auto">
            <a:xfrm>
              <a:off x="3881" y="2535"/>
              <a:ext cx="106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50"/>
                </a:cxn>
                <a:cxn ang="0">
                  <a:pos x="22" y="48"/>
                </a:cxn>
                <a:cxn ang="0">
                  <a:pos x="15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4" y="20"/>
                </a:cxn>
                <a:cxn ang="0">
                  <a:pos x="9" y="16"/>
                </a:cxn>
                <a:cxn ang="0">
                  <a:pos x="15" y="12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4"/>
                </a:cxn>
                <a:cxn ang="0">
                  <a:pos x="53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6" y="4"/>
                </a:cxn>
                <a:cxn ang="0">
                  <a:pos x="95" y="7"/>
                </a:cxn>
                <a:cxn ang="0">
                  <a:pos x="100" y="11"/>
                </a:cxn>
                <a:cxn ang="0">
                  <a:pos x="103" y="16"/>
                </a:cxn>
                <a:cxn ang="0">
                  <a:pos x="106" y="22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40"/>
                </a:cxn>
                <a:cxn ang="0">
                  <a:pos x="76" y="42"/>
                </a:cxn>
                <a:cxn ang="0">
                  <a:pos x="61" y="44"/>
                </a:cxn>
                <a:cxn ang="0">
                  <a:pos x="45" y="43"/>
                </a:cxn>
              </a:cxnLst>
              <a:rect l="0" t="0" r="r" b="b"/>
              <a:pathLst>
                <a:path w="106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50"/>
                  </a:lnTo>
                  <a:lnTo>
                    <a:pt x="22" y="48"/>
                  </a:lnTo>
                  <a:lnTo>
                    <a:pt x="15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9" y="16"/>
                  </a:lnTo>
                  <a:lnTo>
                    <a:pt x="15" y="12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6" y="4"/>
                  </a:lnTo>
                  <a:lnTo>
                    <a:pt x="95" y="7"/>
                  </a:lnTo>
                  <a:lnTo>
                    <a:pt x="100" y="11"/>
                  </a:lnTo>
                  <a:lnTo>
                    <a:pt x="103" y="16"/>
                  </a:lnTo>
                  <a:lnTo>
                    <a:pt x="106" y="22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40"/>
                  </a:lnTo>
                  <a:lnTo>
                    <a:pt x="76" y="42"/>
                  </a:lnTo>
                  <a:lnTo>
                    <a:pt x="61" y="44"/>
                  </a:lnTo>
                  <a:lnTo>
                    <a:pt x="45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2" name="Freeform 120"/>
            <p:cNvSpPr>
              <a:spLocks/>
            </p:cNvSpPr>
            <p:nvPr/>
          </p:nvSpPr>
          <p:spPr bwMode="auto">
            <a:xfrm>
              <a:off x="3883" y="2555"/>
              <a:ext cx="118" cy="5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2" y="28"/>
                </a:cxn>
                <a:cxn ang="0">
                  <a:pos x="7" y="35"/>
                </a:cxn>
                <a:cxn ang="0">
                  <a:pos x="13" y="42"/>
                </a:cxn>
                <a:cxn ang="0">
                  <a:pos x="22" y="48"/>
                </a:cxn>
                <a:cxn ang="0">
                  <a:pos x="34" y="53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59" y="57"/>
                </a:cxn>
                <a:cxn ang="0">
                  <a:pos x="67" y="57"/>
                </a:cxn>
                <a:cxn ang="0">
                  <a:pos x="75" y="55"/>
                </a:cxn>
                <a:cxn ang="0">
                  <a:pos x="81" y="54"/>
                </a:cxn>
                <a:cxn ang="0">
                  <a:pos x="93" y="49"/>
                </a:cxn>
                <a:cxn ang="0">
                  <a:pos x="101" y="43"/>
                </a:cxn>
                <a:cxn ang="0">
                  <a:pos x="108" y="37"/>
                </a:cxn>
                <a:cxn ang="0">
                  <a:pos x="113" y="29"/>
                </a:cxn>
                <a:cxn ang="0">
                  <a:pos x="117" y="22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18" y="8"/>
                </a:cxn>
                <a:cxn ang="0">
                  <a:pos x="117" y="4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3" y="14"/>
                </a:cxn>
                <a:cxn ang="0">
                  <a:pos x="111" y="18"/>
                </a:cxn>
                <a:cxn ang="0">
                  <a:pos x="106" y="24"/>
                </a:cxn>
                <a:cxn ang="0">
                  <a:pos x="100" y="29"/>
                </a:cxn>
                <a:cxn ang="0">
                  <a:pos x="93" y="34"/>
                </a:cxn>
                <a:cxn ang="0">
                  <a:pos x="83" y="37"/>
                </a:cxn>
                <a:cxn ang="0">
                  <a:pos x="73" y="40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47" y="40"/>
                </a:cxn>
                <a:cxn ang="0">
                  <a:pos x="37" y="37"/>
                </a:cxn>
                <a:cxn ang="0">
                  <a:pos x="27" y="35"/>
                </a:cxn>
                <a:cxn ang="0">
                  <a:pos x="19" y="30"/>
                </a:cxn>
                <a:cxn ang="0">
                  <a:pos x="12" y="26"/>
                </a:cxn>
                <a:cxn ang="0">
                  <a:pos x="7" y="21"/>
                </a:cxn>
                <a:cxn ang="0">
                  <a:pos x="3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8" h="57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2" y="28"/>
                  </a:lnTo>
                  <a:lnTo>
                    <a:pt x="7" y="35"/>
                  </a:lnTo>
                  <a:lnTo>
                    <a:pt x="13" y="42"/>
                  </a:lnTo>
                  <a:lnTo>
                    <a:pt x="22" y="48"/>
                  </a:lnTo>
                  <a:lnTo>
                    <a:pt x="34" y="53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9" y="57"/>
                  </a:lnTo>
                  <a:lnTo>
                    <a:pt x="67" y="57"/>
                  </a:lnTo>
                  <a:lnTo>
                    <a:pt x="75" y="55"/>
                  </a:lnTo>
                  <a:lnTo>
                    <a:pt x="81" y="54"/>
                  </a:lnTo>
                  <a:lnTo>
                    <a:pt x="93" y="49"/>
                  </a:lnTo>
                  <a:lnTo>
                    <a:pt x="101" y="43"/>
                  </a:lnTo>
                  <a:lnTo>
                    <a:pt x="108" y="37"/>
                  </a:lnTo>
                  <a:lnTo>
                    <a:pt x="113" y="29"/>
                  </a:lnTo>
                  <a:lnTo>
                    <a:pt x="117" y="22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8" y="8"/>
                  </a:lnTo>
                  <a:lnTo>
                    <a:pt x="117" y="4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3" y="14"/>
                  </a:lnTo>
                  <a:lnTo>
                    <a:pt x="111" y="18"/>
                  </a:lnTo>
                  <a:lnTo>
                    <a:pt x="106" y="24"/>
                  </a:lnTo>
                  <a:lnTo>
                    <a:pt x="100" y="29"/>
                  </a:lnTo>
                  <a:lnTo>
                    <a:pt x="93" y="34"/>
                  </a:lnTo>
                  <a:lnTo>
                    <a:pt x="83" y="37"/>
                  </a:lnTo>
                  <a:lnTo>
                    <a:pt x="7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47" y="40"/>
                  </a:lnTo>
                  <a:lnTo>
                    <a:pt x="37" y="37"/>
                  </a:lnTo>
                  <a:lnTo>
                    <a:pt x="27" y="35"/>
                  </a:lnTo>
                  <a:lnTo>
                    <a:pt x="19" y="30"/>
                  </a:lnTo>
                  <a:lnTo>
                    <a:pt x="12" y="26"/>
                  </a:lnTo>
                  <a:lnTo>
                    <a:pt x="7" y="21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3" name="Freeform 121"/>
            <p:cNvSpPr>
              <a:spLocks/>
            </p:cNvSpPr>
            <p:nvPr/>
          </p:nvSpPr>
          <p:spPr bwMode="auto">
            <a:xfrm>
              <a:off x="3897" y="2527"/>
              <a:ext cx="97" cy="36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10" y="28"/>
                </a:cxn>
                <a:cxn ang="0">
                  <a:pos x="20" y="24"/>
                </a:cxn>
                <a:cxn ang="0">
                  <a:pos x="32" y="19"/>
                </a:cxn>
                <a:cxn ang="0">
                  <a:pos x="47" y="17"/>
                </a:cxn>
                <a:cxn ang="0">
                  <a:pos x="47" y="17"/>
                </a:cxn>
                <a:cxn ang="0">
                  <a:pos x="56" y="15"/>
                </a:cxn>
                <a:cxn ang="0">
                  <a:pos x="65" y="17"/>
                </a:cxn>
                <a:cxn ang="0">
                  <a:pos x="72" y="19"/>
                </a:cxn>
                <a:cxn ang="0">
                  <a:pos x="79" y="21"/>
                </a:cxn>
                <a:cxn ang="0">
                  <a:pos x="84" y="25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3"/>
                </a:cxn>
                <a:cxn ang="0">
                  <a:pos x="96" y="31"/>
                </a:cxn>
                <a:cxn ang="0">
                  <a:pos x="96" y="31"/>
                </a:cxn>
                <a:cxn ang="0">
                  <a:pos x="97" y="25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90" y="13"/>
                </a:cxn>
                <a:cxn ang="0">
                  <a:pos x="85" y="9"/>
                </a:cxn>
                <a:cxn ang="0">
                  <a:pos x="80" y="6"/>
                </a:cxn>
                <a:cxn ang="0">
                  <a:pos x="74" y="3"/>
                </a:cxn>
                <a:cxn ang="0">
                  <a:pos x="67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1"/>
                </a:cxn>
                <a:cxn ang="0">
                  <a:pos x="33" y="2"/>
                </a:cxn>
                <a:cxn ang="0">
                  <a:pos x="26" y="5"/>
                </a:cxn>
                <a:cxn ang="0">
                  <a:pos x="20" y="7"/>
                </a:cxn>
                <a:cxn ang="0">
                  <a:pos x="10" y="13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" y="33"/>
                </a:cxn>
                <a:cxn ang="0">
                  <a:pos x="2" y="36"/>
                </a:cxn>
                <a:cxn ang="0">
                  <a:pos x="2" y="36"/>
                </a:cxn>
              </a:cxnLst>
              <a:rect l="0" t="0" r="r" b="b"/>
              <a:pathLst>
                <a:path w="97" h="36">
                  <a:moveTo>
                    <a:pt x="2" y="36"/>
                  </a:moveTo>
                  <a:lnTo>
                    <a:pt x="2" y="36"/>
                  </a:lnTo>
                  <a:lnTo>
                    <a:pt x="10" y="28"/>
                  </a:lnTo>
                  <a:lnTo>
                    <a:pt x="20" y="24"/>
                  </a:lnTo>
                  <a:lnTo>
                    <a:pt x="32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6" y="15"/>
                  </a:lnTo>
                  <a:lnTo>
                    <a:pt x="65" y="17"/>
                  </a:lnTo>
                  <a:lnTo>
                    <a:pt x="72" y="19"/>
                  </a:lnTo>
                  <a:lnTo>
                    <a:pt x="79" y="21"/>
                  </a:lnTo>
                  <a:lnTo>
                    <a:pt x="84" y="25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3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7" y="25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0" y="13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4" y="3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1"/>
                  </a:lnTo>
                  <a:lnTo>
                    <a:pt x="33" y="2"/>
                  </a:lnTo>
                  <a:lnTo>
                    <a:pt x="26" y="5"/>
                  </a:lnTo>
                  <a:lnTo>
                    <a:pt x="20" y="7"/>
                  </a:lnTo>
                  <a:lnTo>
                    <a:pt x="10" y="13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4" name="Freeform 122"/>
            <p:cNvSpPr>
              <a:spLocks/>
            </p:cNvSpPr>
            <p:nvPr/>
          </p:nvSpPr>
          <p:spPr bwMode="auto">
            <a:xfrm>
              <a:off x="3881" y="2632"/>
              <a:ext cx="106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49"/>
                </a:cxn>
                <a:cxn ang="0">
                  <a:pos x="22" y="48"/>
                </a:cxn>
                <a:cxn ang="0">
                  <a:pos x="15" y="45"/>
                </a:cxn>
                <a:cxn ang="0">
                  <a:pos x="9" y="43"/>
                </a:cxn>
                <a:cxn ang="0">
                  <a:pos x="5" y="39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5"/>
                </a:cxn>
                <a:cxn ang="0">
                  <a:pos x="15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9" y="3"/>
                </a:cxn>
                <a:cxn ang="0">
                  <a:pos x="53" y="0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86" y="2"/>
                </a:cxn>
                <a:cxn ang="0">
                  <a:pos x="95" y="6"/>
                </a:cxn>
                <a:cxn ang="0">
                  <a:pos x="100" y="11"/>
                </a:cxn>
                <a:cxn ang="0">
                  <a:pos x="103" y="15"/>
                </a:cxn>
                <a:cxn ang="0">
                  <a:pos x="106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39"/>
                </a:cxn>
                <a:cxn ang="0">
                  <a:pos x="76" y="42"/>
                </a:cxn>
                <a:cxn ang="0">
                  <a:pos x="61" y="43"/>
                </a:cxn>
                <a:cxn ang="0">
                  <a:pos x="45" y="43"/>
                </a:cxn>
                <a:cxn ang="0">
                  <a:pos x="72" y="46"/>
                </a:cxn>
              </a:cxnLst>
              <a:rect l="0" t="0" r="r" b="b"/>
              <a:pathLst>
                <a:path w="106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49"/>
                  </a:lnTo>
                  <a:lnTo>
                    <a:pt x="22" y="48"/>
                  </a:lnTo>
                  <a:lnTo>
                    <a:pt x="15" y="45"/>
                  </a:lnTo>
                  <a:lnTo>
                    <a:pt x="9" y="43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5"/>
                  </a:lnTo>
                  <a:lnTo>
                    <a:pt x="15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9" y="3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0" y="11"/>
                  </a:lnTo>
                  <a:lnTo>
                    <a:pt x="103" y="15"/>
                  </a:lnTo>
                  <a:lnTo>
                    <a:pt x="106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39"/>
                  </a:lnTo>
                  <a:lnTo>
                    <a:pt x="76" y="42"/>
                  </a:lnTo>
                  <a:lnTo>
                    <a:pt x="61" y="43"/>
                  </a:lnTo>
                  <a:lnTo>
                    <a:pt x="45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5" name="Freeform 123"/>
            <p:cNvSpPr>
              <a:spLocks/>
            </p:cNvSpPr>
            <p:nvPr/>
          </p:nvSpPr>
          <p:spPr bwMode="auto">
            <a:xfrm>
              <a:off x="3881" y="2632"/>
              <a:ext cx="106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49"/>
                </a:cxn>
                <a:cxn ang="0">
                  <a:pos x="22" y="48"/>
                </a:cxn>
                <a:cxn ang="0">
                  <a:pos x="15" y="45"/>
                </a:cxn>
                <a:cxn ang="0">
                  <a:pos x="9" y="43"/>
                </a:cxn>
                <a:cxn ang="0">
                  <a:pos x="5" y="39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5"/>
                </a:cxn>
                <a:cxn ang="0">
                  <a:pos x="15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9" y="3"/>
                </a:cxn>
                <a:cxn ang="0">
                  <a:pos x="53" y="0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86" y="2"/>
                </a:cxn>
                <a:cxn ang="0">
                  <a:pos x="95" y="6"/>
                </a:cxn>
                <a:cxn ang="0">
                  <a:pos x="100" y="11"/>
                </a:cxn>
                <a:cxn ang="0">
                  <a:pos x="103" y="15"/>
                </a:cxn>
                <a:cxn ang="0">
                  <a:pos x="106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39"/>
                </a:cxn>
                <a:cxn ang="0">
                  <a:pos x="76" y="42"/>
                </a:cxn>
                <a:cxn ang="0">
                  <a:pos x="61" y="43"/>
                </a:cxn>
                <a:cxn ang="0">
                  <a:pos x="45" y="43"/>
                </a:cxn>
              </a:cxnLst>
              <a:rect l="0" t="0" r="r" b="b"/>
              <a:pathLst>
                <a:path w="106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49"/>
                  </a:lnTo>
                  <a:lnTo>
                    <a:pt x="22" y="48"/>
                  </a:lnTo>
                  <a:lnTo>
                    <a:pt x="15" y="45"/>
                  </a:lnTo>
                  <a:lnTo>
                    <a:pt x="9" y="43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5"/>
                  </a:lnTo>
                  <a:lnTo>
                    <a:pt x="15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9" y="3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0" y="11"/>
                  </a:lnTo>
                  <a:lnTo>
                    <a:pt x="103" y="15"/>
                  </a:lnTo>
                  <a:lnTo>
                    <a:pt x="106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39"/>
                  </a:lnTo>
                  <a:lnTo>
                    <a:pt x="76" y="42"/>
                  </a:lnTo>
                  <a:lnTo>
                    <a:pt x="61" y="43"/>
                  </a:lnTo>
                  <a:lnTo>
                    <a:pt x="45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6" name="Freeform 124"/>
            <p:cNvSpPr>
              <a:spLocks/>
            </p:cNvSpPr>
            <p:nvPr/>
          </p:nvSpPr>
          <p:spPr bwMode="auto">
            <a:xfrm>
              <a:off x="3883" y="2652"/>
              <a:ext cx="118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2" y="28"/>
                </a:cxn>
                <a:cxn ang="0">
                  <a:pos x="7" y="35"/>
                </a:cxn>
                <a:cxn ang="0">
                  <a:pos x="13" y="42"/>
                </a:cxn>
                <a:cxn ang="0">
                  <a:pos x="22" y="47"/>
                </a:cxn>
                <a:cxn ang="0">
                  <a:pos x="34" y="52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59" y="55"/>
                </a:cxn>
                <a:cxn ang="0">
                  <a:pos x="67" y="55"/>
                </a:cxn>
                <a:cxn ang="0">
                  <a:pos x="75" y="55"/>
                </a:cxn>
                <a:cxn ang="0">
                  <a:pos x="81" y="54"/>
                </a:cxn>
                <a:cxn ang="0">
                  <a:pos x="93" y="49"/>
                </a:cxn>
                <a:cxn ang="0">
                  <a:pos x="101" y="43"/>
                </a:cxn>
                <a:cxn ang="0">
                  <a:pos x="108" y="36"/>
                </a:cxn>
                <a:cxn ang="0">
                  <a:pos x="113" y="29"/>
                </a:cxn>
                <a:cxn ang="0">
                  <a:pos x="117" y="22"/>
                </a:cxn>
                <a:cxn ang="0">
                  <a:pos x="118" y="15"/>
                </a:cxn>
                <a:cxn ang="0">
                  <a:pos x="118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3" y="12"/>
                </a:cxn>
                <a:cxn ang="0">
                  <a:pos x="111" y="18"/>
                </a:cxn>
                <a:cxn ang="0">
                  <a:pos x="106" y="23"/>
                </a:cxn>
                <a:cxn ang="0">
                  <a:pos x="100" y="29"/>
                </a:cxn>
                <a:cxn ang="0">
                  <a:pos x="93" y="32"/>
                </a:cxn>
                <a:cxn ang="0">
                  <a:pos x="83" y="36"/>
                </a:cxn>
                <a:cxn ang="0">
                  <a:pos x="73" y="38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47" y="38"/>
                </a:cxn>
                <a:cxn ang="0">
                  <a:pos x="37" y="37"/>
                </a:cxn>
                <a:cxn ang="0">
                  <a:pos x="27" y="34"/>
                </a:cxn>
                <a:cxn ang="0">
                  <a:pos x="19" y="30"/>
                </a:cxn>
                <a:cxn ang="0">
                  <a:pos x="12" y="25"/>
                </a:cxn>
                <a:cxn ang="0">
                  <a:pos x="7" y="19"/>
                </a:cxn>
                <a:cxn ang="0">
                  <a:pos x="3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8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7" y="35"/>
                  </a:lnTo>
                  <a:lnTo>
                    <a:pt x="13" y="42"/>
                  </a:lnTo>
                  <a:lnTo>
                    <a:pt x="22" y="47"/>
                  </a:lnTo>
                  <a:lnTo>
                    <a:pt x="34" y="52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9" y="55"/>
                  </a:lnTo>
                  <a:lnTo>
                    <a:pt x="67" y="55"/>
                  </a:lnTo>
                  <a:lnTo>
                    <a:pt x="75" y="55"/>
                  </a:lnTo>
                  <a:lnTo>
                    <a:pt x="81" y="54"/>
                  </a:lnTo>
                  <a:lnTo>
                    <a:pt x="93" y="49"/>
                  </a:lnTo>
                  <a:lnTo>
                    <a:pt x="101" y="43"/>
                  </a:lnTo>
                  <a:lnTo>
                    <a:pt x="108" y="36"/>
                  </a:lnTo>
                  <a:lnTo>
                    <a:pt x="113" y="29"/>
                  </a:lnTo>
                  <a:lnTo>
                    <a:pt x="117" y="22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3" y="12"/>
                  </a:lnTo>
                  <a:lnTo>
                    <a:pt x="111" y="18"/>
                  </a:lnTo>
                  <a:lnTo>
                    <a:pt x="106" y="23"/>
                  </a:lnTo>
                  <a:lnTo>
                    <a:pt x="100" y="29"/>
                  </a:lnTo>
                  <a:lnTo>
                    <a:pt x="93" y="32"/>
                  </a:lnTo>
                  <a:lnTo>
                    <a:pt x="83" y="36"/>
                  </a:lnTo>
                  <a:lnTo>
                    <a:pt x="73" y="38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47" y="38"/>
                  </a:lnTo>
                  <a:lnTo>
                    <a:pt x="37" y="37"/>
                  </a:lnTo>
                  <a:lnTo>
                    <a:pt x="27" y="34"/>
                  </a:lnTo>
                  <a:lnTo>
                    <a:pt x="19" y="30"/>
                  </a:lnTo>
                  <a:lnTo>
                    <a:pt x="12" y="25"/>
                  </a:lnTo>
                  <a:lnTo>
                    <a:pt x="7" y="19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7" name="Freeform 125"/>
            <p:cNvSpPr>
              <a:spLocks/>
            </p:cNvSpPr>
            <p:nvPr/>
          </p:nvSpPr>
          <p:spPr bwMode="auto">
            <a:xfrm>
              <a:off x="3897" y="2624"/>
              <a:ext cx="97" cy="35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6" y="15"/>
                </a:cxn>
                <a:cxn ang="0">
                  <a:pos x="65" y="16"/>
                </a:cxn>
                <a:cxn ang="0">
                  <a:pos x="72" y="17"/>
                </a:cxn>
                <a:cxn ang="0">
                  <a:pos x="79" y="20"/>
                </a:cxn>
                <a:cxn ang="0">
                  <a:pos x="84" y="23"/>
                </a:cxn>
                <a:cxn ang="0">
                  <a:pos x="88" y="27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7" y="25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90" y="11"/>
                </a:cxn>
                <a:cxn ang="0">
                  <a:pos x="85" y="9"/>
                </a:cxn>
                <a:cxn ang="0">
                  <a:pos x="80" y="6"/>
                </a:cxn>
                <a:cxn ang="0">
                  <a:pos x="74" y="3"/>
                </a:cxn>
                <a:cxn ang="0">
                  <a:pos x="67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33" y="1"/>
                </a:cxn>
                <a:cxn ang="0">
                  <a:pos x="26" y="3"/>
                </a:cxn>
                <a:cxn ang="0">
                  <a:pos x="20" y="7"/>
                </a:cxn>
                <a:cxn ang="0">
                  <a:pos x="10" y="13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7" h="35">
                  <a:moveTo>
                    <a:pt x="2" y="34"/>
                  </a:moveTo>
                  <a:lnTo>
                    <a:pt x="2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6" y="15"/>
                  </a:lnTo>
                  <a:lnTo>
                    <a:pt x="65" y="16"/>
                  </a:lnTo>
                  <a:lnTo>
                    <a:pt x="72" y="17"/>
                  </a:lnTo>
                  <a:lnTo>
                    <a:pt x="79" y="20"/>
                  </a:lnTo>
                  <a:lnTo>
                    <a:pt x="84" y="23"/>
                  </a:lnTo>
                  <a:lnTo>
                    <a:pt x="88" y="27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7" y="25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0" y="11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4" y="3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1"/>
                  </a:lnTo>
                  <a:lnTo>
                    <a:pt x="26" y="3"/>
                  </a:lnTo>
                  <a:lnTo>
                    <a:pt x="20" y="7"/>
                  </a:lnTo>
                  <a:lnTo>
                    <a:pt x="10" y="1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8" name="Freeform 126"/>
            <p:cNvSpPr>
              <a:spLocks/>
            </p:cNvSpPr>
            <p:nvPr/>
          </p:nvSpPr>
          <p:spPr bwMode="auto">
            <a:xfrm>
              <a:off x="3589" y="2201"/>
              <a:ext cx="89" cy="83"/>
            </a:xfrm>
            <a:custGeom>
              <a:avLst/>
              <a:gdLst/>
              <a:ahLst/>
              <a:cxnLst>
                <a:cxn ang="0">
                  <a:pos x="61" y="79"/>
                </a:cxn>
                <a:cxn ang="0">
                  <a:pos x="61" y="79"/>
                </a:cxn>
                <a:cxn ang="0">
                  <a:pos x="51" y="81"/>
                </a:cxn>
                <a:cxn ang="0">
                  <a:pos x="42" y="83"/>
                </a:cxn>
                <a:cxn ang="0">
                  <a:pos x="32" y="83"/>
                </a:cxn>
                <a:cxn ang="0">
                  <a:pos x="25" y="81"/>
                </a:cxn>
                <a:cxn ang="0">
                  <a:pos x="18" y="79"/>
                </a:cxn>
                <a:cxn ang="0">
                  <a:pos x="12" y="75"/>
                </a:cxn>
                <a:cxn ang="0">
                  <a:pos x="7" y="70"/>
                </a:cxn>
                <a:cxn ang="0">
                  <a:pos x="3" y="66"/>
                </a:cxn>
                <a:cxn ang="0">
                  <a:pos x="1" y="60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32" y="6"/>
                </a:cxn>
                <a:cxn ang="0">
                  <a:pos x="39" y="4"/>
                </a:cxn>
                <a:cxn ang="0">
                  <a:pos x="45" y="1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1" y="0"/>
                </a:cxn>
                <a:cxn ang="0">
                  <a:pos x="66" y="1"/>
                </a:cxn>
                <a:cxn ang="0">
                  <a:pos x="74" y="5"/>
                </a:cxn>
                <a:cxn ang="0">
                  <a:pos x="80" y="11"/>
                </a:cxn>
                <a:cxn ang="0">
                  <a:pos x="85" y="18"/>
                </a:cxn>
                <a:cxn ang="0">
                  <a:pos x="88" y="26"/>
                </a:cxn>
                <a:cxn ang="0">
                  <a:pos x="89" y="35"/>
                </a:cxn>
                <a:cxn ang="0">
                  <a:pos x="88" y="43"/>
                </a:cxn>
                <a:cxn ang="0">
                  <a:pos x="86" y="51"/>
                </a:cxn>
                <a:cxn ang="0">
                  <a:pos x="81" y="60"/>
                </a:cxn>
                <a:cxn ang="0">
                  <a:pos x="74" y="66"/>
                </a:cxn>
                <a:cxn ang="0">
                  <a:pos x="69" y="68"/>
                </a:cxn>
                <a:cxn ang="0">
                  <a:pos x="64" y="69"/>
                </a:cxn>
                <a:cxn ang="0">
                  <a:pos x="58" y="70"/>
                </a:cxn>
                <a:cxn ang="0">
                  <a:pos x="52" y="72"/>
                </a:cxn>
                <a:cxn ang="0">
                  <a:pos x="45" y="72"/>
                </a:cxn>
                <a:cxn ang="0">
                  <a:pos x="37" y="72"/>
                </a:cxn>
                <a:cxn ang="0">
                  <a:pos x="61" y="79"/>
                </a:cxn>
              </a:cxnLst>
              <a:rect l="0" t="0" r="r" b="b"/>
              <a:pathLst>
                <a:path w="89" h="83">
                  <a:moveTo>
                    <a:pt x="61" y="79"/>
                  </a:moveTo>
                  <a:lnTo>
                    <a:pt x="61" y="79"/>
                  </a:lnTo>
                  <a:lnTo>
                    <a:pt x="51" y="81"/>
                  </a:lnTo>
                  <a:lnTo>
                    <a:pt x="42" y="83"/>
                  </a:lnTo>
                  <a:lnTo>
                    <a:pt x="32" y="83"/>
                  </a:lnTo>
                  <a:lnTo>
                    <a:pt x="25" y="81"/>
                  </a:lnTo>
                  <a:lnTo>
                    <a:pt x="18" y="79"/>
                  </a:lnTo>
                  <a:lnTo>
                    <a:pt x="12" y="75"/>
                  </a:lnTo>
                  <a:lnTo>
                    <a:pt x="7" y="70"/>
                  </a:lnTo>
                  <a:lnTo>
                    <a:pt x="3" y="66"/>
                  </a:lnTo>
                  <a:lnTo>
                    <a:pt x="1" y="60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5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4" y="5"/>
                  </a:lnTo>
                  <a:lnTo>
                    <a:pt x="80" y="11"/>
                  </a:lnTo>
                  <a:lnTo>
                    <a:pt x="85" y="18"/>
                  </a:lnTo>
                  <a:lnTo>
                    <a:pt x="88" y="26"/>
                  </a:lnTo>
                  <a:lnTo>
                    <a:pt x="89" y="35"/>
                  </a:lnTo>
                  <a:lnTo>
                    <a:pt x="88" y="43"/>
                  </a:lnTo>
                  <a:lnTo>
                    <a:pt x="86" y="51"/>
                  </a:lnTo>
                  <a:lnTo>
                    <a:pt x="81" y="60"/>
                  </a:lnTo>
                  <a:lnTo>
                    <a:pt x="74" y="66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8" y="70"/>
                  </a:lnTo>
                  <a:lnTo>
                    <a:pt x="52" y="72"/>
                  </a:lnTo>
                  <a:lnTo>
                    <a:pt x="45" y="72"/>
                  </a:lnTo>
                  <a:lnTo>
                    <a:pt x="37" y="72"/>
                  </a:lnTo>
                  <a:lnTo>
                    <a:pt x="61" y="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599" name="Freeform 127"/>
            <p:cNvSpPr>
              <a:spLocks/>
            </p:cNvSpPr>
            <p:nvPr/>
          </p:nvSpPr>
          <p:spPr bwMode="auto">
            <a:xfrm>
              <a:off x="3589" y="2201"/>
              <a:ext cx="89" cy="83"/>
            </a:xfrm>
            <a:custGeom>
              <a:avLst/>
              <a:gdLst/>
              <a:ahLst/>
              <a:cxnLst>
                <a:cxn ang="0">
                  <a:pos x="61" y="79"/>
                </a:cxn>
                <a:cxn ang="0">
                  <a:pos x="61" y="79"/>
                </a:cxn>
                <a:cxn ang="0">
                  <a:pos x="51" y="81"/>
                </a:cxn>
                <a:cxn ang="0">
                  <a:pos x="42" y="83"/>
                </a:cxn>
                <a:cxn ang="0">
                  <a:pos x="32" y="83"/>
                </a:cxn>
                <a:cxn ang="0">
                  <a:pos x="25" y="81"/>
                </a:cxn>
                <a:cxn ang="0">
                  <a:pos x="18" y="79"/>
                </a:cxn>
                <a:cxn ang="0">
                  <a:pos x="12" y="75"/>
                </a:cxn>
                <a:cxn ang="0">
                  <a:pos x="7" y="70"/>
                </a:cxn>
                <a:cxn ang="0">
                  <a:pos x="3" y="66"/>
                </a:cxn>
                <a:cxn ang="0">
                  <a:pos x="1" y="60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32" y="6"/>
                </a:cxn>
                <a:cxn ang="0">
                  <a:pos x="39" y="4"/>
                </a:cxn>
                <a:cxn ang="0">
                  <a:pos x="45" y="1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1" y="0"/>
                </a:cxn>
                <a:cxn ang="0">
                  <a:pos x="66" y="1"/>
                </a:cxn>
                <a:cxn ang="0">
                  <a:pos x="74" y="5"/>
                </a:cxn>
                <a:cxn ang="0">
                  <a:pos x="80" y="11"/>
                </a:cxn>
                <a:cxn ang="0">
                  <a:pos x="85" y="18"/>
                </a:cxn>
                <a:cxn ang="0">
                  <a:pos x="88" y="26"/>
                </a:cxn>
                <a:cxn ang="0">
                  <a:pos x="89" y="35"/>
                </a:cxn>
                <a:cxn ang="0">
                  <a:pos x="88" y="43"/>
                </a:cxn>
                <a:cxn ang="0">
                  <a:pos x="86" y="51"/>
                </a:cxn>
                <a:cxn ang="0">
                  <a:pos x="81" y="60"/>
                </a:cxn>
                <a:cxn ang="0">
                  <a:pos x="74" y="66"/>
                </a:cxn>
                <a:cxn ang="0">
                  <a:pos x="69" y="68"/>
                </a:cxn>
                <a:cxn ang="0">
                  <a:pos x="64" y="69"/>
                </a:cxn>
                <a:cxn ang="0">
                  <a:pos x="58" y="70"/>
                </a:cxn>
                <a:cxn ang="0">
                  <a:pos x="52" y="72"/>
                </a:cxn>
                <a:cxn ang="0">
                  <a:pos x="45" y="72"/>
                </a:cxn>
                <a:cxn ang="0">
                  <a:pos x="37" y="72"/>
                </a:cxn>
              </a:cxnLst>
              <a:rect l="0" t="0" r="r" b="b"/>
              <a:pathLst>
                <a:path w="89" h="83">
                  <a:moveTo>
                    <a:pt x="61" y="79"/>
                  </a:moveTo>
                  <a:lnTo>
                    <a:pt x="61" y="79"/>
                  </a:lnTo>
                  <a:lnTo>
                    <a:pt x="51" y="81"/>
                  </a:lnTo>
                  <a:lnTo>
                    <a:pt x="42" y="83"/>
                  </a:lnTo>
                  <a:lnTo>
                    <a:pt x="32" y="83"/>
                  </a:lnTo>
                  <a:lnTo>
                    <a:pt x="25" y="81"/>
                  </a:lnTo>
                  <a:lnTo>
                    <a:pt x="18" y="79"/>
                  </a:lnTo>
                  <a:lnTo>
                    <a:pt x="12" y="75"/>
                  </a:lnTo>
                  <a:lnTo>
                    <a:pt x="7" y="70"/>
                  </a:lnTo>
                  <a:lnTo>
                    <a:pt x="3" y="66"/>
                  </a:lnTo>
                  <a:lnTo>
                    <a:pt x="1" y="60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5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4" y="5"/>
                  </a:lnTo>
                  <a:lnTo>
                    <a:pt x="80" y="11"/>
                  </a:lnTo>
                  <a:lnTo>
                    <a:pt x="85" y="18"/>
                  </a:lnTo>
                  <a:lnTo>
                    <a:pt x="88" y="26"/>
                  </a:lnTo>
                  <a:lnTo>
                    <a:pt x="89" y="35"/>
                  </a:lnTo>
                  <a:lnTo>
                    <a:pt x="88" y="43"/>
                  </a:lnTo>
                  <a:lnTo>
                    <a:pt x="86" y="51"/>
                  </a:lnTo>
                  <a:lnTo>
                    <a:pt x="81" y="60"/>
                  </a:lnTo>
                  <a:lnTo>
                    <a:pt x="74" y="66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8" y="70"/>
                  </a:lnTo>
                  <a:lnTo>
                    <a:pt x="52" y="72"/>
                  </a:lnTo>
                  <a:lnTo>
                    <a:pt x="45" y="72"/>
                  </a:lnTo>
                  <a:lnTo>
                    <a:pt x="37" y="7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0" name="Freeform 128"/>
            <p:cNvSpPr>
              <a:spLocks/>
            </p:cNvSpPr>
            <p:nvPr/>
          </p:nvSpPr>
          <p:spPr bwMode="auto">
            <a:xfrm>
              <a:off x="3591" y="2231"/>
              <a:ext cx="87" cy="7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3" y="38"/>
                </a:cxn>
                <a:cxn ang="0">
                  <a:pos x="6" y="48"/>
                </a:cxn>
                <a:cxn ang="0">
                  <a:pos x="12" y="57"/>
                </a:cxn>
                <a:cxn ang="0">
                  <a:pos x="15" y="62"/>
                </a:cxn>
                <a:cxn ang="0">
                  <a:pos x="19" y="65"/>
                </a:cxn>
                <a:cxn ang="0">
                  <a:pos x="24" y="69"/>
                </a:cxn>
                <a:cxn ang="0">
                  <a:pos x="30" y="71"/>
                </a:cxn>
                <a:cxn ang="0">
                  <a:pos x="36" y="74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50" y="77"/>
                </a:cxn>
                <a:cxn ang="0">
                  <a:pos x="58" y="77"/>
                </a:cxn>
                <a:cxn ang="0">
                  <a:pos x="64" y="77"/>
                </a:cxn>
                <a:cxn ang="0">
                  <a:pos x="68" y="76"/>
                </a:cxn>
                <a:cxn ang="0">
                  <a:pos x="72" y="74"/>
                </a:cxn>
                <a:cxn ang="0">
                  <a:pos x="75" y="71"/>
                </a:cxn>
                <a:cxn ang="0">
                  <a:pos x="78" y="69"/>
                </a:cxn>
                <a:cxn ang="0">
                  <a:pos x="80" y="65"/>
                </a:cxn>
                <a:cxn ang="0">
                  <a:pos x="84" y="58"/>
                </a:cxn>
                <a:cxn ang="0">
                  <a:pos x="85" y="50"/>
                </a:cxn>
                <a:cxn ang="0">
                  <a:pos x="87" y="32"/>
                </a:cxn>
                <a:cxn ang="0">
                  <a:pos x="87" y="32"/>
                </a:cxn>
                <a:cxn ang="0">
                  <a:pos x="86" y="20"/>
                </a:cxn>
                <a:cxn ang="0">
                  <a:pos x="86" y="16"/>
                </a:cxn>
                <a:cxn ang="0">
                  <a:pos x="85" y="21"/>
                </a:cxn>
                <a:cxn ang="0">
                  <a:pos x="85" y="21"/>
                </a:cxn>
                <a:cxn ang="0">
                  <a:pos x="83" y="34"/>
                </a:cxn>
                <a:cxn ang="0">
                  <a:pos x="81" y="40"/>
                </a:cxn>
                <a:cxn ang="0">
                  <a:pos x="79" y="45"/>
                </a:cxn>
                <a:cxn ang="0">
                  <a:pos x="75" y="49"/>
                </a:cxn>
                <a:cxn ang="0">
                  <a:pos x="69" y="52"/>
                </a:cxn>
                <a:cxn ang="0">
                  <a:pos x="62" y="53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2" y="53"/>
                </a:cxn>
                <a:cxn ang="0">
                  <a:pos x="32" y="51"/>
                </a:cxn>
                <a:cxn ang="0">
                  <a:pos x="24" y="46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7"/>
                </a:cxn>
                <a:cxn ang="0">
                  <a:pos x="4" y="19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7" h="77">
                  <a:moveTo>
                    <a:pt x="0" y="6"/>
                  </a:moveTo>
                  <a:lnTo>
                    <a:pt x="0" y="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" y="38"/>
                  </a:lnTo>
                  <a:lnTo>
                    <a:pt x="6" y="48"/>
                  </a:lnTo>
                  <a:lnTo>
                    <a:pt x="12" y="57"/>
                  </a:lnTo>
                  <a:lnTo>
                    <a:pt x="15" y="62"/>
                  </a:lnTo>
                  <a:lnTo>
                    <a:pt x="19" y="65"/>
                  </a:lnTo>
                  <a:lnTo>
                    <a:pt x="24" y="69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50" y="77"/>
                  </a:lnTo>
                  <a:lnTo>
                    <a:pt x="58" y="77"/>
                  </a:lnTo>
                  <a:lnTo>
                    <a:pt x="64" y="77"/>
                  </a:lnTo>
                  <a:lnTo>
                    <a:pt x="68" y="76"/>
                  </a:lnTo>
                  <a:lnTo>
                    <a:pt x="72" y="74"/>
                  </a:lnTo>
                  <a:lnTo>
                    <a:pt x="75" y="71"/>
                  </a:lnTo>
                  <a:lnTo>
                    <a:pt x="78" y="69"/>
                  </a:lnTo>
                  <a:lnTo>
                    <a:pt x="80" y="65"/>
                  </a:lnTo>
                  <a:lnTo>
                    <a:pt x="84" y="58"/>
                  </a:lnTo>
                  <a:lnTo>
                    <a:pt x="85" y="50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6" y="20"/>
                  </a:lnTo>
                  <a:lnTo>
                    <a:pt x="86" y="16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34"/>
                  </a:lnTo>
                  <a:lnTo>
                    <a:pt x="81" y="40"/>
                  </a:lnTo>
                  <a:lnTo>
                    <a:pt x="79" y="45"/>
                  </a:lnTo>
                  <a:lnTo>
                    <a:pt x="75" y="49"/>
                  </a:lnTo>
                  <a:lnTo>
                    <a:pt x="69" y="52"/>
                  </a:lnTo>
                  <a:lnTo>
                    <a:pt x="62" y="53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2" y="53"/>
                  </a:lnTo>
                  <a:lnTo>
                    <a:pt x="32" y="51"/>
                  </a:lnTo>
                  <a:lnTo>
                    <a:pt x="24" y="46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7"/>
                  </a:lnTo>
                  <a:lnTo>
                    <a:pt x="4" y="1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1" name="Freeform 129"/>
            <p:cNvSpPr>
              <a:spLocks/>
            </p:cNvSpPr>
            <p:nvPr/>
          </p:nvSpPr>
          <p:spPr bwMode="auto">
            <a:xfrm>
              <a:off x="3597" y="2179"/>
              <a:ext cx="78" cy="59"/>
            </a:xfrm>
            <a:custGeom>
              <a:avLst/>
              <a:gdLst/>
              <a:ahLst/>
              <a:cxnLst>
                <a:cxn ang="0">
                  <a:pos x="3" y="59"/>
                </a:cxn>
                <a:cxn ang="0">
                  <a:pos x="3" y="59"/>
                </a:cxn>
                <a:cxn ang="0">
                  <a:pos x="5" y="53"/>
                </a:cxn>
                <a:cxn ang="0">
                  <a:pos x="10" y="48"/>
                </a:cxn>
                <a:cxn ang="0">
                  <a:pos x="16" y="43"/>
                </a:cxn>
                <a:cxn ang="0">
                  <a:pos x="22" y="39"/>
                </a:cxn>
                <a:cxn ang="0">
                  <a:pos x="36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58" y="27"/>
                </a:cxn>
                <a:cxn ang="0">
                  <a:pos x="63" y="28"/>
                </a:cxn>
                <a:cxn ang="0">
                  <a:pos x="67" y="31"/>
                </a:cxn>
                <a:cxn ang="0">
                  <a:pos x="69" y="35"/>
                </a:cxn>
                <a:cxn ang="0">
                  <a:pos x="72" y="41"/>
                </a:cxn>
                <a:cxn ang="0">
                  <a:pos x="73" y="47"/>
                </a:cxn>
                <a:cxn ang="0">
                  <a:pos x="75" y="59"/>
                </a:cxn>
                <a:cxn ang="0">
                  <a:pos x="75" y="59"/>
                </a:cxn>
                <a:cxn ang="0">
                  <a:pos x="78" y="51"/>
                </a:cxn>
                <a:cxn ang="0">
                  <a:pos x="78" y="51"/>
                </a:cxn>
                <a:cxn ang="0">
                  <a:pos x="78" y="42"/>
                </a:cxn>
                <a:cxn ang="0">
                  <a:pos x="77" y="34"/>
                </a:cxn>
                <a:cxn ang="0">
                  <a:pos x="77" y="34"/>
                </a:cxn>
                <a:cxn ang="0">
                  <a:pos x="74" y="22"/>
                </a:cxn>
                <a:cxn ang="0">
                  <a:pos x="71" y="10"/>
                </a:cxn>
                <a:cxn ang="0">
                  <a:pos x="69" y="6"/>
                </a:cxn>
                <a:cxn ang="0">
                  <a:pos x="66" y="3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6" y="2"/>
                </a:cxn>
                <a:cxn ang="0">
                  <a:pos x="37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7"/>
                </a:cxn>
                <a:cxn ang="0">
                  <a:pos x="10" y="22"/>
                </a:cxn>
                <a:cxn ang="0">
                  <a:pos x="5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3" y="59"/>
                </a:cxn>
                <a:cxn ang="0">
                  <a:pos x="3" y="59"/>
                </a:cxn>
              </a:cxnLst>
              <a:rect l="0" t="0" r="r" b="b"/>
              <a:pathLst>
                <a:path w="78" h="59">
                  <a:moveTo>
                    <a:pt x="3" y="59"/>
                  </a:moveTo>
                  <a:lnTo>
                    <a:pt x="3" y="59"/>
                  </a:lnTo>
                  <a:lnTo>
                    <a:pt x="5" y="53"/>
                  </a:lnTo>
                  <a:lnTo>
                    <a:pt x="10" y="48"/>
                  </a:lnTo>
                  <a:lnTo>
                    <a:pt x="16" y="43"/>
                  </a:lnTo>
                  <a:lnTo>
                    <a:pt x="22" y="39"/>
                  </a:lnTo>
                  <a:lnTo>
                    <a:pt x="36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8" y="27"/>
                  </a:lnTo>
                  <a:lnTo>
                    <a:pt x="63" y="28"/>
                  </a:lnTo>
                  <a:lnTo>
                    <a:pt x="67" y="31"/>
                  </a:lnTo>
                  <a:lnTo>
                    <a:pt x="69" y="35"/>
                  </a:lnTo>
                  <a:lnTo>
                    <a:pt x="72" y="41"/>
                  </a:lnTo>
                  <a:lnTo>
                    <a:pt x="73" y="4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78" y="42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4" y="22"/>
                  </a:lnTo>
                  <a:lnTo>
                    <a:pt x="71" y="10"/>
                  </a:lnTo>
                  <a:lnTo>
                    <a:pt x="69" y="6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30" y="8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0" y="22"/>
                  </a:lnTo>
                  <a:lnTo>
                    <a:pt x="5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3" y="59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2" name="Freeform 130"/>
            <p:cNvSpPr>
              <a:spLocks/>
            </p:cNvSpPr>
            <p:nvPr/>
          </p:nvSpPr>
          <p:spPr bwMode="auto">
            <a:xfrm>
              <a:off x="3711" y="2231"/>
              <a:ext cx="137" cy="76"/>
            </a:xfrm>
            <a:custGeom>
              <a:avLst/>
              <a:gdLst/>
              <a:ahLst/>
              <a:cxnLst>
                <a:cxn ang="0">
                  <a:pos x="137" y="76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35" y="74"/>
                </a:cxn>
                <a:cxn ang="0">
                  <a:pos x="30" y="71"/>
                </a:cxn>
                <a:cxn ang="0">
                  <a:pos x="24" y="69"/>
                </a:cxn>
                <a:cxn ang="0">
                  <a:pos x="19" y="65"/>
                </a:cxn>
                <a:cxn ang="0">
                  <a:pos x="14" y="62"/>
                </a:cxn>
                <a:cxn ang="0">
                  <a:pos x="12" y="57"/>
                </a:cxn>
                <a:cxn ang="0">
                  <a:pos x="6" y="48"/>
                </a:cxn>
                <a:cxn ang="0">
                  <a:pos x="2" y="38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3" y="19"/>
                </a:cxn>
                <a:cxn ang="0">
                  <a:pos x="6" y="27"/>
                </a:cxn>
                <a:cxn ang="0">
                  <a:pos x="10" y="34"/>
                </a:cxn>
                <a:cxn ang="0">
                  <a:pos x="16" y="40"/>
                </a:cxn>
                <a:cxn ang="0">
                  <a:pos x="24" y="46"/>
                </a:cxn>
                <a:cxn ang="0">
                  <a:pos x="32" y="51"/>
                </a:cxn>
                <a:cxn ang="0">
                  <a:pos x="41" y="53"/>
                </a:cxn>
                <a:cxn ang="0">
                  <a:pos x="51" y="55"/>
                </a:cxn>
                <a:cxn ang="0">
                  <a:pos x="129" y="55"/>
                </a:cxn>
                <a:cxn ang="0">
                  <a:pos x="137" y="76"/>
                </a:cxn>
              </a:cxnLst>
              <a:rect l="0" t="0" r="r" b="b"/>
              <a:pathLst>
                <a:path w="137" h="76">
                  <a:moveTo>
                    <a:pt x="137" y="76"/>
                  </a:moveTo>
                  <a:lnTo>
                    <a:pt x="43" y="76"/>
                  </a:lnTo>
                  <a:lnTo>
                    <a:pt x="43" y="76"/>
                  </a:lnTo>
                  <a:lnTo>
                    <a:pt x="35" y="74"/>
                  </a:lnTo>
                  <a:lnTo>
                    <a:pt x="30" y="71"/>
                  </a:lnTo>
                  <a:lnTo>
                    <a:pt x="24" y="69"/>
                  </a:lnTo>
                  <a:lnTo>
                    <a:pt x="19" y="65"/>
                  </a:lnTo>
                  <a:lnTo>
                    <a:pt x="14" y="62"/>
                  </a:lnTo>
                  <a:lnTo>
                    <a:pt x="12" y="57"/>
                  </a:lnTo>
                  <a:lnTo>
                    <a:pt x="6" y="48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7"/>
                  </a:lnTo>
                  <a:lnTo>
                    <a:pt x="10" y="34"/>
                  </a:lnTo>
                  <a:lnTo>
                    <a:pt x="16" y="40"/>
                  </a:lnTo>
                  <a:lnTo>
                    <a:pt x="24" y="46"/>
                  </a:lnTo>
                  <a:lnTo>
                    <a:pt x="32" y="51"/>
                  </a:lnTo>
                  <a:lnTo>
                    <a:pt x="41" y="53"/>
                  </a:lnTo>
                  <a:lnTo>
                    <a:pt x="51" y="55"/>
                  </a:lnTo>
                  <a:lnTo>
                    <a:pt x="129" y="55"/>
                  </a:lnTo>
                  <a:lnTo>
                    <a:pt x="13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3" name="Freeform 131"/>
            <p:cNvSpPr>
              <a:spLocks/>
            </p:cNvSpPr>
            <p:nvPr/>
          </p:nvSpPr>
          <p:spPr bwMode="auto">
            <a:xfrm>
              <a:off x="3711" y="2231"/>
              <a:ext cx="137" cy="76"/>
            </a:xfrm>
            <a:custGeom>
              <a:avLst/>
              <a:gdLst/>
              <a:ahLst/>
              <a:cxnLst>
                <a:cxn ang="0">
                  <a:pos x="137" y="76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35" y="74"/>
                </a:cxn>
                <a:cxn ang="0">
                  <a:pos x="30" y="71"/>
                </a:cxn>
                <a:cxn ang="0">
                  <a:pos x="24" y="69"/>
                </a:cxn>
                <a:cxn ang="0">
                  <a:pos x="19" y="65"/>
                </a:cxn>
                <a:cxn ang="0">
                  <a:pos x="14" y="62"/>
                </a:cxn>
                <a:cxn ang="0">
                  <a:pos x="12" y="57"/>
                </a:cxn>
                <a:cxn ang="0">
                  <a:pos x="6" y="48"/>
                </a:cxn>
                <a:cxn ang="0">
                  <a:pos x="2" y="38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3" y="19"/>
                </a:cxn>
                <a:cxn ang="0">
                  <a:pos x="6" y="27"/>
                </a:cxn>
                <a:cxn ang="0">
                  <a:pos x="10" y="34"/>
                </a:cxn>
                <a:cxn ang="0">
                  <a:pos x="16" y="40"/>
                </a:cxn>
                <a:cxn ang="0">
                  <a:pos x="24" y="46"/>
                </a:cxn>
                <a:cxn ang="0">
                  <a:pos x="32" y="51"/>
                </a:cxn>
                <a:cxn ang="0">
                  <a:pos x="41" y="53"/>
                </a:cxn>
                <a:cxn ang="0">
                  <a:pos x="51" y="55"/>
                </a:cxn>
                <a:cxn ang="0">
                  <a:pos x="129" y="55"/>
                </a:cxn>
              </a:cxnLst>
              <a:rect l="0" t="0" r="r" b="b"/>
              <a:pathLst>
                <a:path w="137" h="76">
                  <a:moveTo>
                    <a:pt x="137" y="76"/>
                  </a:moveTo>
                  <a:lnTo>
                    <a:pt x="43" y="76"/>
                  </a:lnTo>
                  <a:lnTo>
                    <a:pt x="43" y="76"/>
                  </a:lnTo>
                  <a:lnTo>
                    <a:pt x="35" y="74"/>
                  </a:lnTo>
                  <a:lnTo>
                    <a:pt x="30" y="71"/>
                  </a:lnTo>
                  <a:lnTo>
                    <a:pt x="24" y="69"/>
                  </a:lnTo>
                  <a:lnTo>
                    <a:pt x="19" y="65"/>
                  </a:lnTo>
                  <a:lnTo>
                    <a:pt x="14" y="62"/>
                  </a:lnTo>
                  <a:lnTo>
                    <a:pt x="12" y="57"/>
                  </a:lnTo>
                  <a:lnTo>
                    <a:pt x="6" y="48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7"/>
                  </a:lnTo>
                  <a:lnTo>
                    <a:pt x="10" y="34"/>
                  </a:lnTo>
                  <a:lnTo>
                    <a:pt x="16" y="40"/>
                  </a:lnTo>
                  <a:lnTo>
                    <a:pt x="24" y="46"/>
                  </a:lnTo>
                  <a:lnTo>
                    <a:pt x="32" y="51"/>
                  </a:lnTo>
                  <a:lnTo>
                    <a:pt x="41" y="53"/>
                  </a:lnTo>
                  <a:lnTo>
                    <a:pt x="51" y="55"/>
                  </a:lnTo>
                  <a:lnTo>
                    <a:pt x="129" y="5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4" name="Freeform 132"/>
            <p:cNvSpPr>
              <a:spLocks/>
            </p:cNvSpPr>
            <p:nvPr/>
          </p:nvSpPr>
          <p:spPr bwMode="auto">
            <a:xfrm>
              <a:off x="3904" y="2201"/>
              <a:ext cx="90" cy="83"/>
            </a:xfrm>
            <a:custGeom>
              <a:avLst/>
              <a:gdLst/>
              <a:ahLst/>
              <a:cxnLst>
                <a:cxn ang="0">
                  <a:pos x="29" y="79"/>
                </a:cxn>
                <a:cxn ang="0">
                  <a:pos x="29" y="79"/>
                </a:cxn>
                <a:cxn ang="0">
                  <a:pos x="38" y="81"/>
                </a:cxn>
                <a:cxn ang="0">
                  <a:pos x="48" y="83"/>
                </a:cxn>
                <a:cxn ang="0">
                  <a:pos x="58" y="83"/>
                </a:cxn>
                <a:cxn ang="0">
                  <a:pos x="65" y="81"/>
                </a:cxn>
                <a:cxn ang="0">
                  <a:pos x="72" y="79"/>
                </a:cxn>
                <a:cxn ang="0">
                  <a:pos x="78" y="75"/>
                </a:cxn>
                <a:cxn ang="0">
                  <a:pos x="83" y="70"/>
                </a:cxn>
                <a:cxn ang="0">
                  <a:pos x="86" y="66"/>
                </a:cxn>
                <a:cxn ang="0">
                  <a:pos x="89" y="60"/>
                </a:cxn>
                <a:cxn ang="0">
                  <a:pos x="90" y="52"/>
                </a:cxn>
                <a:cxn ang="0">
                  <a:pos x="90" y="46"/>
                </a:cxn>
                <a:cxn ang="0">
                  <a:pos x="89" y="39"/>
                </a:cxn>
                <a:cxn ang="0">
                  <a:pos x="86" y="33"/>
                </a:cxn>
                <a:cxn ang="0">
                  <a:pos x="83" y="26"/>
                </a:cxn>
                <a:cxn ang="0">
                  <a:pos x="78" y="20"/>
                </a:cxn>
                <a:cxn ang="0">
                  <a:pos x="71" y="14"/>
                </a:cxn>
                <a:cxn ang="0">
                  <a:pos x="71" y="14"/>
                </a:cxn>
                <a:cxn ang="0">
                  <a:pos x="58" y="6"/>
                </a:cxn>
                <a:cxn ang="0">
                  <a:pos x="50" y="4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6" y="5"/>
                </a:cxn>
                <a:cxn ang="0">
                  <a:pos x="10" y="11"/>
                </a:cxn>
                <a:cxn ang="0">
                  <a:pos x="5" y="18"/>
                </a:cxn>
                <a:cxn ang="0">
                  <a:pos x="1" y="26"/>
                </a:cxn>
                <a:cxn ang="0">
                  <a:pos x="0" y="35"/>
                </a:cxn>
                <a:cxn ang="0">
                  <a:pos x="1" y="43"/>
                </a:cxn>
                <a:cxn ang="0">
                  <a:pos x="4" y="51"/>
                </a:cxn>
                <a:cxn ang="0">
                  <a:pos x="9" y="60"/>
                </a:cxn>
                <a:cxn ang="0">
                  <a:pos x="16" y="66"/>
                </a:cxn>
                <a:cxn ang="0">
                  <a:pos x="20" y="68"/>
                </a:cxn>
                <a:cxn ang="0">
                  <a:pos x="25" y="69"/>
                </a:cxn>
                <a:cxn ang="0">
                  <a:pos x="31" y="70"/>
                </a:cxn>
                <a:cxn ang="0">
                  <a:pos x="37" y="72"/>
                </a:cxn>
                <a:cxn ang="0">
                  <a:pos x="44" y="72"/>
                </a:cxn>
                <a:cxn ang="0">
                  <a:pos x="53" y="72"/>
                </a:cxn>
                <a:cxn ang="0">
                  <a:pos x="29" y="79"/>
                </a:cxn>
              </a:cxnLst>
              <a:rect l="0" t="0" r="r" b="b"/>
              <a:pathLst>
                <a:path w="90" h="83">
                  <a:moveTo>
                    <a:pt x="29" y="79"/>
                  </a:moveTo>
                  <a:lnTo>
                    <a:pt x="29" y="79"/>
                  </a:lnTo>
                  <a:lnTo>
                    <a:pt x="38" y="81"/>
                  </a:lnTo>
                  <a:lnTo>
                    <a:pt x="48" y="83"/>
                  </a:lnTo>
                  <a:lnTo>
                    <a:pt x="58" y="83"/>
                  </a:lnTo>
                  <a:lnTo>
                    <a:pt x="65" y="81"/>
                  </a:lnTo>
                  <a:lnTo>
                    <a:pt x="72" y="79"/>
                  </a:lnTo>
                  <a:lnTo>
                    <a:pt x="78" y="75"/>
                  </a:lnTo>
                  <a:lnTo>
                    <a:pt x="83" y="70"/>
                  </a:lnTo>
                  <a:lnTo>
                    <a:pt x="86" y="66"/>
                  </a:lnTo>
                  <a:lnTo>
                    <a:pt x="89" y="60"/>
                  </a:lnTo>
                  <a:lnTo>
                    <a:pt x="90" y="52"/>
                  </a:lnTo>
                  <a:lnTo>
                    <a:pt x="90" y="46"/>
                  </a:lnTo>
                  <a:lnTo>
                    <a:pt x="89" y="39"/>
                  </a:lnTo>
                  <a:lnTo>
                    <a:pt x="86" y="33"/>
                  </a:lnTo>
                  <a:lnTo>
                    <a:pt x="83" y="26"/>
                  </a:lnTo>
                  <a:lnTo>
                    <a:pt x="78" y="20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5" y="18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4" y="51"/>
                  </a:lnTo>
                  <a:lnTo>
                    <a:pt x="9" y="60"/>
                  </a:lnTo>
                  <a:lnTo>
                    <a:pt x="16" y="66"/>
                  </a:lnTo>
                  <a:lnTo>
                    <a:pt x="20" y="68"/>
                  </a:lnTo>
                  <a:lnTo>
                    <a:pt x="25" y="69"/>
                  </a:lnTo>
                  <a:lnTo>
                    <a:pt x="31" y="70"/>
                  </a:lnTo>
                  <a:lnTo>
                    <a:pt x="37" y="72"/>
                  </a:lnTo>
                  <a:lnTo>
                    <a:pt x="44" y="72"/>
                  </a:lnTo>
                  <a:lnTo>
                    <a:pt x="53" y="72"/>
                  </a:lnTo>
                  <a:lnTo>
                    <a:pt x="29" y="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5" name="Freeform 133"/>
            <p:cNvSpPr>
              <a:spLocks/>
            </p:cNvSpPr>
            <p:nvPr/>
          </p:nvSpPr>
          <p:spPr bwMode="auto">
            <a:xfrm>
              <a:off x="3904" y="2201"/>
              <a:ext cx="90" cy="83"/>
            </a:xfrm>
            <a:custGeom>
              <a:avLst/>
              <a:gdLst/>
              <a:ahLst/>
              <a:cxnLst>
                <a:cxn ang="0">
                  <a:pos x="29" y="79"/>
                </a:cxn>
                <a:cxn ang="0">
                  <a:pos x="29" y="79"/>
                </a:cxn>
                <a:cxn ang="0">
                  <a:pos x="38" y="81"/>
                </a:cxn>
                <a:cxn ang="0">
                  <a:pos x="48" y="83"/>
                </a:cxn>
                <a:cxn ang="0">
                  <a:pos x="58" y="83"/>
                </a:cxn>
                <a:cxn ang="0">
                  <a:pos x="65" y="81"/>
                </a:cxn>
                <a:cxn ang="0">
                  <a:pos x="72" y="79"/>
                </a:cxn>
                <a:cxn ang="0">
                  <a:pos x="78" y="75"/>
                </a:cxn>
                <a:cxn ang="0">
                  <a:pos x="83" y="70"/>
                </a:cxn>
                <a:cxn ang="0">
                  <a:pos x="86" y="66"/>
                </a:cxn>
                <a:cxn ang="0">
                  <a:pos x="89" y="60"/>
                </a:cxn>
                <a:cxn ang="0">
                  <a:pos x="90" y="52"/>
                </a:cxn>
                <a:cxn ang="0">
                  <a:pos x="90" y="46"/>
                </a:cxn>
                <a:cxn ang="0">
                  <a:pos x="89" y="39"/>
                </a:cxn>
                <a:cxn ang="0">
                  <a:pos x="86" y="33"/>
                </a:cxn>
                <a:cxn ang="0">
                  <a:pos x="83" y="26"/>
                </a:cxn>
                <a:cxn ang="0">
                  <a:pos x="78" y="20"/>
                </a:cxn>
                <a:cxn ang="0">
                  <a:pos x="71" y="14"/>
                </a:cxn>
                <a:cxn ang="0">
                  <a:pos x="71" y="14"/>
                </a:cxn>
                <a:cxn ang="0">
                  <a:pos x="58" y="6"/>
                </a:cxn>
                <a:cxn ang="0">
                  <a:pos x="50" y="4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6" y="5"/>
                </a:cxn>
                <a:cxn ang="0">
                  <a:pos x="10" y="11"/>
                </a:cxn>
                <a:cxn ang="0">
                  <a:pos x="5" y="18"/>
                </a:cxn>
                <a:cxn ang="0">
                  <a:pos x="1" y="26"/>
                </a:cxn>
                <a:cxn ang="0">
                  <a:pos x="0" y="35"/>
                </a:cxn>
                <a:cxn ang="0">
                  <a:pos x="1" y="43"/>
                </a:cxn>
                <a:cxn ang="0">
                  <a:pos x="4" y="51"/>
                </a:cxn>
                <a:cxn ang="0">
                  <a:pos x="9" y="60"/>
                </a:cxn>
                <a:cxn ang="0">
                  <a:pos x="16" y="66"/>
                </a:cxn>
                <a:cxn ang="0">
                  <a:pos x="20" y="68"/>
                </a:cxn>
                <a:cxn ang="0">
                  <a:pos x="25" y="69"/>
                </a:cxn>
                <a:cxn ang="0">
                  <a:pos x="31" y="70"/>
                </a:cxn>
                <a:cxn ang="0">
                  <a:pos x="37" y="72"/>
                </a:cxn>
                <a:cxn ang="0">
                  <a:pos x="44" y="72"/>
                </a:cxn>
                <a:cxn ang="0">
                  <a:pos x="53" y="72"/>
                </a:cxn>
              </a:cxnLst>
              <a:rect l="0" t="0" r="r" b="b"/>
              <a:pathLst>
                <a:path w="90" h="83">
                  <a:moveTo>
                    <a:pt x="29" y="79"/>
                  </a:moveTo>
                  <a:lnTo>
                    <a:pt x="29" y="79"/>
                  </a:lnTo>
                  <a:lnTo>
                    <a:pt x="38" y="81"/>
                  </a:lnTo>
                  <a:lnTo>
                    <a:pt x="48" y="83"/>
                  </a:lnTo>
                  <a:lnTo>
                    <a:pt x="58" y="83"/>
                  </a:lnTo>
                  <a:lnTo>
                    <a:pt x="65" y="81"/>
                  </a:lnTo>
                  <a:lnTo>
                    <a:pt x="72" y="79"/>
                  </a:lnTo>
                  <a:lnTo>
                    <a:pt x="78" y="75"/>
                  </a:lnTo>
                  <a:lnTo>
                    <a:pt x="83" y="70"/>
                  </a:lnTo>
                  <a:lnTo>
                    <a:pt x="86" y="66"/>
                  </a:lnTo>
                  <a:lnTo>
                    <a:pt x="89" y="60"/>
                  </a:lnTo>
                  <a:lnTo>
                    <a:pt x="90" y="52"/>
                  </a:lnTo>
                  <a:lnTo>
                    <a:pt x="90" y="46"/>
                  </a:lnTo>
                  <a:lnTo>
                    <a:pt x="89" y="39"/>
                  </a:lnTo>
                  <a:lnTo>
                    <a:pt x="86" y="33"/>
                  </a:lnTo>
                  <a:lnTo>
                    <a:pt x="83" y="26"/>
                  </a:lnTo>
                  <a:lnTo>
                    <a:pt x="78" y="20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5" y="18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4" y="51"/>
                  </a:lnTo>
                  <a:lnTo>
                    <a:pt x="9" y="60"/>
                  </a:lnTo>
                  <a:lnTo>
                    <a:pt x="16" y="66"/>
                  </a:lnTo>
                  <a:lnTo>
                    <a:pt x="20" y="68"/>
                  </a:lnTo>
                  <a:lnTo>
                    <a:pt x="25" y="69"/>
                  </a:lnTo>
                  <a:lnTo>
                    <a:pt x="31" y="70"/>
                  </a:lnTo>
                  <a:lnTo>
                    <a:pt x="37" y="72"/>
                  </a:lnTo>
                  <a:lnTo>
                    <a:pt x="44" y="72"/>
                  </a:lnTo>
                  <a:lnTo>
                    <a:pt x="53" y="7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6" name="Freeform 134"/>
            <p:cNvSpPr>
              <a:spLocks/>
            </p:cNvSpPr>
            <p:nvPr/>
          </p:nvSpPr>
          <p:spPr bwMode="auto">
            <a:xfrm>
              <a:off x="3904" y="2231"/>
              <a:ext cx="87" cy="77"/>
            </a:xfrm>
            <a:custGeom>
              <a:avLst/>
              <a:gdLst/>
              <a:ahLst/>
              <a:cxnLst>
                <a:cxn ang="0">
                  <a:pos x="87" y="6"/>
                </a:cxn>
                <a:cxn ang="0">
                  <a:pos x="87" y="6"/>
                </a:cxn>
                <a:cxn ang="0">
                  <a:pos x="87" y="16"/>
                </a:cxn>
                <a:cxn ang="0">
                  <a:pos x="87" y="27"/>
                </a:cxn>
                <a:cxn ang="0">
                  <a:pos x="85" y="38"/>
                </a:cxn>
                <a:cxn ang="0">
                  <a:pos x="81" y="48"/>
                </a:cxn>
                <a:cxn ang="0">
                  <a:pos x="75" y="57"/>
                </a:cxn>
                <a:cxn ang="0">
                  <a:pos x="73" y="62"/>
                </a:cxn>
                <a:cxn ang="0">
                  <a:pos x="68" y="65"/>
                </a:cxn>
                <a:cxn ang="0">
                  <a:pos x="63" y="69"/>
                </a:cxn>
                <a:cxn ang="0">
                  <a:pos x="58" y="71"/>
                </a:cxn>
                <a:cxn ang="0">
                  <a:pos x="52" y="74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37" y="77"/>
                </a:cxn>
                <a:cxn ang="0">
                  <a:pos x="30" y="77"/>
                </a:cxn>
                <a:cxn ang="0">
                  <a:pos x="24" y="77"/>
                </a:cxn>
                <a:cxn ang="0">
                  <a:pos x="19" y="76"/>
                </a:cxn>
                <a:cxn ang="0">
                  <a:pos x="16" y="74"/>
                </a:cxn>
                <a:cxn ang="0">
                  <a:pos x="12" y="71"/>
                </a:cxn>
                <a:cxn ang="0">
                  <a:pos x="10" y="69"/>
                </a:cxn>
                <a:cxn ang="0">
                  <a:pos x="7" y="65"/>
                </a:cxn>
                <a:cxn ang="0">
                  <a:pos x="4" y="58"/>
                </a:cxn>
                <a:cxn ang="0">
                  <a:pos x="3" y="5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1" y="20"/>
                </a:cxn>
                <a:cxn ang="0">
                  <a:pos x="1" y="16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5" y="34"/>
                </a:cxn>
                <a:cxn ang="0">
                  <a:pos x="6" y="40"/>
                </a:cxn>
                <a:cxn ang="0">
                  <a:pos x="9" y="45"/>
                </a:cxn>
                <a:cxn ang="0">
                  <a:pos x="12" y="49"/>
                </a:cxn>
                <a:cxn ang="0">
                  <a:pos x="18" y="52"/>
                </a:cxn>
                <a:cxn ang="0">
                  <a:pos x="25" y="53"/>
                </a:cxn>
                <a:cxn ang="0">
                  <a:pos x="36" y="55"/>
                </a:cxn>
                <a:cxn ang="0">
                  <a:pos x="36" y="55"/>
                </a:cxn>
                <a:cxn ang="0">
                  <a:pos x="46" y="53"/>
                </a:cxn>
                <a:cxn ang="0">
                  <a:pos x="55" y="51"/>
                </a:cxn>
                <a:cxn ang="0">
                  <a:pos x="63" y="46"/>
                </a:cxn>
                <a:cxn ang="0">
                  <a:pos x="71" y="40"/>
                </a:cxn>
                <a:cxn ang="0">
                  <a:pos x="77" y="34"/>
                </a:cxn>
                <a:cxn ang="0">
                  <a:pos x="81" y="27"/>
                </a:cxn>
                <a:cxn ang="0">
                  <a:pos x="84" y="19"/>
                </a:cxn>
                <a:cxn ang="0">
                  <a:pos x="85" y="12"/>
                </a:cxn>
                <a:cxn ang="0">
                  <a:pos x="85" y="12"/>
                </a:cxn>
                <a:cxn ang="0">
                  <a:pos x="86" y="1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7" y="6"/>
                </a:cxn>
                <a:cxn ang="0">
                  <a:pos x="87" y="6"/>
                </a:cxn>
              </a:cxnLst>
              <a:rect l="0" t="0" r="r" b="b"/>
              <a:pathLst>
                <a:path w="87" h="77">
                  <a:moveTo>
                    <a:pt x="87" y="6"/>
                  </a:moveTo>
                  <a:lnTo>
                    <a:pt x="87" y="6"/>
                  </a:lnTo>
                  <a:lnTo>
                    <a:pt x="87" y="16"/>
                  </a:lnTo>
                  <a:lnTo>
                    <a:pt x="87" y="27"/>
                  </a:lnTo>
                  <a:lnTo>
                    <a:pt x="85" y="38"/>
                  </a:lnTo>
                  <a:lnTo>
                    <a:pt x="81" y="48"/>
                  </a:lnTo>
                  <a:lnTo>
                    <a:pt x="75" y="57"/>
                  </a:lnTo>
                  <a:lnTo>
                    <a:pt x="73" y="62"/>
                  </a:lnTo>
                  <a:lnTo>
                    <a:pt x="68" y="65"/>
                  </a:lnTo>
                  <a:lnTo>
                    <a:pt x="63" y="69"/>
                  </a:lnTo>
                  <a:lnTo>
                    <a:pt x="58" y="71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37" y="77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9" y="76"/>
                  </a:lnTo>
                  <a:lnTo>
                    <a:pt x="16" y="74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7" y="65"/>
                  </a:lnTo>
                  <a:lnTo>
                    <a:pt x="4" y="58"/>
                  </a:lnTo>
                  <a:lnTo>
                    <a:pt x="3" y="5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5" y="34"/>
                  </a:lnTo>
                  <a:lnTo>
                    <a:pt x="6" y="40"/>
                  </a:lnTo>
                  <a:lnTo>
                    <a:pt x="9" y="45"/>
                  </a:lnTo>
                  <a:lnTo>
                    <a:pt x="12" y="49"/>
                  </a:lnTo>
                  <a:lnTo>
                    <a:pt x="18" y="52"/>
                  </a:lnTo>
                  <a:lnTo>
                    <a:pt x="25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46" y="53"/>
                  </a:lnTo>
                  <a:lnTo>
                    <a:pt x="55" y="51"/>
                  </a:lnTo>
                  <a:lnTo>
                    <a:pt x="63" y="46"/>
                  </a:lnTo>
                  <a:lnTo>
                    <a:pt x="71" y="40"/>
                  </a:lnTo>
                  <a:lnTo>
                    <a:pt x="77" y="34"/>
                  </a:lnTo>
                  <a:lnTo>
                    <a:pt x="81" y="27"/>
                  </a:lnTo>
                  <a:lnTo>
                    <a:pt x="84" y="1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6" y="1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7" name="Freeform 135"/>
            <p:cNvSpPr>
              <a:spLocks/>
            </p:cNvSpPr>
            <p:nvPr/>
          </p:nvSpPr>
          <p:spPr bwMode="auto">
            <a:xfrm>
              <a:off x="3908" y="2179"/>
              <a:ext cx="77" cy="59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75" y="59"/>
                </a:cxn>
                <a:cxn ang="0">
                  <a:pos x="73" y="53"/>
                </a:cxn>
                <a:cxn ang="0">
                  <a:pos x="68" y="48"/>
                </a:cxn>
                <a:cxn ang="0">
                  <a:pos x="62" y="43"/>
                </a:cxn>
                <a:cxn ang="0">
                  <a:pos x="56" y="39"/>
                </a:cxn>
                <a:cxn ang="0">
                  <a:pos x="42" y="31"/>
                </a:cxn>
                <a:cxn ang="0">
                  <a:pos x="34" y="29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0" y="27"/>
                </a:cxn>
                <a:cxn ang="0">
                  <a:pos x="14" y="28"/>
                </a:cxn>
                <a:cxn ang="0">
                  <a:pos x="11" y="31"/>
                </a:cxn>
                <a:cxn ang="0">
                  <a:pos x="8" y="35"/>
                </a:cxn>
                <a:cxn ang="0">
                  <a:pos x="6" y="41"/>
                </a:cxn>
                <a:cxn ang="0">
                  <a:pos x="5" y="47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42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3" y="22"/>
                </a:cxn>
                <a:cxn ang="0">
                  <a:pos x="7" y="10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2" y="2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56" y="12"/>
                </a:cxn>
                <a:cxn ang="0">
                  <a:pos x="62" y="17"/>
                </a:cxn>
                <a:cxn ang="0">
                  <a:pos x="68" y="22"/>
                </a:cxn>
                <a:cxn ang="0">
                  <a:pos x="73" y="28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77" y="37"/>
                </a:cxn>
                <a:cxn ang="0">
                  <a:pos x="77" y="41"/>
                </a:cxn>
                <a:cxn ang="0">
                  <a:pos x="77" y="49"/>
                </a:cxn>
                <a:cxn ang="0">
                  <a:pos x="77" y="49"/>
                </a:cxn>
                <a:cxn ang="0">
                  <a:pos x="76" y="55"/>
                </a:cxn>
                <a:cxn ang="0">
                  <a:pos x="75" y="59"/>
                </a:cxn>
                <a:cxn ang="0">
                  <a:pos x="75" y="59"/>
                </a:cxn>
              </a:cxnLst>
              <a:rect l="0" t="0" r="r" b="b"/>
              <a:pathLst>
                <a:path w="77" h="59">
                  <a:moveTo>
                    <a:pt x="75" y="59"/>
                  </a:moveTo>
                  <a:lnTo>
                    <a:pt x="75" y="59"/>
                  </a:lnTo>
                  <a:lnTo>
                    <a:pt x="73" y="53"/>
                  </a:lnTo>
                  <a:lnTo>
                    <a:pt x="68" y="48"/>
                  </a:lnTo>
                  <a:lnTo>
                    <a:pt x="62" y="43"/>
                  </a:lnTo>
                  <a:lnTo>
                    <a:pt x="56" y="39"/>
                  </a:lnTo>
                  <a:lnTo>
                    <a:pt x="42" y="31"/>
                  </a:lnTo>
                  <a:lnTo>
                    <a:pt x="34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0" y="27"/>
                  </a:lnTo>
                  <a:lnTo>
                    <a:pt x="14" y="28"/>
                  </a:lnTo>
                  <a:lnTo>
                    <a:pt x="11" y="31"/>
                  </a:lnTo>
                  <a:lnTo>
                    <a:pt x="8" y="35"/>
                  </a:lnTo>
                  <a:lnTo>
                    <a:pt x="6" y="41"/>
                  </a:lnTo>
                  <a:lnTo>
                    <a:pt x="5" y="4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22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40" y="4"/>
                  </a:lnTo>
                  <a:lnTo>
                    <a:pt x="48" y="8"/>
                  </a:lnTo>
                  <a:lnTo>
                    <a:pt x="56" y="12"/>
                  </a:lnTo>
                  <a:lnTo>
                    <a:pt x="62" y="17"/>
                  </a:lnTo>
                  <a:lnTo>
                    <a:pt x="68" y="22"/>
                  </a:lnTo>
                  <a:lnTo>
                    <a:pt x="73" y="28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7" y="41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6" y="55"/>
                  </a:lnTo>
                  <a:lnTo>
                    <a:pt x="75" y="59"/>
                  </a:lnTo>
                  <a:lnTo>
                    <a:pt x="75" y="59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8" name="Freeform 136"/>
            <p:cNvSpPr>
              <a:spLocks/>
            </p:cNvSpPr>
            <p:nvPr/>
          </p:nvSpPr>
          <p:spPr bwMode="auto">
            <a:xfrm>
              <a:off x="3840" y="2231"/>
              <a:ext cx="51" cy="76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9" y="53"/>
                </a:cxn>
                <a:cxn ang="0">
                  <a:pos x="19" y="51"/>
                </a:cxn>
                <a:cxn ang="0">
                  <a:pos x="27" y="46"/>
                </a:cxn>
                <a:cxn ang="0">
                  <a:pos x="34" y="40"/>
                </a:cxn>
                <a:cxn ang="0">
                  <a:pos x="40" y="34"/>
                </a:cxn>
                <a:cxn ang="0">
                  <a:pos x="45" y="27"/>
                </a:cxn>
                <a:cxn ang="0">
                  <a:pos x="47" y="19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"/>
                </a:cxn>
                <a:cxn ang="0">
                  <a:pos x="50" y="0"/>
                </a:cxn>
                <a:cxn ang="0">
                  <a:pos x="51" y="0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16"/>
                </a:cxn>
                <a:cxn ang="0">
                  <a:pos x="51" y="27"/>
                </a:cxn>
                <a:cxn ang="0">
                  <a:pos x="49" y="38"/>
                </a:cxn>
                <a:cxn ang="0">
                  <a:pos x="45" y="48"/>
                </a:cxn>
                <a:cxn ang="0">
                  <a:pos x="39" y="57"/>
                </a:cxn>
                <a:cxn ang="0">
                  <a:pos x="37" y="62"/>
                </a:cxn>
                <a:cxn ang="0">
                  <a:pos x="32" y="65"/>
                </a:cxn>
                <a:cxn ang="0">
                  <a:pos x="27" y="69"/>
                </a:cxn>
                <a:cxn ang="0">
                  <a:pos x="21" y="71"/>
                </a:cxn>
                <a:cxn ang="0">
                  <a:pos x="15" y="74"/>
                </a:cxn>
                <a:cxn ang="0">
                  <a:pos x="8" y="76"/>
                </a:cxn>
                <a:cxn ang="0">
                  <a:pos x="0" y="55"/>
                </a:cxn>
              </a:cxnLst>
              <a:rect l="0" t="0" r="r" b="b"/>
              <a:pathLst>
                <a:path w="51" h="76">
                  <a:moveTo>
                    <a:pt x="0" y="55"/>
                  </a:moveTo>
                  <a:lnTo>
                    <a:pt x="0" y="55"/>
                  </a:lnTo>
                  <a:lnTo>
                    <a:pt x="9" y="53"/>
                  </a:lnTo>
                  <a:lnTo>
                    <a:pt x="19" y="51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0" y="34"/>
                  </a:lnTo>
                  <a:lnTo>
                    <a:pt x="45" y="27"/>
                  </a:lnTo>
                  <a:lnTo>
                    <a:pt x="47" y="1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16"/>
                  </a:lnTo>
                  <a:lnTo>
                    <a:pt x="51" y="27"/>
                  </a:lnTo>
                  <a:lnTo>
                    <a:pt x="49" y="38"/>
                  </a:lnTo>
                  <a:lnTo>
                    <a:pt x="45" y="48"/>
                  </a:lnTo>
                  <a:lnTo>
                    <a:pt x="39" y="57"/>
                  </a:lnTo>
                  <a:lnTo>
                    <a:pt x="37" y="62"/>
                  </a:lnTo>
                  <a:lnTo>
                    <a:pt x="32" y="65"/>
                  </a:lnTo>
                  <a:lnTo>
                    <a:pt x="27" y="69"/>
                  </a:lnTo>
                  <a:lnTo>
                    <a:pt x="21" y="71"/>
                  </a:lnTo>
                  <a:lnTo>
                    <a:pt x="15" y="74"/>
                  </a:lnTo>
                  <a:lnTo>
                    <a:pt x="8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09" name="Freeform 137"/>
            <p:cNvSpPr>
              <a:spLocks/>
            </p:cNvSpPr>
            <p:nvPr/>
          </p:nvSpPr>
          <p:spPr bwMode="auto">
            <a:xfrm>
              <a:off x="3840" y="2231"/>
              <a:ext cx="51" cy="76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9" y="53"/>
                </a:cxn>
                <a:cxn ang="0">
                  <a:pos x="19" y="51"/>
                </a:cxn>
                <a:cxn ang="0">
                  <a:pos x="27" y="46"/>
                </a:cxn>
                <a:cxn ang="0">
                  <a:pos x="34" y="40"/>
                </a:cxn>
                <a:cxn ang="0">
                  <a:pos x="40" y="34"/>
                </a:cxn>
                <a:cxn ang="0">
                  <a:pos x="45" y="27"/>
                </a:cxn>
                <a:cxn ang="0">
                  <a:pos x="47" y="19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"/>
                </a:cxn>
                <a:cxn ang="0">
                  <a:pos x="50" y="0"/>
                </a:cxn>
                <a:cxn ang="0">
                  <a:pos x="51" y="0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16"/>
                </a:cxn>
                <a:cxn ang="0">
                  <a:pos x="51" y="27"/>
                </a:cxn>
                <a:cxn ang="0">
                  <a:pos x="49" y="38"/>
                </a:cxn>
                <a:cxn ang="0">
                  <a:pos x="45" y="48"/>
                </a:cxn>
                <a:cxn ang="0">
                  <a:pos x="39" y="57"/>
                </a:cxn>
                <a:cxn ang="0">
                  <a:pos x="37" y="62"/>
                </a:cxn>
                <a:cxn ang="0">
                  <a:pos x="32" y="65"/>
                </a:cxn>
                <a:cxn ang="0">
                  <a:pos x="27" y="69"/>
                </a:cxn>
                <a:cxn ang="0">
                  <a:pos x="21" y="71"/>
                </a:cxn>
                <a:cxn ang="0">
                  <a:pos x="15" y="74"/>
                </a:cxn>
                <a:cxn ang="0">
                  <a:pos x="8" y="76"/>
                </a:cxn>
              </a:cxnLst>
              <a:rect l="0" t="0" r="r" b="b"/>
              <a:pathLst>
                <a:path w="51" h="76">
                  <a:moveTo>
                    <a:pt x="0" y="55"/>
                  </a:moveTo>
                  <a:lnTo>
                    <a:pt x="0" y="55"/>
                  </a:lnTo>
                  <a:lnTo>
                    <a:pt x="9" y="53"/>
                  </a:lnTo>
                  <a:lnTo>
                    <a:pt x="19" y="51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0" y="34"/>
                  </a:lnTo>
                  <a:lnTo>
                    <a:pt x="45" y="27"/>
                  </a:lnTo>
                  <a:lnTo>
                    <a:pt x="47" y="1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16"/>
                  </a:lnTo>
                  <a:lnTo>
                    <a:pt x="51" y="27"/>
                  </a:lnTo>
                  <a:lnTo>
                    <a:pt x="49" y="38"/>
                  </a:lnTo>
                  <a:lnTo>
                    <a:pt x="45" y="48"/>
                  </a:lnTo>
                  <a:lnTo>
                    <a:pt x="39" y="57"/>
                  </a:lnTo>
                  <a:lnTo>
                    <a:pt x="37" y="62"/>
                  </a:lnTo>
                  <a:lnTo>
                    <a:pt x="32" y="65"/>
                  </a:lnTo>
                  <a:lnTo>
                    <a:pt x="27" y="69"/>
                  </a:lnTo>
                  <a:lnTo>
                    <a:pt x="21" y="71"/>
                  </a:lnTo>
                  <a:lnTo>
                    <a:pt x="15" y="74"/>
                  </a:lnTo>
                  <a:lnTo>
                    <a:pt x="8" y="7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0" name="Freeform 138"/>
            <p:cNvSpPr>
              <a:spLocks/>
            </p:cNvSpPr>
            <p:nvPr/>
          </p:nvSpPr>
          <p:spPr bwMode="auto">
            <a:xfrm>
              <a:off x="3717" y="2179"/>
              <a:ext cx="118" cy="5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5" y="2"/>
                </a:cxn>
                <a:cxn ang="0">
                  <a:pos x="37" y="4"/>
                </a:cxn>
                <a:cxn ang="0">
                  <a:pos x="29" y="8"/>
                </a:cxn>
                <a:cxn ang="0">
                  <a:pos x="21" y="12"/>
                </a:cxn>
                <a:cxn ang="0">
                  <a:pos x="15" y="17"/>
                </a:cxn>
                <a:cxn ang="0">
                  <a:pos x="9" y="22"/>
                </a:cxn>
                <a:cxn ang="0">
                  <a:pos x="4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4" y="53"/>
                </a:cxn>
                <a:cxn ang="0">
                  <a:pos x="9" y="48"/>
                </a:cxn>
                <a:cxn ang="0">
                  <a:pos x="15" y="43"/>
                </a:cxn>
                <a:cxn ang="0">
                  <a:pos x="21" y="39"/>
                </a:cxn>
                <a:cxn ang="0">
                  <a:pos x="35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80" y="26"/>
                </a:cxn>
                <a:cxn ang="0">
                  <a:pos x="102" y="26"/>
                </a:cxn>
                <a:cxn ang="0">
                  <a:pos x="112" y="26"/>
                </a:cxn>
                <a:cxn ang="0">
                  <a:pos x="118" y="27"/>
                </a:cxn>
                <a:cxn ang="0">
                  <a:pos x="116" y="0"/>
                </a:cxn>
              </a:cxnLst>
              <a:rect l="0" t="0" r="r" b="b"/>
              <a:pathLst>
                <a:path w="118" h="59">
                  <a:moveTo>
                    <a:pt x="116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4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5" y="17"/>
                  </a:lnTo>
                  <a:lnTo>
                    <a:pt x="9" y="22"/>
                  </a:lnTo>
                  <a:lnTo>
                    <a:pt x="4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3"/>
                  </a:lnTo>
                  <a:lnTo>
                    <a:pt x="9" y="48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5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80" y="26"/>
                  </a:lnTo>
                  <a:lnTo>
                    <a:pt x="102" y="26"/>
                  </a:lnTo>
                  <a:lnTo>
                    <a:pt x="112" y="26"/>
                  </a:lnTo>
                  <a:lnTo>
                    <a:pt x="118" y="27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1" name="Freeform 139"/>
            <p:cNvSpPr>
              <a:spLocks/>
            </p:cNvSpPr>
            <p:nvPr/>
          </p:nvSpPr>
          <p:spPr bwMode="auto">
            <a:xfrm>
              <a:off x="3717" y="2179"/>
              <a:ext cx="118" cy="5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5" y="2"/>
                </a:cxn>
                <a:cxn ang="0">
                  <a:pos x="37" y="4"/>
                </a:cxn>
                <a:cxn ang="0">
                  <a:pos x="29" y="8"/>
                </a:cxn>
                <a:cxn ang="0">
                  <a:pos x="21" y="12"/>
                </a:cxn>
                <a:cxn ang="0">
                  <a:pos x="15" y="17"/>
                </a:cxn>
                <a:cxn ang="0">
                  <a:pos x="9" y="22"/>
                </a:cxn>
                <a:cxn ang="0">
                  <a:pos x="4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4" y="53"/>
                </a:cxn>
                <a:cxn ang="0">
                  <a:pos x="9" y="48"/>
                </a:cxn>
                <a:cxn ang="0">
                  <a:pos x="15" y="43"/>
                </a:cxn>
                <a:cxn ang="0">
                  <a:pos x="21" y="39"/>
                </a:cxn>
                <a:cxn ang="0">
                  <a:pos x="35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80" y="26"/>
                </a:cxn>
                <a:cxn ang="0">
                  <a:pos x="102" y="26"/>
                </a:cxn>
                <a:cxn ang="0">
                  <a:pos x="112" y="26"/>
                </a:cxn>
                <a:cxn ang="0">
                  <a:pos x="118" y="27"/>
                </a:cxn>
              </a:cxnLst>
              <a:rect l="0" t="0" r="r" b="b"/>
              <a:pathLst>
                <a:path w="118" h="59">
                  <a:moveTo>
                    <a:pt x="116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4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5" y="17"/>
                  </a:lnTo>
                  <a:lnTo>
                    <a:pt x="9" y="22"/>
                  </a:lnTo>
                  <a:lnTo>
                    <a:pt x="4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3"/>
                  </a:lnTo>
                  <a:lnTo>
                    <a:pt x="9" y="48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5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80" y="26"/>
                  </a:lnTo>
                  <a:lnTo>
                    <a:pt x="102" y="26"/>
                  </a:lnTo>
                  <a:lnTo>
                    <a:pt x="112" y="26"/>
                  </a:lnTo>
                  <a:lnTo>
                    <a:pt x="118" y="2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2" name="Freeform 140"/>
            <p:cNvSpPr>
              <a:spLocks/>
            </p:cNvSpPr>
            <p:nvPr/>
          </p:nvSpPr>
          <p:spPr bwMode="auto">
            <a:xfrm>
              <a:off x="3833" y="2179"/>
              <a:ext cx="5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15" y="4"/>
                </a:cxn>
                <a:cxn ang="0">
                  <a:pos x="22" y="8"/>
                </a:cxn>
                <a:cxn ang="0">
                  <a:pos x="31" y="12"/>
                </a:cxn>
                <a:cxn ang="0">
                  <a:pos x="37" y="17"/>
                </a:cxn>
                <a:cxn ang="0">
                  <a:pos x="43" y="22"/>
                </a:cxn>
                <a:cxn ang="0">
                  <a:pos x="47" y="28"/>
                </a:cxn>
                <a:cxn ang="0">
                  <a:pos x="51" y="34"/>
                </a:cxn>
                <a:cxn ang="0">
                  <a:pos x="51" y="34"/>
                </a:cxn>
                <a:cxn ang="0">
                  <a:pos x="52" y="37"/>
                </a:cxn>
                <a:cxn ang="0">
                  <a:pos x="52" y="41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1" y="55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7" y="53"/>
                </a:cxn>
                <a:cxn ang="0">
                  <a:pos x="43" y="48"/>
                </a:cxn>
                <a:cxn ang="0">
                  <a:pos x="37" y="43"/>
                </a:cxn>
                <a:cxn ang="0">
                  <a:pos x="31" y="39"/>
                </a:cxn>
                <a:cxn ang="0">
                  <a:pos x="16" y="31"/>
                </a:cxn>
                <a:cxn ang="0">
                  <a:pos x="9" y="29"/>
                </a:cxn>
                <a:cxn ang="0">
                  <a:pos x="2" y="27"/>
                </a:cxn>
                <a:cxn ang="0">
                  <a:pos x="0" y="0"/>
                </a:cxn>
              </a:cxnLst>
              <a:rect l="0" t="0" r="r" b="b"/>
              <a:pathLst>
                <a:path w="52" h="59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15" y="4"/>
                  </a:lnTo>
                  <a:lnTo>
                    <a:pt x="22" y="8"/>
                  </a:lnTo>
                  <a:lnTo>
                    <a:pt x="31" y="12"/>
                  </a:lnTo>
                  <a:lnTo>
                    <a:pt x="37" y="17"/>
                  </a:lnTo>
                  <a:lnTo>
                    <a:pt x="43" y="22"/>
                  </a:lnTo>
                  <a:lnTo>
                    <a:pt x="47" y="28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1" y="55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3"/>
                  </a:lnTo>
                  <a:lnTo>
                    <a:pt x="43" y="48"/>
                  </a:lnTo>
                  <a:lnTo>
                    <a:pt x="37" y="43"/>
                  </a:lnTo>
                  <a:lnTo>
                    <a:pt x="31" y="39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3" name="Freeform 141"/>
            <p:cNvSpPr>
              <a:spLocks/>
            </p:cNvSpPr>
            <p:nvPr/>
          </p:nvSpPr>
          <p:spPr bwMode="auto">
            <a:xfrm>
              <a:off x="3833" y="2179"/>
              <a:ext cx="5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15" y="4"/>
                </a:cxn>
                <a:cxn ang="0">
                  <a:pos x="22" y="8"/>
                </a:cxn>
                <a:cxn ang="0">
                  <a:pos x="31" y="12"/>
                </a:cxn>
                <a:cxn ang="0">
                  <a:pos x="37" y="17"/>
                </a:cxn>
                <a:cxn ang="0">
                  <a:pos x="43" y="22"/>
                </a:cxn>
                <a:cxn ang="0">
                  <a:pos x="47" y="28"/>
                </a:cxn>
                <a:cxn ang="0">
                  <a:pos x="51" y="34"/>
                </a:cxn>
                <a:cxn ang="0">
                  <a:pos x="51" y="34"/>
                </a:cxn>
                <a:cxn ang="0">
                  <a:pos x="52" y="37"/>
                </a:cxn>
                <a:cxn ang="0">
                  <a:pos x="52" y="41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1" y="55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7" y="53"/>
                </a:cxn>
                <a:cxn ang="0">
                  <a:pos x="43" y="48"/>
                </a:cxn>
                <a:cxn ang="0">
                  <a:pos x="37" y="43"/>
                </a:cxn>
                <a:cxn ang="0">
                  <a:pos x="31" y="39"/>
                </a:cxn>
                <a:cxn ang="0">
                  <a:pos x="16" y="31"/>
                </a:cxn>
                <a:cxn ang="0">
                  <a:pos x="9" y="29"/>
                </a:cxn>
                <a:cxn ang="0">
                  <a:pos x="2" y="27"/>
                </a:cxn>
              </a:cxnLst>
              <a:rect l="0" t="0" r="r" b="b"/>
              <a:pathLst>
                <a:path w="52" h="59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15" y="4"/>
                  </a:lnTo>
                  <a:lnTo>
                    <a:pt x="22" y="8"/>
                  </a:lnTo>
                  <a:lnTo>
                    <a:pt x="31" y="12"/>
                  </a:lnTo>
                  <a:lnTo>
                    <a:pt x="37" y="17"/>
                  </a:lnTo>
                  <a:lnTo>
                    <a:pt x="43" y="22"/>
                  </a:lnTo>
                  <a:lnTo>
                    <a:pt x="47" y="28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1" y="55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3"/>
                  </a:lnTo>
                  <a:lnTo>
                    <a:pt x="43" y="48"/>
                  </a:lnTo>
                  <a:lnTo>
                    <a:pt x="37" y="43"/>
                  </a:lnTo>
                  <a:lnTo>
                    <a:pt x="31" y="39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2" y="2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4" name="Freeform 142"/>
            <p:cNvSpPr>
              <a:spLocks/>
            </p:cNvSpPr>
            <p:nvPr/>
          </p:nvSpPr>
          <p:spPr bwMode="auto">
            <a:xfrm>
              <a:off x="3616" y="2359"/>
              <a:ext cx="16" cy="23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3" y="23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3" y="19"/>
                </a:cxn>
                <a:cxn ang="0">
                  <a:pos x="6" y="19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19"/>
                </a:cxn>
              </a:cxnLst>
              <a:rect l="0" t="0" r="r" b="b"/>
              <a:pathLst>
                <a:path w="16" h="23">
                  <a:moveTo>
                    <a:pt x="10" y="19"/>
                  </a:moveTo>
                  <a:lnTo>
                    <a:pt x="13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5" name="Freeform 143"/>
            <p:cNvSpPr>
              <a:spLocks/>
            </p:cNvSpPr>
            <p:nvPr/>
          </p:nvSpPr>
          <p:spPr bwMode="auto">
            <a:xfrm>
              <a:off x="3764" y="2369"/>
              <a:ext cx="18" cy="27"/>
            </a:xfrm>
            <a:custGeom>
              <a:avLst/>
              <a:gdLst/>
              <a:ahLst/>
              <a:cxnLst>
                <a:cxn ang="0">
                  <a:pos x="15" y="23"/>
                </a:cxn>
                <a:cxn ang="0">
                  <a:pos x="15" y="23"/>
                </a:cxn>
                <a:cxn ang="0">
                  <a:pos x="15" y="21"/>
                </a:cxn>
                <a:cxn ang="0">
                  <a:pos x="17" y="21"/>
                </a:cxn>
                <a:cxn ang="0">
                  <a:pos x="18" y="21"/>
                </a:cxn>
                <a:cxn ang="0">
                  <a:pos x="18" y="23"/>
                </a:cxn>
                <a:cxn ang="0">
                  <a:pos x="18" y="25"/>
                </a:cxn>
                <a:cxn ang="0">
                  <a:pos x="18" y="27"/>
                </a:cxn>
                <a:cxn ang="0">
                  <a:pos x="3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0" y="24"/>
                </a:cxn>
                <a:cxn ang="0">
                  <a:pos x="2" y="22"/>
                </a:cxn>
                <a:cxn ang="0">
                  <a:pos x="10" y="13"/>
                </a:cxn>
                <a:cxn ang="0">
                  <a:pos x="12" y="11"/>
                </a:cxn>
                <a:cxn ang="0">
                  <a:pos x="12" y="9"/>
                </a:cxn>
                <a:cxn ang="0">
                  <a:pos x="12" y="6"/>
                </a:cxn>
                <a:cxn ang="0">
                  <a:pos x="9" y="5"/>
                </a:cxn>
                <a:cxn ang="0">
                  <a:pos x="8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8" y="23"/>
                </a:cxn>
              </a:cxnLst>
              <a:rect l="0" t="0" r="r" b="b"/>
              <a:pathLst>
                <a:path w="18" h="27">
                  <a:moveTo>
                    <a:pt x="8" y="23"/>
                  </a:move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7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6" name="Freeform 144"/>
            <p:cNvSpPr>
              <a:spLocks noEditPoints="1"/>
            </p:cNvSpPr>
            <p:nvPr/>
          </p:nvSpPr>
          <p:spPr bwMode="auto">
            <a:xfrm>
              <a:off x="3787" y="2374"/>
              <a:ext cx="20" cy="19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8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1" y="17"/>
                </a:cxn>
                <a:cxn ang="0">
                  <a:pos x="11" y="17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3" y="13"/>
                </a:cxn>
                <a:cxn ang="0">
                  <a:pos x="6" y="13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8" y="16"/>
                </a:cxn>
                <a:cxn ang="0">
                  <a:pos x="10" y="4"/>
                </a:cxn>
                <a:cxn ang="0">
                  <a:pos x="7" y="11"/>
                </a:cxn>
                <a:cxn ang="0">
                  <a:pos x="12" y="11"/>
                </a:cxn>
                <a:cxn ang="0">
                  <a:pos x="10" y="4"/>
                </a:cxn>
              </a:cxnLst>
              <a:rect l="0" t="0" r="r" b="b"/>
              <a:pathLst>
                <a:path w="20" h="19">
                  <a:moveTo>
                    <a:pt x="18" y="16"/>
                  </a:move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8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8" y="16"/>
                  </a:lnTo>
                  <a:close/>
                  <a:moveTo>
                    <a:pt x="10" y="4"/>
                  </a:moveTo>
                  <a:lnTo>
                    <a:pt x="7" y="11"/>
                  </a:lnTo>
                  <a:lnTo>
                    <a:pt x="12" y="1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7" name="Freeform 145"/>
            <p:cNvSpPr>
              <a:spLocks noEditPoints="1"/>
            </p:cNvSpPr>
            <p:nvPr/>
          </p:nvSpPr>
          <p:spPr bwMode="auto">
            <a:xfrm>
              <a:off x="3807" y="2374"/>
              <a:ext cx="17" cy="19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17" y="11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5" y="18"/>
                </a:cxn>
                <a:cxn ang="0">
                  <a:pos x="14" y="19"/>
                </a:cxn>
                <a:cxn ang="0">
                  <a:pos x="9" y="19"/>
                </a:cxn>
                <a:cxn ang="0">
                  <a:pos x="3" y="19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2" y="16"/>
                </a:cxn>
                <a:cxn ang="0">
                  <a:pos x="3" y="16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7"/>
                </a:cxn>
                <a:cxn ang="0">
                  <a:pos x="15" y="10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11" y="7"/>
                </a:cxn>
                <a:cxn ang="0">
                  <a:pos x="12" y="6"/>
                </a:cxn>
                <a:cxn ang="0">
                  <a:pos x="11" y="5"/>
                </a:cxn>
                <a:cxn ang="0">
                  <a:pos x="6" y="4"/>
                </a:cxn>
                <a:cxn ang="0">
                  <a:pos x="6" y="16"/>
                </a:cxn>
                <a:cxn ang="0">
                  <a:pos x="9" y="16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2" y="11"/>
                </a:cxn>
                <a:cxn ang="0">
                  <a:pos x="6" y="11"/>
                </a:cxn>
              </a:cxnLst>
              <a:rect l="0" t="0" r="r" b="b"/>
              <a:pathLst>
                <a:path w="17" h="19">
                  <a:moveTo>
                    <a:pt x="15" y="10"/>
                  </a:moveTo>
                  <a:lnTo>
                    <a:pt x="15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10"/>
                  </a:lnTo>
                  <a:lnTo>
                    <a:pt x="15" y="10"/>
                  </a:lnTo>
                  <a:close/>
                  <a:moveTo>
                    <a:pt x="6" y="4"/>
                  </a:move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6" y="4"/>
                  </a:lnTo>
                  <a:close/>
                  <a:moveTo>
                    <a:pt x="6" y="11"/>
                  </a:moveTo>
                  <a:lnTo>
                    <a:pt x="6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9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8" name="Freeform 146"/>
            <p:cNvSpPr>
              <a:spLocks/>
            </p:cNvSpPr>
            <p:nvPr/>
          </p:nvSpPr>
          <p:spPr bwMode="auto">
            <a:xfrm>
              <a:off x="3827" y="2374"/>
              <a:ext cx="16" cy="19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5" y="0"/>
                </a:cxn>
                <a:cxn ang="0">
                  <a:pos x="15" y="6"/>
                </a:cxn>
                <a:cxn ang="0">
                  <a:pos x="15" y="7"/>
                </a:cxn>
                <a:cxn ang="0">
                  <a:pos x="14" y="7"/>
                </a:cxn>
                <a:cxn ang="0">
                  <a:pos x="13" y="7"/>
                </a:cxn>
                <a:cxn ang="0">
                  <a:pos x="13" y="6"/>
                </a:cxn>
                <a:cxn ang="0">
                  <a:pos x="11" y="4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4" y="10"/>
                </a:cxn>
                <a:cxn ang="0">
                  <a:pos x="4" y="12"/>
                </a:cxn>
                <a:cxn ang="0">
                  <a:pos x="6" y="14"/>
                </a:cxn>
                <a:cxn ang="0">
                  <a:pos x="9" y="16"/>
                </a:cxn>
                <a:cxn ang="0">
                  <a:pos x="13" y="14"/>
                </a:cxn>
                <a:cxn ang="0">
                  <a:pos x="15" y="13"/>
                </a:cxn>
                <a:cxn ang="0">
                  <a:pos x="16" y="14"/>
                </a:cxn>
                <a:cxn ang="0">
                  <a:pos x="16" y="16"/>
                </a:cxn>
                <a:cxn ang="0">
                  <a:pos x="15" y="17"/>
                </a:cxn>
                <a:cxn ang="0">
                  <a:pos x="14" y="18"/>
                </a:cxn>
                <a:cxn ang="0">
                  <a:pos x="8" y="19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3" y="1"/>
                </a:cxn>
              </a:cxnLst>
              <a:rect l="0" t="0" r="r" b="b"/>
              <a:pathLst>
                <a:path w="16" h="19">
                  <a:moveTo>
                    <a:pt x="13" y="1"/>
                  </a:move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19" name="Freeform 147"/>
            <p:cNvSpPr>
              <a:spLocks/>
            </p:cNvSpPr>
            <p:nvPr/>
          </p:nvSpPr>
          <p:spPr bwMode="auto">
            <a:xfrm>
              <a:off x="3917" y="2364"/>
              <a:ext cx="17" cy="26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16" y="14"/>
                </a:cxn>
                <a:cxn ang="0">
                  <a:pos x="17" y="17"/>
                </a:cxn>
                <a:cxn ang="0">
                  <a:pos x="15" y="23"/>
                </a:cxn>
                <a:cxn ang="0">
                  <a:pos x="12" y="24"/>
                </a:cxn>
                <a:cxn ang="0">
                  <a:pos x="9" y="26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2" y="20"/>
                </a:cxn>
                <a:cxn ang="0">
                  <a:pos x="3" y="20"/>
                </a:cxn>
                <a:cxn ang="0">
                  <a:pos x="5" y="20"/>
                </a:cxn>
                <a:cxn ang="0">
                  <a:pos x="9" y="21"/>
                </a:cxn>
                <a:cxn ang="0">
                  <a:pos x="11" y="20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11" y="9"/>
                </a:cxn>
                <a:cxn ang="0">
                  <a:pos x="11" y="6"/>
                </a:cxn>
                <a:cxn ang="0">
                  <a:pos x="11" y="5"/>
                </a:cxn>
                <a:cxn ang="0">
                  <a:pos x="9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6" y="10"/>
                </a:cxn>
                <a:cxn ang="0">
                  <a:pos x="12" y="11"/>
                </a:cxn>
              </a:cxnLst>
              <a:rect l="0" t="0" r="r" b="b"/>
              <a:pathLst>
                <a:path w="17" h="26">
                  <a:moveTo>
                    <a:pt x="12" y="11"/>
                  </a:moveTo>
                  <a:lnTo>
                    <a:pt x="12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2" y="11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0" name="Freeform 148"/>
            <p:cNvSpPr>
              <a:spLocks noEditPoints="1"/>
            </p:cNvSpPr>
            <p:nvPr/>
          </p:nvSpPr>
          <p:spPr bwMode="auto">
            <a:xfrm>
              <a:off x="3939" y="2368"/>
              <a:ext cx="15" cy="17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5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6" y="4"/>
                </a:cxn>
                <a:cxn ang="0">
                  <a:pos x="6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6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8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17">
                  <a:moveTo>
                    <a:pt x="2" y="1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4"/>
                  </a:lnTo>
                  <a:close/>
                  <a:moveTo>
                    <a:pt x="6" y="4"/>
                  </a:move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1" name="Freeform 149"/>
            <p:cNvSpPr>
              <a:spLocks/>
            </p:cNvSpPr>
            <p:nvPr/>
          </p:nvSpPr>
          <p:spPr bwMode="auto">
            <a:xfrm>
              <a:off x="3957" y="2368"/>
              <a:ext cx="14" cy="17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6"/>
                </a:cxn>
                <a:cxn ang="0">
                  <a:pos x="13" y="7"/>
                </a:cxn>
                <a:cxn ang="0">
                  <a:pos x="14" y="6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17"/>
                </a:cxn>
                <a:cxn ang="0">
                  <a:pos x="1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4" y="12"/>
                </a:cxn>
                <a:cxn ang="0">
                  <a:pos x="14" y="11"/>
                </a:cxn>
                <a:cxn ang="0">
                  <a:pos x="13" y="11"/>
                </a:cxn>
                <a:cxn ang="0">
                  <a:pos x="12" y="11"/>
                </a:cxn>
                <a:cxn ang="0">
                  <a:pos x="12" y="12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6"/>
                </a:cxn>
                <a:cxn ang="0">
                  <a:pos x="9" y="6"/>
                </a:cxn>
                <a:cxn ang="0">
                  <a:pos x="8" y="5"/>
                </a:cxn>
                <a:cxn ang="0">
                  <a:pos x="7" y="6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2" y="4"/>
                </a:cxn>
              </a:cxnLst>
              <a:rect l="0" t="0" r="r" b="b"/>
              <a:pathLst>
                <a:path w="14" h="17">
                  <a:moveTo>
                    <a:pt x="12" y="5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12" y="4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2" name="Freeform 150"/>
            <p:cNvSpPr>
              <a:spLocks/>
            </p:cNvSpPr>
            <p:nvPr/>
          </p:nvSpPr>
          <p:spPr bwMode="auto">
            <a:xfrm>
              <a:off x="3973" y="2368"/>
              <a:ext cx="16" cy="17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6"/>
                </a:cxn>
                <a:cxn ang="0">
                  <a:pos x="10" y="5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9" y="16"/>
                </a:cxn>
                <a:cxn ang="0">
                  <a:pos x="8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3" y="1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5"/>
                </a:cxn>
                <a:cxn ang="0">
                  <a:pos x="15" y="6"/>
                </a:cxn>
                <a:cxn ang="0">
                  <a:pos x="14" y="7"/>
                </a:cxn>
                <a:cxn ang="0">
                  <a:pos x="12" y="6"/>
                </a:cxn>
                <a:cxn ang="0">
                  <a:pos x="12" y="4"/>
                </a:cxn>
              </a:cxnLst>
              <a:rect l="0" t="0" r="r" b="b"/>
              <a:pathLst>
                <a:path w="16" h="17">
                  <a:moveTo>
                    <a:pt x="12" y="4"/>
                  </a:moveTo>
                  <a:lnTo>
                    <a:pt x="6" y="4"/>
                  </a:ln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3" name="Freeform 151"/>
            <p:cNvSpPr>
              <a:spLocks noEditPoints="1"/>
            </p:cNvSpPr>
            <p:nvPr/>
          </p:nvSpPr>
          <p:spPr bwMode="auto">
            <a:xfrm>
              <a:off x="3617" y="2462"/>
              <a:ext cx="18" cy="24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6" y="15"/>
                </a:cxn>
                <a:cxn ang="0">
                  <a:pos x="16" y="15"/>
                </a:cxn>
                <a:cxn ang="0">
                  <a:pos x="17" y="15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16" y="18"/>
                </a:cxn>
                <a:cxn ang="0">
                  <a:pos x="15" y="21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7" y="22"/>
                </a:cxn>
                <a:cxn ang="0">
                  <a:pos x="17" y="23"/>
                </a:cxn>
                <a:cxn ang="0">
                  <a:pos x="17" y="24"/>
                </a:cxn>
                <a:cxn ang="0">
                  <a:pos x="8" y="24"/>
                </a:cxn>
                <a:cxn ang="0">
                  <a:pos x="5" y="24"/>
                </a:cxn>
                <a:cxn ang="0">
                  <a:pos x="5" y="23"/>
                </a:cxn>
                <a:cxn ang="0">
                  <a:pos x="5" y="22"/>
                </a:cxn>
                <a:cxn ang="0">
                  <a:pos x="8" y="21"/>
                </a:cxn>
                <a:cxn ang="0">
                  <a:pos x="10" y="18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2"/>
                </a:cxn>
                <a:cxn ang="0">
                  <a:pos x="10" y="5"/>
                </a:cxn>
                <a:cxn ang="0">
                  <a:pos x="10" y="15"/>
                </a:cxn>
              </a:cxnLst>
              <a:rect l="0" t="0" r="r" b="b"/>
              <a:pathLst>
                <a:path w="18" h="24">
                  <a:moveTo>
                    <a:pt x="15" y="15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5"/>
                  </a:lnTo>
                  <a:close/>
                  <a:moveTo>
                    <a:pt x="10" y="5"/>
                  </a:moveTo>
                  <a:lnTo>
                    <a:pt x="4" y="15"/>
                  </a:lnTo>
                  <a:lnTo>
                    <a:pt x="10" y="1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4" name="Freeform 152"/>
            <p:cNvSpPr>
              <a:spLocks/>
            </p:cNvSpPr>
            <p:nvPr/>
          </p:nvSpPr>
          <p:spPr bwMode="auto">
            <a:xfrm>
              <a:off x="3639" y="2465"/>
              <a:ext cx="17" cy="18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6" y="6"/>
                </a:cxn>
                <a:cxn ang="0">
                  <a:pos x="14" y="7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5" y="13"/>
                </a:cxn>
                <a:cxn ang="0">
                  <a:pos x="8" y="15"/>
                </a:cxn>
                <a:cxn ang="0">
                  <a:pos x="10" y="14"/>
                </a:cxn>
                <a:cxn ang="0">
                  <a:pos x="12" y="14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6" y="9"/>
                </a:cxn>
                <a:cxn ang="0">
                  <a:pos x="17" y="9"/>
                </a:cxn>
                <a:cxn ang="0">
                  <a:pos x="17" y="11"/>
                </a:cxn>
                <a:cxn ang="0">
                  <a:pos x="17" y="12"/>
                </a:cxn>
                <a:cxn ang="0">
                  <a:pos x="16" y="12"/>
                </a:cxn>
                <a:cxn ang="0">
                  <a:pos x="16" y="15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1"/>
                </a:cxn>
              </a:cxnLst>
              <a:rect l="0" t="0" r="r" b="b"/>
              <a:pathLst>
                <a:path w="17" h="18">
                  <a:moveTo>
                    <a:pt x="12" y="1"/>
                  </a:move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5" name="Freeform 153"/>
            <p:cNvSpPr>
              <a:spLocks/>
            </p:cNvSpPr>
            <p:nvPr/>
          </p:nvSpPr>
          <p:spPr bwMode="auto">
            <a:xfrm>
              <a:off x="3657" y="2466"/>
              <a:ext cx="15" cy="17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5"/>
                </a:cxn>
                <a:cxn ang="0">
                  <a:pos x="5" y="17"/>
                </a:cxn>
                <a:cxn ang="0">
                  <a:pos x="7" y="15"/>
                </a:cxn>
                <a:cxn ang="0">
                  <a:pos x="7" y="14"/>
                </a:cxn>
                <a:cxn ang="0">
                  <a:pos x="7" y="13"/>
                </a:cxn>
                <a:cxn ang="0">
                  <a:pos x="6" y="13"/>
                </a:cxn>
                <a:cxn ang="0">
                  <a:pos x="5" y="10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8" y="13"/>
                </a:cxn>
                <a:cxn ang="0">
                  <a:pos x="8" y="14"/>
                </a:cxn>
                <a:cxn ang="0">
                  <a:pos x="8" y="15"/>
                </a:cxn>
                <a:cxn ang="0">
                  <a:pos x="13" y="17"/>
                </a:cxn>
                <a:cxn ang="0">
                  <a:pos x="14" y="15"/>
                </a:cxn>
                <a:cxn ang="0">
                  <a:pos x="15" y="14"/>
                </a:cxn>
                <a:cxn ang="0">
                  <a:pos x="14" y="13"/>
                </a:cxn>
                <a:cxn ang="0">
                  <a:pos x="13" y="13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5" y="2"/>
                </a:cxn>
              </a:cxnLst>
              <a:rect l="0" t="0" r="r" b="b"/>
              <a:pathLst>
                <a:path w="15" h="17">
                  <a:moveTo>
                    <a:pt x="6" y="2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6"/>
                  </a:lnTo>
                  <a:lnTo>
                    <a:pt x="5" y="6"/>
                  </a:lnTo>
                  <a:lnTo>
                    <a:pt x="5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6" name="Freeform 154"/>
            <p:cNvSpPr>
              <a:spLocks/>
            </p:cNvSpPr>
            <p:nvPr/>
          </p:nvSpPr>
          <p:spPr bwMode="auto">
            <a:xfrm>
              <a:off x="3676" y="2466"/>
              <a:ext cx="12" cy="17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4" y="13"/>
                </a:cxn>
                <a:cxn ang="0">
                  <a:pos x="4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7" y="2"/>
                </a:cxn>
              </a:cxnLst>
              <a:rect l="0" t="0" r="r" b="b"/>
              <a:pathLst>
                <a:path w="12" h="17">
                  <a:moveTo>
                    <a:pt x="7" y="2"/>
                  </a:moveTo>
                  <a:lnTo>
                    <a:pt x="7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4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7" name="Freeform 155"/>
            <p:cNvSpPr>
              <a:spLocks/>
            </p:cNvSpPr>
            <p:nvPr/>
          </p:nvSpPr>
          <p:spPr bwMode="auto">
            <a:xfrm>
              <a:off x="3763" y="2467"/>
              <a:ext cx="17" cy="24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7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1" y="24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1" y="24"/>
                </a:cxn>
                <a:cxn ang="0">
                  <a:pos x="1" y="24"/>
                </a:cxn>
                <a:cxn ang="0">
                  <a:pos x="0" y="2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4"/>
                </a:cxn>
                <a:cxn ang="0">
                  <a:pos x="5" y="4"/>
                </a:cxn>
              </a:cxnLst>
              <a:rect l="0" t="0" r="r" b="b"/>
              <a:pathLst>
                <a:path w="17" h="24">
                  <a:moveTo>
                    <a:pt x="5" y="4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8" name="Freeform 156"/>
            <p:cNvSpPr>
              <a:spLocks/>
            </p:cNvSpPr>
            <p:nvPr/>
          </p:nvSpPr>
          <p:spPr bwMode="auto">
            <a:xfrm>
              <a:off x="3787" y="2472"/>
              <a:ext cx="16" cy="17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8" y="9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</a:cxnLst>
              <a:rect l="0" t="0" r="r" b="b"/>
              <a:pathLst>
                <a:path w="16" h="17">
                  <a:moveTo>
                    <a:pt x="12" y="2"/>
                  </a:move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9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29" name="Freeform 157"/>
            <p:cNvSpPr>
              <a:spLocks/>
            </p:cNvSpPr>
            <p:nvPr/>
          </p:nvSpPr>
          <p:spPr bwMode="auto">
            <a:xfrm>
              <a:off x="3804" y="2472"/>
              <a:ext cx="15" cy="1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2"/>
                </a:cxn>
                <a:cxn ang="0">
                  <a:pos x="14" y="2"/>
                </a:cxn>
                <a:cxn ang="0">
                  <a:pos x="9" y="7"/>
                </a:cxn>
                <a:cxn ang="0">
                  <a:pos x="12" y="9"/>
                </a:cxn>
                <a:cxn ang="0">
                  <a:pos x="13" y="13"/>
                </a:cxn>
                <a:cxn ang="0">
                  <a:pos x="14" y="13"/>
                </a:cxn>
                <a:cxn ang="0">
                  <a:pos x="15" y="14"/>
                </a:cxn>
                <a:cxn ang="0">
                  <a:pos x="15" y="15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11" y="14"/>
                </a:cxn>
                <a:cxn ang="0">
                  <a:pos x="8" y="12"/>
                </a:cxn>
                <a:cxn ang="0">
                  <a:pos x="7" y="9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7" y="14"/>
                </a:cxn>
                <a:cxn ang="0">
                  <a:pos x="7" y="15"/>
                </a:cxn>
                <a:cxn ang="0">
                  <a:pos x="7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2"/>
                </a:cxn>
              </a:cxnLst>
              <a:rect l="0" t="0" r="r" b="b"/>
              <a:pathLst>
                <a:path w="15" h="17">
                  <a:moveTo>
                    <a:pt x="5" y="2"/>
                  </a:moveTo>
                  <a:lnTo>
                    <a:pt x="5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0" name="Freeform 158"/>
            <p:cNvSpPr>
              <a:spLocks/>
            </p:cNvSpPr>
            <p:nvPr/>
          </p:nvSpPr>
          <p:spPr bwMode="auto">
            <a:xfrm>
              <a:off x="3821" y="2472"/>
              <a:ext cx="16" cy="17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13"/>
                </a:cxn>
                <a:cxn ang="0">
                  <a:pos x="13" y="13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4" y="9"/>
                </a:cxn>
                <a:cxn ang="0">
                  <a:pos x="14" y="9"/>
                </a:cxn>
                <a:cxn ang="0">
                  <a:pos x="15" y="9"/>
                </a:cxn>
                <a:cxn ang="0">
                  <a:pos x="15" y="9"/>
                </a:cxn>
                <a:cxn ang="0">
                  <a:pos x="16" y="11"/>
                </a:cxn>
                <a:cxn ang="0">
                  <a:pos x="16" y="15"/>
                </a:cxn>
                <a:cxn ang="0">
                  <a:pos x="16" y="15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7" y="2"/>
                </a:cxn>
              </a:cxnLst>
              <a:rect l="0" t="0" r="r" b="b"/>
              <a:pathLst>
                <a:path w="16" h="17">
                  <a:moveTo>
                    <a:pt x="7" y="2"/>
                  </a:moveTo>
                  <a:lnTo>
                    <a:pt x="7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11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1" name="Freeform 159"/>
            <p:cNvSpPr>
              <a:spLocks noEditPoints="1"/>
            </p:cNvSpPr>
            <p:nvPr/>
          </p:nvSpPr>
          <p:spPr bwMode="auto">
            <a:xfrm>
              <a:off x="3914" y="2459"/>
              <a:ext cx="16" cy="25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12" y="9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16" y="14"/>
                </a:cxn>
                <a:cxn ang="0">
                  <a:pos x="16" y="17"/>
                </a:cxn>
                <a:cxn ang="0">
                  <a:pos x="16" y="17"/>
                </a:cxn>
                <a:cxn ang="0">
                  <a:pos x="16" y="20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2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9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6" y="8"/>
                </a:cxn>
                <a:cxn ang="0">
                  <a:pos x="5" y="11"/>
                </a:cxn>
                <a:cxn ang="0">
                  <a:pos x="5" y="11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7"/>
                </a:cxn>
                <a:cxn ang="0">
                  <a:pos x="5" y="17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6" h="25">
                  <a:moveTo>
                    <a:pt x="5" y="11"/>
                  </a:moveTo>
                  <a:lnTo>
                    <a:pt x="5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8"/>
                  </a:lnTo>
                  <a:lnTo>
                    <a:pt x="5" y="11"/>
                  </a:lnTo>
                  <a:lnTo>
                    <a:pt x="5" y="11"/>
                  </a:lnTo>
                  <a:close/>
                  <a:moveTo>
                    <a:pt x="12" y="18"/>
                  </a:moveTo>
                  <a:lnTo>
                    <a:pt x="12" y="18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2" y="18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2" name="Freeform 160"/>
            <p:cNvSpPr>
              <a:spLocks/>
            </p:cNvSpPr>
            <p:nvPr/>
          </p:nvSpPr>
          <p:spPr bwMode="auto">
            <a:xfrm>
              <a:off x="3935" y="2466"/>
              <a:ext cx="18" cy="17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0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7" y="13"/>
                </a:cxn>
                <a:cxn ang="0">
                  <a:pos x="18" y="14"/>
                </a:cxn>
                <a:cxn ang="0">
                  <a:pos x="18" y="15"/>
                </a:cxn>
                <a:cxn ang="0">
                  <a:pos x="18" y="17"/>
                </a:cxn>
                <a:cxn ang="0">
                  <a:pos x="16" y="17"/>
                </a:cxn>
                <a:cxn ang="0">
                  <a:pos x="13" y="17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12" y="14"/>
                </a:cxn>
                <a:cxn ang="0">
                  <a:pos x="13" y="13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9" y="13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6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8" h="17">
                  <a:moveTo>
                    <a:pt x="9" y="10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5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3" name="Freeform 161"/>
            <p:cNvSpPr>
              <a:spLocks/>
            </p:cNvSpPr>
            <p:nvPr/>
          </p:nvSpPr>
          <p:spPr bwMode="auto">
            <a:xfrm>
              <a:off x="3953" y="2466"/>
              <a:ext cx="17" cy="17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13"/>
                </a:cxn>
                <a:cxn ang="0">
                  <a:pos x="1" y="13"/>
                </a:cxn>
                <a:cxn ang="0">
                  <a:pos x="1" y="14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6" y="17"/>
                </a:cxn>
                <a:cxn ang="0">
                  <a:pos x="7" y="17"/>
                </a:cxn>
                <a:cxn ang="0">
                  <a:pos x="9" y="15"/>
                </a:cxn>
                <a:cxn ang="0">
                  <a:pos x="7" y="14"/>
                </a:cxn>
                <a:cxn ang="0">
                  <a:pos x="6" y="13"/>
                </a:cxn>
                <a:cxn ang="0">
                  <a:pos x="5" y="6"/>
                </a:cxn>
                <a:cxn ang="0">
                  <a:pos x="11" y="17"/>
                </a:cxn>
                <a:cxn ang="0">
                  <a:pos x="12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5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6" y="1"/>
                </a:cxn>
              </a:cxnLst>
              <a:rect l="0" t="0" r="r" b="b"/>
              <a:pathLst>
                <a:path w="17" h="17">
                  <a:moveTo>
                    <a:pt x="6" y="1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4" name="Freeform 162"/>
            <p:cNvSpPr>
              <a:spLocks noEditPoints="1"/>
            </p:cNvSpPr>
            <p:nvPr/>
          </p:nvSpPr>
          <p:spPr bwMode="auto">
            <a:xfrm>
              <a:off x="3971" y="2465"/>
              <a:ext cx="16" cy="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6" y="6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6" y="13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10" y="14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18">
                  <a:moveTo>
                    <a:pt x="7" y="0"/>
                  </a:moveTo>
                  <a:lnTo>
                    <a:pt x="7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5" name="Freeform 163"/>
            <p:cNvSpPr>
              <a:spLocks/>
            </p:cNvSpPr>
            <p:nvPr/>
          </p:nvSpPr>
          <p:spPr bwMode="auto">
            <a:xfrm>
              <a:off x="3615" y="2557"/>
              <a:ext cx="17" cy="24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2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2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6" name="Freeform 164"/>
            <p:cNvSpPr>
              <a:spLocks noEditPoints="1"/>
            </p:cNvSpPr>
            <p:nvPr/>
          </p:nvSpPr>
          <p:spPr bwMode="auto">
            <a:xfrm>
              <a:off x="3637" y="2563"/>
              <a:ext cx="13" cy="1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6" y="16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4" y="10"/>
                </a:cxn>
                <a:cxn ang="0">
                  <a:pos x="4" y="3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</a:cxnLst>
              <a:rect l="0" t="0" r="r" b="b"/>
              <a:pathLst>
                <a:path w="13" h="16">
                  <a:moveTo>
                    <a:pt x="4" y="10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10"/>
                  </a:lnTo>
                  <a:close/>
                  <a:moveTo>
                    <a:pt x="4" y="3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7" name="Freeform 165"/>
            <p:cNvSpPr>
              <a:spLocks noEditPoints="1"/>
            </p:cNvSpPr>
            <p:nvPr/>
          </p:nvSpPr>
          <p:spPr bwMode="auto">
            <a:xfrm>
              <a:off x="3651" y="2563"/>
              <a:ext cx="14" cy="21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9" y="18"/>
                </a:cxn>
                <a:cxn ang="0">
                  <a:pos x="11" y="19"/>
                </a:cxn>
                <a:cxn ang="0">
                  <a:pos x="12" y="19"/>
                </a:cxn>
                <a:cxn ang="0">
                  <a:pos x="13" y="18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3" y="21"/>
                </a:cxn>
                <a:cxn ang="0">
                  <a:pos x="11" y="21"/>
                </a:cxn>
                <a:cxn ang="0">
                  <a:pos x="9" y="21"/>
                </a:cxn>
                <a:cxn ang="0">
                  <a:pos x="7" y="20"/>
                </a:cxn>
                <a:cxn ang="0">
                  <a:pos x="5" y="21"/>
                </a:cxn>
                <a:cxn ang="0">
                  <a:pos x="4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2" y="19"/>
                </a:cxn>
                <a:cxn ang="0">
                  <a:pos x="4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8"/>
                </a:cxn>
                <a:cxn ang="0">
                  <a:pos x="5" y="13"/>
                </a:cxn>
                <a:cxn ang="0">
                  <a:pos x="7" y="14"/>
                </a:cxn>
                <a:cxn ang="0">
                  <a:pos x="8" y="14"/>
                </a:cxn>
                <a:cxn ang="0">
                  <a:pos x="9" y="13"/>
                </a:cxn>
                <a:cxn ang="0">
                  <a:pos x="11" y="8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21">
                  <a:moveTo>
                    <a:pt x="7" y="18"/>
                  </a:moveTo>
                  <a:lnTo>
                    <a:pt x="6" y="19"/>
                  </a:lnTo>
                  <a:lnTo>
                    <a:pt x="6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7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8" name="Freeform 166"/>
            <p:cNvSpPr>
              <a:spLocks noEditPoints="1"/>
            </p:cNvSpPr>
            <p:nvPr/>
          </p:nvSpPr>
          <p:spPr bwMode="auto">
            <a:xfrm>
              <a:off x="3668" y="2563"/>
              <a:ext cx="14" cy="16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10"/>
                </a:cxn>
                <a:cxn ang="0">
                  <a:pos x="12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4" y="15"/>
                </a:cxn>
                <a:cxn ang="0">
                  <a:pos x="13" y="16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9" y="9"/>
                </a:cxn>
                <a:cxn ang="0">
                  <a:pos x="3" y="7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3" y="3"/>
                </a:cxn>
              </a:cxnLst>
              <a:rect l="0" t="0" r="r" b="b"/>
              <a:pathLst>
                <a:path w="14" h="16">
                  <a:moveTo>
                    <a:pt x="9" y="9"/>
                  </a:move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3" y="3"/>
                  </a:moveTo>
                  <a:lnTo>
                    <a:pt x="3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39" name="Freeform 167"/>
            <p:cNvSpPr>
              <a:spLocks/>
            </p:cNvSpPr>
            <p:nvPr/>
          </p:nvSpPr>
          <p:spPr bwMode="auto">
            <a:xfrm>
              <a:off x="3683" y="2563"/>
              <a:ext cx="13" cy="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13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" y="18"/>
                </a:cxn>
                <a:cxn ang="0">
                  <a:pos x="3" y="18"/>
                </a:cxn>
                <a:cxn ang="0">
                  <a:pos x="3" y="16"/>
                </a:cxn>
                <a:cxn ang="0">
                  <a:pos x="5" y="18"/>
                </a:cxn>
                <a:cxn ang="0">
                  <a:pos x="6" y="18"/>
                </a:cxn>
                <a:cxn ang="0">
                  <a:pos x="10" y="16"/>
                </a:cxn>
                <a:cxn ang="0">
                  <a:pos x="11" y="16"/>
                </a:cxn>
                <a:cxn ang="0">
                  <a:pos x="13" y="12"/>
                </a:cxn>
                <a:cxn ang="0">
                  <a:pos x="12" y="8"/>
                </a:cxn>
                <a:cxn ang="0">
                  <a:pos x="9" y="7"/>
                </a:cxn>
                <a:cxn ang="0">
                  <a:pos x="7" y="7"/>
                </a:cxn>
                <a:cxn ang="0">
                  <a:pos x="5" y="6"/>
                </a:cxn>
                <a:cxn ang="0">
                  <a:pos x="4" y="4"/>
                </a:cxn>
                <a:cxn ang="0">
                  <a:pos x="5" y="3"/>
                </a:cxn>
                <a:cxn ang="0">
                  <a:pos x="6" y="2"/>
                </a:cxn>
                <a:cxn ang="0">
                  <a:pos x="9" y="3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1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7" y="0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0" name="Freeform 168"/>
            <p:cNvSpPr>
              <a:spLocks noEditPoints="1"/>
            </p:cNvSpPr>
            <p:nvPr/>
          </p:nvSpPr>
          <p:spPr bwMode="auto">
            <a:xfrm>
              <a:off x="3766" y="2565"/>
              <a:ext cx="18" cy="25"/>
            </a:xfrm>
            <a:custGeom>
              <a:avLst/>
              <a:gdLst/>
              <a:ahLst/>
              <a:cxnLst>
                <a:cxn ang="0">
                  <a:pos x="13" y="12"/>
                </a:cxn>
                <a:cxn ang="0">
                  <a:pos x="16" y="14"/>
                </a:cxn>
                <a:cxn ang="0">
                  <a:pos x="18" y="18"/>
                </a:cxn>
                <a:cxn ang="0">
                  <a:pos x="15" y="23"/>
                </a:cxn>
                <a:cxn ang="0">
                  <a:pos x="13" y="25"/>
                </a:cxn>
                <a:cxn ang="0">
                  <a:pos x="9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4" y="12"/>
                </a:cxn>
                <a:cxn ang="0">
                  <a:pos x="1" y="10"/>
                </a:cxn>
                <a:cxn ang="0">
                  <a:pos x="1" y="6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5" y="1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16" y="10"/>
                </a:cxn>
                <a:cxn ang="0">
                  <a:pos x="13" y="12"/>
                </a:cxn>
                <a:cxn ang="0">
                  <a:pos x="9" y="14"/>
                </a:cxn>
                <a:cxn ang="0">
                  <a:pos x="6" y="16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12" y="5"/>
                </a:cxn>
                <a:cxn ang="0">
                  <a:pos x="9" y="4"/>
                </a:cxn>
              </a:cxnLst>
              <a:rect l="0" t="0" r="r" b="b"/>
              <a:pathLst>
                <a:path w="18" h="25">
                  <a:moveTo>
                    <a:pt x="13" y="12"/>
                  </a:moveTo>
                  <a:lnTo>
                    <a:pt x="13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3" y="12"/>
                  </a:lnTo>
                  <a:close/>
                  <a:moveTo>
                    <a:pt x="9" y="14"/>
                  </a:moveTo>
                  <a:lnTo>
                    <a:pt x="9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1" name="Freeform 169"/>
            <p:cNvSpPr>
              <a:spLocks/>
            </p:cNvSpPr>
            <p:nvPr/>
          </p:nvSpPr>
          <p:spPr bwMode="auto">
            <a:xfrm>
              <a:off x="3786" y="2571"/>
              <a:ext cx="17" cy="17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3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3" y="13"/>
                </a:cxn>
                <a:cxn ang="0">
                  <a:pos x="11" y="13"/>
                </a:cxn>
                <a:cxn ang="0">
                  <a:pos x="11" y="2"/>
                </a:cxn>
                <a:cxn ang="0">
                  <a:pos x="13" y="2"/>
                </a:cxn>
                <a:cxn ang="0">
                  <a:pos x="13" y="6"/>
                </a:cxn>
              </a:cxnLst>
              <a:rect l="0" t="0" r="r" b="b"/>
              <a:pathLst>
                <a:path w="17" h="17">
                  <a:moveTo>
                    <a:pt x="13" y="6"/>
                  </a:move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2" name="Freeform 170"/>
            <p:cNvSpPr>
              <a:spLocks/>
            </p:cNvSpPr>
            <p:nvPr/>
          </p:nvSpPr>
          <p:spPr bwMode="auto">
            <a:xfrm>
              <a:off x="3804" y="2571"/>
              <a:ext cx="17" cy="17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1" y="1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11" y="17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4" y="13"/>
                </a:cxn>
                <a:cxn ang="0">
                  <a:pos x="14" y="1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17" h="17">
                  <a:moveTo>
                    <a:pt x="5" y="2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3" name="Freeform 171"/>
            <p:cNvSpPr>
              <a:spLocks/>
            </p:cNvSpPr>
            <p:nvPr/>
          </p:nvSpPr>
          <p:spPr bwMode="auto">
            <a:xfrm>
              <a:off x="3821" y="2571"/>
              <a:ext cx="17" cy="17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8" y="13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9" y="17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17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17" h="17">
                  <a:moveTo>
                    <a:pt x="6" y="2"/>
                  </a:moveTo>
                  <a:lnTo>
                    <a:pt x="8" y="1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4" name="Freeform 172"/>
            <p:cNvSpPr>
              <a:spLocks noEditPoints="1"/>
            </p:cNvSpPr>
            <p:nvPr/>
          </p:nvSpPr>
          <p:spPr bwMode="auto">
            <a:xfrm>
              <a:off x="3910" y="2557"/>
              <a:ext cx="17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12" y="14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7" y="7"/>
                </a:cxn>
                <a:cxn ang="0">
                  <a:pos x="17" y="12"/>
                </a:cxn>
                <a:cxn ang="0">
                  <a:pos x="17" y="12"/>
                </a:cxn>
                <a:cxn ang="0">
                  <a:pos x="17" y="16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0" y="25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2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5" y="21"/>
                </a:cxn>
                <a:cxn ang="0">
                  <a:pos x="5" y="21"/>
                </a:cxn>
                <a:cxn ang="0">
                  <a:pos x="7" y="2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1" y="18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7" h="25">
                  <a:moveTo>
                    <a:pt x="12" y="14"/>
                  </a:moveTo>
                  <a:lnTo>
                    <a:pt x="12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2" y="14"/>
                  </a:lnTo>
                  <a:lnTo>
                    <a:pt x="12" y="1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5" name="Freeform 173"/>
            <p:cNvSpPr>
              <a:spLocks/>
            </p:cNvSpPr>
            <p:nvPr/>
          </p:nvSpPr>
          <p:spPr bwMode="auto">
            <a:xfrm>
              <a:off x="3932" y="2564"/>
              <a:ext cx="14" cy="17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10" y="11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15"/>
                </a:cxn>
                <a:cxn ang="0">
                  <a:pos x="12" y="17"/>
                </a:cxn>
                <a:cxn ang="0">
                  <a:pos x="10" y="17"/>
                </a:cxn>
                <a:cxn ang="0">
                  <a:pos x="9" y="17"/>
                </a:cxn>
                <a:cxn ang="0">
                  <a:pos x="9" y="15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3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3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lnTo>
                    <a:pt x="4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7" y="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6" name="Freeform 174"/>
            <p:cNvSpPr>
              <a:spLocks/>
            </p:cNvSpPr>
            <p:nvPr/>
          </p:nvSpPr>
          <p:spPr bwMode="auto">
            <a:xfrm>
              <a:off x="3947" y="2564"/>
              <a:ext cx="13" cy="17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4"/>
                </a:cxn>
                <a:cxn ang="0">
                  <a:pos x="13" y="15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7" y="17"/>
                </a:cxn>
                <a:cxn ang="0">
                  <a:pos x="6" y="15"/>
                </a:cxn>
                <a:cxn ang="0">
                  <a:pos x="7" y="14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6" y="15"/>
                </a:cxn>
                <a:cxn ang="0">
                  <a:pos x="5" y="17"/>
                </a:cxn>
                <a:cxn ang="0">
                  <a:pos x="4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3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lnTo>
                    <a:pt x="6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5" y="8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7" name="Freeform 175"/>
            <p:cNvSpPr>
              <a:spLocks/>
            </p:cNvSpPr>
            <p:nvPr/>
          </p:nvSpPr>
          <p:spPr bwMode="auto">
            <a:xfrm>
              <a:off x="3962" y="2564"/>
              <a:ext cx="11" cy="1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4"/>
                </a:cxn>
                <a:cxn ang="0">
                  <a:pos x="10" y="15"/>
                </a:cxn>
                <a:cxn ang="0">
                  <a:pos x="10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1" y="15"/>
                </a:cxn>
                <a:cxn ang="0">
                  <a:pos x="2" y="14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3"/>
                </a:cxn>
              </a:cxnLst>
              <a:rect l="0" t="0" r="r" b="b"/>
              <a:pathLst>
                <a:path w="11" h="17">
                  <a:moveTo>
                    <a:pt x="4" y="3"/>
                  </a:move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9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8" name="Freeform 176"/>
            <p:cNvSpPr>
              <a:spLocks/>
            </p:cNvSpPr>
            <p:nvPr/>
          </p:nvSpPr>
          <p:spPr bwMode="auto">
            <a:xfrm>
              <a:off x="3977" y="2564"/>
              <a:ext cx="10" cy="17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7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0" y="11"/>
                </a:cxn>
                <a:cxn ang="0">
                  <a:pos x="10" y="11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8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4" y="13"/>
                </a:cxn>
              </a:cxnLst>
              <a:rect l="0" t="0" r="r" b="b"/>
              <a:pathLst>
                <a:path w="10" h="17">
                  <a:moveTo>
                    <a:pt x="4" y="13"/>
                  </a:move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49" name="Freeform 177"/>
            <p:cNvSpPr>
              <a:spLocks noEditPoints="1"/>
            </p:cNvSpPr>
            <p:nvPr/>
          </p:nvSpPr>
          <p:spPr bwMode="auto">
            <a:xfrm>
              <a:off x="3778" y="2651"/>
              <a:ext cx="19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7" y="7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7" y="17"/>
                </a:cxn>
                <a:cxn ang="0">
                  <a:pos x="15" y="21"/>
                </a:cxn>
                <a:cxn ang="0">
                  <a:pos x="15" y="21"/>
                </a:cxn>
                <a:cxn ang="0">
                  <a:pos x="13" y="24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4" y="24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7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10" y="20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3" y="16"/>
                </a:cxn>
                <a:cxn ang="0">
                  <a:pos x="13" y="12"/>
                </a:cxn>
                <a:cxn ang="0">
                  <a:pos x="13" y="12"/>
                </a:cxn>
                <a:cxn ang="0">
                  <a:pos x="13" y="8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7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0" name="Freeform 178"/>
            <p:cNvSpPr>
              <a:spLocks/>
            </p:cNvSpPr>
            <p:nvPr/>
          </p:nvSpPr>
          <p:spPr bwMode="auto">
            <a:xfrm>
              <a:off x="3800" y="2652"/>
              <a:ext cx="21" cy="22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1" y="11"/>
                </a:cxn>
                <a:cxn ang="0">
                  <a:pos x="21" y="11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8" y="13"/>
                </a:cxn>
                <a:cxn ang="0">
                  <a:pos x="12" y="13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9" y="19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10"/>
                </a:cxn>
                <a:cxn ang="0">
                  <a:pos x="9" y="10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10"/>
                </a:cxn>
              </a:cxnLst>
              <a:rect l="0" t="0" r="r" b="b"/>
              <a:pathLst>
                <a:path w="21" h="22">
                  <a:moveTo>
                    <a:pt x="12" y="10"/>
                  </a:move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19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9" y="10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1" name="Freeform 179"/>
            <p:cNvSpPr>
              <a:spLocks/>
            </p:cNvSpPr>
            <p:nvPr/>
          </p:nvSpPr>
          <p:spPr bwMode="auto">
            <a:xfrm>
              <a:off x="3635" y="2652"/>
              <a:ext cx="28" cy="2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5" y="6"/>
                </a:cxn>
                <a:cxn ang="0">
                  <a:pos x="25" y="6"/>
                </a:cxn>
                <a:cxn ang="0">
                  <a:pos x="25" y="6"/>
                </a:cxn>
                <a:cxn ang="0">
                  <a:pos x="27" y="7"/>
                </a:cxn>
                <a:cxn ang="0">
                  <a:pos x="27" y="11"/>
                </a:cxn>
                <a:cxn ang="0">
                  <a:pos x="28" y="11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17" y="15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3"/>
                </a:cxn>
                <a:cxn ang="0">
                  <a:pos x="21" y="25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8" y="25"/>
                </a:cxn>
                <a:cxn ang="0">
                  <a:pos x="10" y="25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1" y="15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12" y="11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7" y="1"/>
                </a:cxn>
              </a:cxnLst>
              <a:rect l="0" t="0" r="r" b="b"/>
              <a:pathLst>
                <a:path w="28" h="25">
                  <a:moveTo>
                    <a:pt x="16" y="10"/>
                  </a:moveTo>
                  <a:lnTo>
                    <a:pt x="24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17" y="15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4" y="1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1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12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2" name="Freeform 180"/>
            <p:cNvSpPr>
              <a:spLocks noEditPoints="1"/>
            </p:cNvSpPr>
            <p:nvPr/>
          </p:nvSpPr>
          <p:spPr bwMode="auto">
            <a:xfrm>
              <a:off x="3921" y="2645"/>
              <a:ext cx="32" cy="3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9" y="11"/>
                </a:cxn>
                <a:cxn ang="0">
                  <a:pos x="20" y="2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7" y="2"/>
                </a:cxn>
                <a:cxn ang="0">
                  <a:pos x="30" y="11"/>
                </a:cxn>
                <a:cxn ang="0">
                  <a:pos x="32" y="12"/>
                </a:cxn>
                <a:cxn ang="0">
                  <a:pos x="32" y="13"/>
                </a:cxn>
                <a:cxn ang="0">
                  <a:pos x="32" y="14"/>
                </a:cxn>
                <a:cxn ang="0">
                  <a:pos x="30" y="14"/>
                </a:cxn>
                <a:cxn ang="0">
                  <a:pos x="25" y="19"/>
                </a:cxn>
                <a:cxn ang="0">
                  <a:pos x="30" y="19"/>
                </a:cxn>
                <a:cxn ang="0">
                  <a:pos x="32" y="20"/>
                </a:cxn>
                <a:cxn ang="0">
                  <a:pos x="32" y="22"/>
                </a:cxn>
                <a:cxn ang="0">
                  <a:pos x="32" y="23"/>
                </a:cxn>
                <a:cxn ang="0">
                  <a:pos x="25" y="23"/>
                </a:cxn>
                <a:cxn ang="0">
                  <a:pos x="24" y="32"/>
                </a:cxn>
                <a:cxn ang="0">
                  <a:pos x="23" y="33"/>
                </a:cxn>
                <a:cxn ang="0">
                  <a:pos x="20" y="33"/>
                </a:cxn>
                <a:cxn ang="0">
                  <a:pos x="18" y="33"/>
                </a:cxn>
                <a:cxn ang="0">
                  <a:pos x="18" y="32"/>
                </a:cxn>
                <a:cxn ang="0">
                  <a:pos x="13" y="23"/>
                </a:cxn>
                <a:cxn ang="0">
                  <a:pos x="12" y="32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7" y="33"/>
                </a:cxn>
                <a:cxn ang="0">
                  <a:pos x="6" y="32"/>
                </a:cxn>
                <a:cxn ang="0">
                  <a:pos x="2" y="23"/>
                </a:cxn>
                <a:cxn ang="0">
                  <a:pos x="1" y="23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2" y="19"/>
                </a:cxn>
                <a:cxn ang="0">
                  <a:pos x="7" y="14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8" y="11"/>
                </a:cxn>
                <a:cxn ang="0">
                  <a:pos x="13" y="19"/>
                </a:cxn>
                <a:cxn ang="0">
                  <a:pos x="19" y="14"/>
                </a:cxn>
                <a:cxn ang="0">
                  <a:pos x="13" y="19"/>
                </a:cxn>
              </a:cxnLst>
              <a:rect l="0" t="0" r="r" b="b"/>
              <a:pathLst>
                <a:path w="32" h="33">
                  <a:moveTo>
                    <a:pt x="8" y="2"/>
                  </a:moveTo>
                  <a:lnTo>
                    <a:pt x="8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6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5" y="23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13" y="2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7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8" y="11"/>
                  </a:lnTo>
                  <a:lnTo>
                    <a:pt x="8" y="2"/>
                  </a:lnTo>
                  <a:close/>
                  <a:moveTo>
                    <a:pt x="13" y="19"/>
                  </a:moveTo>
                  <a:lnTo>
                    <a:pt x="19" y="19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3" name="Freeform 181"/>
            <p:cNvSpPr>
              <a:spLocks/>
            </p:cNvSpPr>
            <p:nvPr/>
          </p:nvSpPr>
          <p:spPr bwMode="auto">
            <a:xfrm>
              <a:off x="3715" y="2201"/>
              <a:ext cx="168" cy="83"/>
            </a:xfrm>
            <a:custGeom>
              <a:avLst/>
              <a:gdLst/>
              <a:ahLst/>
              <a:cxnLst>
                <a:cxn ang="0">
                  <a:pos x="151" y="14"/>
                </a:cxn>
                <a:cxn ang="0">
                  <a:pos x="151" y="14"/>
                </a:cxn>
                <a:cxn ang="0">
                  <a:pos x="139" y="6"/>
                </a:cxn>
                <a:cxn ang="0">
                  <a:pos x="129" y="2"/>
                </a:cxn>
                <a:cxn ang="0">
                  <a:pos x="120" y="0"/>
                </a:cxn>
                <a:cxn ang="0">
                  <a:pos x="112" y="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29" y="6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11" y="20"/>
                </a:cxn>
                <a:cxn ang="0">
                  <a:pos x="6" y="26"/>
                </a:cxn>
                <a:cxn ang="0">
                  <a:pos x="4" y="32"/>
                </a:cxn>
                <a:cxn ang="0">
                  <a:pos x="2" y="39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2" y="60"/>
                </a:cxn>
                <a:cxn ang="0">
                  <a:pos x="4" y="66"/>
                </a:cxn>
                <a:cxn ang="0">
                  <a:pos x="8" y="70"/>
                </a:cxn>
                <a:cxn ang="0">
                  <a:pos x="11" y="75"/>
                </a:cxn>
                <a:cxn ang="0">
                  <a:pos x="16" y="79"/>
                </a:cxn>
                <a:cxn ang="0">
                  <a:pos x="23" y="81"/>
                </a:cxn>
                <a:cxn ang="0">
                  <a:pos x="29" y="83"/>
                </a:cxn>
                <a:cxn ang="0">
                  <a:pos x="37" y="83"/>
                </a:cxn>
                <a:cxn ang="0">
                  <a:pos x="46" y="81"/>
                </a:cxn>
                <a:cxn ang="0">
                  <a:pos x="55" y="79"/>
                </a:cxn>
                <a:cxn ang="0">
                  <a:pos x="113" y="79"/>
                </a:cxn>
                <a:cxn ang="0">
                  <a:pos x="113" y="79"/>
                </a:cxn>
                <a:cxn ang="0">
                  <a:pos x="122" y="81"/>
                </a:cxn>
                <a:cxn ang="0">
                  <a:pos x="131" y="83"/>
                </a:cxn>
                <a:cxn ang="0">
                  <a:pos x="139" y="83"/>
                </a:cxn>
                <a:cxn ang="0">
                  <a:pos x="145" y="81"/>
                </a:cxn>
                <a:cxn ang="0">
                  <a:pos x="151" y="79"/>
                </a:cxn>
                <a:cxn ang="0">
                  <a:pos x="157" y="75"/>
                </a:cxn>
                <a:cxn ang="0">
                  <a:pos x="161" y="70"/>
                </a:cxn>
                <a:cxn ang="0">
                  <a:pos x="164" y="66"/>
                </a:cxn>
                <a:cxn ang="0">
                  <a:pos x="166" y="60"/>
                </a:cxn>
                <a:cxn ang="0">
                  <a:pos x="168" y="52"/>
                </a:cxn>
                <a:cxn ang="0">
                  <a:pos x="168" y="46"/>
                </a:cxn>
                <a:cxn ang="0">
                  <a:pos x="166" y="39"/>
                </a:cxn>
                <a:cxn ang="0">
                  <a:pos x="164" y="32"/>
                </a:cxn>
                <a:cxn ang="0">
                  <a:pos x="162" y="26"/>
                </a:cxn>
                <a:cxn ang="0">
                  <a:pos x="157" y="20"/>
                </a:cxn>
                <a:cxn ang="0">
                  <a:pos x="151" y="14"/>
                </a:cxn>
                <a:cxn ang="0">
                  <a:pos x="151" y="14"/>
                </a:cxn>
              </a:cxnLst>
              <a:rect l="0" t="0" r="r" b="b"/>
              <a:pathLst>
                <a:path w="168" h="83">
                  <a:moveTo>
                    <a:pt x="151" y="14"/>
                  </a:moveTo>
                  <a:lnTo>
                    <a:pt x="151" y="14"/>
                  </a:lnTo>
                  <a:lnTo>
                    <a:pt x="139" y="6"/>
                  </a:lnTo>
                  <a:lnTo>
                    <a:pt x="129" y="2"/>
                  </a:lnTo>
                  <a:lnTo>
                    <a:pt x="120" y="0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39" y="2"/>
                  </a:lnTo>
                  <a:lnTo>
                    <a:pt x="29" y="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20"/>
                  </a:lnTo>
                  <a:lnTo>
                    <a:pt x="6" y="26"/>
                  </a:lnTo>
                  <a:lnTo>
                    <a:pt x="4" y="32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8" y="70"/>
                  </a:lnTo>
                  <a:lnTo>
                    <a:pt x="11" y="75"/>
                  </a:lnTo>
                  <a:lnTo>
                    <a:pt x="16" y="79"/>
                  </a:lnTo>
                  <a:lnTo>
                    <a:pt x="23" y="81"/>
                  </a:lnTo>
                  <a:lnTo>
                    <a:pt x="29" y="83"/>
                  </a:lnTo>
                  <a:lnTo>
                    <a:pt x="37" y="83"/>
                  </a:lnTo>
                  <a:lnTo>
                    <a:pt x="46" y="81"/>
                  </a:lnTo>
                  <a:lnTo>
                    <a:pt x="55" y="79"/>
                  </a:lnTo>
                  <a:lnTo>
                    <a:pt x="113" y="79"/>
                  </a:lnTo>
                  <a:lnTo>
                    <a:pt x="113" y="79"/>
                  </a:lnTo>
                  <a:lnTo>
                    <a:pt x="122" y="81"/>
                  </a:lnTo>
                  <a:lnTo>
                    <a:pt x="131" y="83"/>
                  </a:lnTo>
                  <a:lnTo>
                    <a:pt x="139" y="83"/>
                  </a:lnTo>
                  <a:lnTo>
                    <a:pt x="145" y="81"/>
                  </a:lnTo>
                  <a:lnTo>
                    <a:pt x="151" y="79"/>
                  </a:lnTo>
                  <a:lnTo>
                    <a:pt x="157" y="75"/>
                  </a:lnTo>
                  <a:lnTo>
                    <a:pt x="161" y="70"/>
                  </a:lnTo>
                  <a:lnTo>
                    <a:pt x="164" y="66"/>
                  </a:lnTo>
                  <a:lnTo>
                    <a:pt x="166" y="60"/>
                  </a:lnTo>
                  <a:lnTo>
                    <a:pt x="168" y="52"/>
                  </a:lnTo>
                  <a:lnTo>
                    <a:pt x="168" y="46"/>
                  </a:lnTo>
                  <a:lnTo>
                    <a:pt x="166" y="39"/>
                  </a:lnTo>
                  <a:lnTo>
                    <a:pt x="164" y="32"/>
                  </a:lnTo>
                  <a:lnTo>
                    <a:pt x="162" y="26"/>
                  </a:lnTo>
                  <a:lnTo>
                    <a:pt x="157" y="20"/>
                  </a:lnTo>
                  <a:lnTo>
                    <a:pt x="151" y="14"/>
                  </a:lnTo>
                  <a:lnTo>
                    <a:pt x="151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4" name="Freeform 182"/>
            <p:cNvSpPr>
              <a:spLocks/>
            </p:cNvSpPr>
            <p:nvPr/>
          </p:nvSpPr>
          <p:spPr bwMode="auto">
            <a:xfrm>
              <a:off x="3718" y="2210"/>
              <a:ext cx="161" cy="67"/>
            </a:xfrm>
            <a:custGeom>
              <a:avLst/>
              <a:gdLst/>
              <a:ahLst/>
              <a:cxnLst>
                <a:cxn ang="0">
                  <a:pos x="161" y="34"/>
                </a:cxn>
                <a:cxn ang="0">
                  <a:pos x="161" y="34"/>
                </a:cxn>
                <a:cxn ang="0">
                  <a:pos x="161" y="40"/>
                </a:cxn>
                <a:cxn ang="0">
                  <a:pos x="159" y="47"/>
                </a:cxn>
                <a:cxn ang="0">
                  <a:pos x="155" y="52"/>
                </a:cxn>
                <a:cxn ang="0">
                  <a:pos x="150" y="57"/>
                </a:cxn>
                <a:cxn ang="0">
                  <a:pos x="146" y="61"/>
                </a:cxn>
                <a:cxn ang="0">
                  <a:pos x="140" y="64"/>
                </a:cxn>
                <a:cxn ang="0">
                  <a:pos x="132" y="66"/>
                </a:cxn>
                <a:cxn ang="0">
                  <a:pos x="125" y="67"/>
                </a:cxn>
                <a:cxn ang="0">
                  <a:pos x="36" y="67"/>
                </a:cxn>
                <a:cxn ang="0">
                  <a:pos x="36" y="67"/>
                </a:cxn>
                <a:cxn ang="0">
                  <a:pos x="28" y="66"/>
                </a:cxn>
                <a:cxn ang="0">
                  <a:pos x="21" y="64"/>
                </a:cxn>
                <a:cxn ang="0">
                  <a:pos x="15" y="61"/>
                </a:cxn>
                <a:cxn ang="0">
                  <a:pos x="11" y="57"/>
                </a:cxn>
                <a:cxn ang="0">
                  <a:pos x="6" y="52"/>
                </a:cxn>
                <a:cxn ang="0">
                  <a:pos x="2" y="47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6" y="16"/>
                </a:cxn>
                <a:cxn ang="0">
                  <a:pos x="11" y="10"/>
                </a:cxn>
                <a:cxn ang="0">
                  <a:pos x="15" y="6"/>
                </a:cxn>
                <a:cxn ang="0">
                  <a:pos x="21" y="4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32" y="2"/>
                </a:cxn>
                <a:cxn ang="0">
                  <a:pos x="140" y="4"/>
                </a:cxn>
                <a:cxn ang="0">
                  <a:pos x="146" y="6"/>
                </a:cxn>
                <a:cxn ang="0">
                  <a:pos x="150" y="10"/>
                </a:cxn>
                <a:cxn ang="0">
                  <a:pos x="155" y="16"/>
                </a:cxn>
                <a:cxn ang="0">
                  <a:pos x="159" y="21"/>
                </a:cxn>
                <a:cxn ang="0">
                  <a:pos x="161" y="27"/>
                </a:cxn>
                <a:cxn ang="0">
                  <a:pos x="161" y="34"/>
                </a:cxn>
                <a:cxn ang="0">
                  <a:pos x="161" y="34"/>
                </a:cxn>
              </a:cxnLst>
              <a:rect l="0" t="0" r="r" b="b"/>
              <a:pathLst>
                <a:path w="161" h="67">
                  <a:moveTo>
                    <a:pt x="161" y="34"/>
                  </a:moveTo>
                  <a:lnTo>
                    <a:pt x="161" y="34"/>
                  </a:lnTo>
                  <a:lnTo>
                    <a:pt x="161" y="40"/>
                  </a:lnTo>
                  <a:lnTo>
                    <a:pt x="159" y="47"/>
                  </a:lnTo>
                  <a:lnTo>
                    <a:pt x="155" y="52"/>
                  </a:lnTo>
                  <a:lnTo>
                    <a:pt x="150" y="57"/>
                  </a:lnTo>
                  <a:lnTo>
                    <a:pt x="146" y="61"/>
                  </a:lnTo>
                  <a:lnTo>
                    <a:pt x="140" y="64"/>
                  </a:lnTo>
                  <a:lnTo>
                    <a:pt x="132" y="66"/>
                  </a:lnTo>
                  <a:lnTo>
                    <a:pt x="125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28" y="66"/>
                  </a:lnTo>
                  <a:lnTo>
                    <a:pt x="21" y="64"/>
                  </a:lnTo>
                  <a:lnTo>
                    <a:pt x="15" y="61"/>
                  </a:lnTo>
                  <a:lnTo>
                    <a:pt x="11" y="57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32" y="2"/>
                  </a:lnTo>
                  <a:lnTo>
                    <a:pt x="140" y="4"/>
                  </a:lnTo>
                  <a:lnTo>
                    <a:pt x="146" y="6"/>
                  </a:lnTo>
                  <a:lnTo>
                    <a:pt x="150" y="10"/>
                  </a:lnTo>
                  <a:lnTo>
                    <a:pt x="155" y="16"/>
                  </a:lnTo>
                  <a:lnTo>
                    <a:pt x="159" y="21"/>
                  </a:lnTo>
                  <a:lnTo>
                    <a:pt x="161" y="27"/>
                  </a:lnTo>
                  <a:lnTo>
                    <a:pt x="161" y="34"/>
                  </a:lnTo>
                  <a:lnTo>
                    <a:pt x="161" y="34"/>
                  </a:lnTo>
                  <a:close/>
                </a:path>
              </a:pathLst>
            </a:custGeom>
            <a:solidFill>
              <a:srgbClr val="E5E1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5" name="Freeform 183"/>
            <p:cNvSpPr>
              <a:spLocks/>
            </p:cNvSpPr>
            <p:nvPr/>
          </p:nvSpPr>
          <p:spPr bwMode="auto">
            <a:xfrm>
              <a:off x="3736" y="2218"/>
              <a:ext cx="123" cy="27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1" y="27"/>
                </a:cxn>
                <a:cxn ang="0">
                  <a:pos x="111" y="26"/>
                </a:cxn>
                <a:cxn ang="0">
                  <a:pos x="111" y="26"/>
                </a:cxn>
                <a:cxn ang="0">
                  <a:pos x="113" y="25"/>
                </a:cxn>
                <a:cxn ang="0">
                  <a:pos x="116" y="22"/>
                </a:cxn>
                <a:cxn ang="0">
                  <a:pos x="118" y="18"/>
                </a:cxn>
                <a:cxn ang="0">
                  <a:pos x="120" y="13"/>
                </a:cxn>
                <a:cxn ang="0">
                  <a:pos x="123" y="4"/>
                </a:cxn>
                <a:cxn ang="0">
                  <a:pos x="123" y="1"/>
                </a:cxn>
                <a:cxn ang="0">
                  <a:pos x="122" y="0"/>
                </a:cxn>
                <a:cxn ang="0">
                  <a:pos x="122" y="0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9" y="2"/>
                </a:cxn>
                <a:cxn ang="0">
                  <a:pos x="7" y="6"/>
                </a:cxn>
                <a:cxn ang="0">
                  <a:pos x="5" y="9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7"/>
                </a:cxn>
                <a:cxn ang="0">
                  <a:pos x="1" y="27"/>
                </a:cxn>
              </a:cxnLst>
              <a:rect l="0" t="0" r="r" b="b"/>
              <a:pathLst>
                <a:path w="123" h="27">
                  <a:moveTo>
                    <a:pt x="1" y="27"/>
                  </a:moveTo>
                  <a:lnTo>
                    <a:pt x="1" y="27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3" y="25"/>
                  </a:lnTo>
                  <a:lnTo>
                    <a:pt x="116" y="22"/>
                  </a:lnTo>
                  <a:lnTo>
                    <a:pt x="118" y="18"/>
                  </a:lnTo>
                  <a:lnTo>
                    <a:pt x="120" y="13"/>
                  </a:lnTo>
                  <a:lnTo>
                    <a:pt x="123" y="4"/>
                  </a:lnTo>
                  <a:lnTo>
                    <a:pt x="123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6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6" name="Freeform 184"/>
            <p:cNvSpPr>
              <a:spLocks/>
            </p:cNvSpPr>
            <p:nvPr/>
          </p:nvSpPr>
          <p:spPr bwMode="auto">
            <a:xfrm>
              <a:off x="3677" y="1579"/>
              <a:ext cx="243" cy="116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8"/>
                </a:cxn>
                <a:cxn ang="0">
                  <a:pos x="3" y="20"/>
                </a:cxn>
                <a:cxn ang="0">
                  <a:pos x="1" y="37"/>
                </a:cxn>
                <a:cxn ang="0">
                  <a:pos x="0" y="56"/>
                </a:cxn>
                <a:cxn ang="0">
                  <a:pos x="1" y="75"/>
                </a:cxn>
                <a:cxn ang="0">
                  <a:pos x="3" y="92"/>
                </a:cxn>
                <a:cxn ang="0">
                  <a:pos x="5" y="99"/>
                </a:cxn>
                <a:cxn ang="0">
                  <a:pos x="6" y="105"/>
                </a:cxn>
                <a:cxn ang="0">
                  <a:pos x="10" y="110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31" y="115"/>
                </a:cxn>
                <a:cxn ang="0">
                  <a:pos x="60" y="115"/>
                </a:cxn>
                <a:cxn ang="0">
                  <a:pos x="120" y="116"/>
                </a:cxn>
                <a:cxn ang="0">
                  <a:pos x="120" y="116"/>
                </a:cxn>
                <a:cxn ang="0">
                  <a:pos x="135" y="115"/>
                </a:cxn>
                <a:cxn ang="0">
                  <a:pos x="154" y="113"/>
                </a:cxn>
                <a:cxn ang="0">
                  <a:pos x="194" y="109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240" y="100"/>
                </a:cxn>
                <a:cxn ang="0">
                  <a:pos x="242" y="95"/>
                </a:cxn>
                <a:cxn ang="0">
                  <a:pos x="243" y="90"/>
                </a:cxn>
                <a:cxn ang="0">
                  <a:pos x="243" y="90"/>
                </a:cxn>
                <a:cxn ang="0">
                  <a:pos x="239" y="0"/>
                </a:cxn>
                <a:cxn ang="0">
                  <a:pos x="239" y="0"/>
                </a:cxn>
                <a:cxn ang="0">
                  <a:pos x="124" y="0"/>
                </a:cxn>
                <a:cxn ang="0">
                  <a:pos x="46" y="1"/>
                </a:cxn>
                <a:cxn ang="0">
                  <a:pos x="1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243" h="116">
                  <a:moveTo>
                    <a:pt x="7" y="4"/>
                  </a:moveTo>
                  <a:lnTo>
                    <a:pt x="7" y="4"/>
                  </a:lnTo>
                  <a:lnTo>
                    <a:pt x="5" y="8"/>
                  </a:lnTo>
                  <a:lnTo>
                    <a:pt x="3" y="20"/>
                  </a:lnTo>
                  <a:lnTo>
                    <a:pt x="1" y="37"/>
                  </a:lnTo>
                  <a:lnTo>
                    <a:pt x="0" y="56"/>
                  </a:lnTo>
                  <a:lnTo>
                    <a:pt x="1" y="75"/>
                  </a:lnTo>
                  <a:lnTo>
                    <a:pt x="3" y="92"/>
                  </a:lnTo>
                  <a:lnTo>
                    <a:pt x="5" y="99"/>
                  </a:lnTo>
                  <a:lnTo>
                    <a:pt x="6" y="105"/>
                  </a:lnTo>
                  <a:lnTo>
                    <a:pt x="10" y="110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31" y="115"/>
                  </a:lnTo>
                  <a:lnTo>
                    <a:pt x="60" y="115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35" y="115"/>
                  </a:lnTo>
                  <a:lnTo>
                    <a:pt x="154" y="113"/>
                  </a:lnTo>
                  <a:lnTo>
                    <a:pt x="194" y="109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40" y="100"/>
                  </a:lnTo>
                  <a:lnTo>
                    <a:pt x="242" y="95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124" y="0"/>
                  </a:lnTo>
                  <a:lnTo>
                    <a:pt x="46" y="1"/>
                  </a:lnTo>
                  <a:lnTo>
                    <a:pt x="1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7" name="Freeform 185"/>
            <p:cNvSpPr>
              <a:spLocks noEditPoints="1"/>
            </p:cNvSpPr>
            <p:nvPr/>
          </p:nvSpPr>
          <p:spPr bwMode="auto">
            <a:xfrm>
              <a:off x="3712" y="1636"/>
              <a:ext cx="154" cy="30"/>
            </a:xfrm>
            <a:custGeom>
              <a:avLst/>
              <a:gdLst/>
              <a:ahLst/>
              <a:cxnLst>
                <a:cxn ang="0">
                  <a:pos x="152" y="25"/>
                </a:cxn>
                <a:cxn ang="0">
                  <a:pos x="1" y="25"/>
                </a:cxn>
                <a:cxn ang="0">
                  <a:pos x="3" y="28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152" y="4"/>
                </a:cxn>
                <a:cxn ang="0">
                  <a:pos x="150" y="1"/>
                </a:cxn>
                <a:cxn ang="0">
                  <a:pos x="150" y="28"/>
                </a:cxn>
                <a:cxn ang="0">
                  <a:pos x="152" y="25"/>
                </a:cxn>
                <a:cxn ang="0">
                  <a:pos x="15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1" y="30"/>
                </a:cxn>
                <a:cxn ang="0">
                  <a:pos x="152" y="30"/>
                </a:cxn>
                <a:cxn ang="0">
                  <a:pos x="154" y="30"/>
                </a:cxn>
                <a:cxn ang="0">
                  <a:pos x="154" y="28"/>
                </a:cxn>
                <a:cxn ang="0">
                  <a:pos x="154" y="1"/>
                </a:cxn>
                <a:cxn ang="0">
                  <a:pos x="154" y="0"/>
                </a:cxn>
                <a:cxn ang="0">
                  <a:pos x="152" y="0"/>
                </a:cxn>
              </a:cxnLst>
              <a:rect l="0" t="0" r="r" b="b"/>
              <a:pathLst>
                <a:path w="154" h="30">
                  <a:moveTo>
                    <a:pt x="152" y="25"/>
                  </a:moveTo>
                  <a:lnTo>
                    <a:pt x="1" y="25"/>
                  </a:lnTo>
                  <a:lnTo>
                    <a:pt x="3" y="28"/>
                  </a:lnTo>
                  <a:lnTo>
                    <a:pt x="3" y="1"/>
                  </a:lnTo>
                  <a:lnTo>
                    <a:pt x="1" y="4"/>
                  </a:lnTo>
                  <a:lnTo>
                    <a:pt x="152" y="4"/>
                  </a:lnTo>
                  <a:lnTo>
                    <a:pt x="150" y="1"/>
                  </a:lnTo>
                  <a:lnTo>
                    <a:pt x="150" y="28"/>
                  </a:lnTo>
                  <a:lnTo>
                    <a:pt x="152" y="25"/>
                  </a:lnTo>
                  <a:close/>
                  <a:moveTo>
                    <a:pt x="15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4" y="28"/>
                  </a:lnTo>
                  <a:lnTo>
                    <a:pt x="154" y="1"/>
                  </a:lnTo>
                  <a:lnTo>
                    <a:pt x="154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8" name="Freeform 186"/>
            <p:cNvSpPr>
              <a:spLocks/>
            </p:cNvSpPr>
            <p:nvPr/>
          </p:nvSpPr>
          <p:spPr bwMode="auto">
            <a:xfrm>
              <a:off x="3781" y="1643"/>
              <a:ext cx="14" cy="1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0"/>
                </a:cxn>
                <a:cxn ang="0">
                  <a:pos x="14" y="15"/>
                </a:cxn>
                <a:cxn ang="0">
                  <a:pos x="0" y="15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lnTo>
                    <a:pt x="7" y="0"/>
                  </a:lnTo>
                  <a:lnTo>
                    <a:pt x="1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59" name="Freeform 187"/>
            <p:cNvSpPr>
              <a:spLocks/>
            </p:cNvSpPr>
            <p:nvPr/>
          </p:nvSpPr>
          <p:spPr bwMode="auto">
            <a:xfrm>
              <a:off x="3825" y="1643"/>
              <a:ext cx="9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" y="12"/>
                </a:cxn>
                <a:cxn ang="0">
                  <a:pos x="3" y="12"/>
                </a:cxn>
                <a:cxn ang="0">
                  <a:pos x="3" y="9"/>
                </a:cxn>
                <a:cxn ang="0">
                  <a:pos x="9" y="9"/>
                </a:cxn>
                <a:cxn ang="0">
                  <a:pos x="9" y="6"/>
                </a:cxn>
                <a:cxn ang="0">
                  <a:pos x="3" y="6"/>
                </a:cxn>
                <a:cxn ang="0">
                  <a:pos x="3" y="3"/>
                </a:cxn>
                <a:cxn ang="0">
                  <a:pos x="9" y="3"/>
                </a:cxn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0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0" name="Freeform 188"/>
            <p:cNvSpPr>
              <a:spLocks noEditPoints="1"/>
            </p:cNvSpPr>
            <p:nvPr/>
          </p:nvSpPr>
          <p:spPr bwMode="auto">
            <a:xfrm>
              <a:off x="3723" y="1643"/>
              <a:ext cx="14" cy="1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15"/>
                </a:cxn>
                <a:cxn ang="0">
                  <a:pos x="10" y="15"/>
                </a:cxn>
                <a:cxn ang="0">
                  <a:pos x="9" y="12"/>
                </a:cxn>
                <a:cxn ang="0">
                  <a:pos x="4" y="12"/>
                </a:cxn>
                <a:cxn ang="0">
                  <a:pos x="3" y="15"/>
                </a:cxn>
                <a:cxn ang="0">
                  <a:pos x="0" y="15"/>
                </a:cxn>
                <a:cxn ang="0">
                  <a:pos x="7" y="0"/>
                </a:cxn>
                <a:cxn ang="0">
                  <a:pos x="8" y="10"/>
                </a:cxn>
                <a:cxn ang="0">
                  <a:pos x="7" y="6"/>
                </a:cxn>
                <a:cxn ang="0">
                  <a:pos x="6" y="10"/>
                </a:cxn>
                <a:cxn ang="0">
                  <a:pos x="8" y="10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lnTo>
                    <a:pt x="14" y="15"/>
                  </a:lnTo>
                  <a:lnTo>
                    <a:pt x="10" y="15"/>
                  </a:lnTo>
                  <a:lnTo>
                    <a:pt x="9" y="12"/>
                  </a:lnTo>
                  <a:lnTo>
                    <a:pt x="4" y="12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7" y="0"/>
                  </a:lnTo>
                  <a:close/>
                  <a:moveTo>
                    <a:pt x="8" y="10"/>
                  </a:moveTo>
                  <a:lnTo>
                    <a:pt x="7" y="6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1" name="Freeform 189"/>
            <p:cNvSpPr>
              <a:spLocks/>
            </p:cNvSpPr>
            <p:nvPr/>
          </p:nvSpPr>
          <p:spPr bwMode="auto">
            <a:xfrm>
              <a:off x="3746" y="1643"/>
              <a:ext cx="9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" y="12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0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2" name="Freeform 190"/>
            <p:cNvSpPr>
              <a:spLocks/>
            </p:cNvSpPr>
            <p:nvPr/>
          </p:nvSpPr>
          <p:spPr bwMode="auto">
            <a:xfrm>
              <a:off x="3762" y="1642"/>
              <a:ext cx="12" cy="17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0" y="13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6" y="13"/>
                </a:cxn>
                <a:cxn ang="0">
                  <a:pos x="4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2" y="5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12" y="16"/>
                </a:cxn>
                <a:cxn ang="0">
                  <a:pos x="12" y="12"/>
                </a:cxn>
              </a:cxnLst>
              <a:rect l="0" t="0" r="r" b="b"/>
              <a:pathLst>
                <a:path w="12" h="17">
                  <a:moveTo>
                    <a:pt x="12" y="12"/>
                  </a:moveTo>
                  <a:lnTo>
                    <a:pt x="12" y="12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2" y="1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3" name="Freeform 191"/>
            <p:cNvSpPr>
              <a:spLocks/>
            </p:cNvSpPr>
            <p:nvPr/>
          </p:nvSpPr>
          <p:spPr bwMode="auto">
            <a:xfrm>
              <a:off x="3804" y="1643"/>
              <a:ext cx="11" cy="1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3"/>
                  </a:lnTo>
                  <a:lnTo>
                    <a:pt x="7" y="3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4" name="Freeform 192"/>
            <p:cNvSpPr>
              <a:spLocks/>
            </p:cNvSpPr>
            <p:nvPr/>
          </p:nvSpPr>
          <p:spPr bwMode="auto">
            <a:xfrm>
              <a:off x="3846" y="1643"/>
              <a:ext cx="7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6" name="Group 193"/>
          <p:cNvGrpSpPr>
            <a:grpSpLocks/>
          </p:cNvGrpSpPr>
          <p:nvPr/>
        </p:nvGrpSpPr>
        <p:grpSpPr bwMode="auto">
          <a:xfrm>
            <a:off x="1981200" y="4876800"/>
            <a:ext cx="517525" cy="798513"/>
            <a:chOff x="771" y="3027"/>
            <a:chExt cx="518" cy="839"/>
          </a:xfrm>
        </p:grpSpPr>
        <p:sp>
          <p:nvSpPr>
            <p:cNvPr id="1641666" name="Freeform 194"/>
            <p:cNvSpPr>
              <a:spLocks/>
            </p:cNvSpPr>
            <p:nvPr/>
          </p:nvSpPr>
          <p:spPr bwMode="auto">
            <a:xfrm>
              <a:off x="771" y="3027"/>
              <a:ext cx="518" cy="839"/>
            </a:xfrm>
            <a:custGeom>
              <a:avLst/>
              <a:gdLst/>
              <a:ahLst/>
              <a:cxnLst>
                <a:cxn ang="0">
                  <a:pos x="512" y="24"/>
                </a:cxn>
                <a:cxn ang="0">
                  <a:pos x="511" y="24"/>
                </a:cxn>
                <a:cxn ang="0">
                  <a:pos x="509" y="24"/>
                </a:cxn>
                <a:cxn ang="0">
                  <a:pos x="507" y="24"/>
                </a:cxn>
                <a:cxn ang="0">
                  <a:pos x="504" y="25"/>
                </a:cxn>
                <a:cxn ang="0">
                  <a:pos x="503" y="25"/>
                </a:cxn>
                <a:cxn ang="0">
                  <a:pos x="500" y="27"/>
                </a:cxn>
                <a:cxn ang="0">
                  <a:pos x="498" y="28"/>
                </a:cxn>
                <a:cxn ang="0">
                  <a:pos x="496" y="31"/>
                </a:cxn>
                <a:cxn ang="0">
                  <a:pos x="493" y="33"/>
                </a:cxn>
                <a:cxn ang="0">
                  <a:pos x="491" y="35"/>
                </a:cxn>
                <a:cxn ang="0">
                  <a:pos x="489" y="37"/>
                </a:cxn>
                <a:cxn ang="0">
                  <a:pos x="486" y="38"/>
                </a:cxn>
                <a:cxn ang="0">
                  <a:pos x="483" y="42"/>
                </a:cxn>
                <a:cxn ang="0">
                  <a:pos x="478" y="46"/>
                </a:cxn>
                <a:cxn ang="0">
                  <a:pos x="478" y="27"/>
                </a:cxn>
                <a:cxn ang="0">
                  <a:pos x="480" y="23"/>
                </a:cxn>
                <a:cxn ang="0">
                  <a:pos x="480" y="20"/>
                </a:cxn>
                <a:cxn ang="0">
                  <a:pos x="478" y="19"/>
                </a:cxn>
                <a:cxn ang="0">
                  <a:pos x="478" y="18"/>
                </a:cxn>
                <a:cxn ang="0">
                  <a:pos x="477" y="16"/>
                </a:cxn>
                <a:cxn ang="0">
                  <a:pos x="477" y="16"/>
                </a:cxn>
                <a:cxn ang="0">
                  <a:pos x="474" y="18"/>
                </a:cxn>
                <a:cxn ang="0">
                  <a:pos x="476" y="15"/>
                </a:cxn>
                <a:cxn ang="0">
                  <a:pos x="474" y="5"/>
                </a:cxn>
                <a:cxn ang="0">
                  <a:pos x="451" y="6"/>
                </a:cxn>
                <a:cxn ang="0">
                  <a:pos x="381" y="3"/>
                </a:cxn>
                <a:cxn ang="0">
                  <a:pos x="154" y="3"/>
                </a:cxn>
                <a:cxn ang="0">
                  <a:pos x="75" y="0"/>
                </a:cxn>
                <a:cxn ang="0">
                  <a:pos x="47" y="6"/>
                </a:cxn>
                <a:cxn ang="0">
                  <a:pos x="31" y="31"/>
                </a:cxn>
                <a:cxn ang="0">
                  <a:pos x="14" y="49"/>
                </a:cxn>
                <a:cxn ang="0">
                  <a:pos x="3" y="59"/>
                </a:cxn>
                <a:cxn ang="0">
                  <a:pos x="0" y="183"/>
                </a:cxn>
                <a:cxn ang="0">
                  <a:pos x="1" y="482"/>
                </a:cxn>
                <a:cxn ang="0">
                  <a:pos x="1" y="760"/>
                </a:cxn>
                <a:cxn ang="0">
                  <a:pos x="6" y="802"/>
                </a:cxn>
                <a:cxn ang="0">
                  <a:pos x="25" y="802"/>
                </a:cxn>
                <a:cxn ang="0">
                  <a:pos x="40" y="811"/>
                </a:cxn>
                <a:cxn ang="0">
                  <a:pos x="45" y="815"/>
                </a:cxn>
                <a:cxn ang="0">
                  <a:pos x="50" y="819"/>
                </a:cxn>
                <a:cxn ang="0">
                  <a:pos x="58" y="824"/>
                </a:cxn>
                <a:cxn ang="0">
                  <a:pos x="63" y="828"/>
                </a:cxn>
                <a:cxn ang="0">
                  <a:pos x="68" y="830"/>
                </a:cxn>
                <a:cxn ang="0">
                  <a:pos x="73" y="833"/>
                </a:cxn>
                <a:cxn ang="0">
                  <a:pos x="79" y="836"/>
                </a:cxn>
                <a:cxn ang="0">
                  <a:pos x="81" y="838"/>
                </a:cxn>
                <a:cxn ang="0">
                  <a:pos x="85" y="839"/>
                </a:cxn>
                <a:cxn ang="0">
                  <a:pos x="95" y="839"/>
                </a:cxn>
                <a:cxn ang="0">
                  <a:pos x="516" y="790"/>
                </a:cxn>
                <a:cxn ang="0">
                  <a:pos x="518" y="667"/>
                </a:cxn>
                <a:cxn ang="0">
                  <a:pos x="513" y="25"/>
                </a:cxn>
              </a:cxnLst>
              <a:rect l="0" t="0" r="r" b="b"/>
              <a:pathLst>
                <a:path w="518" h="839">
                  <a:moveTo>
                    <a:pt x="513" y="25"/>
                  </a:moveTo>
                  <a:lnTo>
                    <a:pt x="513" y="25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8" y="24"/>
                  </a:lnTo>
                  <a:lnTo>
                    <a:pt x="508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3" y="25"/>
                  </a:lnTo>
                  <a:lnTo>
                    <a:pt x="503" y="25"/>
                  </a:lnTo>
                  <a:lnTo>
                    <a:pt x="502" y="27"/>
                  </a:lnTo>
                  <a:lnTo>
                    <a:pt x="502" y="27"/>
                  </a:lnTo>
                  <a:lnTo>
                    <a:pt x="500" y="27"/>
                  </a:lnTo>
                  <a:lnTo>
                    <a:pt x="500" y="27"/>
                  </a:lnTo>
                  <a:lnTo>
                    <a:pt x="500" y="28"/>
                  </a:lnTo>
                  <a:lnTo>
                    <a:pt x="500" y="28"/>
                  </a:lnTo>
                  <a:lnTo>
                    <a:pt x="498" y="28"/>
                  </a:lnTo>
                  <a:lnTo>
                    <a:pt x="498" y="28"/>
                  </a:lnTo>
                  <a:lnTo>
                    <a:pt x="498" y="29"/>
                  </a:lnTo>
                  <a:lnTo>
                    <a:pt x="498" y="29"/>
                  </a:lnTo>
                  <a:lnTo>
                    <a:pt x="496" y="31"/>
                  </a:lnTo>
                  <a:lnTo>
                    <a:pt x="496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1" y="35"/>
                  </a:lnTo>
                  <a:lnTo>
                    <a:pt x="491" y="35"/>
                  </a:lnTo>
                  <a:lnTo>
                    <a:pt x="490" y="36"/>
                  </a:lnTo>
                  <a:lnTo>
                    <a:pt x="490" y="36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6" y="38"/>
                  </a:lnTo>
                  <a:lnTo>
                    <a:pt x="486" y="38"/>
                  </a:lnTo>
                  <a:lnTo>
                    <a:pt x="486" y="40"/>
                  </a:lnTo>
                  <a:lnTo>
                    <a:pt x="486" y="40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3"/>
                  </a:lnTo>
                  <a:lnTo>
                    <a:pt x="480" y="23"/>
                  </a:lnTo>
                  <a:lnTo>
                    <a:pt x="480" y="22"/>
                  </a:lnTo>
                  <a:lnTo>
                    <a:pt x="480" y="22"/>
                  </a:lnTo>
                  <a:lnTo>
                    <a:pt x="480" y="20"/>
                  </a:lnTo>
                  <a:lnTo>
                    <a:pt x="480" y="20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3" y="18"/>
                  </a:ln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38" y="811"/>
                  </a:lnTo>
                  <a:lnTo>
                    <a:pt x="38" y="811"/>
                  </a:lnTo>
                  <a:lnTo>
                    <a:pt x="40" y="811"/>
                  </a:lnTo>
                  <a:lnTo>
                    <a:pt x="40" y="811"/>
                  </a:lnTo>
                  <a:lnTo>
                    <a:pt x="42" y="814"/>
                  </a:lnTo>
                  <a:lnTo>
                    <a:pt x="42" y="814"/>
                  </a:lnTo>
                  <a:lnTo>
                    <a:pt x="45" y="815"/>
                  </a:lnTo>
                  <a:lnTo>
                    <a:pt x="45" y="815"/>
                  </a:lnTo>
                  <a:lnTo>
                    <a:pt x="47" y="817"/>
                  </a:lnTo>
                  <a:lnTo>
                    <a:pt x="47" y="817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3" y="821"/>
                  </a:lnTo>
                  <a:lnTo>
                    <a:pt x="53" y="821"/>
                  </a:lnTo>
                  <a:lnTo>
                    <a:pt x="58" y="824"/>
                  </a:lnTo>
                  <a:lnTo>
                    <a:pt x="58" y="824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63" y="828"/>
                  </a:lnTo>
                  <a:lnTo>
                    <a:pt x="63" y="828"/>
                  </a:lnTo>
                  <a:lnTo>
                    <a:pt x="64" y="829"/>
                  </a:lnTo>
                  <a:lnTo>
                    <a:pt x="64" y="829"/>
                  </a:lnTo>
                  <a:lnTo>
                    <a:pt x="68" y="830"/>
                  </a:lnTo>
                  <a:lnTo>
                    <a:pt x="68" y="830"/>
                  </a:lnTo>
                  <a:lnTo>
                    <a:pt x="69" y="832"/>
                  </a:lnTo>
                  <a:lnTo>
                    <a:pt x="69" y="832"/>
                  </a:lnTo>
                  <a:lnTo>
                    <a:pt x="73" y="833"/>
                  </a:lnTo>
                  <a:lnTo>
                    <a:pt x="73" y="833"/>
                  </a:lnTo>
                  <a:lnTo>
                    <a:pt x="73" y="834"/>
                  </a:lnTo>
                  <a:lnTo>
                    <a:pt x="73" y="834"/>
                  </a:lnTo>
                  <a:lnTo>
                    <a:pt x="79" y="836"/>
                  </a:lnTo>
                  <a:lnTo>
                    <a:pt x="79" y="836"/>
                  </a:lnTo>
                  <a:lnTo>
                    <a:pt x="79" y="837"/>
                  </a:lnTo>
                  <a:lnTo>
                    <a:pt x="79" y="837"/>
                  </a:lnTo>
                  <a:lnTo>
                    <a:pt x="81" y="838"/>
                  </a:lnTo>
                  <a:lnTo>
                    <a:pt x="81" y="838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5" y="839"/>
                  </a:lnTo>
                  <a:lnTo>
                    <a:pt x="85" y="839"/>
                  </a:lnTo>
                  <a:lnTo>
                    <a:pt x="86" y="839"/>
                  </a:lnTo>
                  <a:lnTo>
                    <a:pt x="86" y="839"/>
                  </a:lnTo>
                  <a:lnTo>
                    <a:pt x="88" y="839"/>
                  </a:lnTo>
                  <a:lnTo>
                    <a:pt x="95" y="839"/>
                  </a:lnTo>
                  <a:lnTo>
                    <a:pt x="459" y="839"/>
                  </a:lnTo>
                  <a:lnTo>
                    <a:pt x="459" y="839"/>
                  </a:lnTo>
                  <a:lnTo>
                    <a:pt x="483" y="819"/>
                  </a:lnTo>
                  <a:lnTo>
                    <a:pt x="516" y="790"/>
                  </a:lnTo>
                  <a:lnTo>
                    <a:pt x="516" y="790"/>
                  </a:lnTo>
                  <a:lnTo>
                    <a:pt x="517" y="780"/>
                  </a:lnTo>
                  <a:lnTo>
                    <a:pt x="517" y="755"/>
                  </a:lnTo>
                  <a:lnTo>
                    <a:pt x="518" y="667"/>
                  </a:lnTo>
                  <a:lnTo>
                    <a:pt x="517" y="405"/>
                  </a:lnTo>
                  <a:lnTo>
                    <a:pt x="513" y="25"/>
                  </a:lnTo>
                  <a:lnTo>
                    <a:pt x="513" y="25"/>
                  </a:lnTo>
                  <a:lnTo>
                    <a:pt x="51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7" name="Freeform 195"/>
            <p:cNvSpPr>
              <a:spLocks/>
            </p:cNvSpPr>
            <p:nvPr/>
          </p:nvSpPr>
          <p:spPr bwMode="auto">
            <a:xfrm>
              <a:off x="771" y="3027"/>
              <a:ext cx="518" cy="839"/>
            </a:xfrm>
            <a:custGeom>
              <a:avLst/>
              <a:gdLst/>
              <a:ahLst/>
              <a:cxnLst>
                <a:cxn ang="0">
                  <a:pos x="473" y="18"/>
                </a:cxn>
                <a:cxn ang="0">
                  <a:pos x="476" y="15"/>
                </a:cxn>
                <a:cxn ang="0">
                  <a:pos x="474" y="9"/>
                </a:cxn>
                <a:cxn ang="0">
                  <a:pos x="474" y="5"/>
                </a:cxn>
                <a:cxn ang="0">
                  <a:pos x="473" y="3"/>
                </a:cxn>
                <a:cxn ang="0">
                  <a:pos x="451" y="6"/>
                </a:cxn>
                <a:cxn ang="0">
                  <a:pos x="403" y="5"/>
                </a:cxn>
                <a:cxn ang="0">
                  <a:pos x="381" y="3"/>
                </a:cxn>
                <a:cxn ang="0">
                  <a:pos x="323" y="3"/>
                </a:cxn>
                <a:cxn ang="0">
                  <a:pos x="154" y="3"/>
                </a:cxn>
                <a:cxn ang="0">
                  <a:pos x="102" y="0"/>
                </a:cxn>
                <a:cxn ang="0">
                  <a:pos x="75" y="0"/>
                </a:cxn>
                <a:cxn ang="0">
                  <a:pos x="50" y="3"/>
                </a:cxn>
                <a:cxn ang="0">
                  <a:pos x="47" y="6"/>
                </a:cxn>
                <a:cxn ang="0">
                  <a:pos x="45" y="20"/>
                </a:cxn>
                <a:cxn ang="0">
                  <a:pos x="31" y="31"/>
                </a:cxn>
                <a:cxn ang="0">
                  <a:pos x="18" y="42"/>
                </a:cxn>
                <a:cxn ang="0">
                  <a:pos x="14" y="49"/>
                </a:cxn>
                <a:cxn ang="0">
                  <a:pos x="6" y="54"/>
                </a:cxn>
                <a:cxn ang="0">
                  <a:pos x="3" y="59"/>
                </a:cxn>
                <a:cxn ang="0">
                  <a:pos x="1" y="82"/>
                </a:cxn>
                <a:cxn ang="0">
                  <a:pos x="0" y="183"/>
                </a:cxn>
                <a:cxn ang="0">
                  <a:pos x="2" y="308"/>
                </a:cxn>
                <a:cxn ang="0">
                  <a:pos x="1" y="482"/>
                </a:cxn>
                <a:cxn ang="0">
                  <a:pos x="0" y="641"/>
                </a:cxn>
                <a:cxn ang="0">
                  <a:pos x="1" y="760"/>
                </a:cxn>
                <a:cxn ang="0">
                  <a:pos x="2" y="801"/>
                </a:cxn>
                <a:cxn ang="0">
                  <a:pos x="6" y="802"/>
                </a:cxn>
                <a:cxn ang="0">
                  <a:pos x="25" y="802"/>
                </a:cxn>
                <a:cxn ang="0">
                  <a:pos x="44" y="815"/>
                </a:cxn>
                <a:cxn ang="0">
                  <a:pos x="77" y="836"/>
                </a:cxn>
                <a:cxn ang="0">
                  <a:pos x="88" y="839"/>
                </a:cxn>
                <a:cxn ang="0">
                  <a:pos x="459" y="839"/>
                </a:cxn>
                <a:cxn ang="0">
                  <a:pos x="483" y="819"/>
                </a:cxn>
                <a:cxn ang="0">
                  <a:pos x="516" y="790"/>
                </a:cxn>
                <a:cxn ang="0">
                  <a:pos x="517" y="755"/>
                </a:cxn>
                <a:cxn ang="0">
                  <a:pos x="517" y="405"/>
                </a:cxn>
                <a:cxn ang="0">
                  <a:pos x="513" y="25"/>
                </a:cxn>
                <a:cxn ang="0">
                  <a:pos x="507" y="24"/>
                </a:cxn>
                <a:cxn ang="0">
                  <a:pos x="498" y="29"/>
                </a:cxn>
                <a:cxn ang="0">
                  <a:pos x="478" y="46"/>
                </a:cxn>
                <a:cxn ang="0">
                  <a:pos x="478" y="40"/>
                </a:cxn>
                <a:cxn ang="0">
                  <a:pos x="477" y="35"/>
                </a:cxn>
                <a:cxn ang="0">
                  <a:pos x="478" y="27"/>
                </a:cxn>
                <a:cxn ang="0">
                  <a:pos x="478" y="18"/>
                </a:cxn>
                <a:cxn ang="0">
                  <a:pos x="474" y="18"/>
                </a:cxn>
                <a:cxn ang="0">
                  <a:pos x="473" y="18"/>
                </a:cxn>
              </a:cxnLst>
              <a:rect l="0" t="0" r="r" b="b"/>
              <a:pathLst>
                <a:path w="518" h="839">
                  <a:moveTo>
                    <a:pt x="473" y="18"/>
                  </a:move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44" y="815"/>
                  </a:lnTo>
                  <a:lnTo>
                    <a:pt x="62" y="826"/>
                  </a:lnTo>
                  <a:lnTo>
                    <a:pt x="77" y="836"/>
                  </a:lnTo>
                  <a:lnTo>
                    <a:pt x="84" y="838"/>
                  </a:lnTo>
                  <a:lnTo>
                    <a:pt x="88" y="839"/>
                  </a:lnTo>
                  <a:lnTo>
                    <a:pt x="95" y="839"/>
                  </a:lnTo>
                  <a:lnTo>
                    <a:pt x="459" y="839"/>
                  </a:lnTo>
                  <a:lnTo>
                    <a:pt x="459" y="839"/>
                  </a:lnTo>
                  <a:lnTo>
                    <a:pt x="483" y="819"/>
                  </a:lnTo>
                  <a:lnTo>
                    <a:pt x="516" y="790"/>
                  </a:lnTo>
                  <a:lnTo>
                    <a:pt x="516" y="790"/>
                  </a:lnTo>
                  <a:lnTo>
                    <a:pt x="517" y="780"/>
                  </a:lnTo>
                  <a:lnTo>
                    <a:pt x="517" y="755"/>
                  </a:lnTo>
                  <a:lnTo>
                    <a:pt x="518" y="667"/>
                  </a:lnTo>
                  <a:lnTo>
                    <a:pt x="517" y="405"/>
                  </a:lnTo>
                  <a:lnTo>
                    <a:pt x="513" y="25"/>
                  </a:lnTo>
                  <a:lnTo>
                    <a:pt x="513" y="25"/>
                  </a:lnTo>
                  <a:lnTo>
                    <a:pt x="511" y="24"/>
                  </a:lnTo>
                  <a:lnTo>
                    <a:pt x="507" y="24"/>
                  </a:lnTo>
                  <a:lnTo>
                    <a:pt x="503" y="25"/>
                  </a:lnTo>
                  <a:lnTo>
                    <a:pt x="498" y="29"/>
                  </a:lnTo>
                  <a:lnTo>
                    <a:pt x="489" y="37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80" y="20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4" y="18"/>
                  </a:lnTo>
                  <a:lnTo>
                    <a:pt x="473" y="18"/>
                  </a:lnTo>
                  <a:lnTo>
                    <a:pt x="473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8" name="Freeform 196"/>
            <p:cNvSpPr>
              <a:spLocks/>
            </p:cNvSpPr>
            <p:nvPr/>
          </p:nvSpPr>
          <p:spPr bwMode="auto">
            <a:xfrm>
              <a:off x="820" y="3102"/>
              <a:ext cx="383" cy="724"/>
            </a:xfrm>
            <a:custGeom>
              <a:avLst/>
              <a:gdLst/>
              <a:ahLst/>
              <a:cxnLst>
                <a:cxn ang="0">
                  <a:pos x="381" y="722"/>
                </a:cxn>
                <a:cxn ang="0">
                  <a:pos x="381" y="722"/>
                </a:cxn>
                <a:cxn ang="0">
                  <a:pos x="358" y="723"/>
                </a:cxn>
                <a:cxn ang="0">
                  <a:pos x="332" y="724"/>
                </a:cxn>
                <a:cxn ang="0">
                  <a:pos x="278" y="724"/>
                </a:cxn>
                <a:cxn ang="0">
                  <a:pos x="222" y="723"/>
                </a:cxn>
                <a:cxn ang="0">
                  <a:pos x="173" y="722"/>
                </a:cxn>
                <a:cxn ang="0">
                  <a:pos x="173" y="722"/>
                </a:cxn>
                <a:cxn ang="0">
                  <a:pos x="35" y="722"/>
                </a:cxn>
                <a:cxn ang="0">
                  <a:pos x="35" y="722"/>
                </a:cxn>
                <a:cxn ang="0">
                  <a:pos x="18" y="722"/>
                </a:cxn>
                <a:cxn ang="0">
                  <a:pos x="2" y="723"/>
                </a:cxn>
                <a:cxn ang="0">
                  <a:pos x="2" y="723"/>
                </a:cxn>
                <a:cxn ang="0">
                  <a:pos x="1" y="675"/>
                </a:cxn>
                <a:cxn ang="0">
                  <a:pos x="0" y="600"/>
                </a:cxn>
                <a:cxn ang="0">
                  <a:pos x="0" y="405"/>
                </a:cxn>
                <a:cxn ang="0">
                  <a:pos x="2" y="85"/>
                </a:cxn>
                <a:cxn ang="0">
                  <a:pos x="2" y="85"/>
                </a:cxn>
                <a:cxn ang="0">
                  <a:pos x="1" y="44"/>
                </a:cxn>
                <a:cxn ang="0">
                  <a:pos x="1" y="2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3" y="1"/>
                </a:cxn>
                <a:cxn ang="0">
                  <a:pos x="40" y="0"/>
                </a:cxn>
                <a:cxn ang="0">
                  <a:pos x="57" y="0"/>
                </a:cxn>
                <a:cxn ang="0">
                  <a:pos x="72" y="1"/>
                </a:cxn>
                <a:cxn ang="0">
                  <a:pos x="103" y="4"/>
                </a:cxn>
                <a:cxn ang="0">
                  <a:pos x="121" y="5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244" y="4"/>
                </a:cxn>
                <a:cxn ang="0">
                  <a:pos x="346" y="2"/>
                </a:cxn>
                <a:cxn ang="0">
                  <a:pos x="346" y="2"/>
                </a:cxn>
                <a:cxn ang="0">
                  <a:pos x="381" y="2"/>
                </a:cxn>
                <a:cxn ang="0">
                  <a:pos x="381" y="2"/>
                </a:cxn>
                <a:cxn ang="0">
                  <a:pos x="381" y="651"/>
                </a:cxn>
                <a:cxn ang="0">
                  <a:pos x="381" y="651"/>
                </a:cxn>
                <a:cxn ang="0">
                  <a:pos x="383" y="687"/>
                </a:cxn>
                <a:cxn ang="0">
                  <a:pos x="383" y="705"/>
                </a:cxn>
                <a:cxn ang="0">
                  <a:pos x="381" y="722"/>
                </a:cxn>
                <a:cxn ang="0">
                  <a:pos x="381" y="722"/>
                </a:cxn>
                <a:cxn ang="0">
                  <a:pos x="381" y="722"/>
                </a:cxn>
              </a:cxnLst>
              <a:rect l="0" t="0" r="r" b="b"/>
              <a:pathLst>
                <a:path w="383" h="724">
                  <a:moveTo>
                    <a:pt x="381" y="722"/>
                  </a:moveTo>
                  <a:lnTo>
                    <a:pt x="381" y="722"/>
                  </a:lnTo>
                  <a:lnTo>
                    <a:pt x="358" y="723"/>
                  </a:lnTo>
                  <a:lnTo>
                    <a:pt x="332" y="724"/>
                  </a:lnTo>
                  <a:lnTo>
                    <a:pt x="278" y="724"/>
                  </a:lnTo>
                  <a:lnTo>
                    <a:pt x="222" y="723"/>
                  </a:lnTo>
                  <a:lnTo>
                    <a:pt x="173" y="722"/>
                  </a:lnTo>
                  <a:lnTo>
                    <a:pt x="173" y="722"/>
                  </a:lnTo>
                  <a:lnTo>
                    <a:pt x="35" y="722"/>
                  </a:lnTo>
                  <a:lnTo>
                    <a:pt x="35" y="722"/>
                  </a:lnTo>
                  <a:lnTo>
                    <a:pt x="18" y="722"/>
                  </a:lnTo>
                  <a:lnTo>
                    <a:pt x="2" y="723"/>
                  </a:lnTo>
                  <a:lnTo>
                    <a:pt x="2" y="723"/>
                  </a:lnTo>
                  <a:lnTo>
                    <a:pt x="1" y="675"/>
                  </a:lnTo>
                  <a:lnTo>
                    <a:pt x="0" y="600"/>
                  </a:lnTo>
                  <a:lnTo>
                    <a:pt x="0" y="40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1" y="44"/>
                  </a:lnTo>
                  <a:lnTo>
                    <a:pt x="1" y="2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3" y="1"/>
                  </a:lnTo>
                  <a:lnTo>
                    <a:pt x="40" y="0"/>
                  </a:lnTo>
                  <a:lnTo>
                    <a:pt x="57" y="0"/>
                  </a:lnTo>
                  <a:lnTo>
                    <a:pt x="72" y="1"/>
                  </a:lnTo>
                  <a:lnTo>
                    <a:pt x="103" y="4"/>
                  </a:lnTo>
                  <a:lnTo>
                    <a:pt x="121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244" y="4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81" y="2"/>
                  </a:lnTo>
                  <a:lnTo>
                    <a:pt x="381" y="2"/>
                  </a:lnTo>
                  <a:lnTo>
                    <a:pt x="381" y="651"/>
                  </a:lnTo>
                  <a:lnTo>
                    <a:pt x="381" y="651"/>
                  </a:lnTo>
                  <a:lnTo>
                    <a:pt x="383" y="687"/>
                  </a:lnTo>
                  <a:lnTo>
                    <a:pt x="383" y="705"/>
                  </a:lnTo>
                  <a:lnTo>
                    <a:pt x="381" y="722"/>
                  </a:lnTo>
                  <a:lnTo>
                    <a:pt x="381" y="722"/>
                  </a:lnTo>
                  <a:lnTo>
                    <a:pt x="381" y="722"/>
                  </a:lnTo>
                  <a:close/>
                </a:path>
              </a:pathLst>
            </a:custGeom>
            <a:solidFill>
              <a:srgbClr val="B3D8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69" name="Freeform 197"/>
            <p:cNvSpPr>
              <a:spLocks/>
            </p:cNvSpPr>
            <p:nvPr/>
          </p:nvSpPr>
          <p:spPr bwMode="auto">
            <a:xfrm>
              <a:off x="828" y="3059"/>
              <a:ext cx="401" cy="17"/>
            </a:xfrm>
            <a:custGeom>
              <a:avLst/>
              <a:gdLst/>
              <a:ahLst/>
              <a:cxnLst>
                <a:cxn ang="0">
                  <a:pos x="384" y="17"/>
                </a:cxn>
                <a:cxn ang="0">
                  <a:pos x="384" y="17"/>
                </a:cxn>
                <a:cxn ang="0">
                  <a:pos x="380" y="17"/>
                </a:cxn>
                <a:cxn ang="0">
                  <a:pos x="375" y="17"/>
                </a:cxn>
                <a:cxn ang="0">
                  <a:pos x="366" y="17"/>
                </a:cxn>
                <a:cxn ang="0">
                  <a:pos x="366" y="17"/>
                </a:cxn>
                <a:cxn ang="0">
                  <a:pos x="333" y="17"/>
                </a:cxn>
                <a:cxn ang="0">
                  <a:pos x="333" y="17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9" y="15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8" y="3"/>
                </a:cxn>
                <a:cxn ang="0">
                  <a:pos x="22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25" y="1"/>
                </a:cxn>
                <a:cxn ang="0">
                  <a:pos x="225" y="1"/>
                </a:cxn>
                <a:cxn ang="0">
                  <a:pos x="256" y="1"/>
                </a:cxn>
                <a:cxn ang="0">
                  <a:pos x="256" y="1"/>
                </a:cxn>
                <a:cxn ang="0">
                  <a:pos x="333" y="1"/>
                </a:cxn>
                <a:cxn ang="0">
                  <a:pos x="333" y="1"/>
                </a:cxn>
                <a:cxn ang="0">
                  <a:pos x="379" y="1"/>
                </a:cxn>
                <a:cxn ang="0">
                  <a:pos x="379" y="1"/>
                </a:cxn>
                <a:cxn ang="0">
                  <a:pos x="390" y="3"/>
                </a:cxn>
                <a:cxn ang="0">
                  <a:pos x="397" y="3"/>
                </a:cxn>
                <a:cxn ang="0">
                  <a:pos x="401" y="1"/>
                </a:cxn>
                <a:cxn ang="0">
                  <a:pos x="401" y="1"/>
                </a:cxn>
                <a:cxn ang="0">
                  <a:pos x="384" y="17"/>
                </a:cxn>
                <a:cxn ang="0">
                  <a:pos x="384" y="17"/>
                </a:cxn>
                <a:cxn ang="0">
                  <a:pos x="384" y="17"/>
                </a:cxn>
              </a:cxnLst>
              <a:rect l="0" t="0" r="r" b="b"/>
              <a:pathLst>
                <a:path w="401" h="17">
                  <a:moveTo>
                    <a:pt x="384" y="17"/>
                  </a:moveTo>
                  <a:lnTo>
                    <a:pt x="384" y="17"/>
                  </a:lnTo>
                  <a:lnTo>
                    <a:pt x="380" y="17"/>
                  </a:lnTo>
                  <a:lnTo>
                    <a:pt x="375" y="17"/>
                  </a:lnTo>
                  <a:lnTo>
                    <a:pt x="366" y="17"/>
                  </a:lnTo>
                  <a:lnTo>
                    <a:pt x="366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9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8" y="3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56" y="1"/>
                  </a:lnTo>
                  <a:lnTo>
                    <a:pt x="256" y="1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79" y="1"/>
                  </a:lnTo>
                  <a:lnTo>
                    <a:pt x="379" y="1"/>
                  </a:lnTo>
                  <a:lnTo>
                    <a:pt x="390" y="3"/>
                  </a:lnTo>
                  <a:lnTo>
                    <a:pt x="397" y="3"/>
                  </a:lnTo>
                  <a:lnTo>
                    <a:pt x="401" y="1"/>
                  </a:lnTo>
                  <a:lnTo>
                    <a:pt x="401" y="1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4" y="17"/>
                  </a:lnTo>
                  <a:close/>
                </a:path>
              </a:pathLst>
            </a:custGeom>
            <a:solidFill>
              <a:srgbClr val="D9E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0" name="Freeform 198"/>
            <p:cNvSpPr>
              <a:spLocks/>
            </p:cNvSpPr>
            <p:nvPr/>
          </p:nvSpPr>
          <p:spPr bwMode="auto">
            <a:xfrm>
              <a:off x="781" y="3051"/>
              <a:ext cx="508" cy="815"/>
            </a:xfrm>
            <a:custGeom>
              <a:avLst/>
              <a:gdLst/>
              <a:ahLst/>
              <a:cxnLst>
                <a:cxn ang="0">
                  <a:pos x="446" y="40"/>
                </a:cxn>
                <a:cxn ang="0">
                  <a:pos x="446" y="40"/>
                </a:cxn>
                <a:cxn ang="0">
                  <a:pos x="453" y="38"/>
                </a:cxn>
                <a:cxn ang="0">
                  <a:pos x="459" y="31"/>
                </a:cxn>
                <a:cxn ang="0">
                  <a:pos x="475" y="16"/>
                </a:cxn>
                <a:cxn ang="0">
                  <a:pos x="484" y="8"/>
                </a:cxn>
                <a:cxn ang="0">
                  <a:pos x="492" y="3"/>
                </a:cxn>
                <a:cxn ang="0">
                  <a:pos x="498" y="0"/>
                </a:cxn>
                <a:cxn ang="0">
                  <a:pos x="501" y="0"/>
                </a:cxn>
                <a:cxn ang="0">
                  <a:pos x="503" y="1"/>
                </a:cxn>
                <a:cxn ang="0">
                  <a:pos x="503" y="1"/>
                </a:cxn>
                <a:cxn ang="0">
                  <a:pos x="507" y="381"/>
                </a:cxn>
                <a:cxn ang="0">
                  <a:pos x="508" y="643"/>
                </a:cxn>
                <a:cxn ang="0">
                  <a:pos x="507" y="731"/>
                </a:cxn>
                <a:cxn ang="0">
                  <a:pos x="507" y="756"/>
                </a:cxn>
                <a:cxn ang="0">
                  <a:pos x="506" y="766"/>
                </a:cxn>
                <a:cxn ang="0">
                  <a:pos x="506" y="766"/>
                </a:cxn>
                <a:cxn ang="0">
                  <a:pos x="473" y="795"/>
                </a:cxn>
                <a:cxn ang="0">
                  <a:pos x="449" y="815"/>
                </a:cxn>
                <a:cxn ang="0">
                  <a:pos x="85" y="815"/>
                </a:cxn>
                <a:cxn ang="0">
                  <a:pos x="78" y="815"/>
                </a:cxn>
                <a:cxn ang="0">
                  <a:pos x="78" y="815"/>
                </a:cxn>
                <a:cxn ang="0">
                  <a:pos x="72" y="814"/>
                </a:cxn>
                <a:cxn ang="0">
                  <a:pos x="63" y="810"/>
                </a:cxn>
                <a:cxn ang="0">
                  <a:pos x="43" y="796"/>
                </a:cxn>
                <a:cxn ang="0">
                  <a:pos x="19" y="780"/>
                </a:cxn>
                <a:cxn ang="0">
                  <a:pos x="0" y="766"/>
                </a:cxn>
                <a:cxn ang="0">
                  <a:pos x="411" y="771"/>
                </a:cxn>
                <a:cxn ang="0">
                  <a:pos x="440" y="751"/>
                </a:cxn>
                <a:cxn ang="0">
                  <a:pos x="446" y="40"/>
                </a:cxn>
                <a:cxn ang="0">
                  <a:pos x="446" y="40"/>
                </a:cxn>
              </a:cxnLst>
              <a:rect l="0" t="0" r="r" b="b"/>
              <a:pathLst>
                <a:path w="508" h="815">
                  <a:moveTo>
                    <a:pt x="446" y="40"/>
                  </a:moveTo>
                  <a:lnTo>
                    <a:pt x="446" y="40"/>
                  </a:lnTo>
                  <a:lnTo>
                    <a:pt x="453" y="38"/>
                  </a:lnTo>
                  <a:lnTo>
                    <a:pt x="459" y="31"/>
                  </a:lnTo>
                  <a:lnTo>
                    <a:pt x="475" y="16"/>
                  </a:lnTo>
                  <a:lnTo>
                    <a:pt x="484" y="8"/>
                  </a:lnTo>
                  <a:lnTo>
                    <a:pt x="492" y="3"/>
                  </a:lnTo>
                  <a:lnTo>
                    <a:pt x="498" y="0"/>
                  </a:lnTo>
                  <a:lnTo>
                    <a:pt x="501" y="0"/>
                  </a:lnTo>
                  <a:lnTo>
                    <a:pt x="503" y="1"/>
                  </a:lnTo>
                  <a:lnTo>
                    <a:pt x="503" y="1"/>
                  </a:lnTo>
                  <a:lnTo>
                    <a:pt x="507" y="381"/>
                  </a:lnTo>
                  <a:lnTo>
                    <a:pt x="508" y="643"/>
                  </a:lnTo>
                  <a:lnTo>
                    <a:pt x="507" y="731"/>
                  </a:lnTo>
                  <a:lnTo>
                    <a:pt x="507" y="756"/>
                  </a:lnTo>
                  <a:lnTo>
                    <a:pt x="506" y="766"/>
                  </a:lnTo>
                  <a:lnTo>
                    <a:pt x="506" y="766"/>
                  </a:lnTo>
                  <a:lnTo>
                    <a:pt x="473" y="795"/>
                  </a:lnTo>
                  <a:lnTo>
                    <a:pt x="449" y="815"/>
                  </a:lnTo>
                  <a:lnTo>
                    <a:pt x="85" y="815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2" y="814"/>
                  </a:lnTo>
                  <a:lnTo>
                    <a:pt x="63" y="810"/>
                  </a:lnTo>
                  <a:lnTo>
                    <a:pt x="43" y="796"/>
                  </a:lnTo>
                  <a:lnTo>
                    <a:pt x="19" y="780"/>
                  </a:lnTo>
                  <a:lnTo>
                    <a:pt x="0" y="766"/>
                  </a:lnTo>
                  <a:lnTo>
                    <a:pt x="411" y="771"/>
                  </a:lnTo>
                  <a:lnTo>
                    <a:pt x="440" y="751"/>
                  </a:lnTo>
                  <a:lnTo>
                    <a:pt x="446" y="40"/>
                  </a:lnTo>
                  <a:lnTo>
                    <a:pt x="446" y="4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1" name="Freeform 199"/>
            <p:cNvSpPr>
              <a:spLocks/>
            </p:cNvSpPr>
            <p:nvPr/>
          </p:nvSpPr>
          <p:spPr bwMode="auto">
            <a:xfrm>
              <a:off x="1218" y="3072"/>
              <a:ext cx="27" cy="725"/>
            </a:xfrm>
            <a:custGeom>
              <a:avLst/>
              <a:gdLst/>
              <a:ahLst/>
              <a:cxnLst>
                <a:cxn ang="0">
                  <a:pos x="27" y="691"/>
                </a:cxn>
                <a:cxn ang="0">
                  <a:pos x="27" y="691"/>
                </a:cxn>
                <a:cxn ang="0">
                  <a:pos x="27" y="697"/>
                </a:cxn>
                <a:cxn ang="0">
                  <a:pos x="27" y="697"/>
                </a:cxn>
                <a:cxn ang="0">
                  <a:pos x="20" y="705"/>
                </a:cxn>
                <a:cxn ang="0">
                  <a:pos x="14" y="712"/>
                </a:cxn>
                <a:cxn ang="0">
                  <a:pos x="9" y="718"/>
                </a:cxn>
                <a:cxn ang="0">
                  <a:pos x="3" y="725"/>
                </a:cxn>
                <a:cxn ang="0">
                  <a:pos x="3" y="725"/>
                </a:cxn>
                <a:cxn ang="0">
                  <a:pos x="2" y="693"/>
                </a:cxn>
                <a:cxn ang="0">
                  <a:pos x="0" y="635"/>
                </a:cxn>
                <a:cxn ang="0">
                  <a:pos x="0" y="472"/>
                </a:cxn>
                <a:cxn ang="0">
                  <a:pos x="3" y="219"/>
                </a:cxn>
                <a:cxn ang="0">
                  <a:pos x="3" y="219"/>
                </a:cxn>
                <a:cxn ang="0">
                  <a:pos x="3" y="137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11" y="14"/>
                </a:cxn>
                <a:cxn ang="0">
                  <a:pos x="14" y="12"/>
                </a:cxn>
                <a:cxn ang="0">
                  <a:pos x="20" y="9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6" y="9"/>
                </a:cxn>
                <a:cxn ang="0">
                  <a:pos x="26" y="19"/>
                </a:cxn>
                <a:cxn ang="0">
                  <a:pos x="27" y="37"/>
                </a:cxn>
                <a:cxn ang="0">
                  <a:pos x="27" y="37"/>
                </a:cxn>
                <a:cxn ang="0">
                  <a:pos x="27" y="97"/>
                </a:cxn>
                <a:cxn ang="0">
                  <a:pos x="27" y="97"/>
                </a:cxn>
                <a:cxn ang="0">
                  <a:pos x="27" y="691"/>
                </a:cxn>
                <a:cxn ang="0">
                  <a:pos x="27" y="691"/>
                </a:cxn>
                <a:cxn ang="0">
                  <a:pos x="27" y="691"/>
                </a:cxn>
              </a:cxnLst>
              <a:rect l="0" t="0" r="r" b="b"/>
              <a:pathLst>
                <a:path w="27" h="725">
                  <a:moveTo>
                    <a:pt x="27" y="691"/>
                  </a:moveTo>
                  <a:lnTo>
                    <a:pt x="27" y="691"/>
                  </a:lnTo>
                  <a:lnTo>
                    <a:pt x="27" y="697"/>
                  </a:lnTo>
                  <a:lnTo>
                    <a:pt x="27" y="697"/>
                  </a:lnTo>
                  <a:lnTo>
                    <a:pt x="20" y="705"/>
                  </a:lnTo>
                  <a:lnTo>
                    <a:pt x="14" y="712"/>
                  </a:lnTo>
                  <a:lnTo>
                    <a:pt x="9" y="718"/>
                  </a:lnTo>
                  <a:lnTo>
                    <a:pt x="3" y="725"/>
                  </a:lnTo>
                  <a:lnTo>
                    <a:pt x="3" y="725"/>
                  </a:lnTo>
                  <a:lnTo>
                    <a:pt x="2" y="693"/>
                  </a:lnTo>
                  <a:lnTo>
                    <a:pt x="0" y="635"/>
                  </a:lnTo>
                  <a:lnTo>
                    <a:pt x="0" y="472"/>
                  </a:lnTo>
                  <a:lnTo>
                    <a:pt x="3" y="219"/>
                  </a:lnTo>
                  <a:lnTo>
                    <a:pt x="3" y="219"/>
                  </a:lnTo>
                  <a:lnTo>
                    <a:pt x="3" y="13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20" y="9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9"/>
                  </a:lnTo>
                  <a:lnTo>
                    <a:pt x="26" y="19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close/>
                </a:path>
              </a:pathLst>
            </a:custGeom>
            <a:solidFill>
              <a:srgbClr val="CAE5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2" name="Freeform 200"/>
            <p:cNvSpPr>
              <a:spLocks noEditPoints="1"/>
            </p:cNvSpPr>
            <p:nvPr/>
          </p:nvSpPr>
          <p:spPr bwMode="auto">
            <a:xfrm>
              <a:off x="771" y="3027"/>
              <a:ext cx="480" cy="804"/>
            </a:xfrm>
            <a:custGeom>
              <a:avLst/>
              <a:gdLst/>
              <a:ahLst/>
              <a:cxnLst>
                <a:cxn ang="0">
                  <a:pos x="478" y="516"/>
                </a:cxn>
                <a:cxn ang="0">
                  <a:pos x="478" y="152"/>
                </a:cxn>
                <a:cxn ang="0">
                  <a:pos x="478" y="40"/>
                </a:cxn>
                <a:cxn ang="0">
                  <a:pos x="478" y="27"/>
                </a:cxn>
                <a:cxn ang="0">
                  <a:pos x="476" y="16"/>
                </a:cxn>
                <a:cxn ang="0">
                  <a:pos x="471" y="50"/>
                </a:cxn>
                <a:cxn ang="0">
                  <a:pos x="472" y="280"/>
                </a:cxn>
                <a:cxn ang="0">
                  <a:pos x="472" y="736"/>
                </a:cxn>
                <a:cxn ang="0">
                  <a:pos x="438" y="750"/>
                </a:cxn>
                <a:cxn ang="0">
                  <a:pos x="437" y="634"/>
                </a:cxn>
                <a:cxn ang="0">
                  <a:pos x="439" y="252"/>
                </a:cxn>
                <a:cxn ang="0">
                  <a:pos x="452" y="40"/>
                </a:cxn>
                <a:cxn ang="0">
                  <a:pos x="468" y="27"/>
                </a:cxn>
                <a:cxn ang="0">
                  <a:pos x="473" y="18"/>
                </a:cxn>
                <a:cxn ang="0">
                  <a:pos x="474" y="9"/>
                </a:cxn>
                <a:cxn ang="0">
                  <a:pos x="473" y="3"/>
                </a:cxn>
                <a:cxn ang="0">
                  <a:pos x="403" y="5"/>
                </a:cxn>
                <a:cxn ang="0">
                  <a:pos x="323" y="3"/>
                </a:cxn>
                <a:cxn ang="0">
                  <a:pos x="102" y="0"/>
                </a:cxn>
                <a:cxn ang="0">
                  <a:pos x="50" y="3"/>
                </a:cxn>
                <a:cxn ang="0">
                  <a:pos x="45" y="20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1" y="82"/>
                </a:cxn>
                <a:cxn ang="0">
                  <a:pos x="2" y="308"/>
                </a:cxn>
                <a:cxn ang="0">
                  <a:pos x="0" y="641"/>
                </a:cxn>
                <a:cxn ang="0">
                  <a:pos x="2" y="801"/>
                </a:cxn>
                <a:cxn ang="0">
                  <a:pos x="55" y="801"/>
                </a:cxn>
                <a:cxn ang="0">
                  <a:pos x="311" y="804"/>
                </a:cxn>
                <a:cxn ang="0">
                  <a:pos x="415" y="802"/>
                </a:cxn>
                <a:cxn ang="0">
                  <a:pos x="427" y="802"/>
                </a:cxn>
                <a:cxn ang="0">
                  <a:pos x="474" y="755"/>
                </a:cxn>
                <a:cxn ang="0">
                  <a:pos x="480" y="732"/>
                </a:cxn>
                <a:cxn ang="0">
                  <a:pos x="421" y="103"/>
                </a:cxn>
                <a:cxn ang="0">
                  <a:pos x="417" y="569"/>
                </a:cxn>
                <a:cxn ang="0">
                  <a:pos x="417" y="705"/>
                </a:cxn>
                <a:cxn ang="0">
                  <a:pos x="417" y="786"/>
                </a:cxn>
                <a:cxn ang="0">
                  <a:pos x="266" y="786"/>
                </a:cxn>
                <a:cxn ang="0">
                  <a:pos x="53" y="785"/>
                </a:cxn>
                <a:cxn ang="0">
                  <a:pos x="33" y="785"/>
                </a:cxn>
                <a:cxn ang="0">
                  <a:pos x="29" y="777"/>
                </a:cxn>
                <a:cxn ang="0">
                  <a:pos x="27" y="630"/>
                </a:cxn>
                <a:cxn ang="0">
                  <a:pos x="29" y="257"/>
                </a:cxn>
                <a:cxn ang="0">
                  <a:pos x="28" y="57"/>
                </a:cxn>
                <a:cxn ang="0">
                  <a:pos x="142" y="58"/>
                </a:cxn>
                <a:cxn ang="0">
                  <a:pos x="359" y="58"/>
                </a:cxn>
                <a:cxn ang="0">
                  <a:pos x="414" y="57"/>
                </a:cxn>
                <a:cxn ang="0">
                  <a:pos x="421" y="66"/>
                </a:cxn>
                <a:cxn ang="0">
                  <a:pos x="421" y="103"/>
                </a:cxn>
                <a:cxn ang="0">
                  <a:pos x="132" y="44"/>
                </a:cxn>
                <a:cxn ang="0">
                  <a:pos x="37" y="45"/>
                </a:cxn>
                <a:cxn ang="0">
                  <a:pos x="68" y="23"/>
                </a:cxn>
                <a:cxn ang="0">
                  <a:pos x="148" y="27"/>
                </a:cxn>
                <a:cxn ang="0">
                  <a:pos x="376" y="27"/>
                </a:cxn>
                <a:cxn ang="0">
                  <a:pos x="430" y="29"/>
                </a:cxn>
                <a:cxn ang="0">
                  <a:pos x="434" y="45"/>
                </a:cxn>
                <a:cxn ang="0">
                  <a:pos x="226" y="46"/>
                </a:cxn>
              </a:cxnLst>
              <a:rect l="0" t="0" r="r" b="b"/>
              <a:pathLst>
                <a:path w="480" h="804">
                  <a:moveTo>
                    <a:pt x="478" y="709"/>
                  </a:moveTo>
                  <a:lnTo>
                    <a:pt x="478" y="709"/>
                  </a:lnTo>
                  <a:lnTo>
                    <a:pt x="478" y="516"/>
                  </a:lnTo>
                  <a:lnTo>
                    <a:pt x="478" y="516"/>
                  </a:lnTo>
                  <a:lnTo>
                    <a:pt x="478" y="304"/>
                  </a:lnTo>
                  <a:lnTo>
                    <a:pt x="478" y="304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78" y="80"/>
                  </a:lnTo>
                  <a:lnTo>
                    <a:pt x="478" y="80"/>
                  </a:lnTo>
                  <a:lnTo>
                    <a:pt x="478" y="59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78" y="19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6" y="16"/>
                  </a:lnTo>
                  <a:lnTo>
                    <a:pt x="474" y="19"/>
                  </a:lnTo>
                  <a:lnTo>
                    <a:pt x="472" y="27"/>
                  </a:lnTo>
                  <a:lnTo>
                    <a:pt x="472" y="27"/>
                  </a:lnTo>
                  <a:lnTo>
                    <a:pt x="471" y="50"/>
                  </a:lnTo>
                  <a:lnTo>
                    <a:pt x="469" y="81"/>
                  </a:lnTo>
                  <a:lnTo>
                    <a:pt x="469" y="154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443"/>
                  </a:lnTo>
                  <a:lnTo>
                    <a:pt x="472" y="443"/>
                  </a:lnTo>
                  <a:lnTo>
                    <a:pt x="472" y="736"/>
                  </a:lnTo>
                  <a:lnTo>
                    <a:pt x="472" y="736"/>
                  </a:lnTo>
                  <a:lnTo>
                    <a:pt x="454" y="751"/>
                  </a:lnTo>
                  <a:lnTo>
                    <a:pt x="438" y="768"/>
                  </a:lnTo>
                  <a:lnTo>
                    <a:pt x="438" y="768"/>
                  </a:lnTo>
                  <a:lnTo>
                    <a:pt x="438" y="750"/>
                  </a:lnTo>
                  <a:lnTo>
                    <a:pt x="437" y="732"/>
                  </a:lnTo>
                  <a:lnTo>
                    <a:pt x="436" y="697"/>
                  </a:lnTo>
                  <a:lnTo>
                    <a:pt x="436" y="697"/>
                  </a:lnTo>
                  <a:lnTo>
                    <a:pt x="437" y="634"/>
                  </a:lnTo>
                  <a:lnTo>
                    <a:pt x="437" y="634"/>
                  </a:lnTo>
                  <a:lnTo>
                    <a:pt x="438" y="451"/>
                  </a:lnTo>
                  <a:lnTo>
                    <a:pt x="438" y="451"/>
                  </a:lnTo>
                  <a:lnTo>
                    <a:pt x="439" y="252"/>
                  </a:lnTo>
                  <a:lnTo>
                    <a:pt x="441" y="53"/>
                  </a:lnTo>
                  <a:lnTo>
                    <a:pt x="441" y="53"/>
                  </a:lnTo>
                  <a:lnTo>
                    <a:pt x="446" y="46"/>
                  </a:lnTo>
                  <a:lnTo>
                    <a:pt x="452" y="40"/>
                  </a:lnTo>
                  <a:lnTo>
                    <a:pt x="465" y="27"/>
                  </a:lnTo>
                  <a:lnTo>
                    <a:pt x="465" y="27"/>
                  </a:lnTo>
                  <a:lnTo>
                    <a:pt x="468" y="27"/>
                  </a:lnTo>
                  <a:lnTo>
                    <a:pt x="468" y="27"/>
                  </a:lnTo>
                  <a:lnTo>
                    <a:pt x="471" y="25"/>
                  </a:lnTo>
                  <a:lnTo>
                    <a:pt x="472" y="24"/>
                  </a:lnTo>
                  <a:lnTo>
                    <a:pt x="473" y="18"/>
                  </a:ln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55" y="801"/>
                  </a:lnTo>
                  <a:lnTo>
                    <a:pt x="106" y="801"/>
                  </a:lnTo>
                  <a:lnTo>
                    <a:pt x="207" y="802"/>
                  </a:lnTo>
                  <a:lnTo>
                    <a:pt x="207" y="802"/>
                  </a:lnTo>
                  <a:lnTo>
                    <a:pt x="311" y="804"/>
                  </a:lnTo>
                  <a:lnTo>
                    <a:pt x="363" y="804"/>
                  </a:lnTo>
                  <a:lnTo>
                    <a:pt x="389" y="803"/>
                  </a:lnTo>
                  <a:lnTo>
                    <a:pt x="415" y="802"/>
                  </a:lnTo>
                  <a:lnTo>
                    <a:pt x="415" y="802"/>
                  </a:lnTo>
                  <a:lnTo>
                    <a:pt x="420" y="801"/>
                  </a:lnTo>
                  <a:lnTo>
                    <a:pt x="425" y="798"/>
                  </a:lnTo>
                  <a:lnTo>
                    <a:pt x="425" y="798"/>
                  </a:lnTo>
                  <a:lnTo>
                    <a:pt x="427" y="802"/>
                  </a:lnTo>
                  <a:lnTo>
                    <a:pt x="427" y="802"/>
                  </a:lnTo>
                  <a:lnTo>
                    <a:pt x="438" y="789"/>
                  </a:lnTo>
                  <a:lnTo>
                    <a:pt x="450" y="777"/>
                  </a:lnTo>
                  <a:lnTo>
                    <a:pt x="474" y="755"/>
                  </a:lnTo>
                  <a:lnTo>
                    <a:pt x="474" y="755"/>
                  </a:lnTo>
                  <a:lnTo>
                    <a:pt x="477" y="751"/>
                  </a:lnTo>
                  <a:lnTo>
                    <a:pt x="478" y="746"/>
                  </a:lnTo>
                  <a:lnTo>
                    <a:pt x="480" y="732"/>
                  </a:lnTo>
                  <a:lnTo>
                    <a:pt x="478" y="709"/>
                  </a:lnTo>
                  <a:lnTo>
                    <a:pt x="478" y="709"/>
                  </a:lnTo>
                  <a:lnTo>
                    <a:pt x="478" y="709"/>
                  </a:lnTo>
                  <a:close/>
                  <a:moveTo>
                    <a:pt x="421" y="103"/>
                  </a:moveTo>
                  <a:lnTo>
                    <a:pt x="421" y="103"/>
                  </a:lnTo>
                  <a:lnTo>
                    <a:pt x="420" y="301"/>
                  </a:lnTo>
                  <a:lnTo>
                    <a:pt x="420" y="301"/>
                  </a:lnTo>
                  <a:lnTo>
                    <a:pt x="417" y="569"/>
                  </a:lnTo>
                  <a:lnTo>
                    <a:pt x="417" y="569"/>
                  </a:lnTo>
                  <a:lnTo>
                    <a:pt x="417" y="678"/>
                  </a:lnTo>
                  <a:lnTo>
                    <a:pt x="417" y="678"/>
                  </a:lnTo>
                  <a:lnTo>
                    <a:pt x="417" y="705"/>
                  </a:lnTo>
                  <a:lnTo>
                    <a:pt x="419" y="732"/>
                  </a:lnTo>
                  <a:lnTo>
                    <a:pt x="419" y="759"/>
                  </a:lnTo>
                  <a:lnTo>
                    <a:pt x="417" y="786"/>
                  </a:lnTo>
                  <a:lnTo>
                    <a:pt x="417" y="786"/>
                  </a:lnTo>
                  <a:lnTo>
                    <a:pt x="380" y="788"/>
                  </a:lnTo>
                  <a:lnTo>
                    <a:pt x="342" y="788"/>
                  </a:lnTo>
                  <a:lnTo>
                    <a:pt x="266" y="786"/>
                  </a:lnTo>
                  <a:lnTo>
                    <a:pt x="266" y="786"/>
                  </a:lnTo>
                  <a:lnTo>
                    <a:pt x="182" y="785"/>
                  </a:lnTo>
                  <a:lnTo>
                    <a:pt x="98" y="785"/>
                  </a:lnTo>
                  <a:lnTo>
                    <a:pt x="98" y="785"/>
                  </a:lnTo>
                  <a:lnTo>
                    <a:pt x="53" y="785"/>
                  </a:lnTo>
                  <a:lnTo>
                    <a:pt x="53" y="785"/>
                  </a:lnTo>
                  <a:lnTo>
                    <a:pt x="44" y="786"/>
                  </a:lnTo>
                  <a:lnTo>
                    <a:pt x="37" y="786"/>
                  </a:lnTo>
                  <a:lnTo>
                    <a:pt x="33" y="785"/>
                  </a:lnTo>
                  <a:lnTo>
                    <a:pt x="31" y="784"/>
                  </a:lnTo>
                  <a:lnTo>
                    <a:pt x="29" y="781"/>
                  </a:lnTo>
                  <a:lnTo>
                    <a:pt x="29" y="777"/>
                  </a:lnTo>
                  <a:lnTo>
                    <a:pt x="29" y="777"/>
                  </a:lnTo>
                  <a:lnTo>
                    <a:pt x="28" y="740"/>
                  </a:lnTo>
                  <a:lnTo>
                    <a:pt x="28" y="740"/>
                  </a:lnTo>
                  <a:lnTo>
                    <a:pt x="27" y="630"/>
                  </a:lnTo>
                  <a:lnTo>
                    <a:pt x="27" y="630"/>
                  </a:lnTo>
                  <a:lnTo>
                    <a:pt x="27" y="49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8" y="157"/>
                  </a:lnTo>
                  <a:lnTo>
                    <a:pt x="28" y="99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67" y="55"/>
                  </a:lnTo>
                  <a:lnTo>
                    <a:pt x="104" y="57"/>
                  </a:lnTo>
                  <a:lnTo>
                    <a:pt x="142" y="58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359" y="58"/>
                  </a:lnTo>
                  <a:lnTo>
                    <a:pt x="359" y="58"/>
                  </a:lnTo>
                  <a:lnTo>
                    <a:pt x="398" y="58"/>
                  </a:lnTo>
                  <a:lnTo>
                    <a:pt x="398" y="58"/>
                  </a:lnTo>
                  <a:lnTo>
                    <a:pt x="407" y="57"/>
                  </a:lnTo>
                  <a:lnTo>
                    <a:pt x="414" y="57"/>
                  </a:lnTo>
                  <a:lnTo>
                    <a:pt x="417" y="57"/>
                  </a:lnTo>
                  <a:lnTo>
                    <a:pt x="419" y="58"/>
                  </a:lnTo>
                  <a:lnTo>
                    <a:pt x="421" y="60"/>
                  </a:lnTo>
                  <a:lnTo>
                    <a:pt x="421" y="66"/>
                  </a:lnTo>
                  <a:lnTo>
                    <a:pt x="421" y="66"/>
                  </a:lnTo>
                  <a:lnTo>
                    <a:pt x="421" y="103"/>
                  </a:lnTo>
                  <a:lnTo>
                    <a:pt x="421" y="103"/>
                  </a:lnTo>
                  <a:lnTo>
                    <a:pt x="421" y="103"/>
                  </a:lnTo>
                  <a:close/>
                  <a:moveTo>
                    <a:pt x="226" y="46"/>
                  </a:moveTo>
                  <a:lnTo>
                    <a:pt x="226" y="46"/>
                  </a:lnTo>
                  <a:lnTo>
                    <a:pt x="179" y="45"/>
                  </a:lnTo>
                  <a:lnTo>
                    <a:pt x="132" y="44"/>
                  </a:lnTo>
                  <a:lnTo>
                    <a:pt x="85" y="44"/>
                  </a:lnTo>
                  <a:lnTo>
                    <a:pt x="62" y="4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88" y="22"/>
                  </a:lnTo>
                  <a:lnTo>
                    <a:pt x="108" y="24"/>
                  </a:lnTo>
                  <a:lnTo>
                    <a:pt x="129" y="25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93" y="27"/>
                  </a:lnTo>
                  <a:lnTo>
                    <a:pt x="411" y="28"/>
                  </a:lnTo>
                  <a:lnTo>
                    <a:pt x="430" y="29"/>
                  </a:lnTo>
                  <a:lnTo>
                    <a:pt x="449" y="29"/>
                  </a:lnTo>
                  <a:lnTo>
                    <a:pt x="449" y="29"/>
                  </a:lnTo>
                  <a:lnTo>
                    <a:pt x="441" y="36"/>
                  </a:lnTo>
                  <a:lnTo>
                    <a:pt x="434" y="45"/>
                  </a:lnTo>
                  <a:lnTo>
                    <a:pt x="434" y="45"/>
                  </a:lnTo>
                  <a:lnTo>
                    <a:pt x="330" y="46"/>
                  </a:lnTo>
                  <a:lnTo>
                    <a:pt x="226" y="46"/>
                  </a:lnTo>
                  <a:lnTo>
                    <a:pt x="226" y="46"/>
                  </a:lnTo>
                  <a:lnTo>
                    <a:pt x="226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3" name="Freeform 201"/>
            <p:cNvSpPr>
              <a:spLocks/>
            </p:cNvSpPr>
            <p:nvPr/>
          </p:nvSpPr>
          <p:spPr bwMode="auto">
            <a:xfrm>
              <a:off x="948" y="3411"/>
              <a:ext cx="184" cy="1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1" y="6"/>
                </a:cxn>
                <a:cxn ang="0">
                  <a:pos x="43" y="4"/>
                </a:cxn>
                <a:cxn ang="0">
                  <a:pos x="66" y="1"/>
                </a:cxn>
                <a:cxn ang="0">
                  <a:pos x="89" y="0"/>
                </a:cxn>
                <a:cxn ang="0">
                  <a:pos x="129" y="0"/>
                </a:cxn>
                <a:cxn ang="0">
                  <a:pos x="143" y="0"/>
                </a:cxn>
                <a:cxn ang="0">
                  <a:pos x="153" y="1"/>
                </a:cxn>
                <a:cxn ang="0">
                  <a:pos x="153" y="1"/>
                </a:cxn>
                <a:cxn ang="0">
                  <a:pos x="169" y="5"/>
                </a:cxn>
                <a:cxn ang="0">
                  <a:pos x="177" y="9"/>
                </a:cxn>
                <a:cxn ang="0">
                  <a:pos x="182" y="12"/>
                </a:cxn>
                <a:cxn ang="0">
                  <a:pos x="184" y="13"/>
                </a:cxn>
                <a:cxn ang="0">
                  <a:pos x="184" y="14"/>
                </a:cxn>
                <a:cxn ang="0">
                  <a:pos x="182" y="15"/>
                </a:cxn>
                <a:cxn ang="0">
                  <a:pos x="180" y="17"/>
                </a:cxn>
                <a:cxn ang="0">
                  <a:pos x="167" y="18"/>
                </a:cxn>
                <a:cxn ang="0">
                  <a:pos x="143" y="17"/>
                </a:cxn>
                <a:cxn ang="0">
                  <a:pos x="143" y="17"/>
                </a:cxn>
                <a:cxn ang="0">
                  <a:pos x="94" y="13"/>
                </a:cxn>
                <a:cxn ang="0">
                  <a:pos x="59" y="9"/>
                </a:cxn>
                <a:cxn ang="0">
                  <a:pos x="32" y="4"/>
                </a:cxn>
                <a:cxn ang="0">
                  <a:pos x="0" y="10"/>
                </a:cxn>
              </a:cxnLst>
              <a:rect l="0" t="0" r="r" b="b"/>
              <a:pathLst>
                <a:path w="184" h="18">
                  <a:moveTo>
                    <a:pt x="0" y="10"/>
                  </a:moveTo>
                  <a:lnTo>
                    <a:pt x="0" y="10"/>
                  </a:lnTo>
                  <a:lnTo>
                    <a:pt x="21" y="6"/>
                  </a:lnTo>
                  <a:lnTo>
                    <a:pt x="43" y="4"/>
                  </a:lnTo>
                  <a:lnTo>
                    <a:pt x="66" y="1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43" y="0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69" y="5"/>
                  </a:lnTo>
                  <a:lnTo>
                    <a:pt x="177" y="9"/>
                  </a:lnTo>
                  <a:lnTo>
                    <a:pt x="182" y="12"/>
                  </a:lnTo>
                  <a:lnTo>
                    <a:pt x="184" y="13"/>
                  </a:lnTo>
                  <a:lnTo>
                    <a:pt x="184" y="14"/>
                  </a:lnTo>
                  <a:lnTo>
                    <a:pt x="182" y="15"/>
                  </a:lnTo>
                  <a:lnTo>
                    <a:pt x="180" y="17"/>
                  </a:lnTo>
                  <a:lnTo>
                    <a:pt x="167" y="18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94" y="13"/>
                  </a:lnTo>
                  <a:lnTo>
                    <a:pt x="59" y="9"/>
                  </a:lnTo>
                  <a:lnTo>
                    <a:pt x="32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4" name="Freeform 202"/>
            <p:cNvSpPr>
              <a:spLocks/>
            </p:cNvSpPr>
            <p:nvPr/>
          </p:nvSpPr>
          <p:spPr bwMode="auto">
            <a:xfrm>
              <a:off x="943" y="3403"/>
              <a:ext cx="195" cy="34"/>
            </a:xfrm>
            <a:custGeom>
              <a:avLst/>
              <a:gdLst/>
              <a:ahLst/>
              <a:cxnLst>
                <a:cxn ang="0">
                  <a:pos x="7" y="25"/>
                </a:cxn>
                <a:cxn ang="0">
                  <a:pos x="60" y="17"/>
                </a:cxn>
                <a:cxn ang="0">
                  <a:pos x="114" y="14"/>
                </a:cxn>
                <a:cxn ang="0">
                  <a:pos x="130" y="14"/>
                </a:cxn>
                <a:cxn ang="0">
                  <a:pos x="161" y="17"/>
                </a:cxn>
                <a:cxn ang="0">
                  <a:pos x="177" y="21"/>
                </a:cxn>
                <a:cxn ang="0">
                  <a:pos x="186" y="25"/>
                </a:cxn>
                <a:cxn ang="0">
                  <a:pos x="183" y="18"/>
                </a:cxn>
                <a:cxn ang="0">
                  <a:pos x="178" y="18"/>
                </a:cxn>
                <a:cxn ang="0">
                  <a:pos x="169" y="18"/>
                </a:cxn>
                <a:cxn ang="0">
                  <a:pos x="150" y="18"/>
                </a:cxn>
                <a:cxn ang="0">
                  <a:pos x="94" y="13"/>
                </a:cxn>
                <a:cxn ang="0">
                  <a:pos x="64" y="11"/>
                </a:cxn>
                <a:cxn ang="0">
                  <a:pos x="35" y="5"/>
                </a:cxn>
                <a:cxn ang="0">
                  <a:pos x="32" y="7"/>
                </a:cxn>
                <a:cxn ang="0">
                  <a:pos x="32" y="12"/>
                </a:cxn>
                <a:cxn ang="0">
                  <a:pos x="36" y="18"/>
                </a:cxn>
                <a:cxn ang="0">
                  <a:pos x="38" y="20"/>
                </a:cxn>
                <a:cxn ang="0">
                  <a:pos x="84" y="26"/>
                </a:cxn>
                <a:cxn ang="0">
                  <a:pos x="130" y="30"/>
                </a:cxn>
                <a:cxn ang="0">
                  <a:pos x="158" y="33"/>
                </a:cxn>
                <a:cxn ang="0">
                  <a:pos x="182" y="33"/>
                </a:cxn>
                <a:cxn ang="0">
                  <a:pos x="194" y="29"/>
                </a:cxn>
                <a:cxn ang="0">
                  <a:pos x="195" y="22"/>
                </a:cxn>
                <a:cxn ang="0">
                  <a:pos x="192" y="18"/>
                </a:cxn>
                <a:cxn ang="0">
                  <a:pos x="182" y="9"/>
                </a:cxn>
                <a:cxn ang="0">
                  <a:pos x="169" y="4"/>
                </a:cxn>
                <a:cxn ang="0">
                  <a:pos x="142" y="0"/>
                </a:cxn>
                <a:cxn ang="0">
                  <a:pos x="107" y="0"/>
                </a:cxn>
                <a:cxn ang="0">
                  <a:pos x="36" y="5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4" y="23"/>
                </a:cxn>
                <a:cxn ang="0">
                  <a:pos x="7" y="25"/>
                </a:cxn>
                <a:cxn ang="0">
                  <a:pos x="7" y="25"/>
                </a:cxn>
              </a:cxnLst>
              <a:rect l="0" t="0" r="r" b="b"/>
              <a:pathLst>
                <a:path w="195" h="34">
                  <a:moveTo>
                    <a:pt x="7" y="25"/>
                  </a:moveTo>
                  <a:lnTo>
                    <a:pt x="7" y="25"/>
                  </a:lnTo>
                  <a:lnTo>
                    <a:pt x="35" y="21"/>
                  </a:lnTo>
                  <a:lnTo>
                    <a:pt x="60" y="17"/>
                  </a:lnTo>
                  <a:lnTo>
                    <a:pt x="88" y="16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61" y="17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5" y="21"/>
                  </a:lnTo>
                  <a:lnTo>
                    <a:pt x="183" y="18"/>
                  </a:lnTo>
                  <a:lnTo>
                    <a:pt x="182" y="17"/>
                  </a:lnTo>
                  <a:lnTo>
                    <a:pt x="178" y="18"/>
                  </a:lnTo>
                  <a:lnTo>
                    <a:pt x="178" y="18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50" y="18"/>
                  </a:lnTo>
                  <a:lnTo>
                    <a:pt x="132" y="17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64" y="11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7"/>
                  </a:lnTo>
                  <a:lnTo>
                    <a:pt x="31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60" y="23"/>
                  </a:lnTo>
                  <a:lnTo>
                    <a:pt x="84" y="26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46" y="33"/>
                  </a:lnTo>
                  <a:lnTo>
                    <a:pt x="158" y="33"/>
                  </a:lnTo>
                  <a:lnTo>
                    <a:pt x="170" y="34"/>
                  </a:lnTo>
                  <a:lnTo>
                    <a:pt x="182" y="33"/>
                  </a:lnTo>
                  <a:lnTo>
                    <a:pt x="191" y="30"/>
                  </a:lnTo>
                  <a:lnTo>
                    <a:pt x="194" y="29"/>
                  </a:lnTo>
                  <a:lnTo>
                    <a:pt x="195" y="26"/>
                  </a:lnTo>
                  <a:lnTo>
                    <a:pt x="195" y="22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9" y="13"/>
                  </a:lnTo>
                  <a:lnTo>
                    <a:pt x="182" y="9"/>
                  </a:lnTo>
                  <a:lnTo>
                    <a:pt x="177" y="7"/>
                  </a:lnTo>
                  <a:lnTo>
                    <a:pt x="169" y="4"/>
                  </a:lnTo>
                  <a:lnTo>
                    <a:pt x="155" y="1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07" y="0"/>
                  </a:lnTo>
                  <a:lnTo>
                    <a:pt x="72" y="1"/>
                  </a:lnTo>
                  <a:lnTo>
                    <a:pt x="36" y="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5" name="Freeform 203"/>
            <p:cNvSpPr>
              <a:spLocks/>
            </p:cNvSpPr>
            <p:nvPr/>
          </p:nvSpPr>
          <p:spPr bwMode="auto">
            <a:xfrm>
              <a:off x="870" y="3169"/>
              <a:ext cx="18" cy="184"/>
            </a:xfrm>
            <a:custGeom>
              <a:avLst/>
              <a:gdLst/>
              <a:ahLst/>
              <a:cxnLst>
                <a:cxn ang="0">
                  <a:pos x="5" y="184"/>
                </a:cxn>
                <a:cxn ang="0">
                  <a:pos x="5" y="184"/>
                </a:cxn>
                <a:cxn ang="0">
                  <a:pos x="5" y="163"/>
                </a:cxn>
                <a:cxn ang="0">
                  <a:pos x="5" y="140"/>
                </a:cxn>
                <a:cxn ang="0">
                  <a:pos x="3" y="93"/>
                </a:cxn>
                <a:cxn ang="0">
                  <a:pos x="0" y="54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2" y="31"/>
                </a:cxn>
                <a:cxn ang="0">
                  <a:pos x="5" y="14"/>
                </a:cxn>
                <a:cxn ang="0">
                  <a:pos x="9" y="6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8" y="17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3" y="89"/>
                </a:cxn>
                <a:cxn ang="0">
                  <a:pos x="9" y="124"/>
                </a:cxn>
                <a:cxn ang="0">
                  <a:pos x="5" y="151"/>
                </a:cxn>
                <a:cxn ang="0">
                  <a:pos x="5" y="184"/>
                </a:cxn>
              </a:cxnLst>
              <a:rect l="0" t="0" r="r" b="b"/>
              <a:pathLst>
                <a:path w="18" h="184">
                  <a:moveTo>
                    <a:pt x="5" y="184"/>
                  </a:moveTo>
                  <a:lnTo>
                    <a:pt x="5" y="184"/>
                  </a:lnTo>
                  <a:lnTo>
                    <a:pt x="5" y="163"/>
                  </a:lnTo>
                  <a:lnTo>
                    <a:pt x="5" y="140"/>
                  </a:lnTo>
                  <a:lnTo>
                    <a:pt x="3" y="93"/>
                  </a:lnTo>
                  <a:lnTo>
                    <a:pt x="0" y="54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5" y="14"/>
                  </a:lnTo>
                  <a:lnTo>
                    <a:pt x="9" y="6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7" y="4"/>
                  </a:lnTo>
                  <a:lnTo>
                    <a:pt x="18" y="1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89"/>
                  </a:lnTo>
                  <a:lnTo>
                    <a:pt x="9" y="124"/>
                  </a:lnTo>
                  <a:lnTo>
                    <a:pt x="5" y="151"/>
                  </a:lnTo>
                  <a:lnTo>
                    <a:pt x="5" y="1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6" name="Freeform 204"/>
            <p:cNvSpPr>
              <a:spLocks/>
            </p:cNvSpPr>
            <p:nvPr/>
          </p:nvSpPr>
          <p:spPr bwMode="auto">
            <a:xfrm>
              <a:off x="865" y="3161"/>
              <a:ext cx="30" cy="199"/>
            </a:xfrm>
            <a:custGeom>
              <a:avLst/>
              <a:gdLst/>
              <a:ahLst/>
              <a:cxnLst>
                <a:cxn ang="0">
                  <a:pos x="16" y="196"/>
                </a:cxn>
                <a:cxn ang="0">
                  <a:pos x="16" y="141"/>
                </a:cxn>
                <a:cxn ang="0">
                  <a:pos x="13" y="88"/>
                </a:cxn>
                <a:cxn ang="0">
                  <a:pos x="12" y="56"/>
                </a:cxn>
                <a:cxn ang="0">
                  <a:pos x="17" y="26"/>
                </a:cxn>
                <a:cxn ang="0">
                  <a:pos x="21" y="17"/>
                </a:cxn>
                <a:cxn ang="0">
                  <a:pos x="22" y="16"/>
                </a:cxn>
                <a:cxn ang="0">
                  <a:pos x="19" y="12"/>
                </a:cxn>
                <a:cxn ang="0">
                  <a:pos x="17" y="11"/>
                </a:cxn>
                <a:cxn ang="0">
                  <a:pos x="17" y="22"/>
                </a:cxn>
                <a:cxn ang="0">
                  <a:pos x="16" y="56"/>
                </a:cxn>
                <a:cxn ang="0">
                  <a:pos x="13" y="91"/>
                </a:cxn>
                <a:cxn ang="0">
                  <a:pos x="4" y="155"/>
                </a:cxn>
                <a:cxn ang="0">
                  <a:pos x="4" y="158"/>
                </a:cxn>
                <a:cxn ang="0">
                  <a:pos x="9" y="165"/>
                </a:cxn>
                <a:cxn ang="0">
                  <a:pos x="14" y="167"/>
                </a:cxn>
                <a:cxn ang="0">
                  <a:pos x="16" y="165"/>
                </a:cxn>
                <a:cxn ang="0">
                  <a:pos x="25" y="101"/>
                </a:cxn>
                <a:cxn ang="0">
                  <a:pos x="30" y="45"/>
                </a:cxn>
                <a:cxn ang="0">
                  <a:pos x="29" y="22"/>
                </a:cxn>
                <a:cxn ang="0">
                  <a:pos x="25" y="5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2" y="3"/>
                </a:cxn>
                <a:cxn ang="0">
                  <a:pos x="5" y="13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3" y="119"/>
                </a:cxn>
                <a:cxn ang="0">
                  <a:pos x="4" y="189"/>
                </a:cxn>
                <a:cxn ang="0">
                  <a:pos x="4" y="192"/>
                </a:cxn>
                <a:cxn ang="0">
                  <a:pos x="9" y="198"/>
                </a:cxn>
                <a:cxn ang="0">
                  <a:pos x="13" y="199"/>
                </a:cxn>
                <a:cxn ang="0">
                  <a:pos x="16" y="196"/>
                </a:cxn>
                <a:cxn ang="0">
                  <a:pos x="16" y="196"/>
                </a:cxn>
              </a:cxnLst>
              <a:rect l="0" t="0" r="r" b="b"/>
              <a:pathLst>
                <a:path w="30" h="199">
                  <a:moveTo>
                    <a:pt x="16" y="196"/>
                  </a:moveTo>
                  <a:lnTo>
                    <a:pt x="16" y="196"/>
                  </a:lnTo>
                  <a:lnTo>
                    <a:pt x="16" y="168"/>
                  </a:lnTo>
                  <a:lnTo>
                    <a:pt x="16" y="141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2" y="71"/>
                  </a:lnTo>
                  <a:lnTo>
                    <a:pt x="12" y="56"/>
                  </a:lnTo>
                  <a:lnTo>
                    <a:pt x="13" y="42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1" y="13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39"/>
                  </a:lnTo>
                  <a:lnTo>
                    <a:pt x="16" y="56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9" y="12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8"/>
                  </a:lnTo>
                  <a:lnTo>
                    <a:pt x="5" y="161"/>
                  </a:lnTo>
                  <a:lnTo>
                    <a:pt x="9" y="165"/>
                  </a:lnTo>
                  <a:lnTo>
                    <a:pt x="13" y="167"/>
                  </a:lnTo>
                  <a:lnTo>
                    <a:pt x="14" y="167"/>
                  </a:lnTo>
                  <a:lnTo>
                    <a:pt x="16" y="165"/>
                  </a:lnTo>
                  <a:lnTo>
                    <a:pt x="16" y="165"/>
                  </a:lnTo>
                  <a:lnTo>
                    <a:pt x="21" y="128"/>
                  </a:lnTo>
                  <a:lnTo>
                    <a:pt x="25" y="101"/>
                  </a:lnTo>
                  <a:lnTo>
                    <a:pt x="29" y="73"/>
                  </a:lnTo>
                  <a:lnTo>
                    <a:pt x="30" y="45"/>
                  </a:lnTo>
                  <a:lnTo>
                    <a:pt x="30" y="33"/>
                  </a:lnTo>
                  <a:lnTo>
                    <a:pt x="29" y="22"/>
                  </a:lnTo>
                  <a:lnTo>
                    <a:pt x="27" y="13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8" y="7"/>
                  </a:lnTo>
                  <a:lnTo>
                    <a:pt x="5" y="13"/>
                  </a:lnTo>
                  <a:lnTo>
                    <a:pt x="3" y="21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3"/>
                  </a:lnTo>
                  <a:lnTo>
                    <a:pt x="3" y="119"/>
                  </a:lnTo>
                  <a:lnTo>
                    <a:pt x="4" y="154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5" y="194"/>
                  </a:lnTo>
                  <a:lnTo>
                    <a:pt x="9" y="198"/>
                  </a:lnTo>
                  <a:lnTo>
                    <a:pt x="12" y="199"/>
                  </a:lnTo>
                  <a:lnTo>
                    <a:pt x="13" y="199"/>
                  </a:lnTo>
                  <a:lnTo>
                    <a:pt x="14" y="198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7" name="Group 205"/>
          <p:cNvGrpSpPr>
            <a:grpSpLocks/>
          </p:cNvGrpSpPr>
          <p:nvPr/>
        </p:nvGrpSpPr>
        <p:grpSpPr bwMode="auto">
          <a:xfrm>
            <a:off x="7391400" y="4953000"/>
            <a:ext cx="441325" cy="798513"/>
            <a:chOff x="771" y="3027"/>
            <a:chExt cx="518" cy="839"/>
          </a:xfrm>
        </p:grpSpPr>
        <p:sp>
          <p:nvSpPr>
            <p:cNvPr id="1641678" name="Freeform 206"/>
            <p:cNvSpPr>
              <a:spLocks/>
            </p:cNvSpPr>
            <p:nvPr/>
          </p:nvSpPr>
          <p:spPr bwMode="auto">
            <a:xfrm>
              <a:off x="771" y="3027"/>
              <a:ext cx="518" cy="839"/>
            </a:xfrm>
            <a:custGeom>
              <a:avLst/>
              <a:gdLst/>
              <a:ahLst/>
              <a:cxnLst>
                <a:cxn ang="0">
                  <a:pos x="512" y="24"/>
                </a:cxn>
                <a:cxn ang="0">
                  <a:pos x="511" y="24"/>
                </a:cxn>
                <a:cxn ang="0">
                  <a:pos x="509" y="24"/>
                </a:cxn>
                <a:cxn ang="0">
                  <a:pos x="507" y="24"/>
                </a:cxn>
                <a:cxn ang="0">
                  <a:pos x="504" y="25"/>
                </a:cxn>
                <a:cxn ang="0">
                  <a:pos x="503" y="25"/>
                </a:cxn>
                <a:cxn ang="0">
                  <a:pos x="500" y="27"/>
                </a:cxn>
                <a:cxn ang="0">
                  <a:pos x="498" y="28"/>
                </a:cxn>
                <a:cxn ang="0">
                  <a:pos x="496" y="31"/>
                </a:cxn>
                <a:cxn ang="0">
                  <a:pos x="493" y="33"/>
                </a:cxn>
                <a:cxn ang="0">
                  <a:pos x="491" y="35"/>
                </a:cxn>
                <a:cxn ang="0">
                  <a:pos x="489" y="37"/>
                </a:cxn>
                <a:cxn ang="0">
                  <a:pos x="486" y="38"/>
                </a:cxn>
                <a:cxn ang="0">
                  <a:pos x="483" y="42"/>
                </a:cxn>
                <a:cxn ang="0">
                  <a:pos x="478" y="46"/>
                </a:cxn>
                <a:cxn ang="0">
                  <a:pos x="478" y="27"/>
                </a:cxn>
                <a:cxn ang="0">
                  <a:pos x="480" y="23"/>
                </a:cxn>
                <a:cxn ang="0">
                  <a:pos x="480" y="20"/>
                </a:cxn>
                <a:cxn ang="0">
                  <a:pos x="478" y="19"/>
                </a:cxn>
                <a:cxn ang="0">
                  <a:pos x="478" y="18"/>
                </a:cxn>
                <a:cxn ang="0">
                  <a:pos x="477" y="16"/>
                </a:cxn>
                <a:cxn ang="0">
                  <a:pos x="477" y="16"/>
                </a:cxn>
                <a:cxn ang="0">
                  <a:pos x="474" y="18"/>
                </a:cxn>
                <a:cxn ang="0">
                  <a:pos x="476" y="15"/>
                </a:cxn>
                <a:cxn ang="0">
                  <a:pos x="474" y="5"/>
                </a:cxn>
                <a:cxn ang="0">
                  <a:pos x="451" y="6"/>
                </a:cxn>
                <a:cxn ang="0">
                  <a:pos x="381" y="3"/>
                </a:cxn>
                <a:cxn ang="0">
                  <a:pos x="154" y="3"/>
                </a:cxn>
                <a:cxn ang="0">
                  <a:pos x="75" y="0"/>
                </a:cxn>
                <a:cxn ang="0">
                  <a:pos x="47" y="6"/>
                </a:cxn>
                <a:cxn ang="0">
                  <a:pos x="31" y="31"/>
                </a:cxn>
                <a:cxn ang="0">
                  <a:pos x="14" y="49"/>
                </a:cxn>
                <a:cxn ang="0">
                  <a:pos x="3" y="59"/>
                </a:cxn>
                <a:cxn ang="0">
                  <a:pos x="0" y="183"/>
                </a:cxn>
                <a:cxn ang="0">
                  <a:pos x="1" y="482"/>
                </a:cxn>
                <a:cxn ang="0">
                  <a:pos x="1" y="760"/>
                </a:cxn>
                <a:cxn ang="0">
                  <a:pos x="6" y="802"/>
                </a:cxn>
                <a:cxn ang="0">
                  <a:pos x="25" y="802"/>
                </a:cxn>
                <a:cxn ang="0">
                  <a:pos x="40" y="811"/>
                </a:cxn>
                <a:cxn ang="0">
                  <a:pos x="45" y="815"/>
                </a:cxn>
                <a:cxn ang="0">
                  <a:pos x="50" y="819"/>
                </a:cxn>
                <a:cxn ang="0">
                  <a:pos x="58" y="824"/>
                </a:cxn>
                <a:cxn ang="0">
                  <a:pos x="63" y="828"/>
                </a:cxn>
                <a:cxn ang="0">
                  <a:pos x="68" y="830"/>
                </a:cxn>
                <a:cxn ang="0">
                  <a:pos x="73" y="833"/>
                </a:cxn>
                <a:cxn ang="0">
                  <a:pos x="79" y="836"/>
                </a:cxn>
                <a:cxn ang="0">
                  <a:pos x="81" y="838"/>
                </a:cxn>
                <a:cxn ang="0">
                  <a:pos x="85" y="839"/>
                </a:cxn>
                <a:cxn ang="0">
                  <a:pos x="95" y="839"/>
                </a:cxn>
                <a:cxn ang="0">
                  <a:pos x="516" y="790"/>
                </a:cxn>
                <a:cxn ang="0">
                  <a:pos x="518" y="667"/>
                </a:cxn>
                <a:cxn ang="0">
                  <a:pos x="513" y="25"/>
                </a:cxn>
              </a:cxnLst>
              <a:rect l="0" t="0" r="r" b="b"/>
              <a:pathLst>
                <a:path w="518" h="839">
                  <a:moveTo>
                    <a:pt x="513" y="25"/>
                  </a:moveTo>
                  <a:lnTo>
                    <a:pt x="513" y="25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2" y="24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9" y="24"/>
                  </a:lnTo>
                  <a:lnTo>
                    <a:pt x="508" y="24"/>
                  </a:lnTo>
                  <a:lnTo>
                    <a:pt x="508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7" y="24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4" y="25"/>
                  </a:lnTo>
                  <a:lnTo>
                    <a:pt x="503" y="25"/>
                  </a:lnTo>
                  <a:lnTo>
                    <a:pt x="503" y="25"/>
                  </a:lnTo>
                  <a:lnTo>
                    <a:pt x="502" y="27"/>
                  </a:lnTo>
                  <a:lnTo>
                    <a:pt x="502" y="27"/>
                  </a:lnTo>
                  <a:lnTo>
                    <a:pt x="500" y="27"/>
                  </a:lnTo>
                  <a:lnTo>
                    <a:pt x="500" y="27"/>
                  </a:lnTo>
                  <a:lnTo>
                    <a:pt x="500" y="28"/>
                  </a:lnTo>
                  <a:lnTo>
                    <a:pt x="500" y="28"/>
                  </a:lnTo>
                  <a:lnTo>
                    <a:pt x="498" y="28"/>
                  </a:lnTo>
                  <a:lnTo>
                    <a:pt x="498" y="28"/>
                  </a:lnTo>
                  <a:lnTo>
                    <a:pt x="498" y="29"/>
                  </a:lnTo>
                  <a:lnTo>
                    <a:pt x="498" y="29"/>
                  </a:lnTo>
                  <a:lnTo>
                    <a:pt x="496" y="31"/>
                  </a:lnTo>
                  <a:lnTo>
                    <a:pt x="496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3" y="33"/>
                  </a:lnTo>
                  <a:lnTo>
                    <a:pt x="491" y="35"/>
                  </a:lnTo>
                  <a:lnTo>
                    <a:pt x="491" y="35"/>
                  </a:lnTo>
                  <a:lnTo>
                    <a:pt x="490" y="36"/>
                  </a:lnTo>
                  <a:lnTo>
                    <a:pt x="490" y="36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6" y="38"/>
                  </a:lnTo>
                  <a:lnTo>
                    <a:pt x="486" y="38"/>
                  </a:lnTo>
                  <a:lnTo>
                    <a:pt x="486" y="40"/>
                  </a:lnTo>
                  <a:lnTo>
                    <a:pt x="486" y="40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83" y="42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80" y="24"/>
                  </a:lnTo>
                  <a:lnTo>
                    <a:pt x="480" y="24"/>
                  </a:lnTo>
                  <a:lnTo>
                    <a:pt x="480" y="23"/>
                  </a:lnTo>
                  <a:lnTo>
                    <a:pt x="480" y="23"/>
                  </a:lnTo>
                  <a:lnTo>
                    <a:pt x="480" y="22"/>
                  </a:lnTo>
                  <a:lnTo>
                    <a:pt x="480" y="22"/>
                  </a:lnTo>
                  <a:lnTo>
                    <a:pt x="480" y="20"/>
                  </a:lnTo>
                  <a:lnTo>
                    <a:pt x="480" y="20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4" y="18"/>
                  </a:lnTo>
                  <a:lnTo>
                    <a:pt x="473" y="18"/>
                  </a:ln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38" y="811"/>
                  </a:lnTo>
                  <a:lnTo>
                    <a:pt x="38" y="811"/>
                  </a:lnTo>
                  <a:lnTo>
                    <a:pt x="40" y="811"/>
                  </a:lnTo>
                  <a:lnTo>
                    <a:pt x="40" y="811"/>
                  </a:lnTo>
                  <a:lnTo>
                    <a:pt x="42" y="814"/>
                  </a:lnTo>
                  <a:lnTo>
                    <a:pt x="42" y="814"/>
                  </a:lnTo>
                  <a:lnTo>
                    <a:pt x="45" y="815"/>
                  </a:lnTo>
                  <a:lnTo>
                    <a:pt x="45" y="815"/>
                  </a:lnTo>
                  <a:lnTo>
                    <a:pt x="47" y="817"/>
                  </a:lnTo>
                  <a:lnTo>
                    <a:pt x="47" y="817"/>
                  </a:lnTo>
                  <a:lnTo>
                    <a:pt x="50" y="819"/>
                  </a:lnTo>
                  <a:lnTo>
                    <a:pt x="50" y="819"/>
                  </a:lnTo>
                  <a:lnTo>
                    <a:pt x="53" y="821"/>
                  </a:lnTo>
                  <a:lnTo>
                    <a:pt x="53" y="821"/>
                  </a:lnTo>
                  <a:lnTo>
                    <a:pt x="58" y="824"/>
                  </a:lnTo>
                  <a:lnTo>
                    <a:pt x="58" y="824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63" y="828"/>
                  </a:lnTo>
                  <a:lnTo>
                    <a:pt x="63" y="828"/>
                  </a:lnTo>
                  <a:lnTo>
                    <a:pt x="64" y="829"/>
                  </a:lnTo>
                  <a:lnTo>
                    <a:pt x="64" y="829"/>
                  </a:lnTo>
                  <a:lnTo>
                    <a:pt x="68" y="830"/>
                  </a:lnTo>
                  <a:lnTo>
                    <a:pt x="68" y="830"/>
                  </a:lnTo>
                  <a:lnTo>
                    <a:pt x="69" y="832"/>
                  </a:lnTo>
                  <a:lnTo>
                    <a:pt x="69" y="832"/>
                  </a:lnTo>
                  <a:lnTo>
                    <a:pt x="73" y="833"/>
                  </a:lnTo>
                  <a:lnTo>
                    <a:pt x="73" y="833"/>
                  </a:lnTo>
                  <a:lnTo>
                    <a:pt x="73" y="834"/>
                  </a:lnTo>
                  <a:lnTo>
                    <a:pt x="73" y="834"/>
                  </a:lnTo>
                  <a:lnTo>
                    <a:pt x="79" y="836"/>
                  </a:lnTo>
                  <a:lnTo>
                    <a:pt x="79" y="836"/>
                  </a:lnTo>
                  <a:lnTo>
                    <a:pt x="79" y="837"/>
                  </a:lnTo>
                  <a:lnTo>
                    <a:pt x="79" y="837"/>
                  </a:lnTo>
                  <a:lnTo>
                    <a:pt x="81" y="838"/>
                  </a:lnTo>
                  <a:lnTo>
                    <a:pt x="81" y="838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5" y="839"/>
                  </a:lnTo>
                  <a:lnTo>
                    <a:pt x="85" y="839"/>
                  </a:lnTo>
                  <a:lnTo>
                    <a:pt x="86" y="839"/>
                  </a:lnTo>
                  <a:lnTo>
                    <a:pt x="86" y="839"/>
                  </a:lnTo>
                  <a:lnTo>
                    <a:pt x="88" y="839"/>
                  </a:lnTo>
                  <a:lnTo>
                    <a:pt x="95" y="839"/>
                  </a:lnTo>
                  <a:lnTo>
                    <a:pt x="459" y="839"/>
                  </a:lnTo>
                  <a:lnTo>
                    <a:pt x="459" y="839"/>
                  </a:lnTo>
                  <a:lnTo>
                    <a:pt x="483" y="819"/>
                  </a:lnTo>
                  <a:lnTo>
                    <a:pt x="516" y="790"/>
                  </a:lnTo>
                  <a:lnTo>
                    <a:pt x="516" y="790"/>
                  </a:lnTo>
                  <a:lnTo>
                    <a:pt x="517" y="780"/>
                  </a:lnTo>
                  <a:lnTo>
                    <a:pt x="517" y="755"/>
                  </a:lnTo>
                  <a:lnTo>
                    <a:pt x="518" y="667"/>
                  </a:lnTo>
                  <a:lnTo>
                    <a:pt x="517" y="405"/>
                  </a:lnTo>
                  <a:lnTo>
                    <a:pt x="513" y="25"/>
                  </a:lnTo>
                  <a:lnTo>
                    <a:pt x="513" y="25"/>
                  </a:lnTo>
                  <a:lnTo>
                    <a:pt x="513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79" name="Freeform 207"/>
            <p:cNvSpPr>
              <a:spLocks/>
            </p:cNvSpPr>
            <p:nvPr/>
          </p:nvSpPr>
          <p:spPr bwMode="auto">
            <a:xfrm>
              <a:off x="771" y="3027"/>
              <a:ext cx="518" cy="839"/>
            </a:xfrm>
            <a:custGeom>
              <a:avLst/>
              <a:gdLst/>
              <a:ahLst/>
              <a:cxnLst>
                <a:cxn ang="0">
                  <a:pos x="473" y="18"/>
                </a:cxn>
                <a:cxn ang="0">
                  <a:pos x="476" y="15"/>
                </a:cxn>
                <a:cxn ang="0">
                  <a:pos x="474" y="9"/>
                </a:cxn>
                <a:cxn ang="0">
                  <a:pos x="474" y="5"/>
                </a:cxn>
                <a:cxn ang="0">
                  <a:pos x="473" y="3"/>
                </a:cxn>
                <a:cxn ang="0">
                  <a:pos x="451" y="6"/>
                </a:cxn>
                <a:cxn ang="0">
                  <a:pos x="403" y="5"/>
                </a:cxn>
                <a:cxn ang="0">
                  <a:pos x="381" y="3"/>
                </a:cxn>
                <a:cxn ang="0">
                  <a:pos x="323" y="3"/>
                </a:cxn>
                <a:cxn ang="0">
                  <a:pos x="154" y="3"/>
                </a:cxn>
                <a:cxn ang="0">
                  <a:pos x="102" y="0"/>
                </a:cxn>
                <a:cxn ang="0">
                  <a:pos x="75" y="0"/>
                </a:cxn>
                <a:cxn ang="0">
                  <a:pos x="50" y="3"/>
                </a:cxn>
                <a:cxn ang="0">
                  <a:pos x="47" y="6"/>
                </a:cxn>
                <a:cxn ang="0">
                  <a:pos x="45" y="20"/>
                </a:cxn>
                <a:cxn ang="0">
                  <a:pos x="31" y="31"/>
                </a:cxn>
                <a:cxn ang="0">
                  <a:pos x="18" y="42"/>
                </a:cxn>
                <a:cxn ang="0">
                  <a:pos x="14" y="49"/>
                </a:cxn>
                <a:cxn ang="0">
                  <a:pos x="6" y="54"/>
                </a:cxn>
                <a:cxn ang="0">
                  <a:pos x="3" y="59"/>
                </a:cxn>
                <a:cxn ang="0">
                  <a:pos x="1" y="82"/>
                </a:cxn>
                <a:cxn ang="0">
                  <a:pos x="0" y="183"/>
                </a:cxn>
                <a:cxn ang="0">
                  <a:pos x="2" y="308"/>
                </a:cxn>
                <a:cxn ang="0">
                  <a:pos x="1" y="482"/>
                </a:cxn>
                <a:cxn ang="0">
                  <a:pos x="0" y="641"/>
                </a:cxn>
                <a:cxn ang="0">
                  <a:pos x="1" y="760"/>
                </a:cxn>
                <a:cxn ang="0">
                  <a:pos x="2" y="801"/>
                </a:cxn>
                <a:cxn ang="0">
                  <a:pos x="6" y="802"/>
                </a:cxn>
                <a:cxn ang="0">
                  <a:pos x="25" y="802"/>
                </a:cxn>
                <a:cxn ang="0">
                  <a:pos x="44" y="815"/>
                </a:cxn>
                <a:cxn ang="0">
                  <a:pos x="77" y="836"/>
                </a:cxn>
                <a:cxn ang="0">
                  <a:pos x="88" y="839"/>
                </a:cxn>
                <a:cxn ang="0">
                  <a:pos x="459" y="839"/>
                </a:cxn>
                <a:cxn ang="0">
                  <a:pos x="483" y="819"/>
                </a:cxn>
                <a:cxn ang="0">
                  <a:pos x="516" y="790"/>
                </a:cxn>
                <a:cxn ang="0">
                  <a:pos x="517" y="755"/>
                </a:cxn>
                <a:cxn ang="0">
                  <a:pos x="517" y="405"/>
                </a:cxn>
                <a:cxn ang="0">
                  <a:pos x="513" y="25"/>
                </a:cxn>
                <a:cxn ang="0">
                  <a:pos x="507" y="24"/>
                </a:cxn>
                <a:cxn ang="0">
                  <a:pos x="498" y="29"/>
                </a:cxn>
                <a:cxn ang="0">
                  <a:pos x="478" y="46"/>
                </a:cxn>
                <a:cxn ang="0">
                  <a:pos x="478" y="40"/>
                </a:cxn>
                <a:cxn ang="0">
                  <a:pos x="477" y="35"/>
                </a:cxn>
                <a:cxn ang="0">
                  <a:pos x="478" y="27"/>
                </a:cxn>
                <a:cxn ang="0">
                  <a:pos x="478" y="18"/>
                </a:cxn>
                <a:cxn ang="0">
                  <a:pos x="474" y="18"/>
                </a:cxn>
                <a:cxn ang="0">
                  <a:pos x="473" y="18"/>
                </a:cxn>
              </a:cxnLst>
              <a:rect l="0" t="0" r="r" b="b"/>
              <a:pathLst>
                <a:path w="518" h="839">
                  <a:moveTo>
                    <a:pt x="473" y="18"/>
                  </a:move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25" y="802"/>
                  </a:lnTo>
                  <a:lnTo>
                    <a:pt x="25" y="802"/>
                  </a:lnTo>
                  <a:lnTo>
                    <a:pt x="44" y="815"/>
                  </a:lnTo>
                  <a:lnTo>
                    <a:pt x="62" y="826"/>
                  </a:lnTo>
                  <a:lnTo>
                    <a:pt x="77" y="836"/>
                  </a:lnTo>
                  <a:lnTo>
                    <a:pt x="84" y="838"/>
                  </a:lnTo>
                  <a:lnTo>
                    <a:pt x="88" y="839"/>
                  </a:lnTo>
                  <a:lnTo>
                    <a:pt x="95" y="839"/>
                  </a:lnTo>
                  <a:lnTo>
                    <a:pt x="459" y="839"/>
                  </a:lnTo>
                  <a:lnTo>
                    <a:pt x="459" y="839"/>
                  </a:lnTo>
                  <a:lnTo>
                    <a:pt x="483" y="819"/>
                  </a:lnTo>
                  <a:lnTo>
                    <a:pt x="516" y="790"/>
                  </a:lnTo>
                  <a:lnTo>
                    <a:pt x="516" y="790"/>
                  </a:lnTo>
                  <a:lnTo>
                    <a:pt x="517" y="780"/>
                  </a:lnTo>
                  <a:lnTo>
                    <a:pt x="517" y="755"/>
                  </a:lnTo>
                  <a:lnTo>
                    <a:pt x="518" y="667"/>
                  </a:lnTo>
                  <a:lnTo>
                    <a:pt x="517" y="405"/>
                  </a:lnTo>
                  <a:lnTo>
                    <a:pt x="513" y="25"/>
                  </a:lnTo>
                  <a:lnTo>
                    <a:pt x="513" y="25"/>
                  </a:lnTo>
                  <a:lnTo>
                    <a:pt x="511" y="24"/>
                  </a:lnTo>
                  <a:lnTo>
                    <a:pt x="507" y="24"/>
                  </a:lnTo>
                  <a:lnTo>
                    <a:pt x="503" y="25"/>
                  </a:lnTo>
                  <a:lnTo>
                    <a:pt x="498" y="29"/>
                  </a:lnTo>
                  <a:lnTo>
                    <a:pt x="489" y="37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80" y="20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4" y="18"/>
                  </a:lnTo>
                  <a:lnTo>
                    <a:pt x="473" y="18"/>
                  </a:lnTo>
                  <a:lnTo>
                    <a:pt x="473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0" name="Freeform 208"/>
            <p:cNvSpPr>
              <a:spLocks/>
            </p:cNvSpPr>
            <p:nvPr/>
          </p:nvSpPr>
          <p:spPr bwMode="auto">
            <a:xfrm>
              <a:off x="820" y="3102"/>
              <a:ext cx="383" cy="724"/>
            </a:xfrm>
            <a:custGeom>
              <a:avLst/>
              <a:gdLst/>
              <a:ahLst/>
              <a:cxnLst>
                <a:cxn ang="0">
                  <a:pos x="381" y="722"/>
                </a:cxn>
                <a:cxn ang="0">
                  <a:pos x="381" y="722"/>
                </a:cxn>
                <a:cxn ang="0">
                  <a:pos x="358" y="723"/>
                </a:cxn>
                <a:cxn ang="0">
                  <a:pos x="332" y="724"/>
                </a:cxn>
                <a:cxn ang="0">
                  <a:pos x="278" y="724"/>
                </a:cxn>
                <a:cxn ang="0">
                  <a:pos x="222" y="723"/>
                </a:cxn>
                <a:cxn ang="0">
                  <a:pos x="173" y="722"/>
                </a:cxn>
                <a:cxn ang="0">
                  <a:pos x="173" y="722"/>
                </a:cxn>
                <a:cxn ang="0">
                  <a:pos x="35" y="722"/>
                </a:cxn>
                <a:cxn ang="0">
                  <a:pos x="35" y="722"/>
                </a:cxn>
                <a:cxn ang="0">
                  <a:pos x="18" y="722"/>
                </a:cxn>
                <a:cxn ang="0">
                  <a:pos x="2" y="723"/>
                </a:cxn>
                <a:cxn ang="0">
                  <a:pos x="2" y="723"/>
                </a:cxn>
                <a:cxn ang="0">
                  <a:pos x="1" y="675"/>
                </a:cxn>
                <a:cxn ang="0">
                  <a:pos x="0" y="600"/>
                </a:cxn>
                <a:cxn ang="0">
                  <a:pos x="0" y="405"/>
                </a:cxn>
                <a:cxn ang="0">
                  <a:pos x="2" y="85"/>
                </a:cxn>
                <a:cxn ang="0">
                  <a:pos x="2" y="85"/>
                </a:cxn>
                <a:cxn ang="0">
                  <a:pos x="1" y="44"/>
                </a:cxn>
                <a:cxn ang="0">
                  <a:pos x="1" y="2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3" y="1"/>
                </a:cxn>
                <a:cxn ang="0">
                  <a:pos x="40" y="0"/>
                </a:cxn>
                <a:cxn ang="0">
                  <a:pos x="57" y="0"/>
                </a:cxn>
                <a:cxn ang="0">
                  <a:pos x="72" y="1"/>
                </a:cxn>
                <a:cxn ang="0">
                  <a:pos x="103" y="4"/>
                </a:cxn>
                <a:cxn ang="0">
                  <a:pos x="121" y="5"/>
                </a:cxn>
                <a:cxn ang="0">
                  <a:pos x="142" y="5"/>
                </a:cxn>
                <a:cxn ang="0">
                  <a:pos x="142" y="5"/>
                </a:cxn>
                <a:cxn ang="0">
                  <a:pos x="244" y="4"/>
                </a:cxn>
                <a:cxn ang="0">
                  <a:pos x="346" y="2"/>
                </a:cxn>
                <a:cxn ang="0">
                  <a:pos x="346" y="2"/>
                </a:cxn>
                <a:cxn ang="0">
                  <a:pos x="381" y="2"/>
                </a:cxn>
                <a:cxn ang="0">
                  <a:pos x="381" y="2"/>
                </a:cxn>
                <a:cxn ang="0">
                  <a:pos x="381" y="651"/>
                </a:cxn>
                <a:cxn ang="0">
                  <a:pos x="381" y="651"/>
                </a:cxn>
                <a:cxn ang="0">
                  <a:pos x="383" y="687"/>
                </a:cxn>
                <a:cxn ang="0">
                  <a:pos x="383" y="705"/>
                </a:cxn>
                <a:cxn ang="0">
                  <a:pos x="381" y="722"/>
                </a:cxn>
                <a:cxn ang="0">
                  <a:pos x="381" y="722"/>
                </a:cxn>
                <a:cxn ang="0">
                  <a:pos x="381" y="722"/>
                </a:cxn>
              </a:cxnLst>
              <a:rect l="0" t="0" r="r" b="b"/>
              <a:pathLst>
                <a:path w="383" h="724">
                  <a:moveTo>
                    <a:pt x="381" y="722"/>
                  </a:moveTo>
                  <a:lnTo>
                    <a:pt x="381" y="722"/>
                  </a:lnTo>
                  <a:lnTo>
                    <a:pt x="358" y="723"/>
                  </a:lnTo>
                  <a:lnTo>
                    <a:pt x="332" y="724"/>
                  </a:lnTo>
                  <a:lnTo>
                    <a:pt x="278" y="724"/>
                  </a:lnTo>
                  <a:lnTo>
                    <a:pt x="222" y="723"/>
                  </a:lnTo>
                  <a:lnTo>
                    <a:pt x="173" y="722"/>
                  </a:lnTo>
                  <a:lnTo>
                    <a:pt x="173" y="722"/>
                  </a:lnTo>
                  <a:lnTo>
                    <a:pt x="35" y="722"/>
                  </a:lnTo>
                  <a:lnTo>
                    <a:pt x="35" y="722"/>
                  </a:lnTo>
                  <a:lnTo>
                    <a:pt x="18" y="722"/>
                  </a:lnTo>
                  <a:lnTo>
                    <a:pt x="2" y="723"/>
                  </a:lnTo>
                  <a:lnTo>
                    <a:pt x="2" y="723"/>
                  </a:lnTo>
                  <a:lnTo>
                    <a:pt x="1" y="675"/>
                  </a:lnTo>
                  <a:lnTo>
                    <a:pt x="0" y="600"/>
                  </a:lnTo>
                  <a:lnTo>
                    <a:pt x="0" y="40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1" y="44"/>
                  </a:lnTo>
                  <a:lnTo>
                    <a:pt x="1" y="2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3" y="1"/>
                  </a:lnTo>
                  <a:lnTo>
                    <a:pt x="40" y="0"/>
                  </a:lnTo>
                  <a:lnTo>
                    <a:pt x="57" y="0"/>
                  </a:lnTo>
                  <a:lnTo>
                    <a:pt x="72" y="1"/>
                  </a:lnTo>
                  <a:lnTo>
                    <a:pt x="103" y="4"/>
                  </a:lnTo>
                  <a:lnTo>
                    <a:pt x="121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244" y="4"/>
                  </a:lnTo>
                  <a:lnTo>
                    <a:pt x="346" y="2"/>
                  </a:lnTo>
                  <a:lnTo>
                    <a:pt x="346" y="2"/>
                  </a:lnTo>
                  <a:lnTo>
                    <a:pt x="381" y="2"/>
                  </a:lnTo>
                  <a:lnTo>
                    <a:pt x="381" y="2"/>
                  </a:lnTo>
                  <a:lnTo>
                    <a:pt x="381" y="651"/>
                  </a:lnTo>
                  <a:lnTo>
                    <a:pt x="381" y="651"/>
                  </a:lnTo>
                  <a:lnTo>
                    <a:pt x="383" y="687"/>
                  </a:lnTo>
                  <a:lnTo>
                    <a:pt x="383" y="705"/>
                  </a:lnTo>
                  <a:lnTo>
                    <a:pt x="381" y="722"/>
                  </a:lnTo>
                  <a:lnTo>
                    <a:pt x="381" y="722"/>
                  </a:lnTo>
                  <a:lnTo>
                    <a:pt x="381" y="722"/>
                  </a:lnTo>
                  <a:close/>
                </a:path>
              </a:pathLst>
            </a:custGeom>
            <a:solidFill>
              <a:srgbClr val="B3D81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1" name="Freeform 209"/>
            <p:cNvSpPr>
              <a:spLocks/>
            </p:cNvSpPr>
            <p:nvPr/>
          </p:nvSpPr>
          <p:spPr bwMode="auto">
            <a:xfrm>
              <a:off x="828" y="3059"/>
              <a:ext cx="401" cy="17"/>
            </a:xfrm>
            <a:custGeom>
              <a:avLst/>
              <a:gdLst/>
              <a:ahLst/>
              <a:cxnLst>
                <a:cxn ang="0">
                  <a:pos x="384" y="17"/>
                </a:cxn>
                <a:cxn ang="0">
                  <a:pos x="384" y="17"/>
                </a:cxn>
                <a:cxn ang="0">
                  <a:pos x="380" y="17"/>
                </a:cxn>
                <a:cxn ang="0">
                  <a:pos x="375" y="17"/>
                </a:cxn>
                <a:cxn ang="0">
                  <a:pos x="366" y="17"/>
                </a:cxn>
                <a:cxn ang="0">
                  <a:pos x="366" y="17"/>
                </a:cxn>
                <a:cxn ang="0">
                  <a:pos x="333" y="17"/>
                </a:cxn>
                <a:cxn ang="0">
                  <a:pos x="333" y="17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9" y="15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8" y="3"/>
                </a:cxn>
                <a:cxn ang="0">
                  <a:pos x="22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25" y="1"/>
                </a:cxn>
                <a:cxn ang="0">
                  <a:pos x="225" y="1"/>
                </a:cxn>
                <a:cxn ang="0">
                  <a:pos x="256" y="1"/>
                </a:cxn>
                <a:cxn ang="0">
                  <a:pos x="256" y="1"/>
                </a:cxn>
                <a:cxn ang="0">
                  <a:pos x="333" y="1"/>
                </a:cxn>
                <a:cxn ang="0">
                  <a:pos x="333" y="1"/>
                </a:cxn>
                <a:cxn ang="0">
                  <a:pos x="379" y="1"/>
                </a:cxn>
                <a:cxn ang="0">
                  <a:pos x="379" y="1"/>
                </a:cxn>
                <a:cxn ang="0">
                  <a:pos x="390" y="3"/>
                </a:cxn>
                <a:cxn ang="0">
                  <a:pos x="397" y="3"/>
                </a:cxn>
                <a:cxn ang="0">
                  <a:pos x="401" y="1"/>
                </a:cxn>
                <a:cxn ang="0">
                  <a:pos x="401" y="1"/>
                </a:cxn>
                <a:cxn ang="0">
                  <a:pos x="384" y="17"/>
                </a:cxn>
                <a:cxn ang="0">
                  <a:pos x="384" y="17"/>
                </a:cxn>
                <a:cxn ang="0">
                  <a:pos x="384" y="17"/>
                </a:cxn>
              </a:cxnLst>
              <a:rect l="0" t="0" r="r" b="b"/>
              <a:pathLst>
                <a:path w="401" h="17">
                  <a:moveTo>
                    <a:pt x="384" y="17"/>
                  </a:moveTo>
                  <a:lnTo>
                    <a:pt x="384" y="17"/>
                  </a:lnTo>
                  <a:lnTo>
                    <a:pt x="380" y="17"/>
                  </a:lnTo>
                  <a:lnTo>
                    <a:pt x="375" y="17"/>
                  </a:lnTo>
                  <a:lnTo>
                    <a:pt x="366" y="17"/>
                  </a:lnTo>
                  <a:lnTo>
                    <a:pt x="366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9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8" y="3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256" y="1"/>
                  </a:lnTo>
                  <a:lnTo>
                    <a:pt x="256" y="1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79" y="1"/>
                  </a:lnTo>
                  <a:lnTo>
                    <a:pt x="379" y="1"/>
                  </a:lnTo>
                  <a:lnTo>
                    <a:pt x="390" y="3"/>
                  </a:lnTo>
                  <a:lnTo>
                    <a:pt x="397" y="3"/>
                  </a:lnTo>
                  <a:lnTo>
                    <a:pt x="401" y="1"/>
                  </a:lnTo>
                  <a:lnTo>
                    <a:pt x="401" y="1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4" y="17"/>
                  </a:lnTo>
                  <a:close/>
                </a:path>
              </a:pathLst>
            </a:custGeom>
            <a:solidFill>
              <a:srgbClr val="D9ED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2" name="Freeform 210"/>
            <p:cNvSpPr>
              <a:spLocks/>
            </p:cNvSpPr>
            <p:nvPr/>
          </p:nvSpPr>
          <p:spPr bwMode="auto">
            <a:xfrm>
              <a:off x="781" y="3051"/>
              <a:ext cx="508" cy="815"/>
            </a:xfrm>
            <a:custGeom>
              <a:avLst/>
              <a:gdLst/>
              <a:ahLst/>
              <a:cxnLst>
                <a:cxn ang="0">
                  <a:pos x="446" y="40"/>
                </a:cxn>
                <a:cxn ang="0">
                  <a:pos x="446" y="40"/>
                </a:cxn>
                <a:cxn ang="0">
                  <a:pos x="453" y="38"/>
                </a:cxn>
                <a:cxn ang="0">
                  <a:pos x="459" y="31"/>
                </a:cxn>
                <a:cxn ang="0">
                  <a:pos x="475" y="16"/>
                </a:cxn>
                <a:cxn ang="0">
                  <a:pos x="484" y="8"/>
                </a:cxn>
                <a:cxn ang="0">
                  <a:pos x="492" y="3"/>
                </a:cxn>
                <a:cxn ang="0">
                  <a:pos x="498" y="0"/>
                </a:cxn>
                <a:cxn ang="0">
                  <a:pos x="501" y="0"/>
                </a:cxn>
                <a:cxn ang="0">
                  <a:pos x="503" y="1"/>
                </a:cxn>
                <a:cxn ang="0">
                  <a:pos x="503" y="1"/>
                </a:cxn>
                <a:cxn ang="0">
                  <a:pos x="507" y="381"/>
                </a:cxn>
                <a:cxn ang="0">
                  <a:pos x="508" y="643"/>
                </a:cxn>
                <a:cxn ang="0">
                  <a:pos x="507" y="731"/>
                </a:cxn>
                <a:cxn ang="0">
                  <a:pos x="507" y="756"/>
                </a:cxn>
                <a:cxn ang="0">
                  <a:pos x="506" y="766"/>
                </a:cxn>
                <a:cxn ang="0">
                  <a:pos x="506" y="766"/>
                </a:cxn>
                <a:cxn ang="0">
                  <a:pos x="473" y="795"/>
                </a:cxn>
                <a:cxn ang="0">
                  <a:pos x="449" y="815"/>
                </a:cxn>
                <a:cxn ang="0">
                  <a:pos x="85" y="815"/>
                </a:cxn>
                <a:cxn ang="0">
                  <a:pos x="78" y="815"/>
                </a:cxn>
                <a:cxn ang="0">
                  <a:pos x="78" y="815"/>
                </a:cxn>
                <a:cxn ang="0">
                  <a:pos x="72" y="814"/>
                </a:cxn>
                <a:cxn ang="0">
                  <a:pos x="63" y="810"/>
                </a:cxn>
                <a:cxn ang="0">
                  <a:pos x="43" y="796"/>
                </a:cxn>
                <a:cxn ang="0">
                  <a:pos x="19" y="780"/>
                </a:cxn>
                <a:cxn ang="0">
                  <a:pos x="0" y="766"/>
                </a:cxn>
                <a:cxn ang="0">
                  <a:pos x="411" y="771"/>
                </a:cxn>
                <a:cxn ang="0">
                  <a:pos x="440" y="751"/>
                </a:cxn>
                <a:cxn ang="0">
                  <a:pos x="446" y="40"/>
                </a:cxn>
                <a:cxn ang="0">
                  <a:pos x="446" y="40"/>
                </a:cxn>
              </a:cxnLst>
              <a:rect l="0" t="0" r="r" b="b"/>
              <a:pathLst>
                <a:path w="508" h="815">
                  <a:moveTo>
                    <a:pt x="446" y="40"/>
                  </a:moveTo>
                  <a:lnTo>
                    <a:pt x="446" y="40"/>
                  </a:lnTo>
                  <a:lnTo>
                    <a:pt x="453" y="38"/>
                  </a:lnTo>
                  <a:lnTo>
                    <a:pt x="459" y="31"/>
                  </a:lnTo>
                  <a:lnTo>
                    <a:pt x="475" y="16"/>
                  </a:lnTo>
                  <a:lnTo>
                    <a:pt x="484" y="8"/>
                  </a:lnTo>
                  <a:lnTo>
                    <a:pt x="492" y="3"/>
                  </a:lnTo>
                  <a:lnTo>
                    <a:pt x="498" y="0"/>
                  </a:lnTo>
                  <a:lnTo>
                    <a:pt x="501" y="0"/>
                  </a:lnTo>
                  <a:lnTo>
                    <a:pt x="503" y="1"/>
                  </a:lnTo>
                  <a:lnTo>
                    <a:pt x="503" y="1"/>
                  </a:lnTo>
                  <a:lnTo>
                    <a:pt x="507" y="381"/>
                  </a:lnTo>
                  <a:lnTo>
                    <a:pt x="508" y="643"/>
                  </a:lnTo>
                  <a:lnTo>
                    <a:pt x="507" y="731"/>
                  </a:lnTo>
                  <a:lnTo>
                    <a:pt x="507" y="756"/>
                  </a:lnTo>
                  <a:lnTo>
                    <a:pt x="506" y="766"/>
                  </a:lnTo>
                  <a:lnTo>
                    <a:pt x="506" y="766"/>
                  </a:lnTo>
                  <a:lnTo>
                    <a:pt x="473" y="795"/>
                  </a:lnTo>
                  <a:lnTo>
                    <a:pt x="449" y="815"/>
                  </a:lnTo>
                  <a:lnTo>
                    <a:pt x="85" y="815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2" y="814"/>
                  </a:lnTo>
                  <a:lnTo>
                    <a:pt x="63" y="810"/>
                  </a:lnTo>
                  <a:lnTo>
                    <a:pt x="43" y="796"/>
                  </a:lnTo>
                  <a:lnTo>
                    <a:pt x="19" y="780"/>
                  </a:lnTo>
                  <a:lnTo>
                    <a:pt x="0" y="766"/>
                  </a:lnTo>
                  <a:lnTo>
                    <a:pt x="411" y="771"/>
                  </a:lnTo>
                  <a:lnTo>
                    <a:pt x="440" y="751"/>
                  </a:lnTo>
                  <a:lnTo>
                    <a:pt x="446" y="40"/>
                  </a:lnTo>
                  <a:lnTo>
                    <a:pt x="446" y="4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3" name="Freeform 211"/>
            <p:cNvSpPr>
              <a:spLocks/>
            </p:cNvSpPr>
            <p:nvPr/>
          </p:nvSpPr>
          <p:spPr bwMode="auto">
            <a:xfrm>
              <a:off x="1218" y="3072"/>
              <a:ext cx="27" cy="725"/>
            </a:xfrm>
            <a:custGeom>
              <a:avLst/>
              <a:gdLst/>
              <a:ahLst/>
              <a:cxnLst>
                <a:cxn ang="0">
                  <a:pos x="27" y="691"/>
                </a:cxn>
                <a:cxn ang="0">
                  <a:pos x="27" y="691"/>
                </a:cxn>
                <a:cxn ang="0">
                  <a:pos x="27" y="697"/>
                </a:cxn>
                <a:cxn ang="0">
                  <a:pos x="27" y="697"/>
                </a:cxn>
                <a:cxn ang="0">
                  <a:pos x="20" y="705"/>
                </a:cxn>
                <a:cxn ang="0">
                  <a:pos x="14" y="712"/>
                </a:cxn>
                <a:cxn ang="0">
                  <a:pos x="9" y="718"/>
                </a:cxn>
                <a:cxn ang="0">
                  <a:pos x="3" y="725"/>
                </a:cxn>
                <a:cxn ang="0">
                  <a:pos x="3" y="725"/>
                </a:cxn>
                <a:cxn ang="0">
                  <a:pos x="2" y="693"/>
                </a:cxn>
                <a:cxn ang="0">
                  <a:pos x="0" y="635"/>
                </a:cxn>
                <a:cxn ang="0">
                  <a:pos x="0" y="472"/>
                </a:cxn>
                <a:cxn ang="0">
                  <a:pos x="3" y="219"/>
                </a:cxn>
                <a:cxn ang="0">
                  <a:pos x="3" y="219"/>
                </a:cxn>
                <a:cxn ang="0">
                  <a:pos x="3" y="137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11" y="14"/>
                </a:cxn>
                <a:cxn ang="0">
                  <a:pos x="14" y="12"/>
                </a:cxn>
                <a:cxn ang="0">
                  <a:pos x="20" y="9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6" y="9"/>
                </a:cxn>
                <a:cxn ang="0">
                  <a:pos x="26" y="19"/>
                </a:cxn>
                <a:cxn ang="0">
                  <a:pos x="27" y="37"/>
                </a:cxn>
                <a:cxn ang="0">
                  <a:pos x="27" y="37"/>
                </a:cxn>
                <a:cxn ang="0">
                  <a:pos x="27" y="97"/>
                </a:cxn>
                <a:cxn ang="0">
                  <a:pos x="27" y="97"/>
                </a:cxn>
                <a:cxn ang="0">
                  <a:pos x="27" y="691"/>
                </a:cxn>
                <a:cxn ang="0">
                  <a:pos x="27" y="691"/>
                </a:cxn>
                <a:cxn ang="0">
                  <a:pos x="27" y="691"/>
                </a:cxn>
              </a:cxnLst>
              <a:rect l="0" t="0" r="r" b="b"/>
              <a:pathLst>
                <a:path w="27" h="725">
                  <a:moveTo>
                    <a:pt x="27" y="691"/>
                  </a:moveTo>
                  <a:lnTo>
                    <a:pt x="27" y="691"/>
                  </a:lnTo>
                  <a:lnTo>
                    <a:pt x="27" y="697"/>
                  </a:lnTo>
                  <a:lnTo>
                    <a:pt x="27" y="697"/>
                  </a:lnTo>
                  <a:lnTo>
                    <a:pt x="20" y="705"/>
                  </a:lnTo>
                  <a:lnTo>
                    <a:pt x="14" y="712"/>
                  </a:lnTo>
                  <a:lnTo>
                    <a:pt x="9" y="718"/>
                  </a:lnTo>
                  <a:lnTo>
                    <a:pt x="3" y="725"/>
                  </a:lnTo>
                  <a:lnTo>
                    <a:pt x="3" y="725"/>
                  </a:lnTo>
                  <a:lnTo>
                    <a:pt x="2" y="693"/>
                  </a:lnTo>
                  <a:lnTo>
                    <a:pt x="0" y="635"/>
                  </a:lnTo>
                  <a:lnTo>
                    <a:pt x="0" y="472"/>
                  </a:lnTo>
                  <a:lnTo>
                    <a:pt x="3" y="219"/>
                  </a:lnTo>
                  <a:lnTo>
                    <a:pt x="3" y="219"/>
                  </a:lnTo>
                  <a:lnTo>
                    <a:pt x="3" y="13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20" y="9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9"/>
                  </a:lnTo>
                  <a:lnTo>
                    <a:pt x="26" y="19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close/>
                </a:path>
              </a:pathLst>
            </a:custGeom>
            <a:solidFill>
              <a:srgbClr val="CAE5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4" name="Freeform 212"/>
            <p:cNvSpPr>
              <a:spLocks noEditPoints="1"/>
            </p:cNvSpPr>
            <p:nvPr/>
          </p:nvSpPr>
          <p:spPr bwMode="auto">
            <a:xfrm>
              <a:off x="771" y="3027"/>
              <a:ext cx="480" cy="804"/>
            </a:xfrm>
            <a:custGeom>
              <a:avLst/>
              <a:gdLst/>
              <a:ahLst/>
              <a:cxnLst>
                <a:cxn ang="0">
                  <a:pos x="478" y="516"/>
                </a:cxn>
                <a:cxn ang="0">
                  <a:pos x="478" y="152"/>
                </a:cxn>
                <a:cxn ang="0">
                  <a:pos x="478" y="40"/>
                </a:cxn>
                <a:cxn ang="0">
                  <a:pos x="478" y="27"/>
                </a:cxn>
                <a:cxn ang="0">
                  <a:pos x="476" y="16"/>
                </a:cxn>
                <a:cxn ang="0">
                  <a:pos x="471" y="50"/>
                </a:cxn>
                <a:cxn ang="0">
                  <a:pos x="472" y="280"/>
                </a:cxn>
                <a:cxn ang="0">
                  <a:pos x="472" y="736"/>
                </a:cxn>
                <a:cxn ang="0">
                  <a:pos x="438" y="750"/>
                </a:cxn>
                <a:cxn ang="0">
                  <a:pos x="437" y="634"/>
                </a:cxn>
                <a:cxn ang="0">
                  <a:pos x="439" y="252"/>
                </a:cxn>
                <a:cxn ang="0">
                  <a:pos x="452" y="40"/>
                </a:cxn>
                <a:cxn ang="0">
                  <a:pos x="468" y="27"/>
                </a:cxn>
                <a:cxn ang="0">
                  <a:pos x="473" y="18"/>
                </a:cxn>
                <a:cxn ang="0">
                  <a:pos x="474" y="9"/>
                </a:cxn>
                <a:cxn ang="0">
                  <a:pos x="473" y="3"/>
                </a:cxn>
                <a:cxn ang="0">
                  <a:pos x="403" y="5"/>
                </a:cxn>
                <a:cxn ang="0">
                  <a:pos x="323" y="3"/>
                </a:cxn>
                <a:cxn ang="0">
                  <a:pos x="102" y="0"/>
                </a:cxn>
                <a:cxn ang="0">
                  <a:pos x="50" y="3"/>
                </a:cxn>
                <a:cxn ang="0">
                  <a:pos x="45" y="20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1" y="82"/>
                </a:cxn>
                <a:cxn ang="0">
                  <a:pos x="2" y="308"/>
                </a:cxn>
                <a:cxn ang="0">
                  <a:pos x="0" y="641"/>
                </a:cxn>
                <a:cxn ang="0">
                  <a:pos x="2" y="801"/>
                </a:cxn>
                <a:cxn ang="0">
                  <a:pos x="55" y="801"/>
                </a:cxn>
                <a:cxn ang="0">
                  <a:pos x="311" y="804"/>
                </a:cxn>
                <a:cxn ang="0">
                  <a:pos x="415" y="802"/>
                </a:cxn>
                <a:cxn ang="0">
                  <a:pos x="427" y="802"/>
                </a:cxn>
                <a:cxn ang="0">
                  <a:pos x="474" y="755"/>
                </a:cxn>
                <a:cxn ang="0">
                  <a:pos x="480" y="732"/>
                </a:cxn>
                <a:cxn ang="0">
                  <a:pos x="421" y="103"/>
                </a:cxn>
                <a:cxn ang="0">
                  <a:pos x="417" y="569"/>
                </a:cxn>
                <a:cxn ang="0">
                  <a:pos x="417" y="705"/>
                </a:cxn>
                <a:cxn ang="0">
                  <a:pos x="417" y="786"/>
                </a:cxn>
                <a:cxn ang="0">
                  <a:pos x="266" y="786"/>
                </a:cxn>
                <a:cxn ang="0">
                  <a:pos x="53" y="785"/>
                </a:cxn>
                <a:cxn ang="0">
                  <a:pos x="33" y="785"/>
                </a:cxn>
                <a:cxn ang="0">
                  <a:pos x="29" y="777"/>
                </a:cxn>
                <a:cxn ang="0">
                  <a:pos x="27" y="630"/>
                </a:cxn>
                <a:cxn ang="0">
                  <a:pos x="29" y="257"/>
                </a:cxn>
                <a:cxn ang="0">
                  <a:pos x="28" y="57"/>
                </a:cxn>
                <a:cxn ang="0">
                  <a:pos x="142" y="58"/>
                </a:cxn>
                <a:cxn ang="0">
                  <a:pos x="359" y="58"/>
                </a:cxn>
                <a:cxn ang="0">
                  <a:pos x="414" y="57"/>
                </a:cxn>
                <a:cxn ang="0">
                  <a:pos x="421" y="66"/>
                </a:cxn>
                <a:cxn ang="0">
                  <a:pos x="421" y="103"/>
                </a:cxn>
                <a:cxn ang="0">
                  <a:pos x="132" y="44"/>
                </a:cxn>
                <a:cxn ang="0">
                  <a:pos x="37" y="45"/>
                </a:cxn>
                <a:cxn ang="0">
                  <a:pos x="68" y="23"/>
                </a:cxn>
                <a:cxn ang="0">
                  <a:pos x="148" y="27"/>
                </a:cxn>
                <a:cxn ang="0">
                  <a:pos x="376" y="27"/>
                </a:cxn>
                <a:cxn ang="0">
                  <a:pos x="430" y="29"/>
                </a:cxn>
                <a:cxn ang="0">
                  <a:pos x="434" y="45"/>
                </a:cxn>
                <a:cxn ang="0">
                  <a:pos x="226" y="46"/>
                </a:cxn>
              </a:cxnLst>
              <a:rect l="0" t="0" r="r" b="b"/>
              <a:pathLst>
                <a:path w="480" h="804">
                  <a:moveTo>
                    <a:pt x="478" y="709"/>
                  </a:moveTo>
                  <a:lnTo>
                    <a:pt x="478" y="709"/>
                  </a:lnTo>
                  <a:lnTo>
                    <a:pt x="478" y="516"/>
                  </a:lnTo>
                  <a:lnTo>
                    <a:pt x="478" y="516"/>
                  </a:lnTo>
                  <a:lnTo>
                    <a:pt x="478" y="304"/>
                  </a:lnTo>
                  <a:lnTo>
                    <a:pt x="478" y="304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78" y="80"/>
                  </a:lnTo>
                  <a:lnTo>
                    <a:pt x="478" y="80"/>
                  </a:lnTo>
                  <a:lnTo>
                    <a:pt x="478" y="59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77" y="3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78" y="19"/>
                  </a:lnTo>
                  <a:lnTo>
                    <a:pt x="478" y="18"/>
                  </a:lnTo>
                  <a:lnTo>
                    <a:pt x="477" y="16"/>
                  </a:lnTo>
                  <a:lnTo>
                    <a:pt x="476" y="16"/>
                  </a:lnTo>
                  <a:lnTo>
                    <a:pt x="474" y="19"/>
                  </a:lnTo>
                  <a:lnTo>
                    <a:pt x="472" y="27"/>
                  </a:lnTo>
                  <a:lnTo>
                    <a:pt x="472" y="27"/>
                  </a:lnTo>
                  <a:lnTo>
                    <a:pt x="471" y="50"/>
                  </a:lnTo>
                  <a:lnTo>
                    <a:pt x="469" y="81"/>
                  </a:lnTo>
                  <a:lnTo>
                    <a:pt x="469" y="154"/>
                  </a:lnTo>
                  <a:lnTo>
                    <a:pt x="472" y="280"/>
                  </a:lnTo>
                  <a:lnTo>
                    <a:pt x="472" y="280"/>
                  </a:lnTo>
                  <a:lnTo>
                    <a:pt x="472" y="443"/>
                  </a:lnTo>
                  <a:lnTo>
                    <a:pt x="472" y="443"/>
                  </a:lnTo>
                  <a:lnTo>
                    <a:pt x="472" y="736"/>
                  </a:lnTo>
                  <a:lnTo>
                    <a:pt x="472" y="736"/>
                  </a:lnTo>
                  <a:lnTo>
                    <a:pt x="454" y="751"/>
                  </a:lnTo>
                  <a:lnTo>
                    <a:pt x="438" y="768"/>
                  </a:lnTo>
                  <a:lnTo>
                    <a:pt x="438" y="768"/>
                  </a:lnTo>
                  <a:lnTo>
                    <a:pt x="438" y="750"/>
                  </a:lnTo>
                  <a:lnTo>
                    <a:pt x="437" y="732"/>
                  </a:lnTo>
                  <a:lnTo>
                    <a:pt x="436" y="697"/>
                  </a:lnTo>
                  <a:lnTo>
                    <a:pt x="436" y="697"/>
                  </a:lnTo>
                  <a:lnTo>
                    <a:pt x="437" y="634"/>
                  </a:lnTo>
                  <a:lnTo>
                    <a:pt x="437" y="634"/>
                  </a:lnTo>
                  <a:lnTo>
                    <a:pt x="438" y="451"/>
                  </a:lnTo>
                  <a:lnTo>
                    <a:pt x="438" y="451"/>
                  </a:lnTo>
                  <a:lnTo>
                    <a:pt x="439" y="252"/>
                  </a:lnTo>
                  <a:lnTo>
                    <a:pt x="441" y="53"/>
                  </a:lnTo>
                  <a:lnTo>
                    <a:pt x="441" y="53"/>
                  </a:lnTo>
                  <a:lnTo>
                    <a:pt x="446" y="46"/>
                  </a:lnTo>
                  <a:lnTo>
                    <a:pt x="452" y="40"/>
                  </a:lnTo>
                  <a:lnTo>
                    <a:pt x="465" y="27"/>
                  </a:lnTo>
                  <a:lnTo>
                    <a:pt x="465" y="27"/>
                  </a:lnTo>
                  <a:lnTo>
                    <a:pt x="468" y="27"/>
                  </a:lnTo>
                  <a:lnTo>
                    <a:pt x="468" y="27"/>
                  </a:lnTo>
                  <a:lnTo>
                    <a:pt x="471" y="25"/>
                  </a:lnTo>
                  <a:lnTo>
                    <a:pt x="472" y="24"/>
                  </a:lnTo>
                  <a:lnTo>
                    <a:pt x="473" y="18"/>
                  </a:lnTo>
                  <a:lnTo>
                    <a:pt x="473" y="18"/>
                  </a:lnTo>
                  <a:lnTo>
                    <a:pt x="476" y="15"/>
                  </a:lnTo>
                  <a:lnTo>
                    <a:pt x="476" y="15"/>
                  </a:lnTo>
                  <a:lnTo>
                    <a:pt x="476" y="13"/>
                  </a:lnTo>
                  <a:lnTo>
                    <a:pt x="474" y="9"/>
                  </a:lnTo>
                  <a:lnTo>
                    <a:pt x="474" y="9"/>
                  </a:lnTo>
                  <a:lnTo>
                    <a:pt x="474" y="5"/>
                  </a:lnTo>
                  <a:lnTo>
                    <a:pt x="473" y="3"/>
                  </a:lnTo>
                  <a:lnTo>
                    <a:pt x="473" y="3"/>
                  </a:lnTo>
                  <a:lnTo>
                    <a:pt x="463" y="5"/>
                  </a:lnTo>
                  <a:lnTo>
                    <a:pt x="451" y="6"/>
                  </a:lnTo>
                  <a:lnTo>
                    <a:pt x="428" y="6"/>
                  </a:lnTo>
                  <a:lnTo>
                    <a:pt x="403" y="5"/>
                  </a:lnTo>
                  <a:lnTo>
                    <a:pt x="381" y="3"/>
                  </a:lnTo>
                  <a:lnTo>
                    <a:pt x="381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28" y="2"/>
                  </a:lnTo>
                  <a:lnTo>
                    <a:pt x="102" y="0"/>
                  </a:lnTo>
                  <a:lnTo>
                    <a:pt x="88" y="0"/>
                  </a:lnTo>
                  <a:lnTo>
                    <a:pt x="75" y="0"/>
                  </a:lnTo>
                  <a:lnTo>
                    <a:pt x="62" y="1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6"/>
                  </a:lnTo>
                  <a:lnTo>
                    <a:pt x="46" y="1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1" y="31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6" y="54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1" y="82"/>
                  </a:lnTo>
                  <a:lnTo>
                    <a:pt x="0" y="112"/>
                  </a:lnTo>
                  <a:lnTo>
                    <a:pt x="0" y="183"/>
                  </a:lnTo>
                  <a:lnTo>
                    <a:pt x="1" y="255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1" y="482"/>
                  </a:lnTo>
                  <a:lnTo>
                    <a:pt x="1" y="482"/>
                  </a:lnTo>
                  <a:lnTo>
                    <a:pt x="0" y="641"/>
                  </a:lnTo>
                  <a:lnTo>
                    <a:pt x="0" y="722"/>
                  </a:lnTo>
                  <a:lnTo>
                    <a:pt x="1" y="760"/>
                  </a:lnTo>
                  <a:lnTo>
                    <a:pt x="2" y="801"/>
                  </a:lnTo>
                  <a:lnTo>
                    <a:pt x="2" y="801"/>
                  </a:lnTo>
                  <a:lnTo>
                    <a:pt x="3" y="802"/>
                  </a:lnTo>
                  <a:lnTo>
                    <a:pt x="6" y="802"/>
                  </a:lnTo>
                  <a:lnTo>
                    <a:pt x="6" y="802"/>
                  </a:lnTo>
                  <a:lnTo>
                    <a:pt x="55" y="801"/>
                  </a:lnTo>
                  <a:lnTo>
                    <a:pt x="106" y="801"/>
                  </a:lnTo>
                  <a:lnTo>
                    <a:pt x="207" y="802"/>
                  </a:lnTo>
                  <a:lnTo>
                    <a:pt x="207" y="802"/>
                  </a:lnTo>
                  <a:lnTo>
                    <a:pt x="311" y="804"/>
                  </a:lnTo>
                  <a:lnTo>
                    <a:pt x="363" y="804"/>
                  </a:lnTo>
                  <a:lnTo>
                    <a:pt x="389" y="803"/>
                  </a:lnTo>
                  <a:lnTo>
                    <a:pt x="415" y="802"/>
                  </a:lnTo>
                  <a:lnTo>
                    <a:pt x="415" y="802"/>
                  </a:lnTo>
                  <a:lnTo>
                    <a:pt x="420" y="801"/>
                  </a:lnTo>
                  <a:lnTo>
                    <a:pt x="425" y="798"/>
                  </a:lnTo>
                  <a:lnTo>
                    <a:pt x="425" y="798"/>
                  </a:lnTo>
                  <a:lnTo>
                    <a:pt x="427" y="802"/>
                  </a:lnTo>
                  <a:lnTo>
                    <a:pt x="427" y="802"/>
                  </a:lnTo>
                  <a:lnTo>
                    <a:pt x="438" y="789"/>
                  </a:lnTo>
                  <a:lnTo>
                    <a:pt x="450" y="777"/>
                  </a:lnTo>
                  <a:lnTo>
                    <a:pt x="474" y="755"/>
                  </a:lnTo>
                  <a:lnTo>
                    <a:pt x="474" y="755"/>
                  </a:lnTo>
                  <a:lnTo>
                    <a:pt x="477" y="751"/>
                  </a:lnTo>
                  <a:lnTo>
                    <a:pt x="478" y="746"/>
                  </a:lnTo>
                  <a:lnTo>
                    <a:pt x="480" y="732"/>
                  </a:lnTo>
                  <a:lnTo>
                    <a:pt x="478" y="709"/>
                  </a:lnTo>
                  <a:lnTo>
                    <a:pt x="478" y="709"/>
                  </a:lnTo>
                  <a:lnTo>
                    <a:pt x="478" y="709"/>
                  </a:lnTo>
                  <a:close/>
                  <a:moveTo>
                    <a:pt x="421" y="103"/>
                  </a:moveTo>
                  <a:lnTo>
                    <a:pt x="421" y="103"/>
                  </a:lnTo>
                  <a:lnTo>
                    <a:pt x="420" y="301"/>
                  </a:lnTo>
                  <a:lnTo>
                    <a:pt x="420" y="301"/>
                  </a:lnTo>
                  <a:lnTo>
                    <a:pt x="417" y="569"/>
                  </a:lnTo>
                  <a:lnTo>
                    <a:pt x="417" y="569"/>
                  </a:lnTo>
                  <a:lnTo>
                    <a:pt x="417" y="678"/>
                  </a:lnTo>
                  <a:lnTo>
                    <a:pt x="417" y="678"/>
                  </a:lnTo>
                  <a:lnTo>
                    <a:pt x="417" y="705"/>
                  </a:lnTo>
                  <a:lnTo>
                    <a:pt x="419" y="732"/>
                  </a:lnTo>
                  <a:lnTo>
                    <a:pt x="419" y="759"/>
                  </a:lnTo>
                  <a:lnTo>
                    <a:pt x="417" y="786"/>
                  </a:lnTo>
                  <a:lnTo>
                    <a:pt x="417" y="786"/>
                  </a:lnTo>
                  <a:lnTo>
                    <a:pt x="380" y="788"/>
                  </a:lnTo>
                  <a:lnTo>
                    <a:pt x="342" y="788"/>
                  </a:lnTo>
                  <a:lnTo>
                    <a:pt x="266" y="786"/>
                  </a:lnTo>
                  <a:lnTo>
                    <a:pt x="266" y="786"/>
                  </a:lnTo>
                  <a:lnTo>
                    <a:pt x="182" y="785"/>
                  </a:lnTo>
                  <a:lnTo>
                    <a:pt x="98" y="785"/>
                  </a:lnTo>
                  <a:lnTo>
                    <a:pt x="98" y="785"/>
                  </a:lnTo>
                  <a:lnTo>
                    <a:pt x="53" y="785"/>
                  </a:lnTo>
                  <a:lnTo>
                    <a:pt x="53" y="785"/>
                  </a:lnTo>
                  <a:lnTo>
                    <a:pt x="44" y="786"/>
                  </a:lnTo>
                  <a:lnTo>
                    <a:pt x="37" y="786"/>
                  </a:lnTo>
                  <a:lnTo>
                    <a:pt x="33" y="785"/>
                  </a:lnTo>
                  <a:lnTo>
                    <a:pt x="31" y="784"/>
                  </a:lnTo>
                  <a:lnTo>
                    <a:pt x="29" y="781"/>
                  </a:lnTo>
                  <a:lnTo>
                    <a:pt x="29" y="777"/>
                  </a:lnTo>
                  <a:lnTo>
                    <a:pt x="29" y="777"/>
                  </a:lnTo>
                  <a:lnTo>
                    <a:pt x="28" y="740"/>
                  </a:lnTo>
                  <a:lnTo>
                    <a:pt x="28" y="740"/>
                  </a:lnTo>
                  <a:lnTo>
                    <a:pt x="27" y="630"/>
                  </a:lnTo>
                  <a:lnTo>
                    <a:pt x="27" y="630"/>
                  </a:lnTo>
                  <a:lnTo>
                    <a:pt x="27" y="49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9" y="257"/>
                  </a:lnTo>
                  <a:lnTo>
                    <a:pt x="29" y="257"/>
                  </a:lnTo>
                  <a:lnTo>
                    <a:pt x="28" y="157"/>
                  </a:lnTo>
                  <a:lnTo>
                    <a:pt x="28" y="99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67" y="55"/>
                  </a:lnTo>
                  <a:lnTo>
                    <a:pt x="104" y="57"/>
                  </a:lnTo>
                  <a:lnTo>
                    <a:pt x="142" y="58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359" y="58"/>
                  </a:lnTo>
                  <a:lnTo>
                    <a:pt x="359" y="58"/>
                  </a:lnTo>
                  <a:lnTo>
                    <a:pt x="398" y="58"/>
                  </a:lnTo>
                  <a:lnTo>
                    <a:pt x="398" y="58"/>
                  </a:lnTo>
                  <a:lnTo>
                    <a:pt x="407" y="57"/>
                  </a:lnTo>
                  <a:lnTo>
                    <a:pt x="414" y="57"/>
                  </a:lnTo>
                  <a:lnTo>
                    <a:pt x="417" y="57"/>
                  </a:lnTo>
                  <a:lnTo>
                    <a:pt x="419" y="58"/>
                  </a:lnTo>
                  <a:lnTo>
                    <a:pt x="421" y="60"/>
                  </a:lnTo>
                  <a:lnTo>
                    <a:pt x="421" y="66"/>
                  </a:lnTo>
                  <a:lnTo>
                    <a:pt x="421" y="66"/>
                  </a:lnTo>
                  <a:lnTo>
                    <a:pt x="421" y="103"/>
                  </a:lnTo>
                  <a:lnTo>
                    <a:pt x="421" y="103"/>
                  </a:lnTo>
                  <a:lnTo>
                    <a:pt x="421" y="103"/>
                  </a:lnTo>
                  <a:close/>
                  <a:moveTo>
                    <a:pt x="226" y="46"/>
                  </a:moveTo>
                  <a:lnTo>
                    <a:pt x="226" y="46"/>
                  </a:lnTo>
                  <a:lnTo>
                    <a:pt x="179" y="45"/>
                  </a:lnTo>
                  <a:lnTo>
                    <a:pt x="132" y="44"/>
                  </a:lnTo>
                  <a:lnTo>
                    <a:pt x="85" y="44"/>
                  </a:lnTo>
                  <a:lnTo>
                    <a:pt x="62" y="4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8" y="23"/>
                  </a:lnTo>
                  <a:lnTo>
                    <a:pt x="68" y="23"/>
                  </a:lnTo>
                  <a:lnTo>
                    <a:pt x="88" y="22"/>
                  </a:lnTo>
                  <a:lnTo>
                    <a:pt x="108" y="24"/>
                  </a:lnTo>
                  <a:lnTo>
                    <a:pt x="129" y="25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319" y="27"/>
                  </a:lnTo>
                  <a:lnTo>
                    <a:pt x="319" y="27"/>
                  </a:lnTo>
                  <a:lnTo>
                    <a:pt x="376" y="27"/>
                  </a:lnTo>
                  <a:lnTo>
                    <a:pt x="376" y="27"/>
                  </a:lnTo>
                  <a:lnTo>
                    <a:pt x="393" y="27"/>
                  </a:lnTo>
                  <a:lnTo>
                    <a:pt x="411" y="28"/>
                  </a:lnTo>
                  <a:lnTo>
                    <a:pt x="430" y="29"/>
                  </a:lnTo>
                  <a:lnTo>
                    <a:pt x="449" y="29"/>
                  </a:lnTo>
                  <a:lnTo>
                    <a:pt x="449" y="29"/>
                  </a:lnTo>
                  <a:lnTo>
                    <a:pt x="441" y="36"/>
                  </a:lnTo>
                  <a:lnTo>
                    <a:pt x="434" y="45"/>
                  </a:lnTo>
                  <a:lnTo>
                    <a:pt x="434" y="45"/>
                  </a:lnTo>
                  <a:lnTo>
                    <a:pt x="330" y="46"/>
                  </a:lnTo>
                  <a:lnTo>
                    <a:pt x="226" y="46"/>
                  </a:lnTo>
                  <a:lnTo>
                    <a:pt x="226" y="46"/>
                  </a:lnTo>
                  <a:lnTo>
                    <a:pt x="226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5" name="Freeform 213"/>
            <p:cNvSpPr>
              <a:spLocks/>
            </p:cNvSpPr>
            <p:nvPr/>
          </p:nvSpPr>
          <p:spPr bwMode="auto">
            <a:xfrm>
              <a:off x="948" y="3411"/>
              <a:ext cx="184" cy="1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21" y="6"/>
                </a:cxn>
                <a:cxn ang="0">
                  <a:pos x="43" y="4"/>
                </a:cxn>
                <a:cxn ang="0">
                  <a:pos x="66" y="1"/>
                </a:cxn>
                <a:cxn ang="0">
                  <a:pos x="89" y="0"/>
                </a:cxn>
                <a:cxn ang="0">
                  <a:pos x="129" y="0"/>
                </a:cxn>
                <a:cxn ang="0">
                  <a:pos x="143" y="0"/>
                </a:cxn>
                <a:cxn ang="0">
                  <a:pos x="153" y="1"/>
                </a:cxn>
                <a:cxn ang="0">
                  <a:pos x="153" y="1"/>
                </a:cxn>
                <a:cxn ang="0">
                  <a:pos x="169" y="5"/>
                </a:cxn>
                <a:cxn ang="0">
                  <a:pos x="177" y="9"/>
                </a:cxn>
                <a:cxn ang="0">
                  <a:pos x="182" y="12"/>
                </a:cxn>
                <a:cxn ang="0">
                  <a:pos x="184" y="13"/>
                </a:cxn>
                <a:cxn ang="0">
                  <a:pos x="184" y="14"/>
                </a:cxn>
                <a:cxn ang="0">
                  <a:pos x="182" y="15"/>
                </a:cxn>
                <a:cxn ang="0">
                  <a:pos x="180" y="17"/>
                </a:cxn>
                <a:cxn ang="0">
                  <a:pos x="167" y="18"/>
                </a:cxn>
                <a:cxn ang="0">
                  <a:pos x="143" y="17"/>
                </a:cxn>
                <a:cxn ang="0">
                  <a:pos x="143" y="17"/>
                </a:cxn>
                <a:cxn ang="0">
                  <a:pos x="94" y="13"/>
                </a:cxn>
                <a:cxn ang="0">
                  <a:pos x="59" y="9"/>
                </a:cxn>
                <a:cxn ang="0">
                  <a:pos x="32" y="4"/>
                </a:cxn>
                <a:cxn ang="0">
                  <a:pos x="0" y="10"/>
                </a:cxn>
              </a:cxnLst>
              <a:rect l="0" t="0" r="r" b="b"/>
              <a:pathLst>
                <a:path w="184" h="18">
                  <a:moveTo>
                    <a:pt x="0" y="10"/>
                  </a:moveTo>
                  <a:lnTo>
                    <a:pt x="0" y="10"/>
                  </a:lnTo>
                  <a:lnTo>
                    <a:pt x="21" y="6"/>
                  </a:lnTo>
                  <a:lnTo>
                    <a:pt x="43" y="4"/>
                  </a:lnTo>
                  <a:lnTo>
                    <a:pt x="66" y="1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43" y="0"/>
                  </a:lnTo>
                  <a:lnTo>
                    <a:pt x="153" y="1"/>
                  </a:lnTo>
                  <a:lnTo>
                    <a:pt x="153" y="1"/>
                  </a:lnTo>
                  <a:lnTo>
                    <a:pt x="169" y="5"/>
                  </a:lnTo>
                  <a:lnTo>
                    <a:pt x="177" y="9"/>
                  </a:lnTo>
                  <a:lnTo>
                    <a:pt x="182" y="12"/>
                  </a:lnTo>
                  <a:lnTo>
                    <a:pt x="184" y="13"/>
                  </a:lnTo>
                  <a:lnTo>
                    <a:pt x="184" y="14"/>
                  </a:lnTo>
                  <a:lnTo>
                    <a:pt x="182" y="15"/>
                  </a:lnTo>
                  <a:lnTo>
                    <a:pt x="180" y="17"/>
                  </a:lnTo>
                  <a:lnTo>
                    <a:pt x="167" y="18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94" y="13"/>
                  </a:lnTo>
                  <a:lnTo>
                    <a:pt x="59" y="9"/>
                  </a:lnTo>
                  <a:lnTo>
                    <a:pt x="32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6" name="Freeform 214"/>
            <p:cNvSpPr>
              <a:spLocks/>
            </p:cNvSpPr>
            <p:nvPr/>
          </p:nvSpPr>
          <p:spPr bwMode="auto">
            <a:xfrm>
              <a:off x="943" y="3403"/>
              <a:ext cx="195" cy="34"/>
            </a:xfrm>
            <a:custGeom>
              <a:avLst/>
              <a:gdLst/>
              <a:ahLst/>
              <a:cxnLst>
                <a:cxn ang="0">
                  <a:pos x="7" y="25"/>
                </a:cxn>
                <a:cxn ang="0">
                  <a:pos x="60" y="17"/>
                </a:cxn>
                <a:cxn ang="0">
                  <a:pos x="114" y="14"/>
                </a:cxn>
                <a:cxn ang="0">
                  <a:pos x="130" y="14"/>
                </a:cxn>
                <a:cxn ang="0">
                  <a:pos x="161" y="17"/>
                </a:cxn>
                <a:cxn ang="0">
                  <a:pos x="177" y="21"/>
                </a:cxn>
                <a:cxn ang="0">
                  <a:pos x="186" y="25"/>
                </a:cxn>
                <a:cxn ang="0">
                  <a:pos x="183" y="18"/>
                </a:cxn>
                <a:cxn ang="0">
                  <a:pos x="178" y="18"/>
                </a:cxn>
                <a:cxn ang="0">
                  <a:pos x="169" y="18"/>
                </a:cxn>
                <a:cxn ang="0">
                  <a:pos x="150" y="18"/>
                </a:cxn>
                <a:cxn ang="0">
                  <a:pos x="94" y="13"/>
                </a:cxn>
                <a:cxn ang="0">
                  <a:pos x="64" y="11"/>
                </a:cxn>
                <a:cxn ang="0">
                  <a:pos x="35" y="5"/>
                </a:cxn>
                <a:cxn ang="0">
                  <a:pos x="32" y="7"/>
                </a:cxn>
                <a:cxn ang="0">
                  <a:pos x="32" y="12"/>
                </a:cxn>
                <a:cxn ang="0">
                  <a:pos x="36" y="18"/>
                </a:cxn>
                <a:cxn ang="0">
                  <a:pos x="38" y="20"/>
                </a:cxn>
                <a:cxn ang="0">
                  <a:pos x="84" y="26"/>
                </a:cxn>
                <a:cxn ang="0">
                  <a:pos x="130" y="30"/>
                </a:cxn>
                <a:cxn ang="0">
                  <a:pos x="158" y="33"/>
                </a:cxn>
                <a:cxn ang="0">
                  <a:pos x="182" y="33"/>
                </a:cxn>
                <a:cxn ang="0">
                  <a:pos x="194" y="29"/>
                </a:cxn>
                <a:cxn ang="0">
                  <a:pos x="195" y="22"/>
                </a:cxn>
                <a:cxn ang="0">
                  <a:pos x="192" y="18"/>
                </a:cxn>
                <a:cxn ang="0">
                  <a:pos x="182" y="9"/>
                </a:cxn>
                <a:cxn ang="0">
                  <a:pos x="169" y="4"/>
                </a:cxn>
                <a:cxn ang="0">
                  <a:pos x="142" y="0"/>
                </a:cxn>
                <a:cxn ang="0">
                  <a:pos x="107" y="0"/>
                </a:cxn>
                <a:cxn ang="0">
                  <a:pos x="36" y="5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4" y="23"/>
                </a:cxn>
                <a:cxn ang="0">
                  <a:pos x="7" y="25"/>
                </a:cxn>
                <a:cxn ang="0">
                  <a:pos x="7" y="25"/>
                </a:cxn>
              </a:cxnLst>
              <a:rect l="0" t="0" r="r" b="b"/>
              <a:pathLst>
                <a:path w="195" h="34">
                  <a:moveTo>
                    <a:pt x="7" y="25"/>
                  </a:moveTo>
                  <a:lnTo>
                    <a:pt x="7" y="25"/>
                  </a:lnTo>
                  <a:lnTo>
                    <a:pt x="35" y="21"/>
                  </a:lnTo>
                  <a:lnTo>
                    <a:pt x="60" y="17"/>
                  </a:lnTo>
                  <a:lnTo>
                    <a:pt x="88" y="16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30" y="14"/>
                  </a:lnTo>
                  <a:lnTo>
                    <a:pt x="146" y="14"/>
                  </a:lnTo>
                  <a:lnTo>
                    <a:pt x="161" y="17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5" y="21"/>
                  </a:lnTo>
                  <a:lnTo>
                    <a:pt x="183" y="18"/>
                  </a:lnTo>
                  <a:lnTo>
                    <a:pt x="182" y="17"/>
                  </a:lnTo>
                  <a:lnTo>
                    <a:pt x="178" y="18"/>
                  </a:lnTo>
                  <a:lnTo>
                    <a:pt x="178" y="18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50" y="18"/>
                  </a:lnTo>
                  <a:lnTo>
                    <a:pt x="132" y="17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64" y="11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7"/>
                  </a:lnTo>
                  <a:lnTo>
                    <a:pt x="31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60" y="23"/>
                  </a:lnTo>
                  <a:lnTo>
                    <a:pt x="84" y="26"/>
                  </a:lnTo>
                  <a:lnTo>
                    <a:pt x="130" y="30"/>
                  </a:lnTo>
                  <a:lnTo>
                    <a:pt x="130" y="30"/>
                  </a:lnTo>
                  <a:lnTo>
                    <a:pt x="146" y="33"/>
                  </a:lnTo>
                  <a:lnTo>
                    <a:pt x="158" y="33"/>
                  </a:lnTo>
                  <a:lnTo>
                    <a:pt x="170" y="34"/>
                  </a:lnTo>
                  <a:lnTo>
                    <a:pt x="182" y="33"/>
                  </a:lnTo>
                  <a:lnTo>
                    <a:pt x="191" y="30"/>
                  </a:lnTo>
                  <a:lnTo>
                    <a:pt x="194" y="29"/>
                  </a:lnTo>
                  <a:lnTo>
                    <a:pt x="195" y="26"/>
                  </a:lnTo>
                  <a:lnTo>
                    <a:pt x="195" y="22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9" y="13"/>
                  </a:lnTo>
                  <a:lnTo>
                    <a:pt x="182" y="9"/>
                  </a:lnTo>
                  <a:lnTo>
                    <a:pt x="177" y="7"/>
                  </a:lnTo>
                  <a:lnTo>
                    <a:pt x="169" y="4"/>
                  </a:lnTo>
                  <a:lnTo>
                    <a:pt x="155" y="1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07" y="0"/>
                  </a:lnTo>
                  <a:lnTo>
                    <a:pt x="72" y="1"/>
                  </a:lnTo>
                  <a:lnTo>
                    <a:pt x="36" y="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7" name="Freeform 215"/>
            <p:cNvSpPr>
              <a:spLocks/>
            </p:cNvSpPr>
            <p:nvPr/>
          </p:nvSpPr>
          <p:spPr bwMode="auto">
            <a:xfrm>
              <a:off x="870" y="3169"/>
              <a:ext cx="18" cy="184"/>
            </a:xfrm>
            <a:custGeom>
              <a:avLst/>
              <a:gdLst/>
              <a:ahLst/>
              <a:cxnLst>
                <a:cxn ang="0">
                  <a:pos x="5" y="184"/>
                </a:cxn>
                <a:cxn ang="0">
                  <a:pos x="5" y="184"/>
                </a:cxn>
                <a:cxn ang="0">
                  <a:pos x="5" y="163"/>
                </a:cxn>
                <a:cxn ang="0">
                  <a:pos x="5" y="140"/>
                </a:cxn>
                <a:cxn ang="0">
                  <a:pos x="3" y="93"/>
                </a:cxn>
                <a:cxn ang="0">
                  <a:pos x="0" y="54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2" y="31"/>
                </a:cxn>
                <a:cxn ang="0">
                  <a:pos x="5" y="14"/>
                </a:cxn>
                <a:cxn ang="0">
                  <a:pos x="9" y="6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8" y="17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3" y="89"/>
                </a:cxn>
                <a:cxn ang="0">
                  <a:pos x="9" y="124"/>
                </a:cxn>
                <a:cxn ang="0">
                  <a:pos x="5" y="151"/>
                </a:cxn>
                <a:cxn ang="0">
                  <a:pos x="5" y="184"/>
                </a:cxn>
              </a:cxnLst>
              <a:rect l="0" t="0" r="r" b="b"/>
              <a:pathLst>
                <a:path w="18" h="184">
                  <a:moveTo>
                    <a:pt x="5" y="184"/>
                  </a:moveTo>
                  <a:lnTo>
                    <a:pt x="5" y="184"/>
                  </a:lnTo>
                  <a:lnTo>
                    <a:pt x="5" y="163"/>
                  </a:lnTo>
                  <a:lnTo>
                    <a:pt x="5" y="140"/>
                  </a:lnTo>
                  <a:lnTo>
                    <a:pt x="3" y="93"/>
                  </a:lnTo>
                  <a:lnTo>
                    <a:pt x="0" y="54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5" y="14"/>
                  </a:lnTo>
                  <a:lnTo>
                    <a:pt x="9" y="6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7" y="4"/>
                  </a:lnTo>
                  <a:lnTo>
                    <a:pt x="18" y="1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3" y="89"/>
                  </a:lnTo>
                  <a:lnTo>
                    <a:pt x="9" y="124"/>
                  </a:lnTo>
                  <a:lnTo>
                    <a:pt x="5" y="151"/>
                  </a:lnTo>
                  <a:lnTo>
                    <a:pt x="5" y="1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88" name="Freeform 216"/>
            <p:cNvSpPr>
              <a:spLocks/>
            </p:cNvSpPr>
            <p:nvPr/>
          </p:nvSpPr>
          <p:spPr bwMode="auto">
            <a:xfrm>
              <a:off x="865" y="3161"/>
              <a:ext cx="30" cy="199"/>
            </a:xfrm>
            <a:custGeom>
              <a:avLst/>
              <a:gdLst/>
              <a:ahLst/>
              <a:cxnLst>
                <a:cxn ang="0">
                  <a:pos x="16" y="196"/>
                </a:cxn>
                <a:cxn ang="0">
                  <a:pos x="16" y="141"/>
                </a:cxn>
                <a:cxn ang="0">
                  <a:pos x="13" y="88"/>
                </a:cxn>
                <a:cxn ang="0">
                  <a:pos x="12" y="56"/>
                </a:cxn>
                <a:cxn ang="0">
                  <a:pos x="17" y="26"/>
                </a:cxn>
                <a:cxn ang="0">
                  <a:pos x="21" y="17"/>
                </a:cxn>
                <a:cxn ang="0">
                  <a:pos x="22" y="16"/>
                </a:cxn>
                <a:cxn ang="0">
                  <a:pos x="19" y="12"/>
                </a:cxn>
                <a:cxn ang="0">
                  <a:pos x="17" y="11"/>
                </a:cxn>
                <a:cxn ang="0">
                  <a:pos x="17" y="22"/>
                </a:cxn>
                <a:cxn ang="0">
                  <a:pos x="16" y="56"/>
                </a:cxn>
                <a:cxn ang="0">
                  <a:pos x="13" y="91"/>
                </a:cxn>
                <a:cxn ang="0">
                  <a:pos x="4" y="155"/>
                </a:cxn>
                <a:cxn ang="0">
                  <a:pos x="4" y="158"/>
                </a:cxn>
                <a:cxn ang="0">
                  <a:pos x="9" y="165"/>
                </a:cxn>
                <a:cxn ang="0">
                  <a:pos x="14" y="167"/>
                </a:cxn>
                <a:cxn ang="0">
                  <a:pos x="16" y="165"/>
                </a:cxn>
                <a:cxn ang="0">
                  <a:pos x="25" y="101"/>
                </a:cxn>
                <a:cxn ang="0">
                  <a:pos x="30" y="45"/>
                </a:cxn>
                <a:cxn ang="0">
                  <a:pos x="29" y="22"/>
                </a:cxn>
                <a:cxn ang="0">
                  <a:pos x="25" y="5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2" y="3"/>
                </a:cxn>
                <a:cxn ang="0">
                  <a:pos x="5" y="13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3" y="119"/>
                </a:cxn>
                <a:cxn ang="0">
                  <a:pos x="4" y="189"/>
                </a:cxn>
                <a:cxn ang="0">
                  <a:pos x="4" y="192"/>
                </a:cxn>
                <a:cxn ang="0">
                  <a:pos x="9" y="198"/>
                </a:cxn>
                <a:cxn ang="0">
                  <a:pos x="13" y="199"/>
                </a:cxn>
                <a:cxn ang="0">
                  <a:pos x="16" y="196"/>
                </a:cxn>
                <a:cxn ang="0">
                  <a:pos x="16" y="196"/>
                </a:cxn>
              </a:cxnLst>
              <a:rect l="0" t="0" r="r" b="b"/>
              <a:pathLst>
                <a:path w="30" h="199">
                  <a:moveTo>
                    <a:pt x="16" y="196"/>
                  </a:moveTo>
                  <a:lnTo>
                    <a:pt x="16" y="196"/>
                  </a:lnTo>
                  <a:lnTo>
                    <a:pt x="16" y="168"/>
                  </a:lnTo>
                  <a:lnTo>
                    <a:pt x="16" y="141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2" y="71"/>
                  </a:lnTo>
                  <a:lnTo>
                    <a:pt x="12" y="56"/>
                  </a:lnTo>
                  <a:lnTo>
                    <a:pt x="13" y="42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1" y="13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39"/>
                  </a:lnTo>
                  <a:lnTo>
                    <a:pt x="16" y="56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9" y="12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8"/>
                  </a:lnTo>
                  <a:lnTo>
                    <a:pt x="5" y="161"/>
                  </a:lnTo>
                  <a:lnTo>
                    <a:pt x="9" y="165"/>
                  </a:lnTo>
                  <a:lnTo>
                    <a:pt x="13" y="167"/>
                  </a:lnTo>
                  <a:lnTo>
                    <a:pt x="14" y="167"/>
                  </a:lnTo>
                  <a:lnTo>
                    <a:pt x="16" y="165"/>
                  </a:lnTo>
                  <a:lnTo>
                    <a:pt x="16" y="165"/>
                  </a:lnTo>
                  <a:lnTo>
                    <a:pt x="21" y="128"/>
                  </a:lnTo>
                  <a:lnTo>
                    <a:pt x="25" y="101"/>
                  </a:lnTo>
                  <a:lnTo>
                    <a:pt x="29" y="73"/>
                  </a:lnTo>
                  <a:lnTo>
                    <a:pt x="30" y="45"/>
                  </a:lnTo>
                  <a:lnTo>
                    <a:pt x="30" y="33"/>
                  </a:lnTo>
                  <a:lnTo>
                    <a:pt x="29" y="22"/>
                  </a:lnTo>
                  <a:lnTo>
                    <a:pt x="27" y="13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8" y="7"/>
                  </a:lnTo>
                  <a:lnTo>
                    <a:pt x="5" y="13"/>
                  </a:lnTo>
                  <a:lnTo>
                    <a:pt x="3" y="21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3"/>
                  </a:lnTo>
                  <a:lnTo>
                    <a:pt x="3" y="119"/>
                  </a:lnTo>
                  <a:lnTo>
                    <a:pt x="4" y="154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5" y="194"/>
                  </a:lnTo>
                  <a:lnTo>
                    <a:pt x="9" y="198"/>
                  </a:lnTo>
                  <a:lnTo>
                    <a:pt x="12" y="199"/>
                  </a:lnTo>
                  <a:lnTo>
                    <a:pt x="13" y="199"/>
                  </a:lnTo>
                  <a:lnTo>
                    <a:pt x="14" y="198"/>
                  </a:lnTo>
                  <a:lnTo>
                    <a:pt x="16" y="196"/>
                  </a:lnTo>
                  <a:lnTo>
                    <a:pt x="16" y="196"/>
                  </a:lnTo>
                  <a:lnTo>
                    <a:pt x="16" y="1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8" name="Group 217"/>
          <p:cNvGrpSpPr>
            <a:grpSpLocks/>
          </p:cNvGrpSpPr>
          <p:nvPr/>
        </p:nvGrpSpPr>
        <p:grpSpPr bwMode="auto">
          <a:xfrm>
            <a:off x="1752600" y="3657600"/>
            <a:ext cx="741363" cy="757238"/>
            <a:chOff x="2067" y="867"/>
            <a:chExt cx="1088" cy="1290"/>
          </a:xfrm>
        </p:grpSpPr>
        <p:sp>
          <p:nvSpPr>
            <p:cNvPr id="1641690" name="Freeform 218"/>
            <p:cNvSpPr>
              <a:spLocks/>
            </p:cNvSpPr>
            <p:nvPr/>
          </p:nvSpPr>
          <p:spPr bwMode="auto">
            <a:xfrm>
              <a:off x="2067" y="867"/>
              <a:ext cx="1088" cy="1290"/>
            </a:xfrm>
            <a:custGeom>
              <a:avLst/>
              <a:gdLst/>
              <a:ahLst/>
              <a:cxnLst>
                <a:cxn ang="0">
                  <a:pos x="1030" y="46"/>
                </a:cxn>
                <a:cxn ang="0">
                  <a:pos x="1034" y="33"/>
                </a:cxn>
                <a:cxn ang="0">
                  <a:pos x="1037" y="28"/>
                </a:cxn>
                <a:cxn ang="0">
                  <a:pos x="1039" y="27"/>
                </a:cxn>
                <a:cxn ang="0">
                  <a:pos x="1036" y="18"/>
                </a:cxn>
                <a:cxn ang="0">
                  <a:pos x="1036" y="9"/>
                </a:cxn>
                <a:cxn ang="0">
                  <a:pos x="1031" y="6"/>
                </a:cxn>
                <a:cxn ang="0">
                  <a:pos x="1016" y="9"/>
                </a:cxn>
                <a:cxn ang="0">
                  <a:pos x="969" y="7"/>
                </a:cxn>
                <a:cxn ang="0">
                  <a:pos x="903" y="6"/>
                </a:cxn>
                <a:cxn ang="0">
                  <a:pos x="785" y="6"/>
                </a:cxn>
                <a:cxn ang="0">
                  <a:pos x="623" y="6"/>
                </a:cxn>
                <a:cxn ang="0">
                  <a:pos x="483" y="6"/>
                </a:cxn>
                <a:cxn ang="0">
                  <a:pos x="432" y="7"/>
                </a:cxn>
                <a:cxn ang="0">
                  <a:pos x="382" y="6"/>
                </a:cxn>
                <a:cxn ang="0">
                  <a:pos x="380" y="6"/>
                </a:cxn>
                <a:cxn ang="0">
                  <a:pos x="340" y="3"/>
                </a:cxn>
                <a:cxn ang="0">
                  <a:pos x="298" y="1"/>
                </a:cxn>
                <a:cxn ang="0">
                  <a:pos x="252" y="0"/>
                </a:cxn>
                <a:cxn ang="0">
                  <a:pos x="218" y="3"/>
                </a:cxn>
                <a:cxn ang="0">
                  <a:pos x="207" y="6"/>
                </a:cxn>
                <a:cxn ang="0">
                  <a:pos x="201" y="12"/>
                </a:cxn>
                <a:cxn ang="0">
                  <a:pos x="197" y="36"/>
                </a:cxn>
                <a:cxn ang="0">
                  <a:pos x="197" y="46"/>
                </a:cxn>
                <a:cxn ang="0">
                  <a:pos x="70" y="157"/>
                </a:cxn>
                <a:cxn ang="0">
                  <a:pos x="30" y="195"/>
                </a:cxn>
                <a:cxn ang="0">
                  <a:pos x="25" y="207"/>
                </a:cxn>
                <a:cxn ang="0">
                  <a:pos x="13" y="216"/>
                </a:cxn>
                <a:cxn ang="0">
                  <a:pos x="7" y="224"/>
                </a:cxn>
                <a:cxn ang="0">
                  <a:pos x="4" y="246"/>
                </a:cxn>
                <a:cxn ang="0">
                  <a:pos x="3" y="312"/>
                </a:cxn>
                <a:cxn ang="0">
                  <a:pos x="6" y="400"/>
                </a:cxn>
                <a:cxn ang="0">
                  <a:pos x="6" y="491"/>
                </a:cxn>
                <a:cxn ang="0">
                  <a:pos x="3" y="747"/>
                </a:cxn>
                <a:cxn ang="0">
                  <a:pos x="1" y="868"/>
                </a:cxn>
                <a:cxn ang="0">
                  <a:pos x="1" y="1111"/>
                </a:cxn>
                <a:cxn ang="0">
                  <a:pos x="6" y="1232"/>
                </a:cxn>
                <a:cxn ang="0">
                  <a:pos x="7" y="1235"/>
                </a:cxn>
                <a:cxn ang="0">
                  <a:pos x="12" y="1235"/>
                </a:cxn>
                <a:cxn ang="0">
                  <a:pos x="46" y="1235"/>
                </a:cxn>
                <a:cxn ang="0">
                  <a:pos x="98" y="1272"/>
                </a:cxn>
                <a:cxn ang="0">
                  <a:pos x="121" y="1284"/>
                </a:cxn>
                <a:cxn ang="0">
                  <a:pos x="137" y="1290"/>
                </a:cxn>
                <a:cxn ang="0">
                  <a:pos x="861" y="1290"/>
                </a:cxn>
                <a:cxn ang="0">
                  <a:pos x="964" y="1193"/>
                </a:cxn>
                <a:cxn ang="0">
                  <a:pos x="1084" y="1081"/>
                </a:cxn>
                <a:cxn ang="0">
                  <a:pos x="1085" y="1066"/>
                </a:cxn>
                <a:cxn ang="0">
                  <a:pos x="1088" y="901"/>
                </a:cxn>
                <a:cxn ang="0">
                  <a:pos x="1087" y="525"/>
                </a:cxn>
                <a:cxn ang="0">
                  <a:pos x="1081" y="40"/>
                </a:cxn>
                <a:cxn ang="0">
                  <a:pos x="1075" y="40"/>
                </a:cxn>
                <a:cxn ang="0">
                  <a:pos x="1066" y="45"/>
                </a:cxn>
                <a:cxn ang="0">
                  <a:pos x="1054" y="58"/>
                </a:cxn>
                <a:cxn ang="0">
                  <a:pos x="1042" y="67"/>
                </a:cxn>
                <a:cxn ang="0">
                  <a:pos x="1042" y="67"/>
                </a:cxn>
                <a:cxn ang="0">
                  <a:pos x="1045" y="52"/>
                </a:cxn>
                <a:cxn ang="0">
                  <a:pos x="1045" y="39"/>
                </a:cxn>
                <a:cxn ang="0">
                  <a:pos x="1042" y="30"/>
                </a:cxn>
                <a:cxn ang="0">
                  <a:pos x="1040" y="28"/>
                </a:cxn>
                <a:cxn ang="0">
                  <a:pos x="1037" y="30"/>
                </a:cxn>
                <a:cxn ang="0">
                  <a:pos x="1031" y="48"/>
                </a:cxn>
                <a:cxn ang="0">
                  <a:pos x="1030" y="46"/>
                </a:cxn>
              </a:cxnLst>
              <a:rect l="0" t="0" r="r" b="b"/>
              <a:pathLst>
                <a:path w="1088" h="1290">
                  <a:moveTo>
                    <a:pt x="1030" y="46"/>
                  </a:moveTo>
                  <a:lnTo>
                    <a:pt x="1030" y="46"/>
                  </a:lnTo>
                  <a:lnTo>
                    <a:pt x="1033" y="40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46" y="1235"/>
                  </a:lnTo>
                  <a:lnTo>
                    <a:pt x="46" y="1235"/>
                  </a:lnTo>
                  <a:lnTo>
                    <a:pt x="73" y="1254"/>
                  </a:lnTo>
                  <a:lnTo>
                    <a:pt x="98" y="1272"/>
                  </a:lnTo>
                  <a:lnTo>
                    <a:pt x="110" y="1280"/>
                  </a:lnTo>
                  <a:lnTo>
                    <a:pt x="121" y="1284"/>
                  </a:lnTo>
                  <a:lnTo>
                    <a:pt x="130" y="1289"/>
                  </a:lnTo>
                  <a:lnTo>
                    <a:pt x="137" y="1290"/>
                  </a:lnTo>
                  <a:lnTo>
                    <a:pt x="152" y="1290"/>
                  </a:lnTo>
                  <a:lnTo>
                    <a:pt x="861" y="1290"/>
                  </a:lnTo>
                  <a:lnTo>
                    <a:pt x="861" y="1290"/>
                  </a:lnTo>
                  <a:lnTo>
                    <a:pt x="964" y="1193"/>
                  </a:lnTo>
                  <a:lnTo>
                    <a:pt x="1084" y="1081"/>
                  </a:lnTo>
                  <a:lnTo>
                    <a:pt x="1084" y="1081"/>
                  </a:lnTo>
                  <a:lnTo>
                    <a:pt x="1085" y="1077"/>
                  </a:lnTo>
                  <a:lnTo>
                    <a:pt x="1085" y="1066"/>
                  </a:lnTo>
                  <a:lnTo>
                    <a:pt x="1087" y="1029"/>
                  </a:lnTo>
                  <a:lnTo>
                    <a:pt x="1088" y="901"/>
                  </a:lnTo>
                  <a:lnTo>
                    <a:pt x="1088" y="725"/>
                  </a:lnTo>
                  <a:lnTo>
                    <a:pt x="1087" y="525"/>
                  </a:lnTo>
                  <a:lnTo>
                    <a:pt x="1082" y="167"/>
                  </a:lnTo>
                  <a:lnTo>
                    <a:pt x="1081" y="40"/>
                  </a:lnTo>
                  <a:lnTo>
                    <a:pt x="1081" y="40"/>
                  </a:lnTo>
                  <a:lnTo>
                    <a:pt x="1075" y="40"/>
                  </a:lnTo>
                  <a:lnTo>
                    <a:pt x="1070" y="42"/>
                  </a:lnTo>
                  <a:lnTo>
                    <a:pt x="1066" y="45"/>
                  </a:lnTo>
                  <a:lnTo>
                    <a:pt x="1063" y="49"/>
                  </a:lnTo>
                  <a:lnTo>
                    <a:pt x="1054" y="58"/>
                  </a:lnTo>
                  <a:lnTo>
                    <a:pt x="1049" y="63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9" y="28"/>
                  </a:lnTo>
                  <a:lnTo>
                    <a:pt x="1037" y="30"/>
                  </a:lnTo>
                  <a:lnTo>
                    <a:pt x="1034" y="36"/>
                  </a:lnTo>
                  <a:lnTo>
                    <a:pt x="1031" y="48"/>
                  </a:lnTo>
                  <a:lnTo>
                    <a:pt x="1030" y="46"/>
                  </a:lnTo>
                  <a:lnTo>
                    <a:pt x="1030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1" name="Freeform 219"/>
            <p:cNvSpPr>
              <a:spLocks/>
            </p:cNvSpPr>
            <p:nvPr/>
          </p:nvSpPr>
          <p:spPr bwMode="auto">
            <a:xfrm>
              <a:off x="2174" y="928"/>
              <a:ext cx="896" cy="145"/>
            </a:xfrm>
            <a:custGeom>
              <a:avLst/>
              <a:gdLst/>
              <a:ahLst/>
              <a:cxnLst>
                <a:cxn ang="0">
                  <a:pos x="750" y="143"/>
                </a:cxn>
                <a:cxn ang="0">
                  <a:pos x="750" y="143"/>
                </a:cxn>
                <a:cxn ang="0">
                  <a:pos x="744" y="145"/>
                </a:cxn>
                <a:cxn ang="0">
                  <a:pos x="734" y="145"/>
                </a:cxn>
                <a:cxn ang="0">
                  <a:pos x="717" y="143"/>
                </a:cxn>
                <a:cxn ang="0">
                  <a:pos x="717" y="143"/>
                </a:cxn>
                <a:cxn ang="0">
                  <a:pos x="655" y="143"/>
                </a:cxn>
                <a:cxn ang="0">
                  <a:pos x="655" y="143"/>
                </a:cxn>
                <a:cxn ang="0">
                  <a:pos x="41" y="143"/>
                </a:cxn>
                <a:cxn ang="0">
                  <a:pos x="41" y="143"/>
                </a:cxn>
                <a:cxn ang="0">
                  <a:pos x="20" y="143"/>
                </a:cxn>
                <a:cxn ang="0">
                  <a:pos x="8" y="142"/>
                </a:cxn>
                <a:cxn ang="0">
                  <a:pos x="3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70" y="78"/>
                </a:cxn>
                <a:cxn ang="0">
                  <a:pos x="139" y="12"/>
                </a:cxn>
                <a:cxn ang="0">
                  <a:pos x="139" y="12"/>
                </a:cxn>
                <a:cxn ang="0">
                  <a:pos x="149" y="5"/>
                </a:cxn>
                <a:cxn ang="0">
                  <a:pos x="155" y="2"/>
                </a:cxn>
                <a:cxn ang="0">
                  <a:pos x="158" y="0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553" y="5"/>
                </a:cxn>
                <a:cxn ang="0">
                  <a:pos x="553" y="5"/>
                </a:cxn>
                <a:cxn ang="0">
                  <a:pos x="611" y="5"/>
                </a:cxn>
                <a:cxn ang="0">
                  <a:pos x="611" y="5"/>
                </a:cxn>
                <a:cxn ang="0">
                  <a:pos x="763" y="5"/>
                </a:cxn>
                <a:cxn ang="0">
                  <a:pos x="763" y="5"/>
                </a:cxn>
                <a:cxn ang="0">
                  <a:pos x="851" y="5"/>
                </a:cxn>
                <a:cxn ang="0">
                  <a:pos x="851" y="5"/>
                </a:cxn>
                <a:cxn ang="0">
                  <a:pos x="875" y="6"/>
                </a:cxn>
                <a:cxn ang="0">
                  <a:pos x="889" y="6"/>
                </a:cxn>
                <a:cxn ang="0">
                  <a:pos x="893" y="6"/>
                </a:cxn>
                <a:cxn ang="0">
                  <a:pos x="896" y="5"/>
                </a:cxn>
                <a:cxn ang="0">
                  <a:pos x="896" y="5"/>
                </a:cxn>
                <a:cxn ang="0">
                  <a:pos x="750" y="143"/>
                </a:cxn>
                <a:cxn ang="0">
                  <a:pos x="750" y="143"/>
                </a:cxn>
                <a:cxn ang="0">
                  <a:pos x="750" y="143"/>
                </a:cxn>
              </a:cxnLst>
              <a:rect l="0" t="0" r="r" b="b"/>
              <a:pathLst>
                <a:path w="896" h="145">
                  <a:moveTo>
                    <a:pt x="750" y="143"/>
                  </a:moveTo>
                  <a:lnTo>
                    <a:pt x="750" y="143"/>
                  </a:lnTo>
                  <a:lnTo>
                    <a:pt x="744" y="145"/>
                  </a:lnTo>
                  <a:lnTo>
                    <a:pt x="734" y="145"/>
                  </a:lnTo>
                  <a:lnTo>
                    <a:pt x="717" y="143"/>
                  </a:lnTo>
                  <a:lnTo>
                    <a:pt x="717" y="143"/>
                  </a:lnTo>
                  <a:lnTo>
                    <a:pt x="655" y="143"/>
                  </a:lnTo>
                  <a:lnTo>
                    <a:pt x="655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20" y="143"/>
                  </a:lnTo>
                  <a:lnTo>
                    <a:pt x="8" y="142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70" y="78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49" y="5"/>
                  </a:lnTo>
                  <a:lnTo>
                    <a:pt x="155" y="2"/>
                  </a:lnTo>
                  <a:lnTo>
                    <a:pt x="158" y="0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553" y="5"/>
                  </a:lnTo>
                  <a:lnTo>
                    <a:pt x="553" y="5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763" y="5"/>
                  </a:lnTo>
                  <a:lnTo>
                    <a:pt x="763" y="5"/>
                  </a:lnTo>
                  <a:lnTo>
                    <a:pt x="851" y="5"/>
                  </a:lnTo>
                  <a:lnTo>
                    <a:pt x="851" y="5"/>
                  </a:lnTo>
                  <a:lnTo>
                    <a:pt x="875" y="6"/>
                  </a:lnTo>
                  <a:lnTo>
                    <a:pt x="889" y="6"/>
                  </a:lnTo>
                  <a:lnTo>
                    <a:pt x="893" y="6"/>
                  </a:lnTo>
                  <a:lnTo>
                    <a:pt x="896" y="5"/>
                  </a:lnTo>
                  <a:lnTo>
                    <a:pt x="896" y="5"/>
                  </a:lnTo>
                  <a:lnTo>
                    <a:pt x="750" y="143"/>
                  </a:lnTo>
                  <a:lnTo>
                    <a:pt x="750" y="143"/>
                  </a:lnTo>
                  <a:lnTo>
                    <a:pt x="750" y="143"/>
                  </a:lnTo>
                  <a:close/>
                </a:path>
              </a:pathLst>
            </a:custGeom>
            <a:solidFill>
              <a:srgbClr val="FAC9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2" name="Freeform 220"/>
            <p:cNvSpPr>
              <a:spLocks/>
            </p:cNvSpPr>
            <p:nvPr/>
          </p:nvSpPr>
          <p:spPr bwMode="auto">
            <a:xfrm>
              <a:off x="2086" y="907"/>
              <a:ext cx="1069" cy="1250"/>
            </a:xfrm>
            <a:custGeom>
              <a:avLst/>
              <a:gdLst/>
              <a:ahLst/>
              <a:cxnLst>
                <a:cxn ang="0">
                  <a:pos x="1018" y="30"/>
                </a:cxn>
                <a:cxn ang="0">
                  <a:pos x="1018" y="30"/>
                </a:cxn>
                <a:cxn ang="0">
                  <a:pos x="1026" y="26"/>
                </a:cxn>
                <a:cxn ang="0">
                  <a:pos x="1033" y="20"/>
                </a:cxn>
                <a:cxn ang="0">
                  <a:pos x="1042" y="11"/>
                </a:cxn>
                <a:cxn ang="0">
                  <a:pos x="1047" y="6"/>
                </a:cxn>
                <a:cxn ang="0">
                  <a:pos x="1051" y="2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62" y="0"/>
                </a:cxn>
                <a:cxn ang="0">
                  <a:pos x="1063" y="127"/>
                </a:cxn>
                <a:cxn ang="0">
                  <a:pos x="1068" y="485"/>
                </a:cxn>
                <a:cxn ang="0">
                  <a:pos x="1069" y="685"/>
                </a:cxn>
                <a:cxn ang="0">
                  <a:pos x="1069" y="861"/>
                </a:cxn>
                <a:cxn ang="0">
                  <a:pos x="1068" y="989"/>
                </a:cxn>
                <a:cxn ang="0">
                  <a:pos x="1066" y="1026"/>
                </a:cxn>
                <a:cxn ang="0">
                  <a:pos x="1066" y="1037"/>
                </a:cxn>
                <a:cxn ang="0">
                  <a:pos x="1065" y="1041"/>
                </a:cxn>
                <a:cxn ang="0">
                  <a:pos x="1065" y="1041"/>
                </a:cxn>
                <a:cxn ang="0">
                  <a:pos x="945" y="1153"/>
                </a:cxn>
                <a:cxn ang="0">
                  <a:pos x="842" y="1250"/>
                </a:cxn>
                <a:cxn ang="0">
                  <a:pos x="133" y="1250"/>
                </a:cxn>
                <a:cxn ang="0">
                  <a:pos x="118" y="1250"/>
                </a:cxn>
                <a:cxn ang="0">
                  <a:pos x="118" y="1250"/>
                </a:cxn>
                <a:cxn ang="0">
                  <a:pos x="109" y="1247"/>
                </a:cxn>
                <a:cxn ang="0">
                  <a:pos x="96" y="1243"/>
                </a:cxn>
                <a:cxn ang="0">
                  <a:pos x="81" y="1234"/>
                </a:cxn>
                <a:cxn ang="0">
                  <a:pos x="64" y="1223"/>
                </a:cxn>
                <a:cxn ang="0">
                  <a:pos x="32" y="1198"/>
                </a:cxn>
                <a:cxn ang="0">
                  <a:pos x="0" y="1172"/>
                </a:cxn>
                <a:cxn ang="0">
                  <a:pos x="801" y="1184"/>
                </a:cxn>
                <a:cxn ang="0">
                  <a:pos x="1015" y="976"/>
                </a:cxn>
                <a:cxn ang="0">
                  <a:pos x="1018" y="30"/>
                </a:cxn>
                <a:cxn ang="0">
                  <a:pos x="1018" y="30"/>
                </a:cxn>
              </a:cxnLst>
              <a:rect l="0" t="0" r="r" b="b"/>
              <a:pathLst>
                <a:path w="1069" h="1250">
                  <a:moveTo>
                    <a:pt x="1018" y="30"/>
                  </a:moveTo>
                  <a:lnTo>
                    <a:pt x="1018" y="30"/>
                  </a:lnTo>
                  <a:lnTo>
                    <a:pt x="1026" y="26"/>
                  </a:lnTo>
                  <a:lnTo>
                    <a:pt x="1033" y="20"/>
                  </a:lnTo>
                  <a:lnTo>
                    <a:pt x="1042" y="11"/>
                  </a:lnTo>
                  <a:lnTo>
                    <a:pt x="1047" y="6"/>
                  </a:lnTo>
                  <a:lnTo>
                    <a:pt x="1051" y="2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3" y="127"/>
                  </a:lnTo>
                  <a:lnTo>
                    <a:pt x="1068" y="485"/>
                  </a:lnTo>
                  <a:lnTo>
                    <a:pt x="1069" y="685"/>
                  </a:lnTo>
                  <a:lnTo>
                    <a:pt x="1069" y="861"/>
                  </a:lnTo>
                  <a:lnTo>
                    <a:pt x="1068" y="989"/>
                  </a:lnTo>
                  <a:lnTo>
                    <a:pt x="1066" y="1026"/>
                  </a:lnTo>
                  <a:lnTo>
                    <a:pt x="1066" y="1037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945" y="1153"/>
                  </a:lnTo>
                  <a:lnTo>
                    <a:pt x="842" y="1250"/>
                  </a:lnTo>
                  <a:lnTo>
                    <a:pt x="133" y="1250"/>
                  </a:lnTo>
                  <a:lnTo>
                    <a:pt x="118" y="1250"/>
                  </a:lnTo>
                  <a:lnTo>
                    <a:pt x="118" y="1250"/>
                  </a:lnTo>
                  <a:lnTo>
                    <a:pt x="109" y="1247"/>
                  </a:lnTo>
                  <a:lnTo>
                    <a:pt x="96" y="1243"/>
                  </a:lnTo>
                  <a:lnTo>
                    <a:pt x="81" y="1234"/>
                  </a:lnTo>
                  <a:lnTo>
                    <a:pt x="64" y="1223"/>
                  </a:lnTo>
                  <a:lnTo>
                    <a:pt x="32" y="1198"/>
                  </a:lnTo>
                  <a:lnTo>
                    <a:pt x="0" y="1172"/>
                  </a:lnTo>
                  <a:lnTo>
                    <a:pt x="801" y="1184"/>
                  </a:lnTo>
                  <a:lnTo>
                    <a:pt x="1015" y="976"/>
                  </a:lnTo>
                  <a:lnTo>
                    <a:pt x="1018" y="30"/>
                  </a:lnTo>
                  <a:lnTo>
                    <a:pt x="1018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3" name="Freeform 221"/>
            <p:cNvSpPr>
              <a:spLocks/>
            </p:cNvSpPr>
            <p:nvPr/>
          </p:nvSpPr>
          <p:spPr bwMode="auto">
            <a:xfrm>
              <a:off x="2137" y="1112"/>
              <a:ext cx="772" cy="987"/>
            </a:xfrm>
            <a:custGeom>
              <a:avLst/>
              <a:gdLst/>
              <a:ahLst/>
              <a:cxnLst>
                <a:cxn ang="0">
                  <a:pos x="768" y="981"/>
                </a:cxn>
                <a:cxn ang="0">
                  <a:pos x="768" y="981"/>
                </a:cxn>
                <a:cxn ang="0">
                  <a:pos x="721" y="984"/>
                </a:cxn>
                <a:cxn ang="0">
                  <a:pos x="669" y="987"/>
                </a:cxn>
                <a:cxn ang="0">
                  <a:pos x="616" y="987"/>
                </a:cxn>
                <a:cxn ang="0">
                  <a:pos x="559" y="985"/>
                </a:cxn>
                <a:cxn ang="0">
                  <a:pos x="449" y="984"/>
                </a:cxn>
                <a:cxn ang="0">
                  <a:pos x="350" y="982"/>
                </a:cxn>
                <a:cxn ang="0">
                  <a:pos x="350" y="982"/>
                </a:cxn>
                <a:cxn ang="0">
                  <a:pos x="69" y="982"/>
                </a:cxn>
                <a:cxn ang="0">
                  <a:pos x="69" y="982"/>
                </a:cxn>
                <a:cxn ang="0">
                  <a:pos x="37" y="982"/>
                </a:cxn>
                <a:cxn ang="0">
                  <a:pos x="5" y="982"/>
                </a:cxn>
                <a:cxn ang="0">
                  <a:pos x="5" y="982"/>
                </a:cxn>
                <a:cxn ang="0">
                  <a:pos x="2" y="909"/>
                </a:cxn>
                <a:cxn ang="0">
                  <a:pos x="0" y="811"/>
                </a:cxn>
                <a:cxn ang="0">
                  <a:pos x="0" y="575"/>
                </a:cxn>
                <a:cxn ang="0">
                  <a:pos x="3" y="341"/>
                </a:cxn>
                <a:cxn ang="0">
                  <a:pos x="5" y="168"/>
                </a:cxn>
                <a:cxn ang="0">
                  <a:pos x="5" y="168"/>
                </a:cxn>
                <a:cxn ang="0">
                  <a:pos x="3" y="128"/>
                </a:cxn>
                <a:cxn ang="0">
                  <a:pos x="2" y="86"/>
                </a:cxn>
                <a:cxn ang="0">
                  <a:pos x="2" y="44"/>
                </a:cxn>
                <a:cxn ang="0">
                  <a:pos x="3" y="2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6" y="1"/>
                </a:cxn>
                <a:cxn ang="0">
                  <a:pos x="82" y="0"/>
                </a:cxn>
                <a:cxn ang="0">
                  <a:pos x="115" y="0"/>
                </a:cxn>
                <a:cxn ang="0">
                  <a:pos x="146" y="1"/>
                </a:cxn>
                <a:cxn ang="0">
                  <a:pos x="209" y="7"/>
                </a:cxn>
                <a:cxn ang="0">
                  <a:pos x="246" y="9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385" y="9"/>
                </a:cxn>
                <a:cxn ang="0">
                  <a:pos x="492" y="7"/>
                </a:cxn>
                <a:cxn ang="0">
                  <a:pos x="601" y="4"/>
                </a:cxn>
                <a:cxn ang="0">
                  <a:pos x="699" y="3"/>
                </a:cxn>
                <a:cxn ang="0">
                  <a:pos x="699" y="3"/>
                </a:cxn>
                <a:cxn ang="0">
                  <a:pos x="769" y="3"/>
                </a:cxn>
                <a:cxn ang="0">
                  <a:pos x="769" y="3"/>
                </a:cxn>
                <a:cxn ang="0">
                  <a:pos x="769" y="894"/>
                </a:cxn>
                <a:cxn ang="0">
                  <a:pos x="769" y="894"/>
                </a:cxn>
                <a:cxn ang="0">
                  <a:pos x="771" y="920"/>
                </a:cxn>
                <a:cxn ang="0">
                  <a:pos x="772" y="938"/>
                </a:cxn>
                <a:cxn ang="0">
                  <a:pos x="772" y="956"/>
                </a:cxn>
                <a:cxn ang="0">
                  <a:pos x="771" y="967"/>
                </a:cxn>
                <a:cxn ang="0">
                  <a:pos x="768" y="981"/>
                </a:cxn>
                <a:cxn ang="0">
                  <a:pos x="768" y="981"/>
                </a:cxn>
                <a:cxn ang="0">
                  <a:pos x="768" y="981"/>
                </a:cxn>
              </a:cxnLst>
              <a:rect l="0" t="0" r="r" b="b"/>
              <a:pathLst>
                <a:path w="772" h="987">
                  <a:moveTo>
                    <a:pt x="768" y="981"/>
                  </a:moveTo>
                  <a:lnTo>
                    <a:pt x="768" y="981"/>
                  </a:lnTo>
                  <a:lnTo>
                    <a:pt x="721" y="984"/>
                  </a:lnTo>
                  <a:lnTo>
                    <a:pt x="669" y="987"/>
                  </a:lnTo>
                  <a:lnTo>
                    <a:pt x="616" y="987"/>
                  </a:lnTo>
                  <a:lnTo>
                    <a:pt x="559" y="985"/>
                  </a:lnTo>
                  <a:lnTo>
                    <a:pt x="449" y="984"/>
                  </a:lnTo>
                  <a:lnTo>
                    <a:pt x="350" y="982"/>
                  </a:lnTo>
                  <a:lnTo>
                    <a:pt x="350" y="982"/>
                  </a:lnTo>
                  <a:lnTo>
                    <a:pt x="69" y="982"/>
                  </a:lnTo>
                  <a:lnTo>
                    <a:pt x="69" y="982"/>
                  </a:lnTo>
                  <a:lnTo>
                    <a:pt x="37" y="982"/>
                  </a:lnTo>
                  <a:lnTo>
                    <a:pt x="5" y="982"/>
                  </a:lnTo>
                  <a:lnTo>
                    <a:pt x="5" y="982"/>
                  </a:lnTo>
                  <a:lnTo>
                    <a:pt x="2" y="909"/>
                  </a:lnTo>
                  <a:lnTo>
                    <a:pt x="0" y="811"/>
                  </a:lnTo>
                  <a:lnTo>
                    <a:pt x="0" y="575"/>
                  </a:lnTo>
                  <a:lnTo>
                    <a:pt x="3" y="341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3" y="128"/>
                  </a:lnTo>
                  <a:lnTo>
                    <a:pt x="2" y="86"/>
                  </a:lnTo>
                  <a:lnTo>
                    <a:pt x="2" y="44"/>
                  </a:lnTo>
                  <a:lnTo>
                    <a:pt x="3" y="2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6" y="1"/>
                  </a:lnTo>
                  <a:lnTo>
                    <a:pt x="82" y="0"/>
                  </a:lnTo>
                  <a:lnTo>
                    <a:pt x="115" y="0"/>
                  </a:lnTo>
                  <a:lnTo>
                    <a:pt x="146" y="1"/>
                  </a:lnTo>
                  <a:lnTo>
                    <a:pt x="209" y="7"/>
                  </a:lnTo>
                  <a:lnTo>
                    <a:pt x="246" y="9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385" y="9"/>
                  </a:lnTo>
                  <a:lnTo>
                    <a:pt x="492" y="7"/>
                  </a:lnTo>
                  <a:lnTo>
                    <a:pt x="601" y="4"/>
                  </a:lnTo>
                  <a:lnTo>
                    <a:pt x="699" y="3"/>
                  </a:lnTo>
                  <a:lnTo>
                    <a:pt x="699" y="3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920"/>
                  </a:lnTo>
                  <a:lnTo>
                    <a:pt x="772" y="938"/>
                  </a:lnTo>
                  <a:lnTo>
                    <a:pt x="772" y="956"/>
                  </a:lnTo>
                  <a:lnTo>
                    <a:pt x="771" y="967"/>
                  </a:lnTo>
                  <a:lnTo>
                    <a:pt x="768" y="981"/>
                  </a:lnTo>
                  <a:lnTo>
                    <a:pt x="768" y="981"/>
                  </a:lnTo>
                  <a:lnTo>
                    <a:pt x="768" y="981"/>
                  </a:lnTo>
                  <a:close/>
                </a:path>
              </a:pathLst>
            </a:custGeom>
            <a:solidFill>
              <a:srgbClr val="DFDF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4" name="Freeform 222"/>
            <p:cNvSpPr>
              <a:spLocks/>
            </p:cNvSpPr>
            <p:nvPr/>
          </p:nvSpPr>
          <p:spPr bwMode="auto">
            <a:xfrm>
              <a:off x="2954" y="974"/>
              <a:ext cx="147" cy="1067"/>
            </a:xfrm>
            <a:custGeom>
              <a:avLst/>
              <a:gdLst/>
              <a:ahLst/>
              <a:cxnLst>
                <a:cxn ang="0">
                  <a:pos x="146" y="913"/>
                </a:cxn>
                <a:cxn ang="0">
                  <a:pos x="146" y="913"/>
                </a:cxn>
                <a:cxn ang="0">
                  <a:pos x="146" y="924"/>
                </a:cxn>
                <a:cxn ang="0">
                  <a:pos x="146" y="924"/>
                </a:cxn>
                <a:cxn ang="0">
                  <a:pos x="118" y="952"/>
                </a:cxn>
                <a:cxn ang="0">
                  <a:pos x="74" y="997"/>
                </a:cxn>
                <a:cxn ang="0">
                  <a:pos x="33" y="1040"/>
                </a:cxn>
                <a:cxn ang="0">
                  <a:pos x="4" y="1067"/>
                </a:cxn>
                <a:cxn ang="0">
                  <a:pos x="4" y="1067"/>
                </a:cxn>
                <a:cxn ang="0">
                  <a:pos x="3" y="1049"/>
                </a:cxn>
                <a:cxn ang="0">
                  <a:pos x="1" y="1023"/>
                </a:cxn>
                <a:cxn ang="0">
                  <a:pos x="0" y="947"/>
                </a:cxn>
                <a:cxn ang="0">
                  <a:pos x="0" y="850"/>
                </a:cxn>
                <a:cxn ang="0">
                  <a:pos x="1" y="743"/>
                </a:cxn>
                <a:cxn ang="0">
                  <a:pos x="4" y="418"/>
                </a:cxn>
                <a:cxn ang="0">
                  <a:pos x="4" y="418"/>
                </a:cxn>
                <a:cxn ang="0">
                  <a:pos x="4" y="352"/>
                </a:cxn>
                <a:cxn ang="0">
                  <a:pos x="4" y="287"/>
                </a:cxn>
                <a:cxn ang="0">
                  <a:pos x="4" y="287"/>
                </a:cxn>
                <a:cxn ang="0">
                  <a:pos x="6" y="203"/>
                </a:cxn>
                <a:cxn ang="0">
                  <a:pos x="4" y="136"/>
                </a:cxn>
                <a:cxn ang="0">
                  <a:pos x="4" y="136"/>
                </a:cxn>
                <a:cxn ang="0">
                  <a:pos x="16" y="123"/>
                </a:cxn>
                <a:cxn ang="0">
                  <a:pos x="33" y="105"/>
                </a:cxn>
                <a:cxn ang="0">
                  <a:pos x="74" y="67"/>
                </a:cxn>
                <a:cxn ang="0">
                  <a:pos x="116" y="29"/>
                </a:cxn>
                <a:cxn ang="0">
                  <a:pos x="146" y="0"/>
                </a:cxn>
                <a:cxn ang="0">
                  <a:pos x="146" y="0"/>
                </a:cxn>
                <a:cxn ang="0">
                  <a:pos x="144" y="12"/>
                </a:cxn>
                <a:cxn ang="0">
                  <a:pos x="144" y="32"/>
                </a:cxn>
                <a:cxn ang="0">
                  <a:pos x="144" y="79"/>
                </a:cxn>
                <a:cxn ang="0">
                  <a:pos x="146" y="158"/>
                </a:cxn>
                <a:cxn ang="0">
                  <a:pos x="146" y="158"/>
                </a:cxn>
                <a:cxn ang="0">
                  <a:pos x="146" y="263"/>
                </a:cxn>
                <a:cxn ang="0">
                  <a:pos x="146" y="263"/>
                </a:cxn>
                <a:cxn ang="0">
                  <a:pos x="147" y="588"/>
                </a:cxn>
                <a:cxn ang="0">
                  <a:pos x="146" y="913"/>
                </a:cxn>
                <a:cxn ang="0">
                  <a:pos x="146" y="913"/>
                </a:cxn>
                <a:cxn ang="0">
                  <a:pos x="146" y="913"/>
                </a:cxn>
              </a:cxnLst>
              <a:rect l="0" t="0" r="r" b="b"/>
              <a:pathLst>
                <a:path w="147" h="1067">
                  <a:moveTo>
                    <a:pt x="146" y="913"/>
                  </a:moveTo>
                  <a:lnTo>
                    <a:pt x="146" y="913"/>
                  </a:lnTo>
                  <a:lnTo>
                    <a:pt x="146" y="924"/>
                  </a:lnTo>
                  <a:lnTo>
                    <a:pt x="146" y="924"/>
                  </a:lnTo>
                  <a:lnTo>
                    <a:pt x="118" y="952"/>
                  </a:lnTo>
                  <a:lnTo>
                    <a:pt x="74" y="997"/>
                  </a:lnTo>
                  <a:lnTo>
                    <a:pt x="33" y="1040"/>
                  </a:lnTo>
                  <a:lnTo>
                    <a:pt x="4" y="1067"/>
                  </a:lnTo>
                  <a:lnTo>
                    <a:pt x="4" y="1067"/>
                  </a:lnTo>
                  <a:lnTo>
                    <a:pt x="3" y="1049"/>
                  </a:lnTo>
                  <a:lnTo>
                    <a:pt x="1" y="1023"/>
                  </a:lnTo>
                  <a:lnTo>
                    <a:pt x="0" y="947"/>
                  </a:lnTo>
                  <a:lnTo>
                    <a:pt x="0" y="850"/>
                  </a:lnTo>
                  <a:lnTo>
                    <a:pt x="1" y="743"/>
                  </a:lnTo>
                  <a:lnTo>
                    <a:pt x="4" y="418"/>
                  </a:lnTo>
                  <a:lnTo>
                    <a:pt x="4" y="418"/>
                  </a:lnTo>
                  <a:lnTo>
                    <a:pt x="4" y="352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6" y="20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23"/>
                  </a:lnTo>
                  <a:lnTo>
                    <a:pt x="33" y="105"/>
                  </a:lnTo>
                  <a:lnTo>
                    <a:pt x="74" y="67"/>
                  </a:lnTo>
                  <a:lnTo>
                    <a:pt x="116" y="29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12"/>
                  </a:lnTo>
                  <a:lnTo>
                    <a:pt x="144" y="32"/>
                  </a:lnTo>
                  <a:lnTo>
                    <a:pt x="144" y="79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7" y="588"/>
                  </a:lnTo>
                  <a:lnTo>
                    <a:pt x="146" y="913"/>
                  </a:lnTo>
                  <a:lnTo>
                    <a:pt x="146" y="913"/>
                  </a:lnTo>
                  <a:lnTo>
                    <a:pt x="146" y="913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5" name="Freeform 223"/>
            <p:cNvSpPr>
              <a:spLocks/>
            </p:cNvSpPr>
            <p:nvPr/>
          </p:nvSpPr>
          <p:spPr bwMode="auto">
            <a:xfrm>
              <a:off x="2147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5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5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6" name="Freeform 224"/>
            <p:cNvSpPr>
              <a:spLocks/>
            </p:cNvSpPr>
            <p:nvPr/>
          </p:nvSpPr>
          <p:spPr bwMode="auto">
            <a:xfrm>
              <a:off x="2200" y="1472"/>
              <a:ext cx="46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6" h="519">
                  <a:moveTo>
                    <a:pt x="44" y="519"/>
                  </a:moveTo>
                  <a:lnTo>
                    <a:pt x="44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7" name="Freeform 225"/>
            <p:cNvSpPr>
              <a:spLocks/>
            </p:cNvSpPr>
            <p:nvPr/>
          </p:nvSpPr>
          <p:spPr bwMode="auto">
            <a:xfrm>
              <a:off x="2252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8" name="Freeform 226"/>
            <p:cNvSpPr>
              <a:spLocks/>
            </p:cNvSpPr>
            <p:nvPr/>
          </p:nvSpPr>
          <p:spPr bwMode="auto">
            <a:xfrm>
              <a:off x="2304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1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1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699" name="Freeform 227"/>
            <p:cNvSpPr>
              <a:spLocks/>
            </p:cNvSpPr>
            <p:nvPr/>
          </p:nvSpPr>
          <p:spPr bwMode="auto">
            <a:xfrm>
              <a:off x="2356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0" name="Freeform 228"/>
            <p:cNvSpPr>
              <a:spLocks/>
            </p:cNvSpPr>
            <p:nvPr/>
          </p:nvSpPr>
          <p:spPr bwMode="auto">
            <a:xfrm>
              <a:off x="2408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1" name="Freeform 229"/>
            <p:cNvSpPr>
              <a:spLocks/>
            </p:cNvSpPr>
            <p:nvPr/>
          </p:nvSpPr>
          <p:spPr bwMode="auto">
            <a:xfrm>
              <a:off x="2460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2" name="Freeform 230"/>
            <p:cNvSpPr>
              <a:spLocks/>
            </p:cNvSpPr>
            <p:nvPr/>
          </p:nvSpPr>
          <p:spPr bwMode="auto">
            <a:xfrm>
              <a:off x="2514" y="1472"/>
              <a:ext cx="45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5" h="519">
                  <a:moveTo>
                    <a:pt x="43" y="519"/>
                  </a:moveTo>
                  <a:lnTo>
                    <a:pt x="43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3" name="Freeform 231"/>
            <p:cNvSpPr>
              <a:spLocks/>
            </p:cNvSpPr>
            <p:nvPr/>
          </p:nvSpPr>
          <p:spPr bwMode="auto">
            <a:xfrm>
              <a:off x="2566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4" name="Freeform 232"/>
            <p:cNvSpPr>
              <a:spLocks/>
            </p:cNvSpPr>
            <p:nvPr/>
          </p:nvSpPr>
          <p:spPr bwMode="auto">
            <a:xfrm>
              <a:off x="2618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5" name="Freeform 233"/>
            <p:cNvSpPr>
              <a:spLocks/>
            </p:cNvSpPr>
            <p:nvPr/>
          </p:nvSpPr>
          <p:spPr bwMode="auto">
            <a:xfrm>
              <a:off x="2671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4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4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6" name="Freeform 234"/>
            <p:cNvSpPr>
              <a:spLocks/>
            </p:cNvSpPr>
            <p:nvPr/>
          </p:nvSpPr>
          <p:spPr bwMode="auto">
            <a:xfrm>
              <a:off x="2723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7" name="Freeform 235"/>
            <p:cNvSpPr>
              <a:spLocks/>
            </p:cNvSpPr>
            <p:nvPr/>
          </p:nvSpPr>
          <p:spPr bwMode="auto">
            <a:xfrm>
              <a:off x="2775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8" name="Freeform 236"/>
            <p:cNvSpPr>
              <a:spLocks/>
            </p:cNvSpPr>
            <p:nvPr/>
          </p:nvSpPr>
          <p:spPr bwMode="auto">
            <a:xfrm>
              <a:off x="2827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09" name="Freeform 237"/>
            <p:cNvSpPr>
              <a:spLocks/>
            </p:cNvSpPr>
            <p:nvPr/>
          </p:nvSpPr>
          <p:spPr bwMode="auto">
            <a:xfrm>
              <a:off x="2140" y="1113"/>
              <a:ext cx="739" cy="48"/>
            </a:xfrm>
            <a:custGeom>
              <a:avLst/>
              <a:gdLst/>
              <a:ahLst/>
              <a:cxnLst>
                <a:cxn ang="0">
                  <a:pos x="739" y="3"/>
                </a:cxn>
                <a:cxn ang="0">
                  <a:pos x="739" y="3"/>
                </a:cxn>
                <a:cxn ang="0">
                  <a:pos x="739" y="46"/>
                </a:cxn>
                <a:cxn ang="0">
                  <a:pos x="739" y="46"/>
                </a:cxn>
                <a:cxn ang="0">
                  <a:pos x="546" y="46"/>
                </a:cxn>
                <a:cxn ang="0">
                  <a:pos x="546" y="46"/>
                </a:cxn>
                <a:cxn ang="0">
                  <a:pos x="98" y="46"/>
                </a:cxn>
                <a:cxn ang="0">
                  <a:pos x="98" y="46"/>
                </a:cxn>
                <a:cxn ang="0">
                  <a:pos x="49" y="48"/>
                </a:cxn>
                <a:cxn ang="0">
                  <a:pos x="24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557" y="3"/>
                </a:cxn>
                <a:cxn ang="0">
                  <a:pos x="557" y="3"/>
                </a:cxn>
                <a:cxn ang="0">
                  <a:pos x="650" y="2"/>
                </a:cxn>
                <a:cxn ang="0">
                  <a:pos x="650" y="2"/>
                </a:cxn>
                <a:cxn ang="0">
                  <a:pos x="695" y="0"/>
                </a:cxn>
                <a:cxn ang="0">
                  <a:pos x="717" y="0"/>
                </a:cxn>
                <a:cxn ang="0">
                  <a:pos x="739" y="3"/>
                </a:cxn>
                <a:cxn ang="0">
                  <a:pos x="739" y="3"/>
                </a:cxn>
                <a:cxn ang="0">
                  <a:pos x="739" y="3"/>
                </a:cxn>
              </a:cxnLst>
              <a:rect l="0" t="0" r="r" b="b"/>
              <a:pathLst>
                <a:path w="739" h="48">
                  <a:moveTo>
                    <a:pt x="739" y="3"/>
                  </a:moveTo>
                  <a:lnTo>
                    <a:pt x="739" y="3"/>
                  </a:lnTo>
                  <a:lnTo>
                    <a:pt x="739" y="46"/>
                  </a:lnTo>
                  <a:lnTo>
                    <a:pt x="739" y="46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49" y="48"/>
                  </a:lnTo>
                  <a:lnTo>
                    <a:pt x="24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57" y="3"/>
                  </a:lnTo>
                  <a:lnTo>
                    <a:pt x="557" y="3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95" y="0"/>
                  </a:lnTo>
                  <a:lnTo>
                    <a:pt x="717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3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0" name="Freeform 238"/>
            <p:cNvSpPr>
              <a:spLocks noEditPoints="1"/>
            </p:cNvSpPr>
            <p:nvPr/>
          </p:nvSpPr>
          <p:spPr bwMode="auto">
            <a:xfrm>
              <a:off x="2067" y="867"/>
              <a:ext cx="1045" cy="1241"/>
            </a:xfrm>
            <a:custGeom>
              <a:avLst/>
              <a:gdLst/>
              <a:ahLst/>
              <a:cxnLst>
                <a:cxn ang="0">
                  <a:pos x="1043" y="107"/>
                </a:cxn>
                <a:cxn ang="0">
                  <a:pos x="1045" y="52"/>
                </a:cxn>
                <a:cxn ang="0">
                  <a:pos x="1037" y="30"/>
                </a:cxn>
                <a:cxn ang="0">
                  <a:pos x="1028" y="113"/>
                </a:cxn>
                <a:cxn ang="0">
                  <a:pos x="1030" y="550"/>
                </a:cxn>
                <a:cxn ang="0">
                  <a:pos x="930" y="1096"/>
                </a:cxn>
                <a:cxn ang="0">
                  <a:pos x="872" y="449"/>
                </a:cxn>
                <a:cxn ang="0">
                  <a:pos x="856" y="216"/>
                </a:cxn>
                <a:cxn ang="0">
                  <a:pos x="943" y="125"/>
                </a:cxn>
                <a:cxn ang="0">
                  <a:pos x="1025" y="51"/>
                </a:cxn>
                <a:cxn ang="0">
                  <a:pos x="1037" y="28"/>
                </a:cxn>
                <a:cxn ang="0">
                  <a:pos x="1036" y="9"/>
                </a:cxn>
                <a:cxn ang="0">
                  <a:pos x="969" y="7"/>
                </a:cxn>
                <a:cxn ang="0">
                  <a:pos x="623" y="6"/>
                </a:cxn>
                <a:cxn ang="0">
                  <a:pos x="382" y="6"/>
                </a:cxn>
                <a:cxn ang="0">
                  <a:pos x="298" y="1"/>
                </a:cxn>
                <a:cxn ang="0">
                  <a:pos x="207" y="6"/>
                </a:cxn>
                <a:cxn ang="0">
                  <a:pos x="197" y="46"/>
                </a:cxn>
                <a:cxn ang="0">
                  <a:pos x="25" y="207"/>
                </a:cxn>
                <a:cxn ang="0">
                  <a:pos x="4" y="246"/>
                </a:cxn>
                <a:cxn ang="0">
                  <a:pos x="6" y="491"/>
                </a:cxn>
                <a:cxn ang="0">
                  <a:pos x="1" y="1111"/>
                </a:cxn>
                <a:cxn ang="0">
                  <a:pos x="12" y="1235"/>
                </a:cxn>
                <a:cxn ang="0">
                  <a:pos x="611" y="1239"/>
                </a:cxn>
                <a:cxn ang="0">
                  <a:pos x="818" y="1233"/>
                </a:cxn>
                <a:cxn ang="0">
                  <a:pos x="830" y="1236"/>
                </a:cxn>
                <a:cxn ang="0">
                  <a:pos x="1021" y="1047"/>
                </a:cxn>
                <a:cxn ang="0">
                  <a:pos x="1043" y="1002"/>
                </a:cxn>
                <a:cxn ang="0">
                  <a:pos x="52" y="336"/>
                </a:cxn>
                <a:cxn ang="0">
                  <a:pos x="630" y="339"/>
                </a:cxn>
                <a:cxn ang="0">
                  <a:pos x="821" y="579"/>
                </a:cxn>
                <a:cxn ang="0">
                  <a:pos x="52" y="474"/>
                </a:cxn>
                <a:cxn ang="0">
                  <a:pos x="824" y="279"/>
                </a:cxn>
                <a:cxn ang="0">
                  <a:pos x="534" y="321"/>
                </a:cxn>
                <a:cxn ang="0">
                  <a:pos x="51" y="267"/>
                </a:cxn>
                <a:cxn ang="0">
                  <a:pos x="192" y="219"/>
                </a:cxn>
                <a:cxn ang="0">
                  <a:pos x="477" y="222"/>
                </a:cxn>
                <a:cxn ang="0">
                  <a:pos x="824" y="279"/>
                </a:cxn>
                <a:cxn ang="0">
                  <a:pos x="51" y="595"/>
                </a:cxn>
                <a:cxn ang="0">
                  <a:pos x="815" y="1096"/>
                </a:cxn>
                <a:cxn ang="0">
                  <a:pos x="51" y="1136"/>
                </a:cxn>
                <a:cxn ang="0">
                  <a:pos x="49" y="732"/>
                </a:cxn>
                <a:cxn ang="0">
                  <a:pos x="365" y="51"/>
                </a:cxn>
                <a:cxn ang="0">
                  <a:pos x="472" y="51"/>
                </a:cxn>
                <a:cxn ang="0">
                  <a:pos x="905" y="51"/>
                </a:cxn>
                <a:cxn ang="0">
                  <a:pos x="988" y="55"/>
                </a:cxn>
                <a:cxn ang="0">
                  <a:pos x="864" y="174"/>
                </a:cxn>
                <a:cxn ang="0">
                  <a:pos x="443" y="203"/>
                </a:cxn>
                <a:cxn ang="0">
                  <a:pos x="151" y="197"/>
                </a:cxn>
                <a:cxn ang="0">
                  <a:pos x="237" y="51"/>
                </a:cxn>
                <a:cxn ang="0">
                  <a:pos x="297" y="48"/>
                </a:cxn>
                <a:cxn ang="0">
                  <a:pos x="54" y="1207"/>
                </a:cxn>
                <a:cxn ang="0">
                  <a:pos x="818" y="1163"/>
                </a:cxn>
                <a:cxn ang="0">
                  <a:pos x="636" y="1209"/>
                </a:cxn>
              </a:cxnLst>
              <a:rect l="0" t="0" r="r" b="b"/>
              <a:pathLst>
                <a:path w="1045" h="1241">
                  <a:moveTo>
                    <a:pt x="1043" y="896"/>
                  </a:moveTo>
                  <a:lnTo>
                    <a:pt x="1043" y="896"/>
                  </a:lnTo>
                  <a:lnTo>
                    <a:pt x="1043" y="222"/>
                  </a:lnTo>
                  <a:lnTo>
                    <a:pt x="1043" y="222"/>
                  </a:lnTo>
                  <a:lnTo>
                    <a:pt x="1043" y="107"/>
                  </a:lnTo>
                  <a:lnTo>
                    <a:pt x="1043" y="107"/>
                  </a:lnTo>
                  <a:lnTo>
                    <a:pt x="1042" y="70"/>
                  </a:lnTo>
                  <a:lnTo>
                    <a:pt x="1042" y="70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7" y="30"/>
                  </a:lnTo>
                  <a:lnTo>
                    <a:pt x="1036" y="31"/>
                  </a:lnTo>
                  <a:lnTo>
                    <a:pt x="1033" y="39"/>
                  </a:lnTo>
                  <a:lnTo>
                    <a:pt x="1031" y="51"/>
                  </a:lnTo>
                  <a:lnTo>
                    <a:pt x="1031" y="51"/>
                  </a:lnTo>
                  <a:lnTo>
                    <a:pt x="1028" y="82"/>
                  </a:lnTo>
                  <a:lnTo>
                    <a:pt x="1028" y="113"/>
                  </a:lnTo>
                  <a:lnTo>
                    <a:pt x="1030" y="176"/>
                  </a:lnTo>
                  <a:lnTo>
                    <a:pt x="1030" y="176"/>
                  </a:lnTo>
                  <a:lnTo>
                    <a:pt x="1030" y="327"/>
                  </a:lnTo>
                  <a:lnTo>
                    <a:pt x="1030" y="327"/>
                  </a:lnTo>
                  <a:lnTo>
                    <a:pt x="1030" y="550"/>
                  </a:lnTo>
                  <a:lnTo>
                    <a:pt x="1030" y="550"/>
                  </a:lnTo>
                  <a:lnTo>
                    <a:pt x="1030" y="773"/>
                  </a:lnTo>
                  <a:lnTo>
                    <a:pt x="1030" y="996"/>
                  </a:lnTo>
                  <a:lnTo>
                    <a:pt x="1030" y="996"/>
                  </a:lnTo>
                  <a:lnTo>
                    <a:pt x="981" y="1045"/>
                  </a:lnTo>
                  <a:lnTo>
                    <a:pt x="930" y="1096"/>
                  </a:lnTo>
                  <a:lnTo>
                    <a:pt x="930" y="1096"/>
                  </a:lnTo>
                  <a:lnTo>
                    <a:pt x="897" y="1126"/>
                  </a:lnTo>
                  <a:lnTo>
                    <a:pt x="864" y="1157"/>
                  </a:lnTo>
                  <a:lnTo>
                    <a:pt x="864" y="1157"/>
                  </a:lnTo>
                  <a:lnTo>
                    <a:pt x="866" y="922"/>
                  </a:lnTo>
                  <a:lnTo>
                    <a:pt x="869" y="685"/>
                  </a:lnTo>
                  <a:lnTo>
                    <a:pt x="872" y="449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2" y="212"/>
                  </a:lnTo>
                  <a:lnTo>
                    <a:pt x="867" y="212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64" y="204"/>
                  </a:lnTo>
                  <a:lnTo>
                    <a:pt x="875" y="192"/>
                  </a:lnTo>
                  <a:lnTo>
                    <a:pt x="897" y="169"/>
                  </a:lnTo>
                  <a:lnTo>
                    <a:pt x="921" y="148"/>
                  </a:lnTo>
                  <a:lnTo>
                    <a:pt x="943" y="125"/>
                  </a:lnTo>
                  <a:lnTo>
                    <a:pt x="943" y="125"/>
                  </a:lnTo>
                  <a:lnTo>
                    <a:pt x="982" y="89"/>
                  </a:lnTo>
                  <a:lnTo>
                    <a:pt x="1002" y="72"/>
                  </a:lnTo>
                  <a:lnTo>
                    <a:pt x="1019" y="52"/>
                  </a:lnTo>
                  <a:lnTo>
                    <a:pt x="1019" y="52"/>
                  </a:lnTo>
                  <a:lnTo>
                    <a:pt x="1025" y="51"/>
                  </a:lnTo>
                  <a:lnTo>
                    <a:pt x="1025" y="51"/>
                  </a:lnTo>
                  <a:lnTo>
                    <a:pt x="1028" y="49"/>
                  </a:lnTo>
                  <a:lnTo>
                    <a:pt x="1031" y="45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110" y="1233"/>
                  </a:lnTo>
                  <a:lnTo>
                    <a:pt x="210" y="1232"/>
                  </a:lnTo>
                  <a:lnTo>
                    <a:pt x="410" y="1235"/>
                  </a:lnTo>
                  <a:lnTo>
                    <a:pt x="410" y="1235"/>
                  </a:lnTo>
                  <a:lnTo>
                    <a:pt x="510" y="1238"/>
                  </a:lnTo>
                  <a:lnTo>
                    <a:pt x="611" y="1239"/>
                  </a:lnTo>
                  <a:lnTo>
                    <a:pt x="660" y="1241"/>
                  </a:lnTo>
                  <a:lnTo>
                    <a:pt x="711" y="1239"/>
                  </a:lnTo>
                  <a:lnTo>
                    <a:pt x="762" y="1238"/>
                  </a:lnTo>
                  <a:lnTo>
                    <a:pt x="811" y="1235"/>
                  </a:lnTo>
                  <a:lnTo>
                    <a:pt x="811" y="1235"/>
                  </a:lnTo>
                  <a:lnTo>
                    <a:pt x="818" y="1233"/>
                  </a:lnTo>
                  <a:lnTo>
                    <a:pt x="826" y="1230"/>
                  </a:lnTo>
                  <a:lnTo>
                    <a:pt x="826" y="1230"/>
                  </a:lnTo>
                  <a:lnTo>
                    <a:pt x="827" y="1236"/>
                  </a:lnTo>
                  <a:lnTo>
                    <a:pt x="829" y="1236"/>
                  </a:lnTo>
                  <a:lnTo>
                    <a:pt x="830" y="1236"/>
                  </a:lnTo>
                  <a:lnTo>
                    <a:pt x="830" y="1236"/>
                  </a:lnTo>
                  <a:lnTo>
                    <a:pt x="864" y="1201"/>
                  </a:lnTo>
                  <a:lnTo>
                    <a:pt x="902" y="1165"/>
                  </a:lnTo>
                  <a:lnTo>
                    <a:pt x="939" y="1129"/>
                  </a:lnTo>
                  <a:lnTo>
                    <a:pt x="976" y="1093"/>
                  </a:lnTo>
                  <a:lnTo>
                    <a:pt x="976" y="1093"/>
                  </a:lnTo>
                  <a:lnTo>
                    <a:pt x="1021" y="1047"/>
                  </a:lnTo>
                  <a:lnTo>
                    <a:pt x="1021" y="1047"/>
                  </a:lnTo>
                  <a:lnTo>
                    <a:pt x="1034" y="1034"/>
                  </a:lnTo>
                  <a:lnTo>
                    <a:pt x="1039" y="1026"/>
                  </a:lnTo>
                  <a:lnTo>
                    <a:pt x="1042" y="1017"/>
                  </a:lnTo>
                  <a:lnTo>
                    <a:pt x="1042" y="1017"/>
                  </a:lnTo>
                  <a:lnTo>
                    <a:pt x="1043" y="1002"/>
                  </a:lnTo>
                  <a:lnTo>
                    <a:pt x="1045" y="987"/>
                  </a:lnTo>
                  <a:lnTo>
                    <a:pt x="1045" y="957"/>
                  </a:lnTo>
                  <a:lnTo>
                    <a:pt x="1043" y="896"/>
                  </a:lnTo>
                  <a:lnTo>
                    <a:pt x="1043" y="896"/>
                  </a:lnTo>
                  <a:lnTo>
                    <a:pt x="1043" y="896"/>
                  </a:lnTo>
                  <a:close/>
                  <a:moveTo>
                    <a:pt x="52" y="336"/>
                  </a:moveTo>
                  <a:lnTo>
                    <a:pt x="52" y="336"/>
                  </a:lnTo>
                  <a:lnTo>
                    <a:pt x="244" y="342"/>
                  </a:lnTo>
                  <a:lnTo>
                    <a:pt x="341" y="342"/>
                  </a:lnTo>
                  <a:lnTo>
                    <a:pt x="437" y="343"/>
                  </a:lnTo>
                  <a:lnTo>
                    <a:pt x="534" y="342"/>
                  </a:lnTo>
                  <a:lnTo>
                    <a:pt x="630" y="339"/>
                  </a:lnTo>
                  <a:lnTo>
                    <a:pt x="726" y="334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1" y="579"/>
                  </a:lnTo>
                  <a:lnTo>
                    <a:pt x="821" y="579"/>
                  </a:lnTo>
                  <a:lnTo>
                    <a:pt x="435" y="574"/>
                  </a:lnTo>
                  <a:lnTo>
                    <a:pt x="51" y="573"/>
                  </a:lnTo>
                  <a:lnTo>
                    <a:pt x="51" y="573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52" y="336"/>
                  </a:lnTo>
                  <a:close/>
                  <a:moveTo>
                    <a:pt x="824" y="279"/>
                  </a:moveTo>
                  <a:lnTo>
                    <a:pt x="824" y="279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727" y="313"/>
                  </a:lnTo>
                  <a:lnTo>
                    <a:pt x="630" y="318"/>
                  </a:lnTo>
                  <a:lnTo>
                    <a:pt x="534" y="321"/>
                  </a:lnTo>
                  <a:lnTo>
                    <a:pt x="437" y="321"/>
                  </a:lnTo>
                  <a:lnTo>
                    <a:pt x="341" y="321"/>
                  </a:lnTo>
                  <a:lnTo>
                    <a:pt x="244" y="319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1" y="267"/>
                  </a:lnTo>
                  <a:lnTo>
                    <a:pt x="51" y="243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98" y="218"/>
                  </a:lnTo>
                  <a:lnTo>
                    <a:pt x="145" y="218"/>
                  </a:lnTo>
                  <a:lnTo>
                    <a:pt x="192" y="219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98" y="222"/>
                  </a:lnTo>
                  <a:lnTo>
                    <a:pt x="358" y="222"/>
                  </a:lnTo>
                  <a:lnTo>
                    <a:pt x="477" y="222"/>
                  </a:lnTo>
                  <a:lnTo>
                    <a:pt x="477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75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close/>
                  <a:moveTo>
                    <a:pt x="49" y="732"/>
                  </a:moveTo>
                  <a:lnTo>
                    <a:pt x="49" y="732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435" y="597"/>
                  </a:lnTo>
                  <a:lnTo>
                    <a:pt x="820" y="600"/>
                  </a:lnTo>
                  <a:lnTo>
                    <a:pt x="820" y="600"/>
                  </a:lnTo>
                  <a:lnTo>
                    <a:pt x="815" y="984"/>
                  </a:lnTo>
                  <a:lnTo>
                    <a:pt x="815" y="984"/>
                  </a:lnTo>
                  <a:lnTo>
                    <a:pt x="815" y="1096"/>
                  </a:lnTo>
                  <a:lnTo>
                    <a:pt x="815" y="1096"/>
                  </a:lnTo>
                  <a:lnTo>
                    <a:pt x="815" y="1119"/>
                  </a:lnTo>
                  <a:lnTo>
                    <a:pt x="817" y="1142"/>
                  </a:lnTo>
                  <a:lnTo>
                    <a:pt x="817" y="1142"/>
                  </a:lnTo>
                  <a:lnTo>
                    <a:pt x="434" y="1138"/>
                  </a:lnTo>
                  <a:lnTo>
                    <a:pt x="51" y="1136"/>
                  </a:lnTo>
                  <a:lnTo>
                    <a:pt x="51" y="1136"/>
                  </a:lnTo>
                  <a:lnTo>
                    <a:pt x="51" y="1138"/>
                  </a:lnTo>
                  <a:lnTo>
                    <a:pt x="51" y="1138"/>
                  </a:lnTo>
                  <a:lnTo>
                    <a:pt x="48" y="1036"/>
                  </a:lnTo>
                  <a:lnTo>
                    <a:pt x="48" y="935"/>
                  </a:lnTo>
                  <a:lnTo>
                    <a:pt x="49" y="732"/>
                  </a:lnTo>
                  <a:lnTo>
                    <a:pt x="49" y="732"/>
                  </a:lnTo>
                  <a:lnTo>
                    <a:pt x="49" y="732"/>
                  </a:lnTo>
                  <a:close/>
                  <a:moveTo>
                    <a:pt x="297" y="48"/>
                  </a:moveTo>
                  <a:lnTo>
                    <a:pt x="297" y="48"/>
                  </a:lnTo>
                  <a:lnTo>
                    <a:pt x="331" y="49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92" y="52"/>
                  </a:lnTo>
                  <a:lnTo>
                    <a:pt x="419" y="52"/>
                  </a:lnTo>
                  <a:lnTo>
                    <a:pt x="472" y="51"/>
                  </a:lnTo>
                  <a:lnTo>
                    <a:pt x="472" y="51"/>
                  </a:lnTo>
                  <a:lnTo>
                    <a:pt x="613" y="51"/>
                  </a:lnTo>
                  <a:lnTo>
                    <a:pt x="613" y="51"/>
                  </a:lnTo>
                  <a:lnTo>
                    <a:pt x="778" y="51"/>
                  </a:lnTo>
                  <a:lnTo>
                    <a:pt x="778" y="51"/>
                  </a:lnTo>
                  <a:lnTo>
                    <a:pt x="905" y="51"/>
                  </a:lnTo>
                  <a:lnTo>
                    <a:pt x="905" y="51"/>
                  </a:lnTo>
                  <a:lnTo>
                    <a:pt x="924" y="52"/>
                  </a:lnTo>
                  <a:lnTo>
                    <a:pt x="945" y="54"/>
                  </a:lnTo>
                  <a:lnTo>
                    <a:pt x="967" y="55"/>
                  </a:lnTo>
                  <a:lnTo>
                    <a:pt x="988" y="55"/>
                  </a:lnTo>
                  <a:lnTo>
                    <a:pt x="988" y="55"/>
                  </a:lnTo>
                  <a:lnTo>
                    <a:pt x="961" y="81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12" y="128"/>
                  </a:lnTo>
                  <a:lnTo>
                    <a:pt x="887" y="151"/>
                  </a:lnTo>
                  <a:lnTo>
                    <a:pt x="864" y="174"/>
                  </a:lnTo>
                  <a:lnTo>
                    <a:pt x="853" y="186"/>
                  </a:lnTo>
                  <a:lnTo>
                    <a:pt x="844" y="200"/>
                  </a:lnTo>
                  <a:lnTo>
                    <a:pt x="844" y="200"/>
                  </a:lnTo>
                  <a:lnTo>
                    <a:pt x="642" y="201"/>
                  </a:lnTo>
                  <a:lnTo>
                    <a:pt x="443" y="203"/>
                  </a:lnTo>
                  <a:lnTo>
                    <a:pt x="443" y="203"/>
                  </a:lnTo>
                  <a:lnTo>
                    <a:pt x="340" y="201"/>
                  </a:lnTo>
                  <a:lnTo>
                    <a:pt x="288" y="201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194" y="198"/>
                  </a:lnTo>
                  <a:lnTo>
                    <a:pt x="151" y="197"/>
                  </a:lnTo>
                  <a:lnTo>
                    <a:pt x="107" y="198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6" y="163"/>
                  </a:lnTo>
                  <a:lnTo>
                    <a:pt x="149" y="125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70" y="45"/>
                  </a:lnTo>
                  <a:lnTo>
                    <a:pt x="297" y="48"/>
                  </a:lnTo>
                  <a:lnTo>
                    <a:pt x="297" y="48"/>
                  </a:lnTo>
                  <a:lnTo>
                    <a:pt x="297" y="48"/>
                  </a:lnTo>
                  <a:close/>
                  <a:moveTo>
                    <a:pt x="455" y="1205"/>
                  </a:moveTo>
                  <a:lnTo>
                    <a:pt x="455" y="1205"/>
                  </a:lnTo>
                  <a:lnTo>
                    <a:pt x="253" y="1204"/>
                  </a:lnTo>
                  <a:lnTo>
                    <a:pt x="153" y="1204"/>
                  </a:lnTo>
                  <a:lnTo>
                    <a:pt x="54" y="1207"/>
                  </a:lnTo>
                  <a:lnTo>
                    <a:pt x="54" y="1207"/>
                  </a:lnTo>
                  <a:lnTo>
                    <a:pt x="51" y="1159"/>
                  </a:lnTo>
                  <a:lnTo>
                    <a:pt x="51" y="1159"/>
                  </a:lnTo>
                  <a:lnTo>
                    <a:pt x="434" y="1160"/>
                  </a:lnTo>
                  <a:lnTo>
                    <a:pt x="818" y="1163"/>
                  </a:lnTo>
                  <a:lnTo>
                    <a:pt x="818" y="1163"/>
                  </a:lnTo>
                  <a:lnTo>
                    <a:pt x="818" y="1186"/>
                  </a:lnTo>
                  <a:lnTo>
                    <a:pt x="817" y="1207"/>
                  </a:lnTo>
                  <a:lnTo>
                    <a:pt x="817" y="1207"/>
                  </a:lnTo>
                  <a:lnTo>
                    <a:pt x="772" y="1209"/>
                  </a:lnTo>
                  <a:lnTo>
                    <a:pt x="726" y="1211"/>
                  </a:lnTo>
                  <a:lnTo>
                    <a:pt x="636" y="1209"/>
                  </a:lnTo>
                  <a:lnTo>
                    <a:pt x="455" y="1205"/>
                  </a:lnTo>
                  <a:lnTo>
                    <a:pt x="455" y="1205"/>
                  </a:lnTo>
                  <a:lnTo>
                    <a:pt x="455" y="1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9" name="Group 239"/>
          <p:cNvGrpSpPr>
            <a:grpSpLocks/>
          </p:cNvGrpSpPr>
          <p:nvPr/>
        </p:nvGrpSpPr>
        <p:grpSpPr bwMode="auto">
          <a:xfrm>
            <a:off x="5257800" y="3886200"/>
            <a:ext cx="741363" cy="757238"/>
            <a:chOff x="2067" y="867"/>
            <a:chExt cx="1088" cy="1290"/>
          </a:xfrm>
        </p:grpSpPr>
        <p:sp>
          <p:nvSpPr>
            <p:cNvPr id="1641712" name="Freeform 240"/>
            <p:cNvSpPr>
              <a:spLocks/>
            </p:cNvSpPr>
            <p:nvPr/>
          </p:nvSpPr>
          <p:spPr bwMode="auto">
            <a:xfrm>
              <a:off x="2067" y="867"/>
              <a:ext cx="1088" cy="1290"/>
            </a:xfrm>
            <a:custGeom>
              <a:avLst/>
              <a:gdLst/>
              <a:ahLst/>
              <a:cxnLst>
                <a:cxn ang="0">
                  <a:pos x="1030" y="46"/>
                </a:cxn>
                <a:cxn ang="0">
                  <a:pos x="1034" y="33"/>
                </a:cxn>
                <a:cxn ang="0">
                  <a:pos x="1037" y="28"/>
                </a:cxn>
                <a:cxn ang="0">
                  <a:pos x="1039" y="27"/>
                </a:cxn>
                <a:cxn ang="0">
                  <a:pos x="1036" y="18"/>
                </a:cxn>
                <a:cxn ang="0">
                  <a:pos x="1036" y="9"/>
                </a:cxn>
                <a:cxn ang="0">
                  <a:pos x="1031" y="6"/>
                </a:cxn>
                <a:cxn ang="0">
                  <a:pos x="1016" y="9"/>
                </a:cxn>
                <a:cxn ang="0">
                  <a:pos x="969" y="7"/>
                </a:cxn>
                <a:cxn ang="0">
                  <a:pos x="903" y="6"/>
                </a:cxn>
                <a:cxn ang="0">
                  <a:pos x="785" y="6"/>
                </a:cxn>
                <a:cxn ang="0">
                  <a:pos x="623" y="6"/>
                </a:cxn>
                <a:cxn ang="0">
                  <a:pos x="483" y="6"/>
                </a:cxn>
                <a:cxn ang="0">
                  <a:pos x="432" y="7"/>
                </a:cxn>
                <a:cxn ang="0">
                  <a:pos x="382" y="6"/>
                </a:cxn>
                <a:cxn ang="0">
                  <a:pos x="380" y="6"/>
                </a:cxn>
                <a:cxn ang="0">
                  <a:pos x="340" y="3"/>
                </a:cxn>
                <a:cxn ang="0">
                  <a:pos x="298" y="1"/>
                </a:cxn>
                <a:cxn ang="0">
                  <a:pos x="252" y="0"/>
                </a:cxn>
                <a:cxn ang="0">
                  <a:pos x="218" y="3"/>
                </a:cxn>
                <a:cxn ang="0">
                  <a:pos x="207" y="6"/>
                </a:cxn>
                <a:cxn ang="0">
                  <a:pos x="201" y="12"/>
                </a:cxn>
                <a:cxn ang="0">
                  <a:pos x="197" y="36"/>
                </a:cxn>
                <a:cxn ang="0">
                  <a:pos x="197" y="46"/>
                </a:cxn>
                <a:cxn ang="0">
                  <a:pos x="70" y="157"/>
                </a:cxn>
                <a:cxn ang="0">
                  <a:pos x="30" y="195"/>
                </a:cxn>
                <a:cxn ang="0">
                  <a:pos x="25" y="207"/>
                </a:cxn>
                <a:cxn ang="0">
                  <a:pos x="13" y="216"/>
                </a:cxn>
                <a:cxn ang="0">
                  <a:pos x="7" y="224"/>
                </a:cxn>
                <a:cxn ang="0">
                  <a:pos x="4" y="246"/>
                </a:cxn>
                <a:cxn ang="0">
                  <a:pos x="3" y="312"/>
                </a:cxn>
                <a:cxn ang="0">
                  <a:pos x="6" y="400"/>
                </a:cxn>
                <a:cxn ang="0">
                  <a:pos x="6" y="491"/>
                </a:cxn>
                <a:cxn ang="0">
                  <a:pos x="3" y="747"/>
                </a:cxn>
                <a:cxn ang="0">
                  <a:pos x="1" y="868"/>
                </a:cxn>
                <a:cxn ang="0">
                  <a:pos x="1" y="1111"/>
                </a:cxn>
                <a:cxn ang="0">
                  <a:pos x="6" y="1232"/>
                </a:cxn>
                <a:cxn ang="0">
                  <a:pos x="7" y="1235"/>
                </a:cxn>
                <a:cxn ang="0">
                  <a:pos x="12" y="1235"/>
                </a:cxn>
                <a:cxn ang="0">
                  <a:pos x="46" y="1235"/>
                </a:cxn>
                <a:cxn ang="0">
                  <a:pos x="98" y="1272"/>
                </a:cxn>
                <a:cxn ang="0">
                  <a:pos x="121" y="1284"/>
                </a:cxn>
                <a:cxn ang="0">
                  <a:pos x="137" y="1290"/>
                </a:cxn>
                <a:cxn ang="0">
                  <a:pos x="861" y="1290"/>
                </a:cxn>
                <a:cxn ang="0">
                  <a:pos x="964" y="1193"/>
                </a:cxn>
                <a:cxn ang="0">
                  <a:pos x="1084" y="1081"/>
                </a:cxn>
                <a:cxn ang="0">
                  <a:pos x="1085" y="1066"/>
                </a:cxn>
                <a:cxn ang="0">
                  <a:pos x="1088" y="901"/>
                </a:cxn>
                <a:cxn ang="0">
                  <a:pos x="1087" y="525"/>
                </a:cxn>
                <a:cxn ang="0">
                  <a:pos x="1081" y="40"/>
                </a:cxn>
                <a:cxn ang="0">
                  <a:pos x="1075" y="40"/>
                </a:cxn>
                <a:cxn ang="0">
                  <a:pos x="1066" y="45"/>
                </a:cxn>
                <a:cxn ang="0">
                  <a:pos x="1054" y="58"/>
                </a:cxn>
                <a:cxn ang="0">
                  <a:pos x="1042" y="67"/>
                </a:cxn>
                <a:cxn ang="0">
                  <a:pos x="1042" y="67"/>
                </a:cxn>
                <a:cxn ang="0">
                  <a:pos x="1045" y="52"/>
                </a:cxn>
                <a:cxn ang="0">
                  <a:pos x="1045" y="39"/>
                </a:cxn>
                <a:cxn ang="0">
                  <a:pos x="1042" y="30"/>
                </a:cxn>
                <a:cxn ang="0">
                  <a:pos x="1040" y="28"/>
                </a:cxn>
                <a:cxn ang="0">
                  <a:pos x="1037" y="30"/>
                </a:cxn>
                <a:cxn ang="0">
                  <a:pos x="1031" y="48"/>
                </a:cxn>
                <a:cxn ang="0">
                  <a:pos x="1030" y="46"/>
                </a:cxn>
              </a:cxnLst>
              <a:rect l="0" t="0" r="r" b="b"/>
              <a:pathLst>
                <a:path w="1088" h="1290">
                  <a:moveTo>
                    <a:pt x="1030" y="46"/>
                  </a:moveTo>
                  <a:lnTo>
                    <a:pt x="1030" y="46"/>
                  </a:lnTo>
                  <a:lnTo>
                    <a:pt x="1033" y="40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46" y="1235"/>
                  </a:lnTo>
                  <a:lnTo>
                    <a:pt x="46" y="1235"/>
                  </a:lnTo>
                  <a:lnTo>
                    <a:pt x="73" y="1254"/>
                  </a:lnTo>
                  <a:lnTo>
                    <a:pt x="98" y="1272"/>
                  </a:lnTo>
                  <a:lnTo>
                    <a:pt x="110" y="1280"/>
                  </a:lnTo>
                  <a:lnTo>
                    <a:pt x="121" y="1284"/>
                  </a:lnTo>
                  <a:lnTo>
                    <a:pt x="130" y="1289"/>
                  </a:lnTo>
                  <a:lnTo>
                    <a:pt x="137" y="1290"/>
                  </a:lnTo>
                  <a:lnTo>
                    <a:pt x="152" y="1290"/>
                  </a:lnTo>
                  <a:lnTo>
                    <a:pt x="861" y="1290"/>
                  </a:lnTo>
                  <a:lnTo>
                    <a:pt x="861" y="1290"/>
                  </a:lnTo>
                  <a:lnTo>
                    <a:pt x="964" y="1193"/>
                  </a:lnTo>
                  <a:lnTo>
                    <a:pt x="1084" y="1081"/>
                  </a:lnTo>
                  <a:lnTo>
                    <a:pt x="1084" y="1081"/>
                  </a:lnTo>
                  <a:lnTo>
                    <a:pt x="1085" y="1077"/>
                  </a:lnTo>
                  <a:lnTo>
                    <a:pt x="1085" y="1066"/>
                  </a:lnTo>
                  <a:lnTo>
                    <a:pt x="1087" y="1029"/>
                  </a:lnTo>
                  <a:lnTo>
                    <a:pt x="1088" y="901"/>
                  </a:lnTo>
                  <a:lnTo>
                    <a:pt x="1088" y="725"/>
                  </a:lnTo>
                  <a:lnTo>
                    <a:pt x="1087" y="525"/>
                  </a:lnTo>
                  <a:lnTo>
                    <a:pt x="1082" y="167"/>
                  </a:lnTo>
                  <a:lnTo>
                    <a:pt x="1081" y="40"/>
                  </a:lnTo>
                  <a:lnTo>
                    <a:pt x="1081" y="40"/>
                  </a:lnTo>
                  <a:lnTo>
                    <a:pt x="1075" y="40"/>
                  </a:lnTo>
                  <a:lnTo>
                    <a:pt x="1070" y="42"/>
                  </a:lnTo>
                  <a:lnTo>
                    <a:pt x="1066" y="45"/>
                  </a:lnTo>
                  <a:lnTo>
                    <a:pt x="1063" y="49"/>
                  </a:lnTo>
                  <a:lnTo>
                    <a:pt x="1054" y="58"/>
                  </a:lnTo>
                  <a:lnTo>
                    <a:pt x="1049" y="63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9" y="28"/>
                  </a:lnTo>
                  <a:lnTo>
                    <a:pt x="1037" y="30"/>
                  </a:lnTo>
                  <a:lnTo>
                    <a:pt x="1034" y="36"/>
                  </a:lnTo>
                  <a:lnTo>
                    <a:pt x="1031" y="48"/>
                  </a:lnTo>
                  <a:lnTo>
                    <a:pt x="1030" y="46"/>
                  </a:lnTo>
                  <a:lnTo>
                    <a:pt x="1030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3" name="Freeform 241"/>
            <p:cNvSpPr>
              <a:spLocks/>
            </p:cNvSpPr>
            <p:nvPr/>
          </p:nvSpPr>
          <p:spPr bwMode="auto">
            <a:xfrm>
              <a:off x="2174" y="928"/>
              <a:ext cx="896" cy="145"/>
            </a:xfrm>
            <a:custGeom>
              <a:avLst/>
              <a:gdLst/>
              <a:ahLst/>
              <a:cxnLst>
                <a:cxn ang="0">
                  <a:pos x="750" y="143"/>
                </a:cxn>
                <a:cxn ang="0">
                  <a:pos x="750" y="143"/>
                </a:cxn>
                <a:cxn ang="0">
                  <a:pos x="744" y="145"/>
                </a:cxn>
                <a:cxn ang="0">
                  <a:pos x="734" y="145"/>
                </a:cxn>
                <a:cxn ang="0">
                  <a:pos x="717" y="143"/>
                </a:cxn>
                <a:cxn ang="0">
                  <a:pos x="717" y="143"/>
                </a:cxn>
                <a:cxn ang="0">
                  <a:pos x="655" y="143"/>
                </a:cxn>
                <a:cxn ang="0">
                  <a:pos x="655" y="143"/>
                </a:cxn>
                <a:cxn ang="0">
                  <a:pos x="41" y="143"/>
                </a:cxn>
                <a:cxn ang="0">
                  <a:pos x="41" y="143"/>
                </a:cxn>
                <a:cxn ang="0">
                  <a:pos x="20" y="143"/>
                </a:cxn>
                <a:cxn ang="0">
                  <a:pos x="8" y="142"/>
                </a:cxn>
                <a:cxn ang="0">
                  <a:pos x="3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70" y="78"/>
                </a:cxn>
                <a:cxn ang="0">
                  <a:pos x="139" y="12"/>
                </a:cxn>
                <a:cxn ang="0">
                  <a:pos x="139" y="12"/>
                </a:cxn>
                <a:cxn ang="0">
                  <a:pos x="149" y="5"/>
                </a:cxn>
                <a:cxn ang="0">
                  <a:pos x="155" y="2"/>
                </a:cxn>
                <a:cxn ang="0">
                  <a:pos x="158" y="0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553" y="5"/>
                </a:cxn>
                <a:cxn ang="0">
                  <a:pos x="553" y="5"/>
                </a:cxn>
                <a:cxn ang="0">
                  <a:pos x="611" y="5"/>
                </a:cxn>
                <a:cxn ang="0">
                  <a:pos x="611" y="5"/>
                </a:cxn>
                <a:cxn ang="0">
                  <a:pos x="763" y="5"/>
                </a:cxn>
                <a:cxn ang="0">
                  <a:pos x="763" y="5"/>
                </a:cxn>
                <a:cxn ang="0">
                  <a:pos x="851" y="5"/>
                </a:cxn>
                <a:cxn ang="0">
                  <a:pos x="851" y="5"/>
                </a:cxn>
                <a:cxn ang="0">
                  <a:pos x="875" y="6"/>
                </a:cxn>
                <a:cxn ang="0">
                  <a:pos x="889" y="6"/>
                </a:cxn>
                <a:cxn ang="0">
                  <a:pos x="893" y="6"/>
                </a:cxn>
                <a:cxn ang="0">
                  <a:pos x="896" y="5"/>
                </a:cxn>
                <a:cxn ang="0">
                  <a:pos x="896" y="5"/>
                </a:cxn>
                <a:cxn ang="0">
                  <a:pos x="750" y="143"/>
                </a:cxn>
                <a:cxn ang="0">
                  <a:pos x="750" y="143"/>
                </a:cxn>
                <a:cxn ang="0">
                  <a:pos x="750" y="143"/>
                </a:cxn>
              </a:cxnLst>
              <a:rect l="0" t="0" r="r" b="b"/>
              <a:pathLst>
                <a:path w="896" h="145">
                  <a:moveTo>
                    <a:pt x="750" y="143"/>
                  </a:moveTo>
                  <a:lnTo>
                    <a:pt x="750" y="143"/>
                  </a:lnTo>
                  <a:lnTo>
                    <a:pt x="744" y="145"/>
                  </a:lnTo>
                  <a:lnTo>
                    <a:pt x="734" y="145"/>
                  </a:lnTo>
                  <a:lnTo>
                    <a:pt x="717" y="143"/>
                  </a:lnTo>
                  <a:lnTo>
                    <a:pt x="717" y="143"/>
                  </a:lnTo>
                  <a:lnTo>
                    <a:pt x="655" y="143"/>
                  </a:lnTo>
                  <a:lnTo>
                    <a:pt x="655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20" y="143"/>
                  </a:lnTo>
                  <a:lnTo>
                    <a:pt x="8" y="142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70" y="78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49" y="5"/>
                  </a:lnTo>
                  <a:lnTo>
                    <a:pt x="155" y="2"/>
                  </a:lnTo>
                  <a:lnTo>
                    <a:pt x="158" y="0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553" y="5"/>
                  </a:lnTo>
                  <a:lnTo>
                    <a:pt x="553" y="5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763" y="5"/>
                  </a:lnTo>
                  <a:lnTo>
                    <a:pt x="763" y="5"/>
                  </a:lnTo>
                  <a:lnTo>
                    <a:pt x="851" y="5"/>
                  </a:lnTo>
                  <a:lnTo>
                    <a:pt x="851" y="5"/>
                  </a:lnTo>
                  <a:lnTo>
                    <a:pt x="875" y="6"/>
                  </a:lnTo>
                  <a:lnTo>
                    <a:pt x="889" y="6"/>
                  </a:lnTo>
                  <a:lnTo>
                    <a:pt x="893" y="6"/>
                  </a:lnTo>
                  <a:lnTo>
                    <a:pt x="896" y="5"/>
                  </a:lnTo>
                  <a:lnTo>
                    <a:pt x="896" y="5"/>
                  </a:lnTo>
                  <a:lnTo>
                    <a:pt x="750" y="143"/>
                  </a:lnTo>
                  <a:lnTo>
                    <a:pt x="750" y="143"/>
                  </a:lnTo>
                  <a:lnTo>
                    <a:pt x="750" y="143"/>
                  </a:lnTo>
                  <a:close/>
                </a:path>
              </a:pathLst>
            </a:custGeom>
            <a:solidFill>
              <a:srgbClr val="FAC9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4" name="Freeform 242"/>
            <p:cNvSpPr>
              <a:spLocks/>
            </p:cNvSpPr>
            <p:nvPr/>
          </p:nvSpPr>
          <p:spPr bwMode="auto">
            <a:xfrm>
              <a:off x="2086" y="907"/>
              <a:ext cx="1069" cy="1250"/>
            </a:xfrm>
            <a:custGeom>
              <a:avLst/>
              <a:gdLst/>
              <a:ahLst/>
              <a:cxnLst>
                <a:cxn ang="0">
                  <a:pos x="1018" y="30"/>
                </a:cxn>
                <a:cxn ang="0">
                  <a:pos x="1018" y="30"/>
                </a:cxn>
                <a:cxn ang="0">
                  <a:pos x="1026" y="26"/>
                </a:cxn>
                <a:cxn ang="0">
                  <a:pos x="1033" y="20"/>
                </a:cxn>
                <a:cxn ang="0">
                  <a:pos x="1042" y="11"/>
                </a:cxn>
                <a:cxn ang="0">
                  <a:pos x="1047" y="6"/>
                </a:cxn>
                <a:cxn ang="0">
                  <a:pos x="1051" y="2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62" y="0"/>
                </a:cxn>
                <a:cxn ang="0">
                  <a:pos x="1063" y="127"/>
                </a:cxn>
                <a:cxn ang="0">
                  <a:pos x="1068" y="485"/>
                </a:cxn>
                <a:cxn ang="0">
                  <a:pos x="1069" y="685"/>
                </a:cxn>
                <a:cxn ang="0">
                  <a:pos x="1069" y="861"/>
                </a:cxn>
                <a:cxn ang="0">
                  <a:pos x="1068" y="989"/>
                </a:cxn>
                <a:cxn ang="0">
                  <a:pos x="1066" y="1026"/>
                </a:cxn>
                <a:cxn ang="0">
                  <a:pos x="1066" y="1037"/>
                </a:cxn>
                <a:cxn ang="0">
                  <a:pos x="1065" y="1041"/>
                </a:cxn>
                <a:cxn ang="0">
                  <a:pos x="1065" y="1041"/>
                </a:cxn>
                <a:cxn ang="0">
                  <a:pos x="945" y="1153"/>
                </a:cxn>
                <a:cxn ang="0">
                  <a:pos x="842" y="1250"/>
                </a:cxn>
                <a:cxn ang="0">
                  <a:pos x="133" y="1250"/>
                </a:cxn>
                <a:cxn ang="0">
                  <a:pos x="118" y="1250"/>
                </a:cxn>
                <a:cxn ang="0">
                  <a:pos x="118" y="1250"/>
                </a:cxn>
                <a:cxn ang="0">
                  <a:pos x="109" y="1247"/>
                </a:cxn>
                <a:cxn ang="0">
                  <a:pos x="96" y="1243"/>
                </a:cxn>
                <a:cxn ang="0">
                  <a:pos x="81" y="1234"/>
                </a:cxn>
                <a:cxn ang="0">
                  <a:pos x="64" y="1223"/>
                </a:cxn>
                <a:cxn ang="0">
                  <a:pos x="32" y="1198"/>
                </a:cxn>
                <a:cxn ang="0">
                  <a:pos x="0" y="1172"/>
                </a:cxn>
                <a:cxn ang="0">
                  <a:pos x="801" y="1184"/>
                </a:cxn>
                <a:cxn ang="0">
                  <a:pos x="1015" y="976"/>
                </a:cxn>
                <a:cxn ang="0">
                  <a:pos x="1018" y="30"/>
                </a:cxn>
                <a:cxn ang="0">
                  <a:pos x="1018" y="30"/>
                </a:cxn>
              </a:cxnLst>
              <a:rect l="0" t="0" r="r" b="b"/>
              <a:pathLst>
                <a:path w="1069" h="1250">
                  <a:moveTo>
                    <a:pt x="1018" y="30"/>
                  </a:moveTo>
                  <a:lnTo>
                    <a:pt x="1018" y="30"/>
                  </a:lnTo>
                  <a:lnTo>
                    <a:pt x="1026" y="26"/>
                  </a:lnTo>
                  <a:lnTo>
                    <a:pt x="1033" y="20"/>
                  </a:lnTo>
                  <a:lnTo>
                    <a:pt x="1042" y="11"/>
                  </a:lnTo>
                  <a:lnTo>
                    <a:pt x="1047" y="6"/>
                  </a:lnTo>
                  <a:lnTo>
                    <a:pt x="1051" y="2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3" y="127"/>
                  </a:lnTo>
                  <a:lnTo>
                    <a:pt x="1068" y="485"/>
                  </a:lnTo>
                  <a:lnTo>
                    <a:pt x="1069" y="685"/>
                  </a:lnTo>
                  <a:lnTo>
                    <a:pt x="1069" y="861"/>
                  </a:lnTo>
                  <a:lnTo>
                    <a:pt x="1068" y="989"/>
                  </a:lnTo>
                  <a:lnTo>
                    <a:pt x="1066" y="1026"/>
                  </a:lnTo>
                  <a:lnTo>
                    <a:pt x="1066" y="1037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945" y="1153"/>
                  </a:lnTo>
                  <a:lnTo>
                    <a:pt x="842" y="1250"/>
                  </a:lnTo>
                  <a:lnTo>
                    <a:pt x="133" y="1250"/>
                  </a:lnTo>
                  <a:lnTo>
                    <a:pt x="118" y="1250"/>
                  </a:lnTo>
                  <a:lnTo>
                    <a:pt x="118" y="1250"/>
                  </a:lnTo>
                  <a:lnTo>
                    <a:pt x="109" y="1247"/>
                  </a:lnTo>
                  <a:lnTo>
                    <a:pt x="96" y="1243"/>
                  </a:lnTo>
                  <a:lnTo>
                    <a:pt x="81" y="1234"/>
                  </a:lnTo>
                  <a:lnTo>
                    <a:pt x="64" y="1223"/>
                  </a:lnTo>
                  <a:lnTo>
                    <a:pt x="32" y="1198"/>
                  </a:lnTo>
                  <a:lnTo>
                    <a:pt x="0" y="1172"/>
                  </a:lnTo>
                  <a:lnTo>
                    <a:pt x="801" y="1184"/>
                  </a:lnTo>
                  <a:lnTo>
                    <a:pt x="1015" y="976"/>
                  </a:lnTo>
                  <a:lnTo>
                    <a:pt x="1018" y="30"/>
                  </a:lnTo>
                  <a:lnTo>
                    <a:pt x="1018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5" name="Freeform 243"/>
            <p:cNvSpPr>
              <a:spLocks/>
            </p:cNvSpPr>
            <p:nvPr/>
          </p:nvSpPr>
          <p:spPr bwMode="auto">
            <a:xfrm>
              <a:off x="2137" y="1112"/>
              <a:ext cx="772" cy="987"/>
            </a:xfrm>
            <a:custGeom>
              <a:avLst/>
              <a:gdLst/>
              <a:ahLst/>
              <a:cxnLst>
                <a:cxn ang="0">
                  <a:pos x="768" y="981"/>
                </a:cxn>
                <a:cxn ang="0">
                  <a:pos x="768" y="981"/>
                </a:cxn>
                <a:cxn ang="0">
                  <a:pos x="721" y="984"/>
                </a:cxn>
                <a:cxn ang="0">
                  <a:pos x="669" y="987"/>
                </a:cxn>
                <a:cxn ang="0">
                  <a:pos x="616" y="987"/>
                </a:cxn>
                <a:cxn ang="0">
                  <a:pos x="559" y="985"/>
                </a:cxn>
                <a:cxn ang="0">
                  <a:pos x="449" y="984"/>
                </a:cxn>
                <a:cxn ang="0">
                  <a:pos x="350" y="982"/>
                </a:cxn>
                <a:cxn ang="0">
                  <a:pos x="350" y="982"/>
                </a:cxn>
                <a:cxn ang="0">
                  <a:pos x="69" y="982"/>
                </a:cxn>
                <a:cxn ang="0">
                  <a:pos x="69" y="982"/>
                </a:cxn>
                <a:cxn ang="0">
                  <a:pos x="37" y="982"/>
                </a:cxn>
                <a:cxn ang="0">
                  <a:pos x="5" y="982"/>
                </a:cxn>
                <a:cxn ang="0">
                  <a:pos x="5" y="982"/>
                </a:cxn>
                <a:cxn ang="0">
                  <a:pos x="2" y="909"/>
                </a:cxn>
                <a:cxn ang="0">
                  <a:pos x="0" y="811"/>
                </a:cxn>
                <a:cxn ang="0">
                  <a:pos x="0" y="575"/>
                </a:cxn>
                <a:cxn ang="0">
                  <a:pos x="3" y="341"/>
                </a:cxn>
                <a:cxn ang="0">
                  <a:pos x="5" y="168"/>
                </a:cxn>
                <a:cxn ang="0">
                  <a:pos x="5" y="168"/>
                </a:cxn>
                <a:cxn ang="0">
                  <a:pos x="3" y="128"/>
                </a:cxn>
                <a:cxn ang="0">
                  <a:pos x="2" y="86"/>
                </a:cxn>
                <a:cxn ang="0">
                  <a:pos x="2" y="44"/>
                </a:cxn>
                <a:cxn ang="0">
                  <a:pos x="3" y="2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6" y="1"/>
                </a:cxn>
                <a:cxn ang="0">
                  <a:pos x="82" y="0"/>
                </a:cxn>
                <a:cxn ang="0">
                  <a:pos x="115" y="0"/>
                </a:cxn>
                <a:cxn ang="0">
                  <a:pos x="146" y="1"/>
                </a:cxn>
                <a:cxn ang="0">
                  <a:pos x="209" y="7"/>
                </a:cxn>
                <a:cxn ang="0">
                  <a:pos x="246" y="9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385" y="9"/>
                </a:cxn>
                <a:cxn ang="0">
                  <a:pos x="492" y="7"/>
                </a:cxn>
                <a:cxn ang="0">
                  <a:pos x="601" y="4"/>
                </a:cxn>
                <a:cxn ang="0">
                  <a:pos x="699" y="3"/>
                </a:cxn>
                <a:cxn ang="0">
                  <a:pos x="699" y="3"/>
                </a:cxn>
                <a:cxn ang="0">
                  <a:pos x="769" y="3"/>
                </a:cxn>
                <a:cxn ang="0">
                  <a:pos x="769" y="3"/>
                </a:cxn>
                <a:cxn ang="0">
                  <a:pos x="769" y="894"/>
                </a:cxn>
                <a:cxn ang="0">
                  <a:pos x="769" y="894"/>
                </a:cxn>
                <a:cxn ang="0">
                  <a:pos x="771" y="920"/>
                </a:cxn>
                <a:cxn ang="0">
                  <a:pos x="772" y="938"/>
                </a:cxn>
                <a:cxn ang="0">
                  <a:pos x="772" y="956"/>
                </a:cxn>
                <a:cxn ang="0">
                  <a:pos x="771" y="967"/>
                </a:cxn>
                <a:cxn ang="0">
                  <a:pos x="768" y="981"/>
                </a:cxn>
                <a:cxn ang="0">
                  <a:pos x="768" y="981"/>
                </a:cxn>
                <a:cxn ang="0">
                  <a:pos x="768" y="981"/>
                </a:cxn>
              </a:cxnLst>
              <a:rect l="0" t="0" r="r" b="b"/>
              <a:pathLst>
                <a:path w="772" h="987">
                  <a:moveTo>
                    <a:pt x="768" y="981"/>
                  </a:moveTo>
                  <a:lnTo>
                    <a:pt x="768" y="981"/>
                  </a:lnTo>
                  <a:lnTo>
                    <a:pt x="721" y="984"/>
                  </a:lnTo>
                  <a:lnTo>
                    <a:pt x="669" y="987"/>
                  </a:lnTo>
                  <a:lnTo>
                    <a:pt x="616" y="987"/>
                  </a:lnTo>
                  <a:lnTo>
                    <a:pt x="559" y="985"/>
                  </a:lnTo>
                  <a:lnTo>
                    <a:pt x="449" y="984"/>
                  </a:lnTo>
                  <a:lnTo>
                    <a:pt x="350" y="982"/>
                  </a:lnTo>
                  <a:lnTo>
                    <a:pt x="350" y="982"/>
                  </a:lnTo>
                  <a:lnTo>
                    <a:pt x="69" y="982"/>
                  </a:lnTo>
                  <a:lnTo>
                    <a:pt x="69" y="982"/>
                  </a:lnTo>
                  <a:lnTo>
                    <a:pt x="37" y="982"/>
                  </a:lnTo>
                  <a:lnTo>
                    <a:pt x="5" y="982"/>
                  </a:lnTo>
                  <a:lnTo>
                    <a:pt x="5" y="982"/>
                  </a:lnTo>
                  <a:lnTo>
                    <a:pt x="2" y="909"/>
                  </a:lnTo>
                  <a:lnTo>
                    <a:pt x="0" y="811"/>
                  </a:lnTo>
                  <a:lnTo>
                    <a:pt x="0" y="575"/>
                  </a:lnTo>
                  <a:lnTo>
                    <a:pt x="3" y="341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3" y="128"/>
                  </a:lnTo>
                  <a:lnTo>
                    <a:pt x="2" y="86"/>
                  </a:lnTo>
                  <a:lnTo>
                    <a:pt x="2" y="44"/>
                  </a:lnTo>
                  <a:lnTo>
                    <a:pt x="3" y="2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6" y="1"/>
                  </a:lnTo>
                  <a:lnTo>
                    <a:pt x="82" y="0"/>
                  </a:lnTo>
                  <a:lnTo>
                    <a:pt x="115" y="0"/>
                  </a:lnTo>
                  <a:lnTo>
                    <a:pt x="146" y="1"/>
                  </a:lnTo>
                  <a:lnTo>
                    <a:pt x="209" y="7"/>
                  </a:lnTo>
                  <a:lnTo>
                    <a:pt x="246" y="9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385" y="9"/>
                  </a:lnTo>
                  <a:lnTo>
                    <a:pt x="492" y="7"/>
                  </a:lnTo>
                  <a:lnTo>
                    <a:pt x="601" y="4"/>
                  </a:lnTo>
                  <a:lnTo>
                    <a:pt x="699" y="3"/>
                  </a:lnTo>
                  <a:lnTo>
                    <a:pt x="699" y="3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920"/>
                  </a:lnTo>
                  <a:lnTo>
                    <a:pt x="772" y="938"/>
                  </a:lnTo>
                  <a:lnTo>
                    <a:pt x="772" y="956"/>
                  </a:lnTo>
                  <a:lnTo>
                    <a:pt x="771" y="967"/>
                  </a:lnTo>
                  <a:lnTo>
                    <a:pt x="768" y="981"/>
                  </a:lnTo>
                  <a:lnTo>
                    <a:pt x="768" y="981"/>
                  </a:lnTo>
                  <a:lnTo>
                    <a:pt x="768" y="981"/>
                  </a:lnTo>
                  <a:close/>
                </a:path>
              </a:pathLst>
            </a:custGeom>
            <a:solidFill>
              <a:srgbClr val="DFDF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6" name="Freeform 244"/>
            <p:cNvSpPr>
              <a:spLocks/>
            </p:cNvSpPr>
            <p:nvPr/>
          </p:nvSpPr>
          <p:spPr bwMode="auto">
            <a:xfrm>
              <a:off x="2954" y="974"/>
              <a:ext cx="147" cy="1067"/>
            </a:xfrm>
            <a:custGeom>
              <a:avLst/>
              <a:gdLst/>
              <a:ahLst/>
              <a:cxnLst>
                <a:cxn ang="0">
                  <a:pos x="146" y="913"/>
                </a:cxn>
                <a:cxn ang="0">
                  <a:pos x="146" y="913"/>
                </a:cxn>
                <a:cxn ang="0">
                  <a:pos x="146" y="924"/>
                </a:cxn>
                <a:cxn ang="0">
                  <a:pos x="146" y="924"/>
                </a:cxn>
                <a:cxn ang="0">
                  <a:pos x="118" y="952"/>
                </a:cxn>
                <a:cxn ang="0">
                  <a:pos x="74" y="997"/>
                </a:cxn>
                <a:cxn ang="0">
                  <a:pos x="33" y="1040"/>
                </a:cxn>
                <a:cxn ang="0">
                  <a:pos x="4" y="1067"/>
                </a:cxn>
                <a:cxn ang="0">
                  <a:pos x="4" y="1067"/>
                </a:cxn>
                <a:cxn ang="0">
                  <a:pos x="3" y="1049"/>
                </a:cxn>
                <a:cxn ang="0">
                  <a:pos x="1" y="1023"/>
                </a:cxn>
                <a:cxn ang="0">
                  <a:pos x="0" y="947"/>
                </a:cxn>
                <a:cxn ang="0">
                  <a:pos x="0" y="850"/>
                </a:cxn>
                <a:cxn ang="0">
                  <a:pos x="1" y="743"/>
                </a:cxn>
                <a:cxn ang="0">
                  <a:pos x="4" y="418"/>
                </a:cxn>
                <a:cxn ang="0">
                  <a:pos x="4" y="418"/>
                </a:cxn>
                <a:cxn ang="0">
                  <a:pos x="4" y="352"/>
                </a:cxn>
                <a:cxn ang="0">
                  <a:pos x="4" y="287"/>
                </a:cxn>
                <a:cxn ang="0">
                  <a:pos x="4" y="287"/>
                </a:cxn>
                <a:cxn ang="0">
                  <a:pos x="6" y="203"/>
                </a:cxn>
                <a:cxn ang="0">
                  <a:pos x="4" y="136"/>
                </a:cxn>
                <a:cxn ang="0">
                  <a:pos x="4" y="136"/>
                </a:cxn>
                <a:cxn ang="0">
                  <a:pos x="16" y="123"/>
                </a:cxn>
                <a:cxn ang="0">
                  <a:pos x="33" y="105"/>
                </a:cxn>
                <a:cxn ang="0">
                  <a:pos x="74" y="67"/>
                </a:cxn>
                <a:cxn ang="0">
                  <a:pos x="116" y="29"/>
                </a:cxn>
                <a:cxn ang="0">
                  <a:pos x="146" y="0"/>
                </a:cxn>
                <a:cxn ang="0">
                  <a:pos x="146" y="0"/>
                </a:cxn>
                <a:cxn ang="0">
                  <a:pos x="144" y="12"/>
                </a:cxn>
                <a:cxn ang="0">
                  <a:pos x="144" y="32"/>
                </a:cxn>
                <a:cxn ang="0">
                  <a:pos x="144" y="79"/>
                </a:cxn>
                <a:cxn ang="0">
                  <a:pos x="146" y="158"/>
                </a:cxn>
                <a:cxn ang="0">
                  <a:pos x="146" y="158"/>
                </a:cxn>
                <a:cxn ang="0">
                  <a:pos x="146" y="263"/>
                </a:cxn>
                <a:cxn ang="0">
                  <a:pos x="146" y="263"/>
                </a:cxn>
                <a:cxn ang="0">
                  <a:pos x="147" y="588"/>
                </a:cxn>
                <a:cxn ang="0">
                  <a:pos x="146" y="913"/>
                </a:cxn>
                <a:cxn ang="0">
                  <a:pos x="146" y="913"/>
                </a:cxn>
                <a:cxn ang="0">
                  <a:pos x="146" y="913"/>
                </a:cxn>
              </a:cxnLst>
              <a:rect l="0" t="0" r="r" b="b"/>
              <a:pathLst>
                <a:path w="147" h="1067">
                  <a:moveTo>
                    <a:pt x="146" y="913"/>
                  </a:moveTo>
                  <a:lnTo>
                    <a:pt x="146" y="913"/>
                  </a:lnTo>
                  <a:lnTo>
                    <a:pt x="146" y="924"/>
                  </a:lnTo>
                  <a:lnTo>
                    <a:pt x="146" y="924"/>
                  </a:lnTo>
                  <a:lnTo>
                    <a:pt x="118" y="952"/>
                  </a:lnTo>
                  <a:lnTo>
                    <a:pt x="74" y="997"/>
                  </a:lnTo>
                  <a:lnTo>
                    <a:pt x="33" y="1040"/>
                  </a:lnTo>
                  <a:lnTo>
                    <a:pt x="4" y="1067"/>
                  </a:lnTo>
                  <a:lnTo>
                    <a:pt x="4" y="1067"/>
                  </a:lnTo>
                  <a:lnTo>
                    <a:pt x="3" y="1049"/>
                  </a:lnTo>
                  <a:lnTo>
                    <a:pt x="1" y="1023"/>
                  </a:lnTo>
                  <a:lnTo>
                    <a:pt x="0" y="947"/>
                  </a:lnTo>
                  <a:lnTo>
                    <a:pt x="0" y="850"/>
                  </a:lnTo>
                  <a:lnTo>
                    <a:pt x="1" y="743"/>
                  </a:lnTo>
                  <a:lnTo>
                    <a:pt x="4" y="418"/>
                  </a:lnTo>
                  <a:lnTo>
                    <a:pt x="4" y="418"/>
                  </a:lnTo>
                  <a:lnTo>
                    <a:pt x="4" y="352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6" y="20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23"/>
                  </a:lnTo>
                  <a:lnTo>
                    <a:pt x="33" y="105"/>
                  </a:lnTo>
                  <a:lnTo>
                    <a:pt x="74" y="67"/>
                  </a:lnTo>
                  <a:lnTo>
                    <a:pt x="116" y="29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12"/>
                  </a:lnTo>
                  <a:lnTo>
                    <a:pt x="144" y="32"/>
                  </a:lnTo>
                  <a:lnTo>
                    <a:pt x="144" y="79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7" y="588"/>
                  </a:lnTo>
                  <a:lnTo>
                    <a:pt x="146" y="913"/>
                  </a:lnTo>
                  <a:lnTo>
                    <a:pt x="146" y="913"/>
                  </a:lnTo>
                  <a:lnTo>
                    <a:pt x="146" y="913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7" name="Freeform 245"/>
            <p:cNvSpPr>
              <a:spLocks/>
            </p:cNvSpPr>
            <p:nvPr/>
          </p:nvSpPr>
          <p:spPr bwMode="auto">
            <a:xfrm>
              <a:off x="2147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5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5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8" name="Freeform 246"/>
            <p:cNvSpPr>
              <a:spLocks/>
            </p:cNvSpPr>
            <p:nvPr/>
          </p:nvSpPr>
          <p:spPr bwMode="auto">
            <a:xfrm>
              <a:off x="2200" y="1472"/>
              <a:ext cx="46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6" h="519">
                  <a:moveTo>
                    <a:pt x="44" y="519"/>
                  </a:moveTo>
                  <a:lnTo>
                    <a:pt x="44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19" name="Freeform 247"/>
            <p:cNvSpPr>
              <a:spLocks/>
            </p:cNvSpPr>
            <p:nvPr/>
          </p:nvSpPr>
          <p:spPr bwMode="auto">
            <a:xfrm>
              <a:off x="2252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0" name="Freeform 248"/>
            <p:cNvSpPr>
              <a:spLocks/>
            </p:cNvSpPr>
            <p:nvPr/>
          </p:nvSpPr>
          <p:spPr bwMode="auto">
            <a:xfrm>
              <a:off x="2304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1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1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1" name="Freeform 249"/>
            <p:cNvSpPr>
              <a:spLocks/>
            </p:cNvSpPr>
            <p:nvPr/>
          </p:nvSpPr>
          <p:spPr bwMode="auto">
            <a:xfrm>
              <a:off x="2356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2" name="Freeform 250"/>
            <p:cNvSpPr>
              <a:spLocks/>
            </p:cNvSpPr>
            <p:nvPr/>
          </p:nvSpPr>
          <p:spPr bwMode="auto">
            <a:xfrm>
              <a:off x="2408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3" name="Freeform 251"/>
            <p:cNvSpPr>
              <a:spLocks/>
            </p:cNvSpPr>
            <p:nvPr/>
          </p:nvSpPr>
          <p:spPr bwMode="auto">
            <a:xfrm>
              <a:off x="2460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4" name="Freeform 252"/>
            <p:cNvSpPr>
              <a:spLocks/>
            </p:cNvSpPr>
            <p:nvPr/>
          </p:nvSpPr>
          <p:spPr bwMode="auto">
            <a:xfrm>
              <a:off x="2514" y="1472"/>
              <a:ext cx="45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5" h="519">
                  <a:moveTo>
                    <a:pt x="43" y="519"/>
                  </a:moveTo>
                  <a:lnTo>
                    <a:pt x="43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5" name="Freeform 253"/>
            <p:cNvSpPr>
              <a:spLocks/>
            </p:cNvSpPr>
            <p:nvPr/>
          </p:nvSpPr>
          <p:spPr bwMode="auto">
            <a:xfrm>
              <a:off x="2566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6" name="Freeform 254"/>
            <p:cNvSpPr>
              <a:spLocks/>
            </p:cNvSpPr>
            <p:nvPr/>
          </p:nvSpPr>
          <p:spPr bwMode="auto">
            <a:xfrm>
              <a:off x="2618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7" name="Freeform 255"/>
            <p:cNvSpPr>
              <a:spLocks/>
            </p:cNvSpPr>
            <p:nvPr/>
          </p:nvSpPr>
          <p:spPr bwMode="auto">
            <a:xfrm>
              <a:off x="2671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4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4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8" name="Freeform 256"/>
            <p:cNvSpPr>
              <a:spLocks/>
            </p:cNvSpPr>
            <p:nvPr/>
          </p:nvSpPr>
          <p:spPr bwMode="auto">
            <a:xfrm>
              <a:off x="2723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29" name="Freeform 257"/>
            <p:cNvSpPr>
              <a:spLocks/>
            </p:cNvSpPr>
            <p:nvPr/>
          </p:nvSpPr>
          <p:spPr bwMode="auto">
            <a:xfrm>
              <a:off x="2775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0" name="Freeform 258"/>
            <p:cNvSpPr>
              <a:spLocks/>
            </p:cNvSpPr>
            <p:nvPr/>
          </p:nvSpPr>
          <p:spPr bwMode="auto">
            <a:xfrm>
              <a:off x="2827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1" name="Freeform 259"/>
            <p:cNvSpPr>
              <a:spLocks/>
            </p:cNvSpPr>
            <p:nvPr/>
          </p:nvSpPr>
          <p:spPr bwMode="auto">
            <a:xfrm>
              <a:off x="2140" y="1113"/>
              <a:ext cx="739" cy="48"/>
            </a:xfrm>
            <a:custGeom>
              <a:avLst/>
              <a:gdLst/>
              <a:ahLst/>
              <a:cxnLst>
                <a:cxn ang="0">
                  <a:pos x="739" y="3"/>
                </a:cxn>
                <a:cxn ang="0">
                  <a:pos x="739" y="3"/>
                </a:cxn>
                <a:cxn ang="0">
                  <a:pos x="739" y="46"/>
                </a:cxn>
                <a:cxn ang="0">
                  <a:pos x="739" y="46"/>
                </a:cxn>
                <a:cxn ang="0">
                  <a:pos x="546" y="46"/>
                </a:cxn>
                <a:cxn ang="0">
                  <a:pos x="546" y="46"/>
                </a:cxn>
                <a:cxn ang="0">
                  <a:pos x="98" y="46"/>
                </a:cxn>
                <a:cxn ang="0">
                  <a:pos x="98" y="46"/>
                </a:cxn>
                <a:cxn ang="0">
                  <a:pos x="49" y="48"/>
                </a:cxn>
                <a:cxn ang="0">
                  <a:pos x="24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557" y="3"/>
                </a:cxn>
                <a:cxn ang="0">
                  <a:pos x="557" y="3"/>
                </a:cxn>
                <a:cxn ang="0">
                  <a:pos x="650" y="2"/>
                </a:cxn>
                <a:cxn ang="0">
                  <a:pos x="650" y="2"/>
                </a:cxn>
                <a:cxn ang="0">
                  <a:pos x="695" y="0"/>
                </a:cxn>
                <a:cxn ang="0">
                  <a:pos x="717" y="0"/>
                </a:cxn>
                <a:cxn ang="0">
                  <a:pos x="739" y="3"/>
                </a:cxn>
                <a:cxn ang="0">
                  <a:pos x="739" y="3"/>
                </a:cxn>
                <a:cxn ang="0">
                  <a:pos x="739" y="3"/>
                </a:cxn>
              </a:cxnLst>
              <a:rect l="0" t="0" r="r" b="b"/>
              <a:pathLst>
                <a:path w="739" h="48">
                  <a:moveTo>
                    <a:pt x="739" y="3"/>
                  </a:moveTo>
                  <a:lnTo>
                    <a:pt x="739" y="3"/>
                  </a:lnTo>
                  <a:lnTo>
                    <a:pt x="739" y="46"/>
                  </a:lnTo>
                  <a:lnTo>
                    <a:pt x="739" y="46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49" y="48"/>
                  </a:lnTo>
                  <a:lnTo>
                    <a:pt x="24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57" y="3"/>
                  </a:lnTo>
                  <a:lnTo>
                    <a:pt x="557" y="3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95" y="0"/>
                  </a:lnTo>
                  <a:lnTo>
                    <a:pt x="717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3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2" name="Freeform 260"/>
            <p:cNvSpPr>
              <a:spLocks noEditPoints="1"/>
            </p:cNvSpPr>
            <p:nvPr/>
          </p:nvSpPr>
          <p:spPr bwMode="auto">
            <a:xfrm>
              <a:off x="2067" y="867"/>
              <a:ext cx="1045" cy="1241"/>
            </a:xfrm>
            <a:custGeom>
              <a:avLst/>
              <a:gdLst/>
              <a:ahLst/>
              <a:cxnLst>
                <a:cxn ang="0">
                  <a:pos x="1043" y="107"/>
                </a:cxn>
                <a:cxn ang="0">
                  <a:pos x="1045" y="52"/>
                </a:cxn>
                <a:cxn ang="0">
                  <a:pos x="1037" y="30"/>
                </a:cxn>
                <a:cxn ang="0">
                  <a:pos x="1028" y="113"/>
                </a:cxn>
                <a:cxn ang="0">
                  <a:pos x="1030" y="550"/>
                </a:cxn>
                <a:cxn ang="0">
                  <a:pos x="930" y="1096"/>
                </a:cxn>
                <a:cxn ang="0">
                  <a:pos x="872" y="449"/>
                </a:cxn>
                <a:cxn ang="0">
                  <a:pos x="856" y="216"/>
                </a:cxn>
                <a:cxn ang="0">
                  <a:pos x="943" y="125"/>
                </a:cxn>
                <a:cxn ang="0">
                  <a:pos x="1025" y="51"/>
                </a:cxn>
                <a:cxn ang="0">
                  <a:pos x="1037" y="28"/>
                </a:cxn>
                <a:cxn ang="0">
                  <a:pos x="1036" y="9"/>
                </a:cxn>
                <a:cxn ang="0">
                  <a:pos x="969" y="7"/>
                </a:cxn>
                <a:cxn ang="0">
                  <a:pos x="623" y="6"/>
                </a:cxn>
                <a:cxn ang="0">
                  <a:pos x="382" y="6"/>
                </a:cxn>
                <a:cxn ang="0">
                  <a:pos x="298" y="1"/>
                </a:cxn>
                <a:cxn ang="0">
                  <a:pos x="207" y="6"/>
                </a:cxn>
                <a:cxn ang="0">
                  <a:pos x="197" y="46"/>
                </a:cxn>
                <a:cxn ang="0">
                  <a:pos x="25" y="207"/>
                </a:cxn>
                <a:cxn ang="0">
                  <a:pos x="4" y="246"/>
                </a:cxn>
                <a:cxn ang="0">
                  <a:pos x="6" y="491"/>
                </a:cxn>
                <a:cxn ang="0">
                  <a:pos x="1" y="1111"/>
                </a:cxn>
                <a:cxn ang="0">
                  <a:pos x="12" y="1235"/>
                </a:cxn>
                <a:cxn ang="0">
                  <a:pos x="611" y="1239"/>
                </a:cxn>
                <a:cxn ang="0">
                  <a:pos x="818" y="1233"/>
                </a:cxn>
                <a:cxn ang="0">
                  <a:pos x="830" y="1236"/>
                </a:cxn>
                <a:cxn ang="0">
                  <a:pos x="1021" y="1047"/>
                </a:cxn>
                <a:cxn ang="0">
                  <a:pos x="1043" y="1002"/>
                </a:cxn>
                <a:cxn ang="0">
                  <a:pos x="52" y="336"/>
                </a:cxn>
                <a:cxn ang="0">
                  <a:pos x="630" y="339"/>
                </a:cxn>
                <a:cxn ang="0">
                  <a:pos x="821" y="579"/>
                </a:cxn>
                <a:cxn ang="0">
                  <a:pos x="52" y="474"/>
                </a:cxn>
                <a:cxn ang="0">
                  <a:pos x="824" y="279"/>
                </a:cxn>
                <a:cxn ang="0">
                  <a:pos x="534" y="321"/>
                </a:cxn>
                <a:cxn ang="0">
                  <a:pos x="51" y="267"/>
                </a:cxn>
                <a:cxn ang="0">
                  <a:pos x="192" y="219"/>
                </a:cxn>
                <a:cxn ang="0">
                  <a:pos x="477" y="222"/>
                </a:cxn>
                <a:cxn ang="0">
                  <a:pos x="824" y="279"/>
                </a:cxn>
                <a:cxn ang="0">
                  <a:pos x="51" y="595"/>
                </a:cxn>
                <a:cxn ang="0">
                  <a:pos x="815" y="1096"/>
                </a:cxn>
                <a:cxn ang="0">
                  <a:pos x="51" y="1136"/>
                </a:cxn>
                <a:cxn ang="0">
                  <a:pos x="49" y="732"/>
                </a:cxn>
                <a:cxn ang="0">
                  <a:pos x="365" y="51"/>
                </a:cxn>
                <a:cxn ang="0">
                  <a:pos x="472" y="51"/>
                </a:cxn>
                <a:cxn ang="0">
                  <a:pos x="905" y="51"/>
                </a:cxn>
                <a:cxn ang="0">
                  <a:pos x="988" y="55"/>
                </a:cxn>
                <a:cxn ang="0">
                  <a:pos x="864" y="174"/>
                </a:cxn>
                <a:cxn ang="0">
                  <a:pos x="443" y="203"/>
                </a:cxn>
                <a:cxn ang="0">
                  <a:pos x="151" y="197"/>
                </a:cxn>
                <a:cxn ang="0">
                  <a:pos x="237" y="51"/>
                </a:cxn>
                <a:cxn ang="0">
                  <a:pos x="297" y="48"/>
                </a:cxn>
                <a:cxn ang="0">
                  <a:pos x="54" y="1207"/>
                </a:cxn>
                <a:cxn ang="0">
                  <a:pos x="818" y="1163"/>
                </a:cxn>
                <a:cxn ang="0">
                  <a:pos x="636" y="1209"/>
                </a:cxn>
              </a:cxnLst>
              <a:rect l="0" t="0" r="r" b="b"/>
              <a:pathLst>
                <a:path w="1045" h="1241">
                  <a:moveTo>
                    <a:pt x="1043" y="896"/>
                  </a:moveTo>
                  <a:lnTo>
                    <a:pt x="1043" y="896"/>
                  </a:lnTo>
                  <a:lnTo>
                    <a:pt x="1043" y="222"/>
                  </a:lnTo>
                  <a:lnTo>
                    <a:pt x="1043" y="222"/>
                  </a:lnTo>
                  <a:lnTo>
                    <a:pt x="1043" y="107"/>
                  </a:lnTo>
                  <a:lnTo>
                    <a:pt x="1043" y="107"/>
                  </a:lnTo>
                  <a:lnTo>
                    <a:pt x="1042" y="70"/>
                  </a:lnTo>
                  <a:lnTo>
                    <a:pt x="1042" y="70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7" y="30"/>
                  </a:lnTo>
                  <a:lnTo>
                    <a:pt x="1036" y="31"/>
                  </a:lnTo>
                  <a:lnTo>
                    <a:pt x="1033" y="39"/>
                  </a:lnTo>
                  <a:lnTo>
                    <a:pt x="1031" y="51"/>
                  </a:lnTo>
                  <a:lnTo>
                    <a:pt x="1031" y="51"/>
                  </a:lnTo>
                  <a:lnTo>
                    <a:pt x="1028" y="82"/>
                  </a:lnTo>
                  <a:lnTo>
                    <a:pt x="1028" y="113"/>
                  </a:lnTo>
                  <a:lnTo>
                    <a:pt x="1030" y="176"/>
                  </a:lnTo>
                  <a:lnTo>
                    <a:pt x="1030" y="176"/>
                  </a:lnTo>
                  <a:lnTo>
                    <a:pt x="1030" y="327"/>
                  </a:lnTo>
                  <a:lnTo>
                    <a:pt x="1030" y="327"/>
                  </a:lnTo>
                  <a:lnTo>
                    <a:pt x="1030" y="550"/>
                  </a:lnTo>
                  <a:lnTo>
                    <a:pt x="1030" y="550"/>
                  </a:lnTo>
                  <a:lnTo>
                    <a:pt x="1030" y="773"/>
                  </a:lnTo>
                  <a:lnTo>
                    <a:pt x="1030" y="996"/>
                  </a:lnTo>
                  <a:lnTo>
                    <a:pt x="1030" y="996"/>
                  </a:lnTo>
                  <a:lnTo>
                    <a:pt x="981" y="1045"/>
                  </a:lnTo>
                  <a:lnTo>
                    <a:pt x="930" y="1096"/>
                  </a:lnTo>
                  <a:lnTo>
                    <a:pt x="930" y="1096"/>
                  </a:lnTo>
                  <a:lnTo>
                    <a:pt x="897" y="1126"/>
                  </a:lnTo>
                  <a:lnTo>
                    <a:pt x="864" y="1157"/>
                  </a:lnTo>
                  <a:lnTo>
                    <a:pt x="864" y="1157"/>
                  </a:lnTo>
                  <a:lnTo>
                    <a:pt x="866" y="922"/>
                  </a:lnTo>
                  <a:lnTo>
                    <a:pt x="869" y="685"/>
                  </a:lnTo>
                  <a:lnTo>
                    <a:pt x="872" y="449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2" y="212"/>
                  </a:lnTo>
                  <a:lnTo>
                    <a:pt x="867" y="212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64" y="204"/>
                  </a:lnTo>
                  <a:lnTo>
                    <a:pt x="875" y="192"/>
                  </a:lnTo>
                  <a:lnTo>
                    <a:pt x="897" y="169"/>
                  </a:lnTo>
                  <a:lnTo>
                    <a:pt x="921" y="148"/>
                  </a:lnTo>
                  <a:lnTo>
                    <a:pt x="943" y="125"/>
                  </a:lnTo>
                  <a:lnTo>
                    <a:pt x="943" y="125"/>
                  </a:lnTo>
                  <a:lnTo>
                    <a:pt x="982" y="89"/>
                  </a:lnTo>
                  <a:lnTo>
                    <a:pt x="1002" y="72"/>
                  </a:lnTo>
                  <a:lnTo>
                    <a:pt x="1019" y="52"/>
                  </a:lnTo>
                  <a:lnTo>
                    <a:pt x="1019" y="52"/>
                  </a:lnTo>
                  <a:lnTo>
                    <a:pt x="1025" y="51"/>
                  </a:lnTo>
                  <a:lnTo>
                    <a:pt x="1025" y="51"/>
                  </a:lnTo>
                  <a:lnTo>
                    <a:pt x="1028" y="49"/>
                  </a:lnTo>
                  <a:lnTo>
                    <a:pt x="1031" y="45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110" y="1233"/>
                  </a:lnTo>
                  <a:lnTo>
                    <a:pt x="210" y="1232"/>
                  </a:lnTo>
                  <a:lnTo>
                    <a:pt x="410" y="1235"/>
                  </a:lnTo>
                  <a:lnTo>
                    <a:pt x="410" y="1235"/>
                  </a:lnTo>
                  <a:lnTo>
                    <a:pt x="510" y="1238"/>
                  </a:lnTo>
                  <a:lnTo>
                    <a:pt x="611" y="1239"/>
                  </a:lnTo>
                  <a:lnTo>
                    <a:pt x="660" y="1241"/>
                  </a:lnTo>
                  <a:lnTo>
                    <a:pt x="711" y="1239"/>
                  </a:lnTo>
                  <a:lnTo>
                    <a:pt x="762" y="1238"/>
                  </a:lnTo>
                  <a:lnTo>
                    <a:pt x="811" y="1235"/>
                  </a:lnTo>
                  <a:lnTo>
                    <a:pt x="811" y="1235"/>
                  </a:lnTo>
                  <a:lnTo>
                    <a:pt x="818" y="1233"/>
                  </a:lnTo>
                  <a:lnTo>
                    <a:pt x="826" y="1230"/>
                  </a:lnTo>
                  <a:lnTo>
                    <a:pt x="826" y="1230"/>
                  </a:lnTo>
                  <a:lnTo>
                    <a:pt x="827" y="1236"/>
                  </a:lnTo>
                  <a:lnTo>
                    <a:pt x="829" y="1236"/>
                  </a:lnTo>
                  <a:lnTo>
                    <a:pt x="830" y="1236"/>
                  </a:lnTo>
                  <a:lnTo>
                    <a:pt x="830" y="1236"/>
                  </a:lnTo>
                  <a:lnTo>
                    <a:pt x="864" y="1201"/>
                  </a:lnTo>
                  <a:lnTo>
                    <a:pt x="902" y="1165"/>
                  </a:lnTo>
                  <a:lnTo>
                    <a:pt x="939" y="1129"/>
                  </a:lnTo>
                  <a:lnTo>
                    <a:pt x="976" y="1093"/>
                  </a:lnTo>
                  <a:lnTo>
                    <a:pt x="976" y="1093"/>
                  </a:lnTo>
                  <a:lnTo>
                    <a:pt x="1021" y="1047"/>
                  </a:lnTo>
                  <a:lnTo>
                    <a:pt x="1021" y="1047"/>
                  </a:lnTo>
                  <a:lnTo>
                    <a:pt x="1034" y="1034"/>
                  </a:lnTo>
                  <a:lnTo>
                    <a:pt x="1039" y="1026"/>
                  </a:lnTo>
                  <a:lnTo>
                    <a:pt x="1042" y="1017"/>
                  </a:lnTo>
                  <a:lnTo>
                    <a:pt x="1042" y="1017"/>
                  </a:lnTo>
                  <a:lnTo>
                    <a:pt x="1043" y="1002"/>
                  </a:lnTo>
                  <a:lnTo>
                    <a:pt x="1045" y="987"/>
                  </a:lnTo>
                  <a:lnTo>
                    <a:pt x="1045" y="957"/>
                  </a:lnTo>
                  <a:lnTo>
                    <a:pt x="1043" y="896"/>
                  </a:lnTo>
                  <a:lnTo>
                    <a:pt x="1043" y="896"/>
                  </a:lnTo>
                  <a:lnTo>
                    <a:pt x="1043" y="896"/>
                  </a:lnTo>
                  <a:close/>
                  <a:moveTo>
                    <a:pt x="52" y="336"/>
                  </a:moveTo>
                  <a:lnTo>
                    <a:pt x="52" y="336"/>
                  </a:lnTo>
                  <a:lnTo>
                    <a:pt x="244" y="342"/>
                  </a:lnTo>
                  <a:lnTo>
                    <a:pt x="341" y="342"/>
                  </a:lnTo>
                  <a:lnTo>
                    <a:pt x="437" y="343"/>
                  </a:lnTo>
                  <a:lnTo>
                    <a:pt x="534" y="342"/>
                  </a:lnTo>
                  <a:lnTo>
                    <a:pt x="630" y="339"/>
                  </a:lnTo>
                  <a:lnTo>
                    <a:pt x="726" y="334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1" y="579"/>
                  </a:lnTo>
                  <a:lnTo>
                    <a:pt x="821" y="579"/>
                  </a:lnTo>
                  <a:lnTo>
                    <a:pt x="435" y="574"/>
                  </a:lnTo>
                  <a:lnTo>
                    <a:pt x="51" y="573"/>
                  </a:lnTo>
                  <a:lnTo>
                    <a:pt x="51" y="573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52" y="336"/>
                  </a:lnTo>
                  <a:close/>
                  <a:moveTo>
                    <a:pt x="824" y="279"/>
                  </a:moveTo>
                  <a:lnTo>
                    <a:pt x="824" y="279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727" y="313"/>
                  </a:lnTo>
                  <a:lnTo>
                    <a:pt x="630" y="318"/>
                  </a:lnTo>
                  <a:lnTo>
                    <a:pt x="534" y="321"/>
                  </a:lnTo>
                  <a:lnTo>
                    <a:pt x="437" y="321"/>
                  </a:lnTo>
                  <a:lnTo>
                    <a:pt x="341" y="321"/>
                  </a:lnTo>
                  <a:lnTo>
                    <a:pt x="244" y="319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1" y="267"/>
                  </a:lnTo>
                  <a:lnTo>
                    <a:pt x="51" y="243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98" y="218"/>
                  </a:lnTo>
                  <a:lnTo>
                    <a:pt x="145" y="218"/>
                  </a:lnTo>
                  <a:lnTo>
                    <a:pt x="192" y="219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98" y="222"/>
                  </a:lnTo>
                  <a:lnTo>
                    <a:pt x="358" y="222"/>
                  </a:lnTo>
                  <a:lnTo>
                    <a:pt x="477" y="222"/>
                  </a:lnTo>
                  <a:lnTo>
                    <a:pt x="477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75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close/>
                  <a:moveTo>
                    <a:pt x="49" y="732"/>
                  </a:moveTo>
                  <a:lnTo>
                    <a:pt x="49" y="732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435" y="597"/>
                  </a:lnTo>
                  <a:lnTo>
                    <a:pt x="820" y="600"/>
                  </a:lnTo>
                  <a:lnTo>
                    <a:pt x="820" y="600"/>
                  </a:lnTo>
                  <a:lnTo>
                    <a:pt x="815" y="984"/>
                  </a:lnTo>
                  <a:lnTo>
                    <a:pt x="815" y="984"/>
                  </a:lnTo>
                  <a:lnTo>
                    <a:pt x="815" y="1096"/>
                  </a:lnTo>
                  <a:lnTo>
                    <a:pt x="815" y="1096"/>
                  </a:lnTo>
                  <a:lnTo>
                    <a:pt x="815" y="1119"/>
                  </a:lnTo>
                  <a:lnTo>
                    <a:pt x="817" y="1142"/>
                  </a:lnTo>
                  <a:lnTo>
                    <a:pt x="817" y="1142"/>
                  </a:lnTo>
                  <a:lnTo>
                    <a:pt x="434" y="1138"/>
                  </a:lnTo>
                  <a:lnTo>
                    <a:pt x="51" y="1136"/>
                  </a:lnTo>
                  <a:lnTo>
                    <a:pt x="51" y="1136"/>
                  </a:lnTo>
                  <a:lnTo>
                    <a:pt x="51" y="1138"/>
                  </a:lnTo>
                  <a:lnTo>
                    <a:pt x="51" y="1138"/>
                  </a:lnTo>
                  <a:lnTo>
                    <a:pt x="48" y="1036"/>
                  </a:lnTo>
                  <a:lnTo>
                    <a:pt x="48" y="935"/>
                  </a:lnTo>
                  <a:lnTo>
                    <a:pt x="49" y="732"/>
                  </a:lnTo>
                  <a:lnTo>
                    <a:pt x="49" y="732"/>
                  </a:lnTo>
                  <a:lnTo>
                    <a:pt x="49" y="732"/>
                  </a:lnTo>
                  <a:close/>
                  <a:moveTo>
                    <a:pt x="297" y="48"/>
                  </a:moveTo>
                  <a:lnTo>
                    <a:pt x="297" y="48"/>
                  </a:lnTo>
                  <a:lnTo>
                    <a:pt x="331" y="49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92" y="52"/>
                  </a:lnTo>
                  <a:lnTo>
                    <a:pt x="419" y="52"/>
                  </a:lnTo>
                  <a:lnTo>
                    <a:pt x="472" y="51"/>
                  </a:lnTo>
                  <a:lnTo>
                    <a:pt x="472" y="51"/>
                  </a:lnTo>
                  <a:lnTo>
                    <a:pt x="613" y="51"/>
                  </a:lnTo>
                  <a:lnTo>
                    <a:pt x="613" y="51"/>
                  </a:lnTo>
                  <a:lnTo>
                    <a:pt x="778" y="51"/>
                  </a:lnTo>
                  <a:lnTo>
                    <a:pt x="778" y="51"/>
                  </a:lnTo>
                  <a:lnTo>
                    <a:pt x="905" y="51"/>
                  </a:lnTo>
                  <a:lnTo>
                    <a:pt x="905" y="51"/>
                  </a:lnTo>
                  <a:lnTo>
                    <a:pt x="924" y="52"/>
                  </a:lnTo>
                  <a:lnTo>
                    <a:pt x="945" y="54"/>
                  </a:lnTo>
                  <a:lnTo>
                    <a:pt x="967" y="55"/>
                  </a:lnTo>
                  <a:lnTo>
                    <a:pt x="988" y="55"/>
                  </a:lnTo>
                  <a:lnTo>
                    <a:pt x="988" y="55"/>
                  </a:lnTo>
                  <a:lnTo>
                    <a:pt x="961" y="81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12" y="128"/>
                  </a:lnTo>
                  <a:lnTo>
                    <a:pt x="887" y="151"/>
                  </a:lnTo>
                  <a:lnTo>
                    <a:pt x="864" y="174"/>
                  </a:lnTo>
                  <a:lnTo>
                    <a:pt x="853" y="186"/>
                  </a:lnTo>
                  <a:lnTo>
                    <a:pt x="844" y="200"/>
                  </a:lnTo>
                  <a:lnTo>
                    <a:pt x="844" y="200"/>
                  </a:lnTo>
                  <a:lnTo>
                    <a:pt x="642" y="201"/>
                  </a:lnTo>
                  <a:lnTo>
                    <a:pt x="443" y="203"/>
                  </a:lnTo>
                  <a:lnTo>
                    <a:pt x="443" y="203"/>
                  </a:lnTo>
                  <a:lnTo>
                    <a:pt x="340" y="201"/>
                  </a:lnTo>
                  <a:lnTo>
                    <a:pt x="288" y="201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194" y="198"/>
                  </a:lnTo>
                  <a:lnTo>
                    <a:pt x="151" y="197"/>
                  </a:lnTo>
                  <a:lnTo>
                    <a:pt x="107" y="198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6" y="163"/>
                  </a:lnTo>
                  <a:lnTo>
                    <a:pt x="149" y="125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70" y="45"/>
                  </a:lnTo>
                  <a:lnTo>
                    <a:pt x="297" y="48"/>
                  </a:lnTo>
                  <a:lnTo>
                    <a:pt x="297" y="48"/>
                  </a:lnTo>
                  <a:lnTo>
                    <a:pt x="297" y="48"/>
                  </a:lnTo>
                  <a:close/>
                  <a:moveTo>
                    <a:pt x="455" y="1205"/>
                  </a:moveTo>
                  <a:lnTo>
                    <a:pt x="455" y="1205"/>
                  </a:lnTo>
                  <a:lnTo>
                    <a:pt x="253" y="1204"/>
                  </a:lnTo>
                  <a:lnTo>
                    <a:pt x="153" y="1204"/>
                  </a:lnTo>
                  <a:lnTo>
                    <a:pt x="54" y="1207"/>
                  </a:lnTo>
                  <a:lnTo>
                    <a:pt x="54" y="1207"/>
                  </a:lnTo>
                  <a:lnTo>
                    <a:pt x="51" y="1159"/>
                  </a:lnTo>
                  <a:lnTo>
                    <a:pt x="51" y="1159"/>
                  </a:lnTo>
                  <a:lnTo>
                    <a:pt x="434" y="1160"/>
                  </a:lnTo>
                  <a:lnTo>
                    <a:pt x="818" y="1163"/>
                  </a:lnTo>
                  <a:lnTo>
                    <a:pt x="818" y="1163"/>
                  </a:lnTo>
                  <a:lnTo>
                    <a:pt x="818" y="1186"/>
                  </a:lnTo>
                  <a:lnTo>
                    <a:pt x="817" y="1207"/>
                  </a:lnTo>
                  <a:lnTo>
                    <a:pt x="817" y="1207"/>
                  </a:lnTo>
                  <a:lnTo>
                    <a:pt x="772" y="1209"/>
                  </a:lnTo>
                  <a:lnTo>
                    <a:pt x="726" y="1211"/>
                  </a:lnTo>
                  <a:lnTo>
                    <a:pt x="636" y="1209"/>
                  </a:lnTo>
                  <a:lnTo>
                    <a:pt x="455" y="1205"/>
                  </a:lnTo>
                  <a:lnTo>
                    <a:pt x="455" y="1205"/>
                  </a:lnTo>
                  <a:lnTo>
                    <a:pt x="455" y="1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10" name="Group 261"/>
          <p:cNvGrpSpPr>
            <a:grpSpLocks/>
          </p:cNvGrpSpPr>
          <p:nvPr/>
        </p:nvGrpSpPr>
        <p:grpSpPr bwMode="auto">
          <a:xfrm>
            <a:off x="7315200" y="3657600"/>
            <a:ext cx="741363" cy="757238"/>
            <a:chOff x="2067" y="867"/>
            <a:chExt cx="1088" cy="1290"/>
          </a:xfrm>
        </p:grpSpPr>
        <p:sp>
          <p:nvSpPr>
            <p:cNvPr id="1641734" name="Freeform 262"/>
            <p:cNvSpPr>
              <a:spLocks/>
            </p:cNvSpPr>
            <p:nvPr/>
          </p:nvSpPr>
          <p:spPr bwMode="auto">
            <a:xfrm>
              <a:off x="2067" y="867"/>
              <a:ext cx="1088" cy="1290"/>
            </a:xfrm>
            <a:custGeom>
              <a:avLst/>
              <a:gdLst/>
              <a:ahLst/>
              <a:cxnLst>
                <a:cxn ang="0">
                  <a:pos x="1030" y="46"/>
                </a:cxn>
                <a:cxn ang="0">
                  <a:pos x="1034" y="33"/>
                </a:cxn>
                <a:cxn ang="0">
                  <a:pos x="1037" y="28"/>
                </a:cxn>
                <a:cxn ang="0">
                  <a:pos x="1039" y="27"/>
                </a:cxn>
                <a:cxn ang="0">
                  <a:pos x="1036" y="18"/>
                </a:cxn>
                <a:cxn ang="0">
                  <a:pos x="1036" y="9"/>
                </a:cxn>
                <a:cxn ang="0">
                  <a:pos x="1031" y="6"/>
                </a:cxn>
                <a:cxn ang="0">
                  <a:pos x="1016" y="9"/>
                </a:cxn>
                <a:cxn ang="0">
                  <a:pos x="969" y="7"/>
                </a:cxn>
                <a:cxn ang="0">
                  <a:pos x="903" y="6"/>
                </a:cxn>
                <a:cxn ang="0">
                  <a:pos x="785" y="6"/>
                </a:cxn>
                <a:cxn ang="0">
                  <a:pos x="623" y="6"/>
                </a:cxn>
                <a:cxn ang="0">
                  <a:pos x="483" y="6"/>
                </a:cxn>
                <a:cxn ang="0">
                  <a:pos x="432" y="7"/>
                </a:cxn>
                <a:cxn ang="0">
                  <a:pos x="382" y="6"/>
                </a:cxn>
                <a:cxn ang="0">
                  <a:pos x="380" y="6"/>
                </a:cxn>
                <a:cxn ang="0">
                  <a:pos x="340" y="3"/>
                </a:cxn>
                <a:cxn ang="0">
                  <a:pos x="298" y="1"/>
                </a:cxn>
                <a:cxn ang="0">
                  <a:pos x="252" y="0"/>
                </a:cxn>
                <a:cxn ang="0">
                  <a:pos x="218" y="3"/>
                </a:cxn>
                <a:cxn ang="0">
                  <a:pos x="207" y="6"/>
                </a:cxn>
                <a:cxn ang="0">
                  <a:pos x="201" y="12"/>
                </a:cxn>
                <a:cxn ang="0">
                  <a:pos x="197" y="36"/>
                </a:cxn>
                <a:cxn ang="0">
                  <a:pos x="197" y="46"/>
                </a:cxn>
                <a:cxn ang="0">
                  <a:pos x="70" y="157"/>
                </a:cxn>
                <a:cxn ang="0">
                  <a:pos x="30" y="195"/>
                </a:cxn>
                <a:cxn ang="0">
                  <a:pos x="25" y="207"/>
                </a:cxn>
                <a:cxn ang="0">
                  <a:pos x="13" y="216"/>
                </a:cxn>
                <a:cxn ang="0">
                  <a:pos x="7" y="224"/>
                </a:cxn>
                <a:cxn ang="0">
                  <a:pos x="4" y="246"/>
                </a:cxn>
                <a:cxn ang="0">
                  <a:pos x="3" y="312"/>
                </a:cxn>
                <a:cxn ang="0">
                  <a:pos x="6" y="400"/>
                </a:cxn>
                <a:cxn ang="0">
                  <a:pos x="6" y="491"/>
                </a:cxn>
                <a:cxn ang="0">
                  <a:pos x="3" y="747"/>
                </a:cxn>
                <a:cxn ang="0">
                  <a:pos x="1" y="868"/>
                </a:cxn>
                <a:cxn ang="0">
                  <a:pos x="1" y="1111"/>
                </a:cxn>
                <a:cxn ang="0">
                  <a:pos x="6" y="1232"/>
                </a:cxn>
                <a:cxn ang="0">
                  <a:pos x="7" y="1235"/>
                </a:cxn>
                <a:cxn ang="0">
                  <a:pos x="12" y="1235"/>
                </a:cxn>
                <a:cxn ang="0">
                  <a:pos x="46" y="1235"/>
                </a:cxn>
                <a:cxn ang="0">
                  <a:pos x="98" y="1272"/>
                </a:cxn>
                <a:cxn ang="0">
                  <a:pos x="121" y="1284"/>
                </a:cxn>
                <a:cxn ang="0">
                  <a:pos x="137" y="1290"/>
                </a:cxn>
                <a:cxn ang="0">
                  <a:pos x="861" y="1290"/>
                </a:cxn>
                <a:cxn ang="0">
                  <a:pos x="964" y="1193"/>
                </a:cxn>
                <a:cxn ang="0">
                  <a:pos x="1084" y="1081"/>
                </a:cxn>
                <a:cxn ang="0">
                  <a:pos x="1085" y="1066"/>
                </a:cxn>
                <a:cxn ang="0">
                  <a:pos x="1088" y="901"/>
                </a:cxn>
                <a:cxn ang="0">
                  <a:pos x="1087" y="525"/>
                </a:cxn>
                <a:cxn ang="0">
                  <a:pos x="1081" y="40"/>
                </a:cxn>
                <a:cxn ang="0">
                  <a:pos x="1075" y="40"/>
                </a:cxn>
                <a:cxn ang="0">
                  <a:pos x="1066" y="45"/>
                </a:cxn>
                <a:cxn ang="0">
                  <a:pos x="1054" y="58"/>
                </a:cxn>
                <a:cxn ang="0">
                  <a:pos x="1042" y="67"/>
                </a:cxn>
                <a:cxn ang="0">
                  <a:pos x="1042" y="67"/>
                </a:cxn>
                <a:cxn ang="0">
                  <a:pos x="1045" y="52"/>
                </a:cxn>
                <a:cxn ang="0">
                  <a:pos x="1045" y="39"/>
                </a:cxn>
                <a:cxn ang="0">
                  <a:pos x="1042" y="30"/>
                </a:cxn>
                <a:cxn ang="0">
                  <a:pos x="1040" y="28"/>
                </a:cxn>
                <a:cxn ang="0">
                  <a:pos x="1037" y="30"/>
                </a:cxn>
                <a:cxn ang="0">
                  <a:pos x="1031" y="48"/>
                </a:cxn>
                <a:cxn ang="0">
                  <a:pos x="1030" y="46"/>
                </a:cxn>
              </a:cxnLst>
              <a:rect l="0" t="0" r="r" b="b"/>
              <a:pathLst>
                <a:path w="1088" h="1290">
                  <a:moveTo>
                    <a:pt x="1030" y="46"/>
                  </a:moveTo>
                  <a:lnTo>
                    <a:pt x="1030" y="46"/>
                  </a:lnTo>
                  <a:lnTo>
                    <a:pt x="1033" y="40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46" y="1235"/>
                  </a:lnTo>
                  <a:lnTo>
                    <a:pt x="46" y="1235"/>
                  </a:lnTo>
                  <a:lnTo>
                    <a:pt x="73" y="1254"/>
                  </a:lnTo>
                  <a:lnTo>
                    <a:pt x="98" y="1272"/>
                  </a:lnTo>
                  <a:lnTo>
                    <a:pt x="110" y="1280"/>
                  </a:lnTo>
                  <a:lnTo>
                    <a:pt x="121" y="1284"/>
                  </a:lnTo>
                  <a:lnTo>
                    <a:pt x="130" y="1289"/>
                  </a:lnTo>
                  <a:lnTo>
                    <a:pt x="137" y="1290"/>
                  </a:lnTo>
                  <a:lnTo>
                    <a:pt x="152" y="1290"/>
                  </a:lnTo>
                  <a:lnTo>
                    <a:pt x="861" y="1290"/>
                  </a:lnTo>
                  <a:lnTo>
                    <a:pt x="861" y="1290"/>
                  </a:lnTo>
                  <a:lnTo>
                    <a:pt x="964" y="1193"/>
                  </a:lnTo>
                  <a:lnTo>
                    <a:pt x="1084" y="1081"/>
                  </a:lnTo>
                  <a:lnTo>
                    <a:pt x="1084" y="1081"/>
                  </a:lnTo>
                  <a:lnTo>
                    <a:pt x="1085" y="1077"/>
                  </a:lnTo>
                  <a:lnTo>
                    <a:pt x="1085" y="1066"/>
                  </a:lnTo>
                  <a:lnTo>
                    <a:pt x="1087" y="1029"/>
                  </a:lnTo>
                  <a:lnTo>
                    <a:pt x="1088" y="901"/>
                  </a:lnTo>
                  <a:lnTo>
                    <a:pt x="1088" y="725"/>
                  </a:lnTo>
                  <a:lnTo>
                    <a:pt x="1087" y="525"/>
                  </a:lnTo>
                  <a:lnTo>
                    <a:pt x="1082" y="167"/>
                  </a:lnTo>
                  <a:lnTo>
                    <a:pt x="1081" y="40"/>
                  </a:lnTo>
                  <a:lnTo>
                    <a:pt x="1081" y="40"/>
                  </a:lnTo>
                  <a:lnTo>
                    <a:pt x="1075" y="40"/>
                  </a:lnTo>
                  <a:lnTo>
                    <a:pt x="1070" y="42"/>
                  </a:lnTo>
                  <a:lnTo>
                    <a:pt x="1066" y="45"/>
                  </a:lnTo>
                  <a:lnTo>
                    <a:pt x="1063" y="49"/>
                  </a:lnTo>
                  <a:lnTo>
                    <a:pt x="1054" y="58"/>
                  </a:lnTo>
                  <a:lnTo>
                    <a:pt x="1049" y="63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9" y="28"/>
                  </a:lnTo>
                  <a:lnTo>
                    <a:pt x="1037" y="30"/>
                  </a:lnTo>
                  <a:lnTo>
                    <a:pt x="1034" y="36"/>
                  </a:lnTo>
                  <a:lnTo>
                    <a:pt x="1031" y="48"/>
                  </a:lnTo>
                  <a:lnTo>
                    <a:pt x="1030" y="46"/>
                  </a:lnTo>
                  <a:lnTo>
                    <a:pt x="1030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5" name="Freeform 263"/>
            <p:cNvSpPr>
              <a:spLocks/>
            </p:cNvSpPr>
            <p:nvPr/>
          </p:nvSpPr>
          <p:spPr bwMode="auto">
            <a:xfrm>
              <a:off x="2174" y="928"/>
              <a:ext cx="896" cy="145"/>
            </a:xfrm>
            <a:custGeom>
              <a:avLst/>
              <a:gdLst/>
              <a:ahLst/>
              <a:cxnLst>
                <a:cxn ang="0">
                  <a:pos x="750" y="143"/>
                </a:cxn>
                <a:cxn ang="0">
                  <a:pos x="750" y="143"/>
                </a:cxn>
                <a:cxn ang="0">
                  <a:pos x="744" y="145"/>
                </a:cxn>
                <a:cxn ang="0">
                  <a:pos x="734" y="145"/>
                </a:cxn>
                <a:cxn ang="0">
                  <a:pos x="717" y="143"/>
                </a:cxn>
                <a:cxn ang="0">
                  <a:pos x="717" y="143"/>
                </a:cxn>
                <a:cxn ang="0">
                  <a:pos x="655" y="143"/>
                </a:cxn>
                <a:cxn ang="0">
                  <a:pos x="655" y="143"/>
                </a:cxn>
                <a:cxn ang="0">
                  <a:pos x="41" y="143"/>
                </a:cxn>
                <a:cxn ang="0">
                  <a:pos x="41" y="143"/>
                </a:cxn>
                <a:cxn ang="0">
                  <a:pos x="20" y="143"/>
                </a:cxn>
                <a:cxn ang="0">
                  <a:pos x="8" y="142"/>
                </a:cxn>
                <a:cxn ang="0">
                  <a:pos x="3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70" y="78"/>
                </a:cxn>
                <a:cxn ang="0">
                  <a:pos x="139" y="12"/>
                </a:cxn>
                <a:cxn ang="0">
                  <a:pos x="139" y="12"/>
                </a:cxn>
                <a:cxn ang="0">
                  <a:pos x="149" y="5"/>
                </a:cxn>
                <a:cxn ang="0">
                  <a:pos x="155" y="2"/>
                </a:cxn>
                <a:cxn ang="0">
                  <a:pos x="158" y="0"/>
                </a:cxn>
                <a:cxn ang="0">
                  <a:pos x="160" y="2"/>
                </a:cxn>
                <a:cxn ang="0">
                  <a:pos x="160" y="2"/>
                </a:cxn>
                <a:cxn ang="0">
                  <a:pos x="553" y="5"/>
                </a:cxn>
                <a:cxn ang="0">
                  <a:pos x="553" y="5"/>
                </a:cxn>
                <a:cxn ang="0">
                  <a:pos x="611" y="5"/>
                </a:cxn>
                <a:cxn ang="0">
                  <a:pos x="611" y="5"/>
                </a:cxn>
                <a:cxn ang="0">
                  <a:pos x="763" y="5"/>
                </a:cxn>
                <a:cxn ang="0">
                  <a:pos x="763" y="5"/>
                </a:cxn>
                <a:cxn ang="0">
                  <a:pos x="851" y="5"/>
                </a:cxn>
                <a:cxn ang="0">
                  <a:pos x="851" y="5"/>
                </a:cxn>
                <a:cxn ang="0">
                  <a:pos x="875" y="6"/>
                </a:cxn>
                <a:cxn ang="0">
                  <a:pos x="889" y="6"/>
                </a:cxn>
                <a:cxn ang="0">
                  <a:pos x="893" y="6"/>
                </a:cxn>
                <a:cxn ang="0">
                  <a:pos x="896" y="5"/>
                </a:cxn>
                <a:cxn ang="0">
                  <a:pos x="896" y="5"/>
                </a:cxn>
                <a:cxn ang="0">
                  <a:pos x="750" y="143"/>
                </a:cxn>
                <a:cxn ang="0">
                  <a:pos x="750" y="143"/>
                </a:cxn>
                <a:cxn ang="0">
                  <a:pos x="750" y="143"/>
                </a:cxn>
              </a:cxnLst>
              <a:rect l="0" t="0" r="r" b="b"/>
              <a:pathLst>
                <a:path w="896" h="145">
                  <a:moveTo>
                    <a:pt x="750" y="143"/>
                  </a:moveTo>
                  <a:lnTo>
                    <a:pt x="750" y="143"/>
                  </a:lnTo>
                  <a:lnTo>
                    <a:pt x="744" y="145"/>
                  </a:lnTo>
                  <a:lnTo>
                    <a:pt x="734" y="145"/>
                  </a:lnTo>
                  <a:lnTo>
                    <a:pt x="717" y="143"/>
                  </a:lnTo>
                  <a:lnTo>
                    <a:pt x="717" y="143"/>
                  </a:lnTo>
                  <a:lnTo>
                    <a:pt x="655" y="143"/>
                  </a:lnTo>
                  <a:lnTo>
                    <a:pt x="655" y="143"/>
                  </a:lnTo>
                  <a:lnTo>
                    <a:pt x="41" y="143"/>
                  </a:lnTo>
                  <a:lnTo>
                    <a:pt x="41" y="143"/>
                  </a:lnTo>
                  <a:lnTo>
                    <a:pt x="20" y="143"/>
                  </a:lnTo>
                  <a:lnTo>
                    <a:pt x="8" y="142"/>
                  </a:lnTo>
                  <a:lnTo>
                    <a:pt x="3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70" y="78"/>
                  </a:lnTo>
                  <a:lnTo>
                    <a:pt x="139" y="12"/>
                  </a:lnTo>
                  <a:lnTo>
                    <a:pt x="139" y="12"/>
                  </a:lnTo>
                  <a:lnTo>
                    <a:pt x="149" y="5"/>
                  </a:lnTo>
                  <a:lnTo>
                    <a:pt x="155" y="2"/>
                  </a:lnTo>
                  <a:lnTo>
                    <a:pt x="158" y="0"/>
                  </a:lnTo>
                  <a:lnTo>
                    <a:pt x="160" y="2"/>
                  </a:lnTo>
                  <a:lnTo>
                    <a:pt x="160" y="2"/>
                  </a:lnTo>
                  <a:lnTo>
                    <a:pt x="553" y="5"/>
                  </a:lnTo>
                  <a:lnTo>
                    <a:pt x="553" y="5"/>
                  </a:lnTo>
                  <a:lnTo>
                    <a:pt x="611" y="5"/>
                  </a:lnTo>
                  <a:lnTo>
                    <a:pt x="611" y="5"/>
                  </a:lnTo>
                  <a:lnTo>
                    <a:pt x="763" y="5"/>
                  </a:lnTo>
                  <a:lnTo>
                    <a:pt x="763" y="5"/>
                  </a:lnTo>
                  <a:lnTo>
                    <a:pt x="851" y="5"/>
                  </a:lnTo>
                  <a:lnTo>
                    <a:pt x="851" y="5"/>
                  </a:lnTo>
                  <a:lnTo>
                    <a:pt x="875" y="6"/>
                  </a:lnTo>
                  <a:lnTo>
                    <a:pt x="889" y="6"/>
                  </a:lnTo>
                  <a:lnTo>
                    <a:pt x="893" y="6"/>
                  </a:lnTo>
                  <a:lnTo>
                    <a:pt x="896" y="5"/>
                  </a:lnTo>
                  <a:lnTo>
                    <a:pt x="896" y="5"/>
                  </a:lnTo>
                  <a:lnTo>
                    <a:pt x="750" y="143"/>
                  </a:lnTo>
                  <a:lnTo>
                    <a:pt x="750" y="143"/>
                  </a:lnTo>
                  <a:lnTo>
                    <a:pt x="750" y="143"/>
                  </a:lnTo>
                  <a:close/>
                </a:path>
              </a:pathLst>
            </a:custGeom>
            <a:solidFill>
              <a:srgbClr val="FAC9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6" name="Freeform 264"/>
            <p:cNvSpPr>
              <a:spLocks/>
            </p:cNvSpPr>
            <p:nvPr/>
          </p:nvSpPr>
          <p:spPr bwMode="auto">
            <a:xfrm>
              <a:off x="2086" y="907"/>
              <a:ext cx="1069" cy="1250"/>
            </a:xfrm>
            <a:custGeom>
              <a:avLst/>
              <a:gdLst/>
              <a:ahLst/>
              <a:cxnLst>
                <a:cxn ang="0">
                  <a:pos x="1018" y="30"/>
                </a:cxn>
                <a:cxn ang="0">
                  <a:pos x="1018" y="30"/>
                </a:cxn>
                <a:cxn ang="0">
                  <a:pos x="1026" y="26"/>
                </a:cxn>
                <a:cxn ang="0">
                  <a:pos x="1033" y="20"/>
                </a:cxn>
                <a:cxn ang="0">
                  <a:pos x="1042" y="11"/>
                </a:cxn>
                <a:cxn ang="0">
                  <a:pos x="1047" y="6"/>
                </a:cxn>
                <a:cxn ang="0">
                  <a:pos x="1051" y="2"/>
                </a:cxn>
                <a:cxn ang="0">
                  <a:pos x="1056" y="0"/>
                </a:cxn>
                <a:cxn ang="0">
                  <a:pos x="1062" y="0"/>
                </a:cxn>
                <a:cxn ang="0">
                  <a:pos x="1062" y="0"/>
                </a:cxn>
                <a:cxn ang="0">
                  <a:pos x="1063" y="127"/>
                </a:cxn>
                <a:cxn ang="0">
                  <a:pos x="1068" y="485"/>
                </a:cxn>
                <a:cxn ang="0">
                  <a:pos x="1069" y="685"/>
                </a:cxn>
                <a:cxn ang="0">
                  <a:pos x="1069" y="861"/>
                </a:cxn>
                <a:cxn ang="0">
                  <a:pos x="1068" y="989"/>
                </a:cxn>
                <a:cxn ang="0">
                  <a:pos x="1066" y="1026"/>
                </a:cxn>
                <a:cxn ang="0">
                  <a:pos x="1066" y="1037"/>
                </a:cxn>
                <a:cxn ang="0">
                  <a:pos x="1065" y="1041"/>
                </a:cxn>
                <a:cxn ang="0">
                  <a:pos x="1065" y="1041"/>
                </a:cxn>
                <a:cxn ang="0">
                  <a:pos x="945" y="1153"/>
                </a:cxn>
                <a:cxn ang="0">
                  <a:pos x="842" y="1250"/>
                </a:cxn>
                <a:cxn ang="0">
                  <a:pos x="133" y="1250"/>
                </a:cxn>
                <a:cxn ang="0">
                  <a:pos x="118" y="1250"/>
                </a:cxn>
                <a:cxn ang="0">
                  <a:pos x="118" y="1250"/>
                </a:cxn>
                <a:cxn ang="0">
                  <a:pos x="109" y="1247"/>
                </a:cxn>
                <a:cxn ang="0">
                  <a:pos x="96" y="1243"/>
                </a:cxn>
                <a:cxn ang="0">
                  <a:pos x="81" y="1234"/>
                </a:cxn>
                <a:cxn ang="0">
                  <a:pos x="64" y="1223"/>
                </a:cxn>
                <a:cxn ang="0">
                  <a:pos x="32" y="1198"/>
                </a:cxn>
                <a:cxn ang="0">
                  <a:pos x="0" y="1172"/>
                </a:cxn>
                <a:cxn ang="0">
                  <a:pos x="801" y="1184"/>
                </a:cxn>
                <a:cxn ang="0">
                  <a:pos x="1015" y="976"/>
                </a:cxn>
                <a:cxn ang="0">
                  <a:pos x="1018" y="30"/>
                </a:cxn>
                <a:cxn ang="0">
                  <a:pos x="1018" y="30"/>
                </a:cxn>
              </a:cxnLst>
              <a:rect l="0" t="0" r="r" b="b"/>
              <a:pathLst>
                <a:path w="1069" h="1250">
                  <a:moveTo>
                    <a:pt x="1018" y="30"/>
                  </a:moveTo>
                  <a:lnTo>
                    <a:pt x="1018" y="30"/>
                  </a:lnTo>
                  <a:lnTo>
                    <a:pt x="1026" y="26"/>
                  </a:lnTo>
                  <a:lnTo>
                    <a:pt x="1033" y="20"/>
                  </a:lnTo>
                  <a:lnTo>
                    <a:pt x="1042" y="11"/>
                  </a:lnTo>
                  <a:lnTo>
                    <a:pt x="1047" y="6"/>
                  </a:lnTo>
                  <a:lnTo>
                    <a:pt x="1051" y="2"/>
                  </a:lnTo>
                  <a:lnTo>
                    <a:pt x="1056" y="0"/>
                  </a:lnTo>
                  <a:lnTo>
                    <a:pt x="1062" y="0"/>
                  </a:lnTo>
                  <a:lnTo>
                    <a:pt x="1062" y="0"/>
                  </a:lnTo>
                  <a:lnTo>
                    <a:pt x="1063" y="127"/>
                  </a:lnTo>
                  <a:lnTo>
                    <a:pt x="1068" y="485"/>
                  </a:lnTo>
                  <a:lnTo>
                    <a:pt x="1069" y="685"/>
                  </a:lnTo>
                  <a:lnTo>
                    <a:pt x="1069" y="861"/>
                  </a:lnTo>
                  <a:lnTo>
                    <a:pt x="1068" y="989"/>
                  </a:lnTo>
                  <a:lnTo>
                    <a:pt x="1066" y="1026"/>
                  </a:lnTo>
                  <a:lnTo>
                    <a:pt x="1066" y="1037"/>
                  </a:lnTo>
                  <a:lnTo>
                    <a:pt x="1065" y="1041"/>
                  </a:lnTo>
                  <a:lnTo>
                    <a:pt x="1065" y="1041"/>
                  </a:lnTo>
                  <a:lnTo>
                    <a:pt x="945" y="1153"/>
                  </a:lnTo>
                  <a:lnTo>
                    <a:pt x="842" y="1250"/>
                  </a:lnTo>
                  <a:lnTo>
                    <a:pt x="133" y="1250"/>
                  </a:lnTo>
                  <a:lnTo>
                    <a:pt x="118" y="1250"/>
                  </a:lnTo>
                  <a:lnTo>
                    <a:pt x="118" y="1250"/>
                  </a:lnTo>
                  <a:lnTo>
                    <a:pt x="109" y="1247"/>
                  </a:lnTo>
                  <a:lnTo>
                    <a:pt x="96" y="1243"/>
                  </a:lnTo>
                  <a:lnTo>
                    <a:pt x="81" y="1234"/>
                  </a:lnTo>
                  <a:lnTo>
                    <a:pt x="64" y="1223"/>
                  </a:lnTo>
                  <a:lnTo>
                    <a:pt x="32" y="1198"/>
                  </a:lnTo>
                  <a:lnTo>
                    <a:pt x="0" y="1172"/>
                  </a:lnTo>
                  <a:lnTo>
                    <a:pt x="801" y="1184"/>
                  </a:lnTo>
                  <a:lnTo>
                    <a:pt x="1015" y="976"/>
                  </a:lnTo>
                  <a:lnTo>
                    <a:pt x="1018" y="30"/>
                  </a:lnTo>
                  <a:lnTo>
                    <a:pt x="1018" y="3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7" name="Freeform 265"/>
            <p:cNvSpPr>
              <a:spLocks/>
            </p:cNvSpPr>
            <p:nvPr/>
          </p:nvSpPr>
          <p:spPr bwMode="auto">
            <a:xfrm>
              <a:off x="2137" y="1112"/>
              <a:ext cx="772" cy="987"/>
            </a:xfrm>
            <a:custGeom>
              <a:avLst/>
              <a:gdLst/>
              <a:ahLst/>
              <a:cxnLst>
                <a:cxn ang="0">
                  <a:pos x="768" y="981"/>
                </a:cxn>
                <a:cxn ang="0">
                  <a:pos x="768" y="981"/>
                </a:cxn>
                <a:cxn ang="0">
                  <a:pos x="721" y="984"/>
                </a:cxn>
                <a:cxn ang="0">
                  <a:pos x="669" y="987"/>
                </a:cxn>
                <a:cxn ang="0">
                  <a:pos x="616" y="987"/>
                </a:cxn>
                <a:cxn ang="0">
                  <a:pos x="559" y="985"/>
                </a:cxn>
                <a:cxn ang="0">
                  <a:pos x="449" y="984"/>
                </a:cxn>
                <a:cxn ang="0">
                  <a:pos x="350" y="982"/>
                </a:cxn>
                <a:cxn ang="0">
                  <a:pos x="350" y="982"/>
                </a:cxn>
                <a:cxn ang="0">
                  <a:pos x="69" y="982"/>
                </a:cxn>
                <a:cxn ang="0">
                  <a:pos x="69" y="982"/>
                </a:cxn>
                <a:cxn ang="0">
                  <a:pos x="37" y="982"/>
                </a:cxn>
                <a:cxn ang="0">
                  <a:pos x="5" y="982"/>
                </a:cxn>
                <a:cxn ang="0">
                  <a:pos x="5" y="982"/>
                </a:cxn>
                <a:cxn ang="0">
                  <a:pos x="2" y="909"/>
                </a:cxn>
                <a:cxn ang="0">
                  <a:pos x="0" y="811"/>
                </a:cxn>
                <a:cxn ang="0">
                  <a:pos x="0" y="575"/>
                </a:cxn>
                <a:cxn ang="0">
                  <a:pos x="3" y="341"/>
                </a:cxn>
                <a:cxn ang="0">
                  <a:pos x="5" y="168"/>
                </a:cxn>
                <a:cxn ang="0">
                  <a:pos x="5" y="168"/>
                </a:cxn>
                <a:cxn ang="0">
                  <a:pos x="3" y="128"/>
                </a:cxn>
                <a:cxn ang="0">
                  <a:pos x="2" y="86"/>
                </a:cxn>
                <a:cxn ang="0">
                  <a:pos x="2" y="44"/>
                </a:cxn>
                <a:cxn ang="0">
                  <a:pos x="3" y="25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6" y="1"/>
                </a:cxn>
                <a:cxn ang="0">
                  <a:pos x="82" y="0"/>
                </a:cxn>
                <a:cxn ang="0">
                  <a:pos x="115" y="0"/>
                </a:cxn>
                <a:cxn ang="0">
                  <a:pos x="146" y="1"/>
                </a:cxn>
                <a:cxn ang="0">
                  <a:pos x="209" y="7"/>
                </a:cxn>
                <a:cxn ang="0">
                  <a:pos x="246" y="9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385" y="9"/>
                </a:cxn>
                <a:cxn ang="0">
                  <a:pos x="492" y="7"/>
                </a:cxn>
                <a:cxn ang="0">
                  <a:pos x="601" y="4"/>
                </a:cxn>
                <a:cxn ang="0">
                  <a:pos x="699" y="3"/>
                </a:cxn>
                <a:cxn ang="0">
                  <a:pos x="699" y="3"/>
                </a:cxn>
                <a:cxn ang="0">
                  <a:pos x="769" y="3"/>
                </a:cxn>
                <a:cxn ang="0">
                  <a:pos x="769" y="3"/>
                </a:cxn>
                <a:cxn ang="0">
                  <a:pos x="769" y="894"/>
                </a:cxn>
                <a:cxn ang="0">
                  <a:pos x="769" y="894"/>
                </a:cxn>
                <a:cxn ang="0">
                  <a:pos x="771" y="920"/>
                </a:cxn>
                <a:cxn ang="0">
                  <a:pos x="772" y="938"/>
                </a:cxn>
                <a:cxn ang="0">
                  <a:pos x="772" y="956"/>
                </a:cxn>
                <a:cxn ang="0">
                  <a:pos x="771" y="967"/>
                </a:cxn>
                <a:cxn ang="0">
                  <a:pos x="768" y="981"/>
                </a:cxn>
                <a:cxn ang="0">
                  <a:pos x="768" y="981"/>
                </a:cxn>
                <a:cxn ang="0">
                  <a:pos x="768" y="981"/>
                </a:cxn>
              </a:cxnLst>
              <a:rect l="0" t="0" r="r" b="b"/>
              <a:pathLst>
                <a:path w="772" h="987">
                  <a:moveTo>
                    <a:pt x="768" y="981"/>
                  </a:moveTo>
                  <a:lnTo>
                    <a:pt x="768" y="981"/>
                  </a:lnTo>
                  <a:lnTo>
                    <a:pt x="721" y="984"/>
                  </a:lnTo>
                  <a:lnTo>
                    <a:pt x="669" y="987"/>
                  </a:lnTo>
                  <a:lnTo>
                    <a:pt x="616" y="987"/>
                  </a:lnTo>
                  <a:lnTo>
                    <a:pt x="559" y="985"/>
                  </a:lnTo>
                  <a:lnTo>
                    <a:pt x="449" y="984"/>
                  </a:lnTo>
                  <a:lnTo>
                    <a:pt x="350" y="982"/>
                  </a:lnTo>
                  <a:lnTo>
                    <a:pt x="350" y="982"/>
                  </a:lnTo>
                  <a:lnTo>
                    <a:pt x="69" y="982"/>
                  </a:lnTo>
                  <a:lnTo>
                    <a:pt x="69" y="982"/>
                  </a:lnTo>
                  <a:lnTo>
                    <a:pt x="37" y="982"/>
                  </a:lnTo>
                  <a:lnTo>
                    <a:pt x="5" y="982"/>
                  </a:lnTo>
                  <a:lnTo>
                    <a:pt x="5" y="982"/>
                  </a:lnTo>
                  <a:lnTo>
                    <a:pt x="2" y="909"/>
                  </a:lnTo>
                  <a:lnTo>
                    <a:pt x="0" y="811"/>
                  </a:lnTo>
                  <a:lnTo>
                    <a:pt x="0" y="575"/>
                  </a:lnTo>
                  <a:lnTo>
                    <a:pt x="3" y="341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3" y="128"/>
                  </a:lnTo>
                  <a:lnTo>
                    <a:pt x="2" y="86"/>
                  </a:lnTo>
                  <a:lnTo>
                    <a:pt x="2" y="44"/>
                  </a:lnTo>
                  <a:lnTo>
                    <a:pt x="3" y="2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6" y="1"/>
                  </a:lnTo>
                  <a:lnTo>
                    <a:pt x="82" y="0"/>
                  </a:lnTo>
                  <a:lnTo>
                    <a:pt x="115" y="0"/>
                  </a:lnTo>
                  <a:lnTo>
                    <a:pt x="146" y="1"/>
                  </a:lnTo>
                  <a:lnTo>
                    <a:pt x="209" y="7"/>
                  </a:lnTo>
                  <a:lnTo>
                    <a:pt x="246" y="9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385" y="9"/>
                  </a:lnTo>
                  <a:lnTo>
                    <a:pt x="492" y="7"/>
                  </a:lnTo>
                  <a:lnTo>
                    <a:pt x="601" y="4"/>
                  </a:lnTo>
                  <a:lnTo>
                    <a:pt x="699" y="3"/>
                  </a:lnTo>
                  <a:lnTo>
                    <a:pt x="699" y="3"/>
                  </a:lnTo>
                  <a:lnTo>
                    <a:pt x="769" y="3"/>
                  </a:lnTo>
                  <a:lnTo>
                    <a:pt x="769" y="3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920"/>
                  </a:lnTo>
                  <a:lnTo>
                    <a:pt x="772" y="938"/>
                  </a:lnTo>
                  <a:lnTo>
                    <a:pt x="772" y="956"/>
                  </a:lnTo>
                  <a:lnTo>
                    <a:pt x="771" y="967"/>
                  </a:lnTo>
                  <a:lnTo>
                    <a:pt x="768" y="981"/>
                  </a:lnTo>
                  <a:lnTo>
                    <a:pt x="768" y="981"/>
                  </a:lnTo>
                  <a:lnTo>
                    <a:pt x="768" y="981"/>
                  </a:lnTo>
                  <a:close/>
                </a:path>
              </a:pathLst>
            </a:custGeom>
            <a:solidFill>
              <a:srgbClr val="DFDF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8" name="Freeform 266"/>
            <p:cNvSpPr>
              <a:spLocks/>
            </p:cNvSpPr>
            <p:nvPr/>
          </p:nvSpPr>
          <p:spPr bwMode="auto">
            <a:xfrm>
              <a:off x="2954" y="974"/>
              <a:ext cx="147" cy="1067"/>
            </a:xfrm>
            <a:custGeom>
              <a:avLst/>
              <a:gdLst/>
              <a:ahLst/>
              <a:cxnLst>
                <a:cxn ang="0">
                  <a:pos x="146" y="913"/>
                </a:cxn>
                <a:cxn ang="0">
                  <a:pos x="146" y="913"/>
                </a:cxn>
                <a:cxn ang="0">
                  <a:pos x="146" y="924"/>
                </a:cxn>
                <a:cxn ang="0">
                  <a:pos x="146" y="924"/>
                </a:cxn>
                <a:cxn ang="0">
                  <a:pos x="118" y="952"/>
                </a:cxn>
                <a:cxn ang="0">
                  <a:pos x="74" y="997"/>
                </a:cxn>
                <a:cxn ang="0">
                  <a:pos x="33" y="1040"/>
                </a:cxn>
                <a:cxn ang="0">
                  <a:pos x="4" y="1067"/>
                </a:cxn>
                <a:cxn ang="0">
                  <a:pos x="4" y="1067"/>
                </a:cxn>
                <a:cxn ang="0">
                  <a:pos x="3" y="1049"/>
                </a:cxn>
                <a:cxn ang="0">
                  <a:pos x="1" y="1023"/>
                </a:cxn>
                <a:cxn ang="0">
                  <a:pos x="0" y="947"/>
                </a:cxn>
                <a:cxn ang="0">
                  <a:pos x="0" y="850"/>
                </a:cxn>
                <a:cxn ang="0">
                  <a:pos x="1" y="743"/>
                </a:cxn>
                <a:cxn ang="0">
                  <a:pos x="4" y="418"/>
                </a:cxn>
                <a:cxn ang="0">
                  <a:pos x="4" y="418"/>
                </a:cxn>
                <a:cxn ang="0">
                  <a:pos x="4" y="352"/>
                </a:cxn>
                <a:cxn ang="0">
                  <a:pos x="4" y="287"/>
                </a:cxn>
                <a:cxn ang="0">
                  <a:pos x="4" y="287"/>
                </a:cxn>
                <a:cxn ang="0">
                  <a:pos x="6" y="203"/>
                </a:cxn>
                <a:cxn ang="0">
                  <a:pos x="4" y="136"/>
                </a:cxn>
                <a:cxn ang="0">
                  <a:pos x="4" y="136"/>
                </a:cxn>
                <a:cxn ang="0">
                  <a:pos x="16" y="123"/>
                </a:cxn>
                <a:cxn ang="0">
                  <a:pos x="33" y="105"/>
                </a:cxn>
                <a:cxn ang="0">
                  <a:pos x="74" y="67"/>
                </a:cxn>
                <a:cxn ang="0">
                  <a:pos x="116" y="29"/>
                </a:cxn>
                <a:cxn ang="0">
                  <a:pos x="146" y="0"/>
                </a:cxn>
                <a:cxn ang="0">
                  <a:pos x="146" y="0"/>
                </a:cxn>
                <a:cxn ang="0">
                  <a:pos x="144" y="12"/>
                </a:cxn>
                <a:cxn ang="0">
                  <a:pos x="144" y="32"/>
                </a:cxn>
                <a:cxn ang="0">
                  <a:pos x="144" y="79"/>
                </a:cxn>
                <a:cxn ang="0">
                  <a:pos x="146" y="158"/>
                </a:cxn>
                <a:cxn ang="0">
                  <a:pos x="146" y="158"/>
                </a:cxn>
                <a:cxn ang="0">
                  <a:pos x="146" y="263"/>
                </a:cxn>
                <a:cxn ang="0">
                  <a:pos x="146" y="263"/>
                </a:cxn>
                <a:cxn ang="0">
                  <a:pos x="147" y="588"/>
                </a:cxn>
                <a:cxn ang="0">
                  <a:pos x="146" y="913"/>
                </a:cxn>
                <a:cxn ang="0">
                  <a:pos x="146" y="913"/>
                </a:cxn>
                <a:cxn ang="0">
                  <a:pos x="146" y="913"/>
                </a:cxn>
              </a:cxnLst>
              <a:rect l="0" t="0" r="r" b="b"/>
              <a:pathLst>
                <a:path w="147" h="1067">
                  <a:moveTo>
                    <a:pt x="146" y="913"/>
                  </a:moveTo>
                  <a:lnTo>
                    <a:pt x="146" y="913"/>
                  </a:lnTo>
                  <a:lnTo>
                    <a:pt x="146" y="924"/>
                  </a:lnTo>
                  <a:lnTo>
                    <a:pt x="146" y="924"/>
                  </a:lnTo>
                  <a:lnTo>
                    <a:pt x="118" y="952"/>
                  </a:lnTo>
                  <a:lnTo>
                    <a:pt x="74" y="997"/>
                  </a:lnTo>
                  <a:lnTo>
                    <a:pt x="33" y="1040"/>
                  </a:lnTo>
                  <a:lnTo>
                    <a:pt x="4" y="1067"/>
                  </a:lnTo>
                  <a:lnTo>
                    <a:pt x="4" y="1067"/>
                  </a:lnTo>
                  <a:lnTo>
                    <a:pt x="3" y="1049"/>
                  </a:lnTo>
                  <a:lnTo>
                    <a:pt x="1" y="1023"/>
                  </a:lnTo>
                  <a:lnTo>
                    <a:pt x="0" y="947"/>
                  </a:lnTo>
                  <a:lnTo>
                    <a:pt x="0" y="850"/>
                  </a:lnTo>
                  <a:lnTo>
                    <a:pt x="1" y="743"/>
                  </a:lnTo>
                  <a:lnTo>
                    <a:pt x="4" y="418"/>
                  </a:lnTo>
                  <a:lnTo>
                    <a:pt x="4" y="418"/>
                  </a:lnTo>
                  <a:lnTo>
                    <a:pt x="4" y="352"/>
                  </a:lnTo>
                  <a:lnTo>
                    <a:pt x="4" y="287"/>
                  </a:lnTo>
                  <a:lnTo>
                    <a:pt x="4" y="287"/>
                  </a:lnTo>
                  <a:lnTo>
                    <a:pt x="6" y="203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16" y="123"/>
                  </a:lnTo>
                  <a:lnTo>
                    <a:pt x="33" y="105"/>
                  </a:lnTo>
                  <a:lnTo>
                    <a:pt x="74" y="67"/>
                  </a:lnTo>
                  <a:lnTo>
                    <a:pt x="116" y="29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12"/>
                  </a:lnTo>
                  <a:lnTo>
                    <a:pt x="144" y="32"/>
                  </a:lnTo>
                  <a:lnTo>
                    <a:pt x="144" y="79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7" y="588"/>
                  </a:lnTo>
                  <a:lnTo>
                    <a:pt x="146" y="913"/>
                  </a:lnTo>
                  <a:lnTo>
                    <a:pt x="146" y="913"/>
                  </a:lnTo>
                  <a:lnTo>
                    <a:pt x="146" y="913"/>
                  </a:lnTo>
                  <a:close/>
                </a:path>
              </a:pathLst>
            </a:custGeom>
            <a:solidFill>
              <a:srgbClr val="FF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39" name="Freeform 267"/>
            <p:cNvSpPr>
              <a:spLocks/>
            </p:cNvSpPr>
            <p:nvPr/>
          </p:nvSpPr>
          <p:spPr bwMode="auto">
            <a:xfrm>
              <a:off x="2147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5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5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0" name="Freeform 268"/>
            <p:cNvSpPr>
              <a:spLocks/>
            </p:cNvSpPr>
            <p:nvPr/>
          </p:nvSpPr>
          <p:spPr bwMode="auto">
            <a:xfrm>
              <a:off x="2200" y="1472"/>
              <a:ext cx="46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6" h="519">
                  <a:moveTo>
                    <a:pt x="44" y="519"/>
                  </a:moveTo>
                  <a:lnTo>
                    <a:pt x="44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1" name="Freeform 269"/>
            <p:cNvSpPr>
              <a:spLocks/>
            </p:cNvSpPr>
            <p:nvPr/>
          </p:nvSpPr>
          <p:spPr bwMode="auto">
            <a:xfrm>
              <a:off x="2252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2" name="Freeform 270"/>
            <p:cNvSpPr>
              <a:spLocks/>
            </p:cNvSpPr>
            <p:nvPr/>
          </p:nvSpPr>
          <p:spPr bwMode="auto">
            <a:xfrm>
              <a:off x="2304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4" y="496"/>
                </a:cxn>
                <a:cxn ang="0">
                  <a:pos x="3" y="467"/>
                </a:cxn>
                <a:cxn ang="0">
                  <a:pos x="1" y="397"/>
                </a:cxn>
                <a:cxn ang="0">
                  <a:pos x="0" y="315"/>
                </a:cxn>
                <a:cxn ang="0">
                  <a:pos x="1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4" y="496"/>
                  </a:lnTo>
                  <a:lnTo>
                    <a:pt x="3" y="467"/>
                  </a:lnTo>
                  <a:lnTo>
                    <a:pt x="1" y="397"/>
                  </a:lnTo>
                  <a:lnTo>
                    <a:pt x="0" y="315"/>
                  </a:lnTo>
                  <a:lnTo>
                    <a:pt x="1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3" name="Freeform 271"/>
            <p:cNvSpPr>
              <a:spLocks/>
            </p:cNvSpPr>
            <p:nvPr/>
          </p:nvSpPr>
          <p:spPr bwMode="auto">
            <a:xfrm>
              <a:off x="2356" y="1472"/>
              <a:ext cx="46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6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6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6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4" name="Freeform 272"/>
            <p:cNvSpPr>
              <a:spLocks/>
            </p:cNvSpPr>
            <p:nvPr/>
          </p:nvSpPr>
          <p:spPr bwMode="auto">
            <a:xfrm>
              <a:off x="2408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5" name="Freeform 273"/>
            <p:cNvSpPr>
              <a:spLocks/>
            </p:cNvSpPr>
            <p:nvPr/>
          </p:nvSpPr>
          <p:spPr bwMode="auto">
            <a:xfrm>
              <a:off x="2460" y="1472"/>
              <a:ext cx="47" cy="519"/>
            </a:xfrm>
            <a:custGeom>
              <a:avLst/>
              <a:gdLst/>
              <a:ahLst/>
              <a:cxnLst>
                <a:cxn ang="0">
                  <a:pos x="45" y="519"/>
                </a:cxn>
                <a:cxn ang="0">
                  <a:pos x="45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5" y="496"/>
                </a:cxn>
                <a:cxn ang="0">
                  <a:pos x="3" y="467"/>
                </a:cxn>
                <a:cxn ang="0">
                  <a:pos x="2" y="397"/>
                </a:cxn>
                <a:cxn ang="0">
                  <a:pos x="0" y="315"/>
                </a:cxn>
                <a:cxn ang="0">
                  <a:pos x="2" y="229"/>
                </a:cxn>
                <a:cxn ang="0">
                  <a:pos x="5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7" y="461"/>
                </a:cxn>
                <a:cxn ang="0">
                  <a:pos x="47" y="496"/>
                </a:cxn>
                <a:cxn ang="0">
                  <a:pos x="47" y="509"/>
                </a:cxn>
                <a:cxn ang="0">
                  <a:pos x="45" y="519"/>
                </a:cxn>
                <a:cxn ang="0">
                  <a:pos x="45" y="519"/>
                </a:cxn>
                <a:cxn ang="0">
                  <a:pos x="45" y="519"/>
                </a:cxn>
              </a:cxnLst>
              <a:rect l="0" t="0" r="r" b="b"/>
              <a:pathLst>
                <a:path w="47" h="519">
                  <a:moveTo>
                    <a:pt x="45" y="519"/>
                  </a:moveTo>
                  <a:lnTo>
                    <a:pt x="45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5" y="496"/>
                  </a:lnTo>
                  <a:lnTo>
                    <a:pt x="3" y="467"/>
                  </a:lnTo>
                  <a:lnTo>
                    <a:pt x="2" y="397"/>
                  </a:lnTo>
                  <a:lnTo>
                    <a:pt x="0" y="315"/>
                  </a:lnTo>
                  <a:lnTo>
                    <a:pt x="2" y="229"/>
                  </a:lnTo>
                  <a:lnTo>
                    <a:pt x="5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7" y="461"/>
                  </a:lnTo>
                  <a:lnTo>
                    <a:pt x="47" y="496"/>
                  </a:lnTo>
                  <a:lnTo>
                    <a:pt x="47" y="509"/>
                  </a:lnTo>
                  <a:lnTo>
                    <a:pt x="45" y="519"/>
                  </a:lnTo>
                  <a:lnTo>
                    <a:pt x="45" y="519"/>
                  </a:lnTo>
                  <a:lnTo>
                    <a:pt x="45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6" name="Freeform 274"/>
            <p:cNvSpPr>
              <a:spLocks/>
            </p:cNvSpPr>
            <p:nvPr/>
          </p:nvSpPr>
          <p:spPr bwMode="auto">
            <a:xfrm>
              <a:off x="2514" y="1472"/>
              <a:ext cx="45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5" h="519">
                  <a:moveTo>
                    <a:pt x="43" y="519"/>
                  </a:moveTo>
                  <a:lnTo>
                    <a:pt x="43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7" name="Freeform 275"/>
            <p:cNvSpPr>
              <a:spLocks/>
            </p:cNvSpPr>
            <p:nvPr/>
          </p:nvSpPr>
          <p:spPr bwMode="auto">
            <a:xfrm>
              <a:off x="2566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8" name="Freeform 276"/>
            <p:cNvSpPr>
              <a:spLocks/>
            </p:cNvSpPr>
            <p:nvPr/>
          </p:nvSpPr>
          <p:spPr bwMode="auto">
            <a:xfrm>
              <a:off x="2618" y="1472"/>
              <a:ext cx="45" cy="519"/>
            </a:xfrm>
            <a:custGeom>
              <a:avLst/>
              <a:gdLst/>
              <a:ahLst/>
              <a:cxnLst>
                <a:cxn ang="0">
                  <a:pos x="44" y="519"/>
                </a:cxn>
                <a:cxn ang="0">
                  <a:pos x="44" y="519"/>
                </a:cxn>
                <a:cxn ang="0">
                  <a:pos x="5" y="518"/>
                </a:cxn>
                <a:cxn ang="0">
                  <a:pos x="5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5" y="461"/>
                </a:cxn>
                <a:cxn ang="0">
                  <a:pos x="45" y="496"/>
                </a:cxn>
                <a:cxn ang="0">
                  <a:pos x="45" y="509"/>
                </a:cxn>
                <a:cxn ang="0">
                  <a:pos x="44" y="519"/>
                </a:cxn>
                <a:cxn ang="0">
                  <a:pos x="44" y="519"/>
                </a:cxn>
                <a:cxn ang="0">
                  <a:pos x="44" y="519"/>
                </a:cxn>
              </a:cxnLst>
              <a:rect l="0" t="0" r="r" b="b"/>
              <a:pathLst>
                <a:path w="45" h="519">
                  <a:moveTo>
                    <a:pt x="44" y="519"/>
                  </a:moveTo>
                  <a:lnTo>
                    <a:pt x="44" y="519"/>
                  </a:lnTo>
                  <a:lnTo>
                    <a:pt x="5" y="518"/>
                  </a:lnTo>
                  <a:lnTo>
                    <a:pt x="5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5" y="461"/>
                  </a:lnTo>
                  <a:lnTo>
                    <a:pt x="45" y="496"/>
                  </a:lnTo>
                  <a:lnTo>
                    <a:pt x="45" y="509"/>
                  </a:lnTo>
                  <a:lnTo>
                    <a:pt x="44" y="519"/>
                  </a:lnTo>
                  <a:lnTo>
                    <a:pt x="44" y="519"/>
                  </a:lnTo>
                  <a:lnTo>
                    <a:pt x="44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49" name="Freeform 277"/>
            <p:cNvSpPr>
              <a:spLocks/>
            </p:cNvSpPr>
            <p:nvPr/>
          </p:nvSpPr>
          <p:spPr bwMode="auto">
            <a:xfrm>
              <a:off x="2671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3" y="403"/>
                </a:cxn>
                <a:cxn ang="0">
                  <a:pos x="43" y="403"/>
                </a:cxn>
                <a:cxn ang="0">
                  <a:pos x="44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403"/>
                  </a:lnTo>
                  <a:lnTo>
                    <a:pt x="43" y="403"/>
                  </a:lnTo>
                  <a:lnTo>
                    <a:pt x="44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0" name="Freeform 278"/>
            <p:cNvSpPr>
              <a:spLocks/>
            </p:cNvSpPr>
            <p:nvPr/>
          </p:nvSpPr>
          <p:spPr bwMode="auto">
            <a:xfrm>
              <a:off x="2723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03"/>
                </a:cxn>
                <a:cxn ang="0">
                  <a:pos x="44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4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4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1" name="Freeform 279"/>
            <p:cNvSpPr>
              <a:spLocks/>
            </p:cNvSpPr>
            <p:nvPr/>
          </p:nvSpPr>
          <p:spPr bwMode="auto">
            <a:xfrm>
              <a:off x="2775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1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1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2" name="Freeform 280"/>
            <p:cNvSpPr>
              <a:spLocks/>
            </p:cNvSpPr>
            <p:nvPr/>
          </p:nvSpPr>
          <p:spPr bwMode="auto">
            <a:xfrm>
              <a:off x="2827" y="1472"/>
              <a:ext cx="46" cy="519"/>
            </a:xfrm>
            <a:custGeom>
              <a:avLst/>
              <a:gdLst/>
              <a:ahLst/>
              <a:cxnLst>
                <a:cxn ang="0">
                  <a:pos x="43" y="519"/>
                </a:cxn>
                <a:cxn ang="0">
                  <a:pos x="43" y="519"/>
                </a:cxn>
                <a:cxn ang="0">
                  <a:pos x="6" y="518"/>
                </a:cxn>
                <a:cxn ang="0">
                  <a:pos x="6" y="518"/>
                </a:cxn>
                <a:cxn ang="0">
                  <a:pos x="3" y="496"/>
                </a:cxn>
                <a:cxn ang="0">
                  <a:pos x="2" y="467"/>
                </a:cxn>
                <a:cxn ang="0">
                  <a:pos x="0" y="397"/>
                </a:cxn>
                <a:cxn ang="0">
                  <a:pos x="0" y="315"/>
                </a:cxn>
                <a:cxn ang="0">
                  <a:pos x="0" y="229"/>
                </a:cxn>
                <a:cxn ang="0">
                  <a:pos x="3" y="7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5" y="0"/>
                </a:cxn>
                <a:cxn ang="0">
                  <a:pos x="45" y="0"/>
                </a:cxn>
                <a:cxn ang="0">
                  <a:pos x="45" y="403"/>
                </a:cxn>
                <a:cxn ang="0">
                  <a:pos x="45" y="403"/>
                </a:cxn>
                <a:cxn ang="0">
                  <a:pos x="46" y="461"/>
                </a:cxn>
                <a:cxn ang="0">
                  <a:pos x="46" y="496"/>
                </a:cxn>
                <a:cxn ang="0">
                  <a:pos x="45" y="509"/>
                </a:cxn>
                <a:cxn ang="0">
                  <a:pos x="43" y="519"/>
                </a:cxn>
                <a:cxn ang="0">
                  <a:pos x="43" y="519"/>
                </a:cxn>
                <a:cxn ang="0">
                  <a:pos x="43" y="519"/>
                </a:cxn>
              </a:cxnLst>
              <a:rect l="0" t="0" r="r" b="b"/>
              <a:pathLst>
                <a:path w="46" h="519">
                  <a:moveTo>
                    <a:pt x="43" y="519"/>
                  </a:moveTo>
                  <a:lnTo>
                    <a:pt x="43" y="519"/>
                  </a:lnTo>
                  <a:lnTo>
                    <a:pt x="6" y="518"/>
                  </a:lnTo>
                  <a:lnTo>
                    <a:pt x="6" y="518"/>
                  </a:lnTo>
                  <a:lnTo>
                    <a:pt x="3" y="496"/>
                  </a:lnTo>
                  <a:lnTo>
                    <a:pt x="2" y="467"/>
                  </a:lnTo>
                  <a:lnTo>
                    <a:pt x="0" y="397"/>
                  </a:lnTo>
                  <a:lnTo>
                    <a:pt x="0" y="315"/>
                  </a:lnTo>
                  <a:lnTo>
                    <a:pt x="0" y="229"/>
                  </a:lnTo>
                  <a:lnTo>
                    <a:pt x="3" y="75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6" y="461"/>
                  </a:lnTo>
                  <a:lnTo>
                    <a:pt x="46" y="496"/>
                  </a:lnTo>
                  <a:lnTo>
                    <a:pt x="45" y="509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43" y="519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3" name="Freeform 281"/>
            <p:cNvSpPr>
              <a:spLocks/>
            </p:cNvSpPr>
            <p:nvPr/>
          </p:nvSpPr>
          <p:spPr bwMode="auto">
            <a:xfrm>
              <a:off x="2140" y="1113"/>
              <a:ext cx="739" cy="48"/>
            </a:xfrm>
            <a:custGeom>
              <a:avLst/>
              <a:gdLst/>
              <a:ahLst/>
              <a:cxnLst>
                <a:cxn ang="0">
                  <a:pos x="739" y="3"/>
                </a:cxn>
                <a:cxn ang="0">
                  <a:pos x="739" y="3"/>
                </a:cxn>
                <a:cxn ang="0">
                  <a:pos x="739" y="46"/>
                </a:cxn>
                <a:cxn ang="0">
                  <a:pos x="739" y="46"/>
                </a:cxn>
                <a:cxn ang="0">
                  <a:pos x="546" y="46"/>
                </a:cxn>
                <a:cxn ang="0">
                  <a:pos x="546" y="46"/>
                </a:cxn>
                <a:cxn ang="0">
                  <a:pos x="98" y="46"/>
                </a:cxn>
                <a:cxn ang="0">
                  <a:pos x="98" y="46"/>
                </a:cxn>
                <a:cxn ang="0">
                  <a:pos x="49" y="48"/>
                </a:cxn>
                <a:cxn ang="0">
                  <a:pos x="24" y="48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2" y="3"/>
                </a:cxn>
                <a:cxn ang="0">
                  <a:pos x="82" y="3"/>
                </a:cxn>
                <a:cxn ang="0">
                  <a:pos x="557" y="3"/>
                </a:cxn>
                <a:cxn ang="0">
                  <a:pos x="557" y="3"/>
                </a:cxn>
                <a:cxn ang="0">
                  <a:pos x="650" y="2"/>
                </a:cxn>
                <a:cxn ang="0">
                  <a:pos x="650" y="2"/>
                </a:cxn>
                <a:cxn ang="0">
                  <a:pos x="695" y="0"/>
                </a:cxn>
                <a:cxn ang="0">
                  <a:pos x="717" y="0"/>
                </a:cxn>
                <a:cxn ang="0">
                  <a:pos x="739" y="3"/>
                </a:cxn>
                <a:cxn ang="0">
                  <a:pos x="739" y="3"/>
                </a:cxn>
                <a:cxn ang="0">
                  <a:pos x="739" y="3"/>
                </a:cxn>
              </a:cxnLst>
              <a:rect l="0" t="0" r="r" b="b"/>
              <a:pathLst>
                <a:path w="739" h="48">
                  <a:moveTo>
                    <a:pt x="739" y="3"/>
                  </a:moveTo>
                  <a:lnTo>
                    <a:pt x="739" y="3"/>
                  </a:lnTo>
                  <a:lnTo>
                    <a:pt x="739" y="46"/>
                  </a:lnTo>
                  <a:lnTo>
                    <a:pt x="739" y="46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49" y="48"/>
                  </a:lnTo>
                  <a:lnTo>
                    <a:pt x="24" y="48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"/>
                  </a:lnTo>
                  <a:lnTo>
                    <a:pt x="0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557" y="3"/>
                  </a:lnTo>
                  <a:lnTo>
                    <a:pt x="557" y="3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95" y="0"/>
                  </a:lnTo>
                  <a:lnTo>
                    <a:pt x="717" y="0"/>
                  </a:lnTo>
                  <a:lnTo>
                    <a:pt x="739" y="3"/>
                  </a:lnTo>
                  <a:lnTo>
                    <a:pt x="739" y="3"/>
                  </a:lnTo>
                  <a:lnTo>
                    <a:pt x="739" y="3"/>
                  </a:lnTo>
                  <a:close/>
                </a:path>
              </a:pathLst>
            </a:custGeom>
            <a:solidFill>
              <a:srgbClr val="F8B20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4" name="Freeform 282"/>
            <p:cNvSpPr>
              <a:spLocks noEditPoints="1"/>
            </p:cNvSpPr>
            <p:nvPr/>
          </p:nvSpPr>
          <p:spPr bwMode="auto">
            <a:xfrm>
              <a:off x="2067" y="867"/>
              <a:ext cx="1045" cy="1241"/>
            </a:xfrm>
            <a:custGeom>
              <a:avLst/>
              <a:gdLst/>
              <a:ahLst/>
              <a:cxnLst>
                <a:cxn ang="0">
                  <a:pos x="1043" y="107"/>
                </a:cxn>
                <a:cxn ang="0">
                  <a:pos x="1045" y="52"/>
                </a:cxn>
                <a:cxn ang="0">
                  <a:pos x="1037" y="30"/>
                </a:cxn>
                <a:cxn ang="0">
                  <a:pos x="1028" y="113"/>
                </a:cxn>
                <a:cxn ang="0">
                  <a:pos x="1030" y="550"/>
                </a:cxn>
                <a:cxn ang="0">
                  <a:pos x="930" y="1096"/>
                </a:cxn>
                <a:cxn ang="0">
                  <a:pos x="872" y="449"/>
                </a:cxn>
                <a:cxn ang="0">
                  <a:pos x="856" y="216"/>
                </a:cxn>
                <a:cxn ang="0">
                  <a:pos x="943" y="125"/>
                </a:cxn>
                <a:cxn ang="0">
                  <a:pos x="1025" y="51"/>
                </a:cxn>
                <a:cxn ang="0">
                  <a:pos x="1037" y="28"/>
                </a:cxn>
                <a:cxn ang="0">
                  <a:pos x="1036" y="9"/>
                </a:cxn>
                <a:cxn ang="0">
                  <a:pos x="969" y="7"/>
                </a:cxn>
                <a:cxn ang="0">
                  <a:pos x="623" y="6"/>
                </a:cxn>
                <a:cxn ang="0">
                  <a:pos x="382" y="6"/>
                </a:cxn>
                <a:cxn ang="0">
                  <a:pos x="298" y="1"/>
                </a:cxn>
                <a:cxn ang="0">
                  <a:pos x="207" y="6"/>
                </a:cxn>
                <a:cxn ang="0">
                  <a:pos x="197" y="46"/>
                </a:cxn>
                <a:cxn ang="0">
                  <a:pos x="25" y="207"/>
                </a:cxn>
                <a:cxn ang="0">
                  <a:pos x="4" y="246"/>
                </a:cxn>
                <a:cxn ang="0">
                  <a:pos x="6" y="491"/>
                </a:cxn>
                <a:cxn ang="0">
                  <a:pos x="1" y="1111"/>
                </a:cxn>
                <a:cxn ang="0">
                  <a:pos x="12" y="1235"/>
                </a:cxn>
                <a:cxn ang="0">
                  <a:pos x="611" y="1239"/>
                </a:cxn>
                <a:cxn ang="0">
                  <a:pos x="818" y="1233"/>
                </a:cxn>
                <a:cxn ang="0">
                  <a:pos x="830" y="1236"/>
                </a:cxn>
                <a:cxn ang="0">
                  <a:pos x="1021" y="1047"/>
                </a:cxn>
                <a:cxn ang="0">
                  <a:pos x="1043" y="1002"/>
                </a:cxn>
                <a:cxn ang="0">
                  <a:pos x="52" y="336"/>
                </a:cxn>
                <a:cxn ang="0">
                  <a:pos x="630" y="339"/>
                </a:cxn>
                <a:cxn ang="0">
                  <a:pos x="821" y="579"/>
                </a:cxn>
                <a:cxn ang="0">
                  <a:pos x="52" y="474"/>
                </a:cxn>
                <a:cxn ang="0">
                  <a:pos x="824" y="279"/>
                </a:cxn>
                <a:cxn ang="0">
                  <a:pos x="534" y="321"/>
                </a:cxn>
                <a:cxn ang="0">
                  <a:pos x="51" y="267"/>
                </a:cxn>
                <a:cxn ang="0">
                  <a:pos x="192" y="219"/>
                </a:cxn>
                <a:cxn ang="0">
                  <a:pos x="477" y="222"/>
                </a:cxn>
                <a:cxn ang="0">
                  <a:pos x="824" y="279"/>
                </a:cxn>
                <a:cxn ang="0">
                  <a:pos x="51" y="595"/>
                </a:cxn>
                <a:cxn ang="0">
                  <a:pos x="815" y="1096"/>
                </a:cxn>
                <a:cxn ang="0">
                  <a:pos x="51" y="1136"/>
                </a:cxn>
                <a:cxn ang="0">
                  <a:pos x="49" y="732"/>
                </a:cxn>
                <a:cxn ang="0">
                  <a:pos x="365" y="51"/>
                </a:cxn>
                <a:cxn ang="0">
                  <a:pos x="472" y="51"/>
                </a:cxn>
                <a:cxn ang="0">
                  <a:pos x="905" y="51"/>
                </a:cxn>
                <a:cxn ang="0">
                  <a:pos x="988" y="55"/>
                </a:cxn>
                <a:cxn ang="0">
                  <a:pos x="864" y="174"/>
                </a:cxn>
                <a:cxn ang="0">
                  <a:pos x="443" y="203"/>
                </a:cxn>
                <a:cxn ang="0">
                  <a:pos x="151" y="197"/>
                </a:cxn>
                <a:cxn ang="0">
                  <a:pos x="237" y="51"/>
                </a:cxn>
                <a:cxn ang="0">
                  <a:pos x="297" y="48"/>
                </a:cxn>
                <a:cxn ang="0">
                  <a:pos x="54" y="1207"/>
                </a:cxn>
                <a:cxn ang="0">
                  <a:pos x="818" y="1163"/>
                </a:cxn>
                <a:cxn ang="0">
                  <a:pos x="636" y="1209"/>
                </a:cxn>
              </a:cxnLst>
              <a:rect l="0" t="0" r="r" b="b"/>
              <a:pathLst>
                <a:path w="1045" h="1241">
                  <a:moveTo>
                    <a:pt x="1043" y="896"/>
                  </a:moveTo>
                  <a:lnTo>
                    <a:pt x="1043" y="896"/>
                  </a:lnTo>
                  <a:lnTo>
                    <a:pt x="1043" y="222"/>
                  </a:lnTo>
                  <a:lnTo>
                    <a:pt x="1043" y="222"/>
                  </a:lnTo>
                  <a:lnTo>
                    <a:pt x="1043" y="107"/>
                  </a:lnTo>
                  <a:lnTo>
                    <a:pt x="1043" y="107"/>
                  </a:lnTo>
                  <a:lnTo>
                    <a:pt x="1042" y="70"/>
                  </a:lnTo>
                  <a:lnTo>
                    <a:pt x="1042" y="70"/>
                  </a:lnTo>
                  <a:lnTo>
                    <a:pt x="1042" y="67"/>
                  </a:lnTo>
                  <a:lnTo>
                    <a:pt x="1042" y="67"/>
                  </a:lnTo>
                  <a:lnTo>
                    <a:pt x="1045" y="52"/>
                  </a:lnTo>
                  <a:lnTo>
                    <a:pt x="1045" y="52"/>
                  </a:lnTo>
                  <a:lnTo>
                    <a:pt x="1045" y="39"/>
                  </a:lnTo>
                  <a:lnTo>
                    <a:pt x="1043" y="31"/>
                  </a:lnTo>
                  <a:lnTo>
                    <a:pt x="1042" y="30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37" y="30"/>
                  </a:lnTo>
                  <a:lnTo>
                    <a:pt x="1036" y="31"/>
                  </a:lnTo>
                  <a:lnTo>
                    <a:pt x="1033" y="39"/>
                  </a:lnTo>
                  <a:lnTo>
                    <a:pt x="1031" y="51"/>
                  </a:lnTo>
                  <a:lnTo>
                    <a:pt x="1031" y="51"/>
                  </a:lnTo>
                  <a:lnTo>
                    <a:pt x="1028" y="82"/>
                  </a:lnTo>
                  <a:lnTo>
                    <a:pt x="1028" y="113"/>
                  </a:lnTo>
                  <a:lnTo>
                    <a:pt x="1030" y="176"/>
                  </a:lnTo>
                  <a:lnTo>
                    <a:pt x="1030" y="176"/>
                  </a:lnTo>
                  <a:lnTo>
                    <a:pt x="1030" y="327"/>
                  </a:lnTo>
                  <a:lnTo>
                    <a:pt x="1030" y="327"/>
                  </a:lnTo>
                  <a:lnTo>
                    <a:pt x="1030" y="550"/>
                  </a:lnTo>
                  <a:lnTo>
                    <a:pt x="1030" y="550"/>
                  </a:lnTo>
                  <a:lnTo>
                    <a:pt x="1030" y="773"/>
                  </a:lnTo>
                  <a:lnTo>
                    <a:pt x="1030" y="996"/>
                  </a:lnTo>
                  <a:lnTo>
                    <a:pt x="1030" y="996"/>
                  </a:lnTo>
                  <a:lnTo>
                    <a:pt x="981" y="1045"/>
                  </a:lnTo>
                  <a:lnTo>
                    <a:pt x="930" y="1096"/>
                  </a:lnTo>
                  <a:lnTo>
                    <a:pt x="930" y="1096"/>
                  </a:lnTo>
                  <a:lnTo>
                    <a:pt x="897" y="1126"/>
                  </a:lnTo>
                  <a:lnTo>
                    <a:pt x="864" y="1157"/>
                  </a:lnTo>
                  <a:lnTo>
                    <a:pt x="864" y="1157"/>
                  </a:lnTo>
                  <a:lnTo>
                    <a:pt x="866" y="922"/>
                  </a:lnTo>
                  <a:lnTo>
                    <a:pt x="869" y="685"/>
                  </a:lnTo>
                  <a:lnTo>
                    <a:pt x="872" y="449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3" y="213"/>
                  </a:lnTo>
                  <a:lnTo>
                    <a:pt x="872" y="212"/>
                  </a:lnTo>
                  <a:lnTo>
                    <a:pt x="867" y="212"/>
                  </a:lnTo>
                  <a:lnTo>
                    <a:pt x="856" y="216"/>
                  </a:lnTo>
                  <a:lnTo>
                    <a:pt x="856" y="216"/>
                  </a:lnTo>
                  <a:lnTo>
                    <a:pt x="864" y="204"/>
                  </a:lnTo>
                  <a:lnTo>
                    <a:pt x="875" y="192"/>
                  </a:lnTo>
                  <a:lnTo>
                    <a:pt x="897" y="169"/>
                  </a:lnTo>
                  <a:lnTo>
                    <a:pt x="921" y="148"/>
                  </a:lnTo>
                  <a:lnTo>
                    <a:pt x="943" y="125"/>
                  </a:lnTo>
                  <a:lnTo>
                    <a:pt x="943" y="125"/>
                  </a:lnTo>
                  <a:lnTo>
                    <a:pt x="982" y="89"/>
                  </a:lnTo>
                  <a:lnTo>
                    <a:pt x="1002" y="72"/>
                  </a:lnTo>
                  <a:lnTo>
                    <a:pt x="1019" y="52"/>
                  </a:lnTo>
                  <a:lnTo>
                    <a:pt x="1019" y="52"/>
                  </a:lnTo>
                  <a:lnTo>
                    <a:pt x="1025" y="51"/>
                  </a:lnTo>
                  <a:lnTo>
                    <a:pt x="1025" y="51"/>
                  </a:lnTo>
                  <a:lnTo>
                    <a:pt x="1028" y="49"/>
                  </a:lnTo>
                  <a:lnTo>
                    <a:pt x="1031" y="45"/>
                  </a:lnTo>
                  <a:lnTo>
                    <a:pt x="1034" y="33"/>
                  </a:lnTo>
                  <a:lnTo>
                    <a:pt x="1034" y="33"/>
                  </a:lnTo>
                  <a:lnTo>
                    <a:pt x="1037" y="28"/>
                  </a:lnTo>
                  <a:lnTo>
                    <a:pt x="1037" y="28"/>
                  </a:lnTo>
                  <a:lnTo>
                    <a:pt x="1039" y="27"/>
                  </a:lnTo>
                  <a:lnTo>
                    <a:pt x="1039" y="24"/>
                  </a:lnTo>
                  <a:lnTo>
                    <a:pt x="1036" y="18"/>
                  </a:lnTo>
                  <a:lnTo>
                    <a:pt x="1036" y="18"/>
                  </a:lnTo>
                  <a:lnTo>
                    <a:pt x="1036" y="9"/>
                  </a:lnTo>
                  <a:lnTo>
                    <a:pt x="1034" y="7"/>
                  </a:lnTo>
                  <a:lnTo>
                    <a:pt x="1031" y="6"/>
                  </a:lnTo>
                  <a:lnTo>
                    <a:pt x="1031" y="6"/>
                  </a:lnTo>
                  <a:lnTo>
                    <a:pt x="1016" y="9"/>
                  </a:lnTo>
                  <a:lnTo>
                    <a:pt x="1000" y="9"/>
                  </a:lnTo>
                  <a:lnTo>
                    <a:pt x="969" y="7"/>
                  </a:lnTo>
                  <a:lnTo>
                    <a:pt x="969" y="7"/>
                  </a:lnTo>
                  <a:lnTo>
                    <a:pt x="903" y="6"/>
                  </a:lnTo>
                  <a:lnTo>
                    <a:pt x="903" y="6"/>
                  </a:lnTo>
                  <a:lnTo>
                    <a:pt x="785" y="6"/>
                  </a:lnTo>
                  <a:lnTo>
                    <a:pt x="785" y="6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483" y="6"/>
                  </a:lnTo>
                  <a:lnTo>
                    <a:pt x="483" y="6"/>
                  </a:lnTo>
                  <a:lnTo>
                    <a:pt x="432" y="7"/>
                  </a:lnTo>
                  <a:lnTo>
                    <a:pt x="407" y="7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380" y="6"/>
                  </a:lnTo>
                  <a:lnTo>
                    <a:pt x="380" y="6"/>
                  </a:lnTo>
                  <a:lnTo>
                    <a:pt x="340" y="3"/>
                  </a:lnTo>
                  <a:lnTo>
                    <a:pt x="298" y="1"/>
                  </a:lnTo>
                  <a:lnTo>
                    <a:pt x="298" y="1"/>
                  </a:lnTo>
                  <a:lnTo>
                    <a:pt x="276" y="0"/>
                  </a:lnTo>
                  <a:lnTo>
                    <a:pt x="252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7" y="6"/>
                  </a:lnTo>
                  <a:lnTo>
                    <a:pt x="207" y="6"/>
                  </a:lnTo>
                  <a:lnTo>
                    <a:pt x="204" y="9"/>
                  </a:lnTo>
                  <a:lnTo>
                    <a:pt x="201" y="12"/>
                  </a:lnTo>
                  <a:lnTo>
                    <a:pt x="198" y="24"/>
                  </a:lnTo>
                  <a:lnTo>
                    <a:pt x="197" y="3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112" y="119"/>
                  </a:lnTo>
                  <a:lnTo>
                    <a:pt x="70" y="157"/>
                  </a:lnTo>
                  <a:lnTo>
                    <a:pt x="30" y="195"/>
                  </a:lnTo>
                  <a:lnTo>
                    <a:pt x="30" y="195"/>
                  </a:lnTo>
                  <a:lnTo>
                    <a:pt x="27" y="200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13" y="216"/>
                  </a:lnTo>
                  <a:lnTo>
                    <a:pt x="9" y="219"/>
                  </a:lnTo>
                  <a:lnTo>
                    <a:pt x="7" y="224"/>
                  </a:lnTo>
                  <a:lnTo>
                    <a:pt x="7" y="224"/>
                  </a:lnTo>
                  <a:lnTo>
                    <a:pt x="4" y="246"/>
                  </a:lnTo>
                  <a:lnTo>
                    <a:pt x="3" y="268"/>
                  </a:lnTo>
                  <a:lnTo>
                    <a:pt x="3" y="312"/>
                  </a:lnTo>
                  <a:lnTo>
                    <a:pt x="4" y="356"/>
                  </a:lnTo>
                  <a:lnTo>
                    <a:pt x="6" y="400"/>
                  </a:lnTo>
                  <a:lnTo>
                    <a:pt x="6" y="400"/>
                  </a:lnTo>
                  <a:lnTo>
                    <a:pt x="6" y="491"/>
                  </a:lnTo>
                  <a:lnTo>
                    <a:pt x="6" y="491"/>
                  </a:lnTo>
                  <a:lnTo>
                    <a:pt x="3" y="747"/>
                  </a:lnTo>
                  <a:lnTo>
                    <a:pt x="3" y="747"/>
                  </a:lnTo>
                  <a:lnTo>
                    <a:pt x="1" y="868"/>
                  </a:lnTo>
                  <a:lnTo>
                    <a:pt x="0" y="989"/>
                  </a:lnTo>
                  <a:lnTo>
                    <a:pt x="1" y="1111"/>
                  </a:lnTo>
                  <a:lnTo>
                    <a:pt x="3" y="1171"/>
                  </a:lnTo>
                  <a:lnTo>
                    <a:pt x="6" y="1232"/>
                  </a:lnTo>
                  <a:lnTo>
                    <a:pt x="6" y="1232"/>
                  </a:lnTo>
                  <a:lnTo>
                    <a:pt x="7" y="1235"/>
                  </a:lnTo>
                  <a:lnTo>
                    <a:pt x="12" y="1235"/>
                  </a:lnTo>
                  <a:lnTo>
                    <a:pt x="12" y="1235"/>
                  </a:lnTo>
                  <a:lnTo>
                    <a:pt x="110" y="1233"/>
                  </a:lnTo>
                  <a:lnTo>
                    <a:pt x="210" y="1232"/>
                  </a:lnTo>
                  <a:lnTo>
                    <a:pt x="410" y="1235"/>
                  </a:lnTo>
                  <a:lnTo>
                    <a:pt x="410" y="1235"/>
                  </a:lnTo>
                  <a:lnTo>
                    <a:pt x="510" y="1238"/>
                  </a:lnTo>
                  <a:lnTo>
                    <a:pt x="611" y="1239"/>
                  </a:lnTo>
                  <a:lnTo>
                    <a:pt x="660" y="1241"/>
                  </a:lnTo>
                  <a:lnTo>
                    <a:pt x="711" y="1239"/>
                  </a:lnTo>
                  <a:lnTo>
                    <a:pt x="762" y="1238"/>
                  </a:lnTo>
                  <a:lnTo>
                    <a:pt x="811" y="1235"/>
                  </a:lnTo>
                  <a:lnTo>
                    <a:pt x="811" y="1235"/>
                  </a:lnTo>
                  <a:lnTo>
                    <a:pt x="818" y="1233"/>
                  </a:lnTo>
                  <a:lnTo>
                    <a:pt x="826" y="1230"/>
                  </a:lnTo>
                  <a:lnTo>
                    <a:pt x="826" y="1230"/>
                  </a:lnTo>
                  <a:lnTo>
                    <a:pt x="827" y="1236"/>
                  </a:lnTo>
                  <a:lnTo>
                    <a:pt x="829" y="1236"/>
                  </a:lnTo>
                  <a:lnTo>
                    <a:pt x="830" y="1236"/>
                  </a:lnTo>
                  <a:lnTo>
                    <a:pt x="830" y="1236"/>
                  </a:lnTo>
                  <a:lnTo>
                    <a:pt x="864" y="1201"/>
                  </a:lnTo>
                  <a:lnTo>
                    <a:pt x="902" y="1165"/>
                  </a:lnTo>
                  <a:lnTo>
                    <a:pt x="939" y="1129"/>
                  </a:lnTo>
                  <a:lnTo>
                    <a:pt x="976" y="1093"/>
                  </a:lnTo>
                  <a:lnTo>
                    <a:pt x="976" y="1093"/>
                  </a:lnTo>
                  <a:lnTo>
                    <a:pt x="1021" y="1047"/>
                  </a:lnTo>
                  <a:lnTo>
                    <a:pt x="1021" y="1047"/>
                  </a:lnTo>
                  <a:lnTo>
                    <a:pt x="1034" y="1034"/>
                  </a:lnTo>
                  <a:lnTo>
                    <a:pt x="1039" y="1026"/>
                  </a:lnTo>
                  <a:lnTo>
                    <a:pt x="1042" y="1017"/>
                  </a:lnTo>
                  <a:lnTo>
                    <a:pt x="1042" y="1017"/>
                  </a:lnTo>
                  <a:lnTo>
                    <a:pt x="1043" y="1002"/>
                  </a:lnTo>
                  <a:lnTo>
                    <a:pt x="1045" y="987"/>
                  </a:lnTo>
                  <a:lnTo>
                    <a:pt x="1045" y="957"/>
                  </a:lnTo>
                  <a:lnTo>
                    <a:pt x="1043" y="896"/>
                  </a:lnTo>
                  <a:lnTo>
                    <a:pt x="1043" y="896"/>
                  </a:lnTo>
                  <a:lnTo>
                    <a:pt x="1043" y="896"/>
                  </a:lnTo>
                  <a:close/>
                  <a:moveTo>
                    <a:pt x="52" y="336"/>
                  </a:moveTo>
                  <a:lnTo>
                    <a:pt x="52" y="336"/>
                  </a:lnTo>
                  <a:lnTo>
                    <a:pt x="244" y="342"/>
                  </a:lnTo>
                  <a:lnTo>
                    <a:pt x="341" y="342"/>
                  </a:lnTo>
                  <a:lnTo>
                    <a:pt x="437" y="343"/>
                  </a:lnTo>
                  <a:lnTo>
                    <a:pt x="534" y="342"/>
                  </a:lnTo>
                  <a:lnTo>
                    <a:pt x="630" y="339"/>
                  </a:lnTo>
                  <a:lnTo>
                    <a:pt x="726" y="334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3" y="327"/>
                  </a:lnTo>
                  <a:lnTo>
                    <a:pt x="821" y="579"/>
                  </a:lnTo>
                  <a:lnTo>
                    <a:pt x="821" y="579"/>
                  </a:lnTo>
                  <a:lnTo>
                    <a:pt x="435" y="574"/>
                  </a:lnTo>
                  <a:lnTo>
                    <a:pt x="51" y="573"/>
                  </a:lnTo>
                  <a:lnTo>
                    <a:pt x="51" y="573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52" y="336"/>
                  </a:lnTo>
                  <a:lnTo>
                    <a:pt x="52" y="336"/>
                  </a:lnTo>
                  <a:lnTo>
                    <a:pt x="52" y="336"/>
                  </a:lnTo>
                  <a:close/>
                  <a:moveTo>
                    <a:pt x="824" y="279"/>
                  </a:moveTo>
                  <a:lnTo>
                    <a:pt x="824" y="279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727" y="313"/>
                  </a:lnTo>
                  <a:lnTo>
                    <a:pt x="630" y="318"/>
                  </a:lnTo>
                  <a:lnTo>
                    <a:pt x="534" y="321"/>
                  </a:lnTo>
                  <a:lnTo>
                    <a:pt x="437" y="321"/>
                  </a:lnTo>
                  <a:lnTo>
                    <a:pt x="341" y="321"/>
                  </a:lnTo>
                  <a:lnTo>
                    <a:pt x="244" y="319"/>
                  </a:lnTo>
                  <a:lnTo>
                    <a:pt x="51" y="315"/>
                  </a:lnTo>
                  <a:lnTo>
                    <a:pt x="51" y="315"/>
                  </a:lnTo>
                  <a:lnTo>
                    <a:pt x="51" y="267"/>
                  </a:lnTo>
                  <a:lnTo>
                    <a:pt x="51" y="243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98" y="218"/>
                  </a:lnTo>
                  <a:lnTo>
                    <a:pt x="145" y="218"/>
                  </a:lnTo>
                  <a:lnTo>
                    <a:pt x="192" y="219"/>
                  </a:lnTo>
                  <a:lnTo>
                    <a:pt x="238" y="221"/>
                  </a:lnTo>
                  <a:lnTo>
                    <a:pt x="238" y="221"/>
                  </a:lnTo>
                  <a:lnTo>
                    <a:pt x="298" y="222"/>
                  </a:lnTo>
                  <a:lnTo>
                    <a:pt x="358" y="222"/>
                  </a:lnTo>
                  <a:lnTo>
                    <a:pt x="477" y="222"/>
                  </a:lnTo>
                  <a:lnTo>
                    <a:pt x="477" y="222"/>
                  </a:lnTo>
                  <a:lnTo>
                    <a:pt x="720" y="222"/>
                  </a:lnTo>
                  <a:lnTo>
                    <a:pt x="720" y="222"/>
                  </a:lnTo>
                  <a:lnTo>
                    <a:pt x="775" y="221"/>
                  </a:lnTo>
                  <a:lnTo>
                    <a:pt x="824" y="221"/>
                  </a:lnTo>
                  <a:lnTo>
                    <a:pt x="824" y="221"/>
                  </a:lnTo>
                  <a:lnTo>
                    <a:pt x="824" y="279"/>
                  </a:lnTo>
                  <a:lnTo>
                    <a:pt x="824" y="279"/>
                  </a:lnTo>
                  <a:lnTo>
                    <a:pt x="824" y="279"/>
                  </a:lnTo>
                  <a:close/>
                  <a:moveTo>
                    <a:pt x="49" y="732"/>
                  </a:moveTo>
                  <a:lnTo>
                    <a:pt x="49" y="732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435" y="597"/>
                  </a:lnTo>
                  <a:lnTo>
                    <a:pt x="820" y="600"/>
                  </a:lnTo>
                  <a:lnTo>
                    <a:pt x="820" y="600"/>
                  </a:lnTo>
                  <a:lnTo>
                    <a:pt x="815" y="984"/>
                  </a:lnTo>
                  <a:lnTo>
                    <a:pt x="815" y="984"/>
                  </a:lnTo>
                  <a:lnTo>
                    <a:pt x="815" y="1096"/>
                  </a:lnTo>
                  <a:lnTo>
                    <a:pt x="815" y="1096"/>
                  </a:lnTo>
                  <a:lnTo>
                    <a:pt x="815" y="1119"/>
                  </a:lnTo>
                  <a:lnTo>
                    <a:pt x="817" y="1142"/>
                  </a:lnTo>
                  <a:lnTo>
                    <a:pt x="817" y="1142"/>
                  </a:lnTo>
                  <a:lnTo>
                    <a:pt x="434" y="1138"/>
                  </a:lnTo>
                  <a:lnTo>
                    <a:pt x="51" y="1136"/>
                  </a:lnTo>
                  <a:lnTo>
                    <a:pt x="51" y="1136"/>
                  </a:lnTo>
                  <a:lnTo>
                    <a:pt x="51" y="1138"/>
                  </a:lnTo>
                  <a:lnTo>
                    <a:pt x="51" y="1138"/>
                  </a:lnTo>
                  <a:lnTo>
                    <a:pt x="48" y="1036"/>
                  </a:lnTo>
                  <a:lnTo>
                    <a:pt x="48" y="935"/>
                  </a:lnTo>
                  <a:lnTo>
                    <a:pt x="49" y="732"/>
                  </a:lnTo>
                  <a:lnTo>
                    <a:pt x="49" y="732"/>
                  </a:lnTo>
                  <a:lnTo>
                    <a:pt x="49" y="732"/>
                  </a:lnTo>
                  <a:close/>
                  <a:moveTo>
                    <a:pt x="297" y="48"/>
                  </a:moveTo>
                  <a:lnTo>
                    <a:pt x="297" y="48"/>
                  </a:lnTo>
                  <a:lnTo>
                    <a:pt x="331" y="49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65" y="51"/>
                  </a:lnTo>
                  <a:lnTo>
                    <a:pt x="392" y="52"/>
                  </a:lnTo>
                  <a:lnTo>
                    <a:pt x="419" y="52"/>
                  </a:lnTo>
                  <a:lnTo>
                    <a:pt x="472" y="51"/>
                  </a:lnTo>
                  <a:lnTo>
                    <a:pt x="472" y="51"/>
                  </a:lnTo>
                  <a:lnTo>
                    <a:pt x="613" y="51"/>
                  </a:lnTo>
                  <a:lnTo>
                    <a:pt x="613" y="51"/>
                  </a:lnTo>
                  <a:lnTo>
                    <a:pt x="778" y="51"/>
                  </a:lnTo>
                  <a:lnTo>
                    <a:pt x="778" y="51"/>
                  </a:lnTo>
                  <a:lnTo>
                    <a:pt x="905" y="51"/>
                  </a:lnTo>
                  <a:lnTo>
                    <a:pt x="905" y="51"/>
                  </a:lnTo>
                  <a:lnTo>
                    <a:pt x="924" y="52"/>
                  </a:lnTo>
                  <a:lnTo>
                    <a:pt x="945" y="54"/>
                  </a:lnTo>
                  <a:lnTo>
                    <a:pt x="967" y="55"/>
                  </a:lnTo>
                  <a:lnTo>
                    <a:pt x="988" y="55"/>
                  </a:lnTo>
                  <a:lnTo>
                    <a:pt x="988" y="55"/>
                  </a:lnTo>
                  <a:lnTo>
                    <a:pt x="961" y="81"/>
                  </a:lnTo>
                  <a:lnTo>
                    <a:pt x="935" y="106"/>
                  </a:lnTo>
                  <a:lnTo>
                    <a:pt x="935" y="106"/>
                  </a:lnTo>
                  <a:lnTo>
                    <a:pt x="912" y="128"/>
                  </a:lnTo>
                  <a:lnTo>
                    <a:pt x="887" y="151"/>
                  </a:lnTo>
                  <a:lnTo>
                    <a:pt x="864" y="174"/>
                  </a:lnTo>
                  <a:lnTo>
                    <a:pt x="853" y="186"/>
                  </a:lnTo>
                  <a:lnTo>
                    <a:pt x="844" y="200"/>
                  </a:lnTo>
                  <a:lnTo>
                    <a:pt x="844" y="200"/>
                  </a:lnTo>
                  <a:lnTo>
                    <a:pt x="642" y="201"/>
                  </a:lnTo>
                  <a:lnTo>
                    <a:pt x="443" y="203"/>
                  </a:lnTo>
                  <a:lnTo>
                    <a:pt x="443" y="203"/>
                  </a:lnTo>
                  <a:lnTo>
                    <a:pt x="340" y="201"/>
                  </a:lnTo>
                  <a:lnTo>
                    <a:pt x="288" y="201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194" y="198"/>
                  </a:lnTo>
                  <a:lnTo>
                    <a:pt x="151" y="197"/>
                  </a:lnTo>
                  <a:lnTo>
                    <a:pt x="107" y="198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6" y="163"/>
                  </a:lnTo>
                  <a:lnTo>
                    <a:pt x="149" y="125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70" y="45"/>
                  </a:lnTo>
                  <a:lnTo>
                    <a:pt x="297" y="48"/>
                  </a:lnTo>
                  <a:lnTo>
                    <a:pt x="297" y="48"/>
                  </a:lnTo>
                  <a:lnTo>
                    <a:pt x="297" y="48"/>
                  </a:lnTo>
                  <a:close/>
                  <a:moveTo>
                    <a:pt x="455" y="1205"/>
                  </a:moveTo>
                  <a:lnTo>
                    <a:pt x="455" y="1205"/>
                  </a:lnTo>
                  <a:lnTo>
                    <a:pt x="253" y="1204"/>
                  </a:lnTo>
                  <a:lnTo>
                    <a:pt x="153" y="1204"/>
                  </a:lnTo>
                  <a:lnTo>
                    <a:pt x="54" y="1207"/>
                  </a:lnTo>
                  <a:lnTo>
                    <a:pt x="54" y="1207"/>
                  </a:lnTo>
                  <a:lnTo>
                    <a:pt x="51" y="1159"/>
                  </a:lnTo>
                  <a:lnTo>
                    <a:pt x="51" y="1159"/>
                  </a:lnTo>
                  <a:lnTo>
                    <a:pt x="434" y="1160"/>
                  </a:lnTo>
                  <a:lnTo>
                    <a:pt x="818" y="1163"/>
                  </a:lnTo>
                  <a:lnTo>
                    <a:pt x="818" y="1163"/>
                  </a:lnTo>
                  <a:lnTo>
                    <a:pt x="818" y="1186"/>
                  </a:lnTo>
                  <a:lnTo>
                    <a:pt x="817" y="1207"/>
                  </a:lnTo>
                  <a:lnTo>
                    <a:pt x="817" y="1207"/>
                  </a:lnTo>
                  <a:lnTo>
                    <a:pt x="772" y="1209"/>
                  </a:lnTo>
                  <a:lnTo>
                    <a:pt x="726" y="1211"/>
                  </a:lnTo>
                  <a:lnTo>
                    <a:pt x="636" y="1209"/>
                  </a:lnTo>
                  <a:lnTo>
                    <a:pt x="455" y="1205"/>
                  </a:lnTo>
                  <a:lnTo>
                    <a:pt x="455" y="1205"/>
                  </a:lnTo>
                  <a:lnTo>
                    <a:pt x="455" y="1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11" name="Group 283"/>
          <p:cNvGrpSpPr>
            <a:grpSpLocks/>
          </p:cNvGrpSpPr>
          <p:nvPr/>
        </p:nvGrpSpPr>
        <p:grpSpPr bwMode="auto">
          <a:xfrm>
            <a:off x="8610600" y="3581400"/>
            <a:ext cx="360363" cy="830263"/>
            <a:chOff x="3506" y="1538"/>
            <a:chExt cx="610" cy="1339"/>
          </a:xfrm>
        </p:grpSpPr>
        <p:sp>
          <p:nvSpPr>
            <p:cNvPr id="1641756" name="Freeform 284"/>
            <p:cNvSpPr>
              <a:spLocks/>
            </p:cNvSpPr>
            <p:nvPr/>
          </p:nvSpPr>
          <p:spPr bwMode="auto">
            <a:xfrm>
              <a:off x="3572" y="1599"/>
              <a:ext cx="544" cy="1278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01" y="1"/>
                </a:cxn>
                <a:cxn ang="0">
                  <a:pos x="123" y="5"/>
                </a:cxn>
                <a:cxn ang="0">
                  <a:pos x="48" y="21"/>
                </a:cxn>
                <a:cxn ang="0">
                  <a:pos x="47" y="22"/>
                </a:cxn>
                <a:cxn ang="0">
                  <a:pos x="38" y="41"/>
                </a:cxn>
                <a:cxn ang="0">
                  <a:pos x="35" y="62"/>
                </a:cxn>
                <a:cxn ang="0">
                  <a:pos x="26" y="103"/>
                </a:cxn>
                <a:cxn ang="0">
                  <a:pos x="24" y="104"/>
                </a:cxn>
                <a:cxn ang="0">
                  <a:pos x="17" y="121"/>
                </a:cxn>
                <a:cxn ang="0">
                  <a:pos x="12" y="152"/>
                </a:cxn>
                <a:cxn ang="0">
                  <a:pos x="6" y="250"/>
                </a:cxn>
                <a:cxn ang="0">
                  <a:pos x="2" y="387"/>
                </a:cxn>
                <a:cxn ang="0">
                  <a:pos x="0" y="588"/>
                </a:cxn>
                <a:cxn ang="0">
                  <a:pos x="6" y="780"/>
                </a:cxn>
                <a:cxn ang="0">
                  <a:pos x="22" y="1034"/>
                </a:cxn>
                <a:cxn ang="0">
                  <a:pos x="28" y="1127"/>
                </a:cxn>
                <a:cxn ang="0">
                  <a:pos x="30" y="1157"/>
                </a:cxn>
                <a:cxn ang="0">
                  <a:pos x="41" y="1171"/>
                </a:cxn>
                <a:cxn ang="0">
                  <a:pos x="48" y="1210"/>
                </a:cxn>
                <a:cxn ang="0">
                  <a:pos x="50" y="1245"/>
                </a:cxn>
                <a:cxn ang="0">
                  <a:pos x="56" y="1260"/>
                </a:cxn>
                <a:cxn ang="0">
                  <a:pos x="71" y="1264"/>
                </a:cxn>
                <a:cxn ang="0">
                  <a:pos x="133" y="1273"/>
                </a:cxn>
                <a:cxn ang="0">
                  <a:pos x="239" y="1278"/>
                </a:cxn>
                <a:cxn ang="0">
                  <a:pos x="347" y="1275"/>
                </a:cxn>
                <a:cxn ang="0">
                  <a:pos x="417" y="1268"/>
                </a:cxn>
                <a:cxn ang="0">
                  <a:pos x="459" y="1263"/>
                </a:cxn>
                <a:cxn ang="0">
                  <a:pos x="479" y="1253"/>
                </a:cxn>
                <a:cxn ang="0">
                  <a:pos x="492" y="1232"/>
                </a:cxn>
                <a:cxn ang="0">
                  <a:pos x="501" y="1196"/>
                </a:cxn>
                <a:cxn ang="0">
                  <a:pos x="503" y="1159"/>
                </a:cxn>
                <a:cxn ang="0">
                  <a:pos x="510" y="1145"/>
                </a:cxn>
                <a:cxn ang="0">
                  <a:pos x="521" y="1110"/>
                </a:cxn>
                <a:cxn ang="0">
                  <a:pos x="524" y="1060"/>
                </a:cxn>
                <a:cxn ang="0">
                  <a:pos x="538" y="726"/>
                </a:cxn>
                <a:cxn ang="0">
                  <a:pos x="542" y="521"/>
                </a:cxn>
                <a:cxn ang="0">
                  <a:pos x="544" y="361"/>
                </a:cxn>
                <a:cxn ang="0">
                  <a:pos x="538" y="165"/>
                </a:cxn>
                <a:cxn ang="0">
                  <a:pos x="532" y="124"/>
                </a:cxn>
                <a:cxn ang="0">
                  <a:pos x="527" y="111"/>
                </a:cxn>
                <a:cxn ang="0">
                  <a:pos x="515" y="96"/>
                </a:cxn>
                <a:cxn ang="0">
                  <a:pos x="509" y="46"/>
                </a:cxn>
                <a:cxn ang="0">
                  <a:pos x="489" y="7"/>
                </a:cxn>
                <a:cxn ang="0">
                  <a:pos x="480" y="3"/>
                </a:cxn>
                <a:cxn ang="0">
                  <a:pos x="378" y="0"/>
                </a:cxn>
              </a:cxnLst>
              <a:rect l="0" t="0" r="r" b="b"/>
              <a:pathLst>
                <a:path w="544" h="1278">
                  <a:moveTo>
                    <a:pt x="378" y="0"/>
                  </a:moveTo>
                  <a:lnTo>
                    <a:pt x="378" y="0"/>
                  </a:lnTo>
                  <a:lnTo>
                    <a:pt x="315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01" y="1"/>
                  </a:lnTo>
                  <a:lnTo>
                    <a:pt x="174" y="1"/>
                  </a:lnTo>
                  <a:lnTo>
                    <a:pt x="149" y="3"/>
                  </a:lnTo>
                  <a:lnTo>
                    <a:pt x="123" y="5"/>
                  </a:lnTo>
                  <a:lnTo>
                    <a:pt x="97" y="9"/>
                  </a:lnTo>
                  <a:lnTo>
                    <a:pt x="72" y="13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3" y="25"/>
                  </a:lnTo>
                  <a:lnTo>
                    <a:pt x="41" y="30"/>
                  </a:lnTo>
                  <a:lnTo>
                    <a:pt x="38" y="41"/>
                  </a:lnTo>
                  <a:lnTo>
                    <a:pt x="36" y="5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9"/>
                  </a:lnTo>
                  <a:lnTo>
                    <a:pt x="18" y="114"/>
                  </a:lnTo>
                  <a:lnTo>
                    <a:pt x="17" y="121"/>
                  </a:lnTo>
                  <a:lnTo>
                    <a:pt x="14" y="127"/>
                  </a:lnTo>
                  <a:lnTo>
                    <a:pt x="13" y="14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201"/>
                  </a:lnTo>
                  <a:lnTo>
                    <a:pt x="6" y="250"/>
                  </a:lnTo>
                  <a:lnTo>
                    <a:pt x="6" y="250"/>
                  </a:lnTo>
                  <a:lnTo>
                    <a:pt x="4" y="318"/>
                  </a:lnTo>
                  <a:lnTo>
                    <a:pt x="2" y="387"/>
                  </a:lnTo>
                  <a:lnTo>
                    <a:pt x="0" y="524"/>
                  </a:lnTo>
                  <a:lnTo>
                    <a:pt x="0" y="524"/>
                  </a:lnTo>
                  <a:lnTo>
                    <a:pt x="0" y="588"/>
                  </a:lnTo>
                  <a:lnTo>
                    <a:pt x="1" y="652"/>
                  </a:lnTo>
                  <a:lnTo>
                    <a:pt x="4" y="715"/>
                  </a:lnTo>
                  <a:lnTo>
                    <a:pt x="6" y="780"/>
                  </a:lnTo>
                  <a:lnTo>
                    <a:pt x="13" y="908"/>
                  </a:lnTo>
                  <a:lnTo>
                    <a:pt x="22" y="1034"/>
                  </a:lnTo>
                  <a:lnTo>
                    <a:pt x="22" y="1034"/>
                  </a:lnTo>
                  <a:lnTo>
                    <a:pt x="25" y="1081"/>
                  </a:lnTo>
                  <a:lnTo>
                    <a:pt x="28" y="1127"/>
                  </a:lnTo>
                  <a:lnTo>
                    <a:pt x="28" y="1127"/>
                  </a:lnTo>
                  <a:lnTo>
                    <a:pt x="28" y="1144"/>
                  </a:lnTo>
                  <a:lnTo>
                    <a:pt x="29" y="1151"/>
                  </a:lnTo>
                  <a:lnTo>
                    <a:pt x="30" y="1157"/>
                  </a:lnTo>
                  <a:lnTo>
                    <a:pt x="32" y="1163"/>
                  </a:lnTo>
                  <a:lnTo>
                    <a:pt x="35" y="1168"/>
                  </a:lnTo>
                  <a:lnTo>
                    <a:pt x="41" y="1171"/>
                  </a:lnTo>
                  <a:lnTo>
                    <a:pt x="48" y="1174"/>
                  </a:lnTo>
                  <a:lnTo>
                    <a:pt x="48" y="1174"/>
                  </a:lnTo>
                  <a:lnTo>
                    <a:pt x="48" y="1210"/>
                  </a:lnTo>
                  <a:lnTo>
                    <a:pt x="49" y="1227"/>
                  </a:lnTo>
                  <a:lnTo>
                    <a:pt x="50" y="1245"/>
                  </a:lnTo>
                  <a:lnTo>
                    <a:pt x="50" y="1245"/>
                  </a:lnTo>
                  <a:lnTo>
                    <a:pt x="51" y="1254"/>
                  </a:lnTo>
                  <a:lnTo>
                    <a:pt x="54" y="1256"/>
                  </a:lnTo>
                  <a:lnTo>
                    <a:pt x="56" y="1260"/>
                  </a:lnTo>
                  <a:lnTo>
                    <a:pt x="62" y="1262"/>
                  </a:lnTo>
                  <a:lnTo>
                    <a:pt x="71" y="1264"/>
                  </a:lnTo>
                  <a:lnTo>
                    <a:pt x="71" y="1264"/>
                  </a:lnTo>
                  <a:lnTo>
                    <a:pt x="102" y="1269"/>
                  </a:lnTo>
                  <a:lnTo>
                    <a:pt x="133" y="1273"/>
                  </a:lnTo>
                  <a:lnTo>
                    <a:pt x="133" y="1273"/>
                  </a:lnTo>
                  <a:lnTo>
                    <a:pt x="169" y="1275"/>
                  </a:lnTo>
                  <a:lnTo>
                    <a:pt x="204" y="1276"/>
                  </a:lnTo>
                  <a:lnTo>
                    <a:pt x="239" y="1278"/>
                  </a:lnTo>
                  <a:lnTo>
                    <a:pt x="275" y="1278"/>
                  </a:lnTo>
                  <a:lnTo>
                    <a:pt x="311" y="1276"/>
                  </a:lnTo>
                  <a:lnTo>
                    <a:pt x="347" y="1275"/>
                  </a:lnTo>
                  <a:lnTo>
                    <a:pt x="381" y="1272"/>
                  </a:lnTo>
                  <a:lnTo>
                    <a:pt x="417" y="1268"/>
                  </a:lnTo>
                  <a:lnTo>
                    <a:pt x="417" y="1268"/>
                  </a:lnTo>
                  <a:lnTo>
                    <a:pt x="431" y="1267"/>
                  </a:lnTo>
                  <a:lnTo>
                    <a:pt x="449" y="1264"/>
                  </a:lnTo>
                  <a:lnTo>
                    <a:pt x="459" y="1263"/>
                  </a:lnTo>
                  <a:lnTo>
                    <a:pt x="466" y="1261"/>
                  </a:lnTo>
                  <a:lnTo>
                    <a:pt x="473" y="1257"/>
                  </a:lnTo>
                  <a:lnTo>
                    <a:pt x="479" y="1253"/>
                  </a:lnTo>
                  <a:lnTo>
                    <a:pt x="479" y="1253"/>
                  </a:lnTo>
                  <a:lnTo>
                    <a:pt x="486" y="1243"/>
                  </a:lnTo>
                  <a:lnTo>
                    <a:pt x="492" y="1232"/>
                  </a:lnTo>
                  <a:lnTo>
                    <a:pt x="496" y="1220"/>
                  </a:lnTo>
                  <a:lnTo>
                    <a:pt x="498" y="1208"/>
                  </a:lnTo>
                  <a:lnTo>
                    <a:pt x="501" y="1196"/>
                  </a:lnTo>
                  <a:lnTo>
                    <a:pt x="502" y="1183"/>
                  </a:lnTo>
                  <a:lnTo>
                    <a:pt x="503" y="1159"/>
                  </a:lnTo>
                  <a:lnTo>
                    <a:pt x="503" y="1159"/>
                  </a:lnTo>
                  <a:lnTo>
                    <a:pt x="504" y="1157"/>
                  </a:lnTo>
                  <a:lnTo>
                    <a:pt x="504" y="1157"/>
                  </a:lnTo>
                  <a:lnTo>
                    <a:pt x="510" y="1145"/>
                  </a:lnTo>
                  <a:lnTo>
                    <a:pt x="515" y="1134"/>
                  </a:lnTo>
                  <a:lnTo>
                    <a:pt x="519" y="1122"/>
                  </a:lnTo>
                  <a:lnTo>
                    <a:pt x="521" y="1110"/>
                  </a:lnTo>
                  <a:lnTo>
                    <a:pt x="523" y="1085"/>
                  </a:lnTo>
                  <a:lnTo>
                    <a:pt x="524" y="1060"/>
                  </a:lnTo>
                  <a:lnTo>
                    <a:pt x="524" y="1060"/>
                  </a:lnTo>
                  <a:lnTo>
                    <a:pt x="528" y="949"/>
                  </a:lnTo>
                  <a:lnTo>
                    <a:pt x="533" y="837"/>
                  </a:lnTo>
                  <a:lnTo>
                    <a:pt x="538" y="726"/>
                  </a:lnTo>
                  <a:lnTo>
                    <a:pt x="541" y="615"/>
                  </a:lnTo>
                  <a:lnTo>
                    <a:pt x="541" y="615"/>
                  </a:lnTo>
                  <a:lnTo>
                    <a:pt x="542" y="521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4" y="361"/>
                  </a:lnTo>
                  <a:lnTo>
                    <a:pt x="542" y="295"/>
                  </a:lnTo>
                  <a:lnTo>
                    <a:pt x="541" y="231"/>
                  </a:lnTo>
                  <a:lnTo>
                    <a:pt x="538" y="165"/>
                  </a:lnTo>
                  <a:lnTo>
                    <a:pt x="538" y="165"/>
                  </a:lnTo>
                  <a:lnTo>
                    <a:pt x="535" y="138"/>
                  </a:lnTo>
                  <a:lnTo>
                    <a:pt x="532" y="124"/>
                  </a:lnTo>
                  <a:lnTo>
                    <a:pt x="530" y="117"/>
                  </a:lnTo>
                  <a:lnTo>
                    <a:pt x="527" y="111"/>
                  </a:lnTo>
                  <a:lnTo>
                    <a:pt x="527" y="111"/>
                  </a:lnTo>
                  <a:lnTo>
                    <a:pt x="522" y="103"/>
                  </a:lnTo>
                  <a:lnTo>
                    <a:pt x="515" y="96"/>
                  </a:lnTo>
                  <a:lnTo>
                    <a:pt x="515" y="96"/>
                  </a:lnTo>
                  <a:lnTo>
                    <a:pt x="513" y="61"/>
                  </a:lnTo>
                  <a:lnTo>
                    <a:pt x="513" y="61"/>
                  </a:lnTo>
                  <a:lnTo>
                    <a:pt x="509" y="46"/>
                  </a:lnTo>
                  <a:lnTo>
                    <a:pt x="505" y="33"/>
                  </a:lnTo>
                  <a:lnTo>
                    <a:pt x="498" y="21"/>
                  </a:lnTo>
                  <a:lnTo>
                    <a:pt x="489" y="7"/>
                  </a:lnTo>
                  <a:lnTo>
                    <a:pt x="489" y="7"/>
                  </a:lnTo>
                  <a:lnTo>
                    <a:pt x="485" y="5"/>
                  </a:lnTo>
                  <a:lnTo>
                    <a:pt x="480" y="3"/>
                  </a:lnTo>
                  <a:lnTo>
                    <a:pt x="476" y="3"/>
                  </a:lnTo>
                  <a:lnTo>
                    <a:pt x="470" y="3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7" name="Freeform 285"/>
            <p:cNvSpPr>
              <a:spLocks/>
            </p:cNvSpPr>
            <p:nvPr/>
          </p:nvSpPr>
          <p:spPr bwMode="auto">
            <a:xfrm>
              <a:off x="3572" y="1599"/>
              <a:ext cx="544" cy="1278"/>
            </a:xfrm>
            <a:custGeom>
              <a:avLst/>
              <a:gdLst/>
              <a:ahLst/>
              <a:cxnLst>
                <a:cxn ang="0">
                  <a:pos x="315" y="0"/>
                </a:cxn>
                <a:cxn ang="0">
                  <a:pos x="201" y="1"/>
                </a:cxn>
                <a:cxn ang="0">
                  <a:pos x="123" y="5"/>
                </a:cxn>
                <a:cxn ang="0">
                  <a:pos x="48" y="21"/>
                </a:cxn>
                <a:cxn ang="0">
                  <a:pos x="47" y="22"/>
                </a:cxn>
                <a:cxn ang="0">
                  <a:pos x="38" y="41"/>
                </a:cxn>
                <a:cxn ang="0">
                  <a:pos x="35" y="62"/>
                </a:cxn>
                <a:cxn ang="0">
                  <a:pos x="26" y="103"/>
                </a:cxn>
                <a:cxn ang="0">
                  <a:pos x="24" y="104"/>
                </a:cxn>
                <a:cxn ang="0">
                  <a:pos x="17" y="121"/>
                </a:cxn>
                <a:cxn ang="0">
                  <a:pos x="12" y="152"/>
                </a:cxn>
                <a:cxn ang="0">
                  <a:pos x="6" y="250"/>
                </a:cxn>
                <a:cxn ang="0">
                  <a:pos x="2" y="387"/>
                </a:cxn>
                <a:cxn ang="0">
                  <a:pos x="0" y="588"/>
                </a:cxn>
                <a:cxn ang="0">
                  <a:pos x="6" y="780"/>
                </a:cxn>
                <a:cxn ang="0">
                  <a:pos x="22" y="1034"/>
                </a:cxn>
                <a:cxn ang="0">
                  <a:pos x="28" y="1127"/>
                </a:cxn>
                <a:cxn ang="0">
                  <a:pos x="30" y="1157"/>
                </a:cxn>
                <a:cxn ang="0">
                  <a:pos x="41" y="1171"/>
                </a:cxn>
                <a:cxn ang="0">
                  <a:pos x="48" y="1210"/>
                </a:cxn>
                <a:cxn ang="0">
                  <a:pos x="50" y="1245"/>
                </a:cxn>
                <a:cxn ang="0">
                  <a:pos x="56" y="1260"/>
                </a:cxn>
                <a:cxn ang="0">
                  <a:pos x="71" y="1264"/>
                </a:cxn>
                <a:cxn ang="0">
                  <a:pos x="133" y="1273"/>
                </a:cxn>
                <a:cxn ang="0">
                  <a:pos x="239" y="1278"/>
                </a:cxn>
                <a:cxn ang="0">
                  <a:pos x="347" y="1275"/>
                </a:cxn>
                <a:cxn ang="0">
                  <a:pos x="417" y="1268"/>
                </a:cxn>
                <a:cxn ang="0">
                  <a:pos x="459" y="1263"/>
                </a:cxn>
                <a:cxn ang="0">
                  <a:pos x="479" y="1253"/>
                </a:cxn>
                <a:cxn ang="0">
                  <a:pos x="492" y="1232"/>
                </a:cxn>
                <a:cxn ang="0">
                  <a:pos x="501" y="1196"/>
                </a:cxn>
                <a:cxn ang="0">
                  <a:pos x="503" y="1159"/>
                </a:cxn>
                <a:cxn ang="0">
                  <a:pos x="510" y="1145"/>
                </a:cxn>
                <a:cxn ang="0">
                  <a:pos x="521" y="1110"/>
                </a:cxn>
                <a:cxn ang="0">
                  <a:pos x="524" y="1060"/>
                </a:cxn>
                <a:cxn ang="0">
                  <a:pos x="538" y="726"/>
                </a:cxn>
                <a:cxn ang="0">
                  <a:pos x="542" y="521"/>
                </a:cxn>
                <a:cxn ang="0">
                  <a:pos x="544" y="361"/>
                </a:cxn>
                <a:cxn ang="0">
                  <a:pos x="538" y="165"/>
                </a:cxn>
                <a:cxn ang="0">
                  <a:pos x="532" y="124"/>
                </a:cxn>
                <a:cxn ang="0">
                  <a:pos x="527" y="111"/>
                </a:cxn>
                <a:cxn ang="0">
                  <a:pos x="515" y="96"/>
                </a:cxn>
                <a:cxn ang="0">
                  <a:pos x="509" y="46"/>
                </a:cxn>
                <a:cxn ang="0">
                  <a:pos x="489" y="7"/>
                </a:cxn>
                <a:cxn ang="0">
                  <a:pos x="480" y="3"/>
                </a:cxn>
              </a:cxnLst>
              <a:rect l="0" t="0" r="r" b="b"/>
              <a:pathLst>
                <a:path w="544" h="1278">
                  <a:moveTo>
                    <a:pt x="378" y="0"/>
                  </a:moveTo>
                  <a:lnTo>
                    <a:pt x="378" y="0"/>
                  </a:lnTo>
                  <a:lnTo>
                    <a:pt x="315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01" y="1"/>
                  </a:lnTo>
                  <a:lnTo>
                    <a:pt x="174" y="1"/>
                  </a:lnTo>
                  <a:lnTo>
                    <a:pt x="149" y="3"/>
                  </a:lnTo>
                  <a:lnTo>
                    <a:pt x="123" y="5"/>
                  </a:lnTo>
                  <a:lnTo>
                    <a:pt x="97" y="9"/>
                  </a:lnTo>
                  <a:lnTo>
                    <a:pt x="72" y="13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3" y="25"/>
                  </a:lnTo>
                  <a:lnTo>
                    <a:pt x="41" y="30"/>
                  </a:lnTo>
                  <a:lnTo>
                    <a:pt x="38" y="41"/>
                  </a:lnTo>
                  <a:lnTo>
                    <a:pt x="36" y="53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9"/>
                  </a:lnTo>
                  <a:lnTo>
                    <a:pt x="18" y="114"/>
                  </a:lnTo>
                  <a:lnTo>
                    <a:pt x="17" y="121"/>
                  </a:lnTo>
                  <a:lnTo>
                    <a:pt x="14" y="127"/>
                  </a:lnTo>
                  <a:lnTo>
                    <a:pt x="13" y="141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201"/>
                  </a:lnTo>
                  <a:lnTo>
                    <a:pt x="6" y="250"/>
                  </a:lnTo>
                  <a:lnTo>
                    <a:pt x="6" y="250"/>
                  </a:lnTo>
                  <a:lnTo>
                    <a:pt x="4" y="318"/>
                  </a:lnTo>
                  <a:lnTo>
                    <a:pt x="2" y="387"/>
                  </a:lnTo>
                  <a:lnTo>
                    <a:pt x="0" y="524"/>
                  </a:lnTo>
                  <a:lnTo>
                    <a:pt x="0" y="524"/>
                  </a:lnTo>
                  <a:lnTo>
                    <a:pt x="0" y="588"/>
                  </a:lnTo>
                  <a:lnTo>
                    <a:pt x="1" y="652"/>
                  </a:lnTo>
                  <a:lnTo>
                    <a:pt x="4" y="715"/>
                  </a:lnTo>
                  <a:lnTo>
                    <a:pt x="6" y="780"/>
                  </a:lnTo>
                  <a:lnTo>
                    <a:pt x="13" y="908"/>
                  </a:lnTo>
                  <a:lnTo>
                    <a:pt x="22" y="1034"/>
                  </a:lnTo>
                  <a:lnTo>
                    <a:pt x="22" y="1034"/>
                  </a:lnTo>
                  <a:lnTo>
                    <a:pt x="25" y="1081"/>
                  </a:lnTo>
                  <a:lnTo>
                    <a:pt x="28" y="1127"/>
                  </a:lnTo>
                  <a:lnTo>
                    <a:pt x="28" y="1127"/>
                  </a:lnTo>
                  <a:lnTo>
                    <a:pt x="28" y="1144"/>
                  </a:lnTo>
                  <a:lnTo>
                    <a:pt x="29" y="1151"/>
                  </a:lnTo>
                  <a:lnTo>
                    <a:pt x="30" y="1157"/>
                  </a:lnTo>
                  <a:lnTo>
                    <a:pt x="32" y="1163"/>
                  </a:lnTo>
                  <a:lnTo>
                    <a:pt x="35" y="1168"/>
                  </a:lnTo>
                  <a:lnTo>
                    <a:pt x="41" y="1171"/>
                  </a:lnTo>
                  <a:lnTo>
                    <a:pt x="48" y="1174"/>
                  </a:lnTo>
                  <a:lnTo>
                    <a:pt x="48" y="1174"/>
                  </a:lnTo>
                  <a:lnTo>
                    <a:pt x="48" y="1210"/>
                  </a:lnTo>
                  <a:lnTo>
                    <a:pt x="49" y="1227"/>
                  </a:lnTo>
                  <a:lnTo>
                    <a:pt x="50" y="1245"/>
                  </a:lnTo>
                  <a:lnTo>
                    <a:pt x="50" y="1245"/>
                  </a:lnTo>
                  <a:lnTo>
                    <a:pt x="51" y="1254"/>
                  </a:lnTo>
                  <a:lnTo>
                    <a:pt x="54" y="1256"/>
                  </a:lnTo>
                  <a:lnTo>
                    <a:pt x="56" y="1260"/>
                  </a:lnTo>
                  <a:lnTo>
                    <a:pt x="62" y="1262"/>
                  </a:lnTo>
                  <a:lnTo>
                    <a:pt x="71" y="1264"/>
                  </a:lnTo>
                  <a:lnTo>
                    <a:pt x="71" y="1264"/>
                  </a:lnTo>
                  <a:lnTo>
                    <a:pt x="102" y="1269"/>
                  </a:lnTo>
                  <a:lnTo>
                    <a:pt x="133" y="1273"/>
                  </a:lnTo>
                  <a:lnTo>
                    <a:pt x="133" y="1273"/>
                  </a:lnTo>
                  <a:lnTo>
                    <a:pt x="169" y="1275"/>
                  </a:lnTo>
                  <a:lnTo>
                    <a:pt x="204" y="1276"/>
                  </a:lnTo>
                  <a:lnTo>
                    <a:pt x="239" y="1278"/>
                  </a:lnTo>
                  <a:lnTo>
                    <a:pt x="275" y="1278"/>
                  </a:lnTo>
                  <a:lnTo>
                    <a:pt x="311" y="1276"/>
                  </a:lnTo>
                  <a:lnTo>
                    <a:pt x="347" y="1275"/>
                  </a:lnTo>
                  <a:lnTo>
                    <a:pt x="381" y="1272"/>
                  </a:lnTo>
                  <a:lnTo>
                    <a:pt x="417" y="1268"/>
                  </a:lnTo>
                  <a:lnTo>
                    <a:pt x="417" y="1268"/>
                  </a:lnTo>
                  <a:lnTo>
                    <a:pt x="431" y="1267"/>
                  </a:lnTo>
                  <a:lnTo>
                    <a:pt x="449" y="1264"/>
                  </a:lnTo>
                  <a:lnTo>
                    <a:pt x="459" y="1263"/>
                  </a:lnTo>
                  <a:lnTo>
                    <a:pt x="466" y="1261"/>
                  </a:lnTo>
                  <a:lnTo>
                    <a:pt x="473" y="1257"/>
                  </a:lnTo>
                  <a:lnTo>
                    <a:pt x="479" y="1253"/>
                  </a:lnTo>
                  <a:lnTo>
                    <a:pt x="479" y="1253"/>
                  </a:lnTo>
                  <a:lnTo>
                    <a:pt x="486" y="1243"/>
                  </a:lnTo>
                  <a:lnTo>
                    <a:pt x="492" y="1232"/>
                  </a:lnTo>
                  <a:lnTo>
                    <a:pt x="496" y="1220"/>
                  </a:lnTo>
                  <a:lnTo>
                    <a:pt x="498" y="1208"/>
                  </a:lnTo>
                  <a:lnTo>
                    <a:pt x="501" y="1196"/>
                  </a:lnTo>
                  <a:lnTo>
                    <a:pt x="502" y="1183"/>
                  </a:lnTo>
                  <a:lnTo>
                    <a:pt x="503" y="1159"/>
                  </a:lnTo>
                  <a:lnTo>
                    <a:pt x="503" y="1159"/>
                  </a:lnTo>
                  <a:lnTo>
                    <a:pt x="504" y="1157"/>
                  </a:lnTo>
                  <a:lnTo>
                    <a:pt x="504" y="1157"/>
                  </a:lnTo>
                  <a:lnTo>
                    <a:pt x="510" y="1145"/>
                  </a:lnTo>
                  <a:lnTo>
                    <a:pt x="515" y="1134"/>
                  </a:lnTo>
                  <a:lnTo>
                    <a:pt x="519" y="1122"/>
                  </a:lnTo>
                  <a:lnTo>
                    <a:pt x="521" y="1110"/>
                  </a:lnTo>
                  <a:lnTo>
                    <a:pt x="523" y="1085"/>
                  </a:lnTo>
                  <a:lnTo>
                    <a:pt x="524" y="1060"/>
                  </a:lnTo>
                  <a:lnTo>
                    <a:pt x="524" y="1060"/>
                  </a:lnTo>
                  <a:lnTo>
                    <a:pt x="528" y="949"/>
                  </a:lnTo>
                  <a:lnTo>
                    <a:pt x="533" y="837"/>
                  </a:lnTo>
                  <a:lnTo>
                    <a:pt x="538" y="726"/>
                  </a:lnTo>
                  <a:lnTo>
                    <a:pt x="541" y="615"/>
                  </a:lnTo>
                  <a:lnTo>
                    <a:pt x="541" y="615"/>
                  </a:lnTo>
                  <a:lnTo>
                    <a:pt x="542" y="521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4" y="361"/>
                  </a:lnTo>
                  <a:lnTo>
                    <a:pt x="542" y="295"/>
                  </a:lnTo>
                  <a:lnTo>
                    <a:pt x="541" y="231"/>
                  </a:lnTo>
                  <a:lnTo>
                    <a:pt x="538" y="165"/>
                  </a:lnTo>
                  <a:lnTo>
                    <a:pt x="538" y="165"/>
                  </a:lnTo>
                  <a:lnTo>
                    <a:pt x="535" y="138"/>
                  </a:lnTo>
                  <a:lnTo>
                    <a:pt x="532" y="124"/>
                  </a:lnTo>
                  <a:lnTo>
                    <a:pt x="530" y="117"/>
                  </a:lnTo>
                  <a:lnTo>
                    <a:pt x="527" y="111"/>
                  </a:lnTo>
                  <a:lnTo>
                    <a:pt x="527" y="111"/>
                  </a:lnTo>
                  <a:lnTo>
                    <a:pt x="522" y="103"/>
                  </a:lnTo>
                  <a:lnTo>
                    <a:pt x="515" y="96"/>
                  </a:lnTo>
                  <a:lnTo>
                    <a:pt x="515" y="96"/>
                  </a:lnTo>
                  <a:lnTo>
                    <a:pt x="513" y="61"/>
                  </a:lnTo>
                  <a:lnTo>
                    <a:pt x="513" y="61"/>
                  </a:lnTo>
                  <a:lnTo>
                    <a:pt x="509" y="46"/>
                  </a:lnTo>
                  <a:lnTo>
                    <a:pt x="505" y="33"/>
                  </a:lnTo>
                  <a:lnTo>
                    <a:pt x="498" y="21"/>
                  </a:lnTo>
                  <a:lnTo>
                    <a:pt x="489" y="7"/>
                  </a:lnTo>
                  <a:lnTo>
                    <a:pt x="489" y="7"/>
                  </a:lnTo>
                  <a:lnTo>
                    <a:pt x="485" y="5"/>
                  </a:lnTo>
                  <a:lnTo>
                    <a:pt x="480" y="3"/>
                  </a:lnTo>
                  <a:lnTo>
                    <a:pt x="476" y="3"/>
                  </a:lnTo>
                  <a:lnTo>
                    <a:pt x="470" y="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8" name="Freeform 286"/>
            <p:cNvSpPr>
              <a:spLocks/>
            </p:cNvSpPr>
            <p:nvPr/>
          </p:nvSpPr>
          <p:spPr bwMode="auto">
            <a:xfrm>
              <a:off x="3528" y="1645"/>
              <a:ext cx="547" cy="1073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15" y="20"/>
                </a:cxn>
                <a:cxn ang="0">
                  <a:pos x="11" y="55"/>
                </a:cxn>
                <a:cxn ang="0">
                  <a:pos x="6" y="150"/>
                </a:cxn>
                <a:cxn ang="0">
                  <a:pos x="0" y="401"/>
                </a:cxn>
                <a:cxn ang="0">
                  <a:pos x="0" y="532"/>
                </a:cxn>
                <a:cxn ang="0">
                  <a:pos x="1" y="588"/>
                </a:cxn>
                <a:cxn ang="0">
                  <a:pos x="13" y="731"/>
                </a:cxn>
                <a:cxn ang="0">
                  <a:pos x="36" y="947"/>
                </a:cxn>
                <a:cxn ang="0">
                  <a:pos x="42" y="1026"/>
                </a:cxn>
                <a:cxn ang="0">
                  <a:pos x="42" y="1037"/>
                </a:cxn>
                <a:cxn ang="0">
                  <a:pos x="44" y="1049"/>
                </a:cxn>
                <a:cxn ang="0">
                  <a:pos x="50" y="1055"/>
                </a:cxn>
                <a:cxn ang="0">
                  <a:pos x="63" y="1057"/>
                </a:cxn>
                <a:cxn ang="0">
                  <a:pos x="88" y="1061"/>
                </a:cxn>
                <a:cxn ang="0">
                  <a:pos x="204" y="1068"/>
                </a:cxn>
                <a:cxn ang="0">
                  <a:pos x="352" y="1073"/>
                </a:cxn>
                <a:cxn ang="0">
                  <a:pos x="443" y="1072"/>
                </a:cxn>
                <a:cxn ang="0">
                  <a:pos x="479" y="1068"/>
                </a:cxn>
                <a:cxn ang="0">
                  <a:pos x="487" y="1064"/>
                </a:cxn>
                <a:cxn ang="0">
                  <a:pos x="493" y="1056"/>
                </a:cxn>
                <a:cxn ang="0">
                  <a:pos x="504" y="1033"/>
                </a:cxn>
                <a:cxn ang="0">
                  <a:pos x="510" y="1008"/>
                </a:cxn>
                <a:cxn ang="0">
                  <a:pos x="514" y="975"/>
                </a:cxn>
                <a:cxn ang="0">
                  <a:pos x="518" y="895"/>
                </a:cxn>
                <a:cxn ang="0">
                  <a:pos x="541" y="561"/>
                </a:cxn>
                <a:cxn ang="0">
                  <a:pos x="547" y="441"/>
                </a:cxn>
                <a:cxn ang="0">
                  <a:pos x="546" y="398"/>
                </a:cxn>
                <a:cxn ang="0">
                  <a:pos x="542" y="273"/>
                </a:cxn>
                <a:cxn ang="0">
                  <a:pos x="535" y="138"/>
                </a:cxn>
                <a:cxn ang="0">
                  <a:pos x="527" y="59"/>
                </a:cxn>
                <a:cxn ang="0">
                  <a:pos x="520" y="27"/>
                </a:cxn>
                <a:cxn ang="0">
                  <a:pos x="516" y="20"/>
                </a:cxn>
                <a:cxn ang="0">
                  <a:pos x="496" y="0"/>
                </a:cxn>
                <a:cxn ang="0">
                  <a:pos x="423" y="1"/>
                </a:cxn>
                <a:cxn ang="0">
                  <a:pos x="175" y="4"/>
                </a:cxn>
                <a:cxn ang="0">
                  <a:pos x="43" y="10"/>
                </a:cxn>
                <a:cxn ang="0">
                  <a:pos x="18" y="14"/>
                </a:cxn>
              </a:cxnLst>
              <a:rect l="0" t="0" r="r" b="b"/>
              <a:pathLst>
                <a:path w="547" h="1073">
                  <a:moveTo>
                    <a:pt x="18" y="14"/>
                  </a:moveTo>
                  <a:lnTo>
                    <a:pt x="18" y="14"/>
                  </a:lnTo>
                  <a:lnTo>
                    <a:pt x="17" y="16"/>
                  </a:lnTo>
                  <a:lnTo>
                    <a:pt x="15" y="20"/>
                  </a:lnTo>
                  <a:lnTo>
                    <a:pt x="13" y="34"/>
                  </a:lnTo>
                  <a:lnTo>
                    <a:pt x="11" y="55"/>
                  </a:lnTo>
                  <a:lnTo>
                    <a:pt x="9" y="82"/>
                  </a:lnTo>
                  <a:lnTo>
                    <a:pt x="6" y="150"/>
                  </a:lnTo>
                  <a:lnTo>
                    <a:pt x="3" y="230"/>
                  </a:lnTo>
                  <a:lnTo>
                    <a:pt x="0" y="401"/>
                  </a:lnTo>
                  <a:lnTo>
                    <a:pt x="0" y="532"/>
                  </a:lnTo>
                  <a:lnTo>
                    <a:pt x="0" y="532"/>
                  </a:lnTo>
                  <a:lnTo>
                    <a:pt x="0" y="558"/>
                  </a:lnTo>
                  <a:lnTo>
                    <a:pt x="1" y="588"/>
                  </a:lnTo>
                  <a:lnTo>
                    <a:pt x="6" y="656"/>
                  </a:lnTo>
                  <a:lnTo>
                    <a:pt x="13" y="731"/>
                  </a:lnTo>
                  <a:lnTo>
                    <a:pt x="21" y="809"/>
                  </a:lnTo>
                  <a:lnTo>
                    <a:pt x="36" y="947"/>
                  </a:lnTo>
                  <a:lnTo>
                    <a:pt x="41" y="998"/>
                  </a:lnTo>
                  <a:lnTo>
                    <a:pt x="42" y="1026"/>
                  </a:lnTo>
                  <a:lnTo>
                    <a:pt x="42" y="1026"/>
                  </a:lnTo>
                  <a:lnTo>
                    <a:pt x="42" y="1037"/>
                  </a:lnTo>
                  <a:lnTo>
                    <a:pt x="43" y="1044"/>
                  </a:lnTo>
                  <a:lnTo>
                    <a:pt x="44" y="1049"/>
                  </a:lnTo>
                  <a:lnTo>
                    <a:pt x="46" y="1053"/>
                  </a:lnTo>
                  <a:lnTo>
                    <a:pt x="50" y="1055"/>
                  </a:lnTo>
                  <a:lnTo>
                    <a:pt x="54" y="1056"/>
                  </a:lnTo>
                  <a:lnTo>
                    <a:pt x="63" y="1057"/>
                  </a:lnTo>
                  <a:lnTo>
                    <a:pt x="63" y="1057"/>
                  </a:lnTo>
                  <a:lnTo>
                    <a:pt x="88" y="1061"/>
                  </a:lnTo>
                  <a:lnTo>
                    <a:pt x="138" y="1064"/>
                  </a:lnTo>
                  <a:lnTo>
                    <a:pt x="204" y="1068"/>
                  </a:lnTo>
                  <a:lnTo>
                    <a:pt x="278" y="1070"/>
                  </a:lnTo>
                  <a:lnTo>
                    <a:pt x="352" y="1073"/>
                  </a:lnTo>
                  <a:lnTo>
                    <a:pt x="417" y="1073"/>
                  </a:lnTo>
                  <a:lnTo>
                    <a:pt x="443" y="1072"/>
                  </a:lnTo>
                  <a:lnTo>
                    <a:pt x="465" y="1070"/>
                  </a:lnTo>
                  <a:lnTo>
                    <a:pt x="479" y="1068"/>
                  </a:lnTo>
                  <a:lnTo>
                    <a:pt x="484" y="1067"/>
                  </a:lnTo>
                  <a:lnTo>
                    <a:pt x="487" y="1064"/>
                  </a:lnTo>
                  <a:lnTo>
                    <a:pt x="487" y="1064"/>
                  </a:lnTo>
                  <a:lnTo>
                    <a:pt x="493" y="1056"/>
                  </a:lnTo>
                  <a:lnTo>
                    <a:pt x="499" y="1047"/>
                  </a:lnTo>
                  <a:lnTo>
                    <a:pt x="504" y="1033"/>
                  </a:lnTo>
                  <a:lnTo>
                    <a:pt x="508" y="1022"/>
                  </a:lnTo>
                  <a:lnTo>
                    <a:pt x="510" y="1008"/>
                  </a:lnTo>
                  <a:lnTo>
                    <a:pt x="511" y="996"/>
                  </a:lnTo>
                  <a:lnTo>
                    <a:pt x="514" y="975"/>
                  </a:lnTo>
                  <a:lnTo>
                    <a:pt x="514" y="975"/>
                  </a:lnTo>
                  <a:lnTo>
                    <a:pt x="518" y="895"/>
                  </a:lnTo>
                  <a:lnTo>
                    <a:pt x="530" y="735"/>
                  </a:lnTo>
                  <a:lnTo>
                    <a:pt x="541" y="561"/>
                  </a:lnTo>
                  <a:lnTo>
                    <a:pt x="546" y="490"/>
                  </a:lnTo>
                  <a:lnTo>
                    <a:pt x="547" y="441"/>
                  </a:lnTo>
                  <a:lnTo>
                    <a:pt x="547" y="441"/>
                  </a:lnTo>
                  <a:lnTo>
                    <a:pt x="546" y="398"/>
                  </a:lnTo>
                  <a:lnTo>
                    <a:pt x="545" y="340"/>
                  </a:lnTo>
                  <a:lnTo>
                    <a:pt x="542" y="273"/>
                  </a:lnTo>
                  <a:lnTo>
                    <a:pt x="539" y="204"/>
                  </a:lnTo>
                  <a:lnTo>
                    <a:pt x="535" y="138"/>
                  </a:lnTo>
                  <a:lnTo>
                    <a:pt x="529" y="82"/>
                  </a:lnTo>
                  <a:lnTo>
                    <a:pt x="527" y="59"/>
                  </a:lnTo>
                  <a:lnTo>
                    <a:pt x="523" y="40"/>
                  </a:lnTo>
                  <a:lnTo>
                    <a:pt x="520" y="27"/>
                  </a:lnTo>
                  <a:lnTo>
                    <a:pt x="518" y="22"/>
                  </a:lnTo>
                  <a:lnTo>
                    <a:pt x="516" y="20"/>
                  </a:lnTo>
                  <a:lnTo>
                    <a:pt x="516" y="20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423" y="1"/>
                  </a:lnTo>
                  <a:lnTo>
                    <a:pt x="263" y="3"/>
                  </a:lnTo>
                  <a:lnTo>
                    <a:pt x="175" y="4"/>
                  </a:lnTo>
                  <a:lnTo>
                    <a:pt x="99" y="7"/>
                  </a:lnTo>
                  <a:lnTo>
                    <a:pt x="43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59" name="Freeform 287"/>
            <p:cNvSpPr>
              <a:spLocks/>
            </p:cNvSpPr>
            <p:nvPr/>
          </p:nvSpPr>
          <p:spPr bwMode="auto">
            <a:xfrm>
              <a:off x="3506" y="1747"/>
              <a:ext cx="557" cy="1023"/>
            </a:xfrm>
            <a:custGeom>
              <a:avLst/>
              <a:gdLst/>
              <a:ahLst/>
              <a:cxnLst>
                <a:cxn ang="0">
                  <a:pos x="18" y="13"/>
                </a:cxn>
                <a:cxn ang="0">
                  <a:pos x="16" y="19"/>
                </a:cxn>
                <a:cxn ang="0">
                  <a:pos x="12" y="53"/>
                </a:cxn>
                <a:cxn ang="0">
                  <a:pos x="6" y="144"/>
                </a:cxn>
                <a:cxn ang="0">
                  <a:pos x="0" y="382"/>
                </a:cxn>
                <a:cxn ang="0">
                  <a:pos x="0" y="509"/>
                </a:cxn>
                <a:cxn ang="0">
                  <a:pos x="2" y="561"/>
                </a:cxn>
                <a:cxn ang="0">
                  <a:pos x="14" y="697"/>
                </a:cxn>
                <a:cxn ang="0">
                  <a:pos x="36" y="904"/>
                </a:cxn>
                <a:cxn ang="0">
                  <a:pos x="42" y="979"/>
                </a:cxn>
                <a:cxn ang="0">
                  <a:pos x="42" y="989"/>
                </a:cxn>
                <a:cxn ang="0">
                  <a:pos x="46" y="1001"/>
                </a:cxn>
                <a:cxn ang="0">
                  <a:pos x="52" y="1007"/>
                </a:cxn>
                <a:cxn ang="0">
                  <a:pos x="65" y="1009"/>
                </a:cxn>
                <a:cxn ang="0">
                  <a:pos x="90" y="1011"/>
                </a:cxn>
                <a:cxn ang="0">
                  <a:pos x="208" y="1019"/>
                </a:cxn>
                <a:cxn ang="0">
                  <a:pos x="359" y="1023"/>
                </a:cxn>
                <a:cxn ang="0">
                  <a:pos x="452" y="1022"/>
                </a:cxn>
                <a:cxn ang="0">
                  <a:pos x="488" y="1019"/>
                </a:cxn>
                <a:cxn ang="0">
                  <a:pos x="496" y="1016"/>
                </a:cxn>
                <a:cxn ang="0">
                  <a:pos x="502" y="1008"/>
                </a:cxn>
                <a:cxn ang="0">
                  <a:pos x="513" y="986"/>
                </a:cxn>
                <a:cxn ang="0">
                  <a:pos x="519" y="961"/>
                </a:cxn>
                <a:cxn ang="0">
                  <a:pos x="522" y="930"/>
                </a:cxn>
                <a:cxn ang="0">
                  <a:pos x="528" y="854"/>
                </a:cxn>
                <a:cxn ang="0">
                  <a:pos x="551" y="535"/>
                </a:cxn>
                <a:cxn ang="0">
                  <a:pos x="557" y="422"/>
                </a:cxn>
                <a:cxn ang="0">
                  <a:pos x="556" y="380"/>
                </a:cxn>
                <a:cxn ang="0">
                  <a:pos x="552" y="261"/>
                </a:cxn>
                <a:cxn ang="0">
                  <a:pos x="545" y="133"/>
                </a:cxn>
                <a:cxn ang="0">
                  <a:pos x="537" y="56"/>
                </a:cxn>
                <a:cxn ang="0">
                  <a:pos x="530" y="27"/>
                </a:cxn>
                <a:cxn ang="0">
                  <a:pos x="526" y="19"/>
                </a:cxn>
                <a:cxn ang="0">
                  <a:pos x="506" y="0"/>
                </a:cxn>
                <a:cxn ang="0">
                  <a:pos x="432" y="1"/>
                </a:cxn>
                <a:cxn ang="0">
                  <a:pos x="178" y="5"/>
                </a:cxn>
                <a:cxn ang="0">
                  <a:pos x="43" y="11"/>
                </a:cxn>
                <a:cxn ang="0">
                  <a:pos x="18" y="13"/>
                </a:cxn>
              </a:cxnLst>
              <a:rect l="0" t="0" r="r" b="b"/>
              <a:pathLst>
                <a:path w="557" h="1023">
                  <a:moveTo>
                    <a:pt x="18" y="13"/>
                  </a:moveTo>
                  <a:lnTo>
                    <a:pt x="18" y="13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4" y="33"/>
                  </a:lnTo>
                  <a:lnTo>
                    <a:pt x="12" y="53"/>
                  </a:lnTo>
                  <a:lnTo>
                    <a:pt x="10" y="78"/>
                  </a:lnTo>
                  <a:lnTo>
                    <a:pt x="6" y="144"/>
                  </a:lnTo>
                  <a:lnTo>
                    <a:pt x="4" y="220"/>
                  </a:lnTo>
                  <a:lnTo>
                    <a:pt x="0" y="382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0" y="533"/>
                  </a:lnTo>
                  <a:lnTo>
                    <a:pt x="2" y="561"/>
                  </a:lnTo>
                  <a:lnTo>
                    <a:pt x="6" y="626"/>
                  </a:lnTo>
                  <a:lnTo>
                    <a:pt x="14" y="697"/>
                  </a:lnTo>
                  <a:lnTo>
                    <a:pt x="22" y="771"/>
                  </a:lnTo>
                  <a:lnTo>
                    <a:pt x="36" y="904"/>
                  </a:lnTo>
                  <a:lnTo>
                    <a:pt x="41" y="952"/>
                  </a:lnTo>
                  <a:lnTo>
                    <a:pt x="42" y="979"/>
                  </a:lnTo>
                  <a:lnTo>
                    <a:pt x="42" y="979"/>
                  </a:lnTo>
                  <a:lnTo>
                    <a:pt x="42" y="989"/>
                  </a:lnTo>
                  <a:lnTo>
                    <a:pt x="43" y="996"/>
                  </a:lnTo>
                  <a:lnTo>
                    <a:pt x="46" y="1001"/>
                  </a:lnTo>
                  <a:lnTo>
                    <a:pt x="48" y="1004"/>
                  </a:lnTo>
                  <a:lnTo>
                    <a:pt x="52" y="1007"/>
                  </a:lnTo>
                  <a:lnTo>
                    <a:pt x="55" y="1008"/>
                  </a:lnTo>
                  <a:lnTo>
                    <a:pt x="65" y="1009"/>
                  </a:lnTo>
                  <a:lnTo>
                    <a:pt x="65" y="1009"/>
                  </a:lnTo>
                  <a:lnTo>
                    <a:pt x="90" y="1011"/>
                  </a:lnTo>
                  <a:lnTo>
                    <a:pt x="141" y="1015"/>
                  </a:lnTo>
                  <a:lnTo>
                    <a:pt x="208" y="1019"/>
                  </a:lnTo>
                  <a:lnTo>
                    <a:pt x="283" y="1021"/>
                  </a:lnTo>
                  <a:lnTo>
                    <a:pt x="359" y="1023"/>
                  </a:lnTo>
                  <a:lnTo>
                    <a:pt x="424" y="1023"/>
                  </a:lnTo>
                  <a:lnTo>
                    <a:pt x="452" y="1022"/>
                  </a:lnTo>
                  <a:lnTo>
                    <a:pt x="473" y="1021"/>
                  </a:lnTo>
                  <a:lnTo>
                    <a:pt x="488" y="1019"/>
                  </a:lnTo>
                  <a:lnTo>
                    <a:pt x="494" y="1017"/>
                  </a:lnTo>
                  <a:lnTo>
                    <a:pt x="496" y="1016"/>
                  </a:lnTo>
                  <a:lnTo>
                    <a:pt x="496" y="1016"/>
                  </a:lnTo>
                  <a:lnTo>
                    <a:pt x="502" y="1008"/>
                  </a:lnTo>
                  <a:lnTo>
                    <a:pt x="508" y="998"/>
                  </a:lnTo>
                  <a:lnTo>
                    <a:pt x="513" y="986"/>
                  </a:lnTo>
                  <a:lnTo>
                    <a:pt x="516" y="974"/>
                  </a:lnTo>
                  <a:lnTo>
                    <a:pt x="519" y="961"/>
                  </a:lnTo>
                  <a:lnTo>
                    <a:pt x="521" y="951"/>
                  </a:lnTo>
                  <a:lnTo>
                    <a:pt x="522" y="930"/>
                  </a:lnTo>
                  <a:lnTo>
                    <a:pt x="522" y="930"/>
                  </a:lnTo>
                  <a:lnTo>
                    <a:pt x="528" y="854"/>
                  </a:lnTo>
                  <a:lnTo>
                    <a:pt x="539" y="701"/>
                  </a:lnTo>
                  <a:lnTo>
                    <a:pt x="551" y="535"/>
                  </a:lnTo>
                  <a:lnTo>
                    <a:pt x="556" y="468"/>
                  </a:lnTo>
                  <a:lnTo>
                    <a:pt x="557" y="422"/>
                  </a:lnTo>
                  <a:lnTo>
                    <a:pt x="557" y="422"/>
                  </a:lnTo>
                  <a:lnTo>
                    <a:pt x="556" y="380"/>
                  </a:lnTo>
                  <a:lnTo>
                    <a:pt x="555" y="325"/>
                  </a:lnTo>
                  <a:lnTo>
                    <a:pt x="552" y="261"/>
                  </a:lnTo>
                  <a:lnTo>
                    <a:pt x="549" y="195"/>
                  </a:lnTo>
                  <a:lnTo>
                    <a:pt x="545" y="133"/>
                  </a:lnTo>
                  <a:lnTo>
                    <a:pt x="539" y="79"/>
                  </a:lnTo>
                  <a:lnTo>
                    <a:pt x="537" y="56"/>
                  </a:lnTo>
                  <a:lnTo>
                    <a:pt x="533" y="40"/>
                  </a:lnTo>
                  <a:lnTo>
                    <a:pt x="530" y="27"/>
                  </a:lnTo>
                  <a:lnTo>
                    <a:pt x="527" y="23"/>
                  </a:lnTo>
                  <a:lnTo>
                    <a:pt x="526" y="19"/>
                  </a:lnTo>
                  <a:lnTo>
                    <a:pt x="526" y="19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432" y="1"/>
                  </a:lnTo>
                  <a:lnTo>
                    <a:pt x="267" y="4"/>
                  </a:lnTo>
                  <a:lnTo>
                    <a:pt x="178" y="5"/>
                  </a:lnTo>
                  <a:lnTo>
                    <a:pt x="101" y="7"/>
                  </a:lnTo>
                  <a:lnTo>
                    <a:pt x="43" y="11"/>
                  </a:lnTo>
                  <a:lnTo>
                    <a:pt x="27" y="12"/>
                  </a:lnTo>
                  <a:lnTo>
                    <a:pt x="18" y="13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0" name="Line 288"/>
            <p:cNvSpPr>
              <a:spLocks noChangeShapeType="1"/>
            </p:cNvSpPr>
            <p:nvPr/>
          </p:nvSpPr>
          <p:spPr bwMode="auto">
            <a:xfrm>
              <a:off x="3991" y="1598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1" name="Line 289"/>
            <p:cNvSpPr>
              <a:spLocks noChangeShapeType="1"/>
            </p:cNvSpPr>
            <p:nvPr/>
          </p:nvSpPr>
          <p:spPr bwMode="auto">
            <a:xfrm>
              <a:off x="3991" y="1598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2" name="Line 290"/>
            <p:cNvSpPr>
              <a:spLocks noChangeShapeType="1"/>
            </p:cNvSpPr>
            <p:nvPr/>
          </p:nvSpPr>
          <p:spPr bwMode="auto">
            <a:xfrm>
              <a:off x="3902" y="1596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3" name="Line 291"/>
            <p:cNvSpPr>
              <a:spLocks noChangeShapeType="1"/>
            </p:cNvSpPr>
            <p:nvPr/>
          </p:nvSpPr>
          <p:spPr bwMode="auto">
            <a:xfrm>
              <a:off x="3902" y="1596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4" name="Freeform 292"/>
            <p:cNvSpPr>
              <a:spLocks/>
            </p:cNvSpPr>
            <p:nvPr/>
          </p:nvSpPr>
          <p:spPr bwMode="auto">
            <a:xfrm>
              <a:off x="3522" y="1630"/>
              <a:ext cx="558" cy="1102"/>
            </a:xfrm>
            <a:custGeom>
              <a:avLst/>
              <a:gdLst/>
              <a:ahLst/>
              <a:cxnLst>
                <a:cxn ang="0">
                  <a:pos x="19" y="27"/>
                </a:cxn>
                <a:cxn ang="0">
                  <a:pos x="13" y="65"/>
                </a:cxn>
                <a:cxn ang="0">
                  <a:pos x="7" y="161"/>
                </a:cxn>
                <a:cxn ang="0">
                  <a:pos x="1" y="436"/>
                </a:cxn>
                <a:cxn ang="0">
                  <a:pos x="5" y="659"/>
                </a:cxn>
                <a:cxn ang="0">
                  <a:pos x="33" y="945"/>
                </a:cxn>
                <a:cxn ang="0">
                  <a:pos x="42" y="1040"/>
                </a:cxn>
                <a:cxn ang="0">
                  <a:pos x="45" y="1077"/>
                </a:cxn>
                <a:cxn ang="0">
                  <a:pos x="56" y="1085"/>
                </a:cxn>
                <a:cxn ang="0">
                  <a:pos x="117" y="1093"/>
                </a:cxn>
                <a:cxn ang="0">
                  <a:pos x="311" y="1101"/>
                </a:cxn>
                <a:cxn ang="0">
                  <a:pos x="469" y="1099"/>
                </a:cxn>
                <a:cxn ang="0">
                  <a:pos x="492" y="1090"/>
                </a:cxn>
                <a:cxn ang="0">
                  <a:pos x="511" y="1056"/>
                </a:cxn>
                <a:cxn ang="0">
                  <a:pos x="522" y="1013"/>
                </a:cxn>
                <a:cxn ang="0">
                  <a:pos x="533" y="857"/>
                </a:cxn>
                <a:cxn ang="0">
                  <a:pos x="555" y="517"/>
                </a:cxn>
                <a:cxn ang="0">
                  <a:pos x="555" y="327"/>
                </a:cxn>
                <a:cxn ang="0">
                  <a:pos x="546" y="135"/>
                </a:cxn>
                <a:cxn ang="0">
                  <a:pos x="536" y="46"/>
                </a:cxn>
                <a:cxn ang="0">
                  <a:pos x="527" y="22"/>
                </a:cxn>
                <a:cxn ang="0">
                  <a:pos x="506" y="3"/>
                </a:cxn>
                <a:cxn ang="0">
                  <a:pos x="348" y="3"/>
                </a:cxn>
                <a:cxn ang="0">
                  <a:pos x="137" y="7"/>
                </a:cxn>
                <a:cxn ang="0">
                  <a:pos x="35" y="12"/>
                </a:cxn>
                <a:cxn ang="0">
                  <a:pos x="23" y="22"/>
                </a:cxn>
                <a:cxn ang="0">
                  <a:pos x="21" y="42"/>
                </a:cxn>
                <a:cxn ang="0">
                  <a:pos x="43" y="39"/>
                </a:cxn>
                <a:cxn ang="0">
                  <a:pos x="161" y="34"/>
                </a:cxn>
                <a:cxn ang="0">
                  <a:pos x="393" y="30"/>
                </a:cxn>
                <a:cxn ang="0">
                  <a:pos x="497" y="29"/>
                </a:cxn>
                <a:cxn ang="0">
                  <a:pos x="514" y="44"/>
                </a:cxn>
                <a:cxn ang="0">
                  <a:pos x="527" y="79"/>
                </a:cxn>
                <a:cxn ang="0">
                  <a:pos x="535" y="160"/>
                </a:cxn>
                <a:cxn ang="0">
                  <a:pos x="545" y="344"/>
                </a:cxn>
                <a:cxn ang="0">
                  <a:pos x="546" y="518"/>
                </a:cxn>
                <a:cxn ang="0">
                  <a:pos x="518" y="924"/>
                </a:cxn>
                <a:cxn ang="0">
                  <a:pos x="515" y="1007"/>
                </a:cxn>
                <a:cxn ang="0">
                  <a:pos x="502" y="1057"/>
                </a:cxn>
                <a:cxn ang="0">
                  <a:pos x="485" y="1070"/>
                </a:cxn>
                <a:cxn ang="0">
                  <a:pos x="405" y="1074"/>
                </a:cxn>
                <a:cxn ang="0">
                  <a:pos x="185" y="1068"/>
                </a:cxn>
                <a:cxn ang="0">
                  <a:pos x="63" y="1057"/>
                </a:cxn>
                <a:cxn ang="0">
                  <a:pos x="54" y="1046"/>
                </a:cxn>
                <a:cxn ang="0">
                  <a:pos x="52" y="1016"/>
                </a:cxn>
                <a:cxn ang="0">
                  <a:pos x="29" y="776"/>
                </a:cxn>
                <a:cxn ang="0">
                  <a:pos x="13" y="590"/>
                </a:cxn>
                <a:cxn ang="0">
                  <a:pos x="13" y="313"/>
                </a:cxn>
                <a:cxn ang="0">
                  <a:pos x="18" y="133"/>
                </a:cxn>
                <a:cxn ang="0">
                  <a:pos x="24" y="42"/>
                </a:cxn>
                <a:cxn ang="0">
                  <a:pos x="25" y="39"/>
                </a:cxn>
                <a:cxn ang="0">
                  <a:pos x="26" y="35"/>
                </a:cxn>
                <a:cxn ang="0">
                  <a:pos x="25" y="16"/>
                </a:cxn>
              </a:cxnLst>
              <a:rect l="0" t="0" r="r" b="b"/>
              <a:pathLst>
                <a:path w="558" h="1102">
                  <a:moveTo>
                    <a:pt x="25" y="16"/>
                  </a:moveTo>
                  <a:lnTo>
                    <a:pt x="25" y="16"/>
                  </a:lnTo>
                  <a:lnTo>
                    <a:pt x="21" y="21"/>
                  </a:lnTo>
                  <a:lnTo>
                    <a:pt x="19" y="27"/>
                  </a:lnTo>
                  <a:lnTo>
                    <a:pt x="17" y="33"/>
                  </a:lnTo>
                  <a:lnTo>
                    <a:pt x="15" y="40"/>
                  </a:lnTo>
                  <a:lnTo>
                    <a:pt x="14" y="5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9" y="114"/>
                  </a:lnTo>
                  <a:lnTo>
                    <a:pt x="7" y="161"/>
                  </a:lnTo>
                  <a:lnTo>
                    <a:pt x="7" y="161"/>
                  </a:lnTo>
                  <a:lnTo>
                    <a:pt x="5" y="231"/>
                  </a:lnTo>
                  <a:lnTo>
                    <a:pt x="4" y="299"/>
                  </a:lnTo>
                  <a:lnTo>
                    <a:pt x="1" y="436"/>
                  </a:lnTo>
                  <a:lnTo>
                    <a:pt x="1" y="436"/>
                  </a:lnTo>
                  <a:lnTo>
                    <a:pt x="0" y="492"/>
                  </a:lnTo>
                  <a:lnTo>
                    <a:pt x="1" y="548"/>
                  </a:lnTo>
                  <a:lnTo>
                    <a:pt x="2" y="603"/>
                  </a:lnTo>
                  <a:lnTo>
                    <a:pt x="5" y="659"/>
                  </a:lnTo>
                  <a:lnTo>
                    <a:pt x="5" y="659"/>
                  </a:lnTo>
                  <a:lnTo>
                    <a:pt x="11" y="731"/>
                  </a:lnTo>
                  <a:lnTo>
                    <a:pt x="18" y="801"/>
                  </a:lnTo>
                  <a:lnTo>
                    <a:pt x="33" y="945"/>
                  </a:lnTo>
                  <a:lnTo>
                    <a:pt x="33" y="945"/>
                  </a:lnTo>
                  <a:lnTo>
                    <a:pt x="38" y="992"/>
                  </a:lnTo>
                  <a:lnTo>
                    <a:pt x="42" y="1040"/>
                  </a:lnTo>
                  <a:lnTo>
                    <a:pt x="42" y="1040"/>
                  </a:lnTo>
                  <a:lnTo>
                    <a:pt x="42" y="1059"/>
                  </a:lnTo>
                  <a:lnTo>
                    <a:pt x="43" y="1069"/>
                  </a:lnTo>
                  <a:lnTo>
                    <a:pt x="44" y="1074"/>
                  </a:lnTo>
                  <a:lnTo>
                    <a:pt x="45" y="1077"/>
                  </a:lnTo>
                  <a:lnTo>
                    <a:pt x="45" y="1077"/>
                  </a:lnTo>
                  <a:lnTo>
                    <a:pt x="48" y="1079"/>
                  </a:lnTo>
                  <a:lnTo>
                    <a:pt x="50" y="1082"/>
                  </a:lnTo>
                  <a:lnTo>
                    <a:pt x="56" y="1085"/>
                  </a:lnTo>
                  <a:lnTo>
                    <a:pt x="63" y="1087"/>
                  </a:lnTo>
                  <a:lnTo>
                    <a:pt x="70" y="1088"/>
                  </a:lnTo>
                  <a:lnTo>
                    <a:pt x="70" y="1088"/>
                  </a:lnTo>
                  <a:lnTo>
                    <a:pt x="117" y="1093"/>
                  </a:lnTo>
                  <a:lnTo>
                    <a:pt x="165" y="1095"/>
                  </a:lnTo>
                  <a:lnTo>
                    <a:pt x="258" y="1099"/>
                  </a:lnTo>
                  <a:lnTo>
                    <a:pt x="258" y="1099"/>
                  </a:lnTo>
                  <a:lnTo>
                    <a:pt x="311" y="1101"/>
                  </a:lnTo>
                  <a:lnTo>
                    <a:pt x="363" y="1102"/>
                  </a:lnTo>
                  <a:lnTo>
                    <a:pt x="417" y="1102"/>
                  </a:lnTo>
                  <a:lnTo>
                    <a:pt x="443" y="1101"/>
                  </a:lnTo>
                  <a:lnTo>
                    <a:pt x="469" y="1099"/>
                  </a:lnTo>
                  <a:lnTo>
                    <a:pt x="469" y="1099"/>
                  </a:lnTo>
                  <a:lnTo>
                    <a:pt x="478" y="1097"/>
                  </a:lnTo>
                  <a:lnTo>
                    <a:pt x="485" y="1095"/>
                  </a:lnTo>
                  <a:lnTo>
                    <a:pt x="492" y="1090"/>
                  </a:lnTo>
                  <a:lnTo>
                    <a:pt x="497" y="1085"/>
                  </a:lnTo>
                  <a:lnTo>
                    <a:pt x="500" y="1079"/>
                  </a:lnTo>
                  <a:lnTo>
                    <a:pt x="505" y="1072"/>
                  </a:lnTo>
                  <a:lnTo>
                    <a:pt x="511" y="1056"/>
                  </a:lnTo>
                  <a:lnTo>
                    <a:pt x="511" y="1056"/>
                  </a:lnTo>
                  <a:lnTo>
                    <a:pt x="515" y="1045"/>
                  </a:lnTo>
                  <a:lnTo>
                    <a:pt x="517" y="1034"/>
                  </a:lnTo>
                  <a:lnTo>
                    <a:pt x="522" y="1013"/>
                  </a:lnTo>
                  <a:lnTo>
                    <a:pt x="523" y="991"/>
                  </a:lnTo>
                  <a:lnTo>
                    <a:pt x="526" y="971"/>
                  </a:lnTo>
                  <a:lnTo>
                    <a:pt x="526" y="971"/>
                  </a:lnTo>
                  <a:lnTo>
                    <a:pt x="533" y="857"/>
                  </a:lnTo>
                  <a:lnTo>
                    <a:pt x="541" y="744"/>
                  </a:lnTo>
                  <a:lnTo>
                    <a:pt x="549" y="631"/>
                  </a:lnTo>
                  <a:lnTo>
                    <a:pt x="555" y="517"/>
                  </a:lnTo>
                  <a:lnTo>
                    <a:pt x="555" y="517"/>
                  </a:lnTo>
                  <a:lnTo>
                    <a:pt x="558" y="469"/>
                  </a:lnTo>
                  <a:lnTo>
                    <a:pt x="558" y="422"/>
                  </a:lnTo>
                  <a:lnTo>
                    <a:pt x="557" y="375"/>
                  </a:lnTo>
                  <a:lnTo>
                    <a:pt x="555" y="327"/>
                  </a:lnTo>
                  <a:lnTo>
                    <a:pt x="555" y="327"/>
                  </a:lnTo>
                  <a:lnTo>
                    <a:pt x="553" y="263"/>
                  </a:lnTo>
                  <a:lnTo>
                    <a:pt x="551" y="200"/>
                  </a:lnTo>
                  <a:lnTo>
                    <a:pt x="546" y="135"/>
                  </a:lnTo>
                  <a:lnTo>
                    <a:pt x="539" y="72"/>
                  </a:lnTo>
                  <a:lnTo>
                    <a:pt x="539" y="72"/>
                  </a:lnTo>
                  <a:lnTo>
                    <a:pt x="537" y="60"/>
                  </a:lnTo>
                  <a:lnTo>
                    <a:pt x="536" y="46"/>
                  </a:lnTo>
                  <a:lnTo>
                    <a:pt x="533" y="33"/>
                  </a:lnTo>
                  <a:lnTo>
                    <a:pt x="530" y="27"/>
                  </a:lnTo>
                  <a:lnTo>
                    <a:pt x="527" y="22"/>
                  </a:lnTo>
                  <a:lnTo>
                    <a:pt x="527" y="22"/>
                  </a:lnTo>
                  <a:lnTo>
                    <a:pt x="520" y="13"/>
                  </a:lnTo>
                  <a:lnTo>
                    <a:pt x="514" y="7"/>
                  </a:lnTo>
                  <a:lnTo>
                    <a:pt x="510" y="4"/>
                  </a:lnTo>
                  <a:lnTo>
                    <a:pt x="506" y="3"/>
                  </a:lnTo>
                  <a:lnTo>
                    <a:pt x="502" y="2"/>
                  </a:lnTo>
                  <a:lnTo>
                    <a:pt x="497" y="0"/>
                  </a:lnTo>
                  <a:lnTo>
                    <a:pt x="497" y="0"/>
                  </a:lnTo>
                  <a:lnTo>
                    <a:pt x="348" y="3"/>
                  </a:lnTo>
                  <a:lnTo>
                    <a:pt x="348" y="3"/>
                  </a:lnTo>
                  <a:lnTo>
                    <a:pt x="242" y="5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44" y="11"/>
                  </a:lnTo>
                  <a:lnTo>
                    <a:pt x="35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3" y="22"/>
                  </a:lnTo>
                  <a:lnTo>
                    <a:pt x="20" y="31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6" y="41"/>
                  </a:lnTo>
                  <a:lnTo>
                    <a:pt x="31" y="40"/>
                  </a:lnTo>
                  <a:lnTo>
                    <a:pt x="43" y="39"/>
                  </a:lnTo>
                  <a:lnTo>
                    <a:pt x="66" y="37"/>
                  </a:lnTo>
                  <a:lnTo>
                    <a:pt x="66" y="37"/>
                  </a:lnTo>
                  <a:lnTo>
                    <a:pt x="113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277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474" y="29"/>
                  </a:lnTo>
                  <a:lnTo>
                    <a:pt x="474" y="29"/>
                  </a:lnTo>
                  <a:lnTo>
                    <a:pt x="491" y="28"/>
                  </a:lnTo>
                  <a:lnTo>
                    <a:pt x="497" y="29"/>
                  </a:lnTo>
                  <a:lnTo>
                    <a:pt x="499" y="30"/>
                  </a:lnTo>
                  <a:lnTo>
                    <a:pt x="502" y="33"/>
                  </a:lnTo>
                  <a:lnTo>
                    <a:pt x="502" y="33"/>
                  </a:lnTo>
                  <a:lnTo>
                    <a:pt x="514" y="44"/>
                  </a:lnTo>
                  <a:lnTo>
                    <a:pt x="520" y="52"/>
                  </a:lnTo>
                  <a:lnTo>
                    <a:pt x="522" y="59"/>
                  </a:lnTo>
                  <a:lnTo>
                    <a:pt x="522" y="59"/>
                  </a:lnTo>
                  <a:lnTo>
                    <a:pt x="527" y="79"/>
                  </a:lnTo>
                  <a:lnTo>
                    <a:pt x="529" y="98"/>
                  </a:lnTo>
                  <a:lnTo>
                    <a:pt x="529" y="98"/>
                  </a:lnTo>
                  <a:lnTo>
                    <a:pt x="533" y="129"/>
                  </a:lnTo>
                  <a:lnTo>
                    <a:pt x="535" y="160"/>
                  </a:lnTo>
                  <a:lnTo>
                    <a:pt x="540" y="222"/>
                  </a:lnTo>
                  <a:lnTo>
                    <a:pt x="540" y="222"/>
                  </a:lnTo>
                  <a:lnTo>
                    <a:pt x="542" y="283"/>
                  </a:lnTo>
                  <a:lnTo>
                    <a:pt x="545" y="344"/>
                  </a:lnTo>
                  <a:lnTo>
                    <a:pt x="547" y="405"/>
                  </a:lnTo>
                  <a:lnTo>
                    <a:pt x="547" y="466"/>
                  </a:lnTo>
                  <a:lnTo>
                    <a:pt x="547" y="466"/>
                  </a:lnTo>
                  <a:lnTo>
                    <a:pt x="546" y="518"/>
                  </a:lnTo>
                  <a:lnTo>
                    <a:pt x="543" y="570"/>
                  </a:lnTo>
                  <a:lnTo>
                    <a:pt x="536" y="675"/>
                  </a:lnTo>
                  <a:lnTo>
                    <a:pt x="536" y="675"/>
                  </a:lnTo>
                  <a:lnTo>
                    <a:pt x="518" y="924"/>
                  </a:lnTo>
                  <a:lnTo>
                    <a:pt x="518" y="924"/>
                  </a:lnTo>
                  <a:lnTo>
                    <a:pt x="517" y="960"/>
                  </a:lnTo>
                  <a:lnTo>
                    <a:pt x="517" y="983"/>
                  </a:lnTo>
                  <a:lnTo>
                    <a:pt x="515" y="1007"/>
                  </a:lnTo>
                  <a:lnTo>
                    <a:pt x="511" y="1029"/>
                  </a:lnTo>
                  <a:lnTo>
                    <a:pt x="509" y="1040"/>
                  </a:lnTo>
                  <a:lnTo>
                    <a:pt x="505" y="1048"/>
                  </a:lnTo>
                  <a:lnTo>
                    <a:pt x="502" y="1057"/>
                  </a:lnTo>
                  <a:lnTo>
                    <a:pt x="497" y="1063"/>
                  </a:lnTo>
                  <a:lnTo>
                    <a:pt x="491" y="1068"/>
                  </a:lnTo>
                  <a:lnTo>
                    <a:pt x="485" y="1070"/>
                  </a:lnTo>
                  <a:lnTo>
                    <a:pt x="485" y="1070"/>
                  </a:lnTo>
                  <a:lnTo>
                    <a:pt x="465" y="1072"/>
                  </a:lnTo>
                  <a:lnTo>
                    <a:pt x="445" y="1074"/>
                  </a:lnTo>
                  <a:lnTo>
                    <a:pt x="405" y="1074"/>
                  </a:lnTo>
                  <a:lnTo>
                    <a:pt x="405" y="1074"/>
                  </a:lnTo>
                  <a:lnTo>
                    <a:pt x="345" y="1074"/>
                  </a:lnTo>
                  <a:lnTo>
                    <a:pt x="285" y="1072"/>
                  </a:lnTo>
                  <a:lnTo>
                    <a:pt x="285" y="1072"/>
                  </a:lnTo>
                  <a:lnTo>
                    <a:pt x="185" y="1068"/>
                  </a:lnTo>
                  <a:lnTo>
                    <a:pt x="135" y="1065"/>
                  </a:lnTo>
                  <a:lnTo>
                    <a:pt x="85" y="1060"/>
                  </a:lnTo>
                  <a:lnTo>
                    <a:pt x="85" y="1060"/>
                  </a:lnTo>
                  <a:lnTo>
                    <a:pt x="63" y="1057"/>
                  </a:lnTo>
                  <a:lnTo>
                    <a:pt x="63" y="1057"/>
                  </a:lnTo>
                  <a:lnTo>
                    <a:pt x="58" y="1056"/>
                  </a:lnTo>
                  <a:lnTo>
                    <a:pt x="55" y="1051"/>
                  </a:lnTo>
                  <a:lnTo>
                    <a:pt x="54" y="1046"/>
                  </a:lnTo>
                  <a:lnTo>
                    <a:pt x="52" y="1040"/>
                  </a:lnTo>
                  <a:lnTo>
                    <a:pt x="52" y="1028"/>
                  </a:lnTo>
                  <a:lnTo>
                    <a:pt x="52" y="1016"/>
                  </a:lnTo>
                  <a:lnTo>
                    <a:pt x="52" y="1016"/>
                  </a:lnTo>
                  <a:lnTo>
                    <a:pt x="49" y="968"/>
                  </a:lnTo>
                  <a:lnTo>
                    <a:pt x="44" y="922"/>
                  </a:lnTo>
                  <a:lnTo>
                    <a:pt x="44" y="922"/>
                  </a:lnTo>
                  <a:lnTo>
                    <a:pt x="29" y="776"/>
                  </a:lnTo>
                  <a:lnTo>
                    <a:pt x="21" y="703"/>
                  </a:lnTo>
                  <a:lnTo>
                    <a:pt x="15" y="631"/>
                  </a:lnTo>
                  <a:lnTo>
                    <a:pt x="15" y="631"/>
                  </a:lnTo>
                  <a:lnTo>
                    <a:pt x="13" y="590"/>
                  </a:lnTo>
                  <a:lnTo>
                    <a:pt x="11" y="551"/>
                  </a:lnTo>
                  <a:lnTo>
                    <a:pt x="11" y="472"/>
                  </a:lnTo>
                  <a:lnTo>
                    <a:pt x="12" y="392"/>
                  </a:lnTo>
                  <a:lnTo>
                    <a:pt x="13" y="313"/>
                  </a:lnTo>
                  <a:lnTo>
                    <a:pt x="13" y="313"/>
                  </a:lnTo>
                  <a:lnTo>
                    <a:pt x="15" y="222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20" y="98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5" y="37"/>
                  </a:lnTo>
                  <a:lnTo>
                    <a:pt x="26" y="36"/>
                  </a:lnTo>
                  <a:lnTo>
                    <a:pt x="25" y="39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5" y="39"/>
                  </a:lnTo>
                  <a:lnTo>
                    <a:pt x="26" y="35"/>
                  </a:lnTo>
                  <a:lnTo>
                    <a:pt x="27" y="25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5" y="16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5" name="Line 293"/>
            <p:cNvSpPr>
              <a:spLocks noChangeShapeType="1"/>
            </p:cNvSpPr>
            <p:nvPr/>
          </p:nvSpPr>
          <p:spPr bwMode="auto">
            <a:xfrm>
              <a:off x="3948" y="1590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6" name="Line 294"/>
            <p:cNvSpPr>
              <a:spLocks noChangeShapeType="1"/>
            </p:cNvSpPr>
            <p:nvPr/>
          </p:nvSpPr>
          <p:spPr bwMode="auto">
            <a:xfrm>
              <a:off x="3948" y="1590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7" name="Line 295"/>
            <p:cNvSpPr>
              <a:spLocks noChangeShapeType="1"/>
            </p:cNvSpPr>
            <p:nvPr/>
          </p:nvSpPr>
          <p:spPr bwMode="auto">
            <a:xfrm>
              <a:off x="3914" y="1587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8" name="Line 296"/>
            <p:cNvSpPr>
              <a:spLocks noChangeShapeType="1"/>
            </p:cNvSpPr>
            <p:nvPr/>
          </p:nvSpPr>
          <p:spPr bwMode="auto">
            <a:xfrm>
              <a:off x="3914" y="1587"/>
              <a:ext cx="1" cy="1"/>
            </a:xfrm>
            <a:prstGeom prst="line">
              <a:avLst/>
            </a:prstGeom>
            <a:noFill/>
            <a:ln w="1588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69" name="Freeform 297"/>
            <p:cNvSpPr>
              <a:spLocks/>
            </p:cNvSpPr>
            <p:nvPr/>
          </p:nvSpPr>
          <p:spPr bwMode="auto">
            <a:xfrm>
              <a:off x="3548" y="1560"/>
              <a:ext cx="489" cy="1265"/>
            </a:xfrm>
            <a:custGeom>
              <a:avLst/>
              <a:gdLst/>
              <a:ahLst/>
              <a:cxnLst>
                <a:cxn ang="0">
                  <a:pos x="11" y="74"/>
                </a:cxn>
                <a:cxn ang="0">
                  <a:pos x="7" y="79"/>
                </a:cxn>
                <a:cxn ang="0">
                  <a:pos x="4" y="113"/>
                </a:cxn>
                <a:cxn ang="0">
                  <a:pos x="1" y="210"/>
                </a:cxn>
                <a:cxn ang="0">
                  <a:pos x="3" y="475"/>
                </a:cxn>
                <a:cxn ang="0">
                  <a:pos x="4" y="621"/>
                </a:cxn>
                <a:cxn ang="0">
                  <a:pos x="7" y="765"/>
                </a:cxn>
                <a:cxn ang="0">
                  <a:pos x="25" y="1104"/>
                </a:cxn>
                <a:cxn ang="0">
                  <a:pos x="29" y="1196"/>
                </a:cxn>
                <a:cxn ang="0">
                  <a:pos x="29" y="1208"/>
                </a:cxn>
                <a:cxn ang="0">
                  <a:pos x="31" y="1223"/>
                </a:cxn>
                <a:cxn ang="0">
                  <a:pos x="36" y="1231"/>
                </a:cxn>
                <a:cxn ang="0">
                  <a:pos x="48" y="1233"/>
                </a:cxn>
                <a:cxn ang="0">
                  <a:pos x="97" y="1241"/>
                </a:cxn>
                <a:cxn ang="0">
                  <a:pos x="210" y="1258"/>
                </a:cxn>
                <a:cxn ang="0">
                  <a:pos x="296" y="1265"/>
                </a:cxn>
                <a:cxn ang="0">
                  <a:pos x="349" y="1265"/>
                </a:cxn>
                <a:cxn ang="0">
                  <a:pos x="394" y="1262"/>
                </a:cxn>
                <a:cxn ang="0">
                  <a:pos x="429" y="1252"/>
                </a:cxn>
                <a:cxn ang="0">
                  <a:pos x="441" y="1245"/>
                </a:cxn>
                <a:cxn ang="0">
                  <a:pos x="445" y="1240"/>
                </a:cxn>
                <a:cxn ang="0">
                  <a:pos x="453" y="1222"/>
                </a:cxn>
                <a:cxn ang="0">
                  <a:pos x="462" y="1175"/>
                </a:cxn>
                <a:cxn ang="0">
                  <a:pos x="473" y="1084"/>
                </a:cxn>
                <a:cxn ang="0">
                  <a:pos x="480" y="970"/>
                </a:cxn>
                <a:cxn ang="0">
                  <a:pos x="486" y="788"/>
                </a:cxn>
                <a:cxn ang="0">
                  <a:pos x="489" y="522"/>
                </a:cxn>
                <a:cxn ang="0">
                  <a:pos x="489" y="401"/>
                </a:cxn>
                <a:cxn ang="0">
                  <a:pos x="488" y="163"/>
                </a:cxn>
                <a:cxn ang="0">
                  <a:pos x="483" y="70"/>
                </a:cxn>
                <a:cxn ang="0">
                  <a:pos x="478" y="32"/>
                </a:cxn>
                <a:cxn ang="0">
                  <a:pos x="474" y="24"/>
                </a:cxn>
                <a:cxn ang="0">
                  <a:pos x="457" y="0"/>
                </a:cxn>
                <a:cxn ang="0">
                  <a:pos x="405" y="0"/>
                </a:cxn>
                <a:cxn ang="0">
                  <a:pos x="285" y="2"/>
                </a:cxn>
                <a:cxn ang="0">
                  <a:pos x="140" y="9"/>
                </a:cxn>
                <a:cxn ang="0">
                  <a:pos x="74" y="17"/>
                </a:cxn>
                <a:cxn ang="0">
                  <a:pos x="21" y="26"/>
                </a:cxn>
              </a:cxnLst>
              <a:rect l="0" t="0" r="r" b="b"/>
              <a:pathLst>
                <a:path w="489" h="1265">
                  <a:moveTo>
                    <a:pt x="11" y="74"/>
                  </a:moveTo>
                  <a:lnTo>
                    <a:pt x="11" y="74"/>
                  </a:lnTo>
                  <a:lnTo>
                    <a:pt x="10" y="75"/>
                  </a:lnTo>
                  <a:lnTo>
                    <a:pt x="7" y="79"/>
                  </a:lnTo>
                  <a:lnTo>
                    <a:pt x="6" y="92"/>
                  </a:lnTo>
                  <a:lnTo>
                    <a:pt x="4" y="113"/>
                  </a:lnTo>
                  <a:lnTo>
                    <a:pt x="3" y="141"/>
                  </a:lnTo>
                  <a:lnTo>
                    <a:pt x="1" y="210"/>
                  </a:lnTo>
                  <a:lnTo>
                    <a:pt x="0" y="295"/>
                  </a:lnTo>
                  <a:lnTo>
                    <a:pt x="3" y="475"/>
                  </a:lnTo>
                  <a:lnTo>
                    <a:pt x="4" y="621"/>
                  </a:lnTo>
                  <a:lnTo>
                    <a:pt x="4" y="621"/>
                  </a:lnTo>
                  <a:lnTo>
                    <a:pt x="5" y="685"/>
                  </a:lnTo>
                  <a:lnTo>
                    <a:pt x="7" y="765"/>
                  </a:lnTo>
                  <a:lnTo>
                    <a:pt x="17" y="943"/>
                  </a:lnTo>
                  <a:lnTo>
                    <a:pt x="25" y="1104"/>
                  </a:lnTo>
                  <a:lnTo>
                    <a:pt x="28" y="1163"/>
                  </a:lnTo>
                  <a:lnTo>
                    <a:pt x="29" y="1196"/>
                  </a:lnTo>
                  <a:lnTo>
                    <a:pt x="29" y="1196"/>
                  </a:lnTo>
                  <a:lnTo>
                    <a:pt x="29" y="1208"/>
                  </a:lnTo>
                  <a:lnTo>
                    <a:pt x="30" y="1218"/>
                  </a:lnTo>
                  <a:lnTo>
                    <a:pt x="31" y="1223"/>
                  </a:lnTo>
                  <a:lnTo>
                    <a:pt x="34" y="1227"/>
                  </a:lnTo>
                  <a:lnTo>
                    <a:pt x="36" y="1231"/>
                  </a:lnTo>
                  <a:lnTo>
                    <a:pt x="40" y="1232"/>
                  </a:lnTo>
                  <a:lnTo>
                    <a:pt x="48" y="1233"/>
                  </a:lnTo>
                  <a:lnTo>
                    <a:pt x="48" y="1233"/>
                  </a:lnTo>
                  <a:lnTo>
                    <a:pt x="97" y="1241"/>
                  </a:lnTo>
                  <a:lnTo>
                    <a:pt x="152" y="1251"/>
                  </a:lnTo>
                  <a:lnTo>
                    <a:pt x="210" y="1258"/>
                  </a:lnTo>
                  <a:lnTo>
                    <a:pt x="269" y="1263"/>
                  </a:lnTo>
                  <a:lnTo>
                    <a:pt x="296" y="1265"/>
                  </a:lnTo>
                  <a:lnTo>
                    <a:pt x="324" y="1265"/>
                  </a:lnTo>
                  <a:lnTo>
                    <a:pt x="349" y="1265"/>
                  </a:lnTo>
                  <a:lnTo>
                    <a:pt x="373" y="1264"/>
                  </a:lnTo>
                  <a:lnTo>
                    <a:pt x="394" y="1262"/>
                  </a:lnTo>
                  <a:lnTo>
                    <a:pt x="414" y="1258"/>
                  </a:lnTo>
                  <a:lnTo>
                    <a:pt x="429" y="1252"/>
                  </a:lnTo>
                  <a:lnTo>
                    <a:pt x="435" y="1249"/>
                  </a:lnTo>
                  <a:lnTo>
                    <a:pt x="441" y="1245"/>
                  </a:lnTo>
                  <a:lnTo>
                    <a:pt x="441" y="1245"/>
                  </a:lnTo>
                  <a:lnTo>
                    <a:pt x="445" y="1240"/>
                  </a:lnTo>
                  <a:lnTo>
                    <a:pt x="449" y="1233"/>
                  </a:lnTo>
                  <a:lnTo>
                    <a:pt x="453" y="1222"/>
                  </a:lnTo>
                  <a:lnTo>
                    <a:pt x="457" y="1208"/>
                  </a:lnTo>
                  <a:lnTo>
                    <a:pt x="462" y="1175"/>
                  </a:lnTo>
                  <a:lnTo>
                    <a:pt x="468" y="1133"/>
                  </a:lnTo>
                  <a:lnTo>
                    <a:pt x="473" y="1084"/>
                  </a:lnTo>
                  <a:lnTo>
                    <a:pt x="477" y="1029"/>
                  </a:lnTo>
                  <a:lnTo>
                    <a:pt x="480" y="970"/>
                  </a:lnTo>
                  <a:lnTo>
                    <a:pt x="483" y="911"/>
                  </a:lnTo>
                  <a:lnTo>
                    <a:pt x="486" y="788"/>
                  </a:lnTo>
                  <a:lnTo>
                    <a:pt x="488" y="674"/>
                  </a:lnTo>
                  <a:lnTo>
                    <a:pt x="489" y="522"/>
                  </a:lnTo>
                  <a:lnTo>
                    <a:pt x="489" y="522"/>
                  </a:lnTo>
                  <a:lnTo>
                    <a:pt x="489" y="401"/>
                  </a:lnTo>
                  <a:lnTo>
                    <a:pt x="489" y="241"/>
                  </a:lnTo>
                  <a:lnTo>
                    <a:pt x="488" y="163"/>
                  </a:lnTo>
                  <a:lnTo>
                    <a:pt x="485" y="97"/>
                  </a:lnTo>
                  <a:lnTo>
                    <a:pt x="483" y="70"/>
                  </a:lnTo>
                  <a:lnTo>
                    <a:pt x="480" y="48"/>
                  </a:lnTo>
                  <a:lnTo>
                    <a:pt x="478" y="32"/>
                  </a:lnTo>
                  <a:lnTo>
                    <a:pt x="477" y="27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05" y="0"/>
                  </a:lnTo>
                  <a:lnTo>
                    <a:pt x="350" y="1"/>
                  </a:lnTo>
                  <a:lnTo>
                    <a:pt x="285" y="2"/>
                  </a:lnTo>
                  <a:lnTo>
                    <a:pt x="212" y="5"/>
                  </a:lnTo>
                  <a:lnTo>
                    <a:pt x="140" y="9"/>
                  </a:lnTo>
                  <a:lnTo>
                    <a:pt x="105" y="13"/>
                  </a:lnTo>
                  <a:lnTo>
                    <a:pt x="74" y="17"/>
                  </a:lnTo>
                  <a:lnTo>
                    <a:pt x="46" y="21"/>
                  </a:lnTo>
                  <a:lnTo>
                    <a:pt x="21" y="26"/>
                  </a:lnTo>
                  <a:lnTo>
                    <a:pt x="11" y="74"/>
                  </a:lnTo>
                  <a:close/>
                </a:path>
              </a:pathLst>
            </a:custGeom>
            <a:solidFill>
              <a:srgbClr val="E4E1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0" name="Freeform 298"/>
            <p:cNvSpPr>
              <a:spLocks/>
            </p:cNvSpPr>
            <p:nvPr/>
          </p:nvSpPr>
          <p:spPr bwMode="auto">
            <a:xfrm>
              <a:off x="3548" y="1560"/>
              <a:ext cx="489" cy="1265"/>
            </a:xfrm>
            <a:custGeom>
              <a:avLst/>
              <a:gdLst/>
              <a:ahLst/>
              <a:cxnLst>
                <a:cxn ang="0">
                  <a:pos x="11" y="74"/>
                </a:cxn>
                <a:cxn ang="0">
                  <a:pos x="7" y="79"/>
                </a:cxn>
                <a:cxn ang="0">
                  <a:pos x="4" y="113"/>
                </a:cxn>
                <a:cxn ang="0">
                  <a:pos x="1" y="210"/>
                </a:cxn>
                <a:cxn ang="0">
                  <a:pos x="3" y="475"/>
                </a:cxn>
                <a:cxn ang="0">
                  <a:pos x="4" y="621"/>
                </a:cxn>
                <a:cxn ang="0">
                  <a:pos x="7" y="765"/>
                </a:cxn>
                <a:cxn ang="0">
                  <a:pos x="25" y="1104"/>
                </a:cxn>
                <a:cxn ang="0">
                  <a:pos x="29" y="1196"/>
                </a:cxn>
                <a:cxn ang="0">
                  <a:pos x="29" y="1208"/>
                </a:cxn>
                <a:cxn ang="0">
                  <a:pos x="31" y="1223"/>
                </a:cxn>
                <a:cxn ang="0">
                  <a:pos x="36" y="1231"/>
                </a:cxn>
                <a:cxn ang="0">
                  <a:pos x="48" y="1233"/>
                </a:cxn>
                <a:cxn ang="0">
                  <a:pos x="97" y="1241"/>
                </a:cxn>
                <a:cxn ang="0">
                  <a:pos x="210" y="1258"/>
                </a:cxn>
                <a:cxn ang="0">
                  <a:pos x="296" y="1265"/>
                </a:cxn>
                <a:cxn ang="0">
                  <a:pos x="349" y="1265"/>
                </a:cxn>
                <a:cxn ang="0">
                  <a:pos x="394" y="1262"/>
                </a:cxn>
                <a:cxn ang="0">
                  <a:pos x="429" y="1252"/>
                </a:cxn>
                <a:cxn ang="0">
                  <a:pos x="441" y="1245"/>
                </a:cxn>
                <a:cxn ang="0">
                  <a:pos x="445" y="1240"/>
                </a:cxn>
                <a:cxn ang="0">
                  <a:pos x="453" y="1222"/>
                </a:cxn>
                <a:cxn ang="0">
                  <a:pos x="462" y="1175"/>
                </a:cxn>
                <a:cxn ang="0">
                  <a:pos x="473" y="1084"/>
                </a:cxn>
                <a:cxn ang="0">
                  <a:pos x="480" y="970"/>
                </a:cxn>
                <a:cxn ang="0">
                  <a:pos x="486" y="788"/>
                </a:cxn>
                <a:cxn ang="0">
                  <a:pos x="489" y="522"/>
                </a:cxn>
                <a:cxn ang="0">
                  <a:pos x="489" y="401"/>
                </a:cxn>
                <a:cxn ang="0">
                  <a:pos x="488" y="163"/>
                </a:cxn>
                <a:cxn ang="0">
                  <a:pos x="483" y="70"/>
                </a:cxn>
                <a:cxn ang="0">
                  <a:pos x="478" y="32"/>
                </a:cxn>
                <a:cxn ang="0">
                  <a:pos x="474" y="24"/>
                </a:cxn>
                <a:cxn ang="0">
                  <a:pos x="457" y="0"/>
                </a:cxn>
                <a:cxn ang="0">
                  <a:pos x="405" y="0"/>
                </a:cxn>
                <a:cxn ang="0">
                  <a:pos x="285" y="2"/>
                </a:cxn>
                <a:cxn ang="0">
                  <a:pos x="140" y="9"/>
                </a:cxn>
                <a:cxn ang="0">
                  <a:pos x="74" y="17"/>
                </a:cxn>
                <a:cxn ang="0">
                  <a:pos x="21" y="26"/>
                </a:cxn>
              </a:cxnLst>
              <a:rect l="0" t="0" r="r" b="b"/>
              <a:pathLst>
                <a:path w="489" h="1265">
                  <a:moveTo>
                    <a:pt x="11" y="74"/>
                  </a:moveTo>
                  <a:lnTo>
                    <a:pt x="11" y="74"/>
                  </a:lnTo>
                  <a:lnTo>
                    <a:pt x="10" y="75"/>
                  </a:lnTo>
                  <a:lnTo>
                    <a:pt x="7" y="79"/>
                  </a:lnTo>
                  <a:lnTo>
                    <a:pt x="6" y="92"/>
                  </a:lnTo>
                  <a:lnTo>
                    <a:pt x="4" y="113"/>
                  </a:lnTo>
                  <a:lnTo>
                    <a:pt x="3" y="141"/>
                  </a:lnTo>
                  <a:lnTo>
                    <a:pt x="1" y="210"/>
                  </a:lnTo>
                  <a:lnTo>
                    <a:pt x="0" y="295"/>
                  </a:lnTo>
                  <a:lnTo>
                    <a:pt x="3" y="475"/>
                  </a:lnTo>
                  <a:lnTo>
                    <a:pt x="4" y="621"/>
                  </a:lnTo>
                  <a:lnTo>
                    <a:pt x="4" y="621"/>
                  </a:lnTo>
                  <a:lnTo>
                    <a:pt x="5" y="685"/>
                  </a:lnTo>
                  <a:lnTo>
                    <a:pt x="7" y="765"/>
                  </a:lnTo>
                  <a:lnTo>
                    <a:pt x="17" y="943"/>
                  </a:lnTo>
                  <a:lnTo>
                    <a:pt x="25" y="1104"/>
                  </a:lnTo>
                  <a:lnTo>
                    <a:pt x="28" y="1163"/>
                  </a:lnTo>
                  <a:lnTo>
                    <a:pt x="29" y="1196"/>
                  </a:lnTo>
                  <a:lnTo>
                    <a:pt x="29" y="1196"/>
                  </a:lnTo>
                  <a:lnTo>
                    <a:pt x="29" y="1208"/>
                  </a:lnTo>
                  <a:lnTo>
                    <a:pt x="30" y="1218"/>
                  </a:lnTo>
                  <a:lnTo>
                    <a:pt x="31" y="1223"/>
                  </a:lnTo>
                  <a:lnTo>
                    <a:pt x="34" y="1227"/>
                  </a:lnTo>
                  <a:lnTo>
                    <a:pt x="36" y="1231"/>
                  </a:lnTo>
                  <a:lnTo>
                    <a:pt x="40" y="1232"/>
                  </a:lnTo>
                  <a:lnTo>
                    <a:pt x="48" y="1233"/>
                  </a:lnTo>
                  <a:lnTo>
                    <a:pt x="48" y="1233"/>
                  </a:lnTo>
                  <a:lnTo>
                    <a:pt x="97" y="1241"/>
                  </a:lnTo>
                  <a:lnTo>
                    <a:pt x="152" y="1251"/>
                  </a:lnTo>
                  <a:lnTo>
                    <a:pt x="210" y="1258"/>
                  </a:lnTo>
                  <a:lnTo>
                    <a:pt x="269" y="1263"/>
                  </a:lnTo>
                  <a:lnTo>
                    <a:pt x="296" y="1265"/>
                  </a:lnTo>
                  <a:lnTo>
                    <a:pt x="324" y="1265"/>
                  </a:lnTo>
                  <a:lnTo>
                    <a:pt x="349" y="1265"/>
                  </a:lnTo>
                  <a:lnTo>
                    <a:pt x="373" y="1264"/>
                  </a:lnTo>
                  <a:lnTo>
                    <a:pt x="394" y="1262"/>
                  </a:lnTo>
                  <a:lnTo>
                    <a:pt x="414" y="1258"/>
                  </a:lnTo>
                  <a:lnTo>
                    <a:pt x="429" y="1252"/>
                  </a:lnTo>
                  <a:lnTo>
                    <a:pt x="435" y="1249"/>
                  </a:lnTo>
                  <a:lnTo>
                    <a:pt x="441" y="1245"/>
                  </a:lnTo>
                  <a:lnTo>
                    <a:pt x="441" y="1245"/>
                  </a:lnTo>
                  <a:lnTo>
                    <a:pt x="445" y="1240"/>
                  </a:lnTo>
                  <a:lnTo>
                    <a:pt x="449" y="1233"/>
                  </a:lnTo>
                  <a:lnTo>
                    <a:pt x="453" y="1222"/>
                  </a:lnTo>
                  <a:lnTo>
                    <a:pt x="457" y="1208"/>
                  </a:lnTo>
                  <a:lnTo>
                    <a:pt x="462" y="1175"/>
                  </a:lnTo>
                  <a:lnTo>
                    <a:pt x="468" y="1133"/>
                  </a:lnTo>
                  <a:lnTo>
                    <a:pt x="473" y="1084"/>
                  </a:lnTo>
                  <a:lnTo>
                    <a:pt x="477" y="1029"/>
                  </a:lnTo>
                  <a:lnTo>
                    <a:pt x="480" y="970"/>
                  </a:lnTo>
                  <a:lnTo>
                    <a:pt x="483" y="911"/>
                  </a:lnTo>
                  <a:lnTo>
                    <a:pt x="486" y="788"/>
                  </a:lnTo>
                  <a:lnTo>
                    <a:pt x="488" y="674"/>
                  </a:lnTo>
                  <a:lnTo>
                    <a:pt x="489" y="522"/>
                  </a:lnTo>
                  <a:lnTo>
                    <a:pt x="489" y="522"/>
                  </a:lnTo>
                  <a:lnTo>
                    <a:pt x="489" y="401"/>
                  </a:lnTo>
                  <a:lnTo>
                    <a:pt x="489" y="241"/>
                  </a:lnTo>
                  <a:lnTo>
                    <a:pt x="488" y="163"/>
                  </a:lnTo>
                  <a:lnTo>
                    <a:pt x="485" y="97"/>
                  </a:lnTo>
                  <a:lnTo>
                    <a:pt x="483" y="70"/>
                  </a:lnTo>
                  <a:lnTo>
                    <a:pt x="480" y="48"/>
                  </a:lnTo>
                  <a:lnTo>
                    <a:pt x="478" y="32"/>
                  </a:lnTo>
                  <a:lnTo>
                    <a:pt x="477" y="27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05" y="0"/>
                  </a:lnTo>
                  <a:lnTo>
                    <a:pt x="350" y="1"/>
                  </a:lnTo>
                  <a:lnTo>
                    <a:pt x="285" y="2"/>
                  </a:lnTo>
                  <a:lnTo>
                    <a:pt x="212" y="5"/>
                  </a:lnTo>
                  <a:lnTo>
                    <a:pt x="140" y="9"/>
                  </a:lnTo>
                  <a:lnTo>
                    <a:pt x="105" y="13"/>
                  </a:lnTo>
                  <a:lnTo>
                    <a:pt x="74" y="17"/>
                  </a:lnTo>
                  <a:lnTo>
                    <a:pt x="46" y="21"/>
                  </a:lnTo>
                  <a:lnTo>
                    <a:pt x="21" y="2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1" name="Freeform 299"/>
            <p:cNvSpPr>
              <a:spLocks/>
            </p:cNvSpPr>
            <p:nvPr/>
          </p:nvSpPr>
          <p:spPr bwMode="auto">
            <a:xfrm>
              <a:off x="3541" y="1538"/>
              <a:ext cx="504" cy="1309"/>
            </a:xfrm>
            <a:custGeom>
              <a:avLst/>
              <a:gdLst/>
              <a:ahLst/>
              <a:cxnLst>
                <a:cxn ang="0">
                  <a:pos x="13" y="84"/>
                </a:cxn>
                <a:cxn ang="0">
                  <a:pos x="5" y="129"/>
                </a:cxn>
                <a:cxn ang="0">
                  <a:pos x="0" y="221"/>
                </a:cxn>
                <a:cxn ang="0">
                  <a:pos x="1" y="497"/>
                </a:cxn>
                <a:cxn ang="0">
                  <a:pos x="11" y="885"/>
                </a:cxn>
                <a:cxn ang="0">
                  <a:pos x="26" y="1173"/>
                </a:cxn>
                <a:cxn ang="0">
                  <a:pos x="29" y="1257"/>
                </a:cxn>
                <a:cxn ang="0">
                  <a:pos x="36" y="1272"/>
                </a:cxn>
                <a:cxn ang="0">
                  <a:pos x="76" y="1281"/>
                </a:cxn>
                <a:cxn ang="0">
                  <a:pos x="197" y="1299"/>
                </a:cxn>
                <a:cxn ang="0">
                  <a:pos x="312" y="1309"/>
                </a:cxn>
                <a:cxn ang="0">
                  <a:pos x="387" y="1305"/>
                </a:cxn>
                <a:cxn ang="0">
                  <a:pos x="432" y="1294"/>
                </a:cxn>
                <a:cxn ang="0">
                  <a:pos x="453" y="1277"/>
                </a:cxn>
                <a:cxn ang="0">
                  <a:pos x="478" y="1200"/>
                </a:cxn>
                <a:cxn ang="0">
                  <a:pos x="486" y="1120"/>
                </a:cxn>
                <a:cxn ang="0">
                  <a:pos x="501" y="874"/>
                </a:cxn>
                <a:cxn ang="0">
                  <a:pos x="504" y="412"/>
                </a:cxn>
                <a:cxn ang="0">
                  <a:pos x="502" y="158"/>
                </a:cxn>
                <a:cxn ang="0">
                  <a:pos x="493" y="41"/>
                </a:cxn>
                <a:cxn ang="0">
                  <a:pos x="484" y="21"/>
                </a:cxn>
                <a:cxn ang="0">
                  <a:pos x="464" y="0"/>
                </a:cxn>
                <a:cxn ang="0">
                  <a:pos x="337" y="3"/>
                </a:cxn>
                <a:cxn ang="0">
                  <a:pos x="134" y="12"/>
                </a:cxn>
                <a:cxn ang="0">
                  <a:pos x="31" y="28"/>
                </a:cxn>
                <a:cxn ang="0">
                  <a:pos x="24" y="35"/>
                </a:cxn>
                <a:cxn ang="0">
                  <a:pos x="20" y="64"/>
                </a:cxn>
                <a:cxn ang="0">
                  <a:pos x="24" y="68"/>
                </a:cxn>
                <a:cxn ang="0">
                  <a:pos x="157" y="51"/>
                </a:cxn>
                <a:cxn ang="0">
                  <a:pos x="351" y="43"/>
                </a:cxn>
                <a:cxn ang="0">
                  <a:pos x="446" y="43"/>
                </a:cxn>
                <a:cxn ang="0">
                  <a:pos x="456" y="42"/>
                </a:cxn>
                <a:cxn ang="0">
                  <a:pos x="478" y="82"/>
                </a:cxn>
                <a:cxn ang="0">
                  <a:pos x="485" y="151"/>
                </a:cxn>
                <a:cxn ang="0">
                  <a:pos x="489" y="339"/>
                </a:cxn>
                <a:cxn ang="0">
                  <a:pos x="486" y="776"/>
                </a:cxn>
                <a:cxn ang="0">
                  <a:pos x="479" y="1003"/>
                </a:cxn>
                <a:cxn ang="0">
                  <a:pos x="466" y="1175"/>
                </a:cxn>
                <a:cxn ang="0">
                  <a:pos x="456" y="1234"/>
                </a:cxn>
                <a:cxn ang="0">
                  <a:pos x="452" y="1247"/>
                </a:cxn>
                <a:cxn ang="0">
                  <a:pos x="415" y="1262"/>
                </a:cxn>
                <a:cxn ang="0">
                  <a:pos x="350" y="1267"/>
                </a:cxn>
                <a:cxn ang="0">
                  <a:pos x="237" y="1261"/>
                </a:cxn>
                <a:cxn ang="0">
                  <a:pos x="82" y="1238"/>
                </a:cxn>
                <a:cxn ang="0">
                  <a:pos x="55" y="1234"/>
                </a:cxn>
                <a:cxn ang="0">
                  <a:pos x="44" y="1212"/>
                </a:cxn>
                <a:cxn ang="0">
                  <a:pos x="42" y="1138"/>
                </a:cxn>
                <a:cxn ang="0">
                  <a:pos x="19" y="681"/>
                </a:cxn>
                <a:cxn ang="0">
                  <a:pos x="16" y="314"/>
                </a:cxn>
                <a:cxn ang="0">
                  <a:pos x="17" y="171"/>
                </a:cxn>
                <a:cxn ang="0">
                  <a:pos x="20" y="103"/>
                </a:cxn>
                <a:cxn ang="0">
                  <a:pos x="16" y="114"/>
                </a:cxn>
                <a:cxn ang="0">
                  <a:pos x="20" y="108"/>
                </a:cxn>
                <a:cxn ang="0">
                  <a:pos x="24" y="80"/>
                </a:cxn>
                <a:cxn ang="0">
                  <a:pos x="22" y="76"/>
                </a:cxn>
              </a:cxnLst>
              <a:rect l="0" t="0" r="r" b="b"/>
              <a:pathLst>
                <a:path w="504" h="1309">
                  <a:moveTo>
                    <a:pt x="22" y="76"/>
                  </a:moveTo>
                  <a:lnTo>
                    <a:pt x="22" y="76"/>
                  </a:lnTo>
                  <a:lnTo>
                    <a:pt x="17" y="79"/>
                  </a:lnTo>
                  <a:lnTo>
                    <a:pt x="13" y="84"/>
                  </a:lnTo>
                  <a:lnTo>
                    <a:pt x="10" y="91"/>
                  </a:lnTo>
                  <a:lnTo>
                    <a:pt x="8" y="99"/>
                  </a:lnTo>
                  <a:lnTo>
                    <a:pt x="6" y="116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2" y="152"/>
                  </a:lnTo>
                  <a:lnTo>
                    <a:pt x="1" y="175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89"/>
                  </a:lnTo>
                  <a:lnTo>
                    <a:pt x="0" y="359"/>
                  </a:lnTo>
                  <a:lnTo>
                    <a:pt x="1" y="497"/>
                  </a:lnTo>
                  <a:lnTo>
                    <a:pt x="1" y="497"/>
                  </a:lnTo>
                  <a:lnTo>
                    <a:pt x="2" y="626"/>
                  </a:lnTo>
                  <a:lnTo>
                    <a:pt x="6" y="756"/>
                  </a:lnTo>
                  <a:lnTo>
                    <a:pt x="11" y="885"/>
                  </a:lnTo>
                  <a:lnTo>
                    <a:pt x="18" y="1014"/>
                  </a:lnTo>
                  <a:lnTo>
                    <a:pt x="18" y="1014"/>
                  </a:lnTo>
                  <a:lnTo>
                    <a:pt x="24" y="1120"/>
                  </a:lnTo>
                  <a:lnTo>
                    <a:pt x="26" y="1173"/>
                  </a:lnTo>
                  <a:lnTo>
                    <a:pt x="28" y="1225"/>
                  </a:lnTo>
                  <a:lnTo>
                    <a:pt x="28" y="1225"/>
                  </a:lnTo>
                  <a:lnTo>
                    <a:pt x="28" y="1247"/>
                  </a:lnTo>
                  <a:lnTo>
                    <a:pt x="29" y="1257"/>
                  </a:lnTo>
                  <a:lnTo>
                    <a:pt x="31" y="1263"/>
                  </a:lnTo>
                  <a:lnTo>
                    <a:pt x="32" y="1268"/>
                  </a:lnTo>
                  <a:lnTo>
                    <a:pt x="32" y="1268"/>
                  </a:lnTo>
                  <a:lnTo>
                    <a:pt x="36" y="1272"/>
                  </a:lnTo>
                  <a:lnTo>
                    <a:pt x="41" y="1274"/>
                  </a:lnTo>
                  <a:lnTo>
                    <a:pt x="47" y="1277"/>
                  </a:lnTo>
                  <a:lnTo>
                    <a:pt x="54" y="1278"/>
                  </a:lnTo>
                  <a:lnTo>
                    <a:pt x="76" y="1281"/>
                  </a:lnTo>
                  <a:lnTo>
                    <a:pt x="76" y="1281"/>
                  </a:lnTo>
                  <a:lnTo>
                    <a:pt x="117" y="1287"/>
                  </a:lnTo>
                  <a:lnTo>
                    <a:pt x="157" y="1293"/>
                  </a:lnTo>
                  <a:lnTo>
                    <a:pt x="197" y="1299"/>
                  </a:lnTo>
                  <a:lnTo>
                    <a:pt x="237" y="1303"/>
                  </a:lnTo>
                  <a:lnTo>
                    <a:pt x="237" y="1303"/>
                  </a:lnTo>
                  <a:lnTo>
                    <a:pt x="275" y="1306"/>
                  </a:lnTo>
                  <a:lnTo>
                    <a:pt x="312" y="1309"/>
                  </a:lnTo>
                  <a:lnTo>
                    <a:pt x="350" y="1309"/>
                  </a:lnTo>
                  <a:lnTo>
                    <a:pt x="368" y="1308"/>
                  </a:lnTo>
                  <a:lnTo>
                    <a:pt x="387" y="1305"/>
                  </a:lnTo>
                  <a:lnTo>
                    <a:pt x="387" y="1305"/>
                  </a:lnTo>
                  <a:lnTo>
                    <a:pt x="405" y="1303"/>
                  </a:lnTo>
                  <a:lnTo>
                    <a:pt x="415" y="1300"/>
                  </a:lnTo>
                  <a:lnTo>
                    <a:pt x="424" y="1298"/>
                  </a:lnTo>
                  <a:lnTo>
                    <a:pt x="432" y="1294"/>
                  </a:lnTo>
                  <a:lnTo>
                    <a:pt x="441" y="1290"/>
                  </a:lnTo>
                  <a:lnTo>
                    <a:pt x="448" y="1284"/>
                  </a:lnTo>
                  <a:lnTo>
                    <a:pt x="453" y="1277"/>
                  </a:lnTo>
                  <a:lnTo>
                    <a:pt x="453" y="1277"/>
                  </a:lnTo>
                  <a:lnTo>
                    <a:pt x="462" y="1260"/>
                  </a:lnTo>
                  <a:lnTo>
                    <a:pt x="468" y="1241"/>
                  </a:lnTo>
                  <a:lnTo>
                    <a:pt x="474" y="1222"/>
                  </a:lnTo>
                  <a:lnTo>
                    <a:pt x="478" y="1200"/>
                  </a:lnTo>
                  <a:lnTo>
                    <a:pt x="480" y="1180"/>
                  </a:lnTo>
                  <a:lnTo>
                    <a:pt x="483" y="1160"/>
                  </a:lnTo>
                  <a:lnTo>
                    <a:pt x="486" y="1120"/>
                  </a:lnTo>
                  <a:lnTo>
                    <a:pt x="486" y="1120"/>
                  </a:lnTo>
                  <a:lnTo>
                    <a:pt x="491" y="1059"/>
                  </a:lnTo>
                  <a:lnTo>
                    <a:pt x="495" y="997"/>
                  </a:lnTo>
                  <a:lnTo>
                    <a:pt x="498" y="935"/>
                  </a:lnTo>
                  <a:lnTo>
                    <a:pt x="501" y="874"/>
                  </a:lnTo>
                  <a:lnTo>
                    <a:pt x="503" y="750"/>
                  </a:lnTo>
                  <a:lnTo>
                    <a:pt x="504" y="627"/>
                  </a:lnTo>
                  <a:lnTo>
                    <a:pt x="504" y="627"/>
                  </a:lnTo>
                  <a:lnTo>
                    <a:pt x="504" y="412"/>
                  </a:lnTo>
                  <a:lnTo>
                    <a:pt x="504" y="305"/>
                  </a:lnTo>
                  <a:lnTo>
                    <a:pt x="503" y="197"/>
                  </a:lnTo>
                  <a:lnTo>
                    <a:pt x="503" y="197"/>
                  </a:lnTo>
                  <a:lnTo>
                    <a:pt x="502" y="158"/>
                  </a:lnTo>
                  <a:lnTo>
                    <a:pt x="502" y="119"/>
                  </a:lnTo>
                  <a:lnTo>
                    <a:pt x="499" y="79"/>
                  </a:lnTo>
                  <a:lnTo>
                    <a:pt x="497" y="60"/>
                  </a:lnTo>
                  <a:lnTo>
                    <a:pt x="493" y="41"/>
                  </a:lnTo>
                  <a:lnTo>
                    <a:pt x="493" y="41"/>
                  </a:lnTo>
                  <a:lnTo>
                    <a:pt x="492" y="35"/>
                  </a:lnTo>
                  <a:lnTo>
                    <a:pt x="490" y="30"/>
                  </a:lnTo>
                  <a:lnTo>
                    <a:pt x="484" y="21"/>
                  </a:lnTo>
                  <a:lnTo>
                    <a:pt x="471" y="3"/>
                  </a:lnTo>
                  <a:lnTo>
                    <a:pt x="471" y="3"/>
                  </a:lnTo>
                  <a:lnTo>
                    <a:pt x="468" y="0"/>
                  </a:lnTo>
                  <a:lnTo>
                    <a:pt x="464" y="0"/>
                  </a:lnTo>
                  <a:lnTo>
                    <a:pt x="453" y="0"/>
                  </a:lnTo>
                  <a:lnTo>
                    <a:pt x="435" y="2"/>
                  </a:lnTo>
                  <a:lnTo>
                    <a:pt x="435" y="2"/>
                  </a:lnTo>
                  <a:lnTo>
                    <a:pt x="337" y="3"/>
                  </a:lnTo>
                  <a:lnTo>
                    <a:pt x="239" y="5"/>
                  </a:lnTo>
                  <a:lnTo>
                    <a:pt x="239" y="5"/>
                  </a:lnTo>
                  <a:lnTo>
                    <a:pt x="186" y="8"/>
                  </a:lnTo>
                  <a:lnTo>
                    <a:pt x="134" y="12"/>
                  </a:lnTo>
                  <a:lnTo>
                    <a:pt x="109" y="15"/>
                  </a:lnTo>
                  <a:lnTo>
                    <a:pt x="82" y="18"/>
                  </a:lnTo>
                  <a:lnTo>
                    <a:pt x="56" y="22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9" y="29"/>
                  </a:lnTo>
                  <a:lnTo>
                    <a:pt x="28" y="30"/>
                  </a:lnTo>
                  <a:lnTo>
                    <a:pt x="24" y="35"/>
                  </a:lnTo>
                  <a:lnTo>
                    <a:pt x="22" y="42"/>
                  </a:lnTo>
                  <a:lnTo>
                    <a:pt x="20" y="49"/>
                  </a:lnTo>
                  <a:lnTo>
                    <a:pt x="19" y="58"/>
                  </a:lnTo>
                  <a:lnTo>
                    <a:pt x="20" y="64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56" y="62"/>
                  </a:lnTo>
                  <a:lnTo>
                    <a:pt x="90" y="56"/>
                  </a:lnTo>
                  <a:lnTo>
                    <a:pt x="123" y="53"/>
                  </a:lnTo>
                  <a:lnTo>
                    <a:pt x="157" y="51"/>
                  </a:lnTo>
                  <a:lnTo>
                    <a:pt x="225" y="47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351" y="43"/>
                  </a:lnTo>
                  <a:lnTo>
                    <a:pt x="411" y="43"/>
                  </a:lnTo>
                  <a:lnTo>
                    <a:pt x="411" y="43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53" y="43"/>
                  </a:lnTo>
                  <a:lnTo>
                    <a:pt x="456" y="43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56" y="42"/>
                  </a:lnTo>
                  <a:lnTo>
                    <a:pt x="467" y="55"/>
                  </a:lnTo>
                  <a:lnTo>
                    <a:pt x="474" y="68"/>
                  </a:lnTo>
                  <a:lnTo>
                    <a:pt x="478" y="82"/>
                  </a:lnTo>
                  <a:lnTo>
                    <a:pt x="481" y="97"/>
                  </a:lnTo>
                  <a:lnTo>
                    <a:pt x="481" y="97"/>
                  </a:lnTo>
                  <a:lnTo>
                    <a:pt x="484" y="123"/>
                  </a:lnTo>
                  <a:lnTo>
                    <a:pt x="485" y="151"/>
                  </a:lnTo>
                  <a:lnTo>
                    <a:pt x="486" y="203"/>
                  </a:lnTo>
                  <a:lnTo>
                    <a:pt x="486" y="203"/>
                  </a:lnTo>
                  <a:lnTo>
                    <a:pt x="487" y="271"/>
                  </a:lnTo>
                  <a:lnTo>
                    <a:pt x="489" y="339"/>
                  </a:lnTo>
                  <a:lnTo>
                    <a:pt x="489" y="476"/>
                  </a:lnTo>
                  <a:lnTo>
                    <a:pt x="489" y="476"/>
                  </a:lnTo>
                  <a:lnTo>
                    <a:pt x="487" y="676"/>
                  </a:lnTo>
                  <a:lnTo>
                    <a:pt x="486" y="776"/>
                  </a:lnTo>
                  <a:lnTo>
                    <a:pt x="484" y="877"/>
                  </a:lnTo>
                  <a:lnTo>
                    <a:pt x="484" y="877"/>
                  </a:lnTo>
                  <a:lnTo>
                    <a:pt x="481" y="940"/>
                  </a:lnTo>
                  <a:lnTo>
                    <a:pt x="479" y="1003"/>
                  </a:lnTo>
                  <a:lnTo>
                    <a:pt x="475" y="1066"/>
                  </a:lnTo>
                  <a:lnTo>
                    <a:pt x="471" y="1130"/>
                  </a:lnTo>
                  <a:lnTo>
                    <a:pt x="471" y="1130"/>
                  </a:lnTo>
                  <a:lnTo>
                    <a:pt x="466" y="1175"/>
                  </a:lnTo>
                  <a:lnTo>
                    <a:pt x="464" y="1198"/>
                  </a:lnTo>
                  <a:lnTo>
                    <a:pt x="459" y="1220"/>
                  </a:lnTo>
                  <a:lnTo>
                    <a:pt x="459" y="1220"/>
                  </a:lnTo>
                  <a:lnTo>
                    <a:pt x="456" y="1234"/>
                  </a:lnTo>
                  <a:lnTo>
                    <a:pt x="454" y="1243"/>
                  </a:lnTo>
                  <a:lnTo>
                    <a:pt x="454" y="1243"/>
                  </a:lnTo>
                  <a:lnTo>
                    <a:pt x="452" y="1247"/>
                  </a:lnTo>
                  <a:lnTo>
                    <a:pt x="452" y="1247"/>
                  </a:lnTo>
                  <a:lnTo>
                    <a:pt x="443" y="1251"/>
                  </a:lnTo>
                  <a:lnTo>
                    <a:pt x="443" y="1251"/>
                  </a:lnTo>
                  <a:lnTo>
                    <a:pt x="430" y="1259"/>
                  </a:lnTo>
                  <a:lnTo>
                    <a:pt x="415" y="1262"/>
                  </a:lnTo>
                  <a:lnTo>
                    <a:pt x="399" y="1266"/>
                  </a:lnTo>
                  <a:lnTo>
                    <a:pt x="382" y="1267"/>
                  </a:lnTo>
                  <a:lnTo>
                    <a:pt x="367" y="1267"/>
                  </a:lnTo>
                  <a:lnTo>
                    <a:pt x="350" y="1267"/>
                  </a:lnTo>
                  <a:lnTo>
                    <a:pt x="319" y="1267"/>
                  </a:lnTo>
                  <a:lnTo>
                    <a:pt x="319" y="1267"/>
                  </a:lnTo>
                  <a:lnTo>
                    <a:pt x="278" y="1265"/>
                  </a:lnTo>
                  <a:lnTo>
                    <a:pt x="237" y="1261"/>
                  </a:lnTo>
                  <a:lnTo>
                    <a:pt x="196" y="1256"/>
                  </a:lnTo>
                  <a:lnTo>
                    <a:pt x="155" y="1250"/>
                  </a:lnTo>
                  <a:lnTo>
                    <a:pt x="155" y="1250"/>
                  </a:lnTo>
                  <a:lnTo>
                    <a:pt x="82" y="1238"/>
                  </a:lnTo>
                  <a:lnTo>
                    <a:pt x="82" y="1238"/>
                  </a:lnTo>
                  <a:lnTo>
                    <a:pt x="67" y="1236"/>
                  </a:lnTo>
                  <a:lnTo>
                    <a:pt x="61" y="1235"/>
                  </a:lnTo>
                  <a:lnTo>
                    <a:pt x="55" y="1234"/>
                  </a:lnTo>
                  <a:lnTo>
                    <a:pt x="50" y="1230"/>
                  </a:lnTo>
                  <a:lnTo>
                    <a:pt x="47" y="1226"/>
                  </a:lnTo>
                  <a:lnTo>
                    <a:pt x="44" y="1220"/>
                  </a:lnTo>
                  <a:lnTo>
                    <a:pt x="44" y="1212"/>
                  </a:lnTo>
                  <a:lnTo>
                    <a:pt x="44" y="1212"/>
                  </a:lnTo>
                  <a:lnTo>
                    <a:pt x="43" y="1175"/>
                  </a:lnTo>
                  <a:lnTo>
                    <a:pt x="42" y="1138"/>
                  </a:lnTo>
                  <a:lnTo>
                    <a:pt x="42" y="1138"/>
                  </a:lnTo>
                  <a:lnTo>
                    <a:pt x="35" y="1008"/>
                  </a:lnTo>
                  <a:lnTo>
                    <a:pt x="28" y="877"/>
                  </a:lnTo>
                  <a:lnTo>
                    <a:pt x="22" y="746"/>
                  </a:lnTo>
                  <a:lnTo>
                    <a:pt x="19" y="681"/>
                  </a:lnTo>
                  <a:lnTo>
                    <a:pt x="18" y="615"/>
                  </a:lnTo>
                  <a:lnTo>
                    <a:pt x="18" y="615"/>
                  </a:lnTo>
                  <a:lnTo>
                    <a:pt x="17" y="465"/>
                  </a:lnTo>
                  <a:lnTo>
                    <a:pt x="16" y="314"/>
                  </a:lnTo>
                  <a:lnTo>
                    <a:pt x="16" y="314"/>
                  </a:lnTo>
                  <a:lnTo>
                    <a:pt x="16" y="243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18" y="109"/>
                  </a:lnTo>
                  <a:lnTo>
                    <a:pt x="16" y="114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8" y="113"/>
                  </a:lnTo>
                  <a:lnTo>
                    <a:pt x="20" y="108"/>
                  </a:lnTo>
                  <a:lnTo>
                    <a:pt x="23" y="101"/>
                  </a:lnTo>
                  <a:lnTo>
                    <a:pt x="24" y="94"/>
                  </a:lnTo>
                  <a:lnTo>
                    <a:pt x="24" y="86"/>
                  </a:lnTo>
                  <a:lnTo>
                    <a:pt x="24" y="80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2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2" name="Freeform 300"/>
            <p:cNvSpPr>
              <a:spLocks/>
            </p:cNvSpPr>
            <p:nvPr/>
          </p:nvSpPr>
          <p:spPr bwMode="auto">
            <a:xfrm>
              <a:off x="3578" y="1632"/>
              <a:ext cx="66" cy="1125"/>
            </a:xfrm>
            <a:custGeom>
              <a:avLst/>
              <a:gdLst/>
              <a:ahLst/>
              <a:cxnLst>
                <a:cxn ang="0">
                  <a:pos x="1" y="63"/>
                </a:cxn>
                <a:cxn ang="0">
                  <a:pos x="5" y="111"/>
                </a:cxn>
                <a:cxn ang="0">
                  <a:pos x="6" y="159"/>
                </a:cxn>
                <a:cxn ang="0">
                  <a:pos x="8" y="180"/>
                </a:cxn>
                <a:cxn ang="0">
                  <a:pos x="12" y="191"/>
                </a:cxn>
                <a:cxn ang="0">
                  <a:pos x="16" y="192"/>
                </a:cxn>
                <a:cxn ang="0">
                  <a:pos x="19" y="191"/>
                </a:cxn>
                <a:cxn ang="0">
                  <a:pos x="24" y="186"/>
                </a:cxn>
                <a:cxn ang="0">
                  <a:pos x="29" y="174"/>
                </a:cxn>
                <a:cxn ang="0">
                  <a:pos x="32" y="151"/>
                </a:cxn>
                <a:cxn ang="0">
                  <a:pos x="32" y="139"/>
                </a:cxn>
                <a:cxn ang="0">
                  <a:pos x="32" y="137"/>
                </a:cxn>
                <a:cxn ang="0">
                  <a:pos x="30" y="116"/>
                </a:cxn>
                <a:cxn ang="0">
                  <a:pos x="25" y="106"/>
                </a:cxn>
                <a:cxn ang="0">
                  <a:pos x="23" y="103"/>
                </a:cxn>
                <a:cxn ang="0">
                  <a:pos x="18" y="106"/>
                </a:cxn>
                <a:cxn ang="0">
                  <a:pos x="14" y="109"/>
                </a:cxn>
                <a:cxn ang="0">
                  <a:pos x="8" y="122"/>
                </a:cxn>
                <a:cxn ang="0">
                  <a:pos x="6" y="145"/>
                </a:cxn>
                <a:cxn ang="0">
                  <a:pos x="6" y="157"/>
                </a:cxn>
                <a:cxn ang="0">
                  <a:pos x="4" y="513"/>
                </a:cxn>
                <a:cxn ang="0">
                  <a:pos x="8" y="749"/>
                </a:cxn>
                <a:cxn ang="0">
                  <a:pos x="14" y="869"/>
                </a:cxn>
                <a:cxn ang="0">
                  <a:pos x="24" y="986"/>
                </a:cxn>
                <a:cxn ang="0">
                  <a:pos x="39" y="1104"/>
                </a:cxn>
                <a:cxn ang="0">
                  <a:pos x="41" y="1111"/>
                </a:cxn>
                <a:cxn ang="0">
                  <a:pos x="47" y="1124"/>
                </a:cxn>
                <a:cxn ang="0">
                  <a:pos x="53" y="1125"/>
                </a:cxn>
                <a:cxn ang="0">
                  <a:pos x="56" y="1120"/>
                </a:cxn>
                <a:cxn ang="0">
                  <a:pos x="62" y="1107"/>
                </a:cxn>
                <a:cxn ang="0">
                  <a:pos x="66" y="1076"/>
                </a:cxn>
                <a:cxn ang="0">
                  <a:pos x="65" y="1062"/>
                </a:cxn>
                <a:cxn ang="0">
                  <a:pos x="50" y="947"/>
                </a:cxn>
                <a:cxn ang="0">
                  <a:pos x="41" y="832"/>
                </a:cxn>
                <a:cxn ang="0">
                  <a:pos x="35" y="716"/>
                </a:cxn>
                <a:cxn ang="0">
                  <a:pos x="30" y="484"/>
                </a:cxn>
                <a:cxn ang="0">
                  <a:pos x="32" y="137"/>
                </a:cxn>
                <a:cxn ang="0">
                  <a:pos x="6" y="157"/>
                </a:cxn>
                <a:cxn ang="0">
                  <a:pos x="6" y="159"/>
                </a:cxn>
                <a:cxn ang="0">
                  <a:pos x="32" y="139"/>
                </a:cxn>
                <a:cxn ang="0">
                  <a:pos x="31" y="79"/>
                </a:cxn>
                <a:cxn ang="0">
                  <a:pos x="26" y="21"/>
                </a:cxn>
                <a:cxn ang="0">
                  <a:pos x="25" y="13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11" y="4"/>
                </a:cxn>
                <a:cxn ang="0">
                  <a:pos x="5" y="17"/>
                </a:cxn>
                <a:cxn ang="0">
                  <a:pos x="0" y="48"/>
                </a:cxn>
                <a:cxn ang="0">
                  <a:pos x="1" y="63"/>
                </a:cxn>
              </a:cxnLst>
              <a:rect l="0" t="0" r="r" b="b"/>
              <a:pathLst>
                <a:path w="66" h="1125">
                  <a:moveTo>
                    <a:pt x="1" y="63"/>
                  </a:moveTo>
                  <a:lnTo>
                    <a:pt x="1" y="63"/>
                  </a:lnTo>
                  <a:lnTo>
                    <a:pt x="4" y="87"/>
                  </a:lnTo>
                  <a:lnTo>
                    <a:pt x="5" y="111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6" y="168"/>
                  </a:lnTo>
                  <a:lnTo>
                    <a:pt x="8" y="180"/>
                  </a:lnTo>
                  <a:lnTo>
                    <a:pt x="10" y="186"/>
                  </a:lnTo>
                  <a:lnTo>
                    <a:pt x="12" y="191"/>
                  </a:lnTo>
                  <a:lnTo>
                    <a:pt x="13" y="192"/>
                  </a:lnTo>
                  <a:lnTo>
                    <a:pt x="16" y="192"/>
                  </a:lnTo>
                  <a:lnTo>
                    <a:pt x="17" y="192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4" y="186"/>
                  </a:lnTo>
                  <a:lnTo>
                    <a:pt x="26" y="181"/>
                  </a:lnTo>
                  <a:lnTo>
                    <a:pt x="29" y="174"/>
                  </a:lnTo>
                  <a:lnTo>
                    <a:pt x="30" y="167"/>
                  </a:lnTo>
                  <a:lnTo>
                    <a:pt x="32" y="151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31" y="128"/>
                  </a:lnTo>
                  <a:lnTo>
                    <a:pt x="30" y="116"/>
                  </a:lnTo>
                  <a:lnTo>
                    <a:pt x="28" y="111"/>
                  </a:lnTo>
                  <a:lnTo>
                    <a:pt x="25" y="106"/>
                  </a:lnTo>
                  <a:lnTo>
                    <a:pt x="24" y="105"/>
                  </a:lnTo>
                  <a:lnTo>
                    <a:pt x="23" y="103"/>
                  </a:lnTo>
                  <a:lnTo>
                    <a:pt x="20" y="105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4" y="109"/>
                  </a:lnTo>
                  <a:lnTo>
                    <a:pt x="11" y="115"/>
                  </a:lnTo>
                  <a:lnTo>
                    <a:pt x="8" y="122"/>
                  </a:lnTo>
                  <a:lnTo>
                    <a:pt x="7" y="130"/>
                  </a:lnTo>
                  <a:lnTo>
                    <a:pt x="6" y="145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4" y="395"/>
                  </a:lnTo>
                  <a:lnTo>
                    <a:pt x="4" y="513"/>
                  </a:lnTo>
                  <a:lnTo>
                    <a:pt x="5" y="631"/>
                  </a:lnTo>
                  <a:lnTo>
                    <a:pt x="8" y="749"/>
                  </a:lnTo>
                  <a:lnTo>
                    <a:pt x="11" y="809"/>
                  </a:lnTo>
                  <a:lnTo>
                    <a:pt x="14" y="869"/>
                  </a:lnTo>
                  <a:lnTo>
                    <a:pt x="19" y="927"/>
                  </a:lnTo>
                  <a:lnTo>
                    <a:pt x="24" y="986"/>
                  </a:lnTo>
                  <a:lnTo>
                    <a:pt x="31" y="1045"/>
                  </a:lnTo>
                  <a:lnTo>
                    <a:pt x="39" y="1104"/>
                  </a:lnTo>
                  <a:lnTo>
                    <a:pt x="39" y="1104"/>
                  </a:lnTo>
                  <a:lnTo>
                    <a:pt x="41" y="1111"/>
                  </a:lnTo>
                  <a:lnTo>
                    <a:pt x="44" y="1120"/>
                  </a:lnTo>
                  <a:lnTo>
                    <a:pt x="47" y="1124"/>
                  </a:lnTo>
                  <a:lnTo>
                    <a:pt x="49" y="1125"/>
                  </a:lnTo>
                  <a:lnTo>
                    <a:pt x="53" y="1125"/>
                  </a:lnTo>
                  <a:lnTo>
                    <a:pt x="56" y="1120"/>
                  </a:lnTo>
                  <a:lnTo>
                    <a:pt x="56" y="1120"/>
                  </a:lnTo>
                  <a:lnTo>
                    <a:pt x="59" y="1114"/>
                  </a:lnTo>
                  <a:lnTo>
                    <a:pt x="62" y="1107"/>
                  </a:lnTo>
                  <a:lnTo>
                    <a:pt x="65" y="1092"/>
                  </a:lnTo>
                  <a:lnTo>
                    <a:pt x="66" y="1076"/>
                  </a:lnTo>
                  <a:lnTo>
                    <a:pt x="65" y="1062"/>
                  </a:lnTo>
                  <a:lnTo>
                    <a:pt x="65" y="1062"/>
                  </a:lnTo>
                  <a:lnTo>
                    <a:pt x="57" y="1005"/>
                  </a:lnTo>
                  <a:lnTo>
                    <a:pt x="50" y="947"/>
                  </a:lnTo>
                  <a:lnTo>
                    <a:pt x="44" y="889"/>
                  </a:lnTo>
                  <a:lnTo>
                    <a:pt x="41" y="832"/>
                  </a:lnTo>
                  <a:lnTo>
                    <a:pt x="37" y="774"/>
                  </a:lnTo>
                  <a:lnTo>
                    <a:pt x="35" y="716"/>
                  </a:lnTo>
                  <a:lnTo>
                    <a:pt x="31" y="600"/>
                  </a:lnTo>
                  <a:lnTo>
                    <a:pt x="30" y="484"/>
                  </a:lnTo>
                  <a:lnTo>
                    <a:pt x="31" y="368"/>
                  </a:lnTo>
                  <a:lnTo>
                    <a:pt x="32" y="137"/>
                  </a:lnTo>
                  <a:lnTo>
                    <a:pt x="32" y="137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6" y="159"/>
                  </a:lnTo>
                  <a:lnTo>
                    <a:pt x="6" y="15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1" y="79"/>
                  </a:lnTo>
                  <a:lnTo>
                    <a:pt x="30" y="51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5" y="13"/>
                  </a:lnTo>
                  <a:lnTo>
                    <a:pt x="22" y="4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1" y="33"/>
                  </a:lnTo>
                  <a:lnTo>
                    <a:pt x="0" y="48"/>
                  </a:lnTo>
                  <a:lnTo>
                    <a:pt x="1" y="63"/>
                  </a:lnTo>
                  <a:lnTo>
                    <a:pt x="1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3" name="Freeform 301"/>
            <p:cNvSpPr>
              <a:spLocks/>
            </p:cNvSpPr>
            <p:nvPr/>
          </p:nvSpPr>
          <p:spPr bwMode="auto">
            <a:xfrm>
              <a:off x="3579" y="1793"/>
              <a:ext cx="424" cy="340"/>
            </a:xfrm>
            <a:custGeom>
              <a:avLst/>
              <a:gdLst/>
              <a:ahLst/>
              <a:cxnLst>
                <a:cxn ang="0">
                  <a:pos x="424" y="297"/>
                </a:cxn>
                <a:cxn ang="0">
                  <a:pos x="422" y="310"/>
                </a:cxn>
                <a:cxn ang="0">
                  <a:pos x="415" y="322"/>
                </a:cxn>
                <a:cxn ang="0">
                  <a:pos x="405" y="330"/>
                </a:cxn>
                <a:cxn ang="0">
                  <a:pos x="394" y="336"/>
                </a:cxn>
                <a:cxn ang="0">
                  <a:pos x="384" y="339"/>
                </a:cxn>
                <a:cxn ang="0">
                  <a:pos x="353" y="339"/>
                </a:cxn>
                <a:cxn ang="0">
                  <a:pos x="257" y="338"/>
                </a:cxn>
                <a:cxn ang="0">
                  <a:pos x="83" y="339"/>
                </a:cxn>
                <a:cxn ang="0">
                  <a:pos x="64" y="340"/>
                </a:cxn>
                <a:cxn ang="0">
                  <a:pos x="44" y="338"/>
                </a:cxn>
                <a:cxn ang="0">
                  <a:pos x="29" y="329"/>
                </a:cxn>
                <a:cxn ang="0">
                  <a:pos x="17" y="312"/>
                </a:cxn>
                <a:cxn ang="0">
                  <a:pos x="10" y="293"/>
                </a:cxn>
                <a:cxn ang="0">
                  <a:pos x="1" y="252"/>
                </a:cxn>
                <a:cxn ang="0">
                  <a:pos x="0" y="231"/>
                </a:cxn>
                <a:cxn ang="0">
                  <a:pos x="0" y="41"/>
                </a:cxn>
                <a:cxn ang="0">
                  <a:pos x="1" y="30"/>
                </a:cxn>
                <a:cxn ang="0">
                  <a:pos x="6" y="20"/>
                </a:cxn>
                <a:cxn ang="0">
                  <a:pos x="12" y="13"/>
                </a:cxn>
                <a:cxn ang="0">
                  <a:pos x="30" y="3"/>
                </a:cxn>
                <a:cxn ang="0">
                  <a:pos x="52" y="0"/>
                </a:cxn>
                <a:cxn ang="0">
                  <a:pos x="62" y="0"/>
                </a:cxn>
                <a:cxn ang="0">
                  <a:pos x="144" y="0"/>
                </a:cxn>
                <a:cxn ang="0">
                  <a:pos x="338" y="0"/>
                </a:cxn>
                <a:cxn ang="0">
                  <a:pos x="380" y="0"/>
                </a:cxn>
                <a:cxn ang="0">
                  <a:pos x="399" y="4"/>
                </a:cxn>
                <a:cxn ang="0">
                  <a:pos x="410" y="9"/>
                </a:cxn>
                <a:cxn ang="0">
                  <a:pos x="418" y="19"/>
                </a:cxn>
                <a:cxn ang="0">
                  <a:pos x="423" y="33"/>
                </a:cxn>
                <a:cxn ang="0">
                  <a:pos x="424" y="41"/>
                </a:cxn>
                <a:cxn ang="0">
                  <a:pos x="424" y="297"/>
                </a:cxn>
              </a:cxnLst>
              <a:rect l="0" t="0" r="r" b="b"/>
              <a:pathLst>
                <a:path w="424" h="340">
                  <a:moveTo>
                    <a:pt x="424" y="297"/>
                  </a:moveTo>
                  <a:lnTo>
                    <a:pt x="424" y="297"/>
                  </a:lnTo>
                  <a:lnTo>
                    <a:pt x="423" y="304"/>
                  </a:lnTo>
                  <a:lnTo>
                    <a:pt x="422" y="310"/>
                  </a:lnTo>
                  <a:lnTo>
                    <a:pt x="418" y="316"/>
                  </a:lnTo>
                  <a:lnTo>
                    <a:pt x="415" y="322"/>
                  </a:lnTo>
                  <a:lnTo>
                    <a:pt x="410" y="327"/>
                  </a:lnTo>
                  <a:lnTo>
                    <a:pt x="405" y="330"/>
                  </a:lnTo>
                  <a:lnTo>
                    <a:pt x="400" y="334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84" y="339"/>
                  </a:lnTo>
                  <a:lnTo>
                    <a:pt x="374" y="339"/>
                  </a:lnTo>
                  <a:lnTo>
                    <a:pt x="353" y="339"/>
                  </a:lnTo>
                  <a:lnTo>
                    <a:pt x="353" y="339"/>
                  </a:lnTo>
                  <a:lnTo>
                    <a:pt x="257" y="338"/>
                  </a:lnTo>
                  <a:lnTo>
                    <a:pt x="177" y="338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64" y="340"/>
                  </a:lnTo>
                  <a:lnTo>
                    <a:pt x="54" y="339"/>
                  </a:lnTo>
                  <a:lnTo>
                    <a:pt x="44" y="338"/>
                  </a:lnTo>
                  <a:lnTo>
                    <a:pt x="37" y="334"/>
                  </a:lnTo>
                  <a:lnTo>
                    <a:pt x="29" y="329"/>
                  </a:lnTo>
                  <a:lnTo>
                    <a:pt x="23" y="322"/>
                  </a:lnTo>
                  <a:lnTo>
                    <a:pt x="17" y="312"/>
                  </a:lnTo>
                  <a:lnTo>
                    <a:pt x="17" y="312"/>
                  </a:lnTo>
                  <a:lnTo>
                    <a:pt x="10" y="293"/>
                  </a:lnTo>
                  <a:lnTo>
                    <a:pt x="5" y="273"/>
                  </a:lnTo>
                  <a:lnTo>
                    <a:pt x="1" y="25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21" y="8"/>
                  </a:lnTo>
                  <a:lnTo>
                    <a:pt x="30" y="3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66" y="0"/>
                  </a:lnTo>
                  <a:lnTo>
                    <a:pt x="380" y="0"/>
                  </a:lnTo>
                  <a:lnTo>
                    <a:pt x="393" y="2"/>
                  </a:lnTo>
                  <a:lnTo>
                    <a:pt x="399" y="4"/>
                  </a:lnTo>
                  <a:lnTo>
                    <a:pt x="405" y="7"/>
                  </a:lnTo>
                  <a:lnTo>
                    <a:pt x="410" y="9"/>
                  </a:lnTo>
                  <a:lnTo>
                    <a:pt x="415" y="14"/>
                  </a:lnTo>
                  <a:lnTo>
                    <a:pt x="418" y="19"/>
                  </a:lnTo>
                  <a:lnTo>
                    <a:pt x="422" y="25"/>
                  </a:lnTo>
                  <a:lnTo>
                    <a:pt x="423" y="33"/>
                  </a:lnTo>
                  <a:lnTo>
                    <a:pt x="424" y="41"/>
                  </a:lnTo>
                  <a:lnTo>
                    <a:pt x="424" y="41"/>
                  </a:lnTo>
                  <a:lnTo>
                    <a:pt x="424" y="297"/>
                  </a:lnTo>
                  <a:lnTo>
                    <a:pt x="424" y="29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4" name="Freeform 302"/>
            <p:cNvSpPr>
              <a:spLocks/>
            </p:cNvSpPr>
            <p:nvPr/>
          </p:nvSpPr>
          <p:spPr bwMode="auto">
            <a:xfrm>
              <a:off x="3567" y="1784"/>
              <a:ext cx="446" cy="355"/>
            </a:xfrm>
            <a:custGeom>
              <a:avLst/>
              <a:gdLst/>
              <a:ahLst/>
              <a:cxnLst>
                <a:cxn ang="0">
                  <a:pos x="424" y="317"/>
                </a:cxn>
                <a:cxn ang="0">
                  <a:pos x="416" y="331"/>
                </a:cxn>
                <a:cxn ang="0">
                  <a:pos x="398" y="339"/>
                </a:cxn>
                <a:cxn ang="0">
                  <a:pos x="353" y="342"/>
                </a:cxn>
                <a:cxn ang="0">
                  <a:pos x="285" y="341"/>
                </a:cxn>
                <a:cxn ang="0">
                  <a:pos x="85" y="342"/>
                </a:cxn>
                <a:cxn ang="0">
                  <a:pos x="65" y="339"/>
                </a:cxn>
                <a:cxn ang="0">
                  <a:pos x="49" y="330"/>
                </a:cxn>
                <a:cxn ang="0">
                  <a:pos x="30" y="299"/>
                </a:cxn>
                <a:cxn ang="0">
                  <a:pos x="23" y="256"/>
                </a:cxn>
                <a:cxn ang="0">
                  <a:pos x="23" y="160"/>
                </a:cxn>
                <a:cxn ang="0">
                  <a:pos x="22" y="46"/>
                </a:cxn>
                <a:cxn ang="0">
                  <a:pos x="29" y="27"/>
                </a:cxn>
                <a:cxn ang="0">
                  <a:pos x="46" y="17"/>
                </a:cxn>
                <a:cxn ang="0">
                  <a:pos x="77" y="13"/>
                </a:cxn>
                <a:cxn ang="0">
                  <a:pos x="121" y="15"/>
                </a:cxn>
                <a:cxn ang="0">
                  <a:pos x="347" y="15"/>
                </a:cxn>
                <a:cxn ang="0">
                  <a:pos x="399" y="19"/>
                </a:cxn>
                <a:cxn ang="0">
                  <a:pos x="415" y="28"/>
                </a:cxn>
                <a:cxn ang="0">
                  <a:pos x="423" y="43"/>
                </a:cxn>
                <a:cxn ang="0">
                  <a:pos x="426" y="58"/>
                </a:cxn>
                <a:cxn ang="0">
                  <a:pos x="426" y="311"/>
                </a:cxn>
                <a:cxn ang="0">
                  <a:pos x="429" y="312"/>
                </a:cxn>
                <a:cxn ang="0">
                  <a:pos x="446" y="305"/>
                </a:cxn>
                <a:cxn ang="0">
                  <a:pos x="446" y="130"/>
                </a:cxn>
                <a:cxn ang="0">
                  <a:pos x="446" y="50"/>
                </a:cxn>
                <a:cxn ang="0">
                  <a:pos x="438" y="21"/>
                </a:cxn>
                <a:cxn ang="0">
                  <a:pos x="414" y="5"/>
                </a:cxn>
                <a:cxn ang="0">
                  <a:pos x="392" y="3"/>
                </a:cxn>
                <a:cxn ang="0">
                  <a:pos x="193" y="3"/>
                </a:cxn>
                <a:cxn ang="0">
                  <a:pos x="82" y="3"/>
                </a:cxn>
                <a:cxn ang="0">
                  <a:pos x="41" y="9"/>
                </a:cxn>
                <a:cxn ang="0">
                  <a:pos x="18" y="22"/>
                </a:cxn>
                <a:cxn ang="0">
                  <a:pos x="6" y="36"/>
                </a:cxn>
                <a:cxn ang="0">
                  <a:pos x="2" y="54"/>
                </a:cxn>
                <a:cxn ang="0">
                  <a:pos x="0" y="116"/>
                </a:cxn>
                <a:cxn ang="0">
                  <a:pos x="2" y="228"/>
                </a:cxn>
                <a:cxn ang="0">
                  <a:pos x="5" y="278"/>
                </a:cxn>
                <a:cxn ang="0">
                  <a:pos x="16" y="320"/>
                </a:cxn>
                <a:cxn ang="0">
                  <a:pos x="35" y="347"/>
                </a:cxn>
                <a:cxn ang="0">
                  <a:pos x="50" y="354"/>
                </a:cxn>
                <a:cxn ang="0">
                  <a:pos x="96" y="354"/>
                </a:cxn>
                <a:cxn ang="0">
                  <a:pos x="177" y="352"/>
                </a:cxn>
                <a:cxn ang="0">
                  <a:pos x="344" y="355"/>
                </a:cxn>
                <a:cxn ang="0">
                  <a:pos x="390" y="352"/>
                </a:cxn>
                <a:cxn ang="0">
                  <a:pos x="420" y="344"/>
                </a:cxn>
                <a:cxn ang="0">
                  <a:pos x="440" y="324"/>
                </a:cxn>
                <a:cxn ang="0">
                  <a:pos x="446" y="302"/>
                </a:cxn>
                <a:cxn ang="0">
                  <a:pos x="436" y="302"/>
                </a:cxn>
                <a:cxn ang="0">
                  <a:pos x="426" y="311"/>
                </a:cxn>
              </a:cxnLst>
              <a:rect l="0" t="0" r="r" b="b"/>
              <a:pathLst>
                <a:path w="446" h="355">
                  <a:moveTo>
                    <a:pt x="426" y="311"/>
                  </a:moveTo>
                  <a:lnTo>
                    <a:pt x="426" y="311"/>
                  </a:lnTo>
                  <a:lnTo>
                    <a:pt x="424" y="317"/>
                  </a:lnTo>
                  <a:lnTo>
                    <a:pt x="422" y="323"/>
                  </a:lnTo>
                  <a:lnTo>
                    <a:pt x="420" y="326"/>
                  </a:lnTo>
                  <a:lnTo>
                    <a:pt x="416" y="331"/>
                  </a:lnTo>
                  <a:lnTo>
                    <a:pt x="412" y="333"/>
                  </a:lnTo>
                  <a:lnTo>
                    <a:pt x="408" y="336"/>
                  </a:lnTo>
                  <a:lnTo>
                    <a:pt x="398" y="339"/>
                  </a:lnTo>
                  <a:lnTo>
                    <a:pt x="386" y="342"/>
                  </a:lnTo>
                  <a:lnTo>
                    <a:pt x="374" y="342"/>
                  </a:lnTo>
                  <a:lnTo>
                    <a:pt x="353" y="342"/>
                  </a:lnTo>
                  <a:lnTo>
                    <a:pt x="353" y="342"/>
                  </a:lnTo>
                  <a:lnTo>
                    <a:pt x="285" y="341"/>
                  </a:lnTo>
                  <a:lnTo>
                    <a:pt x="285" y="341"/>
                  </a:lnTo>
                  <a:lnTo>
                    <a:pt x="184" y="341"/>
                  </a:lnTo>
                  <a:lnTo>
                    <a:pt x="85" y="342"/>
                  </a:lnTo>
                  <a:lnTo>
                    <a:pt x="85" y="342"/>
                  </a:lnTo>
                  <a:lnTo>
                    <a:pt x="78" y="342"/>
                  </a:lnTo>
                  <a:lnTo>
                    <a:pt x="71" y="341"/>
                  </a:lnTo>
                  <a:lnTo>
                    <a:pt x="65" y="339"/>
                  </a:lnTo>
                  <a:lnTo>
                    <a:pt x="60" y="337"/>
                  </a:lnTo>
                  <a:lnTo>
                    <a:pt x="54" y="333"/>
                  </a:lnTo>
                  <a:lnTo>
                    <a:pt x="49" y="330"/>
                  </a:lnTo>
                  <a:lnTo>
                    <a:pt x="42" y="321"/>
                  </a:lnTo>
                  <a:lnTo>
                    <a:pt x="35" y="311"/>
                  </a:lnTo>
                  <a:lnTo>
                    <a:pt x="30" y="299"/>
                  </a:lnTo>
                  <a:lnTo>
                    <a:pt x="27" y="284"/>
                  </a:lnTo>
                  <a:lnTo>
                    <a:pt x="24" y="270"/>
                  </a:lnTo>
                  <a:lnTo>
                    <a:pt x="23" y="256"/>
                  </a:lnTo>
                  <a:lnTo>
                    <a:pt x="22" y="240"/>
                  </a:lnTo>
                  <a:lnTo>
                    <a:pt x="21" y="210"/>
                  </a:lnTo>
                  <a:lnTo>
                    <a:pt x="23" y="160"/>
                  </a:lnTo>
                  <a:lnTo>
                    <a:pt x="23" y="160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23" y="39"/>
                  </a:lnTo>
                  <a:lnTo>
                    <a:pt x="25" y="33"/>
                  </a:lnTo>
                  <a:lnTo>
                    <a:pt x="29" y="27"/>
                  </a:lnTo>
                  <a:lnTo>
                    <a:pt x="34" y="23"/>
                  </a:lnTo>
                  <a:lnTo>
                    <a:pt x="40" y="19"/>
                  </a:lnTo>
                  <a:lnTo>
                    <a:pt x="46" y="17"/>
                  </a:lnTo>
                  <a:lnTo>
                    <a:pt x="53" y="16"/>
                  </a:lnTo>
                  <a:lnTo>
                    <a:pt x="61" y="15"/>
                  </a:lnTo>
                  <a:lnTo>
                    <a:pt x="77" y="13"/>
                  </a:lnTo>
                  <a:lnTo>
                    <a:pt x="93" y="13"/>
                  </a:lnTo>
                  <a:lnTo>
                    <a:pt x="121" y="15"/>
                  </a:lnTo>
                  <a:lnTo>
                    <a:pt x="121" y="15"/>
                  </a:lnTo>
                  <a:lnTo>
                    <a:pt x="234" y="15"/>
                  </a:lnTo>
                  <a:lnTo>
                    <a:pt x="347" y="15"/>
                  </a:lnTo>
                  <a:lnTo>
                    <a:pt x="347" y="15"/>
                  </a:lnTo>
                  <a:lnTo>
                    <a:pt x="374" y="15"/>
                  </a:lnTo>
                  <a:lnTo>
                    <a:pt x="387" y="16"/>
                  </a:lnTo>
                  <a:lnTo>
                    <a:pt x="399" y="19"/>
                  </a:lnTo>
                  <a:lnTo>
                    <a:pt x="405" y="21"/>
                  </a:lnTo>
                  <a:lnTo>
                    <a:pt x="410" y="24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1" y="37"/>
                  </a:lnTo>
                  <a:lnTo>
                    <a:pt x="423" y="43"/>
                  </a:lnTo>
                  <a:lnTo>
                    <a:pt x="426" y="50"/>
                  </a:lnTo>
                  <a:lnTo>
                    <a:pt x="426" y="58"/>
                  </a:lnTo>
                  <a:lnTo>
                    <a:pt x="426" y="58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6" y="311"/>
                  </a:lnTo>
                  <a:lnTo>
                    <a:pt x="426" y="311"/>
                  </a:lnTo>
                  <a:lnTo>
                    <a:pt x="427" y="312"/>
                  </a:lnTo>
                  <a:lnTo>
                    <a:pt x="429" y="312"/>
                  </a:lnTo>
                  <a:lnTo>
                    <a:pt x="436" y="311"/>
                  </a:lnTo>
                  <a:lnTo>
                    <a:pt x="443" y="307"/>
                  </a:lnTo>
                  <a:lnTo>
                    <a:pt x="446" y="305"/>
                  </a:lnTo>
                  <a:lnTo>
                    <a:pt x="446" y="302"/>
                  </a:lnTo>
                  <a:lnTo>
                    <a:pt x="446" y="302"/>
                  </a:lnTo>
                  <a:lnTo>
                    <a:pt x="446" y="130"/>
                  </a:lnTo>
                  <a:lnTo>
                    <a:pt x="446" y="130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45" y="39"/>
                  </a:lnTo>
                  <a:lnTo>
                    <a:pt x="442" y="28"/>
                  </a:lnTo>
                  <a:lnTo>
                    <a:pt x="438" y="21"/>
                  </a:lnTo>
                  <a:lnTo>
                    <a:pt x="430" y="13"/>
                  </a:lnTo>
                  <a:lnTo>
                    <a:pt x="423" y="9"/>
                  </a:lnTo>
                  <a:lnTo>
                    <a:pt x="414" y="5"/>
                  </a:lnTo>
                  <a:lnTo>
                    <a:pt x="403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42" y="0"/>
                  </a:lnTo>
                  <a:lnTo>
                    <a:pt x="292" y="1"/>
                  </a:lnTo>
                  <a:lnTo>
                    <a:pt x="193" y="3"/>
                  </a:lnTo>
                  <a:lnTo>
                    <a:pt x="193" y="3"/>
                  </a:lnTo>
                  <a:lnTo>
                    <a:pt x="82" y="3"/>
                  </a:lnTo>
                  <a:lnTo>
                    <a:pt x="82" y="3"/>
                  </a:lnTo>
                  <a:lnTo>
                    <a:pt x="68" y="3"/>
                  </a:lnTo>
                  <a:lnTo>
                    <a:pt x="54" y="5"/>
                  </a:lnTo>
                  <a:lnTo>
                    <a:pt x="41" y="9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18" y="22"/>
                  </a:lnTo>
                  <a:lnTo>
                    <a:pt x="13" y="27"/>
                  </a:lnTo>
                  <a:lnTo>
                    <a:pt x="10" y="30"/>
                  </a:lnTo>
                  <a:lnTo>
                    <a:pt x="6" y="36"/>
                  </a:lnTo>
                  <a:lnTo>
                    <a:pt x="4" y="41"/>
                  </a:lnTo>
                  <a:lnTo>
                    <a:pt x="3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0" y="85"/>
                  </a:lnTo>
                  <a:lnTo>
                    <a:pt x="0" y="116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228"/>
                  </a:lnTo>
                  <a:lnTo>
                    <a:pt x="2" y="253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9" y="300"/>
                  </a:lnTo>
                  <a:lnTo>
                    <a:pt x="12" y="311"/>
                  </a:lnTo>
                  <a:lnTo>
                    <a:pt x="16" y="320"/>
                  </a:lnTo>
                  <a:lnTo>
                    <a:pt x="21" y="331"/>
                  </a:lnTo>
                  <a:lnTo>
                    <a:pt x="28" y="339"/>
                  </a:lnTo>
                  <a:lnTo>
                    <a:pt x="35" y="347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50" y="354"/>
                  </a:lnTo>
                  <a:lnTo>
                    <a:pt x="58" y="355"/>
                  </a:lnTo>
                  <a:lnTo>
                    <a:pt x="71" y="355"/>
                  </a:lnTo>
                  <a:lnTo>
                    <a:pt x="96" y="354"/>
                  </a:lnTo>
                  <a:lnTo>
                    <a:pt x="96" y="354"/>
                  </a:lnTo>
                  <a:lnTo>
                    <a:pt x="177" y="352"/>
                  </a:lnTo>
                  <a:lnTo>
                    <a:pt x="177" y="352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44" y="355"/>
                  </a:lnTo>
                  <a:lnTo>
                    <a:pt x="367" y="355"/>
                  </a:lnTo>
                  <a:lnTo>
                    <a:pt x="379" y="354"/>
                  </a:lnTo>
                  <a:lnTo>
                    <a:pt x="390" y="352"/>
                  </a:lnTo>
                  <a:lnTo>
                    <a:pt x="400" y="351"/>
                  </a:lnTo>
                  <a:lnTo>
                    <a:pt x="410" y="348"/>
                  </a:lnTo>
                  <a:lnTo>
                    <a:pt x="420" y="344"/>
                  </a:lnTo>
                  <a:lnTo>
                    <a:pt x="428" y="338"/>
                  </a:lnTo>
                  <a:lnTo>
                    <a:pt x="435" y="332"/>
                  </a:lnTo>
                  <a:lnTo>
                    <a:pt x="440" y="324"/>
                  </a:lnTo>
                  <a:lnTo>
                    <a:pt x="443" y="314"/>
                  </a:lnTo>
                  <a:lnTo>
                    <a:pt x="446" y="302"/>
                  </a:lnTo>
                  <a:lnTo>
                    <a:pt x="446" y="302"/>
                  </a:lnTo>
                  <a:lnTo>
                    <a:pt x="446" y="301"/>
                  </a:lnTo>
                  <a:lnTo>
                    <a:pt x="443" y="301"/>
                  </a:lnTo>
                  <a:lnTo>
                    <a:pt x="436" y="302"/>
                  </a:lnTo>
                  <a:lnTo>
                    <a:pt x="429" y="306"/>
                  </a:lnTo>
                  <a:lnTo>
                    <a:pt x="427" y="308"/>
                  </a:lnTo>
                  <a:lnTo>
                    <a:pt x="426" y="311"/>
                  </a:lnTo>
                  <a:lnTo>
                    <a:pt x="426" y="3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5" name="Freeform 303"/>
            <p:cNvSpPr>
              <a:spLocks/>
            </p:cNvSpPr>
            <p:nvPr/>
          </p:nvSpPr>
          <p:spPr bwMode="auto">
            <a:xfrm>
              <a:off x="3656" y="1567"/>
              <a:ext cx="274" cy="135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23"/>
                </a:cxn>
                <a:cxn ang="0">
                  <a:pos x="0" y="61"/>
                </a:cxn>
                <a:cxn ang="0">
                  <a:pos x="0" y="82"/>
                </a:cxn>
                <a:cxn ang="0">
                  <a:pos x="0" y="103"/>
                </a:cxn>
                <a:cxn ang="0">
                  <a:pos x="2" y="118"/>
                </a:cxn>
                <a:cxn ang="0">
                  <a:pos x="4" y="123"/>
                </a:cxn>
                <a:cxn ang="0">
                  <a:pos x="7" y="127"/>
                </a:cxn>
                <a:cxn ang="0">
                  <a:pos x="7" y="127"/>
                </a:cxn>
                <a:cxn ang="0">
                  <a:pos x="9" y="129"/>
                </a:cxn>
                <a:cxn ang="0">
                  <a:pos x="14" y="131"/>
                </a:cxn>
                <a:cxn ang="0">
                  <a:pos x="26" y="134"/>
                </a:cxn>
                <a:cxn ang="0">
                  <a:pos x="42" y="135"/>
                </a:cxn>
                <a:cxn ang="0">
                  <a:pos x="59" y="135"/>
                </a:cxn>
                <a:cxn ang="0">
                  <a:pos x="98" y="135"/>
                </a:cxn>
                <a:cxn ang="0">
                  <a:pos x="135" y="134"/>
                </a:cxn>
                <a:cxn ang="0">
                  <a:pos x="135" y="134"/>
                </a:cxn>
                <a:cxn ang="0">
                  <a:pos x="151" y="134"/>
                </a:cxn>
                <a:cxn ang="0">
                  <a:pos x="172" y="133"/>
                </a:cxn>
                <a:cxn ang="0">
                  <a:pos x="211" y="128"/>
                </a:cxn>
                <a:cxn ang="0">
                  <a:pos x="257" y="122"/>
                </a:cxn>
                <a:cxn ang="0">
                  <a:pos x="257" y="122"/>
                </a:cxn>
                <a:cxn ang="0">
                  <a:pos x="260" y="121"/>
                </a:cxn>
                <a:cxn ang="0">
                  <a:pos x="266" y="116"/>
                </a:cxn>
                <a:cxn ang="0">
                  <a:pos x="272" y="109"/>
                </a:cxn>
                <a:cxn ang="0">
                  <a:pos x="273" y="105"/>
                </a:cxn>
                <a:cxn ang="0">
                  <a:pos x="274" y="100"/>
                </a:cxn>
                <a:cxn ang="0">
                  <a:pos x="274" y="100"/>
                </a:cxn>
                <a:cxn ang="0">
                  <a:pos x="272" y="0"/>
                </a:cxn>
                <a:cxn ang="0">
                  <a:pos x="3" y="5"/>
                </a:cxn>
              </a:cxnLst>
              <a:rect l="0" t="0" r="r" b="b"/>
              <a:pathLst>
                <a:path w="274" h="135">
                  <a:moveTo>
                    <a:pt x="3" y="5"/>
                  </a:moveTo>
                  <a:lnTo>
                    <a:pt x="3" y="5"/>
                  </a:lnTo>
                  <a:lnTo>
                    <a:pt x="2" y="23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4" y="123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26" y="134"/>
                  </a:lnTo>
                  <a:lnTo>
                    <a:pt x="42" y="135"/>
                  </a:lnTo>
                  <a:lnTo>
                    <a:pt x="59" y="135"/>
                  </a:lnTo>
                  <a:lnTo>
                    <a:pt x="98" y="135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51" y="134"/>
                  </a:lnTo>
                  <a:lnTo>
                    <a:pt x="172" y="133"/>
                  </a:lnTo>
                  <a:lnTo>
                    <a:pt x="211" y="128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60" y="121"/>
                  </a:lnTo>
                  <a:lnTo>
                    <a:pt x="266" y="116"/>
                  </a:lnTo>
                  <a:lnTo>
                    <a:pt x="272" y="109"/>
                  </a:lnTo>
                  <a:lnTo>
                    <a:pt x="273" y="105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2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6" name="Freeform 304"/>
            <p:cNvSpPr>
              <a:spLocks/>
            </p:cNvSpPr>
            <p:nvPr/>
          </p:nvSpPr>
          <p:spPr bwMode="auto">
            <a:xfrm>
              <a:off x="3656" y="1567"/>
              <a:ext cx="274" cy="135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23"/>
                </a:cxn>
                <a:cxn ang="0">
                  <a:pos x="0" y="61"/>
                </a:cxn>
                <a:cxn ang="0">
                  <a:pos x="0" y="82"/>
                </a:cxn>
                <a:cxn ang="0">
                  <a:pos x="0" y="103"/>
                </a:cxn>
                <a:cxn ang="0">
                  <a:pos x="2" y="118"/>
                </a:cxn>
                <a:cxn ang="0">
                  <a:pos x="4" y="123"/>
                </a:cxn>
                <a:cxn ang="0">
                  <a:pos x="7" y="127"/>
                </a:cxn>
                <a:cxn ang="0">
                  <a:pos x="7" y="127"/>
                </a:cxn>
                <a:cxn ang="0">
                  <a:pos x="9" y="129"/>
                </a:cxn>
                <a:cxn ang="0">
                  <a:pos x="14" y="131"/>
                </a:cxn>
                <a:cxn ang="0">
                  <a:pos x="26" y="134"/>
                </a:cxn>
                <a:cxn ang="0">
                  <a:pos x="42" y="135"/>
                </a:cxn>
                <a:cxn ang="0">
                  <a:pos x="59" y="135"/>
                </a:cxn>
                <a:cxn ang="0">
                  <a:pos x="98" y="135"/>
                </a:cxn>
                <a:cxn ang="0">
                  <a:pos x="135" y="134"/>
                </a:cxn>
                <a:cxn ang="0">
                  <a:pos x="135" y="134"/>
                </a:cxn>
                <a:cxn ang="0">
                  <a:pos x="151" y="134"/>
                </a:cxn>
                <a:cxn ang="0">
                  <a:pos x="172" y="133"/>
                </a:cxn>
                <a:cxn ang="0">
                  <a:pos x="211" y="128"/>
                </a:cxn>
                <a:cxn ang="0">
                  <a:pos x="257" y="122"/>
                </a:cxn>
                <a:cxn ang="0">
                  <a:pos x="257" y="122"/>
                </a:cxn>
                <a:cxn ang="0">
                  <a:pos x="260" y="121"/>
                </a:cxn>
                <a:cxn ang="0">
                  <a:pos x="266" y="116"/>
                </a:cxn>
                <a:cxn ang="0">
                  <a:pos x="272" y="109"/>
                </a:cxn>
                <a:cxn ang="0">
                  <a:pos x="273" y="105"/>
                </a:cxn>
                <a:cxn ang="0">
                  <a:pos x="274" y="100"/>
                </a:cxn>
                <a:cxn ang="0">
                  <a:pos x="274" y="100"/>
                </a:cxn>
                <a:cxn ang="0">
                  <a:pos x="272" y="0"/>
                </a:cxn>
              </a:cxnLst>
              <a:rect l="0" t="0" r="r" b="b"/>
              <a:pathLst>
                <a:path w="274" h="135">
                  <a:moveTo>
                    <a:pt x="3" y="5"/>
                  </a:moveTo>
                  <a:lnTo>
                    <a:pt x="3" y="5"/>
                  </a:lnTo>
                  <a:lnTo>
                    <a:pt x="2" y="23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4" y="123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26" y="134"/>
                  </a:lnTo>
                  <a:lnTo>
                    <a:pt x="42" y="135"/>
                  </a:lnTo>
                  <a:lnTo>
                    <a:pt x="59" y="135"/>
                  </a:lnTo>
                  <a:lnTo>
                    <a:pt x="98" y="135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51" y="134"/>
                  </a:lnTo>
                  <a:lnTo>
                    <a:pt x="172" y="133"/>
                  </a:lnTo>
                  <a:lnTo>
                    <a:pt x="211" y="128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60" y="121"/>
                  </a:lnTo>
                  <a:lnTo>
                    <a:pt x="266" y="116"/>
                  </a:lnTo>
                  <a:lnTo>
                    <a:pt x="272" y="109"/>
                  </a:lnTo>
                  <a:lnTo>
                    <a:pt x="273" y="105"/>
                  </a:lnTo>
                  <a:lnTo>
                    <a:pt x="274" y="100"/>
                  </a:lnTo>
                  <a:lnTo>
                    <a:pt x="274" y="100"/>
                  </a:lnTo>
                  <a:lnTo>
                    <a:pt x="27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7" name="Freeform 305"/>
            <p:cNvSpPr>
              <a:spLocks/>
            </p:cNvSpPr>
            <p:nvPr/>
          </p:nvSpPr>
          <p:spPr bwMode="auto">
            <a:xfrm>
              <a:off x="3643" y="1559"/>
              <a:ext cx="299" cy="152"/>
            </a:xfrm>
            <a:custGeom>
              <a:avLst/>
              <a:gdLst/>
              <a:ahLst/>
              <a:cxnLst>
                <a:cxn ang="0">
                  <a:pos x="6" y="20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4" y="136"/>
                </a:cxn>
                <a:cxn ang="0">
                  <a:pos x="6" y="139"/>
                </a:cxn>
                <a:cxn ang="0">
                  <a:pos x="13" y="147"/>
                </a:cxn>
                <a:cxn ang="0">
                  <a:pos x="27" y="151"/>
                </a:cxn>
                <a:cxn ang="0">
                  <a:pos x="45" y="152"/>
                </a:cxn>
                <a:cxn ang="0">
                  <a:pos x="59" y="152"/>
                </a:cxn>
                <a:cxn ang="0">
                  <a:pos x="161" y="150"/>
                </a:cxn>
                <a:cxn ang="0">
                  <a:pos x="205" y="147"/>
                </a:cxn>
                <a:cxn ang="0">
                  <a:pos x="250" y="141"/>
                </a:cxn>
                <a:cxn ang="0">
                  <a:pos x="273" y="133"/>
                </a:cxn>
                <a:cxn ang="0">
                  <a:pos x="292" y="117"/>
                </a:cxn>
                <a:cxn ang="0">
                  <a:pos x="296" y="112"/>
                </a:cxn>
                <a:cxn ang="0">
                  <a:pos x="299" y="98"/>
                </a:cxn>
                <a:cxn ang="0">
                  <a:pos x="299" y="76"/>
                </a:cxn>
                <a:cxn ang="0">
                  <a:pos x="298" y="62"/>
                </a:cxn>
                <a:cxn ang="0">
                  <a:pos x="297" y="1"/>
                </a:cxn>
                <a:cxn ang="0">
                  <a:pos x="293" y="0"/>
                </a:cxn>
                <a:cxn ang="0">
                  <a:pos x="277" y="9"/>
                </a:cxn>
                <a:cxn ang="0">
                  <a:pos x="273" y="15"/>
                </a:cxn>
                <a:cxn ang="0">
                  <a:pos x="276" y="114"/>
                </a:cxn>
                <a:cxn ang="0">
                  <a:pos x="276" y="118"/>
                </a:cxn>
                <a:cxn ang="0">
                  <a:pos x="272" y="123"/>
                </a:cxn>
                <a:cxn ang="0">
                  <a:pos x="272" y="123"/>
                </a:cxn>
                <a:cxn ang="0">
                  <a:pos x="278" y="121"/>
                </a:cxn>
                <a:cxn ang="0">
                  <a:pos x="271" y="123"/>
                </a:cxn>
                <a:cxn ang="0">
                  <a:pos x="238" y="126"/>
                </a:cxn>
                <a:cxn ang="0">
                  <a:pos x="176" y="132"/>
                </a:cxn>
                <a:cxn ang="0">
                  <a:pos x="156" y="133"/>
                </a:cxn>
                <a:cxn ang="0">
                  <a:pos x="89" y="135"/>
                </a:cxn>
                <a:cxn ang="0">
                  <a:pos x="68" y="133"/>
                </a:cxn>
                <a:cxn ang="0">
                  <a:pos x="46" y="132"/>
                </a:cxn>
                <a:cxn ang="0">
                  <a:pos x="34" y="127"/>
                </a:cxn>
                <a:cxn ang="0">
                  <a:pos x="27" y="118"/>
                </a:cxn>
                <a:cxn ang="0">
                  <a:pos x="26" y="110"/>
                </a:cxn>
                <a:cxn ang="0">
                  <a:pos x="23" y="84"/>
                </a:cxn>
                <a:cxn ang="0">
                  <a:pos x="26" y="32"/>
                </a:cxn>
                <a:cxn ang="0">
                  <a:pos x="28" y="6"/>
                </a:cxn>
                <a:cxn ang="0">
                  <a:pos x="26" y="6"/>
                </a:cxn>
                <a:cxn ang="0">
                  <a:pos x="9" y="14"/>
                </a:cxn>
                <a:cxn ang="0">
                  <a:pos x="6" y="20"/>
                </a:cxn>
              </a:cxnLst>
              <a:rect l="0" t="0" r="r" b="b"/>
              <a:pathLst>
                <a:path w="299" h="152">
                  <a:moveTo>
                    <a:pt x="6" y="20"/>
                  </a:moveTo>
                  <a:lnTo>
                    <a:pt x="6" y="20"/>
                  </a:lnTo>
                  <a:lnTo>
                    <a:pt x="2" y="49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1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6" y="139"/>
                  </a:lnTo>
                  <a:lnTo>
                    <a:pt x="7" y="142"/>
                  </a:lnTo>
                  <a:lnTo>
                    <a:pt x="13" y="147"/>
                  </a:lnTo>
                  <a:lnTo>
                    <a:pt x="20" y="150"/>
                  </a:lnTo>
                  <a:lnTo>
                    <a:pt x="27" y="151"/>
                  </a:lnTo>
                  <a:lnTo>
                    <a:pt x="37" y="152"/>
                  </a:lnTo>
                  <a:lnTo>
                    <a:pt x="45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109" y="152"/>
                  </a:lnTo>
                  <a:lnTo>
                    <a:pt x="161" y="150"/>
                  </a:lnTo>
                  <a:lnTo>
                    <a:pt x="161" y="150"/>
                  </a:lnTo>
                  <a:lnTo>
                    <a:pt x="205" y="147"/>
                  </a:lnTo>
                  <a:lnTo>
                    <a:pt x="250" y="141"/>
                  </a:lnTo>
                  <a:lnTo>
                    <a:pt x="250" y="141"/>
                  </a:lnTo>
                  <a:lnTo>
                    <a:pt x="262" y="138"/>
                  </a:lnTo>
                  <a:lnTo>
                    <a:pt x="273" y="133"/>
                  </a:lnTo>
                  <a:lnTo>
                    <a:pt x="283" y="126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6" y="112"/>
                  </a:lnTo>
                  <a:lnTo>
                    <a:pt x="298" y="105"/>
                  </a:lnTo>
                  <a:lnTo>
                    <a:pt x="299" y="98"/>
                  </a:lnTo>
                  <a:lnTo>
                    <a:pt x="299" y="90"/>
                  </a:lnTo>
                  <a:lnTo>
                    <a:pt x="299" y="76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85" y="3"/>
                  </a:lnTo>
                  <a:lnTo>
                    <a:pt x="277" y="9"/>
                  </a:lnTo>
                  <a:lnTo>
                    <a:pt x="274" y="13"/>
                  </a:lnTo>
                  <a:lnTo>
                    <a:pt x="273" y="15"/>
                  </a:lnTo>
                  <a:lnTo>
                    <a:pt x="273" y="15"/>
                  </a:lnTo>
                  <a:lnTo>
                    <a:pt x="276" y="114"/>
                  </a:lnTo>
                  <a:lnTo>
                    <a:pt x="276" y="114"/>
                  </a:lnTo>
                  <a:lnTo>
                    <a:pt x="276" y="118"/>
                  </a:lnTo>
                  <a:lnTo>
                    <a:pt x="274" y="120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72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1" y="123"/>
                  </a:lnTo>
                  <a:lnTo>
                    <a:pt x="271" y="123"/>
                  </a:lnTo>
                  <a:lnTo>
                    <a:pt x="238" y="126"/>
                  </a:lnTo>
                  <a:lnTo>
                    <a:pt x="238" y="126"/>
                  </a:lnTo>
                  <a:lnTo>
                    <a:pt x="198" y="131"/>
                  </a:lnTo>
                  <a:lnTo>
                    <a:pt x="176" y="132"/>
                  </a:lnTo>
                  <a:lnTo>
                    <a:pt x="156" y="133"/>
                  </a:lnTo>
                  <a:lnTo>
                    <a:pt x="156" y="133"/>
                  </a:lnTo>
                  <a:lnTo>
                    <a:pt x="112" y="133"/>
                  </a:lnTo>
                  <a:lnTo>
                    <a:pt x="89" y="135"/>
                  </a:lnTo>
                  <a:lnTo>
                    <a:pt x="68" y="133"/>
                  </a:lnTo>
                  <a:lnTo>
                    <a:pt x="68" y="133"/>
                  </a:lnTo>
                  <a:lnTo>
                    <a:pt x="52" y="133"/>
                  </a:lnTo>
                  <a:lnTo>
                    <a:pt x="46" y="132"/>
                  </a:lnTo>
                  <a:lnTo>
                    <a:pt x="40" y="130"/>
                  </a:lnTo>
                  <a:lnTo>
                    <a:pt x="34" y="127"/>
                  </a:lnTo>
                  <a:lnTo>
                    <a:pt x="31" y="124"/>
                  </a:lnTo>
                  <a:lnTo>
                    <a:pt x="27" y="118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5" y="98"/>
                  </a:lnTo>
                  <a:lnTo>
                    <a:pt x="23" y="84"/>
                  </a:lnTo>
                  <a:lnTo>
                    <a:pt x="25" y="58"/>
                  </a:lnTo>
                  <a:lnTo>
                    <a:pt x="26" y="3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17" y="8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8" name="Freeform 306"/>
            <p:cNvSpPr>
              <a:spLocks/>
            </p:cNvSpPr>
            <p:nvPr/>
          </p:nvSpPr>
          <p:spPr bwMode="auto">
            <a:xfrm>
              <a:off x="3602" y="1827"/>
              <a:ext cx="383" cy="264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68" y="6"/>
                </a:cxn>
                <a:cxn ang="0">
                  <a:pos x="32" y="12"/>
                </a:cxn>
                <a:cxn ang="0">
                  <a:pos x="18" y="19"/>
                </a:cxn>
                <a:cxn ang="0">
                  <a:pos x="7" y="28"/>
                </a:cxn>
                <a:cxn ang="0">
                  <a:pos x="2" y="41"/>
                </a:cxn>
                <a:cxn ang="0">
                  <a:pos x="1" y="58"/>
                </a:cxn>
                <a:cxn ang="0">
                  <a:pos x="0" y="112"/>
                </a:cxn>
                <a:cxn ang="0">
                  <a:pos x="4" y="184"/>
                </a:cxn>
                <a:cxn ang="0">
                  <a:pos x="5" y="212"/>
                </a:cxn>
                <a:cxn ang="0">
                  <a:pos x="8" y="235"/>
                </a:cxn>
                <a:cxn ang="0">
                  <a:pos x="14" y="246"/>
                </a:cxn>
                <a:cxn ang="0">
                  <a:pos x="24" y="255"/>
                </a:cxn>
                <a:cxn ang="0">
                  <a:pos x="37" y="259"/>
                </a:cxn>
                <a:cxn ang="0">
                  <a:pos x="57" y="261"/>
                </a:cxn>
                <a:cxn ang="0">
                  <a:pos x="86" y="262"/>
                </a:cxn>
                <a:cxn ang="0">
                  <a:pos x="143" y="264"/>
                </a:cxn>
                <a:cxn ang="0">
                  <a:pos x="172" y="264"/>
                </a:cxn>
                <a:cxn ang="0">
                  <a:pos x="342" y="253"/>
                </a:cxn>
                <a:cxn ang="0">
                  <a:pos x="348" y="253"/>
                </a:cxn>
                <a:cxn ang="0">
                  <a:pos x="358" y="249"/>
                </a:cxn>
                <a:cxn ang="0">
                  <a:pos x="369" y="238"/>
                </a:cxn>
                <a:cxn ang="0">
                  <a:pos x="375" y="229"/>
                </a:cxn>
                <a:cxn ang="0">
                  <a:pos x="377" y="220"/>
                </a:cxn>
                <a:cxn ang="0">
                  <a:pos x="377" y="196"/>
                </a:cxn>
                <a:cxn ang="0">
                  <a:pos x="377" y="185"/>
                </a:cxn>
                <a:cxn ang="0">
                  <a:pos x="381" y="141"/>
                </a:cxn>
                <a:cxn ang="0">
                  <a:pos x="383" y="95"/>
                </a:cxn>
                <a:cxn ang="0">
                  <a:pos x="380" y="59"/>
                </a:cxn>
                <a:cxn ang="0">
                  <a:pos x="373" y="38"/>
                </a:cxn>
                <a:cxn ang="0">
                  <a:pos x="364" y="28"/>
                </a:cxn>
                <a:cxn ang="0">
                  <a:pos x="354" y="19"/>
                </a:cxn>
                <a:cxn ang="0">
                  <a:pos x="332" y="10"/>
                </a:cxn>
                <a:cxn ang="0">
                  <a:pos x="293" y="3"/>
                </a:cxn>
                <a:cxn ang="0">
                  <a:pos x="238" y="0"/>
                </a:cxn>
                <a:cxn ang="0">
                  <a:pos x="122" y="3"/>
                </a:cxn>
              </a:cxnLst>
              <a:rect l="0" t="0" r="r" b="b"/>
              <a:pathLst>
                <a:path w="383" h="264">
                  <a:moveTo>
                    <a:pt x="122" y="3"/>
                  </a:moveTo>
                  <a:lnTo>
                    <a:pt x="122" y="3"/>
                  </a:lnTo>
                  <a:lnTo>
                    <a:pt x="87" y="4"/>
                  </a:lnTo>
                  <a:lnTo>
                    <a:pt x="68" y="6"/>
                  </a:lnTo>
                  <a:lnTo>
                    <a:pt x="49" y="9"/>
                  </a:lnTo>
                  <a:lnTo>
                    <a:pt x="32" y="12"/>
                  </a:lnTo>
                  <a:lnTo>
                    <a:pt x="25" y="16"/>
                  </a:lnTo>
                  <a:lnTo>
                    <a:pt x="18" y="19"/>
                  </a:lnTo>
                  <a:lnTo>
                    <a:pt x="12" y="23"/>
                  </a:lnTo>
                  <a:lnTo>
                    <a:pt x="7" y="28"/>
                  </a:lnTo>
                  <a:lnTo>
                    <a:pt x="5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1" y="5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" y="15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5" y="212"/>
                  </a:lnTo>
                  <a:lnTo>
                    <a:pt x="6" y="224"/>
                  </a:lnTo>
                  <a:lnTo>
                    <a:pt x="8" y="235"/>
                  </a:lnTo>
                  <a:lnTo>
                    <a:pt x="11" y="241"/>
                  </a:lnTo>
                  <a:lnTo>
                    <a:pt x="14" y="246"/>
                  </a:lnTo>
                  <a:lnTo>
                    <a:pt x="18" y="250"/>
                  </a:lnTo>
                  <a:lnTo>
                    <a:pt x="24" y="255"/>
                  </a:lnTo>
                  <a:lnTo>
                    <a:pt x="30" y="257"/>
                  </a:lnTo>
                  <a:lnTo>
                    <a:pt x="37" y="259"/>
                  </a:lnTo>
                  <a:lnTo>
                    <a:pt x="47" y="261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86" y="262"/>
                  </a:lnTo>
                  <a:lnTo>
                    <a:pt x="115" y="263"/>
                  </a:lnTo>
                  <a:lnTo>
                    <a:pt x="143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259" y="258"/>
                  </a:lnTo>
                  <a:lnTo>
                    <a:pt x="342" y="253"/>
                  </a:lnTo>
                  <a:lnTo>
                    <a:pt x="342" y="253"/>
                  </a:lnTo>
                  <a:lnTo>
                    <a:pt x="348" y="253"/>
                  </a:lnTo>
                  <a:lnTo>
                    <a:pt x="354" y="251"/>
                  </a:lnTo>
                  <a:lnTo>
                    <a:pt x="358" y="249"/>
                  </a:lnTo>
                  <a:lnTo>
                    <a:pt x="362" y="246"/>
                  </a:lnTo>
                  <a:lnTo>
                    <a:pt x="369" y="23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6" y="225"/>
                  </a:lnTo>
                  <a:lnTo>
                    <a:pt x="377" y="220"/>
                  </a:lnTo>
                  <a:lnTo>
                    <a:pt x="379" y="208"/>
                  </a:lnTo>
                  <a:lnTo>
                    <a:pt x="377" y="196"/>
                  </a:lnTo>
                  <a:lnTo>
                    <a:pt x="377" y="185"/>
                  </a:lnTo>
                  <a:lnTo>
                    <a:pt x="377" y="185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3" y="116"/>
                  </a:lnTo>
                  <a:lnTo>
                    <a:pt x="383" y="95"/>
                  </a:lnTo>
                  <a:lnTo>
                    <a:pt x="382" y="74"/>
                  </a:lnTo>
                  <a:lnTo>
                    <a:pt x="380" y="59"/>
                  </a:lnTo>
                  <a:lnTo>
                    <a:pt x="375" y="44"/>
                  </a:lnTo>
                  <a:lnTo>
                    <a:pt x="373" y="38"/>
                  </a:lnTo>
                  <a:lnTo>
                    <a:pt x="369" y="33"/>
                  </a:lnTo>
                  <a:lnTo>
                    <a:pt x="364" y="28"/>
                  </a:lnTo>
                  <a:lnTo>
                    <a:pt x="360" y="23"/>
                  </a:lnTo>
                  <a:lnTo>
                    <a:pt x="354" y="19"/>
                  </a:lnTo>
                  <a:lnTo>
                    <a:pt x="348" y="16"/>
                  </a:lnTo>
                  <a:lnTo>
                    <a:pt x="332" y="10"/>
                  </a:lnTo>
                  <a:lnTo>
                    <a:pt x="314" y="5"/>
                  </a:lnTo>
                  <a:lnTo>
                    <a:pt x="293" y="3"/>
                  </a:lnTo>
                  <a:lnTo>
                    <a:pt x="268" y="0"/>
                  </a:lnTo>
                  <a:lnTo>
                    <a:pt x="238" y="0"/>
                  </a:lnTo>
                  <a:lnTo>
                    <a:pt x="20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BFBF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79" name="Freeform 307"/>
            <p:cNvSpPr>
              <a:spLocks/>
            </p:cNvSpPr>
            <p:nvPr/>
          </p:nvSpPr>
          <p:spPr bwMode="auto">
            <a:xfrm>
              <a:off x="3601" y="1820"/>
              <a:ext cx="386" cy="276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50" y="8"/>
                </a:cxn>
                <a:cxn ang="0">
                  <a:pos x="27" y="14"/>
                </a:cxn>
                <a:cxn ang="0">
                  <a:pos x="13" y="24"/>
                </a:cxn>
                <a:cxn ang="0">
                  <a:pos x="2" y="45"/>
                </a:cxn>
                <a:cxn ang="0">
                  <a:pos x="0" y="82"/>
                </a:cxn>
                <a:cxn ang="0">
                  <a:pos x="1" y="140"/>
                </a:cxn>
                <a:cxn ang="0">
                  <a:pos x="5" y="214"/>
                </a:cxn>
                <a:cxn ang="0">
                  <a:pos x="8" y="248"/>
                </a:cxn>
                <a:cxn ang="0">
                  <a:pos x="18" y="263"/>
                </a:cxn>
                <a:cxn ang="0">
                  <a:pos x="36" y="273"/>
                </a:cxn>
                <a:cxn ang="0">
                  <a:pos x="58" y="276"/>
                </a:cxn>
                <a:cxn ang="0">
                  <a:pos x="251" y="273"/>
                </a:cxn>
                <a:cxn ang="0">
                  <a:pos x="343" y="269"/>
                </a:cxn>
                <a:cxn ang="0">
                  <a:pos x="361" y="264"/>
                </a:cxn>
                <a:cxn ang="0">
                  <a:pos x="371" y="253"/>
                </a:cxn>
                <a:cxn ang="0">
                  <a:pos x="380" y="223"/>
                </a:cxn>
                <a:cxn ang="0">
                  <a:pos x="380" y="190"/>
                </a:cxn>
                <a:cxn ang="0">
                  <a:pos x="384" y="112"/>
                </a:cxn>
                <a:cxn ang="0">
                  <a:pos x="384" y="81"/>
                </a:cxn>
                <a:cxn ang="0">
                  <a:pos x="376" y="43"/>
                </a:cxn>
                <a:cxn ang="0">
                  <a:pos x="362" y="23"/>
                </a:cxn>
                <a:cxn ang="0">
                  <a:pos x="345" y="12"/>
                </a:cxn>
                <a:cxn ang="0">
                  <a:pos x="315" y="4"/>
                </a:cxn>
                <a:cxn ang="0">
                  <a:pos x="284" y="1"/>
                </a:cxn>
                <a:cxn ang="0">
                  <a:pos x="123" y="3"/>
                </a:cxn>
                <a:cxn ang="0">
                  <a:pos x="122" y="10"/>
                </a:cxn>
                <a:cxn ang="0">
                  <a:pos x="123" y="18"/>
                </a:cxn>
                <a:cxn ang="0">
                  <a:pos x="249" y="14"/>
                </a:cxn>
                <a:cxn ang="0">
                  <a:pos x="323" y="22"/>
                </a:cxn>
                <a:cxn ang="0">
                  <a:pos x="351" y="32"/>
                </a:cxn>
                <a:cxn ang="0">
                  <a:pos x="375" y="57"/>
                </a:cxn>
                <a:cxn ang="0">
                  <a:pos x="383" y="92"/>
                </a:cxn>
                <a:cxn ang="0">
                  <a:pos x="382" y="140"/>
                </a:cxn>
                <a:cxn ang="0">
                  <a:pos x="377" y="202"/>
                </a:cxn>
                <a:cxn ang="0">
                  <a:pos x="375" y="227"/>
                </a:cxn>
                <a:cxn ang="0">
                  <a:pos x="369" y="240"/>
                </a:cxn>
                <a:cxn ang="0">
                  <a:pos x="356" y="250"/>
                </a:cxn>
                <a:cxn ang="0">
                  <a:pos x="326" y="254"/>
                </a:cxn>
                <a:cxn ang="0">
                  <a:pos x="155" y="263"/>
                </a:cxn>
                <a:cxn ang="0">
                  <a:pos x="99" y="262"/>
                </a:cxn>
                <a:cxn ang="0">
                  <a:pos x="43" y="258"/>
                </a:cxn>
                <a:cxn ang="0">
                  <a:pos x="20" y="250"/>
                </a:cxn>
                <a:cxn ang="0">
                  <a:pos x="11" y="235"/>
                </a:cxn>
                <a:cxn ang="0">
                  <a:pos x="7" y="219"/>
                </a:cxn>
                <a:cxn ang="0">
                  <a:pos x="6" y="188"/>
                </a:cxn>
                <a:cxn ang="0">
                  <a:pos x="2" y="96"/>
                </a:cxn>
                <a:cxn ang="0">
                  <a:pos x="5" y="53"/>
                </a:cxn>
                <a:cxn ang="0">
                  <a:pos x="13" y="38"/>
                </a:cxn>
                <a:cxn ang="0">
                  <a:pos x="31" y="28"/>
                </a:cxn>
                <a:cxn ang="0">
                  <a:pos x="52" y="22"/>
                </a:cxn>
                <a:cxn ang="0">
                  <a:pos x="100" y="18"/>
                </a:cxn>
                <a:cxn ang="0">
                  <a:pos x="124" y="16"/>
                </a:cxn>
                <a:cxn ang="0">
                  <a:pos x="123" y="3"/>
                </a:cxn>
              </a:cxnLst>
              <a:rect l="0" t="0" r="r" b="b"/>
              <a:pathLst>
                <a:path w="386" h="276">
                  <a:moveTo>
                    <a:pt x="123" y="3"/>
                  </a:moveTo>
                  <a:lnTo>
                    <a:pt x="123" y="3"/>
                  </a:lnTo>
                  <a:lnTo>
                    <a:pt x="99" y="4"/>
                  </a:lnTo>
                  <a:lnTo>
                    <a:pt x="74" y="5"/>
                  </a:lnTo>
                  <a:lnTo>
                    <a:pt x="62" y="6"/>
                  </a:lnTo>
                  <a:lnTo>
                    <a:pt x="50" y="8"/>
                  </a:lnTo>
                  <a:lnTo>
                    <a:pt x="38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1" y="17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9" y="28"/>
                  </a:lnTo>
                  <a:lnTo>
                    <a:pt x="5" y="36"/>
                  </a:lnTo>
                  <a:lnTo>
                    <a:pt x="2" y="45"/>
                  </a:lnTo>
                  <a:lnTo>
                    <a:pt x="1" y="55"/>
                  </a:lnTo>
                  <a:lnTo>
                    <a:pt x="0" y="65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111"/>
                  </a:lnTo>
                  <a:lnTo>
                    <a:pt x="1" y="140"/>
                  </a:lnTo>
                  <a:lnTo>
                    <a:pt x="3" y="197"/>
                  </a:lnTo>
                  <a:lnTo>
                    <a:pt x="3" y="197"/>
                  </a:lnTo>
                  <a:lnTo>
                    <a:pt x="5" y="214"/>
                  </a:lnTo>
                  <a:lnTo>
                    <a:pt x="5" y="231"/>
                  </a:lnTo>
                  <a:lnTo>
                    <a:pt x="6" y="240"/>
                  </a:lnTo>
                  <a:lnTo>
                    <a:pt x="8" y="248"/>
                  </a:lnTo>
                  <a:lnTo>
                    <a:pt x="12" y="256"/>
                  </a:lnTo>
                  <a:lnTo>
                    <a:pt x="18" y="263"/>
                  </a:lnTo>
                  <a:lnTo>
                    <a:pt x="18" y="263"/>
                  </a:lnTo>
                  <a:lnTo>
                    <a:pt x="21" y="266"/>
                  </a:lnTo>
                  <a:lnTo>
                    <a:pt x="26" y="269"/>
                  </a:lnTo>
                  <a:lnTo>
                    <a:pt x="36" y="273"/>
                  </a:lnTo>
                  <a:lnTo>
                    <a:pt x="46" y="275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153" y="276"/>
                  </a:lnTo>
                  <a:lnTo>
                    <a:pt x="210" y="275"/>
                  </a:lnTo>
                  <a:lnTo>
                    <a:pt x="251" y="273"/>
                  </a:lnTo>
                  <a:lnTo>
                    <a:pt x="251" y="273"/>
                  </a:lnTo>
                  <a:lnTo>
                    <a:pt x="343" y="269"/>
                  </a:lnTo>
                  <a:lnTo>
                    <a:pt x="343" y="269"/>
                  </a:lnTo>
                  <a:lnTo>
                    <a:pt x="349" y="268"/>
                  </a:lnTo>
                  <a:lnTo>
                    <a:pt x="355" y="266"/>
                  </a:lnTo>
                  <a:lnTo>
                    <a:pt x="361" y="264"/>
                  </a:lnTo>
                  <a:lnTo>
                    <a:pt x="365" y="260"/>
                  </a:lnTo>
                  <a:lnTo>
                    <a:pt x="369" y="257"/>
                  </a:lnTo>
                  <a:lnTo>
                    <a:pt x="371" y="253"/>
                  </a:lnTo>
                  <a:lnTo>
                    <a:pt x="376" y="244"/>
                  </a:lnTo>
                  <a:lnTo>
                    <a:pt x="378" y="234"/>
                  </a:lnTo>
                  <a:lnTo>
                    <a:pt x="380" y="223"/>
                  </a:lnTo>
                  <a:lnTo>
                    <a:pt x="380" y="205"/>
                  </a:lnTo>
                  <a:lnTo>
                    <a:pt x="380" y="205"/>
                  </a:lnTo>
                  <a:lnTo>
                    <a:pt x="380" y="190"/>
                  </a:lnTo>
                  <a:lnTo>
                    <a:pt x="380" y="174"/>
                  </a:lnTo>
                  <a:lnTo>
                    <a:pt x="382" y="143"/>
                  </a:lnTo>
                  <a:lnTo>
                    <a:pt x="384" y="112"/>
                  </a:lnTo>
                  <a:lnTo>
                    <a:pt x="386" y="97"/>
                  </a:lnTo>
                  <a:lnTo>
                    <a:pt x="384" y="81"/>
                  </a:lnTo>
                  <a:lnTo>
                    <a:pt x="384" y="81"/>
                  </a:lnTo>
                  <a:lnTo>
                    <a:pt x="383" y="66"/>
                  </a:lnTo>
                  <a:lnTo>
                    <a:pt x="380" y="50"/>
                  </a:lnTo>
                  <a:lnTo>
                    <a:pt x="376" y="43"/>
                  </a:lnTo>
                  <a:lnTo>
                    <a:pt x="372" y="36"/>
                  </a:lnTo>
                  <a:lnTo>
                    <a:pt x="368" y="29"/>
                  </a:lnTo>
                  <a:lnTo>
                    <a:pt x="362" y="23"/>
                  </a:lnTo>
                  <a:lnTo>
                    <a:pt x="362" y="23"/>
                  </a:lnTo>
                  <a:lnTo>
                    <a:pt x="353" y="17"/>
                  </a:lnTo>
                  <a:lnTo>
                    <a:pt x="345" y="12"/>
                  </a:lnTo>
                  <a:lnTo>
                    <a:pt x="335" y="8"/>
                  </a:lnTo>
                  <a:lnTo>
                    <a:pt x="326" y="6"/>
                  </a:lnTo>
                  <a:lnTo>
                    <a:pt x="315" y="4"/>
                  </a:lnTo>
                  <a:lnTo>
                    <a:pt x="304" y="1"/>
                  </a:lnTo>
                  <a:lnTo>
                    <a:pt x="284" y="1"/>
                  </a:lnTo>
                  <a:lnTo>
                    <a:pt x="284" y="1"/>
                  </a:lnTo>
                  <a:lnTo>
                    <a:pt x="204" y="0"/>
                  </a:lnTo>
                  <a:lnTo>
                    <a:pt x="163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2" y="5"/>
                  </a:lnTo>
                  <a:lnTo>
                    <a:pt x="122" y="10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73" y="16"/>
                  </a:lnTo>
                  <a:lnTo>
                    <a:pt x="223" y="14"/>
                  </a:lnTo>
                  <a:lnTo>
                    <a:pt x="249" y="14"/>
                  </a:lnTo>
                  <a:lnTo>
                    <a:pt x="275" y="14"/>
                  </a:lnTo>
                  <a:lnTo>
                    <a:pt x="298" y="17"/>
                  </a:lnTo>
                  <a:lnTo>
                    <a:pt x="323" y="22"/>
                  </a:lnTo>
                  <a:lnTo>
                    <a:pt x="323" y="22"/>
                  </a:lnTo>
                  <a:lnTo>
                    <a:pt x="338" y="26"/>
                  </a:lnTo>
                  <a:lnTo>
                    <a:pt x="351" y="32"/>
                  </a:lnTo>
                  <a:lnTo>
                    <a:pt x="361" y="40"/>
                  </a:lnTo>
                  <a:lnTo>
                    <a:pt x="369" y="48"/>
                  </a:lnTo>
                  <a:lnTo>
                    <a:pt x="375" y="57"/>
                  </a:lnTo>
                  <a:lnTo>
                    <a:pt x="378" y="68"/>
                  </a:lnTo>
                  <a:lnTo>
                    <a:pt x="382" y="80"/>
                  </a:lnTo>
                  <a:lnTo>
                    <a:pt x="383" y="92"/>
                  </a:lnTo>
                  <a:lnTo>
                    <a:pt x="383" y="92"/>
                  </a:lnTo>
                  <a:lnTo>
                    <a:pt x="383" y="116"/>
                  </a:lnTo>
                  <a:lnTo>
                    <a:pt x="382" y="140"/>
                  </a:lnTo>
                  <a:lnTo>
                    <a:pt x="377" y="189"/>
                  </a:lnTo>
                  <a:lnTo>
                    <a:pt x="377" y="189"/>
                  </a:lnTo>
                  <a:lnTo>
                    <a:pt x="377" y="202"/>
                  </a:lnTo>
                  <a:lnTo>
                    <a:pt x="377" y="215"/>
                  </a:lnTo>
                  <a:lnTo>
                    <a:pt x="377" y="221"/>
                  </a:lnTo>
                  <a:lnTo>
                    <a:pt x="375" y="227"/>
                  </a:lnTo>
                  <a:lnTo>
                    <a:pt x="372" y="233"/>
                  </a:lnTo>
                  <a:lnTo>
                    <a:pt x="369" y="240"/>
                  </a:lnTo>
                  <a:lnTo>
                    <a:pt x="369" y="240"/>
                  </a:lnTo>
                  <a:lnTo>
                    <a:pt x="365" y="244"/>
                  </a:lnTo>
                  <a:lnTo>
                    <a:pt x="361" y="247"/>
                  </a:lnTo>
                  <a:lnTo>
                    <a:pt x="356" y="250"/>
                  </a:lnTo>
                  <a:lnTo>
                    <a:pt x="350" y="251"/>
                  </a:lnTo>
                  <a:lnTo>
                    <a:pt x="338" y="253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212" y="262"/>
                  </a:lnTo>
                  <a:lnTo>
                    <a:pt x="155" y="263"/>
                  </a:lnTo>
                  <a:lnTo>
                    <a:pt x="128" y="263"/>
                  </a:lnTo>
                  <a:lnTo>
                    <a:pt x="99" y="262"/>
                  </a:lnTo>
                  <a:lnTo>
                    <a:pt x="99" y="262"/>
                  </a:lnTo>
                  <a:lnTo>
                    <a:pt x="69" y="260"/>
                  </a:lnTo>
                  <a:lnTo>
                    <a:pt x="56" y="260"/>
                  </a:lnTo>
                  <a:lnTo>
                    <a:pt x="43" y="258"/>
                  </a:lnTo>
                  <a:lnTo>
                    <a:pt x="31" y="254"/>
                  </a:lnTo>
                  <a:lnTo>
                    <a:pt x="25" y="252"/>
                  </a:lnTo>
                  <a:lnTo>
                    <a:pt x="20" y="250"/>
                  </a:lnTo>
                  <a:lnTo>
                    <a:pt x="16" y="246"/>
                  </a:lnTo>
                  <a:lnTo>
                    <a:pt x="13" y="241"/>
                  </a:lnTo>
                  <a:lnTo>
                    <a:pt x="11" y="235"/>
                  </a:lnTo>
                  <a:lnTo>
                    <a:pt x="8" y="229"/>
                  </a:lnTo>
                  <a:lnTo>
                    <a:pt x="8" y="229"/>
                  </a:lnTo>
                  <a:lnTo>
                    <a:pt x="7" y="219"/>
                  </a:lnTo>
                  <a:lnTo>
                    <a:pt x="6" y="209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96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5" y="53"/>
                  </a:lnTo>
                  <a:lnTo>
                    <a:pt x="7" y="48"/>
                  </a:lnTo>
                  <a:lnTo>
                    <a:pt x="9" y="43"/>
                  </a:lnTo>
                  <a:lnTo>
                    <a:pt x="13" y="38"/>
                  </a:lnTo>
                  <a:lnTo>
                    <a:pt x="18" y="35"/>
                  </a:lnTo>
                  <a:lnTo>
                    <a:pt x="24" y="31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40" y="25"/>
                  </a:lnTo>
                  <a:lnTo>
                    <a:pt x="52" y="22"/>
                  </a:lnTo>
                  <a:lnTo>
                    <a:pt x="64" y="20"/>
                  </a:lnTo>
                  <a:lnTo>
                    <a:pt x="76" y="19"/>
                  </a:lnTo>
                  <a:lnTo>
                    <a:pt x="100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24" y="16"/>
                  </a:lnTo>
                  <a:lnTo>
                    <a:pt x="124" y="10"/>
                  </a:lnTo>
                  <a:lnTo>
                    <a:pt x="124" y="5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0" name="Freeform 308"/>
            <p:cNvSpPr>
              <a:spLocks/>
            </p:cNvSpPr>
            <p:nvPr/>
          </p:nvSpPr>
          <p:spPr bwMode="auto">
            <a:xfrm>
              <a:off x="3895" y="1860"/>
              <a:ext cx="58" cy="19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28" y="19"/>
                </a:cxn>
                <a:cxn ang="0">
                  <a:pos x="43" y="19"/>
                </a:cxn>
                <a:cxn ang="0">
                  <a:pos x="57" y="16"/>
                </a:cxn>
                <a:cxn ang="0">
                  <a:pos x="57" y="16"/>
                </a:cxn>
                <a:cxn ang="0">
                  <a:pos x="58" y="14"/>
                </a:cxn>
                <a:cxn ang="0">
                  <a:pos x="58" y="8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9" y="0"/>
                </a:cxn>
                <a:cxn ang="0">
                  <a:pos x="40" y="2"/>
                </a:cxn>
                <a:cxn ang="0">
                  <a:pos x="21" y="8"/>
                </a:cxn>
                <a:cxn ang="0">
                  <a:pos x="6" y="14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58" h="19">
                  <a:moveTo>
                    <a:pt x="0" y="17"/>
                  </a:moveTo>
                  <a:lnTo>
                    <a:pt x="0" y="17"/>
                  </a:lnTo>
                  <a:lnTo>
                    <a:pt x="28" y="19"/>
                  </a:lnTo>
                  <a:lnTo>
                    <a:pt x="43" y="19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8" y="14"/>
                  </a:lnTo>
                  <a:lnTo>
                    <a:pt x="58" y="8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0" y="2"/>
                  </a:lnTo>
                  <a:lnTo>
                    <a:pt x="21" y="8"/>
                  </a:lnTo>
                  <a:lnTo>
                    <a:pt x="6" y="14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1" name="Rectangle 309"/>
            <p:cNvSpPr>
              <a:spLocks noChangeArrowheads="1"/>
            </p:cNvSpPr>
            <p:nvPr/>
          </p:nvSpPr>
          <p:spPr bwMode="auto">
            <a:xfrm>
              <a:off x="3910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2" name="Rectangle 310"/>
            <p:cNvSpPr>
              <a:spLocks noChangeArrowheads="1"/>
            </p:cNvSpPr>
            <p:nvPr/>
          </p:nvSpPr>
          <p:spPr bwMode="auto">
            <a:xfrm>
              <a:off x="3926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3" name="Rectangle 311"/>
            <p:cNvSpPr>
              <a:spLocks noChangeArrowheads="1"/>
            </p:cNvSpPr>
            <p:nvPr/>
          </p:nvSpPr>
          <p:spPr bwMode="auto">
            <a:xfrm>
              <a:off x="3934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4" name="Rectangle 312"/>
            <p:cNvSpPr>
              <a:spLocks noChangeArrowheads="1"/>
            </p:cNvSpPr>
            <p:nvPr/>
          </p:nvSpPr>
          <p:spPr bwMode="auto">
            <a:xfrm>
              <a:off x="3946" y="2043"/>
              <a:ext cx="6" cy="16"/>
            </a:xfrm>
            <a:prstGeom prst="rect">
              <a:avLst/>
            </a:prstGeom>
            <a:solidFill>
              <a:srgbClr val="33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5" name="Freeform 313"/>
            <p:cNvSpPr>
              <a:spLocks/>
            </p:cNvSpPr>
            <p:nvPr/>
          </p:nvSpPr>
          <p:spPr bwMode="auto">
            <a:xfrm>
              <a:off x="3652" y="1917"/>
              <a:ext cx="165" cy="60"/>
            </a:xfrm>
            <a:custGeom>
              <a:avLst/>
              <a:gdLst/>
              <a:ahLst/>
              <a:cxnLst>
                <a:cxn ang="0">
                  <a:pos x="165" y="55"/>
                </a:cxn>
                <a:cxn ang="0">
                  <a:pos x="165" y="55"/>
                </a:cxn>
                <a:cxn ang="0">
                  <a:pos x="164" y="57"/>
                </a:cxn>
                <a:cxn ang="0">
                  <a:pos x="163" y="58"/>
                </a:cxn>
                <a:cxn ang="0">
                  <a:pos x="161" y="60"/>
                </a:cxn>
                <a:cxn ang="0">
                  <a:pos x="159" y="60"/>
                </a:cxn>
                <a:cxn ang="0">
                  <a:pos x="5" y="60"/>
                </a:cxn>
                <a:cxn ang="0">
                  <a:pos x="5" y="60"/>
                </a:cxn>
                <a:cxn ang="0">
                  <a:pos x="1" y="58"/>
                </a:cxn>
                <a:cxn ang="0">
                  <a:pos x="0" y="57"/>
                </a:cxn>
                <a:cxn ang="0">
                  <a:pos x="0" y="5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59" y="0"/>
                </a:cxn>
                <a:cxn ang="0">
                  <a:pos x="159" y="0"/>
                </a:cxn>
                <a:cxn ang="0">
                  <a:pos x="163" y="1"/>
                </a:cxn>
                <a:cxn ang="0">
                  <a:pos x="164" y="3"/>
                </a:cxn>
                <a:cxn ang="0">
                  <a:pos x="165" y="5"/>
                </a:cxn>
                <a:cxn ang="0">
                  <a:pos x="165" y="55"/>
                </a:cxn>
              </a:cxnLst>
              <a:rect l="0" t="0" r="r" b="b"/>
              <a:pathLst>
                <a:path w="165" h="60">
                  <a:moveTo>
                    <a:pt x="165" y="55"/>
                  </a:moveTo>
                  <a:lnTo>
                    <a:pt x="165" y="55"/>
                  </a:lnTo>
                  <a:lnTo>
                    <a:pt x="164" y="57"/>
                  </a:lnTo>
                  <a:lnTo>
                    <a:pt x="163" y="58"/>
                  </a:lnTo>
                  <a:lnTo>
                    <a:pt x="161" y="60"/>
                  </a:lnTo>
                  <a:lnTo>
                    <a:pt x="159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3" y="1"/>
                  </a:lnTo>
                  <a:lnTo>
                    <a:pt x="164" y="3"/>
                  </a:lnTo>
                  <a:lnTo>
                    <a:pt x="165" y="5"/>
                  </a:lnTo>
                  <a:lnTo>
                    <a:pt x="165" y="55"/>
                  </a:lnTo>
                  <a:close/>
                </a:path>
              </a:pathLst>
            </a:custGeom>
            <a:noFill/>
            <a:ln w="7938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6" name="Freeform 314"/>
            <p:cNvSpPr>
              <a:spLocks/>
            </p:cNvSpPr>
            <p:nvPr/>
          </p:nvSpPr>
          <p:spPr bwMode="auto">
            <a:xfrm>
              <a:off x="3663" y="1930"/>
              <a:ext cx="29" cy="36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0" y="36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8" y="14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15" y="6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7" y="7"/>
                </a:cxn>
                <a:cxn ang="0">
                  <a:pos x="27" y="11"/>
                </a:cxn>
                <a:cxn ang="0">
                  <a:pos x="27" y="11"/>
                </a:cxn>
                <a:cxn ang="0">
                  <a:pos x="26" y="15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7" y="25"/>
                </a:cxn>
                <a:cxn ang="0">
                  <a:pos x="8" y="31"/>
                </a:cxn>
                <a:cxn ang="0">
                  <a:pos x="29" y="31"/>
                </a:cxn>
                <a:cxn ang="0">
                  <a:pos x="29" y="36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6" y="15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7" y="25"/>
                  </a:lnTo>
                  <a:lnTo>
                    <a:pt x="8" y="31"/>
                  </a:lnTo>
                  <a:lnTo>
                    <a:pt x="29" y="31"/>
                  </a:lnTo>
                  <a:lnTo>
                    <a:pt x="29" y="3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7" name="Freeform 315"/>
            <p:cNvSpPr>
              <a:spLocks/>
            </p:cNvSpPr>
            <p:nvPr/>
          </p:nvSpPr>
          <p:spPr bwMode="auto">
            <a:xfrm>
              <a:off x="3701" y="1931"/>
              <a:ext cx="14" cy="35"/>
            </a:xfrm>
            <a:custGeom>
              <a:avLst/>
              <a:gdLst/>
              <a:ahLst/>
              <a:cxnLst>
                <a:cxn ang="0">
                  <a:pos x="14" y="35"/>
                </a:cxn>
                <a:cxn ang="0">
                  <a:pos x="6" y="35"/>
                </a:cxn>
                <a:cxn ang="0">
                  <a:pos x="6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35"/>
                </a:cxn>
              </a:cxnLst>
              <a:rect l="0" t="0" r="r" b="b"/>
              <a:pathLst>
                <a:path w="14" h="35">
                  <a:moveTo>
                    <a:pt x="14" y="35"/>
                  </a:moveTo>
                  <a:lnTo>
                    <a:pt x="6" y="35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8" name="Freeform 316"/>
            <p:cNvSpPr>
              <a:spLocks noEditPoints="1"/>
            </p:cNvSpPr>
            <p:nvPr/>
          </p:nvSpPr>
          <p:spPr bwMode="auto">
            <a:xfrm>
              <a:off x="3727" y="1939"/>
              <a:ext cx="10" cy="27"/>
            </a:xfrm>
            <a:custGeom>
              <a:avLst/>
              <a:gdLst/>
              <a:ahLst/>
              <a:cxnLst>
                <a:cxn ang="0">
                  <a:pos x="10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8"/>
                </a:cxn>
                <a:cxn ang="0">
                  <a:pos x="10" y="27"/>
                </a:cxn>
                <a:cxn ang="0">
                  <a:pos x="0" y="27"/>
                </a:cxn>
                <a:cxn ang="0">
                  <a:pos x="0" y="20"/>
                </a:cxn>
                <a:cxn ang="0">
                  <a:pos x="10" y="20"/>
                </a:cxn>
                <a:cxn ang="0">
                  <a:pos x="10" y="27"/>
                </a:cxn>
              </a:cxnLst>
              <a:rect l="0" t="0" r="r" b="b"/>
              <a:pathLst>
                <a:path w="10" h="27">
                  <a:moveTo>
                    <a:pt x="1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8"/>
                  </a:lnTo>
                  <a:close/>
                  <a:moveTo>
                    <a:pt x="10" y="27"/>
                  </a:moveTo>
                  <a:lnTo>
                    <a:pt x="0" y="27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2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89" name="Freeform 317"/>
            <p:cNvSpPr>
              <a:spLocks noEditPoints="1"/>
            </p:cNvSpPr>
            <p:nvPr/>
          </p:nvSpPr>
          <p:spPr bwMode="auto">
            <a:xfrm>
              <a:off x="3741" y="1930"/>
              <a:ext cx="28" cy="37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28" y="20"/>
                </a:cxn>
                <a:cxn ang="0">
                  <a:pos x="27" y="27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7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9"/>
                </a:cxn>
                <a:cxn ang="0">
                  <a:pos x="28" y="17"/>
                </a:cxn>
                <a:cxn ang="0">
                  <a:pos x="28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1" y="6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1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6" y="31"/>
                </a:cxn>
                <a:cxn ang="0">
                  <a:pos x="17" y="29"/>
                </a:cxn>
                <a:cxn ang="0">
                  <a:pos x="17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8" h="37">
                  <a:moveTo>
                    <a:pt x="28" y="20"/>
                  </a:moveTo>
                  <a:lnTo>
                    <a:pt x="28" y="20"/>
                  </a:lnTo>
                  <a:lnTo>
                    <a:pt x="27" y="27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9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28" y="17"/>
                  </a:lnTo>
                  <a:lnTo>
                    <a:pt x="28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0" name="Freeform 318"/>
            <p:cNvSpPr>
              <a:spLocks noEditPoints="1"/>
            </p:cNvSpPr>
            <p:nvPr/>
          </p:nvSpPr>
          <p:spPr bwMode="auto">
            <a:xfrm>
              <a:off x="3772" y="1930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8" y="27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1" y="36"/>
                </a:cxn>
                <a:cxn ang="0">
                  <a:pos x="15" y="37"/>
                </a:cxn>
                <a:cxn ang="0">
                  <a:pos x="15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8" y="9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20" y="1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2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9" y="12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9" y="2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2" y="31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7" y="31"/>
                </a:cxn>
                <a:cxn ang="0">
                  <a:pos x="19" y="29"/>
                </a:cxn>
                <a:cxn ang="0">
                  <a:pos x="19" y="29"/>
                </a:cxn>
                <a:cxn ang="0">
                  <a:pos x="20" y="25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8" y="27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20" y="19"/>
                  </a:moveTo>
                  <a:lnTo>
                    <a:pt x="20" y="18"/>
                  </a:lnTo>
                  <a:lnTo>
                    <a:pt x="20" y="18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12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0" y="25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1" name="Freeform 319"/>
            <p:cNvSpPr>
              <a:spLocks noEditPoints="1"/>
            </p:cNvSpPr>
            <p:nvPr/>
          </p:nvSpPr>
          <p:spPr bwMode="auto">
            <a:xfrm>
              <a:off x="3663" y="2005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7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11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7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6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2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7" y="3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11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2" name="Freeform 320"/>
            <p:cNvSpPr>
              <a:spLocks noEditPoints="1"/>
            </p:cNvSpPr>
            <p:nvPr/>
          </p:nvSpPr>
          <p:spPr bwMode="auto">
            <a:xfrm>
              <a:off x="3694" y="2006"/>
              <a:ext cx="30" cy="35"/>
            </a:xfrm>
            <a:custGeom>
              <a:avLst/>
              <a:gdLst/>
              <a:ahLst/>
              <a:cxnLst>
                <a:cxn ang="0">
                  <a:pos x="30" y="25"/>
                </a:cxn>
                <a:cxn ang="0">
                  <a:pos x="26" y="25"/>
                </a:cxn>
                <a:cxn ang="0">
                  <a:pos x="26" y="35"/>
                </a:cxn>
                <a:cxn ang="0">
                  <a:pos x="18" y="35"/>
                </a:cxn>
                <a:cxn ang="0">
                  <a:pos x="18" y="25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19"/>
                </a:cxn>
                <a:cxn ang="0">
                  <a:pos x="30" y="19"/>
                </a:cxn>
                <a:cxn ang="0">
                  <a:pos x="30" y="25"/>
                </a:cxn>
                <a:cxn ang="0">
                  <a:pos x="19" y="19"/>
                </a:cxn>
                <a:cxn ang="0">
                  <a:pos x="19" y="10"/>
                </a:cxn>
                <a:cxn ang="0">
                  <a:pos x="6" y="19"/>
                </a:cxn>
                <a:cxn ang="0">
                  <a:pos x="19" y="19"/>
                </a:cxn>
              </a:cxnLst>
              <a:rect l="0" t="0" r="r" b="b"/>
              <a:pathLst>
                <a:path w="30" h="35">
                  <a:moveTo>
                    <a:pt x="30" y="25"/>
                  </a:moveTo>
                  <a:lnTo>
                    <a:pt x="26" y="25"/>
                  </a:lnTo>
                  <a:lnTo>
                    <a:pt x="26" y="35"/>
                  </a:lnTo>
                  <a:lnTo>
                    <a:pt x="18" y="35"/>
                  </a:lnTo>
                  <a:lnTo>
                    <a:pt x="18" y="25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19"/>
                  </a:lnTo>
                  <a:lnTo>
                    <a:pt x="30" y="19"/>
                  </a:lnTo>
                  <a:lnTo>
                    <a:pt x="30" y="25"/>
                  </a:lnTo>
                  <a:close/>
                  <a:moveTo>
                    <a:pt x="19" y="19"/>
                  </a:moveTo>
                  <a:lnTo>
                    <a:pt x="19" y="10"/>
                  </a:lnTo>
                  <a:lnTo>
                    <a:pt x="6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3" name="Freeform 321"/>
            <p:cNvSpPr>
              <a:spLocks noEditPoints="1"/>
            </p:cNvSpPr>
            <p:nvPr/>
          </p:nvSpPr>
          <p:spPr bwMode="auto">
            <a:xfrm>
              <a:off x="3727" y="2015"/>
              <a:ext cx="10" cy="26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7"/>
                </a:cxn>
                <a:cxn ang="0">
                  <a:pos x="10" y="26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10" y="19"/>
                </a:cxn>
                <a:cxn ang="0">
                  <a:pos x="10" y="26"/>
                </a:cxn>
              </a:cxnLst>
              <a:rect l="0" t="0" r="r" b="b"/>
              <a:pathLst>
                <a:path w="10" h="26">
                  <a:moveTo>
                    <a:pt x="10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7"/>
                  </a:lnTo>
                  <a:close/>
                  <a:moveTo>
                    <a:pt x="10" y="26"/>
                  </a:moveTo>
                  <a:lnTo>
                    <a:pt x="0" y="26"/>
                  </a:lnTo>
                  <a:lnTo>
                    <a:pt x="0" y="19"/>
                  </a:lnTo>
                  <a:lnTo>
                    <a:pt x="10" y="19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4" name="Freeform 322"/>
            <p:cNvSpPr>
              <a:spLocks noEditPoints="1"/>
            </p:cNvSpPr>
            <p:nvPr/>
          </p:nvSpPr>
          <p:spPr bwMode="auto">
            <a:xfrm>
              <a:off x="3741" y="2005"/>
              <a:ext cx="28" cy="37"/>
            </a:xfrm>
            <a:custGeom>
              <a:avLst/>
              <a:gdLst/>
              <a:ahLst/>
              <a:cxnLst>
                <a:cxn ang="0">
                  <a:pos x="28" y="20"/>
                </a:cxn>
                <a:cxn ang="0">
                  <a:pos x="28" y="20"/>
                </a:cxn>
                <a:cxn ang="0">
                  <a:pos x="27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0" y="36"/>
                </a:cxn>
                <a:cxn ang="0">
                  <a:pos x="14" y="37"/>
                </a:cxn>
                <a:cxn ang="0">
                  <a:pos x="14" y="37"/>
                </a:cxn>
                <a:cxn ang="0">
                  <a:pos x="8" y="36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8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20" y="1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7" y="11"/>
                </a:cxn>
                <a:cxn ang="0">
                  <a:pos x="28" y="17"/>
                </a:cxn>
                <a:cxn ang="0">
                  <a:pos x="28" y="20"/>
                </a:cxn>
                <a:cxn ang="0">
                  <a:pos x="19" y="19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9" y="12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1" y="6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2"/>
                </a:cxn>
                <a:cxn ang="0">
                  <a:pos x="8" y="18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9" y="25"/>
                </a:cxn>
                <a:cxn ang="0">
                  <a:pos x="9" y="29"/>
                </a:cxn>
                <a:cxn ang="0">
                  <a:pos x="9" y="29"/>
                </a:cxn>
                <a:cxn ang="0">
                  <a:pos x="11" y="31"/>
                </a:cxn>
                <a:cxn ang="0">
                  <a:pos x="14" y="31"/>
                </a:cxn>
                <a:cxn ang="0">
                  <a:pos x="14" y="31"/>
                </a:cxn>
                <a:cxn ang="0">
                  <a:pos x="16" y="31"/>
                </a:cxn>
                <a:cxn ang="0">
                  <a:pos x="17" y="29"/>
                </a:cxn>
                <a:cxn ang="0">
                  <a:pos x="17" y="29"/>
                </a:cxn>
                <a:cxn ang="0">
                  <a:pos x="19" y="25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28" h="37">
                  <a:moveTo>
                    <a:pt x="28" y="20"/>
                  </a:moveTo>
                  <a:lnTo>
                    <a:pt x="28" y="20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0" y="36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8" y="36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7" y="11"/>
                  </a:lnTo>
                  <a:lnTo>
                    <a:pt x="28" y="17"/>
                  </a:lnTo>
                  <a:lnTo>
                    <a:pt x="28" y="20"/>
                  </a:lnTo>
                  <a:close/>
                  <a:moveTo>
                    <a:pt x="19" y="19"/>
                  </a:moveTo>
                  <a:lnTo>
                    <a:pt x="19" y="18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5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5" name="Freeform 323"/>
            <p:cNvSpPr>
              <a:spLocks noEditPoints="1"/>
            </p:cNvSpPr>
            <p:nvPr/>
          </p:nvSpPr>
          <p:spPr bwMode="auto">
            <a:xfrm>
              <a:off x="3772" y="2005"/>
              <a:ext cx="29" cy="37"/>
            </a:xfrm>
            <a:custGeom>
              <a:avLst/>
              <a:gdLst/>
              <a:ahLst/>
              <a:cxnLst>
                <a:cxn ang="0">
                  <a:pos x="29" y="20"/>
                </a:cxn>
                <a:cxn ang="0">
                  <a:pos x="29" y="20"/>
                </a:cxn>
                <a:cxn ang="0">
                  <a:pos x="28" y="28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1" y="36"/>
                </a:cxn>
                <a:cxn ang="0">
                  <a:pos x="15" y="37"/>
                </a:cxn>
                <a:cxn ang="0">
                  <a:pos x="15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28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8" y="11"/>
                </a:cxn>
                <a:cxn ang="0">
                  <a:pos x="29" y="17"/>
                </a:cxn>
                <a:cxn ang="0">
                  <a:pos x="29" y="20"/>
                </a:cxn>
                <a:cxn ang="0">
                  <a:pos x="20" y="1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2"/>
                </a:cxn>
                <a:cxn ang="0">
                  <a:pos x="19" y="9"/>
                </a:cxn>
                <a:cxn ang="0">
                  <a:pos x="19" y="9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9" y="12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9" y="2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12" y="31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7" y="31"/>
                </a:cxn>
                <a:cxn ang="0">
                  <a:pos x="19" y="29"/>
                </a:cxn>
                <a:cxn ang="0">
                  <a:pos x="19" y="29"/>
                </a:cxn>
                <a:cxn ang="0">
                  <a:pos x="20" y="25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9" h="37">
                  <a:moveTo>
                    <a:pt x="29" y="20"/>
                  </a:moveTo>
                  <a:lnTo>
                    <a:pt x="29" y="20"/>
                  </a:lnTo>
                  <a:lnTo>
                    <a:pt x="28" y="28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8" y="11"/>
                  </a:lnTo>
                  <a:lnTo>
                    <a:pt x="29" y="17"/>
                  </a:lnTo>
                  <a:lnTo>
                    <a:pt x="29" y="20"/>
                  </a:lnTo>
                  <a:close/>
                  <a:moveTo>
                    <a:pt x="20" y="19"/>
                  </a:moveTo>
                  <a:lnTo>
                    <a:pt x="20" y="18"/>
                  </a:lnTo>
                  <a:lnTo>
                    <a:pt x="20" y="18"/>
                  </a:lnTo>
                  <a:lnTo>
                    <a:pt x="20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0" y="25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6" name="Freeform 324"/>
            <p:cNvSpPr>
              <a:spLocks/>
            </p:cNvSpPr>
            <p:nvPr/>
          </p:nvSpPr>
          <p:spPr bwMode="auto">
            <a:xfrm>
              <a:off x="3885" y="1973"/>
              <a:ext cx="59" cy="18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30" y="18"/>
                </a:cxn>
                <a:cxn ang="0">
                  <a:pos x="44" y="18"/>
                </a:cxn>
                <a:cxn ang="0">
                  <a:pos x="59" y="17"/>
                </a:cxn>
                <a:cxn ang="0">
                  <a:pos x="59" y="17"/>
                </a:cxn>
                <a:cxn ang="0">
                  <a:pos x="59" y="14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3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lnTo>
                    <a:pt x="1" y="17"/>
                  </a:lnTo>
                  <a:lnTo>
                    <a:pt x="30" y="18"/>
                  </a:lnTo>
                  <a:lnTo>
                    <a:pt x="44" y="18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3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7" name="Freeform 325"/>
            <p:cNvSpPr>
              <a:spLocks/>
            </p:cNvSpPr>
            <p:nvPr/>
          </p:nvSpPr>
          <p:spPr bwMode="auto">
            <a:xfrm>
              <a:off x="3885" y="1941"/>
              <a:ext cx="59" cy="18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30" y="18"/>
                </a:cxn>
                <a:cxn ang="0">
                  <a:pos x="44" y="18"/>
                </a:cxn>
                <a:cxn ang="0">
                  <a:pos x="59" y="16"/>
                </a:cxn>
                <a:cxn ang="0">
                  <a:pos x="59" y="16"/>
                </a:cxn>
                <a:cxn ang="0">
                  <a:pos x="59" y="13"/>
                </a:cxn>
                <a:cxn ang="0">
                  <a:pos x="59" y="8"/>
                </a:cxn>
                <a:cxn ang="0">
                  <a:pos x="59" y="2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3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1" y="16"/>
                </a:cxn>
                <a:cxn ang="0">
                  <a:pos x="1" y="16"/>
                </a:cxn>
              </a:cxnLst>
              <a:rect l="0" t="0" r="r" b="b"/>
              <a:pathLst>
                <a:path w="59" h="18">
                  <a:moveTo>
                    <a:pt x="1" y="16"/>
                  </a:moveTo>
                  <a:lnTo>
                    <a:pt x="1" y="16"/>
                  </a:lnTo>
                  <a:lnTo>
                    <a:pt x="30" y="18"/>
                  </a:lnTo>
                  <a:lnTo>
                    <a:pt x="44" y="18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3"/>
                  </a:lnTo>
                  <a:lnTo>
                    <a:pt x="59" y="8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3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8" name="Freeform 326"/>
            <p:cNvSpPr>
              <a:spLocks/>
            </p:cNvSpPr>
            <p:nvPr/>
          </p:nvSpPr>
          <p:spPr bwMode="auto">
            <a:xfrm>
              <a:off x="3628" y="2053"/>
              <a:ext cx="116" cy="18"/>
            </a:xfrm>
            <a:custGeom>
              <a:avLst/>
              <a:gdLst/>
              <a:ahLst/>
              <a:cxnLst>
                <a:cxn ang="0">
                  <a:pos x="3" y="17"/>
                </a:cxn>
                <a:cxn ang="0">
                  <a:pos x="3" y="17"/>
                </a:cxn>
                <a:cxn ang="0">
                  <a:pos x="59" y="18"/>
                </a:cxn>
                <a:cxn ang="0">
                  <a:pos x="86" y="18"/>
                </a:cxn>
                <a:cxn ang="0">
                  <a:pos x="114" y="15"/>
                </a:cxn>
                <a:cxn ang="0">
                  <a:pos x="114" y="15"/>
                </a:cxn>
                <a:cxn ang="0">
                  <a:pos x="115" y="15"/>
                </a:cxn>
                <a:cxn ang="0">
                  <a:pos x="116" y="13"/>
                </a:cxn>
                <a:cxn ang="0">
                  <a:pos x="116" y="8"/>
                </a:cxn>
                <a:cxn ang="0">
                  <a:pos x="115" y="2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58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1" y="15"/>
                </a:cxn>
                <a:cxn ang="0">
                  <a:pos x="3" y="17"/>
                </a:cxn>
                <a:cxn ang="0">
                  <a:pos x="3" y="17"/>
                </a:cxn>
              </a:cxnLst>
              <a:rect l="0" t="0" r="r" b="b"/>
              <a:pathLst>
                <a:path w="116" h="18">
                  <a:moveTo>
                    <a:pt x="3" y="17"/>
                  </a:moveTo>
                  <a:lnTo>
                    <a:pt x="3" y="17"/>
                  </a:lnTo>
                  <a:lnTo>
                    <a:pt x="59" y="18"/>
                  </a:lnTo>
                  <a:lnTo>
                    <a:pt x="86" y="18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6" y="13"/>
                  </a:lnTo>
                  <a:lnTo>
                    <a:pt x="116" y="8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799" name="Freeform 327"/>
            <p:cNvSpPr>
              <a:spLocks/>
            </p:cNvSpPr>
            <p:nvPr/>
          </p:nvSpPr>
          <p:spPr bwMode="auto">
            <a:xfrm>
              <a:off x="3757" y="2053"/>
              <a:ext cx="78" cy="18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17"/>
                </a:cxn>
                <a:cxn ang="0">
                  <a:pos x="40" y="18"/>
                </a:cxn>
                <a:cxn ang="0">
                  <a:pos x="59" y="18"/>
                </a:cxn>
                <a:cxn ang="0">
                  <a:pos x="77" y="15"/>
                </a:cxn>
                <a:cxn ang="0">
                  <a:pos x="77" y="15"/>
                </a:cxn>
                <a:cxn ang="0">
                  <a:pos x="78" y="15"/>
                </a:cxn>
                <a:cxn ang="0">
                  <a:pos x="78" y="13"/>
                </a:cxn>
                <a:cxn ang="0">
                  <a:pos x="78" y="8"/>
                </a:cxn>
                <a:cxn ang="0">
                  <a:pos x="78" y="2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38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1" y="17"/>
                </a:cxn>
              </a:cxnLst>
              <a:rect l="0" t="0" r="r" b="b"/>
              <a:pathLst>
                <a:path w="78" h="18">
                  <a:moveTo>
                    <a:pt x="1" y="17"/>
                  </a:moveTo>
                  <a:lnTo>
                    <a:pt x="1" y="17"/>
                  </a:lnTo>
                  <a:lnTo>
                    <a:pt x="40" y="18"/>
                  </a:lnTo>
                  <a:lnTo>
                    <a:pt x="59" y="18"/>
                  </a:lnTo>
                  <a:lnTo>
                    <a:pt x="77" y="15"/>
                  </a:lnTo>
                  <a:lnTo>
                    <a:pt x="77" y="15"/>
                  </a:lnTo>
                  <a:lnTo>
                    <a:pt x="78" y="15"/>
                  </a:lnTo>
                  <a:lnTo>
                    <a:pt x="78" y="13"/>
                  </a:lnTo>
                  <a:lnTo>
                    <a:pt x="78" y="8"/>
                  </a:lnTo>
                  <a:lnTo>
                    <a:pt x="78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3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0" name="Freeform 328"/>
            <p:cNvSpPr>
              <a:spLocks/>
            </p:cNvSpPr>
            <p:nvPr/>
          </p:nvSpPr>
          <p:spPr bwMode="auto">
            <a:xfrm>
              <a:off x="3619" y="1850"/>
              <a:ext cx="67" cy="25"/>
            </a:xfrm>
            <a:custGeom>
              <a:avLst/>
              <a:gdLst/>
              <a:ahLst/>
              <a:cxnLst>
                <a:cxn ang="0">
                  <a:pos x="1" y="24"/>
                </a:cxn>
                <a:cxn ang="0">
                  <a:pos x="1" y="24"/>
                </a:cxn>
                <a:cxn ang="0">
                  <a:pos x="33" y="25"/>
                </a:cxn>
                <a:cxn ang="0">
                  <a:pos x="49" y="25"/>
                </a:cxn>
                <a:cxn ang="0">
                  <a:pos x="57" y="24"/>
                </a:cxn>
                <a:cxn ang="0">
                  <a:pos x="64" y="23"/>
                </a:cxn>
                <a:cxn ang="0">
                  <a:pos x="64" y="23"/>
                </a:cxn>
                <a:cxn ang="0">
                  <a:pos x="65" y="19"/>
                </a:cxn>
                <a:cxn ang="0">
                  <a:pos x="67" y="11"/>
                </a:cxn>
                <a:cxn ang="0">
                  <a:pos x="65" y="4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3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4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1" y="24"/>
                </a:cxn>
                <a:cxn ang="0">
                  <a:pos x="1" y="24"/>
                </a:cxn>
              </a:cxnLst>
              <a:rect l="0" t="0" r="r" b="b"/>
              <a:pathLst>
                <a:path w="67" h="25">
                  <a:moveTo>
                    <a:pt x="1" y="24"/>
                  </a:moveTo>
                  <a:lnTo>
                    <a:pt x="1" y="24"/>
                  </a:lnTo>
                  <a:lnTo>
                    <a:pt x="33" y="25"/>
                  </a:lnTo>
                  <a:lnTo>
                    <a:pt x="49" y="25"/>
                  </a:lnTo>
                  <a:lnTo>
                    <a:pt x="57" y="24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5" y="19"/>
                  </a:lnTo>
                  <a:lnTo>
                    <a:pt x="67" y="11"/>
                  </a:lnTo>
                  <a:lnTo>
                    <a:pt x="65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3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1" name="Freeform 329"/>
            <p:cNvSpPr>
              <a:spLocks/>
            </p:cNvSpPr>
            <p:nvPr/>
          </p:nvSpPr>
          <p:spPr bwMode="auto">
            <a:xfrm>
              <a:off x="3693" y="1984"/>
              <a:ext cx="77" cy="18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39" y="18"/>
                </a:cxn>
                <a:cxn ang="0">
                  <a:pos x="58" y="18"/>
                </a:cxn>
                <a:cxn ang="0">
                  <a:pos x="76" y="15"/>
                </a:cxn>
                <a:cxn ang="0">
                  <a:pos x="76" y="15"/>
                </a:cxn>
                <a:cxn ang="0">
                  <a:pos x="77" y="15"/>
                </a:cxn>
                <a:cxn ang="0">
                  <a:pos x="77" y="13"/>
                </a:cxn>
                <a:cxn ang="0">
                  <a:pos x="77" y="8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39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6"/>
                </a:cxn>
                <a:cxn ang="0">
                  <a:pos x="1" y="16"/>
                </a:cxn>
              </a:cxnLst>
              <a:rect l="0" t="0" r="r" b="b"/>
              <a:pathLst>
                <a:path w="77" h="18">
                  <a:moveTo>
                    <a:pt x="1" y="16"/>
                  </a:moveTo>
                  <a:lnTo>
                    <a:pt x="1" y="16"/>
                  </a:lnTo>
                  <a:lnTo>
                    <a:pt x="39" y="18"/>
                  </a:lnTo>
                  <a:lnTo>
                    <a:pt x="58" y="18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7" y="8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2" name="Freeform 330"/>
            <p:cNvSpPr>
              <a:spLocks/>
            </p:cNvSpPr>
            <p:nvPr/>
          </p:nvSpPr>
          <p:spPr bwMode="auto">
            <a:xfrm>
              <a:off x="3693" y="1893"/>
              <a:ext cx="77" cy="18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" y="15"/>
                </a:cxn>
                <a:cxn ang="0">
                  <a:pos x="39" y="18"/>
                </a:cxn>
                <a:cxn ang="0">
                  <a:pos x="58" y="17"/>
                </a:cxn>
                <a:cxn ang="0">
                  <a:pos x="76" y="15"/>
                </a:cxn>
                <a:cxn ang="0">
                  <a:pos x="76" y="15"/>
                </a:cxn>
                <a:cxn ang="0">
                  <a:pos x="77" y="14"/>
                </a:cxn>
                <a:cxn ang="0">
                  <a:pos x="77" y="13"/>
                </a:cxn>
                <a:cxn ang="0">
                  <a:pos x="77" y="7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39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7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1" y="15"/>
                </a:cxn>
                <a:cxn ang="0">
                  <a:pos x="1" y="15"/>
                </a:cxn>
              </a:cxnLst>
              <a:rect l="0" t="0" r="r" b="b"/>
              <a:pathLst>
                <a:path w="77" h="18">
                  <a:moveTo>
                    <a:pt x="1" y="15"/>
                  </a:moveTo>
                  <a:lnTo>
                    <a:pt x="1" y="15"/>
                  </a:lnTo>
                  <a:lnTo>
                    <a:pt x="39" y="18"/>
                  </a:lnTo>
                  <a:lnTo>
                    <a:pt x="58" y="17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7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3" name="Freeform 331"/>
            <p:cNvSpPr>
              <a:spLocks/>
            </p:cNvSpPr>
            <p:nvPr/>
          </p:nvSpPr>
          <p:spPr bwMode="auto">
            <a:xfrm>
              <a:off x="3584" y="2333"/>
              <a:ext cx="105" cy="52"/>
            </a:xfrm>
            <a:custGeom>
              <a:avLst/>
              <a:gdLst/>
              <a:ahLst/>
              <a:cxnLst>
                <a:cxn ang="0">
                  <a:pos x="73" y="48"/>
                </a:cxn>
                <a:cxn ang="0">
                  <a:pos x="73" y="48"/>
                </a:cxn>
                <a:cxn ang="0">
                  <a:pos x="60" y="51"/>
                </a:cxn>
                <a:cxn ang="0">
                  <a:pos x="49" y="52"/>
                </a:cxn>
                <a:cxn ang="0">
                  <a:pos x="39" y="52"/>
                </a:cxn>
                <a:cxn ang="0">
                  <a:pos x="30" y="51"/>
                </a:cxn>
                <a:cxn ang="0">
                  <a:pos x="22" y="49"/>
                </a:cxn>
                <a:cxn ang="0">
                  <a:pos x="16" y="47"/>
                </a:cxn>
                <a:cxn ang="0">
                  <a:pos x="10" y="43"/>
                </a:cxn>
                <a:cxn ang="0">
                  <a:pos x="5" y="41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10" y="17"/>
                </a:cxn>
                <a:cxn ang="0">
                  <a:pos x="16" y="14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9" y="4"/>
                </a:cxn>
                <a:cxn ang="0">
                  <a:pos x="54" y="2"/>
                </a:cxn>
                <a:cxn ang="0">
                  <a:pos x="67" y="0"/>
                </a:cxn>
                <a:cxn ang="0">
                  <a:pos x="78" y="2"/>
                </a:cxn>
                <a:cxn ang="0">
                  <a:pos x="87" y="4"/>
                </a:cxn>
                <a:cxn ang="0">
                  <a:pos x="94" y="8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8"/>
                </a:cxn>
                <a:cxn ang="0">
                  <a:pos x="102" y="33"/>
                </a:cxn>
                <a:cxn ang="0">
                  <a:pos x="96" y="37"/>
                </a:cxn>
                <a:cxn ang="0">
                  <a:pos x="87" y="41"/>
                </a:cxn>
                <a:cxn ang="0">
                  <a:pos x="75" y="43"/>
                </a:cxn>
                <a:cxn ang="0">
                  <a:pos x="61" y="45"/>
                </a:cxn>
                <a:cxn ang="0">
                  <a:pos x="44" y="45"/>
                </a:cxn>
                <a:cxn ang="0">
                  <a:pos x="73" y="48"/>
                </a:cxn>
              </a:cxnLst>
              <a:rect l="0" t="0" r="r" b="b"/>
              <a:pathLst>
                <a:path w="105" h="52">
                  <a:moveTo>
                    <a:pt x="73" y="48"/>
                  </a:moveTo>
                  <a:lnTo>
                    <a:pt x="73" y="48"/>
                  </a:lnTo>
                  <a:lnTo>
                    <a:pt x="60" y="51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30" y="51"/>
                  </a:lnTo>
                  <a:lnTo>
                    <a:pt x="22" y="49"/>
                  </a:lnTo>
                  <a:lnTo>
                    <a:pt x="16" y="47"/>
                  </a:lnTo>
                  <a:lnTo>
                    <a:pt x="10" y="43"/>
                  </a:lnTo>
                  <a:lnTo>
                    <a:pt x="5" y="41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9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78" y="2"/>
                  </a:lnTo>
                  <a:lnTo>
                    <a:pt x="87" y="4"/>
                  </a:lnTo>
                  <a:lnTo>
                    <a:pt x="94" y="8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7"/>
                  </a:lnTo>
                  <a:lnTo>
                    <a:pt x="87" y="41"/>
                  </a:lnTo>
                  <a:lnTo>
                    <a:pt x="75" y="43"/>
                  </a:lnTo>
                  <a:lnTo>
                    <a:pt x="61" y="45"/>
                  </a:lnTo>
                  <a:lnTo>
                    <a:pt x="44" y="45"/>
                  </a:lnTo>
                  <a:lnTo>
                    <a:pt x="73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4" name="Freeform 332"/>
            <p:cNvSpPr>
              <a:spLocks/>
            </p:cNvSpPr>
            <p:nvPr/>
          </p:nvSpPr>
          <p:spPr bwMode="auto">
            <a:xfrm>
              <a:off x="3584" y="2333"/>
              <a:ext cx="105" cy="52"/>
            </a:xfrm>
            <a:custGeom>
              <a:avLst/>
              <a:gdLst/>
              <a:ahLst/>
              <a:cxnLst>
                <a:cxn ang="0">
                  <a:pos x="73" y="48"/>
                </a:cxn>
                <a:cxn ang="0">
                  <a:pos x="73" y="48"/>
                </a:cxn>
                <a:cxn ang="0">
                  <a:pos x="60" y="51"/>
                </a:cxn>
                <a:cxn ang="0">
                  <a:pos x="49" y="52"/>
                </a:cxn>
                <a:cxn ang="0">
                  <a:pos x="39" y="52"/>
                </a:cxn>
                <a:cxn ang="0">
                  <a:pos x="30" y="51"/>
                </a:cxn>
                <a:cxn ang="0">
                  <a:pos x="22" y="49"/>
                </a:cxn>
                <a:cxn ang="0">
                  <a:pos x="16" y="47"/>
                </a:cxn>
                <a:cxn ang="0">
                  <a:pos x="10" y="43"/>
                </a:cxn>
                <a:cxn ang="0">
                  <a:pos x="5" y="41"/>
                </a:cxn>
                <a:cxn ang="0">
                  <a:pos x="2" y="37"/>
                </a:cxn>
                <a:cxn ang="0">
                  <a:pos x="1" y="33"/>
                </a:cxn>
                <a:cxn ang="0">
                  <a:pos x="0" y="29"/>
                </a:cxn>
                <a:cxn ang="0">
                  <a:pos x="2" y="26"/>
                </a:cxn>
                <a:cxn ang="0">
                  <a:pos x="5" y="21"/>
                </a:cxn>
                <a:cxn ang="0">
                  <a:pos x="10" y="17"/>
                </a:cxn>
                <a:cxn ang="0">
                  <a:pos x="16" y="14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9" y="4"/>
                </a:cxn>
                <a:cxn ang="0">
                  <a:pos x="54" y="2"/>
                </a:cxn>
                <a:cxn ang="0">
                  <a:pos x="67" y="0"/>
                </a:cxn>
                <a:cxn ang="0">
                  <a:pos x="78" y="2"/>
                </a:cxn>
                <a:cxn ang="0">
                  <a:pos x="87" y="4"/>
                </a:cxn>
                <a:cxn ang="0">
                  <a:pos x="94" y="8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8"/>
                </a:cxn>
                <a:cxn ang="0">
                  <a:pos x="102" y="33"/>
                </a:cxn>
                <a:cxn ang="0">
                  <a:pos x="96" y="37"/>
                </a:cxn>
                <a:cxn ang="0">
                  <a:pos x="87" y="41"/>
                </a:cxn>
                <a:cxn ang="0">
                  <a:pos x="75" y="43"/>
                </a:cxn>
                <a:cxn ang="0">
                  <a:pos x="61" y="45"/>
                </a:cxn>
                <a:cxn ang="0">
                  <a:pos x="44" y="45"/>
                </a:cxn>
              </a:cxnLst>
              <a:rect l="0" t="0" r="r" b="b"/>
              <a:pathLst>
                <a:path w="105" h="52">
                  <a:moveTo>
                    <a:pt x="73" y="48"/>
                  </a:moveTo>
                  <a:lnTo>
                    <a:pt x="73" y="48"/>
                  </a:lnTo>
                  <a:lnTo>
                    <a:pt x="60" y="51"/>
                  </a:lnTo>
                  <a:lnTo>
                    <a:pt x="49" y="52"/>
                  </a:lnTo>
                  <a:lnTo>
                    <a:pt x="39" y="52"/>
                  </a:lnTo>
                  <a:lnTo>
                    <a:pt x="30" y="51"/>
                  </a:lnTo>
                  <a:lnTo>
                    <a:pt x="22" y="49"/>
                  </a:lnTo>
                  <a:lnTo>
                    <a:pt x="16" y="47"/>
                  </a:lnTo>
                  <a:lnTo>
                    <a:pt x="10" y="43"/>
                  </a:lnTo>
                  <a:lnTo>
                    <a:pt x="5" y="41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5" y="21"/>
                  </a:lnTo>
                  <a:lnTo>
                    <a:pt x="10" y="17"/>
                  </a:lnTo>
                  <a:lnTo>
                    <a:pt x="16" y="14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9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78" y="2"/>
                  </a:lnTo>
                  <a:lnTo>
                    <a:pt x="87" y="4"/>
                  </a:lnTo>
                  <a:lnTo>
                    <a:pt x="94" y="8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7"/>
                  </a:lnTo>
                  <a:lnTo>
                    <a:pt x="87" y="41"/>
                  </a:lnTo>
                  <a:lnTo>
                    <a:pt x="75" y="43"/>
                  </a:lnTo>
                  <a:lnTo>
                    <a:pt x="61" y="45"/>
                  </a:lnTo>
                  <a:lnTo>
                    <a:pt x="44" y="4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5" name="Freeform 333"/>
            <p:cNvSpPr>
              <a:spLocks/>
            </p:cNvSpPr>
            <p:nvPr/>
          </p:nvSpPr>
          <p:spPr bwMode="auto">
            <a:xfrm>
              <a:off x="3585" y="2355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7"/>
                </a:cxn>
                <a:cxn ang="0">
                  <a:pos x="7" y="35"/>
                </a:cxn>
                <a:cxn ang="0">
                  <a:pos x="15" y="41"/>
                </a:cxn>
                <a:cxn ang="0">
                  <a:pos x="23" y="46"/>
                </a:cxn>
                <a:cxn ang="0">
                  <a:pos x="36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2"/>
                </a:cxn>
                <a:cxn ang="0">
                  <a:pos x="95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8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3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5" y="32"/>
                </a:cxn>
                <a:cxn ang="0">
                  <a:pos x="85" y="36"/>
                </a:cxn>
                <a:cxn ang="0">
                  <a:pos x="74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9" y="33"/>
                </a:cxn>
                <a:cxn ang="0">
                  <a:pos x="21" y="29"/>
                </a:cxn>
                <a:cxn ang="0">
                  <a:pos x="13" y="24"/>
                </a:cxn>
                <a:cxn ang="0">
                  <a:pos x="9" y="19"/>
                </a:cxn>
                <a:cxn ang="0">
                  <a:pos x="5" y="1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5" y="41"/>
                  </a:lnTo>
                  <a:lnTo>
                    <a:pt x="23" y="46"/>
                  </a:lnTo>
                  <a:lnTo>
                    <a:pt x="36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2"/>
                  </a:lnTo>
                  <a:lnTo>
                    <a:pt x="95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8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3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5" y="32"/>
                  </a:lnTo>
                  <a:lnTo>
                    <a:pt x="85" y="36"/>
                  </a:lnTo>
                  <a:lnTo>
                    <a:pt x="74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9" y="33"/>
                  </a:lnTo>
                  <a:lnTo>
                    <a:pt x="21" y="29"/>
                  </a:lnTo>
                  <a:lnTo>
                    <a:pt x="13" y="24"/>
                  </a:lnTo>
                  <a:lnTo>
                    <a:pt x="9" y="19"/>
                  </a:lnTo>
                  <a:lnTo>
                    <a:pt x="5" y="1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6" name="Freeform 334"/>
            <p:cNvSpPr>
              <a:spLocks/>
            </p:cNvSpPr>
            <p:nvPr/>
          </p:nvSpPr>
          <p:spPr bwMode="auto">
            <a:xfrm>
              <a:off x="3600" y="2326"/>
              <a:ext cx="96" cy="35"/>
            </a:xfrm>
            <a:custGeom>
              <a:avLst/>
              <a:gdLst/>
              <a:ahLst/>
              <a:cxnLst>
                <a:cxn ang="0">
                  <a:pos x="3" y="35"/>
                </a:cxn>
                <a:cxn ang="0">
                  <a:pos x="3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3" y="18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6"/>
                </a:cxn>
                <a:cxn ang="0">
                  <a:pos x="72" y="18"/>
                </a:cxn>
                <a:cxn ang="0">
                  <a:pos x="78" y="21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2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7" y="4"/>
                </a:cxn>
                <a:cxn ang="0">
                  <a:pos x="21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3"/>
                </a:cxn>
                <a:cxn ang="0">
                  <a:pos x="3" y="35"/>
                </a:cxn>
                <a:cxn ang="0">
                  <a:pos x="3" y="35"/>
                </a:cxn>
              </a:cxnLst>
              <a:rect l="0" t="0" r="r" b="b"/>
              <a:pathLst>
                <a:path w="96" h="35">
                  <a:moveTo>
                    <a:pt x="3" y="35"/>
                  </a:moveTo>
                  <a:lnTo>
                    <a:pt x="3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3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6"/>
                  </a:lnTo>
                  <a:lnTo>
                    <a:pt x="72" y="18"/>
                  </a:lnTo>
                  <a:lnTo>
                    <a:pt x="78" y="21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2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3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7" name="Freeform 335"/>
            <p:cNvSpPr>
              <a:spLocks/>
            </p:cNvSpPr>
            <p:nvPr/>
          </p:nvSpPr>
          <p:spPr bwMode="auto">
            <a:xfrm>
              <a:off x="3584" y="2434"/>
              <a:ext cx="105" cy="5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73" y="47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9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6" y="46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5" y="20"/>
                </a:cxn>
                <a:cxn ang="0">
                  <a:pos x="10" y="16"/>
                </a:cxn>
                <a:cxn ang="0">
                  <a:pos x="16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3"/>
                </a:cxn>
                <a:cxn ang="0">
                  <a:pos x="54" y="1"/>
                </a:cxn>
                <a:cxn ang="0">
                  <a:pos x="67" y="0"/>
                </a:cxn>
                <a:cxn ang="0">
                  <a:pos x="78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2" y="32"/>
                </a:cxn>
                <a:cxn ang="0">
                  <a:pos x="96" y="37"/>
                </a:cxn>
                <a:cxn ang="0">
                  <a:pos x="87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3" y="47"/>
                </a:cxn>
              </a:cxnLst>
              <a:rect l="0" t="0" r="r" b="b"/>
              <a:pathLst>
                <a:path w="105" h="51">
                  <a:moveTo>
                    <a:pt x="73" y="47"/>
                  </a:moveTo>
                  <a:lnTo>
                    <a:pt x="73" y="47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9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6" y="46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5" y="20"/>
                  </a:lnTo>
                  <a:lnTo>
                    <a:pt x="10" y="16"/>
                  </a:lnTo>
                  <a:lnTo>
                    <a:pt x="16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3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2" y="32"/>
                  </a:lnTo>
                  <a:lnTo>
                    <a:pt x="96" y="37"/>
                  </a:lnTo>
                  <a:lnTo>
                    <a:pt x="87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3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8" name="Freeform 336"/>
            <p:cNvSpPr>
              <a:spLocks/>
            </p:cNvSpPr>
            <p:nvPr/>
          </p:nvSpPr>
          <p:spPr bwMode="auto">
            <a:xfrm>
              <a:off x="3584" y="2434"/>
              <a:ext cx="105" cy="51"/>
            </a:xfrm>
            <a:custGeom>
              <a:avLst/>
              <a:gdLst/>
              <a:ahLst/>
              <a:cxnLst>
                <a:cxn ang="0">
                  <a:pos x="73" y="47"/>
                </a:cxn>
                <a:cxn ang="0">
                  <a:pos x="73" y="47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9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6" y="46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5" y="20"/>
                </a:cxn>
                <a:cxn ang="0">
                  <a:pos x="10" y="16"/>
                </a:cxn>
                <a:cxn ang="0">
                  <a:pos x="16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3"/>
                </a:cxn>
                <a:cxn ang="0">
                  <a:pos x="54" y="1"/>
                </a:cxn>
                <a:cxn ang="0">
                  <a:pos x="67" y="0"/>
                </a:cxn>
                <a:cxn ang="0">
                  <a:pos x="78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2" y="32"/>
                </a:cxn>
                <a:cxn ang="0">
                  <a:pos x="96" y="37"/>
                </a:cxn>
                <a:cxn ang="0">
                  <a:pos x="87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3" y="47"/>
                  </a:moveTo>
                  <a:lnTo>
                    <a:pt x="73" y="47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9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6" y="46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5" y="20"/>
                  </a:lnTo>
                  <a:lnTo>
                    <a:pt x="10" y="16"/>
                  </a:lnTo>
                  <a:lnTo>
                    <a:pt x="16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3"/>
                  </a:lnTo>
                  <a:lnTo>
                    <a:pt x="54" y="1"/>
                  </a:lnTo>
                  <a:lnTo>
                    <a:pt x="67" y="0"/>
                  </a:lnTo>
                  <a:lnTo>
                    <a:pt x="78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2" y="32"/>
                  </a:lnTo>
                  <a:lnTo>
                    <a:pt x="96" y="37"/>
                  </a:lnTo>
                  <a:lnTo>
                    <a:pt x="87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09" name="Freeform 337"/>
            <p:cNvSpPr>
              <a:spLocks/>
            </p:cNvSpPr>
            <p:nvPr/>
          </p:nvSpPr>
          <p:spPr bwMode="auto">
            <a:xfrm>
              <a:off x="3585" y="2455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5" y="41"/>
                </a:cxn>
                <a:cxn ang="0">
                  <a:pos x="23" y="47"/>
                </a:cxn>
                <a:cxn ang="0">
                  <a:pos x="36" y="52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3"/>
                </a:cxn>
                <a:cxn ang="0">
                  <a:pos x="95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8" y="22"/>
                </a:cxn>
                <a:cxn ang="0">
                  <a:pos x="120" y="15"/>
                </a:cxn>
                <a:cxn ang="0">
                  <a:pos x="120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3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5" y="32"/>
                </a:cxn>
                <a:cxn ang="0">
                  <a:pos x="85" y="36"/>
                </a:cxn>
                <a:cxn ang="0">
                  <a:pos x="74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9" y="34"/>
                </a:cxn>
                <a:cxn ang="0">
                  <a:pos x="21" y="29"/>
                </a:cxn>
                <a:cxn ang="0">
                  <a:pos x="13" y="24"/>
                </a:cxn>
                <a:cxn ang="0">
                  <a:pos x="9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5" y="41"/>
                  </a:lnTo>
                  <a:lnTo>
                    <a:pt x="23" y="47"/>
                  </a:lnTo>
                  <a:lnTo>
                    <a:pt x="36" y="52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3"/>
                  </a:lnTo>
                  <a:lnTo>
                    <a:pt x="95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8" y="22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3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5" y="32"/>
                  </a:lnTo>
                  <a:lnTo>
                    <a:pt x="85" y="36"/>
                  </a:lnTo>
                  <a:lnTo>
                    <a:pt x="74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9" y="34"/>
                  </a:lnTo>
                  <a:lnTo>
                    <a:pt x="21" y="29"/>
                  </a:lnTo>
                  <a:lnTo>
                    <a:pt x="13" y="24"/>
                  </a:lnTo>
                  <a:lnTo>
                    <a:pt x="9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0" name="Freeform 338"/>
            <p:cNvSpPr>
              <a:spLocks/>
            </p:cNvSpPr>
            <p:nvPr/>
          </p:nvSpPr>
          <p:spPr bwMode="auto">
            <a:xfrm>
              <a:off x="3600" y="2427"/>
              <a:ext cx="96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3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5"/>
                </a:cxn>
                <a:cxn ang="0">
                  <a:pos x="72" y="17"/>
                </a:cxn>
                <a:cxn ang="0">
                  <a:pos x="78" y="20"/>
                </a:cxn>
                <a:cxn ang="0">
                  <a:pos x="84" y="23"/>
                </a:cxn>
                <a:cxn ang="0">
                  <a:pos x="88" y="27"/>
                </a:cxn>
                <a:cxn ang="0">
                  <a:pos x="94" y="34"/>
                </a:cxn>
                <a:cxn ang="0">
                  <a:pos x="94" y="34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1"/>
                </a:cxn>
                <a:cxn ang="0">
                  <a:pos x="86" y="8"/>
                </a:cxn>
                <a:cxn ang="0">
                  <a:pos x="81" y="6"/>
                </a:cxn>
                <a:cxn ang="0">
                  <a:pos x="75" y="2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1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6" h="34">
                  <a:moveTo>
                    <a:pt x="3" y="34"/>
                  </a:moveTo>
                  <a:lnTo>
                    <a:pt x="3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3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5"/>
                  </a:lnTo>
                  <a:lnTo>
                    <a:pt x="72" y="17"/>
                  </a:lnTo>
                  <a:lnTo>
                    <a:pt x="78" y="20"/>
                  </a:lnTo>
                  <a:lnTo>
                    <a:pt x="84" y="23"/>
                  </a:lnTo>
                  <a:lnTo>
                    <a:pt x="88" y="27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1"/>
                  </a:lnTo>
                  <a:lnTo>
                    <a:pt x="86" y="8"/>
                  </a:lnTo>
                  <a:lnTo>
                    <a:pt x="81" y="6"/>
                  </a:lnTo>
                  <a:lnTo>
                    <a:pt x="75" y="2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1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1" name="Freeform 339"/>
            <p:cNvSpPr>
              <a:spLocks/>
            </p:cNvSpPr>
            <p:nvPr/>
          </p:nvSpPr>
          <p:spPr bwMode="auto">
            <a:xfrm>
              <a:off x="3589" y="2527"/>
              <a:ext cx="105" cy="51"/>
            </a:xfrm>
            <a:custGeom>
              <a:avLst/>
              <a:gdLst/>
              <a:ahLst/>
              <a:cxnLst>
                <a:cxn ang="0">
                  <a:pos x="71" y="48"/>
                </a:cxn>
                <a:cxn ang="0">
                  <a:pos x="71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4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1" y="48"/>
                </a:cxn>
              </a:cxnLst>
              <a:rect l="0" t="0" r="r" b="b"/>
              <a:pathLst>
                <a:path w="105" h="51">
                  <a:moveTo>
                    <a:pt x="71" y="48"/>
                  </a:moveTo>
                  <a:lnTo>
                    <a:pt x="71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4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2" name="Freeform 340"/>
            <p:cNvSpPr>
              <a:spLocks/>
            </p:cNvSpPr>
            <p:nvPr/>
          </p:nvSpPr>
          <p:spPr bwMode="auto">
            <a:xfrm>
              <a:off x="3589" y="2527"/>
              <a:ext cx="105" cy="51"/>
            </a:xfrm>
            <a:custGeom>
              <a:avLst/>
              <a:gdLst/>
              <a:ahLst/>
              <a:cxnLst>
                <a:cxn ang="0">
                  <a:pos x="71" y="48"/>
                </a:cxn>
                <a:cxn ang="0">
                  <a:pos x="71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4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7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1" y="48"/>
                  </a:moveTo>
                  <a:lnTo>
                    <a:pt x="71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4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3" name="Freeform 341"/>
            <p:cNvSpPr>
              <a:spLocks/>
            </p:cNvSpPr>
            <p:nvPr/>
          </p:nvSpPr>
          <p:spPr bwMode="auto">
            <a:xfrm>
              <a:off x="3590" y="2548"/>
              <a:ext cx="119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4" y="41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1" y="55"/>
                </a:cxn>
                <a:cxn ang="0">
                  <a:pos x="51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2" y="53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3" y="33"/>
                </a:cxn>
                <a:cxn ang="0">
                  <a:pos x="85" y="36"/>
                </a:cxn>
                <a:cxn ang="0">
                  <a:pos x="73" y="39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9"/>
                </a:cxn>
                <a:cxn ang="0">
                  <a:pos x="38" y="37"/>
                </a:cxn>
                <a:cxn ang="0">
                  <a:pos x="27" y="34"/>
                </a:cxn>
                <a:cxn ang="0">
                  <a:pos x="19" y="29"/>
                </a:cxn>
                <a:cxn ang="0">
                  <a:pos x="13" y="24"/>
                </a:cxn>
                <a:cxn ang="0">
                  <a:pos x="7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9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4" y="41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2" y="53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3" y="33"/>
                  </a:lnTo>
                  <a:lnTo>
                    <a:pt x="85" y="36"/>
                  </a:lnTo>
                  <a:lnTo>
                    <a:pt x="73" y="39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9"/>
                  </a:lnTo>
                  <a:lnTo>
                    <a:pt x="38" y="37"/>
                  </a:lnTo>
                  <a:lnTo>
                    <a:pt x="27" y="34"/>
                  </a:lnTo>
                  <a:lnTo>
                    <a:pt x="19" y="29"/>
                  </a:lnTo>
                  <a:lnTo>
                    <a:pt x="13" y="24"/>
                  </a:lnTo>
                  <a:lnTo>
                    <a:pt x="7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4" name="Freeform 342"/>
            <p:cNvSpPr>
              <a:spLocks/>
            </p:cNvSpPr>
            <p:nvPr/>
          </p:nvSpPr>
          <p:spPr bwMode="auto">
            <a:xfrm>
              <a:off x="3604" y="2520"/>
              <a:ext cx="97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1" y="28"/>
                </a:cxn>
                <a:cxn ang="0">
                  <a:pos x="21" y="22"/>
                </a:cxn>
                <a:cxn ang="0">
                  <a:pos x="33" y="18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58" y="15"/>
                </a:cxn>
                <a:cxn ang="0">
                  <a:pos x="66" y="15"/>
                </a:cxn>
                <a:cxn ang="0">
                  <a:pos x="73" y="18"/>
                </a:cxn>
                <a:cxn ang="0">
                  <a:pos x="79" y="20"/>
                </a:cxn>
                <a:cxn ang="0">
                  <a:pos x="84" y="24"/>
                </a:cxn>
                <a:cxn ang="0">
                  <a:pos x="89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97" y="30"/>
                </a:cxn>
                <a:cxn ang="0">
                  <a:pos x="97" y="30"/>
                </a:cxn>
                <a:cxn ang="0">
                  <a:pos x="97" y="25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0" y="12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76" y="2"/>
                </a:cxn>
                <a:cxn ang="0">
                  <a:pos x="68" y="1"/>
                </a:cxn>
                <a:cxn ang="0">
                  <a:pos x="60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2" y="0"/>
                </a:cxn>
                <a:cxn ang="0">
                  <a:pos x="35" y="1"/>
                </a:cxn>
                <a:cxn ang="0">
                  <a:pos x="28" y="3"/>
                </a:cxn>
                <a:cxn ang="0">
                  <a:pos x="21" y="6"/>
                </a:cxn>
                <a:cxn ang="0">
                  <a:pos x="10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7" h="34">
                  <a:moveTo>
                    <a:pt x="3" y="34"/>
                  </a:moveTo>
                  <a:lnTo>
                    <a:pt x="3" y="34"/>
                  </a:lnTo>
                  <a:lnTo>
                    <a:pt x="11" y="28"/>
                  </a:lnTo>
                  <a:lnTo>
                    <a:pt x="21" y="22"/>
                  </a:lnTo>
                  <a:lnTo>
                    <a:pt x="33" y="18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8" y="15"/>
                  </a:lnTo>
                  <a:lnTo>
                    <a:pt x="66" y="15"/>
                  </a:lnTo>
                  <a:lnTo>
                    <a:pt x="73" y="18"/>
                  </a:lnTo>
                  <a:lnTo>
                    <a:pt x="79" y="20"/>
                  </a:lnTo>
                  <a:lnTo>
                    <a:pt x="84" y="24"/>
                  </a:lnTo>
                  <a:lnTo>
                    <a:pt x="89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2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0" y="12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76" y="2"/>
                  </a:lnTo>
                  <a:lnTo>
                    <a:pt x="68" y="1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8" y="3"/>
                  </a:lnTo>
                  <a:lnTo>
                    <a:pt x="21" y="6"/>
                  </a:lnTo>
                  <a:lnTo>
                    <a:pt x="10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5" name="Freeform 343"/>
            <p:cNvSpPr>
              <a:spLocks/>
            </p:cNvSpPr>
            <p:nvPr/>
          </p:nvSpPr>
          <p:spPr bwMode="auto">
            <a:xfrm>
              <a:off x="3601" y="2625"/>
              <a:ext cx="105" cy="51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71" y="47"/>
                </a:cxn>
                <a:cxn ang="0">
                  <a:pos x="59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1" y="47"/>
                </a:cxn>
              </a:cxnLst>
              <a:rect l="0" t="0" r="r" b="b"/>
              <a:pathLst>
                <a:path w="105" h="51">
                  <a:moveTo>
                    <a:pt x="71" y="47"/>
                  </a:moveTo>
                  <a:lnTo>
                    <a:pt x="71" y="47"/>
                  </a:lnTo>
                  <a:lnTo>
                    <a:pt x="59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1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6" name="Freeform 344"/>
            <p:cNvSpPr>
              <a:spLocks/>
            </p:cNvSpPr>
            <p:nvPr/>
          </p:nvSpPr>
          <p:spPr bwMode="auto">
            <a:xfrm>
              <a:off x="3601" y="2625"/>
              <a:ext cx="105" cy="51"/>
            </a:xfrm>
            <a:custGeom>
              <a:avLst/>
              <a:gdLst/>
              <a:ahLst/>
              <a:cxnLst>
                <a:cxn ang="0">
                  <a:pos x="71" y="47"/>
                </a:cxn>
                <a:cxn ang="0">
                  <a:pos x="71" y="47"/>
                </a:cxn>
                <a:cxn ang="0">
                  <a:pos x="59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4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7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8" y="16"/>
                </a:cxn>
                <a:cxn ang="0">
                  <a:pos x="14" y="13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38" y="3"/>
                </a:cxn>
                <a:cxn ang="0">
                  <a:pos x="52" y="1"/>
                </a:cxn>
                <a:cxn ang="0">
                  <a:pos x="65" y="0"/>
                </a:cxn>
                <a:cxn ang="0">
                  <a:pos x="77" y="1"/>
                </a:cxn>
                <a:cxn ang="0">
                  <a:pos x="87" y="3"/>
                </a:cxn>
                <a:cxn ang="0">
                  <a:pos x="94" y="7"/>
                </a:cxn>
                <a:cxn ang="0">
                  <a:pos x="100" y="12"/>
                </a:cxn>
                <a:cxn ang="0">
                  <a:pos x="104" y="16"/>
                </a:cxn>
                <a:cxn ang="0">
                  <a:pos x="105" y="21"/>
                </a:cxn>
                <a:cxn ang="0">
                  <a:pos x="104" y="27"/>
                </a:cxn>
                <a:cxn ang="0">
                  <a:pos x="100" y="32"/>
                </a:cxn>
                <a:cxn ang="0">
                  <a:pos x="94" y="37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1" y="47"/>
                  </a:moveTo>
                  <a:lnTo>
                    <a:pt x="71" y="47"/>
                  </a:lnTo>
                  <a:lnTo>
                    <a:pt x="59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4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4" y="13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38" y="3"/>
                  </a:lnTo>
                  <a:lnTo>
                    <a:pt x="52" y="1"/>
                  </a:lnTo>
                  <a:lnTo>
                    <a:pt x="65" y="0"/>
                  </a:lnTo>
                  <a:lnTo>
                    <a:pt x="77" y="1"/>
                  </a:lnTo>
                  <a:lnTo>
                    <a:pt x="87" y="3"/>
                  </a:lnTo>
                  <a:lnTo>
                    <a:pt x="94" y="7"/>
                  </a:lnTo>
                  <a:lnTo>
                    <a:pt x="100" y="12"/>
                  </a:lnTo>
                  <a:lnTo>
                    <a:pt x="104" y="16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0" y="32"/>
                  </a:lnTo>
                  <a:lnTo>
                    <a:pt x="94" y="37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7" name="Freeform 345"/>
            <p:cNvSpPr>
              <a:spLocks/>
            </p:cNvSpPr>
            <p:nvPr/>
          </p:nvSpPr>
          <p:spPr bwMode="auto">
            <a:xfrm>
              <a:off x="3602" y="2646"/>
              <a:ext cx="119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8"/>
                </a:cxn>
                <a:cxn ang="0">
                  <a:pos x="7" y="35"/>
                </a:cxn>
                <a:cxn ang="0">
                  <a:pos x="14" y="41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1" y="55"/>
                </a:cxn>
                <a:cxn ang="0">
                  <a:pos x="51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2" y="53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7" y="23"/>
                </a:cxn>
                <a:cxn ang="0">
                  <a:pos x="101" y="29"/>
                </a:cxn>
                <a:cxn ang="0">
                  <a:pos x="93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8" y="37"/>
                </a:cxn>
                <a:cxn ang="0">
                  <a:pos x="27" y="34"/>
                </a:cxn>
                <a:cxn ang="0">
                  <a:pos x="19" y="29"/>
                </a:cxn>
                <a:cxn ang="0">
                  <a:pos x="13" y="24"/>
                </a:cxn>
                <a:cxn ang="0">
                  <a:pos x="7" y="19"/>
                </a:cxn>
                <a:cxn ang="0">
                  <a:pos x="5" y="1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9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8"/>
                  </a:lnTo>
                  <a:lnTo>
                    <a:pt x="7" y="35"/>
                  </a:lnTo>
                  <a:lnTo>
                    <a:pt x="14" y="41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2" y="53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7" y="23"/>
                  </a:lnTo>
                  <a:lnTo>
                    <a:pt x="101" y="29"/>
                  </a:lnTo>
                  <a:lnTo>
                    <a:pt x="93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8" y="37"/>
                  </a:lnTo>
                  <a:lnTo>
                    <a:pt x="27" y="34"/>
                  </a:lnTo>
                  <a:lnTo>
                    <a:pt x="19" y="29"/>
                  </a:lnTo>
                  <a:lnTo>
                    <a:pt x="13" y="24"/>
                  </a:lnTo>
                  <a:lnTo>
                    <a:pt x="7" y="19"/>
                  </a:lnTo>
                  <a:lnTo>
                    <a:pt x="5" y="15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8" name="Freeform 346"/>
            <p:cNvSpPr>
              <a:spLocks/>
            </p:cNvSpPr>
            <p:nvPr/>
          </p:nvSpPr>
          <p:spPr bwMode="auto">
            <a:xfrm>
              <a:off x="3616" y="2618"/>
              <a:ext cx="97" cy="34"/>
            </a:xfrm>
            <a:custGeom>
              <a:avLst/>
              <a:gdLst/>
              <a:ahLst/>
              <a:cxnLst>
                <a:cxn ang="0">
                  <a:pos x="3" y="34"/>
                </a:cxn>
                <a:cxn ang="0">
                  <a:pos x="3" y="34"/>
                </a:cxn>
                <a:cxn ang="0">
                  <a:pos x="11" y="28"/>
                </a:cxn>
                <a:cxn ang="0">
                  <a:pos x="21" y="22"/>
                </a:cxn>
                <a:cxn ang="0">
                  <a:pos x="33" y="17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58" y="15"/>
                </a:cxn>
                <a:cxn ang="0">
                  <a:pos x="66" y="15"/>
                </a:cxn>
                <a:cxn ang="0">
                  <a:pos x="73" y="17"/>
                </a:cxn>
                <a:cxn ang="0">
                  <a:pos x="79" y="20"/>
                </a:cxn>
                <a:cxn ang="0">
                  <a:pos x="84" y="23"/>
                </a:cxn>
                <a:cxn ang="0">
                  <a:pos x="89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97" y="29"/>
                </a:cxn>
                <a:cxn ang="0">
                  <a:pos x="97" y="29"/>
                </a:cxn>
                <a:cxn ang="0">
                  <a:pos x="97" y="25"/>
                </a:cxn>
                <a:cxn ang="0">
                  <a:pos x="96" y="20"/>
                </a:cxn>
                <a:cxn ang="0">
                  <a:pos x="96" y="20"/>
                </a:cxn>
                <a:cxn ang="0">
                  <a:pos x="90" y="12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76" y="2"/>
                </a:cxn>
                <a:cxn ang="0">
                  <a:pos x="68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35" y="1"/>
                </a:cxn>
                <a:cxn ang="0">
                  <a:pos x="28" y="3"/>
                </a:cxn>
                <a:cxn ang="0">
                  <a:pos x="21" y="6"/>
                </a:cxn>
                <a:cxn ang="0">
                  <a:pos x="10" y="13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3" y="34"/>
                </a:cxn>
              </a:cxnLst>
              <a:rect l="0" t="0" r="r" b="b"/>
              <a:pathLst>
                <a:path w="97" h="34">
                  <a:moveTo>
                    <a:pt x="3" y="34"/>
                  </a:moveTo>
                  <a:lnTo>
                    <a:pt x="3" y="34"/>
                  </a:lnTo>
                  <a:lnTo>
                    <a:pt x="11" y="28"/>
                  </a:lnTo>
                  <a:lnTo>
                    <a:pt x="21" y="22"/>
                  </a:lnTo>
                  <a:lnTo>
                    <a:pt x="33" y="17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58" y="15"/>
                  </a:lnTo>
                  <a:lnTo>
                    <a:pt x="66" y="15"/>
                  </a:lnTo>
                  <a:lnTo>
                    <a:pt x="73" y="17"/>
                  </a:lnTo>
                  <a:lnTo>
                    <a:pt x="79" y="20"/>
                  </a:lnTo>
                  <a:lnTo>
                    <a:pt x="84" y="23"/>
                  </a:lnTo>
                  <a:lnTo>
                    <a:pt x="89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5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0" y="12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76" y="2"/>
                  </a:lnTo>
                  <a:lnTo>
                    <a:pt x="68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8" y="3"/>
                  </a:lnTo>
                  <a:lnTo>
                    <a:pt x="21" y="6"/>
                  </a:lnTo>
                  <a:lnTo>
                    <a:pt x="10" y="1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19" name="Freeform 347"/>
            <p:cNvSpPr>
              <a:spLocks/>
            </p:cNvSpPr>
            <p:nvPr/>
          </p:nvSpPr>
          <p:spPr bwMode="auto">
            <a:xfrm>
              <a:off x="3732" y="2355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8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0" name="Freeform 348"/>
            <p:cNvSpPr>
              <a:spLocks/>
            </p:cNvSpPr>
            <p:nvPr/>
          </p:nvSpPr>
          <p:spPr bwMode="auto">
            <a:xfrm>
              <a:off x="3732" y="2355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1" name="Freeform 349"/>
            <p:cNvSpPr>
              <a:spLocks/>
            </p:cNvSpPr>
            <p:nvPr/>
          </p:nvSpPr>
          <p:spPr bwMode="auto">
            <a:xfrm>
              <a:off x="3733" y="2375"/>
              <a:ext cx="120" cy="5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21"/>
                </a:cxn>
                <a:cxn ang="0">
                  <a:pos x="4" y="28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3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6"/>
                </a:cxn>
                <a:cxn ang="0">
                  <a:pos x="68" y="56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6"/>
                </a:cxn>
                <a:cxn ang="0">
                  <a:pos x="120" y="16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4" y="34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40"/>
                </a:cxn>
                <a:cxn ang="0">
                  <a:pos x="39" y="37"/>
                </a:cxn>
                <a:cxn ang="0">
                  <a:pos x="29" y="34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21"/>
                </a:cxn>
                <a:cxn ang="0">
                  <a:pos x="5" y="15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6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21"/>
                  </a:lnTo>
                  <a:lnTo>
                    <a:pt x="4" y="28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3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6"/>
                  </a:lnTo>
                  <a:lnTo>
                    <a:pt x="68" y="56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4" y="34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40"/>
                  </a:lnTo>
                  <a:lnTo>
                    <a:pt x="39" y="37"/>
                  </a:lnTo>
                  <a:lnTo>
                    <a:pt x="29" y="34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21"/>
                  </a:lnTo>
                  <a:lnTo>
                    <a:pt x="5" y="1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2" name="Freeform 350"/>
            <p:cNvSpPr>
              <a:spLocks/>
            </p:cNvSpPr>
            <p:nvPr/>
          </p:nvSpPr>
          <p:spPr bwMode="auto">
            <a:xfrm>
              <a:off x="3748" y="2347"/>
              <a:ext cx="96" cy="35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9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6"/>
                </a:cxn>
                <a:cxn ang="0">
                  <a:pos x="73" y="17"/>
                </a:cxn>
                <a:cxn ang="0">
                  <a:pos x="79" y="21"/>
                </a:cxn>
                <a:cxn ang="0">
                  <a:pos x="85" y="23"/>
                </a:cxn>
                <a:cxn ang="0">
                  <a:pos x="88" y="28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3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2"/>
                </a:cxn>
                <a:cxn ang="0">
                  <a:pos x="27" y="4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3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5">
                  <a:moveTo>
                    <a:pt x="2" y="35"/>
                  </a:moveTo>
                  <a:lnTo>
                    <a:pt x="2" y="35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9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6"/>
                  </a:lnTo>
                  <a:lnTo>
                    <a:pt x="73" y="17"/>
                  </a:lnTo>
                  <a:lnTo>
                    <a:pt x="79" y="21"/>
                  </a:lnTo>
                  <a:lnTo>
                    <a:pt x="85" y="23"/>
                  </a:lnTo>
                  <a:lnTo>
                    <a:pt x="88" y="2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3" name="Freeform 351"/>
            <p:cNvSpPr>
              <a:spLocks/>
            </p:cNvSpPr>
            <p:nvPr/>
          </p:nvSpPr>
          <p:spPr bwMode="auto">
            <a:xfrm>
              <a:off x="3732" y="2454"/>
              <a:ext cx="105" cy="51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4" y="47"/>
                </a:cxn>
                <a:cxn ang="0">
                  <a:pos x="10" y="44"/>
                </a:cxn>
                <a:cxn ang="0">
                  <a:pos x="5" y="41"/>
                </a:cxn>
                <a:cxn ang="0">
                  <a:pos x="3" y="37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9" y="17"/>
                </a:cxn>
                <a:cxn ang="0">
                  <a:pos x="16" y="13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8" y="5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5" y="7"/>
                </a:cxn>
                <a:cxn ang="0">
                  <a:pos x="101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7"/>
                </a:cxn>
                <a:cxn ang="0">
                  <a:pos x="101" y="32"/>
                </a:cxn>
                <a:cxn ang="0">
                  <a:pos x="96" y="37"/>
                </a:cxn>
                <a:cxn ang="0">
                  <a:pos x="86" y="41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  <a:cxn ang="0">
                  <a:pos x="72" y="48"/>
                </a:cxn>
              </a:cxnLst>
              <a:rect l="0" t="0" r="r" b="b"/>
              <a:pathLst>
                <a:path w="105" h="51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4" y="47"/>
                  </a:lnTo>
                  <a:lnTo>
                    <a:pt x="10" y="44"/>
                  </a:lnTo>
                  <a:lnTo>
                    <a:pt x="5" y="41"/>
                  </a:lnTo>
                  <a:lnTo>
                    <a:pt x="3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9" y="17"/>
                  </a:lnTo>
                  <a:lnTo>
                    <a:pt x="16" y="13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8" y="5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5" y="7"/>
                  </a:lnTo>
                  <a:lnTo>
                    <a:pt x="101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7"/>
                  </a:lnTo>
                  <a:lnTo>
                    <a:pt x="101" y="32"/>
                  </a:lnTo>
                  <a:lnTo>
                    <a:pt x="96" y="37"/>
                  </a:lnTo>
                  <a:lnTo>
                    <a:pt x="86" y="41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4" name="Freeform 352"/>
            <p:cNvSpPr>
              <a:spLocks/>
            </p:cNvSpPr>
            <p:nvPr/>
          </p:nvSpPr>
          <p:spPr bwMode="auto">
            <a:xfrm>
              <a:off x="3732" y="2454"/>
              <a:ext cx="105" cy="51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1"/>
                </a:cxn>
                <a:cxn ang="0">
                  <a:pos x="38" y="51"/>
                </a:cxn>
                <a:cxn ang="0">
                  <a:pos x="30" y="50"/>
                </a:cxn>
                <a:cxn ang="0">
                  <a:pos x="22" y="49"/>
                </a:cxn>
                <a:cxn ang="0">
                  <a:pos x="14" y="47"/>
                </a:cxn>
                <a:cxn ang="0">
                  <a:pos x="10" y="44"/>
                </a:cxn>
                <a:cxn ang="0">
                  <a:pos x="5" y="41"/>
                </a:cxn>
                <a:cxn ang="0">
                  <a:pos x="3" y="37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5" y="20"/>
                </a:cxn>
                <a:cxn ang="0">
                  <a:pos x="9" y="17"/>
                </a:cxn>
                <a:cxn ang="0">
                  <a:pos x="16" y="13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38" y="5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5" y="7"/>
                </a:cxn>
                <a:cxn ang="0">
                  <a:pos x="101" y="12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7"/>
                </a:cxn>
                <a:cxn ang="0">
                  <a:pos x="101" y="32"/>
                </a:cxn>
                <a:cxn ang="0">
                  <a:pos x="96" y="37"/>
                </a:cxn>
                <a:cxn ang="0">
                  <a:pos x="86" y="41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4"/>
                </a:cxn>
              </a:cxnLst>
              <a:rect l="0" t="0" r="r" b="b"/>
              <a:pathLst>
                <a:path w="105" h="51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1"/>
                  </a:lnTo>
                  <a:lnTo>
                    <a:pt x="38" y="51"/>
                  </a:lnTo>
                  <a:lnTo>
                    <a:pt x="30" y="50"/>
                  </a:lnTo>
                  <a:lnTo>
                    <a:pt x="22" y="49"/>
                  </a:lnTo>
                  <a:lnTo>
                    <a:pt x="14" y="47"/>
                  </a:lnTo>
                  <a:lnTo>
                    <a:pt x="10" y="44"/>
                  </a:lnTo>
                  <a:lnTo>
                    <a:pt x="5" y="41"/>
                  </a:lnTo>
                  <a:lnTo>
                    <a:pt x="3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0"/>
                  </a:lnTo>
                  <a:lnTo>
                    <a:pt x="9" y="17"/>
                  </a:lnTo>
                  <a:lnTo>
                    <a:pt x="16" y="13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38" y="5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5" y="7"/>
                  </a:lnTo>
                  <a:lnTo>
                    <a:pt x="101" y="12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7"/>
                  </a:lnTo>
                  <a:lnTo>
                    <a:pt x="101" y="32"/>
                  </a:lnTo>
                  <a:lnTo>
                    <a:pt x="96" y="37"/>
                  </a:lnTo>
                  <a:lnTo>
                    <a:pt x="86" y="41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5" name="Freeform 353"/>
            <p:cNvSpPr>
              <a:spLocks/>
            </p:cNvSpPr>
            <p:nvPr/>
          </p:nvSpPr>
          <p:spPr bwMode="auto">
            <a:xfrm>
              <a:off x="3733" y="2476"/>
              <a:ext cx="120" cy="5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2" y="19"/>
                </a:cxn>
                <a:cxn ang="0">
                  <a:pos x="4" y="27"/>
                </a:cxn>
                <a:cxn ang="0">
                  <a:pos x="8" y="34"/>
                </a:cxn>
                <a:cxn ang="0">
                  <a:pos x="15" y="41"/>
                </a:cxn>
                <a:cxn ang="0">
                  <a:pos x="23" y="46"/>
                </a:cxn>
                <a:cxn ang="0">
                  <a:pos x="35" y="51"/>
                </a:cxn>
                <a:cxn ang="0">
                  <a:pos x="52" y="54"/>
                </a:cxn>
                <a:cxn ang="0">
                  <a:pos x="52" y="54"/>
                </a:cxn>
                <a:cxn ang="0">
                  <a:pos x="60" y="54"/>
                </a:cxn>
                <a:cxn ang="0">
                  <a:pos x="68" y="54"/>
                </a:cxn>
                <a:cxn ang="0">
                  <a:pos x="76" y="54"/>
                </a:cxn>
                <a:cxn ang="0">
                  <a:pos x="83" y="53"/>
                </a:cxn>
                <a:cxn ang="0">
                  <a:pos x="94" y="48"/>
                </a:cxn>
                <a:cxn ang="0">
                  <a:pos x="103" y="42"/>
                </a:cxn>
                <a:cxn ang="0">
                  <a:pos x="110" y="35"/>
                </a:cxn>
                <a:cxn ang="0">
                  <a:pos x="115" y="28"/>
                </a:cxn>
                <a:cxn ang="0">
                  <a:pos x="117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9" y="5"/>
                </a:cxn>
                <a:cxn ang="0">
                  <a:pos x="117" y="3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1"/>
                </a:cxn>
                <a:cxn ang="0">
                  <a:pos x="111" y="17"/>
                </a:cxn>
                <a:cxn ang="0">
                  <a:pos x="108" y="22"/>
                </a:cxn>
                <a:cxn ang="0">
                  <a:pos x="102" y="28"/>
                </a:cxn>
                <a:cxn ang="0">
                  <a:pos x="94" y="32"/>
                </a:cxn>
                <a:cxn ang="0">
                  <a:pos x="85" y="35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9" y="37"/>
                </a:cxn>
                <a:cxn ang="0">
                  <a:pos x="29" y="33"/>
                </a:cxn>
                <a:cxn ang="0">
                  <a:pos x="19" y="29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0" h="54">
                  <a:moveTo>
                    <a:pt x="0" y="4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4" y="27"/>
                  </a:lnTo>
                  <a:lnTo>
                    <a:pt x="8" y="34"/>
                  </a:lnTo>
                  <a:lnTo>
                    <a:pt x="15" y="41"/>
                  </a:lnTo>
                  <a:lnTo>
                    <a:pt x="23" y="46"/>
                  </a:lnTo>
                  <a:lnTo>
                    <a:pt x="35" y="51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60" y="54"/>
                  </a:lnTo>
                  <a:lnTo>
                    <a:pt x="68" y="54"/>
                  </a:lnTo>
                  <a:lnTo>
                    <a:pt x="76" y="54"/>
                  </a:lnTo>
                  <a:lnTo>
                    <a:pt x="83" y="53"/>
                  </a:lnTo>
                  <a:lnTo>
                    <a:pt x="94" y="48"/>
                  </a:lnTo>
                  <a:lnTo>
                    <a:pt x="103" y="42"/>
                  </a:lnTo>
                  <a:lnTo>
                    <a:pt x="110" y="35"/>
                  </a:lnTo>
                  <a:lnTo>
                    <a:pt x="115" y="28"/>
                  </a:lnTo>
                  <a:lnTo>
                    <a:pt x="117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9" y="5"/>
                  </a:lnTo>
                  <a:lnTo>
                    <a:pt x="117" y="3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1"/>
                  </a:lnTo>
                  <a:lnTo>
                    <a:pt x="111" y="17"/>
                  </a:lnTo>
                  <a:lnTo>
                    <a:pt x="108" y="22"/>
                  </a:lnTo>
                  <a:lnTo>
                    <a:pt x="102" y="28"/>
                  </a:lnTo>
                  <a:lnTo>
                    <a:pt x="94" y="32"/>
                  </a:lnTo>
                  <a:lnTo>
                    <a:pt x="85" y="35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9" y="37"/>
                  </a:lnTo>
                  <a:lnTo>
                    <a:pt x="29" y="33"/>
                  </a:lnTo>
                  <a:lnTo>
                    <a:pt x="19" y="29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6" name="Freeform 354"/>
            <p:cNvSpPr>
              <a:spLocks/>
            </p:cNvSpPr>
            <p:nvPr/>
          </p:nvSpPr>
          <p:spPr bwMode="auto">
            <a:xfrm>
              <a:off x="3748" y="2447"/>
              <a:ext cx="96" cy="36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8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7"/>
                </a:cxn>
                <a:cxn ang="0">
                  <a:pos x="73" y="18"/>
                </a:cxn>
                <a:cxn ang="0">
                  <a:pos x="79" y="20"/>
                </a:cxn>
                <a:cxn ang="0">
                  <a:pos x="85" y="24"/>
                </a:cxn>
                <a:cxn ang="0">
                  <a:pos x="88" y="27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2"/>
                </a:cxn>
                <a:cxn ang="0">
                  <a:pos x="86" y="8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6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6" h="36">
                  <a:moveTo>
                    <a:pt x="2" y="34"/>
                  </a:moveTo>
                  <a:lnTo>
                    <a:pt x="2" y="34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8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7"/>
                  </a:lnTo>
                  <a:lnTo>
                    <a:pt x="73" y="18"/>
                  </a:lnTo>
                  <a:lnTo>
                    <a:pt x="79" y="20"/>
                  </a:lnTo>
                  <a:lnTo>
                    <a:pt x="85" y="24"/>
                  </a:lnTo>
                  <a:lnTo>
                    <a:pt x="88" y="27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2"/>
                  </a:lnTo>
                  <a:lnTo>
                    <a:pt x="86" y="8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6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7" name="Freeform 355"/>
            <p:cNvSpPr>
              <a:spLocks/>
            </p:cNvSpPr>
            <p:nvPr/>
          </p:nvSpPr>
          <p:spPr bwMode="auto">
            <a:xfrm>
              <a:off x="3732" y="2545"/>
              <a:ext cx="105" cy="50"/>
            </a:xfrm>
            <a:custGeom>
              <a:avLst/>
              <a:gdLst/>
              <a:ahLst/>
              <a:cxnLst>
                <a:cxn ang="0">
                  <a:pos x="72" y="47"/>
                </a:cxn>
                <a:cxn ang="0">
                  <a:pos x="72" y="47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7"/>
                </a:cxn>
              </a:cxnLst>
              <a:rect l="0" t="0" r="r" b="b"/>
              <a:pathLst>
                <a:path w="105" h="50">
                  <a:moveTo>
                    <a:pt x="72" y="47"/>
                  </a:moveTo>
                  <a:lnTo>
                    <a:pt x="72" y="47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8" name="Freeform 356"/>
            <p:cNvSpPr>
              <a:spLocks/>
            </p:cNvSpPr>
            <p:nvPr/>
          </p:nvSpPr>
          <p:spPr bwMode="auto">
            <a:xfrm>
              <a:off x="3732" y="2545"/>
              <a:ext cx="105" cy="50"/>
            </a:xfrm>
            <a:custGeom>
              <a:avLst/>
              <a:gdLst/>
              <a:ahLst/>
              <a:cxnLst>
                <a:cxn ang="0">
                  <a:pos x="72" y="47"/>
                </a:cxn>
                <a:cxn ang="0">
                  <a:pos x="72" y="47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7"/>
                  </a:moveTo>
                  <a:lnTo>
                    <a:pt x="72" y="47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29" name="Freeform 357"/>
            <p:cNvSpPr>
              <a:spLocks/>
            </p:cNvSpPr>
            <p:nvPr/>
          </p:nvSpPr>
          <p:spPr bwMode="auto">
            <a:xfrm>
              <a:off x="3733" y="2565"/>
              <a:ext cx="120" cy="5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4" y="27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6"/>
                </a:cxn>
                <a:cxn ang="0">
                  <a:pos x="68" y="56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4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9"/>
                </a:cxn>
                <a:cxn ang="0">
                  <a:pos x="39" y="37"/>
                </a:cxn>
                <a:cxn ang="0">
                  <a:pos x="29" y="33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6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7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6"/>
                  </a:lnTo>
                  <a:lnTo>
                    <a:pt x="68" y="56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4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9"/>
                  </a:lnTo>
                  <a:lnTo>
                    <a:pt x="39" y="37"/>
                  </a:lnTo>
                  <a:lnTo>
                    <a:pt x="29" y="33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0" name="Freeform 358"/>
            <p:cNvSpPr>
              <a:spLocks/>
            </p:cNvSpPr>
            <p:nvPr/>
          </p:nvSpPr>
          <p:spPr bwMode="auto">
            <a:xfrm>
              <a:off x="3748" y="2536"/>
              <a:ext cx="96" cy="36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9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7"/>
                </a:cxn>
                <a:cxn ang="0">
                  <a:pos x="73" y="18"/>
                </a:cxn>
                <a:cxn ang="0">
                  <a:pos x="79" y="22"/>
                </a:cxn>
                <a:cxn ang="0">
                  <a:pos x="85" y="24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5" y="34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4"/>
                </a:cxn>
                <a:cxn ang="0">
                  <a:pos x="86" y="10"/>
                </a:cxn>
                <a:cxn ang="0">
                  <a:pos x="81" y="6"/>
                </a:cxn>
                <a:cxn ang="0">
                  <a:pos x="75" y="4"/>
                </a:cxn>
                <a:cxn ang="0">
                  <a:pos x="68" y="2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3"/>
                </a:cxn>
                <a:cxn ang="0">
                  <a:pos x="27" y="4"/>
                </a:cxn>
                <a:cxn ang="0">
                  <a:pos x="20" y="8"/>
                </a:cxn>
                <a:cxn ang="0">
                  <a:pos x="9" y="14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6">
                  <a:moveTo>
                    <a:pt x="2" y="35"/>
                  </a:moveTo>
                  <a:lnTo>
                    <a:pt x="2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7"/>
                  </a:lnTo>
                  <a:lnTo>
                    <a:pt x="73" y="18"/>
                  </a:lnTo>
                  <a:lnTo>
                    <a:pt x="79" y="22"/>
                  </a:lnTo>
                  <a:lnTo>
                    <a:pt x="85" y="24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34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4"/>
                  </a:lnTo>
                  <a:lnTo>
                    <a:pt x="86" y="10"/>
                  </a:lnTo>
                  <a:lnTo>
                    <a:pt x="81" y="6"/>
                  </a:lnTo>
                  <a:lnTo>
                    <a:pt x="75" y="4"/>
                  </a:lnTo>
                  <a:lnTo>
                    <a:pt x="68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3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9" y="1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1" name="Freeform 359"/>
            <p:cNvSpPr>
              <a:spLocks/>
            </p:cNvSpPr>
            <p:nvPr/>
          </p:nvSpPr>
          <p:spPr bwMode="auto">
            <a:xfrm>
              <a:off x="3732" y="2632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6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2" name="Freeform 360"/>
            <p:cNvSpPr>
              <a:spLocks/>
            </p:cNvSpPr>
            <p:nvPr/>
          </p:nvSpPr>
          <p:spPr bwMode="auto">
            <a:xfrm>
              <a:off x="3732" y="2632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8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4"/>
                </a:cxn>
                <a:cxn ang="0">
                  <a:pos x="5" y="19"/>
                </a:cxn>
                <a:cxn ang="0">
                  <a:pos x="9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5" y="6"/>
                </a:cxn>
                <a:cxn ang="0">
                  <a:pos x="101" y="11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6" y="36"/>
                </a:cxn>
                <a:cxn ang="0">
                  <a:pos x="86" y="39"/>
                </a:cxn>
                <a:cxn ang="0">
                  <a:pos x="75" y="42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8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19"/>
                  </a:lnTo>
                  <a:lnTo>
                    <a:pt x="9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5" y="6"/>
                  </a:lnTo>
                  <a:lnTo>
                    <a:pt x="101" y="11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6" y="36"/>
                  </a:lnTo>
                  <a:lnTo>
                    <a:pt x="86" y="39"/>
                  </a:lnTo>
                  <a:lnTo>
                    <a:pt x="75" y="42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3" name="Freeform 361"/>
            <p:cNvSpPr>
              <a:spLocks/>
            </p:cNvSpPr>
            <p:nvPr/>
          </p:nvSpPr>
          <p:spPr bwMode="auto">
            <a:xfrm>
              <a:off x="3733" y="2652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4" y="28"/>
                </a:cxn>
                <a:cxn ang="0">
                  <a:pos x="8" y="35"/>
                </a:cxn>
                <a:cxn ang="0">
                  <a:pos x="15" y="42"/>
                </a:cxn>
                <a:cxn ang="0">
                  <a:pos x="23" y="47"/>
                </a:cxn>
                <a:cxn ang="0">
                  <a:pos x="35" y="52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6" y="55"/>
                </a:cxn>
                <a:cxn ang="0">
                  <a:pos x="83" y="54"/>
                </a:cxn>
                <a:cxn ang="0">
                  <a:pos x="94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2"/>
                </a:cxn>
                <a:cxn ang="0">
                  <a:pos x="120" y="15"/>
                </a:cxn>
                <a:cxn ang="0">
                  <a:pos x="120" y="15"/>
                </a:cxn>
                <a:cxn ang="0">
                  <a:pos x="119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3"/>
                </a:cxn>
                <a:cxn ang="0">
                  <a:pos x="102" y="29"/>
                </a:cxn>
                <a:cxn ang="0">
                  <a:pos x="94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40"/>
                </a:cxn>
                <a:cxn ang="0">
                  <a:pos x="61" y="40"/>
                </a:cxn>
                <a:cxn ang="0">
                  <a:pos x="49" y="38"/>
                </a:cxn>
                <a:cxn ang="0">
                  <a:pos x="39" y="37"/>
                </a:cxn>
                <a:cxn ang="0">
                  <a:pos x="29" y="34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8" y="19"/>
                </a:cxn>
                <a:cxn ang="0">
                  <a:pos x="5" y="15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8"/>
                  </a:lnTo>
                  <a:lnTo>
                    <a:pt x="8" y="35"/>
                  </a:lnTo>
                  <a:lnTo>
                    <a:pt x="15" y="42"/>
                  </a:lnTo>
                  <a:lnTo>
                    <a:pt x="23" y="47"/>
                  </a:lnTo>
                  <a:lnTo>
                    <a:pt x="35" y="52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6" y="55"/>
                  </a:lnTo>
                  <a:lnTo>
                    <a:pt x="83" y="54"/>
                  </a:lnTo>
                  <a:lnTo>
                    <a:pt x="94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2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19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2" y="29"/>
                  </a:lnTo>
                  <a:lnTo>
                    <a:pt x="94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49" y="38"/>
                  </a:lnTo>
                  <a:lnTo>
                    <a:pt x="39" y="37"/>
                  </a:lnTo>
                  <a:lnTo>
                    <a:pt x="29" y="34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8" y="19"/>
                  </a:lnTo>
                  <a:lnTo>
                    <a:pt x="5" y="1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5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4" name="Freeform 362"/>
            <p:cNvSpPr>
              <a:spLocks/>
            </p:cNvSpPr>
            <p:nvPr/>
          </p:nvSpPr>
          <p:spPr bwMode="auto">
            <a:xfrm>
              <a:off x="3748" y="2624"/>
              <a:ext cx="96" cy="35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7" y="15"/>
                </a:cxn>
                <a:cxn ang="0">
                  <a:pos x="65" y="16"/>
                </a:cxn>
                <a:cxn ang="0">
                  <a:pos x="73" y="17"/>
                </a:cxn>
                <a:cxn ang="0">
                  <a:pos x="79" y="20"/>
                </a:cxn>
                <a:cxn ang="0">
                  <a:pos x="85" y="23"/>
                </a:cxn>
                <a:cxn ang="0">
                  <a:pos x="88" y="27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6" y="25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1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1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6" h="35">
                  <a:moveTo>
                    <a:pt x="2" y="34"/>
                  </a:moveTo>
                  <a:lnTo>
                    <a:pt x="2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7" y="15"/>
                  </a:lnTo>
                  <a:lnTo>
                    <a:pt x="65" y="16"/>
                  </a:lnTo>
                  <a:lnTo>
                    <a:pt x="73" y="17"/>
                  </a:lnTo>
                  <a:lnTo>
                    <a:pt x="79" y="20"/>
                  </a:lnTo>
                  <a:lnTo>
                    <a:pt x="85" y="23"/>
                  </a:lnTo>
                  <a:lnTo>
                    <a:pt x="88" y="27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5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1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5" name="Freeform 363"/>
            <p:cNvSpPr>
              <a:spLocks/>
            </p:cNvSpPr>
            <p:nvPr/>
          </p:nvSpPr>
          <p:spPr bwMode="auto">
            <a:xfrm>
              <a:off x="3891" y="2341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2" y="35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3"/>
                </a:cxn>
                <a:cxn ang="0">
                  <a:pos x="5" y="19"/>
                </a:cxn>
                <a:cxn ang="0">
                  <a:pos x="8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4" y="6"/>
                </a:cxn>
                <a:cxn ang="0">
                  <a:pos x="100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0" y="31"/>
                </a:cxn>
                <a:cxn ang="0">
                  <a:pos x="96" y="35"/>
                </a:cxn>
                <a:cxn ang="0">
                  <a:pos x="86" y="39"/>
                </a:cxn>
                <a:cxn ang="0">
                  <a:pos x="75" y="41"/>
                </a:cxn>
                <a:cxn ang="0">
                  <a:pos x="61" y="43"/>
                </a:cxn>
                <a:cxn ang="0">
                  <a:pos x="44" y="43"/>
                </a:cxn>
                <a:cxn ang="0">
                  <a:pos x="72" y="46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5" y="19"/>
                  </a:lnTo>
                  <a:lnTo>
                    <a:pt x="8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4" y="6"/>
                  </a:lnTo>
                  <a:lnTo>
                    <a:pt x="100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0" y="31"/>
                  </a:lnTo>
                  <a:lnTo>
                    <a:pt x="96" y="35"/>
                  </a:lnTo>
                  <a:lnTo>
                    <a:pt x="86" y="39"/>
                  </a:lnTo>
                  <a:lnTo>
                    <a:pt x="75" y="41"/>
                  </a:lnTo>
                  <a:lnTo>
                    <a:pt x="61" y="43"/>
                  </a:lnTo>
                  <a:lnTo>
                    <a:pt x="44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6" name="Freeform 364"/>
            <p:cNvSpPr>
              <a:spLocks/>
            </p:cNvSpPr>
            <p:nvPr/>
          </p:nvSpPr>
          <p:spPr bwMode="auto">
            <a:xfrm>
              <a:off x="3891" y="2341"/>
              <a:ext cx="105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49"/>
                </a:cxn>
                <a:cxn ang="0">
                  <a:pos x="22" y="47"/>
                </a:cxn>
                <a:cxn ang="0">
                  <a:pos x="14" y="45"/>
                </a:cxn>
                <a:cxn ang="0">
                  <a:pos x="10" y="43"/>
                </a:cxn>
                <a:cxn ang="0">
                  <a:pos x="5" y="39"/>
                </a:cxn>
                <a:cxn ang="0">
                  <a:pos x="2" y="35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1" y="23"/>
                </a:cxn>
                <a:cxn ang="0">
                  <a:pos x="5" y="19"/>
                </a:cxn>
                <a:cxn ang="0">
                  <a:pos x="8" y="15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3"/>
                </a:cxn>
                <a:cxn ang="0">
                  <a:pos x="54" y="0"/>
                </a:cxn>
                <a:cxn ang="0">
                  <a:pos x="66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94" y="6"/>
                </a:cxn>
                <a:cxn ang="0">
                  <a:pos x="100" y="10"/>
                </a:cxn>
                <a:cxn ang="0">
                  <a:pos x="104" y="15"/>
                </a:cxn>
                <a:cxn ang="0">
                  <a:pos x="105" y="20"/>
                </a:cxn>
                <a:cxn ang="0">
                  <a:pos x="104" y="26"/>
                </a:cxn>
                <a:cxn ang="0">
                  <a:pos x="100" y="31"/>
                </a:cxn>
                <a:cxn ang="0">
                  <a:pos x="96" y="35"/>
                </a:cxn>
                <a:cxn ang="0">
                  <a:pos x="86" y="39"/>
                </a:cxn>
                <a:cxn ang="0">
                  <a:pos x="75" y="41"/>
                </a:cxn>
                <a:cxn ang="0">
                  <a:pos x="61" y="43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49"/>
                  </a:lnTo>
                  <a:lnTo>
                    <a:pt x="22" y="47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5" y="19"/>
                  </a:lnTo>
                  <a:lnTo>
                    <a:pt x="8" y="15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3"/>
                  </a:lnTo>
                  <a:lnTo>
                    <a:pt x="54" y="0"/>
                  </a:lnTo>
                  <a:lnTo>
                    <a:pt x="66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94" y="6"/>
                  </a:lnTo>
                  <a:lnTo>
                    <a:pt x="100" y="10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4" y="26"/>
                  </a:lnTo>
                  <a:lnTo>
                    <a:pt x="100" y="31"/>
                  </a:lnTo>
                  <a:lnTo>
                    <a:pt x="96" y="35"/>
                  </a:lnTo>
                  <a:lnTo>
                    <a:pt x="86" y="39"/>
                  </a:lnTo>
                  <a:lnTo>
                    <a:pt x="75" y="41"/>
                  </a:lnTo>
                  <a:lnTo>
                    <a:pt x="61" y="43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7" name="Freeform 365"/>
            <p:cNvSpPr>
              <a:spLocks/>
            </p:cNvSpPr>
            <p:nvPr/>
          </p:nvSpPr>
          <p:spPr bwMode="auto">
            <a:xfrm>
              <a:off x="3892" y="2361"/>
              <a:ext cx="120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7"/>
                </a:cxn>
                <a:cxn ang="0">
                  <a:pos x="7" y="35"/>
                </a:cxn>
                <a:cxn ang="0">
                  <a:pos x="15" y="42"/>
                </a:cxn>
                <a:cxn ang="0">
                  <a:pos x="23" y="48"/>
                </a:cxn>
                <a:cxn ang="0">
                  <a:pos x="35" y="51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5"/>
                </a:cxn>
                <a:cxn ang="0">
                  <a:pos x="83" y="54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6"/>
                </a:cxn>
                <a:cxn ang="0">
                  <a:pos x="115" y="29"/>
                </a:cxn>
                <a:cxn ang="0">
                  <a:pos x="117" y="21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3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4"/>
                </a:cxn>
                <a:cxn ang="0">
                  <a:pos x="102" y="29"/>
                </a:cxn>
                <a:cxn ang="0">
                  <a:pos x="93" y="32"/>
                </a:cxn>
                <a:cxn ang="0">
                  <a:pos x="85" y="36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9"/>
                </a:cxn>
                <a:cxn ang="0">
                  <a:pos x="38" y="37"/>
                </a:cxn>
                <a:cxn ang="0">
                  <a:pos x="29" y="33"/>
                </a:cxn>
                <a:cxn ang="0">
                  <a:pos x="19" y="30"/>
                </a:cxn>
                <a:cxn ang="0">
                  <a:pos x="13" y="25"/>
                </a:cxn>
                <a:cxn ang="0">
                  <a:pos x="7" y="19"/>
                </a:cxn>
                <a:cxn ang="0">
                  <a:pos x="5" y="14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0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5" y="42"/>
                  </a:lnTo>
                  <a:lnTo>
                    <a:pt x="23" y="48"/>
                  </a:lnTo>
                  <a:lnTo>
                    <a:pt x="35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5"/>
                  </a:lnTo>
                  <a:lnTo>
                    <a:pt x="83" y="54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6"/>
                  </a:lnTo>
                  <a:lnTo>
                    <a:pt x="115" y="29"/>
                  </a:lnTo>
                  <a:lnTo>
                    <a:pt x="117" y="2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3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4"/>
                  </a:lnTo>
                  <a:lnTo>
                    <a:pt x="102" y="29"/>
                  </a:lnTo>
                  <a:lnTo>
                    <a:pt x="93" y="32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9"/>
                  </a:lnTo>
                  <a:lnTo>
                    <a:pt x="38" y="37"/>
                  </a:lnTo>
                  <a:lnTo>
                    <a:pt x="29" y="33"/>
                  </a:lnTo>
                  <a:lnTo>
                    <a:pt x="19" y="30"/>
                  </a:lnTo>
                  <a:lnTo>
                    <a:pt x="13" y="25"/>
                  </a:lnTo>
                  <a:lnTo>
                    <a:pt x="7" y="19"/>
                  </a:lnTo>
                  <a:lnTo>
                    <a:pt x="5" y="14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8" name="Freeform 366"/>
            <p:cNvSpPr>
              <a:spLocks/>
            </p:cNvSpPr>
            <p:nvPr/>
          </p:nvSpPr>
          <p:spPr bwMode="auto">
            <a:xfrm>
              <a:off x="3907" y="2332"/>
              <a:ext cx="96" cy="36"/>
            </a:xfrm>
            <a:custGeom>
              <a:avLst/>
              <a:gdLst/>
              <a:ahLst/>
              <a:cxnLst>
                <a:cxn ang="0">
                  <a:pos x="2" y="35"/>
                </a:cxn>
                <a:cxn ang="0">
                  <a:pos x="2" y="35"/>
                </a:cxn>
                <a:cxn ang="0">
                  <a:pos x="10" y="29"/>
                </a:cxn>
                <a:cxn ang="0">
                  <a:pos x="20" y="23"/>
                </a:cxn>
                <a:cxn ang="0">
                  <a:pos x="32" y="18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7"/>
                </a:cxn>
                <a:cxn ang="0">
                  <a:pos x="72" y="18"/>
                </a:cxn>
                <a:cxn ang="0">
                  <a:pos x="78" y="22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5" y="34"/>
                </a:cxn>
                <a:cxn ang="0">
                  <a:pos x="96" y="30"/>
                </a:cxn>
                <a:cxn ang="0">
                  <a:pos x="96" y="30"/>
                </a:cxn>
                <a:cxn ang="0">
                  <a:pos x="96" y="25"/>
                </a:cxn>
                <a:cxn ang="0">
                  <a:pos x="95" y="21"/>
                </a:cxn>
                <a:cxn ang="0">
                  <a:pos x="95" y="21"/>
                </a:cxn>
                <a:cxn ang="0">
                  <a:pos x="89" y="13"/>
                </a:cxn>
                <a:cxn ang="0">
                  <a:pos x="86" y="10"/>
                </a:cxn>
                <a:cxn ang="0">
                  <a:pos x="81" y="6"/>
                </a:cxn>
                <a:cxn ang="0">
                  <a:pos x="75" y="4"/>
                </a:cxn>
                <a:cxn ang="0">
                  <a:pos x="68" y="1"/>
                </a:cxn>
                <a:cxn ang="0">
                  <a:pos x="5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0"/>
                </a:cxn>
                <a:cxn ang="0">
                  <a:pos x="34" y="3"/>
                </a:cxn>
                <a:cxn ang="0">
                  <a:pos x="27" y="4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2"/>
                </a:cxn>
                <a:cxn ang="0">
                  <a:pos x="2" y="35"/>
                </a:cxn>
                <a:cxn ang="0">
                  <a:pos x="2" y="35"/>
                </a:cxn>
              </a:cxnLst>
              <a:rect l="0" t="0" r="r" b="b"/>
              <a:pathLst>
                <a:path w="96" h="36">
                  <a:moveTo>
                    <a:pt x="2" y="35"/>
                  </a:moveTo>
                  <a:lnTo>
                    <a:pt x="2" y="35"/>
                  </a:lnTo>
                  <a:lnTo>
                    <a:pt x="10" y="29"/>
                  </a:lnTo>
                  <a:lnTo>
                    <a:pt x="20" y="23"/>
                  </a:lnTo>
                  <a:lnTo>
                    <a:pt x="32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7"/>
                  </a:lnTo>
                  <a:lnTo>
                    <a:pt x="72" y="18"/>
                  </a:lnTo>
                  <a:lnTo>
                    <a:pt x="78" y="22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34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6" y="25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89" y="13"/>
                  </a:lnTo>
                  <a:lnTo>
                    <a:pt x="86" y="10"/>
                  </a:lnTo>
                  <a:lnTo>
                    <a:pt x="81" y="6"/>
                  </a:lnTo>
                  <a:lnTo>
                    <a:pt x="75" y="4"/>
                  </a:lnTo>
                  <a:lnTo>
                    <a:pt x="68" y="1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4" y="3"/>
                  </a:lnTo>
                  <a:lnTo>
                    <a:pt x="27" y="4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2" y="35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39" name="Freeform 367"/>
            <p:cNvSpPr>
              <a:spLocks/>
            </p:cNvSpPr>
            <p:nvPr/>
          </p:nvSpPr>
          <p:spPr bwMode="auto">
            <a:xfrm>
              <a:off x="3891" y="2436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4" y="7"/>
                </a:cxn>
                <a:cxn ang="0">
                  <a:pos x="100" y="11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6"/>
                </a:cxn>
                <a:cxn ang="0">
                  <a:pos x="100" y="32"/>
                </a:cxn>
                <a:cxn ang="0">
                  <a:pos x="96" y="36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3"/>
                </a:cxn>
                <a:cxn ang="0">
                  <a:pos x="72" y="48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2" y="48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100" y="11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0" name="Freeform 368"/>
            <p:cNvSpPr>
              <a:spLocks/>
            </p:cNvSpPr>
            <p:nvPr/>
          </p:nvSpPr>
          <p:spPr bwMode="auto">
            <a:xfrm>
              <a:off x="3891" y="2436"/>
              <a:ext cx="105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9" y="50"/>
                </a:cxn>
                <a:cxn ang="0">
                  <a:pos x="38" y="50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5" y="20"/>
                </a:cxn>
                <a:cxn ang="0">
                  <a:pos x="8" y="17"/>
                </a:cxn>
                <a:cxn ang="0">
                  <a:pos x="16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8" y="4"/>
                </a:cxn>
                <a:cxn ang="0">
                  <a:pos x="54" y="1"/>
                </a:cxn>
                <a:cxn ang="0">
                  <a:pos x="66" y="0"/>
                </a:cxn>
                <a:cxn ang="0">
                  <a:pos x="78" y="1"/>
                </a:cxn>
                <a:cxn ang="0">
                  <a:pos x="87" y="4"/>
                </a:cxn>
                <a:cxn ang="0">
                  <a:pos x="94" y="7"/>
                </a:cxn>
                <a:cxn ang="0">
                  <a:pos x="100" y="11"/>
                </a:cxn>
                <a:cxn ang="0">
                  <a:pos x="104" y="17"/>
                </a:cxn>
                <a:cxn ang="0">
                  <a:pos x="105" y="22"/>
                </a:cxn>
                <a:cxn ang="0">
                  <a:pos x="104" y="26"/>
                </a:cxn>
                <a:cxn ang="0">
                  <a:pos x="100" y="32"/>
                </a:cxn>
                <a:cxn ang="0">
                  <a:pos x="96" y="36"/>
                </a:cxn>
                <a:cxn ang="0">
                  <a:pos x="86" y="40"/>
                </a:cxn>
                <a:cxn ang="0">
                  <a:pos x="75" y="43"/>
                </a:cxn>
                <a:cxn ang="0">
                  <a:pos x="61" y="44"/>
                </a:cxn>
                <a:cxn ang="0">
                  <a:pos x="44" y="43"/>
                </a:cxn>
              </a:cxnLst>
              <a:rect l="0" t="0" r="r" b="b"/>
              <a:pathLst>
                <a:path w="105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9" y="50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22" y="48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6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8" y="4"/>
                  </a:lnTo>
                  <a:lnTo>
                    <a:pt x="54" y="1"/>
                  </a:lnTo>
                  <a:lnTo>
                    <a:pt x="66" y="0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94" y="7"/>
                  </a:lnTo>
                  <a:lnTo>
                    <a:pt x="100" y="11"/>
                  </a:lnTo>
                  <a:lnTo>
                    <a:pt x="104" y="17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86" y="40"/>
                  </a:lnTo>
                  <a:lnTo>
                    <a:pt x="75" y="43"/>
                  </a:lnTo>
                  <a:lnTo>
                    <a:pt x="61" y="44"/>
                  </a:lnTo>
                  <a:lnTo>
                    <a:pt x="44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1" name="Freeform 369"/>
            <p:cNvSpPr>
              <a:spLocks/>
            </p:cNvSpPr>
            <p:nvPr/>
          </p:nvSpPr>
          <p:spPr bwMode="auto">
            <a:xfrm>
              <a:off x="3892" y="2458"/>
              <a:ext cx="120" cy="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1" y="19"/>
                </a:cxn>
                <a:cxn ang="0">
                  <a:pos x="4" y="26"/>
                </a:cxn>
                <a:cxn ang="0">
                  <a:pos x="7" y="34"/>
                </a:cxn>
                <a:cxn ang="0">
                  <a:pos x="15" y="40"/>
                </a:cxn>
                <a:cxn ang="0">
                  <a:pos x="23" y="46"/>
                </a:cxn>
                <a:cxn ang="0">
                  <a:pos x="35" y="51"/>
                </a:cxn>
                <a:cxn ang="0">
                  <a:pos x="52" y="53"/>
                </a:cxn>
                <a:cxn ang="0">
                  <a:pos x="52" y="53"/>
                </a:cxn>
                <a:cxn ang="0">
                  <a:pos x="60" y="55"/>
                </a:cxn>
                <a:cxn ang="0">
                  <a:pos x="68" y="55"/>
                </a:cxn>
                <a:cxn ang="0">
                  <a:pos x="75" y="53"/>
                </a:cxn>
                <a:cxn ang="0">
                  <a:pos x="83" y="52"/>
                </a:cxn>
                <a:cxn ang="0">
                  <a:pos x="93" y="49"/>
                </a:cxn>
                <a:cxn ang="0">
                  <a:pos x="103" y="43"/>
                </a:cxn>
                <a:cxn ang="0">
                  <a:pos x="110" y="35"/>
                </a:cxn>
                <a:cxn ang="0">
                  <a:pos x="115" y="28"/>
                </a:cxn>
                <a:cxn ang="0">
                  <a:pos x="117" y="20"/>
                </a:cxn>
                <a:cxn ang="0">
                  <a:pos x="120" y="14"/>
                </a:cxn>
                <a:cxn ang="0">
                  <a:pos x="120" y="14"/>
                </a:cxn>
                <a:cxn ang="0">
                  <a:pos x="118" y="6"/>
                </a:cxn>
                <a:cxn ang="0">
                  <a:pos x="117" y="3"/>
                </a:cxn>
                <a:cxn ang="0">
                  <a:pos x="116" y="6"/>
                </a:cxn>
                <a:cxn ang="0">
                  <a:pos x="116" y="6"/>
                </a:cxn>
                <a:cxn ang="0">
                  <a:pos x="115" y="12"/>
                </a:cxn>
                <a:cxn ang="0">
                  <a:pos x="111" y="18"/>
                </a:cxn>
                <a:cxn ang="0">
                  <a:pos x="108" y="22"/>
                </a:cxn>
                <a:cxn ang="0">
                  <a:pos x="102" y="27"/>
                </a:cxn>
                <a:cxn ang="0">
                  <a:pos x="93" y="32"/>
                </a:cxn>
                <a:cxn ang="0">
                  <a:pos x="85" y="35"/>
                </a:cxn>
                <a:cxn ang="0">
                  <a:pos x="73" y="38"/>
                </a:cxn>
                <a:cxn ang="0">
                  <a:pos x="61" y="39"/>
                </a:cxn>
                <a:cxn ang="0">
                  <a:pos x="61" y="39"/>
                </a:cxn>
                <a:cxn ang="0">
                  <a:pos x="49" y="38"/>
                </a:cxn>
                <a:cxn ang="0">
                  <a:pos x="38" y="35"/>
                </a:cxn>
                <a:cxn ang="0">
                  <a:pos x="29" y="33"/>
                </a:cxn>
                <a:cxn ang="0">
                  <a:pos x="19" y="28"/>
                </a:cxn>
                <a:cxn ang="0">
                  <a:pos x="13" y="23"/>
                </a:cxn>
                <a:cxn ang="0">
                  <a:pos x="7" y="19"/>
                </a:cxn>
                <a:cxn ang="0">
                  <a:pos x="5" y="13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20" h="55">
                  <a:moveTo>
                    <a:pt x="0" y="4"/>
                  </a:moveTo>
                  <a:lnTo>
                    <a:pt x="0" y="4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6"/>
                  </a:lnTo>
                  <a:lnTo>
                    <a:pt x="7" y="34"/>
                  </a:lnTo>
                  <a:lnTo>
                    <a:pt x="15" y="40"/>
                  </a:lnTo>
                  <a:lnTo>
                    <a:pt x="23" y="46"/>
                  </a:lnTo>
                  <a:lnTo>
                    <a:pt x="35" y="51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60" y="55"/>
                  </a:lnTo>
                  <a:lnTo>
                    <a:pt x="68" y="55"/>
                  </a:lnTo>
                  <a:lnTo>
                    <a:pt x="75" y="53"/>
                  </a:lnTo>
                  <a:lnTo>
                    <a:pt x="83" y="52"/>
                  </a:lnTo>
                  <a:lnTo>
                    <a:pt x="93" y="49"/>
                  </a:lnTo>
                  <a:lnTo>
                    <a:pt x="103" y="43"/>
                  </a:lnTo>
                  <a:lnTo>
                    <a:pt x="110" y="35"/>
                  </a:lnTo>
                  <a:lnTo>
                    <a:pt x="115" y="28"/>
                  </a:lnTo>
                  <a:lnTo>
                    <a:pt x="117" y="20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6"/>
                  </a:lnTo>
                  <a:lnTo>
                    <a:pt x="117" y="3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5" y="12"/>
                  </a:lnTo>
                  <a:lnTo>
                    <a:pt x="111" y="18"/>
                  </a:lnTo>
                  <a:lnTo>
                    <a:pt x="108" y="22"/>
                  </a:lnTo>
                  <a:lnTo>
                    <a:pt x="102" y="27"/>
                  </a:lnTo>
                  <a:lnTo>
                    <a:pt x="93" y="32"/>
                  </a:lnTo>
                  <a:lnTo>
                    <a:pt x="85" y="35"/>
                  </a:lnTo>
                  <a:lnTo>
                    <a:pt x="73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9" y="38"/>
                  </a:lnTo>
                  <a:lnTo>
                    <a:pt x="38" y="35"/>
                  </a:lnTo>
                  <a:lnTo>
                    <a:pt x="29" y="33"/>
                  </a:lnTo>
                  <a:lnTo>
                    <a:pt x="19" y="28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5" y="13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2" name="Freeform 370"/>
            <p:cNvSpPr>
              <a:spLocks/>
            </p:cNvSpPr>
            <p:nvPr/>
          </p:nvSpPr>
          <p:spPr bwMode="auto">
            <a:xfrm>
              <a:off x="3907" y="2428"/>
              <a:ext cx="96" cy="36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10" y="30"/>
                </a:cxn>
                <a:cxn ang="0">
                  <a:pos x="20" y="24"/>
                </a:cxn>
                <a:cxn ang="0">
                  <a:pos x="32" y="19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7" y="16"/>
                </a:cxn>
                <a:cxn ang="0">
                  <a:pos x="65" y="16"/>
                </a:cxn>
                <a:cxn ang="0">
                  <a:pos x="72" y="19"/>
                </a:cxn>
                <a:cxn ang="0">
                  <a:pos x="78" y="21"/>
                </a:cxn>
                <a:cxn ang="0">
                  <a:pos x="84" y="25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1"/>
                </a:cxn>
                <a:cxn ang="0">
                  <a:pos x="96" y="31"/>
                </a:cxn>
                <a:cxn ang="0">
                  <a:pos x="96" y="26"/>
                </a:cxn>
                <a:cxn ang="0">
                  <a:pos x="95" y="20"/>
                </a:cxn>
                <a:cxn ang="0">
                  <a:pos x="95" y="20"/>
                </a:cxn>
                <a:cxn ang="0">
                  <a:pos x="89" y="13"/>
                </a:cxn>
                <a:cxn ang="0">
                  <a:pos x="86" y="9"/>
                </a:cxn>
                <a:cxn ang="0">
                  <a:pos x="81" y="6"/>
                </a:cxn>
                <a:cxn ang="0">
                  <a:pos x="75" y="3"/>
                </a:cxn>
                <a:cxn ang="0">
                  <a:pos x="68" y="2"/>
                </a:cxn>
                <a:cxn ang="0">
                  <a:pos x="59" y="1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41" y="1"/>
                </a:cxn>
                <a:cxn ang="0">
                  <a:pos x="34" y="2"/>
                </a:cxn>
                <a:cxn ang="0">
                  <a:pos x="27" y="5"/>
                </a:cxn>
                <a:cxn ang="0">
                  <a:pos x="20" y="7"/>
                </a:cxn>
                <a:cxn ang="0">
                  <a:pos x="9" y="13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1" y="33"/>
                </a:cxn>
                <a:cxn ang="0">
                  <a:pos x="2" y="36"/>
                </a:cxn>
                <a:cxn ang="0">
                  <a:pos x="2" y="36"/>
                </a:cxn>
              </a:cxnLst>
              <a:rect l="0" t="0" r="r" b="b"/>
              <a:pathLst>
                <a:path w="96" h="36">
                  <a:moveTo>
                    <a:pt x="2" y="36"/>
                  </a:moveTo>
                  <a:lnTo>
                    <a:pt x="2" y="36"/>
                  </a:lnTo>
                  <a:lnTo>
                    <a:pt x="10" y="30"/>
                  </a:lnTo>
                  <a:lnTo>
                    <a:pt x="20" y="24"/>
                  </a:lnTo>
                  <a:lnTo>
                    <a:pt x="32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7" y="16"/>
                  </a:lnTo>
                  <a:lnTo>
                    <a:pt x="65" y="16"/>
                  </a:lnTo>
                  <a:lnTo>
                    <a:pt x="72" y="19"/>
                  </a:lnTo>
                  <a:lnTo>
                    <a:pt x="78" y="21"/>
                  </a:lnTo>
                  <a:lnTo>
                    <a:pt x="84" y="25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26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89" y="13"/>
                  </a:lnTo>
                  <a:lnTo>
                    <a:pt x="86" y="9"/>
                  </a:lnTo>
                  <a:lnTo>
                    <a:pt x="81" y="6"/>
                  </a:lnTo>
                  <a:lnTo>
                    <a:pt x="75" y="3"/>
                  </a:lnTo>
                  <a:lnTo>
                    <a:pt x="68" y="2"/>
                  </a:lnTo>
                  <a:lnTo>
                    <a:pt x="59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27" y="5"/>
                  </a:lnTo>
                  <a:lnTo>
                    <a:pt x="20" y="7"/>
                  </a:lnTo>
                  <a:lnTo>
                    <a:pt x="9" y="1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3" name="Freeform 371"/>
            <p:cNvSpPr>
              <a:spLocks/>
            </p:cNvSpPr>
            <p:nvPr/>
          </p:nvSpPr>
          <p:spPr bwMode="auto">
            <a:xfrm>
              <a:off x="3881" y="2535"/>
              <a:ext cx="106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50"/>
                </a:cxn>
                <a:cxn ang="0">
                  <a:pos x="22" y="48"/>
                </a:cxn>
                <a:cxn ang="0">
                  <a:pos x="15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4" y="20"/>
                </a:cxn>
                <a:cxn ang="0">
                  <a:pos x="9" y="16"/>
                </a:cxn>
                <a:cxn ang="0">
                  <a:pos x="15" y="12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4"/>
                </a:cxn>
                <a:cxn ang="0">
                  <a:pos x="53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6" y="4"/>
                </a:cxn>
                <a:cxn ang="0">
                  <a:pos x="95" y="7"/>
                </a:cxn>
                <a:cxn ang="0">
                  <a:pos x="100" y="11"/>
                </a:cxn>
                <a:cxn ang="0">
                  <a:pos x="103" y="16"/>
                </a:cxn>
                <a:cxn ang="0">
                  <a:pos x="106" y="22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40"/>
                </a:cxn>
                <a:cxn ang="0">
                  <a:pos x="76" y="42"/>
                </a:cxn>
                <a:cxn ang="0">
                  <a:pos x="61" y="44"/>
                </a:cxn>
                <a:cxn ang="0">
                  <a:pos x="45" y="43"/>
                </a:cxn>
                <a:cxn ang="0">
                  <a:pos x="72" y="48"/>
                </a:cxn>
              </a:cxnLst>
              <a:rect l="0" t="0" r="r" b="b"/>
              <a:pathLst>
                <a:path w="106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50"/>
                  </a:lnTo>
                  <a:lnTo>
                    <a:pt x="22" y="48"/>
                  </a:lnTo>
                  <a:lnTo>
                    <a:pt x="15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9" y="16"/>
                  </a:lnTo>
                  <a:lnTo>
                    <a:pt x="15" y="12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6" y="4"/>
                  </a:lnTo>
                  <a:lnTo>
                    <a:pt x="95" y="7"/>
                  </a:lnTo>
                  <a:lnTo>
                    <a:pt x="100" y="11"/>
                  </a:lnTo>
                  <a:lnTo>
                    <a:pt x="103" y="16"/>
                  </a:lnTo>
                  <a:lnTo>
                    <a:pt x="106" y="22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40"/>
                  </a:lnTo>
                  <a:lnTo>
                    <a:pt x="76" y="42"/>
                  </a:lnTo>
                  <a:lnTo>
                    <a:pt x="61" y="44"/>
                  </a:lnTo>
                  <a:lnTo>
                    <a:pt x="45" y="43"/>
                  </a:lnTo>
                  <a:lnTo>
                    <a:pt x="72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4" name="Freeform 372"/>
            <p:cNvSpPr>
              <a:spLocks/>
            </p:cNvSpPr>
            <p:nvPr/>
          </p:nvSpPr>
          <p:spPr bwMode="auto">
            <a:xfrm>
              <a:off x="3881" y="2535"/>
              <a:ext cx="106" cy="50"/>
            </a:xfrm>
            <a:custGeom>
              <a:avLst/>
              <a:gdLst/>
              <a:ahLst/>
              <a:cxnLst>
                <a:cxn ang="0">
                  <a:pos x="72" y="48"/>
                </a:cxn>
                <a:cxn ang="0">
                  <a:pos x="72" y="48"/>
                </a:cxn>
                <a:cxn ang="0">
                  <a:pos x="60" y="50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50"/>
                </a:cxn>
                <a:cxn ang="0">
                  <a:pos x="22" y="48"/>
                </a:cxn>
                <a:cxn ang="0">
                  <a:pos x="15" y="46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4" y="20"/>
                </a:cxn>
                <a:cxn ang="0">
                  <a:pos x="9" y="16"/>
                </a:cxn>
                <a:cxn ang="0">
                  <a:pos x="15" y="12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39" y="4"/>
                </a:cxn>
                <a:cxn ang="0">
                  <a:pos x="53" y="1"/>
                </a:cxn>
                <a:cxn ang="0">
                  <a:pos x="66" y="0"/>
                </a:cxn>
                <a:cxn ang="0">
                  <a:pos x="77" y="1"/>
                </a:cxn>
                <a:cxn ang="0">
                  <a:pos x="86" y="4"/>
                </a:cxn>
                <a:cxn ang="0">
                  <a:pos x="95" y="7"/>
                </a:cxn>
                <a:cxn ang="0">
                  <a:pos x="100" y="11"/>
                </a:cxn>
                <a:cxn ang="0">
                  <a:pos x="103" y="16"/>
                </a:cxn>
                <a:cxn ang="0">
                  <a:pos x="106" y="22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40"/>
                </a:cxn>
                <a:cxn ang="0">
                  <a:pos x="76" y="42"/>
                </a:cxn>
                <a:cxn ang="0">
                  <a:pos x="61" y="44"/>
                </a:cxn>
                <a:cxn ang="0">
                  <a:pos x="45" y="43"/>
                </a:cxn>
              </a:cxnLst>
              <a:rect l="0" t="0" r="r" b="b"/>
              <a:pathLst>
                <a:path w="106" h="50">
                  <a:moveTo>
                    <a:pt x="72" y="48"/>
                  </a:moveTo>
                  <a:lnTo>
                    <a:pt x="72" y="48"/>
                  </a:lnTo>
                  <a:lnTo>
                    <a:pt x="60" y="50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50"/>
                  </a:lnTo>
                  <a:lnTo>
                    <a:pt x="22" y="48"/>
                  </a:lnTo>
                  <a:lnTo>
                    <a:pt x="15" y="46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4" y="20"/>
                  </a:lnTo>
                  <a:lnTo>
                    <a:pt x="9" y="16"/>
                  </a:lnTo>
                  <a:lnTo>
                    <a:pt x="15" y="12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39" y="4"/>
                  </a:lnTo>
                  <a:lnTo>
                    <a:pt x="53" y="1"/>
                  </a:lnTo>
                  <a:lnTo>
                    <a:pt x="66" y="0"/>
                  </a:lnTo>
                  <a:lnTo>
                    <a:pt x="77" y="1"/>
                  </a:lnTo>
                  <a:lnTo>
                    <a:pt x="86" y="4"/>
                  </a:lnTo>
                  <a:lnTo>
                    <a:pt x="95" y="7"/>
                  </a:lnTo>
                  <a:lnTo>
                    <a:pt x="100" y="11"/>
                  </a:lnTo>
                  <a:lnTo>
                    <a:pt x="103" y="16"/>
                  </a:lnTo>
                  <a:lnTo>
                    <a:pt x="106" y="22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40"/>
                  </a:lnTo>
                  <a:lnTo>
                    <a:pt x="76" y="42"/>
                  </a:lnTo>
                  <a:lnTo>
                    <a:pt x="61" y="44"/>
                  </a:lnTo>
                  <a:lnTo>
                    <a:pt x="45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5" name="Freeform 373"/>
            <p:cNvSpPr>
              <a:spLocks/>
            </p:cNvSpPr>
            <p:nvPr/>
          </p:nvSpPr>
          <p:spPr bwMode="auto">
            <a:xfrm>
              <a:off x="3883" y="2555"/>
              <a:ext cx="118" cy="5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2" y="28"/>
                </a:cxn>
                <a:cxn ang="0">
                  <a:pos x="7" y="35"/>
                </a:cxn>
                <a:cxn ang="0">
                  <a:pos x="13" y="42"/>
                </a:cxn>
                <a:cxn ang="0">
                  <a:pos x="22" y="48"/>
                </a:cxn>
                <a:cxn ang="0">
                  <a:pos x="34" y="53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59" y="57"/>
                </a:cxn>
                <a:cxn ang="0">
                  <a:pos x="67" y="57"/>
                </a:cxn>
                <a:cxn ang="0">
                  <a:pos x="75" y="55"/>
                </a:cxn>
                <a:cxn ang="0">
                  <a:pos x="81" y="54"/>
                </a:cxn>
                <a:cxn ang="0">
                  <a:pos x="93" y="49"/>
                </a:cxn>
                <a:cxn ang="0">
                  <a:pos x="101" y="43"/>
                </a:cxn>
                <a:cxn ang="0">
                  <a:pos x="108" y="37"/>
                </a:cxn>
                <a:cxn ang="0">
                  <a:pos x="113" y="29"/>
                </a:cxn>
                <a:cxn ang="0">
                  <a:pos x="117" y="22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18" y="8"/>
                </a:cxn>
                <a:cxn ang="0">
                  <a:pos x="117" y="4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3" y="14"/>
                </a:cxn>
                <a:cxn ang="0">
                  <a:pos x="111" y="18"/>
                </a:cxn>
                <a:cxn ang="0">
                  <a:pos x="106" y="24"/>
                </a:cxn>
                <a:cxn ang="0">
                  <a:pos x="100" y="29"/>
                </a:cxn>
                <a:cxn ang="0">
                  <a:pos x="93" y="34"/>
                </a:cxn>
                <a:cxn ang="0">
                  <a:pos x="83" y="37"/>
                </a:cxn>
                <a:cxn ang="0">
                  <a:pos x="73" y="40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47" y="40"/>
                </a:cxn>
                <a:cxn ang="0">
                  <a:pos x="37" y="37"/>
                </a:cxn>
                <a:cxn ang="0">
                  <a:pos x="27" y="35"/>
                </a:cxn>
                <a:cxn ang="0">
                  <a:pos x="19" y="30"/>
                </a:cxn>
                <a:cxn ang="0">
                  <a:pos x="12" y="26"/>
                </a:cxn>
                <a:cxn ang="0">
                  <a:pos x="7" y="21"/>
                </a:cxn>
                <a:cxn ang="0">
                  <a:pos x="3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8" h="57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2" y="28"/>
                  </a:lnTo>
                  <a:lnTo>
                    <a:pt x="7" y="35"/>
                  </a:lnTo>
                  <a:lnTo>
                    <a:pt x="13" y="42"/>
                  </a:lnTo>
                  <a:lnTo>
                    <a:pt x="22" y="48"/>
                  </a:lnTo>
                  <a:lnTo>
                    <a:pt x="34" y="53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9" y="57"/>
                  </a:lnTo>
                  <a:lnTo>
                    <a:pt x="67" y="57"/>
                  </a:lnTo>
                  <a:lnTo>
                    <a:pt x="75" y="55"/>
                  </a:lnTo>
                  <a:lnTo>
                    <a:pt x="81" y="54"/>
                  </a:lnTo>
                  <a:lnTo>
                    <a:pt x="93" y="49"/>
                  </a:lnTo>
                  <a:lnTo>
                    <a:pt x="101" y="43"/>
                  </a:lnTo>
                  <a:lnTo>
                    <a:pt x="108" y="37"/>
                  </a:lnTo>
                  <a:lnTo>
                    <a:pt x="113" y="29"/>
                  </a:lnTo>
                  <a:lnTo>
                    <a:pt x="117" y="22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8" y="8"/>
                  </a:lnTo>
                  <a:lnTo>
                    <a:pt x="117" y="4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3" y="14"/>
                  </a:lnTo>
                  <a:lnTo>
                    <a:pt x="111" y="18"/>
                  </a:lnTo>
                  <a:lnTo>
                    <a:pt x="106" y="24"/>
                  </a:lnTo>
                  <a:lnTo>
                    <a:pt x="100" y="29"/>
                  </a:lnTo>
                  <a:lnTo>
                    <a:pt x="93" y="34"/>
                  </a:lnTo>
                  <a:lnTo>
                    <a:pt x="83" y="37"/>
                  </a:lnTo>
                  <a:lnTo>
                    <a:pt x="7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47" y="40"/>
                  </a:lnTo>
                  <a:lnTo>
                    <a:pt x="37" y="37"/>
                  </a:lnTo>
                  <a:lnTo>
                    <a:pt x="27" y="35"/>
                  </a:lnTo>
                  <a:lnTo>
                    <a:pt x="19" y="30"/>
                  </a:lnTo>
                  <a:lnTo>
                    <a:pt x="12" y="26"/>
                  </a:lnTo>
                  <a:lnTo>
                    <a:pt x="7" y="21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6" name="Freeform 374"/>
            <p:cNvSpPr>
              <a:spLocks/>
            </p:cNvSpPr>
            <p:nvPr/>
          </p:nvSpPr>
          <p:spPr bwMode="auto">
            <a:xfrm>
              <a:off x="3897" y="2527"/>
              <a:ext cx="97" cy="36"/>
            </a:xfrm>
            <a:custGeom>
              <a:avLst/>
              <a:gdLst/>
              <a:ahLst/>
              <a:cxnLst>
                <a:cxn ang="0">
                  <a:pos x="2" y="36"/>
                </a:cxn>
                <a:cxn ang="0">
                  <a:pos x="2" y="36"/>
                </a:cxn>
                <a:cxn ang="0">
                  <a:pos x="10" y="28"/>
                </a:cxn>
                <a:cxn ang="0">
                  <a:pos x="20" y="24"/>
                </a:cxn>
                <a:cxn ang="0">
                  <a:pos x="32" y="19"/>
                </a:cxn>
                <a:cxn ang="0">
                  <a:pos x="47" y="17"/>
                </a:cxn>
                <a:cxn ang="0">
                  <a:pos x="47" y="17"/>
                </a:cxn>
                <a:cxn ang="0">
                  <a:pos x="56" y="15"/>
                </a:cxn>
                <a:cxn ang="0">
                  <a:pos x="65" y="17"/>
                </a:cxn>
                <a:cxn ang="0">
                  <a:pos x="72" y="19"/>
                </a:cxn>
                <a:cxn ang="0">
                  <a:pos x="79" y="21"/>
                </a:cxn>
                <a:cxn ang="0">
                  <a:pos x="84" y="25"/>
                </a:cxn>
                <a:cxn ang="0">
                  <a:pos x="88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96" y="33"/>
                </a:cxn>
                <a:cxn ang="0">
                  <a:pos x="96" y="31"/>
                </a:cxn>
                <a:cxn ang="0">
                  <a:pos x="96" y="31"/>
                </a:cxn>
                <a:cxn ang="0">
                  <a:pos x="97" y="25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90" y="13"/>
                </a:cxn>
                <a:cxn ang="0">
                  <a:pos x="85" y="9"/>
                </a:cxn>
                <a:cxn ang="0">
                  <a:pos x="80" y="6"/>
                </a:cxn>
                <a:cxn ang="0">
                  <a:pos x="74" y="3"/>
                </a:cxn>
                <a:cxn ang="0">
                  <a:pos x="67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1"/>
                </a:cxn>
                <a:cxn ang="0">
                  <a:pos x="33" y="2"/>
                </a:cxn>
                <a:cxn ang="0">
                  <a:pos x="26" y="5"/>
                </a:cxn>
                <a:cxn ang="0">
                  <a:pos x="20" y="7"/>
                </a:cxn>
                <a:cxn ang="0">
                  <a:pos x="10" y="13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" y="33"/>
                </a:cxn>
                <a:cxn ang="0">
                  <a:pos x="2" y="36"/>
                </a:cxn>
                <a:cxn ang="0">
                  <a:pos x="2" y="36"/>
                </a:cxn>
              </a:cxnLst>
              <a:rect l="0" t="0" r="r" b="b"/>
              <a:pathLst>
                <a:path w="97" h="36">
                  <a:moveTo>
                    <a:pt x="2" y="36"/>
                  </a:moveTo>
                  <a:lnTo>
                    <a:pt x="2" y="36"/>
                  </a:lnTo>
                  <a:lnTo>
                    <a:pt x="10" y="28"/>
                  </a:lnTo>
                  <a:lnTo>
                    <a:pt x="20" y="24"/>
                  </a:lnTo>
                  <a:lnTo>
                    <a:pt x="32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6" y="15"/>
                  </a:lnTo>
                  <a:lnTo>
                    <a:pt x="65" y="17"/>
                  </a:lnTo>
                  <a:lnTo>
                    <a:pt x="72" y="19"/>
                  </a:lnTo>
                  <a:lnTo>
                    <a:pt x="79" y="21"/>
                  </a:lnTo>
                  <a:lnTo>
                    <a:pt x="84" y="25"/>
                  </a:lnTo>
                  <a:lnTo>
                    <a:pt x="88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6" y="33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7" y="25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0" y="13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4" y="3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1"/>
                  </a:lnTo>
                  <a:lnTo>
                    <a:pt x="33" y="2"/>
                  </a:lnTo>
                  <a:lnTo>
                    <a:pt x="26" y="5"/>
                  </a:lnTo>
                  <a:lnTo>
                    <a:pt x="20" y="7"/>
                  </a:lnTo>
                  <a:lnTo>
                    <a:pt x="10" y="13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7" name="Freeform 375"/>
            <p:cNvSpPr>
              <a:spLocks/>
            </p:cNvSpPr>
            <p:nvPr/>
          </p:nvSpPr>
          <p:spPr bwMode="auto">
            <a:xfrm>
              <a:off x="3881" y="2632"/>
              <a:ext cx="106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49"/>
                </a:cxn>
                <a:cxn ang="0">
                  <a:pos x="22" y="48"/>
                </a:cxn>
                <a:cxn ang="0">
                  <a:pos x="15" y="45"/>
                </a:cxn>
                <a:cxn ang="0">
                  <a:pos x="9" y="43"/>
                </a:cxn>
                <a:cxn ang="0">
                  <a:pos x="5" y="39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5"/>
                </a:cxn>
                <a:cxn ang="0">
                  <a:pos x="15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9" y="3"/>
                </a:cxn>
                <a:cxn ang="0">
                  <a:pos x="53" y="0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86" y="2"/>
                </a:cxn>
                <a:cxn ang="0">
                  <a:pos x="95" y="6"/>
                </a:cxn>
                <a:cxn ang="0">
                  <a:pos x="100" y="11"/>
                </a:cxn>
                <a:cxn ang="0">
                  <a:pos x="103" y="15"/>
                </a:cxn>
                <a:cxn ang="0">
                  <a:pos x="106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39"/>
                </a:cxn>
                <a:cxn ang="0">
                  <a:pos x="76" y="42"/>
                </a:cxn>
                <a:cxn ang="0">
                  <a:pos x="61" y="43"/>
                </a:cxn>
                <a:cxn ang="0">
                  <a:pos x="45" y="43"/>
                </a:cxn>
                <a:cxn ang="0">
                  <a:pos x="72" y="46"/>
                </a:cxn>
              </a:cxnLst>
              <a:rect l="0" t="0" r="r" b="b"/>
              <a:pathLst>
                <a:path w="106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49"/>
                  </a:lnTo>
                  <a:lnTo>
                    <a:pt x="22" y="48"/>
                  </a:lnTo>
                  <a:lnTo>
                    <a:pt x="15" y="45"/>
                  </a:lnTo>
                  <a:lnTo>
                    <a:pt x="9" y="43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5"/>
                  </a:lnTo>
                  <a:lnTo>
                    <a:pt x="15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9" y="3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0" y="11"/>
                  </a:lnTo>
                  <a:lnTo>
                    <a:pt x="103" y="15"/>
                  </a:lnTo>
                  <a:lnTo>
                    <a:pt x="106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39"/>
                  </a:lnTo>
                  <a:lnTo>
                    <a:pt x="76" y="42"/>
                  </a:lnTo>
                  <a:lnTo>
                    <a:pt x="61" y="43"/>
                  </a:lnTo>
                  <a:lnTo>
                    <a:pt x="45" y="43"/>
                  </a:lnTo>
                  <a:lnTo>
                    <a:pt x="72" y="4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8" name="Freeform 376"/>
            <p:cNvSpPr>
              <a:spLocks/>
            </p:cNvSpPr>
            <p:nvPr/>
          </p:nvSpPr>
          <p:spPr bwMode="auto">
            <a:xfrm>
              <a:off x="3881" y="2632"/>
              <a:ext cx="106" cy="50"/>
            </a:xfrm>
            <a:custGeom>
              <a:avLst/>
              <a:gdLst/>
              <a:ahLst/>
              <a:cxnLst>
                <a:cxn ang="0">
                  <a:pos x="72" y="46"/>
                </a:cxn>
                <a:cxn ang="0">
                  <a:pos x="72" y="46"/>
                </a:cxn>
                <a:cxn ang="0">
                  <a:pos x="60" y="49"/>
                </a:cxn>
                <a:cxn ang="0">
                  <a:pos x="48" y="50"/>
                </a:cxn>
                <a:cxn ang="0">
                  <a:pos x="39" y="50"/>
                </a:cxn>
                <a:cxn ang="0">
                  <a:pos x="29" y="49"/>
                </a:cxn>
                <a:cxn ang="0">
                  <a:pos x="22" y="48"/>
                </a:cxn>
                <a:cxn ang="0">
                  <a:pos x="15" y="45"/>
                </a:cxn>
                <a:cxn ang="0">
                  <a:pos x="9" y="43"/>
                </a:cxn>
                <a:cxn ang="0">
                  <a:pos x="5" y="39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7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5"/>
                </a:cxn>
                <a:cxn ang="0">
                  <a:pos x="15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39" y="3"/>
                </a:cxn>
                <a:cxn ang="0">
                  <a:pos x="53" y="0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86" y="2"/>
                </a:cxn>
                <a:cxn ang="0">
                  <a:pos x="95" y="6"/>
                </a:cxn>
                <a:cxn ang="0">
                  <a:pos x="100" y="11"/>
                </a:cxn>
                <a:cxn ang="0">
                  <a:pos x="103" y="15"/>
                </a:cxn>
                <a:cxn ang="0">
                  <a:pos x="106" y="20"/>
                </a:cxn>
                <a:cxn ang="0">
                  <a:pos x="104" y="26"/>
                </a:cxn>
                <a:cxn ang="0">
                  <a:pos x="101" y="31"/>
                </a:cxn>
                <a:cxn ang="0">
                  <a:pos x="95" y="36"/>
                </a:cxn>
                <a:cxn ang="0">
                  <a:pos x="86" y="39"/>
                </a:cxn>
                <a:cxn ang="0">
                  <a:pos x="76" y="42"/>
                </a:cxn>
                <a:cxn ang="0">
                  <a:pos x="61" y="43"/>
                </a:cxn>
                <a:cxn ang="0">
                  <a:pos x="45" y="43"/>
                </a:cxn>
              </a:cxnLst>
              <a:rect l="0" t="0" r="r" b="b"/>
              <a:pathLst>
                <a:path w="106" h="50">
                  <a:moveTo>
                    <a:pt x="72" y="46"/>
                  </a:moveTo>
                  <a:lnTo>
                    <a:pt x="72" y="46"/>
                  </a:lnTo>
                  <a:lnTo>
                    <a:pt x="60" y="49"/>
                  </a:lnTo>
                  <a:lnTo>
                    <a:pt x="48" y="50"/>
                  </a:lnTo>
                  <a:lnTo>
                    <a:pt x="39" y="50"/>
                  </a:lnTo>
                  <a:lnTo>
                    <a:pt x="29" y="49"/>
                  </a:lnTo>
                  <a:lnTo>
                    <a:pt x="22" y="48"/>
                  </a:lnTo>
                  <a:lnTo>
                    <a:pt x="15" y="45"/>
                  </a:lnTo>
                  <a:lnTo>
                    <a:pt x="9" y="43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5"/>
                  </a:lnTo>
                  <a:lnTo>
                    <a:pt x="15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39" y="3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95" y="6"/>
                  </a:lnTo>
                  <a:lnTo>
                    <a:pt x="100" y="11"/>
                  </a:lnTo>
                  <a:lnTo>
                    <a:pt x="103" y="15"/>
                  </a:lnTo>
                  <a:lnTo>
                    <a:pt x="106" y="20"/>
                  </a:lnTo>
                  <a:lnTo>
                    <a:pt x="104" y="26"/>
                  </a:lnTo>
                  <a:lnTo>
                    <a:pt x="101" y="31"/>
                  </a:lnTo>
                  <a:lnTo>
                    <a:pt x="95" y="36"/>
                  </a:lnTo>
                  <a:lnTo>
                    <a:pt x="86" y="39"/>
                  </a:lnTo>
                  <a:lnTo>
                    <a:pt x="76" y="42"/>
                  </a:lnTo>
                  <a:lnTo>
                    <a:pt x="61" y="43"/>
                  </a:lnTo>
                  <a:lnTo>
                    <a:pt x="45" y="43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49" name="Freeform 377"/>
            <p:cNvSpPr>
              <a:spLocks/>
            </p:cNvSpPr>
            <p:nvPr/>
          </p:nvSpPr>
          <p:spPr bwMode="auto">
            <a:xfrm>
              <a:off x="3883" y="2652"/>
              <a:ext cx="118" cy="5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2" y="28"/>
                </a:cxn>
                <a:cxn ang="0">
                  <a:pos x="7" y="35"/>
                </a:cxn>
                <a:cxn ang="0">
                  <a:pos x="13" y="42"/>
                </a:cxn>
                <a:cxn ang="0">
                  <a:pos x="22" y="47"/>
                </a:cxn>
                <a:cxn ang="0">
                  <a:pos x="34" y="52"/>
                </a:cxn>
                <a:cxn ang="0">
                  <a:pos x="50" y="55"/>
                </a:cxn>
                <a:cxn ang="0">
                  <a:pos x="50" y="55"/>
                </a:cxn>
                <a:cxn ang="0">
                  <a:pos x="59" y="55"/>
                </a:cxn>
                <a:cxn ang="0">
                  <a:pos x="67" y="55"/>
                </a:cxn>
                <a:cxn ang="0">
                  <a:pos x="75" y="55"/>
                </a:cxn>
                <a:cxn ang="0">
                  <a:pos x="81" y="54"/>
                </a:cxn>
                <a:cxn ang="0">
                  <a:pos x="93" y="49"/>
                </a:cxn>
                <a:cxn ang="0">
                  <a:pos x="101" y="43"/>
                </a:cxn>
                <a:cxn ang="0">
                  <a:pos x="108" y="36"/>
                </a:cxn>
                <a:cxn ang="0">
                  <a:pos x="113" y="29"/>
                </a:cxn>
                <a:cxn ang="0">
                  <a:pos x="117" y="22"/>
                </a:cxn>
                <a:cxn ang="0">
                  <a:pos x="118" y="15"/>
                </a:cxn>
                <a:cxn ang="0">
                  <a:pos x="118" y="15"/>
                </a:cxn>
                <a:cxn ang="0">
                  <a:pos x="118" y="6"/>
                </a:cxn>
                <a:cxn ang="0">
                  <a:pos x="117" y="4"/>
                </a:cxn>
                <a:cxn ang="0">
                  <a:pos x="116" y="7"/>
                </a:cxn>
                <a:cxn ang="0">
                  <a:pos x="116" y="7"/>
                </a:cxn>
                <a:cxn ang="0">
                  <a:pos x="113" y="12"/>
                </a:cxn>
                <a:cxn ang="0">
                  <a:pos x="111" y="18"/>
                </a:cxn>
                <a:cxn ang="0">
                  <a:pos x="106" y="23"/>
                </a:cxn>
                <a:cxn ang="0">
                  <a:pos x="100" y="29"/>
                </a:cxn>
                <a:cxn ang="0">
                  <a:pos x="93" y="32"/>
                </a:cxn>
                <a:cxn ang="0">
                  <a:pos x="83" y="36"/>
                </a:cxn>
                <a:cxn ang="0">
                  <a:pos x="73" y="38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47" y="38"/>
                </a:cxn>
                <a:cxn ang="0">
                  <a:pos x="37" y="37"/>
                </a:cxn>
                <a:cxn ang="0">
                  <a:pos x="27" y="34"/>
                </a:cxn>
                <a:cxn ang="0">
                  <a:pos x="19" y="30"/>
                </a:cxn>
                <a:cxn ang="0">
                  <a:pos x="12" y="25"/>
                </a:cxn>
                <a:cxn ang="0">
                  <a:pos x="7" y="19"/>
                </a:cxn>
                <a:cxn ang="0">
                  <a:pos x="3" y="15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8" h="55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7" y="35"/>
                  </a:lnTo>
                  <a:lnTo>
                    <a:pt x="13" y="42"/>
                  </a:lnTo>
                  <a:lnTo>
                    <a:pt x="22" y="47"/>
                  </a:lnTo>
                  <a:lnTo>
                    <a:pt x="34" y="52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9" y="55"/>
                  </a:lnTo>
                  <a:lnTo>
                    <a:pt x="67" y="55"/>
                  </a:lnTo>
                  <a:lnTo>
                    <a:pt x="75" y="55"/>
                  </a:lnTo>
                  <a:lnTo>
                    <a:pt x="81" y="54"/>
                  </a:lnTo>
                  <a:lnTo>
                    <a:pt x="93" y="49"/>
                  </a:lnTo>
                  <a:lnTo>
                    <a:pt x="101" y="43"/>
                  </a:lnTo>
                  <a:lnTo>
                    <a:pt x="108" y="36"/>
                  </a:lnTo>
                  <a:lnTo>
                    <a:pt x="113" y="29"/>
                  </a:lnTo>
                  <a:lnTo>
                    <a:pt x="117" y="22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6"/>
                  </a:lnTo>
                  <a:lnTo>
                    <a:pt x="117" y="4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3" y="12"/>
                  </a:lnTo>
                  <a:lnTo>
                    <a:pt x="111" y="18"/>
                  </a:lnTo>
                  <a:lnTo>
                    <a:pt x="106" y="23"/>
                  </a:lnTo>
                  <a:lnTo>
                    <a:pt x="100" y="29"/>
                  </a:lnTo>
                  <a:lnTo>
                    <a:pt x="93" y="32"/>
                  </a:lnTo>
                  <a:lnTo>
                    <a:pt x="83" y="36"/>
                  </a:lnTo>
                  <a:lnTo>
                    <a:pt x="73" y="38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47" y="38"/>
                  </a:lnTo>
                  <a:lnTo>
                    <a:pt x="37" y="37"/>
                  </a:lnTo>
                  <a:lnTo>
                    <a:pt x="27" y="34"/>
                  </a:lnTo>
                  <a:lnTo>
                    <a:pt x="19" y="30"/>
                  </a:lnTo>
                  <a:lnTo>
                    <a:pt x="12" y="25"/>
                  </a:lnTo>
                  <a:lnTo>
                    <a:pt x="7" y="19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0" name="Freeform 378"/>
            <p:cNvSpPr>
              <a:spLocks/>
            </p:cNvSpPr>
            <p:nvPr/>
          </p:nvSpPr>
          <p:spPr bwMode="auto">
            <a:xfrm>
              <a:off x="3897" y="2624"/>
              <a:ext cx="97" cy="35"/>
            </a:xfrm>
            <a:custGeom>
              <a:avLst/>
              <a:gdLst/>
              <a:ahLst/>
              <a:cxnLst>
                <a:cxn ang="0">
                  <a:pos x="2" y="34"/>
                </a:cxn>
                <a:cxn ang="0">
                  <a:pos x="2" y="34"/>
                </a:cxn>
                <a:cxn ang="0">
                  <a:pos x="10" y="28"/>
                </a:cxn>
                <a:cxn ang="0">
                  <a:pos x="20" y="22"/>
                </a:cxn>
                <a:cxn ang="0">
                  <a:pos x="32" y="17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56" y="15"/>
                </a:cxn>
                <a:cxn ang="0">
                  <a:pos x="65" y="16"/>
                </a:cxn>
                <a:cxn ang="0">
                  <a:pos x="72" y="17"/>
                </a:cxn>
                <a:cxn ang="0">
                  <a:pos x="79" y="20"/>
                </a:cxn>
                <a:cxn ang="0">
                  <a:pos x="84" y="23"/>
                </a:cxn>
                <a:cxn ang="0">
                  <a:pos x="88" y="27"/>
                </a:cxn>
                <a:cxn ang="0">
                  <a:pos x="94" y="35"/>
                </a:cxn>
                <a:cxn ang="0">
                  <a:pos x="94" y="35"/>
                </a:cxn>
                <a:cxn ang="0">
                  <a:pos x="96" y="29"/>
                </a:cxn>
                <a:cxn ang="0">
                  <a:pos x="96" y="29"/>
                </a:cxn>
                <a:cxn ang="0">
                  <a:pos x="97" y="25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90" y="11"/>
                </a:cxn>
                <a:cxn ang="0">
                  <a:pos x="85" y="9"/>
                </a:cxn>
                <a:cxn ang="0">
                  <a:pos x="80" y="6"/>
                </a:cxn>
                <a:cxn ang="0">
                  <a:pos x="74" y="3"/>
                </a:cxn>
                <a:cxn ang="0">
                  <a:pos x="67" y="1"/>
                </a:cxn>
                <a:cxn ang="0">
                  <a:pos x="60" y="0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2" y="0"/>
                </a:cxn>
                <a:cxn ang="0">
                  <a:pos x="33" y="1"/>
                </a:cxn>
                <a:cxn ang="0">
                  <a:pos x="26" y="3"/>
                </a:cxn>
                <a:cxn ang="0">
                  <a:pos x="20" y="7"/>
                </a:cxn>
                <a:cxn ang="0">
                  <a:pos x="10" y="13"/>
                </a:cxn>
                <a:cxn ang="0">
                  <a:pos x="1" y="19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2" y="34"/>
                </a:cxn>
              </a:cxnLst>
              <a:rect l="0" t="0" r="r" b="b"/>
              <a:pathLst>
                <a:path w="97" h="35">
                  <a:moveTo>
                    <a:pt x="2" y="34"/>
                  </a:moveTo>
                  <a:lnTo>
                    <a:pt x="2" y="34"/>
                  </a:lnTo>
                  <a:lnTo>
                    <a:pt x="10" y="28"/>
                  </a:lnTo>
                  <a:lnTo>
                    <a:pt x="20" y="22"/>
                  </a:lnTo>
                  <a:lnTo>
                    <a:pt x="32" y="17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56" y="15"/>
                  </a:lnTo>
                  <a:lnTo>
                    <a:pt x="65" y="16"/>
                  </a:lnTo>
                  <a:lnTo>
                    <a:pt x="72" y="17"/>
                  </a:lnTo>
                  <a:lnTo>
                    <a:pt x="79" y="20"/>
                  </a:lnTo>
                  <a:lnTo>
                    <a:pt x="84" y="23"/>
                  </a:lnTo>
                  <a:lnTo>
                    <a:pt x="88" y="27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7" y="25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0" y="11"/>
                  </a:lnTo>
                  <a:lnTo>
                    <a:pt x="85" y="9"/>
                  </a:lnTo>
                  <a:lnTo>
                    <a:pt x="80" y="6"/>
                  </a:lnTo>
                  <a:lnTo>
                    <a:pt x="74" y="3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1"/>
                  </a:lnTo>
                  <a:lnTo>
                    <a:pt x="26" y="3"/>
                  </a:lnTo>
                  <a:lnTo>
                    <a:pt x="20" y="7"/>
                  </a:lnTo>
                  <a:lnTo>
                    <a:pt x="10" y="13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1" name="Freeform 379"/>
            <p:cNvSpPr>
              <a:spLocks/>
            </p:cNvSpPr>
            <p:nvPr/>
          </p:nvSpPr>
          <p:spPr bwMode="auto">
            <a:xfrm>
              <a:off x="3589" y="2201"/>
              <a:ext cx="89" cy="83"/>
            </a:xfrm>
            <a:custGeom>
              <a:avLst/>
              <a:gdLst/>
              <a:ahLst/>
              <a:cxnLst>
                <a:cxn ang="0">
                  <a:pos x="61" y="79"/>
                </a:cxn>
                <a:cxn ang="0">
                  <a:pos x="61" y="79"/>
                </a:cxn>
                <a:cxn ang="0">
                  <a:pos x="51" y="81"/>
                </a:cxn>
                <a:cxn ang="0">
                  <a:pos x="42" y="83"/>
                </a:cxn>
                <a:cxn ang="0">
                  <a:pos x="32" y="83"/>
                </a:cxn>
                <a:cxn ang="0">
                  <a:pos x="25" y="81"/>
                </a:cxn>
                <a:cxn ang="0">
                  <a:pos x="18" y="79"/>
                </a:cxn>
                <a:cxn ang="0">
                  <a:pos x="12" y="75"/>
                </a:cxn>
                <a:cxn ang="0">
                  <a:pos x="7" y="70"/>
                </a:cxn>
                <a:cxn ang="0">
                  <a:pos x="3" y="66"/>
                </a:cxn>
                <a:cxn ang="0">
                  <a:pos x="1" y="60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32" y="6"/>
                </a:cxn>
                <a:cxn ang="0">
                  <a:pos x="39" y="4"/>
                </a:cxn>
                <a:cxn ang="0">
                  <a:pos x="45" y="1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1" y="0"/>
                </a:cxn>
                <a:cxn ang="0">
                  <a:pos x="66" y="1"/>
                </a:cxn>
                <a:cxn ang="0">
                  <a:pos x="74" y="5"/>
                </a:cxn>
                <a:cxn ang="0">
                  <a:pos x="80" y="11"/>
                </a:cxn>
                <a:cxn ang="0">
                  <a:pos x="85" y="18"/>
                </a:cxn>
                <a:cxn ang="0">
                  <a:pos x="88" y="26"/>
                </a:cxn>
                <a:cxn ang="0">
                  <a:pos x="89" y="35"/>
                </a:cxn>
                <a:cxn ang="0">
                  <a:pos x="88" y="43"/>
                </a:cxn>
                <a:cxn ang="0">
                  <a:pos x="86" y="51"/>
                </a:cxn>
                <a:cxn ang="0">
                  <a:pos x="81" y="60"/>
                </a:cxn>
                <a:cxn ang="0">
                  <a:pos x="74" y="66"/>
                </a:cxn>
                <a:cxn ang="0">
                  <a:pos x="69" y="68"/>
                </a:cxn>
                <a:cxn ang="0">
                  <a:pos x="64" y="69"/>
                </a:cxn>
                <a:cxn ang="0">
                  <a:pos x="58" y="70"/>
                </a:cxn>
                <a:cxn ang="0">
                  <a:pos x="52" y="72"/>
                </a:cxn>
                <a:cxn ang="0">
                  <a:pos x="45" y="72"/>
                </a:cxn>
                <a:cxn ang="0">
                  <a:pos x="37" y="72"/>
                </a:cxn>
                <a:cxn ang="0">
                  <a:pos x="61" y="79"/>
                </a:cxn>
              </a:cxnLst>
              <a:rect l="0" t="0" r="r" b="b"/>
              <a:pathLst>
                <a:path w="89" h="83">
                  <a:moveTo>
                    <a:pt x="61" y="79"/>
                  </a:moveTo>
                  <a:lnTo>
                    <a:pt x="61" y="79"/>
                  </a:lnTo>
                  <a:lnTo>
                    <a:pt x="51" y="81"/>
                  </a:lnTo>
                  <a:lnTo>
                    <a:pt x="42" y="83"/>
                  </a:lnTo>
                  <a:lnTo>
                    <a:pt x="32" y="83"/>
                  </a:lnTo>
                  <a:lnTo>
                    <a:pt x="25" y="81"/>
                  </a:lnTo>
                  <a:lnTo>
                    <a:pt x="18" y="79"/>
                  </a:lnTo>
                  <a:lnTo>
                    <a:pt x="12" y="75"/>
                  </a:lnTo>
                  <a:lnTo>
                    <a:pt x="7" y="70"/>
                  </a:lnTo>
                  <a:lnTo>
                    <a:pt x="3" y="66"/>
                  </a:lnTo>
                  <a:lnTo>
                    <a:pt x="1" y="60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5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4" y="5"/>
                  </a:lnTo>
                  <a:lnTo>
                    <a:pt x="80" y="11"/>
                  </a:lnTo>
                  <a:lnTo>
                    <a:pt x="85" y="18"/>
                  </a:lnTo>
                  <a:lnTo>
                    <a:pt x="88" y="26"/>
                  </a:lnTo>
                  <a:lnTo>
                    <a:pt x="89" y="35"/>
                  </a:lnTo>
                  <a:lnTo>
                    <a:pt x="88" y="43"/>
                  </a:lnTo>
                  <a:lnTo>
                    <a:pt x="86" y="51"/>
                  </a:lnTo>
                  <a:lnTo>
                    <a:pt x="81" y="60"/>
                  </a:lnTo>
                  <a:lnTo>
                    <a:pt x="74" y="66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8" y="70"/>
                  </a:lnTo>
                  <a:lnTo>
                    <a:pt x="52" y="72"/>
                  </a:lnTo>
                  <a:lnTo>
                    <a:pt x="45" y="72"/>
                  </a:lnTo>
                  <a:lnTo>
                    <a:pt x="37" y="72"/>
                  </a:lnTo>
                  <a:lnTo>
                    <a:pt x="61" y="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2" name="Freeform 380"/>
            <p:cNvSpPr>
              <a:spLocks/>
            </p:cNvSpPr>
            <p:nvPr/>
          </p:nvSpPr>
          <p:spPr bwMode="auto">
            <a:xfrm>
              <a:off x="3589" y="2201"/>
              <a:ext cx="89" cy="83"/>
            </a:xfrm>
            <a:custGeom>
              <a:avLst/>
              <a:gdLst/>
              <a:ahLst/>
              <a:cxnLst>
                <a:cxn ang="0">
                  <a:pos x="61" y="79"/>
                </a:cxn>
                <a:cxn ang="0">
                  <a:pos x="61" y="79"/>
                </a:cxn>
                <a:cxn ang="0">
                  <a:pos x="51" y="81"/>
                </a:cxn>
                <a:cxn ang="0">
                  <a:pos x="42" y="83"/>
                </a:cxn>
                <a:cxn ang="0">
                  <a:pos x="32" y="83"/>
                </a:cxn>
                <a:cxn ang="0">
                  <a:pos x="25" y="81"/>
                </a:cxn>
                <a:cxn ang="0">
                  <a:pos x="18" y="79"/>
                </a:cxn>
                <a:cxn ang="0">
                  <a:pos x="12" y="75"/>
                </a:cxn>
                <a:cxn ang="0">
                  <a:pos x="7" y="70"/>
                </a:cxn>
                <a:cxn ang="0">
                  <a:pos x="3" y="66"/>
                </a:cxn>
                <a:cxn ang="0">
                  <a:pos x="1" y="60"/>
                </a:cxn>
                <a:cxn ang="0">
                  <a:pos x="0" y="52"/>
                </a:cxn>
                <a:cxn ang="0">
                  <a:pos x="0" y="46"/>
                </a:cxn>
                <a:cxn ang="0">
                  <a:pos x="1" y="39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2" y="20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32" y="6"/>
                </a:cxn>
                <a:cxn ang="0">
                  <a:pos x="39" y="4"/>
                </a:cxn>
                <a:cxn ang="0">
                  <a:pos x="45" y="1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1" y="0"/>
                </a:cxn>
                <a:cxn ang="0">
                  <a:pos x="66" y="1"/>
                </a:cxn>
                <a:cxn ang="0">
                  <a:pos x="74" y="5"/>
                </a:cxn>
                <a:cxn ang="0">
                  <a:pos x="80" y="11"/>
                </a:cxn>
                <a:cxn ang="0">
                  <a:pos x="85" y="18"/>
                </a:cxn>
                <a:cxn ang="0">
                  <a:pos x="88" y="26"/>
                </a:cxn>
                <a:cxn ang="0">
                  <a:pos x="89" y="35"/>
                </a:cxn>
                <a:cxn ang="0">
                  <a:pos x="88" y="43"/>
                </a:cxn>
                <a:cxn ang="0">
                  <a:pos x="86" y="51"/>
                </a:cxn>
                <a:cxn ang="0">
                  <a:pos x="81" y="60"/>
                </a:cxn>
                <a:cxn ang="0">
                  <a:pos x="74" y="66"/>
                </a:cxn>
                <a:cxn ang="0">
                  <a:pos x="69" y="68"/>
                </a:cxn>
                <a:cxn ang="0">
                  <a:pos x="64" y="69"/>
                </a:cxn>
                <a:cxn ang="0">
                  <a:pos x="58" y="70"/>
                </a:cxn>
                <a:cxn ang="0">
                  <a:pos x="52" y="72"/>
                </a:cxn>
                <a:cxn ang="0">
                  <a:pos x="45" y="72"/>
                </a:cxn>
                <a:cxn ang="0">
                  <a:pos x="37" y="72"/>
                </a:cxn>
              </a:cxnLst>
              <a:rect l="0" t="0" r="r" b="b"/>
              <a:pathLst>
                <a:path w="89" h="83">
                  <a:moveTo>
                    <a:pt x="61" y="79"/>
                  </a:moveTo>
                  <a:lnTo>
                    <a:pt x="61" y="79"/>
                  </a:lnTo>
                  <a:lnTo>
                    <a:pt x="51" y="81"/>
                  </a:lnTo>
                  <a:lnTo>
                    <a:pt x="42" y="83"/>
                  </a:lnTo>
                  <a:lnTo>
                    <a:pt x="32" y="83"/>
                  </a:lnTo>
                  <a:lnTo>
                    <a:pt x="25" y="81"/>
                  </a:lnTo>
                  <a:lnTo>
                    <a:pt x="18" y="79"/>
                  </a:lnTo>
                  <a:lnTo>
                    <a:pt x="12" y="75"/>
                  </a:lnTo>
                  <a:lnTo>
                    <a:pt x="7" y="70"/>
                  </a:lnTo>
                  <a:lnTo>
                    <a:pt x="3" y="66"/>
                  </a:lnTo>
                  <a:lnTo>
                    <a:pt x="1" y="60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12" y="2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5" y="1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4" y="5"/>
                  </a:lnTo>
                  <a:lnTo>
                    <a:pt x="80" y="11"/>
                  </a:lnTo>
                  <a:lnTo>
                    <a:pt x="85" y="18"/>
                  </a:lnTo>
                  <a:lnTo>
                    <a:pt x="88" y="26"/>
                  </a:lnTo>
                  <a:lnTo>
                    <a:pt x="89" y="35"/>
                  </a:lnTo>
                  <a:lnTo>
                    <a:pt x="88" y="43"/>
                  </a:lnTo>
                  <a:lnTo>
                    <a:pt x="86" y="51"/>
                  </a:lnTo>
                  <a:lnTo>
                    <a:pt x="81" y="60"/>
                  </a:lnTo>
                  <a:lnTo>
                    <a:pt x="74" y="66"/>
                  </a:lnTo>
                  <a:lnTo>
                    <a:pt x="69" y="68"/>
                  </a:lnTo>
                  <a:lnTo>
                    <a:pt x="64" y="69"/>
                  </a:lnTo>
                  <a:lnTo>
                    <a:pt x="58" y="70"/>
                  </a:lnTo>
                  <a:lnTo>
                    <a:pt x="52" y="72"/>
                  </a:lnTo>
                  <a:lnTo>
                    <a:pt x="45" y="72"/>
                  </a:lnTo>
                  <a:lnTo>
                    <a:pt x="37" y="7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3" name="Freeform 381"/>
            <p:cNvSpPr>
              <a:spLocks/>
            </p:cNvSpPr>
            <p:nvPr/>
          </p:nvSpPr>
          <p:spPr bwMode="auto">
            <a:xfrm>
              <a:off x="3591" y="2231"/>
              <a:ext cx="87" cy="7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3" y="38"/>
                </a:cxn>
                <a:cxn ang="0">
                  <a:pos x="6" y="48"/>
                </a:cxn>
                <a:cxn ang="0">
                  <a:pos x="12" y="57"/>
                </a:cxn>
                <a:cxn ang="0">
                  <a:pos x="15" y="62"/>
                </a:cxn>
                <a:cxn ang="0">
                  <a:pos x="19" y="65"/>
                </a:cxn>
                <a:cxn ang="0">
                  <a:pos x="24" y="69"/>
                </a:cxn>
                <a:cxn ang="0">
                  <a:pos x="30" y="71"/>
                </a:cxn>
                <a:cxn ang="0">
                  <a:pos x="36" y="74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50" y="77"/>
                </a:cxn>
                <a:cxn ang="0">
                  <a:pos x="58" y="77"/>
                </a:cxn>
                <a:cxn ang="0">
                  <a:pos x="64" y="77"/>
                </a:cxn>
                <a:cxn ang="0">
                  <a:pos x="68" y="76"/>
                </a:cxn>
                <a:cxn ang="0">
                  <a:pos x="72" y="74"/>
                </a:cxn>
                <a:cxn ang="0">
                  <a:pos x="75" y="71"/>
                </a:cxn>
                <a:cxn ang="0">
                  <a:pos x="78" y="69"/>
                </a:cxn>
                <a:cxn ang="0">
                  <a:pos x="80" y="65"/>
                </a:cxn>
                <a:cxn ang="0">
                  <a:pos x="84" y="58"/>
                </a:cxn>
                <a:cxn ang="0">
                  <a:pos x="85" y="50"/>
                </a:cxn>
                <a:cxn ang="0">
                  <a:pos x="87" y="32"/>
                </a:cxn>
                <a:cxn ang="0">
                  <a:pos x="87" y="32"/>
                </a:cxn>
                <a:cxn ang="0">
                  <a:pos x="86" y="20"/>
                </a:cxn>
                <a:cxn ang="0">
                  <a:pos x="86" y="16"/>
                </a:cxn>
                <a:cxn ang="0">
                  <a:pos x="85" y="21"/>
                </a:cxn>
                <a:cxn ang="0">
                  <a:pos x="85" y="21"/>
                </a:cxn>
                <a:cxn ang="0">
                  <a:pos x="83" y="34"/>
                </a:cxn>
                <a:cxn ang="0">
                  <a:pos x="81" y="40"/>
                </a:cxn>
                <a:cxn ang="0">
                  <a:pos x="79" y="45"/>
                </a:cxn>
                <a:cxn ang="0">
                  <a:pos x="75" y="49"/>
                </a:cxn>
                <a:cxn ang="0">
                  <a:pos x="69" y="52"/>
                </a:cxn>
                <a:cxn ang="0">
                  <a:pos x="62" y="53"/>
                </a:cxn>
                <a:cxn ang="0">
                  <a:pos x="52" y="55"/>
                </a:cxn>
                <a:cxn ang="0">
                  <a:pos x="52" y="55"/>
                </a:cxn>
                <a:cxn ang="0">
                  <a:pos x="42" y="53"/>
                </a:cxn>
                <a:cxn ang="0">
                  <a:pos x="32" y="51"/>
                </a:cxn>
                <a:cxn ang="0">
                  <a:pos x="24" y="46"/>
                </a:cxn>
                <a:cxn ang="0">
                  <a:pos x="17" y="40"/>
                </a:cxn>
                <a:cxn ang="0">
                  <a:pos x="11" y="34"/>
                </a:cxn>
                <a:cxn ang="0">
                  <a:pos x="6" y="27"/>
                </a:cxn>
                <a:cxn ang="0">
                  <a:pos x="4" y="19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87" h="77">
                  <a:moveTo>
                    <a:pt x="0" y="6"/>
                  </a:moveTo>
                  <a:lnTo>
                    <a:pt x="0" y="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" y="38"/>
                  </a:lnTo>
                  <a:lnTo>
                    <a:pt x="6" y="48"/>
                  </a:lnTo>
                  <a:lnTo>
                    <a:pt x="12" y="57"/>
                  </a:lnTo>
                  <a:lnTo>
                    <a:pt x="15" y="62"/>
                  </a:lnTo>
                  <a:lnTo>
                    <a:pt x="19" y="65"/>
                  </a:lnTo>
                  <a:lnTo>
                    <a:pt x="24" y="69"/>
                  </a:lnTo>
                  <a:lnTo>
                    <a:pt x="30" y="71"/>
                  </a:lnTo>
                  <a:lnTo>
                    <a:pt x="36" y="74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50" y="77"/>
                  </a:lnTo>
                  <a:lnTo>
                    <a:pt x="58" y="77"/>
                  </a:lnTo>
                  <a:lnTo>
                    <a:pt x="64" y="77"/>
                  </a:lnTo>
                  <a:lnTo>
                    <a:pt x="68" y="76"/>
                  </a:lnTo>
                  <a:lnTo>
                    <a:pt x="72" y="74"/>
                  </a:lnTo>
                  <a:lnTo>
                    <a:pt x="75" y="71"/>
                  </a:lnTo>
                  <a:lnTo>
                    <a:pt x="78" y="69"/>
                  </a:lnTo>
                  <a:lnTo>
                    <a:pt x="80" y="65"/>
                  </a:lnTo>
                  <a:lnTo>
                    <a:pt x="84" y="58"/>
                  </a:lnTo>
                  <a:lnTo>
                    <a:pt x="85" y="50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6" y="20"/>
                  </a:lnTo>
                  <a:lnTo>
                    <a:pt x="86" y="16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34"/>
                  </a:lnTo>
                  <a:lnTo>
                    <a:pt x="81" y="40"/>
                  </a:lnTo>
                  <a:lnTo>
                    <a:pt x="79" y="45"/>
                  </a:lnTo>
                  <a:lnTo>
                    <a:pt x="75" y="49"/>
                  </a:lnTo>
                  <a:lnTo>
                    <a:pt x="69" y="52"/>
                  </a:lnTo>
                  <a:lnTo>
                    <a:pt x="62" y="53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42" y="53"/>
                  </a:lnTo>
                  <a:lnTo>
                    <a:pt x="32" y="51"/>
                  </a:lnTo>
                  <a:lnTo>
                    <a:pt x="24" y="46"/>
                  </a:lnTo>
                  <a:lnTo>
                    <a:pt x="17" y="40"/>
                  </a:lnTo>
                  <a:lnTo>
                    <a:pt x="11" y="34"/>
                  </a:lnTo>
                  <a:lnTo>
                    <a:pt x="6" y="27"/>
                  </a:lnTo>
                  <a:lnTo>
                    <a:pt x="4" y="1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4" name="Freeform 382"/>
            <p:cNvSpPr>
              <a:spLocks/>
            </p:cNvSpPr>
            <p:nvPr/>
          </p:nvSpPr>
          <p:spPr bwMode="auto">
            <a:xfrm>
              <a:off x="3597" y="2179"/>
              <a:ext cx="78" cy="59"/>
            </a:xfrm>
            <a:custGeom>
              <a:avLst/>
              <a:gdLst/>
              <a:ahLst/>
              <a:cxnLst>
                <a:cxn ang="0">
                  <a:pos x="3" y="59"/>
                </a:cxn>
                <a:cxn ang="0">
                  <a:pos x="3" y="59"/>
                </a:cxn>
                <a:cxn ang="0">
                  <a:pos x="5" y="53"/>
                </a:cxn>
                <a:cxn ang="0">
                  <a:pos x="10" y="48"/>
                </a:cxn>
                <a:cxn ang="0">
                  <a:pos x="16" y="43"/>
                </a:cxn>
                <a:cxn ang="0">
                  <a:pos x="22" y="39"/>
                </a:cxn>
                <a:cxn ang="0">
                  <a:pos x="36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58" y="27"/>
                </a:cxn>
                <a:cxn ang="0">
                  <a:pos x="63" y="28"/>
                </a:cxn>
                <a:cxn ang="0">
                  <a:pos x="67" y="31"/>
                </a:cxn>
                <a:cxn ang="0">
                  <a:pos x="69" y="35"/>
                </a:cxn>
                <a:cxn ang="0">
                  <a:pos x="72" y="41"/>
                </a:cxn>
                <a:cxn ang="0">
                  <a:pos x="73" y="47"/>
                </a:cxn>
                <a:cxn ang="0">
                  <a:pos x="75" y="59"/>
                </a:cxn>
                <a:cxn ang="0">
                  <a:pos x="75" y="59"/>
                </a:cxn>
                <a:cxn ang="0">
                  <a:pos x="78" y="51"/>
                </a:cxn>
                <a:cxn ang="0">
                  <a:pos x="78" y="51"/>
                </a:cxn>
                <a:cxn ang="0">
                  <a:pos x="78" y="42"/>
                </a:cxn>
                <a:cxn ang="0">
                  <a:pos x="77" y="34"/>
                </a:cxn>
                <a:cxn ang="0">
                  <a:pos x="77" y="34"/>
                </a:cxn>
                <a:cxn ang="0">
                  <a:pos x="74" y="22"/>
                </a:cxn>
                <a:cxn ang="0">
                  <a:pos x="71" y="10"/>
                </a:cxn>
                <a:cxn ang="0">
                  <a:pos x="69" y="6"/>
                </a:cxn>
                <a:cxn ang="0">
                  <a:pos x="66" y="3"/>
                </a:cxn>
                <a:cxn ang="0">
                  <a:pos x="60" y="0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46" y="2"/>
                </a:cxn>
                <a:cxn ang="0">
                  <a:pos x="37" y="4"/>
                </a:cxn>
                <a:cxn ang="0">
                  <a:pos x="30" y="8"/>
                </a:cxn>
                <a:cxn ang="0">
                  <a:pos x="22" y="12"/>
                </a:cxn>
                <a:cxn ang="0">
                  <a:pos x="16" y="17"/>
                </a:cxn>
                <a:cxn ang="0">
                  <a:pos x="10" y="22"/>
                </a:cxn>
                <a:cxn ang="0">
                  <a:pos x="5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3" y="59"/>
                </a:cxn>
                <a:cxn ang="0">
                  <a:pos x="3" y="59"/>
                </a:cxn>
              </a:cxnLst>
              <a:rect l="0" t="0" r="r" b="b"/>
              <a:pathLst>
                <a:path w="78" h="59">
                  <a:moveTo>
                    <a:pt x="3" y="59"/>
                  </a:moveTo>
                  <a:lnTo>
                    <a:pt x="3" y="59"/>
                  </a:lnTo>
                  <a:lnTo>
                    <a:pt x="5" y="53"/>
                  </a:lnTo>
                  <a:lnTo>
                    <a:pt x="10" y="48"/>
                  </a:lnTo>
                  <a:lnTo>
                    <a:pt x="16" y="43"/>
                  </a:lnTo>
                  <a:lnTo>
                    <a:pt x="22" y="39"/>
                  </a:lnTo>
                  <a:lnTo>
                    <a:pt x="36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8" y="27"/>
                  </a:lnTo>
                  <a:lnTo>
                    <a:pt x="63" y="28"/>
                  </a:lnTo>
                  <a:lnTo>
                    <a:pt x="67" y="31"/>
                  </a:lnTo>
                  <a:lnTo>
                    <a:pt x="69" y="35"/>
                  </a:lnTo>
                  <a:lnTo>
                    <a:pt x="72" y="41"/>
                  </a:lnTo>
                  <a:lnTo>
                    <a:pt x="73" y="4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78" y="42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4" y="22"/>
                  </a:lnTo>
                  <a:lnTo>
                    <a:pt x="71" y="10"/>
                  </a:lnTo>
                  <a:lnTo>
                    <a:pt x="69" y="6"/>
                  </a:lnTo>
                  <a:lnTo>
                    <a:pt x="66" y="3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30" y="8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0" y="22"/>
                  </a:lnTo>
                  <a:lnTo>
                    <a:pt x="5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3" y="59"/>
                  </a:lnTo>
                  <a:lnTo>
                    <a:pt x="3" y="59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5" name="Freeform 383"/>
            <p:cNvSpPr>
              <a:spLocks/>
            </p:cNvSpPr>
            <p:nvPr/>
          </p:nvSpPr>
          <p:spPr bwMode="auto">
            <a:xfrm>
              <a:off x="3711" y="2231"/>
              <a:ext cx="137" cy="76"/>
            </a:xfrm>
            <a:custGeom>
              <a:avLst/>
              <a:gdLst/>
              <a:ahLst/>
              <a:cxnLst>
                <a:cxn ang="0">
                  <a:pos x="137" y="76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35" y="74"/>
                </a:cxn>
                <a:cxn ang="0">
                  <a:pos x="30" y="71"/>
                </a:cxn>
                <a:cxn ang="0">
                  <a:pos x="24" y="69"/>
                </a:cxn>
                <a:cxn ang="0">
                  <a:pos x="19" y="65"/>
                </a:cxn>
                <a:cxn ang="0">
                  <a:pos x="14" y="62"/>
                </a:cxn>
                <a:cxn ang="0">
                  <a:pos x="12" y="57"/>
                </a:cxn>
                <a:cxn ang="0">
                  <a:pos x="6" y="48"/>
                </a:cxn>
                <a:cxn ang="0">
                  <a:pos x="2" y="38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3" y="19"/>
                </a:cxn>
                <a:cxn ang="0">
                  <a:pos x="6" y="27"/>
                </a:cxn>
                <a:cxn ang="0">
                  <a:pos x="10" y="34"/>
                </a:cxn>
                <a:cxn ang="0">
                  <a:pos x="16" y="40"/>
                </a:cxn>
                <a:cxn ang="0">
                  <a:pos x="24" y="46"/>
                </a:cxn>
                <a:cxn ang="0">
                  <a:pos x="32" y="51"/>
                </a:cxn>
                <a:cxn ang="0">
                  <a:pos x="41" y="53"/>
                </a:cxn>
                <a:cxn ang="0">
                  <a:pos x="51" y="55"/>
                </a:cxn>
                <a:cxn ang="0">
                  <a:pos x="129" y="55"/>
                </a:cxn>
                <a:cxn ang="0">
                  <a:pos x="137" y="76"/>
                </a:cxn>
              </a:cxnLst>
              <a:rect l="0" t="0" r="r" b="b"/>
              <a:pathLst>
                <a:path w="137" h="76">
                  <a:moveTo>
                    <a:pt x="137" y="76"/>
                  </a:moveTo>
                  <a:lnTo>
                    <a:pt x="43" y="76"/>
                  </a:lnTo>
                  <a:lnTo>
                    <a:pt x="43" y="76"/>
                  </a:lnTo>
                  <a:lnTo>
                    <a:pt x="35" y="74"/>
                  </a:lnTo>
                  <a:lnTo>
                    <a:pt x="30" y="71"/>
                  </a:lnTo>
                  <a:lnTo>
                    <a:pt x="24" y="69"/>
                  </a:lnTo>
                  <a:lnTo>
                    <a:pt x="19" y="65"/>
                  </a:lnTo>
                  <a:lnTo>
                    <a:pt x="14" y="62"/>
                  </a:lnTo>
                  <a:lnTo>
                    <a:pt x="12" y="57"/>
                  </a:lnTo>
                  <a:lnTo>
                    <a:pt x="6" y="48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7"/>
                  </a:lnTo>
                  <a:lnTo>
                    <a:pt x="10" y="34"/>
                  </a:lnTo>
                  <a:lnTo>
                    <a:pt x="16" y="40"/>
                  </a:lnTo>
                  <a:lnTo>
                    <a:pt x="24" y="46"/>
                  </a:lnTo>
                  <a:lnTo>
                    <a:pt x="32" y="51"/>
                  </a:lnTo>
                  <a:lnTo>
                    <a:pt x="41" y="53"/>
                  </a:lnTo>
                  <a:lnTo>
                    <a:pt x="51" y="55"/>
                  </a:lnTo>
                  <a:lnTo>
                    <a:pt x="129" y="55"/>
                  </a:lnTo>
                  <a:lnTo>
                    <a:pt x="13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6" name="Freeform 384"/>
            <p:cNvSpPr>
              <a:spLocks/>
            </p:cNvSpPr>
            <p:nvPr/>
          </p:nvSpPr>
          <p:spPr bwMode="auto">
            <a:xfrm>
              <a:off x="3711" y="2231"/>
              <a:ext cx="137" cy="76"/>
            </a:xfrm>
            <a:custGeom>
              <a:avLst/>
              <a:gdLst/>
              <a:ahLst/>
              <a:cxnLst>
                <a:cxn ang="0">
                  <a:pos x="137" y="76"/>
                </a:cxn>
                <a:cxn ang="0">
                  <a:pos x="43" y="76"/>
                </a:cxn>
                <a:cxn ang="0">
                  <a:pos x="43" y="76"/>
                </a:cxn>
                <a:cxn ang="0">
                  <a:pos x="35" y="74"/>
                </a:cxn>
                <a:cxn ang="0">
                  <a:pos x="30" y="71"/>
                </a:cxn>
                <a:cxn ang="0">
                  <a:pos x="24" y="69"/>
                </a:cxn>
                <a:cxn ang="0">
                  <a:pos x="19" y="65"/>
                </a:cxn>
                <a:cxn ang="0">
                  <a:pos x="14" y="62"/>
                </a:cxn>
                <a:cxn ang="0">
                  <a:pos x="12" y="57"/>
                </a:cxn>
                <a:cxn ang="0">
                  <a:pos x="6" y="48"/>
                </a:cxn>
                <a:cxn ang="0">
                  <a:pos x="2" y="38"/>
                </a:cxn>
                <a:cxn ang="0">
                  <a:pos x="0" y="27"/>
                </a:cxn>
                <a:cxn ang="0">
                  <a:pos x="0" y="1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3" y="19"/>
                </a:cxn>
                <a:cxn ang="0">
                  <a:pos x="6" y="27"/>
                </a:cxn>
                <a:cxn ang="0">
                  <a:pos x="10" y="34"/>
                </a:cxn>
                <a:cxn ang="0">
                  <a:pos x="16" y="40"/>
                </a:cxn>
                <a:cxn ang="0">
                  <a:pos x="24" y="46"/>
                </a:cxn>
                <a:cxn ang="0">
                  <a:pos x="32" y="51"/>
                </a:cxn>
                <a:cxn ang="0">
                  <a:pos x="41" y="53"/>
                </a:cxn>
                <a:cxn ang="0">
                  <a:pos x="51" y="55"/>
                </a:cxn>
                <a:cxn ang="0">
                  <a:pos x="129" y="55"/>
                </a:cxn>
              </a:cxnLst>
              <a:rect l="0" t="0" r="r" b="b"/>
              <a:pathLst>
                <a:path w="137" h="76">
                  <a:moveTo>
                    <a:pt x="137" y="76"/>
                  </a:moveTo>
                  <a:lnTo>
                    <a:pt x="43" y="76"/>
                  </a:lnTo>
                  <a:lnTo>
                    <a:pt x="43" y="76"/>
                  </a:lnTo>
                  <a:lnTo>
                    <a:pt x="35" y="74"/>
                  </a:lnTo>
                  <a:lnTo>
                    <a:pt x="30" y="71"/>
                  </a:lnTo>
                  <a:lnTo>
                    <a:pt x="24" y="69"/>
                  </a:lnTo>
                  <a:lnTo>
                    <a:pt x="19" y="65"/>
                  </a:lnTo>
                  <a:lnTo>
                    <a:pt x="14" y="62"/>
                  </a:lnTo>
                  <a:lnTo>
                    <a:pt x="12" y="57"/>
                  </a:lnTo>
                  <a:lnTo>
                    <a:pt x="6" y="48"/>
                  </a:lnTo>
                  <a:lnTo>
                    <a:pt x="2" y="38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7"/>
                  </a:lnTo>
                  <a:lnTo>
                    <a:pt x="10" y="34"/>
                  </a:lnTo>
                  <a:lnTo>
                    <a:pt x="16" y="40"/>
                  </a:lnTo>
                  <a:lnTo>
                    <a:pt x="24" y="46"/>
                  </a:lnTo>
                  <a:lnTo>
                    <a:pt x="32" y="51"/>
                  </a:lnTo>
                  <a:lnTo>
                    <a:pt x="41" y="53"/>
                  </a:lnTo>
                  <a:lnTo>
                    <a:pt x="51" y="55"/>
                  </a:lnTo>
                  <a:lnTo>
                    <a:pt x="129" y="55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7" name="Freeform 385"/>
            <p:cNvSpPr>
              <a:spLocks/>
            </p:cNvSpPr>
            <p:nvPr/>
          </p:nvSpPr>
          <p:spPr bwMode="auto">
            <a:xfrm>
              <a:off x="3904" y="2201"/>
              <a:ext cx="90" cy="83"/>
            </a:xfrm>
            <a:custGeom>
              <a:avLst/>
              <a:gdLst/>
              <a:ahLst/>
              <a:cxnLst>
                <a:cxn ang="0">
                  <a:pos x="29" y="79"/>
                </a:cxn>
                <a:cxn ang="0">
                  <a:pos x="29" y="79"/>
                </a:cxn>
                <a:cxn ang="0">
                  <a:pos x="38" y="81"/>
                </a:cxn>
                <a:cxn ang="0">
                  <a:pos x="48" y="83"/>
                </a:cxn>
                <a:cxn ang="0">
                  <a:pos x="58" y="83"/>
                </a:cxn>
                <a:cxn ang="0">
                  <a:pos x="65" y="81"/>
                </a:cxn>
                <a:cxn ang="0">
                  <a:pos x="72" y="79"/>
                </a:cxn>
                <a:cxn ang="0">
                  <a:pos x="78" y="75"/>
                </a:cxn>
                <a:cxn ang="0">
                  <a:pos x="83" y="70"/>
                </a:cxn>
                <a:cxn ang="0">
                  <a:pos x="86" y="66"/>
                </a:cxn>
                <a:cxn ang="0">
                  <a:pos x="89" y="60"/>
                </a:cxn>
                <a:cxn ang="0">
                  <a:pos x="90" y="52"/>
                </a:cxn>
                <a:cxn ang="0">
                  <a:pos x="90" y="46"/>
                </a:cxn>
                <a:cxn ang="0">
                  <a:pos x="89" y="39"/>
                </a:cxn>
                <a:cxn ang="0">
                  <a:pos x="86" y="33"/>
                </a:cxn>
                <a:cxn ang="0">
                  <a:pos x="83" y="26"/>
                </a:cxn>
                <a:cxn ang="0">
                  <a:pos x="78" y="20"/>
                </a:cxn>
                <a:cxn ang="0">
                  <a:pos x="71" y="14"/>
                </a:cxn>
                <a:cxn ang="0">
                  <a:pos x="71" y="14"/>
                </a:cxn>
                <a:cxn ang="0">
                  <a:pos x="58" y="6"/>
                </a:cxn>
                <a:cxn ang="0">
                  <a:pos x="50" y="4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6" y="5"/>
                </a:cxn>
                <a:cxn ang="0">
                  <a:pos x="10" y="11"/>
                </a:cxn>
                <a:cxn ang="0">
                  <a:pos x="5" y="18"/>
                </a:cxn>
                <a:cxn ang="0">
                  <a:pos x="1" y="26"/>
                </a:cxn>
                <a:cxn ang="0">
                  <a:pos x="0" y="35"/>
                </a:cxn>
                <a:cxn ang="0">
                  <a:pos x="1" y="43"/>
                </a:cxn>
                <a:cxn ang="0">
                  <a:pos x="4" y="51"/>
                </a:cxn>
                <a:cxn ang="0">
                  <a:pos x="9" y="60"/>
                </a:cxn>
                <a:cxn ang="0">
                  <a:pos x="16" y="66"/>
                </a:cxn>
                <a:cxn ang="0">
                  <a:pos x="20" y="68"/>
                </a:cxn>
                <a:cxn ang="0">
                  <a:pos x="25" y="69"/>
                </a:cxn>
                <a:cxn ang="0">
                  <a:pos x="31" y="70"/>
                </a:cxn>
                <a:cxn ang="0">
                  <a:pos x="37" y="72"/>
                </a:cxn>
                <a:cxn ang="0">
                  <a:pos x="44" y="72"/>
                </a:cxn>
                <a:cxn ang="0">
                  <a:pos x="53" y="72"/>
                </a:cxn>
                <a:cxn ang="0">
                  <a:pos x="29" y="79"/>
                </a:cxn>
              </a:cxnLst>
              <a:rect l="0" t="0" r="r" b="b"/>
              <a:pathLst>
                <a:path w="90" h="83">
                  <a:moveTo>
                    <a:pt x="29" y="79"/>
                  </a:moveTo>
                  <a:lnTo>
                    <a:pt x="29" y="79"/>
                  </a:lnTo>
                  <a:lnTo>
                    <a:pt x="38" y="81"/>
                  </a:lnTo>
                  <a:lnTo>
                    <a:pt x="48" y="83"/>
                  </a:lnTo>
                  <a:lnTo>
                    <a:pt x="58" y="83"/>
                  </a:lnTo>
                  <a:lnTo>
                    <a:pt x="65" y="81"/>
                  </a:lnTo>
                  <a:lnTo>
                    <a:pt x="72" y="79"/>
                  </a:lnTo>
                  <a:lnTo>
                    <a:pt x="78" y="75"/>
                  </a:lnTo>
                  <a:lnTo>
                    <a:pt x="83" y="70"/>
                  </a:lnTo>
                  <a:lnTo>
                    <a:pt x="86" y="66"/>
                  </a:lnTo>
                  <a:lnTo>
                    <a:pt x="89" y="60"/>
                  </a:lnTo>
                  <a:lnTo>
                    <a:pt x="90" y="52"/>
                  </a:lnTo>
                  <a:lnTo>
                    <a:pt x="90" y="46"/>
                  </a:lnTo>
                  <a:lnTo>
                    <a:pt x="89" y="39"/>
                  </a:lnTo>
                  <a:lnTo>
                    <a:pt x="86" y="33"/>
                  </a:lnTo>
                  <a:lnTo>
                    <a:pt x="83" y="26"/>
                  </a:lnTo>
                  <a:lnTo>
                    <a:pt x="78" y="20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5" y="18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4" y="51"/>
                  </a:lnTo>
                  <a:lnTo>
                    <a:pt x="9" y="60"/>
                  </a:lnTo>
                  <a:lnTo>
                    <a:pt x="16" y="66"/>
                  </a:lnTo>
                  <a:lnTo>
                    <a:pt x="20" y="68"/>
                  </a:lnTo>
                  <a:lnTo>
                    <a:pt x="25" y="69"/>
                  </a:lnTo>
                  <a:lnTo>
                    <a:pt x="31" y="70"/>
                  </a:lnTo>
                  <a:lnTo>
                    <a:pt x="37" y="72"/>
                  </a:lnTo>
                  <a:lnTo>
                    <a:pt x="44" y="72"/>
                  </a:lnTo>
                  <a:lnTo>
                    <a:pt x="53" y="72"/>
                  </a:lnTo>
                  <a:lnTo>
                    <a:pt x="29" y="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8" name="Freeform 386"/>
            <p:cNvSpPr>
              <a:spLocks/>
            </p:cNvSpPr>
            <p:nvPr/>
          </p:nvSpPr>
          <p:spPr bwMode="auto">
            <a:xfrm>
              <a:off x="3904" y="2201"/>
              <a:ext cx="90" cy="83"/>
            </a:xfrm>
            <a:custGeom>
              <a:avLst/>
              <a:gdLst/>
              <a:ahLst/>
              <a:cxnLst>
                <a:cxn ang="0">
                  <a:pos x="29" y="79"/>
                </a:cxn>
                <a:cxn ang="0">
                  <a:pos x="29" y="79"/>
                </a:cxn>
                <a:cxn ang="0">
                  <a:pos x="38" y="81"/>
                </a:cxn>
                <a:cxn ang="0">
                  <a:pos x="48" y="83"/>
                </a:cxn>
                <a:cxn ang="0">
                  <a:pos x="58" y="83"/>
                </a:cxn>
                <a:cxn ang="0">
                  <a:pos x="65" y="81"/>
                </a:cxn>
                <a:cxn ang="0">
                  <a:pos x="72" y="79"/>
                </a:cxn>
                <a:cxn ang="0">
                  <a:pos x="78" y="75"/>
                </a:cxn>
                <a:cxn ang="0">
                  <a:pos x="83" y="70"/>
                </a:cxn>
                <a:cxn ang="0">
                  <a:pos x="86" y="66"/>
                </a:cxn>
                <a:cxn ang="0">
                  <a:pos x="89" y="60"/>
                </a:cxn>
                <a:cxn ang="0">
                  <a:pos x="90" y="52"/>
                </a:cxn>
                <a:cxn ang="0">
                  <a:pos x="90" y="46"/>
                </a:cxn>
                <a:cxn ang="0">
                  <a:pos x="89" y="39"/>
                </a:cxn>
                <a:cxn ang="0">
                  <a:pos x="86" y="33"/>
                </a:cxn>
                <a:cxn ang="0">
                  <a:pos x="83" y="26"/>
                </a:cxn>
                <a:cxn ang="0">
                  <a:pos x="78" y="20"/>
                </a:cxn>
                <a:cxn ang="0">
                  <a:pos x="71" y="14"/>
                </a:cxn>
                <a:cxn ang="0">
                  <a:pos x="71" y="14"/>
                </a:cxn>
                <a:cxn ang="0">
                  <a:pos x="58" y="6"/>
                </a:cxn>
                <a:cxn ang="0">
                  <a:pos x="50" y="4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6" y="5"/>
                </a:cxn>
                <a:cxn ang="0">
                  <a:pos x="10" y="11"/>
                </a:cxn>
                <a:cxn ang="0">
                  <a:pos x="5" y="18"/>
                </a:cxn>
                <a:cxn ang="0">
                  <a:pos x="1" y="26"/>
                </a:cxn>
                <a:cxn ang="0">
                  <a:pos x="0" y="35"/>
                </a:cxn>
                <a:cxn ang="0">
                  <a:pos x="1" y="43"/>
                </a:cxn>
                <a:cxn ang="0">
                  <a:pos x="4" y="51"/>
                </a:cxn>
                <a:cxn ang="0">
                  <a:pos x="9" y="60"/>
                </a:cxn>
                <a:cxn ang="0">
                  <a:pos x="16" y="66"/>
                </a:cxn>
                <a:cxn ang="0">
                  <a:pos x="20" y="68"/>
                </a:cxn>
                <a:cxn ang="0">
                  <a:pos x="25" y="69"/>
                </a:cxn>
                <a:cxn ang="0">
                  <a:pos x="31" y="70"/>
                </a:cxn>
                <a:cxn ang="0">
                  <a:pos x="37" y="72"/>
                </a:cxn>
                <a:cxn ang="0">
                  <a:pos x="44" y="72"/>
                </a:cxn>
                <a:cxn ang="0">
                  <a:pos x="53" y="72"/>
                </a:cxn>
              </a:cxnLst>
              <a:rect l="0" t="0" r="r" b="b"/>
              <a:pathLst>
                <a:path w="90" h="83">
                  <a:moveTo>
                    <a:pt x="29" y="79"/>
                  </a:moveTo>
                  <a:lnTo>
                    <a:pt x="29" y="79"/>
                  </a:lnTo>
                  <a:lnTo>
                    <a:pt x="38" y="81"/>
                  </a:lnTo>
                  <a:lnTo>
                    <a:pt x="48" y="83"/>
                  </a:lnTo>
                  <a:lnTo>
                    <a:pt x="58" y="83"/>
                  </a:lnTo>
                  <a:lnTo>
                    <a:pt x="65" y="81"/>
                  </a:lnTo>
                  <a:lnTo>
                    <a:pt x="72" y="79"/>
                  </a:lnTo>
                  <a:lnTo>
                    <a:pt x="78" y="75"/>
                  </a:lnTo>
                  <a:lnTo>
                    <a:pt x="83" y="70"/>
                  </a:lnTo>
                  <a:lnTo>
                    <a:pt x="86" y="66"/>
                  </a:lnTo>
                  <a:lnTo>
                    <a:pt x="89" y="60"/>
                  </a:lnTo>
                  <a:lnTo>
                    <a:pt x="90" y="52"/>
                  </a:lnTo>
                  <a:lnTo>
                    <a:pt x="90" y="46"/>
                  </a:lnTo>
                  <a:lnTo>
                    <a:pt x="89" y="39"/>
                  </a:lnTo>
                  <a:lnTo>
                    <a:pt x="86" y="33"/>
                  </a:lnTo>
                  <a:lnTo>
                    <a:pt x="83" y="26"/>
                  </a:lnTo>
                  <a:lnTo>
                    <a:pt x="78" y="20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5" y="18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4" y="51"/>
                  </a:lnTo>
                  <a:lnTo>
                    <a:pt x="9" y="60"/>
                  </a:lnTo>
                  <a:lnTo>
                    <a:pt x="16" y="66"/>
                  </a:lnTo>
                  <a:lnTo>
                    <a:pt x="20" y="68"/>
                  </a:lnTo>
                  <a:lnTo>
                    <a:pt x="25" y="69"/>
                  </a:lnTo>
                  <a:lnTo>
                    <a:pt x="31" y="70"/>
                  </a:lnTo>
                  <a:lnTo>
                    <a:pt x="37" y="72"/>
                  </a:lnTo>
                  <a:lnTo>
                    <a:pt x="44" y="72"/>
                  </a:lnTo>
                  <a:lnTo>
                    <a:pt x="53" y="7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59" name="Freeform 387"/>
            <p:cNvSpPr>
              <a:spLocks/>
            </p:cNvSpPr>
            <p:nvPr/>
          </p:nvSpPr>
          <p:spPr bwMode="auto">
            <a:xfrm>
              <a:off x="3904" y="2231"/>
              <a:ext cx="87" cy="77"/>
            </a:xfrm>
            <a:custGeom>
              <a:avLst/>
              <a:gdLst/>
              <a:ahLst/>
              <a:cxnLst>
                <a:cxn ang="0">
                  <a:pos x="87" y="6"/>
                </a:cxn>
                <a:cxn ang="0">
                  <a:pos x="87" y="6"/>
                </a:cxn>
                <a:cxn ang="0">
                  <a:pos x="87" y="16"/>
                </a:cxn>
                <a:cxn ang="0">
                  <a:pos x="87" y="27"/>
                </a:cxn>
                <a:cxn ang="0">
                  <a:pos x="85" y="38"/>
                </a:cxn>
                <a:cxn ang="0">
                  <a:pos x="81" y="48"/>
                </a:cxn>
                <a:cxn ang="0">
                  <a:pos x="75" y="57"/>
                </a:cxn>
                <a:cxn ang="0">
                  <a:pos x="73" y="62"/>
                </a:cxn>
                <a:cxn ang="0">
                  <a:pos x="68" y="65"/>
                </a:cxn>
                <a:cxn ang="0">
                  <a:pos x="63" y="69"/>
                </a:cxn>
                <a:cxn ang="0">
                  <a:pos x="58" y="71"/>
                </a:cxn>
                <a:cxn ang="0">
                  <a:pos x="52" y="74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37" y="77"/>
                </a:cxn>
                <a:cxn ang="0">
                  <a:pos x="30" y="77"/>
                </a:cxn>
                <a:cxn ang="0">
                  <a:pos x="24" y="77"/>
                </a:cxn>
                <a:cxn ang="0">
                  <a:pos x="19" y="76"/>
                </a:cxn>
                <a:cxn ang="0">
                  <a:pos x="16" y="74"/>
                </a:cxn>
                <a:cxn ang="0">
                  <a:pos x="12" y="71"/>
                </a:cxn>
                <a:cxn ang="0">
                  <a:pos x="10" y="69"/>
                </a:cxn>
                <a:cxn ang="0">
                  <a:pos x="7" y="65"/>
                </a:cxn>
                <a:cxn ang="0">
                  <a:pos x="4" y="58"/>
                </a:cxn>
                <a:cxn ang="0">
                  <a:pos x="3" y="5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1" y="20"/>
                </a:cxn>
                <a:cxn ang="0">
                  <a:pos x="1" y="16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5" y="34"/>
                </a:cxn>
                <a:cxn ang="0">
                  <a:pos x="6" y="40"/>
                </a:cxn>
                <a:cxn ang="0">
                  <a:pos x="9" y="45"/>
                </a:cxn>
                <a:cxn ang="0">
                  <a:pos x="12" y="49"/>
                </a:cxn>
                <a:cxn ang="0">
                  <a:pos x="18" y="52"/>
                </a:cxn>
                <a:cxn ang="0">
                  <a:pos x="25" y="53"/>
                </a:cxn>
                <a:cxn ang="0">
                  <a:pos x="36" y="55"/>
                </a:cxn>
                <a:cxn ang="0">
                  <a:pos x="36" y="55"/>
                </a:cxn>
                <a:cxn ang="0">
                  <a:pos x="46" y="53"/>
                </a:cxn>
                <a:cxn ang="0">
                  <a:pos x="55" y="51"/>
                </a:cxn>
                <a:cxn ang="0">
                  <a:pos x="63" y="46"/>
                </a:cxn>
                <a:cxn ang="0">
                  <a:pos x="71" y="40"/>
                </a:cxn>
                <a:cxn ang="0">
                  <a:pos x="77" y="34"/>
                </a:cxn>
                <a:cxn ang="0">
                  <a:pos x="81" y="27"/>
                </a:cxn>
                <a:cxn ang="0">
                  <a:pos x="84" y="19"/>
                </a:cxn>
                <a:cxn ang="0">
                  <a:pos x="85" y="12"/>
                </a:cxn>
                <a:cxn ang="0">
                  <a:pos x="85" y="12"/>
                </a:cxn>
                <a:cxn ang="0">
                  <a:pos x="86" y="1"/>
                </a:cxn>
                <a:cxn ang="0">
                  <a:pos x="86" y="0"/>
                </a:cxn>
                <a:cxn ang="0">
                  <a:pos x="87" y="0"/>
                </a:cxn>
                <a:cxn ang="0">
                  <a:pos x="87" y="6"/>
                </a:cxn>
                <a:cxn ang="0">
                  <a:pos x="87" y="6"/>
                </a:cxn>
              </a:cxnLst>
              <a:rect l="0" t="0" r="r" b="b"/>
              <a:pathLst>
                <a:path w="87" h="77">
                  <a:moveTo>
                    <a:pt x="87" y="6"/>
                  </a:moveTo>
                  <a:lnTo>
                    <a:pt x="87" y="6"/>
                  </a:lnTo>
                  <a:lnTo>
                    <a:pt x="87" y="16"/>
                  </a:lnTo>
                  <a:lnTo>
                    <a:pt x="87" y="27"/>
                  </a:lnTo>
                  <a:lnTo>
                    <a:pt x="85" y="38"/>
                  </a:lnTo>
                  <a:lnTo>
                    <a:pt x="81" y="48"/>
                  </a:lnTo>
                  <a:lnTo>
                    <a:pt x="75" y="57"/>
                  </a:lnTo>
                  <a:lnTo>
                    <a:pt x="73" y="62"/>
                  </a:lnTo>
                  <a:lnTo>
                    <a:pt x="68" y="65"/>
                  </a:lnTo>
                  <a:lnTo>
                    <a:pt x="63" y="69"/>
                  </a:lnTo>
                  <a:lnTo>
                    <a:pt x="58" y="71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37" y="77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9" y="76"/>
                  </a:lnTo>
                  <a:lnTo>
                    <a:pt x="16" y="74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7" y="65"/>
                  </a:lnTo>
                  <a:lnTo>
                    <a:pt x="4" y="58"/>
                  </a:lnTo>
                  <a:lnTo>
                    <a:pt x="3" y="5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5" y="34"/>
                  </a:lnTo>
                  <a:lnTo>
                    <a:pt x="6" y="40"/>
                  </a:lnTo>
                  <a:lnTo>
                    <a:pt x="9" y="45"/>
                  </a:lnTo>
                  <a:lnTo>
                    <a:pt x="12" y="49"/>
                  </a:lnTo>
                  <a:lnTo>
                    <a:pt x="18" y="52"/>
                  </a:lnTo>
                  <a:lnTo>
                    <a:pt x="25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46" y="53"/>
                  </a:lnTo>
                  <a:lnTo>
                    <a:pt x="55" y="51"/>
                  </a:lnTo>
                  <a:lnTo>
                    <a:pt x="63" y="46"/>
                  </a:lnTo>
                  <a:lnTo>
                    <a:pt x="71" y="40"/>
                  </a:lnTo>
                  <a:lnTo>
                    <a:pt x="77" y="34"/>
                  </a:lnTo>
                  <a:lnTo>
                    <a:pt x="81" y="27"/>
                  </a:lnTo>
                  <a:lnTo>
                    <a:pt x="84" y="1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6" y="1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0" name="Freeform 388"/>
            <p:cNvSpPr>
              <a:spLocks/>
            </p:cNvSpPr>
            <p:nvPr/>
          </p:nvSpPr>
          <p:spPr bwMode="auto">
            <a:xfrm>
              <a:off x="3908" y="2179"/>
              <a:ext cx="77" cy="59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75" y="59"/>
                </a:cxn>
                <a:cxn ang="0">
                  <a:pos x="73" y="53"/>
                </a:cxn>
                <a:cxn ang="0">
                  <a:pos x="68" y="48"/>
                </a:cxn>
                <a:cxn ang="0">
                  <a:pos x="62" y="43"/>
                </a:cxn>
                <a:cxn ang="0">
                  <a:pos x="56" y="39"/>
                </a:cxn>
                <a:cxn ang="0">
                  <a:pos x="42" y="31"/>
                </a:cxn>
                <a:cxn ang="0">
                  <a:pos x="34" y="29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0" y="27"/>
                </a:cxn>
                <a:cxn ang="0">
                  <a:pos x="14" y="28"/>
                </a:cxn>
                <a:cxn ang="0">
                  <a:pos x="11" y="31"/>
                </a:cxn>
                <a:cxn ang="0">
                  <a:pos x="8" y="35"/>
                </a:cxn>
                <a:cxn ang="0">
                  <a:pos x="6" y="41"/>
                </a:cxn>
                <a:cxn ang="0">
                  <a:pos x="5" y="47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42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3" y="22"/>
                </a:cxn>
                <a:cxn ang="0">
                  <a:pos x="7" y="10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32" y="2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56" y="12"/>
                </a:cxn>
                <a:cxn ang="0">
                  <a:pos x="62" y="17"/>
                </a:cxn>
                <a:cxn ang="0">
                  <a:pos x="68" y="22"/>
                </a:cxn>
                <a:cxn ang="0">
                  <a:pos x="73" y="28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77" y="37"/>
                </a:cxn>
                <a:cxn ang="0">
                  <a:pos x="77" y="41"/>
                </a:cxn>
                <a:cxn ang="0">
                  <a:pos x="77" y="49"/>
                </a:cxn>
                <a:cxn ang="0">
                  <a:pos x="77" y="49"/>
                </a:cxn>
                <a:cxn ang="0">
                  <a:pos x="76" y="55"/>
                </a:cxn>
                <a:cxn ang="0">
                  <a:pos x="75" y="59"/>
                </a:cxn>
                <a:cxn ang="0">
                  <a:pos x="75" y="59"/>
                </a:cxn>
              </a:cxnLst>
              <a:rect l="0" t="0" r="r" b="b"/>
              <a:pathLst>
                <a:path w="77" h="59">
                  <a:moveTo>
                    <a:pt x="75" y="59"/>
                  </a:moveTo>
                  <a:lnTo>
                    <a:pt x="75" y="59"/>
                  </a:lnTo>
                  <a:lnTo>
                    <a:pt x="73" y="53"/>
                  </a:lnTo>
                  <a:lnTo>
                    <a:pt x="68" y="48"/>
                  </a:lnTo>
                  <a:lnTo>
                    <a:pt x="62" y="43"/>
                  </a:lnTo>
                  <a:lnTo>
                    <a:pt x="56" y="39"/>
                  </a:lnTo>
                  <a:lnTo>
                    <a:pt x="42" y="31"/>
                  </a:lnTo>
                  <a:lnTo>
                    <a:pt x="34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0" y="27"/>
                  </a:lnTo>
                  <a:lnTo>
                    <a:pt x="14" y="28"/>
                  </a:lnTo>
                  <a:lnTo>
                    <a:pt x="11" y="31"/>
                  </a:lnTo>
                  <a:lnTo>
                    <a:pt x="8" y="35"/>
                  </a:lnTo>
                  <a:lnTo>
                    <a:pt x="6" y="41"/>
                  </a:lnTo>
                  <a:lnTo>
                    <a:pt x="5" y="4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22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40" y="4"/>
                  </a:lnTo>
                  <a:lnTo>
                    <a:pt x="48" y="8"/>
                  </a:lnTo>
                  <a:lnTo>
                    <a:pt x="56" y="12"/>
                  </a:lnTo>
                  <a:lnTo>
                    <a:pt x="62" y="17"/>
                  </a:lnTo>
                  <a:lnTo>
                    <a:pt x="68" y="22"/>
                  </a:lnTo>
                  <a:lnTo>
                    <a:pt x="73" y="28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7" y="41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6" y="55"/>
                  </a:lnTo>
                  <a:lnTo>
                    <a:pt x="75" y="59"/>
                  </a:lnTo>
                  <a:lnTo>
                    <a:pt x="75" y="59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1" name="Freeform 389"/>
            <p:cNvSpPr>
              <a:spLocks/>
            </p:cNvSpPr>
            <p:nvPr/>
          </p:nvSpPr>
          <p:spPr bwMode="auto">
            <a:xfrm>
              <a:off x="3840" y="2231"/>
              <a:ext cx="51" cy="76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9" y="53"/>
                </a:cxn>
                <a:cxn ang="0">
                  <a:pos x="19" y="51"/>
                </a:cxn>
                <a:cxn ang="0">
                  <a:pos x="27" y="46"/>
                </a:cxn>
                <a:cxn ang="0">
                  <a:pos x="34" y="40"/>
                </a:cxn>
                <a:cxn ang="0">
                  <a:pos x="40" y="34"/>
                </a:cxn>
                <a:cxn ang="0">
                  <a:pos x="45" y="27"/>
                </a:cxn>
                <a:cxn ang="0">
                  <a:pos x="47" y="19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"/>
                </a:cxn>
                <a:cxn ang="0">
                  <a:pos x="50" y="0"/>
                </a:cxn>
                <a:cxn ang="0">
                  <a:pos x="51" y="0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16"/>
                </a:cxn>
                <a:cxn ang="0">
                  <a:pos x="51" y="27"/>
                </a:cxn>
                <a:cxn ang="0">
                  <a:pos x="49" y="38"/>
                </a:cxn>
                <a:cxn ang="0">
                  <a:pos x="45" y="48"/>
                </a:cxn>
                <a:cxn ang="0">
                  <a:pos x="39" y="57"/>
                </a:cxn>
                <a:cxn ang="0">
                  <a:pos x="37" y="62"/>
                </a:cxn>
                <a:cxn ang="0">
                  <a:pos x="32" y="65"/>
                </a:cxn>
                <a:cxn ang="0">
                  <a:pos x="27" y="69"/>
                </a:cxn>
                <a:cxn ang="0">
                  <a:pos x="21" y="71"/>
                </a:cxn>
                <a:cxn ang="0">
                  <a:pos x="15" y="74"/>
                </a:cxn>
                <a:cxn ang="0">
                  <a:pos x="8" y="76"/>
                </a:cxn>
                <a:cxn ang="0">
                  <a:pos x="0" y="55"/>
                </a:cxn>
              </a:cxnLst>
              <a:rect l="0" t="0" r="r" b="b"/>
              <a:pathLst>
                <a:path w="51" h="76">
                  <a:moveTo>
                    <a:pt x="0" y="55"/>
                  </a:moveTo>
                  <a:lnTo>
                    <a:pt x="0" y="55"/>
                  </a:lnTo>
                  <a:lnTo>
                    <a:pt x="9" y="53"/>
                  </a:lnTo>
                  <a:lnTo>
                    <a:pt x="19" y="51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0" y="34"/>
                  </a:lnTo>
                  <a:lnTo>
                    <a:pt x="45" y="27"/>
                  </a:lnTo>
                  <a:lnTo>
                    <a:pt x="47" y="1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16"/>
                  </a:lnTo>
                  <a:lnTo>
                    <a:pt x="51" y="27"/>
                  </a:lnTo>
                  <a:lnTo>
                    <a:pt x="49" y="38"/>
                  </a:lnTo>
                  <a:lnTo>
                    <a:pt x="45" y="48"/>
                  </a:lnTo>
                  <a:lnTo>
                    <a:pt x="39" y="57"/>
                  </a:lnTo>
                  <a:lnTo>
                    <a:pt x="37" y="62"/>
                  </a:lnTo>
                  <a:lnTo>
                    <a:pt x="32" y="65"/>
                  </a:lnTo>
                  <a:lnTo>
                    <a:pt x="27" y="69"/>
                  </a:lnTo>
                  <a:lnTo>
                    <a:pt x="21" y="71"/>
                  </a:lnTo>
                  <a:lnTo>
                    <a:pt x="15" y="74"/>
                  </a:lnTo>
                  <a:lnTo>
                    <a:pt x="8" y="76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2" name="Freeform 390"/>
            <p:cNvSpPr>
              <a:spLocks/>
            </p:cNvSpPr>
            <p:nvPr/>
          </p:nvSpPr>
          <p:spPr bwMode="auto">
            <a:xfrm>
              <a:off x="3840" y="2231"/>
              <a:ext cx="51" cy="76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55"/>
                </a:cxn>
                <a:cxn ang="0">
                  <a:pos x="9" y="53"/>
                </a:cxn>
                <a:cxn ang="0">
                  <a:pos x="19" y="51"/>
                </a:cxn>
                <a:cxn ang="0">
                  <a:pos x="27" y="46"/>
                </a:cxn>
                <a:cxn ang="0">
                  <a:pos x="34" y="40"/>
                </a:cxn>
                <a:cxn ang="0">
                  <a:pos x="40" y="34"/>
                </a:cxn>
                <a:cxn ang="0">
                  <a:pos x="45" y="27"/>
                </a:cxn>
                <a:cxn ang="0">
                  <a:pos x="47" y="19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"/>
                </a:cxn>
                <a:cxn ang="0">
                  <a:pos x="50" y="0"/>
                </a:cxn>
                <a:cxn ang="0">
                  <a:pos x="51" y="0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16"/>
                </a:cxn>
                <a:cxn ang="0">
                  <a:pos x="51" y="27"/>
                </a:cxn>
                <a:cxn ang="0">
                  <a:pos x="49" y="38"/>
                </a:cxn>
                <a:cxn ang="0">
                  <a:pos x="45" y="48"/>
                </a:cxn>
                <a:cxn ang="0">
                  <a:pos x="39" y="57"/>
                </a:cxn>
                <a:cxn ang="0">
                  <a:pos x="37" y="62"/>
                </a:cxn>
                <a:cxn ang="0">
                  <a:pos x="32" y="65"/>
                </a:cxn>
                <a:cxn ang="0">
                  <a:pos x="27" y="69"/>
                </a:cxn>
                <a:cxn ang="0">
                  <a:pos x="21" y="71"/>
                </a:cxn>
                <a:cxn ang="0">
                  <a:pos x="15" y="74"/>
                </a:cxn>
                <a:cxn ang="0">
                  <a:pos x="8" y="76"/>
                </a:cxn>
              </a:cxnLst>
              <a:rect l="0" t="0" r="r" b="b"/>
              <a:pathLst>
                <a:path w="51" h="76">
                  <a:moveTo>
                    <a:pt x="0" y="55"/>
                  </a:moveTo>
                  <a:lnTo>
                    <a:pt x="0" y="55"/>
                  </a:lnTo>
                  <a:lnTo>
                    <a:pt x="9" y="53"/>
                  </a:lnTo>
                  <a:lnTo>
                    <a:pt x="19" y="51"/>
                  </a:lnTo>
                  <a:lnTo>
                    <a:pt x="27" y="46"/>
                  </a:lnTo>
                  <a:lnTo>
                    <a:pt x="34" y="40"/>
                  </a:lnTo>
                  <a:lnTo>
                    <a:pt x="40" y="34"/>
                  </a:lnTo>
                  <a:lnTo>
                    <a:pt x="45" y="27"/>
                  </a:lnTo>
                  <a:lnTo>
                    <a:pt x="47" y="19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16"/>
                  </a:lnTo>
                  <a:lnTo>
                    <a:pt x="51" y="27"/>
                  </a:lnTo>
                  <a:lnTo>
                    <a:pt x="49" y="38"/>
                  </a:lnTo>
                  <a:lnTo>
                    <a:pt x="45" y="48"/>
                  </a:lnTo>
                  <a:lnTo>
                    <a:pt x="39" y="57"/>
                  </a:lnTo>
                  <a:lnTo>
                    <a:pt x="37" y="62"/>
                  </a:lnTo>
                  <a:lnTo>
                    <a:pt x="32" y="65"/>
                  </a:lnTo>
                  <a:lnTo>
                    <a:pt x="27" y="69"/>
                  </a:lnTo>
                  <a:lnTo>
                    <a:pt x="21" y="71"/>
                  </a:lnTo>
                  <a:lnTo>
                    <a:pt x="15" y="74"/>
                  </a:lnTo>
                  <a:lnTo>
                    <a:pt x="8" y="7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3" name="Freeform 391"/>
            <p:cNvSpPr>
              <a:spLocks/>
            </p:cNvSpPr>
            <p:nvPr/>
          </p:nvSpPr>
          <p:spPr bwMode="auto">
            <a:xfrm>
              <a:off x="3717" y="2179"/>
              <a:ext cx="118" cy="5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5" y="2"/>
                </a:cxn>
                <a:cxn ang="0">
                  <a:pos x="37" y="4"/>
                </a:cxn>
                <a:cxn ang="0">
                  <a:pos x="29" y="8"/>
                </a:cxn>
                <a:cxn ang="0">
                  <a:pos x="21" y="12"/>
                </a:cxn>
                <a:cxn ang="0">
                  <a:pos x="15" y="17"/>
                </a:cxn>
                <a:cxn ang="0">
                  <a:pos x="9" y="22"/>
                </a:cxn>
                <a:cxn ang="0">
                  <a:pos x="4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4" y="53"/>
                </a:cxn>
                <a:cxn ang="0">
                  <a:pos x="9" y="48"/>
                </a:cxn>
                <a:cxn ang="0">
                  <a:pos x="15" y="43"/>
                </a:cxn>
                <a:cxn ang="0">
                  <a:pos x="21" y="39"/>
                </a:cxn>
                <a:cxn ang="0">
                  <a:pos x="35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80" y="26"/>
                </a:cxn>
                <a:cxn ang="0">
                  <a:pos x="102" y="26"/>
                </a:cxn>
                <a:cxn ang="0">
                  <a:pos x="112" y="26"/>
                </a:cxn>
                <a:cxn ang="0">
                  <a:pos x="118" y="27"/>
                </a:cxn>
                <a:cxn ang="0">
                  <a:pos x="116" y="0"/>
                </a:cxn>
              </a:cxnLst>
              <a:rect l="0" t="0" r="r" b="b"/>
              <a:pathLst>
                <a:path w="118" h="59">
                  <a:moveTo>
                    <a:pt x="116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4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5" y="17"/>
                  </a:lnTo>
                  <a:lnTo>
                    <a:pt x="9" y="22"/>
                  </a:lnTo>
                  <a:lnTo>
                    <a:pt x="4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3"/>
                  </a:lnTo>
                  <a:lnTo>
                    <a:pt x="9" y="48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5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80" y="26"/>
                  </a:lnTo>
                  <a:lnTo>
                    <a:pt x="102" y="26"/>
                  </a:lnTo>
                  <a:lnTo>
                    <a:pt x="112" y="26"/>
                  </a:lnTo>
                  <a:lnTo>
                    <a:pt x="118" y="27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4" name="Freeform 392"/>
            <p:cNvSpPr>
              <a:spLocks/>
            </p:cNvSpPr>
            <p:nvPr/>
          </p:nvSpPr>
          <p:spPr bwMode="auto">
            <a:xfrm>
              <a:off x="3717" y="2179"/>
              <a:ext cx="118" cy="59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5" y="2"/>
                </a:cxn>
                <a:cxn ang="0">
                  <a:pos x="37" y="4"/>
                </a:cxn>
                <a:cxn ang="0">
                  <a:pos x="29" y="8"/>
                </a:cxn>
                <a:cxn ang="0">
                  <a:pos x="21" y="12"/>
                </a:cxn>
                <a:cxn ang="0">
                  <a:pos x="15" y="17"/>
                </a:cxn>
                <a:cxn ang="0">
                  <a:pos x="9" y="22"/>
                </a:cxn>
                <a:cxn ang="0">
                  <a:pos x="4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7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" y="55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4" y="53"/>
                </a:cxn>
                <a:cxn ang="0">
                  <a:pos x="9" y="48"/>
                </a:cxn>
                <a:cxn ang="0">
                  <a:pos x="15" y="43"/>
                </a:cxn>
                <a:cxn ang="0">
                  <a:pos x="21" y="39"/>
                </a:cxn>
                <a:cxn ang="0">
                  <a:pos x="35" y="31"/>
                </a:cxn>
                <a:cxn ang="0">
                  <a:pos x="43" y="29"/>
                </a:cxn>
                <a:cxn ang="0">
                  <a:pos x="50" y="27"/>
                </a:cxn>
                <a:cxn ang="0">
                  <a:pos x="50" y="27"/>
                </a:cxn>
                <a:cxn ang="0">
                  <a:pos x="80" y="26"/>
                </a:cxn>
                <a:cxn ang="0">
                  <a:pos x="102" y="26"/>
                </a:cxn>
                <a:cxn ang="0">
                  <a:pos x="112" y="26"/>
                </a:cxn>
                <a:cxn ang="0">
                  <a:pos x="118" y="27"/>
                </a:cxn>
              </a:cxnLst>
              <a:rect l="0" t="0" r="r" b="b"/>
              <a:pathLst>
                <a:path w="118" h="59">
                  <a:moveTo>
                    <a:pt x="116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45" y="2"/>
                  </a:lnTo>
                  <a:lnTo>
                    <a:pt x="37" y="4"/>
                  </a:lnTo>
                  <a:lnTo>
                    <a:pt x="29" y="8"/>
                  </a:lnTo>
                  <a:lnTo>
                    <a:pt x="21" y="12"/>
                  </a:lnTo>
                  <a:lnTo>
                    <a:pt x="15" y="17"/>
                  </a:lnTo>
                  <a:lnTo>
                    <a:pt x="9" y="22"/>
                  </a:lnTo>
                  <a:lnTo>
                    <a:pt x="4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4" y="53"/>
                  </a:lnTo>
                  <a:lnTo>
                    <a:pt x="9" y="48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5" y="31"/>
                  </a:lnTo>
                  <a:lnTo>
                    <a:pt x="43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80" y="26"/>
                  </a:lnTo>
                  <a:lnTo>
                    <a:pt x="102" y="26"/>
                  </a:lnTo>
                  <a:lnTo>
                    <a:pt x="112" y="26"/>
                  </a:lnTo>
                  <a:lnTo>
                    <a:pt x="118" y="2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5" name="Freeform 393"/>
            <p:cNvSpPr>
              <a:spLocks/>
            </p:cNvSpPr>
            <p:nvPr/>
          </p:nvSpPr>
          <p:spPr bwMode="auto">
            <a:xfrm>
              <a:off x="3833" y="2179"/>
              <a:ext cx="5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15" y="4"/>
                </a:cxn>
                <a:cxn ang="0">
                  <a:pos x="22" y="8"/>
                </a:cxn>
                <a:cxn ang="0">
                  <a:pos x="31" y="12"/>
                </a:cxn>
                <a:cxn ang="0">
                  <a:pos x="37" y="17"/>
                </a:cxn>
                <a:cxn ang="0">
                  <a:pos x="43" y="22"/>
                </a:cxn>
                <a:cxn ang="0">
                  <a:pos x="47" y="28"/>
                </a:cxn>
                <a:cxn ang="0">
                  <a:pos x="51" y="34"/>
                </a:cxn>
                <a:cxn ang="0">
                  <a:pos x="51" y="34"/>
                </a:cxn>
                <a:cxn ang="0">
                  <a:pos x="52" y="37"/>
                </a:cxn>
                <a:cxn ang="0">
                  <a:pos x="52" y="41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1" y="55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7" y="53"/>
                </a:cxn>
                <a:cxn ang="0">
                  <a:pos x="43" y="48"/>
                </a:cxn>
                <a:cxn ang="0">
                  <a:pos x="37" y="43"/>
                </a:cxn>
                <a:cxn ang="0">
                  <a:pos x="31" y="39"/>
                </a:cxn>
                <a:cxn ang="0">
                  <a:pos x="16" y="31"/>
                </a:cxn>
                <a:cxn ang="0">
                  <a:pos x="9" y="29"/>
                </a:cxn>
                <a:cxn ang="0">
                  <a:pos x="2" y="27"/>
                </a:cxn>
                <a:cxn ang="0">
                  <a:pos x="0" y="0"/>
                </a:cxn>
              </a:cxnLst>
              <a:rect l="0" t="0" r="r" b="b"/>
              <a:pathLst>
                <a:path w="52" h="59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15" y="4"/>
                  </a:lnTo>
                  <a:lnTo>
                    <a:pt x="22" y="8"/>
                  </a:lnTo>
                  <a:lnTo>
                    <a:pt x="31" y="12"/>
                  </a:lnTo>
                  <a:lnTo>
                    <a:pt x="37" y="17"/>
                  </a:lnTo>
                  <a:lnTo>
                    <a:pt x="43" y="22"/>
                  </a:lnTo>
                  <a:lnTo>
                    <a:pt x="47" y="28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1" y="55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3"/>
                  </a:lnTo>
                  <a:lnTo>
                    <a:pt x="43" y="48"/>
                  </a:lnTo>
                  <a:lnTo>
                    <a:pt x="37" y="43"/>
                  </a:lnTo>
                  <a:lnTo>
                    <a:pt x="31" y="39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D2D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6" name="Freeform 394"/>
            <p:cNvSpPr>
              <a:spLocks/>
            </p:cNvSpPr>
            <p:nvPr/>
          </p:nvSpPr>
          <p:spPr bwMode="auto">
            <a:xfrm>
              <a:off x="3833" y="2179"/>
              <a:ext cx="52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2"/>
                </a:cxn>
                <a:cxn ang="0">
                  <a:pos x="15" y="4"/>
                </a:cxn>
                <a:cxn ang="0">
                  <a:pos x="22" y="8"/>
                </a:cxn>
                <a:cxn ang="0">
                  <a:pos x="31" y="12"/>
                </a:cxn>
                <a:cxn ang="0">
                  <a:pos x="37" y="17"/>
                </a:cxn>
                <a:cxn ang="0">
                  <a:pos x="43" y="22"/>
                </a:cxn>
                <a:cxn ang="0">
                  <a:pos x="47" y="28"/>
                </a:cxn>
                <a:cxn ang="0">
                  <a:pos x="51" y="34"/>
                </a:cxn>
                <a:cxn ang="0">
                  <a:pos x="51" y="34"/>
                </a:cxn>
                <a:cxn ang="0">
                  <a:pos x="52" y="37"/>
                </a:cxn>
                <a:cxn ang="0">
                  <a:pos x="52" y="41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1" y="55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50" y="59"/>
                </a:cxn>
                <a:cxn ang="0">
                  <a:pos x="47" y="53"/>
                </a:cxn>
                <a:cxn ang="0">
                  <a:pos x="43" y="48"/>
                </a:cxn>
                <a:cxn ang="0">
                  <a:pos x="37" y="43"/>
                </a:cxn>
                <a:cxn ang="0">
                  <a:pos x="31" y="39"/>
                </a:cxn>
                <a:cxn ang="0">
                  <a:pos x="16" y="31"/>
                </a:cxn>
                <a:cxn ang="0">
                  <a:pos x="9" y="29"/>
                </a:cxn>
                <a:cxn ang="0">
                  <a:pos x="2" y="27"/>
                </a:cxn>
              </a:cxnLst>
              <a:rect l="0" t="0" r="r" b="b"/>
              <a:pathLst>
                <a:path w="52" h="59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15" y="4"/>
                  </a:lnTo>
                  <a:lnTo>
                    <a:pt x="22" y="8"/>
                  </a:lnTo>
                  <a:lnTo>
                    <a:pt x="31" y="12"/>
                  </a:lnTo>
                  <a:lnTo>
                    <a:pt x="37" y="17"/>
                  </a:lnTo>
                  <a:lnTo>
                    <a:pt x="43" y="22"/>
                  </a:lnTo>
                  <a:lnTo>
                    <a:pt x="47" y="28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2" y="37"/>
                  </a:lnTo>
                  <a:lnTo>
                    <a:pt x="52" y="41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1" y="55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3"/>
                  </a:lnTo>
                  <a:lnTo>
                    <a:pt x="43" y="48"/>
                  </a:lnTo>
                  <a:lnTo>
                    <a:pt x="37" y="43"/>
                  </a:lnTo>
                  <a:lnTo>
                    <a:pt x="31" y="39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2" y="2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7" name="Freeform 395"/>
            <p:cNvSpPr>
              <a:spLocks/>
            </p:cNvSpPr>
            <p:nvPr/>
          </p:nvSpPr>
          <p:spPr bwMode="auto">
            <a:xfrm>
              <a:off x="3616" y="2359"/>
              <a:ext cx="16" cy="23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3" y="23"/>
                </a:cxn>
                <a:cxn ang="0">
                  <a:pos x="3" y="23"/>
                </a:cxn>
                <a:cxn ang="0">
                  <a:pos x="3" y="23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3" y="19"/>
                </a:cxn>
                <a:cxn ang="0">
                  <a:pos x="6" y="19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19"/>
                </a:cxn>
              </a:cxnLst>
              <a:rect l="0" t="0" r="r" b="b"/>
              <a:pathLst>
                <a:path w="16" h="23">
                  <a:moveTo>
                    <a:pt x="10" y="19"/>
                  </a:moveTo>
                  <a:lnTo>
                    <a:pt x="13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8" name="Freeform 396"/>
            <p:cNvSpPr>
              <a:spLocks/>
            </p:cNvSpPr>
            <p:nvPr/>
          </p:nvSpPr>
          <p:spPr bwMode="auto">
            <a:xfrm>
              <a:off x="3764" y="2369"/>
              <a:ext cx="18" cy="27"/>
            </a:xfrm>
            <a:custGeom>
              <a:avLst/>
              <a:gdLst/>
              <a:ahLst/>
              <a:cxnLst>
                <a:cxn ang="0">
                  <a:pos x="15" y="23"/>
                </a:cxn>
                <a:cxn ang="0">
                  <a:pos x="15" y="23"/>
                </a:cxn>
                <a:cxn ang="0">
                  <a:pos x="15" y="21"/>
                </a:cxn>
                <a:cxn ang="0">
                  <a:pos x="17" y="21"/>
                </a:cxn>
                <a:cxn ang="0">
                  <a:pos x="18" y="21"/>
                </a:cxn>
                <a:cxn ang="0">
                  <a:pos x="18" y="23"/>
                </a:cxn>
                <a:cxn ang="0">
                  <a:pos x="18" y="25"/>
                </a:cxn>
                <a:cxn ang="0">
                  <a:pos x="18" y="27"/>
                </a:cxn>
                <a:cxn ang="0">
                  <a:pos x="3" y="27"/>
                </a:cxn>
                <a:cxn ang="0">
                  <a:pos x="0" y="27"/>
                </a:cxn>
                <a:cxn ang="0">
                  <a:pos x="0" y="25"/>
                </a:cxn>
                <a:cxn ang="0">
                  <a:pos x="0" y="24"/>
                </a:cxn>
                <a:cxn ang="0">
                  <a:pos x="2" y="22"/>
                </a:cxn>
                <a:cxn ang="0">
                  <a:pos x="10" y="13"/>
                </a:cxn>
                <a:cxn ang="0">
                  <a:pos x="12" y="11"/>
                </a:cxn>
                <a:cxn ang="0">
                  <a:pos x="12" y="9"/>
                </a:cxn>
                <a:cxn ang="0">
                  <a:pos x="12" y="6"/>
                </a:cxn>
                <a:cxn ang="0">
                  <a:pos x="9" y="5"/>
                </a:cxn>
                <a:cxn ang="0">
                  <a:pos x="8" y="5"/>
                </a:cxn>
                <a:cxn ang="0">
                  <a:pos x="6" y="6"/>
                </a:cxn>
                <a:cxn ang="0">
                  <a:pos x="5" y="7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6" y="3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2"/>
                </a:cxn>
                <a:cxn ang="0">
                  <a:pos x="8" y="23"/>
                </a:cxn>
              </a:cxnLst>
              <a:rect l="0" t="0" r="r" b="b"/>
              <a:pathLst>
                <a:path w="18" h="27">
                  <a:moveTo>
                    <a:pt x="8" y="23"/>
                  </a:move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7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69" name="Freeform 397"/>
            <p:cNvSpPr>
              <a:spLocks noEditPoints="1"/>
            </p:cNvSpPr>
            <p:nvPr/>
          </p:nvSpPr>
          <p:spPr bwMode="auto">
            <a:xfrm>
              <a:off x="3787" y="2374"/>
              <a:ext cx="20" cy="19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8" y="19"/>
                </a:cxn>
                <a:cxn ang="0">
                  <a:pos x="13" y="19"/>
                </a:cxn>
                <a:cxn ang="0">
                  <a:pos x="13" y="19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1" y="17"/>
                </a:cxn>
                <a:cxn ang="0">
                  <a:pos x="11" y="17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3" y="13"/>
                </a:cxn>
                <a:cxn ang="0">
                  <a:pos x="6" y="13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6" y="19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2" y="1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8" y="16"/>
                </a:cxn>
                <a:cxn ang="0">
                  <a:pos x="10" y="4"/>
                </a:cxn>
                <a:cxn ang="0">
                  <a:pos x="7" y="11"/>
                </a:cxn>
                <a:cxn ang="0">
                  <a:pos x="12" y="11"/>
                </a:cxn>
                <a:cxn ang="0">
                  <a:pos x="10" y="4"/>
                </a:cxn>
              </a:cxnLst>
              <a:rect l="0" t="0" r="r" b="b"/>
              <a:pathLst>
                <a:path w="20" h="19">
                  <a:moveTo>
                    <a:pt x="18" y="16"/>
                  </a:moveTo>
                  <a:lnTo>
                    <a:pt x="18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8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8" y="16"/>
                  </a:lnTo>
                  <a:close/>
                  <a:moveTo>
                    <a:pt x="10" y="4"/>
                  </a:moveTo>
                  <a:lnTo>
                    <a:pt x="7" y="11"/>
                  </a:lnTo>
                  <a:lnTo>
                    <a:pt x="12" y="11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0" name="Freeform 398"/>
            <p:cNvSpPr>
              <a:spLocks noEditPoints="1"/>
            </p:cNvSpPr>
            <p:nvPr/>
          </p:nvSpPr>
          <p:spPr bwMode="auto">
            <a:xfrm>
              <a:off x="3807" y="2374"/>
              <a:ext cx="17" cy="19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17" y="11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5" y="18"/>
                </a:cxn>
                <a:cxn ang="0">
                  <a:pos x="14" y="19"/>
                </a:cxn>
                <a:cxn ang="0">
                  <a:pos x="9" y="19"/>
                </a:cxn>
                <a:cxn ang="0">
                  <a:pos x="3" y="19"/>
                </a:cxn>
                <a:cxn ang="0">
                  <a:pos x="2" y="18"/>
                </a:cxn>
                <a:cxn ang="0">
                  <a:pos x="0" y="17"/>
                </a:cxn>
                <a:cxn ang="0">
                  <a:pos x="2" y="16"/>
                </a:cxn>
                <a:cxn ang="0">
                  <a:pos x="3" y="16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7"/>
                </a:cxn>
                <a:cxn ang="0">
                  <a:pos x="15" y="10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11" y="7"/>
                </a:cxn>
                <a:cxn ang="0">
                  <a:pos x="12" y="6"/>
                </a:cxn>
                <a:cxn ang="0">
                  <a:pos x="11" y="5"/>
                </a:cxn>
                <a:cxn ang="0">
                  <a:pos x="6" y="4"/>
                </a:cxn>
                <a:cxn ang="0">
                  <a:pos x="6" y="16"/>
                </a:cxn>
                <a:cxn ang="0">
                  <a:pos x="9" y="16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2" y="11"/>
                </a:cxn>
                <a:cxn ang="0">
                  <a:pos x="6" y="11"/>
                </a:cxn>
              </a:cxnLst>
              <a:rect l="0" t="0" r="r" b="b"/>
              <a:pathLst>
                <a:path w="17" h="19">
                  <a:moveTo>
                    <a:pt x="15" y="10"/>
                  </a:moveTo>
                  <a:lnTo>
                    <a:pt x="15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10"/>
                  </a:lnTo>
                  <a:lnTo>
                    <a:pt x="15" y="10"/>
                  </a:lnTo>
                  <a:close/>
                  <a:moveTo>
                    <a:pt x="6" y="4"/>
                  </a:move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6" y="4"/>
                  </a:lnTo>
                  <a:close/>
                  <a:moveTo>
                    <a:pt x="6" y="11"/>
                  </a:moveTo>
                  <a:lnTo>
                    <a:pt x="6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9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1" name="Freeform 399"/>
            <p:cNvSpPr>
              <a:spLocks/>
            </p:cNvSpPr>
            <p:nvPr/>
          </p:nvSpPr>
          <p:spPr bwMode="auto">
            <a:xfrm>
              <a:off x="3827" y="2374"/>
              <a:ext cx="16" cy="19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5" y="0"/>
                </a:cxn>
                <a:cxn ang="0">
                  <a:pos x="15" y="6"/>
                </a:cxn>
                <a:cxn ang="0">
                  <a:pos x="15" y="7"/>
                </a:cxn>
                <a:cxn ang="0">
                  <a:pos x="14" y="7"/>
                </a:cxn>
                <a:cxn ang="0">
                  <a:pos x="13" y="7"/>
                </a:cxn>
                <a:cxn ang="0">
                  <a:pos x="13" y="6"/>
                </a:cxn>
                <a:cxn ang="0">
                  <a:pos x="11" y="4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6" y="5"/>
                </a:cxn>
                <a:cxn ang="0">
                  <a:pos x="4" y="10"/>
                </a:cxn>
                <a:cxn ang="0">
                  <a:pos x="4" y="12"/>
                </a:cxn>
                <a:cxn ang="0">
                  <a:pos x="6" y="14"/>
                </a:cxn>
                <a:cxn ang="0">
                  <a:pos x="9" y="16"/>
                </a:cxn>
                <a:cxn ang="0">
                  <a:pos x="13" y="14"/>
                </a:cxn>
                <a:cxn ang="0">
                  <a:pos x="15" y="13"/>
                </a:cxn>
                <a:cxn ang="0">
                  <a:pos x="16" y="14"/>
                </a:cxn>
                <a:cxn ang="0">
                  <a:pos x="16" y="16"/>
                </a:cxn>
                <a:cxn ang="0">
                  <a:pos x="15" y="17"/>
                </a:cxn>
                <a:cxn ang="0">
                  <a:pos x="14" y="18"/>
                </a:cxn>
                <a:cxn ang="0">
                  <a:pos x="8" y="19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3" y="1"/>
                </a:cxn>
              </a:cxnLst>
              <a:rect l="0" t="0" r="r" b="b"/>
              <a:pathLst>
                <a:path w="16" h="19">
                  <a:moveTo>
                    <a:pt x="13" y="1"/>
                  </a:moveTo>
                  <a:lnTo>
                    <a:pt x="13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2" name="Freeform 400"/>
            <p:cNvSpPr>
              <a:spLocks/>
            </p:cNvSpPr>
            <p:nvPr/>
          </p:nvSpPr>
          <p:spPr bwMode="auto">
            <a:xfrm>
              <a:off x="3917" y="2364"/>
              <a:ext cx="17" cy="26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16" y="14"/>
                </a:cxn>
                <a:cxn ang="0">
                  <a:pos x="17" y="17"/>
                </a:cxn>
                <a:cxn ang="0">
                  <a:pos x="15" y="23"/>
                </a:cxn>
                <a:cxn ang="0">
                  <a:pos x="12" y="24"/>
                </a:cxn>
                <a:cxn ang="0">
                  <a:pos x="9" y="26"/>
                </a:cxn>
                <a:cxn ang="0">
                  <a:pos x="3" y="24"/>
                </a:cxn>
                <a:cxn ang="0">
                  <a:pos x="0" y="21"/>
                </a:cxn>
                <a:cxn ang="0">
                  <a:pos x="2" y="20"/>
                </a:cxn>
                <a:cxn ang="0">
                  <a:pos x="3" y="20"/>
                </a:cxn>
                <a:cxn ang="0">
                  <a:pos x="5" y="20"/>
                </a:cxn>
                <a:cxn ang="0">
                  <a:pos x="9" y="21"/>
                </a:cxn>
                <a:cxn ang="0">
                  <a:pos x="11" y="20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6" y="11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11" y="9"/>
                </a:cxn>
                <a:cxn ang="0">
                  <a:pos x="11" y="6"/>
                </a:cxn>
                <a:cxn ang="0">
                  <a:pos x="11" y="5"/>
                </a:cxn>
                <a:cxn ang="0">
                  <a:pos x="9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7" y="6"/>
                </a:cxn>
                <a:cxn ang="0">
                  <a:pos x="16" y="10"/>
                </a:cxn>
                <a:cxn ang="0">
                  <a:pos x="12" y="11"/>
                </a:cxn>
              </a:cxnLst>
              <a:rect l="0" t="0" r="r" b="b"/>
              <a:pathLst>
                <a:path w="17" h="26">
                  <a:moveTo>
                    <a:pt x="12" y="11"/>
                  </a:moveTo>
                  <a:lnTo>
                    <a:pt x="12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2" y="11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3" name="Freeform 401"/>
            <p:cNvSpPr>
              <a:spLocks noEditPoints="1"/>
            </p:cNvSpPr>
            <p:nvPr/>
          </p:nvSpPr>
          <p:spPr bwMode="auto">
            <a:xfrm>
              <a:off x="3939" y="2368"/>
              <a:ext cx="15" cy="17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6" y="17"/>
                </a:cxn>
                <a:cxn ang="0">
                  <a:pos x="5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6" y="4"/>
                </a:cxn>
                <a:cxn ang="0">
                  <a:pos x="6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8" y="14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1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6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8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17">
                  <a:moveTo>
                    <a:pt x="2" y="1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4"/>
                  </a:lnTo>
                  <a:close/>
                  <a:moveTo>
                    <a:pt x="6" y="4"/>
                  </a:move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4" name="Freeform 402"/>
            <p:cNvSpPr>
              <a:spLocks/>
            </p:cNvSpPr>
            <p:nvPr/>
          </p:nvSpPr>
          <p:spPr bwMode="auto">
            <a:xfrm>
              <a:off x="3957" y="2368"/>
              <a:ext cx="14" cy="17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6"/>
                </a:cxn>
                <a:cxn ang="0">
                  <a:pos x="13" y="7"/>
                </a:cxn>
                <a:cxn ang="0">
                  <a:pos x="14" y="6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14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0" y="17"/>
                </a:cxn>
                <a:cxn ang="0">
                  <a:pos x="1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4" y="12"/>
                </a:cxn>
                <a:cxn ang="0">
                  <a:pos x="14" y="11"/>
                </a:cxn>
                <a:cxn ang="0">
                  <a:pos x="13" y="11"/>
                </a:cxn>
                <a:cxn ang="0">
                  <a:pos x="12" y="11"/>
                </a:cxn>
                <a:cxn ang="0">
                  <a:pos x="12" y="12"/>
                </a:cxn>
                <a:cxn ang="0">
                  <a:pos x="5" y="14"/>
                </a:cxn>
                <a:cxn ang="0">
                  <a:pos x="7" y="10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6"/>
                </a:cxn>
                <a:cxn ang="0">
                  <a:pos x="9" y="6"/>
                </a:cxn>
                <a:cxn ang="0">
                  <a:pos x="8" y="5"/>
                </a:cxn>
                <a:cxn ang="0">
                  <a:pos x="7" y="6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2" y="4"/>
                </a:cxn>
              </a:cxnLst>
              <a:rect l="0" t="0" r="r" b="b"/>
              <a:pathLst>
                <a:path w="14" h="17">
                  <a:moveTo>
                    <a:pt x="12" y="5"/>
                  </a:move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12" y="4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5" name="Freeform 403"/>
            <p:cNvSpPr>
              <a:spLocks/>
            </p:cNvSpPr>
            <p:nvPr/>
          </p:nvSpPr>
          <p:spPr bwMode="auto">
            <a:xfrm>
              <a:off x="3973" y="2368"/>
              <a:ext cx="16" cy="17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6"/>
                </a:cxn>
                <a:cxn ang="0">
                  <a:pos x="10" y="5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8" y="14"/>
                </a:cxn>
                <a:cxn ang="0">
                  <a:pos x="9" y="16"/>
                </a:cxn>
                <a:cxn ang="0">
                  <a:pos x="8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3" y="1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6" y="5"/>
                </a:cxn>
                <a:cxn ang="0">
                  <a:pos x="15" y="6"/>
                </a:cxn>
                <a:cxn ang="0">
                  <a:pos x="14" y="7"/>
                </a:cxn>
                <a:cxn ang="0">
                  <a:pos x="12" y="6"/>
                </a:cxn>
                <a:cxn ang="0">
                  <a:pos x="12" y="4"/>
                </a:cxn>
              </a:cxnLst>
              <a:rect l="0" t="0" r="r" b="b"/>
              <a:pathLst>
                <a:path w="16" h="17">
                  <a:moveTo>
                    <a:pt x="12" y="4"/>
                  </a:moveTo>
                  <a:lnTo>
                    <a:pt x="6" y="4"/>
                  </a:lnTo>
                  <a:lnTo>
                    <a:pt x="6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6" name="Freeform 404"/>
            <p:cNvSpPr>
              <a:spLocks noEditPoints="1"/>
            </p:cNvSpPr>
            <p:nvPr/>
          </p:nvSpPr>
          <p:spPr bwMode="auto">
            <a:xfrm>
              <a:off x="3617" y="2462"/>
              <a:ext cx="18" cy="24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6" y="15"/>
                </a:cxn>
                <a:cxn ang="0">
                  <a:pos x="16" y="15"/>
                </a:cxn>
                <a:cxn ang="0">
                  <a:pos x="17" y="15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16" y="18"/>
                </a:cxn>
                <a:cxn ang="0">
                  <a:pos x="15" y="21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17" y="22"/>
                </a:cxn>
                <a:cxn ang="0">
                  <a:pos x="17" y="23"/>
                </a:cxn>
                <a:cxn ang="0">
                  <a:pos x="17" y="24"/>
                </a:cxn>
                <a:cxn ang="0">
                  <a:pos x="8" y="24"/>
                </a:cxn>
                <a:cxn ang="0">
                  <a:pos x="5" y="24"/>
                </a:cxn>
                <a:cxn ang="0">
                  <a:pos x="5" y="23"/>
                </a:cxn>
                <a:cxn ang="0">
                  <a:pos x="5" y="22"/>
                </a:cxn>
                <a:cxn ang="0">
                  <a:pos x="8" y="21"/>
                </a:cxn>
                <a:cxn ang="0">
                  <a:pos x="10" y="18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2"/>
                </a:cxn>
                <a:cxn ang="0">
                  <a:pos x="15" y="2"/>
                </a:cxn>
                <a:cxn ang="0">
                  <a:pos x="10" y="5"/>
                </a:cxn>
                <a:cxn ang="0">
                  <a:pos x="10" y="15"/>
                </a:cxn>
              </a:cxnLst>
              <a:rect l="0" t="0" r="r" b="b"/>
              <a:pathLst>
                <a:path w="18" h="24">
                  <a:moveTo>
                    <a:pt x="15" y="15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5"/>
                  </a:lnTo>
                  <a:close/>
                  <a:moveTo>
                    <a:pt x="10" y="5"/>
                  </a:moveTo>
                  <a:lnTo>
                    <a:pt x="4" y="15"/>
                  </a:lnTo>
                  <a:lnTo>
                    <a:pt x="10" y="1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7" name="Freeform 405"/>
            <p:cNvSpPr>
              <a:spLocks/>
            </p:cNvSpPr>
            <p:nvPr/>
          </p:nvSpPr>
          <p:spPr bwMode="auto">
            <a:xfrm>
              <a:off x="3639" y="2465"/>
              <a:ext cx="17" cy="18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6" y="6"/>
                </a:cxn>
                <a:cxn ang="0">
                  <a:pos x="14" y="7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5" y="13"/>
                </a:cxn>
                <a:cxn ang="0">
                  <a:pos x="8" y="15"/>
                </a:cxn>
                <a:cxn ang="0">
                  <a:pos x="10" y="14"/>
                </a:cxn>
                <a:cxn ang="0">
                  <a:pos x="12" y="14"/>
                </a:cxn>
                <a:cxn ang="0">
                  <a:pos x="10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6" y="9"/>
                </a:cxn>
                <a:cxn ang="0">
                  <a:pos x="17" y="9"/>
                </a:cxn>
                <a:cxn ang="0">
                  <a:pos x="17" y="11"/>
                </a:cxn>
                <a:cxn ang="0">
                  <a:pos x="17" y="12"/>
                </a:cxn>
                <a:cxn ang="0">
                  <a:pos x="16" y="12"/>
                </a:cxn>
                <a:cxn ang="0">
                  <a:pos x="16" y="15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2" y="1"/>
                </a:cxn>
              </a:cxnLst>
              <a:rect l="0" t="0" r="r" b="b"/>
              <a:pathLst>
                <a:path w="17" h="18">
                  <a:moveTo>
                    <a:pt x="12" y="1"/>
                  </a:move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8" name="Freeform 406"/>
            <p:cNvSpPr>
              <a:spLocks/>
            </p:cNvSpPr>
            <p:nvPr/>
          </p:nvSpPr>
          <p:spPr bwMode="auto">
            <a:xfrm>
              <a:off x="3657" y="2466"/>
              <a:ext cx="15" cy="17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3"/>
                </a:cxn>
                <a:cxn ang="0">
                  <a:pos x="0" y="14"/>
                </a:cxn>
                <a:cxn ang="0">
                  <a:pos x="0" y="15"/>
                </a:cxn>
                <a:cxn ang="0">
                  <a:pos x="5" y="17"/>
                </a:cxn>
                <a:cxn ang="0">
                  <a:pos x="7" y="15"/>
                </a:cxn>
                <a:cxn ang="0">
                  <a:pos x="7" y="14"/>
                </a:cxn>
                <a:cxn ang="0">
                  <a:pos x="7" y="13"/>
                </a:cxn>
                <a:cxn ang="0">
                  <a:pos x="6" y="13"/>
                </a:cxn>
                <a:cxn ang="0">
                  <a:pos x="5" y="10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8" y="13"/>
                </a:cxn>
                <a:cxn ang="0">
                  <a:pos x="8" y="14"/>
                </a:cxn>
                <a:cxn ang="0">
                  <a:pos x="8" y="15"/>
                </a:cxn>
                <a:cxn ang="0">
                  <a:pos x="13" y="17"/>
                </a:cxn>
                <a:cxn ang="0">
                  <a:pos x="14" y="15"/>
                </a:cxn>
                <a:cxn ang="0">
                  <a:pos x="15" y="14"/>
                </a:cxn>
                <a:cxn ang="0">
                  <a:pos x="14" y="13"/>
                </a:cxn>
                <a:cxn ang="0">
                  <a:pos x="13" y="13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4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8" y="2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5" y="2"/>
                </a:cxn>
              </a:cxnLst>
              <a:rect l="0" t="0" r="r" b="b"/>
              <a:pathLst>
                <a:path w="15" h="17">
                  <a:moveTo>
                    <a:pt x="6" y="2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6"/>
                  </a:lnTo>
                  <a:lnTo>
                    <a:pt x="5" y="6"/>
                  </a:lnTo>
                  <a:lnTo>
                    <a:pt x="5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79" name="Freeform 407"/>
            <p:cNvSpPr>
              <a:spLocks/>
            </p:cNvSpPr>
            <p:nvPr/>
          </p:nvSpPr>
          <p:spPr bwMode="auto">
            <a:xfrm>
              <a:off x="3676" y="2466"/>
              <a:ext cx="12" cy="17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13"/>
                </a:cxn>
                <a:cxn ang="0">
                  <a:pos x="10" y="13"/>
                </a:cxn>
                <a:cxn ang="0">
                  <a:pos x="10" y="13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4" y="13"/>
                </a:cxn>
                <a:cxn ang="0">
                  <a:pos x="4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7" y="2"/>
                </a:cxn>
              </a:cxnLst>
              <a:rect l="0" t="0" r="r" b="b"/>
              <a:pathLst>
                <a:path w="12" h="17">
                  <a:moveTo>
                    <a:pt x="7" y="2"/>
                  </a:moveTo>
                  <a:lnTo>
                    <a:pt x="7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4" y="13"/>
                  </a:lnTo>
                  <a:lnTo>
                    <a:pt x="4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0" name="Freeform 408"/>
            <p:cNvSpPr>
              <a:spLocks/>
            </p:cNvSpPr>
            <p:nvPr/>
          </p:nvSpPr>
          <p:spPr bwMode="auto">
            <a:xfrm>
              <a:off x="3763" y="2467"/>
              <a:ext cx="17" cy="24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3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7" y="19"/>
                </a:cxn>
                <a:cxn ang="0">
                  <a:pos x="15" y="23"/>
                </a:cxn>
                <a:cxn ang="0">
                  <a:pos x="15" y="23"/>
                </a:cxn>
                <a:cxn ang="0">
                  <a:pos x="11" y="24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1" y="24"/>
                </a:cxn>
                <a:cxn ang="0">
                  <a:pos x="1" y="24"/>
                </a:cxn>
                <a:cxn ang="0">
                  <a:pos x="0" y="2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4"/>
                </a:cxn>
                <a:cxn ang="0">
                  <a:pos x="5" y="4"/>
                </a:cxn>
              </a:cxnLst>
              <a:rect l="0" t="0" r="r" b="b"/>
              <a:pathLst>
                <a:path w="17" h="24">
                  <a:moveTo>
                    <a:pt x="5" y="4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3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1" name="Freeform 409"/>
            <p:cNvSpPr>
              <a:spLocks/>
            </p:cNvSpPr>
            <p:nvPr/>
          </p:nvSpPr>
          <p:spPr bwMode="auto">
            <a:xfrm>
              <a:off x="3787" y="2472"/>
              <a:ext cx="16" cy="17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11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8" y="9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3" y="2"/>
                </a:cxn>
                <a:cxn ang="0">
                  <a:pos x="12" y="2"/>
                </a:cxn>
              </a:cxnLst>
              <a:rect l="0" t="0" r="r" b="b"/>
              <a:pathLst>
                <a:path w="16" h="17">
                  <a:moveTo>
                    <a:pt x="12" y="2"/>
                  </a:move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8" y="9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2" name="Freeform 410"/>
            <p:cNvSpPr>
              <a:spLocks/>
            </p:cNvSpPr>
            <p:nvPr/>
          </p:nvSpPr>
          <p:spPr bwMode="auto">
            <a:xfrm>
              <a:off x="3804" y="2472"/>
              <a:ext cx="15" cy="1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5" y="1"/>
                </a:cxn>
                <a:cxn ang="0">
                  <a:pos x="15" y="2"/>
                </a:cxn>
                <a:cxn ang="0">
                  <a:pos x="14" y="2"/>
                </a:cxn>
                <a:cxn ang="0">
                  <a:pos x="9" y="7"/>
                </a:cxn>
                <a:cxn ang="0">
                  <a:pos x="12" y="9"/>
                </a:cxn>
                <a:cxn ang="0">
                  <a:pos x="13" y="13"/>
                </a:cxn>
                <a:cxn ang="0">
                  <a:pos x="14" y="13"/>
                </a:cxn>
                <a:cxn ang="0">
                  <a:pos x="15" y="14"/>
                </a:cxn>
                <a:cxn ang="0">
                  <a:pos x="15" y="15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11" y="14"/>
                </a:cxn>
                <a:cxn ang="0">
                  <a:pos x="8" y="12"/>
                </a:cxn>
                <a:cxn ang="0">
                  <a:pos x="7" y="9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7" y="14"/>
                </a:cxn>
                <a:cxn ang="0">
                  <a:pos x="7" y="15"/>
                </a:cxn>
                <a:cxn ang="0">
                  <a:pos x="7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6" y="2"/>
                </a:cxn>
              </a:cxnLst>
              <a:rect l="0" t="0" r="r" b="b"/>
              <a:pathLst>
                <a:path w="15" h="17">
                  <a:moveTo>
                    <a:pt x="5" y="2"/>
                  </a:moveTo>
                  <a:lnTo>
                    <a:pt x="5" y="7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3" name="Freeform 411"/>
            <p:cNvSpPr>
              <a:spLocks/>
            </p:cNvSpPr>
            <p:nvPr/>
          </p:nvSpPr>
          <p:spPr bwMode="auto">
            <a:xfrm>
              <a:off x="3821" y="2472"/>
              <a:ext cx="16" cy="17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13"/>
                </a:cxn>
                <a:cxn ang="0">
                  <a:pos x="13" y="13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4" y="9"/>
                </a:cxn>
                <a:cxn ang="0">
                  <a:pos x="14" y="9"/>
                </a:cxn>
                <a:cxn ang="0">
                  <a:pos x="15" y="9"/>
                </a:cxn>
                <a:cxn ang="0">
                  <a:pos x="15" y="9"/>
                </a:cxn>
                <a:cxn ang="0">
                  <a:pos x="16" y="11"/>
                </a:cxn>
                <a:cxn ang="0">
                  <a:pos x="16" y="15"/>
                </a:cxn>
                <a:cxn ang="0">
                  <a:pos x="16" y="15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4" y="17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7" y="2"/>
                </a:cxn>
              </a:cxnLst>
              <a:rect l="0" t="0" r="r" b="b"/>
              <a:pathLst>
                <a:path w="16" h="17">
                  <a:moveTo>
                    <a:pt x="7" y="2"/>
                  </a:moveTo>
                  <a:lnTo>
                    <a:pt x="7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11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4" name="Freeform 412"/>
            <p:cNvSpPr>
              <a:spLocks noEditPoints="1"/>
            </p:cNvSpPr>
            <p:nvPr/>
          </p:nvSpPr>
          <p:spPr bwMode="auto">
            <a:xfrm>
              <a:off x="3914" y="2459"/>
              <a:ext cx="16" cy="25"/>
            </a:xfrm>
            <a:custGeom>
              <a:avLst/>
              <a:gdLst/>
              <a:ahLst/>
              <a:cxnLst>
                <a:cxn ang="0">
                  <a:pos x="5" y="11"/>
                </a:cxn>
                <a:cxn ang="0">
                  <a:pos x="5" y="11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12" y="9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16" y="14"/>
                </a:cxn>
                <a:cxn ang="0">
                  <a:pos x="16" y="17"/>
                </a:cxn>
                <a:cxn ang="0">
                  <a:pos x="16" y="17"/>
                </a:cxn>
                <a:cxn ang="0">
                  <a:pos x="16" y="20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5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5" y="25"/>
                </a:cxn>
                <a:cxn ang="0">
                  <a:pos x="2" y="22"/>
                </a:cxn>
                <a:cxn ang="0">
                  <a:pos x="2" y="22"/>
                </a:cxn>
                <a:cxn ang="0">
                  <a:pos x="0" y="19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9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6" y="8"/>
                </a:cxn>
                <a:cxn ang="0">
                  <a:pos x="5" y="11"/>
                </a:cxn>
                <a:cxn ang="0">
                  <a:pos x="5" y="11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5" y="17"/>
                </a:cxn>
                <a:cxn ang="0">
                  <a:pos x="5" y="17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6" h="25">
                  <a:moveTo>
                    <a:pt x="5" y="11"/>
                  </a:moveTo>
                  <a:lnTo>
                    <a:pt x="5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8"/>
                  </a:lnTo>
                  <a:lnTo>
                    <a:pt x="5" y="11"/>
                  </a:lnTo>
                  <a:lnTo>
                    <a:pt x="5" y="11"/>
                  </a:lnTo>
                  <a:close/>
                  <a:moveTo>
                    <a:pt x="12" y="18"/>
                  </a:moveTo>
                  <a:lnTo>
                    <a:pt x="12" y="18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2" y="18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5" name="Freeform 413"/>
            <p:cNvSpPr>
              <a:spLocks/>
            </p:cNvSpPr>
            <p:nvPr/>
          </p:nvSpPr>
          <p:spPr bwMode="auto">
            <a:xfrm>
              <a:off x="3935" y="2466"/>
              <a:ext cx="18" cy="17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0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2"/>
                </a:cxn>
                <a:cxn ang="0">
                  <a:pos x="17" y="13"/>
                </a:cxn>
                <a:cxn ang="0">
                  <a:pos x="18" y="14"/>
                </a:cxn>
                <a:cxn ang="0">
                  <a:pos x="18" y="15"/>
                </a:cxn>
                <a:cxn ang="0">
                  <a:pos x="18" y="17"/>
                </a:cxn>
                <a:cxn ang="0">
                  <a:pos x="16" y="17"/>
                </a:cxn>
                <a:cxn ang="0">
                  <a:pos x="13" y="17"/>
                </a:cxn>
                <a:cxn ang="0">
                  <a:pos x="12" y="17"/>
                </a:cxn>
                <a:cxn ang="0">
                  <a:pos x="11" y="15"/>
                </a:cxn>
                <a:cxn ang="0">
                  <a:pos x="12" y="14"/>
                </a:cxn>
                <a:cxn ang="0">
                  <a:pos x="13" y="13"/>
                </a:cxn>
                <a:cxn ang="0">
                  <a:pos x="11" y="11"/>
                </a:cxn>
                <a:cxn ang="0">
                  <a:pos x="10" y="12"/>
                </a:cxn>
                <a:cxn ang="0">
                  <a:pos x="9" y="13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6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</a:cxnLst>
              <a:rect l="0" t="0" r="r" b="b"/>
              <a:pathLst>
                <a:path w="18" h="17">
                  <a:moveTo>
                    <a:pt x="9" y="10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5" y="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6" name="Freeform 414"/>
            <p:cNvSpPr>
              <a:spLocks/>
            </p:cNvSpPr>
            <p:nvPr/>
          </p:nvSpPr>
          <p:spPr bwMode="auto">
            <a:xfrm>
              <a:off x="3953" y="2466"/>
              <a:ext cx="17" cy="17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13"/>
                </a:cxn>
                <a:cxn ang="0">
                  <a:pos x="1" y="13"/>
                </a:cxn>
                <a:cxn ang="0">
                  <a:pos x="1" y="14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6" y="17"/>
                </a:cxn>
                <a:cxn ang="0">
                  <a:pos x="7" y="17"/>
                </a:cxn>
                <a:cxn ang="0">
                  <a:pos x="9" y="15"/>
                </a:cxn>
                <a:cxn ang="0">
                  <a:pos x="7" y="14"/>
                </a:cxn>
                <a:cxn ang="0">
                  <a:pos x="6" y="13"/>
                </a:cxn>
                <a:cxn ang="0">
                  <a:pos x="5" y="6"/>
                </a:cxn>
                <a:cxn ang="0">
                  <a:pos x="11" y="17"/>
                </a:cxn>
                <a:cxn ang="0">
                  <a:pos x="12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5"/>
                </a:cxn>
                <a:cxn ang="0">
                  <a:pos x="16" y="2"/>
                </a:cxn>
                <a:cxn ang="0">
                  <a:pos x="17" y="2"/>
                </a:cxn>
                <a:cxn ang="0">
                  <a:pos x="17" y="1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6" y="1"/>
                </a:cxn>
              </a:cxnLst>
              <a:rect l="0" t="0" r="r" b="b"/>
              <a:pathLst>
                <a:path w="17" h="17">
                  <a:moveTo>
                    <a:pt x="6" y="1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6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7" name="Freeform 415"/>
            <p:cNvSpPr>
              <a:spLocks noEditPoints="1"/>
            </p:cNvSpPr>
            <p:nvPr/>
          </p:nvSpPr>
          <p:spPr bwMode="auto">
            <a:xfrm>
              <a:off x="3971" y="2465"/>
              <a:ext cx="16" cy="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6" y="6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6" y="13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6" y="14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10" y="14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18">
                  <a:moveTo>
                    <a:pt x="7" y="0"/>
                  </a:moveTo>
                  <a:lnTo>
                    <a:pt x="7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8" name="Freeform 416"/>
            <p:cNvSpPr>
              <a:spLocks/>
            </p:cNvSpPr>
            <p:nvPr/>
          </p:nvSpPr>
          <p:spPr bwMode="auto">
            <a:xfrm>
              <a:off x="3615" y="2557"/>
              <a:ext cx="17" cy="24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2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lnTo>
                    <a:pt x="10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2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89" name="Freeform 417"/>
            <p:cNvSpPr>
              <a:spLocks noEditPoints="1"/>
            </p:cNvSpPr>
            <p:nvPr/>
          </p:nvSpPr>
          <p:spPr bwMode="auto">
            <a:xfrm>
              <a:off x="3637" y="2563"/>
              <a:ext cx="13" cy="1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6" y="16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2" y="8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4" y="10"/>
                </a:cxn>
                <a:cxn ang="0">
                  <a:pos x="4" y="3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</a:cxnLst>
              <a:rect l="0" t="0" r="r" b="b"/>
              <a:pathLst>
                <a:path w="13" h="16">
                  <a:moveTo>
                    <a:pt x="4" y="10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10"/>
                  </a:lnTo>
                  <a:close/>
                  <a:moveTo>
                    <a:pt x="4" y="3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0" name="Freeform 418"/>
            <p:cNvSpPr>
              <a:spLocks noEditPoints="1"/>
            </p:cNvSpPr>
            <p:nvPr/>
          </p:nvSpPr>
          <p:spPr bwMode="auto">
            <a:xfrm>
              <a:off x="3651" y="2563"/>
              <a:ext cx="14" cy="21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9" y="18"/>
                </a:cxn>
                <a:cxn ang="0">
                  <a:pos x="11" y="19"/>
                </a:cxn>
                <a:cxn ang="0">
                  <a:pos x="12" y="19"/>
                </a:cxn>
                <a:cxn ang="0">
                  <a:pos x="13" y="18"/>
                </a:cxn>
                <a:cxn ang="0">
                  <a:pos x="14" y="19"/>
                </a:cxn>
                <a:cxn ang="0">
                  <a:pos x="14" y="19"/>
                </a:cxn>
                <a:cxn ang="0">
                  <a:pos x="13" y="21"/>
                </a:cxn>
                <a:cxn ang="0">
                  <a:pos x="11" y="21"/>
                </a:cxn>
                <a:cxn ang="0">
                  <a:pos x="9" y="21"/>
                </a:cxn>
                <a:cxn ang="0">
                  <a:pos x="7" y="20"/>
                </a:cxn>
                <a:cxn ang="0">
                  <a:pos x="5" y="21"/>
                </a:cxn>
                <a:cxn ang="0">
                  <a:pos x="4" y="21"/>
                </a:cxn>
                <a:cxn ang="0">
                  <a:pos x="2" y="21"/>
                </a:cxn>
                <a:cxn ang="0">
                  <a:pos x="2" y="20"/>
                </a:cxn>
                <a:cxn ang="0">
                  <a:pos x="2" y="19"/>
                </a:cxn>
                <a:cxn ang="0">
                  <a:pos x="4" y="18"/>
                </a:cxn>
                <a:cxn ang="0">
                  <a:pos x="5" y="16"/>
                </a:cxn>
                <a:cxn ang="0">
                  <a:pos x="1" y="14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2" y="15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8"/>
                </a:cxn>
                <a:cxn ang="0">
                  <a:pos x="5" y="13"/>
                </a:cxn>
                <a:cxn ang="0">
                  <a:pos x="7" y="14"/>
                </a:cxn>
                <a:cxn ang="0">
                  <a:pos x="8" y="14"/>
                </a:cxn>
                <a:cxn ang="0">
                  <a:pos x="9" y="13"/>
                </a:cxn>
                <a:cxn ang="0">
                  <a:pos x="11" y="8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21">
                  <a:moveTo>
                    <a:pt x="7" y="18"/>
                  </a:moveTo>
                  <a:lnTo>
                    <a:pt x="6" y="19"/>
                  </a:lnTo>
                  <a:lnTo>
                    <a:pt x="6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close/>
                  <a:moveTo>
                    <a:pt x="7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1" name="Freeform 419"/>
            <p:cNvSpPr>
              <a:spLocks noEditPoints="1"/>
            </p:cNvSpPr>
            <p:nvPr/>
          </p:nvSpPr>
          <p:spPr bwMode="auto">
            <a:xfrm>
              <a:off x="3668" y="2563"/>
              <a:ext cx="14" cy="16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10"/>
                </a:cxn>
                <a:cxn ang="0">
                  <a:pos x="12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4" y="15"/>
                </a:cxn>
                <a:cxn ang="0">
                  <a:pos x="13" y="16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9" y="1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5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1" y="16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4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9" y="9"/>
                </a:cxn>
                <a:cxn ang="0">
                  <a:pos x="3" y="7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3" y="3"/>
                </a:cxn>
              </a:cxnLst>
              <a:rect l="0" t="0" r="r" b="b"/>
              <a:pathLst>
                <a:path w="14" h="16">
                  <a:moveTo>
                    <a:pt x="9" y="9"/>
                  </a:moveTo>
                  <a:lnTo>
                    <a:pt x="9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3" y="3"/>
                  </a:moveTo>
                  <a:lnTo>
                    <a:pt x="3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2" name="Freeform 420"/>
            <p:cNvSpPr>
              <a:spLocks/>
            </p:cNvSpPr>
            <p:nvPr/>
          </p:nvSpPr>
          <p:spPr bwMode="auto">
            <a:xfrm>
              <a:off x="3683" y="2563"/>
              <a:ext cx="13" cy="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9" y="13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5" y="14"/>
                </a:cxn>
                <a:cxn ang="0">
                  <a:pos x="3" y="13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" y="18"/>
                </a:cxn>
                <a:cxn ang="0">
                  <a:pos x="3" y="18"/>
                </a:cxn>
                <a:cxn ang="0">
                  <a:pos x="3" y="16"/>
                </a:cxn>
                <a:cxn ang="0">
                  <a:pos x="5" y="18"/>
                </a:cxn>
                <a:cxn ang="0">
                  <a:pos x="6" y="18"/>
                </a:cxn>
                <a:cxn ang="0">
                  <a:pos x="10" y="16"/>
                </a:cxn>
                <a:cxn ang="0">
                  <a:pos x="11" y="16"/>
                </a:cxn>
                <a:cxn ang="0">
                  <a:pos x="13" y="12"/>
                </a:cxn>
                <a:cxn ang="0">
                  <a:pos x="12" y="8"/>
                </a:cxn>
                <a:cxn ang="0">
                  <a:pos x="9" y="7"/>
                </a:cxn>
                <a:cxn ang="0">
                  <a:pos x="7" y="7"/>
                </a:cxn>
                <a:cxn ang="0">
                  <a:pos x="5" y="6"/>
                </a:cxn>
                <a:cxn ang="0">
                  <a:pos x="4" y="4"/>
                </a:cxn>
                <a:cxn ang="0">
                  <a:pos x="5" y="3"/>
                </a:cxn>
                <a:cxn ang="0">
                  <a:pos x="6" y="2"/>
                </a:cxn>
                <a:cxn ang="0">
                  <a:pos x="9" y="3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1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7" y="0"/>
                </a:cxn>
              </a:cxnLst>
              <a:rect l="0" t="0" r="r" b="b"/>
              <a:pathLst>
                <a:path w="13" h="18">
                  <a:moveTo>
                    <a:pt x="7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3" name="Freeform 421"/>
            <p:cNvSpPr>
              <a:spLocks noEditPoints="1"/>
            </p:cNvSpPr>
            <p:nvPr/>
          </p:nvSpPr>
          <p:spPr bwMode="auto">
            <a:xfrm>
              <a:off x="3766" y="2565"/>
              <a:ext cx="18" cy="25"/>
            </a:xfrm>
            <a:custGeom>
              <a:avLst/>
              <a:gdLst/>
              <a:ahLst/>
              <a:cxnLst>
                <a:cxn ang="0">
                  <a:pos x="13" y="12"/>
                </a:cxn>
                <a:cxn ang="0">
                  <a:pos x="16" y="14"/>
                </a:cxn>
                <a:cxn ang="0">
                  <a:pos x="18" y="18"/>
                </a:cxn>
                <a:cxn ang="0">
                  <a:pos x="15" y="23"/>
                </a:cxn>
                <a:cxn ang="0">
                  <a:pos x="13" y="25"/>
                </a:cxn>
                <a:cxn ang="0">
                  <a:pos x="9" y="25"/>
                </a:cxn>
                <a:cxn ang="0">
                  <a:pos x="2" y="23"/>
                </a:cxn>
                <a:cxn ang="0">
                  <a:pos x="1" y="20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4" y="12"/>
                </a:cxn>
                <a:cxn ang="0">
                  <a:pos x="1" y="10"/>
                </a:cxn>
                <a:cxn ang="0">
                  <a:pos x="1" y="6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5" y="1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16" y="10"/>
                </a:cxn>
                <a:cxn ang="0">
                  <a:pos x="13" y="12"/>
                </a:cxn>
                <a:cxn ang="0">
                  <a:pos x="9" y="14"/>
                </a:cxn>
                <a:cxn ang="0">
                  <a:pos x="6" y="16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9" y="22"/>
                </a:cxn>
                <a:cxn ang="0">
                  <a:pos x="12" y="20"/>
                </a:cxn>
                <a:cxn ang="0">
                  <a:pos x="13" y="18"/>
                </a:cxn>
                <a:cxn ang="0">
                  <a:pos x="12" y="16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7" y="10"/>
                </a:cxn>
                <a:cxn ang="0">
                  <a:pos x="9" y="10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12" y="5"/>
                </a:cxn>
                <a:cxn ang="0">
                  <a:pos x="9" y="4"/>
                </a:cxn>
              </a:cxnLst>
              <a:rect l="0" t="0" r="r" b="b"/>
              <a:pathLst>
                <a:path w="18" h="25">
                  <a:moveTo>
                    <a:pt x="13" y="12"/>
                  </a:moveTo>
                  <a:lnTo>
                    <a:pt x="13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3" y="12"/>
                  </a:lnTo>
                  <a:lnTo>
                    <a:pt x="13" y="12"/>
                  </a:lnTo>
                  <a:close/>
                  <a:moveTo>
                    <a:pt x="9" y="14"/>
                  </a:moveTo>
                  <a:lnTo>
                    <a:pt x="9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4" name="Freeform 422"/>
            <p:cNvSpPr>
              <a:spLocks/>
            </p:cNvSpPr>
            <p:nvPr/>
          </p:nvSpPr>
          <p:spPr bwMode="auto">
            <a:xfrm>
              <a:off x="3786" y="2571"/>
              <a:ext cx="17" cy="17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6" y="13"/>
                </a:cxn>
                <a:cxn ang="0">
                  <a:pos x="3" y="13"/>
                </a:cxn>
                <a:cxn ang="0">
                  <a:pos x="3" y="1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3" y="17"/>
                </a:cxn>
                <a:cxn ang="0">
                  <a:pos x="13" y="17"/>
                </a:cxn>
                <a:cxn ang="0">
                  <a:pos x="13" y="17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3" y="13"/>
                </a:cxn>
                <a:cxn ang="0">
                  <a:pos x="11" y="13"/>
                </a:cxn>
                <a:cxn ang="0">
                  <a:pos x="11" y="2"/>
                </a:cxn>
                <a:cxn ang="0">
                  <a:pos x="13" y="2"/>
                </a:cxn>
                <a:cxn ang="0">
                  <a:pos x="13" y="6"/>
                </a:cxn>
              </a:cxnLst>
              <a:rect l="0" t="0" r="r" b="b"/>
              <a:pathLst>
                <a:path w="17" h="17">
                  <a:moveTo>
                    <a:pt x="13" y="6"/>
                  </a:move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5" name="Freeform 423"/>
            <p:cNvSpPr>
              <a:spLocks/>
            </p:cNvSpPr>
            <p:nvPr/>
          </p:nvSpPr>
          <p:spPr bwMode="auto">
            <a:xfrm>
              <a:off x="3804" y="2571"/>
              <a:ext cx="17" cy="17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1" y="13"/>
                </a:cxn>
                <a:cxn ang="0">
                  <a:pos x="2" y="16"/>
                </a:cxn>
                <a:cxn ang="0">
                  <a:pos x="2" y="16"/>
                </a:cxn>
                <a:cxn ang="0">
                  <a:pos x="5" y="17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11" y="17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14" y="13"/>
                </a:cxn>
                <a:cxn ang="0">
                  <a:pos x="14" y="11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5" y="11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17" h="17">
                  <a:moveTo>
                    <a:pt x="5" y="2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6" name="Freeform 424"/>
            <p:cNvSpPr>
              <a:spLocks/>
            </p:cNvSpPr>
            <p:nvPr/>
          </p:nvSpPr>
          <p:spPr bwMode="auto">
            <a:xfrm>
              <a:off x="3821" y="2571"/>
              <a:ext cx="17" cy="17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8" y="13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9" y="17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17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17" h="17">
                  <a:moveTo>
                    <a:pt x="6" y="2"/>
                  </a:moveTo>
                  <a:lnTo>
                    <a:pt x="8" y="1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7" name="Freeform 425"/>
            <p:cNvSpPr>
              <a:spLocks noEditPoints="1"/>
            </p:cNvSpPr>
            <p:nvPr/>
          </p:nvSpPr>
          <p:spPr bwMode="auto">
            <a:xfrm>
              <a:off x="3910" y="2557"/>
              <a:ext cx="17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12" y="14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2" y="1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7" y="7"/>
                </a:cxn>
                <a:cxn ang="0">
                  <a:pos x="17" y="12"/>
                </a:cxn>
                <a:cxn ang="0">
                  <a:pos x="17" y="12"/>
                </a:cxn>
                <a:cxn ang="0">
                  <a:pos x="17" y="16"/>
                </a:cxn>
                <a:cxn ang="0">
                  <a:pos x="13" y="21"/>
                </a:cxn>
                <a:cxn ang="0">
                  <a:pos x="13" y="21"/>
                </a:cxn>
                <a:cxn ang="0">
                  <a:pos x="10" y="25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2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5" y="21"/>
                </a:cxn>
                <a:cxn ang="0">
                  <a:pos x="5" y="21"/>
                </a:cxn>
                <a:cxn ang="0">
                  <a:pos x="7" y="21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11" y="18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12" y="8"/>
                </a:cxn>
                <a:cxn ang="0">
                  <a:pos x="12" y="8"/>
                </a:cxn>
              </a:cxnLst>
              <a:rect l="0" t="0" r="r" b="b"/>
              <a:pathLst>
                <a:path w="17" h="25">
                  <a:moveTo>
                    <a:pt x="12" y="14"/>
                  </a:moveTo>
                  <a:lnTo>
                    <a:pt x="12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6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0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2" y="14"/>
                  </a:lnTo>
                  <a:lnTo>
                    <a:pt x="12" y="1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8" name="Freeform 426"/>
            <p:cNvSpPr>
              <a:spLocks/>
            </p:cNvSpPr>
            <p:nvPr/>
          </p:nvSpPr>
          <p:spPr bwMode="auto">
            <a:xfrm>
              <a:off x="3932" y="2564"/>
              <a:ext cx="14" cy="17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10" y="11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14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15"/>
                </a:cxn>
                <a:cxn ang="0">
                  <a:pos x="12" y="17"/>
                </a:cxn>
                <a:cxn ang="0">
                  <a:pos x="10" y="17"/>
                </a:cxn>
                <a:cxn ang="0">
                  <a:pos x="9" y="17"/>
                </a:cxn>
                <a:cxn ang="0">
                  <a:pos x="9" y="15"/>
                </a:cxn>
                <a:cxn ang="0">
                  <a:pos x="4" y="15"/>
                </a:cxn>
                <a:cxn ang="0">
                  <a:pos x="4" y="17"/>
                </a:cxn>
                <a:cxn ang="0">
                  <a:pos x="3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3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lnTo>
                    <a:pt x="4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7" y="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899" name="Freeform 427"/>
            <p:cNvSpPr>
              <a:spLocks/>
            </p:cNvSpPr>
            <p:nvPr/>
          </p:nvSpPr>
          <p:spPr bwMode="auto">
            <a:xfrm>
              <a:off x="3947" y="2564"/>
              <a:ext cx="13" cy="17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1" y="13"/>
                </a:cxn>
                <a:cxn ang="0">
                  <a:pos x="11" y="13"/>
                </a:cxn>
                <a:cxn ang="0">
                  <a:pos x="12" y="14"/>
                </a:cxn>
                <a:cxn ang="0">
                  <a:pos x="13" y="15"/>
                </a:cxn>
                <a:cxn ang="0">
                  <a:pos x="12" y="17"/>
                </a:cxn>
                <a:cxn ang="0">
                  <a:pos x="9" y="17"/>
                </a:cxn>
                <a:cxn ang="0">
                  <a:pos x="7" y="17"/>
                </a:cxn>
                <a:cxn ang="0">
                  <a:pos x="6" y="15"/>
                </a:cxn>
                <a:cxn ang="0">
                  <a:pos x="7" y="14"/>
                </a:cxn>
                <a:cxn ang="0">
                  <a:pos x="7" y="13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6" y="15"/>
                </a:cxn>
                <a:cxn ang="0">
                  <a:pos x="5" y="17"/>
                </a:cxn>
                <a:cxn ang="0">
                  <a:pos x="4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1" y="1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5" y="3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lnTo>
                    <a:pt x="6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5" y="8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0" name="Freeform 428"/>
            <p:cNvSpPr>
              <a:spLocks/>
            </p:cNvSpPr>
            <p:nvPr/>
          </p:nvSpPr>
          <p:spPr bwMode="auto">
            <a:xfrm>
              <a:off x="3962" y="2564"/>
              <a:ext cx="11" cy="17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4"/>
                </a:cxn>
                <a:cxn ang="0">
                  <a:pos x="10" y="15"/>
                </a:cxn>
                <a:cxn ang="0">
                  <a:pos x="10" y="17"/>
                </a:cxn>
                <a:cxn ang="0">
                  <a:pos x="3" y="17"/>
                </a:cxn>
                <a:cxn ang="0">
                  <a:pos x="2" y="17"/>
                </a:cxn>
                <a:cxn ang="0">
                  <a:pos x="1" y="15"/>
                </a:cxn>
                <a:cxn ang="0">
                  <a:pos x="2" y="14"/>
                </a:cxn>
                <a:cxn ang="0">
                  <a:pos x="3" y="13"/>
                </a:cxn>
                <a:cxn ang="0">
                  <a:pos x="4" y="11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4" y="3"/>
                </a:cxn>
              </a:cxnLst>
              <a:rect l="0" t="0" r="r" b="b"/>
              <a:pathLst>
                <a:path w="11" h="17">
                  <a:moveTo>
                    <a:pt x="4" y="3"/>
                  </a:moveTo>
                  <a:lnTo>
                    <a:pt x="5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9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1" name="Freeform 429"/>
            <p:cNvSpPr>
              <a:spLocks/>
            </p:cNvSpPr>
            <p:nvPr/>
          </p:nvSpPr>
          <p:spPr bwMode="auto">
            <a:xfrm>
              <a:off x="3977" y="2564"/>
              <a:ext cx="10" cy="17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7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0" y="11"/>
                </a:cxn>
                <a:cxn ang="0">
                  <a:pos x="10" y="11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10" y="17"/>
                </a:cxn>
                <a:cxn ang="0">
                  <a:pos x="10" y="17"/>
                </a:cxn>
                <a:cxn ang="0">
                  <a:pos x="8" y="17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4" y="13"/>
                </a:cxn>
              </a:cxnLst>
              <a:rect l="0" t="0" r="r" b="b"/>
              <a:pathLst>
                <a:path w="10" h="17">
                  <a:moveTo>
                    <a:pt x="4" y="13"/>
                  </a:move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2" name="Freeform 430"/>
            <p:cNvSpPr>
              <a:spLocks noEditPoints="1"/>
            </p:cNvSpPr>
            <p:nvPr/>
          </p:nvSpPr>
          <p:spPr bwMode="auto">
            <a:xfrm>
              <a:off x="3778" y="2651"/>
              <a:ext cx="19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7" y="7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7" y="17"/>
                </a:cxn>
                <a:cxn ang="0">
                  <a:pos x="15" y="21"/>
                </a:cxn>
                <a:cxn ang="0">
                  <a:pos x="15" y="21"/>
                </a:cxn>
                <a:cxn ang="0">
                  <a:pos x="13" y="24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4" y="24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17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7" y="5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7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10" y="20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3" y="16"/>
                </a:cxn>
                <a:cxn ang="0">
                  <a:pos x="13" y="12"/>
                </a:cxn>
                <a:cxn ang="0">
                  <a:pos x="13" y="12"/>
                </a:cxn>
                <a:cxn ang="0">
                  <a:pos x="13" y="8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25">
                  <a:moveTo>
                    <a:pt x="9" y="0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7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3" name="Freeform 431"/>
            <p:cNvSpPr>
              <a:spLocks/>
            </p:cNvSpPr>
            <p:nvPr/>
          </p:nvSpPr>
          <p:spPr bwMode="auto">
            <a:xfrm>
              <a:off x="3800" y="2652"/>
              <a:ext cx="21" cy="22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1" y="11"/>
                </a:cxn>
                <a:cxn ang="0">
                  <a:pos x="21" y="11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8" y="13"/>
                </a:cxn>
                <a:cxn ang="0">
                  <a:pos x="12" y="13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9" y="19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10"/>
                </a:cxn>
                <a:cxn ang="0">
                  <a:pos x="9" y="10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2" y="3"/>
                </a:cxn>
                <a:cxn ang="0">
                  <a:pos x="12" y="10"/>
                </a:cxn>
              </a:cxnLst>
              <a:rect l="0" t="0" r="r" b="b"/>
              <a:pathLst>
                <a:path w="21" h="22">
                  <a:moveTo>
                    <a:pt x="12" y="10"/>
                  </a:moveTo>
                  <a:lnTo>
                    <a:pt x="18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19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9" y="10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4" name="Freeform 432"/>
            <p:cNvSpPr>
              <a:spLocks/>
            </p:cNvSpPr>
            <p:nvPr/>
          </p:nvSpPr>
          <p:spPr bwMode="auto">
            <a:xfrm>
              <a:off x="3635" y="2652"/>
              <a:ext cx="28" cy="25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25" y="6"/>
                </a:cxn>
                <a:cxn ang="0">
                  <a:pos x="25" y="6"/>
                </a:cxn>
                <a:cxn ang="0">
                  <a:pos x="25" y="6"/>
                </a:cxn>
                <a:cxn ang="0">
                  <a:pos x="27" y="7"/>
                </a:cxn>
                <a:cxn ang="0">
                  <a:pos x="27" y="11"/>
                </a:cxn>
                <a:cxn ang="0">
                  <a:pos x="28" y="11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17" y="15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3"/>
                </a:cxn>
                <a:cxn ang="0">
                  <a:pos x="21" y="25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8" y="25"/>
                </a:cxn>
                <a:cxn ang="0">
                  <a:pos x="10" y="25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1" y="15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12" y="11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17" y="1"/>
                </a:cxn>
              </a:cxnLst>
              <a:rect l="0" t="0" r="r" b="b"/>
              <a:pathLst>
                <a:path w="28" h="25">
                  <a:moveTo>
                    <a:pt x="16" y="10"/>
                  </a:moveTo>
                  <a:lnTo>
                    <a:pt x="24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7" y="7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17" y="15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4" y="1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1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12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5" name="Freeform 433"/>
            <p:cNvSpPr>
              <a:spLocks noEditPoints="1"/>
            </p:cNvSpPr>
            <p:nvPr/>
          </p:nvSpPr>
          <p:spPr bwMode="auto">
            <a:xfrm>
              <a:off x="3921" y="2645"/>
              <a:ext cx="32" cy="3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5" y="2"/>
                </a:cxn>
                <a:cxn ang="0">
                  <a:pos x="19" y="11"/>
                </a:cxn>
                <a:cxn ang="0">
                  <a:pos x="20" y="2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6" y="0"/>
                </a:cxn>
                <a:cxn ang="0">
                  <a:pos x="27" y="2"/>
                </a:cxn>
                <a:cxn ang="0">
                  <a:pos x="30" y="11"/>
                </a:cxn>
                <a:cxn ang="0">
                  <a:pos x="32" y="12"/>
                </a:cxn>
                <a:cxn ang="0">
                  <a:pos x="32" y="13"/>
                </a:cxn>
                <a:cxn ang="0">
                  <a:pos x="32" y="14"/>
                </a:cxn>
                <a:cxn ang="0">
                  <a:pos x="30" y="14"/>
                </a:cxn>
                <a:cxn ang="0">
                  <a:pos x="25" y="19"/>
                </a:cxn>
                <a:cxn ang="0">
                  <a:pos x="30" y="19"/>
                </a:cxn>
                <a:cxn ang="0">
                  <a:pos x="32" y="20"/>
                </a:cxn>
                <a:cxn ang="0">
                  <a:pos x="32" y="22"/>
                </a:cxn>
                <a:cxn ang="0">
                  <a:pos x="32" y="23"/>
                </a:cxn>
                <a:cxn ang="0">
                  <a:pos x="25" y="23"/>
                </a:cxn>
                <a:cxn ang="0">
                  <a:pos x="24" y="32"/>
                </a:cxn>
                <a:cxn ang="0">
                  <a:pos x="23" y="33"/>
                </a:cxn>
                <a:cxn ang="0">
                  <a:pos x="20" y="33"/>
                </a:cxn>
                <a:cxn ang="0">
                  <a:pos x="18" y="33"/>
                </a:cxn>
                <a:cxn ang="0">
                  <a:pos x="18" y="32"/>
                </a:cxn>
                <a:cxn ang="0">
                  <a:pos x="13" y="23"/>
                </a:cxn>
                <a:cxn ang="0">
                  <a:pos x="12" y="32"/>
                </a:cxn>
                <a:cxn ang="0">
                  <a:pos x="12" y="33"/>
                </a:cxn>
                <a:cxn ang="0">
                  <a:pos x="9" y="33"/>
                </a:cxn>
                <a:cxn ang="0">
                  <a:pos x="7" y="33"/>
                </a:cxn>
                <a:cxn ang="0">
                  <a:pos x="6" y="32"/>
                </a:cxn>
                <a:cxn ang="0">
                  <a:pos x="2" y="23"/>
                </a:cxn>
                <a:cxn ang="0">
                  <a:pos x="1" y="23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2" y="19"/>
                </a:cxn>
                <a:cxn ang="0">
                  <a:pos x="7" y="14"/>
                </a:cxn>
                <a:cxn ang="0">
                  <a:pos x="2" y="14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1" y="12"/>
                </a:cxn>
                <a:cxn ang="0">
                  <a:pos x="8" y="11"/>
                </a:cxn>
                <a:cxn ang="0">
                  <a:pos x="13" y="19"/>
                </a:cxn>
                <a:cxn ang="0">
                  <a:pos x="19" y="14"/>
                </a:cxn>
                <a:cxn ang="0">
                  <a:pos x="13" y="19"/>
                </a:cxn>
              </a:cxnLst>
              <a:rect l="0" t="0" r="r" b="b"/>
              <a:pathLst>
                <a:path w="32" h="33">
                  <a:moveTo>
                    <a:pt x="8" y="2"/>
                  </a:moveTo>
                  <a:lnTo>
                    <a:pt x="8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6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5" y="23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13" y="23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7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8" y="11"/>
                  </a:lnTo>
                  <a:lnTo>
                    <a:pt x="8" y="2"/>
                  </a:lnTo>
                  <a:close/>
                  <a:moveTo>
                    <a:pt x="13" y="19"/>
                  </a:moveTo>
                  <a:lnTo>
                    <a:pt x="19" y="19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33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6" name="Freeform 434"/>
            <p:cNvSpPr>
              <a:spLocks/>
            </p:cNvSpPr>
            <p:nvPr/>
          </p:nvSpPr>
          <p:spPr bwMode="auto">
            <a:xfrm>
              <a:off x="3715" y="2201"/>
              <a:ext cx="168" cy="83"/>
            </a:xfrm>
            <a:custGeom>
              <a:avLst/>
              <a:gdLst/>
              <a:ahLst/>
              <a:cxnLst>
                <a:cxn ang="0">
                  <a:pos x="151" y="14"/>
                </a:cxn>
                <a:cxn ang="0">
                  <a:pos x="151" y="14"/>
                </a:cxn>
                <a:cxn ang="0">
                  <a:pos x="139" y="6"/>
                </a:cxn>
                <a:cxn ang="0">
                  <a:pos x="129" y="2"/>
                </a:cxn>
                <a:cxn ang="0">
                  <a:pos x="120" y="0"/>
                </a:cxn>
                <a:cxn ang="0">
                  <a:pos x="112" y="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48" y="0"/>
                </a:cxn>
                <a:cxn ang="0">
                  <a:pos x="39" y="2"/>
                </a:cxn>
                <a:cxn ang="0">
                  <a:pos x="29" y="6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11" y="20"/>
                </a:cxn>
                <a:cxn ang="0">
                  <a:pos x="6" y="26"/>
                </a:cxn>
                <a:cxn ang="0">
                  <a:pos x="4" y="32"/>
                </a:cxn>
                <a:cxn ang="0">
                  <a:pos x="2" y="39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2" y="60"/>
                </a:cxn>
                <a:cxn ang="0">
                  <a:pos x="4" y="66"/>
                </a:cxn>
                <a:cxn ang="0">
                  <a:pos x="8" y="70"/>
                </a:cxn>
                <a:cxn ang="0">
                  <a:pos x="11" y="75"/>
                </a:cxn>
                <a:cxn ang="0">
                  <a:pos x="16" y="79"/>
                </a:cxn>
                <a:cxn ang="0">
                  <a:pos x="23" y="81"/>
                </a:cxn>
                <a:cxn ang="0">
                  <a:pos x="29" y="83"/>
                </a:cxn>
                <a:cxn ang="0">
                  <a:pos x="37" y="83"/>
                </a:cxn>
                <a:cxn ang="0">
                  <a:pos x="46" y="81"/>
                </a:cxn>
                <a:cxn ang="0">
                  <a:pos x="55" y="79"/>
                </a:cxn>
                <a:cxn ang="0">
                  <a:pos x="113" y="79"/>
                </a:cxn>
                <a:cxn ang="0">
                  <a:pos x="113" y="79"/>
                </a:cxn>
                <a:cxn ang="0">
                  <a:pos x="122" y="81"/>
                </a:cxn>
                <a:cxn ang="0">
                  <a:pos x="131" y="83"/>
                </a:cxn>
                <a:cxn ang="0">
                  <a:pos x="139" y="83"/>
                </a:cxn>
                <a:cxn ang="0">
                  <a:pos x="145" y="81"/>
                </a:cxn>
                <a:cxn ang="0">
                  <a:pos x="151" y="79"/>
                </a:cxn>
                <a:cxn ang="0">
                  <a:pos x="157" y="75"/>
                </a:cxn>
                <a:cxn ang="0">
                  <a:pos x="161" y="70"/>
                </a:cxn>
                <a:cxn ang="0">
                  <a:pos x="164" y="66"/>
                </a:cxn>
                <a:cxn ang="0">
                  <a:pos x="166" y="60"/>
                </a:cxn>
                <a:cxn ang="0">
                  <a:pos x="168" y="52"/>
                </a:cxn>
                <a:cxn ang="0">
                  <a:pos x="168" y="46"/>
                </a:cxn>
                <a:cxn ang="0">
                  <a:pos x="166" y="39"/>
                </a:cxn>
                <a:cxn ang="0">
                  <a:pos x="164" y="32"/>
                </a:cxn>
                <a:cxn ang="0">
                  <a:pos x="162" y="26"/>
                </a:cxn>
                <a:cxn ang="0">
                  <a:pos x="157" y="20"/>
                </a:cxn>
                <a:cxn ang="0">
                  <a:pos x="151" y="14"/>
                </a:cxn>
                <a:cxn ang="0">
                  <a:pos x="151" y="14"/>
                </a:cxn>
              </a:cxnLst>
              <a:rect l="0" t="0" r="r" b="b"/>
              <a:pathLst>
                <a:path w="168" h="83">
                  <a:moveTo>
                    <a:pt x="151" y="14"/>
                  </a:moveTo>
                  <a:lnTo>
                    <a:pt x="151" y="14"/>
                  </a:lnTo>
                  <a:lnTo>
                    <a:pt x="139" y="6"/>
                  </a:lnTo>
                  <a:lnTo>
                    <a:pt x="129" y="2"/>
                  </a:lnTo>
                  <a:lnTo>
                    <a:pt x="120" y="0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39" y="2"/>
                  </a:lnTo>
                  <a:lnTo>
                    <a:pt x="29" y="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20"/>
                  </a:lnTo>
                  <a:lnTo>
                    <a:pt x="6" y="26"/>
                  </a:lnTo>
                  <a:lnTo>
                    <a:pt x="4" y="32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8" y="70"/>
                  </a:lnTo>
                  <a:lnTo>
                    <a:pt x="11" y="75"/>
                  </a:lnTo>
                  <a:lnTo>
                    <a:pt x="16" y="79"/>
                  </a:lnTo>
                  <a:lnTo>
                    <a:pt x="23" y="81"/>
                  </a:lnTo>
                  <a:lnTo>
                    <a:pt x="29" y="83"/>
                  </a:lnTo>
                  <a:lnTo>
                    <a:pt x="37" y="83"/>
                  </a:lnTo>
                  <a:lnTo>
                    <a:pt x="46" y="81"/>
                  </a:lnTo>
                  <a:lnTo>
                    <a:pt x="55" y="79"/>
                  </a:lnTo>
                  <a:lnTo>
                    <a:pt x="113" y="79"/>
                  </a:lnTo>
                  <a:lnTo>
                    <a:pt x="113" y="79"/>
                  </a:lnTo>
                  <a:lnTo>
                    <a:pt x="122" y="81"/>
                  </a:lnTo>
                  <a:lnTo>
                    <a:pt x="131" y="83"/>
                  </a:lnTo>
                  <a:lnTo>
                    <a:pt x="139" y="83"/>
                  </a:lnTo>
                  <a:lnTo>
                    <a:pt x="145" y="81"/>
                  </a:lnTo>
                  <a:lnTo>
                    <a:pt x="151" y="79"/>
                  </a:lnTo>
                  <a:lnTo>
                    <a:pt x="157" y="75"/>
                  </a:lnTo>
                  <a:lnTo>
                    <a:pt x="161" y="70"/>
                  </a:lnTo>
                  <a:lnTo>
                    <a:pt x="164" y="66"/>
                  </a:lnTo>
                  <a:lnTo>
                    <a:pt x="166" y="60"/>
                  </a:lnTo>
                  <a:lnTo>
                    <a:pt x="168" y="52"/>
                  </a:lnTo>
                  <a:lnTo>
                    <a:pt x="168" y="46"/>
                  </a:lnTo>
                  <a:lnTo>
                    <a:pt x="166" y="39"/>
                  </a:lnTo>
                  <a:lnTo>
                    <a:pt x="164" y="32"/>
                  </a:lnTo>
                  <a:lnTo>
                    <a:pt x="162" y="26"/>
                  </a:lnTo>
                  <a:lnTo>
                    <a:pt x="157" y="20"/>
                  </a:lnTo>
                  <a:lnTo>
                    <a:pt x="151" y="14"/>
                  </a:lnTo>
                  <a:lnTo>
                    <a:pt x="151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7" name="Freeform 435"/>
            <p:cNvSpPr>
              <a:spLocks/>
            </p:cNvSpPr>
            <p:nvPr/>
          </p:nvSpPr>
          <p:spPr bwMode="auto">
            <a:xfrm>
              <a:off x="3718" y="2210"/>
              <a:ext cx="161" cy="67"/>
            </a:xfrm>
            <a:custGeom>
              <a:avLst/>
              <a:gdLst/>
              <a:ahLst/>
              <a:cxnLst>
                <a:cxn ang="0">
                  <a:pos x="161" y="34"/>
                </a:cxn>
                <a:cxn ang="0">
                  <a:pos x="161" y="34"/>
                </a:cxn>
                <a:cxn ang="0">
                  <a:pos x="161" y="40"/>
                </a:cxn>
                <a:cxn ang="0">
                  <a:pos x="159" y="47"/>
                </a:cxn>
                <a:cxn ang="0">
                  <a:pos x="155" y="52"/>
                </a:cxn>
                <a:cxn ang="0">
                  <a:pos x="150" y="57"/>
                </a:cxn>
                <a:cxn ang="0">
                  <a:pos x="146" y="61"/>
                </a:cxn>
                <a:cxn ang="0">
                  <a:pos x="140" y="64"/>
                </a:cxn>
                <a:cxn ang="0">
                  <a:pos x="132" y="66"/>
                </a:cxn>
                <a:cxn ang="0">
                  <a:pos x="125" y="67"/>
                </a:cxn>
                <a:cxn ang="0">
                  <a:pos x="36" y="67"/>
                </a:cxn>
                <a:cxn ang="0">
                  <a:pos x="36" y="67"/>
                </a:cxn>
                <a:cxn ang="0">
                  <a:pos x="28" y="66"/>
                </a:cxn>
                <a:cxn ang="0">
                  <a:pos x="21" y="64"/>
                </a:cxn>
                <a:cxn ang="0">
                  <a:pos x="15" y="61"/>
                </a:cxn>
                <a:cxn ang="0">
                  <a:pos x="11" y="57"/>
                </a:cxn>
                <a:cxn ang="0">
                  <a:pos x="6" y="52"/>
                </a:cxn>
                <a:cxn ang="0">
                  <a:pos x="2" y="47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6" y="16"/>
                </a:cxn>
                <a:cxn ang="0">
                  <a:pos x="11" y="10"/>
                </a:cxn>
                <a:cxn ang="0">
                  <a:pos x="15" y="6"/>
                </a:cxn>
                <a:cxn ang="0">
                  <a:pos x="21" y="4"/>
                </a:cxn>
                <a:cxn ang="0">
                  <a:pos x="28" y="2"/>
                </a:cxn>
                <a:cxn ang="0">
                  <a:pos x="3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32" y="2"/>
                </a:cxn>
                <a:cxn ang="0">
                  <a:pos x="140" y="4"/>
                </a:cxn>
                <a:cxn ang="0">
                  <a:pos x="146" y="6"/>
                </a:cxn>
                <a:cxn ang="0">
                  <a:pos x="150" y="10"/>
                </a:cxn>
                <a:cxn ang="0">
                  <a:pos x="155" y="16"/>
                </a:cxn>
                <a:cxn ang="0">
                  <a:pos x="159" y="21"/>
                </a:cxn>
                <a:cxn ang="0">
                  <a:pos x="161" y="27"/>
                </a:cxn>
                <a:cxn ang="0">
                  <a:pos x="161" y="34"/>
                </a:cxn>
                <a:cxn ang="0">
                  <a:pos x="161" y="34"/>
                </a:cxn>
              </a:cxnLst>
              <a:rect l="0" t="0" r="r" b="b"/>
              <a:pathLst>
                <a:path w="161" h="67">
                  <a:moveTo>
                    <a:pt x="161" y="34"/>
                  </a:moveTo>
                  <a:lnTo>
                    <a:pt x="161" y="34"/>
                  </a:lnTo>
                  <a:lnTo>
                    <a:pt x="161" y="40"/>
                  </a:lnTo>
                  <a:lnTo>
                    <a:pt x="159" y="47"/>
                  </a:lnTo>
                  <a:lnTo>
                    <a:pt x="155" y="52"/>
                  </a:lnTo>
                  <a:lnTo>
                    <a:pt x="150" y="57"/>
                  </a:lnTo>
                  <a:lnTo>
                    <a:pt x="146" y="61"/>
                  </a:lnTo>
                  <a:lnTo>
                    <a:pt x="140" y="64"/>
                  </a:lnTo>
                  <a:lnTo>
                    <a:pt x="132" y="66"/>
                  </a:lnTo>
                  <a:lnTo>
                    <a:pt x="125" y="67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28" y="66"/>
                  </a:lnTo>
                  <a:lnTo>
                    <a:pt x="21" y="64"/>
                  </a:lnTo>
                  <a:lnTo>
                    <a:pt x="15" y="61"/>
                  </a:lnTo>
                  <a:lnTo>
                    <a:pt x="11" y="57"/>
                  </a:lnTo>
                  <a:lnTo>
                    <a:pt x="6" y="52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11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32" y="2"/>
                  </a:lnTo>
                  <a:lnTo>
                    <a:pt x="140" y="4"/>
                  </a:lnTo>
                  <a:lnTo>
                    <a:pt x="146" y="6"/>
                  </a:lnTo>
                  <a:lnTo>
                    <a:pt x="150" y="10"/>
                  </a:lnTo>
                  <a:lnTo>
                    <a:pt x="155" y="16"/>
                  </a:lnTo>
                  <a:lnTo>
                    <a:pt x="159" y="21"/>
                  </a:lnTo>
                  <a:lnTo>
                    <a:pt x="161" y="27"/>
                  </a:lnTo>
                  <a:lnTo>
                    <a:pt x="161" y="34"/>
                  </a:lnTo>
                  <a:lnTo>
                    <a:pt x="161" y="34"/>
                  </a:lnTo>
                  <a:close/>
                </a:path>
              </a:pathLst>
            </a:custGeom>
            <a:solidFill>
              <a:srgbClr val="E5E1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8" name="Freeform 436"/>
            <p:cNvSpPr>
              <a:spLocks/>
            </p:cNvSpPr>
            <p:nvPr/>
          </p:nvSpPr>
          <p:spPr bwMode="auto">
            <a:xfrm>
              <a:off x="3736" y="2218"/>
              <a:ext cx="123" cy="27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1" y="27"/>
                </a:cxn>
                <a:cxn ang="0">
                  <a:pos x="111" y="26"/>
                </a:cxn>
                <a:cxn ang="0">
                  <a:pos x="111" y="26"/>
                </a:cxn>
                <a:cxn ang="0">
                  <a:pos x="113" y="25"/>
                </a:cxn>
                <a:cxn ang="0">
                  <a:pos x="116" y="22"/>
                </a:cxn>
                <a:cxn ang="0">
                  <a:pos x="118" y="18"/>
                </a:cxn>
                <a:cxn ang="0">
                  <a:pos x="120" y="13"/>
                </a:cxn>
                <a:cxn ang="0">
                  <a:pos x="123" y="4"/>
                </a:cxn>
                <a:cxn ang="0">
                  <a:pos x="123" y="1"/>
                </a:cxn>
                <a:cxn ang="0">
                  <a:pos x="122" y="0"/>
                </a:cxn>
                <a:cxn ang="0">
                  <a:pos x="122" y="0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9" y="2"/>
                </a:cxn>
                <a:cxn ang="0">
                  <a:pos x="7" y="6"/>
                </a:cxn>
                <a:cxn ang="0">
                  <a:pos x="5" y="9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7"/>
                </a:cxn>
                <a:cxn ang="0">
                  <a:pos x="1" y="27"/>
                </a:cxn>
              </a:cxnLst>
              <a:rect l="0" t="0" r="r" b="b"/>
              <a:pathLst>
                <a:path w="123" h="27">
                  <a:moveTo>
                    <a:pt x="1" y="27"/>
                  </a:moveTo>
                  <a:lnTo>
                    <a:pt x="1" y="27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3" y="25"/>
                  </a:lnTo>
                  <a:lnTo>
                    <a:pt x="116" y="22"/>
                  </a:lnTo>
                  <a:lnTo>
                    <a:pt x="118" y="18"/>
                  </a:lnTo>
                  <a:lnTo>
                    <a:pt x="120" y="13"/>
                  </a:lnTo>
                  <a:lnTo>
                    <a:pt x="123" y="4"/>
                  </a:lnTo>
                  <a:lnTo>
                    <a:pt x="123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6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09" name="Freeform 437"/>
            <p:cNvSpPr>
              <a:spLocks/>
            </p:cNvSpPr>
            <p:nvPr/>
          </p:nvSpPr>
          <p:spPr bwMode="auto">
            <a:xfrm>
              <a:off x="3677" y="1579"/>
              <a:ext cx="243" cy="116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8"/>
                </a:cxn>
                <a:cxn ang="0">
                  <a:pos x="3" y="20"/>
                </a:cxn>
                <a:cxn ang="0">
                  <a:pos x="1" y="37"/>
                </a:cxn>
                <a:cxn ang="0">
                  <a:pos x="0" y="56"/>
                </a:cxn>
                <a:cxn ang="0">
                  <a:pos x="1" y="75"/>
                </a:cxn>
                <a:cxn ang="0">
                  <a:pos x="3" y="92"/>
                </a:cxn>
                <a:cxn ang="0">
                  <a:pos x="5" y="99"/>
                </a:cxn>
                <a:cxn ang="0">
                  <a:pos x="6" y="105"/>
                </a:cxn>
                <a:cxn ang="0">
                  <a:pos x="10" y="110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31" y="115"/>
                </a:cxn>
                <a:cxn ang="0">
                  <a:pos x="60" y="115"/>
                </a:cxn>
                <a:cxn ang="0">
                  <a:pos x="120" y="116"/>
                </a:cxn>
                <a:cxn ang="0">
                  <a:pos x="120" y="116"/>
                </a:cxn>
                <a:cxn ang="0">
                  <a:pos x="135" y="115"/>
                </a:cxn>
                <a:cxn ang="0">
                  <a:pos x="154" y="113"/>
                </a:cxn>
                <a:cxn ang="0">
                  <a:pos x="194" y="109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240" y="100"/>
                </a:cxn>
                <a:cxn ang="0">
                  <a:pos x="242" y="95"/>
                </a:cxn>
                <a:cxn ang="0">
                  <a:pos x="243" y="90"/>
                </a:cxn>
                <a:cxn ang="0">
                  <a:pos x="243" y="90"/>
                </a:cxn>
                <a:cxn ang="0">
                  <a:pos x="239" y="0"/>
                </a:cxn>
                <a:cxn ang="0">
                  <a:pos x="239" y="0"/>
                </a:cxn>
                <a:cxn ang="0">
                  <a:pos x="124" y="0"/>
                </a:cxn>
                <a:cxn ang="0">
                  <a:pos x="46" y="1"/>
                </a:cxn>
                <a:cxn ang="0">
                  <a:pos x="1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243" h="116">
                  <a:moveTo>
                    <a:pt x="7" y="4"/>
                  </a:moveTo>
                  <a:lnTo>
                    <a:pt x="7" y="4"/>
                  </a:lnTo>
                  <a:lnTo>
                    <a:pt x="5" y="8"/>
                  </a:lnTo>
                  <a:lnTo>
                    <a:pt x="3" y="20"/>
                  </a:lnTo>
                  <a:lnTo>
                    <a:pt x="1" y="37"/>
                  </a:lnTo>
                  <a:lnTo>
                    <a:pt x="0" y="56"/>
                  </a:lnTo>
                  <a:lnTo>
                    <a:pt x="1" y="75"/>
                  </a:lnTo>
                  <a:lnTo>
                    <a:pt x="3" y="92"/>
                  </a:lnTo>
                  <a:lnTo>
                    <a:pt x="5" y="99"/>
                  </a:lnTo>
                  <a:lnTo>
                    <a:pt x="6" y="105"/>
                  </a:lnTo>
                  <a:lnTo>
                    <a:pt x="10" y="110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31" y="115"/>
                  </a:lnTo>
                  <a:lnTo>
                    <a:pt x="60" y="115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35" y="115"/>
                  </a:lnTo>
                  <a:lnTo>
                    <a:pt x="154" y="113"/>
                  </a:lnTo>
                  <a:lnTo>
                    <a:pt x="194" y="109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40" y="100"/>
                  </a:lnTo>
                  <a:lnTo>
                    <a:pt x="242" y="95"/>
                  </a:lnTo>
                  <a:lnTo>
                    <a:pt x="243" y="90"/>
                  </a:lnTo>
                  <a:lnTo>
                    <a:pt x="243" y="90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124" y="0"/>
                  </a:lnTo>
                  <a:lnTo>
                    <a:pt x="46" y="1"/>
                  </a:lnTo>
                  <a:lnTo>
                    <a:pt x="1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BF0A0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0" name="Freeform 438"/>
            <p:cNvSpPr>
              <a:spLocks noEditPoints="1"/>
            </p:cNvSpPr>
            <p:nvPr/>
          </p:nvSpPr>
          <p:spPr bwMode="auto">
            <a:xfrm>
              <a:off x="3712" y="1636"/>
              <a:ext cx="154" cy="30"/>
            </a:xfrm>
            <a:custGeom>
              <a:avLst/>
              <a:gdLst/>
              <a:ahLst/>
              <a:cxnLst>
                <a:cxn ang="0">
                  <a:pos x="152" y="25"/>
                </a:cxn>
                <a:cxn ang="0">
                  <a:pos x="1" y="25"/>
                </a:cxn>
                <a:cxn ang="0">
                  <a:pos x="3" y="28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152" y="4"/>
                </a:cxn>
                <a:cxn ang="0">
                  <a:pos x="150" y="1"/>
                </a:cxn>
                <a:cxn ang="0">
                  <a:pos x="150" y="28"/>
                </a:cxn>
                <a:cxn ang="0">
                  <a:pos x="152" y="25"/>
                </a:cxn>
                <a:cxn ang="0">
                  <a:pos x="15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1" y="30"/>
                </a:cxn>
                <a:cxn ang="0">
                  <a:pos x="152" y="30"/>
                </a:cxn>
                <a:cxn ang="0">
                  <a:pos x="154" y="30"/>
                </a:cxn>
                <a:cxn ang="0">
                  <a:pos x="154" y="28"/>
                </a:cxn>
                <a:cxn ang="0">
                  <a:pos x="154" y="1"/>
                </a:cxn>
                <a:cxn ang="0">
                  <a:pos x="154" y="0"/>
                </a:cxn>
                <a:cxn ang="0">
                  <a:pos x="152" y="0"/>
                </a:cxn>
              </a:cxnLst>
              <a:rect l="0" t="0" r="r" b="b"/>
              <a:pathLst>
                <a:path w="154" h="30">
                  <a:moveTo>
                    <a:pt x="152" y="25"/>
                  </a:moveTo>
                  <a:lnTo>
                    <a:pt x="1" y="25"/>
                  </a:lnTo>
                  <a:lnTo>
                    <a:pt x="3" y="28"/>
                  </a:lnTo>
                  <a:lnTo>
                    <a:pt x="3" y="1"/>
                  </a:lnTo>
                  <a:lnTo>
                    <a:pt x="1" y="4"/>
                  </a:lnTo>
                  <a:lnTo>
                    <a:pt x="152" y="4"/>
                  </a:lnTo>
                  <a:lnTo>
                    <a:pt x="150" y="1"/>
                  </a:lnTo>
                  <a:lnTo>
                    <a:pt x="150" y="28"/>
                  </a:lnTo>
                  <a:lnTo>
                    <a:pt x="152" y="25"/>
                  </a:lnTo>
                  <a:close/>
                  <a:moveTo>
                    <a:pt x="15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52" y="30"/>
                  </a:lnTo>
                  <a:lnTo>
                    <a:pt x="154" y="30"/>
                  </a:lnTo>
                  <a:lnTo>
                    <a:pt x="154" y="28"/>
                  </a:lnTo>
                  <a:lnTo>
                    <a:pt x="154" y="1"/>
                  </a:lnTo>
                  <a:lnTo>
                    <a:pt x="154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1" name="Freeform 439"/>
            <p:cNvSpPr>
              <a:spLocks/>
            </p:cNvSpPr>
            <p:nvPr/>
          </p:nvSpPr>
          <p:spPr bwMode="auto">
            <a:xfrm>
              <a:off x="3781" y="1643"/>
              <a:ext cx="14" cy="1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0"/>
                </a:cxn>
                <a:cxn ang="0">
                  <a:pos x="14" y="15"/>
                </a:cxn>
                <a:cxn ang="0">
                  <a:pos x="0" y="15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lnTo>
                    <a:pt x="7" y="0"/>
                  </a:lnTo>
                  <a:lnTo>
                    <a:pt x="1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2" name="Freeform 440"/>
            <p:cNvSpPr>
              <a:spLocks/>
            </p:cNvSpPr>
            <p:nvPr/>
          </p:nvSpPr>
          <p:spPr bwMode="auto">
            <a:xfrm>
              <a:off x="3825" y="1643"/>
              <a:ext cx="9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" y="12"/>
                </a:cxn>
                <a:cxn ang="0">
                  <a:pos x="3" y="12"/>
                </a:cxn>
                <a:cxn ang="0">
                  <a:pos x="3" y="9"/>
                </a:cxn>
                <a:cxn ang="0">
                  <a:pos x="9" y="9"/>
                </a:cxn>
                <a:cxn ang="0">
                  <a:pos x="9" y="6"/>
                </a:cxn>
                <a:cxn ang="0">
                  <a:pos x="3" y="6"/>
                </a:cxn>
                <a:cxn ang="0">
                  <a:pos x="3" y="3"/>
                </a:cxn>
                <a:cxn ang="0">
                  <a:pos x="9" y="3"/>
                </a:cxn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0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3" name="Freeform 441"/>
            <p:cNvSpPr>
              <a:spLocks noEditPoints="1"/>
            </p:cNvSpPr>
            <p:nvPr/>
          </p:nvSpPr>
          <p:spPr bwMode="auto">
            <a:xfrm>
              <a:off x="3723" y="1643"/>
              <a:ext cx="14" cy="1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4" y="15"/>
                </a:cxn>
                <a:cxn ang="0">
                  <a:pos x="10" y="15"/>
                </a:cxn>
                <a:cxn ang="0">
                  <a:pos x="9" y="12"/>
                </a:cxn>
                <a:cxn ang="0">
                  <a:pos x="4" y="12"/>
                </a:cxn>
                <a:cxn ang="0">
                  <a:pos x="3" y="15"/>
                </a:cxn>
                <a:cxn ang="0">
                  <a:pos x="0" y="15"/>
                </a:cxn>
                <a:cxn ang="0">
                  <a:pos x="7" y="0"/>
                </a:cxn>
                <a:cxn ang="0">
                  <a:pos x="8" y="10"/>
                </a:cxn>
                <a:cxn ang="0">
                  <a:pos x="7" y="6"/>
                </a:cxn>
                <a:cxn ang="0">
                  <a:pos x="6" y="10"/>
                </a:cxn>
                <a:cxn ang="0">
                  <a:pos x="8" y="10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lnTo>
                    <a:pt x="14" y="15"/>
                  </a:lnTo>
                  <a:lnTo>
                    <a:pt x="10" y="15"/>
                  </a:lnTo>
                  <a:lnTo>
                    <a:pt x="9" y="12"/>
                  </a:lnTo>
                  <a:lnTo>
                    <a:pt x="4" y="12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7" y="0"/>
                  </a:lnTo>
                  <a:close/>
                  <a:moveTo>
                    <a:pt x="8" y="10"/>
                  </a:moveTo>
                  <a:lnTo>
                    <a:pt x="7" y="6"/>
                  </a:lnTo>
                  <a:lnTo>
                    <a:pt x="6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4" name="Freeform 442"/>
            <p:cNvSpPr>
              <a:spLocks/>
            </p:cNvSpPr>
            <p:nvPr/>
          </p:nvSpPr>
          <p:spPr bwMode="auto">
            <a:xfrm>
              <a:off x="3746" y="1643"/>
              <a:ext cx="9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" y="12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lnTo>
                    <a:pt x="0" y="15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4" y="1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5" name="Freeform 443"/>
            <p:cNvSpPr>
              <a:spLocks/>
            </p:cNvSpPr>
            <p:nvPr/>
          </p:nvSpPr>
          <p:spPr bwMode="auto">
            <a:xfrm>
              <a:off x="3762" y="1642"/>
              <a:ext cx="12" cy="17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0" y="13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6" y="13"/>
                </a:cxn>
                <a:cxn ang="0">
                  <a:pos x="4" y="12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2" y="5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2" y="15"/>
                </a:cxn>
                <a:cxn ang="0">
                  <a:pos x="5" y="16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12" y="16"/>
                </a:cxn>
                <a:cxn ang="0">
                  <a:pos x="12" y="12"/>
                </a:cxn>
              </a:cxnLst>
              <a:rect l="0" t="0" r="r" b="b"/>
              <a:pathLst>
                <a:path w="12" h="17">
                  <a:moveTo>
                    <a:pt x="12" y="12"/>
                  </a:moveTo>
                  <a:lnTo>
                    <a:pt x="12" y="12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2" y="1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6" name="Freeform 444"/>
            <p:cNvSpPr>
              <a:spLocks/>
            </p:cNvSpPr>
            <p:nvPr/>
          </p:nvSpPr>
          <p:spPr bwMode="auto">
            <a:xfrm>
              <a:off x="3804" y="1643"/>
              <a:ext cx="11" cy="1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1" y="0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3"/>
                  </a:lnTo>
                  <a:lnTo>
                    <a:pt x="7" y="3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17" name="Freeform 445"/>
            <p:cNvSpPr>
              <a:spLocks/>
            </p:cNvSpPr>
            <p:nvPr/>
          </p:nvSpPr>
          <p:spPr bwMode="auto">
            <a:xfrm>
              <a:off x="3846" y="1643"/>
              <a:ext cx="7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7" y="15"/>
                </a:cxn>
                <a:cxn ang="0">
                  <a:pos x="7" y="12"/>
                </a:cxn>
                <a:cxn ang="0">
                  <a:pos x="2" y="1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grpSp>
        <p:nvGrpSpPr>
          <p:cNvPr id="12" name="Group 446"/>
          <p:cNvGrpSpPr>
            <a:grpSpLocks/>
          </p:cNvGrpSpPr>
          <p:nvPr/>
        </p:nvGrpSpPr>
        <p:grpSpPr bwMode="auto">
          <a:xfrm>
            <a:off x="5181600" y="5105400"/>
            <a:ext cx="822325" cy="652463"/>
            <a:chOff x="3552" y="1248"/>
            <a:chExt cx="518" cy="411"/>
          </a:xfrm>
        </p:grpSpPr>
        <p:grpSp>
          <p:nvGrpSpPr>
            <p:cNvPr id="13" name="Group 447"/>
            <p:cNvGrpSpPr>
              <a:grpSpLocks/>
            </p:cNvGrpSpPr>
            <p:nvPr/>
          </p:nvGrpSpPr>
          <p:grpSpPr bwMode="auto">
            <a:xfrm>
              <a:off x="3552" y="1248"/>
              <a:ext cx="518" cy="411"/>
              <a:chOff x="1155" y="1443"/>
              <a:chExt cx="777" cy="840"/>
            </a:xfrm>
          </p:grpSpPr>
          <p:sp>
            <p:nvSpPr>
              <p:cNvPr id="1641920" name="Freeform 448"/>
              <p:cNvSpPr>
                <a:spLocks/>
              </p:cNvSpPr>
              <p:nvPr/>
            </p:nvSpPr>
            <p:spPr bwMode="auto">
              <a:xfrm>
                <a:off x="1212" y="1787"/>
                <a:ext cx="720" cy="496"/>
              </a:xfrm>
              <a:custGeom>
                <a:avLst/>
                <a:gdLst/>
                <a:ahLst/>
                <a:cxnLst>
                  <a:cxn ang="0">
                    <a:pos x="696" y="344"/>
                  </a:cxn>
                  <a:cxn ang="0">
                    <a:pos x="710" y="320"/>
                  </a:cxn>
                  <a:cxn ang="0">
                    <a:pos x="718" y="295"/>
                  </a:cxn>
                  <a:cxn ang="0">
                    <a:pos x="720" y="270"/>
                  </a:cxn>
                  <a:cxn ang="0">
                    <a:pos x="719" y="226"/>
                  </a:cxn>
                  <a:cxn ang="0">
                    <a:pos x="713" y="196"/>
                  </a:cxn>
                  <a:cxn ang="0">
                    <a:pos x="710" y="182"/>
                  </a:cxn>
                  <a:cxn ang="0">
                    <a:pos x="698" y="155"/>
                  </a:cxn>
                  <a:cxn ang="0">
                    <a:pos x="682" y="129"/>
                  </a:cxn>
                  <a:cxn ang="0">
                    <a:pos x="660" y="104"/>
                  </a:cxn>
                  <a:cxn ang="0">
                    <a:pos x="634" y="82"/>
                  </a:cxn>
                  <a:cxn ang="0">
                    <a:pos x="594" y="55"/>
                  </a:cxn>
                  <a:cxn ang="0">
                    <a:pos x="543" y="31"/>
                  </a:cxn>
                  <a:cxn ang="0">
                    <a:pos x="508" y="19"/>
                  </a:cxn>
                  <a:cxn ang="0">
                    <a:pos x="437" y="5"/>
                  </a:cxn>
                  <a:cxn ang="0">
                    <a:pos x="366" y="0"/>
                  </a:cxn>
                  <a:cxn ang="0">
                    <a:pos x="295" y="2"/>
                  </a:cxn>
                  <a:cxn ang="0">
                    <a:pos x="258" y="6"/>
                  </a:cxn>
                  <a:cxn ang="0">
                    <a:pos x="191" y="18"/>
                  </a:cxn>
                  <a:cxn ang="0">
                    <a:pos x="141" y="33"/>
                  </a:cxn>
                  <a:cxn ang="0">
                    <a:pos x="107" y="46"/>
                  </a:cxn>
                  <a:cxn ang="0">
                    <a:pos x="77" y="63"/>
                  </a:cxn>
                  <a:cxn ang="0">
                    <a:pos x="50" y="85"/>
                  </a:cxn>
                  <a:cxn ang="0">
                    <a:pos x="27" y="111"/>
                  </a:cxn>
                  <a:cxn ang="0">
                    <a:pos x="18" y="126"/>
                  </a:cxn>
                  <a:cxn ang="0">
                    <a:pos x="5" y="155"/>
                  </a:cxn>
                  <a:cxn ang="0">
                    <a:pos x="0" y="183"/>
                  </a:cxn>
                  <a:cxn ang="0">
                    <a:pos x="1" y="211"/>
                  </a:cxn>
                  <a:cxn ang="0">
                    <a:pos x="6" y="236"/>
                  </a:cxn>
                  <a:cxn ang="0">
                    <a:pos x="5" y="249"/>
                  </a:cxn>
                  <a:cxn ang="0">
                    <a:pos x="5" y="273"/>
                  </a:cxn>
                  <a:cxn ang="0">
                    <a:pos x="10" y="297"/>
                  </a:cxn>
                  <a:cxn ang="0">
                    <a:pos x="18" y="320"/>
                  </a:cxn>
                  <a:cxn ang="0">
                    <a:pos x="34" y="354"/>
                  </a:cxn>
                  <a:cxn ang="0">
                    <a:pos x="67" y="393"/>
                  </a:cxn>
                  <a:cxn ang="0">
                    <a:pos x="85" y="410"/>
                  </a:cxn>
                  <a:cxn ang="0">
                    <a:pos x="98" y="419"/>
                  </a:cxn>
                  <a:cxn ang="0">
                    <a:pos x="141" y="445"/>
                  </a:cxn>
                  <a:cxn ang="0">
                    <a:pos x="188" y="467"/>
                  </a:cxn>
                  <a:cxn ang="0">
                    <a:pos x="242" y="482"/>
                  </a:cxn>
                  <a:cxn ang="0">
                    <a:pos x="296" y="491"/>
                  </a:cxn>
                  <a:cxn ang="0">
                    <a:pos x="353" y="496"/>
                  </a:cxn>
                  <a:cxn ang="0">
                    <a:pos x="407" y="495"/>
                  </a:cxn>
                  <a:cxn ang="0">
                    <a:pos x="459" y="489"/>
                  </a:cxn>
                  <a:cxn ang="0">
                    <a:pos x="507" y="477"/>
                  </a:cxn>
                  <a:cxn ang="0">
                    <a:pos x="524" y="471"/>
                  </a:cxn>
                  <a:cxn ang="0">
                    <a:pos x="568" y="450"/>
                  </a:cxn>
                  <a:cxn ang="0">
                    <a:pos x="591" y="437"/>
                  </a:cxn>
                  <a:cxn ang="0">
                    <a:pos x="622" y="418"/>
                  </a:cxn>
                  <a:cxn ang="0">
                    <a:pos x="649" y="396"/>
                  </a:cxn>
                  <a:cxn ang="0">
                    <a:pos x="675" y="371"/>
                  </a:cxn>
                  <a:cxn ang="0">
                    <a:pos x="696" y="344"/>
                  </a:cxn>
                  <a:cxn ang="0">
                    <a:pos x="696" y="344"/>
                  </a:cxn>
                </a:cxnLst>
                <a:rect l="0" t="0" r="r" b="b"/>
                <a:pathLst>
                  <a:path w="720" h="496">
                    <a:moveTo>
                      <a:pt x="696" y="344"/>
                    </a:moveTo>
                    <a:lnTo>
                      <a:pt x="696" y="344"/>
                    </a:lnTo>
                    <a:lnTo>
                      <a:pt x="704" y="332"/>
                    </a:lnTo>
                    <a:lnTo>
                      <a:pt x="710" y="320"/>
                    </a:lnTo>
                    <a:lnTo>
                      <a:pt x="714" y="308"/>
                    </a:lnTo>
                    <a:lnTo>
                      <a:pt x="718" y="295"/>
                    </a:lnTo>
                    <a:lnTo>
                      <a:pt x="719" y="282"/>
                    </a:lnTo>
                    <a:lnTo>
                      <a:pt x="720" y="270"/>
                    </a:lnTo>
                    <a:lnTo>
                      <a:pt x="720" y="247"/>
                    </a:lnTo>
                    <a:lnTo>
                      <a:pt x="719" y="226"/>
                    </a:lnTo>
                    <a:lnTo>
                      <a:pt x="717" y="211"/>
                    </a:lnTo>
                    <a:lnTo>
                      <a:pt x="713" y="196"/>
                    </a:lnTo>
                    <a:lnTo>
                      <a:pt x="713" y="196"/>
                    </a:lnTo>
                    <a:lnTo>
                      <a:pt x="710" y="182"/>
                    </a:lnTo>
                    <a:lnTo>
                      <a:pt x="705" y="169"/>
                    </a:lnTo>
                    <a:lnTo>
                      <a:pt x="698" y="155"/>
                    </a:lnTo>
                    <a:lnTo>
                      <a:pt x="691" y="142"/>
                    </a:lnTo>
                    <a:lnTo>
                      <a:pt x="682" y="129"/>
                    </a:lnTo>
                    <a:lnTo>
                      <a:pt x="670" y="116"/>
                    </a:lnTo>
                    <a:lnTo>
                      <a:pt x="660" y="104"/>
                    </a:lnTo>
                    <a:lnTo>
                      <a:pt x="647" y="93"/>
                    </a:lnTo>
                    <a:lnTo>
                      <a:pt x="634" y="82"/>
                    </a:lnTo>
                    <a:lnTo>
                      <a:pt x="621" y="72"/>
                    </a:lnTo>
                    <a:lnTo>
                      <a:pt x="594" y="55"/>
                    </a:lnTo>
                    <a:lnTo>
                      <a:pt x="566" y="41"/>
                    </a:lnTo>
                    <a:lnTo>
                      <a:pt x="543" y="31"/>
                    </a:lnTo>
                    <a:lnTo>
                      <a:pt x="543" y="31"/>
                    </a:lnTo>
                    <a:lnTo>
                      <a:pt x="508" y="19"/>
                    </a:lnTo>
                    <a:lnTo>
                      <a:pt x="472" y="10"/>
                    </a:lnTo>
                    <a:lnTo>
                      <a:pt x="437" y="5"/>
                    </a:lnTo>
                    <a:lnTo>
                      <a:pt x="402" y="1"/>
                    </a:lnTo>
                    <a:lnTo>
                      <a:pt x="366" y="0"/>
                    </a:lnTo>
                    <a:lnTo>
                      <a:pt x="331" y="0"/>
                    </a:lnTo>
                    <a:lnTo>
                      <a:pt x="295" y="2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26" y="11"/>
                    </a:lnTo>
                    <a:lnTo>
                      <a:pt x="191" y="18"/>
                    </a:lnTo>
                    <a:lnTo>
                      <a:pt x="157" y="27"/>
                    </a:lnTo>
                    <a:lnTo>
                      <a:pt x="141" y="33"/>
                    </a:lnTo>
                    <a:lnTo>
                      <a:pt x="124" y="40"/>
                    </a:lnTo>
                    <a:lnTo>
                      <a:pt x="107" y="46"/>
                    </a:lnTo>
                    <a:lnTo>
                      <a:pt x="91" y="54"/>
                    </a:lnTo>
                    <a:lnTo>
                      <a:pt x="77" y="63"/>
                    </a:lnTo>
                    <a:lnTo>
                      <a:pt x="63" y="73"/>
                    </a:lnTo>
                    <a:lnTo>
                      <a:pt x="50" y="85"/>
                    </a:lnTo>
                    <a:lnTo>
                      <a:pt x="37" y="98"/>
                    </a:lnTo>
                    <a:lnTo>
                      <a:pt x="27" y="111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0" y="141"/>
                    </a:lnTo>
                    <a:lnTo>
                      <a:pt x="5" y="155"/>
                    </a:lnTo>
                    <a:lnTo>
                      <a:pt x="1" y="169"/>
                    </a:lnTo>
                    <a:lnTo>
                      <a:pt x="0" y="183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3" y="223"/>
                    </a:lnTo>
                    <a:lnTo>
                      <a:pt x="6" y="236"/>
                    </a:lnTo>
                    <a:lnTo>
                      <a:pt x="6" y="236"/>
                    </a:lnTo>
                    <a:lnTo>
                      <a:pt x="5" y="249"/>
                    </a:lnTo>
                    <a:lnTo>
                      <a:pt x="5" y="261"/>
                    </a:lnTo>
                    <a:lnTo>
                      <a:pt x="5" y="273"/>
                    </a:lnTo>
                    <a:lnTo>
                      <a:pt x="7" y="286"/>
                    </a:lnTo>
                    <a:lnTo>
                      <a:pt x="10" y="297"/>
                    </a:lnTo>
                    <a:lnTo>
                      <a:pt x="12" y="309"/>
                    </a:lnTo>
                    <a:lnTo>
                      <a:pt x="18" y="320"/>
                    </a:lnTo>
                    <a:lnTo>
                      <a:pt x="23" y="332"/>
                    </a:lnTo>
                    <a:lnTo>
                      <a:pt x="34" y="354"/>
                    </a:lnTo>
                    <a:lnTo>
                      <a:pt x="50" y="374"/>
                    </a:lnTo>
                    <a:lnTo>
                      <a:pt x="67" y="393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119" y="433"/>
                    </a:lnTo>
                    <a:lnTo>
                      <a:pt x="141" y="445"/>
                    </a:lnTo>
                    <a:lnTo>
                      <a:pt x="164" y="456"/>
                    </a:lnTo>
                    <a:lnTo>
                      <a:pt x="188" y="467"/>
                    </a:lnTo>
                    <a:lnTo>
                      <a:pt x="214" y="474"/>
                    </a:lnTo>
                    <a:lnTo>
                      <a:pt x="242" y="482"/>
                    </a:lnTo>
                    <a:lnTo>
                      <a:pt x="269" y="487"/>
                    </a:lnTo>
                    <a:lnTo>
                      <a:pt x="296" y="491"/>
                    </a:lnTo>
                    <a:lnTo>
                      <a:pt x="324" y="495"/>
                    </a:lnTo>
                    <a:lnTo>
                      <a:pt x="353" y="496"/>
                    </a:lnTo>
                    <a:lnTo>
                      <a:pt x="380" y="496"/>
                    </a:lnTo>
                    <a:lnTo>
                      <a:pt x="407" y="495"/>
                    </a:lnTo>
                    <a:lnTo>
                      <a:pt x="433" y="493"/>
                    </a:lnTo>
                    <a:lnTo>
                      <a:pt x="459" y="489"/>
                    </a:lnTo>
                    <a:lnTo>
                      <a:pt x="484" y="483"/>
                    </a:lnTo>
                    <a:lnTo>
                      <a:pt x="507" y="477"/>
                    </a:lnTo>
                    <a:lnTo>
                      <a:pt x="507" y="477"/>
                    </a:lnTo>
                    <a:lnTo>
                      <a:pt x="524" y="471"/>
                    </a:lnTo>
                    <a:lnTo>
                      <a:pt x="544" y="461"/>
                    </a:lnTo>
                    <a:lnTo>
                      <a:pt x="568" y="450"/>
                    </a:lnTo>
                    <a:lnTo>
                      <a:pt x="591" y="437"/>
                    </a:lnTo>
                    <a:lnTo>
                      <a:pt x="591" y="437"/>
                    </a:lnTo>
                    <a:lnTo>
                      <a:pt x="607" y="428"/>
                    </a:lnTo>
                    <a:lnTo>
                      <a:pt x="622" y="418"/>
                    </a:lnTo>
                    <a:lnTo>
                      <a:pt x="636" y="407"/>
                    </a:lnTo>
                    <a:lnTo>
                      <a:pt x="649" y="396"/>
                    </a:lnTo>
                    <a:lnTo>
                      <a:pt x="662" y="384"/>
                    </a:lnTo>
                    <a:lnTo>
                      <a:pt x="675" y="371"/>
                    </a:lnTo>
                    <a:lnTo>
                      <a:pt x="685" y="358"/>
                    </a:lnTo>
                    <a:lnTo>
                      <a:pt x="696" y="344"/>
                    </a:lnTo>
                    <a:lnTo>
                      <a:pt x="696" y="344"/>
                    </a:lnTo>
                    <a:lnTo>
                      <a:pt x="696" y="344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21" name="Freeform 449"/>
              <p:cNvSpPr>
                <a:spLocks/>
              </p:cNvSpPr>
              <p:nvPr/>
            </p:nvSpPr>
            <p:spPr bwMode="auto">
              <a:xfrm>
                <a:off x="1168" y="1463"/>
                <a:ext cx="714" cy="749"/>
              </a:xfrm>
              <a:custGeom>
                <a:avLst/>
                <a:gdLst/>
                <a:ahLst/>
                <a:cxnLst>
                  <a:cxn ang="0">
                    <a:pos x="714" y="198"/>
                  </a:cxn>
                  <a:cxn ang="0">
                    <a:pos x="706" y="170"/>
                  </a:cxn>
                  <a:cxn ang="0">
                    <a:pos x="692" y="144"/>
                  </a:cxn>
                  <a:cxn ang="0">
                    <a:pos x="671" y="118"/>
                  </a:cxn>
                  <a:cxn ang="0">
                    <a:pos x="648" y="95"/>
                  </a:cxn>
                  <a:cxn ang="0">
                    <a:pos x="621" y="74"/>
                  </a:cxn>
                  <a:cxn ang="0">
                    <a:pos x="568" y="42"/>
                  </a:cxn>
                  <a:cxn ang="0">
                    <a:pos x="544" y="31"/>
                  </a:cxn>
                  <a:cxn ang="0">
                    <a:pos x="473" y="12"/>
                  </a:cxn>
                  <a:cxn ang="0">
                    <a:pos x="402" y="2"/>
                  </a:cxn>
                  <a:cxn ang="0">
                    <a:pos x="332" y="2"/>
                  </a:cxn>
                  <a:cxn ang="0">
                    <a:pos x="258" y="8"/>
                  </a:cxn>
                  <a:cxn ang="0">
                    <a:pos x="226" y="13"/>
                  </a:cxn>
                  <a:cxn ang="0">
                    <a:pos x="159" y="29"/>
                  </a:cxn>
                  <a:cxn ang="0">
                    <a:pos x="125" y="40"/>
                  </a:cxn>
                  <a:cxn ang="0">
                    <a:pos x="93" y="56"/>
                  </a:cxn>
                  <a:cxn ang="0">
                    <a:pos x="63" y="75"/>
                  </a:cxn>
                  <a:cxn ang="0">
                    <a:pos x="38" y="99"/>
                  </a:cxn>
                  <a:cxn ang="0">
                    <a:pos x="18" y="127"/>
                  </a:cxn>
                  <a:cxn ang="0">
                    <a:pos x="10" y="144"/>
                  </a:cxn>
                  <a:cxn ang="0">
                    <a:pos x="1" y="176"/>
                  </a:cxn>
                  <a:cxn ang="0">
                    <a:pos x="0" y="511"/>
                  </a:cxn>
                  <a:cxn ang="0">
                    <a:pos x="0" y="523"/>
                  </a:cxn>
                  <a:cxn ang="0">
                    <a:pos x="2" y="545"/>
                  </a:cxn>
                  <a:cxn ang="0">
                    <a:pos x="11" y="577"/>
                  </a:cxn>
                  <a:cxn ang="0">
                    <a:pos x="33" y="616"/>
                  </a:cxn>
                  <a:cxn ang="0">
                    <a:pos x="63" y="651"/>
                  </a:cxn>
                  <a:cxn ang="0">
                    <a:pos x="80" y="666"/>
                  </a:cxn>
                  <a:cxn ang="0">
                    <a:pos x="121" y="695"/>
                  </a:cxn>
                  <a:cxn ang="0">
                    <a:pos x="170" y="717"/>
                  </a:cxn>
                  <a:cxn ang="0">
                    <a:pos x="223" y="732"/>
                  </a:cxn>
                  <a:cxn ang="0">
                    <a:pos x="279" y="744"/>
                  </a:cxn>
                  <a:cxn ang="0">
                    <a:pos x="336" y="748"/>
                  </a:cxn>
                  <a:cxn ang="0">
                    <a:pos x="393" y="748"/>
                  </a:cxn>
                  <a:cxn ang="0">
                    <a:pos x="447" y="743"/>
                  </a:cxn>
                  <a:cxn ang="0">
                    <a:pos x="498" y="731"/>
                  </a:cxn>
                  <a:cxn ang="0">
                    <a:pos x="513" y="727"/>
                  </a:cxn>
                  <a:cxn ang="0">
                    <a:pos x="547" y="713"/>
                  </a:cxn>
                  <a:cxn ang="0">
                    <a:pos x="583" y="696"/>
                  </a:cxn>
                  <a:cxn ang="0">
                    <a:pos x="618" y="674"/>
                  </a:cxn>
                  <a:cxn ang="0">
                    <a:pos x="652" y="647"/>
                  </a:cxn>
                  <a:cxn ang="0">
                    <a:pos x="680" y="617"/>
                  </a:cxn>
                  <a:cxn ang="0">
                    <a:pos x="701" y="582"/>
                  </a:cxn>
                  <a:cxn ang="0">
                    <a:pos x="710" y="554"/>
                  </a:cxn>
                  <a:cxn ang="0">
                    <a:pos x="711" y="535"/>
                  </a:cxn>
                  <a:cxn ang="0">
                    <a:pos x="714" y="198"/>
                  </a:cxn>
                </a:cxnLst>
                <a:rect l="0" t="0" r="r" b="b"/>
                <a:pathLst>
                  <a:path w="714" h="749">
                    <a:moveTo>
                      <a:pt x="714" y="198"/>
                    </a:moveTo>
                    <a:lnTo>
                      <a:pt x="714" y="198"/>
                    </a:lnTo>
                    <a:lnTo>
                      <a:pt x="711" y="184"/>
                    </a:lnTo>
                    <a:lnTo>
                      <a:pt x="706" y="170"/>
                    </a:lnTo>
                    <a:lnTo>
                      <a:pt x="700" y="157"/>
                    </a:lnTo>
                    <a:lnTo>
                      <a:pt x="692" y="144"/>
                    </a:lnTo>
                    <a:lnTo>
                      <a:pt x="682" y="131"/>
                    </a:lnTo>
                    <a:lnTo>
                      <a:pt x="671" y="118"/>
                    </a:lnTo>
                    <a:lnTo>
                      <a:pt x="660" y="106"/>
                    </a:lnTo>
                    <a:lnTo>
                      <a:pt x="648" y="95"/>
                    </a:lnTo>
                    <a:lnTo>
                      <a:pt x="635" y="84"/>
                    </a:lnTo>
                    <a:lnTo>
                      <a:pt x="621" y="74"/>
                    </a:lnTo>
                    <a:lnTo>
                      <a:pt x="594" y="56"/>
                    </a:lnTo>
                    <a:lnTo>
                      <a:pt x="568" y="42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508" y="21"/>
                    </a:lnTo>
                    <a:lnTo>
                      <a:pt x="473" y="12"/>
                    </a:lnTo>
                    <a:lnTo>
                      <a:pt x="438" y="5"/>
                    </a:lnTo>
                    <a:lnTo>
                      <a:pt x="402" y="2"/>
                    </a:lnTo>
                    <a:lnTo>
                      <a:pt x="367" y="0"/>
                    </a:lnTo>
                    <a:lnTo>
                      <a:pt x="332" y="2"/>
                    </a:lnTo>
                    <a:lnTo>
                      <a:pt x="296" y="4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26" y="13"/>
                    </a:lnTo>
                    <a:lnTo>
                      <a:pt x="192" y="20"/>
                    </a:lnTo>
                    <a:lnTo>
                      <a:pt x="159" y="29"/>
                    </a:lnTo>
                    <a:lnTo>
                      <a:pt x="141" y="34"/>
                    </a:lnTo>
                    <a:lnTo>
                      <a:pt x="125" y="40"/>
                    </a:lnTo>
                    <a:lnTo>
                      <a:pt x="108" y="48"/>
                    </a:lnTo>
                    <a:lnTo>
                      <a:pt x="93" y="56"/>
                    </a:lnTo>
                    <a:lnTo>
                      <a:pt x="77" y="65"/>
                    </a:lnTo>
                    <a:lnTo>
                      <a:pt x="63" y="75"/>
                    </a:lnTo>
                    <a:lnTo>
                      <a:pt x="50" y="86"/>
                    </a:lnTo>
                    <a:lnTo>
                      <a:pt x="38" y="99"/>
                    </a:lnTo>
                    <a:lnTo>
                      <a:pt x="28" y="113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0" y="144"/>
                    </a:lnTo>
                    <a:lnTo>
                      <a:pt x="5" y="161"/>
                    </a:lnTo>
                    <a:lnTo>
                      <a:pt x="1" y="176"/>
                    </a:lnTo>
                    <a:lnTo>
                      <a:pt x="0" y="192"/>
                    </a:lnTo>
                    <a:lnTo>
                      <a:pt x="0" y="511"/>
                    </a:lnTo>
                    <a:lnTo>
                      <a:pt x="0" y="511"/>
                    </a:lnTo>
                    <a:lnTo>
                      <a:pt x="0" y="523"/>
                    </a:lnTo>
                    <a:lnTo>
                      <a:pt x="0" y="535"/>
                    </a:lnTo>
                    <a:lnTo>
                      <a:pt x="2" y="545"/>
                    </a:lnTo>
                    <a:lnTo>
                      <a:pt x="3" y="555"/>
                    </a:lnTo>
                    <a:lnTo>
                      <a:pt x="11" y="577"/>
                    </a:lnTo>
                    <a:lnTo>
                      <a:pt x="22" y="598"/>
                    </a:lnTo>
                    <a:lnTo>
                      <a:pt x="33" y="616"/>
                    </a:lnTo>
                    <a:lnTo>
                      <a:pt x="47" y="635"/>
                    </a:lnTo>
                    <a:lnTo>
                      <a:pt x="63" y="651"/>
                    </a:lnTo>
                    <a:lnTo>
                      <a:pt x="80" y="666"/>
                    </a:lnTo>
                    <a:lnTo>
                      <a:pt x="80" y="666"/>
                    </a:lnTo>
                    <a:lnTo>
                      <a:pt x="99" y="682"/>
                    </a:lnTo>
                    <a:lnTo>
                      <a:pt x="121" y="695"/>
                    </a:lnTo>
                    <a:lnTo>
                      <a:pt x="144" y="707"/>
                    </a:lnTo>
                    <a:lnTo>
                      <a:pt x="170" y="717"/>
                    </a:lnTo>
                    <a:lnTo>
                      <a:pt x="196" y="726"/>
                    </a:lnTo>
                    <a:lnTo>
                      <a:pt x="223" y="732"/>
                    </a:lnTo>
                    <a:lnTo>
                      <a:pt x="251" y="739"/>
                    </a:lnTo>
                    <a:lnTo>
                      <a:pt x="279" y="744"/>
                    </a:lnTo>
                    <a:lnTo>
                      <a:pt x="308" y="747"/>
                    </a:lnTo>
                    <a:lnTo>
                      <a:pt x="336" y="748"/>
                    </a:lnTo>
                    <a:lnTo>
                      <a:pt x="364" y="749"/>
                    </a:lnTo>
                    <a:lnTo>
                      <a:pt x="393" y="748"/>
                    </a:lnTo>
                    <a:lnTo>
                      <a:pt x="420" y="745"/>
                    </a:lnTo>
                    <a:lnTo>
                      <a:pt x="447" y="743"/>
                    </a:lnTo>
                    <a:lnTo>
                      <a:pt x="473" y="738"/>
                    </a:lnTo>
                    <a:lnTo>
                      <a:pt x="498" y="731"/>
                    </a:lnTo>
                    <a:lnTo>
                      <a:pt x="498" y="731"/>
                    </a:lnTo>
                    <a:lnTo>
                      <a:pt x="513" y="727"/>
                    </a:lnTo>
                    <a:lnTo>
                      <a:pt x="529" y="721"/>
                    </a:lnTo>
                    <a:lnTo>
                      <a:pt x="547" y="713"/>
                    </a:lnTo>
                    <a:lnTo>
                      <a:pt x="565" y="705"/>
                    </a:lnTo>
                    <a:lnTo>
                      <a:pt x="583" y="696"/>
                    </a:lnTo>
                    <a:lnTo>
                      <a:pt x="601" y="686"/>
                    </a:lnTo>
                    <a:lnTo>
                      <a:pt x="618" y="674"/>
                    </a:lnTo>
                    <a:lnTo>
                      <a:pt x="636" y="661"/>
                    </a:lnTo>
                    <a:lnTo>
                      <a:pt x="652" y="647"/>
                    </a:lnTo>
                    <a:lnTo>
                      <a:pt x="667" y="633"/>
                    </a:lnTo>
                    <a:lnTo>
                      <a:pt x="680" y="617"/>
                    </a:lnTo>
                    <a:lnTo>
                      <a:pt x="692" y="601"/>
                    </a:lnTo>
                    <a:lnTo>
                      <a:pt x="701" y="582"/>
                    </a:lnTo>
                    <a:lnTo>
                      <a:pt x="707" y="564"/>
                    </a:lnTo>
                    <a:lnTo>
                      <a:pt x="710" y="554"/>
                    </a:lnTo>
                    <a:lnTo>
                      <a:pt x="711" y="544"/>
                    </a:lnTo>
                    <a:lnTo>
                      <a:pt x="711" y="535"/>
                    </a:lnTo>
                    <a:lnTo>
                      <a:pt x="711" y="524"/>
                    </a:lnTo>
                    <a:lnTo>
                      <a:pt x="714" y="198"/>
                    </a:lnTo>
                    <a:lnTo>
                      <a:pt x="714" y="198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22" name="Freeform 450"/>
              <p:cNvSpPr>
                <a:spLocks/>
              </p:cNvSpPr>
              <p:nvPr/>
            </p:nvSpPr>
            <p:spPr bwMode="auto">
              <a:xfrm>
                <a:off x="1155" y="1452"/>
                <a:ext cx="739" cy="772"/>
              </a:xfrm>
              <a:custGeom>
                <a:avLst/>
                <a:gdLst/>
                <a:ahLst/>
                <a:cxnLst>
                  <a:cxn ang="0">
                    <a:pos x="733" y="179"/>
                  </a:cxn>
                  <a:cxn ang="0">
                    <a:pos x="688" y="111"/>
                  </a:cxn>
                  <a:cxn ang="0">
                    <a:pos x="640" y="71"/>
                  </a:cxn>
                  <a:cxn ang="0">
                    <a:pos x="557" y="28"/>
                  </a:cxn>
                  <a:cxn ang="0">
                    <a:pos x="467" y="6"/>
                  </a:cxn>
                  <a:cxn ang="0">
                    <a:pos x="387" y="0"/>
                  </a:cxn>
                  <a:cxn ang="0">
                    <a:pos x="255" y="11"/>
                  </a:cxn>
                  <a:cxn ang="0">
                    <a:pos x="176" y="31"/>
                  </a:cxn>
                  <a:cxn ang="0">
                    <a:pos x="101" y="63"/>
                  </a:cxn>
                  <a:cxn ang="0">
                    <a:pos x="53" y="101"/>
                  </a:cxn>
                  <a:cxn ang="0">
                    <a:pos x="10" y="168"/>
                  </a:cxn>
                  <a:cxn ang="0">
                    <a:pos x="1" y="221"/>
                  </a:cxn>
                  <a:cxn ang="0">
                    <a:pos x="1" y="487"/>
                  </a:cxn>
                  <a:cxn ang="0">
                    <a:pos x="1" y="556"/>
                  </a:cxn>
                  <a:cxn ang="0">
                    <a:pos x="14" y="602"/>
                  </a:cxn>
                  <a:cxn ang="0">
                    <a:pos x="71" y="679"/>
                  </a:cxn>
                  <a:cxn ang="0">
                    <a:pos x="126" y="719"/>
                  </a:cxn>
                  <a:cxn ang="0">
                    <a:pos x="208" y="751"/>
                  </a:cxn>
                  <a:cxn ang="0">
                    <a:pos x="296" y="768"/>
                  </a:cxn>
                  <a:cxn ang="0">
                    <a:pos x="407" y="769"/>
                  </a:cxn>
                  <a:cxn ang="0">
                    <a:pos x="485" y="758"/>
                  </a:cxn>
                  <a:cxn ang="0">
                    <a:pos x="555" y="734"/>
                  </a:cxn>
                  <a:cxn ang="0">
                    <a:pos x="620" y="701"/>
                  </a:cxn>
                  <a:cxn ang="0">
                    <a:pos x="675" y="654"/>
                  </a:cxn>
                  <a:cxn ang="0">
                    <a:pos x="708" y="618"/>
                  </a:cxn>
                  <a:cxn ang="0">
                    <a:pos x="727" y="575"/>
                  </a:cxn>
                  <a:cxn ang="0">
                    <a:pos x="737" y="496"/>
                  </a:cxn>
                  <a:cxn ang="0">
                    <a:pos x="739" y="199"/>
                  </a:cxn>
                  <a:cxn ang="0">
                    <a:pos x="719" y="210"/>
                  </a:cxn>
                  <a:cxn ang="0">
                    <a:pos x="714" y="394"/>
                  </a:cxn>
                  <a:cxn ang="0">
                    <a:pos x="714" y="543"/>
                  </a:cxn>
                  <a:cxn ang="0">
                    <a:pos x="706" y="590"/>
                  </a:cxn>
                  <a:cxn ang="0">
                    <a:pos x="680" y="636"/>
                  </a:cxn>
                  <a:cxn ang="0">
                    <a:pos x="612" y="692"/>
                  </a:cxn>
                  <a:cxn ang="0">
                    <a:pos x="556" y="719"/>
                  </a:cxn>
                  <a:cxn ang="0">
                    <a:pos x="480" y="741"/>
                  </a:cxn>
                  <a:cxn ang="0">
                    <a:pos x="418" y="747"/>
                  </a:cxn>
                  <a:cxn ang="0">
                    <a:pos x="326" y="747"/>
                  </a:cxn>
                  <a:cxn ang="0">
                    <a:pos x="233" y="731"/>
                  </a:cxn>
                  <a:cxn ang="0">
                    <a:pos x="147" y="696"/>
                  </a:cxn>
                  <a:cxn ang="0">
                    <a:pos x="91" y="657"/>
                  </a:cxn>
                  <a:cxn ang="0">
                    <a:pos x="42" y="590"/>
                  </a:cxn>
                  <a:cxn ang="0">
                    <a:pos x="24" y="509"/>
                  </a:cxn>
                  <a:cxn ang="0">
                    <a:pos x="24" y="208"/>
                  </a:cxn>
                  <a:cxn ang="0">
                    <a:pos x="32" y="157"/>
                  </a:cxn>
                  <a:cxn ang="0">
                    <a:pos x="67" y="101"/>
                  </a:cxn>
                  <a:cxn ang="0">
                    <a:pos x="119" y="66"/>
                  </a:cxn>
                  <a:cxn ang="0">
                    <a:pos x="207" y="40"/>
                  </a:cxn>
                  <a:cxn ang="0">
                    <a:pos x="304" y="26"/>
                  </a:cxn>
                  <a:cxn ang="0">
                    <a:pos x="410" y="24"/>
                  </a:cxn>
                  <a:cxn ang="0">
                    <a:pos x="513" y="44"/>
                  </a:cxn>
                  <a:cxn ang="0">
                    <a:pos x="609" y="86"/>
                  </a:cxn>
                  <a:cxn ang="0">
                    <a:pos x="662" y="129"/>
                  </a:cxn>
                  <a:cxn ang="0">
                    <a:pos x="700" y="176"/>
                  </a:cxn>
                  <a:cxn ang="0">
                    <a:pos x="715" y="218"/>
                  </a:cxn>
                  <a:cxn ang="0">
                    <a:pos x="736" y="207"/>
                  </a:cxn>
                  <a:cxn ang="0">
                    <a:pos x="739" y="199"/>
                  </a:cxn>
                </a:cxnLst>
                <a:rect l="0" t="0" r="r" b="b"/>
                <a:pathLst>
                  <a:path w="739" h="772">
                    <a:moveTo>
                      <a:pt x="739" y="199"/>
                    </a:moveTo>
                    <a:lnTo>
                      <a:pt x="739" y="199"/>
                    </a:lnTo>
                    <a:lnTo>
                      <a:pt x="736" y="189"/>
                    </a:lnTo>
                    <a:lnTo>
                      <a:pt x="733" y="179"/>
                    </a:lnTo>
                    <a:lnTo>
                      <a:pt x="726" y="160"/>
                    </a:lnTo>
                    <a:lnTo>
                      <a:pt x="715" y="142"/>
                    </a:lnTo>
                    <a:lnTo>
                      <a:pt x="702" y="125"/>
                    </a:lnTo>
                    <a:lnTo>
                      <a:pt x="688" y="111"/>
                    </a:lnTo>
                    <a:lnTo>
                      <a:pt x="673" y="95"/>
                    </a:lnTo>
                    <a:lnTo>
                      <a:pt x="657" y="82"/>
                    </a:lnTo>
                    <a:lnTo>
                      <a:pt x="640" y="71"/>
                    </a:lnTo>
                    <a:lnTo>
                      <a:pt x="640" y="71"/>
                    </a:lnTo>
                    <a:lnTo>
                      <a:pt x="621" y="58"/>
                    </a:lnTo>
                    <a:lnTo>
                      <a:pt x="600" y="46"/>
                    </a:lnTo>
                    <a:lnTo>
                      <a:pt x="579" y="37"/>
                    </a:lnTo>
                    <a:lnTo>
                      <a:pt x="557" y="28"/>
                    </a:lnTo>
                    <a:lnTo>
                      <a:pt x="535" y="22"/>
                    </a:lnTo>
                    <a:lnTo>
                      <a:pt x="512" y="15"/>
                    </a:lnTo>
                    <a:lnTo>
                      <a:pt x="490" y="10"/>
                    </a:lnTo>
                    <a:lnTo>
                      <a:pt x="467" y="6"/>
                    </a:lnTo>
                    <a:lnTo>
                      <a:pt x="467" y="6"/>
                    </a:lnTo>
                    <a:lnTo>
                      <a:pt x="440" y="4"/>
                    </a:lnTo>
                    <a:lnTo>
                      <a:pt x="414" y="1"/>
                    </a:lnTo>
                    <a:lnTo>
                      <a:pt x="387" y="0"/>
                    </a:lnTo>
                    <a:lnTo>
                      <a:pt x="361" y="1"/>
                    </a:lnTo>
                    <a:lnTo>
                      <a:pt x="333" y="2"/>
                    </a:lnTo>
                    <a:lnTo>
                      <a:pt x="308" y="5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14" y="19"/>
                    </a:lnTo>
                    <a:lnTo>
                      <a:pt x="195" y="24"/>
                    </a:lnTo>
                    <a:lnTo>
                      <a:pt x="176" y="31"/>
                    </a:lnTo>
                    <a:lnTo>
                      <a:pt x="156" y="37"/>
                    </a:lnTo>
                    <a:lnTo>
                      <a:pt x="137" y="45"/>
                    </a:lnTo>
                    <a:lnTo>
                      <a:pt x="119" y="5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84" y="75"/>
                    </a:lnTo>
                    <a:lnTo>
                      <a:pt x="68" y="86"/>
                    </a:lnTo>
                    <a:lnTo>
                      <a:pt x="53" y="101"/>
                    </a:lnTo>
                    <a:lnTo>
                      <a:pt x="40" y="116"/>
                    </a:lnTo>
                    <a:lnTo>
                      <a:pt x="28" y="132"/>
                    </a:lnTo>
                    <a:lnTo>
                      <a:pt x="18" y="150"/>
                    </a:lnTo>
                    <a:lnTo>
                      <a:pt x="10" y="168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1" y="203"/>
                    </a:lnTo>
                    <a:lnTo>
                      <a:pt x="1" y="221"/>
                    </a:lnTo>
                    <a:lnTo>
                      <a:pt x="1" y="254"/>
                    </a:lnTo>
                    <a:lnTo>
                      <a:pt x="1" y="254"/>
                    </a:lnTo>
                    <a:lnTo>
                      <a:pt x="1" y="487"/>
                    </a:lnTo>
                    <a:lnTo>
                      <a:pt x="1" y="487"/>
                    </a:lnTo>
                    <a:lnTo>
                      <a:pt x="0" y="522"/>
                    </a:lnTo>
                    <a:lnTo>
                      <a:pt x="0" y="539"/>
                    </a:lnTo>
                    <a:lnTo>
                      <a:pt x="1" y="556"/>
                    </a:lnTo>
                    <a:lnTo>
                      <a:pt x="1" y="556"/>
                    </a:lnTo>
                    <a:lnTo>
                      <a:pt x="3" y="568"/>
                    </a:lnTo>
                    <a:lnTo>
                      <a:pt x="6" y="579"/>
                    </a:lnTo>
                    <a:lnTo>
                      <a:pt x="9" y="591"/>
                    </a:lnTo>
                    <a:lnTo>
                      <a:pt x="14" y="602"/>
                    </a:lnTo>
                    <a:lnTo>
                      <a:pt x="24" y="623"/>
                    </a:lnTo>
                    <a:lnTo>
                      <a:pt x="37" y="643"/>
                    </a:lnTo>
                    <a:lnTo>
                      <a:pt x="53" y="662"/>
                    </a:lnTo>
                    <a:lnTo>
                      <a:pt x="71" y="679"/>
                    </a:lnTo>
                    <a:lnTo>
                      <a:pt x="89" y="694"/>
                    </a:lnTo>
                    <a:lnTo>
                      <a:pt x="108" y="707"/>
                    </a:lnTo>
                    <a:lnTo>
                      <a:pt x="108" y="707"/>
                    </a:lnTo>
                    <a:lnTo>
                      <a:pt x="126" y="719"/>
                    </a:lnTo>
                    <a:lnTo>
                      <a:pt x="146" y="729"/>
                    </a:lnTo>
                    <a:lnTo>
                      <a:pt x="167" y="737"/>
                    </a:lnTo>
                    <a:lnTo>
                      <a:pt x="186" y="745"/>
                    </a:lnTo>
                    <a:lnTo>
                      <a:pt x="208" y="751"/>
                    </a:lnTo>
                    <a:lnTo>
                      <a:pt x="229" y="758"/>
                    </a:lnTo>
                    <a:lnTo>
                      <a:pt x="251" y="762"/>
                    </a:lnTo>
                    <a:lnTo>
                      <a:pt x="273" y="765"/>
                    </a:lnTo>
                    <a:lnTo>
                      <a:pt x="296" y="768"/>
                    </a:lnTo>
                    <a:lnTo>
                      <a:pt x="318" y="771"/>
                    </a:lnTo>
                    <a:lnTo>
                      <a:pt x="340" y="771"/>
                    </a:lnTo>
                    <a:lnTo>
                      <a:pt x="363" y="772"/>
                    </a:lnTo>
                    <a:lnTo>
                      <a:pt x="407" y="769"/>
                    </a:lnTo>
                    <a:lnTo>
                      <a:pt x="450" y="764"/>
                    </a:lnTo>
                    <a:lnTo>
                      <a:pt x="450" y="764"/>
                    </a:lnTo>
                    <a:lnTo>
                      <a:pt x="468" y="762"/>
                    </a:lnTo>
                    <a:lnTo>
                      <a:pt x="485" y="758"/>
                    </a:lnTo>
                    <a:lnTo>
                      <a:pt x="503" y="754"/>
                    </a:lnTo>
                    <a:lnTo>
                      <a:pt x="520" y="747"/>
                    </a:lnTo>
                    <a:lnTo>
                      <a:pt x="538" y="742"/>
                    </a:lnTo>
                    <a:lnTo>
                      <a:pt x="555" y="734"/>
                    </a:lnTo>
                    <a:lnTo>
                      <a:pt x="572" y="728"/>
                    </a:lnTo>
                    <a:lnTo>
                      <a:pt x="587" y="719"/>
                    </a:lnTo>
                    <a:lnTo>
                      <a:pt x="604" y="710"/>
                    </a:lnTo>
                    <a:lnTo>
                      <a:pt x="620" y="701"/>
                    </a:lnTo>
                    <a:lnTo>
                      <a:pt x="634" y="690"/>
                    </a:lnTo>
                    <a:lnTo>
                      <a:pt x="649" y="679"/>
                    </a:lnTo>
                    <a:lnTo>
                      <a:pt x="662" y="667"/>
                    </a:lnTo>
                    <a:lnTo>
                      <a:pt x="675" y="654"/>
                    </a:lnTo>
                    <a:lnTo>
                      <a:pt x="688" y="641"/>
                    </a:lnTo>
                    <a:lnTo>
                      <a:pt x="700" y="627"/>
                    </a:lnTo>
                    <a:lnTo>
                      <a:pt x="700" y="627"/>
                    </a:lnTo>
                    <a:lnTo>
                      <a:pt x="708" y="618"/>
                    </a:lnTo>
                    <a:lnTo>
                      <a:pt x="714" y="608"/>
                    </a:lnTo>
                    <a:lnTo>
                      <a:pt x="719" y="597"/>
                    </a:lnTo>
                    <a:lnTo>
                      <a:pt x="724" y="586"/>
                    </a:lnTo>
                    <a:lnTo>
                      <a:pt x="727" y="575"/>
                    </a:lnTo>
                    <a:lnTo>
                      <a:pt x="731" y="565"/>
                    </a:lnTo>
                    <a:lnTo>
                      <a:pt x="735" y="542"/>
                    </a:lnTo>
                    <a:lnTo>
                      <a:pt x="736" y="520"/>
                    </a:lnTo>
                    <a:lnTo>
                      <a:pt x="737" y="496"/>
                    </a:lnTo>
                    <a:lnTo>
                      <a:pt x="737" y="449"/>
                    </a:lnTo>
                    <a:lnTo>
                      <a:pt x="737" y="449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7" y="199"/>
                    </a:lnTo>
                    <a:lnTo>
                      <a:pt x="735" y="199"/>
                    </a:lnTo>
                    <a:lnTo>
                      <a:pt x="727" y="204"/>
                    </a:lnTo>
                    <a:lnTo>
                      <a:pt x="719" y="210"/>
                    </a:lnTo>
                    <a:lnTo>
                      <a:pt x="715" y="214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4" y="394"/>
                    </a:lnTo>
                    <a:lnTo>
                      <a:pt x="714" y="394"/>
                    </a:lnTo>
                    <a:lnTo>
                      <a:pt x="713" y="507"/>
                    </a:lnTo>
                    <a:lnTo>
                      <a:pt x="713" y="507"/>
                    </a:lnTo>
                    <a:lnTo>
                      <a:pt x="714" y="543"/>
                    </a:lnTo>
                    <a:lnTo>
                      <a:pt x="713" y="561"/>
                    </a:lnTo>
                    <a:lnTo>
                      <a:pt x="710" y="578"/>
                    </a:lnTo>
                    <a:lnTo>
                      <a:pt x="710" y="578"/>
                    </a:lnTo>
                    <a:lnTo>
                      <a:pt x="706" y="590"/>
                    </a:lnTo>
                    <a:lnTo>
                      <a:pt x="704" y="600"/>
                    </a:lnTo>
                    <a:lnTo>
                      <a:pt x="698" y="609"/>
                    </a:lnTo>
                    <a:lnTo>
                      <a:pt x="693" y="618"/>
                    </a:lnTo>
                    <a:lnTo>
                      <a:pt x="680" y="636"/>
                    </a:lnTo>
                    <a:lnTo>
                      <a:pt x="665" y="652"/>
                    </a:lnTo>
                    <a:lnTo>
                      <a:pt x="648" y="666"/>
                    </a:lnTo>
                    <a:lnTo>
                      <a:pt x="630" y="680"/>
                    </a:lnTo>
                    <a:lnTo>
                      <a:pt x="612" y="692"/>
                    </a:lnTo>
                    <a:lnTo>
                      <a:pt x="592" y="702"/>
                    </a:lnTo>
                    <a:lnTo>
                      <a:pt x="592" y="702"/>
                    </a:lnTo>
                    <a:lnTo>
                      <a:pt x="574" y="711"/>
                    </a:lnTo>
                    <a:lnTo>
                      <a:pt x="556" y="719"/>
                    </a:lnTo>
                    <a:lnTo>
                      <a:pt x="538" y="725"/>
                    </a:lnTo>
                    <a:lnTo>
                      <a:pt x="519" y="731"/>
                    </a:lnTo>
                    <a:lnTo>
                      <a:pt x="499" y="736"/>
                    </a:lnTo>
                    <a:lnTo>
                      <a:pt x="480" y="741"/>
                    </a:lnTo>
                    <a:lnTo>
                      <a:pt x="460" y="743"/>
                    </a:lnTo>
                    <a:lnTo>
                      <a:pt x="440" y="746"/>
                    </a:lnTo>
                    <a:lnTo>
                      <a:pt x="440" y="746"/>
                    </a:lnTo>
                    <a:lnTo>
                      <a:pt x="418" y="747"/>
                    </a:lnTo>
                    <a:lnTo>
                      <a:pt x="394" y="749"/>
                    </a:lnTo>
                    <a:lnTo>
                      <a:pt x="372" y="750"/>
                    </a:lnTo>
                    <a:lnTo>
                      <a:pt x="349" y="749"/>
                    </a:lnTo>
                    <a:lnTo>
                      <a:pt x="326" y="747"/>
                    </a:lnTo>
                    <a:lnTo>
                      <a:pt x="302" y="745"/>
                    </a:lnTo>
                    <a:lnTo>
                      <a:pt x="279" y="741"/>
                    </a:lnTo>
                    <a:lnTo>
                      <a:pt x="256" y="737"/>
                    </a:lnTo>
                    <a:lnTo>
                      <a:pt x="233" y="731"/>
                    </a:lnTo>
                    <a:lnTo>
                      <a:pt x="211" y="724"/>
                    </a:lnTo>
                    <a:lnTo>
                      <a:pt x="189" y="716"/>
                    </a:lnTo>
                    <a:lnTo>
                      <a:pt x="168" y="706"/>
                    </a:lnTo>
                    <a:lnTo>
                      <a:pt x="147" y="696"/>
                    </a:lnTo>
                    <a:lnTo>
                      <a:pt x="128" y="684"/>
                    </a:lnTo>
                    <a:lnTo>
                      <a:pt x="108" y="671"/>
                    </a:lnTo>
                    <a:lnTo>
                      <a:pt x="91" y="657"/>
                    </a:lnTo>
                    <a:lnTo>
                      <a:pt x="91" y="657"/>
                    </a:lnTo>
                    <a:lnTo>
                      <a:pt x="76" y="641"/>
                    </a:lnTo>
                    <a:lnTo>
                      <a:pt x="63" y="626"/>
                    </a:lnTo>
                    <a:lnTo>
                      <a:pt x="51" y="608"/>
                    </a:lnTo>
                    <a:lnTo>
                      <a:pt x="42" y="590"/>
                    </a:lnTo>
                    <a:lnTo>
                      <a:pt x="35" y="571"/>
                    </a:lnTo>
                    <a:lnTo>
                      <a:pt x="28" y="551"/>
                    </a:lnTo>
                    <a:lnTo>
                      <a:pt x="25" y="531"/>
                    </a:lnTo>
                    <a:lnTo>
                      <a:pt x="24" y="509"/>
                    </a:lnTo>
                    <a:lnTo>
                      <a:pt x="24" y="509"/>
                    </a:lnTo>
                    <a:lnTo>
                      <a:pt x="24" y="430"/>
                    </a:lnTo>
                    <a:lnTo>
                      <a:pt x="24" y="430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5" y="191"/>
                    </a:lnTo>
                    <a:lnTo>
                      <a:pt x="28" y="174"/>
                    </a:lnTo>
                    <a:lnTo>
                      <a:pt x="32" y="157"/>
                    </a:lnTo>
                    <a:lnTo>
                      <a:pt x="38" y="142"/>
                    </a:lnTo>
                    <a:lnTo>
                      <a:pt x="46" y="128"/>
                    </a:lnTo>
                    <a:lnTo>
                      <a:pt x="55" y="113"/>
                    </a:lnTo>
                    <a:lnTo>
                      <a:pt x="67" y="101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9" y="76"/>
                    </a:lnTo>
                    <a:lnTo>
                      <a:pt x="119" y="66"/>
                    </a:lnTo>
                    <a:lnTo>
                      <a:pt x="141" y="57"/>
                    </a:lnTo>
                    <a:lnTo>
                      <a:pt x="163" y="50"/>
                    </a:lnTo>
                    <a:lnTo>
                      <a:pt x="185" y="44"/>
                    </a:lnTo>
                    <a:lnTo>
                      <a:pt x="207" y="40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78" y="28"/>
                    </a:lnTo>
                    <a:lnTo>
                      <a:pt x="304" y="26"/>
                    </a:lnTo>
                    <a:lnTo>
                      <a:pt x="331" y="24"/>
                    </a:lnTo>
                    <a:lnTo>
                      <a:pt x="357" y="23"/>
                    </a:lnTo>
                    <a:lnTo>
                      <a:pt x="384" y="23"/>
                    </a:lnTo>
                    <a:lnTo>
                      <a:pt x="410" y="24"/>
                    </a:lnTo>
                    <a:lnTo>
                      <a:pt x="437" y="27"/>
                    </a:lnTo>
                    <a:lnTo>
                      <a:pt x="463" y="32"/>
                    </a:lnTo>
                    <a:lnTo>
                      <a:pt x="489" y="37"/>
                    </a:lnTo>
                    <a:lnTo>
                      <a:pt x="513" y="44"/>
                    </a:lnTo>
                    <a:lnTo>
                      <a:pt x="538" y="51"/>
                    </a:lnTo>
                    <a:lnTo>
                      <a:pt x="563" y="62"/>
                    </a:lnTo>
                    <a:lnTo>
                      <a:pt x="586" y="73"/>
                    </a:lnTo>
                    <a:lnTo>
                      <a:pt x="609" y="86"/>
                    </a:lnTo>
                    <a:lnTo>
                      <a:pt x="631" y="102"/>
                    </a:lnTo>
                    <a:lnTo>
                      <a:pt x="652" y="119"/>
                    </a:lnTo>
                    <a:lnTo>
                      <a:pt x="652" y="119"/>
                    </a:lnTo>
                    <a:lnTo>
                      <a:pt x="662" y="129"/>
                    </a:lnTo>
                    <a:lnTo>
                      <a:pt x="674" y="139"/>
                    </a:lnTo>
                    <a:lnTo>
                      <a:pt x="683" y="151"/>
                    </a:lnTo>
                    <a:lnTo>
                      <a:pt x="692" y="163"/>
                    </a:lnTo>
                    <a:lnTo>
                      <a:pt x="700" y="176"/>
                    </a:lnTo>
                    <a:lnTo>
                      <a:pt x="706" y="190"/>
                    </a:lnTo>
                    <a:lnTo>
                      <a:pt x="711" y="203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7" y="220"/>
                    </a:lnTo>
                    <a:lnTo>
                      <a:pt x="719" y="218"/>
                    </a:lnTo>
                    <a:lnTo>
                      <a:pt x="727" y="214"/>
                    </a:lnTo>
                    <a:lnTo>
                      <a:pt x="736" y="207"/>
                    </a:lnTo>
                    <a:lnTo>
                      <a:pt x="737" y="203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9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23" name="Freeform 451"/>
              <p:cNvSpPr>
                <a:spLocks/>
              </p:cNvSpPr>
              <p:nvPr/>
            </p:nvSpPr>
            <p:spPr bwMode="auto">
              <a:xfrm>
                <a:off x="1166" y="1454"/>
                <a:ext cx="715" cy="353"/>
              </a:xfrm>
              <a:custGeom>
                <a:avLst/>
                <a:gdLst/>
                <a:ahLst/>
                <a:cxnLst>
                  <a:cxn ang="0">
                    <a:pos x="712" y="165"/>
                  </a:cxn>
                  <a:cxn ang="0">
                    <a:pos x="706" y="141"/>
                  </a:cxn>
                  <a:cxn ang="0">
                    <a:pos x="691" y="118"/>
                  </a:cxn>
                  <a:cxn ang="0">
                    <a:pos x="672" y="97"/>
                  </a:cxn>
                  <a:cxn ang="0">
                    <a:pos x="647" y="78"/>
                  </a:cxn>
                  <a:cxn ang="0">
                    <a:pos x="596" y="46"/>
                  </a:cxn>
                  <a:cxn ang="0">
                    <a:pos x="545" y="25"/>
                  </a:cxn>
                  <a:cxn ang="0">
                    <a:pos x="510" y="16"/>
                  </a:cxn>
                  <a:cxn ang="0">
                    <a:pos x="440" y="4"/>
                  </a:cxn>
                  <a:cxn ang="0">
                    <a:pos x="369" y="0"/>
                  </a:cxn>
                  <a:cxn ang="0">
                    <a:pos x="298" y="4"/>
                  </a:cxn>
                  <a:cxn ang="0">
                    <a:pos x="260" y="8"/>
                  </a:cxn>
                  <a:cxn ang="0">
                    <a:pos x="194" y="20"/>
                  </a:cxn>
                  <a:cxn ang="0">
                    <a:pos x="126" y="38"/>
                  </a:cxn>
                  <a:cxn ang="0">
                    <a:pos x="95" y="51"/>
                  </a:cxn>
                  <a:cxn ang="0">
                    <a:pos x="65" y="67"/>
                  </a:cxn>
                  <a:cxn ang="0">
                    <a:pos x="39" y="88"/>
                  </a:cxn>
                  <a:cxn ang="0">
                    <a:pos x="18" y="114"/>
                  </a:cxn>
                  <a:cxn ang="0">
                    <a:pos x="11" y="127"/>
                  </a:cxn>
                  <a:cxn ang="0">
                    <a:pos x="2" y="153"/>
                  </a:cxn>
                  <a:cxn ang="0">
                    <a:pos x="0" y="177"/>
                  </a:cxn>
                  <a:cxn ang="0">
                    <a:pos x="4" y="201"/>
                  </a:cxn>
                  <a:cxn ang="0">
                    <a:pos x="14" y="223"/>
                  </a:cxn>
                  <a:cxn ang="0">
                    <a:pos x="29" y="245"/>
                  </a:cxn>
                  <a:cxn ang="0">
                    <a:pos x="47" y="264"/>
                  </a:cxn>
                  <a:cxn ang="0">
                    <a:pos x="80" y="291"/>
                  </a:cxn>
                  <a:cxn ang="0">
                    <a:pos x="100" y="304"/>
                  </a:cxn>
                  <a:cxn ang="0">
                    <a:pos x="146" y="325"/>
                  </a:cxn>
                  <a:cxn ang="0">
                    <a:pos x="198" y="340"/>
                  </a:cxn>
                  <a:cxn ang="0">
                    <a:pos x="255" y="349"/>
                  </a:cxn>
                  <a:cxn ang="0">
                    <a:pos x="313" y="353"/>
                  </a:cxn>
                  <a:cxn ang="0">
                    <a:pos x="372" y="352"/>
                  </a:cxn>
                  <a:cxn ang="0">
                    <a:pos x="427" y="347"/>
                  </a:cxn>
                  <a:cxn ang="0">
                    <a:pos x="480" y="337"/>
                  </a:cxn>
                  <a:cxn ang="0">
                    <a:pos x="505" y="330"/>
                  </a:cxn>
                  <a:cxn ang="0">
                    <a:pos x="568" y="308"/>
                  </a:cxn>
                  <a:cxn ang="0">
                    <a:pos x="623" y="282"/>
                  </a:cxn>
                  <a:cxn ang="0">
                    <a:pos x="656" y="263"/>
                  </a:cxn>
                  <a:cxn ang="0">
                    <a:pos x="685" y="240"/>
                  </a:cxn>
                  <a:cxn ang="0">
                    <a:pos x="706" y="214"/>
                  </a:cxn>
                  <a:cxn ang="0">
                    <a:pos x="713" y="193"/>
                  </a:cxn>
                  <a:cxn ang="0">
                    <a:pos x="715" y="177"/>
                  </a:cxn>
                  <a:cxn ang="0">
                    <a:pos x="712" y="165"/>
                  </a:cxn>
                </a:cxnLst>
                <a:rect l="0" t="0" r="r" b="b"/>
                <a:pathLst>
                  <a:path w="715" h="353">
                    <a:moveTo>
                      <a:pt x="712" y="165"/>
                    </a:moveTo>
                    <a:lnTo>
                      <a:pt x="712" y="165"/>
                    </a:lnTo>
                    <a:lnTo>
                      <a:pt x="709" y="153"/>
                    </a:lnTo>
                    <a:lnTo>
                      <a:pt x="706" y="141"/>
                    </a:lnTo>
                    <a:lnTo>
                      <a:pt x="699" y="130"/>
                    </a:lnTo>
                    <a:lnTo>
                      <a:pt x="691" y="118"/>
                    </a:lnTo>
                    <a:lnTo>
                      <a:pt x="682" y="108"/>
                    </a:lnTo>
                    <a:lnTo>
                      <a:pt x="672" y="97"/>
                    </a:lnTo>
                    <a:lnTo>
                      <a:pt x="660" y="87"/>
                    </a:lnTo>
                    <a:lnTo>
                      <a:pt x="647" y="78"/>
                    </a:lnTo>
                    <a:lnTo>
                      <a:pt x="621" y="60"/>
                    </a:lnTo>
                    <a:lnTo>
                      <a:pt x="596" y="46"/>
                    </a:lnTo>
                    <a:lnTo>
                      <a:pt x="568" y="33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510" y="16"/>
                    </a:lnTo>
                    <a:lnTo>
                      <a:pt x="475" y="9"/>
                    </a:lnTo>
                    <a:lnTo>
                      <a:pt x="440" y="4"/>
                    </a:lnTo>
                    <a:lnTo>
                      <a:pt x="404" y="2"/>
                    </a:lnTo>
                    <a:lnTo>
                      <a:pt x="369" y="0"/>
                    </a:lnTo>
                    <a:lnTo>
                      <a:pt x="334" y="2"/>
                    </a:lnTo>
                    <a:lnTo>
                      <a:pt x="298" y="4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28" y="13"/>
                    </a:lnTo>
                    <a:lnTo>
                      <a:pt x="194" y="20"/>
                    </a:lnTo>
                    <a:lnTo>
                      <a:pt x="159" y="27"/>
                    </a:lnTo>
                    <a:lnTo>
                      <a:pt x="126" y="38"/>
                    </a:lnTo>
                    <a:lnTo>
                      <a:pt x="110" y="44"/>
                    </a:lnTo>
                    <a:lnTo>
                      <a:pt x="95" y="51"/>
                    </a:lnTo>
                    <a:lnTo>
                      <a:pt x="79" y="60"/>
                    </a:lnTo>
                    <a:lnTo>
                      <a:pt x="65" y="67"/>
                    </a:lnTo>
                    <a:lnTo>
                      <a:pt x="52" y="78"/>
                    </a:lnTo>
                    <a:lnTo>
                      <a:pt x="39" y="88"/>
                    </a:lnTo>
                    <a:lnTo>
                      <a:pt x="29" y="101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1" y="127"/>
                    </a:lnTo>
                    <a:lnTo>
                      <a:pt x="5" y="140"/>
                    </a:lnTo>
                    <a:lnTo>
                      <a:pt x="2" y="153"/>
                    </a:lnTo>
                    <a:lnTo>
                      <a:pt x="0" y="165"/>
                    </a:lnTo>
                    <a:lnTo>
                      <a:pt x="0" y="177"/>
                    </a:lnTo>
                    <a:lnTo>
                      <a:pt x="2" y="189"/>
                    </a:lnTo>
                    <a:lnTo>
                      <a:pt x="4" y="201"/>
                    </a:lnTo>
                    <a:lnTo>
                      <a:pt x="8" y="212"/>
                    </a:lnTo>
                    <a:lnTo>
                      <a:pt x="14" y="223"/>
                    </a:lnTo>
                    <a:lnTo>
                      <a:pt x="21" y="234"/>
                    </a:lnTo>
                    <a:lnTo>
                      <a:pt x="29" y="245"/>
                    </a:lnTo>
                    <a:lnTo>
                      <a:pt x="38" y="255"/>
                    </a:lnTo>
                    <a:lnTo>
                      <a:pt x="47" y="264"/>
                    </a:lnTo>
                    <a:lnTo>
                      <a:pt x="57" y="274"/>
                    </a:lnTo>
                    <a:lnTo>
                      <a:pt x="80" y="291"/>
                    </a:lnTo>
                    <a:lnTo>
                      <a:pt x="80" y="291"/>
                    </a:lnTo>
                    <a:lnTo>
                      <a:pt x="100" y="304"/>
                    </a:lnTo>
                    <a:lnTo>
                      <a:pt x="122" y="316"/>
                    </a:lnTo>
                    <a:lnTo>
                      <a:pt x="146" y="325"/>
                    </a:lnTo>
                    <a:lnTo>
                      <a:pt x="172" y="333"/>
                    </a:lnTo>
                    <a:lnTo>
                      <a:pt x="198" y="340"/>
                    </a:lnTo>
                    <a:lnTo>
                      <a:pt x="227" y="346"/>
                    </a:lnTo>
                    <a:lnTo>
                      <a:pt x="255" y="349"/>
                    </a:lnTo>
                    <a:lnTo>
                      <a:pt x="284" y="352"/>
                    </a:lnTo>
                    <a:lnTo>
                      <a:pt x="313" y="353"/>
                    </a:lnTo>
                    <a:lnTo>
                      <a:pt x="342" y="353"/>
                    </a:lnTo>
                    <a:lnTo>
                      <a:pt x="372" y="352"/>
                    </a:lnTo>
                    <a:lnTo>
                      <a:pt x="400" y="349"/>
                    </a:lnTo>
                    <a:lnTo>
                      <a:pt x="427" y="347"/>
                    </a:lnTo>
                    <a:lnTo>
                      <a:pt x="455" y="342"/>
                    </a:lnTo>
                    <a:lnTo>
                      <a:pt x="480" y="337"/>
                    </a:lnTo>
                    <a:lnTo>
                      <a:pt x="505" y="330"/>
                    </a:lnTo>
                    <a:lnTo>
                      <a:pt x="505" y="330"/>
                    </a:lnTo>
                    <a:lnTo>
                      <a:pt x="535" y="321"/>
                    </a:lnTo>
                    <a:lnTo>
                      <a:pt x="568" y="308"/>
                    </a:lnTo>
                    <a:lnTo>
                      <a:pt x="605" y="291"/>
                    </a:lnTo>
                    <a:lnTo>
                      <a:pt x="623" y="282"/>
                    </a:lnTo>
                    <a:lnTo>
                      <a:pt x="641" y="273"/>
                    </a:lnTo>
                    <a:lnTo>
                      <a:pt x="656" y="263"/>
                    </a:lnTo>
                    <a:lnTo>
                      <a:pt x="672" y="251"/>
                    </a:lnTo>
                    <a:lnTo>
                      <a:pt x="685" y="240"/>
                    </a:lnTo>
                    <a:lnTo>
                      <a:pt x="697" y="227"/>
                    </a:lnTo>
                    <a:lnTo>
                      <a:pt x="706" y="214"/>
                    </a:lnTo>
                    <a:lnTo>
                      <a:pt x="711" y="199"/>
                    </a:lnTo>
                    <a:lnTo>
                      <a:pt x="713" y="193"/>
                    </a:lnTo>
                    <a:lnTo>
                      <a:pt x="715" y="185"/>
                    </a:lnTo>
                    <a:lnTo>
                      <a:pt x="715" y="177"/>
                    </a:lnTo>
                    <a:lnTo>
                      <a:pt x="713" y="170"/>
                    </a:lnTo>
                    <a:lnTo>
                      <a:pt x="712" y="165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24" name="Freeform 452"/>
              <p:cNvSpPr>
                <a:spLocks/>
              </p:cNvSpPr>
              <p:nvPr/>
            </p:nvSpPr>
            <p:spPr bwMode="auto">
              <a:xfrm>
                <a:off x="1155" y="1443"/>
                <a:ext cx="737" cy="377"/>
              </a:xfrm>
              <a:custGeom>
                <a:avLst/>
                <a:gdLst/>
                <a:ahLst/>
                <a:cxnLst>
                  <a:cxn ang="0">
                    <a:pos x="730" y="147"/>
                  </a:cxn>
                  <a:cxn ang="0">
                    <a:pos x="696" y="99"/>
                  </a:cxn>
                  <a:cxn ang="0">
                    <a:pos x="631" y="53"/>
                  </a:cxn>
                  <a:cxn ang="0">
                    <a:pos x="564" y="24"/>
                  </a:cxn>
                  <a:cxn ang="0">
                    <a:pos x="468" y="5"/>
                  </a:cxn>
                  <a:cxn ang="0">
                    <a:pos x="392" y="0"/>
                  </a:cxn>
                  <a:cxn ang="0">
                    <a:pos x="286" y="7"/>
                  </a:cxn>
                  <a:cxn ang="0">
                    <a:pos x="170" y="29"/>
                  </a:cxn>
                  <a:cxn ang="0">
                    <a:pos x="93" y="62"/>
                  </a:cxn>
                  <a:cxn ang="0">
                    <a:pos x="45" y="98"/>
                  </a:cxn>
                  <a:cxn ang="0">
                    <a:pos x="5" y="161"/>
                  </a:cxn>
                  <a:cxn ang="0">
                    <a:pos x="0" y="199"/>
                  </a:cxn>
                  <a:cxn ang="0">
                    <a:pos x="6" y="231"/>
                  </a:cxn>
                  <a:cxn ang="0">
                    <a:pos x="36" y="276"/>
                  </a:cxn>
                  <a:cxn ang="0">
                    <a:pos x="107" y="329"/>
                  </a:cxn>
                  <a:cxn ang="0">
                    <a:pos x="168" y="355"/>
                  </a:cxn>
                  <a:cxn ang="0">
                    <a:pos x="255" y="373"/>
                  </a:cxn>
                  <a:cxn ang="0">
                    <a:pos x="368" y="376"/>
                  </a:cxn>
                  <a:cxn ang="0">
                    <a:pos x="480" y="359"/>
                  </a:cxn>
                  <a:cxn ang="0">
                    <a:pos x="574" y="329"/>
                  </a:cxn>
                  <a:cxn ang="0">
                    <a:pos x="640" y="297"/>
                  </a:cxn>
                  <a:cxn ang="0">
                    <a:pos x="708" y="247"/>
                  </a:cxn>
                  <a:cxn ang="0">
                    <a:pos x="731" y="212"/>
                  </a:cxn>
                  <a:cxn ang="0">
                    <a:pos x="736" y="172"/>
                  </a:cxn>
                  <a:cxn ang="0">
                    <a:pos x="723" y="176"/>
                  </a:cxn>
                  <a:cxn ang="0">
                    <a:pos x="713" y="190"/>
                  </a:cxn>
                  <a:cxn ang="0">
                    <a:pos x="706" y="227"/>
                  </a:cxn>
                  <a:cxn ang="0">
                    <a:pos x="683" y="257"/>
                  </a:cxn>
                  <a:cxn ang="0">
                    <a:pos x="616" y="296"/>
                  </a:cxn>
                  <a:cxn ang="0">
                    <a:pos x="508" y="335"/>
                  </a:cxn>
                  <a:cxn ang="0">
                    <a:pos x="403" y="353"/>
                  </a:cxn>
                  <a:cxn ang="0">
                    <a:pos x="308" y="354"/>
                  </a:cxn>
                  <a:cxn ang="0">
                    <a:pos x="213" y="340"/>
                  </a:cxn>
                  <a:cxn ang="0">
                    <a:pos x="128" y="307"/>
                  </a:cxn>
                  <a:cxn ang="0">
                    <a:pos x="67" y="263"/>
                  </a:cxn>
                  <a:cxn ang="0">
                    <a:pos x="37" y="223"/>
                  </a:cxn>
                  <a:cxn ang="0">
                    <a:pos x="24" y="177"/>
                  </a:cxn>
                  <a:cxn ang="0">
                    <a:pos x="36" y="128"/>
                  </a:cxn>
                  <a:cxn ang="0">
                    <a:pos x="58" y="98"/>
                  </a:cxn>
                  <a:cxn ang="0">
                    <a:pos x="112" y="66"/>
                  </a:cxn>
                  <a:cxn ang="0">
                    <a:pos x="209" y="38"/>
                  </a:cxn>
                  <a:cxn ang="0">
                    <a:pos x="315" y="24"/>
                  </a:cxn>
                  <a:cxn ang="0">
                    <a:pos x="424" y="24"/>
                  </a:cxn>
                  <a:cxn ang="0">
                    <a:pos x="529" y="42"/>
                  </a:cxn>
                  <a:cxn ang="0">
                    <a:pos x="627" y="85"/>
                  </a:cxn>
                  <a:cxn ang="0">
                    <a:pos x="667" y="115"/>
                  </a:cxn>
                  <a:cxn ang="0">
                    <a:pos x="708" y="169"/>
                  </a:cxn>
                  <a:cxn ang="0">
                    <a:pos x="713" y="186"/>
                  </a:cxn>
                  <a:cxn ang="0">
                    <a:pos x="735" y="169"/>
                  </a:cxn>
                </a:cxnLst>
                <a:rect l="0" t="0" r="r" b="b"/>
                <a:pathLst>
                  <a:path w="737" h="377">
                    <a:moveTo>
                      <a:pt x="736" y="166"/>
                    </a:moveTo>
                    <a:lnTo>
                      <a:pt x="736" y="166"/>
                    </a:lnTo>
                    <a:lnTo>
                      <a:pt x="733" y="156"/>
                    </a:lnTo>
                    <a:lnTo>
                      <a:pt x="730" y="147"/>
                    </a:lnTo>
                    <a:lnTo>
                      <a:pt x="726" y="138"/>
                    </a:lnTo>
                    <a:lnTo>
                      <a:pt x="722" y="129"/>
                    </a:lnTo>
                    <a:lnTo>
                      <a:pt x="710" y="113"/>
                    </a:lnTo>
                    <a:lnTo>
                      <a:pt x="696" y="99"/>
                    </a:lnTo>
                    <a:lnTo>
                      <a:pt x="680" y="85"/>
                    </a:lnTo>
                    <a:lnTo>
                      <a:pt x="665" y="73"/>
                    </a:lnTo>
                    <a:lnTo>
                      <a:pt x="648" y="63"/>
                    </a:lnTo>
                    <a:lnTo>
                      <a:pt x="631" y="53"/>
                    </a:lnTo>
                    <a:lnTo>
                      <a:pt x="631" y="53"/>
                    </a:lnTo>
                    <a:lnTo>
                      <a:pt x="609" y="41"/>
                    </a:lnTo>
                    <a:lnTo>
                      <a:pt x="587" y="32"/>
                    </a:lnTo>
                    <a:lnTo>
                      <a:pt x="564" y="24"/>
                    </a:lnTo>
                    <a:lnTo>
                      <a:pt x="541" y="18"/>
                    </a:lnTo>
                    <a:lnTo>
                      <a:pt x="517" y="13"/>
                    </a:lnTo>
                    <a:lnTo>
                      <a:pt x="493" y="7"/>
                    </a:lnTo>
                    <a:lnTo>
                      <a:pt x="468" y="5"/>
                    </a:lnTo>
                    <a:lnTo>
                      <a:pt x="445" y="2"/>
                    </a:lnTo>
                    <a:lnTo>
                      <a:pt x="445" y="2"/>
                    </a:lnTo>
                    <a:lnTo>
                      <a:pt x="418" y="1"/>
                    </a:lnTo>
                    <a:lnTo>
                      <a:pt x="392" y="0"/>
                    </a:lnTo>
                    <a:lnTo>
                      <a:pt x="365" y="1"/>
                    </a:lnTo>
                    <a:lnTo>
                      <a:pt x="339" y="2"/>
                    </a:lnTo>
                    <a:lnTo>
                      <a:pt x="311" y="5"/>
                    </a:lnTo>
                    <a:lnTo>
                      <a:pt x="286" y="7"/>
                    </a:lnTo>
                    <a:lnTo>
                      <a:pt x="233" y="15"/>
                    </a:lnTo>
                    <a:lnTo>
                      <a:pt x="233" y="15"/>
                    </a:lnTo>
                    <a:lnTo>
                      <a:pt x="191" y="24"/>
                    </a:lnTo>
                    <a:lnTo>
                      <a:pt x="170" y="29"/>
                    </a:lnTo>
                    <a:lnTo>
                      <a:pt x="151" y="36"/>
                    </a:lnTo>
                    <a:lnTo>
                      <a:pt x="130" y="44"/>
                    </a:lnTo>
                    <a:lnTo>
                      <a:pt x="111" y="53"/>
                    </a:lnTo>
                    <a:lnTo>
                      <a:pt x="93" y="6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59" y="85"/>
                    </a:lnTo>
                    <a:lnTo>
                      <a:pt x="45" y="98"/>
                    </a:lnTo>
                    <a:lnTo>
                      <a:pt x="32" y="112"/>
                    </a:lnTo>
                    <a:lnTo>
                      <a:pt x="20" y="128"/>
                    </a:lnTo>
                    <a:lnTo>
                      <a:pt x="11" y="144"/>
                    </a:lnTo>
                    <a:lnTo>
                      <a:pt x="5" y="161"/>
                    </a:lnTo>
                    <a:lnTo>
                      <a:pt x="2" y="170"/>
                    </a:lnTo>
                    <a:lnTo>
                      <a:pt x="1" y="179"/>
                    </a:lnTo>
                    <a:lnTo>
                      <a:pt x="0" y="19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1" y="210"/>
                    </a:lnTo>
                    <a:lnTo>
                      <a:pt x="2" y="221"/>
                    </a:lnTo>
                    <a:lnTo>
                      <a:pt x="6" y="231"/>
                    </a:lnTo>
                    <a:lnTo>
                      <a:pt x="10" y="240"/>
                    </a:lnTo>
                    <a:lnTo>
                      <a:pt x="15" y="251"/>
                    </a:lnTo>
                    <a:lnTo>
                      <a:pt x="22" y="260"/>
                    </a:lnTo>
                    <a:lnTo>
                      <a:pt x="36" y="276"/>
                    </a:lnTo>
                    <a:lnTo>
                      <a:pt x="53" y="292"/>
                    </a:lnTo>
                    <a:lnTo>
                      <a:pt x="71" y="306"/>
                    </a:lnTo>
                    <a:lnTo>
                      <a:pt x="89" y="319"/>
                    </a:lnTo>
                    <a:lnTo>
                      <a:pt x="107" y="329"/>
                    </a:lnTo>
                    <a:lnTo>
                      <a:pt x="107" y="329"/>
                    </a:lnTo>
                    <a:lnTo>
                      <a:pt x="126" y="339"/>
                    </a:lnTo>
                    <a:lnTo>
                      <a:pt x="146" y="348"/>
                    </a:lnTo>
                    <a:lnTo>
                      <a:pt x="168" y="355"/>
                    </a:lnTo>
                    <a:lnTo>
                      <a:pt x="189" y="360"/>
                    </a:lnTo>
                    <a:lnTo>
                      <a:pt x="211" y="366"/>
                    </a:lnTo>
                    <a:lnTo>
                      <a:pt x="233" y="370"/>
                    </a:lnTo>
                    <a:lnTo>
                      <a:pt x="255" y="373"/>
                    </a:lnTo>
                    <a:lnTo>
                      <a:pt x="278" y="375"/>
                    </a:lnTo>
                    <a:lnTo>
                      <a:pt x="300" y="376"/>
                    </a:lnTo>
                    <a:lnTo>
                      <a:pt x="323" y="377"/>
                    </a:lnTo>
                    <a:lnTo>
                      <a:pt x="368" y="376"/>
                    </a:lnTo>
                    <a:lnTo>
                      <a:pt x="412" y="371"/>
                    </a:lnTo>
                    <a:lnTo>
                      <a:pt x="455" y="364"/>
                    </a:lnTo>
                    <a:lnTo>
                      <a:pt x="455" y="364"/>
                    </a:lnTo>
                    <a:lnTo>
                      <a:pt x="480" y="359"/>
                    </a:lnTo>
                    <a:lnTo>
                      <a:pt x="503" y="354"/>
                    </a:lnTo>
                    <a:lnTo>
                      <a:pt x="528" y="346"/>
                    </a:lnTo>
                    <a:lnTo>
                      <a:pt x="551" y="339"/>
                    </a:lnTo>
                    <a:lnTo>
                      <a:pt x="574" y="329"/>
                    </a:lnTo>
                    <a:lnTo>
                      <a:pt x="596" y="319"/>
                    </a:lnTo>
                    <a:lnTo>
                      <a:pt x="620" y="309"/>
                    </a:lnTo>
                    <a:lnTo>
                      <a:pt x="640" y="297"/>
                    </a:lnTo>
                    <a:lnTo>
                      <a:pt x="640" y="297"/>
                    </a:lnTo>
                    <a:lnTo>
                      <a:pt x="657" y="287"/>
                    </a:lnTo>
                    <a:lnTo>
                      <a:pt x="675" y="275"/>
                    </a:lnTo>
                    <a:lnTo>
                      <a:pt x="692" y="262"/>
                    </a:lnTo>
                    <a:lnTo>
                      <a:pt x="708" y="247"/>
                    </a:lnTo>
                    <a:lnTo>
                      <a:pt x="714" y="239"/>
                    </a:lnTo>
                    <a:lnTo>
                      <a:pt x="720" y="230"/>
                    </a:lnTo>
                    <a:lnTo>
                      <a:pt x="726" y="221"/>
                    </a:lnTo>
                    <a:lnTo>
                      <a:pt x="731" y="212"/>
                    </a:lnTo>
                    <a:lnTo>
                      <a:pt x="733" y="203"/>
                    </a:lnTo>
                    <a:lnTo>
                      <a:pt x="736" y="192"/>
                    </a:lnTo>
                    <a:lnTo>
                      <a:pt x="737" y="182"/>
                    </a:lnTo>
                    <a:lnTo>
                      <a:pt x="736" y="172"/>
                    </a:lnTo>
                    <a:lnTo>
                      <a:pt x="736" y="172"/>
                    </a:lnTo>
                    <a:lnTo>
                      <a:pt x="735" y="170"/>
                    </a:lnTo>
                    <a:lnTo>
                      <a:pt x="732" y="170"/>
                    </a:lnTo>
                    <a:lnTo>
                      <a:pt x="723" y="176"/>
                    </a:lnTo>
                    <a:lnTo>
                      <a:pt x="715" y="183"/>
                    </a:lnTo>
                    <a:lnTo>
                      <a:pt x="713" y="187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200"/>
                    </a:lnTo>
                    <a:lnTo>
                      <a:pt x="713" y="210"/>
                    </a:lnTo>
                    <a:lnTo>
                      <a:pt x="710" y="219"/>
                    </a:lnTo>
                    <a:lnTo>
                      <a:pt x="706" y="227"/>
                    </a:lnTo>
                    <a:lnTo>
                      <a:pt x="702" y="235"/>
                    </a:lnTo>
                    <a:lnTo>
                      <a:pt x="696" y="243"/>
                    </a:lnTo>
                    <a:lnTo>
                      <a:pt x="689" y="251"/>
                    </a:lnTo>
                    <a:lnTo>
                      <a:pt x="683" y="257"/>
                    </a:lnTo>
                    <a:lnTo>
                      <a:pt x="666" y="269"/>
                    </a:lnTo>
                    <a:lnTo>
                      <a:pt x="649" y="279"/>
                    </a:lnTo>
                    <a:lnTo>
                      <a:pt x="632" y="288"/>
                    </a:lnTo>
                    <a:lnTo>
                      <a:pt x="616" y="296"/>
                    </a:lnTo>
                    <a:lnTo>
                      <a:pt x="616" y="296"/>
                    </a:lnTo>
                    <a:lnTo>
                      <a:pt x="581" y="311"/>
                    </a:lnTo>
                    <a:lnTo>
                      <a:pt x="544" y="324"/>
                    </a:lnTo>
                    <a:lnTo>
                      <a:pt x="508" y="335"/>
                    </a:lnTo>
                    <a:lnTo>
                      <a:pt x="472" y="342"/>
                    </a:lnTo>
                    <a:lnTo>
                      <a:pt x="472" y="342"/>
                    </a:lnTo>
                    <a:lnTo>
                      <a:pt x="427" y="350"/>
                    </a:lnTo>
                    <a:lnTo>
                      <a:pt x="403" y="353"/>
                    </a:lnTo>
                    <a:lnTo>
                      <a:pt x="380" y="354"/>
                    </a:lnTo>
                    <a:lnTo>
                      <a:pt x="357" y="355"/>
                    </a:lnTo>
                    <a:lnTo>
                      <a:pt x="332" y="355"/>
                    </a:lnTo>
                    <a:lnTo>
                      <a:pt x="308" y="354"/>
                    </a:lnTo>
                    <a:lnTo>
                      <a:pt x="284" y="353"/>
                    </a:lnTo>
                    <a:lnTo>
                      <a:pt x="261" y="349"/>
                    </a:lnTo>
                    <a:lnTo>
                      <a:pt x="236" y="345"/>
                    </a:lnTo>
                    <a:lnTo>
                      <a:pt x="213" y="340"/>
                    </a:lnTo>
                    <a:lnTo>
                      <a:pt x="191" y="333"/>
                    </a:lnTo>
                    <a:lnTo>
                      <a:pt x="169" y="326"/>
                    </a:lnTo>
                    <a:lnTo>
                      <a:pt x="147" y="317"/>
                    </a:lnTo>
                    <a:lnTo>
                      <a:pt x="128" y="307"/>
                    </a:lnTo>
                    <a:lnTo>
                      <a:pt x="107" y="296"/>
                    </a:lnTo>
                    <a:lnTo>
                      <a:pt x="107" y="296"/>
                    </a:lnTo>
                    <a:lnTo>
                      <a:pt x="86" y="280"/>
                    </a:lnTo>
                    <a:lnTo>
                      <a:pt x="67" y="263"/>
                    </a:lnTo>
                    <a:lnTo>
                      <a:pt x="59" y="254"/>
                    </a:lnTo>
                    <a:lnTo>
                      <a:pt x="50" y="244"/>
                    </a:lnTo>
                    <a:lnTo>
                      <a:pt x="44" y="234"/>
                    </a:lnTo>
                    <a:lnTo>
                      <a:pt x="37" y="223"/>
                    </a:lnTo>
                    <a:lnTo>
                      <a:pt x="32" y="212"/>
                    </a:lnTo>
                    <a:lnTo>
                      <a:pt x="28" y="200"/>
                    </a:lnTo>
                    <a:lnTo>
                      <a:pt x="25" y="188"/>
                    </a:lnTo>
                    <a:lnTo>
                      <a:pt x="24" y="177"/>
                    </a:lnTo>
                    <a:lnTo>
                      <a:pt x="24" y="165"/>
                    </a:lnTo>
                    <a:lnTo>
                      <a:pt x="25" y="152"/>
                    </a:lnTo>
                    <a:lnTo>
                      <a:pt x="29" y="13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42" y="116"/>
                    </a:lnTo>
                    <a:lnTo>
                      <a:pt x="49" y="107"/>
                    </a:lnTo>
                    <a:lnTo>
                      <a:pt x="58" y="98"/>
                    </a:lnTo>
                    <a:lnTo>
                      <a:pt x="67" y="90"/>
                    </a:lnTo>
                    <a:lnTo>
                      <a:pt x="77" y="82"/>
                    </a:lnTo>
                    <a:lnTo>
                      <a:pt x="89" y="76"/>
                    </a:lnTo>
                    <a:lnTo>
                      <a:pt x="112" y="66"/>
                    </a:lnTo>
                    <a:lnTo>
                      <a:pt x="137" y="57"/>
                    </a:lnTo>
                    <a:lnTo>
                      <a:pt x="161" y="49"/>
                    </a:lnTo>
                    <a:lnTo>
                      <a:pt x="186" y="44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61" y="29"/>
                    </a:lnTo>
                    <a:lnTo>
                      <a:pt x="288" y="27"/>
                    </a:lnTo>
                    <a:lnTo>
                      <a:pt x="315" y="24"/>
                    </a:lnTo>
                    <a:lnTo>
                      <a:pt x="343" y="23"/>
                    </a:lnTo>
                    <a:lnTo>
                      <a:pt x="370" y="22"/>
                    </a:lnTo>
                    <a:lnTo>
                      <a:pt x="397" y="22"/>
                    </a:lnTo>
                    <a:lnTo>
                      <a:pt x="424" y="24"/>
                    </a:lnTo>
                    <a:lnTo>
                      <a:pt x="450" y="27"/>
                    </a:lnTo>
                    <a:lnTo>
                      <a:pt x="477" y="31"/>
                    </a:lnTo>
                    <a:lnTo>
                      <a:pt x="503" y="36"/>
                    </a:lnTo>
                    <a:lnTo>
                      <a:pt x="529" y="42"/>
                    </a:lnTo>
                    <a:lnTo>
                      <a:pt x="555" y="50"/>
                    </a:lnTo>
                    <a:lnTo>
                      <a:pt x="579" y="60"/>
                    </a:lnTo>
                    <a:lnTo>
                      <a:pt x="604" y="72"/>
                    </a:lnTo>
                    <a:lnTo>
                      <a:pt x="627" y="85"/>
                    </a:lnTo>
                    <a:lnTo>
                      <a:pt x="627" y="85"/>
                    </a:lnTo>
                    <a:lnTo>
                      <a:pt x="640" y="94"/>
                    </a:lnTo>
                    <a:lnTo>
                      <a:pt x="654" y="103"/>
                    </a:lnTo>
                    <a:lnTo>
                      <a:pt x="667" y="115"/>
                    </a:lnTo>
                    <a:lnTo>
                      <a:pt x="680" y="126"/>
                    </a:lnTo>
                    <a:lnTo>
                      <a:pt x="691" y="139"/>
                    </a:lnTo>
                    <a:lnTo>
                      <a:pt x="701" y="154"/>
                    </a:lnTo>
                    <a:lnTo>
                      <a:pt x="708" y="169"/>
                    </a:lnTo>
                    <a:lnTo>
                      <a:pt x="710" y="177"/>
                    </a:lnTo>
                    <a:lnTo>
                      <a:pt x="711" y="185"/>
                    </a:lnTo>
                    <a:lnTo>
                      <a:pt x="711" y="185"/>
                    </a:lnTo>
                    <a:lnTo>
                      <a:pt x="713" y="186"/>
                    </a:lnTo>
                    <a:lnTo>
                      <a:pt x="717" y="186"/>
                    </a:lnTo>
                    <a:lnTo>
                      <a:pt x="724" y="181"/>
                    </a:lnTo>
                    <a:lnTo>
                      <a:pt x="732" y="173"/>
                    </a:lnTo>
                    <a:lnTo>
                      <a:pt x="735" y="169"/>
                    </a:lnTo>
                    <a:lnTo>
                      <a:pt x="736" y="166"/>
                    </a:lnTo>
                    <a:lnTo>
                      <a:pt x="736" y="166"/>
                    </a:lnTo>
                    <a:lnTo>
                      <a:pt x="736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25" name="Freeform 453"/>
              <p:cNvSpPr>
                <a:spLocks/>
              </p:cNvSpPr>
              <p:nvPr/>
            </p:nvSpPr>
            <p:spPr bwMode="auto">
              <a:xfrm>
                <a:off x="1256" y="1802"/>
                <a:ext cx="143" cy="351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38" y="11"/>
                  </a:cxn>
                  <a:cxn ang="0">
                    <a:pos x="66" y="18"/>
                  </a:cxn>
                  <a:cxn ang="0">
                    <a:pos x="125" y="36"/>
                  </a:cxn>
                  <a:cxn ang="0">
                    <a:pos x="125" y="36"/>
                  </a:cxn>
                  <a:cxn ang="0">
                    <a:pos x="129" y="38"/>
                  </a:cxn>
                  <a:cxn ang="0">
                    <a:pos x="133" y="40"/>
                  </a:cxn>
                  <a:cxn ang="0">
                    <a:pos x="138" y="45"/>
                  </a:cxn>
                  <a:cxn ang="0">
                    <a:pos x="141" y="55"/>
                  </a:cxn>
                  <a:cxn ang="0">
                    <a:pos x="143" y="64"/>
                  </a:cxn>
                  <a:cxn ang="0">
                    <a:pos x="143" y="74"/>
                  </a:cxn>
                  <a:cxn ang="0">
                    <a:pos x="143" y="87"/>
                  </a:cxn>
                  <a:cxn ang="0">
                    <a:pos x="142" y="110"/>
                  </a:cxn>
                  <a:cxn ang="0">
                    <a:pos x="142" y="110"/>
                  </a:cxn>
                  <a:cxn ang="0">
                    <a:pos x="141" y="140"/>
                  </a:cxn>
                  <a:cxn ang="0">
                    <a:pos x="141" y="170"/>
                  </a:cxn>
                  <a:cxn ang="0">
                    <a:pos x="139" y="229"/>
                  </a:cxn>
                  <a:cxn ang="0">
                    <a:pos x="139" y="229"/>
                  </a:cxn>
                  <a:cxn ang="0">
                    <a:pos x="141" y="254"/>
                  </a:cxn>
                  <a:cxn ang="0">
                    <a:pos x="142" y="290"/>
                  </a:cxn>
                  <a:cxn ang="0">
                    <a:pos x="141" y="307"/>
                  </a:cxn>
                  <a:cxn ang="0">
                    <a:pos x="139" y="324"/>
                  </a:cxn>
                  <a:cxn ang="0">
                    <a:pos x="137" y="330"/>
                  </a:cxn>
                  <a:cxn ang="0">
                    <a:pos x="135" y="337"/>
                  </a:cxn>
                  <a:cxn ang="0">
                    <a:pos x="133" y="342"/>
                  </a:cxn>
                  <a:cxn ang="0">
                    <a:pos x="129" y="346"/>
                  </a:cxn>
                  <a:cxn ang="0">
                    <a:pos x="129" y="346"/>
                  </a:cxn>
                  <a:cxn ang="0">
                    <a:pos x="124" y="349"/>
                  </a:cxn>
                  <a:cxn ang="0">
                    <a:pos x="117" y="351"/>
                  </a:cxn>
                  <a:cxn ang="0">
                    <a:pos x="110" y="351"/>
                  </a:cxn>
                  <a:cxn ang="0">
                    <a:pos x="102" y="349"/>
                  </a:cxn>
                  <a:cxn ang="0">
                    <a:pos x="93" y="347"/>
                  </a:cxn>
                  <a:cxn ang="0">
                    <a:pos x="84" y="344"/>
                  </a:cxn>
                  <a:cxn ang="0">
                    <a:pos x="64" y="335"/>
                  </a:cxn>
                  <a:cxn ang="0">
                    <a:pos x="46" y="324"/>
                  </a:cxn>
                  <a:cxn ang="0">
                    <a:pos x="29" y="311"/>
                  </a:cxn>
                  <a:cxn ang="0">
                    <a:pos x="15" y="300"/>
                  </a:cxn>
                  <a:cxn ang="0">
                    <a:pos x="6" y="290"/>
                  </a:cxn>
                  <a:cxn ang="0">
                    <a:pos x="6" y="290"/>
                  </a:cxn>
                  <a:cxn ang="0">
                    <a:pos x="5" y="286"/>
                  </a:cxn>
                  <a:cxn ang="0">
                    <a:pos x="2" y="281"/>
                  </a:cxn>
                  <a:cxn ang="0">
                    <a:pos x="1" y="265"/>
                  </a:cxn>
                  <a:cxn ang="0">
                    <a:pos x="0" y="245"/>
                  </a:cxn>
                  <a:cxn ang="0">
                    <a:pos x="0" y="221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2" y="87"/>
                  </a:cxn>
                  <a:cxn ang="0">
                    <a:pos x="2" y="22"/>
                  </a:cxn>
                  <a:cxn ang="0">
                    <a:pos x="2" y="22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143" h="351">
                    <a:moveTo>
                      <a:pt x="18" y="3"/>
                    </a:moveTo>
                    <a:lnTo>
                      <a:pt x="18" y="3"/>
                    </a:lnTo>
                    <a:lnTo>
                      <a:pt x="38" y="11"/>
                    </a:lnTo>
                    <a:lnTo>
                      <a:pt x="66" y="18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9" y="38"/>
                    </a:lnTo>
                    <a:lnTo>
                      <a:pt x="133" y="40"/>
                    </a:lnTo>
                    <a:lnTo>
                      <a:pt x="138" y="45"/>
                    </a:lnTo>
                    <a:lnTo>
                      <a:pt x="141" y="55"/>
                    </a:lnTo>
                    <a:lnTo>
                      <a:pt x="143" y="64"/>
                    </a:lnTo>
                    <a:lnTo>
                      <a:pt x="143" y="74"/>
                    </a:lnTo>
                    <a:lnTo>
                      <a:pt x="143" y="8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40"/>
                    </a:lnTo>
                    <a:lnTo>
                      <a:pt x="141" y="170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41" y="254"/>
                    </a:lnTo>
                    <a:lnTo>
                      <a:pt x="142" y="290"/>
                    </a:lnTo>
                    <a:lnTo>
                      <a:pt x="141" y="307"/>
                    </a:lnTo>
                    <a:lnTo>
                      <a:pt x="139" y="324"/>
                    </a:lnTo>
                    <a:lnTo>
                      <a:pt x="137" y="330"/>
                    </a:lnTo>
                    <a:lnTo>
                      <a:pt x="135" y="337"/>
                    </a:lnTo>
                    <a:lnTo>
                      <a:pt x="133" y="342"/>
                    </a:lnTo>
                    <a:lnTo>
                      <a:pt x="129" y="346"/>
                    </a:lnTo>
                    <a:lnTo>
                      <a:pt x="129" y="346"/>
                    </a:lnTo>
                    <a:lnTo>
                      <a:pt x="124" y="349"/>
                    </a:lnTo>
                    <a:lnTo>
                      <a:pt x="117" y="351"/>
                    </a:lnTo>
                    <a:lnTo>
                      <a:pt x="110" y="351"/>
                    </a:lnTo>
                    <a:lnTo>
                      <a:pt x="102" y="349"/>
                    </a:lnTo>
                    <a:lnTo>
                      <a:pt x="93" y="347"/>
                    </a:lnTo>
                    <a:lnTo>
                      <a:pt x="84" y="344"/>
                    </a:lnTo>
                    <a:lnTo>
                      <a:pt x="64" y="335"/>
                    </a:lnTo>
                    <a:lnTo>
                      <a:pt x="46" y="324"/>
                    </a:lnTo>
                    <a:lnTo>
                      <a:pt x="29" y="311"/>
                    </a:lnTo>
                    <a:lnTo>
                      <a:pt x="15" y="300"/>
                    </a:lnTo>
                    <a:lnTo>
                      <a:pt x="6" y="290"/>
                    </a:lnTo>
                    <a:lnTo>
                      <a:pt x="6" y="290"/>
                    </a:lnTo>
                    <a:lnTo>
                      <a:pt x="5" y="286"/>
                    </a:lnTo>
                    <a:lnTo>
                      <a:pt x="2" y="281"/>
                    </a:lnTo>
                    <a:lnTo>
                      <a:pt x="1" y="265"/>
                    </a:lnTo>
                    <a:lnTo>
                      <a:pt x="0" y="245"/>
                    </a:lnTo>
                    <a:lnTo>
                      <a:pt x="0" y="221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8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729E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</p:grpSp>
        <p:sp>
          <p:nvSpPr>
            <p:cNvPr id="1641926" name="Text Box 454"/>
            <p:cNvSpPr txBox="1">
              <a:spLocks noChangeArrowheads="1"/>
            </p:cNvSpPr>
            <p:nvPr/>
          </p:nvSpPr>
          <p:spPr bwMode="auto">
            <a:xfrm>
              <a:off x="3609" y="1399"/>
              <a:ext cx="380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83191" tIns="41596" rIns="83191" bIns="41596">
              <a:spAutoFit/>
            </a:bodyPr>
            <a:lstStyle/>
            <a:p>
              <a:pPr algn="l" defTabSz="833438" eaLnBrk="0" hangingPunct="0"/>
              <a:r>
                <a:rPr kumimoji="0" lang="en-US" sz="1800" b="1"/>
                <a:t>SLF</a:t>
              </a:r>
            </a:p>
          </p:txBody>
        </p:sp>
      </p:grpSp>
      <p:grpSp>
        <p:nvGrpSpPr>
          <p:cNvPr id="14" name="Group 455"/>
          <p:cNvGrpSpPr>
            <a:grpSpLocks/>
          </p:cNvGrpSpPr>
          <p:nvPr/>
        </p:nvGrpSpPr>
        <p:grpSpPr bwMode="auto">
          <a:xfrm>
            <a:off x="1752600" y="2133600"/>
            <a:ext cx="822325" cy="652463"/>
            <a:chOff x="3552" y="1248"/>
            <a:chExt cx="518" cy="411"/>
          </a:xfrm>
        </p:grpSpPr>
        <p:grpSp>
          <p:nvGrpSpPr>
            <p:cNvPr id="15" name="Group 456"/>
            <p:cNvGrpSpPr>
              <a:grpSpLocks/>
            </p:cNvGrpSpPr>
            <p:nvPr/>
          </p:nvGrpSpPr>
          <p:grpSpPr bwMode="auto">
            <a:xfrm>
              <a:off x="3552" y="1248"/>
              <a:ext cx="518" cy="411"/>
              <a:chOff x="1155" y="1443"/>
              <a:chExt cx="777" cy="840"/>
            </a:xfrm>
          </p:grpSpPr>
          <p:sp>
            <p:nvSpPr>
              <p:cNvPr id="1641929" name="Freeform 457"/>
              <p:cNvSpPr>
                <a:spLocks/>
              </p:cNvSpPr>
              <p:nvPr/>
            </p:nvSpPr>
            <p:spPr bwMode="auto">
              <a:xfrm>
                <a:off x="1212" y="1787"/>
                <a:ext cx="720" cy="496"/>
              </a:xfrm>
              <a:custGeom>
                <a:avLst/>
                <a:gdLst/>
                <a:ahLst/>
                <a:cxnLst>
                  <a:cxn ang="0">
                    <a:pos x="696" y="344"/>
                  </a:cxn>
                  <a:cxn ang="0">
                    <a:pos x="710" y="320"/>
                  </a:cxn>
                  <a:cxn ang="0">
                    <a:pos x="718" y="295"/>
                  </a:cxn>
                  <a:cxn ang="0">
                    <a:pos x="720" y="270"/>
                  </a:cxn>
                  <a:cxn ang="0">
                    <a:pos x="719" y="226"/>
                  </a:cxn>
                  <a:cxn ang="0">
                    <a:pos x="713" y="196"/>
                  </a:cxn>
                  <a:cxn ang="0">
                    <a:pos x="710" y="182"/>
                  </a:cxn>
                  <a:cxn ang="0">
                    <a:pos x="698" y="155"/>
                  </a:cxn>
                  <a:cxn ang="0">
                    <a:pos x="682" y="129"/>
                  </a:cxn>
                  <a:cxn ang="0">
                    <a:pos x="660" y="104"/>
                  </a:cxn>
                  <a:cxn ang="0">
                    <a:pos x="634" y="82"/>
                  </a:cxn>
                  <a:cxn ang="0">
                    <a:pos x="594" y="55"/>
                  </a:cxn>
                  <a:cxn ang="0">
                    <a:pos x="543" y="31"/>
                  </a:cxn>
                  <a:cxn ang="0">
                    <a:pos x="508" y="19"/>
                  </a:cxn>
                  <a:cxn ang="0">
                    <a:pos x="437" y="5"/>
                  </a:cxn>
                  <a:cxn ang="0">
                    <a:pos x="366" y="0"/>
                  </a:cxn>
                  <a:cxn ang="0">
                    <a:pos x="295" y="2"/>
                  </a:cxn>
                  <a:cxn ang="0">
                    <a:pos x="258" y="6"/>
                  </a:cxn>
                  <a:cxn ang="0">
                    <a:pos x="191" y="18"/>
                  </a:cxn>
                  <a:cxn ang="0">
                    <a:pos x="141" y="33"/>
                  </a:cxn>
                  <a:cxn ang="0">
                    <a:pos x="107" y="46"/>
                  </a:cxn>
                  <a:cxn ang="0">
                    <a:pos x="77" y="63"/>
                  </a:cxn>
                  <a:cxn ang="0">
                    <a:pos x="50" y="85"/>
                  </a:cxn>
                  <a:cxn ang="0">
                    <a:pos x="27" y="111"/>
                  </a:cxn>
                  <a:cxn ang="0">
                    <a:pos x="18" y="126"/>
                  </a:cxn>
                  <a:cxn ang="0">
                    <a:pos x="5" y="155"/>
                  </a:cxn>
                  <a:cxn ang="0">
                    <a:pos x="0" y="183"/>
                  </a:cxn>
                  <a:cxn ang="0">
                    <a:pos x="1" y="211"/>
                  </a:cxn>
                  <a:cxn ang="0">
                    <a:pos x="6" y="236"/>
                  </a:cxn>
                  <a:cxn ang="0">
                    <a:pos x="5" y="249"/>
                  </a:cxn>
                  <a:cxn ang="0">
                    <a:pos x="5" y="273"/>
                  </a:cxn>
                  <a:cxn ang="0">
                    <a:pos x="10" y="297"/>
                  </a:cxn>
                  <a:cxn ang="0">
                    <a:pos x="18" y="320"/>
                  </a:cxn>
                  <a:cxn ang="0">
                    <a:pos x="34" y="354"/>
                  </a:cxn>
                  <a:cxn ang="0">
                    <a:pos x="67" y="393"/>
                  </a:cxn>
                  <a:cxn ang="0">
                    <a:pos x="85" y="410"/>
                  </a:cxn>
                  <a:cxn ang="0">
                    <a:pos x="98" y="419"/>
                  </a:cxn>
                  <a:cxn ang="0">
                    <a:pos x="141" y="445"/>
                  </a:cxn>
                  <a:cxn ang="0">
                    <a:pos x="188" y="467"/>
                  </a:cxn>
                  <a:cxn ang="0">
                    <a:pos x="242" y="482"/>
                  </a:cxn>
                  <a:cxn ang="0">
                    <a:pos x="296" y="491"/>
                  </a:cxn>
                  <a:cxn ang="0">
                    <a:pos x="353" y="496"/>
                  </a:cxn>
                  <a:cxn ang="0">
                    <a:pos x="407" y="495"/>
                  </a:cxn>
                  <a:cxn ang="0">
                    <a:pos x="459" y="489"/>
                  </a:cxn>
                  <a:cxn ang="0">
                    <a:pos x="507" y="477"/>
                  </a:cxn>
                  <a:cxn ang="0">
                    <a:pos x="524" y="471"/>
                  </a:cxn>
                  <a:cxn ang="0">
                    <a:pos x="568" y="450"/>
                  </a:cxn>
                  <a:cxn ang="0">
                    <a:pos x="591" y="437"/>
                  </a:cxn>
                  <a:cxn ang="0">
                    <a:pos x="622" y="418"/>
                  </a:cxn>
                  <a:cxn ang="0">
                    <a:pos x="649" y="396"/>
                  </a:cxn>
                  <a:cxn ang="0">
                    <a:pos x="675" y="371"/>
                  </a:cxn>
                  <a:cxn ang="0">
                    <a:pos x="696" y="344"/>
                  </a:cxn>
                  <a:cxn ang="0">
                    <a:pos x="696" y="344"/>
                  </a:cxn>
                </a:cxnLst>
                <a:rect l="0" t="0" r="r" b="b"/>
                <a:pathLst>
                  <a:path w="720" h="496">
                    <a:moveTo>
                      <a:pt x="696" y="344"/>
                    </a:moveTo>
                    <a:lnTo>
                      <a:pt x="696" y="344"/>
                    </a:lnTo>
                    <a:lnTo>
                      <a:pt x="704" y="332"/>
                    </a:lnTo>
                    <a:lnTo>
                      <a:pt x="710" y="320"/>
                    </a:lnTo>
                    <a:lnTo>
                      <a:pt x="714" y="308"/>
                    </a:lnTo>
                    <a:lnTo>
                      <a:pt x="718" y="295"/>
                    </a:lnTo>
                    <a:lnTo>
                      <a:pt x="719" y="282"/>
                    </a:lnTo>
                    <a:lnTo>
                      <a:pt x="720" y="270"/>
                    </a:lnTo>
                    <a:lnTo>
                      <a:pt x="720" y="247"/>
                    </a:lnTo>
                    <a:lnTo>
                      <a:pt x="719" y="226"/>
                    </a:lnTo>
                    <a:lnTo>
                      <a:pt x="717" y="211"/>
                    </a:lnTo>
                    <a:lnTo>
                      <a:pt x="713" y="196"/>
                    </a:lnTo>
                    <a:lnTo>
                      <a:pt x="713" y="196"/>
                    </a:lnTo>
                    <a:lnTo>
                      <a:pt x="710" y="182"/>
                    </a:lnTo>
                    <a:lnTo>
                      <a:pt x="705" y="169"/>
                    </a:lnTo>
                    <a:lnTo>
                      <a:pt x="698" y="155"/>
                    </a:lnTo>
                    <a:lnTo>
                      <a:pt x="691" y="142"/>
                    </a:lnTo>
                    <a:lnTo>
                      <a:pt x="682" y="129"/>
                    </a:lnTo>
                    <a:lnTo>
                      <a:pt x="670" y="116"/>
                    </a:lnTo>
                    <a:lnTo>
                      <a:pt x="660" y="104"/>
                    </a:lnTo>
                    <a:lnTo>
                      <a:pt x="647" y="93"/>
                    </a:lnTo>
                    <a:lnTo>
                      <a:pt x="634" y="82"/>
                    </a:lnTo>
                    <a:lnTo>
                      <a:pt x="621" y="72"/>
                    </a:lnTo>
                    <a:lnTo>
                      <a:pt x="594" y="55"/>
                    </a:lnTo>
                    <a:lnTo>
                      <a:pt x="566" y="41"/>
                    </a:lnTo>
                    <a:lnTo>
                      <a:pt x="543" y="31"/>
                    </a:lnTo>
                    <a:lnTo>
                      <a:pt x="543" y="31"/>
                    </a:lnTo>
                    <a:lnTo>
                      <a:pt x="508" y="19"/>
                    </a:lnTo>
                    <a:lnTo>
                      <a:pt x="472" y="10"/>
                    </a:lnTo>
                    <a:lnTo>
                      <a:pt x="437" y="5"/>
                    </a:lnTo>
                    <a:lnTo>
                      <a:pt x="402" y="1"/>
                    </a:lnTo>
                    <a:lnTo>
                      <a:pt x="366" y="0"/>
                    </a:lnTo>
                    <a:lnTo>
                      <a:pt x="331" y="0"/>
                    </a:lnTo>
                    <a:lnTo>
                      <a:pt x="295" y="2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26" y="11"/>
                    </a:lnTo>
                    <a:lnTo>
                      <a:pt x="191" y="18"/>
                    </a:lnTo>
                    <a:lnTo>
                      <a:pt x="157" y="27"/>
                    </a:lnTo>
                    <a:lnTo>
                      <a:pt x="141" y="33"/>
                    </a:lnTo>
                    <a:lnTo>
                      <a:pt x="124" y="40"/>
                    </a:lnTo>
                    <a:lnTo>
                      <a:pt x="107" y="46"/>
                    </a:lnTo>
                    <a:lnTo>
                      <a:pt x="91" y="54"/>
                    </a:lnTo>
                    <a:lnTo>
                      <a:pt x="77" y="63"/>
                    </a:lnTo>
                    <a:lnTo>
                      <a:pt x="63" y="73"/>
                    </a:lnTo>
                    <a:lnTo>
                      <a:pt x="50" y="85"/>
                    </a:lnTo>
                    <a:lnTo>
                      <a:pt x="37" y="98"/>
                    </a:lnTo>
                    <a:lnTo>
                      <a:pt x="27" y="111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0" y="141"/>
                    </a:lnTo>
                    <a:lnTo>
                      <a:pt x="5" y="155"/>
                    </a:lnTo>
                    <a:lnTo>
                      <a:pt x="1" y="169"/>
                    </a:lnTo>
                    <a:lnTo>
                      <a:pt x="0" y="183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3" y="223"/>
                    </a:lnTo>
                    <a:lnTo>
                      <a:pt x="6" y="236"/>
                    </a:lnTo>
                    <a:lnTo>
                      <a:pt x="6" y="236"/>
                    </a:lnTo>
                    <a:lnTo>
                      <a:pt x="5" y="249"/>
                    </a:lnTo>
                    <a:lnTo>
                      <a:pt x="5" y="261"/>
                    </a:lnTo>
                    <a:lnTo>
                      <a:pt x="5" y="273"/>
                    </a:lnTo>
                    <a:lnTo>
                      <a:pt x="7" y="286"/>
                    </a:lnTo>
                    <a:lnTo>
                      <a:pt x="10" y="297"/>
                    </a:lnTo>
                    <a:lnTo>
                      <a:pt x="12" y="309"/>
                    </a:lnTo>
                    <a:lnTo>
                      <a:pt x="18" y="320"/>
                    </a:lnTo>
                    <a:lnTo>
                      <a:pt x="23" y="332"/>
                    </a:lnTo>
                    <a:lnTo>
                      <a:pt x="34" y="354"/>
                    </a:lnTo>
                    <a:lnTo>
                      <a:pt x="50" y="374"/>
                    </a:lnTo>
                    <a:lnTo>
                      <a:pt x="67" y="393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119" y="433"/>
                    </a:lnTo>
                    <a:lnTo>
                      <a:pt x="141" y="445"/>
                    </a:lnTo>
                    <a:lnTo>
                      <a:pt x="164" y="456"/>
                    </a:lnTo>
                    <a:lnTo>
                      <a:pt x="188" y="467"/>
                    </a:lnTo>
                    <a:lnTo>
                      <a:pt x="214" y="474"/>
                    </a:lnTo>
                    <a:lnTo>
                      <a:pt x="242" y="482"/>
                    </a:lnTo>
                    <a:lnTo>
                      <a:pt x="269" y="487"/>
                    </a:lnTo>
                    <a:lnTo>
                      <a:pt x="296" y="491"/>
                    </a:lnTo>
                    <a:lnTo>
                      <a:pt x="324" y="495"/>
                    </a:lnTo>
                    <a:lnTo>
                      <a:pt x="353" y="496"/>
                    </a:lnTo>
                    <a:lnTo>
                      <a:pt x="380" y="496"/>
                    </a:lnTo>
                    <a:lnTo>
                      <a:pt x="407" y="495"/>
                    </a:lnTo>
                    <a:lnTo>
                      <a:pt x="433" y="493"/>
                    </a:lnTo>
                    <a:lnTo>
                      <a:pt x="459" y="489"/>
                    </a:lnTo>
                    <a:lnTo>
                      <a:pt x="484" y="483"/>
                    </a:lnTo>
                    <a:lnTo>
                      <a:pt x="507" y="477"/>
                    </a:lnTo>
                    <a:lnTo>
                      <a:pt x="507" y="477"/>
                    </a:lnTo>
                    <a:lnTo>
                      <a:pt x="524" y="471"/>
                    </a:lnTo>
                    <a:lnTo>
                      <a:pt x="544" y="461"/>
                    </a:lnTo>
                    <a:lnTo>
                      <a:pt x="568" y="450"/>
                    </a:lnTo>
                    <a:lnTo>
                      <a:pt x="591" y="437"/>
                    </a:lnTo>
                    <a:lnTo>
                      <a:pt x="591" y="437"/>
                    </a:lnTo>
                    <a:lnTo>
                      <a:pt x="607" y="428"/>
                    </a:lnTo>
                    <a:lnTo>
                      <a:pt x="622" y="418"/>
                    </a:lnTo>
                    <a:lnTo>
                      <a:pt x="636" y="407"/>
                    </a:lnTo>
                    <a:lnTo>
                      <a:pt x="649" y="396"/>
                    </a:lnTo>
                    <a:lnTo>
                      <a:pt x="662" y="384"/>
                    </a:lnTo>
                    <a:lnTo>
                      <a:pt x="675" y="371"/>
                    </a:lnTo>
                    <a:lnTo>
                      <a:pt x="685" y="358"/>
                    </a:lnTo>
                    <a:lnTo>
                      <a:pt x="696" y="344"/>
                    </a:lnTo>
                    <a:lnTo>
                      <a:pt x="696" y="344"/>
                    </a:lnTo>
                    <a:lnTo>
                      <a:pt x="696" y="344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0" name="Freeform 458"/>
              <p:cNvSpPr>
                <a:spLocks/>
              </p:cNvSpPr>
              <p:nvPr/>
            </p:nvSpPr>
            <p:spPr bwMode="auto">
              <a:xfrm>
                <a:off x="1168" y="1463"/>
                <a:ext cx="714" cy="749"/>
              </a:xfrm>
              <a:custGeom>
                <a:avLst/>
                <a:gdLst/>
                <a:ahLst/>
                <a:cxnLst>
                  <a:cxn ang="0">
                    <a:pos x="714" y="198"/>
                  </a:cxn>
                  <a:cxn ang="0">
                    <a:pos x="706" y="170"/>
                  </a:cxn>
                  <a:cxn ang="0">
                    <a:pos x="692" y="144"/>
                  </a:cxn>
                  <a:cxn ang="0">
                    <a:pos x="671" y="118"/>
                  </a:cxn>
                  <a:cxn ang="0">
                    <a:pos x="648" y="95"/>
                  </a:cxn>
                  <a:cxn ang="0">
                    <a:pos x="621" y="74"/>
                  </a:cxn>
                  <a:cxn ang="0">
                    <a:pos x="568" y="42"/>
                  </a:cxn>
                  <a:cxn ang="0">
                    <a:pos x="544" y="31"/>
                  </a:cxn>
                  <a:cxn ang="0">
                    <a:pos x="473" y="12"/>
                  </a:cxn>
                  <a:cxn ang="0">
                    <a:pos x="402" y="2"/>
                  </a:cxn>
                  <a:cxn ang="0">
                    <a:pos x="332" y="2"/>
                  </a:cxn>
                  <a:cxn ang="0">
                    <a:pos x="258" y="8"/>
                  </a:cxn>
                  <a:cxn ang="0">
                    <a:pos x="226" y="13"/>
                  </a:cxn>
                  <a:cxn ang="0">
                    <a:pos x="159" y="29"/>
                  </a:cxn>
                  <a:cxn ang="0">
                    <a:pos x="125" y="40"/>
                  </a:cxn>
                  <a:cxn ang="0">
                    <a:pos x="93" y="56"/>
                  </a:cxn>
                  <a:cxn ang="0">
                    <a:pos x="63" y="75"/>
                  </a:cxn>
                  <a:cxn ang="0">
                    <a:pos x="38" y="99"/>
                  </a:cxn>
                  <a:cxn ang="0">
                    <a:pos x="18" y="127"/>
                  </a:cxn>
                  <a:cxn ang="0">
                    <a:pos x="10" y="144"/>
                  </a:cxn>
                  <a:cxn ang="0">
                    <a:pos x="1" y="176"/>
                  </a:cxn>
                  <a:cxn ang="0">
                    <a:pos x="0" y="511"/>
                  </a:cxn>
                  <a:cxn ang="0">
                    <a:pos x="0" y="523"/>
                  </a:cxn>
                  <a:cxn ang="0">
                    <a:pos x="2" y="545"/>
                  </a:cxn>
                  <a:cxn ang="0">
                    <a:pos x="11" y="577"/>
                  </a:cxn>
                  <a:cxn ang="0">
                    <a:pos x="33" y="616"/>
                  </a:cxn>
                  <a:cxn ang="0">
                    <a:pos x="63" y="651"/>
                  </a:cxn>
                  <a:cxn ang="0">
                    <a:pos x="80" y="666"/>
                  </a:cxn>
                  <a:cxn ang="0">
                    <a:pos x="121" y="695"/>
                  </a:cxn>
                  <a:cxn ang="0">
                    <a:pos x="170" y="717"/>
                  </a:cxn>
                  <a:cxn ang="0">
                    <a:pos x="223" y="732"/>
                  </a:cxn>
                  <a:cxn ang="0">
                    <a:pos x="279" y="744"/>
                  </a:cxn>
                  <a:cxn ang="0">
                    <a:pos x="336" y="748"/>
                  </a:cxn>
                  <a:cxn ang="0">
                    <a:pos x="393" y="748"/>
                  </a:cxn>
                  <a:cxn ang="0">
                    <a:pos x="447" y="743"/>
                  </a:cxn>
                  <a:cxn ang="0">
                    <a:pos x="498" y="731"/>
                  </a:cxn>
                  <a:cxn ang="0">
                    <a:pos x="513" y="727"/>
                  </a:cxn>
                  <a:cxn ang="0">
                    <a:pos x="547" y="713"/>
                  </a:cxn>
                  <a:cxn ang="0">
                    <a:pos x="583" y="696"/>
                  </a:cxn>
                  <a:cxn ang="0">
                    <a:pos x="618" y="674"/>
                  </a:cxn>
                  <a:cxn ang="0">
                    <a:pos x="652" y="647"/>
                  </a:cxn>
                  <a:cxn ang="0">
                    <a:pos x="680" y="617"/>
                  </a:cxn>
                  <a:cxn ang="0">
                    <a:pos x="701" y="582"/>
                  </a:cxn>
                  <a:cxn ang="0">
                    <a:pos x="710" y="554"/>
                  </a:cxn>
                  <a:cxn ang="0">
                    <a:pos x="711" y="535"/>
                  </a:cxn>
                  <a:cxn ang="0">
                    <a:pos x="714" y="198"/>
                  </a:cxn>
                </a:cxnLst>
                <a:rect l="0" t="0" r="r" b="b"/>
                <a:pathLst>
                  <a:path w="714" h="749">
                    <a:moveTo>
                      <a:pt x="714" y="198"/>
                    </a:moveTo>
                    <a:lnTo>
                      <a:pt x="714" y="198"/>
                    </a:lnTo>
                    <a:lnTo>
                      <a:pt x="711" y="184"/>
                    </a:lnTo>
                    <a:lnTo>
                      <a:pt x="706" y="170"/>
                    </a:lnTo>
                    <a:lnTo>
                      <a:pt x="700" y="157"/>
                    </a:lnTo>
                    <a:lnTo>
                      <a:pt x="692" y="144"/>
                    </a:lnTo>
                    <a:lnTo>
                      <a:pt x="682" y="131"/>
                    </a:lnTo>
                    <a:lnTo>
                      <a:pt x="671" y="118"/>
                    </a:lnTo>
                    <a:lnTo>
                      <a:pt x="660" y="106"/>
                    </a:lnTo>
                    <a:lnTo>
                      <a:pt x="648" y="95"/>
                    </a:lnTo>
                    <a:lnTo>
                      <a:pt x="635" y="84"/>
                    </a:lnTo>
                    <a:lnTo>
                      <a:pt x="621" y="74"/>
                    </a:lnTo>
                    <a:lnTo>
                      <a:pt x="594" y="56"/>
                    </a:lnTo>
                    <a:lnTo>
                      <a:pt x="568" y="42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508" y="21"/>
                    </a:lnTo>
                    <a:lnTo>
                      <a:pt x="473" y="12"/>
                    </a:lnTo>
                    <a:lnTo>
                      <a:pt x="438" y="5"/>
                    </a:lnTo>
                    <a:lnTo>
                      <a:pt x="402" y="2"/>
                    </a:lnTo>
                    <a:lnTo>
                      <a:pt x="367" y="0"/>
                    </a:lnTo>
                    <a:lnTo>
                      <a:pt x="332" y="2"/>
                    </a:lnTo>
                    <a:lnTo>
                      <a:pt x="296" y="4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26" y="13"/>
                    </a:lnTo>
                    <a:lnTo>
                      <a:pt x="192" y="20"/>
                    </a:lnTo>
                    <a:lnTo>
                      <a:pt x="159" y="29"/>
                    </a:lnTo>
                    <a:lnTo>
                      <a:pt x="141" y="34"/>
                    </a:lnTo>
                    <a:lnTo>
                      <a:pt x="125" y="40"/>
                    </a:lnTo>
                    <a:lnTo>
                      <a:pt x="108" y="48"/>
                    </a:lnTo>
                    <a:lnTo>
                      <a:pt x="93" y="56"/>
                    </a:lnTo>
                    <a:lnTo>
                      <a:pt x="77" y="65"/>
                    </a:lnTo>
                    <a:lnTo>
                      <a:pt x="63" y="75"/>
                    </a:lnTo>
                    <a:lnTo>
                      <a:pt x="50" y="86"/>
                    </a:lnTo>
                    <a:lnTo>
                      <a:pt x="38" y="99"/>
                    </a:lnTo>
                    <a:lnTo>
                      <a:pt x="28" y="113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0" y="144"/>
                    </a:lnTo>
                    <a:lnTo>
                      <a:pt x="5" y="161"/>
                    </a:lnTo>
                    <a:lnTo>
                      <a:pt x="1" y="176"/>
                    </a:lnTo>
                    <a:lnTo>
                      <a:pt x="0" y="192"/>
                    </a:lnTo>
                    <a:lnTo>
                      <a:pt x="0" y="511"/>
                    </a:lnTo>
                    <a:lnTo>
                      <a:pt x="0" y="511"/>
                    </a:lnTo>
                    <a:lnTo>
                      <a:pt x="0" y="523"/>
                    </a:lnTo>
                    <a:lnTo>
                      <a:pt x="0" y="535"/>
                    </a:lnTo>
                    <a:lnTo>
                      <a:pt x="2" y="545"/>
                    </a:lnTo>
                    <a:lnTo>
                      <a:pt x="3" y="555"/>
                    </a:lnTo>
                    <a:lnTo>
                      <a:pt x="11" y="577"/>
                    </a:lnTo>
                    <a:lnTo>
                      <a:pt x="22" y="598"/>
                    </a:lnTo>
                    <a:lnTo>
                      <a:pt x="33" y="616"/>
                    </a:lnTo>
                    <a:lnTo>
                      <a:pt x="47" y="635"/>
                    </a:lnTo>
                    <a:lnTo>
                      <a:pt x="63" y="651"/>
                    </a:lnTo>
                    <a:lnTo>
                      <a:pt x="80" y="666"/>
                    </a:lnTo>
                    <a:lnTo>
                      <a:pt x="80" y="666"/>
                    </a:lnTo>
                    <a:lnTo>
                      <a:pt x="99" y="682"/>
                    </a:lnTo>
                    <a:lnTo>
                      <a:pt x="121" y="695"/>
                    </a:lnTo>
                    <a:lnTo>
                      <a:pt x="144" y="707"/>
                    </a:lnTo>
                    <a:lnTo>
                      <a:pt x="170" y="717"/>
                    </a:lnTo>
                    <a:lnTo>
                      <a:pt x="196" y="726"/>
                    </a:lnTo>
                    <a:lnTo>
                      <a:pt x="223" y="732"/>
                    </a:lnTo>
                    <a:lnTo>
                      <a:pt x="251" y="739"/>
                    </a:lnTo>
                    <a:lnTo>
                      <a:pt x="279" y="744"/>
                    </a:lnTo>
                    <a:lnTo>
                      <a:pt x="308" y="747"/>
                    </a:lnTo>
                    <a:lnTo>
                      <a:pt x="336" y="748"/>
                    </a:lnTo>
                    <a:lnTo>
                      <a:pt x="364" y="749"/>
                    </a:lnTo>
                    <a:lnTo>
                      <a:pt x="393" y="748"/>
                    </a:lnTo>
                    <a:lnTo>
                      <a:pt x="420" y="745"/>
                    </a:lnTo>
                    <a:lnTo>
                      <a:pt x="447" y="743"/>
                    </a:lnTo>
                    <a:lnTo>
                      <a:pt x="473" y="738"/>
                    </a:lnTo>
                    <a:lnTo>
                      <a:pt x="498" y="731"/>
                    </a:lnTo>
                    <a:lnTo>
                      <a:pt x="498" y="731"/>
                    </a:lnTo>
                    <a:lnTo>
                      <a:pt x="513" y="727"/>
                    </a:lnTo>
                    <a:lnTo>
                      <a:pt x="529" y="721"/>
                    </a:lnTo>
                    <a:lnTo>
                      <a:pt x="547" y="713"/>
                    </a:lnTo>
                    <a:lnTo>
                      <a:pt x="565" y="705"/>
                    </a:lnTo>
                    <a:lnTo>
                      <a:pt x="583" y="696"/>
                    </a:lnTo>
                    <a:lnTo>
                      <a:pt x="601" y="686"/>
                    </a:lnTo>
                    <a:lnTo>
                      <a:pt x="618" y="674"/>
                    </a:lnTo>
                    <a:lnTo>
                      <a:pt x="636" y="661"/>
                    </a:lnTo>
                    <a:lnTo>
                      <a:pt x="652" y="647"/>
                    </a:lnTo>
                    <a:lnTo>
                      <a:pt x="667" y="633"/>
                    </a:lnTo>
                    <a:lnTo>
                      <a:pt x="680" y="617"/>
                    </a:lnTo>
                    <a:lnTo>
                      <a:pt x="692" y="601"/>
                    </a:lnTo>
                    <a:lnTo>
                      <a:pt x="701" y="582"/>
                    </a:lnTo>
                    <a:lnTo>
                      <a:pt x="707" y="564"/>
                    </a:lnTo>
                    <a:lnTo>
                      <a:pt x="710" y="554"/>
                    </a:lnTo>
                    <a:lnTo>
                      <a:pt x="711" y="544"/>
                    </a:lnTo>
                    <a:lnTo>
                      <a:pt x="711" y="535"/>
                    </a:lnTo>
                    <a:lnTo>
                      <a:pt x="711" y="524"/>
                    </a:lnTo>
                    <a:lnTo>
                      <a:pt x="714" y="198"/>
                    </a:lnTo>
                    <a:lnTo>
                      <a:pt x="714" y="198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1" name="Freeform 459"/>
              <p:cNvSpPr>
                <a:spLocks/>
              </p:cNvSpPr>
              <p:nvPr/>
            </p:nvSpPr>
            <p:spPr bwMode="auto">
              <a:xfrm>
                <a:off x="1155" y="1452"/>
                <a:ext cx="739" cy="772"/>
              </a:xfrm>
              <a:custGeom>
                <a:avLst/>
                <a:gdLst/>
                <a:ahLst/>
                <a:cxnLst>
                  <a:cxn ang="0">
                    <a:pos x="733" y="179"/>
                  </a:cxn>
                  <a:cxn ang="0">
                    <a:pos x="688" y="111"/>
                  </a:cxn>
                  <a:cxn ang="0">
                    <a:pos x="640" y="71"/>
                  </a:cxn>
                  <a:cxn ang="0">
                    <a:pos x="557" y="28"/>
                  </a:cxn>
                  <a:cxn ang="0">
                    <a:pos x="467" y="6"/>
                  </a:cxn>
                  <a:cxn ang="0">
                    <a:pos x="387" y="0"/>
                  </a:cxn>
                  <a:cxn ang="0">
                    <a:pos x="255" y="11"/>
                  </a:cxn>
                  <a:cxn ang="0">
                    <a:pos x="176" y="31"/>
                  </a:cxn>
                  <a:cxn ang="0">
                    <a:pos x="101" y="63"/>
                  </a:cxn>
                  <a:cxn ang="0">
                    <a:pos x="53" y="101"/>
                  </a:cxn>
                  <a:cxn ang="0">
                    <a:pos x="10" y="168"/>
                  </a:cxn>
                  <a:cxn ang="0">
                    <a:pos x="1" y="221"/>
                  </a:cxn>
                  <a:cxn ang="0">
                    <a:pos x="1" y="487"/>
                  </a:cxn>
                  <a:cxn ang="0">
                    <a:pos x="1" y="556"/>
                  </a:cxn>
                  <a:cxn ang="0">
                    <a:pos x="14" y="602"/>
                  </a:cxn>
                  <a:cxn ang="0">
                    <a:pos x="71" y="679"/>
                  </a:cxn>
                  <a:cxn ang="0">
                    <a:pos x="126" y="719"/>
                  </a:cxn>
                  <a:cxn ang="0">
                    <a:pos x="208" y="751"/>
                  </a:cxn>
                  <a:cxn ang="0">
                    <a:pos x="296" y="768"/>
                  </a:cxn>
                  <a:cxn ang="0">
                    <a:pos x="407" y="769"/>
                  </a:cxn>
                  <a:cxn ang="0">
                    <a:pos x="485" y="758"/>
                  </a:cxn>
                  <a:cxn ang="0">
                    <a:pos x="555" y="734"/>
                  </a:cxn>
                  <a:cxn ang="0">
                    <a:pos x="620" y="701"/>
                  </a:cxn>
                  <a:cxn ang="0">
                    <a:pos x="675" y="654"/>
                  </a:cxn>
                  <a:cxn ang="0">
                    <a:pos x="708" y="618"/>
                  </a:cxn>
                  <a:cxn ang="0">
                    <a:pos x="727" y="575"/>
                  </a:cxn>
                  <a:cxn ang="0">
                    <a:pos x="737" y="496"/>
                  </a:cxn>
                  <a:cxn ang="0">
                    <a:pos x="739" y="199"/>
                  </a:cxn>
                  <a:cxn ang="0">
                    <a:pos x="719" y="210"/>
                  </a:cxn>
                  <a:cxn ang="0">
                    <a:pos x="714" y="394"/>
                  </a:cxn>
                  <a:cxn ang="0">
                    <a:pos x="714" y="543"/>
                  </a:cxn>
                  <a:cxn ang="0">
                    <a:pos x="706" y="590"/>
                  </a:cxn>
                  <a:cxn ang="0">
                    <a:pos x="680" y="636"/>
                  </a:cxn>
                  <a:cxn ang="0">
                    <a:pos x="612" y="692"/>
                  </a:cxn>
                  <a:cxn ang="0">
                    <a:pos x="556" y="719"/>
                  </a:cxn>
                  <a:cxn ang="0">
                    <a:pos x="480" y="741"/>
                  </a:cxn>
                  <a:cxn ang="0">
                    <a:pos x="418" y="747"/>
                  </a:cxn>
                  <a:cxn ang="0">
                    <a:pos x="326" y="747"/>
                  </a:cxn>
                  <a:cxn ang="0">
                    <a:pos x="233" y="731"/>
                  </a:cxn>
                  <a:cxn ang="0">
                    <a:pos x="147" y="696"/>
                  </a:cxn>
                  <a:cxn ang="0">
                    <a:pos x="91" y="657"/>
                  </a:cxn>
                  <a:cxn ang="0">
                    <a:pos x="42" y="590"/>
                  </a:cxn>
                  <a:cxn ang="0">
                    <a:pos x="24" y="509"/>
                  </a:cxn>
                  <a:cxn ang="0">
                    <a:pos x="24" y="208"/>
                  </a:cxn>
                  <a:cxn ang="0">
                    <a:pos x="32" y="157"/>
                  </a:cxn>
                  <a:cxn ang="0">
                    <a:pos x="67" y="101"/>
                  </a:cxn>
                  <a:cxn ang="0">
                    <a:pos x="119" y="66"/>
                  </a:cxn>
                  <a:cxn ang="0">
                    <a:pos x="207" y="40"/>
                  </a:cxn>
                  <a:cxn ang="0">
                    <a:pos x="304" y="26"/>
                  </a:cxn>
                  <a:cxn ang="0">
                    <a:pos x="410" y="24"/>
                  </a:cxn>
                  <a:cxn ang="0">
                    <a:pos x="513" y="44"/>
                  </a:cxn>
                  <a:cxn ang="0">
                    <a:pos x="609" y="86"/>
                  </a:cxn>
                  <a:cxn ang="0">
                    <a:pos x="662" y="129"/>
                  </a:cxn>
                  <a:cxn ang="0">
                    <a:pos x="700" y="176"/>
                  </a:cxn>
                  <a:cxn ang="0">
                    <a:pos x="715" y="218"/>
                  </a:cxn>
                  <a:cxn ang="0">
                    <a:pos x="736" y="207"/>
                  </a:cxn>
                  <a:cxn ang="0">
                    <a:pos x="739" y="199"/>
                  </a:cxn>
                </a:cxnLst>
                <a:rect l="0" t="0" r="r" b="b"/>
                <a:pathLst>
                  <a:path w="739" h="772">
                    <a:moveTo>
                      <a:pt x="739" y="199"/>
                    </a:moveTo>
                    <a:lnTo>
                      <a:pt x="739" y="199"/>
                    </a:lnTo>
                    <a:lnTo>
                      <a:pt x="736" y="189"/>
                    </a:lnTo>
                    <a:lnTo>
                      <a:pt x="733" y="179"/>
                    </a:lnTo>
                    <a:lnTo>
                      <a:pt x="726" y="160"/>
                    </a:lnTo>
                    <a:lnTo>
                      <a:pt x="715" y="142"/>
                    </a:lnTo>
                    <a:lnTo>
                      <a:pt x="702" y="125"/>
                    </a:lnTo>
                    <a:lnTo>
                      <a:pt x="688" y="111"/>
                    </a:lnTo>
                    <a:lnTo>
                      <a:pt x="673" y="95"/>
                    </a:lnTo>
                    <a:lnTo>
                      <a:pt x="657" y="82"/>
                    </a:lnTo>
                    <a:lnTo>
                      <a:pt x="640" y="71"/>
                    </a:lnTo>
                    <a:lnTo>
                      <a:pt x="640" y="71"/>
                    </a:lnTo>
                    <a:lnTo>
                      <a:pt x="621" y="58"/>
                    </a:lnTo>
                    <a:lnTo>
                      <a:pt x="600" y="46"/>
                    </a:lnTo>
                    <a:lnTo>
                      <a:pt x="579" y="37"/>
                    </a:lnTo>
                    <a:lnTo>
                      <a:pt x="557" y="28"/>
                    </a:lnTo>
                    <a:lnTo>
                      <a:pt x="535" y="22"/>
                    </a:lnTo>
                    <a:lnTo>
                      <a:pt x="512" y="15"/>
                    </a:lnTo>
                    <a:lnTo>
                      <a:pt x="490" y="10"/>
                    </a:lnTo>
                    <a:lnTo>
                      <a:pt x="467" y="6"/>
                    </a:lnTo>
                    <a:lnTo>
                      <a:pt x="467" y="6"/>
                    </a:lnTo>
                    <a:lnTo>
                      <a:pt x="440" y="4"/>
                    </a:lnTo>
                    <a:lnTo>
                      <a:pt x="414" y="1"/>
                    </a:lnTo>
                    <a:lnTo>
                      <a:pt x="387" y="0"/>
                    </a:lnTo>
                    <a:lnTo>
                      <a:pt x="361" y="1"/>
                    </a:lnTo>
                    <a:lnTo>
                      <a:pt x="333" y="2"/>
                    </a:lnTo>
                    <a:lnTo>
                      <a:pt x="308" y="5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14" y="19"/>
                    </a:lnTo>
                    <a:lnTo>
                      <a:pt x="195" y="24"/>
                    </a:lnTo>
                    <a:lnTo>
                      <a:pt x="176" y="31"/>
                    </a:lnTo>
                    <a:lnTo>
                      <a:pt x="156" y="37"/>
                    </a:lnTo>
                    <a:lnTo>
                      <a:pt x="137" y="45"/>
                    </a:lnTo>
                    <a:lnTo>
                      <a:pt x="119" y="5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84" y="75"/>
                    </a:lnTo>
                    <a:lnTo>
                      <a:pt x="68" y="86"/>
                    </a:lnTo>
                    <a:lnTo>
                      <a:pt x="53" y="101"/>
                    </a:lnTo>
                    <a:lnTo>
                      <a:pt x="40" y="116"/>
                    </a:lnTo>
                    <a:lnTo>
                      <a:pt x="28" y="132"/>
                    </a:lnTo>
                    <a:lnTo>
                      <a:pt x="18" y="150"/>
                    </a:lnTo>
                    <a:lnTo>
                      <a:pt x="10" y="168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1" y="203"/>
                    </a:lnTo>
                    <a:lnTo>
                      <a:pt x="1" y="221"/>
                    </a:lnTo>
                    <a:lnTo>
                      <a:pt x="1" y="254"/>
                    </a:lnTo>
                    <a:lnTo>
                      <a:pt x="1" y="254"/>
                    </a:lnTo>
                    <a:lnTo>
                      <a:pt x="1" y="487"/>
                    </a:lnTo>
                    <a:lnTo>
                      <a:pt x="1" y="487"/>
                    </a:lnTo>
                    <a:lnTo>
                      <a:pt x="0" y="522"/>
                    </a:lnTo>
                    <a:lnTo>
                      <a:pt x="0" y="539"/>
                    </a:lnTo>
                    <a:lnTo>
                      <a:pt x="1" y="556"/>
                    </a:lnTo>
                    <a:lnTo>
                      <a:pt x="1" y="556"/>
                    </a:lnTo>
                    <a:lnTo>
                      <a:pt x="3" y="568"/>
                    </a:lnTo>
                    <a:lnTo>
                      <a:pt x="6" y="579"/>
                    </a:lnTo>
                    <a:lnTo>
                      <a:pt x="9" y="591"/>
                    </a:lnTo>
                    <a:lnTo>
                      <a:pt x="14" y="602"/>
                    </a:lnTo>
                    <a:lnTo>
                      <a:pt x="24" y="623"/>
                    </a:lnTo>
                    <a:lnTo>
                      <a:pt x="37" y="643"/>
                    </a:lnTo>
                    <a:lnTo>
                      <a:pt x="53" y="662"/>
                    </a:lnTo>
                    <a:lnTo>
                      <a:pt x="71" y="679"/>
                    </a:lnTo>
                    <a:lnTo>
                      <a:pt x="89" y="694"/>
                    </a:lnTo>
                    <a:lnTo>
                      <a:pt x="108" y="707"/>
                    </a:lnTo>
                    <a:lnTo>
                      <a:pt x="108" y="707"/>
                    </a:lnTo>
                    <a:lnTo>
                      <a:pt x="126" y="719"/>
                    </a:lnTo>
                    <a:lnTo>
                      <a:pt x="146" y="729"/>
                    </a:lnTo>
                    <a:lnTo>
                      <a:pt x="167" y="737"/>
                    </a:lnTo>
                    <a:lnTo>
                      <a:pt x="186" y="745"/>
                    </a:lnTo>
                    <a:lnTo>
                      <a:pt x="208" y="751"/>
                    </a:lnTo>
                    <a:lnTo>
                      <a:pt x="229" y="758"/>
                    </a:lnTo>
                    <a:lnTo>
                      <a:pt x="251" y="762"/>
                    </a:lnTo>
                    <a:lnTo>
                      <a:pt x="273" y="765"/>
                    </a:lnTo>
                    <a:lnTo>
                      <a:pt x="296" y="768"/>
                    </a:lnTo>
                    <a:lnTo>
                      <a:pt x="318" y="771"/>
                    </a:lnTo>
                    <a:lnTo>
                      <a:pt x="340" y="771"/>
                    </a:lnTo>
                    <a:lnTo>
                      <a:pt x="363" y="772"/>
                    </a:lnTo>
                    <a:lnTo>
                      <a:pt x="407" y="769"/>
                    </a:lnTo>
                    <a:lnTo>
                      <a:pt x="450" y="764"/>
                    </a:lnTo>
                    <a:lnTo>
                      <a:pt x="450" y="764"/>
                    </a:lnTo>
                    <a:lnTo>
                      <a:pt x="468" y="762"/>
                    </a:lnTo>
                    <a:lnTo>
                      <a:pt x="485" y="758"/>
                    </a:lnTo>
                    <a:lnTo>
                      <a:pt x="503" y="754"/>
                    </a:lnTo>
                    <a:lnTo>
                      <a:pt x="520" y="747"/>
                    </a:lnTo>
                    <a:lnTo>
                      <a:pt x="538" y="742"/>
                    </a:lnTo>
                    <a:lnTo>
                      <a:pt x="555" y="734"/>
                    </a:lnTo>
                    <a:lnTo>
                      <a:pt x="572" y="728"/>
                    </a:lnTo>
                    <a:lnTo>
                      <a:pt x="587" y="719"/>
                    </a:lnTo>
                    <a:lnTo>
                      <a:pt x="604" y="710"/>
                    </a:lnTo>
                    <a:lnTo>
                      <a:pt x="620" y="701"/>
                    </a:lnTo>
                    <a:lnTo>
                      <a:pt x="634" y="690"/>
                    </a:lnTo>
                    <a:lnTo>
                      <a:pt x="649" y="679"/>
                    </a:lnTo>
                    <a:lnTo>
                      <a:pt x="662" y="667"/>
                    </a:lnTo>
                    <a:lnTo>
                      <a:pt x="675" y="654"/>
                    </a:lnTo>
                    <a:lnTo>
                      <a:pt x="688" y="641"/>
                    </a:lnTo>
                    <a:lnTo>
                      <a:pt x="700" y="627"/>
                    </a:lnTo>
                    <a:lnTo>
                      <a:pt x="700" y="627"/>
                    </a:lnTo>
                    <a:lnTo>
                      <a:pt x="708" y="618"/>
                    </a:lnTo>
                    <a:lnTo>
                      <a:pt x="714" y="608"/>
                    </a:lnTo>
                    <a:lnTo>
                      <a:pt x="719" y="597"/>
                    </a:lnTo>
                    <a:lnTo>
                      <a:pt x="724" y="586"/>
                    </a:lnTo>
                    <a:lnTo>
                      <a:pt x="727" y="575"/>
                    </a:lnTo>
                    <a:lnTo>
                      <a:pt x="731" y="565"/>
                    </a:lnTo>
                    <a:lnTo>
                      <a:pt x="735" y="542"/>
                    </a:lnTo>
                    <a:lnTo>
                      <a:pt x="736" y="520"/>
                    </a:lnTo>
                    <a:lnTo>
                      <a:pt x="737" y="496"/>
                    </a:lnTo>
                    <a:lnTo>
                      <a:pt x="737" y="449"/>
                    </a:lnTo>
                    <a:lnTo>
                      <a:pt x="737" y="449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7" y="199"/>
                    </a:lnTo>
                    <a:lnTo>
                      <a:pt x="735" y="199"/>
                    </a:lnTo>
                    <a:lnTo>
                      <a:pt x="727" y="204"/>
                    </a:lnTo>
                    <a:lnTo>
                      <a:pt x="719" y="210"/>
                    </a:lnTo>
                    <a:lnTo>
                      <a:pt x="715" y="214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4" y="394"/>
                    </a:lnTo>
                    <a:lnTo>
                      <a:pt x="714" y="394"/>
                    </a:lnTo>
                    <a:lnTo>
                      <a:pt x="713" y="507"/>
                    </a:lnTo>
                    <a:lnTo>
                      <a:pt x="713" y="507"/>
                    </a:lnTo>
                    <a:lnTo>
                      <a:pt x="714" y="543"/>
                    </a:lnTo>
                    <a:lnTo>
                      <a:pt x="713" y="561"/>
                    </a:lnTo>
                    <a:lnTo>
                      <a:pt x="710" y="578"/>
                    </a:lnTo>
                    <a:lnTo>
                      <a:pt x="710" y="578"/>
                    </a:lnTo>
                    <a:lnTo>
                      <a:pt x="706" y="590"/>
                    </a:lnTo>
                    <a:lnTo>
                      <a:pt x="704" y="600"/>
                    </a:lnTo>
                    <a:lnTo>
                      <a:pt x="698" y="609"/>
                    </a:lnTo>
                    <a:lnTo>
                      <a:pt x="693" y="618"/>
                    </a:lnTo>
                    <a:lnTo>
                      <a:pt x="680" y="636"/>
                    </a:lnTo>
                    <a:lnTo>
                      <a:pt x="665" y="652"/>
                    </a:lnTo>
                    <a:lnTo>
                      <a:pt x="648" y="666"/>
                    </a:lnTo>
                    <a:lnTo>
                      <a:pt x="630" y="680"/>
                    </a:lnTo>
                    <a:lnTo>
                      <a:pt x="612" y="692"/>
                    </a:lnTo>
                    <a:lnTo>
                      <a:pt x="592" y="702"/>
                    </a:lnTo>
                    <a:lnTo>
                      <a:pt x="592" y="702"/>
                    </a:lnTo>
                    <a:lnTo>
                      <a:pt x="574" y="711"/>
                    </a:lnTo>
                    <a:lnTo>
                      <a:pt x="556" y="719"/>
                    </a:lnTo>
                    <a:lnTo>
                      <a:pt x="538" y="725"/>
                    </a:lnTo>
                    <a:lnTo>
                      <a:pt x="519" y="731"/>
                    </a:lnTo>
                    <a:lnTo>
                      <a:pt x="499" y="736"/>
                    </a:lnTo>
                    <a:lnTo>
                      <a:pt x="480" y="741"/>
                    </a:lnTo>
                    <a:lnTo>
                      <a:pt x="460" y="743"/>
                    </a:lnTo>
                    <a:lnTo>
                      <a:pt x="440" y="746"/>
                    </a:lnTo>
                    <a:lnTo>
                      <a:pt x="440" y="746"/>
                    </a:lnTo>
                    <a:lnTo>
                      <a:pt x="418" y="747"/>
                    </a:lnTo>
                    <a:lnTo>
                      <a:pt x="394" y="749"/>
                    </a:lnTo>
                    <a:lnTo>
                      <a:pt x="372" y="750"/>
                    </a:lnTo>
                    <a:lnTo>
                      <a:pt x="349" y="749"/>
                    </a:lnTo>
                    <a:lnTo>
                      <a:pt x="326" y="747"/>
                    </a:lnTo>
                    <a:lnTo>
                      <a:pt x="302" y="745"/>
                    </a:lnTo>
                    <a:lnTo>
                      <a:pt x="279" y="741"/>
                    </a:lnTo>
                    <a:lnTo>
                      <a:pt x="256" y="737"/>
                    </a:lnTo>
                    <a:lnTo>
                      <a:pt x="233" y="731"/>
                    </a:lnTo>
                    <a:lnTo>
                      <a:pt x="211" y="724"/>
                    </a:lnTo>
                    <a:lnTo>
                      <a:pt x="189" y="716"/>
                    </a:lnTo>
                    <a:lnTo>
                      <a:pt x="168" y="706"/>
                    </a:lnTo>
                    <a:lnTo>
                      <a:pt x="147" y="696"/>
                    </a:lnTo>
                    <a:lnTo>
                      <a:pt x="128" y="684"/>
                    </a:lnTo>
                    <a:lnTo>
                      <a:pt x="108" y="671"/>
                    </a:lnTo>
                    <a:lnTo>
                      <a:pt x="91" y="657"/>
                    </a:lnTo>
                    <a:lnTo>
                      <a:pt x="91" y="657"/>
                    </a:lnTo>
                    <a:lnTo>
                      <a:pt x="76" y="641"/>
                    </a:lnTo>
                    <a:lnTo>
                      <a:pt x="63" y="626"/>
                    </a:lnTo>
                    <a:lnTo>
                      <a:pt x="51" y="608"/>
                    </a:lnTo>
                    <a:lnTo>
                      <a:pt x="42" y="590"/>
                    </a:lnTo>
                    <a:lnTo>
                      <a:pt x="35" y="571"/>
                    </a:lnTo>
                    <a:lnTo>
                      <a:pt x="28" y="551"/>
                    </a:lnTo>
                    <a:lnTo>
                      <a:pt x="25" y="531"/>
                    </a:lnTo>
                    <a:lnTo>
                      <a:pt x="24" y="509"/>
                    </a:lnTo>
                    <a:lnTo>
                      <a:pt x="24" y="509"/>
                    </a:lnTo>
                    <a:lnTo>
                      <a:pt x="24" y="430"/>
                    </a:lnTo>
                    <a:lnTo>
                      <a:pt x="24" y="430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5" y="191"/>
                    </a:lnTo>
                    <a:lnTo>
                      <a:pt x="28" y="174"/>
                    </a:lnTo>
                    <a:lnTo>
                      <a:pt x="32" y="157"/>
                    </a:lnTo>
                    <a:lnTo>
                      <a:pt x="38" y="142"/>
                    </a:lnTo>
                    <a:lnTo>
                      <a:pt x="46" y="128"/>
                    </a:lnTo>
                    <a:lnTo>
                      <a:pt x="55" y="113"/>
                    </a:lnTo>
                    <a:lnTo>
                      <a:pt x="67" y="101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9" y="76"/>
                    </a:lnTo>
                    <a:lnTo>
                      <a:pt x="119" y="66"/>
                    </a:lnTo>
                    <a:lnTo>
                      <a:pt x="141" y="57"/>
                    </a:lnTo>
                    <a:lnTo>
                      <a:pt x="163" y="50"/>
                    </a:lnTo>
                    <a:lnTo>
                      <a:pt x="185" y="44"/>
                    </a:lnTo>
                    <a:lnTo>
                      <a:pt x="207" y="40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78" y="28"/>
                    </a:lnTo>
                    <a:lnTo>
                      <a:pt x="304" y="26"/>
                    </a:lnTo>
                    <a:lnTo>
                      <a:pt x="331" y="24"/>
                    </a:lnTo>
                    <a:lnTo>
                      <a:pt x="357" y="23"/>
                    </a:lnTo>
                    <a:lnTo>
                      <a:pt x="384" y="23"/>
                    </a:lnTo>
                    <a:lnTo>
                      <a:pt x="410" y="24"/>
                    </a:lnTo>
                    <a:lnTo>
                      <a:pt x="437" y="27"/>
                    </a:lnTo>
                    <a:lnTo>
                      <a:pt x="463" y="32"/>
                    </a:lnTo>
                    <a:lnTo>
                      <a:pt x="489" y="37"/>
                    </a:lnTo>
                    <a:lnTo>
                      <a:pt x="513" y="44"/>
                    </a:lnTo>
                    <a:lnTo>
                      <a:pt x="538" y="51"/>
                    </a:lnTo>
                    <a:lnTo>
                      <a:pt x="563" y="62"/>
                    </a:lnTo>
                    <a:lnTo>
                      <a:pt x="586" y="73"/>
                    </a:lnTo>
                    <a:lnTo>
                      <a:pt x="609" y="86"/>
                    </a:lnTo>
                    <a:lnTo>
                      <a:pt x="631" y="102"/>
                    </a:lnTo>
                    <a:lnTo>
                      <a:pt x="652" y="119"/>
                    </a:lnTo>
                    <a:lnTo>
                      <a:pt x="652" y="119"/>
                    </a:lnTo>
                    <a:lnTo>
                      <a:pt x="662" y="129"/>
                    </a:lnTo>
                    <a:lnTo>
                      <a:pt x="674" y="139"/>
                    </a:lnTo>
                    <a:lnTo>
                      <a:pt x="683" y="151"/>
                    </a:lnTo>
                    <a:lnTo>
                      <a:pt x="692" y="163"/>
                    </a:lnTo>
                    <a:lnTo>
                      <a:pt x="700" y="176"/>
                    </a:lnTo>
                    <a:lnTo>
                      <a:pt x="706" y="190"/>
                    </a:lnTo>
                    <a:lnTo>
                      <a:pt x="711" y="203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7" y="220"/>
                    </a:lnTo>
                    <a:lnTo>
                      <a:pt x="719" y="218"/>
                    </a:lnTo>
                    <a:lnTo>
                      <a:pt x="727" y="214"/>
                    </a:lnTo>
                    <a:lnTo>
                      <a:pt x="736" y="207"/>
                    </a:lnTo>
                    <a:lnTo>
                      <a:pt x="737" y="203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9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2" name="Freeform 460"/>
              <p:cNvSpPr>
                <a:spLocks/>
              </p:cNvSpPr>
              <p:nvPr/>
            </p:nvSpPr>
            <p:spPr bwMode="auto">
              <a:xfrm>
                <a:off x="1166" y="1454"/>
                <a:ext cx="715" cy="353"/>
              </a:xfrm>
              <a:custGeom>
                <a:avLst/>
                <a:gdLst/>
                <a:ahLst/>
                <a:cxnLst>
                  <a:cxn ang="0">
                    <a:pos x="712" y="165"/>
                  </a:cxn>
                  <a:cxn ang="0">
                    <a:pos x="706" y="141"/>
                  </a:cxn>
                  <a:cxn ang="0">
                    <a:pos x="691" y="118"/>
                  </a:cxn>
                  <a:cxn ang="0">
                    <a:pos x="672" y="97"/>
                  </a:cxn>
                  <a:cxn ang="0">
                    <a:pos x="647" y="78"/>
                  </a:cxn>
                  <a:cxn ang="0">
                    <a:pos x="596" y="46"/>
                  </a:cxn>
                  <a:cxn ang="0">
                    <a:pos x="545" y="25"/>
                  </a:cxn>
                  <a:cxn ang="0">
                    <a:pos x="510" y="16"/>
                  </a:cxn>
                  <a:cxn ang="0">
                    <a:pos x="440" y="4"/>
                  </a:cxn>
                  <a:cxn ang="0">
                    <a:pos x="369" y="0"/>
                  </a:cxn>
                  <a:cxn ang="0">
                    <a:pos x="298" y="4"/>
                  </a:cxn>
                  <a:cxn ang="0">
                    <a:pos x="260" y="8"/>
                  </a:cxn>
                  <a:cxn ang="0">
                    <a:pos x="194" y="20"/>
                  </a:cxn>
                  <a:cxn ang="0">
                    <a:pos x="126" y="38"/>
                  </a:cxn>
                  <a:cxn ang="0">
                    <a:pos x="95" y="51"/>
                  </a:cxn>
                  <a:cxn ang="0">
                    <a:pos x="65" y="67"/>
                  </a:cxn>
                  <a:cxn ang="0">
                    <a:pos x="39" y="88"/>
                  </a:cxn>
                  <a:cxn ang="0">
                    <a:pos x="18" y="114"/>
                  </a:cxn>
                  <a:cxn ang="0">
                    <a:pos x="11" y="127"/>
                  </a:cxn>
                  <a:cxn ang="0">
                    <a:pos x="2" y="153"/>
                  </a:cxn>
                  <a:cxn ang="0">
                    <a:pos x="0" y="177"/>
                  </a:cxn>
                  <a:cxn ang="0">
                    <a:pos x="4" y="201"/>
                  </a:cxn>
                  <a:cxn ang="0">
                    <a:pos x="14" y="223"/>
                  </a:cxn>
                  <a:cxn ang="0">
                    <a:pos x="29" y="245"/>
                  </a:cxn>
                  <a:cxn ang="0">
                    <a:pos x="47" y="264"/>
                  </a:cxn>
                  <a:cxn ang="0">
                    <a:pos x="80" y="291"/>
                  </a:cxn>
                  <a:cxn ang="0">
                    <a:pos x="100" y="304"/>
                  </a:cxn>
                  <a:cxn ang="0">
                    <a:pos x="146" y="325"/>
                  </a:cxn>
                  <a:cxn ang="0">
                    <a:pos x="198" y="340"/>
                  </a:cxn>
                  <a:cxn ang="0">
                    <a:pos x="255" y="349"/>
                  </a:cxn>
                  <a:cxn ang="0">
                    <a:pos x="313" y="353"/>
                  </a:cxn>
                  <a:cxn ang="0">
                    <a:pos x="372" y="352"/>
                  </a:cxn>
                  <a:cxn ang="0">
                    <a:pos x="427" y="347"/>
                  </a:cxn>
                  <a:cxn ang="0">
                    <a:pos x="480" y="337"/>
                  </a:cxn>
                  <a:cxn ang="0">
                    <a:pos x="505" y="330"/>
                  </a:cxn>
                  <a:cxn ang="0">
                    <a:pos x="568" y="308"/>
                  </a:cxn>
                  <a:cxn ang="0">
                    <a:pos x="623" y="282"/>
                  </a:cxn>
                  <a:cxn ang="0">
                    <a:pos x="656" y="263"/>
                  </a:cxn>
                  <a:cxn ang="0">
                    <a:pos x="685" y="240"/>
                  </a:cxn>
                  <a:cxn ang="0">
                    <a:pos x="706" y="214"/>
                  </a:cxn>
                  <a:cxn ang="0">
                    <a:pos x="713" y="193"/>
                  </a:cxn>
                  <a:cxn ang="0">
                    <a:pos x="715" y="177"/>
                  </a:cxn>
                  <a:cxn ang="0">
                    <a:pos x="712" y="165"/>
                  </a:cxn>
                </a:cxnLst>
                <a:rect l="0" t="0" r="r" b="b"/>
                <a:pathLst>
                  <a:path w="715" h="353">
                    <a:moveTo>
                      <a:pt x="712" y="165"/>
                    </a:moveTo>
                    <a:lnTo>
                      <a:pt x="712" y="165"/>
                    </a:lnTo>
                    <a:lnTo>
                      <a:pt x="709" y="153"/>
                    </a:lnTo>
                    <a:lnTo>
                      <a:pt x="706" y="141"/>
                    </a:lnTo>
                    <a:lnTo>
                      <a:pt x="699" y="130"/>
                    </a:lnTo>
                    <a:lnTo>
                      <a:pt x="691" y="118"/>
                    </a:lnTo>
                    <a:lnTo>
                      <a:pt x="682" y="108"/>
                    </a:lnTo>
                    <a:lnTo>
                      <a:pt x="672" y="97"/>
                    </a:lnTo>
                    <a:lnTo>
                      <a:pt x="660" y="87"/>
                    </a:lnTo>
                    <a:lnTo>
                      <a:pt x="647" y="78"/>
                    </a:lnTo>
                    <a:lnTo>
                      <a:pt x="621" y="60"/>
                    </a:lnTo>
                    <a:lnTo>
                      <a:pt x="596" y="46"/>
                    </a:lnTo>
                    <a:lnTo>
                      <a:pt x="568" y="33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510" y="16"/>
                    </a:lnTo>
                    <a:lnTo>
                      <a:pt x="475" y="9"/>
                    </a:lnTo>
                    <a:lnTo>
                      <a:pt x="440" y="4"/>
                    </a:lnTo>
                    <a:lnTo>
                      <a:pt x="404" y="2"/>
                    </a:lnTo>
                    <a:lnTo>
                      <a:pt x="369" y="0"/>
                    </a:lnTo>
                    <a:lnTo>
                      <a:pt x="334" y="2"/>
                    </a:lnTo>
                    <a:lnTo>
                      <a:pt x="298" y="4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28" y="13"/>
                    </a:lnTo>
                    <a:lnTo>
                      <a:pt x="194" y="20"/>
                    </a:lnTo>
                    <a:lnTo>
                      <a:pt x="159" y="27"/>
                    </a:lnTo>
                    <a:lnTo>
                      <a:pt x="126" y="38"/>
                    </a:lnTo>
                    <a:lnTo>
                      <a:pt x="110" y="44"/>
                    </a:lnTo>
                    <a:lnTo>
                      <a:pt x="95" y="51"/>
                    </a:lnTo>
                    <a:lnTo>
                      <a:pt x="79" y="60"/>
                    </a:lnTo>
                    <a:lnTo>
                      <a:pt x="65" y="67"/>
                    </a:lnTo>
                    <a:lnTo>
                      <a:pt x="52" y="78"/>
                    </a:lnTo>
                    <a:lnTo>
                      <a:pt x="39" y="88"/>
                    </a:lnTo>
                    <a:lnTo>
                      <a:pt x="29" y="101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1" y="127"/>
                    </a:lnTo>
                    <a:lnTo>
                      <a:pt x="5" y="140"/>
                    </a:lnTo>
                    <a:lnTo>
                      <a:pt x="2" y="153"/>
                    </a:lnTo>
                    <a:lnTo>
                      <a:pt x="0" y="165"/>
                    </a:lnTo>
                    <a:lnTo>
                      <a:pt x="0" y="177"/>
                    </a:lnTo>
                    <a:lnTo>
                      <a:pt x="2" y="189"/>
                    </a:lnTo>
                    <a:lnTo>
                      <a:pt x="4" y="201"/>
                    </a:lnTo>
                    <a:lnTo>
                      <a:pt x="8" y="212"/>
                    </a:lnTo>
                    <a:lnTo>
                      <a:pt x="14" y="223"/>
                    </a:lnTo>
                    <a:lnTo>
                      <a:pt x="21" y="234"/>
                    </a:lnTo>
                    <a:lnTo>
                      <a:pt x="29" y="245"/>
                    </a:lnTo>
                    <a:lnTo>
                      <a:pt x="38" y="255"/>
                    </a:lnTo>
                    <a:lnTo>
                      <a:pt x="47" y="264"/>
                    </a:lnTo>
                    <a:lnTo>
                      <a:pt x="57" y="274"/>
                    </a:lnTo>
                    <a:lnTo>
                      <a:pt x="80" y="291"/>
                    </a:lnTo>
                    <a:lnTo>
                      <a:pt x="80" y="291"/>
                    </a:lnTo>
                    <a:lnTo>
                      <a:pt x="100" y="304"/>
                    </a:lnTo>
                    <a:lnTo>
                      <a:pt x="122" y="316"/>
                    </a:lnTo>
                    <a:lnTo>
                      <a:pt x="146" y="325"/>
                    </a:lnTo>
                    <a:lnTo>
                      <a:pt x="172" y="333"/>
                    </a:lnTo>
                    <a:lnTo>
                      <a:pt x="198" y="340"/>
                    </a:lnTo>
                    <a:lnTo>
                      <a:pt x="227" y="346"/>
                    </a:lnTo>
                    <a:lnTo>
                      <a:pt x="255" y="349"/>
                    </a:lnTo>
                    <a:lnTo>
                      <a:pt x="284" y="352"/>
                    </a:lnTo>
                    <a:lnTo>
                      <a:pt x="313" y="353"/>
                    </a:lnTo>
                    <a:lnTo>
                      <a:pt x="342" y="353"/>
                    </a:lnTo>
                    <a:lnTo>
                      <a:pt x="372" y="352"/>
                    </a:lnTo>
                    <a:lnTo>
                      <a:pt x="400" y="349"/>
                    </a:lnTo>
                    <a:lnTo>
                      <a:pt x="427" y="347"/>
                    </a:lnTo>
                    <a:lnTo>
                      <a:pt x="455" y="342"/>
                    </a:lnTo>
                    <a:lnTo>
                      <a:pt x="480" y="337"/>
                    </a:lnTo>
                    <a:lnTo>
                      <a:pt x="505" y="330"/>
                    </a:lnTo>
                    <a:lnTo>
                      <a:pt x="505" y="330"/>
                    </a:lnTo>
                    <a:lnTo>
                      <a:pt x="535" y="321"/>
                    </a:lnTo>
                    <a:lnTo>
                      <a:pt x="568" y="308"/>
                    </a:lnTo>
                    <a:lnTo>
                      <a:pt x="605" y="291"/>
                    </a:lnTo>
                    <a:lnTo>
                      <a:pt x="623" y="282"/>
                    </a:lnTo>
                    <a:lnTo>
                      <a:pt x="641" y="273"/>
                    </a:lnTo>
                    <a:lnTo>
                      <a:pt x="656" y="263"/>
                    </a:lnTo>
                    <a:lnTo>
                      <a:pt x="672" y="251"/>
                    </a:lnTo>
                    <a:lnTo>
                      <a:pt x="685" y="240"/>
                    </a:lnTo>
                    <a:lnTo>
                      <a:pt x="697" y="227"/>
                    </a:lnTo>
                    <a:lnTo>
                      <a:pt x="706" y="214"/>
                    </a:lnTo>
                    <a:lnTo>
                      <a:pt x="711" y="199"/>
                    </a:lnTo>
                    <a:lnTo>
                      <a:pt x="713" y="193"/>
                    </a:lnTo>
                    <a:lnTo>
                      <a:pt x="715" y="185"/>
                    </a:lnTo>
                    <a:lnTo>
                      <a:pt x="715" y="177"/>
                    </a:lnTo>
                    <a:lnTo>
                      <a:pt x="713" y="170"/>
                    </a:lnTo>
                    <a:lnTo>
                      <a:pt x="712" y="165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3" name="Freeform 461"/>
              <p:cNvSpPr>
                <a:spLocks/>
              </p:cNvSpPr>
              <p:nvPr/>
            </p:nvSpPr>
            <p:spPr bwMode="auto">
              <a:xfrm>
                <a:off x="1155" y="1443"/>
                <a:ext cx="737" cy="377"/>
              </a:xfrm>
              <a:custGeom>
                <a:avLst/>
                <a:gdLst/>
                <a:ahLst/>
                <a:cxnLst>
                  <a:cxn ang="0">
                    <a:pos x="730" y="147"/>
                  </a:cxn>
                  <a:cxn ang="0">
                    <a:pos x="696" y="99"/>
                  </a:cxn>
                  <a:cxn ang="0">
                    <a:pos x="631" y="53"/>
                  </a:cxn>
                  <a:cxn ang="0">
                    <a:pos x="564" y="24"/>
                  </a:cxn>
                  <a:cxn ang="0">
                    <a:pos x="468" y="5"/>
                  </a:cxn>
                  <a:cxn ang="0">
                    <a:pos x="392" y="0"/>
                  </a:cxn>
                  <a:cxn ang="0">
                    <a:pos x="286" y="7"/>
                  </a:cxn>
                  <a:cxn ang="0">
                    <a:pos x="170" y="29"/>
                  </a:cxn>
                  <a:cxn ang="0">
                    <a:pos x="93" y="62"/>
                  </a:cxn>
                  <a:cxn ang="0">
                    <a:pos x="45" y="98"/>
                  </a:cxn>
                  <a:cxn ang="0">
                    <a:pos x="5" y="161"/>
                  </a:cxn>
                  <a:cxn ang="0">
                    <a:pos x="0" y="199"/>
                  </a:cxn>
                  <a:cxn ang="0">
                    <a:pos x="6" y="231"/>
                  </a:cxn>
                  <a:cxn ang="0">
                    <a:pos x="36" y="276"/>
                  </a:cxn>
                  <a:cxn ang="0">
                    <a:pos x="107" y="329"/>
                  </a:cxn>
                  <a:cxn ang="0">
                    <a:pos x="168" y="355"/>
                  </a:cxn>
                  <a:cxn ang="0">
                    <a:pos x="255" y="373"/>
                  </a:cxn>
                  <a:cxn ang="0">
                    <a:pos x="368" y="376"/>
                  </a:cxn>
                  <a:cxn ang="0">
                    <a:pos x="480" y="359"/>
                  </a:cxn>
                  <a:cxn ang="0">
                    <a:pos x="574" y="329"/>
                  </a:cxn>
                  <a:cxn ang="0">
                    <a:pos x="640" y="297"/>
                  </a:cxn>
                  <a:cxn ang="0">
                    <a:pos x="708" y="247"/>
                  </a:cxn>
                  <a:cxn ang="0">
                    <a:pos x="731" y="212"/>
                  </a:cxn>
                  <a:cxn ang="0">
                    <a:pos x="736" y="172"/>
                  </a:cxn>
                  <a:cxn ang="0">
                    <a:pos x="723" y="176"/>
                  </a:cxn>
                  <a:cxn ang="0">
                    <a:pos x="713" y="190"/>
                  </a:cxn>
                  <a:cxn ang="0">
                    <a:pos x="706" y="227"/>
                  </a:cxn>
                  <a:cxn ang="0">
                    <a:pos x="683" y="257"/>
                  </a:cxn>
                  <a:cxn ang="0">
                    <a:pos x="616" y="296"/>
                  </a:cxn>
                  <a:cxn ang="0">
                    <a:pos x="508" y="335"/>
                  </a:cxn>
                  <a:cxn ang="0">
                    <a:pos x="403" y="353"/>
                  </a:cxn>
                  <a:cxn ang="0">
                    <a:pos x="308" y="354"/>
                  </a:cxn>
                  <a:cxn ang="0">
                    <a:pos x="213" y="340"/>
                  </a:cxn>
                  <a:cxn ang="0">
                    <a:pos x="128" y="307"/>
                  </a:cxn>
                  <a:cxn ang="0">
                    <a:pos x="67" y="263"/>
                  </a:cxn>
                  <a:cxn ang="0">
                    <a:pos x="37" y="223"/>
                  </a:cxn>
                  <a:cxn ang="0">
                    <a:pos x="24" y="177"/>
                  </a:cxn>
                  <a:cxn ang="0">
                    <a:pos x="36" y="128"/>
                  </a:cxn>
                  <a:cxn ang="0">
                    <a:pos x="58" y="98"/>
                  </a:cxn>
                  <a:cxn ang="0">
                    <a:pos x="112" y="66"/>
                  </a:cxn>
                  <a:cxn ang="0">
                    <a:pos x="209" y="38"/>
                  </a:cxn>
                  <a:cxn ang="0">
                    <a:pos x="315" y="24"/>
                  </a:cxn>
                  <a:cxn ang="0">
                    <a:pos x="424" y="24"/>
                  </a:cxn>
                  <a:cxn ang="0">
                    <a:pos x="529" y="42"/>
                  </a:cxn>
                  <a:cxn ang="0">
                    <a:pos x="627" y="85"/>
                  </a:cxn>
                  <a:cxn ang="0">
                    <a:pos x="667" y="115"/>
                  </a:cxn>
                  <a:cxn ang="0">
                    <a:pos x="708" y="169"/>
                  </a:cxn>
                  <a:cxn ang="0">
                    <a:pos x="713" y="186"/>
                  </a:cxn>
                  <a:cxn ang="0">
                    <a:pos x="735" y="169"/>
                  </a:cxn>
                </a:cxnLst>
                <a:rect l="0" t="0" r="r" b="b"/>
                <a:pathLst>
                  <a:path w="737" h="377">
                    <a:moveTo>
                      <a:pt x="736" y="166"/>
                    </a:moveTo>
                    <a:lnTo>
                      <a:pt x="736" y="166"/>
                    </a:lnTo>
                    <a:lnTo>
                      <a:pt x="733" y="156"/>
                    </a:lnTo>
                    <a:lnTo>
                      <a:pt x="730" y="147"/>
                    </a:lnTo>
                    <a:lnTo>
                      <a:pt x="726" y="138"/>
                    </a:lnTo>
                    <a:lnTo>
                      <a:pt x="722" y="129"/>
                    </a:lnTo>
                    <a:lnTo>
                      <a:pt x="710" y="113"/>
                    </a:lnTo>
                    <a:lnTo>
                      <a:pt x="696" y="99"/>
                    </a:lnTo>
                    <a:lnTo>
                      <a:pt x="680" y="85"/>
                    </a:lnTo>
                    <a:lnTo>
                      <a:pt x="665" y="73"/>
                    </a:lnTo>
                    <a:lnTo>
                      <a:pt x="648" y="63"/>
                    </a:lnTo>
                    <a:lnTo>
                      <a:pt x="631" y="53"/>
                    </a:lnTo>
                    <a:lnTo>
                      <a:pt x="631" y="53"/>
                    </a:lnTo>
                    <a:lnTo>
                      <a:pt x="609" y="41"/>
                    </a:lnTo>
                    <a:lnTo>
                      <a:pt x="587" y="32"/>
                    </a:lnTo>
                    <a:lnTo>
                      <a:pt x="564" y="24"/>
                    </a:lnTo>
                    <a:lnTo>
                      <a:pt x="541" y="18"/>
                    </a:lnTo>
                    <a:lnTo>
                      <a:pt x="517" y="13"/>
                    </a:lnTo>
                    <a:lnTo>
                      <a:pt x="493" y="7"/>
                    </a:lnTo>
                    <a:lnTo>
                      <a:pt x="468" y="5"/>
                    </a:lnTo>
                    <a:lnTo>
                      <a:pt x="445" y="2"/>
                    </a:lnTo>
                    <a:lnTo>
                      <a:pt x="445" y="2"/>
                    </a:lnTo>
                    <a:lnTo>
                      <a:pt x="418" y="1"/>
                    </a:lnTo>
                    <a:lnTo>
                      <a:pt x="392" y="0"/>
                    </a:lnTo>
                    <a:lnTo>
                      <a:pt x="365" y="1"/>
                    </a:lnTo>
                    <a:lnTo>
                      <a:pt x="339" y="2"/>
                    </a:lnTo>
                    <a:lnTo>
                      <a:pt x="311" y="5"/>
                    </a:lnTo>
                    <a:lnTo>
                      <a:pt x="286" y="7"/>
                    </a:lnTo>
                    <a:lnTo>
                      <a:pt x="233" y="15"/>
                    </a:lnTo>
                    <a:lnTo>
                      <a:pt x="233" y="15"/>
                    </a:lnTo>
                    <a:lnTo>
                      <a:pt x="191" y="24"/>
                    </a:lnTo>
                    <a:lnTo>
                      <a:pt x="170" y="29"/>
                    </a:lnTo>
                    <a:lnTo>
                      <a:pt x="151" y="36"/>
                    </a:lnTo>
                    <a:lnTo>
                      <a:pt x="130" y="44"/>
                    </a:lnTo>
                    <a:lnTo>
                      <a:pt x="111" y="53"/>
                    </a:lnTo>
                    <a:lnTo>
                      <a:pt x="93" y="6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59" y="85"/>
                    </a:lnTo>
                    <a:lnTo>
                      <a:pt x="45" y="98"/>
                    </a:lnTo>
                    <a:lnTo>
                      <a:pt x="32" y="112"/>
                    </a:lnTo>
                    <a:lnTo>
                      <a:pt x="20" y="128"/>
                    </a:lnTo>
                    <a:lnTo>
                      <a:pt x="11" y="144"/>
                    </a:lnTo>
                    <a:lnTo>
                      <a:pt x="5" y="161"/>
                    </a:lnTo>
                    <a:lnTo>
                      <a:pt x="2" y="170"/>
                    </a:lnTo>
                    <a:lnTo>
                      <a:pt x="1" y="179"/>
                    </a:lnTo>
                    <a:lnTo>
                      <a:pt x="0" y="19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1" y="210"/>
                    </a:lnTo>
                    <a:lnTo>
                      <a:pt x="2" y="221"/>
                    </a:lnTo>
                    <a:lnTo>
                      <a:pt x="6" y="231"/>
                    </a:lnTo>
                    <a:lnTo>
                      <a:pt x="10" y="240"/>
                    </a:lnTo>
                    <a:lnTo>
                      <a:pt x="15" y="251"/>
                    </a:lnTo>
                    <a:lnTo>
                      <a:pt x="22" y="260"/>
                    </a:lnTo>
                    <a:lnTo>
                      <a:pt x="36" y="276"/>
                    </a:lnTo>
                    <a:lnTo>
                      <a:pt x="53" y="292"/>
                    </a:lnTo>
                    <a:lnTo>
                      <a:pt x="71" y="306"/>
                    </a:lnTo>
                    <a:lnTo>
                      <a:pt x="89" y="319"/>
                    </a:lnTo>
                    <a:lnTo>
                      <a:pt x="107" y="329"/>
                    </a:lnTo>
                    <a:lnTo>
                      <a:pt x="107" y="329"/>
                    </a:lnTo>
                    <a:lnTo>
                      <a:pt x="126" y="339"/>
                    </a:lnTo>
                    <a:lnTo>
                      <a:pt x="146" y="348"/>
                    </a:lnTo>
                    <a:lnTo>
                      <a:pt x="168" y="355"/>
                    </a:lnTo>
                    <a:lnTo>
                      <a:pt x="189" y="360"/>
                    </a:lnTo>
                    <a:lnTo>
                      <a:pt x="211" y="366"/>
                    </a:lnTo>
                    <a:lnTo>
                      <a:pt x="233" y="370"/>
                    </a:lnTo>
                    <a:lnTo>
                      <a:pt x="255" y="373"/>
                    </a:lnTo>
                    <a:lnTo>
                      <a:pt x="278" y="375"/>
                    </a:lnTo>
                    <a:lnTo>
                      <a:pt x="300" y="376"/>
                    </a:lnTo>
                    <a:lnTo>
                      <a:pt x="323" y="377"/>
                    </a:lnTo>
                    <a:lnTo>
                      <a:pt x="368" y="376"/>
                    </a:lnTo>
                    <a:lnTo>
                      <a:pt x="412" y="371"/>
                    </a:lnTo>
                    <a:lnTo>
                      <a:pt x="455" y="364"/>
                    </a:lnTo>
                    <a:lnTo>
                      <a:pt x="455" y="364"/>
                    </a:lnTo>
                    <a:lnTo>
                      <a:pt x="480" y="359"/>
                    </a:lnTo>
                    <a:lnTo>
                      <a:pt x="503" y="354"/>
                    </a:lnTo>
                    <a:lnTo>
                      <a:pt x="528" y="346"/>
                    </a:lnTo>
                    <a:lnTo>
                      <a:pt x="551" y="339"/>
                    </a:lnTo>
                    <a:lnTo>
                      <a:pt x="574" y="329"/>
                    </a:lnTo>
                    <a:lnTo>
                      <a:pt x="596" y="319"/>
                    </a:lnTo>
                    <a:lnTo>
                      <a:pt x="620" y="309"/>
                    </a:lnTo>
                    <a:lnTo>
                      <a:pt x="640" y="297"/>
                    </a:lnTo>
                    <a:lnTo>
                      <a:pt x="640" y="297"/>
                    </a:lnTo>
                    <a:lnTo>
                      <a:pt x="657" y="287"/>
                    </a:lnTo>
                    <a:lnTo>
                      <a:pt x="675" y="275"/>
                    </a:lnTo>
                    <a:lnTo>
                      <a:pt x="692" y="262"/>
                    </a:lnTo>
                    <a:lnTo>
                      <a:pt x="708" y="247"/>
                    </a:lnTo>
                    <a:lnTo>
                      <a:pt x="714" y="239"/>
                    </a:lnTo>
                    <a:lnTo>
                      <a:pt x="720" y="230"/>
                    </a:lnTo>
                    <a:lnTo>
                      <a:pt x="726" y="221"/>
                    </a:lnTo>
                    <a:lnTo>
                      <a:pt x="731" y="212"/>
                    </a:lnTo>
                    <a:lnTo>
                      <a:pt x="733" y="203"/>
                    </a:lnTo>
                    <a:lnTo>
                      <a:pt x="736" y="192"/>
                    </a:lnTo>
                    <a:lnTo>
                      <a:pt x="737" y="182"/>
                    </a:lnTo>
                    <a:lnTo>
                      <a:pt x="736" y="172"/>
                    </a:lnTo>
                    <a:lnTo>
                      <a:pt x="736" y="172"/>
                    </a:lnTo>
                    <a:lnTo>
                      <a:pt x="735" y="170"/>
                    </a:lnTo>
                    <a:lnTo>
                      <a:pt x="732" y="170"/>
                    </a:lnTo>
                    <a:lnTo>
                      <a:pt x="723" y="176"/>
                    </a:lnTo>
                    <a:lnTo>
                      <a:pt x="715" y="183"/>
                    </a:lnTo>
                    <a:lnTo>
                      <a:pt x="713" y="187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200"/>
                    </a:lnTo>
                    <a:lnTo>
                      <a:pt x="713" y="210"/>
                    </a:lnTo>
                    <a:lnTo>
                      <a:pt x="710" y="219"/>
                    </a:lnTo>
                    <a:lnTo>
                      <a:pt x="706" y="227"/>
                    </a:lnTo>
                    <a:lnTo>
                      <a:pt x="702" y="235"/>
                    </a:lnTo>
                    <a:lnTo>
                      <a:pt x="696" y="243"/>
                    </a:lnTo>
                    <a:lnTo>
                      <a:pt x="689" y="251"/>
                    </a:lnTo>
                    <a:lnTo>
                      <a:pt x="683" y="257"/>
                    </a:lnTo>
                    <a:lnTo>
                      <a:pt x="666" y="269"/>
                    </a:lnTo>
                    <a:lnTo>
                      <a:pt x="649" y="279"/>
                    </a:lnTo>
                    <a:lnTo>
                      <a:pt x="632" y="288"/>
                    </a:lnTo>
                    <a:lnTo>
                      <a:pt x="616" y="296"/>
                    </a:lnTo>
                    <a:lnTo>
                      <a:pt x="616" y="296"/>
                    </a:lnTo>
                    <a:lnTo>
                      <a:pt x="581" y="311"/>
                    </a:lnTo>
                    <a:lnTo>
                      <a:pt x="544" y="324"/>
                    </a:lnTo>
                    <a:lnTo>
                      <a:pt x="508" y="335"/>
                    </a:lnTo>
                    <a:lnTo>
                      <a:pt x="472" y="342"/>
                    </a:lnTo>
                    <a:lnTo>
                      <a:pt x="472" y="342"/>
                    </a:lnTo>
                    <a:lnTo>
                      <a:pt x="427" y="350"/>
                    </a:lnTo>
                    <a:lnTo>
                      <a:pt x="403" y="353"/>
                    </a:lnTo>
                    <a:lnTo>
                      <a:pt x="380" y="354"/>
                    </a:lnTo>
                    <a:lnTo>
                      <a:pt x="357" y="355"/>
                    </a:lnTo>
                    <a:lnTo>
                      <a:pt x="332" y="355"/>
                    </a:lnTo>
                    <a:lnTo>
                      <a:pt x="308" y="354"/>
                    </a:lnTo>
                    <a:lnTo>
                      <a:pt x="284" y="353"/>
                    </a:lnTo>
                    <a:lnTo>
                      <a:pt x="261" y="349"/>
                    </a:lnTo>
                    <a:lnTo>
                      <a:pt x="236" y="345"/>
                    </a:lnTo>
                    <a:lnTo>
                      <a:pt x="213" y="340"/>
                    </a:lnTo>
                    <a:lnTo>
                      <a:pt x="191" y="333"/>
                    </a:lnTo>
                    <a:lnTo>
                      <a:pt x="169" y="326"/>
                    </a:lnTo>
                    <a:lnTo>
                      <a:pt x="147" y="317"/>
                    </a:lnTo>
                    <a:lnTo>
                      <a:pt x="128" y="307"/>
                    </a:lnTo>
                    <a:lnTo>
                      <a:pt x="107" y="296"/>
                    </a:lnTo>
                    <a:lnTo>
                      <a:pt x="107" y="296"/>
                    </a:lnTo>
                    <a:lnTo>
                      <a:pt x="86" y="280"/>
                    </a:lnTo>
                    <a:lnTo>
                      <a:pt x="67" y="263"/>
                    </a:lnTo>
                    <a:lnTo>
                      <a:pt x="59" y="254"/>
                    </a:lnTo>
                    <a:lnTo>
                      <a:pt x="50" y="244"/>
                    </a:lnTo>
                    <a:lnTo>
                      <a:pt x="44" y="234"/>
                    </a:lnTo>
                    <a:lnTo>
                      <a:pt x="37" y="223"/>
                    </a:lnTo>
                    <a:lnTo>
                      <a:pt x="32" y="212"/>
                    </a:lnTo>
                    <a:lnTo>
                      <a:pt x="28" y="200"/>
                    </a:lnTo>
                    <a:lnTo>
                      <a:pt x="25" y="188"/>
                    </a:lnTo>
                    <a:lnTo>
                      <a:pt x="24" y="177"/>
                    </a:lnTo>
                    <a:lnTo>
                      <a:pt x="24" y="165"/>
                    </a:lnTo>
                    <a:lnTo>
                      <a:pt x="25" y="152"/>
                    </a:lnTo>
                    <a:lnTo>
                      <a:pt x="29" y="13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42" y="116"/>
                    </a:lnTo>
                    <a:lnTo>
                      <a:pt x="49" y="107"/>
                    </a:lnTo>
                    <a:lnTo>
                      <a:pt x="58" y="98"/>
                    </a:lnTo>
                    <a:lnTo>
                      <a:pt x="67" y="90"/>
                    </a:lnTo>
                    <a:lnTo>
                      <a:pt x="77" y="82"/>
                    </a:lnTo>
                    <a:lnTo>
                      <a:pt x="89" y="76"/>
                    </a:lnTo>
                    <a:lnTo>
                      <a:pt x="112" y="66"/>
                    </a:lnTo>
                    <a:lnTo>
                      <a:pt x="137" y="57"/>
                    </a:lnTo>
                    <a:lnTo>
                      <a:pt x="161" y="49"/>
                    </a:lnTo>
                    <a:lnTo>
                      <a:pt x="186" y="44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61" y="29"/>
                    </a:lnTo>
                    <a:lnTo>
                      <a:pt x="288" y="27"/>
                    </a:lnTo>
                    <a:lnTo>
                      <a:pt x="315" y="24"/>
                    </a:lnTo>
                    <a:lnTo>
                      <a:pt x="343" y="23"/>
                    </a:lnTo>
                    <a:lnTo>
                      <a:pt x="370" y="22"/>
                    </a:lnTo>
                    <a:lnTo>
                      <a:pt x="397" y="22"/>
                    </a:lnTo>
                    <a:lnTo>
                      <a:pt x="424" y="24"/>
                    </a:lnTo>
                    <a:lnTo>
                      <a:pt x="450" y="27"/>
                    </a:lnTo>
                    <a:lnTo>
                      <a:pt x="477" y="31"/>
                    </a:lnTo>
                    <a:lnTo>
                      <a:pt x="503" y="36"/>
                    </a:lnTo>
                    <a:lnTo>
                      <a:pt x="529" y="42"/>
                    </a:lnTo>
                    <a:lnTo>
                      <a:pt x="555" y="50"/>
                    </a:lnTo>
                    <a:lnTo>
                      <a:pt x="579" y="60"/>
                    </a:lnTo>
                    <a:lnTo>
                      <a:pt x="604" y="72"/>
                    </a:lnTo>
                    <a:lnTo>
                      <a:pt x="627" y="85"/>
                    </a:lnTo>
                    <a:lnTo>
                      <a:pt x="627" y="85"/>
                    </a:lnTo>
                    <a:lnTo>
                      <a:pt x="640" y="94"/>
                    </a:lnTo>
                    <a:lnTo>
                      <a:pt x="654" y="103"/>
                    </a:lnTo>
                    <a:lnTo>
                      <a:pt x="667" y="115"/>
                    </a:lnTo>
                    <a:lnTo>
                      <a:pt x="680" y="126"/>
                    </a:lnTo>
                    <a:lnTo>
                      <a:pt x="691" y="139"/>
                    </a:lnTo>
                    <a:lnTo>
                      <a:pt x="701" y="154"/>
                    </a:lnTo>
                    <a:lnTo>
                      <a:pt x="708" y="169"/>
                    </a:lnTo>
                    <a:lnTo>
                      <a:pt x="710" y="177"/>
                    </a:lnTo>
                    <a:lnTo>
                      <a:pt x="711" y="185"/>
                    </a:lnTo>
                    <a:lnTo>
                      <a:pt x="711" y="185"/>
                    </a:lnTo>
                    <a:lnTo>
                      <a:pt x="713" y="186"/>
                    </a:lnTo>
                    <a:lnTo>
                      <a:pt x="717" y="186"/>
                    </a:lnTo>
                    <a:lnTo>
                      <a:pt x="724" y="181"/>
                    </a:lnTo>
                    <a:lnTo>
                      <a:pt x="732" y="173"/>
                    </a:lnTo>
                    <a:lnTo>
                      <a:pt x="735" y="169"/>
                    </a:lnTo>
                    <a:lnTo>
                      <a:pt x="736" y="166"/>
                    </a:lnTo>
                    <a:lnTo>
                      <a:pt x="736" y="166"/>
                    </a:lnTo>
                    <a:lnTo>
                      <a:pt x="736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4" name="Freeform 462"/>
              <p:cNvSpPr>
                <a:spLocks/>
              </p:cNvSpPr>
              <p:nvPr/>
            </p:nvSpPr>
            <p:spPr bwMode="auto">
              <a:xfrm>
                <a:off x="1256" y="1802"/>
                <a:ext cx="143" cy="351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38" y="11"/>
                  </a:cxn>
                  <a:cxn ang="0">
                    <a:pos x="66" y="18"/>
                  </a:cxn>
                  <a:cxn ang="0">
                    <a:pos x="125" y="36"/>
                  </a:cxn>
                  <a:cxn ang="0">
                    <a:pos x="125" y="36"/>
                  </a:cxn>
                  <a:cxn ang="0">
                    <a:pos x="129" y="38"/>
                  </a:cxn>
                  <a:cxn ang="0">
                    <a:pos x="133" y="40"/>
                  </a:cxn>
                  <a:cxn ang="0">
                    <a:pos x="138" y="45"/>
                  </a:cxn>
                  <a:cxn ang="0">
                    <a:pos x="141" y="55"/>
                  </a:cxn>
                  <a:cxn ang="0">
                    <a:pos x="143" y="64"/>
                  </a:cxn>
                  <a:cxn ang="0">
                    <a:pos x="143" y="74"/>
                  </a:cxn>
                  <a:cxn ang="0">
                    <a:pos x="143" y="87"/>
                  </a:cxn>
                  <a:cxn ang="0">
                    <a:pos x="142" y="110"/>
                  </a:cxn>
                  <a:cxn ang="0">
                    <a:pos x="142" y="110"/>
                  </a:cxn>
                  <a:cxn ang="0">
                    <a:pos x="141" y="140"/>
                  </a:cxn>
                  <a:cxn ang="0">
                    <a:pos x="141" y="170"/>
                  </a:cxn>
                  <a:cxn ang="0">
                    <a:pos x="139" y="229"/>
                  </a:cxn>
                  <a:cxn ang="0">
                    <a:pos x="139" y="229"/>
                  </a:cxn>
                  <a:cxn ang="0">
                    <a:pos x="141" y="254"/>
                  </a:cxn>
                  <a:cxn ang="0">
                    <a:pos x="142" y="290"/>
                  </a:cxn>
                  <a:cxn ang="0">
                    <a:pos x="141" y="307"/>
                  </a:cxn>
                  <a:cxn ang="0">
                    <a:pos x="139" y="324"/>
                  </a:cxn>
                  <a:cxn ang="0">
                    <a:pos x="137" y="330"/>
                  </a:cxn>
                  <a:cxn ang="0">
                    <a:pos x="135" y="337"/>
                  </a:cxn>
                  <a:cxn ang="0">
                    <a:pos x="133" y="342"/>
                  </a:cxn>
                  <a:cxn ang="0">
                    <a:pos x="129" y="346"/>
                  </a:cxn>
                  <a:cxn ang="0">
                    <a:pos x="129" y="346"/>
                  </a:cxn>
                  <a:cxn ang="0">
                    <a:pos x="124" y="349"/>
                  </a:cxn>
                  <a:cxn ang="0">
                    <a:pos x="117" y="351"/>
                  </a:cxn>
                  <a:cxn ang="0">
                    <a:pos x="110" y="351"/>
                  </a:cxn>
                  <a:cxn ang="0">
                    <a:pos x="102" y="349"/>
                  </a:cxn>
                  <a:cxn ang="0">
                    <a:pos x="93" y="347"/>
                  </a:cxn>
                  <a:cxn ang="0">
                    <a:pos x="84" y="344"/>
                  </a:cxn>
                  <a:cxn ang="0">
                    <a:pos x="64" y="335"/>
                  </a:cxn>
                  <a:cxn ang="0">
                    <a:pos x="46" y="324"/>
                  </a:cxn>
                  <a:cxn ang="0">
                    <a:pos x="29" y="311"/>
                  </a:cxn>
                  <a:cxn ang="0">
                    <a:pos x="15" y="300"/>
                  </a:cxn>
                  <a:cxn ang="0">
                    <a:pos x="6" y="290"/>
                  </a:cxn>
                  <a:cxn ang="0">
                    <a:pos x="6" y="290"/>
                  </a:cxn>
                  <a:cxn ang="0">
                    <a:pos x="5" y="286"/>
                  </a:cxn>
                  <a:cxn ang="0">
                    <a:pos x="2" y="281"/>
                  </a:cxn>
                  <a:cxn ang="0">
                    <a:pos x="1" y="265"/>
                  </a:cxn>
                  <a:cxn ang="0">
                    <a:pos x="0" y="245"/>
                  </a:cxn>
                  <a:cxn ang="0">
                    <a:pos x="0" y="221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2" y="87"/>
                  </a:cxn>
                  <a:cxn ang="0">
                    <a:pos x="2" y="22"/>
                  </a:cxn>
                  <a:cxn ang="0">
                    <a:pos x="2" y="22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143" h="351">
                    <a:moveTo>
                      <a:pt x="18" y="3"/>
                    </a:moveTo>
                    <a:lnTo>
                      <a:pt x="18" y="3"/>
                    </a:lnTo>
                    <a:lnTo>
                      <a:pt x="38" y="11"/>
                    </a:lnTo>
                    <a:lnTo>
                      <a:pt x="66" y="18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9" y="38"/>
                    </a:lnTo>
                    <a:lnTo>
                      <a:pt x="133" y="40"/>
                    </a:lnTo>
                    <a:lnTo>
                      <a:pt x="138" y="45"/>
                    </a:lnTo>
                    <a:lnTo>
                      <a:pt x="141" y="55"/>
                    </a:lnTo>
                    <a:lnTo>
                      <a:pt x="143" y="64"/>
                    </a:lnTo>
                    <a:lnTo>
                      <a:pt x="143" y="74"/>
                    </a:lnTo>
                    <a:lnTo>
                      <a:pt x="143" y="8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40"/>
                    </a:lnTo>
                    <a:lnTo>
                      <a:pt x="141" y="170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41" y="254"/>
                    </a:lnTo>
                    <a:lnTo>
                      <a:pt x="142" y="290"/>
                    </a:lnTo>
                    <a:lnTo>
                      <a:pt x="141" y="307"/>
                    </a:lnTo>
                    <a:lnTo>
                      <a:pt x="139" y="324"/>
                    </a:lnTo>
                    <a:lnTo>
                      <a:pt x="137" y="330"/>
                    </a:lnTo>
                    <a:lnTo>
                      <a:pt x="135" y="337"/>
                    </a:lnTo>
                    <a:lnTo>
                      <a:pt x="133" y="342"/>
                    </a:lnTo>
                    <a:lnTo>
                      <a:pt x="129" y="346"/>
                    </a:lnTo>
                    <a:lnTo>
                      <a:pt x="129" y="346"/>
                    </a:lnTo>
                    <a:lnTo>
                      <a:pt x="124" y="349"/>
                    </a:lnTo>
                    <a:lnTo>
                      <a:pt x="117" y="351"/>
                    </a:lnTo>
                    <a:lnTo>
                      <a:pt x="110" y="351"/>
                    </a:lnTo>
                    <a:lnTo>
                      <a:pt x="102" y="349"/>
                    </a:lnTo>
                    <a:lnTo>
                      <a:pt x="93" y="347"/>
                    </a:lnTo>
                    <a:lnTo>
                      <a:pt x="84" y="344"/>
                    </a:lnTo>
                    <a:lnTo>
                      <a:pt x="64" y="335"/>
                    </a:lnTo>
                    <a:lnTo>
                      <a:pt x="46" y="324"/>
                    </a:lnTo>
                    <a:lnTo>
                      <a:pt x="29" y="311"/>
                    </a:lnTo>
                    <a:lnTo>
                      <a:pt x="15" y="300"/>
                    </a:lnTo>
                    <a:lnTo>
                      <a:pt x="6" y="290"/>
                    </a:lnTo>
                    <a:lnTo>
                      <a:pt x="6" y="290"/>
                    </a:lnTo>
                    <a:lnTo>
                      <a:pt x="5" y="286"/>
                    </a:lnTo>
                    <a:lnTo>
                      <a:pt x="2" y="281"/>
                    </a:lnTo>
                    <a:lnTo>
                      <a:pt x="1" y="265"/>
                    </a:lnTo>
                    <a:lnTo>
                      <a:pt x="0" y="245"/>
                    </a:lnTo>
                    <a:lnTo>
                      <a:pt x="0" y="221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8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729E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</p:grpSp>
        <p:sp>
          <p:nvSpPr>
            <p:cNvPr id="1641935" name="Text Box 463"/>
            <p:cNvSpPr txBox="1">
              <a:spLocks noChangeArrowheads="1"/>
            </p:cNvSpPr>
            <p:nvPr/>
          </p:nvSpPr>
          <p:spPr bwMode="auto">
            <a:xfrm>
              <a:off x="3609" y="1399"/>
              <a:ext cx="413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83191" tIns="41596" rIns="83191" bIns="41596">
              <a:spAutoFit/>
            </a:bodyPr>
            <a:lstStyle/>
            <a:p>
              <a:pPr algn="l" defTabSz="833438" eaLnBrk="0" hangingPunct="0"/>
              <a:r>
                <a:rPr kumimoji="0" lang="en-US" sz="1800" b="1"/>
                <a:t>DNS</a:t>
              </a:r>
            </a:p>
          </p:txBody>
        </p:sp>
      </p:grpSp>
      <p:grpSp>
        <p:nvGrpSpPr>
          <p:cNvPr id="16" name="Group 464"/>
          <p:cNvGrpSpPr>
            <a:grpSpLocks/>
          </p:cNvGrpSpPr>
          <p:nvPr/>
        </p:nvGrpSpPr>
        <p:grpSpPr bwMode="auto">
          <a:xfrm>
            <a:off x="5943600" y="2133600"/>
            <a:ext cx="822325" cy="652463"/>
            <a:chOff x="3552" y="1248"/>
            <a:chExt cx="518" cy="411"/>
          </a:xfrm>
        </p:grpSpPr>
        <p:grpSp>
          <p:nvGrpSpPr>
            <p:cNvPr id="17" name="Group 465"/>
            <p:cNvGrpSpPr>
              <a:grpSpLocks/>
            </p:cNvGrpSpPr>
            <p:nvPr/>
          </p:nvGrpSpPr>
          <p:grpSpPr bwMode="auto">
            <a:xfrm>
              <a:off x="3552" y="1248"/>
              <a:ext cx="518" cy="411"/>
              <a:chOff x="1155" y="1443"/>
              <a:chExt cx="777" cy="840"/>
            </a:xfrm>
          </p:grpSpPr>
          <p:sp>
            <p:nvSpPr>
              <p:cNvPr id="1641938" name="Freeform 466"/>
              <p:cNvSpPr>
                <a:spLocks/>
              </p:cNvSpPr>
              <p:nvPr/>
            </p:nvSpPr>
            <p:spPr bwMode="auto">
              <a:xfrm>
                <a:off x="1212" y="1787"/>
                <a:ext cx="720" cy="496"/>
              </a:xfrm>
              <a:custGeom>
                <a:avLst/>
                <a:gdLst/>
                <a:ahLst/>
                <a:cxnLst>
                  <a:cxn ang="0">
                    <a:pos x="696" y="344"/>
                  </a:cxn>
                  <a:cxn ang="0">
                    <a:pos x="710" y="320"/>
                  </a:cxn>
                  <a:cxn ang="0">
                    <a:pos x="718" y="295"/>
                  </a:cxn>
                  <a:cxn ang="0">
                    <a:pos x="720" y="270"/>
                  </a:cxn>
                  <a:cxn ang="0">
                    <a:pos x="719" y="226"/>
                  </a:cxn>
                  <a:cxn ang="0">
                    <a:pos x="713" y="196"/>
                  </a:cxn>
                  <a:cxn ang="0">
                    <a:pos x="710" y="182"/>
                  </a:cxn>
                  <a:cxn ang="0">
                    <a:pos x="698" y="155"/>
                  </a:cxn>
                  <a:cxn ang="0">
                    <a:pos x="682" y="129"/>
                  </a:cxn>
                  <a:cxn ang="0">
                    <a:pos x="660" y="104"/>
                  </a:cxn>
                  <a:cxn ang="0">
                    <a:pos x="634" y="82"/>
                  </a:cxn>
                  <a:cxn ang="0">
                    <a:pos x="594" y="55"/>
                  </a:cxn>
                  <a:cxn ang="0">
                    <a:pos x="543" y="31"/>
                  </a:cxn>
                  <a:cxn ang="0">
                    <a:pos x="508" y="19"/>
                  </a:cxn>
                  <a:cxn ang="0">
                    <a:pos x="437" y="5"/>
                  </a:cxn>
                  <a:cxn ang="0">
                    <a:pos x="366" y="0"/>
                  </a:cxn>
                  <a:cxn ang="0">
                    <a:pos x="295" y="2"/>
                  </a:cxn>
                  <a:cxn ang="0">
                    <a:pos x="258" y="6"/>
                  </a:cxn>
                  <a:cxn ang="0">
                    <a:pos x="191" y="18"/>
                  </a:cxn>
                  <a:cxn ang="0">
                    <a:pos x="141" y="33"/>
                  </a:cxn>
                  <a:cxn ang="0">
                    <a:pos x="107" y="46"/>
                  </a:cxn>
                  <a:cxn ang="0">
                    <a:pos x="77" y="63"/>
                  </a:cxn>
                  <a:cxn ang="0">
                    <a:pos x="50" y="85"/>
                  </a:cxn>
                  <a:cxn ang="0">
                    <a:pos x="27" y="111"/>
                  </a:cxn>
                  <a:cxn ang="0">
                    <a:pos x="18" y="126"/>
                  </a:cxn>
                  <a:cxn ang="0">
                    <a:pos x="5" y="155"/>
                  </a:cxn>
                  <a:cxn ang="0">
                    <a:pos x="0" y="183"/>
                  </a:cxn>
                  <a:cxn ang="0">
                    <a:pos x="1" y="211"/>
                  </a:cxn>
                  <a:cxn ang="0">
                    <a:pos x="6" y="236"/>
                  </a:cxn>
                  <a:cxn ang="0">
                    <a:pos x="5" y="249"/>
                  </a:cxn>
                  <a:cxn ang="0">
                    <a:pos x="5" y="273"/>
                  </a:cxn>
                  <a:cxn ang="0">
                    <a:pos x="10" y="297"/>
                  </a:cxn>
                  <a:cxn ang="0">
                    <a:pos x="18" y="320"/>
                  </a:cxn>
                  <a:cxn ang="0">
                    <a:pos x="34" y="354"/>
                  </a:cxn>
                  <a:cxn ang="0">
                    <a:pos x="67" y="393"/>
                  </a:cxn>
                  <a:cxn ang="0">
                    <a:pos x="85" y="410"/>
                  </a:cxn>
                  <a:cxn ang="0">
                    <a:pos x="98" y="419"/>
                  </a:cxn>
                  <a:cxn ang="0">
                    <a:pos x="141" y="445"/>
                  </a:cxn>
                  <a:cxn ang="0">
                    <a:pos x="188" y="467"/>
                  </a:cxn>
                  <a:cxn ang="0">
                    <a:pos x="242" y="482"/>
                  </a:cxn>
                  <a:cxn ang="0">
                    <a:pos x="296" y="491"/>
                  </a:cxn>
                  <a:cxn ang="0">
                    <a:pos x="353" y="496"/>
                  </a:cxn>
                  <a:cxn ang="0">
                    <a:pos x="407" y="495"/>
                  </a:cxn>
                  <a:cxn ang="0">
                    <a:pos x="459" y="489"/>
                  </a:cxn>
                  <a:cxn ang="0">
                    <a:pos x="507" y="477"/>
                  </a:cxn>
                  <a:cxn ang="0">
                    <a:pos x="524" y="471"/>
                  </a:cxn>
                  <a:cxn ang="0">
                    <a:pos x="568" y="450"/>
                  </a:cxn>
                  <a:cxn ang="0">
                    <a:pos x="591" y="437"/>
                  </a:cxn>
                  <a:cxn ang="0">
                    <a:pos x="622" y="418"/>
                  </a:cxn>
                  <a:cxn ang="0">
                    <a:pos x="649" y="396"/>
                  </a:cxn>
                  <a:cxn ang="0">
                    <a:pos x="675" y="371"/>
                  </a:cxn>
                  <a:cxn ang="0">
                    <a:pos x="696" y="344"/>
                  </a:cxn>
                  <a:cxn ang="0">
                    <a:pos x="696" y="344"/>
                  </a:cxn>
                </a:cxnLst>
                <a:rect l="0" t="0" r="r" b="b"/>
                <a:pathLst>
                  <a:path w="720" h="496">
                    <a:moveTo>
                      <a:pt x="696" y="344"/>
                    </a:moveTo>
                    <a:lnTo>
                      <a:pt x="696" y="344"/>
                    </a:lnTo>
                    <a:lnTo>
                      <a:pt x="704" y="332"/>
                    </a:lnTo>
                    <a:lnTo>
                      <a:pt x="710" y="320"/>
                    </a:lnTo>
                    <a:lnTo>
                      <a:pt x="714" y="308"/>
                    </a:lnTo>
                    <a:lnTo>
                      <a:pt x="718" y="295"/>
                    </a:lnTo>
                    <a:lnTo>
                      <a:pt x="719" y="282"/>
                    </a:lnTo>
                    <a:lnTo>
                      <a:pt x="720" y="270"/>
                    </a:lnTo>
                    <a:lnTo>
                      <a:pt x="720" y="247"/>
                    </a:lnTo>
                    <a:lnTo>
                      <a:pt x="719" y="226"/>
                    </a:lnTo>
                    <a:lnTo>
                      <a:pt x="717" y="211"/>
                    </a:lnTo>
                    <a:lnTo>
                      <a:pt x="713" y="196"/>
                    </a:lnTo>
                    <a:lnTo>
                      <a:pt x="713" y="196"/>
                    </a:lnTo>
                    <a:lnTo>
                      <a:pt x="710" y="182"/>
                    </a:lnTo>
                    <a:lnTo>
                      <a:pt x="705" y="169"/>
                    </a:lnTo>
                    <a:lnTo>
                      <a:pt x="698" y="155"/>
                    </a:lnTo>
                    <a:lnTo>
                      <a:pt x="691" y="142"/>
                    </a:lnTo>
                    <a:lnTo>
                      <a:pt x="682" y="129"/>
                    </a:lnTo>
                    <a:lnTo>
                      <a:pt x="670" y="116"/>
                    </a:lnTo>
                    <a:lnTo>
                      <a:pt x="660" y="104"/>
                    </a:lnTo>
                    <a:lnTo>
                      <a:pt x="647" y="93"/>
                    </a:lnTo>
                    <a:lnTo>
                      <a:pt x="634" y="82"/>
                    </a:lnTo>
                    <a:lnTo>
                      <a:pt x="621" y="72"/>
                    </a:lnTo>
                    <a:lnTo>
                      <a:pt x="594" y="55"/>
                    </a:lnTo>
                    <a:lnTo>
                      <a:pt x="566" y="41"/>
                    </a:lnTo>
                    <a:lnTo>
                      <a:pt x="543" y="31"/>
                    </a:lnTo>
                    <a:lnTo>
                      <a:pt x="543" y="31"/>
                    </a:lnTo>
                    <a:lnTo>
                      <a:pt x="508" y="19"/>
                    </a:lnTo>
                    <a:lnTo>
                      <a:pt x="472" y="10"/>
                    </a:lnTo>
                    <a:lnTo>
                      <a:pt x="437" y="5"/>
                    </a:lnTo>
                    <a:lnTo>
                      <a:pt x="402" y="1"/>
                    </a:lnTo>
                    <a:lnTo>
                      <a:pt x="366" y="0"/>
                    </a:lnTo>
                    <a:lnTo>
                      <a:pt x="331" y="0"/>
                    </a:lnTo>
                    <a:lnTo>
                      <a:pt x="295" y="2"/>
                    </a:lnTo>
                    <a:lnTo>
                      <a:pt x="258" y="6"/>
                    </a:lnTo>
                    <a:lnTo>
                      <a:pt x="258" y="6"/>
                    </a:lnTo>
                    <a:lnTo>
                      <a:pt x="226" y="11"/>
                    </a:lnTo>
                    <a:lnTo>
                      <a:pt x="191" y="18"/>
                    </a:lnTo>
                    <a:lnTo>
                      <a:pt x="157" y="27"/>
                    </a:lnTo>
                    <a:lnTo>
                      <a:pt x="141" y="33"/>
                    </a:lnTo>
                    <a:lnTo>
                      <a:pt x="124" y="40"/>
                    </a:lnTo>
                    <a:lnTo>
                      <a:pt x="107" y="46"/>
                    </a:lnTo>
                    <a:lnTo>
                      <a:pt x="91" y="54"/>
                    </a:lnTo>
                    <a:lnTo>
                      <a:pt x="77" y="63"/>
                    </a:lnTo>
                    <a:lnTo>
                      <a:pt x="63" y="73"/>
                    </a:lnTo>
                    <a:lnTo>
                      <a:pt x="50" y="85"/>
                    </a:lnTo>
                    <a:lnTo>
                      <a:pt x="37" y="98"/>
                    </a:lnTo>
                    <a:lnTo>
                      <a:pt x="27" y="111"/>
                    </a:lnTo>
                    <a:lnTo>
                      <a:pt x="18" y="126"/>
                    </a:lnTo>
                    <a:lnTo>
                      <a:pt x="18" y="126"/>
                    </a:lnTo>
                    <a:lnTo>
                      <a:pt x="10" y="141"/>
                    </a:lnTo>
                    <a:lnTo>
                      <a:pt x="5" y="155"/>
                    </a:lnTo>
                    <a:lnTo>
                      <a:pt x="1" y="169"/>
                    </a:lnTo>
                    <a:lnTo>
                      <a:pt x="0" y="183"/>
                    </a:lnTo>
                    <a:lnTo>
                      <a:pt x="0" y="196"/>
                    </a:lnTo>
                    <a:lnTo>
                      <a:pt x="1" y="211"/>
                    </a:lnTo>
                    <a:lnTo>
                      <a:pt x="3" y="223"/>
                    </a:lnTo>
                    <a:lnTo>
                      <a:pt x="6" y="236"/>
                    </a:lnTo>
                    <a:lnTo>
                      <a:pt x="6" y="236"/>
                    </a:lnTo>
                    <a:lnTo>
                      <a:pt x="5" y="249"/>
                    </a:lnTo>
                    <a:lnTo>
                      <a:pt x="5" y="261"/>
                    </a:lnTo>
                    <a:lnTo>
                      <a:pt x="5" y="273"/>
                    </a:lnTo>
                    <a:lnTo>
                      <a:pt x="7" y="286"/>
                    </a:lnTo>
                    <a:lnTo>
                      <a:pt x="10" y="297"/>
                    </a:lnTo>
                    <a:lnTo>
                      <a:pt x="12" y="309"/>
                    </a:lnTo>
                    <a:lnTo>
                      <a:pt x="18" y="320"/>
                    </a:lnTo>
                    <a:lnTo>
                      <a:pt x="23" y="332"/>
                    </a:lnTo>
                    <a:lnTo>
                      <a:pt x="34" y="354"/>
                    </a:lnTo>
                    <a:lnTo>
                      <a:pt x="50" y="374"/>
                    </a:lnTo>
                    <a:lnTo>
                      <a:pt x="67" y="393"/>
                    </a:lnTo>
                    <a:lnTo>
                      <a:pt x="85" y="410"/>
                    </a:lnTo>
                    <a:lnTo>
                      <a:pt x="85" y="410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119" y="433"/>
                    </a:lnTo>
                    <a:lnTo>
                      <a:pt x="141" y="445"/>
                    </a:lnTo>
                    <a:lnTo>
                      <a:pt x="164" y="456"/>
                    </a:lnTo>
                    <a:lnTo>
                      <a:pt x="188" y="467"/>
                    </a:lnTo>
                    <a:lnTo>
                      <a:pt x="214" y="474"/>
                    </a:lnTo>
                    <a:lnTo>
                      <a:pt x="242" y="482"/>
                    </a:lnTo>
                    <a:lnTo>
                      <a:pt x="269" y="487"/>
                    </a:lnTo>
                    <a:lnTo>
                      <a:pt x="296" y="491"/>
                    </a:lnTo>
                    <a:lnTo>
                      <a:pt x="324" y="495"/>
                    </a:lnTo>
                    <a:lnTo>
                      <a:pt x="353" y="496"/>
                    </a:lnTo>
                    <a:lnTo>
                      <a:pt x="380" y="496"/>
                    </a:lnTo>
                    <a:lnTo>
                      <a:pt x="407" y="495"/>
                    </a:lnTo>
                    <a:lnTo>
                      <a:pt x="433" y="493"/>
                    </a:lnTo>
                    <a:lnTo>
                      <a:pt x="459" y="489"/>
                    </a:lnTo>
                    <a:lnTo>
                      <a:pt x="484" y="483"/>
                    </a:lnTo>
                    <a:lnTo>
                      <a:pt x="507" y="477"/>
                    </a:lnTo>
                    <a:lnTo>
                      <a:pt x="507" y="477"/>
                    </a:lnTo>
                    <a:lnTo>
                      <a:pt x="524" y="471"/>
                    </a:lnTo>
                    <a:lnTo>
                      <a:pt x="544" y="461"/>
                    </a:lnTo>
                    <a:lnTo>
                      <a:pt x="568" y="450"/>
                    </a:lnTo>
                    <a:lnTo>
                      <a:pt x="591" y="437"/>
                    </a:lnTo>
                    <a:lnTo>
                      <a:pt x="591" y="437"/>
                    </a:lnTo>
                    <a:lnTo>
                      <a:pt x="607" y="428"/>
                    </a:lnTo>
                    <a:lnTo>
                      <a:pt x="622" y="418"/>
                    </a:lnTo>
                    <a:lnTo>
                      <a:pt x="636" y="407"/>
                    </a:lnTo>
                    <a:lnTo>
                      <a:pt x="649" y="396"/>
                    </a:lnTo>
                    <a:lnTo>
                      <a:pt x="662" y="384"/>
                    </a:lnTo>
                    <a:lnTo>
                      <a:pt x="675" y="371"/>
                    </a:lnTo>
                    <a:lnTo>
                      <a:pt x="685" y="358"/>
                    </a:lnTo>
                    <a:lnTo>
                      <a:pt x="696" y="344"/>
                    </a:lnTo>
                    <a:lnTo>
                      <a:pt x="696" y="344"/>
                    </a:lnTo>
                    <a:lnTo>
                      <a:pt x="696" y="344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39" name="Freeform 467"/>
              <p:cNvSpPr>
                <a:spLocks/>
              </p:cNvSpPr>
              <p:nvPr/>
            </p:nvSpPr>
            <p:spPr bwMode="auto">
              <a:xfrm>
                <a:off x="1168" y="1463"/>
                <a:ext cx="714" cy="749"/>
              </a:xfrm>
              <a:custGeom>
                <a:avLst/>
                <a:gdLst/>
                <a:ahLst/>
                <a:cxnLst>
                  <a:cxn ang="0">
                    <a:pos x="714" y="198"/>
                  </a:cxn>
                  <a:cxn ang="0">
                    <a:pos x="706" y="170"/>
                  </a:cxn>
                  <a:cxn ang="0">
                    <a:pos x="692" y="144"/>
                  </a:cxn>
                  <a:cxn ang="0">
                    <a:pos x="671" y="118"/>
                  </a:cxn>
                  <a:cxn ang="0">
                    <a:pos x="648" y="95"/>
                  </a:cxn>
                  <a:cxn ang="0">
                    <a:pos x="621" y="74"/>
                  </a:cxn>
                  <a:cxn ang="0">
                    <a:pos x="568" y="42"/>
                  </a:cxn>
                  <a:cxn ang="0">
                    <a:pos x="544" y="31"/>
                  </a:cxn>
                  <a:cxn ang="0">
                    <a:pos x="473" y="12"/>
                  </a:cxn>
                  <a:cxn ang="0">
                    <a:pos x="402" y="2"/>
                  </a:cxn>
                  <a:cxn ang="0">
                    <a:pos x="332" y="2"/>
                  </a:cxn>
                  <a:cxn ang="0">
                    <a:pos x="258" y="8"/>
                  </a:cxn>
                  <a:cxn ang="0">
                    <a:pos x="226" y="13"/>
                  </a:cxn>
                  <a:cxn ang="0">
                    <a:pos x="159" y="29"/>
                  </a:cxn>
                  <a:cxn ang="0">
                    <a:pos x="125" y="40"/>
                  </a:cxn>
                  <a:cxn ang="0">
                    <a:pos x="93" y="56"/>
                  </a:cxn>
                  <a:cxn ang="0">
                    <a:pos x="63" y="75"/>
                  </a:cxn>
                  <a:cxn ang="0">
                    <a:pos x="38" y="99"/>
                  </a:cxn>
                  <a:cxn ang="0">
                    <a:pos x="18" y="127"/>
                  </a:cxn>
                  <a:cxn ang="0">
                    <a:pos x="10" y="144"/>
                  </a:cxn>
                  <a:cxn ang="0">
                    <a:pos x="1" y="176"/>
                  </a:cxn>
                  <a:cxn ang="0">
                    <a:pos x="0" y="511"/>
                  </a:cxn>
                  <a:cxn ang="0">
                    <a:pos x="0" y="523"/>
                  </a:cxn>
                  <a:cxn ang="0">
                    <a:pos x="2" y="545"/>
                  </a:cxn>
                  <a:cxn ang="0">
                    <a:pos x="11" y="577"/>
                  </a:cxn>
                  <a:cxn ang="0">
                    <a:pos x="33" y="616"/>
                  </a:cxn>
                  <a:cxn ang="0">
                    <a:pos x="63" y="651"/>
                  </a:cxn>
                  <a:cxn ang="0">
                    <a:pos x="80" y="666"/>
                  </a:cxn>
                  <a:cxn ang="0">
                    <a:pos x="121" y="695"/>
                  </a:cxn>
                  <a:cxn ang="0">
                    <a:pos x="170" y="717"/>
                  </a:cxn>
                  <a:cxn ang="0">
                    <a:pos x="223" y="732"/>
                  </a:cxn>
                  <a:cxn ang="0">
                    <a:pos x="279" y="744"/>
                  </a:cxn>
                  <a:cxn ang="0">
                    <a:pos x="336" y="748"/>
                  </a:cxn>
                  <a:cxn ang="0">
                    <a:pos x="393" y="748"/>
                  </a:cxn>
                  <a:cxn ang="0">
                    <a:pos x="447" y="743"/>
                  </a:cxn>
                  <a:cxn ang="0">
                    <a:pos x="498" y="731"/>
                  </a:cxn>
                  <a:cxn ang="0">
                    <a:pos x="513" y="727"/>
                  </a:cxn>
                  <a:cxn ang="0">
                    <a:pos x="547" y="713"/>
                  </a:cxn>
                  <a:cxn ang="0">
                    <a:pos x="583" y="696"/>
                  </a:cxn>
                  <a:cxn ang="0">
                    <a:pos x="618" y="674"/>
                  </a:cxn>
                  <a:cxn ang="0">
                    <a:pos x="652" y="647"/>
                  </a:cxn>
                  <a:cxn ang="0">
                    <a:pos x="680" y="617"/>
                  </a:cxn>
                  <a:cxn ang="0">
                    <a:pos x="701" y="582"/>
                  </a:cxn>
                  <a:cxn ang="0">
                    <a:pos x="710" y="554"/>
                  </a:cxn>
                  <a:cxn ang="0">
                    <a:pos x="711" y="535"/>
                  </a:cxn>
                  <a:cxn ang="0">
                    <a:pos x="714" y="198"/>
                  </a:cxn>
                </a:cxnLst>
                <a:rect l="0" t="0" r="r" b="b"/>
                <a:pathLst>
                  <a:path w="714" h="749">
                    <a:moveTo>
                      <a:pt x="714" y="198"/>
                    </a:moveTo>
                    <a:lnTo>
                      <a:pt x="714" y="198"/>
                    </a:lnTo>
                    <a:lnTo>
                      <a:pt x="711" y="184"/>
                    </a:lnTo>
                    <a:lnTo>
                      <a:pt x="706" y="170"/>
                    </a:lnTo>
                    <a:lnTo>
                      <a:pt x="700" y="157"/>
                    </a:lnTo>
                    <a:lnTo>
                      <a:pt x="692" y="144"/>
                    </a:lnTo>
                    <a:lnTo>
                      <a:pt x="682" y="131"/>
                    </a:lnTo>
                    <a:lnTo>
                      <a:pt x="671" y="118"/>
                    </a:lnTo>
                    <a:lnTo>
                      <a:pt x="660" y="106"/>
                    </a:lnTo>
                    <a:lnTo>
                      <a:pt x="648" y="95"/>
                    </a:lnTo>
                    <a:lnTo>
                      <a:pt x="635" y="84"/>
                    </a:lnTo>
                    <a:lnTo>
                      <a:pt x="621" y="74"/>
                    </a:lnTo>
                    <a:lnTo>
                      <a:pt x="594" y="56"/>
                    </a:lnTo>
                    <a:lnTo>
                      <a:pt x="568" y="42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508" y="21"/>
                    </a:lnTo>
                    <a:lnTo>
                      <a:pt x="473" y="12"/>
                    </a:lnTo>
                    <a:lnTo>
                      <a:pt x="438" y="5"/>
                    </a:lnTo>
                    <a:lnTo>
                      <a:pt x="402" y="2"/>
                    </a:lnTo>
                    <a:lnTo>
                      <a:pt x="367" y="0"/>
                    </a:lnTo>
                    <a:lnTo>
                      <a:pt x="332" y="2"/>
                    </a:lnTo>
                    <a:lnTo>
                      <a:pt x="296" y="4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26" y="13"/>
                    </a:lnTo>
                    <a:lnTo>
                      <a:pt x="192" y="20"/>
                    </a:lnTo>
                    <a:lnTo>
                      <a:pt x="159" y="29"/>
                    </a:lnTo>
                    <a:lnTo>
                      <a:pt x="141" y="34"/>
                    </a:lnTo>
                    <a:lnTo>
                      <a:pt x="125" y="40"/>
                    </a:lnTo>
                    <a:lnTo>
                      <a:pt x="108" y="48"/>
                    </a:lnTo>
                    <a:lnTo>
                      <a:pt x="93" y="56"/>
                    </a:lnTo>
                    <a:lnTo>
                      <a:pt x="77" y="65"/>
                    </a:lnTo>
                    <a:lnTo>
                      <a:pt x="63" y="75"/>
                    </a:lnTo>
                    <a:lnTo>
                      <a:pt x="50" y="86"/>
                    </a:lnTo>
                    <a:lnTo>
                      <a:pt x="38" y="99"/>
                    </a:lnTo>
                    <a:lnTo>
                      <a:pt x="28" y="113"/>
                    </a:lnTo>
                    <a:lnTo>
                      <a:pt x="18" y="127"/>
                    </a:lnTo>
                    <a:lnTo>
                      <a:pt x="18" y="127"/>
                    </a:lnTo>
                    <a:lnTo>
                      <a:pt x="10" y="144"/>
                    </a:lnTo>
                    <a:lnTo>
                      <a:pt x="5" y="161"/>
                    </a:lnTo>
                    <a:lnTo>
                      <a:pt x="1" y="176"/>
                    </a:lnTo>
                    <a:lnTo>
                      <a:pt x="0" y="192"/>
                    </a:lnTo>
                    <a:lnTo>
                      <a:pt x="0" y="511"/>
                    </a:lnTo>
                    <a:lnTo>
                      <a:pt x="0" y="511"/>
                    </a:lnTo>
                    <a:lnTo>
                      <a:pt x="0" y="523"/>
                    </a:lnTo>
                    <a:lnTo>
                      <a:pt x="0" y="535"/>
                    </a:lnTo>
                    <a:lnTo>
                      <a:pt x="2" y="545"/>
                    </a:lnTo>
                    <a:lnTo>
                      <a:pt x="3" y="555"/>
                    </a:lnTo>
                    <a:lnTo>
                      <a:pt x="11" y="577"/>
                    </a:lnTo>
                    <a:lnTo>
                      <a:pt x="22" y="598"/>
                    </a:lnTo>
                    <a:lnTo>
                      <a:pt x="33" y="616"/>
                    </a:lnTo>
                    <a:lnTo>
                      <a:pt x="47" y="635"/>
                    </a:lnTo>
                    <a:lnTo>
                      <a:pt x="63" y="651"/>
                    </a:lnTo>
                    <a:lnTo>
                      <a:pt x="80" y="666"/>
                    </a:lnTo>
                    <a:lnTo>
                      <a:pt x="80" y="666"/>
                    </a:lnTo>
                    <a:lnTo>
                      <a:pt x="99" y="682"/>
                    </a:lnTo>
                    <a:lnTo>
                      <a:pt x="121" y="695"/>
                    </a:lnTo>
                    <a:lnTo>
                      <a:pt x="144" y="707"/>
                    </a:lnTo>
                    <a:lnTo>
                      <a:pt x="170" y="717"/>
                    </a:lnTo>
                    <a:lnTo>
                      <a:pt x="196" y="726"/>
                    </a:lnTo>
                    <a:lnTo>
                      <a:pt x="223" y="732"/>
                    </a:lnTo>
                    <a:lnTo>
                      <a:pt x="251" y="739"/>
                    </a:lnTo>
                    <a:lnTo>
                      <a:pt x="279" y="744"/>
                    </a:lnTo>
                    <a:lnTo>
                      <a:pt x="308" y="747"/>
                    </a:lnTo>
                    <a:lnTo>
                      <a:pt x="336" y="748"/>
                    </a:lnTo>
                    <a:lnTo>
                      <a:pt x="364" y="749"/>
                    </a:lnTo>
                    <a:lnTo>
                      <a:pt x="393" y="748"/>
                    </a:lnTo>
                    <a:lnTo>
                      <a:pt x="420" y="745"/>
                    </a:lnTo>
                    <a:lnTo>
                      <a:pt x="447" y="743"/>
                    </a:lnTo>
                    <a:lnTo>
                      <a:pt x="473" y="738"/>
                    </a:lnTo>
                    <a:lnTo>
                      <a:pt x="498" y="731"/>
                    </a:lnTo>
                    <a:lnTo>
                      <a:pt x="498" y="731"/>
                    </a:lnTo>
                    <a:lnTo>
                      <a:pt x="513" y="727"/>
                    </a:lnTo>
                    <a:lnTo>
                      <a:pt x="529" y="721"/>
                    </a:lnTo>
                    <a:lnTo>
                      <a:pt x="547" y="713"/>
                    </a:lnTo>
                    <a:lnTo>
                      <a:pt x="565" y="705"/>
                    </a:lnTo>
                    <a:lnTo>
                      <a:pt x="583" y="696"/>
                    </a:lnTo>
                    <a:lnTo>
                      <a:pt x="601" y="686"/>
                    </a:lnTo>
                    <a:lnTo>
                      <a:pt x="618" y="674"/>
                    </a:lnTo>
                    <a:lnTo>
                      <a:pt x="636" y="661"/>
                    </a:lnTo>
                    <a:lnTo>
                      <a:pt x="652" y="647"/>
                    </a:lnTo>
                    <a:lnTo>
                      <a:pt x="667" y="633"/>
                    </a:lnTo>
                    <a:lnTo>
                      <a:pt x="680" y="617"/>
                    </a:lnTo>
                    <a:lnTo>
                      <a:pt x="692" y="601"/>
                    </a:lnTo>
                    <a:lnTo>
                      <a:pt x="701" y="582"/>
                    </a:lnTo>
                    <a:lnTo>
                      <a:pt x="707" y="564"/>
                    </a:lnTo>
                    <a:lnTo>
                      <a:pt x="710" y="554"/>
                    </a:lnTo>
                    <a:lnTo>
                      <a:pt x="711" y="544"/>
                    </a:lnTo>
                    <a:lnTo>
                      <a:pt x="711" y="535"/>
                    </a:lnTo>
                    <a:lnTo>
                      <a:pt x="711" y="524"/>
                    </a:lnTo>
                    <a:lnTo>
                      <a:pt x="714" y="198"/>
                    </a:lnTo>
                    <a:lnTo>
                      <a:pt x="714" y="198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40" name="Freeform 468"/>
              <p:cNvSpPr>
                <a:spLocks/>
              </p:cNvSpPr>
              <p:nvPr/>
            </p:nvSpPr>
            <p:spPr bwMode="auto">
              <a:xfrm>
                <a:off x="1155" y="1452"/>
                <a:ext cx="739" cy="772"/>
              </a:xfrm>
              <a:custGeom>
                <a:avLst/>
                <a:gdLst/>
                <a:ahLst/>
                <a:cxnLst>
                  <a:cxn ang="0">
                    <a:pos x="733" y="179"/>
                  </a:cxn>
                  <a:cxn ang="0">
                    <a:pos x="688" y="111"/>
                  </a:cxn>
                  <a:cxn ang="0">
                    <a:pos x="640" y="71"/>
                  </a:cxn>
                  <a:cxn ang="0">
                    <a:pos x="557" y="28"/>
                  </a:cxn>
                  <a:cxn ang="0">
                    <a:pos x="467" y="6"/>
                  </a:cxn>
                  <a:cxn ang="0">
                    <a:pos x="387" y="0"/>
                  </a:cxn>
                  <a:cxn ang="0">
                    <a:pos x="255" y="11"/>
                  </a:cxn>
                  <a:cxn ang="0">
                    <a:pos x="176" y="31"/>
                  </a:cxn>
                  <a:cxn ang="0">
                    <a:pos x="101" y="63"/>
                  </a:cxn>
                  <a:cxn ang="0">
                    <a:pos x="53" y="101"/>
                  </a:cxn>
                  <a:cxn ang="0">
                    <a:pos x="10" y="168"/>
                  </a:cxn>
                  <a:cxn ang="0">
                    <a:pos x="1" y="221"/>
                  </a:cxn>
                  <a:cxn ang="0">
                    <a:pos x="1" y="487"/>
                  </a:cxn>
                  <a:cxn ang="0">
                    <a:pos x="1" y="556"/>
                  </a:cxn>
                  <a:cxn ang="0">
                    <a:pos x="14" y="602"/>
                  </a:cxn>
                  <a:cxn ang="0">
                    <a:pos x="71" y="679"/>
                  </a:cxn>
                  <a:cxn ang="0">
                    <a:pos x="126" y="719"/>
                  </a:cxn>
                  <a:cxn ang="0">
                    <a:pos x="208" y="751"/>
                  </a:cxn>
                  <a:cxn ang="0">
                    <a:pos x="296" y="768"/>
                  </a:cxn>
                  <a:cxn ang="0">
                    <a:pos x="407" y="769"/>
                  </a:cxn>
                  <a:cxn ang="0">
                    <a:pos x="485" y="758"/>
                  </a:cxn>
                  <a:cxn ang="0">
                    <a:pos x="555" y="734"/>
                  </a:cxn>
                  <a:cxn ang="0">
                    <a:pos x="620" y="701"/>
                  </a:cxn>
                  <a:cxn ang="0">
                    <a:pos x="675" y="654"/>
                  </a:cxn>
                  <a:cxn ang="0">
                    <a:pos x="708" y="618"/>
                  </a:cxn>
                  <a:cxn ang="0">
                    <a:pos x="727" y="575"/>
                  </a:cxn>
                  <a:cxn ang="0">
                    <a:pos x="737" y="496"/>
                  </a:cxn>
                  <a:cxn ang="0">
                    <a:pos x="739" y="199"/>
                  </a:cxn>
                  <a:cxn ang="0">
                    <a:pos x="719" y="210"/>
                  </a:cxn>
                  <a:cxn ang="0">
                    <a:pos x="714" y="394"/>
                  </a:cxn>
                  <a:cxn ang="0">
                    <a:pos x="714" y="543"/>
                  </a:cxn>
                  <a:cxn ang="0">
                    <a:pos x="706" y="590"/>
                  </a:cxn>
                  <a:cxn ang="0">
                    <a:pos x="680" y="636"/>
                  </a:cxn>
                  <a:cxn ang="0">
                    <a:pos x="612" y="692"/>
                  </a:cxn>
                  <a:cxn ang="0">
                    <a:pos x="556" y="719"/>
                  </a:cxn>
                  <a:cxn ang="0">
                    <a:pos x="480" y="741"/>
                  </a:cxn>
                  <a:cxn ang="0">
                    <a:pos x="418" y="747"/>
                  </a:cxn>
                  <a:cxn ang="0">
                    <a:pos x="326" y="747"/>
                  </a:cxn>
                  <a:cxn ang="0">
                    <a:pos x="233" y="731"/>
                  </a:cxn>
                  <a:cxn ang="0">
                    <a:pos x="147" y="696"/>
                  </a:cxn>
                  <a:cxn ang="0">
                    <a:pos x="91" y="657"/>
                  </a:cxn>
                  <a:cxn ang="0">
                    <a:pos x="42" y="590"/>
                  </a:cxn>
                  <a:cxn ang="0">
                    <a:pos x="24" y="509"/>
                  </a:cxn>
                  <a:cxn ang="0">
                    <a:pos x="24" y="208"/>
                  </a:cxn>
                  <a:cxn ang="0">
                    <a:pos x="32" y="157"/>
                  </a:cxn>
                  <a:cxn ang="0">
                    <a:pos x="67" y="101"/>
                  </a:cxn>
                  <a:cxn ang="0">
                    <a:pos x="119" y="66"/>
                  </a:cxn>
                  <a:cxn ang="0">
                    <a:pos x="207" y="40"/>
                  </a:cxn>
                  <a:cxn ang="0">
                    <a:pos x="304" y="26"/>
                  </a:cxn>
                  <a:cxn ang="0">
                    <a:pos x="410" y="24"/>
                  </a:cxn>
                  <a:cxn ang="0">
                    <a:pos x="513" y="44"/>
                  </a:cxn>
                  <a:cxn ang="0">
                    <a:pos x="609" y="86"/>
                  </a:cxn>
                  <a:cxn ang="0">
                    <a:pos x="662" y="129"/>
                  </a:cxn>
                  <a:cxn ang="0">
                    <a:pos x="700" y="176"/>
                  </a:cxn>
                  <a:cxn ang="0">
                    <a:pos x="715" y="218"/>
                  </a:cxn>
                  <a:cxn ang="0">
                    <a:pos x="736" y="207"/>
                  </a:cxn>
                  <a:cxn ang="0">
                    <a:pos x="739" y="199"/>
                  </a:cxn>
                </a:cxnLst>
                <a:rect l="0" t="0" r="r" b="b"/>
                <a:pathLst>
                  <a:path w="739" h="772">
                    <a:moveTo>
                      <a:pt x="739" y="199"/>
                    </a:moveTo>
                    <a:lnTo>
                      <a:pt x="739" y="199"/>
                    </a:lnTo>
                    <a:lnTo>
                      <a:pt x="736" y="189"/>
                    </a:lnTo>
                    <a:lnTo>
                      <a:pt x="733" y="179"/>
                    </a:lnTo>
                    <a:lnTo>
                      <a:pt x="726" y="160"/>
                    </a:lnTo>
                    <a:lnTo>
                      <a:pt x="715" y="142"/>
                    </a:lnTo>
                    <a:lnTo>
                      <a:pt x="702" y="125"/>
                    </a:lnTo>
                    <a:lnTo>
                      <a:pt x="688" y="111"/>
                    </a:lnTo>
                    <a:lnTo>
                      <a:pt x="673" y="95"/>
                    </a:lnTo>
                    <a:lnTo>
                      <a:pt x="657" y="82"/>
                    </a:lnTo>
                    <a:lnTo>
                      <a:pt x="640" y="71"/>
                    </a:lnTo>
                    <a:lnTo>
                      <a:pt x="640" y="71"/>
                    </a:lnTo>
                    <a:lnTo>
                      <a:pt x="621" y="58"/>
                    </a:lnTo>
                    <a:lnTo>
                      <a:pt x="600" y="46"/>
                    </a:lnTo>
                    <a:lnTo>
                      <a:pt x="579" y="37"/>
                    </a:lnTo>
                    <a:lnTo>
                      <a:pt x="557" y="28"/>
                    </a:lnTo>
                    <a:lnTo>
                      <a:pt x="535" y="22"/>
                    </a:lnTo>
                    <a:lnTo>
                      <a:pt x="512" y="15"/>
                    </a:lnTo>
                    <a:lnTo>
                      <a:pt x="490" y="10"/>
                    </a:lnTo>
                    <a:lnTo>
                      <a:pt x="467" y="6"/>
                    </a:lnTo>
                    <a:lnTo>
                      <a:pt x="467" y="6"/>
                    </a:lnTo>
                    <a:lnTo>
                      <a:pt x="440" y="4"/>
                    </a:lnTo>
                    <a:lnTo>
                      <a:pt x="414" y="1"/>
                    </a:lnTo>
                    <a:lnTo>
                      <a:pt x="387" y="0"/>
                    </a:lnTo>
                    <a:lnTo>
                      <a:pt x="361" y="1"/>
                    </a:lnTo>
                    <a:lnTo>
                      <a:pt x="333" y="2"/>
                    </a:lnTo>
                    <a:lnTo>
                      <a:pt x="308" y="5"/>
                    </a:lnTo>
                    <a:lnTo>
                      <a:pt x="255" y="11"/>
                    </a:lnTo>
                    <a:lnTo>
                      <a:pt x="255" y="11"/>
                    </a:lnTo>
                    <a:lnTo>
                      <a:pt x="214" y="19"/>
                    </a:lnTo>
                    <a:lnTo>
                      <a:pt x="195" y="24"/>
                    </a:lnTo>
                    <a:lnTo>
                      <a:pt x="176" y="31"/>
                    </a:lnTo>
                    <a:lnTo>
                      <a:pt x="156" y="37"/>
                    </a:lnTo>
                    <a:lnTo>
                      <a:pt x="137" y="45"/>
                    </a:lnTo>
                    <a:lnTo>
                      <a:pt x="119" y="53"/>
                    </a:lnTo>
                    <a:lnTo>
                      <a:pt x="101" y="63"/>
                    </a:lnTo>
                    <a:lnTo>
                      <a:pt x="101" y="63"/>
                    </a:lnTo>
                    <a:lnTo>
                      <a:pt x="84" y="75"/>
                    </a:lnTo>
                    <a:lnTo>
                      <a:pt x="68" y="86"/>
                    </a:lnTo>
                    <a:lnTo>
                      <a:pt x="53" y="101"/>
                    </a:lnTo>
                    <a:lnTo>
                      <a:pt x="40" y="116"/>
                    </a:lnTo>
                    <a:lnTo>
                      <a:pt x="28" y="132"/>
                    </a:lnTo>
                    <a:lnTo>
                      <a:pt x="18" y="150"/>
                    </a:lnTo>
                    <a:lnTo>
                      <a:pt x="10" y="168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1" y="203"/>
                    </a:lnTo>
                    <a:lnTo>
                      <a:pt x="1" y="221"/>
                    </a:lnTo>
                    <a:lnTo>
                      <a:pt x="1" y="254"/>
                    </a:lnTo>
                    <a:lnTo>
                      <a:pt x="1" y="254"/>
                    </a:lnTo>
                    <a:lnTo>
                      <a:pt x="1" y="487"/>
                    </a:lnTo>
                    <a:lnTo>
                      <a:pt x="1" y="487"/>
                    </a:lnTo>
                    <a:lnTo>
                      <a:pt x="0" y="522"/>
                    </a:lnTo>
                    <a:lnTo>
                      <a:pt x="0" y="539"/>
                    </a:lnTo>
                    <a:lnTo>
                      <a:pt x="1" y="556"/>
                    </a:lnTo>
                    <a:lnTo>
                      <a:pt x="1" y="556"/>
                    </a:lnTo>
                    <a:lnTo>
                      <a:pt x="3" y="568"/>
                    </a:lnTo>
                    <a:lnTo>
                      <a:pt x="6" y="579"/>
                    </a:lnTo>
                    <a:lnTo>
                      <a:pt x="9" y="591"/>
                    </a:lnTo>
                    <a:lnTo>
                      <a:pt x="14" y="602"/>
                    </a:lnTo>
                    <a:lnTo>
                      <a:pt x="24" y="623"/>
                    </a:lnTo>
                    <a:lnTo>
                      <a:pt x="37" y="643"/>
                    </a:lnTo>
                    <a:lnTo>
                      <a:pt x="53" y="662"/>
                    </a:lnTo>
                    <a:lnTo>
                      <a:pt x="71" y="679"/>
                    </a:lnTo>
                    <a:lnTo>
                      <a:pt x="89" y="694"/>
                    </a:lnTo>
                    <a:lnTo>
                      <a:pt x="108" y="707"/>
                    </a:lnTo>
                    <a:lnTo>
                      <a:pt x="108" y="707"/>
                    </a:lnTo>
                    <a:lnTo>
                      <a:pt x="126" y="719"/>
                    </a:lnTo>
                    <a:lnTo>
                      <a:pt x="146" y="729"/>
                    </a:lnTo>
                    <a:lnTo>
                      <a:pt x="167" y="737"/>
                    </a:lnTo>
                    <a:lnTo>
                      <a:pt x="186" y="745"/>
                    </a:lnTo>
                    <a:lnTo>
                      <a:pt x="208" y="751"/>
                    </a:lnTo>
                    <a:lnTo>
                      <a:pt x="229" y="758"/>
                    </a:lnTo>
                    <a:lnTo>
                      <a:pt x="251" y="762"/>
                    </a:lnTo>
                    <a:lnTo>
                      <a:pt x="273" y="765"/>
                    </a:lnTo>
                    <a:lnTo>
                      <a:pt x="296" y="768"/>
                    </a:lnTo>
                    <a:lnTo>
                      <a:pt x="318" y="771"/>
                    </a:lnTo>
                    <a:lnTo>
                      <a:pt x="340" y="771"/>
                    </a:lnTo>
                    <a:lnTo>
                      <a:pt x="363" y="772"/>
                    </a:lnTo>
                    <a:lnTo>
                      <a:pt x="407" y="769"/>
                    </a:lnTo>
                    <a:lnTo>
                      <a:pt x="450" y="764"/>
                    </a:lnTo>
                    <a:lnTo>
                      <a:pt x="450" y="764"/>
                    </a:lnTo>
                    <a:lnTo>
                      <a:pt x="468" y="762"/>
                    </a:lnTo>
                    <a:lnTo>
                      <a:pt x="485" y="758"/>
                    </a:lnTo>
                    <a:lnTo>
                      <a:pt x="503" y="754"/>
                    </a:lnTo>
                    <a:lnTo>
                      <a:pt x="520" y="747"/>
                    </a:lnTo>
                    <a:lnTo>
                      <a:pt x="538" y="742"/>
                    </a:lnTo>
                    <a:lnTo>
                      <a:pt x="555" y="734"/>
                    </a:lnTo>
                    <a:lnTo>
                      <a:pt x="572" y="728"/>
                    </a:lnTo>
                    <a:lnTo>
                      <a:pt x="587" y="719"/>
                    </a:lnTo>
                    <a:lnTo>
                      <a:pt x="604" y="710"/>
                    </a:lnTo>
                    <a:lnTo>
                      <a:pt x="620" y="701"/>
                    </a:lnTo>
                    <a:lnTo>
                      <a:pt x="634" y="690"/>
                    </a:lnTo>
                    <a:lnTo>
                      <a:pt x="649" y="679"/>
                    </a:lnTo>
                    <a:lnTo>
                      <a:pt x="662" y="667"/>
                    </a:lnTo>
                    <a:lnTo>
                      <a:pt x="675" y="654"/>
                    </a:lnTo>
                    <a:lnTo>
                      <a:pt x="688" y="641"/>
                    </a:lnTo>
                    <a:lnTo>
                      <a:pt x="700" y="627"/>
                    </a:lnTo>
                    <a:lnTo>
                      <a:pt x="700" y="627"/>
                    </a:lnTo>
                    <a:lnTo>
                      <a:pt x="708" y="618"/>
                    </a:lnTo>
                    <a:lnTo>
                      <a:pt x="714" y="608"/>
                    </a:lnTo>
                    <a:lnTo>
                      <a:pt x="719" y="597"/>
                    </a:lnTo>
                    <a:lnTo>
                      <a:pt x="724" y="586"/>
                    </a:lnTo>
                    <a:lnTo>
                      <a:pt x="727" y="575"/>
                    </a:lnTo>
                    <a:lnTo>
                      <a:pt x="731" y="565"/>
                    </a:lnTo>
                    <a:lnTo>
                      <a:pt x="735" y="542"/>
                    </a:lnTo>
                    <a:lnTo>
                      <a:pt x="736" y="520"/>
                    </a:lnTo>
                    <a:lnTo>
                      <a:pt x="737" y="496"/>
                    </a:lnTo>
                    <a:lnTo>
                      <a:pt x="737" y="449"/>
                    </a:lnTo>
                    <a:lnTo>
                      <a:pt x="737" y="449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7" y="199"/>
                    </a:lnTo>
                    <a:lnTo>
                      <a:pt x="735" y="199"/>
                    </a:lnTo>
                    <a:lnTo>
                      <a:pt x="727" y="204"/>
                    </a:lnTo>
                    <a:lnTo>
                      <a:pt x="719" y="210"/>
                    </a:lnTo>
                    <a:lnTo>
                      <a:pt x="715" y="214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4" y="394"/>
                    </a:lnTo>
                    <a:lnTo>
                      <a:pt x="714" y="394"/>
                    </a:lnTo>
                    <a:lnTo>
                      <a:pt x="713" y="507"/>
                    </a:lnTo>
                    <a:lnTo>
                      <a:pt x="713" y="507"/>
                    </a:lnTo>
                    <a:lnTo>
                      <a:pt x="714" y="543"/>
                    </a:lnTo>
                    <a:lnTo>
                      <a:pt x="713" y="561"/>
                    </a:lnTo>
                    <a:lnTo>
                      <a:pt x="710" y="578"/>
                    </a:lnTo>
                    <a:lnTo>
                      <a:pt x="710" y="578"/>
                    </a:lnTo>
                    <a:lnTo>
                      <a:pt x="706" y="590"/>
                    </a:lnTo>
                    <a:lnTo>
                      <a:pt x="704" y="600"/>
                    </a:lnTo>
                    <a:lnTo>
                      <a:pt x="698" y="609"/>
                    </a:lnTo>
                    <a:lnTo>
                      <a:pt x="693" y="618"/>
                    </a:lnTo>
                    <a:lnTo>
                      <a:pt x="680" y="636"/>
                    </a:lnTo>
                    <a:lnTo>
                      <a:pt x="665" y="652"/>
                    </a:lnTo>
                    <a:lnTo>
                      <a:pt x="648" y="666"/>
                    </a:lnTo>
                    <a:lnTo>
                      <a:pt x="630" y="680"/>
                    </a:lnTo>
                    <a:lnTo>
                      <a:pt x="612" y="692"/>
                    </a:lnTo>
                    <a:lnTo>
                      <a:pt x="592" y="702"/>
                    </a:lnTo>
                    <a:lnTo>
                      <a:pt x="592" y="702"/>
                    </a:lnTo>
                    <a:lnTo>
                      <a:pt x="574" y="711"/>
                    </a:lnTo>
                    <a:lnTo>
                      <a:pt x="556" y="719"/>
                    </a:lnTo>
                    <a:lnTo>
                      <a:pt x="538" y="725"/>
                    </a:lnTo>
                    <a:lnTo>
                      <a:pt x="519" y="731"/>
                    </a:lnTo>
                    <a:lnTo>
                      <a:pt x="499" y="736"/>
                    </a:lnTo>
                    <a:lnTo>
                      <a:pt x="480" y="741"/>
                    </a:lnTo>
                    <a:lnTo>
                      <a:pt x="460" y="743"/>
                    </a:lnTo>
                    <a:lnTo>
                      <a:pt x="440" y="746"/>
                    </a:lnTo>
                    <a:lnTo>
                      <a:pt x="440" y="746"/>
                    </a:lnTo>
                    <a:lnTo>
                      <a:pt x="418" y="747"/>
                    </a:lnTo>
                    <a:lnTo>
                      <a:pt x="394" y="749"/>
                    </a:lnTo>
                    <a:lnTo>
                      <a:pt x="372" y="750"/>
                    </a:lnTo>
                    <a:lnTo>
                      <a:pt x="349" y="749"/>
                    </a:lnTo>
                    <a:lnTo>
                      <a:pt x="326" y="747"/>
                    </a:lnTo>
                    <a:lnTo>
                      <a:pt x="302" y="745"/>
                    </a:lnTo>
                    <a:lnTo>
                      <a:pt x="279" y="741"/>
                    </a:lnTo>
                    <a:lnTo>
                      <a:pt x="256" y="737"/>
                    </a:lnTo>
                    <a:lnTo>
                      <a:pt x="233" y="731"/>
                    </a:lnTo>
                    <a:lnTo>
                      <a:pt x="211" y="724"/>
                    </a:lnTo>
                    <a:lnTo>
                      <a:pt x="189" y="716"/>
                    </a:lnTo>
                    <a:lnTo>
                      <a:pt x="168" y="706"/>
                    </a:lnTo>
                    <a:lnTo>
                      <a:pt x="147" y="696"/>
                    </a:lnTo>
                    <a:lnTo>
                      <a:pt x="128" y="684"/>
                    </a:lnTo>
                    <a:lnTo>
                      <a:pt x="108" y="671"/>
                    </a:lnTo>
                    <a:lnTo>
                      <a:pt x="91" y="657"/>
                    </a:lnTo>
                    <a:lnTo>
                      <a:pt x="91" y="657"/>
                    </a:lnTo>
                    <a:lnTo>
                      <a:pt x="76" y="641"/>
                    </a:lnTo>
                    <a:lnTo>
                      <a:pt x="63" y="626"/>
                    </a:lnTo>
                    <a:lnTo>
                      <a:pt x="51" y="608"/>
                    </a:lnTo>
                    <a:lnTo>
                      <a:pt x="42" y="590"/>
                    </a:lnTo>
                    <a:lnTo>
                      <a:pt x="35" y="571"/>
                    </a:lnTo>
                    <a:lnTo>
                      <a:pt x="28" y="551"/>
                    </a:lnTo>
                    <a:lnTo>
                      <a:pt x="25" y="531"/>
                    </a:lnTo>
                    <a:lnTo>
                      <a:pt x="24" y="509"/>
                    </a:lnTo>
                    <a:lnTo>
                      <a:pt x="24" y="509"/>
                    </a:lnTo>
                    <a:lnTo>
                      <a:pt x="24" y="430"/>
                    </a:lnTo>
                    <a:lnTo>
                      <a:pt x="24" y="430"/>
                    </a:lnTo>
                    <a:lnTo>
                      <a:pt x="24" y="208"/>
                    </a:lnTo>
                    <a:lnTo>
                      <a:pt x="24" y="208"/>
                    </a:lnTo>
                    <a:lnTo>
                      <a:pt x="25" y="191"/>
                    </a:lnTo>
                    <a:lnTo>
                      <a:pt x="28" y="174"/>
                    </a:lnTo>
                    <a:lnTo>
                      <a:pt x="32" y="157"/>
                    </a:lnTo>
                    <a:lnTo>
                      <a:pt x="38" y="142"/>
                    </a:lnTo>
                    <a:lnTo>
                      <a:pt x="46" y="128"/>
                    </a:lnTo>
                    <a:lnTo>
                      <a:pt x="55" y="113"/>
                    </a:lnTo>
                    <a:lnTo>
                      <a:pt x="67" y="101"/>
                    </a:lnTo>
                    <a:lnTo>
                      <a:pt x="81" y="89"/>
                    </a:lnTo>
                    <a:lnTo>
                      <a:pt x="81" y="89"/>
                    </a:lnTo>
                    <a:lnTo>
                      <a:pt x="99" y="76"/>
                    </a:lnTo>
                    <a:lnTo>
                      <a:pt x="119" y="66"/>
                    </a:lnTo>
                    <a:lnTo>
                      <a:pt x="141" y="57"/>
                    </a:lnTo>
                    <a:lnTo>
                      <a:pt x="163" y="50"/>
                    </a:lnTo>
                    <a:lnTo>
                      <a:pt x="185" y="44"/>
                    </a:lnTo>
                    <a:lnTo>
                      <a:pt x="207" y="40"/>
                    </a:lnTo>
                    <a:lnTo>
                      <a:pt x="251" y="32"/>
                    </a:lnTo>
                    <a:lnTo>
                      <a:pt x="251" y="32"/>
                    </a:lnTo>
                    <a:lnTo>
                      <a:pt x="278" y="28"/>
                    </a:lnTo>
                    <a:lnTo>
                      <a:pt x="304" y="26"/>
                    </a:lnTo>
                    <a:lnTo>
                      <a:pt x="331" y="24"/>
                    </a:lnTo>
                    <a:lnTo>
                      <a:pt x="357" y="23"/>
                    </a:lnTo>
                    <a:lnTo>
                      <a:pt x="384" y="23"/>
                    </a:lnTo>
                    <a:lnTo>
                      <a:pt x="410" y="24"/>
                    </a:lnTo>
                    <a:lnTo>
                      <a:pt x="437" y="27"/>
                    </a:lnTo>
                    <a:lnTo>
                      <a:pt x="463" y="32"/>
                    </a:lnTo>
                    <a:lnTo>
                      <a:pt x="489" y="37"/>
                    </a:lnTo>
                    <a:lnTo>
                      <a:pt x="513" y="44"/>
                    </a:lnTo>
                    <a:lnTo>
                      <a:pt x="538" y="51"/>
                    </a:lnTo>
                    <a:lnTo>
                      <a:pt x="563" y="62"/>
                    </a:lnTo>
                    <a:lnTo>
                      <a:pt x="586" y="73"/>
                    </a:lnTo>
                    <a:lnTo>
                      <a:pt x="609" y="86"/>
                    </a:lnTo>
                    <a:lnTo>
                      <a:pt x="631" y="102"/>
                    </a:lnTo>
                    <a:lnTo>
                      <a:pt x="652" y="119"/>
                    </a:lnTo>
                    <a:lnTo>
                      <a:pt x="652" y="119"/>
                    </a:lnTo>
                    <a:lnTo>
                      <a:pt x="662" y="129"/>
                    </a:lnTo>
                    <a:lnTo>
                      <a:pt x="674" y="139"/>
                    </a:lnTo>
                    <a:lnTo>
                      <a:pt x="683" y="151"/>
                    </a:lnTo>
                    <a:lnTo>
                      <a:pt x="692" y="163"/>
                    </a:lnTo>
                    <a:lnTo>
                      <a:pt x="700" y="176"/>
                    </a:lnTo>
                    <a:lnTo>
                      <a:pt x="706" y="190"/>
                    </a:lnTo>
                    <a:lnTo>
                      <a:pt x="711" y="203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7" y="220"/>
                    </a:lnTo>
                    <a:lnTo>
                      <a:pt x="719" y="218"/>
                    </a:lnTo>
                    <a:lnTo>
                      <a:pt x="727" y="214"/>
                    </a:lnTo>
                    <a:lnTo>
                      <a:pt x="736" y="207"/>
                    </a:lnTo>
                    <a:lnTo>
                      <a:pt x="737" y="203"/>
                    </a:lnTo>
                    <a:lnTo>
                      <a:pt x="739" y="199"/>
                    </a:lnTo>
                    <a:lnTo>
                      <a:pt x="739" y="199"/>
                    </a:lnTo>
                    <a:lnTo>
                      <a:pt x="739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41" name="Freeform 469"/>
              <p:cNvSpPr>
                <a:spLocks/>
              </p:cNvSpPr>
              <p:nvPr/>
            </p:nvSpPr>
            <p:spPr bwMode="auto">
              <a:xfrm>
                <a:off x="1166" y="1454"/>
                <a:ext cx="715" cy="353"/>
              </a:xfrm>
              <a:custGeom>
                <a:avLst/>
                <a:gdLst/>
                <a:ahLst/>
                <a:cxnLst>
                  <a:cxn ang="0">
                    <a:pos x="712" y="165"/>
                  </a:cxn>
                  <a:cxn ang="0">
                    <a:pos x="706" y="141"/>
                  </a:cxn>
                  <a:cxn ang="0">
                    <a:pos x="691" y="118"/>
                  </a:cxn>
                  <a:cxn ang="0">
                    <a:pos x="672" y="97"/>
                  </a:cxn>
                  <a:cxn ang="0">
                    <a:pos x="647" y="78"/>
                  </a:cxn>
                  <a:cxn ang="0">
                    <a:pos x="596" y="46"/>
                  </a:cxn>
                  <a:cxn ang="0">
                    <a:pos x="545" y="25"/>
                  </a:cxn>
                  <a:cxn ang="0">
                    <a:pos x="510" y="16"/>
                  </a:cxn>
                  <a:cxn ang="0">
                    <a:pos x="440" y="4"/>
                  </a:cxn>
                  <a:cxn ang="0">
                    <a:pos x="369" y="0"/>
                  </a:cxn>
                  <a:cxn ang="0">
                    <a:pos x="298" y="4"/>
                  </a:cxn>
                  <a:cxn ang="0">
                    <a:pos x="260" y="8"/>
                  </a:cxn>
                  <a:cxn ang="0">
                    <a:pos x="194" y="20"/>
                  </a:cxn>
                  <a:cxn ang="0">
                    <a:pos x="126" y="38"/>
                  </a:cxn>
                  <a:cxn ang="0">
                    <a:pos x="95" y="51"/>
                  </a:cxn>
                  <a:cxn ang="0">
                    <a:pos x="65" y="67"/>
                  </a:cxn>
                  <a:cxn ang="0">
                    <a:pos x="39" y="88"/>
                  </a:cxn>
                  <a:cxn ang="0">
                    <a:pos x="18" y="114"/>
                  </a:cxn>
                  <a:cxn ang="0">
                    <a:pos x="11" y="127"/>
                  </a:cxn>
                  <a:cxn ang="0">
                    <a:pos x="2" y="153"/>
                  </a:cxn>
                  <a:cxn ang="0">
                    <a:pos x="0" y="177"/>
                  </a:cxn>
                  <a:cxn ang="0">
                    <a:pos x="4" y="201"/>
                  </a:cxn>
                  <a:cxn ang="0">
                    <a:pos x="14" y="223"/>
                  </a:cxn>
                  <a:cxn ang="0">
                    <a:pos x="29" y="245"/>
                  </a:cxn>
                  <a:cxn ang="0">
                    <a:pos x="47" y="264"/>
                  </a:cxn>
                  <a:cxn ang="0">
                    <a:pos x="80" y="291"/>
                  </a:cxn>
                  <a:cxn ang="0">
                    <a:pos x="100" y="304"/>
                  </a:cxn>
                  <a:cxn ang="0">
                    <a:pos x="146" y="325"/>
                  </a:cxn>
                  <a:cxn ang="0">
                    <a:pos x="198" y="340"/>
                  </a:cxn>
                  <a:cxn ang="0">
                    <a:pos x="255" y="349"/>
                  </a:cxn>
                  <a:cxn ang="0">
                    <a:pos x="313" y="353"/>
                  </a:cxn>
                  <a:cxn ang="0">
                    <a:pos x="372" y="352"/>
                  </a:cxn>
                  <a:cxn ang="0">
                    <a:pos x="427" y="347"/>
                  </a:cxn>
                  <a:cxn ang="0">
                    <a:pos x="480" y="337"/>
                  </a:cxn>
                  <a:cxn ang="0">
                    <a:pos x="505" y="330"/>
                  </a:cxn>
                  <a:cxn ang="0">
                    <a:pos x="568" y="308"/>
                  </a:cxn>
                  <a:cxn ang="0">
                    <a:pos x="623" y="282"/>
                  </a:cxn>
                  <a:cxn ang="0">
                    <a:pos x="656" y="263"/>
                  </a:cxn>
                  <a:cxn ang="0">
                    <a:pos x="685" y="240"/>
                  </a:cxn>
                  <a:cxn ang="0">
                    <a:pos x="706" y="214"/>
                  </a:cxn>
                  <a:cxn ang="0">
                    <a:pos x="713" y="193"/>
                  </a:cxn>
                  <a:cxn ang="0">
                    <a:pos x="715" y="177"/>
                  </a:cxn>
                  <a:cxn ang="0">
                    <a:pos x="712" y="165"/>
                  </a:cxn>
                </a:cxnLst>
                <a:rect l="0" t="0" r="r" b="b"/>
                <a:pathLst>
                  <a:path w="715" h="353">
                    <a:moveTo>
                      <a:pt x="712" y="165"/>
                    </a:moveTo>
                    <a:lnTo>
                      <a:pt x="712" y="165"/>
                    </a:lnTo>
                    <a:lnTo>
                      <a:pt x="709" y="153"/>
                    </a:lnTo>
                    <a:lnTo>
                      <a:pt x="706" y="141"/>
                    </a:lnTo>
                    <a:lnTo>
                      <a:pt x="699" y="130"/>
                    </a:lnTo>
                    <a:lnTo>
                      <a:pt x="691" y="118"/>
                    </a:lnTo>
                    <a:lnTo>
                      <a:pt x="682" y="108"/>
                    </a:lnTo>
                    <a:lnTo>
                      <a:pt x="672" y="97"/>
                    </a:lnTo>
                    <a:lnTo>
                      <a:pt x="660" y="87"/>
                    </a:lnTo>
                    <a:lnTo>
                      <a:pt x="647" y="78"/>
                    </a:lnTo>
                    <a:lnTo>
                      <a:pt x="621" y="60"/>
                    </a:lnTo>
                    <a:lnTo>
                      <a:pt x="596" y="46"/>
                    </a:lnTo>
                    <a:lnTo>
                      <a:pt x="568" y="33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510" y="16"/>
                    </a:lnTo>
                    <a:lnTo>
                      <a:pt x="475" y="9"/>
                    </a:lnTo>
                    <a:lnTo>
                      <a:pt x="440" y="4"/>
                    </a:lnTo>
                    <a:lnTo>
                      <a:pt x="404" y="2"/>
                    </a:lnTo>
                    <a:lnTo>
                      <a:pt x="369" y="0"/>
                    </a:lnTo>
                    <a:lnTo>
                      <a:pt x="334" y="2"/>
                    </a:lnTo>
                    <a:lnTo>
                      <a:pt x="298" y="4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28" y="13"/>
                    </a:lnTo>
                    <a:lnTo>
                      <a:pt x="194" y="20"/>
                    </a:lnTo>
                    <a:lnTo>
                      <a:pt x="159" y="27"/>
                    </a:lnTo>
                    <a:lnTo>
                      <a:pt x="126" y="38"/>
                    </a:lnTo>
                    <a:lnTo>
                      <a:pt x="110" y="44"/>
                    </a:lnTo>
                    <a:lnTo>
                      <a:pt x="95" y="51"/>
                    </a:lnTo>
                    <a:lnTo>
                      <a:pt x="79" y="60"/>
                    </a:lnTo>
                    <a:lnTo>
                      <a:pt x="65" y="67"/>
                    </a:lnTo>
                    <a:lnTo>
                      <a:pt x="52" y="78"/>
                    </a:lnTo>
                    <a:lnTo>
                      <a:pt x="39" y="88"/>
                    </a:lnTo>
                    <a:lnTo>
                      <a:pt x="29" y="101"/>
                    </a:lnTo>
                    <a:lnTo>
                      <a:pt x="18" y="114"/>
                    </a:lnTo>
                    <a:lnTo>
                      <a:pt x="18" y="114"/>
                    </a:lnTo>
                    <a:lnTo>
                      <a:pt x="11" y="127"/>
                    </a:lnTo>
                    <a:lnTo>
                      <a:pt x="5" y="140"/>
                    </a:lnTo>
                    <a:lnTo>
                      <a:pt x="2" y="153"/>
                    </a:lnTo>
                    <a:lnTo>
                      <a:pt x="0" y="165"/>
                    </a:lnTo>
                    <a:lnTo>
                      <a:pt x="0" y="177"/>
                    </a:lnTo>
                    <a:lnTo>
                      <a:pt x="2" y="189"/>
                    </a:lnTo>
                    <a:lnTo>
                      <a:pt x="4" y="201"/>
                    </a:lnTo>
                    <a:lnTo>
                      <a:pt x="8" y="212"/>
                    </a:lnTo>
                    <a:lnTo>
                      <a:pt x="14" y="223"/>
                    </a:lnTo>
                    <a:lnTo>
                      <a:pt x="21" y="234"/>
                    </a:lnTo>
                    <a:lnTo>
                      <a:pt x="29" y="245"/>
                    </a:lnTo>
                    <a:lnTo>
                      <a:pt x="38" y="255"/>
                    </a:lnTo>
                    <a:lnTo>
                      <a:pt x="47" y="264"/>
                    </a:lnTo>
                    <a:lnTo>
                      <a:pt x="57" y="274"/>
                    </a:lnTo>
                    <a:lnTo>
                      <a:pt x="80" y="291"/>
                    </a:lnTo>
                    <a:lnTo>
                      <a:pt x="80" y="291"/>
                    </a:lnTo>
                    <a:lnTo>
                      <a:pt x="100" y="304"/>
                    </a:lnTo>
                    <a:lnTo>
                      <a:pt x="122" y="316"/>
                    </a:lnTo>
                    <a:lnTo>
                      <a:pt x="146" y="325"/>
                    </a:lnTo>
                    <a:lnTo>
                      <a:pt x="172" y="333"/>
                    </a:lnTo>
                    <a:lnTo>
                      <a:pt x="198" y="340"/>
                    </a:lnTo>
                    <a:lnTo>
                      <a:pt x="227" y="346"/>
                    </a:lnTo>
                    <a:lnTo>
                      <a:pt x="255" y="349"/>
                    </a:lnTo>
                    <a:lnTo>
                      <a:pt x="284" y="352"/>
                    </a:lnTo>
                    <a:lnTo>
                      <a:pt x="313" y="353"/>
                    </a:lnTo>
                    <a:lnTo>
                      <a:pt x="342" y="353"/>
                    </a:lnTo>
                    <a:lnTo>
                      <a:pt x="372" y="352"/>
                    </a:lnTo>
                    <a:lnTo>
                      <a:pt x="400" y="349"/>
                    </a:lnTo>
                    <a:lnTo>
                      <a:pt x="427" y="347"/>
                    </a:lnTo>
                    <a:lnTo>
                      <a:pt x="455" y="342"/>
                    </a:lnTo>
                    <a:lnTo>
                      <a:pt x="480" y="337"/>
                    </a:lnTo>
                    <a:lnTo>
                      <a:pt x="505" y="330"/>
                    </a:lnTo>
                    <a:lnTo>
                      <a:pt x="505" y="330"/>
                    </a:lnTo>
                    <a:lnTo>
                      <a:pt x="535" y="321"/>
                    </a:lnTo>
                    <a:lnTo>
                      <a:pt x="568" y="308"/>
                    </a:lnTo>
                    <a:lnTo>
                      <a:pt x="605" y="291"/>
                    </a:lnTo>
                    <a:lnTo>
                      <a:pt x="623" y="282"/>
                    </a:lnTo>
                    <a:lnTo>
                      <a:pt x="641" y="273"/>
                    </a:lnTo>
                    <a:lnTo>
                      <a:pt x="656" y="263"/>
                    </a:lnTo>
                    <a:lnTo>
                      <a:pt x="672" y="251"/>
                    </a:lnTo>
                    <a:lnTo>
                      <a:pt x="685" y="240"/>
                    </a:lnTo>
                    <a:lnTo>
                      <a:pt x="697" y="227"/>
                    </a:lnTo>
                    <a:lnTo>
                      <a:pt x="706" y="214"/>
                    </a:lnTo>
                    <a:lnTo>
                      <a:pt x="711" y="199"/>
                    </a:lnTo>
                    <a:lnTo>
                      <a:pt x="713" y="193"/>
                    </a:lnTo>
                    <a:lnTo>
                      <a:pt x="715" y="185"/>
                    </a:lnTo>
                    <a:lnTo>
                      <a:pt x="715" y="177"/>
                    </a:lnTo>
                    <a:lnTo>
                      <a:pt x="713" y="170"/>
                    </a:lnTo>
                    <a:lnTo>
                      <a:pt x="712" y="165"/>
                    </a:lnTo>
                    <a:close/>
                  </a:path>
                </a:pathLst>
              </a:custGeom>
              <a:solidFill>
                <a:srgbClr val="3575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42" name="Freeform 470"/>
              <p:cNvSpPr>
                <a:spLocks/>
              </p:cNvSpPr>
              <p:nvPr/>
            </p:nvSpPr>
            <p:spPr bwMode="auto">
              <a:xfrm>
                <a:off x="1155" y="1443"/>
                <a:ext cx="737" cy="377"/>
              </a:xfrm>
              <a:custGeom>
                <a:avLst/>
                <a:gdLst/>
                <a:ahLst/>
                <a:cxnLst>
                  <a:cxn ang="0">
                    <a:pos x="730" y="147"/>
                  </a:cxn>
                  <a:cxn ang="0">
                    <a:pos x="696" y="99"/>
                  </a:cxn>
                  <a:cxn ang="0">
                    <a:pos x="631" y="53"/>
                  </a:cxn>
                  <a:cxn ang="0">
                    <a:pos x="564" y="24"/>
                  </a:cxn>
                  <a:cxn ang="0">
                    <a:pos x="468" y="5"/>
                  </a:cxn>
                  <a:cxn ang="0">
                    <a:pos x="392" y="0"/>
                  </a:cxn>
                  <a:cxn ang="0">
                    <a:pos x="286" y="7"/>
                  </a:cxn>
                  <a:cxn ang="0">
                    <a:pos x="170" y="29"/>
                  </a:cxn>
                  <a:cxn ang="0">
                    <a:pos x="93" y="62"/>
                  </a:cxn>
                  <a:cxn ang="0">
                    <a:pos x="45" y="98"/>
                  </a:cxn>
                  <a:cxn ang="0">
                    <a:pos x="5" y="161"/>
                  </a:cxn>
                  <a:cxn ang="0">
                    <a:pos x="0" y="199"/>
                  </a:cxn>
                  <a:cxn ang="0">
                    <a:pos x="6" y="231"/>
                  </a:cxn>
                  <a:cxn ang="0">
                    <a:pos x="36" y="276"/>
                  </a:cxn>
                  <a:cxn ang="0">
                    <a:pos x="107" y="329"/>
                  </a:cxn>
                  <a:cxn ang="0">
                    <a:pos x="168" y="355"/>
                  </a:cxn>
                  <a:cxn ang="0">
                    <a:pos x="255" y="373"/>
                  </a:cxn>
                  <a:cxn ang="0">
                    <a:pos x="368" y="376"/>
                  </a:cxn>
                  <a:cxn ang="0">
                    <a:pos x="480" y="359"/>
                  </a:cxn>
                  <a:cxn ang="0">
                    <a:pos x="574" y="329"/>
                  </a:cxn>
                  <a:cxn ang="0">
                    <a:pos x="640" y="297"/>
                  </a:cxn>
                  <a:cxn ang="0">
                    <a:pos x="708" y="247"/>
                  </a:cxn>
                  <a:cxn ang="0">
                    <a:pos x="731" y="212"/>
                  </a:cxn>
                  <a:cxn ang="0">
                    <a:pos x="736" y="172"/>
                  </a:cxn>
                  <a:cxn ang="0">
                    <a:pos x="723" y="176"/>
                  </a:cxn>
                  <a:cxn ang="0">
                    <a:pos x="713" y="190"/>
                  </a:cxn>
                  <a:cxn ang="0">
                    <a:pos x="706" y="227"/>
                  </a:cxn>
                  <a:cxn ang="0">
                    <a:pos x="683" y="257"/>
                  </a:cxn>
                  <a:cxn ang="0">
                    <a:pos x="616" y="296"/>
                  </a:cxn>
                  <a:cxn ang="0">
                    <a:pos x="508" y="335"/>
                  </a:cxn>
                  <a:cxn ang="0">
                    <a:pos x="403" y="353"/>
                  </a:cxn>
                  <a:cxn ang="0">
                    <a:pos x="308" y="354"/>
                  </a:cxn>
                  <a:cxn ang="0">
                    <a:pos x="213" y="340"/>
                  </a:cxn>
                  <a:cxn ang="0">
                    <a:pos x="128" y="307"/>
                  </a:cxn>
                  <a:cxn ang="0">
                    <a:pos x="67" y="263"/>
                  </a:cxn>
                  <a:cxn ang="0">
                    <a:pos x="37" y="223"/>
                  </a:cxn>
                  <a:cxn ang="0">
                    <a:pos x="24" y="177"/>
                  </a:cxn>
                  <a:cxn ang="0">
                    <a:pos x="36" y="128"/>
                  </a:cxn>
                  <a:cxn ang="0">
                    <a:pos x="58" y="98"/>
                  </a:cxn>
                  <a:cxn ang="0">
                    <a:pos x="112" y="66"/>
                  </a:cxn>
                  <a:cxn ang="0">
                    <a:pos x="209" y="38"/>
                  </a:cxn>
                  <a:cxn ang="0">
                    <a:pos x="315" y="24"/>
                  </a:cxn>
                  <a:cxn ang="0">
                    <a:pos x="424" y="24"/>
                  </a:cxn>
                  <a:cxn ang="0">
                    <a:pos x="529" y="42"/>
                  </a:cxn>
                  <a:cxn ang="0">
                    <a:pos x="627" y="85"/>
                  </a:cxn>
                  <a:cxn ang="0">
                    <a:pos x="667" y="115"/>
                  </a:cxn>
                  <a:cxn ang="0">
                    <a:pos x="708" y="169"/>
                  </a:cxn>
                  <a:cxn ang="0">
                    <a:pos x="713" y="186"/>
                  </a:cxn>
                  <a:cxn ang="0">
                    <a:pos x="735" y="169"/>
                  </a:cxn>
                </a:cxnLst>
                <a:rect l="0" t="0" r="r" b="b"/>
                <a:pathLst>
                  <a:path w="737" h="377">
                    <a:moveTo>
                      <a:pt x="736" y="166"/>
                    </a:moveTo>
                    <a:lnTo>
                      <a:pt x="736" y="166"/>
                    </a:lnTo>
                    <a:lnTo>
                      <a:pt x="733" y="156"/>
                    </a:lnTo>
                    <a:lnTo>
                      <a:pt x="730" y="147"/>
                    </a:lnTo>
                    <a:lnTo>
                      <a:pt x="726" y="138"/>
                    </a:lnTo>
                    <a:lnTo>
                      <a:pt x="722" y="129"/>
                    </a:lnTo>
                    <a:lnTo>
                      <a:pt x="710" y="113"/>
                    </a:lnTo>
                    <a:lnTo>
                      <a:pt x="696" y="99"/>
                    </a:lnTo>
                    <a:lnTo>
                      <a:pt x="680" y="85"/>
                    </a:lnTo>
                    <a:lnTo>
                      <a:pt x="665" y="73"/>
                    </a:lnTo>
                    <a:lnTo>
                      <a:pt x="648" y="63"/>
                    </a:lnTo>
                    <a:lnTo>
                      <a:pt x="631" y="53"/>
                    </a:lnTo>
                    <a:lnTo>
                      <a:pt x="631" y="53"/>
                    </a:lnTo>
                    <a:lnTo>
                      <a:pt x="609" y="41"/>
                    </a:lnTo>
                    <a:lnTo>
                      <a:pt x="587" y="32"/>
                    </a:lnTo>
                    <a:lnTo>
                      <a:pt x="564" y="24"/>
                    </a:lnTo>
                    <a:lnTo>
                      <a:pt x="541" y="18"/>
                    </a:lnTo>
                    <a:lnTo>
                      <a:pt x="517" y="13"/>
                    </a:lnTo>
                    <a:lnTo>
                      <a:pt x="493" y="7"/>
                    </a:lnTo>
                    <a:lnTo>
                      <a:pt x="468" y="5"/>
                    </a:lnTo>
                    <a:lnTo>
                      <a:pt x="445" y="2"/>
                    </a:lnTo>
                    <a:lnTo>
                      <a:pt x="445" y="2"/>
                    </a:lnTo>
                    <a:lnTo>
                      <a:pt x="418" y="1"/>
                    </a:lnTo>
                    <a:lnTo>
                      <a:pt x="392" y="0"/>
                    </a:lnTo>
                    <a:lnTo>
                      <a:pt x="365" y="1"/>
                    </a:lnTo>
                    <a:lnTo>
                      <a:pt x="339" y="2"/>
                    </a:lnTo>
                    <a:lnTo>
                      <a:pt x="311" y="5"/>
                    </a:lnTo>
                    <a:lnTo>
                      <a:pt x="286" y="7"/>
                    </a:lnTo>
                    <a:lnTo>
                      <a:pt x="233" y="15"/>
                    </a:lnTo>
                    <a:lnTo>
                      <a:pt x="233" y="15"/>
                    </a:lnTo>
                    <a:lnTo>
                      <a:pt x="191" y="24"/>
                    </a:lnTo>
                    <a:lnTo>
                      <a:pt x="170" y="29"/>
                    </a:lnTo>
                    <a:lnTo>
                      <a:pt x="151" y="36"/>
                    </a:lnTo>
                    <a:lnTo>
                      <a:pt x="130" y="44"/>
                    </a:lnTo>
                    <a:lnTo>
                      <a:pt x="111" y="53"/>
                    </a:lnTo>
                    <a:lnTo>
                      <a:pt x="93" y="62"/>
                    </a:lnTo>
                    <a:lnTo>
                      <a:pt x="75" y="73"/>
                    </a:lnTo>
                    <a:lnTo>
                      <a:pt x="75" y="73"/>
                    </a:lnTo>
                    <a:lnTo>
                      <a:pt x="59" y="85"/>
                    </a:lnTo>
                    <a:lnTo>
                      <a:pt x="45" y="98"/>
                    </a:lnTo>
                    <a:lnTo>
                      <a:pt x="32" y="112"/>
                    </a:lnTo>
                    <a:lnTo>
                      <a:pt x="20" y="128"/>
                    </a:lnTo>
                    <a:lnTo>
                      <a:pt x="11" y="144"/>
                    </a:lnTo>
                    <a:lnTo>
                      <a:pt x="5" y="161"/>
                    </a:lnTo>
                    <a:lnTo>
                      <a:pt x="2" y="170"/>
                    </a:lnTo>
                    <a:lnTo>
                      <a:pt x="1" y="179"/>
                    </a:lnTo>
                    <a:lnTo>
                      <a:pt x="0" y="190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1" y="210"/>
                    </a:lnTo>
                    <a:lnTo>
                      <a:pt x="2" y="221"/>
                    </a:lnTo>
                    <a:lnTo>
                      <a:pt x="6" y="231"/>
                    </a:lnTo>
                    <a:lnTo>
                      <a:pt x="10" y="240"/>
                    </a:lnTo>
                    <a:lnTo>
                      <a:pt x="15" y="251"/>
                    </a:lnTo>
                    <a:lnTo>
                      <a:pt x="22" y="260"/>
                    </a:lnTo>
                    <a:lnTo>
                      <a:pt x="36" y="276"/>
                    </a:lnTo>
                    <a:lnTo>
                      <a:pt x="53" y="292"/>
                    </a:lnTo>
                    <a:lnTo>
                      <a:pt x="71" y="306"/>
                    </a:lnTo>
                    <a:lnTo>
                      <a:pt x="89" y="319"/>
                    </a:lnTo>
                    <a:lnTo>
                      <a:pt x="107" y="329"/>
                    </a:lnTo>
                    <a:lnTo>
                      <a:pt x="107" y="329"/>
                    </a:lnTo>
                    <a:lnTo>
                      <a:pt x="126" y="339"/>
                    </a:lnTo>
                    <a:lnTo>
                      <a:pt x="146" y="348"/>
                    </a:lnTo>
                    <a:lnTo>
                      <a:pt x="168" y="355"/>
                    </a:lnTo>
                    <a:lnTo>
                      <a:pt x="189" y="360"/>
                    </a:lnTo>
                    <a:lnTo>
                      <a:pt x="211" y="366"/>
                    </a:lnTo>
                    <a:lnTo>
                      <a:pt x="233" y="370"/>
                    </a:lnTo>
                    <a:lnTo>
                      <a:pt x="255" y="373"/>
                    </a:lnTo>
                    <a:lnTo>
                      <a:pt x="278" y="375"/>
                    </a:lnTo>
                    <a:lnTo>
                      <a:pt x="300" y="376"/>
                    </a:lnTo>
                    <a:lnTo>
                      <a:pt x="323" y="377"/>
                    </a:lnTo>
                    <a:lnTo>
                      <a:pt x="368" y="376"/>
                    </a:lnTo>
                    <a:lnTo>
                      <a:pt x="412" y="371"/>
                    </a:lnTo>
                    <a:lnTo>
                      <a:pt x="455" y="364"/>
                    </a:lnTo>
                    <a:lnTo>
                      <a:pt x="455" y="364"/>
                    </a:lnTo>
                    <a:lnTo>
                      <a:pt x="480" y="359"/>
                    </a:lnTo>
                    <a:lnTo>
                      <a:pt x="503" y="354"/>
                    </a:lnTo>
                    <a:lnTo>
                      <a:pt x="528" y="346"/>
                    </a:lnTo>
                    <a:lnTo>
                      <a:pt x="551" y="339"/>
                    </a:lnTo>
                    <a:lnTo>
                      <a:pt x="574" y="329"/>
                    </a:lnTo>
                    <a:lnTo>
                      <a:pt x="596" y="319"/>
                    </a:lnTo>
                    <a:lnTo>
                      <a:pt x="620" y="309"/>
                    </a:lnTo>
                    <a:lnTo>
                      <a:pt x="640" y="297"/>
                    </a:lnTo>
                    <a:lnTo>
                      <a:pt x="640" y="297"/>
                    </a:lnTo>
                    <a:lnTo>
                      <a:pt x="657" y="287"/>
                    </a:lnTo>
                    <a:lnTo>
                      <a:pt x="675" y="275"/>
                    </a:lnTo>
                    <a:lnTo>
                      <a:pt x="692" y="262"/>
                    </a:lnTo>
                    <a:lnTo>
                      <a:pt x="708" y="247"/>
                    </a:lnTo>
                    <a:lnTo>
                      <a:pt x="714" y="239"/>
                    </a:lnTo>
                    <a:lnTo>
                      <a:pt x="720" y="230"/>
                    </a:lnTo>
                    <a:lnTo>
                      <a:pt x="726" y="221"/>
                    </a:lnTo>
                    <a:lnTo>
                      <a:pt x="731" y="212"/>
                    </a:lnTo>
                    <a:lnTo>
                      <a:pt x="733" y="203"/>
                    </a:lnTo>
                    <a:lnTo>
                      <a:pt x="736" y="192"/>
                    </a:lnTo>
                    <a:lnTo>
                      <a:pt x="737" y="182"/>
                    </a:lnTo>
                    <a:lnTo>
                      <a:pt x="736" y="172"/>
                    </a:lnTo>
                    <a:lnTo>
                      <a:pt x="736" y="172"/>
                    </a:lnTo>
                    <a:lnTo>
                      <a:pt x="735" y="170"/>
                    </a:lnTo>
                    <a:lnTo>
                      <a:pt x="732" y="170"/>
                    </a:lnTo>
                    <a:lnTo>
                      <a:pt x="723" y="176"/>
                    </a:lnTo>
                    <a:lnTo>
                      <a:pt x="715" y="183"/>
                    </a:lnTo>
                    <a:lnTo>
                      <a:pt x="713" y="187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200"/>
                    </a:lnTo>
                    <a:lnTo>
                      <a:pt x="713" y="210"/>
                    </a:lnTo>
                    <a:lnTo>
                      <a:pt x="710" y="219"/>
                    </a:lnTo>
                    <a:lnTo>
                      <a:pt x="706" y="227"/>
                    </a:lnTo>
                    <a:lnTo>
                      <a:pt x="702" y="235"/>
                    </a:lnTo>
                    <a:lnTo>
                      <a:pt x="696" y="243"/>
                    </a:lnTo>
                    <a:lnTo>
                      <a:pt x="689" y="251"/>
                    </a:lnTo>
                    <a:lnTo>
                      <a:pt x="683" y="257"/>
                    </a:lnTo>
                    <a:lnTo>
                      <a:pt x="666" y="269"/>
                    </a:lnTo>
                    <a:lnTo>
                      <a:pt x="649" y="279"/>
                    </a:lnTo>
                    <a:lnTo>
                      <a:pt x="632" y="288"/>
                    </a:lnTo>
                    <a:lnTo>
                      <a:pt x="616" y="296"/>
                    </a:lnTo>
                    <a:lnTo>
                      <a:pt x="616" y="296"/>
                    </a:lnTo>
                    <a:lnTo>
                      <a:pt x="581" y="311"/>
                    </a:lnTo>
                    <a:lnTo>
                      <a:pt x="544" y="324"/>
                    </a:lnTo>
                    <a:lnTo>
                      <a:pt x="508" y="335"/>
                    </a:lnTo>
                    <a:lnTo>
                      <a:pt x="472" y="342"/>
                    </a:lnTo>
                    <a:lnTo>
                      <a:pt x="472" y="342"/>
                    </a:lnTo>
                    <a:lnTo>
                      <a:pt x="427" y="350"/>
                    </a:lnTo>
                    <a:lnTo>
                      <a:pt x="403" y="353"/>
                    </a:lnTo>
                    <a:lnTo>
                      <a:pt x="380" y="354"/>
                    </a:lnTo>
                    <a:lnTo>
                      <a:pt x="357" y="355"/>
                    </a:lnTo>
                    <a:lnTo>
                      <a:pt x="332" y="355"/>
                    </a:lnTo>
                    <a:lnTo>
                      <a:pt x="308" y="354"/>
                    </a:lnTo>
                    <a:lnTo>
                      <a:pt x="284" y="353"/>
                    </a:lnTo>
                    <a:lnTo>
                      <a:pt x="261" y="349"/>
                    </a:lnTo>
                    <a:lnTo>
                      <a:pt x="236" y="345"/>
                    </a:lnTo>
                    <a:lnTo>
                      <a:pt x="213" y="340"/>
                    </a:lnTo>
                    <a:lnTo>
                      <a:pt x="191" y="333"/>
                    </a:lnTo>
                    <a:lnTo>
                      <a:pt x="169" y="326"/>
                    </a:lnTo>
                    <a:lnTo>
                      <a:pt x="147" y="317"/>
                    </a:lnTo>
                    <a:lnTo>
                      <a:pt x="128" y="307"/>
                    </a:lnTo>
                    <a:lnTo>
                      <a:pt x="107" y="296"/>
                    </a:lnTo>
                    <a:lnTo>
                      <a:pt x="107" y="296"/>
                    </a:lnTo>
                    <a:lnTo>
                      <a:pt x="86" y="280"/>
                    </a:lnTo>
                    <a:lnTo>
                      <a:pt x="67" y="263"/>
                    </a:lnTo>
                    <a:lnTo>
                      <a:pt x="59" y="254"/>
                    </a:lnTo>
                    <a:lnTo>
                      <a:pt x="50" y="244"/>
                    </a:lnTo>
                    <a:lnTo>
                      <a:pt x="44" y="234"/>
                    </a:lnTo>
                    <a:lnTo>
                      <a:pt x="37" y="223"/>
                    </a:lnTo>
                    <a:lnTo>
                      <a:pt x="32" y="212"/>
                    </a:lnTo>
                    <a:lnTo>
                      <a:pt x="28" y="200"/>
                    </a:lnTo>
                    <a:lnTo>
                      <a:pt x="25" y="188"/>
                    </a:lnTo>
                    <a:lnTo>
                      <a:pt x="24" y="177"/>
                    </a:lnTo>
                    <a:lnTo>
                      <a:pt x="24" y="165"/>
                    </a:lnTo>
                    <a:lnTo>
                      <a:pt x="25" y="152"/>
                    </a:lnTo>
                    <a:lnTo>
                      <a:pt x="29" y="139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42" y="116"/>
                    </a:lnTo>
                    <a:lnTo>
                      <a:pt x="49" y="107"/>
                    </a:lnTo>
                    <a:lnTo>
                      <a:pt x="58" y="98"/>
                    </a:lnTo>
                    <a:lnTo>
                      <a:pt x="67" y="90"/>
                    </a:lnTo>
                    <a:lnTo>
                      <a:pt x="77" y="82"/>
                    </a:lnTo>
                    <a:lnTo>
                      <a:pt x="89" y="76"/>
                    </a:lnTo>
                    <a:lnTo>
                      <a:pt x="112" y="66"/>
                    </a:lnTo>
                    <a:lnTo>
                      <a:pt x="137" y="57"/>
                    </a:lnTo>
                    <a:lnTo>
                      <a:pt x="161" y="49"/>
                    </a:lnTo>
                    <a:lnTo>
                      <a:pt x="186" y="44"/>
                    </a:lnTo>
                    <a:lnTo>
                      <a:pt x="209" y="38"/>
                    </a:lnTo>
                    <a:lnTo>
                      <a:pt x="209" y="38"/>
                    </a:lnTo>
                    <a:lnTo>
                      <a:pt x="261" y="29"/>
                    </a:lnTo>
                    <a:lnTo>
                      <a:pt x="288" y="27"/>
                    </a:lnTo>
                    <a:lnTo>
                      <a:pt x="315" y="24"/>
                    </a:lnTo>
                    <a:lnTo>
                      <a:pt x="343" y="23"/>
                    </a:lnTo>
                    <a:lnTo>
                      <a:pt x="370" y="22"/>
                    </a:lnTo>
                    <a:lnTo>
                      <a:pt x="397" y="22"/>
                    </a:lnTo>
                    <a:lnTo>
                      <a:pt x="424" y="24"/>
                    </a:lnTo>
                    <a:lnTo>
                      <a:pt x="450" y="27"/>
                    </a:lnTo>
                    <a:lnTo>
                      <a:pt x="477" y="31"/>
                    </a:lnTo>
                    <a:lnTo>
                      <a:pt x="503" y="36"/>
                    </a:lnTo>
                    <a:lnTo>
                      <a:pt x="529" y="42"/>
                    </a:lnTo>
                    <a:lnTo>
                      <a:pt x="555" y="50"/>
                    </a:lnTo>
                    <a:lnTo>
                      <a:pt x="579" y="60"/>
                    </a:lnTo>
                    <a:lnTo>
                      <a:pt x="604" y="72"/>
                    </a:lnTo>
                    <a:lnTo>
                      <a:pt x="627" y="85"/>
                    </a:lnTo>
                    <a:lnTo>
                      <a:pt x="627" y="85"/>
                    </a:lnTo>
                    <a:lnTo>
                      <a:pt x="640" y="94"/>
                    </a:lnTo>
                    <a:lnTo>
                      <a:pt x="654" y="103"/>
                    </a:lnTo>
                    <a:lnTo>
                      <a:pt x="667" y="115"/>
                    </a:lnTo>
                    <a:lnTo>
                      <a:pt x="680" y="126"/>
                    </a:lnTo>
                    <a:lnTo>
                      <a:pt x="691" y="139"/>
                    </a:lnTo>
                    <a:lnTo>
                      <a:pt x="701" y="154"/>
                    </a:lnTo>
                    <a:lnTo>
                      <a:pt x="708" y="169"/>
                    </a:lnTo>
                    <a:lnTo>
                      <a:pt x="710" y="177"/>
                    </a:lnTo>
                    <a:lnTo>
                      <a:pt x="711" y="185"/>
                    </a:lnTo>
                    <a:lnTo>
                      <a:pt x="711" y="185"/>
                    </a:lnTo>
                    <a:lnTo>
                      <a:pt x="713" y="186"/>
                    </a:lnTo>
                    <a:lnTo>
                      <a:pt x="717" y="186"/>
                    </a:lnTo>
                    <a:lnTo>
                      <a:pt x="724" y="181"/>
                    </a:lnTo>
                    <a:lnTo>
                      <a:pt x="732" y="173"/>
                    </a:lnTo>
                    <a:lnTo>
                      <a:pt x="735" y="169"/>
                    </a:lnTo>
                    <a:lnTo>
                      <a:pt x="736" y="166"/>
                    </a:lnTo>
                    <a:lnTo>
                      <a:pt x="736" y="166"/>
                    </a:lnTo>
                    <a:lnTo>
                      <a:pt x="736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1641943" name="Freeform 471"/>
              <p:cNvSpPr>
                <a:spLocks/>
              </p:cNvSpPr>
              <p:nvPr/>
            </p:nvSpPr>
            <p:spPr bwMode="auto">
              <a:xfrm>
                <a:off x="1256" y="1802"/>
                <a:ext cx="143" cy="351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8" y="3"/>
                  </a:cxn>
                  <a:cxn ang="0">
                    <a:pos x="38" y="11"/>
                  </a:cxn>
                  <a:cxn ang="0">
                    <a:pos x="66" y="18"/>
                  </a:cxn>
                  <a:cxn ang="0">
                    <a:pos x="125" y="36"/>
                  </a:cxn>
                  <a:cxn ang="0">
                    <a:pos x="125" y="36"/>
                  </a:cxn>
                  <a:cxn ang="0">
                    <a:pos x="129" y="38"/>
                  </a:cxn>
                  <a:cxn ang="0">
                    <a:pos x="133" y="40"/>
                  </a:cxn>
                  <a:cxn ang="0">
                    <a:pos x="138" y="45"/>
                  </a:cxn>
                  <a:cxn ang="0">
                    <a:pos x="141" y="55"/>
                  </a:cxn>
                  <a:cxn ang="0">
                    <a:pos x="143" y="64"/>
                  </a:cxn>
                  <a:cxn ang="0">
                    <a:pos x="143" y="74"/>
                  </a:cxn>
                  <a:cxn ang="0">
                    <a:pos x="143" y="87"/>
                  </a:cxn>
                  <a:cxn ang="0">
                    <a:pos x="142" y="110"/>
                  </a:cxn>
                  <a:cxn ang="0">
                    <a:pos x="142" y="110"/>
                  </a:cxn>
                  <a:cxn ang="0">
                    <a:pos x="141" y="140"/>
                  </a:cxn>
                  <a:cxn ang="0">
                    <a:pos x="141" y="170"/>
                  </a:cxn>
                  <a:cxn ang="0">
                    <a:pos x="139" y="229"/>
                  </a:cxn>
                  <a:cxn ang="0">
                    <a:pos x="139" y="229"/>
                  </a:cxn>
                  <a:cxn ang="0">
                    <a:pos x="141" y="254"/>
                  </a:cxn>
                  <a:cxn ang="0">
                    <a:pos x="142" y="290"/>
                  </a:cxn>
                  <a:cxn ang="0">
                    <a:pos x="141" y="307"/>
                  </a:cxn>
                  <a:cxn ang="0">
                    <a:pos x="139" y="324"/>
                  </a:cxn>
                  <a:cxn ang="0">
                    <a:pos x="137" y="330"/>
                  </a:cxn>
                  <a:cxn ang="0">
                    <a:pos x="135" y="337"/>
                  </a:cxn>
                  <a:cxn ang="0">
                    <a:pos x="133" y="342"/>
                  </a:cxn>
                  <a:cxn ang="0">
                    <a:pos x="129" y="346"/>
                  </a:cxn>
                  <a:cxn ang="0">
                    <a:pos x="129" y="346"/>
                  </a:cxn>
                  <a:cxn ang="0">
                    <a:pos x="124" y="349"/>
                  </a:cxn>
                  <a:cxn ang="0">
                    <a:pos x="117" y="351"/>
                  </a:cxn>
                  <a:cxn ang="0">
                    <a:pos x="110" y="351"/>
                  </a:cxn>
                  <a:cxn ang="0">
                    <a:pos x="102" y="349"/>
                  </a:cxn>
                  <a:cxn ang="0">
                    <a:pos x="93" y="347"/>
                  </a:cxn>
                  <a:cxn ang="0">
                    <a:pos x="84" y="344"/>
                  </a:cxn>
                  <a:cxn ang="0">
                    <a:pos x="64" y="335"/>
                  </a:cxn>
                  <a:cxn ang="0">
                    <a:pos x="46" y="324"/>
                  </a:cxn>
                  <a:cxn ang="0">
                    <a:pos x="29" y="311"/>
                  </a:cxn>
                  <a:cxn ang="0">
                    <a:pos x="15" y="300"/>
                  </a:cxn>
                  <a:cxn ang="0">
                    <a:pos x="6" y="290"/>
                  </a:cxn>
                  <a:cxn ang="0">
                    <a:pos x="6" y="290"/>
                  </a:cxn>
                  <a:cxn ang="0">
                    <a:pos x="5" y="286"/>
                  </a:cxn>
                  <a:cxn ang="0">
                    <a:pos x="2" y="281"/>
                  </a:cxn>
                  <a:cxn ang="0">
                    <a:pos x="1" y="265"/>
                  </a:cxn>
                  <a:cxn ang="0">
                    <a:pos x="0" y="245"/>
                  </a:cxn>
                  <a:cxn ang="0">
                    <a:pos x="0" y="221"/>
                  </a:cxn>
                  <a:cxn ang="0">
                    <a:pos x="2" y="137"/>
                  </a:cxn>
                  <a:cxn ang="0">
                    <a:pos x="2" y="137"/>
                  </a:cxn>
                  <a:cxn ang="0">
                    <a:pos x="2" y="87"/>
                  </a:cxn>
                  <a:cxn ang="0">
                    <a:pos x="2" y="22"/>
                  </a:cxn>
                  <a:cxn ang="0">
                    <a:pos x="2" y="22"/>
                  </a:cxn>
                  <a:cxn ang="0">
                    <a:pos x="2" y="18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143" h="351">
                    <a:moveTo>
                      <a:pt x="18" y="3"/>
                    </a:moveTo>
                    <a:lnTo>
                      <a:pt x="18" y="3"/>
                    </a:lnTo>
                    <a:lnTo>
                      <a:pt x="38" y="11"/>
                    </a:lnTo>
                    <a:lnTo>
                      <a:pt x="66" y="18"/>
                    </a:lnTo>
                    <a:lnTo>
                      <a:pt x="125" y="36"/>
                    </a:lnTo>
                    <a:lnTo>
                      <a:pt x="125" y="36"/>
                    </a:lnTo>
                    <a:lnTo>
                      <a:pt x="129" y="38"/>
                    </a:lnTo>
                    <a:lnTo>
                      <a:pt x="133" y="40"/>
                    </a:lnTo>
                    <a:lnTo>
                      <a:pt x="138" y="45"/>
                    </a:lnTo>
                    <a:lnTo>
                      <a:pt x="141" y="55"/>
                    </a:lnTo>
                    <a:lnTo>
                      <a:pt x="143" y="64"/>
                    </a:lnTo>
                    <a:lnTo>
                      <a:pt x="143" y="74"/>
                    </a:lnTo>
                    <a:lnTo>
                      <a:pt x="143" y="87"/>
                    </a:lnTo>
                    <a:lnTo>
                      <a:pt x="142" y="110"/>
                    </a:lnTo>
                    <a:lnTo>
                      <a:pt x="142" y="110"/>
                    </a:lnTo>
                    <a:lnTo>
                      <a:pt x="141" y="140"/>
                    </a:lnTo>
                    <a:lnTo>
                      <a:pt x="141" y="170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41" y="254"/>
                    </a:lnTo>
                    <a:lnTo>
                      <a:pt x="142" y="290"/>
                    </a:lnTo>
                    <a:lnTo>
                      <a:pt x="141" y="307"/>
                    </a:lnTo>
                    <a:lnTo>
                      <a:pt x="139" y="324"/>
                    </a:lnTo>
                    <a:lnTo>
                      <a:pt x="137" y="330"/>
                    </a:lnTo>
                    <a:lnTo>
                      <a:pt x="135" y="337"/>
                    </a:lnTo>
                    <a:lnTo>
                      <a:pt x="133" y="342"/>
                    </a:lnTo>
                    <a:lnTo>
                      <a:pt x="129" y="346"/>
                    </a:lnTo>
                    <a:lnTo>
                      <a:pt x="129" y="346"/>
                    </a:lnTo>
                    <a:lnTo>
                      <a:pt x="124" y="349"/>
                    </a:lnTo>
                    <a:lnTo>
                      <a:pt x="117" y="351"/>
                    </a:lnTo>
                    <a:lnTo>
                      <a:pt x="110" y="351"/>
                    </a:lnTo>
                    <a:lnTo>
                      <a:pt x="102" y="349"/>
                    </a:lnTo>
                    <a:lnTo>
                      <a:pt x="93" y="347"/>
                    </a:lnTo>
                    <a:lnTo>
                      <a:pt x="84" y="344"/>
                    </a:lnTo>
                    <a:lnTo>
                      <a:pt x="64" y="335"/>
                    </a:lnTo>
                    <a:lnTo>
                      <a:pt x="46" y="324"/>
                    </a:lnTo>
                    <a:lnTo>
                      <a:pt x="29" y="311"/>
                    </a:lnTo>
                    <a:lnTo>
                      <a:pt x="15" y="300"/>
                    </a:lnTo>
                    <a:lnTo>
                      <a:pt x="6" y="290"/>
                    </a:lnTo>
                    <a:lnTo>
                      <a:pt x="6" y="290"/>
                    </a:lnTo>
                    <a:lnTo>
                      <a:pt x="5" y="286"/>
                    </a:lnTo>
                    <a:lnTo>
                      <a:pt x="2" y="281"/>
                    </a:lnTo>
                    <a:lnTo>
                      <a:pt x="1" y="265"/>
                    </a:lnTo>
                    <a:lnTo>
                      <a:pt x="0" y="245"/>
                    </a:lnTo>
                    <a:lnTo>
                      <a:pt x="0" y="221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87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729E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/>
              </a:p>
            </p:txBody>
          </p:sp>
        </p:grpSp>
        <p:sp>
          <p:nvSpPr>
            <p:cNvPr id="1641944" name="Text Box 472"/>
            <p:cNvSpPr txBox="1">
              <a:spLocks noChangeArrowheads="1"/>
            </p:cNvSpPr>
            <p:nvPr/>
          </p:nvSpPr>
          <p:spPr bwMode="auto">
            <a:xfrm>
              <a:off x="3609" y="1399"/>
              <a:ext cx="405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83191" tIns="41596" rIns="83191" bIns="41596">
              <a:spAutoFit/>
            </a:bodyPr>
            <a:lstStyle/>
            <a:p>
              <a:pPr algn="l" defTabSz="833438" eaLnBrk="0" hangingPunct="0"/>
              <a:r>
                <a:rPr kumimoji="0" lang="en-US" sz="1800" b="1"/>
                <a:t>HSS</a:t>
              </a:r>
            </a:p>
          </p:txBody>
        </p:sp>
      </p:grpSp>
      <p:grpSp>
        <p:nvGrpSpPr>
          <p:cNvPr id="18" name="Group 473"/>
          <p:cNvGrpSpPr>
            <a:grpSpLocks/>
          </p:cNvGrpSpPr>
          <p:nvPr/>
        </p:nvGrpSpPr>
        <p:grpSpPr bwMode="auto">
          <a:xfrm>
            <a:off x="685800" y="3505200"/>
            <a:ext cx="601663" cy="1204913"/>
            <a:chOff x="2930" y="1298"/>
            <a:chExt cx="763" cy="1143"/>
          </a:xfrm>
        </p:grpSpPr>
        <p:sp>
          <p:nvSpPr>
            <p:cNvPr id="1641946" name="Freeform 474"/>
            <p:cNvSpPr>
              <a:spLocks/>
            </p:cNvSpPr>
            <p:nvPr/>
          </p:nvSpPr>
          <p:spPr bwMode="auto">
            <a:xfrm>
              <a:off x="3169" y="1310"/>
              <a:ext cx="215" cy="985"/>
            </a:xfrm>
            <a:custGeom>
              <a:avLst/>
              <a:gdLst/>
              <a:ahLst/>
              <a:cxnLst>
                <a:cxn ang="0">
                  <a:pos x="46" y="878"/>
                </a:cxn>
                <a:cxn ang="0">
                  <a:pos x="45" y="881"/>
                </a:cxn>
                <a:cxn ang="0">
                  <a:pos x="56" y="903"/>
                </a:cxn>
                <a:cxn ang="0">
                  <a:pos x="65" y="916"/>
                </a:cxn>
                <a:cxn ang="0">
                  <a:pos x="105" y="951"/>
                </a:cxn>
                <a:cxn ang="0">
                  <a:pos x="118" y="960"/>
                </a:cxn>
                <a:cxn ang="0">
                  <a:pos x="120" y="965"/>
                </a:cxn>
                <a:cxn ang="0">
                  <a:pos x="134" y="985"/>
                </a:cxn>
                <a:cxn ang="0">
                  <a:pos x="179" y="558"/>
                </a:cxn>
                <a:cxn ang="0">
                  <a:pos x="165" y="228"/>
                </a:cxn>
                <a:cxn ang="0">
                  <a:pos x="165" y="184"/>
                </a:cxn>
                <a:cxn ang="0">
                  <a:pos x="191" y="147"/>
                </a:cxn>
                <a:cxn ang="0">
                  <a:pos x="191" y="171"/>
                </a:cxn>
                <a:cxn ang="0">
                  <a:pos x="189" y="202"/>
                </a:cxn>
                <a:cxn ang="0">
                  <a:pos x="193" y="216"/>
                </a:cxn>
                <a:cxn ang="0">
                  <a:pos x="203" y="220"/>
                </a:cxn>
                <a:cxn ang="0">
                  <a:pos x="209" y="219"/>
                </a:cxn>
                <a:cxn ang="0">
                  <a:pos x="211" y="195"/>
                </a:cxn>
                <a:cxn ang="0">
                  <a:pos x="212" y="83"/>
                </a:cxn>
                <a:cxn ang="0">
                  <a:pos x="214" y="39"/>
                </a:cxn>
                <a:cxn ang="0">
                  <a:pos x="214" y="10"/>
                </a:cxn>
                <a:cxn ang="0">
                  <a:pos x="203" y="0"/>
                </a:cxn>
                <a:cxn ang="0">
                  <a:pos x="198" y="1"/>
                </a:cxn>
                <a:cxn ang="0">
                  <a:pos x="191" y="15"/>
                </a:cxn>
                <a:cxn ang="0">
                  <a:pos x="191" y="37"/>
                </a:cxn>
                <a:cxn ang="0">
                  <a:pos x="193" y="42"/>
                </a:cxn>
                <a:cxn ang="0">
                  <a:pos x="192" y="128"/>
                </a:cxn>
                <a:cxn ang="0">
                  <a:pos x="167" y="93"/>
                </a:cxn>
                <a:cxn ang="0">
                  <a:pos x="169" y="71"/>
                </a:cxn>
                <a:cxn ang="0">
                  <a:pos x="163" y="56"/>
                </a:cxn>
                <a:cxn ang="0">
                  <a:pos x="155" y="55"/>
                </a:cxn>
                <a:cxn ang="0">
                  <a:pos x="147" y="64"/>
                </a:cxn>
                <a:cxn ang="0">
                  <a:pos x="145" y="92"/>
                </a:cxn>
                <a:cxn ang="0">
                  <a:pos x="148" y="97"/>
                </a:cxn>
                <a:cxn ang="0">
                  <a:pos x="148" y="130"/>
                </a:cxn>
                <a:cxn ang="0">
                  <a:pos x="22" y="135"/>
                </a:cxn>
                <a:cxn ang="0">
                  <a:pos x="24" y="58"/>
                </a:cxn>
                <a:cxn ang="0">
                  <a:pos x="26" y="35"/>
                </a:cxn>
                <a:cxn ang="0">
                  <a:pos x="20" y="20"/>
                </a:cxn>
                <a:cxn ang="0">
                  <a:pos x="12" y="19"/>
                </a:cxn>
                <a:cxn ang="0">
                  <a:pos x="4" y="28"/>
                </a:cxn>
                <a:cxn ang="0">
                  <a:pos x="1" y="57"/>
                </a:cxn>
                <a:cxn ang="0">
                  <a:pos x="5" y="61"/>
                </a:cxn>
                <a:cxn ang="0">
                  <a:pos x="4" y="127"/>
                </a:cxn>
                <a:cxn ang="0">
                  <a:pos x="0" y="204"/>
                </a:cxn>
                <a:cxn ang="0">
                  <a:pos x="1" y="230"/>
                </a:cxn>
                <a:cxn ang="0">
                  <a:pos x="7" y="238"/>
                </a:cxn>
                <a:cxn ang="0">
                  <a:pos x="18" y="240"/>
                </a:cxn>
                <a:cxn ang="0">
                  <a:pos x="21" y="236"/>
                </a:cxn>
                <a:cxn ang="0">
                  <a:pos x="22" y="194"/>
                </a:cxn>
                <a:cxn ang="0">
                  <a:pos x="31" y="155"/>
                </a:cxn>
                <a:cxn ang="0">
                  <a:pos x="60" y="164"/>
                </a:cxn>
                <a:cxn ang="0">
                  <a:pos x="72" y="170"/>
                </a:cxn>
                <a:cxn ang="0">
                  <a:pos x="69" y="212"/>
                </a:cxn>
                <a:cxn ang="0">
                  <a:pos x="58" y="506"/>
                </a:cxn>
                <a:cxn ang="0">
                  <a:pos x="49" y="775"/>
                </a:cxn>
                <a:cxn ang="0">
                  <a:pos x="42" y="864"/>
                </a:cxn>
                <a:cxn ang="0">
                  <a:pos x="48" y="875"/>
                </a:cxn>
              </a:cxnLst>
              <a:rect l="0" t="0" r="r" b="b"/>
              <a:pathLst>
                <a:path w="215" h="985">
                  <a:moveTo>
                    <a:pt x="47" y="878"/>
                  </a:moveTo>
                  <a:lnTo>
                    <a:pt x="47" y="878"/>
                  </a:lnTo>
                  <a:lnTo>
                    <a:pt x="46" y="878"/>
                  </a:lnTo>
                  <a:lnTo>
                    <a:pt x="45" y="879"/>
                  </a:lnTo>
                  <a:lnTo>
                    <a:pt x="45" y="879"/>
                  </a:lnTo>
                  <a:lnTo>
                    <a:pt x="45" y="881"/>
                  </a:lnTo>
                  <a:lnTo>
                    <a:pt x="45" y="885"/>
                  </a:lnTo>
                  <a:lnTo>
                    <a:pt x="48" y="892"/>
                  </a:lnTo>
                  <a:lnTo>
                    <a:pt x="56" y="903"/>
                  </a:lnTo>
                  <a:lnTo>
                    <a:pt x="56" y="903"/>
                  </a:lnTo>
                  <a:lnTo>
                    <a:pt x="61" y="910"/>
                  </a:lnTo>
                  <a:lnTo>
                    <a:pt x="65" y="916"/>
                  </a:lnTo>
                  <a:lnTo>
                    <a:pt x="77" y="926"/>
                  </a:lnTo>
                  <a:lnTo>
                    <a:pt x="77" y="926"/>
                  </a:lnTo>
                  <a:lnTo>
                    <a:pt x="105" y="951"/>
                  </a:lnTo>
                  <a:lnTo>
                    <a:pt x="105" y="951"/>
                  </a:lnTo>
                  <a:lnTo>
                    <a:pt x="118" y="960"/>
                  </a:lnTo>
                  <a:lnTo>
                    <a:pt x="118" y="960"/>
                  </a:lnTo>
                  <a:lnTo>
                    <a:pt x="118" y="961"/>
                  </a:lnTo>
                  <a:lnTo>
                    <a:pt x="118" y="961"/>
                  </a:lnTo>
                  <a:lnTo>
                    <a:pt x="120" y="965"/>
                  </a:lnTo>
                  <a:lnTo>
                    <a:pt x="121" y="966"/>
                  </a:lnTo>
                  <a:lnTo>
                    <a:pt x="122" y="967"/>
                  </a:lnTo>
                  <a:lnTo>
                    <a:pt x="134" y="985"/>
                  </a:lnTo>
                  <a:lnTo>
                    <a:pt x="198" y="915"/>
                  </a:lnTo>
                  <a:lnTo>
                    <a:pt x="179" y="558"/>
                  </a:lnTo>
                  <a:lnTo>
                    <a:pt x="179" y="558"/>
                  </a:lnTo>
                  <a:lnTo>
                    <a:pt x="171" y="393"/>
                  </a:lnTo>
                  <a:lnTo>
                    <a:pt x="167" y="311"/>
                  </a:lnTo>
                  <a:lnTo>
                    <a:pt x="165" y="228"/>
                  </a:lnTo>
                  <a:lnTo>
                    <a:pt x="165" y="228"/>
                  </a:lnTo>
                  <a:lnTo>
                    <a:pt x="165" y="184"/>
                  </a:lnTo>
                  <a:lnTo>
                    <a:pt x="165" y="184"/>
                  </a:lnTo>
                  <a:lnTo>
                    <a:pt x="171" y="174"/>
                  </a:lnTo>
                  <a:lnTo>
                    <a:pt x="177" y="164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0" y="185"/>
                  </a:lnTo>
                  <a:lnTo>
                    <a:pt x="189" y="194"/>
                  </a:lnTo>
                  <a:lnTo>
                    <a:pt x="189" y="202"/>
                  </a:lnTo>
                  <a:lnTo>
                    <a:pt x="190" y="210"/>
                  </a:lnTo>
                  <a:lnTo>
                    <a:pt x="192" y="214"/>
                  </a:lnTo>
                  <a:lnTo>
                    <a:pt x="193" y="216"/>
                  </a:lnTo>
                  <a:lnTo>
                    <a:pt x="196" y="218"/>
                  </a:lnTo>
                  <a:lnTo>
                    <a:pt x="199" y="219"/>
                  </a:lnTo>
                  <a:lnTo>
                    <a:pt x="203" y="220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9" y="219"/>
                  </a:lnTo>
                  <a:lnTo>
                    <a:pt x="209" y="217"/>
                  </a:lnTo>
                  <a:lnTo>
                    <a:pt x="209" y="217"/>
                  </a:lnTo>
                  <a:lnTo>
                    <a:pt x="211" y="195"/>
                  </a:lnTo>
                  <a:lnTo>
                    <a:pt x="212" y="172"/>
                  </a:lnTo>
                  <a:lnTo>
                    <a:pt x="212" y="128"/>
                  </a:lnTo>
                  <a:lnTo>
                    <a:pt x="212" y="83"/>
                  </a:lnTo>
                  <a:lnTo>
                    <a:pt x="212" y="61"/>
                  </a:lnTo>
                  <a:lnTo>
                    <a:pt x="214" y="39"/>
                  </a:lnTo>
                  <a:lnTo>
                    <a:pt x="214" y="39"/>
                  </a:lnTo>
                  <a:lnTo>
                    <a:pt x="215" y="28"/>
                  </a:lnTo>
                  <a:lnTo>
                    <a:pt x="215" y="16"/>
                  </a:lnTo>
                  <a:lnTo>
                    <a:pt x="214" y="10"/>
                  </a:lnTo>
                  <a:lnTo>
                    <a:pt x="212" y="4"/>
                  </a:lnTo>
                  <a:lnTo>
                    <a:pt x="208" y="1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5" y="3"/>
                  </a:lnTo>
                  <a:lnTo>
                    <a:pt x="192" y="9"/>
                  </a:lnTo>
                  <a:lnTo>
                    <a:pt x="191" y="15"/>
                  </a:lnTo>
                  <a:lnTo>
                    <a:pt x="191" y="27"/>
                  </a:lnTo>
                  <a:lnTo>
                    <a:pt x="191" y="37"/>
                  </a:lnTo>
                  <a:lnTo>
                    <a:pt x="191" y="37"/>
                  </a:lnTo>
                  <a:lnTo>
                    <a:pt x="192" y="40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85"/>
                  </a:lnTo>
                  <a:lnTo>
                    <a:pt x="192" y="128"/>
                  </a:lnTo>
                  <a:lnTo>
                    <a:pt x="192" y="128"/>
                  </a:lnTo>
                  <a:lnTo>
                    <a:pt x="166" y="129"/>
                  </a:lnTo>
                  <a:lnTo>
                    <a:pt x="166" y="129"/>
                  </a:lnTo>
                  <a:lnTo>
                    <a:pt x="167" y="93"/>
                  </a:lnTo>
                  <a:lnTo>
                    <a:pt x="167" y="93"/>
                  </a:lnTo>
                  <a:lnTo>
                    <a:pt x="168" y="83"/>
                  </a:lnTo>
                  <a:lnTo>
                    <a:pt x="169" y="71"/>
                  </a:lnTo>
                  <a:lnTo>
                    <a:pt x="168" y="65"/>
                  </a:lnTo>
                  <a:lnTo>
                    <a:pt x="166" y="59"/>
                  </a:lnTo>
                  <a:lnTo>
                    <a:pt x="163" y="56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5" y="55"/>
                  </a:lnTo>
                  <a:lnTo>
                    <a:pt x="152" y="56"/>
                  </a:lnTo>
                  <a:lnTo>
                    <a:pt x="149" y="58"/>
                  </a:lnTo>
                  <a:lnTo>
                    <a:pt x="147" y="64"/>
                  </a:lnTo>
                  <a:lnTo>
                    <a:pt x="145" y="69"/>
                  </a:lnTo>
                  <a:lnTo>
                    <a:pt x="144" y="82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5" y="95"/>
                  </a:lnTo>
                  <a:lnTo>
                    <a:pt x="148" y="97"/>
                  </a:lnTo>
                  <a:lnTo>
                    <a:pt x="148" y="97"/>
                  </a:lnTo>
                  <a:lnTo>
                    <a:pt x="148" y="130"/>
                  </a:lnTo>
                  <a:lnTo>
                    <a:pt x="148" y="130"/>
                  </a:lnTo>
                  <a:lnTo>
                    <a:pt x="85" y="135"/>
                  </a:lnTo>
                  <a:lnTo>
                    <a:pt x="54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97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5" y="48"/>
                  </a:lnTo>
                  <a:lnTo>
                    <a:pt x="26" y="35"/>
                  </a:lnTo>
                  <a:lnTo>
                    <a:pt x="25" y="29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9" y="20"/>
                  </a:lnTo>
                  <a:lnTo>
                    <a:pt x="6" y="23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1" y="47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93"/>
                  </a:lnTo>
                  <a:lnTo>
                    <a:pt x="4" y="127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204"/>
                  </a:lnTo>
                  <a:lnTo>
                    <a:pt x="0" y="214"/>
                  </a:lnTo>
                  <a:lnTo>
                    <a:pt x="0" y="222"/>
                  </a:lnTo>
                  <a:lnTo>
                    <a:pt x="1" y="230"/>
                  </a:lnTo>
                  <a:lnTo>
                    <a:pt x="2" y="233"/>
                  </a:lnTo>
                  <a:lnTo>
                    <a:pt x="5" y="235"/>
                  </a:lnTo>
                  <a:lnTo>
                    <a:pt x="7" y="238"/>
                  </a:lnTo>
                  <a:lnTo>
                    <a:pt x="10" y="239"/>
                  </a:lnTo>
                  <a:lnTo>
                    <a:pt x="14" y="240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20" y="239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22" y="216"/>
                  </a:lnTo>
                  <a:lnTo>
                    <a:pt x="22" y="194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31" y="155"/>
                  </a:lnTo>
                  <a:lnTo>
                    <a:pt x="41" y="159"/>
                  </a:lnTo>
                  <a:lnTo>
                    <a:pt x="50" y="161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69" y="212"/>
                  </a:lnTo>
                  <a:lnTo>
                    <a:pt x="66" y="255"/>
                  </a:lnTo>
                  <a:lnTo>
                    <a:pt x="63" y="338"/>
                  </a:lnTo>
                  <a:lnTo>
                    <a:pt x="58" y="506"/>
                  </a:lnTo>
                  <a:lnTo>
                    <a:pt x="58" y="506"/>
                  </a:lnTo>
                  <a:lnTo>
                    <a:pt x="53" y="686"/>
                  </a:lnTo>
                  <a:lnTo>
                    <a:pt x="49" y="775"/>
                  </a:lnTo>
                  <a:lnTo>
                    <a:pt x="46" y="820"/>
                  </a:lnTo>
                  <a:lnTo>
                    <a:pt x="42" y="864"/>
                  </a:lnTo>
                  <a:lnTo>
                    <a:pt x="42" y="864"/>
                  </a:lnTo>
                  <a:lnTo>
                    <a:pt x="42" y="867"/>
                  </a:lnTo>
                  <a:lnTo>
                    <a:pt x="44" y="870"/>
                  </a:lnTo>
                  <a:lnTo>
                    <a:pt x="48" y="875"/>
                  </a:lnTo>
                  <a:lnTo>
                    <a:pt x="47" y="878"/>
                  </a:lnTo>
                  <a:lnTo>
                    <a:pt x="47" y="8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47" name="Freeform 475"/>
            <p:cNvSpPr>
              <a:spLocks/>
            </p:cNvSpPr>
            <p:nvPr/>
          </p:nvSpPr>
          <p:spPr bwMode="auto">
            <a:xfrm>
              <a:off x="3233" y="1460"/>
              <a:ext cx="134" cy="835"/>
            </a:xfrm>
            <a:custGeom>
              <a:avLst/>
              <a:gdLst/>
              <a:ahLst/>
              <a:cxnLst>
                <a:cxn ang="0">
                  <a:pos x="0" y="723"/>
                </a:cxn>
                <a:cxn ang="0">
                  <a:pos x="0" y="723"/>
                </a:cxn>
                <a:cxn ang="0">
                  <a:pos x="5" y="616"/>
                </a:cxn>
                <a:cxn ang="0">
                  <a:pos x="12" y="395"/>
                </a:cxn>
                <a:cxn ang="0">
                  <a:pos x="18" y="174"/>
                </a:cxn>
                <a:cxn ang="0">
                  <a:pos x="22" y="99"/>
                </a:cxn>
                <a:cxn ang="0">
                  <a:pos x="23" y="65"/>
                </a:cxn>
                <a:cxn ang="0">
                  <a:pos x="23" y="65"/>
                </a:cxn>
                <a:cxn ang="0">
                  <a:pos x="26" y="56"/>
                </a:cxn>
                <a:cxn ang="0">
                  <a:pos x="31" y="46"/>
                </a:cxn>
                <a:cxn ang="0">
                  <a:pos x="37" y="36"/>
                </a:cxn>
                <a:cxn ang="0">
                  <a:pos x="45" y="26"/>
                </a:cxn>
                <a:cxn ang="0">
                  <a:pos x="57" y="9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66" y="0"/>
                </a:cxn>
                <a:cxn ang="0">
                  <a:pos x="68" y="2"/>
                </a:cxn>
                <a:cxn ang="0">
                  <a:pos x="72" y="10"/>
                </a:cxn>
                <a:cxn ang="0">
                  <a:pos x="81" y="35"/>
                </a:cxn>
                <a:cxn ang="0">
                  <a:pos x="95" y="74"/>
                </a:cxn>
                <a:cxn ang="0">
                  <a:pos x="134" y="765"/>
                </a:cxn>
                <a:cxn ang="0">
                  <a:pos x="70" y="835"/>
                </a:cxn>
                <a:cxn ang="0">
                  <a:pos x="0" y="723"/>
                </a:cxn>
                <a:cxn ang="0">
                  <a:pos x="0" y="723"/>
                </a:cxn>
              </a:cxnLst>
              <a:rect l="0" t="0" r="r" b="b"/>
              <a:pathLst>
                <a:path w="134" h="835">
                  <a:moveTo>
                    <a:pt x="0" y="723"/>
                  </a:moveTo>
                  <a:lnTo>
                    <a:pt x="0" y="723"/>
                  </a:lnTo>
                  <a:lnTo>
                    <a:pt x="5" y="616"/>
                  </a:lnTo>
                  <a:lnTo>
                    <a:pt x="12" y="395"/>
                  </a:lnTo>
                  <a:lnTo>
                    <a:pt x="18" y="174"/>
                  </a:lnTo>
                  <a:lnTo>
                    <a:pt x="22" y="99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6" y="56"/>
                  </a:lnTo>
                  <a:lnTo>
                    <a:pt x="31" y="46"/>
                  </a:lnTo>
                  <a:lnTo>
                    <a:pt x="37" y="36"/>
                  </a:lnTo>
                  <a:lnTo>
                    <a:pt x="45" y="26"/>
                  </a:lnTo>
                  <a:lnTo>
                    <a:pt x="57" y="9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2" y="10"/>
                  </a:lnTo>
                  <a:lnTo>
                    <a:pt x="81" y="35"/>
                  </a:lnTo>
                  <a:lnTo>
                    <a:pt x="95" y="74"/>
                  </a:lnTo>
                  <a:lnTo>
                    <a:pt x="134" y="765"/>
                  </a:lnTo>
                  <a:lnTo>
                    <a:pt x="70" y="835"/>
                  </a:lnTo>
                  <a:lnTo>
                    <a:pt x="0" y="723"/>
                  </a:lnTo>
                  <a:lnTo>
                    <a:pt x="0" y="723"/>
                  </a:lnTo>
                  <a:close/>
                </a:path>
              </a:pathLst>
            </a:custGeom>
            <a:solidFill>
              <a:srgbClr val="CCCCCC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48" name="Freeform 476"/>
            <p:cNvSpPr>
              <a:spLocks/>
            </p:cNvSpPr>
            <p:nvPr/>
          </p:nvSpPr>
          <p:spPr bwMode="auto">
            <a:xfrm>
              <a:off x="2930" y="1298"/>
              <a:ext cx="61" cy="271"/>
            </a:xfrm>
            <a:custGeom>
              <a:avLst/>
              <a:gdLst/>
              <a:ahLst/>
              <a:cxnLst>
                <a:cxn ang="0">
                  <a:pos x="56" y="8"/>
                </a:cxn>
                <a:cxn ang="0">
                  <a:pos x="56" y="8"/>
                </a:cxn>
                <a:cxn ang="0">
                  <a:pos x="52" y="5"/>
                </a:cxn>
                <a:cxn ang="0">
                  <a:pos x="47" y="1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  <a:cxn ang="0">
                  <a:pos x="35" y="15"/>
                </a:cxn>
                <a:cxn ang="0">
                  <a:pos x="27" y="30"/>
                </a:cxn>
                <a:cxn ang="0">
                  <a:pos x="20" y="46"/>
                </a:cxn>
                <a:cxn ang="0">
                  <a:pos x="14" y="62"/>
                </a:cxn>
                <a:cxn ang="0">
                  <a:pos x="9" y="79"/>
                </a:cxn>
                <a:cxn ang="0">
                  <a:pos x="5" y="96"/>
                </a:cxn>
                <a:cxn ang="0">
                  <a:pos x="3" y="115"/>
                </a:cxn>
                <a:cxn ang="0">
                  <a:pos x="1" y="132"/>
                </a:cxn>
                <a:cxn ang="0">
                  <a:pos x="0" y="150"/>
                </a:cxn>
                <a:cxn ang="0">
                  <a:pos x="1" y="167"/>
                </a:cxn>
                <a:cxn ang="0">
                  <a:pos x="3" y="184"/>
                </a:cxn>
                <a:cxn ang="0">
                  <a:pos x="6" y="203"/>
                </a:cxn>
                <a:cxn ang="0">
                  <a:pos x="11" y="219"/>
                </a:cxn>
                <a:cxn ang="0">
                  <a:pos x="15" y="236"/>
                </a:cxn>
                <a:cxn ang="0">
                  <a:pos x="21" y="252"/>
                </a:cxn>
                <a:cxn ang="0">
                  <a:pos x="29" y="267"/>
                </a:cxn>
                <a:cxn ang="0">
                  <a:pos x="29" y="267"/>
                </a:cxn>
                <a:cxn ang="0">
                  <a:pos x="32" y="270"/>
                </a:cxn>
                <a:cxn ang="0">
                  <a:pos x="36" y="271"/>
                </a:cxn>
                <a:cxn ang="0">
                  <a:pos x="37" y="271"/>
                </a:cxn>
                <a:cxn ang="0">
                  <a:pos x="37" y="270"/>
                </a:cxn>
                <a:cxn ang="0">
                  <a:pos x="37" y="268"/>
                </a:cxn>
                <a:cxn ang="0">
                  <a:pos x="36" y="264"/>
                </a:cxn>
                <a:cxn ang="0">
                  <a:pos x="36" y="264"/>
                </a:cxn>
                <a:cxn ang="0">
                  <a:pos x="30" y="250"/>
                </a:cxn>
                <a:cxn ang="0">
                  <a:pos x="25" y="234"/>
                </a:cxn>
                <a:cxn ang="0">
                  <a:pos x="21" y="218"/>
                </a:cxn>
                <a:cxn ang="0">
                  <a:pos x="17" y="203"/>
                </a:cxn>
                <a:cxn ang="0">
                  <a:pos x="15" y="187"/>
                </a:cxn>
                <a:cxn ang="0">
                  <a:pos x="14" y="171"/>
                </a:cxn>
                <a:cxn ang="0">
                  <a:pos x="14" y="154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22"/>
                </a:cxn>
                <a:cxn ang="0">
                  <a:pos x="19" y="104"/>
                </a:cxn>
                <a:cxn ang="0">
                  <a:pos x="22" y="88"/>
                </a:cxn>
                <a:cxn ang="0">
                  <a:pos x="27" y="72"/>
                </a:cxn>
                <a:cxn ang="0">
                  <a:pos x="27" y="72"/>
                </a:cxn>
                <a:cxn ang="0">
                  <a:pos x="31" y="62"/>
                </a:cxn>
                <a:cxn ang="0">
                  <a:pos x="40" y="43"/>
                </a:cxn>
                <a:cxn ang="0">
                  <a:pos x="49" y="25"/>
                </a:cxn>
                <a:cxn ang="0">
                  <a:pos x="53" y="20"/>
                </a:cxn>
                <a:cxn ang="0">
                  <a:pos x="55" y="19"/>
                </a:cxn>
                <a:cxn ang="0">
                  <a:pos x="56" y="20"/>
                </a:cxn>
                <a:cxn ang="0">
                  <a:pos x="56" y="20"/>
                </a:cxn>
                <a:cxn ang="0">
                  <a:pos x="59" y="21"/>
                </a:cxn>
                <a:cxn ang="0">
                  <a:pos x="60" y="22"/>
                </a:cxn>
                <a:cxn ang="0">
                  <a:pos x="61" y="21"/>
                </a:cxn>
                <a:cxn ang="0">
                  <a:pos x="61" y="19"/>
                </a:cxn>
                <a:cxn ang="0">
                  <a:pos x="59" y="13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8"/>
                </a:cxn>
              </a:cxnLst>
              <a:rect l="0" t="0" r="r" b="b"/>
              <a:pathLst>
                <a:path w="61" h="271">
                  <a:moveTo>
                    <a:pt x="56" y="8"/>
                  </a:moveTo>
                  <a:lnTo>
                    <a:pt x="56" y="8"/>
                  </a:lnTo>
                  <a:lnTo>
                    <a:pt x="52" y="5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35" y="15"/>
                  </a:lnTo>
                  <a:lnTo>
                    <a:pt x="27" y="30"/>
                  </a:lnTo>
                  <a:lnTo>
                    <a:pt x="20" y="46"/>
                  </a:lnTo>
                  <a:lnTo>
                    <a:pt x="14" y="62"/>
                  </a:lnTo>
                  <a:lnTo>
                    <a:pt x="9" y="79"/>
                  </a:lnTo>
                  <a:lnTo>
                    <a:pt x="5" y="96"/>
                  </a:lnTo>
                  <a:lnTo>
                    <a:pt x="3" y="115"/>
                  </a:lnTo>
                  <a:lnTo>
                    <a:pt x="1" y="132"/>
                  </a:lnTo>
                  <a:lnTo>
                    <a:pt x="0" y="150"/>
                  </a:lnTo>
                  <a:lnTo>
                    <a:pt x="1" y="167"/>
                  </a:lnTo>
                  <a:lnTo>
                    <a:pt x="3" y="184"/>
                  </a:lnTo>
                  <a:lnTo>
                    <a:pt x="6" y="203"/>
                  </a:lnTo>
                  <a:lnTo>
                    <a:pt x="11" y="219"/>
                  </a:lnTo>
                  <a:lnTo>
                    <a:pt x="15" y="236"/>
                  </a:lnTo>
                  <a:lnTo>
                    <a:pt x="21" y="252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32" y="270"/>
                  </a:lnTo>
                  <a:lnTo>
                    <a:pt x="36" y="271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7" y="268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0" y="250"/>
                  </a:lnTo>
                  <a:lnTo>
                    <a:pt x="25" y="234"/>
                  </a:lnTo>
                  <a:lnTo>
                    <a:pt x="21" y="218"/>
                  </a:lnTo>
                  <a:lnTo>
                    <a:pt x="17" y="203"/>
                  </a:lnTo>
                  <a:lnTo>
                    <a:pt x="15" y="187"/>
                  </a:lnTo>
                  <a:lnTo>
                    <a:pt x="14" y="171"/>
                  </a:lnTo>
                  <a:lnTo>
                    <a:pt x="14" y="154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22"/>
                  </a:lnTo>
                  <a:lnTo>
                    <a:pt x="19" y="104"/>
                  </a:lnTo>
                  <a:lnTo>
                    <a:pt x="22" y="88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31" y="62"/>
                  </a:lnTo>
                  <a:lnTo>
                    <a:pt x="40" y="43"/>
                  </a:lnTo>
                  <a:lnTo>
                    <a:pt x="49" y="25"/>
                  </a:lnTo>
                  <a:lnTo>
                    <a:pt x="53" y="20"/>
                  </a:lnTo>
                  <a:lnTo>
                    <a:pt x="55" y="19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9" y="21"/>
                  </a:lnTo>
                  <a:lnTo>
                    <a:pt x="60" y="22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59" y="13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49" name="Freeform 477"/>
            <p:cNvSpPr>
              <a:spLocks/>
            </p:cNvSpPr>
            <p:nvPr/>
          </p:nvSpPr>
          <p:spPr bwMode="auto">
            <a:xfrm>
              <a:off x="3017" y="1342"/>
              <a:ext cx="34" cy="171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24" y="1"/>
                </a:cxn>
                <a:cxn ang="0">
                  <a:pos x="18" y="9"/>
                </a:cxn>
                <a:cxn ang="0">
                  <a:pos x="14" y="18"/>
                </a:cxn>
                <a:cxn ang="0">
                  <a:pos x="9" y="28"/>
                </a:cxn>
                <a:cxn ang="0">
                  <a:pos x="6" y="37"/>
                </a:cxn>
                <a:cxn ang="0">
                  <a:pos x="4" y="48"/>
                </a:cxn>
                <a:cxn ang="0">
                  <a:pos x="1" y="58"/>
                </a:cxn>
                <a:cxn ang="0">
                  <a:pos x="0" y="80"/>
                </a:cxn>
                <a:cxn ang="0">
                  <a:pos x="1" y="102"/>
                </a:cxn>
                <a:cxn ang="0">
                  <a:pos x="5" y="123"/>
                </a:cxn>
                <a:cxn ang="0">
                  <a:pos x="9" y="144"/>
                </a:cxn>
                <a:cxn ang="0">
                  <a:pos x="15" y="163"/>
                </a:cxn>
                <a:cxn ang="0">
                  <a:pos x="15" y="163"/>
                </a:cxn>
                <a:cxn ang="0">
                  <a:pos x="17" y="167"/>
                </a:cxn>
                <a:cxn ang="0">
                  <a:pos x="22" y="170"/>
                </a:cxn>
                <a:cxn ang="0">
                  <a:pos x="23" y="171"/>
                </a:cxn>
                <a:cxn ang="0">
                  <a:pos x="24" y="171"/>
                </a:cxn>
                <a:cxn ang="0">
                  <a:pos x="25" y="170"/>
                </a:cxn>
                <a:cxn ang="0">
                  <a:pos x="24" y="167"/>
                </a:cxn>
                <a:cxn ang="0">
                  <a:pos x="24" y="167"/>
                </a:cxn>
                <a:cxn ang="0">
                  <a:pos x="20" y="148"/>
                </a:cxn>
                <a:cxn ang="0">
                  <a:pos x="16" y="129"/>
                </a:cxn>
                <a:cxn ang="0">
                  <a:pos x="14" y="108"/>
                </a:cxn>
                <a:cxn ang="0">
                  <a:pos x="13" y="89"/>
                </a:cxn>
                <a:cxn ang="0">
                  <a:pos x="13" y="70"/>
                </a:cxn>
                <a:cxn ang="0">
                  <a:pos x="15" y="59"/>
                </a:cxn>
                <a:cxn ang="0">
                  <a:pos x="17" y="50"/>
                </a:cxn>
                <a:cxn ang="0">
                  <a:pos x="20" y="41"/>
                </a:cxn>
                <a:cxn ang="0">
                  <a:pos x="24" y="32"/>
                </a:cxn>
                <a:cxn ang="0">
                  <a:pos x="29" y="23"/>
                </a:cxn>
                <a:cxn ang="0">
                  <a:pos x="34" y="15"/>
                </a:cxn>
                <a:cxn ang="0">
                  <a:pos x="34" y="15"/>
                </a:cxn>
                <a:cxn ang="0">
                  <a:pos x="34" y="12"/>
                </a:cxn>
                <a:cxn ang="0">
                  <a:pos x="34" y="10"/>
                </a:cxn>
                <a:cxn ang="0">
                  <a:pos x="32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4" y="1"/>
                </a:cxn>
              </a:cxnLst>
              <a:rect l="0" t="0" r="r" b="b"/>
              <a:pathLst>
                <a:path w="34" h="171">
                  <a:moveTo>
                    <a:pt x="24" y="1"/>
                  </a:moveTo>
                  <a:lnTo>
                    <a:pt x="24" y="1"/>
                  </a:lnTo>
                  <a:lnTo>
                    <a:pt x="18" y="9"/>
                  </a:lnTo>
                  <a:lnTo>
                    <a:pt x="14" y="18"/>
                  </a:lnTo>
                  <a:lnTo>
                    <a:pt x="9" y="28"/>
                  </a:lnTo>
                  <a:lnTo>
                    <a:pt x="6" y="37"/>
                  </a:lnTo>
                  <a:lnTo>
                    <a:pt x="4" y="48"/>
                  </a:lnTo>
                  <a:lnTo>
                    <a:pt x="1" y="58"/>
                  </a:lnTo>
                  <a:lnTo>
                    <a:pt x="0" y="80"/>
                  </a:lnTo>
                  <a:lnTo>
                    <a:pt x="1" y="102"/>
                  </a:lnTo>
                  <a:lnTo>
                    <a:pt x="5" y="123"/>
                  </a:lnTo>
                  <a:lnTo>
                    <a:pt x="9" y="144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7" y="167"/>
                  </a:lnTo>
                  <a:lnTo>
                    <a:pt x="22" y="170"/>
                  </a:lnTo>
                  <a:lnTo>
                    <a:pt x="23" y="171"/>
                  </a:lnTo>
                  <a:lnTo>
                    <a:pt x="24" y="171"/>
                  </a:lnTo>
                  <a:lnTo>
                    <a:pt x="25" y="170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0" y="148"/>
                  </a:lnTo>
                  <a:lnTo>
                    <a:pt x="16" y="129"/>
                  </a:lnTo>
                  <a:lnTo>
                    <a:pt x="14" y="108"/>
                  </a:lnTo>
                  <a:lnTo>
                    <a:pt x="13" y="89"/>
                  </a:lnTo>
                  <a:lnTo>
                    <a:pt x="13" y="70"/>
                  </a:lnTo>
                  <a:lnTo>
                    <a:pt x="15" y="59"/>
                  </a:lnTo>
                  <a:lnTo>
                    <a:pt x="17" y="50"/>
                  </a:lnTo>
                  <a:lnTo>
                    <a:pt x="20" y="41"/>
                  </a:lnTo>
                  <a:lnTo>
                    <a:pt x="24" y="32"/>
                  </a:lnTo>
                  <a:lnTo>
                    <a:pt x="29" y="23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0" name="Freeform 478"/>
            <p:cNvSpPr>
              <a:spLocks/>
            </p:cNvSpPr>
            <p:nvPr/>
          </p:nvSpPr>
          <p:spPr bwMode="auto">
            <a:xfrm>
              <a:off x="3096" y="1386"/>
              <a:ext cx="18" cy="92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9" y="1"/>
                </a:cxn>
                <a:cxn ang="0">
                  <a:pos x="5" y="11"/>
                </a:cxn>
                <a:cxn ang="0">
                  <a:pos x="2" y="21"/>
                </a:cxn>
                <a:cxn ang="0">
                  <a:pos x="0" y="32"/>
                </a:cxn>
                <a:cxn ang="0">
                  <a:pos x="0" y="43"/>
                </a:cxn>
                <a:cxn ang="0">
                  <a:pos x="1" y="53"/>
                </a:cxn>
                <a:cxn ang="0">
                  <a:pos x="2" y="64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8" y="87"/>
                </a:cxn>
                <a:cxn ang="0">
                  <a:pos x="11" y="91"/>
                </a:cxn>
                <a:cxn ang="0">
                  <a:pos x="15" y="92"/>
                </a:cxn>
                <a:cxn ang="0">
                  <a:pos x="15" y="92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1" y="70"/>
                </a:cxn>
                <a:cxn ang="0">
                  <a:pos x="10" y="51"/>
                </a:cxn>
                <a:cxn ang="0">
                  <a:pos x="10" y="42"/>
                </a:cxn>
                <a:cxn ang="0">
                  <a:pos x="11" y="31"/>
                </a:cxn>
                <a:cxn ang="0">
                  <a:pos x="14" y="22"/>
                </a:cxn>
                <a:cxn ang="0">
                  <a:pos x="17" y="13"/>
                </a:cxn>
                <a:cxn ang="0">
                  <a:pos x="17" y="13"/>
                </a:cxn>
                <a:cxn ang="0">
                  <a:pos x="18" y="11"/>
                </a:cxn>
                <a:cxn ang="0">
                  <a:pos x="17" y="8"/>
                </a:cxn>
                <a:cxn ang="0">
                  <a:pos x="15" y="4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"/>
                </a:cxn>
              </a:cxnLst>
              <a:rect l="0" t="0" r="r" b="b"/>
              <a:pathLst>
                <a:path w="18" h="92">
                  <a:moveTo>
                    <a:pt x="9" y="1"/>
                  </a:moveTo>
                  <a:lnTo>
                    <a:pt x="9" y="1"/>
                  </a:lnTo>
                  <a:lnTo>
                    <a:pt x="5" y="11"/>
                  </a:lnTo>
                  <a:lnTo>
                    <a:pt x="2" y="21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1" y="53"/>
                  </a:lnTo>
                  <a:lnTo>
                    <a:pt x="2" y="64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8" y="87"/>
                  </a:lnTo>
                  <a:lnTo>
                    <a:pt x="11" y="91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1" y="70"/>
                  </a:lnTo>
                  <a:lnTo>
                    <a:pt x="10" y="51"/>
                  </a:lnTo>
                  <a:lnTo>
                    <a:pt x="10" y="42"/>
                  </a:lnTo>
                  <a:lnTo>
                    <a:pt x="11" y="31"/>
                  </a:lnTo>
                  <a:lnTo>
                    <a:pt x="14" y="22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1" name="Freeform 479"/>
            <p:cNvSpPr>
              <a:spLocks/>
            </p:cNvSpPr>
            <p:nvPr/>
          </p:nvSpPr>
          <p:spPr bwMode="auto">
            <a:xfrm>
              <a:off x="3565" y="1309"/>
              <a:ext cx="52" cy="273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9" y="20"/>
                </a:cxn>
                <a:cxn ang="0">
                  <a:pos x="12" y="18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9" y="10"/>
                </a:cxn>
                <a:cxn ang="0">
                  <a:pos x="9" y="10"/>
                </a:cxn>
                <a:cxn ang="0">
                  <a:pos x="17" y="25"/>
                </a:cxn>
                <a:cxn ang="0">
                  <a:pos x="24" y="40"/>
                </a:cxn>
                <a:cxn ang="0">
                  <a:pos x="29" y="54"/>
                </a:cxn>
                <a:cxn ang="0">
                  <a:pos x="34" y="69"/>
                </a:cxn>
                <a:cxn ang="0">
                  <a:pos x="37" y="85"/>
                </a:cxn>
                <a:cxn ang="0">
                  <a:pos x="40" y="101"/>
                </a:cxn>
                <a:cxn ang="0">
                  <a:pos x="41" y="117"/>
                </a:cxn>
                <a:cxn ang="0">
                  <a:pos x="41" y="132"/>
                </a:cxn>
                <a:cxn ang="0">
                  <a:pos x="40" y="148"/>
                </a:cxn>
                <a:cxn ang="0">
                  <a:pos x="37" y="164"/>
                </a:cxn>
                <a:cxn ang="0">
                  <a:pos x="35" y="180"/>
                </a:cxn>
                <a:cxn ang="0">
                  <a:pos x="32" y="196"/>
                </a:cxn>
                <a:cxn ang="0">
                  <a:pos x="28" y="211"/>
                </a:cxn>
                <a:cxn ang="0">
                  <a:pos x="24" y="227"/>
                </a:cxn>
                <a:cxn ang="0">
                  <a:pos x="12" y="257"/>
                </a:cxn>
                <a:cxn ang="0">
                  <a:pos x="12" y="257"/>
                </a:cxn>
                <a:cxn ang="0">
                  <a:pos x="11" y="259"/>
                </a:cxn>
                <a:cxn ang="0">
                  <a:pos x="12" y="261"/>
                </a:cxn>
                <a:cxn ang="0">
                  <a:pos x="16" y="267"/>
                </a:cxn>
                <a:cxn ang="0">
                  <a:pos x="19" y="272"/>
                </a:cxn>
                <a:cxn ang="0">
                  <a:pos x="21" y="273"/>
                </a:cxn>
                <a:cxn ang="0">
                  <a:pos x="23" y="272"/>
                </a:cxn>
                <a:cxn ang="0">
                  <a:pos x="23" y="272"/>
                </a:cxn>
                <a:cxn ang="0">
                  <a:pos x="32" y="256"/>
                </a:cxn>
                <a:cxn ang="0">
                  <a:pos x="39" y="240"/>
                </a:cxn>
                <a:cxn ang="0">
                  <a:pos x="44" y="223"/>
                </a:cxn>
                <a:cxn ang="0">
                  <a:pos x="48" y="204"/>
                </a:cxn>
                <a:cxn ang="0">
                  <a:pos x="51" y="186"/>
                </a:cxn>
                <a:cxn ang="0">
                  <a:pos x="52" y="167"/>
                </a:cxn>
                <a:cxn ang="0">
                  <a:pos x="52" y="149"/>
                </a:cxn>
                <a:cxn ang="0">
                  <a:pos x="52" y="131"/>
                </a:cxn>
                <a:cxn ang="0">
                  <a:pos x="52" y="131"/>
                </a:cxn>
                <a:cxn ang="0">
                  <a:pos x="51" y="115"/>
                </a:cxn>
                <a:cxn ang="0">
                  <a:pos x="49" y="99"/>
                </a:cxn>
                <a:cxn ang="0">
                  <a:pos x="47" y="82"/>
                </a:cxn>
                <a:cxn ang="0">
                  <a:pos x="42" y="66"/>
                </a:cxn>
                <a:cxn ang="0">
                  <a:pos x="36" y="51"/>
                </a:cxn>
                <a:cxn ang="0">
                  <a:pos x="31" y="35"/>
                </a:cxn>
                <a:cxn ang="0">
                  <a:pos x="24" y="20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20"/>
                </a:cxn>
                <a:cxn ang="0">
                  <a:pos x="8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9" y="20"/>
                </a:cxn>
              </a:cxnLst>
              <a:rect l="0" t="0" r="r" b="b"/>
              <a:pathLst>
                <a:path w="52" h="273">
                  <a:moveTo>
                    <a:pt x="9" y="20"/>
                  </a:moveTo>
                  <a:lnTo>
                    <a:pt x="9" y="20"/>
                  </a:lnTo>
                  <a:lnTo>
                    <a:pt x="12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7" y="25"/>
                  </a:lnTo>
                  <a:lnTo>
                    <a:pt x="24" y="40"/>
                  </a:lnTo>
                  <a:lnTo>
                    <a:pt x="29" y="54"/>
                  </a:lnTo>
                  <a:lnTo>
                    <a:pt x="34" y="69"/>
                  </a:lnTo>
                  <a:lnTo>
                    <a:pt x="37" y="85"/>
                  </a:lnTo>
                  <a:lnTo>
                    <a:pt x="40" y="101"/>
                  </a:lnTo>
                  <a:lnTo>
                    <a:pt x="41" y="117"/>
                  </a:lnTo>
                  <a:lnTo>
                    <a:pt x="41" y="132"/>
                  </a:lnTo>
                  <a:lnTo>
                    <a:pt x="40" y="148"/>
                  </a:lnTo>
                  <a:lnTo>
                    <a:pt x="37" y="164"/>
                  </a:lnTo>
                  <a:lnTo>
                    <a:pt x="35" y="180"/>
                  </a:lnTo>
                  <a:lnTo>
                    <a:pt x="32" y="196"/>
                  </a:lnTo>
                  <a:lnTo>
                    <a:pt x="28" y="211"/>
                  </a:lnTo>
                  <a:lnTo>
                    <a:pt x="24" y="227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1" y="259"/>
                  </a:lnTo>
                  <a:lnTo>
                    <a:pt x="12" y="261"/>
                  </a:lnTo>
                  <a:lnTo>
                    <a:pt x="16" y="267"/>
                  </a:lnTo>
                  <a:lnTo>
                    <a:pt x="19" y="272"/>
                  </a:lnTo>
                  <a:lnTo>
                    <a:pt x="21" y="273"/>
                  </a:lnTo>
                  <a:lnTo>
                    <a:pt x="23" y="272"/>
                  </a:lnTo>
                  <a:lnTo>
                    <a:pt x="23" y="272"/>
                  </a:lnTo>
                  <a:lnTo>
                    <a:pt x="32" y="256"/>
                  </a:lnTo>
                  <a:lnTo>
                    <a:pt x="39" y="240"/>
                  </a:lnTo>
                  <a:lnTo>
                    <a:pt x="44" y="223"/>
                  </a:lnTo>
                  <a:lnTo>
                    <a:pt x="48" y="204"/>
                  </a:lnTo>
                  <a:lnTo>
                    <a:pt x="51" y="186"/>
                  </a:lnTo>
                  <a:lnTo>
                    <a:pt x="52" y="167"/>
                  </a:lnTo>
                  <a:lnTo>
                    <a:pt x="52" y="14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1" y="115"/>
                  </a:lnTo>
                  <a:lnTo>
                    <a:pt x="49" y="99"/>
                  </a:lnTo>
                  <a:lnTo>
                    <a:pt x="47" y="82"/>
                  </a:lnTo>
                  <a:lnTo>
                    <a:pt x="42" y="66"/>
                  </a:lnTo>
                  <a:lnTo>
                    <a:pt x="36" y="51"/>
                  </a:lnTo>
                  <a:lnTo>
                    <a:pt x="31" y="35"/>
                  </a:lnTo>
                  <a:lnTo>
                    <a:pt x="24" y="20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2" name="Freeform 480"/>
            <p:cNvSpPr>
              <a:spLocks/>
            </p:cNvSpPr>
            <p:nvPr/>
          </p:nvSpPr>
          <p:spPr bwMode="auto">
            <a:xfrm>
              <a:off x="3504" y="1349"/>
              <a:ext cx="30" cy="172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" y="11"/>
                </a:cxn>
                <a:cxn ang="0">
                  <a:pos x="7" y="20"/>
                </a:cxn>
                <a:cxn ang="0">
                  <a:pos x="12" y="28"/>
                </a:cxn>
                <a:cxn ang="0">
                  <a:pos x="14" y="37"/>
                </a:cxn>
                <a:cxn ang="0">
                  <a:pos x="16" y="46"/>
                </a:cxn>
                <a:cxn ang="0">
                  <a:pos x="17" y="56"/>
                </a:cxn>
                <a:cxn ang="0">
                  <a:pos x="18" y="65"/>
                </a:cxn>
                <a:cxn ang="0">
                  <a:pos x="17" y="84"/>
                </a:cxn>
                <a:cxn ang="0">
                  <a:pos x="15" y="104"/>
                </a:cxn>
                <a:cxn ang="0">
                  <a:pos x="10" y="12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1" y="163"/>
                </a:cxn>
                <a:cxn ang="0">
                  <a:pos x="5" y="169"/>
                </a:cxn>
                <a:cxn ang="0">
                  <a:pos x="8" y="172"/>
                </a:cxn>
                <a:cxn ang="0">
                  <a:pos x="9" y="172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8" y="152"/>
                </a:cxn>
                <a:cxn ang="0">
                  <a:pos x="25" y="131"/>
                </a:cxn>
                <a:cxn ang="0">
                  <a:pos x="29" y="109"/>
                </a:cxn>
                <a:cxn ang="0">
                  <a:pos x="30" y="87"/>
                </a:cxn>
                <a:cxn ang="0">
                  <a:pos x="29" y="75"/>
                </a:cxn>
                <a:cxn ang="0">
                  <a:pos x="28" y="65"/>
                </a:cxn>
                <a:cxn ang="0">
                  <a:pos x="26" y="53"/>
                </a:cxn>
                <a:cxn ang="0">
                  <a:pos x="23" y="43"/>
                </a:cxn>
                <a:cxn ang="0">
                  <a:pos x="20" y="33"/>
                </a:cxn>
                <a:cxn ang="0">
                  <a:pos x="16" y="22"/>
                </a:cxn>
                <a:cxn ang="0">
                  <a:pos x="12" y="13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1"/>
                </a:cxn>
              </a:cxnLst>
              <a:rect l="0" t="0" r="r" b="b"/>
              <a:pathLst>
                <a:path w="30" h="172">
                  <a:moveTo>
                    <a:pt x="2" y="11"/>
                  </a:moveTo>
                  <a:lnTo>
                    <a:pt x="2" y="11"/>
                  </a:lnTo>
                  <a:lnTo>
                    <a:pt x="7" y="20"/>
                  </a:lnTo>
                  <a:lnTo>
                    <a:pt x="12" y="28"/>
                  </a:lnTo>
                  <a:lnTo>
                    <a:pt x="14" y="37"/>
                  </a:lnTo>
                  <a:lnTo>
                    <a:pt x="16" y="46"/>
                  </a:lnTo>
                  <a:lnTo>
                    <a:pt x="17" y="56"/>
                  </a:lnTo>
                  <a:lnTo>
                    <a:pt x="18" y="65"/>
                  </a:lnTo>
                  <a:lnTo>
                    <a:pt x="17" y="84"/>
                  </a:lnTo>
                  <a:lnTo>
                    <a:pt x="15" y="104"/>
                  </a:lnTo>
                  <a:lnTo>
                    <a:pt x="10" y="12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3"/>
                  </a:lnTo>
                  <a:lnTo>
                    <a:pt x="5" y="169"/>
                  </a:lnTo>
                  <a:lnTo>
                    <a:pt x="8" y="172"/>
                  </a:lnTo>
                  <a:lnTo>
                    <a:pt x="9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8" y="152"/>
                  </a:lnTo>
                  <a:lnTo>
                    <a:pt x="25" y="131"/>
                  </a:lnTo>
                  <a:lnTo>
                    <a:pt x="29" y="109"/>
                  </a:lnTo>
                  <a:lnTo>
                    <a:pt x="30" y="87"/>
                  </a:lnTo>
                  <a:lnTo>
                    <a:pt x="29" y="75"/>
                  </a:lnTo>
                  <a:lnTo>
                    <a:pt x="28" y="65"/>
                  </a:lnTo>
                  <a:lnTo>
                    <a:pt x="26" y="53"/>
                  </a:lnTo>
                  <a:lnTo>
                    <a:pt x="23" y="43"/>
                  </a:lnTo>
                  <a:lnTo>
                    <a:pt x="20" y="33"/>
                  </a:lnTo>
                  <a:lnTo>
                    <a:pt x="16" y="22"/>
                  </a:lnTo>
                  <a:lnTo>
                    <a:pt x="12" y="13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3" name="Freeform 481"/>
            <p:cNvSpPr>
              <a:spLocks/>
            </p:cNvSpPr>
            <p:nvPr/>
          </p:nvSpPr>
          <p:spPr bwMode="auto">
            <a:xfrm>
              <a:off x="3438" y="1391"/>
              <a:ext cx="16" cy="91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6"/>
                </a:cxn>
                <a:cxn ang="0">
                  <a:pos x="4" y="15"/>
                </a:cxn>
                <a:cxn ang="0">
                  <a:pos x="7" y="24"/>
                </a:cxn>
                <a:cxn ang="0">
                  <a:pos x="7" y="33"/>
                </a:cxn>
                <a:cxn ang="0">
                  <a:pos x="7" y="43"/>
                </a:cxn>
                <a:cxn ang="0">
                  <a:pos x="3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3" y="88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8" y="91"/>
                </a:cxn>
                <a:cxn ang="0">
                  <a:pos x="11" y="81"/>
                </a:cxn>
                <a:cxn ang="0">
                  <a:pos x="14" y="70"/>
                </a:cxn>
                <a:cxn ang="0">
                  <a:pos x="16" y="59"/>
                </a:cxn>
                <a:cxn ang="0">
                  <a:pos x="16" y="48"/>
                </a:cxn>
                <a:cxn ang="0">
                  <a:pos x="16" y="38"/>
                </a:cxn>
                <a:cxn ang="0">
                  <a:pos x="15" y="27"/>
                </a:cxn>
                <a:cxn ang="0">
                  <a:pos x="12" y="1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6" y="2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6"/>
                </a:cxn>
              </a:cxnLst>
              <a:rect l="0" t="0" r="r" b="b"/>
              <a:pathLst>
                <a:path w="16" h="91">
                  <a:moveTo>
                    <a:pt x="1" y="6"/>
                  </a:moveTo>
                  <a:lnTo>
                    <a:pt x="1" y="6"/>
                  </a:lnTo>
                  <a:lnTo>
                    <a:pt x="4" y="15"/>
                  </a:lnTo>
                  <a:lnTo>
                    <a:pt x="7" y="24"/>
                  </a:lnTo>
                  <a:lnTo>
                    <a:pt x="7" y="33"/>
                  </a:lnTo>
                  <a:lnTo>
                    <a:pt x="7" y="43"/>
                  </a:lnTo>
                  <a:lnTo>
                    <a:pt x="3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3" y="88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1" y="81"/>
                  </a:lnTo>
                  <a:lnTo>
                    <a:pt x="14" y="70"/>
                  </a:lnTo>
                  <a:lnTo>
                    <a:pt x="16" y="59"/>
                  </a:lnTo>
                  <a:lnTo>
                    <a:pt x="16" y="48"/>
                  </a:lnTo>
                  <a:lnTo>
                    <a:pt x="16" y="38"/>
                  </a:lnTo>
                  <a:lnTo>
                    <a:pt x="15" y="27"/>
                  </a:lnTo>
                  <a:lnTo>
                    <a:pt x="12" y="16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4D4D4D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4" name="Freeform 482"/>
            <p:cNvSpPr>
              <a:spLocks noEditPoints="1"/>
            </p:cNvSpPr>
            <p:nvPr/>
          </p:nvSpPr>
          <p:spPr bwMode="auto">
            <a:xfrm>
              <a:off x="3177" y="1438"/>
              <a:ext cx="195" cy="839"/>
            </a:xfrm>
            <a:custGeom>
              <a:avLst/>
              <a:gdLst/>
              <a:ahLst/>
              <a:cxnLst>
                <a:cxn ang="0">
                  <a:pos x="48" y="7"/>
                </a:cxn>
                <a:cxn ang="0">
                  <a:pos x="0" y="7"/>
                </a:cxn>
                <a:cxn ang="0">
                  <a:pos x="15" y="24"/>
                </a:cxn>
                <a:cxn ang="0">
                  <a:pos x="64" y="42"/>
                </a:cxn>
                <a:cxn ang="0">
                  <a:pos x="58" y="127"/>
                </a:cxn>
                <a:cxn ang="0">
                  <a:pos x="41" y="647"/>
                </a:cxn>
                <a:cxn ang="0">
                  <a:pos x="38" y="744"/>
                </a:cxn>
                <a:cxn ang="0">
                  <a:pos x="48" y="683"/>
                </a:cxn>
                <a:cxn ang="0">
                  <a:pos x="60" y="496"/>
                </a:cxn>
                <a:cxn ang="0">
                  <a:pos x="111" y="544"/>
                </a:cxn>
                <a:cxn ang="0">
                  <a:pos x="97" y="809"/>
                </a:cxn>
                <a:cxn ang="0">
                  <a:pos x="60" y="779"/>
                </a:cxn>
                <a:cxn ang="0">
                  <a:pos x="48" y="763"/>
                </a:cxn>
                <a:cxn ang="0">
                  <a:pos x="40" y="751"/>
                </a:cxn>
                <a:cxn ang="0">
                  <a:pos x="37" y="753"/>
                </a:cxn>
                <a:cxn ang="0">
                  <a:pos x="53" y="782"/>
                </a:cxn>
                <a:cxn ang="0">
                  <a:pos x="97" y="823"/>
                </a:cxn>
                <a:cxn ang="0">
                  <a:pos x="112" y="837"/>
                </a:cxn>
                <a:cxn ang="0">
                  <a:pos x="116" y="839"/>
                </a:cxn>
                <a:cxn ang="0">
                  <a:pos x="117" y="836"/>
                </a:cxn>
                <a:cxn ang="0">
                  <a:pos x="119" y="833"/>
                </a:cxn>
                <a:cxn ang="0">
                  <a:pos x="151" y="811"/>
                </a:cxn>
                <a:cxn ang="0">
                  <a:pos x="180" y="780"/>
                </a:cxn>
                <a:cxn ang="0">
                  <a:pos x="187" y="782"/>
                </a:cxn>
                <a:cxn ang="0">
                  <a:pos x="184" y="750"/>
                </a:cxn>
                <a:cxn ang="0">
                  <a:pos x="172" y="454"/>
                </a:cxn>
                <a:cxn ang="0">
                  <a:pos x="157" y="68"/>
                </a:cxn>
                <a:cxn ang="0">
                  <a:pos x="163" y="47"/>
                </a:cxn>
                <a:cxn ang="0">
                  <a:pos x="193" y="2"/>
                </a:cxn>
                <a:cxn ang="0">
                  <a:pos x="40" y="25"/>
                </a:cxn>
                <a:cxn ang="0">
                  <a:pos x="6" y="11"/>
                </a:cxn>
                <a:cxn ang="0">
                  <a:pos x="185" y="7"/>
                </a:cxn>
                <a:cxn ang="0">
                  <a:pos x="151" y="51"/>
                </a:cxn>
                <a:cxn ang="0">
                  <a:pos x="129" y="62"/>
                </a:cxn>
                <a:cxn ang="0">
                  <a:pos x="66" y="38"/>
                </a:cxn>
                <a:cxn ang="0">
                  <a:pos x="111" y="536"/>
                </a:cxn>
                <a:cxn ang="0">
                  <a:pos x="65" y="493"/>
                </a:cxn>
                <a:cxn ang="0">
                  <a:pos x="57" y="392"/>
                </a:cxn>
                <a:cxn ang="0">
                  <a:pos x="71" y="262"/>
                </a:cxn>
                <a:cxn ang="0">
                  <a:pos x="111" y="293"/>
                </a:cxn>
                <a:cxn ang="0">
                  <a:pos x="116" y="72"/>
                </a:cxn>
                <a:cxn ang="0">
                  <a:pos x="110" y="66"/>
                </a:cxn>
                <a:cxn ang="0">
                  <a:pos x="98" y="275"/>
                </a:cxn>
                <a:cxn ang="0">
                  <a:pos x="63" y="246"/>
                </a:cxn>
                <a:cxn ang="0">
                  <a:pos x="70" y="49"/>
                </a:cxn>
                <a:cxn ang="0">
                  <a:pos x="87" y="52"/>
                </a:cxn>
                <a:cxn ang="0">
                  <a:pos x="148" y="71"/>
                </a:cxn>
                <a:cxn ang="0">
                  <a:pos x="152" y="257"/>
                </a:cxn>
                <a:cxn ang="0">
                  <a:pos x="126" y="277"/>
                </a:cxn>
                <a:cxn ang="0">
                  <a:pos x="116" y="72"/>
                </a:cxn>
                <a:cxn ang="0">
                  <a:pos x="174" y="763"/>
                </a:cxn>
                <a:cxn ang="0">
                  <a:pos x="150" y="793"/>
                </a:cxn>
                <a:cxn ang="0">
                  <a:pos x="117" y="819"/>
                </a:cxn>
                <a:cxn ang="0">
                  <a:pos x="117" y="545"/>
                </a:cxn>
                <a:cxn ang="0">
                  <a:pos x="153" y="504"/>
                </a:cxn>
                <a:cxn ang="0">
                  <a:pos x="176" y="763"/>
                </a:cxn>
                <a:cxn ang="0">
                  <a:pos x="163" y="479"/>
                </a:cxn>
                <a:cxn ang="0">
                  <a:pos x="133" y="516"/>
                </a:cxn>
                <a:cxn ang="0">
                  <a:pos x="117" y="289"/>
                </a:cxn>
                <a:cxn ang="0">
                  <a:pos x="147" y="274"/>
                </a:cxn>
                <a:cxn ang="0">
                  <a:pos x="160" y="410"/>
                </a:cxn>
              </a:cxnLst>
              <a:rect l="0" t="0" r="r" b="b"/>
              <a:pathLst>
                <a:path w="195" h="839">
                  <a:moveTo>
                    <a:pt x="191" y="0"/>
                  </a:moveTo>
                  <a:lnTo>
                    <a:pt x="191" y="0"/>
                  </a:lnTo>
                  <a:lnTo>
                    <a:pt x="143" y="2"/>
                  </a:lnTo>
                  <a:lnTo>
                    <a:pt x="96" y="6"/>
                  </a:lnTo>
                  <a:lnTo>
                    <a:pt x="48" y="7"/>
                  </a:lnTo>
                  <a:lnTo>
                    <a:pt x="2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5"/>
                  </a:lnTo>
                  <a:lnTo>
                    <a:pt x="9" y="19"/>
                  </a:lnTo>
                  <a:lnTo>
                    <a:pt x="15" y="24"/>
                  </a:lnTo>
                  <a:lnTo>
                    <a:pt x="22" y="26"/>
                  </a:lnTo>
                  <a:lnTo>
                    <a:pt x="37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1" y="84"/>
                  </a:lnTo>
                  <a:lnTo>
                    <a:pt x="58" y="127"/>
                  </a:lnTo>
                  <a:lnTo>
                    <a:pt x="55" y="210"/>
                  </a:lnTo>
                  <a:lnTo>
                    <a:pt x="50" y="378"/>
                  </a:lnTo>
                  <a:lnTo>
                    <a:pt x="50" y="378"/>
                  </a:lnTo>
                  <a:lnTo>
                    <a:pt x="45" y="558"/>
                  </a:lnTo>
                  <a:lnTo>
                    <a:pt x="41" y="647"/>
                  </a:lnTo>
                  <a:lnTo>
                    <a:pt x="38" y="692"/>
                  </a:lnTo>
                  <a:lnTo>
                    <a:pt x="34" y="736"/>
                  </a:lnTo>
                  <a:lnTo>
                    <a:pt x="34" y="736"/>
                  </a:lnTo>
                  <a:lnTo>
                    <a:pt x="36" y="741"/>
                  </a:lnTo>
                  <a:lnTo>
                    <a:pt x="38" y="744"/>
                  </a:lnTo>
                  <a:lnTo>
                    <a:pt x="41" y="747"/>
                  </a:lnTo>
                  <a:lnTo>
                    <a:pt x="42" y="747"/>
                  </a:lnTo>
                  <a:lnTo>
                    <a:pt x="42" y="745"/>
                  </a:lnTo>
                  <a:lnTo>
                    <a:pt x="42" y="745"/>
                  </a:lnTo>
                  <a:lnTo>
                    <a:pt x="48" y="683"/>
                  </a:lnTo>
                  <a:lnTo>
                    <a:pt x="50" y="618"/>
                  </a:lnTo>
                  <a:lnTo>
                    <a:pt x="53" y="554"/>
                  </a:lnTo>
                  <a:lnTo>
                    <a:pt x="55" y="490"/>
                  </a:lnTo>
                  <a:lnTo>
                    <a:pt x="55" y="490"/>
                  </a:lnTo>
                  <a:lnTo>
                    <a:pt x="60" y="496"/>
                  </a:lnTo>
                  <a:lnTo>
                    <a:pt x="65" y="501"/>
                  </a:lnTo>
                  <a:lnTo>
                    <a:pt x="76" y="510"/>
                  </a:lnTo>
                  <a:lnTo>
                    <a:pt x="76" y="510"/>
                  </a:lnTo>
                  <a:lnTo>
                    <a:pt x="94" y="527"/>
                  </a:lnTo>
                  <a:lnTo>
                    <a:pt x="111" y="544"/>
                  </a:lnTo>
                  <a:lnTo>
                    <a:pt x="111" y="544"/>
                  </a:lnTo>
                  <a:lnTo>
                    <a:pt x="110" y="820"/>
                  </a:lnTo>
                  <a:lnTo>
                    <a:pt x="110" y="820"/>
                  </a:lnTo>
                  <a:lnTo>
                    <a:pt x="104" y="814"/>
                  </a:lnTo>
                  <a:lnTo>
                    <a:pt x="97" y="809"/>
                  </a:lnTo>
                  <a:lnTo>
                    <a:pt x="87" y="801"/>
                  </a:lnTo>
                  <a:lnTo>
                    <a:pt x="87" y="801"/>
                  </a:lnTo>
                  <a:lnTo>
                    <a:pt x="73" y="790"/>
                  </a:lnTo>
                  <a:lnTo>
                    <a:pt x="60" y="779"/>
                  </a:lnTo>
                  <a:lnTo>
                    <a:pt x="60" y="779"/>
                  </a:lnTo>
                  <a:lnTo>
                    <a:pt x="56" y="774"/>
                  </a:lnTo>
                  <a:lnTo>
                    <a:pt x="53" y="769"/>
                  </a:lnTo>
                  <a:lnTo>
                    <a:pt x="53" y="769"/>
                  </a:lnTo>
                  <a:lnTo>
                    <a:pt x="48" y="763"/>
                  </a:lnTo>
                  <a:lnTo>
                    <a:pt x="48" y="763"/>
                  </a:lnTo>
                  <a:lnTo>
                    <a:pt x="46" y="759"/>
                  </a:lnTo>
                  <a:lnTo>
                    <a:pt x="46" y="759"/>
                  </a:lnTo>
                  <a:lnTo>
                    <a:pt x="45" y="757"/>
                  </a:lnTo>
                  <a:lnTo>
                    <a:pt x="45" y="757"/>
                  </a:lnTo>
                  <a:lnTo>
                    <a:pt x="40" y="751"/>
                  </a:lnTo>
                  <a:lnTo>
                    <a:pt x="38" y="750"/>
                  </a:lnTo>
                  <a:lnTo>
                    <a:pt x="38" y="750"/>
                  </a:lnTo>
                  <a:lnTo>
                    <a:pt x="37" y="751"/>
                  </a:lnTo>
                  <a:lnTo>
                    <a:pt x="37" y="751"/>
                  </a:lnTo>
                  <a:lnTo>
                    <a:pt x="37" y="753"/>
                  </a:lnTo>
                  <a:lnTo>
                    <a:pt x="37" y="757"/>
                  </a:lnTo>
                  <a:lnTo>
                    <a:pt x="40" y="764"/>
                  </a:lnTo>
                  <a:lnTo>
                    <a:pt x="48" y="775"/>
                  </a:lnTo>
                  <a:lnTo>
                    <a:pt x="48" y="775"/>
                  </a:lnTo>
                  <a:lnTo>
                    <a:pt x="53" y="782"/>
                  </a:lnTo>
                  <a:lnTo>
                    <a:pt x="57" y="788"/>
                  </a:lnTo>
                  <a:lnTo>
                    <a:pt x="69" y="798"/>
                  </a:lnTo>
                  <a:lnTo>
                    <a:pt x="69" y="798"/>
                  </a:lnTo>
                  <a:lnTo>
                    <a:pt x="97" y="823"/>
                  </a:lnTo>
                  <a:lnTo>
                    <a:pt x="97" y="823"/>
                  </a:lnTo>
                  <a:lnTo>
                    <a:pt x="110" y="832"/>
                  </a:lnTo>
                  <a:lnTo>
                    <a:pt x="110" y="832"/>
                  </a:lnTo>
                  <a:lnTo>
                    <a:pt x="110" y="833"/>
                  </a:lnTo>
                  <a:lnTo>
                    <a:pt x="110" y="833"/>
                  </a:lnTo>
                  <a:lnTo>
                    <a:pt x="112" y="837"/>
                  </a:lnTo>
                  <a:lnTo>
                    <a:pt x="113" y="838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17" y="839"/>
                  </a:lnTo>
                  <a:lnTo>
                    <a:pt x="117" y="838"/>
                  </a:lnTo>
                  <a:lnTo>
                    <a:pt x="117" y="838"/>
                  </a:lnTo>
                  <a:lnTo>
                    <a:pt x="117" y="836"/>
                  </a:lnTo>
                  <a:lnTo>
                    <a:pt x="117" y="836"/>
                  </a:lnTo>
                  <a:lnTo>
                    <a:pt x="117" y="836"/>
                  </a:lnTo>
                  <a:lnTo>
                    <a:pt x="117" y="836"/>
                  </a:lnTo>
                  <a:lnTo>
                    <a:pt x="117" y="836"/>
                  </a:lnTo>
                  <a:lnTo>
                    <a:pt x="117" y="836"/>
                  </a:lnTo>
                  <a:lnTo>
                    <a:pt x="119" y="833"/>
                  </a:lnTo>
                  <a:lnTo>
                    <a:pt x="121" y="831"/>
                  </a:lnTo>
                  <a:lnTo>
                    <a:pt x="127" y="828"/>
                  </a:lnTo>
                  <a:lnTo>
                    <a:pt x="127" y="828"/>
                  </a:lnTo>
                  <a:lnTo>
                    <a:pt x="151" y="811"/>
                  </a:lnTo>
                  <a:lnTo>
                    <a:pt x="151" y="811"/>
                  </a:lnTo>
                  <a:lnTo>
                    <a:pt x="159" y="804"/>
                  </a:lnTo>
                  <a:lnTo>
                    <a:pt x="167" y="797"/>
                  </a:lnTo>
                  <a:lnTo>
                    <a:pt x="174" y="789"/>
                  </a:lnTo>
                  <a:lnTo>
                    <a:pt x="180" y="780"/>
                  </a:lnTo>
                  <a:lnTo>
                    <a:pt x="180" y="780"/>
                  </a:lnTo>
                  <a:lnTo>
                    <a:pt x="182" y="783"/>
                  </a:lnTo>
                  <a:lnTo>
                    <a:pt x="184" y="785"/>
                  </a:lnTo>
                  <a:lnTo>
                    <a:pt x="187" y="785"/>
                  </a:lnTo>
                  <a:lnTo>
                    <a:pt x="187" y="782"/>
                  </a:lnTo>
                  <a:lnTo>
                    <a:pt x="187" y="782"/>
                  </a:lnTo>
                  <a:lnTo>
                    <a:pt x="187" y="776"/>
                  </a:lnTo>
                  <a:lnTo>
                    <a:pt x="187" y="776"/>
                  </a:lnTo>
                  <a:lnTo>
                    <a:pt x="187" y="775"/>
                  </a:lnTo>
                  <a:lnTo>
                    <a:pt x="187" y="775"/>
                  </a:lnTo>
                  <a:lnTo>
                    <a:pt x="184" y="750"/>
                  </a:lnTo>
                  <a:lnTo>
                    <a:pt x="183" y="725"/>
                  </a:lnTo>
                  <a:lnTo>
                    <a:pt x="181" y="675"/>
                  </a:lnTo>
                  <a:lnTo>
                    <a:pt x="181" y="675"/>
                  </a:lnTo>
                  <a:lnTo>
                    <a:pt x="172" y="454"/>
                  </a:lnTo>
                  <a:lnTo>
                    <a:pt x="172" y="454"/>
                  </a:lnTo>
                  <a:lnTo>
                    <a:pt x="163" y="265"/>
                  </a:lnTo>
                  <a:lnTo>
                    <a:pt x="159" y="171"/>
                  </a:lnTo>
                  <a:lnTo>
                    <a:pt x="157" y="76"/>
                  </a:lnTo>
                  <a:lnTo>
                    <a:pt x="157" y="76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56" y="65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63" y="47"/>
                  </a:lnTo>
                  <a:lnTo>
                    <a:pt x="173" y="33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5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91" y="0"/>
                  </a:lnTo>
                  <a:close/>
                  <a:moveTo>
                    <a:pt x="40" y="25"/>
                  </a:moveTo>
                  <a:lnTo>
                    <a:pt x="40" y="25"/>
                  </a:lnTo>
                  <a:lnTo>
                    <a:pt x="23" y="19"/>
                  </a:lnTo>
                  <a:lnTo>
                    <a:pt x="14" y="16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29" y="12"/>
                  </a:lnTo>
                  <a:lnTo>
                    <a:pt x="50" y="12"/>
                  </a:lnTo>
                  <a:lnTo>
                    <a:pt x="95" y="11"/>
                  </a:lnTo>
                  <a:lnTo>
                    <a:pt x="141" y="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67" y="28"/>
                  </a:lnTo>
                  <a:lnTo>
                    <a:pt x="159" y="40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47" y="58"/>
                  </a:lnTo>
                  <a:lnTo>
                    <a:pt x="143" y="62"/>
                  </a:lnTo>
                  <a:lnTo>
                    <a:pt x="141" y="63"/>
                  </a:lnTo>
                  <a:lnTo>
                    <a:pt x="137" y="63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2" y="56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66" y="38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close/>
                  <a:moveTo>
                    <a:pt x="111" y="536"/>
                  </a:moveTo>
                  <a:lnTo>
                    <a:pt x="111" y="536"/>
                  </a:lnTo>
                  <a:lnTo>
                    <a:pt x="105" y="529"/>
                  </a:lnTo>
                  <a:lnTo>
                    <a:pt x="98" y="522"/>
                  </a:lnTo>
                  <a:lnTo>
                    <a:pt x="86" y="511"/>
                  </a:lnTo>
                  <a:lnTo>
                    <a:pt x="86" y="511"/>
                  </a:lnTo>
                  <a:lnTo>
                    <a:pt x="65" y="493"/>
                  </a:lnTo>
                  <a:lnTo>
                    <a:pt x="65" y="493"/>
                  </a:lnTo>
                  <a:lnTo>
                    <a:pt x="61" y="488"/>
                  </a:lnTo>
                  <a:lnTo>
                    <a:pt x="55" y="484"/>
                  </a:lnTo>
                  <a:lnTo>
                    <a:pt x="55" y="484"/>
                  </a:lnTo>
                  <a:lnTo>
                    <a:pt x="57" y="392"/>
                  </a:lnTo>
                  <a:lnTo>
                    <a:pt x="57" y="392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6" y="256"/>
                  </a:lnTo>
                  <a:lnTo>
                    <a:pt x="71" y="262"/>
                  </a:lnTo>
                  <a:lnTo>
                    <a:pt x="78" y="267"/>
                  </a:lnTo>
                  <a:lnTo>
                    <a:pt x="84" y="273"/>
                  </a:lnTo>
                  <a:lnTo>
                    <a:pt x="98" y="282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536"/>
                  </a:lnTo>
                  <a:lnTo>
                    <a:pt x="111" y="536"/>
                  </a:lnTo>
                  <a:lnTo>
                    <a:pt x="111" y="536"/>
                  </a:lnTo>
                  <a:close/>
                  <a:moveTo>
                    <a:pt x="116" y="72"/>
                  </a:moveTo>
                  <a:lnTo>
                    <a:pt x="116" y="72"/>
                  </a:lnTo>
                  <a:lnTo>
                    <a:pt x="114" y="70"/>
                  </a:lnTo>
                  <a:lnTo>
                    <a:pt x="112" y="67"/>
                  </a:lnTo>
                  <a:lnTo>
                    <a:pt x="111" y="66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11" y="176"/>
                  </a:lnTo>
                  <a:lnTo>
                    <a:pt x="111" y="285"/>
                  </a:lnTo>
                  <a:lnTo>
                    <a:pt x="111" y="285"/>
                  </a:lnTo>
                  <a:lnTo>
                    <a:pt x="98" y="275"/>
                  </a:lnTo>
                  <a:lnTo>
                    <a:pt x="86" y="266"/>
                  </a:lnTo>
                  <a:lnTo>
                    <a:pt x="73" y="257"/>
                  </a:lnTo>
                  <a:lnTo>
                    <a:pt x="69" y="251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64" y="146"/>
                  </a:lnTo>
                  <a:lnTo>
                    <a:pt x="66" y="97"/>
                  </a:lnTo>
                  <a:lnTo>
                    <a:pt x="70" y="49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87" y="52"/>
                  </a:lnTo>
                  <a:lnTo>
                    <a:pt x="106" y="60"/>
                  </a:lnTo>
                  <a:lnTo>
                    <a:pt x="127" y="67"/>
                  </a:lnTo>
                  <a:lnTo>
                    <a:pt x="137" y="70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8" y="118"/>
                  </a:lnTo>
                  <a:lnTo>
                    <a:pt x="149" y="164"/>
                  </a:lnTo>
                  <a:lnTo>
                    <a:pt x="152" y="257"/>
                  </a:lnTo>
                  <a:lnTo>
                    <a:pt x="152" y="257"/>
                  </a:lnTo>
                  <a:lnTo>
                    <a:pt x="144" y="265"/>
                  </a:lnTo>
                  <a:lnTo>
                    <a:pt x="134" y="272"/>
                  </a:lnTo>
                  <a:lnTo>
                    <a:pt x="134" y="272"/>
                  </a:lnTo>
                  <a:lnTo>
                    <a:pt x="126" y="277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7" y="177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close/>
                  <a:moveTo>
                    <a:pt x="176" y="763"/>
                  </a:moveTo>
                  <a:lnTo>
                    <a:pt x="176" y="763"/>
                  </a:lnTo>
                  <a:lnTo>
                    <a:pt x="175" y="763"/>
                  </a:lnTo>
                  <a:lnTo>
                    <a:pt x="174" y="763"/>
                  </a:lnTo>
                  <a:lnTo>
                    <a:pt x="174" y="763"/>
                  </a:lnTo>
                  <a:lnTo>
                    <a:pt x="172" y="769"/>
                  </a:lnTo>
                  <a:lnTo>
                    <a:pt x="168" y="775"/>
                  </a:lnTo>
                  <a:lnTo>
                    <a:pt x="159" y="784"/>
                  </a:lnTo>
                  <a:lnTo>
                    <a:pt x="150" y="793"/>
                  </a:lnTo>
                  <a:lnTo>
                    <a:pt x="140" y="803"/>
                  </a:lnTo>
                  <a:lnTo>
                    <a:pt x="140" y="803"/>
                  </a:lnTo>
                  <a:lnTo>
                    <a:pt x="119" y="817"/>
                  </a:lnTo>
                  <a:lnTo>
                    <a:pt x="119" y="817"/>
                  </a:lnTo>
                  <a:lnTo>
                    <a:pt x="117" y="819"/>
                  </a:lnTo>
                  <a:lnTo>
                    <a:pt x="117" y="819"/>
                  </a:lnTo>
                  <a:lnTo>
                    <a:pt x="118" y="750"/>
                  </a:lnTo>
                  <a:lnTo>
                    <a:pt x="118" y="681"/>
                  </a:lnTo>
                  <a:lnTo>
                    <a:pt x="117" y="545"/>
                  </a:lnTo>
                  <a:lnTo>
                    <a:pt x="117" y="545"/>
                  </a:lnTo>
                  <a:lnTo>
                    <a:pt x="118" y="544"/>
                  </a:lnTo>
                  <a:lnTo>
                    <a:pt x="118" y="544"/>
                  </a:lnTo>
                  <a:lnTo>
                    <a:pt x="136" y="525"/>
                  </a:lnTo>
                  <a:lnTo>
                    <a:pt x="153" y="504"/>
                  </a:lnTo>
                  <a:lnTo>
                    <a:pt x="153" y="504"/>
                  </a:lnTo>
                  <a:lnTo>
                    <a:pt x="164" y="493"/>
                  </a:lnTo>
                  <a:lnTo>
                    <a:pt x="164" y="493"/>
                  </a:lnTo>
                  <a:lnTo>
                    <a:pt x="169" y="628"/>
                  </a:lnTo>
                  <a:lnTo>
                    <a:pt x="176" y="763"/>
                  </a:lnTo>
                  <a:lnTo>
                    <a:pt x="176" y="763"/>
                  </a:lnTo>
                  <a:lnTo>
                    <a:pt x="176" y="763"/>
                  </a:lnTo>
                  <a:close/>
                  <a:moveTo>
                    <a:pt x="160" y="410"/>
                  </a:moveTo>
                  <a:lnTo>
                    <a:pt x="160" y="410"/>
                  </a:lnTo>
                  <a:lnTo>
                    <a:pt x="163" y="479"/>
                  </a:lnTo>
                  <a:lnTo>
                    <a:pt x="163" y="479"/>
                  </a:lnTo>
                  <a:lnTo>
                    <a:pt x="159" y="485"/>
                  </a:lnTo>
                  <a:lnTo>
                    <a:pt x="156" y="489"/>
                  </a:lnTo>
                  <a:lnTo>
                    <a:pt x="149" y="498"/>
                  </a:lnTo>
                  <a:lnTo>
                    <a:pt x="149" y="498"/>
                  </a:lnTo>
                  <a:lnTo>
                    <a:pt x="133" y="516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7" y="505"/>
                  </a:lnTo>
                  <a:lnTo>
                    <a:pt x="117" y="505"/>
                  </a:lnTo>
                  <a:lnTo>
                    <a:pt x="117" y="289"/>
                  </a:lnTo>
                  <a:lnTo>
                    <a:pt x="117" y="289"/>
                  </a:lnTo>
                  <a:lnTo>
                    <a:pt x="128" y="285"/>
                  </a:lnTo>
                  <a:lnTo>
                    <a:pt x="139" y="279"/>
                  </a:lnTo>
                  <a:lnTo>
                    <a:pt x="139" y="279"/>
                  </a:lnTo>
                  <a:lnTo>
                    <a:pt x="147" y="274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60" y="410"/>
                  </a:lnTo>
                  <a:lnTo>
                    <a:pt x="160" y="410"/>
                  </a:lnTo>
                  <a:lnTo>
                    <a:pt x="160" y="4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5" name="Freeform 483"/>
            <p:cNvSpPr>
              <a:spLocks/>
            </p:cNvSpPr>
            <p:nvPr/>
          </p:nvSpPr>
          <p:spPr bwMode="auto">
            <a:xfrm>
              <a:off x="3173" y="1334"/>
              <a:ext cx="18" cy="211"/>
            </a:xfrm>
            <a:custGeom>
              <a:avLst/>
              <a:gdLst/>
              <a:ahLst/>
              <a:cxnLst>
                <a:cxn ang="0">
                  <a:pos x="3" y="35"/>
                </a:cxn>
                <a:cxn ang="0">
                  <a:pos x="3" y="35"/>
                </a:cxn>
                <a:cxn ang="0">
                  <a:pos x="3" y="72"/>
                </a:cxn>
                <a:cxn ang="0">
                  <a:pos x="2" y="115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09"/>
                </a:cxn>
                <a:cxn ang="0">
                  <a:pos x="4" y="209"/>
                </a:cxn>
                <a:cxn ang="0">
                  <a:pos x="9" y="211"/>
                </a:cxn>
                <a:cxn ang="0">
                  <a:pos x="12" y="211"/>
                </a:cxn>
                <a:cxn ang="0">
                  <a:pos x="12" y="211"/>
                </a:cxn>
                <a:cxn ang="0">
                  <a:pos x="13" y="187"/>
                </a:cxn>
                <a:cxn ang="0">
                  <a:pos x="13" y="158"/>
                </a:cxn>
                <a:cxn ang="0">
                  <a:pos x="13" y="127"/>
                </a:cxn>
                <a:cxn ang="0">
                  <a:pos x="13" y="104"/>
                </a:cxn>
                <a:cxn ang="0">
                  <a:pos x="13" y="104"/>
                </a:cxn>
                <a:cxn ang="0">
                  <a:pos x="14" y="55"/>
                </a:cxn>
                <a:cxn ang="0">
                  <a:pos x="14" y="55"/>
                </a:cxn>
                <a:cxn ang="0">
                  <a:pos x="17" y="33"/>
                </a:cxn>
                <a:cxn ang="0">
                  <a:pos x="18" y="21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7"/>
                </a:cxn>
                <a:cxn ang="0">
                  <a:pos x="2" y="17"/>
                </a:cxn>
                <a:cxn ang="0">
                  <a:pos x="1" y="35"/>
                </a:cxn>
                <a:cxn ang="0">
                  <a:pos x="3" y="35"/>
                </a:cxn>
                <a:cxn ang="0">
                  <a:pos x="3" y="35"/>
                </a:cxn>
              </a:cxnLst>
              <a:rect l="0" t="0" r="r" b="b"/>
              <a:pathLst>
                <a:path w="18" h="211">
                  <a:moveTo>
                    <a:pt x="3" y="35"/>
                  </a:moveTo>
                  <a:lnTo>
                    <a:pt x="3" y="35"/>
                  </a:lnTo>
                  <a:lnTo>
                    <a:pt x="3" y="72"/>
                  </a:lnTo>
                  <a:lnTo>
                    <a:pt x="2" y="115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9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187"/>
                  </a:lnTo>
                  <a:lnTo>
                    <a:pt x="13" y="158"/>
                  </a:lnTo>
                  <a:lnTo>
                    <a:pt x="13" y="127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7" y="33"/>
                  </a:lnTo>
                  <a:lnTo>
                    <a:pt x="18" y="2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7"/>
                  </a:lnTo>
                  <a:lnTo>
                    <a:pt x="2" y="17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3" y="35"/>
                  </a:lnTo>
                  <a:close/>
                </a:path>
              </a:pathLst>
            </a:custGeom>
            <a:solidFill>
              <a:srgbClr val="7E9FA7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6" name="Freeform 484"/>
            <p:cNvSpPr>
              <a:spLocks/>
            </p:cNvSpPr>
            <p:nvPr/>
          </p:nvSpPr>
          <p:spPr bwMode="auto">
            <a:xfrm>
              <a:off x="3169" y="1329"/>
              <a:ext cx="26" cy="221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4" y="105"/>
                </a:cxn>
                <a:cxn ang="0">
                  <a:pos x="1" y="172"/>
                </a:cxn>
                <a:cxn ang="0">
                  <a:pos x="0" y="195"/>
                </a:cxn>
                <a:cxn ang="0">
                  <a:pos x="1" y="211"/>
                </a:cxn>
                <a:cxn ang="0">
                  <a:pos x="5" y="216"/>
                </a:cxn>
                <a:cxn ang="0">
                  <a:pos x="10" y="220"/>
                </a:cxn>
                <a:cxn ang="0">
                  <a:pos x="18" y="221"/>
                </a:cxn>
                <a:cxn ang="0">
                  <a:pos x="20" y="220"/>
                </a:cxn>
                <a:cxn ang="0">
                  <a:pos x="21" y="217"/>
                </a:cxn>
                <a:cxn ang="0">
                  <a:pos x="22" y="173"/>
                </a:cxn>
                <a:cxn ang="0">
                  <a:pos x="22" y="84"/>
                </a:cxn>
                <a:cxn ang="0">
                  <a:pos x="24" y="39"/>
                </a:cxn>
                <a:cxn ang="0">
                  <a:pos x="25" y="29"/>
                </a:cxn>
                <a:cxn ang="0">
                  <a:pos x="25" y="10"/>
                </a:cxn>
                <a:cxn ang="0">
                  <a:pos x="20" y="1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4" y="9"/>
                </a:cxn>
                <a:cxn ang="0">
                  <a:pos x="1" y="28"/>
                </a:cxn>
                <a:cxn ang="0">
                  <a:pos x="1" y="38"/>
                </a:cxn>
                <a:cxn ang="0">
                  <a:pos x="5" y="42"/>
                </a:cxn>
                <a:cxn ang="0">
                  <a:pos x="6" y="44"/>
                </a:cxn>
                <a:cxn ang="0">
                  <a:pos x="8" y="44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6" y="37"/>
                </a:cxn>
                <a:cxn ang="0">
                  <a:pos x="8" y="32"/>
                </a:cxn>
                <a:cxn ang="0">
                  <a:pos x="12" y="14"/>
                </a:cxn>
                <a:cxn ang="0">
                  <a:pos x="15" y="9"/>
                </a:cxn>
                <a:cxn ang="0">
                  <a:pos x="16" y="9"/>
                </a:cxn>
                <a:cxn ang="0">
                  <a:pos x="17" y="12"/>
                </a:cxn>
                <a:cxn ang="0">
                  <a:pos x="17" y="36"/>
                </a:cxn>
                <a:cxn ang="0">
                  <a:pos x="15" y="65"/>
                </a:cxn>
                <a:cxn ang="0">
                  <a:pos x="14" y="175"/>
                </a:cxn>
                <a:cxn ang="0">
                  <a:pos x="14" y="197"/>
                </a:cxn>
                <a:cxn ang="0">
                  <a:pos x="14" y="206"/>
                </a:cxn>
                <a:cxn ang="0">
                  <a:pos x="13" y="209"/>
                </a:cxn>
                <a:cxn ang="0">
                  <a:pos x="8" y="211"/>
                </a:cxn>
                <a:cxn ang="0">
                  <a:pos x="7" y="208"/>
                </a:cxn>
                <a:cxn ang="0">
                  <a:pos x="8" y="156"/>
                </a:cxn>
                <a:cxn ang="0">
                  <a:pos x="10" y="70"/>
                </a:cxn>
                <a:cxn ang="0">
                  <a:pos x="9" y="41"/>
                </a:cxn>
                <a:cxn ang="0">
                  <a:pos x="7" y="37"/>
                </a:cxn>
                <a:cxn ang="0">
                  <a:pos x="5" y="37"/>
                </a:cxn>
                <a:cxn ang="0">
                  <a:pos x="4" y="39"/>
                </a:cxn>
              </a:cxnLst>
              <a:rect l="0" t="0" r="r" b="b"/>
              <a:pathLst>
                <a:path w="26" h="221">
                  <a:moveTo>
                    <a:pt x="4" y="39"/>
                  </a:moveTo>
                  <a:lnTo>
                    <a:pt x="4" y="39"/>
                  </a:lnTo>
                  <a:lnTo>
                    <a:pt x="5" y="72"/>
                  </a:lnTo>
                  <a:lnTo>
                    <a:pt x="4" y="105"/>
                  </a:lnTo>
                  <a:lnTo>
                    <a:pt x="1" y="172"/>
                  </a:lnTo>
                  <a:lnTo>
                    <a:pt x="1" y="172"/>
                  </a:lnTo>
                  <a:lnTo>
                    <a:pt x="0" y="185"/>
                  </a:lnTo>
                  <a:lnTo>
                    <a:pt x="0" y="195"/>
                  </a:lnTo>
                  <a:lnTo>
                    <a:pt x="0" y="203"/>
                  </a:lnTo>
                  <a:lnTo>
                    <a:pt x="1" y="211"/>
                  </a:lnTo>
                  <a:lnTo>
                    <a:pt x="2" y="214"/>
                  </a:lnTo>
                  <a:lnTo>
                    <a:pt x="5" y="216"/>
                  </a:lnTo>
                  <a:lnTo>
                    <a:pt x="7" y="219"/>
                  </a:lnTo>
                  <a:lnTo>
                    <a:pt x="10" y="220"/>
                  </a:lnTo>
                  <a:lnTo>
                    <a:pt x="14" y="221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20" y="220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2" y="196"/>
                  </a:lnTo>
                  <a:lnTo>
                    <a:pt x="22" y="173"/>
                  </a:lnTo>
                  <a:lnTo>
                    <a:pt x="22" y="128"/>
                  </a:lnTo>
                  <a:lnTo>
                    <a:pt x="22" y="84"/>
                  </a:lnTo>
                  <a:lnTo>
                    <a:pt x="23" y="62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5" y="29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3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4"/>
                  </a:lnTo>
                  <a:lnTo>
                    <a:pt x="4" y="9"/>
                  </a:lnTo>
                  <a:lnTo>
                    <a:pt x="2" y="15"/>
                  </a:lnTo>
                  <a:lnTo>
                    <a:pt x="1" y="28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0" y="23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8" y="17"/>
                  </a:lnTo>
                  <a:lnTo>
                    <a:pt x="17" y="36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4" y="120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3" y="209"/>
                  </a:lnTo>
                  <a:lnTo>
                    <a:pt x="10" y="211"/>
                  </a:lnTo>
                  <a:lnTo>
                    <a:pt x="8" y="211"/>
                  </a:lnTo>
                  <a:lnTo>
                    <a:pt x="7" y="208"/>
                  </a:lnTo>
                  <a:lnTo>
                    <a:pt x="7" y="208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9" y="99"/>
                  </a:lnTo>
                  <a:lnTo>
                    <a:pt x="10" y="70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7" name="Freeform 485"/>
            <p:cNvSpPr>
              <a:spLocks/>
            </p:cNvSpPr>
            <p:nvPr/>
          </p:nvSpPr>
          <p:spPr bwMode="auto">
            <a:xfrm>
              <a:off x="3316" y="1369"/>
              <a:ext cx="18" cy="212"/>
            </a:xfrm>
            <a:custGeom>
              <a:avLst/>
              <a:gdLst/>
              <a:ahLst/>
              <a:cxnLst>
                <a:cxn ang="0">
                  <a:pos x="3" y="36"/>
                </a:cxn>
                <a:cxn ang="0">
                  <a:pos x="3" y="36"/>
                </a:cxn>
                <a:cxn ang="0">
                  <a:pos x="3" y="72"/>
                </a:cxn>
                <a:cxn ang="0">
                  <a:pos x="2" y="116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09"/>
                </a:cxn>
                <a:cxn ang="0">
                  <a:pos x="4" y="209"/>
                </a:cxn>
                <a:cxn ang="0">
                  <a:pos x="9" y="212"/>
                </a:cxn>
                <a:cxn ang="0">
                  <a:pos x="13" y="212"/>
                </a:cxn>
                <a:cxn ang="0">
                  <a:pos x="13" y="212"/>
                </a:cxn>
                <a:cxn ang="0">
                  <a:pos x="13" y="188"/>
                </a:cxn>
                <a:cxn ang="0">
                  <a:pos x="13" y="158"/>
                </a:cxn>
                <a:cxn ang="0">
                  <a:pos x="13" y="127"/>
                </a:cxn>
                <a:cxn ang="0">
                  <a:pos x="13" y="104"/>
                </a:cxn>
                <a:cxn ang="0">
                  <a:pos x="13" y="104"/>
                </a:cxn>
                <a:cxn ang="0">
                  <a:pos x="14" y="55"/>
                </a:cxn>
                <a:cxn ang="0">
                  <a:pos x="14" y="55"/>
                </a:cxn>
                <a:cxn ang="0">
                  <a:pos x="17" y="33"/>
                </a:cxn>
                <a:cxn ang="0">
                  <a:pos x="18" y="22"/>
                </a:cxn>
                <a:cxn ang="0">
                  <a:pos x="17" y="12"/>
                </a:cxn>
                <a:cxn ang="0">
                  <a:pos x="17" y="12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2" y="17"/>
                </a:cxn>
                <a:cxn ang="0">
                  <a:pos x="1" y="36"/>
                </a:cxn>
                <a:cxn ang="0">
                  <a:pos x="3" y="36"/>
                </a:cxn>
                <a:cxn ang="0">
                  <a:pos x="3" y="36"/>
                </a:cxn>
              </a:cxnLst>
              <a:rect l="0" t="0" r="r" b="b"/>
              <a:pathLst>
                <a:path w="18" h="212">
                  <a:moveTo>
                    <a:pt x="3" y="36"/>
                  </a:moveTo>
                  <a:lnTo>
                    <a:pt x="3" y="36"/>
                  </a:lnTo>
                  <a:lnTo>
                    <a:pt x="3" y="72"/>
                  </a:lnTo>
                  <a:lnTo>
                    <a:pt x="2" y="116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9" y="212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3" y="188"/>
                  </a:lnTo>
                  <a:lnTo>
                    <a:pt x="13" y="158"/>
                  </a:lnTo>
                  <a:lnTo>
                    <a:pt x="13" y="127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7" y="33"/>
                  </a:lnTo>
                  <a:lnTo>
                    <a:pt x="18" y="2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17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3" y="36"/>
                  </a:lnTo>
                  <a:close/>
                </a:path>
              </a:pathLst>
            </a:custGeom>
            <a:solidFill>
              <a:srgbClr val="7E9FA7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8" name="Freeform 486"/>
            <p:cNvSpPr>
              <a:spLocks/>
            </p:cNvSpPr>
            <p:nvPr/>
          </p:nvSpPr>
          <p:spPr bwMode="auto">
            <a:xfrm>
              <a:off x="3312" y="1365"/>
              <a:ext cx="26" cy="220"/>
            </a:xfrm>
            <a:custGeom>
              <a:avLst/>
              <a:gdLst/>
              <a:ahLst/>
              <a:cxnLst>
                <a:cxn ang="0">
                  <a:pos x="4" y="38"/>
                </a:cxn>
                <a:cxn ang="0">
                  <a:pos x="4" y="105"/>
                </a:cxn>
                <a:cxn ang="0">
                  <a:pos x="1" y="171"/>
                </a:cxn>
                <a:cxn ang="0">
                  <a:pos x="0" y="194"/>
                </a:cxn>
                <a:cxn ang="0">
                  <a:pos x="1" y="210"/>
                </a:cxn>
                <a:cxn ang="0">
                  <a:pos x="5" y="216"/>
                </a:cxn>
                <a:cxn ang="0">
                  <a:pos x="10" y="219"/>
                </a:cxn>
                <a:cxn ang="0">
                  <a:pos x="18" y="220"/>
                </a:cxn>
                <a:cxn ang="0">
                  <a:pos x="20" y="219"/>
                </a:cxn>
                <a:cxn ang="0">
                  <a:pos x="21" y="217"/>
                </a:cxn>
                <a:cxn ang="0">
                  <a:pos x="22" y="172"/>
                </a:cxn>
                <a:cxn ang="0">
                  <a:pos x="22" y="83"/>
                </a:cxn>
                <a:cxn ang="0">
                  <a:pos x="24" y="38"/>
                </a:cxn>
                <a:cxn ang="0">
                  <a:pos x="25" y="28"/>
                </a:cxn>
                <a:cxn ang="0">
                  <a:pos x="25" y="10"/>
                </a:cxn>
                <a:cxn ang="0">
                  <a:pos x="20" y="1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4" y="9"/>
                </a:cxn>
                <a:cxn ang="0">
                  <a:pos x="1" y="27"/>
                </a:cxn>
                <a:cxn ang="0">
                  <a:pos x="2" y="37"/>
                </a:cxn>
                <a:cxn ang="0">
                  <a:pos x="5" y="42"/>
                </a:cxn>
                <a:cxn ang="0">
                  <a:pos x="6" y="43"/>
                </a:cxn>
                <a:cxn ang="0">
                  <a:pos x="8" y="43"/>
                </a:cxn>
                <a:cxn ang="0">
                  <a:pos x="9" y="42"/>
                </a:cxn>
                <a:cxn ang="0">
                  <a:pos x="8" y="37"/>
                </a:cxn>
                <a:cxn ang="0">
                  <a:pos x="6" y="36"/>
                </a:cxn>
                <a:cxn ang="0">
                  <a:pos x="9" y="32"/>
                </a:cxn>
                <a:cxn ang="0">
                  <a:pos x="12" y="13"/>
                </a:cxn>
                <a:cxn ang="0">
                  <a:pos x="15" y="9"/>
                </a:cxn>
                <a:cxn ang="0">
                  <a:pos x="16" y="9"/>
                </a:cxn>
                <a:cxn ang="0">
                  <a:pos x="17" y="11"/>
                </a:cxn>
                <a:cxn ang="0">
                  <a:pos x="17" y="35"/>
                </a:cxn>
                <a:cxn ang="0">
                  <a:pos x="15" y="65"/>
                </a:cxn>
                <a:cxn ang="0">
                  <a:pos x="14" y="175"/>
                </a:cxn>
                <a:cxn ang="0">
                  <a:pos x="14" y="196"/>
                </a:cxn>
                <a:cxn ang="0">
                  <a:pos x="14" y="205"/>
                </a:cxn>
                <a:cxn ang="0">
                  <a:pos x="13" y="209"/>
                </a:cxn>
                <a:cxn ang="0">
                  <a:pos x="8" y="210"/>
                </a:cxn>
                <a:cxn ang="0">
                  <a:pos x="7" y="208"/>
                </a:cxn>
                <a:cxn ang="0">
                  <a:pos x="8" y="155"/>
                </a:cxn>
                <a:cxn ang="0">
                  <a:pos x="10" y="69"/>
                </a:cxn>
                <a:cxn ang="0">
                  <a:pos x="9" y="41"/>
                </a:cxn>
                <a:cxn ang="0">
                  <a:pos x="7" y="36"/>
                </a:cxn>
                <a:cxn ang="0">
                  <a:pos x="5" y="36"/>
                </a:cxn>
                <a:cxn ang="0">
                  <a:pos x="4" y="38"/>
                </a:cxn>
              </a:cxnLst>
              <a:rect l="0" t="0" r="r" b="b"/>
              <a:pathLst>
                <a:path w="26" h="220">
                  <a:moveTo>
                    <a:pt x="4" y="38"/>
                  </a:moveTo>
                  <a:lnTo>
                    <a:pt x="4" y="38"/>
                  </a:lnTo>
                  <a:lnTo>
                    <a:pt x="5" y="72"/>
                  </a:lnTo>
                  <a:lnTo>
                    <a:pt x="4" y="10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0" y="185"/>
                  </a:lnTo>
                  <a:lnTo>
                    <a:pt x="0" y="194"/>
                  </a:lnTo>
                  <a:lnTo>
                    <a:pt x="0" y="202"/>
                  </a:lnTo>
                  <a:lnTo>
                    <a:pt x="1" y="210"/>
                  </a:lnTo>
                  <a:lnTo>
                    <a:pt x="2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19"/>
                  </a:lnTo>
                  <a:lnTo>
                    <a:pt x="14" y="220"/>
                  </a:lnTo>
                  <a:lnTo>
                    <a:pt x="18" y="220"/>
                  </a:lnTo>
                  <a:lnTo>
                    <a:pt x="18" y="220"/>
                  </a:lnTo>
                  <a:lnTo>
                    <a:pt x="20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2" y="195"/>
                  </a:lnTo>
                  <a:lnTo>
                    <a:pt x="22" y="172"/>
                  </a:lnTo>
                  <a:lnTo>
                    <a:pt x="22" y="128"/>
                  </a:lnTo>
                  <a:lnTo>
                    <a:pt x="22" y="83"/>
                  </a:lnTo>
                  <a:lnTo>
                    <a:pt x="23" y="61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5" y="28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9"/>
                  </a:lnTo>
                  <a:lnTo>
                    <a:pt x="2" y="14"/>
                  </a:lnTo>
                  <a:lnTo>
                    <a:pt x="1" y="2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22"/>
                  </a:lnTo>
                  <a:lnTo>
                    <a:pt x="12" y="13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8" y="17"/>
                  </a:lnTo>
                  <a:lnTo>
                    <a:pt x="17" y="35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4" y="120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3" y="209"/>
                  </a:lnTo>
                  <a:lnTo>
                    <a:pt x="10" y="210"/>
                  </a:lnTo>
                  <a:lnTo>
                    <a:pt x="8" y="210"/>
                  </a:lnTo>
                  <a:lnTo>
                    <a:pt x="7" y="208"/>
                  </a:lnTo>
                  <a:lnTo>
                    <a:pt x="7" y="208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9" y="98"/>
                  </a:lnTo>
                  <a:lnTo>
                    <a:pt x="10" y="6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59" name="Freeform 487"/>
            <p:cNvSpPr>
              <a:spLocks/>
            </p:cNvSpPr>
            <p:nvPr/>
          </p:nvSpPr>
          <p:spPr bwMode="auto">
            <a:xfrm>
              <a:off x="3361" y="1314"/>
              <a:ext cx="19" cy="212"/>
            </a:xfrm>
            <a:custGeom>
              <a:avLst/>
              <a:gdLst/>
              <a:ahLst/>
              <a:cxnLst>
                <a:cxn ang="0">
                  <a:pos x="4" y="36"/>
                </a:cxn>
                <a:cxn ang="0">
                  <a:pos x="4" y="36"/>
                </a:cxn>
                <a:cxn ang="0">
                  <a:pos x="5" y="72"/>
                </a:cxn>
                <a:cxn ang="0">
                  <a:pos x="4" y="116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6"/>
                </a:cxn>
                <a:cxn ang="0">
                  <a:pos x="3" y="208"/>
                </a:cxn>
                <a:cxn ang="0">
                  <a:pos x="6" y="210"/>
                </a:cxn>
                <a:cxn ang="0">
                  <a:pos x="6" y="210"/>
                </a:cxn>
                <a:cxn ang="0">
                  <a:pos x="9" y="212"/>
                </a:cxn>
                <a:cxn ang="0">
                  <a:pos x="14" y="212"/>
                </a:cxn>
                <a:cxn ang="0">
                  <a:pos x="14" y="212"/>
                </a:cxn>
                <a:cxn ang="0">
                  <a:pos x="15" y="188"/>
                </a:cxn>
                <a:cxn ang="0">
                  <a:pos x="14" y="158"/>
                </a:cxn>
                <a:cxn ang="0">
                  <a:pos x="14" y="127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9" y="33"/>
                </a:cxn>
                <a:cxn ang="0">
                  <a:pos x="19" y="2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7" y="3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5" y="7"/>
                </a:cxn>
                <a:cxn ang="0">
                  <a:pos x="4" y="17"/>
                </a:cxn>
                <a:cxn ang="0">
                  <a:pos x="1" y="36"/>
                </a:cxn>
                <a:cxn ang="0">
                  <a:pos x="4" y="36"/>
                </a:cxn>
                <a:cxn ang="0">
                  <a:pos x="4" y="36"/>
                </a:cxn>
              </a:cxnLst>
              <a:rect l="0" t="0" r="r" b="b"/>
              <a:pathLst>
                <a:path w="19" h="212">
                  <a:moveTo>
                    <a:pt x="4" y="36"/>
                  </a:moveTo>
                  <a:lnTo>
                    <a:pt x="4" y="36"/>
                  </a:lnTo>
                  <a:lnTo>
                    <a:pt x="5" y="72"/>
                  </a:lnTo>
                  <a:lnTo>
                    <a:pt x="4" y="116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3" y="208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9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15" y="188"/>
                  </a:lnTo>
                  <a:lnTo>
                    <a:pt x="14" y="158"/>
                  </a:lnTo>
                  <a:lnTo>
                    <a:pt x="14" y="127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33"/>
                  </a:lnTo>
                  <a:lnTo>
                    <a:pt x="19" y="2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4"/>
                  </a:lnTo>
                  <a:lnTo>
                    <a:pt x="5" y="7"/>
                  </a:lnTo>
                  <a:lnTo>
                    <a:pt x="4" y="17"/>
                  </a:lnTo>
                  <a:lnTo>
                    <a:pt x="1" y="36"/>
                  </a:lnTo>
                  <a:lnTo>
                    <a:pt x="4" y="36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7E9FA7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0" name="Freeform 488"/>
            <p:cNvSpPr>
              <a:spLocks/>
            </p:cNvSpPr>
            <p:nvPr/>
          </p:nvSpPr>
          <p:spPr bwMode="auto">
            <a:xfrm>
              <a:off x="3358" y="1310"/>
              <a:ext cx="26" cy="220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4" y="105"/>
                </a:cxn>
                <a:cxn ang="0">
                  <a:pos x="2" y="171"/>
                </a:cxn>
                <a:cxn ang="0">
                  <a:pos x="0" y="194"/>
                </a:cxn>
                <a:cxn ang="0">
                  <a:pos x="1" y="210"/>
                </a:cxn>
                <a:cxn ang="0">
                  <a:pos x="4" y="216"/>
                </a:cxn>
                <a:cxn ang="0">
                  <a:pos x="10" y="219"/>
                </a:cxn>
                <a:cxn ang="0">
                  <a:pos x="19" y="220"/>
                </a:cxn>
                <a:cxn ang="0">
                  <a:pos x="20" y="219"/>
                </a:cxn>
                <a:cxn ang="0">
                  <a:pos x="20" y="217"/>
                </a:cxn>
                <a:cxn ang="0">
                  <a:pos x="23" y="172"/>
                </a:cxn>
                <a:cxn ang="0">
                  <a:pos x="23" y="83"/>
                </a:cxn>
                <a:cxn ang="0">
                  <a:pos x="25" y="39"/>
                </a:cxn>
                <a:cxn ang="0">
                  <a:pos x="26" y="28"/>
                </a:cxn>
                <a:cxn ang="0">
                  <a:pos x="25" y="10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3" y="9"/>
                </a:cxn>
                <a:cxn ang="0">
                  <a:pos x="2" y="27"/>
                </a:cxn>
                <a:cxn ang="0">
                  <a:pos x="2" y="37"/>
                </a:cxn>
                <a:cxn ang="0">
                  <a:pos x="4" y="42"/>
                </a:cxn>
                <a:cxn ang="0">
                  <a:pos x="7" y="43"/>
                </a:cxn>
                <a:cxn ang="0">
                  <a:pos x="8" y="43"/>
                </a:cxn>
                <a:cxn ang="0">
                  <a:pos x="10" y="42"/>
                </a:cxn>
                <a:cxn ang="0">
                  <a:pos x="8" y="37"/>
                </a:cxn>
                <a:cxn ang="0">
                  <a:pos x="7" y="36"/>
                </a:cxn>
                <a:cxn ang="0">
                  <a:pos x="9" y="32"/>
                </a:cxn>
                <a:cxn ang="0">
                  <a:pos x="12" y="13"/>
                </a:cxn>
                <a:cxn ang="0">
                  <a:pos x="15" y="9"/>
                </a:cxn>
                <a:cxn ang="0">
                  <a:pos x="16" y="9"/>
                </a:cxn>
                <a:cxn ang="0">
                  <a:pos x="18" y="11"/>
                </a:cxn>
                <a:cxn ang="0">
                  <a:pos x="18" y="35"/>
                </a:cxn>
                <a:cxn ang="0">
                  <a:pos x="15" y="65"/>
                </a:cxn>
                <a:cxn ang="0">
                  <a:pos x="14" y="175"/>
                </a:cxn>
                <a:cxn ang="0">
                  <a:pos x="14" y="196"/>
                </a:cxn>
                <a:cxn ang="0">
                  <a:pos x="14" y="206"/>
                </a:cxn>
                <a:cxn ang="0">
                  <a:pos x="12" y="209"/>
                </a:cxn>
                <a:cxn ang="0">
                  <a:pos x="8" y="210"/>
                </a:cxn>
                <a:cxn ang="0">
                  <a:pos x="7" y="208"/>
                </a:cxn>
                <a:cxn ang="0">
                  <a:pos x="8" y="155"/>
                </a:cxn>
                <a:cxn ang="0">
                  <a:pos x="10" y="69"/>
                </a:cxn>
                <a:cxn ang="0">
                  <a:pos x="10" y="41"/>
                </a:cxn>
                <a:cxn ang="0">
                  <a:pos x="7" y="36"/>
                </a:cxn>
                <a:cxn ang="0">
                  <a:pos x="4" y="36"/>
                </a:cxn>
                <a:cxn ang="0">
                  <a:pos x="4" y="39"/>
                </a:cxn>
              </a:cxnLst>
              <a:rect l="0" t="0" r="r" b="b"/>
              <a:pathLst>
                <a:path w="26" h="220">
                  <a:moveTo>
                    <a:pt x="4" y="39"/>
                  </a:moveTo>
                  <a:lnTo>
                    <a:pt x="4" y="39"/>
                  </a:lnTo>
                  <a:lnTo>
                    <a:pt x="4" y="72"/>
                  </a:lnTo>
                  <a:lnTo>
                    <a:pt x="4" y="105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85"/>
                  </a:lnTo>
                  <a:lnTo>
                    <a:pt x="0" y="194"/>
                  </a:lnTo>
                  <a:lnTo>
                    <a:pt x="0" y="202"/>
                  </a:lnTo>
                  <a:lnTo>
                    <a:pt x="1" y="210"/>
                  </a:lnTo>
                  <a:lnTo>
                    <a:pt x="3" y="214"/>
                  </a:lnTo>
                  <a:lnTo>
                    <a:pt x="4" y="216"/>
                  </a:lnTo>
                  <a:lnTo>
                    <a:pt x="7" y="218"/>
                  </a:lnTo>
                  <a:lnTo>
                    <a:pt x="10" y="219"/>
                  </a:lnTo>
                  <a:lnTo>
                    <a:pt x="14" y="220"/>
                  </a:lnTo>
                  <a:lnTo>
                    <a:pt x="19" y="220"/>
                  </a:lnTo>
                  <a:lnTo>
                    <a:pt x="19" y="220"/>
                  </a:lnTo>
                  <a:lnTo>
                    <a:pt x="20" y="219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2" y="195"/>
                  </a:lnTo>
                  <a:lnTo>
                    <a:pt x="23" y="172"/>
                  </a:lnTo>
                  <a:lnTo>
                    <a:pt x="23" y="128"/>
                  </a:lnTo>
                  <a:lnTo>
                    <a:pt x="23" y="83"/>
                  </a:lnTo>
                  <a:lnTo>
                    <a:pt x="23" y="61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6" y="28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3" y="9"/>
                  </a:lnTo>
                  <a:lnTo>
                    <a:pt x="2" y="15"/>
                  </a:lnTo>
                  <a:lnTo>
                    <a:pt x="2" y="2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9" y="32"/>
                  </a:lnTo>
                  <a:lnTo>
                    <a:pt x="10" y="23"/>
                  </a:lnTo>
                  <a:lnTo>
                    <a:pt x="12" y="13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8" y="11"/>
                  </a:lnTo>
                  <a:lnTo>
                    <a:pt x="18" y="17"/>
                  </a:lnTo>
                  <a:lnTo>
                    <a:pt x="18" y="35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4" y="120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2" y="209"/>
                  </a:lnTo>
                  <a:lnTo>
                    <a:pt x="10" y="210"/>
                  </a:lnTo>
                  <a:lnTo>
                    <a:pt x="8" y="210"/>
                  </a:lnTo>
                  <a:lnTo>
                    <a:pt x="7" y="208"/>
                  </a:lnTo>
                  <a:lnTo>
                    <a:pt x="7" y="208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10" y="98"/>
                  </a:lnTo>
                  <a:lnTo>
                    <a:pt x="10" y="69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1" name="Freeform 489"/>
            <p:cNvSpPr>
              <a:spLocks/>
            </p:cNvSpPr>
            <p:nvPr/>
          </p:nvSpPr>
          <p:spPr bwMode="auto">
            <a:xfrm>
              <a:off x="3319" y="1825"/>
              <a:ext cx="374" cy="616"/>
            </a:xfrm>
            <a:custGeom>
              <a:avLst/>
              <a:gdLst/>
              <a:ahLst/>
              <a:cxnLst>
                <a:cxn ang="0">
                  <a:pos x="370" y="21"/>
                </a:cxn>
                <a:cxn ang="0">
                  <a:pos x="369" y="20"/>
                </a:cxn>
                <a:cxn ang="0">
                  <a:pos x="368" y="20"/>
                </a:cxn>
                <a:cxn ang="0">
                  <a:pos x="367" y="21"/>
                </a:cxn>
                <a:cxn ang="0">
                  <a:pos x="367" y="21"/>
                </a:cxn>
                <a:cxn ang="0">
                  <a:pos x="366" y="22"/>
                </a:cxn>
                <a:cxn ang="0">
                  <a:pos x="365" y="22"/>
                </a:cxn>
                <a:cxn ang="0">
                  <a:pos x="363" y="23"/>
                </a:cxn>
                <a:cxn ang="0">
                  <a:pos x="362" y="24"/>
                </a:cxn>
                <a:cxn ang="0">
                  <a:pos x="362" y="26"/>
                </a:cxn>
                <a:cxn ang="0">
                  <a:pos x="361" y="27"/>
                </a:cxn>
                <a:cxn ang="0">
                  <a:pos x="360" y="29"/>
                </a:cxn>
                <a:cxn ang="0">
                  <a:pos x="359" y="30"/>
                </a:cxn>
                <a:cxn ang="0">
                  <a:pos x="358" y="31"/>
                </a:cxn>
                <a:cxn ang="0">
                  <a:pos x="357" y="31"/>
                </a:cxn>
                <a:cxn ang="0">
                  <a:pos x="357" y="22"/>
                </a:cxn>
                <a:cxn ang="0">
                  <a:pos x="358" y="16"/>
                </a:cxn>
                <a:cxn ang="0">
                  <a:pos x="354" y="14"/>
                </a:cxn>
                <a:cxn ang="0">
                  <a:pos x="354" y="13"/>
                </a:cxn>
                <a:cxn ang="0">
                  <a:pos x="354" y="7"/>
                </a:cxn>
                <a:cxn ang="0">
                  <a:pos x="353" y="4"/>
                </a:cxn>
                <a:cxn ang="0">
                  <a:pos x="307" y="4"/>
                </a:cxn>
                <a:cxn ang="0">
                  <a:pos x="200" y="4"/>
                </a:cxn>
                <a:cxn ang="0">
                  <a:pos x="115" y="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82" y="2"/>
                </a:cxn>
                <a:cxn ang="0">
                  <a:pos x="45" y="3"/>
                </a:cxn>
                <a:cxn ang="0">
                  <a:pos x="38" y="4"/>
                </a:cxn>
                <a:cxn ang="0">
                  <a:pos x="34" y="16"/>
                </a:cxn>
                <a:cxn ang="0">
                  <a:pos x="13" y="35"/>
                </a:cxn>
                <a:cxn ang="0">
                  <a:pos x="3" y="43"/>
                </a:cxn>
                <a:cxn ang="0">
                  <a:pos x="3" y="45"/>
                </a:cxn>
                <a:cxn ang="0">
                  <a:pos x="1" y="117"/>
                </a:cxn>
                <a:cxn ang="0">
                  <a:pos x="1" y="328"/>
                </a:cxn>
                <a:cxn ang="0">
                  <a:pos x="0" y="528"/>
                </a:cxn>
                <a:cxn ang="0">
                  <a:pos x="3" y="594"/>
                </a:cxn>
                <a:cxn ang="0">
                  <a:pos x="6" y="595"/>
                </a:cxn>
                <a:cxn ang="0">
                  <a:pos x="21" y="595"/>
                </a:cxn>
                <a:cxn ang="0">
                  <a:pos x="21" y="595"/>
                </a:cxn>
                <a:cxn ang="0">
                  <a:pos x="24" y="597"/>
                </a:cxn>
                <a:cxn ang="0">
                  <a:pos x="25" y="599"/>
                </a:cxn>
                <a:cxn ang="0">
                  <a:pos x="26" y="600"/>
                </a:cxn>
                <a:cxn ang="0">
                  <a:pos x="29" y="602"/>
                </a:cxn>
                <a:cxn ang="0">
                  <a:pos x="30" y="602"/>
                </a:cxn>
                <a:cxn ang="0">
                  <a:pos x="31" y="603"/>
                </a:cxn>
                <a:cxn ang="0">
                  <a:pos x="34" y="605"/>
                </a:cxn>
                <a:cxn ang="0">
                  <a:pos x="34" y="605"/>
                </a:cxn>
                <a:cxn ang="0">
                  <a:pos x="35" y="607"/>
                </a:cxn>
                <a:cxn ang="0">
                  <a:pos x="39" y="609"/>
                </a:cxn>
                <a:cxn ang="0">
                  <a:pos x="40" y="609"/>
                </a:cxn>
                <a:cxn ang="0">
                  <a:pos x="41" y="610"/>
                </a:cxn>
                <a:cxn ang="0">
                  <a:pos x="43" y="611"/>
                </a:cxn>
                <a:cxn ang="0">
                  <a:pos x="45" y="611"/>
                </a:cxn>
                <a:cxn ang="0">
                  <a:pos x="45" y="612"/>
                </a:cxn>
                <a:cxn ang="0">
                  <a:pos x="48" y="613"/>
                </a:cxn>
                <a:cxn ang="0">
                  <a:pos x="51" y="615"/>
                </a:cxn>
                <a:cxn ang="0">
                  <a:pos x="330" y="616"/>
                </a:cxn>
                <a:cxn ang="0">
                  <a:pos x="373" y="571"/>
                </a:cxn>
                <a:cxn ang="0">
                  <a:pos x="371" y="21"/>
                </a:cxn>
              </a:cxnLst>
              <a:rect l="0" t="0" r="r" b="b"/>
              <a:pathLst>
                <a:path w="374" h="616">
                  <a:moveTo>
                    <a:pt x="371" y="21"/>
                  </a:moveTo>
                  <a:lnTo>
                    <a:pt x="371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8" y="20"/>
                  </a:lnTo>
                  <a:lnTo>
                    <a:pt x="368" y="20"/>
                  </a:lnTo>
                  <a:lnTo>
                    <a:pt x="368" y="21"/>
                  </a:lnTo>
                  <a:lnTo>
                    <a:pt x="368" y="21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7" y="21"/>
                  </a:lnTo>
                  <a:lnTo>
                    <a:pt x="366" y="21"/>
                  </a:lnTo>
                  <a:lnTo>
                    <a:pt x="366" y="21"/>
                  </a:lnTo>
                  <a:lnTo>
                    <a:pt x="366" y="22"/>
                  </a:lnTo>
                  <a:lnTo>
                    <a:pt x="366" y="22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65" y="23"/>
                  </a:lnTo>
                  <a:lnTo>
                    <a:pt x="365" y="23"/>
                  </a:lnTo>
                  <a:lnTo>
                    <a:pt x="363" y="23"/>
                  </a:lnTo>
                  <a:lnTo>
                    <a:pt x="363" y="23"/>
                  </a:lnTo>
                  <a:lnTo>
                    <a:pt x="363" y="24"/>
                  </a:lnTo>
                  <a:lnTo>
                    <a:pt x="363" y="24"/>
                  </a:lnTo>
                  <a:lnTo>
                    <a:pt x="362" y="24"/>
                  </a:lnTo>
                  <a:lnTo>
                    <a:pt x="362" y="24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1" y="27"/>
                  </a:lnTo>
                  <a:lnTo>
                    <a:pt x="360" y="28"/>
                  </a:lnTo>
                  <a:lnTo>
                    <a:pt x="360" y="28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59" y="30"/>
                  </a:lnTo>
                  <a:lnTo>
                    <a:pt x="359" y="30"/>
                  </a:lnTo>
                  <a:lnTo>
                    <a:pt x="359" y="31"/>
                  </a:lnTo>
                  <a:lnTo>
                    <a:pt x="359" y="31"/>
                  </a:lnTo>
                  <a:lnTo>
                    <a:pt x="358" y="31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8" y="32"/>
                  </a:lnTo>
                  <a:lnTo>
                    <a:pt x="357" y="34"/>
                  </a:lnTo>
                  <a:lnTo>
                    <a:pt x="357" y="31"/>
                  </a:lnTo>
                  <a:lnTo>
                    <a:pt x="357" y="31"/>
                  </a:lnTo>
                  <a:lnTo>
                    <a:pt x="357" y="28"/>
                  </a:lnTo>
                  <a:lnTo>
                    <a:pt x="357" y="28"/>
                  </a:lnTo>
                  <a:lnTo>
                    <a:pt x="357" y="22"/>
                  </a:lnTo>
                  <a:lnTo>
                    <a:pt x="357" y="22"/>
                  </a:lnTo>
                  <a:lnTo>
                    <a:pt x="358" y="21"/>
                  </a:lnTo>
                  <a:lnTo>
                    <a:pt x="358" y="21"/>
                  </a:lnTo>
                  <a:lnTo>
                    <a:pt x="358" y="16"/>
                  </a:lnTo>
                  <a:lnTo>
                    <a:pt x="357" y="14"/>
                  </a:lnTo>
                  <a:lnTo>
                    <a:pt x="357" y="14"/>
                  </a:lnTo>
                  <a:lnTo>
                    <a:pt x="355" y="14"/>
                  </a:lnTo>
                  <a:lnTo>
                    <a:pt x="354" y="14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5" y="12"/>
                  </a:lnTo>
                  <a:lnTo>
                    <a:pt x="355" y="12"/>
                  </a:lnTo>
                  <a:lnTo>
                    <a:pt x="355" y="10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5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2" y="5"/>
                  </a:lnTo>
                  <a:lnTo>
                    <a:pt x="330" y="5"/>
                  </a:lnTo>
                  <a:lnTo>
                    <a:pt x="307" y="4"/>
                  </a:lnTo>
                  <a:lnTo>
                    <a:pt x="307" y="4"/>
                  </a:lnTo>
                  <a:lnTo>
                    <a:pt x="259" y="4"/>
                  </a:lnTo>
                  <a:lnTo>
                    <a:pt x="259" y="4"/>
                  </a:lnTo>
                  <a:lnTo>
                    <a:pt x="200" y="4"/>
                  </a:lnTo>
                  <a:lnTo>
                    <a:pt x="200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15" y="4"/>
                  </a:lnTo>
                  <a:lnTo>
                    <a:pt x="115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1" y="3"/>
                  </a:lnTo>
                  <a:lnTo>
                    <a:pt x="95" y="2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63" y="0"/>
                  </a:lnTo>
                  <a:lnTo>
                    <a:pt x="54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7" y="5"/>
                  </a:lnTo>
                  <a:lnTo>
                    <a:pt x="35" y="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24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3" y="35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6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1" y="86"/>
                  </a:lnTo>
                  <a:lnTo>
                    <a:pt x="1" y="117"/>
                  </a:lnTo>
                  <a:lnTo>
                    <a:pt x="2" y="147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0" y="528"/>
                  </a:lnTo>
                  <a:lnTo>
                    <a:pt x="1" y="561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5"/>
                  </a:lnTo>
                  <a:lnTo>
                    <a:pt x="6" y="595"/>
                  </a:lnTo>
                  <a:lnTo>
                    <a:pt x="6" y="595"/>
                  </a:lnTo>
                  <a:lnTo>
                    <a:pt x="6" y="595"/>
                  </a:lnTo>
                  <a:lnTo>
                    <a:pt x="6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1" y="595"/>
                  </a:lnTo>
                  <a:lnTo>
                    <a:pt x="24" y="597"/>
                  </a:lnTo>
                  <a:lnTo>
                    <a:pt x="24" y="597"/>
                  </a:lnTo>
                  <a:lnTo>
                    <a:pt x="24" y="599"/>
                  </a:lnTo>
                  <a:lnTo>
                    <a:pt x="24" y="599"/>
                  </a:lnTo>
                  <a:lnTo>
                    <a:pt x="25" y="599"/>
                  </a:lnTo>
                  <a:lnTo>
                    <a:pt x="25" y="599"/>
                  </a:lnTo>
                  <a:lnTo>
                    <a:pt x="25" y="599"/>
                  </a:lnTo>
                  <a:lnTo>
                    <a:pt x="25" y="599"/>
                  </a:lnTo>
                  <a:lnTo>
                    <a:pt x="26" y="600"/>
                  </a:lnTo>
                  <a:lnTo>
                    <a:pt x="26" y="600"/>
                  </a:lnTo>
                  <a:lnTo>
                    <a:pt x="27" y="601"/>
                  </a:lnTo>
                  <a:lnTo>
                    <a:pt x="27" y="601"/>
                  </a:lnTo>
                  <a:lnTo>
                    <a:pt x="29" y="602"/>
                  </a:lnTo>
                  <a:lnTo>
                    <a:pt x="29" y="602"/>
                  </a:lnTo>
                  <a:lnTo>
                    <a:pt x="30" y="602"/>
                  </a:lnTo>
                  <a:lnTo>
                    <a:pt x="30" y="602"/>
                  </a:lnTo>
                  <a:lnTo>
                    <a:pt x="30" y="602"/>
                  </a:lnTo>
                  <a:lnTo>
                    <a:pt x="30" y="602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2" y="604"/>
                  </a:lnTo>
                  <a:lnTo>
                    <a:pt x="32" y="604"/>
                  </a:lnTo>
                  <a:lnTo>
                    <a:pt x="34" y="605"/>
                  </a:lnTo>
                  <a:lnTo>
                    <a:pt x="34" y="605"/>
                  </a:lnTo>
                  <a:lnTo>
                    <a:pt x="34" y="605"/>
                  </a:lnTo>
                  <a:lnTo>
                    <a:pt x="34" y="605"/>
                  </a:lnTo>
                  <a:lnTo>
                    <a:pt x="34" y="605"/>
                  </a:lnTo>
                  <a:lnTo>
                    <a:pt x="34" y="605"/>
                  </a:lnTo>
                  <a:lnTo>
                    <a:pt x="35" y="605"/>
                  </a:lnTo>
                  <a:lnTo>
                    <a:pt x="35" y="605"/>
                  </a:lnTo>
                  <a:lnTo>
                    <a:pt x="35" y="607"/>
                  </a:lnTo>
                  <a:lnTo>
                    <a:pt x="35" y="607"/>
                  </a:lnTo>
                  <a:lnTo>
                    <a:pt x="35" y="607"/>
                  </a:lnTo>
                  <a:lnTo>
                    <a:pt x="35" y="607"/>
                  </a:lnTo>
                  <a:lnTo>
                    <a:pt x="39" y="609"/>
                  </a:lnTo>
                  <a:lnTo>
                    <a:pt x="39" y="609"/>
                  </a:lnTo>
                  <a:lnTo>
                    <a:pt x="40" y="609"/>
                  </a:lnTo>
                  <a:lnTo>
                    <a:pt x="40" y="609"/>
                  </a:lnTo>
                  <a:lnTo>
                    <a:pt x="40" y="609"/>
                  </a:lnTo>
                  <a:lnTo>
                    <a:pt x="40" y="609"/>
                  </a:lnTo>
                  <a:lnTo>
                    <a:pt x="40" y="609"/>
                  </a:lnTo>
                  <a:lnTo>
                    <a:pt x="40" y="609"/>
                  </a:lnTo>
                  <a:lnTo>
                    <a:pt x="41" y="610"/>
                  </a:lnTo>
                  <a:lnTo>
                    <a:pt x="41" y="610"/>
                  </a:lnTo>
                  <a:lnTo>
                    <a:pt x="43" y="611"/>
                  </a:lnTo>
                  <a:lnTo>
                    <a:pt x="43" y="611"/>
                  </a:lnTo>
                  <a:lnTo>
                    <a:pt x="43" y="611"/>
                  </a:lnTo>
                  <a:lnTo>
                    <a:pt x="43" y="611"/>
                  </a:lnTo>
                  <a:lnTo>
                    <a:pt x="43" y="611"/>
                  </a:lnTo>
                  <a:lnTo>
                    <a:pt x="43" y="611"/>
                  </a:lnTo>
                  <a:lnTo>
                    <a:pt x="45" y="611"/>
                  </a:lnTo>
                  <a:lnTo>
                    <a:pt x="45" y="611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48" y="613"/>
                  </a:lnTo>
                  <a:lnTo>
                    <a:pt x="48" y="613"/>
                  </a:lnTo>
                  <a:lnTo>
                    <a:pt x="48" y="613"/>
                  </a:lnTo>
                  <a:lnTo>
                    <a:pt x="48" y="613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51" y="615"/>
                  </a:lnTo>
                  <a:lnTo>
                    <a:pt x="51" y="615"/>
                  </a:lnTo>
                  <a:lnTo>
                    <a:pt x="54" y="615"/>
                  </a:lnTo>
                  <a:lnTo>
                    <a:pt x="59" y="616"/>
                  </a:lnTo>
                  <a:lnTo>
                    <a:pt x="330" y="616"/>
                  </a:lnTo>
                  <a:lnTo>
                    <a:pt x="330" y="616"/>
                  </a:lnTo>
                  <a:lnTo>
                    <a:pt x="349" y="600"/>
                  </a:lnTo>
                  <a:lnTo>
                    <a:pt x="373" y="578"/>
                  </a:lnTo>
                  <a:lnTo>
                    <a:pt x="373" y="578"/>
                  </a:lnTo>
                  <a:lnTo>
                    <a:pt x="373" y="571"/>
                  </a:lnTo>
                  <a:lnTo>
                    <a:pt x="374" y="553"/>
                  </a:lnTo>
                  <a:lnTo>
                    <a:pt x="374" y="489"/>
                  </a:lnTo>
                  <a:lnTo>
                    <a:pt x="374" y="298"/>
                  </a:lnTo>
                  <a:lnTo>
                    <a:pt x="371" y="21"/>
                  </a:lnTo>
                  <a:lnTo>
                    <a:pt x="371" y="21"/>
                  </a:lnTo>
                  <a:lnTo>
                    <a:pt x="371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2" name="Freeform 490"/>
            <p:cNvSpPr>
              <a:spLocks noEditPoints="1"/>
            </p:cNvSpPr>
            <p:nvPr/>
          </p:nvSpPr>
          <p:spPr bwMode="auto">
            <a:xfrm>
              <a:off x="3319" y="1827"/>
              <a:ext cx="374" cy="614"/>
            </a:xfrm>
            <a:custGeom>
              <a:avLst/>
              <a:gdLst/>
              <a:ahLst/>
              <a:cxnLst>
                <a:cxn ang="0">
                  <a:pos x="369" y="18"/>
                </a:cxn>
                <a:cxn ang="0">
                  <a:pos x="360" y="26"/>
                </a:cxn>
                <a:cxn ang="0">
                  <a:pos x="358" y="19"/>
                </a:cxn>
                <a:cxn ang="0">
                  <a:pos x="357" y="12"/>
                </a:cxn>
                <a:cxn ang="0">
                  <a:pos x="354" y="13"/>
                </a:cxn>
                <a:cxn ang="0">
                  <a:pos x="351" y="36"/>
                </a:cxn>
                <a:cxn ang="0">
                  <a:pos x="344" y="42"/>
                </a:cxn>
                <a:cxn ang="0">
                  <a:pos x="336" y="50"/>
                </a:cxn>
                <a:cxn ang="0">
                  <a:pos x="336" y="103"/>
                </a:cxn>
                <a:cxn ang="0">
                  <a:pos x="334" y="340"/>
                </a:cxn>
                <a:cxn ang="0">
                  <a:pos x="326" y="454"/>
                </a:cxn>
                <a:cxn ang="0">
                  <a:pos x="327" y="299"/>
                </a:cxn>
                <a:cxn ang="0">
                  <a:pos x="329" y="38"/>
                </a:cxn>
                <a:cxn ang="0">
                  <a:pos x="347" y="19"/>
                </a:cxn>
                <a:cxn ang="0">
                  <a:pos x="350" y="19"/>
                </a:cxn>
                <a:cxn ang="0">
                  <a:pos x="353" y="12"/>
                </a:cxn>
                <a:cxn ang="0">
                  <a:pos x="354" y="11"/>
                </a:cxn>
                <a:cxn ang="0">
                  <a:pos x="354" y="5"/>
                </a:cxn>
                <a:cxn ang="0">
                  <a:pos x="342" y="3"/>
                </a:cxn>
                <a:cxn ang="0">
                  <a:pos x="307" y="2"/>
                </a:cxn>
                <a:cxn ang="0">
                  <a:pos x="200" y="2"/>
                </a:cxn>
                <a:cxn ang="0">
                  <a:pos x="143" y="2"/>
                </a:cxn>
                <a:cxn ang="0">
                  <a:pos x="104" y="2"/>
                </a:cxn>
                <a:cxn ang="0">
                  <a:pos x="104" y="2"/>
                </a:cxn>
                <a:cxn ang="0">
                  <a:pos x="90" y="0"/>
                </a:cxn>
                <a:cxn ang="0">
                  <a:pos x="56" y="0"/>
                </a:cxn>
                <a:cxn ang="0">
                  <a:pos x="38" y="2"/>
                </a:cxn>
                <a:cxn ang="0">
                  <a:pos x="34" y="14"/>
                </a:cxn>
                <a:cxn ang="0">
                  <a:pos x="14" y="30"/>
                </a:cxn>
                <a:cxn ang="0">
                  <a:pos x="11" y="36"/>
                </a:cxn>
                <a:cxn ang="0">
                  <a:pos x="3" y="41"/>
                </a:cxn>
                <a:cxn ang="0">
                  <a:pos x="2" y="64"/>
                </a:cxn>
                <a:cxn ang="0">
                  <a:pos x="2" y="125"/>
                </a:cxn>
                <a:cxn ang="0">
                  <a:pos x="1" y="329"/>
                </a:cxn>
                <a:cxn ang="0">
                  <a:pos x="0" y="526"/>
                </a:cxn>
                <a:cxn ang="0">
                  <a:pos x="3" y="592"/>
                </a:cxn>
                <a:cxn ang="0">
                  <a:pos x="6" y="593"/>
                </a:cxn>
                <a:cxn ang="0">
                  <a:pos x="39" y="607"/>
                </a:cxn>
                <a:cxn ang="0">
                  <a:pos x="59" y="614"/>
                </a:cxn>
                <a:cxn ang="0">
                  <a:pos x="349" y="598"/>
                </a:cxn>
                <a:cxn ang="0">
                  <a:pos x="373" y="569"/>
                </a:cxn>
                <a:cxn ang="0">
                  <a:pos x="374" y="296"/>
                </a:cxn>
                <a:cxn ang="0">
                  <a:pos x="371" y="19"/>
                </a:cxn>
                <a:cxn ang="0">
                  <a:pos x="72" y="18"/>
                </a:cxn>
                <a:cxn ang="0">
                  <a:pos x="91" y="17"/>
                </a:cxn>
                <a:cxn ang="0">
                  <a:pos x="98" y="19"/>
                </a:cxn>
                <a:cxn ang="0">
                  <a:pos x="105" y="20"/>
                </a:cxn>
                <a:cxn ang="0">
                  <a:pos x="133" y="19"/>
                </a:cxn>
                <a:cxn ang="0">
                  <a:pos x="254" y="19"/>
                </a:cxn>
                <a:cxn ang="0">
                  <a:pos x="297" y="19"/>
                </a:cxn>
                <a:cxn ang="0">
                  <a:pos x="335" y="20"/>
                </a:cxn>
                <a:cxn ang="0">
                  <a:pos x="325" y="25"/>
                </a:cxn>
                <a:cxn ang="0">
                  <a:pos x="307" y="25"/>
                </a:cxn>
                <a:cxn ang="0">
                  <a:pos x="233" y="25"/>
                </a:cxn>
                <a:cxn ang="0">
                  <a:pos x="211" y="25"/>
                </a:cxn>
                <a:cxn ang="0">
                  <a:pos x="59" y="24"/>
                </a:cxn>
                <a:cxn ang="0">
                  <a:pos x="53" y="27"/>
                </a:cxn>
                <a:cxn ang="0">
                  <a:pos x="29" y="33"/>
                </a:cxn>
                <a:cxn ang="0">
                  <a:pos x="49" y="19"/>
                </a:cxn>
                <a:cxn ang="0">
                  <a:pos x="51" y="17"/>
                </a:cxn>
              </a:cxnLst>
              <a:rect l="0" t="0" r="r" b="b"/>
              <a:pathLst>
                <a:path w="374" h="614">
                  <a:moveTo>
                    <a:pt x="371" y="19"/>
                  </a:moveTo>
                  <a:lnTo>
                    <a:pt x="371" y="19"/>
                  </a:lnTo>
                  <a:lnTo>
                    <a:pt x="369" y="18"/>
                  </a:lnTo>
                  <a:lnTo>
                    <a:pt x="367" y="19"/>
                  </a:lnTo>
                  <a:lnTo>
                    <a:pt x="363" y="21"/>
                  </a:lnTo>
                  <a:lnTo>
                    <a:pt x="360" y="26"/>
                  </a:lnTo>
                  <a:lnTo>
                    <a:pt x="357" y="33"/>
                  </a:lnTo>
                  <a:lnTo>
                    <a:pt x="357" y="33"/>
                  </a:lnTo>
                  <a:lnTo>
                    <a:pt x="358" y="19"/>
                  </a:lnTo>
                  <a:lnTo>
                    <a:pt x="358" y="19"/>
                  </a:lnTo>
                  <a:lnTo>
                    <a:pt x="357" y="13"/>
                  </a:lnTo>
                  <a:lnTo>
                    <a:pt x="357" y="12"/>
                  </a:lnTo>
                  <a:lnTo>
                    <a:pt x="355" y="11"/>
                  </a:lnTo>
                  <a:lnTo>
                    <a:pt x="354" y="12"/>
                  </a:lnTo>
                  <a:lnTo>
                    <a:pt x="354" y="13"/>
                  </a:lnTo>
                  <a:lnTo>
                    <a:pt x="352" y="19"/>
                  </a:lnTo>
                  <a:lnTo>
                    <a:pt x="352" y="19"/>
                  </a:lnTo>
                  <a:lnTo>
                    <a:pt x="351" y="36"/>
                  </a:lnTo>
                  <a:lnTo>
                    <a:pt x="351" y="36"/>
                  </a:lnTo>
                  <a:lnTo>
                    <a:pt x="346" y="40"/>
                  </a:lnTo>
                  <a:lnTo>
                    <a:pt x="344" y="42"/>
                  </a:lnTo>
                  <a:lnTo>
                    <a:pt x="341" y="44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103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4" y="34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54"/>
                  </a:lnTo>
                  <a:lnTo>
                    <a:pt x="326" y="454"/>
                  </a:lnTo>
                  <a:lnTo>
                    <a:pt x="327" y="299"/>
                  </a:lnTo>
                  <a:lnTo>
                    <a:pt x="327" y="299"/>
                  </a:lnTo>
                  <a:lnTo>
                    <a:pt x="328" y="169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33" y="33"/>
                  </a:lnTo>
                  <a:lnTo>
                    <a:pt x="337" y="28"/>
                  </a:lnTo>
                  <a:lnTo>
                    <a:pt x="347" y="19"/>
                  </a:lnTo>
                  <a:lnTo>
                    <a:pt x="347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51" y="18"/>
                  </a:lnTo>
                  <a:lnTo>
                    <a:pt x="352" y="17"/>
                  </a:lnTo>
                  <a:lnTo>
                    <a:pt x="353" y="12"/>
                  </a:lnTo>
                  <a:lnTo>
                    <a:pt x="353" y="12"/>
                  </a:lnTo>
                  <a:lnTo>
                    <a:pt x="354" y="11"/>
                  </a:lnTo>
                  <a:lnTo>
                    <a:pt x="354" y="11"/>
                  </a:lnTo>
                  <a:lnTo>
                    <a:pt x="355" y="9"/>
                  </a:lnTo>
                  <a:lnTo>
                    <a:pt x="354" y="5"/>
                  </a:lnTo>
                  <a:lnTo>
                    <a:pt x="354" y="5"/>
                  </a:lnTo>
                  <a:lnTo>
                    <a:pt x="353" y="2"/>
                  </a:lnTo>
                  <a:lnTo>
                    <a:pt x="353" y="2"/>
                  </a:lnTo>
                  <a:lnTo>
                    <a:pt x="342" y="3"/>
                  </a:lnTo>
                  <a:lnTo>
                    <a:pt x="330" y="3"/>
                  </a:lnTo>
                  <a:lnTo>
                    <a:pt x="307" y="2"/>
                  </a:lnTo>
                  <a:lnTo>
                    <a:pt x="307" y="2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5" y="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4" y="2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3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6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2" y="64"/>
                  </a:lnTo>
                  <a:lnTo>
                    <a:pt x="2" y="84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0" y="460"/>
                  </a:lnTo>
                  <a:lnTo>
                    <a:pt x="0" y="526"/>
                  </a:lnTo>
                  <a:lnTo>
                    <a:pt x="1" y="559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3"/>
                  </a:lnTo>
                  <a:lnTo>
                    <a:pt x="6" y="593"/>
                  </a:lnTo>
                  <a:lnTo>
                    <a:pt x="6" y="593"/>
                  </a:lnTo>
                  <a:lnTo>
                    <a:pt x="19" y="593"/>
                  </a:lnTo>
                  <a:lnTo>
                    <a:pt x="19" y="593"/>
                  </a:lnTo>
                  <a:lnTo>
                    <a:pt x="39" y="607"/>
                  </a:lnTo>
                  <a:lnTo>
                    <a:pt x="48" y="611"/>
                  </a:lnTo>
                  <a:lnTo>
                    <a:pt x="54" y="613"/>
                  </a:lnTo>
                  <a:lnTo>
                    <a:pt x="59" y="614"/>
                  </a:lnTo>
                  <a:lnTo>
                    <a:pt x="330" y="614"/>
                  </a:lnTo>
                  <a:lnTo>
                    <a:pt x="330" y="614"/>
                  </a:lnTo>
                  <a:lnTo>
                    <a:pt x="349" y="598"/>
                  </a:lnTo>
                  <a:lnTo>
                    <a:pt x="373" y="576"/>
                  </a:lnTo>
                  <a:lnTo>
                    <a:pt x="373" y="576"/>
                  </a:lnTo>
                  <a:lnTo>
                    <a:pt x="373" y="569"/>
                  </a:lnTo>
                  <a:lnTo>
                    <a:pt x="374" y="551"/>
                  </a:lnTo>
                  <a:lnTo>
                    <a:pt x="374" y="487"/>
                  </a:lnTo>
                  <a:lnTo>
                    <a:pt x="374" y="296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71" y="19"/>
                  </a:lnTo>
                  <a:close/>
                  <a:moveTo>
                    <a:pt x="51" y="17"/>
                  </a:moveTo>
                  <a:lnTo>
                    <a:pt x="51" y="17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85" y="17"/>
                  </a:lnTo>
                  <a:lnTo>
                    <a:pt x="91" y="17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02" y="20"/>
                  </a:lnTo>
                  <a:lnTo>
                    <a:pt x="105" y="20"/>
                  </a:lnTo>
                  <a:lnTo>
                    <a:pt x="115" y="20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54" y="19"/>
                  </a:lnTo>
                  <a:lnTo>
                    <a:pt x="254" y="19"/>
                  </a:lnTo>
                  <a:lnTo>
                    <a:pt x="297" y="19"/>
                  </a:lnTo>
                  <a:lnTo>
                    <a:pt x="297" y="19"/>
                  </a:lnTo>
                  <a:lnTo>
                    <a:pt x="315" y="20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25" y="25"/>
                  </a:lnTo>
                  <a:lnTo>
                    <a:pt x="325" y="25"/>
                  </a:lnTo>
                  <a:lnTo>
                    <a:pt x="307" y="25"/>
                  </a:lnTo>
                  <a:lnTo>
                    <a:pt x="307" y="25"/>
                  </a:lnTo>
                  <a:lnTo>
                    <a:pt x="291" y="25"/>
                  </a:lnTo>
                  <a:lnTo>
                    <a:pt x="291" y="25"/>
                  </a:lnTo>
                  <a:lnTo>
                    <a:pt x="233" y="25"/>
                  </a:lnTo>
                  <a:lnTo>
                    <a:pt x="233" y="25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5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3" name="Freeform 491"/>
            <p:cNvSpPr>
              <a:spLocks/>
            </p:cNvSpPr>
            <p:nvPr/>
          </p:nvSpPr>
          <p:spPr bwMode="auto">
            <a:xfrm>
              <a:off x="3319" y="1827"/>
              <a:ext cx="374" cy="614"/>
            </a:xfrm>
            <a:custGeom>
              <a:avLst/>
              <a:gdLst/>
              <a:ahLst/>
              <a:cxnLst>
                <a:cxn ang="0">
                  <a:pos x="353" y="2"/>
                </a:cxn>
                <a:cxn ang="0">
                  <a:pos x="342" y="3"/>
                </a:cxn>
                <a:cxn ang="0">
                  <a:pos x="307" y="2"/>
                </a:cxn>
                <a:cxn ang="0">
                  <a:pos x="259" y="2"/>
                </a:cxn>
                <a:cxn ang="0">
                  <a:pos x="200" y="2"/>
                </a:cxn>
                <a:cxn ang="0">
                  <a:pos x="143" y="2"/>
                </a:cxn>
                <a:cxn ang="0">
                  <a:pos x="115" y="2"/>
                </a:cxn>
                <a:cxn ang="0">
                  <a:pos x="104" y="2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90" y="0"/>
                </a:cxn>
                <a:cxn ang="0">
                  <a:pos x="75" y="1"/>
                </a:cxn>
                <a:cxn ang="0">
                  <a:pos x="47" y="0"/>
                </a:cxn>
                <a:cxn ang="0">
                  <a:pos x="38" y="2"/>
                </a:cxn>
                <a:cxn ang="0">
                  <a:pos x="35" y="6"/>
                </a:cxn>
                <a:cxn ang="0">
                  <a:pos x="34" y="14"/>
                </a:cxn>
                <a:cxn ang="0">
                  <a:pos x="14" y="30"/>
                </a:cxn>
                <a:cxn ang="0">
                  <a:pos x="13" y="33"/>
                </a:cxn>
                <a:cxn ang="0">
                  <a:pos x="11" y="36"/>
                </a:cxn>
                <a:cxn ang="0">
                  <a:pos x="3" y="41"/>
                </a:cxn>
                <a:cxn ang="0">
                  <a:pos x="3" y="43"/>
                </a:cxn>
                <a:cxn ang="0">
                  <a:pos x="2" y="84"/>
                </a:cxn>
                <a:cxn ang="0">
                  <a:pos x="2" y="125"/>
                </a:cxn>
                <a:cxn ang="0">
                  <a:pos x="2" y="177"/>
                </a:cxn>
                <a:cxn ang="0">
                  <a:pos x="1" y="329"/>
                </a:cxn>
                <a:cxn ang="0">
                  <a:pos x="0" y="526"/>
                </a:cxn>
                <a:cxn ang="0">
                  <a:pos x="3" y="592"/>
                </a:cxn>
                <a:cxn ang="0">
                  <a:pos x="3" y="593"/>
                </a:cxn>
                <a:cxn ang="0">
                  <a:pos x="6" y="593"/>
                </a:cxn>
                <a:cxn ang="0">
                  <a:pos x="19" y="593"/>
                </a:cxn>
                <a:cxn ang="0">
                  <a:pos x="21" y="593"/>
                </a:cxn>
                <a:cxn ang="0">
                  <a:pos x="21" y="593"/>
                </a:cxn>
                <a:cxn ang="0">
                  <a:pos x="24" y="595"/>
                </a:cxn>
                <a:cxn ang="0">
                  <a:pos x="24" y="597"/>
                </a:cxn>
                <a:cxn ang="0">
                  <a:pos x="26" y="598"/>
                </a:cxn>
                <a:cxn ang="0">
                  <a:pos x="27" y="599"/>
                </a:cxn>
                <a:cxn ang="0">
                  <a:pos x="30" y="600"/>
                </a:cxn>
                <a:cxn ang="0">
                  <a:pos x="31" y="601"/>
                </a:cxn>
                <a:cxn ang="0">
                  <a:pos x="33" y="602"/>
                </a:cxn>
                <a:cxn ang="0">
                  <a:pos x="34" y="603"/>
                </a:cxn>
                <a:cxn ang="0">
                  <a:pos x="35" y="605"/>
                </a:cxn>
                <a:cxn ang="0">
                  <a:pos x="37" y="605"/>
                </a:cxn>
                <a:cxn ang="0">
                  <a:pos x="40" y="607"/>
                </a:cxn>
                <a:cxn ang="0">
                  <a:pos x="40" y="607"/>
                </a:cxn>
                <a:cxn ang="0">
                  <a:pos x="42" y="608"/>
                </a:cxn>
                <a:cxn ang="0">
                  <a:pos x="43" y="609"/>
                </a:cxn>
                <a:cxn ang="0">
                  <a:pos x="45" y="610"/>
                </a:cxn>
                <a:cxn ang="0">
                  <a:pos x="46" y="610"/>
                </a:cxn>
                <a:cxn ang="0">
                  <a:pos x="48" y="611"/>
                </a:cxn>
                <a:cxn ang="0">
                  <a:pos x="48" y="611"/>
                </a:cxn>
                <a:cxn ang="0">
                  <a:pos x="50" y="613"/>
                </a:cxn>
                <a:cxn ang="0">
                  <a:pos x="50" y="613"/>
                </a:cxn>
                <a:cxn ang="0">
                  <a:pos x="51" y="613"/>
                </a:cxn>
                <a:cxn ang="0">
                  <a:pos x="53" y="613"/>
                </a:cxn>
                <a:cxn ang="0">
                  <a:pos x="59" y="614"/>
                </a:cxn>
                <a:cxn ang="0">
                  <a:pos x="330" y="614"/>
                </a:cxn>
                <a:cxn ang="0">
                  <a:pos x="373" y="576"/>
                </a:cxn>
                <a:cxn ang="0">
                  <a:pos x="373" y="569"/>
                </a:cxn>
                <a:cxn ang="0">
                  <a:pos x="374" y="487"/>
                </a:cxn>
                <a:cxn ang="0">
                  <a:pos x="371" y="19"/>
                </a:cxn>
                <a:cxn ang="0">
                  <a:pos x="357" y="33"/>
                </a:cxn>
              </a:cxnLst>
              <a:rect l="0" t="0" r="r" b="b"/>
              <a:pathLst>
                <a:path w="374" h="614">
                  <a:moveTo>
                    <a:pt x="357" y="33"/>
                  </a:moveTo>
                  <a:lnTo>
                    <a:pt x="353" y="2"/>
                  </a:lnTo>
                  <a:lnTo>
                    <a:pt x="353" y="2"/>
                  </a:lnTo>
                  <a:lnTo>
                    <a:pt x="342" y="3"/>
                  </a:lnTo>
                  <a:lnTo>
                    <a:pt x="330" y="3"/>
                  </a:lnTo>
                  <a:lnTo>
                    <a:pt x="307" y="2"/>
                  </a:lnTo>
                  <a:lnTo>
                    <a:pt x="307" y="2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15" y="2"/>
                  </a:lnTo>
                  <a:lnTo>
                    <a:pt x="115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98" y="1"/>
                  </a:lnTo>
                  <a:lnTo>
                    <a:pt x="90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5" y="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4" y="2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3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6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2" y="64"/>
                  </a:lnTo>
                  <a:lnTo>
                    <a:pt x="2" y="84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0" y="460"/>
                  </a:lnTo>
                  <a:lnTo>
                    <a:pt x="0" y="526"/>
                  </a:lnTo>
                  <a:lnTo>
                    <a:pt x="1" y="559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3"/>
                  </a:lnTo>
                  <a:lnTo>
                    <a:pt x="6" y="593"/>
                  </a:lnTo>
                  <a:lnTo>
                    <a:pt x="6" y="593"/>
                  </a:lnTo>
                  <a:lnTo>
                    <a:pt x="19" y="593"/>
                  </a:lnTo>
                  <a:lnTo>
                    <a:pt x="19" y="593"/>
                  </a:lnTo>
                  <a:lnTo>
                    <a:pt x="21" y="593"/>
                  </a:lnTo>
                  <a:lnTo>
                    <a:pt x="21" y="593"/>
                  </a:lnTo>
                  <a:lnTo>
                    <a:pt x="21" y="593"/>
                  </a:lnTo>
                  <a:lnTo>
                    <a:pt x="21" y="593"/>
                  </a:lnTo>
                  <a:lnTo>
                    <a:pt x="24" y="595"/>
                  </a:lnTo>
                  <a:lnTo>
                    <a:pt x="24" y="595"/>
                  </a:lnTo>
                  <a:lnTo>
                    <a:pt x="24" y="597"/>
                  </a:lnTo>
                  <a:lnTo>
                    <a:pt x="24" y="597"/>
                  </a:lnTo>
                  <a:lnTo>
                    <a:pt x="26" y="598"/>
                  </a:lnTo>
                  <a:lnTo>
                    <a:pt x="26" y="598"/>
                  </a:lnTo>
                  <a:lnTo>
                    <a:pt x="27" y="599"/>
                  </a:lnTo>
                  <a:lnTo>
                    <a:pt x="27" y="599"/>
                  </a:lnTo>
                  <a:lnTo>
                    <a:pt x="30" y="600"/>
                  </a:lnTo>
                  <a:lnTo>
                    <a:pt x="30" y="600"/>
                  </a:lnTo>
                  <a:lnTo>
                    <a:pt x="31" y="601"/>
                  </a:lnTo>
                  <a:lnTo>
                    <a:pt x="31" y="601"/>
                  </a:lnTo>
                  <a:lnTo>
                    <a:pt x="33" y="602"/>
                  </a:lnTo>
                  <a:lnTo>
                    <a:pt x="33" y="602"/>
                  </a:lnTo>
                  <a:lnTo>
                    <a:pt x="34" y="603"/>
                  </a:lnTo>
                  <a:lnTo>
                    <a:pt x="34" y="603"/>
                  </a:lnTo>
                  <a:lnTo>
                    <a:pt x="35" y="605"/>
                  </a:lnTo>
                  <a:lnTo>
                    <a:pt x="35" y="605"/>
                  </a:lnTo>
                  <a:lnTo>
                    <a:pt x="37" y="605"/>
                  </a:lnTo>
                  <a:lnTo>
                    <a:pt x="37" y="605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42" y="608"/>
                  </a:lnTo>
                  <a:lnTo>
                    <a:pt x="42" y="608"/>
                  </a:lnTo>
                  <a:lnTo>
                    <a:pt x="43" y="609"/>
                  </a:lnTo>
                  <a:lnTo>
                    <a:pt x="43" y="609"/>
                  </a:lnTo>
                  <a:lnTo>
                    <a:pt x="45" y="610"/>
                  </a:lnTo>
                  <a:lnTo>
                    <a:pt x="45" y="610"/>
                  </a:lnTo>
                  <a:lnTo>
                    <a:pt x="46" y="610"/>
                  </a:lnTo>
                  <a:lnTo>
                    <a:pt x="46" y="610"/>
                  </a:lnTo>
                  <a:lnTo>
                    <a:pt x="48" y="611"/>
                  </a:lnTo>
                  <a:lnTo>
                    <a:pt x="48" y="611"/>
                  </a:lnTo>
                  <a:lnTo>
                    <a:pt x="48" y="611"/>
                  </a:lnTo>
                  <a:lnTo>
                    <a:pt x="48" y="611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1" y="613"/>
                  </a:lnTo>
                  <a:lnTo>
                    <a:pt x="51" y="613"/>
                  </a:lnTo>
                  <a:lnTo>
                    <a:pt x="53" y="613"/>
                  </a:lnTo>
                  <a:lnTo>
                    <a:pt x="53" y="613"/>
                  </a:lnTo>
                  <a:lnTo>
                    <a:pt x="54" y="613"/>
                  </a:lnTo>
                  <a:lnTo>
                    <a:pt x="59" y="614"/>
                  </a:lnTo>
                  <a:lnTo>
                    <a:pt x="330" y="614"/>
                  </a:lnTo>
                  <a:lnTo>
                    <a:pt x="330" y="614"/>
                  </a:lnTo>
                  <a:lnTo>
                    <a:pt x="349" y="598"/>
                  </a:lnTo>
                  <a:lnTo>
                    <a:pt x="373" y="576"/>
                  </a:lnTo>
                  <a:lnTo>
                    <a:pt x="373" y="576"/>
                  </a:lnTo>
                  <a:lnTo>
                    <a:pt x="373" y="569"/>
                  </a:lnTo>
                  <a:lnTo>
                    <a:pt x="374" y="551"/>
                  </a:lnTo>
                  <a:lnTo>
                    <a:pt x="374" y="487"/>
                  </a:lnTo>
                  <a:lnTo>
                    <a:pt x="374" y="296"/>
                  </a:lnTo>
                  <a:lnTo>
                    <a:pt x="371" y="19"/>
                  </a:lnTo>
                  <a:lnTo>
                    <a:pt x="357" y="33"/>
                  </a:lnTo>
                  <a:lnTo>
                    <a:pt x="357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4" name="Freeform 492"/>
            <p:cNvSpPr>
              <a:spLocks/>
            </p:cNvSpPr>
            <p:nvPr/>
          </p:nvSpPr>
          <p:spPr bwMode="auto">
            <a:xfrm>
              <a:off x="3348" y="1877"/>
              <a:ext cx="293" cy="541"/>
            </a:xfrm>
            <a:custGeom>
              <a:avLst/>
              <a:gdLst/>
              <a:ahLst/>
              <a:cxnLst>
                <a:cxn ang="0">
                  <a:pos x="292" y="539"/>
                </a:cxn>
                <a:cxn ang="0">
                  <a:pos x="292" y="539"/>
                </a:cxn>
                <a:cxn ang="0">
                  <a:pos x="274" y="540"/>
                </a:cxn>
                <a:cxn ang="0">
                  <a:pos x="254" y="541"/>
                </a:cxn>
                <a:cxn ang="0">
                  <a:pos x="212" y="541"/>
                </a:cxn>
                <a:cxn ang="0">
                  <a:pos x="132" y="540"/>
                </a:cxn>
                <a:cxn ang="0">
                  <a:pos x="132" y="540"/>
                </a:cxn>
                <a:cxn ang="0">
                  <a:pos x="26" y="540"/>
                </a:cxn>
                <a:cxn ang="0">
                  <a:pos x="26" y="540"/>
                </a:cxn>
                <a:cxn ang="0">
                  <a:pos x="1" y="540"/>
                </a:cxn>
                <a:cxn ang="0">
                  <a:pos x="1" y="540"/>
                </a:cxn>
                <a:cxn ang="0">
                  <a:pos x="0" y="504"/>
                </a:cxn>
                <a:cxn ang="0">
                  <a:pos x="0" y="448"/>
                </a:cxn>
                <a:cxn ang="0">
                  <a:pos x="0" y="30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33"/>
                </a:cxn>
                <a:cxn ang="0">
                  <a:pos x="0" y="17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7" y="1"/>
                </a:cxn>
                <a:cxn ang="0">
                  <a:pos x="30" y="0"/>
                </a:cxn>
                <a:cxn ang="0">
                  <a:pos x="54" y="1"/>
                </a:cxn>
                <a:cxn ang="0">
                  <a:pos x="80" y="3"/>
                </a:cxn>
                <a:cxn ang="0">
                  <a:pos x="108" y="5"/>
                </a:cxn>
                <a:cxn ang="0">
                  <a:pos x="108" y="5"/>
                </a:cxn>
                <a:cxn ang="0">
                  <a:pos x="187" y="3"/>
                </a:cxn>
                <a:cxn ang="0">
                  <a:pos x="266" y="2"/>
                </a:cxn>
                <a:cxn ang="0">
                  <a:pos x="266" y="2"/>
                </a:cxn>
                <a:cxn ang="0">
                  <a:pos x="292" y="2"/>
                </a:cxn>
                <a:cxn ang="0">
                  <a:pos x="292" y="2"/>
                </a:cxn>
                <a:cxn ang="0">
                  <a:pos x="292" y="485"/>
                </a:cxn>
                <a:cxn ang="0">
                  <a:pos x="292" y="485"/>
                </a:cxn>
                <a:cxn ang="0">
                  <a:pos x="293" y="512"/>
                </a:cxn>
                <a:cxn ang="0">
                  <a:pos x="293" y="526"/>
                </a:cxn>
                <a:cxn ang="0">
                  <a:pos x="292" y="539"/>
                </a:cxn>
                <a:cxn ang="0">
                  <a:pos x="292" y="539"/>
                </a:cxn>
                <a:cxn ang="0">
                  <a:pos x="292" y="539"/>
                </a:cxn>
              </a:cxnLst>
              <a:rect l="0" t="0" r="r" b="b"/>
              <a:pathLst>
                <a:path w="293" h="541">
                  <a:moveTo>
                    <a:pt x="292" y="539"/>
                  </a:moveTo>
                  <a:lnTo>
                    <a:pt x="292" y="539"/>
                  </a:lnTo>
                  <a:lnTo>
                    <a:pt x="274" y="540"/>
                  </a:lnTo>
                  <a:lnTo>
                    <a:pt x="254" y="541"/>
                  </a:lnTo>
                  <a:lnTo>
                    <a:pt x="212" y="541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26" y="540"/>
                  </a:lnTo>
                  <a:lnTo>
                    <a:pt x="26" y="540"/>
                  </a:lnTo>
                  <a:lnTo>
                    <a:pt x="1" y="540"/>
                  </a:lnTo>
                  <a:lnTo>
                    <a:pt x="1" y="540"/>
                  </a:lnTo>
                  <a:lnTo>
                    <a:pt x="0" y="504"/>
                  </a:lnTo>
                  <a:lnTo>
                    <a:pt x="0" y="448"/>
                  </a:lnTo>
                  <a:lnTo>
                    <a:pt x="0" y="30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1" y="2"/>
                  </a:lnTo>
                  <a:lnTo>
                    <a:pt x="1" y="2"/>
                  </a:lnTo>
                  <a:lnTo>
                    <a:pt x="17" y="1"/>
                  </a:lnTo>
                  <a:lnTo>
                    <a:pt x="30" y="0"/>
                  </a:lnTo>
                  <a:lnTo>
                    <a:pt x="54" y="1"/>
                  </a:lnTo>
                  <a:lnTo>
                    <a:pt x="80" y="3"/>
                  </a:lnTo>
                  <a:lnTo>
                    <a:pt x="108" y="5"/>
                  </a:lnTo>
                  <a:lnTo>
                    <a:pt x="108" y="5"/>
                  </a:lnTo>
                  <a:lnTo>
                    <a:pt x="187" y="3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292" y="2"/>
                  </a:lnTo>
                  <a:lnTo>
                    <a:pt x="292" y="2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293" y="512"/>
                  </a:lnTo>
                  <a:lnTo>
                    <a:pt x="293" y="526"/>
                  </a:lnTo>
                  <a:lnTo>
                    <a:pt x="292" y="539"/>
                  </a:lnTo>
                  <a:lnTo>
                    <a:pt x="292" y="539"/>
                  </a:lnTo>
                  <a:lnTo>
                    <a:pt x="292" y="539"/>
                  </a:lnTo>
                  <a:close/>
                </a:path>
              </a:pathLst>
            </a:custGeom>
            <a:solidFill>
              <a:srgbClr val="F8B20C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5" name="Freeform 493"/>
            <p:cNvSpPr>
              <a:spLocks/>
            </p:cNvSpPr>
            <p:nvPr/>
          </p:nvSpPr>
          <p:spPr bwMode="auto">
            <a:xfrm>
              <a:off x="3361" y="1851"/>
              <a:ext cx="300" cy="11"/>
            </a:xfrm>
            <a:custGeom>
              <a:avLst/>
              <a:gdLst/>
              <a:ahLst/>
              <a:cxnLst>
                <a:cxn ang="0">
                  <a:pos x="286" y="11"/>
                </a:cxn>
                <a:cxn ang="0">
                  <a:pos x="286" y="11"/>
                </a:cxn>
                <a:cxn ang="0">
                  <a:pos x="280" y="11"/>
                </a:cxn>
                <a:cxn ang="0">
                  <a:pos x="273" y="11"/>
                </a:cxn>
                <a:cxn ang="0">
                  <a:pos x="273" y="11"/>
                </a:cxn>
                <a:cxn ang="0">
                  <a:pos x="249" y="11"/>
                </a:cxn>
                <a:cxn ang="0">
                  <a:pos x="249" y="11"/>
                </a:cxn>
                <a:cxn ang="0">
                  <a:pos x="15" y="11"/>
                </a:cxn>
                <a:cxn ang="0">
                  <a:pos x="15" y="11"/>
                </a:cxn>
                <a:cxn ang="0">
                  <a:pos x="8" y="11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5" y="1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69" y="1"/>
                </a:cxn>
                <a:cxn ang="0">
                  <a:pos x="169" y="1"/>
                </a:cxn>
                <a:cxn ang="0">
                  <a:pos x="191" y="1"/>
                </a:cxn>
                <a:cxn ang="0">
                  <a:pos x="191" y="1"/>
                </a:cxn>
                <a:cxn ang="0">
                  <a:pos x="249" y="1"/>
                </a:cxn>
                <a:cxn ang="0">
                  <a:pos x="249" y="1"/>
                </a:cxn>
                <a:cxn ang="0">
                  <a:pos x="283" y="1"/>
                </a:cxn>
                <a:cxn ang="0">
                  <a:pos x="283" y="1"/>
                </a:cxn>
                <a:cxn ang="0">
                  <a:pos x="292" y="1"/>
                </a:cxn>
                <a:cxn ang="0">
                  <a:pos x="296" y="1"/>
                </a:cxn>
                <a:cxn ang="0">
                  <a:pos x="300" y="1"/>
                </a:cxn>
                <a:cxn ang="0">
                  <a:pos x="300" y="1"/>
                </a:cxn>
                <a:cxn ang="0">
                  <a:pos x="286" y="11"/>
                </a:cxn>
                <a:cxn ang="0">
                  <a:pos x="286" y="11"/>
                </a:cxn>
                <a:cxn ang="0">
                  <a:pos x="286" y="11"/>
                </a:cxn>
              </a:cxnLst>
              <a:rect l="0" t="0" r="r" b="b"/>
              <a:pathLst>
                <a:path w="300" h="11">
                  <a:moveTo>
                    <a:pt x="286" y="11"/>
                  </a:moveTo>
                  <a:lnTo>
                    <a:pt x="286" y="11"/>
                  </a:lnTo>
                  <a:lnTo>
                    <a:pt x="280" y="11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9" y="1"/>
                  </a:lnTo>
                  <a:lnTo>
                    <a:pt x="169" y="1"/>
                  </a:lnTo>
                  <a:lnTo>
                    <a:pt x="191" y="1"/>
                  </a:lnTo>
                  <a:lnTo>
                    <a:pt x="191" y="1"/>
                  </a:lnTo>
                  <a:lnTo>
                    <a:pt x="249" y="1"/>
                  </a:lnTo>
                  <a:lnTo>
                    <a:pt x="249" y="1"/>
                  </a:lnTo>
                  <a:lnTo>
                    <a:pt x="283" y="1"/>
                  </a:lnTo>
                  <a:lnTo>
                    <a:pt x="283" y="1"/>
                  </a:lnTo>
                  <a:lnTo>
                    <a:pt x="292" y="1"/>
                  </a:lnTo>
                  <a:lnTo>
                    <a:pt x="296" y="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6" y="11"/>
                  </a:lnTo>
                  <a:close/>
                </a:path>
              </a:pathLst>
            </a:custGeom>
            <a:solidFill>
              <a:srgbClr val="FBD97A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6" name="Freeform 494"/>
            <p:cNvSpPr>
              <a:spLocks/>
            </p:cNvSpPr>
            <p:nvPr/>
          </p:nvSpPr>
          <p:spPr bwMode="auto">
            <a:xfrm>
              <a:off x="3328" y="1845"/>
              <a:ext cx="365" cy="596"/>
            </a:xfrm>
            <a:custGeom>
              <a:avLst/>
              <a:gdLst/>
              <a:ahLst/>
              <a:cxnLst>
                <a:cxn ang="0">
                  <a:pos x="332" y="29"/>
                </a:cxn>
                <a:cxn ang="0">
                  <a:pos x="332" y="29"/>
                </a:cxn>
                <a:cxn ang="0">
                  <a:pos x="334" y="30"/>
                </a:cxn>
                <a:cxn ang="0">
                  <a:pos x="335" y="30"/>
                </a:cxn>
                <a:cxn ang="0">
                  <a:pos x="340" y="26"/>
                </a:cxn>
                <a:cxn ang="0">
                  <a:pos x="343" y="22"/>
                </a:cxn>
                <a:cxn ang="0">
                  <a:pos x="346" y="15"/>
                </a:cxn>
                <a:cxn ang="0">
                  <a:pos x="351" y="9"/>
                </a:cxn>
                <a:cxn ang="0">
                  <a:pos x="354" y="3"/>
                </a:cxn>
                <a:cxn ang="0">
                  <a:pos x="358" y="1"/>
                </a:cxn>
                <a:cxn ang="0">
                  <a:pos x="360" y="0"/>
                </a:cxn>
                <a:cxn ang="0">
                  <a:pos x="362" y="1"/>
                </a:cxn>
                <a:cxn ang="0">
                  <a:pos x="362" y="1"/>
                </a:cxn>
                <a:cxn ang="0">
                  <a:pos x="365" y="278"/>
                </a:cxn>
                <a:cxn ang="0">
                  <a:pos x="365" y="469"/>
                </a:cxn>
                <a:cxn ang="0">
                  <a:pos x="365" y="533"/>
                </a:cxn>
                <a:cxn ang="0">
                  <a:pos x="364" y="551"/>
                </a:cxn>
                <a:cxn ang="0">
                  <a:pos x="364" y="558"/>
                </a:cxn>
                <a:cxn ang="0">
                  <a:pos x="364" y="558"/>
                </a:cxn>
                <a:cxn ang="0">
                  <a:pos x="340" y="580"/>
                </a:cxn>
                <a:cxn ang="0">
                  <a:pos x="321" y="596"/>
                </a:cxn>
                <a:cxn ang="0">
                  <a:pos x="50" y="596"/>
                </a:cxn>
                <a:cxn ang="0">
                  <a:pos x="45" y="595"/>
                </a:cxn>
                <a:cxn ang="0">
                  <a:pos x="45" y="595"/>
                </a:cxn>
                <a:cxn ang="0">
                  <a:pos x="41" y="595"/>
                </a:cxn>
                <a:cxn ang="0">
                  <a:pos x="37" y="592"/>
                </a:cxn>
                <a:cxn ang="0">
                  <a:pos x="24" y="584"/>
                </a:cxn>
                <a:cxn ang="0">
                  <a:pos x="12" y="575"/>
                </a:cxn>
                <a:cxn ang="0">
                  <a:pos x="0" y="566"/>
                </a:cxn>
                <a:cxn ang="0">
                  <a:pos x="305" y="571"/>
                </a:cxn>
                <a:cxn ang="0">
                  <a:pos x="326" y="555"/>
                </a:cxn>
                <a:cxn ang="0">
                  <a:pos x="332" y="29"/>
                </a:cxn>
                <a:cxn ang="0">
                  <a:pos x="332" y="29"/>
                </a:cxn>
              </a:cxnLst>
              <a:rect l="0" t="0" r="r" b="b"/>
              <a:pathLst>
                <a:path w="365" h="596">
                  <a:moveTo>
                    <a:pt x="332" y="29"/>
                  </a:moveTo>
                  <a:lnTo>
                    <a:pt x="332" y="29"/>
                  </a:lnTo>
                  <a:lnTo>
                    <a:pt x="334" y="30"/>
                  </a:lnTo>
                  <a:lnTo>
                    <a:pt x="335" y="30"/>
                  </a:lnTo>
                  <a:lnTo>
                    <a:pt x="340" y="26"/>
                  </a:lnTo>
                  <a:lnTo>
                    <a:pt x="343" y="22"/>
                  </a:lnTo>
                  <a:lnTo>
                    <a:pt x="346" y="15"/>
                  </a:lnTo>
                  <a:lnTo>
                    <a:pt x="351" y="9"/>
                  </a:lnTo>
                  <a:lnTo>
                    <a:pt x="354" y="3"/>
                  </a:lnTo>
                  <a:lnTo>
                    <a:pt x="358" y="1"/>
                  </a:lnTo>
                  <a:lnTo>
                    <a:pt x="360" y="0"/>
                  </a:lnTo>
                  <a:lnTo>
                    <a:pt x="362" y="1"/>
                  </a:lnTo>
                  <a:lnTo>
                    <a:pt x="362" y="1"/>
                  </a:lnTo>
                  <a:lnTo>
                    <a:pt x="365" y="278"/>
                  </a:lnTo>
                  <a:lnTo>
                    <a:pt x="365" y="469"/>
                  </a:lnTo>
                  <a:lnTo>
                    <a:pt x="365" y="533"/>
                  </a:lnTo>
                  <a:lnTo>
                    <a:pt x="364" y="551"/>
                  </a:lnTo>
                  <a:lnTo>
                    <a:pt x="364" y="558"/>
                  </a:lnTo>
                  <a:lnTo>
                    <a:pt x="364" y="558"/>
                  </a:lnTo>
                  <a:lnTo>
                    <a:pt x="340" y="580"/>
                  </a:lnTo>
                  <a:lnTo>
                    <a:pt x="321" y="596"/>
                  </a:lnTo>
                  <a:lnTo>
                    <a:pt x="50" y="596"/>
                  </a:lnTo>
                  <a:lnTo>
                    <a:pt x="45" y="595"/>
                  </a:lnTo>
                  <a:lnTo>
                    <a:pt x="45" y="595"/>
                  </a:lnTo>
                  <a:lnTo>
                    <a:pt x="41" y="595"/>
                  </a:lnTo>
                  <a:lnTo>
                    <a:pt x="37" y="592"/>
                  </a:lnTo>
                  <a:lnTo>
                    <a:pt x="24" y="584"/>
                  </a:lnTo>
                  <a:lnTo>
                    <a:pt x="12" y="575"/>
                  </a:lnTo>
                  <a:lnTo>
                    <a:pt x="0" y="566"/>
                  </a:lnTo>
                  <a:lnTo>
                    <a:pt x="305" y="571"/>
                  </a:lnTo>
                  <a:lnTo>
                    <a:pt x="326" y="555"/>
                  </a:lnTo>
                  <a:lnTo>
                    <a:pt x="332" y="29"/>
                  </a:lnTo>
                  <a:lnTo>
                    <a:pt x="332" y="29"/>
                  </a:lnTo>
                  <a:close/>
                </a:path>
              </a:pathLst>
            </a:custGeom>
            <a:solidFill>
              <a:srgbClr val="CCCCCC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7" name="Freeform 495"/>
            <p:cNvSpPr>
              <a:spLocks/>
            </p:cNvSpPr>
            <p:nvPr/>
          </p:nvSpPr>
          <p:spPr bwMode="auto">
            <a:xfrm>
              <a:off x="3653" y="1860"/>
              <a:ext cx="20" cy="536"/>
            </a:xfrm>
            <a:custGeom>
              <a:avLst/>
              <a:gdLst/>
              <a:ahLst/>
              <a:cxnLst>
                <a:cxn ang="0">
                  <a:pos x="20" y="511"/>
                </a:cxn>
                <a:cxn ang="0">
                  <a:pos x="20" y="511"/>
                </a:cxn>
                <a:cxn ang="0">
                  <a:pos x="20" y="514"/>
                </a:cxn>
                <a:cxn ang="0">
                  <a:pos x="20" y="514"/>
                </a:cxn>
                <a:cxn ang="0">
                  <a:pos x="15" y="521"/>
                </a:cxn>
                <a:cxn ang="0">
                  <a:pos x="11" y="526"/>
                </a:cxn>
                <a:cxn ang="0">
                  <a:pos x="7" y="530"/>
                </a:cxn>
                <a:cxn ang="0">
                  <a:pos x="2" y="536"/>
                </a:cxn>
                <a:cxn ang="0">
                  <a:pos x="2" y="536"/>
                </a:cxn>
                <a:cxn ang="0">
                  <a:pos x="1" y="510"/>
                </a:cxn>
                <a:cxn ang="0">
                  <a:pos x="0" y="459"/>
                </a:cxn>
                <a:cxn ang="0">
                  <a:pos x="0" y="317"/>
                </a:cxn>
                <a:cxn ang="0">
                  <a:pos x="2" y="97"/>
                </a:cxn>
                <a:cxn ang="0">
                  <a:pos x="2" y="97"/>
                </a:cxn>
                <a:cxn ang="0">
                  <a:pos x="2" y="70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8" y="11"/>
                </a:cxn>
                <a:cxn ang="0">
                  <a:pos x="10" y="8"/>
                </a:cxn>
                <a:cxn ang="0">
                  <a:pos x="13" y="5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9" y="7"/>
                </a:cxn>
                <a:cxn ang="0">
                  <a:pos x="19" y="14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72"/>
                </a:cxn>
                <a:cxn ang="0">
                  <a:pos x="20" y="72"/>
                </a:cxn>
                <a:cxn ang="0">
                  <a:pos x="20" y="511"/>
                </a:cxn>
                <a:cxn ang="0">
                  <a:pos x="20" y="511"/>
                </a:cxn>
                <a:cxn ang="0">
                  <a:pos x="20" y="511"/>
                </a:cxn>
              </a:cxnLst>
              <a:rect l="0" t="0" r="r" b="b"/>
              <a:pathLst>
                <a:path w="20" h="536">
                  <a:moveTo>
                    <a:pt x="20" y="511"/>
                  </a:moveTo>
                  <a:lnTo>
                    <a:pt x="20" y="511"/>
                  </a:lnTo>
                  <a:lnTo>
                    <a:pt x="20" y="514"/>
                  </a:lnTo>
                  <a:lnTo>
                    <a:pt x="20" y="514"/>
                  </a:lnTo>
                  <a:lnTo>
                    <a:pt x="15" y="521"/>
                  </a:lnTo>
                  <a:lnTo>
                    <a:pt x="11" y="526"/>
                  </a:lnTo>
                  <a:lnTo>
                    <a:pt x="7" y="530"/>
                  </a:lnTo>
                  <a:lnTo>
                    <a:pt x="2" y="536"/>
                  </a:lnTo>
                  <a:lnTo>
                    <a:pt x="2" y="536"/>
                  </a:lnTo>
                  <a:lnTo>
                    <a:pt x="1" y="510"/>
                  </a:lnTo>
                  <a:lnTo>
                    <a:pt x="0" y="459"/>
                  </a:lnTo>
                  <a:lnTo>
                    <a:pt x="0" y="31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7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511"/>
                  </a:lnTo>
                  <a:lnTo>
                    <a:pt x="20" y="511"/>
                  </a:lnTo>
                  <a:lnTo>
                    <a:pt x="20" y="511"/>
                  </a:lnTo>
                  <a:close/>
                </a:path>
              </a:pathLst>
            </a:custGeom>
            <a:solidFill>
              <a:srgbClr val="F9C94A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8" name="Freeform 496"/>
            <p:cNvSpPr>
              <a:spLocks/>
            </p:cNvSpPr>
            <p:nvPr/>
          </p:nvSpPr>
          <p:spPr bwMode="auto">
            <a:xfrm>
              <a:off x="3360" y="2058"/>
              <a:ext cx="9" cy="84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7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4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27"/>
                </a:cxn>
                <a:cxn ang="0">
                  <a:pos x="0" y="45"/>
                </a:cxn>
                <a:cxn ang="0">
                  <a:pos x="2" y="65"/>
                </a:cxn>
                <a:cxn ang="0">
                  <a:pos x="6" y="83"/>
                </a:cxn>
                <a:cxn ang="0">
                  <a:pos x="6" y="83"/>
                </a:cxn>
                <a:cxn ang="0">
                  <a:pos x="6" y="84"/>
                </a:cxn>
                <a:cxn ang="0">
                  <a:pos x="7" y="83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4"/>
                </a:cxn>
                <a:cxn ang="0">
                  <a:pos x="8" y="35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4">
                  <a:moveTo>
                    <a:pt x="7" y="27"/>
                  </a:moveTo>
                  <a:lnTo>
                    <a:pt x="7" y="2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27"/>
                  </a:lnTo>
                  <a:lnTo>
                    <a:pt x="0" y="45"/>
                  </a:lnTo>
                  <a:lnTo>
                    <a:pt x="2" y="6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4"/>
                  </a:lnTo>
                  <a:lnTo>
                    <a:pt x="8" y="3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69" name="Freeform 497"/>
            <p:cNvSpPr>
              <a:spLocks/>
            </p:cNvSpPr>
            <p:nvPr/>
          </p:nvSpPr>
          <p:spPr bwMode="auto">
            <a:xfrm>
              <a:off x="3386" y="2058"/>
              <a:ext cx="10" cy="84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2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4"/>
                </a:cxn>
                <a:cxn ang="0">
                  <a:pos x="7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0" y="44"/>
                </a:cxn>
                <a:cxn ang="0">
                  <a:pos x="8" y="35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4">
                  <a:moveTo>
                    <a:pt x="7" y="27"/>
                  </a:moveTo>
                  <a:lnTo>
                    <a:pt x="7" y="2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2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0" y="44"/>
                  </a:lnTo>
                  <a:lnTo>
                    <a:pt x="8" y="3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0" name="Freeform 498"/>
            <p:cNvSpPr>
              <a:spLocks/>
            </p:cNvSpPr>
            <p:nvPr/>
          </p:nvSpPr>
          <p:spPr bwMode="auto">
            <a:xfrm>
              <a:off x="3413" y="2058"/>
              <a:ext cx="8" cy="84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4"/>
                </a:cxn>
                <a:cxn ang="0">
                  <a:pos x="5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4"/>
                </a:cxn>
                <a:cxn ang="0">
                  <a:pos x="8" y="35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4">
                  <a:moveTo>
                    <a:pt x="5" y="27"/>
                  </a:moveTo>
                  <a:lnTo>
                    <a:pt x="5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4"/>
                  </a:lnTo>
                  <a:lnTo>
                    <a:pt x="8" y="3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1" name="Freeform 499"/>
            <p:cNvSpPr>
              <a:spLocks/>
            </p:cNvSpPr>
            <p:nvPr/>
          </p:nvSpPr>
          <p:spPr bwMode="auto">
            <a:xfrm>
              <a:off x="3438" y="2058"/>
              <a:ext cx="9" cy="84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4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27"/>
                </a:cxn>
                <a:cxn ang="0">
                  <a:pos x="0" y="45"/>
                </a:cxn>
                <a:cxn ang="0">
                  <a:pos x="2" y="65"/>
                </a:cxn>
                <a:cxn ang="0">
                  <a:pos x="6" y="83"/>
                </a:cxn>
                <a:cxn ang="0">
                  <a:pos x="6" y="83"/>
                </a:cxn>
                <a:cxn ang="0">
                  <a:pos x="6" y="84"/>
                </a:cxn>
                <a:cxn ang="0">
                  <a:pos x="7" y="83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4"/>
                </a:cxn>
                <a:cxn ang="0">
                  <a:pos x="8" y="35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4">
                  <a:moveTo>
                    <a:pt x="7" y="27"/>
                  </a:moveTo>
                  <a:lnTo>
                    <a:pt x="7" y="2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27"/>
                  </a:lnTo>
                  <a:lnTo>
                    <a:pt x="0" y="45"/>
                  </a:lnTo>
                  <a:lnTo>
                    <a:pt x="2" y="6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4"/>
                  </a:lnTo>
                  <a:lnTo>
                    <a:pt x="8" y="3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2" name="Freeform 500"/>
            <p:cNvSpPr>
              <a:spLocks/>
            </p:cNvSpPr>
            <p:nvPr/>
          </p:nvSpPr>
          <p:spPr bwMode="auto">
            <a:xfrm>
              <a:off x="3360" y="2154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7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" y="27"/>
                </a:cxn>
                <a:cxn ang="0">
                  <a:pos x="0" y="47"/>
                </a:cxn>
                <a:cxn ang="0">
                  <a:pos x="2" y="66"/>
                </a:cxn>
                <a:cxn ang="0">
                  <a:pos x="6" y="84"/>
                </a:cxn>
                <a:cxn ang="0">
                  <a:pos x="6" y="84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8" y="72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9" y="45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27"/>
                  </a:lnTo>
                  <a:lnTo>
                    <a:pt x="0" y="47"/>
                  </a:lnTo>
                  <a:lnTo>
                    <a:pt x="2" y="66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45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3" name="Freeform 501"/>
            <p:cNvSpPr>
              <a:spLocks/>
            </p:cNvSpPr>
            <p:nvPr/>
          </p:nvSpPr>
          <p:spPr bwMode="auto">
            <a:xfrm>
              <a:off x="3386" y="2154"/>
              <a:ext cx="10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2" y="66"/>
                </a:cxn>
                <a:cxn ang="0">
                  <a:pos x="5" y="84"/>
                </a:cxn>
                <a:cxn ang="0">
                  <a:pos x="5" y="84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0" y="45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5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2" y="6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0" y="45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4" name="Freeform 502"/>
            <p:cNvSpPr>
              <a:spLocks/>
            </p:cNvSpPr>
            <p:nvPr/>
          </p:nvSpPr>
          <p:spPr bwMode="auto">
            <a:xfrm>
              <a:off x="3413" y="2154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4" y="84"/>
                </a:cxn>
                <a:cxn ang="0">
                  <a:pos x="4" y="84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5" name="Freeform 503"/>
            <p:cNvSpPr>
              <a:spLocks/>
            </p:cNvSpPr>
            <p:nvPr/>
          </p:nvSpPr>
          <p:spPr bwMode="auto">
            <a:xfrm>
              <a:off x="3438" y="2154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" y="27"/>
                </a:cxn>
                <a:cxn ang="0">
                  <a:pos x="0" y="47"/>
                </a:cxn>
                <a:cxn ang="0">
                  <a:pos x="2" y="66"/>
                </a:cxn>
                <a:cxn ang="0">
                  <a:pos x="6" y="84"/>
                </a:cxn>
                <a:cxn ang="0">
                  <a:pos x="6" y="84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8" y="72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9" y="45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27"/>
                  </a:lnTo>
                  <a:lnTo>
                    <a:pt x="0" y="47"/>
                  </a:lnTo>
                  <a:lnTo>
                    <a:pt x="2" y="66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45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6" name="Freeform 504"/>
            <p:cNvSpPr>
              <a:spLocks/>
            </p:cNvSpPr>
            <p:nvPr/>
          </p:nvSpPr>
          <p:spPr bwMode="auto">
            <a:xfrm>
              <a:off x="3360" y="2251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38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" y="27"/>
                </a:cxn>
                <a:cxn ang="0">
                  <a:pos x="0" y="47"/>
                </a:cxn>
                <a:cxn ang="0">
                  <a:pos x="2" y="65"/>
                </a:cxn>
                <a:cxn ang="0">
                  <a:pos x="6" y="83"/>
                </a:cxn>
                <a:cxn ang="0">
                  <a:pos x="6" y="83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6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3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27"/>
                  </a:lnTo>
                  <a:lnTo>
                    <a:pt x="0" y="47"/>
                  </a:lnTo>
                  <a:lnTo>
                    <a:pt x="2" y="6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6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7" name="Freeform 505"/>
            <p:cNvSpPr>
              <a:spLocks/>
            </p:cNvSpPr>
            <p:nvPr/>
          </p:nvSpPr>
          <p:spPr bwMode="auto">
            <a:xfrm>
              <a:off x="3386" y="2251"/>
              <a:ext cx="10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2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0" y="46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5">
                  <a:moveTo>
                    <a:pt x="7" y="27"/>
                  </a:moveTo>
                  <a:lnTo>
                    <a:pt x="7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2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8" name="Freeform 506"/>
            <p:cNvSpPr>
              <a:spLocks/>
            </p:cNvSpPr>
            <p:nvPr/>
          </p:nvSpPr>
          <p:spPr bwMode="auto">
            <a:xfrm>
              <a:off x="3413" y="2251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5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3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6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30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6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79" name="Freeform 507"/>
            <p:cNvSpPr>
              <a:spLocks/>
            </p:cNvSpPr>
            <p:nvPr/>
          </p:nvSpPr>
          <p:spPr bwMode="auto">
            <a:xfrm>
              <a:off x="3438" y="2251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" y="27"/>
                </a:cxn>
                <a:cxn ang="0">
                  <a:pos x="0" y="47"/>
                </a:cxn>
                <a:cxn ang="0">
                  <a:pos x="2" y="65"/>
                </a:cxn>
                <a:cxn ang="0">
                  <a:pos x="6" y="83"/>
                </a:cxn>
                <a:cxn ang="0">
                  <a:pos x="6" y="83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6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27"/>
                  </a:lnTo>
                  <a:lnTo>
                    <a:pt x="0" y="47"/>
                  </a:lnTo>
                  <a:lnTo>
                    <a:pt x="2" y="65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6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0" name="Freeform 508"/>
            <p:cNvSpPr>
              <a:spLocks/>
            </p:cNvSpPr>
            <p:nvPr/>
          </p:nvSpPr>
          <p:spPr bwMode="auto">
            <a:xfrm>
              <a:off x="3364" y="1941"/>
              <a:ext cx="4" cy="42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3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</a:cxnLst>
              <a:rect l="0" t="0" r="r" b="b"/>
              <a:pathLst>
                <a:path w="4" h="42">
                  <a:moveTo>
                    <a:pt x="3" y="14"/>
                  </a:moveTo>
                  <a:lnTo>
                    <a:pt x="3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1" name="Freeform 509"/>
            <p:cNvSpPr>
              <a:spLocks/>
            </p:cNvSpPr>
            <p:nvPr/>
          </p:nvSpPr>
          <p:spPr bwMode="auto">
            <a:xfrm>
              <a:off x="3376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2" name="Freeform 510"/>
            <p:cNvSpPr>
              <a:spLocks/>
            </p:cNvSpPr>
            <p:nvPr/>
          </p:nvSpPr>
          <p:spPr bwMode="auto">
            <a:xfrm>
              <a:off x="3390" y="1941"/>
              <a:ext cx="3" cy="4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3" y="2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3" h="42">
                  <a:moveTo>
                    <a:pt x="2" y="14"/>
                  </a:move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3" name="Freeform 511"/>
            <p:cNvSpPr>
              <a:spLocks/>
            </p:cNvSpPr>
            <p:nvPr/>
          </p:nvSpPr>
          <p:spPr bwMode="auto">
            <a:xfrm>
              <a:off x="3402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4" y="19"/>
                </a:cxn>
                <a:cxn ang="0">
                  <a:pos x="3" y="25"/>
                </a:cxn>
                <a:cxn ang="0">
                  <a:pos x="3" y="25"/>
                </a:cxn>
                <a:cxn ang="0">
                  <a:pos x="4" y="1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2" y="35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3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9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1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4" name="Freeform 512"/>
            <p:cNvSpPr>
              <a:spLocks/>
            </p:cNvSpPr>
            <p:nvPr/>
          </p:nvSpPr>
          <p:spPr bwMode="auto">
            <a:xfrm>
              <a:off x="3364" y="1988"/>
              <a:ext cx="4" cy="4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4" h="41">
                  <a:moveTo>
                    <a:pt x="3" y="12"/>
                  </a:moveTo>
                  <a:lnTo>
                    <a:pt x="3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5" name="Freeform 513"/>
            <p:cNvSpPr>
              <a:spLocks/>
            </p:cNvSpPr>
            <p:nvPr/>
          </p:nvSpPr>
          <p:spPr bwMode="auto">
            <a:xfrm>
              <a:off x="3376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18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6" name="Freeform 514"/>
            <p:cNvSpPr>
              <a:spLocks/>
            </p:cNvSpPr>
            <p:nvPr/>
          </p:nvSpPr>
          <p:spPr bwMode="auto">
            <a:xfrm>
              <a:off x="3390" y="1988"/>
              <a:ext cx="3" cy="41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3" y="2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3" h="41">
                  <a:moveTo>
                    <a:pt x="2" y="12"/>
                  </a:move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7" name="Freeform 515"/>
            <p:cNvSpPr>
              <a:spLocks/>
            </p:cNvSpPr>
            <p:nvPr/>
          </p:nvSpPr>
          <p:spPr bwMode="auto">
            <a:xfrm>
              <a:off x="3402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4" y="18"/>
                </a:cxn>
                <a:cxn ang="0">
                  <a:pos x="3" y="25"/>
                </a:cxn>
                <a:cxn ang="0">
                  <a:pos x="3" y="25"/>
                </a:cxn>
                <a:cxn ang="0">
                  <a:pos x="4" y="14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34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8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1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34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8" name="Freeform 516"/>
            <p:cNvSpPr>
              <a:spLocks/>
            </p:cNvSpPr>
            <p:nvPr/>
          </p:nvSpPr>
          <p:spPr bwMode="auto">
            <a:xfrm>
              <a:off x="3417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5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89" name="Freeform 517"/>
            <p:cNvSpPr>
              <a:spLocks/>
            </p:cNvSpPr>
            <p:nvPr/>
          </p:nvSpPr>
          <p:spPr bwMode="auto">
            <a:xfrm>
              <a:off x="3431" y="1941"/>
              <a:ext cx="3" cy="4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3" y="2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3" h="42">
                  <a:moveTo>
                    <a:pt x="2" y="14"/>
                  </a:move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0" name="Freeform 518"/>
            <p:cNvSpPr>
              <a:spLocks/>
            </p:cNvSpPr>
            <p:nvPr/>
          </p:nvSpPr>
          <p:spPr bwMode="auto">
            <a:xfrm>
              <a:off x="3444" y="1941"/>
              <a:ext cx="4" cy="42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3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</a:cxnLst>
              <a:rect l="0" t="0" r="r" b="b"/>
              <a:pathLst>
                <a:path w="4" h="42">
                  <a:moveTo>
                    <a:pt x="3" y="14"/>
                  </a:moveTo>
                  <a:lnTo>
                    <a:pt x="3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1" name="Freeform 519"/>
            <p:cNvSpPr>
              <a:spLocks/>
            </p:cNvSpPr>
            <p:nvPr/>
          </p:nvSpPr>
          <p:spPr bwMode="auto">
            <a:xfrm>
              <a:off x="3456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2" name="Freeform 520"/>
            <p:cNvSpPr>
              <a:spLocks/>
            </p:cNvSpPr>
            <p:nvPr/>
          </p:nvSpPr>
          <p:spPr bwMode="auto">
            <a:xfrm>
              <a:off x="3417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18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1" y="34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3" name="Freeform 521"/>
            <p:cNvSpPr>
              <a:spLocks/>
            </p:cNvSpPr>
            <p:nvPr/>
          </p:nvSpPr>
          <p:spPr bwMode="auto">
            <a:xfrm>
              <a:off x="3431" y="1988"/>
              <a:ext cx="3" cy="41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3" y="2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3" h="41">
                  <a:moveTo>
                    <a:pt x="2" y="12"/>
                  </a:move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4" name="Freeform 522"/>
            <p:cNvSpPr>
              <a:spLocks/>
            </p:cNvSpPr>
            <p:nvPr/>
          </p:nvSpPr>
          <p:spPr bwMode="auto">
            <a:xfrm>
              <a:off x="3444" y="1988"/>
              <a:ext cx="4" cy="4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4" h="41">
                  <a:moveTo>
                    <a:pt x="3" y="12"/>
                  </a:moveTo>
                  <a:lnTo>
                    <a:pt x="3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5" name="Freeform 523"/>
            <p:cNvSpPr>
              <a:spLocks/>
            </p:cNvSpPr>
            <p:nvPr/>
          </p:nvSpPr>
          <p:spPr bwMode="auto">
            <a:xfrm>
              <a:off x="3456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18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6" name="Freeform 524"/>
            <p:cNvSpPr>
              <a:spLocks/>
            </p:cNvSpPr>
            <p:nvPr/>
          </p:nvSpPr>
          <p:spPr bwMode="auto">
            <a:xfrm>
              <a:off x="3472" y="1941"/>
              <a:ext cx="4" cy="4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2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4" h="42">
                  <a:moveTo>
                    <a:pt x="2" y="14"/>
                  </a:move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7" name="Freeform 525"/>
            <p:cNvSpPr>
              <a:spLocks/>
            </p:cNvSpPr>
            <p:nvPr/>
          </p:nvSpPr>
          <p:spPr bwMode="auto">
            <a:xfrm>
              <a:off x="3485" y="1941"/>
              <a:ext cx="4" cy="42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3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</a:cxnLst>
              <a:rect l="0" t="0" r="r" b="b"/>
              <a:pathLst>
                <a:path w="4" h="42">
                  <a:moveTo>
                    <a:pt x="3" y="14"/>
                  </a:moveTo>
                  <a:lnTo>
                    <a:pt x="3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8" name="Freeform 526"/>
            <p:cNvSpPr>
              <a:spLocks/>
            </p:cNvSpPr>
            <p:nvPr/>
          </p:nvSpPr>
          <p:spPr bwMode="auto">
            <a:xfrm>
              <a:off x="3497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1" y="35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1999" name="Freeform 527"/>
            <p:cNvSpPr>
              <a:spLocks/>
            </p:cNvSpPr>
            <p:nvPr/>
          </p:nvSpPr>
          <p:spPr bwMode="auto">
            <a:xfrm>
              <a:off x="3511" y="1941"/>
              <a:ext cx="3" cy="4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3" y="2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3" h="42">
                  <a:moveTo>
                    <a:pt x="2" y="14"/>
                  </a:move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3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0" name="Freeform 528"/>
            <p:cNvSpPr>
              <a:spLocks/>
            </p:cNvSpPr>
            <p:nvPr/>
          </p:nvSpPr>
          <p:spPr bwMode="auto">
            <a:xfrm>
              <a:off x="3472" y="1988"/>
              <a:ext cx="4" cy="41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4" h="41">
                  <a:moveTo>
                    <a:pt x="2" y="12"/>
                  </a:move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1" name="Freeform 529"/>
            <p:cNvSpPr>
              <a:spLocks/>
            </p:cNvSpPr>
            <p:nvPr/>
          </p:nvSpPr>
          <p:spPr bwMode="auto">
            <a:xfrm>
              <a:off x="3485" y="1988"/>
              <a:ext cx="4" cy="4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4" h="41">
                  <a:moveTo>
                    <a:pt x="3" y="12"/>
                  </a:moveTo>
                  <a:lnTo>
                    <a:pt x="3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2" name="Freeform 530"/>
            <p:cNvSpPr>
              <a:spLocks/>
            </p:cNvSpPr>
            <p:nvPr/>
          </p:nvSpPr>
          <p:spPr bwMode="auto">
            <a:xfrm>
              <a:off x="3497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18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1" y="34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3" name="Freeform 531"/>
            <p:cNvSpPr>
              <a:spLocks/>
            </p:cNvSpPr>
            <p:nvPr/>
          </p:nvSpPr>
          <p:spPr bwMode="auto">
            <a:xfrm>
              <a:off x="3511" y="1988"/>
              <a:ext cx="3" cy="41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3" y="2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3" h="41">
                  <a:moveTo>
                    <a:pt x="2" y="12"/>
                  </a:move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4" name="Freeform 532"/>
            <p:cNvSpPr>
              <a:spLocks/>
            </p:cNvSpPr>
            <p:nvPr/>
          </p:nvSpPr>
          <p:spPr bwMode="auto">
            <a:xfrm>
              <a:off x="3526" y="1941"/>
              <a:ext cx="4" cy="42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3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</a:cxnLst>
              <a:rect l="0" t="0" r="r" b="b"/>
              <a:pathLst>
                <a:path w="4" h="42">
                  <a:moveTo>
                    <a:pt x="3" y="14"/>
                  </a:moveTo>
                  <a:lnTo>
                    <a:pt x="3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5" name="Freeform 533"/>
            <p:cNvSpPr>
              <a:spLocks/>
            </p:cNvSpPr>
            <p:nvPr/>
          </p:nvSpPr>
          <p:spPr bwMode="auto">
            <a:xfrm>
              <a:off x="3538" y="1941"/>
              <a:ext cx="5" cy="42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5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16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2" y="35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2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5" y="23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</a:cxnLst>
              <a:rect l="0" t="0" r="r" b="b"/>
              <a:pathLst>
                <a:path w="5" h="42">
                  <a:moveTo>
                    <a:pt x="4" y="14"/>
                  </a:move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6" name="Freeform 534"/>
            <p:cNvSpPr>
              <a:spLocks/>
            </p:cNvSpPr>
            <p:nvPr/>
          </p:nvSpPr>
          <p:spPr bwMode="auto">
            <a:xfrm>
              <a:off x="3552" y="1941"/>
              <a:ext cx="4" cy="4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2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2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2" y="14"/>
                </a:cxn>
              </a:cxnLst>
              <a:rect l="0" t="0" r="r" b="b"/>
              <a:pathLst>
                <a:path w="4" h="42">
                  <a:moveTo>
                    <a:pt x="2" y="14"/>
                  </a:move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7" name="Freeform 535"/>
            <p:cNvSpPr>
              <a:spLocks/>
            </p:cNvSpPr>
            <p:nvPr/>
          </p:nvSpPr>
          <p:spPr bwMode="auto">
            <a:xfrm>
              <a:off x="3565" y="1941"/>
              <a:ext cx="4" cy="42"/>
            </a:xfrm>
            <a:custGeom>
              <a:avLst/>
              <a:gdLst/>
              <a:ahLst/>
              <a:cxnLst>
                <a:cxn ang="0">
                  <a:pos x="3" y="14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19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6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2"/>
                </a:cxn>
                <a:cxn ang="0">
                  <a:pos x="3" y="41"/>
                </a:cxn>
                <a:cxn ang="0">
                  <a:pos x="3" y="40"/>
                </a:cxn>
                <a:cxn ang="0">
                  <a:pos x="3" y="40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3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</a:cxnLst>
              <a:rect l="0" t="0" r="r" b="b"/>
              <a:pathLst>
                <a:path w="4" h="42">
                  <a:moveTo>
                    <a:pt x="3" y="14"/>
                  </a:moveTo>
                  <a:lnTo>
                    <a:pt x="3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9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8" name="Freeform 536"/>
            <p:cNvSpPr>
              <a:spLocks/>
            </p:cNvSpPr>
            <p:nvPr/>
          </p:nvSpPr>
          <p:spPr bwMode="auto">
            <a:xfrm>
              <a:off x="3526" y="1988"/>
              <a:ext cx="4" cy="4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4" h="41">
                  <a:moveTo>
                    <a:pt x="3" y="12"/>
                  </a:moveTo>
                  <a:lnTo>
                    <a:pt x="3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09" name="Freeform 537"/>
            <p:cNvSpPr>
              <a:spLocks/>
            </p:cNvSpPr>
            <p:nvPr/>
          </p:nvSpPr>
          <p:spPr bwMode="auto">
            <a:xfrm>
              <a:off x="3538" y="1988"/>
              <a:ext cx="5" cy="41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4" y="18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1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6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34"/>
                </a:cxn>
                <a:cxn ang="0">
                  <a:pos x="3" y="41"/>
                </a:cxn>
                <a:cxn ang="0">
                  <a:pos x="3" y="41"/>
                </a:cxn>
                <a:cxn ang="0">
                  <a:pos x="4" y="41"/>
                </a:cxn>
                <a:cxn ang="0">
                  <a:pos x="4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5" y="2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" h="41">
                  <a:moveTo>
                    <a:pt x="4" y="12"/>
                  </a:move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14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34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0" name="Freeform 538"/>
            <p:cNvSpPr>
              <a:spLocks/>
            </p:cNvSpPr>
            <p:nvPr/>
          </p:nvSpPr>
          <p:spPr bwMode="auto">
            <a:xfrm>
              <a:off x="3552" y="1988"/>
              <a:ext cx="4" cy="41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2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0"/>
                </a:cxn>
                <a:cxn ang="0">
                  <a:pos x="4" y="39"/>
                </a:cxn>
                <a:cxn ang="0">
                  <a:pos x="4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4" h="41">
                  <a:moveTo>
                    <a:pt x="2" y="12"/>
                  </a:move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1" name="Freeform 539"/>
            <p:cNvSpPr>
              <a:spLocks/>
            </p:cNvSpPr>
            <p:nvPr/>
          </p:nvSpPr>
          <p:spPr bwMode="auto">
            <a:xfrm>
              <a:off x="3565" y="1988"/>
              <a:ext cx="4" cy="41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8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3" y="14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1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1" y="34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3" y="40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4" h="41">
                  <a:moveTo>
                    <a:pt x="3" y="12"/>
                  </a:moveTo>
                  <a:lnTo>
                    <a:pt x="3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1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34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2" name="Freeform 540"/>
            <p:cNvSpPr>
              <a:spLocks/>
            </p:cNvSpPr>
            <p:nvPr/>
          </p:nvSpPr>
          <p:spPr bwMode="auto">
            <a:xfrm>
              <a:off x="3466" y="2058"/>
              <a:ext cx="10" cy="84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7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2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4"/>
                </a:cxn>
                <a:cxn ang="0">
                  <a:pos x="7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0" y="44"/>
                </a:cxn>
                <a:cxn ang="0">
                  <a:pos x="8" y="35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4">
                  <a:moveTo>
                    <a:pt x="7" y="27"/>
                  </a:moveTo>
                  <a:lnTo>
                    <a:pt x="7" y="2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2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0" y="44"/>
                  </a:lnTo>
                  <a:lnTo>
                    <a:pt x="8" y="3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3" name="Freeform 541"/>
            <p:cNvSpPr>
              <a:spLocks/>
            </p:cNvSpPr>
            <p:nvPr/>
          </p:nvSpPr>
          <p:spPr bwMode="auto">
            <a:xfrm>
              <a:off x="3493" y="2058"/>
              <a:ext cx="8" cy="84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37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4"/>
                </a:cxn>
                <a:cxn ang="0">
                  <a:pos x="5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4"/>
                </a:cxn>
                <a:cxn ang="0">
                  <a:pos x="8" y="35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4">
                  <a:moveTo>
                    <a:pt x="5" y="27"/>
                  </a:moveTo>
                  <a:lnTo>
                    <a:pt x="5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3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4"/>
                  </a:lnTo>
                  <a:lnTo>
                    <a:pt x="8" y="3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4" name="Freeform 542"/>
            <p:cNvSpPr>
              <a:spLocks/>
            </p:cNvSpPr>
            <p:nvPr/>
          </p:nvSpPr>
          <p:spPr bwMode="auto">
            <a:xfrm>
              <a:off x="3519" y="2058"/>
              <a:ext cx="8" cy="84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6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6" y="29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5" y="4"/>
                </a:cxn>
                <a:cxn ang="0">
                  <a:pos x="5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5" y="84"/>
                </a:cxn>
                <a:cxn ang="0">
                  <a:pos x="6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4"/>
                </a:cxn>
                <a:cxn ang="0">
                  <a:pos x="8" y="35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4">
                  <a:moveTo>
                    <a:pt x="6" y="27"/>
                  </a:moveTo>
                  <a:lnTo>
                    <a:pt x="6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4"/>
                  </a:lnTo>
                  <a:lnTo>
                    <a:pt x="6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4"/>
                  </a:lnTo>
                  <a:lnTo>
                    <a:pt x="8" y="3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5" name="Freeform 543"/>
            <p:cNvSpPr>
              <a:spLocks/>
            </p:cNvSpPr>
            <p:nvPr/>
          </p:nvSpPr>
          <p:spPr bwMode="auto">
            <a:xfrm>
              <a:off x="3544" y="2058"/>
              <a:ext cx="9" cy="84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4"/>
                </a:cxn>
                <a:cxn ang="0">
                  <a:pos x="7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4"/>
                </a:cxn>
                <a:cxn ang="0">
                  <a:pos x="8" y="35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4">
                  <a:moveTo>
                    <a:pt x="7" y="27"/>
                  </a:moveTo>
                  <a:lnTo>
                    <a:pt x="7" y="2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4"/>
                  </a:lnTo>
                  <a:lnTo>
                    <a:pt x="8" y="3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6" name="Freeform 544"/>
            <p:cNvSpPr>
              <a:spLocks/>
            </p:cNvSpPr>
            <p:nvPr/>
          </p:nvSpPr>
          <p:spPr bwMode="auto">
            <a:xfrm>
              <a:off x="3466" y="2154"/>
              <a:ext cx="10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7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2" y="66"/>
                </a:cxn>
                <a:cxn ang="0">
                  <a:pos x="5" y="84"/>
                </a:cxn>
                <a:cxn ang="0">
                  <a:pos x="5" y="84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0" y="45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5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2" y="6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0" y="45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7" name="Freeform 545"/>
            <p:cNvSpPr>
              <a:spLocks/>
            </p:cNvSpPr>
            <p:nvPr/>
          </p:nvSpPr>
          <p:spPr bwMode="auto">
            <a:xfrm>
              <a:off x="3493" y="2154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37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4" y="84"/>
                </a:cxn>
                <a:cxn ang="0">
                  <a:pos x="4" y="84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3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8" name="Freeform 546"/>
            <p:cNvSpPr>
              <a:spLocks/>
            </p:cNvSpPr>
            <p:nvPr/>
          </p:nvSpPr>
          <p:spPr bwMode="auto">
            <a:xfrm>
              <a:off x="3519" y="2154"/>
              <a:ext cx="8" cy="8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6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6" y="2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5" y="84"/>
                </a:cxn>
                <a:cxn ang="0">
                  <a:pos x="5" y="84"/>
                </a:cxn>
                <a:cxn ang="0">
                  <a:pos x="5" y="85"/>
                </a:cxn>
                <a:cxn ang="0">
                  <a:pos x="6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5">
                  <a:moveTo>
                    <a:pt x="6" y="27"/>
                  </a:moveTo>
                  <a:lnTo>
                    <a:pt x="6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19" name="Freeform 547"/>
            <p:cNvSpPr>
              <a:spLocks/>
            </p:cNvSpPr>
            <p:nvPr/>
          </p:nvSpPr>
          <p:spPr bwMode="auto">
            <a:xfrm>
              <a:off x="3544" y="2154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5" y="84"/>
                </a:cxn>
                <a:cxn ang="0">
                  <a:pos x="5" y="84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9" y="45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9" y="45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0" name="Freeform 548"/>
            <p:cNvSpPr>
              <a:spLocks/>
            </p:cNvSpPr>
            <p:nvPr/>
          </p:nvSpPr>
          <p:spPr bwMode="auto">
            <a:xfrm>
              <a:off x="3466" y="2251"/>
              <a:ext cx="10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38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3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2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0" y="46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10" h="85">
                  <a:moveTo>
                    <a:pt x="7" y="27"/>
                  </a:moveTo>
                  <a:lnTo>
                    <a:pt x="7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3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2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1" name="Freeform 549"/>
            <p:cNvSpPr>
              <a:spLocks/>
            </p:cNvSpPr>
            <p:nvPr/>
          </p:nvSpPr>
          <p:spPr bwMode="auto">
            <a:xfrm>
              <a:off x="3493" y="2251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5" y="38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3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6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3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30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6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2" name="Freeform 550"/>
            <p:cNvSpPr>
              <a:spLocks/>
            </p:cNvSpPr>
            <p:nvPr/>
          </p:nvSpPr>
          <p:spPr bwMode="auto">
            <a:xfrm>
              <a:off x="3519" y="2251"/>
              <a:ext cx="8" cy="8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6" y="36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6" y="3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4"/>
                </a:cxn>
                <a:cxn ang="0">
                  <a:pos x="5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5" y="85"/>
                </a:cxn>
                <a:cxn ang="0">
                  <a:pos x="6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6"/>
                </a:cxn>
                <a:cxn ang="0">
                  <a:pos x="8" y="36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5">
                  <a:moveTo>
                    <a:pt x="6" y="27"/>
                  </a:moveTo>
                  <a:lnTo>
                    <a:pt x="6" y="2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3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6" y="3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6"/>
                  </a:lnTo>
                  <a:lnTo>
                    <a:pt x="8" y="3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3" name="Freeform 551"/>
            <p:cNvSpPr>
              <a:spLocks/>
            </p:cNvSpPr>
            <p:nvPr/>
          </p:nvSpPr>
          <p:spPr bwMode="auto">
            <a:xfrm>
              <a:off x="3544" y="2251"/>
              <a:ext cx="9" cy="85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36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7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4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6" y="85"/>
                </a:cxn>
                <a:cxn ang="0">
                  <a:pos x="7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9" y="46"/>
                </a:cxn>
                <a:cxn ang="0">
                  <a:pos x="8" y="36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r" b="b"/>
              <a:pathLst>
                <a:path w="9" h="85">
                  <a:moveTo>
                    <a:pt x="7" y="27"/>
                  </a:moveTo>
                  <a:lnTo>
                    <a:pt x="7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36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7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5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46"/>
                  </a:lnTo>
                  <a:lnTo>
                    <a:pt x="8" y="3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4" name="Freeform 552"/>
            <p:cNvSpPr>
              <a:spLocks/>
            </p:cNvSpPr>
            <p:nvPr/>
          </p:nvSpPr>
          <p:spPr bwMode="auto">
            <a:xfrm>
              <a:off x="3573" y="2058"/>
              <a:ext cx="8" cy="84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37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4"/>
                </a:cxn>
                <a:cxn ang="0">
                  <a:pos x="5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4"/>
                </a:cxn>
                <a:cxn ang="0">
                  <a:pos x="8" y="35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4">
                  <a:moveTo>
                    <a:pt x="5" y="27"/>
                  </a:moveTo>
                  <a:lnTo>
                    <a:pt x="5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3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4"/>
                  </a:lnTo>
                  <a:lnTo>
                    <a:pt x="8" y="3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5" name="Freeform 553"/>
            <p:cNvSpPr>
              <a:spLocks/>
            </p:cNvSpPr>
            <p:nvPr/>
          </p:nvSpPr>
          <p:spPr bwMode="auto">
            <a:xfrm>
              <a:off x="3599" y="2058"/>
              <a:ext cx="8" cy="84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6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6" y="29"/>
                </a:cxn>
                <a:cxn ang="0">
                  <a:pos x="6" y="8"/>
                </a:cxn>
                <a:cxn ang="0">
                  <a:pos x="6" y="8"/>
                </a:cxn>
                <a:cxn ang="0">
                  <a:pos x="5" y="4"/>
                </a:cxn>
                <a:cxn ang="0">
                  <a:pos x="5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27"/>
                </a:cxn>
                <a:cxn ang="0">
                  <a:pos x="0" y="45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5" y="84"/>
                </a:cxn>
                <a:cxn ang="0">
                  <a:pos x="6" y="83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4"/>
                </a:cxn>
                <a:cxn ang="0">
                  <a:pos x="8" y="35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4">
                  <a:moveTo>
                    <a:pt x="6" y="27"/>
                  </a:moveTo>
                  <a:lnTo>
                    <a:pt x="6" y="2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6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29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27"/>
                  </a:lnTo>
                  <a:lnTo>
                    <a:pt x="0" y="45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4"/>
                  </a:lnTo>
                  <a:lnTo>
                    <a:pt x="6" y="83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4"/>
                  </a:lnTo>
                  <a:lnTo>
                    <a:pt x="8" y="35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6" name="Freeform 554"/>
            <p:cNvSpPr>
              <a:spLocks/>
            </p:cNvSpPr>
            <p:nvPr/>
          </p:nvSpPr>
          <p:spPr bwMode="auto">
            <a:xfrm>
              <a:off x="3573" y="2154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5" y="37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2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4" y="84"/>
                </a:cxn>
                <a:cxn ang="0">
                  <a:pos x="4" y="84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3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2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7" name="Freeform 555"/>
            <p:cNvSpPr>
              <a:spLocks/>
            </p:cNvSpPr>
            <p:nvPr/>
          </p:nvSpPr>
          <p:spPr bwMode="auto">
            <a:xfrm>
              <a:off x="3599" y="2154"/>
              <a:ext cx="8" cy="8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6" y="37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6" y="2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6"/>
                </a:cxn>
                <a:cxn ang="0">
                  <a:pos x="5" y="84"/>
                </a:cxn>
                <a:cxn ang="0">
                  <a:pos x="5" y="84"/>
                </a:cxn>
                <a:cxn ang="0">
                  <a:pos x="5" y="85"/>
                </a:cxn>
                <a:cxn ang="0">
                  <a:pos x="6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8" y="45"/>
                </a:cxn>
                <a:cxn ang="0">
                  <a:pos x="8" y="36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5">
                  <a:moveTo>
                    <a:pt x="6" y="27"/>
                  </a:moveTo>
                  <a:lnTo>
                    <a:pt x="6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37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2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6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45"/>
                  </a:lnTo>
                  <a:lnTo>
                    <a:pt x="8" y="3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8" name="Freeform 556"/>
            <p:cNvSpPr>
              <a:spLocks/>
            </p:cNvSpPr>
            <p:nvPr/>
          </p:nvSpPr>
          <p:spPr bwMode="auto">
            <a:xfrm>
              <a:off x="3573" y="2251"/>
              <a:ext cx="8" cy="85"/>
            </a:xfrm>
            <a:custGeom>
              <a:avLst/>
              <a:gdLst/>
              <a:ahLst/>
              <a:cxnLst>
                <a:cxn ang="0">
                  <a:pos x="5" y="27"/>
                </a:cxn>
                <a:cxn ang="0">
                  <a:pos x="5" y="27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5" y="38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3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4" y="4"/>
                </a:cxn>
                <a:cxn ang="0">
                  <a:pos x="4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2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4" y="83"/>
                </a:cxn>
                <a:cxn ang="0">
                  <a:pos x="4" y="83"/>
                </a:cxn>
                <a:cxn ang="0">
                  <a:pos x="5" y="85"/>
                </a:cxn>
                <a:cxn ang="0">
                  <a:pos x="5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6"/>
                </a:cxn>
                <a:cxn ang="0">
                  <a:pos x="8" y="36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5" y="27"/>
                </a:cxn>
              </a:cxnLst>
              <a:rect l="0" t="0" r="r" b="b"/>
              <a:pathLst>
                <a:path w="8" h="85">
                  <a:moveTo>
                    <a:pt x="5" y="27"/>
                  </a:moveTo>
                  <a:lnTo>
                    <a:pt x="5" y="2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3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30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6"/>
                  </a:lnTo>
                  <a:lnTo>
                    <a:pt x="8" y="3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29" name="Freeform 557"/>
            <p:cNvSpPr>
              <a:spLocks/>
            </p:cNvSpPr>
            <p:nvPr/>
          </p:nvSpPr>
          <p:spPr bwMode="auto">
            <a:xfrm>
              <a:off x="3599" y="2251"/>
              <a:ext cx="8" cy="85"/>
            </a:xfrm>
            <a:custGeom>
              <a:avLst/>
              <a:gdLst/>
              <a:ahLst/>
              <a:cxnLst>
                <a:cxn ang="0">
                  <a:pos x="6" y="27"/>
                </a:cxn>
                <a:cxn ang="0">
                  <a:pos x="6" y="27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6" y="38"/>
                </a:cxn>
                <a:cxn ang="0">
                  <a:pos x="6" y="50"/>
                </a:cxn>
                <a:cxn ang="0">
                  <a:pos x="6" y="50"/>
                </a:cxn>
                <a:cxn ang="0">
                  <a:pos x="6" y="30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5" y="4"/>
                </a:cxn>
                <a:cxn ang="0">
                  <a:pos x="5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27"/>
                </a:cxn>
                <a:cxn ang="0">
                  <a:pos x="0" y="47"/>
                </a:cxn>
                <a:cxn ang="0">
                  <a:pos x="1" y="6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5" y="85"/>
                </a:cxn>
                <a:cxn ang="0">
                  <a:pos x="6" y="83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8" y="72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8" y="46"/>
                </a:cxn>
                <a:cxn ang="0">
                  <a:pos x="8" y="36"/>
                </a:cxn>
                <a:cxn ang="0">
                  <a:pos x="6" y="27"/>
                </a:cxn>
                <a:cxn ang="0">
                  <a:pos x="6" y="27"/>
                </a:cxn>
                <a:cxn ang="0">
                  <a:pos x="6" y="27"/>
                </a:cxn>
              </a:cxnLst>
              <a:rect l="0" t="0" r="r" b="b"/>
              <a:pathLst>
                <a:path w="8" h="85">
                  <a:moveTo>
                    <a:pt x="6" y="27"/>
                  </a:moveTo>
                  <a:lnTo>
                    <a:pt x="6" y="2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3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3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27"/>
                  </a:lnTo>
                  <a:lnTo>
                    <a:pt x="0" y="47"/>
                  </a:lnTo>
                  <a:lnTo>
                    <a:pt x="1" y="6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6" y="83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8" y="72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46"/>
                  </a:lnTo>
                  <a:lnTo>
                    <a:pt x="8" y="3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30" name="Freeform 558"/>
            <p:cNvSpPr>
              <a:spLocks/>
            </p:cNvSpPr>
            <p:nvPr/>
          </p:nvSpPr>
          <p:spPr bwMode="auto">
            <a:xfrm>
              <a:off x="3354" y="1915"/>
              <a:ext cx="75" cy="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36" y="4"/>
                </a:cxn>
                <a:cxn ang="0">
                  <a:pos x="54" y="4"/>
                </a:cxn>
                <a:cxn ang="0">
                  <a:pos x="71" y="3"/>
                </a:cxn>
                <a:cxn ang="0">
                  <a:pos x="71" y="3"/>
                </a:cxn>
                <a:cxn ang="0">
                  <a:pos x="74" y="1"/>
                </a:cxn>
                <a:cxn ang="0">
                  <a:pos x="75" y="1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56" y="1"/>
                </a:cxn>
                <a:cxn ang="0">
                  <a:pos x="39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</a:cxnLst>
              <a:rect l="0" t="0" r="r" b="b"/>
              <a:pathLst>
                <a:path w="75" h="4">
                  <a:moveTo>
                    <a:pt x="0" y="3"/>
                  </a:moveTo>
                  <a:lnTo>
                    <a:pt x="0" y="3"/>
                  </a:lnTo>
                  <a:lnTo>
                    <a:pt x="36" y="4"/>
                  </a:lnTo>
                  <a:lnTo>
                    <a:pt x="54" y="4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56" y="1"/>
                  </a:lnTo>
                  <a:lnTo>
                    <a:pt x="39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E9FA7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  <p:sp>
          <p:nvSpPr>
            <p:cNvPr id="1642031" name="Freeform 559"/>
            <p:cNvSpPr>
              <a:spLocks noEditPoints="1"/>
            </p:cNvSpPr>
            <p:nvPr/>
          </p:nvSpPr>
          <p:spPr bwMode="auto">
            <a:xfrm>
              <a:off x="3319" y="1827"/>
              <a:ext cx="358" cy="595"/>
            </a:xfrm>
            <a:custGeom>
              <a:avLst/>
              <a:gdLst/>
              <a:ahLst/>
              <a:cxnLst>
                <a:cxn ang="0">
                  <a:pos x="357" y="176"/>
                </a:cxn>
                <a:cxn ang="0">
                  <a:pos x="355" y="44"/>
                </a:cxn>
                <a:cxn ang="0">
                  <a:pos x="355" y="11"/>
                </a:cxn>
                <a:cxn ang="0">
                  <a:pos x="351" y="35"/>
                </a:cxn>
                <a:cxn ang="0">
                  <a:pos x="352" y="152"/>
                </a:cxn>
                <a:cxn ang="0">
                  <a:pos x="327" y="567"/>
                </a:cxn>
                <a:cxn ang="0">
                  <a:pos x="326" y="512"/>
                </a:cxn>
                <a:cxn ang="0">
                  <a:pos x="328" y="170"/>
                </a:cxn>
                <a:cxn ang="0">
                  <a:pos x="347" y="19"/>
                </a:cxn>
                <a:cxn ang="0">
                  <a:pos x="352" y="17"/>
                </a:cxn>
                <a:cxn ang="0">
                  <a:pos x="355" y="9"/>
                </a:cxn>
                <a:cxn ang="0">
                  <a:pos x="353" y="2"/>
                </a:cxn>
                <a:cxn ang="0">
                  <a:pos x="259" y="2"/>
                </a:cxn>
                <a:cxn ang="0">
                  <a:pos x="104" y="2"/>
                </a:cxn>
                <a:cxn ang="0">
                  <a:pos x="54" y="0"/>
                </a:cxn>
                <a:cxn ang="0">
                  <a:pos x="35" y="6"/>
                </a:cxn>
                <a:cxn ang="0">
                  <a:pos x="14" y="30"/>
                </a:cxn>
                <a:cxn ang="0">
                  <a:pos x="3" y="41"/>
                </a:cxn>
                <a:cxn ang="0">
                  <a:pos x="1" y="109"/>
                </a:cxn>
                <a:cxn ang="0">
                  <a:pos x="1" y="326"/>
                </a:cxn>
                <a:cxn ang="0">
                  <a:pos x="3" y="592"/>
                </a:cxn>
                <a:cxn ang="0">
                  <a:pos x="81" y="593"/>
                </a:cxn>
                <a:cxn ang="0">
                  <a:pos x="310" y="593"/>
                </a:cxn>
                <a:cxn ang="0">
                  <a:pos x="318" y="593"/>
                </a:cxn>
                <a:cxn ang="0">
                  <a:pos x="342" y="570"/>
                </a:cxn>
                <a:cxn ang="0">
                  <a:pos x="358" y="546"/>
                </a:cxn>
                <a:cxn ang="0">
                  <a:pos x="23" y="111"/>
                </a:cxn>
                <a:cxn ang="0">
                  <a:pos x="306" y="111"/>
                </a:cxn>
                <a:cxn ang="0">
                  <a:pos x="313" y="192"/>
                </a:cxn>
                <a:cxn ang="0">
                  <a:pos x="22" y="211"/>
                </a:cxn>
                <a:cxn ang="0">
                  <a:pos x="23" y="111"/>
                </a:cxn>
                <a:cxn ang="0">
                  <a:pos x="314" y="97"/>
                </a:cxn>
                <a:cxn ang="0">
                  <a:pos x="22" y="103"/>
                </a:cxn>
                <a:cxn ang="0">
                  <a:pos x="23" y="42"/>
                </a:cxn>
                <a:cxn ang="0">
                  <a:pos x="153" y="42"/>
                </a:cxn>
                <a:cxn ang="0">
                  <a:pos x="309" y="42"/>
                </a:cxn>
                <a:cxn ang="0">
                  <a:pos x="314" y="60"/>
                </a:cxn>
                <a:cxn ang="0">
                  <a:pos x="22" y="219"/>
                </a:cxn>
                <a:cxn ang="0">
                  <a:pos x="306" y="219"/>
                </a:cxn>
                <a:cxn ang="0">
                  <a:pos x="312" y="412"/>
                </a:cxn>
                <a:cxn ang="0">
                  <a:pos x="167" y="512"/>
                </a:cxn>
                <a:cxn ang="0">
                  <a:pos x="21" y="433"/>
                </a:cxn>
                <a:cxn ang="0">
                  <a:pos x="98" y="19"/>
                </a:cxn>
                <a:cxn ang="0">
                  <a:pos x="304" y="19"/>
                </a:cxn>
                <a:cxn ang="0">
                  <a:pos x="329" y="26"/>
                </a:cxn>
                <a:cxn ang="0">
                  <a:pos x="171" y="34"/>
                </a:cxn>
                <a:cxn ang="0">
                  <a:pos x="29" y="33"/>
                </a:cxn>
                <a:cxn ang="0">
                  <a:pos x="63" y="16"/>
                </a:cxn>
                <a:cxn ang="0">
                  <a:pos x="185" y="581"/>
                </a:cxn>
                <a:cxn ang="0">
                  <a:pos x="27" y="581"/>
                </a:cxn>
                <a:cxn ang="0">
                  <a:pos x="23" y="575"/>
                </a:cxn>
                <a:cxn ang="0">
                  <a:pos x="22" y="521"/>
                </a:cxn>
                <a:cxn ang="0">
                  <a:pos x="306" y="521"/>
                </a:cxn>
                <a:cxn ang="0">
                  <a:pos x="313" y="566"/>
                </a:cxn>
                <a:cxn ang="0">
                  <a:pos x="185" y="581"/>
                </a:cxn>
              </a:cxnLst>
              <a:rect l="0" t="0" r="r" b="b"/>
              <a:pathLst>
                <a:path w="358" h="595">
                  <a:moveTo>
                    <a:pt x="357" y="517"/>
                  </a:moveTo>
                  <a:lnTo>
                    <a:pt x="357" y="517"/>
                  </a:lnTo>
                  <a:lnTo>
                    <a:pt x="357" y="354"/>
                  </a:lnTo>
                  <a:lnTo>
                    <a:pt x="357" y="354"/>
                  </a:lnTo>
                  <a:lnTo>
                    <a:pt x="357" y="176"/>
                  </a:lnTo>
                  <a:lnTo>
                    <a:pt x="357" y="176"/>
                  </a:lnTo>
                  <a:lnTo>
                    <a:pt x="357" y="119"/>
                  </a:lnTo>
                  <a:lnTo>
                    <a:pt x="357" y="119"/>
                  </a:lnTo>
                  <a:lnTo>
                    <a:pt x="355" y="68"/>
                  </a:lnTo>
                  <a:lnTo>
                    <a:pt x="355" y="44"/>
                  </a:lnTo>
                  <a:lnTo>
                    <a:pt x="358" y="19"/>
                  </a:lnTo>
                  <a:lnTo>
                    <a:pt x="358" y="19"/>
                  </a:lnTo>
                  <a:lnTo>
                    <a:pt x="357" y="13"/>
                  </a:lnTo>
                  <a:lnTo>
                    <a:pt x="357" y="12"/>
                  </a:lnTo>
                  <a:lnTo>
                    <a:pt x="355" y="11"/>
                  </a:lnTo>
                  <a:lnTo>
                    <a:pt x="354" y="12"/>
                  </a:lnTo>
                  <a:lnTo>
                    <a:pt x="354" y="13"/>
                  </a:lnTo>
                  <a:lnTo>
                    <a:pt x="352" y="19"/>
                  </a:lnTo>
                  <a:lnTo>
                    <a:pt x="352" y="19"/>
                  </a:lnTo>
                  <a:lnTo>
                    <a:pt x="351" y="35"/>
                  </a:lnTo>
                  <a:lnTo>
                    <a:pt x="350" y="51"/>
                  </a:lnTo>
                  <a:lnTo>
                    <a:pt x="350" y="85"/>
                  </a:lnTo>
                  <a:lnTo>
                    <a:pt x="351" y="119"/>
                  </a:lnTo>
                  <a:lnTo>
                    <a:pt x="352" y="152"/>
                  </a:lnTo>
                  <a:lnTo>
                    <a:pt x="352" y="152"/>
                  </a:lnTo>
                  <a:lnTo>
                    <a:pt x="352" y="291"/>
                  </a:lnTo>
                  <a:lnTo>
                    <a:pt x="352" y="291"/>
                  </a:lnTo>
                  <a:lnTo>
                    <a:pt x="352" y="544"/>
                  </a:lnTo>
                  <a:lnTo>
                    <a:pt x="352" y="544"/>
                  </a:lnTo>
                  <a:lnTo>
                    <a:pt x="327" y="567"/>
                  </a:lnTo>
                  <a:lnTo>
                    <a:pt x="327" y="567"/>
                  </a:lnTo>
                  <a:lnTo>
                    <a:pt x="327" y="553"/>
                  </a:lnTo>
                  <a:lnTo>
                    <a:pt x="327" y="539"/>
                  </a:lnTo>
                  <a:lnTo>
                    <a:pt x="326" y="512"/>
                  </a:lnTo>
                  <a:lnTo>
                    <a:pt x="326" y="512"/>
                  </a:lnTo>
                  <a:lnTo>
                    <a:pt x="326" y="458"/>
                  </a:lnTo>
                  <a:lnTo>
                    <a:pt x="326" y="458"/>
                  </a:lnTo>
                  <a:lnTo>
                    <a:pt x="327" y="302"/>
                  </a:lnTo>
                  <a:lnTo>
                    <a:pt x="327" y="302"/>
                  </a:lnTo>
                  <a:lnTo>
                    <a:pt x="328" y="170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33" y="33"/>
                  </a:lnTo>
                  <a:lnTo>
                    <a:pt x="337" y="28"/>
                  </a:lnTo>
                  <a:lnTo>
                    <a:pt x="347" y="19"/>
                  </a:lnTo>
                  <a:lnTo>
                    <a:pt x="347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51" y="18"/>
                  </a:lnTo>
                  <a:lnTo>
                    <a:pt x="352" y="17"/>
                  </a:lnTo>
                  <a:lnTo>
                    <a:pt x="353" y="12"/>
                  </a:lnTo>
                  <a:lnTo>
                    <a:pt x="353" y="12"/>
                  </a:lnTo>
                  <a:lnTo>
                    <a:pt x="354" y="11"/>
                  </a:lnTo>
                  <a:lnTo>
                    <a:pt x="354" y="11"/>
                  </a:lnTo>
                  <a:lnTo>
                    <a:pt x="355" y="9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54" y="3"/>
                  </a:lnTo>
                  <a:lnTo>
                    <a:pt x="353" y="2"/>
                  </a:lnTo>
                  <a:lnTo>
                    <a:pt x="353" y="2"/>
                  </a:lnTo>
                  <a:lnTo>
                    <a:pt x="342" y="3"/>
                  </a:lnTo>
                  <a:lnTo>
                    <a:pt x="330" y="3"/>
                  </a:lnTo>
                  <a:lnTo>
                    <a:pt x="307" y="2"/>
                  </a:lnTo>
                  <a:lnTo>
                    <a:pt x="307" y="2"/>
                  </a:lnTo>
                  <a:lnTo>
                    <a:pt x="259" y="2"/>
                  </a:lnTo>
                  <a:lnTo>
                    <a:pt x="259" y="2"/>
                  </a:lnTo>
                  <a:lnTo>
                    <a:pt x="182" y="2"/>
                  </a:lnTo>
                  <a:lnTo>
                    <a:pt x="143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88" y="1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3"/>
                  </a:lnTo>
                  <a:lnTo>
                    <a:pt x="35" y="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4" y="2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3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6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2" y="59"/>
                  </a:lnTo>
                  <a:lnTo>
                    <a:pt x="1" y="76"/>
                  </a:lnTo>
                  <a:lnTo>
                    <a:pt x="1" y="109"/>
                  </a:lnTo>
                  <a:lnTo>
                    <a:pt x="2" y="14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459"/>
                  </a:lnTo>
                  <a:lnTo>
                    <a:pt x="0" y="526"/>
                  </a:lnTo>
                  <a:lnTo>
                    <a:pt x="1" y="559"/>
                  </a:lnTo>
                  <a:lnTo>
                    <a:pt x="3" y="592"/>
                  </a:lnTo>
                  <a:lnTo>
                    <a:pt x="3" y="592"/>
                  </a:lnTo>
                  <a:lnTo>
                    <a:pt x="3" y="593"/>
                  </a:lnTo>
                  <a:lnTo>
                    <a:pt x="6" y="593"/>
                  </a:lnTo>
                  <a:lnTo>
                    <a:pt x="6" y="593"/>
                  </a:lnTo>
                  <a:lnTo>
                    <a:pt x="43" y="592"/>
                  </a:lnTo>
                  <a:lnTo>
                    <a:pt x="81" y="593"/>
                  </a:lnTo>
                  <a:lnTo>
                    <a:pt x="158" y="595"/>
                  </a:lnTo>
                  <a:lnTo>
                    <a:pt x="195" y="595"/>
                  </a:lnTo>
                  <a:lnTo>
                    <a:pt x="234" y="595"/>
                  </a:lnTo>
                  <a:lnTo>
                    <a:pt x="272" y="595"/>
                  </a:lnTo>
                  <a:lnTo>
                    <a:pt x="310" y="593"/>
                  </a:lnTo>
                  <a:lnTo>
                    <a:pt x="310" y="593"/>
                  </a:lnTo>
                  <a:lnTo>
                    <a:pt x="313" y="592"/>
                  </a:lnTo>
                  <a:lnTo>
                    <a:pt x="317" y="590"/>
                  </a:lnTo>
                  <a:lnTo>
                    <a:pt x="317" y="590"/>
                  </a:lnTo>
                  <a:lnTo>
                    <a:pt x="318" y="593"/>
                  </a:lnTo>
                  <a:lnTo>
                    <a:pt x="318" y="593"/>
                  </a:lnTo>
                  <a:lnTo>
                    <a:pt x="326" y="584"/>
                  </a:lnTo>
                  <a:lnTo>
                    <a:pt x="326" y="584"/>
                  </a:lnTo>
                  <a:lnTo>
                    <a:pt x="333" y="578"/>
                  </a:lnTo>
                  <a:lnTo>
                    <a:pt x="342" y="570"/>
                  </a:lnTo>
                  <a:lnTo>
                    <a:pt x="350" y="563"/>
                  </a:lnTo>
                  <a:lnTo>
                    <a:pt x="353" y="560"/>
                  </a:lnTo>
                  <a:lnTo>
                    <a:pt x="355" y="555"/>
                  </a:lnTo>
                  <a:lnTo>
                    <a:pt x="355" y="555"/>
                  </a:lnTo>
                  <a:lnTo>
                    <a:pt x="358" y="546"/>
                  </a:lnTo>
                  <a:lnTo>
                    <a:pt x="358" y="536"/>
                  </a:lnTo>
                  <a:lnTo>
                    <a:pt x="357" y="517"/>
                  </a:lnTo>
                  <a:lnTo>
                    <a:pt x="357" y="517"/>
                  </a:lnTo>
                  <a:lnTo>
                    <a:pt x="357" y="517"/>
                  </a:lnTo>
                  <a:close/>
                  <a:moveTo>
                    <a:pt x="23" y="111"/>
                  </a:moveTo>
                  <a:lnTo>
                    <a:pt x="23" y="111"/>
                  </a:lnTo>
                  <a:lnTo>
                    <a:pt x="94" y="109"/>
                  </a:lnTo>
                  <a:lnTo>
                    <a:pt x="165" y="109"/>
                  </a:lnTo>
                  <a:lnTo>
                    <a:pt x="306" y="111"/>
                  </a:lnTo>
                  <a:lnTo>
                    <a:pt x="306" y="111"/>
                  </a:lnTo>
                  <a:lnTo>
                    <a:pt x="310" y="109"/>
                  </a:lnTo>
                  <a:lnTo>
                    <a:pt x="314" y="106"/>
                  </a:lnTo>
                  <a:lnTo>
                    <a:pt x="314" y="106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168" y="210"/>
                  </a:lnTo>
                  <a:lnTo>
                    <a:pt x="95" y="210"/>
                  </a:lnTo>
                  <a:lnTo>
                    <a:pt x="22" y="211"/>
                  </a:lnTo>
                  <a:lnTo>
                    <a:pt x="22" y="211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3" y="111"/>
                  </a:lnTo>
                  <a:close/>
                  <a:moveTo>
                    <a:pt x="314" y="60"/>
                  </a:moveTo>
                  <a:lnTo>
                    <a:pt x="314" y="60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4" y="103"/>
                  </a:lnTo>
                  <a:lnTo>
                    <a:pt x="314" y="103"/>
                  </a:lnTo>
                  <a:lnTo>
                    <a:pt x="168" y="100"/>
                  </a:lnTo>
                  <a:lnTo>
                    <a:pt x="95" y="101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72"/>
                  </a:lnTo>
                  <a:lnTo>
                    <a:pt x="22" y="57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55" y="41"/>
                  </a:lnTo>
                  <a:lnTo>
                    <a:pt x="88" y="41"/>
                  </a:lnTo>
                  <a:lnTo>
                    <a:pt x="120" y="42"/>
                  </a:lnTo>
                  <a:lnTo>
                    <a:pt x="153" y="42"/>
                  </a:lnTo>
                  <a:lnTo>
                    <a:pt x="153" y="42"/>
                  </a:lnTo>
                  <a:lnTo>
                    <a:pt x="229" y="43"/>
                  </a:lnTo>
                  <a:lnTo>
                    <a:pt x="266" y="43"/>
                  </a:lnTo>
                  <a:lnTo>
                    <a:pt x="304" y="42"/>
                  </a:lnTo>
                  <a:lnTo>
                    <a:pt x="304" y="42"/>
                  </a:lnTo>
                  <a:lnTo>
                    <a:pt x="309" y="42"/>
                  </a:lnTo>
                  <a:lnTo>
                    <a:pt x="312" y="43"/>
                  </a:lnTo>
                  <a:lnTo>
                    <a:pt x="313" y="44"/>
                  </a:lnTo>
                  <a:lnTo>
                    <a:pt x="314" y="47"/>
                  </a:lnTo>
                  <a:lnTo>
                    <a:pt x="314" y="52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4" y="60"/>
                  </a:lnTo>
                  <a:close/>
                  <a:moveTo>
                    <a:pt x="21" y="433"/>
                  </a:moveTo>
                  <a:lnTo>
                    <a:pt x="21" y="433"/>
                  </a:lnTo>
                  <a:lnTo>
                    <a:pt x="22" y="219"/>
                  </a:lnTo>
                  <a:lnTo>
                    <a:pt x="22" y="219"/>
                  </a:lnTo>
                  <a:lnTo>
                    <a:pt x="93" y="218"/>
                  </a:lnTo>
                  <a:lnTo>
                    <a:pt x="163" y="218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310" y="218"/>
                  </a:lnTo>
                  <a:lnTo>
                    <a:pt x="313" y="216"/>
                  </a:lnTo>
                  <a:lnTo>
                    <a:pt x="313" y="216"/>
                  </a:lnTo>
                  <a:lnTo>
                    <a:pt x="312" y="412"/>
                  </a:lnTo>
                  <a:lnTo>
                    <a:pt x="312" y="412"/>
                  </a:lnTo>
                  <a:lnTo>
                    <a:pt x="311" y="498"/>
                  </a:lnTo>
                  <a:lnTo>
                    <a:pt x="311" y="498"/>
                  </a:lnTo>
                  <a:lnTo>
                    <a:pt x="312" y="513"/>
                  </a:lnTo>
                  <a:lnTo>
                    <a:pt x="312" y="513"/>
                  </a:lnTo>
                  <a:lnTo>
                    <a:pt x="167" y="512"/>
                  </a:lnTo>
                  <a:lnTo>
                    <a:pt x="94" y="512"/>
                  </a:lnTo>
                  <a:lnTo>
                    <a:pt x="22" y="513"/>
                  </a:lnTo>
                  <a:lnTo>
                    <a:pt x="22" y="513"/>
                  </a:lnTo>
                  <a:lnTo>
                    <a:pt x="21" y="433"/>
                  </a:lnTo>
                  <a:lnTo>
                    <a:pt x="21" y="433"/>
                  </a:lnTo>
                  <a:lnTo>
                    <a:pt x="21" y="433"/>
                  </a:lnTo>
                  <a:close/>
                  <a:moveTo>
                    <a:pt x="98" y="19"/>
                  </a:move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138" y="19"/>
                  </a:lnTo>
                  <a:lnTo>
                    <a:pt x="177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304" y="19"/>
                  </a:lnTo>
                  <a:lnTo>
                    <a:pt x="304" y="19"/>
                  </a:lnTo>
                  <a:lnTo>
                    <a:pt x="319" y="20"/>
                  </a:lnTo>
                  <a:lnTo>
                    <a:pt x="335" y="20"/>
                  </a:lnTo>
                  <a:lnTo>
                    <a:pt x="335" y="20"/>
                  </a:lnTo>
                  <a:lnTo>
                    <a:pt x="329" y="26"/>
                  </a:lnTo>
                  <a:lnTo>
                    <a:pt x="323" y="33"/>
                  </a:lnTo>
                  <a:lnTo>
                    <a:pt x="323" y="33"/>
                  </a:lnTo>
                  <a:lnTo>
                    <a:pt x="248" y="33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36" y="33"/>
                  </a:lnTo>
                  <a:lnTo>
                    <a:pt x="99" y="32"/>
                  </a:lnTo>
                  <a:lnTo>
                    <a:pt x="64" y="32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63" y="16"/>
                  </a:lnTo>
                  <a:lnTo>
                    <a:pt x="75" y="17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close/>
                  <a:moveTo>
                    <a:pt x="185" y="581"/>
                  </a:moveTo>
                  <a:lnTo>
                    <a:pt x="185" y="581"/>
                  </a:lnTo>
                  <a:lnTo>
                    <a:pt x="112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27" y="581"/>
                  </a:lnTo>
                  <a:lnTo>
                    <a:pt x="25" y="581"/>
                  </a:lnTo>
                  <a:lnTo>
                    <a:pt x="24" y="579"/>
                  </a:lnTo>
                  <a:lnTo>
                    <a:pt x="23" y="577"/>
                  </a:lnTo>
                  <a:lnTo>
                    <a:pt x="23" y="575"/>
                  </a:lnTo>
                  <a:lnTo>
                    <a:pt x="23" y="575"/>
                  </a:lnTo>
                  <a:lnTo>
                    <a:pt x="22" y="562"/>
                  </a:lnTo>
                  <a:lnTo>
                    <a:pt x="22" y="562"/>
                  </a:lnTo>
                  <a:lnTo>
                    <a:pt x="22" y="527"/>
                  </a:lnTo>
                  <a:lnTo>
                    <a:pt x="22" y="527"/>
                  </a:lnTo>
                  <a:lnTo>
                    <a:pt x="22" y="521"/>
                  </a:lnTo>
                  <a:lnTo>
                    <a:pt x="22" y="521"/>
                  </a:lnTo>
                  <a:lnTo>
                    <a:pt x="93" y="520"/>
                  </a:lnTo>
                  <a:lnTo>
                    <a:pt x="163" y="520"/>
                  </a:lnTo>
                  <a:lnTo>
                    <a:pt x="306" y="521"/>
                  </a:lnTo>
                  <a:lnTo>
                    <a:pt x="306" y="521"/>
                  </a:lnTo>
                  <a:lnTo>
                    <a:pt x="309" y="521"/>
                  </a:lnTo>
                  <a:lnTo>
                    <a:pt x="312" y="519"/>
                  </a:lnTo>
                  <a:lnTo>
                    <a:pt x="312" y="519"/>
                  </a:lnTo>
                  <a:lnTo>
                    <a:pt x="313" y="550"/>
                  </a:lnTo>
                  <a:lnTo>
                    <a:pt x="313" y="566"/>
                  </a:lnTo>
                  <a:lnTo>
                    <a:pt x="312" y="581"/>
                  </a:lnTo>
                  <a:lnTo>
                    <a:pt x="312" y="581"/>
                  </a:lnTo>
                  <a:lnTo>
                    <a:pt x="280" y="582"/>
                  </a:lnTo>
                  <a:lnTo>
                    <a:pt x="249" y="582"/>
                  </a:lnTo>
                  <a:lnTo>
                    <a:pt x="185" y="581"/>
                  </a:lnTo>
                  <a:lnTo>
                    <a:pt x="185" y="581"/>
                  </a:lnTo>
                  <a:lnTo>
                    <a:pt x="185" y="5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/>
            </a:p>
          </p:txBody>
        </p:sp>
      </p:grpSp>
      <p:sp>
        <p:nvSpPr>
          <p:cNvPr id="1642032" name="Text Box 560"/>
          <p:cNvSpPr txBox="1">
            <a:spLocks noChangeArrowheads="1"/>
          </p:cNvSpPr>
          <p:nvPr/>
        </p:nvSpPr>
        <p:spPr bwMode="auto">
          <a:xfrm>
            <a:off x="3563938" y="2852738"/>
            <a:ext cx="2266707" cy="3471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3191" tIns="41596" rIns="83191" bIns="41596">
            <a:spAutoFit/>
          </a:bodyPr>
          <a:lstStyle/>
          <a:p>
            <a:pPr defTabSz="833438" eaLnBrk="0" hangingPunct="0">
              <a:lnSpc>
                <a:spcPct val="95000"/>
              </a:lnSpc>
            </a:pPr>
            <a:r>
              <a:rPr kumimoji="0" lang="pl-PL" sz="1800" dirty="0"/>
              <a:t>Sieć szkieletowa </a:t>
            </a:r>
            <a:r>
              <a:rPr kumimoji="0" lang="en-US" sz="1800" dirty="0"/>
              <a:t>IP</a:t>
            </a:r>
          </a:p>
        </p:txBody>
      </p:sp>
      <p:sp>
        <p:nvSpPr>
          <p:cNvPr id="563" name="Symbol zastępczy daty 56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27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ED2102-F1B6-4AF8-8F33-4C62C18FDBE4}" type="slidenum">
              <a:rPr lang="pl-PL">
                <a:latin typeface="+mn-lt"/>
              </a:rPr>
              <a:pPr/>
              <a:t>33</a:t>
            </a:fld>
            <a:endParaRPr lang="pl-PL">
              <a:latin typeface="+mn-lt"/>
            </a:endParaRPr>
          </a:p>
        </p:txBody>
      </p:sp>
      <p:sp>
        <p:nvSpPr>
          <p:cNvPr id="3416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>
                <a:solidFill>
                  <a:schemeClr val="tx1"/>
                </a:solidFill>
                <a:latin typeface="+mn-lt"/>
                <a:ea typeface="ＭＳ Ｐゴシック" pitchFamily="34" charset="-128"/>
              </a:rPr>
              <a:t>Archite</a:t>
            </a:r>
            <a:r>
              <a:rPr lang="pl-PL" altLang="ja-JP">
                <a:solidFill>
                  <a:schemeClr val="tx1"/>
                </a:solidFill>
                <a:latin typeface="+mn-lt"/>
              </a:rPr>
              <a:t>k</a:t>
            </a:r>
            <a:r>
              <a:rPr lang="en-US" altLang="ja-JP">
                <a:solidFill>
                  <a:schemeClr val="tx1"/>
                </a:solidFill>
                <a:latin typeface="+mn-lt"/>
                <a:ea typeface="ＭＳ Ｐゴシック" pitchFamily="34" charset="-128"/>
              </a:rPr>
              <a:t>tur</a:t>
            </a:r>
            <a:r>
              <a:rPr lang="pl-PL" altLang="ja-JP">
                <a:solidFill>
                  <a:schemeClr val="tx1"/>
                </a:solidFill>
                <a:latin typeface="+mn-lt"/>
              </a:rPr>
              <a:t>a sieci UMTS</a:t>
            </a:r>
            <a:endParaRPr lang="en-US" altLang="ja-JP">
              <a:solidFill>
                <a:schemeClr val="tx1"/>
              </a:solidFill>
              <a:latin typeface="+mn-lt"/>
              <a:ea typeface="ＭＳ Ｐゴシック" pitchFamily="34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286250" y="1336675"/>
            <a:ext cx="1781175" cy="896938"/>
            <a:chOff x="2832" y="816"/>
            <a:chExt cx="1152" cy="624"/>
          </a:xfrm>
        </p:grpSpPr>
        <p:sp>
          <p:nvSpPr>
            <p:cNvPr id="3416068" name="Oval 4"/>
            <p:cNvSpPr>
              <a:spLocks noChangeArrowheads="1"/>
            </p:cNvSpPr>
            <p:nvPr/>
          </p:nvSpPr>
          <p:spPr bwMode="auto">
            <a:xfrm>
              <a:off x="2832" y="816"/>
              <a:ext cx="1152" cy="624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16069" name="Text Box 5"/>
            <p:cNvSpPr txBox="1">
              <a:spLocks noChangeArrowheads="1"/>
            </p:cNvSpPr>
            <p:nvPr/>
          </p:nvSpPr>
          <p:spPr bwMode="auto">
            <a:xfrm>
              <a:off x="2878" y="880"/>
              <a:ext cx="1105" cy="4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algn="ctr" defTabSz="762000" eaLnBrk="0" hangingPunct="0">
                <a:lnSpc>
                  <a:spcPct val="90000"/>
                </a:lnSpc>
              </a:pPr>
              <a:r>
                <a:rPr kumimoji="0" lang="pl-PL" altLang="ko-KR" sz="1400">
                  <a:latin typeface="+mn-lt"/>
                </a:rPr>
                <a:t>Sieć sygnalizacyjna tradycyjnej sieci mobilnej</a:t>
              </a:r>
              <a:endParaRPr kumimoji="0" lang="en-US" altLang="ko-KR" sz="1400">
                <a:latin typeface="+mn-lt"/>
                <a:ea typeface="Gulim" pitchFamily="34" charset="-127"/>
              </a:endParaRPr>
            </a:p>
          </p:txBody>
        </p:sp>
      </p:grpSp>
      <p:sp>
        <p:nvSpPr>
          <p:cNvPr id="3416070" name="Oval 6"/>
          <p:cNvSpPr>
            <a:spLocks noChangeArrowheads="1"/>
          </p:cNvSpPr>
          <p:nvPr/>
        </p:nvSpPr>
        <p:spPr bwMode="auto">
          <a:xfrm>
            <a:off x="1576388" y="1831975"/>
            <a:ext cx="1768475" cy="1103313"/>
          </a:xfrm>
          <a:prstGeom prst="ellipse">
            <a:avLst/>
          </a:prstGeom>
          <a:solidFill>
            <a:srgbClr val="FFC000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071" name="Text Box 7"/>
          <p:cNvSpPr txBox="1">
            <a:spLocks noChangeArrowheads="1"/>
          </p:cNvSpPr>
          <p:nvPr/>
        </p:nvSpPr>
        <p:spPr bwMode="auto">
          <a:xfrm>
            <a:off x="1979183" y="1917700"/>
            <a:ext cx="929548" cy="5354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600">
                <a:latin typeface="+mn-lt"/>
                <a:ea typeface="Gulim" pitchFamily="34" charset="-127"/>
              </a:rPr>
              <a:t>Ap</a:t>
            </a:r>
            <a:r>
              <a:rPr kumimoji="0" lang="pl-PL" altLang="ko-KR" sz="1600">
                <a:latin typeface="+mn-lt"/>
              </a:rPr>
              <a:t>likacje</a:t>
            </a:r>
            <a:endParaRPr kumimoji="0" lang="en-US" altLang="ko-KR" sz="1600">
              <a:latin typeface="+mn-lt"/>
              <a:ea typeface="Gulim" pitchFamily="34" charset="-127"/>
            </a:endParaRPr>
          </a:p>
          <a:p>
            <a:pPr algn="ctr" defTabSz="762000" eaLnBrk="0" hangingPunct="0">
              <a:lnSpc>
                <a:spcPct val="90000"/>
              </a:lnSpc>
            </a:pPr>
            <a:r>
              <a:rPr kumimoji="0" lang="pl-PL" altLang="ko-KR" sz="1600">
                <a:latin typeface="+mn-lt"/>
              </a:rPr>
              <a:t>i</a:t>
            </a:r>
            <a:r>
              <a:rPr kumimoji="0" lang="en-US" altLang="ko-KR" sz="1600">
                <a:latin typeface="+mn-lt"/>
                <a:ea typeface="Gulim" pitchFamily="34" charset="-127"/>
              </a:rPr>
              <a:t> </a:t>
            </a:r>
            <a:r>
              <a:rPr kumimoji="0" lang="pl-PL" altLang="ko-KR" sz="1600">
                <a:latin typeface="+mn-lt"/>
              </a:rPr>
              <a:t>usługi</a:t>
            </a:r>
            <a:endParaRPr kumimoji="0" lang="en-US" altLang="ko-KR" sz="1600">
              <a:latin typeface="+mn-lt"/>
              <a:ea typeface="Gulim" pitchFamily="34" charset="-127"/>
            </a:endParaRPr>
          </a:p>
        </p:txBody>
      </p:sp>
      <p:sp>
        <p:nvSpPr>
          <p:cNvPr id="3416072" name="Rectangle 8"/>
          <p:cNvSpPr>
            <a:spLocks noChangeArrowheads="1"/>
          </p:cNvSpPr>
          <p:nvPr/>
        </p:nvSpPr>
        <p:spPr bwMode="auto">
          <a:xfrm>
            <a:off x="2232025" y="2533650"/>
            <a:ext cx="458788" cy="27622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 dirty="0">
                <a:latin typeface="+mn-lt"/>
                <a:ea typeface="Gulim" pitchFamily="34" charset="-127"/>
              </a:rPr>
              <a:t>SCP</a:t>
            </a:r>
          </a:p>
        </p:txBody>
      </p:sp>
      <p:sp>
        <p:nvSpPr>
          <p:cNvPr id="3416073" name="Rectangle 9"/>
          <p:cNvSpPr>
            <a:spLocks noChangeArrowheads="1"/>
          </p:cNvSpPr>
          <p:nvPr/>
        </p:nvSpPr>
        <p:spPr bwMode="auto">
          <a:xfrm>
            <a:off x="4830763" y="3160713"/>
            <a:ext cx="803275" cy="3238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S-CSCF</a:t>
            </a:r>
          </a:p>
        </p:txBody>
      </p:sp>
      <p:sp>
        <p:nvSpPr>
          <p:cNvPr id="3416074" name="Rectangle 10"/>
          <p:cNvSpPr>
            <a:spLocks noChangeArrowheads="1"/>
          </p:cNvSpPr>
          <p:nvPr/>
        </p:nvSpPr>
        <p:spPr bwMode="auto">
          <a:xfrm>
            <a:off x="5461000" y="3973513"/>
            <a:ext cx="876300" cy="34448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I-CSCF</a:t>
            </a:r>
          </a:p>
        </p:txBody>
      </p:sp>
      <p:sp>
        <p:nvSpPr>
          <p:cNvPr id="3416075" name="Rectangle 11"/>
          <p:cNvSpPr>
            <a:spLocks noChangeArrowheads="1"/>
          </p:cNvSpPr>
          <p:nvPr/>
        </p:nvSpPr>
        <p:spPr bwMode="auto">
          <a:xfrm>
            <a:off x="3395663" y="4838700"/>
            <a:ext cx="719137" cy="344488"/>
          </a:xfrm>
          <a:prstGeom prst="rect">
            <a:avLst/>
          </a:prstGeom>
          <a:solidFill>
            <a:srgbClr val="FFCC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GGSN</a:t>
            </a:r>
          </a:p>
        </p:txBody>
      </p:sp>
      <p:sp>
        <p:nvSpPr>
          <p:cNvPr id="3416076" name="Rectangle 12"/>
          <p:cNvSpPr>
            <a:spLocks noChangeArrowheads="1"/>
          </p:cNvSpPr>
          <p:nvPr/>
        </p:nvSpPr>
        <p:spPr bwMode="auto">
          <a:xfrm>
            <a:off x="2092325" y="4838700"/>
            <a:ext cx="719138" cy="346075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SGSN</a:t>
            </a:r>
          </a:p>
        </p:txBody>
      </p:sp>
      <p:sp>
        <p:nvSpPr>
          <p:cNvPr id="3416077" name="Rectangle 13"/>
          <p:cNvSpPr>
            <a:spLocks noChangeArrowheads="1"/>
          </p:cNvSpPr>
          <p:nvPr/>
        </p:nvSpPr>
        <p:spPr bwMode="auto">
          <a:xfrm>
            <a:off x="6904038" y="4589463"/>
            <a:ext cx="719137" cy="344487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BGCF</a:t>
            </a:r>
          </a:p>
        </p:txBody>
      </p:sp>
      <p:sp>
        <p:nvSpPr>
          <p:cNvPr id="3416078" name="Rectangle 14"/>
          <p:cNvSpPr>
            <a:spLocks noChangeArrowheads="1"/>
          </p:cNvSpPr>
          <p:nvPr/>
        </p:nvSpPr>
        <p:spPr bwMode="auto">
          <a:xfrm>
            <a:off x="5551488" y="5470525"/>
            <a:ext cx="719137" cy="346075"/>
          </a:xfrm>
          <a:prstGeom prst="rect">
            <a:avLst/>
          </a:prstGeom>
          <a:solidFill>
            <a:srgbClr val="99CCFF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MGCF</a:t>
            </a:r>
          </a:p>
        </p:txBody>
      </p:sp>
      <p:sp>
        <p:nvSpPr>
          <p:cNvPr id="3416079" name="Rectangle 15"/>
          <p:cNvSpPr>
            <a:spLocks noChangeArrowheads="1"/>
          </p:cNvSpPr>
          <p:nvPr/>
        </p:nvSpPr>
        <p:spPr bwMode="auto">
          <a:xfrm>
            <a:off x="3709988" y="2325688"/>
            <a:ext cx="928687" cy="346075"/>
          </a:xfrm>
          <a:prstGeom prst="rect">
            <a:avLst/>
          </a:prstGeom>
          <a:solidFill>
            <a:srgbClr val="99CCFF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R-SGW</a:t>
            </a:r>
          </a:p>
        </p:txBody>
      </p:sp>
      <p:cxnSp>
        <p:nvCxnSpPr>
          <p:cNvPr id="3416080" name="AutoShape 16"/>
          <p:cNvCxnSpPr>
            <a:cxnSpLocks noChangeShapeType="1"/>
            <a:stCxn id="3416079" idx="0"/>
            <a:endCxn id="3416068" idx="2"/>
          </p:cNvCxnSpPr>
          <p:nvPr/>
        </p:nvCxnSpPr>
        <p:spPr bwMode="auto">
          <a:xfrm flipV="1">
            <a:off x="4175125" y="1785938"/>
            <a:ext cx="111125" cy="5397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081" name="Rectangle 17"/>
          <p:cNvSpPr>
            <a:spLocks noChangeArrowheads="1"/>
          </p:cNvSpPr>
          <p:nvPr/>
        </p:nvSpPr>
        <p:spPr bwMode="auto">
          <a:xfrm>
            <a:off x="2582863" y="3978275"/>
            <a:ext cx="720725" cy="344488"/>
          </a:xfrm>
          <a:prstGeom prst="rect">
            <a:avLst/>
          </a:prstGeom>
          <a:solidFill>
            <a:srgbClr val="C0C0C0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HSS</a:t>
            </a:r>
          </a:p>
        </p:txBody>
      </p:sp>
      <p:cxnSp>
        <p:nvCxnSpPr>
          <p:cNvPr id="3416082" name="AutoShape 18"/>
          <p:cNvCxnSpPr>
            <a:cxnSpLocks noChangeShapeType="1"/>
            <a:stCxn id="3416081" idx="0"/>
            <a:endCxn id="3416079" idx="1"/>
          </p:cNvCxnSpPr>
          <p:nvPr/>
        </p:nvCxnSpPr>
        <p:spPr bwMode="auto">
          <a:xfrm flipV="1">
            <a:off x="2943225" y="2498725"/>
            <a:ext cx="766763" cy="14795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83" name="AutoShape 19"/>
          <p:cNvCxnSpPr>
            <a:cxnSpLocks noChangeShapeType="1"/>
            <a:stCxn id="3416081" idx="0"/>
            <a:endCxn id="3416070" idx="4"/>
          </p:cNvCxnSpPr>
          <p:nvPr/>
        </p:nvCxnSpPr>
        <p:spPr bwMode="auto">
          <a:xfrm flipH="1" flipV="1">
            <a:off x="2460625" y="2935288"/>
            <a:ext cx="482600" cy="104298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84" name="AutoShape 20"/>
          <p:cNvCxnSpPr>
            <a:cxnSpLocks noChangeShapeType="1"/>
            <a:stCxn id="3416073" idx="0"/>
            <a:endCxn id="3416070" idx="5"/>
          </p:cNvCxnSpPr>
          <p:nvPr/>
        </p:nvCxnSpPr>
        <p:spPr bwMode="auto">
          <a:xfrm flipH="1" flipV="1">
            <a:off x="3086100" y="2773363"/>
            <a:ext cx="2146300" cy="3873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085" name="Rectangle 21"/>
          <p:cNvSpPr>
            <a:spLocks noChangeArrowheads="1"/>
          </p:cNvSpPr>
          <p:nvPr/>
        </p:nvSpPr>
        <p:spPr bwMode="auto">
          <a:xfrm>
            <a:off x="3402013" y="3157538"/>
            <a:ext cx="719137" cy="346075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MRF</a:t>
            </a:r>
          </a:p>
        </p:txBody>
      </p: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758825" y="4211638"/>
            <a:ext cx="917575" cy="688975"/>
            <a:chOff x="480" y="2496"/>
            <a:chExt cx="672" cy="480"/>
          </a:xfrm>
        </p:grpSpPr>
        <p:sp>
          <p:nvSpPr>
            <p:cNvPr id="3416087" name="Oval 23"/>
            <p:cNvSpPr>
              <a:spLocks noChangeArrowheads="1"/>
            </p:cNvSpPr>
            <p:nvPr/>
          </p:nvSpPr>
          <p:spPr bwMode="auto">
            <a:xfrm>
              <a:off x="480" y="2496"/>
              <a:ext cx="672" cy="480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16088" name="Text Box 24"/>
            <p:cNvSpPr txBox="1">
              <a:spLocks noChangeArrowheads="1"/>
            </p:cNvSpPr>
            <p:nvPr/>
          </p:nvSpPr>
          <p:spPr bwMode="auto">
            <a:xfrm>
              <a:off x="549" y="2655"/>
              <a:ext cx="571" cy="219"/>
            </a:xfrm>
            <a:prstGeom prst="rect">
              <a:avLst/>
            </a:prstGeom>
            <a:solidFill>
              <a:srgbClr val="C0C0C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lIns="91344" tIns="45672" rIns="91344" bIns="45672">
              <a:spAutoFit/>
            </a:bodyPr>
            <a:lstStyle/>
            <a:p>
              <a:pPr algn="ctr" defTabSz="762000" eaLnBrk="0" hangingPunct="0">
                <a:lnSpc>
                  <a:spcPct val="90000"/>
                </a:lnSpc>
              </a:pPr>
              <a:r>
                <a:rPr kumimoji="0" lang="en-US" altLang="ja-JP" sz="1600">
                  <a:latin typeface="+mn-lt"/>
                  <a:ea typeface="Gulim" pitchFamily="34" charset="-127"/>
                </a:rPr>
                <a:t>UT</a:t>
              </a:r>
              <a:r>
                <a:rPr kumimoji="0" lang="en-US" altLang="ko-KR" sz="1600">
                  <a:latin typeface="+mn-lt"/>
                  <a:ea typeface="Gulim" pitchFamily="34" charset="-127"/>
                </a:rPr>
                <a:t>RAN</a:t>
              </a:r>
            </a:p>
          </p:txBody>
        </p:sp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762000" y="5053013"/>
            <a:ext cx="917575" cy="690562"/>
            <a:chOff x="480" y="2496"/>
            <a:chExt cx="672" cy="480"/>
          </a:xfrm>
        </p:grpSpPr>
        <p:sp>
          <p:nvSpPr>
            <p:cNvPr id="3416090" name="Oval 26"/>
            <p:cNvSpPr>
              <a:spLocks noChangeArrowheads="1"/>
            </p:cNvSpPr>
            <p:nvPr/>
          </p:nvSpPr>
          <p:spPr bwMode="auto">
            <a:xfrm>
              <a:off x="480" y="2496"/>
              <a:ext cx="672" cy="480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16091" name="Text Box 27"/>
            <p:cNvSpPr txBox="1">
              <a:spLocks noChangeArrowheads="1"/>
            </p:cNvSpPr>
            <p:nvPr/>
          </p:nvSpPr>
          <p:spPr bwMode="auto">
            <a:xfrm>
              <a:off x="550" y="2655"/>
              <a:ext cx="569" cy="217"/>
            </a:xfrm>
            <a:prstGeom prst="rect">
              <a:avLst/>
            </a:prstGeom>
            <a:solidFill>
              <a:srgbClr val="C0C0C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lIns="91344" tIns="45672" rIns="91344" bIns="45672">
              <a:spAutoFit/>
            </a:bodyPr>
            <a:lstStyle/>
            <a:p>
              <a:pPr algn="ctr" defTabSz="762000" eaLnBrk="0" hangingPunct="0">
                <a:lnSpc>
                  <a:spcPct val="90000"/>
                </a:lnSpc>
              </a:pPr>
              <a:r>
                <a:rPr kumimoji="0" lang="en-US" altLang="ja-JP" sz="1600">
                  <a:latin typeface="+mn-lt"/>
                  <a:ea typeface="Gulim" pitchFamily="34" charset="-127"/>
                </a:rPr>
                <a:t>GE</a:t>
              </a:r>
              <a:r>
                <a:rPr kumimoji="0" lang="en-US" altLang="ko-KR" sz="1600">
                  <a:latin typeface="+mn-lt"/>
                  <a:ea typeface="Gulim" pitchFamily="34" charset="-127"/>
                </a:rPr>
                <a:t>RAN</a:t>
              </a:r>
            </a:p>
          </p:txBody>
        </p:sp>
      </p:grpSp>
      <p:sp>
        <p:nvSpPr>
          <p:cNvPr id="3416092" name="Rectangle 28"/>
          <p:cNvSpPr>
            <a:spLocks noChangeArrowheads="1"/>
          </p:cNvSpPr>
          <p:nvPr/>
        </p:nvSpPr>
        <p:spPr bwMode="auto">
          <a:xfrm>
            <a:off x="190500" y="4386263"/>
            <a:ext cx="327025" cy="3460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UE</a:t>
            </a:r>
          </a:p>
        </p:txBody>
      </p:sp>
      <p:sp>
        <p:nvSpPr>
          <p:cNvPr id="3416093" name="Rectangle 29"/>
          <p:cNvSpPr>
            <a:spLocks noChangeArrowheads="1"/>
          </p:cNvSpPr>
          <p:nvPr/>
        </p:nvSpPr>
        <p:spPr bwMode="auto">
          <a:xfrm>
            <a:off x="192088" y="5226050"/>
            <a:ext cx="327025" cy="344488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UE</a:t>
            </a:r>
          </a:p>
        </p:txBody>
      </p:sp>
      <p:cxnSp>
        <p:nvCxnSpPr>
          <p:cNvPr id="3416094" name="AutoShape 30"/>
          <p:cNvCxnSpPr>
            <a:cxnSpLocks noChangeShapeType="1"/>
            <a:stCxn id="3416093" idx="3"/>
            <a:endCxn id="3416090" idx="2"/>
          </p:cNvCxnSpPr>
          <p:nvPr/>
        </p:nvCxnSpPr>
        <p:spPr bwMode="auto">
          <a:xfrm>
            <a:off x="519113" y="5399088"/>
            <a:ext cx="242887" cy="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95" name="AutoShape 31"/>
          <p:cNvCxnSpPr>
            <a:cxnSpLocks noChangeShapeType="1"/>
            <a:stCxn id="3416092" idx="3"/>
            <a:endCxn id="3416087" idx="2"/>
          </p:cNvCxnSpPr>
          <p:nvPr/>
        </p:nvCxnSpPr>
        <p:spPr bwMode="auto">
          <a:xfrm flipV="1">
            <a:off x="517525" y="4556125"/>
            <a:ext cx="241300" cy="31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96" name="AutoShape 32"/>
          <p:cNvCxnSpPr>
            <a:cxnSpLocks noChangeShapeType="1"/>
            <a:stCxn id="3416076" idx="3"/>
            <a:endCxn id="3416075" idx="1"/>
          </p:cNvCxnSpPr>
          <p:nvPr/>
        </p:nvCxnSpPr>
        <p:spPr bwMode="auto">
          <a:xfrm>
            <a:off x="2811463" y="5011738"/>
            <a:ext cx="584200" cy="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97" name="AutoShape 33"/>
          <p:cNvCxnSpPr>
            <a:cxnSpLocks noChangeShapeType="1"/>
            <a:stCxn id="3416076" idx="1"/>
            <a:endCxn id="3416087" idx="6"/>
          </p:cNvCxnSpPr>
          <p:nvPr/>
        </p:nvCxnSpPr>
        <p:spPr bwMode="auto">
          <a:xfrm flipH="1" flipV="1">
            <a:off x="1676400" y="4556125"/>
            <a:ext cx="415925" cy="45561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098" name="AutoShape 34"/>
          <p:cNvCxnSpPr>
            <a:cxnSpLocks noChangeShapeType="1"/>
            <a:stCxn id="3416076" idx="1"/>
            <a:endCxn id="3416090" idx="6"/>
          </p:cNvCxnSpPr>
          <p:nvPr/>
        </p:nvCxnSpPr>
        <p:spPr bwMode="auto">
          <a:xfrm flipH="1">
            <a:off x="1679575" y="5011738"/>
            <a:ext cx="412750" cy="3873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099" name="Line 35"/>
          <p:cNvSpPr>
            <a:spLocks noChangeShapeType="1"/>
          </p:cNvSpPr>
          <p:nvPr/>
        </p:nvSpPr>
        <p:spPr bwMode="auto">
          <a:xfrm flipV="1">
            <a:off x="1782763" y="4713288"/>
            <a:ext cx="139700" cy="117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00" name="Line 36"/>
          <p:cNvSpPr>
            <a:spLocks noChangeShapeType="1"/>
          </p:cNvSpPr>
          <p:nvPr/>
        </p:nvSpPr>
        <p:spPr bwMode="auto">
          <a:xfrm>
            <a:off x="1801813" y="5192713"/>
            <a:ext cx="101600" cy="1063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01" name="Text Box 37"/>
          <p:cNvSpPr txBox="1">
            <a:spLocks noChangeArrowheads="1"/>
          </p:cNvSpPr>
          <p:nvPr/>
        </p:nvSpPr>
        <p:spPr bwMode="auto">
          <a:xfrm>
            <a:off x="1843088" y="5265738"/>
            <a:ext cx="489877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Iu-ps</a:t>
            </a:r>
          </a:p>
        </p:txBody>
      </p:sp>
      <p:sp>
        <p:nvSpPr>
          <p:cNvPr id="3416102" name="Text Box 38"/>
          <p:cNvSpPr txBox="1">
            <a:spLocks noChangeArrowheads="1"/>
          </p:cNvSpPr>
          <p:nvPr/>
        </p:nvSpPr>
        <p:spPr bwMode="auto">
          <a:xfrm>
            <a:off x="1843088" y="4541838"/>
            <a:ext cx="489877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Iu-ps</a:t>
            </a:r>
          </a:p>
        </p:txBody>
      </p:sp>
      <p:sp>
        <p:nvSpPr>
          <p:cNvPr id="3416103" name="Line 39"/>
          <p:cNvSpPr>
            <a:spLocks noChangeShapeType="1"/>
          </p:cNvSpPr>
          <p:nvPr/>
        </p:nvSpPr>
        <p:spPr bwMode="auto">
          <a:xfrm flipH="1">
            <a:off x="628650" y="4478338"/>
            <a:ext cx="1588" cy="1492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04" name="Line 40"/>
          <p:cNvSpPr>
            <a:spLocks noChangeShapeType="1"/>
          </p:cNvSpPr>
          <p:nvPr/>
        </p:nvSpPr>
        <p:spPr bwMode="auto">
          <a:xfrm flipH="1">
            <a:off x="628650" y="5299075"/>
            <a:ext cx="1588" cy="150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05" name="Text Box 41"/>
          <p:cNvSpPr txBox="1">
            <a:spLocks noChangeArrowheads="1"/>
          </p:cNvSpPr>
          <p:nvPr/>
        </p:nvSpPr>
        <p:spPr bwMode="auto">
          <a:xfrm>
            <a:off x="449263" y="5072063"/>
            <a:ext cx="407290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Um</a:t>
            </a:r>
          </a:p>
        </p:txBody>
      </p:sp>
      <p:sp>
        <p:nvSpPr>
          <p:cNvPr id="3416106" name="Text Box 42"/>
          <p:cNvSpPr txBox="1">
            <a:spLocks noChangeArrowheads="1"/>
          </p:cNvSpPr>
          <p:nvPr/>
        </p:nvSpPr>
        <p:spPr bwMode="auto">
          <a:xfrm>
            <a:off x="452438" y="4275138"/>
            <a:ext cx="407290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Um</a:t>
            </a:r>
          </a:p>
        </p:txBody>
      </p:sp>
      <p:sp>
        <p:nvSpPr>
          <p:cNvPr id="3416107" name="Line 43"/>
          <p:cNvSpPr>
            <a:spLocks noChangeShapeType="1"/>
          </p:cNvSpPr>
          <p:nvPr/>
        </p:nvSpPr>
        <p:spPr bwMode="auto">
          <a:xfrm>
            <a:off x="3132138" y="4937125"/>
            <a:ext cx="0" cy="138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08" name="Text Box 44"/>
          <p:cNvSpPr txBox="1">
            <a:spLocks noChangeArrowheads="1"/>
          </p:cNvSpPr>
          <p:nvPr/>
        </p:nvSpPr>
        <p:spPr bwMode="auto">
          <a:xfrm>
            <a:off x="4157663" y="3556000"/>
            <a:ext cx="336550" cy="257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Cx</a:t>
            </a:r>
          </a:p>
        </p:txBody>
      </p:sp>
      <p:sp>
        <p:nvSpPr>
          <p:cNvPr id="3416109" name="Text Box 45"/>
          <p:cNvSpPr txBox="1">
            <a:spLocks noChangeArrowheads="1"/>
          </p:cNvSpPr>
          <p:nvPr/>
        </p:nvSpPr>
        <p:spPr bwMode="auto">
          <a:xfrm>
            <a:off x="3222625" y="4303713"/>
            <a:ext cx="347978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Gc</a:t>
            </a:r>
          </a:p>
        </p:txBody>
      </p:sp>
      <p:sp>
        <p:nvSpPr>
          <p:cNvPr id="3416110" name="Text Box 46"/>
          <p:cNvSpPr txBox="1">
            <a:spLocks noChangeArrowheads="1"/>
          </p:cNvSpPr>
          <p:nvPr/>
        </p:nvSpPr>
        <p:spPr bwMode="auto">
          <a:xfrm>
            <a:off x="2959100" y="4762500"/>
            <a:ext cx="362406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Gn</a:t>
            </a:r>
          </a:p>
        </p:txBody>
      </p:sp>
      <p:cxnSp>
        <p:nvCxnSpPr>
          <p:cNvPr id="3416111" name="AutoShape 47"/>
          <p:cNvCxnSpPr>
            <a:cxnSpLocks noChangeShapeType="1"/>
            <a:stCxn id="3416076" idx="0"/>
            <a:endCxn id="3416070" idx="4"/>
          </p:cNvCxnSpPr>
          <p:nvPr/>
        </p:nvCxnSpPr>
        <p:spPr bwMode="auto">
          <a:xfrm flipV="1">
            <a:off x="2452688" y="2935288"/>
            <a:ext cx="7937" cy="190341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12" name="AutoShape 48"/>
          <p:cNvCxnSpPr>
            <a:cxnSpLocks noChangeShapeType="1"/>
            <a:stCxn id="3416076" idx="0"/>
            <a:endCxn id="3416081" idx="2"/>
          </p:cNvCxnSpPr>
          <p:nvPr/>
        </p:nvCxnSpPr>
        <p:spPr bwMode="auto">
          <a:xfrm flipV="1">
            <a:off x="2452688" y="4322763"/>
            <a:ext cx="490537" cy="51593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13" name="AutoShape 49"/>
          <p:cNvCxnSpPr>
            <a:cxnSpLocks noChangeShapeType="1"/>
            <a:stCxn id="3416075" idx="0"/>
            <a:endCxn id="3416081" idx="2"/>
          </p:cNvCxnSpPr>
          <p:nvPr/>
        </p:nvCxnSpPr>
        <p:spPr bwMode="auto">
          <a:xfrm flipH="1" flipV="1">
            <a:off x="2943225" y="4322763"/>
            <a:ext cx="812800" cy="51593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14" name="Text Box 50"/>
          <p:cNvSpPr txBox="1">
            <a:spLocks noChangeArrowheads="1"/>
          </p:cNvSpPr>
          <p:nvPr/>
        </p:nvSpPr>
        <p:spPr bwMode="auto">
          <a:xfrm>
            <a:off x="6164263" y="3175000"/>
            <a:ext cx="439350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Mm</a:t>
            </a:r>
          </a:p>
        </p:txBody>
      </p:sp>
      <p:sp>
        <p:nvSpPr>
          <p:cNvPr id="3416115" name="Text Box 51"/>
          <p:cNvSpPr txBox="1">
            <a:spLocks noChangeArrowheads="1"/>
          </p:cNvSpPr>
          <p:nvPr/>
        </p:nvSpPr>
        <p:spPr bwMode="auto">
          <a:xfrm>
            <a:off x="2706688" y="4449763"/>
            <a:ext cx="335154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Gr</a:t>
            </a:r>
          </a:p>
        </p:txBody>
      </p:sp>
      <p:sp>
        <p:nvSpPr>
          <p:cNvPr id="3416116" name="Text Box 52"/>
          <p:cNvSpPr txBox="1">
            <a:spLocks noChangeArrowheads="1"/>
          </p:cNvSpPr>
          <p:nvPr/>
        </p:nvSpPr>
        <p:spPr bwMode="auto">
          <a:xfrm>
            <a:off x="1476375" y="3714750"/>
            <a:ext cx="1006813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pl-PL" altLang="ko-KR" sz="1200">
                <a:latin typeface="+mn-lt"/>
              </a:rPr>
              <a:t>CAP (</a:t>
            </a:r>
            <a:r>
              <a:rPr kumimoji="0" lang="en-US" altLang="ko-KR" sz="1200">
                <a:latin typeface="+mn-lt"/>
                <a:ea typeface="Gulim" pitchFamily="34" charset="-127"/>
              </a:rPr>
              <a:t>C</a:t>
            </a:r>
            <a:r>
              <a:rPr kumimoji="0" lang="pl-PL" altLang="ko-KR" sz="1200">
                <a:latin typeface="+mn-lt"/>
              </a:rPr>
              <a:t>AMEL)</a:t>
            </a:r>
            <a:endParaRPr kumimoji="0" lang="en-US" altLang="ko-KR" sz="1200">
              <a:latin typeface="+mn-lt"/>
              <a:ea typeface="Gulim" pitchFamily="34" charset="-127"/>
            </a:endParaRPr>
          </a:p>
        </p:txBody>
      </p:sp>
      <p:sp>
        <p:nvSpPr>
          <p:cNvPr id="3416117" name="Line 53"/>
          <p:cNvSpPr>
            <a:spLocks noChangeShapeType="1"/>
          </p:cNvSpPr>
          <p:nvPr/>
        </p:nvSpPr>
        <p:spPr bwMode="auto">
          <a:xfrm>
            <a:off x="2408238" y="3851275"/>
            <a:ext cx="1111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18" name="Line 54"/>
          <p:cNvSpPr>
            <a:spLocks noChangeShapeType="1"/>
          </p:cNvSpPr>
          <p:nvPr/>
        </p:nvSpPr>
        <p:spPr bwMode="auto">
          <a:xfrm>
            <a:off x="2659063" y="4508500"/>
            <a:ext cx="100012" cy="1063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19" name="Line 55"/>
          <p:cNvSpPr>
            <a:spLocks noChangeShapeType="1"/>
          </p:cNvSpPr>
          <p:nvPr/>
        </p:nvSpPr>
        <p:spPr bwMode="auto">
          <a:xfrm flipV="1">
            <a:off x="3282950" y="4495800"/>
            <a:ext cx="141288" cy="1190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20" name="Line 56"/>
          <p:cNvSpPr>
            <a:spLocks noChangeShapeType="1"/>
          </p:cNvSpPr>
          <p:nvPr/>
        </p:nvSpPr>
        <p:spPr bwMode="auto">
          <a:xfrm>
            <a:off x="3236913" y="3255963"/>
            <a:ext cx="101600" cy="1063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21" name="Text Box 57"/>
          <p:cNvSpPr txBox="1">
            <a:spLocks noChangeArrowheads="1"/>
          </p:cNvSpPr>
          <p:nvPr/>
        </p:nvSpPr>
        <p:spPr bwMode="auto">
          <a:xfrm>
            <a:off x="2986088" y="3063875"/>
            <a:ext cx="396068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Mh</a:t>
            </a:r>
          </a:p>
        </p:txBody>
      </p:sp>
      <p:sp>
        <p:nvSpPr>
          <p:cNvPr id="3416122" name="Rectangle 58"/>
          <p:cNvSpPr>
            <a:spLocks noChangeArrowheads="1"/>
          </p:cNvSpPr>
          <p:nvPr/>
        </p:nvSpPr>
        <p:spPr bwMode="auto">
          <a:xfrm>
            <a:off x="1908175" y="6308725"/>
            <a:ext cx="665163" cy="311150"/>
          </a:xfrm>
          <a:prstGeom prst="rect">
            <a:avLst/>
          </a:prstGeom>
          <a:solidFill>
            <a:srgbClr val="FF7C80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EIR</a:t>
            </a:r>
          </a:p>
        </p:txBody>
      </p:sp>
      <p:cxnSp>
        <p:nvCxnSpPr>
          <p:cNvPr id="3416123" name="AutoShape 59"/>
          <p:cNvCxnSpPr>
            <a:cxnSpLocks noChangeShapeType="1"/>
            <a:stCxn id="3416076" idx="2"/>
            <a:endCxn id="3416122" idx="0"/>
          </p:cNvCxnSpPr>
          <p:nvPr/>
        </p:nvCxnSpPr>
        <p:spPr bwMode="auto">
          <a:xfrm flipH="1">
            <a:off x="2241550" y="5184775"/>
            <a:ext cx="211138" cy="11239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24" name="Line 60"/>
          <p:cNvSpPr>
            <a:spLocks noChangeShapeType="1"/>
          </p:cNvSpPr>
          <p:nvPr/>
        </p:nvSpPr>
        <p:spPr bwMode="auto">
          <a:xfrm flipV="1">
            <a:off x="2379663" y="5619750"/>
            <a:ext cx="139700" cy="117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25" name="Text Box 61"/>
          <p:cNvSpPr txBox="1">
            <a:spLocks noChangeArrowheads="1"/>
          </p:cNvSpPr>
          <p:nvPr/>
        </p:nvSpPr>
        <p:spPr bwMode="auto">
          <a:xfrm>
            <a:off x="2471738" y="5513388"/>
            <a:ext cx="328742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Gf</a:t>
            </a:r>
          </a:p>
        </p:txBody>
      </p:sp>
      <p:grpSp>
        <p:nvGrpSpPr>
          <p:cNvPr id="5" name="Group 62"/>
          <p:cNvGrpSpPr>
            <a:grpSpLocks/>
          </p:cNvGrpSpPr>
          <p:nvPr/>
        </p:nvGrpSpPr>
        <p:grpSpPr bwMode="auto">
          <a:xfrm>
            <a:off x="6975475" y="5816600"/>
            <a:ext cx="1573213" cy="965200"/>
            <a:chOff x="4368" y="1296"/>
            <a:chExt cx="1152" cy="672"/>
          </a:xfrm>
        </p:grpSpPr>
        <p:sp>
          <p:nvSpPr>
            <p:cNvPr id="3416127" name="Oval 63"/>
            <p:cNvSpPr>
              <a:spLocks noChangeArrowheads="1"/>
            </p:cNvSpPr>
            <p:nvPr/>
          </p:nvSpPr>
          <p:spPr bwMode="auto">
            <a:xfrm>
              <a:off x="4368" y="1296"/>
              <a:ext cx="1152" cy="672"/>
            </a:xfrm>
            <a:prstGeom prst="ellipse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16128" name="Text Box 64"/>
            <p:cNvSpPr txBox="1">
              <a:spLocks noChangeArrowheads="1"/>
            </p:cNvSpPr>
            <p:nvPr/>
          </p:nvSpPr>
          <p:spPr bwMode="auto">
            <a:xfrm>
              <a:off x="4528" y="1455"/>
              <a:ext cx="844" cy="37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wrap="none" lIns="91344" tIns="45672" rIns="91344" bIns="45672">
              <a:spAutoFit/>
            </a:bodyPr>
            <a:lstStyle/>
            <a:p>
              <a:pPr algn="ctr" defTabSz="762000" eaLnBrk="0" hangingPunct="0">
                <a:lnSpc>
                  <a:spcPct val="90000"/>
                </a:lnSpc>
              </a:pPr>
              <a:r>
                <a:rPr kumimoji="0" lang="pl-PL" altLang="ko-KR" sz="1600">
                  <a:latin typeface="+mn-lt"/>
                </a:rPr>
                <a:t>Sieci </a:t>
              </a:r>
              <a:r>
                <a:rPr kumimoji="0" lang="en-US" altLang="ko-KR" sz="1600">
                  <a:latin typeface="+mn-lt"/>
                  <a:ea typeface="Gulim" pitchFamily="34" charset="-127"/>
                </a:rPr>
                <a:t>PSTN/</a:t>
              </a:r>
            </a:p>
            <a:p>
              <a:pPr algn="ctr" defTabSz="762000" eaLnBrk="0" hangingPunct="0">
                <a:lnSpc>
                  <a:spcPct val="90000"/>
                </a:lnSpc>
              </a:pPr>
              <a:r>
                <a:rPr kumimoji="0" lang="pl-PL" altLang="ko-KR" sz="1600">
                  <a:latin typeface="+mn-lt"/>
                </a:rPr>
                <a:t>zewnętrzne</a:t>
              </a:r>
              <a:endParaRPr kumimoji="0" lang="en-US" altLang="ko-KR" sz="1600">
                <a:latin typeface="+mn-lt"/>
                <a:ea typeface="Gulim" pitchFamily="34" charset="-127"/>
              </a:endParaRPr>
            </a:p>
          </p:txBody>
        </p:sp>
      </p:grpSp>
      <p:sp>
        <p:nvSpPr>
          <p:cNvPr id="3416129" name="Rectangle 65"/>
          <p:cNvSpPr>
            <a:spLocks noChangeArrowheads="1"/>
          </p:cNvSpPr>
          <p:nvPr/>
        </p:nvSpPr>
        <p:spPr bwMode="auto">
          <a:xfrm>
            <a:off x="5551488" y="6126163"/>
            <a:ext cx="719137" cy="346075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MGW</a:t>
            </a:r>
          </a:p>
        </p:txBody>
      </p:sp>
      <p:cxnSp>
        <p:nvCxnSpPr>
          <p:cNvPr id="3416130" name="AutoShape 66"/>
          <p:cNvCxnSpPr>
            <a:cxnSpLocks noChangeShapeType="1"/>
            <a:stCxn id="3416129" idx="3"/>
            <a:endCxn id="3416127" idx="2"/>
          </p:cNvCxnSpPr>
          <p:nvPr/>
        </p:nvCxnSpPr>
        <p:spPr bwMode="auto">
          <a:xfrm>
            <a:off x="6270625" y="6299200"/>
            <a:ext cx="704850" cy="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1" name="AutoShape 67"/>
          <p:cNvCxnSpPr>
            <a:cxnSpLocks noChangeShapeType="1"/>
            <a:stCxn id="3416075" idx="3"/>
            <a:endCxn id="3416148" idx="1"/>
          </p:cNvCxnSpPr>
          <p:nvPr/>
        </p:nvCxnSpPr>
        <p:spPr bwMode="auto">
          <a:xfrm>
            <a:off x="4114800" y="5011738"/>
            <a:ext cx="714375" cy="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2" name="AutoShape 68"/>
          <p:cNvCxnSpPr>
            <a:cxnSpLocks noChangeShapeType="1"/>
            <a:stCxn id="3416148" idx="0"/>
            <a:endCxn id="3416074" idx="2"/>
          </p:cNvCxnSpPr>
          <p:nvPr/>
        </p:nvCxnSpPr>
        <p:spPr bwMode="auto">
          <a:xfrm flipV="1">
            <a:off x="5235575" y="4318000"/>
            <a:ext cx="663575" cy="52070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3" name="AutoShape 69"/>
          <p:cNvCxnSpPr>
            <a:cxnSpLocks noChangeShapeType="1"/>
            <a:stCxn id="3416081" idx="3"/>
            <a:endCxn id="3416074" idx="1"/>
          </p:cNvCxnSpPr>
          <p:nvPr/>
        </p:nvCxnSpPr>
        <p:spPr bwMode="auto">
          <a:xfrm flipV="1">
            <a:off x="3303588" y="4146550"/>
            <a:ext cx="2157412" cy="476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4" name="AutoShape 70"/>
          <p:cNvCxnSpPr>
            <a:cxnSpLocks noChangeShapeType="1"/>
            <a:stCxn id="3416148" idx="0"/>
            <a:endCxn id="3416073" idx="2"/>
          </p:cNvCxnSpPr>
          <p:nvPr/>
        </p:nvCxnSpPr>
        <p:spPr bwMode="auto">
          <a:xfrm flipH="1" flipV="1">
            <a:off x="5232400" y="3484563"/>
            <a:ext cx="3175" cy="135413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5" name="AutoShape 71"/>
          <p:cNvCxnSpPr>
            <a:cxnSpLocks noChangeShapeType="1"/>
            <a:stCxn id="3416073" idx="2"/>
            <a:endCxn id="3416074" idx="0"/>
          </p:cNvCxnSpPr>
          <p:nvPr/>
        </p:nvCxnSpPr>
        <p:spPr bwMode="auto">
          <a:xfrm>
            <a:off x="5232400" y="3484563"/>
            <a:ext cx="666750" cy="4889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36" name="Rectangle 72"/>
          <p:cNvSpPr>
            <a:spLocks noChangeArrowheads="1"/>
          </p:cNvSpPr>
          <p:nvPr/>
        </p:nvSpPr>
        <p:spPr bwMode="auto">
          <a:xfrm>
            <a:off x="6659563" y="5470525"/>
            <a:ext cx="838200" cy="344488"/>
          </a:xfrm>
          <a:prstGeom prst="rect">
            <a:avLst/>
          </a:prstGeom>
          <a:solidFill>
            <a:srgbClr val="99CCFF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T-SGW</a:t>
            </a:r>
          </a:p>
        </p:txBody>
      </p:sp>
      <p:cxnSp>
        <p:nvCxnSpPr>
          <p:cNvPr id="3416137" name="AutoShape 73"/>
          <p:cNvCxnSpPr>
            <a:cxnSpLocks noChangeShapeType="1"/>
            <a:stCxn id="3416078" idx="3"/>
            <a:endCxn id="3416136" idx="1"/>
          </p:cNvCxnSpPr>
          <p:nvPr/>
        </p:nvCxnSpPr>
        <p:spPr bwMode="auto">
          <a:xfrm>
            <a:off x="6270625" y="5643563"/>
            <a:ext cx="388938" cy="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8" name="AutoShape 74"/>
          <p:cNvCxnSpPr>
            <a:cxnSpLocks noChangeShapeType="1"/>
            <a:stCxn id="3416127" idx="0"/>
            <a:endCxn id="3416136" idx="3"/>
          </p:cNvCxnSpPr>
          <p:nvPr/>
        </p:nvCxnSpPr>
        <p:spPr bwMode="auto">
          <a:xfrm flipH="1" flipV="1">
            <a:off x="7497763" y="5643563"/>
            <a:ext cx="265112" cy="17303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39" name="AutoShape 75"/>
          <p:cNvCxnSpPr>
            <a:cxnSpLocks noChangeShapeType="1"/>
            <a:stCxn id="3416129" idx="0"/>
            <a:endCxn id="3416078" idx="2"/>
          </p:cNvCxnSpPr>
          <p:nvPr/>
        </p:nvCxnSpPr>
        <p:spPr bwMode="auto">
          <a:xfrm flipV="1">
            <a:off x="5911850" y="5816600"/>
            <a:ext cx="0" cy="30956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40" name="Line 76"/>
          <p:cNvSpPr>
            <a:spLocks noChangeShapeType="1"/>
          </p:cNvSpPr>
          <p:nvPr/>
        </p:nvSpPr>
        <p:spPr bwMode="auto">
          <a:xfrm>
            <a:off x="5872163" y="5972175"/>
            <a:ext cx="1111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41" name="Text Box 77"/>
          <p:cNvSpPr txBox="1">
            <a:spLocks noChangeArrowheads="1"/>
          </p:cNvSpPr>
          <p:nvPr/>
        </p:nvSpPr>
        <p:spPr bwMode="auto">
          <a:xfrm>
            <a:off x="5600700" y="5857875"/>
            <a:ext cx="381642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Mc</a:t>
            </a:r>
          </a:p>
        </p:txBody>
      </p:sp>
      <p:sp>
        <p:nvSpPr>
          <p:cNvPr id="3416142" name="Oval 78"/>
          <p:cNvSpPr>
            <a:spLocks noChangeArrowheads="1"/>
          </p:cNvSpPr>
          <p:nvPr/>
        </p:nvSpPr>
        <p:spPr bwMode="auto">
          <a:xfrm>
            <a:off x="7297738" y="1868488"/>
            <a:ext cx="1630362" cy="2222500"/>
          </a:xfrm>
          <a:prstGeom prst="ellipse">
            <a:avLst/>
          </a:prstGeom>
          <a:solidFill>
            <a:srgbClr val="FFC00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43" name="Text Box 79"/>
          <p:cNvSpPr txBox="1">
            <a:spLocks noChangeArrowheads="1"/>
          </p:cNvSpPr>
          <p:nvPr/>
        </p:nvSpPr>
        <p:spPr bwMode="auto">
          <a:xfrm>
            <a:off x="7264400" y="2208213"/>
            <a:ext cx="1700213" cy="8604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lnSpc>
                <a:spcPct val="90000"/>
              </a:lnSpc>
            </a:pPr>
            <a:endParaRPr kumimoji="0" lang="ko-KR" altLang="en-US" sz="1400">
              <a:latin typeface="+mn-lt"/>
              <a:ea typeface="Gulim" pitchFamily="34" charset="-127"/>
            </a:endParaRPr>
          </a:p>
          <a:p>
            <a:pPr algn="ctr" defTabSz="762000" eaLnBrk="0" hangingPunct="0">
              <a:lnSpc>
                <a:spcPct val="90000"/>
              </a:lnSpc>
            </a:pPr>
            <a:r>
              <a:rPr kumimoji="0" lang="pl-PL" altLang="ko-KR" sz="1400">
                <a:latin typeface="+mn-lt"/>
              </a:rPr>
              <a:t>Zewnętrzne sieci</a:t>
            </a:r>
            <a:r>
              <a:rPr kumimoji="0" lang="en-US" altLang="ko-KR" sz="1400">
                <a:latin typeface="+mn-lt"/>
                <a:ea typeface="Gulim" pitchFamily="34" charset="-127"/>
              </a:rPr>
              <a:t> IP</a:t>
            </a:r>
            <a:r>
              <a:rPr kumimoji="0" lang="pl-PL" altLang="ko-KR" sz="1400">
                <a:latin typeface="+mn-lt"/>
              </a:rPr>
              <a:t> i inne sieci </a:t>
            </a:r>
            <a:r>
              <a:rPr kumimoji="0" lang="en-US" altLang="ko-KR" sz="1400">
                <a:latin typeface="+mn-lt"/>
                <a:ea typeface="Gulim" pitchFamily="34" charset="-127"/>
              </a:rPr>
              <a:t>IM</a:t>
            </a:r>
            <a:r>
              <a:rPr kumimoji="0" lang="pl-PL" altLang="ko-KR" sz="1400">
                <a:latin typeface="+mn-lt"/>
              </a:rPr>
              <a:t>S</a:t>
            </a:r>
            <a:endParaRPr kumimoji="0" lang="en-US" altLang="ko-KR" sz="1400">
              <a:latin typeface="+mn-lt"/>
              <a:ea typeface="Gulim" pitchFamily="34" charset="-127"/>
            </a:endParaRPr>
          </a:p>
          <a:p>
            <a:pPr algn="ctr" defTabSz="762000" eaLnBrk="0" hangingPunct="0">
              <a:lnSpc>
                <a:spcPct val="90000"/>
              </a:lnSpc>
            </a:pPr>
            <a:endParaRPr kumimoji="0" lang="ko-KR" altLang="en-US" sz="1400">
              <a:latin typeface="+mn-lt"/>
              <a:ea typeface="Gulim" pitchFamily="34" charset="-127"/>
            </a:endParaRPr>
          </a:p>
        </p:txBody>
      </p:sp>
      <p:cxnSp>
        <p:nvCxnSpPr>
          <p:cNvPr id="3416144" name="AutoShape 80"/>
          <p:cNvCxnSpPr>
            <a:cxnSpLocks noChangeShapeType="1"/>
            <a:stCxn id="3416073" idx="1"/>
            <a:endCxn id="3416085" idx="3"/>
          </p:cNvCxnSpPr>
          <p:nvPr/>
        </p:nvCxnSpPr>
        <p:spPr bwMode="auto">
          <a:xfrm flipH="1">
            <a:off x="4121150" y="3322638"/>
            <a:ext cx="709613" cy="793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45" name="AutoShape 81"/>
          <p:cNvCxnSpPr>
            <a:cxnSpLocks noChangeShapeType="1"/>
            <a:stCxn id="3416078" idx="0"/>
            <a:endCxn id="3416077" idx="1"/>
          </p:cNvCxnSpPr>
          <p:nvPr/>
        </p:nvCxnSpPr>
        <p:spPr bwMode="auto">
          <a:xfrm flipV="1">
            <a:off x="5911850" y="4762500"/>
            <a:ext cx="992188" cy="7080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46" name="Line 82"/>
          <p:cNvSpPr>
            <a:spLocks noChangeShapeType="1"/>
          </p:cNvSpPr>
          <p:nvPr/>
        </p:nvSpPr>
        <p:spPr bwMode="auto">
          <a:xfrm flipH="1">
            <a:off x="4451350" y="4937125"/>
            <a:ext cx="1588" cy="1492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47" name="Text Box 83"/>
          <p:cNvSpPr txBox="1">
            <a:spLocks noChangeArrowheads="1"/>
          </p:cNvSpPr>
          <p:nvPr/>
        </p:nvSpPr>
        <p:spPr bwMode="auto">
          <a:xfrm>
            <a:off x="4281488" y="4749800"/>
            <a:ext cx="364008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Go</a:t>
            </a:r>
          </a:p>
        </p:txBody>
      </p:sp>
      <p:sp>
        <p:nvSpPr>
          <p:cNvPr id="3416148" name="Rectangle 84"/>
          <p:cNvSpPr>
            <a:spLocks noChangeArrowheads="1"/>
          </p:cNvSpPr>
          <p:nvPr/>
        </p:nvSpPr>
        <p:spPr bwMode="auto">
          <a:xfrm>
            <a:off x="4829175" y="4838700"/>
            <a:ext cx="812800" cy="346075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P-CSCF</a:t>
            </a:r>
          </a:p>
        </p:txBody>
      </p:sp>
      <p:cxnSp>
        <p:nvCxnSpPr>
          <p:cNvPr id="3416149" name="AutoShape 85"/>
          <p:cNvCxnSpPr>
            <a:cxnSpLocks noChangeShapeType="1"/>
            <a:stCxn id="3416073" idx="3"/>
            <a:endCxn id="3416077" idx="0"/>
          </p:cNvCxnSpPr>
          <p:nvPr/>
        </p:nvCxnSpPr>
        <p:spPr bwMode="auto">
          <a:xfrm>
            <a:off x="5634038" y="3322638"/>
            <a:ext cx="1630362" cy="12668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50" name="AutoShape 86"/>
          <p:cNvCxnSpPr>
            <a:cxnSpLocks noChangeShapeType="1"/>
            <a:stCxn id="3416077" idx="0"/>
            <a:endCxn id="3416142" idx="2"/>
          </p:cNvCxnSpPr>
          <p:nvPr/>
        </p:nvCxnSpPr>
        <p:spPr bwMode="auto">
          <a:xfrm flipV="1">
            <a:off x="7264400" y="2979738"/>
            <a:ext cx="33338" cy="16097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51" name="Rectangle 87"/>
          <p:cNvSpPr>
            <a:spLocks noChangeArrowheads="1"/>
          </p:cNvSpPr>
          <p:nvPr/>
        </p:nvSpPr>
        <p:spPr bwMode="auto">
          <a:xfrm>
            <a:off x="7770813" y="3581400"/>
            <a:ext cx="719137" cy="34448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BGCF</a:t>
            </a:r>
          </a:p>
        </p:txBody>
      </p:sp>
      <p:sp>
        <p:nvSpPr>
          <p:cNvPr id="3416152" name="Line 88"/>
          <p:cNvSpPr>
            <a:spLocks noChangeShapeType="1"/>
          </p:cNvSpPr>
          <p:nvPr/>
        </p:nvSpPr>
        <p:spPr bwMode="auto">
          <a:xfrm>
            <a:off x="7231063" y="3857625"/>
            <a:ext cx="120650" cy="1063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53" name="Text Box 89"/>
          <p:cNvSpPr txBox="1">
            <a:spLocks noChangeArrowheads="1"/>
          </p:cNvSpPr>
          <p:nvPr/>
        </p:nvSpPr>
        <p:spPr bwMode="auto">
          <a:xfrm>
            <a:off x="7300913" y="3938588"/>
            <a:ext cx="386450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Mk</a:t>
            </a:r>
          </a:p>
        </p:txBody>
      </p:sp>
      <p:sp>
        <p:nvSpPr>
          <p:cNvPr id="3416154" name="Line 90"/>
          <p:cNvSpPr>
            <a:spLocks noChangeShapeType="1"/>
          </p:cNvSpPr>
          <p:nvPr/>
        </p:nvSpPr>
        <p:spPr bwMode="auto">
          <a:xfrm>
            <a:off x="6419850" y="5005388"/>
            <a:ext cx="88900" cy="95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55" name="Text Box 91"/>
          <p:cNvSpPr txBox="1">
            <a:spLocks noChangeArrowheads="1"/>
          </p:cNvSpPr>
          <p:nvPr/>
        </p:nvSpPr>
        <p:spPr bwMode="auto">
          <a:xfrm>
            <a:off x="6440488" y="5056188"/>
            <a:ext cx="352788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Mj</a:t>
            </a:r>
          </a:p>
        </p:txBody>
      </p:sp>
      <p:cxnSp>
        <p:nvCxnSpPr>
          <p:cNvPr id="3416156" name="AutoShape 92"/>
          <p:cNvCxnSpPr>
            <a:cxnSpLocks noChangeShapeType="1"/>
            <a:stCxn id="3416078" idx="0"/>
            <a:endCxn id="3416074" idx="2"/>
          </p:cNvCxnSpPr>
          <p:nvPr/>
        </p:nvCxnSpPr>
        <p:spPr bwMode="auto">
          <a:xfrm flipH="1" flipV="1">
            <a:off x="5899150" y="4318000"/>
            <a:ext cx="12700" cy="11525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57" name="Line 93"/>
          <p:cNvSpPr>
            <a:spLocks noChangeShapeType="1"/>
          </p:cNvSpPr>
          <p:nvPr/>
        </p:nvSpPr>
        <p:spPr bwMode="auto">
          <a:xfrm flipH="1">
            <a:off x="5861050" y="4767263"/>
            <a:ext cx="111125" cy="428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58" name="Text Box 94"/>
          <p:cNvSpPr txBox="1">
            <a:spLocks noChangeArrowheads="1"/>
          </p:cNvSpPr>
          <p:nvPr/>
        </p:nvSpPr>
        <p:spPr bwMode="auto">
          <a:xfrm>
            <a:off x="5905500" y="4557713"/>
            <a:ext cx="388054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Mg</a:t>
            </a:r>
          </a:p>
        </p:txBody>
      </p:sp>
      <p:sp>
        <p:nvSpPr>
          <p:cNvPr id="3416159" name="Line 95"/>
          <p:cNvSpPr>
            <a:spLocks noChangeShapeType="1"/>
          </p:cNvSpPr>
          <p:nvPr/>
        </p:nvSpPr>
        <p:spPr bwMode="auto">
          <a:xfrm flipV="1">
            <a:off x="6170613" y="3752850"/>
            <a:ext cx="111125" cy="746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60" name="Text Box 96"/>
          <p:cNvSpPr txBox="1">
            <a:spLocks noChangeArrowheads="1"/>
          </p:cNvSpPr>
          <p:nvPr/>
        </p:nvSpPr>
        <p:spPr bwMode="auto">
          <a:xfrm>
            <a:off x="6240463" y="3565525"/>
            <a:ext cx="351184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Mi</a:t>
            </a:r>
          </a:p>
        </p:txBody>
      </p:sp>
      <p:sp>
        <p:nvSpPr>
          <p:cNvPr id="3416161" name="Line 97"/>
          <p:cNvSpPr>
            <a:spLocks noChangeShapeType="1"/>
          </p:cNvSpPr>
          <p:nvPr/>
        </p:nvSpPr>
        <p:spPr bwMode="auto">
          <a:xfrm>
            <a:off x="5191125" y="4276725"/>
            <a:ext cx="122238" cy="52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62" name="Text Box 98"/>
          <p:cNvSpPr txBox="1">
            <a:spLocks noChangeArrowheads="1"/>
          </p:cNvSpPr>
          <p:nvPr/>
        </p:nvSpPr>
        <p:spPr bwMode="auto">
          <a:xfrm>
            <a:off x="4784725" y="4235450"/>
            <a:ext cx="426526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Mw</a:t>
            </a:r>
          </a:p>
        </p:txBody>
      </p:sp>
      <p:sp>
        <p:nvSpPr>
          <p:cNvPr id="3416163" name="Text Box 99"/>
          <p:cNvSpPr txBox="1">
            <a:spLocks noChangeArrowheads="1"/>
          </p:cNvSpPr>
          <p:nvPr/>
        </p:nvSpPr>
        <p:spPr bwMode="auto">
          <a:xfrm>
            <a:off x="5341938" y="3511550"/>
            <a:ext cx="426526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Mw</a:t>
            </a:r>
          </a:p>
        </p:txBody>
      </p:sp>
      <p:sp>
        <p:nvSpPr>
          <p:cNvPr id="3416164" name="Line 100"/>
          <p:cNvSpPr>
            <a:spLocks noChangeShapeType="1"/>
          </p:cNvSpPr>
          <p:nvPr/>
        </p:nvSpPr>
        <p:spPr bwMode="auto">
          <a:xfrm flipV="1">
            <a:off x="5462588" y="3697288"/>
            <a:ext cx="141287" cy="746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65" name="Line 101"/>
          <p:cNvSpPr>
            <a:spLocks noChangeShapeType="1"/>
          </p:cNvSpPr>
          <p:nvPr/>
        </p:nvSpPr>
        <p:spPr bwMode="auto">
          <a:xfrm flipH="1">
            <a:off x="4367213" y="4095750"/>
            <a:ext cx="69850" cy="1063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66" name="Line 102"/>
          <p:cNvSpPr>
            <a:spLocks noChangeShapeType="1"/>
          </p:cNvSpPr>
          <p:nvPr/>
        </p:nvSpPr>
        <p:spPr bwMode="auto">
          <a:xfrm flipH="1" flipV="1">
            <a:off x="4457700" y="3213100"/>
            <a:ext cx="1588" cy="1698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67" name="Text Box 103"/>
          <p:cNvSpPr txBox="1">
            <a:spLocks noChangeArrowheads="1"/>
          </p:cNvSpPr>
          <p:nvPr/>
        </p:nvSpPr>
        <p:spPr bwMode="auto">
          <a:xfrm>
            <a:off x="4267200" y="3057525"/>
            <a:ext cx="368818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Mr</a:t>
            </a:r>
          </a:p>
        </p:txBody>
      </p:sp>
      <p:sp>
        <p:nvSpPr>
          <p:cNvPr id="3416168" name="Text Box 104"/>
          <p:cNvSpPr txBox="1">
            <a:spLocks noChangeArrowheads="1"/>
          </p:cNvSpPr>
          <p:nvPr/>
        </p:nvSpPr>
        <p:spPr bwMode="auto">
          <a:xfrm>
            <a:off x="6735763" y="3571875"/>
            <a:ext cx="439350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Mm</a:t>
            </a:r>
          </a:p>
        </p:txBody>
      </p:sp>
      <p:cxnSp>
        <p:nvCxnSpPr>
          <p:cNvPr id="3416169" name="AutoShape 105"/>
          <p:cNvCxnSpPr>
            <a:cxnSpLocks noChangeShapeType="1"/>
            <a:stCxn id="3416081" idx="3"/>
            <a:endCxn id="3416073" idx="1"/>
          </p:cNvCxnSpPr>
          <p:nvPr/>
        </p:nvCxnSpPr>
        <p:spPr bwMode="auto">
          <a:xfrm flipV="1">
            <a:off x="3303588" y="3322638"/>
            <a:ext cx="1527175" cy="8286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70" name="Line 106"/>
          <p:cNvSpPr>
            <a:spLocks noChangeShapeType="1"/>
          </p:cNvSpPr>
          <p:nvPr/>
        </p:nvSpPr>
        <p:spPr bwMode="auto">
          <a:xfrm>
            <a:off x="4125913" y="3614738"/>
            <a:ext cx="50800" cy="95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71" name="Text Box 107"/>
          <p:cNvSpPr txBox="1">
            <a:spLocks noChangeArrowheads="1"/>
          </p:cNvSpPr>
          <p:nvPr/>
        </p:nvSpPr>
        <p:spPr bwMode="auto">
          <a:xfrm>
            <a:off x="4386263" y="3930650"/>
            <a:ext cx="336550" cy="257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Cx</a:t>
            </a:r>
          </a:p>
        </p:txBody>
      </p:sp>
      <p:cxnSp>
        <p:nvCxnSpPr>
          <p:cNvPr id="3416172" name="AutoShape 108"/>
          <p:cNvCxnSpPr>
            <a:cxnSpLocks noChangeShapeType="1"/>
            <a:stCxn id="3416085" idx="2"/>
            <a:endCxn id="3416075" idx="0"/>
          </p:cNvCxnSpPr>
          <p:nvPr/>
        </p:nvCxnSpPr>
        <p:spPr bwMode="auto">
          <a:xfrm flipH="1">
            <a:off x="3756025" y="3503613"/>
            <a:ext cx="6350" cy="1335087"/>
          </a:xfrm>
          <a:prstGeom prst="straightConnector1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</p:spPr>
      </p:cxnSp>
      <p:sp>
        <p:nvSpPr>
          <p:cNvPr id="3416173" name="Line 109"/>
          <p:cNvSpPr>
            <a:spLocks noChangeShapeType="1"/>
          </p:cNvSpPr>
          <p:nvPr/>
        </p:nvSpPr>
        <p:spPr bwMode="auto">
          <a:xfrm>
            <a:off x="3649663" y="4208463"/>
            <a:ext cx="163512" cy="63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74" name="Text Box 110"/>
          <p:cNvSpPr txBox="1">
            <a:spLocks noChangeArrowheads="1"/>
          </p:cNvSpPr>
          <p:nvPr/>
        </p:nvSpPr>
        <p:spPr bwMode="auto">
          <a:xfrm>
            <a:off x="3741738" y="4132263"/>
            <a:ext cx="317522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Gi</a:t>
            </a:r>
          </a:p>
        </p:txBody>
      </p:sp>
      <p:cxnSp>
        <p:nvCxnSpPr>
          <p:cNvPr id="3416175" name="AutoShape 111"/>
          <p:cNvCxnSpPr>
            <a:cxnSpLocks noChangeShapeType="1"/>
            <a:stCxn id="3416129" idx="1"/>
            <a:endCxn id="3416075" idx="2"/>
          </p:cNvCxnSpPr>
          <p:nvPr/>
        </p:nvCxnSpPr>
        <p:spPr bwMode="auto">
          <a:xfrm flipH="1" flipV="1">
            <a:off x="3756025" y="5183188"/>
            <a:ext cx="1795463" cy="1116012"/>
          </a:xfrm>
          <a:prstGeom prst="straightConnector1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</p:spPr>
      </p:cxnSp>
      <p:sp>
        <p:nvSpPr>
          <p:cNvPr id="3416176" name="Text Box 112"/>
          <p:cNvSpPr txBox="1">
            <a:spLocks noChangeArrowheads="1"/>
          </p:cNvSpPr>
          <p:nvPr/>
        </p:nvSpPr>
        <p:spPr bwMode="auto">
          <a:xfrm>
            <a:off x="4645025" y="5522913"/>
            <a:ext cx="317522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Gi</a:t>
            </a:r>
          </a:p>
        </p:txBody>
      </p:sp>
      <p:sp>
        <p:nvSpPr>
          <p:cNvPr id="3416177" name="Line 113"/>
          <p:cNvSpPr>
            <a:spLocks noChangeShapeType="1"/>
          </p:cNvSpPr>
          <p:nvPr/>
        </p:nvSpPr>
        <p:spPr bwMode="auto">
          <a:xfrm flipH="1">
            <a:off x="4638675" y="5710238"/>
            <a:ext cx="69850" cy="1079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78" name="Line 114"/>
          <p:cNvSpPr>
            <a:spLocks noChangeShapeType="1"/>
          </p:cNvSpPr>
          <p:nvPr/>
        </p:nvSpPr>
        <p:spPr bwMode="auto">
          <a:xfrm>
            <a:off x="5487988" y="4505325"/>
            <a:ext cx="82550" cy="127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79" name="Text Box 115"/>
          <p:cNvSpPr txBox="1">
            <a:spLocks noChangeArrowheads="1"/>
          </p:cNvSpPr>
          <p:nvPr/>
        </p:nvSpPr>
        <p:spPr bwMode="auto">
          <a:xfrm>
            <a:off x="5430838" y="4589463"/>
            <a:ext cx="426526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Mw</a:t>
            </a:r>
          </a:p>
        </p:txBody>
      </p:sp>
      <p:sp>
        <p:nvSpPr>
          <p:cNvPr id="3416180" name="Rectangle 116"/>
          <p:cNvSpPr>
            <a:spLocks noChangeArrowheads="1"/>
          </p:cNvSpPr>
          <p:nvPr/>
        </p:nvSpPr>
        <p:spPr bwMode="auto">
          <a:xfrm>
            <a:off x="7510463" y="3178175"/>
            <a:ext cx="1257300" cy="330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>
              <a:lnSpc>
                <a:spcPct val="90000"/>
              </a:lnSpc>
            </a:pPr>
            <a:r>
              <a:rPr kumimoji="0" lang="en-US" altLang="ko-KR" sz="1800">
                <a:latin typeface="+mn-lt"/>
                <a:ea typeface="Gulim" pitchFamily="34" charset="-127"/>
              </a:rPr>
              <a:t>P/I/S-CSCF</a:t>
            </a:r>
          </a:p>
        </p:txBody>
      </p:sp>
      <p:cxnSp>
        <p:nvCxnSpPr>
          <p:cNvPr id="3416181" name="AutoShape 117"/>
          <p:cNvCxnSpPr>
            <a:cxnSpLocks noChangeShapeType="1"/>
            <a:stCxn id="3416074" idx="3"/>
            <a:endCxn id="3416142" idx="2"/>
          </p:cNvCxnSpPr>
          <p:nvPr/>
        </p:nvCxnSpPr>
        <p:spPr bwMode="auto">
          <a:xfrm flipV="1">
            <a:off x="6337300" y="2979738"/>
            <a:ext cx="960438" cy="116681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3416182" name="AutoShape 118"/>
          <p:cNvCxnSpPr>
            <a:cxnSpLocks noChangeShapeType="1"/>
            <a:stCxn id="3416073" idx="3"/>
            <a:endCxn id="3416142" idx="2"/>
          </p:cNvCxnSpPr>
          <p:nvPr/>
        </p:nvCxnSpPr>
        <p:spPr bwMode="auto">
          <a:xfrm flipV="1">
            <a:off x="5634038" y="2979738"/>
            <a:ext cx="1663700" cy="34290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3416183" name="Line 119"/>
          <p:cNvSpPr>
            <a:spLocks noChangeShapeType="1"/>
          </p:cNvSpPr>
          <p:nvPr/>
        </p:nvSpPr>
        <p:spPr bwMode="auto">
          <a:xfrm>
            <a:off x="6751638" y="3516313"/>
            <a:ext cx="101600" cy="841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84" name="Line 120"/>
          <p:cNvSpPr>
            <a:spLocks noChangeShapeType="1"/>
          </p:cNvSpPr>
          <p:nvPr/>
        </p:nvSpPr>
        <p:spPr bwMode="auto">
          <a:xfrm>
            <a:off x="6376988" y="3100388"/>
            <a:ext cx="0" cy="117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85" name="Text Box 121"/>
          <p:cNvSpPr txBox="1">
            <a:spLocks noChangeArrowheads="1"/>
          </p:cNvSpPr>
          <p:nvPr/>
        </p:nvSpPr>
        <p:spPr bwMode="auto">
          <a:xfrm>
            <a:off x="3948113" y="2684463"/>
            <a:ext cx="330200" cy="257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Sc</a:t>
            </a:r>
          </a:p>
        </p:txBody>
      </p:sp>
      <p:sp>
        <p:nvSpPr>
          <p:cNvPr id="3416186" name="Line 122"/>
          <p:cNvSpPr>
            <a:spLocks noChangeShapeType="1"/>
          </p:cNvSpPr>
          <p:nvPr/>
        </p:nvSpPr>
        <p:spPr bwMode="auto">
          <a:xfrm flipH="1" flipV="1">
            <a:off x="4054475" y="2867025"/>
            <a:ext cx="1588" cy="1698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87" name="Line 123"/>
          <p:cNvSpPr>
            <a:spLocks noChangeShapeType="1"/>
          </p:cNvSpPr>
          <p:nvPr/>
        </p:nvSpPr>
        <p:spPr bwMode="auto">
          <a:xfrm flipH="1" flipV="1">
            <a:off x="4630738" y="2484438"/>
            <a:ext cx="642937" cy="6651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88" name="Line 124"/>
          <p:cNvSpPr>
            <a:spLocks noChangeShapeType="1"/>
          </p:cNvSpPr>
          <p:nvPr/>
        </p:nvSpPr>
        <p:spPr bwMode="auto">
          <a:xfrm flipV="1">
            <a:off x="4916488" y="2809875"/>
            <a:ext cx="90487" cy="63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16189" name="Text Box 125"/>
          <p:cNvSpPr txBox="1">
            <a:spLocks noChangeArrowheads="1"/>
          </p:cNvSpPr>
          <p:nvPr/>
        </p:nvSpPr>
        <p:spPr bwMode="auto">
          <a:xfrm>
            <a:off x="4965700" y="2630488"/>
            <a:ext cx="376832" cy="25843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defTabSz="762000" eaLnBrk="0" hangingPunct="0">
              <a:lnSpc>
                <a:spcPct val="90000"/>
              </a:lnSpc>
            </a:pPr>
            <a:r>
              <a:rPr kumimoji="0" lang="en-US" altLang="ko-KR" sz="1200">
                <a:latin typeface="+mn-lt"/>
                <a:ea typeface="Gulim" pitchFamily="34" charset="-127"/>
              </a:rPr>
              <a:t>Ms</a:t>
            </a:r>
          </a:p>
        </p:txBody>
      </p:sp>
      <p:sp>
        <p:nvSpPr>
          <p:cNvPr id="128" name="Symbol zastępczy daty 1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5D0041-EB0C-4BF9-8EF7-23527CAF8BED}" type="slidenum">
              <a:rPr lang="pl-PL"/>
              <a:pPr/>
              <a:t>34</a:t>
            </a:fld>
            <a:endParaRPr lang="pl-PL"/>
          </a:p>
        </p:txBody>
      </p:sp>
      <p:sp>
        <p:nvSpPr>
          <p:cNvPr id="3418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a-DK">
                <a:solidFill>
                  <a:schemeClr val="tx1"/>
                </a:solidFill>
              </a:rPr>
              <a:t>SIP </a:t>
            </a:r>
            <a:r>
              <a:rPr lang="pl-PL">
                <a:solidFill>
                  <a:schemeClr val="tx1"/>
                </a:solidFill>
              </a:rPr>
              <a:t>w</a:t>
            </a:r>
            <a:r>
              <a:rPr lang="da-DK">
                <a:solidFill>
                  <a:schemeClr val="tx1"/>
                </a:solidFill>
              </a:rPr>
              <a:t> IMS</a:t>
            </a:r>
            <a:endParaRPr lang="en-GB">
              <a:solidFill>
                <a:schemeClr val="tx1"/>
              </a:solidFill>
            </a:endParaRPr>
          </a:p>
        </p:txBody>
      </p:sp>
      <p:sp>
        <p:nvSpPr>
          <p:cNvPr id="3418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 dirty="0"/>
              <a:t>Obowiązkowo</a:t>
            </a:r>
            <a:r>
              <a:rPr lang="en-US" sz="2000" dirty="0"/>
              <a:t> P-CSCF </a:t>
            </a:r>
            <a:r>
              <a:rPr lang="pl-PL" sz="2000" dirty="0"/>
              <a:t>jako pierwszy punkt kontaktu</a:t>
            </a:r>
            <a:endParaRPr lang="en-US" sz="2000" dirty="0"/>
          </a:p>
          <a:p>
            <a:r>
              <a:rPr lang="pl-PL" sz="2000" dirty="0"/>
              <a:t>Mechanizm rozłączenia połączenia inicjowanego przez sieć </a:t>
            </a:r>
            <a:r>
              <a:rPr lang="en-US" sz="2000" dirty="0"/>
              <a:t>(</a:t>
            </a:r>
            <a:r>
              <a:rPr lang="pl-PL" sz="2000" dirty="0"/>
              <a:t>np.</a:t>
            </a:r>
            <a:r>
              <a:rPr lang="en-US" sz="2000" dirty="0"/>
              <a:t> </a:t>
            </a:r>
            <a:r>
              <a:rPr lang="pl-PL" sz="2000" dirty="0"/>
              <a:t>ze względu na brak zasięgu lub z przyczyn administracyjnych</a:t>
            </a:r>
            <a:r>
              <a:rPr lang="en-US" sz="2000" dirty="0"/>
              <a:t>)</a:t>
            </a:r>
          </a:p>
          <a:p>
            <a:pPr lvl="1"/>
            <a:r>
              <a:rPr lang="pl-PL" sz="1800" dirty="0"/>
              <a:t>Węzły </a:t>
            </a:r>
            <a:r>
              <a:rPr lang="en-US" sz="1800" dirty="0" err="1"/>
              <a:t>Prox</a:t>
            </a:r>
            <a:r>
              <a:rPr lang="pl-PL" sz="1800" dirty="0"/>
              <a:t>y</a:t>
            </a:r>
            <a:r>
              <a:rPr lang="en-US" sz="1800" dirty="0"/>
              <a:t> </a:t>
            </a:r>
            <a:r>
              <a:rPr lang="pl-PL" sz="1800" dirty="0"/>
              <a:t>mogą wysyłać wiadomość </a:t>
            </a:r>
            <a:r>
              <a:rPr lang="en-US" sz="1800" b="1" dirty="0">
                <a:solidFill>
                  <a:srgbClr val="0070C0"/>
                </a:solidFill>
              </a:rPr>
              <a:t>BYE</a:t>
            </a:r>
          </a:p>
          <a:p>
            <a:r>
              <a:rPr lang="pl-PL" sz="2000" dirty="0"/>
              <a:t>Sterowanie typami mediów przez sieć</a:t>
            </a:r>
            <a:endParaRPr lang="en-US" sz="2000" dirty="0"/>
          </a:p>
          <a:p>
            <a:pPr lvl="1"/>
            <a:r>
              <a:rPr lang="en-GB" sz="1800" dirty="0"/>
              <a:t>P/S-CSCF </a:t>
            </a:r>
            <a:r>
              <a:rPr lang="pl-PL" sz="1800" dirty="0"/>
              <a:t>sprawdza opis mediów (</a:t>
            </a:r>
            <a:r>
              <a:rPr lang="en-GB" sz="1800" dirty="0"/>
              <a:t>SDP</a:t>
            </a:r>
            <a:r>
              <a:rPr lang="pl-PL" sz="1800" dirty="0"/>
              <a:t>)</a:t>
            </a:r>
            <a:r>
              <a:rPr lang="en-GB" sz="1800" dirty="0"/>
              <a:t> </a:t>
            </a:r>
            <a:r>
              <a:rPr lang="pl-PL" sz="1800" dirty="0"/>
              <a:t>w treści</a:t>
            </a:r>
            <a:r>
              <a:rPr lang="en-GB" sz="1800" dirty="0"/>
              <a:t> </a:t>
            </a:r>
            <a:r>
              <a:rPr lang="pl-PL" sz="1800" dirty="0"/>
              <a:t>wiadomości </a:t>
            </a:r>
            <a:r>
              <a:rPr lang="en-GB" sz="1800" dirty="0"/>
              <a:t>SIP</a:t>
            </a:r>
          </a:p>
          <a:p>
            <a:pPr lvl="1"/>
            <a:r>
              <a:rPr lang="pl-PL" sz="1800" dirty="0"/>
              <a:t>Jeśli opis sesji w </a:t>
            </a:r>
            <a:r>
              <a:rPr lang="en-GB" sz="1800" dirty="0"/>
              <a:t>SDP </a:t>
            </a:r>
            <a:r>
              <a:rPr lang="pl-PL" sz="1800" dirty="0"/>
              <a:t>zawiera nieprawidłowe parametry (np. nieobsługiwane kodeki), to </a:t>
            </a:r>
            <a:r>
              <a:rPr lang="en-GB" sz="1800" dirty="0"/>
              <a:t>P/S-CSCF </a:t>
            </a:r>
            <a:r>
              <a:rPr lang="pl-PL" sz="1800" dirty="0"/>
              <a:t>odrzuca żądanie</a:t>
            </a:r>
            <a:r>
              <a:rPr lang="en-GB" sz="1800" dirty="0"/>
              <a:t> SIP </a:t>
            </a:r>
            <a:r>
              <a:rPr lang="pl-PL" sz="1800" dirty="0"/>
              <a:t>wysyłając odpowiedź</a:t>
            </a:r>
            <a:r>
              <a:rPr lang="en-US" sz="1800" dirty="0"/>
              <a:t> </a:t>
            </a:r>
            <a:r>
              <a:rPr lang="pl-PL" sz="1800" dirty="0"/>
              <a:t>„</a:t>
            </a:r>
            <a:r>
              <a:rPr lang="en-US" sz="1800" dirty="0">
                <a:solidFill>
                  <a:srgbClr val="0070C0"/>
                </a:solidFill>
              </a:rPr>
              <a:t>488 </a:t>
            </a:r>
            <a:r>
              <a:rPr lang="pl-PL" sz="1800" dirty="0">
                <a:solidFill>
                  <a:srgbClr val="0070C0"/>
                </a:solidFill>
              </a:rPr>
              <a:t>- </a:t>
            </a:r>
            <a:r>
              <a:rPr lang="en-US" sz="1800" dirty="0">
                <a:solidFill>
                  <a:srgbClr val="0070C0"/>
                </a:solidFill>
              </a:rPr>
              <a:t>not acceptable here</a:t>
            </a:r>
            <a:r>
              <a:rPr lang="en-US" sz="1800" dirty="0"/>
              <a:t>”</a:t>
            </a:r>
            <a:r>
              <a:rPr lang="pl-PL" sz="1800" dirty="0"/>
              <a:t>, która zawiera opis w SDP parametrów akceptowanych przez sieć</a:t>
            </a:r>
            <a:endParaRPr lang="en-US" sz="1800" dirty="0"/>
          </a:p>
          <a:p>
            <a:r>
              <a:rPr lang="pl-PL" sz="2000" dirty="0"/>
              <a:t>Przesłanianie sieci </a:t>
            </a:r>
          </a:p>
          <a:p>
            <a:pPr lvl="1"/>
            <a:r>
              <a:rPr lang="pl-PL" sz="1800" dirty="0"/>
              <a:t>Szyfrowanie nagłówków</a:t>
            </a:r>
            <a:r>
              <a:rPr lang="en-US" sz="1800" dirty="0"/>
              <a:t> </a:t>
            </a:r>
            <a:r>
              <a:rPr lang="en-US" sz="1800" b="1" dirty="0">
                <a:solidFill>
                  <a:srgbClr val="0070C0"/>
                </a:solidFill>
              </a:rPr>
              <a:t>Route</a:t>
            </a:r>
            <a:r>
              <a:rPr lang="en-US" sz="1800" dirty="0"/>
              <a:t> </a:t>
            </a:r>
            <a:r>
              <a:rPr lang="pl-PL" sz="1800" dirty="0"/>
              <a:t>i</a:t>
            </a:r>
            <a:r>
              <a:rPr lang="en-US" sz="1800" dirty="0"/>
              <a:t> </a:t>
            </a:r>
            <a:r>
              <a:rPr lang="en-US" sz="1800" b="1" dirty="0">
                <a:solidFill>
                  <a:srgbClr val="0070C0"/>
                </a:solidFill>
              </a:rPr>
              <a:t>Via</a:t>
            </a:r>
            <a:endParaRPr lang="pl-PL" sz="1800" b="1" dirty="0">
              <a:solidFill>
                <a:srgbClr val="0070C0"/>
              </a:solidFill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SIP w IMS</a:t>
            </a:r>
            <a:endParaRPr lang="pl-PL" dirty="0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650874" y="1192213"/>
            <a:ext cx="8493126" cy="5189537"/>
          </a:xfrm>
        </p:spPr>
        <p:txBody>
          <a:bodyPr>
            <a:normAutofit fontScale="92500"/>
          </a:bodyPr>
          <a:lstStyle/>
          <a:p>
            <a:r>
              <a:rPr lang="pl-PL" dirty="0" smtClean="0"/>
              <a:t>Dodatkowe nagłówki</a:t>
            </a:r>
            <a:endParaRPr lang="en-US" dirty="0"/>
          </a:p>
          <a:p>
            <a:pPr lvl="1"/>
            <a:r>
              <a:rPr lang="en-US" b="1" dirty="0" smtClean="0">
                <a:solidFill>
                  <a:srgbClr val="0070C0"/>
                </a:solidFill>
              </a:rPr>
              <a:t>P-Headers</a:t>
            </a:r>
            <a:r>
              <a:rPr lang="en-US" dirty="0" smtClean="0"/>
              <a:t> </a:t>
            </a:r>
            <a:r>
              <a:rPr lang="pl-PL" dirty="0" smtClean="0"/>
              <a:t>używane do przekazywania informacji nie objętych normą </a:t>
            </a:r>
            <a:r>
              <a:rPr lang="pl-PL" dirty="0" err="1" smtClean="0"/>
              <a:t>SIPową</a:t>
            </a:r>
            <a:r>
              <a:rPr lang="pl-PL" dirty="0" smtClean="0"/>
              <a:t> RFC 3261</a:t>
            </a:r>
            <a:endParaRPr lang="en-US" dirty="0"/>
          </a:p>
          <a:p>
            <a:pPr lvl="1"/>
            <a:r>
              <a:rPr lang="en-US" b="1" dirty="0" smtClean="0">
                <a:solidFill>
                  <a:srgbClr val="0070C0"/>
                </a:solidFill>
              </a:rPr>
              <a:t>PATH</a:t>
            </a:r>
            <a:r>
              <a:rPr lang="en-US" dirty="0" smtClean="0"/>
              <a:t> </a:t>
            </a:r>
            <a:r>
              <a:rPr lang="pl-PL" dirty="0" smtClean="0"/>
              <a:t>i</a:t>
            </a:r>
            <a:r>
              <a:rPr lang="en-US" dirty="0" smtClean="0"/>
              <a:t> </a:t>
            </a:r>
            <a:r>
              <a:rPr lang="en-US" b="1" dirty="0">
                <a:solidFill>
                  <a:srgbClr val="0070C0"/>
                </a:solidFill>
              </a:rPr>
              <a:t>Service-Route</a:t>
            </a:r>
          </a:p>
          <a:p>
            <a:r>
              <a:rPr lang="pl-PL" dirty="0" smtClean="0"/>
              <a:t>Rozszerzenia do niektórych nagłówków</a:t>
            </a:r>
            <a:endParaRPr lang="en-US" dirty="0"/>
          </a:p>
          <a:p>
            <a:pPr lvl="1"/>
            <a:r>
              <a:rPr lang="en-US" b="1" dirty="0" smtClean="0">
                <a:solidFill>
                  <a:srgbClr val="0070C0"/>
                </a:solidFill>
              </a:rPr>
              <a:t>WWW-Authenticate</a:t>
            </a:r>
            <a:r>
              <a:rPr lang="en-US" dirty="0" smtClean="0"/>
              <a:t> </a:t>
            </a:r>
            <a:r>
              <a:rPr lang="pl-PL" dirty="0" smtClean="0"/>
              <a:t>i </a:t>
            </a:r>
            <a:r>
              <a:rPr lang="en-US" b="1" dirty="0" smtClean="0">
                <a:solidFill>
                  <a:srgbClr val="0070C0"/>
                </a:solidFill>
              </a:rPr>
              <a:t>Authorize</a:t>
            </a:r>
            <a:endParaRPr lang="en-US" b="1" dirty="0">
              <a:solidFill>
                <a:srgbClr val="0070C0"/>
              </a:solidFill>
            </a:endParaRPr>
          </a:p>
          <a:p>
            <a:pPr lvl="1"/>
            <a:r>
              <a:rPr lang="en-US" dirty="0" smtClean="0"/>
              <a:t>VIA</a:t>
            </a:r>
            <a:r>
              <a:rPr lang="en-US" dirty="0"/>
              <a:t>, Route ..</a:t>
            </a:r>
          </a:p>
          <a:p>
            <a:r>
              <a:rPr lang="pl-PL" dirty="0" smtClean="0"/>
              <a:t>Wymuszenie określonych ścieżek wiadomości sygnalizacyjnych </a:t>
            </a:r>
          </a:p>
          <a:p>
            <a:pPr lvl="1"/>
            <a:r>
              <a:rPr lang="pl-PL" dirty="0" smtClean="0"/>
              <a:t>np.</a:t>
            </a:r>
            <a:r>
              <a:rPr lang="en-US" dirty="0" smtClean="0"/>
              <a:t> </a:t>
            </a:r>
            <a:r>
              <a:rPr lang="en-US" dirty="0"/>
              <a:t>P-CSCF </a:t>
            </a:r>
            <a:r>
              <a:rPr lang="pl-PL" dirty="0"/>
              <a:t>→</a:t>
            </a:r>
            <a:r>
              <a:rPr lang="en-US" dirty="0" smtClean="0"/>
              <a:t> </a:t>
            </a:r>
            <a:r>
              <a:rPr lang="en-US" dirty="0"/>
              <a:t>S-CSCF </a:t>
            </a:r>
            <a:r>
              <a:rPr lang="pl-PL" dirty="0"/>
              <a:t>→</a:t>
            </a:r>
            <a:r>
              <a:rPr lang="en-US" dirty="0" smtClean="0"/>
              <a:t> </a:t>
            </a:r>
            <a:r>
              <a:rPr lang="en-US" dirty="0"/>
              <a:t>I-CSCF </a:t>
            </a:r>
            <a:r>
              <a:rPr lang="pl-PL" dirty="0"/>
              <a:t>→</a:t>
            </a:r>
            <a:r>
              <a:rPr lang="en-US" dirty="0" smtClean="0"/>
              <a:t> S-CSCF</a:t>
            </a:r>
            <a:r>
              <a:rPr lang="pl-PL" dirty="0"/>
              <a:t> </a:t>
            </a:r>
            <a:r>
              <a:rPr lang="pl-PL" dirty="0" smtClean="0"/>
              <a:t>→ </a:t>
            </a:r>
            <a:r>
              <a:rPr lang="en-US" dirty="0" smtClean="0"/>
              <a:t>P-CSCF</a:t>
            </a:r>
            <a:r>
              <a:rPr lang="en-US" dirty="0"/>
              <a:t>)</a:t>
            </a:r>
          </a:p>
          <a:p>
            <a:r>
              <a:rPr lang="en-US" dirty="0" smtClean="0"/>
              <a:t>XML </a:t>
            </a:r>
            <a:r>
              <a:rPr lang="pl-PL" dirty="0" smtClean="0"/>
              <a:t>do </a:t>
            </a:r>
            <a:r>
              <a:rPr lang="en-US" dirty="0" smtClean="0"/>
              <a:t>transport</a:t>
            </a:r>
            <a:r>
              <a:rPr lang="pl-PL" dirty="0" smtClean="0"/>
              <a:t>u</a:t>
            </a:r>
            <a:r>
              <a:rPr lang="en-US" dirty="0" smtClean="0"/>
              <a:t> </a:t>
            </a:r>
            <a:r>
              <a:rPr lang="en-US" dirty="0" err="1" smtClean="0"/>
              <a:t>informa</a:t>
            </a:r>
            <a:r>
              <a:rPr lang="pl-PL" dirty="0" err="1" smtClean="0"/>
              <a:t>cji</a:t>
            </a:r>
            <a:r>
              <a:rPr lang="en-US" dirty="0" smtClean="0"/>
              <a:t> </a:t>
            </a:r>
            <a:r>
              <a:rPr lang="pl-PL" dirty="0" smtClean="0"/>
              <a:t>z </a:t>
            </a:r>
            <a:r>
              <a:rPr lang="en-US" dirty="0" smtClean="0"/>
              <a:t>HSS </a:t>
            </a:r>
            <a:r>
              <a:rPr lang="pl-PL" dirty="0" smtClean="0"/>
              <a:t>d</a:t>
            </a:r>
            <a:r>
              <a:rPr lang="en-US" dirty="0" smtClean="0"/>
              <a:t>o </a:t>
            </a:r>
            <a:r>
              <a:rPr lang="pl-PL" dirty="0" smtClean="0"/>
              <a:t>komponentów </a:t>
            </a:r>
            <a:r>
              <a:rPr lang="en-US" dirty="0" smtClean="0"/>
              <a:t>SIP</a:t>
            </a:r>
            <a:r>
              <a:rPr lang="pl-PL" dirty="0" smtClean="0"/>
              <a:t> </a:t>
            </a:r>
            <a:r>
              <a:rPr lang="en-US" dirty="0" smtClean="0"/>
              <a:t>elements (</a:t>
            </a:r>
            <a:r>
              <a:rPr lang="pl-PL" dirty="0" smtClean="0"/>
              <a:t>usługi alarmowe</a:t>
            </a:r>
            <a:r>
              <a:rPr lang="en-US" dirty="0" smtClean="0"/>
              <a:t>)</a:t>
            </a:r>
            <a:endParaRPr lang="en-US" dirty="0"/>
          </a:p>
          <a:p>
            <a:r>
              <a:rPr lang="pl-PL" dirty="0" smtClean="0"/>
              <a:t>Określanie limitów czasów oczekiwania (</a:t>
            </a:r>
            <a:r>
              <a:rPr lang="en-US" dirty="0" smtClean="0"/>
              <a:t>timer</a:t>
            </a:r>
            <a:r>
              <a:rPr lang="pl-PL" dirty="0" smtClean="0"/>
              <a:t>) (żądanie </a:t>
            </a:r>
            <a:r>
              <a:rPr lang="en-US" dirty="0" err="1" smtClean="0"/>
              <a:t>retransmis</a:t>
            </a:r>
            <a:r>
              <a:rPr lang="pl-PL" dirty="0" err="1" smtClean="0"/>
              <a:t>ji</a:t>
            </a:r>
            <a:r>
              <a:rPr lang="en-US" dirty="0" smtClean="0"/>
              <a:t>)</a:t>
            </a:r>
            <a:endParaRPr lang="en-US" dirty="0"/>
          </a:p>
          <a:p>
            <a:r>
              <a:rPr lang="pl-PL" dirty="0" smtClean="0"/>
              <a:t>Intensywne wykorzystanie niektórych rozszerzeń</a:t>
            </a:r>
            <a:r>
              <a:rPr lang="en-US" dirty="0" smtClean="0"/>
              <a:t> </a:t>
            </a:r>
            <a:r>
              <a:rPr lang="en-US" dirty="0"/>
              <a:t>SIP and SDP </a:t>
            </a:r>
            <a:r>
              <a:rPr lang="en-US" dirty="0" smtClean="0"/>
              <a:t>(PRACK,</a:t>
            </a:r>
            <a:r>
              <a:rPr lang="pl-PL" dirty="0" smtClean="0"/>
              <a:t> </a:t>
            </a:r>
            <a:r>
              <a:rPr lang="en-US" dirty="0" smtClean="0"/>
              <a:t>UPDATE</a:t>
            </a:r>
            <a:r>
              <a:rPr lang="en-US" dirty="0"/>
              <a:t>, </a:t>
            </a:r>
            <a:r>
              <a:rPr lang="en-US" dirty="0" err="1"/>
              <a:t>qos</a:t>
            </a:r>
            <a:r>
              <a:rPr lang="en-US" dirty="0"/>
              <a:t>, </a:t>
            </a:r>
            <a:r>
              <a:rPr lang="pl-PL" dirty="0" smtClean="0"/>
              <a:t>mechanizm </a:t>
            </a:r>
            <a:r>
              <a:rPr lang="en-US" dirty="0" err="1" smtClean="0"/>
              <a:t>ofer</a:t>
            </a:r>
            <a:r>
              <a:rPr lang="pl-PL" dirty="0" smtClean="0"/>
              <a:t>ta</a:t>
            </a:r>
            <a:r>
              <a:rPr lang="en-US" dirty="0" smtClean="0"/>
              <a:t>-</a:t>
            </a:r>
            <a:r>
              <a:rPr lang="pl-PL" dirty="0" smtClean="0"/>
              <a:t>odpowiedź</a:t>
            </a:r>
            <a:r>
              <a:rPr lang="en-US" dirty="0" smtClean="0"/>
              <a:t> </a:t>
            </a:r>
            <a:r>
              <a:rPr lang="en-US" dirty="0"/>
              <a:t>...)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8074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Rozszerzenia związane z </a:t>
            </a:r>
            <a:r>
              <a:rPr lang="pl-PL" dirty="0" err="1" smtClean="0"/>
              <a:t>rutingiem</a:t>
            </a:r>
            <a:r>
              <a:rPr lang="pl-PL" dirty="0" smtClean="0"/>
              <a:t> dla usług</a:t>
            </a:r>
            <a:endParaRPr lang="pl-PL" dirty="0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650874" y="1192213"/>
            <a:ext cx="8493125" cy="5189537"/>
          </a:xfrm>
        </p:spPr>
        <p:txBody>
          <a:bodyPr>
            <a:normAutofit fontScale="92500"/>
          </a:bodyPr>
          <a:lstStyle/>
          <a:p>
            <a:r>
              <a:rPr lang="en-US" dirty="0" smtClean="0"/>
              <a:t>P-CSCF </a:t>
            </a:r>
            <a:r>
              <a:rPr lang="pl-PL" dirty="0" smtClean="0"/>
              <a:t>i </a:t>
            </a:r>
            <a:r>
              <a:rPr lang="en-US" dirty="0" smtClean="0"/>
              <a:t>S-CSCF </a:t>
            </a:r>
            <a:r>
              <a:rPr lang="pl-PL" dirty="0" smtClean="0"/>
              <a:t>mają kluczowe znaczenie dla </a:t>
            </a:r>
            <a:r>
              <a:rPr lang="en-US" dirty="0" smtClean="0"/>
              <a:t>UA</a:t>
            </a:r>
            <a:endParaRPr lang="en-US" dirty="0"/>
          </a:p>
          <a:p>
            <a:pPr lvl="1"/>
            <a:r>
              <a:rPr lang="pl-PL" dirty="0"/>
              <a:t>W</a:t>
            </a:r>
            <a:r>
              <a:rPr lang="pl-PL" dirty="0" smtClean="0"/>
              <a:t>iadomości sygnalizacyjne związane z połączeniem/sesją muszą </a:t>
            </a:r>
            <a:r>
              <a:rPr lang="pl-PL" dirty="0"/>
              <a:t>przez </a:t>
            </a:r>
            <a:r>
              <a:rPr lang="pl-PL" dirty="0" smtClean="0"/>
              <a:t>oba elementy </a:t>
            </a:r>
            <a:r>
              <a:rPr lang="pl-PL" dirty="0"/>
              <a:t>przechodzić </a:t>
            </a:r>
            <a:r>
              <a:rPr lang="pl-PL" dirty="0" smtClean="0"/>
              <a:t>aby zapewnić dostępność wszystkich usług</a:t>
            </a:r>
            <a:endParaRPr lang="en-US" dirty="0"/>
          </a:p>
          <a:p>
            <a:r>
              <a:rPr lang="en-US" dirty="0" smtClean="0"/>
              <a:t>P-CSCF </a:t>
            </a:r>
            <a:r>
              <a:rPr lang="pl-PL" dirty="0" smtClean="0"/>
              <a:t>skonfigurowany jako wyjściowy </a:t>
            </a:r>
            <a:r>
              <a:rPr lang="pl-PL" dirty="0"/>
              <a:t>(</a:t>
            </a:r>
            <a:r>
              <a:rPr lang="en-US" dirty="0"/>
              <a:t>outbound</a:t>
            </a:r>
            <a:r>
              <a:rPr lang="pl-PL" dirty="0"/>
              <a:t>)</a:t>
            </a:r>
            <a:r>
              <a:rPr lang="en-US" dirty="0"/>
              <a:t> </a:t>
            </a:r>
            <a:r>
              <a:rPr lang="pl-PL" dirty="0" smtClean="0"/>
              <a:t>serwer </a:t>
            </a:r>
            <a:r>
              <a:rPr lang="en-US" dirty="0" smtClean="0"/>
              <a:t>proxy</a:t>
            </a:r>
            <a:endParaRPr lang="en-US" dirty="0"/>
          </a:p>
          <a:p>
            <a:pPr lvl="1"/>
            <a:r>
              <a:rPr lang="pl-PL" dirty="0" smtClean="0"/>
              <a:t>Adres uzyskiwany podczas inicjalizacji warstwy łącza danych</a:t>
            </a:r>
            <a:endParaRPr lang="en-US" dirty="0"/>
          </a:p>
          <a:p>
            <a:r>
              <a:rPr lang="pl-PL" dirty="0" smtClean="0"/>
              <a:t>Zapisanie łańcucha serwerów </a:t>
            </a:r>
            <a:r>
              <a:rPr lang="pl-PL" dirty="0" err="1" smtClean="0"/>
              <a:t>proxy</a:t>
            </a:r>
            <a:r>
              <a:rPr lang="pl-PL" dirty="0" smtClean="0"/>
              <a:t> do przejścia podczas </a:t>
            </a:r>
            <a:r>
              <a:rPr lang="en-US" dirty="0" smtClean="0"/>
              <a:t>re</a:t>
            </a:r>
            <a:r>
              <a:rPr lang="pl-PL" dirty="0" smtClean="0"/>
              <a:t>je</a:t>
            </a:r>
            <a:r>
              <a:rPr lang="en-US" dirty="0" err="1" smtClean="0"/>
              <a:t>stra</a:t>
            </a:r>
            <a:r>
              <a:rPr lang="pl-PL" dirty="0" err="1" smtClean="0"/>
              <a:t>cji</a:t>
            </a:r>
            <a:endParaRPr lang="en-US" dirty="0"/>
          </a:p>
          <a:p>
            <a:pPr lvl="1"/>
            <a:r>
              <a:rPr lang="pl-PL" dirty="0" smtClean="0"/>
              <a:t>Rozszerzenie </a:t>
            </a:r>
            <a:r>
              <a:rPr lang="en-US" dirty="0" smtClean="0"/>
              <a:t>SIP </a:t>
            </a:r>
            <a:r>
              <a:rPr lang="pl-PL" dirty="0" smtClean="0"/>
              <a:t>pozwalające zapisać listę serwerów </a:t>
            </a:r>
            <a:r>
              <a:rPr lang="pl-PL" dirty="0" err="1" smtClean="0"/>
              <a:t>proxy</a:t>
            </a:r>
            <a:r>
              <a:rPr lang="pl-PL" dirty="0" smtClean="0"/>
              <a:t> na trasie </a:t>
            </a:r>
            <a:r>
              <a:rPr lang="pl-PL" dirty="0" err="1" smtClean="0"/>
              <a:t>sygnal</a:t>
            </a:r>
            <a:r>
              <a:rPr lang="pl-PL" dirty="0" smtClean="0"/>
              <a:t>.</a:t>
            </a:r>
            <a:endParaRPr lang="en-US" dirty="0"/>
          </a:p>
          <a:p>
            <a:pPr lvl="1"/>
            <a:r>
              <a:rPr lang="pl-PL" dirty="0" smtClean="0"/>
              <a:t>Nagłówek </a:t>
            </a:r>
            <a:r>
              <a:rPr lang="en-US" b="1" dirty="0" smtClean="0">
                <a:solidFill>
                  <a:srgbClr val="0070C0"/>
                </a:solidFill>
              </a:rPr>
              <a:t>Path:</a:t>
            </a:r>
            <a:endParaRPr lang="en-US" b="1" dirty="0">
              <a:solidFill>
                <a:srgbClr val="0070C0"/>
              </a:solidFill>
            </a:endParaRPr>
          </a:p>
          <a:p>
            <a:pPr lvl="1"/>
            <a:r>
              <a:rPr lang="pl-PL" dirty="0" smtClean="0"/>
              <a:t>Wykorzystywane łącznie z swobodnym </a:t>
            </a:r>
            <a:r>
              <a:rPr lang="pl-PL" dirty="0" err="1" smtClean="0"/>
              <a:t>rutingiem</a:t>
            </a:r>
            <a:r>
              <a:rPr lang="pl-PL" dirty="0" smtClean="0"/>
              <a:t> źródłowym z S-CSCF do </a:t>
            </a:r>
            <a:r>
              <a:rPr lang="en-US" dirty="0" smtClean="0"/>
              <a:t>UA</a:t>
            </a:r>
            <a:endParaRPr lang="en-US" dirty="0"/>
          </a:p>
          <a:p>
            <a:r>
              <a:rPr lang="pl-PL" dirty="0" smtClean="0"/>
              <a:t>Informacja o przydzielonym </a:t>
            </a:r>
            <a:r>
              <a:rPr lang="en-US" dirty="0" smtClean="0"/>
              <a:t>S-CSCF </a:t>
            </a:r>
            <a:r>
              <a:rPr lang="pl-PL" dirty="0" smtClean="0"/>
              <a:t>w odpowiedzi na </a:t>
            </a:r>
            <a:r>
              <a:rPr lang="en-US" dirty="0" smtClean="0"/>
              <a:t>REGISTER</a:t>
            </a:r>
            <a:endParaRPr lang="en-US" dirty="0"/>
          </a:p>
          <a:p>
            <a:pPr lvl="1"/>
            <a:r>
              <a:rPr lang="pl-PL" dirty="0" smtClean="0"/>
              <a:t>Rozszerzenie </a:t>
            </a:r>
            <a:r>
              <a:rPr lang="en-US" dirty="0" smtClean="0"/>
              <a:t>SIP </a:t>
            </a:r>
            <a:r>
              <a:rPr lang="pl-PL" dirty="0" smtClean="0"/>
              <a:t>związane z </a:t>
            </a:r>
            <a:r>
              <a:rPr lang="pl-PL" dirty="0" err="1" smtClean="0"/>
              <a:t>rutingiem</a:t>
            </a:r>
            <a:r>
              <a:rPr lang="pl-PL" smtClean="0"/>
              <a:t> sygnalizacji </a:t>
            </a:r>
            <a:r>
              <a:rPr lang="pl-PL" dirty="0" smtClean="0"/>
              <a:t>dla usług</a:t>
            </a:r>
            <a:endParaRPr lang="en-US" dirty="0"/>
          </a:p>
          <a:p>
            <a:pPr lvl="1"/>
            <a:r>
              <a:rPr lang="pl-PL" dirty="0" smtClean="0"/>
              <a:t>Nagłówek </a:t>
            </a:r>
            <a:r>
              <a:rPr lang="en-US" b="1" dirty="0" smtClean="0">
                <a:solidFill>
                  <a:srgbClr val="0070C0"/>
                </a:solidFill>
              </a:rPr>
              <a:t>Service-Route</a:t>
            </a:r>
            <a:r>
              <a:rPr lang="en-US" b="1" dirty="0">
                <a:solidFill>
                  <a:srgbClr val="0070C0"/>
                </a:solidFill>
              </a:rPr>
              <a:t>: </a:t>
            </a:r>
            <a:endParaRPr lang="pl-PL" b="1" dirty="0" smtClean="0">
              <a:solidFill>
                <a:srgbClr val="0070C0"/>
              </a:solidFill>
            </a:endParaRPr>
          </a:p>
          <a:p>
            <a:pPr lvl="1"/>
            <a:r>
              <a:rPr lang="pl-PL" dirty="0" smtClean="0"/>
              <a:t>Wykorzystywane </a:t>
            </a:r>
            <a:r>
              <a:rPr lang="pl-PL" dirty="0"/>
              <a:t>łącznie z swobodnym </a:t>
            </a:r>
            <a:r>
              <a:rPr lang="pl-PL" dirty="0" err="1"/>
              <a:t>rutingiem</a:t>
            </a:r>
            <a:r>
              <a:rPr lang="pl-PL" dirty="0"/>
              <a:t> </a:t>
            </a:r>
            <a:r>
              <a:rPr lang="pl-PL" dirty="0" smtClean="0"/>
              <a:t>źródłowym </a:t>
            </a:r>
            <a:r>
              <a:rPr lang="en-US" dirty="0" smtClean="0"/>
              <a:t>(</a:t>
            </a:r>
            <a:r>
              <a:rPr lang="pl-PL" dirty="0" smtClean="0"/>
              <a:t>wg</a:t>
            </a:r>
            <a:r>
              <a:rPr lang="en-US" dirty="0" smtClean="0"/>
              <a:t> </a:t>
            </a:r>
            <a:r>
              <a:rPr lang="en-US" dirty="0"/>
              <a:t>RFC 3261)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37546C-B6EB-4247-A327-89CB09C57193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743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E8F453-A844-4154-AF50-0C1E96EE6DD6}" type="slidenum">
              <a:rPr lang="pl-PL"/>
              <a:pPr/>
              <a:t>37</a:t>
            </a:fld>
            <a:endParaRPr lang="pl-PL"/>
          </a:p>
        </p:txBody>
      </p:sp>
      <p:sp>
        <p:nvSpPr>
          <p:cNvPr id="3420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SIP </a:t>
            </a:r>
            <a:r>
              <a:rPr lang="pl-PL"/>
              <a:t>w</a:t>
            </a:r>
            <a:r>
              <a:rPr lang="da-DK"/>
              <a:t> IMS</a:t>
            </a:r>
            <a:endParaRPr lang="en-US"/>
          </a:p>
        </p:txBody>
      </p:sp>
      <p:sp>
        <p:nvSpPr>
          <p:cNvPr id="3420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 dirty="0"/>
              <a:t>Dodatkowa informacja </a:t>
            </a:r>
            <a:r>
              <a:rPr lang="pl-PL" sz="2000" dirty="0" smtClean="0"/>
              <a:t>sygnalizacyjna (nagłówki SIP)</a:t>
            </a:r>
            <a:endParaRPr lang="en-US" sz="2000" dirty="0"/>
          </a:p>
          <a:p>
            <a:pPr lvl="1">
              <a:lnSpc>
                <a:spcPct val="90000"/>
              </a:lnSpc>
            </a:pPr>
            <a:r>
              <a:rPr lang="en-GB" sz="1800" dirty="0"/>
              <a:t>Cell-ID</a:t>
            </a:r>
            <a:endParaRPr lang="pl-PL" sz="1800" dirty="0"/>
          </a:p>
          <a:p>
            <a:pPr lvl="1">
              <a:lnSpc>
                <a:spcPct val="90000"/>
              </a:lnSpc>
            </a:pPr>
            <a:r>
              <a:rPr lang="en-GB" sz="1800" dirty="0"/>
              <a:t>Mobile Network/Country Code</a:t>
            </a:r>
            <a:endParaRPr lang="pl-PL" sz="1800" dirty="0"/>
          </a:p>
          <a:p>
            <a:pPr lvl="1">
              <a:lnSpc>
                <a:spcPct val="90000"/>
              </a:lnSpc>
            </a:pPr>
            <a:r>
              <a:rPr lang="en-GB" sz="1800" dirty="0"/>
              <a:t>Charging-ID  </a:t>
            </a:r>
          </a:p>
          <a:p>
            <a:pPr lvl="1">
              <a:lnSpc>
                <a:spcPct val="90000"/>
              </a:lnSpc>
            </a:pPr>
            <a:r>
              <a:rPr lang="en-GB" sz="1800" dirty="0"/>
              <a:t>P-header</a:t>
            </a:r>
          </a:p>
          <a:p>
            <a:pPr>
              <a:lnSpc>
                <a:spcPct val="90000"/>
              </a:lnSpc>
            </a:pPr>
            <a:r>
              <a:rPr lang="pl-PL" sz="2000" dirty="0"/>
              <a:t>Kompresja</a:t>
            </a:r>
            <a:endParaRPr lang="en-GB" sz="20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Kompresja wiadomości SIP obowiązkowa – interfejs radiowy-  rzadki zasób</a:t>
            </a:r>
            <a:endParaRPr lang="en-GB" sz="18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K</a:t>
            </a:r>
            <a:r>
              <a:rPr lang="en-US" sz="1800" dirty="0" err="1"/>
              <a:t>ompres</a:t>
            </a:r>
            <a:r>
              <a:rPr lang="pl-PL" sz="1800" dirty="0"/>
              <a:t>ja</a:t>
            </a:r>
            <a:r>
              <a:rPr lang="en-US" sz="1800" dirty="0"/>
              <a:t> / de</a:t>
            </a:r>
            <a:r>
              <a:rPr lang="pl-PL" sz="1800" dirty="0"/>
              <a:t>k</a:t>
            </a:r>
            <a:r>
              <a:rPr lang="en-US" sz="1800" dirty="0" err="1"/>
              <a:t>ompres</a:t>
            </a:r>
            <a:r>
              <a:rPr lang="pl-PL" sz="1800" dirty="0"/>
              <a:t>ja</a:t>
            </a:r>
            <a:r>
              <a:rPr lang="en-US" sz="1800" dirty="0"/>
              <a:t> </a:t>
            </a:r>
            <a:r>
              <a:rPr lang="pl-PL" sz="1800" dirty="0"/>
              <a:t>wiadomości </a:t>
            </a:r>
            <a:r>
              <a:rPr lang="en-US" sz="1800" dirty="0"/>
              <a:t>SIP </a:t>
            </a:r>
            <a:r>
              <a:rPr lang="pl-PL" sz="1800" dirty="0"/>
              <a:t>wykonywana przez </a:t>
            </a:r>
            <a:r>
              <a:rPr lang="en-US" sz="1800" dirty="0"/>
              <a:t>UE </a:t>
            </a:r>
            <a:r>
              <a:rPr lang="pl-PL" sz="1800" dirty="0"/>
              <a:t>i</a:t>
            </a:r>
            <a:r>
              <a:rPr lang="en-US" sz="1800" dirty="0"/>
              <a:t> P-CSCF</a:t>
            </a:r>
            <a:endParaRPr lang="en-GB" sz="1800" dirty="0"/>
          </a:p>
          <a:p>
            <a:pPr>
              <a:lnSpc>
                <a:spcPct val="90000"/>
              </a:lnSpc>
            </a:pPr>
            <a:r>
              <a:rPr lang="pl-PL" sz="2000" dirty="0"/>
              <a:t>Uwierzytelnienie</a:t>
            </a:r>
            <a:r>
              <a:rPr lang="en-US" sz="2000" dirty="0"/>
              <a:t> </a:t>
            </a:r>
            <a:r>
              <a:rPr lang="pl-PL" sz="2000" dirty="0"/>
              <a:t>i</a:t>
            </a:r>
            <a:r>
              <a:rPr lang="en-US" sz="2000" dirty="0"/>
              <a:t> </a:t>
            </a:r>
            <a:r>
              <a:rPr lang="pl-PL" sz="2000" dirty="0"/>
              <a:t>ochrona integralności</a:t>
            </a:r>
            <a:endParaRPr lang="en-US" sz="2000" dirty="0"/>
          </a:p>
          <a:p>
            <a:pPr lvl="1">
              <a:lnSpc>
                <a:spcPct val="90000"/>
              </a:lnSpc>
            </a:pPr>
            <a:r>
              <a:rPr lang="en-US" sz="1800" dirty="0"/>
              <a:t>S-CSCF </a:t>
            </a:r>
            <a:r>
              <a:rPr lang="pl-PL" sz="1800" dirty="0"/>
              <a:t>realizuje uwierzytelnienie za pomocą procedury </a:t>
            </a:r>
            <a:r>
              <a:rPr lang="en-US" sz="1800" dirty="0"/>
              <a:t>AKA </a:t>
            </a:r>
          </a:p>
          <a:p>
            <a:pPr lvl="1">
              <a:lnSpc>
                <a:spcPct val="90000"/>
              </a:lnSpc>
            </a:pPr>
            <a:r>
              <a:rPr lang="en-US" sz="1800" dirty="0"/>
              <a:t>P-CSCF </a:t>
            </a:r>
            <a:r>
              <a:rPr lang="pl-PL" sz="1800" dirty="0"/>
              <a:t>sprawdza</a:t>
            </a:r>
            <a:r>
              <a:rPr lang="en-US" sz="1800" dirty="0"/>
              <a:t> </a:t>
            </a:r>
            <a:r>
              <a:rPr lang="en-US" sz="1800" dirty="0" err="1"/>
              <a:t>integr</a:t>
            </a:r>
            <a:r>
              <a:rPr lang="pl-PL" sz="1800" dirty="0" err="1"/>
              <a:t>alność</a:t>
            </a:r>
            <a:r>
              <a:rPr lang="en-US" sz="1800" dirty="0"/>
              <a:t> </a:t>
            </a:r>
            <a:r>
              <a:rPr lang="pl-PL" sz="1800" dirty="0"/>
              <a:t>wiadomości</a:t>
            </a:r>
            <a:r>
              <a:rPr lang="en-US" sz="1800" dirty="0"/>
              <a:t> </a:t>
            </a:r>
            <a:r>
              <a:rPr lang="pl-PL" sz="1800" dirty="0"/>
              <a:t>odebranych przez interfejs radiowy </a:t>
            </a:r>
            <a:r>
              <a:rPr lang="en-US" sz="1800" dirty="0"/>
              <a:t>via IPsec ESP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D4A69-4968-499E-A9AF-1EFF8A4F59AB}" type="slidenum">
              <a:rPr lang="pl-PL"/>
              <a:pPr/>
              <a:t>38</a:t>
            </a:fld>
            <a:endParaRPr lang="pl-PL"/>
          </a:p>
        </p:txBody>
      </p:sp>
      <p:sp>
        <p:nvSpPr>
          <p:cNvPr id="3422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sz="4000">
                <a:solidFill>
                  <a:schemeClr val="tx1"/>
                </a:solidFill>
              </a:rPr>
              <a:t>SIP w IMS</a:t>
            </a:r>
            <a:endParaRPr lang="en-US" sz="4000">
              <a:solidFill>
                <a:schemeClr val="tx1"/>
              </a:solidFill>
            </a:endParaRPr>
          </a:p>
        </p:txBody>
      </p:sp>
      <p:sp>
        <p:nvSpPr>
          <p:cNvPr id="3422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 dirty="0"/>
              <a:t>Oryginalna specyfikacja SIP (IETF) została zmodyfikowana na potrzeby IMS przez 3GPP za pomocą rozszerzeń (ang. </a:t>
            </a:r>
            <a:r>
              <a:rPr lang="pl-PL" sz="2000" i="1" dirty="0" err="1"/>
              <a:t>extensions</a:t>
            </a:r>
            <a:r>
              <a:rPr lang="pl-PL" sz="2000" dirty="0"/>
              <a:t>) – 3GPP TS 24.229</a:t>
            </a:r>
          </a:p>
          <a:p>
            <a:pPr lvl="1"/>
            <a:r>
              <a:rPr lang="pl-PL" sz="1800" dirty="0" err="1"/>
              <a:t>SigComp</a:t>
            </a:r>
            <a:r>
              <a:rPr lang="pl-PL" sz="1800" dirty="0"/>
              <a:t> (RFC 3320)</a:t>
            </a:r>
          </a:p>
          <a:p>
            <a:pPr lvl="1"/>
            <a:r>
              <a:rPr lang="pl-PL" sz="1800" dirty="0"/>
              <a:t>P-</a:t>
            </a:r>
            <a:r>
              <a:rPr lang="pl-PL" sz="1800" dirty="0" err="1"/>
              <a:t>Headers</a:t>
            </a:r>
            <a:r>
              <a:rPr lang="pl-PL" sz="1800" dirty="0"/>
              <a:t> (RFC 3455, 3325) – nagłówki informujące o sieci dostępowej, sieci wizytowanej, identyfikacja dzwoniącego</a:t>
            </a:r>
          </a:p>
          <a:p>
            <a:pPr lvl="1"/>
            <a:r>
              <a:rPr lang="pl-PL" sz="1800" dirty="0"/>
              <a:t>Security Agreement (RFC 3329) – sposób negocjowania możliwości w zakresie stosowania zabezpieczeń pomiędzy wieloma end-</a:t>
            </a:r>
            <a:r>
              <a:rPr lang="pl-PL" sz="1800" dirty="0" err="1"/>
              <a:t>points</a:t>
            </a:r>
            <a:endParaRPr lang="pl-PL" sz="1800" dirty="0"/>
          </a:p>
          <a:p>
            <a:pPr lvl="1"/>
            <a:r>
              <a:rPr lang="pl-PL" sz="1800" dirty="0"/>
              <a:t>IMS </a:t>
            </a:r>
            <a:r>
              <a:rPr lang="pl-PL" sz="1800" dirty="0" err="1"/>
              <a:t>resource</a:t>
            </a:r>
            <a:r>
              <a:rPr lang="pl-PL" sz="1800" dirty="0"/>
              <a:t> </a:t>
            </a:r>
            <a:r>
              <a:rPr lang="pl-PL" sz="1800" dirty="0" err="1"/>
              <a:t>reservation</a:t>
            </a:r>
            <a:r>
              <a:rPr lang="pl-PL" sz="1800" dirty="0"/>
              <a:t> (RFC 3312) – określa sposób rezerwacji zasobów dla połączeń telefonicznych/sesji danych</a:t>
            </a:r>
          </a:p>
          <a:p>
            <a:pPr lvl="1"/>
            <a:r>
              <a:rPr lang="pl-PL" sz="1800" dirty="0"/>
              <a:t>Reg-</a:t>
            </a:r>
            <a:r>
              <a:rPr lang="pl-PL" sz="1800" dirty="0" err="1"/>
              <a:t>event</a:t>
            </a:r>
            <a:r>
              <a:rPr lang="pl-PL" sz="1800" dirty="0"/>
              <a:t> (RFC 3680) – wykorzystywane przez P-CSCF do sprawdzania statusu rejestracji terminala, wbudowana obsługa </a:t>
            </a:r>
            <a:r>
              <a:rPr lang="pl-PL" sz="1800" dirty="0" err="1" smtClean="0"/>
              <a:t>IPSec</a:t>
            </a:r>
            <a:endParaRPr lang="pl-PL" sz="1800" dirty="0"/>
          </a:p>
          <a:p>
            <a:r>
              <a:rPr lang="pl-PL" sz="2000" dirty="0" smtClean="0"/>
              <a:t>wymuszone kierowanie </a:t>
            </a:r>
            <a:r>
              <a:rPr lang="pl-PL" sz="2000" dirty="0"/>
              <a:t>sygnalizacji SIP w </a:t>
            </a:r>
            <a:r>
              <a:rPr lang="pl-PL" sz="2000" dirty="0" smtClean="0"/>
              <a:t>architekturze IMS</a:t>
            </a:r>
            <a:endParaRPr lang="pl-PL" sz="20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04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7CC882-7DBC-4514-806C-6E92AC371A5C}" type="slidenum">
              <a:rPr lang="pl-PL"/>
              <a:pPr/>
              <a:t>39</a:t>
            </a:fld>
            <a:endParaRPr lang="pl-PL"/>
          </a:p>
        </p:txBody>
      </p:sp>
      <p:sp>
        <p:nvSpPr>
          <p:cNvPr id="1643522" name="Rectangle 2"/>
          <p:cNvSpPr>
            <a:spLocks noChangeArrowheads="1"/>
          </p:cNvSpPr>
          <p:nvPr/>
        </p:nvSpPr>
        <p:spPr bwMode="auto">
          <a:xfrm>
            <a:off x="7507288" y="6018213"/>
            <a:ext cx="1360487" cy="53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23" name="Line 3"/>
          <p:cNvSpPr>
            <a:spLocks noChangeShapeType="1"/>
          </p:cNvSpPr>
          <p:nvPr/>
        </p:nvSpPr>
        <p:spPr bwMode="auto">
          <a:xfrm flipH="1">
            <a:off x="7667625" y="6170613"/>
            <a:ext cx="479425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 sz="2000" b="1">
              <a:latin typeface="+mn-lt"/>
            </a:endParaRPr>
          </a:p>
        </p:txBody>
      </p:sp>
      <p:sp>
        <p:nvSpPr>
          <p:cNvPr id="1643524" name="Line 4"/>
          <p:cNvSpPr>
            <a:spLocks noChangeShapeType="1"/>
          </p:cNvSpPr>
          <p:nvPr/>
        </p:nvSpPr>
        <p:spPr bwMode="auto">
          <a:xfrm>
            <a:off x="7667625" y="6399213"/>
            <a:ext cx="479425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 sz="2000" b="1">
              <a:latin typeface="+mn-lt"/>
            </a:endParaRPr>
          </a:p>
        </p:txBody>
      </p:sp>
      <p:sp>
        <p:nvSpPr>
          <p:cNvPr id="1643525" name="Rectangle 5"/>
          <p:cNvSpPr>
            <a:spLocks noChangeArrowheads="1"/>
          </p:cNvSpPr>
          <p:nvPr/>
        </p:nvSpPr>
        <p:spPr bwMode="auto">
          <a:xfrm>
            <a:off x="8228013" y="6094413"/>
            <a:ext cx="628377" cy="16158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l" defTabSz="833438" eaLnBrk="0" hangingPunct="0"/>
            <a:r>
              <a:rPr kumimoji="0" lang="pl-PL" sz="1050" b="1" dirty="0">
                <a:latin typeface="+mn-lt"/>
              </a:rPr>
              <a:t>sterowanie</a:t>
            </a:r>
            <a:endParaRPr kumimoji="0" lang="en-US" sz="1050" b="1" dirty="0">
              <a:latin typeface="+mn-lt"/>
            </a:endParaRPr>
          </a:p>
        </p:txBody>
      </p:sp>
      <p:sp>
        <p:nvSpPr>
          <p:cNvPr id="1643526" name="Rectangle 6"/>
          <p:cNvSpPr>
            <a:spLocks noChangeArrowheads="1"/>
          </p:cNvSpPr>
          <p:nvPr/>
        </p:nvSpPr>
        <p:spPr bwMode="auto">
          <a:xfrm>
            <a:off x="8228013" y="6323013"/>
            <a:ext cx="592137" cy="16158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l" defTabSz="833438" eaLnBrk="0" hangingPunct="0"/>
            <a:r>
              <a:rPr kumimoji="0" lang="pl-PL" sz="1050" b="1">
                <a:latin typeface="+mn-lt"/>
              </a:rPr>
              <a:t>transport</a:t>
            </a:r>
            <a:endParaRPr kumimoji="0" lang="en-US" sz="1050" b="1">
              <a:latin typeface="+mn-lt"/>
            </a:endParaRPr>
          </a:p>
        </p:txBody>
      </p:sp>
      <p:sp>
        <p:nvSpPr>
          <p:cNvPr id="1643527" name="AutoShape 7"/>
          <p:cNvSpPr>
            <a:spLocks noChangeArrowheads="1"/>
          </p:cNvSpPr>
          <p:nvPr/>
        </p:nvSpPr>
        <p:spPr bwMode="auto">
          <a:xfrm>
            <a:off x="239713" y="2630488"/>
            <a:ext cx="2819400" cy="27432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12700">
            <a:solidFill>
              <a:schemeClr val="bg2"/>
            </a:solidFill>
            <a:prstDash val="dash"/>
            <a:round/>
            <a:headEnd/>
            <a:tailEnd/>
          </a:ln>
          <a:effectLst/>
        </p:spPr>
        <p:txBody>
          <a:bodyPr wrap="none" lIns="0" tIns="0" rIns="0" bIns="0"/>
          <a:lstStyle/>
          <a:p>
            <a:pPr defTabSz="833438"/>
            <a:r>
              <a:rPr kumimoji="0" lang="pl-PL" sz="1200" b="1" dirty="0">
                <a:latin typeface="+mn-lt"/>
              </a:rPr>
              <a:t>Sieć wizytowana </a:t>
            </a:r>
          </a:p>
          <a:p>
            <a:pPr defTabSz="833438"/>
            <a:r>
              <a:rPr kumimoji="0" lang="pl-PL" sz="1200" b="1" dirty="0">
                <a:latin typeface="+mn-lt"/>
              </a:rPr>
              <a:t>przez ab. wywołującego</a:t>
            </a:r>
            <a:endParaRPr kumimoji="0" lang="en-US" sz="1200" b="1" dirty="0">
              <a:latin typeface="+mn-lt"/>
            </a:endParaRPr>
          </a:p>
        </p:txBody>
      </p:sp>
      <p:sp>
        <p:nvSpPr>
          <p:cNvPr id="1643528" name="AutoShape 8"/>
          <p:cNvSpPr>
            <a:spLocks noChangeArrowheads="1"/>
          </p:cNvSpPr>
          <p:nvPr/>
        </p:nvSpPr>
        <p:spPr bwMode="auto">
          <a:xfrm>
            <a:off x="3367088" y="2630488"/>
            <a:ext cx="3806825" cy="27432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12700">
            <a:solidFill>
              <a:schemeClr val="bg2"/>
            </a:solidFill>
            <a:prstDash val="dash"/>
            <a:round/>
            <a:headEnd/>
            <a:tailEnd/>
          </a:ln>
          <a:effectLst/>
        </p:spPr>
        <p:txBody>
          <a:bodyPr wrap="none" lIns="0" tIns="0" rIns="0" bIns="0"/>
          <a:lstStyle/>
          <a:p>
            <a:pPr defTabSz="833438"/>
            <a:r>
              <a:rPr kumimoji="0" lang="pl-PL" sz="1200" b="1">
                <a:latin typeface="+mn-lt"/>
              </a:rPr>
              <a:t>Sieć macierzysta ab.wywołującego</a:t>
            </a:r>
            <a:endParaRPr kumimoji="0" lang="en-US" sz="1200" b="1">
              <a:latin typeface="+mn-lt"/>
            </a:endParaRPr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622300" y="3621088"/>
            <a:ext cx="227013" cy="692150"/>
            <a:chOff x="960" y="2108"/>
            <a:chExt cx="144" cy="436"/>
          </a:xfrm>
        </p:grpSpPr>
        <p:sp>
          <p:nvSpPr>
            <p:cNvPr id="1643530" name="Line 10"/>
            <p:cNvSpPr>
              <a:spLocks noChangeShapeType="1"/>
            </p:cNvSpPr>
            <p:nvPr/>
          </p:nvSpPr>
          <p:spPr bwMode="auto">
            <a:xfrm>
              <a:off x="1095" y="2108"/>
              <a:ext cx="0" cy="10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43531" name="Rectangle 11"/>
            <p:cNvSpPr>
              <a:spLocks noChangeArrowheads="1"/>
            </p:cNvSpPr>
            <p:nvPr/>
          </p:nvSpPr>
          <p:spPr bwMode="auto">
            <a:xfrm>
              <a:off x="960" y="2208"/>
              <a:ext cx="144" cy="336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43532" name="Text Box 12"/>
            <p:cNvSpPr txBox="1">
              <a:spLocks noChangeArrowheads="1"/>
            </p:cNvSpPr>
            <p:nvPr/>
          </p:nvSpPr>
          <p:spPr bwMode="auto">
            <a:xfrm>
              <a:off x="960" y="2400"/>
              <a:ext cx="144" cy="96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lIns="0" tIns="0" rIns="0" bIns="0" anchor="ctr">
              <a:spAutoFit/>
            </a:bodyPr>
            <a:lstStyle/>
            <a:p>
              <a:pPr defTabSz="833438" eaLnBrk="0" hangingPunct="0">
                <a:spcBef>
                  <a:spcPct val="50000"/>
                </a:spcBef>
              </a:pPr>
              <a:r>
                <a:rPr kumimoji="0" lang="en-US" sz="1000" b="1">
                  <a:latin typeface="+mn-lt"/>
                </a:rPr>
                <a:t>UE</a:t>
              </a:r>
            </a:p>
          </p:txBody>
        </p:sp>
        <p:sp>
          <p:nvSpPr>
            <p:cNvPr id="1643533" name="Rectangle 13"/>
            <p:cNvSpPr>
              <a:spLocks noChangeArrowheads="1"/>
            </p:cNvSpPr>
            <p:nvPr/>
          </p:nvSpPr>
          <p:spPr bwMode="auto">
            <a:xfrm>
              <a:off x="984" y="2238"/>
              <a:ext cx="96" cy="120"/>
            </a:xfrm>
            <a:prstGeom prst="rect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1643534" name="Rectangle 14"/>
          <p:cNvSpPr>
            <a:spLocks noChangeArrowheads="1"/>
          </p:cNvSpPr>
          <p:nvPr/>
        </p:nvSpPr>
        <p:spPr bwMode="auto">
          <a:xfrm>
            <a:off x="2224088" y="3925888"/>
            <a:ext cx="6096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 dirty="0">
                <a:latin typeface="+mn-lt"/>
              </a:rPr>
              <a:t>P-CSCF</a:t>
            </a:r>
          </a:p>
        </p:txBody>
      </p:sp>
      <p:sp>
        <p:nvSpPr>
          <p:cNvPr id="1643535" name="Rectangle 15"/>
          <p:cNvSpPr>
            <a:spLocks noChangeArrowheads="1"/>
          </p:cNvSpPr>
          <p:nvPr/>
        </p:nvSpPr>
        <p:spPr bwMode="auto">
          <a:xfrm>
            <a:off x="4202113" y="3087688"/>
            <a:ext cx="6096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HSS</a:t>
            </a:r>
          </a:p>
        </p:txBody>
      </p:sp>
      <p:sp>
        <p:nvSpPr>
          <p:cNvPr id="1643536" name="Rectangle 16"/>
          <p:cNvSpPr>
            <a:spLocks noChangeArrowheads="1"/>
          </p:cNvSpPr>
          <p:nvPr/>
        </p:nvSpPr>
        <p:spPr bwMode="auto">
          <a:xfrm>
            <a:off x="4202113" y="3925888"/>
            <a:ext cx="6096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S-CSCF</a:t>
            </a:r>
          </a:p>
        </p:txBody>
      </p:sp>
      <p:sp>
        <p:nvSpPr>
          <p:cNvPr id="1643537" name="Rectangle 17"/>
          <p:cNvSpPr>
            <a:spLocks noChangeArrowheads="1"/>
          </p:cNvSpPr>
          <p:nvPr/>
        </p:nvSpPr>
        <p:spPr bwMode="auto">
          <a:xfrm>
            <a:off x="5345113" y="3925888"/>
            <a:ext cx="609600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BGCF</a:t>
            </a:r>
          </a:p>
        </p:txBody>
      </p:sp>
      <p:sp>
        <p:nvSpPr>
          <p:cNvPr id="1643538" name="Rectangle 18"/>
          <p:cNvSpPr>
            <a:spLocks noChangeArrowheads="1"/>
          </p:cNvSpPr>
          <p:nvPr/>
        </p:nvSpPr>
        <p:spPr bwMode="auto">
          <a:xfrm>
            <a:off x="6413500" y="3925888"/>
            <a:ext cx="608013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MGCF</a:t>
            </a:r>
          </a:p>
        </p:txBody>
      </p:sp>
      <p:sp>
        <p:nvSpPr>
          <p:cNvPr id="1643539" name="Rectangle 19"/>
          <p:cNvSpPr>
            <a:spLocks noChangeArrowheads="1"/>
          </p:cNvSpPr>
          <p:nvPr/>
        </p:nvSpPr>
        <p:spPr bwMode="auto">
          <a:xfrm>
            <a:off x="6413500" y="4764088"/>
            <a:ext cx="608013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MGW</a:t>
            </a:r>
          </a:p>
        </p:txBody>
      </p: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7480300" y="3773488"/>
            <a:ext cx="979488" cy="561975"/>
            <a:chOff x="3360" y="3168"/>
            <a:chExt cx="618" cy="354"/>
          </a:xfrm>
        </p:grpSpPr>
        <p:sp>
          <p:nvSpPr>
            <p:cNvPr id="1643541" name="Cloud"/>
            <p:cNvSpPr>
              <a:spLocks noChangeAspect="1" noEditPoints="1" noChangeArrowheads="1"/>
            </p:cNvSpPr>
            <p:nvPr/>
          </p:nvSpPr>
          <p:spPr bwMode="auto">
            <a:xfrm>
              <a:off x="3360" y="3168"/>
              <a:ext cx="618" cy="354"/>
            </a:xfrm>
            <a:custGeom>
              <a:avLst/>
              <a:gdLst>
                <a:gd name="T0" fmla="*/ 67 w 21600"/>
                <a:gd name="T1" fmla="*/ 10800 h 21600"/>
                <a:gd name="T2" fmla="*/ 10800 w 21600"/>
                <a:gd name="T3" fmla="*/ 21577 h 21600"/>
                <a:gd name="T4" fmla="*/ 21582 w 21600"/>
                <a:gd name="T5" fmla="*/ 10800 h 21600"/>
                <a:gd name="T6" fmla="*/ 10800 w 21600"/>
                <a:gd name="T7" fmla="*/ 1235 h 21600"/>
                <a:gd name="T8" fmla="*/ 2977 w 21600"/>
                <a:gd name="T9" fmla="*/ 3262 h 21600"/>
                <a:gd name="T10" fmla="*/ 17087 w 21600"/>
                <a:gd name="T11" fmla="*/ 173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EAEAE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lIns="83279" tIns="41641" rIns="83279" bIns="41641"/>
            <a:lstStyle/>
            <a:p>
              <a:pPr algn="l" defTabSz="833438" eaLnBrk="0" hangingPunct="0"/>
              <a:endParaRPr kumimoji="0" lang="pl-PL" sz="1100">
                <a:latin typeface="+mn-lt"/>
              </a:endParaRPr>
            </a:p>
          </p:txBody>
        </p:sp>
        <p:sp>
          <p:nvSpPr>
            <p:cNvPr id="1643542" name="Text Box 22"/>
            <p:cNvSpPr txBox="1">
              <a:spLocks noChangeArrowheads="1"/>
            </p:cNvSpPr>
            <p:nvPr/>
          </p:nvSpPr>
          <p:spPr bwMode="auto">
            <a:xfrm>
              <a:off x="3468" y="3216"/>
              <a:ext cx="384" cy="16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/>
          </p:spPr>
          <p:txBody>
            <a:bodyPr lIns="83279" tIns="41641" rIns="83279" bIns="41641">
              <a:spAutoFit/>
            </a:bodyPr>
            <a:lstStyle/>
            <a:p>
              <a:pPr defTabSz="833438" eaLnBrk="0" hangingPunct="0"/>
              <a:r>
                <a:rPr kumimoji="0" lang="en-US" sz="1200" b="1">
                  <a:latin typeface="+mn-lt"/>
                </a:rPr>
                <a:t>PSTN</a:t>
              </a:r>
            </a:p>
          </p:txBody>
        </p:sp>
      </p:grpSp>
      <p:sp>
        <p:nvSpPr>
          <p:cNvPr id="1643543" name="Line 23"/>
          <p:cNvSpPr>
            <a:spLocks noChangeShapeType="1"/>
          </p:cNvSpPr>
          <p:nvPr/>
        </p:nvSpPr>
        <p:spPr bwMode="auto">
          <a:xfrm flipV="1">
            <a:off x="4811713" y="3544888"/>
            <a:ext cx="533400" cy="3810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44" name="Line 24"/>
          <p:cNvSpPr>
            <a:spLocks noChangeShapeType="1"/>
          </p:cNvSpPr>
          <p:nvPr/>
        </p:nvSpPr>
        <p:spPr bwMode="auto">
          <a:xfrm flipH="1">
            <a:off x="7021513" y="4078288"/>
            <a:ext cx="458787" cy="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45" name="Line 25"/>
          <p:cNvSpPr>
            <a:spLocks noChangeShapeType="1"/>
          </p:cNvSpPr>
          <p:nvPr/>
        </p:nvSpPr>
        <p:spPr bwMode="auto">
          <a:xfrm flipH="1">
            <a:off x="6716713" y="4306888"/>
            <a:ext cx="0" cy="4572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46" name="Line 26"/>
          <p:cNvSpPr>
            <a:spLocks noChangeShapeType="1"/>
          </p:cNvSpPr>
          <p:nvPr/>
        </p:nvSpPr>
        <p:spPr bwMode="auto">
          <a:xfrm flipH="1">
            <a:off x="4510088" y="3544888"/>
            <a:ext cx="0" cy="3810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47" name="Text Box 27"/>
          <p:cNvSpPr txBox="1">
            <a:spLocks noChangeArrowheads="1"/>
          </p:cNvSpPr>
          <p:nvPr/>
        </p:nvSpPr>
        <p:spPr bwMode="auto">
          <a:xfrm>
            <a:off x="6754813" y="4446588"/>
            <a:ext cx="310983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l" defTabSz="833438" eaLnBrk="0" hangingPunct="0"/>
            <a:r>
              <a:rPr kumimoji="0" lang="en-US" sz="1000" b="1">
                <a:latin typeface="+mn-lt"/>
              </a:rPr>
              <a:t>H.248</a:t>
            </a:r>
          </a:p>
        </p:txBody>
      </p:sp>
      <p:sp>
        <p:nvSpPr>
          <p:cNvPr id="1643548" name="Text Box 28"/>
          <p:cNvSpPr txBox="1">
            <a:spLocks noChangeArrowheads="1"/>
          </p:cNvSpPr>
          <p:nvPr/>
        </p:nvSpPr>
        <p:spPr bwMode="auto">
          <a:xfrm>
            <a:off x="3128963" y="3924300"/>
            <a:ext cx="163506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SIP</a:t>
            </a:r>
          </a:p>
        </p:txBody>
      </p:sp>
      <p:sp>
        <p:nvSpPr>
          <p:cNvPr id="1643549" name="Text Box 29"/>
          <p:cNvSpPr txBox="1">
            <a:spLocks noChangeArrowheads="1"/>
          </p:cNvSpPr>
          <p:nvPr/>
        </p:nvSpPr>
        <p:spPr bwMode="auto">
          <a:xfrm>
            <a:off x="4983163" y="4078288"/>
            <a:ext cx="163506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SIP</a:t>
            </a:r>
          </a:p>
        </p:txBody>
      </p:sp>
      <p:sp>
        <p:nvSpPr>
          <p:cNvPr id="1643550" name="Text Box 30"/>
          <p:cNvSpPr txBox="1">
            <a:spLocks noChangeArrowheads="1"/>
          </p:cNvSpPr>
          <p:nvPr/>
        </p:nvSpPr>
        <p:spPr bwMode="auto">
          <a:xfrm>
            <a:off x="6081713" y="4078288"/>
            <a:ext cx="2286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SIP</a:t>
            </a:r>
          </a:p>
        </p:txBody>
      </p:sp>
      <p:sp>
        <p:nvSpPr>
          <p:cNvPr id="1643551" name="Text Box 31"/>
          <p:cNvSpPr txBox="1">
            <a:spLocks noChangeArrowheads="1"/>
          </p:cNvSpPr>
          <p:nvPr/>
        </p:nvSpPr>
        <p:spPr bwMode="auto">
          <a:xfrm>
            <a:off x="5138738" y="3697288"/>
            <a:ext cx="163506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SIP</a:t>
            </a:r>
          </a:p>
        </p:txBody>
      </p:sp>
      <p:sp>
        <p:nvSpPr>
          <p:cNvPr id="1643552" name="Text Box 32"/>
          <p:cNvSpPr txBox="1">
            <a:spLocks noChangeArrowheads="1"/>
          </p:cNvSpPr>
          <p:nvPr/>
        </p:nvSpPr>
        <p:spPr bwMode="auto">
          <a:xfrm>
            <a:off x="6237288" y="3716338"/>
            <a:ext cx="403957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ISUP</a:t>
            </a:r>
            <a:r>
              <a:rPr kumimoji="0" lang="pl-PL" sz="1000" b="1">
                <a:latin typeface="+mn-lt"/>
              </a:rPr>
              <a:t>/IP</a:t>
            </a:r>
            <a:endParaRPr kumimoji="0" lang="en-US" sz="1000" b="1">
              <a:latin typeface="+mn-lt"/>
            </a:endParaRPr>
          </a:p>
        </p:txBody>
      </p:sp>
      <p:sp>
        <p:nvSpPr>
          <p:cNvPr id="1643553" name="Line 33"/>
          <p:cNvSpPr>
            <a:spLocks noChangeShapeType="1"/>
          </p:cNvSpPr>
          <p:nvPr/>
        </p:nvSpPr>
        <p:spPr bwMode="auto">
          <a:xfrm>
            <a:off x="849313" y="4078288"/>
            <a:ext cx="382587" cy="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34"/>
          <p:cNvGrpSpPr>
            <a:grpSpLocks/>
          </p:cNvGrpSpPr>
          <p:nvPr/>
        </p:nvGrpSpPr>
        <p:grpSpPr bwMode="auto">
          <a:xfrm>
            <a:off x="5345113" y="2987675"/>
            <a:ext cx="762000" cy="457200"/>
            <a:chOff x="2784" y="2112"/>
            <a:chExt cx="480" cy="288"/>
          </a:xfrm>
        </p:grpSpPr>
        <p:sp>
          <p:nvSpPr>
            <p:cNvPr id="1643555" name="Rectangle 35"/>
            <p:cNvSpPr>
              <a:spLocks noChangeArrowheads="1"/>
            </p:cNvSpPr>
            <p:nvPr/>
          </p:nvSpPr>
          <p:spPr bwMode="auto">
            <a:xfrm>
              <a:off x="2880" y="2112"/>
              <a:ext cx="384" cy="192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83279" tIns="41641" rIns="83279" bIns="41641" anchor="ctr"/>
            <a:lstStyle/>
            <a:p>
              <a:pPr defTabSz="833438" eaLnBrk="0" hangingPunct="0"/>
              <a:endParaRPr kumimoji="0" lang="pl-PL" sz="1100" b="1">
                <a:latin typeface="+mn-lt"/>
              </a:endParaRPr>
            </a:p>
          </p:txBody>
        </p:sp>
        <p:sp>
          <p:nvSpPr>
            <p:cNvPr id="1643556" name="Rectangle 36"/>
            <p:cNvSpPr>
              <a:spLocks noChangeArrowheads="1"/>
            </p:cNvSpPr>
            <p:nvPr/>
          </p:nvSpPr>
          <p:spPr bwMode="auto">
            <a:xfrm>
              <a:off x="2832" y="2160"/>
              <a:ext cx="384" cy="192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83279" tIns="41641" rIns="83279" bIns="41641" anchor="ctr"/>
            <a:lstStyle/>
            <a:p>
              <a:pPr defTabSz="833438" eaLnBrk="0" hangingPunct="0"/>
              <a:endParaRPr kumimoji="0" lang="pl-PL" sz="1100" b="1">
                <a:latin typeface="+mn-lt"/>
              </a:endParaRPr>
            </a:p>
          </p:txBody>
        </p:sp>
        <p:sp>
          <p:nvSpPr>
            <p:cNvPr id="1643557" name="Rectangle 37"/>
            <p:cNvSpPr>
              <a:spLocks noChangeArrowheads="1"/>
            </p:cNvSpPr>
            <p:nvPr/>
          </p:nvSpPr>
          <p:spPr bwMode="auto">
            <a:xfrm>
              <a:off x="2784" y="2208"/>
              <a:ext cx="384" cy="192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83279" tIns="41641" rIns="83279" bIns="41641" anchor="ctr"/>
            <a:lstStyle/>
            <a:p>
              <a:pPr defTabSz="833438" eaLnBrk="0" hangingPunct="0"/>
              <a:r>
                <a:rPr kumimoji="0" lang="en-US" sz="1100" b="1">
                  <a:latin typeface="+mn-lt"/>
                </a:rPr>
                <a:t>AS</a:t>
              </a:r>
            </a:p>
          </p:txBody>
        </p:sp>
      </p:grpSp>
      <p:sp>
        <p:nvSpPr>
          <p:cNvPr id="1643558" name="Line 38"/>
          <p:cNvSpPr>
            <a:spLocks noChangeShapeType="1"/>
          </p:cNvSpPr>
          <p:nvPr/>
        </p:nvSpPr>
        <p:spPr bwMode="auto">
          <a:xfrm flipV="1">
            <a:off x="1535113" y="4383088"/>
            <a:ext cx="0" cy="3048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59" name="Text Box 39"/>
          <p:cNvSpPr txBox="1">
            <a:spLocks noChangeArrowheads="1"/>
          </p:cNvSpPr>
          <p:nvPr/>
        </p:nvSpPr>
        <p:spPr bwMode="auto">
          <a:xfrm>
            <a:off x="4533900" y="3608388"/>
            <a:ext cx="496931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Diameter</a:t>
            </a:r>
          </a:p>
        </p:txBody>
      </p:sp>
      <p:grpSp>
        <p:nvGrpSpPr>
          <p:cNvPr id="5" name="Group 40"/>
          <p:cNvGrpSpPr>
            <a:grpSpLocks/>
          </p:cNvGrpSpPr>
          <p:nvPr/>
        </p:nvGrpSpPr>
        <p:grpSpPr bwMode="auto">
          <a:xfrm>
            <a:off x="969963" y="4687888"/>
            <a:ext cx="1089025" cy="708025"/>
            <a:chOff x="1056" y="3264"/>
            <a:chExt cx="618" cy="402"/>
          </a:xfrm>
        </p:grpSpPr>
        <p:sp>
          <p:nvSpPr>
            <p:cNvPr id="1643561" name="Cloud"/>
            <p:cNvSpPr>
              <a:spLocks noChangeAspect="1" noEditPoints="1" noChangeArrowheads="1"/>
            </p:cNvSpPr>
            <p:nvPr/>
          </p:nvSpPr>
          <p:spPr bwMode="auto">
            <a:xfrm>
              <a:off x="1056" y="3264"/>
              <a:ext cx="618" cy="402"/>
            </a:xfrm>
            <a:custGeom>
              <a:avLst/>
              <a:gdLst>
                <a:gd name="T0" fmla="*/ 67 w 21600"/>
                <a:gd name="T1" fmla="*/ 10800 h 21600"/>
                <a:gd name="T2" fmla="*/ 10800 w 21600"/>
                <a:gd name="T3" fmla="*/ 21577 h 21600"/>
                <a:gd name="T4" fmla="*/ 21582 w 21600"/>
                <a:gd name="T5" fmla="*/ 10800 h 21600"/>
                <a:gd name="T6" fmla="*/ 10800 w 21600"/>
                <a:gd name="T7" fmla="*/ 1235 h 21600"/>
                <a:gd name="T8" fmla="*/ 2977 w 21600"/>
                <a:gd name="T9" fmla="*/ 3262 h 21600"/>
                <a:gd name="T10" fmla="*/ 17087 w 21600"/>
                <a:gd name="T11" fmla="*/ 173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C0C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lIns="83279" tIns="41641" rIns="83279" bIns="41641"/>
            <a:lstStyle/>
            <a:p>
              <a:pPr algn="l" defTabSz="833438" eaLnBrk="0" hangingPunct="0"/>
              <a:endParaRPr kumimoji="0" lang="en-GB" sz="1100" b="1">
                <a:latin typeface="+mn-lt"/>
              </a:endParaRPr>
            </a:p>
          </p:txBody>
        </p:sp>
        <p:sp>
          <p:nvSpPr>
            <p:cNvPr id="1643562" name="Text Box 42"/>
            <p:cNvSpPr txBox="1">
              <a:spLocks noChangeArrowheads="1"/>
            </p:cNvSpPr>
            <p:nvPr/>
          </p:nvSpPr>
          <p:spPr bwMode="auto">
            <a:xfrm>
              <a:off x="1174" y="3312"/>
              <a:ext cx="437" cy="175"/>
            </a:xfrm>
            <a:prstGeom prst="rect">
              <a:avLst/>
            </a:prstGeom>
            <a:solidFill>
              <a:srgbClr val="C0C0C0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 defTabSz="833438" eaLnBrk="0" hangingPunct="0"/>
              <a:r>
                <a:rPr kumimoji="0" lang="pl-PL" sz="1000" b="1">
                  <a:latin typeface="+mn-lt"/>
                </a:rPr>
                <a:t>Sieć</a:t>
              </a:r>
            </a:p>
            <a:p>
              <a:pPr defTabSz="833438" eaLnBrk="0" hangingPunct="0"/>
              <a:r>
                <a:rPr kumimoji="0" lang="pl-PL" sz="1000" b="1">
                  <a:latin typeface="+mn-lt"/>
                </a:rPr>
                <a:t>Szkieletowa IP</a:t>
              </a:r>
              <a:endParaRPr kumimoji="0" lang="en-US" sz="1000" b="1">
                <a:latin typeface="+mn-lt"/>
              </a:endParaRPr>
            </a:p>
          </p:txBody>
        </p:sp>
      </p:grpSp>
      <p:sp>
        <p:nvSpPr>
          <p:cNvPr id="1643563" name="Cloud"/>
          <p:cNvSpPr>
            <a:spLocks noChangeAspect="1" noEditPoints="1" noChangeArrowheads="1"/>
          </p:cNvSpPr>
          <p:nvPr/>
        </p:nvSpPr>
        <p:spPr bwMode="auto">
          <a:xfrm>
            <a:off x="1095375" y="3835400"/>
            <a:ext cx="955675" cy="638175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83279" tIns="41641" rIns="83279" bIns="41641"/>
          <a:lstStyle/>
          <a:p>
            <a:pPr algn="l" defTabSz="833438" eaLnBrk="0" hangingPunct="0"/>
            <a:endParaRPr kumimoji="0" lang="en-GB" sz="900" b="1">
              <a:latin typeface="+mn-lt"/>
            </a:endParaRPr>
          </a:p>
        </p:txBody>
      </p:sp>
      <p:sp>
        <p:nvSpPr>
          <p:cNvPr id="1643564" name="Text Box 44"/>
          <p:cNvSpPr txBox="1">
            <a:spLocks noChangeArrowheads="1"/>
          </p:cNvSpPr>
          <p:nvPr/>
        </p:nvSpPr>
        <p:spPr bwMode="auto">
          <a:xfrm>
            <a:off x="1233488" y="3995738"/>
            <a:ext cx="673100" cy="2769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defTabSz="833438" eaLnBrk="0" hangingPunct="0"/>
            <a:r>
              <a:rPr kumimoji="0" lang="pl-PL" sz="900" b="1">
                <a:latin typeface="+mn-lt"/>
              </a:rPr>
              <a:t>Sieć</a:t>
            </a:r>
          </a:p>
          <a:p>
            <a:pPr defTabSz="833438" eaLnBrk="0" hangingPunct="0"/>
            <a:r>
              <a:rPr kumimoji="0" lang="pl-PL" sz="900" b="1">
                <a:latin typeface="+mn-lt"/>
              </a:rPr>
              <a:t>dostępowa</a:t>
            </a:r>
            <a:endParaRPr kumimoji="0" lang="en-US" sz="900" b="1">
              <a:latin typeface="+mn-lt"/>
            </a:endParaRPr>
          </a:p>
        </p:txBody>
      </p:sp>
      <p:sp>
        <p:nvSpPr>
          <p:cNvPr id="1643565" name="Line 45"/>
          <p:cNvSpPr>
            <a:spLocks noChangeShapeType="1"/>
          </p:cNvSpPr>
          <p:nvPr/>
        </p:nvSpPr>
        <p:spPr bwMode="auto">
          <a:xfrm flipH="1" flipV="1">
            <a:off x="849313" y="4078288"/>
            <a:ext cx="38258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66" name="Line 46"/>
          <p:cNvSpPr>
            <a:spLocks noChangeShapeType="1"/>
          </p:cNvSpPr>
          <p:nvPr/>
        </p:nvSpPr>
        <p:spPr bwMode="auto">
          <a:xfrm flipH="1" flipV="1">
            <a:off x="1535113" y="4383088"/>
            <a:ext cx="0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67" name="Line 47"/>
          <p:cNvSpPr>
            <a:spLocks noChangeShapeType="1"/>
          </p:cNvSpPr>
          <p:nvPr/>
        </p:nvSpPr>
        <p:spPr bwMode="auto">
          <a:xfrm flipH="1" flipV="1">
            <a:off x="4510088" y="3468688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68" name="Line 48"/>
          <p:cNvSpPr>
            <a:spLocks noChangeShapeType="1"/>
          </p:cNvSpPr>
          <p:nvPr/>
        </p:nvSpPr>
        <p:spPr bwMode="auto">
          <a:xfrm flipV="1">
            <a:off x="4811713" y="3429000"/>
            <a:ext cx="695325" cy="496888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69" name="Line 49"/>
          <p:cNvSpPr>
            <a:spLocks noChangeShapeType="1"/>
          </p:cNvSpPr>
          <p:nvPr/>
        </p:nvSpPr>
        <p:spPr bwMode="auto">
          <a:xfrm flipH="1">
            <a:off x="849313" y="4078288"/>
            <a:ext cx="38258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0" name="Line 50"/>
          <p:cNvSpPr>
            <a:spLocks noChangeShapeType="1"/>
          </p:cNvSpPr>
          <p:nvPr/>
        </p:nvSpPr>
        <p:spPr bwMode="auto">
          <a:xfrm flipH="1">
            <a:off x="1535113" y="4383088"/>
            <a:ext cx="0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1" name="Line 51"/>
          <p:cNvSpPr>
            <a:spLocks noChangeShapeType="1"/>
          </p:cNvSpPr>
          <p:nvPr/>
        </p:nvSpPr>
        <p:spPr bwMode="auto">
          <a:xfrm>
            <a:off x="1992313" y="4992688"/>
            <a:ext cx="4430712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2" name="Line 52"/>
          <p:cNvSpPr>
            <a:spLocks noChangeShapeType="1"/>
          </p:cNvSpPr>
          <p:nvPr/>
        </p:nvSpPr>
        <p:spPr bwMode="auto">
          <a:xfrm>
            <a:off x="1690688" y="4383088"/>
            <a:ext cx="0" cy="3048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3" name="Line 53"/>
          <p:cNvSpPr>
            <a:spLocks noChangeShapeType="1"/>
          </p:cNvSpPr>
          <p:nvPr/>
        </p:nvSpPr>
        <p:spPr bwMode="auto">
          <a:xfrm>
            <a:off x="849313" y="4230688"/>
            <a:ext cx="382587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4" name="Line 54"/>
          <p:cNvSpPr>
            <a:spLocks noChangeShapeType="1"/>
          </p:cNvSpPr>
          <p:nvPr/>
        </p:nvSpPr>
        <p:spPr bwMode="auto">
          <a:xfrm flipH="1" flipV="1">
            <a:off x="7021513" y="4078288"/>
            <a:ext cx="45878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5" name="Line 55"/>
          <p:cNvSpPr>
            <a:spLocks noChangeShapeType="1"/>
          </p:cNvSpPr>
          <p:nvPr/>
        </p:nvSpPr>
        <p:spPr bwMode="auto">
          <a:xfrm flipH="1">
            <a:off x="2833688" y="4078288"/>
            <a:ext cx="1368425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76" name="Line 56"/>
          <p:cNvSpPr>
            <a:spLocks noChangeShapeType="1"/>
          </p:cNvSpPr>
          <p:nvPr/>
        </p:nvSpPr>
        <p:spPr bwMode="auto">
          <a:xfrm>
            <a:off x="1535113" y="4383088"/>
            <a:ext cx="0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77" name="Line 57"/>
          <p:cNvSpPr>
            <a:spLocks noChangeShapeType="1"/>
          </p:cNvSpPr>
          <p:nvPr/>
        </p:nvSpPr>
        <p:spPr bwMode="auto">
          <a:xfrm flipV="1">
            <a:off x="849313" y="4078288"/>
            <a:ext cx="38258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78" name="Line 58"/>
          <p:cNvSpPr>
            <a:spLocks noChangeShapeType="1"/>
          </p:cNvSpPr>
          <p:nvPr/>
        </p:nvSpPr>
        <p:spPr bwMode="auto">
          <a:xfrm flipH="1" flipV="1">
            <a:off x="7034213" y="4078288"/>
            <a:ext cx="455612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79" name="Line 59"/>
          <p:cNvSpPr>
            <a:spLocks noChangeShapeType="1"/>
          </p:cNvSpPr>
          <p:nvPr/>
        </p:nvSpPr>
        <p:spPr bwMode="auto">
          <a:xfrm flipV="1">
            <a:off x="4824413" y="4078288"/>
            <a:ext cx="5207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0" name="Line 60"/>
          <p:cNvSpPr>
            <a:spLocks noChangeShapeType="1"/>
          </p:cNvSpPr>
          <p:nvPr/>
        </p:nvSpPr>
        <p:spPr bwMode="auto">
          <a:xfrm flipH="1">
            <a:off x="1535113" y="4383088"/>
            <a:ext cx="0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1" name="Line 61"/>
          <p:cNvSpPr>
            <a:spLocks noChangeShapeType="1"/>
          </p:cNvSpPr>
          <p:nvPr/>
        </p:nvSpPr>
        <p:spPr bwMode="auto">
          <a:xfrm flipH="1">
            <a:off x="862013" y="4078288"/>
            <a:ext cx="379412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2" name="Line 62"/>
          <p:cNvSpPr>
            <a:spLocks noChangeShapeType="1"/>
          </p:cNvSpPr>
          <p:nvPr/>
        </p:nvSpPr>
        <p:spPr bwMode="auto">
          <a:xfrm flipH="1" flipV="1">
            <a:off x="5967413" y="4078288"/>
            <a:ext cx="44608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3" name="Line 63"/>
          <p:cNvSpPr>
            <a:spLocks noChangeShapeType="1"/>
          </p:cNvSpPr>
          <p:nvPr/>
        </p:nvSpPr>
        <p:spPr bwMode="auto">
          <a:xfrm flipH="1">
            <a:off x="1916113" y="4306888"/>
            <a:ext cx="458787" cy="3810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4" name="Line 64"/>
          <p:cNvSpPr>
            <a:spLocks noChangeShapeType="1"/>
          </p:cNvSpPr>
          <p:nvPr/>
        </p:nvSpPr>
        <p:spPr bwMode="auto">
          <a:xfrm flipH="1" flipV="1">
            <a:off x="6716713" y="4306888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5" name="Line 65"/>
          <p:cNvSpPr>
            <a:spLocks noChangeShapeType="1"/>
          </p:cNvSpPr>
          <p:nvPr/>
        </p:nvSpPr>
        <p:spPr bwMode="auto">
          <a:xfrm flipV="1">
            <a:off x="7034213" y="4306888"/>
            <a:ext cx="609600" cy="6096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86" name="Text Box 66"/>
          <p:cNvSpPr txBox="1">
            <a:spLocks noChangeArrowheads="1"/>
          </p:cNvSpPr>
          <p:nvPr/>
        </p:nvSpPr>
        <p:spPr bwMode="auto">
          <a:xfrm>
            <a:off x="7445375" y="4535488"/>
            <a:ext cx="248466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PCM</a:t>
            </a:r>
          </a:p>
        </p:txBody>
      </p:sp>
      <p:sp>
        <p:nvSpPr>
          <p:cNvPr id="1643587" name="Line 67"/>
          <p:cNvSpPr>
            <a:spLocks noChangeShapeType="1"/>
          </p:cNvSpPr>
          <p:nvPr/>
        </p:nvSpPr>
        <p:spPr bwMode="auto">
          <a:xfrm>
            <a:off x="8164513" y="4230688"/>
            <a:ext cx="228600" cy="3048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88" name="Line 68"/>
          <p:cNvSpPr>
            <a:spLocks noChangeShapeType="1"/>
          </p:cNvSpPr>
          <p:nvPr/>
        </p:nvSpPr>
        <p:spPr bwMode="auto">
          <a:xfrm flipH="1" flipV="1">
            <a:off x="8316913" y="4230688"/>
            <a:ext cx="231775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589" name="Rectangle 69"/>
          <p:cNvSpPr>
            <a:spLocks noChangeArrowheads="1"/>
          </p:cNvSpPr>
          <p:nvPr/>
        </p:nvSpPr>
        <p:spPr bwMode="auto">
          <a:xfrm>
            <a:off x="3452813" y="3614738"/>
            <a:ext cx="608012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en-US" sz="1100" b="1">
                <a:latin typeface="+mn-lt"/>
              </a:rPr>
              <a:t>I-CSCF</a:t>
            </a:r>
          </a:p>
        </p:txBody>
      </p:sp>
      <p:sp>
        <p:nvSpPr>
          <p:cNvPr id="1643590" name="Line 70"/>
          <p:cNvSpPr>
            <a:spLocks noChangeShapeType="1"/>
          </p:cNvSpPr>
          <p:nvPr/>
        </p:nvSpPr>
        <p:spPr bwMode="auto">
          <a:xfrm flipH="1">
            <a:off x="2754313" y="3773488"/>
            <a:ext cx="698500" cy="2286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591" name="AutoShape 71"/>
          <p:cNvSpPr>
            <a:spLocks noChangeArrowheads="1"/>
          </p:cNvSpPr>
          <p:nvPr/>
        </p:nvSpPr>
        <p:spPr bwMode="auto">
          <a:xfrm>
            <a:off x="315913" y="1258888"/>
            <a:ext cx="1374775" cy="838200"/>
          </a:xfrm>
          <a:prstGeom prst="wedgeRoundRectCallout">
            <a:avLst>
              <a:gd name="adj1" fmla="val 103935"/>
              <a:gd name="adj2" fmla="val 257954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592" name="Text Box 72"/>
          <p:cNvSpPr txBox="1">
            <a:spLocks noChangeArrowheads="1"/>
          </p:cNvSpPr>
          <p:nvPr/>
        </p:nvSpPr>
        <p:spPr bwMode="auto">
          <a:xfrm>
            <a:off x="392113" y="1258888"/>
            <a:ext cx="1298575" cy="719872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P-CSCF</a:t>
            </a:r>
            <a:r>
              <a:rPr kumimoji="0" lang="en-US" sz="1050" b="1" dirty="0">
                <a:latin typeface="+mn-lt"/>
              </a:rPr>
              <a:t> </a:t>
            </a:r>
            <a:r>
              <a:rPr kumimoji="0" lang="pl-PL" sz="1050" b="1" dirty="0">
                <a:latin typeface="+mn-lt"/>
              </a:rPr>
              <a:t>określa system macierzysty</a:t>
            </a:r>
            <a:r>
              <a:rPr kumimoji="0" lang="en-US" sz="1050" b="1" dirty="0">
                <a:latin typeface="+mn-lt"/>
              </a:rPr>
              <a:t>; p</a:t>
            </a:r>
            <a:r>
              <a:rPr kumimoji="0" lang="pl-PL" sz="1050" b="1" dirty="0" err="1">
                <a:latin typeface="+mn-lt"/>
              </a:rPr>
              <a:t>ośredniczy</a:t>
            </a:r>
            <a:r>
              <a:rPr kumimoji="0" lang="pl-PL" sz="1050" b="1" dirty="0">
                <a:latin typeface="+mn-lt"/>
              </a:rPr>
              <a:t> przy żądaniach</a:t>
            </a:r>
            <a:endParaRPr kumimoji="0" lang="en-US" sz="1050" b="1" dirty="0">
              <a:latin typeface="+mn-lt"/>
            </a:endParaRPr>
          </a:p>
        </p:txBody>
      </p:sp>
      <p:sp>
        <p:nvSpPr>
          <p:cNvPr id="1643593" name="AutoShape 73"/>
          <p:cNvSpPr>
            <a:spLocks noChangeArrowheads="1"/>
          </p:cNvSpPr>
          <p:nvPr/>
        </p:nvSpPr>
        <p:spPr bwMode="auto">
          <a:xfrm>
            <a:off x="1992313" y="1258888"/>
            <a:ext cx="1374775" cy="838200"/>
          </a:xfrm>
          <a:prstGeom prst="wedgeRoundRectCallout">
            <a:avLst>
              <a:gd name="adj1" fmla="val 64236"/>
              <a:gd name="adj2" fmla="val 218370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594" name="Text Box 74"/>
          <p:cNvSpPr txBox="1">
            <a:spLocks noChangeArrowheads="1"/>
          </p:cNvSpPr>
          <p:nvPr/>
        </p:nvSpPr>
        <p:spPr bwMode="auto">
          <a:xfrm>
            <a:off x="2068513" y="1258888"/>
            <a:ext cx="1298575" cy="558289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I-CSCF</a:t>
            </a:r>
            <a:r>
              <a:rPr kumimoji="0" lang="en-US" sz="1050" b="1" dirty="0">
                <a:latin typeface="+mn-lt"/>
              </a:rPr>
              <a:t> </a:t>
            </a:r>
          </a:p>
          <a:p>
            <a:pPr defTabSz="833438" eaLnBrk="0" hangingPunct="0"/>
            <a:r>
              <a:rPr kumimoji="0" lang="pl-PL" sz="1050" b="1" dirty="0">
                <a:latin typeface="+mn-lt"/>
              </a:rPr>
              <a:t>Określa właściwy</a:t>
            </a:r>
            <a:endParaRPr kumimoji="0" lang="en-US" sz="1050" b="1" dirty="0">
              <a:latin typeface="+mn-lt"/>
            </a:endParaRPr>
          </a:p>
          <a:p>
            <a:pPr defTabSz="833438" eaLnBrk="0" hangingPunct="0"/>
            <a:r>
              <a:rPr kumimoji="0" lang="en-US" sz="1050" b="1" dirty="0">
                <a:latin typeface="+mn-lt"/>
              </a:rPr>
              <a:t>Serving-CSCF</a:t>
            </a:r>
          </a:p>
        </p:txBody>
      </p:sp>
      <p:sp>
        <p:nvSpPr>
          <p:cNvPr id="1643595" name="AutoShape 75"/>
          <p:cNvSpPr>
            <a:spLocks noChangeArrowheads="1"/>
          </p:cNvSpPr>
          <p:nvPr/>
        </p:nvSpPr>
        <p:spPr bwMode="auto">
          <a:xfrm>
            <a:off x="2795588" y="5813425"/>
            <a:ext cx="1368425" cy="838200"/>
          </a:xfrm>
          <a:prstGeom prst="wedgeRoundRectCallout">
            <a:avLst>
              <a:gd name="adj1" fmla="val 66782"/>
              <a:gd name="adj2" fmla="val -221593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596" name="Text Box 76"/>
          <p:cNvSpPr txBox="1">
            <a:spLocks noChangeArrowheads="1"/>
          </p:cNvSpPr>
          <p:nvPr/>
        </p:nvSpPr>
        <p:spPr bwMode="auto">
          <a:xfrm>
            <a:off x="2835275" y="5891213"/>
            <a:ext cx="1295400" cy="719872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S-CSCF </a:t>
            </a:r>
          </a:p>
          <a:p>
            <a:pPr defTabSz="833438" eaLnBrk="0" hangingPunct="0"/>
            <a:r>
              <a:rPr kumimoji="0" lang="pl-PL" sz="1050" b="1" dirty="0">
                <a:latin typeface="+mn-lt"/>
              </a:rPr>
              <a:t>Koordynuje </a:t>
            </a:r>
            <a:r>
              <a:rPr kumimoji="0" lang="pl-PL" sz="1050" b="1" dirty="0" err="1">
                <a:latin typeface="+mn-lt"/>
              </a:rPr>
              <a:t>połaczenie</a:t>
            </a:r>
            <a:r>
              <a:rPr kumimoji="0" lang="pl-PL" sz="1050" b="1" dirty="0">
                <a:latin typeface="+mn-lt"/>
              </a:rPr>
              <a:t> i usługi dla terminala</a:t>
            </a:r>
            <a:endParaRPr kumimoji="0" lang="en-US" sz="1050" b="1" dirty="0">
              <a:latin typeface="+mn-lt"/>
            </a:endParaRPr>
          </a:p>
        </p:txBody>
      </p:sp>
      <p:sp>
        <p:nvSpPr>
          <p:cNvPr id="1643597" name="AutoShape 77"/>
          <p:cNvSpPr>
            <a:spLocks noChangeArrowheads="1"/>
          </p:cNvSpPr>
          <p:nvPr/>
        </p:nvSpPr>
        <p:spPr bwMode="auto">
          <a:xfrm>
            <a:off x="4313238" y="5830888"/>
            <a:ext cx="1368425" cy="838200"/>
          </a:xfrm>
          <a:prstGeom prst="wedgeRoundRectCallout">
            <a:avLst>
              <a:gd name="adj1" fmla="val 48727"/>
              <a:gd name="adj2" fmla="val -220074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598" name="Text Box 78"/>
          <p:cNvSpPr txBox="1">
            <a:spLocks noChangeArrowheads="1"/>
          </p:cNvSpPr>
          <p:nvPr/>
        </p:nvSpPr>
        <p:spPr bwMode="auto">
          <a:xfrm>
            <a:off x="4354513" y="5897563"/>
            <a:ext cx="1298575" cy="558289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BGCF </a:t>
            </a:r>
          </a:p>
          <a:p>
            <a:pPr defTabSz="833438" eaLnBrk="0" hangingPunct="0"/>
            <a:r>
              <a:rPr kumimoji="0" lang="pl-PL" sz="1050" b="1" dirty="0">
                <a:latin typeface="+mn-lt"/>
              </a:rPr>
              <a:t>Określa najlepszy </a:t>
            </a:r>
            <a:r>
              <a:rPr kumimoji="0" lang="pl-PL" sz="1050" b="1" dirty="0" err="1">
                <a:latin typeface="+mn-lt"/>
              </a:rPr>
              <a:t>ruting</a:t>
            </a:r>
            <a:r>
              <a:rPr kumimoji="0" lang="pl-PL" sz="1050" b="1" dirty="0">
                <a:latin typeface="+mn-lt"/>
              </a:rPr>
              <a:t> do </a:t>
            </a:r>
            <a:r>
              <a:rPr kumimoji="0" lang="en-US" sz="1050" b="1" dirty="0">
                <a:latin typeface="+mn-lt"/>
              </a:rPr>
              <a:t>PSTN</a:t>
            </a:r>
          </a:p>
        </p:txBody>
      </p:sp>
      <p:sp>
        <p:nvSpPr>
          <p:cNvPr id="1643599" name="AutoShape 79"/>
          <p:cNvSpPr>
            <a:spLocks noChangeArrowheads="1"/>
          </p:cNvSpPr>
          <p:nvPr/>
        </p:nvSpPr>
        <p:spPr bwMode="auto">
          <a:xfrm>
            <a:off x="3592513" y="1258888"/>
            <a:ext cx="1495425" cy="838200"/>
          </a:xfrm>
          <a:prstGeom prst="wedgeRoundRectCallout">
            <a:avLst>
              <a:gd name="adj1" fmla="val 6370"/>
              <a:gd name="adj2" fmla="val 166477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600" name="Text Box 80"/>
          <p:cNvSpPr txBox="1">
            <a:spLocks noChangeArrowheads="1"/>
          </p:cNvSpPr>
          <p:nvPr/>
        </p:nvSpPr>
        <p:spPr bwMode="auto">
          <a:xfrm>
            <a:off x="3543300" y="1258888"/>
            <a:ext cx="1558925" cy="719872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HSS </a:t>
            </a:r>
          </a:p>
          <a:p>
            <a:pPr defTabSz="833438" eaLnBrk="0" hangingPunct="0"/>
            <a:r>
              <a:rPr kumimoji="0" lang="pl-PL" sz="1050" b="1" dirty="0">
                <a:latin typeface="+mn-lt"/>
              </a:rPr>
              <a:t>Przechowuje profil i dane użytkownika </a:t>
            </a:r>
            <a:r>
              <a:rPr kumimoji="0" lang="en-US" sz="1050" b="1" dirty="0">
                <a:latin typeface="+mn-lt"/>
              </a:rPr>
              <a:t>(</a:t>
            </a:r>
            <a:r>
              <a:rPr kumimoji="0" lang="pl-PL" sz="1050" b="1" dirty="0">
                <a:latin typeface="+mn-lt"/>
              </a:rPr>
              <a:t>usługi</a:t>
            </a:r>
            <a:r>
              <a:rPr kumimoji="0" lang="en-US" sz="1050" b="1" dirty="0">
                <a:latin typeface="+mn-lt"/>
              </a:rPr>
              <a:t>, </a:t>
            </a:r>
            <a:r>
              <a:rPr kumimoji="0" lang="en-US" sz="1050" b="1" dirty="0" err="1">
                <a:latin typeface="+mn-lt"/>
              </a:rPr>
              <a:t>mobil</a:t>
            </a:r>
            <a:r>
              <a:rPr kumimoji="0" lang="pl-PL" sz="1050" b="1" dirty="0" err="1">
                <a:latin typeface="+mn-lt"/>
              </a:rPr>
              <a:t>ność</a:t>
            </a:r>
            <a:r>
              <a:rPr kumimoji="0" lang="en-US" sz="1050" b="1" dirty="0">
                <a:latin typeface="+mn-lt"/>
              </a:rPr>
              <a:t>, </a:t>
            </a:r>
            <a:r>
              <a:rPr kumimoji="0" lang="pl-PL" sz="1050" b="1" dirty="0">
                <a:latin typeface="+mn-lt"/>
              </a:rPr>
              <a:t>itp..</a:t>
            </a:r>
            <a:r>
              <a:rPr kumimoji="0" lang="en-US" sz="1050" b="1" dirty="0">
                <a:latin typeface="+mn-lt"/>
              </a:rPr>
              <a:t>)</a:t>
            </a:r>
          </a:p>
        </p:txBody>
      </p:sp>
      <p:sp>
        <p:nvSpPr>
          <p:cNvPr id="1643601" name="AutoShape 81"/>
          <p:cNvSpPr>
            <a:spLocks noChangeArrowheads="1"/>
          </p:cNvSpPr>
          <p:nvPr/>
        </p:nvSpPr>
        <p:spPr bwMode="auto">
          <a:xfrm>
            <a:off x="5729288" y="1258888"/>
            <a:ext cx="3233737" cy="1219200"/>
          </a:xfrm>
          <a:prstGeom prst="wedgeRoundRectCallout">
            <a:avLst>
              <a:gd name="adj1" fmla="val -47597"/>
              <a:gd name="adj2" fmla="val 89972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602" name="Text Box 82"/>
          <p:cNvSpPr txBox="1">
            <a:spLocks noChangeArrowheads="1"/>
          </p:cNvSpPr>
          <p:nvPr/>
        </p:nvSpPr>
        <p:spPr bwMode="auto">
          <a:xfrm>
            <a:off x="5803900" y="1258888"/>
            <a:ext cx="2513013" cy="233362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>
                <a:latin typeface="+mn-lt"/>
              </a:rPr>
              <a:t>Ser</a:t>
            </a:r>
            <a:r>
              <a:rPr kumimoji="0" lang="pl-PL" sz="1200" b="1">
                <a:latin typeface="+mn-lt"/>
              </a:rPr>
              <a:t>w</a:t>
            </a:r>
            <a:r>
              <a:rPr kumimoji="0" lang="en-US" sz="1200" b="1">
                <a:latin typeface="+mn-lt"/>
              </a:rPr>
              <a:t>er</a:t>
            </a:r>
            <a:r>
              <a:rPr kumimoji="0" lang="pl-PL" sz="1200" b="1">
                <a:latin typeface="+mn-lt"/>
              </a:rPr>
              <a:t>y</a:t>
            </a:r>
            <a:r>
              <a:rPr kumimoji="0" lang="en-US" sz="1200" b="1">
                <a:latin typeface="+mn-lt"/>
              </a:rPr>
              <a:t> Apli</a:t>
            </a:r>
            <a:r>
              <a:rPr kumimoji="0" lang="pl-PL" sz="1200" b="1">
                <a:latin typeface="+mn-lt"/>
              </a:rPr>
              <a:t>k</a:t>
            </a:r>
            <a:r>
              <a:rPr kumimoji="0" lang="en-US" sz="1200" b="1">
                <a:latin typeface="+mn-lt"/>
              </a:rPr>
              <a:t>a</a:t>
            </a:r>
            <a:r>
              <a:rPr kumimoji="0" lang="pl-PL" sz="1200" b="1">
                <a:latin typeface="+mn-lt"/>
              </a:rPr>
              <a:t>cji</a:t>
            </a:r>
            <a:endParaRPr kumimoji="0" lang="en-US" sz="1200" b="1">
              <a:latin typeface="+mn-lt"/>
            </a:endParaRPr>
          </a:p>
        </p:txBody>
      </p:sp>
      <p:sp>
        <p:nvSpPr>
          <p:cNvPr id="1643603" name="AutoShape 83"/>
          <p:cNvSpPr>
            <a:spLocks noChangeArrowheads="1"/>
          </p:cNvSpPr>
          <p:nvPr/>
        </p:nvSpPr>
        <p:spPr bwMode="auto">
          <a:xfrm>
            <a:off x="5813425" y="5830888"/>
            <a:ext cx="1371600" cy="838200"/>
          </a:xfrm>
          <a:prstGeom prst="wedgeRoundRectCallout">
            <a:avLst>
              <a:gd name="adj1" fmla="val -1273"/>
              <a:gd name="adj2" fmla="val -227273"/>
              <a:gd name="adj3" fmla="val 16667"/>
            </a:avLst>
          </a:prstGeom>
          <a:noFill/>
          <a:ln w="28575">
            <a:solidFill>
              <a:srgbClr val="C0C0C0"/>
            </a:solidFill>
            <a:miter lim="800000"/>
            <a:headEnd/>
            <a:tailEnd/>
          </a:ln>
          <a:effectLst/>
        </p:spPr>
        <p:txBody>
          <a:bodyPr lIns="49968" tIns="24985" rIns="49968" bIns="24985" anchorCtr="1"/>
          <a:lstStyle/>
          <a:p>
            <a:pPr defTabSz="833438" eaLnBrk="0" hangingPunct="0"/>
            <a:endParaRPr kumimoji="0" lang="pl-PL" sz="1400" b="1">
              <a:latin typeface="+mn-lt"/>
            </a:endParaRPr>
          </a:p>
        </p:txBody>
      </p:sp>
      <p:sp>
        <p:nvSpPr>
          <p:cNvPr id="1643604" name="Text Box 84"/>
          <p:cNvSpPr txBox="1">
            <a:spLocks noChangeArrowheads="1"/>
          </p:cNvSpPr>
          <p:nvPr/>
        </p:nvSpPr>
        <p:spPr bwMode="auto">
          <a:xfrm>
            <a:off x="5829300" y="5897563"/>
            <a:ext cx="1295400" cy="558289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en-US" sz="1200" b="1" dirty="0">
                <a:latin typeface="+mn-lt"/>
              </a:rPr>
              <a:t>MGCF/MGW</a:t>
            </a:r>
          </a:p>
          <a:p>
            <a:pPr defTabSz="833438" eaLnBrk="0" hangingPunct="0"/>
            <a:r>
              <a:rPr kumimoji="0" lang="pl-PL" sz="1050" b="1" dirty="0">
                <a:latin typeface="+mn-lt"/>
              </a:rPr>
              <a:t>Sterowanie i funkcje bramy medialnej</a:t>
            </a:r>
            <a:endParaRPr kumimoji="0" lang="en-US" sz="1050" b="1" dirty="0">
              <a:latin typeface="+mn-lt"/>
            </a:endParaRPr>
          </a:p>
        </p:txBody>
      </p:sp>
      <p:sp>
        <p:nvSpPr>
          <p:cNvPr id="1643605" name="Text Box 85"/>
          <p:cNvSpPr txBox="1">
            <a:spLocks noChangeArrowheads="1"/>
          </p:cNvSpPr>
          <p:nvPr/>
        </p:nvSpPr>
        <p:spPr bwMode="auto">
          <a:xfrm>
            <a:off x="5715635" y="1487488"/>
            <a:ext cx="3241675" cy="858371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algn="l" defTabSz="833438" eaLnBrk="0" hangingPunct="0">
              <a:buFontTx/>
              <a:buChar char="•"/>
            </a:pPr>
            <a:r>
              <a:rPr kumimoji="0" lang="en-US" sz="1050" b="1" dirty="0">
                <a:latin typeface="+mn-lt"/>
              </a:rPr>
              <a:t> </a:t>
            </a:r>
            <a:r>
              <a:rPr kumimoji="0" lang="pl-PL" sz="1050" b="1" dirty="0">
                <a:latin typeface="+mn-lt"/>
              </a:rPr>
              <a:t>Wszystkie usługi realizowane przez system macierzysty</a:t>
            </a:r>
            <a:endParaRPr kumimoji="0" lang="en-US" sz="1050" b="1" dirty="0">
              <a:latin typeface="+mn-lt"/>
            </a:endParaRPr>
          </a:p>
          <a:p>
            <a:pPr algn="l" defTabSz="833438" eaLnBrk="0" hangingPunct="0">
              <a:buFontTx/>
              <a:buChar char="•"/>
            </a:pPr>
            <a:r>
              <a:rPr kumimoji="0" lang="en-US" sz="1050" b="1" dirty="0">
                <a:latin typeface="+mn-lt"/>
              </a:rPr>
              <a:t> </a:t>
            </a:r>
            <a:r>
              <a:rPr kumimoji="0" lang="pl-PL" sz="1050" b="1" dirty="0">
                <a:latin typeface="+mn-lt"/>
              </a:rPr>
              <a:t>usługi dodatkowe</a:t>
            </a:r>
            <a:endParaRPr kumimoji="0" lang="en-US" sz="1050" b="1" dirty="0">
              <a:latin typeface="+mn-lt"/>
            </a:endParaRPr>
          </a:p>
          <a:p>
            <a:pPr algn="l" defTabSz="833438" eaLnBrk="0" hangingPunct="0">
              <a:buFontTx/>
              <a:buChar char="•"/>
            </a:pPr>
            <a:r>
              <a:rPr kumimoji="0" lang="en-US" sz="1050" b="1" dirty="0">
                <a:latin typeface="+mn-lt"/>
              </a:rPr>
              <a:t> </a:t>
            </a:r>
            <a:r>
              <a:rPr kumimoji="0" lang="pl-PL" sz="1050" b="1" dirty="0">
                <a:latin typeface="+mn-lt"/>
              </a:rPr>
              <a:t>Brama </a:t>
            </a:r>
            <a:r>
              <a:rPr kumimoji="0" lang="en-US" sz="1050" b="1" dirty="0">
                <a:latin typeface="+mn-lt"/>
              </a:rPr>
              <a:t>P</a:t>
            </a:r>
            <a:r>
              <a:rPr kumimoji="0" lang="pl-PL" sz="1050" b="1" dirty="0" err="1">
                <a:latin typeface="+mn-lt"/>
              </a:rPr>
              <a:t>arlay</a:t>
            </a:r>
            <a:r>
              <a:rPr kumimoji="0" lang="pl-PL" sz="1050" b="1" dirty="0">
                <a:latin typeface="+mn-lt"/>
              </a:rPr>
              <a:t> i związane z nią usługi</a:t>
            </a:r>
            <a:endParaRPr kumimoji="0" lang="en-US" sz="1050" b="1" dirty="0">
              <a:latin typeface="+mn-lt"/>
            </a:endParaRPr>
          </a:p>
          <a:p>
            <a:pPr algn="l" defTabSz="833438" eaLnBrk="0" hangingPunct="0">
              <a:buFontTx/>
              <a:buChar char="•"/>
            </a:pPr>
            <a:r>
              <a:rPr kumimoji="0" lang="en-US" sz="1050" b="1" dirty="0">
                <a:latin typeface="+mn-lt"/>
              </a:rPr>
              <a:t> Feature Interaction and Service Brokering</a:t>
            </a:r>
          </a:p>
          <a:p>
            <a:pPr algn="l" defTabSz="833438" eaLnBrk="0" hangingPunct="0">
              <a:buFontTx/>
              <a:buChar char="•"/>
            </a:pPr>
            <a:r>
              <a:rPr kumimoji="0" lang="en-US" sz="1050" b="1" dirty="0">
                <a:latin typeface="+mn-lt"/>
              </a:rPr>
              <a:t> </a:t>
            </a:r>
            <a:r>
              <a:rPr kumimoji="0" lang="pl-PL" sz="1050" b="1" dirty="0">
                <a:latin typeface="+mn-lt"/>
              </a:rPr>
              <a:t>obsługa interfejsów do portali internetowych</a:t>
            </a:r>
            <a:endParaRPr kumimoji="0" lang="en-US" sz="1050" b="1" dirty="0">
              <a:latin typeface="+mn-lt"/>
            </a:endParaRPr>
          </a:p>
        </p:txBody>
      </p:sp>
      <p:sp>
        <p:nvSpPr>
          <p:cNvPr id="1643606" name="Line 86"/>
          <p:cNvSpPr>
            <a:spLocks noChangeShapeType="1"/>
          </p:cNvSpPr>
          <p:nvPr/>
        </p:nvSpPr>
        <p:spPr bwMode="auto">
          <a:xfrm flipH="1">
            <a:off x="3778250" y="3275013"/>
            <a:ext cx="454025" cy="360362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607" name="Text Box 87"/>
          <p:cNvSpPr txBox="1">
            <a:spLocks noChangeArrowheads="1"/>
          </p:cNvSpPr>
          <p:nvPr/>
        </p:nvSpPr>
        <p:spPr bwMode="auto">
          <a:xfrm>
            <a:off x="3687763" y="3209925"/>
            <a:ext cx="496931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Diameter</a:t>
            </a:r>
          </a:p>
        </p:txBody>
      </p:sp>
      <p:sp>
        <p:nvSpPr>
          <p:cNvPr id="1643608" name="Line 88"/>
          <p:cNvSpPr>
            <a:spLocks noChangeShapeType="1"/>
          </p:cNvSpPr>
          <p:nvPr/>
        </p:nvSpPr>
        <p:spPr bwMode="auto">
          <a:xfrm flipH="1" flipV="1">
            <a:off x="4037013" y="3717925"/>
            <a:ext cx="309562" cy="211138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609" name="Text Box 89"/>
          <p:cNvSpPr txBox="1">
            <a:spLocks noChangeArrowheads="1"/>
          </p:cNvSpPr>
          <p:nvPr/>
        </p:nvSpPr>
        <p:spPr bwMode="auto">
          <a:xfrm>
            <a:off x="4183063" y="3627438"/>
            <a:ext cx="163506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SIP</a:t>
            </a:r>
          </a:p>
        </p:txBody>
      </p:sp>
      <p:sp>
        <p:nvSpPr>
          <p:cNvPr id="1643610" name="Line 90"/>
          <p:cNvSpPr>
            <a:spLocks noChangeShapeType="1"/>
          </p:cNvSpPr>
          <p:nvPr/>
        </p:nvSpPr>
        <p:spPr bwMode="auto">
          <a:xfrm flipH="1" flipV="1">
            <a:off x="4813300" y="3279775"/>
            <a:ext cx="536575" cy="73025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1643611" name="Text Box 91"/>
          <p:cNvSpPr txBox="1">
            <a:spLocks noChangeArrowheads="1"/>
          </p:cNvSpPr>
          <p:nvPr/>
        </p:nvSpPr>
        <p:spPr bwMode="auto">
          <a:xfrm>
            <a:off x="4867275" y="3325813"/>
            <a:ext cx="496931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Diameter</a:t>
            </a:r>
          </a:p>
        </p:txBody>
      </p:sp>
      <p:sp>
        <p:nvSpPr>
          <p:cNvPr id="1643612" name="Rectangle 92"/>
          <p:cNvSpPr>
            <a:spLocks noChangeArrowheads="1"/>
          </p:cNvSpPr>
          <p:nvPr/>
        </p:nvSpPr>
        <p:spPr bwMode="auto">
          <a:xfrm>
            <a:off x="284686" y="5504965"/>
            <a:ext cx="2879725" cy="868926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lIns="83279" tIns="41641" rIns="83279" bIns="41641">
            <a:spAutoFit/>
          </a:bodyPr>
          <a:lstStyle/>
          <a:p>
            <a:pPr algn="l" defTabSz="833438" eaLnBrk="0" hangingPunct="0">
              <a:lnSpc>
                <a:spcPct val="90000"/>
              </a:lnSpc>
              <a:spcBef>
                <a:spcPct val="50000"/>
              </a:spcBef>
              <a:buClr>
                <a:schemeClr val="accent1"/>
              </a:buClr>
              <a:buFont typeface="Wingdings" pitchFamily="2" charset="2"/>
              <a:buChar char="n"/>
            </a:pPr>
            <a:r>
              <a:rPr kumimoji="0" lang="en-US" sz="1000" b="1" dirty="0">
                <a:latin typeface="+mn-lt"/>
              </a:rPr>
              <a:t>HSS</a:t>
            </a:r>
            <a:r>
              <a:rPr kumimoji="0" lang="en-US" sz="1000" dirty="0">
                <a:latin typeface="+mn-lt"/>
              </a:rPr>
              <a:t> – Home Subscriber Server </a:t>
            </a:r>
          </a:p>
          <a:p>
            <a:pPr algn="l" defTabSz="833438" eaLnBrk="0" hangingPunct="0">
              <a:lnSpc>
                <a:spcPct val="90000"/>
              </a:lnSpc>
              <a:spcBef>
                <a:spcPct val="50000"/>
              </a:spcBef>
              <a:buClr>
                <a:schemeClr val="accent1"/>
              </a:buClr>
              <a:buFont typeface="Wingdings" pitchFamily="2" charset="2"/>
              <a:buChar char="n"/>
            </a:pPr>
            <a:r>
              <a:rPr kumimoji="0" lang="en-US" sz="1000" b="1" dirty="0">
                <a:latin typeface="+mn-lt"/>
              </a:rPr>
              <a:t>CSCF</a:t>
            </a:r>
            <a:r>
              <a:rPr kumimoji="0" lang="en-US" sz="1000" dirty="0">
                <a:latin typeface="+mn-lt"/>
              </a:rPr>
              <a:t> – Call Session Control Function</a:t>
            </a:r>
          </a:p>
          <a:p>
            <a:pPr algn="l" defTabSz="833438" eaLnBrk="0" hangingPunct="0">
              <a:lnSpc>
                <a:spcPct val="90000"/>
              </a:lnSpc>
              <a:spcBef>
                <a:spcPct val="50000"/>
              </a:spcBef>
              <a:buClr>
                <a:schemeClr val="accent1"/>
              </a:buClr>
              <a:buFont typeface="Wingdings" pitchFamily="2" charset="2"/>
              <a:buChar char="n"/>
            </a:pPr>
            <a:r>
              <a:rPr kumimoji="0" lang="en-US" sz="1000" b="1" dirty="0">
                <a:latin typeface="+mn-lt"/>
              </a:rPr>
              <a:t>BGCF</a:t>
            </a:r>
            <a:r>
              <a:rPr kumimoji="0" lang="en-US" sz="1000" dirty="0">
                <a:latin typeface="+mn-lt"/>
              </a:rPr>
              <a:t> – Breakout Gateway Control F</a:t>
            </a:r>
            <a:r>
              <a:rPr kumimoji="0" lang="pl-PL" sz="1000" dirty="0">
                <a:latin typeface="+mn-lt"/>
              </a:rPr>
              <a:t>u</a:t>
            </a:r>
            <a:r>
              <a:rPr kumimoji="0" lang="en-US" sz="1000" dirty="0" err="1">
                <a:latin typeface="+mn-lt"/>
              </a:rPr>
              <a:t>nct</a:t>
            </a:r>
            <a:r>
              <a:rPr kumimoji="0" lang="pl-PL" sz="1000" dirty="0" err="1">
                <a:latin typeface="+mn-lt"/>
              </a:rPr>
              <a:t>ion</a:t>
            </a:r>
            <a:r>
              <a:rPr kumimoji="0" lang="en-US" sz="1000" dirty="0">
                <a:latin typeface="+mn-lt"/>
              </a:rPr>
              <a:t> </a:t>
            </a:r>
          </a:p>
          <a:p>
            <a:pPr algn="l" defTabSz="833438" eaLnBrk="0" hangingPunct="0">
              <a:lnSpc>
                <a:spcPct val="90000"/>
              </a:lnSpc>
              <a:spcBef>
                <a:spcPct val="50000"/>
              </a:spcBef>
              <a:buClr>
                <a:schemeClr val="accent1"/>
              </a:buClr>
              <a:buFont typeface="Wingdings" pitchFamily="2" charset="2"/>
              <a:buChar char="n"/>
            </a:pPr>
            <a:r>
              <a:rPr kumimoji="0" lang="en-US" sz="1000" b="1" dirty="0">
                <a:latin typeface="+mn-lt"/>
              </a:rPr>
              <a:t>MGCF</a:t>
            </a:r>
            <a:r>
              <a:rPr kumimoji="0" lang="en-US" sz="1000" dirty="0">
                <a:latin typeface="+mn-lt"/>
              </a:rPr>
              <a:t> – Media Gateway Control F</a:t>
            </a:r>
            <a:r>
              <a:rPr kumimoji="0" lang="pl-PL" sz="1000" dirty="0">
                <a:latin typeface="+mn-lt"/>
              </a:rPr>
              <a:t>u</a:t>
            </a:r>
            <a:r>
              <a:rPr kumimoji="0" lang="en-US" sz="1000" dirty="0" err="1">
                <a:latin typeface="+mn-lt"/>
              </a:rPr>
              <a:t>nct</a:t>
            </a:r>
            <a:r>
              <a:rPr kumimoji="0" lang="pl-PL" sz="1000" dirty="0" err="1">
                <a:latin typeface="+mn-lt"/>
              </a:rPr>
              <a:t>ion</a:t>
            </a:r>
            <a:endParaRPr kumimoji="0" lang="en-US" sz="1000" dirty="0">
              <a:latin typeface="+mn-lt"/>
            </a:endParaRPr>
          </a:p>
        </p:txBody>
      </p:sp>
      <p:sp>
        <p:nvSpPr>
          <p:cNvPr id="1643613" name="Text Box 93"/>
          <p:cNvSpPr txBox="1">
            <a:spLocks noChangeArrowheads="1"/>
          </p:cNvSpPr>
          <p:nvPr/>
        </p:nvSpPr>
        <p:spPr bwMode="auto">
          <a:xfrm>
            <a:off x="3589338" y="4840288"/>
            <a:ext cx="2261838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VoIP </a:t>
            </a:r>
            <a:r>
              <a:rPr kumimoji="0" lang="pl-PL" sz="1000" b="1">
                <a:latin typeface="+mn-lt"/>
              </a:rPr>
              <a:t>– </a:t>
            </a:r>
            <a:r>
              <a:rPr kumimoji="0" lang="en-US" sz="1000" b="1">
                <a:latin typeface="+mn-lt"/>
              </a:rPr>
              <a:t>RTP</a:t>
            </a:r>
            <a:r>
              <a:rPr kumimoji="0" lang="pl-PL" sz="1000" b="1">
                <a:latin typeface="+mn-lt"/>
              </a:rPr>
              <a:t> – transport strumienia mediów</a:t>
            </a:r>
            <a:endParaRPr kumimoji="0" lang="en-US" sz="1000" b="1">
              <a:latin typeface="+mn-lt"/>
            </a:endParaRPr>
          </a:p>
        </p:txBody>
      </p:sp>
      <p:sp>
        <p:nvSpPr>
          <p:cNvPr id="1643614" name="Text Box 94"/>
          <p:cNvSpPr txBox="1">
            <a:spLocks noChangeArrowheads="1"/>
          </p:cNvSpPr>
          <p:nvPr/>
        </p:nvSpPr>
        <p:spPr bwMode="auto">
          <a:xfrm>
            <a:off x="7308850" y="2914650"/>
            <a:ext cx="1655763" cy="21907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pl-PL" sz="1100" b="1">
                <a:latin typeface="+mn-lt"/>
              </a:rPr>
              <a:t>Płaszczyzna usługowa</a:t>
            </a:r>
            <a:endParaRPr kumimoji="0" lang="en-US" sz="1100" b="1">
              <a:latin typeface="+mn-lt"/>
            </a:endParaRPr>
          </a:p>
        </p:txBody>
      </p:sp>
      <p:sp>
        <p:nvSpPr>
          <p:cNvPr id="1643615" name="Text Box 95"/>
          <p:cNvSpPr txBox="1">
            <a:spLocks noChangeArrowheads="1"/>
          </p:cNvSpPr>
          <p:nvPr/>
        </p:nvSpPr>
        <p:spPr bwMode="auto">
          <a:xfrm>
            <a:off x="7307263" y="3563938"/>
            <a:ext cx="1655762" cy="21973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pl-PL" sz="1100" b="1">
                <a:latin typeface="+mn-lt"/>
              </a:rPr>
              <a:t>Płaszczyzna sterowania</a:t>
            </a:r>
            <a:endParaRPr kumimoji="0" lang="en-US" sz="1100" b="1">
              <a:latin typeface="+mn-lt"/>
            </a:endParaRPr>
          </a:p>
        </p:txBody>
      </p:sp>
      <p:sp>
        <p:nvSpPr>
          <p:cNvPr id="1643616" name="Text Box 96"/>
          <p:cNvSpPr txBox="1">
            <a:spLocks noChangeArrowheads="1"/>
          </p:cNvSpPr>
          <p:nvPr/>
        </p:nvSpPr>
        <p:spPr bwMode="auto">
          <a:xfrm>
            <a:off x="7234238" y="5013325"/>
            <a:ext cx="1801812" cy="219735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lIns="49968" tIns="24985" rIns="49968" bIns="24985" anchorCtr="1">
            <a:spAutoFit/>
          </a:bodyPr>
          <a:lstStyle/>
          <a:p>
            <a:pPr defTabSz="833438" eaLnBrk="0" hangingPunct="0"/>
            <a:r>
              <a:rPr kumimoji="0" lang="pl-PL" sz="1100" b="1">
                <a:latin typeface="+mn-lt"/>
              </a:rPr>
              <a:t>Płaszczyzna transportowa</a:t>
            </a:r>
            <a:endParaRPr kumimoji="0" lang="en-US" sz="1100" b="1">
              <a:latin typeface="+mn-lt"/>
            </a:endParaRPr>
          </a:p>
        </p:txBody>
      </p:sp>
      <p:pic>
        <p:nvPicPr>
          <p:cNvPr id="1643617" name="Picture 97" descr="phone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43888" y="4508500"/>
            <a:ext cx="449262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43618" name="Rectangle 98"/>
          <p:cNvSpPr>
            <a:spLocks noChangeArrowheads="1"/>
          </p:cNvSpPr>
          <p:nvPr/>
        </p:nvSpPr>
        <p:spPr bwMode="auto">
          <a:xfrm>
            <a:off x="6413500" y="3357563"/>
            <a:ext cx="608013" cy="3810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3279" tIns="41641" rIns="83279" bIns="41641" anchor="ctr"/>
          <a:lstStyle/>
          <a:p>
            <a:pPr defTabSz="833438" eaLnBrk="0" hangingPunct="0"/>
            <a:r>
              <a:rPr kumimoji="0" lang="pl-PL" sz="1100" b="1">
                <a:latin typeface="+mn-lt"/>
              </a:rPr>
              <a:t>S</a:t>
            </a:r>
            <a:r>
              <a:rPr kumimoji="0" lang="en-US" sz="1100" b="1">
                <a:latin typeface="+mn-lt"/>
              </a:rPr>
              <a:t>GW</a:t>
            </a:r>
          </a:p>
        </p:txBody>
      </p:sp>
      <p:sp>
        <p:nvSpPr>
          <p:cNvPr id="1643619" name="Line 99"/>
          <p:cNvSpPr>
            <a:spLocks noChangeShapeType="1"/>
          </p:cNvSpPr>
          <p:nvPr/>
        </p:nvSpPr>
        <p:spPr bwMode="auto">
          <a:xfrm flipH="1" flipV="1">
            <a:off x="6731000" y="3716338"/>
            <a:ext cx="0" cy="217487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620" name="Line 100"/>
          <p:cNvSpPr>
            <a:spLocks noChangeShapeType="1"/>
          </p:cNvSpPr>
          <p:nvPr/>
        </p:nvSpPr>
        <p:spPr bwMode="auto">
          <a:xfrm flipH="1" flipV="1">
            <a:off x="7021513" y="3500438"/>
            <a:ext cx="574675" cy="433387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643621" name="Text Box 101"/>
          <p:cNvSpPr txBox="1">
            <a:spLocks noChangeArrowheads="1"/>
          </p:cNvSpPr>
          <p:nvPr/>
        </p:nvSpPr>
        <p:spPr bwMode="auto">
          <a:xfrm>
            <a:off x="7178675" y="3429000"/>
            <a:ext cx="546625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defTabSz="833438" eaLnBrk="0" hangingPunct="0"/>
            <a:r>
              <a:rPr kumimoji="0" lang="en-US" sz="1000" b="1">
                <a:latin typeface="+mn-lt"/>
              </a:rPr>
              <a:t>ISUP</a:t>
            </a:r>
            <a:r>
              <a:rPr kumimoji="0" lang="pl-PL" sz="1000" b="1">
                <a:latin typeface="+mn-lt"/>
              </a:rPr>
              <a:t>/MTP</a:t>
            </a:r>
            <a:endParaRPr kumimoji="0" lang="en-US" sz="1000" b="1">
              <a:latin typeface="+mn-lt"/>
            </a:endParaRPr>
          </a:p>
        </p:txBody>
      </p:sp>
      <p:sp>
        <p:nvSpPr>
          <p:cNvPr id="1643622" name="Rectangle 102"/>
          <p:cNvSpPr>
            <a:spLocks noGrp="1" noChangeArrowheads="1"/>
          </p:cNvSpPr>
          <p:nvPr>
            <p:ph type="title"/>
          </p:nvPr>
        </p:nvSpPr>
        <p:spPr>
          <a:xfrm>
            <a:off x="595313" y="260350"/>
            <a:ext cx="8080375" cy="762000"/>
          </a:xfrm>
        </p:spPr>
        <p:txBody>
          <a:bodyPr/>
          <a:lstStyle/>
          <a:p>
            <a:pPr algn="ctr"/>
            <a:r>
              <a:rPr lang="pl-PL" dirty="0">
                <a:solidFill>
                  <a:schemeClr val="tx1"/>
                </a:solidFill>
              </a:rPr>
              <a:t>Architektura 3GPP IMS</a:t>
            </a:r>
          </a:p>
        </p:txBody>
      </p:sp>
      <p:sp>
        <p:nvSpPr>
          <p:cNvPr id="105" name="Symbol zastępczy daty 10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522C67-08C8-4EB0-8693-E2A024E5F4F5}" type="slidenum">
              <a:rPr lang="pl-PL"/>
              <a:pPr/>
              <a:t>4</a:t>
            </a:fld>
            <a:endParaRPr lang="pl-PL"/>
          </a:p>
        </p:txBody>
      </p:sp>
      <p:sp>
        <p:nvSpPr>
          <p:cNvPr id="2457606" name="Rectangle 6"/>
          <p:cNvSpPr>
            <a:spLocks noChangeArrowheads="1"/>
          </p:cNvSpPr>
          <p:nvPr/>
        </p:nvSpPr>
        <p:spPr bwMode="auto">
          <a:xfrm>
            <a:off x="539750" y="334963"/>
            <a:ext cx="79184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280" tIns="45640" rIns="91280" bIns="45640"/>
          <a:lstStyle/>
          <a:p>
            <a:pPr algn="ctr"/>
            <a:r>
              <a:rPr kumimoji="0" lang="en-US" sz="3200" dirty="0">
                <a:latin typeface="FuturaA Bk BT" pitchFamily="34" charset="0"/>
              </a:rPr>
              <a:t>E</a:t>
            </a:r>
            <a:r>
              <a:rPr kumimoji="0" lang="pl-PL" sz="3200" dirty="0" err="1">
                <a:latin typeface="FuturaA Bk BT" pitchFamily="34" charset="0"/>
              </a:rPr>
              <a:t>wolucja</a:t>
            </a:r>
            <a:r>
              <a:rPr kumimoji="0" lang="pl-PL" sz="3200" dirty="0">
                <a:latin typeface="FuturaA Bk BT" pitchFamily="34" charset="0"/>
              </a:rPr>
              <a:t> architektury</a:t>
            </a:r>
            <a:br>
              <a:rPr kumimoji="0" lang="pl-PL" sz="3200" dirty="0">
                <a:latin typeface="FuturaA Bk BT" pitchFamily="34" charset="0"/>
              </a:rPr>
            </a:br>
            <a:r>
              <a:rPr kumimoji="0" lang="pl-PL" sz="3200" dirty="0">
                <a:latin typeface="FuturaA Bk BT" pitchFamily="34" charset="0"/>
              </a:rPr>
              <a:t> usług telekomunikacyjnych</a:t>
            </a:r>
            <a:endParaRPr kumimoji="0" lang="en-US" sz="3200" dirty="0">
              <a:latin typeface="Tahoma" pitchFamily="34" charset="0"/>
            </a:endParaRPr>
          </a:p>
        </p:txBody>
      </p:sp>
      <p:sp>
        <p:nvSpPr>
          <p:cNvPr id="55" name="Symbol zastępczy daty 5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en-US" dirty="0"/>
          </a:p>
        </p:txBody>
      </p:sp>
      <p:grpSp>
        <p:nvGrpSpPr>
          <p:cNvPr id="58" name="Group 2"/>
          <p:cNvGrpSpPr>
            <a:grpSpLocks/>
          </p:cNvGrpSpPr>
          <p:nvPr/>
        </p:nvGrpSpPr>
        <p:grpSpPr bwMode="auto">
          <a:xfrm>
            <a:off x="2627784" y="2205038"/>
            <a:ext cx="1800200" cy="1308100"/>
            <a:chOff x="530" y="1513"/>
            <a:chExt cx="976" cy="824"/>
          </a:xfrm>
        </p:grpSpPr>
        <p:sp>
          <p:nvSpPr>
            <p:cNvPr id="120" name="Freeform 3"/>
            <p:cNvSpPr>
              <a:spLocks/>
            </p:cNvSpPr>
            <p:nvPr/>
          </p:nvSpPr>
          <p:spPr bwMode="auto">
            <a:xfrm>
              <a:off x="546" y="1529"/>
              <a:ext cx="960" cy="808"/>
            </a:xfrm>
            <a:custGeom>
              <a:avLst/>
              <a:gdLst>
                <a:gd name="T0" fmla="*/ 1 w 1920"/>
                <a:gd name="T1" fmla="*/ 0 h 1616"/>
                <a:gd name="T2" fmla="*/ 1 w 1920"/>
                <a:gd name="T3" fmla="*/ 1 h 1616"/>
                <a:gd name="T4" fmla="*/ 1 w 1920"/>
                <a:gd name="T5" fmla="*/ 1 h 1616"/>
                <a:gd name="T6" fmla="*/ 1 w 1920"/>
                <a:gd name="T7" fmla="*/ 1 h 1616"/>
                <a:gd name="T8" fmla="*/ 1 w 1920"/>
                <a:gd name="T9" fmla="*/ 1 h 1616"/>
                <a:gd name="T10" fmla="*/ 1 w 1920"/>
                <a:gd name="T11" fmla="*/ 1 h 1616"/>
                <a:gd name="T12" fmla="*/ 1 w 1920"/>
                <a:gd name="T13" fmla="*/ 1 h 1616"/>
                <a:gd name="T14" fmla="*/ 1 w 1920"/>
                <a:gd name="T15" fmla="*/ 1 h 1616"/>
                <a:gd name="T16" fmla="*/ 1 w 1920"/>
                <a:gd name="T17" fmla="*/ 1 h 1616"/>
                <a:gd name="T18" fmla="*/ 1 w 1920"/>
                <a:gd name="T19" fmla="*/ 1 h 1616"/>
                <a:gd name="T20" fmla="*/ 1 w 1920"/>
                <a:gd name="T21" fmla="*/ 1 h 1616"/>
                <a:gd name="T22" fmla="*/ 1 w 1920"/>
                <a:gd name="T23" fmla="*/ 1 h 1616"/>
                <a:gd name="T24" fmla="*/ 1 w 1920"/>
                <a:gd name="T25" fmla="*/ 1 h 1616"/>
                <a:gd name="T26" fmla="*/ 1 w 1920"/>
                <a:gd name="T27" fmla="*/ 1 h 1616"/>
                <a:gd name="T28" fmla="*/ 1 w 1920"/>
                <a:gd name="T29" fmla="*/ 1 h 1616"/>
                <a:gd name="T30" fmla="*/ 1 w 1920"/>
                <a:gd name="T31" fmla="*/ 1 h 1616"/>
                <a:gd name="T32" fmla="*/ 1 w 1920"/>
                <a:gd name="T33" fmla="*/ 1 h 1616"/>
                <a:gd name="T34" fmla="*/ 1 w 1920"/>
                <a:gd name="T35" fmla="*/ 1 h 1616"/>
                <a:gd name="T36" fmla="*/ 1 w 1920"/>
                <a:gd name="T37" fmla="*/ 1 h 1616"/>
                <a:gd name="T38" fmla="*/ 1 w 1920"/>
                <a:gd name="T39" fmla="*/ 1 h 1616"/>
                <a:gd name="T40" fmla="*/ 1 w 1920"/>
                <a:gd name="T41" fmla="*/ 1 h 1616"/>
                <a:gd name="T42" fmla="*/ 1 w 1920"/>
                <a:gd name="T43" fmla="*/ 1 h 1616"/>
                <a:gd name="T44" fmla="*/ 1 w 1920"/>
                <a:gd name="T45" fmla="*/ 1 h 1616"/>
                <a:gd name="T46" fmla="*/ 1 w 1920"/>
                <a:gd name="T47" fmla="*/ 1 h 1616"/>
                <a:gd name="T48" fmla="*/ 1 w 1920"/>
                <a:gd name="T49" fmla="*/ 1 h 1616"/>
                <a:gd name="T50" fmla="*/ 1 w 1920"/>
                <a:gd name="T51" fmla="*/ 1 h 1616"/>
                <a:gd name="T52" fmla="*/ 1 w 1920"/>
                <a:gd name="T53" fmla="*/ 1 h 1616"/>
                <a:gd name="T54" fmla="*/ 1 w 1920"/>
                <a:gd name="T55" fmla="*/ 1 h 1616"/>
                <a:gd name="T56" fmla="*/ 1 w 1920"/>
                <a:gd name="T57" fmla="*/ 1 h 1616"/>
                <a:gd name="T58" fmla="*/ 1 w 1920"/>
                <a:gd name="T59" fmla="*/ 1 h 1616"/>
                <a:gd name="T60" fmla="*/ 1 w 1920"/>
                <a:gd name="T61" fmla="*/ 1 h 1616"/>
                <a:gd name="T62" fmla="*/ 1 w 1920"/>
                <a:gd name="T63" fmla="*/ 1 h 1616"/>
                <a:gd name="T64" fmla="*/ 1 w 1920"/>
                <a:gd name="T65" fmla="*/ 1 h 1616"/>
                <a:gd name="T66" fmla="*/ 1 w 1920"/>
                <a:gd name="T67" fmla="*/ 1 h 1616"/>
                <a:gd name="T68" fmla="*/ 1 w 1920"/>
                <a:gd name="T69" fmla="*/ 1 h 1616"/>
                <a:gd name="T70" fmla="*/ 1 w 1920"/>
                <a:gd name="T71" fmla="*/ 1 h 1616"/>
                <a:gd name="T72" fmla="*/ 1 w 1920"/>
                <a:gd name="T73" fmla="*/ 1 h 1616"/>
                <a:gd name="T74" fmla="*/ 1 w 1920"/>
                <a:gd name="T75" fmla="*/ 1 h 1616"/>
                <a:gd name="T76" fmla="*/ 1 w 1920"/>
                <a:gd name="T77" fmla="*/ 1 h 1616"/>
                <a:gd name="T78" fmla="*/ 1 w 1920"/>
                <a:gd name="T79" fmla="*/ 1 h 1616"/>
                <a:gd name="T80" fmla="*/ 1 w 1920"/>
                <a:gd name="T81" fmla="*/ 1 h 1616"/>
                <a:gd name="T82" fmla="*/ 1 w 1920"/>
                <a:gd name="T83" fmla="*/ 1 h 1616"/>
                <a:gd name="T84" fmla="*/ 1 w 1920"/>
                <a:gd name="T85" fmla="*/ 1 h 1616"/>
                <a:gd name="T86" fmla="*/ 1 w 1920"/>
                <a:gd name="T87" fmla="*/ 1 h 1616"/>
                <a:gd name="T88" fmla="*/ 1 w 1920"/>
                <a:gd name="T89" fmla="*/ 1 h 1616"/>
                <a:gd name="T90" fmla="*/ 1 w 1920"/>
                <a:gd name="T91" fmla="*/ 1 h 1616"/>
                <a:gd name="T92" fmla="*/ 1 w 1920"/>
                <a:gd name="T93" fmla="*/ 1 h 1616"/>
                <a:gd name="T94" fmla="*/ 1 w 1920"/>
                <a:gd name="T95" fmla="*/ 1 h 1616"/>
                <a:gd name="T96" fmla="*/ 1 w 1920"/>
                <a:gd name="T97" fmla="*/ 1 h 1616"/>
                <a:gd name="T98" fmla="*/ 1 w 1920"/>
                <a:gd name="T99" fmla="*/ 1 h 1616"/>
                <a:gd name="T100" fmla="*/ 1 w 1920"/>
                <a:gd name="T101" fmla="*/ 1 h 1616"/>
                <a:gd name="T102" fmla="*/ 1 w 1920"/>
                <a:gd name="T103" fmla="*/ 1 h 1616"/>
                <a:gd name="T104" fmla="*/ 1 w 1920"/>
                <a:gd name="T105" fmla="*/ 1 h 1616"/>
                <a:gd name="T106" fmla="*/ 1 w 1920"/>
                <a:gd name="T107" fmla="*/ 1 h 1616"/>
                <a:gd name="T108" fmla="*/ 1 w 1920"/>
                <a:gd name="T109" fmla="*/ 1 h 1616"/>
                <a:gd name="T110" fmla="*/ 1 w 1920"/>
                <a:gd name="T111" fmla="*/ 1 h 1616"/>
                <a:gd name="T112" fmla="*/ 1 w 1920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0"/>
                <a:gd name="T172" fmla="*/ 0 h 1616"/>
                <a:gd name="T173" fmla="*/ 1920 w 1920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0" h="1616">
                  <a:moveTo>
                    <a:pt x="91" y="0"/>
                  </a:moveTo>
                  <a:lnTo>
                    <a:pt x="57" y="0"/>
                  </a:lnTo>
                  <a:lnTo>
                    <a:pt x="24" y="0"/>
                  </a:lnTo>
                  <a:lnTo>
                    <a:pt x="20" y="26"/>
                  </a:lnTo>
                  <a:lnTo>
                    <a:pt x="16" y="55"/>
                  </a:lnTo>
                  <a:lnTo>
                    <a:pt x="14" y="91"/>
                  </a:lnTo>
                  <a:lnTo>
                    <a:pt x="10" y="130"/>
                  </a:lnTo>
                  <a:lnTo>
                    <a:pt x="8" y="172"/>
                  </a:lnTo>
                  <a:lnTo>
                    <a:pt x="6" y="219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5"/>
                  </a:lnTo>
                  <a:lnTo>
                    <a:pt x="8" y="1280"/>
                  </a:lnTo>
                  <a:lnTo>
                    <a:pt x="8" y="1331"/>
                  </a:lnTo>
                  <a:lnTo>
                    <a:pt x="8" y="1380"/>
                  </a:lnTo>
                  <a:lnTo>
                    <a:pt x="6" y="1427"/>
                  </a:lnTo>
                  <a:lnTo>
                    <a:pt x="6" y="1469"/>
                  </a:lnTo>
                  <a:lnTo>
                    <a:pt x="6" y="1508"/>
                  </a:lnTo>
                  <a:lnTo>
                    <a:pt x="4" y="1543"/>
                  </a:lnTo>
                  <a:lnTo>
                    <a:pt x="2" y="1573"/>
                  </a:lnTo>
                  <a:lnTo>
                    <a:pt x="0" y="1598"/>
                  </a:lnTo>
                  <a:lnTo>
                    <a:pt x="37" y="1602"/>
                  </a:lnTo>
                  <a:lnTo>
                    <a:pt x="81" y="1604"/>
                  </a:lnTo>
                  <a:lnTo>
                    <a:pt x="126" y="1608"/>
                  </a:lnTo>
                  <a:lnTo>
                    <a:pt x="175" y="1610"/>
                  </a:lnTo>
                  <a:lnTo>
                    <a:pt x="228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1" y="1612"/>
                  </a:lnTo>
                  <a:lnTo>
                    <a:pt x="1219" y="1610"/>
                  </a:lnTo>
                  <a:lnTo>
                    <a:pt x="1355" y="1606"/>
                  </a:lnTo>
                  <a:lnTo>
                    <a:pt x="1420" y="1606"/>
                  </a:lnTo>
                  <a:lnTo>
                    <a:pt x="1483" y="1604"/>
                  </a:lnTo>
                  <a:lnTo>
                    <a:pt x="1544" y="1602"/>
                  </a:lnTo>
                  <a:lnTo>
                    <a:pt x="1603" y="1602"/>
                  </a:lnTo>
                  <a:lnTo>
                    <a:pt x="1660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2" y="1598"/>
                  </a:lnTo>
                  <a:lnTo>
                    <a:pt x="1857" y="1598"/>
                  </a:lnTo>
                  <a:lnTo>
                    <a:pt x="1897" y="1598"/>
                  </a:lnTo>
                  <a:lnTo>
                    <a:pt x="1901" y="1575"/>
                  </a:lnTo>
                  <a:lnTo>
                    <a:pt x="1905" y="1547"/>
                  </a:lnTo>
                  <a:lnTo>
                    <a:pt x="1907" y="1514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90"/>
                  </a:lnTo>
                  <a:lnTo>
                    <a:pt x="1915" y="1341"/>
                  </a:lnTo>
                  <a:lnTo>
                    <a:pt x="1916" y="1289"/>
                  </a:lnTo>
                  <a:lnTo>
                    <a:pt x="1916" y="1234"/>
                  </a:lnTo>
                  <a:lnTo>
                    <a:pt x="1918" y="1179"/>
                  </a:lnTo>
                  <a:lnTo>
                    <a:pt x="1918" y="1120"/>
                  </a:lnTo>
                  <a:lnTo>
                    <a:pt x="1918" y="1059"/>
                  </a:lnTo>
                  <a:lnTo>
                    <a:pt x="1918" y="937"/>
                  </a:lnTo>
                  <a:lnTo>
                    <a:pt x="1916" y="809"/>
                  </a:lnTo>
                  <a:lnTo>
                    <a:pt x="1916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80"/>
                  </a:lnTo>
                  <a:lnTo>
                    <a:pt x="1913" y="231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6" y="107"/>
                  </a:lnTo>
                  <a:lnTo>
                    <a:pt x="1916" y="73"/>
                  </a:lnTo>
                  <a:lnTo>
                    <a:pt x="1918" y="44"/>
                  </a:lnTo>
                  <a:lnTo>
                    <a:pt x="1920" y="20"/>
                  </a:lnTo>
                  <a:lnTo>
                    <a:pt x="1881" y="20"/>
                  </a:lnTo>
                  <a:lnTo>
                    <a:pt x="1836" y="20"/>
                  </a:lnTo>
                  <a:lnTo>
                    <a:pt x="1788" y="20"/>
                  </a:lnTo>
                  <a:lnTo>
                    <a:pt x="1739" y="20"/>
                  </a:lnTo>
                  <a:lnTo>
                    <a:pt x="1684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1" y="20"/>
                  </a:lnTo>
                  <a:lnTo>
                    <a:pt x="831" y="20"/>
                  </a:lnTo>
                  <a:lnTo>
                    <a:pt x="695" y="20"/>
                  </a:lnTo>
                  <a:lnTo>
                    <a:pt x="561" y="20"/>
                  </a:lnTo>
                  <a:lnTo>
                    <a:pt x="496" y="20"/>
                  </a:lnTo>
                  <a:lnTo>
                    <a:pt x="433" y="20"/>
                  </a:lnTo>
                  <a:lnTo>
                    <a:pt x="372" y="20"/>
                  </a:lnTo>
                  <a:lnTo>
                    <a:pt x="315" y="20"/>
                  </a:lnTo>
                  <a:lnTo>
                    <a:pt x="258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8" y="20"/>
                  </a:lnTo>
                  <a:lnTo>
                    <a:pt x="63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4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  <p:sp>
          <p:nvSpPr>
            <p:cNvPr id="121" name="Freeform 4"/>
            <p:cNvSpPr>
              <a:spLocks/>
            </p:cNvSpPr>
            <p:nvPr/>
          </p:nvSpPr>
          <p:spPr bwMode="auto">
            <a:xfrm>
              <a:off x="530" y="1513"/>
              <a:ext cx="960" cy="808"/>
            </a:xfrm>
            <a:custGeom>
              <a:avLst/>
              <a:gdLst>
                <a:gd name="T0" fmla="*/ 0 w 1921"/>
                <a:gd name="T1" fmla="*/ 0 h 1616"/>
                <a:gd name="T2" fmla="*/ 0 w 1921"/>
                <a:gd name="T3" fmla="*/ 1 h 1616"/>
                <a:gd name="T4" fmla="*/ 0 w 1921"/>
                <a:gd name="T5" fmla="*/ 1 h 1616"/>
                <a:gd name="T6" fmla="*/ 0 w 1921"/>
                <a:gd name="T7" fmla="*/ 1 h 1616"/>
                <a:gd name="T8" fmla="*/ 0 w 1921"/>
                <a:gd name="T9" fmla="*/ 1 h 1616"/>
                <a:gd name="T10" fmla="*/ 0 w 1921"/>
                <a:gd name="T11" fmla="*/ 1 h 1616"/>
                <a:gd name="T12" fmla="*/ 0 w 1921"/>
                <a:gd name="T13" fmla="*/ 1 h 1616"/>
                <a:gd name="T14" fmla="*/ 0 w 1921"/>
                <a:gd name="T15" fmla="*/ 1 h 1616"/>
                <a:gd name="T16" fmla="*/ 0 w 1921"/>
                <a:gd name="T17" fmla="*/ 1 h 1616"/>
                <a:gd name="T18" fmla="*/ 0 w 1921"/>
                <a:gd name="T19" fmla="*/ 1 h 1616"/>
                <a:gd name="T20" fmla="*/ 0 w 1921"/>
                <a:gd name="T21" fmla="*/ 1 h 1616"/>
                <a:gd name="T22" fmla="*/ 0 w 1921"/>
                <a:gd name="T23" fmla="*/ 1 h 1616"/>
                <a:gd name="T24" fmla="*/ 0 w 1921"/>
                <a:gd name="T25" fmla="*/ 1 h 1616"/>
                <a:gd name="T26" fmla="*/ 0 w 1921"/>
                <a:gd name="T27" fmla="*/ 1 h 1616"/>
                <a:gd name="T28" fmla="*/ 0 w 1921"/>
                <a:gd name="T29" fmla="*/ 1 h 1616"/>
                <a:gd name="T30" fmla="*/ 0 w 1921"/>
                <a:gd name="T31" fmla="*/ 1 h 1616"/>
                <a:gd name="T32" fmla="*/ 0 w 1921"/>
                <a:gd name="T33" fmla="*/ 1 h 1616"/>
                <a:gd name="T34" fmla="*/ 0 w 1921"/>
                <a:gd name="T35" fmla="*/ 1 h 1616"/>
                <a:gd name="T36" fmla="*/ 0 w 1921"/>
                <a:gd name="T37" fmla="*/ 1 h 1616"/>
                <a:gd name="T38" fmla="*/ 0 w 1921"/>
                <a:gd name="T39" fmla="*/ 1 h 1616"/>
                <a:gd name="T40" fmla="*/ 0 w 1921"/>
                <a:gd name="T41" fmla="*/ 1 h 1616"/>
                <a:gd name="T42" fmla="*/ 0 w 1921"/>
                <a:gd name="T43" fmla="*/ 1 h 1616"/>
                <a:gd name="T44" fmla="*/ 0 w 1921"/>
                <a:gd name="T45" fmla="*/ 1 h 1616"/>
                <a:gd name="T46" fmla="*/ 0 w 1921"/>
                <a:gd name="T47" fmla="*/ 1 h 1616"/>
                <a:gd name="T48" fmla="*/ 0 w 1921"/>
                <a:gd name="T49" fmla="*/ 1 h 1616"/>
                <a:gd name="T50" fmla="*/ 0 w 1921"/>
                <a:gd name="T51" fmla="*/ 1 h 1616"/>
                <a:gd name="T52" fmla="*/ 0 w 1921"/>
                <a:gd name="T53" fmla="*/ 1 h 1616"/>
                <a:gd name="T54" fmla="*/ 0 w 1921"/>
                <a:gd name="T55" fmla="*/ 1 h 1616"/>
                <a:gd name="T56" fmla="*/ 0 w 1921"/>
                <a:gd name="T57" fmla="*/ 1 h 1616"/>
                <a:gd name="T58" fmla="*/ 0 w 1921"/>
                <a:gd name="T59" fmla="*/ 1 h 1616"/>
                <a:gd name="T60" fmla="*/ 0 w 1921"/>
                <a:gd name="T61" fmla="*/ 1 h 1616"/>
                <a:gd name="T62" fmla="*/ 0 w 1921"/>
                <a:gd name="T63" fmla="*/ 1 h 1616"/>
                <a:gd name="T64" fmla="*/ 0 w 1921"/>
                <a:gd name="T65" fmla="*/ 1 h 1616"/>
                <a:gd name="T66" fmla="*/ 0 w 1921"/>
                <a:gd name="T67" fmla="*/ 1 h 1616"/>
                <a:gd name="T68" fmla="*/ 0 w 1921"/>
                <a:gd name="T69" fmla="*/ 1 h 1616"/>
                <a:gd name="T70" fmla="*/ 0 w 1921"/>
                <a:gd name="T71" fmla="*/ 1 h 1616"/>
                <a:gd name="T72" fmla="*/ 0 w 1921"/>
                <a:gd name="T73" fmla="*/ 1 h 1616"/>
                <a:gd name="T74" fmla="*/ 0 w 1921"/>
                <a:gd name="T75" fmla="*/ 1 h 1616"/>
                <a:gd name="T76" fmla="*/ 0 w 1921"/>
                <a:gd name="T77" fmla="*/ 1 h 1616"/>
                <a:gd name="T78" fmla="*/ 0 w 1921"/>
                <a:gd name="T79" fmla="*/ 1 h 1616"/>
                <a:gd name="T80" fmla="*/ 0 w 1921"/>
                <a:gd name="T81" fmla="*/ 1 h 1616"/>
                <a:gd name="T82" fmla="*/ 0 w 1921"/>
                <a:gd name="T83" fmla="*/ 1 h 1616"/>
                <a:gd name="T84" fmla="*/ 0 w 1921"/>
                <a:gd name="T85" fmla="*/ 1 h 1616"/>
                <a:gd name="T86" fmla="*/ 0 w 1921"/>
                <a:gd name="T87" fmla="*/ 1 h 1616"/>
                <a:gd name="T88" fmla="*/ 0 w 1921"/>
                <a:gd name="T89" fmla="*/ 1 h 1616"/>
                <a:gd name="T90" fmla="*/ 0 w 1921"/>
                <a:gd name="T91" fmla="*/ 1 h 1616"/>
                <a:gd name="T92" fmla="*/ 0 w 1921"/>
                <a:gd name="T93" fmla="*/ 1 h 1616"/>
                <a:gd name="T94" fmla="*/ 0 w 1921"/>
                <a:gd name="T95" fmla="*/ 1 h 1616"/>
                <a:gd name="T96" fmla="*/ 0 w 1921"/>
                <a:gd name="T97" fmla="*/ 1 h 1616"/>
                <a:gd name="T98" fmla="*/ 0 w 1921"/>
                <a:gd name="T99" fmla="*/ 1 h 1616"/>
                <a:gd name="T100" fmla="*/ 0 w 1921"/>
                <a:gd name="T101" fmla="*/ 1 h 1616"/>
                <a:gd name="T102" fmla="*/ 0 w 1921"/>
                <a:gd name="T103" fmla="*/ 1 h 1616"/>
                <a:gd name="T104" fmla="*/ 0 w 1921"/>
                <a:gd name="T105" fmla="*/ 1 h 1616"/>
                <a:gd name="T106" fmla="*/ 0 w 1921"/>
                <a:gd name="T107" fmla="*/ 1 h 1616"/>
                <a:gd name="T108" fmla="*/ 0 w 1921"/>
                <a:gd name="T109" fmla="*/ 1 h 1616"/>
                <a:gd name="T110" fmla="*/ 0 w 1921"/>
                <a:gd name="T111" fmla="*/ 1 h 1616"/>
                <a:gd name="T112" fmla="*/ 0 w 1921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1"/>
                <a:gd name="T172" fmla="*/ 0 h 1616"/>
                <a:gd name="T173" fmla="*/ 1921 w 1921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1" h="1616">
                  <a:moveTo>
                    <a:pt x="91" y="0"/>
                  </a:moveTo>
                  <a:lnTo>
                    <a:pt x="58" y="0"/>
                  </a:lnTo>
                  <a:lnTo>
                    <a:pt x="24" y="0"/>
                  </a:lnTo>
                  <a:lnTo>
                    <a:pt x="20" y="25"/>
                  </a:lnTo>
                  <a:lnTo>
                    <a:pt x="16" y="55"/>
                  </a:lnTo>
                  <a:lnTo>
                    <a:pt x="14" y="90"/>
                  </a:lnTo>
                  <a:lnTo>
                    <a:pt x="10" y="130"/>
                  </a:lnTo>
                  <a:lnTo>
                    <a:pt x="8" y="171"/>
                  </a:lnTo>
                  <a:lnTo>
                    <a:pt x="6" y="218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4"/>
                  </a:lnTo>
                  <a:lnTo>
                    <a:pt x="8" y="1279"/>
                  </a:lnTo>
                  <a:lnTo>
                    <a:pt x="8" y="1330"/>
                  </a:lnTo>
                  <a:lnTo>
                    <a:pt x="8" y="1379"/>
                  </a:lnTo>
                  <a:lnTo>
                    <a:pt x="6" y="1427"/>
                  </a:lnTo>
                  <a:lnTo>
                    <a:pt x="6" y="1468"/>
                  </a:lnTo>
                  <a:lnTo>
                    <a:pt x="6" y="1507"/>
                  </a:lnTo>
                  <a:lnTo>
                    <a:pt x="4" y="1543"/>
                  </a:lnTo>
                  <a:lnTo>
                    <a:pt x="2" y="1572"/>
                  </a:lnTo>
                  <a:lnTo>
                    <a:pt x="0" y="1598"/>
                  </a:lnTo>
                  <a:lnTo>
                    <a:pt x="38" y="1602"/>
                  </a:lnTo>
                  <a:lnTo>
                    <a:pt x="81" y="1604"/>
                  </a:lnTo>
                  <a:lnTo>
                    <a:pt x="127" y="1608"/>
                  </a:lnTo>
                  <a:lnTo>
                    <a:pt x="176" y="1610"/>
                  </a:lnTo>
                  <a:lnTo>
                    <a:pt x="229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2" y="1612"/>
                  </a:lnTo>
                  <a:lnTo>
                    <a:pt x="1220" y="1610"/>
                  </a:lnTo>
                  <a:lnTo>
                    <a:pt x="1356" y="1606"/>
                  </a:lnTo>
                  <a:lnTo>
                    <a:pt x="1421" y="1606"/>
                  </a:lnTo>
                  <a:lnTo>
                    <a:pt x="1484" y="1604"/>
                  </a:lnTo>
                  <a:lnTo>
                    <a:pt x="1545" y="1602"/>
                  </a:lnTo>
                  <a:lnTo>
                    <a:pt x="1604" y="1602"/>
                  </a:lnTo>
                  <a:lnTo>
                    <a:pt x="1661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3" y="1598"/>
                  </a:lnTo>
                  <a:lnTo>
                    <a:pt x="1858" y="1598"/>
                  </a:lnTo>
                  <a:lnTo>
                    <a:pt x="1897" y="1598"/>
                  </a:lnTo>
                  <a:lnTo>
                    <a:pt x="1901" y="1574"/>
                  </a:lnTo>
                  <a:lnTo>
                    <a:pt x="1905" y="1547"/>
                  </a:lnTo>
                  <a:lnTo>
                    <a:pt x="1907" y="1513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89"/>
                  </a:lnTo>
                  <a:lnTo>
                    <a:pt x="1915" y="1340"/>
                  </a:lnTo>
                  <a:lnTo>
                    <a:pt x="1917" y="1289"/>
                  </a:lnTo>
                  <a:lnTo>
                    <a:pt x="1917" y="1234"/>
                  </a:lnTo>
                  <a:lnTo>
                    <a:pt x="1919" y="1179"/>
                  </a:lnTo>
                  <a:lnTo>
                    <a:pt x="1919" y="1120"/>
                  </a:lnTo>
                  <a:lnTo>
                    <a:pt x="1919" y="1059"/>
                  </a:lnTo>
                  <a:lnTo>
                    <a:pt x="1919" y="937"/>
                  </a:lnTo>
                  <a:lnTo>
                    <a:pt x="1917" y="809"/>
                  </a:lnTo>
                  <a:lnTo>
                    <a:pt x="1917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79"/>
                  </a:lnTo>
                  <a:lnTo>
                    <a:pt x="1913" y="230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7" y="106"/>
                  </a:lnTo>
                  <a:lnTo>
                    <a:pt x="1917" y="73"/>
                  </a:lnTo>
                  <a:lnTo>
                    <a:pt x="1919" y="43"/>
                  </a:lnTo>
                  <a:lnTo>
                    <a:pt x="1921" y="20"/>
                  </a:lnTo>
                  <a:lnTo>
                    <a:pt x="1882" y="20"/>
                  </a:lnTo>
                  <a:lnTo>
                    <a:pt x="1836" y="20"/>
                  </a:lnTo>
                  <a:lnTo>
                    <a:pt x="1789" y="20"/>
                  </a:lnTo>
                  <a:lnTo>
                    <a:pt x="1740" y="20"/>
                  </a:lnTo>
                  <a:lnTo>
                    <a:pt x="1685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2" y="20"/>
                  </a:lnTo>
                  <a:lnTo>
                    <a:pt x="832" y="20"/>
                  </a:lnTo>
                  <a:lnTo>
                    <a:pt x="696" y="20"/>
                  </a:lnTo>
                  <a:lnTo>
                    <a:pt x="562" y="20"/>
                  </a:lnTo>
                  <a:lnTo>
                    <a:pt x="497" y="20"/>
                  </a:lnTo>
                  <a:lnTo>
                    <a:pt x="434" y="20"/>
                  </a:lnTo>
                  <a:lnTo>
                    <a:pt x="373" y="20"/>
                  </a:lnTo>
                  <a:lnTo>
                    <a:pt x="316" y="20"/>
                  </a:lnTo>
                  <a:lnTo>
                    <a:pt x="259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9" y="20"/>
                  </a:lnTo>
                  <a:lnTo>
                    <a:pt x="6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</p:grpSp>
      <p:sp>
        <p:nvSpPr>
          <p:cNvPr id="59" name="Rectangle 5"/>
          <p:cNvSpPr>
            <a:spLocks noChangeArrowheads="1"/>
          </p:cNvSpPr>
          <p:nvPr/>
        </p:nvSpPr>
        <p:spPr bwMode="auto">
          <a:xfrm>
            <a:off x="3503613" y="6045200"/>
            <a:ext cx="9525" cy="3175"/>
          </a:xfrm>
          <a:prstGeom prst="rect">
            <a:avLst/>
          </a:prstGeom>
          <a:solidFill>
            <a:srgbClr val="008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pl-PL" sz="140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0" name="Text Box 7"/>
          <p:cNvSpPr txBox="1">
            <a:spLocks noChangeArrowheads="1"/>
          </p:cNvSpPr>
          <p:nvPr/>
        </p:nvSpPr>
        <p:spPr bwMode="auto">
          <a:xfrm>
            <a:off x="2809751" y="5877272"/>
            <a:ext cx="1834257" cy="5846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280" tIns="45640" rIns="91280" bIns="45640">
            <a:spAutoFit/>
          </a:bodyPr>
          <a:lstStyle/>
          <a:p>
            <a:pPr algn="ctr" eaLnBrk="0" hangingPunct="0"/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INAP, </a:t>
            </a:r>
            <a:r>
              <a:rPr kumimoji="0" lang="pl-PL" sz="1600" b="1" dirty="0" smtClean="0">
                <a:solidFill>
                  <a:srgbClr val="0070C0"/>
                </a:solidFill>
                <a:latin typeface="Calibri" pitchFamily="34" charset="0"/>
              </a:rPr>
              <a:t>CAP, </a:t>
            </a:r>
            <a:r>
              <a:rPr kumimoji="0" lang="en-US" sz="1600" b="1" dirty="0" smtClean="0">
                <a:solidFill>
                  <a:srgbClr val="0070C0"/>
                </a:solidFill>
                <a:latin typeface="Calibri" pitchFamily="34" charset="0"/>
              </a:rPr>
              <a:t>CAMEL</a:t>
            </a:r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, </a:t>
            </a:r>
            <a:r>
              <a:rPr kumimoji="0" lang="pl-PL" sz="1600" b="1" dirty="0" smtClean="0">
                <a:solidFill>
                  <a:srgbClr val="0070C0"/>
                </a:solidFill>
                <a:latin typeface="Calibri" pitchFamily="34" charset="0"/>
              </a:rPr>
              <a:t>GSM</a:t>
            </a:r>
            <a:endParaRPr kumimoji="0" lang="en-US" sz="14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1" name="Text Box 8"/>
          <p:cNvSpPr txBox="1">
            <a:spLocks noChangeArrowheads="1"/>
          </p:cNvSpPr>
          <p:nvPr/>
        </p:nvSpPr>
        <p:spPr bwMode="auto">
          <a:xfrm>
            <a:off x="5120520" y="5661248"/>
            <a:ext cx="1683728" cy="5846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280" tIns="45640" rIns="91280" bIns="45640">
            <a:spAutoFit/>
          </a:bodyPr>
          <a:lstStyle/>
          <a:p>
            <a:pPr algn="ctr" eaLnBrk="0" hangingPunct="0"/>
            <a:r>
              <a:rPr kumimoji="0" lang="en-US" sz="1600" b="1" dirty="0">
                <a:solidFill>
                  <a:srgbClr val="0070C0"/>
                </a:solidFill>
                <a:latin typeface="Calibri" pitchFamily="34" charset="0"/>
              </a:rPr>
              <a:t>SIP, OSA/PARLAY</a:t>
            </a:r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, </a:t>
            </a:r>
          </a:p>
          <a:p>
            <a:pPr algn="ctr" eaLnBrk="0" hangingPunct="0"/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JAIN, UMTS</a:t>
            </a:r>
            <a:endParaRPr kumimoji="0" lang="en-US" sz="1400" dirty="0">
              <a:solidFill>
                <a:srgbClr val="0070C0"/>
              </a:solidFill>
              <a:latin typeface="Calibri" pitchFamily="34" charset="0"/>
            </a:endParaRPr>
          </a:p>
        </p:txBody>
      </p:sp>
      <p:grpSp>
        <p:nvGrpSpPr>
          <p:cNvPr id="62" name="Group 9"/>
          <p:cNvGrpSpPr>
            <a:grpSpLocks/>
          </p:cNvGrpSpPr>
          <p:nvPr/>
        </p:nvGrpSpPr>
        <p:grpSpPr bwMode="auto">
          <a:xfrm>
            <a:off x="179388" y="3644900"/>
            <a:ext cx="8820150" cy="938213"/>
            <a:chOff x="461" y="2049"/>
            <a:chExt cx="5015" cy="591"/>
          </a:xfrm>
        </p:grpSpPr>
        <p:sp>
          <p:nvSpPr>
            <p:cNvPr id="118" name="Freeform 10"/>
            <p:cNvSpPr>
              <a:spLocks/>
            </p:cNvSpPr>
            <p:nvPr/>
          </p:nvSpPr>
          <p:spPr bwMode="auto">
            <a:xfrm>
              <a:off x="509" y="2096"/>
              <a:ext cx="4967" cy="544"/>
            </a:xfrm>
            <a:custGeom>
              <a:avLst/>
              <a:gdLst>
                <a:gd name="T0" fmla="*/ 0 w 9935"/>
                <a:gd name="T1" fmla="*/ 1 h 1086"/>
                <a:gd name="T2" fmla="*/ 0 w 9935"/>
                <a:gd name="T3" fmla="*/ 0 h 1086"/>
                <a:gd name="T4" fmla="*/ 0 w 9935"/>
                <a:gd name="T5" fmla="*/ 1 h 1086"/>
                <a:gd name="T6" fmla="*/ 0 w 9935"/>
                <a:gd name="T7" fmla="*/ 1 h 1086"/>
                <a:gd name="T8" fmla="*/ 0 w 9935"/>
                <a:gd name="T9" fmla="*/ 1 h 1086"/>
                <a:gd name="T10" fmla="*/ 0 w 9935"/>
                <a:gd name="T11" fmla="*/ 1 h 1086"/>
                <a:gd name="T12" fmla="*/ 0 w 9935"/>
                <a:gd name="T13" fmla="*/ 1 h 1086"/>
                <a:gd name="T14" fmla="*/ 0 w 9935"/>
                <a:gd name="T15" fmla="*/ 1 h 10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35"/>
                <a:gd name="T25" fmla="*/ 0 h 1086"/>
                <a:gd name="T26" fmla="*/ 9935 w 9935"/>
                <a:gd name="T27" fmla="*/ 1086 h 10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35" h="1086">
                  <a:moveTo>
                    <a:pt x="8925" y="360"/>
                  </a:moveTo>
                  <a:lnTo>
                    <a:pt x="8925" y="0"/>
                  </a:lnTo>
                  <a:lnTo>
                    <a:pt x="9935" y="579"/>
                  </a:lnTo>
                  <a:lnTo>
                    <a:pt x="8925" y="1086"/>
                  </a:lnTo>
                  <a:lnTo>
                    <a:pt x="8925" y="724"/>
                  </a:lnTo>
                  <a:lnTo>
                    <a:pt x="0" y="724"/>
                  </a:lnTo>
                  <a:lnTo>
                    <a:pt x="0" y="360"/>
                  </a:lnTo>
                  <a:lnTo>
                    <a:pt x="8925" y="36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19" name="Freeform 11"/>
            <p:cNvSpPr>
              <a:spLocks/>
            </p:cNvSpPr>
            <p:nvPr/>
          </p:nvSpPr>
          <p:spPr bwMode="auto">
            <a:xfrm>
              <a:off x="461" y="2049"/>
              <a:ext cx="4968" cy="543"/>
            </a:xfrm>
            <a:custGeom>
              <a:avLst/>
              <a:gdLst>
                <a:gd name="T0" fmla="*/ 1 w 9935"/>
                <a:gd name="T1" fmla="*/ 0 h 1087"/>
                <a:gd name="T2" fmla="*/ 1 w 9935"/>
                <a:gd name="T3" fmla="*/ 0 h 1087"/>
                <a:gd name="T4" fmla="*/ 1 w 9935"/>
                <a:gd name="T5" fmla="*/ 0 h 1087"/>
                <a:gd name="T6" fmla="*/ 1 w 9935"/>
                <a:gd name="T7" fmla="*/ 0 h 1087"/>
                <a:gd name="T8" fmla="*/ 1 w 9935"/>
                <a:gd name="T9" fmla="*/ 0 h 1087"/>
                <a:gd name="T10" fmla="*/ 0 w 9935"/>
                <a:gd name="T11" fmla="*/ 0 h 1087"/>
                <a:gd name="T12" fmla="*/ 0 w 9935"/>
                <a:gd name="T13" fmla="*/ 0 h 1087"/>
                <a:gd name="T14" fmla="*/ 1 w 9935"/>
                <a:gd name="T15" fmla="*/ 0 h 10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35"/>
                <a:gd name="T25" fmla="*/ 0 h 1087"/>
                <a:gd name="T26" fmla="*/ 9935 w 9935"/>
                <a:gd name="T27" fmla="*/ 1087 h 10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35" h="1087">
                  <a:moveTo>
                    <a:pt x="8924" y="361"/>
                  </a:moveTo>
                  <a:lnTo>
                    <a:pt x="8924" y="0"/>
                  </a:lnTo>
                  <a:lnTo>
                    <a:pt x="9935" y="579"/>
                  </a:lnTo>
                  <a:lnTo>
                    <a:pt x="8924" y="1087"/>
                  </a:lnTo>
                  <a:lnTo>
                    <a:pt x="8924" y="725"/>
                  </a:lnTo>
                  <a:lnTo>
                    <a:pt x="0" y="725"/>
                  </a:lnTo>
                  <a:lnTo>
                    <a:pt x="0" y="361"/>
                  </a:lnTo>
                  <a:lnTo>
                    <a:pt x="8924" y="361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grpSp>
        <p:nvGrpSpPr>
          <p:cNvPr id="63" name="Group 12"/>
          <p:cNvGrpSpPr>
            <a:grpSpLocks/>
          </p:cNvGrpSpPr>
          <p:nvPr/>
        </p:nvGrpSpPr>
        <p:grpSpPr bwMode="auto">
          <a:xfrm>
            <a:off x="2449513" y="4657725"/>
            <a:ext cx="2338387" cy="1147763"/>
            <a:chOff x="2029" y="2569"/>
            <a:chExt cx="1276" cy="602"/>
          </a:xfrm>
        </p:grpSpPr>
        <p:pic>
          <p:nvPicPr>
            <p:cNvPr id="116" name="Picture 1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029" y="2569"/>
              <a:ext cx="1276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7" name="Picture 1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29" y="2569"/>
              <a:ext cx="1276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4" name="Rectangle 15"/>
          <p:cNvSpPr>
            <a:spLocks noChangeArrowheads="1"/>
          </p:cNvSpPr>
          <p:nvPr/>
        </p:nvSpPr>
        <p:spPr bwMode="auto">
          <a:xfrm>
            <a:off x="2705100" y="4970463"/>
            <a:ext cx="1803400" cy="573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65" name="Rectangle 16"/>
          <p:cNvSpPr>
            <a:spLocks noChangeArrowheads="1"/>
          </p:cNvSpPr>
          <p:nvPr/>
        </p:nvSpPr>
        <p:spPr bwMode="auto">
          <a:xfrm>
            <a:off x="3261332" y="5013325"/>
            <a:ext cx="85921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  <a:latin typeface="Calibri" pitchFamily="34" charset="0"/>
              </a:rPr>
              <a:t>IN</a:t>
            </a:r>
          </a:p>
          <a:p>
            <a:pPr algn="ctr"/>
            <a:r>
              <a:rPr lang="pl-PL" sz="1600" b="1">
                <a:solidFill>
                  <a:srgbClr val="000000"/>
                </a:solidFill>
                <a:latin typeface="Calibri" pitchFamily="34" charset="0"/>
              </a:rPr>
              <a:t>SCP &amp; CSE</a:t>
            </a:r>
            <a:endParaRPr lang="pl-PL">
              <a:latin typeface="Calibri" pitchFamily="34" charset="0"/>
            </a:endParaRPr>
          </a:p>
        </p:txBody>
      </p:sp>
      <p:grpSp>
        <p:nvGrpSpPr>
          <p:cNvPr id="66" name="Group 17"/>
          <p:cNvGrpSpPr>
            <a:grpSpLocks/>
          </p:cNvGrpSpPr>
          <p:nvPr/>
        </p:nvGrpSpPr>
        <p:grpSpPr bwMode="auto">
          <a:xfrm>
            <a:off x="34925" y="4732338"/>
            <a:ext cx="2395538" cy="1144587"/>
            <a:chOff x="418" y="2616"/>
            <a:chExt cx="1087" cy="555"/>
          </a:xfrm>
        </p:grpSpPr>
        <p:pic>
          <p:nvPicPr>
            <p:cNvPr id="114" name="Picture 1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18" y="2616"/>
              <a:ext cx="1087" cy="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5" name="Picture 1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18" y="2616"/>
              <a:ext cx="1087" cy="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7" name="Rectangle 20"/>
          <p:cNvSpPr>
            <a:spLocks noChangeArrowheads="1"/>
          </p:cNvSpPr>
          <p:nvPr/>
        </p:nvSpPr>
        <p:spPr bwMode="auto">
          <a:xfrm>
            <a:off x="581025" y="4867275"/>
            <a:ext cx="815975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68" name="Rectangle 21"/>
          <p:cNvSpPr>
            <a:spLocks noChangeArrowheads="1"/>
          </p:cNvSpPr>
          <p:nvPr/>
        </p:nvSpPr>
        <p:spPr bwMode="auto">
          <a:xfrm>
            <a:off x="567076" y="5084763"/>
            <a:ext cx="1505861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600" b="1" dirty="0" err="1">
                <a:solidFill>
                  <a:srgbClr val="000000"/>
                </a:solidFill>
                <a:latin typeface="Calibri" pitchFamily="34" charset="0"/>
              </a:rPr>
              <a:t>Switching</a:t>
            </a:r>
            <a:r>
              <a:rPr lang="pl-PL" sz="1600" b="1" dirty="0">
                <a:solidFill>
                  <a:srgbClr val="000000"/>
                </a:solidFill>
                <a:latin typeface="Calibri" pitchFamily="34" charset="0"/>
              </a:rPr>
              <a:t> system </a:t>
            </a:r>
          </a:p>
          <a:p>
            <a:pPr algn="ctr"/>
            <a:r>
              <a:rPr lang="pl-PL" sz="1600" b="1" dirty="0">
                <a:solidFill>
                  <a:srgbClr val="000000"/>
                </a:solidFill>
                <a:latin typeface="Calibri" pitchFamily="34" charset="0"/>
              </a:rPr>
              <a:t>software</a:t>
            </a:r>
            <a:endParaRPr lang="pl-PL" dirty="0">
              <a:latin typeface="Calibri" pitchFamily="34" charset="0"/>
            </a:endParaRPr>
          </a:p>
        </p:txBody>
      </p:sp>
      <p:grpSp>
        <p:nvGrpSpPr>
          <p:cNvPr id="69" name="Group 22"/>
          <p:cNvGrpSpPr>
            <a:grpSpLocks/>
          </p:cNvGrpSpPr>
          <p:nvPr/>
        </p:nvGrpSpPr>
        <p:grpSpPr bwMode="auto">
          <a:xfrm>
            <a:off x="1122363" y="3500438"/>
            <a:ext cx="209550" cy="1368425"/>
            <a:chOff x="979" y="2238"/>
            <a:chExt cx="106" cy="378"/>
          </a:xfrm>
        </p:grpSpPr>
        <p:sp>
          <p:nvSpPr>
            <p:cNvPr id="112" name="Rectangle 23"/>
            <p:cNvSpPr>
              <a:spLocks noChangeArrowheads="1"/>
            </p:cNvSpPr>
            <p:nvPr/>
          </p:nvSpPr>
          <p:spPr bwMode="auto">
            <a:xfrm>
              <a:off x="1021" y="2238"/>
              <a:ext cx="23" cy="275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979" y="2511"/>
              <a:ext cx="106" cy="105"/>
            </a:xfrm>
            <a:custGeom>
              <a:avLst/>
              <a:gdLst>
                <a:gd name="T0" fmla="*/ 0 w 210"/>
                <a:gd name="T1" fmla="*/ 0 h 211"/>
                <a:gd name="T2" fmla="*/ 1 w 210"/>
                <a:gd name="T3" fmla="*/ 0 h 211"/>
                <a:gd name="T4" fmla="*/ 1 w 210"/>
                <a:gd name="T5" fmla="*/ 0 h 211"/>
                <a:gd name="T6" fmla="*/ 0 w 210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0"/>
                <a:gd name="T13" fmla="*/ 0 h 211"/>
                <a:gd name="T14" fmla="*/ 210 w 210"/>
                <a:gd name="T15" fmla="*/ 211 h 2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0" h="211">
                  <a:moveTo>
                    <a:pt x="0" y="0"/>
                  </a:moveTo>
                  <a:lnTo>
                    <a:pt x="106" y="211"/>
                  </a:lnTo>
                  <a:lnTo>
                    <a:pt x="2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grpSp>
        <p:nvGrpSpPr>
          <p:cNvPr id="70" name="Group 25"/>
          <p:cNvGrpSpPr>
            <a:grpSpLocks/>
          </p:cNvGrpSpPr>
          <p:nvPr/>
        </p:nvGrpSpPr>
        <p:grpSpPr bwMode="auto">
          <a:xfrm>
            <a:off x="5651500" y="2908300"/>
            <a:ext cx="184150" cy="1889125"/>
            <a:chOff x="4221" y="2238"/>
            <a:chExt cx="106" cy="378"/>
          </a:xfrm>
        </p:grpSpPr>
        <p:sp>
          <p:nvSpPr>
            <p:cNvPr id="110" name="Rectangle 26"/>
            <p:cNvSpPr>
              <a:spLocks noChangeArrowheads="1"/>
            </p:cNvSpPr>
            <p:nvPr/>
          </p:nvSpPr>
          <p:spPr bwMode="auto">
            <a:xfrm>
              <a:off x="4263" y="2238"/>
              <a:ext cx="23" cy="275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11" name="Freeform 27"/>
            <p:cNvSpPr>
              <a:spLocks/>
            </p:cNvSpPr>
            <p:nvPr/>
          </p:nvSpPr>
          <p:spPr bwMode="auto">
            <a:xfrm>
              <a:off x="4221" y="2511"/>
              <a:ext cx="106" cy="105"/>
            </a:xfrm>
            <a:custGeom>
              <a:avLst/>
              <a:gdLst>
                <a:gd name="T0" fmla="*/ 0 w 211"/>
                <a:gd name="T1" fmla="*/ 0 h 211"/>
                <a:gd name="T2" fmla="*/ 1 w 211"/>
                <a:gd name="T3" fmla="*/ 0 h 211"/>
                <a:gd name="T4" fmla="*/ 1 w 211"/>
                <a:gd name="T5" fmla="*/ 0 h 211"/>
                <a:gd name="T6" fmla="*/ 0 w 211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11"/>
                <a:gd name="T14" fmla="*/ 211 w 211"/>
                <a:gd name="T15" fmla="*/ 211 h 2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11">
                  <a:moveTo>
                    <a:pt x="0" y="0"/>
                  </a:moveTo>
                  <a:lnTo>
                    <a:pt x="106" y="211"/>
                  </a:lnTo>
                  <a:lnTo>
                    <a:pt x="2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grpSp>
        <p:nvGrpSpPr>
          <p:cNvPr id="71" name="Group 28"/>
          <p:cNvGrpSpPr>
            <a:grpSpLocks/>
          </p:cNvGrpSpPr>
          <p:nvPr/>
        </p:nvGrpSpPr>
        <p:grpSpPr bwMode="auto">
          <a:xfrm>
            <a:off x="3492500" y="3429000"/>
            <a:ext cx="203200" cy="1368425"/>
            <a:chOff x="2614" y="2238"/>
            <a:chExt cx="106" cy="378"/>
          </a:xfrm>
        </p:grpSpPr>
        <p:sp>
          <p:nvSpPr>
            <p:cNvPr id="108" name="Rectangle 29"/>
            <p:cNvSpPr>
              <a:spLocks noChangeArrowheads="1"/>
            </p:cNvSpPr>
            <p:nvPr/>
          </p:nvSpPr>
          <p:spPr bwMode="auto">
            <a:xfrm>
              <a:off x="2656" y="2238"/>
              <a:ext cx="23" cy="275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09" name="Freeform 30"/>
            <p:cNvSpPr>
              <a:spLocks/>
            </p:cNvSpPr>
            <p:nvPr/>
          </p:nvSpPr>
          <p:spPr bwMode="auto">
            <a:xfrm>
              <a:off x="2614" y="2511"/>
              <a:ext cx="106" cy="105"/>
            </a:xfrm>
            <a:custGeom>
              <a:avLst/>
              <a:gdLst>
                <a:gd name="T0" fmla="*/ 0 w 211"/>
                <a:gd name="T1" fmla="*/ 0 h 211"/>
                <a:gd name="T2" fmla="*/ 1 w 211"/>
                <a:gd name="T3" fmla="*/ 0 h 211"/>
                <a:gd name="T4" fmla="*/ 1 w 211"/>
                <a:gd name="T5" fmla="*/ 0 h 211"/>
                <a:gd name="T6" fmla="*/ 0 w 211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11"/>
                <a:gd name="T14" fmla="*/ 211 w 211"/>
                <a:gd name="T15" fmla="*/ 211 h 2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11">
                  <a:moveTo>
                    <a:pt x="0" y="0"/>
                  </a:moveTo>
                  <a:lnTo>
                    <a:pt x="107" y="211"/>
                  </a:lnTo>
                  <a:lnTo>
                    <a:pt x="2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grpSp>
        <p:nvGrpSpPr>
          <p:cNvPr id="72" name="Group 31"/>
          <p:cNvGrpSpPr>
            <a:grpSpLocks/>
          </p:cNvGrpSpPr>
          <p:nvPr/>
        </p:nvGrpSpPr>
        <p:grpSpPr bwMode="auto">
          <a:xfrm>
            <a:off x="4787900" y="4652963"/>
            <a:ext cx="2160588" cy="955675"/>
            <a:chOff x="3668" y="2569"/>
            <a:chExt cx="1134" cy="602"/>
          </a:xfrm>
        </p:grpSpPr>
        <p:pic>
          <p:nvPicPr>
            <p:cNvPr id="106" name="Picture 32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668" y="2569"/>
              <a:ext cx="1134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7" name="Picture 33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668" y="2569"/>
              <a:ext cx="1134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492750" y="4838700"/>
            <a:ext cx="996950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74" name="Rectangle 35"/>
          <p:cNvSpPr>
            <a:spLocks noChangeArrowheads="1"/>
          </p:cNvSpPr>
          <p:nvPr/>
        </p:nvSpPr>
        <p:spPr bwMode="auto">
          <a:xfrm>
            <a:off x="5364163" y="5013325"/>
            <a:ext cx="116698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pl-PL" sz="1600" b="1">
                <a:solidFill>
                  <a:srgbClr val="000000"/>
                </a:solidFill>
                <a:latin typeface="Calibri" pitchFamily="34" charset="0"/>
              </a:rPr>
              <a:t>3G, NGN, IMS</a:t>
            </a:r>
            <a:endParaRPr lang="pl-PL">
              <a:latin typeface="Calibri" pitchFamily="34" charset="0"/>
            </a:endParaRPr>
          </a:p>
        </p:txBody>
      </p:sp>
      <p:sp>
        <p:nvSpPr>
          <p:cNvPr id="75" name="Rectangle 36"/>
          <p:cNvSpPr>
            <a:spLocks noChangeArrowheads="1"/>
          </p:cNvSpPr>
          <p:nvPr/>
        </p:nvSpPr>
        <p:spPr bwMode="auto">
          <a:xfrm>
            <a:off x="3073400" y="2730500"/>
            <a:ext cx="1484313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76" name="Rectangle 37"/>
          <p:cNvSpPr>
            <a:spLocks noChangeArrowheads="1"/>
          </p:cNvSpPr>
          <p:nvPr/>
        </p:nvSpPr>
        <p:spPr bwMode="auto">
          <a:xfrm>
            <a:off x="3062288" y="2717800"/>
            <a:ext cx="1482725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grpSp>
        <p:nvGrpSpPr>
          <p:cNvPr id="77" name="Group 38"/>
          <p:cNvGrpSpPr>
            <a:grpSpLocks/>
          </p:cNvGrpSpPr>
          <p:nvPr/>
        </p:nvGrpSpPr>
        <p:grpSpPr bwMode="auto">
          <a:xfrm>
            <a:off x="251520" y="2205038"/>
            <a:ext cx="1872207" cy="1308100"/>
            <a:chOff x="530" y="1513"/>
            <a:chExt cx="976" cy="824"/>
          </a:xfrm>
        </p:grpSpPr>
        <p:sp>
          <p:nvSpPr>
            <p:cNvPr id="104" name="Freeform 39"/>
            <p:cNvSpPr>
              <a:spLocks/>
            </p:cNvSpPr>
            <p:nvPr/>
          </p:nvSpPr>
          <p:spPr bwMode="auto">
            <a:xfrm>
              <a:off x="546" y="1529"/>
              <a:ext cx="960" cy="808"/>
            </a:xfrm>
            <a:custGeom>
              <a:avLst/>
              <a:gdLst>
                <a:gd name="T0" fmla="*/ 1 w 1920"/>
                <a:gd name="T1" fmla="*/ 0 h 1616"/>
                <a:gd name="T2" fmla="*/ 1 w 1920"/>
                <a:gd name="T3" fmla="*/ 1 h 1616"/>
                <a:gd name="T4" fmla="*/ 1 w 1920"/>
                <a:gd name="T5" fmla="*/ 1 h 1616"/>
                <a:gd name="T6" fmla="*/ 1 w 1920"/>
                <a:gd name="T7" fmla="*/ 1 h 1616"/>
                <a:gd name="T8" fmla="*/ 1 w 1920"/>
                <a:gd name="T9" fmla="*/ 1 h 1616"/>
                <a:gd name="T10" fmla="*/ 1 w 1920"/>
                <a:gd name="T11" fmla="*/ 1 h 1616"/>
                <a:gd name="T12" fmla="*/ 1 w 1920"/>
                <a:gd name="T13" fmla="*/ 1 h 1616"/>
                <a:gd name="T14" fmla="*/ 1 w 1920"/>
                <a:gd name="T15" fmla="*/ 1 h 1616"/>
                <a:gd name="T16" fmla="*/ 1 w 1920"/>
                <a:gd name="T17" fmla="*/ 1 h 1616"/>
                <a:gd name="T18" fmla="*/ 1 w 1920"/>
                <a:gd name="T19" fmla="*/ 1 h 1616"/>
                <a:gd name="T20" fmla="*/ 1 w 1920"/>
                <a:gd name="T21" fmla="*/ 1 h 1616"/>
                <a:gd name="T22" fmla="*/ 1 w 1920"/>
                <a:gd name="T23" fmla="*/ 1 h 1616"/>
                <a:gd name="T24" fmla="*/ 1 w 1920"/>
                <a:gd name="T25" fmla="*/ 1 h 1616"/>
                <a:gd name="T26" fmla="*/ 1 w 1920"/>
                <a:gd name="T27" fmla="*/ 1 h 1616"/>
                <a:gd name="T28" fmla="*/ 1 w 1920"/>
                <a:gd name="T29" fmla="*/ 1 h 1616"/>
                <a:gd name="T30" fmla="*/ 1 w 1920"/>
                <a:gd name="T31" fmla="*/ 1 h 1616"/>
                <a:gd name="T32" fmla="*/ 1 w 1920"/>
                <a:gd name="T33" fmla="*/ 1 h 1616"/>
                <a:gd name="T34" fmla="*/ 1 w 1920"/>
                <a:gd name="T35" fmla="*/ 1 h 1616"/>
                <a:gd name="T36" fmla="*/ 1 w 1920"/>
                <a:gd name="T37" fmla="*/ 1 h 1616"/>
                <a:gd name="T38" fmla="*/ 1 w 1920"/>
                <a:gd name="T39" fmla="*/ 1 h 1616"/>
                <a:gd name="T40" fmla="*/ 1 w 1920"/>
                <a:gd name="T41" fmla="*/ 1 h 1616"/>
                <a:gd name="T42" fmla="*/ 1 w 1920"/>
                <a:gd name="T43" fmla="*/ 1 h 1616"/>
                <a:gd name="T44" fmla="*/ 1 w 1920"/>
                <a:gd name="T45" fmla="*/ 1 h 1616"/>
                <a:gd name="T46" fmla="*/ 1 w 1920"/>
                <a:gd name="T47" fmla="*/ 1 h 1616"/>
                <a:gd name="T48" fmla="*/ 1 w 1920"/>
                <a:gd name="T49" fmla="*/ 1 h 1616"/>
                <a:gd name="T50" fmla="*/ 1 w 1920"/>
                <a:gd name="T51" fmla="*/ 1 h 1616"/>
                <a:gd name="T52" fmla="*/ 1 w 1920"/>
                <a:gd name="T53" fmla="*/ 1 h 1616"/>
                <a:gd name="T54" fmla="*/ 1 w 1920"/>
                <a:gd name="T55" fmla="*/ 1 h 1616"/>
                <a:gd name="T56" fmla="*/ 1 w 1920"/>
                <a:gd name="T57" fmla="*/ 1 h 1616"/>
                <a:gd name="T58" fmla="*/ 1 w 1920"/>
                <a:gd name="T59" fmla="*/ 1 h 1616"/>
                <a:gd name="T60" fmla="*/ 1 w 1920"/>
                <a:gd name="T61" fmla="*/ 1 h 1616"/>
                <a:gd name="T62" fmla="*/ 1 w 1920"/>
                <a:gd name="T63" fmla="*/ 1 h 1616"/>
                <a:gd name="T64" fmla="*/ 1 w 1920"/>
                <a:gd name="T65" fmla="*/ 1 h 1616"/>
                <a:gd name="T66" fmla="*/ 1 w 1920"/>
                <a:gd name="T67" fmla="*/ 1 h 1616"/>
                <a:gd name="T68" fmla="*/ 1 w 1920"/>
                <a:gd name="T69" fmla="*/ 1 h 1616"/>
                <a:gd name="T70" fmla="*/ 1 w 1920"/>
                <a:gd name="T71" fmla="*/ 1 h 1616"/>
                <a:gd name="T72" fmla="*/ 1 w 1920"/>
                <a:gd name="T73" fmla="*/ 1 h 1616"/>
                <a:gd name="T74" fmla="*/ 1 w 1920"/>
                <a:gd name="T75" fmla="*/ 1 h 1616"/>
                <a:gd name="T76" fmla="*/ 1 w 1920"/>
                <a:gd name="T77" fmla="*/ 1 h 1616"/>
                <a:gd name="T78" fmla="*/ 1 w 1920"/>
                <a:gd name="T79" fmla="*/ 1 h 1616"/>
                <a:gd name="T80" fmla="*/ 1 w 1920"/>
                <a:gd name="T81" fmla="*/ 1 h 1616"/>
                <a:gd name="T82" fmla="*/ 1 w 1920"/>
                <a:gd name="T83" fmla="*/ 1 h 1616"/>
                <a:gd name="T84" fmla="*/ 1 w 1920"/>
                <a:gd name="T85" fmla="*/ 1 h 1616"/>
                <a:gd name="T86" fmla="*/ 1 w 1920"/>
                <a:gd name="T87" fmla="*/ 1 h 1616"/>
                <a:gd name="T88" fmla="*/ 1 w 1920"/>
                <a:gd name="T89" fmla="*/ 1 h 1616"/>
                <a:gd name="T90" fmla="*/ 1 w 1920"/>
                <a:gd name="T91" fmla="*/ 1 h 1616"/>
                <a:gd name="T92" fmla="*/ 1 w 1920"/>
                <a:gd name="T93" fmla="*/ 1 h 1616"/>
                <a:gd name="T94" fmla="*/ 1 w 1920"/>
                <a:gd name="T95" fmla="*/ 1 h 1616"/>
                <a:gd name="T96" fmla="*/ 1 w 1920"/>
                <a:gd name="T97" fmla="*/ 1 h 1616"/>
                <a:gd name="T98" fmla="*/ 1 w 1920"/>
                <a:gd name="T99" fmla="*/ 1 h 1616"/>
                <a:gd name="T100" fmla="*/ 1 w 1920"/>
                <a:gd name="T101" fmla="*/ 1 h 1616"/>
                <a:gd name="T102" fmla="*/ 1 w 1920"/>
                <a:gd name="T103" fmla="*/ 1 h 1616"/>
                <a:gd name="T104" fmla="*/ 1 w 1920"/>
                <a:gd name="T105" fmla="*/ 1 h 1616"/>
                <a:gd name="T106" fmla="*/ 1 w 1920"/>
                <a:gd name="T107" fmla="*/ 1 h 1616"/>
                <a:gd name="T108" fmla="*/ 1 w 1920"/>
                <a:gd name="T109" fmla="*/ 1 h 1616"/>
                <a:gd name="T110" fmla="*/ 1 w 1920"/>
                <a:gd name="T111" fmla="*/ 1 h 1616"/>
                <a:gd name="T112" fmla="*/ 1 w 1920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0"/>
                <a:gd name="T172" fmla="*/ 0 h 1616"/>
                <a:gd name="T173" fmla="*/ 1920 w 1920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0" h="1616">
                  <a:moveTo>
                    <a:pt x="91" y="0"/>
                  </a:moveTo>
                  <a:lnTo>
                    <a:pt x="57" y="0"/>
                  </a:lnTo>
                  <a:lnTo>
                    <a:pt x="24" y="0"/>
                  </a:lnTo>
                  <a:lnTo>
                    <a:pt x="20" y="26"/>
                  </a:lnTo>
                  <a:lnTo>
                    <a:pt x="16" y="55"/>
                  </a:lnTo>
                  <a:lnTo>
                    <a:pt x="14" y="91"/>
                  </a:lnTo>
                  <a:lnTo>
                    <a:pt x="10" y="130"/>
                  </a:lnTo>
                  <a:lnTo>
                    <a:pt x="8" y="172"/>
                  </a:lnTo>
                  <a:lnTo>
                    <a:pt x="6" y="219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5"/>
                  </a:lnTo>
                  <a:lnTo>
                    <a:pt x="8" y="1280"/>
                  </a:lnTo>
                  <a:lnTo>
                    <a:pt x="8" y="1331"/>
                  </a:lnTo>
                  <a:lnTo>
                    <a:pt x="8" y="1380"/>
                  </a:lnTo>
                  <a:lnTo>
                    <a:pt x="6" y="1427"/>
                  </a:lnTo>
                  <a:lnTo>
                    <a:pt x="6" y="1469"/>
                  </a:lnTo>
                  <a:lnTo>
                    <a:pt x="6" y="1508"/>
                  </a:lnTo>
                  <a:lnTo>
                    <a:pt x="4" y="1543"/>
                  </a:lnTo>
                  <a:lnTo>
                    <a:pt x="2" y="1573"/>
                  </a:lnTo>
                  <a:lnTo>
                    <a:pt x="0" y="1598"/>
                  </a:lnTo>
                  <a:lnTo>
                    <a:pt x="37" y="1602"/>
                  </a:lnTo>
                  <a:lnTo>
                    <a:pt x="81" y="1604"/>
                  </a:lnTo>
                  <a:lnTo>
                    <a:pt x="126" y="1608"/>
                  </a:lnTo>
                  <a:lnTo>
                    <a:pt x="175" y="1610"/>
                  </a:lnTo>
                  <a:lnTo>
                    <a:pt x="228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1" y="1612"/>
                  </a:lnTo>
                  <a:lnTo>
                    <a:pt x="1219" y="1610"/>
                  </a:lnTo>
                  <a:lnTo>
                    <a:pt x="1355" y="1606"/>
                  </a:lnTo>
                  <a:lnTo>
                    <a:pt x="1420" y="1606"/>
                  </a:lnTo>
                  <a:lnTo>
                    <a:pt x="1483" y="1604"/>
                  </a:lnTo>
                  <a:lnTo>
                    <a:pt x="1544" y="1602"/>
                  </a:lnTo>
                  <a:lnTo>
                    <a:pt x="1603" y="1602"/>
                  </a:lnTo>
                  <a:lnTo>
                    <a:pt x="1660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2" y="1598"/>
                  </a:lnTo>
                  <a:lnTo>
                    <a:pt x="1857" y="1598"/>
                  </a:lnTo>
                  <a:lnTo>
                    <a:pt x="1897" y="1598"/>
                  </a:lnTo>
                  <a:lnTo>
                    <a:pt x="1901" y="1575"/>
                  </a:lnTo>
                  <a:lnTo>
                    <a:pt x="1905" y="1547"/>
                  </a:lnTo>
                  <a:lnTo>
                    <a:pt x="1907" y="1514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90"/>
                  </a:lnTo>
                  <a:lnTo>
                    <a:pt x="1915" y="1341"/>
                  </a:lnTo>
                  <a:lnTo>
                    <a:pt x="1916" y="1289"/>
                  </a:lnTo>
                  <a:lnTo>
                    <a:pt x="1916" y="1234"/>
                  </a:lnTo>
                  <a:lnTo>
                    <a:pt x="1918" y="1179"/>
                  </a:lnTo>
                  <a:lnTo>
                    <a:pt x="1918" y="1120"/>
                  </a:lnTo>
                  <a:lnTo>
                    <a:pt x="1918" y="1059"/>
                  </a:lnTo>
                  <a:lnTo>
                    <a:pt x="1918" y="937"/>
                  </a:lnTo>
                  <a:lnTo>
                    <a:pt x="1916" y="809"/>
                  </a:lnTo>
                  <a:lnTo>
                    <a:pt x="1916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80"/>
                  </a:lnTo>
                  <a:lnTo>
                    <a:pt x="1913" y="231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6" y="107"/>
                  </a:lnTo>
                  <a:lnTo>
                    <a:pt x="1916" y="73"/>
                  </a:lnTo>
                  <a:lnTo>
                    <a:pt x="1918" y="44"/>
                  </a:lnTo>
                  <a:lnTo>
                    <a:pt x="1920" y="20"/>
                  </a:lnTo>
                  <a:lnTo>
                    <a:pt x="1881" y="20"/>
                  </a:lnTo>
                  <a:lnTo>
                    <a:pt x="1836" y="20"/>
                  </a:lnTo>
                  <a:lnTo>
                    <a:pt x="1788" y="20"/>
                  </a:lnTo>
                  <a:lnTo>
                    <a:pt x="1739" y="20"/>
                  </a:lnTo>
                  <a:lnTo>
                    <a:pt x="1684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1" y="20"/>
                  </a:lnTo>
                  <a:lnTo>
                    <a:pt x="831" y="20"/>
                  </a:lnTo>
                  <a:lnTo>
                    <a:pt x="695" y="20"/>
                  </a:lnTo>
                  <a:lnTo>
                    <a:pt x="561" y="20"/>
                  </a:lnTo>
                  <a:lnTo>
                    <a:pt x="496" y="20"/>
                  </a:lnTo>
                  <a:lnTo>
                    <a:pt x="433" y="20"/>
                  </a:lnTo>
                  <a:lnTo>
                    <a:pt x="372" y="20"/>
                  </a:lnTo>
                  <a:lnTo>
                    <a:pt x="315" y="20"/>
                  </a:lnTo>
                  <a:lnTo>
                    <a:pt x="258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8" y="20"/>
                  </a:lnTo>
                  <a:lnTo>
                    <a:pt x="63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4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  <p:sp>
          <p:nvSpPr>
            <p:cNvPr id="105" name="Freeform 40"/>
            <p:cNvSpPr>
              <a:spLocks/>
            </p:cNvSpPr>
            <p:nvPr/>
          </p:nvSpPr>
          <p:spPr bwMode="auto">
            <a:xfrm>
              <a:off x="530" y="1513"/>
              <a:ext cx="960" cy="808"/>
            </a:xfrm>
            <a:custGeom>
              <a:avLst/>
              <a:gdLst>
                <a:gd name="T0" fmla="*/ 0 w 1921"/>
                <a:gd name="T1" fmla="*/ 0 h 1616"/>
                <a:gd name="T2" fmla="*/ 0 w 1921"/>
                <a:gd name="T3" fmla="*/ 1 h 1616"/>
                <a:gd name="T4" fmla="*/ 0 w 1921"/>
                <a:gd name="T5" fmla="*/ 1 h 1616"/>
                <a:gd name="T6" fmla="*/ 0 w 1921"/>
                <a:gd name="T7" fmla="*/ 1 h 1616"/>
                <a:gd name="T8" fmla="*/ 0 w 1921"/>
                <a:gd name="T9" fmla="*/ 1 h 1616"/>
                <a:gd name="T10" fmla="*/ 0 w 1921"/>
                <a:gd name="T11" fmla="*/ 1 h 1616"/>
                <a:gd name="T12" fmla="*/ 0 w 1921"/>
                <a:gd name="T13" fmla="*/ 1 h 1616"/>
                <a:gd name="T14" fmla="*/ 0 w 1921"/>
                <a:gd name="T15" fmla="*/ 1 h 1616"/>
                <a:gd name="T16" fmla="*/ 0 w 1921"/>
                <a:gd name="T17" fmla="*/ 1 h 1616"/>
                <a:gd name="T18" fmla="*/ 0 w 1921"/>
                <a:gd name="T19" fmla="*/ 1 h 1616"/>
                <a:gd name="T20" fmla="*/ 0 w 1921"/>
                <a:gd name="T21" fmla="*/ 1 h 1616"/>
                <a:gd name="T22" fmla="*/ 0 w 1921"/>
                <a:gd name="T23" fmla="*/ 1 h 1616"/>
                <a:gd name="T24" fmla="*/ 0 w 1921"/>
                <a:gd name="T25" fmla="*/ 1 h 1616"/>
                <a:gd name="T26" fmla="*/ 0 w 1921"/>
                <a:gd name="T27" fmla="*/ 1 h 1616"/>
                <a:gd name="T28" fmla="*/ 0 w 1921"/>
                <a:gd name="T29" fmla="*/ 1 h 1616"/>
                <a:gd name="T30" fmla="*/ 0 w 1921"/>
                <a:gd name="T31" fmla="*/ 1 h 1616"/>
                <a:gd name="T32" fmla="*/ 0 w 1921"/>
                <a:gd name="T33" fmla="*/ 1 h 1616"/>
                <a:gd name="T34" fmla="*/ 0 w 1921"/>
                <a:gd name="T35" fmla="*/ 1 h 1616"/>
                <a:gd name="T36" fmla="*/ 0 w 1921"/>
                <a:gd name="T37" fmla="*/ 1 h 1616"/>
                <a:gd name="T38" fmla="*/ 0 w 1921"/>
                <a:gd name="T39" fmla="*/ 1 h 1616"/>
                <a:gd name="T40" fmla="*/ 0 w 1921"/>
                <a:gd name="T41" fmla="*/ 1 h 1616"/>
                <a:gd name="T42" fmla="*/ 0 w 1921"/>
                <a:gd name="T43" fmla="*/ 1 h 1616"/>
                <a:gd name="T44" fmla="*/ 0 w 1921"/>
                <a:gd name="T45" fmla="*/ 1 h 1616"/>
                <a:gd name="T46" fmla="*/ 0 w 1921"/>
                <a:gd name="T47" fmla="*/ 1 h 1616"/>
                <a:gd name="T48" fmla="*/ 0 w 1921"/>
                <a:gd name="T49" fmla="*/ 1 h 1616"/>
                <a:gd name="T50" fmla="*/ 0 w 1921"/>
                <a:gd name="T51" fmla="*/ 1 h 1616"/>
                <a:gd name="T52" fmla="*/ 0 w 1921"/>
                <a:gd name="T53" fmla="*/ 1 h 1616"/>
                <a:gd name="T54" fmla="*/ 0 w 1921"/>
                <a:gd name="T55" fmla="*/ 1 h 1616"/>
                <a:gd name="T56" fmla="*/ 0 w 1921"/>
                <a:gd name="T57" fmla="*/ 1 h 1616"/>
                <a:gd name="T58" fmla="*/ 0 w 1921"/>
                <a:gd name="T59" fmla="*/ 1 h 1616"/>
                <a:gd name="T60" fmla="*/ 0 w 1921"/>
                <a:gd name="T61" fmla="*/ 1 h 1616"/>
                <a:gd name="T62" fmla="*/ 0 w 1921"/>
                <a:gd name="T63" fmla="*/ 1 h 1616"/>
                <a:gd name="T64" fmla="*/ 0 w 1921"/>
                <a:gd name="T65" fmla="*/ 1 h 1616"/>
                <a:gd name="T66" fmla="*/ 0 w 1921"/>
                <a:gd name="T67" fmla="*/ 1 h 1616"/>
                <a:gd name="T68" fmla="*/ 0 w 1921"/>
                <a:gd name="T69" fmla="*/ 1 h 1616"/>
                <a:gd name="T70" fmla="*/ 0 w 1921"/>
                <a:gd name="T71" fmla="*/ 1 h 1616"/>
                <a:gd name="T72" fmla="*/ 0 w 1921"/>
                <a:gd name="T73" fmla="*/ 1 h 1616"/>
                <a:gd name="T74" fmla="*/ 0 w 1921"/>
                <a:gd name="T75" fmla="*/ 1 h 1616"/>
                <a:gd name="T76" fmla="*/ 0 w 1921"/>
                <a:gd name="T77" fmla="*/ 1 h 1616"/>
                <a:gd name="T78" fmla="*/ 0 w 1921"/>
                <a:gd name="T79" fmla="*/ 1 h 1616"/>
                <a:gd name="T80" fmla="*/ 0 w 1921"/>
                <a:gd name="T81" fmla="*/ 1 h 1616"/>
                <a:gd name="T82" fmla="*/ 0 w 1921"/>
                <a:gd name="T83" fmla="*/ 1 h 1616"/>
                <a:gd name="T84" fmla="*/ 0 w 1921"/>
                <a:gd name="T85" fmla="*/ 1 h 1616"/>
                <a:gd name="T86" fmla="*/ 0 w 1921"/>
                <a:gd name="T87" fmla="*/ 1 h 1616"/>
                <a:gd name="T88" fmla="*/ 0 w 1921"/>
                <a:gd name="T89" fmla="*/ 1 h 1616"/>
                <a:gd name="T90" fmla="*/ 0 w 1921"/>
                <a:gd name="T91" fmla="*/ 1 h 1616"/>
                <a:gd name="T92" fmla="*/ 0 w 1921"/>
                <a:gd name="T93" fmla="*/ 1 h 1616"/>
                <a:gd name="T94" fmla="*/ 0 w 1921"/>
                <a:gd name="T95" fmla="*/ 1 h 1616"/>
                <a:gd name="T96" fmla="*/ 0 w 1921"/>
                <a:gd name="T97" fmla="*/ 1 h 1616"/>
                <a:gd name="T98" fmla="*/ 0 w 1921"/>
                <a:gd name="T99" fmla="*/ 1 h 1616"/>
                <a:gd name="T100" fmla="*/ 0 w 1921"/>
                <a:gd name="T101" fmla="*/ 1 h 1616"/>
                <a:gd name="T102" fmla="*/ 0 w 1921"/>
                <a:gd name="T103" fmla="*/ 1 h 1616"/>
                <a:gd name="T104" fmla="*/ 0 w 1921"/>
                <a:gd name="T105" fmla="*/ 1 h 1616"/>
                <a:gd name="T106" fmla="*/ 0 w 1921"/>
                <a:gd name="T107" fmla="*/ 1 h 1616"/>
                <a:gd name="T108" fmla="*/ 0 w 1921"/>
                <a:gd name="T109" fmla="*/ 1 h 1616"/>
                <a:gd name="T110" fmla="*/ 0 w 1921"/>
                <a:gd name="T111" fmla="*/ 1 h 1616"/>
                <a:gd name="T112" fmla="*/ 0 w 1921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1"/>
                <a:gd name="T172" fmla="*/ 0 h 1616"/>
                <a:gd name="T173" fmla="*/ 1921 w 1921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1" h="1616">
                  <a:moveTo>
                    <a:pt x="91" y="0"/>
                  </a:moveTo>
                  <a:lnTo>
                    <a:pt x="58" y="0"/>
                  </a:lnTo>
                  <a:lnTo>
                    <a:pt x="24" y="0"/>
                  </a:lnTo>
                  <a:lnTo>
                    <a:pt x="20" y="25"/>
                  </a:lnTo>
                  <a:lnTo>
                    <a:pt x="16" y="55"/>
                  </a:lnTo>
                  <a:lnTo>
                    <a:pt x="14" y="90"/>
                  </a:lnTo>
                  <a:lnTo>
                    <a:pt x="10" y="130"/>
                  </a:lnTo>
                  <a:lnTo>
                    <a:pt x="8" y="171"/>
                  </a:lnTo>
                  <a:lnTo>
                    <a:pt x="6" y="218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4"/>
                  </a:lnTo>
                  <a:lnTo>
                    <a:pt x="8" y="1279"/>
                  </a:lnTo>
                  <a:lnTo>
                    <a:pt x="8" y="1330"/>
                  </a:lnTo>
                  <a:lnTo>
                    <a:pt x="8" y="1379"/>
                  </a:lnTo>
                  <a:lnTo>
                    <a:pt x="6" y="1427"/>
                  </a:lnTo>
                  <a:lnTo>
                    <a:pt x="6" y="1468"/>
                  </a:lnTo>
                  <a:lnTo>
                    <a:pt x="6" y="1507"/>
                  </a:lnTo>
                  <a:lnTo>
                    <a:pt x="4" y="1543"/>
                  </a:lnTo>
                  <a:lnTo>
                    <a:pt x="2" y="1572"/>
                  </a:lnTo>
                  <a:lnTo>
                    <a:pt x="0" y="1598"/>
                  </a:lnTo>
                  <a:lnTo>
                    <a:pt x="38" y="1602"/>
                  </a:lnTo>
                  <a:lnTo>
                    <a:pt x="81" y="1604"/>
                  </a:lnTo>
                  <a:lnTo>
                    <a:pt x="127" y="1608"/>
                  </a:lnTo>
                  <a:lnTo>
                    <a:pt x="176" y="1610"/>
                  </a:lnTo>
                  <a:lnTo>
                    <a:pt x="229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2" y="1612"/>
                  </a:lnTo>
                  <a:lnTo>
                    <a:pt x="1220" y="1610"/>
                  </a:lnTo>
                  <a:lnTo>
                    <a:pt x="1356" y="1606"/>
                  </a:lnTo>
                  <a:lnTo>
                    <a:pt x="1421" y="1606"/>
                  </a:lnTo>
                  <a:lnTo>
                    <a:pt x="1484" y="1604"/>
                  </a:lnTo>
                  <a:lnTo>
                    <a:pt x="1545" y="1602"/>
                  </a:lnTo>
                  <a:lnTo>
                    <a:pt x="1604" y="1602"/>
                  </a:lnTo>
                  <a:lnTo>
                    <a:pt x="1661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3" y="1598"/>
                  </a:lnTo>
                  <a:lnTo>
                    <a:pt x="1858" y="1598"/>
                  </a:lnTo>
                  <a:lnTo>
                    <a:pt x="1897" y="1598"/>
                  </a:lnTo>
                  <a:lnTo>
                    <a:pt x="1901" y="1574"/>
                  </a:lnTo>
                  <a:lnTo>
                    <a:pt x="1905" y="1547"/>
                  </a:lnTo>
                  <a:lnTo>
                    <a:pt x="1907" y="1513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89"/>
                  </a:lnTo>
                  <a:lnTo>
                    <a:pt x="1915" y="1340"/>
                  </a:lnTo>
                  <a:lnTo>
                    <a:pt x="1917" y="1289"/>
                  </a:lnTo>
                  <a:lnTo>
                    <a:pt x="1917" y="1234"/>
                  </a:lnTo>
                  <a:lnTo>
                    <a:pt x="1919" y="1179"/>
                  </a:lnTo>
                  <a:lnTo>
                    <a:pt x="1919" y="1120"/>
                  </a:lnTo>
                  <a:lnTo>
                    <a:pt x="1919" y="1059"/>
                  </a:lnTo>
                  <a:lnTo>
                    <a:pt x="1919" y="937"/>
                  </a:lnTo>
                  <a:lnTo>
                    <a:pt x="1917" y="809"/>
                  </a:lnTo>
                  <a:lnTo>
                    <a:pt x="1917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79"/>
                  </a:lnTo>
                  <a:lnTo>
                    <a:pt x="1913" y="230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7" y="106"/>
                  </a:lnTo>
                  <a:lnTo>
                    <a:pt x="1917" y="73"/>
                  </a:lnTo>
                  <a:lnTo>
                    <a:pt x="1919" y="43"/>
                  </a:lnTo>
                  <a:lnTo>
                    <a:pt x="1921" y="20"/>
                  </a:lnTo>
                  <a:lnTo>
                    <a:pt x="1882" y="20"/>
                  </a:lnTo>
                  <a:lnTo>
                    <a:pt x="1836" y="20"/>
                  </a:lnTo>
                  <a:lnTo>
                    <a:pt x="1789" y="20"/>
                  </a:lnTo>
                  <a:lnTo>
                    <a:pt x="1740" y="20"/>
                  </a:lnTo>
                  <a:lnTo>
                    <a:pt x="1685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2" y="20"/>
                  </a:lnTo>
                  <a:lnTo>
                    <a:pt x="832" y="20"/>
                  </a:lnTo>
                  <a:lnTo>
                    <a:pt x="696" y="20"/>
                  </a:lnTo>
                  <a:lnTo>
                    <a:pt x="562" y="20"/>
                  </a:lnTo>
                  <a:lnTo>
                    <a:pt x="497" y="20"/>
                  </a:lnTo>
                  <a:lnTo>
                    <a:pt x="434" y="20"/>
                  </a:lnTo>
                  <a:lnTo>
                    <a:pt x="373" y="20"/>
                  </a:lnTo>
                  <a:lnTo>
                    <a:pt x="316" y="20"/>
                  </a:lnTo>
                  <a:lnTo>
                    <a:pt x="259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9" y="20"/>
                  </a:lnTo>
                  <a:lnTo>
                    <a:pt x="6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</p:grpSp>
      <p:sp>
        <p:nvSpPr>
          <p:cNvPr id="78" name="Rectangle 41"/>
          <p:cNvSpPr>
            <a:spLocks noChangeArrowheads="1"/>
          </p:cNvSpPr>
          <p:nvPr/>
        </p:nvSpPr>
        <p:spPr bwMode="auto">
          <a:xfrm>
            <a:off x="1217613" y="2951163"/>
            <a:ext cx="163512" cy="309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79" name="Rectangle 42"/>
          <p:cNvSpPr>
            <a:spLocks noChangeArrowheads="1"/>
          </p:cNvSpPr>
          <p:nvPr/>
        </p:nvSpPr>
        <p:spPr bwMode="auto">
          <a:xfrm>
            <a:off x="1193800" y="2927350"/>
            <a:ext cx="1619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0" name="Rectangle 43"/>
          <p:cNvSpPr>
            <a:spLocks noChangeArrowheads="1"/>
          </p:cNvSpPr>
          <p:nvPr/>
        </p:nvSpPr>
        <p:spPr bwMode="auto">
          <a:xfrm>
            <a:off x="538163" y="2730500"/>
            <a:ext cx="1366837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1" name="Rectangle 44"/>
          <p:cNvSpPr>
            <a:spLocks noChangeArrowheads="1"/>
          </p:cNvSpPr>
          <p:nvPr/>
        </p:nvSpPr>
        <p:spPr bwMode="auto">
          <a:xfrm>
            <a:off x="466463" y="2382251"/>
            <a:ext cx="1428211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</a:rPr>
              <a:t>Inteligencja</a:t>
            </a:r>
            <a:endParaRPr lang="pl-PL" sz="1400" b="1" dirty="0">
              <a:solidFill>
                <a:schemeClr val="tx2"/>
              </a:solidFill>
              <a:latin typeface="Calibri" pitchFamily="34" charset="0"/>
            </a:endParaRPr>
          </a:p>
          <a:p>
            <a:pPr algn="ctr"/>
            <a:r>
              <a:rPr lang="pl-PL" sz="1400" b="1" dirty="0">
                <a:solidFill>
                  <a:schemeClr val="tx2"/>
                </a:solidFill>
                <a:latin typeface="Calibri" pitchFamily="34" charset="0"/>
              </a:rPr>
              <a:t>w</a:t>
            </a:r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</a:rPr>
              <a:t>budowana w </a:t>
            </a:r>
            <a:endParaRPr lang="pl-PL" sz="1400" b="1" dirty="0">
              <a:solidFill>
                <a:schemeClr val="tx2"/>
              </a:solidFill>
              <a:latin typeface="Calibri" pitchFamily="34" charset="0"/>
            </a:endParaRPr>
          </a:p>
          <a:p>
            <a:pPr algn="ctr"/>
            <a:r>
              <a:rPr lang="pl-PL" sz="1400" b="1" dirty="0">
                <a:solidFill>
                  <a:schemeClr val="tx2"/>
                </a:solidFill>
                <a:latin typeface="Calibri" pitchFamily="34" charset="0"/>
              </a:rPr>
              <a:t>o</a:t>
            </a:r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</a:rPr>
              <a:t>programowanie </a:t>
            </a:r>
          </a:p>
          <a:p>
            <a:pPr algn="ctr"/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</a:rPr>
              <a:t> central końcowych</a:t>
            </a:r>
            <a:endParaRPr lang="pl-PL" sz="1600" dirty="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2" name="Rectangle 45"/>
          <p:cNvSpPr>
            <a:spLocks noChangeArrowheads="1"/>
          </p:cNvSpPr>
          <p:nvPr/>
        </p:nvSpPr>
        <p:spPr bwMode="auto">
          <a:xfrm>
            <a:off x="2990026" y="2363764"/>
            <a:ext cx="1147109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Inteligencja</a:t>
            </a:r>
            <a:endParaRPr lang="pl-PL" sz="1400" b="1" dirty="0">
              <a:solidFill>
                <a:schemeClr val="tx2"/>
              </a:solidFill>
              <a:latin typeface="Calibri" pitchFamily="34" charset="0"/>
              <a:cs typeface="Calibri" pitchFamily="34" charset="0"/>
            </a:endParaRPr>
          </a:p>
          <a:p>
            <a:pPr algn="ctr"/>
            <a:r>
              <a:rPr lang="pl-PL" sz="1400" b="1" dirty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w</a:t>
            </a:r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 wydzielonej </a:t>
            </a:r>
            <a:r>
              <a:rPr lang="pl-PL" sz="1400" dirty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 </a:t>
            </a:r>
            <a:endParaRPr lang="pl-PL" sz="1400" dirty="0" smtClean="0">
              <a:solidFill>
                <a:schemeClr val="tx2"/>
              </a:solidFill>
              <a:latin typeface="Calibri" pitchFamily="34" charset="0"/>
              <a:cs typeface="Calibri" pitchFamily="34" charset="0"/>
            </a:endParaRPr>
          </a:p>
          <a:p>
            <a:pPr algn="ctr"/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platformie </a:t>
            </a:r>
          </a:p>
          <a:p>
            <a:pPr algn="ctr"/>
            <a:r>
              <a:rPr lang="pl-PL" sz="1400" b="1" dirty="0" smtClean="0">
                <a:solidFill>
                  <a:schemeClr val="tx2"/>
                </a:solidFill>
                <a:latin typeface="Calibri" pitchFamily="34" charset="0"/>
                <a:cs typeface="Calibri" pitchFamily="34" charset="0"/>
              </a:rPr>
              <a:t>usługowej</a:t>
            </a:r>
            <a:endParaRPr lang="pl-PL" sz="1400" b="1" dirty="0">
              <a:solidFill>
                <a:schemeClr val="tx2"/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83" name="Group 46"/>
          <p:cNvGrpSpPr>
            <a:grpSpLocks/>
          </p:cNvGrpSpPr>
          <p:nvPr/>
        </p:nvGrpSpPr>
        <p:grpSpPr bwMode="auto">
          <a:xfrm>
            <a:off x="4716016" y="2205038"/>
            <a:ext cx="1872208" cy="1308100"/>
            <a:chOff x="530" y="1513"/>
            <a:chExt cx="976" cy="824"/>
          </a:xfrm>
        </p:grpSpPr>
        <p:sp>
          <p:nvSpPr>
            <p:cNvPr id="102" name="Freeform 47"/>
            <p:cNvSpPr>
              <a:spLocks/>
            </p:cNvSpPr>
            <p:nvPr/>
          </p:nvSpPr>
          <p:spPr bwMode="auto">
            <a:xfrm>
              <a:off x="546" y="1529"/>
              <a:ext cx="960" cy="808"/>
            </a:xfrm>
            <a:custGeom>
              <a:avLst/>
              <a:gdLst>
                <a:gd name="T0" fmla="*/ 1 w 1920"/>
                <a:gd name="T1" fmla="*/ 0 h 1616"/>
                <a:gd name="T2" fmla="*/ 1 w 1920"/>
                <a:gd name="T3" fmla="*/ 1 h 1616"/>
                <a:gd name="T4" fmla="*/ 1 w 1920"/>
                <a:gd name="T5" fmla="*/ 1 h 1616"/>
                <a:gd name="T6" fmla="*/ 1 w 1920"/>
                <a:gd name="T7" fmla="*/ 1 h 1616"/>
                <a:gd name="T8" fmla="*/ 1 w 1920"/>
                <a:gd name="T9" fmla="*/ 1 h 1616"/>
                <a:gd name="T10" fmla="*/ 1 w 1920"/>
                <a:gd name="T11" fmla="*/ 1 h 1616"/>
                <a:gd name="T12" fmla="*/ 1 w 1920"/>
                <a:gd name="T13" fmla="*/ 1 h 1616"/>
                <a:gd name="T14" fmla="*/ 1 w 1920"/>
                <a:gd name="T15" fmla="*/ 1 h 1616"/>
                <a:gd name="T16" fmla="*/ 1 w 1920"/>
                <a:gd name="T17" fmla="*/ 1 h 1616"/>
                <a:gd name="T18" fmla="*/ 1 w 1920"/>
                <a:gd name="T19" fmla="*/ 1 h 1616"/>
                <a:gd name="T20" fmla="*/ 1 w 1920"/>
                <a:gd name="T21" fmla="*/ 1 h 1616"/>
                <a:gd name="T22" fmla="*/ 1 w 1920"/>
                <a:gd name="T23" fmla="*/ 1 h 1616"/>
                <a:gd name="T24" fmla="*/ 1 w 1920"/>
                <a:gd name="T25" fmla="*/ 1 h 1616"/>
                <a:gd name="T26" fmla="*/ 1 w 1920"/>
                <a:gd name="T27" fmla="*/ 1 h 1616"/>
                <a:gd name="T28" fmla="*/ 1 w 1920"/>
                <a:gd name="T29" fmla="*/ 1 h 1616"/>
                <a:gd name="T30" fmla="*/ 1 w 1920"/>
                <a:gd name="T31" fmla="*/ 1 h 1616"/>
                <a:gd name="T32" fmla="*/ 1 w 1920"/>
                <a:gd name="T33" fmla="*/ 1 h 1616"/>
                <a:gd name="T34" fmla="*/ 1 w 1920"/>
                <a:gd name="T35" fmla="*/ 1 h 1616"/>
                <a:gd name="T36" fmla="*/ 1 w 1920"/>
                <a:gd name="T37" fmla="*/ 1 h 1616"/>
                <a:gd name="T38" fmla="*/ 1 w 1920"/>
                <a:gd name="T39" fmla="*/ 1 h 1616"/>
                <a:gd name="T40" fmla="*/ 1 w 1920"/>
                <a:gd name="T41" fmla="*/ 1 h 1616"/>
                <a:gd name="T42" fmla="*/ 1 w 1920"/>
                <a:gd name="T43" fmla="*/ 1 h 1616"/>
                <a:gd name="T44" fmla="*/ 1 w 1920"/>
                <a:gd name="T45" fmla="*/ 1 h 1616"/>
                <a:gd name="T46" fmla="*/ 1 w 1920"/>
                <a:gd name="T47" fmla="*/ 1 h 1616"/>
                <a:gd name="T48" fmla="*/ 1 w 1920"/>
                <a:gd name="T49" fmla="*/ 1 h 1616"/>
                <a:gd name="T50" fmla="*/ 1 w 1920"/>
                <a:gd name="T51" fmla="*/ 1 h 1616"/>
                <a:gd name="T52" fmla="*/ 1 w 1920"/>
                <a:gd name="T53" fmla="*/ 1 h 1616"/>
                <a:gd name="T54" fmla="*/ 1 w 1920"/>
                <a:gd name="T55" fmla="*/ 1 h 1616"/>
                <a:gd name="T56" fmla="*/ 1 w 1920"/>
                <a:gd name="T57" fmla="*/ 1 h 1616"/>
                <a:gd name="T58" fmla="*/ 1 w 1920"/>
                <a:gd name="T59" fmla="*/ 1 h 1616"/>
                <a:gd name="T60" fmla="*/ 1 w 1920"/>
                <a:gd name="T61" fmla="*/ 1 h 1616"/>
                <a:gd name="T62" fmla="*/ 1 w 1920"/>
                <a:gd name="T63" fmla="*/ 1 h 1616"/>
                <a:gd name="T64" fmla="*/ 1 w 1920"/>
                <a:gd name="T65" fmla="*/ 1 h 1616"/>
                <a:gd name="T66" fmla="*/ 1 w 1920"/>
                <a:gd name="T67" fmla="*/ 1 h 1616"/>
                <a:gd name="T68" fmla="*/ 1 w 1920"/>
                <a:gd name="T69" fmla="*/ 1 h 1616"/>
                <a:gd name="T70" fmla="*/ 1 w 1920"/>
                <a:gd name="T71" fmla="*/ 1 h 1616"/>
                <a:gd name="T72" fmla="*/ 1 w 1920"/>
                <a:gd name="T73" fmla="*/ 1 h 1616"/>
                <a:gd name="T74" fmla="*/ 1 w 1920"/>
                <a:gd name="T75" fmla="*/ 1 h 1616"/>
                <a:gd name="T76" fmla="*/ 1 w 1920"/>
                <a:gd name="T77" fmla="*/ 1 h 1616"/>
                <a:gd name="T78" fmla="*/ 1 w 1920"/>
                <a:gd name="T79" fmla="*/ 1 h 1616"/>
                <a:gd name="T80" fmla="*/ 1 w 1920"/>
                <a:gd name="T81" fmla="*/ 1 h 1616"/>
                <a:gd name="T82" fmla="*/ 1 w 1920"/>
                <a:gd name="T83" fmla="*/ 1 h 1616"/>
                <a:gd name="T84" fmla="*/ 1 w 1920"/>
                <a:gd name="T85" fmla="*/ 1 h 1616"/>
                <a:gd name="T86" fmla="*/ 1 w 1920"/>
                <a:gd name="T87" fmla="*/ 1 h 1616"/>
                <a:gd name="T88" fmla="*/ 1 w 1920"/>
                <a:gd name="T89" fmla="*/ 1 h 1616"/>
                <a:gd name="T90" fmla="*/ 1 w 1920"/>
                <a:gd name="T91" fmla="*/ 1 h 1616"/>
                <a:gd name="T92" fmla="*/ 1 w 1920"/>
                <a:gd name="T93" fmla="*/ 1 h 1616"/>
                <a:gd name="T94" fmla="*/ 1 w 1920"/>
                <a:gd name="T95" fmla="*/ 1 h 1616"/>
                <a:gd name="T96" fmla="*/ 1 w 1920"/>
                <a:gd name="T97" fmla="*/ 1 h 1616"/>
                <a:gd name="T98" fmla="*/ 1 w 1920"/>
                <a:gd name="T99" fmla="*/ 1 h 1616"/>
                <a:gd name="T100" fmla="*/ 1 w 1920"/>
                <a:gd name="T101" fmla="*/ 1 h 1616"/>
                <a:gd name="T102" fmla="*/ 1 w 1920"/>
                <a:gd name="T103" fmla="*/ 1 h 1616"/>
                <a:gd name="T104" fmla="*/ 1 w 1920"/>
                <a:gd name="T105" fmla="*/ 1 h 1616"/>
                <a:gd name="T106" fmla="*/ 1 w 1920"/>
                <a:gd name="T107" fmla="*/ 1 h 1616"/>
                <a:gd name="T108" fmla="*/ 1 w 1920"/>
                <a:gd name="T109" fmla="*/ 1 h 1616"/>
                <a:gd name="T110" fmla="*/ 1 w 1920"/>
                <a:gd name="T111" fmla="*/ 1 h 1616"/>
                <a:gd name="T112" fmla="*/ 1 w 1920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0"/>
                <a:gd name="T172" fmla="*/ 0 h 1616"/>
                <a:gd name="T173" fmla="*/ 1920 w 1920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0" h="1616">
                  <a:moveTo>
                    <a:pt x="91" y="0"/>
                  </a:moveTo>
                  <a:lnTo>
                    <a:pt x="57" y="0"/>
                  </a:lnTo>
                  <a:lnTo>
                    <a:pt x="24" y="0"/>
                  </a:lnTo>
                  <a:lnTo>
                    <a:pt x="20" y="26"/>
                  </a:lnTo>
                  <a:lnTo>
                    <a:pt x="16" y="55"/>
                  </a:lnTo>
                  <a:lnTo>
                    <a:pt x="14" y="91"/>
                  </a:lnTo>
                  <a:lnTo>
                    <a:pt x="10" y="130"/>
                  </a:lnTo>
                  <a:lnTo>
                    <a:pt x="8" y="172"/>
                  </a:lnTo>
                  <a:lnTo>
                    <a:pt x="6" y="219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5"/>
                  </a:lnTo>
                  <a:lnTo>
                    <a:pt x="8" y="1280"/>
                  </a:lnTo>
                  <a:lnTo>
                    <a:pt x="8" y="1331"/>
                  </a:lnTo>
                  <a:lnTo>
                    <a:pt x="8" y="1380"/>
                  </a:lnTo>
                  <a:lnTo>
                    <a:pt x="6" y="1427"/>
                  </a:lnTo>
                  <a:lnTo>
                    <a:pt x="6" y="1469"/>
                  </a:lnTo>
                  <a:lnTo>
                    <a:pt x="6" y="1508"/>
                  </a:lnTo>
                  <a:lnTo>
                    <a:pt x="4" y="1543"/>
                  </a:lnTo>
                  <a:lnTo>
                    <a:pt x="2" y="1573"/>
                  </a:lnTo>
                  <a:lnTo>
                    <a:pt x="0" y="1598"/>
                  </a:lnTo>
                  <a:lnTo>
                    <a:pt x="37" y="1602"/>
                  </a:lnTo>
                  <a:lnTo>
                    <a:pt x="81" y="1604"/>
                  </a:lnTo>
                  <a:lnTo>
                    <a:pt x="126" y="1608"/>
                  </a:lnTo>
                  <a:lnTo>
                    <a:pt x="175" y="1610"/>
                  </a:lnTo>
                  <a:lnTo>
                    <a:pt x="228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1" y="1612"/>
                  </a:lnTo>
                  <a:lnTo>
                    <a:pt x="1219" y="1610"/>
                  </a:lnTo>
                  <a:lnTo>
                    <a:pt x="1355" y="1606"/>
                  </a:lnTo>
                  <a:lnTo>
                    <a:pt x="1420" y="1606"/>
                  </a:lnTo>
                  <a:lnTo>
                    <a:pt x="1483" y="1604"/>
                  </a:lnTo>
                  <a:lnTo>
                    <a:pt x="1544" y="1602"/>
                  </a:lnTo>
                  <a:lnTo>
                    <a:pt x="1603" y="1602"/>
                  </a:lnTo>
                  <a:lnTo>
                    <a:pt x="1660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2" y="1598"/>
                  </a:lnTo>
                  <a:lnTo>
                    <a:pt x="1857" y="1598"/>
                  </a:lnTo>
                  <a:lnTo>
                    <a:pt x="1897" y="1598"/>
                  </a:lnTo>
                  <a:lnTo>
                    <a:pt x="1901" y="1575"/>
                  </a:lnTo>
                  <a:lnTo>
                    <a:pt x="1905" y="1547"/>
                  </a:lnTo>
                  <a:lnTo>
                    <a:pt x="1907" y="1514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90"/>
                  </a:lnTo>
                  <a:lnTo>
                    <a:pt x="1915" y="1341"/>
                  </a:lnTo>
                  <a:lnTo>
                    <a:pt x="1916" y="1289"/>
                  </a:lnTo>
                  <a:lnTo>
                    <a:pt x="1916" y="1234"/>
                  </a:lnTo>
                  <a:lnTo>
                    <a:pt x="1918" y="1179"/>
                  </a:lnTo>
                  <a:lnTo>
                    <a:pt x="1918" y="1120"/>
                  </a:lnTo>
                  <a:lnTo>
                    <a:pt x="1918" y="1059"/>
                  </a:lnTo>
                  <a:lnTo>
                    <a:pt x="1918" y="937"/>
                  </a:lnTo>
                  <a:lnTo>
                    <a:pt x="1916" y="809"/>
                  </a:lnTo>
                  <a:lnTo>
                    <a:pt x="1916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80"/>
                  </a:lnTo>
                  <a:lnTo>
                    <a:pt x="1913" y="231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6" y="107"/>
                  </a:lnTo>
                  <a:lnTo>
                    <a:pt x="1916" y="73"/>
                  </a:lnTo>
                  <a:lnTo>
                    <a:pt x="1918" y="44"/>
                  </a:lnTo>
                  <a:lnTo>
                    <a:pt x="1920" y="20"/>
                  </a:lnTo>
                  <a:lnTo>
                    <a:pt x="1881" y="20"/>
                  </a:lnTo>
                  <a:lnTo>
                    <a:pt x="1836" y="20"/>
                  </a:lnTo>
                  <a:lnTo>
                    <a:pt x="1788" y="20"/>
                  </a:lnTo>
                  <a:lnTo>
                    <a:pt x="1739" y="20"/>
                  </a:lnTo>
                  <a:lnTo>
                    <a:pt x="1684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1" y="20"/>
                  </a:lnTo>
                  <a:lnTo>
                    <a:pt x="831" y="20"/>
                  </a:lnTo>
                  <a:lnTo>
                    <a:pt x="695" y="20"/>
                  </a:lnTo>
                  <a:lnTo>
                    <a:pt x="561" y="20"/>
                  </a:lnTo>
                  <a:lnTo>
                    <a:pt x="496" y="20"/>
                  </a:lnTo>
                  <a:lnTo>
                    <a:pt x="433" y="20"/>
                  </a:lnTo>
                  <a:lnTo>
                    <a:pt x="372" y="20"/>
                  </a:lnTo>
                  <a:lnTo>
                    <a:pt x="315" y="20"/>
                  </a:lnTo>
                  <a:lnTo>
                    <a:pt x="258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8" y="20"/>
                  </a:lnTo>
                  <a:lnTo>
                    <a:pt x="63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4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  <p:sp>
          <p:nvSpPr>
            <p:cNvPr id="103" name="Freeform 48"/>
            <p:cNvSpPr>
              <a:spLocks/>
            </p:cNvSpPr>
            <p:nvPr/>
          </p:nvSpPr>
          <p:spPr bwMode="auto">
            <a:xfrm>
              <a:off x="530" y="1513"/>
              <a:ext cx="960" cy="808"/>
            </a:xfrm>
            <a:custGeom>
              <a:avLst/>
              <a:gdLst>
                <a:gd name="T0" fmla="*/ 0 w 1921"/>
                <a:gd name="T1" fmla="*/ 0 h 1616"/>
                <a:gd name="T2" fmla="*/ 0 w 1921"/>
                <a:gd name="T3" fmla="*/ 1 h 1616"/>
                <a:gd name="T4" fmla="*/ 0 w 1921"/>
                <a:gd name="T5" fmla="*/ 1 h 1616"/>
                <a:gd name="T6" fmla="*/ 0 w 1921"/>
                <a:gd name="T7" fmla="*/ 1 h 1616"/>
                <a:gd name="T8" fmla="*/ 0 w 1921"/>
                <a:gd name="T9" fmla="*/ 1 h 1616"/>
                <a:gd name="T10" fmla="*/ 0 w 1921"/>
                <a:gd name="T11" fmla="*/ 1 h 1616"/>
                <a:gd name="T12" fmla="*/ 0 w 1921"/>
                <a:gd name="T13" fmla="*/ 1 h 1616"/>
                <a:gd name="T14" fmla="*/ 0 w 1921"/>
                <a:gd name="T15" fmla="*/ 1 h 1616"/>
                <a:gd name="T16" fmla="*/ 0 w 1921"/>
                <a:gd name="T17" fmla="*/ 1 h 1616"/>
                <a:gd name="T18" fmla="*/ 0 w 1921"/>
                <a:gd name="T19" fmla="*/ 1 h 1616"/>
                <a:gd name="T20" fmla="*/ 0 w 1921"/>
                <a:gd name="T21" fmla="*/ 1 h 1616"/>
                <a:gd name="T22" fmla="*/ 0 w 1921"/>
                <a:gd name="T23" fmla="*/ 1 h 1616"/>
                <a:gd name="T24" fmla="*/ 0 w 1921"/>
                <a:gd name="T25" fmla="*/ 1 h 1616"/>
                <a:gd name="T26" fmla="*/ 0 w 1921"/>
                <a:gd name="T27" fmla="*/ 1 h 1616"/>
                <a:gd name="T28" fmla="*/ 0 w 1921"/>
                <a:gd name="T29" fmla="*/ 1 h 1616"/>
                <a:gd name="T30" fmla="*/ 0 w 1921"/>
                <a:gd name="T31" fmla="*/ 1 h 1616"/>
                <a:gd name="T32" fmla="*/ 0 w 1921"/>
                <a:gd name="T33" fmla="*/ 1 h 1616"/>
                <a:gd name="T34" fmla="*/ 0 w 1921"/>
                <a:gd name="T35" fmla="*/ 1 h 1616"/>
                <a:gd name="T36" fmla="*/ 0 w 1921"/>
                <a:gd name="T37" fmla="*/ 1 h 1616"/>
                <a:gd name="T38" fmla="*/ 0 w 1921"/>
                <a:gd name="T39" fmla="*/ 1 h 1616"/>
                <a:gd name="T40" fmla="*/ 0 w 1921"/>
                <a:gd name="T41" fmla="*/ 1 h 1616"/>
                <a:gd name="T42" fmla="*/ 0 w 1921"/>
                <a:gd name="T43" fmla="*/ 1 h 1616"/>
                <a:gd name="T44" fmla="*/ 0 w 1921"/>
                <a:gd name="T45" fmla="*/ 1 h 1616"/>
                <a:gd name="T46" fmla="*/ 0 w 1921"/>
                <a:gd name="T47" fmla="*/ 1 h 1616"/>
                <a:gd name="T48" fmla="*/ 0 w 1921"/>
                <a:gd name="T49" fmla="*/ 1 h 1616"/>
                <a:gd name="T50" fmla="*/ 0 w 1921"/>
                <a:gd name="T51" fmla="*/ 1 h 1616"/>
                <a:gd name="T52" fmla="*/ 0 w 1921"/>
                <a:gd name="T53" fmla="*/ 1 h 1616"/>
                <a:gd name="T54" fmla="*/ 0 w 1921"/>
                <a:gd name="T55" fmla="*/ 1 h 1616"/>
                <a:gd name="T56" fmla="*/ 0 w 1921"/>
                <a:gd name="T57" fmla="*/ 1 h 1616"/>
                <a:gd name="T58" fmla="*/ 0 w 1921"/>
                <a:gd name="T59" fmla="*/ 1 h 1616"/>
                <a:gd name="T60" fmla="*/ 0 w 1921"/>
                <a:gd name="T61" fmla="*/ 1 h 1616"/>
                <a:gd name="T62" fmla="*/ 0 w 1921"/>
                <a:gd name="T63" fmla="*/ 1 h 1616"/>
                <a:gd name="T64" fmla="*/ 0 w 1921"/>
                <a:gd name="T65" fmla="*/ 1 h 1616"/>
                <a:gd name="T66" fmla="*/ 0 w 1921"/>
                <a:gd name="T67" fmla="*/ 1 h 1616"/>
                <a:gd name="T68" fmla="*/ 0 w 1921"/>
                <a:gd name="T69" fmla="*/ 1 h 1616"/>
                <a:gd name="T70" fmla="*/ 0 w 1921"/>
                <a:gd name="T71" fmla="*/ 1 h 1616"/>
                <a:gd name="T72" fmla="*/ 0 w 1921"/>
                <a:gd name="T73" fmla="*/ 1 h 1616"/>
                <a:gd name="T74" fmla="*/ 0 w 1921"/>
                <a:gd name="T75" fmla="*/ 1 h 1616"/>
                <a:gd name="T76" fmla="*/ 0 w 1921"/>
                <a:gd name="T77" fmla="*/ 1 h 1616"/>
                <a:gd name="T78" fmla="*/ 0 w 1921"/>
                <a:gd name="T79" fmla="*/ 1 h 1616"/>
                <a:gd name="T80" fmla="*/ 0 w 1921"/>
                <a:gd name="T81" fmla="*/ 1 h 1616"/>
                <a:gd name="T82" fmla="*/ 0 w 1921"/>
                <a:gd name="T83" fmla="*/ 1 h 1616"/>
                <a:gd name="T84" fmla="*/ 0 w 1921"/>
                <a:gd name="T85" fmla="*/ 1 h 1616"/>
                <a:gd name="T86" fmla="*/ 0 w 1921"/>
                <a:gd name="T87" fmla="*/ 1 h 1616"/>
                <a:gd name="T88" fmla="*/ 0 w 1921"/>
                <a:gd name="T89" fmla="*/ 1 h 1616"/>
                <a:gd name="T90" fmla="*/ 0 w 1921"/>
                <a:gd name="T91" fmla="*/ 1 h 1616"/>
                <a:gd name="T92" fmla="*/ 0 w 1921"/>
                <a:gd name="T93" fmla="*/ 1 h 1616"/>
                <a:gd name="T94" fmla="*/ 0 w 1921"/>
                <a:gd name="T95" fmla="*/ 1 h 1616"/>
                <a:gd name="T96" fmla="*/ 0 w 1921"/>
                <a:gd name="T97" fmla="*/ 1 h 1616"/>
                <a:gd name="T98" fmla="*/ 0 w 1921"/>
                <a:gd name="T99" fmla="*/ 1 h 1616"/>
                <a:gd name="T100" fmla="*/ 0 w 1921"/>
                <a:gd name="T101" fmla="*/ 1 h 1616"/>
                <a:gd name="T102" fmla="*/ 0 w 1921"/>
                <a:gd name="T103" fmla="*/ 1 h 1616"/>
                <a:gd name="T104" fmla="*/ 0 w 1921"/>
                <a:gd name="T105" fmla="*/ 1 h 1616"/>
                <a:gd name="T106" fmla="*/ 0 w 1921"/>
                <a:gd name="T107" fmla="*/ 1 h 1616"/>
                <a:gd name="T108" fmla="*/ 0 w 1921"/>
                <a:gd name="T109" fmla="*/ 1 h 1616"/>
                <a:gd name="T110" fmla="*/ 0 w 1921"/>
                <a:gd name="T111" fmla="*/ 1 h 1616"/>
                <a:gd name="T112" fmla="*/ 0 w 1921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1"/>
                <a:gd name="T172" fmla="*/ 0 h 1616"/>
                <a:gd name="T173" fmla="*/ 1921 w 1921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1" h="1616">
                  <a:moveTo>
                    <a:pt x="91" y="0"/>
                  </a:moveTo>
                  <a:lnTo>
                    <a:pt x="58" y="0"/>
                  </a:lnTo>
                  <a:lnTo>
                    <a:pt x="24" y="0"/>
                  </a:lnTo>
                  <a:lnTo>
                    <a:pt x="20" y="25"/>
                  </a:lnTo>
                  <a:lnTo>
                    <a:pt x="16" y="55"/>
                  </a:lnTo>
                  <a:lnTo>
                    <a:pt x="14" y="90"/>
                  </a:lnTo>
                  <a:lnTo>
                    <a:pt x="10" y="130"/>
                  </a:lnTo>
                  <a:lnTo>
                    <a:pt x="8" y="171"/>
                  </a:lnTo>
                  <a:lnTo>
                    <a:pt x="6" y="218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4"/>
                  </a:lnTo>
                  <a:lnTo>
                    <a:pt x="8" y="1279"/>
                  </a:lnTo>
                  <a:lnTo>
                    <a:pt x="8" y="1330"/>
                  </a:lnTo>
                  <a:lnTo>
                    <a:pt x="8" y="1379"/>
                  </a:lnTo>
                  <a:lnTo>
                    <a:pt x="6" y="1427"/>
                  </a:lnTo>
                  <a:lnTo>
                    <a:pt x="6" y="1468"/>
                  </a:lnTo>
                  <a:lnTo>
                    <a:pt x="6" y="1507"/>
                  </a:lnTo>
                  <a:lnTo>
                    <a:pt x="4" y="1543"/>
                  </a:lnTo>
                  <a:lnTo>
                    <a:pt x="2" y="1572"/>
                  </a:lnTo>
                  <a:lnTo>
                    <a:pt x="0" y="1598"/>
                  </a:lnTo>
                  <a:lnTo>
                    <a:pt x="38" y="1602"/>
                  </a:lnTo>
                  <a:lnTo>
                    <a:pt x="81" y="1604"/>
                  </a:lnTo>
                  <a:lnTo>
                    <a:pt x="127" y="1608"/>
                  </a:lnTo>
                  <a:lnTo>
                    <a:pt x="176" y="1610"/>
                  </a:lnTo>
                  <a:lnTo>
                    <a:pt x="229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2" y="1612"/>
                  </a:lnTo>
                  <a:lnTo>
                    <a:pt x="1220" y="1610"/>
                  </a:lnTo>
                  <a:lnTo>
                    <a:pt x="1356" y="1606"/>
                  </a:lnTo>
                  <a:lnTo>
                    <a:pt x="1421" y="1606"/>
                  </a:lnTo>
                  <a:lnTo>
                    <a:pt x="1484" y="1604"/>
                  </a:lnTo>
                  <a:lnTo>
                    <a:pt x="1545" y="1602"/>
                  </a:lnTo>
                  <a:lnTo>
                    <a:pt x="1604" y="1602"/>
                  </a:lnTo>
                  <a:lnTo>
                    <a:pt x="1661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3" y="1598"/>
                  </a:lnTo>
                  <a:lnTo>
                    <a:pt x="1858" y="1598"/>
                  </a:lnTo>
                  <a:lnTo>
                    <a:pt x="1897" y="1598"/>
                  </a:lnTo>
                  <a:lnTo>
                    <a:pt x="1901" y="1574"/>
                  </a:lnTo>
                  <a:lnTo>
                    <a:pt x="1905" y="1547"/>
                  </a:lnTo>
                  <a:lnTo>
                    <a:pt x="1907" y="1513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89"/>
                  </a:lnTo>
                  <a:lnTo>
                    <a:pt x="1915" y="1340"/>
                  </a:lnTo>
                  <a:lnTo>
                    <a:pt x="1917" y="1289"/>
                  </a:lnTo>
                  <a:lnTo>
                    <a:pt x="1917" y="1234"/>
                  </a:lnTo>
                  <a:lnTo>
                    <a:pt x="1919" y="1179"/>
                  </a:lnTo>
                  <a:lnTo>
                    <a:pt x="1919" y="1120"/>
                  </a:lnTo>
                  <a:lnTo>
                    <a:pt x="1919" y="1059"/>
                  </a:lnTo>
                  <a:lnTo>
                    <a:pt x="1919" y="937"/>
                  </a:lnTo>
                  <a:lnTo>
                    <a:pt x="1917" y="809"/>
                  </a:lnTo>
                  <a:lnTo>
                    <a:pt x="1917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79"/>
                  </a:lnTo>
                  <a:lnTo>
                    <a:pt x="1913" y="230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7" y="106"/>
                  </a:lnTo>
                  <a:lnTo>
                    <a:pt x="1917" y="73"/>
                  </a:lnTo>
                  <a:lnTo>
                    <a:pt x="1919" y="43"/>
                  </a:lnTo>
                  <a:lnTo>
                    <a:pt x="1921" y="20"/>
                  </a:lnTo>
                  <a:lnTo>
                    <a:pt x="1882" y="20"/>
                  </a:lnTo>
                  <a:lnTo>
                    <a:pt x="1836" y="20"/>
                  </a:lnTo>
                  <a:lnTo>
                    <a:pt x="1789" y="20"/>
                  </a:lnTo>
                  <a:lnTo>
                    <a:pt x="1740" y="20"/>
                  </a:lnTo>
                  <a:lnTo>
                    <a:pt x="1685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2" y="20"/>
                  </a:lnTo>
                  <a:lnTo>
                    <a:pt x="832" y="20"/>
                  </a:lnTo>
                  <a:lnTo>
                    <a:pt x="696" y="20"/>
                  </a:lnTo>
                  <a:lnTo>
                    <a:pt x="562" y="20"/>
                  </a:lnTo>
                  <a:lnTo>
                    <a:pt x="497" y="20"/>
                  </a:lnTo>
                  <a:lnTo>
                    <a:pt x="434" y="20"/>
                  </a:lnTo>
                  <a:lnTo>
                    <a:pt x="373" y="20"/>
                  </a:lnTo>
                  <a:lnTo>
                    <a:pt x="316" y="20"/>
                  </a:lnTo>
                  <a:lnTo>
                    <a:pt x="259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9" y="20"/>
                  </a:lnTo>
                  <a:lnTo>
                    <a:pt x="6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pl-PL" sz="1600">
                <a:solidFill>
                  <a:schemeClr val="tx2"/>
                </a:solidFill>
                <a:latin typeface="Calibri" pitchFamily="34" charset="0"/>
              </a:endParaRPr>
            </a:p>
          </p:txBody>
        </p:sp>
      </p:grpSp>
      <p:sp>
        <p:nvSpPr>
          <p:cNvPr id="84" name="Rectangle 49"/>
          <p:cNvSpPr>
            <a:spLocks noChangeArrowheads="1"/>
          </p:cNvSpPr>
          <p:nvPr/>
        </p:nvSpPr>
        <p:spPr bwMode="auto">
          <a:xfrm>
            <a:off x="6097588" y="2730500"/>
            <a:ext cx="1484312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5" name="Rectangle 50"/>
          <p:cNvSpPr>
            <a:spLocks noChangeArrowheads="1"/>
          </p:cNvSpPr>
          <p:nvPr/>
        </p:nvSpPr>
        <p:spPr bwMode="auto">
          <a:xfrm>
            <a:off x="6086475" y="2717800"/>
            <a:ext cx="1482725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pl-PL" sz="160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6" name="Rectangle 51"/>
          <p:cNvSpPr>
            <a:spLocks noChangeArrowheads="1"/>
          </p:cNvSpPr>
          <p:nvPr/>
        </p:nvSpPr>
        <p:spPr bwMode="auto">
          <a:xfrm>
            <a:off x="4883767" y="2479675"/>
            <a:ext cx="1586268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Inteligencja </a:t>
            </a:r>
            <a:endParaRPr lang="pl-PL" sz="1600" b="1" dirty="0">
              <a:solidFill>
                <a:schemeClr val="tx2"/>
              </a:solidFill>
              <a:latin typeface="Calibri" pitchFamily="34" charset="0"/>
            </a:endParaRPr>
          </a:p>
          <a:p>
            <a:pPr algn="ctr"/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współdziałających </a:t>
            </a:r>
            <a:endParaRPr lang="pl-PL" sz="1600" b="1" dirty="0">
              <a:solidFill>
                <a:schemeClr val="tx2"/>
              </a:solidFill>
              <a:latin typeface="Calibri" pitchFamily="34" charset="0"/>
            </a:endParaRPr>
          </a:p>
          <a:p>
            <a:pPr algn="ctr"/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składników</a:t>
            </a:r>
            <a:endParaRPr lang="pl-PL" dirty="0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87" name="Text Box 52"/>
          <p:cNvSpPr txBox="1">
            <a:spLocks noChangeArrowheads="1"/>
          </p:cNvSpPr>
          <p:nvPr/>
        </p:nvSpPr>
        <p:spPr bwMode="auto">
          <a:xfrm>
            <a:off x="766753" y="5949950"/>
            <a:ext cx="1140951" cy="338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280" tIns="45640" rIns="91280" bIns="45640">
            <a:spAutoFit/>
          </a:bodyPr>
          <a:lstStyle/>
          <a:p>
            <a:pPr algn="ctr" eaLnBrk="0" hangingPunct="0"/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PSTN, ISDN</a:t>
            </a:r>
            <a:endParaRPr kumimoji="0" lang="en-US" sz="14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88" name="Text Box 8"/>
          <p:cNvSpPr txBox="1">
            <a:spLocks noChangeArrowheads="1"/>
          </p:cNvSpPr>
          <p:nvPr/>
        </p:nvSpPr>
        <p:spPr bwMode="auto">
          <a:xfrm>
            <a:off x="7107238" y="5661248"/>
            <a:ext cx="1857250" cy="5846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280" tIns="45640" rIns="91280" bIns="45640">
            <a:spAutoFit/>
          </a:bodyPr>
          <a:lstStyle/>
          <a:p>
            <a:pPr algn="ctr" eaLnBrk="0" hangingPunct="0"/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IP TV, </a:t>
            </a:r>
            <a:r>
              <a:rPr kumimoji="0" lang="pl-PL" sz="1600" b="1" dirty="0" smtClean="0">
                <a:solidFill>
                  <a:srgbClr val="0070C0"/>
                </a:solidFill>
                <a:latin typeface="Calibri" pitchFamily="34" charset="0"/>
              </a:rPr>
              <a:t>RCS, </a:t>
            </a:r>
            <a:r>
              <a:rPr kumimoji="0" lang="pl-PL" sz="1600" b="1" dirty="0" err="1" smtClean="0">
                <a:solidFill>
                  <a:srgbClr val="0070C0"/>
                </a:solidFill>
                <a:latin typeface="Calibri" pitchFamily="34" charset="0"/>
              </a:rPr>
              <a:t>APIs</a:t>
            </a:r>
            <a:r>
              <a:rPr kumimoji="0" lang="pl-PL" sz="1600" b="1" dirty="0" smtClean="0">
                <a:solidFill>
                  <a:srgbClr val="0070C0"/>
                </a:solidFill>
                <a:latin typeface="Calibri" pitchFamily="34" charset="0"/>
              </a:rPr>
              <a:t> (BONDI</a:t>
            </a:r>
            <a:r>
              <a:rPr kumimoji="0" lang="pl-PL" sz="1600" b="1" dirty="0">
                <a:solidFill>
                  <a:srgbClr val="0070C0"/>
                </a:solidFill>
                <a:latin typeface="Calibri" pitchFamily="34" charset="0"/>
              </a:rPr>
              <a:t>, </a:t>
            </a:r>
            <a:r>
              <a:rPr kumimoji="0" lang="pl-PL" sz="1600" b="1" dirty="0" smtClean="0">
                <a:solidFill>
                  <a:srgbClr val="0070C0"/>
                </a:solidFill>
                <a:latin typeface="Calibri" pitchFamily="34" charset="0"/>
              </a:rPr>
              <a:t>REST, … )</a:t>
            </a:r>
            <a:endParaRPr kumimoji="0" lang="pl-PL" sz="1600" b="1" dirty="0">
              <a:solidFill>
                <a:srgbClr val="0070C0"/>
              </a:solidFill>
              <a:latin typeface="Calibri" pitchFamily="34" charset="0"/>
            </a:endParaRPr>
          </a:p>
        </p:txBody>
      </p:sp>
      <p:grpSp>
        <p:nvGrpSpPr>
          <p:cNvPr id="89" name="Group 25"/>
          <p:cNvGrpSpPr>
            <a:grpSpLocks/>
          </p:cNvGrpSpPr>
          <p:nvPr/>
        </p:nvGrpSpPr>
        <p:grpSpPr bwMode="auto">
          <a:xfrm>
            <a:off x="7754938" y="2908300"/>
            <a:ext cx="184150" cy="1889125"/>
            <a:chOff x="4221" y="2238"/>
            <a:chExt cx="106" cy="378"/>
          </a:xfrm>
        </p:grpSpPr>
        <p:sp>
          <p:nvSpPr>
            <p:cNvPr id="100" name="Rectangle 26"/>
            <p:cNvSpPr>
              <a:spLocks noChangeArrowheads="1"/>
            </p:cNvSpPr>
            <p:nvPr/>
          </p:nvSpPr>
          <p:spPr bwMode="auto">
            <a:xfrm>
              <a:off x="4263" y="2238"/>
              <a:ext cx="23" cy="275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01" name="Freeform 27"/>
            <p:cNvSpPr>
              <a:spLocks/>
            </p:cNvSpPr>
            <p:nvPr/>
          </p:nvSpPr>
          <p:spPr bwMode="auto">
            <a:xfrm>
              <a:off x="4221" y="2511"/>
              <a:ext cx="106" cy="105"/>
            </a:xfrm>
            <a:custGeom>
              <a:avLst/>
              <a:gdLst>
                <a:gd name="T0" fmla="*/ 0 w 211"/>
                <a:gd name="T1" fmla="*/ 0 h 211"/>
                <a:gd name="T2" fmla="*/ 1 w 211"/>
                <a:gd name="T3" fmla="*/ 0 h 211"/>
                <a:gd name="T4" fmla="*/ 1 w 211"/>
                <a:gd name="T5" fmla="*/ 0 h 211"/>
                <a:gd name="T6" fmla="*/ 0 w 211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11"/>
                <a:gd name="T14" fmla="*/ 211 w 211"/>
                <a:gd name="T15" fmla="*/ 211 h 2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11">
                  <a:moveTo>
                    <a:pt x="0" y="0"/>
                  </a:moveTo>
                  <a:lnTo>
                    <a:pt x="106" y="211"/>
                  </a:lnTo>
                  <a:lnTo>
                    <a:pt x="2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grpSp>
        <p:nvGrpSpPr>
          <p:cNvPr id="90" name="Group 31"/>
          <p:cNvGrpSpPr>
            <a:grpSpLocks/>
          </p:cNvGrpSpPr>
          <p:nvPr/>
        </p:nvGrpSpPr>
        <p:grpSpPr bwMode="auto">
          <a:xfrm>
            <a:off x="6891338" y="4652963"/>
            <a:ext cx="2159000" cy="955675"/>
            <a:chOff x="3668" y="2569"/>
            <a:chExt cx="1134" cy="602"/>
          </a:xfrm>
        </p:grpSpPr>
        <p:pic>
          <p:nvPicPr>
            <p:cNvPr id="98" name="Picture 32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668" y="2569"/>
              <a:ext cx="1134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9" name="Picture 33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668" y="2569"/>
              <a:ext cx="1134" cy="6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7596188" y="4838700"/>
            <a:ext cx="996950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92" name="Rectangle 35"/>
          <p:cNvSpPr>
            <a:spLocks noChangeArrowheads="1"/>
          </p:cNvSpPr>
          <p:nvPr/>
        </p:nvSpPr>
        <p:spPr bwMode="auto">
          <a:xfrm>
            <a:off x="7466013" y="5013325"/>
            <a:ext cx="1155700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600" b="1">
                <a:solidFill>
                  <a:srgbClr val="000000"/>
                </a:solidFill>
                <a:latin typeface="Calibri" pitchFamily="34" charset="0"/>
              </a:rPr>
              <a:t>4G, LTE, EPC, </a:t>
            </a:r>
          </a:p>
          <a:p>
            <a:pPr algn="ctr"/>
            <a:r>
              <a:rPr lang="pl-PL" sz="1600" b="1">
                <a:solidFill>
                  <a:srgbClr val="000000"/>
                </a:solidFill>
                <a:latin typeface="Calibri" pitchFamily="34" charset="0"/>
              </a:rPr>
              <a:t>SDP</a:t>
            </a:r>
            <a:endParaRPr lang="pl-PL">
              <a:latin typeface="Calibri" pitchFamily="34" charset="0"/>
            </a:endParaRPr>
          </a:p>
        </p:txBody>
      </p:sp>
      <p:grpSp>
        <p:nvGrpSpPr>
          <p:cNvPr id="93" name="Group 46"/>
          <p:cNvGrpSpPr>
            <a:grpSpLocks/>
          </p:cNvGrpSpPr>
          <p:nvPr/>
        </p:nvGrpSpPr>
        <p:grpSpPr bwMode="auto">
          <a:xfrm>
            <a:off x="6876256" y="2204864"/>
            <a:ext cx="1800200" cy="1308100"/>
            <a:chOff x="530" y="1513"/>
            <a:chExt cx="976" cy="824"/>
          </a:xfrm>
          <a:solidFill>
            <a:srgbClr val="FFC000"/>
          </a:solidFill>
        </p:grpSpPr>
        <p:sp>
          <p:nvSpPr>
            <p:cNvPr id="96" name="Freeform 47"/>
            <p:cNvSpPr>
              <a:spLocks/>
            </p:cNvSpPr>
            <p:nvPr/>
          </p:nvSpPr>
          <p:spPr bwMode="auto">
            <a:xfrm>
              <a:off x="546" y="1529"/>
              <a:ext cx="960" cy="808"/>
            </a:xfrm>
            <a:custGeom>
              <a:avLst/>
              <a:gdLst>
                <a:gd name="T0" fmla="*/ 1 w 1920"/>
                <a:gd name="T1" fmla="*/ 0 h 1616"/>
                <a:gd name="T2" fmla="*/ 1 w 1920"/>
                <a:gd name="T3" fmla="*/ 1 h 1616"/>
                <a:gd name="T4" fmla="*/ 1 w 1920"/>
                <a:gd name="T5" fmla="*/ 1 h 1616"/>
                <a:gd name="T6" fmla="*/ 1 w 1920"/>
                <a:gd name="T7" fmla="*/ 1 h 1616"/>
                <a:gd name="T8" fmla="*/ 1 w 1920"/>
                <a:gd name="T9" fmla="*/ 1 h 1616"/>
                <a:gd name="T10" fmla="*/ 1 w 1920"/>
                <a:gd name="T11" fmla="*/ 1 h 1616"/>
                <a:gd name="T12" fmla="*/ 1 w 1920"/>
                <a:gd name="T13" fmla="*/ 1 h 1616"/>
                <a:gd name="T14" fmla="*/ 1 w 1920"/>
                <a:gd name="T15" fmla="*/ 1 h 1616"/>
                <a:gd name="T16" fmla="*/ 1 w 1920"/>
                <a:gd name="T17" fmla="*/ 1 h 1616"/>
                <a:gd name="T18" fmla="*/ 1 w 1920"/>
                <a:gd name="T19" fmla="*/ 1 h 1616"/>
                <a:gd name="T20" fmla="*/ 1 w 1920"/>
                <a:gd name="T21" fmla="*/ 1 h 1616"/>
                <a:gd name="T22" fmla="*/ 1 w 1920"/>
                <a:gd name="T23" fmla="*/ 1 h 1616"/>
                <a:gd name="T24" fmla="*/ 1 w 1920"/>
                <a:gd name="T25" fmla="*/ 1 h 1616"/>
                <a:gd name="T26" fmla="*/ 1 w 1920"/>
                <a:gd name="T27" fmla="*/ 1 h 1616"/>
                <a:gd name="T28" fmla="*/ 1 w 1920"/>
                <a:gd name="T29" fmla="*/ 1 h 1616"/>
                <a:gd name="T30" fmla="*/ 1 w 1920"/>
                <a:gd name="T31" fmla="*/ 1 h 1616"/>
                <a:gd name="T32" fmla="*/ 1 w 1920"/>
                <a:gd name="T33" fmla="*/ 1 h 1616"/>
                <a:gd name="T34" fmla="*/ 1 w 1920"/>
                <a:gd name="T35" fmla="*/ 1 h 1616"/>
                <a:gd name="T36" fmla="*/ 1 w 1920"/>
                <a:gd name="T37" fmla="*/ 1 h 1616"/>
                <a:gd name="T38" fmla="*/ 1 w 1920"/>
                <a:gd name="T39" fmla="*/ 1 h 1616"/>
                <a:gd name="T40" fmla="*/ 1 w 1920"/>
                <a:gd name="T41" fmla="*/ 1 h 1616"/>
                <a:gd name="T42" fmla="*/ 1 w 1920"/>
                <a:gd name="T43" fmla="*/ 1 h 1616"/>
                <a:gd name="T44" fmla="*/ 1 w 1920"/>
                <a:gd name="T45" fmla="*/ 1 h 1616"/>
                <a:gd name="T46" fmla="*/ 1 w 1920"/>
                <a:gd name="T47" fmla="*/ 1 h 1616"/>
                <a:gd name="T48" fmla="*/ 1 w 1920"/>
                <a:gd name="T49" fmla="*/ 1 h 1616"/>
                <a:gd name="T50" fmla="*/ 1 w 1920"/>
                <a:gd name="T51" fmla="*/ 1 h 1616"/>
                <a:gd name="T52" fmla="*/ 1 w 1920"/>
                <a:gd name="T53" fmla="*/ 1 h 1616"/>
                <a:gd name="T54" fmla="*/ 1 w 1920"/>
                <a:gd name="T55" fmla="*/ 1 h 1616"/>
                <a:gd name="T56" fmla="*/ 1 w 1920"/>
                <a:gd name="T57" fmla="*/ 1 h 1616"/>
                <a:gd name="T58" fmla="*/ 1 w 1920"/>
                <a:gd name="T59" fmla="*/ 1 h 1616"/>
                <a:gd name="T60" fmla="*/ 1 w 1920"/>
                <a:gd name="T61" fmla="*/ 1 h 1616"/>
                <a:gd name="T62" fmla="*/ 1 w 1920"/>
                <a:gd name="T63" fmla="*/ 1 h 1616"/>
                <a:gd name="T64" fmla="*/ 1 w 1920"/>
                <a:gd name="T65" fmla="*/ 1 h 1616"/>
                <a:gd name="T66" fmla="*/ 1 w 1920"/>
                <a:gd name="T67" fmla="*/ 1 h 1616"/>
                <a:gd name="T68" fmla="*/ 1 w 1920"/>
                <a:gd name="T69" fmla="*/ 1 h 1616"/>
                <a:gd name="T70" fmla="*/ 1 w 1920"/>
                <a:gd name="T71" fmla="*/ 1 h 1616"/>
                <a:gd name="T72" fmla="*/ 1 w 1920"/>
                <a:gd name="T73" fmla="*/ 1 h 1616"/>
                <a:gd name="T74" fmla="*/ 1 w 1920"/>
                <a:gd name="T75" fmla="*/ 1 h 1616"/>
                <a:gd name="T76" fmla="*/ 1 w 1920"/>
                <a:gd name="T77" fmla="*/ 1 h 1616"/>
                <a:gd name="T78" fmla="*/ 1 w 1920"/>
                <a:gd name="T79" fmla="*/ 1 h 1616"/>
                <a:gd name="T80" fmla="*/ 1 w 1920"/>
                <a:gd name="T81" fmla="*/ 1 h 1616"/>
                <a:gd name="T82" fmla="*/ 1 w 1920"/>
                <a:gd name="T83" fmla="*/ 1 h 1616"/>
                <a:gd name="T84" fmla="*/ 1 w 1920"/>
                <a:gd name="T85" fmla="*/ 1 h 1616"/>
                <a:gd name="T86" fmla="*/ 1 w 1920"/>
                <a:gd name="T87" fmla="*/ 1 h 1616"/>
                <a:gd name="T88" fmla="*/ 1 w 1920"/>
                <a:gd name="T89" fmla="*/ 1 h 1616"/>
                <a:gd name="T90" fmla="*/ 1 w 1920"/>
                <a:gd name="T91" fmla="*/ 1 h 1616"/>
                <a:gd name="T92" fmla="*/ 1 w 1920"/>
                <a:gd name="T93" fmla="*/ 1 h 1616"/>
                <a:gd name="T94" fmla="*/ 1 w 1920"/>
                <a:gd name="T95" fmla="*/ 1 h 1616"/>
                <a:gd name="T96" fmla="*/ 1 w 1920"/>
                <a:gd name="T97" fmla="*/ 1 h 1616"/>
                <a:gd name="T98" fmla="*/ 1 w 1920"/>
                <a:gd name="T99" fmla="*/ 1 h 1616"/>
                <a:gd name="T100" fmla="*/ 1 w 1920"/>
                <a:gd name="T101" fmla="*/ 1 h 1616"/>
                <a:gd name="T102" fmla="*/ 1 w 1920"/>
                <a:gd name="T103" fmla="*/ 1 h 1616"/>
                <a:gd name="T104" fmla="*/ 1 w 1920"/>
                <a:gd name="T105" fmla="*/ 1 h 1616"/>
                <a:gd name="T106" fmla="*/ 1 w 1920"/>
                <a:gd name="T107" fmla="*/ 1 h 1616"/>
                <a:gd name="T108" fmla="*/ 1 w 1920"/>
                <a:gd name="T109" fmla="*/ 1 h 1616"/>
                <a:gd name="T110" fmla="*/ 1 w 1920"/>
                <a:gd name="T111" fmla="*/ 1 h 1616"/>
                <a:gd name="T112" fmla="*/ 1 w 1920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0"/>
                <a:gd name="T172" fmla="*/ 0 h 1616"/>
                <a:gd name="T173" fmla="*/ 1920 w 1920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0" h="1616">
                  <a:moveTo>
                    <a:pt x="91" y="0"/>
                  </a:moveTo>
                  <a:lnTo>
                    <a:pt x="57" y="0"/>
                  </a:lnTo>
                  <a:lnTo>
                    <a:pt x="24" y="0"/>
                  </a:lnTo>
                  <a:lnTo>
                    <a:pt x="20" y="26"/>
                  </a:lnTo>
                  <a:lnTo>
                    <a:pt x="16" y="55"/>
                  </a:lnTo>
                  <a:lnTo>
                    <a:pt x="14" y="91"/>
                  </a:lnTo>
                  <a:lnTo>
                    <a:pt x="10" y="130"/>
                  </a:lnTo>
                  <a:lnTo>
                    <a:pt x="8" y="172"/>
                  </a:lnTo>
                  <a:lnTo>
                    <a:pt x="6" y="219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5"/>
                  </a:lnTo>
                  <a:lnTo>
                    <a:pt x="8" y="1280"/>
                  </a:lnTo>
                  <a:lnTo>
                    <a:pt x="8" y="1331"/>
                  </a:lnTo>
                  <a:lnTo>
                    <a:pt x="8" y="1380"/>
                  </a:lnTo>
                  <a:lnTo>
                    <a:pt x="6" y="1427"/>
                  </a:lnTo>
                  <a:lnTo>
                    <a:pt x="6" y="1469"/>
                  </a:lnTo>
                  <a:lnTo>
                    <a:pt x="6" y="1508"/>
                  </a:lnTo>
                  <a:lnTo>
                    <a:pt x="4" y="1543"/>
                  </a:lnTo>
                  <a:lnTo>
                    <a:pt x="2" y="1573"/>
                  </a:lnTo>
                  <a:lnTo>
                    <a:pt x="0" y="1598"/>
                  </a:lnTo>
                  <a:lnTo>
                    <a:pt x="37" y="1602"/>
                  </a:lnTo>
                  <a:lnTo>
                    <a:pt x="81" y="1604"/>
                  </a:lnTo>
                  <a:lnTo>
                    <a:pt x="126" y="1608"/>
                  </a:lnTo>
                  <a:lnTo>
                    <a:pt x="175" y="1610"/>
                  </a:lnTo>
                  <a:lnTo>
                    <a:pt x="228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1" y="1612"/>
                  </a:lnTo>
                  <a:lnTo>
                    <a:pt x="1219" y="1610"/>
                  </a:lnTo>
                  <a:lnTo>
                    <a:pt x="1355" y="1606"/>
                  </a:lnTo>
                  <a:lnTo>
                    <a:pt x="1420" y="1606"/>
                  </a:lnTo>
                  <a:lnTo>
                    <a:pt x="1483" y="1604"/>
                  </a:lnTo>
                  <a:lnTo>
                    <a:pt x="1544" y="1602"/>
                  </a:lnTo>
                  <a:lnTo>
                    <a:pt x="1603" y="1602"/>
                  </a:lnTo>
                  <a:lnTo>
                    <a:pt x="1660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2" y="1598"/>
                  </a:lnTo>
                  <a:lnTo>
                    <a:pt x="1857" y="1598"/>
                  </a:lnTo>
                  <a:lnTo>
                    <a:pt x="1897" y="1598"/>
                  </a:lnTo>
                  <a:lnTo>
                    <a:pt x="1901" y="1575"/>
                  </a:lnTo>
                  <a:lnTo>
                    <a:pt x="1905" y="1547"/>
                  </a:lnTo>
                  <a:lnTo>
                    <a:pt x="1907" y="1514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90"/>
                  </a:lnTo>
                  <a:lnTo>
                    <a:pt x="1915" y="1341"/>
                  </a:lnTo>
                  <a:lnTo>
                    <a:pt x="1916" y="1289"/>
                  </a:lnTo>
                  <a:lnTo>
                    <a:pt x="1916" y="1234"/>
                  </a:lnTo>
                  <a:lnTo>
                    <a:pt x="1918" y="1179"/>
                  </a:lnTo>
                  <a:lnTo>
                    <a:pt x="1918" y="1120"/>
                  </a:lnTo>
                  <a:lnTo>
                    <a:pt x="1918" y="1059"/>
                  </a:lnTo>
                  <a:lnTo>
                    <a:pt x="1918" y="937"/>
                  </a:lnTo>
                  <a:lnTo>
                    <a:pt x="1916" y="809"/>
                  </a:lnTo>
                  <a:lnTo>
                    <a:pt x="1916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80"/>
                  </a:lnTo>
                  <a:lnTo>
                    <a:pt x="1913" y="231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6" y="107"/>
                  </a:lnTo>
                  <a:lnTo>
                    <a:pt x="1916" y="73"/>
                  </a:lnTo>
                  <a:lnTo>
                    <a:pt x="1918" y="44"/>
                  </a:lnTo>
                  <a:lnTo>
                    <a:pt x="1920" y="20"/>
                  </a:lnTo>
                  <a:lnTo>
                    <a:pt x="1881" y="20"/>
                  </a:lnTo>
                  <a:lnTo>
                    <a:pt x="1836" y="20"/>
                  </a:lnTo>
                  <a:lnTo>
                    <a:pt x="1788" y="20"/>
                  </a:lnTo>
                  <a:lnTo>
                    <a:pt x="1739" y="20"/>
                  </a:lnTo>
                  <a:lnTo>
                    <a:pt x="1684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1" y="20"/>
                  </a:lnTo>
                  <a:lnTo>
                    <a:pt x="831" y="20"/>
                  </a:lnTo>
                  <a:lnTo>
                    <a:pt x="695" y="20"/>
                  </a:lnTo>
                  <a:lnTo>
                    <a:pt x="561" y="20"/>
                  </a:lnTo>
                  <a:lnTo>
                    <a:pt x="496" y="20"/>
                  </a:lnTo>
                  <a:lnTo>
                    <a:pt x="433" y="20"/>
                  </a:lnTo>
                  <a:lnTo>
                    <a:pt x="372" y="20"/>
                  </a:lnTo>
                  <a:lnTo>
                    <a:pt x="315" y="20"/>
                  </a:lnTo>
                  <a:lnTo>
                    <a:pt x="258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8" y="20"/>
                  </a:lnTo>
                  <a:lnTo>
                    <a:pt x="63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42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pl-PL" sz="1200" b="1">
                <a:solidFill>
                  <a:schemeClr val="tx2"/>
                </a:solidFill>
                <a:latin typeface="Calibri" pitchFamily="34" charset="0"/>
              </a:endParaRPr>
            </a:p>
          </p:txBody>
        </p:sp>
        <p:sp>
          <p:nvSpPr>
            <p:cNvPr id="97" name="Freeform 48"/>
            <p:cNvSpPr>
              <a:spLocks/>
            </p:cNvSpPr>
            <p:nvPr/>
          </p:nvSpPr>
          <p:spPr bwMode="auto">
            <a:xfrm>
              <a:off x="530" y="1513"/>
              <a:ext cx="960" cy="808"/>
            </a:xfrm>
            <a:custGeom>
              <a:avLst/>
              <a:gdLst>
                <a:gd name="T0" fmla="*/ 0 w 1921"/>
                <a:gd name="T1" fmla="*/ 0 h 1616"/>
                <a:gd name="T2" fmla="*/ 0 w 1921"/>
                <a:gd name="T3" fmla="*/ 1 h 1616"/>
                <a:gd name="T4" fmla="*/ 0 w 1921"/>
                <a:gd name="T5" fmla="*/ 1 h 1616"/>
                <a:gd name="T6" fmla="*/ 0 w 1921"/>
                <a:gd name="T7" fmla="*/ 1 h 1616"/>
                <a:gd name="T8" fmla="*/ 0 w 1921"/>
                <a:gd name="T9" fmla="*/ 1 h 1616"/>
                <a:gd name="T10" fmla="*/ 0 w 1921"/>
                <a:gd name="T11" fmla="*/ 1 h 1616"/>
                <a:gd name="T12" fmla="*/ 0 w 1921"/>
                <a:gd name="T13" fmla="*/ 1 h 1616"/>
                <a:gd name="T14" fmla="*/ 0 w 1921"/>
                <a:gd name="T15" fmla="*/ 1 h 1616"/>
                <a:gd name="T16" fmla="*/ 0 w 1921"/>
                <a:gd name="T17" fmla="*/ 1 h 1616"/>
                <a:gd name="T18" fmla="*/ 0 w 1921"/>
                <a:gd name="T19" fmla="*/ 1 h 1616"/>
                <a:gd name="T20" fmla="*/ 0 w 1921"/>
                <a:gd name="T21" fmla="*/ 1 h 1616"/>
                <a:gd name="T22" fmla="*/ 0 w 1921"/>
                <a:gd name="T23" fmla="*/ 1 h 1616"/>
                <a:gd name="T24" fmla="*/ 0 w 1921"/>
                <a:gd name="T25" fmla="*/ 1 h 1616"/>
                <a:gd name="T26" fmla="*/ 0 w 1921"/>
                <a:gd name="T27" fmla="*/ 1 h 1616"/>
                <a:gd name="T28" fmla="*/ 0 w 1921"/>
                <a:gd name="T29" fmla="*/ 1 h 1616"/>
                <a:gd name="T30" fmla="*/ 0 w 1921"/>
                <a:gd name="T31" fmla="*/ 1 h 1616"/>
                <a:gd name="T32" fmla="*/ 0 w 1921"/>
                <a:gd name="T33" fmla="*/ 1 h 1616"/>
                <a:gd name="T34" fmla="*/ 0 w 1921"/>
                <a:gd name="T35" fmla="*/ 1 h 1616"/>
                <a:gd name="T36" fmla="*/ 0 w 1921"/>
                <a:gd name="T37" fmla="*/ 1 h 1616"/>
                <a:gd name="T38" fmla="*/ 0 w 1921"/>
                <a:gd name="T39" fmla="*/ 1 h 1616"/>
                <a:gd name="T40" fmla="*/ 0 w 1921"/>
                <a:gd name="T41" fmla="*/ 1 h 1616"/>
                <a:gd name="T42" fmla="*/ 0 w 1921"/>
                <a:gd name="T43" fmla="*/ 1 h 1616"/>
                <a:gd name="T44" fmla="*/ 0 w 1921"/>
                <a:gd name="T45" fmla="*/ 1 h 1616"/>
                <a:gd name="T46" fmla="*/ 0 w 1921"/>
                <a:gd name="T47" fmla="*/ 1 h 1616"/>
                <a:gd name="T48" fmla="*/ 0 w 1921"/>
                <a:gd name="T49" fmla="*/ 1 h 1616"/>
                <a:gd name="T50" fmla="*/ 0 w 1921"/>
                <a:gd name="T51" fmla="*/ 1 h 1616"/>
                <a:gd name="T52" fmla="*/ 0 w 1921"/>
                <a:gd name="T53" fmla="*/ 1 h 1616"/>
                <a:gd name="T54" fmla="*/ 0 w 1921"/>
                <a:gd name="T55" fmla="*/ 1 h 1616"/>
                <a:gd name="T56" fmla="*/ 0 w 1921"/>
                <a:gd name="T57" fmla="*/ 1 h 1616"/>
                <a:gd name="T58" fmla="*/ 0 w 1921"/>
                <a:gd name="T59" fmla="*/ 1 h 1616"/>
                <a:gd name="T60" fmla="*/ 0 w 1921"/>
                <a:gd name="T61" fmla="*/ 1 h 1616"/>
                <a:gd name="T62" fmla="*/ 0 w 1921"/>
                <a:gd name="T63" fmla="*/ 1 h 1616"/>
                <a:gd name="T64" fmla="*/ 0 w 1921"/>
                <a:gd name="T65" fmla="*/ 1 h 1616"/>
                <a:gd name="T66" fmla="*/ 0 w 1921"/>
                <a:gd name="T67" fmla="*/ 1 h 1616"/>
                <a:gd name="T68" fmla="*/ 0 w 1921"/>
                <a:gd name="T69" fmla="*/ 1 h 1616"/>
                <a:gd name="T70" fmla="*/ 0 w 1921"/>
                <a:gd name="T71" fmla="*/ 1 h 1616"/>
                <a:gd name="T72" fmla="*/ 0 w 1921"/>
                <a:gd name="T73" fmla="*/ 1 h 1616"/>
                <a:gd name="T74" fmla="*/ 0 w 1921"/>
                <a:gd name="T75" fmla="*/ 1 h 1616"/>
                <a:gd name="T76" fmla="*/ 0 w 1921"/>
                <a:gd name="T77" fmla="*/ 1 h 1616"/>
                <a:gd name="T78" fmla="*/ 0 w 1921"/>
                <a:gd name="T79" fmla="*/ 1 h 1616"/>
                <a:gd name="T80" fmla="*/ 0 w 1921"/>
                <a:gd name="T81" fmla="*/ 1 h 1616"/>
                <a:gd name="T82" fmla="*/ 0 w 1921"/>
                <a:gd name="T83" fmla="*/ 1 h 1616"/>
                <a:gd name="T84" fmla="*/ 0 w 1921"/>
                <a:gd name="T85" fmla="*/ 1 h 1616"/>
                <a:gd name="T86" fmla="*/ 0 w 1921"/>
                <a:gd name="T87" fmla="*/ 1 h 1616"/>
                <a:gd name="T88" fmla="*/ 0 w 1921"/>
                <a:gd name="T89" fmla="*/ 1 h 1616"/>
                <a:gd name="T90" fmla="*/ 0 w 1921"/>
                <a:gd name="T91" fmla="*/ 1 h 1616"/>
                <a:gd name="T92" fmla="*/ 0 w 1921"/>
                <a:gd name="T93" fmla="*/ 1 h 1616"/>
                <a:gd name="T94" fmla="*/ 0 w 1921"/>
                <a:gd name="T95" fmla="*/ 1 h 1616"/>
                <a:gd name="T96" fmla="*/ 0 w 1921"/>
                <a:gd name="T97" fmla="*/ 1 h 1616"/>
                <a:gd name="T98" fmla="*/ 0 w 1921"/>
                <a:gd name="T99" fmla="*/ 1 h 1616"/>
                <a:gd name="T100" fmla="*/ 0 w 1921"/>
                <a:gd name="T101" fmla="*/ 1 h 1616"/>
                <a:gd name="T102" fmla="*/ 0 w 1921"/>
                <a:gd name="T103" fmla="*/ 1 h 1616"/>
                <a:gd name="T104" fmla="*/ 0 w 1921"/>
                <a:gd name="T105" fmla="*/ 1 h 1616"/>
                <a:gd name="T106" fmla="*/ 0 w 1921"/>
                <a:gd name="T107" fmla="*/ 1 h 1616"/>
                <a:gd name="T108" fmla="*/ 0 w 1921"/>
                <a:gd name="T109" fmla="*/ 1 h 1616"/>
                <a:gd name="T110" fmla="*/ 0 w 1921"/>
                <a:gd name="T111" fmla="*/ 1 h 1616"/>
                <a:gd name="T112" fmla="*/ 0 w 1921"/>
                <a:gd name="T113" fmla="*/ 1 h 16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21"/>
                <a:gd name="T172" fmla="*/ 0 h 1616"/>
                <a:gd name="T173" fmla="*/ 1921 w 1921"/>
                <a:gd name="T174" fmla="*/ 1616 h 16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21" h="1616">
                  <a:moveTo>
                    <a:pt x="91" y="0"/>
                  </a:moveTo>
                  <a:lnTo>
                    <a:pt x="58" y="0"/>
                  </a:lnTo>
                  <a:lnTo>
                    <a:pt x="24" y="0"/>
                  </a:lnTo>
                  <a:lnTo>
                    <a:pt x="20" y="25"/>
                  </a:lnTo>
                  <a:lnTo>
                    <a:pt x="16" y="55"/>
                  </a:lnTo>
                  <a:lnTo>
                    <a:pt x="14" y="90"/>
                  </a:lnTo>
                  <a:lnTo>
                    <a:pt x="10" y="130"/>
                  </a:lnTo>
                  <a:lnTo>
                    <a:pt x="8" y="171"/>
                  </a:lnTo>
                  <a:lnTo>
                    <a:pt x="6" y="218"/>
                  </a:lnTo>
                  <a:lnTo>
                    <a:pt x="6" y="268"/>
                  </a:lnTo>
                  <a:lnTo>
                    <a:pt x="4" y="319"/>
                  </a:lnTo>
                  <a:lnTo>
                    <a:pt x="4" y="374"/>
                  </a:lnTo>
                  <a:lnTo>
                    <a:pt x="2" y="431"/>
                  </a:lnTo>
                  <a:lnTo>
                    <a:pt x="2" y="549"/>
                  </a:lnTo>
                  <a:lnTo>
                    <a:pt x="2" y="673"/>
                  </a:lnTo>
                  <a:lnTo>
                    <a:pt x="4" y="799"/>
                  </a:lnTo>
                  <a:lnTo>
                    <a:pt x="4" y="925"/>
                  </a:lnTo>
                  <a:lnTo>
                    <a:pt x="6" y="1049"/>
                  </a:lnTo>
                  <a:lnTo>
                    <a:pt x="6" y="1167"/>
                  </a:lnTo>
                  <a:lnTo>
                    <a:pt x="8" y="1224"/>
                  </a:lnTo>
                  <a:lnTo>
                    <a:pt x="8" y="1279"/>
                  </a:lnTo>
                  <a:lnTo>
                    <a:pt x="8" y="1330"/>
                  </a:lnTo>
                  <a:lnTo>
                    <a:pt x="8" y="1379"/>
                  </a:lnTo>
                  <a:lnTo>
                    <a:pt x="6" y="1427"/>
                  </a:lnTo>
                  <a:lnTo>
                    <a:pt x="6" y="1468"/>
                  </a:lnTo>
                  <a:lnTo>
                    <a:pt x="6" y="1507"/>
                  </a:lnTo>
                  <a:lnTo>
                    <a:pt x="4" y="1543"/>
                  </a:lnTo>
                  <a:lnTo>
                    <a:pt x="2" y="1572"/>
                  </a:lnTo>
                  <a:lnTo>
                    <a:pt x="0" y="1598"/>
                  </a:lnTo>
                  <a:lnTo>
                    <a:pt x="38" y="1602"/>
                  </a:lnTo>
                  <a:lnTo>
                    <a:pt x="81" y="1604"/>
                  </a:lnTo>
                  <a:lnTo>
                    <a:pt x="127" y="1608"/>
                  </a:lnTo>
                  <a:lnTo>
                    <a:pt x="176" y="1610"/>
                  </a:lnTo>
                  <a:lnTo>
                    <a:pt x="229" y="1612"/>
                  </a:lnTo>
                  <a:lnTo>
                    <a:pt x="284" y="1614"/>
                  </a:lnTo>
                  <a:lnTo>
                    <a:pt x="341" y="1614"/>
                  </a:lnTo>
                  <a:lnTo>
                    <a:pt x="402" y="1616"/>
                  </a:lnTo>
                  <a:lnTo>
                    <a:pt x="465" y="1616"/>
                  </a:lnTo>
                  <a:lnTo>
                    <a:pt x="528" y="1616"/>
                  </a:lnTo>
                  <a:lnTo>
                    <a:pt x="662" y="1616"/>
                  </a:lnTo>
                  <a:lnTo>
                    <a:pt x="800" y="1616"/>
                  </a:lnTo>
                  <a:lnTo>
                    <a:pt x="940" y="1614"/>
                  </a:lnTo>
                  <a:lnTo>
                    <a:pt x="1082" y="1612"/>
                  </a:lnTo>
                  <a:lnTo>
                    <a:pt x="1220" y="1610"/>
                  </a:lnTo>
                  <a:lnTo>
                    <a:pt x="1356" y="1606"/>
                  </a:lnTo>
                  <a:lnTo>
                    <a:pt x="1421" y="1606"/>
                  </a:lnTo>
                  <a:lnTo>
                    <a:pt x="1484" y="1604"/>
                  </a:lnTo>
                  <a:lnTo>
                    <a:pt x="1545" y="1602"/>
                  </a:lnTo>
                  <a:lnTo>
                    <a:pt x="1604" y="1602"/>
                  </a:lnTo>
                  <a:lnTo>
                    <a:pt x="1661" y="1600"/>
                  </a:lnTo>
                  <a:lnTo>
                    <a:pt x="1716" y="1600"/>
                  </a:lnTo>
                  <a:lnTo>
                    <a:pt x="1765" y="1600"/>
                  </a:lnTo>
                  <a:lnTo>
                    <a:pt x="1813" y="1598"/>
                  </a:lnTo>
                  <a:lnTo>
                    <a:pt x="1858" y="1598"/>
                  </a:lnTo>
                  <a:lnTo>
                    <a:pt x="1897" y="1598"/>
                  </a:lnTo>
                  <a:lnTo>
                    <a:pt x="1901" y="1574"/>
                  </a:lnTo>
                  <a:lnTo>
                    <a:pt x="1905" y="1547"/>
                  </a:lnTo>
                  <a:lnTo>
                    <a:pt x="1907" y="1513"/>
                  </a:lnTo>
                  <a:lnTo>
                    <a:pt x="1911" y="1476"/>
                  </a:lnTo>
                  <a:lnTo>
                    <a:pt x="1913" y="1433"/>
                  </a:lnTo>
                  <a:lnTo>
                    <a:pt x="1915" y="1389"/>
                  </a:lnTo>
                  <a:lnTo>
                    <a:pt x="1915" y="1340"/>
                  </a:lnTo>
                  <a:lnTo>
                    <a:pt x="1917" y="1289"/>
                  </a:lnTo>
                  <a:lnTo>
                    <a:pt x="1917" y="1234"/>
                  </a:lnTo>
                  <a:lnTo>
                    <a:pt x="1919" y="1179"/>
                  </a:lnTo>
                  <a:lnTo>
                    <a:pt x="1919" y="1120"/>
                  </a:lnTo>
                  <a:lnTo>
                    <a:pt x="1919" y="1059"/>
                  </a:lnTo>
                  <a:lnTo>
                    <a:pt x="1919" y="937"/>
                  </a:lnTo>
                  <a:lnTo>
                    <a:pt x="1917" y="809"/>
                  </a:lnTo>
                  <a:lnTo>
                    <a:pt x="1917" y="683"/>
                  </a:lnTo>
                  <a:lnTo>
                    <a:pt x="1915" y="559"/>
                  </a:lnTo>
                  <a:lnTo>
                    <a:pt x="1915" y="500"/>
                  </a:lnTo>
                  <a:lnTo>
                    <a:pt x="1915" y="441"/>
                  </a:lnTo>
                  <a:lnTo>
                    <a:pt x="1913" y="384"/>
                  </a:lnTo>
                  <a:lnTo>
                    <a:pt x="1913" y="331"/>
                  </a:lnTo>
                  <a:lnTo>
                    <a:pt x="1913" y="279"/>
                  </a:lnTo>
                  <a:lnTo>
                    <a:pt x="1913" y="230"/>
                  </a:lnTo>
                  <a:lnTo>
                    <a:pt x="1915" y="185"/>
                  </a:lnTo>
                  <a:lnTo>
                    <a:pt x="1915" y="144"/>
                  </a:lnTo>
                  <a:lnTo>
                    <a:pt x="1917" y="106"/>
                  </a:lnTo>
                  <a:lnTo>
                    <a:pt x="1917" y="73"/>
                  </a:lnTo>
                  <a:lnTo>
                    <a:pt x="1919" y="43"/>
                  </a:lnTo>
                  <a:lnTo>
                    <a:pt x="1921" y="20"/>
                  </a:lnTo>
                  <a:lnTo>
                    <a:pt x="1882" y="20"/>
                  </a:lnTo>
                  <a:lnTo>
                    <a:pt x="1836" y="20"/>
                  </a:lnTo>
                  <a:lnTo>
                    <a:pt x="1789" y="20"/>
                  </a:lnTo>
                  <a:lnTo>
                    <a:pt x="1740" y="20"/>
                  </a:lnTo>
                  <a:lnTo>
                    <a:pt x="1685" y="20"/>
                  </a:lnTo>
                  <a:lnTo>
                    <a:pt x="1629" y="20"/>
                  </a:lnTo>
                  <a:lnTo>
                    <a:pt x="1570" y="20"/>
                  </a:lnTo>
                  <a:lnTo>
                    <a:pt x="1509" y="20"/>
                  </a:lnTo>
                  <a:lnTo>
                    <a:pt x="1446" y="20"/>
                  </a:lnTo>
                  <a:lnTo>
                    <a:pt x="1381" y="20"/>
                  </a:lnTo>
                  <a:lnTo>
                    <a:pt x="1249" y="20"/>
                  </a:lnTo>
                  <a:lnTo>
                    <a:pt x="1111" y="20"/>
                  </a:lnTo>
                  <a:lnTo>
                    <a:pt x="972" y="20"/>
                  </a:lnTo>
                  <a:lnTo>
                    <a:pt x="832" y="20"/>
                  </a:lnTo>
                  <a:lnTo>
                    <a:pt x="696" y="20"/>
                  </a:lnTo>
                  <a:lnTo>
                    <a:pt x="562" y="20"/>
                  </a:lnTo>
                  <a:lnTo>
                    <a:pt x="497" y="20"/>
                  </a:lnTo>
                  <a:lnTo>
                    <a:pt x="434" y="20"/>
                  </a:lnTo>
                  <a:lnTo>
                    <a:pt x="373" y="20"/>
                  </a:lnTo>
                  <a:lnTo>
                    <a:pt x="316" y="20"/>
                  </a:lnTo>
                  <a:lnTo>
                    <a:pt x="259" y="20"/>
                  </a:lnTo>
                  <a:lnTo>
                    <a:pt x="205" y="20"/>
                  </a:lnTo>
                  <a:lnTo>
                    <a:pt x="154" y="20"/>
                  </a:lnTo>
                  <a:lnTo>
                    <a:pt x="109" y="20"/>
                  </a:lnTo>
                  <a:lnTo>
                    <a:pt x="64" y="20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pl-PL" sz="1200" b="1">
                <a:solidFill>
                  <a:schemeClr val="tx2"/>
                </a:solidFill>
                <a:latin typeface="Calibri" pitchFamily="34" charset="0"/>
              </a:endParaRPr>
            </a:p>
          </p:txBody>
        </p:sp>
      </p:grpSp>
      <p:sp>
        <p:nvSpPr>
          <p:cNvPr id="94" name="Rectangle 50"/>
          <p:cNvSpPr>
            <a:spLocks noChangeArrowheads="1"/>
          </p:cNvSpPr>
          <p:nvPr/>
        </p:nvSpPr>
        <p:spPr bwMode="auto">
          <a:xfrm>
            <a:off x="8189913" y="2717800"/>
            <a:ext cx="1482725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sz="2000" b="1">
              <a:solidFill>
                <a:schemeClr val="tx2"/>
              </a:solidFill>
              <a:latin typeface="Calibri" pitchFamily="34" charset="0"/>
            </a:endParaRPr>
          </a:p>
        </p:txBody>
      </p:sp>
      <p:sp>
        <p:nvSpPr>
          <p:cNvPr id="95" name="Rectangle 51"/>
          <p:cNvSpPr>
            <a:spLocks noChangeArrowheads="1"/>
          </p:cNvSpPr>
          <p:nvPr/>
        </p:nvSpPr>
        <p:spPr bwMode="auto">
          <a:xfrm>
            <a:off x="6946736" y="2494834"/>
            <a:ext cx="161005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0" tIns="0" rIns="0" bIns="0">
            <a:spAutoFit/>
          </a:bodyPr>
          <a:lstStyle/>
          <a:p>
            <a:pPr algn="ctr"/>
            <a:r>
              <a:rPr lang="pl-PL" sz="1600" b="1" dirty="0">
                <a:solidFill>
                  <a:schemeClr val="tx2"/>
                </a:solidFill>
                <a:latin typeface="Calibri" pitchFamily="34" charset="0"/>
              </a:rPr>
              <a:t>K</a:t>
            </a:r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onwergencja </a:t>
            </a:r>
            <a:r>
              <a:rPr lang="pl-PL" sz="1600" b="1" dirty="0">
                <a:solidFill>
                  <a:schemeClr val="tx2"/>
                </a:solidFill>
                <a:latin typeface="Calibri" pitchFamily="34" charset="0"/>
              </a:rPr>
              <a:t>i</a:t>
            </a:r>
          </a:p>
          <a:p>
            <a:pPr algn="ctr"/>
            <a:r>
              <a:rPr lang="pl-PL" sz="1600" b="1" dirty="0">
                <a:solidFill>
                  <a:schemeClr val="tx2"/>
                </a:solidFill>
                <a:latin typeface="Calibri" pitchFamily="34" charset="0"/>
              </a:rPr>
              <a:t>u</a:t>
            </a:r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sługi wbudowane</a:t>
            </a:r>
            <a:endParaRPr lang="pl-PL" sz="1600" b="1" dirty="0">
              <a:solidFill>
                <a:schemeClr val="tx2"/>
              </a:solidFill>
              <a:latin typeface="Calibri" pitchFamily="34" charset="0"/>
            </a:endParaRPr>
          </a:p>
          <a:p>
            <a:pPr algn="ctr"/>
            <a:r>
              <a:rPr lang="pl-PL" sz="1600" b="1" dirty="0">
                <a:solidFill>
                  <a:schemeClr val="tx2"/>
                </a:solidFill>
                <a:latin typeface="Calibri" pitchFamily="34" charset="0"/>
              </a:rPr>
              <a:t>w</a:t>
            </a:r>
            <a:r>
              <a:rPr lang="pl-PL" sz="1600" b="1" dirty="0" smtClean="0">
                <a:solidFill>
                  <a:schemeClr val="tx2"/>
                </a:solidFill>
                <a:latin typeface="Calibri" pitchFamily="34" charset="0"/>
              </a:rPr>
              <a:t> aplikacje</a:t>
            </a:r>
            <a:endParaRPr lang="pl-PL" sz="1600" b="1" dirty="0">
              <a:solidFill>
                <a:schemeClr val="tx2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35202A-A516-43DF-B407-C215338244F3}" type="slidenum">
              <a:rPr lang="pl-PL"/>
              <a:pPr/>
              <a:t>40</a:t>
            </a:fld>
            <a:endParaRPr lang="pl-PL"/>
          </a:p>
        </p:txBody>
      </p:sp>
      <p:sp>
        <p:nvSpPr>
          <p:cNvPr id="34263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Archite</a:t>
            </a:r>
            <a:r>
              <a:rPr lang="pl-PL" altLang="ko-KR"/>
              <a:t>k</a:t>
            </a:r>
            <a:r>
              <a:rPr lang="en-US" altLang="ko-KR">
                <a:ea typeface="Gulim" pitchFamily="34" charset="-127"/>
              </a:rPr>
              <a:t>tur</a:t>
            </a:r>
            <a:r>
              <a:rPr lang="pl-PL" altLang="ko-KR"/>
              <a:t>a IMS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34263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 sz="2000" dirty="0" smtClean="0"/>
              <a:t>Nakładkowa architektura sterowania sesją i usługami nad domeną sieci pakietowej (GPRS, UMTS, WLAN, DSL, </a:t>
            </a:r>
            <a:r>
              <a:rPr lang="pl-PL" altLang="ko-KR" sz="2000" dirty="0" err="1" smtClean="0"/>
              <a:t>FTTx</a:t>
            </a:r>
            <a:r>
              <a:rPr lang="pl-PL" altLang="ko-KR" sz="2000" dirty="0" smtClean="0"/>
              <a:t>) wykorzystująca technikę IP i protokoły internetowe IETF (np. SIP, </a:t>
            </a:r>
            <a:r>
              <a:rPr lang="pl-PL" altLang="ko-KR" sz="2000" dirty="0" err="1" smtClean="0"/>
              <a:t>Diameter</a:t>
            </a:r>
            <a:r>
              <a:rPr lang="pl-PL" altLang="ko-KR" sz="2000" dirty="0" smtClean="0"/>
              <a:t>)</a:t>
            </a:r>
            <a:endParaRPr lang="en-US" altLang="ko-KR" sz="2000" dirty="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 sz="1800" b="1" dirty="0" smtClean="0">
                <a:solidFill>
                  <a:srgbClr val="0070C0"/>
                </a:solidFill>
                <a:ea typeface="Gulim" pitchFamily="34" charset="-127"/>
              </a:rPr>
              <a:t>Rdzeń IMS</a:t>
            </a:r>
            <a:endParaRPr lang="en-US" altLang="ko-KR" sz="1800" b="1" dirty="0">
              <a:solidFill>
                <a:srgbClr val="0070C0"/>
              </a:solidFill>
              <a:ea typeface="Gulim" pitchFamily="34" charset="-127"/>
            </a:endParaRPr>
          </a:p>
          <a:p>
            <a:pPr lvl="2">
              <a:lnSpc>
                <a:spcPct val="90000"/>
              </a:lnSpc>
            </a:pPr>
            <a:r>
              <a:rPr lang="pl-PL" altLang="ko-KR" sz="1600" b="1" dirty="0" smtClean="0">
                <a:ea typeface="Gulim" pitchFamily="34" charset="-127"/>
              </a:rPr>
              <a:t>S-CSCF</a:t>
            </a:r>
            <a:r>
              <a:rPr lang="pl-PL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 smtClean="0">
                <a:ea typeface="Gulim" pitchFamily="34" charset="-127"/>
              </a:rPr>
              <a:t>(</a:t>
            </a:r>
            <a:r>
              <a:rPr lang="pl-PL" altLang="ko-KR" sz="1600" dirty="0" err="1" smtClean="0">
                <a:ea typeface="Gulim" pitchFamily="34" charset="-127"/>
              </a:rPr>
              <a:t>Serving</a:t>
            </a:r>
            <a:r>
              <a:rPr lang="pl-PL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 smtClean="0">
                <a:ea typeface="Gulim" pitchFamily="34" charset="-127"/>
              </a:rPr>
              <a:t>Call</a:t>
            </a:r>
            <a:r>
              <a:rPr lang="pl-PL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Session Control </a:t>
            </a:r>
            <a:r>
              <a:rPr lang="en-US" altLang="ko-KR" sz="1600" dirty="0" smtClean="0">
                <a:ea typeface="Gulim" pitchFamily="34" charset="-127"/>
              </a:rPr>
              <a:t>Function)</a:t>
            </a:r>
            <a:r>
              <a:rPr lang="pl-PL" altLang="ko-KR" sz="1600" dirty="0" smtClean="0">
                <a:ea typeface="Gulim" pitchFamily="34" charset="-127"/>
              </a:rPr>
              <a:t> punkt zaczepienia w sieci macierzystej</a:t>
            </a:r>
          </a:p>
          <a:p>
            <a:pPr lvl="2">
              <a:lnSpc>
                <a:spcPct val="90000"/>
              </a:lnSpc>
            </a:pPr>
            <a:r>
              <a:rPr lang="pl-PL" altLang="ko-KR" sz="1600" b="1" dirty="0" smtClean="0">
                <a:ea typeface="Gulim" pitchFamily="34" charset="-127"/>
              </a:rPr>
              <a:t>I-CSCF</a:t>
            </a:r>
            <a:r>
              <a:rPr lang="pl-PL" altLang="ko-KR" sz="1600" dirty="0" smtClean="0">
                <a:ea typeface="Gulim" pitchFamily="34" charset="-127"/>
              </a:rPr>
              <a:t> (</a:t>
            </a:r>
            <a:r>
              <a:rPr lang="pl-PL" altLang="ko-KR" sz="1600" dirty="0" err="1" smtClean="0">
                <a:ea typeface="Gulim" pitchFamily="34" charset="-127"/>
              </a:rPr>
              <a:t>Interrogating</a:t>
            </a:r>
            <a:r>
              <a:rPr lang="pl-PL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Call</a:t>
            </a:r>
            <a:r>
              <a:rPr lang="pl-PL" altLang="ko-KR" sz="1600" dirty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Session Control Function)</a:t>
            </a:r>
            <a:r>
              <a:rPr lang="pl-PL" altLang="ko-KR" sz="1600" dirty="0">
                <a:ea typeface="Gulim" pitchFamily="34" charset="-127"/>
              </a:rPr>
              <a:t> </a:t>
            </a:r>
            <a:r>
              <a:rPr lang="pl-PL" altLang="ko-KR" sz="1600" dirty="0" smtClean="0">
                <a:ea typeface="Gulim" pitchFamily="34" charset="-127"/>
              </a:rPr>
              <a:t>– ukrywanie topologii sieci</a:t>
            </a:r>
          </a:p>
          <a:p>
            <a:pPr lvl="2">
              <a:lnSpc>
                <a:spcPct val="90000"/>
              </a:lnSpc>
            </a:pPr>
            <a:r>
              <a:rPr lang="pl-PL" altLang="ko-KR" sz="1600" b="1" dirty="0" smtClean="0">
                <a:ea typeface="Gulim" pitchFamily="34" charset="-127"/>
              </a:rPr>
              <a:t>P-CSCF</a:t>
            </a:r>
            <a:r>
              <a:rPr lang="pl-PL" altLang="ko-KR" sz="1600" dirty="0" smtClean="0">
                <a:ea typeface="Gulim" pitchFamily="34" charset="-127"/>
              </a:rPr>
              <a:t> Proxy </a:t>
            </a:r>
            <a:r>
              <a:rPr lang="en-US" altLang="ko-KR" sz="1600" dirty="0">
                <a:ea typeface="Gulim" pitchFamily="34" charset="-127"/>
              </a:rPr>
              <a:t>Call</a:t>
            </a:r>
            <a:r>
              <a:rPr lang="pl-PL" altLang="ko-KR" sz="1600" dirty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Session Control Function</a:t>
            </a:r>
            <a:r>
              <a:rPr lang="en-US" altLang="ko-KR" sz="1600" dirty="0" smtClean="0">
                <a:ea typeface="Gulim" pitchFamily="34" charset="-127"/>
              </a:rPr>
              <a:t>)</a:t>
            </a:r>
            <a:r>
              <a:rPr lang="pl-PL" altLang="ko-KR" sz="1600" dirty="0" smtClean="0">
                <a:ea typeface="Gulim" pitchFamily="34" charset="-127"/>
              </a:rPr>
              <a:t> – pierwszy punkt kontaktu z IMS </a:t>
            </a:r>
            <a:endParaRPr lang="en-US" altLang="ko-KR" sz="1600" dirty="0">
              <a:ea typeface="Gulim" pitchFamily="34" charset="-127"/>
            </a:endParaRPr>
          </a:p>
          <a:p>
            <a:pPr lvl="2">
              <a:lnSpc>
                <a:spcPct val="90000"/>
              </a:lnSpc>
            </a:pPr>
            <a:r>
              <a:rPr lang="en-US" altLang="ko-KR" sz="1600" b="1" dirty="0" smtClean="0">
                <a:ea typeface="Gulim" pitchFamily="34" charset="-127"/>
              </a:rPr>
              <a:t>MRF</a:t>
            </a:r>
            <a:r>
              <a:rPr lang="en-US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(Media Resource Functions</a:t>
            </a:r>
            <a:r>
              <a:rPr lang="en-US" altLang="ko-KR" sz="1600" dirty="0" smtClean="0">
                <a:ea typeface="Gulim" pitchFamily="34" charset="-127"/>
              </a:rPr>
              <a:t>)</a:t>
            </a:r>
            <a:r>
              <a:rPr lang="pl-PL" altLang="ko-KR" sz="1600" dirty="0" smtClean="0">
                <a:ea typeface="Gulim" pitchFamily="34" charset="-127"/>
              </a:rPr>
              <a:t> – serwer mediów </a:t>
            </a:r>
          </a:p>
          <a:p>
            <a:pPr lvl="2">
              <a:lnSpc>
                <a:spcPct val="90000"/>
              </a:lnSpc>
            </a:pPr>
            <a:r>
              <a:rPr lang="pl-PL" altLang="ko-KR" sz="1600" b="1" dirty="0" smtClean="0">
                <a:ea typeface="Gulim" pitchFamily="34" charset="-127"/>
              </a:rPr>
              <a:t>PDF</a:t>
            </a:r>
            <a:r>
              <a:rPr lang="pl-PL" altLang="ko-KR" sz="1600" dirty="0" smtClean="0">
                <a:ea typeface="Gulim" pitchFamily="34" charset="-127"/>
              </a:rPr>
              <a:t> (Policy </a:t>
            </a:r>
            <a:r>
              <a:rPr lang="pl-PL" altLang="ko-KR" sz="1600" dirty="0" err="1" smtClean="0">
                <a:ea typeface="Gulim" pitchFamily="34" charset="-127"/>
              </a:rPr>
              <a:t>Decision</a:t>
            </a:r>
            <a:r>
              <a:rPr lang="pl-PL" altLang="ko-KR" sz="1600" dirty="0" smtClean="0">
                <a:ea typeface="Gulim" pitchFamily="34" charset="-127"/>
              </a:rPr>
              <a:t> </a:t>
            </a:r>
            <a:r>
              <a:rPr lang="pl-PL" altLang="ko-KR" sz="1600" dirty="0" err="1" smtClean="0">
                <a:ea typeface="Gulim" pitchFamily="34" charset="-127"/>
              </a:rPr>
              <a:t>Function</a:t>
            </a:r>
            <a:r>
              <a:rPr lang="pl-PL" altLang="ko-KR" sz="1600" dirty="0" smtClean="0">
                <a:ea typeface="Gulim" pitchFamily="34" charset="-127"/>
              </a:rPr>
              <a:t>) – sterowanie </a:t>
            </a:r>
            <a:r>
              <a:rPr lang="pl-PL" altLang="ko-KR" sz="1600" dirty="0" err="1" smtClean="0">
                <a:ea typeface="Gulim" pitchFamily="34" charset="-127"/>
              </a:rPr>
              <a:t>QoS</a:t>
            </a:r>
            <a:r>
              <a:rPr lang="pl-PL" altLang="ko-KR" sz="1600" dirty="0" smtClean="0">
                <a:ea typeface="Gulim" pitchFamily="34" charset="-127"/>
              </a:rPr>
              <a:t>  z egzekwowaniem polityk (COPS)</a:t>
            </a:r>
            <a:endParaRPr lang="pl-PL" altLang="ko-KR" sz="1600" dirty="0" smtClean="0"/>
          </a:p>
          <a:p>
            <a:pPr lvl="2">
              <a:lnSpc>
                <a:spcPct val="90000"/>
              </a:lnSpc>
            </a:pPr>
            <a:r>
              <a:rPr lang="en-US" altLang="ko-KR" sz="1600" b="1" dirty="0" smtClean="0">
                <a:ea typeface="Gulim" pitchFamily="34" charset="-127"/>
              </a:rPr>
              <a:t>BGCF</a:t>
            </a:r>
            <a:r>
              <a:rPr lang="en-US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(Break Gateway Control Functions</a:t>
            </a:r>
            <a:r>
              <a:rPr lang="en-US" altLang="ko-KR" sz="1600" dirty="0" smtClean="0">
                <a:ea typeface="Gulim" pitchFamily="34" charset="-127"/>
              </a:rPr>
              <a:t>)</a:t>
            </a:r>
            <a:r>
              <a:rPr lang="pl-PL" altLang="ko-KR" sz="1600" dirty="0" smtClean="0">
                <a:ea typeface="Gulim" pitchFamily="34" charset="-127"/>
              </a:rPr>
              <a:t> – wybór bramy do świata PSTN/ISDN</a:t>
            </a:r>
            <a:endParaRPr lang="en-US" altLang="ko-KR" sz="1600" dirty="0">
              <a:ea typeface="Gulim" pitchFamily="34" charset="-127"/>
            </a:endParaRPr>
          </a:p>
          <a:p>
            <a:pPr lvl="2">
              <a:lnSpc>
                <a:spcPct val="90000"/>
              </a:lnSpc>
            </a:pPr>
            <a:r>
              <a:rPr lang="pl-PL" altLang="ko-KR" sz="1600" dirty="0"/>
              <a:t>Jedna lub więcej bram </a:t>
            </a:r>
            <a:r>
              <a:rPr lang="en-US" altLang="ko-KR" sz="1600" dirty="0" smtClean="0">
                <a:ea typeface="Gulim" pitchFamily="34" charset="-127"/>
              </a:rPr>
              <a:t>PSTN</a:t>
            </a:r>
            <a:r>
              <a:rPr lang="pl-PL" altLang="ko-KR" sz="1600" dirty="0" smtClean="0">
                <a:ea typeface="Gulim" pitchFamily="34" charset="-127"/>
              </a:rPr>
              <a:t>/ISDN</a:t>
            </a:r>
            <a:r>
              <a:rPr lang="en-US" altLang="ko-KR" sz="1600" dirty="0" smtClean="0">
                <a:ea typeface="Gulim" pitchFamily="34" charset="-127"/>
              </a:rPr>
              <a:t>, </a:t>
            </a:r>
            <a:r>
              <a:rPr lang="pl-PL" altLang="ko-KR" sz="1600" dirty="0"/>
              <a:t>każda zdekomponowana na </a:t>
            </a:r>
            <a:r>
              <a:rPr lang="en-US" altLang="ko-KR" sz="1600" dirty="0">
                <a:ea typeface="Gulim" pitchFamily="34" charset="-127"/>
              </a:rPr>
              <a:t>SGW (Signaling Gateway ), MGCF (Media Gateway Control Function) </a:t>
            </a:r>
            <a:r>
              <a:rPr lang="pl-PL" altLang="ko-KR" sz="1600" dirty="0"/>
              <a:t>i</a:t>
            </a:r>
            <a:r>
              <a:rPr lang="en-US" altLang="ko-KR" sz="1600" dirty="0">
                <a:ea typeface="Gulim" pitchFamily="34" charset="-127"/>
              </a:rPr>
              <a:t> MGW (Media Gateway</a:t>
            </a:r>
            <a:r>
              <a:rPr lang="en-US" altLang="ko-KR" sz="1600" dirty="0" smtClean="0">
                <a:ea typeface="Gulim" pitchFamily="34" charset="-127"/>
              </a:rPr>
              <a:t>)</a:t>
            </a:r>
            <a:endParaRPr lang="pl-PL" altLang="ko-KR" sz="1600" dirty="0" smtClean="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 sz="1800" b="1" dirty="0" smtClean="0">
                <a:solidFill>
                  <a:srgbClr val="0070C0"/>
                </a:solidFill>
                <a:ea typeface="Gulim" pitchFamily="34" charset="-127"/>
              </a:rPr>
              <a:t>Płaszczyzna aplikacyjna IMS</a:t>
            </a:r>
          </a:p>
          <a:p>
            <a:pPr lvl="2">
              <a:lnSpc>
                <a:spcPct val="90000"/>
              </a:lnSpc>
            </a:pPr>
            <a:r>
              <a:rPr lang="en-US" altLang="ko-KR" sz="1600" b="1" dirty="0">
                <a:ea typeface="Gulim" pitchFamily="34" charset="-127"/>
              </a:rPr>
              <a:t>AS</a:t>
            </a:r>
            <a:r>
              <a:rPr lang="en-US" altLang="ko-KR" sz="1600" dirty="0">
                <a:ea typeface="Gulim" pitchFamily="34" charset="-127"/>
              </a:rPr>
              <a:t> (Application Server)</a:t>
            </a:r>
            <a:r>
              <a:rPr lang="pl-PL" altLang="ko-KR" sz="1600" dirty="0">
                <a:ea typeface="Gulim" pitchFamily="34" charset="-127"/>
              </a:rPr>
              <a:t> - s</a:t>
            </a:r>
            <a:r>
              <a:rPr lang="pl-PL" altLang="ko-KR" sz="1600" dirty="0"/>
              <a:t>erwery</a:t>
            </a:r>
            <a:r>
              <a:rPr lang="en-US" altLang="ko-KR" sz="1600" dirty="0">
                <a:ea typeface="Gulim" pitchFamily="34" charset="-127"/>
              </a:rPr>
              <a:t> </a:t>
            </a:r>
            <a:r>
              <a:rPr lang="pl-PL" altLang="ko-KR" sz="1600" dirty="0"/>
              <a:t>aplikacji</a:t>
            </a:r>
            <a:r>
              <a:rPr lang="pl-PL" altLang="ko-KR" sz="1600" dirty="0">
                <a:ea typeface="Gulim" pitchFamily="34" charset="-127"/>
              </a:rPr>
              <a:t>– platforma usług i aplikacji</a:t>
            </a:r>
            <a:endParaRPr lang="en-US" altLang="ko-KR" sz="1600" dirty="0">
              <a:ea typeface="Gulim" pitchFamily="34" charset="-127"/>
            </a:endParaRPr>
          </a:p>
          <a:p>
            <a:pPr lvl="2">
              <a:lnSpc>
                <a:spcPct val="90000"/>
              </a:lnSpc>
            </a:pPr>
            <a:r>
              <a:rPr lang="en-US" altLang="ko-KR" sz="1600" b="1" dirty="0" smtClean="0">
                <a:ea typeface="Gulim" pitchFamily="34" charset="-127"/>
              </a:rPr>
              <a:t>HSS</a:t>
            </a:r>
            <a:r>
              <a:rPr lang="en-US" altLang="ko-KR" sz="1600" dirty="0" smtClean="0">
                <a:ea typeface="Gulim" pitchFamily="34" charset="-127"/>
              </a:rPr>
              <a:t> </a:t>
            </a:r>
            <a:r>
              <a:rPr lang="en-US" altLang="ko-KR" sz="1600" dirty="0">
                <a:ea typeface="Gulim" pitchFamily="34" charset="-127"/>
              </a:rPr>
              <a:t>(Home Subscriber Servers) </a:t>
            </a:r>
            <a:r>
              <a:rPr lang="pl-PL" altLang="ko-KR" sz="1600" dirty="0" smtClean="0">
                <a:ea typeface="Gulim" pitchFamily="34" charset="-127"/>
              </a:rPr>
              <a:t>- baza danych z profilami abonentów i AS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096BA2-8978-4297-9D02-FFE835C5A8A8}" type="slidenum">
              <a:rPr lang="pl-PL"/>
              <a:pPr/>
              <a:t>41</a:t>
            </a:fld>
            <a:endParaRPr lang="pl-PL"/>
          </a:p>
        </p:txBody>
      </p:sp>
      <p:sp>
        <p:nvSpPr>
          <p:cNvPr id="3428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ko-KR"/>
              <a:t>Protokoły w IMS</a:t>
            </a:r>
            <a:endParaRPr lang="en-US" altLang="ko-KR">
              <a:ea typeface="Gulim" pitchFamily="34" charset="-127"/>
            </a:endParaRPr>
          </a:p>
        </p:txBody>
      </p:sp>
      <p:sp>
        <p:nvSpPr>
          <p:cNvPr id="34283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 sz="2000"/>
              <a:t>Sterowanie sesją</a:t>
            </a:r>
            <a:endParaRPr lang="en-US" altLang="ko-KR" sz="200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Bear</a:t>
            </a:r>
            <a:r>
              <a:rPr lang="pl-PL" altLang="ko-KR" sz="1800"/>
              <a:t>er</a:t>
            </a:r>
            <a:r>
              <a:rPr lang="en-US" altLang="ko-KR" sz="1800">
                <a:ea typeface="Gulim" pitchFamily="34" charset="-127"/>
              </a:rPr>
              <a:t> Independent Call Control (BICC)</a:t>
            </a: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H.323</a:t>
            </a: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SIP (Session Initiation Protocol, RFC 32</a:t>
            </a:r>
            <a:r>
              <a:rPr lang="pl-PL" altLang="ko-KR" sz="1800"/>
              <a:t>61</a:t>
            </a:r>
            <a:r>
              <a:rPr lang="en-US" altLang="ko-KR" sz="1800">
                <a:ea typeface="Gulim" pitchFamily="34" charset="-127"/>
              </a:rPr>
              <a:t>):</a:t>
            </a:r>
          </a:p>
          <a:p>
            <a:pPr>
              <a:lnSpc>
                <a:spcPct val="90000"/>
              </a:lnSpc>
            </a:pPr>
            <a:r>
              <a:rPr lang="pl-PL" altLang="ko-KR" sz="2000"/>
              <a:t>Funkcje </a:t>
            </a:r>
            <a:r>
              <a:rPr lang="en-US" altLang="ko-KR" sz="2000">
                <a:ea typeface="Gulim" pitchFamily="34" charset="-127"/>
              </a:rPr>
              <a:t>AAA</a:t>
            </a: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Diameter (RFC 3588)</a:t>
            </a:r>
          </a:p>
          <a:p>
            <a:pPr lvl="2">
              <a:lnSpc>
                <a:spcPct val="90000"/>
              </a:lnSpc>
            </a:pPr>
            <a:r>
              <a:rPr lang="pl-PL" altLang="ko-KR" sz="1600"/>
              <a:t>Rozwinięcie</a:t>
            </a:r>
            <a:r>
              <a:rPr lang="en-US" altLang="ko-KR" sz="1600">
                <a:ea typeface="Gulim" pitchFamily="34" charset="-127"/>
              </a:rPr>
              <a:t> RADIUS</a:t>
            </a:r>
          </a:p>
          <a:p>
            <a:pPr>
              <a:lnSpc>
                <a:spcPct val="90000"/>
              </a:lnSpc>
            </a:pPr>
            <a:r>
              <a:rPr lang="pl-PL" altLang="ko-KR" sz="2000"/>
              <a:t>Inne p</a:t>
            </a:r>
            <a:r>
              <a:rPr lang="en-US" altLang="ko-KR" sz="2000">
                <a:ea typeface="Gulim" pitchFamily="34" charset="-127"/>
              </a:rPr>
              <a:t>roto</a:t>
            </a:r>
            <a:r>
              <a:rPr lang="pl-PL" altLang="ko-KR" sz="2000"/>
              <a:t>k</a:t>
            </a:r>
            <a:r>
              <a:rPr lang="en-US" altLang="ko-KR" sz="2000">
                <a:ea typeface="Gulim" pitchFamily="34" charset="-127"/>
              </a:rPr>
              <a:t>o</a:t>
            </a:r>
            <a:r>
              <a:rPr lang="pl-PL" altLang="ko-KR" sz="2000"/>
              <a:t>ły</a:t>
            </a:r>
            <a:endParaRPr lang="en-US" altLang="ko-KR" sz="200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COPS (Common Open Policy Service, RFC 2748)</a:t>
            </a: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H.248</a:t>
            </a:r>
            <a:r>
              <a:rPr lang="pl-PL" altLang="ko-KR" sz="1800"/>
              <a:t>/MEGACO</a:t>
            </a:r>
            <a:r>
              <a:rPr lang="en-US" altLang="ko-KR" sz="1800">
                <a:ea typeface="Gulim" pitchFamily="34" charset="-127"/>
              </a:rPr>
              <a:t> </a:t>
            </a:r>
            <a:r>
              <a:rPr lang="pl-PL" altLang="ko-KR" sz="1800"/>
              <a:t>i związane</a:t>
            </a:r>
            <a:r>
              <a:rPr lang="en-US" altLang="ko-KR" sz="1800">
                <a:ea typeface="Gulim" pitchFamily="34" charset="-127"/>
              </a:rPr>
              <a:t>: </a:t>
            </a:r>
            <a:endParaRPr lang="pl-PL" altLang="ko-KR" sz="1800"/>
          </a:p>
          <a:p>
            <a:pPr lvl="2">
              <a:lnSpc>
                <a:spcPct val="90000"/>
              </a:lnSpc>
            </a:pPr>
            <a:r>
              <a:rPr lang="pl-PL" altLang="ko-KR" sz="1600"/>
              <a:t>wykorzystywane przez węzły sygnalizacyjne do sterowania węzłami w płaszczyźnie medialnej (sterownik bramy medialnej</a:t>
            </a:r>
            <a:endParaRPr lang="en-US" altLang="ko-KR" sz="160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RTP: RFC 3550</a:t>
            </a:r>
          </a:p>
          <a:p>
            <a:pPr lvl="1">
              <a:lnSpc>
                <a:spcPct val="90000"/>
              </a:lnSpc>
            </a:pPr>
            <a:r>
              <a:rPr lang="en-US" altLang="ko-KR" sz="1800">
                <a:ea typeface="Gulim" pitchFamily="34" charset="-127"/>
              </a:rPr>
              <a:t>RTCP: RFC 3550</a:t>
            </a:r>
            <a:endParaRPr lang="pl-PL" altLang="ko-KR" sz="1800"/>
          </a:p>
          <a:p>
            <a:pPr lvl="1">
              <a:lnSpc>
                <a:spcPct val="90000"/>
              </a:lnSpc>
            </a:pPr>
            <a:r>
              <a:rPr lang="pl-PL" altLang="ko-KR" sz="1800"/>
              <a:t>RTSP: strumieniowanie mediów</a:t>
            </a:r>
            <a:endParaRPr lang="en-US" altLang="ko-KR" sz="180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23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137809-BF6E-4C11-9274-1CF7FCF15F36}" type="slidenum">
              <a:rPr lang="pl-PL">
                <a:latin typeface="+mn-lt"/>
              </a:rPr>
              <a:pPr/>
              <a:t>42</a:t>
            </a:fld>
            <a:endParaRPr lang="pl-PL">
              <a:latin typeface="+mn-lt"/>
            </a:endParaRPr>
          </a:p>
        </p:txBody>
      </p:sp>
      <p:sp>
        <p:nvSpPr>
          <p:cNvPr id="3430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11188" y="377152"/>
            <a:ext cx="8077200" cy="762000"/>
          </a:xfrm>
        </p:spPr>
        <p:txBody>
          <a:bodyPr/>
          <a:lstStyle/>
          <a:p>
            <a:pPr algn="ctr"/>
            <a:r>
              <a:rPr lang="en-US" altLang="zh-TW" dirty="0">
                <a:solidFill>
                  <a:schemeClr val="tx1"/>
                </a:solidFill>
                <a:latin typeface="+mn-lt"/>
                <a:ea typeface="新細明體" pitchFamily="18" charset="-120"/>
              </a:rPr>
              <a:t>CSCF </a:t>
            </a:r>
            <a:r>
              <a:rPr lang="pl-PL" altLang="zh-TW" dirty="0">
                <a:solidFill>
                  <a:schemeClr val="tx1"/>
                </a:solidFill>
                <a:latin typeface="+mn-lt"/>
              </a:rPr>
              <a:t>– charakterystyka</a:t>
            </a:r>
            <a:endParaRPr lang="en-US" altLang="zh-TW" dirty="0">
              <a:solidFill>
                <a:schemeClr val="tx1"/>
              </a:solidFill>
              <a:latin typeface="+mn-lt"/>
              <a:ea typeface="新細明體" pitchFamily="18" charset="-120"/>
            </a:endParaRPr>
          </a:p>
        </p:txBody>
      </p:sp>
      <p:sp>
        <p:nvSpPr>
          <p:cNvPr id="3430403" name="Rectangle 3"/>
          <p:cNvSpPr>
            <a:spLocks noChangeArrowheads="1"/>
          </p:cNvSpPr>
          <p:nvPr/>
        </p:nvSpPr>
        <p:spPr bwMode="auto">
          <a:xfrm>
            <a:off x="942975" y="1713865"/>
            <a:ext cx="7589838" cy="475932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04" name="Line 4"/>
          <p:cNvSpPr>
            <a:spLocks noChangeShapeType="1"/>
          </p:cNvSpPr>
          <p:nvPr/>
        </p:nvSpPr>
        <p:spPr bwMode="auto">
          <a:xfrm flipV="1">
            <a:off x="950913" y="3657600"/>
            <a:ext cx="7561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05" name="Line 5"/>
          <p:cNvSpPr>
            <a:spLocks noChangeShapeType="1"/>
          </p:cNvSpPr>
          <p:nvPr/>
        </p:nvSpPr>
        <p:spPr bwMode="auto">
          <a:xfrm flipV="1">
            <a:off x="950913" y="4919663"/>
            <a:ext cx="7561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06" name="Rectangle 6"/>
          <p:cNvSpPr>
            <a:spLocks noChangeArrowheads="1"/>
          </p:cNvSpPr>
          <p:nvPr/>
        </p:nvSpPr>
        <p:spPr bwMode="auto">
          <a:xfrm>
            <a:off x="959150" y="1660153"/>
            <a:ext cx="1018576" cy="361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>
              <a:spcBef>
                <a:spcPct val="25000"/>
              </a:spcBef>
            </a:pPr>
            <a:r>
              <a:rPr lang="pl-PL" altLang="zh-TW" sz="1800" b="1">
                <a:latin typeface="+mn-lt"/>
              </a:rPr>
              <a:t>Typ </a:t>
            </a:r>
            <a:r>
              <a:rPr lang="en-US" altLang="zh-TW" sz="1800" b="1">
                <a:latin typeface="+mn-lt"/>
                <a:ea typeface="新細明體" pitchFamily="18" charset="-120"/>
              </a:rPr>
              <a:t>CSCF</a:t>
            </a:r>
          </a:p>
        </p:txBody>
      </p:sp>
      <p:sp>
        <p:nvSpPr>
          <p:cNvPr id="3430407" name="Rectangle 7"/>
          <p:cNvSpPr>
            <a:spLocks noChangeArrowheads="1"/>
          </p:cNvSpPr>
          <p:nvPr/>
        </p:nvSpPr>
        <p:spPr bwMode="auto">
          <a:xfrm>
            <a:off x="966788" y="5508253"/>
            <a:ext cx="168279" cy="361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defTabSz="833438" eaLnBrk="0" hangingPunct="0"/>
            <a:endParaRPr lang="zh-TW" altLang="en-US" sz="1800" b="1">
              <a:latin typeface="+mn-lt"/>
              <a:ea typeface="新細明體" pitchFamily="18" charset="-120"/>
            </a:endParaRPr>
          </a:p>
        </p:txBody>
      </p:sp>
      <p:sp>
        <p:nvSpPr>
          <p:cNvPr id="3430408" name="Line 8"/>
          <p:cNvSpPr>
            <a:spLocks noChangeShapeType="1"/>
          </p:cNvSpPr>
          <p:nvPr/>
        </p:nvSpPr>
        <p:spPr bwMode="auto">
          <a:xfrm flipH="1">
            <a:off x="2066925" y="1711071"/>
            <a:ext cx="1588" cy="47577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09" name="Line 9"/>
          <p:cNvSpPr>
            <a:spLocks noChangeShapeType="1"/>
          </p:cNvSpPr>
          <p:nvPr/>
        </p:nvSpPr>
        <p:spPr bwMode="auto">
          <a:xfrm flipV="1">
            <a:off x="971550" y="2027238"/>
            <a:ext cx="7559675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10" name="Rectangle 10"/>
          <p:cNvSpPr>
            <a:spLocks noChangeArrowheads="1"/>
          </p:cNvSpPr>
          <p:nvPr/>
        </p:nvSpPr>
        <p:spPr bwMode="auto">
          <a:xfrm>
            <a:off x="1028045" y="2470520"/>
            <a:ext cx="966510" cy="6342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2200" b="1">
                <a:latin typeface="+mn-lt"/>
                <a:ea typeface="新細明體" pitchFamily="18" charset="-120"/>
              </a:rPr>
              <a:t>P-CSCF</a:t>
            </a:r>
          </a:p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1100" b="1">
                <a:latin typeface="+mn-lt"/>
                <a:ea typeface="新細明體" pitchFamily="18" charset="-120"/>
              </a:rPr>
              <a:t>(Proxy)</a:t>
            </a:r>
            <a:endParaRPr lang="en-US" altLang="zh-TW" sz="2200" b="1">
              <a:latin typeface="+mn-lt"/>
              <a:ea typeface="新細明體" pitchFamily="18" charset="-120"/>
            </a:endParaRPr>
          </a:p>
        </p:txBody>
      </p:sp>
      <p:sp>
        <p:nvSpPr>
          <p:cNvPr id="3430411" name="Rectangle 11"/>
          <p:cNvSpPr>
            <a:spLocks noChangeArrowheads="1"/>
          </p:cNvSpPr>
          <p:nvPr/>
        </p:nvSpPr>
        <p:spPr bwMode="auto">
          <a:xfrm>
            <a:off x="965053" y="3937370"/>
            <a:ext cx="1025821" cy="6342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2200" b="1">
                <a:latin typeface="+mn-lt"/>
                <a:ea typeface="新細明體" pitchFamily="18" charset="-120"/>
              </a:rPr>
              <a:t>I-CSCF</a:t>
            </a:r>
          </a:p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1100" b="1">
                <a:latin typeface="+mn-lt"/>
                <a:ea typeface="新細明體" pitchFamily="18" charset="-120"/>
              </a:rPr>
              <a:t>(Interrogating)</a:t>
            </a:r>
            <a:endParaRPr lang="en-US" altLang="zh-TW" sz="2200" b="1">
              <a:latin typeface="+mn-lt"/>
              <a:ea typeface="新細明體" pitchFamily="18" charset="-120"/>
            </a:endParaRPr>
          </a:p>
        </p:txBody>
      </p:sp>
      <p:sp>
        <p:nvSpPr>
          <p:cNvPr id="3430412" name="Rectangle 12"/>
          <p:cNvSpPr>
            <a:spLocks noChangeArrowheads="1"/>
          </p:cNvSpPr>
          <p:nvPr/>
        </p:nvSpPr>
        <p:spPr bwMode="auto">
          <a:xfrm>
            <a:off x="1036861" y="5281096"/>
            <a:ext cx="948877" cy="6534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2200" b="1">
                <a:latin typeface="+mn-lt"/>
                <a:ea typeface="新細明體" pitchFamily="18" charset="-120"/>
              </a:rPr>
              <a:t>S-CSCF</a:t>
            </a:r>
          </a:p>
          <a:p>
            <a:pPr algn="ctr" defTabSz="833438" eaLnBrk="0" hangingPunct="0">
              <a:spcBef>
                <a:spcPct val="25000"/>
              </a:spcBef>
            </a:pPr>
            <a:r>
              <a:rPr lang="en-US" altLang="zh-TW" sz="1200" b="1">
                <a:latin typeface="+mn-lt"/>
                <a:ea typeface="新細明體" pitchFamily="18" charset="-120"/>
              </a:rPr>
              <a:t>(Serving)</a:t>
            </a:r>
          </a:p>
        </p:txBody>
      </p:sp>
      <p:sp>
        <p:nvSpPr>
          <p:cNvPr id="3430413" name="Line 13"/>
          <p:cNvSpPr>
            <a:spLocks noChangeShapeType="1"/>
          </p:cNvSpPr>
          <p:nvPr/>
        </p:nvSpPr>
        <p:spPr bwMode="auto">
          <a:xfrm>
            <a:off x="3802063" y="1705102"/>
            <a:ext cx="0" cy="4760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0414" name="Rectangle 14"/>
          <p:cNvSpPr>
            <a:spLocks noChangeArrowheads="1"/>
          </p:cNvSpPr>
          <p:nvPr/>
        </p:nvSpPr>
        <p:spPr bwMode="auto">
          <a:xfrm>
            <a:off x="2623083" y="1674440"/>
            <a:ext cx="641871" cy="361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>
              <a:spcBef>
                <a:spcPct val="25000"/>
              </a:spcBef>
            </a:pPr>
            <a:r>
              <a:rPr lang="pl-PL" altLang="zh-TW" sz="1800" b="1">
                <a:latin typeface="+mn-lt"/>
              </a:rPr>
              <a:t>Role </a:t>
            </a:r>
            <a:endParaRPr lang="en-US" altLang="zh-TW" sz="1800" b="1">
              <a:latin typeface="+mn-lt"/>
              <a:ea typeface="新細明體" pitchFamily="18" charset="-120"/>
            </a:endParaRPr>
          </a:p>
        </p:txBody>
      </p:sp>
      <p:sp>
        <p:nvSpPr>
          <p:cNvPr id="3430415" name="Rectangle 15"/>
          <p:cNvSpPr>
            <a:spLocks noChangeArrowheads="1"/>
          </p:cNvSpPr>
          <p:nvPr/>
        </p:nvSpPr>
        <p:spPr bwMode="auto">
          <a:xfrm>
            <a:off x="4841906" y="1645865"/>
            <a:ext cx="2538351" cy="361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3294" tIns="41648" rIns="83294" bIns="41648" anchor="ctr">
            <a:spAutoFit/>
          </a:bodyPr>
          <a:lstStyle/>
          <a:p>
            <a:pPr algn="ctr" defTabSz="833438" eaLnBrk="0" hangingPunct="0"/>
            <a:r>
              <a:rPr lang="pl-PL" altLang="zh-TW" sz="1800" b="1">
                <a:latin typeface="+mn-lt"/>
              </a:rPr>
              <a:t>Charakterystyka/Funkcje</a:t>
            </a:r>
            <a:endParaRPr lang="en-US" altLang="zh-TW" sz="1800" b="1">
              <a:latin typeface="+mn-lt"/>
              <a:ea typeface="新細明體" pitchFamily="18" charset="-120"/>
            </a:endParaRPr>
          </a:p>
        </p:txBody>
      </p:sp>
      <p:sp>
        <p:nvSpPr>
          <p:cNvPr id="3430416" name="Rectangle 16"/>
          <p:cNvSpPr>
            <a:spLocks noChangeArrowheads="1"/>
          </p:cNvSpPr>
          <p:nvPr/>
        </p:nvSpPr>
        <p:spPr bwMode="auto">
          <a:xfrm>
            <a:off x="3800475" y="2128468"/>
            <a:ext cx="4732338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en-US" altLang="zh-TW" sz="1200" b="1" dirty="0">
                <a:latin typeface="+mn-lt"/>
                <a:ea typeface="新細明體" pitchFamily="18" charset="-120"/>
              </a:rPr>
              <a:t>Re</a:t>
            </a:r>
            <a:r>
              <a:rPr kumimoji="0" lang="pl-PL" altLang="zh-TW" sz="1200" b="1" dirty="0" err="1">
                <a:latin typeface="+mn-lt"/>
              </a:rPr>
              <a:t>jestracja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Przekazywanie wiadomości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SIP register </a:t>
            </a:r>
            <a:r>
              <a:rPr kumimoji="0" lang="pl-PL" altLang="zh-TW" sz="1200" dirty="0">
                <a:latin typeface="+mn-lt"/>
              </a:rPr>
              <a:t>d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o I-CSCF </a:t>
            </a:r>
            <a:r>
              <a:rPr kumimoji="0" lang="pl-PL" altLang="zh-TW" sz="1200" dirty="0">
                <a:latin typeface="+mn-lt"/>
              </a:rPr>
              <a:t>na podstawie nazwy domeny macierzystej</a:t>
            </a:r>
            <a:endParaRPr kumimoji="0" lang="en-US" altLang="zh-TW" sz="1200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pl-PL" altLang="zh-TW" sz="1200" b="1" dirty="0">
                <a:latin typeface="+mn-lt"/>
              </a:rPr>
              <a:t>Sterowanie sesją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Przekazywanie wiadomości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SIP </a:t>
            </a:r>
            <a:r>
              <a:rPr kumimoji="0" lang="pl-PL" altLang="zh-TW" sz="1200" dirty="0">
                <a:latin typeface="+mn-lt"/>
              </a:rPr>
              <a:t>z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UE </a:t>
            </a:r>
            <a:r>
              <a:rPr kumimoji="0" lang="pl-PL" altLang="zh-TW" sz="1200" dirty="0">
                <a:latin typeface="+mn-lt"/>
              </a:rPr>
              <a:t>do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S-CSCF</a:t>
            </a:r>
            <a:r>
              <a:rPr kumimoji="0" lang="pl-PL" altLang="zh-TW" sz="1200" dirty="0">
                <a:latin typeface="+mn-lt"/>
              </a:rPr>
              <a:t> w wyniku rejestracji</a:t>
            </a:r>
            <a:endParaRPr kumimoji="0" lang="en-US" altLang="zh-TW" sz="1200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Wykrywanie sesji alarmowych i wybór obsługującej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S-CSCF</a:t>
            </a: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Uwierzytelnienie zasobów przenoszenia i zarządzanie </a:t>
            </a:r>
            <a:r>
              <a:rPr kumimoji="0" lang="en-US" altLang="zh-TW" sz="1200" dirty="0" err="1">
                <a:latin typeface="+mn-lt"/>
                <a:ea typeface="新細明體" pitchFamily="18" charset="-120"/>
              </a:rPr>
              <a:t>Qo</a:t>
            </a:r>
            <a:r>
              <a:rPr kumimoji="0" lang="pl-PL" altLang="zh-TW" sz="1200" dirty="0">
                <a:latin typeface="+mn-lt"/>
              </a:rPr>
              <a:t>S</a:t>
            </a:r>
            <a:endParaRPr kumimoji="0" lang="en-US" altLang="zh-TW" sz="1200" dirty="0">
              <a:latin typeface="+mn-lt"/>
              <a:ea typeface="新細明體" pitchFamily="18" charset="-120"/>
            </a:endParaRPr>
          </a:p>
        </p:txBody>
      </p:sp>
      <p:sp>
        <p:nvSpPr>
          <p:cNvPr id="3430417" name="Rectangle 17"/>
          <p:cNvSpPr>
            <a:spLocks noChangeArrowheads="1"/>
          </p:cNvSpPr>
          <p:nvPr/>
        </p:nvSpPr>
        <p:spPr bwMode="auto">
          <a:xfrm>
            <a:off x="2066925" y="2527809"/>
            <a:ext cx="179705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pl-PL" altLang="zh-TW" sz="1300" dirty="0">
                <a:latin typeface="+mn-lt"/>
              </a:rPr>
              <a:t>Serwer SIP </a:t>
            </a:r>
            <a:r>
              <a:rPr kumimoji="0" lang="en-US" altLang="zh-TW" sz="1300" dirty="0">
                <a:latin typeface="+mn-lt"/>
                <a:ea typeface="新細明體" pitchFamily="18" charset="-120"/>
              </a:rPr>
              <a:t>Proxy</a:t>
            </a:r>
            <a:endParaRPr kumimoji="0" lang="pl-PL" altLang="zh-TW" sz="1300" dirty="0">
              <a:latin typeface="+mn-lt"/>
            </a:endParaRPr>
          </a:p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pl-PL" altLang="zh-TW" sz="1300" dirty="0">
                <a:latin typeface="+mn-lt"/>
              </a:rPr>
              <a:t>SIP B2BUA</a:t>
            </a:r>
            <a:endParaRPr kumimoji="0" lang="en-US" altLang="zh-TW" sz="1300" dirty="0">
              <a:latin typeface="+mn-lt"/>
              <a:ea typeface="新細明體" pitchFamily="18" charset="-120"/>
            </a:endParaRPr>
          </a:p>
        </p:txBody>
      </p:sp>
      <p:sp>
        <p:nvSpPr>
          <p:cNvPr id="3430418" name="Rectangle 18"/>
          <p:cNvSpPr>
            <a:spLocks noChangeArrowheads="1"/>
          </p:cNvSpPr>
          <p:nvPr/>
        </p:nvSpPr>
        <p:spPr bwMode="auto">
          <a:xfrm>
            <a:off x="2066925" y="3906838"/>
            <a:ext cx="179705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pl-PL" altLang="zh-TW" sz="1300">
                <a:latin typeface="+mn-lt"/>
              </a:rPr>
              <a:t>Serwer SIP </a:t>
            </a:r>
            <a:r>
              <a:rPr kumimoji="0" lang="en-US" altLang="zh-TW" sz="1300">
                <a:latin typeface="+mn-lt"/>
                <a:ea typeface="新細明體" pitchFamily="18" charset="-120"/>
              </a:rPr>
              <a:t>Proxy</a:t>
            </a:r>
          </a:p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en-US" altLang="zh-TW" sz="1300">
                <a:latin typeface="+mn-lt"/>
                <a:ea typeface="新細明體" pitchFamily="18" charset="-120"/>
              </a:rPr>
              <a:t>Agent</a:t>
            </a:r>
            <a:r>
              <a:rPr kumimoji="0" lang="pl-PL" altLang="zh-TW" sz="1300">
                <a:latin typeface="+mn-lt"/>
              </a:rPr>
              <a:t> użytkownika (UA) </a:t>
            </a:r>
            <a:r>
              <a:rPr kumimoji="0" lang="en-US" altLang="zh-TW" sz="1300">
                <a:latin typeface="+mn-lt"/>
                <a:ea typeface="新細明體" pitchFamily="18" charset="-120"/>
              </a:rPr>
              <a:t>(register reject)</a:t>
            </a:r>
          </a:p>
        </p:txBody>
      </p:sp>
      <p:sp>
        <p:nvSpPr>
          <p:cNvPr id="3430419" name="Rectangle 19"/>
          <p:cNvSpPr>
            <a:spLocks noChangeArrowheads="1"/>
          </p:cNvSpPr>
          <p:nvPr/>
        </p:nvSpPr>
        <p:spPr bwMode="auto">
          <a:xfrm>
            <a:off x="3800475" y="3781934"/>
            <a:ext cx="4732338" cy="124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en-US" altLang="zh-TW" sz="1200" b="1" dirty="0">
                <a:latin typeface="+mn-lt"/>
                <a:ea typeface="新細明體" pitchFamily="18" charset="-120"/>
              </a:rPr>
              <a:t>Re</a:t>
            </a:r>
            <a:r>
              <a:rPr kumimoji="0" lang="pl-PL" altLang="zh-TW" sz="1200" b="1" dirty="0" err="1">
                <a:latin typeface="+mn-lt"/>
              </a:rPr>
              <a:t>jestracja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Przypisanie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</a:t>
            </a:r>
            <a:r>
              <a:rPr kumimoji="0" lang="pl-PL" altLang="zh-TW" sz="1200" dirty="0" err="1">
                <a:latin typeface="+mn-lt"/>
              </a:rPr>
              <a:t>abonenentowi</a:t>
            </a:r>
            <a:r>
              <a:rPr kumimoji="0" lang="pl-PL" altLang="zh-TW" sz="1200" dirty="0">
                <a:latin typeface="+mn-lt"/>
              </a:rPr>
              <a:t>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</a:t>
            </a:r>
            <a:r>
              <a:rPr kumimoji="0" lang="pl-PL" altLang="zh-TW" sz="1200" dirty="0">
                <a:latin typeface="+mn-lt"/>
              </a:rPr>
              <a:t>-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CSCF.</a:t>
            </a:r>
          </a:p>
          <a:p>
            <a:pPr marL="177800" indent="-177800" defTabSz="833438"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pl-PL" altLang="zh-TW" sz="1200" b="1" dirty="0">
                <a:latin typeface="+mn-lt"/>
              </a:rPr>
              <a:t>Sterowanie sesją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en-US" altLang="zh-TW" sz="1200" dirty="0">
                <a:latin typeface="+mn-lt"/>
                <a:ea typeface="新細明體" pitchFamily="18" charset="-120"/>
              </a:rPr>
              <a:t>R</a:t>
            </a:r>
            <a:r>
              <a:rPr kumimoji="0" lang="pl-PL" altLang="zh-TW" sz="1200" dirty="0" err="1">
                <a:latin typeface="+mn-lt"/>
              </a:rPr>
              <a:t>uting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</a:t>
            </a:r>
            <a:r>
              <a:rPr kumimoji="0" lang="pl-PL" altLang="zh-TW" sz="1200" dirty="0">
                <a:latin typeface="+mn-lt"/>
              </a:rPr>
              <a:t>żądań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SIP </a:t>
            </a:r>
            <a:r>
              <a:rPr kumimoji="0" lang="pl-PL" altLang="zh-TW" sz="1200" dirty="0">
                <a:latin typeface="+mn-lt"/>
              </a:rPr>
              <a:t>z innych sieci do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S-CSCF</a:t>
            </a:r>
            <a:r>
              <a:rPr kumimoji="0" lang="pl-PL" altLang="zh-TW" sz="1200" dirty="0">
                <a:latin typeface="+mn-lt"/>
              </a:rPr>
              <a:t>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(</a:t>
            </a:r>
            <a:r>
              <a:rPr kumimoji="0" lang="pl-PL" altLang="zh-TW" sz="1200" dirty="0">
                <a:latin typeface="+mn-lt"/>
              </a:rPr>
              <a:t>obsługującego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UE</a:t>
            </a:r>
            <a:r>
              <a:rPr kumimoji="0" lang="pl-PL" altLang="zh-TW" sz="1200" dirty="0">
                <a:latin typeface="+mn-lt"/>
              </a:rPr>
              <a:t> adresata sesji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)</a:t>
            </a:r>
          </a:p>
          <a:p>
            <a:pPr marL="177800" indent="-177800" defTabSz="833438"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Pobieranie adresu S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-CSCF </a:t>
            </a:r>
            <a:r>
              <a:rPr kumimoji="0" lang="pl-PL" altLang="zh-TW" sz="1200" dirty="0">
                <a:latin typeface="+mn-lt"/>
              </a:rPr>
              <a:t>z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HSS</a:t>
            </a:r>
          </a:p>
        </p:txBody>
      </p:sp>
      <p:sp>
        <p:nvSpPr>
          <p:cNvPr id="3430420" name="Rectangle 20"/>
          <p:cNvSpPr>
            <a:spLocks noChangeArrowheads="1"/>
          </p:cNvSpPr>
          <p:nvPr/>
        </p:nvSpPr>
        <p:spPr bwMode="auto">
          <a:xfrm>
            <a:off x="2066925" y="5183188"/>
            <a:ext cx="179705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en-US" altLang="zh-TW" sz="1300">
                <a:latin typeface="+mn-lt"/>
                <a:ea typeface="新細明體" pitchFamily="18" charset="-120"/>
              </a:rPr>
              <a:t>Registrar</a:t>
            </a:r>
          </a:p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pl-PL" altLang="zh-TW" sz="1300">
                <a:latin typeface="+mn-lt"/>
              </a:rPr>
              <a:t>Serwer SIP </a:t>
            </a:r>
            <a:r>
              <a:rPr kumimoji="0" lang="en-US" altLang="zh-TW" sz="1300">
                <a:latin typeface="+mn-lt"/>
                <a:ea typeface="新細明體" pitchFamily="18" charset="-120"/>
              </a:rPr>
              <a:t>Proxy</a:t>
            </a:r>
          </a:p>
          <a:p>
            <a:pPr marL="177800" indent="-177800" defTabSz="833438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n"/>
            </a:pPr>
            <a:r>
              <a:rPr kumimoji="0" lang="en-US" altLang="zh-TW" sz="1300">
                <a:latin typeface="+mn-lt"/>
                <a:ea typeface="新細明體" pitchFamily="18" charset="-120"/>
              </a:rPr>
              <a:t>Agent</a:t>
            </a:r>
            <a:r>
              <a:rPr kumimoji="0" lang="pl-PL" altLang="zh-TW" sz="1300">
                <a:latin typeface="+mn-lt"/>
              </a:rPr>
              <a:t> użytkownika (UA)</a:t>
            </a:r>
            <a:endParaRPr kumimoji="0" lang="en-US" altLang="zh-TW" sz="1300">
              <a:latin typeface="+mn-lt"/>
              <a:ea typeface="新細明體" pitchFamily="18" charset="-120"/>
            </a:endParaRPr>
          </a:p>
        </p:txBody>
      </p:sp>
      <p:sp>
        <p:nvSpPr>
          <p:cNvPr id="3430421" name="Rectangle 21"/>
          <p:cNvSpPr>
            <a:spLocks noChangeArrowheads="1"/>
          </p:cNvSpPr>
          <p:nvPr/>
        </p:nvSpPr>
        <p:spPr bwMode="auto">
          <a:xfrm>
            <a:off x="3800475" y="5034117"/>
            <a:ext cx="4659313" cy="134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3294" tIns="41648" rIns="83294" bIns="41648"/>
          <a:lstStyle/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en-US" altLang="zh-TW" sz="1200" b="1" dirty="0">
                <a:latin typeface="+mn-lt"/>
                <a:ea typeface="新細明體" pitchFamily="18" charset="-120"/>
              </a:rPr>
              <a:t>Re</a:t>
            </a:r>
            <a:r>
              <a:rPr kumimoji="0" lang="pl-PL" altLang="zh-TW" sz="1200" b="1" dirty="0" err="1">
                <a:latin typeface="+mn-lt"/>
              </a:rPr>
              <a:t>jestracja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Jako serwer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 Registrar, </a:t>
            </a:r>
            <a:r>
              <a:rPr kumimoji="0" lang="pl-PL" altLang="zh-TW" sz="1200" dirty="0">
                <a:latin typeface="+mn-lt"/>
              </a:rPr>
              <a:t>zachowywanie informacji rejestracyjnej w 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HSS.</a:t>
            </a: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None/>
            </a:pPr>
            <a:r>
              <a:rPr kumimoji="0" lang="pl-PL" altLang="zh-TW" sz="1200" b="1" dirty="0">
                <a:latin typeface="+mn-lt"/>
              </a:rPr>
              <a:t>Sterowanie związane/niezwiązane z sesją</a:t>
            </a:r>
            <a:endParaRPr kumimoji="0" lang="en-US" altLang="zh-TW" sz="1200" b="1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Sterowanie sesją na rzecz UE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. </a:t>
            </a: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en-US" altLang="zh-TW" sz="1200" dirty="0" err="1">
                <a:latin typeface="+mn-lt"/>
                <a:ea typeface="新細明體" pitchFamily="18" charset="-120"/>
              </a:rPr>
              <a:t>Intera</a:t>
            </a:r>
            <a:r>
              <a:rPr kumimoji="0" lang="pl-PL" altLang="zh-TW" sz="1200" dirty="0" err="1">
                <a:latin typeface="+mn-lt"/>
              </a:rPr>
              <a:t>kcja</a:t>
            </a:r>
            <a:r>
              <a:rPr kumimoji="0" lang="pl-PL" altLang="zh-TW" sz="1200" dirty="0">
                <a:latin typeface="+mn-lt"/>
              </a:rPr>
              <a:t> z platformami usługowymi</a:t>
            </a:r>
            <a:endParaRPr kumimoji="0" lang="en-US" altLang="zh-TW" sz="1200" dirty="0">
              <a:latin typeface="+mn-lt"/>
              <a:ea typeface="新細明體" pitchFamily="18" charset="-120"/>
            </a:endParaRPr>
          </a:p>
          <a:p>
            <a:pPr marL="177800" indent="-177800" defTabSz="833438">
              <a:lnSpc>
                <a:spcPts val="1288"/>
              </a:lnSpc>
              <a:spcBef>
                <a:spcPct val="10000"/>
              </a:spcBef>
              <a:buClr>
                <a:schemeClr val="bg2"/>
              </a:buClr>
              <a:buSzPct val="75000"/>
              <a:buFont typeface="Monotype Sorts" pitchFamily="2" charset="2"/>
              <a:buChar char="l"/>
            </a:pPr>
            <a:r>
              <a:rPr kumimoji="0" lang="pl-PL" altLang="zh-TW" sz="1200" dirty="0">
                <a:latin typeface="+mn-lt"/>
              </a:rPr>
              <a:t>Utrzymywanie stanu sesji dla usług według wymagań operatora</a:t>
            </a:r>
            <a:r>
              <a:rPr kumimoji="0" lang="en-US" altLang="zh-TW" sz="1200" dirty="0">
                <a:latin typeface="+mn-lt"/>
                <a:ea typeface="新細明體" pitchFamily="18" charset="-120"/>
              </a:rPr>
              <a:t>.</a:t>
            </a:r>
          </a:p>
        </p:txBody>
      </p:sp>
      <p:sp>
        <p:nvSpPr>
          <p:cNvPr id="24" name="Symbol zastępczy daty 2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20543A-3C22-4073-80E4-B6A1760FBEFA}" type="slidenum">
              <a:rPr lang="pl-PL">
                <a:latin typeface="+mn-lt"/>
              </a:rPr>
              <a:pPr/>
              <a:t>43</a:t>
            </a:fld>
            <a:endParaRPr lang="pl-PL">
              <a:latin typeface="+mn-lt"/>
            </a:endParaRPr>
          </a:p>
        </p:txBody>
      </p:sp>
      <p:sp>
        <p:nvSpPr>
          <p:cNvPr id="3432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Architektura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95001" y="5181600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32453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32454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32455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32456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2457" name="Rectangle 9"/>
          <p:cNvSpPr>
            <a:spLocks noChangeArrowheads="1"/>
          </p:cNvSpPr>
          <p:nvPr/>
        </p:nvSpPr>
        <p:spPr bwMode="auto">
          <a:xfrm>
            <a:off x="661602" y="1828800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58" name="Rectangle 10"/>
          <p:cNvSpPr>
            <a:spLocks noChangeArrowheads="1"/>
          </p:cNvSpPr>
          <p:nvPr/>
        </p:nvSpPr>
        <p:spPr bwMode="auto">
          <a:xfrm>
            <a:off x="814002" y="34290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59" name="Text Box 11"/>
          <p:cNvSpPr txBox="1">
            <a:spLocks noChangeArrowheads="1"/>
          </p:cNvSpPr>
          <p:nvPr/>
        </p:nvSpPr>
        <p:spPr bwMode="auto">
          <a:xfrm>
            <a:off x="966402" y="3729038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32460" name="Rectangle 12"/>
          <p:cNvSpPr>
            <a:spLocks noChangeArrowheads="1"/>
          </p:cNvSpPr>
          <p:nvPr/>
        </p:nvSpPr>
        <p:spPr bwMode="auto">
          <a:xfrm>
            <a:off x="3252402" y="1828800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61" name="Rectangle 13"/>
          <p:cNvSpPr>
            <a:spLocks noChangeArrowheads="1"/>
          </p:cNvSpPr>
          <p:nvPr/>
        </p:nvSpPr>
        <p:spPr bwMode="auto">
          <a:xfrm>
            <a:off x="5233602" y="34290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62" name="Rectangle 14"/>
          <p:cNvSpPr>
            <a:spLocks noChangeArrowheads="1"/>
          </p:cNvSpPr>
          <p:nvPr/>
        </p:nvSpPr>
        <p:spPr bwMode="auto">
          <a:xfrm>
            <a:off x="7748202" y="5029200"/>
            <a:ext cx="1204913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63" name="Rectangle 15"/>
          <p:cNvSpPr>
            <a:spLocks noChangeArrowheads="1"/>
          </p:cNvSpPr>
          <p:nvPr/>
        </p:nvSpPr>
        <p:spPr bwMode="auto">
          <a:xfrm>
            <a:off x="5233602" y="50292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2464" name="Rectangle 16"/>
          <p:cNvSpPr>
            <a:spLocks noChangeArrowheads="1"/>
          </p:cNvSpPr>
          <p:nvPr/>
        </p:nvSpPr>
        <p:spPr bwMode="auto">
          <a:xfrm>
            <a:off x="5233602" y="19050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100002" y="3429000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2466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2467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2468" name="Text Box 20"/>
          <p:cNvSpPr txBox="1">
            <a:spLocks noChangeArrowheads="1"/>
          </p:cNvSpPr>
          <p:nvPr/>
        </p:nvSpPr>
        <p:spPr bwMode="auto">
          <a:xfrm>
            <a:off x="5309802" y="3729038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32469" name="Text Box 21"/>
          <p:cNvSpPr txBox="1">
            <a:spLocks noChangeArrowheads="1"/>
          </p:cNvSpPr>
          <p:nvPr/>
        </p:nvSpPr>
        <p:spPr bwMode="auto">
          <a:xfrm>
            <a:off x="5538402" y="5329238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32470" name="Text Box 22"/>
          <p:cNvSpPr txBox="1">
            <a:spLocks noChangeArrowheads="1"/>
          </p:cNvSpPr>
          <p:nvPr/>
        </p:nvSpPr>
        <p:spPr bwMode="auto">
          <a:xfrm>
            <a:off x="7976802" y="5329238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32471" name="Text Box 23"/>
          <p:cNvSpPr txBox="1">
            <a:spLocks noChangeArrowheads="1"/>
          </p:cNvSpPr>
          <p:nvPr/>
        </p:nvSpPr>
        <p:spPr bwMode="auto">
          <a:xfrm>
            <a:off x="5690802" y="2205038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32472" name="Text Box 24"/>
          <p:cNvSpPr txBox="1">
            <a:spLocks noChangeArrowheads="1"/>
          </p:cNvSpPr>
          <p:nvPr/>
        </p:nvSpPr>
        <p:spPr bwMode="auto">
          <a:xfrm>
            <a:off x="645727" y="1412875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32473" name="Text Box 25"/>
          <p:cNvSpPr txBox="1">
            <a:spLocks noChangeArrowheads="1"/>
          </p:cNvSpPr>
          <p:nvPr/>
        </p:nvSpPr>
        <p:spPr bwMode="auto">
          <a:xfrm>
            <a:off x="7224327" y="1412875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3432474" name="Line 26"/>
          <p:cNvSpPr>
            <a:spLocks noChangeShapeType="1"/>
          </p:cNvSpPr>
          <p:nvPr/>
        </p:nvSpPr>
        <p:spPr bwMode="auto">
          <a:xfrm flipV="1">
            <a:off x="1423602" y="4572000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75" name="Line 27"/>
          <p:cNvSpPr>
            <a:spLocks noChangeShapeType="1"/>
          </p:cNvSpPr>
          <p:nvPr/>
        </p:nvSpPr>
        <p:spPr bwMode="auto">
          <a:xfrm flipV="1">
            <a:off x="2261802" y="4038600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76" name="Line 28"/>
          <p:cNvSpPr>
            <a:spLocks noChangeShapeType="1"/>
          </p:cNvSpPr>
          <p:nvPr/>
        </p:nvSpPr>
        <p:spPr bwMode="auto">
          <a:xfrm flipV="1">
            <a:off x="4547802" y="39624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77" name="Line 29"/>
          <p:cNvSpPr>
            <a:spLocks noChangeShapeType="1"/>
          </p:cNvSpPr>
          <p:nvPr/>
        </p:nvSpPr>
        <p:spPr bwMode="auto">
          <a:xfrm flipV="1">
            <a:off x="6681402" y="5562600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78" name="Line 30"/>
          <p:cNvSpPr>
            <a:spLocks noChangeShapeType="1"/>
          </p:cNvSpPr>
          <p:nvPr/>
        </p:nvSpPr>
        <p:spPr bwMode="auto">
          <a:xfrm flipV="1">
            <a:off x="5919402" y="4572000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79" name="Line 31"/>
          <p:cNvSpPr>
            <a:spLocks noChangeShapeType="1"/>
          </p:cNvSpPr>
          <p:nvPr/>
        </p:nvSpPr>
        <p:spPr bwMode="auto">
          <a:xfrm flipV="1">
            <a:off x="5919402" y="2971800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80" name="Line 32"/>
          <p:cNvSpPr>
            <a:spLocks noChangeShapeType="1"/>
          </p:cNvSpPr>
          <p:nvPr/>
        </p:nvSpPr>
        <p:spPr bwMode="auto">
          <a:xfrm flipV="1">
            <a:off x="6681402" y="39624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7367202" y="2362200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2482" name="Rectangle 34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2483" name="Text Box 35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 dirty="0">
                  <a:latin typeface="+mn-lt"/>
                </a:rPr>
                <a:t>AS</a:t>
              </a:r>
              <a:endParaRPr kumimoji="0" lang="en-US" dirty="0">
                <a:latin typeface="+mn-lt"/>
              </a:endParaRPr>
            </a:p>
          </p:txBody>
        </p:sp>
      </p:grpSp>
      <p:sp>
        <p:nvSpPr>
          <p:cNvPr id="3432484" name="Line 36"/>
          <p:cNvSpPr>
            <a:spLocks noChangeShapeType="1"/>
          </p:cNvSpPr>
          <p:nvPr/>
        </p:nvSpPr>
        <p:spPr bwMode="auto">
          <a:xfrm>
            <a:off x="966402" y="49530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85" name="Text Box 37"/>
          <p:cNvSpPr txBox="1">
            <a:spLocks noChangeArrowheads="1"/>
          </p:cNvSpPr>
          <p:nvPr/>
        </p:nvSpPr>
        <p:spPr bwMode="auto">
          <a:xfrm>
            <a:off x="1864927" y="4987925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Gm</a:t>
            </a:r>
            <a:endParaRPr kumimoji="0" lang="en-US" sz="1800">
              <a:latin typeface="+mn-lt"/>
            </a:endParaRPr>
          </a:p>
        </p:txBody>
      </p:sp>
      <p:sp>
        <p:nvSpPr>
          <p:cNvPr id="3432486" name="Line 38"/>
          <p:cNvSpPr>
            <a:spLocks noChangeShapeType="1"/>
          </p:cNvSpPr>
          <p:nvPr/>
        </p:nvSpPr>
        <p:spPr bwMode="auto">
          <a:xfrm>
            <a:off x="2719002" y="37338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87" name="Text Box 39"/>
          <p:cNvSpPr txBox="1">
            <a:spLocks noChangeArrowheads="1"/>
          </p:cNvSpPr>
          <p:nvPr/>
        </p:nvSpPr>
        <p:spPr bwMode="auto">
          <a:xfrm>
            <a:off x="2490402" y="4641850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Mw</a:t>
            </a:r>
            <a:endParaRPr kumimoji="0" lang="en-US" sz="1800">
              <a:latin typeface="+mn-lt"/>
            </a:endParaRPr>
          </a:p>
        </p:txBody>
      </p:sp>
      <p:sp>
        <p:nvSpPr>
          <p:cNvPr id="3432488" name="Line 40"/>
          <p:cNvSpPr>
            <a:spLocks noChangeShapeType="1"/>
          </p:cNvSpPr>
          <p:nvPr/>
        </p:nvSpPr>
        <p:spPr bwMode="auto">
          <a:xfrm>
            <a:off x="7062402" y="3048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89" name="Line 41"/>
          <p:cNvSpPr>
            <a:spLocks noChangeShapeType="1"/>
          </p:cNvSpPr>
          <p:nvPr/>
        </p:nvSpPr>
        <p:spPr bwMode="auto">
          <a:xfrm>
            <a:off x="7214802" y="52578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90" name="Text Box 42"/>
          <p:cNvSpPr txBox="1">
            <a:spLocks noChangeArrowheads="1"/>
          </p:cNvSpPr>
          <p:nvPr/>
        </p:nvSpPr>
        <p:spPr bwMode="auto">
          <a:xfrm>
            <a:off x="6681402" y="3500438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32491" name="Text Box 43"/>
          <p:cNvSpPr txBox="1">
            <a:spLocks noChangeArrowheads="1"/>
          </p:cNvSpPr>
          <p:nvPr/>
        </p:nvSpPr>
        <p:spPr bwMode="auto">
          <a:xfrm>
            <a:off x="6986202" y="5861050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Mj</a:t>
            </a:r>
            <a:endParaRPr kumimoji="0" lang="en-US" sz="1800">
              <a:latin typeface="+mn-lt"/>
            </a:endParaRPr>
          </a:p>
        </p:txBody>
      </p:sp>
      <p:cxnSp>
        <p:nvCxnSpPr>
          <p:cNvPr id="3432492" name="AutoShape 44"/>
          <p:cNvCxnSpPr>
            <a:cxnSpLocks noChangeShapeType="1"/>
            <a:endCxn id="3432464" idx="1"/>
          </p:cNvCxnSpPr>
          <p:nvPr/>
        </p:nvCxnSpPr>
        <p:spPr bwMode="auto">
          <a:xfrm rot="16200000">
            <a:off x="4033452" y="2228850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32493" name="Line 45"/>
          <p:cNvSpPr>
            <a:spLocks noChangeShapeType="1"/>
          </p:cNvSpPr>
          <p:nvPr/>
        </p:nvSpPr>
        <p:spPr bwMode="auto">
          <a:xfrm>
            <a:off x="5538402" y="48006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94" name="Text Box 46"/>
          <p:cNvSpPr txBox="1">
            <a:spLocks noChangeArrowheads="1"/>
          </p:cNvSpPr>
          <p:nvPr/>
        </p:nvSpPr>
        <p:spPr bwMode="auto">
          <a:xfrm>
            <a:off x="4928802" y="4641850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Mi</a:t>
            </a:r>
            <a:endParaRPr kumimoji="0" lang="en-US" sz="1800">
              <a:latin typeface="+mn-lt"/>
            </a:endParaRPr>
          </a:p>
        </p:txBody>
      </p: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7367202" y="3581400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2496" name="Rectangle 48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2497" name="Text Box 49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2498" name="Line 50"/>
          <p:cNvSpPr>
            <a:spLocks noChangeShapeType="1"/>
          </p:cNvSpPr>
          <p:nvPr/>
        </p:nvSpPr>
        <p:spPr bwMode="auto">
          <a:xfrm flipV="1">
            <a:off x="6681402" y="3200400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499" name="Line 51"/>
          <p:cNvSpPr>
            <a:spLocks noChangeShapeType="1"/>
          </p:cNvSpPr>
          <p:nvPr/>
        </p:nvSpPr>
        <p:spPr bwMode="auto">
          <a:xfrm flipV="1">
            <a:off x="6681402" y="2590800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500" name="Line 52"/>
          <p:cNvSpPr>
            <a:spLocks noChangeShapeType="1"/>
          </p:cNvSpPr>
          <p:nvPr/>
        </p:nvSpPr>
        <p:spPr bwMode="auto">
          <a:xfrm>
            <a:off x="5462202" y="32004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501" name="Text Box 53"/>
          <p:cNvSpPr txBox="1">
            <a:spLocks noChangeArrowheads="1"/>
          </p:cNvSpPr>
          <p:nvPr/>
        </p:nvSpPr>
        <p:spPr bwMode="auto">
          <a:xfrm>
            <a:off x="4776402" y="2967038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32502" name="Line 54"/>
          <p:cNvSpPr>
            <a:spLocks noChangeShapeType="1"/>
          </p:cNvSpPr>
          <p:nvPr/>
        </p:nvSpPr>
        <p:spPr bwMode="auto">
          <a:xfrm>
            <a:off x="3481002" y="31242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503" name="Line 55"/>
          <p:cNvSpPr>
            <a:spLocks noChangeShapeType="1"/>
          </p:cNvSpPr>
          <p:nvPr/>
        </p:nvSpPr>
        <p:spPr bwMode="auto">
          <a:xfrm>
            <a:off x="6986202" y="2286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2504" name="Text Box 56"/>
          <p:cNvSpPr txBox="1">
            <a:spLocks noChangeArrowheads="1"/>
          </p:cNvSpPr>
          <p:nvPr/>
        </p:nvSpPr>
        <p:spPr bwMode="auto">
          <a:xfrm>
            <a:off x="6910002" y="1974850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Sh</a:t>
            </a:r>
            <a:endParaRPr kumimoji="0" lang="en-US" sz="1800">
              <a:latin typeface="+mn-lt"/>
            </a:endParaRPr>
          </a:p>
        </p:txBody>
      </p:sp>
      <p:sp>
        <p:nvSpPr>
          <p:cNvPr id="3432505" name="Text Box 57"/>
          <p:cNvSpPr txBox="1">
            <a:spLocks noChangeArrowheads="1"/>
          </p:cNvSpPr>
          <p:nvPr/>
        </p:nvSpPr>
        <p:spPr bwMode="auto">
          <a:xfrm>
            <a:off x="2587150" y="3284538"/>
            <a:ext cx="4780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2506" name="Text Box 58"/>
          <p:cNvSpPr txBox="1">
            <a:spLocks noChangeArrowheads="1"/>
          </p:cNvSpPr>
          <p:nvPr/>
        </p:nvSpPr>
        <p:spPr bwMode="auto">
          <a:xfrm>
            <a:off x="3571080" y="2054225"/>
            <a:ext cx="12009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DIAMETER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2507" name="Text Box 59"/>
          <p:cNvSpPr txBox="1">
            <a:spLocks noChangeArrowheads="1"/>
          </p:cNvSpPr>
          <p:nvPr/>
        </p:nvSpPr>
        <p:spPr bwMode="auto">
          <a:xfrm>
            <a:off x="4674712" y="3500438"/>
            <a:ext cx="4780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2508" name="Text Box 60"/>
          <p:cNvSpPr txBox="1">
            <a:spLocks noChangeArrowheads="1"/>
          </p:cNvSpPr>
          <p:nvPr/>
        </p:nvSpPr>
        <p:spPr bwMode="auto">
          <a:xfrm>
            <a:off x="6733790" y="2846388"/>
            <a:ext cx="47801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63" name="Symbol zastępczy daty 6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7" name="Prostokąt zaokrąglony 6"/>
          <p:cNvSpPr/>
          <p:nvPr/>
        </p:nvSpPr>
        <p:spPr>
          <a:xfrm>
            <a:off x="1728401" y="430911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959302-8DB3-4E3B-BCAC-2AE9B7D5FEC2}" type="slidenum">
              <a:rPr lang="pl-PL"/>
              <a:pPr/>
              <a:t>44</a:t>
            </a:fld>
            <a:endParaRPr lang="pl-PL"/>
          </a:p>
        </p:txBody>
      </p:sp>
      <p:sp>
        <p:nvSpPr>
          <p:cNvPr id="3434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Terminal - </a:t>
            </a:r>
            <a:r>
              <a:rPr lang="en-US"/>
              <a:t>User Equipment (UE)</a:t>
            </a:r>
          </a:p>
        </p:txBody>
      </p:sp>
      <p:sp>
        <p:nvSpPr>
          <p:cNvPr id="34344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Zawiera agenta użytkownika – SIP UA</a:t>
            </a:r>
            <a:endParaRPr lang="en-US"/>
          </a:p>
          <a:p>
            <a:r>
              <a:rPr lang="pl-PL"/>
              <a:t>Ustanawia kontekst</a:t>
            </a:r>
            <a:r>
              <a:rPr lang="en-US"/>
              <a:t> GPRS PDP </a:t>
            </a:r>
            <a:r>
              <a:rPr lang="pl-PL"/>
              <a:t>dla</a:t>
            </a:r>
            <a:r>
              <a:rPr lang="en-US"/>
              <a:t> </a:t>
            </a:r>
          </a:p>
          <a:p>
            <a:pPr lvl="1"/>
            <a:r>
              <a:rPr lang="pl-PL"/>
              <a:t>sygnalizacji</a:t>
            </a:r>
            <a:r>
              <a:rPr lang="en-US"/>
              <a:t> (</a:t>
            </a:r>
            <a:r>
              <a:rPr lang="pl-PL"/>
              <a:t>dedykowanej albo ogólnej</a:t>
            </a:r>
            <a:r>
              <a:rPr lang="en-US"/>
              <a:t>)</a:t>
            </a:r>
          </a:p>
          <a:p>
            <a:pPr lvl="1"/>
            <a:r>
              <a:rPr lang="pl-PL"/>
              <a:t>t</a:t>
            </a:r>
            <a:r>
              <a:rPr lang="en-US"/>
              <a:t>ransport</a:t>
            </a:r>
            <a:r>
              <a:rPr lang="pl-PL"/>
              <a:t>u</a:t>
            </a:r>
            <a:r>
              <a:rPr lang="en-US"/>
              <a:t> </a:t>
            </a:r>
            <a:r>
              <a:rPr lang="pl-PL"/>
              <a:t>m</a:t>
            </a:r>
            <a:r>
              <a:rPr lang="en-US"/>
              <a:t>edi</a:t>
            </a:r>
            <a:r>
              <a:rPr lang="pl-PL"/>
              <a:t>ów</a:t>
            </a:r>
            <a:endParaRPr lang="en-US"/>
          </a:p>
          <a:p>
            <a:r>
              <a:rPr lang="pl-PL"/>
              <a:t>Zawiera</a:t>
            </a:r>
            <a:r>
              <a:rPr lang="en-US"/>
              <a:t> ISIM </a:t>
            </a:r>
            <a:r>
              <a:rPr lang="pl-PL"/>
              <a:t>w celu umożliwienia uwierzytelnia</a:t>
            </a:r>
            <a:endParaRPr lang="en-US"/>
          </a:p>
          <a:p>
            <a:pPr lvl="1"/>
            <a:r>
              <a:rPr lang="pl-PL"/>
              <a:t>Identyfikator użytkownika – prywatny i publiczny</a:t>
            </a:r>
            <a:endParaRPr lang="en-US"/>
          </a:p>
          <a:p>
            <a:pPr lvl="1"/>
            <a:r>
              <a:rPr lang="pl-PL"/>
              <a:t>Adres sieci użytkownika (</a:t>
            </a:r>
            <a:r>
              <a:rPr lang="en-US"/>
              <a:t>User Network address</a:t>
            </a:r>
            <a:r>
              <a:rPr lang="pl-PL"/>
              <a:t>)</a:t>
            </a:r>
            <a:endParaRPr lang="en-US"/>
          </a:p>
          <a:p>
            <a:pPr lvl="1"/>
            <a:r>
              <a:rPr lang="pl-PL"/>
              <a:t>Algorytmy zapewnienia bezpieczeństwa i klucze</a:t>
            </a:r>
            <a:endParaRPr lang="en-US"/>
          </a:p>
          <a:p>
            <a:pPr lvl="1"/>
            <a:r>
              <a:rPr lang="pl-PL"/>
              <a:t>Co najmniej </a:t>
            </a:r>
            <a:r>
              <a:rPr lang="en-US"/>
              <a:t>USIM</a:t>
            </a:r>
          </a:p>
          <a:p>
            <a:r>
              <a:rPr lang="pl-PL"/>
              <a:t>Korelacja sterowania sesją z rezerwacją </a:t>
            </a:r>
            <a:r>
              <a:rPr lang="en-US"/>
              <a:t>QoS</a:t>
            </a:r>
          </a:p>
          <a:p>
            <a:pPr>
              <a:buFont typeface="Wingdings" pitchFamily="2" charset="2"/>
              <a:buNone/>
            </a:pPr>
            <a:endParaRPr lang="en-US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0B79AC-A8A5-4B83-90F8-E0365D3CAB8E}" type="slidenum">
              <a:rPr lang="pl-PL">
                <a:latin typeface="+mn-lt"/>
              </a:rPr>
              <a:pPr/>
              <a:t>45</a:t>
            </a:fld>
            <a:endParaRPr lang="pl-PL">
              <a:latin typeface="+mn-lt"/>
            </a:endParaRPr>
          </a:p>
        </p:txBody>
      </p:sp>
      <p:sp>
        <p:nvSpPr>
          <p:cNvPr id="3436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06499" y="5397500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36549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36550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36551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36552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6553" name="Rectangle 9"/>
          <p:cNvSpPr>
            <a:spLocks noChangeArrowheads="1"/>
          </p:cNvSpPr>
          <p:nvPr/>
        </p:nvSpPr>
        <p:spPr bwMode="auto">
          <a:xfrm>
            <a:off x="673100" y="2044700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54" name="Rectangle 10"/>
          <p:cNvSpPr>
            <a:spLocks noChangeArrowheads="1"/>
          </p:cNvSpPr>
          <p:nvPr/>
        </p:nvSpPr>
        <p:spPr bwMode="auto">
          <a:xfrm>
            <a:off x="825500" y="36449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55" name="Text Box 11"/>
          <p:cNvSpPr txBox="1">
            <a:spLocks noChangeArrowheads="1"/>
          </p:cNvSpPr>
          <p:nvPr/>
        </p:nvSpPr>
        <p:spPr bwMode="auto">
          <a:xfrm>
            <a:off x="977900" y="3944938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36556" name="Rectangle 12"/>
          <p:cNvSpPr>
            <a:spLocks noChangeArrowheads="1"/>
          </p:cNvSpPr>
          <p:nvPr/>
        </p:nvSpPr>
        <p:spPr bwMode="auto">
          <a:xfrm>
            <a:off x="3263900" y="2044700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57" name="Rectangle 13"/>
          <p:cNvSpPr>
            <a:spLocks noChangeArrowheads="1"/>
          </p:cNvSpPr>
          <p:nvPr/>
        </p:nvSpPr>
        <p:spPr bwMode="auto">
          <a:xfrm>
            <a:off x="5245100" y="36449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58" name="Rectangle 14"/>
          <p:cNvSpPr>
            <a:spLocks noChangeArrowheads="1"/>
          </p:cNvSpPr>
          <p:nvPr/>
        </p:nvSpPr>
        <p:spPr bwMode="auto">
          <a:xfrm>
            <a:off x="7759700" y="5245100"/>
            <a:ext cx="1204913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59" name="Rectangle 15"/>
          <p:cNvSpPr>
            <a:spLocks noChangeArrowheads="1"/>
          </p:cNvSpPr>
          <p:nvPr/>
        </p:nvSpPr>
        <p:spPr bwMode="auto">
          <a:xfrm>
            <a:off x="5245100" y="52451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36560" name="Rectangle 16"/>
          <p:cNvSpPr>
            <a:spLocks noChangeArrowheads="1"/>
          </p:cNvSpPr>
          <p:nvPr/>
        </p:nvSpPr>
        <p:spPr bwMode="auto">
          <a:xfrm>
            <a:off x="5245100" y="21209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111500" y="3644900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6562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6563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6564" name="Text Box 20"/>
          <p:cNvSpPr txBox="1">
            <a:spLocks noChangeArrowheads="1"/>
          </p:cNvSpPr>
          <p:nvPr/>
        </p:nvSpPr>
        <p:spPr bwMode="auto">
          <a:xfrm>
            <a:off x="5321300" y="3944938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dirty="0">
                <a:latin typeface="+mn-lt"/>
              </a:rPr>
              <a:t>S-CSCF</a:t>
            </a:r>
            <a:endParaRPr kumimoji="0" lang="en-US" dirty="0">
              <a:latin typeface="+mn-lt"/>
            </a:endParaRPr>
          </a:p>
        </p:txBody>
      </p:sp>
      <p:sp>
        <p:nvSpPr>
          <p:cNvPr id="3436565" name="Text Box 21"/>
          <p:cNvSpPr txBox="1">
            <a:spLocks noChangeArrowheads="1"/>
          </p:cNvSpPr>
          <p:nvPr/>
        </p:nvSpPr>
        <p:spPr bwMode="auto">
          <a:xfrm>
            <a:off x="5549900" y="5545138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36566" name="Text Box 22"/>
          <p:cNvSpPr txBox="1">
            <a:spLocks noChangeArrowheads="1"/>
          </p:cNvSpPr>
          <p:nvPr/>
        </p:nvSpPr>
        <p:spPr bwMode="auto">
          <a:xfrm>
            <a:off x="7988300" y="5545138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36567" name="Text Box 23"/>
          <p:cNvSpPr txBox="1">
            <a:spLocks noChangeArrowheads="1"/>
          </p:cNvSpPr>
          <p:nvPr/>
        </p:nvSpPr>
        <p:spPr bwMode="auto">
          <a:xfrm>
            <a:off x="5702300" y="2420938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36568" name="Text Box 24"/>
          <p:cNvSpPr txBox="1">
            <a:spLocks noChangeArrowheads="1"/>
          </p:cNvSpPr>
          <p:nvPr/>
        </p:nvSpPr>
        <p:spPr bwMode="auto">
          <a:xfrm>
            <a:off x="657225" y="1628775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36569" name="Text Box 25"/>
          <p:cNvSpPr txBox="1">
            <a:spLocks noChangeArrowheads="1"/>
          </p:cNvSpPr>
          <p:nvPr/>
        </p:nvSpPr>
        <p:spPr bwMode="auto">
          <a:xfrm>
            <a:off x="7235825" y="1628775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3436570" name="Line 26"/>
          <p:cNvSpPr>
            <a:spLocks noChangeShapeType="1"/>
          </p:cNvSpPr>
          <p:nvPr/>
        </p:nvSpPr>
        <p:spPr bwMode="auto">
          <a:xfrm flipV="1">
            <a:off x="1435100" y="4787900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1" name="Line 27"/>
          <p:cNvSpPr>
            <a:spLocks noChangeShapeType="1"/>
          </p:cNvSpPr>
          <p:nvPr/>
        </p:nvSpPr>
        <p:spPr bwMode="auto">
          <a:xfrm flipV="1">
            <a:off x="2273300" y="4254500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2" name="Line 28"/>
          <p:cNvSpPr>
            <a:spLocks noChangeShapeType="1"/>
          </p:cNvSpPr>
          <p:nvPr/>
        </p:nvSpPr>
        <p:spPr bwMode="auto">
          <a:xfrm flipV="1">
            <a:off x="4559300" y="41783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3" name="Line 29"/>
          <p:cNvSpPr>
            <a:spLocks noChangeShapeType="1"/>
          </p:cNvSpPr>
          <p:nvPr/>
        </p:nvSpPr>
        <p:spPr bwMode="auto">
          <a:xfrm flipV="1">
            <a:off x="6692900" y="5778500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4" name="Line 30"/>
          <p:cNvSpPr>
            <a:spLocks noChangeShapeType="1"/>
          </p:cNvSpPr>
          <p:nvPr/>
        </p:nvSpPr>
        <p:spPr bwMode="auto">
          <a:xfrm flipV="1">
            <a:off x="5930900" y="4787900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5" name="Line 31"/>
          <p:cNvSpPr>
            <a:spLocks noChangeShapeType="1"/>
          </p:cNvSpPr>
          <p:nvPr/>
        </p:nvSpPr>
        <p:spPr bwMode="auto">
          <a:xfrm flipV="1">
            <a:off x="5930900" y="3187700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76" name="Line 32"/>
          <p:cNvSpPr>
            <a:spLocks noChangeShapeType="1"/>
          </p:cNvSpPr>
          <p:nvPr/>
        </p:nvSpPr>
        <p:spPr bwMode="auto">
          <a:xfrm flipV="1">
            <a:off x="6692900" y="41783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7378700" y="2578100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6578" name="Rectangle 34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6579" name="Text Box 35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 dirty="0">
                  <a:latin typeface="+mn-lt"/>
                </a:rPr>
                <a:t>AS</a:t>
              </a:r>
              <a:endParaRPr kumimoji="0" lang="en-US" dirty="0">
                <a:latin typeface="+mn-lt"/>
              </a:endParaRPr>
            </a:p>
          </p:txBody>
        </p:sp>
      </p:grpSp>
      <p:sp>
        <p:nvSpPr>
          <p:cNvPr id="3436580" name="Line 36"/>
          <p:cNvSpPr>
            <a:spLocks noChangeShapeType="1"/>
          </p:cNvSpPr>
          <p:nvPr/>
        </p:nvSpPr>
        <p:spPr bwMode="auto">
          <a:xfrm>
            <a:off x="977900" y="51689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81" name="Text Box 37"/>
          <p:cNvSpPr txBox="1">
            <a:spLocks noChangeArrowheads="1"/>
          </p:cNvSpPr>
          <p:nvPr/>
        </p:nvSpPr>
        <p:spPr bwMode="auto">
          <a:xfrm>
            <a:off x="1876425" y="5203825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Gm</a:t>
            </a:r>
            <a:endParaRPr kumimoji="0" lang="en-US" sz="1800">
              <a:latin typeface="+mn-lt"/>
            </a:endParaRPr>
          </a:p>
        </p:txBody>
      </p:sp>
      <p:sp>
        <p:nvSpPr>
          <p:cNvPr id="3436582" name="Line 38"/>
          <p:cNvSpPr>
            <a:spLocks noChangeShapeType="1"/>
          </p:cNvSpPr>
          <p:nvPr/>
        </p:nvSpPr>
        <p:spPr bwMode="auto">
          <a:xfrm>
            <a:off x="2730500" y="39497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83" name="Text Box 39"/>
          <p:cNvSpPr txBox="1">
            <a:spLocks noChangeArrowheads="1"/>
          </p:cNvSpPr>
          <p:nvPr/>
        </p:nvSpPr>
        <p:spPr bwMode="auto">
          <a:xfrm>
            <a:off x="2501900" y="4857750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Mw</a:t>
            </a:r>
            <a:endParaRPr kumimoji="0" lang="en-US" sz="1800">
              <a:latin typeface="+mn-lt"/>
            </a:endParaRPr>
          </a:p>
        </p:txBody>
      </p:sp>
      <p:sp>
        <p:nvSpPr>
          <p:cNvPr id="3436584" name="Line 40"/>
          <p:cNvSpPr>
            <a:spLocks noChangeShapeType="1"/>
          </p:cNvSpPr>
          <p:nvPr/>
        </p:nvSpPr>
        <p:spPr bwMode="auto">
          <a:xfrm>
            <a:off x="7073900" y="32639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85" name="Line 41"/>
          <p:cNvSpPr>
            <a:spLocks noChangeShapeType="1"/>
          </p:cNvSpPr>
          <p:nvPr/>
        </p:nvSpPr>
        <p:spPr bwMode="auto">
          <a:xfrm>
            <a:off x="7226300" y="54737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86" name="Text Box 42"/>
          <p:cNvSpPr txBox="1">
            <a:spLocks noChangeArrowheads="1"/>
          </p:cNvSpPr>
          <p:nvPr/>
        </p:nvSpPr>
        <p:spPr bwMode="auto">
          <a:xfrm>
            <a:off x="6692900" y="3716338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36587" name="Text Box 43"/>
          <p:cNvSpPr txBox="1">
            <a:spLocks noChangeArrowheads="1"/>
          </p:cNvSpPr>
          <p:nvPr/>
        </p:nvSpPr>
        <p:spPr bwMode="auto">
          <a:xfrm>
            <a:off x="6997700" y="6076950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Mj</a:t>
            </a:r>
            <a:endParaRPr kumimoji="0" lang="en-US" sz="1800">
              <a:latin typeface="+mn-lt"/>
            </a:endParaRPr>
          </a:p>
        </p:txBody>
      </p:sp>
      <p:cxnSp>
        <p:nvCxnSpPr>
          <p:cNvPr id="3436588" name="AutoShape 44"/>
          <p:cNvCxnSpPr>
            <a:cxnSpLocks noChangeShapeType="1"/>
            <a:stCxn id="3436562" idx="0"/>
            <a:endCxn id="3436560" idx="1"/>
          </p:cNvCxnSpPr>
          <p:nvPr/>
        </p:nvCxnSpPr>
        <p:spPr bwMode="auto">
          <a:xfrm rot="16200000">
            <a:off x="4044950" y="2444750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36589" name="Line 45"/>
          <p:cNvSpPr>
            <a:spLocks noChangeShapeType="1"/>
          </p:cNvSpPr>
          <p:nvPr/>
        </p:nvSpPr>
        <p:spPr bwMode="auto">
          <a:xfrm>
            <a:off x="5549900" y="50165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90" name="Text Box 46"/>
          <p:cNvSpPr txBox="1">
            <a:spLocks noChangeArrowheads="1"/>
          </p:cNvSpPr>
          <p:nvPr/>
        </p:nvSpPr>
        <p:spPr bwMode="auto">
          <a:xfrm>
            <a:off x="4940300" y="4857750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Mi</a:t>
            </a:r>
            <a:endParaRPr kumimoji="0" lang="en-US" sz="1800">
              <a:latin typeface="+mn-lt"/>
            </a:endParaRPr>
          </a:p>
        </p:txBody>
      </p: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7378700" y="3797300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36592" name="Rectangle 48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36593" name="Text Box 49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36594" name="Line 50"/>
          <p:cNvSpPr>
            <a:spLocks noChangeShapeType="1"/>
          </p:cNvSpPr>
          <p:nvPr/>
        </p:nvSpPr>
        <p:spPr bwMode="auto">
          <a:xfrm flipV="1">
            <a:off x="6692900" y="3416300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95" name="Line 51"/>
          <p:cNvSpPr>
            <a:spLocks noChangeShapeType="1"/>
          </p:cNvSpPr>
          <p:nvPr/>
        </p:nvSpPr>
        <p:spPr bwMode="auto">
          <a:xfrm flipV="1">
            <a:off x="6692900" y="2806700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96" name="Line 52"/>
          <p:cNvSpPr>
            <a:spLocks noChangeShapeType="1"/>
          </p:cNvSpPr>
          <p:nvPr/>
        </p:nvSpPr>
        <p:spPr bwMode="auto">
          <a:xfrm>
            <a:off x="5473700" y="34163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97" name="Text Box 53"/>
          <p:cNvSpPr txBox="1">
            <a:spLocks noChangeArrowheads="1"/>
          </p:cNvSpPr>
          <p:nvPr/>
        </p:nvSpPr>
        <p:spPr bwMode="auto">
          <a:xfrm>
            <a:off x="4787900" y="3182938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36598" name="Line 54"/>
          <p:cNvSpPr>
            <a:spLocks noChangeShapeType="1"/>
          </p:cNvSpPr>
          <p:nvPr/>
        </p:nvSpPr>
        <p:spPr bwMode="auto">
          <a:xfrm>
            <a:off x="3492500" y="33401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599" name="Line 55"/>
          <p:cNvSpPr>
            <a:spLocks noChangeShapeType="1"/>
          </p:cNvSpPr>
          <p:nvPr/>
        </p:nvSpPr>
        <p:spPr bwMode="auto">
          <a:xfrm>
            <a:off x="6997700" y="25019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36600" name="Text Box 56"/>
          <p:cNvSpPr txBox="1">
            <a:spLocks noChangeArrowheads="1"/>
          </p:cNvSpPr>
          <p:nvPr/>
        </p:nvSpPr>
        <p:spPr bwMode="auto">
          <a:xfrm>
            <a:off x="6921500" y="2190750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Sh</a:t>
            </a:r>
            <a:endParaRPr kumimoji="0" lang="en-US" sz="1800">
              <a:latin typeface="+mn-lt"/>
            </a:endParaRPr>
          </a:p>
        </p:txBody>
      </p:sp>
      <p:sp>
        <p:nvSpPr>
          <p:cNvPr id="3436601" name="Text Box 57"/>
          <p:cNvSpPr txBox="1">
            <a:spLocks noChangeArrowheads="1"/>
          </p:cNvSpPr>
          <p:nvPr/>
        </p:nvSpPr>
        <p:spPr bwMode="auto">
          <a:xfrm>
            <a:off x="2598648" y="3500438"/>
            <a:ext cx="4780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6602" name="Text Box 58"/>
          <p:cNvSpPr txBox="1">
            <a:spLocks noChangeArrowheads="1"/>
          </p:cNvSpPr>
          <p:nvPr/>
        </p:nvSpPr>
        <p:spPr bwMode="auto">
          <a:xfrm>
            <a:off x="3582578" y="2270125"/>
            <a:ext cx="12009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DIAMETER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6603" name="Text Box 59"/>
          <p:cNvSpPr txBox="1">
            <a:spLocks noChangeArrowheads="1"/>
          </p:cNvSpPr>
          <p:nvPr/>
        </p:nvSpPr>
        <p:spPr bwMode="auto">
          <a:xfrm>
            <a:off x="4686210" y="3716338"/>
            <a:ext cx="4780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3436604" name="Text Box 60"/>
          <p:cNvSpPr txBox="1">
            <a:spLocks noChangeArrowheads="1"/>
          </p:cNvSpPr>
          <p:nvPr/>
        </p:nvSpPr>
        <p:spPr bwMode="auto">
          <a:xfrm>
            <a:off x="6745288" y="3062288"/>
            <a:ext cx="47801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1800" b="1" dirty="0" smtClean="0">
                <a:latin typeface="+mn-lt"/>
              </a:rPr>
              <a:t>SIP</a:t>
            </a:r>
            <a:endParaRPr kumimoji="0" lang="en-US" sz="1800" b="1" dirty="0">
              <a:latin typeface="+mn-lt"/>
            </a:endParaRPr>
          </a:p>
        </p:txBody>
      </p:sp>
      <p:sp>
        <p:nvSpPr>
          <p:cNvPr id="63" name="Symbol zastępczy daty 6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64" name="Prostokąt zaokrąglony 63"/>
          <p:cNvSpPr/>
          <p:nvPr/>
        </p:nvSpPr>
        <p:spPr>
          <a:xfrm>
            <a:off x="1728401" y="452628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2F8B25-840C-4CAF-AAB8-D258299F5672}" type="slidenum">
              <a:rPr lang="pl-PL"/>
              <a:pPr/>
              <a:t>46</a:t>
            </a:fld>
            <a:endParaRPr lang="pl-PL"/>
          </a:p>
        </p:txBody>
      </p:sp>
      <p:sp>
        <p:nvSpPr>
          <p:cNvPr id="3438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Proxy Call Session Control </a:t>
            </a:r>
            <a:r>
              <a:rPr lang="en-US" dirty="0" smtClean="0"/>
              <a:t>Function</a:t>
            </a:r>
            <a:r>
              <a:rPr lang="pl-PL" dirty="0" smtClean="0"/>
              <a:t> </a:t>
            </a:r>
            <a:r>
              <a:rPr lang="en-US" dirty="0" smtClean="0"/>
              <a:t>(P-CSCF</a:t>
            </a:r>
            <a:r>
              <a:rPr lang="en-US" dirty="0"/>
              <a:t>)</a:t>
            </a:r>
          </a:p>
        </p:txBody>
      </p:sp>
      <p:sp>
        <p:nvSpPr>
          <p:cNvPr id="3438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62013" y="2030413"/>
            <a:ext cx="6813550" cy="4033837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pl-PL" sz="1800"/>
              <a:t>Pierwszy punkt kontaktu dla </a:t>
            </a:r>
            <a:r>
              <a:rPr lang="en-US" sz="1800"/>
              <a:t>UE (outbound proxy)</a:t>
            </a:r>
          </a:p>
          <a:p>
            <a:pPr lvl="1">
              <a:lnSpc>
                <a:spcPct val="80000"/>
              </a:lnSpc>
            </a:pPr>
            <a:r>
              <a:rPr lang="pl-PL" sz="1600"/>
              <a:t>Przekazywanie rejestracji do </a:t>
            </a:r>
            <a:r>
              <a:rPr lang="en-US" sz="1600"/>
              <a:t>I-CSCF</a:t>
            </a:r>
          </a:p>
          <a:p>
            <a:pPr lvl="1">
              <a:lnSpc>
                <a:spcPct val="80000"/>
              </a:lnSpc>
            </a:pPr>
            <a:r>
              <a:rPr lang="pl-PL" sz="1600"/>
              <a:t>Przekazywanie żądań do </a:t>
            </a:r>
            <a:r>
              <a:rPr lang="en-US" sz="1600"/>
              <a:t>S-CSCF (</a:t>
            </a:r>
            <a:r>
              <a:rPr lang="pl-PL" sz="1600"/>
              <a:t>lub</a:t>
            </a:r>
            <a:r>
              <a:rPr lang="en-US" sz="1600"/>
              <a:t> I-CSCF)</a:t>
            </a:r>
          </a:p>
          <a:p>
            <a:pPr lvl="1">
              <a:lnSpc>
                <a:spcPct val="80000"/>
              </a:lnSpc>
            </a:pPr>
            <a:r>
              <a:rPr lang="pl-PL" sz="1600"/>
              <a:t>Przekazywanie odpowiedzi i przychodzących żądań do </a:t>
            </a:r>
            <a:r>
              <a:rPr lang="en-US" sz="1600"/>
              <a:t>UE</a:t>
            </a:r>
            <a:endParaRPr lang="pl-PL" sz="1600"/>
          </a:p>
          <a:p>
            <a:pPr lvl="1">
              <a:lnSpc>
                <a:spcPct val="80000"/>
              </a:lnSpc>
            </a:pPr>
            <a:r>
              <a:rPr lang="pl-PL" sz="1600"/>
              <a:t>Weryfikacja żądań SIP</a:t>
            </a:r>
            <a:endParaRPr lang="en-US" sz="1600"/>
          </a:p>
          <a:p>
            <a:pPr>
              <a:lnSpc>
                <a:spcPct val="80000"/>
              </a:lnSpc>
            </a:pPr>
            <a:r>
              <a:rPr lang="pl-PL" sz="1800"/>
              <a:t>Utrzymywanie relacji bezpieczeństwa z </a:t>
            </a:r>
            <a:r>
              <a:rPr lang="en-US" sz="1800"/>
              <a:t>UE</a:t>
            </a:r>
          </a:p>
          <a:p>
            <a:pPr>
              <a:lnSpc>
                <a:spcPct val="80000"/>
              </a:lnSpc>
            </a:pPr>
            <a:r>
              <a:rPr lang="pl-PL" sz="1800"/>
              <a:t>Odpowiedzialność za kompresję wiadomości SIP</a:t>
            </a:r>
            <a:endParaRPr lang="en-US" sz="1800"/>
          </a:p>
          <a:p>
            <a:pPr>
              <a:lnSpc>
                <a:spcPct val="80000"/>
              </a:lnSpc>
            </a:pPr>
            <a:r>
              <a:rPr lang="pl-PL" sz="1800"/>
              <a:t>Korelacja </a:t>
            </a:r>
            <a:r>
              <a:rPr lang="en-US" sz="1800"/>
              <a:t>SIP </a:t>
            </a:r>
            <a:r>
              <a:rPr lang="pl-PL" sz="1800"/>
              <a:t>i</a:t>
            </a:r>
            <a:r>
              <a:rPr lang="en-US" sz="1800"/>
              <a:t> QoS</a:t>
            </a:r>
          </a:p>
          <a:p>
            <a:pPr>
              <a:lnSpc>
                <a:spcPct val="80000"/>
              </a:lnSpc>
            </a:pPr>
            <a:r>
              <a:rPr lang="pl-PL" sz="1800"/>
              <a:t>Egzekwowanie lokalnych polityk - PDF</a:t>
            </a:r>
          </a:p>
          <a:p>
            <a:pPr lvl="1">
              <a:lnSpc>
                <a:spcPct val="80000"/>
              </a:lnSpc>
            </a:pPr>
            <a:r>
              <a:rPr lang="pl-PL" altLang="ko-KR" sz="1600"/>
              <a:t>Udostępnianie zasobów z płąszczyzny medialnej i zarządzanie </a:t>
            </a:r>
            <a:r>
              <a:rPr lang="en-US" altLang="ko-KR" sz="1600">
                <a:ea typeface="Gulim" pitchFamily="34" charset="-127"/>
              </a:rPr>
              <a:t>QoS</a:t>
            </a:r>
          </a:p>
          <a:p>
            <a:pPr>
              <a:lnSpc>
                <a:spcPct val="80000"/>
              </a:lnSpc>
            </a:pPr>
            <a:r>
              <a:rPr lang="pl-PL" sz="1800"/>
              <a:t>Wspomaganie rutingu do lokalnej infrastruktury usługowej</a:t>
            </a:r>
            <a:endParaRPr lang="en-US" sz="1800"/>
          </a:p>
          <a:p>
            <a:pPr lvl="1">
              <a:lnSpc>
                <a:spcPct val="80000"/>
              </a:lnSpc>
            </a:pPr>
            <a:r>
              <a:rPr lang="pl-PL" sz="1600"/>
              <a:t>Obsługa połączeń alarmowych </a:t>
            </a:r>
            <a:endParaRPr lang="en-US" sz="1600"/>
          </a:p>
          <a:p>
            <a:pPr>
              <a:lnSpc>
                <a:spcPct val="80000"/>
              </a:lnSpc>
            </a:pPr>
            <a:r>
              <a:rPr lang="pl-PL" sz="1800"/>
              <a:t>Wykrywana za pomocą </a:t>
            </a:r>
            <a:r>
              <a:rPr lang="en-US" sz="1800"/>
              <a:t>DHCP </a:t>
            </a:r>
            <a:r>
              <a:rPr lang="pl-PL" sz="1800"/>
              <a:t>lub podczas ustanawiania</a:t>
            </a:r>
            <a:r>
              <a:rPr lang="en-US" sz="1800"/>
              <a:t> GPRS PDP</a:t>
            </a:r>
            <a:endParaRPr lang="en-US" altLang="ko-KR" sz="180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2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454C91-6D2B-46F2-8E76-3E42CD85A9F9}" type="slidenum">
              <a:rPr lang="pl-PL">
                <a:latin typeface="+mn-lt"/>
              </a:rPr>
              <a:pPr/>
              <a:t>47</a:t>
            </a:fld>
            <a:endParaRPr lang="pl-PL">
              <a:latin typeface="+mn-lt"/>
            </a:endParaRPr>
          </a:p>
        </p:txBody>
      </p:sp>
      <p:sp>
        <p:nvSpPr>
          <p:cNvPr id="3440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06499" y="5397500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40645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0646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0647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40648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0649" name="Rectangle 9"/>
          <p:cNvSpPr>
            <a:spLocks noChangeArrowheads="1"/>
          </p:cNvSpPr>
          <p:nvPr/>
        </p:nvSpPr>
        <p:spPr bwMode="auto">
          <a:xfrm>
            <a:off x="673100" y="2044700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0" name="Rectangle 10"/>
          <p:cNvSpPr>
            <a:spLocks noChangeArrowheads="1"/>
          </p:cNvSpPr>
          <p:nvPr/>
        </p:nvSpPr>
        <p:spPr bwMode="auto">
          <a:xfrm>
            <a:off x="825500" y="36449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1" name="Text Box 11"/>
          <p:cNvSpPr txBox="1">
            <a:spLocks noChangeArrowheads="1"/>
          </p:cNvSpPr>
          <p:nvPr/>
        </p:nvSpPr>
        <p:spPr bwMode="auto">
          <a:xfrm>
            <a:off x="977900" y="3944938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40652" name="Rectangle 12"/>
          <p:cNvSpPr>
            <a:spLocks noChangeArrowheads="1"/>
          </p:cNvSpPr>
          <p:nvPr/>
        </p:nvSpPr>
        <p:spPr bwMode="auto">
          <a:xfrm>
            <a:off x="3263900" y="2044700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3" name="Rectangle 13"/>
          <p:cNvSpPr>
            <a:spLocks noChangeArrowheads="1"/>
          </p:cNvSpPr>
          <p:nvPr/>
        </p:nvSpPr>
        <p:spPr bwMode="auto">
          <a:xfrm>
            <a:off x="5245100" y="36449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4" name="Rectangle 14"/>
          <p:cNvSpPr>
            <a:spLocks noChangeArrowheads="1"/>
          </p:cNvSpPr>
          <p:nvPr/>
        </p:nvSpPr>
        <p:spPr bwMode="auto">
          <a:xfrm>
            <a:off x="7759700" y="5245100"/>
            <a:ext cx="1204913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5" name="Rectangle 15"/>
          <p:cNvSpPr>
            <a:spLocks noChangeArrowheads="1"/>
          </p:cNvSpPr>
          <p:nvPr/>
        </p:nvSpPr>
        <p:spPr bwMode="auto">
          <a:xfrm>
            <a:off x="5245100" y="52451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0656" name="Rectangle 16"/>
          <p:cNvSpPr>
            <a:spLocks noChangeArrowheads="1"/>
          </p:cNvSpPr>
          <p:nvPr/>
        </p:nvSpPr>
        <p:spPr bwMode="auto">
          <a:xfrm>
            <a:off x="5245100" y="2120900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111500" y="3644900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0658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0659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0660" name="Text Box 20"/>
          <p:cNvSpPr txBox="1">
            <a:spLocks noChangeArrowheads="1"/>
          </p:cNvSpPr>
          <p:nvPr/>
        </p:nvSpPr>
        <p:spPr bwMode="auto">
          <a:xfrm>
            <a:off x="5321300" y="3944938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40661" name="Text Box 21"/>
          <p:cNvSpPr txBox="1">
            <a:spLocks noChangeArrowheads="1"/>
          </p:cNvSpPr>
          <p:nvPr/>
        </p:nvSpPr>
        <p:spPr bwMode="auto">
          <a:xfrm>
            <a:off x="5549900" y="5545138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40662" name="Text Box 22"/>
          <p:cNvSpPr txBox="1">
            <a:spLocks noChangeArrowheads="1"/>
          </p:cNvSpPr>
          <p:nvPr/>
        </p:nvSpPr>
        <p:spPr bwMode="auto">
          <a:xfrm>
            <a:off x="7988300" y="5545138"/>
            <a:ext cx="756938" cy="36933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40663" name="Text Box 23"/>
          <p:cNvSpPr txBox="1">
            <a:spLocks noChangeArrowheads="1"/>
          </p:cNvSpPr>
          <p:nvPr/>
        </p:nvSpPr>
        <p:spPr bwMode="auto">
          <a:xfrm>
            <a:off x="5702300" y="2420938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40664" name="Text Box 24"/>
          <p:cNvSpPr txBox="1">
            <a:spLocks noChangeArrowheads="1"/>
          </p:cNvSpPr>
          <p:nvPr/>
        </p:nvSpPr>
        <p:spPr bwMode="auto">
          <a:xfrm>
            <a:off x="657225" y="1628775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40665" name="Text Box 25"/>
          <p:cNvSpPr txBox="1">
            <a:spLocks noChangeArrowheads="1"/>
          </p:cNvSpPr>
          <p:nvPr/>
        </p:nvSpPr>
        <p:spPr bwMode="auto">
          <a:xfrm>
            <a:off x="7235825" y="1628775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3440666" name="Line 26"/>
          <p:cNvSpPr>
            <a:spLocks noChangeShapeType="1"/>
          </p:cNvSpPr>
          <p:nvPr/>
        </p:nvSpPr>
        <p:spPr bwMode="auto">
          <a:xfrm flipV="1">
            <a:off x="1435100" y="4787900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67" name="Line 27"/>
          <p:cNvSpPr>
            <a:spLocks noChangeShapeType="1"/>
          </p:cNvSpPr>
          <p:nvPr/>
        </p:nvSpPr>
        <p:spPr bwMode="auto">
          <a:xfrm flipV="1">
            <a:off x="2273300" y="4254500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68" name="Line 28"/>
          <p:cNvSpPr>
            <a:spLocks noChangeShapeType="1"/>
          </p:cNvSpPr>
          <p:nvPr/>
        </p:nvSpPr>
        <p:spPr bwMode="auto">
          <a:xfrm flipV="1">
            <a:off x="4559300" y="41783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69" name="Line 29"/>
          <p:cNvSpPr>
            <a:spLocks noChangeShapeType="1"/>
          </p:cNvSpPr>
          <p:nvPr/>
        </p:nvSpPr>
        <p:spPr bwMode="auto">
          <a:xfrm flipV="1">
            <a:off x="6692900" y="5778500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70" name="Line 30"/>
          <p:cNvSpPr>
            <a:spLocks noChangeShapeType="1"/>
          </p:cNvSpPr>
          <p:nvPr/>
        </p:nvSpPr>
        <p:spPr bwMode="auto">
          <a:xfrm flipV="1">
            <a:off x="5930900" y="4787900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71" name="Line 31"/>
          <p:cNvSpPr>
            <a:spLocks noChangeShapeType="1"/>
          </p:cNvSpPr>
          <p:nvPr/>
        </p:nvSpPr>
        <p:spPr bwMode="auto">
          <a:xfrm flipV="1">
            <a:off x="5930900" y="3187700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72" name="Line 32"/>
          <p:cNvSpPr>
            <a:spLocks noChangeShapeType="1"/>
          </p:cNvSpPr>
          <p:nvPr/>
        </p:nvSpPr>
        <p:spPr bwMode="auto">
          <a:xfrm flipV="1">
            <a:off x="6692900" y="4178300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3"/>
          <p:cNvGrpSpPr>
            <a:grpSpLocks/>
          </p:cNvGrpSpPr>
          <p:nvPr/>
        </p:nvGrpSpPr>
        <p:grpSpPr bwMode="auto">
          <a:xfrm>
            <a:off x="7378700" y="2578100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0674" name="Rectangle 34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0675" name="Text Box 35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0676" name="Line 36"/>
          <p:cNvSpPr>
            <a:spLocks noChangeShapeType="1"/>
          </p:cNvSpPr>
          <p:nvPr/>
        </p:nvSpPr>
        <p:spPr bwMode="auto">
          <a:xfrm>
            <a:off x="977900" y="51689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77" name="Text Box 37"/>
          <p:cNvSpPr txBox="1">
            <a:spLocks noChangeArrowheads="1"/>
          </p:cNvSpPr>
          <p:nvPr/>
        </p:nvSpPr>
        <p:spPr bwMode="auto">
          <a:xfrm>
            <a:off x="1876425" y="5203825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Gm</a:t>
            </a:r>
            <a:endParaRPr kumimoji="0" lang="en-US" sz="1800">
              <a:latin typeface="+mn-lt"/>
            </a:endParaRPr>
          </a:p>
        </p:txBody>
      </p:sp>
      <p:sp>
        <p:nvSpPr>
          <p:cNvPr id="3440678" name="Line 38"/>
          <p:cNvSpPr>
            <a:spLocks noChangeShapeType="1"/>
          </p:cNvSpPr>
          <p:nvPr/>
        </p:nvSpPr>
        <p:spPr bwMode="auto">
          <a:xfrm>
            <a:off x="2730500" y="39497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79" name="Text Box 39"/>
          <p:cNvSpPr txBox="1">
            <a:spLocks noChangeArrowheads="1"/>
          </p:cNvSpPr>
          <p:nvPr/>
        </p:nvSpPr>
        <p:spPr bwMode="auto">
          <a:xfrm>
            <a:off x="2501900" y="4857750"/>
            <a:ext cx="54694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Mw</a:t>
            </a:r>
            <a:endParaRPr kumimoji="0" lang="en-US" sz="1800">
              <a:latin typeface="+mn-lt"/>
            </a:endParaRPr>
          </a:p>
        </p:txBody>
      </p:sp>
      <p:sp>
        <p:nvSpPr>
          <p:cNvPr id="3440680" name="Line 40"/>
          <p:cNvSpPr>
            <a:spLocks noChangeShapeType="1"/>
          </p:cNvSpPr>
          <p:nvPr/>
        </p:nvSpPr>
        <p:spPr bwMode="auto">
          <a:xfrm>
            <a:off x="7073900" y="32639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81" name="Line 41"/>
          <p:cNvSpPr>
            <a:spLocks noChangeShapeType="1"/>
          </p:cNvSpPr>
          <p:nvPr/>
        </p:nvSpPr>
        <p:spPr bwMode="auto">
          <a:xfrm>
            <a:off x="7226300" y="54737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82" name="Text Box 42"/>
          <p:cNvSpPr txBox="1">
            <a:spLocks noChangeArrowheads="1"/>
          </p:cNvSpPr>
          <p:nvPr/>
        </p:nvSpPr>
        <p:spPr bwMode="auto">
          <a:xfrm>
            <a:off x="6692900" y="3716338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40683" name="Text Box 43"/>
          <p:cNvSpPr txBox="1">
            <a:spLocks noChangeArrowheads="1"/>
          </p:cNvSpPr>
          <p:nvPr/>
        </p:nvSpPr>
        <p:spPr bwMode="auto">
          <a:xfrm>
            <a:off x="6997700" y="6076950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Mj</a:t>
            </a:r>
            <a:endParaRPr kumimoji="0" lang="en-US" sz="1800">
              <a:latin typeface="+mn-lt"/>
            </a:endParaRPr>
          </a:p>
        </p:txBody>
      </p:sp>
      <p:cxnSp>
        <p:nvCxnSpPr>
          <p:cNvPr id="3440684" name="AutoShape 44"/>
          <p:cNvCxnSpPr>
            <a:cxnSpLocks noChangeShapeType="1"/>
            <a:stCxn id="3440658" idx="0"/>
            <a:endCxn id="3440656" idx="1"/>
          </p:cNvCxnSpPr>
          <p:nvPr/>
        </p:nvCxnSpPr>
        <p:spPr bwMode="auto">
          <a:xfrm rot="16200000">
            <a:off x="4044950" y="2444750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40685" name="Line 45"/>
          <p:cNvSpPr>
            <a:spLocks noChangeShapeType="1"/>
          </p:cNvSpPr>
          <p:nvPr/>
        </p:nvSpPr>
        <p:spPr bwMode="auto">
          <a:xfrm>
            <a:off x="5549900" y="50165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86" name="Text Box 46"/>
          <p:cNvSpPr txBox="1">
            <a:spLocks noChangeArrowheads="1"/>
          </p:cNvSpPr>
          <p:nvPr/>
        </p:nvSpPr>
        <p:spPr bwMode="auto">
          <a:xfrm>
            <a:off x="4940300" y="4857750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Mi</a:t>
            </a:r>
            <a:endParaRPr kumimoji="0" lang="en-US" sz="1800">
              <a:latin typeface="+mn-lt"/>
            </a:endParaRPr>
          </a:p>
        </p:txBody>
      </p: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7378700" y="3797300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0688" name="Rectangle 48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0689" name="Text Box 49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solidFill>
                <a:schemeClr val="accent2">
                  <a:lumMod val="40000"/>
                  <a:lumOff val="60000"/>
                </a:schemeClr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0690" name="Line 50"/>
          <p:cNvSpPr>
            <a:spLocks noChangeShapeType="1"/>
          </p:cNvSpPr>
          <p:nvPr/>
        </p:nvSpPr>
        <p:spPr bwMode="auto">
          <a:xfrm flipV="1">
            <a:off x="6692900" y="3416300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91" name="Line 51"/>
          <p:cNvSpPr>
            <a:spLocks noChangeShapeType="1"/>
          </p:cNvSpPr>
          <p:nvPr/>
        </p:nvSpPr>
        <p:spPr bwMode="auto">
          <a:xfrm flipV="1">
            <a:off x="6692900" y="2806700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92" name="Line 52"/>
          <p:cNvSpPr>
            <a:spLocks noChangeShapeType="1"/>
          </p:cNvSpPr>
          <p:nvPr/>
        </p:nvSpPr>
        <p:spPr bwMode="auto">
          <a:xfrm>
            <a:off x="5473700" y="34163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93" name="Text Box 53"/>
          <p:cNvSpPr txBox="1">
            <a:spLocks noChangeArrowheads="1"/>
          </p:cNvSpPr>
          <p:nvPr/>
        </p:nvSpPr>
        <p:spPr bwMode="auto">
          <a:xfrm>
            <a:off x="4787900" y="3182938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40694" name="Line 54"/>
          <p:cNvSpPr>
            <a:spLocks noChangeShapeType="1"/>
          </p:cNvSpPr>
          <p:nvPr/>
        </p:nvSpPr>
        <p:spPr bwMode="auto">
          <a:xfrm>
            <a:off x="3492500" y="33401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95" name="Line 55"/>
          <p:cNvSpPr>
            <a:spLocks noChangeShapeType="1"/>
          </p:cNvSpPr>
          <p:nvPr/>
        </p:nvSpPr>
        <p:spPr bwMode="auto">
          <a:xfrm>
            <a:off x="6997700" y="25019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0696" name="Text Box 56"/>
          <p:cNvSpPr txBox="1">
            <a:spLocks noChangeArrowheads="1"/>
          </p:cNvSpPr>
          <p:nvPr/>
        </p:nvSpPr>
        <p:spPr bwMode="auto">
          <a:xfrm>
            <a:off x="6921500" y="2190750"/>
            <a:ext cx="4143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1800">
                <a:latin typeface="+mn-lt"/>
              </a:rPr>
              <a:t>Sh</a:t>
            </a:r>
            <a:endParaRPr kumimoji="0" lang="en-US" sz="1800">
              <a:latin typeface="+mn-lt"/>
            </a:endParaRPr>
          </a:p>
        </p:txBody>
      </p:sp>
      <p:sp>
        <p:nvSpPr>
          <p:cNvPr id="3440697" name="Text Box 57"/>
          <p:cNvSpPr txBox="1">
            <a:spLocks noChangeArrowheads="1"/>
          </p:cNvSpPr>
          <p:nvPr/>
        </p:nvSpPr>
        <p:spPr bwMode="auto">
          <a:xfrm>
            <a:off x="2484438" y="3500438"/>
            <a:ext cx="70643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>
                <a:latin typeface="+mn-lt"/>
              </a:rPr>
              <a:t>&lt;SIP&gt;</a:t>
            </a:r>
            <a:endParaRPr kumimoji="0" lang="en-US" sz="1800" b="1">
              <a:latin typeface="+mn-lt"/>
            </a:endParaRPr>
          </a:p>
        </p:txBody>
      </p:sp>
      <p:sp>
        <p:nvSpPr>
          <p:cNvPr id="3440698" name="Text Box 58"/>
          <p:cNvSpPr txBox="1">
            <a:spLocks noChangeArrowheads="1"/>
          </p:cNvSpPr>
          <p:nvPr/>
        </p:nvSpPr>
        <p:spPr bwMode="auto">
          <a:xfrm>
            <a:off x="3467162" y="2270125"/>
            <a:ext cx="143180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>
                <a:latin typeface="+mn-lt"/>
              </a:rPr>
              <a:t>&lt;DIAMETER&gt;</a:t>
            </a:r>
            <a:endParaRPr kumimoji="0" lang="en-US" sz="1800" b="1">
              <a:latin typeface="+mn-lt"/>
            </a:endParaRPr>
          </a:p>
        </p:txBody>
      </p:sp>
      <p:sp>
        <p:nvSpPr>
          <p:cNvPr id="3440699" name="Text Box 59"/>
          <p:cNvSpPr txBox="1">
            <a:spLocks noChangeArrowheads="1"/>
          </p:cNvSpPr>
          <p:nvPr/>
        </p:nvSpPr>
        <p:spPr bwMode="auto">
          <a:xfrm>
            <a:off x="4572000" y="3716338"/>
            <a:ext cx="70643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1800" b="1">
                <a:latin typeface="+mn-lt"/>
              </a:rPr>
              <a:t>&lt;SIP&gt;</a:t>
            </a:r>
            <a:endParaRPr kumimoji="0" lang="en-US" sz="1800" b="1">
              <a:latin typeface="+mn-lt"/>
            </a:endParaRPr>
          </a:p>
        </p:txBody>
      </p:sp>
      <p:sp>
        <p:nvSpPr>
          <p:cNvPr id="3440700" name="Text Box 60"/>
          <p:cNvSpPr txBox="1">
            <a:spLocks noChangeArrowheads="1"/>
          </p:cNvSpPr>
          <p:nvPr/>
        </p:nvSpPr>
        <p:spPr bwMode="auto">
          <a:xfrm>
            <a:off x="6745288" y="3062288"/>
            <a:ext cx="70643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1800" b="1">
                <a:latin typeface="+mn-lt"/>
              </a:rPr>
              <a:t>&lt;SIP&gt;</a:t>
            </a:r>
            <a:endParaRPr kumimoji="0" lang="en-US" sz="1800" b="1">
              <a:latin typeface="+mn-lt"/>
            </a:endParaRPr>
          </a:p>
        </p:txBody>
      </p:sp>
      <p:sp>
        <p:nvSpPr>
          <p:cNvPr id="63" name="Symbol zastępczy daty 6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64" name="Prostokąt zaokrąglony 63"/>
          <p:cNvSpPr/>
          <p:nvPr/>
        </p:nvSpPr>
        <p:spPr>
          <a:xfrm>
            <a:off x="1716971" y="452628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B9085-B120-402B-9F0C-0CAF8AD8E95E}" type="slidenum">
              <a:rPr lang="pl-PL">
                <a:latin typeface="+mn-lt"/>
              </a:rPr>
              <a:pPr/>
              <a:t>48</a:t>
            </a:fld>
            <a:endParaRPr lang="pl-PL">
              <a:latin typeface="+mn-lt"/>
            </a:endParaRPr>
          </a:p>
        </p:txBody>
      </p:sp>
      <p:sp>
        <p:nvSpPr>
          <p:cNvPr id="3442690" name="Rectangle 2"/>
          <p:cNvSpPr>
            <a:spLocks noGrp="1" noChangeArrowheads="1"/>
          </p:cNvSpPr>
          <p:nvPr>
            <p:ph type="title"/>
          </p:nvPr>
        </p:nvSpPr>
        <p:spPr>
          <a:xfrm>
            <a:off x="914399" y="252413"/>
            <a:ext cx="8003689" cy="944562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  <a:latin typeface="+mn-lt"/>
              </a:rPr>
              <a:t>Interrogating </a:t>
            </a:r>
            <a:r>
              <a:rPr lang="pl-PL" dirty="0" smtClean="0">
                <a:solidFill>
                  <a:schemeClr val="tx1"/>
                </a:solidFill>
                <a:latin typeface="+mn-lt"/>
              </a:rPr>
              <a:t>C</a:t>
            </a:r>
            <a:r>
              <a:rPr lang="en-US" dirty="0" smtClean="0">
                <a:solidFill>
                  <a:schemeClr val="tx1"/>
                </a:solidFill>
                <a:latin typeface="+mn-lt"/>
              </a:rPr>
              <a:t>SCF</a:t>
            </a:r>
            <a:r>
              <a:rPr lang="pl-PL" dirty="0" smtClean="0">
                <a:solidFill>
                  <a:schemeClr val="tx1"/>
                </a:solidFill>
                <a:latin typeface="+mn-lt"/>
              </a:rPr>
              <a:t> (I-CSCF)</a:t>
            </a:r>
            <a:endParaRPr lang="en-US" sz="40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4426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200"/>
              <a:t>Punkt kontaktu u operatora </a:t>
            </a:r>
            <a:endParaRPr lang="en-US" sz="2200"/>
          </a:p>
          <a:p>
            <a:pPr lvl="1">
              <a:lnSpc>
                <a:spcPct val="90000"/>
              </a:lnSpc>
            </a:pPr>
            <a:r>
              <a:rPr lang="pl-PL" sz="1800"/>
              <a:t>Wykrywany za pomocą</a:t>
            </a:r>
            <a:r>
              <a:rPr lang="en-US" sz="1800"/>
              <a:t> DNS</a:t>
            </a:r>
          </a:p>
          <a:p>
            <a:pPr>
              <a:lnSpc>
                <a:spcPct val="90000"/>
              </a:lnSpc>
            </a:pPr>
            <a:r>
              <a:rPr lang="pl-PL" sz="2200"/>
              <a:t>Przypisuje</a:t>
            </a:r>
            <a:r>
              <a:rPr lang="en-US" sz="2200"/>
              <a:t> </a:t>
            </a:r>
            <a:r>
              <a:rPr lang="pl-PL" sz="2200"/>
              <a:t>użytkownikowi </a:t>
            </a:r>
            <a:r>
              <a:rPr lang="en-US" sz="2200"/>
              <a:t>S-CSCF </a:t>
            </a:r>
            <a:r>
              <a:rPr lang="pl-PL" sz="2200"/>
              <a:t>w wyniku kontaktu z</a:t>
            </a:r>
            <a:r>
              <a:rPr lang="en-US" sz="2200"/>
              <a:t> HSS</a:t>
            </a:r>
          </a:p>
          <a:p>
            <a:pPr>
              <a:lnSpc>
                <a:spcPct val="90000"/>
              </a:lnSpc>
            </a:pPr>
            <a:r>
              <a:rPr lang="pl-PL" sz="2200"/>
              <a:t>Może działać jako</a:t>
            </a:r>
            <a:r>
              <a:rPr lang="en-US" sz="2200"/>
              <a:t> THIG (Topology Hiding Inter-Network Gateway</a:t>
            </a:r>
            <a:r>
              <a:rPr lang="pl-PL" sz="2200"/>
              <a:t>)</a:t>
            </a:r>
            <a:endParaRPr lang="en-US" sz="2200"/>
          </a:p>
          <a:p>
            <a:pPr lvl="1">
              <a:lnSpc>
                <a:spcPct val="90000"/>
              </a:lnSpc>
            </a:pPr>
            <a:r>
              <a:rPr lang="pl-PL" sz="1800"/>
              <a:t>Zawsze na ścieżce</a:t>
            </a:r>
            <a:r>
              <a:rPr lang="en-US" sz="1800"/>
              <a:t> (</a:t>
            </a:r>
            <a:r>
              <a:rPr lang="en-US" sz="1800" i="1"/>
              <a:t>RR</a:t>
            </a:r>
            <a:r>
              <a:rPr lang="en-US" sz="1800"/>
              <a:t> </a:t>
            </a:r>
            <a:r>
              <a:rPr lang="pl-PL" sz="1800"/>
              <a:t>i</a:t>
            </a:r>
            <a:r>
              <a:rPr lang="en-US" sz="1800"/>
              <a:t> </a:t>
            </a:r>
            <a:r>
              <a:rPr lang="de-DE" sz="1800" i="1"/>
              <a:t>Service-Route</a:t>
            </a:r>
            <a:r>
              <a:rPr lang="en-US" sz="1800"/>
              <a:t>)</a:t>
            </a:r>
            <a:r>
              <a:rPr lang="de-DE" sz="1800"/>
              <a:t> </a:t>
            </a:r>
            <a:r>
              <a:rPr lang="pl-PL" sz="1800"/>
              <a:t>każdej wiadomości opuszczającej sieć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800"/>
              <a:t>Szyfruje wszystkie elementy dodawane przez ukrywającą sieć w wiadomościach wychodzących</a:t>
            </a:r>
            <a:endParaRPr lang="en-US" sz="1800"/>
          </a:p>
          <a:p>
            <a:pPr marL="1235075" lvl="2" indent="-88900">
              <a:lnSpc>
                <a:spcPct val="90000"/>
              </a:lnSpc>
              <a:buFont typeface="Wingdings" pitchFamily="2" charset="2"/>
              <a:buNone/>
            </a:pPr>
            <a:r>
              <a:rPr lang="pl-PL" sz="1600">
                <a:cs typeface="Courier New" pitchFamily="49" charset="0"/>
              </a:rPr>
              <a:t> </a:t>
            </a:r>
            <a:r>
              <a:rPr lang="en-US" sz="1600">
                <a:cs typeface="Courier New" pitchFamily="49" charset="0"/>
              </a:rPr>
              <a:t>Via:SIP/2.0/UDP icscf1_s.home1.net;lr, </a:t>
            </a:r>
          </a:p>
          <a:p>
            <a:pPr marL="1235075" lvl="2" indent="-88900">
              <a:lnSpc>
                <a:spcPct val="90000"/>
              </a:lnSpc>
              <a:buFont typeface="Wingdings" pitchFamily="2" charset="2"/>
              <a:buNone/>
            </a:pPr>
            <a:r>
              <a:rPr lang="en-US" sz="1600">
                <a:cs typeface="Courier New" pitchFamily="49" charset="0"/>
              </a:rPr>
              <a:t>	SIP/2.0/UDP Token(SIP/2.0/UDP 		scscf1.home1.net;lr,SIP/2.0/UDP 	pcscf1.home1.net;lr)@home1.net; 	tokenized-by=home1.net, </a:t>
            </a:r>
          </a:p>
          <a:p>
            <a:pPr marL="1235075" lvl="2" indent="-88900">
              <a:lnSpc>
                <a:spcPct val="90000"/>
              </a:lnSpc>
            </a:pPr>
            <a:endParaRPr lang="en-US" sz="16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5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6CD9E-0B6A-4F54-ACFA-06F5934CEA91}" type="slidenum">
              <a:rPr lang="pl-PL">
                <a:latin typeface="+mn-lt"/>
              </a:rPr>
              <a:pPr/>
              <a:t>49</a:t>
            </a:fld>
            <a:endParaRPr lang="pl-PL">
              <a:latin typeface="+mn-lt"/>
            </a:endParaRPr>
          </a:p>
        </p:txBody>
      </p:sp>
      <p:sp>
        <p:nvSpPr>
          <p:cNvPr id="3444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90748" y="5268913"/>
            <a:ext cx="533400" cy="1004887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44741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4742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4743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44744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4745" name="Rectangle 9"/>
          <p:cNvSpPr>
            <a:spLocks noChangeArrowheads="1"/>
          </p:cNvSpPr>
          <p:nvPr/>
        </p:nvSpPr>
        <p:spPr bwMode="auto">
          <a:xfrm>
            <a:off x="657348" y="1916113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46" name="Rectangle 10"/>
          <p:cNvSpPr>
            <a:spLocks noChangeArrowheads="1"/>
          </p:cNvSpPr>
          <p:nvPr/>
        </p:nvSpPr>
        <p:spPr bwMode="auto">
          <a:xfrm>
            <a:off x="809748" y="3516313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47" name="Text Box 11"/>
          <p:cNvSpPr txBox="1">
            <a:spLocks noChangeArrowheads="1"/>
          </p:cNvSpPr>
          <p:nvPr/>
        </p:nvSpPr>
        <p:spPr bwMode="auto">
          <a:xfrm>
            <a:off x="962148" y="3816350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44748" name="Rectangle 12"/>
          <p:cNvSpPr>
            <a:spLocks noChangeArrowheads="1"/>
          </p:cNvSpPr>
          <p:nvPr/>
        </p:nvSpPr>
        <p:spPr bwMode="auto">
          <a:xfrm>
            <a:off x="3248148" y="1916113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49" name="Rectangle 13"/>
          <p:cNvSpPr>
            <a:spLocks noChangeArrowheads="1"/>
          </p:cNvSpPr>
          <p:nvPr/>
        </p:nvSpPr>
        <p:spPr bwMode="auto">
          <a:xfrm>
            <a:off x="5229348" y="3516313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50" name="Rectangle 14"/>
          <p:cNvSpPr>
            <a:spLocks noChangeArrowheads="1"/>
          </p:cNvSpPr>
          <p:nvPr/>
        </p:nvSpPr>
        <p:spPr bwMode="auto">
          <a:xfrm>
            <a:off x="7743948" y="5116513"/>
            <a:ext cx="1204913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51" name="Rectangle 15"/>
          <p:cNvSpPr>
            <a:spLocks noChangeArrowheads="1"/>
          </p:cNvSpPr>
          <p:nvPr/>
        </p:nvSpPr>
        <p:spPr bwMode="auto">
          <a:xfrm>
            <a:off x="5229348" y="5116513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4752" name="Rectangle 16"/>
          <p:cNvSpPr>
            <a:spLocks noChangeArrowheads="1"/>
          </p:cNvSpPr>
          <p:nvPr/>
        </p:nvSpPr>
        <p:spPr bwMode="auto">
          <a:xfrm>
            <a:off x="5229348" y="1992313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095748" y="3516313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4754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4755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4756" name="Text Box 20"/>
          <p:cNvSpPr txBox="1">
            <a:spLocks noChangeArrowheads="1"/>
          </p:cNvSpPr>
          <p:nvPr/>
        </p:nvSpPr>
        <p:spPr bwMode="auto">
          <a:xfrm>
            <a:off x="5305548" y="3816350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44757" name="Text Box 21"/>
          <p:cNvSpPr txBox="1">
            <a:spLocks noChangeArrowheads="1"/>
          </p:cNvSpPr>
          <p:nvPr/>
        </p:nvSpPr>
        <p:spPr bwMode="auto">
          <a:xfrm>
            <a:off x="5534148" y="5416550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44758" name="Text Box 22"/>
          <p:cNvSpPr txBox="1">
            <a:spLocks noChangeArrowheads="1"/>
          </p:cNvSpPr>
          <p:nvPr/>
        </p:nvSpPr>
        <p:spPr bwMode="auto">
          <a:xfrm>
            <a:off x="7972548" y="5416550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44759" name="Text Box 23"/>
          <p:cNvSpPr txBox="1">
            <a:spLocks noChangeArrowheads="1"/>
          </p:cNvSpPr>
          <p:nvPr/>
        </p:nvSpPr>
        <p:spPr bwMode="auto">
          <a:xfrm>
            <a:off x="5686548" y="2292350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44760" name="Line 24"/>
          <p:cNvSpPr>
            <a:spLocks noChangeShapeType="1"/>
          </p:cNvSpPr>
          <p:nvPr/>
        </p:nvSpPr>
        <p:spPr bwMode="auto">
          <a:xfrm flipV="1">
            <a:off x="1419348" y="4659313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1" name="Line 25"/>
          <p:cNvSpPr>
            <a:spLocks noChangeShapeType="1"/>
          </p:cNvSpPr>
          <p:nvPr/>
        </p:nvSpPr>
        <p:spPr bwMode="auto">
          <a:xfrm flipV="1">
            <a:off x="2257548" y="4125913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2" name="Line 26"/>
          <p:cNvSpPr>
            <a:spLocks noChangeShapeType="1"/>
          </p:cNvSpPr>
          <p:nvPr/>
        </p:nvSpPr>
        <p:spPr bwMode="auto">
          <a:xfrm flipV="1">
            <a:off x="4543548" y="4049713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3" name="Line 27"/>
          <p:cNvSpPr>
            <a:spLocks noChangeShapeType="1"/>
          </p:cNvSpPr>
          <p:nvPr/>
        </p:nvSpPr>
        <p:spPr bwMode="auto">
          <a:xfrm flipV="1">
            <a:off x="6677148" y="5649913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4" name="Line 28"/>
          <p:cNvSpPr>
            <a:spLocks noChangeShapeType="1"/>
          </p:cNvSpPr>
          <p:nvPr/>
        </p:nvSpPr>
        <p:spPr bwMode="auto">
          <a:xfrm flipV="1">
            <a:off x="5915148" y="4659313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5" name="Line 29"/>
          <p:cNvSpPr>
            <a:spLocks noChangeShapeType="1"/>
          </p:cNvSpPr>
          <p:nvPr/>
        </p:nvSpPr>
        <p:spPr bwMode="auto">
          <a:xfrm flipV="1">
            <a:off x="5915148" y="3059113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66" name="Line 30"/>
          <p:cNvSpPr>
            <a:spLocks noChangeShapeType="1"/>
          </p:cNvSpPr>
          <p:nvPr/>
        </p:nvSpPr>
        <p:spPr bwMode="auto">
          <a:xfrm flipV="1">
            <a:off x="6677148" y="4049713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7362948" y="2449513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4768" name="Rectangle 32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4769" name="Text Box 33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4770" name="Line 34"/>
          <p:cNvSpPr>
            <a:spLocks noChangeShapeType="1"/>
          </p:cNvSpPr>
          <p:nvPr/>
        </p:nvSpPr>
        <p:spPr bwMode="auto">
          <a:xfrm>
            <a:off x="962148" y="5040313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71" name="Text Box 35"/>
          <p:cNvSpPr txBox="1">
            <a:spLocks noChangeArrowheads="1"/>
          </p:cNvSpPr>
          <p:nvPr/>
        </p:nvSpPr>
        <p:spPr bwMode="auto">
          <a:xfrm>
            <a:off x="1860673" y="5000625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Gm</a:t>
            </a:r>
            <a:endParaRPr kumimoji="0" lang="en-US">
              <a:latin typeface="+mn-lt"/>
            </a:endParaRPr>
          </a:p>
        </p:txBody>
      </p:sp>
      <p:sp>
        <p:nvSpPr>
          <p:cNvPr id="3444772" name="Line 36"/>
          <p:cNvSpPr>
            <a:spLocks noChangeShapeType="1"/>
          </p:cNvSpPr>
          <p:nvPr/>
        </p:nvSpPr>
        <p:spPr bwMode="auto">
          <a:xfrm>
            <a:off x="2714748" y="382111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73" name="Text Box 37"/>
          <p:cNvSpPr txBox="1">
            <a:spLocks noChangeArrowheads="1"/>
          </p:cNvSpPr>
          <p:nvPr/>
        </p:nvSpPr>
        <p:spPr bwMode="auto">
          <a:xfrm>
            <a:off x="2486148" y="4654550"/>
            <a:ext cx="54694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Mw</a:t>
            </a:r>
            <a:endParaRPr kumimoji="0" lang="en-US">
              <a:latin typeface="+mn-lt"/>
            </a:endParaRPr>
          </a:p>
        </p:txBody>
      </p:sp>
      <p:sp>
        <p:nvSpPr>
          <p:cNvPr id="3444774" name="Line 38"/>
          <p:cNvSpPr>
            <a:spLocks noChangeShapeType="1"/>
          </p:cNvSpPr>
          <p:nvPr/>
        </p:nvSpPr>
        <p:spPr bwMode="auto">
          <a:xfrm>
            <a:off x="7058148" y="313531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75" name="Line 39"/>
          <p:cNvSpPr>
            <a:spLocks noChangeShapeType="1"/>
          </p:cNvSpPr>
          <p:nvPr/>
        </p:nvSpPr>
        <p:spPr bwMode="auto">
          <a:xfrm>
            <a:off x="7210548" y="534511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76" name="Text Box 40"/>
          <p:cNvSpPr txBox="1">
            <a:spLocks noChangeArrowheads="1"/>
          </p:cNvSpPr>
          <p:nvPr/>
        </p:nvSpPr>
        <p:spPr bwMode="auto">
          <a:xfrm>
            <a:off x="6677148" y="3587750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44777" name="Text Box 41"/>
          <p:cNvSpPr txBox="1">
            <a:spLocks noChangeArrowheads="1"/>
          </p:cNvSpPr>
          <p:nvPr/>
        </p:nvSpPr>
        <p:spPr bwMode="auto">
          <a:xfrm>
            <a:off x="6981948" y="5873750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Mj</a:t>
            </a:r>
            <a:endParaRPr kumimoji="0" lang="en-US">
              <a:latin typeface="+mn-lt"/>
            </a:endParaRPr>
          </a:p>
        </p:txBody>
      </p:sp>
      <p:cxnSp>
        <p:nvCxnSpPr>
          <p:cNvPr id="3444778" name="AutoShape 42"/>
          <p:cNvCxnSpPr>
            <a:cxnSpLocks noChangeShapeType="1"/>
            <a:endCxn id="3444752" idx="1"/>
          </p:cNvCxnSpPr>
          <p:nvPr/>
        </p:nvCxnSpPr>
        <p:spPr bwMode="auto">
          <a:xfrm rot="16200000">
            <a:off x="4029198" y="2316163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44779" name="Line 43"/>
          <p:cNvSpPr>
            <a:spLocks noChangeShapeType="1"/>
          </p:cNvSpPr>
          <p:nvPr/>
        </p:nvSpPr>
        <p:spPr bwMode="auto">
          <a:xfrm>
            <a:off x="5534148" y="4887913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80" name="Text Box 44"/>
          <p:cNvSpPr txBox="1">
            <a:spLocks noChangeArrowheads="1"/>
          </p:cNvSpPr>
          <p:nvPr/>
        </p:nvSpPr>
        <p:spPr bwMode="auto">
          <a:xfrm>
            <a:off x="4924548" y="4654550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Mi</a:t>
            </a:r>
            <a:endParaRPr kumimoji="0" lang="en-US">
              <a:latin typeface="+mn-lt"/>
            </a:endParaRPr>
          </a:p>
        </p:txBody>
      </p: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7362948" y="3668713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4782" name="Rectangle 46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4783" name="Text Box 47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4784" name="Line 48"/>
          <p:cNvSpPr>
            <a:spLocks noChangeShapeType="1"/>
          </p:cNvSpPr>
          <p:nvPr/>
        </p:nvSpPr>
        <p:spPr bwMode="auto">
          <a:xfrm flipV="1">
            <a:off x="6677148" y="3287713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85" name="Line 49"/>
          <p:cNvSpPr>
            <a:spLocks noChangeShapeType="1"/>
          </p:cNvSpPr>
          <p:nvPr/>
        </p:nvSpPr>
        <p:spPr bwMode="auto">
          <a:xfrm flipV="1">
            <a:off x="6677148" y="2678113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86" name="Line 50"/>
          <p:cNvSpPr>
            <a:spLocks noChangeShapeType="1"/>
          </p:cNvSpPr>
          <p:nvPr/>
        </p:nvSpPr>
        <p:spPr bwMode="auto">
          <a:xfrm>
            <a:off x="5457948" y="3287713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87" name="Text Box 51"/>
          <p:cNvSpPr txBox="1">
            <a:spLocks noChangeArrowheads="1"/>
          </p:cNvSpPr>
          <p:nvPr/>
        </p:nvSpPr>
        <p:spPr bwMode="auto">
          <a:xfrm>
            <a:off x="4772148" y="3054350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44788" name="Line 52"/>
          <p:cNvSpPr>
            <a:spLocks noChangeShapeType="1"/>
          </p:cNvSpPr>
          <p:nvPr/>
        </p:nvSpPr>
        <p:spPr bwMode="auto">
          <a:xfrm>
            <a:off x="3476748" y="3211513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89" name="Line 53"/>
          <p:cNvSpPr>
            <a:spLocks noChangeShapeType="1"/>
          </p:cNvSpPr>
          <p:nvPr/>
        </p:nvSpPr>
        <p:spPr bwMode="auto">
          <a:xfrm>
            <a:off x="6981948" y="237331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4790" name="Text Box 54"/>
          <p:cNvSpPr txBox="1">
            <a:spLocks noChangeArrowheads="1"/>
          </p:cNvSpPr>
          <p:nvPr/>
        </p:nvSpPr>
        <p:spPr bwMode="auto">
          <a:xfrm>
            <a:off x="6905748" y="1987550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Sh</a:t>
            </a:r>
            <a:endParaRPr kumimoji="0" lang="en-US">
              <a:latin typeface="+mn-lt"/>
            </a:endParaRPr>
          </a:p>
        </p:txBody>
      </p:sp>
      <p:sp>
        <p:nvSpPr>
          <p:cNvPr id="3444791" name="Text Box 55"/>
          <p:cNvSpPr txBox="1">
            <a:spLocks noChangeArrowheads="1"/>
          </p:cNvSpPr>
          <p:nvPr/>
        </p:nvSpPr>
        <p:spPr bwMode="auto">
          <a:xfrm>
            <a:off x="584323" y="1412875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44792" name="Text Box 56"/>
          <p:cNvSpPr txBox="1">
            <a:spLocks noChangeArrowheads="1"/>
          </p:cNvSpPr>
          <p:nvPr/>
        </p:nvSpPr>
        <p:spPr bwMode="auto">
          <a:xfrm>
            <a:off x="7210548" y="1484313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59" name="Symbol zastępczy daty 5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61" name="Prostokąt zaokrąglony 60"/>
          <p:cNvSpPr/>
          <p:nvPr/>
        </p:nvSpPr>
        <p:spPr>
          <a:xfrm>
            <a:off x="1716971" y="442341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1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49B6F-4F2D-4259-ADFA-775350DCB393}" type="slidenum">
              <a:rPr lang="pl-PL">
                <a:latin typeface="+mn-lt"/>
              </a:rPr>
              <a:pPr/>
              <a:t>5</a:t>
            </a:fld>
            <a:endParaRPr lang="pl-PL">
              <a:latin typeface="+mn-lt"/>
            </a:endParaRPr>
          </a:p>
        </p:txBody>
      </p:sp>
      <p:sp>
        <p:nvSpPr>
          <p:cNvPr id="274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497114"/>
            <a:ext cx="7772400" cy="944562"/>
          </a:xfrm>
        </p:spPr>
        <p:txBody>
          <a:bodyPr/>
          <a:lstStyle/>
          <a:p>
            <a:r>
              <a:rPr lang="pl-PL" sz="2800" dirty="0">
                <a:solidFill>
                  <a:schemeClr val="tx1"/>
                </a:solidFill>
                <a:latin typeface="+mn-lt"/>
              </a:rPr>
              <a:t>Ewolucja podejścia do definicji, implementacji i konfiguracji usług </a:t>
            </a:r>
          </a:p>
        </p:txBody>
      </p:sp>
      <p:sp>
        <p:nvSpPr>
          <p:cNvPr id="2749443" name="Oval 3"/>
          <p:cNvSpPr>
            <a:spLocks noChangeArrowheads="1"/>
          </p:cNvSpPr>
          <p:nvPr/>
        </p:nvSpPr>
        <p:spPr bwMode="auto">
          <a:xfrm>
            <a:off x="269690" y="4223383"/>
            <a:ext cx="3092450" cy="15827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l-PL" sz="2000" b="1">
                <a:latin typeface="+mn-lt"/>
              </a:rPr>
              <a:t>Prezycyzyjnie </a:t>
            </a:r>
          </a:p>
          <a:p>
            <a:pPr algn="ctr"/>
            <a:r>
              <a:rPr lang="pl-PL" sz="2000" b="1">
                <a:latin typeface="+mn-lt"/>
              </a:rPr>
              <a:t>zdefiniowany </a:t>
            </a:r>
          </a:p>
          <a:p>
            <a:pPr algn="ctr"/>
            <a:r>
              <a:rPr lang="pl-PL" sz="2000" b="1">
                <a:latin typeface="+mn-lt"/>
              </a:rPr>
              <a:t>zestaw usług</a:t>
            </a:r>
          </a:p>
          <a:p>
            <a:pPr algn="ctr"/>
            <a:r>
              <a:rPr lang="pl-PL" sz="2000" b="1">
                <a:latin typeface="+mn-lt"/>
              </a:rPr>
              <a:t> i funkcji usługowych </a:t>
            </a:r>
          </a:p>
        </p:txBody>
      </p:sp>
      <p:sp>
        <p:nvSpPr>
          <p:cNvPr id="2749444" name="Oval 4"/>
          <p:cNvSpPr>
            <a:spLocks noChangeArrowheads="1"/>
          </p:cNvSpPr>
          <p:nvPr/>
        </p:nvSpPr>
        <p:spPr bwMode="auto">
          <a:xfrm>
            <a:off x="2897003" y="2567620"/>
            <a:ext cx="3022600" cy="1439863"/>
          </a:xfrm>
          <a:prstGeom prst="ellipse">
            <a:avLst/>
          </a:pr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l-PL" sz="2000" b="1">
                <a:latin typeface="+mn-lt"/>
              </a:rPr>
              <a:t>Otwarta </a:t>
            </a:r>
          </a:p>
          <a:p>
            <a:pPr algn="ctr"/>
            <a:r>
              <a:rPr lang="pl-PL" sz="2000" b="1">
                <a:latin typeface="+mn-lt"/>
              </a:rPr>
              <a:t>lista usług;</a:t>
            </a:r>
          </a:p>
          <a:p>
            <a:pPr algn="ctr"/>
            <a:r>
              <a:rPr lang="pl-PL" sz="2000" b="1">
                <a:latin typeface="+mn-lt"/>
              </a:rPr>
              <a:t> usługi referencyjne </a:t>
            </a:r>
          </a:p>
        </p:txBody>
      </p:sp>
      <p:sp>
        <p:nvSpPr>
          <p:cNvPr id="2749445" name="Oval 5"/>
          <p:cNvSpPr>
            <a:spLocks noChangeArrowheads="1"/>
          </p:cNvSpPr>
          <p:nvPr/>
        </p:nvSpPr>
        <p:spPr bwMode="auto">
          <a:xfrm>
            <a:off x="5886265" y="4296408"/>
            <a:ext cx="3022600" cy="1582737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pl-PL" sz="2000" b="1">
                <a:latin typeface="+mn-lt"/>
              </a:rPr>
              <a:t>Otwarta </a:t>
            </a:r>
          </a:p>
          <a:p>
            <a:pPr algn="ctr"/>
            <a:r>
              <a:rPr lang="pl-PL" sz="2000" b="1">
                <a:latin typeface="+mn-lt"/>
              </a:rPr>
              <a:t>lista usług;</a:t>
            </a:r>
          </a:p>
          <a:p>
            <a:pPr algn="ctr"/>
            <a:r>
              <a:rPr lang="pl-PL" sz="2000" b="1">
                <a:latin typeface="+mn-lt"/>
              </a:rPr>
              <a:t> usługi referencyjne </a:t>
            </a:r>
          </a:p>
        </p:txBody>
      </p:sp>
      <p:sp>
        <p:nvSpPr>
          <p:cNvPr id="2749446" name="Text Box 6"/>
          <p:cNvSpPr txBox="1">
            <a:spLocks noChangeArrowheads="1"/>
          </p:cNvSpPr>
          <p:nvPr/>
        </p:nvSpPr>
        <p:spPr bwMode="auto">
          <a:xfrm>
            <a:off x="53790" y="3215320"/>
            <a:ext cx="3059113" cy="85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2000" b="1">
                <a:latin typeface="+mn-lt"/>
              </a:rPr>
              <a:t>Model zamknięty </a:t>
            </a:r>
          </a:p>
          <a:p>
            <a:pPr algn="ctr">
              <a:spcBef>
                <a:spcPct val="50000"/>
              </a:spcBef>
            </a:pPr>
            <a:r>
              <a:rPr lang="pl-PL" sz="2000" b="1">
                <a:latin typeface="+mn-lt"/>
              </a:rPr>
              <a:t>np.GSM, ISDN, PSTN</a:t>
            </a:r>
          </a:p>
        </p:txBody>
      </p:sp>
      <p:sp>
        <p:nvSpPr>
          <p:cNvPr id="2749447" name="Text Box 7"/>
          <p:cNvSpPr txBox="1">
            <a:spLocks noChangeArrowheads="1"/>
          </p:cNvSpPr>
          <p:nvPr/>
        </p:nvSpPr>
        <p:spPr bwMode="auto">
          <a:xfrm>
            <a:off x="2681103" y="1559558"/>
            <a:ext cx="3455987" cy="85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2000" b="1">
                <a:latin typeface="+mn-lt"/>
              </a:rPr>
              <a:t>Model otwarty – ograniczony</a:t>
            </a:r>
          </a:p>
          <a:p>
            <a:pPr algn="ctr">
              <a:spcBef>
                <a:spcPct val="50000"/>
              </a:spcBef>
            </a:pPr>
            <a:r>
              <a:rPr lang="pl-PL" sz="2000" b="1">
                <a:latin typeface="+mn-lt"/>
              </a:rPr>
              <a:t>np. IN</a:t>
            </a:r>
          </a:p>
        </p:txBody>
      </p:sp>
      <p:sp>
        <p:nvSpPr>
          <p:cNvPr id="2749448" name="Text Box 8"/>
          <p:cNvSpPr txBox="1">
            <a:spLocks noChangeArrowheads="1"/>
          </p:cNvSpPr>
          <p:nvPr/>
        </p:nvSpPr>
        <p:spPr bwMode="auto">
          <a:xfrm>
            <a:off x="5741803" y="3431220"/>
            <a:ext cx="3455987" cy="77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pl-PL" sz="1800" b="1">
                <a:latin typeface="+mn-lt"/>
              </a:rPr>
              <a:t>Model otwarty – partycypacyjny</a:t>
            </a:r>
          </a:p>
          <a:p>
            <a:pPr algn="ctr">
              <a:spcBef>
                <a:spcPct val="50000"/>
              </a:spcBef>
            </a:pPr>
            <a:r>
              <a:rPr lang="pl-PL" sz="1800" b="1">
                <a:latin typeface="+mn-lt"/>
              </a:rPr>
              <a:t>np. Internet, Parlay, JAIN, IMS, SIP</a:t>
            </a:r>
          </a:p>
        </p:txBody>
      </p:sp>
      <p:sp>
        <p:nvSpPr>
          <p:cNvPr id="2749449" name="AutoShape 9"/>
          <p:cNvSpPr>
            <a:spLocks noChangeArrowheads="1"/>
          </p:cNvSpPr>
          <p:nvPr/>
        </p:nvSpPr>
        <p:spPr bwMode="auto">
          <a:xfrm>
            <a:off x="2916238" y="4867153"/>
            <a:ext cx="3457575" cy="360363"/>
          </a:xfrm>
          <a:prstGeom prst="notchedRightArrow">
            <a:avLst>
              <a:gd name="adj1" fmla="val 50000"/>
              <a:gd name="adj2" fmla="val 239868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12" name="Symbol zastępczy daty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B250BC-470E-43B9-9061-BFBD5A36DEC6}" type="slidenum">
              <a:rPr lang="pl-PL"/>
              <a:pPr/>
              <a:t>50</a:t>
            </a:fld>
            <a:endParaRPr lang="pl-PL"/>
          </a:p>
        </p:txBody>
      </p:sp>
      <p:sp>
        <p:nvSpPr>
          <p:cNvPr id="3446786" name="Rectangle 2"/>
          <p:cNvSpPr>
            <a:spLocks noGrp="1" noChangeArrowheads="1"/>
          </p:cNvSpPr>
          <p:nvPr>
            <p:ph type="title"/>
          </p:nvPr>
        </p:nvSpPr>
        <p:spPr>
          <a:xfrm>
            <a:off x="914399" y="252413"/>
            <a:ext cx="8089751" cy="944562"/>
          </a:xfrm>
        </p:spPr>
        <p:txBody>
          <a:bodyPr/>
          <a:lstStyle/>
          <a:p>
            <a:r>
              <a:rPr lang="en-US" dirty="0"/>
              <a:t>Serving CSCF (</a:t>
            </a:r>
            <a:r>
              <a:rPr lang="en-US" dirty="0" smtClean="0"/>
              <a:t>S-CSCF</a:t>
            </a:r>
            <a:r>
              <a:rPr lang="en-US" dirty="0"/>
              <a:t>)</a:t>
            </a:r>
          </a:p>
        </p:txBody>
      </p:sp>
      <p:sp>
        <p:nvSpPr>
          <p:cNvPr id="3446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Działa jako serwer R</a:t>
            </a:r>
            <a:r>
              <a:rPr lang="en-US" sz="2000" dirty="0" err="1"/>
              <a:t>egistrar</a:t>
            </a:r>
            <a:r>
              <a:rPr lang="en-US" sz="2000" dirty="0"/>
              <a:t> </a:t>
            </a:r>
            <a:endParaRPr lang="pl-PL" sz="2000" dirty="0"/>
          </a:p>
          <a:p>
            <a:pPr lvl="1">
              <a:lnSpc>
                <a:spcPct val="80000"/>
              </a:lnSpc>
              <a:spcAft>
                <a:spcPts val="600"/>
              </a:spcAft>
            </a:pPr>
            <a:r>
              <a:rPr lang="pl-PL" altLang="ko-KR" sz="1800" dirty="0"/>
              <a:t>Wiąże lokalizację użytkownika i </a:t>
            </a:r>
            <a:r>
              <a:rPr lang="en-US" altLang="ko-KR" sz="1800" dirty="0">
                <a:ea typeface="Gulim" pitchFamily="34" charset="-127"/>
              </a:rPr>
              <a:t> </a:t>
            </a:r>
            <a:r>
              <a:rPr lang="pl-PL" altLang="ko-KR" sz="1800" dirty="0"/>
              <a:t>adres </a:t>
            </a:r>
            <a:r>
              <a:rPr lang="en-US" altLang="ko-KR" sz="1800" dirty="0">
                <a:ea typeface="Gulim" pitchFamily="34" charset="-127"/>
              </a:rPr>
              <a:t>SIP (Public User Identity)</a:t>
            </a:r>
            <a:endParaRPr lang="en-US" sz="18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Działa jako</a:t>
            </a:r>
            <a:r>
              <a:rPr lang="en-US" sz="2000" dirty="0"/>
              <a:t> SIP proxy (</a:t>
            </a:r>
            <a:r>
              <a:rPr lang="pl-PL" sz="2000" dirty="0"/>
              <a:t>przekazywanie wiadomości</a:t>
            </a:r>
            <a:r>
              <a:rPr lang="en-US" sz="2000" dirty="0"/>
              <a:t> ..)</a:t>
            </a:r>
            <a:endParaRPr lang="de-DE" sz="20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Przydzielany użytkownikowi</a:t>
            </a:r>
            <a:r>
              <a:rPr lang="en-US" sz="2000" dirty="0"/>
              <a:t> </a:t>
            </a:r>
            <a:r>
              <a:rPr lang="pl-PL" sz="2000" dirty="0"/>
              <a:t>podczas</a:t>
            </a:r>
            <a:r>
              <a:rPr lang="en-US" sz="2000" dirty="0"/>
              <a:t> re</a:t>
            </a:r>
            <a:r>
              <a:rPr lang="pl-PL" sz="2000" dirty="0" err="1"/>
              <a:t>jestracji</a:t>
            </a:r>
            <a:endParaRPr lang="en-US" sz="20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Zawsze na ścieżce wiadomości SIP użytkownika</a:t>
            </a:r>
            <a:r>
              <a:rPr lang="en-US" sz="2000" dirty="0"/>
              <a:t> (</a:t>
            </a:r>
            <a:r>
              <a:rPr lang="pl-PL" sz="2000" dirty="0"/>
              <a:t>używa </a:t>
            </a:r>
            <a:r>
              <a:rPr lang="de-DE" sz="2000" i="1" dirty="0"/>
              <a:t>Service-Route</a:t>
            </a:r>
            <a:r>
              <a:rPr lang="en-US" sz="2000" dirty="0"/>
              <a:t> </a:t>
            </a:r>
            <a:r>
              <a:rPr lang="pl-PL" sz="2000" dirty="0"/>
              <a:t>i</a:t>
            </a:r>
            <a:r>
              <a:rPr lang="en-US" sz="2000" dirty="0"/>
              <a:t> </a:t>
            </a:r>
            <a:r>
              <a:rPr lang="en-US" sz="2000" i="1" dirty="0"/>
              <a:t>RR</a:t>
            </a:r>
            <a:r>
              <a:rPr lang="en-US" sz="2000" dirty="0"/>
              <a:t>)</a:t>
            </a:r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Egzekwuje polityki usługowe w oparciu o zaabonowany profil użytkownika</a:t>
            </a:r>
            <a:endParaRPr lang="en-US" sz="20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altLang="ko-KR" sz="2000" dirty="0"/>
              <a:t>Usługi </a:t>
            </a:r>
            <a:r>
              <a:rPr lang="pl-PL" altLang="ko-KR" sz="2000" dirty="0" err="1"/>
              <a:t>rutingu</a:t>
            </a:r>
            <a:r>
              <a:rPr lang="pl-PL" altLang="ko-KR" sz="2000" dirty="0"/>
              <a:t> </a:t>
            </a:r>
            <a:r>
              <a:rPr lang="en-US" altLang="ko-KR" sz="2000" dirty="0">
                <a:ea typeface="Gulim" pitchFamily="34" charset="-127"/>
              </a:rPr>
              <a:t>SIP: DNS E.164 Number Translation (RFC 2916)</a:t>
            </a:r>
            <a:r>
              <a:rPr lang="pl-PL" sz="2000" dirty="0"/>
              <a:t> </a:t>
            </a:r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Zbiera informację o sesji w celach taryfikacyjnych</a:t>
            </a:r>
            <a:endParaRPr lang="en-US" sz="20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Współpracuje z platformą usługową aplikacji</a:t>
            </a:r>
            <a:endParaRPr lang="en-US" sz="2000" dirty="0"/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pl-PL" sz="2000" dirty="0"/>
              <a:t>Działa jako UA gdy jest to wymagane </a:t>
            </a:r>
            <a:r>
              <a:rPr lang="en-US" sz="2000" dirty="0"/>
              <a:t>(</a:t>
            </a:r>
            <a:r>
              <a:rPr lang="pl-PL" sz="2000" dirty="0"/>
              <a:t>powiadomienia o wyrejestrowaniu, ponownym uwierzytelnieniu, zakończeniu sesji)</a:t>
            </a:r>
          </a:p>
          <a:p>
            <a:pPr>
              <a:lnSpc>
                <a:spcPct val="80000"/>
              </a:lnSpc>
              <a:spcAft>
                <a:spcPts val="600"/>
              </a:spcAft>
            </a:pPr>
            <a:r>
              <a:rPr lang="en-US" altLang="ko-KR" sz="2000" dirty="0" err="1">
                <a:ea typeface="Gulim" pitchFamily="34" charset="-127"/>
              </a:rPr>
              <a:t>Interf</a:t>
            </a:r>
            <a:r>
              <a:rPr lang="pl-PL" altLang="ko-KR" sz="2000" dirty="0" err="1"/>
              <a:t>ejs</a:t>
            </a:r>
            <a:r>
              <a:rPr lang="pl-PL" altLang="ko-KR" sz="2000" dirty="0"/>
              <a:t> do</a:t>
            </a:r>
            <a:r>
              <a:rPr lang="en-US" altLang="ko-KR" sz="2000" dirty="0">
                <a:ea typeface="Gulim" pitchFamily="34" charset="-127"/>
              </a:rPr>
              <a:t> H</a:t>
            </a:r>
            <a:r>
              <a:rPr lang="pl-PL" altLang="ko-KR" sz="2000" dirty="0" smtClean="0"/>
              <a:t>SS</a:t>
            </a:r>
            <a:endParaRPr lang="en-US" altLang="ko-KR" sz="2000" dirty="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dirty="0" smtClean="0">
                <a:latin typeface="+mn-lt"/>
              </a:rPr>
              <a:t>Wydział Elektroniki i Technik Informacyjnych, PW</a:t>
            </a:r>
            <a:endParaRPr lang="pl-PL" dirty="0">
              <a:latin typeface="+mn-lt"/>
            </a:endParaRPr>
          </a:p>
        </p:txBody>
      </p:sp>
      <p:sp>
        <p:nvSpPr>
          <p:cNvPr id="5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1E10FD-57C4-4FD7-AF4F-543B4107E0E6}" type="slidenum">
              <a:rPr lang="pl-PL">
                <a:latin typeface="+mn-lt"/>
              </a:rPr>
              <a:pPr/>
              <a:t>51</a:t>
            </a:fld>
            <a:endParaRPr lang="pl-PL" dirty="0">
              <a:latin typeface="+mn-lt"/>
            </a:endParaRPr>
          </a:p>
        </p:txBody>
      </p:sp>
      <p:sp>
        <p:nvSpPr>
          <p:cNvPr id="3448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86880" y="5197475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48837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8838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8839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48840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8841" name="Rectangle 9"/>
          <p:cNvSpPr>
            <a:spLocks noChangeArrowheads="1"/>
          </p:cNvSpPr>
          <p:nvPr/>
        </p:nvSpPr>
        <p:spPr bwMode="auto">
          <a:xfrm>
            <a:off x="653480" y="1844675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2" name="Rectangle 10"/>
          <p:cNvSpPr>
            <a:spLocks noChangeArrowheads="1"/>
          </p:cNvSpPr>
          <p:nvPr/>
        </p:nvSpPr>
        <p:spPr bwMode="auto">
          <a:xfrm>
            <a:off x="805880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3" name="Text Box 11"/>
          <p:cNvSpPr txBox="1">
            <a:spLocks noChangeArrowheads="1"/>
          </p:cNvSpPr>
          <p:nvPr/>
        </p:nvSpPr>
        <p:spPr bwMode="auto">
          <a:xfrm>
            <a:off x="958280" y="3744913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48844" name="Rectangle 12"/>
          <p:cNvSpPr>
            <a:spLocks noChangeArrowheads="1"/>
          </p:cNvSpPr>
          <p:nvPr/>
        </p:nvSpPr>
        <p:spPr bwMode="auto">
          <a:xfrm>
            <a:off x="3244280" y="1844675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5" name="Rectangle 13"/>
          <p:cNvSpPr>
            <a:spLocks noChangeArrowheads="1"/>
          </p:cNvSpPr>
          <p:nvPr/>
        </p:nvSpPr>
        <p:spPr bwMode="auto">
          <a:xfrm>
            <a:off x="5225480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6" name="Rectangle 14"/>
          <p:cNvSpPr>
            <a:spLocks noChangeArrowheads="1"/>
          </p:cNvSpPr>
          <p:nvPr/>
        </p:nvSpPr>
        <p:spPr bwMode="auto">
          <a:xfrm>
            <a:off x="7740080" y="5045075"/>
            <a:ext cx="1204912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7" name="Rectangle 15"/>
          <p:cNvSpPr>
            <a:spLocks noChangeArrowheads="1"/>
          </p:cNvSpPr>
          <p:nvPr/>
        </p:nvSpPr>
        <p:spPr bwMode="auto">
          <a:xfrm>
            <a:off x="5225480" y="50450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48848" name="Rectangle 16"/>
          <p:cNvSpPr>
            <a:spLocks noChangeArrowheads="1"/>
          </p:cNvSpPr>
          <p:nvPr/>
        </p:nvSpPr>
        <p:spPr bwMode="auto">
          <a:xfrm>
            <a:off x="5225480" y="19208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091880" y="3444875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8850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8851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8852" name="Text Box 20"/>
          <p:cNvSpPr txBox="1">
            <a:spLocks noChangeArrowheads="1"/>
          </p:cNvSpPr>
          <p:nvPr/>
        </p:nvSpPr>
        <p:spPr bwMode="auto">
          <a:xfrm>
            <a:off x="5301680" y="3744913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48853" name="Text Box 21"/>
          <p:cNvSpPr txBox="1">
            <a:spLocks noChangeArrowheads="1"/>
          </p:cNvSpPr>
          <p:nvPr/>
        </p:nvSpPr>
        <p:spPr bwMode="auto">
          <a:xfrm>
            <a:off x="5530280" y="5345113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48854" name="Text Box 22"/>
          <p:cNvSpPr txBox="1">
            <a:spLocks noChangeArrowheads="1"/>
          </p:cNvSpPr>
          <p:nvPr/>
        </p:nvSpPr>
        <p:spPr bwMode="auto">
          <a:xfrm>
            <a:off x="7968680" y="5345113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48855" name="Text Box 23"/>
          <p:cNvSpPr txBox="1">
            <a:spLocks noChangeArrowheads="1"/>
          </p:cNvSpPr>
          <p:nvPr/>
        </p:nvSpPr>
        <p:spPr bwMode="auto">
          <a:xfrm>
            <a:off x="5682680" y="2220913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48856" name="Line 24"/>
          <p:cNvSpPr>
            <a:spLocks noChangeShapeType="1"/>
          </p:cNvSpPr>
          <p:nvPr/>
        </p:nvSpPr>
        <p:spPr bwMode="auto">
          <a:xfrm flipV="1">
            <a:off x="1415480" y="4587875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57" name="Line 25"/>
          <p:cNvSpPr>
            <a:spLocks noChangeShapeType="1"/>
          </p:cNvSpPr>
          <p:nvPr/>
        </p:nvSpPr>
        <p:spPr bwMode="auto">
          <a:xfrm flipV="1">
            <a:off x="2253680" y="4054475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58" name="Line 26"/>
          <p:cNvSpPr>
            <a:spLocks noChangeShapeType="1"/>
          </p:cNvSpPr>
          <p:nvPr/>
        </p:nvSpPr>
        <p:spPr bwMode="auto">
          <a:xfrm flipV="1">
            <a:off x="4539680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59" name="Line 27"/>
          <p:cNvSpPr>
            <a:spLocks noChangeShapeType="1"/>
          </p:cNvSpPr>
          <p:nvPr/>
        </p:nvSpPr>
        <p:spPr bwMode="auto">
          <a:xfrm flipV="1">
            <a:off x="6673280" y="5578475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60" name="Line 28"/>
          <p:cNvSpPr>
            <a:spLocks noChangeShapeType="1"/>
          </p:cNvSpPr>
          <p:nvPr/>
        </p:nvSpPr>
        <p:spPr bwMode="auto">
          <a:xfrm flipV="1">
            <a:off x="5911280" y="4587875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61" name="Line 29"/>
          <p:cNvSpPr>
            <a:spLocks noChangeShapeType="1"/>
          </p:cNvSpPr>
          <p:nvPr/>
        </p:nvSpPr>
        <p:spPr bwMode="auto">
          <a:xfrm flipV="1">
            <a:off x="5911280" y="2987675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62" name="Line 30"/>
          <p:cNvSpPr>
            <a:spLocks noChangeShapeType="1"/>
          </p:cNvSpPr>
          <p:nvPr/>
        </p:nvSpPr>
        <p:spPr bwMode="auto">
          <a:xfrm flipV="1">
            <a:off x="6673280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7359080" y="2378075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8864" name="Rectangle 32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8865" name="Text Box 33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8866" name="Line 34"/>
          <p:cNvSpPr>
            <a:spLocks noChangeShapeType="1"/>
          </p:cNvSpPr>
          <p:nvPr/>
        </p:nvSpPr>
        <p:spPr bwMode="auto">
          <a:xfrm>
            <a:off x="958280" y="4968875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67" name="Text Box 35"/>
          <p:cNvSpPr txBox="1">
            <a:spLocks noChangeArrowheads="1"/>
          </p:cNvSpPr>
          <p:nvPr/>
        </p:nvSpPr>
        <p:spPr bwMode="auto">
          <a:xfrm>
            <a:off x="1856805" y="4929188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Gm</a:t>
            </a:r>
            <a:endParaRPr kumimoji="0" lang="en-US">
              <a:latin typeface="+mn-lt"/>
            </a:endParaRPr>
          </a:p>
        </p:txBody>
      </p:sp>
      <p:sp>
        <p:nvSpPr>
          <p:cNvPr id="3448868" name="Line 36"/>
          <p:cNvSpPr>
            <a:spLocks noChangeShapeType="1"/>
          </p:cNvSpPr>
          <p:nvPr/>
        </p:nvSpPr>
        <p:spPr bwMode="auto">
          <a:xfrm>
            <a:off x="2710880" y="3749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69" name="Text Box 37"/>
          <p:cNvSpPr txBox="1">
            <a:spLocks noChangeArrowheads="1"/>
          </p:cNvSpPr>
          <p:nvPr/>
        </p:nvSpPr>
        <p:spPr bwMode="auto">
          <a:xfrm>
            <a:off x="2482280" y="4583113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Mw</a:t>
            </a:r>
            <a:endParaRPr kumimoji="0" lang="en-US">
              <a:latin typeface="+mn-lt"/>
            </a:endParaRPr>
          </a:p>
        </p:txBody>
      </p:sp>
      <p:sp>
        <p:nvSpPr>
          <p:cNvPr id="3448870" name="Line 38"/>
          <p:cNvSpPr>
            <a:spLocks noChangeShapeType="1"/>
          </p:cNvSpPr>
          <p:nvPr/>
        </p:nvSpPr>
        <p:spPr bwMode="auto">
          <a:xfrm>
            <a:off x="7054280" y="3063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71" name="Line 39"/>
          <p:cNvSpPr>
            <a:spLocks noChangeShapeType="1"/>
          </p:cNvSpPr>
          <p:nvPr/>
        </p:nvSpPr>
        <p:spPr bwMode="auto">
          <a:xfrm>
            <a:off x="7206680" y="5273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72" name="Text Box 40"/>
          <p:cNvSpPr txBox="1">
            <a:spLocks noChangeArrowheads="1"/>
          </p:cNvSpPr>
          <p:nvPr/>
        </p:nvSpPr>
        <p:spPr bwMode="auto">
          <a:xfrm>
            <a:off x="6673280" y="3516313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48873" name="Text Box 41"/>
          <p:cNvSpPr txBox="1">
            <a:spLocks noChangeArrowheads="1"/>
          </p:cNvSpPr>
          <p:nvPr/>
        </p:nvSpPr>
        <p:spPr bwMode="auto">
          <a:xfrm>
            <a:off x="6978080" y="5802313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Mj</a:t>
            </a:r>
            <a:endParaRPr kumimoji="0" lang="en-US">
              <a:latin typeface="+mn-lt"/>
            </a:endParaRPr>
          </a:p>
        </p:txBody>
      </p:sp>
      <p:cxnSp>
        <p:nvCxnSpPr>
          <p:cNvPr id="3448874" name="AutoShape 42"/>
          <p:cNvCxnSpPr>
            <a:cxnSpLocks noChangeShapeType="1"/>
            <a:endCxn id="3448848" idx="1"/>
          </p:cNvCxnSpPr>
          <p:nvPr/>
        </p:nvCxnSpPr>
        <p:spPr bwMode="auto">
          <a:xfrm rot="16200000">
            <a:off x="4025330" y="2244725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48875" name="Line 43"/>
          <p:cNvSpPr>
            <a:spLocks noChangeShapeType="1"/>
          </p:cNvSpPr>
          <p:nvPr/>
        </p:nvSpPr>
        <p:spPr bwMode="auto">
          <a:xfrm>
            <a:off x="5530280" y="48164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76" name="Text Box 44"/>
          <p:cNvSpPr txBox="1">
            <a:spLocks noChangeArrowheads="1"/>
          </p:cNvSpPr>
          <p:nvPr/>
        </p:nvSpPr>
        <p:spPr bwMode="auto">
          <a:xfrm>
            <a:off x="4920680" y="4583113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Mi</a:t>
            </a:r>
            <a:endParaRPr kumimoji="0" lang="en-US">
              <a:latin typeface="+mn-lt"/>
            </a:endParaRPr>
          </a:p>
        </p:txBody>
      </p: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7359080" y="3597275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48878" name="Rectangle 46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8879" name="Text Box 47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48880" name="Line 48"/>
          <p:cNvSpPr>
            <a:spLocks noChangeShapeType="1"/>
          </p:cNvSpPr>
          <p:nvPr/>
        </p:nvSpPr>
        <p:spPr bwMode="auto">
          <a:xfrm flipV="1">
            <a:off x="6673280" y="3216275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81" name="Line 49"/>
          <p:cNvSpPr>
            <a:spLocks noChangeShapeType="1"/>
          </p:cNvSpPr>
          <p:nvPr/>
        </p:nvSpPr>
        <p:spPr bwMode="auto">
          <a:xfrm flipV="1">
            <a:off x="6673280" y="2606675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82" name="Line 50"/>
          <p:cNvSpPr>
            <a:spLocks noChangeShapeType="1"/>
          </p:cNvSpPr>
          <p:nvPr/>
        </p:nvSpPr>
        <p:spPr bwMode="auto">
          <a:xfrm>
            <a:off x="5454080" y="32162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83" name="Text Box 51"/>
          <p:cNvSpPr txBox="1">
            <a:spLocks noChangeArrowheads="1"/>
          </p:cNvSpPr>
          <p:nvPr/>
        </p:nvSpPr>
        <p:spPr bwMode="auto">
          <a:xfrm>
            <a:off x="4768280" y="2982913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48884" name="Line 52"/>
          <p:cNvSpPr>
            <a:spLocks noChangeShapeType="1"/>
          </p:cNvSpPr>
          <p:nvPr/>
        </p:nvSpPr>
        <p:spPr bwMode="auto">
          <a:xfrm>
            <a:off x="3472880" y="31400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85" name="Line 53"/>
          <p:cNvSpPr>
            <a:spLocks noChangeShapeType="1"/>
          </p:cNvSpPr>
          <p:nvPr/>
        </p:nvSpPr>
        <p:spPr bwMode="auto">
          <a:xfrm>
            <a:off x="6978080" y="2301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48886" name="Text Box 54"/>
          <p:cNvSpPr txBox="1">
            <a:spLocks noChangeArrowheads="1"/>
          </p:cNvSpPr>
          <p:nvPr/>
        </p:nvSpPr>
        <p:spPr bwMode="auto">
          <a:xfrm>
            <a:off x="6901880" y="1916113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Sh</a:t>
            </a:r>
            <a:endParaRPr kumimoji="0" lang="en-US">
              <a:latin typeface="+mn-lt"/>
            </a:endParaRPr>
          </a:p>
        </p:txBody>
      </p:sp>
      <p:sp>
        <p:nvSpPr>
          <p:cNvPr id="3448887" name="Text Box 55"/>
          <p:cNvSpPr txBox="1">
            <a:spLocks noChangeArrowheads="1"/>
          </p:cNvSpPr>
          <p:nvPr/>
        </p:nvSpPr>
        <p:spPr bwMode="auto">
          <a:xfrm>
            <a:off x="653480" y="1341438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48888" name="Text Box 56"/>
          <p:cNvSpPr txBox="1">
            <a:spLocks noChangeArrowheads="1"/>
          </p:cNvSpPr>
          <p:nvPr/>
        </p:nvSpPr>
        <p:spPr bwMode="auto">
          <a:xfrm>
            <a:off x="7278117" y="1412875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59" name="Symbol zastępczy daty 5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5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BGCF </a:t>
            </a:r>
            <a:r>
              <a:rPr lang="pl-PL" smtClean="0"/>
              <a:t>- </a:t>
            </a:r>
            <a:r>
              <a:rPr lang="en-US" smtClean="0"/>
              <a:t>Breakout Gateway Control Function</a:t>
            </a:r>
            <a:endParaRPr lang="pl-PL"/>
          </a:p>
        </p:txBody>
      </p:sp>
      <p:sp>
        <p:nvSpPr>
          <p:cNvPr id="3465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lvl="1"/>
            <a:r>
              <a:rPr lang="pl-PL" dirty="0" smtClean="0"/>
              <a:t>Serwer SIP – </a:t>
            </a:r>
            <a:r>
              <a:rPr lang="pl-PL" dirty="0" err="1" smtClean="0"/>
              <a:t>ruting</a:t>
            </a:r>
            <a:r>
              <a:rPr lang="pl-PL" dirty="0" smtClean="0"/>
              <a:t> oparty na numeracji telefonicznej</a:t>
            </a:r>
          </a:p>
          <a:p>
            <a:pPr lvl="2"/>
            <a:r>
              <a:rPr lang="pl-PL" dirty="0" smtClean="0"/>
              <a:t>wykorzystanie informacji dostarczanej np. przez protokół TRIP</a:t>
            </a:r>
          </a:p>
          <a:p>
            <a:pPr lvl="1"/>
            <a:r>
              <a:rPr lang="pl-PL" dirty="0" smtClean="0"/>
              <a:t>Połączenia IMS – PSTN/ISDN</a:t>
            </a:r>
          </a:p>
          <a:p>
            <a:pPr lvl="1"/>
            <a:r>
              <a:rPr lang="pl-PL" dirty="0" smtClean="0"/>
              <a:t>Wybór sieci współpracującej</a:t>
            </a:r>
            <a:endParaRPr lang="en-US" dirty="0" smtClean="0"/>
          </a:p>
          <a:p>
            <a:pPr lvl="1"/>
            <a:r>
              <a:rPr lang="pl-PL" dirty="0" smtClean="0"/>
              <a:t>Wybiera domenę</a:t>
            </a:r>
            <a:r>
              <a:rPr lang="en-US" dirty="0" smtClean="0"/>
              <a:t> PSTN/CS </a:t>
            </a:r>
            <a:r>
              <a:rPr lang="pl-PL" dirty="0" smtClean="0"/>
              <a:t>w celu przekazania połączenia</a:t>
            </a:r>
            <a:endParaRPr lang="en-US" dirty="0" smtClean="0"/>
          </a:p>
          <a:p>
            <a:pPr lvl="2"/>
            <a:r>
              <a:rPr lang="en-US" dirty="0" smtClean="0"/>
              <a:t>Lo</a:t>
            </a:r>
            <a:r>
              <a:rPr lang="pl-PL" dirty="0" err="1" smtClean="0"/>
              <a:t>kalny</a:t>
            </a:r>
            <a:r>
              <a:rPr lang="en-US" dirty="0" smtClean="0"/>
              <a:t> MGCF</a:t>
            </a:r>
          </a:p>
          <a:p>
            <a:pPr lvl="2"/>
            <a:r>
              <a:rPr lang="pl-PL" dirty="0" smtClean="0"/>
              <a:t>Zdalny</a:t>
            </a:r>
            <a:r>
              <a:rPr lang="en-US" dirty="0" smtClean="0"/>
              <a:t> BGCF</a:t>
            </a:r>
            <a:r>
              <a:rPr lang="pl-PL" dirty="0" smtClean="0"/>
              <a:t> w sieci współpracującej</a:t>
            </a:r>
            <a:endParaRPr lang="en-US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0FA40A-F827-4A77-A498-07FAC03A1D61}" type="slidenum">
              <a:rPr lang="pl-PL" smtClean="0"/>
              <a:pPr/>
              <a:t>52</a:t>
            </a:fld>
            <a:endParaRPr lang="pl-PL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803D68-DFB1-49CE-8A5D-0D36E8ACCA41}" type="slidenum">
              <a:rPr lang="pl-PL"/>
              <a:pPr/>
              <a:t>53</a:t>
            </a:fld>
            <a:endParaRPr lang="pl-PL"/>
          </a:p>
        </p:txBody>
      </p:sp>
      <p:sp>
        <p:nvSpPr>
          <p:cNvPr id="3452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 Media </a:t>
            </a:r>
            <a:r>
              <a:rPr lang="de-DE"/>
              <a:t>Gateway </a:t>
            </a:r>
            <a:r>
              <a:rPr lang="en-US"/>
              <a:t>Control Function (M</a:t>
            </a:r>
            <a:r>
              <a:rPr lang="de-DE"/>
              <a:t>G</a:t>
            </a:r>
            <a:r>
              <a:rPr lang="en-US"/>
              <a:t>CF)</a:t>
            </a:r>
          </a:p>
        </p:txBody>
      </p:sp>
      <p:sp>
        <p:nvSpPr>
          <p:cNvPr id="3452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200"/>
              <a:t>Brama do sieci </a:t>
            </a:r>
            <a:r>
              <a:rPr lang="en-US" sz="2200"/>
              <a:t>PSTN</a:t>
            </a:r>
          </a:p>
          <a:p>
            <a:pPr lvl="1"/>
            <a:r>
              <a:rPr lang="pl-PL" sz="1800"/>
              <a:t>Odwzorowuje wiadomości</a:t>
            </a:r>
            <a:r>
              <a:rPr lang="en-US" sz="1800"/>
              <a:t> SIP </a:t>
            </a:r>
            <a:r>
              <a:rPr lang="pl-PL" sz="1800"/>
              <a:t>na odpowiednie sygnały</a:t>
            </a:r>
            <a:r>
              <a:rPr lang="en-US" sz="1800"/>
              <a:t> PSTN </a:t>
            </a:r>
            <a:r>
              <a:rPr lang="pl-PL" sz="1800"/>
              <a:t>i</a:t>
            </a:r>
            <a:r>
              <a:rPr lang="en-US" sz="1800"/>
              <a:t> vice versa</a:t>
            </a:r>
          </a:p>
          <a:p>
            <a:pPr lvl="1"/>
            <a:r>
              <a:rPr lang="pl-PL" sz="1800"/>
              <a:t>Ustanawia funkcje przenoszenia o odpowiedniej charakterystyce</a:t>
            </a:r>
            <a:endParaRPr lang="en-US" sz="1800"/>
          </a:p>
          <a:p>
            <a:pPr lvl="1"/>
            <a:r>
              <a:rPr lang="pl-PL" sz="1800"/>
              <a:t>Możliwość transkodowania (translacja kodeków)</a:t>
            </a:r>
            <a:endParaRPr lang="en-US" sz="1800"/>
          </a:p>
          <a:p>
            <a:pPr lvl="1"/>
            <a:r>
              <a:rPr lang="pl-PL" sz="1800"/>
              <a:t>Działa jako </a:t>
            </a:r>
            <a:r>
              <a:rPr lang="en-US" sz="1800"/>
              <a:t>UA (</a:t>
            </a:r>
            <a:r>
              <a:rPr lang="pl-PL" sz="1800"/>
              <a:t>rejestracja nie jest wymagana</a:t>
            </a:r>
            <a:r>
              <a:rPr lang="en-US" sz="1800"/>
              <a:t>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5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B6E195-9CC3-4686-B99D-CA2C06C5098B}" type="slidenum">
              <a:rPr lang="pl-PL">
                <a:latin typeface="+mn-lt"/>
              </a:rPr>
              <a:pPr/>
              <a:t>54</a:t>
            </a:fld>
            <a:endParaRPr lang="pl-PL">
              <a:latin typeface="+mn-lt"/>
            </a:endParaRPr>
          </a:p>
        </p:txBody>
      </p:sp>
      <p:sp>
        <p:nvSpPr>
          <p:cNvPr id="3454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01337" y="5197475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54981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54982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54983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54984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4985" name="Rectangle 9"/>
          <p:cNvSpPr>
            <a:spLocks noChangeArrowheads="1"/>
          </p:cNvSpPr>
          <p:nvPr/>
        </p:nvSpPr>
        <p:spPr bwMode="auto">
          <a:xfrm>
            <a:off x="667937" y="1844675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86" name="Rectangle 10"/>
          <p:cNvSpPr>
            <a:spLocks noChangeArrowheads="1"/>
          </p:cNvSpPr>
          <p:nvPr/>
        </p:nvSpPr>
        <p:spPr bwMode="auto">
          <a:xfrm>
            <a:off x="820337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87" name="Text Box 11"/>
          <p:cNvSpPr txBox="1">
            <a:spLocks noChangeArrowheads="1"/>
          </p:cNvSpPr>
          <p:nvPr/>
        </p:nvSpPr>
        <p:spPr bwMode="auto">
          <a:xfrm>
            <a:off x="972737" y="3744913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54988" name="Rectangle 12"/>
          <p:cNvSpPr>
            <a:spLocks noChangeArrowheads="1"/>
          </p:cNvSpPr>
          <p:nvPr/>
        </p:nvSpPr>
        <p:spPr bwMode="auto">
          <a:xfrm>
            <a:off x="3258737" y="1844675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89" name="Rectangle 13"/>
          <p:cNvSpPr>
            <a:spLocks noChangeArrowheads="1"/>
          </p:cNvSpPr>
          <p:nvPr/>
        </p:nvSpPr>
        <p:spPr bwMode="auto">
          <a:xfrm>
            <a:off x="5239937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90" name="Rectangle 14"/>
          <p:cNvSpPr>
            <a:spLocks noChangeArrowheads="1"/>
          </p:cNvSpPr>
          <p:nvPr/>
        </p:nvSpPr>
        <p:spPr bwMode="auto">
          <a:xfrm>
            <a:off x="7754537" y="5045075"/>
            <a:ext cx="1204912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91" name="Rectangle 15"/>
          <p:cNvSpPr>
            <a:spLocks noChangeArrowheads="1"/>
          </p:cNvSpPr>
          <p:nvPr/>
        </p:nvSpPr>
        <p:spPr bwMode="auto">
          <a:xfrm>
            <a:off x="5239937" y="50450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4992" name="Rectangle 16"/>
          <p:cNvSpPr>
            <a:spLocks noChangeArrowheads="1"/>
          </p:cNvSpPr>
          <p:nvPr/>
        </p:nvSpPr>
        <p:spPr bwMode="auto">
          <a:xfrm>
            <a:off x="5239937" y="19208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106337" y="3444875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4994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4995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4996" name="Text Box 20"/>
          <p:cNvSpPr txBox="1">
            <a:spLocks noChangeArrowheads="1"/>
          </p:cNvSpPr>
          <p:nvPr/>
        </p:nvSpPr>
        <p:spPr bwMode="auto">
          <a:xfrm>
            <a:off x="5316137" y="3744913"/>
            <a:ext cx="819455" cy="36933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54997" name="Text Box 21"/>
          <p:cNvSpPr txBox="1">
            <a:spLocks noChangeArrowheads="1"/>
          </p:cNvSpPr>
          <p:nvPr/>
        </p:nvSpPr>
        <p:spPr bwMode="auto">
          <a:xfrm>
            <a:off x="5544737" y="5345113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54998" name="Text Box 22"/>
          <p:cNvSpPr txBox="1">
            <a:spLocks noChangeArrowheads="1"/>
          </p:cNvSpPr>
          <p:nvPr/>
        </p:nvSpPr>
        <p:spPr bwMode="auto">
          <a:xfrm>
            <a:off x="7983137" y="5345113"/>
            <a:ext cx="756938" cy="36933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54999" name="Text Box 23"/>
          <p:cNvSpPr txBox="1">
            <a:spLocks noChangeArrowheads="1"/>
          </p:cNvSpPr>
          <p:nvPr/>
        </p:nvSpPr>
        <p:spPr bwMode="auto">
          <a:xfrm>
            <a:off x="5697137" y="2220913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55000" name="Line 24"/>
          <p:cNvSpPr>
            <a:spLocks noChangeShapeType="1"/>
          </p:cNvSpPr>
          <p:nvPr/>
        </p:nvSpPr>
        <p:spPr bwMode="auto">
          <a:xfrm flipV="1">
            <a:off x="1429937" y="4587875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1" name="Line 25"/>
          <p:cNvSpPr>
            <a:spLocks noChangeShapeType="1"/>
          </p:cNvSpPr>
          <p:nvPr/>
        </p:nvSpPr>
        <p:spPr bwMode="auto">
          <a:xfrm flipV="1">
            <a:off x="2268137" y="4054475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2" name="Line 26"/>
          <p:cNvSpPr>
            <a:spLocks noChangeShapeType="1"/>
          </p:cNvSpPr>
          <p:nvPr/>
        </p:nvSpPr>
        <p:spPr bwMode="auto">
          <a:xfrm flipV="1">
            <a:off x="4554137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3" name="Line 27"/>
          <p:cNvSpPr>
            <a:spLocks noChangeShapeType="1"/>
          </p:cNvSpPr>
          <p:nvPr/>
        </p:nvSpPr>
        <p:spPr bwMode="auto">
          <a:xfrm flipV="1">
            <a:off x="6687737" y="5578475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4" name="Line 28"/>
          <p:cNvSpPr>
            <a:spLocks noChangeShapeType="1"/>
          </p:cNvSpPr>
          <p:nvPr/>
        </p:nvSpPr>
        <p:spPr bwMode="auto">
          <a:xfrm flipV="1">
            <a:off x="5925737" y="4587875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5" name="Line 29"/>
          <p:cNvSpPr>
            <a:spLocks noChangeShapeType="1"/>
          </p:cNvSpPr>
          <p:nvPr/>
        </p:nvSpPr>
        <p:spPr bwMode="auto">
          <a:xfrm flipV="1">
            <a:off x="5925737" y="2987675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06" name="Line 30"/>
          <p:cNvSpPr>
            <a:spLocks noChangeShapeType="1"/>
          </p:cNvSpPr>
          <p:nvPr/>
        </p:nvSpPr>
        <p:spPr bwMode="auto">
          <a:xfrm flipV="1">
            <a:off x="6687737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7373537" y="2378075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5008" name="Rectangle 32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5009" name="Text Box 33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5010" name="Line 34"/>
          <p:cNvSpPr>
            <a:spLocks noChangeShapeType="1"/>
          </p:cNvSpPr>
          <p:nvPr/>
        </p:nvSpPr>
        <p:spPr bwMode="auto">
          <a:xfrm>
            <a:off x="972737" y="4968875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11" name="Text Box 35"/>
          <p:cNvSpPr txBox="1">
            <a:spLocks noChangeArrowheads="1"/>
          </p:cNvSpPr>
          <p:nvPr/>
        </p:nvSpPr>
        <p:spPr bwMode="auto">
          <a:xfrm>
            <a:off x="1871262" y="4929188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Gm</a:t>
            </a:r>
            <a:endParaRPr kumimoji="0" lang="en-US">
              <a:latin typeface="+mn-lt"/>
            </a:endParaRPr>
          </a:p>
        </p:txBody>
      </p:sp>
      <p:sp>
        <p:nvSpPr>
          <p:cNvPr id="3455012" name="Line 36"/>
          <p:cNvSpPr>
            <a:spLocks noChangeShapeType="1"/>
          </p:cNvSpPr>
          <p:nvPr/>
        </p:nvSpPr>
        <p:spPr bwMode="auto">
          <a:xfrm>
            <a:off x="2725337" y="3749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13" name="Text Box 37"/>
          <p:cNvSpPr txBox="1">
            <a:spLocks noChangeArrowheads="1"/>
          </p:cNvSpPr>
          <p:nvPr/>
        </p:nvSpPr>
        <p:spPr bwMode="auto">
          <a:xfrm>
            <a:off x="2496737" y="4583113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Mw</a:t>
            </a:r>
            <a:endParaRPr kumimoji="0" lang="en-US">
              <a:latin typeface="+mn-lt"/>
            </a:endParaRPr>
          </a:p>
        </p:txBody>
      </p:sp>
      <p:sp>
        <p:nvSpPr>
          <p:cNvPr id="3455014" name="Line 38"/>
          <p:cNvSpPr>
            <a:spLocks noChangeShapeType="1"/>
          </p:cNvSpPr>
          <p:nvPr/>
        </p:nvSpPr>
        <p:spPr bwMode="auto">
          <a:xfrm>
            <a:off x="7068737" y="3063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15" name="Line 39"/>
          <p:cNvSpPr>
            <a:spLocks noChangeShapeType="1"/>
          </p:cNvSpPr>
          <p:nvPr/>
        </p:nvSpPr>
        <p:spPr bwMode="auto">
          <a:xfrm>
            <a:off x="7221137" y="5273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16" name="Text Box 40"/>
          <p:cNvSpPr txBox="1">
            <a:spLocks noChangeArrowheads="1"/>
          </p:cNvSpPr>
          <p:nvPr/>
        </p:nvSpPr>
        <p:spPr bwMode="auto">
          <a:xfrm>
            <a:off x="6687737" y="3516313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55017" name="Text Box 41"/>
          <p:cNvSpPr txBox="1">
            <a:spLocks noChangeArrowheads="1"/>
          </p:cNvSpPr>
          <p:nvPr/>
        </p:nvSpPr>
        <p:spPr bwMode="auto">
          <a:xfrm>
            <a:off x="6992537" y="5802313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Mj</a:t>
            </a:r>
            <a:endParaRPr kumimoji="0" lang="en-US">
              <a:latin typeface="+mn-lt"/>
            </a:endParaRPr>
          </a:p>
        </p:txBody>
      </p:sp>
      <p:cxnSp>
        <p:nvCxnSpPr>
          <p:cNvPr id="3455018" name="AutoShape 42"/>
          <p:cNvCxnSpPr>
            <a:cxnSpLocks noChangeShapeType="1"/>
            <a:endCxn id="3454992" idx="1"/>
          </p:cNvCxnSpPr>
          <p:nvPr/>
        </p:nvCxnSpPr>
        <p:spPr bwMode="auto">
          <a:xfrm rot="16200000">
            <a:off x="4039787" y="2244725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55019" name="Line 43"/>
          <p:cNvSpPr>
            <a:spLocks noChangeShapeType="1"/>
          </p:cNvSpPr>
          <p:nvPr/>
        </p:nvSpPr>
        <p:spPr bwMode="auto">
          <a:xfrm>
            <a:off x="5544737" y="48164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20" name="Text Box 44"/>
          <p:cNvSpPr txBox="1">
            <a:spLocks noChangeArrowheads="1"/>
          </p:cNvSpPr>
          <p:nvPr/>
        </p:nvSpPr>
        <p:spPr bwMode="auto">
          <a:xfrm>
            <a:off x="4935137" y="4583113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Mi</a:t>
            </a:r>
            <a:endParaRPr kumimoji="0" lang="en-US">
              <a:latin typeface="+mn-lt"/>
            </a:endParaRPr>
          </a:p>
        </p:txBody>
      </p: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7373537" y="3597275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5022" name="Rectangle 46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5023" name="Text Box 47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5024" name="Line 48"/>
          <p:cNvSpPr>
            <a:spLocks noChangeShapeType="1"/>
          </p:cNvSpPr>
          <p:nvPr/>
        </p:nvSpPr>
        <p:spPr bwMode="auto">
          <a:xfrm flipV="1">
            <a:off x="6687737" y="3216275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25" name="Line 49"/>
          <p:cNvSpPr>
            <a:spLocks noChangeShapeType="1"/>
          </p:cNvSpPr>
          <p:nvPr/>
        </p:nvSpPr>
        <p:spPr bwMode="auto">
          <a:xfrm flipV="1">
            <a:off x="6687737" y="2606675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26" name="Line 50"/>
          <p:cNvSpPr>
            <a:spLocks noChangeShapeType="1"/>
          </p:cNvSpPr>
          <p:nvPr/>
        </p:nvSpPr>
        <p:spPr bwMode="auto">
          <a:xfrm>
            <a:off x="5468537" y="32162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27" name="Text Box 51"/>
          <p:cNvSpPr txBox="1">
            <a:spLocks noChangeArrowheads="1"/>
          </p:cNvSpPr>
          <p:nvPr/>
        </p:nvSpPr>
        <p:spPr bwMode="auto">
          <a:xfrm>
            <a:off x="4782737" y="2982913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55028" name="Line 52"/>
          <p:cNvSpPr>
            <a:spLocks noChangeShapeType="1"/>
          </p:cNvSpPr>
          <p:nvPr/>
        </p:nvSpPr>
        <p:spPr bwMode="auto">
          <a:xfrm>
            <a:off x="3487337" y="31400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29" name="Line 53"/>
          <p:cNvSpPr>
            <a:spLocks noChangeShapeType="1"/>
          </p:cNvSpPr>
          <p:nvPr/>
        </p:nvSpPr>
        <p:spPr bwMode="auto">
          <a:xfrm>
            <a:off x="6992537" y="2301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5030" name="Text Box 54"/>
          <p:cNvSpPr txBox="1">
            <a:spLocks noChangeArrowheads="1"/>
          </p:cNvSpPr>
          <p:nvPr/>
        </p:nvSpPr>
        <p:spPr bwMode="auto">
          <a:xfrm>
            <a:off x="6916337" y="1916113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Sh</a:t>
            </a:r>
            <a:endParaRPr kumimoji="0" lang="en-US">
              <a:latin typeface="+mn-lt"/>
            </a:endParaRPr>
          </a:p>
        </p:txBody>
      </p:sp>
      <p:sp>
        <p:nvSpPr>
          <p:cNvPr id="3455031" name="Text Box 55"/>
          <p:cNvSpPr txBox="1">
            <a:spLocks noChangeArrowheads="1"/>
          </p:cNvSpPr>
          <p:nvPr/>
        </p:nvSpPr>
        <p:spPr bwMode="auto">
          <a:xfrm>
            <a:off x="669524" y="1412875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55032" name="Text Box 56"/>
          <p:cNvSpPr txBox="1">
            <a:spLocks noChangeArrowheads="1"/>
          </p:cNvSpPr>
          <p:nvPr/>
        </p:nvSpPr>
        <p:spPr bwMode="auto">
          <a:xfrm>
            <a:off x="7249712" y="1412875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59" name="Symbol zastępczy daty 5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60" name="Prostokąt zaokrąglony 59"/>
          <p:cNvSpPr/>
          <p:nvPr/>
        </p:nvSpPr>
        <p:spPr>
          <a:xfrm>
            <a:off x="1716971" y="435483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78CDB8-E29C-4AD8-890A-3731C22566FE}" type="slidenum">
              <a:rPr lang="pl-PL"/>
              <a:pPr/>
              <a:t>55</a:t>
            </a:fld>
            <a:endParaRPr lang="pl-PL"/>
          </a:p>
        </p:txBody>
      </p:sp>
      <p:sp>
        <p:nvSpPr>
          <p:cNvPr id="3457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MRF (Media Resource Function)</a:t>
            </a:r>
          </a:p>
        </p:txBody>
      </p:sp>
      <p:sp>
        <p:nvSpPr>
          <p:cNvPr id="34570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875" y="1202971"/>
            <a:ext cx="8191500" cy="5189537"/>
          </a:xfrm>
        </p:spPr>
        <p:txBody>
          <a:bodyPr/>
          <a:lstStyle/>
          <a:p>
            <a:r>
              <a:rPr lang="pl-PL" altLang="ko-KR" sz="2000"/>
              <a:t>Obsługa mediów w sieci macierzystej</a:t>
            </a:r>
            <a:endParaRPr lang="en-US" altLang="ko-KR" sz="2000">
              <a:ea typeface="Gulim" pitchFamily="34" charset="-127"/>
            </a:endParaRPr>
          </a:p>
          <a:p>
            <a:pPr lvl="1"/>
            <a:r>
              <a:rPr lang="pl-PL" altLang="ko-KR" sz="1800"/>
              <a:t>Odtwarzanie zapowiedzi słownych</a:t>
            </a:r>
          </a:p>
          <a:p>
            <a:pPr lvl="1"/>
            <a:r>
              <a:rPr lang="en-US" altLang="ko-KR" sz="1800">
                <a:ea typeface="Gulim" pitchFamily="34" charset="-127"/>
              </a:rPr>
              <a:t>Mi</a:t>
            </a:r>
            <a:r>
              <a:rPr lang="pl-PL" altLang="ko-KR" sz="1800"/>
              <a:t>ksowanie strumieni </a:t>
            </a:r>
            <a:r>
              <a:rPr lang="en-US" altLang="ko-KR" sz="1800">
                <a:ea typeface="Gulim" pitchFamily="34" charset="-127"/>
              </a:rPr>
              <a:t>media</a:t>
            </a:r>
            <a:r>
              <a:rPr lang="pl-PL" altLang="ko-KR" sz="1800"/>
              <a:t>lnych</a:t>
            </a:r>
            <a:r>
              <a:rPr lang="en-US" altLang="ko-KR" sz="1800">
                <a:ea typeface="Gulim" pitchFamily="34" charset="-127"/>
              </a:rPr>
              <a:t> </a:t>
            </a:r>
            <a:endParaRPr lang="pl-PL" altLang="ko-KR" sz="1800"/>
          </a:p>
          <a:p>
            <a:pPr lvl="2"/>
            <a:r>
              <a:rPr lang="pl-PL" altLang="ko-KR" sz="1600"/>
              <a:t>Np. w scentralizowanych mostakach konferencyjnych</a:t>
            </a:r>
          </a:p>
          <a:p>
            <a:pPr lvl="1"/>
            <a:r>
              <a:rPr lang="en-US" altLang="ko-KR" sz="1800">
                <a:ea typeface="Gulim" pitchFamily="34" charset="-127"/>
              </a:rPr>
              <a:t>Trans</a:t>
            </a:r>
            <a:r>
              <a:rPr lang="pl-PL" altLang="ko-KR" sz="1800"/>
              <a:t>k</a:t>
            </a:r>
            <a:r>
              <a:rPr lang="en-US" altLang="ko-KR" sz="1800">
                <a:ea typeface="Gulim" pitchFamily="34" charset="-127"/>
              </a:rPr>
              <a:t>od</a:t>
            </a:r>
            <a:r>
              <a:rPr lang="pl-PL" altLang="ko-KR" sz="1800"/>
              <a:t>owanie między różnymi typami kodeków</a:t>
            </a:r>
          </a:p>
          <a:p>
            <a:pPr lvl="1"/>
            <a:r>
              <a:rPr lang="en-US" altLang="ko-KR" sz="1800">
                <a:ea typeface="Gulim" pitchFamily="34" charset="-127"/>
              </a:rPr>
              <a:t> </a:t>
            </a:r>
            <a:r>
              <a:rPr lang="pl-PL" altLang="ko-KR" sz="1800"/>
              <a:t>zbieranie statystyk</a:t>
            </a:r>
          </a:p>
          <a:p>
            <a:pPr lvl="1"/>
            <a:r>
              <a:rPr lang="en-US" altLang="ko-KR" sz="1800">
                <a:ea typeface="Gulim" pitchFamily="34" charset="-127"/>
              </a:rPr>
              <a:t> </a:t>
            </a:r>
            <a:r>
              <a:rPr lang="pl-PL" altLang="ko-KR" sz="1800"/>
              <a:t>analizy mediów</a:t>
            </a:r>
            <a:endParaRPr lang="en-US" altLang="ko-KR" sz="1800">
              <a:ea typeface="Gulim" pitchFamily="34" charset="-127"/>
            </a:endParaRPr>
          </a:p>
          <a:p>
            <a:r>
              <a:rPr lang="pl-PL" altLang="ko-KR" sz="2000"/>
              <a:t>Podział na:</a:t>
            </a:r>
            <a:endParaRPr lang="en-US" altLang="ko-KR" sz="2000">
              <a:ea typeface="Gulim" pitchFamily="34" charset="-127"/>
            </a:endParaRPr>
          </a:p>
          <a:p>
            <a:pPr lvl="1"/>
            <a:r>
              <a:rPr lang="en-US" altLang="ko-KR" sz="1800">
                <a:ea typeface="Gulim" pitchFamily="34" charset="-127"/>
              </a:rPr>
              <a:t>MRFC (Media Resource Function Controller): </a:t>
            </a:r>
            <a:r>
              <a:rPr lang="pl-PL" altLang="ko-KR" sz="1800"/>
              <a:t>płaszczyzna sygnalizacji</a:t>
            </a:r>
            <a:endParaRPr lang="en-US" altLang="ko-KR" sz="1800">
              <a:ea typeface="Gulim" pitchFamily="34" charset="-127"/>
            </a:endParaRPr>
          </a:p>
          <a:p>
            <a:pPr lvl="1"/>
            <a:r>
              <a:rPr lang="en-US" altLang="ko-KR" sz="1800">
                <a:ea typeface="Gulim" pitchFamily="34" charset="-127"/>
              </a:rPr>
              <a:t>MRFP (Media Resource Function Processor): </a:t>
            </a:r>
            <a:r>
              <a:rPr lang="pl-PL" altLang="ko-KR" sz="1800"/>
              <a:t>płaszczyzna mediów</a:t>
            </a:r>
            <a:endParaRPr lang="en-US" altLang="ko-KR" sz="1800">
              <a:ea typeface="Gulim" pitchFamily="34" charset="-127"/>
            </a:endParaRPr>
          </a:p>
          <a:p>
            <a:r>
              <a:rPr lang="pl-PL" altLang="ko-KR" sz="2000"/>
              <a:t>Działa jako</a:t>
            </a:r>
            <a:r>
              <a:rPr lang="en-US" altLang="ko-KR" sz="2000">
                <a:ea typeface="Gulim" pitchFamily="34" charset="-127"/>
              </a:rPr>
              <a:t> SIP UA </a:t>
            </a:r>
            <a:r>
              <a:rPr lang="pl-PL" altLang="ko-KR" sz="2000"/>
              <a:t>i obsługuje interfejs </a:t>
            </a:r>
            <a:r>
              <a:rPr lang="en-US" altLang="ko-KR" sz="2000">
                <a:ea typeface="Gulim" pitchFamily="34" charset="-127"/>
              </a:rPr>
              <a:t>SIP </a:t>
            </a:r>
            <a:r>
              <a:rPr lang="pl-PL" altLang="ko-KR" sz="2000"/>
              <a:t>z </a:t>
            </a:r>
            <a:r>
              <a:rPr lang="en-US" altLang="ko-KR" sz="2000">
                <a:ea typeface="Gulim" pitchFamily="34" charset="-127"/>
              </a:rPr>
              <a:t>S-CSCF</a:t>
            </a:r>
          </a:p>
          <a:p>
            <a:r>
              <a:rPr lang="en-US" altLang="ko-KR" sz="2000">
                <a:ea typeface="Gulim" pitchFamily="34" charset="-127"/>
              </a:rPr>
              <a:t>Lo</a:t>
            </a:r>
            <a:r>
              <a:rPr lang="pl-PL" altLang="ko-KR" sz="2000"/>
              <a:t>kalizacja – sieć macierzysta</a:t>
            </a:r>
            <a:endParaRPr lang="en-US" altLang="ko-KR" sz="2000">
              <a:ea typeface="Gulim" pitchFamily="34" charset="-127"/>
            </a:endParaRP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5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910FA2-56C7-4E1C-9F89-314DFB97DE16}" type="slidenum">
              <a:rPr lang="pl-PL">
                <a:latin typeface="+mn-lt"/>
              </a:rPr>
              <a:pPr/>
              <a:t>56</a:t>
            </a:fld>
            <a:endParaRPr lang="pl-PL">
              <a:latin typeface="+mn-lt"/>
            </a:endParaRPr>
          </a:p>
        </p:txBody>
      </p:sp>
      <p:sp>
        <p:nvSpPr>
          <p:cNvPr id="3459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01337" y="5197475"/>
            <a:ext cx="533400" cy="1004888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59077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59078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59079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59080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9081" name="Rectangle 9"/>
          <p:cNvSpPr>
            <a:spLocks noChangeArrowheads="1"/>
          </p:cNvSpPr>
          <p:nvPr/>
        </p:nvSpPr>
        <p:spPr bwMode="auto">
          <a:xfrm>
            <a:off x="667937" y="1844675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2" name="Rectangle 10"/>
          <p:cNvSpPr>
            <a:spLocks noChangeArrowheads="1"/>
          </p:cNvSpPr>
          <p:nvPr/>
        </p:nvSpPr>
        <p:spPr bwMode="auto">
          <a:xfrm>
            <a:off x="820337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3" name="Text Box 11"/>
          <p:cNvSpPr txBox="1">
            <a:spLocks noChangeArrowheads="1"/>
          </p:cNvSpPr>
          <p:nvPr/>
        </p:nvSpPr>
        <p:spPr bwMode="auto">
          <a:xfrm>
            <a:off x="972737" y="3744913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59084" name="Rectangle 12"/>
          <p:cNvSpPr>
            <a:spLocks noChangeArrowheads="1"/>
          </p:cNvSpPr>
          <p:nvPr/>
        </p:nvSpPr>
        <p:spPr bwMode="auto">
          <a:xfrm>
            <a:off x="3258737" y="1844675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5" name="Rectangle 13"/>
          <p:cNvSpPr>
            <a:spLocks noChangeArrowheads="1"/>
          </p:cNvSpPr>
          <p:nvPr/>
        </p:nvSpPr>
        <p:spPr bwMode="auto">
          <a:xfrm>
            <a:off x="5239937" y="3444875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6" name="Rectangle 14"/>
          <p:cNvSpPr>
            <a:spLocks noChangeArrowheads="1"/>
          </p:cNvSpPr>
          <p:nvPr/>
        </p:nvSpPr>
        <p:spPr bwMode="auto">
          <a:xfrm>
            <a:off x="7754537" y="5045075"/>
            <a:ext cx="1204912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7" name="Rectangle 15"/>
          <p:cNvSpPr>
            <a:spLocks noChangeArrowheads="1"/>
          </p:cNvSpPr>
          <p:nvPr/>
        </p:nvSpPr>
        <p:spPr bwMode="auto">
          <a:xfrm>
            <a:off x="5239937" y="50450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59088" name="Rectangle 16"/>
          <p:cNvSpPr>
            <a:spLocks noChangeArrowheads="1"/>
          </p:cNvSpPr>
          <p:nvPr/>
        </p:nvSpPr>
        <p:spPr bwMode="auto">
          <a:xfrm>
            <a:off x="5239937" y="1920875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106337" y="3444875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9090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9091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9092" name="Text Box 20"/>
          <p:cNvSpPr txBox="1">
            <a:spLocks noChangeArrowheads="1"/>
          </p:cNvSpPr>
          <p:nvPr/>
        </p:nvSpPr>
        <p:spPr bwMode="auto">
          <a:xfrm>
            <a:off x="5316137" y="3744913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59093" name="Text Box 21"/>
          <p:cNvSpPr txBox="1">
            <a:spLocks noChangeArrowheads="1"/>
          </p:cNvSpPr>
          <p:nvPr/>
        </p:nvSpPr>
        <p:spPr bwMode="auto">
          <a:xfrm>
            <a:off x="5544737" y="5345113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59094" name="Text Box 22"/>
          <p:cNvSpPr txBox="1">
            <a:spLocks noChangeArrowheads="1"/>
          </p:cNvSpPr>
          <p:nvPr/>
        </p:nvSpPr>
        <p:spPr bwMode="auto">
          <a:xfrm>
            <a:off x="7983137" y="5345113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59095" name="Text Box 23"/>
          <p:cNvSpPr txBox="1">
            <a:spLocks noChangeArrowheads="1"/>
          </p:cNvSpPr>
          <p:nvPr/>
        </p:nvSpPr>
        <p:spPr bwMode="auto">
          <a:xfrm>
            <a:off x="5697137" y="2220913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59096" name="Line 24"/>
          <p:cNvSpPr>
            <a:spLocks noChangeShapeType="1"/>
          </p:cNvSpPr>
          <p:nvPr/>
        </p:nvSpPr>
        <p:spPr bwMode="auto">
          <a:xfrm flipV="1">
            <a:off x="1429937" y="4587875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097" name="Line 25"/>
          <p:cNvSpPr>
            <a:spLocks noChangeShapeType="1"/>
          </p:cNvSpPr>
          <p:nvPr/>
        </p:nvSpPr>
        <p:spPr bwMode="auto">
          <a:xfrm flipV="1">
            <a:off x="2268137" y="4054475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098" name="Line 26"/>
          <p:cNvSpPr>
            <a:spLocks noChangeShapeType="1"/>
          </p:cNvSpPr>
          <p:nvPr/>
        </p:nvSpPr>
        <p:spPr bwMode="auto">
          <a:xfrm flipV="1">
            <a:off x="4554137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099" name="Line 27"/>
          <p:cNvSpPr>
            <a:spLocks noChangeShapeType="1"/>
          </p:cNvSpPr>
          <p:nvPr/>
        </p:nvSpPr>
        <p:spPr bwMode="auto">
          <a:xfrm flipV="1">
            <a:off x="6687737" y="5578475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00" name="Line 28"/>
          <p:cNvSpPr>
            <a:spLocks noChangeShapeType="1"/>
          </p:cNvSpPr>
          <p:nvPr/>
        </p:nvSpPr>
        <p:spPr bwMode="auto">
          <a:xfrm flipV="1">
            <a:off x="5925737" y="4587875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01" name="Line 29"/>
          <p:cNvSpPr>
            <a:spLocks noChangeShapeType="1"/>
          </p:cNvSpPr>
          <p:nvPr/>
        </p:nvSpPr>
        <p:spPr bwMode="auto">
          <a:xfrm flipV="1">
            <a:off x="5925737" y="2987675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02" name="Line 30"/>
          <p:cNvSpPr>
            <a:spLocks noChangeShapeType="1"/>
          </p:cNvSpPr>
          <p:nvPr/>
        </p:nvSpPr>
        <p:spPr bwMode="auto">
          <a:xfrm flipV="1">
            <a:off x="6687737" y="3978275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7373537" y="2378075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9104" name="Rectangle 32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rgbClr val="FF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9105" name="Text Box 33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9106" name="Line 34"/>
          <p:cNvSpPr>
            <a:spLocks noChangeShapeType="1"/>
          </p:cNvSpPr>
          <p:nvPr/>
        </p:nvSpPr>
        <p:spPr bwMode="auto">
          <a:xfrm>
            <a:off x="972737" y="4968875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07" name="Text Box 35"/>
          <p:cNvSpPr txBox="1">
            <a:spLocks noChangeArrowheads="1"/>
          </p:cNvSpPr>
          <p:nvPr/>
        </p:nvSpPr>
        <p:spPr bwMode="auto">
          <a:xfrm>
            <a:off x="1871262" y="4929188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Gm</a:t>
            </a:r>
            <a:endParaRPr kumimoji="0" lang="en-US">
              <a:latin typeface="+mn-lt"/>
            </a:endParaRPr>
          </a:p>
        </p:txBody>
      </p:sp>
      <p:sp>
        <p:nvSpPr>
          <p:cNvPr id="3459108" name="Line 36"/>
          <p:cNvSpPr>
            <a:spLocks noChangeShapeType="1"/>
          </p:cNvSpPr>
          <p:nvPr/>
        </p:nvSpPr>
        <p:spPr bwMode="auto">
          <a:xfrm>
            <a:off x="2725337" y="3749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09" name="Text Box 37"/>
          <p:cNvSpPr txBox="1">
            <a:spLocks noChangeArrowheads="1"/>
          </p:cNvSpPr>
          <p:nvPr/>
        </p:nvSpPr>
        <p:spPr bwMode="auto">
          <a:xfrm>
            <a:off x="2496737" y="4583113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Mw</a:t>
            </a:r>
            <a:endParaRPr kumimoji="0" lang="en-US">
              <a:latin typeface="+mn-lt"/>
            </a:endParaRPr>
          </a:p>
        </p:txBody>
      </p:sp>
      <p:sp>
        <p:nvSpPr>
          <p:cNvPr id="3459110" name="Line 38"/>
          <p:cNvSpPr>
            <a:spLocks noChangeShapeType="1"/>
          </p:cNvSpPr>
          <p:nvPr/>
        </p:nvSpPr>
        <p:spPr bwMode="auto">
          <a:xfrm>
            <a:off x="7068737" y="3063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11" name="Line 39"/>
          <p:cNvSpPr>
            <a:spLocks noChangeShapeType="1"/>
          </p:cNvSpPr>
          <p:nvPr/>
        </p:nvSpPr>
        <p:spPr bwMode="auto">
          <a:xfrm>
            <a:off x="7221137" y="52736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12" name="Text Box 40"/>
          <p:cNvSpPr txBox="1">
            <a:spLocks noChangeArrowheads="1"/>
          </p:cNvSpPr>
          <p:nvPr/>
        </p:nvSpPr>
        <p:spPr bwMode="auto">
          <a:xfrm>
            <a:off x="6687737" y="3516313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59113" name="Text Box 41"/>
          <p:cNvSpPr txBox="1">
            <a:spLocks noChangeArrowheads="1"/>
          </p:cNvSpPr>
          <p:nvPr/>
        </p:nvSpPr>
        <p:spPr bwMode="auto">
          <a:xfrm>
            <a:off x="6992537" y="5802313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Mj</a:t>
            </a:r>
            <a:endParaRPr kumimoji="0" lang="en-US">
              <a:latin typeface="+mn-lt"/>
            </a:endParaRPr>
          </a:p>
        </p:txBody>
      </p:sp>
      <p:cxnSp>
        <p:nvCxnSpPr>
          <p:cNvPr id="3459114" name="AutoShape 42"/>
          <p:cNvCxnSpPr>
            <a:cxnSpLocks noChangeShapeType="1"/>
            <a:endCxn id="3459088" idx="1"/>
          </p:cNvCxnSpPr>
          <p:nvPr/>
        </p:nvCxnSpPr>
        <p:spPr bwMode="auto">
          <a:xfrm rot="16200000">
            <a:off x="4039787" y="2244725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59115" name="Line 43"/>
          <p:cNvSpPr>
            <a:spLocks noChangeShapeType="1"/>
          </p:cNvSpPr>
          <p:nvPr/>
        </p:nvSpPr>
        <p:spPr bwMode="auto">
          <a:xfrm>
            <a:off x="5544737" y="48164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16" name="Text Box 44"/>
          <p:cNvSpPr txBox="1">
            <a:spLocks noChangeArrowheads="1"/>
          </p:cNvSpPr>
          <p:nvPr/>
        </p:nvSpPr>
        <p:spPr bwMode="auto">
          <a:xfrm>
            <a:off x="4935137" y="4583113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Mi</a:t>
            </a:r>
            <a:endParaRPr kumimoji="0" lang="en-US">
              <a:latin typeface="+mn-lt"/>
            </a:endParaRPr>
          </a:p>
        </p:txBody>
      </p: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7373537" y="3597275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59118" name="Rectangle 46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9119" name="Text Box 47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59120" name="Line 48"/>
          <p:cNvSpPr>
            <a:spLocks noChangeShapeType="1"/>
          </p:cNvSpPr>
          <p:nvPr/>
        </p:nvSpPr>
        <p:spPr bwMode="auto">
          <a:xfrm flipV="1">
            <a:off x="6687737" y="3216275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21" name="Line 49"/>
          <p:cNvSpPr>
            <a:spLocks noChangeShapeType="1"/>
          </p:cNvSpPr>
          <p:nvPr/>
        </p:nvSpPr>
        <p:spPr bwMode="auto">
          <a:xfrm flipV="1">
            <a:off x="6687737" y="2606675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22" name="Line 50"/>
          <p:cNvSpPr>
            <a:spLocks noChangeShapeType="1"/>
          </p:cNvSpPr>
          <p:nvPr/>
        </p:nvSpPr>
        <p:spPr bwMode="auto">
          <a:xfrm>
            <a:off x="5468537" y="32162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23" name="Text Box 51"/>
          <p:cNvSpPr txBox="1">
            <a:spLocks noChangeArrowheads="1"/>
          </p:cNvSpPr>
          <p:nvPr/>
        </p:nvSpPr>
        <p:spPr bwMode="auto">
          <a:xfrm>
            <a:off x="4782737" y="2982913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59124" name="Line 52"/>
          <p:cNvSpPr>
            <a:spLocks noChangeShapeType="1"/>
          </p:cNvSpPr>
          <p:nvPr/>
        </p:nvSpPr>
        <p:spPr bwMode="auto">
          <a:xfrm>
            <a:off x="3487337" y="3140075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25" name="Line 53"/>
          <p:cNvSpPr>
            <a:spLocks noChangeShapeType="1"/>
          </p:cNvSpPr>
          <p:nvPr/>
        </p:nvSpPr>
        <p:spPr bwMode="auto">
          <a:xfrm>
            <a:off x="6992537" y="230187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59126" name="Text Box 54"/>
          <p:cNvSpPr txBox="1">
            <a:spLocks noChangeArrowheads="1"/>
          </p:cNvSpPr>
          <p:nvPr/>
        </p:nvSpPr>
        <p:spPr bwMode="auto">
          <a:xfrm>
            <a:off x="6916337" y="1916113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Sh</a:t>
            </a:r>
            <a:endParaRPr kumimoji="0" lang="en-US">
              <a:latin typeface="+mn-lt"/>
            </a:endParaRPr>
          </a:p>
        </p:txBody>
      </p:sp>
      <p:sp>
        <p:nvSpPr>
          <p:cNvPr id="3459127" name="Text Box 55"/>
          <p:cNvSpPr txBox="1">
            <a:spLocks noChangeArrowheads="1"/>
          </p:cNvSpPr>
          <p:nvPr/>
        </p:nvSpPr>
        <p:spPr bwMode="auto">
          <a:xfrm>
            <a:off x="625074" y="1268413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59128" name="Text Box 56"/>
          <p:cNvSpPr txBox="1">
            <a:spLocks noChangeArrowheads="1"/>
          </p:cNvSpPr>
          <p:nvPr/>
        </p:nvSpPr>
        <p:spPr bwMode="auto">
          <a:xfrm>
            <a:off x="7249712" y="1268413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59" name="Symbol zastępczy daty 5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4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3B16C7-B3B3-45D0-8B69-EA7BB6341B37}" type="slidenum">
              <a:rPr lang="pl-PL"/>
              <a:pPr/>
              <a:t>57</a:t>
            </a:fld>
            <a:endParaRPr lang="pl-PL"/>
          </a:p>
        </p:txBody>
      </p:sp>
      <p:sp>
        <p:nvSpPr>
          <p:cNvPr id="3461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 Media Resource Function (MRF)</a:t>
            </a:r>
          </a:p>
        </p:txBody>
      </p:sp>
      <p:sp>
        <p:nvSpPr>
          <p:cNvPr id="3461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82126" y="1812925"/>
            <a:ext cx="4866211" cy="4495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1800" dirty="0"/>
              <a:t>Multimedia Resource Control Function (MRC</a:t>
            </a:r>
            <a:r>
              <a:rPr lang="pl-PL" sz="1800" dirty="0"/>
              <a:t>F</a:t>
            </a:r>
            <a:r>
              <a:rPr lang="en-US" sz="1800" dirty="0"/>
              <a:t>)</a:t>
            </a:r>
          </a:p>
          <a:p>
            <a:pPr lvl="1">
              <a:lnSpc>
                <a:spcPct val="90000"/>
              </a:lnSpc>
            </a:pPr>
            <a:r>
              <a:rPr lang="en-US" sz="1600" dirty="0"/>
              <a:t>Interpret</a:t>
            </a:r>
            <a:r>
              <a:rPr lang="pl-PL" sz="1600" dirty="0"/>
              <a:t>uje</a:t>
            </a:r>
            <a:r>
              <a:rPr lang="en-US" sz="1600" dirty="0"/>
              <a:t> inform</a:t>
            </a:r>
            <a:r>
              <a:rPr lang="pl-PL" sz="1600" dirty="0" err="1"/>
              <a:t>ację</a:t>
            </a:r>
            <a:r>
              <a:rPr lang="pl-PL" sz="1600" dirty="0"/>
              <a:t> z</a:t>
            </a:r>
            <a:r>
              <a:rPr lang="en-US" sz="1600" dirty="0"/>
              <a:t> S-CSCF </a:t>
            </a:r>
            <a:r>
              <a:rPr lang="pl-PL" sz="1600" dirty="0"/>
              <a:t>i</a:t>
            </a:r>
            <a:r>
              <a:rPr lang="en-US" sz="1600" dirty="0"/>
              <a:t> AS</a:t>
            </a:r>
          </a:p>
          <a:p>
            <a:pPr marL="1235075" lvl="2" indent="-88900">
              <a:lnSpc>
                <a:spcPct val="90000"/>
              </a:lnSpc>
            </a:pPr>
            <a:r>
              <a:rPr lang="pl-PL" sz="1400" dirty="0"/>
              <a:t> np. rezerwacja konferencji i moderowanie z AS</a:t>
            </a:r>
            <a:endParaRPr lang="en-US" sz="1400" dirty="0"/>
          </a:p>
          <a:p>
            <a:pPr lvl="1">
              <a:lnSpc>
                <a:spcPct val="90000"/>
              </a:lnSpc>
            </a:pPr>
            <a:r>
              <a:rPr lang="pl-PL" sz="1600" dirty="0"/>
              <a:t>steruje</a:t>
            </a:r>
            <a:r>
              <a:rPr lang="en-US" sz="1600" dirty="0"/>
              <a:t> MRPF</a:t>
            </a:r>
          </a:p>
          <a:p>
            <a:pPr>
              <a:lnSpc>
                <a:spcPct val="90000"/>
              </a:lnSpc>
            </a:pPr>
            <a:r>
              <a:rPr lang="en-US" sz="1800" dirty="0"/>
              <a:t>Multimedia Resource Processor Function (MRPF)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Ustanawianie funkcji przenoszenia na podstawie żądań </a:t>
            </a:r>
            <a:r>
              <a:rPr lang="en-US" sz="1600" dirty="0"/>
              <a:t>MRFC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Miksowanie i dystrybucja mediów</a:t>
            </a:r>
            <a:endParaRPr lang="en-US" sz="1600" dirty="0"/>
          </a:p>
          <a:p>
            <a:pPr lvl="1">
              <a:lnSpc>
                <a:spcPct val="90000"/>
              </a:lnSpc>
            </a:pPr>
            <a:r>
              <a:rPr lang="pl-PL" sz="1600" dirty="0"/>
              <a:t>Strumieniowanie mediów do realizacji zapowiedzi słownych</a:t>
            </a:r>
            <a:endParaRPr lang="en-US" sz="1600" dirty="0"/>
          </a:p>
          <a:p>
            <a:pPr>
              <a:lnSpc>
                <a:spcPct val="90000"/>
              </a:lnSpc>
            </a:pPr>
            <a:r>
              <a:rPr lang="pl-PL" sz="1800" dirty="0"/>
              <a:t>Używa</a:t>
            </a:r>
            <a:r>
              <a:rPr lang="en-US" sz="1800" dirty="0"/>
              <a:t> H.248 (MEGACO)</a:t>
            </a:r>
          </a:p>
        </p:txBody>
      </p:sp>
      <p:sp>
        <p:nvSpPr>
          <p:cNvPr id="3461124" name="Rectangle 4"/>
          <p:cNvSpPr>
            <a:spLocks noChangeArrowheads="1"/>
          </p:cNvSpPr>
          <p:nvPr/>
        </p:nvSpPr>
        <p:spPr bwMode="auto">
          <a:xfrm>
            <a:off x="7239000" y="2514600"/>
            <a:ext cx="1371600" cy="762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kumimoji="0" lang="de-DE"/>
              <a:t>MRC</a:t>
            </a:r>
            <a:r>
              <a:rPr kumimoji="0" lang="pl-PL"/>
              <a:t>F</a:t>
            </a:r>
            <a:endParaRPr kumimoji="0" lang="en-US"/>
          </a:p>
        </p:txBody>
      </p:sp>
      <p:sp>
        <p:nvSpPr>
          <p:cNvPr id="3461125" name="Rectangle 5"/>
          <p:cNvSpPr>
            <a:spLocks noChangeArrowheads="1"/>
          </p:cNvSpPr>
          <p:nvPr/>
        </p:nvSpPr>
        <p:spPr bwMode="auto">
          <a:xfrm>
            <a:off x="7239000" y="4419600"/>
            <a:ext cx="1371600" cy="762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kumimoji="0" lang="de-DE"/>
              <a:t>MRP</a:t>
            </a:r>
            <a:r>
              <a:rPr kumimoji="0" lang="pl-PL"/>
              <a:t>F</a:t>
            </a:r>
            <a:endParaRPr kumimoji="0" lang="en-US"/>
          </a:p>
        </p:txBody>
      </p:sp>
      <p:sp>
        <p:nvSpPr>
          <p:cNvPr id="3461126" name="Line 6"/>
          <p:cNvSpPr>
            <a:spLocks noChangeShapeType="1"/>
          </p:cNvSpPr>
          <p:nvPr/>
        </p:nvSpPr>
        <p:spPr bwMode="auto">
          <a:xfrm>
            <a:off x="6400800" y="2819400"/>
            <a:ext cx="838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61127" name="Line 7"/>
          <p:cNvSpPr>
            <a:spLocks noChangeShapeType="1"/>
          </p:cNvSpPr>
          <p:nvPr/>
        </p:nvSpPr>
        <p:spPr bwMode="auto">
          <a:xfrm>
            <a:off x="8229600" y="3276600"/>
            <a:ext cx="0" cy="1143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61128" name="Line 8"/>
          <p:cNvSpPr>
            <a:spLocks noChangeShapeType="1"/>
          </p:cNvSpPr>
          <p:nvPr/>
        </p:nvSpPr>
        <p:spPr bwMode="auto">
          <a:xfrm>
            <a:off x="7772400" y="3276600"/>
            <a:ext cx="0" cy="1143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61129" name="Text Box 9"/>
          <p:cNvSpPr txBox="1">
            <a:spLocks noChangeArrowheads="1"/>
          </p:cNvSpPr>
          <p:nvPr/>
        </p:nvSpPr>
        <p:spPr bwMode="auto">
          <a:xfrm>
            <a:off x="6461125" y="2322513"/>
            <a:ext cx="5873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/>
              <a:t>SIP</a:t>
            </a:r>
            <a:endParaRPr kumimoji="0" lang="en-US"/>
          </a:p>
        </p:txBody>
      </p:sp>
      <p:sp>
        <p:nvSpPr>
          <p:cNvPr id="3461130" name="Text Box 10"/>
          <p:cNvSpPr txBox="1">
            <a:spLocks noChangeArrowheads="1"/>
          </p:cNvSpPr>
          <p:nvPr/>
        </p:nvSpPr>
        <p:spPr bwMode="auto">
          <a:xfrm>
            <a:off x="6858000" y="3652838"/>
            <a:ext cx="854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/>
              <a:t>H.248</a:t>
            </a:r>
            <a:endParaRPr kumimoji="0" lang="en-US"/>
          </a:p>
        </p:txBody>
      </p:sp>
      <p:sp>
        <p:nvSpPr>
          <p:cNvPr id="3461131" name="Line 11"/>
          <p:cNvSpPr>
            <a:spLocks noChangeShapeType="1"/>
          </p:cNvSpPr>
          <p:nvPr/>
        </p:nvSpPr>
        <p:spPr bwMode="auto">
          <a:xfrm>
            <a:off x="6400800" y="4800600"/>
            <a:ext cx="838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61132" name="Text Box 12"/>
          <p:cNvSpPr txBox="1">
            <a:spLocks noChangeArrowheads="1"/>
          </p:cNvSpPr>
          <p:nvPr/>
        </p:nvSpPr>
        <p:spPr bwMode="auto">
          <a:xfrm>
            <a:off x="6172200" y="4262438"/>
            <a:ext cx="866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/>
              <a:t>Media</a:t>
            </a:r>
            <a:endParaRPr kumimoji="0" lang="en-US"/>
          </a:p>
        </p:txBody>
      </p:sp>
      <p:sp>
        <p:nvSpPr>
          <p:cNvPr id="15" name="Symbol zastępczy daty 1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564342-B8D4-401C-9D82-9E154F708F9B}" type="slidenum">
              <a:rPr lang="pl-PL"/>
              <a:pPr/>
              <a:t>58</a:t>
            </a:fld>
            <a:endParaRPr lang="pl-PL"/>
          </a:p>
        </p:txBody>
      </p:sp>
      <p:sp>
        <p:nvSpPr>
          <p:cNvPr id="3463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Współpraca z PSTN – brama PSTN/CS</a:t>
            </a:r>
          </a:p>
        </p:txBody>
      </p:sp>
      <p:sp>
        <p:nvSpPr>
          <p:cNvPr id="34631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/>
              <a:t>PSTN/CS = MGCF + SGW + MGW</a:t>
            </a:r>
          </a:p>
          <a:p>
            <a:pPr>
              <a:lnSpc>
                <a:spcPct val="90000"/>
              </a:lnSpc>
            </a:pPr>
            <a:r>
              <a:rPr lang="en-US" sz="2000"/>
              <a:t>MGCF (Media Gateway Control Function)</a:t>
            </a:r>
            <a:endParaRPr lang="pl-PL" sz="2000"/>
          </a:p>
          <a:p>
            <a:pPr lvl="1">
              <a:lnSpc>
                <a:spcPct val="90000"/>
              </a:lnSpc>
            </a:pPr>
            <a:r>
              <a:rPr lang="pl-PL" sz="1800"/>
              <a:t>Realizuje współpracę z </a:t>
            </a:r>
            <a:r>
              <a:rPr lang="en-US" sz="1800"/>
              <a:t>PSTN </a:t>
            </a:r>
            <a:r>
              <a:rPr lang="pl-PL" sz="1800"/>
              <a:t>tzn. odwzorowanie</a:t>
            </a:r>
            <a:r>
              <a:rPr lang="en-US" sz="1800"/>
              <a:t> </a:t>
            </a:r>
            <a:r>
              <a:rPr lang="pl-PL" sz="1800"/>
              <a:t>ISUP-</a:t>
            </a:r>
            <a:r>
              <a:rPr lang="en-US" sz="1800"/>
              <a:t>SIP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Steruje działaniem bramy medialnej </a:t>
            </a:r>
            <a:r>
              <a:rPr lang="en-US" sz="1800"/>
              <a:t>MGW </a:t>
            </a:r>
            <a:r>
              <a:rPr lang="pl-PL" sz="1800"/>
              <a:t>przy konwersji mediów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800"/>
              <a:t>Dokonuje wyboru </a:t>
            </a:r>
            <a:r>
              <a:rPr lang="en-US" sz="1800"/>
              <a:t>I-CSCF </a:t>
            </a:r>
            <a:r>
              <a:rPr lang="pl-PL" sz="1800"/>
              <a:t>dla połączeń z </a:t>
            </a:r>
            <a:r>
              <a:rPr lang="en-US" sz="1800"/>
              <a:t>PSTN</a:t>
            </a:r>
            <a:endParaRPr lang="pl-PL" sz="1800"/>
          </a:p>
          <a:p>
            <a:pPr>
              <a:lnSpc>
                <a:spcPct val="90000"/>
              </a:lnSpc>
            </a:pPr>
            <a:r>
              <a:rPr lang="en-US" sz="2000"/>
              <a:t>SGW </a:t>
            </a:r>
            <a:r>
              <a:rPr lang="pl-PL" sz="2000"/>
              <a:t>(</a:t>
            </a:r>
            <a:r>
              <a:rPr lang="en-US" sz="2000"/>
              <a:t>Signaling Gateway </a:t>
            </a:r>
            <a:r>
              <a:rPr lang="pl-PL" sz="2000"/>
              <a:t>F</a:t>
            </a:r>
            <a:r>
              <a:rPr lang="en-US" sz="2000"/>
              <a:t>unction)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Obsługa współpracy między siecią sygnalizacyjną SS7 i </a:t>
            </a:r>
            <a:r>
              <a:rPr lang="en-US" sz="1800"/>
              <a:t>MGCF.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Transportowanie wiadomości </a:t>
            </a:r>
            <a:r>
              <a:rPr lang="en-US" sz="1800"/>
              <a:t>ISUP </a:t>
            </a:r>
            <a:r>
              <a:rPr lang="pl-PL" sz="1800"/>
              <a:t>wewnątrz wiadomości </a:t>
            </a:r>
            <a:r>
              <a:rPr lang="en-US" sz="1800"/>
              <a:t>SIP </a:t>
            </a:r>
            <a:r>
              <a:rPr lang="pl-PL" sz="1800"/>
              <a:t>do MGCF </a:t>
            </a:r>
            <a:r>
              <a:rPr lang="en-US" sz="1800"/>
              <a:t>MGCF (SIP-T</a:t>
            </a:r>
            <a:r>
              <a:rPr lang="pl-PL" sz="1800"/>
              <a:t> lub</a:t>
            </a:r>
            <a:r>
              <a:rPr lang="en-US" sz="1800"/>
              <a:t> BICC)</a:t>
            </a:r>
            <a:endParaRPr lang="pl-PL" sz="1800"/>
          </a:p>
          <a:p>
            <a:pPr lvl="1">
              <a:lnSpc>
                <a:spcPct val="90000"/>
              </a:lnSpc>
            </a:pPr>
            <a:r>
              <a:rPr lang="pl-PL" sz="1800"/>
              <a:t>ISUP/BICC/MTP – ISUP/BICC/SCTP/IP</a:t>
            </a:r>
            <a:endParaRPr lang="en-US" sz="1800"/>
          </a:p>
          <a:p>
            <a:pPr>
              <a:lnSpc>
                <a:spcPct val="90000"/>
              </a:lnSpc>
            </a:pPr>
            <a:r>
              <a:rPr lang="en-US" sz="2000"/>
              <a:t>MGW (Media Gateway)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terminowanie strumieni medialnych z sieci pakietowej 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RTP - PCM</a:t>
            </a:r>
          </a:p>
          <a:p>
            <a:pPr lvl="2">
              <a:lnSpc>
                <a:spcPct val="90000"/>
              </a:lnSpc>
            </a:pPr>
            <a:r>
              <a:rPr lang="pl-PL" sz="1600"/>
              <a:t>Transkodowanie AMR - G.711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24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DE3E75-900F-4FEF-8CAE-69508C2730A4}" type="slidenum">
              <a:rPr lang="pl-PL"/>
              <a:pPr/>
              <a:t>59</a:t>
            </a:fld>
            <a:endParaRPr lang="pl-PL"/>
          </a:p>
        </p:txBody>
      </p:sp>
      <p:sp>
        <p:nvSpPr>
          <p:cNvPr id="3467266" name="Rectangle 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pl-PL" dirty="0"/>
              <a:t>Serwer aplikacji - </a:t>
            </a:r>
            <a:r>
              <a:rPr lang="en-US" dirty="0"/>
              <a:t>Application Server (AS)</a:t>
            </a:r>
          </a:p>
        </p:txBody>
      </p:sp>
      <p:sp>
        <p:nvSpPr>
          <p:cNvPr id="3467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881188"/>
            <a:ext cx="5105400" cy="4572000"/>
          </a:xfrm>
        </p:spPr>
        <p:txBody>
          <a:bodyPr/>
          <a:lstStyle/>
          <a:p>
            <a:r>
              <a:rPr lang="pl-PL" sz="1800"/>
              <a:t>Usługi –</a:t>
            </a:r>
            <a:r>
              <a:rPr lang="en-US" sz="1800"/>
              <a:t> </a:t>
            </a:r>
            <a:r>
              <a:rPr lang="pl-PL" sz="1800"/>
              <a:t>3P</a:t>
            </a:r>
            <a:r>
              <a:rPr lang="en-US" sz="1800"/>
              <a:t>CC, personaliz</a:t>
            </a:r>
            <a:r>
              <a:rPr lang="pl-PL" sz="1800"/>
              <a:t>owany ruting</a:t>
            </a:r>
            <a:r>
              <a:rPr lang="en-US" sz="1800"/>
              <a:t> ....</a:t>
            </a:r>
          </a:p>
          <a:p>
            <a:r>
              <a:rPr lang="pl-PL" sz="1800"/>
              <a:t>Usługi oferowane przez macierzystego lub wizytowanego operatora lub przez niezależnego usługodawcę </a:t>
            </a:r>
            <a:endParaRPr lang="en-US" sz="1800"/>
          </a:p>
          <a:p>
            <a:r>
              <a:rPr lang="en-US" sz="1800"/>
              <a:t>S-CSCF </a:t>
            </a:r>
            <a:r>
              <a:rPr lang="pl-PL" sz="1800"/>
              <a:t>przekazuje żądania do</a:t>
            </a:r>
            <a:r>
              <a:rPr lang="en-US" sz="1800"/>
              <a:t> </a:t>
            </a:r>
            <a:r>
              <a:rPr lang="pl-PL" sz="1800"/>
              <a:t>podstawowego </a:t>
            </a:r>
            <a:r>
              <a:rPr lang="en-US" sz="1800"/>
              <a:t>A</a:t>
            </a:r>
            <a:r>
              <a:rPr lang="pl-PL" sz="1800"/>
              <a:t>S </a:t>
            </a:r>
            <a:r>
              <a:rPr lang="en-US" sz="1800"/>
              <a:t>(</a:t>
            </a:r>
            <a:r>
              <a:rPr lang="pl-PL" sz="1800"/>
              <a:t>wyznaczonego przez</a:t>
            </a:r>
            <a:r>
              <a:rPr lang="en-US" sz="1800"/>
              <a:t> HSS)</a:t>
            </a:r>
          </a:p>
          <a:p>
            <a:r>
              <a:rPr lang="pl-PL" sz="1800"/>
              <a:t>Wyniki </a:t>
            </a:r>
            <a:r>
              <a:rPr lang="en-US" sz="1800"/>
              <a:t>AS </a:t>
            </a:r>
            <a:r>
              <a:rPr lang="pl-PL" sz="1800"/>
              <a:t>zwracane do </a:t>
            </a:r>
            <a:r>
              <a:rPr lang="en-US" sz="1800"/>
              <a:t>S-CSCF</a:t>
            </a:r>
          </a:p>
          <a:p>
            <a:r>
              <a:rPr lang="en-US" sz="1800"/>
              <a:t>AS </a:t>
            </a:r>
            <a:r>
              <a:rPr lang="pl-PL" sz="1800"/>
              <a:t>może działać jako</a:t>
            </a:r>
            <a:r>
              <a:rPr lang="en-US" sz="1800"/>
              <a:t> UA, redirect </a:t>
            </a:r>
            <a:r>
              <a:rPr lang="pl-PL" sz="1800"/>
              <a:t>lub</a:t>
            </a:r>
            <a:r>
              <a:rPr lang="en-US" sz="1800"/>
              <a:t> proxy</a:t>
            </a:r>
          </a:p>
          <a:p>
            <a:r>
              <a:rPr lang="en-US" sz="1800"/>
              <a:t>CAMEL </a:t>
            </a:r>
            <a:r>
              <a:rPr lang="pl-PL" sz="1800"/>
              <a:t>i</a:t>
            </a:r>
            <a:r>
              <a:rPr lang="en-US" sz="1800"/>
              <a:t> </a:t>
            </a:r>
            <a:r>
              <a:rPr lang="pl-PL" sz="1800"/>
              <a:t>Parlay </a:t>
            </a:r>
            <a:r>
              <a:rPr lang="en-US" sz="1800"/>
              <a:t>OSA </a:t>
            </a:r>
            <a:r>
              <a:rPr lang="pl-PL" sz="1800"/>
              <a:t>- </a:t>
            </a:r>
            <a:r>
              <a:rPr lang="en-US" sz="1800"/>
              <a:t>op</a:t>
            </a:r>
            <a:r>
              <a:rPr lang="pl-PL" sz="1800"/>
              <a:t>cje</a:t>
            </a:r>
            <a:endParaRPr lang="en-US" sz="1800"/>
          </a:p>
        </p:txBody>
      </p:sp>
      <p:sp>
        <p:nvSpPr>
          <p:cNvPr id="3467268" name="Rectangle 4"/>
          <p:cNvSpPr>
            <a:spLocks noChangeArrowheads="1"/>
          </p:cNvSpPr>
          <p:nvPr/>
        </p:nvSpPr>
        <p:spPr bwMode="auto">
          <a:xfrm>
            <a:off x="6553200" y="4495800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67269" name="Text Box 5"/>
          <p:cNvSpPr txBox="1">
            <a:spLocks noChangeArrowheads="1"/>
          </p:cNvSpPr>
          <p:nvPr/>
        </p:nvSpPr>
        <p:spPr bwMode="auto">
          <a:xfrm>
            <a:off x="6629400" y="4795838"/>
            <a:ext cx="11144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/>
              <a:t>S-CSCF</a:t>
            </a:r>
            <a:endParaRPr kumimoji="0" lang="en-US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6477000" y="2590800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67271" name="Rectangle 7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/>
            </a:p>
          </p:txBody>
        </p:sp>
        <p:sp>
          <p:nvSpPr>
            <p:cNvPr id="3467272" name="Text Box 8"/>
            <p:cNvSpPr txBox="1">
              <a:spLocks noChangeArrowheads="1"/>
            </p:cNvSpPr>
            <p:nvPr/>
          </p:nvSpPr>
          <p:spPr bwMode="auto">
            <a:xfrm>
              <a:off x="4800" y="2349"/>
              <a:ext cx="326" cy="2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/>
                <a:t>AS</a:t>
              </a:r>
              <a:endParaRPr kumimoji="0" lang="en-US"/>
            </a:p>
          </p:txBody>
        </p:sp>
      </p:grpSp>
      <p:sp>
        <p:nvSpPr>
          <p:cNvPr id="3467273" name="Text Box 9"/>
          <p:cNvSpPr txBox="1">
            <a:spLocks noChangeArrowheads="1"/>
          </p:cNvSpPr>
          <p:nvPr/>
        </p:nvSpPr>
        <p:spPr bwMode="auto">
          <a:xfrm>
            <a:off x="7924800" y="3805238"/>
            <a:ext cx="6016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/>
              <a:t>ISC</a:t>
            </a:r>
            <a:endParaRPr kumimoji="0" lang="en-US"/>
          </a:p>
        </p:txBody>
      </p:sp>
      <p:sp>
        <p:nvSpPr>
          <p:cNvPr id="3467274" name="Line 10"/>
          <p:cNvSpPr>
            <a:spLocks noChangeShapeType="1"/>
          </p:cNvSpPr>
          <p:nvPr/>
        </p:nvSpPr>
        <p:spPr bwMode="auto">
          <a:xfrm>
            <a:off x="6705600" y="4114800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715000" y="4643438"/>
            <a:ext cx="838200" cy="461962"/>
            <a:chOff x="3600" y="2925"/>
            <a:chExt cx="528" cy="291"/>
          </a:xfrm>
        </p:grpSpPr>
        <p:sp>
          <p:nvSpPr>
            <p:cNvPr id="3467276" name="Line 12"/>
            <p:cNvSpPr>
              <a:spLocks noChangeShapeType="1"/>
            </p:cNvSpPr>
            <p:nvPr/>
          </p:nvSpPr>
          <p:spPr bwMode="auto">
            <a:xfrm>
              <a:off x="3600" y="3216"/>
              <a:ext cx="52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67277" name="Text Box 13"/>
            <p:cNvSpPr txBox="1">
              <a:spLocks noChangeArrowheads="1"/>
            </p:cNvSpPr>
            <p:nvPr/>
          </p:nvSpPr>
          <p:spPr bwMode="auto">
            <a:xfrm>
              <a:off x="3792" y="2925"/>
              <a:ext cx="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/>
                <a:t>1</a:t>
              </a:r>
              <a:endParaRPr kumimoji="0" lang="en-US"/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6477000" y="3657600"/>
            <a:ext cx="381000" cy="838200"/>
            <a:chOff x="4080" y="2304"/>
            <a:chExt cx="240" cy="528"/>
          </a:xfrm>
        </p:grpSpPr>
        <p:sp>
          <p:nvSpPr>
            <p:cNvPr id="3467279" name="Line 15"/>
            <p:cNvSpPr>
              <a:spLocks noChangeShapeType="1"/>
            </p:cNvSpPr>
            <p:nvPr/>
          </p:nvSpPr>
          <p:spPr bwMode="auto">
            <a:xfrm flipV="1">
              <a:off x="4320" y="2304"/>
              <a:ext cx="0" cy="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67280" name="Text Box 16"/>
            <p:cNvSpPr txBox="1">
              <a:spLocks noChangeArrowheads="1"/>
            </p:cNvSpPr>
            <p:nvPr/>
          </p:nvSpPr>
          <p:spPr bwMode="auto">
            <a:xfrm>
              <a:off x="4080" y="2541"/>
              <a:ext cx="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/>
                <a:t>2</a:t>
              </a:r>
              <a:endParaRPr kumimoji="0" lang="en-US"/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7543800" y="3657600"/>
            <a:ext cx="323850" cy="838200"/>
            <a:chOff x="4752" y="2304"/>
            <a:chExt cx="204" cy="528"/>
          </a:xfrm>
        </p:grpSpPr>
        <p:sp>
          <p:nvSpPr>
            <p:cNvPr id="3467282" name="Line 18"/>
            <p:cNvSpPr>
              <a:spLocks noChangeShapeType="1"/>
            </p:cNvSpPr>
            <p:nvPr/>
          </p:nvSpPr>
          <p:spPr bwMode="auto">
            <a:xfrm flipV="1">
              <a:off x="4752" y="2304"/>
              <a:ext cx="0" cy="5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67283" name="Text Box 19"/>
            <p:cNvSpPr txBox="1">
              <a:spLocks noChangeArrowheads="1"/>
            </p:cNvSpPr>
            <p:nvPr/>
          </p:nvSpPr>
          <p:spPr bwMode="auto">
            <a:xfrm>
              <a:off x="4752" y="2541"/>
              <a:ext cx="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/>
                <a:t>3</a:t>
              </a:r>
              <a:endParaRPr kumimoji="0" lang="en-US"/>
            </a:p>
          </p:txBody>
        </p:sp>
      </p:grp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8001000" y="4719638"/>
            <a:ext cx="838200" cy="457200"/>
            <a:chOff x="5040" y="2973"/>
            <a:chExt cx="528" cy="288"/>
          </a:xfrm>
        </p:grpSpPr>
        <p:sp>
          <p:nvSpPr>
            <p:cNvPr id="3467285" name="Line 21"/>
            <p:cNvSpPr>
              <a:spLocks noChangeShapeType="1"/>
            </p:cNvSpPr>
            <p:nvPr/>
          </p:nvSpPr>
          <p:spPr bwMode="auto">
            <a:xfrm>
              <a:off x="5040" y="3216"/>
              <a:ext cx="52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67286" name="Text Box 22"/>
            <p:cNvSpPr txBox="1">
              <a:spLocks noChangeArrowheads="1"/>
            </p:cNvSpPr>
            <p:nvPr/>
          </p:nvSpPr>
          <p:spPr bwMode="auto">
            <a:xfrm>
              <a:off x="5232" y="2973"/>
              <a:ext cx="204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/>
                <a:t>4</a:t>
              </a:r>
              <a:endParaRPr kumimoji="0" lang="en-US"/>
            </a:p>
          </p:txBody>
        </p:sp>
      </p:grpSp>
      <p:sp>
        <p:nvSpPr>
          <p:cNvPr id="25" name="Symbol zastępczy daty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77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5A99CF-AE9A-4C5E-ADD0-DF8369A9465D}" type="slidenum">
              <a:rPr lang="pl-PL">
                <a:latin typeface="+mn-lt"/>
              </a:rPr>
              <a:pPr/>
              <a:t>6</a:t>
            </a:fld>
            <a:endParaRPr lang="pl-PL">
              <a:latin typeface="+mn-lt"/>
            </a:endParaRPr>
          </a:p>
        </p:txBody>
      </p:sp>
      <p:sp>
        <p:nvSpPr>
          <p:cNvPr id="332595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Idea IMS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04813" y="1692275"/>
            <a:ext cx="1519237" cy="1565275"/>
            <a:chOff x="430" y="1350"/>
            <a:chExt cx="1195" cy="1196"/>
          </a:xfrm>
        </p:grpSpPr>
        <p:sp>
          <p:nvSpPr>
            <p:cNvPr id="3325959" name="Oval 7"/>
            <p:cNvSpPr>
              <a:spLocks noChangeArrowheads="1"/>
            </p:cNvSpPr>
            <p:nvPr/>
          </p:nvSpPr>
          <p:spPr bwMode="auto">
            <a:xfrm>
              <a:off x="430" y="1350"/>
              <a:ext cx="1195" cy="11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325960" name="Text Box 8"/>
            <p:cNvSpPr txBox="1">
              <a:spLocks noChangeArrowheads="1"/>
            </p:cNvSpPr>
            <p:nvPr/>
          </p:nvSpPr>
          <p:spPr bwMode="auto">
            <a:xfrm>
              <a:off x="492" y="1828"/>
              <a:ext cx="884" cy="306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pl-PL" sz="2000" dirty="0">
                  <a:latin typeface="+mn-lt"/>
                  <a:ea typeface="Arial Unicode MS" pitchFamily="34" charset="-128"/>
                  <a:cs typeface="Arial Unicode MS" pitchFamily="34" charset="-128"/>
                </a:rPr>
                <a:t>S</a:t>
              </a:r>
              <a:r>
                <a:rPr kumimoji="0" lang="en-US" sz="2000" dirty="0" err="1">
                  <a:latin typeface="+mn-lt"/>
                  <a:ea typeface="Arial Unicode MS" pitchFamily="34" charset="-128"/>
                  <a:cs typeface="Arial Unicode MS" pitchFamily="34" charset="-128"/>
                </a:rPr>
                <a:t>tandard</a:t>
              </a:r>
              <a:endParaRPr kumimoji="0" lang="en-US" sz="2000" dirty="0">
                <a:latin typeface="+mn-lt"/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3325962" name="Oval 10"/>
          <p:cNvSpPr>
            <a:spLocks noChangeArrowheads="1"/>
          </p:cNvSpPr>
          <p:nvPr/>
        </p:nvSpPr>
        <p:spPr bwMode="auto">
          <a:xfrm>
            <a:off x="7245350" y="1692275"/>
            <a:ext cx="1530350" cy="1565275"/>
          </a:xfrm>
          <a:prstGeom prst="ellipse">
            <a:avLst/>
          </a:prstGeom>
          <a:solidFill>
            <a:srgbClr val="EAEAEA">
              <a:alpha val="50000"/>
            </a:srgbClr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25963" name="Text Box 11"/>
          <p:cNvSpPr txBox="1">
            <a:spLocks noChangeArrowheads="1"/>
          </p:cNvSpPr>
          <p:nvPr/>
        </p:nvSpPr>
        <p:spPr bwMode="auto">
          <a:xfrm>
            <a:off x="7483578" y="1773238"/>
            <a:ext cx="1147557" cy="132343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wrap="none">
            <a:spAutoFit/>
          </a:bodyPr>
          <a:lstStyle/>
          <a:p>
            <a:pPr algn="ctr"/>
            <a:r>
              <a:rPr kumimoji="0" lang="pl-PL" sz="2000">
                <a:latin typeface="+mn-lt"/>
                <a:ea typeface="Arial Unicode MS" pitchFamily="34" charset="-128"/>
                <a:cs typeface="Arial Unicode MS" pitchFamily="34" charset="-128"/>
              </a:rPr>
              <a:t>Czynnik </a:t>
            </a:r>
          </a:p>
          <a:p>
            <a:pPr algn="ctr"/>
            <a:r>
              <a:rPr kumimoji="0" lang="pl-PL" sz="2000">
                <a:latin typeface="+mn-lt"/>
                <a:ea typeface="Arial Unicode MS" pitchFamily="34" charset="-128"/>
                <a:cs typeface="Arial Unicode MS" pitchFamily="34" charset="-128"/>
              </a:rPr>
              <a:t>Sprawczy</a:t>
            </a:r>
          </a:p>
          <a:p>
            <a:pPr algn="ctr"/>
            <a:r>
              <a:rPr kumimoji="0" lang="pl-PL" sz="2000">
                <a:latin typeface="+mn-lt"/>
                <a:ea typeface="Arial Unicode MS" pitchFamily="34" charset="-128"/>
                <a:cs typeface="Arial Unicode MS" pitchFamily="34" charset="-128"/>
              </a:rPr>
              <a:t>Nowych</a:t>
            </a:r>
          </a:p>
          <a:p>
            <a:pPr algn="ctr"/>
            <a:r>
              <a:rPr kumimoji="0" lang="pl-PL" sz="2000">
                <a:latin typeface="+mn-lt"/>
                <a:ea typeface="Arial Unicode MS" pitchFamily="34" charset="-128"/>
                <a:cs typeface="Arial Unicode MS" pitchFamily="34" charset="-128"/>
              </a:rPr>
              <a:t>aplikacji</a:t>
            </a:r>
            <a:endParaRPr kumimoji="0" lang="en-US" sz="2000">
              <a:latin typeface="+mn-lt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3711575" y="1692275"/>
            <a:ext cx="1562732" cy="1565275"/>
            <a:chOff x="3004" y="1743"/>
            <a:chExt cx="1229" cy="1196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3325965" name="Oval 13"/>
            <p:cNvSpPr>
              <a:spLocks noChangeArrowheads="1"/>
            </p:cNvSpPr>
            <p:nvPr/>
          </p:nvSpPr>
          <p:spPr bwMode="auto">
            <a:xfrm>
              <a:off x="3004" y="1743"/>
              <a:ext cx="1229" cy="1196"/>
            </a:xfrm>
            <a:prstGeom prst="ellipse">
              <a:avLst/>
            </a:prstGeom>
            <a:grpFill/>
            <a:ln w="12700">
              <a:noFill/>
              <a:round/>
              <a:headEnd type="none" w="sm" len="sm"/>
              <a:tailEnd type="none" w="sm" len="sm"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325966" name="Text Box 14"/>
            <p:cNvSpPr txBox="1">
              <a:spLocks noChangeArrowheads="1"/>
            </p:cNvSpPr>
            <p:nvPr/>
          </p:nvSpPr>
          <p:spPr bwMode="auto">
            <a:xfrm>
              <a:off x="3099" y="1999"/>
              <a:ext cx="1058" cy="49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kumimoji="0" lang="pl-PL" dirty="0">
                  <a:latin typeface="+mn-lt"/>
                  <a:ea typeface="Arial Unicode MS" pitchFamily="34" charset="-128"/>
                  <a:cs typeface="Arial Unicode MS" pitchFamily="34" charset="-128"/>
                </a:rPr>
                <a:t>Architektura</a:t>
              </a:r>
            </a:p>
            <a:p>
              <a:pPr algn="ctr"/>
              <a:r>
                <a:rPr kumimoji="0" lang="pl-PL" dirty="0">
                  <a:latin typeface="+mn-lt"/>
                  <a:ea typeface="Arial Unicode MS" pitchFamily="34" charset="-128"/>
                  <a:cs typeface="Arial Unicode MS" pitchFamily="34" charset="-128"/>
                </a:rPr>
                <a:t>NGN</a:t>
              </a:r>
              <a:endParaRPr kumimoji="0" lang="en-US" dirty="0">
                <a:latin typeface="+mn-lt"/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3325967" name="AutoShape 15"/>
          <p:cNvSpPr>
            <a:spLocks noChangeArrowheads="1"/>
          </p:cNvSpPr>
          <p:nvPr/>
        </p:nvSpPr>
        <p:spPr bwMode="auto">
          <a:xfrm>
            <a:off x="257175" y="3716338"/>
            <a:ext cx="1814513" cy="2541587"/>
          </a:xfrm>
          <a:prstGeom prst="roundRect">
            <a:avLst>
              <a:gd name="adj" fmla="val 11491"/>
            </a:avLst>
          </a:prstGeom>
          <a:solidFill>
            <a:srgbClr val="CCFFCC"/>
          </a:solidFill>
          <a:ln w="57150" algn="ctr">
            <a:solidFill>
              <a:srgbClr val="339966"/>
            </a:solidFill>
            <a:round/>
            <a:headEnd/>
            <a:tailEnd/>
          </a:ln>
          <a:effectLst/>
        </p:spPr>
        <p:txBody>
          <a:bodyPr lIns="166298" tIns="83154" rIns="166298" bIns="83154"/>
          <a:lstStyle/>
          <a:p>
            <a:pPr defTabSz="1169988">
              <a:lnSpc>
                <a:spcPct val="140000"/>
              </a:lnSpc>
              <a:spcBef>
                <a:spcPct val="50000"/>
              </a:spcBef>
            </a:pPr>
            <a:endParaRPr kumimoji="0" lang="pl-PL" sz="2300" b="1" i="1">
              <a:latin typeface="+mn-lt"/>
              <a:ea typeface="Arial Unicode MS" pitchFamily="34" charset="-128"/>
              <a:cs typeface="Arial Unicode MS" pitchFamily="34" charset="-128"/>
            </a:endParaRP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403226" y="4611687"/>
            <a:ext cx="1504950" cy="1384299"/>
            <a:chOff x="2166" y="1603"/>
            <a:chExt cx="948" cy="872"/>
          </a:xfrm>
        </p:grpSpPr>
        <p:sp>
          <p:nvSpPr>
            <p:cNvPr id="3325969" name="Text Box 17"/>
            <p:cNvSpPr txBox="1">
              <a:spLocks noChangeArrowheads="1"/>
            </p:cNvSpPr>
            <p:nvPr/>
          </p:nvSpPr>
          <p:spPr bwMode="auto">
            <a:xfrm>
              <a:off x="2166" y="1603"/>
              <a:ext cx="948" cy="872"/>
            </a:xfrm>
            <a:prstGeom prst="rect">
              <a:avLst/>
            </a:prstGeom>
            <a:noFill/>
            <a:ln w="9525">
              <a:solidFill>
                <a:srgbClr val="336600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kumimoji="0" lang="pl-PL" sz="1200" b="1">
                  <a:latin typeface="+mn-lt"/>
                  <a:ea typeface="Arial Unicode MS" pitchFamily="34" charset="-128"/>
                  <a:cs typeface="Arial Unicode MS" pitchFamily="34" charset="-128"/>
                </a:rPr>
                <a:t>Warstwa Usługowa</a:t>
              </a:r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r>
                <a:rPr kumimoji="0" lang="pl-PL" sz="1200" b="1">
                  <a:latin typeface="+mn-lt"/>
                  <a:ea typeface="Arial Unicode MS" pitchFamily="34" charset="-128"/>
                  <a:cs typeface="Arial Unicode MS" pitchFamily="34" charset="-128"/>
                </a:rPr>
                <a:t>Warstwa Sterowania</a:t>
              </a:r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  <a:p>
              <a:pPr algn="ctr"/>
              <a:r>
                <a:rPr kumimoji="0" lang="pl-PL" sz="1200" b="1">
                  <a:latin typeface="+mn-lt"/>
                  <a:ea typeface="Arial Unicode MS" pitchFamily="34" charset="-128"/>
                  <a:cs typeface="Arial Unicode MS" pitchFamily="34" charset="-128"/>
                </a:rPr>
                <a:t>Warstwa </a:t>
              </a:r>
              <a:r>
                <a:rPr kumimoji="0" lang="en-US" sz="1200" b="1">
                  <a:latin typeface="+mn-lt"/>
                  <a:ea typeface="Arial Unicode MS" pitchFamily="34" charset="-128"/>
                  <a:cs typeface="Arial Unicode MS" pitchFamily="34" charset="-128"/>
                </a:rPr>
                <a:t>Transpor</a:t>
              </a:r>
              <a:r>
                <a:rPr kumimoji="0" lang="pl-PL" sz="1200" b="1">
                  <a:latin typeface="+mn-lt"/>
                  <a:ea typeface="Arial Unicode MS" pitchFamily="34" charset="-128"/>
                  <a:cs typeface="Arial Unicode MS" pitchFamily="34" charset="-128"/>
                </a:rPr>
                <a:t>tu</a:t>
              </a:r>
              <a:endParaRPr kumimoji="0" lang="en-US" sz="12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</p:txBody>
        </p:sp>
        <p:sp>
          <p:nvSpPr>
            <p:cNvPr id="3325970" name="Line 18"/>
            <p:cNvSpPr>
              <a:spLocks noChangeShapeType="1"/>
            </p:cNvSpPr>
            <p:nvPr/>
          </p:nvSpPr>
          <p:spPr bwMode="auto">
            <a:xfrm flipV="1">
              <a:off x="2250" y="1859"/>
              <a:ext cx="804" cy="0"/>
            </a:xfrm>
            <a:prstGeom prst="line">
              <a:avLst/>
            </a:prstGeom>
            <a:noFill/>
            <a:ln w="38100">
              <a:solidFill>
                <a:srgbClr val="3366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325971" name="Line 19"/>
            <p:cNvSpPr>
              <a:spLocks noChangeShapeType="1"/>
            </p:cNvSpPr>
            <p:nvPr/>
          </p:nvSpPr>
          <p:spPr bwMode="auto">
            <a:xfrm flipV="1">
              <a:off x="2260" y="2208"/>
              <a:ext cx="804" cy="0"/>
            </a:xfrm>
            <a:prstGeom prst="line">
              <a:avLst/>
            </a:prstGeom>
            <a:noFill/>
            <a:ln w="38100">
              <a:solidFill>
                <a:srgbClr val="3366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pic>
        <p:nvPicPr>
          <p:cNvPr id="3325974" name="Picture 11" descr="npo00000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321050" y="3538538"/>
            <a:ext cx="2554288" cy="111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5975" name="Picture 12" descr="npo00000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59500" y="4014788"/>
            <a:ext cx="604838" cy="598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5976" name="Picture 24" descr="TV-Videotelephony"/>
          <p:cNvPicPr preferRelativeResize="0"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374900" y="3625850"/>
            <a:ext cx="803275" cy="661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5977" name="Picture 14" descr="npo00000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105400" y="4529138"/>
            <a:ext cx="485775" cy="506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5978" name="Picture 26" descr="Motion Media mm156 Video Conferencing Phone">
            <a:hlinkClick r:id="rId7"/>
          </p:cNvPr>
          <p:cNvPicPr preferRelativeResize="0"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895600" y="4491038"/>
            <a:ext cx="552450" cy="43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325979" name="Line 27"/>
          <p:cNvSpPr>
            <a:spLocks noChangeAspect="1" noChangeShapeType="1"/>
          </p:cNvSpPr>
          <p:nvPr/>
        </p:nvSpPr>
        <p:spPr bwMode="auto">
          <a:xfrm flipH="1" flipV="1">
            <a:off x="5060950" y="3946525"/>
            <a:ext cx="387350" cy="681038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sp>
        <p:nvSpPr>
          <p:cNvPr id="3325980" name="Line 28"/>
          <p:cNvSpPr>
            <a:spLocks noChangeAspect="1" noChangeShapeType="1"/>
          </p:cNvSpPr>
          <p:nvPr/>
        </p:nvSpPr>
        <p:spPr bwMode="auto">
          <a:xfrm flipV="1">
            <a:off x="5121275" y="3741738"/>
            <a:ext cx="908050" cy="0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sp>
        <p:nvSpPr>
          <p:cNvPr id="3325981" name="Line 29"/>
          <p:cNvSpPr>
            <a:spLocks noChangeAspect="1" noChangeShapeType="1"/>
          </p:cNvSpPr>
          <p:nvPr/>
        </p:nvSpPr>
        <p:spPr bwMode="auto">
          <a:xfrm flipH="1" flipV="1">
            <a:off x="5064125" y="3810000"/>
            <a:ext cx="1166813" cy="560388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sp>
        <p:nvSpPr>
          <p:cNvPr id="3325982" name="Text Box 30"/>
          <p:cNvSpPr txBox="1">
            <a:spLocks noChangeArrowheads="1"/>
          </p:cNvSpPr>
          <p:nvPr/>
        </p:nvSpPr>
        <p:spPr bwMode="auto">
          <a:xfrm>
            <a:off x="3285465" y="3716338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sp>
        <p:nvSpPr>
          <p:cNvPr id="3325983" name="Text Box 31"/>
          <p:cNvSpPr txBox="1">
            <a:spLocks noChangeArrowheads="1"/>
          </p:cNvSpPr>
          <p:nvPr/>
        </p:nvSpPr>
        <p:spPr bwMode="auto">
          <a:xfrm>
            <a:off x="5412715" y="3471863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 dirty="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sp>
        <p:nvSpPr>
          <p:cNvPr id="3325984" name="Text Box 32"/>
          <p:cNvSpPr txBox="1">
            <a:spLocks noChangeArrowheads="1"/>
          </p:cNvSpPr>
          <p:nvPr/>
        </p:nvSpPr>
        <p:spPr bwMode="auto">
          <a:xfrm>
            <a:off x="3441040" y="4437063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sp>
        <p:nvSpPr>
          <p:cNvPr id="3325985" name="Text Box 33"/>
          <p:cNvSpPr txBox="1">
            <a:spLocks noChangeArrowheads="1"/>
          </p:cNvSpPr>
          <p:nvPr/>
        </p:nvSpPr>
        <p:spPr bwMode="auto">
          <a:xfrm>
            <a:off x="5366678" y="4424363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sp>
        <p:nvSpPr>
          <p:cNvPr id="3325986" name="Text Box 34"/>
          <p:cNvSpPr txBox="1">
            <a:spLocks noChangeArrowheads="1"/>
          </p:cNvSpPr>
          <p:nvPr/>
        </p:nvSpPr>
        <p:spPr bwMode="auto">
          <a:xfrm>
            <a:off x="5817528" y="4292600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sp>
        <p:nvSpPr>
          <p:cNvPr id="3325987" name="Line 35"/>
          <p:cNvSpPr>
            <a:spLocks noChangeShapeType="1"/>
          </p:cNvSpPr>
          <p:nvPr/>
        </p:nvSpPr>
        <p:spPr bwMode="auto">
          <a:xfrm flipV="1">
            <a:off x="3108325" y="3675063"/>
            <a:ext cx="779463" cy="134937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sp>
        <p:nvSpPr>
          <p:cNvPr id="3325988" name="Line 36"/>
          <p:cNvSpPr>
            <a:spLocks noChangeShapeType="1"/>
          </p:cNvSpPr>
          <p:nvPr/>
        </p:nvSpPr>
        <p:spPr bwMode="auto">
          <a:xfrm flipV="1">
            <a:off x="3462338" y="3946525"/>
            <a:ext cx="568325" cy="612775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pic>
        <p:nvPicPr>
          <p:cNvPr id="3325989" name="Object 26" descr="npo000019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018213" y="3538538"/>
            <a:ext cx="573087" cy="3905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3325990" name="Text Box 38"/>
          <p:cNvSpPr txBox="1">
            <a:spLocks noChangeArrowheads="1"/>
          </p:cNvSpPr>
          <p:nvPr/>
        </p:nvSpPr>
        <p:spPr bwMode="auto">
          <a:xfrm>
            <a:off x="2226512" y="5037138"/>
            <a:ext cx="912727" cy="340735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pl-PL" sz="1600" b="1">
                <a:latin typeface="+mn-lt"/>
                <a:ea typeface="Arial Unicode MS" pitchFamily="34" charset="-128"/>
                <a:cs typeface="Arial Unicode MS" pitchFamily="34" charset="-128"/>
              </a:rPr>
              <a:t>W domu</a:t>
            </a:r>
            <a:endParaRPr kumimoji="0" lang="en-GB" sz="1600" b="1">
              <a:latin typeface="+mn-lt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325991" name="Text Box 39"/>
          <p:cNvSpPr txBox="1">
            <a:spLocks noChangeArrowheads="1"/>
          </p:cNvSpPr>
          <p:nvPr/>
        </p:nvSpPr>
        <p:spPr bwMode="auto">
          <a:xfrm>
            <a:off x="5650906" y="5037138"/>
            <a:ext cx="939401" cy="340735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pl-PL" sz="1600" b="1">
                <a:latin typeface="+mn-lt"/>
                <a:ea typeface="Arial Unicode MS" pitchFamily="34" charset="-128"/>
                <a:cs typeface="Arial Unicode MS" pitchFamily="34" charset="-128"/>
              </a:rPr>
              <a:t>W biurze</a:t>
            </a:r>
            <a:endParaRPr kumimoji="0" lang="en-GB" sz="1600" b="1">
              <a:latin typeface="+mn-lt"/>
              <a:ea typeface="Arial Unicode MS" pitchFamily="34" charset="-128"/>
              <a:cs typeface="Arial Unicode MS" pitchFamily="34" charset="-128"/>
            </a:endParaRPr>
          </a:p>
        </p:txBody>
      </p:sp>
      <p:pic>
        <p:nvPicPr>
          <p:cNvPr id="3325992" name="Picture 29" descr="npo000009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384675" y="4627563"/>
            <a:ext cx="306388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325993" name="Text Box 41"/>
          <p:cNvSpPr txBox="1">
            <a:spLocks noChangeArrowheads="1"/>
          </p:cNvSpPr>
          <p:nvPr/>
        </p:nvSpPr>
        <p:spPr bwMode="auto">
          <a:xfrm>
            <a:off x="3907385" y="5078413"/>
            <a:ext cx="1103805" cy="340735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pl-PL" sz="1600" b="1">
                <a:latin typeface="+mn-lt"/>
                <a:ea typeface="Arial Unicode MS" pitchFamily="34" charset="-128"/>
                <a:cs typeface="Arial Unicode MS" pitchFamily="34" charset="-128"/>
              </a:rPr>
              <a:t>W podróży</a:t>
            </a:r>
            <a:endParaRPr kumimoji="0" lang="en-GB" sz="1600" b="1">
              <a:latin typeface="+mn-lt"/>
              <a:ea typeface="Arial Unicode MS" pitchFamily="34" charset="-128"/>
              <a:cs typeface="Arial Unicode MS" pitchFamily="34" charset="-128"/>
            </a:endParaRPr>
          </a:p>
        </p:txBody>
      </p:sp>
      <p:sp>
        <p:nvSpPr>
          <p:cNvPr id="3325994" name="Line 42"/>
          <p:cNvSpPr>
            <a:spLocks noChangeShapeType="1"/>
          </p:cNvSpPr>
          <p:nvPr/>
        </p:nvSpPr>
        <p:spPr bwMode="auto">
          <a:xfrm flipV="1">
            <a:off x="4598988" y="3946525"/>
            <a:ext cx="0" cy="817563"/>
          </a:xfrm>
          <a:prstGeom prst="line">
            <a:avLst/>
          </a:prstGeom>
          <a:noFill/>
          <a:ln w="9525">
            <a:solidFill>
              <a:srgbClr val="6683CC"/>
            </a:solidFill>
            <a:prstDash val="dash"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endParaRPr lang="pl-PL">
              <a:latin typeface="+mn-lt"/>
            </a:endParaRPr>
          </a:p>
        </p:txBody>
      </p:sp>
      <p:sp>
        <p:nvSpPr>
          <p:cNvPr id="3325995" name="AutoShape 43"/>
          <p:cNvSpPr>
            <a:spLocks noChangeAspect="1" noChangeArrowheads="1"/>
          </p:cNvSpPr>
          <p:nvPr/>
        </p:nvSpPr>
        <p:spPr bwMode="auto">
          <a:xfrm>
            <a:off x="3873500" y="3402013"/>
            <a:ext cx="1304925" cy="488950"/>
          </a:xfrm>
          <a:prstGeom prst="roundRect">
            <a:avLst>
              <a:gd name="adj" fmla="val 33333"/>
            </a:avLst>
          </a:prstGeom>
          <a:solidFill>
            <a:srgbClr val="FFFF00"/>
          </a:solidFill>
          <a:ln w="28575">
            <a:round/>
            <a:headEnd/>
            <a:tailEnd/>
          </a:ln>
          <a:effectLst/>
          <a:scene3d>
            <a:camera prst="legacyPerspectiveBottom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rgbClr val="6683CC"/>
            </a:extrusionClr>
          </a:sp3d>
        </p:spPr>
        <p:txBody>
          <a:bodyPr wrap="none" lIns="90000" tIns="46800" rIns="90000" bIns="46800" anchor="ctr">
            <a:flatTx/>
          </a:bodyPr>
          <a:lstStyle/>
          <a:p>
            <a:pPr algn="ctr" eaLnBrk="0" hangingPunct="0"/>
            <a:r>
              <a:rPr kumimoji="0" lang="fr-FR" sz="2800" b="1">
                <a:latin typeface="+mn-lt"/>
                <a:ea typeface="Arial Unicode MS" pitchFamily="34" charset="-128"/>
                <a:cs typeface="Arial Unicode MS" pitchFamily="34" charset="-128"/>
              </a:rPr>
              <a:t>IMS</a:t>
            </a:r>
          </a:p>
        </p:txBody>
      </p:sp>
      <p:sp>
        <p:nvSpPr>
          <p:cNvPr id="3325996" name="Text Box 44"/>
          <p:cNvSpPr txBox="1">
            <a:spLocks noChangeArrowheads="1"/>
          </p:cNvSpPr>
          <p:nvPr/>
        </p:nvSpPr>
        <p:spPr bwMode="auto">
          <a:xfrm>
            <a:off x="4245441" y="4038600"/>
            <a:ext cx="661056" cy="309958"/>
          </a:xfrm>
          <a:prstGeom prst="rect">
            <a:avLst/>
          </a:prstGeom>
          <a:solidFill>
            <a:schemeClr val="bg1"/>
          </a:solidFill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pl-PL" sz="1400" b="1">
                <a:latin typeface="+mn-lt"/>
                <a:ea typeface="Arial Unicode MS" pitchFamily="34" charset="-128"/>
                <a:cs typeface="Arial Unicode MS" pitchFamily="34" charset="-128"/>
              </a:rPr>
              <a:t>Sieć </a:t>
            </a:r>
            <a:r>
              <a:rPr kumimoji="0" lang="fr-FR" sz="1400" b="1">
                <a:latin typeface="+mn-lt"/>
                <a:ea typeface="Arial Unicode MS" pitchFamily="34" charset="-128"/>
                <a:cs typeface="Arial Unicode MS" pitchFamily="34" charset="-128"/>
              </a:rPr>
              <a:t>IP</a:t>
            </a:r>
          </a:p>
        </p:txBody>
      </p:sp>
      <p:pic>
        <p:nvPicPr>
          <p:cNvPr id="3325997" name="Picture 45" descr="xbox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752725" y="4219575"/>
            <a:ext cx="422275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325998" name="Text Box 46"/>
          <p:cNvSpPr txBox="1">
            <a:spLocks noChangeArrowheads="1"/>
          </p:cNvSpPr>
          <p:nvPr/>
        </p:nvSpPr>
        <p:spPr bwMode="auto">
          <a:xfrm>
            <a:off x="4558640" y="4560888"/>
            <a:ext cx="401369" cy="309958"/>
          </a:xfrm>
          <a:prstGeom prst="rect">
            <a:avLst/>
          </a:prstGeom>
          <a:noFill/>
          <a:ln w="15875">
            <a:noFill/>
            <a:miter lim="800000"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 algn="ctr" eaLnBrk="0" hangingPunct="0"/>
            <a:r>
              <a:rPr kumimoji="0" lang="fr-FR" sz="1400">
                <a:latin typeface="+mn-lt"/>
                <a:ea typeface="Arial Unicode MS" pitchFamily="34" charset="-128"/>
                <a:cs typeface="Arial Unicode MS" pitchFamily="34" charset="-128"/>
              </a:rPr>
              <a:t>SIP</a:t>
            </a:r>
          </a:p>
        </p:txBody>
      </p:sp>
      <p:pic>
        <p:nvPicPr>
          <p:cNvPr id="3325999" name="Picture 47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ECECDF"/>
              </a:clrFrom>
              <a:clrTo>
                <a:srgbClr val="ECECD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42913" y="3805238"/>
            <a:ext cx="792162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6000" name="Picture 48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149350" y="4090988"/>
            <a:ext cx="889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6980348" y="3279775"/>
            <a:ext cx="2163651" cy="3089275"/>
            <a:chOff x="4472" y="1898"/>
            <a:chExt cx="1108" cy="1946"/>
          </a:xfrm>
        </p:grpSpPr>
        <p:sp>
          <p:nvSpPr>
            <p:cNvPr id="3326002" name="AutoShape 50"/>
            <p:cNvSpPr>
              <a:spLocks noChangeArrowheads="1"/>
            </p:cNvSpPr>
            <p:nvPr/>
          </p:nvSpPr>
          <p:spPr bwMode="auto">
            <a:xfrm>
              <a:off x="4480" y="1898"/>
              <a:ext cx="1064" cy="194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rgbClr val="CC3300"/>
              </a:solidFill>
              <a:prstDash val="sysDot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kumimoji="0" lang="pl-PL" sz="1600">
                <a:latin typeface="+mn-lt"/>
                <a:ea typeface="Arial Unicode MS" pitchFamily="34" charset="-128"/>
                <a:cs typeface="Arial Unicode MS" pitchFamily="34" charset="-128"/>
              </a:endParaRPr>
            </a:p>
          </p:txBody>
        </p:sp>
        <p:grpSp>
          <p:nvGrpSpPr>
            <p:cNvPr id="6" name="Group 51"/>
            <p:cNvGrpSpPr>
              <a:grpSpLocks/>
            </p:cNvGrpSpPr>
            <p:nvPr/>
          </p:nvGrpSpPr>
          <p:grpSpPr bwMode="auto">
            <a:xfrm>
              <a:off x="5044" y="2181"/>
              <a:ext cx="536" cy="316"/>
              <a:chOff x="4828" y="1694"/>
              <a:chExt cx="810" cy="402"/>
            </a:xfrm>
          </p:grpSpPr>
          <p:sp>
            <p:nvSpPr>
              <p:cNvPr id="3326004" name="AutoShape 52"/>
              <p:cNvSpPr>
                <a:spLocks noChangeArrowheads="1"/>
              </p:cNvSpPr>
              <p:nvPr/>
            </p:nvSpPr>
            <p:spPr bwMode="auto">
              <a:xfrm>
                <a:off x="4908" y="1713"/>
                <a:ext cx="650" cy="383"/>
              </a:xfrm>
              <a:prstGeom prst="foldedCorner">
                <a:avLst>
                  <a:gd name="adj" fmla="val 12500"/>
                </a:avLst>
              </a:prstGeom>
              <a:solidFill>
                <a:srgbClr val="FFCC00"/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05" name="Text Box 53"/>
              <p:cNvSpPr txBox="1">
                <a:spLocks noChangeArrowheads="1"/>
              </p:cNvSpPr>
              <p:nvPr/>
            </p:nvSpPr>
            <p:spPr bwMode="auto">
              <a:xfrm>
                <a:off x="4828" y="1694"/>
                <a:ext cx="810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Push-2-Talk</a:t>
                </a:r>
              </a:p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Push-2-View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Push-2-X</a:t>
                </a:r>
              </a:p>
            </p:txBody>
          </p:sp>
        </p:grpSp>
        <p:grpSp>
          <p:nvGrpSpPr>
            <p:cNvPr id="7" name="Group 54"/>
            <p:cNvGrpSpPr>
              <a:grpSpLocks/>
            </p:cNvGrpSpPr>
            <p:nvPr/>
          </p:nvGrpSpPr>
          <p:grpSpPr bwMode="auto">
            <a:xfrm>
              <a:off x="4748" y="2526"/>
              <a:ext cx="823" cy="273"/>
              <a:chOff x="4380" y="2134"/>
              <a:chExt cx="1245" cy="347"/>
            </a:xfrm>
          </p:grpSpPr>
          <p:sp>
            <p:nvSpPr>
              <p:cNvPr id="3326007" name="AutoShape 55"/>
              <p:cNvSpPr>
                <a:spLocks noChangeArrowheads="1"/>
              </p:cNvSpPr>
              <p:nvPr/>
            </p:nvSpPr>
            <p:spPr bwMode="auto">
              <a:xfrm>
                <a:off x="4444" y="2134"/>
                <a:ext cx="1116" cy="347"/>
              </a:xfrm>
              <a:prstGeom prst="roundRect">
                <a:avLst>
                  <a:gd name="adj" fmla="val 16667"/>
                </a:avLst>
              </a:prstGeom>
              <a:solidFill>
                <a:srgbClr val="CCFFCC"/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08" name="Text Box 56"/>
              <p:cNvSpPr txBox="1">
                <a:spLocks noChangeArrowheads="1"/>
              </p:cNvSpPr>
              <p:nvPr/>
            </p:nvSpPr>
            <p:spPr bwMode="auto">
              <a:xfrm>
                <a:off x="4380" y="2157"/>
                <a:ext cx="1245" cy="3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pl-PL" sz="1100" b="1" i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Usługi</a:t>
                </a:r>
              </a:p>
              <a:p>
                <a:pPr algn="ctr">
                  <a:lnSpc>
                    <a:spcPct val="90000"/>
                  </a:lnSpc>
                </a:pPr>
                <a:r>
                  <a:rPr kumimoji="0" lang="pl-PL" sz="1100" b="1" i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kontekstowe</a:t>
                </a:r>
                <a:endParaRPr kumimoji="0" lang="en-US" sz="1100" b="1" i="1" dirty="0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grpSp>
          <p:nvGrpSpPr>
            <p:cNvPr id="8" name="Group 57"/>
            <p:cNvGrpSpPr>
              <a:grpSpLocks/>
            </p:cNvGrpSpPr>
            <p:nvPr/>
          </p:nvGrpSpPr>
          <p:grpSpPr bwMode="auto">
            <a:xfrm>
              <a:off x="4578" y="3465"/>
              <a:ext cx="835" cy="330"/>
              <a:chOff x="4124" y="3321"/>
              <a:chExt cx="1261" cy="419"/>
            </a:xfrm>
          </p:grpSpPr>
          <p:sp>
            <p:nvSpPr>
              <p:cNvPr id="3326010" name="Oval 58"/>
              <p:cNvSpPr>
                <a:spLocks noChangeArrowheads="1"/>
              </p:cNvSpPr>
              <p:nvPr/>
            </p:nvSpPr>
            <p:spPr bwMode="auto">
              <a:xfrm>
                <a:off x="4124" y="3321"/>
                <a:ext cx="1261" cy="412"/>
              </a:xfrm>
              <a:prstGeom prst="ellipse">
                <a:avLst/>
              </a:prstGeom>
              <a:solidFill>
                <a:srgbClr val="FF99CC"/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11" name="Text Box 59"/>
              <p:cNvSpPr txBox="1">
                <a:spLocks noChangeArrowheads="1"/>
              </p:cNvSpPr>
              <p:nvPr/>
            </p:nvSpPr>
            <p:spPr bwMode="auto">
              <a:xfrm>
                <a:off x="4153" y="3422"/>
                <a:ext cx="1203" cy="3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1100" b="1" dirty="0" err="1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Intera</a:t>
                </a:r>
                <a:r>
                  <a:rPr kumimoji="0" lang="pl-PL" sz="1100" b="1" dirty="0" err="1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ktywne</a:t>
                </a:r>
                <a:r>
                  <a:rPr kumimoji="0" lang="pl-PL" sz="1100" b="1" dirty="0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 usługi i gry</a:t>
                </a:r>
                <a:endParaRPr kumimoji="0" lang="en-US" sz="1100" b="1" dirty="0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grpSp>
          <p:nvGrpSpPr>
            <p:cNvPr id="9" name="Group 60"/>
            <p:cNvGrpSpPr>
              <a:grpSpLocks/>
            </p:cNvGrpSpPr>
            <p:nvPr/>
          </p:nvGrpSpPr>
          <p:grpSpPr bwMode="auto">
            <a:xfrm>
              <a:off x="4997" y="3166"/>
              <a:ext cx="574" cy="294"/>
              <a:chOff x="4712" y="3211"/>
              <a:chExt cx="868" cy="374"/>
            </a:xfrm>
          </p:grpSpPr>
          <p:sp>
            <p:nvSpPr>
              <p:cNvPr id="3326013" name="AutoShape 61"/>
              <p:cNvSpPr>
                <a:spLocks noChangeArrowheads="1"/>
              </p:cNvSpPr>
              <p:nvPr/>
            </p:nvSpPr>
            <p:spPr bwMode="auto">
              <a:xfrm>
                <a:off x="4733" y="3211"/>
                <a:ext cx="804" cy="374"/>
              </a:xfrm>
              <a:prstGeom prst="octagon">
                <a:avLst>
                  <a:gd name="adj" fmla="val 29287"/>
                </a:avLst>
              </a:prstGeom>
              <a:solidFill>
                <a:schemeClr val="bg2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14" name="Text Box 62"/>
              <p:cNvSpPr txBox="1">
                <a:spLocks noChangeArrowheads="1"/>
              </p:cNvSpPr>
              <p:nvPr/>
            </p:nvSpPr>
            <p:spPr bwMode="auto">
              <a:xfrm>
                <a:off x="4712" y="3306"/>
                <a:ext cx="868" cy="196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1100" b="1" dirty="0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G</a:t>
                </a:r>
                <a:r>
                  <a:rPr kumimoji="0" lang="pl-PL" sz="1100" b="1" dirty="0" err="1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ry</a:t>
                </a:r>
                <a:r>
                  <a:rPr kumimoji="0" lang="en-US" sz="1100" b="1" dirty="0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, </a:t>
                </a:r>
                <a:r>
                  <a:rPr kumimoji="0" lang="pl-PL" sz="1100" b="1" dirty="0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muzyka</a:t>
                </a:r>
                <a:endParaRPr kumimoji="0" lang="en-US" sz="1100" b="1" dirty="0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grpSp>
          <p:nvGrpSpPr>
            <p:cNvPr id="10" name="Group 63"/>
            <p:cNvGrpSpPr>
              <a:grpSpLocks/>
            </p:cNvGrpSpPr>
            <p:nvPr/>
          </p:nvGrpSpPr>
          <p:grpSpPr bwMode="auto">
            <a:xfrm>
              <a:off x="4472" y="2776"/>
              <a:ext cx="626" cy="338"/>
              <a:chOff x="3963" y="2455"/>
              <a:chExt cx="947" cy="430"/>
            </a:xfrm>
          </p:grpSpPr>
          <p:sp>
            <p:nvSpPr>
              <p:cNvPr id="3326016" name="AutoShape 64"/>
              <p:cNvSpPr>
                <a:spLocks noChangeArrowheads="1"/>
              </p:cNvSpPr>
              <p:nvPr/>
            </p:nvSpPr>
            <p:spPr bwMode="auto">
              <a:xfrm>
                <a:off x="3988" y="2455"/>
                <a:ext cx="895" cy="430"/>
              </a:xfrm>
              <a:prstGeom prst="octagon">
                <a:avLst>
                  <a:gd name="adj" fmla="val 29287"/>
                </a:avLst>
              </a:prstGeom>
              <a:solidFill>
                <a:srgbClr val="CCCCFF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17" name="Text Box 65"/>
              <p:cNvSpPr txBox="1">
                <a:spLocks noChangeArrowheads="1"/>
              </p:cNvSpPr>
              <p:nvPr/>
            </p:nvSpPr>
            <p:spPr bwMode="auto">
              <a:xfrm>
                <a:off x="3963" y="2462"/>
                <a:ext cx="947" cy="374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Picture </a:t>
                </a:r>
              </a:p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Messaging,   MM Messaging</a:t>
                </a:r>
              </a:p>
            </p:txBody>
          </p:sp>
        </p:grpSp>
        <p:grpSp>
          <p:nvGrpSpPr>
            <p:cNvPr id="11" name="Group 66"/>
            <p:cNvGrpSpPr>
              <a:grpSpLocks/>
            </p:cNvGrpSpPr>
            <p:nvPr/>
          </p:nvGrpSpPr>
          <p:grpSpPr bwMode="auto">
            <a:xfrm>
              <a:off x="4517" y="2548"/>
              <a:ext cx="307" cy="218"/>
              <a:chOff x="4031" y="2160"/>
              <a:chExt cx="465" cy="277"/>
            </a:xfrm>
          </p:grpSpPr>
          <p:sp>
            <p:nvSpPr>
              <p:cNvPr id="3326019" name="Oval 67"/>
              <p:cNvSpPr>
                <a:spLocks noChangeArrowheads="1"/>
              </p:cNvSpPr>
              <p:nvPr/>
            </p:nvSpPr>
            <p:spPr bwMode="auto">
              <a:xfrm>
                <a:off x="4031" y="2160"/>
                <a:ext cx="465" cy="257"/>
              </a:xfrm>
              <a:prstGeom prst="ellipse">
                <a:avLst/>
              </a:prstGeom>
              <a:solidFill>
                <a:schemeClr val="accent1"/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20" name="Text Box 68"/>
              <p:cNvSpPr txBox="1">
                <a:spLocks noChangeArrowheads="1"/>
              </p:cNvSpPr>
              <p:nvPr/>
            </p:nvSpPr>
            <p:spPr bwMode="auto">
              <a:xfrm>
                <a:off x="4093" y="2241"/>
                <a:ext cx="343" cy="1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pl-PL" sz="1100" b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Głos</a:t>
                </a:r>
                <a:endParaRPr kumimoji="0" lang="en-US" sz="1100" b="1" dirty="0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grpSp>
          <p:nvGrpSpPr>
            <p:cNvPr id="12" name="Group 69"/>
            <p:cNvGrpSpPr>
              <a:grpSpLocks/>
            </p:cNvGrpSpPr>
            <p:nvPr/>
          </p:nvGrpSpPr>
          <p:grpSpPr bwMode="auto">
            <a:xfrm>
              <a:off x="4500" y="2216"/>
              <a:ext cx="554" cy="315"/>
              <a:chOff x="3401" y="887"/>
              <a:chExt cx="886" cy="402"/>
            </a:xfrm>
          </p:grpSpPr>
          <p:sp>
            <p:nvSpPr>
              <p:cNvPr id="3326022" name="AutoShape 70"/>
              <p:cNvSpPr>
                <a:spLocks noChangeArrowheads="1"/>
              </p:cNvSpPr>
              <p:nvPr/>
            </p:nvSpPr>
            <p:spPr bwMode="auto">
              <a:xfrm>
                <a:off x="3401" y="887"/>
                <a:ext cx="886" cy="402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23" name="Text Box 71"/>
              <p:cNvSpPr txBox="1">
                <a:spLocks noChangeArrowheads="1"/>
              </p:cNvSpPr>
              <p:nvPr/>
            </p:nvSpPr>
            <p:spPr bwMode="auto">
              <a:xfrm>
                <a:off x="3438" y="970"/>
                <a:ext cx="791" cy="275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pl-PL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W</a:t>
                </a: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ideo </a:t>
                </a:r>
                <a:r>
                  <a:rPr kumimoji="0" lang="pl-PL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k</a:t>
                </a: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lip</a:t>
                </a:r>
                <a:r>
                  <a:rPr kumimoji="0" lang="pl-PL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y</a:t>
                </a:r>
                <a:endParaRPr kumimoji="0" lang="en-US" sz="900" b="1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  <a:p>
                <a:pPr algn="ctr">
                  <a:lnSpc>
                    <a:spcPct val="90000"/>
                  </a:lnSpc>
                </a:pPr>
                <a:r>
                  <a:rPr kumimoji="0" lang="en-US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Sport, </a:t>
                </a:r>
                <a:r>
                  <a:rPr kumimoji="0" lang="pl-PL" sz="900" b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Wiad.</a:t>
                </a:r>
                <a:endParaRPr kumimoji="0" lang="en-US" sz="900" b="1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grpSp>
          <p:nvGrpSpPr>
            <p:cNvPr id="13" name="Group 72"/>
            <p:cNvGrpSpPr>
              <a:grpSpLocks/>
            </p:cNvGrpSpPr>
            <p:nvPr/>
          </p:nvGrpSpPr>
          <p:grpSpPr bwMode="auto">
            <a:xfrm>
              <a:off x="5092" y="2848"/>
              <a:ext cx="427" cy="288"/>
              <a:chOff x="4900" y="2322"/>
              <a:chExt cx="646" cy="366"/>
            </a:xfrm>
          </p:grpSpPr>
          <p:sp>
            <p:nvSpPr>
              <p:cNvPr id="3326025" name="AutoShape 73"/>
              <p:cNvSpPr>
                <a:spLocks noChangeArrowheads="1"/>
              </p:cNvSpPr>
              <p:nvPr/>
            </p:nvSpPr>
            <p:spPr bwMode="auto">
              <a:xfrm>
                <a:off x="4900" y="2322"/>
                <a:ext cx="646" cy="366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99CCFF"/>
              </a:solidFill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26" name="Text Box 74"/>
              <p:cNvSpPr txBox="1">
                <a:spLocks noChangeArrowheads="1"/>
              </p:cNvSpPr>
              <p:nvPr/>
            </p:nvSpPr>
            <p:spPr bwMode="auto">
              <a:xfrm>
                <a:off x="5008" y="2378"/>
                <a:ext cx="463" cy="273"/>
              </a:xfrm>
              <a:prstGeom prst="rect">
                <a:avLst/>
              </a:prstGeom>
              <a:noFill/>
              <a:ln w="12700">
                <a:noFill/>
                <a:miter lim="800000"/>
                <a:headEnd type="none" w="sm" len="sm"/>
                <a:tailEnd type="none" w="sm" len="sm"/>
              </a:ln>
              <a:effectLst/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900" b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E-mail</a:t>
                </a:r>
              </a:p>
              <a:p>
                <a:pPr algn="ctr">
                  <a:lnSpc>
                    <a:spcPct val="90000"/>
                  </a:lnSpc>
                </a:pPr>
                <a:r>
                  <a:rPr kumimoji="0" lang="en-US" sz="900" b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IM</a:t>
                </a:r>
              </a:p>
            </p:txBody>
          </p:sp>
        </p:grpSp>
        <p:grpSp>
          <p:nvGrpSpPr>
            <p:cNvPr id="14" name="Group 75"/>
            <p:cNvGrpSpPr>
              <a:grpSpLocks/>
            </p:cNvGrpSpPr>
            <p:nvPr/>
          </p:nvGrpSpPr>
          <p:grpSpPr bwMode="auto">
            <a:xfrm>
              <a:off x="4478" y="3143"/>
              <a:ext cx="535" cy="294"/>
              <a:chOff x="3972" y="2918"/>
              <a:chExt cx="809" cy="375"/>
            </a:xfrm>
          </p:grpSpPr>
          <p:sp>
            <p:nvSpPr>
              <p:cNvPr id="3326028" name="AutoShape 76"/>
              <p:cNvSpPr>
                <a:spLocks noChangeArrowheads="1"/>
              </p:cNvSpPr>
              <p:nvPr/>
            </p:nvSpPr>
            <p:spPr bwMode="auto">
              <a:xfrm>
                <a:off x="4014" y="2918"/>
                <a:ext cx="726" cy="375"/>
              </a:xfrm>
              <a:prstGeom prst="roundRect">
                <a:avLst>
                  <a:gd name="adj" fmla="val 16667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12700">
                <a:noFill/>
                <a:round/>
                <a:headEnd type="none" w="sm" len="sm"/>
                <a:tailEnd type="none" w="sm" len="sm"/>
              </a:ln>
              <a:effectLst/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6029" name="Text Box 77"/>
              <p:cNvSpPr txBox="1">
                <a:spLocks noChangeArrowheads="1"/>
              </p:cNvSpPr>
              <p:nvPr/>
            </p:nvSpPr>
            <p:spPr bwMode="auto">
              <a:xfrm>
                <a:off x="3972" y="2958"/>
                <a:ext cx="809" cy="2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kumimoji="0" lang="en-US" sz="900" b="1" i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St</a:t>
                </a:r>
                <a:r>
                  <a:rPr kumimoji="0" lang="pl-PL" sz="900" b="1" i="1" dirty="0" err="1">
                    <a:latin typeface="+mn-lt"/>
                    <a:ea typeface="Arial Unicode MS" pitchFamily="34" charset="-128"/>
                    <a:cs typeface="Arial Unicode MS" pitchFamily="34" charset="-128"/>
                  </a:rPr>
                  <a:t>rumieniowanie</a:t>
                </a:r>
                <a:r>
                  <a:rPr kumimoji="0" lang="en-US" sz="900" b="1" i="1" dirty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 Audio, </a:t>
                </a:r>
                <a:r>
                  <a:rPr kumimoji="0" lang="pl-PL" sz="900" b="1" i="1" dirty="0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W</a:t>
                </a:r>
                <a:r>
                  <a:rPr kumimoji="0" lang="en-US" sz="900" b="1" i="1" dirty="0" err="1" smtClean="0">
                    <a:latin typeface="+mn-lt"/>
                    <a:ea typeface="Arial Unicode MS" pitchFamily="34" charset="-128"/>
                    <a:cs typeface="Arial Unicode MS" pitchFamily="34" charset="-128"/>
                  </a:rPr>
                  <a:t>ideo</a:t>
                </a:r>
                <a:endParaRPr kumimoji="0" lang="en-US" sz="900" b="1" i="1" dirty="0">
                  <a:latin typeface="+mn-lt"/>
                  <a:ea typeface="Arial Unicode MS" pitchFamily="34" charset="-128"/>
                  <a:cs typeface="Arial Unicode MS" pitchFamily="34" charset="-128"/>
                </a:endParaRPr>
              </a:p>
            </p:txBody>
          </p:sp>
        </p:grpSp>
        <p:sp>
          <p:nvSpPr>
            <p:cNvPr id="3326030" name="Text Box 78"/>
            <p:cNvSpPr txBox="1">
              <a:spLocks noChangeArrowheads="1"/>
            </p:cNvSpPr>
            <p:nvPr/>
          </p:nvSpPr>
          <p:spPr bwMode="auto">
            <a:xfrm>
              <a:off x="4597" y="1982"/>
              <a:ext cx="831" cy="223"/>
            </a:xfrm>
            <a:prstGeom prst="rect">
              <a:avLst/>
            </a:prstGeom>
            <a:solidFill>
              <a:srgbClr val="EAEAEA"/>
            </a:solidFill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kumimoji="0" lang="pl-PL" sz="1000" b="1">
                  <a:latin typeface="+mn-lt"/>
                  <a:ea typeface="Arial Unicode MS" pitchFamily="34" charset="-128"/>
                  <a:cs typeface="Arial Unicode MS" pitchFamily="34" charset="-128"/>
                </a:rPr>
                <a:t>Usługi konwergentne</a:t>
              </a:r>
              <a:r>
                <a:rPr kumimoji="0" lang="en-US" sz="1000" b="1">
                  <a:latin typeface="+mn-lt"/>
                  <a:ea typeface="Arial Unicode MS" pitchFamily="34" charset="-128"/>
                  <a:cs typeface="Arial Unicode MS" pitchFamily="34" charset="-128"/>
                </a:rPr>
                <a:t/>
              </a:r>
              <a:br>
                <a:rPr kumimoji="0" lang="en-US" sz="1000" b="1">
                  <a:latin typeface="+mn-lt"/>
                  <a:ea typeface="Arial Unicode MS" pitchFamily="34" charset="-128"/>
                  <a:cs typeface="Arial Unicode MS" pitchFamily="34" charset="-128"/>
                </a:rPr>
              </a:br>
              <a:r>
                <a:rPr kumimoji="0" lang="pl-PL" sz="1000" b="1">
                  <a:latin typeface="+mn-lt"/>
                  <a:ea typeface="Arial Unicode MS" pitchFamily="34" charset="-128"/>
                  <a:cs typeface="Arial Unicode MS" pitchFamily="34" charset="-128"/>
                </a:rPr>
                <a:t>Bogata komunikacja</a:t>
              </a:r>
              <a:endParaRPr kumimoji="0" lang="en-US" sz="1000" b="1">
                <a:latin typeface="+mn-lt"/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sp>
        <p:nvSpPr>
          <p:cNvPr id="3326031" name="AutoShape 79"/>
          <p:cNvSpPr>
            <a:spLocks noChangeArrowheads="1"/>
          </p:cNvSpPr>
          <p:nvPr/>
        </p:nvSpPr>
        <p:spPr bwMode="auto">
          <a:xfrm rot="5400000">
            <a:off x="2137569" y="2196307"/>
            <a:ext cx="1600200" cy="557212"/>
          </a:xfrm>
          <a:prstGeom prst="triangle">
            <a:avLst>
              <a:gd name="adj" fmla="val 50000"/>
            </a:avLst>
          </a:prstGeom>
          <a:solidFill>
            <a:srgbClr val="92D050">
              <a:alpha val="50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26032" name="AutoShape 80"/>
          <p:cNvSpPr>
            <a:spLocks noChangeArrowheads="1"/>
          </p:cNvSpPr>
          <p:nvPr/>
        </p:nvSpPr>
        <p:spPr bwMode="auto">
          <a:xfrm rot="5400000">
            <a:off x="5576094" y="2196307"/>
            <a:ext cx="1600200" cy="557212"/>
          </a:xfrm>
          <a:prstGeom prst="triangle">
            <a:avLst>
              <a:gd name="adj" fmla="val 50000"/>
            </a:avLst>
          </a:prstGeom>
          <a:solidFill>
            <a:srgbClr val="92D050">
              <a:alpha val="50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326034" name="Text Box 82"/>
          <p:cNvSpPr txBox="1">
            <a:spLocks noChangeArrowheads="1"/>
          </p:cNvSpPr>
          <p:nvPr/>
        </p:nvSpPr>
        <p:spPr bwMode="auto">
          <a:xfrm>
            <a:off x="2124075" y="5591175"/>
            <a:ext cx="5040313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kumimoji="0" lang="pl-PL" b="1" dirty="0">
                <a:latin typeface="+mn-lt"/>
              </a:rPr>
              <a:t> Neutralność dostępowa</a:t>
            </a:r>
            <a:r>
              <a:rPr kumimoji="0" lang="en-US" b="1" dirty="0">
                <a:latin typeface="+mn-lt"/>
              </a:rPr>
              <a:t>, </a:t>
            </a:r>
            <a:endParaRPr kumimoji="0" lang="pl-PL" b="1" dirty="0">
              <a:latin typeface="+mn-lt"/>
            </a:endParaRPr>
          </a:p>
          <a:p>
            <a:pPr>
              <a:buFontTx/>
              <a:buChar char="•"/>
            </a:pPr>
            <a:r>
              <a:rPr kumimoji="0" lang="pl-PL" b="1" dirty="0">
                <a:latin typeface="+mn-lt"/>
              </a:rPr>
              <a:t> Wzbogacenie usług</a:t>
            </a:r>
          </a:p>
          <a:p>
            <a:pPr>
              <a:buFontTx/>
              <a:buChar char="•"/>
            </a:pPr>
            <a:r>
              <a:rPr kumimoji="0" lang="pl-PL" b="1" dirty="0">
                <a:latin typeface="+mn-lt"/>
              </a:rPr>
              <a:t> Możliwość wyboru dla użytkownika i operatora</a:t>
            </a:r>
          </a:p>
        </p:txBody>
      </p:sp>
      <p:sp>
        <p:nvSpPr>
          <p:cNvPr id="78" name="Symbol zastępczy daty 7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5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4ECE92-675A-49FD-AD63-47C9232C9E99}" type="slidenum">
              <a:rPr lang="pl-PL">
                <a:latin typeface="+mn-lt"/>
              </a:rPr>
              <a:pPr/>
              <a:t>60</a:t>
            </a:fld>
            <a:endParaRPr lang="pl-PL">
              <a:latin typeface="+mn-lt"/>
            </a:endParaRPr>
          </a:p>
        </p:txBody>
      </p:sp>
      <p:sp>
        <p:nvSpPr>
          <p:cNvPr id="3469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Składniki </a:t>
            </a:r>
            <a:r>
              <a:rPr lang="en-US">
                <a:solidFill>
                  <a:schemeClr val="tx1"/>
                </a:solidFill>
                <a:latin typeface="+mn-lt"/>
              </a:rPr>
              <a:t>IMS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190579" y="5126038"/>
            <a:ext cx="533400" cy="1004887"/>
            <a:chOff x="624" y="2928"/>
            <a:chExt cx="336" cy="633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624" y="2928"/>
              <a:ext cx="336" cy="633"/>
              <a:chOff x="1584" y="3792"/>
              <a:chExt cx="109" cy="345"/>
            </a:xfrm>
          </p:grpSpPr>
          <p:sp>
            <p:nvSpPr>
              <p:cNvPr id="3469317" name="Rectangle 5"/>
              <p:cNvSpPr>
                <a:spLocks noChangeArrowheads="1"/>
              </p:cNvSpPr>
              <p:nvPr/>
            </p:nvSpPr>
            <p:spPr bwMode="auto">
              <a:xfrm>
                <a:off x="1584" y="3865"/>
                <a:ext cx="109" cy="27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69318" name="Rectangle 6"/>
              <p:cNvSpPr>
                <a:spLocks noChangeArrowheads="1"/>
              </p:cNvSpPr>
              <p:nvPr/>
            </p:nvSpPr>
            <p:spPr bwMode="auto">
              <a:xfrm>
                <a:off x="1598" y="3892"/>
                <a:ext cx="77" cy="8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69319" name="Rectangle 7"/>
              <p:cNvSpPr>
                <a:spLocks noChangeArrowheads="1"/>
              </p:cNvSpPr>
              <p:nvPr/>
            </p:nvSpPr>
            <p:spPr bwMode="auto">
              <a:xfrm>
                <a:off x="1657" y="3792"/>
                <a:ext cx="33" cy="73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69320" name="Text Box 8"/>
            <p:cNvSpPr txBox="1">
              <a:spLocks noChangeArrowheads="1"/>
            </p:cNvSpPr>
            <p:nvPr/>
          </p:nvSpPr>
          <p:spPr bwMode="auto">
            <a:xfrm>
              <a:off x="624" y="3309"/>
              <a:ext cx="280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UE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69321" name="Rectangle 9"/>
          <p:cNvSpPr>
            <a:spLocks noChangeArrowheads="1"/>
          </p:cNvSpPr>
          <p:nvPr/>
        </p:nvSpPr>
        <p:spPr bwMode="auto">
          <a:xfrm>
            <a:off x="657179" y="1773238"/>
            <a:ext cx="1828800" cy="4495800"/>
          </a:xfrm>
          <a:prstGeom prst="rect">
            <a:avLst/>
          </a:prstGeom>
          <a:noFill/>
          <a:ln w="28575">
            <a:solidFill>
              <a:schemeClr val="tx1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2" name="Rectangle 10"/>
          <p:cNvSpPr>
            <a:spLocks noChangeArrowheads="1"/>
          </p:cNvSpPr>
          <p:nvPr/>
        </p:nvSpPr>
        <p:spPr bwMode="auto">
          <a:xfrm>
            <a:off x="809579" y="3373438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3" name="Text Box 11"/>
          <p:cNvSpPr txBox="1">
            <a:spLocks noChangeArrowheads="1"/>
          </p:cNvSpPr>
          <p:nvPr/>
        </p:nvSpPr>
        <p:spPr bwMode="auto">
          <a:xfrm>
            <a:off x="961979" y="3673475"/>
            <a:ext cx="83227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P-CSCF</a:t>
            </a:r>
            <a:endParaRPr kumimoji="0" lang="en-US">
              <a:latin typeface="+mn-lt"/>
            </a:endParaRPr>
          </a:p>
        </p:txBody>
      </p:sp>
      <p:sp>
        <p:nvSpPr>
          <p:cNvPr id="3469324" name="Rectangle 12"/>
          <p:cNvSpPr>
            <a:spLocks noChangeArrowheads="1"/>
          </p:cNvSpPr>
          <p:nvPr/>
        </p:nvSpPr>
        <p:spPr bwMode="auto">
          <a:xfrm>
            <a:off x="3247979" y="1773238"/>
            <a:ext cx="5791200" cy="4419600"/>
          </a:xfrm>
          <a:prstGeom prst="rect">
            <a:avLst/>
          </a:prstGeom>
          <a:noFill/>
          <a:ln w="28575">
            <a:solidFill>
              <a:srgbClr val="00B050"/>
            </a:solidFill>
            <a:prstDash val="dash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5" name="Rectangle 13"/>
          <p:cNvSpPr>
            <a:spLocks noChangeArrowheads="1"/>
          </p:cNvSpPr>
          <p:nvPr/>
        </p:nvSpPr>
        <p:spPr bwMode="auto">
          <a:xfrm>
            <a:off x="5229179" y="3373438"/>
            <a:ext cx="1447800" cy="1143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6" name="Rectangle 14"/>
          <p:cNvSpPr>
            <a:spLocks noChangeArrowheads="1"/>
          </p:cNvSpPr>
          <p:nvPr/>
        </p:nvSpPr>
        <p:spPr bwMode="auto">
          <a:xfrm>
            <a:off x="7743779" y="4973638"/>
            <a:ext cx="1204912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7" name="Rectangle 15"/>
          <p:cNvSpPr>
            <a:spLocks noChangeArrowheads="1"/>
          </p:cNvSpPr>
          <p:nvPr/>
        </p:nvSpPr>
        <p:spPr bwMode="auto">
          <a:xfrm>
            <a:off x="5229179" y="4973638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69328" name="Rectangle 16"/>
          <p:cNvSpPr>
            <a:spLocks noChangeArrowheads="1"/>
          </p:cNvSpPr>
          <p:nvPr/>
        </p:nvSpPr>
        <p:spPr bwMode="auto">
          <a:xfrm>
            <a:off x="5229179" y="1849438"/>
            <a:ext cx="1447800" cy="1066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3095579" y="3373438"/>
            <a:ext cx="1447800" cy="1143000"/>
            <a:chOff x="1632" y="2160"/>
            <a:chExt cx="912" cy="720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69330" name="Rectangle 18"/>
            <p:cNvSpPr>
              <a:spLocks noChangeArrowheads="1"/>
            </p:cNvSpPr>
            <p:nvPr/>
          </p:nvSpPr>
          <p:spPr bwMode="auto">
            <a:xfrm>
              <a:off x="1632" y="2160"/>
              <a:ext cx="912" cy="720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69331" name="Text Box 19"/>
            <p:cNvSpPr txBox="1">
              <a:spLocks noChangeArrowheads="1"/>
            </p:cNvSpPr>
            <p:nvPr/>
          </p:nvSpPr>
          <p:spPr bwMode="auto">
            <a:xfrm>
              <a:off x="1728" y="2349"/>
              <a:ext cx="4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I-CSCF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69332" name="Text Box 20"/>
          <p:cNvSpPr txBox="1">
            <a:spLocks noChangeArrowheads="1"/>
          </p:cNvSpPr>
          <p:nvPr/>
        </p:nvSpPr>
        <p:spPr bwMode="auto">
          <a:xfrm>
            <a:off x="5305379" y="3673475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S-CSCF</a:t>
            </a:r>
            <a:endParaRPr kumimoji="0" lang="en-US">
              <a:latin typeface="+mn-lt"/>
            </a:endParaRPr>
          </a:p>
        </p:txBody>
      </p:sp>
      <p:sp>
        <p:nvSpPr>
          <p:cNvPr id="3469333" name="Text Box 21"/>
          <p:cNvSpPr txBox="1">
            <a:spLocks noChangeArrowheads="1"/>
          </p:cNvSpPr>
          <p:nvPr/>
        </p:nvSpPr>
        <p:spPr bwMode="auto">
          <a:xfrm>
            <a:off x="5533979" y="5273675"/>
            <a:ext cx="6848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BGCF</a:t>
            </a:r>
            <a:endParaRPr kumimoji="0" lang="en-US">
              <a:latin typeface="+mn-lt"/>
            </a:endParaRPr>
          </a:p>
        </p:txBody>
      </p:sp>
      <p:sp>
        <p:nvSpPr>
          <p:cNvPr id="3469334" name="Text Box 22"/>
          <p:cNvSpPr txBox="1">
            <a:spLocks noChangeArrowheads="1"/>
          </p:cNvSpPr>
          <p:nvPr/>
        </p:nvSpPr>
        <p:spPr bwMode="auto">
          <a:xfrm>
            <a:off x="7972379" y="5273675"/>
            <a:ext cx="7569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MGCF</a:t>
            </a:r>
            <a:endParaRPr kumimoji="0" lang="en-US">
              <a:latin typeface="+mn-lt"/>
            </a:endParaRPr>
          </a:p>
        </p:txBody>
      </p:sp>
      <p:sp>
        <p:nvSpPr>
          <p:cNvPr id="3469335" name="Text Box 23"/>
          <p:cNvSpPr txBox="1">
            <a:spLocks noChangeArrowheads="1"/>
          </p:cNvSpPr>
          <p:nvPr/>
        </p:nvSpPr>
        <p:spPr bwMode="auto">
          <a:xfrm>
            <a:off x="5686379" y="2149475"/>
            <a:ext cx="5405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HSS</a:t>
            </a:r>
            <a:endParaRPr kumimoji="0" lang="en-US">
              <a:latin typeface="+mn-lt"/>
            </a:endParaRPr>
          </a:p>
        </p:txBody>
      </p:sp>
      <p:sp>
        <p:nvSpPr>
          <p:cNvPr id="3469336" name="Line 24"/>
          <p:cNvSpPr>
            <a:spLocks noChangeShapeType="1"/>
          </p:cNvSpPr>
          <p:nvPr/>
        </p:nvSpPr>
        <p:spPr bwMode="auto">
          <a:xfrm flipV="1">
            <a:off x="1419179" y="4516438"/>
            <a:ext cx="0" cy="838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37" name="Line 25"/>
          <p:cNvSpPr>
            <a:spLocks noChangeShapeType="1"/>
          </p:cNvSpPr>
          <p:nvPr/>
        </p:nvSpPr>
        <p:spPr bwMode="auto">
          <a:xfrm flipV="1">
            <a:off x="2257379" y="3983038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38" name="Line 26"/>
          <p:cNvSpPr>
            <a:spLocks noChangeShapeType="1"/>
          </p:cNvSpPr>
          <p:nvPr/>
        </p:nvSpPr>
        <p:spPr bwMode="auto">
          <a:xfrm flipV="1">
            <a:off x="4543379" y="3906838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39" name="Line 27"/>
          <p:cNvSpPr>
            <a:spLocks noChangeShapeType="1"/>
          </p:cNvSpPr>
          <p:nvPr/>
        </p:nvSpPr>
        <p:spPr bwMode="auto">
          <a:xfrm flipV="1">
            <a:off x="6676979" y="5507038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40" name="Line 28"/>
          <p:cNvSpPr>
            <a:spLocks noChangeShapeType="1"/>
          </p:cNvSpPr>
          <p:nvPr/>
        </p:nvSpPr>
        <p:spPr bwMode="auto">
          <a:xfrm flipV="1">
            <a:off x="5914979" y="4516438"/>
            <a:ext cx="0" cy="4572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41" name="Line 29"/>
          <p:cNvSpPr>
            <a:spLocks noChangeShapeType="1"/>
          </p:cNvSpPr>
          <p:nvPr/>
        </p:nvSpPr>
        <p:spPr bwMode="auto">
          <a:xfrm flipV="1">
            <a:off x="5914979" y="2916238"/>
            <a:ext cx="0" cy="45720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42" name="Line 30"/>
          <p:cNvSpPr>
            <a:spLocks noChangeShapeType="1"/>
          </p:cNvSpPr>
          <p:nvPr/>
        </p:nvSpPr>
        <p:spPr bwMode="auto">
          <a:xfrm flipV="1">
            <a:off x="6676979" y="3906838"/>
            <a:ext cx="685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5" name="Group 31"/>
          <p:cNvGrpSpPr>
            <a:grpSpLocks/>
          </p:cNvGrpSpPr>
          <p:nvPr/>
        </p:nvGrpSpPr>
        <p:grpSpPr bwMode="auto">
          <a:xfrm>
            <a:off x="7362779" y="2306638"/>
            <a:ext cx="1447800" cy="1066800"/>
            <a:chOff x="4512" y="2160"/>
            <a:chExt cx="912" cy="67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69344" name="Rectangle 32"/>
            <p:cNvSpPr>
              <a:spLocks noChangeArrowheads="1"/>
            </p:cNvSpPr>
            <p:nvPr/>
          </p:nvSpPr>
          <p:spPr bwMode="auto">
            <a:xfrm>
              <a:off x="4512" y="2160"/>
              <a:ext cx="912" cy="67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69345" name="Text Box 33"/>
            <p:cNvSpPr txBox="1">
              <a:spLocks noChangeArrowheads="1"/>
            </p:cNvSpPr>
            <p:nvPr/>
          </p:nvSpPr>
          <p:spPr bwMode="auto">
            <a:xfrm>
              <a:off x="4800" y="2349"/>
              <a:ext cx="267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AS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69346" name="Line 34"/>
          <p:cNvSpPr>
            <a:spLocks noChangeShapeType="1"/>
          </p:cNvSpPr>
          <p:nvPr/>
        </p:nvSpPr>
        <p:spPr bwMode="auto">
          <a:xfrm>
            <a:off x="961979" y="4897438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47" name="Text Box 35"/>
          <p:cNvSpPr txBox="1">
            <a:spLocks noChangeArrowheads="1"/>
          </p:cNvSpPr>
          <p:nvPr/>
        </p:nvSpPr>
        <p:spPr bwMode="auto">
          <a:xfrm>
            <a:off x="1860504" y="4857750"/>
            <a:ext cx="5148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Gm</a:t>
            </a:r>
            <a:endParaRPr kumimoji="0" lang="en-US">
              <a:latin typeface="+mn-lt"/>
            </a:endParaRPr>
          </a:p>
        </p:txBody>
      </p:sp>
      <p:sp>
        <p:nvSpPr>
          <p:cNvPr id="3469348" name="Line 36"/>
          <p:cNvSpPr>
            <a:spLocks noChangeShapeType="1"/>
          </p:cNvSpPr>
          <p:nvPr/>
        </p:nvSpPr>
        <p:spPr bwMode="auto">
          <a:xfrm>
            <a:off x="2714579" y="36782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49" name="Text Box 37"/>
          <p:cNvSpPr txBox="1">
            <a:spLocks noChangeArrowheads="1"/>
          </p:cNvSpPr>
          <p:nvPr/>
        </p:nvSpPr>
        <p:spPr bwMode="auto">
          <a:xfrm>
            <a:off x="2485979" y="4511675"/>
            <a:ext cx="5437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Mw</a:t>
            </a:r>
            <a:endParaRPr kumimoji="0" lang="en-US">
              <a:latin typeface="+mn-lt"/>
            </a:endParaRPr>
          </a:p>
        </p:txBody>
      </p:sp>
      <p:sp>
        <p:nvSpPr>
          <p:cNvPr id="3469350" name="Line 38"/>
          <p:cNvSpPr>
            <a:spLocks noChangeShapeType="1"/>
          </p:cNvSpPr>
          <p:nvPr/>
        </p:nvSpPr>
        <p:spPr bwMode="auto">
          <a:xfrm>
            <a:off x="7057979" y="29924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51" name="Line 39"/>
          <p:cNvSpPr>
            <a:spLocks noChangeShapeType="1"/>
          </p:cNvSpPr>
          <p:nvPr/>
        </p:nvSpPr>
        <p:spPr bwMode="auto">
          <a:xfrm>
            <a:off x="7210379" y="52022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52" name="Text Box 40"/>
          <p:cNvSpPr txBox="1">
            <a:spLocks noChangeArrowheads="1"/>
          </p:cNvSpPr>
          <p:nvPr/>
        </p:nvSpPr>
        <p:spPr bwMode="auto">
          <a:xfrm>
            <a:off x="6676979" y="3444875"/>
            <a:ext cx="47160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ISC</a:t>
            </a:r>
            <a:endParaRPr kumimoji="0" lang="en-US">
              <a:latin typeface="+mn-lt"/>
            </a:endParaRPr>
          </a:p>
        </p:txBody>
      </p:sp>
      <p:sp>
        <p:nvSpPr>
          <p:cNvPr id="3469353" name="Text Box 41"/>
          <p:cNvSpPr txBox="1">
            <a:spLocks noChangeArrowheads="1"/>
          </p:cNvSpPr>
          <p:nvPr/>
        </p:nvSpPr>
        <p:spPr bwMode="auto">
          <a:xfrm>
            <a:off x="6981779" y="5730875"/>
            <a:ext cx="4363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Mj</a:t>
            </a:r>
            <a:endParaRPr kumimoji="0" lang="en-US">
              <a:latin typeface="+mn-lt"/>
            </a:endParaRPr>
          </a:p>
        </p:txBody>
      </p:sp>
      <p:cxnSp>
        <p:nvCxnSpPr>
          <p:cNvPr id="3469354" name="AutoShape 42"/>
          <p:cNvCxnSpPr>
            <a:cxnSpLocks noChangeShapeType="1"/>
            <a:endCxn id="3469328" idx="1"/>
          </p:cNvCxnSpPr>
          <p:nvPr/>
        </p:nvCxnSpPr>
        <p:spPr bwMode="auto">
          <a:xfrm rot="16200000">
            <a:off x="4029029" y="2173288"/>
            <a:ext cx="971550" cy="1390650"/>
          </a:xfrm>
          <a:prstGeom prst="bentConnector2">
            <a:avLst/>
          </a:prstGeom>
          <a:noFill/>
          <a:ln w="28575">
            <a:solidFill>
              <a:srgbClr val="0070C0"/>
            </a:solidFill>
            <a:miter lim="800000"/>
            <a:headEnd type="triangle" w="med" len="med"/>
            <a:tailEnd type="triangle" w="med" len="med"/>
          </a:ln>
          <a:effectLst/>
        </p:spPr>
      </p:cxnSp>
      <p:sp>
        <p:nvSpPr>
          <p:cNvPr id="3469355" name="Line 43"/>
          <p:cNvSpPr>
            <a:spLocks noChangeShapeType="1"/>
          </p:cNvSpPr>
          <p:nvPr/>
        </p:nvSpPr>
        <p:spPr bwMode="auto">
          <a:xfrm>
            <a:off x="5533979" y="4745038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56" name="Text Box 44"/>
          <p:cNvSpPr txBox="1">
            <a:spLocks noChangeArrowheads="1"/>
          </p:cNvSpPr>
          <p:nvPr/>
        </p:nvSpPr>
        <p:spPr bwMode="auto">
          <a:xfrm>
            <a:off x="4924379" y="4511675"/>
            <a:ext cx="43473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Mi</a:t>
            </a:r>
            <a:endParaRPr kumimoji="0" lang="en-US">
              <a:latin typeface="+mn-lt"/>
            </a:endParaRPr>
          </a:p>
        </p:txBody>
      </p: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7362779" y="3525838"/>
            <a:ext cx="1447800" cy="685800"/>
            <a:chOff x="4512" y="1584"/>
            <a:chExt cx="912" cy="43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3469358" name="Rectangle 46"/>
            <p:cNvSpPr>
              <a:spLocks noChangeArrowheads="1"/>
            </p:cNvSpPr>
            <p:nvPr/>
          </p:nvSpPr>
          <p:spPr bwMode="auto">
            <a:xfrm>
              <a:off x="4512" y="1584"/>
              <a:ext cx="912" cy="432"/>
            </a:xfrm>
            <a:prstGeom prst="rect">
              <a:avLst/>
            </a:prstGeom>
            <a:grpFill/>
            <a:ln w="381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69359" name="Text Box 47"/>
            <p:cNvSpPr txBox="1">
              <a:spLocks noChangeArrowheads="1"/>
            </p:cNvSpPr>
            <p:nvPr/>
          </p:nvSpPr>
          <p:spPr bwMode="auto">
            <a:xfrm>
              <a:off x="4608" y="1677"/>
              <a:ext cx="386" cy="2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kumimoji="0" lang="de-DE">
                  <a:latin typeface="+mn-lt"/>
                </a:rPr>
                <a:t>MRF</a:t>
              </a:r>
              <a:endParaRPr kumimoji="0" lang="en-US">
                <a:latin typeface="+mn-lt"/>
              </a:endParaRPr>
            </a:p>
          </p:txBody>
        </p:sp>
      </p:grpSp>
      <p:sp>
        <p:nvSpPr>
          <p:cNvPr id="3469360" name="Line 48"/>
          <p:cNvSpPr>
            <a:spLocks noChangeShapeType="1"/>
          </p:cNvSpPr>
          <p:nvPr/>
        </p:nvSpPr>
        <p:spPr bwMode="auto">
          <a:xfrm flipV="1">
            <a:off x="6676979" y="3144838"/>
            <a:ext cx="685800" cy="2286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61" name="Line 49"/>
          <p:cNvSpPr>
            <a:spLocks noChangeShapeType="1"/>
          </p:cNvSpPr>
          <p:nvPr/>
        </p:nvSpPr>
        <p:spPr bwMode="auto">
          <a:xfrm flipV="1">
            <a:off x="6676979" y="2535238"/>
            <a:ext cx="685800" cy="0"/>
          </a:xfrm>
          <a:prstGeom prst="line">
            <a:avLst/>
          </a:prstGeom>
          <a:noFill/>
          <a:ln w="28575">
            <a:solidFill>
              <a:srgbClr val="0070C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62" name="Line 50"/>
          <p:cNvSpPr>
            <a:spLocks noChangeShapeType="1"/>
          </p:cNvSpPr>
          <p:nvPr/>
        </p:nvSpPr>
        <p:spPr bwMode="auto">
          <a:xfrm>
            <a:off x="5457779" y="3144838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63" name="Text Box 51"/>
          <p:cNvSpPr txBox="1">
            <a:spLocks noChangeArrowheads="1"/>
          </p:cNvSpPr>
          <p:nvPr/>
        </p:nvSpPr>
        <p:spPr bwMode="auto">
          <a:xfrm>
            <a:off x="4771979" y="2911475"/>
            <a:ext cx="4074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Cx</a:t>
            </a:r>
            <a:endParaRPr kumimoji="0" lang="en-US">
              <a:latin typeface="+mn-lt"/>
            </a:endParaRPr>
          </a:p>
        </p:txBody>
      </p:sp>
      <p:sp>
        <p:nvSpPr>
          <p:cNvPr id="3469364" name="Line 52"/>
          <p:cNvSpPr>
            <a:spLocks noChangeShapeType="1"/>
          </p:cNvSpPr>
          <p:nvPr/>
        </p:nvSpPr>
        <p:spPr bwMode="auto">
          <a:xfrm>
            <a:off x="3476579" y="3068638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65" name="Line 53"/>
          <p:cNvSpPr>
            <a:spLocks noChangeShapeType="1"/>
          </p:cNvSpPr>
          <p:nvPr/>
        </p:nvSpPr>
        <p:spPr bwMode="auto">
          <a:xfrm>
            <a:off x="6981779" y="22304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69366" name="Text Box 54"/>
          <p:cNvSpPr txBox="1">
            <a:spLocks noChangeArrowheads="1"/>
          </p:cNvSpPr>
          <p:nvPr/>
        </p:nvSpPr>
        <p:spPr bwMode="auto">
          <a:xfrm>
            <a:off x="6905579" y="1844675"/>
            <a:ext cx="4122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>
                <a:latin typeface="+mn-lt"/>
              </a:rPr>
              <a:t>Sh</a:t>
            </a:r>
            <a:endParaRPr kumimoji="0" lang="en-US">
              <a:latin typeface="+mn-lt"/>
            </a:endParaRPr>
          </a:p>
        </p:txBody>
      </p:sp>
      <p:sp>
        <p:nvSpPr>
          <p:cNvPr id="3469367" name="Text Box 55"/>
          <p:cNvSpPr txBox="1">
            <a:spLocks noChangeArrowheads="1"/>
          </p:cNvSpPr>
          <p:nvPr/>
        </p:nvSpPr>
        <p:spPr bwMode="auto">
          <a:xfrm>
            <a:off x="685754" y="1376363"/>
            <a:ext cx="194322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wizytowana</a:t>
            </a:r>
            <a:endParaRPr kumimoji="0" lang="en-US" sz="2000" b="1">
              <a:latin typeface="+mn-lt"/>
            </a:endParaRPr>
          </a:p>
        </p:txBody>
      </p:sp>
      <p:sp>
        <p:nvSpPr>
          <p:cNvPr id="3469368" name="Text Box 56"/>
          <p:cNvSpPr txBox="1">
            <a:spLocks noChangeArrowheads="1"/>
          </p:cNvSpPr>
          <p:nvPr/>
        </p:nvSpPr>
        <p:spPr bwMode="auto">
          <a:xfrm>
            <a:off x="7238954" y="1341438"/>
            <a:ext cx="192309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pl-PL" sz="2000" b="1">
                <a:latin typeface="+mn-lt"/>
              </a:rPr>
              <a:t>Sieć macierzysta</a:t>
            </a:r>
            <a:endParaRPr kumimoji="0" lang="en-US" sz="2000" b="1">
              <a:latin typeface="+mn-lt"/>
            </a:endParaRPr>
          </a:p>
        </p:txBody>
      </p:sp>
      <p:sp>
        <p:nvSpPr>
          <p:cNvPr id="59" name="Symbol zastępczy daty 5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  <p:sp>
        <p:nvSpPr>
          <p:cNvPr id="60" name="Prostokąt zaokrąglony 59"/>
          <p:cNvSpPr/>
          <p:nvPr/>
        </p:nvSpPr>
        <p:spPr>
          <a:xfrm>
            <a:off x="1716971" y="4309110"/>
            <a:ext cx="651411" cy="4572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dirty="0" smtClean="0">
                <a:solidFill>
                  <a:schemeClr val="tx2"/>
                </a:solidFill>
              </a:rPr>
              <a:t>PDF</a:t>
            </a:r>
            <a:endParaRPr lang="pl-PL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945347-8B67-4763-872D-5A306F8BDB38}" type="slidenum">
              <a:rPr lang="pl-PL"/>
              <a:pPr/>
              <a:t>61</a:t>
            </a:fld>
            <a:endParaRPr lang="pl-PL"/>
          </a:p>
        </p:txBody>
      </p:sp>
      <p:sp>
        <p:nvSpPr>
          <p:cNvPr id="3471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Interfejs Sh</a:t>
            </a:r>
          </a:p>
        </p:txBody>
      </p:sp>
      <p:sp>
        <p:nvSpPr>
          <p:cNvPr id="3471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Punkt odniesienia między </a:t>
            </a:r>
            <a:r>
              <a:rPr lang="en-US"/>
              <a:t>HSS </a:t>
            </a:r>
            <a:r>
              <a:rPr lang="pl-PL"/>
              <a:t>i</a:t>
            </a:r>
            <a:r>
              <a:rPr lang="en-US"/>
              <a:t> AS</a:t>
            </a:r>
            <a:r>
              <a:rPr lang="pl-PL"/>
              <a:t> </a:t>
            </a:r>
            <a:r>
              <a:rPr lang="en-US"/>
              <a:t>(SIP-AS </a:t>
            </a:r>
            <a:r>
              <a:rPr lang="pl-PL"/>
              <a:t>lub</a:t>
            </a:r>
            <a:r>
              <a:rPr lang="en-US"/>
              <a:t> OSA SCS)</a:t>
            </a:r>
          </a:p>
          <a:p>
            <a:r>
              <a:rPr lang="pl-PL"/>
              <a:t>Protokół - </a:t>
            </a:r>
            <a:r>
              <a:rPr lang="en-US"/>
              <a:t>Diameter</a:t>
            </a:r>
          </a:p>
          <a:p>
            <a:r>
              <a:rPr lang="en-US"/>
              <a:t>AS </a:t>
            </a:r>
            <a:r>
              <a:rPr lang="pl-PL"/>
              <a:t>pobiera z HSS dane użytkownika lub zapisuje tam dane związane z usługami</a:t>
            </a:r>
            <a:endParaRPr lang="en-US"/>
          </a:p>
          <a:p>
            <a:r>
              <a:rPr lang="en-US"/>
              <a:t>HSS</a:t>
            </a:r>
            <a:r>
              <a:rPr lang="pl-PL"/>
              <a:t> przechowuje </a:t>
            </a:r>
            <a:r>
              <a:rPr lang="en-US"/>
              <a:t>list</a:t>
            </a:r>
            <a:r>
              <a:rPr lang="pl-PL"/>
              <a:t>ę</a:t>
            </a:r>
            <a:r>
              <a:rPr lang="en-US"/>
              <a:t> AS</a:t>
            </a:r>
            <a:r>
              <a:rPr lang="pl-PL"/>
              <a:t>, które mają uprawnienie do korzystania</a:t>
            </a:r>
            <a:endParaRPr lang="en-US"/>
          </a:p>
          <a:p>
            <a:r>
              <a:rPr lang="pl-PL"/>
              <a:t>Dwa rodzaje procedur</a:t>
            </a:r>
            <a:r>
              <a:rPr lang="en-US"/>
              <a:t>:</a:t>
            </a:r>
          </a:p>
          <a:p>
            <a:pPr lvl="1"/>
            <a:r>
              <a:rPr lang="pl-PL"/>
              <a:t>Obsługa danych</a:t>
            </a:r>
            <a:endParaRPr lang="en-US"/>
          </a:p>
          <a:p>
            <a:pPr lvl="1"/>
            <a:r>
              <a:rPr lang="pl-PL"/>
              <a:t>Subskrypcja usług/powiadomienia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163DCE-6CC4-47B0-9976-E6EFC393A731}" type="slidenum">
              <a:rPr lang="pl-PL"/>
              <a:pPr/>
              <a:t>62</a:t>
            </a:fld>
            <a:endParaRPr lang="pl-PL"/>
          </a:p>
        </p:txBody>
      </p:sp>
      <p:sp>
        <p:nvSpPr>
          <p:cNvPr id="3473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Bazy danych w IMS - </a:t>
            </a:r>
            <a:r>
              <a:rPr lang="en-US"/>
              <a:t>HSS </a:t>
            </a:r>
            <a:r>
              <a:rPr lang="pl-PL"/>
              <a:t>i </a:t>
            </a:r>
            <a:r>
              <a:rPr lang="en-US"/>
              <a:t>SLF</a:t>
            </a:r>
            <a:endParaRPr lang="pl-PL"/>
          </a:p>
        </p:txBody>
      </p:sp>
      <p:sp>
        <p:nvSpPr>
          <p:cNvPr id="347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26770" y="1526858"/>
            <a:ext cx="8054975" cy="457200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000" dirty="0"/>
              <a:t>HSS </a:t>
            </a:r>
            <a:r>
              <a:rPr lang="pl-PL" sz="2000" dirty="0"/>
              <a:t>– repozytorium wszystkich danych abonenckich niezbędnych do obsługi sesji multimedialnych</a:t>
            </a:r>
            <a:endParaRPr lang="en-US" sz="2000" dirty="0"/>
          </a:p>
          <a:p>
            <a:pPr lvl="1">
              <a:lnSpc>
                <a:spcPct val="80000"/>
              </a:lnSpc>
            </a:pPr>
            <a:r>
              <a:rPr lang="pl-PL" sz="1800" dirty="0"/>
              <a:t>Informacja lokalizacyjna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Informacje związane z bezpieczeństwem</a:t>
            </a:r>
          </a:p>
          <a:p>
            <a:pPr lvl="2">
              <a:lnSpc>
                <a:spcPct val="80000"/>
              </a:lnSpc>
            </a:pPr>
            <a:r>
              <a:rPr lang="pl-PL" sz="1600" dirty="0"/>
              <a:t>Uwierzytelnienie i uprawnienia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Profil użytkownika</a:t>
            </a:r>
          </a:p>
          <a:p>
            <a:pPr lvl="2">
              <a:lnSpc>
                <a:spcPct val="80000"/>
              </a:lnSpc>
            </a:pPr>
            <a:r>
              <a:rPr lang="pl-PL" sz="1600" dirty="0"/>
              <a:t>Abonowane usługi </a:t>
            </a:r>
          </a:p>
          <a:p>
            <a:pPr lvl="2">
              <a:lnSpc>
                <a:spcPct val="80000"/>
              </a:lnSpc>
            </a:pPr>
            <a:r>
              <a:rPr lang="pl-PL" sz="1600" dirty="0"/>
              <a:t>Przydzielony użytkownikowi serwer </a:t>
            </a:r>
            <a:r>
              <a:rPr lang="en-US" sz="1600" dirty="0"/>
              <a:t>S-CSCF</a:t>
            </a:r>
            <a:endParaRPr lang="pl-PL" sz="1600" dirty="0"/>
          </a:p>
          <a:p>
            <a:pPr lvl="2">
              <a:lnSpc>
                <a:spcPct val="80000"/>
              </a:lnSpc>
            </a:pPr>
            <a:r>
              <a:rPr lang="pl-PL" sz="1600" dirty="0"/>
              <a:t>Identyfikacja prywatna i publiczna użytkownika</a:t>
            </a:r>
          </a:p>
          <a:p>
            <a:pPr lvl="2">
              <a:lnSpc>
                <a:spcPct val="80000"/>
              </a:lnSpc>
            </a:pPr>
            <a:r>
              <a:rPr lang="pl-PL" sz="1600" dirty="0"/>
              <a:t>Uprawnienia użytkownika do korzystania z usług i typów mediów</a:t>
            </a:r>
          </a:p>
          <a:p>
            <a:pPr lvl="2">
              <a:lnSpc>
                <a:spcPct val="80000"/>
              </a:lnSpc>
            </a:pPr>
            <a:r>
              <a:rPr lang="pl-PL" sz="1600" dirty="0"/>
              <a:t>Kryteria filtrowania służące do wyboru właściwego serwera aplikacji (AS)</a:t>
            </a:r>
          </a:p>
          <a:p>
            <a:pPr>
              <a:lnSpc>
                <a:spcPct val="80000"/>
              </a:lnSpc>
            </a:pPr>
            <a:r>
              <a:rPr lang="pl-PL" sz="2000" dirty="0"/>
              <a:t>Egzekwowanie polityk usługodawcy</a:t>
            </a:r>
            <a:endParaRPr lang="en-US" sz="2000" dirty="0"/>
          </a:p>
          <a:p>
            <a:pPr lvl="1">
              <a:lnSpc>
                <a:spcPct val="80000"/>
              </a:lnSpc>
            </a:pPr>
            <a:r>
              <a:rPr lang="pl-PL" sz="1600" dirty="0"/>
              <a:t>Wyrejestrowywanie użytkowników z nieprawidłowym profilem</a:t>
            </a:r>
            <a:endParaRPr lang="en-US" sz="1800" dirty="0"/>
          </a:p>
          <a:p>
            <a:pPr>
              <a:lnSpc>
                <a:spcPct val="80000"/>
              </a:lnSpc>
            </a:pPr>
            <a:r>
              <a:rPr lang="pl-PL" sz="2000" dirty="0"/>
              <a:t>Sieci wykorzystujące więcej niż jeden </a:t>
            </a:r>
            <a:r>
              <a:rPr lang="en-US" sz="2000" dirty="0"/>
              <a:t>HSS </a:t>
            </a:r>
            <a:r>
              <a:rPr lang="pl-PL" sz="2000" dirty="0"/>
              <a:t>wymagają SLF (</a:t>
            </a:r>
            <a:r>
              <a:rPr lang="en-US" sz="2000" dirty="0"/>
              <a:t>Subscription Locator Function</a:t>
            </a:r>
            <a:r>
              <a:rPr lang="pl-PL" sz="2000" dirty="0"/>
              <a:t>)</a:t>
            </a:r>
            <a:endParaRPr lang="en-US" sz="2000" dirty="0"/>
          </a:p>
          <a:p>
            <a:pPr>
              <a:lnSpc>
                <a:spcPct val="80000"/>
              </a:lnSpc>
            </a:pPr>
            <a:r>
              <a:rPr lang="pl-PL" sz="2000" dirty="0"/>
              <a:t>Zarówno</a:t>
            </a:r>
            <a:r>
              <a:rPr lang="en-US" sz="2000" dirty="0"/>
              <a:t> HSS </a:t>
            </a:r>
            <a:r>
              <a:rPr lang="pl-PL" sz="2000" dirty="0"/>
              <a:t>jak i </a:t>
            </a:r>
            <a:r>
              <a:rPr lang="en-US" sz="2000" dirty="0"/>
              <a:t>SLF implement</a:t>
            </a:r>
            <a:r>
              <a:rPr lang="pl-PL" sz="2000" dirty="0" err="1" smtClean="0"/>
              <a:t>ują</a:t>
            </a:r>
            <a:r>
              <a:rPr lang="en-US" sz="2000" dirty="0" smtClean="0"/>
              <a:t> </a:t>
            </a:r>
            <a:r>
              <a:rPr lang="pl-PL" sz="2000" dirty="0"/>
              <a:t>protokół</a:t>
            </a:r>
            <a:r>
              <a:rPr lang="en-US" sz="2000" dirty="0"/>
              <a:t> Diameter (RFC 3588) </a:t>
            </a:r>
            <a:r>
              <a:rPr lang="pl-PL" sz="2000" dirty="0"/>
              <a:t>z aplikacją specyficzną dla </a:t>
            </a:r>
            <a:r>
              <a:rPr lang="en-US" sz="2000" dirty="0"/>
              <a:t>IMS</a:t>
            </a:r>
            <a:endParaRPr lang="pl-PL" sz="20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0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524B1D-6987-400A-873E-F72B6A13B063}" type="slidenum">
              <a:rPr lang="pl-PL">
                <a:latin typeface="+mn-lt"/>
              </a:rPr>
              <a:pPr/>
              <a:t>63</a:t>
            </a:fld>
            <a:endParaRPr lang="pl-PL">
              <a:latin typeface="+mn-lt"/>
            </a:endParaRPr>
          </a:p>
        </p:txBody>
      </p:sp>
      <p:sp>
        <p:nvSpPr>
          <p:cNvPr id="3475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HSS – Home Subscriber Server</a:t>
            </a:r>
          </a:p>
        </p:txBody>
      </p:sp>
      <p:sp>
        <p:nvSpPr>
          <p:cNvPr id="3475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4092807"/>
            <a:ext cx="7772400" cy="22320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pl-PL" sz="2000" dirty="0"/>
              <a:t>Rozwinięcie GSM HLR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Interfejs Cx w IMS tak samo ważny jak interfejs </a:t>
            </a:r>
            <a:r>
              <a:rPr lang="pl-PL" sz="1800" dirty="0" err="1"/>
              <a:t>MSC-HLR</a:t>
            </a:r>
            <a:r>
              <a:rPr lang="pl-PL" sz="1800" dirty="0"/>
              <a:t> w GSM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Wymagania </a:t>
            </a:r>
            <a:r>
              <a:rPr lang="pl-PL" sz="1800" dirty="0" err="1"/>
              <a:t>protokołowe</a:t>
            </a:r>
            <a:r>
              <a:rPr lang="pl-PL" sz="1800" dirty="0"/>
              <a:t> podobne do MAP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Wielu operatorów wykorzystuje MAP do komunikacji z HSS</a:t>
            </a:r>
          </a:p>
          <a:p>
            <a:pPr>
              <a:lnSpc>
                <a:spcPct val="80000"/>
              </a:lnSpc>
            </a:pPr>
            <a:r>
              <a:rPr lang="pl-PL" sz="2000" dirty="0"/>
              <a:t>Możliwość wielu HSS</a:t>
            </a:r>
          </a:p>
          <a:p>
            <a:pPr lvl="1">
              <a:lnSpc>
                <a:spcPct val="80000"/>
              </a:lnSpc>
            </a:pPr>
            <a:r>
              <a:rPr lang="pl-PL" sz="1800" dirty="0"/>
              <a:t>Wymagany SLF – prosta baza danych odwzorowująca adresy użytkowników na właściwy HSS, w którym są kompletne dane o użytkowniku</a:t>
            </a:r>
          </a:p>
        </p:txBody>
      </p:sp>
      <p:sp>
        <p:nvSpPr>
          <p:cNvPr id="3475460" name="Rectangle 4"/>
          <p:cNvSpPr>
            <a:spLocks noChangeArrowheads="1"/>
          </p:cNvSpPr>
          <p:nvPr/>
        </p:nvSpPr>
        <p:spPr bwMode="auto">
          <a:xfrm>
            <a:off x="3832225" y="2759075"/>
            <a:ext cx="1089025" cy="65405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61" name="Rectangle 5"/>
          <p:cNvSpPr>
            <a:spLocks noChangeArrowheads="1"/>
          </p:cNvSpPr>
          <p:nvPr/>
        </p:nvSpPr>
        <p:spPr bwMode="auto">
          <a:xfrm>
            <a:off x="5930900" y="2759075"/>
            <a:ext cx="1011238" cy="654050"/>
          </a:xfrm>
          <a:prstGeom prst="rect">
            <a:avLst/>
          </a:prstGeom>
          <a:solidFill>
            <a:srgbClr val="FFCC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62" name="Rectangle 6"/>
          <p:cNvSpPr>
            <a:spLocks noChangeArrowheads="1"/>
          </p:cNvSpPr>
          <p:nvPr/>
        </p:nvSpPr>
        <p:spPr bwMode="auto">
          <a:xfrm>
            <a:off x="3962400" y="2909888"/>
            <a:ext cx="58990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>
                <a:latin typeface="+mn-lt"/>
              </a:rPr>
              <a:t>I-CSCF</a:t>
            </a:r>
            <a:endParaRPr lang="pl-PL" sz="2200" b="1" u="sng">
              <a:latin typeface="+mn-lt"/>
            </a:endParaRPr>
          </a:p>
        </p:txBody>
      </p:sp>
      <p:sp>
        <p:nvSpPr>
          <p:cNvPr id="3475463" name="Rectangle 7"/>
          <p:cNvSpPr>
            <a:spLocks noChangeArrowheads="1"/>
          </p:cNvSpPr>
          <p:nvPr/>
        </p:nvSpPr>
        <p:spPr bwMode="auto">
          <a:xfrm>
            <a:off x="5930900" y="3011488"/>
            <a:ext cx="1011238" cy="37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64" name="Rectangle 8"/>
          <p:cNvSpPr>
            <a:spLocks noChangeArrowheads="1"/>
          </p:cNvSpPr>
          <p:nvPr/>
        </p:nvSpPr>
        <p:spPr bwMode="auto">
          <a:xfrm>
            <a:off x="6064250" y="2909888"/>
            <a:ext cx="63799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>
                <a:latin typeface="+mn-lt"/>
              </a:rPr>
              <a:t>S-CSCF</a:t>
            </a:r>
            <a:endParaRPr lang="pl-PL" sz="2200" b="1" u="sng">
              <a:latin typeface="+mn-lt"/>
            </a:endParaRPr>
          </a:p>
        </p:txBody>
      </p:sp>
      <p:sp>
        <p:nvSpPr>
          <p:cNvPr id="3475465" name="Rectangle 9"/>
          <p:cNvSpPr>
            <a:spLocks noChangeArrowheads="1"/>
          </p:cNvSpPr>
          <p:nvPr/>
        </p:nvSpPr>
        <p:spPr bwMode="auto">
          <a:xfrm>
            <a:off x="5313363" y="2759075"/>
            <a:ext cx="433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66" name="Rectangle 10"/>
          <p:cNvSpPr>
            <a:spLocks noChangeArrowheads="1"/>
          </p:cNvSpPr>
          <p:nvPr/>
        </p:nvSpPr>
        <p:spPr bwMode="auto">
          <a:xfrm>
            <a:off x="5403850" y="2819400"/>
            <a:ext cx="21961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Mw</a:t>
            </a:r>
            <a:endParaRPr lang="pl-PL" sz="2200" u="sng">
              <a:latin typeface="+mn-lt"/>
            </a:endParaRPr>
          </a:p>
        </p:txBody>
      </p:sp>
      <p:sp>
        <p:nvSpPr>
          <p:cNvPr id="3475467" name="Line 11"/>
          <p:cNvSpPr>
            <a:spLocks noChangeShapeType="1"/>
          </p:cNvSpPr>
          <p:nvPr/>
        </p:nvSpPr>
        <p:spPr bwMode="auto">
          <a:xfrm>
            <a:off x="5465763" y="3011488"/>
            <a:ext cx="1587" cy="336550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69" name="Rectangle 13"/>
          <p:cNvSpPr>
            <a:spLocks noChangeArrowheads="1"/>
          </p:cNvSpPr>
          <p:nvPr/>
        </p:nvSpPr>
        <p:spPr bwMode="auto">
          <a:xfrm>
            <a:off x="4059238" y="1665288"/>
            <a:ext cx="474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2" name="Line 16"/>
          <p:cNvSpPr>
            <a:spLocks noChangeShapeType="1"/>
          </p:cNvSpPr>
          <p:nvPr/>
        </p:nvSpPr>
        <p:spPr bwMode="auto">
          <a:xfrm>
            <a:off x="4137025" y="2447925"/>
            <a:ext cx="311150" cy="1588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3" name="Rectangle 17"/>
          <p:cNvSpPr>
            <a:spLocks noChangeArrowheads="1"/>
          </p:cNvSpPr>
          <p:nvPr/>
        </p:nvSpPr>
        <p:spPr bwMode="auto">
          <a:xfrm>
            <a:off x="4448175" y="2279650"/>
            <a:ext cx="377825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4" name="Rectangle 18"/>
          <p:cNvSpPr>
            <a:spLocks noChangeArrowheads="1"/>
          </p:cNvSpPr>
          <p:nvPr/>
        </p:nvSpPr>
        <p:spPr bwMode="auto">
          <a:xfrm>
            <a:off x="4538663" y="2341563"/>
            <a:ext cx="14747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Dx</a:t>
            </a:r>
            <a:endParaRPr lang="pl-PL" sz="2200" u="sng">
              <a:latin typeface="+mn-lt"/>
            </a:endParaRPr>
          </a:p>
        </p:txBody>
      </p:sp>
      <p:sp>
        <p:nvSpPr>
          <p:cNvPr id="3475475" name="Freeform 19"/>
          <p:cNvSpPr>
            <a:spLocks/>
          </p:cNvSpPr>
          <p:nvPr/>
        </p:nvSpPr>
        <p:spPr bwMode="auto">
          <a:xfrm>
            <a:off x="5757863" y="1990725"/>
            <a:ext cx="500062" cy="781050"/>
          </a:xfrm>
          <a:custGeom>
            <a:avLst/>
            <a:gdLst/>
            <a:ahLst/>
            <a:cxnLst>
              <a:cxn ang="0">
                <a:pos x="20" y="0"/>
              </a:cxn>
              <a:cxn ang="0">
                <a:pos x="0" y="15"/>
              </a:cxn>
              <a:cxn ang="0">
                <a:pos x="294" y="492"/>
              </a:cxn>
              <a:cxn ang="0">
                <a:pos x="314" y="477"/>
              </a:cxn>
              <a:cxn ang="0">
                <a:pos x="20" y="0"/>
              </a:cxn>
            </a:cxnLst>
            <a:rect l="0" t="0" r="r" b="b"/>
            <a:pathLst>
              <a:path w="314" h="492">
                <a:moveTo>
                  <a:pt x="20" y="0"/>
                </a:moveTo>
                <a:lnTo>
                  <a:pt x="0" y="15"/>
                </a:lnTo>
                <a:lnTo>
                  <a:pt x="294" y="492"/>
                </a:lnTo>
                <a:lnTo>
                  <a:pt x="314" y="477"/>
                </a:lnTo>
                <a:lnTo>
                  <a:pt x="2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6" name="Line 20"/>
          <p:cNvSpPr>
            <a:spLocks noChangeShapeType="1"/>
          </p:cNvSpPr>
          <p:nvPr/>
        </p:nvSpPr>
        <p:spPr bwMode="auto">
          <a:xfrm>
            <a:off x="5861050" y="2395538"/>
            <a:ext cx="311150" cy="1587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7" name="Rectangle 21"/>
          <p:cNvSpPr>
            <a:spLocks noChangeArrowheads="1"/>
          </p:cNvSpPr>
          <p:nvPr/>
        </p:nvSpPr>
        <p:spPr bwMode="auto">
          <a:xfrm>
            <a:off x="6164263" y="2254250"/>
            <a:ext cx="377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78" name="Rectangle 22"/>
          <p:cNvSpPr>
            <a:spLocks noChangeArrowheads="1"/>
          </p:cNvSpPr>
          <p:nvPr/>
        </p:nvSpPr>
        <p:spPr bwMode="auto">
          <a:xfrm>
            <a:off x="6262688" y="2314575"/>
            <a:ext cx="13625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Cx</a:t>
            </a:r>
            <a:endParaRPr lang="pl-PL" sz="2200" u="sng">
              <a:latin typeface="+mn-lt"/>
            </a:endParaRPr>
          </a:p>
        </p:txBody>
      </p:sp>
      <p:sp>
        <p:nvSpPr>
          <p:cNvPr id="3475479" name="Oval 23"/>
          <p:cNvSpPr>
            <a:spLocks noChangeArrowheads="1"/>
          </p:cNvSpPr>
          <p:nvPr/>
        </p:nvSpPr>
        <p:spPr bwMode="auto">
          <a:xfrm>
            <a:off x="5465763" y="1581150"/>
            <a:ext cx="622300" cy="422275"/>
          </a:xfrm>
          <a:prstGeom prst="ellipse">
            <a:avLst/>
          </a:prstGeom>
          <a:solidFill>
            <a:srgbClr val="FF9999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0" name="Rectangle 24"/>
          <p:cNvSpPr>
            <a:spLocks noChangeArrowheads="1"/>
          </p:cNvSpPr>
          <p:nvPr/>
        </p:nvSpPr>
        <p:spPr bwMode="auto">
          <a:xfrm>
            <a:off x="5516563" y="1665288"/>
            <a:ext cx="508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1" name="Rectangle 25"/>
          <p:cNvSpPr>
            <a:spLocks noChangeArrowheads="1"/>
          </p:cNvSpPr>
          <p:nvPr/>
        </p:nvSpPr>
        <p:spPr bwMode="auto">
          <a:xfrm>
            <a:off x="5629275" y="1727200"/>
            <a:ext cx="224420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latin typeface="+mn-lt"/>
              </a:rPr>
              <a:t>HSS</a:t>
            </a:r>
            <a:endParaRPr lang="pl-PL" sz="2200" b="1" u="sng">
              <a:latin typeface="+mn-lt"/>
            </a:endParaRPr>
          </a:p>
        </p:txBody>
      </p:sp>
      <p:sp>
        <p:nvSpPr>
          <p:cNvPr id="3475482" name="Freeform 26"/>
          <p:cNvSpPr>
            <a:spLocks/>
          </p:cNvSpPr>
          <p:nvPr/>
        </p:nvSpPr>
        <p:spPr bwMode="auto">
          <a:xfrm>
            <a:off x="6613525" y="1990725"/>
            <a:ext cx="428625" cy="777875"/>
          </a:xfrm>
          <a:custGeom>
            <a:avLst/>
            <a:gdLst/>
            <a:ahLst/>
            <a:cxnLst>
              <a:cxn ang="0">
                <a:pos x="270" y="14"/>
              </a:cxn>
              <a:cxn ang="0">
                <a:pos x="250" y="0"/>
              </a:cxn>
              <a:cxn ang="0">
                <a:pos x="0" y="477"/>
              </a:cxn>
              <a:cxn ang="0">
                <a:pos x="20" y="490"/>
              </a:cxn>
              <a:cxn ang="0">
                <a:pos x="270" y="14"/>
              </a:cxn>
            </a:cxnLst>
            <a:rect l="0" t="0" r="r" b="b"/>
            <a:pathLst>
              <a:path w="270" h="490">
                <a:moveTo>
                  <a:pt x="270" y="14"/>
                </a:moveTo>
                <a:lnTo>
                  <a:pt x="250" y="0"/>
                </a:lnTo>
                <a:lnTo>
                  <a:pt x="0" y="477"/>
                </a:lnTo>
                <a:lnTo>
                  <a:pt x="20" y="490"/>
                </a:lnTo>
                <a:lnTo>
                  <a:pt x="270" y="14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3" name="Oval 27"/>
          <p:cNvSpPr>
            <a:spLocks noChangeArrowheads="1"/>
          </p:cNvSpPr>
          <p:nvPr/>
        </p:nvSpPr>
        <p:spPr bwMode="auto">
          <a:xfrm>
            <a:off x="6707188" y="1581150"/>
            <a:ext cx="623887" cy="422275"/>
          </a:xfrm>
          <a:prstGeom prst="ellipse">
            <a:avLst/>
          </a:prstGeom>
          <a:solidFill>
            <a:srgbClr val="66FF66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4" name="Rectangle 28"/>
          <p:cNvSpPr>
            <a:spLocks noChangeArrowheads="1"/>
          </p:cNvSpPr>
          <p:nvPr/>
        </p:nvSpPr>
        <p:spPr bwMode="auto">
          <a:xfrm>
            <a:off x="6784975" y="1665288"/>
            <a:ext cx="3968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5" name="Rectangle 29"/>
          <p:cNvSpPr>
            <a:spLocks noChangeArrowheads="1"/>
          </p:cNvSpPr>
          <p:nvPr/>
        </p:nvSpPr>
        <p:spPr bwMode="auto">
          <a:xfrm>
            <a:off x="6881813" y="1727200"/>
            <a:ext cx="15228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latin typeface="+mn-lt"/>
              </a:rPr>
              <a:t>AS</a:t>
            </a:r>
            <a:endParaRPr lang="pl-PL" sz="2200" b="1" u="sng">
              <a:latin typeface="+mn-lt"/>
            </a:endParaRPr>
          </a:p>
        </p:txBody>
      </p:sp>
      <p:sp>
        <p:nvSpPr>
          <p:cNvPr id="3475486" name="Freeform 30"/>
          <p:cNvSpPr>
            <a:spLocks/>
          </p:cNvSpPr>
          <p:nvPr/>
        </p:nvSpPr>
        <p:spPr bwMode="auto">
          <a:xfrm>
            <a:off x="4756150" y="1973263"/>
            <a:ext cx="879475" cy="812800"/>
          </a:xfrm>
          <a:custGeom>
            <a:avLst/>
            <a:gdLst/>
            <a:ahLst/>
            <a:cxnLst>
              <a:cxn ang="0">
                <a:pos x="554" y="20"/>
              </a:cxn>
              <a:cxn ang="0">
                <a:pos x="538" y="0"/>
              </a:cxn>
              <a:cxn ang="0">
                <a:pos x="0" y="477"/>
              </a:cxn>
              <a:cxn ang="0">
                <a:pos x="16" y="497"/>
              </a:cxn>
              <a:cxn ang="0">
                <a:pos x="554" y="20"/>
              </a:cxn>
            </a:cxnLst>
            <a:rect l="0" t="0" r="r" b="b"/>
            <a:pathLst>
              <a:path w="554" h="497">
                <a:moveTo>
                  <a:pt x="554" y="20"/>
                </a:moveTo>
                <a:lnTo>
                  <a:pt x="538" y="0"/>
                </a:lnTo>
                <a:lnTo>
                  <a:pt x="0" y="477"/>
                </a:lnTo>
                <a:lnTo>
                  <a:pt x="16" y="497"/>
                </a:lnTo>
                <a:lnTo>
                  <a:pt x="554" y="2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7" name="Line 31"/>
          <p:cNvSpPr>
            <a:spLocks noChangeShapeType="1"/>
          </p:cNvSpPr>
          <p:nvPr/>
        </p:nvSpPr>
        <p:spPr bwMode="auto">
          <a:xfrm>
            <a:off x="5003800" y="2395538"/>
            <a:ext cx="311150" cy="1587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8" name="Rectangle 32"/>
          <p:cNvSpPr>
            <a:spLocks noChangeArrowheads="1"/>
          </p:cNvSpPr>
          <p:nvPr/>
        </p:nvSpPr>
        <p:spPr bwMode="auto">
          <a:xfrm>
            <a:off x="5307013" y="2254250"/>
            <a:ext cx="3746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89" name="Rectangle 33"/>
          <p:cNvSpPr>
            <a:spLocks noChangeArrowheads="1"/>
          </p:cNvSpPr>
          <p:nvPr/>
        </p:nvSpPr>
        <p:spPr bwMode="auto">
          <a:xfrm>
            <a:off x="5403850" y="2314575"/>
            <a:ext cx="13625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Cx</a:t>
            </a:r>
            <a:endParaRPr lang="pl-PL" sz="2200" u="sng">
              <a:latin typeface="+mn-lt"/>
            </a:endParaRPr>
          </a:p>
        </p:txBody>
      </p:sp>
      <p:sp>
        <p:nvSpPr>
          <p:cNvPr id="3475490" name="Rectangle 34"/>
          <p:cNvSpPr>
            <a:spLocks noChangeArrowheads="1"/>
          </p:cNvSpPr>
          <p:nvPr/>
        </p:nvSpPr>
        <p:spPr bwMode="auto">
          <a:xfrm>
            <a:off x="5294313" y="3333750"/>
            <a:ext cx="420687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1" name="Rectangle 35"/>
          <p:cNvSpPr>
            <a:spLocks noChangeArrowheads="1"/>
          </p:cNvSpPr>
          <p:nvPr/>
        </p:nvSpPr>
        <p:spPr bwMode="auto">
          <a:xfrm>
            <a:off x="5364163" y="3375025"/>
            <a:ext cx="22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latin typeface="+mn-lt"/>
              </a:rPr>
              <a:t>SIP</a:t>
            </a:r>
            <a:endParaRPr lang="pl-PL" sz="2200" u="sng">
              <a:latin typeface="+mn-lt"/>
            </a:endParaRPr>
          </a:p>
        </p:txBody>
      </p:sp>
      <p:sp>
        <p:nvSpPr>
          <p:cNvPr id="3475492" name="Rectangle 36"/>
          <p:cNvSpPr>
            <a:spLocks noChangeArrowheads="1"/>
          </p:cNvSpPr>
          <p:nvPr/>
        </p:nvSpPr>
        <p:spPr bwMode="auto">
          <a:xfrm>
            <a:off x="6956425" y="2239963"/>
            <a:ext cx="422275" cy="31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3" name="Rectangle 37"/>
          <p:cNvSpPr>
            <a:spLocks noChangeArrowheads="1"/>
          </p:cNvSpPr>
          <p:nvPr/>
        </p:nvSpPr>
        <p:spPr bwMode="auto">
          <a:xfrm>
            <a:off x="7029450" y="2281238"/>
            <a:ext cx="22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latin typeface="+mn-lt"/>
              </a:rPr>
              <a:t>SIP</a:t>
            </a:r>
            <a:endParaRPr lang="pl-PL" sz="2200" u="sng">
              <a:latin typeface="+mn-lt"/>
            </a:endParaRPr>
          </a:p>
        </p:txBody>
      </p:sp>
      <p:sp>
        <p:nvSpPr>
          <p:cNvPr id="3475494" name="Rectangle 38"/>
          <p:cNvSpPr>
            <a:spLocks noChangeArrowheads="1"/>
          </p:cNvSpPr>
          <p:nvPr/>
        </p:nvSpPr>
        <p:spPr bwMode="auto">
          <a:xfrm>
            <a:off x="3835400" y="2085975"/>
            <a:ext cx="9636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5" name="Rectangle 39"/>
          <p:cNvSpPr>
            <a:spLocks noChangeArrowheads="1"/>
          </p:cNvSpPr>
          <p:nvPr/>
        </p:nvSpPr>
        <p:spPr bwMode="auto">
          <a:xfrm>
            <a:off x="3616325" y="2078038"/>
            <a:ext cx="59503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+mn-lt"/>
              </a:rPr>
              <a:t>Diameter</a:t>
            </a:r>
            <a:endParaRPr lang="pl-PL" sz="1800" b="1" u="sng">
              <a:latin typeface="+mn-lt"/>
            </a:endParaRPr>
          </a:p>
        </p:txBody>
      </p:sp>
      <p:sp>
        <p:nvSpPr>
          <p:cNvPr id="3475496" name="Rectangle 40"/>
          <p:cNvSpPr>
            <a:spLocks noChangeArrowheads="1"/>
          </p:cNvSpPr>
          <p:nvPr/>
        </p:nvSpPr>
        <p:spPr bwMode="auto">
          <a:xfrm>
            <a:off x="6086475" y="1801813"/>
            <a:ext cx="620713" cy="635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7" name="Line 41"/>
          <p:cNvSpPr>
            <a:spLocks noChangeShapeType="1"/>
          </p:cNvSpPr>
          <p:nvPr/>
        </p:nvSpPr>
        <p:spPr bwMode="auto">
          <a:xfrm>
            <a:off x="6397625" y="1665288"/>
            <a:ext cx="1588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8" name="Rectangle 42"/>
          <p:cNvSpPr>
            <a:spLocks noChangeArrowheads="1"/>
          </p:cNvSpPr>
          <p:nvPr/>
        </p:nvSpPr>
        <p:spPr bwMode="auto">
          <a:xfrm>
            <a:off x="6243638" y="1412875"/>
            <a:ext cx="3762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499" name="Rectangle 43"/>
          <p:cNvSpPr>
            <a:spLocks noChangeArrowheads="1"/>
          </p:cNvSpPr>
          <p:nvPr/>
        </p:nvSpPr>
        <p:spPr bwMode="auto">
          <a:xfrm>
            <a:off x="6346825" y="1474788"/>
            <a:ext cx="13785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Sh</a:t>
            </a:r>
            <a:endParaRPr lang="pl-PL" sz="2200" u="sng">
              <a:latin typeface="+mn-lt"/>
            </a:endParaRPr>
          </a:p>
        </p:txBody>
      </p:sp>
      <p:sp>
        <p:nvSpPr>
          <p:cNvPr id="3475500" name="Line 44"/>
          <p:cNvSpPr>
            <a:spLocks noChangeShapeType="1"/>
          </p:cNvSpPr>
          <p:nvPr/>
        </p:nvSpPr>
        <p:spPr bwMode="auto">
          <a:xfrm>
            <a:off x="6629400" y="2422525"/>
            <a:ext cx="307975" cy="1588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01" name="Rectangle 45"/>
          <p:cNvSpPr>
            <a:spLocks noChangeArrowheads="1"/>
          </p:cNvSpPr>
          <p:nvPr/>
        </p:nvSpPr>
        <p:spPr bwMode="auto">
          <a:xfrm>
            <a:off x="6473825" y="2085975"/>
            <a:ext cx="3889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02" name="Rectangle 46"/>
          <p:cNvSpPr>
            <a:spLocks noChangeArrowheads="1"/>
          </p:cNvSpPr>
          <p:nvPr/>
        </p:nvSpPr>
        <p:spPr bwMode="auto">
          <a:xfrm>
            <a:off x="6546850" y="2147888"/>
            <a:ext cx="174728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ISC</a:t>
            </a:r>
            <a:endParaRPr lang="pl-PL" sz="2200" u="sng">
              <a:latin typeface="+mn-lt"/>
            </a:endParaRPr>
          </a:p>
        </p:txBody>
      </p:sp>
      <p:sp>
        <p:nvSpPr>
          <p:cNvPr id="3475503" name="Rectangle 47"/>
          <p:cNvSpPr>
            <a:spLocks noChangeArrowheads="1"/>
          </p:cNvSpPr>
          <p:nvPr/>
        </p:nvSpPr>
        <p:spPr bwMode="auto">
          <a:xfrm>
            <a:off x="5272088" y="2481263"/>
            <a:ext cx="595035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+mn-lt"/>
              </a:rPr>
              <a:t>Diameter</a:t>
            </a:r>
            <a:endParaRPr lang="pl-PL" sz="1800" b="1" u="sng">
              <a:latin typeface="+mn-lt"/>
            </a:endParaRPr>
          </a:p>
        </p:txBody>
      </p:sp>
      <p:pic>
        <p:nvPicPr>
          <p:cNvPr id="3475504" name="Picture 48" descr="phone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527175" y="2725738"/>
            <a:ext cx="552450" cy="609600"/>
          </a:xfrm>
          <a:prstGeom prst="rect">
            <a:avLst/>
          </a:prstGeom>
          <a:noFill/>
          <a:effectLst/>
        </p:spPr>
      </p:pic>
      <p:sp>
        <p:nvSpPr>
          <p:cNvPr id="3475505" name="Oval 49"/>
          <p:cNvSpPr>
            <a:spLocks noChangeArrowheads="1"/>
          </p:cNvSpPr>
          <p:nvPr/>
        </p:nvSpPr>
        <p:spPr bwMode="auto">
          <a:xfrm>
            <a:off x="2103438" y="2654300"/>
            <a:ext cx="1081087" cy="792163"/>
          </a:xfrm>
          <a:prstGeom prst="ellipse">
            <a:avLst/>
          </a:prstGeom>
          <a:solidFill>
            <a:srgbClr val="92D050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75506" name="Text Box 50"/>
          <p:cNvSpPr txBox="1">
            <a:spLocks noChangeArrowheads="1"/>
          </p:cNvSpPr>
          <p:nvPr/>
        </p:nvSpPr>
        <p:spPr bwMode="auto">
          <a:xfrm>
            <a:off x="2282825" y="2797175"/>
            <a:ext cx="725177" cy="471817"/>
          </a:xfrm>
          <a:prstGeom prst="rect">
            <a:avLst/>
          </a:prstGeom>
          <a:solidFill>
            <a:srgbClr val="92D050"/>
          </a:solidFill>
          <a:ln w="12700">
            <a:noFill/>
            <a:miter lim="800000"/>
            <a:headEnd/>
            <a:tailEnd/>
          </a:ln>
          <a:effectLst/>
        </p:spPr>
        <p:txBody>
          <a:bodyPr wrap="none" lIns="83206" tIns="41603" rIns="83206" bIns="41603">
            <a:spAutoFit/>
          </a:bodyPr>
          <a:lstStyle/>
          <a:p>
            <a:pPr defTabSz="693738" eaLnBrk="0" hangingPunct="0">
              <a:lnSpc>
                <a:spcPct val="90000"/>
              </a:lnSpc>
            </a:pPr>
            <a:r>
              <a:rPr kumimoji="0" lang="pl-PL" altLang="ja-JP" sz="1400" dirty="0">
                <a:latin typeface="+mn-lt"/>
              </a:rPr>
              <a:t>Dostęp </a:t>
            </a:r>
          </a:p>
          <a:p>
            <a:pPr defTabSz="693738" eaLnBrk="0" hangingPunct="0">
              <a:lnSpc>
                <a:spcPct val="90000"/>
              </a:lnSpc>
            </a:pPr>
            <a:r>
              <a:rPr kumimoji="0" lang="pl-PL" altLang="ja-JP" sz="1400" dirty="0">
                <a:latin typeface="+mn-lt"/>
              </a:rPr>
              <a:t>GPRS</a:t>
            </a:r>
            <a:endParaRPr kumimoji="0" lang="en-US" altLang="ko-KR" sz="1400" dirty="0">
              <a:latin typeface="+mn-lt"/>
              <a:ea typeface="Gulim" pitchFamily="34" charset="-127"/>
            </a:endParaRPr>
          </a:p>
        </p:txBody>
      </p:sp>
      <p:sp>
        <p:nvSpPr>
          <p:cNvPr id="3475507" name="Line 51"/>
          <p:cNvSpPr>
            <a:spLocks noChangeShapeType="1"/>
          </p:cNvSpPr>
          <p:nvPr/>
        </p:nvSpPr>
        <p:spPr bwMode="auto">
          <a:xfrm flipV="1">
            <a:off x="3040063" y="1862138"/>
            <a:ext cx="2447925" cy="935037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08" name="Rectangle 52"/>
          <p:cNvSpPr>
            <a:spLocks noChangeArrowheads="1"/>
          </p:cNvSpPr>
          <p:nvPr/>
        </p:nvSpPr>
        <p:spPr bwMode="auto">
          <a:xfrm>
            <a:off x="3111500" y="2365375"/>
            <a:ext cx="36227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latin typeface="+mn-lt"/>
              </a:rPr>
              <a:t>MAP</a:t>
            </a:r>
            <a:endParaRPr lang="pl-PL" sz="2200" u="sng">
              <a:latin typeface="+mn-lt"/>
            </a:endParaRPr>
          </a:p>
        </p:txBody>
      </p:sp>
      <p:sp>
        <p:nvSpPr>
          <p:cNvPr id="3475509" name="Line 53"/>
          <p:cNvSpPr>
            <a:spLocks noChangeShapeType="1"/>
          </p:cNvSpPr>
          <p:nvPr/>
        </p:nvSpPr>
        <p:spPr bwMode="auto">
          <a:xfrm>
            <a:off x="3184525" y="3086100"/>
            <a:ext cx="647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10" name="Line 54"/>
          <p:cNvSpPr>
            <a:spLocks noChangeShapeType="1"/>
          </p:cNvSpPr>
          <p:nvPr/>
        </p:nvSpPr>
        <p:spPr bwMode="auto">
          <a:xfrm>
            <a:off x="4911725" y="3157538"/>
            <a:ext cx="10080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11" name="Rectangle 55"/>
          <p:cNvSpPr>
            <a:spLocks noChangeArrowheads="1"/>
          </p:cNvSpPr>
          <p:nvPr/>
        </p:nvSpPr>
        <p:spPr bwMode="auto">
          <a:xfrm>
            <a:off x="3330575" y="3417888"/>
            <a:ext cx="22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latin typeface="+mn-lt"/>
              </a:rPr>
              <a:t>SIP</a:t>
            </a:r>
            <a:endParaRPr lang="pl-PL" sz="2200" u="sng">
              <a:latin typeface="+mn-lt"/>
            </a:endParaRPr>
          </a:p>
        </p:txBody>
      </p:sp>
      <p:sp>
        <p:nvSpPr>
          <p:cNvPr id="3475512" name="Rectangle 56"/>
          <p:cNvSpPr>
            <a:spLocks noChangeArrowheads="1"/>
          </p:cNvSpPr>
          <p:nvPr/>
        </p:nvSpPr>
        <p:spPr bwMode="auto">
          <a:xfrm>
            <a:off x="3278188" y="2784475"/>
            <a:ext cx="4302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75513" name="Rectangle 57"/>
          <p:cNvSpPr>
            <a:spLocks noChangeArrowheads="1"/>
          </p:cNvSpPr>
          <p:nvPr/>
        </p:nvSpPr>
        <p:spPr bwMode="auto">
          <a:xfrm>
            <a:off x="3368675" y="2844800"/>
            <a:ext cx="21961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>
                <a:latin typeface="+mn-lt"/>
              </a:rPr>
              <a:t>Mw</a:t>
            </a:r>
            <a:endParaRPr lang="pl-PL" sz="2200" u="sng">
              <a:latin typeface="+mn-lt"/>
            </a:endParaRPr>
          </a:p>
        </p:txBody>
      </p:sp>
      <p:sp>
        <p:nvSpPr>
          <p:cNvPr id="3475514" name="Line 58"/>
          <p:cNvSpPr>
            <a:spLocks noChangeShapeType="1"/>
          </p:cNvSpPr>
          <p:nvPr/>
        </p:nvSpPr>
        <p:spPr bwMode="auto">
          <a:xfrm>
            <a:off x="3430588" y="3036888"/>
            <a:ext cx="1587" cy="336550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61" name="Symbol zastępczy daty 6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48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C32F9-A22D-4719-A48A-B6FF13E12CE0}" type="slidenum">
              <a:rPr lang="pl-PL"/>
              <a:pPr/>
              <a:t>64</a:t>
            </a:fld>
            <a:endParaRPr lang="pl-PL"/>
          </a:p>
        </p:txBody>
      </p:sp>
      <p:sp>
        <p:nvSpPr>
          <p:cNvPr id="3481602" name="Rectangle 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SLF – Subscriber Locator Function</a:t>
            </a:r>
          </a:p>
        </p:txBody>
      </p:sp>
      <p:sp>
        <p:nvSpPr>
          <p:cNvPr id="34816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4437063"/>
            <a:ext cx="7772400" cy="2232025"/>
          </a:xfrm>
        </p:spPr>
        <p:txBody>
          <a:bodyPr/>
          <a:lstStyle/>
          <a:p>
            <a:r>
              <a:rPr lang="pl-PL" sz="1800"/>
              <a:t>Mechanizm SLF wymagany normą – faktycznie potrzebny gdy liczba HSS &gt; 1</a:t>
            </a:r>
          </a:p>
          <a:p>
            <a:pPr lvl="1"/>
            <a:r>
              <a:rPr lang="pl-PL" sz="1600"/>
              <a:t>Dane abonenckie niezbędne do obsługi sesji multimedialnych</a:t>
            </a:r>
          </a:p>
          <a:p>
            <a:r>
              <a:rPr lang="pl-PL" sz="1800"/>
              <a:t>Styk Dx /SLF umożliwia I-CSCF znalezienie adresu właściwego HSS</a:t>
            </a:r>
          </a:p>
          <a:p>
            <a:r>
              <a:rPr lang="pl-PL" sz="1800"/>
              <a:t>Funkcje interfejsu Dx</a:t>
            </a:r>
          </a:p>
          <a:p>
            <a:pPr lvl="1"/>
            <a:r>
              <a:rPr lang="pl-PL" sz="1600"/>
              <a:t>Realizacja zapytań dotyczących lokalizacji abonenta z I-CSCF</a:t>
            </a:r>
          </a:p>
          <a:p>
            <a:pPr lvl="1"/>
            <a:r>
              <a:rPr lang="pl-PL" sz="1600"/>
              <a:t>Odpowiedzi z adresem właściwego HSS dla I-CSCF</a:t>
            </a:r>
          </a:p>
        </p:txBody>
      </p:sp>
      <p:sp>
        <p:nvSpPr>
          <p:cNvPr id="3481604" name="Rectangle 4"/>
          <p:cNvSpPr>
            <a:spLocks noChangeArrowheads="1"/>
          </p:cNvSpPr>
          <p:nvPr/>
        </p:nvSpPr>
        <p:spPr bwMode="auto">
          <a:xfrm>
            <a:off x="3832225" y="3246438"/>
            <a:ext cx="1089025" cy="65405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05" name="Rectangle 5"/>
          <p:cNvSpPr>
            <a:spLocks noChangeArrowheads="1"/>
          </p:cNvSpPr>
          <p:nvPr/>
        </p:nvSpPr>
        <p:spPr bwMode="auto">
          <a:xfrm>
            <a:off x="5930900" y="3246438"/>
            <a:ext cx="1011238" cy="654050"/>
          </a:xfrm>
          <a:prstGeom prst="rect">
            <a:avLst/>
          </a:prstGeom>
          <a:solidFill>
            <a:srgbClr val="FFCC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06" name="Rectangle 6"/>
          <p:cNvSpPr>
            <a:spLocks noChangeArrowheads="1"/>
          </p:cNvSpPr>
          <p:nvPr/>
        </p:nvSpPr>
        <p:spPr bwMode="auto">
          <a:xfrm>
            <a:off x="3962400" y="3397250"/>
            <a:ext cx="76944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/>
              <a:t>I-CSCF</a:t>
            </a:r>
            <a:endParaRPr lang="pl-PL" sz="2200" b="1" u="sng"/>
          </a:p>
        </p:txBody>
      </p:sp>
      <p:sp>
        <p:nvSpPr>
          <p:cNvPr id="3481607" name="Rectangle 7"/>
          <p:cNvSpPr>
            <a:spLocks noChangeArrowheads="1"/>
          </p:cNvSpPr>
          <p:nvPr/>
        </p:nvSpPr>
        <p:spPr bwMode="auto">
          <a:xfrm>
            <a:off x="5930900" y="3498850"/>
            <a:ext cx="1011238" cy="373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08" name="Rectangle 8"/>
          <p:cNvSpPr>
            <a:spLocks noChangeArrowheads="1"/>
          </p:cNvSpPr>
          <p:nvPr/>
        </p:nvSpPr>
        <p:spPr bwMode="auto">
          <a:xfrm>
            <a:off x="6064250" y="3397250"/>
            <a:ext cx="85921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800" b="1"/>
              <a:t>S-CSCF</a:t>
            </a:r>
            <a:endParaRPr lang="pl-PL" sz="2200" b="1" u="sng"/>
          </a:p>
        </p:txBody>
      </p:sp>
      <p:sp>
        <p:nvSpPr>
          <p:cNvPr id="3481609" name="Rectangle 9"/>
          <p:cNvSpPr>
            <a:spLocks noChangeArrowheads="1"/>
          </p:cNvSpPr>
          <p:nvPr/>
        </p:nvSpPr>
        <p:spPr bwMode="auto">
          <a:xfrm>
            <a:off x="5313363" y="3246438"/>
            <a:ext cx="4333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0" name="Rectangle 10"/>
          <p:cNvSpPr>
            <a:spLocks noChangeArrowheads="1"/>
          </p:cNvSpPr>
          <p:nvPr/>
        </p:nvSpPr>
        <p:spPr bwMode="auto">
          <a:xfrm>
            <a:off x="5403850" y="3306763"/>
            <a:ext cx="21961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/>
              <a:t>Mw</a:t>
            </a:r>
            <a:endParaRPr lang="pl-PL" sz="2200" u="sng"/>
          </a:p>
        </p:txBody>
      </p:sp>
      <p:sp>
        <p:nvSpPr>
          <p:cNvPr id="3481611" name="Line 11"/>
          <p:cNvSpPr>
            <a:spLocks noChangeShapeType="1"/>
          </p:cNvSpPr>
          <p:nvPr/>
        </p:nvSpPr>
        <p:spPr bwMode="auto">
          <a:xfrm>
            <a:off x="5465763" y="3498850"/>
            <a:ext cx="1587" cy="336550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2" name="Oval 12"/>
          <p:cNvSpPr>
            <a:spLocks noChangeArrowheads="1"/>
          </p:cNvSpPr>
          <p:nvPr/>
        </p:nvSpPr>
        <p:spPr bwMode="auto">
          <a:xfrm>
            <a:off x="3981450" y="2095500"/>
            <a:ext cx="623888" cy="422275"/>
          </a:xfrm>
          <a:prstGeom prst="ellipse">
            <a:avLst/>
          </a:prstGeom>
          <a:solidFill>
            <a:srgbClr val="FF9999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3" name="Rectangle 13"/>
          <p:cNvSpPr>
            <a:spLocks noChangeArrowheads="1"/>
          </p:cNvSpPr>
          <p:nvPr/>
        </p:nvSpPr>
        <p:spPr bwMode="auto">
          <a:xfrm>
            <a:off x="4059238" y="2152650"/>
            <a:ext cx="474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4" name="Rectangle 14"/>
          <p:cNvSpPr>
            <a:spLocks noChangeArrowheads="1"/>
          </p:cNvSpPr>
          <p:nvPr/>
        </p:nvSpPr>
        <p:spPr bwMode="auto">
          <a:xfrm>
            <a:off x="4160838" y="2214563"/>
            <a:ext cx="26770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/>
              <a:t>SLF</a:t>
            </a:r>
            <a:endParaRPr lang="pl-PL" sz="2200" b="1" u="sng"/>
          </a:p>
        </p:txBody>
      </p:sp>
      <p:sp>
        <p:nvSpPr>
          <p:cNvPr id="3481615" name="Rectangle 15"/>
          <p:cNvSpPr>
            <a:spLocks noChangeArrowheads="1"/>
          </p:cNvSpPr>
          <p:nvPr/>
        </p:nvSpPr>
        <p:spPr bwMode="auto">
          <a:xfrm>
            <a:off x="4273550" y="2516188"/>
            <a:ext cx="38100" cy="7556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6" name="Line 16"/>
          <p:cNvSpPr>
            <a:spLocks noChangeShapeType="1"/>
          </p:cNvSpPr>
          <p:nvPr/>
        </p:nvSpPr>
        <p:spPr bwMode="auto">
          <a:xfrm>
            <a:off x="4137025" y="2935288"/>
            <a:ext cx="31115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7" name="Rectangle 17"/>
          <p:cNvSpPr>
            <a:spLocks noChangeArrowheads="1"/>
          </p:cNvSpPr>
          <p:nvPr/>
        </p:nvSpPr>
        <p:spPr bwMode="auto">
          <a:xfrm>
            <a:off x="4448175" y="2767013"/>
            <a:ext cx="377825" cy="30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18" name="Rectangle 18"/>
          <p:cNvSpPr>
            <a:spLocks noChangeArrowheads="1"/>
          </p:cNvSpPr>
          <p:nvPr/>
        </p:nvSpPr>
        <p:spPr bwMode="auto">
          <a:xfrm>
            <a:off x="4538663" y="2828925"/>
            <a:ext cx="17312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/>
              <a:t>Dx</a:t>
            </a:r>
            <a:endParaRPr lang="pl-PL" sz="2200" u="sng"/>
          </a:p>
        </p:txBody>
      </p:sp>
      <p:sp>
        <p:nvSpPr>
          <p:cNvPr id="3481619" name="Line 19"/>
          <p:cNvSpPr>
            <a:spLocks noChangeShapeType="1"/>
          </p:cNvSpPr>
          <p:nvPr/>
        </p:nvSpPr>
        <p:spPr bwMode="auto">
          <a:xfrm>
            <a:off x="5794375" y="2882900"/>
            <a:ext cx="3778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0" name="Rectangle 20"/>
          <p:cNvSpPr>
            <a:spLocks noChangeArrowheads="1"/>
          </p:cNvSpPr>
          <p:nvPr/>
        </p:nvSpPr>
        <p:spPr bwMode="auto">
          <a:xfrm>
            <a:off x="6164263" y="2741613"/>
            <a:ext cx="377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1" name="Rectangle 21"/>
          <p:cNvSpPr>
            <a:spLocks noChangeArrowheads="1"/>
          </p:cNvSpPr>
          <p:nvPr/>
        </p:nvSpPr>
        <p:spPr bwMode="auto">
          <a:xfrm>
            <a:off x="6262688" y="2801938"/>
            <a:ext cx="17312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/>
              <a:t>Cx</a:t>
            </a:r>
            <a:endParaRPr lang="pl-PL" sz="2200" u="sng"/>
          </a:p>
        </p:txBody>
      </p:sp>
      <p:sp>
        <p:nvSpPr>
          <p:cNvPr id="3481622" name="Oval 22"/>
          <p:cNvSpPr>
            <a:spLocks noChangeArrowheads="1"/>
          </p:cNvSpPr>
          <p:nvPr/>
        </p:nvSpPr>
        <p:spPr bwMode="auto">
          <a:xfrm>
            <a:off x="5148263" y="2068513"/>
            <a:ext cx="622300" cy="422275"/>
          </a:xfrm>
          <a:prstGeom prst="ellipse">
            <a:avLst/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3" name="Rectangle 23"/>
          <p:cNvSpPr>
            <a:spLocks noChangeArrowheads="1"/>
          </p:cNvSpPr>
          <p:nvPr/>
        </p:nvSpPr>
        <p:spPr bwMode="auto">
          <a:xfrm>
            <a:off x="5199063" y="2152650"/>
            <a:ext cx="5111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4" name="Rectangle 24"/>
          <p:cNvSpPr>
            <a:spLocks noChangeArrowheads="1"/>
          </p:cNvSpPr>
          <p:nvPr/>
        </p:nvSpPr>
        <p:spPr bwMode="auto">
          <a:xfrm>
            <a:off x="5311775" y="2214563"/>
            <a:ext cx="29174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/>
              <a:t>HSS</a:t>
            </a:r>
            <a:endParaRPr lang="pl-PL" sz="2200" b="1" u="sng"/>
          </a:p>
        </p:txBody>
      </p:sp>
      <p:sp>
        <p:nvSpPr>
          <p:cNvPr id="3481625" name="Line 25"/>
          <p:cNvSpPr>
            <a:spLocks noChangeShapeType="1"/>
          </p:cNvSpPr>
          <p:nvPr/>
        </p:nvSpPr>
        <p:spPr bwMode="auto">
          <a:xfrm>
            <a:off x="4859338" y="2882900"/>
            <a:ext cx="455612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6" name="Rectangle 26"/>
          <p:cNvSpPr>
            <a:spLocks noChangeArrowheads="1"/>
          </p:cNvSpPr>
          <p:nvPr/>
        </p:nvSpPr>
        <p:spPr bwMode="auto">
          <a:xfrm>
            <a:off x="5307013" y="2741613"/>
            <a:ext cx="3746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7" name="Rectangle 27"/>
          <p:cNvSpPr>
            <a:spLocks noChangeArrowheads="1"/>
          </p:cNvSpPr>
          <p:nvPr/>
        </p:nvSpPr>
        <p:spPr bwMode="auto">
          <a:xfrm>
            <a:off x="5403850" y="2801938"/>
            <a:ext cx="173124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/>
              <a:t>Cx</a:t>
            </a:r>
            <a:endParaRPr lang="pl-PL" sz="2200" u="sng"/>
          </a:p>
        </p:txBody>
      </p:sp>
      <p:sp>
        <p:nvSpPr>
          <p:cNvPr id="3481628" name="Rectangle 28"/>
          <p:cNvSpPr>
            <a:spLocks noChangeArrowheads="1"/>
          </p:cNvSpPr>
          <p:nvPr/>
        </p:nvSpPr>
        <p:spPr bwMode="auto">
          <a:xfrm>
            <a:off x="5294313" y="3821113"/>
            <a:ext cx="420687" cy="31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29" name="Rectangle 29"/>
          <p:cNvSpPr>
            <a:spLocks noChangeArrowheads="1"/>
          </p:cNvSpPr>
          <p:nvPr/>
        </p:nvSpPr>
        <p:spPr bwMode="auto">
          <a:xfrm>
            <a:off x="5364163" y="3862388"/>
            <a:ext cx="2901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/>
              <a:t>SIP</a:t>
            </a:r>
            <a:endParaRPr lang="pl-PL" sz="2200" u="sng"/>
          </a:p>
        </p:txBody>
      </p:sp>
      <p:sp>
        <p:nvSpPr>
          <p:cNvPr id="3481630" name="Rectangle 30"/>
          <p:cNvSpPr>
            <a:spLocks noChangeArrowheads="1"/>
          </p:cNvSpPr>
          <p:nvPr/>
        </p:nvSpPr>
        <p:spPr bwMode="auto">
          <a:xfrm>
            <a:off x="3835400" y="2573338"/>
            <a:ext cx="963613" cy="31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31" name="Rectangle 31"/>
          <p:cNvSpPr>
            <a:spLocks noChangeArrowheads="1"/>
          </p:cNvSpPr>
          <p:nvPr/>
        </p:nvSpPr>
        <p:spPr bwMode="auto">
          <a:xfrm>
            <a:off x="3453035" y="2565400"/>
            <a:ext cx="655629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 dirty="0" err="1"/>
              <a:t>Diameter</a:t>
            </a:r>
            <a:endParaRPr lang="pl-PL" sz="1800" b="1" u="sng" dirty="0"/>
          </a:p>
        </p:txBody>
      </p:sp>
      <p:sp>
        <p:nvSpPr>
          <p:cNvPr id="3481632" name="Rectangle 32"/>
          <p:cNvSpPr>
            <a:spLocks noChangeArrowheads="1"/>
          </p:cNvSpPr>
          <p:nvPr/>
        </p:nvSpPr>
        <p:spPr bwMode="auto">
          <a:xfrm>
            <a:off x="6243638" y="1900238"/>
            <a:ext cx="3762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33" name="Rectangle 33"/>
          <p:cNvSpPr>
            <a:spLocks noChangeArrowheads="1"/>
          </p:cNvSpPr>
          <p:nvPr/>
        </p:nvSpPr>
        <p:spPr bwMode="auto">
          <a:xfrm>
            <a:off x="5272088" y="2968625"/>
            <a:ext cx="655629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/>
              <a:t>Diameter</a:t>
            </a:r>
            <a:endParaRPr lang="pl-PL" sz="1800" b="1" u="sng"/>
          </a:p>
        </p:txBody>
      </p:sp>
      <p:sp>
        <p:nvSpPr>
          <p:cNvPr id="3481634" name="Line 34"/>
          <p:cNvSpPr>
            <a:spLocks noChangeShapeType="1"/>
          </p:cNvSpPr>
          <p:nvPr/>
        </p:nvSpPr>
        <p:spPr bwMode="auto">
          <a:xfrm>
            <a:off x="3184525" y="3573463"/>
            <a:ext cx="647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81635" name="Line 35"/>
          <p:cNvSpPr>
            <a:spLocks noChangeShapeType="1"/>
          </p:cNvSpPr>
          <p:nvPr/>
        </p:nvSpPr>
        <p:spPr bwMode="auto">
          <a:xfrm>
            <a:off x="4911725" y="3644900"/>
            <a:ext cx="10080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81636" name="Rectangle 36"/>
          <p:cNvSpPr>
            <a:spLocks noChangeArrowheads="1"/>
          </p:cNvSpPr>
          <p:nvPr/>
        </p:nvSpPr>
        <p:spPr bwMode="auto">
          <a:xfrm>
            <a:off x="3330575" y="3905250"/>
            <a:ext cx="2901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/>
              <a:t>SIP</a:t>
            </a:r>
            <a:endParaRPr lang="pl-PL" sz="2200" u="sng"/>
          </a:p>
        </p:txBody>
      </p:sp>
      <p:sp>
        <p:nvSpPr>
          <p:cNvPr id="3481637" name="Rectangle 37"/>
          <p:cNvSpPr>
            <a:spLocks noChangeArrowheads="1"/>
          </p:cNvSpPr>
          <p:nvPr/>
        </p:nvSpPr>
        <p:spPr bwMode="auto">
          <a:xfrm>
            <a:off x="3278188" y="3271838"/>
            <a:ext cx="4302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38" name="Rectangle 38"/>
          <p:cNvSpPr>
            <a:spLocks noChangeArrowheads="1"/>
          </p:cNvSpPr>
          <p:nvPr/>
        </p:nvSpPr>
        <p:spPr bwMode="auto">
          <a:xfrm>
            <a:off x="3368675" y="3332163"/>
            <a:ext cx="21961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/>
              <a:t>Mw</a:t>
            </a:r>
            <a:endParaRPr lang="pl-PL" sz="2200" u="sng"/>
          </a:p>
        </p:txBody>
      </p:sp>
      <p:sp>
        <p:nvSpPr>
          <p:cNvPr id="3481639" name="Line 39"/>
          <p:cNvSpPr>
            <a:spLocks noChangeShapeType="1"/>
          </p:cNvSpPr>
          <p:nvPr/>
        </p:nvSpPr>
        <p:spPr bwMode="auto">
          <a:xfrm>
            <a:off x="3430588" y="3524250"/>
            <a:ext cx="1587" cy="336550"/>
          </a:xfrm>
          <a:prstGeom prst="line">
            <a:avLst/>
          </a:prstGeom>
          <a:noFill/>
          <a:ln w="9525">
            <a:solidFill>
              <a:srgbClr val="CCFFFF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40" name="Oval 40"/>
          <p:cNvSpPr>
            <a:spLocks noChangeArrowheads="1"/>
          </p:cNvSpPr>
          <p:nvPr/>
        </p:nvSpPr>
        <p:spPr bwMode="auto">
          <a:xfrm>
            <a:off x="5654675" y="2070100"/>
            <a:ext cx="617538" cy="422275"/>
          </a:xfrm>
          <a:prstGeom prst="ellipse">
            <a:avLst/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41" name="Rectangle 41"/>
          <p:cNvSpPr>
            <a:spLocks noChangeArrowheads="1"/>
          </p:cNvSpPr>
          <p:nvPr/>
        </p:nvSpPr>
        <p:spPr bwMode="auto">
          <a:xfrm>
            <a:off x="5700713" y="2154238"/>
            <a:ext cx="5095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1642" name="Rectangle 42"/>
          <p:cNvSpPr>
            <a:spLocks noChangeArrowheads="1"/>
          </p:cNvSpPr>
          <p:nvPr/>
        </p:nvSpPr>
        <p:spPr bwMode="auto">
          <a:xfrm>
            <a:off x="5813425" y="2216150"/>
            <a:ext cx="291747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/>
              <a:t>HSS</a:t>
            </a:r>
            <a:endParaRPr lang="pl-PL" sz="2200" b="1" u="sng"/>
          </a:p>
        </p:txBody>
      </p:sp>
      <p:sp>
        <p:nvSpPr>
          <p:cNvPr id="3481643" name="Line 43"/>
          <p:cNvSpPr>
            <a:spLocks noChangeShapeType="1"/>
          </p:cNvSpPr>
          <p:nvPr/>
        </p:nvSpPr>
        <p:spPr bwMode="auto">
          <a:xfrm flipV="1">
            <a:off x="4643438" y="2492375"/>
            <a:ext cx="792162" cy="792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81644" name="Line 44"/>
          <p:cNvSpPr>
            <a:spLocks noChangeShapeType="1"/>
          </p:cNvSpPr>
          <p:nvPr/>
        </p:nvSpPr>
        <p:spPr bwMode="auto">
          <a:xfrm flipV="1">
            <a:off x="4716463" y="2492375"/>
            <a:ext cx="1223962" cy="747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81645" name="Line 45"/>
          <p:cNvSpPr>
            <a:spLocks noChangeShapeType="1"/>
          </p:cNvSpPr>
          <p:nvPr/>
        </p:nvSpPr>
        <p:spPr bwMode="auto">
          <a:xfrm>
            <a:off x="5580063" y="2492375"/>
            <a:ext cx="576262" cy="792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81646" name="Line 46"/>
          <p:cNvSpPr>
            <a:spLocks noChangeShapeType="1"/>
          </p:cNvSpPr>
          <p:nvPr/>
        </p:nvSpPr>
        <p:spPr bwMode="auto">
          <a:xfrm>
            <a:off x="6011863" y="2492375"/>
            <a:ext cx="144462" cy="792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49" name="Symbol zastępczy daty 4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3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3B7E75-C081-49CE-A95C-ADBD05AB6E95}" type="slidenum">
              <a:rPr lang="pl-PL">
                <a:latin typeface="+mn-lt"/>
              </a:rPr>
              <a:pPr/>
              <a:t>65</a:t>
            </a:fld>
            <a:endParaRPr lang="pl-PL">
              <a:latin typeface="+mn-lt"/>
            </a:endParaRPr>
          </a:p>
        </p:txBody>
      </p:sp>
      <p:sp>
        <p:nvSpPr>
          <p:cNvPr id="3477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  <a:latin typeface="+mn-lt"/>
              </a:rPr>
              <a:t>Struktura HSS</a:t>
            </a:r>
          </a:p>
        </p:txBody>
      </p:sp>
      <p:sp>
        <p:nvSpPr>
          <p:cNvPr id="3477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20761" y="1881188"/>
            <a:ext cx="4425913" cy="4572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pl-PL" sz="1800" dirty="0"/>
              <a:t>Funkcjonalność </a:t>
            </a:r>
            <a:r>
              <a:rPr lang="en-US" sz="1800" dirty="0"/>
              <a:t>HLR/AUC </a:t>
            </a:r>
            <a:r>
              <a:rPr lang="pl-PL" sz="1800" dirty="0"/>
              <a:t>domeny</a:t>
            </a:r>
            <a:r>
              <a:rPr lang="en-US" sz="1800" dirty="0"/>
              <a:t> PS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Wspomaganie dla jednostek funkcjonalnych domeny PS - </a:t>
            </a:r>
            <a:r>
              <a:rPr lang="en-US" sz="1600" dirty="0"/>
              <a:t>SSGN </a:t>
            </a:r>
            <a:r>
              <a:rPr lang="pl-PL" sz="1600" dirty="0"/>
              <a:t>i </a:t>
            </a:r>
            <a:r>
              <a:rPr lang="en-US" sz="1600" dirty="0"/>
              <a:t>GGSN (</a:t>
            </a:r>
            <a:r>
              <a:rPr lang="pl-PL" sz="1600" dirty="0"/>
              <a:t>niezbędne dla dostępu do usług pakietowych)</a:t>
            </a:r>
            <a:endParaRPr lang="en-US" sz="1600" dirty="0"/>
          </a:p>
          <a:p>
            <a:pPr>
              <a:lnSpc>
                <a:spcPct val="90000"/>
              </a:lnSpc>
            </a:pPr>
            <a:r>
              <a:rPr lang="pl-PL" sz="1800" dirty="0"/>
              <a:t>Funkcjonalność </a:t>
            </a:r>
            <a:r>
              <a:rPr lang="en-US" sz="1800" dirty="0"/>
              <a:t>HLR/AUC </a:t>
            </a:r>
            <a:r>
              <a:rPr lang="pl-PL" sz="1800" dirty="0"/>
              <a:t>domeny</a:t>
            </a:r>
            <a:r>
              <a:rPr lang="en-US" sz="1800" dirty="0"/>
              <a:t> </a:t>
            </a:r>
            <a:r>
              <a:rPr lang="pl-PL" sz="1800" dirty="0"/>
              <a:t>C</a:t>
            </a:r>
            <a:r>
              <a:rPr lang="en-US" sz="1800" dirty="0"/>
              <a:t>S</a:t>
            </a:r>
            <a:r>
              <a:rPr lang="pl-PL" sz="1800" dirty="0"/>
              <a:t> 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Wspomaganie dla jednostek funkcjonalnych domeny PS – </a:t>
            </a:r>
            <a:r>
              <a:rPr lang="en-US" sz="1600" dirty="0"/>
              <a:t>MSC (</a:t>
            </a:r>
            <a:r>
              <a:rPr lang="pl-PL" sz="1600" dirty="0"/>
              <a:t>niezbędne dla dostępu do usług trybu komutacji łączy i obsługi </a:t>
            </a:r>
            <a:r>
              <a:rPr lang="en-US" sz="1600" dirty="0"/>
              <a:t>roaming</a:t>
            </a:r>
            <a:r>
              <a:rPr lang="pl-PL" sz="1600" dirty="0"/>
              <a:t>u w domenie CS sieci </a:t>
            </a:r>
            <a:r>
              <a:rPr lang="en-US" sz="1600" dirty="0"/>
              <a:t>GSM/UMTS)</a:t>
            </a:r>
          </a:p>
          <a:p>
            <a:pPr>
              <a:lnSpc>
                <a:spcPct val="90000"/>
              </a:lnSpc>
            </a:pPr>
            <a:r>
              <a:rPr lang="pl-PL" sz="1800" dirty="0"/>
              <a:t>Funkcjonalność multimedialna </a:t>
            </a:r>
            <a:r>
              <a:rPr lang="en-US" sz="1800" dirty="0"/>
              <a:t>IP</a:t>
            </a:r>
          </a:p>
          <a:p>
            <a:pPr lvl="1">
              <a:lnSpc>
                <a:spcPct val="90000"/>
              </a:lnSpc>
            </a:pPr>
            <a:r>
              <a:rPr lang="pl-PL" sz="1600" dirty="0"/>
              <a:t>Przechowywanie danych IMS</a:t>
            </a:r>
            <a:r>
              <a:rPr lang="en-US" sz="1600" dirty="0"/>
              <a:t>: </a:t>
            </a:r>
            <a:endParaRPr lang="pl-PL" sz="1600" dirty="0"/>
          </a:p>
          <a:p>
            <a:pPr lvl="2">
              <a:lnSpc>
                <a:spcPct val="90000"/>
              </a:lnSpc>
            </a:pPr>
            <a:r>
              <a:rPr lang="pl-PL" sz="1400" dirty="0"/>
              <a:t>Prywatna i publiczna identyfikacja użytkownika</a:t>
            </a:r>
          </a:p>
          <a:p>
            <a:pPr lvl="2">
              <a:lnSpc>
                <a:spcPct val="90000"/>
              </a:lnSpc>
            </a:pPr>
            <a:r>
              <a:rPr lang="pl-PL" sz="1400" dirty="0"/>
              <a:t>Parametry dostępowe </a:t>
            </a:r>
            <a:r>
              <a:rPr lang="en-US" sz="1400" dirty="0"/>
              <a:t>IMS </a:t>
            </a:r>
            <a:endParaRPr lang="pl-PL" sz="1400" dirty="0"/>
          </a:p>
          <a:p>
            <a:pPr lvl="2">
              <a:lnSpc>
                <a:spcPct val="90000"/>
              </a:lnSpc>
            </a:pPr>
            <a:r>
              <a:rPr lang="pl-PL" sz="1400" dirty="0"/>
              <a:t>Informacje dotyczące wyzwalania usług</a:t>
            </a:r>
            <a:r>
              <a:rPr lang="en-US" sz="1400" dirty="0"/>
              <a:t> </a:t>
            </a:r>
            <a:endParaRPr lang="pl-PL" sz="1400" dirty="0"/>
          </a:p>
          <a:p>
            <a:pPr lvl="2">
              <a:lnSpc>
                <a:spcPct val="90000"/>
              </a:lnSpc>
            </a:pPr>
            <a:r>
              <a:rPr lang="pl-PL" sz="1400" dirty="0"/>
              <a:t>Specyficzne dla użytkownika wymagania na funkcjonalność </a:t>
            </a:r>
            <a:r>
              <a:rPr lang="en-US" sz="1400" dirty="0"/>
              <a:t>S-CSCF</a:t>
            </a:r>
          </a:p>
        </p:txBody>
      </p:sp>
      <p:sp>
        <p:nvSpPr>
          <p:cNvPr id="3477508" name="Rectangle 4"/>
          <p:cNvSpPr>
            <a:spLocks noChangeArrowheads="1"/>
          </p:cNvSpPr>
          <p:nvPr/>
        </p:nvSpPr>
        <p:spPr bwMode="auto">
          <a:xfrm>
            <a:off x="5435600" y="3068638"/>
            <a:ext cx="3492500" cy="25923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77509" name="Rectangle 5"/>
          <p:cNvSpPr>
            <a:spLocks noChangeArrowheads="1"/>
          </p:cNvSpPr>
          <p:nvPr/>
        </p:nvSpPr>
        <p:spPr bwMode="auto">
          <a:xfrm>
            <a:off x="5722938" y="3571875"/>
            <a:ext cx="3024187" cy="50482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77510" name="Rectangle 6"/>
          <p:cNvSpPr>
            <a:spLocks noChangeArrowheads="1"/>
          </p:cNvSpPr>
          <p:nvPr/>
        </p:nvSpPr>
        <p:spPr bwMode="auto">
          <a:xfrm>
            <a:off x="5722938" y="4291013"/>
            <a:ext cx="3024187" cy="50482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77511" name="Rectangle 7"/>
          <p:cNvSpPr>
            <a:spLocks noChangeArrowheads="1"/>
          </p:cNvSpPr>
          <p:nvPr/>
        </p:nvSpPr>
        <p:spPr bwMode="auto">
          <a:xfrm>
            <a:off x="5722938" y="5011738"/>
            <a:ext cx="3024187" cy="50482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77512" name="Text Box 8"/>
          <p:cNvSpPr txBox="1">
            <a:spLocks noChangeArrowheads="1"/>
          </p:cNvSpPr>
          <p:nvPr/>
        </p:nvSpPr>
        <p:spPr bwMode="auto">
          <a:xfrm>
            <a:off x="5722938" y="3643313"/>
            <a:ext cx="30241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pl-PL" sz="1400">
                <a:latin typeface="+mn-lt"/>
              </a:rPr>
              <a:t>Funkcjonalność </a:t>
            </a:r>
            <a:r>
              <a:rPr kumimoji="0" lang="en-US" sz="1400">
                <a:latin typeface="+mn-lt"/>
              </a:rPr>
              <a:t>HLR/AUC </a:t>
            </a:r>
            <a:r>
              <a:rPr kumimoji="0" lang="pl-PL" sz="1400">
                <a:latin typeface="+mn-lt"/>
              </a:rPr>
              <a:t>domeny</a:t>
            </a:r>
            <a:r>
              <a:rPr kumimoji="0" lang="en-US" sz="1400">
                <a:latin typeface="+mn-lt"/>
              </a:rPr>
              <a:t> PS</a:t>
            </a:r>
            <a:endParaRPr kumimoji="0" lang="pl-PL" sz="1400">
              <a:latin typeface="+mn-lt"/>
            </a:endParaRPr>
          </a:p>
        </p:txBody>
      </p:sp>
      <p:sp>
        <p:nvSpPr>
          <p:cNvPr id="3477513" name="Text Box 9"/>
          <p:cNvSpPr txBox="1">
            <a:spLocks noChangeArrowheads="1"/>
          </p:cNvSpPr>
          <p:nvPr/>
        </p:nvSpPr>
        <p:spPr bwMode="auto">
          <a:xfrm>
            <a:off x="5722938" y="4419600"/>
            <a:ext cx="30241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pl-PL" sz="1400">
                <a:latin typeface="+mn-lt"/>
              </a:rPr>
              <a:t>Funkcjonalność </a:t>
            </a:r>
            <a:r>
              <a:rPr kumimoji="0" lang="en-US" sz="1400">
                <a:latin typeface="+mn-lt"/>
              </a:rPr>
              <a:t>HLR/AUC </a:t>
            </a:r>
            <a:r>
              <a:rPr kumimoji="0" lang="pl-PL" sz="1400">
                <a:latin typeface="+mn-lt"/>
              </a:rPr>
              <a:t>domeny</a:t>
            </a:r>
            <a:r>
              <a:rPr kumimoji="0" lang="en-US" sz="1400">
                <a:latin typeface="+mn-lt"/>
              </a:rPr>
              <a:t> </a:t>
            </a:r>
            <a:r>
              <a:rPr kumimoji="0" lang="pl-PL" sz="1400">
                <a:latin typeface="+mn-lt"/>
              </a:rPr>
              <a:t>C</a:t>
            </a:r>
            <a:r>
              <a:rPr kumimoji="0" lang="en-US" sz="1400">
                <a:latin typeface="+mn-lt"/>
              </a:rPr>
              <a:t>S</a:t>
            </a:r>
            <a:endParaRPr kumimoji="0" lang="pl-PL" sz="1400">
              <a:latin typeface="+mn-lt"/>
            </a:endParaRPr>
          </a:p>
        </p:txBody>
      </p:sp>
      <p:sp>
        <p:nvSpPr>
          <p:cNvPr id="3477514" name="Text Box 10"/>
          <p:cNvSpPr txBox="1">
            <a:spLocks noChangeArrowheads="1"/>
          </p:cNvSpPr>
          <p:nvPr/>
        </p:nvSpPr>
        <p:spPr bwMode="auto">
          <a:xfrm>
            <a:off x="5722938" y="5084763"/>
            <a:ext cx="30241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pl-PL" sz="1400">
                <a:latin typeface="+mn-lt"/>
              </a:rPr>
              <a:t>Funkcjonalność multimedialna IP</a:t>
            </a:r>
          </a:p>
        </p:txBody>
      </p:sp>
      <p:sp>
        <p:nvSpPr>
          <p:cNvPr id="3477515" name="Text Box 11"/>
          <p:cNvSpPr txBox="1">
            <a:spLocks noChangeArrowheads="1"/>
          </p:cNvSpPr>
          <p:nvPr/>
        </p:nvSpPr>
        <p:spPr bwMode="auto">
          <a:xfrm>
            <a:off x="6731000" y="3140075"/>
            <a:ext cx="8651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kumimoji="0" lang="pl-PL" sz="1800" b="1">
                <a:latin typeface="+mn-lt"/>
              </a:rPr>
              <a:t>HSS</a:t>
            </a:r>
          </a:p>
        </p:txBody>
      </p:sp>
      <p:sp>
        <p:nvSpPr>
          <p:cNvPr id="14" name="Symbol zastępczy daty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7B80AA-D8A3-4898-AC0C-3560F0C25938}" type="slidenum">
              <a:rPr lang="pl-PL"/>
              <a:pPr/>
              <a:t>66</a:t>
            </a:fld>
            <a:endParaRPr lang="pl-PL"/>
          </a:p>
        </p:txBody>
      </p:sp>
      <p:sp>
        <p:nvSpPr>
          <p:cNvPr id="3479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>
                <a:ea typeface="新細明體" pitchFamily="18" charset="-120"/>
              </a:rPr>
              <a:t>Rol</a:t>
            </a:r>
            <a:r>
              <a:rPr lang="pl-PL" altLang="zh-TW"/>
              <a:t>a</a:t>
            </a:r>
            <a:r>
              <a:rPr lang="en-US" altLang="zh-TW">
                <a:ea typeface="新細明體" pitchFamily="18" charset="-120"/>
              </a:rPr>
              <a:t> </a:t>
            </a:r>
            <a:r>
              <a:rPr lang="pl-PL" altLang="zh-TW"/>
              <a:t>interfejsu</a:t>
            </a:r>
            <a:r>
              <a:rPr lang="en-US" altLang="zh-TW">
                <a:ea typeface="新細明體" pitchFamily="18" charset="-120"/>
              </a:rPr>
              <a:t> Cx</a:t>
            </a:r>
          </a:p>
        </p:txBody>
      </p:sp>
      <p:sp>
        <p:nvSpPr>
          <p:cNvPr id="3479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zh-TW" altLang="en-US">
                <a:ea typeface="新細明體" pitchFamily="18" charset="-120"/>
              </a:rPr>
              <a:t> </a:t>
            </a:r>
            <a:r>
              <a:rPr lang="pl-PL" altLang="zh-TW"/>
              <a:t>Transport informacji pomocniczej między </a:t>
            </a:r>
            <a:r>
              <a:rPr lang="en-US" altLang="zh-TW">
                <a:ea typeface="新細明體" pitchFamily="18" charset="-120"/>
              </a:rPr>
              <a:t>CSCF </a:t>
            </a:r>
            <a:r>
              <a:rPr lang="pl-PL" altLang="zh-TW"/>
              <a:t>i</a:t>
            </a:r>
            <a:r>
              <a:rPr lang="en-US" altLang="zh-TW">
                <a:ea typeface="新細明體" pitchFamily="18" charset="-120"/>
              </a:rPr>
              <a:t> HSS</a:t>
            </a:r>
          </a:p>
          <a:p>
            <a:r>
              <a:rPr lang="en-US" altLang="zh-TW">
                <a:ea typeface="新細明體" pitchFamily="18" charset="-120"/>
              </a:rPr>
              <a:t> </a:t>
            </a:r>
            <a:r>
              <a:rPr lang="pl-PL" altLang="zh-TW"/>
              <a:t>procedury związane</a:t>
            </a:r>
            <a:endParaRPr lang="en-US" altLang="zh-TW">
              <a:ea typeface="新細明體" pitchFamily="18" charset="-120"/>
            </a:endParaRPr>
          </a:p>
          <a:p>
            <a:pPr lvl="1"/>
            <a:r>
              <a:rPr lang="pl-PL" altLang="zh-TW"/>
              <a:t>Z przydziałem </a:t>
            </a:r>
            <a:r>
              <a:rPr lang="en-US" altLang="zh-TW">
                <a:ea typeface="新細明體" pitchFamily="18" charset="-120"/>
              </a:rPr>
              <a:t>S-CSCF</a:t>
            </a:r>
          </a:p>
          <a:p>
            <a:pPr lvl="1"/>
            <a:r>
              <a:rPr lang="pl-PL" altLang="zh-TW"/>
              <a:t>Pobieraniem informacji r</a:t>
            </a:r>
            <a:r>
              <a:rPr lang="en-US" altLang="zh-TW">
                <a:ea typeface="新細明體" pitchFamily="18" charset="-120"/>
              </a:rPr>
              <a:t>uting</a:t>
            </a:r>
            <a:r>
              <a:rPr lang="pl-PL" altLang="zh-TW"/>
              <a:t>owej z </a:t>
            </a:r>
            <a:r>
              <a:rPr lang="en-US" altLang="zh-TW">
                <a:ea typeface="新細明體" pitchFamily="18" charset="-120"/>
              </a:rPr>
              <a:t>HSS </a:t>
            </a:r>
            <a:r>
              <a:rPr lang="pl-PL" altLang="zh-TW"/>
              <a:t>d</a:t>
            </a:r>
            <a:r>
              <a:rPr lang="en-US" altLang="zh-TW">
                <a:ea typeface="新細明體" pitchFamily="18" charset="-120"/>
              </a:rPr>
              <a:t>o CSCF</a:t>
            </a:r>
          </a:p>
          <a:p>
            <a:pPr lvl="1"/>
            <a:r>
              <a:rPr lang="pl-PL" altLang="zh-TW"/>
              <a:t>Tunelowaniem informacji w relacji </a:t>
            </a:r>
            <a:r>
              <a:rPr lang="en-US" altLang="zh-TW">
                <a:ea typeface="新細明體" pitchFamily="18" charset="-120"/>
              </a:rPr>
              <a:t>UE-HSS </a:t>
            </a:r>
            <a:r>
              <a:rPr lang="pl-PL" altLang="zh-TW"/>
              <a:t>przez </a:t>
            </a:r>
            <a:r>
              <a:rPr lang="en-US" altLang="zh-TW">
                <a:ea typeface="新細明體" pitchFamily="18" charset="-120"/>
              </a:rPr>
              <a:t>CSCF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AFB8C2-17CE-4242-898C-CE6EDDC354DD}" type="slidenum">
              <a:rPr lang="pl-PL"/>
              <a:pPr/>
              <a:t>67</a:t>
            </a:fld>
            <a:endParaRPr lang="pl-PL"/>
          </a:p>
        </p:txBody>
      </p:sp>
      <p:sp>
        <p:nvSpPr>
          <p:cNvPr id="3483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Uzyskiwanie dostępu do usługi</a:t>
            </a:r>
          </a:p>
        </p:txBody>
      </p:sp>
      <p:pic>
        <p:nvPicPr>
          <p:cNvPr id="34836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94231" y="1597241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565B00-4CF6-493A-81AA-171B32E68689}" type="slidenum">
              <a:rPr lang="pl-PL"/>
              <a:pPr/>
              <a:t>68</a:t>
            </a:fld>
            <a:endParaRPr lang="pl-PL"/>
          </a:p>
        </p:txBody>
      </p:sp>
      <p:sp>
        <p:nvSpPr>
          <p:cNvPr id="3485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Uzyskiwanie dostępu do usługi</a:t>
            </a:r>
          </a:p>
        </p:txBody>
      </p:sp>
      <p:sp>
        <p:nvSpPr>
          <p:cNvPr id="34856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881188"/>
            <a:ext cx="7981950" cy="4572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 sz="2000"/>
              <a:t>Operator/usługodawca </a:t>
            </a:r>
            <a:r>
              <a:rPr lang="en-US" altLang="ko-KR" sz="2000">
                <a:ea typeface="Gulim" pitchFamily="34" charset="-127"/>
              </a:rPr>
              <a:t>IMS</a:t>
            </a:r>
            <a:endParaRPr lang="pl-PL" altLang="ko-KR" sz="2000"/>
          </a:p>
          <a:p>
            <a:pPr lvl="1">
              <a:lnSpc>
                <a:spcPct val="90000"/>
              </a:lnSpc>
            </a:pPr>
            <a:r>
              <a:rPr lang="pl-PL" altLang="ko-KR" sz="1800"/>
              <a:t>Uwierzytelnienie użytkownika</a:t>
            </a:r>
            <a:endParaRPr lang="en-US" altLang="ko-KR" sz="180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 sz="1800"/>
              <a:t>Wymaganie abonamentu lub umowy między operatorem IMS i użytkownikiem</a:t>
            </a:r>
            <a:endParaRPr lang="en-US" altLang="ko-KR" sz="1800">
              <a:ea typeface="Gulim" pitchFamily="34" charset="-127"/>
            </a:endParaRPr>
          </a:p>
          <a:p>
            <a:pPr>
              <a:lnSpc>
                <a:spcPct val="90000"/>
              </a:lnSpc>
            </a:pPr>
            <a:r>
              <a:rPr lang="pl-PL" altLang="ko-KR" sz="2000"/>
              <a:t>T</a:t>
            </a:r>
            <a:r>
              <a:rPr lang="en-US" altLang="ko-KR" sz="2000">
                <a:ea typeface="Gulim" pitchFamily="34" charset="-127"/>
              </a:rPr>
              <a:t>erminal IMS</a:t>
            </a:r>
          </a:p>
          <a:p>
            <a:pPr lvl="1">
              <a:lnSpc>
                <a:spcPct val="90000"/>
              </a:lnSpc>
            </a:pPr>
            <a:r>
              <a:rPr lang="pl-PL" altLang="ko-KR" sz="1800"/>
              <a:t>Uzyskanie dostępu do </a:t>
            </a:r>
            <a:r>
              <a:rPr lang="en-US" altLang="ko-KR" sz="1800">
                <a:ea typeface="Gulim" pitchFamily="34" charset="-127"/>
              </a:rPr>
              <a:t>IP-CAN (IP Connectivity Access Network) </a:t>
            </a:r>
            <a:r>
              <a:rPr lang="pl-PL" altLang="ko-KR" sz="1800"/>
              <a:t>w sieci macierzystej lub wizytowanej</a:t>
            </a:r>
            <a:endParaRPr lang="en-US" altLang="ko-KR" sz="1800">
              <a:ea typeface="Gulim" pitchFamily="34" charset="-127"/>
            </a:endParaRPr>
          </a:p>
          <a:p>
            <a:pPr lvl="1">
              <a:lnSpc>
                <a:spcPct val="90000"/>
              </a:lnSpc>
            </a:pPr>
            <a:r>
              <a:rPr lang="pl-PL" altLang="ko-KR" sz="1800"/>
              <a:t>Potrzeba przydzielenia adresu </a:t>
            </a:r>
            <a:r>
              <a:rPr lang="en-US" altLang="ko-KR" sz="1800">
                <a:ea typeface="Gulim" pitchFamily="34" charset="-127"/>
              </a:rPr>
              <a:t>IP </a:t>
            </a:r>
            <a:r>
              <a:rPr lang="pl-PL" altLang="ko-KR" sz="1800"/>
              <a:t>– przypisywany dynamicznie (DHCP) na określony czas przez operatora </a:t>
            </a:r>
            <a:r>
              <a:rPr lang="en-US" altLang="ko-KR" sz="1800">
                <a:ea typeface="Gulim" pitchFamily="34" charset="-127"/>
              </a:rPr>
              <a:t>IP-CAN</a:t>
            </a:r>
          </a:p>
          <a:p>
            <a:pPr>
              <a:lnSpc>
                <a:spcPct val="90000"/>
              </a:lnSpc>
            </a:pPr>
            <a:r>
              <a:rPr lang="pl-PL" altLang="ko-KR" sz="2000"/>
              <a:t>Odkrycie adresu </a:t>
            </a:r>
            <a:r>
              <a:rPr lang="en-US" altLang="ko-KR" sz="2000">
                <a:ea typeface="Gulim" pitchFamily="34" charset="-127"/>
              </a:rPr>
              <a:t>P-CSCF</a:t>
            </a:r>
          </a:p>
          <a:p>
            <a:pPr lvl="1">
              <a:lnSpc>
                <a:spcPct val="90000"/>
              </a:lnSpc>
            </a:pPr>
            <a:r>
              <a:rPr lang="pl-PL" altLang="ko-KR" sz="1800"/>
              <a:t>Działa jako serwer </a:t>
            </a:r>
            <a:r>
              <a:rPr lang="en-US" altLang="ko-KR" sz="1800">
                <a:ea typeface="Gulim" pitchFamily="34" charset="-127"/>
              </a:rPr>
              <a:t>SIP proxy outbound/inbound</a:t>
            </a:r>
          </a:p>
          <a:p>
            <a:pPr lvl="1">
              <a:lnSpc>
                <a:spcPct val="90000"/>
              </a:lnSpc>
            </a:pPr>
            <a:r>
              <a:rPr lang="pl-PL" altLang="ko-KR" sz="1800"/>
              <a:t>T</a:t>
            </a:r>
            <a:r>
              <a:rPr lang="en-US" altLang="ko-KR" sz="1800">
                <a:ea typeface="Gulim" pitchFamily="34" charset="-127"/>
              </a:rPr>
              <a:t>erminal IMS </a:t>
            </a:r>
            <a:r>
              <a:rPr lang="pl-PL" altLang="ko-KR" sz="1800"/>
              <a:t>może</a:t>
            </a:r>
            <a:r>
              <a:rPr lang="en-US" altLang="ko-KR" sz="1800">
                <a:ea typeface="Gulim" pitchFamily="34" charset="-127"/>
              </a:rPr>
              <a:t> </a:t>
            </a:r>
            <a:r>
              <a:rPr lang="pl-PL" altLang="ko-KR" sz="1800"/>
              <a:t>wysyłać i odbierać sygnalizację</a:t>
            </a:r>
            <a:r>
              <a:rPr lang="en-US" altLang="ko-KR" sz="1800">
                <a:ea typeface="Gulim" pitchFamily="34" charset="-127"/>
              </a:rPr>
              <a:t> SIP </a:t>
            </a:r>
            <a:r>
              <a:rPr lang="pl-PL" altLang="ko-KR" sz="1800"/>
              <a:t>z/do </a:t>
            </a:r>
            <a:r>
              <a:rPr lang="en-US" altLang="ko-KR" sz="1800">
                <a:ea typeface="Gulim" pitchFamily="34" charset="-127"/>
              </a:rPr>
              <a:t>P-CSCF</a:t>
            </a:r>
          </a:p>
          <a:p>
            <a:pPr lvl="1">
              <a:lnSpc>
                <a:spcPct val="90000"/>
              </a:lnSpc>
            </a:pPr>
            <a:r>
              <a:rPr lang="pl-PL" altLang="ko-KR" sz="1800"/>
              <a:t>Przydzielony na stałe na czas rejestracji w IMS</a:t>
            </a:r>
            <a:endParaRPr lang="en-US" altLang="ko-KR" sz="1800">
              <a:ea typeface="Gulim" pitchFamily="34" charset="-127"/>
            </a:endParaRPr>
          </a:p>
          <a:p>
            <a:pPr>
              <a:lnSpc>
                <a:spcPct val="90000"/>
              </a:lnSpc>
            </a:pPr>
            <a:r>
              <a:rPr lang="pl-PL" altLang="ko-KR" sz="2000"/>
              <a:t>Rejestracja na poziomie </a:t>
            </a:r>
            <a:r>
              <a:rPr lang="en-US" altLang="ko-KR" sz="2000">
                <a:ea typeface="Gulim" pitchFamily="34" charset="-127"/>
              </a:rPr>
              <a:t>IMS</a:t>
            </a:r>
            <a:endParaRPr lang="pl-PL" sz="20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11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21ABB9-DB41-4337-B9CA-66E0A484AF58}" type="slidenum">
              <a:rPr lang="pl-PL">
                <a:latin typeface="+mn-lt"/>
              </a:rPr>
              <a:pPr/>
              <a:t>69</a:t>
            </a:fld>
            <a:endParaRPr lang="pl-PL">
              <a:latin typeface="+mn-lt"/>
            </a:endParaRPr>
          </a:p>
        </p:txBody>
      </p:sp>
      <p:sp>
        <p:nvSpPr>
          <p:cNvPr id="3487746" name="Rectangle 2"/>
          <p:cNvSpPr>
            <a:spLocks noChangeArrowheads="1"/>
          </p:cNvSpPr>
          <p:nvPr/>
        </p:nvSpPr>
        <p:spPr bwMode="auto">
          <a:xfrm>
            <a:off x="129466" y="1097734"/>
            <a:ext cx="1962150" cy="2714625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747" name="Line 3"/>
          <p:cNvSpPr>
            <a:spLocks noChangeAspect="1" noChangeShapeType="1"/>
          </p:cNvSpPr>
          <p:nvPr/>
        </p:nvSpPr>
        <p:spPr bwMode="auto">
          <a:xfrm>
            <a:off x="1274054" y="3718696"/>
            <a:ext cx="708025" cy="0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87748" name="Text Box 4"/>
          <p:cNvSpPr txBox="1">
            <a:spLocks noChangeAspect="1" noChangeArrowheads="1"/>
          </p:cNvSpPr>
          <p:nvPr/>
        </p:nvSpPr>
        <p:spPr bwMode="auto">
          <a:xfrm>
            <a:off x="129466" y="3425009"/>
            <a:ext cx="982663" cy="24612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eaLnBrk="0" hangingPunct="0"/>
            <a:r>
              <a:rPr kumimoji="0" lang="en-US" sz="1000" b="1">
                <a:latin typeface="+mn-lt"/>
              </a:rPr>
              <a:t>S</a:t>
            </a:r>
            <a:r>
              <a:rPr kumimoji="0" lang="pl-PL" sz="1000" b="1">
                <a:latin typeface="+mn-lt"/>
              </a:rPr>
              <a:t>ygnalizacja</a:t>
            </a:r>
            <a:endParaRPr kumimoji="0" lang="en-US" sz="1000" b="1">
              <a:latin typeface="+mn-lt"/>
            </a:endParaRPr>
          </a:p>
        </p:txBody>
      </p:sp>
      <p:sp>
        <p:nvSpPr>
          <p:cNvPr id="3487749" name="Text Box 5"/>
          <p:cNvSpPr txBox="1">
            <a:spLocks noChangeAspect="1" noChangeArrowheads="1"/>
          </p:cNvSpPr>
          <p:nvPr/>
        </p:nvSpPr>
        <p:spPr bwMode="auto">
          <a:xfrm>
            <a:off x="1137529" y="3423421"/>
            <a:ext cx="1071562" cy="244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eaLnBrk="0" hangingPunct="0"/>
            <a:r>
              <a:rPr kumimoji="0" lang="pl-PL" sz="1000" b="1">
                <a:latin typeface="+mn-lt"/>
              </a:rPr>
              <a:t>Treść (media)</a:t>
            </a:r>
            <a:endParaRPr kumimoji="0" lang="en-US" sz="1000" b="1">
              <a:latin typeface="+mn-lt"/>
            </a:endParaRPr>
          </a:p>
        </p:txBody>
      </p:sp>
      <p:sp>
        <p:nvSpPr>
          <p:cNvPr id="3487750" name="Line 6"/>
          <p:cNvSpPr>
            <a:spLocks noChangeShapeType="1"/>
          </p:cNvSpPr>
          <p:nvPr/>
        </p:nvSpPr>
        <p:spPr bwMode="auto">
          <a:xfrm>
            <a:off x="239004" y="3718696"/>
            <a:ext cx="762000" cy="0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751" name="Rectangle 7"/>
          <p:cNvSpPr>
            <a:spLocks noChangeArrowheads="1"/>
          </p:cNvSpPr>
          <p:nvPr/>
        </p:nvSpPr>
        <p:spPr bwMode="auto">
          <a:xfrm>
            <a:off x="183441" y="1004071"/>
            <a:ext cx="1852613" cy="4683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00694" tIns="50346" rIns="100694" bIns="50346"/>
          <a:lstStyle/>
          <a:p>
            <a:pPr marL="382588" indent="-382588" algn="ctr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600" u="sng">
                <a:latin typeface="+mn-lt"/>
              </a:rPr>
              <a:t>Legend</a:t>
            </a:r>
            <a:r>
              <a:rPr kumimoji="0" lang="pl-PL" sz="1600" u="sng">
                <a:latin typeface="+mn-lt"/>
              </a:rPr>
              <a:t>a</a:t>
            </a:r>
            <a:endParaRPr kumimoji="0" lang="en-GB" sz="1600" u="sng">
              <a:latin typeface="+mn-lt"/>
            </a:endParaRPr>
          </a:p>
        </p:txBody>
      </p:sp>
      <p:sp>
        <p:nvSpPr>
          <p:cNvPr id="3487752" name="Rectangle 8"/>
          <p:cNvSpPr>
            <a:spLocks noChangeArrowheads="1"/>
          </p:cNvSpPr>
          <p:nvPr/>
        </p:nvSpPr>
        <p:spPr bwMode="auto">
          <a:xfrm>
            <a:off x="183441" y="1378721"/>
            <a:ext cx="1908175" cy="19669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00694" tIns="50346" rIns="100694" bIns="50346"/>
          <a:lstStyle/>
          <a:p>
            <a:pPr marL="382588" indent="-382588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000">
                <a:latin typeface="+mn-lt"/>
              </a:rPr>
              <a:t>IMS SIP: CSCF </a:t>
            </a:r>
            <a:r>
              <a:rPr kumimoji="0" lang="en-GB" sz="1000" u="sng">
                <a:latin typeface="+mn-lt"/>
              </a:rPr>
              <a:t>C</a:t>
            </a:r>
            <a:r>
              <a:rPr kumimoji="0" lang="en-GB" sz="1000">
                <a:latin typeface="+mn-lt"/>
              </a:rPr>
              <a:t>all </a:t>
            </a:r>
            <a:r>
              <a:rPr kumimoji="0" lang="en-GB" sz="1000" u="sng">
                <a:latin typeface="+mn-lt"/>
              </a:rPr>
              <a:t>S</a:t>
            </a:r>
            <a:r>
              <a:rPr kumimoji="0" lang="pl-PL" sz="1000">
                <a:latin typeface="+mn-lt"/>
              </a:rPr>
              <a:t>ession</a:t>
            </a:r>
            <a:r>
              <a:rPr kumimoji="0" lang="en-GB" sz="1000">
                <a:latin typeface="+mn-lt"/>
              </a:rPr>
              <a:t> </a:t>
            </a:r>
            <a:r>
              <a:rPr kumimoji="0" lang="en-GB" sz="1000" u="sng">
                <a:latin typeface="+mn-lt"/>
              </a:rPr>
              <a:t>C</a:t>
            </a:r>
            <a:r>
              <a:rPr kumimoji="0" lang="en-GB" sz="1000">
                <a:latin typeface="+mn-lt"/>
              </a:rPr>
              <a:t>ontrol </a:t>
            </a:r>
            <a:r>
              <a:rPr kumimoji="0" lang="en-GB" sz="1000" u="sng">
                <a:latin typeface="+mn-lt"/>
              </a:rPr>
              <a:t>F</a:t>
            </a:r>
            <a:r>
              <a:rPr kumimoji="0" lang="en-GB" sz="1000">
                <a:latin typeface="+mn-lt"/>
              </a:rPr>
              <a:t>unction</a:t>
            </a:r>
          </a:p>
          <a:p>
            <a:pPr marL="382588" indent="-382588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000">
                <a:latin typeface="+mn-lt"/>
              </a:rPr>
              <a:t>P</a:t>
            </a:r>
            <a:r>
              <a:rPr kumimoji="0" lang="en-GB" sz="1000" b="1">
                <a:latin typeface="+mn-lt"/>
              </a:rPr>
              <a:t>roxy-</a:t>
            </a:r>
            <a:r>
              <a:rPr kumimoji="0" lang="en-GB" sz="1000">
                <a:latin typeface="+mn-lt"/>
              </a:rPr>
              <a:t> </a:t>
            </a:r>
            <a:r>
              <a:rPr kumimoji="0" lang="pl-PL" sz="1000">
                <a:latin typeface="+mn-lt"/>
              </a:rPr>
              <a:t>interfejs </a:t>
            </a:r>
            <a:r>
              <a:rPr kumimoji="0" lang="en-GB" sz="1000">
                <a:latin typeface="+mn-lt"/>
              </a:rPr>
              <a:t>UE, </a:t>
            </a:r>
            <a:r>
              <a:rPr kumimoji="0" lang="pl-PL" sz="1000">
                <a:latin typeface="+mn-lt"/>
              </a:rPr>
              <a:t>usługi lokalne</a:t>
            </a:r>
            <a:endParaRPr kumimoji="0" lang="en-GB" sz="1000">
              <a:latin typeface="+mn-lt"/>
            </a:endParaRPr>
          </a:p>
          <a:p>
            <a:pPr marL="382588" indent="-382588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000">
                <a:latin typeface="+mn-lt"/>
              </a:rPr>
              <a:t>I</a:t>
            </a:r>
            <a:r>
              <a:rPr kumimoji="0" lang="en-GB" sz="1000" b="1">
                <a:latin typeface="+mn-lt"/>
              </a:rPr>
              <a:t>nterrogating-</a:t>
            </a:r>
            <a:r>
              <a:rPr kumimoji="0" lang="en-GB" sz="1000">
                <a:latin typeface="+mn-lt"/>
              </a:rPr>
              <a:t> </a:t>
            </a:r>
            <a:r>
              <a:rPr kumimoji="0" lang="pl-PL" sz="1000">
                <a:latin typeface="+mn-lt"/>
              </a:rPr>
              <a:t>Punkt kontaktowy w sieci macierzystej</a:t>
            </a:r>
            <a:endParaRPr kumimoji="0" lang="en-GB" sz="1000">
              <a:latin typeface="+mn-lt"/>
            </a:endParaRPr>
          </a:p>
          <a:p>
            <a:pPr marL="382588" indent="-382588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000">
                <a:latin typeface="+mn-lt"/>
              </a:rPr>
              <a:t>S</a:t>
            </a:r>
            <a:r>
              <a:rPr kumimoji="0" lang="en-GB" sz="1000" b="1">
                <a:latin typeface="+mn-lt"/>
              </a:rPr>
              <a:t>erving-</a:t>
            </a:r>
            <a:r>
              <a:rPr kumimoji="0" lang="en-GB" sz="1000">
                <a:latin typeface="+mn-lt"/>
              </a:rPr>
              <a:t> </a:t>
            </a:r>
            <a:r>
              <a:rPr kumimoji="0" lang="pl-PL" sz="1000">
                <a:latin typeface="+mn-lt"/>
              </a:rPr>
              <a:t>sterowanie sesją</a:t>
            </a:r>
            <a:r>
              <a:rPr kumimoji="0" lang="en-GB" sz="1000">
                <a:latin typeface="+mn-lt"/>
              </a:rPr>
              <a:t>, </a:t>
            </a:r>
            <a:r>
              <a:rPr kumimoji="0" lang="pl-PL" sz="1000">
                <a:latin typeface="+mn-lt"/>
              </a:rPr>
              <a:t>wywołanie usługi,</a:t>
            </a:r>
            <a:r>
              <a:rPr kumimoji="0" lang="en-GB" sz="1000">
                <a:latin typeface="+mn-lt"/>
              </a:rPr>
              <a:t> </a:t>
            </a:r>
            <a:r>
              <a:rPr kumimoji="0" lang="pl-PL" sz="1000">
                <a:latin typeface="+mn-lt"/>
              </a:rPr>
              <a:t>wyzwalanie </a:t>
            </a:r>
            <a:r>
              <a:rPr kumimoji="0" lang="en-GB" sz="1000">
                <a:latin typeface="+mn-lt"/>
              </a:rPr>
              <a:t>AS </a:t>
            </a:r>
            <a:r>
              <a:rPr kumimoji="0" lang="pl-PL" sz="1000">
                <a:latin typeface="+mn-lt"/>
              </a:rPr>
              <a:t>i</a:t>
            </a:r>
            <a:r>
              <a:rPr kumimoji="0" lang="en-GB" sz="1000">
                <a:latin typeface="+mn-lt"/>
              </a:rPr>
              <a:t> HSS, </a:t>
            </a:r>
            <a:r>
              <a:rPr kumimoji="0" lang="pl-PL" sz="1000">
                <a:latin typeface="+mn-lt"/>
              </a:rPr>
              <a:t>taryfikacja</a:t>
            </a:r>
            <a:r>
              <a:rPr kumimoji="0" lang="en-GB" sz="1000">
                <a:latin typeface="+mn-lt"/>
              </a:rPr>
              <a:t>, …</a:t>
            </a:r>
          </a:p>
          <a:p>
            <a:pPr marL="382588" indent="-382588">
              <a:spcBef>
                <a:spcPct val="20000"/>
              </a:spcBef>
              <a:buClr>
                <a:schemeClr val="accent2"/>
              </a:buClr>
              <a:buSzPct val="75000"/>
              <a:buFont typeface="Wingdings" pitchFamily="2" charset="2"/>
              <a:buNone/>
              <a:tabLst>
                <a:tab pos="0" algn="l"/>
              </a:tabLst>
            </a:pPr>
            <a:r>
              <a:rPr kumimoji="0" lang="en-GB" sz="1400" b="1">
                <a:latin typeface="+mn-lt"/>
              </a:rPr>
              <a:t>	</a:t>
            </a:r>
          </a:p>
        </p:txBody>
      </p:sp>
      <p:sp>
        <p:nvSpPr>
          <p:cNvPr id="3487753" name="Rectangle 9"/>
          <p:cNvSpPr>
            <a:spLocks noGrp="1" noChangeArrowheads="1"/>
          </p:cNvSpPr>
          <p:nvPr>
            <p:ph type="body" idx="1"/>
          </p:nvPr>
        </p:nvSpPr>
        <p:spPr>
          <a:xfrm>
            <a:off x="3340100" y="908050"/>
            <a:ext cx="4903788" cy="381000"/>
          </a:xfrm>
        </p:spPr>
        <p:txBody>
          <a:bodyPr/>
          <a:lstStyle/>
          <a:p>
            <a:pPr marL="382588" indent="-382588" algn="ctr">
              <a:buFont typeface="Wingdings" pitchFamily="2" charset="2"/>
              <a:buNone/>
              <a:tabLst>
                <a:tab pos="0" algn="l"/>
              </a:tabLst>
            </a:pPr>
            <a:r>
              <a:rPr lang="pl-PL" sz="1800" u="sng"/>
              <a:t>Przebieg połączenia</a:t>
            </a:r>
            <a:endParaRPr lang="en-GB" sz="1800" u="sng"/>
          </a:p>
        </p:txBody>
      </p:sp>
      <p:sp>
        <p:nvSpPr>
          <p:cNvPr id="3487754" name="Text Box 10"/>
          <p:cNvSpPr txBox="1">
            <a:spLocks noChangeArrowheads="1"/>
          </p:cNvSpPr>
          <p:nvPr/>
        </p:nvSpPr>
        <p:spPr bwMode="auto">
          <a:xfrm>
            <a:off x="3492500" y="15573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1</a:t>
            </a:r>
          </a:p>
        </p:txBody>
      </p:sp>
      <p:sp>
        <p:nvSpPr>
          <p:cNvPr id="3487755" name="Text Box 11"/>
          <p:cNvSpPr txBox="1">
            <a:spLocks noChangeArrowheads="1"/>
          </p:cNvSpPr>
          <p:nvPr/>
        </p:nvSpPr>
        <p:spPr bwMode="auto">
          <a:xfrm>
            <a:off x="3779838" y="1557338"/>
            <a:ext cx="21732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en-GB" sz="1000">
                <a:latin typeface="+mn-lt"/>
              </a:rPr>
              <a:t>Re</a:t>
            </a:r>
            <a:r>
              <a:rPr kumimoji="0" lang="pl-PL" sz="1000">
                <a:latin typeface="+mn-lt"/>
              </a:rPr>
              <a:t>jestracja</a:t>
            </a:r>
            <a:r>
              <a:rPr kumimoji="0" lang="en-GB" sz="1000">
                <a:latin typeface="+mn-lt"/>
              </a:rPr>
              <a:t> </a:t>
            </a:r>
            <a:r>
              <a:rPr kumimoji="0" lang="pl-PL" sz="1000">
                <a:latin typeface="+mn-lt"/>
              </a:rPr>
              <a:t>i odnalezienie sieci macierzystej użytkownika</a:t>
            </a:r>
            <a:endParaRPr kumimoji="0" lang="en-GB" sz="1000">
              <a:latin typeface="+mn-lt"/>
            </a:endParaRPr>
          </a:p>
        </p:txBody>
      </p:sp>
      <p:sp>
        <p:nvSpPr>
          <p:cNvPr id="3487756" name="Text Box 12"/>
          <p:cNvSpPr txBox="1">
            <a:spLocks noChangeArrowheads="1"/>
          </p:cNvSpPr>
          <p:nvPr/>
        </p:nvSpPr>
        <p:spPr bwMode="auto">
          <a:xfrm>
            <a:off x="3492500" y="19891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2</a:t>
            </a:r>
          </a:p>
        </p:txBody>
      </p:sp>
      <p:sp>
        <p:nvSpPr>
          <p:cNvPr id="3487757" name="Text Box 13"/>
          <p:cNvSpPr txBox="1">
            <a:spLocks noChangeArrowheads="1"/>
          </p:cNvSpPr>
          <p:nvPr/>
        </p:nvSpPr>
        <p:spPr bwMode="auto">
          <a:xfrm>
            <a:off x="3708400" y="1916113"/>
            <a:ext cx="21717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en-GB" sz="1000">
                <a:latin typeface="+mn-lt"/>
              </a:rPr>
              <a:t>Re</a:t>
            </a:r>
            <a:r>
              <a:rPr kumimoji="0" lang="pl-PL" sz="1000">
                <a:latin typeface="+mn-lt"/>
              </a:rPr>
              <a:t>jestracja i odszukanie żądanego </a:t>
            </a:r>
            <a:r>
              <a:rPr kumimoji="0" lang="en-GB" sz="1000">
                <a:latin typeface="+mn-lt"/>
              </a:rPr>
              <a:t> S-CSCF </a:t>
            </a:r>
            <a:r>
              <a:rPr kumimoji="0" lang="pl-PL" sz="1000">
                <a:latin typeface="+mn-lt"/>
              </a:rPr>
              <a:t>i jego funkcjonalności</a:t>
            </a:r>
            <a:endParaRPr kumimoji="0" lang="en-GB" sz="1000">
              <a:latin typeface="+mn-lt"/>
            </a:endParaRPr>
          </a:p>
        </p:txBody>
      </p:sp>
      <p:sp>
        <p:nvSpPr>
          <p:cNvPr id="3487758" name="Text Box 14"/>
          <p:cNvSpPr txBox="1">
            <a:spLocks noChangeArrowheads="1"/>
          </p:cNvSpPr>
          <p:nvPr/>
        </p:nvSpPr>
        <p:spPr bwMode="auto">
          <a:xfrm>
            <a:off x="3492500" y="24209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3</a:t>
            </a:r>
          </a:p>
        </p:txBody>
      </p:sp>
      <p:sp>
        <p:nvSpPr>
          <p:cNvPr id="3487759" name="Text Box 15"/>
          <p:cNvSpPr txBox="1">
            <a:spLocks noChangeArrowheads="1"/>
          </p:cNvSpPr>
          <p:nvPr/>
        </p:nvSpPr>
        <p:spPr bwMode="auto">
          <a:xfrm>
            <a:off x="3708400" y="2420938"/>
            <a:ext cx="21717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pl-PL" sz="1000">
                <a:latin typeface="+mn-lt"/>
              </a:rPr>
              <a:t>Wybór właściwego</a:t>
            </a:r>
            <a:r>
              <a:rPr kumimoji="0" lang="en-GB" sz="1000">
                <a:latin typeface="+mn-lt"/>
              </a:rPr>
              <a:t> S-CSCF</a:t>
            </a:r>
          </a:p>
        </p:txBody>
      </p:sp>
      <p:sp>
        <p:nvSpPr>
          <p:cNvPr id="3487760" name="Text Box 16"/>
          <p:cNvSpPr txBox="1">
            <a:spLocks noChangeArrowheads="1"/>
          </p:cNvSpPr>
          <p:nvPr/>
        </p:nvSpPr>
        <p:spPr bwMode="auto">
          <a:xfrm>
            <a:off x="5867400" y="15573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4</a:t>
            </a:r>
          </a:p>
        </p:txBody>
      </p:sp>
      <p:sp>
        <p:nvSpPr>
          <p:cNvPr id="3487761" name="Text Box 17"/>
          <p:cNvSpPr txBox="1">
            <a:spLocks noChangeArrowheads="1"/>
          </p:cNvSpPr>
          <p:nvPr/>
        </p:nvSpPr>
        <p:spPr bwMode="auto">
          <a:xfrm>
            <a:off x="6156325" y="1557338"/>
            <a:ext cx="23669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en-GB" sz="1000">
                <a:latin typeface="+mn-lt"/>
              </a:rPr>
              <a:t>Re</a:t>
            </a:r>
            <a:r>
              <a:rPr kumimoji="0" lang="pl-PL" sz="1000">
                <a:latin typeface="+mn-lt"/>
              </a:rPr>
              <a:t>jestracja i załadowanie profilu użytkownika </a:t>
            </a:r>
            <a:r>
              <a:rPr kumimoji="0" lang="en-GB" sz="1000">
                <a:latin typeface="+mn-lt"/>
              </a:rPr>
              <a:t>IMS</a:t>
            </a:r>
          </a:p>
        </p:txBody>
      </p:sp>
      <p:sp>
        <p:nvSpPr>
          <p:cNvPr id="3487762" name="Text Box 18"/>
          <p:cNvSpPr txBox="1">
            <a:spLocks noChangeArrowheads="1"/>
          </p:cNvSpPr>
          <p:nvPr/>
        </p:nvSpPr>
        <p:spPr bwMode="auto">
          <a:xfrm>
            <a:off x="5867400" y="19891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5</a:t>
            </a:r>
          </a:p>
        </p:txBody>
      </p:sp>
      <p:sp>
        <p:nvSpPr>
          <p:cNvPr id="3487763" name="Text Box 19"/>
          <p:cNvSpPr txBox="1">
            <a:spLocks noChangeArrowheads="1"/>
          </p:cNvSpPr>
          <p:nvPr/>
        </p:nvSpPr>
        <p:spPr bwMode="auto">
          <a:xfrm>
            <a:off x="6156325" y="1989138"/>
            <a:ext cx="2173288" cy="2461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en-GB" sz="1000">
                <a:latin typeface="+mn-lt"/>
              </a:rPr>
              <a:t>INVITE UE</a:t>
            </a:r>
            <a:r>
              <a:rPr kumimoji="0" lang="pl-PL" sz="1000">
                <a:latin typeface="+mn-lt"/>
              </a:rPr>
              <a:t> </a:t>
            </a:r>
            <a:r>
              <a:rPr kumimoji="0" lang="en-GB" sz="1000">
                <a:latin typeface="+mn-lt"/>
              </a:rPr>
              <a:t>2  </a:t>
            </a:r>
            <a:r>
              <a:rPr kumimoji="0" lang="pl-PL" sz="1000">
                <a:latin typeface="+mn-lt"/>
              </a:rPr>
              <a:t>- zaproszenie do sesji</a:t>
            </a:r>
            <a:endParaRPr kumimoji="0" lang="en-GB" sz="1000">
              <a:latin typeface="+mn-lt"/>
            </a:endParaRPr>
          </a:p>
        </p:txBody>
      </p:sp>
      <p:sp>
        <p:nvSpPr>
          <p:cNvPr id="3487764" name="Text Box 20"/>
          <p:cNvSpPr txBox="1">
            <a:spLocks noChangeArrowheads="1"/>
          </p:cNvSpPr>
          <p:nvPr/>
        </p:nvSpPr>
        <p:spPr bwMode="auto">
          <a:xfrm>
            <a:off x="5867400" y="2420938"/>
            <a:ext cx="230188" cy="246124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1000" b="1">
                <a:latin typeface="+mn-lt"/>
              </a:rPr>
              <a:t>6</a:t>
            </a:r>
          </a:p>
        </p:txBody>
      </p:sp>
      <p:sp>
        <p:nvSpPr>
          <p:cNvPr id="3487765" name="Text Box 21"/>
          <p:cNvSpPr txBox="1">
            <a:spLocks noChangeArrowheads="1"/>
          </p:cNvSpPr>
          <p:nvPr/>
        </p:nvSpPr>
        <p:spPr bwMode="auto">
          <a:xfrm>
            <a:off x="6165850" y="2438400"/>
            <a:ext cx="2438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defTabSz="762000" eaLnBrk="0" hangingPunct="0">
              <a:spcBef>
                <a:spcPct val="50000"/>
              </a:spcBef>
            </a:pPr>
            <a:r>
              <a:rPr kumimoji="0" lang="pl-PL" sz="1000">
                <a:latin typeface="+mn-lt"/>
              </a:rPr>
              <a:t>Po akceptacji ustanowienie ścieżki RTP dla danych </a:t>
            </a:r>
            <a:endParaRPr kumimoji="0" lang="en-GB" sz="1000">
              <a:latin typeface="+mn-lt"/>
            </a:endParaRPr>
          </a:p>
        </p:txBody>
      </p:sp>
      <p:grpSp>
        <p:nvGrpSpPr>
          <p:cNvPr id="2" name="Group 22"/>
          <p:cNvGrpSpPr>
            <a:grpSpLocks noChangeAspect="1"/>
          </p:cNvGrpSpPr>
          <p:nvPr/>
        </p:nvGrpSpPr>
        <p:grpSpPr bwMode="auto">
          <a:xfrm>
            <a:off x="6172200" y="5345113"/>
            <a:ext cx="1558925" cy="900112"/>
            <a:chOff x="3055" y="2436"/>
            <a:chExt cx="866" cy="497"/>
          </a:xfrm>
        </p:grpSpPr>
        <p:sp>
          <p:nvSpPr>
            <p:cNvPr id="3487767" name="Oval 23"/>
            <p:cNvSpPr>
              <a:spLocks noChangeAspect="1" noChangeArrowheads="1"/>
            </p:cNvSpPr>
            <p:nvPr/>
          </p:nvSpPr>
          <p:spPr bwMode="auto">
            <a:xfrm>
              <a:off x="3346" y="2443"/>
              <a:ext cx="207" cy="15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68" name="Oval 24"/>
            <p:cNvSpPr>
              <a:spLocks noChangeAspect="1" noChangeArrowheads="1"/>
            </p:cNvSpPr>
            <p:nvPr/>
          </p:nvSpPr>
          <p:spPr bwMode="auto">
            <a:xfrm>
              <a:off x="3501" y="2436"/>
              <a:ext cx="168" cy="125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69" name="Oval 25"/>
            <p:cNvSpPr>
              <a:spLocks noChangeAspect="1" noChangeArrowheads="1"/>
            </p:cNvSpPr>
            <p:nvPr/>
          </p:nvSpPr>
          <p:spPr bwMode="auto">
            <a:xfrm>
              <a:off x="3658" y="2574"/>
              <a:ext cx="263" cy="203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0" name="Oval 26"/>
            <p:cNvSpPr>
              <a:spLocks noChangeAspect="1" noChangeArrowheads="1"/>
            </p:cNvSpPr>
            <p:nvPr/>
          </p:nvSpPr>
          <p:spPr bwMode="auto">
            <a:xfrm>
              <a:off x="3152" y="2666"/>
              <a:ext cx="302" cy="23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1" name="Oval 27"/>
            <p:cNvSpPr>
              <a:spLocks noChangeAspect="1" noChangeArrowheads="1"/>
            </p:cNvSpPr>
            <p:nvPr/>
          </p:nvSpPr>
          <p:spPr bwMode="auto">
            <a:xfrm>
              <a:off x="3582" y="2697"/>
              <a:ext cx="222" cy="171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2" name="Oval 28"/>
            <p:cNvSpPr>
              <a:spLocks noChangeAspect="1" noChangeArrowheads="1"/>
            </p:cNvSpPr>
            <p:nvPr/>
          </p:nvSpPr>
          <p:spPr bwMode="auto">
            <a:xfrm>
              <a:off x="3074" y="2714"/>
              <a:ext cx="167" cy="126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3" name="Oval 29"/>
            <p:cNvSpPr>
              <a:spLocks noChangeAspect="1" noChangeArrowheads="1"/>
            </p:cNvSpPr>
            <p:nvPr/>
          </p:nvSpPr>
          <p:spPr bwMode="auto">
            <a:xfrm>
              <a:off x="3055" y="2604"/>
              <a:ext cx="162" cy="130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4" name="Oval 30"/>
            <p:cNvSpPr>
              <a:spLocks noChangeAspect="1" noChangeArrowheads="1"/>
            </p:cNvSpPr>
            <p:nvPr/>
          </p:nvSpPr>
          <p:spPr bwMode="auto">
            <a:xfrm>
              <a:off x="3131" y="2481"/>
              <a:ext cx="263" cy="20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5" name="Oval 31"/>
            <p:cNvSpPr>
              <a:spLocks noChangeAspect="1" noChangeArrowheads="1"/>
            </p:cNvSpPr>
            <p:nvPr/>
          </p:nvSpPr>
          <p:spPr bwMode="auto">
            <a:xfrm>
              <a:off x="3366" y="2729"/>
              <a:ext cx="265" cy="204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6" name="Oval 32"/>
            <p:cNvSpPr>
              <a:spLocks noChangeAspect="1" noChangeArrowheads="1"/>
            </p:cNvSpPr>
            <p:nvPr/>
          </p:nvSpPr>
          <p:spPr bwMode="auto">
            <a:xfrm>
              <a:off x="3697" y="2495"/>
              <a:ext cx="207" cy="15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7" name="Oval 33"/>
            <p:cNvSpPr>
              <a:spLocks noChangeAspect="1" noChangeArrowheads="1"/>
            </p:cNvSpPr>
            <p:nvPr/>
          </p:nvSpPr>
          <p:spPr bwMode="auto">
            <a:xfrm>
              <a:off x="3639" y="2436"/>
              <a:ext cx="186" cy="143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8" name="Freeform 34"/>
            <p:cNvSpPr>
              <a:spLocks noChangeAspect="1"/>
            </p:cNvSpPr>
            <p:nvPr/>
          </p:nvSpPr>
          <p:spPr bwMode="auto">
            <a:xfrm>
              <a:off x="3124" y="2468"/>
              <a:ext cx="747" cy="400"/>
            </a:xfrm>
            <a:custGeom>
              <a:avLst/>
              <a:gdLst/>
              <a:ahLst/>
              <a:cxnLst>
                <a:cxn ang="0">
                  <a:pos x="458" y="79"/>
                </a:cxn>
                <a:cxn ang="0">
                  <a:pos x="520" y="21"/>
                </a:cxn>
                <a:cxn ang="0">
                  <a:pos x="798" y="29"/>
                </a:cxn>
                <a:cxn ang="0">
                  <a:pos x="998" y="0"/>
                </a:cxn>
                <a:cxn ang="0">
                  <a:pos x="1247" y="94"/>
                </a:cxn>
                <a:cxn ang="0">
                  <a:pos x="1372" y="68"/>
                </a:cxn>
                <a:cxn ang="0">
                  <a:pos x="1439" y="79"/>
                </a:cxn>
                <a:cxn ang="0">
                  <a:pos x="1453" y="317"/>
                </a:cxn>
                <a:cxn ang="0">
                  <a:pos x="1495" y="354"/>
                </a:cxn>
                <a:cxn ang="0">
                  <a:pos x="1376" y="538"/>
                </a:cxn>
                <a:cxn ang="0">
                  <a:pos x="1251" y="413"/>
                </a:cxn>
                <a:cxn ang="0">
                  <a:pos x="1217" y="478"/>
                </a:cxn>
                <a:cxn ang="0">
                  <a:pos x="1040" y="730"/>
                </a:cxn>
                <a:cxn ang="0">
                  <a:pos x="449" y="799"/>
                </a:cxn>
                <a:cxn ang="0">
                  <a:pos x="142" y="747"/>
                </a:cxn>
                <a:cxn ang="0">
                  <a:pos x="46" y="588"/>
                </a:cxn>
                <a:cxn ang="0">
                  <a:pos x="46" y="428"/>
                </a:cxn>
                <a:cxn ang="0">
                  <a:pos x="0" y="294"/>
                </a:cxn>
                <a:cxn ang="0">
                  <a:pos x="458" y="79"/>
                </a:cxn>
              </a:cxnLst>
              <a:rect l="0" t="0" r="r" b="b"/>
              <a:pathLst>
                <a:path w="1495" h="799">
                  <a:moveTo>
                    <a:pt x="458" y="79"/>
                  </a:moveTo>
                  <a:lnTo>
                    <a:pt x="520" y="21"/>
                  </a:lnTo>
                  <a:lnTo>
                    <a:pt x="798" y="29"/>
                  </a:lnTo>
                  <a:lnTo>
                    <a:pt x="998" y="0"/>
                  </a:lnTo>
                  <a:lnTo>
                    <a:pt x="1247" y="94"/>
                  </a:lnTo>
                  <a:lnTo>
                    <a:pt x="1372" y="68"/>
                  </a:lnTo>
                  <a:lnTo>
                    <a:pt x="1439" y="79"/>
                  </a:lnTo>
                  <a:lnTo>
                    <a:pt x="1453" y="317"/>
                  </a:lnTo>
                  <a:lnTo>
                    <a:pt x="1495" y="354"/>
                  </a:lnTo>
                  <a:lnTo>
                    <a:pt x="1376" y="538"/>
                  </a:lnTo>
                  <a:lnTo>
                    <a:pt x="1251" y="413"/>
                  </a:lnTo>
                  <a:lnTo>
                    <a:pt x="1217" y="478"/>
                  </a:lnTo>
                  <a:lnTo>
                    <a:pt x="1040" y="730"/>
                  </a:lnTo>
                  <a:lnTo>
                    <a:pt x="449" y="799"/>
                  </a:lnTo>
                  <a:lnTo>
                    <a:pt x="142" y="747"/>
                  </a:lnTo>
                  <a:lnTo>
                    <a:pt x="46" y="588"/>
                  </a:lnTo>
                  <a:lnTo>
                    <a:pt x="46" y="428"/>
                  </a:lnTo>
                  <a:lnTo>
                    <a:pt x="0" y="294"/>
                  </a:lnTo>
                  <a:lnTo>
                    <a:pt x="458" y="7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79" name="Rectangle 35"/>
            <p:cNvSpPr>
              <a:spLocks noChangeAspect="1" noChangeArrowheads="1"/>
            </p:cNvSpPr>
            <p:nvPr/>
          </p:nvSpPr>
          <p:spPr bwMode="auto">
            <a:xfrm>
              <a:off x="3301" y="2580"/>
              <a:ext cx="434" cy="216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0" name="Rectangle 36"/>
            <p:cNvSpPr>
              <a:spLocks noChangeAspect="1" noChangeArrowheads="1"/>
            </p:cNvSpPr>
            <p:nvPr/>
          </p:nvSpPr>
          <p:spPr bwMode="auto">
            <a:xfrm>
              <a:off x="3359" y="2611"/>
              <a:ext cx="207" cy="134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1" name="Rectangle 37"/>
            <p:cNvSpPr>
              <a:spLocks noChangeAspect="1" noChangeArrowheads="1"/>
            </p:cNvSpPr>
            <p:nvPr/>
          </p:nvSpPr>
          <p:spPr bwMode="auto">
            <a:xfrm>
              <a:off x="3529" y="2613"/>
              <a:ext cx="29" cy="153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  <p:sp>
          <p:nvSpPr>
            <p:cNvPr id="3487782" name="Rectangle 38"/>
            <p:cNvSpPr>
              <a:spLocks noChangeAspect="1" noChangeArrowheads="1"/>
            </p:cNvSpPr>
            <p:nvPr/>
          </p:nvSpPr>
          <p:spPr bwMode="auto">
            <a:xfrm>
              <a:off x="3528" y="2611"/>
              <a:ext cx="63" cy="134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3" name="Rectangle 39"/>
            <p:cNvSpPr>
              <a:spLocks noChangeAspect="1" noChangeArrowheads="1"/>
            </p:cNvSpPr>
            <p:nvPr/>
          </p:nvSpPr>
          <p:spPr bwMode="auto">
            <a:xfrm>
              <a:off x="3550" y="2613"/>
              <a:ext cx="29" cy="153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</p:grpSp>
      <p:grpSp>
        <p:nvGrpSpPr>
          <p:cNvPr id="3" name="Group 40"/>
          <p:cNvGrpSpPr>
            <a:grpSpLocks noChangeAspect="1"/>
          </p:cNvGrpSpPr>
          <p:nvPr/>
        </p:nvGrpSpPr>
        <p:grpSpPr bwMode="auto">
          <a:xfrm>
            <a:off x="2214563" y="5345113"/>
            <a:ext cx="1560512" cy="900112"/>
            <a:chOff x="3055" y="2436"/>
            <a:chExt cx="866" cy="497"/>
          </a:xfrm>
        </p:grpSpPr>
        <p:sp>
          <p:nvSpPr>
            <p:cNvPr id="3487785" name="Oval 41"/>
            <p:cNvSpPr>
              <a:spLocks noChangeAspect="1" noChangeArrowheads="1"/>
            </p:cNvSpPr>
            <p:nvPr/>
          </p:nvSpPr>
          <p:spPr bwMode="auto">
            <a:xfrm>
              <a:off x="3346" y="2443"/>
              <a:ext cx="207" cy="15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6" name="Oval 42"/>
            <p:cNvSpPr>
              <a:spLocks noChangeAspect="1" noChangeArrowheads="1"/>
            </p:cNvSpPr>
            <p:nvPr/>
          </p:nvSpPr>
          <p:spPr bwMode="auto">
            <a:xfrm>
              <a:off x="3501" y="2436"/>
              <a:ext cx="168" cy="125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7" name="Oval 43"/>
            <p:cNvSpPr>
              <a:spLocks noChangeAspect="1" noChangeArrowheads="1"/>
            </p:cNvSpPr>
            <p:nvPr/>
          </p:nvSpPr>
          <p:spPr bwMode="auto">
            <a:xfrm>
              <a:off x="3658" y="2574"/>
              <a:ext cx="263" cy="203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8" name="Oval 44"/>
            <p:cNvSpPr>
              <a:spLocks noChangeAspect="1" noChangeArrowheads="1"/>
            </p:cNvSpPr>
            <p:nvPr/>
          </p:nvSpPr>
          <p:spPr bwMode="auto">
            <a:xfrm>
              <a:off x="3152" y="2666"/>
              <a:ext cx="302" cy="23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89" name="Oval 45"/>
            <p:cNvSpPr>
              <a:spLocks noChangeAspect="1" noChangeArrowheads="1"/>
            </p:cNvSpPr>
            <p:nvPr/>
          </p:nvSpPr>
          <p:spPr bwMode="auto">
            <a:xfrm>
              <a:off x="3582" y="2697"/>
              <a:ext cx="222" cy="171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0" name="Oval 46"/>
            <p:cNvSpPr>
              <a:spLocks noChangeAspect="1" noChangeArrowheads="1"/>
            </p:cNvSpPr>
            <p:nvPr/>
          </p:nvSpPr>
          <p:spPr bwMode="auto">
            <a:xfrm>
              <a:off x="3074" y="2714"/>
              <a:ext cx="167" cy="126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1" name="Oval 47"/>
            <p:cNvSpPr>
              <a:spLocks noChangeAspect="1" noChangeArrowheads="1"/>
            </p:cNvSpPr>
            <p:nvPr/>
          </p:nvSpPr>
          <p:spPr bwMode="auto">
            <a:xfrm>
              <a:off x="3055" y="2604"/>
              <a:ext cx="162" cy="130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2" name="Oval 48"/>
            <p:cNvSpPr>
              <a:spLocks noChangeAspect="1" noChangeArrowheads="1"/>
            </p:cNvSpPr>
            <p:nvPr/>
          </p:nvSpPr>
          <p:spPr bwMode="auto">
            <a:xfrm>
              <a:off x="3131" y="2481"/>
              <a:ext cx="263" cy="20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3" name="Oval 49"/>
            <p:cNvSpPr>
              <a:spLocks noChangeAspect="1" noChangeArrowheads="1"/>
            </p:cNvSpPr>
            <p:nvPr/>
          </p:nvSpPr>
          <p:spPr bwMode="auto">
            <a:xfrm>
              <a:off x="3366" y="2729"/>
              <a:ext cx="265" cy="204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4" name="Oval 50"/>
            <p:cNvSpPr>
              <a:spLocks noChangeAspect="1" noChangeArrowheads="1"/>
            </p:cNvSpPr>
            <p:nvPr/>
          </p:nvSpPr>
          <p:spPr bwMode="auto">
            <a:xfrm>
              <a:off x="3697" y="2495"/>
              <a:ext cx="207" cy="158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5" name="Oval 51"/>
            <p:cNvSpPr>
              <a:spLocks noChangeAspect="1" noChangeArrowheads="1"/>
            </p:cNvSpPr>
            <p:nvPr/>
          </p:nvSpPr>
          <p:spPr bwMode="auto">
            <a:xfrm>
              <a:off x="3639" y="2436"/>
              <a:ext cx="186" cy="143"/>
            </a:xfrm>
            <a:prstGeom prst="ellipse">
              <a:avLst/>
            </a:prstGeom>
            <a:solidFill>
              <a:srgbClr val="FFCC99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6" name="Freeform 52"/>
            <p:cNvSpPr>
              <a:spLocks noChangeAspect="1"/>
            </p:cNvSpPr>
            <p:nvPr/>
          </p:nvSpPr>
          <p:spPr bwMode="auto">
            <a:xfrm>
              <a:off x="3124" y="2468"/>
              <a:ext cx="747" cy="400"/>
            </a:xfrm>
            <a:custGeom>
              <a:avLst/>
              <a:gdLst/>
              <a:ahLst/>
              <a:cxnLst>
                <a:cxn ang="0">
                  <a:pos x="458" y="79"/>
                </a:cxn>
                <a:cxn ang="0">
                  <a:pos x="520" y="21"/>
                </a:cxn>
                <a:cxn ang="0">
                  <a:pos x="798" y="29"/>
                </a:cxn>
                <a:cxn ang="0">
                  <a:pos x="998" y="0"/>
                </a:cxn>
                <a:cxn ang="0">
                  <a:pos x="1247" y="94"/>
                </a:cxn>
                <a:cxn ang="0">
                  <a:pos x="1372" y="68"/>
                </a:cxn>
                <a:cxn ang="0">
                  <a:pos x="1439" y="79"/>
                </a:cxn>
                <a:cxn ang="0">
                  <a:pos x="1453" y="317"/>
                </a:cxn>
                <a:cxn ang="0">
                  <a:pos x="1495" y="354"/>
                </a:cxn>
                <a:cxn ang="0">
                  <a:pos x="1376" y="538"/>
                </a:cxn>
                <a:cxn ang="0">
                  <a:pos x="1251" y="413"/>
                </a:cxn>
                <a:cxn ang="0">
                  <a:pos x="1217" y="478"/>
                </a:cxn>
                <a:cxn ang="0">
                  <a:pos x="1040" y="730"/>
                </a:cxn>
                <a:cxn ang="0">
                  <a:pos x="449" y="799"/>
                </a:cxn>
                <a:cxn ang="0">
                  <a:pos x="142" y="747"/>
                </a:cxn>
                <a:cxn ang="0">
                  <a:pos x="46" y="588"/>
                </a:cxn>
                <a:cxn ang="0">
                  <a:pos x="46" y="428"/>
                </a:cxn>
                <a:cxn ang="0">
                  <a:pos x="0" y="294"/>
                </a:cxn>
                <a:cxn ang="0">
                  <a:pos x="458" y="79"/>
                </a:cxn>
              </a:cxnLst>
              <a:rect l="0" t="0" r="r" b="b"/>
              <a:pathLst>
                <a:path w="1495" h="799">
                  <a:moveTo>
                    <a:pt x="458" y="79"/>
                  </a:moveTo>
                  <a:lnTo>
                    <a:pt x="520" y="21"/>
                  </a:lnTo>
                  <a:lnTo>
                    <a:pt x="798" y="29"/>
                  </a:lnTo>
                  <a:lnTo>
                    <a:pt x="998" y="0"/>
                  </a:lnTo>
                  <a:lnTo>
                    <a:pt x="1247" y="94"/>
                  </a:lnTo>
                  <a:lnTo>
                    <a:pt x="1372" y="68"/>
                  </a:lnTo>
                  <a:lnTo>
                    <a:pt x="1439" y="79"/>
                  </a:lnTo>
                  <a:lnTo>
                    <a:pt x="1453" y="317"/>
                  </a:lnTo>
                  <a:lnTo>
                    <a:pt x="1495" y="354"/>
                  </a:lnTo>
                  <a:lnTo>
                    <a:pt x="1376" y="538"/>
                  </a:lnTo>
                  <a:lnTo>
                    <a:pt x="1251" y="413"/>
                  </a:lnTo>
                  <a:lnTo>
                    <a:pt x="1217" y="478"/>
                  </a:lnTo>
                  <a:lnTo>
                    <a:pt x="1040" y="730"/>
                  </a:lnTo>
                  <a:lnTo>
                    <a:pt x="449" y="799"/>
                  </a:lnTo>
                  <a:lnTo>
                    <a:pt x="142" y="747"/>
                  </a:lnTo>
                  <a:lnTo>
                    <a:pt x="46" y="588"/>
                  </a:lnTo>
                  <a:lnTo>
                    <a:pt x="46" y="428"/>
                  </a:lnTo>
                  <a:lnTo>
                    <a:pt x="0" y="294"/>
                  </a:lnTo>
                  <a:lnTo>
                    <a:pt x="458" y="79"/>
                  </a:lnTo>
                  <a:close/>
                </a:path>
              </a:pathLst>
            </a:custGeom>
            <a:solidFill>
              <a:srgbClr val="FF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7" name="Rectangle 53"/>
            <p:cNvSpPr>
              <a:spLocks noChangeAspect="1" noChangeArrowheads="1"/>
            </p:cNvSpPr>
            <p:nvPr/>
          </p:nvSpPr>
          <p:spPr bwMode="auto">
            <a:xfrm>
              <a:off x="3301" y="2580"/>
              <a:ext cx="434" cy="216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8" name="Rectangle 54"/>
            <p:cNvSpPr>
              <a:spLocks noChangeAspect="1" noChangeArrowheads="1"/>
            </p:cNvSpPr>
            <p:nvPr/>
          </p:nvSpPr>
          <p:spPr bwMode="auto">
            <a:xfrm>
              <a:off x="3359" y="2611"/>
              <a:ext cx="207" cy="134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799" name="Rectangle 55"/>
            <p:cNvSpPr>
              <a:spLocks noChangeAspect="1" noChangeArrowheads="1"/>
            </p:cNvSpPr>
            <p:nvPr/>
          </p:nvSpPr>
          <p:spPr bwMode="auto">
            <a:xfrm>
              <a:off x="3529" y="2613"/>
              <a:ext cx="29" cy="153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  <p:sp>
          <p:nvSpPr>
            <p:cNvPr id="3487800" name="Rectangle 56"/>
            <p:cNvSpPr>
              <a:spLocks noChangeAspect="1" noChangeArrowheads="1"/>
            </p:cNvSpPr>
            <p:nvPr/>
          </p:nvSpPr>
          <p:spPr bwMode="auto">
            <a:xfrm>
              <a:off x="3528" y="2611"/>
              <a:ext cx="63" cy="134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01" name="Rectangle 57"/>
            <p:cNvSpPr>
              <a:spLocks noChangeAspect="1" noChangeArrowheads="1"/>
            </p:cNvSpPr>
            <p:nvPr/>
          </p:nvSpPr>
          <p:spPr bwMode="auto">
            <a:xfrm>
              <a:off x="3550" y="2613"/>
              <a:ext cx="29" cy="153"/>
            </a:xfrm>
            <a:prstGeom prst="rect">
              <a:avLst/>
            </a:prstGeom>
            <a:solidFill>
              <a:srgbClr val="FFCC99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</p:grpSp>
      <p:sp>
        <p:nvSpPr>
          <p:cNvPr id="3487802" name="Rectangle 58"/>
          <p:cNvSpPr>
            <a:spLocks noChangeAspect="1" noChangeArrowheads="1"/>
          </p:cNvSpPr>
          <p:nvPr/>
        </p:nvSpPr>
        <p:spPr bwMode="auto">
          <a:xfrm>
            <a:off x="2152650" y="6253163"/>
            <a:ext cx="1706563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eaLnBrk="0" hangingPunct="0"/>
            <a:r>
              <a:rPr kumimoji="0" lang="pl-PL" sz="1200">
                <a:latin typeface="+mn-lt"/>
              </a:rPr>
              <a:t>Domena pakietowa </a:t>
            </a:r>
            <a:r>
              <a:rPr kumimoji="0" lang="en-US" sz="1200">
                <a:latin typeface="+mn-lt"/>
              </a:rPr>
              <a:t>UMTS</a:t>
            </a:r>
          </a:p>
        </p:txBody>
      </p:sp>
      <p:sp>
        <p:nvSpPr>
          <p:cNvPr id="3487803" name="Line 59"/>
          <p:cNvSpPr>
            <a:spLocks noChangeShapeType="1"/>
          </p:cNvSpPr>
          <p:nvPr/>
        </p:nvSpPr>
        <p:spPr bwMode="auto">
          <a:xfrm>
            <a:off x="2089150" y="5648325"/>
            <a:ext cx="1751013" cy="0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grpSp>
        <p:nvGrpSpPr>
          <p:cNvPr id="4" name="Group 60"/>
          <p:cNvGrpSpPr>
            <a:grpSpLocks noChangeAspect="1"/>
          </p:cNvGrpSpPr>
          <p:nvPr/>
        </p:nvGrpSpPr>
        <p:grpSpPr bwMode="auto">
          <a:xfrm>
            <a:off x="3644900" y="2997200"/>
            <a:ext cx="2659063" cy="2079625"/>
            <a:chOff x="3055" y="2436"/>
            <a:chExt cx="866" cy="497"/>
          </a:xfrm>
        </p:grpSpPr>
        <p:sp>
          <p:nvSpPr>
            <p:cNvPr id="3487805" name="Oval 61"/>
            <p:cNvSpPr>
              <a:spLocks noChangeAspect="1" noChangeArrowheads="1"/>
            </p:cNvSpPr>
            <p:nvPr/>
          </p:nvSpPr>
          <p:spPr bwMode="auto">
            <a:xfrm>
              <a:off x="3346" y="2443"/>
              <a:ext cx="207" cy="158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06" name="Oval 62"/>
            <p:cNvSpPr>
              <a:spLocks noChangeAspect="1" noChangeArrowheads="1"/>
            </p:cNvSpPr>
            <p:nvPr/>
          </p:nvSpPr>
          <p:spPr bwMode="auto">
            <a:xfrm>
              <a:off x="3501" y="2436"/>
              <a:ext cx="168" cy="125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07" name="Oval 63"/>
            <p:cNvSpPr>
              <a:spLocks noChangeAspect="1" noChangeArrowheads="1"/>
            </p:cNvSpPr>
            <p:nvPr/>
          </p:nvSpPr>
          <p:spPr bwMode="auto">
            <a:xfrm>
              <a:off x="3658" y="2574"/>
              <a:ext cx="263" cy="203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08" name="Oval 64"/>
            <p:cNvSpPr>
              <a:spLocks noChangeAspect="1" noChangeArrowheads="1"/>
            </p:cNvSpPr>
            <p:nvPr/>
          </p:nvSpPr>
          <p:spPr bwMode="auto">
            <a:xfrm>
              <a:off x="3152" y="2666"/>
              <a:ext cx="302" cy="238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09" name="Oval 65"/>
            <p:cNvSpPr>
              <a:spLocks noChangeAspect="1" noChangeArrowheads="1"/>
            </p:cNvSpPr>
            <p:nvPr/>
          </p:nvSpPr>
          <p:spPr bwMode="auto">
            <a:xfrm>
              <a:off x="3582" y="2697"/>
              <a:ext cx="222" cy="171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0" name="Oval 66"/>
            <p:cNvSpPr>
              <a:spLocks noChangeAspect="1" noChangeArrowheads="1"/>
            </p:cNvSpPr>
            <p:nvPr/>
          </p:nvSpPr>
          <p:spPr bwMode="auto">
            <a:xfrm>
              <a:off x="3074" y="2714"/>
              <a:ext cx="167" cy="126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1" name="Oval 67"/>
            <p:cNvSpPr>
              <a:spLocks noChangeAspect="1" noChangeArrowheads="1"/>
            </p:cNvSpPr>
            <p:nvPr/>
          </p:nvSpPr>
          <p:spPr bwMode="auto">
            <a:xfrm>
              <a:off x="3055" y="2604"/>
              <a:ext cx="162" cy="130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2" name="Oval 68"/>
            <p:cNvSpPr>
              <a:spLocks noChangeAspect="1" noChangeArrowheads="1"/>
            </p:cNvSpPr>
            <p:nvPr/>
          </p:nvSpPr>
          <p:spPr bwMode="auto">
            <a:xfrm>
              <a:off x="3131" y="2481"/>
              <a:ext cx="263" cy="208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3" name="Oval 69"/>
            <p:cNvSpPr>
              <a:spLocks noChangeAspect="1" noChangeArrowheads="1"/>
            </p:cNvSpPr>
            <p:nvPr/>
          </p:nvSpPr>
          <p:spPr bwMode="auto">
            <a:xfrm>
              <a:off x="3366" y="2729"/>
              <a:ext cx="265" cy="204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4" name="Oval 70"/>
            <p:cNvSpPr>
              <a:spLocks noChangeAspect="1" noChangeArrowheads="1"/>
            </p:cNvSpPr>
            <p:nvPr/>
          </p:nvSpPr>
          <p:spPr bwMode="auto">
            <a:xfrm>
              <a:off x="3697" y="2495"/>
              <a:ext cx="207" cy="158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5" name="Oval 71"/>
            <p:cNvSpPr>
              <a:spLocks noChangeAspect="1" noChangeArrowheads="1"/>
            </p:cNvSpPr>
            <p:nvPr/>
          </p:nvSpPr>
          <p:spPr bwMode="auto">
            <a:xfrm>
              <a:off x="3639" y="2436"/>
              <a:ext cx="186" cy="143"/>
            </a:xfrm>
            <a:prstGeom prst="ellipse">
              <a:avLst/>
            </a:prstGeom>
            <a:solidFill>
              <a:srgbClr val="99CCFF"/>
            </a:solidFill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6" name="Freeform 72"/>
            <p:cNvSpPr>
              <a:spLocks noChangeAspect="1"/>
            </p:cNvSpPr>
            <p:nvPr/>
          </p:nvSpPr>
          <p:spPr bwMode="auto">
            <a:xfrm>
              <a:off x="3124" y="2468"/>
              <a:ext cx="747" cy="400"/>
            </a:xfrm>
            <a:custGeom>
              <a:avLst/>
              <a:gdLst/>
              <a:ahLst/>
              <a:cxnLst>
                <a:cxn ang="0">
                  <a:pos x="458" y="79"/>
                </a:cxn>
                <a:cxn ang="0">
                  <a:pos x="520" y="21"/>
                </a:cxn>
                <a:cxn ang="0">
                  <a:pos x="798" y="29"/>
                </a:cxn>
                <a:cxn ang="0">
                  <a:pos x="998" y="0"/>
                </a:cxn>
                <a:cxn ang="0">
                  <a:pos x="1247" y="94"/>
                </a:cxn>
                <a:cxn ang="0">
                  <a:pos x="1372" y="68"/>
                </a:cxn>
                <a:cxn ang="0">
                  <a:pos x="1439" y="79"/>
                </a:cxn>
                <a:cxn ang="0">
                  <a:pos x="1453" y="317"/>
                </a:cxn>
                <a:cxn ang="0">
                  <a:pos x="1495" y="354"/>
                </a:cxn>
                <a:cxn ang="0">
                  <a:pos x="1376" y="538"/>
                </a:cxn>
                <a:cxn ang="0">
                  <a:pos x="1251" y="413"/>
                </a:cxn>
                <a:cxn ang="0">
                  <a:pos x="1217" y="478"/>
                </a:cxn>
                <a:cxn ang="0">
                  <a:pos x="1040" y="730"/>
                </a:cxn>
                <a:cxn ang="0">
                  <a:pos x="449" y="799"/>
                </a:cxn>
                <a:cxn ang="0">
                  <a:pos x="142" y="747"/>
                </a:cxn>
                <a:cxn ang="0">
                  <a:pos x="46" y="588"/>
                </a:cxn>
                <a:cxn ang="0">
                  <a:pos x="46" y="428"/>
                </a:cxn>
                <a:cxn ang="0">
                  <a:pos x="0" y="294"/>
                </a:cxn>
                <a:cxn ang="0">
                  <a:pos x="458" y="79"/>
                </a:cxn>
              </a:cxnLst>
              <a:rect l="0" t="0" r="r" b="b"/>
              <a:pathLst>
                <a:path w="1495" h="799">
                  <a:moveTo>
                    <a:pt x="458" y="79"/>
                  </a:moveTo>
                  <a:lnTo>
                    <a:pt x="520" y="21"/>
                  </a:lnTo>
                  <a:lnTo>
                    <a:pt x="798" y="29"/>
                  </a:lnTo>
                  <a:lnTo>
                    <a:pt x="998" y="0"/>
                  </a:lnTo>
                  <a:lnTo>
                    <a:pt x="1247" y="94"/>
                  </a:lnTo>
                  <a:lnTo>
                    <a:pt x="1372" y="68"/>
                  </a:lnTo>
                  <a:lnTo>
                    <a:pt x="1439" y="79"/>
                  </a:lnTo>
                  <a:lnTo>
                    <a:pt x="1453" y="317"/>
                  </a:lnTo>
                  <a:lnTo>
                    <a:pt x="1495" y="354"/>
                  </a:lnTo>
                  <a:lnTo>
                    <a:pt x="1376" y="538"/>
                  </a:lnTo>
                  <a:lnTo>
                    <a:pt x="1251" y="413"/>
                  </a:lnTo>
                  <a:lnTo>
                    <a:pt x="1217" y="478"/>
                  </a:lnTo>
                  <a:lnTo>
                    <a:pt x="1040" y="730"/>
                  </a:lnTo>
                  <a:lnTo>
                    <a:pt x="449" y="799"/>
                  </a:lnTo>
                  <a:lnTo>
                    <a:pt x="142" y="747"/>
                  </a:lnTo>
                  <a:lnTo>
                    <a:pt x="46" y="588"/>
                  </a:lnTo>
                  <a:lnTo>
                    <a:pt x="46" y="428"/>
                  </a:lnTo>
                  <a:lnTo>
                    <a:pt x="0" y="294"/>
                  </a:lnTo>
                  <a:lnTo>
                    <a:pt x="458" y="79"/>
                  </a:lnTo>
                  <a:close/>
                </a:path>
              </a:pathLst>
            </a:custGeom>
            <a:solidFill>
              <a:srgbClr val="99CC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7" name="Rectangle 73"/>
            <p:cNvSpPr>
              <a:spLocks noChangeAspect="1" noChangeArrowheads="1"/>
            </p:cNvSpPr>
            <p:nvPr/>
          </p:nvSpPr>
          <p:spPr bwMode="auto">
            <a:xfrm>
              <a:off x="3301" y="2580"/>
              <a:ext cx="434" cy="216"/>
            </a:xfrm>
            <a:prstGeom prst="rect">
              <a:avLst/>
            </a:prstGeom>
            <a:solidFill>
              <a:srgbClr val="99C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8" name="Rectangle 74"/>
            <p:cNvSpPr>
              <a:spLocks noChangeAspect="1" noChangeArrowheads="1"/>
            </p:cNvSpPr>
            <p:nvPr/>
          </p:nvSpPr>
          <p:spPr bwMode="auto">
            <a:xfrm>
              <a:off x="3359" y="2611"/>
              <a:ext cx="207" cy="134"/>
            </a:xfrm>
            <a:prstGeom prst="rect">
              <a:avLst/>
            </a:prstGeom>
            <a:solidFill>
              <a:srgbClr val="99C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19" name="Rectangle 75"/>
            <p:cNvSpPr>
              <a:spLocks noChangeAspect="1" noChangeArrowheads="1"/>
            </p:cNvSpPr>
            <p:nvPr/>
          </p:nvSpPr>
          <p:spPr bwMode="auto">
            <a:xfrm>
              <a:off x="3529" y="2613"/>
              <a:ext cx="17" cy="66"/>
            </a:xfrm>
            <a:prstGeom prst="rect">
              <a:avLst/>
            </a:prstGeom>
            <a:solidFill>
              <a:srgbClr val="99CCFF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  <p:sp>
          <p:nvSpPr>
            <p:cNvPr id="3487820" name="Rectangle 76"/>
            <p:cNvSpPr>
              <a:spLocks noChangeAspect="1" noChangeArrowheads="1"/>
            </p:cNvSpPr>
            <p:nvPr/>
          </p:nvSpPr>
          <p:spPr bwMode="auto">
            <a:xfrm>
              <a:off x="3528" y="2611"/>
              <a:ext cx="63" cy="134"/>
            </a:xfrm>
            <a:prstGeom prst="rect">
              <a:avLst/>
            </a:prstGeom>
            <a:solidFill>
              <a:srgbClr val="99CC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7821" name="Rectangle 77"/>
            <p:cNvSpPr>
              <a:spLocks noChangeAspect="1" noChangeArrowheads="1"/>
            </p:cNvSpPr>
            <p:nvPr/>
          </p:nvSpPr>
          <p:spPr bwMode="auto">
            <a:xfrm>
              <a:off x="3550" y="2613"/>
              <a:ext cx="17" cy="66"/>
            </a:xfrm>
            <a:prstGeom prst="rect">
              <a:avLst/>
            </a:prstGeom>
            <a:solidFill>
              <a:srgbClr val="99CCFF"/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>
                  <a:latin typeface="+mn-lt"/>
                </a:rPr>
                <a:t> </a:t>
              </a:r>
            </a:p>
          </p:txBody>
        </p:sp>
      </p:grpSp>
      <p:sp>
        <p:nvSpPr>
          <p:cNvPr id="3487822" name="Line 78"/>
          <p:cNvSpPr>
            <a:spLocks noChangeShapeType="1"/>
          </p:cNvSpPr>
          <p:nvPr/>
        </p:nvSpPr>
        <p:spPr bwMode="auto">
          <a:xfrm>
            <a:off x="1504950" y="5268913"/>
            <a:ext cx="584200" cy="379412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3" name="Line 79"/>
          <p:cNvSpPr>
            <a:spLocks noChangeShapeType="1"/>
          </p:cNvSpPr>
          <p:nvPr/>
        </p:nvSpPr>
        <p:spPr bwMode="auto">
          <a:xfrm flipV="1">
            <a:off x="3840163" y="3603625"/>
            <a:ext cx="647700" cy="1968500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4" name="Line 80"/>
          <p:cNvSpPr>
            <a:spLocks noChangeShapeType="1"/>
          </p:cNvSpPr>
          <p:nvPr/>
        </p:nvSpPr>
        <p:spPr bwMode="auto">
          <a:xfrm flipV="1">
            <a:off x="5526088" y="3376613"/>
            <a:ext cx="454025" cy="1211262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5" name="Line 81"/>
          <p:cNvSpPr>
            <a:spLocks noChangeShapeType="1"/>
          </p:cNvSpPr>
          <p:nvPr/>
        </p:nvSpPr>
        <p:spPr bwMode="auto">
          <a:xfrm>
            <a:off x="4487863" y="3603625"/>
            <a:ext cx="1555750" cy="1968500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6" name="Line 82"/>
          <p:cNvSpPr>
            <a:spLocks noChangeShapeType="1"/>
          </p:cNvSpPr>
          <p:nvPr/>
        </p:nvSpPr>
        <p:spPr bwMode="auto">
          <a:xfrm>
            <a:off x="6627813" y="5648325"/>
            <a:ext cx="584200" cy="0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7" name="Line 83"/>
          <p:cNvSpPr>
            <a:spLocks noChangeShapeType="1"/>
          </p:cNvSpPr>
          <p:nvPr/>
        </p:nvSpPr>
        <p:spPr bwMode="auto">
          <a:xfrm flipV="1">
            <a:off x="7731125" y="5268913"/>
            <a:ext cx="712788" cy="454025"/>
          </a:xfrm>
          <a:prstGeom prst="line">
            <a:avLst/>
          </a:prstGeom>
          <a:noFill/>
          <a:ln w="50800" cap="rnd">
            <a:solidFill>
              <a:srgbClr val="3366FF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28" name="Rectangle 84"/>
          <p:cNvSpPr>
            <a:spLocks noChangeAspect="1" noChangeArrowheads="1"/>
          </p:cNvSpPr>
          <p:nvPr/>
        </p:nvSpPr>
        <p:spPr bwMode="auto">
          <a:xfrm>
            <a:off x="5200650" y="3073400"/>
            <a:ext cx="1235075" cy="633413"/>
          </a:xfrm>
          <a:prstGeom prst="rect">
            <a:avLst/>
          </a:prstGeom>
          <a:solidFill>
            <a:schemeClr val="accent1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en-GB" sz="1600" b="1">
                <a:latin typeface="+mn-lt"/>
              </a:rPr>
              <a:t>Ser</a:t>
            </a:r>
            <a:r>
              <a:rPr kumimoji="0" lang="pl-PL" sz="1600" b="1">
                <a:latin typeface="+mn-lt"/>
              </a:rPr>
              <a:t>w</a:t>
            </a:r>
            <a:r>
              <a:rPr kumimoji="0" lang="en-GB" sz="1600" b="1">
                <a:latin typeface="+mn-lt"/>
              </a:rPr>
              <a:t>er</a:t>
            </a:r>
            <a:r>
              <a:rPr kumimoji="0" lang="pl-PL" sz="1600" b="1">
                <a:latin typeface="+mn-lt"/>
              </a:rPr>
              <a:t>y</a:t>
            </a:r>
            <a:endParaRPr kumimoji="0" lang="en-GB" sz="1600" b="1">
              <a:latin typeface="+mn-lt"/>
            </a:endParaRPr>
          </a:p>
          <a:p>
            <a:pPr algn="ctr" defTabSz="762000" eaLnBrk="0" hangingPunct="0"/>
            <a:r>
              <a:rPr kumimoji="0" lang="en-GB" sz="1600" b="1">
                <a:latin typeface="+mn-lt"/>
              </a:rPr>
              <a:t>Apli</a:t>
            </a:r>
            <a:r>
              <a:rPr kumimoji="0" lang="pl-PL" sz="1600" b="1">
                <a:latin typeface="+mn-lt"/>
              </a:rPr>
              <a:t>k</a:t>
            </a:r>
            <a:r>
              <a:rPr kumimoji="0" lang="en-GB" sz="1600" b="1">
                <a:latin typeface="+mn-lt"/>
              </a:rPr>
              <a:t>a</a:t>
            </a:r>
            <a:r>
              <a:rPr kumimoji="0" lang="pl-PL" sz="1600" b="1">
                <a:latin typeface="+mn-lt"/>
              </a:rPr>
              <a:t>cji</a:t>
            </a:r>
            <a:endParaRPr kumimoji="0" lang="en-GB" sz="1600" b="1">
              <a:latin typeface="+mn-lt"/>
            </a:endParaRPr>
          </a:p>
        </p:txBody>
      </p:sp>
      <p:sp>
        <p:nvSpPr>
          <p:cNvPr id="3487829" name="Rectangle 85"/>
          <p:cNvSpPr>
            <a:spLocks noChangeAspect="1" noChangeArrowheads="1"/>
          </p:cNvSpPr>
          <p:nvPr/>
        </p:nvSpPr>
        <p:spPr bwMode="auto">
          <a:xfrm>
            <a:off x="3775075" y="4360863"/>
            <a:ext cx="777875" cy="400050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P-CSCF</a:t>
            </a:r>
          </a:p>
        </p:txBody>
      </p:sp>
      <p:sp>
        <p:nvSpPr>
          <p:cNvPr id="3487830" name="Rectangle 86"/>
          <p:cNvSpPr>
            <a:spLocks noChangeAspect="1" noChangeArrowheads="1"/>
          </p:cNvSpPr>
          <p:nvPr/>
        </p:nvSpPr>
        <p:spPr bwMode="auto">
          <a:xfrm>
            <a:off x="4098925" y="3224213"/>
            <a:ext cx="777875" cy="401637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I-CSCF</a:t>
            </a:r>
          </a:p>
        </p:txBody>
      </p:sp>
      <p:sp>
        <p:nvSpPr>
          <p:cNvPr id="3487831" name="Rectangle 87"/>
          <p:cNvSpPr>
            <a:spLocks noChangeAspect="1" noChangeArrowheads="1"/>
          </p:cNvSpPr>
          <p:nvPr/>
        </p:nvSpPr>
        <p:spPr bwMode="auto">
          <a:xfrm>
            <a:off x="5006975" y="4587875"/>
            <a:ext cx="777875" cy="400050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S-CSCF</a:t>
            </a:r>
          </a:p>
        </p:txBody>
      </p:sp>
      <p:sp>
        <p:nvSpPr>
          <p:cNvPr id="3487832" name="Text Box 88"/>
          <p:cNvSpPr txBox="1">
            <a:spLocks noChangeArrowheads="1"/>
          </p:cNvSpPr>
          <p:nvPr/>
        </p:nvSpPr>
        <p:spPr bwMode="auto">
          <a:xfrm>
            <a:off x="6011863" y="4437063"/>
            <a:ext cx="15367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/>
            <a:r>
              <a:rPr kumimoji="0" lang="pl-PL" sz="3200">
                <a:latin typeface="+mn-lt"/>
              </a:rPr>
              <a:t>IMS</a:t>
            </a:r>
            <a:endParaRPr kumimoji="0" lang="en-GB" sz="4000">
              <a:latin typeface="+mn-lt"/>
            </a:endParaRPr>
          </a:p>
        </p:txBody>
      </p:sp>
      <p:sp>
        <p:nvSpPr>
          <p:cNvPr id="3487833" name="Line 89"/>
          <p:cNvSpPr>
            <a:spLocks noChangeShapeType="1"/>
          </p:cNvSpPr>
          <p:nvPr/>
        </p:nvSpPr>
        <p:spPr bwMode="auto">
          <a:xfrm flipH="1" flipV="1">
            <a:off x="3059113" y="3429000"/>
            <a:ext cx="1039812" cy="22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34" name="Line 90"/>
          <p:cNvSpPr>
            <a:spLocks noChangeShapeType="1"/>
          </p:cNvSpPr>
          <p:nvPr/>
        </p:nvSpPr>
        <p:spPr bwMode="auto">
          <a:xfrm flipV="1">
            <a:off x="2478088" y="3789363"/>
            <a:ext cx="293687" cy="1782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35" name="Line 91"/>
          <p:cNvSpPr>
            <a:spLocks noChangeShapeType="1"/>
          </p:cNvSpPr>
          <p:nvPr/>
        </p:nvSpPr>
        <p:spPr bwMode="auto">
          <a:xfrm>
            <a:off x="2089150" y="5875338"/>
            <a:ext cx="5707063" cy="0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87836" name="Line 92"/>
          <p:cNvSpPr>
            <a:spLocks noChangeShapeType="1"/>
          </p:cNvSpPr>
          <p:nvPr/>
        </p:nvSpPr>
        <p:spPr bwMode="auto">
          <a:xfrm>
            <a:off x="1504950" y="5495925"/>
            <a:ext cx="584200" cy="379413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87837" name="Line 93"/>
          <p:cNvSpPr>
            <a:spLocks noChangeShapeType="1"/>
          </p:cNvSpPr>
          <p:nvPr/>
        </p:nvSpPr>
        <p:spPr bwMode="auto">
          <a:xfrm flipV="1">
            <a:off x="7796213" y="5495925"/>
            <a:ext cx="647700" cy="379413"/>
          </a:xfrm>
          <a:prstGeom prst="line">
            <a:avLst/>
          </a:prstGeom>
          <a:noFill/>
          <a:ln w="38100">
            <a:solidFill>
              <a:srgbClr val="FF00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487838" name="Rectangle 94"/>
          <p:cNvSpPr>
            <a:spLocks noChangeAspect="1" noChangeArrowheads="1"/>
          </p:cNvSpPr>
          <p:nvPr/>
        </p:nvSpPr>
        <p:spPr bwMode="auto">
          <a:xfrm>
            <a:off x="6043613" y="5572125"/>
            <a:ext cx="715962" cy="368300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GGSN</a:t>
            </a:r>
          </a:p>
        </p:txBody>
      </p:sp>
      <p:sp>
        <p:nvSpPr>
          <p:cNvPr id="3487839" name="Rectangle 95"/>
          <p:cNvSpPr>
            <a:spLocks noChangeAspect="1" noChangeArrowheads="1"/>
          </p:cNvSpPr>
          <p:nvPr/>
        </p:nvSpPr>
        <p:spPr bwMode="auto">
          <a:xfrm>
            <a:off x="3125788" y="5572125"/>
            <a:ext cx="715962" cy="368300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GGSN</a:t>
            </a:r>
          </a:p>
        </p:txBody>
      </p:sp>
      <p:sp>
        <p:nvSpPr>
          <p:cNvPr id="3487840" name="Rectangle 96"/>
          <p:cNvSpPr>
            <a:spLocks noChangeAspect="1" noChangeArrowheads="1"/>
          </p:cNvSpPr>
          <p:nvPr/>
        </p:nvSpPr>
        <p:spPr bwMode="auto">
          <a:xfrm>
            <a:off x="2089150" y="5572125"/>
            <a:ext cx="661988" cy="371475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SGSN</a:t>
            </a:r>
          </a:p>
        </p:txBody>
      </p:sp>
      <p:sp>
        <p:nvSpPr>
          <p:cNvPr id="3487841" name="Rectangle 97"/>
          <p:cNvSpPr>
            <a:spLocks noChangeAspect="1" noChangeArrowheads="1"/>
          </p:cNvSpPr>
          <p:nvPr/>
        </p:nvSpPr>
        <p:spPr bwMode="auto">
          <a:xfrm>
            <a:off x="7146925" y="5572125"/>
            <a:ext cx="663575" cy="371475"/>
          </a:xfrm>
          <a:prstGeom prst="rect">
            <a:avLst/>
          </a:prstGeom>
          <a:solidFill>
            <a:srgbClr val="FFFF99"/>
          </a:solidFill>
          <a:ln w="12700">
            <a:solidFill>
              <a:srgbClr val="330066"/>
            </a:solidFill>
            <a:miter lim="800000"/>
            <a:headEnd/>
            <a:tailEnd/>
          </a:ln>
          <a:effectLst/>
        </p:spPr>
        <p:txBody>
          <a:bodyPr wrap="none" lIns="91344" tIns="45672" rIns="91344" bIns="45672" anchor="ctr"/>
          <a:lstStyle/>
          <a:p>
            <a:pPr algn="ctr" defTabSz="762000" eaLnBrk="0" hangingPunct="0"/>
            <a:r>
              <a:rPr kumimoji="0" lang="fr-FR" sz="1600">
                <a:latin typeface="+mn-lt"/>
              </a:rPr>
              <a:t>SGSN</a:t>
            </a:r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1187450" y="5084764"/>
            <a:ext cx="432460" cy="1039548"/>
            <a:chOff x="384" y="2304"/>
            <a:chExt cx="434" cy="786"/>
          </a:xfrm>
        </p:grpSpPr>
        <p:sp>
          <p:nvSpPr>
            <p:cNvPr id="3487843" name="Rectangle 99"/>
            <p:cNvSpPr>
              <a:spLocks noChangeAspect="1" noChangeArrowheads="1"/>
            </p:cNvSpPr>
            <p:nvPr/>
          </p:nvSpPr>
          <p:spPr bwMode="auto">
            <a:xfrm>
              <a:off x="384" y="2881"/>
              <a:ext cx="434" cy="2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 b="1">
                  <a:latin typeface="+mn-lt"/>
                </a:rPr>
                <a:t>UE 1</a:t>
              </a:r>
              <a:endParaRPr kumimoji="0" lang="en-US" sz="1800" b="1" baseline="30000">
                <a:latin typeface="+mn-lt"/>
              </a:endParaRPr>
            </a:p>
          </p:txBody>
        </p:sp>
        <p:graphicFrame>
          <p:nvGraphicFramePr>
            <p:cNvPr id="3487844" name="Object 100"/>
            <p:cNvGraphicFramePr>
              <a:graphicFrameLocks noChangeAspect="1"/>
            </p:cNvGraphicFramePr>
            <p:nvPr/>
          </p:nvGraphicFramePr>
          <p:xfrm>
            <a:off x="384" y="2304"/>
            <a:ext cx="318" cy="5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0348" name="Bitmap Image" r:id="rId4" imgW="504762" imgH="876190" progId="PBrush">
                    <p:embed/>
                  </p:oleObj>
                </mc:Choice>
                <mc:Fallback>
                  <p:oleObj name="Bitmap Image" r:id="rId4" imgW="504762" imgH="876190" progId="PBrush">
                    <p:embed/>
                    <p:pic>
                      <p:nvPicPr>
                        <p:cNvPr id="0" name="Picture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4" y="2304"/>
                          <a:ext cx="318" cy="5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6" name="Group 101"/>
          <p:cNvGrpSpPr>
            <a:grpSpLocks/>
          </p:cNvGrpSpPr>
          <p:nvPr/>
        </p:nvGrpSpPr>
        <p:grpSpPr bwMode="auto">
          <a:xfrm>
            <a:off x="8378825" y="5084764"/>
            <a:ext cx="432454" cy="1034511"/>
            <a:chOff x="384" y="2304"/>
            <a:chExt cx="521" cy="785"/>
          </a:xfrm>
        </p:grpSpPr>
        <p:sp>
          <p:nvSpPr>
            <p:cNvPr id="3487846" name="Rectangle 102"/>
            <p:cNvSpPr>
              <a:spLocks noChangeAspect="1" noChangeArrowheads="1"/>
            </p:cNvSpPr>
            <p:nvPr/>
          </p:nvSpPr>
          <p:spPr bwMode="auto">
            <a:xfrm>
              <a:off x="384" y="2879"/>
              <a:ext cx="521" cy="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kumimoji="0" lang="en-US" sz="1800" b="1">
                  <a:latin typeface="+mn-lt"/>
                </a:rPr>
                <a:t>UE 2</a:t>
              </a:r>
              <a:endParaRPr kumimoji="0" lang="en-US" sz="1800" b="1" baseline="30000">
                <a:latin typeface="+mn-lt"/>
              </a:endParaRPr>
            </a:p>
          </p:txBody>
        </p:sp>
        <p:graphicFrame>
          <p:nvGraphicFramePr>
            <p:cNvPr id="3487847" name="Object 103"/>
            <p:cNvGraphicFramePr>
              <a:graphicFrameLocks noChangeAspect="1"/>
            </p:cNvGraphicFramePr>
            <p:nvPr/>
          </p:nvGraphicFramePr>
          <p:xfrm>
            <a:off x="384" y="2304"/>
            <a:ext cx="318" cy="5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0349" name="Bitmap Image" r:id="rId6" imgW="504762" imgH="876190" progId="PBrush">
                    <p:embed/>
                  </p:oleObj>
                </mc:Choice>
                <mc:Fallback>
                  <p:oleObj name="Bitmap Image" r:id="rId6" imgW="504762" imgH="876190" progId="PBrush">
                    <p:embed/>
                    <p:pic>
                      <p:nvPicPr>
                        <p:cNvPr id="0" name="Picture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4" y="2304"/>
                          <a:ext cx="318" cy="5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487848" name="Line 104"/>
          <p:cNvSpPr>
            <a:spLocks noChangeShapeType="1"/>
          </p:cNvSpPr>
          <p:nvPr/>
        </p:nvSpPr>
        <p:spPr bwMode="auto">
          <a:xfrm flipH="1" flipV="1">
            <a:off x="3059113" y="3716338"/>
            <a:ext cx="2208212" cy="8715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49" name="Text Box 105"/>
          <p:cNvSpPr txBox="1">
            <a:spLocks noChangeArrowheads="1"/>
          </p:cNvSpPr>
          <p:nvPr/>
        </p:nvSpPr>
        <p:spPr bwMode="auto">
          <a:xfrm>
            <a:off x="3773488" y="4664075"/>
            <a:ext cx="214312" cy="239713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1</a:t>
            </a:r>
          </a:p>
        </p:txBody>
      </p:sp>
      <p:sp>
        <p:nvSpPr>
          <p:cNvPr id="3487850" name="Text Box 106"/>
          <p:cNvSpPr txBox="1">
            <a:spLocks noChangeArrowheads="1"/>
          </p:cNvSpPr>
          <p:nvPr/>
        </p:nvSpPr>
        <p:spPr bwMode="auto">
          <a:xfrm>
            <a:off x="4098925" y="3527425"/>
            <a:ext cx="214313" cy="239713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2</a:t>
            </a:r>
          </a:p>
        </p:txBody>
      </p:sp>
      <p:sp>
        <p:nvSpPr>
          <p:cNvPr id="3487851" name="Text Box 107"/>
          <p:cNvSpPr txBox="1">
            <a:spLocks noChangeArrowheads="1"/>
          </p:cNvSpPr>
          <p:nvPr/>
        </p:nvSpPr>
        <p:spPr bwMode="auto">
          <a:xfrm>
            <a:off x="4681538" y="3527425"/>
            <a:ext cx="214312" cy="239713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3</a:t>
            </a:r>
          </a:p>
        </p:txBody>
      </p:sp>
      <p:sp>
        <p:nvSpPr>
          <p:cNvPr id="3487852" name="Text Box 108"/>
          <p:cNvSpPr txBox="1">
            <a:spLocks noChangeArrowheads="1"/>
          </p:cNvSpPr>
          <p:nvPr/>
        </p:nvSpPr>
        <p:spPr bwMode="auto">
          <a:xfrm>
            <a:off x="5006975" y="4435475"/>
            <a:ext cx="212725" cy="230735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4</a:t>
            </a:r>
          </a:p>
        </p:txBody>
      </p:sp>
      <p:sp>
        <p:nvSpPr>
          <p:cNvPr id="3487853" name="Text Box 109"/>
          <p:cNvSpPr txBox="1">
            <a:spLocks noChangeArrowheads="1"/>
          </p:cNvSpPr>
          <p:nvPr/>
        </p:nvSpPr>
        <p:spPr bwMode="auto">
          <a:xfrm>
            <a:off x="6043613" y="5421313"/>
            <a:ext cx="214312" cy="239712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5</a:t>
            </a:r>
          </a:p>
        </p:txBody>
      </p:sp>
      <p:sp>
        <p:nvSpPr>
          <p:cNvPr id="3487854" name="Text Box 110"/>
          <p:cNvSpPr txBox="1">
            <a:spLocks noChangeArrowheads="1"/>
          </p:cNvSpPr>
          <p:nvPr/>
        </p:nvSpPr>
        <p:spPr bwMode="auto">
          <a:xfrm>
            <a:off x="4876800" y="5648325"/>
            <a:ext cx="214313" cy="239713"/>
          </a:xfrm>
          <a:prstGeom prst="rect">
            <a:avLst/>
          </a:prstGeom>
          <a:solidFill>
            <a:srgbClr val="CCFFCC"/>
          </a:solidFill>
          <a:ln w="12700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lIns="91344" tIns="45672" rIns="91344" bIns="45672">
            <a:spAutoFit/>
          </a:bodyPr>
          <a:lstStyle/>
          <a:p>
            <a:pPr algn="ctr" defTabSz="762000" eaLnBrk="0" hangingPunct="0">
              <a:spcBef>
                <a:spcPct val="50000"/>
              </a:spcBef>
            </a:pPr>
            <a:r>
              <a:rPr kumimoji="0" lang="en-GB" sz="900" b="1">
                <a:latin typeface="+mn-lt"/>
              </a:rPr>
              <a:t>6</a:t>
            </a:r>
          </a:p>
        </p:txBody>
      </p:sp>
      <p:sp>
        <p:nvSpPr>
          <p:cNvPr id="3487855" name="Rectangle 111"/>
          <p:cNvSpPr>
            <a:spLocks noChangeArrowheads="1"/>
          </p:cNvSpPr>
          <p:nvPr/>
        </p:nvSpPr>
        <p:spPr bwMode="auto">
          <a:xfrm>
            <a:off x="2124075" y="188913"/>
            <a:ext cx="6264275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344" tIns="45672" rIns="91344" bIns="45672" anchor="ctr"/>
          <a:lstStyle/>
          <a:p>
            <a:pPr algn="ctr"/>
            <a:r>
              <a:rPr kumimoji="0" lang="en-GB" sz="3200">
                <a:latin typeface="+mn-lt"/>
              </a:rPr>
              <a:t>IMS Re</a:t>
            </a:r>
            <a:r>
              <a:rPr kumimoji="0" lang="pl-PL" sz="3200">
                <a:latin typeface="+mn-lt"/>
              </a:rPr>
              <a:t>jestracja i połączenie</a:t>
            </a:r>
            <a:endParaRPr kumimoji="0" lang="en-GB" sz="3200">
              <a:latin typeface="+mn-lt"/>
            </a:endParaRPr>
          </a:p>
        </p:txBody>
      </p:sp>
      <p:sp>
        <p:nvSpPr>
          <p:cNvPr id="3487856" name="AutoShape 112"/>
          <p:cNvSpPr>
            <a:spLocks noChangeArrowheads="1"/>
          </p:cNvSpPr>
          <p:nvPr/>
        </p:nvSpPr>
        <p:spPr bwMode="auto">
          <a:xfrm>
            <a:off x="2700338" y="3357563"/>
            <a:ext cx="519112" cy="604837"/>
          </a:xfrm>
          <a:prstGeom prst="can">
            <a:avLst>
              <a:gd name="adj" fmla="val 29128"/>
            </a:avLst>
          </a:prstGeom>
          <a:solidFill>
            <a:srgbClr val="EAEAEA"/>
          </a:solidFill>
          <a:ln w="12700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487857" name="Text Box 113"/>
          <p:cNvSpPr txBox="1">
            <a:spLocks noChangeAspect="1" noChangeArrowheads="1"/>
          </p:cNvSpPr>
          <p:nvPr/>
        </p:nvSpPr>
        <p:spPr bwMode="auto">
          <a:xfrm>
            <a:off x="2627313" y="3500438"/>
            <a:ext cx="509882" cy="33845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1344" tIns="45672" rIns="91344" bIns="45672">
            <a:spAutoFit/>
          </a:bodyPr>
          <a:lstStyle/>
          <a:p>
            <a:pPr eaLnBrk="0" hangingPunct="0"/>
            <a:r>
              <a:rPr kumimoji="0" lang="en-US" sz="1600" b="1">
                <a:latin typeface="+mn-lt"/>
              </a:rPr>
              <a:t>HSS</a:t>
            </a:r>
          </a:p>
        </p:txBody>
      </p:sp>
      <p:sp>
        <p:nvSpPr>
          <p:cNvPr id="3487858" name="Rectangle 114"/>
          <p:cNvSpPr>
            <a:spLocks noChangeAspect="1" noChangeArrowheads="1"/>
          </p:cNvSpPr>
          <p:nvPr/>
        </p:nvSpPr>
        <p:spPr bwMode="auto">
          <a:xfrm>
            <a:off x="6011863" y="6381750"/>
            <a:ext cx="170656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eaLnBrk="0" hangingPunct="0"/>
            <a:r>
              <a:rPr kumimoji="0" lang="pl-PL" sz="1200">
                <a:latin typeface="+mn-lt"/>
              </a:rPr>
              <a:t>Domena pakietowa </a:t>
            </a:r>
            <a:r>
              <a:rPr kumimoji="0" lang="en-US" sz="1200">
                <a:latin typeface="+mn-lt"/>
              </a:rPr>
              <a:t>UMTS</a:t>
            </a:r>
          </a:p>
        </p:txBody>
      </p:sp>
      <p:sp>
        <p:nvSpPr>
          <p:cNvPr id="117" name="Symbol zastępczy daty 11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77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877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7753" grpId="0" build="p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674370" y="252413"/>
            <a:ext cx="8641080" cy="944562"/>
          </a:xfrm>
        </p:spPr>
        <p:txBody>
          <a:bodyPr/>
          <a:lstStyle/>
          <a:p>
            <a:r>
              <a:rPr lang="pl-PL" dirty="0" smtClean="0"/>
              <a:t>Idea IMS: próba przejęcia kontroli nad usługami IP</a:t>
            </a:r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7</a:t>
            </a:fld>
            <a:endParaRPr lang="en-US"/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>
            <a:off x="1389699" y="2177222"/>
            <a:ext cx="2029220" cy="1436360"/>
            <a:chOff x="4320" y="1781"/>
            <a:chExt cx="1248" cy="702"/>
          </a:xfrm>
        </p:grpSpPr>
        <p:grpSp>
          <p:nvGrpSpPr>
            <p:cNvPr id="9" name="Group 5"/>
            <p:cNvGrpSpPr>
              <a:grpSpLocks/>
            </p:cNvGrpSpPr>
            <p:nvPr/>
          </p:nvGrpSpPr>
          <p:grpSpPr bwMode="auto">
            <a:xfrm>
              <a:off x="4320" y="1781"/>
              <a:ext cx="1248" cy="702"/>
              <a:chOff x="2562" y="2943"/>
              <a:chExt cx="942" cy="644"/>
            </a:xfrm>
          </p:grpSpPr>
          <p:sp>
            <p:nvSpPr>
              <p:cNvPr id="11" name="Oval 6"/>
              <p:cNvSpPr>
                <a:spLocks noChangeArrowheads="1"/>
              </p:cNvSpPr>
              <p:nvPr/>
            </p:nvSpPr>
            <p:spPr bwMode="auto">
              <a:xfrm>
                <a:off x="2855" y="2982"/>
                <a:ext cx="227" cy="235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" name="Oval 7"/>
              <p:cNvSpPr>
                <a:spLocks noChangeArrowheads="1"/>
              </p:cNvSpPr>
              <p:nvPr/>
            </p:nvSpPr>
            <p:spPr bwMode="auto">
              <a:xfrm>
                <a:off x="3047" y="2943"/>
                <a:ext cx="183" cy="235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" name="Oval 8"/>
              <p:cNvSpPr>
                <a:spLocks noChangeArrowheads="1"/>
              </p:cNvSpPr>
              <p:nvPr/>
            </p:nvSpPr>
            <p:spPr bwMode="auto">
              <a:xfrm>
                <a:off x="3214" y="3163"/>
                <a:ext cx="290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" name="Oval 9"/>
              <p:cNvSpPr>
                <a:spLocks noChangeArrowheads="1"/>
              </p:cNvSpPr>
              <p:nvPr/>
            </p:nvSpPr>
            <p:spPr bwMode="auto">
              <a:xfrm>
                <a:off x="2666" y="3296"/>
                <a:ext cx="332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" name="Oval 10"/>
              <p:cNvSpPr>
                <a:spLocks noChangeArrowheads="1"/>
              </p:cNvSpPr>
              <p:nvPr/>
            </p:nvSpPr>
            <p:spPr bwMode="auto">
              <a:xfrm>
                <a:off x="3130" y="3294"/>
                <a:ext cx="247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" name="Oval 11"/>
              <p:cNvSpPr>
                <a:spLocks noChangeArrowheads="1"/>
              </p:cNvSpPr>
              <p:nvPr/>
            </p:nvSpPr>
            <p:spPr bwMode="auto">
              <a:xfrm>
                <a:off x="2582" y="3285"/>
                <a:ext cx="183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" name="Oval 12"/>
              <p:cNvSpPr>
                <a:spLocks noChangeArrowheads="1"/>
              </p:cNvSpPr>
              <p:nvPr/>
            </p:nvSpPr>
            <p:spPr bwMode="auto">
              <a:xfrm>
                <a:off x="2562" y="3153"/>
                <a:ext cx="183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" name="Oval 13"/>
              <p:cNvSpPr>
                <a:spLocks noChangeArrowheads="1"/>
              </p:cNvSpPr>
              <p:nvPr/>
            </p:nvSpPr>
            <p:spPr bwMode="auto">
              <a:xfrm>
                <a:off x="2646" y="3051"/>
                <a:ext cx="289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" name="Oval 14"/>
              <p:cNvSpPr>
                <a:spLocks noChangeArrowheads="1"/>
              </p:cNvSpPr>
              <p:nvPr/>
            </p:nvSpPr>
            <p:spPr bwMode="auto">
              <a:xfrm>
                <a:off x="2898" y="3351"/>
                <a:ext cx="290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" name="Oval 15"/>
              <p:cNvSpPr>
                <a:spLocks noChangeArrowheads="1"/>
              </p:cNvSpPr>
              <p:nvPr/>
            </p:nvSpPr>
            <p:spPr bwMode="auto">
              <a:xfrm>
                <a:off x="3257" y="3043"/>
                <a:ext cx="226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" name="Oval 16"/>
              <p:cNvSpPr>
                <a:spLocks noChangeArrowheads="1"/>
              </p:cNvSpPr>
              <p:nvPr/>
            </p:nvSpPr>
            <p:spPr bwMode="auto">
              <a:xfrm>
                <a:off x="3193" y="2958"/>
                <a:ext cx="207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2635" y="3193"/>
                <a:ext cx="819" cy="168"/>
              </a:xfrm>
              <a:custGeom>
                <a:avLst/>
                <a:gdLst/>
                <a:ahLst/>
                <a:cxnLst>
                  <a:cxn ang="0">
                    <a:pos x="252" y="49"/>
                  </a:cxn>
                  <a:cxn ang="0">
                    <a:pos x="286" y="14"/>
                  </a:cxn>
                  <a:cxn ang="0">
                    <a:pos x="438" y="17"/>
                  </a:cxn>
                  <a:cxn ang="0">
                    <a:pos x="547" y="0"/>
                  </a:cxn>
                  <a:cxn ang="0">
                    <a:pos x="683" y="59"/>
                  </a:cxn>
                  <a:cxn ang="0">
                    <a:pos x="752" y="42"/>
                  </a:cxn>
                  <a:cxn ang="0">
                    <a:pos x="788" y="49"/>
                  </a:cxn>
                  <a:cxn ang="0">
                    <a:pos x="797" y="194"/>
                  </a:cxn>
                  <a:cxn ang="0">
                    <a:pos x="818" y="218"/>
                  </a:cxn>
                  <a:cxn ang="0">
                    <a:pos x="755" y="331"/>
                  </a:cxn>
                  <a:cxn ang="0">
                    <a:pos x="686" y="253"/>
                  </a:cxn>
                  <a:cxn ang="0">
                    <a:pos x="668" y="293"/>
                  </a:cxn>
                  <a:cxn ang="0">
                    <a:pos x="571" y="447"/>
                  </a:cxn>
                  <a:cxn ang="0">
                    <a:pos x="247" y="490"/>
                  </a:cxn>
                  <a:cxn ang="0">
                    <a:pos x="78" y="459"/>
                  </a:cxn>
                  <a:cxn ang="0">
                    <a:pos x="26" y="363"/>
                  </a:cxn>
                  <a:cxn ang="0">
                    <a:pos x="26" y="264"/>
                  </a:cxn>
                  <a:cxn ang="0">
                    <a:pos x="0" y="183"/>
                  </a:cxn>
                  <a:cxn ang="0">
                    <a:pos x="252" y="49"/>
                  </a:cxn>
                </a:cxnLst>
                <a:rect l="0" t="0" r="r" b="b"/>
                <a:pathLst>
                  <a:path w="819" h="491">
                    <a:moveTo>
                      <a:pt x="252" y="49"/>
                    </a:moveTo>
                    <a:lnTo>
                      <a:pt x="286" y="14"/>
                    </a:lnTo>
                    <a:lnTo>
                      <a:pt x="438" y="17"/>
                    </a:lnTo>
                    <a:lnTo>
                      <a:pt x="547" y="0"/>
                    </a:lnTo>
                    <a:lnTo>
                      <a:pt x="683" y="59"/>
                    </a:lnTo>
                    <a:lnTo>
                      <a:pt x="752" y="42"/>
                    </a:lnTo>
                    <a:lnTo>
                      <a:pt x="788" y="49"/>
                    </a:lnTo>
                    <a:lnTo>
                      <a:pt x="797" y="194"/>
                    </a:lnTo>
                    <a:lnTo>
                      <a:pt x="818" y="218"/>
                    </a:lnTo>
                    <a:lnTo>
                      <a:pt x="755" y="331"/>
                    </a:lnTo>
                    <a:lnTo>
                      <a:pt x="686" y="253"/>
                    </a:lnTo>
                    <a:lnTo>
                      <a:pt x="668" y="293"/>
                    </a:lnTo>
                    <a:lnTo>
                      <a:pt x="571" y="447"/>
                    </a:lnTo>
                    <a:lnTo>
                      <a:pt x="247" y="490"/>
                    </a:lnTo>
                    <a:lnTo>
                      <a:pt x="78" y="459"/>
                    </a:lnTo>
                    <a:lnTo>
                      <a:pt x="26" y="363"/>
                    </a:lnTo>
                    <a:lnTo>
                      <a:pt x="26" y="264"/>
                    </a:lnTo>
                    <a:lnTo>
                      <a:pt x="0" y="183"/>
                    </a:lnTo>
                    <a:lnTo>
                      <a:pt x="252" y="49"/>
                    </a:lnTo>
                  </a:path>
                </a:pathLst>
              </a:custGeom>
              <a:solidFill>
                <a:srgbClr val="99FF66"/>
              </a:solidFill>
              <a:ln w="9525" cap="rnd">
                <a:noFill/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0" name="Text Box 18"/>
            <p:cNvSpPr txBox="1">
              <a:spLocks noChangeArrowheads="1"/>
            </p:cNvSpPr>
            <p:nvPr/>
          </p:nvSpPr>
          <p:spPr bwMode="auto">
            <a:xfrm>
              <a:off x="4876" y="1970"/>
              <a:ext cx="156" cy="202"/>
            </a:xfrm>
            <a:prstGeom prst="rect">
              <a:avLst/>
            </a:prstGeom>
            <a:solidFill>
              <a:srgbClr val="99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762000" eaLnBrk="0" hangingPunct="0"/>
              <a:endParaRPr kumimoji="0" lang="pl-PL" sz="2000" b="1">
                <a:effectLst>
                  <a:outerShdw blurRad="38100" dist="38100" dir="2700000" algn="tl">
                    <a:srgbClr val="FFFFFF"/>
                  </a:outerShdw>
                </a:effectLst>
                <a:latin typeface="+mn-lt"/>
              </a:endParaRPr>
            </a:p>
          </p:txBody>
        </p:sp>
      </p:grpSp>
      <p:grpSp>
        <p:nvGrpSpPr>
          <p:cNvPr id="23" name="Group 3"/>
          <p:cNvGrpSpPr>
            <a:grpSpLocks/>
          </p:cNvGrpSpPr>
          <p:nvPr/>
        </p:nvGrpSpPr>
        <p:grpSpPr bwMode="auto">
          <a:xfrm>
            <a:off x="5696262" y="2271861"/>
            <a:ext cx="2292428" cy="1461396"/>
            <a:chOff x="2184" y="2241"/>
            <a:chExt cx="1051" cy="670"/>
          </a:xfrm>
        </p:grpSpPr>
        <p:grpSp>
          <p:nvGrpSpPr>
            <p:cNvPr id="24" name="Group 4"/>
            <p:cNvGrpSpPr>
              <a:grpSpLocks/>
            </p:cNvGrpSpPr>
            <p:nvPr/>
          </p:nvGrpSpPr>
          <p:grpSpPr bwMode="auto">
            <a:xfrm>
              <a:off x="2184" y="2241"/>
              <a:ext cx="1051" cy="670"/>
              <a:chOff x="4320" y="1781"/>
              <a:chExt cx="1248" cy="702"/>
            </a:xfrm>
          </p:grpSpPr>
          <p:grpSp>
            <p:nvGrpSpPr>
              <p:cNvPr id="26" name="Group 5"/>
              <p:cNvGrpSpPr>
                <a:grpSpLocks/>
              </p:cNvGrpSpPr>
              <p:nvPr/>
            </p:nvGrpSpPr>
            <p:grpSpPr bwMode="auto">
              <a:xfrm>
                <a:off x="4320" y="1781"/>
                <a:ext cx="1248" cy="702"/>
                <a:chOff x="2562" y="2943"/>
                <a:chExt cx="942" cy="644"/>
              </a:xfrm>
            </p:grpSpPr>
            <p:sp>
              <p:nvSpPr>
                <p:cNvPr id="28" name="Oval 6"/>
                <p:cNvSpPr>
                  <a:spLocks noChangeArrowheads="1"/>
                </p:cNvSpPr>
                <p:nvPr/>
              </p:nvSpPr>
              <p:spPr bwMode="auto">
                <a:xfrm>
                  <a:off x="2855" y="2982"/>
                  <a:ext cx="227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9" name="Oval 7"/>
                <p:cNvSpPr>
                  <a:spLocks noChangeArrowheads="1"/>
                </p:cNvSpPr>
                <p:nvPr/>
              </p:nvSpPr>
              <p:spPr bwMode="auto">
                <a:xfrm>
                  <a:off x="3047" y="2943"/>
                  <a:ext cx="183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0" name="Oval 8"/>
                <p:cNvSpPr>
                  <a:spLocks noChangeArrowheads="1"/>
                </p:cNvSpPr>
                <p:nvPr/>
              </p:nvSpPr>
              <p:spPr bwMode="auto">
                <a:xfrm>
                  <a:off x="3214" y="3163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1" name="Oval 9"/>
                <p:cNvSpPr>
                  <a:spLocks noChangeArrowheads="1"/>
                </p:cNvSpPr>
                <p:nvPr/>
              </p:nvSpPr>
              <p:spPr bwMode="auto">
                <a:xfrm>
                  <a:off x="2666" y="3296"/>
                  <a:ext cx="332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2" name="Oval 10"/>
                <p:cNvSpPr>
                  <a:spLocks noChangeArrowheads="1"/>
                </p:cNvSpPr>
                <p:nvPr/>
              </p:nvSpPr>
              <p:spPr bwMode="auto">
                <a:xfrm>
                  <a:off x="3130" y="3294"/>
                  <a:ext cx="24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" name="Oval 11"/>
                <p:cNvSpPr>
                  <a:spLocks noChangeArrowheads="1"/>
                </p:cNvSpPr>
                <p:nvPr/>
              </p:nvSpPr>
              <p:spPr bwMode="auto">
                <a:xfrm>
                  <a:off x="2582" y="3285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4" name="Oval 12"/>
                <p:cNvSpPr>
                  <a:spLocks noChangeArrowheads="1"/>
                </p:cNvSpPr>
                <p:nvPr/>
              </p:nvSpPr>
              <p:spPr bwMode="auto">
                <a:xfrm>
                  <a:off x="2562" y="3153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5" name="Oval 13"/>
                <p:cNvSpPr>
                  <a:spLocks noChangeArrowheads="1"/>
                </p:cNvSpPr>
                <p:nvPr/>
              </p:nvSpPr>
              <p:spPr bwMode="auto">
                <a:xfrm>
                  <a:off x="2646" y="3051"/>
                  <a:ext cx="289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6" name="Oval 14"/>
                <p:cNvSpPr>
                  <a:spLocks noChangeArrowheads="1"/>
                </p:cNvSpPr>
                <p:nvPr/>
              </p:nvSpPr>
              <p:spPr bwMode="auto">
                <a:xfrm>
                  <a:off x="2898" y="3351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7" name="Oval 15"/>
                <p:cNvSpPr>
                  <a:spLocks noChangeArrowheads="1"/>
                </p:cNvSpPr>
                <p:nvPr/>
              </p:nvSpPr>
              <p:spPr bwMode="auto">
                <a:xfrm>
                  <a:off x="3257" y="3043"/>
                  <a:ext cx="226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8" name="Oval 16"/>
                <p:cNvSpPr>
                  <a:spLocks noChangeArrowheads="1"/>
                </p:cNvSpPr>
                <p:nvPr/>
              </p:nvSpPr>
              <p:spPr bwMode="auto">
                <a:xfrm>
                  <a:off x="3193" y="2958"/>
                  <a:ext cx="20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9" name="Freeform 17"/>
                <p:cNvSpPr>
                  <a:spLocks/>
                </p:cNvSpPr>
                <p:nvPr/>
              </p:nvSpPr>
              <p:spPr bwMode="auto">
                <a:xfrm>
                  <a:off x="2635" y="3193"/>
                  <a:ext cx="819" cy="168"/>
                </a:xfrm>
                <a:custGeom>
                  <a:avLst/>
                  <a:gdLst/>
                  <a:ahLst/>
                  <a:cxnLst>
                    <a:cxn ang="0">
                      <a:pos x="252" y="49"/>
                    </a:cxn>
                    <a:cxn ang="0">
                      <a:pos x="286" y="14"/>
                    </a:cxn>
                    <a:cxn ang="0">
                      <a:pos x="438" y="17"/>
                    </a:cxn>
                    <a:cxn ang="0">
                      <a:pos x="547" y="0"/>
                    </a:cxn>
                    <a:cxn ang="0">
                      <a:pos x="683" y="59"/>
                    </a:cxn>
                    <a:cxn ang="0">
                      <a:pos x="752" y="42"/>
                    </a:cxn>
                    <a:cxn ang="0">
                      <a:pos x="788" y="49"/>
                    </a:cxn>
                    <a:cxn ang="0">
                      <a:pos x="797" y="194"/>
                    </a:cxn>
                    <a:cxn ang="0">
                      <a:pos x="818" y="218"/>
                    </a:cxn>
                    <a:cxn ang="0">
                      <a:pos x="755" y="331"/>
                    </a:cxn>
                    <a:cxn ang="0">
                      <a:pos x="686" y="253"/>
                    </a:cxn>
                    <a:cxn ang="0">
                      <a:pos x="668" y="293"/>
                    </a:cxn>
                    <a:cxn ang="0">
                      <a:pos x="571" y="447"/>
                    </a:cxn>
                    <a:cxn ang="0">
                      <a:pos x="247" y="490"/>
                    </a:cxn>
                    <a:cxn ang="0">
                      <a:pos x="78" y="459"/>
                    </a:cxn>
                    <a:cxn ang="0">
                      <a:pos x="26" y="363"/>
                    </a:cxn>
                    <a:cxn ang="0">
                      <a:pos x="26" y="264"/>
                    </a:cxn>
                    <a:cxn ang="0">
                      <a:pos x="0" y="183"/>
                    </a:cxn>
                    <a:cxn ang="0">
                      <a:pos x="252" y="49"/>
                    </a:cxn>
                  </a:cxnLst>
                  <a:rect l="0" t="0" r="r" b="b"/>
                  <a:pathLst>
                    <a:path w="819" h="491">
                      <a:moveTo>
                        <a:pt x="252" y="49"/>
                      </a:moveTo>
                      <a:lnTo>
                        <a:pt x="286" y="14"/>
                      </a:lnTo>
                      <a:lnTo>
                        <a:pt x="438" y="17"/>
                      </a:lnTo>
                      <a:lnTo>
                        <a:pt x="547" y="0"/>
                      </a:lnTo>
                      <a:lnTo>
                        <a:pt x="683" y="59"/>
                      </a:lnTo>
                      <a:lnTo>
                        <a:pt x="752" y="42"/>
                      </a:lnTo>
                      <a:lnTo>
                        <a:pt x="788" y="49"/>
                      </a:lnTo>
                      <a:lnTo>
                        <a:pt x="797" y="194"/>
                      </a:lnTo>
                      <a:lnTo>
                        <a:pt x="818" y="218"/>
                      </a:lnTo>
                      <a:lnTo>
                        <a:pt x="755" y="331"/>
                      </a:lnTo>
                      <a:lnTo>
                        <a:pt x="686" y="253"/>
                      </a:lnTo>
                      <a:lnTo>
                        <a:pt x="668" y="293"/>
                      </a:lnTo>
                      <a:lnTo>
                        <a:pt x="571" y="447"/>
                      </a:lnTo>
                      <a:lnTo>
                        <a:pt x="247" y="490"/>
                      </a:lnTo>
                      <a:lnTo>
                        <a:pt x="78" y="459"/>
                      </a:lnTo>
                      <a:lnTo>
                        <a:pt x="26" y="363"/>
                      </a:lnTo>
                      <a:lnTo>
                        <a:pt x="26" y="264"/>
                      </a:lnTo>
                      <a:lnTo>
                        <a:pt x="0" y="183"/>
                      </a:lnTo>
                      <a:lnTo>
                        <a:pt x="252" y="49"/>
                      </a:lnTo>
                    </a:path>
                  </a:pathLst>
                </a:custGeom>
                <a:solidFill>
                  <a:srgbClr val="99FF66"/>
                </a:solidFill>
                <a:ln w="9525" cap="rnd">
                  <a:noFill/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27" name="Text Box 18"/>
              <p:cNvSpPr txBox="1">
                <a:spLocks noChangeArrowheads="1"/>
              </p:cNvSpPr>
              <p:nvPr/>
            </p:nvSpPr>
            <p:spPr bwMode="auto">
              <a:xfrm>
                <a:off x="4876" y="1970"/>
                <a:ext cx="156" cy="202"/>
              </a:xfrm>
              <a:prstGeom prst="rect">
                <a:avLst/>
              </a:prstGeom>
              <a:solidFill>
                <a:srgbClr val="99FF66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762000" eaLnBrk="0" hangingPunct="0"/>
                <a:endParaRPr kumimoji="0" lang="pl-PL" sz="20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+mn-lt"/>
                </a:endParaRPr>
              </a:p>
            </p:txBody>
          </p:sp>
        </p:grpSp>
        <p:sp>
          <p:nvSpPr>
            <p:cNvPr id="25" name="Text Box 19"/>
            <p:cNvSpPr txBox="1">
              <a:spLocks noChangeArrowheads="1"/>
            </p:cNvSpPr>
            <p:nvPr/>
          </p:nvSpPr>
          <p:spPr bwMode="auto">
            <a:xfrm>
              <a:off x="2473" y="2475"/>
              <a:ext cx="490" cy="24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762000" eaLnBrk="0" hangingPunct="0"/>
              <a:r>
                <a:rPr lang="pl-PL" sz="1400" b="1" dirty="0" smtClean="0">
                  <a:latin typeface="+mn-lt"/>
                </a:rPr>
                <a:t>Sterowanie</a:t>
              </a:r>
              <a:r>
                <a:rPr kumimoji="0" lang="pl-PL" sz="1400" b="1" dirty="0" smtClean="0">
                  <a:latin typeface="+mn-lt"/>
                </a:rPr>
                <a:t> </a:t>
              </a:r>
            </a:p>
            <a:p>
              <a:pPr algn="ctr" defTabSz="762000" eaLnBrk="0" hangingPunct="0"/>
              <a:r>
                <a:rPr kumimoji="0" lang="en-GB" sz="1400" b="1" dirty="0" smtClean="0">
                  <a:latin typeface="+mn-lt"/>
                </a:rPr>
                <a:t>I</a:t>
              </a:r>
              <a:r>
                <a:rPr kumimoji="0" lang="pl-PL" sz="1400" b="1" dirty="0" smtClean="0">
                  <a:latin typeface="+mn-lt"/>
                </a:rPr>
                <a:t>MS</a:t>
              </a:r>
            </a:p>
          </p:txBody>
        </p:sp>
      </p:grpSp>
      <p:grpSp>
        <p:nvGrpSpPr>
          <p:cNvPr id="40" name="Group 224"/>
          <p:cNvGrpSpPr>
            <a:grpSpLocks/>
          </p:cNvGrpSpPr>
          <p:nvPr/>
        </p:nvGrpSpPr>
        <p:grpSpPr bwMode="auto">
          <a:xfrm>
            <a:off x="6642390" y="3939370"/>
            <a:ext cx="468312" cy="838200"/>
            <a:chOff x="3890" y="1440"/>
            <a:chExt cx="295" cy="662"/>
          </a:xfrm>
        </p:grpSpPr>
        <p:grpSp>
          <p:nvGrpSpPr>
            <p:cNvPr id="41" name="Group 225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50" name="Freeform 226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" name="Freeform 227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" name="Freeform 228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" name="Freeform 229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" name="Rectangle 230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5" name="Rectangle 231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6" name="Picture 232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7" name="Rectangle 233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8" name="Freeform 234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9" name="Rectangle 235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" name="Rectangle 236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" name="Rectangle 237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" name="Rectangle 238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" name="Rectangle 239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" name="Rectangle 240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" name="Rectangle 241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" name="Freeform 242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67" name="Picture 243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8" name="Freeform 244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69" name="Picture 24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0" name="Freeform 246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1" name="Picture 247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2" name="Freeform 248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3" name="Picture 249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4" name="Rectangle 250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5" name="Picture 25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6" name="Picture 252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7" name="Rectangle 253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" name="Freeform 254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9" name="Picture 255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0" name="Freeform 256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1" name="Picture 257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2" name="Picture 258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" name="Freeform 259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" name="Rectangle 260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" name="Rectangle 261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" name="Freeform 262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7" name="Picture 263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8" name="Freeform 264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" name="Freeform 265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" name="Freeform 26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" name="Freeform 26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" name="Freeform 268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" name="Freeform 269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94" name="Picture 270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95" name="Rectangle 271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" name="Freeform 272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7" name="Freeform 273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8" name="Rectangle 274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9" name="Rectangle 275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0" name="Line 276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1" name="Line 277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2" name="Freeform 278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3" name="Freeform 279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4" name="Freeform 280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5" name="Freeform 281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6" name="Freeform 282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7" name="Freeform 283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8" name="Freeform 284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09" name="Rectangle 285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0" name="Rectangle 286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1" name="Rectangle 287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2" name="Rectangle 288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3" name="Rectangle 289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4" name="Rectangle 290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5" name="Rectangle 291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6" name="Rectangle 292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7" name="Rectangle 293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8" name="Rectangle 294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9" name="Rectangle 295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0" name="Rectangle 296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1" name="Rectangle 297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2" name="Rectangle 298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3" name="Rectangle 299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4" name="Rectangle 300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5" name="Rectangle 301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6" name="Rectangle 302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7" name="Rectangle 303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8" name="Rectangle 304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9" name="Rectangle 305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0" name="Rectangle 306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1" name="Rectangle 307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2" name="Rectangle 308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3" name="Rectangle 309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4" name="Rectangle 310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5" name="Rectangle 311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6" name="Rectangle 312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7" name="Rectangle 313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8" name="Rectangle 314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39" name="Rectangle 315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0" name="Rectangle 316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1" name="Rectangle 317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2" name="Rectangle 318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3" name="Rectangle 319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4" name="Rectangle 320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5" name="Rectangle 321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6" name="Rectangle 322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7" name="Rectangle 323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8" name="Rectangle 324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9" name="Rectangle 325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0" name="Rectangle 326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1" name="Rectangle 327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2" name="Rectangle 328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3" name="Rectangle 329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4" name="Rectangle 330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5" name="Rectangle 331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6" name="Rectangle 332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7" name="Rectangle 333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8" name="Rectangle 334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9" name="Rectangle 335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0" name="Rectangle 336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1" name="Rectangle 337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2" name="Rectangle 338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3" name="Rectangle 339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4" name="Rectangle 340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5" name="Rectangle 341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6" name="Rectangle 342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7" name="Rectangle 343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8" name="Rectangle 344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9" name="Rectangle 345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0" name="Rectangle 346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1" name="Rectangle 347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2" name="Rectangle 348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3" name="Rectangle 349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4" name="Rectangle 350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5" name="Rectangle 351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6" name="Rectangle 352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7" name="Rectangle 353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8" name="Rectangle 354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9" name="Rectangle 355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0" name="Rectangle 356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1" name="Rectangle 357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2" name="Rectangle 358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3" name="Rectangle 359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4" name="Rectangle 360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5" name="Rectangle 361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6" name="Rectangle 362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7" name="Rectangle 363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8" name="Rectangle 364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9" name="Rectangle 365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0" name="Rectangle 366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1" name="Rectangle 367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2" name="Rectangle 368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3" name="Rectangle 369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4" name="Rectangle 370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5" name="Rectangle 371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6" name="Rectangle 372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7" name="Rectangle 373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8" name="Rectangle 374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9" name="Rectangle 375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0" name="Freeform 376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1" name="Freeform 377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2" name="Freeform 378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3" name="Freeform 379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4" name="Freeform 380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5" name="Freeform 381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6" name="Freeform 382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7" name="Rectangle 383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8" name="Rectangle 384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9" name="Rectangle 385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0" name="Rectangle 386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1" name="Rectangle 387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2" name="Rectangle 388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3" name="Rectangle 389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4" name="Rectangle 390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5" name="Rectangle 391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6" name="Rectangle 392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7" name="Rectangle 393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8" name="Rectangle 394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9" name="Rectangle 395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0" name="Rectangle 396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1" name="Rectangle 397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2" name="Rectangle 398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3" name="Rectangle 399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4" name="Rectangle 400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5" name="Rectangle 401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6" name="Rectangle 402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7" name="Rectangle 403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8" name="Rectangle 404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9" name="Rectangle 405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0" name="Rectangle 406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1" name="Rectangle 407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2" name="Rectangle 408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3" name="Rectangle 409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4" name="Rectangle 410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5" name="Rectangle 411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6" name="Rectangle 412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7" name="Rectangle 413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8" name="Rectangle 414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9" name="Rectangle 415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0" name="Rectangle 416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1" name="Rectangle 417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2" name="Rectangle 418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3" name="Rectangle 419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4" name="Rectangle 420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5" name="Rectangle 421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6" name="Rectangle 422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7" name="Rectangle 423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8" name="Rectangle 424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9" name="Rectangle 425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42" name="Rectangle 426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3" name="Rectangle 427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4" name="Rectangle 428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5" name="Rectangle 429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6" name="Rectangle 430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7" name="Rectangle 431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8" name="Rectangle 432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9" name="Freeform 433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250" name="Rectangle 434"/>
          <p:cNvSpPr>
            <a:spLocks noChangeArrowheads="1"/>
          </p:cNvSpPr>
          <p:nvPr/>
        </p:nvSpPr>
        <p:spPr bwMode="auto">
          <a:xfrm>
            <a:off x="2767591" y="3950980"/>
            <a:ext cx="1266825" cy="585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Serwer </a:t>
            </a:r>
            <a:r>
              <a:rPr kumimoji="0" lang="pl-PL" sz="1600" b="1" dirty="0" smtClean="0">
                <a:latin typeface="+mn-lt"/>
              </a:rPr>
              <a:t>aplikacyjny</a:t>
            </a:r>
            <a:endParaRPr kumimoji="0" lang="en-US" sz="1600" b="1" dirty="0">
              <a:latin typeface="+mn-lt"/>
              <a:ea typeface="ＭＳ Ｐゴシック" pitchFamily="34" charset="-128"/>
            </a:endParaRPr>
          </a:p>
        </p:txBody>
      </p:sp>
      <p:grpSp>
        <p:nvGrpSpPr>
          <p:cNvPr id="251" name="Group 438"/>
          <p:cNvGrpSpPr>
            <a:grpSpLocks/>
          </p:cNvGrpSpPr>
          <p:nvPr/>
        </p:nvGrpSpPr>
        <p:grpSpPr bwMode="auto">
          <a:xfrm>
            <a:off x="2173329" y="3790103"/>
            <a:ext cx="468312" cy="838200"/>
            <a:chOff x="3890" y="1440"/>
            <a:chExt cx="295" cy="662"/>
          </a:xfrm>
        </p:grpSpPr>
        <p:grpSp>
          <p:nvGrpSpPr>
            <p:cNvPr id="252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261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2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3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4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5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6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67" name="Picture 446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68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9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0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1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2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3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4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5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6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7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78" name="Picture 457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79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80" name="Picture 45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1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82" name="Picture 46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3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84" name="Picture 463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5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86" name="Picture 465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87" name="Picture 466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8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9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90" name="Picture 469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1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92" name="Picture 471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293" name="Picture 472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4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5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6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7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298" name="Picture 477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9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0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1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2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3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4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05" name="Picture 484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06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7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9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0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1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2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3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4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5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6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7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8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9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0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1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2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3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4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5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6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7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8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9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0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1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3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4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5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6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7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8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9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0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1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2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3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4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5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6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7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8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9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0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1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2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3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4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6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7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8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9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0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2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3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4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5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6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7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8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9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0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1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2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3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4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5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6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7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8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9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0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1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2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3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4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5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6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7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8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9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0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1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2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3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4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5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6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7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8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9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0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1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2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3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4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5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6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7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8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9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0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1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2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3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4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5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6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7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8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9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0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1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2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3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4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5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6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7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8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9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0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1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2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3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4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5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6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7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8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9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0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1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2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3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4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5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6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7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8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9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0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1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2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3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4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5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6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7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8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9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0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53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4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5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6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7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8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59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60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461" name="Rectangle 434"/>
          <p:cNvSpPr>
            <a:spLocks noChangeArrowheads="1"/>
          </p:cNvSpPr>
          <p:nvPr/>
        </p:nvSpPr>
        <p:spPr bwMode="auto">
          <a:xfrm>
            <a:off x="7162071" y="4090480"/>
            <a:ext cx="1266825" cy="585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978" tIns="45990" rIns="91978" bIns="45990">
            <a:spAutoFit/>
          </a:bodyPr>
          <a:lstStyle/>
          <a:p>
            <a:pPr algn="ctr" eaLnBrk="0" hangingPunct="0"/>
            <a:r>
              <a:rPr kumimoji="0" lang="pl-PL" sz="1600" b="1" dirty="0">
                <a:latin typeface="+mn-lt"/>
              </a:rPr>
              <a:t>Serwer </a:t>
            </a:r>
            <a:r>
              <a:rPr kumimoji="0" lang="pl-PL" sz="1600" b="1" dirty="0" smtClean="0">
                <a:latin typeface="+mn-lt"/>
              </a:rPr>
              <a:t>aplikacyjny</a:t>
            </a:r>
            <a:endParaRPr kumimoji="0" lang="en-US" sz="1600" b="1" dirty="0">
              <a:latin typeface="+mn-lt"/>
              <a:ea typeface="ＭＳ Ｐゴシック" pitchFamily="34" charset="-128"/>
            </a:endParaRPr>
          </a:p>
        </p:txBody>
      </p:sp>
      <p:sp>
        <p:nvSpPr>
          <p:cNvPr id="462" name="Prostokąt 461"/>
          <p:cNvSpPr/>
          <p:nvPr/>
        </p:nvSpPr>
        <p:spPr>
          <a:xfrm>
            <a:off x="1082591" y="5433587"/>
            <a:ext cx="7301556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pl-PL" b="1" dirty="0" smtClean="0">
                <a:latin typeface="+mn-lt"/>
              </a:rPr>
              <a:t>Sieć</a:t>
            </a:r>
            <a:r>
              <a:rPr lang="en-US" b="1" dirty="0" smtClean="0">
                <a:latin typeface="+mn-lt"/>
              </a:rPr>
              <a:t> </a:t>
            </a:r>
            <a:r>
              <a:rPr lang="en-US" b="1" dirty="0">
                <a:latin typeface="+mn-lt"/>
              </a:rPr>
              <a:t>IP </a:t>
            </a:r>
            <a:r>
              <a:rPr lang="pl-PL" b="1" dirty="0" smtClean="0">
                <a:latin typeface="+mn-lt"/>
              </a:rPr>
              <a:t>umożliwia swobodną komunikację między punktami końcowymi </a:t>
            </a:r>
            <a:endParaRPr lang="en-US" b="1" dirty="0">
              <a:latin typeface="+mn-lt"/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en-US" b="1" dirty="0" smtClean="0">
                <a:latin typeface="+mn-lt"/>
              </a:rPr>
              <a:t>IMS </a:t>
            </a:r>
            <a:r>
              <a:rPr lang="pl-PL" b="1" dirty="0" smtClean="0">
                <a:latin typeface="+mn-lt"/>
              </a:rPr>
              <a:t>pozwala sterować usługami   w sieci IP za pomocą protokołu SIP</a:t>
            </a:r>
            <a:endParaRPr lang="pl-PL" dirty="0">
              <a:latin typeface="+mn-lt"/>
            </a:endParaRPr>
          </a:p>
        </p:txBody>
      </p:sp>
      <p:sp>
        <p:nvSpPr>
          <p:cNvPr id="463" name="Elipsa 462"/>
          <p:cNvSpPr/>
          <p:nvPr/>
        </p:nvSpPr>
        <p:spPr>
          <a:xfrm>
            <a:off x="2125151" y="2563934"/>
            <a:ext cx="1081389" cy="672951"/>
          </a:xfrm>
          <a:prstGeom prst="ellipse">
            <a:avLst/>
          </a:prstGeom>
          <a:solidFill>
            <a:srgbClr val="99FF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2292666" y="2680076"/>
            <a:ext cx="312782" cy="347299"/>
          </a:xfrm>
          <a:prstGeom prst="rect">
            <a:avLst/>
          </a:prstGeom>
          <a:solidFill>
            <a:srgbClr val="99FF66"/>
          </a:soli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762000" eaLnBrk="0" hangingPunct="0"/>
            <a:r>
              <a:rPr kumimoji="0" lang="en-GB" sz="1800" b="1" dirty="0" smtClean="0">
                <a:latin typeface="+mn-lt"/>
              </a:rPr>
              <a:t>IP</a:t>
            </a:r>
            <a:endParaRPr kumimoji="0" lang="en-GB" sz="1800" b="1" dirty="0">
              <a:latin typeface="+mn-lt"/>
            </a:endParaRPr>
          </a:p>
        </p:txBody>
      </p:sp>
      <p:pic>
        <p:nvPicPr>
          <p:cNvPr id="465" name="Picture 29" descr="npo000009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929396" y="1707265"/>
            <a:ext cx="306388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6" name="Picture 29" descr="npo000009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flipH="1">
            <a:off x="3547558" y="1593815"/>
            <a:ext cx="306388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7" name="Oval 67"/>
          <p:cNvSpPr>
            <a:spLocks noChangeArrowheads="1"/>
          </p:cNvSpPr>
          <p:nvPr/>
        </p:nvSpPr>
        <p:spPr bwMode="auto">
          <a:xfrm>
            <a:off x="3401004" y="2103663"/>
            <a:ext cx="599495" cy="321088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algn="ctr"/>
            <a:r>
              <a:rPr lang="pl-PL" b="1" dirty="0">
                <a:latin typeface="+mn-lt"/>
              </a:rPr>
              <a:t>B</a:t>
            </a:r>
          </a:p>
        </p:txBody>
      </p:sp>
      <p:sp>
        <p:nvSpPr>
          <p:cNvPr id="468" name="Oval 67"/>
          <p:cNvSpPr>
            <a:spLocks noChangeArrowheads="1"/>
          </p:cNvSpPr>
          <p:nvPr/>
        </p:nvSpPr>
        <p:spPr bwMode="auto">
          <a:xfrm>
            <a:off x="890660" y="2221408"/>
            <a:ext cx="599495" cy="321088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algn="ctr"/>
            <a:r>
              <a:rPr lang="pl-PL" b="1" dirty="0" smtClean="0">
                <a:latin typeface="+mn-lt"/>
              </a:rPr>
              <a:t>A</a:t>
            </a:r>
            <a:endParaRPr lang="pl-PL" b="1" dirty="0">
              <a:latin typeface="+mn-lt"/>
            </a:endParaRPr>
          </a:p>
        </p:txBody>
      </p:sp>
      <p:pic>
        <p:nvPicPr>
          <p:cNvPr id="469" name="Picture 29" descr="npo000009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336969" y="1621934"/>
            <a:ext cx="306388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0" name="Picture 29" descr="npo000009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flipH="1">
            <a:off x="7955131" y="1508484"/>
            <a:ext cx="306388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71" name="Oval 67"/>
          <p:cNvSpPr>
            <a:spLocks noChangeArrowheads="1"/>
          </p:cNvSpPr>
          <p:nvPr/>
        </p:nvSpPr>
        <p:spPr bwMode="auto">
          <a:xfrm>
            <a:off x="7808577" y="2018332"/>
            <a:ext cx="599495" cy="321088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algn="ctr"/>
            <a:r>
              <a:rPr lang="pl-PL" b="1" dirty="0">
                <a:latin typeface="+mn-lt"/>
              </a:rPr>
              <a:t>B</a:t>
            </a:r>
          </a:p>
        </p:txBody>
      </p:sp>
      <p:sp>
        <p:nvSpPr>
          <p:cNvPr id="472" name="Oval 67"/>
          <p:cNvSpPr>
            <a:spLocks noChangeArrowheads="1"/>
          </p:cNvSpPr>
          <p:nvPr/>
        </p:nvSpPr>
        <p:spPr bwMode="auto">
          <a:xfrm>
            <a:off x="5298233" y="2136077"/>
            <a:ext cx="599495" cy="321088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algn="ctr"/>
            <a:r>
              <a:rPr lang="pl-PL" b="1" dirty="0" smtClean="0">
                <a:latin typeface="+mn-lt"/>
              </a:rPr>
              <a:t>A</a:t>
            </a:r>
            <a:endParaRPr lang="pl-PL" b="1" dirty="0">
              <a:latin typeface="+mn-lt"/>
            </a:endParaRPr>
          </a:p>
        </p:txBody>
      </p:sp>
      <p:sp>
        <p:nvSpPr>
          <p:cNvPr id="477" name="Dowolny kształt 476"/>
          <p:cNvSpPr/>
          <p:nvPr/>
        </p:nvSpPr>
        <p:spPr>
          <a:xfrm>
            <a:off x="1405890" y="2366010"/>
            <a:ext cx="2057400" cy="265035"/>
          </a:xfrm>
          <a:custGeom>
            <a:avLst/>
            <a:gdLst>
              <a:gd name="connsiteX0" fmla="*/ 0 w 2057400"/>
              <a:gd name="connsiteY0" fmla="*/ 102870 h 265035"/>
              <a:gd name="connsiteX1" fmla="*/ 1051560 w 2057400"/>
              <a:gd name="connsiteY1" fmla="*/ 262890 h 265035"/>
              <a:gd name="connsiteX2" fmla="*/ 2057400 w 2057400"/>
              <a:gd name="connsiteY2" fmla="*/ 0 h 265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57400" h="265035">
                <a:moveTo>
                  <a:pt x="0" y="102870"/>
                </a:moveTo>
                <a:cubicBezTo>
                  <a:pt x="354330" y="191452"/>
                  <a:pt x="708660" y="280035"/>
                  <a:pt x="1051560" y="262890"/>
                </a:cubicBezTo>
                <a:cubicBezTo>
                  <a:pt x="1394460" y="245745"/>
                  <a:pt x="1891665" y="38100"/>
                  <a:pt x="2057400" y="0"/>
                </a:cubicBezTo>
              </a:path>
            </a:pathLst>
          </a:custGeom>
          <a:noFill/>
          <a:ln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95" name="Dowolny kształt 494"/>
          <p:cNvSpPr/>
          <p:nvPr/>
        </p:nvSpPr>
        <p:spPr>
          <a:xfrm>
            <a:off x="1188720" y="2537459"/>
            <a:ext cx="1177290" cy="1345073"/>
          </a:xfrm>
          <a:custGeom>
            <a:avLst/>
            <a:gdLst>
              <a:gd name="connsiteX0" fmla="*/ 0 w 1177290"/>
              <a:gd name="connsiteY0" fmla="*/ 0 h 1268730"/>
              <a:gd name="connsiteX1" fmla="*/ 834390 w 1177290"/>
              <a:gd name="connsiteY1" fmla="*/ 788670 h 1268730"/>
              <a:gd name="connsiteX2" fmla="*/ 1177290 w 1177290"/>
              <a:gd name="connsiteY2" fmla="*/ 1268730 h 126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7290" h="1268730">
                <a:moveTo>
                  <a:pt x="0" y="0"/>
                </a:moveTo>
                <a:cubicBezTo>
                  <a:pt x="319087" y="288607"/>
                  <a:pt x="638175" y="577215"/>
                  <a:pt x="834390" y="788670"/>
                </a:cubicBezTo>
                <a:cubicBezTo>
                  <a:pt x="1030605" y="1000125"/>
                  <a:pt x="1108710" y="1186815"/>
                  <a:pt x="1177290" y="1268730"/>
                </a:cubicBezTo>
              </a:path>
            </a:pathLst>
          </a:custGeom>
          <a:noFill/>
          <a:ln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96" name="Dowolny kształt 495"/>
          <p:cNvSpPr/>
          <p:nvPr/>
        </p:nvSpPr>
        <p:spPr>
          <a:xfrm>
            <a:off x="2509863" y="2381952"/>
            <a:ext cx="1190887" cy="1454365"/>
          </a:xfrm>
          <a:custGeom>
            <a:avLst/>
            <a:gdLst>
              <a:gd name="connsiteX0" fmla="*/ 3110 w 1130822"/>
              <a:gd name="connsiteY0" fmla="*/ 1426609 h 1426609"/>
              <a:gd name="connsiteX1" fmla="*/ 163130 w 1130822"/>
              <a:gd name="connsiteY1" fmla="*/ 626509 h 1426609"/>
              <a:gd name="connsiteX2" fmla="*/ 1054670 w 1130822"/>
              <a:gd name="connsiteY2" fmla="*/ 66439 h 1426609"/>
              <a:gd name="connsiteX3" fmla="*/ 1088960 w 1130822"/>
              <a:gd name="connsiteY3" fmla="*/ 43579 h 1426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822" h="1426609">
                <a:moveTo>
                  <a:pt x="3110" y="1426609"/>
                </a:moveTo>
                <a:cubicBezTo>
                  <a:pt x="-4510" y="1139906"/>
                  <a:pt x="-12130" y="853204"/>
                  <a:pt x="163130" y="626509"/>
                </a:cubicBezTo>
                <a:cubicBezTo>
                  <a:pt x="338390" y="399814"/>
                  <a:pt x="900365" y="163594"/>
                  <a:pt x="1054670" y="66439"/>
                </a:cubicBezTo>
                <a:cubicBezTo>
                  <a:pt x="1208975" y="-30716"/>
                  <a:pt x="1079435" y="-5951"/>
                  <a:pt x="1088960" y="43579"/>
                </a:cubicBezTo>
              </a:path>
            </a:pathLst>
          </a:custGeom>
          <a:noFill/>
          <a:ln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cxnSp>
        <p:nvCxnSpPr>
          <p:cNvPr id="498" name="Łącznik prostoliniowy 497"/>
          <p:cNvCxnSpPr>
            <a:stCxn id="472" idx="5"/>
          </p:cNvCxnSpPr>
          <p:nvPr/>
        </p:nvCxnSpPr>
        <p:spPr>
          <a:xfrm>
            <a:off x="5809934" y="2410143"/>
            <a:ext cx="846743" cy="356414"/>
          </a:xfrm>
          <a:prstGeom prst="line">
            <a:avLst/>
          </a:prstGeom>
          <a:ln w="1905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Łącznik prostoliniowy 499"/>
          <p:cNvCxnSpPr>
            <a:endCxn id="471" idx="3"/>
          </p:cNvCxnSpPr>
          <p:nvPr/>
        </p:nvCxnSpPr>
        <p:spPr>
          <a:xfrm flipV="1">
            <a:off x="7099218" y="2292398"/>
            <a:ext cx="797153" cy="495947"/>
          </a:xfrm>
          <a:prstGeom prst="line">
            <a:avLst/>
          </a:prstGeom>
          <a:ln w="1905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Łącznik prostoliniowy 501"/>
          <p:cNvCxnSpPr>
            <a:stCxn id="25" idx="2"/>
          </p:cNvCxnSpPr>
          <p:nvPr/>
        </p:nvCxnSpPr>
        <p:spPr>
          <a:xfrm>
            <a:off x="6861016" y="3305744"/>
            <a:ext cx="8386" cy="647694"/>
          </a:xfrm>
          <a:prstGeom prst="line">
            <a:avLst/>
          </a:prstGeom>
          <a:ln w="1905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2214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46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1EAF3E-53D6-43F0-9A64-F35A57123A35}" type="slidenum">
              <a:rPr lang="pl-PL"/>
              <a:pPr/>
              <a:t>70</a:t>
            </a:fld>
            <a:endParaRPr lang="pl-PL"/>
          </a:p>
        </p:txBody>
      </p:sp>
      <p:sp>
        <p:nvSpPr>
          <p:cNvPr id="349184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altLang="zh-TW"/>
              <a:t>Pierwsza rejestracja</a:t>
            </a:r>
            <a:endParaRPr lang="en-US" altLang="zh-TW">
              <a:ea typeface="新細明體" pitchFamily="18" charset="-120"/>
            </a:endParaRPr>
          </a:p>
        </p:txBody>
      </p:sp>
      <p:sp>
        <p:nvSpPr>
          <p:cNvPr id="3491844" name="Rectangle 4"/>
          <p:cNvSpPr>
            <a:spLocks noChangeArrowheads="1"/>
          </p:cNvSpPr>
          <p:nvPr/>
        </p:nvSpPr>
        <p:spPr bwMode="auto">
          <a:xfrm>
            <a:off x="2190750" y="293688"/>
            <a:ext cx="9144000" cy="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pl-PL"/>
          </a:p>
        </p:txBody>
      </p:sp>
      <p:sp>
        <p:nvSpPr>
          <p:cNvPr id="147" name="Symbol zastępczy daty 14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148" name="Text Box 5"/>
          <p:cNvSpPr txBox="1">
            <a:spLocks noChangeArrowheads="1"/>
          </p:cNvSpPr>
          <p:nvPr/>
        </p:nvSpPr>
        <p:spPr bwMode="auto">
          <a:xfrm>
            <a:off x="5652120" y="1850628"/>
            <a:ext cx="3340017" cy="249299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zh-TW" sz="1400" b="1" dirty="0">
                <a:latin typeface="+mn-lt"/>
                <a:ea typeface="華康新儷粗黑" pitchFamily="34" charset="-120"/>
              </a:rPr>
              <a:t>UAR: User-Authorization-Request</a:t>
            </a:r>
          </a:p>
          <a:p>
            <a:pPr eaLnBrk="0" hangingPunct="0"/>
            <a:r>
              <a:rPr lang="en-US" altLang="zh-TW" sz="1400" b="1" dirty="0">
                <a:latin typeface="+mn-lt"/>
                <a:ea typeface="華康新儷粗黑" pitchFamily="34" charset="-120"/>
              </a:rPr>
              <a:t>UAA: User-Authorization-Answer</a:t>
            </a:r>
          </a:p>
          <a:p>
            <a:pPr eaLnBrk="0" hangingPunct="0"/>
            <a:r>
              <a:rPr lang="en-US" altLang="zh-TW" sz="1400" b="1" dirty="0">
                <a:latin typeface="+mn-lt"/>
                <a:ea typeface="華康新儷粗黑" pitchFamily="34" charset="-120"/>
              </a:rPr>
              <a:t>MAR: </a:t>
            </a:r>
            <a:r>
              <a:rPr lang="en-GB" altLang="zh-TW" sz="1400" b="1" dirty="0">
                <a:latin typeface="+mn-lt"/>
                <a:ea typeface="華康新儷粗黑" pitchFamily="34" charset="-120"/>
              </a:rPr>
              <a:t>Multimedia-Authentication-Request</a:t>
            </a:r>
          </a:p>
          <a:p>
            <a:pPr eaLnBrk="0" hangingPunct="0"/>
            <a:r>
              <a:rPr lang="en-GB" altLang="zh-TW" sz="1400" b="1" dirty="0">
                <a:latin typeface="+mn-lt"/>
                <a:ea typeface="華康新儷粗黑" pitchFamily="34" charset="-120"/>
              </a:rPr>
              <a:t>MAA: Multimedia-Authentication-Answer</a:t>
            </a:r>
          </a:p>
          <a:p>
            <a:pPr eaLnBrk="0" hangingPunct="0"/>
            <a:r>
              <a:rPr lang="en-GB" altLang="zh-TW" sz="1400" b="1" dirty="0">
                <a:latin typeface="+mn-lt"/>
                <a:ea typeface="華康新儷粗黑" pitchFamily="34" charset="-120"/>
              </a:rPr>
              <a:t>SAR: Server-Assignment-Request</a:t>
            </a:r>
          </a:p>
          <a:p>
            <a:pPr eaLnBrk="0" hangingPunct="0"/>
            <a:r>
              <a:rPr lang="en-GB" altLang="zh-TW" sz="1400" b="1" dirty="0">
                <a:latin typeface="+mn-lt"/>
                <a:ea typeface="華康新儷粗黑" pitchFamily="34" charset="-120"/>
              </a:rPr>
              <a:t>SAA: Server-Assignment-Answer</a:t>
            </a:r>
            <a:endParaRPr lang="pl-PL" altLang="zh-TW" sz="1400" b="1" dirty="0">
              <a:latin typeface="+mn-lt"/>
            </a:endParaRPr>
          </a:p>
          <a:p>
            <a:pPr eaLnBrk="0" hangingPunct="0"/>
            <a:r>
              <a:rPr lang="pl-PL" altLang="zh-TW" sz="1400" b="1" dirty="0">
                <a:latin typeface="+mn-lt"/>
              </a:rPr>
              <a:t>RAND: Random challenge</a:t>
            </a:r>
          </a:p>
          <a:p>
            <a:pPr eaLnBrk="0" hangingPunct="0"/>
            <a:r>
              <a:rPr lang="pl-PL" altLang="zh-TW" sz="1400" b="1" dirty="0">
                <a:latin typeface="+mn-lt"/>
              </a:rPr>
              <a:t>AUTN: Network </a:t>
            </a:r>
            <a:r>
              <a:rPr lang="pl-PL" altLang="zh-TW" sz="1400" b="1" dirty="0" err="1">
                <a:latin typeface="+mn-lt"/>
              </a:rPr>
              <a:t>Authorization</a:t>
            </a:r>
            <a:r>
              <a:rPr lang="pl-PL" altLang="zh-TW" sz="1400" b="1" dirty="0">
                <a:latin typeface="+mn-lt"/>
              </a:rPr>
              <a:t> </a:t>
            </a:r>
            <a:r>
              <a:rPr lang="pl-PL" altLang="zh-TW" sz="1400" b="1" dirty="0" err="1">
                <a:latin typeface="+mn-lt"/>
              </a:rPr>
              <a:t>Token</a:t>
            </a:r>
            <a:endParaRPr lang="pl-PL" altLang="zh-TW" sz="1400" b="1" dirty="0">
              <a:latin typeface="+mn-lt"/>
            </a:endParaRPr>
          </a:p>
          <a:p>
            <a:pPr eaLnBrk="0" hangingPunct="0"/>
            <a:r>
              <a:rPr lang="pl-PL" altLang="zh-TW" sz="1400" b="1" dirty="0">
                <a:latin typeface="+mn-lt"/>
              </a:rPr>
              <a:t>CK: </a:t>
            </a:r>
            <a:r>
              <a:rPr lang="pl-PL" altLang="zh-TW" sz="1400" b="1" dirty="0" err="1">
                <a:latin typeface="+mn-lt"/>
              </a:rPr>
              <a:t>Ciphering</a:t>
            </a:r>
            <a:r>
              <a:rPr lang="pl-PL" altLang="zh-TW" sz="1400" b="1" dirty="0">
                <a:latin typeface="+mn-lt"/>
              </a:rPr>
              <a:t> </a:t>
            </a:r>
            <a:r>
              <a:rPr lang="pl-PL" altLang="zh-TW" sz="1400" b="1" dirty="0" err="1">
                <a:latin typeface="+mn-lt"/>
              </a:rPr>
              <a:t>Key</a:t>
            </a:r>
            <a:endParaRPr lang="pl-PL" altLang="zh-TW" sz="1400" b="1" dirty="0">
              <a:latin typeface="+mn-lt"/>
            </a:endParaRPr>
          </a:p>
          <a:p>
            <a:pPr eaLnBrk="0" hangingPunct="0"/>
            <a:r>
              <a:rPr lang="pl-PL" altLang="zh-TW" sz="1400" b="1" dirty="0">
                <a:latin typeface="+mn-lt"/>
              </a:rPr>
              <a:t>IK: </a:t>
            </a:r>
            <a:r>
              <a:rPr lang="pl-PL" altLang="zh-TW" sz="1400" b="1" dirty="0" err="1">
                <a:latin typeface="+mn-lt"/>
              </a:rPr>
              <a:t>Integrity</a:t>
            </a:r>
            <a:r>
              <a:rPr lang="pl-PL" altLang="zh-TW" sz="1400" b="1" dirty="0">
                <a:latin typeface="+mn-lt"/>
              </a:rPr>
              <a:t> </a:t>
            </a:r>
            <a:r>
              <a:rPr lang="pl-PL" altLang="zh-TW" sz="1400" b="1" dirty="0" err="1">
                <a:latin typeface="+mn-lt"/>
              </a:rPr>
              <a:t>Key</a:t>
            </a:r>
            <a:endParaRPr lang="en-GB" altLang="zh-TW" sz="1400" b="1" dirty="0">
              <a:latin typeface="+mn-lt"/>
              <a:ea typeface="PMingLiU" pitchFamily="18" charset="-120"/>
            </a:endParaRPr>
          </a:p>
          <a:p>
            <a:pPr eaLnBrk="0" hangingPunct="0"/>
            <a:endParaRPr lang="zh-TW" altLang="en-US" sz="1600" b="1" dirty="0">
              <a:latin typeface="+mn-lt"/>
              <a:ea typeface="華康新儷粗黑" pitchFamily="34" charset="-120"/>
            </a:endParaRPr>
          </a:p>
        </p:txBody>
      </p:sp>
      <p:grpSp>
        <p:nvGrpSpPr>
          <p:cNvPr id="149" name="Group 6"/>
          <p:cNvGrpSpPr>
            <a:grpSpLocks noChangeAspect="1"/>
          </p:cNvGrpSpPr>
          <p:nvPr/>
        </p:nvGrpSpPr>
        <p:grpSpPr bwMode="auto">
          <a:xfrm>
            <a:off x="539552" y="1196227"/>
            <a:ext cx="5904656" cy="5329117"/>
            <a:chOff x="317" y="1005"/>
            <a:chExt cx="3440" cy="3105"/>
          </a:xfrm>
        </p:grpSpPr>
        <p:sp>
          <p:nvSpPr>
            <p:cNvPr id="150" name="AutoShape 7"/>
            <p:cNvSpPr>
              <a:spLocks noChangeAspect="1" noChangeArrowheads="1" noTextEdit="1"/>
            </p:cNvSpPr>
            <p:nvPr/>
          </p:nvSpPr>
          <p:spPr bwMode="auto">
            <a:xfrm>
              <a:off x="317" y="1007"/>
              <a:ext cx="3440" cy="31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51" name="Rectangle 8"/>
            <p:cNvSpPr>
              <a:spLocks noChangeArrowheads="1"/>
            </p:cNvSpPr>
            <p:nvPr/>
          </p:nvSpPr>
          <p:spPr bwMode="auto">
            <a:xfrm>
              <a:off x="1926" y="2840"/>
              <a:ext cx="561" cy="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52" name="Rectangle 9"/>
            <p:cNvSpPr>
              <a:spLocks noChangeArrowheads="1"/>
            </p:cNvSpPr>
            <p:nvPr/>
          </p:nvSpPr>
          <p:spPr bwMode="auto">
            <a:xfrm>
              <a:off x="2078" y="2842"/>
              <a:ext cx="23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13. UAR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153" name="Group 10"/>
            <p:cNvGrpSpPr>
              <a:grpSpLocks/>
            </p:cNvGrpSpPr>
            <p:nvPr/>
          </p:nvGrpSpPr>
          <p:grpSpPr bwMode="auto">
            <a:xfrm>
              <a:off x="580" y="1360"/>
              <a:ext cx="537" cy="50"/>
              <a:chOff x="580" y="1360"/>
              <a:chExt cx="537" cy="50"/>
            </a:xfrm>
          </p:grpSpPr>
          <p:sp>
            <p:nvSpPr>
              <p:cNvPr id="286" name="Line 11"/>
              <p:cNvSpPr>
                <a:spLocks noChangeShapeType="1"/>
              </p:cNvSpPr>
              <p:nvPr/>
            </p:nvSpPr>
            <p:spPr bwMode="auto">
              <a:xfrm>
                <a:off x="580" y="1385"/>
                <a:ext cx="484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7" name="Freeform 12"/>
              <p:cNvSpPr>
                <a:spLocks/>
              </p:cNvSpPr>
              <p:nvPr/>
            </p:nvSpPr>
            <p:spPr bwMode="auto">
              <a:xfrm>
                <a:off x="1062" y="1360"/>
                <a:ext cx="55" cy="50"/>
              </a:xfrm>
              <a:custGeom>
                <a:avLst/>
                <a:gdLst>
                  <a:gd name="T0" fmla="*/ 0 w 111"/>
                  <a:gd name="T1" fmla="*/ 1 h 98"/>
                  <a:gd name="T2" fmla="*/ 0 w 111"/>
                  <a:gd name="T3" fmla="*/ 1 h 98"/>
                  <a:gd name="T4" fmla="*/ 0 w 111"/>
                  <a:gd name="T5" fmla="*/ 0 h 98"/>
                  <a:gd name="T6" fmla="*/ 0 w 111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0" y="98"/>
                    </a:moveTo>
                    <a:lnTo>
                      <a:pt x="111" y="48"/>
                    </a:lnTo>
                    <a:lnTo>
                      <a:pt x="0" y="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54" name="Rectangle 13"/>
            <p:cNvSpPr>
              <a:spLocks noChangeArrowheads="1"/>
            </p:cNvSpPr>
            <p:nvPr/>
          </p:nvSpPr>
          <p:spPr bwMode="auto">
            <a:xfrm>
              <a:off x="689" y="1309"/>
              <a:ext cx="358" cy="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55" name="Rectangle 14"/>
            <p:cNvSpPr>
              <a:spLocks noChangeArrowheads="1"/>
            </p:cNvSpPr>
            <p:nvPr/>
          </p:nvSpPr>
          <p:spPr bwMode="auto">
            <a:xfrm>
              <a:off x="714" y="1311"/>
              <a:ext cx="308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 dirty="0">
                  <a:latin typeface="+mn-lt"/>
                </a:rPr>
                <a:t>1. Register</a:t>
              </a:r>
              <a:endParaRPr lang="pl-PL" sz="2800" b="1" u="sng" dirty="0">
                <a:latin typeface="+mn-lt"/>
              </a:endParaRPr>
            </a:p>
          </p:txBody>
        </p:sp>
        <p:sp>
          <p:nvSpPr>
            <p:cNvPr id="156" name="Rectangle 15"/>
            <p:cNvSpPr>
              <a:spLocks noChangeArrowheads="1"/>
            </p:cNvSpPr>
            <p:nvPr/>
          </p:nvSpPr>
          <p:spPr bwMode="auto">
            <a:xfrm>
              <a:off x="318" y="1111"/>
              <a:ext cx="1159" cy="46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57" name="Rectangle 16"/>
            <p:cNvSpPr>
              <a:spLocks noChangeArrowheads="1"/>
            </p:cNvSpPr>
            <p:nvPr/>
          </p:nvSpPr>
          <p:spPr bwMode="auto">
            <a:xfrm>
              <a:off x="593" y="1005"/>
              <a:ext cx="531" cy="9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58" name="Rectangle 17"/>
            <p:cNvSpPr>
              <a:spLocks noChangeArrowheads="1"/>
            </p:cNvSpPr>
            <p:nvPr/>
          </p:nvSpPr>
          <p:spPr bwMode="auto">
            <a:xfrm>
              <a:off x="623" y="1008"/>
              <a:ext cx="617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1200" b="1">
                  <a:latin typeface="+mn-lt"/>
                </a:rPr>
                <a:t>Visited network</a:t>
              </a:r>
              <a:endParaRPr lang="pl-PL" sz="3600" b="1" u="sng">
                <a:latin typeface="+mn-lt"/>
              </a:endParaRPr>
            </a:p>
          </p:txBody>
        </p:sp>
        <p:sp>
          <p:nvSpPr>
            <p:cNvPr id="159" name="Line 18"/>
            <p:cNvSpPr>
              <a:spLocks noChangeShapeType="1"/>
            </p:cNvSpPr>
            <p:nvPr/>
          </p:nvSpPr>
          <p:spPr bwMode="auto">
            <a:xfrm>
              <a:off x="1117" y="1279"/>
              <a:ext cx="4" cy="280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0" name="Line 19"/>
            <p:cNvSpPr>
              <a:spLocks noChangeShapeType="1"/>
            </p:cNvSpPr>
            <p:nvPr/>
          </p:nvSpPr>
          <p:spPr bwMode="auto">
            <a:xfrm>
              <a:off x="2483" y="1275"/>
              <a:ext cx="1" cy="28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1" name="Line 20"/>
            <p:cNvSpPr>
              <a:spLocks noChangeShapeType="1"/>
            </p:cNvSpPr>
            <p:nvPr/>
          </p:nvSpPr>
          <p:spPr bwMode="auto">
            <a:xfrm flipH="1">
              <a:off x="1921" y="1230"/>
              <a:ext cx="1" cy="286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2" name="Line 21"/>
            <p:cNvSpPr>
              <a:spLocks noChangeShapeType="1"/>
            </p:cNvSpPr>
            <p:nvPr/>
          </p:nvSpPr>
          <p:spPr bwMode="auto">
            <a:xfrm flipH="1">
              <a:off x="578" y="1279"/>
              <a:ext cx="2" cy="281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3" name="Rectangle 22"/>
            <p:cNvSpPr>
              <a:spLocks noChangeArrowheads="1"/>
            </p:cNvSpPr>
            <p:nvPr/>
          </p:nvSpPr>
          <p:spPr bwMode="auto">
            <a:xfrm>
              <a:off x="2238" y="1005"/>
              <a:ext cx="465" cy="9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4" name="Rectangle 23"/>
            <p:cNvSpPr>
              <a:spLocks noChangeArrowheads="1"/>
            </p:cNvSpPr>
            <p:nvPr/>
          </p:nvSpPr>
          <p:spPr bwMode="auto">
            <a:xfrm>
              <a:off x="2251" y="1008"/>
              <a:ext cx="582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1200" b="1">
                  <a:latin typeface="+mn-lt"/>
                </a:rPr>
                <a:t>Home network</a:t>
              </a:r>
              <a:endParaRPr lang="pl-PL" sz="3600" b="1" u="sng">
                <a:latin typeface="+mn-lt"/>
              </a:endParaRPr>
            </a:p>
          </p:txBody>
        </p:sp>
        <p:sp>
          <p:nvSpPr>
            <p:cNvPr id="165" name="Rectangle 24"/>
            <p:cNvSpPr>
              <a:spLocks noChangeArrowheads="1"/>
            </p:cNvSpPr>
            <p:nvPr/>
          </p:nvSpPr>
          <p:spPr bwMode="auto">
            <a:xfrm>
              <a:off x="964" y="1187"/>
              <a:ext cx="308" cy="93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6" name="Rectangle 25"/>
            <p:cNvSpPr>
              <a:spLocks noChangeArrowheads="1"/>
            </p:cNvSpPr>
            <p:nvPr/>
          </p:nvSpPr>
          <p:spPr bwMode="auto">
            <a:xfrm>
              <a:off x="1000" y="1205"/>
              <a:ext cx="198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P-CSCF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167" name="Group 26"/>
            <p:cNvGrpSpPr>
              <a:grpSpLocks/>
            </p:cNvGrpSpPr>
            <p:nvPr/>
          </p:nvGrpSpPr>
          <p:grpSpPr bwMode="auto">
            <a:xfrm>
              <a:off x="1117" y="1384"/>
              <a:ext cx="818" cy="49"/>
              <a:chOff x="1117" y="1384"/>
              <a:chExt cx="818" cy="49"/>
            </a:xfrm>
          </p:grpSpPr>
          <p:sp>
            <p:nvSpPr>
              <p:cNvPr id="284" name="Line 27"/>
              <p:cNvSpPr>
                <a:spLocks noChangeShapeType="1"/>
              </p:cNvSpPr>
              <p:nvPr/>
            </p:nvSpPr>
            <p:spPr bwMode="auto">
              <a:xfrm>
                <a:off x="1117" y="1408"/>
                <a:ext cx="764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5" name="Freeform 28"/>
              <p:cNvSpPr>
                <a:spLocks/>
              </p:cNvSpPr>
              <p:nvPr/>
            </p:nvSpPr>
            <p:spPr bwMode="auto">
              <a:xfrm>
                <a:off x="1880" y="1384"/>
                <a:ext cx="55" cy="49"/>
              </a:xfrm>
              <a:custGeom>
                <a:avLst/>
                <a:gdLst>
                  <a:gd name="T0" fmla="*/ 0 w 111"/>
                  <a:gd name="T1" fmla="*/ 1 h 98"/>
                  <a:gd name="T2" fmla="*/ 0 w 111"/>
                  <a:gd name="T3" fmla="*/ 1 h 98"/>
                  <a:gd name="T4" fmla="*/ 0 w 111"/>
                  <a:gd name="T5" fmla="*/ 0 h 98"/>
                  <a:gd name="T6" fmla="*/ 0 w 111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0" y="98"/>
                    </a:moveTo>
                    <a:lnTo>
                      <a:pt x="111" y="48"/>
                    </a:lnTo>
                    <a:lnTo>
                      <a:pt x="0" y="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68" name="Rectangle 29"/>
            <p:cNvSpPr>
              <a:spLocks noChangeArrowheads="1"/>
            </p:cNvSpPr>
            <p:nvPr/>
          </p:nvSpPr>
          <p:spPr bwMode="auto">
            <a:xfrm>
              <a:off x="1233" y="1310"/>
              <a:ext cx="574" cy="1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69" name="Rectangle 30"/>
            <p:cNvSpPr>
              <a:spLocks noChangeArrowheads="1"/>
            </p:cNvSpPr>
            <p:nvPr/>
          </p:nvSpPr>
          <p:spPr bwMode="auto">
            <a:xfrm>
              <a:off x="1367" y="1335"/>
              <a:ext cx="308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2. Register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70" name="Rectangle 31"/>
            <p:cNvSpPr>
              <a:spLocks noChangeArrowheads="1"/>
            </p:cNvSpPr>
            <p:nvPr/>
          </p:nvSpPr>
          <p:spPr bwMode="auto">
            <a:xfrm>
              <a:off x="427" y="1187"/>
              <a:ext cx="308" cy="93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71" name="Rectangle 32"/>
            <p:cNvSpPr>
              <a:spLocks noChangeArrowheads="1"/>
            </p:cNvSpPr>
            <p:nvPr/>
          </p:nvSpPr>
          <p:spPr bwMode="auto">
            <a:xfrm>
              <a:off x="531" y="1205"/>
              <a:ext cx="89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UA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72" name="Rectangle 33"/>
            <p:cNvSpPr>
              <a:spLocks noChangeArrowheads="1"/>
            </p:cNvSpPr>
            <p:nvPr/>
          </p:nvSpPr>
          <p:spPr bwMode="auto">
            <a:xfrm>
              <a:off x="1783" y="1187"/>
              <a:ext cx="308" cy="93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73" name="Rectangle 34"/>
            <p:cNvSpPr>
              <a:spLocks noChangeArrowheads="1"/>
            </p:cNvSpPr>
            <p:nvPr/>
          </p:nvSpPr>
          <p:spPr bwMode="auto">
            <a:xfrm>
              <a:off x="1826" y="1205"/>
              <a:ext cx="180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I-CSCF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74" name="Rectangle 35"/>
            <p:cNvSpPr>
              <a:spLocks noChangeArrowheads="1"/>
            </p:cNvSpPr>
            <p:nvPr/>
          </p:nvSpPr>
          <p:spPr bwMode="auto">
            <a:xfrm>
              <a:off x="2330" y="1183"/>
              <a:ext cx="308" cy="93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75" name="Rectangle 36"/>
            <p:cNvSpPr>
              <a:spLocks noChangeArrowheads="1"/>
            </p:cNvSpPr>
            <p:nvPr/>
          </p:nvSpPr>
          <p:spPr bwMode="auto">
            <a:xfrm>
              <a:off x="2419" y="1200"/>
              <a:ext cx="110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HSS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76" name="Rectangle 37"/>
            <p:cNvSpPr>
              <a:spLocks noChangeArrowheads="1"/>
            </p:cNvSpPr>
            <p:nvPr/>
          </p:nvSpPr>
          <p:spPr bwMode="auto">
            <a:xfrm>
              <a:off x="1599" y="1112"/>
              <a:ext cx="1665" cy="46"/>
            </a:xfrm>
            <a:prstGeom prst="rect">
              <a:avLst/>
            </a:prstGeom>
            <a:solidFill>
              <a:srgbClr val="92D05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77" name="Rectangle 38"/>
            <p:cNvSpPr>
              <a:spLocks noChangeArrowheads="1"/>
            </p:cNvSpPr>
            <p:nvPr/>
          </p:nvSpPr>
          <p:spPr bwMode="auto">
            <a:xfrm>
              <a:off x="1935" y="1407"/>
              <a:ext cx="560" cy="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78" name="Rectangle 39"/>
            <p:cNvSpPr>
              <a:spLocks noChangeArrowheads="1"/>
            </p:cNvSpPr>
            <p:nvPr/>
          </p:nvSpPr>
          <p:spPr bwMode="auto">
            <a:xfrm>
              <a:off x="2104" y="1410"/>
              <a:ext cx="198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 dirty="0">
                  <a:latin typeface="+mn-lt"/>
                </a:rPr>
                <a:t>3. UAR</a:t>
              </a:r>
              <a:endParaRPr lang="pl-PL" sz="2800" b="1" u="sng" dirty="0">
                <a:latin typeface="+mn-lt"/>
              </a:endParaRPr>
            </a:p>
          </p:txBody>
        </p:sp>
        <p:grpSp>
          <p:nvGrpSpPr>
            <p:cNvPr id="179" name="Group 40"/>
            <p:cNvGrpSpPr>
              <a:grpSpLocks/>
            </p:cNvGrpSpPr>
            <p:nvPr/>
          </p:nvGrpSpPr>
          <p:grpSpPr bwMode="auto">
            <a:xfrm>
              <a:off x="1920" y="1469"/>
              <a:ext cx="552" cy="50"/>
              <a:chOff x="1920" y="1469"/>
              <a:chExt cx="552" cy="50"/>
            </a:xfrm>
          </p:grpSpPr>
          <p:sp>
            <p:nvSpPr>
              <p:cNvPr id="282" name="Line 41"/>
              <p:cNvSpPr>
                <a:spLocks noChangeShapeType="1"/>
              </p:cNvSpPr>
              <p:nvPr/>
            </p:nvSpPr>
            <p:spPr bwMode="auto">
              <a:xfrm>
                <a:off x="1920" y="1494"/>
                <a:ext cx="49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3" name="Freeform 42"/>
              <p:cNvSpPr>
                <a:spLocks/>
              </p:cNvSpPr>
              <p:nvPr/>
            </p:nvSpPr>
            <p:spPr bwMode="auto">
              <a:xfrm>
                <a:off x="2416" y="1469"/>
                <a:ext cx="56" cy="50"/>
              </a:xfrm>
              <a:custGeom>
                <a:avLst/>
                <a:gdLst>
                  <a:gd name="T0" fmla="*/ 0 w 110"/>
                  <a:gd name="T1" fmla="*/ 1 h 98"/>
                  <a:gd name="T2" fmla="*/ 1 w 110"/>
                  <a:gd name="T3" fmla="*/ 1 h 98"/>
                  <a:gd name="T4" fmla="*/ 0 w 110"/>
                  <a:gd name="T5" fmla="*/ 0 h 98"/>
                  <a:gd name="T6" fmla="*/ 0 w 110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8"/>
                  <a:gd name="T14" fmla="*/ 110 w 110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8">
                    <a:moveTo>
                      <a:pt x="0" y="98"/>
                    </a:moveTo>
                    <a:lnTo>
                      <a:pt x="110" y="48"/>
                    </a:lnTo>
                    <a:lnTo>
                      <a:pt x="0" y="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180" name="Group 43"/>
            <p:cNvGrpSpPr>
              <a:grpSpLocks/>
            </p:cNvGrpSpPr>
            <p:nvPr/>
          </p:nvGrpSpPr>
          <p:grpSpPr bwMode="auto">
            <a:xfrm>
              <a:off x="1926" y="1572"/>
              <a:ext cx="557" cy="50"/>
              <a:chOff x="1926" y="1572"/>
              <a:chExt cx="557" cy="50"/>
            </a:xfrm>
          </p:grpSpPr>
          <p:sp>
            <p:nvSpPr>
              <p:cNvPr id="280" name="Line 44"/>
              <p:cNvSpPr>
                <a:spLocks noChangeShapeType="1"/>
              </p:cNvSpPr>
              <p:nvPr/>
            </p:nvSpPr>
            <p:spPr bwMode="auto">
              <a:xfrm>
                <a:off x="1979" y="1597"/>
                <a:ext cx="504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1" name="Freeform 45"/>
              <p:cNvSpPr>
                <a:spLocks/>
              </p:cNvSpPr>
              <p:nvPr/>
            </p:nvSpPr>
            <p:spPr bwMode="auto">
              <a:xfrm>
                <a:off x="1926" y="1572"/>
                <a:ext cx="55" cy="50"/>
              </a:xfrm>
              <a:custGeom>
                <a:avLst/>
                <a:gdLst>
                  <a:gd name="T0" fmla="*/ 0 w 111"/>
                  <a:gd name="T1" fmla="*/ 0 h 98"/>
                  <a:gd name="T2" fmla="*/ 0 w 111"/>
                  <a:gd name="T3" fmla="*/ 1 h 98"/>
                  <a:gd name="T4" fmla="*/ 0 w 111"/>
                  <a:gd name="T5" fmla="*/ 1 h 98"/>
                  <a:gd name="T6" fmla="*/ 0 w 111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81" name="Rectangle 46"/>
            <p:cNvSpPr>
              <a:spLocks noChangeArrowheads="1"/>
            </p:cNvSpPr>
            <p:nvPr/>
          </p:nvSpPr>
          <p:spPr bwMode="auto">
            <a:xfrm>
              <a:off x="1871" y="1512"/>
              <a:ext cx="693" cy="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82" name="Rectangle 47"/>
            <p:cNvSpPr>
              <a:spLocks noChangeArrowheads="1"/>
            </p:cNvSpPr>
            <p:nvPr/>
          </p:nvSpPr>
          <p:spPr bwMode="auto">
            <a:xfrm>
              <a:off x="2105" y="1513"/>
              <a:ext cx="201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4. UAA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83" name="Line 48"/>
            <p:cNvSpPr>
              <a:spLocks noChangeShapeType="1"/>
            </p:cNvSpPr>
            <p:nvPr/>
          </p:nvSpPr>
          <p:spPr bwMode="auto">
            <a:xfrm>
              <a:off x="3044" y="1270"/>
              <a:ext cx="1" cy="28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84" name="Rectangle 49"/>
            <p:cNvSpPr>
              <a:spLocks noChangeArrowheads="1"/>
            </p:cNvSpPr>
            <p:nvPr/>
          </p:nvSpPr>
          <p:spPr bwMode="auto">
            <a:xfrm>
              <a:off x="2883" y="1177"/>
              <a:ext cx="308" cy="94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85" name="Rectangle 50"/>
            <p:cNvSpPr>
              <a:spLocks noChangeArrowheads="1"/>
            </p:cNvSpPr>
            <p:nvPr/>
          </p:nvSpPr>
          <p:spPr bwMode="auto">
            <a:xfrm>
              <a:off x="2919" y="1195"/>
              <a:ext cx="194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S-CSCF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86" name="Rectangle 51"/>
            <p:cNvSpPr>
              <a:spLocks noChangeArrowheads="1"/>
            </p:cNvSpPr>
            <p:nvPr/>
          </p:nvSpPr>
          <p:spPr bwMode="auto">
            <a:xfrm>
              <a:off x="1564" y="1684"/>
              <a:ext cx="708" cy="128"/>
            </a:xfrm>
            <a:prstGeom prst="rect">
              <a:avLst/>
            </a:prstGeom>
            <a:solidFill>
              <a:srgbClr val="DDDDDD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87" name="Rectangle 52"/>
            <p:cNvSpPr>
              <a:spLocks noChangeArrowheads="1"/>
            </p:cNvSpPr>
            <p:nvPr/>
          </p:nvSpPr>
          <p:spPr bwMode="auto">
            <a:xfrm>
              <a:off x="1664" y="1711"/>
              <a:ext cx="595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Selection of r S-CSCF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188" name="Group 53"/>
            <p:cNvGrpSpPr>
              <a:grpSpLocks/>
            </p:cNvGrpSpPr>
            <p:nvPr/>
          </p:nvGrpSpPr>
          <p:grpSpPr bwMode="auto">
            <a:xfrm>
              <a:off x="1918" y="1843"/>
              <a:ext cx="1121" cy="49"/>
              <a:chOff x="1918" y="1843"/>
              <a:chExt cx="1121" cy="49"/>
            </a:xfrm>
          </p:grpSpPr>
          <p:sp>
            <p:nvSpPr>
              <p:cNvPr id="278" name="Line 54"/>
              <p:cNvSpPr>
                <a:spLocks noChangeShapeType="1"/>
              </p:cNvSpPr>
              <p:nvPr/>
            </p:nvSpPr>
            <p:spPr bwMode="auto">
              <a:xfrm>
                <a:off x="1918" y="1868"/>
                <a:ext cx="106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9" name="Freeform 55"/>
              <p:cNvSpPr>
                <a:spLocks/>
              </p:cNvSpPr>
              <p:nvPr/>
            </p:nvSpPr>
            <p:spPr bwMode="auto">
              <a:xfrm>
                <a:off x="2984" y="1843"/>
                <a:ext cx="55" cy="49"/>
              </a:xfrm>
              <a:custGeom>
                <a:avLst/>
                <a:gdLst>
                  <a:gd name="T0" fmla="*/ 0 w 110"/>
                  <a:gd name="T1" fmla="*/ 1 h 98"/>
                  <a:gd name="T2" fmla="*/ 1 w 110"/>
                  <a:gd name="T3" fmla="*/ 1 h 98"/>
                  <a:gd name="T4" fmla="*/ 0 w 110"/>
                  <a:gd name="T5" fmla="*/ 0 h 98"/>
                  <a:gd name="T6" fmla="*/ 0 w 110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8"/>
                  <a:gd name="T14" fmla="*/ 110 w 110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8">
                    <a:moveTo>
                      <a:pt x="0" y="98"/>
                    </a:moveTo>
                    <a:lnTo>
                      <a:pt x="110" y="48"/>
                    </a:lnTo>
                    <a:lnTo>
                      <a:pt x="0" y="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89" name="Rectangle 56"/>
            <p:cNvSpPr>
              <a:spLocks noChangeArrowheads="1"/>
            </p:cNvSpPr>
            <p:nvPr/>
          </p:nvSpPr>
          <p:spPr bwMode="auto">
            <a:xfrm>
              <a:off x="2331" y="1778"/>
              <a:ext cx="489" cy="1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90" name="Rectangle 57"/>
            <p:cNvSpPr>
              <a:spLocks noChangeArrowheads="1"/>
            </p:cNvSpPr>
            <p:nvPr/>
          </p:nvSpPr>
          <p:spPr bwMode="auto">
            <a:xfrm>
              <a:off x="2422" y="1803"/>
              <a:ext cx="308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5. Register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91" name="Rectangle 58"/>
            <p:cNvSpPr>
              <a:spLocks noChangeArrowheads="1"/>
            </p:cNvSpPr>
            <p:nvPr/>
          </p:nvSpPr>
          <p:spPr bwMode="auto">
            <a:xfrm>
              <a:off x="2486" y="1918"/>
              <a:ext cx="560" cy="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92" name="Rectangle 59"/>
            <p:cNvSpPr>
              <a:spLocks noChangeArrowheads="1"/>
            </p:cNvSpPr>
            <p:nvPr/>
          </p:nvSpPr>
          <p:spPr bwMode="auto">
            <a:xfrm>
              <a:off x="2649" y="1920"/>
              <a:ext cx="214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6. MAR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193" name="Group 60"/>
            <p:cNvGrpSpPr>
              <a:grpSpLocks/>
            </p:cNvGrpSpPr>
            <p:nvPr/>
          </p:nvGrpSpPr>
          <p:grpSpPr bwMode="auto">
            <a:xfrm>
              <a:off x="2487" y="1965"/>
              <a:ext cx="552" cy="49"/>
              <a:chOff x="2487" y="1965"/>
              <a:chExt cx="552" cy="49"/>
            </a:xfrm>
          </p:grpSpPr>
          <p:sp>
            <p:nvSpPr>
              <p:cNvPr id="276" name="Line 61"/>
              <p:cNvSpPr>
                <a:spLocks noChangeShapeType="1"/>
              </p:cNvSpPr>
              <p:nvPr/>
            </p:nvSpPr>
            <p:spPr bwMode="auto">
              <a:xfrm>
                <a:off x="2541" y="1990"/>
                <a:ext cx="49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7" name="Freeform 62"/>
              <p:cNvSpPr>
                <a:spLocks/>
              </p:cNvSpPr>
              <p:nvPr/>
            </p:nvSpPr>
            <p:spPr bwMode="auto">
              <a:xfrm>
                <a:off x="2487" y="1965"/>
                <a:ext cx="55" cy="49"/>
              </a:xfrm>
              <a:custGeom>
                <a:avLst/>
                <a:gdLst>
                  <a:gd name="T0" fmla="*/ 0 w 111"/>
                  <a:gd name="T1" fmla="*/ 0 h 99"/>
                  <a:gd name="T2" fmla="*/ 0 w 111"/>
                  <a:gd name="T3" fmla="*/ 0 h 99"/>
                  <a:gd name="T4" fmla="*/ 0 w 111"/>
                  <a:gd name="T5" fmla="*/ 0 h 99"/>
                  <a:gd name="T6" fmla="*/ 0 w 111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9"/>
                  <a:gd name="T14" fmla="*/ 111 w 111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9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94" name="Rectangle 63"/>
            <p:cNvSpPr>
              <a:spLocks noChangeArrowheads="1"/>
            </p:cNvSpPr>
            <p:nvPr/>
          </p:nvSpPr>
          <p:spPr bwMode="auto">
            <a:xfrm>
              <a:off x="428" y="2513"/>
              <a:ext cx="739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95" name="Rectangle 64"/>
            <p:cNvSpPr>
              <a:spLocks noChangeArrowheads="1"/>
            </p:cNvSpPr>
            <p:nvPr/>
          </p:nvSpPr>
          <p:spPr bwMode="auto">
            <a:xfrm>
              <a:off x="491" y="2537"/>
              <a:ext cx="627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10. 401 Unauthorised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196" name="Rectangle 65"/>
            <p:cNvSpPr>
              <a:spLocks noChangeArrowheads="1"/>
            </p:cNvSpPr>
            <p:nvPr/>
          </p:nvSpPr>
          <p:spPr bwMode="auto">
            <a:xfrm>
              <a:off x="584" y="2611"/>
              <a:ext cx="409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RAND||AUTN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197" name="Group 66"/>
            <p:cNvGrpSpPr>
              <a:grpSpLocks/>
            </p:cNvGrpSpPr>
            <p:nvPr/>
          </p:nvGrpSpPr>
          <p:grpSpPr bwMode="auto">
            <a:xfrm>
              <a:off x="1130" y="2817"/>
              <a:ext cx="804" cy="49"/>
              <a:chOff x="1130" y="2817"/>
              <a:chExt cx="804" cy="49"/>
            </a:xfrm>
          </p:grpSpPr>
          <p:sp>
            <p:nvSpPr>
              <p:cNvPr id="274" name="Line 67"/>
              <p:cNvSpPr>
                <a:spLocks noChangeShapeType="1"/>
              </p:cNvSpPr>
              <p:nvPr/>
            </p:nvSpPr>
            <p:spPr bwMode="auto">
              <a:xfrm>
                <a:off x="1130" y="2841"/>
                <a:ext cx="7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5" name="Freeform 68"/>
              <p:cNvSpPr>
                <a:spLocks/>
              </p:cNvSpPr>
              <p:nvPr/>
            </p:nvSpPr>
            <p:spPr bwMode="auto">
              <a:xfrm>
                <a:off x="1879" y="2817"/>
                <a:ext cx="55" cy="49"/>
              </a:xfrm>
              <a:custGeom>
                <a:avLst/>
                <a:gdLst>
                  <a:gd name="T0" fmla="*/ 0 w 110"/>
                  <a:gd name="T1" fmla="*/ 0 h 99"/>
                  <a:gd name="T2" fmla="*/ 1 w 110"/>
                  <a:gd name="T3" fmla="*/ 0 h 99"/>
                  <a:gd name="T4" fmla="*/ 0 w 110"/>
                  <a:gd name="T5" fmla="*/ 0 h 99"/>
                  <a:gd name="T6" fmla="*/ 0 w 110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9"/>
                  <a:gd name="T14" fmla="*/ 110 w 110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9">
                    <a:moveTo>
                      <a:pt x="0" y="99"/>
                    </a:moveTo>
                    <a:lnTo>
                      <a:pt x="110" y="49"/>
                    </a:lnTo>
                    <a:lnTo>
                      <a:pt x="0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98" name="Rectangle 69"/>
            <p:cNvSpPr>
              <a:spLocks noChangeArrowheads="1"/>
            </p:cNvSpPr>
            <p:nvPr/>
          </p:nvSpPr>
          <p:spPr bwMode="auto">
            <a:xfrm>
              <a:off x="1215" y="2773"/>
              <a:ext cx="630" cy="1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99" name="Rectangle 70"/>
            <p:cNvSpPr>
              <a:spLocks noChangeArrowheads="1"/>
            </p:cNvSpPr>
            <p:nvPr/>
          </p:nvSpPr>
          <p:spPr bwMode="auto">
            <a:xfrm>
              <a:off x="1358" y="2774"/>
              <a:ext cx="34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12. Register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00" name="Rectangle 71"/>
            <p:cNvSpPr>
              <a:spLocks noChangeArrowheads="1"/>
            </p:cNvSpPr>
            <p:nvPr/>
          </p:nvSpPr>
          <p:spPr bwMode="auto">
            <a:xfrm>
              <a:off x="1465" y="2847"/>
              <a:ext cx="107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RES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01" name="Group 72"/>
            <p:cNvGrpSpPr>
              <a:grpSpLocks/>
            </p:cNvGrpSpPr>
            <p:nvPr/>
          </p:nvGrpSpPr>
          <p:grpSpPr bwMode="auto">
            <a:xfrm>
              <a:off x="600" y="2585"/>
              <a:ext cx="530" cy="49"/>
              <a:chOff x="600" y="2585"/>
              <a:chExt cx="530" cy="49"/>
            </a:xfrm>
          </p:grpSpPr>
          <p:sp>
            <p:nvSpPr>
              <p:cNvPr id="272" name="Line 73"/>
              <p:cNvSpPr>
                <a:spLocks noChangeShapeType="1"/>
              </p:cNvSpPr>
              <p:nvPr/>
            </p:nvSpPr>
            <p:spPr bwMode="auto">
              <a:xfrm flipH="1">
                <a:off x="654" y="2610"/>
                <a:ext cx="47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3" name="Freeform 74"/>
              <p:cNvSpPr>
                <a:spLocks/>
              </p:cNvSpPr>
              <p:nvPr/>
            </p:nvSpPr>
            <p:spPr bwMode="auto">
              <a:xfrm>
                <a:off x="600" y="2585"/>
                <a:ext cx="56" cy="49"/>
              </a:xfrm>
              <a:custGeom>
                <a:avLst/>
                <a:gdLst>
                  <a:gd name="T0" fmla="*/ 1 w 110"/>
                  <a:gd name="T1" fmla="*/ 0 h 98"/>
                  <a:gd name="T2" fmla="*/ 0 w 110"/>
                  <a:gd name="T3" fmla="*/ 1 h 98"/>
                  <a:gd name="T4" fmla="*/ 1 w 110"/>
                  <a:gd name="T5" fmla="*/ 1 h 98"/>
                  <a:gd name="T6" fmla="*/ 1 w 110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8"/>
                  <a:gd name="T14" fmla="*/ 110 w 110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8">
                    <a:moveTo>
                      <a:pt x="110" y="0"/>
                    </a:moveTo>
                    <a:lnTo>
                      <a:pt x="0" y="50"/>
                    </a:lnTo>
                    <a:lnTo>
                      <a:pt x="110" y="98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202" name="Group 75"/>
            <p:cNvGrpSpPr>
              <a:grpSpLocks/>
            </p:cNvGrpSpPr>
            <p:nvPr/>
          </p:nvGrpSpPr>
          <p:grpSpPr bwMode="auto">
            <a:xfrm>
              <a:off x="2486" y="2362"/>
              <a:ext cx="551" cy="49"/>
              <a:chOff x="2486" y="2362"/>
              <a:chExt cx="551" cy="49"/>
            </a:xfrm>
          </p:grpSpPr>
          <p:sp>
            <p:nvSpPr>
              <p:cNvPr id="270" name="Line 76"/>
              <p:cNvSpPr>
                <a:spLocks noChangeShapeType="1"/>
              </p:cNvSpPr>
              <p:nvPr/>
            </p:nvSpPr>
            <p:spPr bwMode="auto">
              <a:xfrm>
                <a:off x="2486" y="2386"/>
                <a:ext cx="49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1" name="Freeform 77"/>
              <p:cNvSpPr>
                <a:spLocks/>
              </p:cNvSpPr>
              <p:nvPr/>
            </p:nvSpPr>
            <p:spPr bwMode="auto">
              <a:xfrm>
                <a:off x="2982" y="2362"/>
                <a:ext cx="55" cy="49"/>
              </a:xfrm>
              <a:custGeom>
                <a:avLst/>
                <a:gdLst>
                  <a:gd name="T0" fmla="*/ 0 w 111"/>
                  <a:gd name="T1" fmla="*/ 0 h 99"/>
                  <a:gd name="T2" fmla="*/ 0 w 111"/>
                  <a:gd name="T3" fmla="*/ 0 h 99"/>
                  <a:gd name="T4" fmla="*/ 0 w 111"/>
                  <a:gd name="T5" fmla="*/ 0 h 99"/>
                  <a:gd name="T6" fmla="*/ 0 w 111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9"/>
                  <a:gd name="T14" fmla="*/ 111 w 111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9">
                    <a:moveTo>
                      <a:pt x="0" y="99"/>
                    </a:moveTo>
                    <a:lnTo>
                      <a:pt x="111" y="49"/>
                    </a:lnTo>
                    <a:lnTo>
                      <a:pt x="0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03" name="Rectangle 78"/>
            <p:cNvSpPr>
              <a:spLocks noChangeArrowheads="1"/>
            </p:cNvSpPr>
            <p:nvPr/>
          </p:nvSpPr>
          <p:spPr bwMode="auto">
            <a:xfrm>
              <a:off x="2187" y="2288"/>
              <a:ext cx="1068" cy="2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04" name="Rectangle 79"/>
            <p:cNvSpPr>
              <a:spLocks noChangeArrowheads="1"/>
            </p:cNvSpPr>
            <p:nvPr/>
          </p:nvSpPr>
          <p:spPr bwMode="auto">
            <a:xfrm>
              <a:off x="2594" y="2310"/>
              <a:ext cx="232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7.  MAA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05" name="Rectangle 80"/>
            <p:cNvSpPr>
              <a:spLocks noChangeArrowheads="1"/>
            </p:cNvSpPr>
            <p:nvPr/>
          </p:nvSpPr>
          <p:spPr bwMode="auto">
            <a:xfrm>
              <a:off x="2289" y="2384"/>
              <a:ext cx="917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RAND||AUTN||XRES||CK||IK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06" name="Rectangle 81"/>
            <p:cNvSpPr>
              <a:spLocks noChangeArrowheads="1"/>
            </p:cNvSpPr>
            <p:nvPr/>
          </p:nvSpPr>
          <p:spPr bwMode="auto">
            <a:xfrm>
              <a:off x="1187" y="2486"/>
              <a:ext cx="739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07" name="Rectangle 82"/>
            <p:cNvSpPr>
              <a:spLocks noChangeArrowheads="1"/>
            </p:cNvSpPr>
            <p:nvPr/>
          </p:nvSpPr>
          <p:spPr bwMode="auto">
            <a:xfrm>
              <a:off x="1268" y="2509"/>
              <a:ext cx="592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9. 401 Unauthorised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08" name="Rectangle 83"/>
            <p:cNvSpPr>
              <a:spLocks noChangeArrowheads="1"/>
            </p:cNvSpPr>
            <p:nvPr/>
          </p:nvSpPr>
          <p:spPr bwMode="auto">
            <a:xfrm>
              <a:off x="1239" y="2583"/>
              <a:ext cx="50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      RAND||AUTN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09" name="Group 84"/>
            <p:cNvGrpSpPr>
              <a:grpSpLocks/>
            </p:cNvGrpSpPr>
            <p:nvPr/>
          </p:nvGrpSpPr>
          <p:grpSpPr bwMode="auto">
            <a:xfrm>
              <a:off x="1130" y="2555"/>
              <a:ext cx="796" cy="49"/>
              <a:chOff x="1130" y="2555"/>
              <a:chExt cx="796" cy="49"/>
            </a:xfrm>
          </p:grpSpPr>
          <p:sp>
            <p:nvSpPr>
              <p:cNvPr id="268" name="Line 85"/>
              <p:cNvSpPr>
                <a:spLocks noChangeShapeType="1"/>
              </p:cNvSpPr>
              <p:nvPr/>
            </p:nvSpPr>
            <p:spPr bwMode="auto">
              <a:xfrm>
                <a:off x="1184" y="2580"/>
                <a:ext cx="742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9" name="Freeform 86"/>
              <p:cNvSpPr>
                <a:spLocks/>
              </p:cNvSpPr>
              <p:nvPr/>
            </p:nvSpPr>
            <p:spPr bwMode="auto">
              <a:xfrm>
                <a:off x="1130" y="2555"/>
                <a:ext cx="56" cy="49"/>
              </a:xfrm>
              <a:custGeom>
                <a:avLst/>
                <a:gdLst>
                  <a:gd name="T0" fmla="*/ 1 w 111"/>
                  <a:gd name="T1" fmla="*/ 0 h 99"/>
                  <a:gd name="T2" fmla="*/ 0 w 111"/>
                  <a:gd name="T3" fmla="*/ 0 h 99"/>
                  <a:gd name="T4" fmla="*/ 1 w 111"/>
                  <a:gd name="T5" fmla="*/ 0 h 99"/>
                  <a:gd name="T6" fmla="*/ 1 w 111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9"/>
                  <a:gd name="T14" fmla="*/ 111 w 111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9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10" name="Rectangle 87"/>
            <p:cNvSpPr>
              <a:spLocks noChangeArrowheads="1"/>
            </p:cNvSpPr>
            <p:nvPr/>
          </p:nvSpPr>
          <p:spPr bwMode="auto">
            <a:xfrm>
              <a:off x="608" y="2670"/>
              <a:ext cx="506" cy="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11" name="Rectangle 88"/>
            <p:cNvSpPr>
              <a:spLocks noChangeArrowheads="1"/>
            </p:cNvSpPr>
            <p:nvPr/>
          </p:nvSpPr>
          <p:spPr bwMode="auto">
            <a:xfrm>
              <a:off x="690" y="2692"/>
              <a:ext cx="34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11. Register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12" name="Rectangle 89"/>
            <p:cNvSpPr>
              <a:spLocks noChangeArrowheads="1"/>
            </p:cNvSpPr>
            <p:nvPr/>
          </p:nvSpPr>
          <p:spPr bwMode="auto">
            <a:xfrm>
              <a:off x="796" y="2767"/>
              <a:ext cx="107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RES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13" name="Group 90"/>
            <p:cNvGrpSpPr>
              <a:grpSpLocks/>
            </p:cNvGrpSpPr>
            <p:nvPr/>
          </p:nvGrpSpPr>
          <p:grpSpPr bwMode="auto">
            <a:xfrm>
              <a:off x="590" y="2742"/>
              <a:ext cx="540" cy="49"/>
              <a:chOff x="590" y="2742"/>
              <a:chExt cx="540" cy="49"/>
            </a:xfrm>
          </p:grpSpPr>
          <p:sp>
            <p:nvSpPr>
              <p:cNvPr id="266" name="Line 91"/>
              <p:cNvSpPr>
                <a:spLocks noChangeShapeType="1"/>
              </p:cNvSpPr>
              <p:nvPr/>
            </p:nvSpPr>
            <p:spPr bwMode="auto">
              <a:xfrm flipH="1">
                <a:off x="590" y="2766"/>
                <a:ext cx="48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7" name="Freeform 92"/>
              <p:cNvSpPr>
                <a:spLocks/>
              </p:cNvSpPr>
              <p:nvPr/>
            </p:nvSpPr>
            <p:spPr bwMode="auto">
              <a:xfrm>
                <a:off x="1075" y="2742"/>
                <a:ext cx="55" cy="49"/>
              </a:xfrm>
              <a:custGeom>
                <a:avLst/>
                <a:gdLst>
                  <a:gd name="T0" fmla="*/ 0 w 110"/>
                  <a:gd name="T1" fmla="*/ 0 h 99"/>
                  <a:gd name="T2" fmla="*/ 1 w 110"/>
                  <a:gd name="T3" fmla="*/ 0 h 99"/>
                  <a:gd name="T4" fmla="*/ 0 w 110"/>
                  <a:gd name="T5" fmla="*/ 0 h 99"/>
                  <a:gd name="T6" fmla="*/ 0 w 110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9"/>
                  <a:gd name="T14" fmla="*/ 110 w 110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9">
                    <a:moveTo>
                      <a:pt x="0" y="99"/>
                    </a:moveTo>
                    <a:lnTo>
                      <a:pt x="110" y="49"/>
                    </a:lnTo>
                    <a:lnTo>
                      <a:pt x="0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14" name="Rectangle 93"/>
            <p:cNvSpPr>
              <a:spLocks noChangeArrowheads="1"/>
            </p:cNvSpPr>
            <p:nvPr/>
          </p:nvSpPr>
          <p:spPr bwMode="auto">
            <a:xfrm>
              <a:off x="2177" y="2092"/>
              <a:ext cx="633" cy="197"/>
            </a:xfrm>
            <a:prstGeom prst="rect">
              <a:avLst/>
            </a:prstGeom>
            <a:solidFill>
              <a:srgbClr val="DDDDDD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15" name="Rectangle 94"/>
            <p:cNvSpPr>
              <a:spLocks noChangeArrowheads="1"/>
            </p:cNvSpPr>
            <p:nvPr/>
          </p:nvSpPr>
          <p:spPr bwMode="auto">
            <a:xfrm>
              <a:off x="2283" y="2118"/>
              <a:ext cx="441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Authentication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16" name="Rectangle 95"/>
            <p:cNvSpPr>
              <a:spLocks noChangeArrowheads="1"/>
            </p:cNvSpPr>
            <p:nvPr/>
          </p:nvSpPr>
          <p:spPr bwMode="auto">
            <a:xfrm>
              <a:off x="2270" y="2191"/>
              <a:ext cx="464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vector selection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17" name="Rectangle 96"/>
            <p:cNvSpPr>
              <a:spLocks noChangeArrowheads="1"/>
            </p:cNvSpPr>
            <p:nvPr/>
          </p:nvSpPr>
          <p:spPr bwMode="auto">
            <a:xfrm>
              <a:off x="2059" y="2453"/>
              <a:ext cx="739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18" name="Rectangle 97"/>
            <p:cNvSpPr>
              <a:spLocks noChangeArrowheads="1"/>
            </p:cNvSpPr>
            <p:nvPr/>
          </p:nvSpPr>
          <p:spPr bwMode="auto">
            <a:xfrm>
              <a:off x="2140" y="2476"/>
              <a:ext cx="592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8. 401 Unauthorised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19" name="Rectangle 98"/>
            <p:cNvSpPr>
              <a:spLocks noChangeArrowheads="1"/>
            </p:cNvSpPr>
            <p:nvPr/>
          </p:nvSpPr>
          <p:spPr bwMode="auto">
            <a:xfrm>
              <a:off x="2111" y="2550"/>
              <a:ext cx="50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      RAND||AUTN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20" name="Group 99"/>
            <p:cNvGrpSpPr>
              <a:grpSpLocks/>
            </p:cNvGrpSpPr>
            <p:nvPr/>
          </p:nvGrpSpPr>
          <p:grpSpPr bwMode="auto">
            <a:xfrm>
              <a:off x="1938" y="2517"/>
              <a:ext cx="1099" cy="49"/>
              <a:chOff x="1938" y="2517"/>
              <a:chExt cx="1099" cy="49"/>
            </a:xfrm>
          </p:grpSpPr>
          <p:sp>
            <p:nvSpPr>
              <p:cNvPr id="264" name="Line 100"/>
              <p:cNvSpPr>
                <a:spLocks noChangeShapeType="1"/>
              </p:cNvSpPr>
              <p:nvPr/>
            </p:nvSpPr>
            <p:spPr bwMode="auto">
              <a:xfrm>
                <a:off x="1992" y="2542"/>
                <a:ext cx="104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5" name="Freeform 101"/>
              <p:cNvSpPr>
                <a:spLocks/>
              </p:cNvSpPr>
              <p:nvPr/>
            </p:nvSpPr>
            <p:spPr bwMode="auto">
              <a:xfrm>
                <a:off x="1938" y="2517"/>
                <a:ext cx="56" cy="49"/>
              </a:xfrm>
              <a:custGeom>
                <a:avLst/>
                <a:gdLst>
                  <a:gd name="T0" fmla="*/ 1 w 110"/>
                  <a:gd name="T1" fmla="*/ 0 h 98"/>
                  <a:gd name="T2" fmla="*/ 0 w 110"/>
                  <a:gd name="T3" fmla="*/ 1 h 98"/>
                  <a:gd name="T4" fmla="*/ 1 w 110"/>
                  <a:gd name="T5" fmla="*/ 1 h 98"/>
                  <a:gd name="T6" fmla="*/ 1 w 110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8"/>
                  <a:gd name="T14" fmla="*/ 110 w 110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8">
                    <a:moveTo>
                      <a:pt x="110" y="0"/>
                    </a:moveTo>
                    <a:lnTo>
                      <a:pt x="0" y="50"/>
                    </a:lnTo>
                    <a:lnTo>
                      <a:pt x="110" y="98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221" name="Group 102"/>
            <p:cNvGrpSpPr>
              <a:grpSpLocks/>
            </p:cNvGrpSpPr>
            <p:nvPr/>
          </p:nvGrpSpPr>
          <p:grpSpPr bwMode="auto">
            <a:xfrm>
              <a:off x="1938" y="2888"/>
              <a:ext cx="552" cy="49"/>
              <a:chOff x="1938" y="2888"/>
              <a:chExt cx="552" cy="49"/>
            </a:xfrm>
          </p:grpSpPr>
          <p:sp>
            <p:nvSpPr>
              <p:cNvPr id="262" name="Line 103"/>
              <p:cNvSpPr>
                <a:spLocks noChangeShapeType="1"/>
              </p:cNvSpPr>
              <p:nvPr/>
            </p:nvSpPr>
            <p:spPr bwMode="auto">
              <a:xfrm>
                <a:off x="1938" y="2912"/>
                <a:ext cx="499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3" name="Freeform 104"/>
              <p:cNvSpPr>
                <a:spLocks/>
              </p:cNvSpPr>
              <p:nvPr/>
            </p:nvSpPr>
            <p:spPr bwMode="auto">
              <a:xfrm>
                <a:off x="2435" y="2888"/>
                <a:ext cx="55" cy="49"/>
              </a:xfrm>
              <a:custGeom>
                <a:avLst/>
                <a:gdLst>
                  <a:gd name="T0" fmla="*/ 0 w 111"/>
                  <a:gd name="T1" fmla="*/ 0 h 99"/>
                  <a:gd name="T2" fmla="*/ 0 w 111"/>
                  <a:gd name="T3" fmla="*/ 0 h 99"/>
                  <a:gd name="T4" fmla="*/ 0 w 111"/>
                  <a:gd name="T5" fmla="*/ 0 h 99"/>
                  <a:gd name="T6" fmla="*/ 0 w 111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9"/>
                  <a:gd name="T14" fmla="*/ 111 w 111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9">
                    <a:moveTo>
                      <a:pt x="0" y="99"/>
                    </a:moveTo>
                    <a:lnTo>
                      <a:pt x="111" y="49"/>
                    </a:lnTo>
                    <a:lnTo>
                      <a:pt x="0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222" name="Group 105"/>
            <p:cNvGrpSpPr>
              <a:grpSpLocks/>
            </p:cNvGrpSpPr>
            <p:nvPr/>
          </p:nvGrpSpPr>
          <p:grpSpPr bwMode="auto">
            <a:xfrm>
              <a:off x="1933" y="3000"/>
              <a:ext cx="557" cy="50"/>
              <a:chOff x="1933" y="3000"/>
              <a:chExt cx="557" cy="50"/>
            </a:xfrm>
          </p:grpSpPr>
          <p:sp>
            <p:nvSpPr>
              <p:cNvPr id="260" name="Line 106"/>
              <p:cNvSpPr>
                <a:spLocks noChangeShapeType="1"/>
              </p:cNvSpPr>
              <p:nvPr/>
            </p:nvSpPr>
            <p:spPr bwMode="auto">
              <a:xfrm>
                <a:off x="1987" y="3025"/>
                <a:ext cx="503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1" name="Freeform 107"/>
              <p:cNvSpPr>
                <a:spLocks/>
              </p:cNvSpPr>
              <p:nvPr/>
            </p:nvSpPr>
            <p:spPr bwMode="auto">
              <a:xfrm>
                <a:off x="1933" y="3000"/>
                <a:ext cx="56" cy="50"/>
              </a:xfrm>
              <a:custGeom>
                <a:avLst/>
                <a:gdLst>
                  <a:gd name="T0" fmla="*/ 1 w 111"/>
                  <a:gd name="T1" fmla="*/ 0 h 98"/>
                  <a:gd name="T2" fmla="*/ 0 w 111"/>
                  <a:gd name="T3" fmla="*/ 1 h 98"/>
                  <a:gd name="T4" fmla="*/ 1 w 111"/>
                  <a:gd name="T5" fmla="*/ 1 h 98"/>
                  <a:gd name="T6" fmla="*/ 1 w 111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23" name="Rectangle 108"/>
            <p:cNvSpPr>
              <a:spLocks noChangeArrowheads="1"/>
            </p:cNvSpPr>
            <p:nvPr/>
          </p:nvSpPr>
          <p:spPr bwMode="auto">
            <a:xfrm>
              <a:off x="1868" y="2944"/>
              <a:ext cx="693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24" name="Rectangle 109"/>
            <p:cNvSpPr>
              <a:spLocks noChangeArrowheads="1"/>
            </p:cNvSpPr>
            <p:nvPr/>
          </p:nvSpPr>
          <p:spPr bwMode="auto">
            <a:xfrm>
              <a:off x="2085" y="2946"/>
              <a:ext cx="236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14. UAA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25" name="Group 110"/>
            <p:cNvGrpSpPr>
              <a:grpSpLocks/>
            </p:cNvGrpSpPr>
            <p:nvPr/>
          </p:nvGrpSpPr>
          <p:grpSpPr bwMode="auto">
            <a:xfrm>
              <a:off x="1935" y="3086"/>
              <a:ext cx="1107" cy="49"/>
              <a:chOff x="1935" y="3086"/>
              <a:chExt cx="1107" cy="49"/>
            </a:xfrm>
          </p:grpSpPr>
          <p:sp>
            <p:nvSpPr>
              <p:cNvPr id="258" name="Line 111"/>
              <p:cNvSpPr>
                <a:spLocks noChangeShapeType="1"/>
              </p:cNvSpPr>
              <p:nvPr/>
            </p:nvSpPr>
            <p:spPr bwMode="auto">
              <a:xfrm>
                <a:off x="1935" y="3110"/>
                <a:ext cx="1053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9" name="Freeform 112"/>
              <p:cNvSpPr>
                <a:spLocks/>
              </p:cNvSpPr>
              <p:nvPr/>
            </p:nvSpPr>
            <p:spPr bwMode="auto">
              <a:xfrm>
                <a:off x="2986" y="3086"/>
                <a:ext cx="56" cy="49"/>
              </a:xfrm>
              <a:custGeom>
                <a:avLst/>
                <a:gdLst>
                  <a:gd name="T0" fmla="*/ 0 w 110"/>
                  <a:gd name="T1" fmla="*/ 1 h 98"/>
                  <a:gd name="T2" fmla="*/ 1 w 110"/>
                  <a:gd name="T3" fmla="*/ 1 h 98"/>
                  <a:gd name="T4" fmla="*/ 0 w 110"/>
                  <a:gd name="T5" fmla="*/ 0 h 98"/>
                  <a:gd name="T6" fmla="*/ 0 w 110"/>
                  <a:gd name="T7" fmla="*/ 1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8"/>
                  <a:gd name="T14" fmla="*/ 110 w 110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8">
                    <a:moveTo>
                      <a:pt x="0" y="98"/>
                    </a:moveTo>
                    <a:lnTo>
                      <a:pt x="110" y="48"/>
                    </a:lnTo>
                    <a:lnTo>
                      <a:pt x="0" y="0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26" name="Rectangle 113"/>
            <p:cNvSpPr>
              <a:spLocks noChangeArrowheads="1"/>
            </p:cNvSpPr>
            <p:nvPr/>
          </p:nvSpPr>
          <p:spPr bwMode="auto">
            <a:xfrm>
              <a:off x="2259" y="3038"/>
              <a:ext cx="629" cy="1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27" name="Rectangle 114"/>
            <p:cNvSpPr>
              <a:spLocks noChangeArrowheads="1"/>
            </p:cNvSpPr>
            <p:nvPr/>
          </p:nvSpPr>
          <p:spPr bwMode="auto">
            <a:xfrm>
              <a:off x="2403" y="3039"/>
              <a:ext cx="34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15. Register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28" name="Rectangle 115"/>
            <p:cNvSpPr>
              <a:spLocks noChangeArrowheads="1"/>
            </p:cNvSpPr>
            <p:nvPr/>
          </p:nvSpPr>
          <p:spPr bwMode="auto">
            <a:xfrm>
              <a:off x="2509" y="3112"/>
              <a:ext cx="107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RES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29" name="Rectangle 116"/>
            <p:cNvSpPr>
              <a:spLocks noChangeArrowheads="1"/>
            </p:cNvSpPr>
            <p:nvPr/>
          </p:nvSpPr>
          <p:spPr bwMode="auto">
            <a:xfrm>
              <a:off x="734" y="3705"/>
              <a:ext cx="315" cy="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30" name="Rectangle 117"/>
            <p:cNvSpPr>
              <a:spLocks noChangeArrowheads="1"/>
            </p:cNvSpPr>
            <p:nvPr/>
          </p:nvSpPr>
          <p:spPr bwMode="auto">
            <a:xfrm>
              <a:off x="787" y="3707"/>
              <a:ext cx="190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22. OK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31" name="Rectangle 118"/>
            <p:cNvSpPr>
              <a:spLocks noChangeArrowheads="1"/>
            </p:cNvSpPr>
            <p:nvPr/>
          </p:nvSpPr>
          <p:spPr bwMode="auto">
            <a:xfrm>
              <a:off x="2084" y="3629"/>
              <a:ext cx="358" cy="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32" name="Rectangle 119"/>
            <p:cNvSpPr>
              <a:spLocks noChangeArrowheads="1"/>
            </p:cNvSpPr>
            <p:nvPr/>
          </p:nvSpPr>
          <p:spPr bwMode="auto">
            <a:xfrm>
              <a:off x="2158" y="3630"/>
              <a:ext cx="190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20. OK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33" name="Rectangle 120"/>
            <p:cNvSpPr>
              <a:spLocks noChangeArrowheads="1"/>
            </p:cNvSpPr>
            <p:nvPr/>
          </p:nvSpPr>
          <p:spPr bwMode="auto">
            <a:xfrm>
              <a:off x="2084" y="3704"/>
              <a:ext cx="261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    CK||IK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34" name="Group 121"/>
            <p:cNvGrpSpPr>
              <a:grpSpLocks/>
            </p:cNvGrpSpPr>
            <p:nvPr/>
          </p:nvGrpSpPr>
          <p:grpSpPr bwMode="auto">
            <a:xfrm>
              <a:off x="1931" y="3676"/>
              <a:ext cx="1105" cy="50"/>
              <a:chOff x="1931" y="3676"/>
              <a:chExt cx="1105" cy="50"/>
            </a:xfrm>
          </p:grpSpPr>
          <p:sp>
            <p:nvSpPr>
              <p:cNvPr id="256" name="Line 122"/>
              <p:cNvSpPr>
                <a:spLocks noChangeShapeType="1"/>
              </p:cNvSpPr>
              <p:nvPr/>
            </p:nvSpPr>
            <p:spPr bwMode="auto">
              <a:xfrm>
                <a:off x="1984" y="3701"/>
                <a:ext cx="1052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7" name="Freeform 123"/>
              <p:cNvSpPr>
                <a:spLocks/>
              </p:cNvSpPr>
              <p:nvPr/>
            </p:nvSpPr>
            <p:spPr bwMode="auto">
              <a:xfrm>
                <a:off x="1931" y="3676"/>
                <a:ext cx="55" cy="50"/>
              </a:xfrm>
              <a:custGeom>
                <a:avLst/>
                <a:gdLst>
                  <a:gd name="T0" fmla="*/ 0 w 111"/>
                  <a:gd name="T1" fmla="*/ 0 h 98"/>
                  <a:gd name="T2" fmla="*/ 0 w 111"/>
                  <a:gd name="T3" fmla="*/ 1 h 98"/>
                  <a:gd name="T4" fmla="*/ 0 w 111"/>
                  <a:gd name="T5" fmla="*/ 1 h 98"/>
                  <a:gd name="T6" fmla="*/ 0 w 111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35" name="Rectangle 124"/>
            <p:cNvSpPr>
              <a:spLocks noChangeArrowheads="1"/>
            </p:cNvSpPr>
            <p:nvPr/>
          </p:nvSpPr>
          <p:spPr bwMode="auto">
            <a:xfrm>
              <a:off x="1271" y="3663"/>
              <a:ext cx="528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36" name="Rectangle 125"/>
            <p:cNvSpPr>
              <a:spLocks noChangeArrowheads="1"/>
            </p:cNvSpPr>
            <p:nvPr/>
          </p:nvSpPr>
          <p:spPr bwMode="auto">
            <a:xfrm>
              <a:off x="1430" y="3663"/>
              <a:ext cx="190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21. OK</a:t>
              </a:r>
              <a:endParaRPr lang="pl-PL" sz="2800" b="1" u="sng">
                <a:latin typeface="+mn-lt"/>
              </a:endParaRPr>
            </a:p>
          </p:txBody>
        </p:sp>
        <p:sp>
          <p:nvSpPr>
            <p:cNvPr id="237" name="Rectangle 126"/>
            <p:cNvSpPr>
              <a:spLocks noChangeArrowheads="1"/>
            </p:cNvSpPr>
            <p:nvPr/>
          </p:nvSpPr>
          <p:spPr bwMode="auto">
            <a:xfrm>
              <a:off x="1425" y="3738"/>
              <a:ext cx="214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 CK||IK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38" name="Group 127"/>
            <p:cNvGrpSpPr>
              <a:grpSpLocks/>
            </p:cNvGrpSpPr>
            <p:nvPr/>
          </p:nvGrpSpPr>
          <p:grpSpPr bwMode="auto">
            <a:xfrm>
              <a:off x="1112" y="3705"/>
              <a:ext cx="802" cy="49"/>
              <a:chOff x="1112" y="3705"/>
              <a:chExt cx="802" cy="49"/>
            </a:xfrm>
          </p:grpSpPr>
          <p:sp>
            <p:nvSpPr>
              <p:cNvPr id="254" name="Line 128"/>
              <p:cNvSpPr>
                <a:spLocks noChangeShapeType="1"/>
              </p:cNvSpPr>
              <p:nvPr/>
            </p:nvSpPr>
            <p:spPr bwMode="auto">
              <a:xfrm>
                <a:off x="1166" y="3730"/>
                <a:ext cx="74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5" name="Freeform 129"/>
              <p:cNvSpPr>
                <a:spLocks/>
              </p:cNvSpPr>
              <p:nvPr/>
            </p:nvSpPr>
            <p:spPr bwMode="auto">
              <a:xfrm>
                <a:off x="1112" y="3705"/>
                <a:ext cx="56" cy="49"/>
              </a:xfrm>
              <a:custGeom>
                <a:avLst/>
                <a:gdLst>
                  <a:gd name="T0" fmla="*/ 1 w 110"/>
                  <a:gd name="T1" fmla="*/ 0 h 99"/>
                  <a:gd name="T2" fmla="*/ 0 w 110"/>
                  <a:gd name="T3" fmla="*/ 0 h 99"/>
                  <a:gd name="T4" fmla="*/ 1 w 110"/>
                  <a:gd name="T5" fmla="*/ 0 h 99"/>
                  <a:gd name="T6" fmla="*/ 1 w 110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0"/>
                  <a:gd name="T13" fmla="*/ 0 h 99"/>
                  <a:gd name="T14" fmla="*/ 110 w 110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0" h="99">
                    <a:moveTo>
                      <a:pt x="110" y="0"/>
                    </a:moveTo>
                    <a:lnTo>
                      <a:pt x="0" y="50"/>
                    </a:lnTo>
                    <a:lnTo>
                      <a:pt x="110" y="9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239" name="Group 130"/>
            <p:cNvGrpSpPr>
              <a:grpSpLocks/>
            </p:cNvGrpSpPr>
            <p:nvPr/>
          </p:nvGrpSpPr>
          <p:grpSpPr bwMode="auto">
            <a:xfrm>
              <a:off x="581" y="3752"/>
              <a:ext cx="525" cy="49"/>
              <a:chOff x="581" y="3752"/>
              <a:chExt cx="525" cy="49"/>
            </a:xfrm>
          </p:grpSpPr>
          <p:sp>
            <p:nvSpPr>
              <p:cNvPr id="252" name="Line 131"/>
              <p:cNvSpPr>
                <a:spLocks noChangeShapeType="1"/>
              </p:cNvSpPr>
              <p:nvPr/>
            </p:nvSpPr>
            <p:spPr bwMode="auto">
              <a:xfrm>
                <a:off x="634" y="3777"/>
                <a:ext cx="472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3" name="Freeform 132"/>
              <p:cNvSpPr>
                <a:spLocks/>
              </p:cNvSpPr>
              <p:nvPr/>
            </p:nvSpPr>
            <p:spPr bwMode="auto">
              <a:xfrm>
                <a:off x="581" y="3752"/>
                <a:ext cx="55" cy="49"/>
              </a:xfrm>
              <a:custGeom>
                <a:avLst/>
                <a:gdLst>
                  <a:gd name="T0" fmla="*/ 0 w 111"/>
                  <a:gd name="T1" fmla="*/ 0 h 98"/>
                  <a:gd name="T2" fmla="*/ 0 w 111"/>
                  <a:gd name="T3" fmla="*/ 1 h 98"/>
                  <a:gd name="T4" fmla="*/ 0 w 111"/>
                  <a:gd name="T5" fmla="*/ 1 h 98"/>
                  <a:gd name="T6" fmla="*/ 0 w 111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40" name="Rectangle 133"/>
            <p:cNvSpPr>
              <a:spLocks noChangeArrowheads="1"/>
            </p:cNvSpPr>
            <p:nvPr/>
          </p:nvSpPr>
          <p:spPr bwMode="auto">
            <a:xfrm>
              <a:off x="2748" y="3150"/>
              <a:ext cx="709" cy="128"/>
            </a:xfrm>
            <a:prstGeom prst="rect">
              <a:avLst/>
            </a:prstGeom>
            <a:solidFill>
              <a:srgbClr val="DDDDDD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41" name="Rectangle 134"/>
            <p:cNvSpPr>
              <a:spLocks noChangeArrowheads="1"/>
            </p:cNvSpPr>
            <p:nvPr/>
          </p:nvSpPr>
          <p:spPr bwMode="auto">
            <a:xfrm>
              <a:off x="2892" y="3178"/>
              <a:ext cx="583" cy="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1200" b="1">
                  <a:latin typeface="+mn-lt"/>
                </a:rPr>
                <a:t>Authentication</a:t>
              </a:r>
              <a:endParaRPr lang="pl-PL" sz="3600" b="1" u="sng">
                <a:latin typeface="+mn-lt"/>
              </a:endParaRPr>
            </a:p>
          </p:txBody>
        </p:sp>
        <p:sp>
          <p:nvSpPr>
            <p:cNvPr id="242" name="Rectangle 135"/>
            <p:cNvSpPr>
              <a:spLocks noChangeArrowheads="1"/>
            </p:cNvSpPr>
            <p:nvPr/>
          </p:nvSpPr>
          <p:spPr bwMode="auto">
            <a:xfrm>
              <a:off x="2534" y="3318"/>
              <a:ext cx="417" cy="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43" name="Rectangle 136"/>
            <p:cNvSpPr>
              <a:spLocks noChangeArrowheads="1"/>
            </p:cNvSpPr>
            <p:nvPr/>
          </p:nvSpPr>
          <p:spPr bwMode="auto">
            <a:xfrm>
              <a:off x="2620" y="3321"/>
              <a:ext cx="221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18. SAR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44" name="Group 137"/>
            <p:cNvGrpSpPr>
              <a:grpSpLocks/>
            </p:cNvGrpSpPr>
            <p:nvPr/>
          </p:nvGrpSpPr>
          <p:grpSpPr bwMode="auto">
            <a:xfrm>
              <a:off x="2487" y="3370"/>
              <a:ext cx="557" cy="49"/>
              <a:chOff x="2487" y="3370"/>
              <a:chExt cx="557" cy="49"/>
            </a:xfrm>
          </p:grpSpPr>
          <p:sp>
            <p:nvSpPr>
              <p:cNvPr id="250" name="Line 138"/>
              <p:cNvSpPr>
                <a:spLocks noChangeShapeType="1"/>
              </p:cNvSpPr>
              <p:nvPr/>
            </p:nvSpPr>
            <p:spPr bwMode="auto">
              <a:xfrm>
                <a:off x="2541" y="3395"/>
                <a:ext cx="503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1" name="Freeform 139"/>
              <p:cNvSpPr>
                <a:spLocks/>
              </p:cNvSpPr>
              <p:nvPr/>
            </p:nvSpPr>
            <p:spPr bwMode="auto">
              <a:xfrm>
                <a:off x="2487" y="3370"/>
                <a:ext cx="55" cy="49"/>
              </a:xfrm>
              <a:custGeom>
                <a:avLst/>
                <a:gdLst>
                  <a:gd name="T0" fmla="*/ 0 w 111"/>
                  <a:gd name="T1" fmla="*/ 0 h 98"/>
                  <a:gd name="T2" fmla="*/ 0 w 111"/>
                  <a:gd name="T3" fmla="*/ 1 h 98"/>
                  <a:gd name="T4" fmla="*/ 0 w 111"/>
                  <a:gd name="T5" fmla="*/ 1 h 98"/>
                  <a:gd name="T6" fmla="*/ 0 w 111"/>
                  <a:gd name="T7" fmla="*/ 0 h 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8"/>
                  <a:gd name="T14" fmla="*/ 111 w 111"/>
                  <a:gd name="T15" fmla="*/ 98 h 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8">
                    <a:moveTo>
                      <a:pt x="111" y="0"/>
                    </a:moveTo>
                    <a:lnTo>
                      <a:pt x="0" y="50"/>
                    </a:lnTo>
                    <a:lnTo>
                      <a:pt x="111" y="9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45" name="Rectangle 140"/>
            <p:cNvSpPr>
              <a:spLocks noChangeArrowheads="1"/>
            </p:cNvSpPr>
            <p:nvPr/>
          </p:nvSpPr>
          <p:spPr bwMode="auto">
            <a:xfrm>
              <a:off x="2513" y="3446"/>
              <a:ext cx="575" cy="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246" name="Rectangle 141"/>
            <p:cNvSpPr>
              <a:spLocks noChangeArrowheads="1"/>
            </p:cNvSpPr>
            <p:nvPr/>
          </p:nvSpPr>
          <p:spPr bwMode="auto">
            <a:xfrm>
              <a:off x="2513" y="3449"/>
              <a:ext cx="223" cy="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pl-PL" sz="900" b="1">
                  <a:latin typeface="+mn-lt"/>
                </a:rPr>
                <a:t>19. SAA</a:t>
              </a:r>
              <a:endParaRPr lang="pl-PL" sz="2800" b="1" u="sng">
                <a:latin typeface="+mn-lt"/>
              </a:endParaRPr>
            </a:p>
          </p:txBody>
        </p:sp>
        <p:grpSp>
          <p:nvGrpSpPr>
            <p:cNvPr id="247" name="Group 142"/>
            <p:cNvGrpSpPr>
              <a:grpSpLocks/>
            </p:cNvGrpSpPr>
            <p:nvPr/>
          </p:nvGrpSpPr>
          <p:grpSpPr bwMode="auto">
            <a:xfrm>
              <a:off x="2483" y="3493"/>
              <a:ext cx="557" cy="49"/>
              <a:chOff x="2483" y="3493"/>
              <a:chExt cx="557" cy="49"/>
            </a:xfrm>
          </p:grpSpPr>
          <p:sp>
            <p:nvSpPr>
              <p:cNvPr id="248" name="Line 143"/>
              <p:cNvSpPr>
                <a:spLocks noChangeShapeType="1"/>
              </p:cNvSpPr>
              <p:nvPr/>
            </p:nvSpPr>
            <p:spPr bwMode="auto">
              <a:xfrm>
                <a:off x="2483" y="3517"/>
                <a:ext cx="503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9" name="Freeform 144"/>
              <p:cNvSpPr>
                <a:spLocks/>
              </p:cNvSpPr>
              <p:nvPr/>
            </p:nvSpPr>
            <p:spPr bwMode="auto">
              <a:xfrm>
                <a:off x="2985" y="3493"/>
                <a:ext cx="55" cy="49"/>
              </a:xfrm>
              <a:custGeom>
                <a:avLst/>
                <a:gdLst>
                  <a:gd name="T0" fmla="*/ 0 w 111"/>
                  <a:gd name="T1" fmla="*/ 0 h 99"/>
                  <a:gd name="T2" fmla="*/ 0 w 111"/>
                  <a:gd name="T3" fmla="*/ 0 h 99"/>
                  <a:gd name="T4" fmla="*/ 0 w 111"/>
                  <a:gd name="T5" fmla="*/ 0 h 99"/>
                  <a:gd name="T6" fmla="*/ 0 w 111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1"/>
                  <a:gd name="T13" fmla="*/ 0 h 99"/>
                  <a:gd name="T14" fmla="*/ 111 w 111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1" h="99">
                    <a:moveTo>
                      <a:pt x="0" y="99"/>
                    </a:moveTo>
                    <a:lnTo>
                      <a:pt x="111" y="49"/>
                    </a:lnTo>
                    <a:lnTo>
                      <a:pt x="0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3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11EC23-2979-49B3-BE7F-1A1311334075}" type="slidenum">
              <a:rPr lang="pl-PL"/>
              <a:pPr/>
              <a:t>71</a:t>
            </a:fld>
            <a:endParaRPr lang="pl-PL"/>
          </a:p>
        </p:txBody>
      </p:sp>
      <p:sp>
        <p:nvSpPr>
          <p:cNvPr id="3489794" name="Text Box 2"/>
          <p:cNvSpPr txBox="1">
            <a:spLocks noChangeArrowheads="1"/>
          </p:cNvSpPr>
          <p:nvPr/>
        </p:nvSpPr>
        <p:spPr bwMode="auto">
          <a:xfrm>
            <a:off x="1109663" y="1981200"/>
            <a:ext cx="3116262" cy="233997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795" name="Text Box 3"/>
          <p:cNvSpPr txBox="1">
            <a:spLocks noChangeArrowheads="1"/>
          </p:cNvSpPr>
          <p:nvPr/>
        </p:nvSpPr>
        <p:spPr bwMode="auto">
          <a:xfrm>
            <a:off x="4346575" y="1981200"/>
            <a:ext cx="3116263" cy="233997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796" name="Text Box 4"/>
          <p:cNvSpPr txBox="1">
            <a:spLocks noChangeArrowheads="1"/>
          </p:cNvSpPr>
          <p:nvPr/>
        </p:nvSpPr>
        <p:spPr bwMode="auto">
          <a:xfrm>
            <a:off x="2068513" y="1981200"/>
            <a:ext cx="2157412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Home Network of Mobile A</a:t>
            </a:r>
          </a:p>
        </p:txBody>
      </p:sp>
      <p:sp>
        <p:nvSpPr>
          <p:cNvPr id="3489797" name="Text Box 5"/>
          <p:cNvSpPr txBox="1">
            <a:spLocks noChangeArrowheads="1"/>
          </p:cNvSpPr>
          <p:nvPr/>
        </p:nvSpPr>
        <p:spPr bwMode="auto">
          <a:xfrm>
            <a:off x="4346575" y="1981200"/>
            <a:ext cx="2157413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Home network of Mobile B</a:t>
            </a:r>
          </a:p>
        </p:txBody>
      </p:sp>
      <p:sp>
        <p:nvSpPr>
          <p:cNvPr id="3489798" name="Text Box 6"/>
          <p:cNvSpPr txBox="1">
            <a:spLocks noChangeArrowheads="1"/>
          </p:cNvSpPr>
          <p:nvPr/>
        </p:nvSpPr>
        <p:spPr bwMode="auto">
          <a:xfrm>
            <a:off x="1230313" y="2566988"/>
            <a:ext cx="958850" cy="43815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HSS - A</a:t>
            </a:r>
          </a:p>
        </p:txBody>
      </p:sp>
      <p:sp>
        <p:nvSpPr>
          <p:cNvPr id="3489799" name="Text Box 7"/>
          <p:cNvSpPr txBox="1">
            <a:spLocks noChangeArrowheads="1"/>
          </p:cNvSpPr>
          <p:nvPr/>
        </p:nvSpPr>
        <p:spPr bwMode="auto">
          <a:xfrm>
            <a:off x="1709738" y="3443288"/>
            <a:ext cx="1019175" cy="585787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I-CSCF - A</a:t>
            </a:r>
          </a:p>
        </p:txBody>
      </p:sp>
      <p:sp>
        <p:nvSpPr>
          <p:cNvPr id="3489800" name="Text Box 8"/>
          <p:cNvSpPr txBox="1">
            <a:spLocks noChangeArrowheads="1"/>
          </p:cNvSpPr>
          <p:nvPr/>
        </p:nvSpPr>
        <p:spPr bwMode="auto">
          <a:xfrm>
            <a:off x="3027363" y="3443288"/>
            <a:ext cx="1019175" cy="585787"/>
          </a:xfrm>
          <a:prstGeom prst="rect">
            <a:avLst/>
          </a:prstGeom>
          <a:solidFill>
            <a:srgbClr val="FFCC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S-CSCF - A</a:t>
            </a:r>
          </a:p>
        </p:txBody>
      </p:sp>
      <p:sp>
        <p:nvSpPr>
          <p:cNvPr id="3489801" name="Text Box 9"/>
          <p:cNvSpPr txBox="1">
            <a:spLocks noChangeArrowheads="1"/>
          </p:cNvSpPr>
          <p:nvPr/>
        </p:nvSpPr>
        <p:spPr bwMode="auto">
          <a:xfrm>
            <a:off x="6383338" y="2566988"/>
            <a:ext cx="958850" cy="438150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HSS - B</a:t>
            </a:r>
          </a:p>
        </p:txBody>
      </p:sp>
      <p:sp>
        <p:nvSpPr>
          <p:cNvPr id="3489802" name="Text Box 10"/>
          <p:cNvSpPr txBox="1">
            <a:spLocks noChangeArrowheads="1"/>
          </p:cNvSpPr>
          <p:nvPr/>
        </p:nvSpPr>
        <p:spPr bwMode="auto">
          <a:xfrm>
            <a:off x="4586288" y="3443288"/>
            <a:ext cx="1019175" cy="585787"/>
          </a:xfrm>
          <a:prstGeom prst="rect">
            <a:avLst/>
          </a:prstGeom>
          <a:solidFill>
            <a:srgbClr val="FFCC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S-CSCF - B</a:t>
            </a:r>
          </a:p>
        </p:txBody>
      </p:sp>
      <p:sp>
        <p:nvSpPr>
          <p:cNvPr id="3489803" name="Text Box 11"/>
          <p:cNvSpPr txBox="1">
            <a:spLocks noChangeArrowheads="1"/>
          </p:cNvSpPr>
          <p:nvPr/>
        </p:nvSpPr>
        <p:spPr bwMode="auto">
          <a:xfrm>
            <a:off x="5903913" y="3443288"/>
            <a:ext cx="1019175" cy="585787"/>
          </a:xfrm>
          <a:prstGeom prst="rect">
            <a:avLst/>
          </a:prstGeom>
          <a:solidFill>
            <a:schemeClr val="accent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I-CSCF - B</a:t>
            </a:r>
          </a:p>
        </p:txBody>
      </p:sp>
      <p:sp>
        <p:nvSpPr>
          <p:cNvPr id="3489804" name="Text Box 12"/>
          <p:cNvSpPr txBox="1">
            <a:spLocks noChangeArrowheads="1"/>
          </p:cNvSpPr>
          <p:nvPr/>
        </p:nvSpPr>
        <p:spPr bwMode="auto">
          <a:xfrm>
            <a:off x="1828800" y="4467225"/>
            <a:ext cx="2397125" cy="204787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805" name="Text Box 13"/>
          <p:cNvSpPr txBox="1">
            <a:spLocks noChangeArrowheads="1"/>
          </p:cNvSpPr>
          <p:nvPr/>
        </p:nvSpPr>
        <p:spPr bwMode="auto">
          <a:xfrm>
            <a:off x="2068513" y="5199063"/>
            <a:ext cx="1020762" cy="5842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P-CSCF - A</a:t>
            </a:r>
          </a:p>
        </p:txBody>
      </p:sp>
      <p:sp>
        <p:nvSpPr>
          <p:cNvPr id="3489806" name="Text Box 14"/>
          <p:cNvSpPr txBox="1">
            <a:spLocks noChangeArrowheads="1"/>
          </p:cNvSpPr>
          <p:nvPr/>
        </p:nvSpPr>
        <p:spPr bwMode="auto">
          <a:xfrm>
            <a:off x="1949450" y="6076950"/>
            <a:ext cx="2276475" cy="43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Network Visited by Mobile A</a:t>
            </a:r>
          </a:p>
        </p:txBody>
      </p:sp>
      <p:sp>
        <p:nvSpPr>
          <p:cNvPr id="3489807" name="Text Box 15"/>
          <p:cNvSpPr txBox="1">
            <a:spLocks noChangeArrowheads="1"/>
          </p:cNvSpPr>
          <p:nvPr/>
        </p:nvSpPr>
        <p:spPr bwMode="auto">
          <a:xfrm>
            <a:off x="4346575" y="4467225"/>
            <a:ext cx="2397125" cy="204787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808" name="Text Box 16"/>
          <p:cNvSpPr txBox="1">
            <a:spLocks noChangeArrowheads="1"/>
          </p:cNvSpPr>
          <p:nvPr/>
        </p:nvSpPr>
        <p:spPr bwMode="auto">
          <a:xfrm>
            <a:off x="4346575" y="6076950"/>
            <a:ext cx="2276475" cy="43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Network Visited by Mobile B</a:t>
            </a:r>
          </a:p>
        </p:txBody>
      </p:sp>
      <p:sp>
        <p:nvSpPr>
          <p:cNvPr id="3489809" name="Text Box 17"/>
          <p:cNvSpPr txBox="1">
            <a:spLocks noChangeArrowheads="1"/>
          </p:cNvSpPr>
          <p:nvPr/>
        </p:nvSpPr>
        <p:spPr bwMode="auto">
          <a:xfrm>
            <a:off x="5424488" y="5199063"/>
            <a:ext cx="1019175" cy="584200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P-CSCF - B</a:t>
            </a:r>
          </a:p>
        </p:txBody>
      </p:sp>
      <p:sp>
        <p:nvSpPr>
          <p:cNvPr id="3489810" name="Text Box 18"/>
          <p:cNvSpPr txBox="1">
            <a:spLocks noChangeArrowheads="1"/>
          </p:cNvSpPr>
          <p:nvPr/>
        </p:nvSpPr>
        <p:spPr bwMode="auto">
          <a:xfrm>
            <a:off x="1109663" y="4759325"/>
            <a:ext cx="600075" cy="1184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811" name="Text Box 19"/>
          <p:cNvSpPr txBox="1">
            <a:spLocks noChangeArrowheads="1"/>
          </p:cNvSpPr>
          <p:nvPr/>
        </p:nvSpPr>
        <p:spPr bwMode="auto">
          <a:xfrm>
            <a:off x="990600" y="5929313"/>
            <a:ext cx="838200" cy="439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Mobile A</a:t>
            </a:r>
          </a:p>
        </p:txBody>
      </p:sp>
      <p:sp>
        <p:nvSpPr>
          <p:cNvPr id="3489812" name="Text Box 20"/>
          <p:cNvSpPr txBox="1">
            <a:spLocks noChangeArrowheads="1"/>
          </p:cNvSpPr>
          <p:nvPr/>
        </p:nvSpPr>
        <p:spPr bwMode="auto">
          <a:xfrm>
            <a:off x="6862763" y="4759325"/>
            <a:ext cx="598487" cy="1184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89813" name="Text Box 21"/>
          <p:cNvSpPr txBox="1">
            <a:spLocks noChangeArrowheads="1"/>
          </p:cNvSpPr>
          <p:nvPr/>
        </p:nvSpPr>
        <p:spPr bwMode="auto">
          <a:xfrm>
            <a:off x="6743700" y="5929313"/>
            <a:ext cx="838200" cy="439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Mobile B</a:t>
            </a:r>
          </a:p>
        </p:txBody>
      </p:sp>
      <p:sp>
        <p:nvSpPr>
          <p:cNvPr id="3489814" name="Line 22"/>
          <p:cNvSpPr>
            <a:spLocks noChangeShapeType="1"/>
          </p:cNvSpPr>
          <p:nvPr/>
        </p:nvSpPr>
        <p:spPr bwMode="auto">
          <a:xfrm flipV="1">
            <a:off x="3749675" y="3884613"/>
            <a:ext cx="0" cy="1755775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9815" name="Line 23"/>
          <p:cNvSpPr>
            <a:spLocks noChangeShapeType="1"/>
          </p:cNvSpPr>
          <p:nvPr/>
        </p:nvSpPr>
        <p:spPr bwMode="auto">
          <a:xfrm>
            <a:off x="3749675" y="3884613"/>
            <a:ext cx="1196975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9816" name="Line 24"/>
          <p:cNvSpPr>
            <a:spLocks noChangeShapeType="1"/>
          </p:cNvSpPr>
          <p:nvPr/>
        </p:nvSpPr>
        <p:spPr bwMode="auto">
          <a:xfrm>
            <a:off x="4945063" y="3884613"/>
            <a:ext cx="0" cy="1755775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89817" name="Line 25"/>
          <p:cNvSpPr>
            <a:spLocks noChangeShapeType="1"/>
          </p:cNvSpPr>
          <p:nvPr/>
        </p:nvSpPr>
        <p:spPr bwMode="auto">
          <a:xfrm flipV="1">
            <a:off x="4945063" y="5637213"/>
            <a:ext cx="1917700" cy="3175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489818" name="Text Box 26"/>
          <p:cNvSpPr txBox="1">
            <a:spLocks noChangeArrowheads="1"/>
          </p:cNvSpPr>
          <p:nvPr/>
        </p:nvSpPr>
        <p:spPr bwMode="auto">
          <a:xfrm>
            <a:off x="3027363" y="5640388"/>
            <a:ext cx="1079500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/>
              <a:t>Call Control</a:t>
            </a:r>
          </a:p>
        </p:txBody>
      </p:sp>
      <p:sp>
        <p:nvSpPr>
          <p:cNvPr id="3489819" name="Line 27"/>
          <p:cNvSpPr>
            <a:spLocks noChangeShapeType="1"/>
          </p:cNvSpPr>
          <p:nvPr/>
        </p:nvSpPr>
        <p:spPr bwMode="auto">
          <a:xfrm flipH="1">
            <a:off x="1709738" y="5640388"/>
            <a:ext cx="2036762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pic>
        <p:nvPicPr>
          <p:cNvPr id="3489820" name="Picture 2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04050" y="4886325"/>
            <a:ext cx="385763" cy="957263"/>
          </a:xfrm>
          <a:prstGeom prst="rect">
            <a:avLst/>
          </a:prstGeom>
          <a:noFill/>
        </p:spPr>
      </p:pic>
      <p:pic>
        <p:nvPicPr>
          <p:cNvPr id="3489821" name="Picture 2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44588" y="4886325"/>
            <a:ext cx="385762" cy="957263"/>
          </a:xfrm>
          <a:prstGeom prst="rect">
            <a:avLst/>
          </a:prstGeom>
          <a:noFill/>
        </p:spPr>
      </p:pic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1606550" y="5062544"/>
            <a:ext cx="5243513" cy="395777"/>
            <a:chOff x="1056" y="3312"/>
            <a:chExt cx="3264" cy="216"/>
          </a:xfrm>
        </p:grpSpPr>
        <p:grpSp>
          <p:nvGrpSpPr>
            <p:cNvPr id="3" name="Group 31"/>
            <p:cNvGrpSpPr>
              <a:grpSpLocks/>
            </p:cNvGrpSpPr>
            <p:nvPr/>
          </p:nvGrpSpPr>
          <p:grpSpPr bwMode="auto">
            <a:xfrm>
              <a:off x="4080" y="3360"/>
              <a:ext cx="240" cy="168"/>
              <a:chOff x="4080" y="3360"/>
              <a:chExt cx="240" cy="168"/>
            </a:xfrm>
          </p:grpSpPr>
          <p:sp>
            <p:nvSpPr>
              <p:cNvPr id="3489824" name="Line 32"/>
              <p:cNvSpPr>
                <a:spLocks noChangeShapeType="1"/>
              </p:cNvSpPr>
              <p:nvPr/>
            </p:nvSpPr>
            <p:spPr bwMode="auto">
              <a:xfrm flipH="1">
                <a:off x="4080" y="3504"/>
                <a:ext cx="240" cy="0"/>
              </a:xfrm>
              <a:prstGeom prst="line">
                <a:avLst/>
              </a:prstGeom>
              <a:noFill/>
              <a:ln w="9525">
                <a:solidFill>
                  <a:srgbClr val="990033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3489825" name="Text Box 33"/>
              <p:cNvSpPr txBox="1">
                <a:spLocks noChangeArrowheads="1"/>
              </p:cNvSpPr>
              <p:nvPr/>
            </p:nvSpPr>
            <p:spPr bwMode="auto">
              <a:xfrm>
                <a:off x="4080" y="3360"/>
                <a:ext cx="240" cy="1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lIns="91344" tIns="45672" rIns="91344" bIns="45672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kumimoji="0" lang="fr-FR" sz="1400"/>
                  <a:t>1</a:t>
                </a:r>
              </a:p>
            </p:txBody>
          </p:sp>
        </p:grpSp>
        <p:grpSp>
          <p:nvGrpSpPr>
            <p:cNvPr id="4" name="Group 34"/>
            <p:cNvGrpSpPr>
              <a:grpSpLocks/>
            </p:cNvGrpSpPr>
            <p:nvPr/>
          </p:nvGrpSpPr>
          <p:grpSpPr bwMode="auto">
            <a:xfrm>
              <a:off x="1056" y="3312"/>
              <a:ext cx="288" cy="168"/>
              <a:chOff x="1056" y="3312"/>
              <a:chExt cx="288" cy="168"/>
            </a:xfrm>
          </p:grpSpPr>
          <p:sp>
            <p:nvSpPr>
              <p:cNvPr id="3489827" name="Line 35"/>
              <p:cNvSpPr>
                <a:spLocks noChangeShapeType="1"/>
              </p:cNvSpPr>
              <p:nvPr/>
            </p:nvSpPr>
            <p:spPr bwMode="auto">
              <a:xfrm>
                <a:off x="1104" y="3456"/>
                <a:ext cx="240" cy="0"/>
              </a:xfrm>
              <a:prstGeom prst="line">
                <a:avLst/>
              </a:prstGeom>
              <a:noFill/>
              <a:ln w="9525">
                <a:solidFill>
                  <a:srgbClr val="990033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pl-PL"/>
              </a:p>
            </p:txBody>
          </p:sp>
          <p:sp>
            <p:nvSpPr>
              <p:cNvPr id="3489828" name="Text Box 36"/>
              <p:cNvSpPr txBox="1">
                <a:spLocks noChangeArrowheads="1"/>
              </p:cNvSpPr>
              <p:nvPr/>
            </p:nvSpPr>
            <p:spPr bwMode="auto">
              <a:xfrm>
                <a:off x="1056" y="3312"/>
                <a:ext cx="240" cy="1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lIns="91344" tIns="45672" rIns="91344" bIns="45672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</a:pPr>
                <a:r>
                  <a:rPr kumimoji="0" lang="fr-FR" sz="1400"/>
                  <a:t>1</a:t>
                </a:r>
              </a:p>
            </p:txBody>
          </p:sp>
        </p:grpSp>
      </p:grpSp>
      <p:grpSp>
        <p:nvGrpSpPr>
          <p:cNvPr id="5" name="Group 37"/>
          <p:cNvGrpSpPr>
            <a:grpSpLocks/>
          </p:cNvGrpSpPr>
          <p:nvPr/>
        </p:nvGrpSpPr>
        <p:grpSpPr bwMode="auto">
          <a:xfrm>
            <a:off x="2070100" y="4005263"/>
            <a:ext cx="4394200" cy="1144587"/>
            <a:chOff x="1344" y="2736"/>
            <a:chExt cx="2736" cy="624"/>
          </a:xfrm>
        </p:grpSpPr>
        <p:sp>
          <p:nvSpPr>
            <p:cNvPr id="3489830" name="Line 38"/>
            <p:cNvSpPr>
              <a:spLocks noChangeShapeType="1"/>
            </p:cNvSpPr>
            <p:nvPr/>
          </p:nvSpPr>
          <p:spPr bwMode="auto">
            <a:xfrm flipV="1">
              <a:off x="3888" y="2736"/>
              <a:ext cx="0" cy="624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1" name="Text Box 39"/>
            <p:cNvSpPr txBox="1">
              <a:spLocks noChangeArrowheads="1"/>
            </p:cNvSpPr>
            <p:nvPr/>
          </p:nvSpPr>
          <p:spPr bwMode="auto">
            <a:xfrm>
              <a:off x="3840" y="3071"/>
              <a:ext cx="240" cy="1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2</a:t>
              </a:r>
            </a:p>
          </p:txBody>
        </p:sp>
        <p:sp>
          <p:nvSpPr>
            <p:cNvPr id="3489832" name="Line 40"/>
            <p:cNvSpPr>
              <a:spLocks noChangeShapeType="1"/>
            </p:cNvSpPr>
            <p:nvPr/>
          </p:nvSpPr>
          <p:spPr bwMode="auto">
            <a:xfrm flipV="1">
              <a:off x="1488" y="2736"/>
              <a:ext cx="0" cy="624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3" name="Text Box 41"/>
            <p:cNvSpPr txBox="1">
              <a:spLocks noChangeArrowheads="1"/>
            </p:cNvSpPr>
            <p:nvPr/>
          </p:nvSpPr>
          <p:spPr bwMode="auto">
            <a:xfrm>
              <a:off x="1344" y="3024"/>
              <a:ext cx="240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2</a:t>
              </a:r>
            </a:p>
          </p:txBody>
        </p:sp>
      </p:grpSp>
      <p:grpSp>
        <p:nvGrpSpPr>
          <p:cNvPr id="6" name="Group 42"/>
          <p:cNvGrpSpPr>
            <a:grpSpLocks/>
          </p:cNvGrpSpPr>
          <p:nvPr/>
        </p:nvGrpSpPr>
        <p:grpSpPr bwMode="auto">
          <a:xfrm>
            <a:off x="1376363" y="3036888"/>
            <a:ext cx="5935662" cy="704850"/>
            <a:chOff x="912" y="2208"/>
            <a:chExt cx="3696" cy="384"/>
          </a:xfrm>
        </p:grpSpPr>
        <p:sp>
          <p:nvSpPr>
            <p:cNvPr id="3489835" name="Line 43"/>
            <p:cNvSpPr>
              <a:spLocks noChangeShapeType="1"/>
            </p:cNvSpPr>
            <p:nvPr/>
          </p:nvSpPr>
          <p:spPr bwMode="auto">
            <a:xfrm>
              <a:off x="4368" y="2592"/>
              <a:ext cx="144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6" name="Line 44"/>
            <p:cNvSpPr>
              <a:spLocks noChangeShapeType="1"/>
            </p:cNvSpPr>
            <p:nvPr/>
          </p:nvSpPr>
          <p:spPr bwMode="auto">
            <a:xfrm flipV="1">
              <a:off x="4512" y="2208"/>
              <a:ext cx="0" cy="384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7" name="Line 45"/>
            <p:cNvSpPr>
              <a:spLocks noChangeShapeType="1"/>
            </p:cNvSpPr>
            <p:nvPr/>
          </p:nvSpPr>
          <p:spPr bwMode="auto">
            <a:xfrm flipH="1">
              <a:off x="960" y="2592"/>
              <a:ext cx="144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8" name="Line 46"/>
            <p:cNvSpPr>
              <a:spLocks noChangeShapeType="1"/>
            </p:cNvSpPr>
            <p:nvPr/>
          </p:nvSpPr>
          <p:spPr bwMode="auto">
            <a:xfrm flipV="1">
              <a:off x="958" y="2208"/>
              <a:ext cx="0" cy="383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39" name="Text Box 47"/>
            <p:cNvSpPr txBox="1">
              <a:spLocks noChangeArrowheads="1"/>
            </p:cNvSpPr>
            <p:nvPr/>
          </p:nvSpPr>
          <p:spPr bwMode="auto">
            <a:xfrm>
              <a:off x="4368" y="2352"/>
              <a:ext cx="240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3</a:t>
              </a:r>
            </a:p>
          </p:txBody>
        </p:sp>
        <p:sp>
          <p:nvSpPr>
            <p:cNvPr id="3489840" name="Text Box 48"/>
            <p:cNvSpPr txBox="1">
              <a:spLocks noChangeArrowheads="1"/>
            </p:cNvSpPr>
            <p:nvPr/>
          </p:nvSpPr>
          <p:spPr bwMode="auto">
            <a:xfrm>
              <a:off x="912" y="2304"/>
              <a:ext cx="240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3</a:t>
              </a:r>
            </a:p>
          </p:txBody>
        </p:sp>
      </p:grpSp>
      <p:grpSp>
        <p:nvGrpSpPr>
          <p:cNvPr id="7" name="Group 49"/>
          <p:cNvGrpSpPr>
            <a:grpSpLocks/>
          </p:cNvGrpSpPr>
          <p:nvPr/>
        </p:nvGrpSpPr>
        <p:grpSpPr bwMode="auto">
          <a:xfrm>
            <a:off x="2686050" y="3478213"/>
            <a:ext cx="3314700" cy="304800"/>
            <a:chOff x="1728" y="2448"/>
            <a:chExt cx="2064" cy="166"/>
          </a:xfrm>
        </p:grpSpPr>
        <p:sp>
          <p:nvSpPr>
            <p:cNvPr id="3489842" name="Line 50"/>
            <p:cNvSpPr>
              <a:spLocks noChangeShapeType="1"/>
            </p:cNvSpPr>
            <p:nvPr/>
          </p:nvSpPr>
          <p:spPr bwMode="auto">
            <a:xfrm>
              <a:off x="3552" y="2592"/>
              <a:ext cx="192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43" name="Line 51"/>
            <p:cNvSpPr>
              <a:spLocks noChangeShapeType="1"/>
            </p:cNvSpPr>
            <p:nvPr/>
          </p:nvSpPr>
          <p:spPr bwMode="auto">
            <a:xfrm>
              <a:off x="1728" y="2592"/>
              <a:ext cx="240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44" name="Text Box 52"/>
            <p:cNvSpPr txBox="1">
              <a:spLocks noChangeArrowheads="1"/>
            </p:cNvSpPr>
            <p:nvPr/>
          </p:nvSpPr>
          <p:spPr bwMode="auto">
            <a:xfrm>
              <a:off x="1728" y="2448"/>
              <a:ext cx="240" cy="1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4</a:t>
              </a:r>
            </a:p>
          </p:txBody>
        </p:sp>
        <p:sp>
          <p:nvSpPr>
            <p:cNvPr id="3489845" name="Text Box 53"/>
            <p:cNvSpPr txBox="1">
              <a:spLocks noChangeArrowheads="1"/>
            </p:cNvSpPr>
            <p:nvPr/>
          </p:nvSpPr>
          <p:spPr bwMode="auto">
            <a:xfrm>
              <a:off x="3551" y="2448"/>
              <a:ext cx="241" cy="1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4</a:t>
              </a:r>
            </a:p>
          </p:txBody>
        </p:sp>
      </p:grpSp>
      <p:grpSp>
        <p:nvGrpSpPr>
          <p:cNvPr id="8" name="Group 54"/>
          <p:cNvGrpSpPr>
            <a:grpSpLocks/>
          </p:cNvGrpSpPr>
          <p:nvPr/>
        </p:nvGrpSpPr>
        <p:grpSpPr bwMode="auto">
          <a:xfrm>
            <a:off x="2146300" y="2773363"/>
            <a:ext cx="4240213" cy="704850"/>
            <a:chOff x="1392" y="2064"/>
            <a:chExt cx="2640" cy="384"/>
          </a:xfrm>
        </p:grpSpPr>
        <p:sp>
          <p:nvSpPr>
            <p:cNvPr id="3489847" name="Line 55"/>
            <p:cNvSpPr>
              <a:spLocks noChangeShapeType="1"/>
            </p:cNvSpPr>
            <p:nvPr/>
          </p:nvSpPr>
          <p:spPr bwMode="auto">
            <a:xfrm flipH="1">
              <a:off x="3552" y="2064"/>
              <a:ext cx="480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48" name="Line 56"/>
            <p:cNvSpPr>
              <a:spLocks noChangeShapeType="1"/>
            </p:cNvSpPr>
            <p:nvPr/>
          </p:nvSpPr>
          <p:spPr bwMode="auto">
            <a:xfrm flipH="1">
              <a:off x="3216" y="2064"/>
              <a:ext cx="336" cy="384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49" name="Line 57"/>
            <p:cNvSpPr>
              <a:spLocks noChangeShapeType="1"/>
            </p:cNvSpPr>
            <p:nvPr/>
          </p:nvSpPr>
          <p:spPr bwMode="auto">
            <a:xfrm>
              <a:off x="1392" y="2064"/>
              <a:ext cx="480" cy="0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50" name="Line 58"/>
            <p:cNvSpPr>
              <a:spLocks noChangeShapeType="1"/>
            </p:cNvSpPr>
            <p:nvPr/>
          </p:nvSpPr>
          <p:spPr bwMode="auto">
            <a:xfrm>
              <a:off x="1872" y="2064"/>
              <a:ext cx="288" cy="384"/>
            </a:xfrm>
            <a:prstGeom prst="line">
              <a:avLst/>
            </a:prstGeom>
            <a:noFill/>
            <a:ln w="9525">
              <a:solidFill>
                <a:srgbClr val="990033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89851" name="Text Box 59"/>
            <p:cNvSpPr txBox="1">
              <a:spLocks noChangeArrowheads="1"/>
            </p:cNvSpPr>
            <p:nvPr/>
          </p:nvSpPr>
          <p:spPr bwMode="auto">
            <a:xfrm>
              <a:off x="1968" y="2112"/>
              <a:ext cx="240" cy="1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5</a:t>
              </a:r>
            </a:p>
          </p:txBody>
        </p:sp>
        <p:sp>
          <p:nvSpPr>
            <p:cNvPr id="3489852" name="Text Box 60"/>
            <p:cNvSpPr txBox="1">
              <a:spLocks noChangeArrowheads="1"/>
            </p:cNvSpPr>
            <p:nvPr/>
          </p:nvSpPr>
          <p:spPr bwMode="auto">
            <a:xfrm>
              <a:off x="3264" y="2112"/>
              <a:ext cx="240" cy="1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5</a:t>
              </a:r>
            </a:p>
          </p:txBody>
        </p:sp>
      </p:grpSp>
      <p:sp>
        <p:nvSpPr>
          <p:cNvPr id="3489853" name="Rectangle 6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Przykład: rejestracja</a:t>
            </a:r>
          </a:p>
        </p:txBody>
      </p:sp>
      <p:sp>
        <p:nvSpPr>
          <p:cNvPr id="64" name="Symbol zastępczy daty 6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z="2800" dirty="0" smtClean="0"/>
              <a:t>IMS - ustanowienie i sterowanie sesją</a:t>
            </a:r>
            <a:endParaRPr lang="pl-PL" sz="2800" dirty="0"/>
          </a:p>
        </p:txBody>
      </p:sp>
      <p:sp>
        <p:nvSpPr>
          <p:cNvPr id="13" name="Symbol zastępczy zawartości 1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pl-PL" dirty="0" smtClean="0"/>
              <a:t>Ustanowienie sesji – główne czynności</a:t>
            </a:r>
          </a:p>
          <a:p>
            <a:pPr lvl="1"/>
            <a:r>
              <a:rPr lang="pl-PL" dirty="0" smtClean="0"/>
              <a:t>Negocjacja typu i parametrów sesji</a:t>
            </a:r>
          </a:p>
          <a:p>
            <a:pPr lvl="2"/>
            <a:r>
              <a:rPr lang="pl-PL" dirty="0" smtClean="0"/>
              <a:t>Kodeki, nr portów, adresy, rodzaj mediów (głos, wideo, tekst, …)</a:t>
            </a:r>
          </a:p>
          <a:p>
            <a:pPr lvl="2"/>
            <a:r>
              <a:rPr lang="pl-PL" dirty="0" smtClean="0"/>
              <a:t>Rezerwacja zasobów sieciowych i zapewnienie warunków </a:t>
            </a:r>
            <a:r>
              <a:rPr lang="pl-PL" dirty="0" err="1" smtClean="0"/>
              <a:t>QoS</a:t>
            </a:r>
            <a:endParaRPr lang="pl-PL" dirty="0" smtClean="0"/>
          </a:p>
          <a:p>
            <a:r>
              <a:rPr lang="pl-PL" dirty="0" smtClean="0"/>
              <a:t>Czynności pomocnicze</a:t>
            </a:r>
          </a:p>
          <a:p>
            <a:pPr lvl="1"/>
            <a:r>
              <a:rPr lang="pl-PL" dirty="0" smtClean="0"/>
              <a:t>Trasowanie do docelowej domeny </a:t>
            </a:r>
            <a:r>
              <a:rPr lang="en-US" dirty="0" smtClean="0"/>
              <a:t>IMS </a:t>
            </a:r>
            <a:r>
              <a:rPr lang="en-US" dirty="0"/>
              <a:t>(= </a:t>
            </a:r>
            <a:r>
              <a:rPr lang="en-US" dirty="0" smtClean="0"/>
              <a:t>IMS </a:t>
            </a:r>
            <a:r>
              <a:rPr lang="pl-PL" dirty="0" smtClean="0"/>
              <a:t>Ab B</a:t>
            </a:r>
            <a:r>
              <a:rPr lang="en-US" dirty="0" smtClean="0"/>
              <a:t>)</a:t>
            </a:r>
            <a:endParaRPr lang="en-US" dirty="0"/>
          </a:p>
          <a:p>
            <a:pPr lvl="1"/>
            <a:r>
              <a:rPr lang="pl-PL" dirty="0" smtClean="0"/>
              <a:t>Trasowanie </a:t>
            </a:r>
            <a:r>
              <a:rPr lang="en-US" dirty="0" smtClean="0"/>
              <a:t>/ </a:t>
            </a:r>
            <a:r>
              <a:rPr lang="pl-PL" dirty="0" smtClean="0"/>
              <a:t>wyjście do </a:t>
            </a:r>
            <a:r>
              <a:rPr lang="en-US" dirty="0" smtClean="0"/>
              <a:t>PSTN </a:t>
            </a:r>
            <a:r>
              <a:rPr lang="en-US" dirty="0"/>
              <a:t>/ </a:t>
            </a:r>
            <a:r>
              <a:rPr lang="pl-PL" dirty="0" smtClean="0"/>
              <a:t>domeny </a:t>
            </a:r>
            <a:r>
              <a:rPr lang="en-US" dirty="0" smtClean="0"/>
              <a:t>CS</a:t>
            </a:r>
            <a:r>
              <a:rPr lang="pl-PL" dirty="0" smtClean="0"/>
              <a:t> gdy Ab B jest poza domeną IMS</a:t>
            </a:r>
            <a:endParaRPr lang="en-US" dirty="0"/>
          </a:p>
          <a:p>
            <a:pPr lvl="1"/>
            <a:r>
              <a:rPr lang="pl-PL" dirty="0" smtClean="0"/>
              <a:t>Sterowanie usługami</a:t>
            </a:r>
            <a:r>
              <a:rPr lang="en-US" dirty="0" smtClean="0"/>
              <a:t> </a:t>
            </a:r>
            <a:r>
              <a:rPr lang="en-US" dirty="0"/>
              <a:t>/ </a:t>
            </a:r>
            <a:r>
              <a:rPr lang="pl-PL" dirty="0" smtClean="0"/>
              <a:t>inicjowanie działań AS w celu wyzwolenia usług IMS domeny macierzystej i/lub docelowej </a:t>
            </a:r>
          </a:p>
          <a:p>
            <a:pPr lvl="1"/>
            <a:r>
              <a:rPr lang="pl-PL" dirty="0" smtClean="0"/>
              <a:t>ochrona i</a:t>
            </a:r>
            <a:r>
              <a:rPr lang="en-US" dirty="0" err="1" smtClean="0"/>
              <a:t>ntegr</a:t>
            </a:r>
            <a:r>
              <a:rPr lang="pl-PL" dirty="0" err="1" smtClean="0"/>
              <a:t>alności</a:t>
            </a:r>
            <a:r>
              <a:rPr lang="pl-PL" dirty="0"/>
              <a:t> </a:t>
            </a:r>
            <a:r>
              <a:rPr lang="pl-PL" dirty="0" smtClean="0"/>
              <a:t>i poufności wiadomości</a:t>
            </a:r>
            <a:r>
              <a:rPr lang="en-US" dirty="0" smtClean="0"/>
              <a:t> SIP</a:t>
            </a:r>
            <a:endParaRPr lang="en-US" dirty="0"/>
          </a:p>
          <a:p>
            <a:pPr lvl="1"/>
            <a:r>
              <a:rPr lang="pl-PL" dirty="0" smtClean="0"/>
              <a:t>kontrola uprawnień do </a:t>
            </a:r>
            <a:r>
              <a:rPr lang="en-US" dirty="0" err="1" smtClean="0"/>
              <a:t>QoS</a:t>
            </a:r>
            <a:r>
              <a:rPr lang="pl-PL" dirty="0"/>
              <a:t> </a:t>
            </a:r>
            <a:r>
              <a:rPr lang="pl-PL" dirty="0" smtClean="0"/>
              <a:t>i mediów</a:t>
            </a:r>
            <a:endParaRPr lang="en-US" dirty="0"/>
          </a:p>
          <a:p>
            <a:pPr lvl="1"/>
            <a:r>
              <a:rPr lang="pl-PL" dirty="0" smtClean="0"/>
              <a:t>kompresja sygnalizacji </a:t>
            </a:r>
            <a:r>
              <a:rPr lang="en-US" dirty="0" smtClean="0"/>
              <a:t>SIP</a:t>
            </a:r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720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102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FB8E59-F29A-4A34-9B27-8CED882C132E}" type="slidenum">
              <a:rPr lang="pl-PL"/>
              <a:pPr/>
              <a:t>73</a:t>
            </a:fld>
            <a:endParaRPr lang="pl-PL"/>
          </a:p>
        </p:txBody>
      </p:sp>
      <p:sp>
        <p:nvSpPr>
          <p:cNvPr id="3493890" name="Rectangle 2"/>
          <p:cNvSpPr>
            <a:spLocks noChangeArrowheads="1"/>
          </p:cNvSpPr>
          <p:nvPr/>
        </p:nvSpPr>
        <p:spPr bwMode="auto">
          <a:xfrm>
            <a:off x="596900" y="3395663"/>
            <a:ext cx="1295400" cy="53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891" name="Line 3"/>
          <p:cNvSpPr>
            <a:spLocks noChangeShapeType="1"/>
          </p:cNvSpPr>
          <p:nvPr/>
        </p:nvSpPr>
        <p:spPr bwMode="auto">
          <a:xfrm flipH="1">
            <a:off x="749300" y="3548063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892" name="Line 4"/>
          <p:cNvSpPr>
            <a:spLocks noChangeShapeType="1"/>
          </p:cNvSpPr>
          <p:nvPr/>
        </p:nvSpPr>
        <p:spPr bwMode="auto">
          <a:xfrm>
            <a:off x="749300" y="3776663"/>
            <a:ext cx="4572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893" name="Rectangle 5"/>
          <p:cNvSpPr>
            <a:spLocks noChangeArrowheads="1"/>
          </p:cNvSpPr>
          <p:nvPr/>
        </p:nvSpPr>
        <p:spPr bwMode="auto">
          <a:xfrm>
            <a:off x="1282700" y="3471863"/>
            <a:ext cx="407988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>
                <a:latin typeface="Arial" pitchFamily="34" charset="0"/>
              </a:rPr>
              <a:t>Control</a:t>
            </a:r>
          </a:p>
        </p:txBody>
      </p:sp>
      <p:sp>
        <p:nvSpPr>
          <p:cNvPr id="3493894" name="Rectangle 6"/>
          <p:cNvSpPr>
            <a:spLocks noChangeArrowheads="1"/>
          </p:cNvSpPr>
          <p:nvPr/>
        </p:nvSpPr>
        <p:spPr bwMode="auto">
          <a:xfrm>
            <a:off x="1282700" y="3700463"/>
            <a:ext cx="379413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>
                <a:latin typeface="Arial" pitchFamily="34" charset="0"/>
              </a:rPr>
              <a:t>Bearer</a:t>
            </a:r>
          </a:p>
        </p:txBody>
      </p:sp>
      <p:sp>
        <p:nvSpPr>
          <p:cNvPr id="3493895" name="AutoShape 7"/>
          <p:cNvSpPr>
            <a:spLocks noChangeArrowheads="1"/>
          </p:cNvSpPr>
          <p:nvPr/>
        </p:nvSpPr>
        <p:spPr bwMode="auto">
          <a:xfrm>
            <a:off x="5086350" y="4818063"/>
            <a:ext cx="3517900" cy="17526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2700">
            <a:noFill/>
            <a:round/>
            <a:headEnd/>
            <a:tailEnd/>
          </a:ln>
          <a:effectLst/>
        </p:spPr>
        <p:txBody>
          <a:bodyPr wrap="none" lIns="0" tIns="0" rIns="0" bIns="0"/>
          <a:lstStyle/>
          <a:p>
            <a:pPr algn="r"/>
            <a:r>
              <a:rPr kumimoji="0" lang="pl-PL" sz="1200" b="1">
                <a:latin typeface="Arial" pitchFamily="34" charset="0"/>
              </a:rPr>
              <a:t>Sieć wizytowana </a:t>
            </a:r>
          </a:p>
          <a:p>
            <a:pPr algn="r"/>
            <a:r>
              <a:rPr kumimoji="0" lang="pl-PL" sz="1200" b="1">
                <a:latin typeface="Arial" pitchFamily="34" charset="0"/>
              </a:rPr>
              <a:t>przez ab. wywoływanego</a:t>
            </a:r>
          </a:p>
        </p:txBody>
      </p:sp>
      <p:sp>
        <p:nvSpPr>
          <p:cNvPr id="3493896" name="AutoShape 8"/>
          <p:cNvSpPr>
            <a:spLocks noChangeArrowheads="1"/>
          </p:cNvSpPr>
          <p:nvPr/>
        </p:nvSpPr>
        <p:spPr bwMode="auto">
          <a:xfrm>
            <a:off x="5086350" y="2997200"/>
            <a:ext cx="3517900" cy="1668463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2700">
            <a:noFill/>
            <a:round/>
            <a:headEnd/>
            <a:tailEnd/>
          </a:ln>
          <a:effectLst/>
        </p:spPr>
        <p:txBody>
          <a:bodyPr wrap="none" lIns="0" tIns="0" rIns="91328" bIns="0"/>
          <a:lstStyle/>
          <a:p>
            <a:pPr algn="r"/>
            <a:r>
              <a:rPr kumimoji="0" lang="en-US" sz="1200" b="1">
                <a:latin typeface="Arial" pitchFamily="34" charset="0"/>
              </a:rPr>
              <a:t>Sieć macierzysta ab.wywoł</a:t>
            </a:r>
            <a:r>
              <a:rPr kumimoji="0" lang="pl-PL" sz="1200" b="1">
                <a:latin typeface="Arial" pitchFamily="34" charset="0"/>
              </a:rPr>
              <a:t>ywan</a:t>
            </a:r>
            <a:r>
              <a:rPr kumimoji="0" lang="en-US" sz="1200" b="1">
                <a:latin typeface="Arial" pitchFamily="34" charset="0"/>
              </a:rPr>
              <a:t>ego</a:t>
            </a:r>
          </a:p>
        </p:txBody>
      </p:sp>
      <p:sp>
        <p:nvSpPr>
          <p:cNvPr id="3493897" name="AutoShape 9"/>
          <p:cNvSpPr>
            <a:spLocks noChangeArrowheads="1"/>
          </p:cNvSpPr>
          <p:nvPr/>
        </p:nvSpPr>
        <p:spPr bwMode="auto">
          <a:xfrm>
            <a:off x="2038350" y="3141663"/>
            <a:ext cx="2286000" cy="15240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2700">
            <a:noFill/>
            <a:round/>
            <a:headEnd/>
            <a:tailEnd/>
          </a:ln>
          <a:effectLst/>
        </p:spPr>
        <p:txBody>
          <a:bodyPr wrap="none" lIns="91328" tIns="0" rIns="0" bIns="0"/>
          <a:lstStyle/>
          <a:p>
            <a:r>
              <a:rPr kumimoji="0" lang="en-US" sz="1200" b="1">
                <a:latin typeface="Arial" pitchFamily="34" charset="0"/>
              </a:rPr>
              <a:t>Sieć macierzysta </a:t>
            </a:r>
            <a:endParaRPr kumimoji="0" lang="pl-PL" sz="1200" b="1">
              <a:latin typeface="Arial" pitchFamily="34" charset="0"/>
            </a:endParaRPr>
          </a:p>
          <a:p>
            <a:r>
              <a:rPr kumimoji="0" lang="en-US" sz="1200" b="1">
                <a:latin typeface="Arial" pitchFamily="34" charset="0"/>
              </a:rPr>
              <a:t>ab.wywołującego</a:t>
            </a:r>
          </a:p>
        </p:txBody>
      </p:sp>
      <p:sp>
        <p:nvSpPr>
          <p:cNvPr id="3493898" name="AutoShape 10"/>
          <p:cNvSpPr>
            <a:spLocks noChangeArrowheads="1"/>
          </p:cNvSpPr>
          <p:nvPr/>
        </p:nvSpPr>
        <p:spPr bwMode="auto">
          <a:xfrm>
            <a:off x="827088" y="4818063"/>
            <a:ext cx="3497262" cy="17526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12700">
            <a:noFill/>
            <a:round/>
            <a:headEnd/>
            <a:tailEnd/>
          </a:ln>
          <a:effectLst/>
        </p:spPr>
        <p:txBody>
          <a:bodyPr wrap="none" lIns="0" tIns="0" rIns="0" bIns="0"/>
          <a:lstStyle/>
          <a:p>
            <a:r>
              <a:rPr kumimoji="0" lang="pl-PL" sz="1200" b="1">
                <a:latin typeface="Arial" pitchFamily="34" charset="0"/>
              </a:rPr>
              <a:t>Sieć wizytowana </a:t>
            </a:r>
          </a:p>
          <a:p>
            <a:r>
              <a:rPr kumimoji="0" lang="pl-PL" sz="1200" b="1">
                <a:latin typeface="Arial" pitchFamily="34" charset="0"/>
              </a:rPr>
              <a:t>przez ab. wywołującego</a:t>
            </a:r>
          </a:p>
        </p:txBody>
      </p:sp>
      <p:sp>
        <p:nvSpPr>
          <p:cNvPr id="3493899" name="Rectangle 11"/>
          <p:cNvSpPr>
            <a:spLocks noChangeArrowheads="1"/>
          </p:cNvSpPr>
          <p:nvPr/>
        </p:nvSpPr>
        <p:spPr bwMode="auto">
          <a:xfrm>
            <a:off x="3562350" y="49704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P-CSCF</a:t>
            </a:r>
          </a:p>
        </p:txBody>
      </p:sp>
      <p:sp>
        <p:nvSpPr>
          <p:cNvPr id="3493900" name="Rectangle 12"/>
          <p:cNvSpPr>
            <a:spLocks noChangeArrowheads="1"/>
          </p:cNvSpPr>
          <p:nvPr/>
        </p:nvSpPr>
        <p:spPr bwMode="auto">
          <a:xfrm>
            <a:off x="3562350" y="32940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HSS</a:t>
            </a:r>
          </a:p>
        </p:txBody>
      </p:sp>
      <p:sp>
        <p:nvSpPr>
          <p:cNvPr id="3493901" name="Rectangle 13"/>
          <p:cNvSpPr>
            <a:spLocks noChangeArrowheads="1"/>
          </p:cNvSpPr>
          <p:nvPr/>
        </p:nvSpPr>
        <p:spPr bwMode="auto">
          <a:xfrm>
            <a:off x="3562350" y="41322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S-CSCF</a:t>
            </a:r>
          </a:p>
        </p:txBody>
      </p:sp>
      <p:sp>
        <p:nvSpPr>
          <p:cNvPr id="3493902" name="Text Box 14"/>
          <p:cNvSpPr txBox="1">
            <a:spLocks noChangeArrowheads="1"/>
          </p:cNvSpPr>
          <p:nvPr/>
        </p:nvSpPr>
        <p:spPr bwMode="auto">
          <a:xfrm>
            <a:off x="3181350" y="4284663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Arial" pitchFamily="34" charset="0"/>
              </a:rPr>
              <a:t>SIP</a:t>
            </a:r>
          </a:p>
        </p:txBody>
      </p:sp>
      <p:sp>
        <p:nvSpPr>
          <p:cNvPr id="3493903" name="Text Box 15"/>
          <p:cNvSpPr txBox="1">
            <a:spLocks noChangeArrowheads="1"/>
          </p:cNvSpPr>
          <p:nvPr/>
        </p:nvSpPr>
        <p:spPr bwMode="auto">
          <a:xfrm>
            <a:off x="3943350" y="4665663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Arial" pitchFamily="34" charset="0"/>
              </a:rPr>
              <a:t>SIP</a:t>
            </a:r>
          </a:p>
        </p:txBody>
      </p:sp>
      <p:sp>
        <p:nvSpPr>
          <p:cNvPr id="3493904" name="Text Box 16"/>
          <p:cNvSpPr txBox="1">
            <a:spLocks noChangeArrowheads="1"/>
          </p:cNvSpPr>
          <p:nvPr/>
        </p:nvSpPr>
        <p:spPr bwMode="auto">
          <a:xfrm>
            <a:off x="3360607" y="3929063"/>
            <a:ext cx="519374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/>
              <a:t>Diameter</a:t>
            </a:r>
          </a:p>
        </p:txBody>
      </p:sp>
      <p:sp>
        <p:nvSpPr>
          <p:cNvPr id="3493905" name="Rectangle 17"/>
          <p:cNvSpPr>
            <a:spLocks noChangeArrowheads="1"/>
          </p:cNvSpPr>
          <p:nvPr/>
        </p:nvSpPr>
        <p:spPr bwMode="auto">
          <a:xfrm>
            <a:off x="6000750" y="49704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P-CSCF</a:t>
            </a:r>
          </a:p>
        </p:txBody>
      </p:sp>
      <p:sp>
        <p:nvSpPr>
          <p:cNvPr id="3493906" name="Rectangle 18"/>
          <p:cNvSpPr>
            <a:spLocks noChangeArrowheads="1"/>
          </p:cNvSpPr>
          <p:nvPr/>
        </p:nvSpPr>
        <p:spPr bwMode="auto">
          <a:xfrm>
            <a:off x="2190750" y="39798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endParaRPr kumimoji="0" lang="pl-PL" sz="1200"/>
          </a:p>
        </p:txBody>
      </p:sp>
      <p:sp>
        <p:nvSpPr>
          <p:cNvPr id="3493907" name="Rectangle 19"/>
          <p:cNvSpPr>
            <a:spLocks noChangeArrowheads="1"/>
          </p:cNvSpPr>
          <p:nvPr/>
        </p:nvSpPr>
        <p:spPr bwMode="auto">
          <a:xfrm>
            <a:off x="2266950" y="40560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endParaRPr kumimoji="0" lang="pl-PL" sz="1200"/>
          </a:p>
        </p:txBody>
      </p:sp>
      <p:sp>
        <p:nvSpPr>
          <p:cNvPr id="3493908" name="Rectangle 20"/>
          <p:cNvSpPr>
            <a:spLocks noChangeArrowheads="1"/>
          </p:cNvSpPr>
          <p:nvPr/>
        </p:nvSpPr>
        <p:spPr bwMode="auto">
          <a:xfrm>
            <a:off x="2343150" y="41322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AS</a:t>
            </a:r>
          </a:p>
        </p:txBody>
      </p:sp>
      <p:sp>
        <p:nvSpPr>
          <p:cNvPr id="3493909" name="Rectangle 21"/>
          <p:cNvSpPr>
            <a:spLocks noChangeArrowheads="1"/>
          </p:cNvSpPr>
          <p:nvPr/>
        </p:nvSpPr>
        <p:spPr bwMode="auto">
          <a:xfrm>
            <a:off x="6305550" y="32940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HSS</a:t>
            </a:r>
          </a:p>
        </p:txBody>
      </p:sp>
      <p:sp>
        <p:nvSpPr>
          <p:cNvPr id="3493910" name="Rectangle 22"/>
          <p:cNvSpPr>
            <a:spLocks noChangeArrowheads="1"/>
          </p:cNvSpPr>
          <p:nvPr/>
        </p:nvSpPr>
        <p:spPr bwMode="auto">
          <a:xfrm>
            <a:off x="6305550" y="41322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S-CSCF</a:t>
            </a:r>
          </a:p>
        </p:txBody>
      </p:sp>
      <p:sp>
        <p:nvSpPr>
          <p:cNvPr id="3493911" name="Line 23"/>
          <p:cNvSpPr>
            <a:spLocks noChangeShapeType="1"/>
          </p:cNvSpPr>
          <p:nvPr/>
        </p:nvSpPr>
        <p:spPr bwMode="auto">
          <a:xfrm flipH="1">
            <a:off x="6610350" y="3675063"/>
            <a:ext cx="0" cy="4572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12" name="Text Box 24"/>
          <p:cNvSpPr txBox="1">
            <a:spLocks noChangeArrowheads="1"/>
          </p:cNvSpPr>
          <p:nvPr/>
        </p:nvSpPr>
        <p:spPr bwMode="auto">
          <a:xfrm>
            <a:off x="7143750" y="4303713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Arial" pitchFamily="34" charset="0"/>
              </a:rPr>
              <a:t>SIP</a:t>
            </a:r>
          </a:p>
        </p:txBody>
      </p:sp>
      <p:sp>
        <p:nvSpPr>
          <p:cNvPr id="3493913" name="Rectangle 25"/>
          <p:cNvSpPr>
            <a:spLocks noChangeArrowheads="1"/>
          </p:cNvSpPr>
          <p:nvPr/>
        </p:nvSpPr>
        <p:spPr bwMode="auto">
          <a:xfrm>
            <a:off x="7600950" y="39798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endParaRPr kumimoji="0" lang="pl-PL" sz="1200"/>
          </a:p>
        </p:txBody>
      </p:sp>
      <p:sp>
        <p:nvSpPr>
          <p:cNvPr id="3493914" name="Rectangle 26"/>
          <p:cNvSpPr>
            <a:spLocks noChangeArrowheads="1"/>
          </p:cNvSpPr>
          <p:nvPr/>
        </p:nvSpPr>
        <p:spPr bwMode="auto">
          <a:xfrm>
            <a:off x="7524750" y="40560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endParaRPr kumimoji="0" lang="pl-PL" sz="1200"/>
          </a:p>
        </p:txBody>
      </p:sp>
      <p:sp>
        <p:nvSpPr>
          <p:cNvPr id="3493915" name="Rectangle 27"/>
          <p:cNvSpPr>
            <a:spLocks noChangeArrowheads="1"/>
          </p:cNvSpPr>
          <p:nvPr/>
        </p:nvSpPr>
        <p:spPr bwMode="auto">
          <a:xfrm>
            <a:off x="7448550" y="4132263"/>
            <a:ext cx="609600" cy="304800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AS</a:t>
            </a:r>
          </a:p>
        </p:txBody>
      </p:sp>
      <p:sp>
        <p:nvSpPr>
          <p:cNvPr id="3493916" name="Text Box 28"/>
          <p:cNvSpPr txBox="1">
            <a:spLocks noChangeArrowheads="1"/>
          </p:cNvSpPr>
          <p:nvPr/>
        </p:nvSpPr>
        <p:spPr bwMode="auto">
          <a:xfrm>
            <a:off x="6534150" y="4665663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Arial" pitchFamily="34" charset="0"/>
              </a:rPr>
              <a:t>SIP</a:t>
            </a:r>
          </a:p>
        </p:txBody>
      </p:sp>
      <p:sp>
        <p:nvSpPr>
          <p:cNvPr id="3493917" name="Text Box 29"/>
          <p:cNvSpPr txBox="1">
            <a:spLocks noChangeArrowheads="1"/>
          </p:cNvSpPr>
          <p:nvPr/>
        </p:nvSpPr>
        <p:spPr bwMode="auto">
          <a:xfrm>
            <a:off x="6611807" y="3916363"/>
            <a:ext cx="519374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/>
              <a:t>Diameter</a:t>
            </a:r>
          </a:p>
        </p:txBody>
      </p:sp>
      <p:sp>
        <p:nvSpPr>
          <p:cNvPr id="3493918" name="Rectangle 30"/>
          <p:cNvSpPr>
            <a:spLocks noChangeArrowheads="1"/>
          </p:cNvSpPr>
          <p:nvPr/>
        </p:nvSpPr>
        <p:spPr bwMode="auto">
          <a:xfrm>
            <a:off x="5238750" y="4132263"/>
            <a:ext cx="6096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I-CSCF</a:t>
            </a:r>
          </a:p>
        </p:txBody>
      </p:sp>
      <p:sp>
        <p:nvSpPr>
          <p:cNvPr id="3493919" name="Text Box 31"/>
          <p:cNvSpPr txBox="1">
            <a:spLocks noChangeArrowheads="1"/>
          </p:cNvSpPr>
          <p:nvPr/>
        </p:nvSpPr>
        <p:spPr bwMode="auto">
          <a:xfrm>
            <a:off x="5545007" y="3814763"/>
            <a:ext cx="519374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/>
              <a:t>Diameter</a:t>
            </a:r>
          </a:p>
        </p:txBody>
      </p:sp>
      <p:sp>
        <p:nvSpPr>
          <p:cNvPr id="3493920" name="Rectangle 32"/>
          <p:cNvSpPr>
            <a:spLocks noChangeArrowheads="1"/>
          </p:cNvSpPr>
          <p:nvPr/>
        </p:nvSpPr>
        <p:spPr bwMode="auto">
          <a:xfrm>
            <a:off x="4476750" y="3294063"/>
            <a:ext cx="457200" cy="38100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wrap="none" lIns="91328" tIns="45664" rIns="91328" bIns="45664" anchor="ctr"/>
          <a:lstStyle/>
          <a:p>
            <a:pPr algn="ctr" eaLnBrk="0" hangingPunct="0"/>
            <a:r>
              <a:rPr kumimoji="0" lang="en-US" sz="120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DNS</a:t>
            </a:r>
          </a:p>
        </p:txBody>
      </p:sp>
      <p:sp>
        <p:nvSpPr>
          <p:cNvPr id="3493921" name="Cloud"/>
          <p:cNvSpPr>
            <a:spLocks noChangeAspect="1" noEditPoints="1" noChangeArrowheads="1"/>
          </p:cNvSpPr>
          <p:nvPr/>
        </p:nvSpPr>
        <p:spPr bwMode="auto">
          <a:xfrm>
            <a:off x="3105150" y="5808663"/>
            <a:ext cx="981075" cy="638175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91328" tIns="45664" rIns="91328" bIns="45664"/>
          <a:lstStyle/>
          <a:p>
            <a:pPr eaLnBrk="0" hangingPunct="0"/>
            <a:endParaRPr kumimoji="0" lang="en-GB" sz="1200"/>
          </a:p>
        </p:txBody>
      </p:sp>
      <p:sp>
        <p:nvSpPr>
          <p:cNvPr id="3493922" name="Text Box 34"/>
          <p:cNvSpPr txBox="1">
            <a:spLocks noChangeArrowheads="1"/>
          </p:cNvSpPr>
          <p:nvPr/>
        </p:nvSpPr>
        <p:spPr bwMode="auto">
          <a:xfrm>
            <a:off x="3392985" y="5961063"/>
            <a:ext cx="389530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/>
              <a:t>Packet</a:t>
            </a:r>
          </a:p>
          <a:p>
            <a:pPr algn="ctr" eaLnBrk="0" hangingPunct="0"/>
            <a:r>
              <a:rPr kumimoji="0" lang="pl-PL" sz="1000"/>
              <a:t>Core</a:t>
            </a:r>
            <a:endParaRPr kumimoji="0" lang="en-US" sz="1000"/>
          </a:p>
        </p:txBody>
      </p:sp>
      <p:sp>
        <p:nvSpPr>
          <p:cNvPr id="3493923" name="Cloud"/>
          <p:cNvSpPr>
            <a:spLocks noChangeAspect="1" noEditPoints="1" noChangeArrowheads="1"/>
          </p:cNvSpPr>
          <p:nvPr/>
        </p:nvSpPr>
        <p:spPr bwMode="auto">
          <a:xfrm>
            <a:off x="1809750" y="5961063"/>
            <a:ext cx="685800" cy="457200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91328" tIns="45664" rIns="91328" bIns="45664"/>
          <a:lstStyle/>
          <a:p>
            <a:pPr eaLnBrk="0" hangingPunct="0"/>
            <a:endParaRPr kumimoji="0" lang="en-GB" sz="1200"/>
          </a:p>
        </p:txBody>
      </p:sp>
      <p:sp>
        <p:nvSpPr>
          <p:cNvPr id="3493924" name="Text Box 36"/>
          <p:cNvSpPr txBox="1">
            <a:spLocks noChangeArrowheads="1"/>
          </p:cNvSpPr>
          <p:nvPr/>
        </p:nvSpPr>
        <p:spPr bwMode="auto">
          <a:xfrm>
            <a:off x="1902605" y="6100763"/>
            <a:ext cx="495328" cy="18466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pl-PL" sz="1200"/>
              <a:t>Access</a:t>
            </a:r>
            <a:endParaRPr kumimoji="0" lang="en-US" sz="1200"/>
          </a:p>
        </p:txBody>
      </p:sp>
      <p:sp>
        <p:nvSpPr>
          <p:cNvPr id="3493925" name="Cloud"/>
          <p:cNvSpPr>
            <a:spLocks noChangeAspect="1" noEditPoints="1" noChangeArrowheads="1"/>
          </p:cNvSpPr>
          <p:nvPr/>
        </p:nvSpPr>
        <p:spPr bwMode="auto">
          <a:xfrm>
            <a:off x="5467350" y="5808663"/>
            <a:ext cx="981075" cy="638175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91328" tIns="45664" rIns="91328" bIns="45664"/>
          <a:lstStyle/>
          <a:p>
            <a:pPr eaLnBrk="0" hangingPunct="0"/>
            <a:endParaRPr kumimoji="0" lang="en-GB" sz="1200"/>
          </a:p>
        </p:txBody>
      </p:sp>
      <p:sp>
        <p:nvSpPr>
          <p:cNvPr id="3493926" name="Cloud"/>
          <p:cNvSpPr>
            <a:spLocks noChangeAspect="1" noEditPoints="1" noChangeArrowheads="1"/>
          </p:cNvSpPr>
          <p:nvPr/>
        </p:nvSpPr>
        <p:spPr bwMode="auto">
          <a:xfrm>
            <a:off x="6915150" y="5961063"/>
            <a:ext cx="685800" cy="457200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lIns="91328" tIns="45664" rIns="91328" bIns="45664"/>
          <a:lstStyle/>
          <a:p>
            <a:pPr eaLnBrk="0" hangingPunct="0"/>
            <a:endParaRPr kumimoji="0" lang="en-GB" sz="1200"/>
          </a:p>
        </p:txBody>
      </p:sp>
      <p:sp>
        <p:nvSpPr>
          <p:cNvPr id="3493927" name="Text Box 39"/>
          <p:cNvSpPr txBox="1">
            <a:spLocks noChangeArrowheads="1"/>
          </p:cNvSpPr>
          <p:nvPr/>
        </p:nvSpPr>
        <p:spPr bwMode="auto">
          <a:xfrm>
            <a:off x="7006418" y="6100763"/>
            <a:ext cx="495328" cy="18466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pl-PL" sz="1200"/>
              <a:t>Access</a:t>
            </a:r>
            <a:endParaRPr kumimoji="0" lang="en-US" sz="1200"/>
          </a:p>
        </p:txBody>
      </p:sp>
      <p:sp>
        <p:nvSpPr>
          <p:cNvPr id="3493928" name="Rectangle 40"/>
          <p:cNvSpPr>
            <a:spLocks noChangeArrowheads="1"/>
          </p:cNvSpPr>
          <p:nvPr/>
        </p:nvSpPr>
        <p:spPr bwMode="auto">
          <a:xfrm>
            <a:off x="1436688" y="1557338"/>
            <a:ext cx="2034211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Arial" pitchFamily="34" charset="0"/>
              </a:rPr>
              <a:t>SIP </a:t>
            </a:r>
            <a:r>
              <a:rPr kumimoji="0" lang="pl-PL" sz="1000" b="1">
                <a:latin typeface="Arial" pitchFamily="34" charset="0"/>
              </a:rPr>
              <a:t>INVITE – zaproszenie do sesji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29" name="Oval 41"/>
          <p:cNvSpPr>
            <a:spLocks noChangeArrowheads="1"/>
          </p:cNvSpPr>
          <p:nvPr/>
        </p:nvSpPr>
        <p:spPr bwMode="auto">
          <a:xfrm>
            <a:off x="1208088" y="15573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</a:t>
            </a:r>
          </a:p>
        </p:txBody>
      </p:sp>
      <p:sp>
        <p:nvSpPr>
          <p:cNvPr id="3493930" name="Oval 42"/>
          <p:cNvSpPr>
            <a:spLocks noChangeArrowheads="1"/>
          </p:cNvSpPr>
          <p:nvPr/>
        </p:nvSpPr>
        <p:spPr bwMode="auto">
          <a:xfrm>
            <a:off x="1547813" y="5949950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</a:t>
            </a:r>
          </a:p>
        </p:txBody>
      </p:sp>
      <p:sp>
        <p:nvSpPr>
          <p:cNvPr id="3493931" name="Line 43"/>
          <p:cNvSpPr>
            <a:spLocks noChangeShapeType="1"/>
          </p:cNvSpPr>
          <p:nvPr/>
        </p:nvSpPr>
        <p:spPr bwMode="auto">
          <a:xfrm flipH="1" flipV="1">
            <a:off x="1435100" y="6138863"/>
            <a:ext cx="3810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32" name="Rectangle 44"/>
          <p:cNvSpPr>
            <a:spLocks noChangeArrowheads="1"/>
          </p:cNvSpPr>
          <p:nvPr/>
        </p:nvSpPr>
        <p:spPr bwMode="auto">
          <a:xfrm>
            <a:off x="1436688" y="1785938"/>
            <a:ext cx="2806859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Odszukanie profilu abonenta</a:t>
            </a:r>
            <a:r>
              <a:rPr kumimoji="0" lang="en-US" sz="1000" b="1">
                <a:latin typeface="Arial" pitchFamily="34" charset="0"/>
              </a:rPr>
              <a:t> (</a:t>
            </a:r>
            <a:r>
              <a:rPr kumimoji="0" lang="pl-PL" sz="1000" b="1">
                <a:latin typeface="Arial" pitchFamily="34" charset="0"/>
              </a:rPr>
              <a:t>jeśli potrzebne</a:t>
            </a:r>
            <a:r>
              <a:rPr kumimoji="0" lang="en-US" sz="1000" b="1">
                <a:latin typeface="Arial" pitchFamily="34" charset="0"/>
              </a:rPr>
              <a:t>) </a:t>
            </a:r>
          </a:p>
        </p:txBody>
      </p:sp>
      <p:sp>
        <p:nvSpPr>
          <p:cNvPr id="3493933" name="Oval 45"/>
          <p:cNvSpPr>
            <a:spLocks noChangeArrowheads="1"/>
          </p:cNvSpPr>
          <p:nvPr/>
        </p:nvSpPr>
        <p:spPr bwMode="auto">
          <a:xfrm>
            <a:off x="1208088" y="17859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2</a:t>
            </a:r>
          </a:p>
        </p:txBody>
      </p:sp>
      <p:sp>
        <p:nvSpPr>
          <p:cNvPr id="3493934" name="Line 46"/>
          <p:cNvSpPr>
            <a:spLocks noChangeShapeType="1"/>
          </p:cNvSpPr>
          <p:nvPr/>
        </p:nvSpPr>
        <p:spPr bwMode="auto">
          <a:xfrm flipH="1" flipV="1">
            <a:off x="3873500" y="3671888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35" name="Oval 47"/>
          <p:cNvSpPr>
            <a:spLocks noChangeArrowheads="1"/>
          </p:cNvSpPr>
          <p:nvPr/>
        </p:nvSpPr>
        <p:spPr bwMode="auto">
          <a:xfrm>
            <a:off x="3644900" y="37766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2</a:t>
            </a:r>
          </a:p>
        </p:txBody>
      </p:sp>
      <p:sp>
        <p:nvSpPr>
          <p:cNvPr id="3493936" name="Line 48"/>
          <p:cNvSpPr>
            <a:spLocks noChangeShapeType="1"/>
          </p:cNvSpPr>
          <p:nvPr/>
        </p:nvSpPr>
        <p:spPr bwMode="auto">
          <a:xfrm flipV="1">
            <a:off x="2959100" y="4262438"/>
            <a:ext cx="6096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37" name="Oval 49"/>
          <p:cNvSpPr>
            <a:spLocks noChangeArrowheads="1"/>
          </p:cNvSpPr>
          <p:nvPr/>
        </p:nvSpPr>
        <p:spPr bwMode="auto">
          <a:xfrm>
            <a:off x="3178175" y="4071938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3</a:t>
            </a:r>
          </a:p>
        </p:txBody>
      </p:sp>
      <p:sp>
        <p:nvSpPr>
          <p:cNvPr id="3493938" name="Oval 50"/>
          <p:cNvSpPr>
            <a:spLocks noChangeArrowheads="1"/>
          </p:cNvSpPr>
          <p:nvPr/>
        </p:nvSpPr>
        <p:spPr bwMode="auto">
          <a:xfrm>
            <a:off x="1208088" y="20145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3</a:t>
            </a:r>
          </a:p>
        </p:txBody>
      </p:sp>
      <p:sp>
        <p:nvSpPr>
          <p:cNvPr id="3493939" name="Rectangle 51"/>
          <p:cNvSpPr>
            <a:spLocks noChangeArrowheads="1"/>
          </p:cNvSpPr>
          <p:nvPr/>
        </p:nvSpPr>
        <p:spPr bwMode="auto">
          <a:xfrm>
            <a:off x="1436688" y="2014538"/>
            <a:ext cx="23653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Wykonanie scenariusza usługi/aplikacji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40" name="Rectangle 52"/>
          <p:cNvSpPr>
            <a:spLocks noChangeArrowheads="1"/>
          </p:cNvSpPr>
          <p:nvPr/>
        </p:nvSpPr>
        <p:spPr bwMode="auto">
          <a:xfrm>
            <a:off x="1436688" y="2243138"/>
            <a:ext cx="2649764" cy="307777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Wyszukanie adresu sieci macierzystej ab, B</a:t>
            </a:r>
            <a:endParaRPr kumimoji="0" lang="en-US" sz="1000" b="1">
              <a:latin typeface="Arial" pitchFamily="34" charset="0"/>
            </a:endParaRPr>
          </a:p>
          <a:p>
            <a:pPr eaLnBrk="0" hangingPunct="0"/>
            <a:r>
              <a:rPr kumimoji="0" lang="pl-PL" sz="1000" b="1">
                <a:latin typeface="Arial" pitchFamily="34" charset="0"/>
              </a:rPr>
              <a:t>i przekazanie</a:t>
            </a:r>
            <a:r>
              <a:rPr kumimoji="0" lang="en-US" sz="1000" b="1">
                <a:latin typeface="Arial" pitchFamily="34" charset="0"/>
              </a:rPr>
              <a:t> INVITE</a:t>
            </a:r>
          </a:p>
        </p:txBody>
      </p:sp>
      <p:sp>
        <p:nvSpPr>
          <p:cNvPr id="3493941" name="Oval 53"/>
          <p:cNvSpPr>
            <a:spLocks noChangeArrowheads="1"/>
          </p:cNvSpPr>
          <p:nvPr/>
        </p:nvSpPr>
        <p:spPr bwMode="auto">
          <a:xfrm>
            <a:off x="1208088" y="22431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4</a:t>
            </a:r>
          </a:p>
        </p:txBody>
      </p:sp>
      <p:sp>
        <p:nvSpPr>
          <p:cNvPr id="3493942" name="Line 54"/>
          <p:cNvSpPr>
            <a:spLocks noChangeShapeType="1"/>
          </p:cNvSpPr>
          <p:nvPr/>
        </p:nvSpPr>
        <p:spPr bwMode="auto">
          <a:xfrm flipV="1">
            <a:off x="4178300" y="3690938"/>
            <a:ext cx="38100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43" name="Oval 55"/>
          <p:cNvSpPr>
            <a:spLocks noChangeArrowheads="1"/>
          </p:cNvSpPr>
          <p:nvPr/>
        </p:nvSpPr>
        <p:spPr bwMode="auto">
          <a:xfrm>
            <a:off x="4140200" y="37893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4</a:t>
            </a:r>
          </a:p>
        </p:txBody>
      </p:sp>
      <p:sp>
        <p:nvSpPr>
          <p:cNvPr id="3493944" name="Rectangle 56"/>
          <p:cNvSpPr>
            <a:spLocks noChangeArrowheads="1"/>
          </p:cNvSpPr>
          <p:nvPr/>
        </p:nvSpPr>
        <p:spPr bwMode="auto">
          <a:xfrm>
            <a:off x="1436688" y="2624138"/>
            <a:ext cx="3496150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Arial" pitchFamily="34" charset="0"/>
              </a:rPr>
              <a:t>Ident</a:t>
            </a:r>
            <a:r>
              <a:rPr kumimoji="0" lang="pl-PL" sz="1000" b="1">
                <a:latin typeface="Arial" pitchFamily="34" charset="0"/>
              </a:rPr>
              <a:t>yfikacja serwera</a:t>
            </a:r>
            <a:r>
              <a:rPr kumimoji="0" lang="en-US" sz="1000" b="1">
                <a:latin typeface="Arial" pitchFamily="34" charset="0"/>
              </a:rPr>
              <a:t> Registrar </a:t>
            </a:r>
            <a:r>
              <a:rPr kumimoji="0" lang="pl-PL" sz="1000" b="1">
                <a:latin typeface="Arial" pitchFamily="34" charset="0"/>
              </a:rPr>
              <a:t>Ab.B i przekazanie </a:t>
            </a:r>
            <a:r>
              <a:rPr kumimoji="0" lang="en-US" sz="1000" b="1">
                <a:latin typeface="Arial" pitchFamily="34" charset="0"/>
              </a:rPr>
              <a:t>INVITE</a:t>
            </a:r>
          </a:p>
        </p:txBody>
      </p:sp>
      <p:sp>
        <p:nvSpPr>
          <p:cNvPr id="3493945" name="Oval 57"/>
          <p:cNvSpPr>
            <a:spLocks noChangeArrowheads="1"/>
          </p:cNvSpPr>
          <p:nvPr/>
        </p:nvSpPr>
        <p:spPr bwMode="auto">
          <a:xfrm>
            <a:off x="1208088" y="26241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5</a:t>
            </a:r>
          </a:p>
        </p:txBody>
      </p:sp>
      <p:sp>
        <p:nvSpPr>
          <p:cNvPr id="3493946" name="Line 58"/>
          <p:cNvSpPr>
            <a:spLocks noChangeShapeType="1"/>
          </p:cNvSpPr>
          <p:nvPr/>
        </p:nvSpPr>
        <p:spPr bwMode="auto">
          <a:xfrm flipV="1">
            <a:off x="5848350" y="3663950"/>
            <a:ext cx="45720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47" name="Oval 59"/>
          <p:cNvSpPr>
            <a:spLocks noChangeArrowheads="1"/>
          </p:cNvSpPr>
          <p:nvPr/>
        </p:nvSpPr>
        <p:spPr bwMode="auto">
          <a:xfrm>
            <a:off x="5969000" y="4071938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5</a:t>
            </a:r>
          </a:p>
        </p:txBody>
      </p:sp>
      <p:sp>
        <p:nvSpPr>
          <p:cNvPr id="3493948" name="Rectangle 60"/>
          <p:cNvSpPr>
            <a:spLocks noChangeArrowheads="1"/>
          </p:cNvSpPr>
          <p:nvPr/>
        </p:nvSpPr>
        <p:spPr bwMode="auto">
          <a:xfrm>
            <a:off x="5322888" y="1557338"/>
            <a:ext cx="2806859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Odszukanie profilu abonenta (jeśli potrzebne) 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49" name="Oval 61"/>
          <p:cNvSpPr>
            <a:spLocks noChangeArrowheads="1"/>
          </p:cNvSpPr>
          <p:nvPr/>
        </p:nvSpPr>
        <p:spPr bwMode="auto">
          <a:xfrm>
            <a:off x="5094288" y="15573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6</a:t>
            </a:r>
          </a:p>
        </p:txBody>
      </p:sp>
      <p:sp>
        <p:nvSpPr>
          <p:cNvPr id="3493950" name="Line 62"/>
          <p:cNvSpPr>
            <a:spLocks noChangeShapeType="1"/>
          </p:cNvSpPr>
          <p:nvPr/>
        </p:nvSpPr>
        <p:spPr bwMode="auto">
          <a:xfrm flipH="1" flipV="1">
            <a:off x="6616700" y="3700463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51" name="Oval 63"/>
          <p:cNvSpPr>
            <a:spLocks noChangeArrowheads="1"/>
          </p:cNvSpPr>
          <p:nvPr/>
        </p:nvSpPr>
        <p:spPr bwMode="auto">
          <a:xfrm>
            <a:off x="6438900" y="38401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6</a:t>
            </a:r>
          </a:p>
        </p:txBody>
      </p:sp>
      <p:sp>
        <p:nvSpPr>
          <p:cNvPr id="3493952" name="Oval 64"/>
          <p:cNvSpPr>
            <a:spLocks noChangeArrowheads="1"/>
          </p:cNvSpPr>
          <p:nvPr/>
        </p:nvSpPr>
        <p:spPr bwMode="auto">
          <a:xfrm>
            <a:off x="7124700" y="4071938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7</a:t>
            </a:r>
          </a:p>
        </p:txBody>
      </p:sp>
      <p:sp>
        <p:nvSpPr>
          <p:cNvPr id="3493953" name="Oval 65"/>
          <p:cNvSpPr>
            <a:spLocks noChangeArrowheads="1"/>
          </p:cNvSpPr>
          <p:nvPr/>
        </p:nvSpPr>
        <p:spPr bwMode="auto">
          <a:xfrm>
            <a:off x="5094288" y="17859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7</a:t>
            </a:r>
          </a:p>
        </p:txBody>
      </p:sp>
      <p:sp>
        <p:nvSpPr>
          <p:cNvPr id="3493954" name="Rectangle 66"/>
          <p:cNvSpPr>
            <a:spLocks noChangeArrowheads="1"/>
          </p:cNvSpPr>
          <p:nvPr/>
        </p:nvSpPr>
        <p:spPr bwMode="auto">
          <a:xfrm>
            <a:off x="5322888" y="1785938"/>
            <a:ext cx="23653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Arial" pitchFamily="34" charset="0"/>
              </a:rPr>
              <a:t>Wykonanie scenariusza usługi/aplikacji</a:t>
            </a:r>
          </a:p>
        </p:txBody>
      </p:sp>
      <p:sp>
        <p:nvSpPr>
          <p:cNvPr id="3493955" name="Rectangle 67"/>
          <p:cNvSpPr>
            <a:spLocks noChangeArrowheads="1"/>
          </p:cNvSpPr>
          <p:nvPr/>
        </p:nvSpPr>
        <p:spPr bwMode="auto">
          <a:xfrm>
            <a:off x="5322888" y="2014538"/>
            <a:ext cx="1710405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przekazanie</a:t>
            </a:r>
            <a:r>
              <a:rPr kumimoji="0" lang="en-US" sz="1000" b="1">
                <a:latin typeface="Arial" pitchFamily="34" charset="0"/>
              </a:rPr>
              <a:t> INVITE </a:t>
            </a:r>
            <a:r>
              <a:rPr kumimoji="0" lang="pl-PL" sz="1000" b="1">
                <a:latin typeface="Arial" pitchFamily="34" charset="0"/>
              </a:rPr>
              <a:t>d</a:t>
            </a:r>
            <a:r>
              <a:rPr kumimoji="0" lang="en-US" sz="1000" b="1">
                <a:latin typeface="Arial" pitchFamily="34" charset="0"/>
              </a:rPr>
              <a:t>o </a:t>
            </a:r>
            <a:r>
              <a:rPr kumimoji="0" lang="pl-PL" sz="1000" b="1">
                <a:latin typeface="Arial" pitchFamily="34" charset="0"/>
              </a:rPr>
              <a:t>ab.B 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56" name="Oval 68"/>
          <p:cNvSpPr>
            <a:spLocks noChangeArrowheads="1"/>
          </p:cNvSpPr>
          <p:nvPr/>
        </p:nvSpPr>
        <p:spPr bwMode="auto">
          <a:xfrm>
            <a:off x="5094288" y="20145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8</a:t>
            </a:r>
          </a:p>
        </p:txBody>
      </p:sp>
      <p:sp>
        <p:nvSpPr>
          <p:cNvPr id="3493957" name="Oval 69"/>
          <p:cNvSpPr>
            <a:spLocks noChangeArrowheads="1"/>
          </p:cNvSpPr>
          <p:nvPr/>
        </p:nvSpPr>
        <p:spPr bwMode="auto">
          <a:xfrm>
            <a:off x="6291263" y="4508500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8</a:t>
            </a:r>
          </a:p>
        </p:txBody>
      </p:sp>
      <p:sp>
        <p:nvSpPr>
          <p:cNvPr id="3493958" name="Line 70"/>
          <p:cNvSpPr>
            <a:spLocks noChangeShapeType="1"/>
          </p:cNvSpPr>
          <p:nvPr/>
        </p:nvSpPr>
        <p:spPr bwMode="auto">
          <a:xfrm flipV="1">
            <a:off x="6516688" y="4500563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59" name="Line 71"/>
          <p:cNvSpPr>
            <a:spLocks noChangeShapeType="1"/>
          </p:cNvSpPr>
          <p:nvPr/>
        </p:nvSpPr>
        <p:spPr bwMode="auto">
          <a:xfrm flipV="1">
            <a:off x="6156325" y="5345113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60" name="Rectangle 72"/>
          <p:cNvSpPr>
            <a:spLocks noChangeArrowheads="1"/>
          </p:cNvSpPr>
          <p:nvPr/>
        </p:nvSpPr>
        <p:spPr bwMode="auto">
          <a:xfrm>
            <a:off x="5322888" y="2544763"/>
            <a:ext cx="10572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Arial" pitchFamily="34" charset="0"/>
              </a:rPr>
              <a:t>Ringing / Alerting</a:t>
            </a:r>
          </a:p>
        </p:txBody>
      </p:sp>
      <p:sp>
        <p:nvSpPr>
          <p:cNvPr id="3493961" name="Oval 73"/>
          <p:cNvSpPr>
            <a:spLocks noChangeArrowheads="1"/>
          </p:cNvSpPr>
          <p:nvPr/>
        </p:nvSpPr>
        <p:spPr bwMode="auto">
          <a:xfrm>
            <a:off x="5094288" y="25447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10</a:t>
            </a:r>
          </a:p>
        </p:txBody>
      </p:sp>
      <p:sp>
        <p:nvSpPr>
          <p:cNvPr id="3493962" name="Line 74"/>
          <p:cNvSpPr>
            <a:spLocks noChangeShapeType="1"/>
          </p:cNvSpPr>
          <p:nvPr/>
        </p:nvSpPr>
        <p:spPr bwMode="auto">
          <a:xfrm flipH="1">
            <a:off x="6443663" y="6165850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63" name="Oval 75"/>
          <p:cNvSpPr>
            <a:spLocks noChangeArrowheads="1"/>
          </p:cNvSpPr>
          <p:nvPr/>
        </p:nvSpPr>
        <p:spPr bwMode="auto">
          <a:xfrm>
            <a:off x="7835900" y="56816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10</a:t>
            </a:r>
          </a:p>
        </p:txBody>
      </p:sp>
      <p:sp>
        <p:nvSpPr>
          <p:cNvPr id="3493964" name="Line 76"/>
          <p:cNvSpPr>
            <a:spLocks noChangeShapeType="1"/>
          </p:cNvSpPr>
          <p:nvPr/>
        </p:nvSpPr>
        <p:spPr bwMode="auto">
          <a:xfrm flipV="1">
            <a:off x="5854700" y="4281488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65" name="Rectangle 77"/>
          <p:cNvSpPr>
            <a:spLocks noChangeArrowheads="1"/>
          </p:cNvSpPr>
          <p:nvPr/>
        </p:nvSpPr>
        <p:spPr bwMode="auto">
          <a:xfrm>
            <a:off x="5322888" y="2243138"/>
            <a:ext cx="2973571" cy="307777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Negocjacja parametrów sesji - </a:t>
            </a:r>
            <a:r>
              <a:rPr kumimoji="0" lang="en-US" sz="1000" b="1">
                <a:latin typeface="Arial" pitchFamily="34" charset="0"/>
              </a:rPr>
              <a:t>SDP Negotiation /</a:t>
            </a:r>
            <a:r>
              <a:rPr kumimoji="0" lang="pl-PL" sz="1000" b="1">
                <a:latin typeface="Arial" pitchFamily="34" charset="0"/>
              </a:rPr>
              <a:t> </a:t>
            </a:r>
          </a:p>
          <a:p>
            <a:pPr eaLnBrk="0" hangingPunct="0"/>
            <a:r>
              <a:rPr kumimoji="0" lang="pl-PL" sz="1000" b="1">
                <a:latin typeface="Arial" pitchFamily="34" charset="0"/>
              </a:rPr>
              <a:t>sterowanie rezerwacją zasobów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66" name="Oval 78"/>
          <p:cNvSpPr>
            <a:spLocks noChangeArrowheads="1"/>
          </p:cNvSpPr>
          <p:nvPr/>
        </p:nvSpPr>
        <p:spPr bwMode="auto">
          <a:xfrm>
            <a:off x="5094288" y="2243138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9</a:t>
            </a:r>
          </a:p>
        </p:txBody>
      </p:sp>
      <p:sp>
        <p:nvSpPr>
          <p:cNvPr id="3493967" name="Line 79"/>
          <p:cNvSpPr>
            <a:spLocks noChangeShapeType="1"/>
          </p:cNvSpPr>
          <p:nvPr/>
        </p:nvSpPr>
        <p:spPr bwMode="auto">
          <a:xfrm flipH="1">
            <a:off x="2493963" y="6130925"/>
            <a:ext cx="6096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68" name="Line 80"/>
          <p:cNvSpPr>
            <a:spLocks noChangeShapeType="1"/>
          </p:cNvSpPr>
          <p:nvPr/>
        </p:nvSpPr>
        <p:spPr bwMode="auto">
          <a:xfrm flipH="1">
            <a:off x="3635375" y="5373688"/>
            <a:ext cx="15240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69" name="Oval 81"/>
          <p:cNvSpPr>
            <a:spLocks noChangeArrowheads="1"/>
          </p:cNvSpPr>
          <p:nvPr/>
        </p:nvSpPr>
        <p:spPr bwMode="auto">
          <a:xfrm>
            <a:off x="7835900" y="59102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9</a:t>
            </a:r>
          </a:p>
        </p:txBody>
      </p:sp>
      <p:sp>
        <p:nvSpPr>
          <p:cNvPr id="3493970" name="Line 82"/>
          <p:cNvSpPr>
            <a:spLocks noChangeShapeType="1"/>
          </p:cNvSpPr>
          <p:nvPr/>
        </p:nvSpPr>
        <p:spPr bwMode="auto">
          <a:xfrm flipH="1">
            <a:off x="3863975" y="4519613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1" name="Line 83"/>
          <p:cNvSpPr>
            <a:spLocks noChangeShapeType="1"/>
          </p:cNvSpPr>
          <p:nvPr/>
        </p:nvSpPr>
        <p:spPr bwMode="auto">
          <a:xfrm flipH="1">
            <a:off x="4173538" y="4268788"/>
            <a:ext cx="10668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2" name="Line 84"/>
          <p:cNvSpPr>
            <a:spLocks noChangeShapeType="1"/>
          </p:cNvSpPr>
          <p:nvPr/>
        </p:nvSpPr>
        <p:spPr bwMode="auto">
          <a:xfrm flipH="1">
            <a:off x="7596188" y="6165850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3" name="Line 85"/>
          <p:cNvSpPr>
            <a:spLocks noChangeShapeType="1"/>
          </p:cNvSpPr>
          <p:nvPr/>
        </p:nvSpPr>
        <p:spPr bwMode="auto">
          <a:xfrm>
            <a:off x="4016375" y="6276975"/>
            <a:ext cx="14478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4" name="Line 86"/>
          <p:cNvSpPr>
            <a:spLocks noChangeShapeType="1"/>
          </p:cNvSpPr>
          <p:nvPr/>
        </p:nvSpPr>
        <p:spPr bwMode="auto">
          <a:xfrm>
            <a:off x="2501900" y="6276975"/>
            <a:ext cx="6096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5" name="Line 87"/>
          <p:cNvSpPr>
            <a:spLocks noChangeShapeType="1"/>
          </p:cNvSpPr>
          <p:nvPr/>
        </p:nvSpPr>
        <p:spPr bwMode="auto">
          <a:xfrm flipH="1">
            <a:off x="1435100" y="6276975"/>
            <a:ext cx="3810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6" name="Text Box 88"/>
          <p:cNvSpPr txBox="1">
            <a:spLocks noChangeArrowheads="1"/>
          </p:cNvSpPr>
          <p:nvPr/>
        </p:nvSpPr>
        <p:spPr bwMode="auto">
          <a:xfrm>
            <a:off x="4553050" y="6092825"/>
            <a:ext cx="307777" cy="18466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200" b="1">
                <a:latin typeface="Arial" pitchFamily="34" charset="0"/>
              </a:rPr>
              <a:t>RTP</a:t>
            </a:r>
          </a:p>
        </p:txBody>
      </p:sp>
      <p:sp>
        <p:nvSpPr>
          <p:cNvPr id="3493977" name="Line 89"/>
          <p:cNvSpPr>
            <a:spLocks noChangeShapeType="1"/>
          </p:cNvSpPr>
          <p:nvPr/>
        </p:nvSpPr>
        <p:spPr bwMode="auto">
          <a:xfrm>
            <a:off x="6416675" y="6276975"/>
            <a:ext cx="5334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8" name="Line 90"/>
          <p:cNvSpPr>
            <a:spLocks noChangeShapeType="1"/>
          </p:cNvSpPr>
          <p:nvPr/>
        </p:nvSpPr>
        <p:spPr bwMode="auto">
          <a:xfrm>
            <a:off x="7597775" y="6276975"/>
            <a:ext cx="4572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3979" name="Rectangle 91"/>
          <p:cNvSpPr>
            <a:spLocks noChangeArrowheads="1"/>
          </p:cNvSpPr>
          <p:nvPr/>
        </p:nvSpPr>
        <p:spPr bwMode="auto">
          <a:xfrm>
            <a:off x="5322888" y="2773363"/>
            <a:ext cx="140652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odpowiedż</a:t>
            </a:r>
            <a:r>
              <a:rPr kumimoji="0" lang="en-US" sz="1000" b="1">
                <a:latin typeface="Arial" pitchFamily="34" charset="0"/>
              </a:rPr>
              <a:t> / </a:t>
            </a:r>
            <a:r>
              <a:rPr kumimoji="0" lang="pl-PL" sz="1000" b="1">
                <a:latin typeface="Arial" pitchFamily="34" charset="0"/>
              </a:rPr>
              <a:t>połączenie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3493980" name="Oval 92"/>
          <p:cNvSpPr>
            <a:spLocks noChangeArrowheads="1"/>
          </p:cNvSpPr>
          <p:nvPr/>
        </p:nvSpPr>
        <p:spPr bwMode="auto">
          <a:xfrm>
            <a:off x="5094288" y="27733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11</a:t>
            </a:r>
          </a:p>
        </p:txBody>
      </p:sp>
      <p:sp>
        <p:nvSpPr>
          <p:cNvPr id="3493981" name="Oval 93"/>
          <p:cNvSpPr>
            <a:spLocks noChangeArrowheads="1"/>
          </p:cNvSpPr>
          <p:nvPr/>
        </p:nvSpPr>
        <p:spPr bwMode="auto">
          <a:xfrm>
            <a:off x="7835900" y="5453063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11</a:t>
            </a:r>
          </a:p>
        </p:txBody>
      </p:sp>
      <p:sp>
        <p:nvSpPr>
          <p:cNvPr id="3493982" name="Rectangle 9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Sesja abonentów </a:t>
            </a:r>
            <a:r>
              <a:rPr lang="en-US">
                <a:solidFill>
                  <a:schemeClr val="tx1"/>
                </a:solidFill>
              </a:rPr>
              <a:t>IMS</a:t>
            </a:r>
            <a:endParaRPr lang="pl-PL">
              <a:solidFill>
                <a:schemeClr val="tx1"/>
              </a:solidFill>
            </a:endParaRPr>
          </a:p>
        </p:txBody>
      </p:sp>
      <p:graphicFrame>
        <p:nvGraphicFramePr>
          <p:cNvPr id="3493983" name="Object 95"/>
          <p:cNvGraphicFramePr>
            <a:graphicFrameLocks noGrp="1" noChangeAspect="1"/>
          </p:cNvGraphicFramePr>
          <p:nvPr>
            <p:ph idx="4294967295"/>
          </p:nvPr>
        </p:nvGraphicFramePr>
        <p:xfrm>
          <a:off x="971550" y="6094413"/>
          <a:ext cx="395288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372" name="Photo Editor Photo" r:id="rId4" imgW="4285714" imgH="3048426" progId="">
                  <p:embed/>
                </p:oleObj>
              </mc:Choice>
              <mc:Fallback>
                <p:oleObj name="Photo Editor Photo" r:id="rId4" imgW="4285714" imgH="304842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550" y="6094413"/>
                        <a:ext cx="395288" cy="288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rgbClr val="0000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93984" name="Object 96"/>
          <p:cNvGraphicFramePr>
            <a:graphicFrameLocks noChangeAspect="1"/>
          </p:cNvGraphicFramePr>
          <p:nvPr/>
        </p:nvGraphicFramePr>
        <p:xfrm>
          <a:off x="8128000" y="6021388"/>
          <a:ext cx="452438" cy="322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373" name="Photo Editor Photo" r:id="rId6" imgW="4285714" imgH="3048426" progId="">
                  <p:embed/>
                </p:oleObj>
              </mc:Choice>
              <mc:Fallback>
                <p:oleObj name="Photo Editor Photo" r:id="rId6" imgW="4285714" imgH="3048426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8000" y="6021388"/>
                        <a:ext cx="452438" cy="322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rgbClr val="0000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93985" name="Line 97"/>
          <p:cNvSpPr>
            <a:spLocks noChangeShapeType="1"/>
          </p:cNvSpPr>
          <p:nvPr/>
        </p:nvSpPr>
        <p:spPr bwMode="auto">
          <a:xfrm flipV="1">
            <a:off x="6948488" y="4292600"/>
            <a:ext cx="503237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3986" name="Text Box 98"/>
          <p:cNvSpPr txBox="1">
            <a:spLocks noChangeArrowheads="1"/>
          </p:cNvSpPr>
          <p:nvPr/>
        </p:nvSpPr>
        <p:spPr bwMode="auto">
          <a:xfrm>
            <a:off x="5759948" y="5949950"/>
            <a:ext cx="389530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/>
              <a:t>Packet</a:t>
            </a:r>
          </a:p>
          <a:p>
            <a:pPr algn="ctr" eaLnBrk="0" hangingPunct="0"/>
            <a:r>
              <a:rPr kumimoji="0" lang="pl-PL" sz="1000"/>
              <a:t>Core</a:t>
            </a:r>
            <a:endParaRPr kumimoji="0" lang="en-US" sz="1000"/>
          </a:p>
        </p:txBody>
      </p:sp>
      <p:sp>
        <p:nvSpPr>
          <p:cNvPr id="3493987" name="Text Box 99"/>
          <p:cNvSpPr txBox="1">
            <a:spLocks noChangeArrowheads="1"/>
          </p:cNvSpPr>
          <p:nvPr/>
        </p:nvSpPr>
        <p:spPr bwMode="auto">
          <a:xfrm>
            <a:off x="776246" y="5868988"/>
            <a:ext cx="665247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pl-PL" sz="1000"/>
              <a:t>Telefon SIP</a:t>
            </a:r>
            <a:endParaRPr kumimoji="0" lang="en-US" sz="1000"/>
          </a:p>
        </p:txBody>
      </p:sp>
      <p:sp>
        <p:nvSpPr>
          <p:cNvPr id="3493988" name="Text Box 100"/>
          <p:cNvSpPr txBox="1">
            <a:spLocks noChangeArrowheads="1"/>
          </p:cNvSpPr>
          <p:nvPr/>
        </p:nvSpPr>
        <p:spPr bwMode="auto">
          <a:xfrm>
            <a:off x="7966033" y="5805488"/>
            <a:ext cx="665247" cy="1538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pl-PL" sz="1000"/>
              <a:t>Telefon SIP</a:t>
            </a:r>
            <a:endParaRPr kumimoji="0" lang="en-US" sz="1000"/>
          </a:p>
        </p:txBody>
      </p:sp>
      <p:sp>
        <p:nvSpPr>
          <p:cNvPr id="103" name="Symbol zastępczy daty 10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9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20F723-9EB0-4CD4-B6B0-F41C2A037D85}" type="slidenum">
              <a:rPr lang="pl-PL"/>
              <a:pPr/>
              <a:t>74</a:t>
            </a:fld>
            <a:endParaRPr lang="pl-PL"/>
          </a:p>
        </p:txBody>
      </p:sp>
      <p:sp>
        <p:nvSpPr>
          <p:cNvPr id="3495938" name="Rectangle 2"/>
          <p:cNvSpPr>
            <a:spLocks noChangeArrowheads="1"/>
          </p:cNvSpPr>
          <p:nvPr/>
        </p:nvSpPr>
        <p:spPr bwMode="auto">
          <a:xfrm>
            <a:off x="4381500" y="3014663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pl-PL"/>
          </a:p>
        </p:txBody>
      </p:sp>
      <p:sp>
        <p:nvSpPr>
          <p:cNvPr id="3495939" name="Rectangle 3"/>
          <p:cNvSpPr>
            <a:spLocks noChangeArrowheads="1"/>
          </p:cNvSpPr>
          <p:nvPr/>
        </p:nvSpPr>
        <p:spPr bwMode="auto">
          <a:xfrm>
            <a:off x="4381500" y="3014663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pl-PL"/>
          </a:p>
        </p:txBody>
      </p:sp>
      <p:sp>
        <p:nvSpPr>
          <p:cNvPr id="3495940" name="Text Box 4"/>
          <p:cNvSpPr txBox="1">
            <a:spLocks noChangeArrowheads="1"/>
          </p:cNvSpPr>
          <p:nvPr/>
        </p:nvSpPr>
        <p:spPr bwMode="auto">
          <a:xfrm>
            <a:off x="969963" y="2133600"/>
            <a:ext cx="3459162" cy="232092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41" name="Text Box 5"/>
          <p:cNvSpPr txBox="1">
            <a:spLocks noChangeArrowheads="1"/>
          </p:cNvSpPr>
          <p:nvPr/>
        </p:nvSpPr>
        <p:spPr bwMode="auto">
          <a:xfrm>
            <a:off x="4562475" y="2133600"/>
            <a:ext cx="3459163" cy="2320925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42" name="Text Box 6"/>
          <p:cNvSpPr txBox="1">
            <a:spLocks noChangeArrowheads="1"/>
          </p:cNvSpPr>
          <p:nvPr/>
        </p:nvSpPr>
        <p:spPr bwMode="auto">
          <a:xfrm>
            <a:off x="2035175" y="2133600"/>
            <a:ext cx="2393950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Home Network of Mobile A</a:t>
            </a:r>
          </a:p>
        </p:txBody>
      </p:sp>
      <p:sp>
        <p:nvSpPr>
          <p:cNvPr id="3495943" name="Text Box 7"/>
          <p:cNvSpPr txBox="1">
            <a:spLocks noChangeArrowheads="1"/>
          </p:cNvSpPr>
          <p:nvPr/>
        </p:nvSpPr>
        <p:spPr bwMode="auto">
          <a:xfrm>
            <a:off x="4562475" y="2133600"/>
            <a:ext cx="2393950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Home network of Mobile B</a:t>
            </a:r>
          </a:p>
        </p:txBody>
      </p:sp>
      <p:sp>
        <p:nvSpPr>
          <p:cNvPr id="3495944" name="Text Box 8"/>
          <p:cNvSpPr txBox="1">
            <a:spLocks noChangeArrowheads="1"/>
          </p:cNvSpPr>
          <p:nvPr/>
        </p:nvSpPr>
        <p:spPr bwMode="auto">
          <a:xfrm>
            <a:off x="1104900" y="2713038"/>
            <a:ext cx="1063625" cy="434975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HSS - A</a:t>
            </a:r>
          </a:p>
        </p:txBody>
      </p:sp>
      <p:sp>
        <p:nvSpPr>
          <p:cNvPr id="3495945" name="Text Box 9"/>
          <p:cNvSpPr txBox="1">
            <a:spLocks noChangeArrowheads="1"/>
          </p:cNvSpPr>
          <p:nvPr/>
        </p:nvSpPr>
        <p:spPr bwMode="auto">
          <a:xfrm>
            <a:off x="1636713" y="3584575"/>
            <a:ext cx="1130300" cy="579438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I-CSCF - A</a:t>
            </a:r>
          </a:p>
        </p:txBody>
      </p:sp>
      <p:sp>
        <p:nvSpPr>
          <p:cNvPr id="3495946" name="Text Box 10"/>
          <p:cNvSpPr txBox="1">
            <a:spLocks noChangeArrowheads="1"/>
          </p:cNvSpPr>
          <p:nvPr/>
        </p:nvSpPr>
        <p:spPr bwMode="auto">
          <a:xfrm>
            <a:off x="3098800" y="3584575"/>
            <a:ext cx="1131888" cy="579438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S-CSCF - A</a:t>
            </a:r>
          </a:p>
        </p:txBody>
      </p:sp>
      <p:sp>
        <p:nvSpPr>
          <p:cNvPr id="3495947" name="Text Box 11"/>
          <p:cNvSpPr txBox="1">
            <a:spLocks noChangeArrowheads="1"/>
          </p:cNvSpPr>
          <p:nvPr/>
        </p:nvSpPr>
        <p:spPr bwMode="auto">
          <a:xfrm>
            <a:off x="6823075" y="2713038"/>
            <a:ext cx="1063625" cy="434975"/>
          </a:xfrm>
          <a:prstGeom prst="rect">
            <a:avLst/>
          </a:prstGeom>
          <a:solidFill>
            <a:srgbClr val="CC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HSS - B</a:t>
            </a:r>
          </a:p>
        </p:txBody>
      </p:sp>
      <p:sp>
        <p:nvSpPr>
          <p:cNvPr id="3495948" name="Text Box 12"/>
          <p:cNvSpPr txBox="1">
            <a:spLocks noChangeArrowheads="1"/>
          </p:cNvSpPr>
          <p:nvPr/>
        </p:nvSpPr>
        <p:spPr bwMode="auto">
          <a:xfrm>
            <a:off x="4776788" y="3575050"/>
            <a:ext cx="1131887" cy="581025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S-CSCF - B</a:t>
            </a:r>
          </a:p>
        </p:txBody>
      </p:sp>
      <p:sp>
        <p:nvSpPr>
          <p:cNvPr id="3495949" name="Text Box 13"/>
          <p:cNvSpPr txBox="1">
            <a:spLocks noChangeArrowheads="1"/>
          </p:cNvSpPr>
          <p:nvPr/>
        </p:nvSpPr>
        <p:spPr bwMode="auto">
          <a:xfrm>
            <a:off x="6303963" y="3575050"/>
            <a:ext cx="1130300" cy="581025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I-CSCF - B</a:t>
            </a:r>
          </a:p>
        </p:txBody>
      </p:sp>
      <p:sp>
        <p:nvSpPr>
          <p:cNvPr id="3495950" name="Text Box 14"/>
          <p:cNvSpPr txBox="1">
            <a:spLocks noChangeArrowheads="1"/>
          </p:cNvSpPr>
          <p:nvPr/>
        </p:nvSpPr>
        <p:spPr bwMode="auto">
          <a:xfrm>
            <a:off x="1770063" y="4598988"/>
            <a:ext cx="2659062" cy="2030412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51" name="Text Box 15"/>
          <p:cNvSpPr txBox="1">
            <a:spLocks noChangeArrowheads="1"/>
          </p:cNvSpPr>
          <p:nvPr/>
        </p:nvSpPr>
        <p:spPr bwMode="auto">
          <a:xfrm>
            <a:off x="2035175" y="5322888"/>
            <a:ext cx="1130300" cy="582612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P-CSCF - A</a:t>
            </a:r>
          </a:p>
        </p:txBody>
      </p:sp>
      <p:sp>
        <p:nvSpPr>
          <p:cNvPr id="3495952" name="Text Box 16"/>
          <p:cNvSpPr txBox="1">
            <a:spLocks noChangeArrowheads="1"/>
          </p:cNvSpPr>
          <p:nvPr/>
        </p:nvSpPr>
        <p:spPr bwMode="auto">
          <a:xfrm>
            <a:off x="1901825" y="6194425"/>
            <a:ext cx="25273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Network Visited by Mobile A</a:t>
            </a:r>
          </a:p>
        </p:txBody>
      </p:sp>
      <p:sp>
        <p:nvSpPr>
          <p:cNvPr id="3495953" name="Text Box 17"/>
          <p:cNvSpPr txBox="1">
            <a:spLocks noChangeArrowheads="1"/>
          </p:cNvSpPr>
          <p:nvPr/>
        </p:nvSpPr>
        <p:spPr bwMode="auto">
          <a:xfrm>
            <a:off x="4562475" y="4598988"/>
            <a:ext cx="2659063" cy="2030412"/>
          </a:xfrm>
          <a:prstGeom prst="rect">
            <a:avLst/>
          </a:prstGeom>
          <a:solidFill>
            <a:srgbClr val="CCEC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54" name="Text Box 18"/>
          <p:cNvSpPr txBox="1">
            <a:spLocks noChangeArrowheads="1"/>
          </p:cNvSpPr>
          <p:nvPr/>
        </p:nvSpPr>
        <p:spPr bwMode="auto">
          <a:xfrm>
            <a:off x="4562475" y="6194425"/>
            <a:ext cx="2527300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Network Visited by Mobile B</a:t>
            </a:r>
          </a:p>
        </p:txBody>
      </p:sp>
      <p:sp>
        <p:nvSpPr>
          <p:cNvPr id="3495955" name="Text Box 19"/>
          <p:cNvSpPr txBox="1">
            <a:spLocks noChangeArrowheads="1"/>
          </p:cNvSpPr>
          <p:nvPr/>
        </p:nvSpPr>
        <p:spPr bwMode="auto">
          <a:xfrm>
            <a:off x="5757863" y="5322888"/>
            <a:ext cx="1133475" cy="582612"/>
          </a:xfrm>
          <a:prstGeom prst="rect">
            <a:avLst/>
          </a:prstGeom>
          <a:solidFill>
            <a:srgbClr val="FFCC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P-CSCF - B</a:t>
            </a:r>
          </a:p>
        </p:txBody>
      </p:sp>
      <p:sp>
        <p:nvSpPr>
          <p:cNvPr id="3495956" name="Text Box 20"/>
          <p:cNvSpPr txBox="1">
            <a:spLocks noChangeArrowheads="1"/>
          </p:cNvSpPr>
          <p:nvPr/>
        </p:nvSpPr>
        <p:spPr bwMode="auto">
          <a:xfrm>
            <a:off x="969963" y="4887913"/>
            <a:ext cx="665162" cy="1174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57" name="Text Box 21"/>
          <p:cNvSpPr txBox="1">
            <a:spLocks noChangeArrowheads="1"/>
          </p:cNvSpPr>
          <p:nvPr/>
        </p:nvSpPr>
        <p:spPr bwMode="auto">
          <a:xfrm>
            <a:off x="838200" y="6049963"/>
            <a:ext cx="931863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Mobile A</a:t>
            </a:r>
          </a:p>
        </p:txBody>
      </p:sp>
      <p:sp>
        <p:nvSpPr>
          <p:cNvPr id="3495958" name="Text Box 22"/>
          <p:cNvSpPr txBox="1">
            <a:spLocks noChangeArrowheads="1"/>
          </p:cNvSpPr>
          <p:nvPr/>
        </p:nvSpPr>
        <p:spPr bwMode="auto">
          <a:xfrm>
            <a:off x="7354888" y="4887913"/>
            <a:ext cx="665162" cy="1174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endParaRPr kumimoji="0" lang="en-GB" sz="1200"/>
          </a:p>
        </p:txBody>
      </p:sp>
      <p:sp>
        <p:nvSpPr>
          <p:cNvPr id="3495959" name="Text Box 23"/>
          <p:cNvSpPr txBox="1">
            <a:spLocks noChangeArrowheads="1"/>
          </p:cNvSpPr>
          <p:nvPr/>
        </p:nvSpPr>
        <p:spPr bwMode="auto">
          <a:xfrm>
            <a:off x="7221538" y="6049963"/>
            <a:ext cx="931862" cy="43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 b="1"/>
              <a:t>Mobile B</a:t>
            </a:r>
          </a:p>
        </p:txBody>
      </p:sp>
      <p:sp>
        <p:nvSpPr>
          <p:cNvPr id="3495960" name="Line 24"/>
          <p:cNvSpPr>
            <a:spLocks noChangeShapeType="1"/>
          </p:cNvSpPr>
          <p:nvPr/>
        </p:nvSpPr>
        <p:spPr bwMode="auto">
          <a:xfrm flipV="1">
            <a:off x="3898900" y="4021138"/>
            <a:ext cx="0" cy="173990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95961" name="Line 25"/>
          <p:cNvSpPr>
            <a:spLocks noChangeShapeType="1"/>
          </p:cNvSpPr>
          <p:nvPr/>
        </p:nvSpPr>
        <p:spPr bwMode="auto">
          <a:xfrm>
            <a:off x="3898900" y="4021138"/>
            <a:ext cx="1330325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95962" name="Line 26"/>
          <p:cNvSpPr>
            <a:spLocks noChangeShapeType="1"/>
          </p:cNvSpPr>
          <p:nvPr/>
        </p:nvSpPr>
        <p:spPr bwMode="auto">
          <a:xfrm>
            <a:off x="5227638" y="4021138"/>
            <a:ext cx="0" cy="173990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495963" name="Line 27"/>
          <p:cNvSpPr>
            <a:spLocks noChangeShapeType="1"/>
          </p:cNvSpPr>
          <p:nvPr/>
        </p:nvSpPr>
        <p:spPr bwMode="auto">
          <a:xfrm flipV="1">
            <a:off x="5227638" y="5759450"/>
            <a:ext cx="2127250" cy="1588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495964" name="Text Box 28"/>
          <p:cNvSpPr txBox="1">
            <a:spLocks noChangeArrowheads="1"/>
          </p:cNvSpPr>
          <p:nvPr/>
        </p:nvSpPr>
        <p:spPr bwMode="auto">
          <a:xfrm>
            <a:off x="3098800" y="5761038"/>
            <a:ext cx="1196975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en-GB" sz="1200"/>
              <a:t>Call Control</a:t>
            </a:r>
          </a:p>
        </p:txBody>
      </p:sp>
      <p:sp>
        <p:nvSpPr>
          <p:cNvPr id="3495965" name="Line 29"/>
          <p:cNvSpPr>
            <a:spLocks noChangeShapeType="1"/>
          </p:cNvSpPr>
          <p:nvPr/>
        </p:nvSpPr>
        <p:spPr bwMode="auto">
          <a:xfrm flipH="1">
            <a:off x="1636713" y="5761038"/>
            <a:ext cx="2260600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pic>
        <p:nvPicPr>
          <p:cNvPr id="3495966" name="Picture 3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9500" y="5018088"/>
            <a:ext cx="401638" cy="922337"/>
          </a:xfrm>
          <a:prstGeom prst="rect">
            <a:avLst/>
          </a:prstGeom>
          <a:noFill/>
        </p:spPr>
      </p:pic>
      <p:pic>
        <p:nvPicPr>
          <p:cNvPr id="3495967" name="Picture 3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10463" y="5018088"/>
            <a:ext cx="401637" cy="922337"/>
          </a:xfrm>
          <a:prstGeom prst="rect">
            <a:avLst/>
          </a:prstGeom>
          <a:noFill/>
        </p:spPr>
      </p:pic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1562100" y="5272088"/>
            <a:ext cx="482600" cy="304800"/>
            <a:chOff x="1056" y="3456"/>
            <a:chExt cx="288" cy="172"/>
          </a:xfrm>
        </p:grpSpPr>
        <p:sp>
          <p:nvSpPr>
            <p:cNvPr id="3495969" name="Line 33"/>
            <p:cNvSpPr>
              <a:spLocks noChangeShapeType="1"/>
            </p:cNvSpPr>
            <p:nvPr/>
          </p:nvSpPr>
          <p:spPr bwMode="auto">
            <a:xfrm>
              <a:off x="1104" y="3600"/>
              <a:ext cx="240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0" name="Text Box 34"/>
            <p:cNvSpPr txBox="1">
              <a:spLocks noChangeArrowheads="1"/>
            </p:cNvSpPr>
            <p:nvPr/>
          </p:nvSpPr>
          <p:spPr bwMode="auto">
            <a:xfrm>
              <a:off x="1056" y="3456"/>
              <a:ext cx="144" cy="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1</a:t>
              </a:r>
            </a:p>
          </p:txBody>
        </p:sp>
      </p:grpSp>
      <p:grpSp>
        <p:nvGrpSpPr>
          <p:cNvPr id="3" name="Group 35"/>
          <p:cNvGrpSpPr>
            <a:grpSpLocks/>
          </p:cNvGrpSpPr>
          <p:nvPr/>
        </p:nvGrpSpPr>
        <p:grpSpPr bwMode="auto">
          <a:xfrm>
            <a:off x="3168650" y="4168775"/>
            <a:ext cx="322263" cy="1357313"/>
            <a:chOff x="2016" y="2832"/>
            <a:chExt cx="192" cy="768"/>
          </a:xfrm>
        </p:grpSpPr>
        <p:sp>
          <p:nvSpPr>
            <p:cNvPr id="3495972" name="Line 36"/>
            <p:cNvSpPr>
              <a:spLocks noChangeShapeType="1"/>
            </p:cNvSpPr>
            <p:nvPr/>
          </p:nvSpPr>
          <p:spPr bwMode="auto">
            <a:xfrm>
              <a:off x="2016" y="3600"/>
              <a:ext cx="192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3" name="Line 37"/>
            <p:cNvSpPr>
              <a:spLocks noChangeShapeType="1"/>
            </p:cNvSpPr>
            <p:nvPr/>
          </p:nvSpPr>
          <p:spPr bwMode="auto">
            <a:xfrm flipV="1">
              <a:off x="2208" y="2832"/>
              <a:ext cx="0" cy="768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4" name="Text Box 38"/>
            <p:cNvSpPr txBox="1">
              <a:spLocks noChangeArrowheads="1"/>
            </p:cNvSpPr>
            <p:nvPr/>
          </p:nvSpPr>
          <p:spPr bwMode="auto">
            <a:xfrm>
              <a:off x="2064" y="3264"/>
              <a:ext cx="14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2</a:t>
              </a:r>
            </a:p>
          </p:txBody>
        </p:sp>
      </p:grpSp>
      <p:grpSp>
        <p:nvGrpSpPr>
          <p:cNvPr id="4" name="Group 39"/>
          <p:cNvGrpSpPr>
            <a:grpSpLocks/>
          </p:cNvGrpSpPr>
          <p:nvPr/>
        </p:nvGrpSpPr>
        <p:grpSpPr bwMode="auto">
          <a:xfrm>
            <a:off x="3490913" y="2811463"/>
            <a:ext cx="2974975" cy="763587"/>
            <a:chOff x="2208" y="2064"/>
            <a:chExt cx="1776" cy="432"/>
          </a:xfrm>
        </p:grpSpPr>
        <p:sp>
          <p:nvSpPr>
            <p:cNvPr id="3495976" name="Line 40"/>
            <p:cNvSpPr>
              <a:spLocks noChangeShapeType="1"/>
            </p:cNvSpPr>
            <p:nvPr/>
          </p:nvSpPr>
          <p:spPr bwMode="auto">
            <a:xfrm flipV="1">
              <a:off x="2208" y="2208"/>
              <a:ext cx="0" cy="288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7" name="Line 41"/>
            <p:cNvSpPr>
              <a:spLocks noChangeShapeType="1"/>
            </p:cNvSpPr>
            <p:nvPr/>
          </p:nvSpPr>
          <p:spPr bwMode="auto">
            <a:xfrm>
              <a:off x="2208" y="2208"/>
              <a:ext cx="1776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8" name="Line 42"/>
            <p:cNvSpPr>
              <a:spLocks noChangeShapeType="1"/>
            </p:cNvSpPr>
            <p:nvPr/>
          </p:nvSpPr>
          <p:spPr bwMode="auto">
            <a:xfrm>
              <a:off x="3984" y="2208"/>
              <a:ext cx="0" cy="288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79" name="Text Box 43"/>
            <p:cNvSpPr txBox="1">
              <a:spLocks noChangeArrowheads="1"/>
            </p:cNvSpPr>
            <p:nvPr/>
          </p:nvSpPr>
          <p:spPr bwMode="auto">
            <a:xfrm>
              <a:off x="2496" y="2064"/>
              <a:ext cx="193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3</a:t>
              </a:r>
            </a:p>
          </p:txBody>
        </p:sp>
      </p:grpSp>
      <p:grpSp>
        <p:nvGrpSpPr>
          <p:cNvPr id="5" name="Group 44"/>
          <p:cNvGrpSpPr>
            <a:grpSpLocks/>
          </p:cNvGrpSpPr>
          <p:nvPr/>
        </p:nvGrpSpPr>
        <p:grpSpPr bwMode="auto">
          <a:xfrm>
            <a:off x="7188200" y="3151188"/>
            <a:ext cx="322263" cy="423862"/>
            <a:chOff x="4416" y="2256"/>
            <a:chExt cx="192" cy="240"/>
          </a:xfrm>
        </p:grpSpPr>
        <p:sp>
          <p:nvSpPr>
            <p:cNvPr id="3495981" name="Line 45"/>
            <p:cNvSpPr>
              <a:spLocks noChangeShapeType="1"/>
            </p:cNvSpPr>
            <p:nvPr/>
          </p:nvSpPr>
          <p:spPr bwMode="auto">
            <a:xfrm flipV="1">
              <a:off x="4464" y="2256"/>
              <a:ext cx="0" cy="24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82" name="Text Box 46"/>
            <p:cNvSpPr txBox="1">
              <a:spLocks noChangeArrowheads="1"/>
            </p:cNvSpPr>
            <p:nvPr/>
          </p:nvSpPr>
          <p:spPr bwMode="auto">
            <a:xfrm>
              <a:off x="4416" y="2303"/>
              <a:ext cx="19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4</a:t>
              </a:r>
            </a:p>
          </p:txBody>
        </p:sp>
      </p:grp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5902325" y="3660775"/>
            <a:ext cx="401638" cy="304800"/>
            <a:chOff x="3648" y="2544"/>
            <a:chExt cx="240" cy="173"/>
          </a:xfrm>
        </p:grpSpPr>
        <p:sp>
          <p:nvSpPr>
            <p:cNvPr id="3495984" name="Line 48"/>
            <p:cNvSpPr>
              <a:spLocks noChangeShapeType="1"/>
            </p:cNvSpPr>
            <p:nvPr/>
          </p:nvSpPr>
          <p:spPr bwMode="auto">
            <a:xfrm flipH="1">
              <a:off x="3648" y="2688"/>
              <a:ext cx="240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85" name="Text Box 49"/>
            <p:cNvSpPr txBox="1">
              <a:spLocks noChangeArrowheads="1"/>
            </p:cNvSpPr>
            <p:nvPr/>
          </p:nvSpPr>
          <p:spPr bwMode="auto">
            <a:xfrm>
              <a:off x="3695" y="2544"/>
              <a:ext cx="19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5</a:t>
              </a:r>
            </a:p>
          </p:txBody>
        </p:sp>
      </p:grpSp>
      <p:grpSp>
        <p:nvGrpSpPr>
          <p:cNvPr id="7" name="Group 50"/>
          <p:cNvGrpSpPr>
            <a:grpSpLocks/>
          </p:cNvGrpSpPr>
          <p:nvPr/>
        </p:nvGrpSpPr>
        <p:grpSpPr bwMode="auto">
          <a:xfrm>
            <a:off x="5340350" y="4168775"/>
            <a:ext cx="401638" cy="1357313"/>
            <a:chOff x="3312" y="2832"/>
            <a:chExt cx="240" cy="768"/>
          </a:xfrm>
        </p:grpSpPr>
        <p:sp>
          <p:nvSpPr>
            <p:cNvPr id="3495987" name="Line 51"/>
            <p:cNvSpPr>
              <a:spLocks noChangeShapeType="1"/>
            </p:cNvSpPr>
            <p:nvPr/>
          </p:nvSpPr>
          <p:spPr bwMode="auto">
            <a:xfrm>
              <a:off x="3360" y="2832"/>
              <a:ext cx="0" cy="768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88" name="Line 52"/>
            <p:cNvSpPr>
              <a:spLocks noChangeShapeType="1"/>
            </p:cNvSpPr>
            <p:nvPr/>
          </p:nvSpPr>
          <p:spPr bwMode="auto">
            <a:xfrm>
              <a:off x="3360" y="3600"/>
              <a:ext cx="192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89" name="Text Box 53"/>
            <p:cNvSpPr txBox="1">
              <a:spLocks noChangeArrowheads="1"/>
            </p:cNvSpPr>
            <p:nvPr/>
          </p:nvSpPr>
          <p:spPr bwMode="auto">
            <a:xfrm>
              <a:off x="3312" y="3120"/>
              <a:ext cx="19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6</a:t>
              </a:r>
            </a:p>
          </p:txBody>
        </p:sp>
      </p:grpSp>
      <p:grpSp>
        <p:nvGrpSpPr>
          <p:cNvPr id="8" name="Group 54"/>
          <p:cNvGrpSpPr>
            <a:grpSpLocks/>
          </p:cNvGrpSpPr>
          <p:nvPr/>
        </p:nvGrpSpPr>
        <p:grpSpPr bwMode="auto">
          <a:xfrm>
            <a:off x="6867525" y="5272088"/>
            <a:ext cx="482600" cy="304800"/>
            <a:chOff x="4224" y="3456"/>
            <a:chExt cx="288" cy="172"/>
          </a:xfrm>
        </p:grpSpPr>
        <p:sp>
          <p:nvSpPr>
            <p:cNvPr id="3495991" name="Line 55"/>
            <p:cNvSpPr>
              <a:spLocks noChangeShapeType="1"/>
            </p:cNvSpPr>
            <p:nvPr/>
          </p:nvSpPr>
          <p:spPr bwMode="auto">
            <a:xfrm>
              <a:off x="4224" y="3600"/>
              <a:ext cx="288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495992" name="Text Box 56"/>
            <p:cNvSpPr txBox="1">
              <a:spLocks noChangeArrowheads="1"/>
            </p:cNvSpPr>
            <p:nvPr/>
          </p:nvSpPr>
          <p:spPr bwMode="auto">
            <a:xfrm>
              <a:off x="4272" y="3456"/>
              <a:ext cx="192" cy="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7</a:t>
              </a:r>
            </a:p>
          </p:txBody>
        </p:sp>
      </p:grpSp>
      <p:sp>
        <p:nvSpPr>
          <p:cNvPr id="3495993" name="Rectangle 5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>
                <a:solidFill>
                  <a:schemeClr val="tx1"/>
                </a:solidFill>
              </a:rPr>
              <a:t>Przykład </a:t>
            </a:r>
            <a:r>
              <a:rPr lang="pl-PL" dirty="0">
                <a:solidFill>
                  <a:schemeClr val="tx1"/>
                </a:solidFill>
              </a:rPr>
              <a:t>– połączenie mobilne </a:t>
            </a:r>
          </a:p>
        </p:txBody>
      </p:sp>
      <p:sp>
        <p:nvSpPr>
          <p:cNvPr id="60" name="Symbol zastępczy daty 5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84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70CB84-44BD-4FC8-84C9-C16EBB10CAB9}" type="slidenum">
              <a:rPr lang="pl-PL"/>
              <a:pPr/>
              <a:t>75</a:t>
            </a:fld>
            <a:endParaRPr lang="pl-PL"/>
          </a:p>
        </p:txBody>
      </p:sp>
      <p:sp>
        <p:nvSpPr>
          <p:cNvPr id="3497986" name="Rectangle 2"/>
          <p:cNvSpPr>
            <a:spLocks noChangeArrowheads="1"/>
          </p:cNvSpPr>
          <p:nvPr/>
        </p:nvSpPr>
        <p:spPr bwMode="auto">
          <a:xfrm>
            <a:off x="7083425" y="3060700"/>
            <a:ext cx="1295400" cy="53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7987" name="Line 3"/>
          <p:cNvSpPr>
            <a:spLocks noChangeShapeType="1"/>
          </p:cNvSpPr>
          <p:nvPr/>
        </p:nvSpPr>
        <p:spPr bwMode="auto">
          <a:xfrm flipH="1">
            <a:off x="7235825" y="3213100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7988" name="Line 4"/>
          <p:cNvSpPr>
            <a:spLocks noChangeShapeType="1"/>
          </p:cNvSpPr>
          <p:nvPr/>
        </p:nvSpPr>
        <p:spPr bwMode="auto">
          <a:xfrm>
            <a:off x="7235825" y="3441700"/>
            <a:ext cx="4572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7989" name="Rectangle 5"/>
          <p:cNvSpPr>
            <a:spLocks noChangeArrowheads="1"/>
          </p:cNvSpPr>
          <p:nvPr/>
        </p:nvSpPr>
        <p:spPr bwMode="auto">
          <a:xfrm>
            <a:off x="7769225" y="3136900"/>
            <a:ext cx="407988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>
                <a:latin typeface="Frutiger 55 Roman" pitchFamily="34" charset="0"/>
              </a:rPr>
              <a:t>Control</a:t>
            </a:r>
          </a:p>
        </p:txBody>
      </p:sp>
      <p:sp>
        <p:nvSpPr>
          <p:cNvPr id="3497990" name="Rectangle 6"/>
          <p:cNvSpPr>
            <a:spLocks noChangeArrowheads="1"/>
          </p:cNvSpPr>
          <p:nvPr/>
        </p:nvSpPr>
        <p:spPr bwMode="auto">
          <a:xfrm>
            <a:off x="7769225" y="3365500"/>
            <a:ext cx="379413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>
                <a:latin typeface="Frutiger 55 Roman" pitchFamily="34" charset="0"/>
              </a:rPr>
              <a:t>Bearer</a:t>
            </a:r>
          </a:p>
        </p:txBody>
      </p:sp>
      <p:sp>
        <p:nvSpPr>
          <p:cNvPr id="3497991" name="AutoShape 7"/>
          <p:cNvSpPr>
            <a:spLocks noChangeArrowheads="1"/>
          </p:cNvSpPr>
          <p:nvPr/>
        </p:nvSpPr>
        <p:spPr bwMode="blackWhite">
          <a:xfrm>
            <a:off x="781050" y="3819525"/>
            <a:ext cx="4935538" cy="2438400"/>
          </a:xfrm>
          <a:prstGeom prst="roundRect">
            <a:avLst>
              <a:gd name="adj" fmla="val 7944"/>
            </a:avLst>
          </a:prstGeom>
          <a:solidFill>
            <a:srgbClr val="EAEAEA"/>
          </a:solidFill>
          <a:ln w="9525" algn="ctr">
            <a:noFill/>
            <a:round/>
            <a:headEnd/>
            <a:tailEnd/>
          </a:ln>
          <a:effectLst>
            <a:prstShdw prst="shdw17" dist="17961" dir="2700000">
              <a:srgbClr val="EAEAEA">
                <a:gamma/>
                <a:shade val="60000"/>
                <a:invGamma/>
              </a:srgbClr>
            </a:prstShdw>
          </a:effectLst>
        </p:spPr>
        <p:txBody>
          <a:bodyPr lIns="18265" tIns="18265" rIns="0" bIns="0" anchorCtr="1"/>
          <a:lstStyle/>
          <a:p>
            <a:pPr algn="ctr" eaLnBrk="0" hangingPunct="0"/>
            <a:r>
              <a:rPr kumimoji="0" lang="pl-PL" sz="1200" b="1">
                <a:latin typeface="Arial" pitchFamily="34" charset="0"/>
              </a:rPr>
              <a:t>Sieć wizytowana </a:t>
            </a:r>
          </a:p>
          <a:p>
            <a:pPr algn="ctr" eaLnBrk="0" hangingPunct="0"/>
            <a:r>
              <a:rPr kumimoji="0" lang="pl-PL" sz="1200" b="1">
                <a:latin typeface="Arial" pitchFamily="34" charset="0"/>
              </a:rPr>
              <a:t>przez ab. wywołującego</a:t>
            </a:r>
          </a:p>
        </p:txBody>
      </p:sp>
      <p:sp>
        <p:nvSpPr>
          <p:cNvPr id="3497992" name="AutoShape 8"/>
          <p:cNvSpPr>
            <a:spLocks noChangeArrowheads="1"/>
          </p:cNvSpPr>
          <p:nvPr/>
        </p:nvSpPr>
        <p:spPr bwMode="blackWhite">
          <a:xfrm>
            <a:off x="5868988" y="3819525"/>
            <a:ext cx="2590800" cy="2438400"/>
          </a:xfrm>
          <a:prstGeom prst="roundRect">
            <a:avLst>
              <a:gd name="adj" fmla="val 7880"/>
            </a:avLst>
          </a:prstGeom>
          <a:solidFill>
            <a:srgbClr val="EAEAEA"/>
          </a:solidFill>
          <a:ln w="9525" algn="ctr">
            <a:noFill/>
            <a:round/>
            <a:headEnd/>
            <a:tailEnd/>
          </a:ln>
          <a:effectLst>
            <a:prstShdw prst="shdw17" dist="17961" dir="2700000">
              <a:srgbClr val="EAEAEA">
                <a:gamma/>
                <a:shade val="60000"/>
                <a:invGamma/>
              </a:srgbClr>
            </a:prstShdw>
          </a:effectLst>
        </p:spPr>
        <p:txBody>
          <a:bodyPr lIns="18265" tIns="18265" rIns="0" bIns="0" anchorCtr="1"/>
          <a:lstStyle/>
          <a:p>
            <a:pPr algn="ctr" eaLnBrk="0" hangingPunct="0"/>
            <a:r>
              <a:rPr kumimoji="0" lang="en-US" sz="1200" b="1">
                <a:latin typeface="Arial" pitchFamily="34" charset="0"/>
              </a:rPr>
              <a:t>Sieć macierzysta ab.wywołującego</a:t>
            </a:r>
          </a:p>
        </p:txBody>
      </p:sp>
      <p:sp>
        <p:nvSpPr>
          <p:cNvPr id="3497993" name="Rectangle 9"/>
          <p:cNvSpPr>
            <a:spLocks noChangeArrowheads="1"/>
          </p:cNvSpPr>
          <p:nvPr/>
        </p:nvSpPr>
        <p:spPr bwMode="blackWhite">
          <a:xfrm>
            <a:off x="2820988" y="45053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P-CSCF</a:t>
            </a:r>
          </a:p>
        </p:txBody>
      </p:sp>
      <p:sp>
        <p:nvSpPr>
          <p:cNvPr id="3497994" name="Rectangle 10"/>
          <p:cNvSpPr>
            <a:spLocks noChangeArrowheads="1"/>
          </p:cNvSpPr>
          <p:nvPr/>
        </p:nvSpPr>
        <p:spPr bwMode="blackWhite">
          <a:xfrm>
            <a:off x="6630988" y="54959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HSS</a:t>
            </a:r>
          </a:p>
        </p:txBody>
      </p:sp>
      <p:sp>
        <p:nvSpPr>
          <p:cNvPr id="3497995" name="Rectangle 11"/>
          <p:cNvSpPr>
            <a:spLocks noChangeArrowheads="1"/>
          </p:cNvSpPr>
          <p:nvPr/>
        </p:nvSpPr>
        <p:spPr bwMode="blackWhite">
          <a:xfrm>
            <a:off x="7088188" y="45053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S-CSCF</a:t>
            </a:r>
          </a:p>
        </p:txBody>
      </p:sp>
      <p:sp>
        <p:nvSpPr>
          <p:cNvPr id="3497996" name="Rectangle 12"/>
          <p:cNvSpPr>
            <a:spLocks noChangeArrowheads="1"/>
          </p:cNvSpPr>
          <p:nvPr/>
        </p:nvSpPr>
        <p:spPr bwMode="blackWhite">
          <a:xfrm>
            <a:off x="4954588" y="48101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BGCF</a:t>
            </a:r>
          </a:p>
        </p:txBody>
      </p:sp>
      <p:sp>
        <p:nvSpPr>
          <p:cNvPr id="3497997" name="Rectangle 13"/>
          <p:cNvSpPr>
            <a:spLocks noChangeArrowheads="1"/>
          </p:cNvSpPr>
          <p:nvPr/>
        </p:nvSpPr>
        <p:spPr bwMode="blackWhite">
          <a:xfrm>
            <a:off x="3887788" y="48101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MGCF</a:t>
            </a:r>
          </a:p>
        </p:txBody>
      </p:sp>
      <p:sp>
        <p:nvSpPr>
          <p:cNvPr id="3497998" name="Rectangle 14"/>
          <p:cNvSpPr>
            <a:spLocks noChangeArrowheads="1"/>
          </p:cNvSpPr>
          <p:nvPr/>
        </p:nvSpPr>
        <p:spPr bwMode="blackWhite">
          <a:xfrm>
            <a:off x="3887788" y="56991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MGW</a:t>
            </a:r>
          </a:p>
        </p:txBody>
      </p:sp>
      <p:sp>
        <p:nvSpPr>
          <p:cNvPr id="3497999" name="Line 15"/>
          <p:cNvSpPr>
            <a:spLocks noChangeShapeType="1"/>
          </p:cNvSpPr>
          <p:nvPr/>
        </p:nvSpPr>
        <p:spPr bwMode="auto">
          <a:xfrm flipH="1">
            <a:off x="7164388" y="4886325"/>
            <a:ext cx="457200" cy="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00" name="Text Box 16"/>
          <p:cNvSpPr txBox="1">
            <a:spLocks noChangeArrowheads="1"/>
          </p:cNvSpPr>
          <p:nvPr/>
        </p:nvSpPr>
        <p:spPr bwMode="auto">
          <a:xfrm>
            <a:off x="4243388" y="5343525"/>
            <a:ext cx="33655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>
                <a:latin typeface="Frutiger 55 Roman" pitchFamily="34" charset="0"/>
              </a:rPr>
              <a:t>H.248</a:t>
            </a:r>
          </a:p>
        </p:txBody>
      </p:sp>
      <p:sp>
        <p:nvSpPr>
          <p:cNvPr id="3498001" name="Text Box 17"/>
          <p:cNvSpPr txBox="1">
            <a:spLocks noChangeArrowheads="1"/>
          </p:cNvSpPr>
          <p:nvPr/>
        </p:nvSpPr>
        <p:spPr bwMode="auto">
          <a:xfrm>
            <a:off x="5106988" y="4391025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SIP</a:t>
            </a:r>
          </a:p>
        </p:txBody>
      </p:sp>
      <p:sp>
        <p:nvSpPr>
          <p:cNvPr id="3498002" name="Text Box 18"/>
          <p:cNvSpPr txBox="1">
            <a:spLocks noChangeArrowheads="1"/>
          </p:cNvSpPr>
          <p:nvPr/>
        </p:nvSpPr>
        <p:spPr bwMode="auto">
          <a:xfrm>
            <a:off x="4637088" y="4962525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SIP</a:t>
            </a:r>
          </a:p>
        </p:txBody>
      </p:sp>
      <p:sp>
        <p:nvSpPr>
          <p:cNvPr id="3498003" name="Text Box 19"/>
          <p:cNvSpPr txBox="1">
            <a:spLocks noChangeArrowheads="1"/>
          </p:cNvSpPr>
          <p:nvPr/>
        </p:nvSpPr>
        <p:spPr bwMode="auto">
          <a:xfrm>
            <a:off x="5695950" y="4975225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SIP</a:t>
            </a:r>
          </a:p>
        </p:txBody>
      </p:sp>
      <p:sp>
        <p:nvSpPr>
          <p:cNvPr id="3498004" name="Rectangle 20"/>
          <p:cNvSpPr>
            <a:spLocks noChangeArrowheads="1"/>
          </p:cNvSpPr>
          <p:nvPr/>
        </p:nvSpPr>
        <p:spPr bwMode="blackWhite">
          <a:xfrm>
            <a:off x="7697788" y="5648325"/>
            <a:ext cx="609600" cy="3048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endParaRPr kumimoji="0" lang="pl-PL" sz="1000" b="1">
              <a:effectLst>
                <a:outerShdw blurRad="38100" dist="38100" dir="2700000" algn="tl">
                  <a:srgbClr val="000000"/>
                </a:outerShdw>
              </a:effectLst>
              <a:latin typeface="Frutiger 55 Roman" pitchFamily="34" charset="0"/>
            </a:endParaRPr>
          </a:p>
        </p:txBody>
      </p:sp>
      <p:sp>
        <p:nvSpPr>
          <p:cNvPr id="3498005" name="Rectangle 21"/>
          <p:cNvSpPr>
            <a:spLocks noChangeArrowheads="1"/>
          </p:cNvSpPr>
          <p:nvPr/>
        </p:nvSpPr>
        <p:spPr bwMode="blackWhite">
          <a:xfrm>
            <a:off x="7621588" y="5572125"/>
            <a:ext cx="609600" cy="3048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endParaRPr kumimoji="0" lang="pl-PL" sz="1000" b="1">
              <a:effectLst>
                <a:outerShdw blurRad="38100" dist="38100" dir="2700000" algn="tl">
                  <a:srgbClr val="000000"/>
                </a:outerShdw>
              </a:effectLst>
              <a:latin typeface="Frutiger 55 Roman" pitchFamily="34" charset="0"/>
            </a:endParaRPr>
          </a:p>
        </p:txBody>
      </p:sp>
      <p:sp>
        <p:nvSpPr>
          <p:cNvPr id="3498006" name="Rectangle 22"/>
          <p:cNvSpPr>
            <a:spLocks noChangeArrowheads="1"/>
          </p:cNvSpPr>
          <p:nvPr/>
        </p:nvSpPr>
        <p:spPr bwMode="blackWhite">
          <a:xfrm>
            <a:off x="7545388" y="5495925"/>
            <a:ext cx="609600" cy="3048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AS</a:t>
            </a:r>
          </a:p>
        </p:txBody>
      </p:sp>
      <p:sp>
        <p:nvSpPr>
          <p:cNvPr id="3498007" name="Rectangle 23"/>
          <p:cNvSpPr>
            <a:spLocks noChangeArrowheads="1"/>
          </p:cNvSpPr>
          <p:nvPr/>
        </p:nvSpPr>
        <p:spPr bwMode="blackWhite">
          <a:xfrm>
            <a:off x="6021388" y="4810125"/>
            <a:ext cx="609600" cy="3810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prstShdw prst="shdw17" dist="17961" dir="2700000">
              <a:srgbClr val="FFFF99">
                <a:gamma/>
                <a:shade val="60000"/>
                <a:invGamma/>
              </a:srgbClr>
            </a:prstShdw>
          </a:effectLst>
        </p:spPr>
        <p:txBody>
          <a:bodyPr lIns="58666" tIns="23782" rIns="58666" bIns="23782" anchor="ctr" anchorCtr="1"/>
          <a:lstStyle/>
          <a:p>
            <a:pPr algn="ctr" eaLnBrk="0" hangingPunct="0"/>
            <a:r>
              <a:rPr kumimoji="0" lang="en-US" sz="1000" b="1">
                <a:effectLst>
                  <a:outerShdw blurRad="38100" dist="38100" dir="2700000" algn="tl">
                    <a:srgbClr val="000000"/>
                  </a:outerShdw>
                </a:effectLst>
                <a:latin typeface="Frutiger 55 Roman" pitchFamily="34" charset="0"/>
              </a:rPr>
              <a:t>BGCF</a:t>
            </a:r>
          </a:p>
        </p:txBody>
      </p:sp>
      <p:sp>
        <p:nvSpPr>
          <p:cNvPr id="3498008" name="Text Box 24"/>
          <p:cNvSpPr txBox="1">
            <a:spLocks noChangeArrowheads="1"/>
          </p:cNvSpPr>
          <p:nvPr/>
        </p:nvSpPr>
        <p:spPr bwMode="auto">
          <a:xfrm>
            <a:off x="7713663" y="5267325"/>
            <a:ext cx="2286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SIP</a:t>
            </a:r>
          </a:p>
        </p:txBody>
      </p:sp>
      <p:sp>
        <p:nvSpPr>
          <p:cNvPr id="3498009" name="Line 25"/>
          <p:cNvSpPr>
            <a:spLocks noChangeShapeType="1"/>
          </p:cNvSpPr>
          <p:nvPr/>
        </p:nvSpPr>
        <p:spPr bwMode="auto">
          <a:xfrm flipH="1">
            <a:off x="4192588" y="5191125"/>
            <a:ext cx="0" cy="457200"/>
          </a:xfrm>
          <a:prstGeom prst="line">
            <a:avLst/>
          </a:prstGeom>
          <a:noFill/>
          <a:ln w="12700">
            <a:solidFill>
              <a:srgbClr val="C0C0C0"/>
            </a:solidFill>
            <a:prstDash val="dash"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10" name="Text Box 26"/>
          <p:cNvSpPr txBox="1">
            <a:spLocks noChangeArrowheads="1"/>
          </p:cNvSpPr>
          <p:nvPr/>
        </p:nvSpPr>
        <p:spPr bwMode="auto">
          <a:xfrm>
            <a:off x="6764338" y="4962525"/>
            <a:ext cx="20320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SIP</a:t>
            </a:r>
          </a:p>
        </p:txBody>
      </p:sp>
      <p:sp>
        <p:nvSpPr>
          <p:cNvPr id="3498011" name="Oval 27"/>
          <p:cNvSpPr>
            <a:spLocks noChangeArrowheads="1"/>
          </p:cNvSpPr>
          <p:nvPr/>
        </p:nvSpPr>
        <p:spPr bwMode="auto">
          <a:xfrm>
            <a:off x="4949825" y="5627688"/>
            <a:ext cx="1368425" cy="935037"/>
          </a:xfrm>
          <a:prstGeom prst="ellipse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12" name="Cloud"/>
          <p:cNvSpPr>
            <a:spLocks noChangeAspect="1" noEditPoints="1" noChangeArrowheads="1"/>
          </p:cNvSpPr>
          <p:nvPr/>
        </p:nvSpPr>
        <p:spPr bwMode="auto">
          <a:xfrm>
            <a:off x="5106988" y="5724525"/>
            <a:ext cx="981075" cy="561975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91328" tIns="45664" rIns="91328" bIns="45664" anchor="ctr" anchorCtr="1"/>
          <a:lstStyle/>
          <a:p>
            <a:pPr algn="ctr" eaLnBrk="0" hangingPunct="0"/>
            <a:r>
              <a:rPr kumimoji="0" lang="en-US" sz="1000" b="1"/>
              <a:t>PSTN</a:t>
            </a:r>
          </a:p>
        </p:txBody>
      </p:sp>
      <p:sp>
        <p:nvSpPr>
          <p:cNvPr id="3498013" name="Text Box 29"/>
          <p:cNvSpPr txBox="1">
            <a:spLocks noChangeArrowheads="1"/>
          </p:cNvSpPr>
          <p:nvPr/>
        </p:nvSpPr>
        <p:spPr bwMode="auto">
          <a:xfrm>
            <a:off x="4891088" y="5381625"/>
            <a:ext cx="295275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ISUP</a:t>
            </a:r>
          </a:p>
        </p:txBody>
      </p:sp>
      <p:sp>
        <p:nvSpPr>
          <p:cNvPr id="3498014" name="Text Box 30"/>
          <p:cNvSpPr txBox="1">
            <a:spLocks noChangeArrowheads="1"/>
          </p:cNvSpPr>
          <p:nvPr/>
        </p:nvSpPr>
        <p:spPr bwMode="auto">
          <a:xfrm>
            <a:off x="6623050" y="5254625"/>
            <a:ext cx="514350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Diameter</a:t>
            </a:r>
          </a:p>
        </p:txBody>
      </p:sp>
      <p:sp>
        <p:nvSpPr>
          <p:cNvPr id="3498015" name="Cloud"/>
          <p:cNvSpPr>
            <a:spLocks noChangeAspect="1" noEditPoints="1" noChangeArrowheads="1"/>
          </p:cNvSpPr>
          <p:nvPr/>
        </p:nvSpPr>
        <p:spPr bwMode="auto">
          <a:xfrm>
            <a:off x="1601788" y="5495925"/>
            <a:ext cx="981075" cy="638175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91328" tIns="45664" rIns="91328" bIns="45664" anchor="ctr" anchorCtr="1"/>
          <a:lstStyle/>
          <a:p>
            <a:pPr algn="ctr" eaLnBrk="0" hangingPunct="0"/>
            <a:r>
              <a:rPr kumimoji="0" lang="en-US" sz="1000" b="1"/>
              <a:t>Packet</a:t>
            </a:r>
          </a:p>
          <a:p>
            <a:pPr algn="ctr" eaLnBrk="0" hangingPunct="0"/>
            <a:r>
              <a:rPr kumimoji="0" lang="pl-PL" sz="1000" b="1"/>
              <a:t>Core</a:t>
            </a:r>
            <a:endParaRPr kumimoji="0" lang="en-GB" sz="1000" b="1"/>
          </a:p>
        </p:txBody>
      </p:sp>
      <p:sp>
        <p:nvSpPr>
          <p:cNvPr id="3498016" name="Cloud"/>
          <p:cNvSpPr>
            <a:spLocks noChangeAspect="1" noEditPoints="1" noChangeArrowheads="1"/>
          </p:cNvSpPr>
          <p:nvPr/>
        </p:nvSpPr>
        <p:spPr bwMode="auto">
          <a:xfrm>
            <a:off x="1754188" y="4505325"/>
            <a:ext cx="685800" cy="457200"/>
          </a:xfrm>
          <a:custGeom>
            <a:avLst/>
            <a:gdLst>
              <a:gd name="T0" fmla="*/ 67 w 21600"/>
              <a:gd name="T1" fmla="*/ 10800 h 21600"/>
              <a:gd name="T2" fmla="*/ 10800 w 21600"/>
              <a:gd name="T3" fmla="*/ 21577 h 21600"/>
              <a:gd name="T4" fmla="*/ 21582 w 21600"/>
              <a:gd name="T5" fmla="*/ 10800 h 21600"/>
              <a:gd name="T6" fmla="*/ 10800 w 21600"/>
              <a:gd name="T7" fmla="*/ 1235 h 21600"/>
              <a:gd name="T8" fmla="*/ 2977 w 21600"/>
              <a:gd name="T9" fmla="*/ 3262 h 21600"/>
              <a:gd name="T10" fmla="*/ 17087 w 21600"/>
              <a:gd name="T11" fmla="*/ 173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 extrusionOk="0">
                <a:moveTo>
                  <a:pt x="1949" y="7180"/>
                </a:moveTo>
                <a:cubicBezTo>
                  <a:pt x="841" y="7336"/>
                  <a:pt x="0" y="8613"/>
                  <a:pt x="0" y="10137"/>
                </a:cubicBezTo>
                <a:cubicBezTo>
                  <a:pt x="-1" y="11192"/>
                  <a:pt x="409" y="12169"/>
                  <a:pt x="1074" y="12702"/>
                </a:cubicBezTo>
                <a:lnTo>
                  <a:pt x="1063" y="12668"/>
                </a:lnTo>
                <a:cubicBezTo>
                  <a:pt x="685" y="13217"/>
                  <a:pt x="475" y="13940"/>
                  <a:pt x="475" y="14690"/>
                </a:cubicBezTo>
                <a:cubicBezTo>
                  <a:pt x="475" y="16325"/>
                  <a:pt x="1451" y="17650"/>
                  <a:pt x="2655" y="17650"/>
                </a:cubicBezTo>
                <a:cubicBezTo>
                  <a:pt x="2739" y="17650"/>
                  <a:pt x="2824" y="17643"/>
                  <a:pt x="2909" y="17629"/>
                </a:cubicBezTo>
                <a:lnTo>
                  <a:pt x="2897" y="17649"/>
                </a:lnTo>
                <a:cubicBezTo>
                  <a:pt x="3585" y="19288"/>
                  <a:pt x="4863" y="20300"/>
                  <a:pt x="6247" y="20300"/>
                </a:cubicBezTo>
                <a:cubicBezTo>
                  <a:pt x="6947" y="20299"/>
                  <a:pt x="7635" y="20039"/>
                  <a:pt x="8235" y="19546"/>
                </a:cubicBezTo>
                <a:lnTo>
                  <a:pt x="8229" y="19550"/>
                </a:lnTo>
                <a:cubicBezTo>
                  <a:pt x="8855" y="20829"/>
                  <a:pt x="9908" y="21597"/>
                  <a:pt x="11036" y="21597"/>
                </a:cubicBezTo>
                <a:cubicBezTo>
                  <a:pt x="12523" y="21596"/>
                  <a:pt x="13836" y="20267"/>
                  <a:pt x="14267" y="18324"/>
                </a:cubicBezTo>
                <a:lnTo>
                  <a:pt x="14270" y="18350"/>
                </a:lnTo>
                <a:cubicBezTo>
                  <a:pt x="14730" y="18740"/>
                  <a:pt x="15260" y="18947"/>
                  <a:pt x="15802" y="18947"/>
                </a:cubicBezTo>
                <a:cubicBezTo>
                  <a:pt x="17390" y="18946"/>
                  <a:pt x="18682" y="17205"/>
                  <a:pt x="18694" y="15045"/>
                </a:cubicBezTo>
                <a:lnTo>
                  <a:pt x="18689" y="15035"/>
                </a:lnTo>
                <a:cubicBezTo>
                  <a:pt x="20357" y="14710"/>
                  <a:pt x="21597" y="12765"/>
                  <a:pt x="21597" y="10472"/>
                </a:cubicBezTo>
                <a:cubicBezTo>
                  <a:pt x="21597" y="9456"/>
                  <a:pt x="21350" y="8469"/>
                  <a:pt x="20896" y="7663"/>
                </a:cubicBezTo>
                <a:lnTo>
                  <a:pt x="20889" y="7661"/>
                </a:lnTo>
                <a:cubicBezTo>
                  <a:pt x="21031" y="7208"/>
                  <a:pt x="21105" y="6721"/>
                  <a:pt x="21105" y="6228"/>
                </a:cubicBezTo>
                <a:cubicBezTo>
                  <a:pt x="21105" y="4588"/>
                  <a:pt x="20299" y="3150"/>
                  <a:pt x="19139" y="2719"/>
                </a:cubicBezTo>
                <a:lnTo>
                  <a:pt x="19148" y="2712"/>
                </a:lnTo>
                <a:cubicBezTo>
                  <a:pt x="18940" y="1142"/>
                  <a:pt x="17933" y="0"/>
                  <a:pt x="16758" y="0"/>
                </a:cubicBezTo>
                <a:cubicBezTo>
                  <a:pt x="16044" y="-1"/>
                  <a:pt x="15367" y="426"/>
                  <a:pt x="14905" y="1165"/>
                </a:cubicBezTo>
                <a:lnTo>
                  <a:pt x="14909" y="1170"/>
                </a:lnTo>
                <a:cubicBezTo>
                  <a:pt x="14497" y="432"/>
                  <a:pt x="13855" y="0"/>
                  <a:pt x="13174" y="0"/>
                </a:cubicBezTo>
                <a:cubicBezTo>
                  <a:pt x="12347" y="-1"/>
                  <a:pt x="11590" y="637"/>
                  <a:pt x="11221" y="1645"/>
                </a:cubicBezTo>
                <a:lnTo>
                  <a:pt x="11229" y="1694"/>
                </a:lnTo>
                <a:cubicBezTo>
                  <a:pt x="10730" y="1024"/>
                  <a:pt x="10058" y="650"/>
                  <a:pt x="9358" y="650"/>
                </a:cubicBezTo>
                <a:cubicBezTo>
                  <a:pt x="8372" y="649"/>
                  <a:pt x="7466" y="1391"/>
                  <a:pt x="7003" y="2578"/>
                </a:cubicBezTo>
                <a:lnTo>
                  <a:pt x="6995" y="2602"/>
                </a:lnTo>
                <a:cubicBezTo>
                  <a:pt x="6477" y="2189"/>
                  <a:pt x="5888" y="1972"/>
                  <a:pt x="5288" y="1972"/>
                </a:cubicBezTo>
                <a:cubicBezTo>
                  <a:pt x="3423" y="1972"/>
                  <a:pt x="1912" y="4029"/>
                  <a:pt x="1912" y="6567"/>
                </a:cubicBezTo>
                <a:cubicBezTo>
                  <a:pt x="1911" y="6774"/>
                  <a:pt x="1922" y="6981"/>
                  <a:pt x="1942" y="7186"/>
                </a:cubicBezTo>
                <a:close/>
              </a:path>
              <a:path w="21600" h="21600" fill="none" extrusionOk="0">
                <a:moveTo>
                  <a:pt x="1074" y="12702"/>
                </a:moveTo>
                <a:cubicBezTo>
                  <a:pt x="1407" y="12969"/>
                  <a:pt x="1786" y="13110"/>
                  <a:pt x="2172" y="13110"/>
                </a:cubicBezTo>
                <a:cubicBezTo>
                  <a:pt x="2228" y="13109"/>
                  <a:pt x="2285" y="13107"/>
                  <a:pt x="2341" y="13101"/>
                </a:cubicBezTo>
              </a:path>
              <a:path w="21600" h="21600" fill="none" extrusionOk="0">
                <a:moveTo>
                  <a:pt x="2909" y="17629"/>
                </a:moveTo>
                <a:cubicBezTo>
                  <a:pt x="3099" y="17599"/>
                  <a:pt x="3285" y="17535"/>
                  <a:pt x="3463" y="17439"/>
                </a:cubicBezTo>
              </a:path>
              <a:path w="21600" h="21600" fill="none" extrusionOk="0">
                <a:moveTo>
                  <a:pt x="7895" y="18680"/>
                </a:moveTo>
                <a:cubicBezTo>
                  <a:pt x="7983" y="18985"/>
                  <a:pt x="8095" y="19277"/>
                  <a:pt x="8229" y="19550"/>
                </a:cubicBezTo>
              </a:path>
              <a:path w="21600" h="21600" fill="none" extrusionOk="0">
                <a:moveTo>
                  <a:pt x="14267" y="18324"/>
                </a:moveTo>
                <a:cubicBezTo>
                  <a:pt x="14336" y="18013"/>
                  <a:pt x="14380" y="17693"/>
                  <a:pt x="14400" y="17370"/>
                </a:cubicBezTo>
              </a:path>
              <a:path w="21600" h="21600" fill="none" extrusionOk="0">
                <a:moveTo>
                  <a:pt x="18694" y="15045"/>
                </a:moveTo>
                <a:cubicBezTo>
                  <a:pt x="18694" y="15034"/>
                  <a:pt x="18695" y="15024"/>
                  <a:pt x="18695" y="15013"/>
                </a:cubicBezTo>
                <a:cubicBezTo>
                  <a:pt x="18695" y="13508"/>
                  <a:pt x="18063" y="12136"/>
                  <a:pt x="17069" y="11477"/>
                </a:cubicBezTo>
              </a:path>
              <a:path w="21600" h="21600" fill="none" extrusionOk="0">
                <a:moveTo>
                  <a:pt x="20165" y="8999"/>
                </a:moveTo>
                <a:cubicBezTo>
                  <a:pt x="20479" y="8635"/>
                  <a:pt x="20726" y="8177"/>
                  <a:pt x="20889" y="7661"/>
                </a:cubicBezTo>
              </a:path>
              <a:path w="21600" h="21600" fill="none" extrusionOk="0">
                <a:moveTo>
                  <a:pt x="19186" y="3344"/>
                </a:moveTo>
                <a:cubicBezTo>
                  <a:pt x="19186" y="3328"/>
                  <a:pt x="19187" y="3313"/>
                  <a:pt x="19187" y="3297"/>
                </a:cubicBezTo>
                <a:cubicBezTo>
                  <a:pt x="19187" y="3101"/>
                  <a:pt x="19174" y="2905"/>
                  <a:pt x="19148" y="2712"/>
                </a:cubicBezTo>
              </a:path>
              <a:path w="21600" h="21600" fill="none" extrusionOk="0">
                <a:moveTo>
                  <a:pt x="14905" y="1165"/>
                </a:moveTo>
                <a:cubicBezTo>
                  <a:pt x="14754" y="1408"/>
                  <a:pt x="14629" y="1679"/>
                  <a:pt x="14535" y="1971"/>
                </a:cubicBezTo>
              </a:path>
              <a:path w="21600" h="21600" fill="none" extrusionOk="0">
                <a:moveTo>
                  <a:pt x="11221" y="1645"/>
                </a:moveTo>
                <a:cubicBezTo>
                  <a:pt x="11140" y="1866"/>
                  <a:pt x="11080" y="2099"/>
                  <a:pt x="11041" y="2340"/>
                </a:cubicBezTo>
              </a:path>
              <a:path w="21600" h="21600" fill="none" extrusionOk="0">
                <a:moveTo>
                  <a:pt x="7645" y="3276"/>
                </a:moveTo>
                <a:cubicBezTo>
                  <a:pt x="7449" y="3016"/>
                  <a:pt x="7231" y="2790"/>
                  <a:pt x="6995" y="2602"/>
                </a:cubicBezTo>
              </a:path>
              <a:path w="21600" h="21600" fill="none" extrusionOk="0">
                <a:moveTo>
                  <a:pt x="1942" y="7186"/>
                </a:moveTo>
                <a:cubicBezTo>
                  <a:pt x="1966" y="7426"/>
                  <a:pt x="2004" y="7663"/>
                  <a:pt x="2056" y="7895"/>
                </a:cubicBezTo>
              </a:path>
            </a:pathLst>
          </a:custGeom>
          <a:solidFill>
            <a:srgbClr val="CCFFCC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91328" tIns="45664" rIns="91328" bIns="45664" anchor="ctr" anchorCtr="1"/>
          <a:lstStyle/>
          <a:p>
            <a:pPr algn="ctr" eaLnBrk="0" hangingPunct="0"/>
            <a:r>
              <a:rPr kumimoji="0" lang="en-US" sz="1000" b="1"/>
              <a:t>Access</a:t>
            </a:r>
            <a:endParaRPr kumimoji="0" lang="en-GB" sz="1000" b="1"/>
          </a:p>
        </p:txBody>
      </p:sp>
      <p:sp>
        <p:nvSpPr>
          <p:cNvPr id="3498017" name="Rectangle 33"/>
          <p:cNvSpPr>
            <a:spLocks noChangeArrowheads="1"/>
          </p:cNvSpPr>
          <p:nvPr/>
        </p:nvSpPr>
        <p:spPr bwMode="auto">
          <a:xfrm>
            <a:off x="838200" y="2062163"/>
            <a:ext cx="2014538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Frutiger 55 Roman" pitchFamily="34" charset="0"/>
              </a:rPr>
              <a:t>SIP INVITE – zaproszenie do sesji</a:t>
            </a:r>
          </a:p>
        </p:txBody>
      </p:sp>
      <p:sp>
        <p:nvSpPr>
          <p:cNvPr id="3498018" name="Oval 34"/>
          <p:cNvSpPr>
            <a:spLocks noChangeArrowheads="1"/>
          </p:cNvSpPr>
          <p:nvPr/>
        </p:nvSpPr>
        <p:spPr bwMode="auto">
          <a:xfrm>
            <a:off x="609600" y="20621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1</a:t>
            </a:r>
          </a:p>
        </p:txBody>
      </p:sp>
      <p:sp>
        <p:nvSpPr>
          <p:cNvPr id="3498019" name="Oval 35"/>
          <p:cNvSpPr>
            <a:spLocks noChangeArrowheads="1"/>
          </p:cNvSpPr>
          <p:nvPr/>
        </p:nvSpPr>
        <p:spPr bwMode="auto">
          <a:xfrm>
            <a:off x="1519238" y="4497388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1</a:t>
            </a:r>
          </a:p>
        </p:txBody>
      </p:sp>
      <p:sp>
        <p:nvSpPr>
          <p:cNvPr id="3498020" name="Line 36"/>
          <p:cNvSpPr>
            <a:spLocks noChangeShapeType="1"/>
          </p:cNvSpPr>
          <p:nvPr/>
        </p:nvSpPr>
        <p:spPr bwMode="auto">
          <a:xfrm flipH="1" flipV="1">
            <a:off x="1449388" y="4733925"/>
            <a:ext cx="3048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21" name="Line 37"/>
          <p:cNvSpPr>
            <a:spLocks noChangeShapeType="1"/>
          </p:cNvSpPr>
          <p:nvPr/>
        </p:nvSpPr>
        <p:spPr bwMode="auto">
          <a:xfrm flipV="1">
            <a:off x="7135813" y="4884738"/>
            <a:ext cx="152400" cy="6096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22" name="Oval 38"/>
          <p:cNvSpPr>
            <a:spLocks noChangeArrowheads="1"/>
          </p:cNvSpPr>
          <p:nvPr/>
        </p:nvSpPr>
        <p:spPr bwMode="auto">
          <a:xfrm>
            <a:off x="7019925" y="5105400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2</a:t>
            </a:r>
          </a:p>
        </p:txBody>
      </p:sp>
      <p:sp>
        <p:nvSpPr>
          <p:cNvPr id="3498023" name="Line 39"/>
          <p:cNvSpPr>
            <a:spLocks noChangeShapeType="1"/>
          </p:cNvSpPr>
          <p:nvPr/>
        </p:nvSpPr>
        <p:spPr bwMode="auto">
          <a:xfrm flipH="1" flipV="1">
            <a:off x="7542213" y="4873625"/>
            <a:ext cx="152400" cy="6096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24" name="Oval 40"/>
          <p:cNvSpPr>
            <a:spLocks noChangeArrowheads="1"/>
          </p:cNvSpPr>
          <p:nvPr/>
        </p:nvSpPr>
        <p:spPr bwMode="auto">
          <a:xfrm>
            <a:off x="7643813" y="5086350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3</a:t>
            </a:r>
          </a:p>
        </p:txBody>
      </p:sp>
      <p:sp>
        <p:nvSpPr>
          <p:cNvPr id="3498025" name="Rectangle 41"/>
          <p:cNvSpPr>
            <a:spLocks noChangeArrowheads="1"/>
          </p:cNvSpPr>
          <p:nvPr/>
        </p:nvSpPr>
        <p:spPr bwMode="auto">
          <a:xfrm>
            <a:off x="838200" y="2747963"/>
            <a:ext cx="268922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Frutiger 55 Roman" pitchFamily="34" charset="0"/>
              </a:rPr>
              <a:t>Wybór sieci dostępu do </a:t>
            </a:r>
            <a:r>
              <a:rPr kumimoji="0" lang="en-US" sz="1000" b="1">
                <a:latin typeface="Frutiger 55 Roman" pitchFamily="34" charset="0"/>
              </a:rPr>
              <a:t>PSTN</a:t>
            </a:r>
            <a:r>
              <a:rPr kumimoji="0" lang="pl-PL" sz="1000" b="1">
                <a:latin typeface="Frutiger 55 Roman" pitchFamily="34" charset="0"/>
              </a:rPr>
              <a:t> i wybór </a:t>
            </a:r>
            <a:r>
              <a:rPr kumimoji="0" lang="en-US" sz="1000" b="1">
                <a:latin typeface="Frutiger 55 Roman" pitchFamily="34" charset="0"/>
              </a:rPr>
              <a:t>MGCF</a:t>
            </a:r>
          </a:p>
        </p:txBody>
      </p:sp>
      <p:sp>
        <p:nvSpPr>
          <p:cNvPr id="3498026" name="Oval 42"/>
          <p:cNvSpPr>
            <a:spLocks noChangeArrowheads="1"/>
          </p:cNvSpPr>
          <p:nvPr/>
        </p:nvSpPr>
        <p:spPr bwMode="auto">
          <a:xfrm>
            <a:off x="609600" y="27479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4</a:t>
            </a:r>
          </a:p>
        </p:txBody>
      </p:sp>
      <p:sp>
        <p:nvSpPr>
          <p:cNvPr id="3498027" name="Oval 43"/>
          <p:cNvSpPr>
            <a:spLocks noChangeArrowheads="1"/>
          </p:cNvSpPr>
          <p:nvPr/>
        </p:nvSpPr>
        <p:spPr bwMode="auto">
          <a:xfrm>
            <a:off x="6783388" y="4695825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4</a:t>
            </a:r>
          </a:p>
        </p:txBody>
      </p:sp>
      <p:sp>
        <p:nvSpPr>
          <p:cNvPr id="3498028" name="Rectangle 44"/>
          <p:cNvSpPr>
            <a:spLocks noChangeArrowheads="1"/>
          </p:cNvSpPr>
          <p:nvPr/>
        </p:nvSpPr>
        <p:spPr bwMode="auto">
          <a:xfrm>
            <a:off x="4648200" y="2062163"/>
            <a:ext cx="563563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Frutiger 55 Roman" pitchFamily="34" charset="0"/>
              </a:rPr>
              <a:t>ISUP IAM</a:t>
            </a:r>
          </a:p>
        </p:txBody>
      </p:sp>
      <p:sp>
        <p:nvSpPr>
          <p:cNvPr id="3498029" name="Oval 45"/>
          <p:cNvSpPr>
            <a:spLocks noChangeArrowheads="1"/>
          </p:cNvSpPr>
          <p:nvPr/>
        </p:nvSpPr>
        <p:spPr bwMode="auto">
          <a:xfrm>
            <a:off x="4419600" y="20621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7</a:t>
            </a:r>
          </a:p>
        </p:txBody>
      </p:sp>
      <p:sp>
        <p:nvSpPr>
          <p:cNvPr id="3498030" name="Line 46"/>
          <p:cNvSpPr>
            <a:spLocks noChangeShapeType="1"/>
          </p:cNvSpPr>
          <p:nvPr/>
        </p:nvSpPr>
        <p:spPr bwMode="auto">
          <a:xfrm>
            <a:off x="4424363" y="5210175"/>
            <a:ext cx="838200" cy="6096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31" name="Oval 47"/>
          <p:cNvSpPr>
            <a:spLocks noChangeArrowheads="1"/>
          </p:cNvSpPr>
          <p:nvPr/>
        </p:nvSpPr>
        <p:spPr bwMode="auto">
          <a:xfrm>
            <a:off x="4687888" y="5241925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7</a:t>
            </a:r>
          </a:p>
        </p:txBody>
      </p:sp>
      <p:sp>
        <p:nvSpPr>
          <p:cNvPr id="3498032" name="Line 48"/>
          <p:cNvSpPr>
            <a:spLocks noChangeShapeType="1"/>
          </p:cNvSpPr>
          <p:nvPr/>
        </p:nvSpPr>
        <p:spPr bwMode="auto">
          <a:xfrm flipH="1" flipV="1">
            <a:off x="4192588" y="5203825"/>
            <a:ext cx="0" cy="457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33" name="Oval 49"/>
          <p:cNvSpPr>
            <a:spLocks noChangeArrowheads="1"/>
          </p:cNvSpPr>
          <p:nvPr/>
        </p:nvSpPr>
        <p:spPr bwMode="auto">
          <a:xfrm>
            <a:off x="3963988" y="5362575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5</a:t>
            </a:r>
          </a:p>
        </p:txBody>
      </p:sp>
      <p:sp>
        <p:nvSpPr>
          <p:cNvPr id="3498034" name="Rectangle 50"/>
          <p:cNvSpPr>
            <a:spLocks noChangeArrowheads="1"/>
          </p:cNvSpPr>
          <p:nvPr/>
        </p:nvSpPr>
        <p:spPr bwMode="auto">
          <a:xfrm>
            <a:off x="838200" y="2976563"/>
            <a:ext cx="46386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Frutiger 55 Roman" pitchFamily="34" charset="0"/>
              </a:rPr>
              <a:t>Zajęcie wiązki łączy/łącza i określenie funkcjonalności bramy medialnej MGW</a:t>
            </a:r>
            <a:endParaRPr kumimoji="0" lang="en-US" sz="1000" b="1">
              <a:latin typeface="Frutiger 55 Roman" pitchFamily="34" charset="0"/>
            </a:endParaRPr>
          </a:p>
        </p:txBody>
      </p:sp>
      <p:sp>
        <p:nvSpPr>
          <p:cNvPr id="3498035" name="Oval 51"/>
          <p:cNvSpPr>
            <a:spLocks noChangeArrowheads="1"/>
          </p:cNvSpPr>
          <p:nvPr/>
        </p:nvSpPr>
        <p:spPr bwMode="auto">
          <a:xfrm>
            <a:off x="609600" y="29765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5</a:t>
            </a:r>
          </a:p>
        </p:txBody>
      </p:sp>
      <p:sp>
        <p:nvSpPr>
          <p:cNvPr id="3498036" name="Line 52"/>
          <p:cNvSpPr>
            <a:spLocks noChangeShapeType="1"/>
          </p:cNvSpPr>
          <p:nvPr/>
        </p:nvSpPr>
        <p:spPr bwMode="auto">
          <a:xfrm flipV="1">
            <a:off x="4497388" y="5886450"/>
            <a:ext cx="6858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37" name="Text Box 53"/>
          <p:cNvSpPr txBox="1">
            <a:spLocks noChangeArrowheads="1"/>
          </p:cNvSpPr>
          <p:nvPr/>
        </p:nvSpPr>
        <p:spPr bwMode="auto">
          <a:xfrm>
            <a:off x="4560888" y="5921375"/>
            <a:ext cx="282575" cy="1524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kumimoji="0" lang="en-US" sz="1000">
                <a:latin typeface="Frutiger 55 Roman" pitchFamily="34" charset="0"/>
              </a:rPr>
              <a:t>PCM</a:t>
            </a:r>
          </a:p>
        </p:txBody>
      </p:sp>
      <p:sp>
        <p:nvSpPr>
          <p:cNvPr id="3498038" name="Rectangle 54"/>
          <p:cNvSpPr>
            <a:spLocks noChangeArrowheads="1"/>
          </p:cNvSpPr>
          <p:nvPr/>
        </p:nvSpPr>
        <p:spPr bwMode="auto">
          <a:xfrm>
            <a:off x="838200" y="3205163"/>
            <a:ext cx="4868863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Frutiger 55 Roman" pitchFamily="34" charset="0"/>
              </a:rPr>
              <a:t>Negocjacja parametrów sesji - </a:t>
            </a:r>
            <a:r>
              <a:rPr kumimoji="0" lang="en-US" sz="1000" b="1">
                <a:latin typeface="Frutiger 55 Roman" pitchFamily="34" charset="0"/>
              </a:rPr>
              <a:t>SDP Negotiation / </a:t>
            </a:r>
            <a:r>
              <a:rPr kumimoji="0" lang="pl-PL" sz="1000" b="1">
                <a:latin typeface="Frutiger 55 Roman" pitchFamily="34" charset="0"/>
              </a:rPr>
              <a:t>Sterowanie rezerwacją zasobów</a:t>
            </a:r>
            <a:endParaRPr kumimoji="0" lang="en-US" sz="1000" b="1">
              <a:latin typeface="Frutiger 55 Roman" pitchFamily="34" charset="0"/>
            </a:endParaRPr>
          </a:p>
        </p:txBody>
      </p:sp>
      <p:sp>
        <p:nvSpPr>
          <p:cNvPr id="3498039" name="Oval 55"/>
          <p:cNvSpPr>
            <a:spLocks noChangeArrowheads="1"/>
          </p:cNvSpPr>
          <p:nvPr/>
        </p:nvSpPr>
        <p:spPr bwMode="auto">
          <a:xfrm>
            <a:off x="609600" y="32051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6</a:t>
            </a:r>
          </a:p>
        </p:txBody>
      </p:sp>
      <p:sp>
        <p:nvSpPr>
          <p:cNvPr id="3498040" name="Oval 56"/>
          <p:cNvSpPr>
            <a:spLocks noChangeArrowheads="1"/>
          </p:cNvSpPr>
          <p:nvPr/>
        </p:nvSpPr>
        <p:spPr bwMode="auto">
          <a:xfrm>
            <a:off x="4646613" y="4749800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6</a:t>
            </a:r>
          </a:p>
        </p:txBody>
      </p:sp>
      <p:sp>
        <p:nvSpPr>
          <p:cNvPr id="3498041" name="Line 57"/>
          <p:cNvSpPr>
            <a:spLocks noChangeShapeType="1"/>
          </p:cNvSpPr>
          <p:nvPr/>
        </p:nvSpPr>
        <p:spPr bwMode="auto">
          <a:xfrm flipH="1">
            <a:off x="2108200" y="4975225"/>
            <a:ext cx="0" cy="5334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2" name="Line 58"/>
          <p:cNvSpPr>
            <a:spLocks noChangeShapeType="1"/>
          </p:cNvSpPr>
          <p:nvPr/>
        </p:nvSpPr>
        <p:spPr bwMode="auto">
          <a:xfrm flipH="1">
            <a:off x="4497388" y="4943475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3" name="Line 59"/>
          <p:cNvSpPr>
            <a:spLocks noChangeShapeType="1"/>
          </p:cNvSpPr>
          <p:nvPr/>
        </p:nvSpPr>
        <p:spPr bwMode="auto">
          <a:xfrm flipH="1">
            <a:off x="5564188" y="4943475"/>
            <a:ext cx="4572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4" name="Line 60"/>
          <p:cNvSpPr>
            <a:spLocks noChangeShapeType="1"/>
          </p:cNvSpPr>
          <p:nvPr/>
        </p:nvSpPr>
        <p:spPr bwMode="auto">
          <a:xfrm flipH="1">
            <a:off x="6630988" y="4867275"/>
            <a:ext cx="457200" cy="762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5" name="Line 61"/>
          <p:cNvSpPr>
            <a:spLocks noChangeShapeType="1"/>
          </p:cNvSpPr>
          <p:nvPr/>
        </p:nvSpPr>
        <p:spPr bwMode="auto">
          <a:xfrm>
            <a:off x="2592388" y="5876925"/>
            <a:ext cx="12954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6" name="Line 62"/>
          <p:cNvSpPr>
            <a:spLocks noChangeShapeType="1"/>
          </p:cNvSpPr>
          <p:nvPr/>
        </p:nvSpPr>
        <p:spPr bwMode="auto">
          <a:xfrm>
            <a:off x="2198688" y="4975225"/>
            <a:ext cx="0" cy="5334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7" name="Text Box 63"/>
          <p:cNvSpPr txBox="1">
            <a:spLocks noChangeArrowheads="1"/>
          </p:cNvSpPr>
          <p:nvPr/>
        </p:nvSpPr>
        <p:spPr bwMode="auto">
          <a:xfrm>
            <a:off x="2847975" y="5953125"/>
            <a:ext cx="795338" cy="1222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80000"/>
              </a:lnSpc>
            </a:pPr>
            <a:r>
              <a:rPr kumimoji="0" lang="pl-PL" sz="1000">
                <a:latin typeface="Frutiger 55 Roman" pitchFamily="34" charset="0"/>
              </a:rPr>
              <a:t>Strumień </a:t>
            </a:r>
            <a:r>
              <a:rPr kumimoji="0" lang="en-US" sz="1000">
                <a:latin typeface="Frutiger 55 Roman" pitchFamily="34" charset="0"/>
              </a:rPr>
              <a:t>RTP</a:t>
            </a:r>
          </a:p>
        </p:txBody>
      </p:sp>
      <p:sp>
        <p:nvSpPr>
          <p:cNvPr id="3498048" name="Line 64"/>
          <p:cNvSpPr>
            <a:spLocks noChangeShapeType="1"/>
          </p:cNvSpPr>
          <p:nvPr/>
        </p:nvSpPr>
        <p:spPr bwMode="auto">
          <a:xfrm>
            <a:off x="1449388" y="4810125"/>
            <a:ext cx="304800" cy="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49" name="Rectangle 65"/>
          <p:cNvSpPr>
            <a:spLocks noChangeArrowheads="1"/>
          </p:cNvSpPr>
          <p:nvPr/>
        </p:nvSpPr>
        <p:spPr bwMode="auto">
          <a:xfrm>
            <a:off x="4648200" y="2290763"/>
            <a:ext cx="10572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Frutiger 55 Roman" pitchFamily="34" charset="0"/>
              </a:rPr>
              <a:t>Ringing / Alerting</a:t>
            </a:r>
          </a:p>
        </p:txBody>
      </p:sp>
      <p:sp>
        <p:nvSpPr>
          <p:cNvPr id="3498050" name="Oval 66"/>
          <p:cNvSpPr>
            <a:spLocks noChangeArrowheads="1"/>
          </p:cNvSpPr>
          <p:nvPr/>
        </p:nvSpPr>
        <p:spPr bwMode="auto">
          <a:xfrm>
            <a:off x="4419600" y="22907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8</a:t>
            </a:r>
          </a:p>
        </p:txBody>
      </p:sp>
      <p:sp>
        <p:nvSpPr>
          <p:cNvPr id="3498051" name="Oval 67"/>
          <p:cNvSpPr>
            <a:spLocks noChangeArrowheads="1"/>
          </p:cNvSpPr>
          <p:nvPr/>
        </p:nvSpPr>
        <p:spPr bwMode="auto">
          <a:xfrm>
            <a:off x="5195888" y="5521325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8</a:t>
            </a:r>
          </a:p>
        </p:txBody>
      </p:sp>
      <p:sp>
        <p:nvSpPr>
          <p:cNvPr id="3498052" name="Line 68"/>
          <p:cNvSpPr>
            <a:spLocks noChangeShapeType="1"/>
          </p:cNvSpPr>
          <p:nvPr/>
        </p:nvSpPr>
        <p:spPr bwMode="auto">
          <a:xfrm flipH="1">
            <a:off x="3430588" y="4610100"/>
            <a:ext cx="36576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53" name="Line 69"/>
          <p:cNvSpPr>
            <a:spLocks noChangeShapeType="1"/>
          </p:cNvSpPr>
          <p:nvPr/>
        </p:nvSpPr>
        <p:spPr bwMode="auto">
          <a:xfrm flipV="1">
            <a:off x="2501900" y="4908550"/>
            <a:ext cx="533400" cy="685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54" name="Line 70"/>
          <p:cNvSpPr>
            <a:spLocks noChangeShapeType="1"/>
          </p:cNvSpPr>
          <p:nvPr/>
        </p:nvSpPr>
        <p:spPr bwMode="auto">
          <a:xfrm flipV="1">
            <a:off x="1449388" y="4733925"/>
            <a:ext cx="304800" cy="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sp>
        <p:nvSpPr>
          <p:cNvPr id="3498055" name="Oval 71"/>
          <p:cNvSpPr>
            <a:spLocks noChangeArrowheads="1"/>
          </p:cNvSpPr>
          <p:nvPr/>
        </p:nvSpPr>
        <p:spPr bwMode="auto">
          <a:xfrm>
            <a:off x="5386388" y="5508625"/>
            <a:ext cx="152400" cy="1524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9</a:t>
            </a:r>
          </a:p>
        </p:txBody>
      </p:sp>
      <p:sp>
        <p:nvSpPr>
          <p:cNvPr id="3498056" name="Rectangle 72"/>
          <p:cNvSpPr>
            <a:spLocks noChangeArrowheads="1"/>
          </p:cNvSpPr>
          <p:nvPr/>
        </p:nvSpPr>
        <p:spPr bwMode="auto">
          <a:xfrm>
            <a:off x="4648200" y="2519363"/>
            <a:ext cx="10699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en-US" sz="1000" b="1">
                <a:latin typeface="Frutiger 55 Roman" pitchFamily="34" charset="0"/>
              </a:rPr>
              <a:t>Answer / Connect</a:t>
            </a:r>
          </a:p>
        </p:txBody>
      </p:sp>
      <p:sp>
        <p:nvSpPr>
          <p:cNvPr id="3498057" name="Oval 73"/>
          <p:cNvSpPr>
            <a:spLocks noChangeArrowheads="1"/>
          </p:cNvSpPr>
          <p:nvPr/>
        </p:nvSpPr>
        <p:spPr bwMode="auto">
          <a:xfrm>
            <a:off x="4419600" y="2519363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Frutiger 55 Roman" pitchFamily="34" charset="0"/>
              </a:rPr>
              <a:t>9</a:t>
            </a:r>
          </a:p>
        </p:txBody>
      </p:sp>
      <p:sp>
        <p:nvSpPr>
          <p:cNvPr id="3498058" name="Line 74"/>
          <p:cNvSpPr>
            <a:spLocks noChangeShapeType="1"/>
          </p:cNvSpPr>
          <p:nvPr/>
        </p:nvSpPr>
        <p:spPr bwMode="auto">
          <a:xfrm>
            <a:off x="5868988" y="6257925"/>
            <a:ext cx="228600" cy="304800"/>
          </a:xfrm>
          <a:prstGeom prst="line">
            <a:avLst/>
          </a:prstGeom>
          <a:noFill/>
          <a:ln w="12700">
            <a:solidFill>
              <a:srgbClr val="0000FF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/>
          </a:p>
        </p:txBody>
      </p:sp>
      <p:sp>
        <p:nvSpPr>
          <p:cNvPr id="3498059" name="Line 75"/>
          <p:cNvSpPr>
            <a:spLocks noChangeShapeType="1"/>
          </p:cNvSpPr>
          <p:nvPr/>
        </p:nvSpPr>
        <p:spPr bwMode="auto">
          <a:xfrm flipH="1" flipV="1">
            <a:off x="5970588" y="6232525"/>
            <a:ext cx="228600" cy="304800"/>
          </a:xfrm>
          <a:prstGeom prst="line">
            <a:avLst/>
          </a:prstGeom>
          <a:noFill/>
          <a:ln w="12700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endParaRPr lang="pl-PL"/>
          </a:p>
        </p:txBody>
      </p:sp>
      <p:pic>
        <p:nvPicPr>
          <p:cNvPr id="3498060" name="Picture 76" descr="phone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46813" y="6419850"/>
            <a:ext cx="449262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498061" name="Object 77"/>
          <p:cNvGraphicFramePr>
            <a:graphicFrameLocks noChangeAspect="1"/>
          </p:cNvGraphicFramePr>
          <p:nvPr/>
        </p:nvGraphicFramePr>
        <p:xfrm>
          <a:off x="835025" y="4498975"/>
          <a:ext cx="619125" cy="439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335" name="Photo Editor Photo" r:id="rId5" imgW="4285714" imgH="3048426" progId="">
                  <p:embed/>
                </p:oleObj>
              </mc:Choice>
              <mc:Fallback>
                <p:oleObj name="Photo Editor Photo" r:id="rId5" imgW="4285714" imgH="304842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025" y="4498975"/>
                        <a:ext cx="619125" cy="439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rgbClr val="0000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98062" name="Rectangle 7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Połączenie abonenta </a:t>
            </a:r>
            <a:r>
              <a:rPr lang="en-US">
                <a:solidFill>
                  <a:schemeClr val="tx1"/>
                </a:solidFill>
              </a:rPr>
              <a:t>IMS </a:t>
            </a:r>
            <a:r>
              <a:rPr lang="pl-PL">
                <a:solidFill>
                  <a:schemeClr val="tx1"/>
                </a:solidFill>
              </a:rPr>
              <a:t>z ab. </a:t>
            </a:r>
            <a:r>
              <a:rPr lang="en-US">
                <a:solidFill>
                  <a:schemeClr val="tx1"/>
                </a:solidFill>
              </a:rPr>
              <a:t>PSTN</a:t>
            </a:r>
            <a:endParaRPr lang="pl-PL">
              <a:solidFill>
                <a:schemeClr val="tx1"/>
              </a:solidFill>
            </a:endParaRPr>
          </a:p>
        </p:txBody>
      </p:sp>
      <p:sp>
        <p:nvSpPr>
          <p:cNvPr id="3498063" name="Rectangle 79"/>
          <p:cNvSpPr>
            <a:spLocks noChangeArrowheads="1"/>
          </p:cNvSpPr>
          <p:nvPr/>
        </p:nvSpPr>
        <p:spPr bwMode="auto">
          <a:xfrm>
            <a:off x="839788" y="2327275"/>
            <a:ext cx="2806859" cy="153888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Odszukanie profilu abonenta</a:t>
            </a:r>
            <a:r>
              <a:rPr kumimoji="0" lang="en-US" sz="1000" b="1">
                <a:latin typeface="Arial" pitchFamily="34" charset="0"/>
              </a:rPr>
              <a:t> (</a:t>
            </a:r>
            <a:r>
              <a:rPr kumimoji="0" lang="pl-PL" sz="1000" b="1">
                <a:latin typeface="Arial" pitchFamily="34" charset="0"/>
              </a:rPr>
              <a:t>jeśli potrzebne</a:t>
            </a:r>
            <a:r>
              <a:rPr kumimoji="0" lang="en-US" sz="1000" b="1">
                <a:latin typeface="Arial" pitchFamily="34" charset="0"/>
              </a:rPr>
              <a:t>) </a:t>
            </a:r>
          </a:p>
        </p:txBody>
      </p:sp>
      <p:sp>
        <p:nvSpPr>
          <p:cNvPr id="3498064" name="Oval 80"/>
          <p:cNvSpPr>
            <a:spLocks noChangeArrowheads="1"/>
          </p:cNvSpPr>
          <p:nvPr/>
        </p:nvSpPr>
        <p:spPr bwMode="auto">
          <a:xfrm>
            <a:off x="611188" y="2327275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2</a:t>
            </a:r>
          </a:p>
        </p:txBody>
      </p:sp>
      <p:sp>
        <p:nvSpPr>
          <p:cNvPr id="3498065" name="Oval 81"/>
          <p:cNvSpPr>
            <a:spLocks noChangeArrowheads="1"/>
          </p:cNvSpPr>
          <p:nvPr/>
        </p:nvSpPr>
        <p:spPr bwMode="auto">
          <a:xfrm>
            <a:off x="611188" y="2555875"/>
            <a:ext cx="152400" cy="152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algn="ctr" eaLnBrk="0" hangingPunct="0"/>
            <a:r>
              <a:rPr kumimoji="0" lang="en-US" sz="1000" b="1">
                <a:latin typeface="Arial" pitchFamily="34" charset="0"/>
              </a:rPr>
              <a:t>3</a:t>
            </a:r>
          </a:p>
        </p:txBody>
      </p:sp>
      <p:sp>
        <p:nvSpPr>
          <p:cNvPr id="3498066" name="Rectangle 82"/>
          <p:cNvSpPr>
            <a:spLocks noChangeArrowheads="1"/>
          </p:cNvSpPr>
          <p:nvPr/>
        </p:nvSpPr>
        <p:spPr bwMode="auto">
          <a:xfrm>
            <a:off x="839788" y="2555875"/>
            <a:ext cx="2365375" cy="152400"/>
          </a:xfrm>
          <a:prstGeom prst="rect">
            <a:avLst/>
          </a:prstGeom>
          <a:noFill/>
          <a:ln w="15875">
            <a:noFill/>
            <a:prstDash val="lgDashDot"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kumimoji="0" lang="pl-PL" sz="1000" b="1">
                <a:latin typeface="Arial" pitchFamily="34" charset="0"/>
              </a:rPr>
              <a:t>Wykonanie scenariusza usługi/aplikacji</a:t>
            </a:r>
            <a:endParaRPr kumimoji="0" lang="en-US" sz="1000" b="1">
              <a:latin typeface="Arial" pitchFamily="34" charset="0"/>
            </a:endParaRPr>
          </a:p>
        </p:txBody>
      </p:sp>
      <p:sp>
        <p:nvSpPr>
          <p:cNvPr id="85" name="Symbol zastępczy daty 8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3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DA6AA6-5010-4C57-9475-786EF8C1DF4A}" type="slidenum">
              <a:rPr lang="pl-PL"/>
              <a:pPr/>
              <a:t>76</a:t>
            </a:fld>
            <a:endParaRPr lang="pl-PL"/>
          </a:p>
        </p:txBody>
      </p:sp>
      <p:sp>
        <p:nvSpPr>
          <p:cNvPr id="3500034" name="Rectangle 2"/>
          <p:cNvSpPr>
            <a:spLocks noChangeArrowheads="1"/>
          </p:cNvSpPr>
          <p:nvPr/>
        </p:nvSpPr>
        <p:spPr bwMode="auto">
          <a:xfrm>
            <a:off x="4381500" y="3014663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pl-PL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722438" y="4811713"/>
            <a:ext cx="2460625" cy="1741487"/>
            <a:chOff x="2601" y="5404"/>
            <a:chExt cx="3420" cy="2340"/>
          </a:xfrm>
        </p:grpSpPr>
        <p:sp>
          <p:nvSpPr>
            <p:cNvPr id="3500036" name="Text Box 4"/>
            <p:cNvSpPr txBox="1">
              <a:spLocks noChangeArrowheads="1"/>
            </p:cNvSpPr>
            <p:nvPr/>
          </p:nvSpPr>
          <p:spPr bwMode="auto">
            <a:xfrm>
              <a:off x="2601" y="5404"/>
              <a:ext cx="3420" cy="2340"/>
            </a:xfrm>
            <a:prstGeom prst="rect">
              <a:avLst/>
            </a:prstGeom>
            <a:solidFill>
              <a:srgbClr val="CCEC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endParaRPr kumimoji="0" lang="fr-FR" sz="1200"/>
            </a:p>
          </p:txBody>
        </p:sp>
        <p:sp>
          <p:nvSpPr>
            <p:cNvPr id="3500037" name="Text Box 5"/>
            <p:cNvSpPr txBox="1">
              <a:spLocks noChangeArrowheads="1"/>
            </p:cNvSpPr>
            <p:nvPr/>
          </p:nvSpPr>
          <p:spPr bwMode="auto">
            <a:xfrm>
              <a:off x="3141" y="6124"/>
              <a:ext cx="1531" cy="9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algn="ctr" eaLnBrk="0" hangingPunct="0"/>
              <a:r>
                <a:rPr kumimoji="0" lang="fr-FR" sz="1200" b="1"/>
                <a:t>P-CSCF - A</a:t>
              </a:r>
            </a:p>
          </p:txBody>
        </p:sp>
        <p:sp>
          <p:nvSpPr>
            <p:cNvPr id="3500038" name="Text Box 6"/>
            <p:cNvSpPr txBox="1">
              <a:spLocks noChangeArrowheads="1"/>
            </p:cNvSpPr>
            <p:nvPr/>
          </p:nvSpPr>
          <p:spPr bwMode="auto">
            <a:xfrm>
              <a:off x="2601" y="7204"/>
              <a:ext cx="3420" cy="5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r>
                <a:rPr kumimoji="0" lang="fr-FR" sz="1200" b="1"/>
                <a:t>Network Visited by Mobile A</a:t>
              </a: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827088" y="2133600"/>
            <a:ext cx="5310187" cy="2544763"/>
            <a:chOff x="1341" y="1804"/>
            <a:chExt cx="7380" cy="3420"/>
          </a:xfrm>
        </p:grpSpPr>
        <p:sp>
          <p:nvSpPr>
            <p:cNvPr id="3500040" name="Text Box 8"/>
            <p:cNvSpPr txBox="1">
              <a:spLocks noChangeArrowheads="1"/>
            </p:cNvSpPr>
            <p:nvPr/>
          </p:nvSpPr>
          <p:spPr bwMode="auto">
            <a:xfrm>
              <a:off x="1341" y="1804"/>
              <a:ext cx="7380" cy="3420"/>
            </a:xfrm>
            <a:prstGeom prst="rect">
              <a:avLst/>
            </a:prstGeom>
            <a:solidFill>
              <a:srgbClr val="CCEC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endParaRPr kumimoji="0" lang="fr-FR" sz="1200"/>
            </a:p>
          </p:txBody>
        </p:sp>
        <p:sp>
          <p:nvSpPr>
            <p:cNvPr id="3500041" name="Text Box 9"/>
            <p:cNvSpPr txBox="1">
              <a:spLocks noChangeArrowheads="1"/>
            </p:cNvSpPr>
            <p:nvPr/>
          </p:nvSpPr>
          <p:spPr bwMode="auto">
            <a:xfrm>
              <a:off x="1701" y="2704"/>
              <a:ext cx="1260" cy="540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algn="ctr" eaLnBrk="0" hangingPunct="0"/>
              <a:r>
                <a:rPr kumimoji="0" lang="fr-FR" sz="1200" b="1"/>
                <a:t>HSS - A</a:t>
              </a:r>
            </a:p>
          </p:txBody>
        </p:sp>
        <p:sp>
          <p:nvSpPr>
            <p:cNvPr id="3500042" name="Text Box 10"/>
            <p:cNvSpPr txBox="1">
              <a:spLocks noChangeArrowheads="1"/>
            </p:cNvSpPr>
            <p:nvPr/>
          </p:nvSpPr>
          <p:spPr bwMode="auto">
            <a:xfrm>
              <a:off x="2961" y="3964"/>
              <a:ext cx="1531" cy="9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algn="ctr" eaLnBrk="0" hangingPunct="0"/>
              <a:r>
                <a:rPr kumimoji="0" lang="fr-FR" sz="1200" b="1"/>
                <a:t>I-CSCF - A</a:t>
              </a:r>
            </a:p>
          </p:txBody>
        </p:sp>
        <p:sp>
          <p:nvSpPr>
            <p:cNvPr id="3500043" name="Text Box 11"/>
            <p:cNvSpPr txBox="1">
              <a:spLocks noChangeArrowheads="1"/>
            </p:cNvSpPr>
            <p:nvPr/>
          </p:nvSpPr>
          <p:spPr bwMode="auto">
            <a:xfrm>
              <a:off x="5121" y="3964"/>
              <a:ext cx="1531" cy="900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algn="ctr" eaLnBrk="0" hangingPunct="0"/>
              <a:r>
                <a:rPr kumimoji="0" lang="fr-FR" sz="1200" b="1"/>
                <a:t>S-CSCF - A</a:t>
              </a:r>
            </a:p>
          </p:txBody>
        </p:sp>
        <p:sp>
          <p:nvSpPr>
            <p:cNvPr id="3500044" name="Text Box 12"/>
            <p:cNvSpPr txBox="1">
              <a:spLocks noChangeArrowheads="1"/>
            </p:cNvSpPr>
            <p:nvPr/>
          </p:nvSpPr>
          <p:spPr bwMode="auto">
            <a:xfrm>
              <a:off x="5121" y="2704"/>
              <a:ext cx="1531" cy="540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algn="ctr" eaLnBrk="0" hangingPunct="0"/>
              <a:r>
                <a:rPr kumimoji="0" lang="fr-FR" sz="1200" b="1"/>
                <a:t>BGCF - A</a:t>
              </a:r>
            </a:p>
          </p:txBody>
        </p:sp>
        <p:sp>
          <p:nvSpPr>
            <p:cNvPr id="3500045" name="Text Box 13"/>
            <p:cNvSpPr txBox="1">
              <a:spLocks noChangeArrowheads="1"/>
            </p:cNvSpPr>
            <p:nvPr/>
          </p:nvSpPr>
          <p:spPr bwMode="auto">
            <a:xfrm>
              <a:off x="5481" y="1804"/>
              <a:ext cx="3240" cy="5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r>
                <a:rPr kumimoji="0" lang="fr-FR" sz="1200" b="1"/>
                <a:t>Home Network of Mobile A</a:t>
              </a:r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6256338" y="2133600"/>
            <a:ext cx="1554162" cy="2544763"/>
            <a:chOff x="8901" y="1804"/>
            <a:chExt cx="2160" cy="3420"/>
          </a:xfrm>
        </p:grpSpPr>
        <p:sp>
          <p:nvSpPr>
            <p:cNvPr id="3500047" name="Text Box 15"/>
            <p:cNvSpPr txBox="1">
              <a:spLocks noChangeArrowheads="1"/>
            </p:cNvSpPr>
            <p:nvPr/>
          </p:nvSpPr>
          <p:spPr bwMode="auto">
            <a:xfrm>
              <a:off x="8901" y="1804"/>
              <a:ext cx="2160" cy="3420"/>
            </a:xfrm>
            <a:prstGeom prst="rect">
              <a:avLst/>
            </a:prstGeom>
            <a:solidFill>
              <a:srgbClr val="CCEC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endParaRPr kumimoji="0" lang="fr-FR" sz="1200"/>
            </a:p>
          </p:txBody>
        </p:sp>
        <p:sp>
          <p:nvSpPr>
            <p:cNvPr id="3500048" name="Text Box 16"/>
            <p:cNvSpPr txBox="1">
              <a:spLocks noChangeArrowheads="1"/>
            </p:cNvSpPr>
            <p:nvPr/>
          </p:nvSpPr>
          <p:spPr bwMode="auto">
            <a:xfrm>
              <a:off x="9081" y="1804"/>
              <a:ext cx="1620" cy="3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44" tIns="45672" rIns="91344" bIns="45672"/>
            <a:lstStyle/>
            <a:p>
              <a:pPr eaLnBrk="0" hangingPunct="0"/>
              <a:r>
                <a:rPr kumimoji="0" lang="fr-FR" sz="1200" b="1"/>
                <a:t>PSTN</a:t>
              </a:r>
            </a:p>
          </p:txBody>
        </p:sp>
      </p:grpSp>
      <p:sp>
        <p:nvSpPr>
          <p:cNvPr id="3500049" name="Text Box 17"/>
          <p:cNvSpPr txBox="1">
            <a:spLocks noChangeArrowheads="1"/>
          </p:cNvSpPr>
          <p:nvPr/>
        </p:nvSpPr>
        <p:spPr bwMode="auto">
          <a:xfrm>
            <a:off x="5737225" y="4141788"/>
            <a:ext cx="1036638" cy="403225"/>
          </a:xfrm>
          <a:prstGeom prst="rect">
            <a:avLst/>
          </a:pr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fr-FR" sz="1200" b="1"/>
              <a:t>MGW - B</a:t>
            </a:r>
          </a:p>
        </p:txBody>
      </p:sp>
      <p:sp>
        <p:nvSpPr>
          <p:cNvPr id="3500050" name="Text Box 18"/>
          <p:cNvSpPr txBox="1">
            <a:spLocks noChangeArrowheads="1"/>
          </p:cNvSpPr>
          <p:nvPr/>
        </p:nvSpPr>
        <p:spPr bwMode="auto">
          <a:xfrm>
            <a:off x="5737225" y="3071813"/>
            <a:ext cx="1036638" cy="803275"/>
          </a:xfrm>
          <a:prstGeom prst="rect">
            <a:avLst/>
          </a:pr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91344" tIns="45672" rIns="91344" bIns="45672"/>
          <a:lstStyle/>
          <a:p>
            <a:pPr algn="ctr" eaLnBrk="0" hangingPunct="0"/>
            <a:r>
              <a:rPr kumimoji="0" lang="fr-FR" sz="1200" b="1"/>
              <a:t>MGCF - B</a:t>
            </a:r>
          </a:p>
        </p:txBody>
      </p:sp>
      <p:sp>
        <p:nvSpPr>
          <p:cNvPr id="3500051" name="Text Box 19"/>
          <p:cNvSpPr txBox="1">
            <a:spLocks noChangeArrowheads="1"/>
          </p:cNvSpPr>
          <p:nvPr/>
        </p:nvSpPr>
        <p:spPr bwMode="auto">
          <a:xfrm>
            <a:off x="685800" y="6151563"/>
            <a:ext cx="906463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 b="1"/>
              <a:t>Mobile A</a:t>
            </a:r>
          </a:p>
        </p:txBody>
      </p:sp>
      <p:sp>
        <p:nvSpPr>
          <p:cNvPr id="3500052" name="Line 20"/>
          <p:cNvSpPr>
            <a:spLocks noChangeShapeType="1"/>
          </p:cNvSpPr>
          <p:nvPr/>
        </p:nvSpPr>
        <p:spPr bwMode="auto">
          <a:xfrm>
            <a:off x="1333500" y="5481638"/>
            <a:ext cx="777875" cy="0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53" name="Line 21"/>
          <p:cNvSpPr>
            <a:spLocks noChangeShapeType="1"/>
          </p:cNvSpPr>
          <p:nvPr/>
        </p:nvSpPr>
        <p:spPr bwMode="auto">
          <a:xfrm flipV="1">
            <a:off x="2370138" y="4141788"/>
            <a:ext cx="0" cy="1206500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54" name="Line 22"/>
          <p:cNvSpPr>
            <a:spLocks noChangeShapeType="1"/>
          </p:cNvSpPr>
          <p:nvPr/>
        </p:nvSpPr>
        <p:spPr bwMode="auto">
          <a:xfrm>
            <a:off x="2370138" y="4141788"/>
            <a:ext cx="1165225" cy="0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500055" name="Line 23"/>
          <p:cNvSpPr>
            <a:spLocks noChangeShapeType="1"/>
          </p:cNvSpPr>
          <p:nvPr/>
        </p:nvSpPr>
        <p:spPr bwMode="auto">
          <a:xfrm flipH="1">
            <a:off x="1463675" y="4008438"/>
            <a:ext cx="517525" cy="0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56" name="Line 24"/>
          <p:cNvSpPr>
            <a:spLocks noChangeShapeType="1"/>
          </p:cNvSpPr>
          <p:nvPr/>
        </p:nvSpPr>
        <p:spPr bwMode="auto">
          <a:xfrm flipV="1">
            <a:off x="1463675" y="3205163"/>
            <a:ext cx="0" cy="803275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500057" name="Line 25"/>
          <p:cNvSpPr>
            <a:spLocks noChangeShapeType="1"/>
          </p:cNvSpPr>
          <p:nvPr/>
        </p:nvSpPr>
        <p:spPr bwMode="auto">
          <a:xfrm>
            <a:off x="1981200" y="2936875"/>
            <a:ext cx="906463" cy="0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58" name="Line 26"/>
          <p:cNvSpPr>
            <a:spLocks noChangeShapeType="1"/>
          </p:cNvSpPr>
          <p:nvPr/>
        </p:nvSpPr>
        <p:spPr bwMode="auto">
          <a:xfrm>
            <a:off x="2887663" y="2936875"/>
            <a:ext cx="647700" cy="803275"/>
          </a:xfrm>
          <a:prstGeom prst="line">
            <a:avLst/>
          </a:prstGeom>
          <a:noFill/>
          <a:ln w="9525">
            <a:solidFill>
              <a:srgbClr val="9900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500059" name="Line 27"/>
          <p:cNvSpPr>
            <a:spLocks noChangeShapeType="1"/>
          </p:cNvSpPr>
          <p:nvPr/>
        </p:nvSpPr>
        <p:spPr bwMode="auto">
          <a:xfrm>
            <a:off x="1333500" y="5883275"/>
            <a:ext cx="777875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0" name="Line 28"/>
          <p:cNvSpPr>
            <a:spLocks noChangeShapeType="1"/>
          </p:cNvSpPr>
          <p:nvPr/>
        </p:nvSpPr>
        <p:spPr bwMode="auto">
          <a:xfrm>
            <a:off x="3146425" y="5883275"/>
            <a:ext cx="908050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1" name="Line 29"/>
          <p:cNvSpPr>
            <a:spLocks noChangeShapeType="1"/>
          </p:cNvSpPr>
          <p:nvPr/>
        </p:nvSpPr>
        <p:spPr bwMode="auto">
          <a:xfrm flipV="1">
            <a:off x="4054475" y="4410075"/>
            <a:ext cx="0" cy="147320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2" name="Line 30"/>
          <p:cNvSpPr>
            <a:spLocks noChangeShapeType="1"/>
          </p:cNvSpPr>
          <p:nvPr/>
        </p:nvSpPr>
        <p:spPr bwMode="auto">
          <a:xfrm>
            <a:off x="4572000" y="3875088"/>
            <a:ext cx="906463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3" name="Line 31"/>
          <p:cNvSpPr>
            <a:spLocks noChangeShapeType="1"/>
          </p:cNvSpPr>
          <p:nvPr/>
        </p:nvSpPr>
        <p:spPr bwMode="auto">
          <a:xfrm flipV="1">
            <a:off x="5478463" y="3606800"/>
            <a:ext cx="0" cy="268288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4" name="Line 32"/>
          <p:cNvSpPr>
            <a:spLocks noChangeShapeType="1"/>
          </p:cNvSpPr>
          <p:nvPr/>
        </p:nvSpPr>
        <p:spPr bwMode="auto">
          <a:xfrm>
            <a:off x="5478463" y="3606800"/>
            <a:ext cx="1554162" cy="0"/>
          </a:xfrm>
          <a:prstGeom prst="line">
            <a:avLst/>
          </a:prstGeom>
          <a:noFill/>
          <a:ln w="9525">
            <a:solidFill>
              <a:srgbClr val="00808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500065" name="Line 33"/>
          <p:cNvSpPr>
            <a:spLocks noChangeShapeType="1"/>
          </p:cNvSpPr>
          <p:nvPr/>
        </p:nvSpPr>
        <p:spPr bwMode="auto">
          <a:xfrm flipH="1">
            <a:off x="5608638" y="3740150"/>
            <a:ext cx="128587" cy="0"/>
          </a:xfrm>
          <a:prstGeom prst="line">
            <a:avLst/>
          </a:prstGeom>
          <a:noFill/>
          <a:ln w="9525">
            <a:solidFill>
              <a:srgbClr val="FF6699"/>
            </a:solidFill>
            <a:prstDash val="dash"/>
            <a:round/>
            <a:headEnd type="triangle" w="med" len="med"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6" name="Line 34"/>
          <p:cNvSpPr>
            <a:spLocks noChangeShapeType="1"/>
          </p:cNvSpPr>
          <p:nvPr/>
        </p:nvSpPr>
        <p:spPr bwMode="auto">
          <a:xfrm>
            <a:off x="5608638" y="3740150"/>
            <a:ext cx="0" cy="669925"/>
          </a:xfrm>
          <a:prstGeom prst="line">
            <a:avLst/>
          </a:prstGeom>
          <a:noFill/>
          <a:ln w="9525">
            <a:solidFill>
              <a:srgbClr val="FF6699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pl-PL"/>
          </a:p>
        </p:txBody>
      </p:sp>
      <p:sp>
        <p:nvSpPr>
          <p:cNvPr id="3500067" name="Line 35"/>
          <p:cNvSpPr>
            <a:spLocks noChangeShapeType="1"/>
          </p:cNvSpPr>
          <p:nvPr/>
        </p:nvSpPr>
        <p:spPr bwMode="auto">
          <a:xfrm>
            <a:off x="5608638" y="4410075"/>
            <a:ext cx="128587" cy="0"/>
          </a:xfrm>
          <a:prstGeom prst="line">
            <a:avLst/>
          </a:prstGeom>
          <a:noFill/>
          <a:ln w="9525">
            <a:solidFill>
              <a:srgbClr val="FF6699"/>
            </a:solidFill>
            <a:prstDash val="dash"/>
            <a:round/>
            <a:headEnd/>
            <a:tailEnd type="triangle" w="med" len="med"/>
          </a:ln>
        </p:spPr>
        <p:txBody>
          <a:bodyPr/>
          <a:lstStyle/>
          <a:p>
            <a:endParaRPr lang="pl-PL"/>
          </a:p>
        </p:txBody>
      </p:sp>
      <p:sp>
        <p:nvSpPr>
          <p:cNvPr id="3500068" name="Text Box 36"/>
          <p:cNvSpPr txBox="1">
            <a:spLocks noChangeArrowheads="1"/>
          </p:cNvSpPr>
          <p:nvPr/>
        </p:nvSpPr>
        <p:spPr bwMode="auto">
          <a:xfrm>
            <a:off x="4830763" y="4008438"/>
            <a:ext cx="906462" cy="53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/>
              <a:t>Gateway Control</a:t>
            </a:r>
          </a:p>
        </p:txBody>
      </p:sp>
      <p:sp>
        <p:nvSpPr>
          <p:cNvPr id="3500069" name="Text Box 37"/>
          <p:cNvSpPr txBox="1">
            <a:spLocks noChangeArrowheads="1"/>
          </p:cNvSpPr>
          <p:nvPr/>
        </p:nvSpPr>
        <p:spPr bwMode="auto">
          <a:xfrm>
            <a:off x="2111375" y="2668588"/>
            <a:ext cx="1165225" cy="40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/>
              <a:t>User Profile</a:t>
            </a:r>
          </a:p>
        </p:txBody>
      </p:sp>
      <p:sp>
        <p:nvSpPr>
          <p:cNvPr id="3500070" name="Text Box 38"/>
          <p:cNvSpPr txBox="1">
            <a:spLocks noChangeArrowheads="1"/>
          </p:cNvSpPr>
          <p:nvPr/>
        </p:nvSpPr>
        <p:spPr bwMode="auto">
          <a:xfrm>
            <a:off x="815975" y="3338513"/>
            <a:ext cx="1165225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/>
              <a:t>User Profile</a:t>
            </a:r>
          </a:p>
        </p:txBody>
      </p:sp>
      <p:sp>
        <p:nvSpPr>
          <p:cNvPr id="3500071" name="Text Box 39"/>
          <p:cNvSpPr txBox="1">
            <a:spLocks noChangeArrowheads="1"/>
          </p:cNvSpPr>
          <p:nvPr/>
        </p:nvSpPr>
        <p:spPr bwMode="auto">
          <a:xfrm rot="-5398426">
            <a:off x="1792287" y="4640263"/>
            <a:ext cx="938213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/>
              <a:t>Register</a:t>
            </a:r>
          </a:p>
        </p:txBody>
      </p:sp>
      <p:sp>
        <p:nvSpPr>
          <p:cNvPr id="3500072" name="Text Box 40"/>
          <p:cNvSpPr txBox="1">
            <a:spLocks noChangeArrowheads="1"/>
          </p:cNvSpPr>
          <p:nvPr/>
        </p:nvSpPr>
        <p:spPr bwMode="auto">
          <a:xfrm rot="-5381233">
            <a:off x="3386138" y="5130800"/>
            <a:ext cx="1204912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44" tIns="45672" rIns="91344" bIns="45672"/>
          <a:lstStyle/>
          <a:p>
            <a:pPr eaLnBrk="0" hangingPunct="0"/>
            <a:r>
              <a:rPr kumimoji="0" lang="fr-FR" sz="1200"/>
              <a:t>Call Control</a:t>
            </a:r>
          </a:p>
        </p:txBody>
      </p:sp>
      <p:pic>
        <p:nvPicPr>
          <p:cNvPr id="3500073" name="Picture 4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1525" y="5080000"/>
            <a:ext cx="431800" cy="971550"/>
          </a:xfrm>
          <a:prstGeom prst="rect">
            <a:avLst/>
          </a:prstGeom>
          <a:noFill/>
        </p:spPr>
      </p:pic>
      <p:grpSp>
        <p:nvGrpSpPr>
          <p:cNvPr id="5" name="Group 42"/>
          <p:cNvGrpSpPr>
            <a:grpSpLocks/>
          </p:cNvGrpSpPr>
          <p:nvPr/>
        </p:nvGrpSpPr>
        <p:grpSpPr bwMode="auto">
          <a:xfrm>
            <a:off x="1295400" y="5486400"/>
            <a:ext cx="838200" cy="304800"/>
            <a:chOff x="816" y="3456"/>
            <a:chExt cx="528" cy="192"/>
          </a:xfrm>
        </p:grpSpPr>
        <p:sp>
          <p:nvSpPr>
            <p:cNvPr id="3500075" name="Line 43"/>
            <p:cNvSpPr>
              <a:spLocks noChangeShapeType="1"/>
            </p:cNvSpPr>
            <p:nvPr/>
          </p:nvSpPr>
          <p:spPr bwMode="auto">
            <a:xfrm>
              <a:off x="816" y="3600"/>
              <a:ext cx="528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76" name="Text Box 44"/>
            <p:cNvSpPr txBox="1">
              <a:spLocks noChangeArrowheads="1"/>
            </p:cNvSpPr>
            <p:nvPr/>
          </p:nvSpPr>
          <p:spPr bwMode="auto">
            <a:xfrm>
              <a:off x="912" y="3456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1</a:t>
              </a:r>
            </a:p>
          </p:txBody>
        </p:sp>
      </p:grpSp>
      <p:grpSp>
        <p:nvGrpSpPr>
          <p:cNvPr id="6" name="Group 45"/>
          <p:cNvGrpSpPr>
            <a:grpSpLocks/>
          </p:cNvGrpSpPr>
          <p:nvPr/>
        </p:nvGrpSpPr>
        <p:grpSpPr bwMode="auto">
          <a:xfrm>
            <a:off x="3200400" y="4419600"/>
            <a:ext cx="457200" cy="1295400"/>
            <a:chOff x="2016" y="2784"/>
            <a:chExt cx="288" cy="816"/>
          </a:xfrm>
        </p:grpSpPr>
        <p:sp>
          <p:nvSpPr>
            <p:cNvPr id="3500078" name="Line 46"/>
            <p:cNvSpPr>
              <a:spLocks noChangeShapeType="1"/>
            </p:cNvSpPr>
            <p:nvPr/>
          </p:nvSpPr>
          <p:spPr bwMode="auto">
            <a:xfrm>
              <a:off x="2016" y="3552"/>
              <a:ext cx="288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79" name="Line 47"/>
            <p:cNvSpPr>
              <a:spLocks noChangeShapeType="1"/>
            </p:cNvSpPr>
            <p:nvPr/>
          </p:nvSpPr>
          <p:spPr bwMode="auto">
            <a:xfrm flipV="1">
              <a:off x="2304" y="2784"/>
              <a:ext cx="0" cy="768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80" name="Text Box 48"/>
            <p:cNvSpPr txBox="1">
              <a:spLocks noChangeArrowheads="1"/>
            </p:cNvSpPr>
            <p:nvPr/>
          </p:nvSpPr>
          <p:spPr bwMode="auto">
            <a:xfrm>
              <a:off x="2064" y="3408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2</a:t>
              </a:r>
            </a:p>
          </p:txBody>
        </p:sp>
        <p:sp>
          <p:nvSpPr>
            <p:cNvPr id="3500081" name="Text Box 49"/>
            <p:cNvSpPr txBox="1">
              <a:spLocks noChangeArrowheads="1"/>
            </p:cNvSpPr>
            <p:nvPr/>
          </p:nvSpPr>
          <p:spPr bwMode="auto">
            <a:xfrm rot="-5392434">
              <a:off x="1944" y="3048"/>
              <a:ext cx="52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Invite</a:t>
              </a:r>
            </a:p>
          </p:txBody>
        </p:sp>
      </p:grpSp>
      <p:grpSp>
        <p:nvGrpSpPr>
          <p:cNvPr id="7" name="Group 50"/>
          <p:cNvGrpSpPr>
            <a:grpSpLocks/>
          </p:cNvGrpSpPr>
          <p:nvPr/>
        </p:nvGrpSpPr>
        <p:grpSpPr bwMode="auto">
          <a:xfrm>
            <a:off x="3733800" y="3200400"/>
            <a:ext cx="381000" cy="533400"/>
            <a:chOff x="2352" y="2016"/>
            <a:chExt cx="240" cy="336"/>
          </a:xfrm>
        </p:grpSpPr>
        <p:sp>
          <p:nvSpPr>
            <p:cNvPr id="3500083" name="Line 51"/>
            <p:cNvSpPr>
              <a:spLocks noChangeShapeType="1"/>
            </p:cNvSpPr>
            <p:nvPr/>
          </p:nvSpPr>
          <p:spPr bwMode="auto">
            <a:xfrm flipV="1">
              <a:off x="2496" y="2016"/>
              <a:ext cx="0" cy="336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84" name="Text Box 52"/>
            <p:cNvSpPr txBox="1">
              <a:spLocks noChangeArrowheads="1"/>
            </p:cNvSpPr>
            <p:nvPr/>
          </p:nvSpPr>
          <p:spPr bwMode="auto">
            <a:xfrm>
              <a:off x="2352" y="2112"/>
              <a:ext cx="24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3</a:t>
              </a:r>
            </a:p>
          </p:txBody>
        </p:sp>
      </p:grpSp>
      <p:grpSp>
        <p:nvGrpSpPr>
          <p:cNvPr id="8" name="Group 53"/>
          <p:cNvGrpSpPr>
            <a:grpSpLocks/>
          </p:cNvGrpSpPr>
          <p:nvPr/>
        </p:nvGrpSpPr>
        <p:grpSpPr bwMode="auto">
          <a:xfrm>
            <a:off x="4648200" y="2743200"/>
            <a:ext cx="1066800" cy="609600"/>
            <a:chOff x="2928" y="1728"/>
            <a:chExt cx="672" cy="384"/>
          </a:xfrm>
        </p:grpSpPr>
        <p:sp>
          <p:nvSpPr>
            <p:cNvPr id="3500086" name="Line 54"/>
            <p:cNvSpPr>
              <a:spLocks noChangeShapeType="1"/>
            </p:cNvSpPr>
            <p:nvPr/>
          </p:nvSpPr>
          <p:spPr bwMode="auto">
            <a:xfrm>
              <a:off x="2928" y="1872"/>
              <a:ext cx="288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87" name="Line 55"/>
            <p:cNvSpPr>
              <a:spLocks noChangeShapeType="1"/>
            </p:cNvSpPr>
            <p:nvPr/>
          </p:nvSpPr>
          <p:spPr bwMode="auto">
            <a:xfrm>
              <a:off x="3216" y="1872"/>
              <a:ext cx="0" cy="24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88" name="Line 56"/>
            <p:cNvSpPr>
              <a:spLocks noChangeShapeType="1"/>
            </p:cNvSpPr>
            <p:nvPr/>
          </p:nvSpPr>
          <p:spPr bwMode="auto">
            <a:xfrm>
              <a:off x="3216" y="2112"/>
              <a:ext cx="384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89" name="Text Box 57"/>
            <p:cNvSpPr txBox="1">
              <a:spLocks noChangeArrowheads="1"/>
            </p:cNvSpPr>
            <p:nvPr/>
          </p:nvSpPr>
          <p:spPr bwMode="auto">
            <a:xfrm>
              <a:off x="2976" y="1728"/>
              <a:ext cx="2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4</a:t>
              </a:r>
            </a:p>
          </p:txBody>
        </p:sp>
      </p:grpSp>
      <p:grpSp>
        <p:nvGrpSpPr>
          <p:cNvPr id="9" name="Group 58"/>
          <p:cNvGrpSpPr>
            <a:grpSpLocks/>
          </p:cNvGrpSpPr>
          <p:nvPr/>
        </p:nvGrpSpPr>
        <p:grpSpPr bwMode="auto">
          <a:xfrm>
            <a:off x="6781800" y="3124200"/>
            <a:ext cx="533400" cy="304800"/>
            <a:chOff x="4272" y="1968"/>
            <a:chExt cx="336" cy="192"/>
          </a:xfrm>
        </p:grpSpPr>
        <p:sp>
          <p:nvSpPr>
            <p:cNvPr id="3500091" name="Line 59"/>
            <p:cNvSpPr>
              <a:spLocks noChangeShapeType="1"/>
            </p:cNvSpPr>
            <p:nvPr/>
          </p:nvSpPr>
          <p:spPr bwMode="auto">
            <a:xfrm>
              <a:off x="4272" y="2112"/>
              <a:ext cx="144" cy="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pl-PL"/>
            </a:p>
          </p:txBody>
        </p:sp>
        <p:sp>
          <p:nvSpPr>
            <p:cNvPr id="3500092" name="Text Box 60"/>
            <p:cNvSpPr txBox="1">
              <a:spLocks noChangeArrowheads="1"/>
            </p:cNvSpPr>
            <p:nvPr/>
          </p:nvSpPr>
          <p:spPr bwMode="auto">
            <a:xfrm>
              <a:off x="4368" y="1968"/>
              <a:ext cx="240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344" tIns="45672" rIns="91344" bIns="45672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kumimoji="0" lang="fr-FR" sz="1400"/>
                <a:t>5</a:t>
              </a:r>
            </a:p>
          </p:txBody>
        </p:sp>
      </p:grpSp>
      <p:sp>
        <p:nvSpPr>
          <p:cNvPr id="3500093" name="Rectangle 6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Połączenie z PSTN (domeną CS)</a:t>
            </a:r>
          </a:p>
        </p:txBody>
      </p:sp>
      <p:sp>
        <p:nvSpPr>
          <p:cNvPr id="64" name="Symbol zastępczy daty 6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B93597-85F8-4B6D-9FAC-B9FC0AB882DC}" type="slidenum">
              <a:rPr lang="pl-PL"/>
              <a:pPr/>
              <a:t>77</a:t>
            </a:fld>
            <a:endParaRPr lang="pl-PL"/>
          </a:p>
        </p:txBody>
      </p:sp>
      <p:sp>
        <p:nvSpPr>
          <p:cNvPr id="3502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Ustanowienie sesji 1/4</a:t>
            </a:r>
          </a:p>
        </p:txBody>
      </p:sp>
      <p:pic>
        <p:nvPicPr>
          <p:cNvPr id="350208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825" y="1557338"/>
            <a:ext cx="8893175" cy="4760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42AD9F-4F73-4E36-A07D-37CEA8E72385}" type="slidenum">
              <a:rPr lang="pl-PL"/>
              <a:pPr/>
              <a:t>78</a:t>
            </a:fld>
            <a:endParaRPr lang="pl-PL"/>
          </a:p>
        </p:txBody>
      </p:sp>
      <p:sp>
        <p:nvSpPr>
          <p:cNvPr id="3504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Ustanowienie sesji 2/4</a:t>
            </a:r>
          </a:p>
        </p:txBody>
      </p:sp>
      <p:pic>
        <p:nvPicPr>
          <p:cNvPr id="350413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9388" y="1697038"/>
            <a:ext cx="8964612" cy="475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C0E545-02BB-4D98-BF0F-0CF84D5C263F}" type="slidenum">
              <a:rPr lang="pl-PL"/>
              <a:pPr/>
              <a:t>79</a:t>
            </a:fld>
            <a:endParaRPr lang="pl-PL"/>
          </a:p>
        </p:txBody>
      </p:sp>
      <p:sp>
        <p:nvSpPr>
          <p:cNvPr id="3506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Ustanowienie sesji 3/4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7950" y="1412875"/>
            <a:ext cx="8964613" cy="5000625"/>
            <a:chOff x="68" y="890"/>
            <a:chExt cx="5647" cy="3150"/>
          </a:xfrm>
        </p:grpSpPr>
        <p:pic>
          <p:nvPicPr>
            <p:cNvPr id="3506180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" y="890"/>
              <a:ext cx="5647" cy="3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506181" name="Rectangle 5"/>
            <p:cNvSpPr>
              <a:spLocks noChangeArrowheads="1"/>
            </p:cNvSpPr>
            <p:nvPr/>
          </p:nvSpPr>
          <p:spPr bwMode="auto">
            <a:xfrm>
              <a:off x="5511" y="3830"/>
              <a:ext cx="204" cy="21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/>
            </a:p>
          </p:txBody>
        </p:sp>
      </p:grpSp>
      <p:sp>
        <p:nvSpPr>
          <p:cNvPr id="8" name="Symbol zastępczy daty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IMS - sterowanie usługami IP/GPRS</a:t>
            </a:r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dirty="0" smtClean="0"/>
              <a:t>Wydział Elektroniki i Technik Informacyjnych, PW</a:t>
            </a:r>
            <a:endParaRPr lang="en-US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8</a:t>
            </a:fld>
            <a:endParaRPr lang="en-US"/>
          </a:p>
        </p:txBody>
      </p:sp>
      <p:grpSp>
        <p:nvGrpSpPr>
          <p:cNvPr id="270" name="Grupa 269"/>
          <p:cNvGrpSpPr/>
          <p:nvPr/>
        </p:nvGrpSpPr>
        <p:grpSpPr>
          <a:xfrm>
            <a:off x="804289" y="2427756"/>
            <a:ext cx="7761492" cy="3051457"/>
            <a:chOff x="804289" y="2427756"/>
            <a:chExt cx="7761492" cy="3051457"/>
          </a:xfrm>
        </p:grpSpPr>
        <p:grpSp>
          <p:nvGrpSpPr>
            <p:cNvPr id="21" name="Group 4"/>
            <p:cNvGrpSpPr>
              <a:grpSpLocks/>
            </p:cNvGrpSpPr>
            <p:nvPr/>
          </p:nvGrpSpPr>
          <p:grpSpPr bwMode="auto">
            <a:xfrm>
              <a:off x="2493401" y="3409400"/>
              <a:ext cx="3822381" cy="1195480"/>
              <a:chOff x="4320" y="1781"/>
              <a:chExt cx="1248" cy="702"/>
            </a:xfrm>
            <a:solidFill>
              <a:schemeClr val="accent2">
                <a:lumMod val="60000"/>
                <a:lumOff val="40000"/>
              </a:schemeClr>
            </a:solidFill>
          </p:grpSpPr>
          <p:grpSp>
            <p:nvGrpSpPr>
              <p:cNvPr id="22" name="Group 5"/>
              <p:cNvGrpSpPr>
                <a:grpSpLocks/>
              </p:cNvGrpSpPr>
              <p:nvPr/>
            </p:nvGrpSpPr>
            <p:grpSpPr bwMode="auto">
              <a:xfrm>
                <a:off x="4320" y="1781"/>
                <a:ext cx="1248" cy="702"/>
                <a:chOff x="2562" y="2943"/>
                <a:chExt cx="942" cy="644"/>
              </a:xfrm>
              <a:grpFill/>
            </p:grpSpPr>
            <p:sp>
              <p:nvSpPr>
                <p:cNvPr id="24" name="Oval 6"/>
                <p:cNvSpPr>
                  <a:spLocks noChangeArrowheads="1"/>
                </p:cNvSpPr>
                <p:nvPr/>
              </p:nvSpPr>
              <p:spPr bwMode="auto">
                <a:xfrm>
                  <a:off x="2855" y="2982"/>
                  <a:ext cx="227" cy="235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5" name="Oval 7"/>
                <p:cNvSpPr>
                  <a:spLocks noChangeArrowheads="1"/>
                </p:cNvSpPr>
                <p:nvPr/>
              </p:nvSpPr>
              <p:spPr bwMode="auto">
                <a:xfrm>
                  <a:off x="3047" y="2943"/>
                  <a:ext cx="183" cy="235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6" name="Oval 8"/>
                <p:cNvSpPr>
                  <a:spLocks noChangeArrowheads="1"/>
                </p:cNvSpPr>
                <p:nvPr/>
              </p:nvSpPr>
              <p:spPr bwMode="auto">
                <a:xfrm>
                  <a:off x="3214" y="3163"/>
                  <a:ext cx="290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7" name="Oval 9"/>
                <p:cNvSpPr>
                  <a:spLocks noChangeArrowheads="1"/>
                </p:cNvSpPr>
                <p:nvPr/>
              </p:nvSpPr>
              <p:spPr bwMode="auto">
                <a:xfrm>
                  <a:off x="2666" y="3296"/>
                  <a:ext cx="332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8" name="Oval 10"/>
                <p:cNvSpPr>
                  <a:spLocks noChangeArrowheads="1"/>
                </p:cNvSpPr>
                <p:nvPr/>
              </p:nvSpPr>
              <p:spPr bwMode="auto">
                <a:xfrm>
                  <a:off x="3130" y="3294"/>
                  <a:ext cx="247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29" name="Oval 11"/>
                <p:cNvSpPr>
                  <a:spLocks noChangeArrowheads="1"/>
                </p:cNvSpPr>
                <p:nvPr/>
              </p:nvSpPr>
              <p:spPr bwMode="auto">
                <a:xfrm>
                  <a:off x="2582" y="3285"/>
                  <a:ext cx="183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0" name="Oval 12"/>
                <p:cNvSpPr>
                  <a:spLocks noChangeArrowheads="1"/>
                </p:cNvSpPr>
                <p:nvPr/>
              </p:nvSpPr>
              <p:spPr bwMode="auto">
                <a:xfrm>
                  <a:off x="2562" y="3153"/>
                  <a:ext cx="183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1" name="Oval 13"/>
                <p:cNvSpPr>
                  <a:spLocks noChangeArrowheads="1"/>
                </p:cNvSpPr>
                <p:nvPr/>
              </p:nvSpPr>
              <p:spPr bwMode="auto">
                <a:xfrm>
                  <a:off x="2646" y="3051"/>
                  <a:ext cx="289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2" name="Oval 14"/>
                <p:cNvSpPr>
                  <a:spLocks noChangeArrowheads="1"/>
                </p:cNvSpPr>
                <p:nvPr/>
              </p:nvSpPr>
              <p:spPr bwMode="auto">
                <a:xfrm>
                  <a:off x="2898" y="3351"/>
                  <a:ext cx="290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3" name="Oval 15"/>
                <p:cNvSpPr>
                  <a:spLocks noChangeArrowheads="1"/>
                </p:cNvSpPr>
                <p:nvPr/>
              </p:nvSpPr>
              <p:spPr bwMode="auto">
                <a:xfrm>
                  <a:off x="3257" y="3043"/>
                  <a:ext cx="226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4" name="Oval 16"/>
                <p:cNvSpPr>
                  <a:spLocks noChangeArrowheads="1"/>
                </p:cNvSpPr>
                <p:nvPr/>
              </p:nvSpPr>
              <p:spPr bwMode="auto">
                <a:xfrm>
                  <a:off x="3193" y="2958"/>
                  <a:ext cx="207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23" name="Text Box 18"/>
              <p:cNvSpPr txBox="1">
                <a:spLocks noChangeArrowheads="1"/>
              </p:cNvSpPr>
              <p:nvPr/>
            </p:nvSpPr>
            <p:spPr bwMode="auto">
              <a:xfrm>
                <a:off x="4562" y="1970"/>
                <a:ext cx="731" cy="384"/>
              </a:xfrm>
              <a:prstGeom prst="rect">
                <a:avLst/>
              </a:prstGeom>
              <a:grpFill/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 defTabSz="762000" eaLnBrk="0" hangingPunct="0"/>
                <a:endParaRPr kumimoji="0" lang="pl-PL" sz="20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+mn-lt"/>
                </a:endParaRPr>
              </a:p>
            </p:txBody>
          </p:sp>
        </p:grpSp>
        <p:grpSp>
          <p:nvGrpSpPr>
            <p:cNvPr id="35" name="Group 4"/>
            <p:cNvGrpSpPr>
              <a:grpSpLocks/>
            </p:cNvGrpSpPr>
            <p:nvPr/>
          </p:nvGrpSpPr>
          <p:grpSpPr bwMode="auto">
            <a:xfrm>
              <a:off x="2528076" y="4283733"/>
              <a:ext cx="3822381" cy="1195480"/>
              <a:chOff x="4320" y="1781"/>
              <a:chExt cx="1248" cy="702"/>
            </a:xfrm>
            <a:solidFill>
              <a:schemeClr val="accent3">
                <a:lumMod val="40000"/>
                <a:lumOff val="60000"/>
              </a:schemeClr>
            </a:solidFill>
          </p:grpSpPr>
          <p:grpSp>
            <p:nvGrpSpPr>
              <p:cNvPr id="36" name="Group 5"/>
              <p:cNvGrpSpPr>
                <a:grpSpLocks/>
              </p:cNvGrpSpPr>
              <p:nvPr/>
            </p:nvGrpSpPr>
            <p:grpSpPr bwMode="auto">
              <a:xfrm>
                <a:off x="4320" y="1781"/>
                <a:ext cx="1248" cy="702"/>
                <a:chOff x="2562" y="2943"/>
                <a:chExt cx="942" cy="644"/>
              </a:xfrm>
              <a:grpFill/>
            </p:grpSpPr>
            <p:sp>
              <p:nvSpPr>
                <p:cNvPr id="38" name="Oval 6"/>
                <p:cNvSpPr>
                  <a:spLocks noChangeArrowheads="1"/>
                </p:cNvSpPr>
                <p:nvPr/>
              </p:nvSpPr>
              <p:spPr bwMode="auto">
                <a:xfrm>
                  <a:off x="2855" y="2982"/>
                  <a:ext cx="227" cy="235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39" name="Oval 7"/>
                <p:cNvSpPr>
                  <a:spLocks noChangeArrowheads="1"/>
                </p:cNvSpPr>
                <p:nvPr/>
              </p:nvSpPr>
              <p:spPr bwMode="auto">
                <a:xfrm>
                  <a:off x="3047" y="2943"/>
                  <a:ext cx="183" cy="235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0" name="Oval 8"/>
                <p:cNvSpPr>
                  <a:spLocks noChangeArrowheads="1"/>
                </p:cNvSpPr>
                <p:nvPr/>
              </p:nvSpPr>
              <p:spPr bwMode="auto">
                <a:xfrm>
                  <a:off x="3214" y="3163"/>
                  <a:ext cx="290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1" name="Oval 9"/>
                <p:cNvSpPr>
                  <a:spLocks noChangeArrowheads="1"/>
                </p:cNvSpPr>
                <p:nvPr/>
              </p:nvSpPr>
              <p:spPr bwMode="auto">
                <a:xfrm>
                  <a:off x="2666" y="3296"/>
                  <a:ext cx="332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2" name="Oval 10"/>
                <p:cNvSpPr>
                  <a:spLocks noChangeArrowheads="1"/>
                </p:cNvSpPr>
                <p:nvPr/>
              </p:nvSpPr>
              <p:spPr bwMode="auto">
                <a:xfrm>
                  <a:off x="3130" y="3294"/>
                  <a:ext cx="247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3" name="Oval 11"/>
                <p:cNvSpPr>
                  <a:spLocks noChangeArrowheads="1"/>
                </p:cNvSpPr>
                <p:nvPr/>
              </p:nvSpPr>
              <p:spPr bwMode="auto">
                <a:xfrm>
                  <a:off x="2582" y="3285"/>
                  <a:ext cx="183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4" name="Oval 12"/>
                <p:cNvSpPr>
                  <a:spLocks noChangeArrowheads="1"/>
                </p:cNvSpPr>
                <p:nvPr/>
              </p:nvSpPr>
              <p:spPr bwMode="auto">
                <a:xfrm>
                  <a:off x="2562" y="3153"/>
                  <a:ext cx="183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5" name="Oval 13"/>
                <p:cNvSpPr>
                  <a:spLocks noChangeArrowheads="1"/>
                </p:cNvSpPr>
                <p:nvPr/>
              </p:nvSpPr>
              <p:spPr bwMode="auto">
                <a:xfrm>
                  <a:off x="2646" y="3051"/>
                  <a:ext cx="289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6" name="Oval 14"/>
                <p:cNvSpPr>
                  <a:spLocks noChangeArrowheads="1"/>
                </p:cNvSpPr>
                <p:nvPr/>
              </p:nvSpPr>
              <p:spPr bwMode="auto">
                <a:xfrm>
                  <a:off x="2898" y="3351"/>
                  <a:ext cx="290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7" name="Oval 15"/>
                <p:cNvSpPr>
                  <a:spLocks noChangeArrowheads="1"/>
                </p:cNvSpPr>
                <p:nvPr/>
              </p:nvSpPr>
              <p:spPr bwMode="auto">
                <a:xfrm>
                  <a:off x="3257" y="3043"/>
                  <a:ext cx="226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>
                  <a:off x="3193" y="2958"/>
                  <a:ext cx="207" cy="236"/>
                </a:xfrm>
                <a:prstGeom prst="ellipse">
                  <a:avLst/>
                </a:prstGeom>
                <a:grp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37" name="Text Box 18"/>
              <p:cNvSpPr txBox="1">
                <a:spLocks noChangeArrowheads="1"/>
              </p:cNvSpPr>
              <p:nvPr/>
            </p:nvSpPr>
            <p:spPr bwMode="auto">
              <a:xfrm>
                <a:off x="4562" y="1970"/>
                <a:ext cx="731" cy="384"/>
              </a:xfrm>
              <a:prstGeom prst="rect">
                <a:avLst/>
              </a:prstGeom>
              <a:grpFill/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 defTabSz="762000" eaLnBrk="0" hangingPunct="0"/>
                <a:endParaRPr kumimoji="0" lang="pl-PL" sz="20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+mn-lt"/>
                </a:endParaRPr>
              </a:p>
            </p:txBody>
          </p:sp>
        </p:grpSp>
        <p:sp>
          <p:nvSpPr>
            <p:cNvPr id="84" name="Freeform 50"/>
            <p:cNvSpPr>
              <a:spLocks/>
            </p:cNvSpPr>
            <p:nvPr/>
          </p:nvSpPr>
          <p:spPr bwMode="auto">
            <a:xfrm flipH="1" flipV="1">
              <a:off x="6683375" y="4528651"/>
              <a:ext cx="901304" cy="708511"/>
            </a:xfrm>
            <a:custGeom>
              <a:avLst/>
              <a:gdLst>
                <a:gd name="T0" fmla="*/ 1224303 w 876"/>
                <a:gd name="T1" fmla="*/ 156633 h 708"/>
                <a:gd name="T2" fmla="*/ 1177215 w 876"/>
                <a:gd name="T3" fmla="*/ 119592 h 708"/>
                <a:gd name="T4" fmla="*/ 1109945 w 876"/>
                <a:gd name="T5" fmla="*/ 97367 h 708"/>
                <a:gd name="T6" fmla="*/ 1015768 w 876"/>
                <a:gd name="T7" fmla="*/ 86783 h 708"/>
                <a:gd name="T8" fmla="*/ 909819 w 876"/>
                <a:gd name="T9" fmla="*/ 99483 h 708"/>
                <a:gd name="T10" fmla="*/ 849276 w 876"/>
                <a:gd name="T11" fmla="*/ 75142 h 708"/>
                <a:gd name="T12" fmla="*/ 782007 w 876"/>
                <a:gd name="T13" fmla="*/ 27517 h 708"/>
                <a:gd name="T14" fmla="*/ 667649 w 876"/>
                <a:gd name="T15" fmla="*/ 1058 h 708"/>
                <a:gd name="T16" fmla="*/ 551609 w 876"/>
                <a:gd name="T17" fmla="*/ 6350 h 708"/>
                <a:gd name="T18" fmla="*/ 443978 w 876"/>
                <a:gd name="T19" fmla="*/ 42333 h 708"/>
                <a:gd name="T20" fmla="*/ 388481 w 876"/>
                <a:gd name="T21" fmla="*/ 87842 h 708"/>
                <a:gd name="T22" fmla="*/ 339711 w 876"/>
                <a:gd name="T23" fmla="*/ 106892 h 708"/>
                <a:gd name="T24" fmla="*/ 247215 w 876"/>
                <a:gd name="T25" fmla="*/ 119592 h 708"/>
                <a:gd name="T26" fmla="*/ 184991 w 876"/>
                <a:gd name="T27" fmla="*/ 164042 h 708"/>
                <a:gd name="T28" fmla="*/ 176582 w 876"/>
                <a:gd name="T29" fmla="*/ 214842 h 708"/>
                <a:gd name="T30" fmla="*/ 121085 w 876"/>
                <a:gd name="T31" fmla="*/ 218017 h 708"/>
                <a:gd name="T32" fmla="*/ 65588 w 876"/>
                <a:gd name="T33" fmla="*/ 239183 h 708"/>
                <a:gd name="T34" fmla="*/ 35316 w 876"/>
                <a:gd name="T35" fmla="*/ 263525 h 708"/>
                <a:gd name="T36" fmla="*/ 10090 w 876"/>
                <a:gd name="T37" fmla="*/ 298450 h 708"/>
                <a:gd name="T38" fmla="*/ 13454 w 876"/>
                <a:gd name="T39" fmla="*/ 331258 h 708"/>
                <a:gd name="T40" fmla="*/ 10090 w 876"/>
                <a:gd name="T41" fmla="*/ 371475 h 708"/>
                <a:gd name="T42" fmla="*/ 1682 w 876"/>
                <a:gd name="T43" fmla="*/ 411692 h 708"/>
                <a:gd name="T44" fmla="*/ 15136 w 876"/>
                <a:gd name="T45" fmla="*/ 452967 h 708"/>
                <a:gd name="T46" fmla="*/ 8409 w 876"/>
                <a:gd name="T47" fmla="*/ 495300 h 708"/>
                <a:gd name="T48" fmla="*/ 0 w 876"/>
                <a:gd name="T49" fmla="*/ 534458 h 708"/>
                <a:gd name="T50" fmla="*/ 16817 w 876"/>
                <a:gd name="T51" fmla="*/ 584200 h 708"/>
                <a:gd name="T52" fmla="*/ 60542 w 876"/>
                <a:gd name="T53" fmla="*/ 619125 h 708"/>
                <a:gd name="T54" fmla="*/ 151356 w 876"/>
                <a:gd name="T55" fmla="*/ 642408 h 708"/>
                <a:gd name="T56" fmla="*/ 221989 w 876"/>
                <a:gd name="T57" fmla="*/ 627592 h 708"/>
                <a:gd name="T58" fmla="*/ 260669 w 876"/>
                <a:gd name="T59" fmla="*/ 660400 h 708"/>
                <a:gd name="T60" fmla="*/ 311121 w 876"/>
                <a:gd name="T61" fmla="*/ 681567 h 708"/>
                <a:gd name="T62" fmla="*/ 383436 w 876"/>
                <a:gd name="T63" fmla="*/ 695325 h 708"/>
                <a:gd name="T64" fmla="*/ 469204 w 876"/>
                <a:gd name="T65" fmla="*/ 686858 h 708"/>
                <a:gd name="T66" fmla="*/ 526383 w 876"/>
                <a:gd name="T67" fmla="*/ 696383 h 708"/>
                <a:gd name="T68" fmla="*/ 573472 w 876"/>
                <a:gd name="T69" fmla="*/ 722842 h 708"/>
                <a:gd name="T70" fmla="*/ 639059 w 876"/>
                <a:gd name="T71" fmla="*/ 736600 h 708"/>
                <a:gd name="T72" fmla="*/ 701284 w 876"/>
                <a:gd name="T73" fmla="*/ 733425 h 708"/>
                <a:gd name="T74" fmla="*/ 761826 w 876"/>
                <a:gd name="T75" fmla="*/ 706967 h 708"/>
                <a:gd name="T76" fmla="*/ 803869 w 876"/>
                <a:gd name="T77" fmla="*/ 733425 h 708"/>
                <a:gd name="T78" fmla="*/ 867776 w 876"/>
                <a:gd name="T79" fmla="*/ 748242 h 708"/>
                <a:gd name="T80" fmla="*/ 948499 w 876"/>
                <a:gd name="T81" fmla="*/ 738717 h 708"/>
                <a:gd name="T82" fmla="*/ 1007359 w 876"/>
                <a:gd name="T83" fmla="*/ 706967 h 708"/>
                <a:gd name="T84" fmla="*/ 1054448 w 876"/>
                <a:gd name="T85" fmla="*/ 693208 h 708"/>
                <a:gd name="T86" fmla="*/ 1131808 w 876"/>
                <a:gd name="T87" fmla="*/ 696383 h 708"/>
                <a:gd name="T88" fmla="*/ 1197396 w 876"/>
                <a:gd name="T89" fmla="*/ 675217 h 708"/>
                <a:gd name="T90" fmla="*/ 1237757 w 876"/>
                <a:gd name="T91" fmla="*/ 640292 h 708"/>
                <a:gd name="T92" fmla="*/ 1262983 w 876"/>
                <a:gd name="T93" fmla="*/ 623358 h 708"/>
                <a:gd name="T94" fmla="*/ 1333616 w 876"/>
                <a:gd name="T95" fmla="*/ 619125 h 708"/>
                <a:gd name="T96" fmla="*/ 1399204 w 876"/>
                <a:gd name="T97" fmla="*/ 585258 h 708"/>
                <a:gd name="T98" fmla="*/ 1432838 w 876"/>
                <a:gd name="T99" fmla="*/ 534458 h 708"/>
                <a:gd name="T100" fmla="*/ 1436202 w 876"/>
                <a:gd name="T101" fmla="*/ 475192 h 708"/>
                <a:gd name="T102" fmla="*/ 1451337 w 876"/>
                <a:gd name="T103" fmla="*/ 420158 h 708"/>
                <a:gd name="T104" fmla="*/ 1471518 w 876"/>
                <a:gd name="T105" fmla="*/ 365125 h 708"/>
                <a:gd name="T106" fmla="*/ 1463110 w 876"/>
                <a:gd name="T107" fmla="*/ 304800 h 708"/>
                <a:gd name="T108" fmla="*/ 1416021 w 876"/>
                <a:gd name="T109" fmla="*/ 256117 h 708"/>
                <a:gd name="T110" fmla="*/ 1348752 w 876"/>
                <a:gd name="T111" fmla="*/ 218017 h 708"/>
                <a:gd name="T112" fmla="*/ 1259620 w 876"/>
                <a:gd name="T113" fmla="*/ 200025 h 708"/>
                <a:gd name="T114" fmla="*/ 1237757 w 876"/>
                <a:gd name="T115" fmla="*/ 176742 h 7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76"/>
                <a:gd name="T175" fmla="*/ 0 h 708"/>
                <a:gd name="T176" fmla="*/ 876 w 876"/>
                <a:gd name="T177" fmla="*/ 708 h 7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76" h="708">
                  <a:moveTo>
                    <a:pt x="736" y="167"/>
                  </a:moveTo>
                  <a:lnTo>
                    <a:pt x="728" y="148"/>
                  </a:lnTo>
                  <a:lnTo>
                    <a:pt x="718" y="128"/>
                  </a:lnTo>
                  <a:lnTo>
                    <a:pt x="700" y="113"/>
                  </a:lnTo>
                  <a:lnTo>
                    <a:pt x="679" y="99"/>
                  </a:lnTo>
                  <a:lnTo>
                    <a:pt x="660" y="92"/>
                  </a:lnTo>
                  <a:lnTo>
                    <a:pt x="638" y="85"/>
                  </a:lnTo>
                  <a:lnTo>
                    <a:pt x="604" y="82"/>
                  </a:lnTo>
                  <a:lnTo>
                    <a:pt x="571" y="85"/>
                  </a:lnTo>
                  <a:lnTo>
                    <a:pt x="541" y="94"/>
                  </a:lnTo>
                  <a:lnTo>
                    <a:pt x="519" y="103"/>
                  </a:lnTo>
                  <a:lnTo>
                    <a:pt x="505" y="71"/>
                  </a:lnTo>
                  <a:lnTo>
                    <a:pt x="488" y="46"/>
                  </a:lnTo>
                  <a:lnTo>
                    <a:pt x="465" y="26"/>
                  </a:lnTo>
                  <a:lnTo>
                    <a:pt x="434" y="11"/>
                  </a:lnTo>
                  <a:lnTo>
                    <a:pt x="397" y="1"/>
                  </a:lnTo>
                  <a:lnTo>
                    <a:pt x="361" y="0"/>
                  </a:lnTo>
                  <a:lnTo>
                    <a:pt x="328" y="6"/>
                  </a:lnTo>
                  <a:lnTo>
                    <a:pt x="292" y="18"/>
                  </a:lnTo>
                  <a:lnTo>
                    <a:pt x="264" y="40"/>
                  </a:lnTo>
                  <a:lnTo>
                    <a:pt x="244" y="62"/>
                  </a:lnTo>
                  <a:lnTo>
                    <a:pt x="231" y="83"/>
                  </a:lnTo>
                  <a:lnTo>
                    <a:pt x="228" y="110"/>
                  </a:lnTo>
                  <a:lnTo>
                    <a:pt x="202" y="101"/>
                  </a:lnTo>
                  <a:lnTo>
                    <a:pt x="172" y="104"/>
                  </a:lnTo>
                  <a:lnTo>
                    <a:pt x="147" y="113"/>
                  </a:lnTo>
                  <a:lnTo>
                    <a:pt x="125" y="132"/>
                  </a:lnTo>
                  <a:lnTo>
                    <a:pt x="110" y="155"/>
                  </a:lnTo>
                  <a:lnTo>
                    <a:pt x="104" y="184"/>
                  </a:lnTo>
                  <a:lnTo>
                    <a:pt x="105" y="203"/>
                  </a:lnTo>
                  <a:lnTo>
                    <a:pt x="90" y="202"/>
                  </a:lnTo>
                  <a:lnTo>
                    <a:pt x="72" y="206"/>
                  </a:lnTo>
                  <a:lnTo>
                    <a:pt x="54" y="216"/>
                  </a:lnTo>
                  <a:lnTo>
                    <a:pt x="39" y="226"/>
                  </a:lnTo>
                  <a:lnTo>
                    <a:pt x="30" y="236"/>
                  </a:lnTo>
                  <a:lnTo>
                    <a:pt x="21" y="249"/>
                  </a:lnTo>
                  <a:lnTo>
                    <a:pt x="11" y="263"/>
                  </a:lnTo>
                  <a:lnTo>
                    <a:pt x="6" y="282"/>
                  </a:lnTo>
                  <a:lnTo>
                    <a:pt x="5" y="297"/>
                  </a:lnTo>
                  <a:lnTo>
                    <a:pt x="8" y="313"/>
                  </a:lnTo>
                  <a:lnTo>
                    <a:pt x="14" y="331"/>
                  </a:lnTo>
                  <a:lnTo>
                    <a:pt x="6" y="351"/>
                  </a:lnTo>
                  <a:lnTo>
                    <a:pt x="3" y="369"/>
                  </a:lnTo>
                  <a:lnTo>
                    <a:pt x="1" y="389"/>
                  </a:lnTo>
                  <a:lnTo>
                    <a:pt x="5" y="413"/>
                  </a:lnTo>
                  <a:lnTo>
                    <a:pt x="9" y="428"/>
                  </a:lnTo>
                  <a:lnTo>
                    <a:pt x="18" y="444"/>
                  </a:lnTo>
                  <a:lnTo>
                    <a:pt x="5" y="468"/>
                  </a:lnTo>
                  <a:lnTo>
                    <a:pt x="1" y="483"/>
                  </a:lnTo>
                  <a:lnTo>
                    <a:pt x="0" y="505"/>
                  </a:lnTo>
                  <a:lnTo>
                    <a:pt x="3" y="526"/>
                  </a:lnTo>
                  <a:lnTo>
                    <a:pt x="10" y="552"/>
                  </a:lnTo>
                  <a:lnTo>
                    <a:pt x="21" y="569"/>
                  </a:lnTo>
                  <a:lnTo>
                    <a:pt x="36" y="585"/>
                  </a:lnTo>
                  <a:lnTo>
                    <a:pt x="62" y="601"/>
                  </a:lnTo>
                  <a:lnTo>
                    <a:pt x="90" y="607"/>
                  </a:lnTo>
                  <a:lnTo>
                    <a:pt x="115" y="602"/>
                  </a:lnTo>
                  <a:lnTo>
                    <a:pt x="132" y="593"/>
                  </a:lnTo>
                  <a:lnTo>
                    <a:pt x="143" y="610"/>
                  </a:lnTo>
                  <a:lnTo>
                    <a:pt x="155" y="624"/>
                  </a:lnTo>
                  <a:lnTo>
                    <a:pt x="165" y="632"/>
                  </a:lnTo>
                  <a:lnTo>
                    <a:pt x="185" y="644"/>
                  </a:lnTo>
                  <a:lnTo>
                    <a:pt x="202" y="652"/>
                  </a:lnTo>
                  <a:lnTo>
                    <a:pt x="228" y="657"/>
                  </a:lnTo>
                  <a:lnTo>
                    <a:pt x="254" y="657"/>
                  </a:lnTo>
                  <a:lnTo>
                    <a:pt x="279" y="649"/>
                  </a:lnTo>
                  <a:lnTo>
                    <a:pt x="300" y="635"/>
                  </a:lnTo>
                  <a:lnTo>
                    <a:pt x="313" y="658"/>
                  </a:lnTo>
                  <a:lnTo>
                    <a:pt x="325" y="671"/>
                  </a:lnTo>
                  <a:lnTo>
                    <a:pt x="341" y="683"/>
                  </a:lnTo>
                  <a:lnTo>
                    <a:pt x="359" y="693"/>
                  </a:lnTo>
                  <a:lnTo>
                    <a:pt x="380" y="696"/>
                  </a:lnTo>
                  <a:lnTo>
                    <a:pt x="399" y="696"/>
                  </a:lnTo>
                  <a:lnTo>
                    <a:pt x="417" y="693"/>
                  </a:lnTo>
                  <a:lnTo>
                    <a:pt x="440" y="680"/>
                  </a:lnTo>
                  <a:lnTo>
                    <a:pt x="453" y="668"/>
                  </a:lnTo>
                  <a:lnTo>
                    <a:pt x="465" y="683"/>
                  </a:lnTo>
                  <a:lnTo>
                    <a:pt x="478" y="693"/>
                  </a:lnTo>
                  <a:lnTo>
                    <a:pt x="493" y="700"/>
                  </a:lnTo>
                  <a:lnTo>
                    <a:pt x="516" y="707"/>
                  </a:lnTo>
                  <a:lnTo>
                    <a:pt x="539" y="705"/>
                  </a:lnTo>
                  <a:lnTo>
                    <a:pt x="564" y="698"/>
                  </a:lnTo>
                  <a:lnTo>
                    <a:pt x="582" y="687"/>
                  </a:lnTo>
                  <a:lnTo>
                    <a:pt x="599" y="668"/>
                  </a:lnTo>
                  <a:lnTo>
                    <a:pt x="609" y="649"/>
                  </a:lnTo>
                  <a:lnTo>
                    <a:pt x="627" y="655"/>
                  </a:lnTo>
                  <a:lnTo>
                    <a:pt x="649" y="660"/>
                  </a:lnTo>
                  <a:lnTo>
                    <a:pt x="673" y="658"/>
                  </a:lnTo>
                  <a:lnTo>
                    <a:pt x="695" y="649"/>
                  </a:lnTo>
                  <a:lnTo>
                    <a:pt x="712" y="638"/>
                  </a:lnTo>
                  <a:lnTo>
                    <a:pt x="725" y="624"/>
                  </a:lnTo>
                  <a:lnTo>
                    <a:pt x="736" y="605"/>
                  </a:lnTo>
                  <a:lnTo>
                    <a:pt x="739" y="585"/>
                  </a:lnTo>
                  <a:lnTo>
                    <a:pt x="751" y="589"/>
                  </a:lnTo>
                  <a:lnTo>
                    <a:pt x="771" y="590"/>
                  </a:lnTo>
                  <a:lnTo>
                    <a:pt x="793" y="585"/>
                  </a:lnTo>
                  <a:lnTo>
                    <a:pt x="816" y="572"/>
                  </a:lnTo>
                  <a:lnTo>
                    <a:pt x="832" y="553"/>
                  </a:lnTo>
                  <a:lnTo>
                    <a:pt x="844" y="529"/>
                  </a:lnTo>
                  <a:lnTo>
                    <a:pt x="852" y="505"/>
                  </a:lnTo>
                  <a:lnTo>
                    <a:pt x="855" y="472"/>
                  </a:lnTo>
                  <a:lnTo>
                    <a:pt x="854" y="449"/>
                  </a:lnTo>
                  <a:lnTo>
                    <a:pt x="847" y="415"/>
                  </a:lnTo>
                  <a:lnTo>
                    <a:pt x="863" y="397"/>
                  </a:lnTo>
                  <a:lnTo>
                    <a:pt x="871" y="372"/>
                  </a:lnTo>
                  <a:lnTo>
                    <a:pt x="875" y="345"/>
                  </a:lnTo>
                  <a:lnTo>
                    <a:pt x="875" y="317"/>
                  </a:lnTo>
                  <a:lnTo>
                    <a:pt x="870" y="288"/>
                  </a:lnTo>
                  <a:lnTo>
                    <a:pt x="860" y="266"/>
                  </a:lnTo>
                  <a:lnTo>
                    <a:pt x="842" y="242"/>
                  </a:lnTo>
                  <a:lnTo>
                    <a:pt x="824" y="224"/>
                  </a:lnTo>
                  <a:lnTo>
                    <a:pt x="802" y="206"/>
                  </a:lnTo>
                  <a:lnTo>
                    <a:pt x="775" y="195"/>
                  </a:lnTo>
                  <a:lnTo>
                    <a:pt x="749" y="189"/>
                  </a:lnTo>
                  <a:lnTo>
                    <a:pt x="736" y="186"/>
                  </a:lnTo>
                  <a:lnTo>
                    <a:pt x="736" y="167"/>
                  </a:lnTo>
                </a:path>
              </a:pathLst>
            </a:custGeom>
            <a:solidFill>
              <a:srgbClr val="EAEAEA"/>
            </a:solidFill>
            <a:ln w="12700" cap="rnd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grpSp>
          <p:nvGrpSpPr>
            <p:cNvPr id="115" name="Group 81"/>
            <p:cNvGrpSpPr>
              <a:grpSpLocks/>
            </p:cNvGrpSpPr>
            <p:nvPr/>
          </p:nvGrpSpPr>
          <p:grpSpPr bwMode="auto">
            <a:xfrm flipH="1">
              <a:off x="7007027" y="4580527"/>
              <a:ext cx="254000" cy="512762"/>
              <a:chOff x="5" y="2480"/>
              <a:chExt cx="237" cy="430"/>
            </a:xfrm>
          </p:grpSpPr>
          <p:grpSp>
            <p:nvGrpSpPr>
              <p:cNvPr id="116" name="Group 82"/>
              <p:cNvGrpSpPr>
                <a:grpSpLocks/>
              </p:cNvGrpSpPr>
              <p:nvPr/>
            </p:nvGrpSpPr>
            <p:grpSpPr bwMode="auto">
              <a:xfrm>
                <a:off x="5" y="2521"/>
                <a:ext cx="145" cy="389"/>
                <a:chOff x="5" y="2521"/>
                <a:chExt cx="145" cy="389"/>
              </a:xfrm>
            </p:grpSpPr>
            <p:grpSp>
              <p:nvGrpSpPr>
                <p:cNvPr id="120" name="Group 83"/>
                <p:cNvGrpSpPr>
                  <a:grpSpLocks/>
                </p:cNvGrpSpPr>
                <p:nvPr/>
              </p:nvGrpSpPr>
              <p:grpSpPr bwMode="auto">
                <a:xfrm>
                  <a:off x="7" y="2654"/>
                  <a:ext cx="143" cy="256"/>
                  <a:chOff x="7" y="2654"/>
                  <a:chExt cx="143" cy="256"/>
                </a:xfrm>
              </p:grpSpPr>
              <p:grpSp>
                <p:nvGrpSpPr>
                  <p:cNvPr id="128" name="Group 84"/>
                  <p:cNvGrpSpPr>
                    <a:grpSpLocks/>
                  </p:cNvGrpSpPr>
                  <p:nvPr/>
                </p:nvGrpSpPr>
                <p:grpSpPr bwMode="auto">
                  <a:xfrm>
                    <a:off x="7" y="2661"/>
                    <a:ext cx="93" cy="247"/>
                    <a:chOff x="7" y="2661"/>
                    <a:chExt cx="93" cy="247"/>
                  </a:xfrm>
                </p:grpSpPr>
                <p:sp>
                  <p:nvSpPr>
                    <p:cNvPr id="136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" y="2661"/>
                      <a:ext cx="33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37" name="Line 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" y="2664"/>
                      <a:ext cx="42" cy="5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38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" y="2716"/>
                      <a:ext cx="57" cy="1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39" name="Line 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" y="2824"/>
                      <a:ext cx="83" cy="8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40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" y="2824"/>
                      <a:ext cx="81" cy="8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41" name="Line 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" y="2716"/>
                      <a:ext cx="64" cy="10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42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" y="2661"/>
                      <a:ext cx="39" cy="5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</p:grpSp>
              <p:sp>
                <p:nvSpPr>
                  <p:cNvPr id="129" name="Line 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7" y="2808"/>
                    <a:ext cx="34" cy="102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0" name="Line 93"/>
                  <p:cNvSpPr>
                    <a:spLocks noChangeShapeType="1"/>
                  </p:cNvSpPr>
                  <p:nvPr/>
                </p:nvSpPr>
                <p:spPr bwMode="auto">
                  <a:xfrm>
                    <a:off x="84" y="2718"/>
                    <a:ext cx="48" cy="9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1" name="Line 9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" y="2655"/>
                    <a:ext cx="12" cy="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2" name="Line 9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" y="2654"/>
                    <a:ext cx="20" cy="9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3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79" y="2663"/>
                    <a:ext cx="30" cy="4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4" name="Line 9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3" y="2708"/>
                    <a:ext cx="13" cy="11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3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93" y="2824"/>
                    <a:ext cx="57" cy="5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grpSp>
              <p:nvGrpSpPr>
                <p:cNvPr id="121" name="Group 99"/>
                <p:cNvGrpSpPr>
                  <a:grpSpLocks/>
                </p:cNvGrpSpPr>
                <p:nvPr/>
              </p:nvGrpSpPr>
              <p:grpSpPr bwMode="auto">
                <a:xfrm>
                  <a:off x="5" y="2533"/>
                  <a:ext cx="141" cy="374"/>
                  <a:chOff x="5" y="2533"/>
                  <a:chExt cx="141" cy="374"/>
                </a:xfrm>
              </p:grpSpPr>
              <p:sp>
                <p:nvSpPr>
                  <p:cNvPr id="123" name="Line 10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" y="2533"/>
                    <a:ext cx="55" cy="37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24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62" y="2544"/>
                    <a:ext cx="35" cy="3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25" name="Line 1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8" y="2876"/>
                    <a:ext cx="48" cy="3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26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69" y="2541"/>
                    <a:ext cx="77" cy="33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2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" y="2904"/>
                    <a:ext cx="93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122" name="Oval 105"/>
                <p:cNvSpPr>
                  <a:spLocks noChangeArrowheads="1"/>
                </p:cNvSpPr>
                <p:nvPr/>
              </p:nvSpPr>
              <p:spPr bwMode="auto">
                <a:xfrm>
                  <a:off x="48" y="2521"/>
                  <a:ext cx="39" cy="45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117" name="Arc 106"/>
              <p:cNvSpPr>
                <a:spLocks/>
              </p:cNvSpPr>
              <p:nvPr/>
            </p:nvSpPr>
            <p:spPr bwMode="auto">
              <a:xfrm>
                <a:off x="152" y="2480"/>
                <a:ext cx="90" cy="198"/>
              </a:xfrm>
              <a:custGeom>
                <a:avLst/>
                <a:gdLst>
                  <a:gd name="T0" fmla="*/ 0 w 21600"/>
                  <a:gd name="T1" fmla="*/ 0 h 42015"/>
                  <a:gd name="T2" fmla="*/ 0 w 21600"/>
                  <a:gd name="T3" fmla="*/ 1 h 42015"/>
                  <a:gd name="T4" fmla="*/ 0 w 21600"/>
                  <a:gd name="T5" fmla="*/ 0 h 4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15"/>
                  <a:gd name="T11" fmla="*/ 21600 w 21600"/>
                  <a:gd name="T12" fmla="*/ 42015 h 4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15" fill="none" extrusionOk="0">
                    <a:moveTo>
                      <a:pt x="4276" y="-1"/>
                    </a:moveTo>
                    <a:cubicBezTo>
                      <a:pt x="14353" y="2034"/>
                      <a:pt x="21600" y="10891"/>
                      <a:pt x="21600" y="21172"/>
                    </a:cubicBezTo>
                    <a:cubicBezTo>
                      <a:pt x="21600" y="30918"/>
                      <a:pt x="15073" y="39456"/>
                      <a:pt x="5668" y="42014"/>
                    </a:cubicBezTo>
                  </a:path>
                  <a:path w="21600" h="42015" stroke="0" extrusionOk="0">
                    <a:moveTo>
                      <a:pt x="4276" y="-1"/>
                    </a:moveTo>
                    <a:cubicBezTo>
                      <a:pt x="14353" y="2034"/>
                      <a:pt x="21600" y="10891"/>
                      <a:pt x="21600" y="21172"/>
                    </a:cubicBezTo>
                    <a:cubicBezTo>
                      <a:pt x="21600" y="30918"/>
                      <a:pt x="15073" y="39456"/>
                      <a:pt x="5668" y="42014"/>
                    </a:cubicBezTo>
                    <a:lnTo>
                      <a:pt x="0" y="21172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8" name="Arc 107"/>
              <p:cNvSpPr>
                <a:spLocks/>
              </p:cNvSpPr>
              <p:nvPr/>
            </p:nvSpPr>
            <p:spPr bwMode="auto">
              <a:xfrm>
                <a:off x="116" y="2508"/>
                <a:ext cx="78" cy="154"/>
              </a:xfrm>
              <a:custGeom>
                <a:avLst/>
                <a:gdLst>
                  <a:gd name="T0" fmla="*/ 0 w 21600"/>
                  <a:gd name="T1" fmla="*/ 0 h 41998"/>
                  <a:gd name="T2" fmla="*/ 0 w 21600"/>
                  <a:gd name="T3" fmla="*/ 1 h 41998"/>
                  <a:gd name="T4" fmla="*/ 0 w 21600"/>
                  <a:gd name="T5" fmla="*/ 0 h 4199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8"/>
                  <a:gd name="T11" fmla="*/ 21600 w 21600"/>
                  <a:gd name="T12" fmla="*/ 41998 h 4199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8" fill="none" extrusionOk="0">
                    <a:moveTo>
                      <a:pt x="4340" y="-1"/>
                    </a:moveTo>
                    <a:cubicBezTo>
                      <a:pt x="14387" y="2060"/>
                      <a:pt x="21600" y="10902"/>
                      <a:pt x="21600" y="21159"/>
                    </a:cubicBezTo>
                    <a:cubicBezTo>
                      <a:pt x="21600" y="30900"/>
                      <a:pt x="15080" y="39435"/>
                      <a:pt x="5682" y="41998"/>
                    </a:cubicBezTo>
                  </a:path>
                  <a:path w="21600" h="41998" stroke="0" extrusionOk="0">
                    <a:moveTo>
                      <a:pt x="4340" y="-1"/>
                    </a:moveTo>
                    <a:cubicBezTo>
                      <a:pt x="14387" y="2060"/>
                      <a:pt x="21600" y="10902"/>
                      <a:pt x="21600" y="21159"/>
                    </a:cubicBezTo>
                    <a:cubicBezTo>
                      <a:pt x="21600" y="30900"/>
                      <a:pt x="15080" y="39435"/>
                      <a:pt x="5682" y="41998"/>
                    </a:cubicBezTo>
                    <a:lnTo>
                      <a:pt x="0" y="2115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19" name="Arc 108"/>
              <p:cNvSpPr>
                <a:spLocks/>
              </p:cNvSpPr>
              <p:nvPr/>
            </p:nvSpPr>
            <p:spPr bwMode="auto">
              <a:xfrm>
                <a:off x="102" y="2530"/>
                <a:ext cx="47" cy="117"/>
              </a:xfrm>
              <a:custGeom>
                <a:avLst/>
                <a:gdLst>
                  <a:gd name="T0" fmla="*/ 0 w 21600"/>
                  <a:gd name="T1" fmla="*/ 0 h 42099"/>
                  <a:gd name="T2" fmla="*/ 0 w 21600"/>
                  <a:gd name="T3" fmla="*/ 0 h 42099"/>
                  <a:gd name="T4" fmla="*/ 0 w 21600"/>
                  <a:gd name="T5" fmla="*/ 0 h 4209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99"/>
                  <a:gd name="T11" fmla="*/ 21600 w 21600"/>
                  <a:gd name="T12" fmla="*/ 42099 h 4209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99" fill="none" extrusionOk="0">
                    <a:moveTo>
                      <a:pt x="4104" y="-1"/>
                    </a:moveTo>
                    <a:cubicBezTo>
                      <a:pt x="14262" y="1965"/>
                      <a:pt x="21600" y="10859"/>
                      <a:pt x="21600" y="21206"/>
                    </a:cubicBezTo>
                    <a:cubicBezTo>
                      <a:pt x="21600" y="31023"/>
                      <a:pt x="14979" y="39606"/>
                      <a:pt x="5482" y="42098"/>
                    </a:cubicBezTo>
                  </a:path>
                  <a:path w="21600" h="42099" stroke="0" extrusionOk="0">
                    <a:moveTo>
                      <a:pt x="4104" y="-1"/>
                    </a:moveTo>
                    <a:cubicBezTo>
                      <a:pt x="14262" y="1965"/>
                      <a:pt x="21600" y="10859"/>
                      <a:pt x="21600" y="21206"/>
                    </a:cubicBezTo>
                    <a:cubicBezTo>
                      <a:pt x="21600" y="31023"/>
                      <a:pt x="14979" y="39606"/>
                      <a:pt x="5482" y="42098"/>
                    </a:cubicBezTo>
                    <a:lnTo>
                      <a:pt x="0" y="21206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163" name="Group 134"/>
            <p:cNvGrpSpPr>
              <a:grpSpLocks/>
            </p:cNvGrpSpPr>
            <p:nvPr/>
          </p:nvGrpSpPr>
          <p:grpSpPr bwMode="auto">
            <a:xfrm>
              <a:off x="7584679" y="3168711"/>
              <a:ext cx="981102" cy="1193210"/>
              <a:chOff x="4798" y="3385"/>
              <a:chExt cx="544" cy="837"/>
            </a:xfrm>
          </p:grpSpPr>
          <p:grpSp>
            <p:nvGrpSpPr>
              <p:cNvPr id="164" name="Group 135"/>
              <p:cNvGrpSpPr>
                <a:grpSpLocks/>
              </p:cNvGrpSpPr>
              <p:nvPr/>
            </p:nvGrpSpPr>
            <p:grpSpPr bwMode="auto">
              <a:xfrm>
                <a:off x="4798" y="3702"/>
                <a:ext cx="499" cy="520"/>
                <a:chOff x="1200" y="1824"/>
                <a:chExt cx="384" cy="384"/>
              </a:xfrm>
            </p:grpSpPr>
            <p:pic>
              <p:nvPicPr>
                <p:cNvPr id="172" name="Picture 136"/>
                <p:cNvPicPr>
                  <a:picLocks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200" y="1906"/>
                  <a:ext cx="384" cy="30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sp>
              <p:nvSpPr>
                <p:cNvPr id="173" name="Freeform 137"/>
                <p:cNvSpPr>
                  <a:spLocks/>
                </p:cNvSpPr>
                <p:nvPr/>
              </p:nvSpPr>
              <p:spPr bwMode="auto">
                <a:xfrm>
                  <a:off x="1466" y="1824"/>
                  <a:ext cx="29" cy="137"/>
                </a:xfrm>
                <a:custGeom>
                  <a:avLst/>
                  <a:gdLst>
                    <a:gd name="T0" fmla="*/ 0 w 96"/>
                    <a:gd name="T1" fmla="*/ 137 h 288"/>
                    <a:gd name="T2" fmla="*/ 29 w 96"/>
                    <a:gd name="T3" fmla="*/ 137 h 288"/>
                    <a:gd name="T4" fmla="*/ 29 w 96"/>
                    <a:gd name="T5" fmla="*/ 0 h 288"/>
                    <a:gd name="T6" fmla="*/ 0 60000 65536"/>
                    <a:gd name="T7" fmla="*/ 0 60000 65536"/>
                    <a:gd name="T8" fmla="*/ 0 60000 65536"/>
                    <a:gd name="T9" fmla="*/ 0 w 96"/>
                    <a:gd name="T10" fmla="*/ 0 h 288"/>
                    <a:gd name="T11" fmla="*/ 96 w 96"/>
                    <a:gd name="T12" fmla="*/ 288 h 2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6" h="288">
                      <a:moveTo>
                        <a:pt x="0" y="288"/>
                      </a:moveTo>
                      <a:lnTo>
                        <a:pt x="96" y="288"/>
                      </a:lnTo>
                      <a:lnTo>
                        <a:pt x="9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grpSp>
            <p:nvGrpSpPr>
              <p:cNvPr id="165" name="Group 138"/>
              <p:cNvGrpSpPr>
                <a:grpSpLocks/>
              </p:cNvGrpSpPr>
              <p:nvPr/>
            </p:nvGrpSpPr>
            <p:grpSpPr bwMode="auto">
              <a:xfrm>
                <a:off x="5006" y="3385"/>
                <a:ext cx="336" cy="336"/>
                <a:chOff x="912" y="2160"/>
                <a:chExt cx="336" cy="336"/>
              </a:xfrm>
            </p:grpSpPr>
            <p:grpSp>
              <p:nvGrpSpPr>
                <p:cNvPr id="166" name="Group 139"/>
                <p:cNvGrpSpPr>
                  <a:grpSpLocks/>
                </p:cNvGrpSpPr>
                <p:nvPr/>
              </p:nvGrpSpPr>
              <p:grpSpPr bwMode="auto">
                <a:xfrm>
                  <a:off x="912" y="2160"/>
                  <a:ext cx="336" cy="100"/>
                  <a:chOff x="480" y="1920"/>
                  <a:chExt cx="336" cy="100"/>
                </a:xfrm>
              </p:grpSpPr>
              <p:sp>
                <p:nvSpPr>
                  <p:cNvPr id="168" name="AutoShape 140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624" y="1968"/>
                    <a:ext cx="84" cy="50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:ln>
                </p:spPr>
                <p:txBody>
                  <a:bodyPr wrap="none" anchor="ctr"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grpSp>
                <p:nvGrpSpPr>
                  <p:cNvPr id="169" name="Group 141"/>
                  <p:cNvGrpSpPr>
                    <a:grpSpLocks/>
                  </p:cNvGrpSpPr>
                  <p:nvPr/>
                </p:nvGrpSpPr>
                <p:grpSpPr bwMode="auto">
                  <a:xfrm>
                    <a:off x="480" y="1920"/>
                    <a:ext cx="336" cy="100"/>
                    <a:chOff x="1488" y="2400"/>
                    <a:chExt cx="773" cy="287"/>
                  </a:xfrm>
                </p:grpSpPr>
                <p:sp>
                  <p:nvSpPr>
                    <p:cNvPr id="170" name="Oval 1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1488" y="2400"/>
                      <a:ext cx="773" cy="287"/>
                    </a:xfrm>
                    <a:prstGeom prst="ellipse">
                      <a:avLst/>
                    </a:prstGeom>
                    <a:noFill/>
                    <a:ln w="6350">
                      <a:solidFill>
                        <a:srgbClr val="969696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171" name="Oval 1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>
                      <a:off x="1651" y="2468"/>
                      <a:ext cx="485" cy="152"/>
                    </a:xfrm>
                    <a:prstGeom prst="ellipse">
                      <a:avLst/>
                    </a:prstGeom>
                    <a:noFill/>
                    <a:ln w="9525">
                      <a:solidFill>
                        <a:srgbClr val="969696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</p:grpSp>
            </p:grpSp>
            <p:sp>
              <p:nvSpPr>
                <p:cNvPr id="167" name="Line 144"/>
                <p:cNvSpPr>
                  <a:spLocks noChangeShapeType="1"/>
                </p:cNvSpPr>
                <p:nvPr/>
              </p:nvSpPr>
              <p:spPr bwMode="auto">
                <a:xfrm>
                  <a:off x="1104" y="2256"/>
                  <a:ext cx="0" cy="24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</p:grpSp>
        <p:pic>
          <p:nvPicPr>
            <p:cNvPr id="828418" name="Picture 2" descr="http://pakupdate.com/wp-content/uploads/2012/05/Samsung-GALAXY-S-III-Smartphone-11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289" y="3453396"/>
              <a:ext cx="1035624" cy="7671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6" name="Freeform 50"/>
            <p:cNvSpPr>
              <a:spLocks/>
            </p:cNvSpPr>
            <p:nvPr/>
          </p:nvSpPr>
          <p:spPr bwMode="auto">
            <a:xfrm flipH="1" flipV="1">
              <a:off x="1516261" y="4668677"/>
              <a:ext cx="901304" cy="708511"/>
            </a:xfrm>
            <a:custGeom>
              <a:avLst/>
              <a:gdLst>
                <a:gd name="T0" fmla="*/ 1224303 w 876"/>
                <a:gd name="T1" fmla="*/ 156633 h 708"/>
                <a:gd name="T2" fmla="*/ 1177215 w 876"/>
                <a:gd name="T3" fmla="*/ 119592 h 708"/>
                <a:gd name="T4" fmla="*/ 1109945 w 876"/>
                <a:gd name="T5" fmla="*/ 97367 h 708"/>
                <a:gd name="T6" fmla="*/ 1015768 w 876"/>
                <a:gd name="T7" fmla="*/ 86783 h 708"/>
                <a:gd name="T8" fmla="*/ 909819 w 876"/>
                <a:gd name="T9" fmla="*/ 99483 h 708"/>
                <a:gd name="T10" fmla="*/ 849276 w 876"/>
                <a:gd name="T11" fmla="*/ 75142 h 708"/>
                <a:gd name="T12" fmla="*/ 782007 w 876"/>
                <a:gd name="T13" fmla="*/ 27517 h 708"/>
                <a:gd name="T14" fmla="*/ 667649 w 876"/>
                <a:gd name="T15" fmla="*/ 1058 h 708"/>
                <a:gd name="T16" fmla="*/ 551609 w 876"/>
                <a:gd name="T17" fmla="*/ 6350 h 708"/>
                <a:gd name="T18" fmla="*/ 443978 w 876"/>
                <a:gd name="T19" fmla="*/ 42333 h 708"/>
                <a:gd name="T20" fmla="*/ 388481 w 876"/>
                <a:gd name="T21" fmla="*/ 87842 h 708"/>
                <a:gd name="T22" fmla="*/ 339711 w 876"/>
                <a:gd name="T23" fmla="*/ 106892 h 708"/>
                <a:gd name="T24" fmla="*/ 247215 w 876"/>
                <a:gd name="T25" fmla="*/ 119592 h 708"/>
                <a:gd name="T26" fmla="*/ 184991 w 876"/>
                <a:gd name="T27" fmla="*/ 164042 h 708"/>
                <a:gd name="T28" fmla="*/ 176582 w 876"/>
                <a:gd name="T29" fmla="*/ 214842 h 708"/>
                <a:gd name="T30" fmla="*/ 121085 w 876"/>
                <a:gd name="T31" fmla="*/ 218017 h 708"/>
                <a:gd name="T32" fmla="*/ 65588 w 876"/>
                <a:gd name="T33" fmla="*/ 239183 h 708"/>
                <a:gd name="T34" fmla="*/ 35316 w 876"/>
                <a:gd name="T35" fmla="*/ 263525 h 708"/>
                <a:gd name="T36" fmla="*/ 10090 w 876"/>
                <a:gd name="T37" fmla="*/ 298450 h 708"/>
                <a:gd name="T38" fmla="*/ 13454 w 876"/>
                <a:gd name="T39" fmla="*/ 331258 h 708"/>
                <a:gd name="T40" fmla="*/ 10090 w 876"/>
                <a:gd name="T41" fmla="*/ 371475 h 708"/>
                <a:gd name="T42" fmla="*/ 1682 w 876"/>
                <a:gd name="T43" fmla="*/ 411692 h 708"/>
                <a:gd name="T44" fmla="*/ 15136 w 876"/>
                <a:gd name="T45" fmla="*/ 452967 h 708"/>
                <a:gd name="T46" fmla="*/ 8409 w 876"/>
                <a:gd name="T47" fmla="*/ 495300 h 708"/>
                <a:gd name="T48" fmla="*/ 0 w 876"/>
                <a:gd name="T49" fmla="*/ 534458 h 708"/>
                <a:gd name="T50" fmla="*/ 16817 w 876"/>
                <a:gd name="T51" fmla="*/ 584200 h 708"/>
                <a:gd name="T52" fmla="*/ 60542 w 876"/>
                <a:gd name="T53" fmla="*/ 619125 h 708"/>
                <a:gd name="T54" fmla="*/ 151356 w 876"/>
                <a:gd name="T55" fmla="*/ 642408 h 708"/>
                <a:gd name="T56" fmla="*/ 221989 w 876"/>
                <a:gd name="T57" fmla="*/ 627592 h 708"/>
                <a:gd name="T58" fmla="*/ 260669 w 876"/>
                <a:gd name="T59" fmla="*/ 660400 h 708"/>
                <a:gd name="T60" fmla="*/ 311121 w 876"/>
                <a:gd name="T61" fmla="*/ 681567 h 708"/>
                <a:gd name="T62" fmla="*/ 383436 w 876"/>
                <a:gd name="T63" fmla="*/ 695325 h 708"/>
                <a:gd name="T64" fmla="*/ 469204 w 876"/>
                <a:gd name="T65" fmla="*/ 686858 h 708"/>
                <a:gd name="T66" fmla="*/ 526383 w 876"/>
                <a:gd name="T67" fmla="*/ 696383 h 708"/>
                <a:gd name="T68" fmla="*/ 573472 w 876"/>
                <a:gd name="T69" fmla="*/ 722842 h 708"/>
                <a:gd name="T70" fmla="*/ 639059 w 876"/>
                <a:gd name="T71" fmla="*/ 736600 h 708"/>
                <a:gd name="T72" fmla="*/ 701284 w 876"/>
                <a:gd name="T73" fmla="*/ 733425 h 708"/>
                <a:gd name="T74" fmla="*/ 761826 w 876"/>
                <a:gd name="T75" fmla="*/ 706967 h 708"/>
                <a:gd name="T76" fmla="*/ 803869 w 876"/>
                <a:gd name="T77" fmla="*/ 733425 h 708"/>
                <a:gd name="T78" fmla="*/ 867776 w 876"/>
                <a:gd name="T79" fmla="*/ 748242 h 708"/>
                <a:gd name="T80" fmla="*/ 948499 w 876"/>
                <a:gd name="T81" fmla="*/ 738717 h 708"/>
                <a:gd name="T82" fmla="*/ 1007359 w 876"/>
                <a:gd name="T83" fmla="*/ 706967 h 708"/>
                <a:gd name="T84" fmla="*/ 1054448 w 876"/>
                <a:gd name="T85" fmla="*/ 693208 h 708"/>
                <a:gd name="T86" fmla="*/ 1131808 w 876"/>
                <a:gd name="T87" fmla="*/ 696383 h 708"/>
                <a:gd name="T88" fmla="*/ 1197396 w 876"/>
                <a:gd name="T89" fmla="*/ 675217 h 708"/>
                <a:gd name="T90" fmla="*/ 1237757 w 876"/>
                <a:gd name="T91" fmla="*/ 640292 h 708"/>
                <a:gd name="T92" fmla="*/ 1262983 w 876"/>
                <a:gd name="T93" fmla="*/ 623358 h 708"/>
                <a:gd name="T94" fmla="*/ 1333616 w 876"/>
                <a:gd name="T95" fmla="*/ 619125 h 708"/>
                <a:gd name="T96" fmla="*/ 1399204 w 876"/>
                <a:gd name="T97" fmla="*/ 585258 h 708"/>
                <a:gd name="T98" fmla="*/ 1432838 w 876"/>
                <a:gd name="T99" fmla="*/ 534458 h 708"/>
                <a:gd name="T100" fmla="*/ 1436202 w 876"/>
                <a:gd name="T101" fmla="*/ 475192 h 708"/>
                <a:gd name="T102" fmla="*/ 1451337 w 876"/>
                <a:gd name="T103" fmla="*/ 420158 h 708"/>
                <a:gd name="T104" fmla="*/ 1471518 w 876"/>
                <a:gd name="T105" fmla="*/ 365125 h 708"/>
                <a:gd name="T106" fmla="*/ 1463110 w 876"/>
                <a:gd name="T107" fmla="*/ 304800 h 708"/>
                <a:gd name="T108" fmla="*/ 1416021 w 876"/>
                <a:gd name="T109" fmla="*/ 256117 h 708"/>
                <a:gd name="T110" fmla="*/ 1348752 w 876"/>
                <a:gd name="T111" fmla="*/ 218017 h 708"/>
                <a:gd name="T112" fmla="*/ 1259620 w 876"/>
                <a:gd name="T113" fmla="*/ 200025 h 708"/>
                <a:gd name="T114" fmla="*/ 1237757 w 876"/>
                <a:gd name="T115" fmla="*/ 176742 h 7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76"/>
                <a:gd name="T175" fmla="*/ 0 h 708"/>
                <a:gd name="T176" fmla="*/ 876 w 876"/>
                <a:gd name="T177" fmla="*/ 708 h 70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76" h="708">
                  <a:moveTo>
                    <a:pt x="736" y="167"/>
                  </a:moveTo>
                  <a:lnTo>
                    <a:pt x="728" y="148"/>
                  </a:lnTo>
                  <a:lnTo>
                    <a:pt x="718" y="128"/>
                  </a:lnTo>
                  <a:lnTo>
                    <a:pt x="700" y="113"/>
                  </a:lnTo>
                  <a:lnTo>
                    <a:pt x="679" y="99"/>
                  </a:lnTo>
                  <a:lnTo>
                    <a:pt x="660" y="92"/>
                  </a:lnTo>
                  <a:lnTo>
                    <a:pt x="638" y="85"/>
                  </a:lnTo>
                  <a:lnTo>
                    <a:pt x="604" y="82"/>
                  </a:lnTo>
                  <a:lnTo>
                    <a:pt x="571" y="85"/>
                  </a:lnTo>
                  <a:lnTo>
                    <a:pt x="541" y="94"/>
                  </a:lnTo>
                  <a:lnTo>
                    <a:pt x="519" y="103"/>
                  </a:lnTo>
                  <a:lnTo>
                    <a:pt x="505" y="71"/>
                  </a:lnTo>
                  <a:lnTo>
                    <a:pt x="488" y="46"/>
                  </a:lnTo>
                  <a:lnTo>
                    <a:pt x="465" y="26"/>
                  </a:lnTo>
                  <a:lnTo>
                    <a:pt x="434" y="11"/>
                  </a:lnTo>
                  <a:lnTo>
                    <a:pt x="397" y="1"/>
                  </a:lnTo>
                  <a:lnTo>
                    <a:pt x="361" y="0"/>
                  </a:lnTo>
                  <a:lnTo>
                    <a:pt x="328" y="6"/>
                  </a:lnTo>
                  <a:lnTo>
                    <a:pt x="292" y="18"/>
                  </a:lnTo>
                  <a:lnTo>
                    <a:pt x="264" y="40"/>
                  </a:lnTo>
                  <a:lnTo>
                    <a:pt x="244" y="62"/>
                  </a:lnTo>
                  <a:lnTo>
                    <a:pt x="231" y="83"/>
                  </a:lnTo>
                  <a:lnTo>
                    <a:pt x="228" y="110"/>
                  </a:lnTo>
                  <a:lnTo>
                    <a:pt x="202" y="101"/>
                  </a:lnTo>
                  <a:lnTo>
                    <a:pt x="172" y="104"/>
                  </a:lnTo>
                  <a:lnTo>
                    <a:pt x="147" y="113"/>
                  </a:lnTo>
                  <a:lnTo>
                    <a:pt x="125" y="132"/>
                  </a:lnTo>
                  <a:lnTo>
                    <a:pt x="110" y="155"/>
                  </a:lnTo>
                  <a:lnTo>
                    <a:pt x="104" y="184"/>
                  </a:lnTo>
                  <a:lnTo>
                    <a:pt x="105" y="203"/>
                  </a:lnTo>
                  <a:lnTo>
                    <a:pt x="90" y="202"/>
                  </a:lnTo>
                  <a:lnTo>
                    <a:pt x="72" y="206"/>
                  </a:lnTo>
                  <a:lnTo>
                    <a:pt x="54" y="216"/>
                  </a:lnTo>
                  <a:lnTo>
                    <a:pt x="39" y="226"/>
                  </a:lnTo>
                  <a:lnTo>
                    <a:pt x="30" y="236"/>
                  </a:lnTo>
                  <a:lnTo>
                    <a:pt x="21" y="249"/>
                  </a:lnTo>
                  <a:lnTo>
                    <a:pt x="11" y="263"/>
                  </a:lnTo>
                  <a:lnTo>
                    <a:pt x="6" y="282"/>
                  </a:lnTo>
                  <a:lnTo>
                    <a:pt x="5" y="297"/>
                  </a:lnTo>
                  <a:lnTo>
                    <a:pt x="8" y="313"/>
                  </a:lnTo>
                  <a:lnTo>
                    <a:pt x="14" y="331"/>
                  </a:lnTo>
                  <a:lnTo>
                    <a:pt x="6" y="351"/>
                  </a:lnTo>
                  <a:lnTo>
                    <a:pt x="3" y="369"/>
                  </a:lnTo>
                  <a:lnTo>
                    <a:pt x="1" y="389"/>
                  </a:lnTo>
                  <a:lnTo>
                    <a:pt x="5" y="413"/>
                  </a:lnTo>
                  <a:lnTo>
                    <a:pt x="9" y="428"/>
                  </a:lnTo>
                  <a:lnTo>
                    <a:pt x="18" y="444"/>
                  </a:lnTo>
                  <a:lnTo>
                    <a:pt x="5" y="468"/>
                  </a:lnTo>
                  <a:lnTo>
                    <a:pt x="1" y="483"/>
                  </a:lnTo>
                  <a:lnTo>
                    <a:pt x="0" y="505"/>
                  </a:lnTo>
                  <a:lnTo>
                    <a:pt x="3" y="526"/>
                  </a:lnTo>
                  <a:lnTo>
                    <a:pt x="10" y="552"/>
                  </a:lnTo>
                  <a:lnTo>
                    <a:pt x="21" y="569"/>
                  </a:lnTo>
                  <a:lnTo>
                    <a:pt x="36" y="585"/>
                  </a:lnTo>
                  <a:lnTo>
                    <a:pt x="62" y="601"/>
                  </a:lnTo>
                  <a:lnTo>
                    <a:pt x="90" y="607"/>
                  </a:lnTo>
                  <a:lnTo>
                    <a:pt x="115" y="602"/>
                  </a:lnTo>
                  <a:lnTo>
                    <a:pt x="132" y="593"/>
                  </a:lnTo>
                  <a:lnTo>
                    <a:pt x="143" y="610"/>
                  </a:lnTo>
                  <a:lnTo>
                    <a:pt x="155" y="624"/>
                  </a:lnTo>
                  <a:lnTo>
                    <a:pt x="165" y="632"/>
                  </a:lnTo>
                  <a:lnTo>
                    <a:pt x="185" y="644"/>
                  </a:lnTo>
                  <a:lnTo>
                    <a:pt x="202" y="652"/>
                  </a:lnTo>
                  <a:lnTo>
                    <a:pt x="228" y="657"/>
                  </a:lnTo>
                  <a:lnTo>
                    <a:pt x="254" y="657"/>
                  </a:lnTo>
                  <a:lnTo>
                    <a:pt x="279" y="649"/>
                  </a:lnTo>
                  <a:lnTo>
                    <a:pt x="300" y="635"/>
                  </a:lnTo>
                  <a:lnTo>
                    <a:pt x="313" y="658"/>
                  </a:lnTo>
                  <a:lnTo>
                    <a:pt x="325" y="671"/>
                  </a:lnTo>
                  <a:lnTo>
                    <a:pt x="341" y="683"/>
                  </a:lnTo>
                  <a:lnTo>
                    <a:pt x="359" y="693"/>
                  </a:lnTo>
                  <a:lnTo>
                    <a:pt x="380" y="696"/>
                  </a:lnTo>
                  <a:lnTo>
                    <a:pt x="399" y="696"/>
                  </a:lnTo>
                  <a:lnTo>
                    <a:pt x="417" y="693"/>
                  </a:lnTo>
                  <a:lnTo>
                    <a:pt x="440" y="680"/>
                  </a:lnTo>
                  <a:lnTo>
                    <a:pt x="453" y="668"/>
                  </a:lnTo>
                  <a:lnTo>
                    <a:pt x="465" y="683"/>
                  </a:lnTo>
                  <a:lnTo>
                    <a:pt x="478" y="693"/>
                  </a:lnTo>
                  <a:lnTo>
                    <a:pt x="493" y="700"/>
                  </a:lnTo>
                  <a:lnTo>
                    <a:pt x="516" y="707"/>
                  </a:lnTo>
                  <a:lnTo>
                    <a:pt x="539" y="705"/>
                  </a:lnTo>
                  <a:lnTo>
                    <a:pt x="564" y="698"/>
                  </a:lnTo>
                  <a:lnTo>
                    <a:pt x="582" y="687"/>
                  </a:lnTo>
                  <a:lnTo>
                    <a:pt x="599" y="668"/>
                  </a:lnTo>
                  <a:lnTo>
                    <a:pt x="609" y="649"/>
                  </a:lnTo>
                  <a:lnTo>
                    <a:pt x="627" y="655"/>
                  </a:lnTo>
                  <a:lnTo>
                    <a:pt x="649" y="660"/>
                  </a:lnTo>
                  <a:lnTo>
                    <a:pt x="673" y="658"/>
                  </a:lnTo>
                  <a:lnTo>
                    <a:pt x="695" y="649"/>
                  </a:lnTo>
                  <a:lnTo>
                    <a:pt x="712" y="638"/>
                  </a:lnTo>
                  <a:lnTo>
                    <a:pt x="725" y="624"/>
                  </a:lnTo>
                  <a:lnTo>
                    <a:pt x="736" y="605"/>
                  </a:lnTo>
                  <a:lnTo>
                    <a:pt x="739" y="585"/>
                  </a:lnTo>
                  <a:lnTo>
                    <a:pt x="751" y="589"/>
                  </a:lnTo>
                  <a:lnTo>
                    <a:pt x="771" y="590"/>
                  </a:lnTo>
                  <a:lnTo>
                    <a:pt x="793" y="585"/>
                  </a:lnTo>
                  <a:lnTo>
                    <a:pt x="816" y="572"/>
                  </a:lnTo>
                  <a:lnTo>
                    <a:pt x="832" y="553"/>
                  </a:lnTo>
                  <a:lnTo>
                    <a:pt x="844" y="529"/>
                  </a:lnTo>
                  <a:lnTo>
                    <a:pt x="852" y="505"/>
                  </a:lnTo>
                  <a:lnTo>
                    <a:pt x="855" y="472"/>
                  </a:lnTo>
                  <a:lnTo>
                    <a:pt x="854" y="449"/>
                  </a:lnTo>
                  <a:lnTo>
                    <a:pt x="847" y="415"/>
                  </a:lnTo>
                  <a:lnTo>
                    <a:pt x="863" y="397"/>
                  </a:lnTo>
                  <a:lnTo>
                    <a:pt x="871" y="372"/>
                  </a:lnTo>
                  <a:lnTo>
                    <a:pt x="875" y="345"/>
                  </a:lnTo>
                  <a:lnTo>
                    <a:pt x="875" y="317"/>
                  </a:lnTo>
                  <a:lnTo>
                    <a:pt x="870" y="288"/>
                  </a:lnTo>
                  <a:lnTo>
                    <a:pt x="860" y="266"/>
                  </a:lnTo>
                  <a:lnTo>
                    <a:pt x="842" y="242"/>
                  </a:lnTo>
                  <a:lnTo>
                    <a:pt x="824" y="224"/>
                  </a:lnTo>
                  <a:lnTo>
                    <a:pt x="802" y="206"/>
                  </a:lnTo>
                  <a:lnTo>
                    <a:pt x="775" y="195"/>
                  </a:lnTo>
                  <a:lnTo>
                    <a:pt x="749" y="189"/>
                  </a:lnTo>
                  <a:lnTo>
                    <a:pt x="736" y="186"/>
                  </a:lnTo>
                  <a:lnTo>
                    <a:pt x="736" y="167"/>
                  </a:lnTo>
                </a:path>
              </a:pathLst>
            </a:custGeom>
            <a:solidFill>
              <a:srgbClr val="EAEAEA"/>
            </a:solidFill>
            <a:ln w="12700" cap="rnd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grpSp>
          <p:nvGrpSpPr>
            <p:cNvPr id="217" name="Group 81"/>
            <p:cNvGrpSpPr>
              <a:grpSpLocks/>
            </p:cNvGrpSpPr>
            <p:nvPr/>
          </p:nvGrpSpPr>
          <p:grpSpPr bwMode="auto">
            <a:xfrm flipH="1">
              <a:off x="1839913" y="4720553"/>
              <a:ext cx="254000" cy="512762"/>
              <a:chOff x="5" y="2480"/>
              <a:chExt cx="237" cy="430"/>
            </a:xfrm>
          </p:grpSpPr>
          <p:grpSp>
            <p:nvGrpSpPr>
              <p:cNvPr id="218" name="Group 82"/>
              <p:cNvGrpSpPr>
                <a:grpSpLocks/>
              </p:cNvGrpSpPr>
              <p:nvPr/>
            </p:nvGrpSpPr>
            <p:grpSpPr bwMode="auto">
              <a:xfrm>
                <a:off x="5" y="2521"/>
                <a:ext cx="145" cy="389"/>
                <a:chOff x="5" y="2521"/>
                <a:chExt cx="145" cy="389"/>
              </a:xfrm>
            </p:grpSpPr>
            <p:grpSp>
              <p:nvGrpSpPr>
                <p:cNvPr id="222" name="Group 83"/>
                <p:cNvGrpSpPr>
                  <a:grpSpLocks/>
                </p:cNvGrpSpPr>
                <p:nvPr/>
              </p:nvGrpSpPr>
              <p:grpSpPr bwMode="auto">
                <a:xfrm>
                  <a:off x="7" y="2654"/>
                  <a:ext cx="143" cy="256"/>
                  <a:chOff x="7" y="2654"/>
                  <a:chExt cx="143" cy="256"/>
                </a:xfrm>
              </p:grpSpPr>
              <p:grpSp>
                <p:nvGrpSpPr>
                  <p:cNvPr id="230" name="Group 84"/>
                  <p:cNvGrpSpPr>
                    <a:grpSpLocks/>
                  </p:cNvGrpSpPr>
                  <p:nvPr/>
                </p:nvGrpSpPr>
                <p:grpSpPr bwMode="auto">
                  <a:xfrm>
                    <a:off x="7" y="2661"/>
                    <a:ext cx="93" cy="247"/>
                    <a:chOff x="7" y="2661"/>
                    <a:chExt cx="93" cy="247"/>
                  </a:xfrm>
                </p:grpSpPr>
                <p:sp>
                  <p:nvSpPr>
                    <p:cNvPr id="238" name="Line 8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" y="2661"/>
                      <a:ext cx="33" cy="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39" name="Line 8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4" y="2664"/>
                      <a:ext cx="42" cy="5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40" name="Line 8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3" y="2716"/>
                      <a:ext cx="57" cy="110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41" name="Line 8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" y="2824"/>
                      <a:ext cx="83" cy="8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42" name="Line 8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" y="2824"/>
                      <a:ext cx="81" cy="84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43" name="Line 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7" y="2716"/>
                      <a:ext cx="64" cy="10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  <p:sp>
                  <p:nvSpPr>
                    <p:cNvPr id="244" name="Line 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4" y="2661"/>
                      <a:ext cx="39" cy="5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pl-PL">
                        <a:latin typeface="+mn-lt"/>
                      </a:endParaRPr>
                    </a:p>
                  </p:txBody>
                </p:sp>
              </p:grpSp>
              <p:sp>
                <p:nvSpPr>
                  <p:cNvPr id="231" name="Line 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7" y="2808"/>
                    <a:ext cx="34" cy="102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2" name="Line 93"/>
                  <p:cNvSpPr>
                    <a:spLocks noChangeShapeType="1"/>
                  </p:cNvSpPr>
                  <p:nvPr/>
                </p:nvSpPr>
                <p:spPr bwMode="auto">
                  <a:xfrm>
                    <a:off x="84" y="2718"/>
                    <a:ext cx="48" cy="9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3" name="Line 9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4" y="2655"/>
                    <a:ext cx="12" cy="6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4" name="Line 9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" y="2654"/>
                    <a:ext cx="20" cy="9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5" name="Line 96"/>
                  <p:cNvSpPr>
                    <a:spLocks noChangeShapeType="1"/>
                  </p:cNvSpPr>
                  <p:nvPr/>
                </p:nvSpPr>
                <p:spPr bwMode="auto">
                  <a:xfrm>
                    <a:off x="79" y="2663"/>
                    <a:ext cx="30" cy="45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6" name="Line 9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3" y="2708"/>
                    <a:ext cx="13" cy="117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37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93" y="2824"/>
                    <a:ext cx="57" cy="5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grpSp>
              <p:nvGrpSpPr>
                <p:cNvPr id="223" name="Group 99"/>
                <p:cNvGrpSpPr>
                  <a:grpSpLocks/>
                </p:cNvGrpSpPr>
                <p:nvPr/>
              </p:nvGrpSpPr>
              <p:grpSpPr bwMode="auto">
                <a:xfrm>
                  <a:off x="5" y="2533"/>
                  <a:ext cx="141" cy="374"/>
                  <a:chOff x="5" y="2533"/>
                  <a:chExt cx="141" cy="374"/>
                </a:xfrm>
              </p:grpSpPr>
              <p:sp>
                <p:nvSpPr>
                  <p:cNvPr id="225" name="Line 10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" y="2533"/>
                    <a:ext cx="55" cy="37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2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62" y="2544"/>
                    <a:ext cx="35" cy="36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27" name="Line 1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8" y="2876"/>
                    <a:ext cx="48" cy="3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28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69" y="2541"/>
                    <a:ext cx="77" cy="33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229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7" y="2904"/>
                    <a:ext cx="93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224" name="Oval 105"/>
                <p:cNvSpPr>
                  <a:spLocks noChangeArrowheads="1"/>
                </p:cNvSpPr>
                <p:nvPr/>
              </p:nvSpPr>
              <p:spPr bwMode="auto">
                <a:xfrm>
                  <a:off x="48" y="2521"/>
                  <a:ext cx="39" cy="45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219" name="Arc 106"/>
              <p:cNvSpPr>
                <a:spLocks/>
              </p:cNvSpPr>
              <p:nvPr/>
            </p:nvSpPr>
            <p:spPr bwMode="auto">
              <a:xfrm>
                <a:off x="152" y="2480"/>
                <a:ext cx="90" cy="198"/>
              </a:xfrm>
              <a:custGeom>
                <a:avLst/>
                <a:gdLst>
                  <a:gd name="T0" fmla="*/ 0 w 21600"/>
                  <a:gd name="T1" fmla="*/ 0 h 42015"/>
                  <a:gd name="T2" fmla="*/ 0 w 21600"/>
                  <a:gd name="T3" fmla="*/ 1 h 42015"/>
                  <a:gd name="T4" fmla="*/ 0 w 21600"/>
                  <a:gd name="T5" fmla="*/ 0 h 4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15"/>
                  <a:gd name="T11" fmla="*/ 21600 w 21600"/>
                  <a:gd name="T12" fmla="*/ 42015 h 4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15" fill="none" extrusionOk="0">
                    <a:moveTo>
                      <a:pt x="4276" y="-1"/>
                    </a:moveTo>
                    <a:cubicBezTo>
                      <a:pt x="14353" y="2034"/>
                      <a:pt x="21600" y="10891"/>
                      <a:pt x="21600" y="21172"/>
                    </a:cubicBezTo>
                    <a:cubicBezTo>
                      <a:pt x="21600" y="30918"/>
                      <a:pt x="15073" y="39456"/>
                      <a:pt x="5668" y="42014"/>
                    </a:cubicBezTo>
                  </a:path>
                  <a:path w="21600" h="42015" stroke="0" extrusionOk="0">
                    <a:moveTo>
                      <a:pt x="4276" y="-1"/>
                    </a:moveTo>
                    <a:cubicBezTo>
                      <a:pt x="14353" y="2034"/>
                      <a:pt x="21600" y="10891"/>
                      <a:pt x="21600" y="21172"/>
                    </a:cubicBezTo>
                    <a:cubicBezTo>
                      <a:pt x="21600" y="30918"/>
                      <a:pt x="15073" y="39456"/>
                      <a:pt x="5668" y="42014"/>
                    </a:cubicBezTo>
                    <a:lnTo>
                      <a:pt x="0" y="21172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0" name="Arc 107"/>
              <p:cNvSpPr>
                <a:spLocks/>
              </p:cNvSpPr>
              <p:nvPr/>
            </p:nvSpPr>
            <p:spPr bwMode="auto">
              <a:xfrm>
                <a:off x="116" y="2508"/>
                <a:ext cx="78" cy="154"/>
              </a:xfrm>
              <a:custGeom>
                <a:avLst/>
                <a:gdLst>
                  <a:gd name="T0" fmla="*/ 0 w 21600"/>
                  <a:gd name="T1" fmla="*/ 0 h 41998"/>
                  <a:gd name="T2" fmla="*/ 0 w 21600"/>
                  <a:gd name="T3" fmla="*/ 1 h 41998"/>
                  <a:gd name="T4" fmla="*/ 0 w 21600"/>
                  <a:gd name="T5" fmla="*/ 0 h 4199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8"/>
                  <a:gd name="T11" fmla="*/ 21600 w 21600"/>
                  <a:gd name="T12" fmla="*/ 41998 h 4199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8" fill="none" extrusionOk="0">
                    <a:moveTo>
                      <a:pt x="4340" y="-1"/>
                    </a:moveTo>
                    <a:cubicBezTo>
                      <a:pt x="14387" y="2060"/>
                      <a:pt x="21600" y="10902"/>
                      <a:pt x="21600" y="21159"/>
                    </a:cubicBezTo>
                    <a:cubicBezTo>
                      <a:pt x="21600" y="30900"/>
                      <a:pt x="15080" y="39435"/>
                      <a:pt x="5682" y="41998"/>
                    </a:cubicBezTo>
                  </a:path>
                  <a:path w="21600" h="41998" stroke="0" extrusionOk="0">
                    <a:moveTo>
                      <a:pt x="4340" y="-1"/>
                    </a:moveTo>
                    <a:cubicBezTo>
                      <a:pt x="14387" y="2060"/>
                      <a:pt x="21600" y="10902"/>
                      <a:pt x="21600" y="21159"/>
                    </a:cubicBezTo>
                    <a:cubicBezTo>
                      <a:pt x="21600" y="30900"/>
                      <a:pt x="15080" y="39435"/>
                      <a:pt x="5682" y="41998"/>
                    </a:cubicBezTo>
                    <a:lnTo>
                      <a:pt x="0" y="21159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1" name="Arc 108"/>
              <p:cNvSpPr>
                <a:spLocks/>
              </p:cNvSpPr>
              <p:nvPr/>
            </p:nvSpPr>
            <p:spPr bwMode="auto">
              <a:xfrm>
                <a:off x="102" y="2530"/>
                <a:ext cx="47" cy="117"/>
              </a:xfrm>
              <a:custGeom>
                <a:avLst/>
                <a:gdLst>
                  <a:gd name="T0" fmla="*/ 0 w 21600"/>
                  <a:gd name="T1" fmla="*/ 0 h 42099"/>
                  <a:gd name="T2" fmla="*/ 0 w 21600"/>
                  <a:gd name="T3" fmla="*/ 0 h 42099"/>
                  <a:gd name="T4" fmla="*/ 0 w 21600"/>
                  <a:gd name="T5" fmla="*/ 0 h 4209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99"/>
                  <a:gd name="T11" fmla="*/ 21600 w 21600"/>
                  <a:gd name="T12" fmla="*/ 42099 h 4209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99" fill="none" extrusionOk="0">
                    <a:moveTo>
                      <a:pt x="4104" y="-1"/>
                    </a:moveTo>
                    <a:cubicBezTo>
                      <a:pt x="14262" y="1965"/>
                      <a:pt x="21600" y="10859"/>
                      <a:pt x="21600" y="21206"/>
                    </a:cubicBezTo>
                    <a:cubicBezTo>
                      <a:pt x="21600" y="31023"/>
                      <a:pt x="14979" y="39606"/>
                      <a:pt x="5482" y="42098"/>
                    </a:cubicBezTo>
                  </a:path>
                  <a:path w="21600" h="42099" stroke="0" extrusionOk="0">
                    <a:moveTo>
                      <a:pt x="4104" y="-1"/>
                    </a:moveTo>
                    <a:cubicBezTo>
                      <a:pt x="14262" y="1965"/>
                      <a:pt x="21600" y="10859"/>
                      <a:pt x="21600" y="21206"/>
                    </a:cubicBezTo>
                    <a:cubicBezTo>
                      <a:pt x="21600" y="31023"/>
                      <a:pt x="14979" y="39606"/>
                      <a:pt x="5482" y="42098"/>
                    </a:cubicBezTo>
                    <a:lnTo>
                      <a:pt x="0" y="21206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cxnSp>
          <p:nvCxnSpPr>
            <p:cNvPr id="246" name="Łącznik prostoliniowy 245"/>
            <p:cNvCxnSpPr>
              <a:endCxn id="29" idx="2"/>
            </p:cNvCxnSpPr>
            <p:nvPr/>
          </p:nvCxnSpPr>
          <p:spPr>
            <a:xfrm flipV="1">
              <a:off x="2025322" y="4263315"/>
              <a:ext cx="549234" cy="6933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Łącznik prostoliniowy 250"/>
            <p:cNvCxnSpPr>
              <a:endCxn id="44" idx="2"/>
            </p:cNvCxnSpPr>
            <p:nvPr/>
          </p:nvCxnSpPr>
          <p:spPr>
            <a:xfrm flipV="1">
              <a:off x="2012462" y="4892611"/>
              <a:ext cx="515614" cy="981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Łącznik prostoliniowy 255"/>
            <p:cNvCxnSpPr>
              <a:stCxn id="47" idx="6"/>
            </p:cNvCxnSpPr>
            <p:nvPr/>
          </p:nvCxnSpPr>
          <p:spPr>
            <a:xfrm>
              <a:off x="6265245" y="4688415"/>
              <a:ext cx="935229" cy="1573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Łącznik prostoliniowy 258"/>
            <p:cNvCxnSpPr>
              <a:stCxn id="26" idx="6"/>
              <a:endCxn id="126" idx="0"/>
            </p:cNvCxnSpPr>
            <p:nvPr/>
          </p:nvCxnSpPr>
          <p:spPr>
            <a:xfrm>
              <a:off x="6315782" y="4036842"/>
              <a:ext cx="876654" cy="6164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Text Box 116"/>
            <p:cNvSpPr txBox="1">
              <a:spLocks noChangeArrowheads="1"/>
            </p:cNvSpPr>
            <p:nvPr/>
          </p:nvSpPr>
          <p:spPr bwMode="auto">
            <a:xfrm>
              <a:off x="3436779" y="3900248"/>
              <a:ext cx="1947239" cy="33416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 lIns="87078" tIns="43545" rIns="87078" bIns="43545">
              <a:spAutoFit/>
            </a:bodyPr>
            <a:lstStyle/>
            <a:p>
              <a:pPr defTabSz="873125" eaLnBrk="0" hangingPunct="0"/>
              <a:r>
                <a:rPr lang="pl-PL" sz="1600" b="1" dirty="0" smtClean="0">
                  <a:latin typeface="+mn-lt"/>
                </a:rPr>
                <a:t>Sieć pakietowa GPRS</a:t>
              </a:r>
              <a:endParaRPr kumimoji="0" lang="fr-FR" sz="1600" b="1" dirty="0">
                <a:latin typeface="+mn-lt"/>
              </a:endParaRPr>
            </a:p>
          </p:txBody>
        </p:sp>
        <p:sp>
          <p:nvSpPr>
            <p:cNvPr id="264" name="Text Box 116"/>
            <p:cNvSpPr txBox="1">
              <a:spLocks noChangeArrowheads="1"/>
            </p:cNvSpPr>
            <p:nvPr/>
          </p:nvSpPr>
          <p:spPr bwMode="auto">
            <a:xfrm>
              <a:off x="2984296" y="4681865"/>
              <a:ext cx="2912696" cy="33416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 lIns="87078" tIns="43545" rIns="87078" bIns="43545">
              <a:spAutoFit/>
            </a:bodyPr>
            <a:lstStyle/>
            <a:p>
              <a:pPr defTabSz="873125" eaLnBrk="0" hangingPunct="0"/>
              <a:r>
                <a:rPr lang="pl-PL" sz="1600" b="1" dirty="0" smtClean="0">
                  <a:latin typeface="+mn-lt"/>
                </a:rPr>
                <a:t>Sieć z komutacją kanałów - GSM</a:t>
              </a:r>
              <a:endParaRPr kumimoji="0" lang="fr-FR" sz="1600" b="1" dirty="0">
                <a:latin typeface="+mn-lt"/>
              </a:endParaRPr>
            </a:p>
          </p:txBody>
        </p:sp>
        <p:sp>
          <p:nvSpPr>
            <p:cNvPr id="267" name="Dowolny kształt 266"/>
            <p:cNvSpPr/>
            <p:nvPr/>
          </p:nvSpPr>
          <p:spPr>
            <a:xfrm>
              <a:off x="1584841" y="3726180"/>
              <a:ext cx="5901809" cy="483870"/>
            </a:xfrm>
            <a:custGeom>
              <a:avLst/>
              <a:gdLst>
                <a:gd name="connsiteX0" fmla="*/ 0 w 5600700"/>
                <a:gd name="connsiteY0" fmla="*/ 428250 h 691140"/>
                <a:gd name="connsiteX1" fmla="*/ 3097530 w 5600700"/>
                <a:gd name="connsiteY1" fmla="*/ 5340 h 691140"/>
                <a:gd name="connsiteX2" fmla="*/ 5600700 w 5600700"/>
                <a:gd name="connsiteY2" fmla="*/ 691140 h 69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00700" h="691140">
                  <a:moveTo>
                    <a:pt x="0" y="428250"/>
                  </a:moveTo>
                  <a:cubicBezTo>
                    <a:pt x="1082040" y="194887"/>
                    <a:pt x="2164080" y="-38475"/>
                    <a:pt x="3097530" y="5340"/>
                  </a:cubicBezTo>
                  <a:cubicBezTo>
                    <a:pt x="4030980" y="49155"/>
                    <a:pt x="4815840" y="370147"/>
                    <a:pt x="5600700" y="69114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>
              <a:off x="2818410" y="2427756"/>
              <a:ext cx="3822381" cy="1195480"/>
              <a:chOff x="4320" y="1781"/>
              <a:chExt cx="1248" cy="702"/>
            </a:xfrm>
          </p:grpSpPr>
          <p:grpSp>
            <p:nvGrpSpPr>
              <p:cNvPr id="7" name="Group 5"/>
              <p:cNvGrpSpPr>
                <a:grpSpLocks/>
              </p:cNvGrpSpPr>
              <p:nvPr/>
            </p:nvGrpSpPr>
            <p:grpSpPr bwMode="auto">
              <a:xfrm>
                <a:off x="4320" y="1781"/>
                <a:ext cx="1248" cy="702"/>
                <a:chOff x="2562" y="2943"/>
                <a:chExt cx="942" cy="644"/>
              </a:xfrm>
            </p:grpSpPr>
            <p:sp>
              <p:nvSpPr>
                <p:cNvPr id="9" name="Oval 6"/>
                <p:cNvSpPr>
                  <a:spLocks noChangeArrowheads="1"/>
                </p:cNvSpPr>
                <p:nvPr/>
              </p:nvSpPr>
              <p:spPr bwMode="auto">
                <a:xfrm>
                  <a:off x="2855" y="2982"/>
                  <a:ext cx="227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0" name="Oval 7"/>
                <p:cNvSpPr>
                  <a:spLocks noChangeArrowheads="1"/>
                </p:cNvSpPr>
                <p:nvPr/>
              </p:nvSpPr>
              <p:spPr bwMode="auto">
                <a:xfrm>
                  <a:off x="3047" y="2943"/>
                  <a:ext cx="183" cy="235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1" name="Oval 8"/>
                <p:cNvSpPr>
                  <a:spLocks noChangeArrowheads="1"/>
                </p:cNvSpPr>
                <p:nvPr/>
              </p:nvSpPr>
              <p:spPr bwMode="auto">
                <a:xfrm>
                  <a:off x="3214" y="3163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2" name="Oval 9"/>
                <p:cNvSpPr>
                  <a:spLocks noChangeArrowheads="1"/>
                </p:cNvSpPr>
                <p:nvPr/>
              </p:nvSpPr>
              <p:spPr bwMode="auto">
                <a:xfrm>
                  <a:off x="2666" y="3296"/>
                  <a:ext cx="332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3130" y="3294"/>
                  <a:ext cx="24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4" name="Oval 11"/>
                <p:cNvSpPr>
                  <a:spLocks noChangeArrowheads="1"/>
                </p:cNvSpPr>
                <p:nvPr/>
              </p:nvSpPr>
              <p:spPr bwMode="auto">
                <a:xfrm>
                  <a:off x="2582" y="3285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5" name="Oval 12"/>
                <p:cNvSpPr>
                  <a:spLocks noChangeArrowheads="1"/>
                </p:cNvSpPr>
                <p:nvPr/>
              </p:nvSpPr>
              <p:spPr bwMode="auto">
                <a:xfrm>
                  <a:off x="2562" y="3153"/>
                  <a:ext cx="183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6" name="Oval 13"/>
                <p:cNvSpPr>
                  <a:spLocks noChangeArrowheads="1"/>
                </p:cNvSpPr>
                <p:nvPr/>
              </p:nvSpPr>
              <p:spPr bwMode="auto">
                <a:xfrm>
                  <a:off x="2646" y="3051"/>
                  <a:ext cx="289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7" name="Oval 14"/>
                <p:cNvSpPr>
                  <a:spLocks noChangeArrowheads="1"/>
                </p:cNvSpPr>
                <p:nvPr/>
              </p:nvSpPr>
              <p:spPr bwMode="auto">
                <a:xfrm>
                  <a:off x="2898" y="3351"/>
                  <a:ext cx="290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8" name="Oval 15"/>
                <p:cNvSpPr>
                  <a:spLocks noChangeArrowheads="1"/>
                </p:cNvSpPr>
                <p:nvPr/>
              </p:nvSpPr>
              <p:spPr bwMode="auto">
                <a:xfrm>
                  <a:off x="3257" y="3043"/>
                  <a:ext cx="226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19" name="Oval 16"/>
                <p:cNvSpPr>
                  <a:spLocks noChangeArrowheads="1"/>
                </p:cNvSpPr>
                <p:nvPr/>
              </p:nvSpPr>
              <p:spPr bwMode="auto">
                <a:xfrm>
                  <a:off x="3193" y="2958"/>
                  <a:ext cx="207" cy="236"/>
                </a:xfrm>
                <a:prstGeom prst="ellipse">
                  <a:avLst/>
                </a:prstGeom>
                <a:solidFill>
                  <a:srgbClr val="99FF66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lIns="0" tIns="0" rIns="0" bIns="0" anchor="ctr" anchorCtr="1">
                  <a:spAutoFit/>
                </a:bodyPr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8" name="Text Box 18"/>
              <p:cNvSpPr txBox="1">
                <a:spLocks noChangeArrowheads="1"/>
              </p:cNvSpPr>
              <p:nvPr/>
            </p:nvSpPr>
            <p:spPr bwMode="auto">
              <a:xfrm>
                <a:off x="4562" y="1970"/>
                <a:ext cx="731" cy="384"/>
              </a:xfrm>
              <a:prstGeom prst="rect">
                <a:avLst/>
              </a:prstGeom>
              <a:solidFill>
                <a:srgbClr val="99FF66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 defTabSz="762000" eaLnBrk="0" hangingPunct="0"/>
                <a:endParaRPr kumimoji="0" lang="pl-PL" sz="2000" b="1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n-lt"/>
                </a:endParaRPr>
              </a:p>
            </p:txBody>
          </p:sp>
        </p:grpSp>
        <p:sp>
          <p:nvSpPr>
            <p:cNvPr id="145" name="Text Box 116"/>
            <p:cNvSpPr txBox="1">
              <a:spLocks noChangeArrowheads="1"/>
            </p:cNvSpPr>
            <p:nvPr/>
          </p:nvSpPr>
          <p:spPr bwMode="auto">
            <a:xfrm>
              <a:off x="4520461" y="2734574"/>
              <a:ext cx="547753" cy="36493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 lIns="87078" tIns="43545" rIns="87078" bIns="43545">
              <a:spAutoFit/>
            </a:bodyPr>
            <a:lstStyle/>
            <a:p>
              <a:pPr defTabSz="873125" eaLnBrk="0" hangingPunct="0"/>
              <a:r>
                <a:rPr lang="pl-PL" b="1" dirty="0" smtClean="0">
                  <a:latin typeface="+mn-lt"/>
                </a:rPr>
                <a:t>IMS</a:t>
              </a:r>
              <a:endParaRPr kumimoji="0" lang="fr-FR" b="1" dirty="0">
                <a:latin typeface="+mn-lt"/>
              </a:endParaRPr>
            </a:p>
          </p:txBody>
        </p:sp>
        <p:sp>
          <p:nvSpPr>
            <p:cNvPr id="266" name="Dowolny kształt 265"/>
            <p:cNvSpPr/>
            <p:nvPr/>
          </p:nvSpPr>
          <p:spPr>
            <a:xfrm>
              <a:off x="1828800" y="3099513"/>
              <a:ext cx="5600700" cy="820977"/>
            </a:xfrm>
            <a:custGeom>
              <a:avLst/>
              <a:gdLst>
                <a:gd name="connsiteX0" fmla="*/ 0 w 5600700"/>
                <a:gd name="connsiteY0" fmla="*/ 428250 h 691140"/>
                <a:gd name="connsiteX1" fmla="*/ 3097530 w 5600700"/>
                <a:gd name="connsiteY1" fmla="*/ 5340 h 691140"/>
                <a:gd name="connsiteX2" fmla="*/ 5600700 w 5600700"/>
                <a:gd name="connsiteY2" fmla="*/ 691140 h 69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00700" h="691140">
                  <a:moveTo>
                    <a:pt x="0" y="428250"/>
                  </a:moveTo>
                  <a:cubicBezTo>
                    <a:pt x="1082040" y="194887"/>
                    <a:pt x="2164080" y="-38475"/>
                    <a:pt x="3097530" y="5340"/>
                  </a:cubicBezTo>
                  <a:cubicBezTo>
                    <a:pt x="4030980" y="49155"/>
                    <a:pt x="4815840" y="370147"/>
                    <a:pt x="5600700" y="6911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  <a:prstDash val="dash"/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/>
            </a:p>
          </p:txBody>
        </p:sp>
        <p:sp>
          <p:nvSpPr>
            <p:cNvPr id="268" name="Text Box 116"/>
            <p:cNvSpPr txBox="1">
              <a:spLocks noChangeArrowheads="1"/>
            </p:cNvSpPr>
            <p:nvPr/>
          </p:nvSpPr>
          <p:spPr bwMode="auto">
            <a:xfrm>
              <a:off x="6428125" y="3207460"/>
              <a:ext cx="1503656" cy="33416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 lIns="87078" tIns="43545" rIns="87078" bIns="43545">
              <a:spAutoFit/>
            </a:bodyPr>
            <a:lstStyle/>
            <a:p>
              <a:pPr defTabSz="873125" eaLnBrk="0" hangingPunct="0"/>
              <a:r>
                <a:rPr lang="pl-PL" sz="1600" b="1" dirty="0" smtClean="0">
                  <a:solidFill>
                    <a:srgbClr val="FF0000"/>
                  </a:solidFill>
                  <a:latin typeface="+mn-lt"/>
                </a:rPr>
                <a:t>Sygnalizacja SIP</a:t>
              </a:r>
              <a:endParaRPr kumimoji="0" lang="fr-FR" sz="1600" b="1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269" name="Text Box 116"/>
            <p:cNvSpPr txBox="1">
              <a:spLocks noChangeArrowheads="1"/>
            </p:cNvSpPr>
            <p:nvPr/>
          </p:nvSpPr>
          <p:spPr bwMode="auto">
            <a:xfrm>
              <a:off x="940494" y="4067329"/>
              <a:ext cx="1364324" cy="33416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none" lIns="87078" tIns="43545" rIns="87078" bIns="43545">
              <a:spAutoFit/>
            </a:bodyPr>
            <a:lstStyle/>
            <a:p>
              <a:pPr defTabSz="873125" eaLnBrk="0" hangingPunct="0"/>
              <a:r>
                <a:rPr lang="pl-PL" sz="1600" b="1" dirty="0" smtClean="0">
                  <a:solidFill>
                    <a:srgbClr val="00B0F0"/>
                  </a:solidFill>
                  <a:latin typeface="+mn-lt"/>
                </a:rPr>
                <a:t>Transport RTP</a:t>
              </a:r>
              <a:endParaRPr kumimoji="0" lang="fr-FR" sz="1600" b="1" dirty="0">
                <a:solidFill>
                  <a:srgbClr val="00B0F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9327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7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DFD92D-E027-4247-BCE8-320A6CCA6A1F}" type="slidenum">
              <a:rPr lang="pl-PL"/>
              <a:pPr/>
              <a:t>80</a:t>
            </a:fld>
            <a:endParaRPr lang="pl-PL"/>
          </a:p>
        </p:txBody>
      </p:sp>
      <p:sp>
        <p:nvSpPr>
          <p:cNvPr id="35082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Ustanowienie sesji 4/4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79388" y="1546225"/>
            <a:ext cx="8893175" cy="4906963"/>
            <a:chOff x="113" y="974"/>
            <a:chExt cx="5602" cy="3091"/>
          </a:xfrm>
        </p:grpSpPr>
        <p:pic>
          <p:nvPicPr>
            <p:cNvPr id="3508228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13" y="974"/>
              <a:ext cx="5602" cy="30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508229" name="Rectangle 5"/>
            <p:cNvSpPr>
              <a:spLocks noChangeArrowheads="1"/>
            </p:cNvSpPr>
            <p:nvPr/>
          </p:nvSpPr>
          <p:spPr bwMode="auto">
            <a:xfrm>
              <a:off x="5511" y="3830"/>
              <a:ext cx="204" cy="21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l-PL"/>
            </a:p>
          </p:txBody>
        </p:sp>
      </p:grpSp>
      <p:sp>
        <p:nvSpPr>
          <p:cNvPr id="8" name="Symbol zastępczy daty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1714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Identyfikacja w UMTS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21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C321C0-C1EC-4FCF-82C3-26D07101E12F}" type="slidenum">
              <a:rPr lang="pl-PL">
                <a:latin typeface="+mn-lt"/>
              </a:rPr>
              <a:pPr/>
              <a:t>82</a:t>
            </a:fld>
            <a:endParaRPr lang="pl-PL">
              <a:latin typeface="+mn-lt"/>
            </a:endParaRPr>
          </a:p>
        </p:txBody>
      </p:sp>
      <p:sp>
        <p:nvSpPr>
          <p:cNvPr id="3573762" name="AutoShape 24"/>
          <p:cNvSpPr>
            <a:spLocks noChangeArrowheads="1"/>
          </p:cNvSpPr>
          <p:nvPr/>
        </p:nvSpPr>
        <p:spPr bwMode="auto">
          <a:xfrm>
            <a:off x="5018088" y="4413250"/>
            <a:ext cx="3214687" cy="6858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sip:ms</a:t>
            </a:r>
            <a:r>
              <a:rPr kumimoji="0" lang="en-US" sz="1600" b="1">
                <a:latin typeface="+mn-lt"/>
              </a:rPr>
              <a:t>@</a:t>
            </a:r>
            <a:r>
              <a:rPr kumimoji="0" lang="pl-PL" sz="1600" b="1">
                <a:latin typeface="+mn-lt"/>
              </a:rPr>
              <a:t>pw</a:t>
            </a:r>
            <a:r>
              <a:rPr kumimoji="0" lang="en-US" sz="1600" b="1">
                <a:latin typeface="+mn-lt"/>
              </a:rPr>
              <a:t>.com</a:t>
            </a:r>
          </a:p>
        </p:txBody>
      </p:sp>
      <p:sp>
        <p:nvSpPr>
          <p:cNvPr id="3573763" name="AutoShape 27"/>
          <p:cNvSpPr>
            <a:spLocks noChangeArrowheads="1"/>
          </p:cNvSpPr>
          <p:nvPr/>
        </p:nvSpPr>
        <p:spPr bwMode="auto">
          <a:xfrm>
            <a:off x="5018088" y="5480050"/>
            <a:ext cx="3214687" cy="6858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tel:+48 602 210799</a:t>
            </a:r>
            <a:endParaRPr kumimoji="0" lang="en-US" sz="1600" b="1">
              <a:latin typeface="+mn-lt"/>
            </a:endParaRPr>
          </a:p>
        </p:txBody>
      </p:sp>
      <p:sp>
        <p:nvSpPr>
          <p:cNvPr id="3573764" name="AutoShape 9"/>
          <p:cNvSpPr>
            <a:spLocks noChangeArrowheads="1"/>
          </p:cNvSpPr>
          <p:nvPr/>
        </p:nvSpPr>
        <p:spPr bwMode="auto">
          <a:xfrm>
            <a:off x="2503488" y="3422650"/>
            <a:ext cx="1857375" cy="9144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9525" algn="ctr">
            <a:solidFill>
              <a:srgbClr val="FF99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kumimoji="0" lang="en-US" sz="1600" b="1">
                <a:latin typeface="+mn-lt"/>
                <a:cs typeface="Arial" pitchFamily="34" charset="0"/>
              </a:rPr>
              <a:t>ms@mobile.com</a:t>
            </a:r>
          </a:p>
        </p:txBody>
      </p:sp>
      <p:sp>
        <p:nvSpPr>
          <p:cNvPr id="3573765" name="AutoShape 18"/>
          <p:cNvSpPr>
            <a:spLocks noChangeArrowheads="1"/>
          </p:cNvSpPr>
          <p:nvPr/>
        </p:nvSpPr>
        <p:spPr bwMode="auto">
          <a:xfrm>
            <a:off x="5018088" y="3194050"/>
            <a:ext cx="3214687" cy="685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  <a:cs typeface="Arial" pitchFamily="34" charset="0"/>
              </a:rPr>
              <a:t>tel:+48 22 8259820</a:t>
            </a:r>
            <a:endParaRPr kumimoji="0" lang="en-US" sz="1600" b="1">
              <a:latin typeface="+mn-lt"/>
              <a:cs typeface="Arial" pitchFamily="34" charset="0"/>
            </a:endParaRPr>
          </a:p>
        </p:txBody>
      </p:sp>
      <p:sp>
        <p:nvSpPr>
          <p:cNvPr id="3573766" name="AutoShape 14"/>
          <p:cNvSpPr>
            <a:spLocks noChangeArrowheads="1"/>
          </p:cNvSpPr>
          <p:nvPr/>
        </p:nvSpPr>
        <p:spPr bwMode="auto">
          <a:xfrm>
            <a:off x="5018088" y="1922463"/>
            <a:ext cx="3214687" cy="685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sip:marek</a:t>
            </a:r>
            <a:r>
              <a:rPr kumimoji="0" lang="en-US" sz="1600" b="1">
                <a:latin typeface="+mn-lt"/>
              </a:rPr>
              <a:t>@</a:t>
            </a:r>
            <a:r>
              <a:rPr kumimoji="0" lang="pl-PL" sz="1600" b="1">
                <a:latin typeface="+mn-lt"/>
              </a:rPr>
              <a:t>mydomain</a:t>
            </a:r>
            <a:r>
              <a:rPr kumimoji="0" lang="en-US" sz="1600" b="1">
                <a:latin typeface="+mn-lt"/>
              </a:rPr>
              <a:t>.com</a:t>
            </a:r>
          </a:p>
        </p:txBody>
      </p:sp>
      <p:sp>
        <p:nvSpPr>
          <p:cNvPr id="3573767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tx1"/>
                </a:solidFill>
                <a:latin typeface="+mn-lt"/>
              </a:rPr>
              <a:t>Rela</a:t>
            </a:r>
            <a:r>
              <a:rPr lang="pl-PL">
                <a:solidFill>
                  <a:schemeClr val="tx1"/>
                </a:solidFill>
                <a:latin typeface="+mn-lt"/>
              </a:rPr>
              <a:t>cja między identyfikacjami użytkownika</a:t>
            </a:r>
            <a:endParaRPr lang="en-US">
              <a:solidFill>
                <a:schemeClr val="tx1"/>
              </a:solidFill>
              <a:latin typeface="+mn-lt"/>
            </a:endParaRPr>
          </a:p>
        </p:txBody>
      </p:sp>
      <p:sp>
        <p:nvSpPr>
          <p:cNvPr id="3573768" name="Line 6"/>
          <p:cNvSpPr>
            <a:spLocks noChangeShapeType="1"/>
          </p:cNvSpPr>
          <p:nvPr/>
        </p:nvSpPr>
        <p:spPr bwMode="auto">
          <a:xfrm>
            <a:off x="1893888" y="3879850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69" name="Line 10"/>
          <p:cNvSpPr>
            <a:spLocks noChangeShapeType="1"/>
          </p:cNvSpPr>
          <p:nvPr/>
        </p:nvSpPr>
        <p:spPr bwMode="auto">
          <a:xfrm>
            <a:off x="4360863" y="3867150"/>
            <a:ext cx="27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0" name="Line 11"/>
          <p:cNvSpPr>
            <a:spLocks noChangeShapeType="1"/>
          </p:cNvSpPr>
          <p:nvPr/>
        </p:nvSpPr>
        <p:spPr bwMode="auto">
          <a:xfrm>
            <a:off x="4637088" y="2279650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1" name="Line 15"/>
          <p:cNvSpPr>
            <a:spLocks noChangeShapeType="1"/>
          </p:cNvSpPr>
          <p:nvPr/>
        </p:nvSpPr>
        <p:spPr bwMode="auto">
          <a:xfrm>
            <a:off x="4637088" y="2279650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2" name="Line 19"/>
          <p:cNvSpPr>
            <a:spLocks noChangeShapeType="1"/>
          </p:cNvSpPr>
          <p:nvPr/>
        </p:nvSpPr>
        <p:spPr bwMode="auto">
          <a:xfrm>
            <a:off x="4637088" y="3422650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3" name="Line 20"/>
          <p:cNvSpPr>
            <a:spLocks noChangeShapeType="1"/>
          </p:cNvSpPr>
          <p:nvPr/>
        </p:nvSpPr>
        <p:spPr bwMode="auto">
          <a:xfrm>
            <a:off x="4637088" y="4794250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4" name="Line 21"/>
          <p:cNvSpPr>
            <a:spLocks noChangeShapeType="1"/>
          </p:cNvSpPr>
          <p:nvPr/>
        </p:nvSpPr>
        <p:spPr bwMode="auto">
          <a:xfrm>
            <a:off x="4637088" y="5937250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5" name="Line 32"/>
          <p:cNvSpPr>
            <a:spLocks noChangeShapeType="1"/>
          </p:cNvSpPr>
          <p:nvPr/>
        </p:nvSpPr>
        <p:spPr bwMode="auto">
          <a:xfrm>
            <a:off x="8370888" y="4565650"/>
            <a:ext cx="304800" cy="228600"/>
          </a:xfrm>
          <a:prstGeom prst="line">
            <a:avLst/>
          </a:prstGeom>
          <a:noFill/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3776" name="Text Box 35"/>
          <p:cNvSpPr txBox="1">
            <a:spLocks noChangeArrowheads="1"/>
          </p:cNvSpPr>
          <p:nvPr/>
        </p:nvSpPr>
        <p:spPr bwMode="auto">
          <a:xfrm>
            <a:off x="5441950" y="3938588"/>
            <a:ext cx="24447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sz="1600" b="1">
                <a:latin typeface="+mn-lt"/>
                <a:cs typeface="Arial" pitchFamily="34" charset="0"/>
              </a:rPr>
              <a:t>Public User Identities</a:t>
            </a:r>
          </a:p>
        </p:txBody>
      </p:sp>
      <p:sp>
        <p:nvSpPr>
          <p:cNvPr id="3573777" name="Text Box 36"/>
          <p:cNvSpPr txBox="1">
            <a:spLocks noChangeArrowheads="1"/>
          </p:cNvSpPr>
          <p:nvPr/>
        </p:nvSpPr>
        <p:spPr bwMode="auto">
          <a:xfrm>
            <a:off x="2193925" y="4514850"/>
            <a:ext cx="2455863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sz="1600" b="1">
                <a:latin typeface="+mn-lt"/>
                <a:cs typeface="Arial" pitchFamily="34" charset="0"/>
              </a:rPr>
              <a:t>Private User Identity</a:t>
            </a:r>
          </a:p>
        </p:txBody>
      </p:sp>
      <p:sp>
        <p:nvSpPr>
          <p:cNvPr id="3573778" name="Text Box 4"/>
          <p:cNvSpPr txBox="1">
            <a:spLocks noChangeArrowheads="1"/>
          </p:cNvSpPr>
          <p:nvPr/>
        </p:nvSpPr>
        <p:spPr bwMode="auto">
          <a:xfrm>
            <a:off x="598488" y="4570413"/>
            <a:ext cx="14668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pl-PL" sz="1400" b="1">
                <a:latin typeface="+mn-lt"/>
                <a:cs typeface="Arial" pitchFamily="34" charset="0"/>
              </a:rPr>
              <a:t>Abonent </a:t>
            </a:r>
            <a:r>
              <a:rPr kumimoji="0" lang="en-US" sz="1400" b="1">
                <a:latin typeface="+mn-lt"/>
                <a:cs typeface="Arial" pitchFamily="34" charset="0"/>
              </a:rPr>
              <a:t>IMS</a:t>
            </a:r>
          </a:p>
        </p:txBody>
      </p:sp>
      <p:pic>
        <p:nvPicPr>
          <p:cNvPr id="3573779" name="Picture 19" descr="Portret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4213" y="3140075"/>
            <a:ext cx="1206500" cy="1368425"/>
          </a:xfrm>
          <a:prstGeom prst="rect">
            <a:avLst/>
          </a:prstGeom>
          <a:noFill/>
        </p:spPr>
      </p:pic>
      <p:sp>
        <p:nvSpPr>
          <p:cNvPr id="22" name="Symbol zastępczy daty 2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28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8289C3-C028-41E9-B771-B188238CDA8A}" type="slidenum">
              <a:rPr lang="pl-PL">
                <a:latin typeface="+mn-lt"/>
              </a:rPr>
              <a:pPr/>
              <a:t>83</a:t>
            </a:fld>
            <a:endParaRPr lang="pl-PL">
              <a:latin typeface="+mn-lt"/>
            </a:endParaRPr>
          </a:p>
        </p:txBody>
      </p:sp>
      <p:sp>
        <p:nvSpPr>
          <p:cNvPr id="3575810" name="AutoShape 24"/>
          <p:cNvSpPr>
            <a:spLocks noChangeArrowheads="1"/>
          </p:cNvSpPr>
          <p:nvPr/>
        </p:nvSpPr>
        <p:spPr bwMode="auto">
          <a:xfrm>
            <a:off x="4594225" y="4551363"/>
            <a:ext cx="3214688" cy="6858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sip:ms</a:t>
            </a:r>
            <a:r>
              <a:rPr kumimoji="0" lang="en-US" sz="1600" b="1">
                <a:latin typeface="+mn-lt"/>
              </a:rPr>
              <a:t>@</a:t>
            </a:r>
            <a:r>
              <a:rPr kumimoji="0" lang="pl-PL" sz="1600" b="1">
                <a:latin typeface="+mn-lt"/>
              </a:rPr>
              <a:t>pw</a:t>
            </a:r>
            <a:r>
              <a:rPr kumimoji="0" lang="en-US" sz="1600" b="1">
                <a:latin typeface="+mn-lt"/>
              </a:rPr>
              <a:t>.com</a:t>
            </a:r>
          </a:p>
        </p:txBody>
      </p:sp>
      <p:sp>
        <p:nvSpPr>
          <p:cNvPr id="3575811" name="AutoShape 27"/>
          <p:cNvSpPr>
            <a:spLocks noChangeArrowheads="1"/>
          </p:cNvSpPr>
          <p:nvPr/>
        </p:nvSpPr>
        <p:spPr bwMode="auto">
          <a:xfrm>
            <a:off x="4594225" y="5618163"/>
            <a:ext cx="3214688" cy="685800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tel:+48 602 210799</a:t>
            </a:r>
            <a:endParaRPr kumimoji="0" lang="en-US" sz="1600" b="1">
              <a:latin typeface="+mn-lt"/>
            </a:endParaRPr>
          </a:p>
        </p:txBody>
      </p:sp>
      <p:sp>
        <p:nvSpPr>
          <p:cNvPr id="3575812" name="AutoShape 9"/>
          <p:cNvSpPr>
            <a:spLocks noChangeArrowheads="1"/>
          </p:cNvSpPr>
          <p:nvPr/>
        </p:nvSpPr>
        <p:spPr bwMode="auto">
          <a:xfrm>
            <a:off x="2079625" y="3560763"/>
            <a:ext cx="1857375" cy="9144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9525" algn="ctr">
            <a:solidFill>
              <a:srgbClr val="FF9933"/>
            </a:solidFill>
            <a:round/>
            <a:headEnd/>
            <a:tailEnd/>
          </a:ln>
        </p:spPr>
        <p:txBody>
          <a:bodyPr wrap="none" anchor="ctr"/>
          <a:lstStyle/>
          <a:p>
            <a:r>
              <a:rPr kumimoji="0" lang="en-US" sz="1600" b="1">
                <a:latin typeface="+mn-lt"/>
                <a:cs typeface="Arial" pitchFamily="34" charset="0"/>
              </a:rPr>
              <a:t>ms@mobile.com</a:t>
            </a:r>
          </a:p>
        </p:txBody>
      </p:sp>
      <p:sp>
        <p:nvSpPr>
          <p:cNvPr id="3575813" name="AutoShape 18"/>
          <p:cNvSpPr>
            <a:spLocks noChangeArrowheads="1"/>
          </p:cNvSpPr>
          <p:nvPr/>
        </p:nvSpPr>
        <p:spPr bwMode="auto">
          <a:xfrm>
            <a:off x="4594225" y="3332163"/>
            <a:ext cx="3214688" cy="685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  <a:cs typeface="Arial" pitchFamily="34" charset="0"/>
              </a:rPr>
              <a:t>tel:+48 22 8259820</a:t>
            </a:r>
            <a:endParaRPr kumimoji="0" lang="en-US" sz="1600" b="1">
              <a:latin typeface="+mn-lt"/>
              <a:cs typeface="Arial" pitchFamily="34" charset="0"/>
            </a:endParaRPr>
          </a:p>
        </p:txBody>
      </p:sp>
      <p:sp>
        <p:nvSpPr>
          <p:cNvPr id="3575814" name="AutoShape 14"/>
          <p:cNvSpPr>
            <a:spLocks noChangeArrowheads="1"/>
          </p:cNvSpPr>
          <p:nvPr/>
        </p:nvSpPr>
        <p:spPr bwMode="auto">
          <a:xfrm>
            <a:off x="4594225" y="2060575"/>
            <a:ext cx="3214688" cy="685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9525" algn="ctr">
            <a:solidFill>
              <a:schemeClr val="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kumimoji="0" lang="pl-PL" sz="1600" b="1">
                <a:latin typeface="+mn-lt"/>
              </a:rPr>
              <a:t>sip:marek</a:t>
            </a:r>
            <a:r>
              <a:rPr kumimoji="0" lang="en-US" sz="1600" b="1">
                <a:latin typeface="+mn-lt"/>
              </a:rPr>
              <a:t>@</a:t>
            </a:r>
            <a:r>
              <a:rPr kumimoji="0" lang="pl-PL" sz="1600" b="1">
                <a:latin typeface="+mn-lt"/>
              </a:rPr>
              <a:t>mydomain</a:t>
            </a:r>
            <a:r>
              <a:rPr kumimoji="0" lang="en-US" sz="1600" b="1">
                <a:latin typeface="+mn-lt"/>
              </a:rPr>
              <a:t>.com</a:t>
            </a:r>
          </a:p>
        </p:txBody>
      </p:sp>
      <p:sp>
        <p:nvSpPr>
          <p:cNvPr id="3575815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>
                <a:solidFill>
                  <a:schemeClr val="tx1"/>
                </a:solidFill>
                <a:latin typeface="+mn-lt"/>
              </a:rPr>
              <a:t>Rela</a:t>
            </a:r>
            <a:r>
              <a:rPr lang="pl-PL" sz="2800">
                <a:solidFill>
                  <a:schemeClr val="tx1"/>
                </a:solidFill>
                <a:latin typeface="+mn-lt"/>
              </a:rPr>
              <a:t>cja między identyfikacjami użytkownika a profilami usługowymi użytkownika</a:t>
            </a:r>
            <a:endParaRPr lang="en-US" sz="280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575816" name="Line 6"/>
          <p:cNvSpPr>
            <a:spLocks noChangeShapeType="1"/>
          </p:cNvSpPr>
          <p:nvPr/>
        </p:nvSpPr>
        <p:spPr bwMode="auto">
          <a:xfrm>
            <a:off x="1470025" y="4017963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17" name="Line 10"/>
          <p:cNvSpPr>
            <a:spLocks noChangeShapeType="1"/>
          </p:cNvSpPr>
          <p:nvPr/>
        </p:nvSpPr>
        <p:spPr bwMode="auto">
          <a:xfrm>
            <a:off x="3937000" y="4005263"/>
            <a:ext cx="276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18" name="Line 11"/>
          <p:cNvSpPr>
            <a:spLocks noChangeShapeType="1"/>
          </p:cNvSpPr>
          <p:nvPr/>
        </p:nvSpPr>
        <p:spPr bwMode="auto">
          <a:xfrm>
            <a:off x="4213225" y="2417763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19" name="Line 15"/>
          <p:cNvSpPr>
            <a:spLocks noChangeShapeType="1"/>
          </p:cNvSpPr>
          <p:nvPr/>
        </p:nvSpPr>
        <p:spPr bwMode="auto">
          <a:xfrm>
            <a:off x="4213225" y="2417763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20" name="Line 19"/>
          <p:cNvSpPr>
            <a:spLocks noChangeShapeType="1"/>
          </p:cNvSpPr>
          <p:nvPr/>
        </p:nvSpPr>
        <p:spPr bwMode="auto">
          <a:xfrm>
            <a:off x="4213225" y="3560763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21" name="Line 20"/>
          <p:cNvSpPr>
            <a:spLocks noChangeShapeType="1"/>
          </p:cNvSpPr>
          <p:nvPr/>
        </p:nvSpPr>
        <p:spPr bwMode="auto">
          <a:xfrm>
            <a:off x="4213225" y="4932363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22" name="Line 21"/>
          <p:cNvSpPr>
            <a:spLocks noChangeShapeType="1"/>
          </p:cNvSpPr>
          <p:nvPr/>
        </p:nvSpPr>
        <p:spPr bwMode="auto">
          <a:xfrm>
            <a:off x="4213225" y="6075363"/>
            <a:ext cx="381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23" name="Line 32"/>
          <p:cNvSpPr>
            <a:spLocks noChangeShapeType="1"/>
          </p:cNvSpPr>
          <p:nvPr/>
        </p:nvSpPr>
        <p:spPr bwMode="auto">
          <a:xfrm>
            <a:off x="7947025" y="4703763"/>
            <a:ext cx="304800" cy="228600"/>
          </a:xfrm>
          <a:prstGeom prst="line">
            <a:avLst/>
          </a:prstGeom>
          <a:noFill/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24" name="Text Box 35"/>
          <p:cNvSpPr txBox="1">
            <a:spLocks noChangeArrowheads="1"/>
          </p:cNvSpPr>
          <p:nvPr/>
        </p:nvSpPr>
        <p:spPr bwMode="auto">
          <a:xfrm>
            <a:off x="4946650" y="4149725"/>
            <a:ext cx="2444750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sz="1600" b="1">
                <a:latin typeface="+mn-lt"/>
                <a:cs typeface="Arial" pitchFamily="34" charset="0"/>
              </a:rPr>
              <a:t>Public User Identities</a:t>
            </a:r>
          </a:p>
        </p:txBody>
      </p:sp>
      <p:sp>
        <p:nvSpPr>
          <p:cNvPr id="3575825" name="Text Box 36"/>
          <p:cNvSpPr txBox="1">
            <a:spLocks noChangeArrowheads="1"/>
          </p:cNvSpPr>
          <p:nvPr/>
        </p:nvSpPr>
        <p:spPr bwMode="auto">
          <a:xfrm>
            <a:off x="1770063" y="4652963"/>
            <a:ext cx="2455862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sz="1600" b="1">
                <a:latin typeface="+mn-lt"/>
                <a:cs typeface="Arial" pitchFamily="34" charset="0"/>
              </a:rPr>
              <a:t>Private User Identity</a:t>
            </a:r>
          </a:p>
        </p:txBody>
      </p:sp>
      <p:sp>
        <p:nvSpPr>
          <p:cNvPr id="3575826" name="AutoShape 18"/>
          <p:cNvSpPr>
            <a:spLocks/>
          </p:cNvSpPr>
          <p:nvPr/>
        </p:nvSpPr>
        <p:spPr bwMode="auto">
          <a:xfrm>
            <a:off x="7812088" y="2060575"/>
            <a:ext cx="215900" cy="2016125"/>
          </a:xfrm>
          <a:prstGeom prst="rightBrace">
            <a:avLst>
              <a:gd name="adj1" fmla="val 77819"/>
              <a:gd name="adj2" fmla="val 50000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575827" name="AutoShape 19"/>
          <p:cNvSpPr>
            <a:spLocks/>
          </p:cNvSpPr>
          <p:nvPr/>
        </p:nvSpPr>
        <p:spPr bwMode="auto">
          <a:xfrm>
            <a:off x="7812088" y="4510088"/>
            <a:ext cx="215900" cy="2016125"/>
          </a:xfrm>
          <a:prstGeom prst="rightBrace">
            <a:avLst>
              <a:gd name="adj1" fmla="val 77819"/>
              <a:gd name="adj2" fmla="val 50000"/>
            </a:avLst>
          </a:prstGeom>
          <a:noFill/>
          <a:ln w="57150">
            <a:solidFill>
              <a:schemeClr val="accent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575828" name="Text Box 4"/>
          <p:cNvSpPr txBox="1">
            <a:spLocks noChangeArrowheads="1"/>
          </p:cNvSpPr>
          <p:nvPr/>
        </p:nvSpPr>
        <p:spPr bwMode="auto">
          <a:xfrm>
            <a:off x="311150" y="4708525"/>
            <a:ext cx="1466850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pl-PL" sz="1400" b="1">
                <a:latin typeface="+mn-lt"/>
                <a:cs typeface="Arial" pitchFamily="34" charset="0"/>
              </a:rPr>
              <a:t>Abonent </a:t>
            </a:r>
            <a:r>
              <a:rPr kumimoji="0" lang="en-US" sz="1400" b="1">
                <a:latin typeface="+mn-lt"/>
                <a:cs typeface="Arial" pitchFamily="34" charset="0"/>
              </a:rPr>
              <a:t>IMS</a:t>
            </a:r>
          </a:p>
        </p:txBody>
      </p:sp>
      <p:sp>
        <p:nvSpPr>
          <p:cNvPr id="3575829" name="Text Box 4"/>
          <p:cNvSpPr txBox="1">
            <a:spLocks noChangeArrowheads="1"/>
          </p:cNvSpPr>
          <p:nvPr/>
        </p:nvSpPr>
        <p:spPr bwMode="auto">
          <a:xfrm>
            <a:off x="7956550" y="2767013"/>
            <a:ext cx="122396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kumimoji="0" lang="pl-PL" sz="1400" b="1">
                <a:latin typeface="+mn-lt"/>
                <a:cs typeface="Arial" pitchFamily="34" charset="0"/>
              </a:rPr>
              <a:t>Profil</a:t>
            </a:r>
          </a:p>
          <a:p>
            <a:pPr algn="ctr"/>
            <a:r>
              <a:rPr kumimoji="0" lang="pl-PL" sz="1400" b="1">
                <a:latin typeface="+mn-lt"/>
                <a:cs typeface="Arial" pitchFamily="34" charset="0"/>
              </a:rPr>
              <a:t>usługowy 1</a:t>
            </a:r>
            <a:endParaRPr kumimoji="0" lang="en-US" sz="1400" b="1">
              <a:latin typeface="+mn-lt"/>
              <a:cs typeface="Arial" pitchFamily="34" charset="0"/>
            </a:endParaRPr>
          </a:p>
        </p:txBody>
      </p:sp>
      <p:sp>
        <p:nvSpPr>
          <p:cNvPr id="3575830" name="Text Box 4"/>
          <p:cNvSpPr txBox="1">
            <a:spLocks noChangeArrowheads="1"/>
          </p:cNvSpPr>
          <p:nvPr/>
        </p:nvSpPr>
        <p:spPr bwMode="auto">
          <a:xfrm>
            <a:off x="7956550" y="5216525"/>
            <a:ext cx="122396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kumimoji="0" lang="pl-PL" sz="1400" b="1">
                <a:latin typeface="+mn-lt"/>
                <a:cs typeface="Arial" pitchFamily="34" charset="0"/>
              </a:rPr>
              <a:t>Profil</a:t>
            </a:r>
          </a:p>
          <a:p>
            <a:pPr algn="ctr"/>
            <a:r>
              <a:rPr kumimoji="0" lang="pl-PL" sz="1400" b="1">
                <a:latin typeface="+mn-lt"/>
                <a:cs typeface="Arial" pitchFamily="34" charset="0"/>
              </a:rPr>
              <a:t>usługowy 2</a:t>
            </a:r>
            <a:endParaRPr kumimoji="0" lang="en-US" sz="1400" b="1">
              <a:latin typeface="+mn-lt"/>
              <a:cs typeface="Arial" pitchFamily="34" charset="0"/>
            </a:endParaRPr>
          </a:p>
        </p:txBody>
      </p:sp>
      <p:sp>
        <p:nvSpPr>
          <p:cNvPr id="3575831" name="Text Box 37"/>
          <p:cNvSpPr txBox="1">
            <a:spLocks noChangeArrowheads="1"/>
          </p:cNvSpPr>
          <p:nvPr/>
        </p:nvSpPr>
        <p:spPr bwMode="auto">
          <a:xfrm>
            <a:off x="307975" y="5262563"/>
            <a:ext cx="3400425" cy="758825"/>
          </a:xfrm>
          <a:prstGeom prst="rect">
            <a:avLst/>
          </a:prstGeom>
          <a:noFill/>
          <a:ln w="28575" algn="ctr">
            <a:solidFill>
              <a:srgbClr val="99CC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pl-PL" sz="1400">
                <a:latin typeface="+mn-lt"/>
                <a:cs typeface="Arial" pitchFamily="34" charset="0"/>
              </a:rPr>
              <a:t>Profil użytkownika związany z Prywatną Identyfikacja Użytkownika i zbiorem Publicznych Identyfikacji Użytkownika.</a:t>
            </a:r>
            <a:endParaRPr kumimoji="0" lang="en-US" sz="1400" u="sng">
              <a:latin typeface="+mn-lt"/>
              <a:cs typeface="Arial" pitchFamily="34" charset="0"/>
            </a:endParaRPr>
          </a:p>
        </p:txBody>
      </p:sp>
      <p:sp>
        <p:nvSpPr>
          <p:cNvPr id="3575832" name="Line 24"/>
          <p:cNvSpPr>
            <a:spLocks noChangeShapeType="1"/>
          </p:cNvSpPr>
          <p:nvPr/>
        </p:nvSpPr>
        <p:spPr bwMode="auto">
          <a:xfrm>
            <a:off x="2124075" y="6669088"/>
            <a:ext cx="5903913" cy="0"/>
          </a:xfrm>
          <a:prstGeom prst="line">
            <a:avLst/>
          </a:prstGeom>
          <a:noFill/>
          <a:ln w="57150">
            <a:solidFill>
              <a:schemeClr val="accent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75833" name="Text Box 4"/>
          <p:cNvSpPr txBox="1">
            <a:spLocks noChangeArrowheads="1"/>
          </p:cNvSpPr>
          <p:nvPr/>
        </p:nvSpPr>
        <p:spPr bwMode="auto">
          <a:xfrm>
            <a:off x="4211638" y="6381750"/>
            <a:ext cx="2016125" cy="3048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pl-PL" sz="1400" b="1">
                <a:latin typeface="+mn-lt"/>
                <a:cs typeface="Arial" pitchFamily="34" charset="0"/>
              </a:rPr>
              <a:t>Profil użytkownika</a:t>
            </a:r>
            <a:endParaRPr kumimoji="0" lang="en-US" sz="1400" b="1">
              <a:latin typeface="+mn-lt"/>
              <a:cs typeface="Arial" pitchFamily="34" charset="0"/>
            </a:endParaRPr>
          </a:p>
        </p:txBody>
      </p:sp>
      <p:pic>
        <p:nvPicPr>
          <p:cNvPr id="3575834" name="Picture 26" descr="Portret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825" y="3213100"/>
            <a:ext cx="1206500" cy="1368425"/>
          </a:xfrm>
          <a:prstGeom prst="rect">
            <a:avLst/>
          </a:prstGeom>
          <a:noFill/>
        </p:spPr>
      </p:pic>
      <p:sp>
        <p:nvSpPr>
          <p:cNvPr id="29" name="Symbol zastępczy daty 2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Studia Podyplomowe - Telekomunikacja, Informatyka i Zarządzanie</a:t>
            </a:r>
            <a:endParaRPr lang="en-US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F21ED50-216D-4D75-ACCB-4AA3A504996B}" type="slidenum">
              <a:rPr lang="pl-PL"/>
              <a:pPr/>
              <a:t>84</a:t>
            </a:fld>
            <a:endParaRPr lang="pl-PL"/>
          </a:p>
        </p:txBody>
      </p:sp>
      <p:sp>
        <p:nvSpPr>
          <p:cNvPr id="3577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Identyfikacja w IMS</a:t>
            </a:r>
          </a:p>
        </p:txBody>
      </p:sp>
      <p:sp>
        <p:nvSpPr>
          <p:cNvPr id="3577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Potrzeba unikalnej identyfikacji</a:t>
            </a:r>
            <a:endParaRPr lang="en-US"/>
          </a:p>
          <a:p>
            <a:r>
              <a:rPr lang="pl-PL"/>
              <a:t>W </a:t>
            </a:r>
            <a:r>
              <a:rPr lang="en-US"/>
              <a:t>IMS </a:t>
            </a:r>
            <a:r>
              <a:rPr lang="pl-PL"/>
              <a:t>rozróżnia się identyfikację publiczną i prywatną</a:t>
            </a:r>
            <a:endParaRPr lang="en-US"/>
          </a:p>
          <a:p>
            <a:r>
              <a:rPr lang="pl-PL"/>
              <a:t>Identyfikacja pu</a:t>
            </a:r>
            <a:r>
              <a:rPr lang="en-US"/>
              <a:t>blic</a:t>
            </a:r>
            <a:r>
              <a:rPr lang="pl-PL"/>
              <a:t>zna</a:t>
            </a:r>
            <a:endParaRPr lang="en-US"/>
          </a:p>
          <a:p>
            <a:pPr lvl="1"/>
            <a:r>
              <a:rPr lang="pl-PL"/>
              <a:t>Użytkownik </a:t>
            </a:r>
            <a:r>
              <a:rPr lang="en-US"/>
              <a:t>IMS </a:t>
            </a:r>
            <a:r>
              <a:rPr lang="pl-PL"/>
              <a:t>ma więcej niż jedną identyfikację publiczną PUI (P</a:t>
            </a:r>
            <a:r>
              <a:rPr lang="en-US"/>
              <a:t>ublic User Identity</a:t>
            </a:r>
            <a:r>
              <a:rPr lang="pl-PL"/>
              <a:t>)</a:t>
            </a:r>
            <a:endParaRPr lang="en-US"/>
          </a:p>
          <a:p>
            <a:pPr lvl="1"/>
            <a:r>
              <a:rPr lang="en-US"/>
              <a:t>SIP URI </a:t>
            </a:r>
            <a:r>
              <a:rPr lang="pl-PL"/>
              <a:t>lub</a:t>
            </a:r>
            <a:r>
              <a:rPr lang="en-US"/>
              <a:t> TEL URI</a:t>
            </a:r>
          </a:p>
          <a:p>
            <a:pPr lvl="1">
              <a:buFont typeface="Wingdings" pitchFamily="2" charset="2"/>
              <a:buNone/>
            </a:pPr>
            <a:r>
              <a:rPr lang="pl-PL"/>
              <a:t>	</a:t>
            </a:r>
            <a:r>
              <a:rPr lang="en-US"/>
              <a:t>sip:+4</a:t>
            </a:r>
            <a:r>
              <a:rPr lang="pl-PL"/>
              <a:t>8</a:t>
            </a:r>
            <a:r>
              <a:rPr lang="en-US"/>
              <a:t>-8323546@</a:t>
            </a:r>
            <a:r>
              <a:rPr lang="pl-PL"/>
              <a:t>telekom</a:t>
            </a:r>
            <a:r>
              <a:rPr lang="en-US"/>
              <a:t>.</a:t>
            </a:r>
            <a:r>
              <a:rPr lang="pl-PL"/>
              <a:t>pl</a:t>
            </a:r>
            <a:r>
              <a:rPr lang="en-US"/>
              <a:t>;</a:t>
            </a:r>
            <a:r>
              <a:rPr lang="pl-PL"/>
              <a:t> </a:t>
            </a:r>
            <a:r>
              <a:rPr lang="en-US"/>
              <a:t>user=phone</a:t>
            </a:r>
          </a:p>
          <a:p>
            <a:pPr lvl="1">
              <a:buFont typeface="Wingdings" pitchFamily="2" charset="2"/>
              <a:buNone/>
            </a:pPr>
            <a:r>
              <a:rPr lang="pl-PL"/>
              <a:t>	</a:t>
            </a:r>
            <a:r>
              <a:rPr lang="en-US"/>
              <a:t>tel:+4</a:t>
            </a:r>
            <a:r>
              <a:rPr lang="pl-PL"/>
              <a:t>8</a:t>
            </a:r>
            <a:r>
              <a:rPr lang="en-US"/>
              <a:t>-</a:t>
            </a:r>
            <a:r>
              <a:rPr lang="pl-PL"/>
              <a:t>22</a:t>
            </a:r>
            <a:r>
              <a:rPr lang="en-US"/>
              <a:t>-8323546</a:t>
            </a:r>
          </a:p>
          <a:p>
            <a:pPr lvl="1"/>
            <a:r>
              <a:rPr lang="en-US"/>
              <a:t>TEL URI</a:t>
            </a:r>
            <a:r>
              <a:rPr lang="pl-PL"/>
              <a:t> wymagane do połączeń </a:t>
            </a:r>
            <a:r>
              <a:rPr lang="en-US"/>
              <a:t>IMS</a:t>
            </a:r>
            <a:r>
              <a:rPr lang="pl-PL"/>
              <a:t>-</a:t>
            </a:r>
            <a:r>
              <a:rPr lang="en-US"/>
              <a:t>PSTN</a:t>
            </a:r>
          </a:p>
          <a:p>
            <a:pPr lvl="1"/>
            <a:r>
              <a:rPr lang="pl-PL"/>
              <a:t>Co najmniej jeden </a:t>
            </a:r>
            <a:r>
              <a:rPr lang="en-US"/>
              <a:t>TEL URI </a:t>
            </a:r>
            <a:r>
              <a:rPr lang="pl-PL"/>
              <a:t>i jeden </a:t>
            </a:r>
            <a:r>
              <a:rPr lang="en-US"/>
              <a:t>SIP</a:t>
            </a:r>
            <a:r>
              <a:rPr lang="pl-PL"/>
              <a:t> </a:t>
            </a:r>
            <a:r>
              <a:rPr lang="en-US"/>
              <a:t>URI </a:t>
            </a:r>
            <a:r>
              <a:rPr lang="pl-PL"/>
              <a:t>na użytkownika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37FBB2-B579-4B8D-9526-05B491BFF3FB}" type="slidenum">
              <a:rPr lang="pl-PL"/>
              <a:pPr/>
              <a:t>85</a:t>
            </a:fld>
            <a:endParaRPr lang="pl-PL"/>
          </a:p>
        </p:txBody>
      </p:sp>
      <p:sp>
        <p:nvSpPr>
          <p:cNvPr id="3579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Identyfikacja publiczna w IMS</a:t>
            </a:r>
          </a:p>
        </p:txBody>
      </p:sp>
      <p:sp>
        <p:nvSpPr>
          <p:cNvPr id="3579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 sz="2000"/>
              <a:t>Użytkownikowi </a:t>
            </a:r>
            <a:r>
              <a:rPr lang="en-US" sz="2000"/>
              <a:t>IMS </a:t>
            </a:r>
            <a:r>
              <a:rPr lang="pl-PL" sz="2000"/>
              <a:t>przydzielany jest jeden lub więcej PUI (</a:t>
            </a:r>
            <a:r>
              <a:rPr lang="en-US" sz="2000"/>
              <a:t>Public User Identities</a:t>
            </a:r>
            <a:r>
              <a:rPr lang="pl-PL" sz="2000"/>
              <a:t>)</a:t>
            </a:r>
            <a:r>
              <a:rPr lang="en-US" sz="2000"/>
              <a:t> </a:t>
            </a:r>
            <a:r>
              <a:rPr lang="pl-PL" sz="2000"/>
              <a:t>przez macierzystego operatora</a:t>
            </a:r>
            <a:endParaRPr lang="en-US" sz="2000"/>
          </a:p>
          <a:p>
            <a:r>
              <a:rPr lang="pl-PL" sz="2000"/>
              <a:t>PUI - </a:t>
            </a:r>
            <a:r>
              <a:rPr lang="en-US" sz="2000"/>
              <a:t> SIP URI </a:t>
            </a:r>
            <a:r>
              <a:rPr lang="pl-PL" sz="2000"/>
              <a:t>lub </a:t>
            </a:r>
            <a:r>
              <a:rPr lang="en-US" sz="2000"/>
              <a:t>TEL URL </a:t>
            </a:r>
          </a:p>
          <a:p>
            <a:pPr lvl="1"/>
            <a:r>
              <a:rPr lang="pl-PL" sz="1800"/>
              <a:t>Jeśli PUI</a:t>
            </a:r>
            <a:r>
              <a:rPr lang="en-US" sz="1800"/>
              <a:t> </a:t>
            </a:r>
            <a:r>
              <a:rPr lang="pl-PL" sz="1800"/>
              <a:t>zawiera </a:t>
            </a:r>
            <a:r>
              <a:rPr lang="en-US" sz="1800"/>
              <a:t>SIP URI, </a:t>
            </a:r>
            <a:r>
              <a:rPr lang="pl-PL" sz="1800"/>
              <a:t>to zwykle ma postać</a:t>
            </a:r>
          </a:p>
          <a:p>
            <a:pPr lvl="2"/>
            <a:r>
              <a:rPr lang="en-US" sz="1600"/>
              <a:t>sip:</a:t>
            </a:r>
            <a:r>
              <a:rPr lang="pl-PL" sz="1600"/>
              <a:t>imię</a:t>
            </a:r>
            <a:r>
              <a:rPr lang="en-US" sz="1600"/>
              <a:t>.</a:t>
            </a:r>
            <a:r>
              <a:rPr lang="pl-PL" sz="1600"/>
              <a:t>nazwisko</a:t>
            </a:r>
            <a:r>
              <a:rPr lang="en-US" sz="1600"/>
              <a:t>@operator.com</a:t>
            </a:r>
          </a:p>
          <a:p>
            <a:pPr lvl="1"/>
            <a:r>
              <a:rPr lang="pl-PL" sz="1800"/>
              <a:t>Jeśli PUI</a:t>
            </a:r>
            <a:r>
              <a:rPr lang="en-US" sz="1800"/>
              <a:t> </a:t>
            </a:r>
            <a:r>
              <a:rPr lang="pl-PL" sz="1800"/>
              <a:t>zawiera </a:t>
            </a:r>
            <a:r>
              <a:rPr lang="en-US" sz="1800"/>
              <a:t>TEL URL</a:t>
            </a:r>
            <a:r>
              <a:rPr lang="pl-PL" sz="1800"/>
              <a:t> </a:t>
            </a:r>
            <a:r>
              <a:rPr lang="en-US" sz="1800"/>
              <a:t>repre</a:t>
            </a:r>
            <a:r>
              <a:rPr lang="pl-PL" sz="1800"/>
              <a:t>z</a:t>
            </a:r>
            <a:r>
              <a:rPr lang="en-US" sz="1800"/>
              <a:t>ent</a:t>
            </a:r>
            <a:r>
              <a:rPr lang="pl-PL" sz="1800"/>
              <a:t>ujący</a:t>
            </a:r>
            <a:r>
              <a:rPr lang="en-US" sz="1800"/>
              <a:t> numer </a:t>
            </a:r>
            <a:r>
              <a:rPr lang="pl-PL" sz="1800"/>
              <a:t>telefoniczny w formacie międzynarodowym, to ma postać</a:t>
            </a:r>
          </a:p>
          <a:p>
            <a:pPr lvl="2"/>
            <a:r>
              <a:rPr lang="en-US" sz="1600"/>
              <a:t>tel:+</a:t>
            </a:r>
            <a:r>
              <a:rPr lang="pl-PL" sz="1600"/>
              <a:t>48</a:t>
            </a:r>
            <a:r>
              <a:rPr lang="en-US" sz="1600"/>
              <a:t>-22-</a:t>
            </a:r>
            <a:r>
              <a:rPr lang="pl-PL" sz="1600"/>
              <a:t>8259820</a:t>
            </a:r>
            <a:endParaRPr lang="en-US" sz="1600"/>
          </a:p>
          <a:p>
            <a:pPr lvl="1"/>
            <a:r>
              <a:rPr lang="pl-PL" sz="1800"/>
              <a:t>Można uwzględnić numer telefonu w</a:t>
            </a:r>
            <a:r>
              <a:rPr lang="en-US" sz="1800"/>
              <a:t> SIP URI </a:t>
            </a:r>
            <a:r>
              <a:rPr lang="pl-PL" sz="1800"/>
              <a:t>w następujący sposób</a:t>
            </a:r>
            <a:r>
              <a:rPr lang="en-US" sz="1800"/>
              <a:t>: </a:t>
            </a:r>
            <a:endParaRPr lang="pl-PL" sz="1800"/>
          </a:p>
          <a:p>
            <a:pPr lvl="2"/>
            <a:r>
              <a:rPr lang="en-US" sz="1600"/>
              <a:t>sip:+ </a:t>
            </a:r>
            <a:r>
              <a:rPr lang="pl-PL" sz="1600"/>
              <a:t>48</a:t>
            </a:r>
            <a:r>
              <a:rPr lang="en-US" sz="1600"/>
              <a:t>-22-</a:t>
            </a:r>
            <a:r>
              <a:rPr lang="pl-PL" sz="1600"/>
              <a:t>8259820</a:t>
            </a:r>
            <a:r>
              <a:rPr lang="en-US" sz="1600"/>
              <a:t>@operator.com;</a:t>
            </a:r>
            <a:r>
              <a:rPr lang="pl-PL" sz="1600"/>
              <a:t> </a:t>
            </a:r>
            <a:r>
              <a:rPr lang="en-US" sz="1600"/>
              <a:t>user=phone</a:t>
            </a:r>
          </a:p>
          <a:p>
            <a:pPr lvl="1"/>
            <a:r>
              <a:rPr lang="en-US" sz="1800"/>
              <a:t>TEL URL </a:t>
            </a:r>
            <a:r>
              <a:rPr lang="pl-PL" sz="1800"/>
              <a:t>są potrzebne do współpracy z </a:t>
            </a:r>
            <a:r>
              <a:rPr lang="en-US" sz="1800"/>
              <a:t>PSTN</a:t>
            </a:r>
          </a:p>
          <a:p>
            <a:r>
              <a:rPr lang="pl-PL" sz="2000"/>
              <a:t>W</a:t>
            </a:r>
            <a:r>
              <a:rPr lang="en-US" sz="2000"/>
              <a:t> IMS, </a:t>
            </a:r>
            <a:r>
              <a:rPr lang="pl-PL" sz="2000"/>
              <a:t>PUI są używane do rutingu wiadomości</a:t>
            </a:r>
          </a:p>
          <a:p>
            <a:r>
              <a:rPr lang="pl-PL" sz="2000"/>
              <a:t>Przechowywana w ISIM i HSS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1627CE-204F-4CF3-A60A-22F36DD92F86}" type="slidenum">
              <a:rPr lang="pl-PL"/>
              <a:pPr/>
              <a:t>86</a:t>
            </a:fld>
            <a:endParaRPr lang="pl-PL"/>
          </a:p>
        </p:txBody>
      </p:sp>
      <p:sp>
        <p:nvSpPr>
          <p:cNvPr id="3581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Identyfikacja prywatna w IMS</a:t>
            </a:r>
          </a:p>
        </p:txBody>
      </p:sp>
      <p:sp>
        <p:nvSpPr>
          <p:cNvPr id="3581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Identyfikacja prywatna użytkownika (Private User Identity)</a:t>
            </a:r>
          </a:p>
          <a:p>
            <a:pPr lvl="1"/>
            <a:r>
              <a:rPr lang="pl-PL"/>
              <a:t>Użytkownik </a:t>
            </a:r>
            <a:r>
              <a:rPr lang="en-US"/>
              <a:t>IMS </a:t>
            </a:r>
            <a:r>
              <a:rPr lang="pl-PL"/>
              <a:t>ma jedną identyfikację prywatną przydzieloną przez macierzytego operatora</a:t>
            </a:r>
            <a:endParaRPr lang="en-US"/>
          </a:p>
          <a:p>
            <a:pPr lvl="1"/>
            <a:r>
              <a:rPr lang="pl-PL"/>
              <a:t>Format NAI (Net</a:t>
            </a:r>
            <a:r>
              <a:rPr lang="en-US"/>
              <a:t>work Access Identifier</a:t>
            </a:r>
            <a:r>
              <a:rPr lang="pl-PL"/>
              <a:t> - </a:t>
            </a:r>
            <a:r>
              <a:rPr lang="en-US"/>
              <a:t>RFC 2486)</a:t>
            </a:r>
          </a:p>
          <a:p>
            <a:pPr lvl="2"/>
            <a:r>
              <a:rPr lang="pl-PL"/>
              <a:t>marek</a:t>
            </a:r>
            <a:r>
              <a:rPr lang="en-US"/>
              <a:t>@</a:t>
            </a:r>
            <a:r>
              <a:rPr lang="pl-PL"/>
              <a:t>sredniawa.com</a:t>
            </a:r>
            <a:endParaRPr lang="en-US"/>
          </a:p>
          <a:p>
            <a:pPr lvl="1"/>
            <a:r>
              <a:rPr lang="pl-PL"/>
              <a:t>Nie używany do rutingu wiadomości </a:t>
            </a:r>
            <a:r>
              <a:rPr lang="en-US"/>
              <a:t>SIP</a:t>
            </a:r>
            <a:r>
              <a:rPr lang="pl-PL"/>
              <a:t>, a tylko do identyfikacji i uwierzytelniania</a:t>
            </a:r>
            <a:endParaRPr lang="en-US"/>
          </a:p>
          <a:p>
            <a:pPr lvl="1"/>
            <a:r>
              <a:rPr lang="pl-PL"/>
              <a:t>Podobna funkcja w </a:t>
            </a:r>
            <a:r>
              <a:rPr lang="en-US"/>
              <a:t>IMS </a:t>
            </a:r>
            <a:r>
              <a:rPr lang="pl-PL"/>
              <a:t>jak </a:t>
            </a:r>
            <a:r>
              <a:rPr lang="en-US"/>
              <a:t>IMSI</a:t>
            </a:r>
            <a:r>
              <a:rPr lang="pl-PL"/>
              <a:t> </a:t>
            </a:r>
            <a:r>
              <a:rPr lang="en-US"/>
              <a:t>(International Mobile Subscriber Identification)</a:t>
            </a:r>
            <a:r>
              <a:rPr lang="pl-PL"/>
              <a:t> w</a:t>
            </a:r>
            <a:r>
              <a:rPr lang="en-US"/>
              <a:t> GSM</a:t>
            </a:r>
          </a:p>
          <a:p>
            <a:pPr lvl="1"/>
            <a:r>
              <a:rPr lang="pl-PL"/>
              <a:t>Przechowywana w ISIM i HSS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D561D7-0418-4242-AA62-A21E1B78FA20}" type="slidenum">
              <a:rPr lang="pl-PL"/>
              <a:pPr/>
              <a:t>87</a:t>
            </a:fld>
            <a:endParaRPr lang="pl-PL"/>
          </a:p>
        </p:txBody>
      </p:sp>
      <p:sp>
        <p:nvSpPr>
          <p:cNvPr id="35840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>
                <a:ea typeface="Gulim" pitchFamily="34" charset="-127"/>
              </a:rPr>
              <a:t>Public Service Identities (PSI)</a:t>
            </a:r>
            <a:endParaRPr lang="pl-PL"/>
          </a:p>
        </p:txBody>
      </p:sp>
      <p:sp>
        <p:nvSpPr>
          <p:cNvPr id="3584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altLang="ko-KR"/>
              <a:t>Podobna do publicznej identyfikacji użytkowników, ale przydzielana usługom</a:t>
            </a:r>
            <a:r>
              <a:rPr lang="en-US" altLang="ko-KR">
                <a:ea typeface="Gulim" pitchFamily="34" charset="-127"/>
              </a:rPr>
              <a:t> (</a:t>
            </a:r>
            <a:r>
              <a:rPr lang="pl-PL" altLang="ko-KR"/>
              <a:t>AS – serwerom aplikacji</a:t>
            </a:r>
            <a:r>
              <a:rPr lang="en-US" altLang="ko-KR">
                <a:ea typeface="Gulim" pitchFamily="34" charset="-127"/>
              </a:rPr>
              <a:t>)</a:t>
            </a:r>
            <a:r>
              <a:rPr lang="pl-PL" altLang="ko-KR"/>
              <a:t>, a nie użytkownikom</a:t>
            </a:r>
            <a:endParaRPr lang="en-US" altLang="ko-KR">
              <a:ea typeface="Gulim" pitchFamily="34" charset="-127"/>
            </a:endParaRPr>
          </a:p>
          <a:p>
            <a:pPr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U</a:t>
            </a:r>
            <a:r>
              <a:rPr lang="pl-PL" altLang="ko-KR"/>
              <a:t>żywane do identyfikacji specyficznych serwerów aplikacji</a:t>
            </a:r>
            <a:r>
              <a:rPr lang="en-US" altLang="ko-KR">
                <a:ea typeface="Gulim" pitchFamily="34" charset="-127"/>
              </a:rPr>
              <a:t> (enablers), </a:t>
            </a:r>
            <a:r>
              <a:rPr lang="pl-PL" altLang="ko-KR"/>
              <a:t>takich jak obecność czy serwery komunikacji grupowej</a:t>
            </a:r>
            <a:endParaRPr lang="en-US" altLang="ko-KR">
              <a:ea typeface="Gulim" pitchFamily="34" charset="-127"/>
            </a:endParaRPr>
          </a:p>
          <a:p>
            <a:pPr>
              <a:lnSpc>
                <a:spcPct val="90000"/>
              </a:lnSpc>
            </a:pPr>
            <a:r>
              <a:rPr lang="pl-PL" altLang="ko-KR"/>
              <a:t>Format</a:t>
            </a:r>
            <a:r>
              <a:rPr lang="en-US" altLang="ko-KR">
                <a:ea typeface="Gulim" pitchFamily="34" charset="-127"/>
              </a:rPr>
              <a:t> SIP URI </a:t>
            </a:r>
            <a:r>
              <a:rPr lang="pl-PL" altLang="ko-KR"/>
              <a:t>lub</a:t>
            </a:r>
            <a:r>
              <a:rPr lang="en-US" altLang="ko-KR">
                <a:ea typeface="Gulim" pitchFamily="34" charset="-127"/>
              </a:rPr>
              <a:t> TEL URI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sip: songdownload@t-online.de, presence@t-online.de, chat@partner.de</a:t>
            </a:r>
          </a:p>
          <a:p>
            <a:pPr lvl="1"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tel: +49-900-123-456</a:t>
            </a:r>
          </a:p>
          <a:p>
            <a:pPr>
              <a:lnSpc>
                <a:spcPct val="90000"/>
              </a:lnSpc>
            </a:pPr>
            <a:r>
              <a:rPr lang="en-US" altLang="ko-KR">
                <a:ea typeface="Gulim" pitchFamily="34" charset="-127"/>
              </a:rPr>
              <a:t>PSIs </a:t>
            </a:r>
            <a:r>
              <a:rPr lang="pl-PL" altLang="ko-KR"/>
              <a:t>traktowane jako</a:t>
            </a:r>
            <a:r>
              <a:rPr lang="en-US" altLang="ko-KR">
                <a:ea typeface="Gulim" pitchFamily="34" charset="-127"/>
              </a:rPr>
              <a:t> PUIs </a:t>
            </a:r>
            <a:r>
              <a:rPr lang="pl-PL" altLang="ko-KR"/>
              <a:t>-</a:t>
            </a:r>
            <a:r>
              <a:rPr lang="en-US" altLang="ko-KR">
                <a:ea typeface="Gulim" pitchFamily="34" charset="-127"/>
              </a:rPr>
              <a:t> </a:t>
            </a:r>
            <a:r>
              <a:rPr lang="pl-PL" altLang="ko-KR"/>
              <a:t>łatwy</a:t>
            </a:r>
            <a:r>
              <a:rPr lang="en-US" altLang="ko-KR">
                <a:ea typeface="Gulim" pitchFamily="34" charset="-127"/>
              </a:rPr>
              <a:t> ruting </a:t>
            </a:r>
            <a:r>
              <a:rPr lang="pl-PL" altLang="ko-KR"/>
              <a:t>żądań </a:t>
            </a:r>
            <a:r>
              <a:rPr lang="en-US" altLang="ko-KR">
                <a:ea typeface="Gulim" pitchFamily="34" charset="-127"/>
              </a:rPr>
              <a:t>SIP </a:t>
            </a:r>
            <a:r>
              <a:rPr lang="pl-PL" altLang="ko-KR"/>
              <a:t>d</a:t>
            </a:r>
            <a:r>
              <a:rPr lang="en-US" altLang="ko-KR">
                <a:ea typeface="Gulim" pitchFamily="34" charset="-127"/>
              </a:rPr>
              <a:t>o AS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D0AA7A-0A64-4009-98A3-C26EC803725B}" type="slidenum">
              <a:rPr lang="pl-PL"/>
              <a:pPr/>
              <a:t>88</a:t>
            </a:fld>
            <a:endParaRPr lang="pl-PL"/>
          </a:p>
        </p:txBody>
      </p:sp>
      <p:sp>
        <p:nvSpPr>
          <p:cNvPr id="3586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SIM, USIM </a:t>
            </a:r>
            <a:r>
              <a:rPr lang="pl-PL"/>
              <a:t>i</a:t>
            </a:r>
            <a:r>
              <a:rPr lang="en-US"/>
              <a:t> ISIM </a:t>
            </a:r>
            <a:r>
              <a:rPr lang="pl-PL"/>
              <a:t>w </a:t>
            </a:r>
            <a:r>
              <a:rPr lang="en-US"/>
              <a:t>3GPP</a:t>
            </a:r>
            <a:endParaRPr lang="pl-PL"/>
          </a:p>
        </p:txBody>
      </p:sp>
      <p:sp>
        <p:nvSpPr>
          <p:cNvPr id="3586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Terminale UMTS wyposażone w Universal Integrated Circuit Card (UICC)</a:t>
            </a:r>
          </a:p>
          <a:p>
            <a:r>
              <a:rPr lang="pl-PL"/>
              <a:t>Przechowuje informację o abonamencie, klucze do uwierzytelniania, książkę adresową i pamięć wiadomości</a:t>
            </a:r>
          </a:p>
          <a:p>
            <a:r>
              <a:rPr lang="pl-PL"/>
              <a:t>Bez UICC tylko połączenia alarmowe</a:t>
            </a:r>
          </a:p>
          <a:p>
            <a:r>
              <a:rPr lang="pl-PL"/>
              <a:t>Zawiera aplikacje logiczne:</a:t>
            </a:r>
          </a:p>
          <a:p>
            <a:pPr lvl="1"/>
            <a:r>
              <a:rPr lang="pl-PL"/>
              <a:t>Subscriber Identity Module (SIM),</a:t>
            </a:r>
          </a:p>
          <a:p>
            <a:pPr lvl="1"/>
            <a:r>
              <a:rPr lang="pl-PL"/>
              <a:t>Universal Subscriber Identity Module (USIM)</a:t>
            </a:r>
          </a:p>
          <a:p>
            <a:pPr lvl="1"/>
            <a:r>
              <a:rPr lang="pl-PL"/>
              <a:t>IP Multimedia Service Identity Module (ISIM)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55C168-8AE4-45BE-90E1-AC547E6984FD}" type="slidenum">
              <a:rPr lang="pl-PL"/>
              <a:pPr/>
              <a:t>89</a:t>
            </a:fld>
            <a:endParaRPr lang="pl-PL"/>
          </a:p>
        </p:txBody>
      </p:sp>
      <p:sp>
        <p:nvSpPr>
          <p:cNvPr id="3588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ISIM</a:t>
            </a:r>
          </a:p>
        </p:txBody>
      </p:sp>
      <p:sp>
        <p:nvSpPr>
          <p:cNvPr id="35880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Ap</a:t>
            </a:r>
            <a:r>
              <a:rPr lang="pl-PL"/>
              <a:t>likacja w</a:t>
            </a:r>
            <a:r>
              <a:rPr lang="en-US"/>
              <a:t> UICC</a:t>
            </a:r>
            <a:r>
              <a:rPr lang="pl-PL"/>
              <a:t> – 3GPP</a:t>
            </a:r>
            <a:r>
              <a:rPr lang="en-US"/>
              <a:t> TS 31.103</a:t>
            </a:r>
          </a:p>
          <a:p>
            <a:r>
              <a:rPr lang="pl-PL"/>
              <a:t>Zawiera parametry IMS do</a:t>
            </a:r>
            <a:endParaRPr lang="en-US"/>
          </a:p>
          <a:p>
            <a:pPr lvl="1"/>
            <a:r>
              <a:rPr lang="pl-PL"/>
              <a:t>Uwierzytelnienia i identyfikacji użytkownika</a:t>
            </a:r>
            <a:endParaRPr lang="en-US"/>
          </a:p>
          <a:p>
            <a:pPr lvl="1"/>
            <a:r>
              <a:rPr lang="pl-PL"/>
              <a:t>Konfiguracji terminala</a:t>
            </a:r>
            <a:endParaRPr lang="en-US"/>
          </a:p>
          <a:p>
            <a:r>
              <a:rPr lang="en-US"/>
              <a:t>ISIM </a:t>
            </a:r>
            <a:r>
              <a:rPr lang="pl-PL"/>
              <a:t>może współistnieć z</a:t>
            </a:r>
            <a:r>
              <a:rPr lang="en-US"/>
              <a:t> SIM</a:t>
            </a:r>
            <a:r>
              <a:rPr lang="pl-PL"/>
              <a:t> i </a:t>
            </a:r>
            <a:r>
              <a:rPr lang="en-US"/>
              <a:t>USIM</a:t>
            </a:r>
            <a:endParaRPr lang="pl-PL"/>
          </a:p>
        </p:txBody>
      </p:sp>
      <p:pic>
        <p:nvPicPr>
          <p:cNvPr id="358810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74179" y="3460545"/>
            <a:ext cx="2592387" cy="2538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dirty="0" smtClean="0"/>
              <a:t>Motywacja IMS – „bogate” usługi, np. </a:t>
            </a:r>
            <a:r>
              <a:rPr lang="pl-PL" dirty="0" err="1" smtClean="0"/>
              <a:t>VoIP</a:t>
            </a:r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/>
              <a:t>Studia Podyplomowe - Telekomunikacja, Informatyka i Zarządzanie</a:t>
            </a:r>
            <a:endParaRPr lang="en-US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en-US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2E4C5C-14EC-46AC-B0BF-CFF550BDE2DC}" type="slidenum">
              <a:rPr lang="en-US" smtClean="0"/>
              <a:pPr/>
              <a:t>9</a:t>
            </a:fld>
            <a:endParaRPr lang="en-US"/>
          </a:p>
        </p:txBody>
      </p:sp>
      <p:grpSp>
        <p:nvGrpSpPr>
          <p:cNvPr id="7" name="Group 4"/>
          <p:cNvGrpSpPr>
            <a:grpSpLocks/>
          </p:cNvGrpSpPr>
          <p:nvPr/>
        </p:nvGrpSpPr>
        <p:grpSpPr bwMode="auto">
          <a:xfrm>
            <a:off x="2493401" y="4209500"/>
            <a:ext cx="3822381" cy="1195480"/>
            <a:chOff x="4320" y="1781"/>
            <a:chExt cx="1248" cy="702"/>
          </a:xfrm>
          <a:solidFill>
            <a:schemeClr val="accent2">
              <a:lumMod val="60000"/>
              <a:lumOff val="40000"/>
            </a:schemeClr>
          </a:solidFill>
        </p:grpSpPr>
        <p:grpSp>
          <p:nvGrpSpPr>
            <p:cNvPr id="117" name="Group 5"/>
            <p:cNvGrpSpPr>
              <a:grpSpLocks/>
            </p:cNvGrpSpPr>
            <p:nvPr/>
          </p:nvGrpSpPr>
          <p:grpSpPr bwMode="auto">
            <a:xfrm>
              <a:off x="4320" y="1781"/>
              <a:ext cx="1248" cy="702"/>
              <a:chOff x="2562" y="2943"/>
              <a:chExt cx="942" cy="644"/>
            </a:xfrm>
            <a:grpFill/>
          </p:grpSpPr>
          <p:sp>
            <p:nvSpPr>
              <p:cNvPr id="119" name="Oval 6"/>
              <p:cNvSpPr>
                <a:spLocks noChangeArrowheads="1"/>
              </p:cNvSpPr>
              <p:nvPr/>
            </p:nvSpPr>
            <p:spPr bwMode="auto">
              <a:xfrm>
                <a:off x="2855" y="2982"/>
                <a:ext cx="227" cy="235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0" name="Oval 7"/>
              <p:cNvSpPr>
                <a:spLocks noChangeArrowheads="1"/>
              </p:cNvSpPr>
              <p:nvPr/>
            </p:nvSpPr>
            <p:spPr bwMode="auto">
              <a:xfrm>
                <a:off x="3047" y="2943"/>
                <a:ext cx="183" cy="235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1" name="Oval 8"/>
              <p:cNvSpPr>
                <a:spLocks noChangeArrowheads="1"/>
              </p:cNvSpPr>
              <p:nvPr/>
            </p:nvSpPr>
            <p:spPr bwMode="auto">
              <a:xfrm>
                <a:off x="3214" y="3163"/>
                <a:ext cx="290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2" name="Oval 9"/>
              <p:cNvSpPr>
                <a:spLocks noChangeArrowheads="1"/>
              </p:cNvSpPr>
              <p:nvPr/>
            </p:nvSpPr>
            <p:spPr bwMode="auto">
              <a:xfrm>
                <a:off x="2666" y="3296"/>
                <a:ext cx="332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3" name="Oval 10"/>
              <p:cNvSpPr>
                <a:spLocks noChangeArrowheads="1"/>
              </p:cNvSpPr>
              <p:nvPr/>
            </p:nvSpPr>
            <p:spPr bwMode="auto">
              <a:xfrm>
                <a:off x="3130" y="3294"/>
                <a:ext cx="247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4" name="Oval 11"/>
              <p:cNvSpPr>
                <a:spLocks noChangeArrowheads="1"/>
              </p:cNvSpPr>
              <p:nvPr/>
            </p:nvSpPr>
            <p:spPr bwMode="auto">
              <a:xfrm>
                <a:off x="2582" y="3285"/>
                <a:ext cx="183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5" name="Oval 12"/>
              <p:cNvSpPr>
                <a:spLocks noChangeArrowheads="1"/>
              </p:cNvSpPr>
              <p:nvPr/>
            </p:nvSpPr>
            <p:spPr bwMode="auto">
              <a:xfrm>
                <a:off x="2562" y="3153"/>
                <a:ext cx="183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6" name="Oval 13"/>
              <p:cNvSpPr>
                <a:spLocks noChangeArrowheads="1"/>
              </p:cNvSpPr>
              <p:nvPr/>
            </p:nvSpPr>
            <p:spPr bwMode="auto">
              <a:xfrm>
                <a:off x="2646" y="3051"/>
                <a:ext cx="289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7" name="Oval 14"/>
              <p:cNvSpPr>
                <a:spLocks noChangeArrowheads="1"/>
              </p:cNvSpPr>
              <p:nvPr/>
            </p:nvSpPr>
            <p:spPr bwMode="auto">
              <a:xfrm>
                <a:off x="2898" y="3351"/>
                <a:ext cx="290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8" name="Oval 15"/>
              <p:cNvSpPr>
                <a:spLocks noChangeArrowheads="1"/>
              </p:cNvSpPr>
              <p:nvPr/>
            </p:nvSpPr>
            <p:spPr bwMode="auto">
              <a:xfrm>
                <a:off x="3257" y="3043"/>
                <a:ext cx="226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29" name="Oval 16"/>
              <p:cNvSpPr>
                <a:spLocks noChangeArrowheads="1"/>
              </p:cNvSpPr>
              <p:nvPr/>
            </p:nvSpPr>
            <p:spPr bwMode="auto">
              <a:xfrm>
                <a:off x="3193" y="2958"/>
                <a:ext cx="207" cy="236"/>
              </a:xfrm>
              <a:prstGeom prst="ellipse">
                <a:avLst/>
              </a:prstGeom>
              <a:grp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18" name="Text Box 18"/>
            <p:cNvSpPr txBox="1">
              <a:spLocks noChangeArrowheads="1"/>
            </p:cNvSpPr>
            <p:nvPr/>
          </p:nvSpPr>
          <p:spPr bwMode="auto">
            <a:xfrm>
              <a:off x="4562" y="1970"/>
              <a:ext cx="731" cy="384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/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762000" eaLnBrk="0" hangingPunct="0"/>
              <a:endParaRPr kumimoji="0" lang="pl-PL" sz="2000" b="1">
                <a:effectLst>
                  <a:outerShdw blurRad="38100" dist="38100" dir="2700000" algn="tl">
                    <a:srgbClr val="FFFFFF"/>
                  </a:outerShdw>
                </a:effectLst>
                <a:latin typeface="+mn-lt"/>
              </a:endParaRPr>
            </a:p>
          </p:txBody>
        </p:sp>
      </p:grpSp>
      <p:sp>
        <p:nvSpPr>
          <p:cNvPr id="9" name="Freeform 50"/>
          <p:cNvSpPr>
            <a:spLocks/>
          </p:cNvSpPr>
          <p:nvPr/>
        </p:nvSpPr>
        <p:spPr bwMode="auto">
          <a:xfrm flipH="1" flipV="1">
            <a:off x="6683375" y="5328751"/>
            <a:ext cx="901304" cy="708511"/>
          </a:xfrm>
          <a:custGeom>
            <a:avLst/>
            <a:gdLst>
              <a:gd name="T0" fmla="*/ 1224303 w 876"/>
              <a:gd name="T1" fmla="*/ 156633 h 708"/>
              <a:gd name="T2" fmla="*/ 1177215 w 876"/>
              <a:gd name="T3" fmla="*/ 119592 h 708"/>
              <a:gd name="T4" fmla="*/ 1109945 w 876"/>
              <a:gd name="T5" fmla="*/ 97367 h 708"/>
              <a:gd name="T6" fmla="*/ 1015768 w 876"/>
              <a:gd name="T7" fmla="*/ 86783 h 708"/>
              <a:gd name="T8" fmla="*/ 909819 w 876"/>
              <a:gd name="T9" fmla="*/ 99483 h 708"/>
              <a:gd name="T10" fmla="*/ 849276 w 876"/>
              <a:gd name="T11" fmla="*/ 75142 h 708"/>
              <a:gd name="T12" fmla="*/ 782007 w 876"/>
              <a:gd name="T13" fmla="*/ 27517 h 708"/>
              <a:gd name="T14" fmla="*/ 667649 w 876"/>
              <a:gd name="T15" fmla="*/ 1058 h 708"/>
              <a:gd name="T16" fmla="*/ 551609 w 876"/>
              <a:gd name="T17" fmla="*/ 6350 h 708"/>
              <a:gd name="T18" fmla="*/ 443978 w 876"/>
              <a:gd name="T19" fmla="*/ 42333 h 708"/>
              <a:gd name="T20" fmla="*/ 388481 w 876"/>
              <a:gd name="T21" fmla="*/ 87842 h 708"/>
              <a:gd name="T22" fmla="*/ 339711 w 876"/>
              <a:gd name="T23" fmla="*/ 106892 h 708"/>
              <a:gd name="T24" fmla="*/ 247215 w 876"/>
              <a:gd name="T25" fmla="*/ 119592 h 708"/>
              <a:gd name="T26" fmla="*/ 184991 w 876"/>
              <a:gd name="T27" fmla="*/ 164042 h 708"/>
              <a:gd name="T28" fmla="*/ 176582 w 876"/>
              <a:gd name="T29" fmla="*/ 214842 h 708"/>
              <a:gd name="T30" fmla="*/ 121085 w 876"/>
              <a:gd name="T31" fmla="*/ 218017 h 708"/>
              <a:gd name="T32" fmla="*/ 65588 w 876"/>
              <a:gd name="T33" fmla="*/ 239183 h 708"/>
              <a:gd name="T34" fmla="*/ 35316 w 876"/>
              <a:gd name="T35" fmla="*/ 263525 h 708"/>
              <a:gd name="T36" fmla="*/ 10090 w 876"/>
              <a:gd name="T37" fmla="*/ 298450 h 708"/>
              <a:gd name="T38" fmla="*/ 13454 w 876"/>
              <a:gd name="T39" fmla="*/ 331258 h 708"/>
              <a:gd name="T40" fmla="*/ 10090 w 876"/>
              <a:gd name="T41" fmla="*/ 371475 h 708"/>
              <a:gd name="T42" fmla="*/ 1682 w 876"/>
              <a:gd name="T43" fmla="*/ 411692 h 708"/>
              <a:gd name="T44" fmla="*/ 15136 w 876"/>
              <a:gd name="T45" fmla="*/ 452967 h 708"/>
              <a:gd name="T46" fmla="*/ 8409 w 876"/>
              <a:gd name="T47" fmla="*/ 495300 h 708"/>
              <a:gd name="T48" fmla="*/ 0 w 876"/>
              <a:gd name="T49" fmla="*/ 534458 h 708"/>
              <a:gd name="T50" fmla="*/ 16817 w 876"/>
              <a:gd name="T51" fmla="*/ 584200 h 708"/>
              <a:gd name="T52" fmla="*/ 60542 w 876"/>
              <a:gd name="T53" fmla="*/ 619125 h 708"/>
              <a:gd name="T54" fmla="*/ 151356 w 876"/>
              <a:gd name="T55" fmla="*/ 642408 h 708"/>
              <a:gd name="T56" fmla="*/ 221989 w 876"/>
              <a:gd name="T57" fmla="*/ 627592 h 708"/>
              <a:gd name="T58" fmla="*/ 260669 w 876"/>
              <a:gd name="T59" fmla="*/ 660400 h 708"/>
              <a:gd name="T60" fmla="*/ 311121 w 876"/>
              <a:gd name="T61" fmla="*/ 681567 h 708"/>
              <a:gd name="T62" fmla="*/ 383436 w 876"/>
              <a:gd name="T63" fmla="*/ 695325 h 708"/>
              <a:gd name="T64" fmla="*/ 469204 w 876"/>
              <a:gd name="T65" fmla="*/ 686858 h 708"/>
              <a:gd name="T66" fmla="*/ 526383 w 876"/>
              <a:gd name="T67" fmla="*/ 696383 h 708"/>
              <a:gd name="T68" fmla="*/ 573472 w 876"/>
              <a:gd name="T69" fmla="*/ 722842 h 708"/>
              <a:gd name="T70" fmla="*/ 639059 w 876"/>
              <a:gd name="T71" fmla="*/ 736600 h 708"/>
              <a:gd name="T72" fmla="*/ 701284 w 876"/>
              <a:gd name="T73" fmla="*/ 733425 h 708"/>
              <a:gd name="T74" fmla="*/ 761826 w 876"/>
              <a:gd name="T75" fmla="*/ 706967 h 708"/>
              <a:gd name="T76" fmla="*/ 803869 w 876"/>
              <a:gd name="T77" fmla="*/ 733425 h 708"/>
              <a:gd name="T78" fmla="*/ 867776 w 876"/>
              <a:gd name="T79" fmla="*/ 748242 h 708"/>
              <a:gd name="T80" fmla="*/ 948499 w 876"/>
              <a:gd name="T81" fmla="*/ 738717 h 708"/>
              <a:gd name="T82" fmla="*/ 1007359 w 876"/>
              <a:gd name="T83" fmla="*/ 706967 h 708"/>
              <a:gd name="T84" fmla="*/ 1054448 w 876"/>
              <a:gd name="T85" fmla="*/ 693208 h 708"/>
              <a:gd name="T86" fmla="*/ 1131808 w 876"/>
              <a:gd name="T87" fmla="*/ 696383 h 708"/>
              <a:gd name="T88" fmla="*/ 1197396 w 876"/>
              <a:gd name="T89" fmla="*/ 675217 h 708"/>
              <a:gd name="T90" fmla="*/ 1237757 w 876"/>
              <a:gd name="T91" fmla="*/ 640292 h 708"/>
              <a:gd name="T92" fmla="*/ 1262983 w 876"/>
              <a:gd name="T93" fmla="*/ 623358 h 708"/>
              <a:gd name="T94" fmla="*/ 1333616 w 876"/>
              <a:gd name="T95" fmla="*/ 619125 h 708"/>
              <a:gd name="T96" fmla="*/ 1399204 w 876"/>
              <a:gd name="T97" fmla="*/ 585258 h 708"/>
              <a:gd name="T98" fmla="*/ 1432838 w 876"/>
              <a:gd name="T99" fmla="*/ 534458 h 708"/>
              <a:gd name="T100" fmla="*/ 1436202 w 876"/>
              <a:gd name="T101" fmla="*/ 475192 h 708"/>
              <a:gd name="T102" fmla="*/ 1451337 w 876"/>
              <a:gd name="T103" fmla="*/ 420158 h 708"/>
              <a:gd name="T104" fmla="*/ 1471518 w 876"/>
              <a:gd name="T105" fmla="*/ 365125 h 708"/>
              <a:gd name="T106" fmla="*/ 1463110 w 876"/>
              <a:gd name="T107" fmla="*/ 304800 h 708"/>
              <a:gd name="T108" fmla="*/ 1416021 w 876"/>
              <a:gd name="T109" fmla="*/ 256117 h 708"/>
              <a:gd name="T110" fmla="*/ 1348752 w 876"/>
              <a:gd name="T111" fmla="*/ 218017 h 708"/>
              <a:gd name="T112" fmla="*/ 1259620 w 876"/>
              <a:gd name="T113" fmla="*/ 200025 h 708"/>
              <a:gd name="T114" fmla="*/ 1237757 w 876"/>
              <a:gd name="T115" fmla="*/ 176742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10" name="Group 81"/>
          <p:cNvGrpSpPr>
            <a:grpSpLocks/>
          </p:cNvGrpSpPr>
          <p:nvPr/>
        </p:nvGrpSpPr>
        <p:grpSpPr bwMode="auto">
          <a:xfrm flipH="1">
            <a:off x="7007027" y="5380627"/>
            <a:ext cx="254000" cy="512762"/>
            <a:chOff x="5" y="2480"/>
            <a:chExt cx="237" cy="430"/>
          </a:xfrm>
        </p:grpSpPr>
        <p:grpSp>
          <p:nvGrpSpPr>
            <p:cNvPr id="77" name="Group 82"/>
            <p:cNvGrpSpPr>
              <a:grpSpLocks/>
            </p:cNvGrpSpPr>
            <p:nvPr/>
          </p:nvGrpSpPr>
          <p:grpSpPr bwMode="auto">
            <a:xfrm>
              <a:off x="5" y="2521"/>
              <a:ext cx="145" cy="389"/>
              <a:chOff x="5" y="2521"/>
              <a:chExt cx="145" cy="389"/>
            </a:xfrm>
          </p:grpSpPr>
          <p:grpSp>
            <p:nvGrpSpPr>
              <p:cNvPr id="81" name="Group 83"/>
              <p:cNvGrpSpPr>
                <a:grpSpLocks/>
              </p:cNvGrpSpPr>
              <p:nvPr/>
            </p:nvGrpSpPr>
            <p:grpSpPr bwMode="auto">
              <a:xfrm>
                <a:off x="7" y="2654"/>
                <a:ext cx="143" cy="256"/>
                <a:chOff x="7" y="2654"/>
                <a:chExt cx="143" cy="256"/>
              </a:xfrm>
            </p:grpSpPr>
            <p:grpSp>
              <p:nvGrpSpPr>
                <p:cNvPr id="89" name="Group 84"/>
                <p:cNvGrpSpPr>
                  <a:grpSpLocks/>
                </p:cNvGrpSpPr>
                <p:nvPr/>
              </p:nvGrpSpPr>
              <p:grpSpPr bwMode="auto">
                <a:xfrm>
                  <a:off x="7" y="2661"/>
                  <a:ext cx="93" cy="247"/>
                  <a:chOff x="7" y="2661"/>
                  <a:chExt cx="93" cy="247"/>
                </a:xfrm>
              </p:grpSpPr>
              <p:sp>
                <p:nvSpPr>
                  <p:cNvPr id="97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3" cy="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98" name="Line 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" y="2664"/>
                    <a:ext cx="42" cy="5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99" name="Line 87"/>
                  <p:cNvSpPr>
                    <a:spLocks noChangeShapeType="1"/>
                  </p:cNvSpPr>
                  <p:nvPr/>
                </p:nvSpPr>
                <p:spPr bwMode="auto">
                  <a:xfrm>
                    <a:off x="33" y="2716"/>
                    <a:ext cx="57" cy="11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00" name="Line 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" y="2824"/>
                    <a:ext cx="83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01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19" y="2824"/>
                    <a:ext cx="81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02" name="Line 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" y="2716"/>
                    <a:ext cx="64" cy="10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103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9" cy="5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90" name="Line 92"/>
                <p:cNvSpPr>
                  <a:spLocks noChangeShapeType="1"/>
                </p:cNvSpPr>
                <p:nvPr/>
              </p:nvSpPr>
              <p:spPr bwMode="auto">
                <a:xfrm flipV="1">
                  <a:off x="97" y="2808"/>
                  <a:ext cx="34" cy="10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1" name="Line 93"/>
                <p:cNvSpPr>
                  <a:spLocks noChangeShapeType="1"/>
                </p:cNvSpPr>
                <p:nvPr/>
              </p:nvSpPr>
              <p:spPr bwMode="auto">
                <a:xfrm>
                  <a:off x="84" y="2718"/>
                  <a:ext cx="48" cy="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2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84" y="2655"/>
                  <a:ext cx="12" cy="6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3" name="Line 95"/>
                <p:cNvSpPr>
                  <a:spLocks noChangeShapeType="1"/>
                </p:cNvSpPr>
                <p:nvPr/>
              </p:nvSpPr>
              <p:spPr bwMode="auto">
                <a:xfrm flipV="1">
                  <a:off x="78" y="2654"/>
                  <a:ext cx="20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4" name="Line 96"/>
                <p:cNvSpPr>
                  <a:spLocks noChangeShapeType="1"/>
                </p:cNvSpPr>
                <p:nvPr/>
              </p:nvSpPr>
              <p:spPr bwMode="auto">
                <a:xfrm>
                  <a:off x="79" y="2663"/>
                  <a:ext cx="30" cy="4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5" name="Line 97"/>
                <p:cNvSpPr>
                  <a:spLocks noChangeShapeType="1"/>
                </p:cNvSpPr>
                <p:nvPr/>
              </p:nvSpPr>
              <p:spPr bwMode="auto">
                <a:xfrm flipV="1">
                  <a:off x="93" y="2708"/>
                  <a:ext cx="13" cy="1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96" name="Line 98"/>
                <p:cNvSpPr>
                  <a:spLocks noChangeShapeType="1"/>
                </p:cNvSpPr>
                <p:nvPr/>
              </p:nvSpPr>
              <p:spPr bwMode="auto">
                <a:xfrm>
                  <a:off x="93" y="2824"/>
                  <a:ext cx="57" cy="5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grpSp>
            <p:nvGrpSpPr>
              <p:cNvPr id="82" name="Group 99"/>
              <p:cNvGrpSpPr>
                <a:grpSpLocks/>
              </p:cNvGrpSpPr>
              <p:nvPr/>
            </p:nvGrpSpPr>
            <p:grpSpPr bwMode="auto">
              <a:xfrm>
                <a:off x="5" y="2533"/>
                <a:ext cx="141" cy="374"/>
                <a:chOff x="5" y="2533"/>
                <a:chExt cx="141" cy="374"/>
              </a:xfrm>
            </p:grpSpPr>
            <p:sp>
              <p:nvSpPr>
                <p:cNvPr id="84" name="Line 100"/>
                <p:cNvSpPr>
                  <a:spLocks noChangeShapeType="1"/>
                </p:cNvSpPr>
                <p:nvPr/>
              </p:nvSpPr>
              <p:spPr bwMode="auto">
                <a:xfrm flipV="1">
                  <a:off x="5" y="2533"/>
                  <a:ext cx="55" cy="37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85" name="Line 101"/>
                <p:cNvSpPr>
                  <a:spLocks noChangeShapeType="1"/>
                </p:cNvSpPr>
                <p:nvPr/>
              </p:nvSpPr>
              <p:spPr bwMode="auto">
                <a:xfrm>
                  <a:off x="62" y="2544"/>
                  <a:ext cx="35" cy="3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86" name="Line 102"/>
                <p:cNvSpPr>
                  <a:spLocks noChangeShapeType="1"/>
                </p:cNvSpPr>
                <p:nvPr/>
              </p:nvSpPr>
              <p:spPr bwMode="auto">
                <a:xfrm flipV="1">
                  <a:off x="98" y="2876"/>
                  <a:ext cx="48" cy="3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87" name="Line 103"/>
                <p:cNvSpPr>
                  <a:spLocks noChangeShapeType="1"/>
                </p:cNvSpPr>
                <p:nvPr/>
              </p:nvSpPr>
              <p:spPr bwMode="auto">
                <a:xfrm>
                  <a:off x="69" y="2541"/>
                  <a:ext cx="77" cy="33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88" name="Line 104"/>
                <p:cNvSpPr>
                  <a:spLocks noChangeShapeType="1"/>
                </p:cNvSpPr>
                <p:nvPr/>
              </p:nvSpPr>
              <p:spPr bwMode="auto">
                <a:xfrm>
                  <a:off x="7" y="2904"/>
                  <a:ext cx="9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83" name="Oval 105"/>
              <p:cNvSpPr>
                <a:spLocks noChangeArrowheads="1"/>
              </p:cNvSpPr>
              <p:nvPr/>
            </p:nvSpPr>
            <p:spPr bwMode="auto">
              <a:xfrm>
                <a:off x="48" y="2521"/>
                <a:ext cx="39" cy="45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78" name="Arc 106"/>
            <p:cNvSpPr>
              <a:spLocks/>
            </p:cNvSpPr>
            <p:nvPr/>
          </p:nvSpPr>
          <p:spPr bwMode="auto">
            <a:xfrm>
              <a:off x="152" y="2480"/>
              <a:ext cx="90" cy="198"/>
            </a:xfrm>
            <a:custGeom>
              <a:avLst/>
              <a:gdLst>
                <a:gd name="T0" fmla="*/ 0 w 21600"/>
                <a:gd name="T1" fmla="*/ 0 h 42015"/>
                <a:gd name="T2" fmla="*/ 0 w 21600"/>
                <a:gd name="T3" fmla="*/ 1 h 42015"/>
                <a:gd name="T4" fmla="*/ 0 w 21600"/>
                <a:gd name="T5" fmla="*/ 0 h 420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15"/>
                <a:gd name="T11" fmla="*/ 21600 w 21600"/>
                <a:gd name="T12" fmla="*/ 42015 h 420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15" fill="none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</a:path>
                <a:path w="21600" h="42015" stroke="0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  <a:lnTo>
                    <a:pt x="0" y="21172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9" name="Arc 107"/>
            <p:cNvSpPr>
              <a:spLocks/>
            </p:cNvSpPr>
            <p:nvPr/>
          </p:nvSpPr>
          <p:spPr bwMode="auto">
            <a:xfrm>
              <a:off x="116" y="2508"/>
              <a:ext cx="78" cy="154"/>
            </a:xfrm>
            <a:custGeom>
              <a:avLst/>
              <a:gdLst>
                <a:gd name="T0" fmla="*/ 0 w 21600"/>
                <a:gd name="T1" fmla="*/ 0 h 41998"/>
                <a:gd name="T2" fmla="*/ 0 w 21600"/>
                <a:gd name="T3" fmla="*/ 1 h 41998"/>
                <a:gd name="T4" fmla="*/ 0 w 21600"/>
                <a:gd name="T5" fmla="*/ 0 h 4199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1998"/>
                <a:gd name="T11" fmla="*/ 21600 w 21600"/>
                <a:gd name="T12" fmla="*/ 41998 h 419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1998" fill="none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</a:path>
                <a:path w="21600" h="41998" stroke="0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  <a:lnTo>
                    <a:pt x="0" y="2115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80" name="Arc 108"/>
            <p:cNvSpPr>
              <a:spLocks/>
            </p:cNvSpPr>
            <p:nvPr/>
          </p:nvSpPr>
          <p:spPr bwMode="auto">
            <a:xfrm>
              <a:off x="102" y="2530"/>
              <a:ext cx="47" cy="117"/>
            </a:xfrm>
            <a:custGeom>
              <a:avLst/>
              <a:gdLst>
                <a:gd name="T0" fmla="*/ 0 w 21600"/>
                <a:gd name="T1" fmla="*/ 0 h 42099"/>
                <a:gd name="T2" fmla="*/ 0 w 21600"/>
                <a:gd name="T3" fmla="*/ 0 h 42099"/>
                <a:gd name="T4" fmla="*/ 0 w 21600"/>
                <a:gd name="T5" fmla="*/ 0 h 420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99"/>
                <a:gd name="T11" fmla="*/ 21600 w 21600"/>
                <a:gd name="T12" fmla="*/ 42099 h 420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99" fill="none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</a:path>
                <a:path w="21600" h="42099" stroke="0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  <a:lnTo>
                    <a:pt x="0" y="21206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11" name="Group 134"/>
          <p:cNvGrpSpPr>
            <a:grpSpLocks/>
          </p:cNvGrpSpPr>
          <p:nvPr/>
        </p:nvGrpSpPr>
        <p:grpSpPr bwMode="auto">
          <a:xfrm>
            <a:off x="7584679" y="3968811"/>
            <a:ext cx="981102" cy="1193210"/>
            <a:chOff x="4798" y="3385"/>
            <a:chExt cx="544" cy="837"/>
          </a:xfrm>
        </p:grpSpPr>
        <p:grpSp>
          <p:nvGrpSpPr>
            <p:cNvPr id="67" name="Group 135"/>
            <p:cNvGrpSpPr>
              <a:grpSpLocks/>
            </p:cNvGrpSpPr>
            <p:nvPr/>
          </p:nvGrpSpPr>
          <p:grpSpPr bwMode="auto">
            <a:xfrm>
              <a:off x="4798" y="3702"/>
              <a:ext cx="499" cy="520"/>
              <a:chOff x="1200" y="1824"/>
              <a:chExt cx="384" cy="384"/>
            </a:xfrm>
          </p:grpSpPr>
          <p:pic>
            <p:nvPicPr>
              <p:cNvPr id="75" name="Picture 136"/>
              <p:cNvPicPr>
                <a:picLocks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1200" y="1906"/>
                <a:ext cx="384" cy="3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6" name="Freeform 137"/>
              <p:cNvSpPr>
                <a:spLocks/>
              </p:cNvSpPr>
              <p:nvPr/>
            </p:nvSpPr>
            <p:spPr bwMode="auto">
              <a:xfrm>
                <a:off x="1466" y="1824"/>
                <a:ext cx="29" cy="137"/>
              </a:xfrm>
              <a:custGeom>
                <a:avLst/>
                <a:gdLst>
                  <a:gd name="T0" fmla="*/ 0 w 96"/>
                  <a:gd name="T1" fmla="*/ 137 h 288"/>
                  <a:gd name="T2" fmla="*/ 29 w 96"/>
                  <a:gd name="T3" fmla="*/ 137 h 288"/>
                  <a:gd name="T4" fmla="*/ 29 w 96"/>
                  <a:gd name="T5" fmla="*/ 0 h 288"/>
                  <a:gd name="T6" fmla="*/ 0 60000 65536"/>
                  <a:gd name="T7" fmla="*/ 0 60000 65536"/>
                  <a:gd name="T8" fmla="*/ 0 60000 65536"/>
                  <a:gd name="T9" fmla="*/ 0 w 96"/>
                  <a:gd name="T10" fmla="*/ 0 h 288"/>
                  <a:gd name="T11" fmla="*/ 96 w 96"/>
                  <a:gd name="T12" fmla="*/ 288 h 2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6" h="288">
                    <a:moveTo>
                      <a:pt x="0" y="288"/>
                    </a:moveTo>
                    <a:lnTo>
                      <a:pt x="96" y="288"/>
                    </a:lnTo>
                    <a:lnTo>
                      <a:pt x="9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  <p:grpSp>
          <p:nvGrpSpPr>
            <p:cNvPr id="68" name="Group 138"/>
            <p:cNvGrpSpPr>
              <a:grpSpLocks/>
            </p:cNvGrpSpPr>
            <p:nvPr/>
          </p:nvGrpSpPr>
          <p:grpSpPr bwMode="auto">
            <a:xfrm>
              <a:off x="5006" y="3385"/>
              <a:ext cx="336" cy="336"/>
              <a:chOff x="912" y="2160"/>
              <a:chExt cx="336" cy="336"/>
            </a:xfrm>
          </p:grpSpPr>
          <p:grpSp>
            <p:nvGrpSpPr>
              <p:cNvPr id="69" name="Group 139"/>
              <p:cNvGrpSpPr>
                <a:grpSpLocks/>
              </p:cNvGrpSpPr>
              <p:nvPr/>
            </p:nvGrpSpPr>
            <p:grpSpPr bwMode="auto">
              <a:xfrm>
                <a:off x="912" y="2160"/>
                <a:ext cx="336" cy="100"/>
                <a:chOff x="480" y="1920"/>
                <a:chExt cx="336" cy="100"/>
              </a:xfrm>
            </p:grpSpPr>
            <p:sp>
              <p:nvSpPr>
                <p:cNvPr id="71" name="AutoShape 140"/>
                <p:cNvSpPr>
                  <a:spLocks noChangeArrowheads="1"/>
                </p:cNvSpPr>
                <p:nvPr/>
              </p:nvSpPr>
              <p:spPr bwMode="auto">
                <a:xfrm rot="10800000">
                  <a:off x="624" y="1968"/>
                  <a:ext cx="84" cy="50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:ln>
              </p:spPr>
              <p:txBody>
                <a:bodyPr wrap="none" anchor="ctr"/>
                <a:lstStyle/>
                <a:p>
                  <a:endParaRPr lang="pl-PL">
                    <a:latin typeface="+mn-lt"/>
                  </a:endParaRPr>
                </a:p>
              </p:txBody>
            </p:sp>
            <p:grpSp>
              <p:nvGrpSpPr>
                <p:cNvPr id="72" name="Group 141"/>
                <p:cNvGrpSpPr>
                  <a:grpSpLocks/>
                </p:cNvGrpSpPr>
                <p:nvPr/>
              </p:nvGrpSpPr>
              <p:grpSpPr bwMode="auto">
                <a:xfrm>
                  <a:off x="480" y="1920"/>
                  <a:ext cx="336" cy="100"/>
                  <a:chOff x="1488" y="2400"/>
                  <a:chExt cx="773" cy="287"/>
                </a:xfrm>
              </p:grpSpPr>
              <p:sp>
                <p:nvSpPr>
                  <p:cNvPr id="73" name="Oval 142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488" y="2400"/>
                    <a:ext cx="773" cy="287"/>
                  </a:xfrm>
                  <a:prstGeom prst="ellipse">
                    <a:avLst/>
                  </a:prstGeom>
                  <a:noFill/>
                  <a:ln w="6350">
                    <a:solidFill>
                      <a:srgbClr val="969696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74" name="Oval 143"/>
                  <p:cNvSpPr>
                    <a:spLocks noChangeAspect="1" noChangeArrowheads="1"/>
                  </p:cNvSpPr>
                  <p:nvPr/>
                </p:nvSpPr>
                <p:spPr bwMode="auto">
                  <a:xfrm flipH="1">
                    <a:off x="1651" y="2468"/>
                    <a:ext cx="485" cy="152"/>
                  </a:xfrm>
                  <a:prstGeom prst="ellipse">
                    <a:avLst/>
                  </a:prstGeom>
                  <a:noFill/>
                  <a:ln w="9525">
                    <a:solidFill>
                      <a:srgbClr val="969696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</p:grpSp>
          <p:sp>
            <p:nvSpPr>
              <p:cNvPr id="70" name="Line 144"/>
              <p:cNvSpPr>
                <a:spLocks noChangeShapeType="1"/>
              </p:cNvSpPr>
              <p:nvPr/>
            </p:nvSpPr>
            <p:spPr bwMode="auto">
              <a:xfrm>
                <a:off x="1104" y="2256"/>
                <a:ext cx="0" cy="2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l-PL">
                  <a:latin typeface="+mn-lt"/>
                </a:endParaRPr>
              </a:p>
            </p:txBody>
          </p:sp>
        </p:grpSp>
      </p:grpSp>
      <p:pic>
        <p:nvPicPr>
          <p:cNvPr id="12" name="Picture 2" descr="http://pakupdate.com/wp-content/uploads/2012/05/Samsung-GALAXY-S-III-Smartphone-1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448" y="4242696"/>
            <a:ext cx="1035624" cy="767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Freeform 50"/>
          <p:cNvSpPr>
            <a:spLocks/>
          </p:cNvSpPr>
          <p:nvPr/>
        </p:nvSpPr>
        <p:spPr bwMode="auto">
          <a:xfrm flipH="1" flipV="1">
            <a:off x="1516261" y="5468777"/>
            <a:ext cx="901304" cy="708511"/>
          </a:xfrm>
          <a:custGeom>
            <a:avLst/>
            <a:gdLst>
              <a:gd name="T0" fmla="*/ 1224303 w 876"/>
              <a:gd name="T1" fmla="*/ 156633 h 708"/>
              <a:gd name="T2" fmla="*/ 1177215 w 876"/>
              <a:gd name="T3" fmla="*/ 119592 h 708"/>
              <a:gd name="T4" fmla="*/ 1109945 w 876"/>
              <a:gd name="T5" fmla="*/ 97367 h 708"/>
              <a:gd name="T6" fmla="*/ 1015768 w 876"/>
              <a:gd name="T7" fmla="*/ 86783 h 708"/>
              <a:gd name="T8" fmla="*/ 909819 w 876"/>
              <a:gd name="T9" fmla="*/ 99483 h 708"/>
              <a:gd name="T10" fmla="*/ 849276 w 876"/>
              <a:gd name="T11" fmla="*/ 75142 h 708"/>
              <a:gd name="T12" fmla="*/ 782007 w 876"/>
              <a:gd name="T13" fmla="*/ 27517 h 708"/>
              <a:gd name="T14" fmla="*/ 667649 w 876"/>
              <a:gd name="T15" fmla="*/ 1058 h 708"/>
              <a:gd name="T16" fmla="*/ 551609 w 876"/>
              <a:gd name="T17" fmla="*/ 6350 h 708"/>
              <a:gd name="T18" fmla="*/ 443978 w 876"/>
              <a:gd name="T19" fmla="*/ 42333 h 708"/>
              <a:gd name="T20" fmla="*/ 388481 w 876"/>
              <a:gd name="T21" fmla="*/ 87842 h 708"/>
              <a:gd name="T22" fmla="*/ 339711 w 876"/>
              <a:gd name="T23" fmla="*/ 106892 h 708"/>
              <a:gd name="T24" fmla="*/ 247215 w 876"/>
              <a:gd name="T25" fmla="*/ 119592 h 708"/>
              <a:gd name="T26" fmla="*/ 184991 w 876"/>
              <a:gd name="T27" fmla="*/ 164042 h 708"/>
              <a:gd name="T28" fmla="*/ 176582 w 876"/>
              <a:gd name="T29" fmla="*/ 214842 h 708"/>
              <a:gd name="T30" fmla="*/ 121085 w 876"/>
              <a:gd name="T31" fmla="*/ 218017 h 708"/>
              <a:gd name="T32" fmla="*/ 65588 w 876"/>
              <a:gd name="T33" fmla="*/ 239183 h 708"/>
              <a:gd name="T34" fmla="*/ 35316 w 876"/>
              <a:gd name="T35" fmla="*/ 263525 h 708"/>
              <a:gd name="T36" fmla="*/ 10090 w 876"/>
              <a:gd name="T37" fmla="*/ 298450 h 708"/>
              <a:gd name="T38" fmla="*/ 13454 w 876"/>
              <a:gd name="T39" fmla="*/ 331258 h 708"/>
              <a:gd name="T40" fmla="*/ 10090 w 876"/>
              <a:gd name="T41" fmla="*/ 371475 h 708"/>
              <a:gd name="T42" fmla="*/ 1682 w 876"/>
              <a:gd name="T43" fmla="*/ 411692 h 708"/>
              <a:gd name="T44" fmla="*/ 15136 w 876"/>
              <a:gd name="T45" fmla="*/ 452967 h 708"/>
              <a:gd name="T46" fmla="*/ 8409 w 876"/>
              <a:gd name="T47" fmla="*/ 495300 h 708"/>
              <a:gd name="T48" fmla="*/ 0 w 876"/>
              <a:gd name="T49" fmla="*/ 534458 h 708"/>
              <a:gd name="T50" fmla="*/ 16817 w 876"/>
              <a:gd name="T51" fmla="*/ 584200 h 708"/>
              <a:gd name="T52" fmla="*/ 60542 w 876"/>
              <a:gd name="T53" fmla="*/ 619125 h 708"/>
              <a:gd name="T54" fmla="*/ 151356 w 876"/>
              <a:gd name="T55" fmla="*/ 642408 h 708"/>
              <a:gd name="T56" fmla="*/ 221989 w 876"/>
              <a:gd name="T57" fmla="*/ 627592 h 708"/>
              <a:gd name="T58" fmla="*/ 260669 w 876"/>
              <a:gd name="T59" fmla="*/ 660400 h 708"/>
              <a:gd name="T60" fmla="*/ 311121 w 876"/>
              <a:gd name="T61" fmla="*/ 681567 h 708"/>
              <a:gd name="T62" fmla="*/ 383436 w 876"/>
              <a:gd name="T63" fmla="*/ 695325 h 708"/>
              <a:gd name="T64" fmla="*/ 469204 w 876"/>
              <a:gd name="T65" fmla="*/ 686858 h 708"/>
              <a:gd name="T66" fmla="*/ 526383 w 876"/>
              <a:gd name="T67" fmla="*/ 696383 h 708"/>
              <a:gd name="T68" fmla="*/ 573472 w 876"/>
              <a:gd name="T69" fmla="*/ 722842 h 708"/>
              <a:gd name="T70" fmla="*/ 639059 w 876"/>
              <a:gd name="T71" fmla="*/ 736600 h 708"/>
              <a:gd name="T72" fmla="*/ 701284 w 876"/>
              <a:gd name="T73" fmla="*/ 733425 h 708"/>
              <a:gd name="T74" fmla="*/ 761826 w 876"/>
              <a:gd name="T75" fmla="*/ 706967 h 708"/>
              <a:gd name="T76" fmla="*/ 803869 w 876"/>
              <a:gd name="T77" fmla="*/ 733425 h 708"/>
              <a:gd name="T78" fmla="*/ 867776 w 876"/>
              <a:gd name="T79" fmla="*/ 748242 h 708"/>
              <a:gd name="T80" fmla="*/ 948499 w 876"/>
              <a:gd name="T81" fmla="*/ 738717 h 708"/>
              <a:gd name="T82" fmla="*/ 1007359 w 876"/>
              <a:gd name="T83" fmla="*/ 706967 h 708"/>
              <a:gd name="T84" fmla="*/ 1054448 w 876"/>
              <a:gd name="T85" fmla="*/ 693208 h 708"/>
              <a:gd name="T86" fmla="*/ 1131808 w 876"/>
              <a:gd name="T87" fmla="*/ 696383 h 708"/>
              <a:gd name="T88" fmla="*/ 1197396 w 876"/>
              <a:gd name="T89" fmla="*/ 675217 h 708"/>
              <a:gd name="T90" fmla="*/ 1237757 w 876"/>
              <a:gd name="T91" fmla="*/ 640292 h 708"/>
              <a:gd name="T92" fmla="*/ 1262983 w 876"/>
              <a:gd name="T93" fmla="*/ 623358 h 708"/>
              <a:gd name="T94" fmla="*/ 1333616 w 876"/>
              <a:gd name="T95" fmla="*/ 619125 h 708"/>
              <a:gd name="T96" fmla="*/ 1399204 w 876"/>
              <a:gd name="T97" fmla="*/ 585258 h 708"/>
              <a:gd name="T98" fmla="*/ 1432838 w 876"/>
              <a:gd name="T99" fmla="*/ 534458 h 708"/>
              <a:gd name="T100" fmla="*/ 1436202 w 876"/>
              <a:gd name="T101" fmla="*/ 475192 h 708"/>
              <a:gd name="T102" fmla="*/ 1451337 w 876"/>
              <a:gd name="T103" fmla="*/ 420158 h 708"/>
              <a:gd name="T104" fmla="*/ 1471518 w 876"/>
              <a:gd name="T105" fmla="*/ 365125 h 708"/>
              <a:gd name="T106" fmla="*/ 1463110 w 876"/>
              <a:gd name="T107" fmla="*/ 304800 h 708"/>
              <a:gd name="T108" fmla="*/ 1416021 w 876"/>
              <a:gd name="T109" fmla="*/ 256117 h 708"/>
              <a:gd name="T110" fmla="*/ 1348752 w 876"/>
              <a:gd name="T111" fmla="*/ 218017 h 708"/>
              <a:gd name="T112" fmla="*/ 1259620 w 876"/>
              <a:gd name="T113" fmla="*/ 200025 h 708"/>
              <a:gd name="T114" fmla="*/ 1237757 w 876"/>
              <a:gd name="T115" fmla="*/ 176742 h 7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76"/>
              <a:gd name="T175" fmla="*/ 0 h 708"/>
              <a:gd name="T176" fmla="*/ 876 w 876"/>
              <a:gd name="T177" fmla="*/ 708 h 7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76" h="708">
                <a:moveTo>
                  <a:pt x="736" y="167"/>
                </a:moveTo>
                <a:lnTo>
                  <a:pt x="728" y="148"/>
                </a:lnTo>
                <a:lnTo>
                  <a:pt x="718" y="128"/>
                </a:lnTo>
                <a:lnTo>
                  <a:pt x="700" y="113"/>
                </a:lnTo>
                <a:lnTo>
                  <a:pt x="679" y="99"/>
                </a:lnTo>
                <a:lnTo>
                  <a:pt x="660" y="92"/>
                </a:lnTo>
                <a:lnTo>
                  <a:pt x="638" y="85"/>
                </a:lnTo>
                <a:lnTo>
                  <a:pt x="604" y="82"/>
                </a:lnTo>
                <a:lnTo>
                  <a:pt x="571" y="85"/>
                </a:lnTo>
                <a:lnTo>
                  <a:pt x="541" y="94"/>
                </a:lnTo>
                <a:lnTo>
                  <a:pt x="519" y="103"/>
                </a:lnTo>
                <a:lnTo>
                  <a:pt x="505" y="71"/>
                </a:lnTo>
                <a:lnTo>
                  <a:pt x="488" y="46"/>
                </a:lnTo>
                <a:lnTo>
                  <a:pt x="465" y="26"/>
                </a:lnTo>
                <a:lnTo>
                  <a:pt x="434" y="11"/>
                </a:lnTo>
                <a:lnTo>
                  <a:pt x="397" y="1"/>
                </a:lnTo>
                <a:lnTo>
                  <a:pt x="361" y="0"/>
                </a:lnTo>
                <a:lnTo>
                  <a:pt x="328" y="6"/>
                </a:lnTo>
                <a:lnTo>
                  <a:pt x="292" y="18"/>
                </a:lnTo>
                <a:lnTo>
                  <a:pt x="264" y="40"/>
                </a:lnTo>
                <a:lnTo>
                  <a:pt x="244" y="62"/>
                </a:lnTo>
                <a:lnTo>
                  <a:pt x="231" y="83"/>
                </a:lnTo>
                <a:lnTo>
                  <a:pt x="228" y="110"/>
                </a:lnTo>
                <a:lnTo>
                  <a:pt x="202" y="101"/>
                </a:lnTo>
                <a:lnTo>
                  <a:pt x="172" y="104"/>
                </a:lnTo>
                <a:lnTo>
                  <a:pt x="147" y="113"/>
                </a:lnTo>
                <a:lnTo>
                  <a:pt x="125" y="132"/>
                </a:lnTo>
                <a:lnTo>
                  <a:pt x="110" y="155"/>
                </a:lnTo>
                <a:lnTo>
                  <a:pt x="104" y="184"/>
                </a:lnTo>
                <a:lnTo>
                  <a:pt x="105" y="203"/>
                </a:lnTo>
                <a:lnTo>
                  <a:pt x="90" y="202"/>
                </a:lnTo>
                <a:lnTo>
                  <a:pt x="72" y="206"/>
                </a:lnTo>
                <a:lnTo>
                  <a:pt x="54" y="216"/>
                </a:lnTo>
                <a:lnTo>
                  <a:pt x="39" y="226"/>
                </a:lnTo>
                <a:lnTo>
                  <a:pt x="30" y="236"/>
                </a:lnTo>
                <a:lnTo>
                  <a:pt x="21" y="249"/>
                </a:lnTo>
                <a:lnTo>
                  <a:pt x="11" y="263"/>
                </a:lnTo>
                <a:lnTo>
                  <a:pt x="6" y="282"/>
                </a:lnTo>
                <a:lnTo>
                  <a:pt x="5" y="297"/>
                </a:lnTo>
                <a:lnTo>
                  <a:pt x="8" y="313"/>
                </a:lnTo>
                <a:lnTo>
                  <a:pt x="14" y="331"/>
                </a:lnTo>
                <a:lnTo>
                  <a:pt x="6" y="351"/>
                </a:lnTo>
                <a:lnTo>
                  <a:pt x="3" y="369"/>
                </a:lnTo>
                <a:lnTo>
                  <a:pt x="1" y="389"/>
                </a:lnTo>
                <a:lnTo>
                  <a:pt x="5" y="413"/>
                </a:lnTo>
                <a:lnTo>
                  <a:pt x="9" y="428"/>
                </a:lnTo>
                <a:lnTo>
                  <a:pt x="18" y="444"/>
                </a:lnTo>
                <a:lnTo>
                  <a:pt x="5" y="468"/>
                </a:lnTo>
                <a:lnTo>
                  <a:pt x="1" y="483"/>
                </a:lnTo>
                <a:lnTo>
                  <a:pt x="0" y="505"/>
                </a:lnTo>
                <a:lnTo>
                  <a:pt x="3" y="526"/>
                </a:lnTo>
                <a:lnTo>
                  <a:pt x="10" y="552"/>
                </a:lnTo>
                <a:lnTo>
                  <a:pt x="21" y="569"/>
                </a:lnTo>
                <a:lnTo>
                  <a:pt x="36" y="585"/>
                </a:lnTo>
                <a:lnTo>
                  <a:pt x="62" y="601"/>
                </a:lnTo>
                <a:lnTo>
                  <a:pt x="90" y="607"/>
                </a:lnTo>
                <a:lnTo>
                  <a:pt x="115" y="602"/>
                </a:lnTo>
                <a:lnTo>
                  <a:pt x="132" y="593"/>
                </a:lnTo>
                <a:lnTo>
                  <a:pt x="143" y="610"/>
                </a:lnTo>
                <a:lnTo>
                  <a:pt x="155" y="624"/>
                </a:lnTo>
                <a:lnTo>
                  <a:pt x="165" y="632"/>
                </a:lnTo>
                <a:lnTo>
                  <a:pt x="185" y="644"/>
                </a:lnTo>
                <a:lnTo>
                  <a:pt x="202" y="652"/>
                </a:lnTo>
                <a:lnTo>
                  <a:pt x="228" y="657"/>
                </a:lnTo>
                <a:lnTo>
                  <a:pt x="254" y="657"/>
                </a:lnTo>
                <a:lnTo>
                  <a:pt x="279" y="649"/>
                </a:lnTo>
                <a:lnTo>
                  <a:pt x="300" y="635"/>
                </a:lnTo>
                <a:lnTo>
                  <a:pt x="313" y="658"/>
                </a:lnTo>
                <a:lnTo>
                  <a:pt x="325" y="671"/>
                </a:lnTo>
                <a:lnTo>
                  <a:pt x="341" y="683"/>
                </a:lnTo>
                <a:lnTo>
                  <a:pt x="359" y="693"/>
                </a:lnTo>
                <a:lnTo>
                  <a:pt x="380" y="696"/>
                </a:lnTo>
                <a:lnTo>
                  <a:pt x="399" y="696"/>
                </a:lnTo>
                <a:lnTo>
                  <a:pt x="417" y="693"/>
                </a:lnTo>
                <a:lnTo>
                  <a:pt x="440" y="680"/>
                </a:lnTo>
                <a:lnTo>
                  <a:pt x="453" y="668"/>
                </a:lnTo>
                <a:lnTo>
                  <a:pt x="465" y="683"/>
                </a:lnTo>
                <a:lnTo>
                  <a:pt x="478" y="693"/>
                </a:lnTo>
                <a:lnTo>
                  <a:pt x="493" y="700"/>
                </a:lnTo>
                <a:lnTo>
                  <a:pt x="516" y="707"/>
                </a:lnTo>
                <a:lnTo>
                  <a:pt x="539" y="705"/>
                </a:lnTo>
                <a:lnTo>
                  <a:pt x="564" y="698"/>
                </a:lnTo>
                <a:lnTo>
                  <a:pt x="582" y="687"/>
                </a:lnTo>
                <a:lnTo>
                  <a:pt x="599" y="668"/>
                </a:lnTo>
                <a:lnTo>
                  <a:pt x="609" y="649"/>
                </a:lnTo>
                <a:lnTo>
                  <a:pt x="627" y="655"/>
                </a:lnTo>
                <a:lnTo>
                  <a:pt x="649" y="660"/>
                </a:lnTo>
                <a:lnTo>
                  <a:pt x="673" y="658"/>
                </a:lnTo>
                <a:lnTo>
                  <a:pt x="695" y="649"/>
                </a:lnTo>
                <a:lnTo>
                  <a:pt x="712" y="638"/>
                </a:lnTo>
                <a:lnTo>
                  <a:pt x="725" y="624"/>
                </a:lnTo>
                <a:lnTo>
                  <a:pt x="736" y="605"/>
                </a:lnTo>
                <a:lnTo>
                  <a:pt x="739" y="585"/>
                </a:lnTo>
                <a:lnTo>
                  <a:pt x="751" y="589"/>
                </a:lnTo>
                <a:lnTo>
                  <a:pt x="771" y="590"/>
                </a:lnTo>
                <a:lnTo>
                  <a:pt x="793" y="585"/>
                </a:lnTo>
                <a:lnTo>
                  <a:pt x="816" y="572"/>
                </a:lnTo>
                <a:lnTo>
                  <a:pt x="832" y="553"/>
                </a:lnTo>
                <a:lnTo>
                  <a:pt x="844" y="529"/>
                </a:lnTo>
                <a:lnTo>
                  <a:pt x="852" y="505"/>
                </a:lnTo>
                <a:lnTo>
                  <a:pt x="855" y="472"/>
                </a:lnTo>
                <a:lnTo>
                  <a:pt x="854" y="449"/>
                </a:lnTo>
                <a:lnTo>
                  <a:pt x="847" y="415"/>
                </a:lnTo>
                <a:lnTo>
                  <a:pt x="863" y="397"/>
                </a:lnTo>
                <a:lnTo>
                  <a:pt x="871" y="372"/>
                </a:lnTo>
                <a:lnTo>
                  <a:pt x="875" y="345"/>
                </a:lnTo>
                <a:lnTo>
                  <a:pt x="875" y="317"/>
                </a:lnTo>
                <a:lnTo>
                  <a:pt x="870" y="288"/>
                </a:lnTo>
                <a:lnTo>
                  <a:pt x="860" y="266"/>
                </a:lnTo>
                <a:lnTo>
                  <a:pt x="842" y="242"/>
                </a:lnTo>
                <a:lnTo>
                  <a:pt x="824" y="224"/>
                </a:lnTo>
                <a:lnTo>
                  <a:pt x="802" y="206"/>
                </a:lnTo>
                <a:lnTo>
                  <a:pt x="775" y="195"/>
                </a:lnTo>
                <a:lnTo>
                  <a:pt x="749" y="189"/>
                </a:lnTo>
                <a:lnTo>
                  <a:pt x="736" y="186"/>
                </a:lnTo>
                <a:lnTo>
                  <a:pt x="736" y="167"/>
                </a:lnTo>
              </a:path>
            </a:pathLst>
          </a:custGeom>
          <a:solidFill>
            <a:srgbClr val="EAEAEA"/>
          </a:solidFill>
          <a:ln w="12700" cap="rnd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+mn-lt"/>
            </a:endParaRPr>
          </a:p>
        </p:txBody>
      </p:sp>
      <p:grpSp>
        <p:nvGrpSpPr>
          <p:cNvPr id="14" name="Group 81"/>
          <p:cNvGrpSpPr>
            <a:grpSpLocks/>
          </p:cNvGrpSpPr>
          <p:nvPr/>
        </p:nvGrpSpPr>
        <p:grpSpPr bwMode="auto">
          <a:xfrm flipH="1">
            <a:off x="1839913" y="5520653"/>
            <a:ext cx="254000" cy="512762"/>
            <a:chOff x="5" y="2480"/>
            <a:chExt cx="237" cy="430"/>
          </a:xfrm>
        </p:grpSpPr>
        <p:grpSp>
          <p:nvGrpSpPr>
            <p:cNvPr id="40" name="Group 82"/>
            <p:cNvGrpSpPr>
              <a:grpSpLocks/>
            </p:cNvGrpSpPr>
            <p:nvPr/>
          </p:nvGrpSpPr>
          <p:grpSpPr bwMode="auto">
            <a:xfrm>
              <a:off x="5" y="2521"/>
              <a:ext cx="145" cy="389"/>
              <a:chOff x="5" y="2521"/>
              <a:chExt cx="145" cy="389"/>
            </a:xfrm>
          </p:grpSpPr>
          <p:grpSp>
            <p:nvGrpSpPr>
              <p:cNvPr id="44" name="Group 83"/>
              <p:cNvGrpSpPr>
                <a:grpSpLocks/>
              </p:cNvGrpSpPr>
              <p:nvPr/>
            </p:nvGrpSpPr>
            <p:grpSpPr bwMode="auto">
              <a:xfrm>
                <a:off x="7" y="2654"/>
                <a:ext cx="143" cy="256"/>
                <a:chOff x="7" y="2654"/>
                <a:chExt cx="143" cy="256"/>
              </a:xfrm>
            </p:grpSpPr>
            <p:grpSp>
              <p:nvGrpSpPr>
                <p:cNvPr id="52" name="Group 84"/>
                <p:cNvGrpSpPr>
                  <a:grpSpLocks/>
                </p:cNvGrpSpPr>
                <p:nvPr/>
              </p:nvGrpSpPr>
              <p:grpSpPr bwMode="auto">
                <a:xfrm>
                  <a:off x="7" y="2661"/>
                  <a:ext cx="93" cy="247"/>
                  <a:chOff x="7" y="2661"/>
                  <a:chExt cx="93" cy="247"/>
                </a:xfrm>
              </p:grpSpPr>
              <p:sp>
                <p:nvSpPr>
                  <p:cNvPr id="60" name="Line 85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3" cy="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1" name="Line 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" y="2664"/>
                    <a:ext cx="42" cy="51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2" name="Line 87"/>
                  <p:cNvSpPr>
                    <a:spLocks noChangeShapeType="1"/>
                  </p:cNvSpPr>
                  <p:nvPr/>
                </p:nvSpPr>
                <p:spPr bwMode="auto">
                  <a:xfrm>
                    <a:off x="33" y="2716"/>
                    <a:ext cx="57" cy="110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3" name="Line 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" y="2824"/>
                    <a:ext cx="83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4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19" y="2824"/>
                    <a:ext cx="81" cy="84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5" name="Line 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" y="2716"/>
                    <a:ext cx="64" cy="10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  <p:sp>
                <p:nvSpPr>
                  <p:cNvPr id="66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44" y="2661"/>
                    <a:ext cx="39" cy="58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pl-PL">
                      <a:latin typeface="+mn-lt"/>
                    </a:endParaRPr>
                  </a:p>
                </p:txBody>
              </p:sp>
            </p:grpSp>
            <p:sp>
              <p:nvSpPr>
                <p:cNvPr id="53" name="Line 92"/>
                <p:cNvSpPr>
                  <a:spLocks noChangeShapeType="1"/>
                </p:cNvSpPr>
                <p:nvPr/>
              </p:nvSpPr>
              <p:spPr bwMode="auto">
                <a:xfrm flipV="1">
                  <a:off x="97" y="2808"/>
                  <a:ext cx="34" cy="10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4" name="Line 93"/>
                <p:cNvSpPr>
                  <a:spLocks noChangeShapeType="1"/>
                </p:cNvSpPr>
                <p:nvPr/>
              </p:nvSpPr>
              <p:spPr bwMode="auto">
                <a:xfrm>
                  <a:off x="84" y="2718"/>
                  <a:ext cx="48" cy="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5" name="Line 94"/>
                <p:cNvSpPr>
                  <a:spLocks noChangeShapeType="1"/>
                </p:cNvSpPr>
                <p:nvPr/>
              </p:nvSpPr>
              <p:spPr bwMode="auto">
                <a:xfrm flipV="1">
                  <a:off x="84" y="2655"/>
                  <a:ext cx="12" cy="6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6" name="Line 95"/>
                <p:cNvSpPr>
                  <a:spLocks noChangeShapeType="1"/>
                </p:cNvSpPr>
                <p:nvPr/>
              </p:nvSpPr>
              <p:spPr bwMode="auto">
                <a:xfrm flipV="1">
                  <a:off x="78" y="2654"/>
                  <a:ext cx="20" cy="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7" name="Line 96"/>
                <p:cNvSpPr>
                  <a:spLocks noChangeShapeType="1"/>
                </p:cNvSpPr>
                <p:nvPr/>
              </p:nvSpPr>
              <p:spPr bwMode="auto">
                <a:xfrm>
                  <a:off x="79" y="2663"/>
                  <a:ext cx="30" cy="4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8" name="Line 97"/>
                <p:cNvSpPr>
                  <a:spLocks noChangeShapeType="1"/>
                </p:cNvSpPr>
                <p:nvPr/>
              </p:nvSpPr>
              <p:spPr bwMode="auto">
                <a:xfrm flipV="1">
                  <a:off x="93" y="2708"/>
                  <a:ext cx="13" cy="11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9" name="Line 98"/>
                <p:cNvSpPr>
                  <a:spLocks noChangeShapeType="1"/>
                </p:cNvSpPr>
                <p:nvPr/>
              </p:nvSpPr>
              <p:spPr bwMode="auto">
                <a:xfrm>
                  <a:off x="93" y="2824"/>
                  <a:ext cx="57" cy="5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grpSp>
            <p:nvGrpSpPr>
              <p:cNvPr id="45" name="Group 99"/>
              <p:cNvGrpSpPr>
                <a:grpSpLocks/>
              </p:cNvGrpSpPr>
              <p:nvPr/>
            </p:nvGrpSpPr>
            <p:grpSpPr bwMode="auto">
              <a:xfrm>
                <a:off x="5" y="2533"/>
                <a:ext cx="141" cy="374"/>
                <a:chOff x="5" y="2533"/>
                <a:chExt cx="141" cy="374"/>
              </a:xfrm>
            </p:grpSpPr>
            <p:sp>
              <p:nvSpPr>
                <p:cNvPr id="47" name="Line 100"/>
                <p:cNvSpPr>
                  <a:spLocks noChangeShapeType="1"/>
                </p:cNvSpPr>
                <p:nvPr/>
              </p:nvSpPr>
              <p:spPr bwMode="auto">
                <a:xfrm flipV="1">
                  <a:off x="5" y="2533"/>
                  <a:ext cx="55" cy="37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8" name="Line 101"/>
                <p:cNvSpPr>
                  <a:spLocks noChangeShapeType="1"/>
                </p:cNvSpPr>
                <p:nvPr/>
              </p:nvSpPr>
              <p:spPr bwMode="auto">
                <a:xfrm>
                  <a:off x="62" y="2544"/>
                  <a:ext cx="35" cy="36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49" name="Line 102"/>
                <p:cNvSpPr>
                  <a:spLocks noChangeShapeType="1"/>
                </p:cNvSpPr>
                <p:nvPr/>
              </p:nvSpPr>
              <p:spPr bwMode="auto">
                <a:xfrm flipV="1">
                  <a:off x="98" y="2876"/>
                  <a:ext cx="48" cy="3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0" name="Line 103"/>
                <p:cNvSpPr>
                  <a:spLocks noChangeShapeType="1"/>
                </p:cNvSpPr>
                <p:nvPr/>
              </p:nvSpPr>
              <p:spPr bwMode="auto">
                <a:xfrm>
                  <a:off x="69" y="2541"/>
                  <a:ext cx="77" cy="33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  <p:sp>
              <p:nvSpPr>
                <p:cNvPr id="51" name="Line 104"/>
                <p:cNvSpPr>
                  <a:spLocks noChangeShapeType="1"/>
                </p:cNvSpPr>
                <p:nvPr/>
              </p:nvSpPr>
              <p:spPr bwMode="auto">
                <a:xfrm>
                  <a:off x="7" y="2904"/>
                  <a:ext cx="9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l-PL">
                    <a:latin typeface="+mn-lt"/>
                  </a:endParaRPr>
                </a:p>
              </p:txBody>
            </p:sp>
          </p:grpSp>
          <p:sp>
            <p:nvSpPr>
              <p:cNvPr id="46" name="Oval 105"/>
              <p:cNvSpPr>
                <a:spLocks noChangeArrowheads="1"/>
              </p:cNvSpPr>
              <p:nvPr/>
            </p:nvSpPr>
            <p:spPr bwMode="auto">
              <a:xfrm>
                <a:off x="48" y="2521"/>
                <a:ext cx="39" cy="45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41" name="Arc 106"/>
            <p:cNvSpPr>
              <a:spLocks/>
            </p:cNvSpPr>
            <p:nvPr/>
          </p:nvSpPr>
          <p:spPr bwMode="auto">
            <a:xfrm>
              <a:off x="152" y="2480"/>
              <a:ext cx="90" cy="198"/>
            </a:xfrm>
            <a:custGeom>
              <a:avLst/>
              <a:gdLst>
                <a:gd name="T0" fmla="*/ 0 w 21600"/>
                <a:gd name="T1" fmla="*/ 0 h 42015"/>
                <a:gd name="T2" fmla="*/ 0 w 21600"/>
                <a:gd name="T3" fmla="*/ 1 h 42015"/>
                <a:gd name="T4" fmla="*/ 0 w 21600"/>
                <a:gd name="T5" fmla="*/ 0 h 420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15"/>
                <a:gd name="T11" fmla="*/ 21600 w 21600"/>
                <a:gd name="T12" fmla="*/ 42015 h 420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15" fill="none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</a:path>
                <a:path w="21600" h="42015" stroke="0" extrusionOk="0">
                  <a:moveTo>
                    <a:pt x="4276" y="-1"/>
                  </a:moveTo>
                  <a:cubicBezTo>
                    <a:pt x="14353" y="2034"/>
                    <a:pt x="21600" y="10891"/>
                    <a:pt x="21600" y="21172"/>
                  </a:cubicBezTo>
                  <a:cubicBezTo>
                    <a:pt x="21600" y="30918"/>
                    <a:pt x="15073" y="39456"/>
                    <a:pt x="5668" y="42014"/>
                  </a:cubicBezTo>
                  <a:lnTo>
                    <a:pt x="0" y="21172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2" name="Arc 107"/>
            <p:cNvSpPr>
              <a:spLocks/>
            </p:cNvSpPr>
            <p:nvPr/>
          </p:nvSpPr>
          <p:spPr bwMode="auto">
            <a:xfrm>
              <a:off x="116" y="2508"/>
              <a:ext cx="78" cy="154"/>
            </a:xfrm>
            <a:custGeom>
              <a:avLst/>
              <a:gdLst>
                <a:gd name="T0" fmla="*/ 0 w 21600"/>
                <a:gd name="T1" fmla="*/ 0 h 41998"/>
                <a:gd name="T2" fmla="*/ 0 w 21600"/>
                <a:gd name="T3" fmla="*/ 1 h 41998"/>
                <a:gd name="T4" fmla="*/ 0 w 21600"/>
                <a:gd name="T5" fmla="*/ 0 h 4199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1998"/>
                <a:gd name="T11" fmla="*/ 21600 w 21600"/>
                <a:gd name="T12" fmla="*/ 41998 h 4199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1998" fill="none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</a:path>
                <a:path w="21600" h="41998" stroke="0" extrusionOk="0">
                  <a:moveTo>
                    <a:pt x="4340" y="-1"/>
                  </a:moveTo>
                  <a:cubicBezTo>
                    <a:pt x="14387" y="2060"/>
                    <a:pt x="21600" y="10902"/>
                    <a:pt x="21600" y="21159"/>
                  </a:cubicBezTo>
                  <a:cubicBezTo>
                    <a:pt x="21600" y="30900"/>
                    <a:pt x="15080" y="39435"/>
                    <a:pt x="5682" y="41998"/>
                  </a:cubicBezTo>
                  <a:lnTo>
                    <a:pt x="0" y="21159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43" name="Arc 108"/>
            <p:cNvSpPr>
              <a:spLocks/>
            </p:cNvSpPr>
            <p:nvPr/>
          </p:nvSpPr>
          <p:spPr bwMode="auto">
            <a:xfrm>
              <a:off x="102" y="2530"/>
              <a:ext cx="47" cy="117"/>
            </a:xfrm>
            <a:custGeom>
              <a:avLst/>
              <a:gdLst>
                <a:gd name="T0" fmla="*/ 0 w 21600"/>
                <a:gd name="T1" fmla="*/ 0 h 42099"/>
                <a:gd name="T2" fmla="*/ 0 w 21600"/>
                <a:gd name="T3" fmla="*/ 0 h 42099"/>
                <a:gd name="T4" fmla="*/ 0 w 21600"/>
                <a:gd name="T5" fmla="*/ 0 h 420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99"/>
                <a:gd name="T11" fmla="*/ 21600 w 21600"/>
                <a:gd name="T12" fmla="*/ 42099 h 420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99" fill="none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</a:path>
                <a:path w="21600" h="42099" stroke="0" extrusionOk="0">
                  <a:moveTo>
                    <a:pt x="4104" y="-1"/>
                  </a:moveTo>
                  <a:cubicBezTo>
                    <a:pt x="14262" y="1965"/>
                    <a:pt x="21600" y="10859"/>
                    <a:pt x="21600" y="21206"/>
                  </a:cubicBezTo>
                  <a:cubicBezTo>
                    <a:pt x="21600" y="31023"/>
                    <a:pt x="14979" y="39606"/>
                    <a:pt x="5482" y="42098"/>
                  </a:cubicBezTo>
                  <a:lnTo>
                    <a:pt x="0" y="21206"/>
                  </a:lnTo>
                  <a:close/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cxnSp>
        <p:nvCxnSpPr>
          <p:cNvPr id="15" name="Łącznik prostoliniowy 14"/>
          <p:cNvCxnSpPr>
            <a:endCxn id="124" idx="2"/>
          </p:cNvCxnSpPr>
          <p:nvPr/>
        </p:nvCxnSpPr>
        <p:spPr>
          <a:xfrm flipV="1">
            <a:off x="2025322" y="5063415"/>
            <a:ext cx="549234" cy="6933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oliniowy 17"/>
          <p:cNvCxnSpPr>
            <a:stCxn id="121" idx="6"/>
            <a:endCxn id="87" idx="0"/>
          </p:cNvCxnSpPr>
          <p:nvPr/>
        </p:nvCxnSpPr>
        <p:spPr>
          <a:xfrm>
            <a:off x="6315782" y="4836942"/>
            <a:ext cx="876654" cy="6164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Box 116"/>
          <p:cNvSpPr txBox="1">
            <a:spLocks noChangeArrowheads="1"/>
          </p:cNvSpPr>
          <p:nvPr/>
        </p:nvSpPr>
        <p:spPr bwMode="auto">
          <a:xfrm>
            <a:off x="3802539" y="4700348"/>
            <a:ext cx="1495577" cy="3341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600" b="1" dirty="0" smtClean="0">
                <a:latin typeface="+mn-lt"/>
              </a:rPr>
              <a:t>Sieć pakietowa</a:t>
            </a:r>
            <a:endParaRPr kumimoji="0" lang="fr-FR" sz="1600" b="1" dirty="0">
              <a:latin typeface="+mn-lt"/>
            </a:endParaRPr>
          </a:p>
        </p:txBody>
      </p:sp>
      <p:sp>
        <p:nvSpPr>
          <p:cNvPr id="21" name="Dowolny kształt 20"/>
          <p:cNvSpPr/>
          <p:nvPr/>
        </p:nvSpPr>
        <p:spPr>
          <a:xfrm>
            <a:off x="1584841" y="4526280"/>
            <a:ext cx="5901809" cy="483870"/>
          </a:xfrm>
          <a:custGeom>
            <a:avLst/>
            <a:gdLst>
              <a:gd name="connsiteX0" fmla="*/ 0 w 5600700"/>
              <a:gd name="connsiteY0" fmla="*/ 428250 h 691140"/>
              <a:gd name="connsiteX1" fmla="*/ 3097530 w 5600700"/>
              <a:gd name="connsiteY1" fmla="*/ 5340 h 691140"/>
              <a:gd name="connsiteX2" fmla="*/ 5600700 w 5600700"/>
              <a:gd name="connsiteY2" fmla="*/ 691140 h 69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00700" h="691140">
                <a:moveTo>
                  <a:pt x="0" y="428250"/>
                </a:moveTo>
                <a:cubicBezTo>
                  <a:pt x="1082040" y="194887"/>
                  <a:pt x="2164080" y="-38475"/>
                  <a:pt x="3097530" y="5340"/>
                </a:cubicBezTo>
                <a:cubicBezTo>
                  <a:pt x="4030980" y="49155"/>
                  <a:pt x="4815840" y="370147"/>
                  <a:pt x="5600700" y="691140"/>
                </a:cubicBezTo>
              </a:path>
            </a:pathLst>
          </a:custGeom>
          <a:noFill/>
          <a:ln w="57150">
            <a:solidFill>
              <a:srgbClr val="00B0F0"/>
            </a:solidFill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22" name="Group 4"/>
          <p:cNvGrpSpPr>
            <a:grpSpLocks/>
          </p:cNvGrpSpPr>
          <p:nvPr/>
        </p:nvGrpSpPr>
        <p:grpSpPr bwMode="auto">
          <a:xfrm>
            <a:off x="2818410" y="3227856"/>
            <a:ext cx="3822381" cy="1195480"/>
            <a:chOff x="4320" y="1781"/>
            <a:chExt cx="1248" cy="702"/>
          </a:xfrm>
        </p:grpSpPr>
        <p:grpSp>
          <p:nvGrpSpPr>
            <p:cNvPr id="27" name="Group 5"/>
            <p:cNvGrpSpPr>
              <a:grpSpLocks/>
            </p:cNvGrpSpPr>
            <p:nvPr/>
          </p:nvGrpSpPr>
          <p:grpSpPr bwMode="auto">
            <a:xfrm>
              <a:off x="4320" y="1781"/>
              <a:ext cx="1248" cy="702"/>
              <a:chOff x="2562" y="2943"/>
              <a:chExt cx="942" cy="644"/>
            </a:xfrm>
          </p:grpSpPr>
          <p:sp>
            <p:nvSpPr>
              <p:cNvPr id="29" name="Oval 6"/>
              <p:cNvSpPr>
                <a:spLocks noChangeArrowheads="1"/>
              </p:cNvSpPr>
              <p:nvPr/>
            </p:nvSpPr>
            <p:spPr bwMode="auto">
              <a:xfrm>
                <a:off x="2855" y="2982"/>
                <a:ext cx="227" cy="235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3047" y="2943"/>
                <a:ext cx="183" cy="235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" name="Oval 8"/>
              <p:cNvSpPr>
                <a:spLocks noChangeArrowheads="1"/>
              </p:cNvSpPr>
              <p:nvPr/>
            </p:nvSpPr>
            <p:spPr bwMode="auto">
              <a:xfrm>
                <a:off x="3214" y="3163"/>
                <a:ext cx="290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" name="Oval 9"/>
              <p:cNvSpPr>
                <a:spLocks noChangeArrowheads="1"/>
              </p:cNvSpPr>
              <p:nvPr/>
            </p:nvSpPr>
            <p:spPr bwMode="auto">
              <a:xfrm>
                <a:off x="2666" y="3296"/>
                <a:ext cx="332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" name="Oval 10"/>
              <p:cNvSpPr>
                <a:spLocks noChangeArrowheads="1"/>
              </p:cNvSpPr>
              <p:nvPr/>
            </p:nvSpPr>
            <p:spPr bwMode="auto">
              <a:xfrm>
                <a:off x="3130" y="3294"/>
                <a:ext cx="247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" name="Oval 11"/>
              <p:cNvSpPr>
                <a:spLocks noChangeArrowheads="1"/>
              </p:cNvSpPr>
              <p:nvPr/>
            </p:nvSpPr>
            <p:spPr bwMode="auto">
              <a:xfrm>
                <a:off x="2582" y="3285"/>
                <a:ext cx="183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" name="Oval 12"/>
              <p:cNvSpPr>
                <a:spLocks noChangeArrowheads="1"/>
              </p:cNvSpPr>
              <p:nvPr/>
            </p:nvSpPr>
            <p:spPr bwMode="auto">
              <a:xfrm>
                <a:off x="2562" y="3153"/>
                <a:ext cx="183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" name="Oval 13"/>
              <p:cNvSpPr>
                <a:spLocks noChangeArrowheads="1"/>
              </p:cNvSpPr>
              <p:nvPr/>
            </p:nvSpPr>
            <p:spPr bwMode="auto">
              <a:xfrm>
                <a:off x="2646" y="3051"/>
                <a:ext cx="289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" name="Oval 14"/>
              <p:cNvSpPr>
                <a:spLocks noChangeArrowheads="1"/>
              </p:cNvSpPr>
              <p:nvPr/>
            </p:nvSpPr>
            <p:spPr bwMode="auto">
              <a:xfrm>
                <a:off x="2898" y="3351"/>
                <a:ext cx="290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" name="Oval 15"/>
              <p:cNvSpPr>
                <a:spLocks noChangeArrowheads="1"/>
              </p:cNvSpPr>
              <p:nvPr/>
            </p:nvSpPr>
            <p:spPr bwMode="auto">
              <a:xfrm>
                <a:off x="3257" y="3043"/>
                <a:ext cx="226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" name="Oval 16"/>
              <p:cNvSpPr>
                <a:spLocks noChangeArrowheads="1"/>
              </p:cNvSpPr>
              <p:nvPr/>
            </p:nvSpPr>
            <p:spPr bwMode="auto">
              <a:xfrm>
                <a:off x="3193" y="2958"/>
                <a:ext cx="207" cy="236"/>
              </a:xfrm>
              <a:prstGeom prst="ellipse">
                <a:avLst/>
              </a:prstGeom>
              <a:solidFill>
                <a:srgbClr val="99FF66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lIns="0" tIns="0" rIns="0" bIns="0" anchor="ctr" anchorCtr="1">
                <a:spAutoFit/>
              </a:bodyPr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28" name="Text Box 18"/>
            <p:cNvSpPr txBox="1">
              <a:spLocks noChangeArrowheads="1"/>
            </p:cNvSpPr>
            <p:nvPr/>
          </p:nvSpPr>
          <p:spPr bwMode="auto">
            <a:xfrm>
              <a:off x="4562" y="1970"/>
              <a:ext cx="731" cy="384"/>
            </a:xfrm>
            <a:prstGeom prst="rect">
              <a:avLst/>
            </a:prstGeom>
            <a:solidFill>
              <a:srgbClr val="99FF66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762000" eaLnBrk="0" hangingPunct="0"/>
              <a:endParaRPr kumimoji="0" lang="pl-PL" sz="2000" b="1" dirty="0">
                <a:effectLst>
                  <a:outerShdw blurRad="38100" dist="38100" dir="2700000" algn="tl">
                    <a:srgbClr val="FFFFFF"/>
                  </a:outerShdw>
                </a:effectLst>
                <a:latin typeface="+mn-lt"/>
              </a:endParaRPr>
            </a:p>
          </p:txBody>
        </p:sp>
      </p:grpSp>
      <p:sp>
        <p:nvSpPr>
          <p:cNvPr id="23" name="Text Box 116"/>
          <p:cNvSpPr txBox="1">
            <a:spLocks noChangeArrowheads="1"/>
          </p:cNvSpPr>
          <p:nvPr/>
        </p:nvSpPr>
        <p:spPr bwMode="auto">
          <a:xfrm>
            <a:off x="4520461" y="3534674"/>
            <a:ext cx="547753" cy="3649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b="1" dirty="0" smtClean="0">
                <a:latin typeface="+mn-lt"/>
              </a:rPr>
              <a:t>IMS</a:t>
            </a:r>
            <a:endParaRPr kumimoji="0" lang="fr-FR" b="1" dirty="0">
              <a:latin typeface="+mn-lt"/>
            </a:endParaRPr>
          </a:p>
        </p:txBody>
      </p:sp>
      <p:sp>
        <p:nvSpPr>
          <p:cNvPr id="24" name="Dowolny kształt 23"/>
          <p:cNvSpPr/>
          <p:nvPr/>
        </p:nvSpPr>
        <p:spPr>
          <a:xfrm>
            <a:off x="1828800" y="3899613"/>
            <a:ext cx="5600700" cy="820977"/>
          </a:xfrm>
          <a:custGeom>
            <a:avLst/>
            <a:gdLst>
              <a:gd name="connsiteX0" fmla="*/ 0 w 5600700"/>
              <a:gd name="connsiteY0" fmla="*/ 428250 h 691140"/>
              <a:gd name="connsiteX1" fmla="*/ 3097530 w 5600700"/>
              <a:gd name="connsiteY1" fmla="*/ 5340 h 691140"/>
              <a:gd name="connsiteX2" fmla="*/ 5600700 w 5600700"/>
              <a:gd name="connsiteY2" fmla="*/ 691140 h 691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00700" h="691140">
                <a:moveTo>
                  <a:pt x="0" y="428250"/>
                </a:moveTo>
                <a:cubicBezTo>
                  <a:pt x="1082040" y="194887"/>
                  <a:pt x="2164080" y="-38475"/>
                  <a:pt x="3097530" y="5340"/>
                </a:cubicBezTo>
                <a:cubicBezTo>
                  <a:pt x="4030980" y="49155"/>
                  <a:pt x="4815840" y="370147"/>
                  <a:pt x="5600700" y="691140"/>
                </a:cubicBezTo>
              </a:path>
            </a:pathLst>
          </a:custGeom>
          <a:noFill/>
          <a:ln w="38100">
            <a:solidFill>
              <a:srgbClr val="FF0000"/>
            </a:solidFill>
            <a:prstDash val="dash"/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5" name="Text Box 116"/>
          <p:cNvSpPr txBox="1">
            <a:spLocks noChangeArrowheads="1"/>
          </p:cNvSpPr>
          <p:nvPr/>
        </p:nvSpPr>
        <p:spPr bwMode="auto">
          <a:xfrm>
            <a:off x="6428125" y="4007560"/>
            <a:ext cx="1503656" cy="3341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600" b="1" dirty="0" smtClean="0">
                <a:solidFill>
                  <a:srgbClr val="FF0000"/>
                </a:solidFill>
                <a:latin typeface="+mn-lt"/>
              </a:rPr>
              <a:t>Sygnalizacja SIP</a:t>
            </a:r>
            <a:endParaRPr kumimoji="0" lang="fr-FR" sz="1600" b="1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26" name="Text Box 116"/>
          <p:cNvSpPr txBox="1">
            <a:spLocks noChangeArrowheads="1"/>
          </p:cNvSpPr>
          <p:nvPr/>
        </p:nvSpPr>
        <p:spPr bwMode="auto">
          <a:xfrm>
            <a:off x="940494" y="4867429"/>
            <a:ext cx="1364324" cy="3341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600" b="1" dirty="0" smtClean="0">
                <a:solidFill>
                  <a:srgbClr val="00B0F0"/>
                </a:solidFill>
                <a:latin typeface="+mn-lt"/>
              </a:rPr>
              <a:t>Transport RTP</a:t>
            </a:r>
            <a:endParaRPr kumimoji="0" lang="fr-FR" sz="1600" b="1" dirty="0">
              <a:solidFill>
                <a:srgbClr val="00B0F0"/>
              </a:solidFill>
              <a:latin typeface="+mn-lt"/>
            </a:endParaRPr>
          </a:p>
        </p:txBody>
      </p:sp>
      <p:pic>
        <p:nvPicPr>
          <p:cNvPr id="829442" name="Picture 2" descr="https://encrypted-tbn2.gstatic.com/images?q=tbn:ANd9GcTvCByXzgPe8rES4V7KjykOCpACx2_NhrzoY5ya7MkkQq6_-CU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7026" y="2945267"/>
            <a:ext cx="1452139" cy="8235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1" name="Group 438"/>
          <p:cNvGrpSpPr>
            <a:grpSpLocks/>
          </p:cNvGrpSpPr>
          <p:nvPr/>
        </p:nvGrpSpPr>
        <p:grpSpPr bwMode="auto">
          <a:xfrm>
            <a:off x="2720054" y="3199464"/>
            <a:ext cx="336732" cy="602694"/>
            <a:chOff x="3890" y="1440"/>
            <a:chExt cx="295" cy="662"/>
          </a:xfrm>
        </p:grpSpPr>
        <p:grpSp>
          <p:nvGrpSpPr>
            <p:cNvPr id="132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141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2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3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4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5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6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47" name="Picture 44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48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49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0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1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2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3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4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5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6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57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58" name="Picture 45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59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60" name="Picture 459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1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62" name="Picture 461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3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64" name="Picture 463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5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66" name="Picture 46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67" name="Picture 466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8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69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70" name="Picture 469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71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72" name="Picture 471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73" name="Picture 472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74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5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6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77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78" name="Picture 477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79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0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1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2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3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4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185" name="Picture 484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86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7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8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89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0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1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2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3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4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5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6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7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8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199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0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1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2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3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4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5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6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7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8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09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0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1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2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3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4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5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6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7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8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19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0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1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2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3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4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5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6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7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8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29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0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1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2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3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4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5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6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7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8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39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0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1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2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3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4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5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6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7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8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49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0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1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2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3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4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5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6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7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8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59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0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1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2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3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4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5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6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7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8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69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0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1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2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3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4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5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6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7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8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79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0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1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2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3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4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5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6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7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8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89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0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1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2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3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4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5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6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7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8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299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0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1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2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3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4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5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6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7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8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09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0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1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2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3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4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5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6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7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8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19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0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1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2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3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4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5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6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7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8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29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0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1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2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3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4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5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6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7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8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39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40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133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4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5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6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7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8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39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140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341" name="Group 438"/>
          <p:cNvGrpSpPr>
            <a:grpSpLocks/>
          </p:cNvGrpSpPr>
          <p:nvPr/>
        </p:nvGrpSpPr>
        <p:grpSpPr bwMode="auto">
          <a:xfrm>
            <a:off x="3657117" y="3030127"/>
            <a:ext cx="336732" cy="602694"/>
            <a:chOff x="3890" y="1440"/>
            <a:chExt cx="295" cy="662"/>
          </a:xfrm>
        </p:grpSpPr>
        <p:grpSp>
          <p:nvGrpSpPr>
            <p:cNvPr id="342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351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2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3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4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5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6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57" name="Picture 44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58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59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0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1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2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3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4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5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6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67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68" name="Picture 45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69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70" name="Picture 459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1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72" name="Picture 461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3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74" name="Picture 463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5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76" name="Picture 46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77" name="Picture 466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78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79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80" name="Picture 469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81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82" name="Picture 471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83" name="Picture 472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84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5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6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87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88" name="Picture 477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89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0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1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2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3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4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395" name="Picture 484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6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7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8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399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0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1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2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3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4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5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6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7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8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09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0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1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2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3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4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5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6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7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8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19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0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1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2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3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4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5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6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7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8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29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0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1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2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3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4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5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6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7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8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39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0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1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2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3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4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5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6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7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8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49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0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1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2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3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4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5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6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7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8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59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0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1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2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3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4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5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6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7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8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69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0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1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2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3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4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5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6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7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8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79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0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1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2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3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4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5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6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7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8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89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0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1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2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3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4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5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6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7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8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499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0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1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2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3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4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5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6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7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8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09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0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1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2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3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4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5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6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7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8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19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0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1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2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3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4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5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6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7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8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29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0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1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2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3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4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5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6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7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8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39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0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1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2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3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4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5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6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7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8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49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50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343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4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5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6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7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8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49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0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551" name="Group 438"/>
          <p:cNvGrpSpPr>
            <a:grpSpLocks/>
          </p:cNvGrpSpPr>
          <p:nvPr/>
        </p:nvGrpSpPr>
        <p:grpSpPr bwMode="auto">
          <a:xfrm>
            <a:off x="4722441" y="2898117"/>
            <a:ext cx="336732" cy="602694"/>
            <a:chOff x="3890" y="1440"/>
            <a:chExt cx="295" cy="662"/>
          </a:xfrm>
        </p:grpSpPr>
        <p:grpSp>
          <p:nvGrpSpPr>
            <p:cNvPr id="552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561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2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3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4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5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6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67" name="Picture 44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68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69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0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1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2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3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4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5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6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77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78" name="Picture 45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79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80" name="Picture 459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1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82" name="Picture 461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3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84" name="Picture 463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5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86" name="Picture 46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587" name="Picture 466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8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89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90" name="Picture 469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91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92" name="Picture 471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593" name="Picture 472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94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95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96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597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598" name="Picture 477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99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0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1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2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3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4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605" name="Picture 484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06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7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8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09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0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1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2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3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4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5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6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7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8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19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0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1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2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3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4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5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6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7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8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29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0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1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2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3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4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5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6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7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8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39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0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1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2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3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4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5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6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7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8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49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0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1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2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3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4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5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6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7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8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59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0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1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2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3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4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5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6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7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8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69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0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1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2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3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4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5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6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7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8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79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0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1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2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3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4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5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6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7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8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89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0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1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2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3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4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5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6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7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8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699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0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1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2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3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4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5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6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7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8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09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0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1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2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3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4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5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6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7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8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19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0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1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2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3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4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5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6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7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8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29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0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1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2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3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4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5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6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7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8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39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0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1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2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3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4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5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6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7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8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49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0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1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2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3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4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5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6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7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8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59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60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553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4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5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6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7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8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59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560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grpSp>
        <p:nvGrpSpPr>
          <p:cNvPr id="761" name="Group 438"/>
          <p:cNvGrpSpPr>
            <a:grpSpLocks/>
          </p:cNvGrpSpPr>
          <p:nvPr/>
        </p:nvGrpSpPr>
        <p:grpSpPr bwMode="auto">
          <a:xfrm>
            <a:off x="5980438" y="2833435"/>
            <a:ext cx="336732" cy="602694"/>
            <a:chOff x="3890" y="1440"/>
            <a:chExt cx="295" cy="662"/>
          </a:xfrm>
        </p:grpSpPr>
        <p:grpSp>
          <p:nvGrpSpPr>
            <p:cNvPr id="762" name="Group 439"/>
            <p:cNvGrpSpPr>
              <a:grpSpLocks/>
            </p:cNvGrpSpPr>
            <p:nvPr/>
          </p:nvGrpSpPr>
          <p:grpSpPr bwMode="auto">
            <a:xfrm>
              <a:off x="3890" y="1440"/>
              <a:ext cx="295" cy="662"/>
              <a:chOff x="3890" y="1440"/>
              <a:chExt cx="295" cy="662"/>
            </a:xfrm>
          </p:grpSpPr>
          <p:sp>
            <p:nvSpPr>
              <p:cNvPr id="771" name="Freeform 440"/>
              <p:cNvSpPr>
                <a:spLocks/>
              </p:cNvSpPr>
              <p:nvPr/>
            </p:nvSpPr>
            <p:spPr bwMode="auto">
              <a:xfrm>
                <a:off x="4102" y="2010"/>
                <a:ext cx="78" cy="92"/>
              </a:xfrm>
              <a:custGeom>
                <a:avLst/>
                <a:gdLst/>
                <a:ahLst/>
                <a:cxnLst>
                  <a:cxn ang="0">
                    <a:pos x="0" y="275"/>
                  </a:cxn>
                  <a:cxn ang="0">
                    <a:pos x="235" y="42"/>
                  </a:cxn>
                  <a:cxn ang="0">
                    <a:pos x="235" y="0"/>
                  </a:cxn>
                  <a:cxn ang="0">
                    <a:pos x="0" y="235"/>
                  </a:cxn>
                  <a:cxn ang="0">
                    <a:pos x="0" y="275"/>
                  </a:cxn>
                </a:cxnLst>
                <a:rect l="0" t="0" r="r" b="b"/>
                <a:pathLst>
                  <a:path w="235" h="275">
                    <a:moveTo>
                      <a:pt x="0" y="275"/>
                    </a:moveTo>
                    <a:lnTo>
                      <a:pt x="235" y="42"/>
                    </a:lnTo>
                    <a:lnTo>
                      <a:pt x="235" y="0"/>
                    </a:lnTo>
                    <a:lnTo>
                      <a:pt x="0" y="23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2" name="Freeform 441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6E6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3" name="Freeform 442"/>
              <p:cNvSpPr>
                <a:spLocks/>
              </p:cNvSpPr>
              <p:nvPr/>
            </p:nvSpPr>
            <p:spPr bwMode="auto">
              <a:xfrm>
                <a:off x="3890" y="1440"/>
                <a:ext cx="295" cy="73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1" y="0"/>
                  </a:cxn>
                  <a:cxn ang="0">
                    <a:pos x="885" y="0"/>
                  </a:cxn>
                  <a:cxn ang="0">
                    <a:pos x="663" y="220"/>
                  </a:cxn>
                  <a:cxn ang="0">
                    <a:pos x="0" y="220"/>
                  </a:cxn>
                </a:cxnLst>
                <a:rect l="0" t="0" r="r" b="b"/>
                <a:pathLst>
                  <a:path w="885" h="220">
                    <a:moveTo>
                      <a:pt x="0" y="220"/>
                    </a:moveTo>
                    <a:lnTo>
                      <a:pt x="221" y="0"/>
                    </a:lnTo>
                    <a:lnTo>
                      <a:pt x="885" y="0"/>
                    </a:lnTo>
                    <a:lnTo>
                      <a:pt x="663" y="220"/>
                    </a:lnTo>
                    <a:lnTo>
                      <a:pt x="0" y="2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4" name="Freeform 443"/>
              <p:cNvSpPr>
                <a:spLocks/>
              </p:cNvSpPr>
              <p:nvPr/>
            </p:nvSpPr>
            <p:spPr bwMode="auto">
              <a:xfrm>
                <a:off x="4111" y="1440"/>
                <a:ext cx="74" cy="648"/>
              </a:xfrm>
              <a:custGeom>
                <a:avLst/>
                <a:gdLst/>
                <a:ahLst/>
                <a:cxnLst>
                  <a:cxn ang="0">
                    <a:pos x="0" y="220"/>
                  </a:cxn>
                  <a:cxn ang="0">
                    <a:pos x="222" y="0"/>
                  </a:cxn>
                  <a:cxn ang="0">
                    <a:pos x="222" y="1723"/>
                  </a:cxn>
                  <a:cxn ang="0">
                    <a:pos x="0" y="1945"/>
                  </a:cxn>
                  <a:cxn ang="0">
                    <a:pos x="0" y="220"/>
                  </a:cxn>
                </a:cxnLst>
                <a:rect l="0" t="0" r="r" b="b"/>
                <a:pathLst>
                  <a:path w="222" h="1945">
                    <a:moveTo>
                      <a:pt x="0" y="220"/>
                    </a:moveTo>
                    <a:lnTo>
                      <a:pt x="222" y="0"/>
                    </a:lnTo>
                    <a:lnTo>
                      <a:pt x="222" y="1723"/>
                    </a:lnTo>
                    <a:lnTo>
                      <a:pt x="0" y="1945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9A9A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5" name="Rectangle 444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6" name="Rectangle 445"/>
              <p:cNvSpPr>
                <a:spLocks noChangeArrowheads="1"/>
              </p:cNvSpPr>
              <p:nvPr/>
            </p:nvSpPr>
            <p:spPr bwMode="auto">
              <a:xfrm>
                <a:off x="3890" y="1513"/>
                <a:ext cx="221" cy="57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77" name="Picture 44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3917" y="1541"/>
                <a:ext cx="166" cy="34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78" name="Rectangle 447"/>
              <p:cNvSpPr>
                <a:spLocks noChangeArrowheads="1"/>
              </p:cNvSpPr>
              <p:nvPr/>
            </p:nvSpPr>
            <p:spPr bwMode="auto">
              <a:xfrm>
                <a:off x="3918" y="1541"/>
                <a:ext cx="165" cy="349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79" name="Freeform 448"/>
              <p:cNvSpPr>
                <a:spLocks noEditPoints="1"/>
              </p:cNvSpPr>
              <p:nvPr/>
            </p:nvSpPr>
            <p:spPr bwMode="auto">
              <a:xfrm>
                <a:off x="3937" y="1559"/>
                <a:ext cx="127" cy="301"/>
              </a:xfrm>
              <a:custGeom>
                <a:avLst/>
                <a:gdLst/>
                <a:ahLst/>
                <a:cxnLst>
                  <a:cxn ang="0">
                    <a:pos x="0" y="810"/>
                  </a:cxn>
                  <a:cxn ang="0">
                    <a:pos x="379" y="810"/>
                  </a:cxn>
                  <a:cxn ang="0">
                    <a:pos x="379" y="901"/>
                  </a:cxn>
                  <a:cxn ang="0">
                    <a:pos x="0" y="901"/>
                  </a:cxn>
                  <a:cxn ang="0">
                    <a:pos x="0" y="810"/>
                  </a:cxn>
                  <a:cxn ang="0">
                    <a:pos x="0" y="673"/>
                  </a:cxn>
                  <a:cxn ang="0">
                    <a:pos x="379" y="673"/>
                  </a:cxn>
                  <a:cxn ang="0">
                    <a:pos x="379" y="762"/>
                  </a:cxn>
                  <a:cxn ang="0">
                    <a:pos x="0" y="762"/>
                  </a:cxn>
                  <a:cxn ang="0">
                    <a:pos x="0" y="673"/>
                  </a:cxn>
                  <a:cxn ang="0">
                    <a:pos x="0" y="534"/>
                  </a:cxn>
                  <a:cxn ang="0">
                    <a:pos x="379" y="534"/>
                  </a:cxn>
                  <a:cxn ang="0">
                    <a:pos x="379" y="625"/>
                  </a:cxn>
                  <a:cxn ang="0">
                    <a:pos x="0" y="625"/>
                  </a:cxn>
                  <a:cxn ang="0">
                    <a:pos x="0" y="534"/>
                  </a:cxn>
                  <a:cxn ang="0">
                    <a:pos x="0" y="397"/>
                  </a:cxn>
                  <a:cxn ang="0">
                    <a:pos x="379" y="397"/>
                  </a:cxn>
                  <a:cxn ang="0">
                    <a:pos x="379" y="487"/>
                  </a:cxn>
                  <a:cxn ang="0">
                    <a:pos x="0" y="487"/>
                  </a:cxn>
                  <a:cxn ang="0">
                    <a:pos x="0" y="397"/>
                  </a:cxn>
                  <a:cxn ang="0">
                    <a:pos x="0" y="200"/>
                  </a:cxn>
                  <a:cxn ang="0">
                    <a:pos x="379" y="200"/>
                  </a:cxn>
                  <a:cxn ang="0">
                    <a:pos x="379" y="352"/>
                  </a:cxn>
                  <a:cxn ang="0">
                    <a:pos x="0" y="352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379" y="0"/>
                  </a:cxn>
                  <a:cxn ang="0">
                    <a:pos x="379" y="152"/>
                  </a:cxn>
                  <a:cxn ang="0">
                    <a:pos x="0" y="152"/>
                  </a:cxn>
                  <a:cxn ang="0">
                    <a:pos x="0" y="0"/>
                  </a:cxn>
                </a:cxnLst>
                <a:rect l="0" t="0" r="r" b="b"/>
                <a:pathLst>
                  <a:path w="379" h="901">
                    <a:moveTo>
                      <a:pt x="0" y="810"/>
                    </a:moveTo>
                    <a:lnTo>
                      <a:pt x="379" y="810"/>
                    </a:lnTo>
                    <a:lnTo>
                      <a:pt x="379" y="901"/>
                    </a:lnTo>
                    <a:lnTo>
                      <a:pt x="0" y="901"/>
                    </a:lnTo>
                    <a:lnTo>
                      <a:pt x="0" y="810"/>
                    </a:lnTo>
                    <a:close/>
                    <a:moveTo>
                      <a:pt x="0" y="673"/>
                    </a:moveTo>
                    <a:lnTo>
                      <a:pt x="379" y="673"/>
                    </a:lnTo>
                    <a:lnTo>
                      <a:pt x="379" y="762"/>
                    </a:lnTo>
                    <a:lnTo>
                      <a:pt x="0" y="762"/>
                    </a:lnTo>
                    <a:lnTo>
                      <a:pt x="0" y="673"/>
                    </a:lnTo>
                    <a:close/>
                    <a:moveTo>
                      <a:pt x="0" y="534"/>
                    </a:moveTo>
                    <a:lnTo>
                      <a:pt x="379" y="534"/>
                    </a:lnTo>
                    <a:lnTo>
                      <a:pt x="379" y="625"/>
                    </a:lnTo>
                    <a:lnTo>
                      <a:pt x="0" y="625"/>
                    </a:lnTo>
                    <a:lnTo>
                      <a:pt x="0" y="534"/>
                    </a:lnTo>
                    <a:close/>
                    <a:moveTo>
                      <a:pt x="0" y="397"/>
                    </a:moveTo>
                    <a:lnTo>
                      <a:pt x="379" y="397"/>
                    </a:lnTo>
                    <a:lnTo>
                      <a:pt x="379" y="487"/>
                    </a:lnTo>
                    <a:lnTo>
                      <a:pt x="0" y="487"/>
                    </a:lnTo>
                    <a:lnTo>
                      <a:pt x="0" y="397"/>
                    </a:lnTo>
                    <a:close/>
                    <a:moveTo>
                      <a:pt x="0" y="200"/>
                    </a:moveTo>
                    <a:lnTo>
                      <a:pt x="379" y="200"/>
                    </a:lnTo>
                    <a:lnTo>
                      <a:pt x="379" y="352"/>
                    </a:lnTo>
                    <a:lnTo>
                      <a:pt x="0" y="352"/>
                    </a:lnTo>
                    <a:lnTo>
                      <a:pt x="0" y="200"/>
                    </a:lnTo>
                    <a:close/>
                    <a:moveTo>
                      <a:pt x="0" y="0"/>
                    </a:moveTo>
                    <a:lnTo>
                      <a:pt x="379" y="0"/>
                    </a:lnTo>
                    <a:lnTo>
                      <a:pt x="379" y="152"/>
                    </a:ln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0" name="Rectangle 449"/>
              <p:cNvSpPr>
                <a:spLocks noChangeArrowheads="1"/>
              </p:cNvSpPr>
              <p:nvPr/>
            </p:nvSpPr>
            <p:spPr bwMode="auto">
              <a:xfrm>
                <a:off x="3937" y="1829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1" name="Rectangle 450"/>
              <p:cNvSpPr>
                <a:spLocks noChangeArrowheads="1"/>
              </p:cNvSpPr>
              <p:nvPr/>
            </p:nvSpPr>
            <p:spPr bwMode="auto">
              <a:xfrm>
                <a:off x="3937" y="1784"/>
                <a:ext cx="127" cy="2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2" name="Rectangle 451"/>
              <p:cNvSpPr>
                <a:spLocks noChangeArrowheads="1"/>
              </p:cNvSpPr>
              <p:nvPr/>
            </p:nvSpPr>
            <p:spPr bwMode="auto">
              <a:xfrm>
                <a:off x="3937" y="1737"/>
                <a:ext cx="127" cy="3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3" name="Rectangle 452"/>
              <p:cNvSpPr>
                <a:spLocks noChangeArrowheads="1"/>
              </p:cNvSpPr>
              <p:nvPr/>
            </p:nvSpPr>
            <p:spPr bwMode="auto">
              <a:xfrm>
                <a:off x="3937" y="1692"/>
                <a:ext cx="127" cy="30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4" name="Rectangle 453"/>
              <p:cNvSpPr>
                <a:spLocks noChangeArrowheads="1"/>
              </p:cNvSpPr>
              <p:nvPr/>
            </p:nvSpPr>
            <p:spPr bwMode="auto">
              <a:xfrm>
                <a:off x="3937" y="1626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5" name="Rectangle 454"/>
              <p:cNvSpPr>
                <a:spLocks noChangeArrowheads="1"/>
              </p:cNvSpPr>
              <p:nvPr/>
            </p:nvSpPr>
            <p:spPr bwMode="auto">
              <a:xfrm>
                <a:off x="3937" y="1559"/>
                <a:ext cx="127" cy="51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6" name="Rectangle 455"/>
              <p:cNvSpPr>
                <a:spLocks noChangeArrowheads="1"/>
              </p:cNvSpPr>
              <p:nvPr/>
            </p:nvSpPr>
            <p:spPr bwMode="auto">
              <a:xfrm>
                <a:off x="3899" y="2088"/>
                <a:ext cx="203" cy="14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87" name="Freeform 456"/>
              <p:cNvSpPr>
                <a:spLocks/>
              </p:cNvSpPr>
              <p:nvPr/>
            </p:nvSpPr>
            <p:spPr bwMode="auto">
              <a:xfrm>
                <a:off x="3985" y="1924"/>
                <a:ext cx="31" cy="31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0" y="41"/>
                  </a:cxn>
                  <a:cxn ang="0">
                    <a:pos x="1" y="35"/>
                  </a:cxn>
                  <a:cxn ang="0">
                    <a:pos x="3" y="31"/>
                  </a:cxn>
                  <a:cxn ang="0">
                    <a:pos x="4" y="27"/>
                  </a:cxn>
                  <a:cxn ang="0">
                    <a:pos x="5" y="23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4"/>
                  </a:cxn>
                  <a:cxn ang="0">
                    <a:pos x="20" y="8"/>
                  </a:cxn>
                  <a:cxn ang="0">
                    <a:pos x="24" y="6"/>
                  </a:cxn>
                  <a:cxn ang="0">
                    <a:pos x="28" y="4"/>
                  </a:cxn>
                  <a:cxn ang="0">
                    <a:pos x="33" y="3"/>
                  </a:cxn>
                  <a:cxn ang="0">
                    <a:pos x="37" y="1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0" y="0"/>
                  </a:cxn>
                  <a:cxn ang="0">
                    <a:pos x="56" y="1"/>
                  </a:cxn>
                  <a:cxn ang="0">
                    <a:pos x="60" y="3"/>
                  </a:cxn>
                  <a:cxn ang="0">
                    <a:pos x="64" y="4"/>
                  </a:cxn>
                  <a:cxn ang="0">
                    <a:pos x="68" y="6"/>
                  </a:cxn>
                  <a:cxn ang="0">
                    <a:pos x="71" y="8"/>
                  </a:cxn>
                  <a:cxn ang="0">
                    <a:pos x="78" y="14"/>
                  </a:cxn>
                  <a:cxn ang="0">
                    <a:pos x="83" y="20"/>
                  </a:cxn>
                  <a:cxn ang="0">
                    <a:pos x="86" y="23"/>
                  </a:cxn>
                  <a:cxn ang="0">
                    <a:pos x="87" y="27"/>
                  </a:cxn>
                  <a:cxn ang="0">
                    <a:pos x="90" y="31"/>
                  </a:cxn>
                  <a:cxn ang="0">
                    <a:pos x="90" y="35"/>
                  </a:cxn>
                  <a:cxn ang="0">
                    <a:pos x="91" y="41"/>
                  </a:cxn>
                  <a:cxn ang="0">
                    <a:pos x="91" y="45"/>
                  </a:cxn>
                  <a:cxn ang="0">
                    <a:pos x="91" y="45"/>
                  </a:cxn>
                  <a:cxn ang="0">
                    <a:pos x="91" y="50"/>
                  </a:cxn>
                  <a:cxn ang="0">
                    <a:pos x="90" y="54"/>
                  </a:cxn>
                  <a:cxn ang="0">
                    <a:pos x="90" y="58"/>
                  </a:cxn>
                  <a:cxn ang="0">
                    <a:pos x="87" y="63"/>
                  </a:cxn>
                  <a:cxn ang="0">
                    <a:pos x="86" y="67"/>
                  </a:cxn>
                  <a:cxn ang="0">
                    <a:pos x="83" y="71"/>
                  </a:cxn>
                  <a:cxn ang="0">
                    <a:pos x="78" y="77"/>
                  </a:cxn>
                  <a:cxn ang="0">
                    <a:pos x="75" y="80"/>
                  </a:cxn>
                  <a:cxn ang="0">
                    <a:pos x="71" y="83"/>
                  </a:cxn>
                  <a:cxn ang="0">
                    <a:pos x="68" y="86"/>
                  </a:cxn>
                  <a:cxn ang="0">
                    <a:pos x="64" y="87"/>
                  </a:cxn>
                  <a:cxn ang="0">
                    <a:pos x="60" y="90"/>
                  </a:cxn>
                  <a:cxn ang="0">
                    <a:pos x="56" y="90"/>
                  </a:cxn>
                  <a:cxn ang="0">
                    <a:pos x="50" y="91"/>
                  </a:cxn>
                  <a:cxn ang="0">
                    <a:pos x="46" y="91"/>
                  </a:cxn>
                  <a:cxn ang="0">
                    <a:pos x="42" y="91"/>
                  </a:cxn>
                  <a:cxn ang="0">
                    <a:pos x="37" y="90"/>
                  </a:cxn>
                  <a:cxn ang="0">
                    <a:pos x="33" y="90"/>
                  </a:cxn>
                  <a:cxn ang="0">
                    <a:pos x="28" y="87"/>
                  </a:cxn>
                  <a:cxn ang="0">
                    <a:pos x="24" y="86"/>
                  </a:cxn>
                  <a:cxn ang="0">
                    <a:pos x="20" y="83"/>
                  </a:cxn>
                  <a:cxn ang="0">
                    <a:pos x="16" y="80"/>
                  </a:cxn>
                  <a:cxn ang="0">
                    <a:pos x="14" y="77"/>
                  </a:cxn>
                  <a:cxn ang="0">
                    <a:pos x="11" y="75"/>
                  </a:cxn>
                  <a:cxn ang="0">
                    <a:pos x="8" y="71"/>
                  </a:cxn>
                  <a:cxn ang="0">
                    <a:pos x="5" y="67"/>
                  </a:cxn>
                  <a:cxn ang="0">
                    <a:pos x="4" y="63"/>
                  </a:cxn>
                  <a:cxn ang="0">
                    <a:pos x="3" y="58"/>
                  </a:cxn>
                  <a:cxn ang="0">
                    <a:pos x="1" y="54"/>
                  </a:cxn>
                  <a:cxn ang="0">
                    <a:pos x="0" y="50"/>
                  </a:cxn>
                  <a:cxn ang="0">
                    <a:pos x="0" y="45"/>
                  </a:cxn>
                </a:cxnLst>
                <a:rect l="0" t="0" r="r" b="b"/>
                <a:pathLst>
                  <a:path w="91" h="91">
                    <a:moveTo>
                      <a:pt x="0" y="45"/>
                    </a:moveTo>
                    <a:lnTo>
                      <a:pt x="0" y="41"/>
                    </a:lnTo>
                    <a:lnTo>
                      <a:pt x="1" y="35"/>
                    </a:lnTo>
                    <a:lnTo>
                      <a:pt x="3" y="31"/>
                    </a:lnTo>
                    <a:lnTo>
                      <a:pt x="4" y="27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20" y="8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3" y="3"/>
                    </a:lnTo>
                    <a:lnTo>
                      <a:pt x="37" y="1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3" y="20"/>
                    </a:lnTo>
                    <a:lnTo>
                      <a:pt x="86" y="23"/>
                    </a:lnTo>
                    <a:lnTo>
                      <a:pt x="87" y="27"/>
                    </a:lnTo>
                    <a:lnTo>
                      <a:pt x="90" y="31"/>
                    </a:lnTo>
                    <a:lnTo>
                      <a:pt x="90" y="35"/>
                    </a:lnTo>
                    <a:lnTo>
                      <a:pt x="91" y="41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50"/>
                    </a:lnTo>
                    <a:lnTo>
                      <a:pt x="90" y="54"/>
                    </a:lnTo>
                    <a:lnTo>
                      <a:pt x="90" y="58"/>
                    </a:lnTo>
                    <a:lnTo>
                      <a:pt x="87" y="63"/>
                    </a:lnTo>
                    <a:lnTo>
                      <a:pt x="86" y="67"/>
                    </a:lnTo>
                    <a:lnTo>
                      <a:pt x="83" y="71"/>
                    </a:lnTo>
                    <a:lnTo>
                      <a:pt x="78" y="77"/>
                    </a:lnTo>
                    <a:lnTo>
                      <a:pt x="75" y="80"/>
                    </a:lnTo>
                    <a:lnTo>
                      <a:pt x="71" y="83"/>
                    </a:lnTo>
                    <a:lnTo>
                      <a:pt x="68" y="86"/>
                    </a:lnTo>
                    <a:lnTo>
                      <a:pt x="64" y="87"/>
                    </a:lnTo>
                    <a:lnTo>
                      <a:pt x="60" y="90"/>
                    </a:lnTo>
                    <a:lnTo>
                      <a:pt x="56" y="90"/>
                    </a:lnTo>
                    <a:lnTo>
                      <a:pt x="50" y="91"/>
                    </a:lnTo>
                    <a:lnTo>
                      <a:pt x="46" y="91"/>
                    </a:lnTo>
                    <a:lnTo>
                      <a:pt x="42" y="91"/>
                    </a:lnTo>
                    <a:lnTo>
                      <a:pt x="37" y="90"/>
                    </a:lnTo>
                    <a:lnTo>
                      <a:pt x="33" y="90"/>
                    </a:lnTo>
                    <a:lnTo>
                      <a:pt x="28" y="87"/>
                    </a:lnTo>
                    <a:lnTo>
                      <a:pt x="24" y="86"/>
                    </a:lnTo>
                    <a:lnTo>
                      <a:pt x="20" y="83"/>
                    </a:lnTo>
                    <a:lnTo>
                      <a:pt x="16" y="80"/>
                    </a:lnTo>
                    <a:lnTo>
                      <a:pt x="14" y="77"/>
                    </a:lnTo>
                    <a:lnTo>
                      <a:pt x="11" y="75"/>
                    </a:lnTo>
                    <a:lnTo>
                      <a:pt x="8" y="71"/>
                    </a:lnTo>
                    <a:lnTo>
                      <a:pt x="5" y="67"/>
                    </a:lnTo>
                    <a:lnTo>
                      <a:pt x="4" y="63"/>
                    </a:lnTo>
                    <a:lnTo>
                      <a:pt x="3" y="58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88" name="Picture 45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3985" y="1924"/>
                <a:ext cx="31" cy="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89" name="Freeform 458"/>
              <p:cNvSpPr>
                <a:spLocks/>
              </p:cNvSpPr>
              <p:nvPr/>
            </p:nvSpPr>
            <p:spPr bwMode="auto">
              <a:xfrm>
                <a:off x="3992" y="1930"/>
                <a:ext cx="18" cy="1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0" y="21"/>
                  </a:cxn>
                  <a:cxn ang="0">
                    <a:pos x="3" y="16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42" y="4"/>
                  </a:cxn>
                  <a:cxn ang="0">
                    <a:pos x="46" y="8"/>
                  </a:cxn>
                  <a:cxn ang="0">
                    <a:pos x="50" y="12"/>
                  </a:cxn>
                  <a:cxn ang="0">
                    <a:pos x="52" y="16"/>
                  </a:cxn>
                  <a:cxn ang="0">
                    <a:pos x="54" y="21"/>
                  </a:cxn>
                  <a:cxn ang="0">
                    <a:pos x="54" y="27"/>
                  </a:cxn>
                  <a:cxn ang="0">
                    <a:pos x="54" y="27"/>
                  </a:cxn>
                  <a:cxn ang="0">
                    <a:pos x="54" y="32"/>
                  </a:cxn>
                  <a:cxn ang="0">
                    <a:pos x="52" y="38"/>
                  </a:cxn>
                  <a:cxn ang="0">
                    <a:pos x="50" y="42"/>
                  </a:cxn>
                  <a:cxn ang="0">
                    <a:pos x="46" y="46"/>
                  </a:cxn>
                  <a:cxn ang="0">
                    <a:pos x="42" y="50"/>
                  </a:cxn>
                  <a:cxn ang="0">
                    <a:pos x="38" y="51"/>
                  </a:cxn>
                  <a:cxn ang="0">
                    <a:pos x="33" y="54"/>
                  </a:cxn>
                  <a:cxn ang="0">
                    <a:pos x="27" y="54"/>
                  </a:cxn>
                  <a:cxn ang="0">
                    <a:pos x="22" y="54"/>
                  </a:cxn>
                  <a:cxn ang="0">
                    <a:pos x="16" y="51"/>
                  </a:cxn>
                  <a:cxn ang="0">
                    <a:pos x="12" y="50"/>
                  </a:cxn>
                  <a:cxn ang="0">
                    <a:pos x="8" y="46"/>
                  </a:cxn>
                  <a:cxn ang="0">
                    <a:pos x="4" y="42"/>
                  </a:cxn>
                  <a:cxn ang="0">
                    <a:pos x="3" y="38"/>
                  </a:cxn>
                  <a:cxn ang="0">
                    <a:pos x="0" y="32"/>
                  </a:cxn>
                  <a:cxn ang="0">
                    <a:pos x="0" y="27"/>
                  </a:cxn>
                </a:cxnLst>
                <a:rect l="0" t="0" r="r" b="b"/>
                <a:pathLst>
                  <a:path w="54" h="54">
                    <a:moveTo>
                      <a:pt x="0" y="27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50" y="12"/>
                    </a:lnTo>
                    <a:lnTo>
                      <a:pt x="52" y="16"/>
                    </a:lnTo>
                    <a:lnTo>
                      <a:pt x="54" y="21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32"/>
                    </a:lnTo>
                    <a:lnTo>
                      <a:pt x="52" y="38"/>
                    </a:lnTo>
                    <a:lnTo>
                      <a:pt x="50" y="42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38" y="51"/>
                    </a:lnTo>
                    <a:lnTo>
                      <a:pt x="33" y="54"/>
                    </a:lnTo>
                    <a:lnTo>
                      <a:pt x="27" y="54"/>
                    </a:lnTo>
                    <a:lnTo>
                      <a:pt x="22" y="54"/>
                    </a:lnTo>
                    <a:lnTo>
                      <a:pt x="16" y="51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2"/>
                    </a:lnTo>
                    <a:lnTo>
                      <a:pt x="3" y="38"/>
                    </a:lnTo>
                    <a:lnTo>
                      <a:pt x="0" y="3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90" name="Picture 459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3991" y="1930"/>
                <a:ext cx="18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91" name="Freeform 460"/>
              <p:cNvSpPr>
                <a:spLocks/>
              </p:cNvSpPr>
              <p:nvPr/>
            </p:nvSpPr>
            <p:spPr bwMode="auto">
              <a:xfrm>
                <a:off x="3991" y="1967"/>
                <a:ext cx="19" cy="18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12"/>
                  </a:cxn>
                  <a:cxn ang="0">
                    <a:pos x="8" y="8"/>
                  </a:cxn>
                  <a:cxn ang="0">
                    <a:pos x="13" y="5"/>
                  </a:cxn>
                  <a:cxn ang="0">
                    <a:pos x="17" y="2"/>
                  </a:cxn>
                  <a:cxn ang="0">
                    <a:pos x="23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39" y="2"/>
                  </a:cxn>
                  <a:cxn ang="0">
                    <a:pos x="43" y="5"/>
                  </a:cxn>
                  <a:cxn ang="0">
                    <a:pos x="47" y="8"/>
                  </a:cxn>
                  <a:cxn ang="0">
                    <a:pos x="51" y="12"/>
                  </a:cxn>
                  <a:cxn ang="0">
                    <a:pos x="53" y="17"/>
                  </a:cxn>
                  <a:cxn ang="0">
                    <a:pos x="55" y="23"/>
                  </a:cxn>
                  <a:cxn ang="0">
                    <a:pos x="55" y="28"/>
                  </a:cxn>
                  <a:cxn ang="0">
                    <a:pos x="55" y="28"/>
                  </a:cxn>
                  <a:cxn ang="0">
                    <a:pos x="55" y="34"/>
                  </a:cxn>
                  <a:cxn ang="0">
                    <a:pos x="53" y="39"/>
                  </a:cxn>
                  <a:cxn ang="0">
                    <a:pos x="51" y="43"/>
                  </a:cxn>
                  <a:cxn ang="0">
                    <a:pos x="47" y="47"/>
                  </a:cxn>
                  <a:cxn ang="0">
                    <a:pos x="43" y="51"/>
                  </a:cxn>
                  <a:cxn ang="0">
                    <a:pos x="39" y="53"/>
                  </a:cxn>
                  <a:cxn ang="0">
                    <a:pos x="34" y="55"/>
                  </a:cxn>
                  <a:cxn ang="0">
                    <a:pos x="28" y="55"/>
                  </a:cxn>
                  <a:cxn ang="0">
                    <a:pos x="23" y="55"/>
                  </a:cxn>
                  <a:cxn ang="0">
                    <a:pos x="17" y="53"/>
                  </a:cxn>
                  <a:cxn ang="0">
                    <a:pos x="13" y="51"/>
                  </a:cxn>
                  <a:cxn ang="0">
                    <a:pos x="8" y="47"/>
                  </a:cxn>
                  <a:cxn ang="0">
                    <a:pos x="5" y="43"/>
                  </a:cxn>
                  <a:cxn ang="0">
                    <a:pos x="2" y="39"/>
                  </a:cxn>
                  <a:cxn ang="0">
                    <a:pos x="0" y="34"/>
                  </a:cxn>
                  <a:cxn ang="0">
                    <a:pos x="0" y="28"/>
                  </a:cxn>
                </a:cxnLst>
                <a:rect l="0" t="0" r="r" b="b"/>
                <a:pathLst>
                  <a:path w="55" h="55">
                    <a:moveTo>
                      <a:pt x="0" y="28"/>
                    </a:moveTo>
                    <a:lnTo>
                      <a:pt x="0" y="23"/>
                    </a:lnTo>
                    <a:lnTo>
                      <a:pt x="2" y="17"/>
                    </a:lnTo>
                    <a:lnTo>
                      <a:pt x="5" y="12"/>
                    </a:lnTo>
                    <a:lnTo>
                      <a:pt x="8" y="8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3" y="17"/>
                    </a:lnTo>
                    <a:lnTo>
                      <a:pt x="55" y="23"/>
                    </a:lnTo>
                    <a:lnTo>
                      <a:pt x="55" y="28"/>
                    </a:lnTo>
                    <a:lnTo>
                      <a:pt x="55" y="28"/>
                    </a:lnTo>
                    <a:lnTo>
                      <a:pt x="55" y="34"/>
                    </a:lnTo>
                    <a:lnTo>
                      <a:pt x="53" y="39"/>
                    </a:lnTo>
                    <a:lnTo>
                      <a:pt x="51" y="43"/>
                    </a:lnTo>
                    <a:lnTo>
                      <a:pt x="47" y="47"/>
                    </a:lnTo>
                    <a:lnTo>
                      <a:pt x="43" y="51"/>
                    </a:lnTo>
                    <a:lnTo>
                      <a:pt x="39" y="53"/>
                    </a:lnTo>
                    <a:lnTo>
                      <a:pt x="34" y="55"/>
                    </a:lnTo>
                    <a:lnTo>
                      <a:pt x="28" y="55"/>
                    </a:lnTo>
                    <a:lnTo>
                      <a:pt x="23" y="55"/>
                    </a:lnTo>
                    <a:lnTo>
                      <a:pt x="17" y="53"/>
                    </a:lnTo>
                    <a:lnTo>
                      <a:pt x="13" y="51"/>
                    </a:lnTo>
                    <a:lnTo>
                      <a:pt x="8" y="47"/>
                    </a:lnTo>
                    <a:lnTo>
                      <a:pt x="5" y="43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92" name="Picture 461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3991" y="1967"/>
                <a:ext cx="19" cy="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93" name="Freeform 462"/>
              <p:cNvSpPr>
                <a:spLocks/>
              </p:cNvSpPr>
              <p:nvPr/>
            </p:nvSpPr>
            <p:spPr bwMode="auto">
              <a:xfrm>
                <a:off x="3995" y="1971"/>
                <a:ext cx="11" cy="1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4" y="5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2" y="1"/>
                  </a:cxn>
                  <a:cxn ang="0">
                    <a:pos x="24" y="2"/>
                  </a:cxn>
                  <a:cxn ang="0">
                    <a:pos x="27" y="5"/>
                  </a:cxn>
                  <a:cxn ang="0">
                    <a:pos x="30" y="8"/>
                  </a:cxn>
                  <a:cxn ang="0">
                    <a:pos x="31" y="10"/>
                  </a:cxn>
                  <a:cxn ang="0">
                    <a:pos x="33" y="13"/>
                  </a:cxn>
                  <a:cxn ang="0">
                    <a:pos x="33" y="17"/>
                  </a:cxn>
                  <a:cxn ang="0">
                    <a:pos x="33" y="17"/>
                  </a:cxn>
                  <a:cxn ang="0">
                    <a:pos x="33" y="20"/>
                  </a:cxn>
                  <a:cxn ang="0">
                    <a:pos x="31" y="23"/>
                  </a:cxn>
                  <a:cxn ang="0">
                    <a:pos x="30" y="25"/>
                  </a:cxn>
                  <a:cxn ang="0">
                    <a:pos x="27" y="28"/>
                  </a:cxn>
                  <a:cxn ang="0">
                    <a:pos x="24" y="31"/>
                  </a:cxn>
                  <a:cxn ang="0">
                    <a:pos x="22" y="32"/>
                  </a:cxn>
                  <a:cxn ang="0">
                    <a:pos x="19" y="34"/>
                  </a:cxn>
                  <a:cxn ang="0">
                    <a:pos x="16" y="34"/>
                  </a:cxn>
                  <a:cxn ang="0">
                    <a:pos x="12" y="34"/>
                  </a:cxn>
                  <a:cxn ang="0">
                    <a:pos x="9" y="32"/>
                  </a:cxn>
                  <a:cxn ang="0">
                    <a:pos x="7" y="31"/>
                  </a:cxn>
                  <a:cxn ang="0">
                    <a:pos x="4" y="28"/>
                  </a:cxn>
                  <a:cxn ang="0">
                    <a:pos x="3" y="25"/>
                  </a:cxn>
                  <a:cxn ang="0">
                    <a:pos x="1" y="23"/>
                  </a:cxn>
                  <a:cxn ang="0">
                    <a:pos x="0" y="20"/>
                  </a:cxn>
                  <a:cxn ang="0">
                    <a:pos x="0" y="17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0"/>
                    </a:lnTo>
                    <a:lnTo>
                      <a:pt x="33" y="1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1" y="23"/>
                    </a:lnTo>
                    <a:lnTo>
                      <a:pt x="30" y="25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2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2" y="34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4" y="28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94" name="Picture 463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3995" y="1971"/>
                <a:ext cx="11" cy="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95" name="Rectangle 464"/>
              <p:cNvSpPr>
                <a:spLocks noChangeArrowheads="1"/>
              </p:cNvSpPr>
              <p:nvPr/>
            </p:nvSpPr>
            <p:spPr bwMode="auto">
              <a:xfrm>
                <a:off x="3968" y="1584"/>
                <a:ext cx="19" cy="5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796" name="Picture 465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797" name="Picture 466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98" name="Rectangle 467"/>
              <p:cNvSpPr>
                <a:spLocks noChangeArrowheads="1"/>
              </p:cNvSpPr>
              <p:nvPr/>
            </p:nvSpPr>
            <p:spPr bwMode="auto">
              <a:xfrm>
                <a:off x="3947" y="1569"/>
                <a:ext cx="107" cy="9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799" name="Freeform 468"/>
              <p:cNvSpPr>
                <a:spLocks/>
              </p:cNvSpPr>
              <p:nvPr/>
            </p:nvSpPr>
            <p:spPr bwMode="auto">
              <a:xfrm>
                <a:off x="3969" y="1587"/>
                <a:ext cx="18" cy="7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8" y="15"/>
                  </a:cxn>
                  <a:cxn ang="0">
                    <a:pos x="12" y="17"/>
                  </a:cxn>
                  <a:cxn ang="0">
                    <a:pos x="16" y="19"/>
                  </a:cxn>
                  <a:cxn ang="0">
                    <a:pos x="21" y="21"/>
                  </a:cxn>
                  <a:cxn ang="0">
                    <a:pos x="27" y="21"/>
                  </a:cxn>
                  <a:cxn ang="0">
                    <a:pos x="32" y="21"/>
                  </a:cxn>
                  <a:cxn ang="0">
                    <a:pos x="38" y="19"/>
                  </a:cxn>
                  <a:cxn ang="0">
                    <a:pos x="42" y="17"/>
                  </a:cxn>
                  <a:cxn ang="0">
                    <a:pos x="46" y="15"/>
                  </a:cxn>
                  <a:cxn ang="0">
                    <a:pos x="50" y="11"/>
                  </a:cxn>
                  <a:cxn ang="0">
                    <a:pos x="51" y="8"/>
                  </a:cxn>
                  <a:cxn ang="0">
                    <a:pos x="54" y="4"/>
                  </a:cxn>
                  <a:cxn ang="0">
                    <a:pos x="54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4" h="21">
                    <a:moveTo>
                      <a:pt x="5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2" y="17"/>
                    </a:lnTo>
                    <a:lnTo>
                      <a:pt x="16" y="19"/>
                    </a:lnTo>
                    <a:lnTo>
                      <a:pt x="21" y="21"/>
                    </a:lnTo>
                    <a:lnTo>
                      <a:pt x="27" y="21"/>
                    </a:lnTo>
                    <a:lnTo>
                      <a:pt x="32" y="21"/>
                    </a:lnTo>
                    <a:lnTo>
                      <a:pt x="38" y="19"/>
                    </a:lnTo>
                    <a:lnTo>
                      <a:pt x="42" y="17"/>
                    </a:lnTo>
                    <a:lnTo>
                      <a:pt x="46" y="15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4" y="4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00" name="Picture 469"/>
              <p:cNvPicPr>
                <a:picLocks noChangeAspect="1"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3968" y="1587"/>
                <a:ext cx="19" cy="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01" name="Freeform 470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9" y="6"/>
                  </a:cxn>
                  <a:cxn ang="0">
                    <a:pos x="130" y="3"/>
                  </a:cxn>
                  <a:cxn ang="0">
                    <a:pos x="152" y="2"/>
                  </a:cxn>
                  <a:cxn ang="0">
                    <a:pos x="174" y="0"/>
                  </a:cxn>
                  <a:cxn ang="0">
                    <a:pos x="197" y="2"/>
                  </a:cxn>
                  <a:cxn ang="0">
                    <a:pos x="219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9" y="6"/>
                    </a:lnTo>
                    <a:lnTo>
                      <a:pt x="130" y="3"/>
                    </a:lnTo>
                    <a:lnTo>
                      <a:pt x="152" y="2"/>
                    </a:lnTo>
                    <a:lnTo>
                      <a:pt x="174" y="0"/>
                    </a:lnTo>
                    <a:lnTo>
                      <a:pt x="197" y="2"/>
                    </a:lnTo>
                    <a:lnTo>
                      <a:pt x="219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02" name="Picture 471"/>
              <p:cNvPicPr>
                <a:picLocks noChangeAspect="1" noChangeArrowheads="1"/>
              </p:cNvPicPr>
              <p:nvPr/>
            </p:nvPicPr>
            <p:blipFill>
              <a:blip r:embed="rId13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03" name="Picture 472"/>
              <p:cNvPicPr>
                <a:picLocks noChangeAspect="1" noChangeArrowheads="1"/>
              </p:cNvPicPr>
              <p:nvPr/>
            </p:nvPicPr>
            <p:blipFill>
              <a:blip r:embed="rId14" cstate="print"/>
              <a:srcRect/>
              <a:stretch>
                <a:fillRect/>
              </a:stretch>
            </p:blipFill>
            <p:spPr bwMode="auto">
              <a:xfrm>
                <a:off x="3944" y="1639"/>
                <a:ext cx="108" cy="1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04" name="Freeform 473"/>
              <p:cNvSpPr>
                <a:spLocks/>
              </p:cNvSpPr>
              <p:nvPr/>
            </p:nvSpPr>
            <p:spPr bwMode="auto">
              <a:xfrm>
                <a:off x="3945" y="1639"/>
                <a:ext cx="107" cy="1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7" y="10"/>
                  </a:cxn>
                  <a:cxn ang="0">
                    <a:pos x="107" y="6"/>
                  </a:cxn>
                  <a:cxn ang="0">
                    <a:pos x="129" y="3"/>
                  </a:cxn>
                  <a:cxn ang="0">
                    <a:pos x="152" y="0"/>
                  </a:cxn>
                  <a:cxn ang="0">
                    <a:pos x="174" y="0"/>
                  </a:cxn>
                  <a:cxn ang="0">
                    <a:pos x="196" y="0"/>
                  </a:cxn>
                  <a:cxn ang="0">
                    <a:pos x="218" y="3"/>
                  </a:cxn>
                  <a:cxn ang="0">
                    <a:pos x="239" y="6"/>
                  </a:cxn>
                  <a:cxn ang="0">
                    <a:pos x="261" y="10"/>
                  </a:cxn>
                  <a:cxn ang="0">
                    <a:pos x="261" y="10"/>
                  </a:cxn>
                  <a:cxn ang="0">
                    <a:pos x="320" y="10"/>
                  </a:cxn>
                  <a:cxn ang="0">
                    <a:pos x="320" y="56"/>
                  </a:cxn>
                  <a:cxn ang="0">
                    <a:pos x="0" y="56"/>
                  </a:cxn>
                  <a:cxn ang="0">
                    <a:pos x="0" y="10"/>
                  </a:cxn>
                </a:cxnLst>
                <a:rect l="0" t="0" r="r" b="b"/>
                <a:pathLst>
                  <a:path w="320" h="56">
                    <a:moveTo>
                      <a:pt x="0" y="10"/>
                    </a:moveTo>
                    <a:lnTo>
                      <a:pt x="87" y="10"/>
                    </a:lnTo>
                    <a:lnTo>
                      <a:pt x="107" y="6"/>
                    </a:lnTo>
                    <a:lnTo>
                      <a:pt x="129" y="3"/>
                    </a:lnTo>
                    <a:lnTo>
                      <a:pt x="152" y="0"/>
                    </a:lnTo>
                    <a:lnTo>
                      <a:pt x="174" y="0"/>
                    </a:lnTo>
                    <a:lnTo>
                      <a:pt x="196" y="0"/>
                    </a:lnTo>
                    <a:lnTo>
                      <a:pt x="218" y="3"/>
                    </a:lnTo>
                    <a:lnTo>
                      <a:pt x="239" y="6"/>
                    </a:lnTo>
                    <a:lnTo>
                      <a:pt x="261" y="10"/>
                    </a:lnTo>
                    <a:lnTo>
                      <a:pt x="261" y="10"/>
                    </a:lnTo>
                    <a:lnTo>
                      <a:pt x="320" y="10"/>
                    </a:lnTo>
                    <a:lnTo>
                      <a:pt x="320" y="56"/>
                    </a:lnTo>
                    <a:lnTo>
                      <a:pt x="0" y="56"/>
                    </a:lnTo>
                    <a:lnTo>
                      <a:pt x="0" y="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05" name="Rectangle 474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solidFill>
                <a:srgbClr val="DBDAC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06" name="Rectangle 475"/>
              <p:cNvSpPr>
                <a:spLocks noChangeArrowheads="1"/>
              </p:cNvSpPr>
              <p:nvPr/>
            </p:nvSpPr>
            <p:spPr bwMode="auto">
              <a:xfrm>
                <a:off x="3949" y="1648"/>
                <a:ext cx="98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07" name="Freeform 476"/>
              <p:cNvSpPr>
                <a:spLocks/>
              </p:cNvSpPr>
              <p:nvPr/>
            </p:nvSpPr>
            <p:spPr bwMode="auto">
              <a:xfrm>
                <a:off x="3945" y="1698"/>
                <a:ext cx="111" cy="14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0" y="9"/>
                  </a:cxn>
                  <a:cxn ang="0">
                    <a:pos x="106" y="9"/>
                  </a:cxn>
                  <a:cxn ang="0">
                    <a:pos x="120" y="5"/>
                  </a:cxn>
                  <a:cxn ang="0">
                    <a:pos x="135" y="1"/>
                  </a:cxn>
                  <a:cxn ang="0">
                    <a:pos x="150" y="0"/>
                  </a:cxn>
                  <a:cxn ang="0">
                    <a:pos x="166" y="0"/>
                  </a:cxn>
                  <a:cxn ang="0">
                    <a:pos x="181" y="0"/>
                  </a:cxn>
                  <a:cxn ang="0">
                    <a:pos x="196" y="1"/>
                  </a:cxn>
                  <a:cxn ang="0">
                    <a:pos x="211" y="5"/>
                  </a:cxn>
                  <a:cxn ang="0">
                    <a:pos x="226" y="9"/>
                  </a:cxn>
                  <a:cxn ang="0">
                    <a:pos x="226" y="9"/>
                  </a:cxn>
                  <a:cxn ang="0">
                    <a:pos x="332" y="9"/>
                  </a:cxn>
                  <a:cxn ang="0">
                    <a:pos x="332" y="34"/>
                  </a:cxn>
                  <a:cxn ang="0">
                    <a:pos x="226" y="34"/>
                  </a:cxn>
                  <a:cxn ang="0">
                    <a:pos x="211" y="38"/>
                  </a:cxn>
                  <a:cxn ang="0">
                    <a:pos x="196" y="40"/>
                  </a:cxn>
                  <a:cxn ang="0">
                    <a:pos x="181" y="42"/>
                  </a:cxn>
                  <a:cxn ang="0">
                    <a:pos x="166" y="43"/>
                  </a:cxn>
                  <a:cxn ang="0">
                    <a:pos x="151" y="42"/>
                  </a:cxn>
                  <a:cxn ang="0">
                    <a:pos x="136" y="40"/>
                  </a:cxn>
                  <a:cxn ang="0">
                    <a:pos x="121" y="38"/>
                  </a:cxn>
                  <a:cxn ang="0">
                    <a:pos x="106" y="34"/>
                  </a:cxn>
                  <a:cxn ang="0">
                    <a:pos x="106" y="34"/>
                  </a:cxn>
                  <a:cxn ang="0">
                    <a:pos x="0" y="34"/>
                  </a:cxn>
                  <a:cxn ang="0">
                    <a:pos x="0" y="34"/>
                  </a:cxn>
                </a:cxnLst>
                <a:rect l="0" t="0" r="r" b="b"/>
                <a:pathLst>
                  <a:path w="332" h="43">
                    <a:moveTo>
                      <a:pt x="0" y="34"/>
                    </a:moveTo>
                    <a:lnTo>
                      <a:pt x="0" y="9"/>
                    </a:lnTo>
                    <a:lnTo>
                      <a:pt x="106" y="9"/>
                    </a:lnTo>
                    <a:lnTo>
                      <a:pt x="120" y="5"/>
                    </a:lnTo>
                    <a:lnTo>
                      <a:pt x="135" y="1"/>
                    </a:lnTo>
                    <a:lnTo>
                      <a:pt x="150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96" y="1"/>
                    </a:lnTo>
                    <a:lnTo>
                      <a:pt x="211" y="5"/>
                    </a:lnTo>
                    <a:lnTo>
                      <a:pt x="226" y="9"/>
                    </a:lnTo>
                    <a:lnTo>
                      <a:pt x="226" y="9"/>
                    </a:lnTo>
                    <a:lnTo>
                      <a:pt x="332" y="9"/>
                    </a:lnTo>
                    <a:lnTo>
                      <a:pt x="332" y="34"/>
                    </a:lnTo>
                    <a:lnTo>
                      <a:pt x="226" y="34"/>
                    </a:lnTo>
                    <a:lnTo>
                      <a:pt x="211" y="38"/>
                    </a:lnTo>
                    <a:lnTo>
                      <a:pt x="196" y="40"/>
                    </a:lnTo>
                    <a:lnTo>
                      <a:pt x="181" y="42"/>
                    </a:lnTo>
                    <a:lnTo>
                      <a:pt x="166" y="43"/>
                    </a:lnTo>
                    <a:lnTo>
                      <a:pt x="151" y="42"/>
                    </a:lnTo>
                    <a:lnTo>
                      <a:pt x="136" y="40"/>
                    </a:lnTo>
                    <a:lnTo>
                      <a:pt x="121" y="38"/>
                    </a:lnTo>
                    <a:lnTo>
                      <a:pt x="106" y="34"/>
                    </a:lnTo>
                    <a:lnTo>
                      <a:pt x="106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08" name="Picture 477"/>
              <p:cNvPicPr>
                <a:picLocks noChangeAspect="1" noChangeArrowheads="1"/>
              </p:cNvPicPr>
              <p:nvPr/>
            </p:nvPicPr>
            <p:blipFill>
              <a:blip r:embed="rId15" cstate="print"/>
              <a:srcRect/>
              <a:stretch>
                <a:fillRect/>
              </a:stretch>
            </p:blipFill>
            <p:spPr bwMode="auto">
              <a:xfrm>
                <a:off x="3945" y="1697"/>
                <a:ext cx="111" cy="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09" name="Freeform 478"/>
              <p:cNvSpPr>
                <a:spLocks/>
              </p:cNvSpPr>
              <p:nvPr/>
            </p:nvSpPr>
            <p:spPr bwMode="auto">
              <a:xfrm>
                <a:off x="3945" y="1697"/>
                <a:ext cx="111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11"/>
                  </a:cxn>
                  <a:cxn ang="0">
                    <a:pos x="106" y="11"/>
                  </a:cxn>
                  <a:cxn ang="0">
                    <a:pos x="120" y="7"/>
                  </a:cxn>
                  <a:cxn ang="0">
                    <a:pos x="135" y="3"/>
                  </a:cxn>
                  <a:cxn ang="0">
                    <a:pos x="150" y="2"/>
                  </a:cxn>
                  <a:cxn ang="0">
                    <a:pos x="165" y="0"/>
                  </a:cxn>
                  <a:cxn ang="0">
                    <a:pos x="181" y="2"/>
                  </a:cxn>
                  <a:cxn ang="0">
                    <a:pos x="196" y="3"/>
                  </a:cxn>
                  <a:cxn ang="0">
                    <a:pos x="211" y="7"/>
                  </a:cxn>
                  <a:cxn ang="0">
                    <a:pos x="225" y="11"/>
                  </a:cxn>
                  <a:cxn ang="0">
                    <a:pos x="225" y="11"/>
                  </a:cxn>
                  <a:cxn ang="0">
                    <a:pos x="331" y="11"/>
                  </a:cxn>
                  <a:cxn ang="0">
                    <a:pos x="331" y="36"/>
                  </a:cxn>
                  <a:cxn ang="0">
                    <a:pos x="225" y="36"/>
                  </a:cxn>
                  <a:cxn ang="0">
                    <a:pos x="211" y="40"/>
                  </a:cxn>
                  <a:cxn ang="0">
                    <a:pos x="196" y="42"/>
                  </a:cxn>
                  <a:cxn ang="0">
                    <a:pos x="181" y="44"/>
                  </a:cxn>
                  <a:cxn ang="0">
                    <a:pos x="165" y="44"/>
                  </a:cxn>
                  <a:cxn ang="0">
                    <a:pos x="150" y="44"/>
                  </a:cxn>
                  <a:cxn ang="0">
                    <a:pos x="135" y="42"/>
                  </a:cxn>
                  <a:cxn ang="0">
                    <a:pos x="120" y="40"/>
                  </a:cxn>
                  <a:cxn ang="0">
                    <a:pos x="106" y="36"/>
                  </a:cxn>
                  <a:cxn ang="0">
                    <a:pos x="106" y="36"/>
                  </a:cxn>
                  <a:cxn ang="0">
                    <a:pos x="0" y="36"/>
                  </a:cxn>
                </a:cxnLst>
                <a:rect l="0" t="0" r="r" b="b"/>
                <a:pathLst>
                  <a:path w="331" h="44">
                    <a:moveTo>
                      <a:pt x="0" y="36"/>
                    </a:moveTo>
                    <a:lnTo>
                      <a:pt x="0" y="11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3"/>
                    </a:lnTo>
                    <a:lnTo>
                      <a:pt x="150" y="2"/>
                    </a:lnTo>
                    <a:lnTo>
                      <a:pt x="165" y="0"/>
                    </a:lnTo>
                    <a:lnTo>
                      <a:pt x="181" y="2"/>
                    </a:lnTo>
                    <a:lnTo>
                      <a:pt x="196" y="3"/>
                    </a:lnTo>
                    <a:lnTo>
                      <a:pt x="211" y="7"/>
                    </a:lnTo>
                    <a:lnTo>
                      <a:pt x="225" y="11"/>
                    </a:lnTo>
                    <a:lnTo>
                      <a:pt x="225" y="11"/>
                    </a:lnTo>
                    <a:lnTo>
                      <a:pt x="331" y="11"/>
                    </a:lnTo>
                    <a:lnTo>
                      <a:pt x="331" y="36"/>
                    </a:lnTo>
                    <a:lnTo>
                      <a:pt x="225" y="36"/>
                    </a:lnTo>
                    <a:lnTo>
                      <a:pt x="211" y="40"/>
                    </a:lnTo>
                    <a:lnTo>
                      <a:pt x="196" y="42"/>
                    </a:lnTo>
                    <a:lnTo>
                      <a:pt x="181" y="44"/>
                    </a:lnTo>
                    <a:lnTo>
                      <a:pt x="165" y="44"/>
                    </a:lnTo>
                    <a:lnTo>
                      <a:pt x="150" y="44"/>
                    </a:lnTo>
                    <a:lnTo>
                      <a:pt x="135" y="42"/>
                    </a:lnTo>
                    <a:lnTo>
                      <a:pt x="120" y="40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0" y="3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0" name="Freeform 479"/>
              <p:cNvSpPr>
                <a:spLocks/>
              </p:cNvSpPr>
              <p:nvPr/>
            </p:nvSpPr>
            <p:spPr bwMode="auto">
              <a:xfrm>
                <a:off x="4039" y="1583"/>
                <a:ext cx="15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5" y="22"/>
                  </a:cxn>
                  <a:cxn ang="0">
                    <a:pos x="45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0" y="22"/>
                  </a:cxn>
                </a:cxnLst>
                <a:rect l="0" t="0" r="r" b="b"/>
                <a:pathLst>
                  <a:path w="45" h="22">
                    <a:moveTo>
                      <a:pt x="0" y="22"/>
                    </a:moveTo>
                    <a:lnTo>
                      <a:pt x="45" y="22"/>
                    </a:lnTo>
                    <a:lnTo>
                      <a:pt x="45" y="0"/>
                    </a:lnTo>
                    <a:lnTo>
                      <a:pt x="0" y="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1" name="Freeform 480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28" y="15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28" y="15"/>
                  </a:cxn>
                  <a:cxn ang="0">
                    <a:pos x="28" y="15"/>
                  </a:cxn>
                </a:cxnLst>
                <a:rect l="0" t="0" r="r" b="b"/>
                <a:pathLst>
                  <a:path w="28" h="29">
                    <a:moveTo>
                      <a:pt x="28" y="15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28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2" name="Freeform 481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9" h="29">
                    <a:moveTo>
                      <a:pt x="0" y="15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3" name="Freeform 482"/>
              <p:cNvSpPr>
                <a:spLocks/>
              </p:cNvSpPr>
              <p:nvPr/>
            </p:nvSpPr>
            <p:spPr bwMode="auto">
              <a:xfrm>
                <a:off x="4032" y="166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7" y="15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7" h="15">
                    <a:moveTo>
                      <a:pt x="0" y="15"/>
                    </a:moveTo>
                    <a:lnTo>
                      <a:pt x="57" y="1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4" name="Freeform 483"/>
              <p:cNvSpPr>
                <a:spLocks/>
              </p:cNvSpPr>
              <p:nvPr/>
            </p:nvSpPr>
            <p:spPr bwMode="auto">
              <a:xfrm>
                <a:off x="4037" y="1713"/>
                <a:ext cx="19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58" y="15"/>
                  </a:cxn>
                  <a:cxn ang="0">
                    <a:pos x="58" y="0"/>
                  </a:cxn>
                  <a:cxn ang="0">
                    <a:pos x="0" y="0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58" y="15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pic>
            <p:nvPicPr>
              <p:cNvPr id="815" name="Picture 484"/>
              <p:cNvPicPr>
                <a:picLocks noChangeAspect="1" noChangeArrowheads="1"/>
              </p:cNvPicPr>
              <p:nvPr/>
            </p:nvPicPr>
            <p:blipFill>
              <a:blip r:embed="rId16" cstate="print"/>
              <a:srcRect/>
              <a:stretch>
                <a:fillRect/>
              </a:stretch>
            </p:blipFill>
            <p:spPr bwMode="auto">
              <a:xfrm>
                <a:off x="4000" y="1583"/>
                <a:ext cx="56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16" name="Rectangle 485"/>
              <p:cNvSpPr>
                <a:spLocks noChangeArrowheads="1"/>
              </p:cNvSpPr>
              <p:nvPr/>
            </p:nvSpPr>
            <p:spPr bwMode="auto">
              <a:xfrm>
                <a:off x="4039" y="1583"/>
                <a:ext cx="15" cy="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7" name="Freeform 486"/>
              <p:cNvSpPr>
                <a:spLocks/>
              </p:cNvSpPr>
              <p:nvPr/>
            </p:nvSpPr>
            <p:spPr bwMode="auto">
              <a:xfrm>
                <a:off x="4015" y="1584"/>
                <a:ext cx="10" cy="10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0" y="29"/>
                  </a:cxn>
                  <a:cxn ang="0">
                    <a:pos x="0" y="0"/>
                  </a:cxn>
                  <a:cxn ang="0">
                    <a:pos x="30" y="14"/>
                  </a:cxn>
                </a:cxnLst>
                <a:rect l="0" t="0" r="r" b="b"/>
                <a:pathLst>
                  <a:path w="30" h="29">
                    <a:moveTo>
                      <a:pt x="30" y="14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3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8" name="Freeform 487"/>
              <p:cNvSpPr>
                <a:spLocks/>
              </p:cNvSpPr>
              <p:nvPr/>
            </p:nvSpPr>
            <p:spPr bwMode="auto">
              <a:xfrm>
                <a:off x="4001" y="1584"/>
                <a:ext cx="9" cy="1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9" y="0"/>
                  </a:cxn>
                  <a:cxn ang="0">
                    <a:pos x="29" y="29"/>
                  </a:cxn>
                  <a:cxn ang="0">
                    <a:pos x="0" y="14"/>
                  </a:cxn>
                </a:cxnLst>
                <a:rect l="0" t="0" r="r" b="b"/>
                <a:pathLst>
                  <a:path w="29" h="29">
                    <a:moveTo>
                      <a:pt x="0" y="14"/>
                    </a:moveTo>
                    <a:lnTo>
                      <a:pt x="29" y="0"/>
                    </a:lnTo>
                    <a:lnTo>
                      <a:pt x="29" y="29"/>
                    </a:lnTo>
                    <a:lnTo>
                      <a:pt x="0" y="1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19" name="Rectangle 488"/>
              <p:cNvSpPr>
                <a:spLocks noChangeArrowheads="1"/>
              </p:cNvSpPr>
              <p:nvPr/>
            </p:nvSpPr>
            <p:spPr bwMode="auto">
              <a:xfrm>
                <a:off x="4032" y="1663"/>
                <a:ext cx="19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0" name="Rectangle 489"/>
              <p:cNvSpPr>
                <a:spLocks noChangeArrowheads="1"/>
              </p:cNvSpPr>
              <p:nvPr/>
            </p:nvSpPr>
            <p:spPr bwMode="auto">
              <a:xfrm>
                <a:off x="4036" y="1713"/>
                <a:ext cx="20" cy="5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1" name="Line 490"/>
              <p:cNvSpPr>
                <a:spLocks noChangeShapeType="1"/>
              </p:cNvSpPr>
              <p:nvPr/>
            </p:nvSpPr>
            <p:spPr bwMode="auto">
              <a:xfrm>
                <a:off x="3948" y="158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2" name="Line 491"/>
              <p:cNvSpPr>
                <a:spLocks noChangeShapeType="1"/>
              </p:cNvSpPr>
              <p:nvPr/>
            </p:nvSpPr>
            <p:spPr bwMode="auto">
              <a:xfrm>
                <a:off x="3945" y="166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3" name="Freeform 492"/>
              <p:cNvSpPr>
                <a:spLocks/>
              </p:cNvSpPr>
              <p:nvPr/>
            </p:nvSpPr>
            <p:spPr bwMode="auto">
              <a:xfrm>
                <a:off x="3918" y="2056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4" name="Freeform 493"/>
              <p:cNvSpPr>
                <a:spLocks/>
              </p:cNvSpPr>
              <p:nvPr/>
            </p:nvSpPr>
            <p:spPr bwMode="auto">
              <a:xfrm>
                <a:off x="3918" y="1937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5" name="Freeform 494"/>
              <p:cNvSpPr>
                <a:spLocks/>
              </p:cNvSpPr>
              <p:nvPr/>
            </p:nvSpPr>
            <p:spPr bwMode="auto">
              <a:xfrm>
                <a:off x="3918" y="1961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6" name="Freeform 495"/>
              <p:cNvSpPr>
                <a:spLocks/>
              </p:cNvSpPr>
              <p:nvPr/>
            </p:nvSpPr>
            <p:spPr bwMode="auto">
              <a:xfrm>
                <a:off x="3918" y="1985"/>
                <a:ext cx="52" cy="9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7" y="27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7"/>
                  </a:cxn>
                  <a:cxn ang="0">
                    <a:pos x="0" y="27"/>
                  </a:cxn>
                </a:cxnLst>
                <a:rect l="0" t="0" r="r" b="b"/>
                <a:pathLst>
                  <a:path w="157" h="27">
                    <a:moveTo>
                      <a:pt x="0" y="27"/>
                    </a:moveTo>
                    <a:lnTo>
                      <a:pt x="157" y="27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7" name="Freeform 496"/>
              <p:cNvSpPr>
                <a:spLocks/>
              </p:cNvSpPr>
              <p:nvPr/>
            </p:nvSpPr>
            <p:spPr bwMode="auto">
              <a:xfrm>
                <a:off x="3918" y="2009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8" name="Freeform 497"/>
              <p:cNvSpPr>
                <a:spLocks/>
              </p:cNvSpPr>
              <p:nvPr/>
            </p:nvSpPr>
            <p:spPr bwMode="auto">
              <a:xfrm>
                <a:off x="3918" y="2032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7" y="29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7" h="29">
                    <a:moveTo>
                      <a:pt x="0" y="29"/>
                    </a:moveTo>
                    <a:lnTo>
                      <a:pt x="157" y="29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29" name="Freeform 498"/>
              <p:cNvSpPr>
                <a:spLocks/>
              </p:cNvSpPr>
              <p:nvPr/>
            </p:nvSpPr>
            <p:spPr bwMode="auto">
              <a:xfrm>
                <a:off x="3918" y="1914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7" y="28"/>
                  </a:cxn>
                  <a:cxn ang="0">
                    <a:pos x="157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7" h="28">
                    <a:moveTo>
                      <a:pt x="0" y="28"/>
                    </a:moveTo>
                    <a:lnTo>
                      <a:pt x="157" y="28"/>
                    </a:lnTo>
                    <a:lnTo>
                      <a:pt x="157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0" name="Rectangle 499"/>
              <p:cNvSpPr>
                <a:spLocks noChangeArrowheads="1"/>
              </p:cNvSpPr>
              <p:nvPr/>
            </p:nvSpPr>
            <p:spPr bwMode="auto">
              <a:xfrm>
                <a:off x="3917" y="1913"/>
                <a:ext cx="1" cy="152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1" name="Rectangle 500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2" name="Rectangle 501"/>
              <p:cNvSpPr>
                <a:spLocks noChangeArrowheads="1"/>
              </p:cNvSpPr>
              <p:nvPr/>
            </p:nvSpPr>
            <p:spPr bwMode="auto">
              <a:xfrm>
                <a:off x="3918" y="1913"/>
                <a:ext cx="1" cy="152"/>
              </a:xfrm>
              <a:prstGeom prst="rect">
                <a:avLst/>
              </a:prstGeom>
              <a:solidFill>
                <a:srgbClr val="67676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3" name="Rectangle 502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8686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4" name="Rectangle 503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9696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5" name="Rectangle 504"/>
              <p:cNvSpPr>
                <a:spLocks noChangeArrowheads="1"/>
              </p:cNvSpPr>
              <p:nvPr/>
            </p:nvSpPr>
            <p:spPr bwMode="auto">
              <a:xfrm>
                <a:off x="3919" y="1913"/>
                <a:ext cx="1" cy="152"/>
              </a:xfrm>
              <a:prstGeom prst="rect">
                <a:avLst/>
              </a:prstGeom>
              <a:solidFill>
                <a:srgbClr val="6A6A6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6" name="Rectangle 505"/>
              <p:cNvSpPr>
                <a:spLocks noChangeArrowheads="1"/>
              </p:cNvSpPr>
              <p:nvPr/>
            </p:nvSpPr>
            <p:spPr bwMode="auto">
              <a:xfrm>
                <a:off x="3920" y="1913"/>
                <a:ext cx="1" cy="152"/>
              </a:xfrm>
              <a:prstGeom prst="rect">
                <a:avLst/>
              </a:prstGeom>
              <a:solidFill>
                <a:srgbClr val="6B6B6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7" name="Rectangle 506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C6C6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8" name="Rectangle 507"/>
              <p:cNvSpPr>
                <a:spLocks noChangeArrowheads="1"/>
              </p:cNvSpPr>
              <p:nvPr/>
            </p:nvSpPr>
            <p:spPr bwMode="auto">
              <a:xfrm>
                <a:off x="3921" y="1913"/>
                <a:ext cx="1" cy="152"/>
              </a:xfrm>
              <a:prstGeom prst="rect">
                <a:avLst/>
              </a:prstGeom>
              <a:solidFill>
                <a:srgbClr val="6D6D6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39" name="Rectangle 508"/>
              <p:cNvSpPr>
                <a:spLocks noChangeArrowheads="1"/>
              </p:cNvSpPr>
              <p:nvPr/>
            </p:nvSpPr>
            <p:spPr bwMode="auto">
              <a:xfrm>
                <a:off x="3922" y="1913"/>
                <a:ext cx="1" cy="152"/>
              </a:xfrm>
              <a:prstGeom prst="rect">
                <a:avLst/>
              </a:prstGeom>
              <a:solidFill>
                <a:srgbClr val="6E6E6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0" name="Rectangle 509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6F6F6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1" name="Rectangle 510"/>
              <p:cNvSpPr>
                <a:spLocks noChangeArrowheads="1"/>
              </p:cNvSpPr>
              <p:nvPr/>
            </p:nvSpPr>
            <p:spPr bwMode="auto">
              <a:xfrm>
                <a:off x="3923" y="1913"/>
                <a:ext cx="1" cy="152"/>
              </a:xfrm>
              <a:prstGeom prst="rect">
                <a:avLst/>
              </a:prstGeom>
              <a:solidFill>
                <a:srgbClr val="70707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2" name="Rectangle 511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1717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3" name="Rectangle 512"/>
              <p:cNvSpPr>
                <a:spLocks noChangeArrowheads="1"/>
              </p:cNvSpPr>
              <p:nvPr/>
            </p:nvSpPr>
            <p:spPr bwMode="auto">
              <a:xfrm>
                <a:off x="3924" y="1913"/>
                <a:ext cx="1" cy="152"/>
              </a:xfrm>
              <a:prstGeom prst="rect">
                <a:avLst/>
              </a:prstGeom>
              <a:solidFill>
                <a:srgbClr val="7272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4" name="Rectangle 513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3737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5" name="Rectangle 514"/>
              <p:cNvSpPr>
                <a:spLocks noChangeArrowheads="1"/>
              </p:cNvSpPr>
              <p:nvPr/>
            </p:nvSpPr>
            <p:spPr bwMode="auto">
              <a:xfrm>
                <a:off x="3925" y="1913"/>
                <a:ext cx="1" cy="152"/>
              </a:xfrm>
              <a:prstGeom prst="rect">
                <a:avLst/>
              </a:prstGeom>
              <a:solidFill>
                <a:srgbClr val="74747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6" name="Rectangle 515"/>
              <p:cNvSpPr>
                <a:spLocks noChangeArrowheads="1"/>
              </p:cNvSpPr>
              <p:nvPr/>
            </p:nvSpPr>
            <p:spPr bwMode="auto">
              <a:xfrm>
                <a:off x="3926" y="1913"/>
                <a:ext cx="1" cy="152"/>
              </a:xfrm>
              <a:prstGeom prst="rect">
                <a:avLst/>
              </a:prstGeom>
              <a:solidFill>
                <a:srgbClr val="75757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7" name="Rectangle 516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6767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8" name="Rectangle 517"/>
              <p:cNvSpPr>
                <a:spLocks noChangeArrowheads="1"/>
              </p:cNvSpPr>
              <p:nvPr/>
            </p:nvSpPr>
            <p:spPr bwMode="auto">
              <a:xfrm>
                <a:off x="3927" y="1913"/>
                <a:ext cx="1" cy="152"/>
              </a:xfrm>
              <a:prstGeom prst="rect">
                <a:avLst/>
              </a:prstGeom>
              <a:solidFill>
                <a:srgbClr val="77777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49" name="Rectangle 518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8787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0" name="Rectangle 519"/>
              <p:cNvSpPr>
                <a:spLocks noChangeArrowheads="1"/>
              </p:cNvSpPr>
              <p:nvPr/>
            </p:nvSpPr>
            <p:spPr bwMode="auto">
              <a:xfrm>
                <a:off x="3928" y="1913"/>
                <a:ext cx="1" cy="152"/>
              </a:xfrm>
              <a:prstGeom prst="rect">
                <a:avLst/>
              </a:prstGeom>
              <a:solidFill>
                <a:srgbClr val="79797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1" name="Rectangle 520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A7A7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2" name="Rectangle 521"/>
              <p:cNvSpPr>
                <a:spLocks noChangeArrowheads="1"/>
              </p:cNvSpPr>
              <p:nvPr/>
            </p:nvSpPr>
            <p:spPr bwMode="auto">
              <a:xfrm>
                <a:off x="3929" y="1913"/>
                <a:ext cx="1" cy="152"/>
              </a:xfrm>
              <a:prstGeom prst="rect">
                <a:avLst/>
              </a:prstGeom>
              <a:solidFill>
                <a:srgbClr val="7B7B7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3" name="Rectangle 522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C7C7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4" name="Rectangle 523"/>
              <p:cNvSpPr>
                <a:spLocks noChangeArrowheads="1"/>
              </p:cNvSpPr>
              <p:nvPr/>
            </p:nvSpPr>
            <p:spPr bwMode="auto">
              <a:xfrm>
                <a:off x="3930" y="1913"/>
                <a:ext cx="1" cy="152"/>
              </a:xfrm>
              <a:prstGeom prst="rect">
                <a:avLst/>
              </a:prstGeom>
              <a:solidFill>
                <a:srgbClr val="7D7D7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5" name="Rectangle 524"/>
              <p:cNvSpPr>
                <a:spLocks noChangeArrowheads="1"/>
              </p:cNvSpPr>
              <p:nvPr/>
            </p:nvSpPr>
            <p:spPr bwMode="auto">
              <a:xfrm>
                <a:off x="3931" y="1913"/>
                <a:ext cx="1" cy="152"/>
              </a:xfrm>
              <a:prstGeom prst="rect">
                <a:avLst/>
              </a:prstGeom>
              <a:solidFill>
                <a:srgbClr val="7E7E7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6" name="Rectangle 525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7F7F7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7" name="Rectangle 526"/>
              <p:cNvSpPr>
                <a:spLocks noChangeArrowheads="1"/>
              </p:cNvSpPr>
              <p:nvPr/>
            </p:nvSpPr>
            <p:spPr bwMode="auto">
              <a:xfrm>
                <a:off x="3932" y="1913"/>
                <a:ext cx="1" cy="15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8" name="Rectangle 527"/>
              <p:cNvSpPr>
                <a:spLocks noChangeArrowheads="1"/>
              </p:cNvSpPr>
              <p:nvPr/>
            </p:nvSpPr>
            <p:spPr bwMode="auto">
              <a:xfrm>
                <a:off x="3933" y="1913"/>
                <a:ext cx="1" cy="152"/>
              </a:xfrm>
              <a:prstGeom prst="rect">
                <a:avLst/>
              </a:prstGeom>
              <a:solidFill>
                <a:srgbClr val="81818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59" name="Rectangle 528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2828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0" name="Rectangle 529"/>
              <p:cNvSpPr>
                <a:spLocks noChangeArrowheads="1"/>
              </p:cNvSpPr>
              <p:nvPr/>
            </p:nvSpPr>
            <p:spPr bwMode="auto">
              <a:xfrm>
                <a:off x="3934" y="1913"/>
                <a:ext cx="1" cy="152"/>
              </a:xfrm>
              <a:prstGeom prst="rect">
                <a:avLst/>
              </a:prstGeom>
              <a:solidFill>
                <a:srgbClr val="83838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1" name="Rectangle 530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4848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2" name="Rectangle 531"/>
              <p:cNvSpPr>
                <a:spLocks noChangeArrowheads="1"/>
              </p:cNvSpPr>
              <p:nvPr/>
            </p:nvSpPr>
            <p:spPr bwMode="auto">
              <a:xfrm>
                <a:off x="3935" y="1913"/>
                <a:ext cx="1" cy="152"/>
              </a:xfrm>
              <a:prstGeom prst="rect">
                <a:avLst/>
              </a:prstGeom>
              <a:solidFill>
                <a:srgbClr val="85858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3" name="Rectangle 532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6868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4" name="Rectangle 533"/>
              <p:cNvSpPr>
                <a:spLocks noChangeArrowheads="1"/>
              </p:cNvSpPr>
              <p:nvPr/>
            </p:nvSpPr>
            <p:spPr bwMode="auto">
              <a:xfrm>
                <a:off x="3936" y="1913"/>
                <a:ext cx="1" cy="152"/>
              </a:xfrm>
              <a:prstGeom prst="rect">
                <a:avLst/>
              </a:prstGeom>
              <a:solidFill>
                <a:srgbClr val="87878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5" name="Rectangle 534"/>
              <p:cNvSpPr>
                <a:spLocks noChangeArrowheads="1"/>
              </p:cNvSpPr>
              <p:nvPr/>
            </p:nvSpPr>
            <p:spPr bwMode="auto">
              <a:xfrm>
                <a:off x="3937" y="1913"/>
                <a:ext cx="1" cy="152"/>
              </a:xfrm>
              <a:prstGeom prst="rect">
                <a:avLst/>
              </a:prstGeom>
              <a:solidFill>
                <a:srgbClr val="88888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6" name="Rectangle 535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9898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7" name="Rectangle 536"/>
              <p:cNvSpPr>
                <a:spLocks noChangeArrowheads="1"/>
              </p:cNvSpPr>
              <p:nvPr/>
            </p:nvSpPr>
            <p:spPr bwMode="auto">
              <a:xfrm>
                <a:off x="3938" y="1913"/>
                <a:ext cx="1" cy="152"/>
              </a:xfrm>
              <a:prstGeom prst="rect">
                <a:avLst/>
              </a:prstGeom>
              <a:solidFill>
                <a:srgbClr val="8A8A8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8" name="Rectangle 537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B8B8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69" name="Rectangle 538"/>
              <p:cNvSpPr>
                <a:spLocks noChangeArrowheads="1"/>
              </p:cNvSpPr>
              <p:nvPr/>
            </p:nvSpPr>
            <p:spPr bwMode="auto">
              <a:xfrm>
                <a:off x="3939" y="1913"/>
                <a:ext cx="1" cy="152"/>
              </a:xfrm>
              <a:prstGeom prst="rect">
                <a:avLst/>
              </a:prstGeom>
              <a:solidFill>
                <a:srgbClr val="8C8C8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0" name="Rectangle 539"/>
              <p:cNvSpPr>
                <a:spLocks noChangeArrowheads="1"/>
              </p:cNvSpPr>
              <p:nvPr/>
            </p:nvSpPr>
            <p:spPr bwMode="auto">
              <a:xfrm>
                <a:off x="3940" y="1913"/>
                <a:ext cx="1" cy="152"/>
              </a:xfrm>
              <a:prstGeom prst="rect">
                <a:avLst/>
              </a:prstGeom>
              <a:solidFill>
                <a:srgbClr val="8D8D8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1" name="Rectangle 540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E8E8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2" name="Rectangle 541"/>
              <p:cNvSpPr>
                <a:spLocks noChangeArrowheads="1"/>
              </p:cNvSpPr>
              <p:nvPr/>
            </p:nvSpPr>
            <p:spPr bwMode="auto">
              <a:xfrm>
                <a:off x="3941" y="1913"/>
                <a:ext cx="1" cy="152"/>
              </a:xfrm>
              <a:prstGeom prst="rect">
                <a:avLst/>
              </a:prstGeom>
              <a:solidFill>
                <a:srgbClr val="8F8F8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3" name="Rectangle 542"/>
              <p:cNvSpPr>
                <a:spLocks noChangeArrowheads="1"/>
              </p:cNvSpPr>
              <p:nvPr/>
            </p:nvSpPr>
            <p:spPr bwMode="auto">
              <a:xfrm>
                <a:off x="3942" y="1913"/>
                <a:ext cx="1" cy="152"/>
              </a:xfrm>
              <a:prstGeom prst="rect">
                <a:avLst/>
              </a:prstGeom>
              <a:solidFill>
                <a:srgbClr val="90909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4" name="Rectangle 543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1919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5" name="Rectangle 544"/>
              <p:cNvSpPr>
                <a:spLocks noChangeArrowheads="1"/>
              </p:cNvSpPr>
              <p:nvPr/>
            </p:nvSpPr>
            <p:spPr bwMode="auto">
              <a:xfrm>
                <a:off x="3943" y="1913"/>
                <a:ext cx="1" cy="152"/>
              </a:xfrm>
              <a:prstGeom prst="rect">
                <a:avLst/>
              </a:prstGeom>
              <a:solidFill>
                <a:srgbClr val="92929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6" name="Rectangle 545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3939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7" name="Rectangle 546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4949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8" name="Rectangle 547"/>
              <p:cNvSpPr>
                <a:spLocks noChangeArrowheads="1"/>
              </p:cNvSpPr>
              <p:nvPr/>
            </p:nvSpPr>
            <p:spPr bwMode="auto">
              <a:xfrm>
                <a:off x="3944" y="1913"/>
                <a:ext cx="1" cy="152"/>
              </a:xfrm>
              <a:prstGeom prst="rect">
                <a:avLst/>
              </a:prstGeom>
              <a:solidFill>
                <a:srgbClr val="95959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79" name="Rectangle 548"/>
              <p:cNvSpPr>
                <a:spLocks noChangeArrowheads="1"/>
              </p:cNvSpPr>
              <p:nvPr/>
            </p:nvSpPr>
            <p:spPr bwMode="auto">
              <a:xfrm>
                <a:off x="3945" y="1913"/>
                <a:ext cx="1" cy="152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0" name="Rectangle 549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1" name="Rectangle 550"/>
              <p:cNvSpPr>
                <a:spLocks noChangeArrowheads="1"/>
              </p:cNvSpPr>
              <p:nvPr/>
            </p:nvSpPr>
            <p:spPr bwMode="auto">
              <a:xfrm>
                <a:off x="3946" y="1913"/>
                <a:ext cx="1" cy="152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2" name="Rectangle 551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3" name="Rectangle 552"/>
              <p:cNvSpPr>
                <a:spLocks noChangeArrowheads="1"/>
              </p:cNvSpPr>
              <p:nvPr/>
            </p:nvSpPr>
            <p:spPr bwMode="auto">
              <a:xfrm>
                <a:off x="3947" y="1913"/>
                <a:ext cx="1" cy="152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4" name="Rectangle 553"/>
              <p:cNvSpPr>
                <a:spLocks noChangeArrowheads="1"/>
              </p:cNvSpPr>
              <p:nvPr/>
            </p:nvSpPr>
            <p:spPr bwMode="auto">
              <a:xfrm>
                <a:off x="3948" y="1913"/>
                <a:ext cx="1" cy="152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5" name="Rectangle 554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6" name="Rectangle 555"/>
              <p:cNvSpPr>
                <a:spLocks noChangeArrowheads="1"/>
              </p:cNvSpPr>
              <p:nvPr/>
            </p:nvSpPr>
            <p:spPr bwMode="auto">
              <a:xfrm>
                <a:off x="3949" y="1913"/>
                <a:ext cx="1" cy="152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7" name="Rectangle 556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8" name="Rectangle 557"/>
              <p:cNvSpPr>
                <a:spLocks noChangeArrowheads="1"/>
              </p:cNvSpPr>
              <p:nvPr/>
            </p:nvSpPr>
            <p:spPr bwMode="auto">
              <a:xfrm>
                <a:off x="3950" y="1913"/>
                <a:ext cx="1" cy="152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89" name="Rectangle 558"/>
              <p:cNvSpPr>
                <a:spLocks noChangeArrowheads="1"/>
              </p:cNvSpPr>
              <p:nvPr/>
            </p:nvSpPr>
            <p:spPr bwMode="auto">
              <a:xfrm>
                <a:off x="3951" y="1913"/>
                <a:ext cx="1" cy="152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0" name="Rectangle 559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1" name="Rectangle 560"/>
              <p:cNvSpPr>
                <a:spLocks noChangeArrowheads="1"/>
              </p:cNvSpPr>
              <p:nvPr/>
            </p:nvSpPr>
            <p:spPr bwMode="auto">
              <a:xfrm>
                <a:off x="3952" y="1913"/>
                <a:ext cx="1" cy="152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2" name="Rectangle 561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3" name="Rectangle 562"/>
              <p:cNvSpPr>
                <a:spLocks noChangeArrowheads="1"/>
              </p:cNvSpPr>
              <p:nvPr/>
            </p:nvSpPr>
            <p:spPr bwMode="auto">
              <a:xfrm>
                <a:off x="3953" y="1913"/>
                <a:ext cx="1" cy="152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4" name="Rectangle 563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5" name="Rectangle 564"/>
              <p:cNvSpPr>
                <a:spLocks noChangeArrowheads="1"/>
              </p:cNvSpPr>
              <p:nvPr/>
            </p:nvSpPr>
            <p:spPr bwMode="auto">
              <a:xfrm>
                <a:off x="3954" y="1913"/>
                <a:ext cx="1" cy="152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6" name="Rectangle 565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7" name="Rectangle 566"/>
              <p:cNvSpPr>
                <a:spLocks noChangeArrowheads="1"/>
              </p:cNvSpPr>
              <p:nvPr/>
            </p:nvSpPr>
            <p:spPr bwMode="auto">
              <a:xfrm>
                <a:off x="3955" y="1913"/>
                <a:ext cx="1" cy="152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8" name="Rectangle 567"/>
              <p:cNvSpPr>
                <a:spLocks noChangeArrowheads="1"/>
              </p:cNvSpPr>
              <p:nvPr/>
            </p:nvSpPr>
            <p:spPr bwMode="auto">
              <a:xfrm>
                <a:off x="3956" y="1913"/>
                <a:ext cx="1" cy="152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899" name="Rectangle 568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0" name="Rectangle 569"/>
              <p:cNvSpPr>
                <a:spLocks noChangeArrowheads="1"/>
              </p:cNvSpPr>
              <p:nvPr/>
            </p:nvSpPr>
            <p:spPr bwMode="auto">
              <a:xfrm>
                <a:off x="3957" y="1913"/>
                <a:ext cx="1" cy="152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1" name="Rectangle 570"/>
              <p:cNvSpPr>
                <a:spLocks noChangeArrowheads="1"/>
              </p:cNvSpPr>
              <p:nvPr/>
            </p:nvSpPr>
            <p:spPr bwMode="auto">
              <a:xfrm>
                <a:off x="3958" y="1913"/>
                <a:ext cx="1" cy="152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2" name="Rectangle 571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3" name="Rectangle 572"/>
              <p:cNvSpPr>
                <a:spLocks noChangeArrowheads="1"/>
              </p:cNvSpPr>
              <p:nvPr/>
            </p:nvSpPr>
            <p:spPr bwMode="auto">
              <a:xfrm>
                <a:off x="3959" y="1913"/>
                <a:ext cx="1" cy="152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4" name="Rectangle 573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5" name="Rectangle 574"/>
              <p:cNvSpPr>
                <a:spLocks noChangeArrowheads="1"/>
              </p:cNvSpPr>
              <p:nvPr/>
            </p:nvSpPr>
            <p:spPr bwMode="auto">
              <a:xfrm>
                <a:off x="3960" y="1913"/>
                <a:ext cx="1" cy="152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6" name="Rectangle 575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7" name="Rectangle 576"/>
              <p:cNvSpPr>
                <a:spLocks noChangeArrowheads="1"/>
              </p:cNvSpPr>
              <p:nvPr/>
            </p:nvSpPr>
            <p:spPr bwMode="auto">
              <a:xfrm>
                <a:off x="3961" y="1913"/>
                <a:ext cx="1" cy="152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8" name="Rectangle 577"/>
              <p:cNvSpPr>
                <a:spLocks noChangeArrowheads="1"/>
              </p:cNvSpPr>
              <p:nvPr/>
            </p:nvSpPr>
            <p:spPr bwMode="auto">
              <a:xfrm>
                <a:off x="3962" y="1913"/>
                <a:ext cx="1" cy="152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09" name="Rectangle 578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0" name="Rectangle 579"/>
              <p:cNvSpPr>
                <a:spLocks noChangeArrowheads="1"/>
              </p:cNvSpPr>
              <p:nvPr/>
            </p:nvSpPr>
            <p:spPr bwMode="auto">
              <a:xfrm>
                <a:off x="3963" y="1913"/>
                <a:ext cx="1" cy="152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1" name="Rectangle 580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2" name="Rectangle 581"/>
              <p:cNvSpPr>
                <a:spLocks noChangeArrowheads="1"/>
              </p:cNvSpPr>
              <p:nvPr/>
            </p:nvSpPr>
            <p:spPr bwMode="auto">
              <a:xfrm>
                <a:off x="3964" y="1913"/>
                <a:ext cx="1" cy="152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3" name="Rectangle 582"/>
              <p:cNvSpPr>
                <a:spLocks noChangeArrowheads="1"/>
              </p:cNvSpPr>
              <p:nvPr/>
            </p:nvSpPr>
            <p:spPr bwMode="auto">
              <a:xfrm>
                <a:off x="3965" y="1913"/>
                <a:ext cx="1" cy="152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4" name="Rectangle 583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5" name="Rectangle 584"/>
              <p:cNvSpPr>
                <a:spLocks noChangeArrowheads="1"/>
              </p:cNvSpPr>
              <p:nvPr/>
            </p:nvSpPr>
            <p:spPr bwMode="auto">
              <a:xfrm>
                <a:off x="3966" y="1913"/>
                <a:ext cx="1" cy="152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6" name="Rectangle 585"/>
              <p:cNvSpPr>
                <a:spLocks noChangeArrowheads="1"/>
              </p:cNvSpPr>
              <p:nvPr/>
            </p:nvSpPr>
            <p:spPr bwMode="auto">
              <a:xfrm>
                <a:off x="3967" y="1913"/>
                <a:ext cx="1" cy="152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7" name="Rectangle 586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8" name="Rectangle 587"/>
              <p:cNvSpPr>
                <a:spLocks noChangeArrowheads="1"/>
              </p:cNvSpPr>
              <p:nvPr/>
            </p:nvSpPr>
            <p:spPr bwMode="auto">
              <a:xfrm>
                <a:off x="3968" y="1913"/>
                <a:ext cx="1" cy="152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19" name="Rectangle 588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0" name="Rectangle 589"/>
              <p:cNvSpPr>
                <a:spLocks noChangeArrowheads="1"/>
              </p:cNvSpPr>
              <p:nvPr/>
            </p:nvSpPr>
            <p:spPr bwMode="auto">
              <a:xfrm>
                <a:off x="3969" y="1913"/>
                <a:ext cx="1" cy="152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1" name="Freeform 590"/>
              <p:cNvSpPr>
                <a:spLocks/>
              </p:cNvSpPr>
              <p:nvPr/>
            </p:nvSpPr>
            <p:spPr bwMode="auto">
              <a:xfrm>
                <a:off x="4032" y="2058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2" name="Freeform 591"/>
              <p:cNvSpPr>
                <a:spLocks/>
              </p:cNvSpPr>
              <p:nvPr/>
            </p:nvSpPr>
            <p:spPr bwMode="auto">
              <a:xfrm>
                <a:off x="4032" y="1940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3" name="Freeform 592"/>
              <p:cNvSpPr>
                <a:spLocks/>
              </p:cNvSpPr>
              <p:nvPr/>
            </p:nvSpPr>
            <p:spPr bwMode="auto">
              <a:xfrm>
                <a:off x="4032" y="1963"/>
                <a:ext cx="5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4" name="Freeform 593"/>
              <p:cNvSpPr>
                <a:spLocks/>
              </p:cNvSpPr>
              <p:nvPr/>
            </p:nvSpPr>
            <p:spPr bwMode="auto">
              <a:xfrm>
                <a:off x="4032" y="1987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5" name="Freeform 594"/>
              <p:cNvSpPr>
                <a:spLocks/>
              </p:cNvSpPr>
              <p:nvPr/>
            </p:nvSpPr>
            <p:spPr bwMode="auto">
              <a:xfrm>
                <a:off x="4032" y="2011"/>
                <a:ext cx="52" cy="9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56" y="28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8"/>
                  </a:cxn>
                  <a:cxn ang="0">
                    <a:pos x="0" y="28"/>
                  </a:cxn>
                </a:cxnLst>
                <a:rect l="0" t="0" r="r" b="b"/>
                <a:pathLst>
                  <a:path w="156" h="28">
                    <a:moveTo>
                      <a:pt x="0" y="28"/>
                    </a:moveTo>
                    <a:lnTo>
                      <a:pt x="156" y="28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6" name="Freeform 595"/>
              <p:cNvSpPr>
                <a:spLocks/>
              </p:cNvSpPr>
              <p:nvPr/>
            </p:nvSpPr>
            <p:spPr bwMode="auto">
              <a:xfrm>
                <a:off x="4032" y="2034"/>
                <a:ext cx="52" cy="10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7" name="Freeform 596"/>
              <p:cNvSpPr>
                <a:spLocks/>
              </p:cNvSpPr>
              <p:nvPr/>
            </p:nvSpPr>
            <p:spPr bwMode="auto">
              <a:xfrm>
                <a:off x="4032" y="1916"/>
                <a:ext cx="52" cy="9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56" y="29"/>
                  </a:cxn>
                  <a:cxn ang="0">
                    <a:pos x="156" y="0"/>
                  </a:cxn>
                  <a:cxn ang="0">
                    <a:pos x="0" y="0"/>
                  </a:cxn>
                  <a:cxn ang="0">
                    <a:pos x="0" y="29"/>
                  </a:cxn>
                  <a:cxn ang="0">
                    <a:pos x="0" y="29"/>
                  </a:cxn>
                </a:cxnLst>
                <a:rect l="0" t="0" r="r" b="b"/>
                <a:pathLst>
                  <a:path w="156" h="29">
                    <a:moveTo>
                      <a:pt x="0" y="29"/>
                    </a:moveTo>
                    <a:lnTo>
                      <a:pt x="156" y="29"/>
                    </a:lnTo>
                    <a:lnTo>
                      <a:pt x="15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8" name="Rectangle 597"/>
              <p:cNvSpPr>
                <a:spLocks noChangeArrowheads="1"/>
              </p:cNvSpPr>
              <p:nvPr/>
            </p:nvSpPr>
            <p:spPr bwMode="auto">
              <a:xfrm>
                <a:off x="4031" y="1916"/>
                <a:ext cx="1" cy="151"/>
              </a:xfrm>
              <a:prstGeom prst="rect">
                <a:avLst/>
              </a:prstGeom>
              <a:solidFill>
                <a:srgbClr val="6666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29" name="Rectangle 598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FBFB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0" name="Rectangle 599"/>
              <p:cNvSpPr>
                <a:spLocks noChangeArrowheads="1"/>
              </p:cNvSpPr>
              <p:nvPr/>
            </p:nvSpPr>
            <p:spPr bwMode="auto">
              <a:xfrm>
                <a:off x="4032" y="1916"/>
                <a:ext cx="1" cy="151"/>
              </a:xfrm>
              <a:prstGeom prst="rect">
                <a:avLst/>
              </a:prstGeom>
              <a:solidFill>
                <a:srgbClr val="BEBEB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1" name="Rectangle 600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DBDB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2" name="Rectangle 601"/>
              <p:cNvSpPr>
                <a:spLocks noChangeArrowheads="1"/>
              </p:cNvSpPr>
              <p:nvPr/>
            </p:nvSpPr>
            <p:spPr bwMode="auto">
              <a:xfrm>
                <a:off x="4033" y="1916"/>
                <a:ext cx="1" cy="151"/>
              </a:xfrm>
              <a:prstGeom prst="rect">
                <a:avLst/>
              </a:prstGeom>
              <a:solidFill>
                <a:srgbClr val="BCBCB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3" name="Rectangle 602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BBBB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4" name="Rectangle 603"/>
              <p:cNvSpPr>
                <a:spLocks noChangeArrowheads="1"/>
              </p:cNvSpPr>
              <p:nvPr/>
            </p:nvSpPr>
            <p:spPr bwMode="auto">
              <a:xfrm>
                <a:off x="4034" y="1916"/>
                <a:ext cx="1" cy="151"/>
              </a:xfrm>
              <a:prstGeom prst="rect">
                <a:avLst/>
              </a:prstGeom>
              <a:solidFill>
                <a:srgbClr val="BABAB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5" name="Rectangle 604"/>
              <p:cNvSpPr>
                <a:spLocks noChangeArrowheads="1"/>
              </p:cNvSpPr>
              <p:nvPr/>
            </p:nvSpPr>
            <p:spPr bwMode="auto">
              <a:xfrm>
                <a:off x="4035" y="1916"/>
                <a:ext cx="1" cy="151"/>
              </a:xfrm>
              <a:prstGeom prst="rect">
                <a:avLst/>
              </a:prstGeom>
              <a:solidFill>
                <a:srgbClr val="B9B9B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6" name="Rectangle 605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8B8B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7" name="Rectangle 606"/>
              <p:cNvSpPr>
                <a:spLocks noChangeArrowheads="1"/>
              </p:cNvSpPr>
              <p:nvPr/>
            </p:nvSpPr>
            <p:spPr bwMode="auto">
              <a:xfrm>
                <a:off x="4036" y="1916"/>
                <a:ext cx="1" cy="151"/>
              </a:xfrm>
              <a:prstGeom prst="rect">
                <a:avLst/>
              </a:prstGeom>
              <a:solidFill>
                <a:srgbClr val="B7B7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8" name="Rectangle 607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6B6B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39" name="Rectangle 608"/>
              <p:cNvSpPr>
                <a:spLocks noChangeArrowheads="1"/>
              </p:cNvSpPr>
              <p:nvPr/>
            </p:nvSpPr>
            <p:spPr bwMode="auto">
              <a:xfrm>
                <a:off x="4037" y="1916"/>
                <a:ext cx="1" cy="151"/>
              </a:xfrm>
              <a:prstGeom prst="rect">
                <a:avLst/>
              </a:prstGeom>
              <a:solidFill>
                <a:srgbClr val="B5B5B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0" name="Rectangle 609"/>
              <p:cNvSpPr>
                <a:spLocks noChangeArrowheads="1"/>
              </p:cNvSpPr>
              <p:nvPr/>
            </p:nvSpPr>
            <p:spPr bwMode="auto">
              <a:xfrm>
                <a:off x="4038" y="1916"/>
                <a:ext cx="1" cy="151"/>
              </a:xfrm>
              <a:prstGeom prst="rect">
                <a:avLst/>
              </a:prstGeom>
              <a:solidFill>
                <a:srgbClr val="B4B4B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1" name="Rectangle 610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3B3B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2" name="Rectangle 611"/>
              <p:cNvSpPr>
                <a:spLocks noChangeArrowheads="1"/>
              </p:cNvSpPr>
              <p:nvPr/>
            </p:nvSpPr>
            <p:spPr bwMode="auto">
              <a:xfrm>
                <a:off x="4039" y="1916"/>
                <a:ext cx="1" cy="151"/>
              </a:xfrm>
              <a:prstGeom prst="rect">
                <a:avLst/>
              </a:prstGeom>
              <a:solidFill>
                <a:srgbClr val="B2B2B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3" name="Rectangle 612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1B1B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4" name="Rectangle 613"/>
              <p:cNvSpPr>
                <a:spLocks noChangeArrowheads="1"/>
              </p:cNvSpPr>
              <p:nvPr/>
            </p:nvSpPr>
            <p:spPr bwMode="auto">
              <a:xfrm>
                <a:off x="4040" y="1916"/>
                <a:ext cx="1" cy="151"/>
              </a:xfrm>
              <a:prstGeom prst="rect">
                <a:avLst/>
              </a:prstGeom>
              <a:solidFill>
                <a:srgbClr val="B0B0B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5" name="Rectangle 614"/>
              <p:cNvSpPr>
                <a:spLocks noChangeArrowheads="1"/>
              </p:cNvSpPr>
              <p:nvPr/>
            </p:nvSpPr>
            <p:spPr bwMode="auto">
              <a:xfrm>
                <a:off x="4041" y="1916"/>
                <a:ext cx="1" cy="151"/>
              </a:xfrm>
              <a:prstGeom prst="rect">
                <a:avLst/>
              </a:prstGeom>
              <a:solidFill>
                <a:srgbClr val="AFAFA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6" name="Rectangle 615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EAEA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7" name="Rectangle 616"/>
              <p:cNvSpPr>
                <a:spLocks noChangeArrowheads="1"/>
              </p:cNvSpPr>
              <p:nvPr/>
            </p:nvSpPr>
            <p:spPr bwMode="auto">
              <a:xfrm>
                <a:off x="4042" y="1916"/>
                <a:ext cx="1" cy="151"/>
              </a:xfrm>
              <a:prstGeom prst="rect">
                <a:avLst/>
              </a:prstGeom>
              <a:solidFill>
                <a:srgbClr val="ADAD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8" name="Rectangle 617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CACA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49" name="Rectangle 618"/>
              <p:cNvSpPr>
                <a:spLocks noChangeArrowheads="1"/>
              </p:cNvSpPr>
              <p:nvPr/>
            </p:nvSpPr>
            <p:spPr bwMode="auto">
              <a:xfrm>
                <a:off x="4043" y="1916"/>
                <a:ext cx="1" cy="151"/>
              </a:xfrm>
              <a:prstGeom prst="rect">
                <a:avLst/>
              </a:prstGeom>
              <a:solidFill>
                <a:srgbClr val="ABABA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0" name="Rectangle 619"/>
              <p:cNvSpPr>
                <a:spLocks noChangeArrowheads="1"/>
              </p:cNvSpPr>
              <p:nvPr/>
            </p:nvSpPr>
            <p:spPr bwMode="auto">
              <a:xfrm>
                <a:off x="4044" y="1916"/>
                <a:ext cx="1" cy="151"/>
              </a:xfrm>
              <a:prstGeom prst="rect">
                <a:avLst/>
              </a:prstGeom>
              <a:solidFill>
                <a:srgbClr val="AAAA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1" name="Rectangle 620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9A9A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2" name="Rectangle 621"/>
              <p:cNvSpPr>
                <a:spLocks noChangeArrowheads="1"/>
              </p:cNvSpPr>
              <p:nvPr/>
            </p:nvSpPr>
            <p:spPr bwMode="auto">
              <a:xfrm>
                <a:off x="4045" y="1916"/>
                <a:ext cx="1" cy="151"/>
              </a:xfrm>
              <a:prstGeom prst="rect">
                <a:avLst/>
              </a:prstGeom>
              <a:solidFill>
                <a:srgbClr val="A8A8A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3" name="Rectangle 622"/>
              <p:cNvSpPr>
                <a:spLocks noChangeArrowheads="1"/>
              </p:cNvSpPr>
              <p:nvPr/>
            </p:nvSpPr>
            <p:spPr bwMode="auto">
              <a:xfrm>
                <a:off x="4046" y="1916"/>
                <a:ext cx="1" cy="151"/>
              </a:xfrm>
              <a:prstGeom prst="rect">
                <a:avLst/>
              </a:prstGeom>
              <a:solidFill>
                <a:srgbClr val="A7A7A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4" name="Rectangle 623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6A6A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5" name="Rectangle 624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5A5A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6" name="Rectangle 625"/>
              <p:cNvSpPr>
                <a:spLocks noChangeArrowheads="1"/>
              </p:cNvSpPr>
              <p:nvPr/>
            </p:nvSpPr>
            <p:spPr bwMode="auto">
              <a:xfrm>
                <a:off x="4047" y="1916"/>
                <a:ext cx="1" cy="151"/>
              </a:xfrm>
              <a:prstGeom prst="rect">
                <a:avLst/>
              </a:prstGeom>
              <a:solidFill>
                <a:srgbClr val="A4A4A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7" name="Rectangle 626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3A3A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8" name="Rectangle 627"/>
              <p:cNvSpPr>
                <a:spLocks noChangeArrowheads="1"/>
              </p:cNvSpPr>
              <p:nvPr/>
            </p:nvSpPr>
            <p:spPr bwMode="auto">
              <a:xfrm>
                <a:off x="4048" y="1916"/>
                <a:ext cx="1" cy="151"/>
              </a:xfrm>
              <a:prstGeom prst="rect">
                <a:avLst/>
              </a:prstGeom>
              <a:solidFill>
                <a:srgbClr val="A2A2A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59" name="Rectangle 628"/>
              <p:cNvSpPr>
                <a:spLocks noChangeArrowheads="1"/>
              </p:cNvSpPr>
              <p:nvPr/>
            </p:nvSpPr>
            <p:spPr bwMode="auto">
              <a:xfrm>
                <a:off x="4049" y="1916"/>
                <a:ext cx="1" cy="151"/>
              </a:xfrm>
              <a:prstGeom prst="rect">
                <a:avLst/>
              </a:prstGeom>
              <a:solidFill>
                <a:srgbClr val="A1A1A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0" name="Rectangle 629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A0A0A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1" name="Rectangle 630"/>
              <p:cNvSpPr>
                <a:spLocks noChangeArrowheads="1"/>
              </p:cNvSpPr>
              <p:nvPr/>
            </p:nvSpPr>
            <p:spPr bwMode="auto">
              <a:xfrm>
                <a:off x="4050" y="1916"/>
                <a:ext cx="1" cy="151"/>
              </a:xfrm>
              <a:prstGeom prst="rect">
                <a:avLst/>
              </a:prstGeom>
              <a:solidFill>
                <a:srgbClr val="9F9F9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2" name="Rectangle 631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E9E9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3" name="Rectangle 632"/>
              <p:cNvSpPr>
                <a:spLocks noChangeArrowheads="1"/>
              </p:cNvSpPr>
              <p:nvPr/>
            </p:nvSpPr>
            <p:spPr bwMode="auto">
              <a:xfrm>
                <a:off x="4051" y="1916"/>
                <a:ext cx="1" cy="151"/>
              </a:xfrm>
              <a:prstGeom prst="rect">
                <a:avLst/>
              </a:prstGeom>
              <a:solidFill>
                <a:srgbClr val="9D9D9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4" name="Rectangle 633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C9C9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5" name="Rectangle 634"/>
              <p:cNvSpPr>
                <a:spLocks noChangeArrowheads="1"/>
              </p:cNvSpPr>
              <p:nvPr/>
            </p:nvSpPr>
            <p:spPr bwMode="auto">
              <a:xfrm>
                <a:off x="4052" y="1916"/>
                <a:ext cx="1" cy="151"/>
              </a:xfrm>
              <a:prstGeom prst="rect">
                <a:avLst/>
              </a:prstGeom>
              <a:solidFill>
                <a:srgbClr val="9B9B9B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6" name="Rectangle 635"/>
              <p:cNvSpPr>
                <a:spLocks noChangeArrowheads="1"/>
              </p:cNvSpPr>
              <p:nvPr/>
            </p:nvSpPr>
            <p:spPr bwMode="auto">
              <a:xfrm>
                <a:off x="4053" y="1916"/>
                <a:ext cx="1" cy="151"/>
              </a:xfrm>
              <a:prstGeom prst="rect">
                <a:avLst/>
              </a:prstGeom>
              <a:solidFill>
                <a:srgbClr val="9A9A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7" name="Rectangle 636"/>
              <p:cNvSpPr>
                <a:spLocks noChangeArrowheads="1"/>
              </p:cNvSpPr>
              <p:nvPr/>
            </p:nvSpPr>
            <p:spPr bwMode="auto">
              <a:xfrm>
                <a:off x="4054" y="1916"/>
                <a:ext cx="1" cy="151"/>
              </a:xfrm>
              <a:prstGeom prst="rect">
                <a:avLst/>
              </a:prstGeom>
              <a:solidFill>
                <a:srgbClr val="999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8" name="Rectangle 637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8989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69" name="Rectangle 638"/>
              <p:cNvSpPr>
                <a:spLocks noChangeArrowheads="1"/>
              </p:cNvSpPr>
              <p:nvPr/>
            </p:nvSpPr>
            <p:spPr bwMode="auto">
              <a:xfrm>
                <a:off x="4055" y="1916"/>
                <a:ext cx="1" cy="151"/>
              </a:xfrm>
              <a:prstGeom prst="rect">
                <a:avLst/>
              </a:prstGeom>
              <a:solidFill>
                <a:srgbClr val="97979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  <p:sp>
            <p:nvSpPr>
              <p:cNvPr id="970" name="Rectangle 639"/>
              <p:cNvSpPr>
                <a:spLocks noChangeArrowheads="1"/>
              </p:cNvSpPr>
              <p:nvPr/>
            </p:nvSpPr>
            <p:spPr bwMode="auto">
              <a:xfrm>
                <a:off x="4056" y="1916"/>
                <a:ext cx="1" cy="151"/>
              </a:xfrm>
              <a:prstGeom prst="rect">
                <a:avLst/>
              </a:prstGeom>
              <a:solidFill>
                <a:srgbClr val="96969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pl-PL">
                  <a:latin typeface="+mn-lt"/>
                </a:endParaRPr>
              </a:p>
            </p:txBody>
          </p:sp>
        </p:grpSp>
        <p:sp>
          <p:nvSpPr>
            <p:cNvPr id="763" name="Rectangle 640"/>
            <p:cNvSpPr>
              <a:spLocks noChangeArrowheads="1"/>
            </p:cNvSpPr>
            <p:nvPr/>
          </p:nvSpPr>
          <p:spPr bwMode="auto">
            <a:xfrm>
              <a:off x="4063" y="1916"/>
              <a:ext cx="1" cy="151"/>
            </a:xfrm>
            <a:prstGeom prst="rect">
              <a:avLst/>
            </a:prstGeom>
            <a:solidFill>
              <a:srgbClr val="89898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4" name="Rectangle 641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8888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5" name="Rectangle 642"/>
            <p:cNvSpPr>
              <a:spLocks noChangeArrowheads="1"/>
            </p:cNvSpPr>
            <p:nvPr/>
          </p:nvSpPr>
          <p:spPr bwMode="auto">
            <a:xfrm>
              <a:off x="4064" y="1916"/>
              <a:ext cx="1" cy="151"/>
            </a:xfrm>
            <a:prstGeom prst="rect">
              <a:avLst/>
            </a:prstGeom>
            <a:solidFill>
              <a:srgbClr val="87878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6" name="Rectangle 643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8787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7" name="Rectangle 644"/>
            <p:cNvSpPr>
              <a:spLocks noChangeArrowheads="1"/>
            </p:cNvSpPr>
            <p:nvPr/>
          </p:nvSpPr>
          <p:spPr bwMode="auto">
            <a:xfrm>
              <a:off x="4073" y="1916"/>
              <a:ext cx="1" cy="151"/>
            </a:xfrm>
            <a:prstGeom prst="rect">
              <a:avLst/>
            </a:prstGeom>
            <a:solidFill>
              <a:srgbClr val="77777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8" name="Rectangle 645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96969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69" name="Rectangle 646"/>
            <p:cNvSpPr>
              <a:spLocks noChangeArrowheads="1"/>
            </p:cNvSpPr>
            <p:nvPr/>
          </p:nvSpPr>
          <p:spPr bwMode="auto">
            <a:xfrm>
              <a:off x="4082" y="1916"/>
              <a:ext cx="1" cy="151"/>
            </a:xfrm>
            <a:prstGeom prst="rect">
              <a:avLst/>
            </a:prstGeom>
            <a:solidFill>
              <a:srgbClr val="68686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770" name="Freeform 647"/>
            <p:cNvSpPr>
              <a:spLocks/>
            </p:cNvSpPr>
            <p:nvPr/>
          </p:nvSpPr>
          <p:spPr bwMode="auto">
            <a:xfrm>
              <a:off x="3890" y="1440"/>
              <a:ext cx="295" cy="662"/>
            </a:xfrm>
            <a:custGeom>
              <a:avLst/>
              <a:gdLst/>
              <a:ahLst/>
              <a:cxnLst>
                <a:cxn ang="0">
                  <a:pos x="27" y="1985"/>
                </a:cxn>
                <a:cxn ang="0">
                  <a:pos x="27" y="1945"/>
                </a:cxn>
                <a:cxn ang="0">
                  <a:pos x="0" y="1945"/>
                </a:cxn>
                <a:cxn ang="0">
                  <a:pos x="0" y="220"/>
                </a:cxn>
                <a:cxn ang="0">
                  <a:pos x="221" y="0"/>
                </a:cxn>
                <a:cxn ang="0">
                  <a:pos x="885" y="0"/>
                </a:cxn>
                <a:cxn ang="0">
                  <a:pos x="885" y="1723"/>
                </a:cxn>
                <a:cxn ang="0">
                  <a:pos x="871" y="1737"/>
                </a:cxn>
                <a:cxn ang="0">
                  <a:pos x="871" y="1752"/>
                </a:cxn>
                <a:cxn ang="0">
                  <a:pos x="636" y="1985"/>
                </a:cxn>
                <a:cxn ang="0">
                  <a:pos x="27" y="1985"/>
                </a:cxn>
              </a:cxnLst>
              <a:rect l="0" t="0" r="r" b="b"/>
              <a:pathLst>
                <a:path w="885" h="1985">
                  <a:moveTo>
                    <a:pt x="27" y="1985"/>
                  </a:moveTo>
                  <a:lnTo>
                    <a:pt x="27" y="1945"/>
                  </a:lnTo>
                  <a:lnTo>
                    <a:pt x="0" y="1945"/>
                  </a:lnTo>
                  <a:lnTo>
                    <a:pt x="0" y="220"/>
                  </a:lnTo>
                  <a:lnTo>
                    <a:pt x="221" y="0"/>
                  </a:lnTo>
                  <a:lnTo>
                    <a:pt x="885" y="0"/>
                  </a:lnTo>
                  <a:lnTo>
                    <a:pt x="885" y="1723"/>
                  </a:lnTo>
                  <a:lnTo>
                    <a:pt x="871" y="1737"/>
                  </a:lnTo>
                  <a:lnTo>
                    <a:pt x="871" y="1752"/>
                  </a:lnTo>
                  <a:lnTo>
                    <a:pt x="636" y="1985"/>
                  </a:lnTo>
                  <a:lnTo>
                    <a:pt x="27" y="198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971" name="Text Box 116"/>
          <p:cNvSpPr txBox="1">
            <a:spLocks noChangeArrowheads="1"/>
          </p:cNvSpPr>
          <p:nvPr/>
        </p:nvSpPr>
        <p:spPr bwMode="auto">
          <a:xfrm>
            <a:off x="2364723" y="2746425"/>
            <a:ext cx="946517" cy="30338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400" b="1" dirty="0" smtClean="0">
                <a:latin typeface="+mn-lt"/>
              </a:rPr>
              <a:t>Serwer IM</a:t>
            </a:r>
            <a:endParaRPr kumimoji="0" lang="fr-FR" sz="1400" b="1" dirty="0">
              <a:latin typeface="+mn-lt"/>
            </a:endParaRPr>
          </a:p>
        </p:txBody>
      </p:sp>
      <p:sp>
        <p:nvSpPr>
          <p:cNvPr id="972" name="Text Box 116"/>
          <p:cNvSpPr txBox="1">
            <a:spLocks noChangeArrowheads="1"/>
          </p:cNvSpPr>
          <p:nvPr/>
        </p:nvSpPr>
        <p:spPr bwMode="auto">
          <a:xfrm>
            <a:off x="3407268" y="2421377"/>
            <a:ext cx="996431" cy="518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87078" tIns="43545" rIns="87078" bIns="43545">
            <a:spAutoFit/>
          </a:bodyPr>
          <a:lstStyle/>
          <a:p>
            <a:pPr algn="ctr" defTabSz="873125" eaLnBrk="0" hangingPunct="0"/>
            <a:r>
              <a:rPr lang="pl-PL" sz="1400" b="1" dirty="0" smtClean="0">
                <a:latin typeface="+mn-lt"/>
              </a:rPr>
              <a:t>Serwer Obecności</a:t>
            </a:r>
            <a:endParaRPr kumimoji="0" lang="fr-FR" sz="1400" b="1" dirty="0">
              <a:latin typeface="+mn-lt"/>
            </a:endParaRPr>
          </a:p>
        </p:txBody>
      </p:sp>
      <p:sp>
        <p:nvSpPr>
          <p:cNvPr id="973" name="Text Box 116"/>
          <p:cNvSpPr txBox="1">
            <a:spLocks noChangeArrowheads="1"/>
          </p:cNvSpPr>
          <p:nvPr/>
        </p:nvSpPr>
        <p:spPr bwMode="auto">
          <a:xfrm>
            <a:off x="4410601" y="2300482"/>
            <a:ext cx="1315225" cy="518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87078" tIns="43545" rIns="87078" bIns="43545">
            <a:spAutoFit/>
          </a:bodyPr>
          <a:lstStyle/>
          <a:p>
            <a:pPr algn="ctr" defTabSz="873125" eaLnBrk="0" hangingPunct="0"/>
            <a:r>
              <a:rPr lang="pl-PL" sz="1400" b="1" dirty="0" smtClean="0">
                <a:latin typeface="+mn-lt"/>
              </a:rPr>
              <a:t>Serwer obsługi </a:t>
            </a:r>
          </a:p>
          <a:p>
            <a:pPr algn="ctr" defTabSz="873125" eaLnBrk="0" hangingPunct="0"/>
            <a:r>
              <a:rPr lang="pl-PL" sz="1400" b="1" dirty="0" smtClean="0">
                <a:latin typeface="+mn-lt"/>
              </a:rPr>
              <a:t>sesji/połączeń</a:t>
            </a:r>
            <a:endParaRPr kumimoji="0" lang="fr-FR" sz="1400" b="1" dirty="0">
              <a:latin typeface="+mn-lt"/>
            </a:endParaRPr>
          </a:p>
        </p:txBody>
      </p:sp>
      <p:sp>
        <p:nvSpPr>
          <p:cNvPr id="974" name="Text Box 116"/>
          <p:cNvSpPr txBox="1">
            <a:spLocks noChangeArrowheads="1"/>
          </p:cNvSpPr>
          <p:nvPr/>
        </p:nvSpPr>
        <p:spPr bwMode="auto">
          <a:xfrm>
            <a:off x="5317418" y="2861433"/>
            <a:ext cx="395469" cy="45727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algn="ctr" defTabSz="873125" eaLnBrk="0" hangingPunct="0"/>
            <a:r>
              <a:rPr lang="pl-PL" sz="2400" b="1" dirty="0" smtClean="0">
                <a:latin typeface="+mn-lt"/>
              </a:rPr>
              <a:t>…</a:t>
            </a:r>
            <a:endParaRPr kumimoji="0" lang="fr-FR" sz="2400" b="1" dirty="0">
              <a:latin typeface="+mn-lt"/>
            </a:endParaRPr>
          </a:p>
        </p:txBody>
      </p:sp>
      <p:sp>
        <p:nvSpPr>
          <p:cNvPr id="975" name="Text Box 116"/>
          <p:cNvSpPr txBox="1">
            <a:spLocks noChangeArrowheads="1"/>
          </p:cNvSpPr>
          <p:nvPr/>
        </p:nvSpPr>
        <p:spPr bwMode="auto">
          <a:xfrm>
            <a:off x="5807854" y="2387901"/>
            <a:ext cx="740114" cy="30338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400" b="1" dirty="0" smtClean="0">
                <a:latin typeface="+mn-lt"/>
              </a:rPr>
              <a:t>Inne AS</a:t>
            </a:r>
            <a:endParaRPr kumimoji="0" lang="fr-FR" sz="1400" b="1" dirty="0">
              <a:latin typeface="+mn-lt"/>
            </a:endParaRPr>
          </a:p>
        </p:txBody>
      </p:sp>
      <p:sp>
        <p:nvSpPr>
          <p:cNvPr id="976" name="Nawias klamrowy otwierający 975"/>
          <p:cNvSpPr/>
          <p:nvPr/>
        </p:nvSpPr>
        <p:spPr>
          <a:xfrm rot="5400000">
            <a:off x="4170813" y="-57837"/>
            <a:ext cx="579011" cy="4191191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977" name="Text Box 116"/>
          <p:cNvSpPr txBox="1">
            <a:spLocks noChangeArrowheads="1"/>
          </p:cNvSpPr>
          <p:nvPr/>
        </p:nvSpPr>
        <p:spPr bwMode="auto">
          <a:xfrm>
            <a:off x="3352717" y="1444869"/>
            <a:ext cx="2278612" cy="3341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7078" tIns="43545" rIns="87078" bIns="43545">
            <a:spAutoFit/>
          </a:bodyPr>
          <a:lstStyle/>
          <a:p>
            <a:pPr defTabSz="873125" eaLnBrk="0" hangingPunct="0"/>
            <a:r>
              <a:rPr lang="pl-PL" sz="1600" b="1" dirty="0" smtClean="0">
                <a:latin typeface="+mn-lt"/>
              </a:rPr>
              <a:t>Serwery aplikacyjne (AS)</a:t>
            </a:r>
            <a:endParaRPr kumimoji="0" lang="fr-FR" sz="16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29745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8C99EC-35DF-4C5C-A809-28A28C44C405}" type="slidenum">
              <a:rPr lang="pl-PL"/>
              <a:pPr/>
              <a:t>90</a:t>
            </a:fld>
            <a:endParaRPr lang="pl-PL"/>
          </a:p>
        </p:txBody>
      </p:sp>
      <p:sp>
        <p:nvSpPr>
          <p:cNvPr id="3590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ISIM</a:t>
            </a:r>
          </a:p>
        </p:txBody>
      </p:sp>
      <p:sp>
        <p:nvSpPr>
          <p:cNvPr id="3590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000"/>
              <a:t>Private User Identity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Tylko jedna</a:t>
            </a:r>
            <a:endParaRPr lang="en-US" sz="1800"/>
          </a:p>
          <a:p>
            <a:pPr>
              <a:lnSpc>
                <a:spcPct val="90000"/>
              </a:lnSpc>
            </a:pPr>
            <a:r>
              <a:rPr lang="en-US" sz="2000"/>
              <a:t>Public User Identity</a:t>
            </a:r>
          </a:p>
          <a:p>
            <a:pPr lvl="1">
              <a:lnSpc>
                <a:spcPct val="90000"/>
              </a:lnSpc>
            </a:pPr>
            <a:r>
              <a:rPr lang="pl-PL" sz="1800"/>
              <a:t>Jeden lub więcej identyfikatorów </a:t>
            </a:r>
            <a:r>
              <a:rPr lang="en-US" sz="1800"/>
              <a:t>SIP URI</a:t>
            </a:r>
            <a:r>
              <a:rPr lang="pl-PL" sz="1800"/>
              <a:t> przydzielonych użytkownikowi</a:t>
            </a:r>
            <a:endParaRPr lang="en-US" sz="1800"/>
          </a:p>
          <a:p>
            <a:pPr>
              <a:lnSpc>
                <a:spcPct val="90000"/>
              </a:lnSpc>
            </a:pPr>
            <a:r>
              <a:rPr lang="en-US" sz="2000"/>
              <a:t>Home Network Domain URI</a:t>
            </a:r>
          </a:p>
          <a:p>
            <a:pPr lvl="1">
              <a:lnSpc>
                <a:spcPct val="90000"/>
              </a:lnSpc>
            </a:pPr>
            <a:r>
              <a:rPr lang="en-US" sz="1800"/>
              <a:t>SIP URI</a:t>
            </a:r>
            <a:r>
              <a:rPr lang="pl-PL" sz="1800"/>
              <a:t>, który zawiera nazwę domeny sieci macierzystej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800"/>
              <a:t>Wykorzystywany do znajdowania adresu sieci macierzystej podczas procedury rejestracji</a:t>
            </a:r>
            <a:endParaRPr lang="en-US" sz="1800"/>
          </a:p>
          <a:p>
            <a:pPr lvl="1">
              <a:lnSpc>
                <a:spcPct val="90000"/>
              </a:lnSpc>
            </a:pPr>
            <a:r>
              <a:rPr lang="pl-PL" sz="1800"/>
              <a:t>Tylko jedna domena sieci macierzystej</a:t>
            </a:r>
            <a:endParaRPr lang="en-US" sz="1800"/>
          </a:p>
          <a:p>
            <a:pPr>
              <a:lnSpc>
                <a:spcPct val="90000"/>
              </a:lnSpc>
            </a:pPr>
            <a:r>
              <a:rPr lang="pl-PL" sz="2000"/>
              <a:t>Długoterminowa tajemnica</a:t>
            </a:r>
            <a:endParaRPr lang="en-US" sz="2000"/>
          </a:p>
          <a:p>
            <a:pPr lvl="1">
              <a:lnSpc>
                <a:spcPct val="90000"/>
              </a:lnSpc>
            </a:pPr>
            <a:r>
              <a:rPr lang="pl-PL" sz="1800"/>
              <a:t>Wykorzystywana przy uwierzytelnianiu i obliczaniu kluczy </a:t>
            </a:r>
            <a:r>
              <a:rPr lang="en-US" sz="1800"/>
              <a:t>CK </a:t>
            </a:r>
            <a:r>
              <a:rPr lang="pl-PL" sz="1800"/>
              <a:t>i</a:t>
            </a:r>
            <a:r>
              <a:rPr lang="en-US" sz="1800"/>
              <a:t> IK</a:t>
            </a:r>
          </a:p>
          <a:p>
            <a:pPr lvl="1">
              <a:lnSpc>
                <a:spcPct val="90000"/>
              </a:lnSpc>
            </a:pPr>
            <a:r>
              <a:rPr lang="en-US" sz="1800"/>
              <a:t>IMS terminal </a:t>
            </a:r>
            <a:r>
              <a:rPr lang="pl-PL" sz="1800"/>
              <a:t>używa</a:t>
            </a:r>
            <a:r>
              <a:rPr lang="en-US" sz="1800"/>
              <a:t> IK </a:t>
            </a:r>
            <a:r>
              <a:rPr lang="pl-PL" sz="1800"/>
              <a:t>i CK odpowiednio d</a:t>
            </a:r>
            <a:r>
              <a:rPr lang="en-US" sz="1800"/>
              <a:t>o </a:t>
            </a:r>
            <a:r>
              <a:rPr lang="pl-PL" sz="1800"/>
              <a:t>ochrony i do szyfrowania wiadomości </a:t>
            </a:r>
            <a:r>
              <a:rPr lang="en-US" sz="1800"/>
              <a:t>SIP </a:t>
            </a:r>
            <a:r>
              <a:rPr lang="pl-PL" sz="1800"/>
              <a:t>do i od</a:t>
            </a:r>
            <a:r>
              <a:rPr lang="en-US" sz="1800"/>
              <a:t> P</a:t>
            </a:r>
            <a:r>
              <a:rPr lang="pl-PL" sz="1800"/>
              <a:t>-</a:t>
            </a:r>
            <a:r>
              <a:rPr lang="en-US" sz="1800"/>
              <a:t>CSC</a:t>
            </a:r>
            <a:endParaRPr lang="pl-PL" sz="18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274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pl-PL"/>
              <a:t/>
            </a:r>
            <a:br>
              <a:rPr lang="pl-PL"/>
            </a:br>
            <a:r>
              <a:rPr lang="pl-PL"/>
              <a:t>Realizacja usług w IMS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6D2E8D-71B9-41BC-9595-2FB2CD77F5FC}" type="slidenum">
              <a:rPr lang="pl-PL"/>
              <a:pPr/>
              <a:t>92</a:t>
            </a:fld>
            <a:endParaRPr lang="pl-PL"/>
          </a:p>
        </p:txBody>
      </p:sp>
      <p:sp>
        <p:nvSpPr>
          <p:cNvPr id="35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IMS – aspekt usługowy</a:t>
            </a:r>
          </a:p>
        </p:txBody>
      </p:sp>
      <p:sp>
        <p:nvSpPr>
          <p:cNvPr id="35143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pl-PL" sz="2000" dirty="0"/>
              <a:t>Interpersonalne usługi m</a:t>
            </a:r>
            <a:r>
              <a:rPr lang="en-US" sz="2000" dirty="0" err="1"/>
              <a:t>ultimedia</a:t>
            </a:r>
            <a:r>
              <a:rPr lang="pl-PL" sz="2000" dirty="0" err="1"/>
              <a:t>lne</a:t>
            </a:r>
            <a:endParaRPr lang="en-US" sz="20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Wymiana plików dowolnego typu </a:t>
            </a:r>
          </a:p>
          <a:p>
            <a:pPr lvl="2">
              <a:lnSpc>
                <a:spcPct val="90000"/>
              </a:lnSpc>
            </a:pPr>
            <a:r>
              <a:rPr lang="pl-PL" sz="1600" dirty="0"/>
              <a:t>Głos, </a:t>
            </a:r>
            <a:r>
              <a:rPr lang="en-US" sz="1600" dirty="0"/>
              <a:t>da</a:t>
            </a:r>
            <a:r>
              <a:rPr lang="pl-PL" sz="1600" dirty="0" err="1"/>
              <a:t>ne</a:t>
            </a:r>
            <a:r>
              <a:rPr lang="en-US" sz="1600" dirty="0"/>
              <a:t>, </a:t>
            </a:r>
            <a:r>
              <a:rPr lang="pl-PL" sz="1600" dirty="0"/>
              <a:t>w</a:t>
            </a:r>
            <a:r>
              <a:rPr lang="en-US" sz="1600" dirty="0" err="1"/>
              <a:t>ideo</a:t>
            </a:r>
            <a:endParaRPr lang="en-US" sz="1600" dirty="0"/>
          </a:p>
          <a:p>
            <a:pPr>
              <a:lnSpc>
                <a:spcPct val="90000"/>
              </a:lnSpc>
            </a:pPr>
            <a:r>
              <a:rPr lang="en-US" sz="2000" dirty="0"/>
              <a:t>N</a:t>
            </a:r>
            <a:r>
              <a:rPr lang="pl-PL" sz="2000" dirty="0"/>
              <a:t>o</a:t>
            </a:r>
            <a:r>
              <a:rPr lang="en-US" sz="2000" dirty="0"/>
              <a:t>w</a:t>
            </a:r>
            <a:r>
              <a:rPr lang="pl-PL" sz="2000" dirty="0"/>
              <a:t>e</a:t>
            </a:r>
            <a:r>
              <a:rPr lang="en-US" sz="2000" dirty="0"/>
              <a:t> </a:t>
            </a:r>
            <a:r>
              <a:rPr lang="pl-PL" sz="2000" dirty="0"/>
              <a:t>usługi</a:t>
            </a:r>
            <a:endParaRPr lang="en-US" sz="20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„Bogate” połączenia – uwzględnienie kontekstu </a:t>
            </a:r>
            <a:r>
              <a:rPr lang="pl-PL" sz="1800" dirty="0" smtClean="0"/>
              <a:t>komunikacji – bogaty </a:t>
            </a:r>
            <a:r>
              <a:rPr lang="pl-PL" sz="1800" dirty="0" err="1" smtClean="0"/>
              <a:t>VoIP</a:t>
            </a:r>
            <a:endParaRPr lang="en-US" sz="1800" dirty="0"/>
          </a:p>
          <a:p>
            <a:pPr lvl="1">
              <a:lnSpc>
                <a:spcPct val="90000"/>
              </a:lnSpc>
            </a:pPr>
            <a:r>
              <a:rPr lang="en-US" sz="1800" dirty="0"/>
              <a:t>Push-to-Talk</a:t>
            </a:r>
            <a:r>
              <a:rPr lang="pl-PL" sz="1800" dirty="0"/>
              <a:t>, </a:t>
            </a:r>
            <a:r>
              <a:rPr lang="en-US" sz="1800" dirty="0"/>
              <a:t>Push-to-See</a:t>
            </a:r>
            <a:endParaRPr lang="pl-PL" sz="18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IP </a:t>
            </a:r>
            <a:r>
              <a:rPr lang="pl-PL" sz="1800" dirty="0" err="1"/>
              <a:t>Centrex</a:t>
            </a:r>
            <a:endParaRPr lang="pl-PL" sz="18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Strumieniowanie mediów</a:t>
            </a:r>
          </a:p>
          <a:p>
            <a:pPr lvl="1">
              <a:lnSpc>
                <a:spcPct val="90000"/>
              </a:lnSpc>
            </a:pPr>
            <a:r>
              <a:rPr lang="pl-PL" sz="1800" dirty="0"/>
              <a:t>Zintegrowane usługi wymiany wiadomości</a:t>
            </a:r>
            <a:endParaRPr lang="en-US" sz="18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Współdzielenie m</a:t>
            </a:r>
            <a:r>
              <a:rPr lang="en-US" sz="1800" dirty="0" err="1"/>
              <a:t>edi</a:t>
            </a:r>
            <a:r>
              <a:rPr lang="pl-PL" sz="1800" dirty="0"/>
              <a:t>ów</a:t>
            </a:r>
            <a:r>
              <a:rPr lang="en-US" sz="1800" dirty="0"/>
              <a:t> </a:t>
            </a:r>
            <a:r>
              <a:rPr lang="pl-PL" sz="1800" dirty="0"/>
              <a:t>i aplikacji</a:t>
            </a:r>
            <a:endParaRPr lang="en-US" sz="18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Gry sieciowe</a:t>
            </a:r>
            <a:endParaRPr lang="en-US" sz="1800" dirty="0"/>
          </a:p>
          <a:p>
            <a:pPr>
              <a:lnSpc>
                <a:spcPct val="90000"/>
              </a:lnSpc>
            </a:pPr>
            <a:r>
              <a:rPr lang="en-US" sz="2000" dirty="0"/>
              <a:t>Integra</a:t>
            </a:r>
            <a:r>
              <a:rPr lang="pl-PL" sz="2000" dirty="0" err="1"/>
              <a:t>cja</a:t>
            </a:r>
            <a:r>
              <a:rPr lang="pl-PL" sz="2000" dirty="0"/>
              <a:t> usług</a:t>
            </a:r>
            <a:endParaRPr lang="en-US" sz="2000" dirty="0"/>
          </a:p>
          <a:p>
            <a:pPr lvl="1">
              <a:lnSpc>
                <a:spcPct val="90000"/>
              </a:lnSpc>
            </a:pPr>
            <a:r>
              <a:rPr lang="pl-PL" sz="1800" dirty="0"/>
              <a:t>Głos, </a:t>
            </a:r>
            <a:r>
              <a:rPr lang="en-US" sz="1800" dirty="0"/>
              <a:t>da</a:t>
            </a:r>
            <a:r>
              <a:rPr lang="pl-PL" sz="1800" dirty="0" err="1"/>
              <a:t>ne</a:t>
            </a:r>
            <a:r>
              <a:rPr lang="en-US" sz="1800" dirty="0"/>
              <a:t>, </a:t>
            </a:r>
            <a:r>
              <a:rPr lang="pl-PL" sz="1800" dirty="0"/>
              <a:t>w</a:t>
            </a:r>
            <a:r>
              <a:rPr lang="en-US" sz="1800" dirty="0" err="1"/>
              <a:t>ideo</a:t>
            </a:r>
            <a:r>
              <a:rPr lang="pl-PL" sz="1800" dirty="0"/>
              <a:t> z wbudowaną bogatą obecnością</a:t>
            </a:r>
          </a:p>
          <a:p>
            <a:pPr lvl="2">
              <a:lnSpc>
                <a:spcPct val="90000"/>
              </a:lnSpc>
            </a:pPr>
            <a:r>
              <a:rPr lang="pl-PL" sz="1600" dirty="0"/>
              <a:t>Lokalizacja, dostępność, preferencje, …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352AAC-7680-4A29-A217-8BF3BBC39D22}" type="slidenum">
              <a:rPr lang="pl-PL"/>
              <a:pPr/>
              <a:t>93</a:t>
            </a:fld>
            <a:endParaRPr lang="pl-PL"/>
          </a:p>
        </p:txBody>
      </p:sp>
      <p:sp>
        <p:nvSpPr>
          <p:cNvPr id="3518466" name="Rectangle 2"/>
          <p:cNvSpPr>
            <a:spLocks noGrp="1" noChangeArrowheads="1"/>
          </p:cNvSpPr>
          <p:nvPr>
            <p:ph type="title"/>
          </p:nvPr>
        </p:nvSpPr>
        <p:spPr>
          <a:xfrm>
            <a:off x="578168" y="396558"/>
            <a:ext cx="8280400" cy="762000"/>
          </a:xfrm>
        </p:spPr>
        <p:txBody>
          <a:bodyPr/>
          <a:lstStyle/>
          <a:p>
            <a:pPr algn="ctr"/>
            <a:r>
              <a:rPr lang="pl-PL" sz="2800" dirty="0"/>
              <a:t>Narzędzia IMS = uniwersalne serwery aplikacji IMS</a:t>
            </a:r>
          </a:p>
        </p:txBody>
      </p:sp>
      <p:sp>
        <p:nvSpPr>
          <p:cNvPr id="35184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000"/>
              <a:t>IMS </a:t>
            </a:r>
            <a:r>
              <a:rPr lang="pl-PL" sz="2000"/>
              <a:t>celowo nie normalizuje specyficznych aplikacji</a:t>
            </a:r>
            <a:endParaRPr lang="en-US" sz="2000"/>
          </a:p>
          <a:p>
            <a:r>
              <a:rPr lang="pl-PL" sz="2000"/>
              <a:t>Zdefiniowane główne interfejsy </a:t>
            </a:r>
            <a:r>
              <a:rPr lang="en-US" sz="2000"/>
              <a:t>AS</a:t>
            </a:r>
            <a:r>
              <a:rPr lang="pl-PL" sz="2000"/>
              <a:t> - </a:t>
            </a:r>
            <a:r>
              <a:rPr lang="en-US" sz="2000"/>
              <a:t>IMS </a:t>
            </a:r>
            <a:r>
              <a:rPr lang="pl-PL" sz="2000"/>
              <a:t>jako stacja dokująca dla serwerów aplikacji</a:t>
            </a:r>
            <a:endParaRPr lang="en-US" sz="2000"/>
          </a:p>
          <a:p>
            <a:r>
              <a:rPr lang="en-US" sz="2000"/>
              <a:t>OMA</a:t>
            </a:r>
            <a:r>
              <a:rPr lang="pl-PL" sz="2000"/>
              <a:t> (</a:t>
            </a:r>
            <a:r>
              <a:rPr lang="en-US" sz="2000"/>
              <a:t>Open Mobile Alliance) </a:t>
            </a:r>
            <a:r>
              <a:rPr lang="pl-PL" sz="2000"/>
              <a:t>normalizuje usługi IMS</a:t>
            </a:r>
            <a:endParaRPr lang="en-US" sz="2000"/>
          </a:p>
          <a:p>
            <a:pPr lvl="1"/>
            <a:r>
              <a:rPr lang="en-US" sz="1800"/>
              <a:t>Presence, Group Management, Instant Messaging (IM),</a:t>
            </a:r>
            <a:r>
              <a:rPr lang="pl-PL" sz="1800"/>
              <a:t> </a:t>
            </a:r>
            <a:r>
              <a:rPr lang="en-US" sz="1800"/>
              <a:t>Push to Talk over Cellular (PoC)</a:t>
            </a:r>
          </a:p>
          <a:p>
            <a:r>
              <a:rPr lang="pl-PL" sz="2000"/>
              <a:t>Wypracowany zbiór wspólnych serwerów</a:t>
            </a:r>
            <a:r>
              <a:rPr lang="en-US" sz="2000"/>
              <a:t> </a:t>
            </a:r>
            <a:r>
              <a:rPr lang="pl-PL" sz="2000"/>
              <a:t>– narzędzi IMS do wykorzystania przy realizacji złożonych usług</a:t>
            </a:r>
            <a:endParaRPr lang="en-US" sz="2000"/>
          </a:p>
          <a:p>
            <a:r>
              <a:rPr lang="pl-PL" sz="2000"/>
              <a:t>Główne narzędzia dla </a:t>
            </a:r>
            <a:r>
              <a:rPr lang="en-US" sz="2000"/>
              <a:t>IM, PoC </a:t>
            </a:r>
            <a:r>
              <a:rPr lang="pl-PL" sz="2000"/>
              <a:t>i wideopołączeń</a:t>
            </a:r>
            <a:endParaRPr lang="en-US" sz="2000"/>
          </a:p>
          <a:p>
            <a:pPr lvl="1"/>
            <a:r>
              <a:rPr lang="en-US" sz="1800"/>
              <a:t>XML Document Management System (XDMS) </a:t>
            </a:r>
            <a:r>
              <a:rPr lang="pl-PL" sz="1800"/>
              <a:t>do konfigurowania grup</a:t>
            </a:r>
            <a:endParaRPr lang="en-US" sz="1800"/>
          </a:p>
          <a:p>
            <a:pPr lvl="1"/>
            <a:r>
              <a:rPr lang="pl-PL" sz="1800"/>
              <a:t>Serwer obecności - </a:t>
            </a:r>
            <a:r>
              <a:rPr lang="en-US" sz="1800"/>
              <a:t>Presence Server (PS)</a:t>
            </a:r>
          </a:p>
          <a:p>
            <a:pPr lvl="1"/>
            <a:r>
              <a:rPr lang="pl-PL" sz="1800"/>
              <a:t>Zarządzanie urządzeniami - </a:t>
            </a:r>
            <a:r>
              <a:rPr lang="en-US" sz="1800"/>
              <a:t>Device Management (DM)</a:t>
            </a:r>
            <a:endParaRPr lang="pl-PL" sz="180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1F3C1D-471B-4449-A98C-1A7A9B2C77CF}" type="slidenum">
              <a:rPr lang="pl-PL"/>
              <a:pPr/>
              <a:t>94</a:t>
            </a:fld>
            <a:endParaRPr lang="pl-PL"/>
          </a:p>
        </p:txBody>
      </p:sp>
      <p:sp>
        <p:nvSpPr>
          <p:cNvPr id="3520514" name="Rectangle 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pl-PL" sz="2800" dirty="0">
                <a:solidFill>
                  <a:schemeClr val="tx1"/>
                </a:solidFill>
                <a:latin typeface="Arial" pitchFamily="34" charset="0"/>
              </a:rPr>
              <a:t>I</a:t>
            </a:r>
            <a:r>
              <a:rPr lang="pl-PL" sz="2800" dirty="0">
                <a:solidFill>
                  <a:schemeClr val="tx1"/>
                </a:solidFill>
                <a:latin typeface="TT33Co00" charset="0"/>
              </a:rPr>
              <a:t>MS</a:t>
            </a:r>
            <a:r>
              <a:rPr lang="pl-PL" sz="2800" dirty="0">
                <a:solidFill>
                  <a:schemeClr val="tx1"/>
                </a:solidFill>
                <a:latin typeface="Arial" pitchFamily="34" charset="0"/>
              </a:rPr>
              <a:t> – sposoby </a:t>
            </a:r>
            <a:r>
              <a:rPr lang="pl-PL" sz="2800" dirty="0" smtClean="0">
                <a:solidFill>
                  <a:schemeClr val="tx1"/>
                </a:solidFill>
                <a:latin typeface="Arial" pitchFamily="34" charset="0"/>
              </a:rPr>
              <a:t>realizacji </a:t>
            </a:r>
            <a:r>
              <a:rPr lang="pl-PL" sz="2800" dirty="0">
                <a:solidFill>
                  <a:schemeClr val="tx1"/>
                </a:solidFill>
                <a:latin typeface="Arial" pitchFamily="34" charset="0"/>
              </a:rPr>
              <a:t>usług</a:t>
            </a:r>
          </a:p>
        </p:txBody>
      </p:sp>
      <p:sp>
        <p:nvSpPr>
          <p:cNvPr id="35205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50874" y="1192213"/>
            <a:ext cx="8367395" cy="5189537"/>
          </a:xfrm>
        </p:spPr>
        <p:txBody>
          <a:bodyPr/>
          <a:lstStyle/>
          <a:p>
            <a:r>
              <a:rPr lang="pl-PL" sz="2000" dirty="0"/>
              <a:t>Usługi </a:t>
            </a:r>
            <a:r>
              <a:rPr lang="pl-PL" sz="2000" dirty="0" smtClean="0"/>
              <a:t>IMS realizowane przez serwery aplikacyjne SIP</a:t>
            </a:r>
            <a:endParaRPr lang="pl-PL" sz="2000" dirty="0"/>
          </a:p>
          <a:p>
            <a:pPr lvl="1"/>
            <a:r>
              <a:rPr lang="pl-PL" sz="1800" dirty="0" smtClean="0"/>
              <a:t>Nowe usługi </a:t>
            </a:r>
            <a:r>
              <a:rPr lang="pl-PL" sz="1800" dirty="0" err="1" smtClean="0"/>
              <a:t>konwergetne</a:t>
            </a:r>
            <a:r>
              <a:rPr lang="pl-PL" sz="1800" dirty="0"/>
              <a:t> </a:t>
            </a:r>
            <a:r>
              <a:rPr lang="pl-PL" sz="1800" dirty="0" smtClean="0"/>
              <a:t>– np. bogaty </a:t>
            </a:r>
            <a:r>
              <a:rPr lang="pl-PL" sz="1800" dirty="0" err="1" smtClean="0"/>
              <a:t>VoIP</a:t>
            </a:r>
            <a:r>
              <a:rPr lang="pl-PL" sz="1800" dirty="0" smtClean="0"/>
              <a:t> z wykorzystaniem obecności </a:t>
            </a:r>
          </a:p>
          <a:p>
            <a:pPr lvl="1"/>
            <a:r>
              <a:rPr lang="pl-PL" sz="1800" dirty="0" smtClean="0"/>
              <a:t>Wykorzystanie API – CGI, CPL, </a:t>
            </a:r>
            <a:r>
              <a:rPr lang="pl-PL" sz="1800" dirty="0" err="1" smtClean="0"/>
              <a:t>serwlety</a:t>
            </a:r>
            <a:r>
              <a:rPr lang="pl-PL" sz="1800" dirty="0" smtClean="0"/>
              <a:t> SIP</a:t>
            </a:r>
            <a:endParaRPr lang="pl-PL" sz="1800" dirty="0"/>
          </a:p>
          <a:p>
            <a:pPr marL="0" indent="0">
              <a:buNone/>
            </a:pPr>
            <a:endParaRPr lang="pl-PL" sz="2000" dirty="0" smtClean="0"/>
          </a:p>
          <a:p>
            <a:r>
              <a:rPr lang="pl-PL" sz="2000" dirty="0" smtClean="0"/>
              <a:t>Usługi IMS realizowane bezpośrednio przez CSCF</a:t>
            </a:r>
          </a:p>
          <a:p>
            <a:pPr lvl="1"/>
            <a:r>
              <a:rPr lang="pl-PL" sz="1600" dirty="0" smtClean="0"/>
              <a:t>Kolokacja SIP AS w CSCF</a:t>
            </a:r>
          </a:p>
          <a:p>
            <a:pPr marL="0" indent="0">
              <a:buNone/>
            </a:pPr>
            <a:endParaRPr lang="pl-PL" sz="2000" dirty="0" smtClean="0"/>
          </a:p>
          <a:p>
            <a:r>
              <a:rPr lang="pl-PL" sz="2000" dirty="0" smtClean="0"/>
              <a:t>Usługi CAMEL </a:t>
            </a:r>
            <a:r>
              <a:rPr lang="pl-PL" sz="2000" dirty="0"/>
              <a:t>realizowane przez CSE Camel </a:t>
            </a:r>
            <a:r>
              <a:rPr lang="pl-PL" sz="2000" dirty="0" smtClean="0"/>
              <a:t>Service </a:t>
            </a:r>
            <a:r>
              <a:rPr lang="pl-PL" sz="2000" dirty="0"/>
              <a:t>Environment</a:t>
            </a:r>
            <a:endParaRPr lang="en-US" sz="2000" dirty="0"/>
          </a:p>
          <a:p>
            <a:pPr lvl="1"/>
            <a:r>
              <a:rPr lang="pl-PL" sz="1800" dirty="0" smtClean="0"/>
              <a:t>Zapewnienie ciągłości usług IN – np. usługi przedpłacone (</a:t>
            </a:r>
            <a:r>
              <a:rPr lang="pl-PL" sz="1800" dirty="0" err="1" smtClean="0"/>
              <a:t>prepaid</a:t>
            </a:r>
            <a:r>
              <a:rPr lang="pl-PL" sz="1800" dirty="0" smtClean="0"/>
              <a:t>)</a:t>
            </a:r>
          </a:p>
          <a:p>
            <a:pPr lvl="1"/>
            <a:r>
              <a:rPr lang="pl-PL" sz="1800" dirty="0" smtClean="0"/>
              <a:t>Protokoły CAP i MAP</a:t>
            </a:r>
            <a:endParaRPr lang="pl-PL" sz="1800" dirty="0"/>
          </a:p>
          <a:p>
            <a:pPr lvl="1"/>
            <a:r>
              <a:rPr lang="pl-PL" sz="1800" dirty="0" smtClean="0"/>
              <a:t>Wymagana adaptacja za pomocą IM </a:t>
            </a:r>
            <a:r>
              <a:rPr lang="pl-PL" sz="1800" dirty="0"/>
              <a:t>SSF</a:t>
            </a:r>
          </a:p>
          <a:p>
            <a:pPr marL="0" lvl="1" indent="0">
              <a:buClr>
                <a:schemeClr val="folHlink"/>
              </a:buClr>
              <a:buSzPct val="90000"/>
              <a:buNone/>
            </a:pPr>
            <a:endParaRPr lang="pl-PL" sz="2000" dirty="0" smtClean="0"/>
          </a:p>
          <a:p>
            <a:pPr marL="342900" lvl="1" indent="-342900">
              <a:buClr>
                <a:schemeClr val="folHlink"/>
              </a:buClr>
              <a:buSzPct val="90000"/>
            </a:pPr>
            <a:r>
              <a:rPr lang="pl-PL" sz="2000" dirty="0" smtClean="0"/>
              <a:t>Usługi </a:t>
            </a:r>
            <a:r>
              <a:rPr lang="pl-PL" sz="2000" dirty="0"/>
              <a:t>dostarczane przez strony </a:t>
            </a:r>
            <a:r>
              <a:rPr lang="pl-PL" sz="2000" dirty="0" smtClean="0"/>
              <a:t>trzecie – </a:t>
            </a:r>
            <a:r>
              <a:rPr lang="pl-PL" dirty="0"/>
              <a:t>zewnętrzne serwery </a:t>
            </a:r>
            <a:r>
              <a:rPr lang="pl-PL" dirty="0" smtClean="0"/>
              <a:t>aplikacji</a:t>
            </a:r>
            <a:endParaRPr lang="pl-PL" sz="2000" dirty="0"/>
          </a:p>
          <a:p>
            <a:pPr lvl="1"/>
            <a:r>
              <a:rPr lang="pl-PL" sz="1800" dirty="0" smtClean="0"/>
              <a:t>Adaptacja do interfejsów </a:t>
            </a:r>
            <a:r>
              <a:rPr lang="pl-PL" sz="1800" dirty="0" err="1" smtClean="0"/>
              <a:t>Parlay</a:t>
            </a:r>
            <a:r>
              <a:rPr lang="pl-PL" sz="1800" dirty="0" smtClean="0"/>
              <a:t>/OSA </a:t>
            </a:r>
            <a:r>
              <a:rPr lang="pl-PL" sz="1800" dirty="0"/>
              <a:t>i </a:t>
            </a:r>
            <a:r>
              <a:rPr lang="pl-PL" sz="1800" dirty="0" err="1"/>
              <a:t>Parlay</a:t>
            </a:r>
            <a:r>
              <a:rPr lang="pl-PL" sz="1800" dirty="0"/>
              <a:t> X </a:t>
            </a:r>
            <a:r>
              <a:rPr lang="pl-PL" sz="1800" dirty="0" smtClean="0"/>
              <a:t>API za pomocą OSA CSC </a:t>
            </a:r>
            <a:r>
              <a:rPr lang="en-US" sz="1800" dirty="0" smtClean="0"/>
              <a:t>(</a:t>
            </a:r>
            <a:r>
              <a:rPr lang="en-US" sz="1800" dirty="0"/>
              <a:t>Open Service Access Service Capability Server)</a:t>
            </a:r>
          </a:p>
          <a:p>
            <a:pPr lvl="1"/>
            <a:endParaRPr lang="pl-PL" sz="1800" dirty="0"/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D72DAA-7786-431D-8789-9EBA21B825BE}" type="slidenum">
              <a:rPr lang="pl-PL"/>
              <a:pPr/>
              <a:t>95</a:t>
            </a:fld>
            <a:endParaRPr lang="pl-PL"/>
          </a:p>
        </p:txBody>
      </p:sp>
      <p:sp>
        <p:nvSpPr>
          <p:cNvPr id="35225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>
                <a:solidFill>
                  <a:schemeClr val="tx1"/>
                </a:solidFill>
              </a:rPr>
              <a:t>Interfejsy usługowe IMS</a:t>
            </a:r>
          </a:p>
        </p:txBody>
      </p:sp>
      <p:sp>
        <p:nvSpPr>
          <p:cNvPr id="35225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Dwa interfejsy usługowe:</a:t>
            </a:r>
          </a:p>
          <a:p>
            <a:pPr lvl="1"/>
            <a:r>
              <a:rPr lang="pl-PL"/>
              <a:t>ISC: </a:t>
            </a:r>
            <a:r>
              <a:rPr lang="en-US"/>
              <a:t>S-CSCF </a:t>
            </a:r>
            <a:r>
              <a:rPr lang="pl-PL"/>
              <a:t>– AS </a:t>
            </a:r>
          </a:p>
          <a:p>
            <a:pPr lvl="2"/>
            <a:r>
              <a:rPr lang="pl-PL"/>
              <a:t>protokół SIP</a:t>
            </a:r>
          </a:p>
          <a:p>
            <a:pPr lvl="1"/>
            <a:r>
              <a:rPr lang="en-US"/>
              <a:t>Sh</a:t>
            </a:r>
            <a:r>
              <a:rPr lang="pl-PL"/>
              <a:t>: </a:t>
            </a:r>
            <a:r>
              <a:rPr lang="en-US"/>
              <a:t>HSS </a:t>
            </a:r>
            <a:r>
              <a:rPr lang="pl-PL"/>
              <a:t>– AS</a:t>
            </a:r>
          </a:p>
          <a:p>
            <a:pPr lvl="2"/>
            <a:r>
              <a:rPr lang="pl-PL"/>
              <a:t>Przekazywanie informacji o profilu abonenta niezbędnej do realizacji</a:t>
            </a:r>
          </a:p>
          <a:p>
            <a:r>
              <a:rPr lang="en-US"/>
              <a:t>S-CSCF </a:t>
            </a:r>
            <a:r>
              <a:rPr lang="pl-PL"/>
              <a:t>decyduje na podstawie filtrowanej informacji otrzymanej z HSS (lub innych źródeł – np. AS) czy dany AS będzie zaangażowany w inicjowaną sesję SIP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AB8584-6432-41EC-B154-95E84308C96F}" type="slidenum">
              <a:rPr lang="pl-PL"/>
              <a:pPr/>
              <a:t>96</a:t>
            </a:fld>
            <a:endParaRPr lang="pl-PL"/>
          </a:p>
        </p:txBody>
      </p:sp>
      <p:sp>
        <p:nvSpPr>
          <p:cNvPr id="3524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Architektura usługowa </a:t>
            </a:r>
            <a:r>
              <a:rPr lang="en-GB"/>
              <a:t>IMS </a:t>
            </a:r>
            <a:r>
              <a:rPr lang="pl-PL"/>
              <a:t>- </a:t>
            </a:r>
            <a:r>
              <a:rPr lang="en-GB"/>
              <a:t>Interf</a:t>
            </a:r>
            <a:r>
              <a:rPr lang="pl-PL"/>
              <a:t>ejs </a:t>
            </a:r>
            <a:r>
              <a:rPr lang="en-GB"/>
              <a:t>ISC</a:t>
            </a:r>
          </a:p>
        </p:txBody>
      </p:sp>
      <p:sp>
        <p:nvSpPr>
          <p:cNvPr id="3524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Rola ISC</a:t>
            </a:r>
            <a:endParaRPr lang="en-GB"/>
          </a:p>
          <a:p>
            <a:pPr lvl="1"/>
            <a:r>
              <a:rPr lang="pl-PL"/>
              <a:t>Wywoływanie usług</a:t>
            </a:r>
            <a:endParaRPr lang="en-GB"/>
          </a:p>
          <a:p>
            <a:pPr lvl="1"/>
            <a:r>
              <a:rPr lang="pl-PL"/>
              <a:t>Udostępnianie parametrów </a:t>
            </a:r>
            <a:r>
              <a:rPr lang="en-GB"/>
              <a:t>SIP </a:t>
            </a:r>
            <a:r>
              <a:rPr lang="pl-PL"/>
              <a:t>aplikacjom </a:t>
            </a:r>
          </a:p>
          <a:p>
            <a:pPr lvl="1"/>
            <a:r>
              <a:rPr lang="en-GB"/>
              <a:t>Intera</a:t>
            </a:r>
            <a:r>
              <a:rPr lang="pl-PL"/>
              <a:t>kcja z serwerem </a:t>
            </a:r>
            <a:r>
              <a:rPr lang="en-GB"/>
              <a:t>Proxy </a:t>
            </a:r>
            <a:r>
              <a:rPr lang="pl-PL"/>
              <a:t>przy udostępnianiu usług</a:t>
            </a:r>
            <a:endParaRPr lang="en-GB"/>
          </a:p>
          <a:p>
            <a:r>
              <a:rPr lang="pl-PL"/>
              <a:t>Dlaczego</a:t>
            </a:r>
            <a:r>
              <a:rPr lang="en-GB"/>
              <a:t> SIP </a:t>
            </a:r>
          </a:p>
          <a:p>
            <a:pPr lvl="1"/>
            <a:r>
              <a:rPr lang="pl-PL"/>
              <a:t>Wywoływanie usług nie jest związane z podstawowym procesem obsługi połączenia (znanym z IN)</a:t>
            </a:r>
            <a:endParaRPr lang="en-GB"/>
          </a:p>
          <a:p>
            <a:pPr lvl="1"/>
            <a:r>
              <a:rPr lang="pl-PL"/>
              <a:t>Usługa przezroczysta dla serwera Proxy</a:t>
            </a:r>
            <a:endParaRPr lang="en-GB"/>
          </a:p>
          <a:p>
            <a:pPr lvl="1"/>
            <a:r>
              <a:rPr lang="pl-PL"/>
              <a:t>Łatwe tworzenie i integracja usług </a:t>
            </a:r>
          </a:p>
          <a:p>
            <a:pPr lvl="1"/>
            <a:r>
              <a:rPr lang="pl-PL"/>
              <a:t>Elastyczność</a:t>
            </a:r>
          </a:p>
          <a:p>
            <a:pPr lvl="2"/>
            <a:r>
              <a:rPr lang="pl-PL"/>
              <a:t>UA, serwer proxy, </a:t>
            </a:r>
            <a:r>
              <a:rPr lang="en-GB"/>
              <a:t>B2BUA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457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7F08493-49AB-4C48-B81E-FFFFDCD16676}" type="slidenum">
              <a:rPr lang="pl-PL"/>
              <a:pPr>
                <a:defRPr/>
              </a:pPr>
              <a:t>97</a:t>
            </a:fld>
            <a:endParaRPr lang="pl-PL"/>
          </a:p>
        </p:txBody>
      </p:sp>
      <p:sp>
        <p:nvSpPr>
          <p:cNvPr id="1239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pl-PL" smtClean="0"/>
              <a:t>Architektura usługowa IMS</a:t>
            </a:r>
          </a:p>
        </p:txBody>
      </p:sp>
      <p:sp>
        <p:nvSpPr>
          <p:cNvPr id="123993" name="Line 441"/>
          <p:cNvSpPr>
            <a:spLocks noChangeShapeType="1"/>
          </p:cNvSpPr>
          <p:nvPr/>
        </p:nvSpPr>
        <p:spPr bwMode="auto">
          <a:xfrm flipH="1">
            <a:off x="2106613" y="1700213"/>
            <a:ext cx="17462" cy="2160587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4" name="Line 442"/>
          <p:cNvSpPr>
            <a:spLocks noChangeShapeType="1"/>
          </p:cNvSpPr>
          <p:nvPr/>
        </p:nvSpPr>
        <p:spPr bwMode="auto">
          <a:xfrm>
            <a:off x="2114550" y="1698625"/>
            <a:ext cx="3252788" cy="1588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5" name="Line 443"/>
          <p:cNvSpPr>
            <a:spLocks noChangeShapeType="1"/>
          </p:cNvSpPr>
          <p:nvPr/>
        </p:nvSpPr>
        <p:spPr bwMode="auto">
          <a:xfrm>
            <a:off x="5367338" y="1700213"/>
            <a:ext cx="1587" cy="209550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09" name="Rectangle 3"/>
          <p:cNvSpPr>
            <a:spLocks noChangeArrowheads="1"/>
          </p:cNvSpPr>
          <p:nvPr/>
        </p:nvSpPr>
        <p:spPr bwMode="auto">
          <a:xfrm>
            <a:off x="3351213" y="4017963"/>
            <a:ext cx="7213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S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0" name="Rectangle 4"/>
          <p:cNvSpPr>
            <a:spLocks noChangeArrowheads="1"/>
          </p:cNvSpPr>
          <p:nvPr/>
        </p:nvSpPr>
        <p:spPr bwMode="auto">
          <a:xfrm>
            <a:off x="3446463" y="4017963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-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1" name="Rectangle 5"/>
          <p:cNvSpPr>
            <a:spLocks noChangeArrowheads="1"/>
          </p:cNvSpPr>
          <p:nvPr/>
        </p:nvSpPr>
        <p:spPr bwMode="auto">
          <a:xfrm>
            <a:off x="3503613" y="4017963"/>
            <a:ext cx="30617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CSCF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2" name="Rectangle 6"/>
          <p:cNvSpPr>
            <a:spLocks noChangeArrowheads="1"/>
          </p:cNvSpPr>
          <p:nvPr/>
        </p:nvSpPr>
        <p:spPr bwMode="auto">
          <a:xfrm>
            <a:off x="3144838" y="3897313"/>
            <a:ext cx="987425" cy="420687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13" name="Rectangle 7"/>
          <p:cNvSpPr>
            <a:spLocks noChangeArrowheads="1"/>
          </p:cNvSpPr>
          <p:nvPr/>
        </p:nvSpPr>
        <p:spPr bwMode="auto">
          <a:xfrm>
            <a:off x="3095625" y="3848100"/>
            <a:ext cx="982663" cy="417513"/>
          </a:xfrm>
          <a:prstGeom prst="rect">
            <a:avLst/>
          </a:prstGeom>
          <a:solidFill>
            <a:schemeClr val="accent1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14" name="Rectangle 8"/>
          <p:cNvSpPr>
            <a:spLocks noChangeArrowheads="1"/>
          </p:cNvSpPr>
          <p:nvPr/>
        </p:nvSpPr>
        <p:spPr bwMode="auto">
          <a:xfrm>
            <a:off x="3300413" y="3965575"/>
            <a:ext cx="7213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S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5" name="Rectangle 9"/>
          <p:cNvSpPr>
            <a:spLocks noChangeArrowheads="1"/>
          </p:cNvSpPr>
          <p:nvPr/>
        </p:nvSpPr>
        <p:spPr bwMode="auto">
          <a:xfrm>
            <a:off x="3394075" y="3965575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-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6" name="Rectangle 10"/>
          <p:cNvSpPr>
            <a:spLocks noChangeArrowheads="1"/>
          </p:cNvSpPr>
          <p:nvPr/>
        </p:nvSpPr>
        <p:spPr bwMode="auto">
          <a:xfrm>
            <a:off x="3452813" y="3965575"/>
            <a:ext cx="30617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CSCF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7" name="Rectangle 11"/>
          <p:cNvSpPr>
            <a:spLocks noChangeArrowheads="1"/>
          </p:cNvSpPr>
          <p:nvPr/>
        </p:nvSpPr>
        <p:spPr bwMode="auto">
          <a:xfrm>
            <a:off x="3252788" y="2957513"/>
            <a:ext cx="830356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000" b="1">
                <a:solidFill>
                  <a:srgbClr val="808080"/>
                </a:solidFill>
                <a:latin typeface="Calibri" pitchFamily="34" charset="0"/>
              </a:rPr>
              <a:t>SIP Application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8" name="Rectangle 12"/>
          <p:cNvSpPr>
            <a:spLocks noChangeArrowheads="1"/>
          </p:cNvSpPr>
          <p:nvPr/>
        </p:nvSpPr>
        <p:spPr bwMode="auto">
          <a:xfrm>
            <a:off x="3479800" y="3101975"/>
            <a:ext cx="339837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000" b="1">
                <a:solidFill>
                  <a:srgbClr val="808080"/>
                </a:solidFill>
                <a:latin typeface="Calibri" pitchFamily="34" charset="0"/>
              </a:rPr>
              <a:t>Server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19" name="Rectangle 13"/>
          <p:cNvSpPr>
            <a:spLocks noChangeArrowheads="1"/>
          </p:cNvSpPr>
          <p:nvPr/>
        </p:nvSpPr>
        <p:spPr bwMode="auto">
          <a:xfrm>
            <a:off x="3144838" y="2039938"/>
            <a:ext cx="1315402" cy="1262062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20" name="Rectangle 14"/>
          <p:cNvSpPr>
            <a:spLocks noChangeArrowheads="1"/>
          </p:cNvSpPr>
          <p:nvPr/>
        </p:nvSpPr>
        <p:spPr bwMode="auto">
          <a:xfrm>
            <a:off x="3152879" y="1990725"/>
            <a:ext cx="1313815" cy="1239838"/>
          </a:xfrm>
          <a:prstGeom prst="rect">
            <a:avLst/>
          </a:prstGeom>
          <a:solidFill>
            <a:srgbClr val="99CCFF"/>
          </a:solidFill>
          <a:ln w="6350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21" name="Rectangle 15"/>
          <p:cNvSpPr>
            <a:spLocks noChangeArrowheads="1"/>
          </p:cNvSpPr>
          <p:nvPr/>
        </p:nvSpPr>
        <p:spPr bwMode="auto">
          <a:xfrm>
            <a:off x="3280728" y="2989263"/>
            <a:ext cx="987450" cy="15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000" b="1" dirty="0">
                <a:solidFill>
                  <a:srgbClr val="000000"/>
                </a:solidFill>
                <a:latin typeface="Calibri" pitchFamily="34" charset="0"/>
              </a:rPr>
              <a:t>Sewer aplikacji SIP</a:t>
            </a:r>
            <a:endParaRPr lang="pl-PL" sz="2200" b="1" u="sng" dirty="0">
              <a:latin typeface="Calibri" pitchFamily="34" charset="0"/>
            </a:endParaRPr>
          </a:p>
        </p:txBody>
      </p:sp>
      <p:sp>
        <p:nvSpPr>
          <p:cNvPr id="123922" name="Rectangle 16"/>
          <p:cNvSpPr>
            <a:spLocks noChangeArrowheads="1"/>
          </p:cNvSpPr>
          <p:nvPr/>
        </p:nvSpPr>
        <p:spPr bwMode="auto">
          <a:xfrm>
            <a:off x="2003425" y="3997325"/>
            <a:ext cx="28373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solidFill>
                  <a:srgbClr val="808080"/>
                </a:solidFill>
                <a:latin typeface="Calibri" pitchFamily="34" charset="0"/>
              </a:rPr>
              <a:t>HSS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23" name="Rectangle 17"/>
          <p:cNvSpPr>
            <a:spLocks noChangeArrowheads="1"/>
          </p:cNvSpPr>
          <p:nvPr/>
        </p:nvSpPr>
        <p:spPr bwMode="auto">
          <a:xfrm>
            <a:off x="1700213" y="3897313"/>
            <a:ext cx="987425" cy="420687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24" name="Rectangle 18"/>
          <p:cNvSpPr>
            <a:spLocks noChangeArrowheads="1"/>
          </p:cNvSpPr>
          <p:nvPr/>
        </p:nvSpPr>
        <p:spPr bwMode="auto">
          <a:xfrm>
            <a:off x="1654175" y="3848100"/>
            <a:ext cx="979488" cy="417513"/>
          </a:xfrm>
          <a:prstGeom prst="rect">
            <a:avLst/>
          </a:prstGeom>
          <a:solidFill>
            <a:srgbClr val="FF9999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25" name="Rectangle 19"/>
          <p:cNvSpPr>
            <a:spLocks noChangeArrowheads="1"/>
          </p:cNvSpPr>
          <p:nvPr/>
        </p:nvSpPr>
        <p:spPr bwMode="auto">
          <a:xfrm>
            <a:off x="1952625" y="3944938"/>
            <a:ext cx="28373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400" b="1">
                <a:solidFill>
                  <a:srgbClr val="000000"/>
                </a:solidFill>
                <a:latin typeface="Calibri" pitchFamily="34" charset="0"/>
              </a:rPr>
              <a:t>HSS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26" name="Rectangle 20"/>
          <p:cNvSpPr>
            <a:spLocks noChangeArrowheads="1"/>
          </p:cNvSpPr>
          <p:nvPr/>
        </p:nvSpPr>
        <p:spPr bwMode="auto">
          <a:xfrm>
            <a:off x="5180013" y="3863975"/>
            <a:ext cx="72135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OSA service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27" name="Rectangle 21"/>
          <p:cNvSpPr>
            <a:spLocks noChangeArrowheads="1"/>
          </p:cNvSpPr>
          <p:nvPr/>
        </p:nvSpPr>
        <p:spPr bwMode="auto">
          <a:xfrm>
            <a:off x="5064125" y="4051300"/>
            <a:ext cx="96661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capability server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28" name="Rectangle 22"/>
          <p:cNvSpPr>
            <a:spLocks noChangeArrowheads="1"/>
          </p:cNvSpPr>
          <p:nvPr/>
        </p:nvSpPr>
        <p:spPr bwMode="auto">
          <a:xfrm>
            <a:off x="5383213" y="4238625"/>
            <a:ext cx="32861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(SCS)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29" name="Rectangle 23"/>
          <p:cNvSpPr>
            <a:spLocks noChangeArrowheads="1"/>
          </p:cNvSpPr>
          <p:nvPr/>
        </p:nvSpPr>
        <p:spPr bwMode="auto">
          <a:xfrm>
            <a:off x="4953000" y="3844925"/>
            <a:ext cx="1244600" cy="576263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30" name="Rectangle 24"/>
          <p:cNvSpPr>
            <a:spLocks noChangeArrowheads="1"/>
          </p:cNvSpPr>
          <p:nvPr/>
        </p:nvSpPr>
        <p:spPr bwMode="auto">
          <a:xfrm>
            <a:off x="4903788" y="3795713"/>
            <a:ext cx="1239837" cy="573087"/>
          </a:xfrm>
          <a:prstGeom prst="rect">
            <a:avLst/>
          </a:prstGeom>
          <a:solidFill>
            <a:srgbClr val="FFC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31" name="Rectangle 25"/>
          <p:cNvSpPr>
            <a:spLocks noChangeArrowheads="1"/>
          </p:cNvSpPr>
          <p:nvPr/>
        </p:nvSpPr>
        <p:spPr bwMode="auto">
          <a:xfrm>
            <a:off x="5129213" y="3813175"/>
            <a:ext cx="72135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Calibri" pitchFamily="34" charset="0"/>
              </a:rPr>
              <a:t>OSA service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2" name="Rectangle 26"/>
          <p:cNvSpPr>
            <a:spLocks noChangeArrowheads="1"/>
          </p:cNvSpPr>
          <p:nvPr/>
        </p:nvSpPr>
        <p:spPr bwMode="auto">
          <a:xfrm>
            <a:off x="5008563" y="4000500"/>
            <a:ext cx="96661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Calibri" pitchFamily="34" charset="0"/>
              </a:rPr>
              <a:t>capability server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3" name="Rectangle 27"/>
          <p:cNvSpPr>
            <a:spLocks noChangeArrowheads="1"/>
          </p:cNvSpPr>
          <p:nvPr/>
        </p:nvSpPr>
        <p:spPr bwMode="auto">
          <a:xfrm>
            <a:off x="5330825" y="4186238"/>
            <a:ext cx="32861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Calibri" pitchFamily="34" charset="0"/>
              </a:rPr>
              <a:t>(SCS)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4" name="Rectangle 28"/>
          <p:cNvSpPr>
            <a:spLocks noChangeArrowheads="1"/>
          </p:cNvSpPr>
          <p:nvPr/>
        </p:nvSpPr>
        <p:spPr bwMode="auto">
          <a:xfrm>
            <a:off x="3362325" y="5049838"/>
            <a:ext cx="17633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IM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5" name="Rectangle 29"/>
          <p:cNvSpPr>
            <a:spLocks noChangeArrowheads="1"/>
          </p:cNvSpPr>
          <p:nvPr/>
        </p:nvSpPr>
        <p:spPr bwMode="auto">
          <a:xfrm>
            <a:off x="3570288" y="5049838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-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6" name="Rectangle 30"/>
          <p:cNvSpPr>
            <a:spLocks noChangeArrowheads="1"/>
          </p:cNvSpPr>
          <p:nvPr/>
        </p:nvSpPr>
        <p:spPr bwMode="auto">
          <a:xfrm>
            <a:off x="3630613" y="5049838"/>
            <a:ext cx="21480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808080"/>
                </a:solidFill>
                <a:latin typeface="Calibri" pitchFamily="34" charset="0"/>
              </a:rPr>
              <a:t>SSF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37" name="Rectangle 31"/>
          <p:cNvSpPr>
            <a:spLocks noChangeArrowheads="1"/>
          </p:cNvSpPr>
          <p:nvPr/>
        </p:nvSpPr>
        <p:spPr bwMode="auto">
          <a:xfrm>
            <a:off x="3144838" y="4930775"/>
            <a:ext cx="987425" cy="4191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38" name="Rectangle 32"/>
          <p:cNvSpPr>
            <a:spLocks noChangeArrowheads="1"/>
          </p:cNvSpPr>
          <p:nvPr/>
        </p:nvSpPr>
        <p:spPr bwMode="auto">
          <a:xfrm>
            <a:off x="3095625" y="4881563"/>
            <a:ext cx="982663" cy="414337"/>
          </a:xfrm>
          <a:prstGeom prst="rect">
            <a:avLst/>
          </a:prstGeom>
          <a:solidFill>
            <a:srgbClr val="FFCC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39" name="Rectangle 33"/>
          <p:cNvSpPr>
            <a:spLocks noChangeArrowheads="1"/>
          </p:cNvSpPr>
          <p:nvPr/>
        </p:nvSpPr>
        <p:spPr bwMode="auto">
          <a:xfrm>
            <a:off x="3311525" y="4997450"/>
            <a:ext cx="17633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IM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0" name="Rectangle 34"/>
          <p:cNvSpPr>
            <a:spLocks noChangeArrowheads="1"/>
          </p:cNvSpPr>
          <p:nvPr/>
        </p:nvSpPr>
        <p:spPr bwMode="auto">
          <a:xfrm>
            <a:off x="3519488" y="4997450"/>
            <a:ext cx="4648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-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1" name="Rectangle 35"/>
          <p:cNvSpPr>
            <a:spLocks noChangeArrowheads="1"/>
          </p:cNvSpPr>
          <p:nvPr/>
        </p:nvSpPr>
        <p:spPr bwMode="auto">
          <a:xfrm>
            <a:off x="3576638" y="4997450"/>
            <a:ext cx="21480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SSF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2" name="Rectangle 36"/>
          <p:cNvSpPr>
            <a:spLocks noChangeArrowheads="1"/>
          </p:cNvSpPr>
          <p:nvPr/>
        </p:nvSpPr>
        <p:spPr bwMode="auto">
          <a:xfrm>
            <a:off x="3186113" y="5970588"/>
            <a:ext cx="84959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Camel Service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3" name="Rectangle 37"/>
          <p:cNvSpPr>
            <a:spLocks noChangeArrowheads="1"/>
          </p:cNvSpPr>
          <p:nvPr/>
        </p:nvSpPr>
        <p:spPr bwMode="auto">
          <a:xfrm>
            <a:off x="3236913" y="6156325"/>
            <a:ext cx="75822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Environment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4" name="Rectangle 38"/>
          <p:cNvSpPr>
            <a:spLocks noChangeArrowheads="1"/>
          </p:cNvSpPr>
          <p:nvPr/>
        </p:nvSpPr>
        <p:spPr bwMode="auto">
          <a:xfrm>
            <a:off x="3041650" y="5911850"/>
            <a:ext cx="1193800" cy="4699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45" name="Rectangle 39"/>
          <p:cNvSpPr>
            <a:spLocks noChangeArrowheads="1"/>
          </p:cNvSpPr>
          <p:nvPr/>
        </p:nvSpPr>
        <p:spPr bwMode="auto">
          <a:xfrm>
            <a:off x="2992438" y="5862638"/>
            <a:ext cx="1190625" cy="465137"/>
          </a:xfrm>
          <a:prstGeom prst="rect">
            <a:avLst/>
          </a:prstGeom>
          <a:solidFill>
            <a:srgbClr val="99CC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46" name="Rectangle 40"/>
          <p:cNvSpPr>
            <a:spLocks noChangeArrowheads="1"/>
          </p:cNvSpPr>
          <p:nvPr/>
        </p:nvSpPr>
        <p:spPr bwMode="auto">
          <a:xfrm>
            <a:off x="3133725" y="5919788"/>
            <a:ext cx="896079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Calibri" pitchFamily="34" charset="0"/>
              </a:rPr>
              <a:t>CAMEL Service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7" name="Rectangle 41"/>
          <p:cNvSpPr>
            <a:spLocks noChangeArrowheads="1"/>
          </p:cNvSpPr>
          <p:nvPr/>
        </p:nvSpPr>
        <p:spPr bwMode="auto">
          <a:xfrm>
            <a:off x="3182938" y="6103938"/>
            <a:ext cx="758221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000000"/>
                </a:solidFill>
                <a:latin typeface="Calibri" pitchFamily="34" charset="0"/>
              </a:rPr>
              <a:t>Environment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8" name="Rectangle 42"/>
          <p:cNvSpPr>
            <a:spLocks noChangeArrowheads="1"/>
          </p:cNvSpPr>
          <p:nvPr/>
        </p:nvSpPr>
        <p:spPr bwMode="auto">
          <a:xfrm>
            <a:off x="7042150" y="3890963"/>
            <a:ext cx="280526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OSA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49" name="Rectangle 43"/>
          <p:cNvSpPr>
            <a:spLocks noChangeArrowheads="1"/>
          </p:cNvSpPr>
          <p:nvPr/>
        </p:nvSpPr>
        <p:spPr bwMode="auto">
          <a:xfrm>
            <a:off x="6854825" y="4076700"/>
            <a:ext cx="68608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solidFill>
                  <a:srgbClr val="808080"/>
                </a:solidFill>
                <a:latin typeface="Calibri" pitchFamily="34" charset="0"/>
              </a:rPr>
              <a:t>application 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50" name="Rectangle 44"/>
          <p:cNvSpPr>
            <a:spLocks noChangeArrowheads="1"/>
          </p:cNvSpPr>
          <p:nvPr/>
        </p:nvSpPr>
        <p:spPr bwMode="auto">
          <a:xfrm>
            <a:off x="6707188" y="3897313"/>
            <a:ext cx="985837" cy="523875"/>
          </a:xfrm>
          <a:prstGeom prst="rect">
            <a:avLst/>
          </a:prstGeom>
          <a:solidFill>
            <a:srgbClr val="99CC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1" name="Rectangle 45"/>
          <p:cNvSpPr>
            <a:spLocks noChangeArrowheads="1"/>
          </p:cNvSpPr>
          <p:nvPr/>
        </p:nvSpPr>
        <p:spPr bwMode="auto">
          <a:xfrm>
            <a:off x="6657975" y="3848100"/>
            <a:ext cx="1082675" cy="520700"/>
          </a:xfrm>
          <a:prstGeom prst="rect">
            <a:avLst/>
          </a:prstGeom>
          <a:solidFill>
            <a:srgbClr val="99CC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2" name="Rectangle 46"/>
          <p:cNvSpPr>
            <a:spLocks noChangeArrowheads="1"/>
          </p:cNvSpPr>
          <p:nvPr/>
        </p:nvSpPr>
        <p:spPr bwMode="auto">
          <a:xfrm>
            <a:off x="6742395" y="3933825"/>
            <a:ext cx="9265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833438"/>
            <a:r>
              <a:rPr lang="pl-PL" sz="1100" b="1" dirty="0">
                <a:solidFill>
                  <a:srgbClr val="000000"/>
                </a:solidFill>
                <a:latin typeface="Calibri" pitchFamily="34" charset="0"/>
              </a:rPr>
              <a:t>Serwer aplikacji</a:t>
            </a:r>
          </a:p>
          <a:p>
            <a:pPr algn="ctr" defTabSz="833438"/>
            <a:r>
              <a:rPr lang="pl-PL" sz="1100" b="1" dirty="0">
                <a:solidFill>
                  <a:srgbClr val="000000"/>
                </a:solidFill>
                <a:latin typeface="Calibri" pitchFamily="34" charset="0"/>
              </a:rPr>
              <a:t> OSA </a:t>
            </a:r>
            <a:endParaRPr lang="pl-PL" sz="2200" b="1" u="sng" dirty="0">
              <a:latin typeface="Calibri" pitchFamily="34" charset="0"/>
            </a:endParaRPr>
          </a:p>
        </p:txBody>
      </p:sp>
      <p:sp>
        <p:nvSpPr>
          <p:cNvPr id="123953" name="Line 47"/>
          <p:cNvSpPr>
            <a:spLocks noChangeShapeType="1"/>
          </p:cNvSpPr>
          <p:nvPr/>
        </p:nvSpPr>
        <p:spPr bwMode="auto">
          <a:xfrm>
            <a:off x="3611563" y="3228975"/>
            <a:ext cx="1587" cy="619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4" name="Line 48"/>
          <p:cNvSpPr>
            <a:spLocks noChangeShapeType="1"/>
          </p:cNvSpPr>
          <p:nvPr/>
        </p:nvSpPr>
        <p:spPr bwMode="auto">
          <a:xfrm>
            <a:off x="3452813" y="3486150"/>
            <a:ext cx="312737" cy="1588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5" name="Rectangle 49"/>
          <p:cNvSpPr>
            <a:spLocks noChangeArrowheads="1"/>
          </p:cNvSpPr>
          <p:nvPr/>
        </p:nvSpPr>
        <p:spPr bwMode="auto">
          <a:xfrm>
            <a:off x="3808413" y="3446463"/>
            <a:ext cx="393700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6" name="Rectangle 50"/>
          <p:cNvSpPr>
            <a:spLocks noChangeArrowheads="1"/>
          </p:cNvSpPr>
          <p:nvPr/>
        </p:nvSpPr>
        <p:spPr bwMode="auto">
          <a:xfrm>
            <a:off x="3868738" y="3357563"/>
            <a:ext cx="1955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ISC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57" name="Line 51"/>
          <p:cNvSpPr>
            <a:spLocks noChangeShapeType="1"/>
          </p:cNvSpPr>
          <p:nvPr/>
        </p:nvSpPr>
        <p:spPr bwMode="auto">
          <a:xfrm>
            <a:off x="2630488" y="4054475"/>
            <a:ext cx="465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8" name="Line 52"/>
          <p:cNvSpPr>
            <a:spLocks noChangeShapeType="1"/>
          </p:cNvSpPr>
          <p:nvPr/>
        </p:nvSpPr>
        <p:spPr bwMode="auto">
          <a:xfrm>
            <a:off x="2786063" y="3951288"/>
            <a:ext cx="1587" cy="207962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59" name="Rectangle 53"/>
          <p:cNvSpPr>
            <a:spLocks noChangeArrowheads="1"/>
          </p:cNvSpPr>
          <p:nvPr/>
        </p:nvSpPr>
        <p:spPr bwMode="auto">
          <a:xfrm>
            <a:off x="2733675" y="4148138"/>
            <a:ext cx="330200" cy="271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0" name="Rectangle 54"/>
          <p:cNvSpPr>
            <a:spLocks noChangeArrowheads="1"/>
          </p:cNvSpPr>
          <p:nvPr/>
        </p:nvSpPr>
        <p:spPr bwMode="auto">
          <a:xfrm>
            <a:off x="2797175" y="4192588"/>
            <a:ext cx="15228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Cx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61" name="Line 55"/>
          <p:cNvSpPr>
            <a:spLocks noChangeShapeType="1"/>
          </p:cNvSpPr>
          <p:nvPr/>
        </p:nvSpPr>
        <p:spPr bwMode="auto">
          <a:xfrm>
            <a:off x="3611563" y="4314825"/>
            <a:ext cx="1587" cy="5667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2" name="Line 56"/>
          <p:cNvSpPr>
            <a:spLocks noChangeShapeType="1"/>
          </p:cNvSpPr>
          <p:nvPr/>
        </p:nvSpPr>
        <p:spPr bwMode="auto">
          <a:xfrm>
            <a:off x="4075113" y="4054475"/>
            <a:ext cx="828675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3" name="Line 57"/>
          <p:cNvSpPr>
            <a:spLocks noChangeShapeType="1"/>
          </p:cNvSpPr>
          <p:nvPr/>
        </p:nvSpPr>
        <p:spPr bwMode="auto">
          <a:xfrm>
            <a:off x="6142038" y="4054475"/>
            <a:ext cx="5159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4" name="Line 58"/>
          <p:cNvSpPr>
            <a:spLocks noChangeShapeType="1"/>
          </p:cNvSpPr>
          <p:nvPr/>
        </p:nvSpPr>
        <p:spPr bwMode="auto">
          <a:xfrm>
            <a:off x="4384675" y="3951288"/>
            <a:ext cx="1588" cy="207962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5" name="Rectangle 59"/>
          <p:cNvSpPr>
            <a:spLocks noChangeArrowheads="1"/>
          </p:cNvSpPr>
          <p:nvPr/>
        </p:nvSpPr>
        <p:spPr bwMode="auto">
          <a:xfrm>
            <a:off x="4398963" y="4095750"/>
            <a:ext cx="395287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6" name="Rectangle 60"/>
          <p:cNvSpPr>
            <a:spLocks noChangeArrowheads="1"/>
          </p:cNvSpPr>
          <p:nvPr/>
        </p:nvSpPr>
        <p:spPr bwMode="auto">
          <a:xfrm>
            <a:off x="4460875" y="4140200"/>
            <a:ext cx="1955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ISC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67" name="Line 61"/>
          <p:cNvSpPr>
            <a:spLocks noChangeShapeType="1"/>
          </p:cNvSpPr>
          <p:nvPr/>
        </p:nvSpPr>
        <p:spPr bwMode="auto">
          <a:xfrm>
            <a:off x="3452813" y="4510088"/>
            <a:ext cx="312737" cy="1587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8" name="Rectangle 62"/>
          <p:cNvSpPr>
            <a:spLocks noChangeArrowheads="1"/>
          </p:cNvSpPr>
          <p:nvPr/>
        </p:nvSpPr>
        <p:spPr bwMode="auto">
          <a:xfrm>
            <a:off x="3808413" y="4468813"/>
            <a:ext cx="393700" cy="271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69" name="Rectangle 63"/>
          <p:cNvSpPr>
            <a:spLocks noChangeArrowheads="1"/>
          </p:cNvSpPr>
          <p:nvPr/>
        </p:nvSpPr>
        <p:spPr bwMode="auto">
          <a:xfrm>
            <a:off x="3868738" y="4511675"/>
            <a:ext cx="1955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ISC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70" name="Line 64"/>
          <p:cNvSpPr>
            <a:spLocks noChangeShapeType="1"/>
          </p:cNvSpPr>
          <p:nvPr/>
        </p:nvSpPr>
        <p:spPr bwMode="auto">
          <a:xfrm>
            <a:off x="3611563" y="5294313"/>
            <a:ext cx="1587" cy="5683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1" name="Line 65"/>
          <p:cNvSpPr>
            <a:spLocks noChangeShapeType="1"/>
          </p:cNvSpPr>
          <p:nvPr/>
        </p:nvSpPr>
        <p:spPr bwMode="auto">
          <a:xfrm>
            <a:off x="3452813" y="5489575"/>
            <a:ext cx="312737" cy="1588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2" name="Rectangle 66"/>
          <p:cNvSpPr>
            <a:spLocks noChangeArrowheads="1"/>
          </p:cNvSpPr>
          <p:nvPr/>
        </p:nvSpPr>
        <p:spPr bwMode="auto">
          <a:xfrm>
            <a:off x="3808413" y="5449888"/>
            <a:ext cx="460375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3" name="Rectangle 67"/>
          <p:cNvSpPr>
            <a:spLocks noChangeArrowheads="1"/>
          </p:cNvSpPr>
          <p:nvPr/>
        </p:nvSpPr>
        <p:spPr bwMode="auto">
          <a:xfrm>
            <a:off x="3868738" y="5492750"/>
            <a:ext cx="25648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CAP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74" name="Line 68"/>
          <p:cNvSpPr>
            <a:spLocks noChangeShapeType="1"/>
          </p:cNvSpPr>
          <p:nvPr/>
        </p:nvSpPr>
        <p:spPr bwMode="auto">
          <a:xfrm>
            <a:off x="2114550" y="4262438"/>
            <a:ext cx="877888" cy="1857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5" name="Line 69"/>
          <p:cNvSpPr>
            <a:spLocks noChangeShapeType="1"/>
          </p:cNvSpPr>
          <p:nvPr/>
        </p:nvSpPr>
        <p:spPr bwMode="auto">
          <a:xfrm flipH="1">
            <a:off x="2422525" y="5084763"/>
            <a:ext cx="207963" cy="103187"/>
          </a:xfrm>
          <a:prstGeom prst="line">
            <a:avLst/>
          </a:prstGeom>
          <a:noFill/>
          <a:ln w="635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6" name="Rectangle 70"/>
          <p:cNvSpPr>
            <a:spLocks noChangeArrowheads="1"/>
          </p:cNvSpPr>
          <p:nvPr/>
        </p:nvSpPr>
        <p:spPr bwMode="auto">
          <a:xfrm>
            <a:off x="2168525" y="5195888"/>
            <a:ext cx="460375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7" name="Rectangle 71"/>
          <p:cNvSpPr>
            <a:spLocks noChangeArrowheads="1"/>
          </p:cNvSpPr>
          <p:nvPr/>
        </p:nvSpPr>
        <p:spPr bwMode="auto">
          <a:xfrm>
            <a:off x="2228850" y="5238750"/>
            <a:ext cx="283732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latin typeface="Calibri" pitchFamily="34" charset="0"/>
              </a:rPr>
              <a:t>MAP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78" name="Line 72"/>
          <p:cNvSpPr>
            <a:spLocks noChangeShapeType="1"/>
          </p:cNvSpPr>
          <p:nvPr/>
        </p:nvSpPr>
        <p:spPr bwMode="auto">
          <a:xfrm>
            <a:off x="6375400" y="3951288"/>
            <a:ext cx="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79" name="Rectangle 73"/>
          <p:cNvSpPr>
            <a:spLocks noChangeArrowheads="1"/>
          </p:cNvSpPr>
          <p:nvPr/>
        </p:nvSpPr>
        <p:spPr bwMode="auto">
          <a:xfrm>
            <a:off x="6192838" y="4438650"/>
            <a:ext cx="658812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80" name="Rectangle 74"/>
          <p:cNvSpPr>
            <a:spLocks noChangeArrowheads="1"/>
          </p:cNvSpPr>
          <p:nvPr/>
        </p:nvSpPr>
        <p:spPr bwMode="auto">
          <a:xfrm>
            <a:off x="6253163" y="4476750"/>
            <a:ext cx="477695" cy="169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100" b="1">
                <a:latin typeface="Calibri" pitchFamily="34" charset="0"/>
              </a:rPr>
              <a:t>OSA API</a:t>
            </a:r>
            <a:endParaRPr lang="pl-PL" sz="2500" b="1" u="sng">
              <a:latin typeface="Calibri" pitchFamily="34" charset="0"/>
            </a:endParaRPr>
          </a:p>
        </p:txBody>
      </p:sp>
      <p:sp>
        <p:nvSpPr>
          <p:cNvPr id="123981" name="Line 75"/>
          <p:cNvSpPr>
            <a:spLocks noChangeShapeType="1"/>
          </p:cNvSpPr>
          <p:nvPr/>
        </p:nvSpPr>
        <p:spPr bwMode="auto">
          <a:xfrm flipV="1">
            <a:off x="2114550" y="3073400"/>
            <a:ext cx="981075" cy="774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grpSp>
        <p:nvGrpSpPr>
          <p:cNvPr id="2" name="Group 76"/>
          <p:cNvGrpSpPr>
            <a:grpSpLocks/>
          </p:cNvGrpSpPr>
          <p:nvPr/>
        </p:nvGrpSpPr>
        <p:grpSpPr bwMode="auto">
          <a:xfrm>
            <a:off x="3410585" y="2711450"/>
            <a:ext cx="779463" cy="212725"/>
            <a:chOff x="2014" y="1708"/>
            <a:chExt cx="491" cy="134"/>
          </a:xfrm>
        </p:grpSpPr>
        <p:sp>
          <p:nvSpPr>
            <p:cNvPr id="124209" name="Rectangle 77"/>
            <p:cNvSpPr>
              <a:spLocks noChangeArrowheads="1"/>
            </p:cNvSpPr>
            <p:nvPr/>
          </p:nvSpPr>
          <p:spPr bwMode="auto">
            <a:xfrm>
              <a:off x="2015" y="1709"/>
              <a:ext cx="487" cy="130"/>
            </a:xfrm>
            <a:prstGeom prst="rect">
              <a:avLst/>
            </a:prstGeom>
            <a:solidFill>
              <a:srgbClr val="FFC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0" name="Rectangle 78"/>
            <p:cNvSpPr>
              <a:spLocks noChangeArrowheads="1"/>
            </p:cNvSpPr>
            <p:nvPr/>
          </p:nvSpPr>
          <p:spPr bwMode="auto">
            <a:xfrm>
              <a:off x="2014" y="170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1" name="Rectangle 79"/>
            <p:cNvSpPr>
              <a:spLocks noChangeArrowheads="1"/>
            </p:cNvSpPr>
            <p:nvPr/>
          </p:nvSpPr>
          <p:spPr bwMode="auto">
            <a:xfrm>
              <a:off x="2014" y="171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2" name="Rectangle 80"/>
            <p:cNvSpPr>
              <a:spLocks noChangeArrowheads="1"/>
            </p:cNvSpPr>
            <p:nvPr/>
          </p:nvSpPr>
          <p:spPr bwMode="auto">
            <a:xfrm>
              <a:off x="2014" y="172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3" name="Rectangle 81"/>
            <p:cNvSpPr>
              <a:spLocks noChangeArrowheads="1"/>
            </p:cNvSpPr>
            <p:nvPr/>
          </p:nvSpPr>
          <p:spPr bwMode="auto">
            <a:xfrm>
              <a:off x="2014" y="173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4" name="Rectangle 82"/>
            <p:cNvSpPr>
              <a:spLocks noChangeArrowheads="1"/>
            </p:cNvSpPr>
            <p:nvPr/>
          </p:nvSpPr>
          <p:spPr bwMode="auto">
            <a:xfrm>
              <a:off x="2014" y="174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5" name="Rectangle 83"/>
            <p:cNvSpPr>
              <a:spLocks noChangeArrowheads="1"/>
            </p:cNvSpPr>
            <p:nvPr/>
          </p:nvSpPr>
          <p:spPr bwMode="auto">
            <a:xfrm>
              <a:off x="2014" y="175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6" name="Rectangle 84"/>
            <p:cNvSpPr>
              <a:spLocks noChangeArrowheads="1"/>
            </p:cNvSpPr>
            <p:nvPr/>
          </p:nvSpPr>
          <p:spPr bwMode="auto">
            <a:xfrm>
              <a:off x="2014" y="175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7" name="Rectangle 85"/>
            <p:cNvSpPr>
              <a:spLocks noChangeArrowheads="1"/>
            </p:cNvSpPr>
            <p:nvPr/>
          </p:nvSpPr>
          <p:spPr bwMode="auto">
            <a:xfrm>
              <a:off x="2014" y="176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8" name="Rectangle 86"/>
            <p:cNvSpPr>
              <a:spLocks noChangeArrowheads="1"/>
            </p:cNvSpPr>
            <p:nvPr/>
          </p:nvSpPr>
          <p:spPr bwMode="auto">
            <a:xfrm>
              <a:off x="2014" y="177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19" name="Rectangle 87"/>
            <p:cNvSpPr>
              <a:spLocks noChangeArrowheads="1"/>
            </p:cNvSpPr>
            <p:nvPr/>
          </p:nvSpPr>
          <p:spPr bwMode="auto">
            <a:xfrm>
              <a:off x="2014" y="178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0" name="Rectangle 88"/>
            <p:cNvSpPr>
              <a:spLocks noChangeArrowheads="1"/>
            </p:cNvSpPr>
            <p:nvPr/>
          </p:nvSpPr>
          <p:spPr bwMode="auto">
            <a:xfrm>
              <a:off x="2014" y="179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1" name="Rectangle 89"/>
            <p:cNvSpPr>
              <a:spLocks noChangeArrowheads="1"/>
            </p:cNvSpPr>
            <p:nvPr/>
          </p:nvSpPr>
          <p:spPr bwMode="auto">
            <a:xfrm>
              <a:off x="2014" y="179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2" name="Rectangle 90"/>
            <p:cNvSpPr>
              <a:spLocks noChangeArrowheads="1"/>
            </p:cNvSpPr>
            <p:nvPr/>
          </p:nvSpPr>
          <p:spPr bwMode="auto">
            <a:xfrm>
              <a:off x="2014" y="180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3" name="Rectangle 91"/>
            <p:cNvSpPr>
              <a:spLocks noChangeArrowheads="1"/>
            </p:cNvSpPr>
            <p:nvPr/>
          </p:nvSpPr>
          <p:spPr bwMode="auto">
            <a:xfrm>
              <a:off x="2014" y="18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4" name="Rectangle 92"/>
            <p:cNvSpPr>
              <a:spLocks noChangeArrowheads="1"/>
            </p:cNvSpPr>
            <p:nvPr/>
          </p:nvSpPr>
          <p:spPr bwMode="auto">
            <a:xfrm>
              <a:off x="2014" y="182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5" name="Rectangle 93"/>
            <p:cNvSpPr>
              <a:spLocks noChangeArrowheads="1"/>
            </p:cNvSpPr>
            <p:nvPr/>
          </p:nvSpPr>
          <p:spPr bwMode="auto">
            <a:xfrm>
              <a:off x="2014" y="183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6" name="Rectangle 94"/>
            <p:cNvSpPr>
              <a:spLocks noChangeArrowheads="1"/>
            </p:cNvSpPr>
            <p:nvPr/>
          </p:nvSpPr>
          <p:spPr bwMode="auto">
            <a:xfrm>
              <a:off x="2015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7" name="Rectangle 95"/>
            <p:cNvSpPr>
              <a:spLocks noChangeArrowheads="1"/>
            </p:cNvSpPr>
            <p:nvPr/>
          </p:nvSpPr>
          <p:spPr bwMode="auto">
            <a:xfrm>
              <a:off x="2023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8" name="Rectangle 96"/>
            <p:cNvSpPr>
              <a:spLocks noChangeArrowheads="1"/>
            </p:cNvSpPr>
            <p:nvPr/>
          </p:nvSpPr>
          <p:spPr bwMode="auto">
            <a:xfrm>
              <a:off x="203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29" name="Rectangle 97"/>
            <p:cNvSpPr>
              <a:spLocks noChangeArrowheads="1"/>
            </p:cNvSpPr>
            <p:nvPr/>
          </p:nvSpPr>
          <p:spPr bwMode="auto">
            <a:xfrm>
              <a:off x="203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0" name="Rectangle 98"/>
            <p:cNvSpPr>
              <a:spLocks noChangeArrowheads="1"/>
            </p:cNvSpPr>
            <p:nvPr/>
          </p:nvSpPr>
          <p:spPr bwMode="auto">
            <a:xfrm>
              <a:off x="204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1" name="Rectangle 99"/>
            <p:cNvSpPr>
              <a:spLocks noChangeArrowheads="1"/>
            </p:cNvSpPr>
            <p:nvPr/>
          </p:nvSpPr>
          <p:spPr bwMode="auto">
            <a:xfrm>
              <a:off x="205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2" name="Rectangle 100"/>
            <p:cNvSpPr>
              <a:spLocks noChangeArrowheads="1"/>
            </p:cNvSpPr>
            <p:nvPr/>
          </p:nvSpPr>
          <p:spPr bwMode="auto">
            <a:xfrm>
              <a:off x="206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3" name="Rectangle 101"/>
            <p:cNvSpPr>
              <a:spLocks noChangeArrowheads="1"/>
            </p:cNvSpPr>
            <p:nvPr/>
          </p:nvSpPr>
          <p:spPr bwMode="auto">
            <a:xfrm>
              <a:off x="207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4" name="Rectangle 102"/>
            <p:cNvSpPr>
              <a:spLocks noChangeArrowheads="1"/>
            </p:cNvSpPr>
            <p:nvPr/>
          </p:nvSpPr>
          <p:spPr bwMode="auto">
            <a:xfrm>
              <a:off x="2080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5" name="Rectangle 103"/>
            <p:cNvSpPr>
              <a:spLocks noChangeArrowheads="1"/>
            </p:cNvSpPr>
            <p:nvPr/>
          </p:nvSpPr>
          <p:spPr bwMode="auto">
            <a:xfrm>
              <a:off x="2088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6" name="Rectangle 104"/>
            <p:cNvSpPr>
              <a:spLocks noChangeArrowheads="1"/>
            </p:cNvSpPr>
            <p:nvPr/>
          </p:nvSpPr>
          <p:spPr bwMode="auto">
            <a:xfrm>
              <a:off x="209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7" name="Rectangle 105"/>
            <p:cNvSpPr>
              <a:spLocks noChangeArrowheads="1"/>
            </p:cNvSpPr>
            <p:nvPr/>
          </p:nvSpPr>
          <p:spPr bwMode="auto">
            <a:xfrm>
              <a:off x="210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8" name="Rectangle 106"/>
            <p:cNvSpPr>
              <a:spLocks noChangeArrowheads="1"/>
            </p:cNvSpPr>
            <p:nvPr/>
          </p:nvSpPr>
          <p:spPr bwMode="auto">
            <a:xfrm>
              <a:off x="211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39" name="Rectangle 107"/>
            <p:cNvSpPr>
              <a:spLocks noChangeArrowheads="1"/>
            </p:cNvSpPr>
            <p:nvPr/>
          </p:nvSpPr>
          <p:spPr bwMode="auto">
            <a:xfrm>
              <a:off x="212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0" name="Rectangle 108"/>
            <p:cNvSpPr>
              <a:spLocks noChangeArrowheads="1"/>
            </p:cNvSpPr>
            <p:nvPr/>
          </p:nvSpPr>
          <p:spPr bwMode="auto">
            <a:xfrm>
              <a:off x="212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1" name="Rectangle 109"/>
            <p:cNvSpPr>
              <a:spLocks noChangeArrowheads="1"/>
            </p:cNvSpPr>
            <p:nvPr/>
          </p:nvSpPr>
          <p:spPr bwMode="auto">
            <a:xfrm>
              <a:off x="213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2" name="Rectangle 110"/>
            <p:cNvSpPr>
              <a:spLocks noChangeArrowheads="1"/>
            </p:cNvSpPr>
            <p:nvPr/>
          </p:nvSpPr>
          <p:spPr bwMode="auto">
            <a:xfrm>
              <a:off x="2145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3" name="Rectangle 111"/>
            <p:cNvSpPr>
              <a:spLocks noChangeArrowheads="1"/>
            </p:cNvSpPr>
            <p:nvPr/>
          </p:nvSpPr>
          <p:spPr bwMode="auto">
            <a:xfrm>
              <a:off x="2153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4" name="Rectangle 112"/>
            <p:cNvSpPr>
              <a:spLocks noChangeArrowheads="1"/>
            </p:cNvSpPr>
            <p:nvPr/>
          </p:nvSpPr>
          <p:spPr bwMode="auto">
            <a:xfrm>
              <a:off x="216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5" name="Rectangle 113"/>
            <p:cNvSpPr>
              <a:spLocks noChangeArrowheads="1"/>
            </p:cNvSpPr>
            <p:nvPr/>
          </p:nvSpPr>
          <p:spPr bwMode="auto">
            <a:xfrm>
              <a:off x="216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6" name="Rectangle 114"/>
            <p:cNvSpPr>
              <a:spLocks noChangeArrowheads="1"/>
            </p:cNvSpPr>
            <p:nvPr/>
          </p:nvSpPr>
          <p:spPr bwMode="auto">
            <a:xfrm>
              <a:off x="217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7" name="Rectangle 115"/>
            <p:cNvSpPr>
              <a:spLocks noChangeArrowheads="1"/>
            </p:cNvSpPr>
            <p:nvPr/>
          </p:nvSpPr>
          <p:spPr bwMode="auto">
            <a:xfrm>
              <a:off x="218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8" name="Rectangle 116"/>
            <p:cNvSpPr>
              <a:spLocks noChangeArrowheads="1"/>
            </p:cNvSpPr>
            <p:nvPr/>
          </p:nvSpPr>
          <p:spPr bwMode="auto">
            <a:xfrm>
              <a:off x="219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49" name="Rectangle 117"/>
            <p:cNvSpPr>
              <a:spLocks noChangeArrowheads="1"/>
            </p:cNvSpPr>
            <p:nvPr/>
          </p:nvSpPr>
          <p:spPr bwMode="auto">
            <a:xfrm>
              <a:off x="220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0" name="Rectangle 118"/>
            <p:cNvSpPr>
              <a:spLocks noChangeArrowheads="1"/>
            </p:cNvSpPr>
            <p:nvPr/>
          </p:nvSpPr>
          <p:spPr bwMode="auto">
            <a:xfrm>
              <a:off x="2210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1" name="Rectangle 119"/>
            <p:cNvSpPr>
              <a:spLocks noChangeArrowheads="1"/>
            </p:cNvSpPr>
            <p:nvPr/>
          </p:nvSpPr>
          <p:spPr bwMode="auto">
            <a:xfrm>
              <a:off x="2218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2" name="Rectangle 120"/>
            <p:cNvSpPr>
              <a:spLocks noChangeArrowheads="1"/>
            </p:cNvSpPr>
            <p:nvPr/>
          </p:nvSpPr>
          <p:spPr bwMode="auto">
            <a:xfrm>
              <a:off x="222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3" name="Rectangle 121"/>
            <p:cNvSpPr>
              <a:spLocks noChangeArrowheads="1"/>
            </p:cNvSpPr>
            <p:nvPr/>
          </p:nvSpPr>
          <p:spPr bwMode="auto">
            <a:xfrm>
              <a:off x="223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4" name="Rectangle 122"/>
            <p:cNvSpPr>
              <a:spLocks noChangeArrowheads="1"/>
            </p:cNvSpPr>
            <p:nvPr/>
          </p:nvSpPr>
          <p:spPr bwMode="auto">
            <a:xfrm>
              <a:off x="224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5" name="Rectangle 123"/>
            <p:cNvSpPr>
              <a:spLocks noChangeArrowheads="1"/>
            </p:cNvSpPr>
            <p:nvPr/>
          </p:nvSpPr>
          <p:spPr bwMode="auto">
            <a:xfrm>
              <a:off x="225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6" name="Rectangle 124"/>
            <p:cNvSpPr>
              <a:spLocks noChangeArrowheads="1"/>
            </p:cNvSpPr>
            <p:nvPr/>
          </p:nvSpPr>
          <p:spPr bwMode="auto">
            <a:xfrm>
              <a:off x="225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7" name="Rectangle 125"/>
            <p:cNvSpPr>
              <a:spLocks noChangeArrowheads="1"/>
            </p:cNvSpPr>
            <p:nvPr/>
          </p:nvSpPr>
          <p:spPr bwMode="auto">
            <a:xfrm>
              <a:off x="226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8" name="Rectangle 126"/>
            <p:cNvSpPr>
              <a:spLocks noChangeArrowheads="1"/>
            </p:cNvSpPr>
            <p:nvPr/>
          </p:nvSpPr>
          <p:spPr bwMode="auto">
            <a:xfrm>
              <a:off x="2275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59" name="Rectangle 127"/>
            <p:cNvSpPr>
              <a:spLocks noChangeArrowheads="1"/>
            </p:cNvSpPr>
            <p:nvPr/>
          </p:nvSpPr>
          <p:spPr bwMode="auto">
            <a:xfrm>
              <a:off x="2283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0" name="Rectangle 128"/>
            <p:cNvSpPr>
              <a:spLocks noChangeArrowheads="1"/>
            </p:cNvSpPr>
            <p:nvPr/>
          </p:nvSpPr>
          <p:spPr bwMode="auto">
            <a:xfrm>
              <a:off x="229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1" name="Rectangle 129"/>
            <p:cNvSpPr>
              <a:spLocks noChangeArrowheads="1"/>
            </p:cNvSpPr>
            <p:nvPr/>
          </p:nvSpPr>
          <p:spPr bwMode="auto">
            <a:xfrm>
              <a:off x="229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2" name="Rectangle 130"/>
            <p:cNvSpPr>
              <a:spLocks noChangeArrowheads="1"/>
            </p:cNvSpPr>
            <p:nvPr/>
          </p:nvSpPr>
          <p:spPr bwMode="auto">
            <a:xfrm>
              <a:off x="230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3" name="Rectangle 131"/>
            <p:cNvSpPr>
              <a:spLocks noChangeArrowheads="1"/>
            </p:cNvSpPr>
            <p:nvPr/>
          </p:nvSpPr>
          <p:spPr bwMode="auto">
            <a:xfrm>
              <a:off x="231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4" name="Rectangle 132"/>
            <p:cNvSpPr>
              <a:spLocks noChangeArrowheads="1"/>
            </p:cNvSpPr>
            <p:nvPr/>
          </p:nvSpPr>
          <p:spPr bwMode="auto">
            <a:xfrm>
              <a:off x="232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5" name="Rectangle 133"/>
            <p:cNvSpPr>
              <a:spLocks noChangeArrowheads="1"/>
            </p:cNvSpPr>
            <p:nvPr/>
          </p:nvSpPr>
          <p:spPr bwMode="auto">
            <a:xfrm>
              <a:off x="233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6" name="Rectangle 134"/>
            <p:cNvSpPr>
              <a:spLocks noChangeArrowheads="1"/>
            </p:cNvSpPr>
            <p:nvPr/>
          </p:nvSpPr>
          <p:spPr bwMode="auto">
            <a:xfrm>
              <a:off x="2340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7" name="Rectangle 135"/>
            <p:cNvSpPr>
              <a:spLocks noChangeArrowheads="1"/>
            </p:cNvSpPr>
            <p:nvPr/>
          </p:nvSpPr>
          <p:spPr bwMode="auto">
            <a:xfrm>
              <a:off x="2348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8" name="Rectangle 136"/>
            <p:cNvSpPr>
              <a:spLocks noChangeArrowheads="1"/>
            </p:cNvSpPr>
            <p:nvPr/>
          </p:nvSpPr>
          <p:spPr bwMode="auto">
            <a:xfrm>
              <a:off x="235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69" name="Rectangle 137"/>
            <p:cNvSpPr>
              <a:spLocks noChangeArrowheads="1"/>
            </p:cNvSpPr>
            <p:nvPr/>
          </p:nvSpPr>
          <p:spPr bwMode="auto">
            <a:xfrm>
              <a:off x="236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0" name="Rectangle 138"/>
            <p:cNvSpPr>
              <a:spLocks noChangeArrowheads="1"/>
            </p:cNvSpPr>
            <p:nvPr/>
          </p:nvSpPr>
          <p:spPr bwMode="auto">
            <a:xfrm>
              <a:off x="237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1" name="Rectangle 139"/>
            <p:cNvSpPr>
              <a:spLocks noChangeArrowheads="1"/>
            </p:cNvSpPr>
            <p:nvPr/>
          </p:nvSpPr>
          <p:spPr bwMode="auto">
            <a:xfrm>
              <a:off x="2380" y="183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2" name="Rectangle 140"/>
            <p:cNvSpPr>
              <a:spLocks noChangeArrowheads="1"/>
            </p:cNvSpPr>
            <p:nvPr/>
          </p:nvSpPr>
          <p:spPr bwMode="auto">
            <a:xfrm>
              <a:off x="238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3" name="Rectangle 141"/>
            <p:cNvSpPr>
              <a:spLocks noChangeArrowheads="1"/>
            </p:cNvSpPr>
            <p:nvPr/>
          </p:nvSpPr>
          <p:spPr bwMode="auto">
            <a:xfrm>
              <a:off x="239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4" name="Rectangle 142"/>
            <p:cNvSpPr>
              <a:spLocks noChangeArrowheads="1"/>
            </p:cNvSpPr>
            <p:nvPr/>
          </p:nvSpPr>
          <p:spPr bwMode="auto">
            <a:xfrm>
              <a:off x="2405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5" name="Rectangle 143"/>
            <p:cNvSpPr>
              <a:spLocks noChangeArrowheads="1"/>
            </p:cNvSpPr>
            <p:nvPr/>
          </p:nvSpPr>
          <p:spPr bwMode="auto">
            <a:xfrm>
              <a:off x="2413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6" name="Rectangle 144"/>
            <p:cNvSpPr>
              <a:spLocks noChangeArrowheads="1"/>
            </p:cNvSpPr>
            <p:nvPr/>
          </p:nvSpPr>
          <p:spPr bwMode="auto">
            <a:xfrm>
              <a:off x="2421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7" name="Rectangle 145"/>
            <p:cNvSpPr>
              <a:spLocks noChangeArrowheads="1"/>
            </p:cNvSpPr>
            <p:nvPr/>
          </p:nvSpPr>
          <p:spPr bwMode="auto">
            <a:xfrm>
              <a:off x="2429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8" name="Rectangle 146"/>
            <p:cNvSpPr>
              <a:spLocks noChangeArrowheads="1"/>
            </p:cNvSpPr>
            <p:nvPr/>
          </p:nvSpPr>
          <p:spPr bwMode="auto">
            <a:xfrm>
              <a:off x="2437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79" name="Rectangle 147"/>
            <p:cNvSpPr>
              <a:spLocks noChangeArrowheads="1"/>
            </p:cNvSpPr>
            <p:nvPr/>
          </p:nvSpPr>
          <p:spPr bwMode="auto">
            <a:xfrm>
              <a:off x="2445" y="183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0" name="Rectangle 148"/>
            <p:cNvSpPr>
              <a:spLocks noChangeArrowheads="1"/>
            </p:cNvSpPr>
            <p:nvPr/>
          </p:nvSpPr>
          <p:spPr bwMode="auto">
            <a:xfrm>
              <a:off x="245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1" name="Rectangle 149"/>
            <p:cNvSpPr>
              <a:spLocks noChangeArrowheads="1"/>
            </p:cNvSpPr>
            <p:nvPr/>
          </p:nvSpPr>
          <p:spPr bwMode="auto">
            <a:xfrm>
              <a:off x="2462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2" name="Rectangle 150"/>
            <p:cNvSpPr>
              <a:spLocks noChangeArrowheads="1"/>
            </p:cNvSpPr>
            <p:nvPr/>
          </p:nvSpPr>
          <p:spPr bwMode="auto">
            <a:xfrm>
              <a:off x="2470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3" name="Rectangle 151"/>
            <p:cNvSpPr>
              <a:spLocks noChangeArrowheads="1"/>
            </p:cNvSpPr>
            <p:nvPr/>
          </p:nvSpPr>
          <p:spPr bwMode="auto">
            <a:xfrm>
              <a:off x="2478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4" name="Rectangle 152"/>
            <p:cNvSpPr>
              <a:spLocks noChangeArrowheads="1"/>
            </p:cNvSpPr>
            <p:nvPr/>
          </p:nvSpPr>
          <p:spPr bwMode="auto">
            <a:xfrm>
              <a:off x="2486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5" name="Rectangle 153"/>
            <p:cNvSpPr>
              <a:spLocks noChangeArrowheads="1"/>
            </p:cNvSpPr>
            <p:nvPr/>
          </p:nvSpPr>
          <p:spPr bwMode="auto">
            <a:xfrm>
              <a:off x="2494" y="18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6" name="Rectangle 154"/>
            <p:cNvSpPr>
              <a:spLocks noChangeArrowheads="1"/>
            </p:cNvSpPr>
            <p:nvPr/>
          </p:nvSpPr>
          <p:spPr bwMode="auto">
            <a:xfrm>
              <a:off x="2501" y="183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7" name="Rectangle 155"/>
            <p:cNvSpPr>
              <a:spLocks noChangeArrowheads="1"/>
            </p:cNvSpPr>
            <p:nvPr/>
          </p:nvSpPr>
          <p:spPr bwMode="auto">
            <a:xfrm>
              <a:off x="2501" y="182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8" name="Rectangle 156"/>
            <p:cNvSpPr>
              <a:spLocks noChangeArrowheads="1"/>
            </p:cNvSpPr>
            <p:nvPr/>
          </p:nvSpPr>
          <p:spPr bwMode="auto">
            <a:xfrm>
              <a:off x="2501" y="181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89" name="Rectangle 157"/>
            <p:cNvSpPr>
              <a:spLocks noChangeArrowheads="1"/>
            </p:cNvSpPr>
            <p:nvPr/>
          </p:nvSpPr>
          <p:spPr bwMode="auto">
            <a:xfrm>
              <a:off x="2501" y="1810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0" name="Rectangle 158"/>
            <p:cNvSpPr>
              <a:spLocks noChangeArrowheads="1"/>
            </p:cNvSpPr>
            <p:nvPr/>
          </p:nvSpPr>
          <p:spPr bwMode="auto">
            <a:xfrm>
              <a:off x="2501" y="180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1" name="Rectangle 159"/>
            <p:cNvSpPr>
              <a:spLocks noChangeArrowheads="1"/>
            </p:cNvSpPr>
            <p:nvPr/>
          </p:nvSpPr>
          <p:spPr bwMode="auto">
            <a:xfrm>
              <a:off x="2501" y="179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2" name="Rectangle 160"/>
            <p:cNvSpPr>
              <a:spLocks noChangeArrowheads="1"/>
            </p:cNvSpPr>
            <p:nvPr/>
          </p:nvSpPr>
          <p:spPr bwMode="auto">
            <a:xfrm>
              <a:off x="2501" y="178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3" name="Rectangle 161"/>
            <p:cNvSpPr>
              <a:spLocks noChangeArrowheads="1"/>
            </p:cNvSpPr>
            <p:nvPr/>
          </p:nvSpPr>
          <p:spPr bwMode="auto">
            <a:xfrm>
              <a:off x="2501" y="177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4" name="Rectangle 162"/>
            <p:cNvSpPr>
              <a:spLocks noChangeArrowheads="1"/>
            </p:cNvSpPr>
            <p:nvPr/>
          </p:nvSpPr>
          <p:spPr bwMode="auto">
            <a:xfrm>
              <a:off x="2501" y="177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5" name="Rectangle 163"/>
            <p:cNvSpPr>
              <a:spLocks noChangeArrowheads="1"/>
            </p:cNvSpPr>
            <p:nvPr/>
          </p:nvSpPr>
          <p:spPr bwMode="auto">
            <a:xfrm>
              <a:off x="2501" y="176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6" name="Rectangle 164"/>
            <p:cNvSpPr>
              <a:spLocks noChangeArrowheads="1"/>
            </p:cNvSpPr>
            <p:nvPr/>
          </p:nvSpPr>
          <p:spPr bwMode="auto">
            <a:xfrm>
              <a:off x="2501" y="175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7" name="Rectangle 165"/>
            <p:cNvSpPr>
              <a:spLocks noChangeArrowheads="1"/>
            </p:cNvSpPr>
            <p:nvPr/>
          </p:nvSpPr>
          <p:spPr bwMode="auto">
            <a:xfrm>
              <a:off x="2501" y="1745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8" name="Rectangle 166"/>
            <p:cNvSpPr>
              <a:spLocks noChangeArrowheads="1"/>
            </p:cNvSpPr>
            <p:nvPr/>
          </p:nvSpPr>
          <p:spPr bwMode="auto">
            <a:xfrm>
              <a:off x="2501" y="173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99" name="Rectangle 167"/>
            <p:cNvSpPr>
              <a:spLocks noChangeArrowheads="1"/>
            </p:cNvSpPr>
            <p:nvPr/>
          </p:nvSpPr>
          <p:spPr bwMode="auto">
            <a:xfrm>
              <a:off x="2501" y="172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0" name="Rectangle 168"/>
            <p:cNvSpPr>
              <a:spLocks noChangeArrowheads="1"/>
            </p:cNvSpPr>
            <p:nvPr/>
          </p:nvSpPr>
          <p:spPr bwMode="auto">
            <a:xfrm>
              <a:off x="2501" y="172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1" name="Rectangle 169"/>
            <p:cNvSpPr>
              <a:spLocks noChangeArrowheads="1"/>
            </p:cNvSpPr>
            <p:nvPr/>
          </p:nvSpPr>
          <p:spPr bwMode="auto">
            <a:xfrm>
              <a:off x="2501" y="171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2" name="Rectangle 170"/>
            <p:cNvSpPr>
              <a:spLocks noChangeArrowheads="1"/>
            </p:cNvSpPr>
            <p:nvPr/>
          </p:nvSpPr>
          <p:spPr bwMode="auto">
            <a:xfrm>
              <a:off x="249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3" name="Rectangle 171"/>
            <p:cNvSpPr>
              <a:spLocks noChangeArrowheads="1"/>
            </p:cNvSpPr>
            <p:nvPr/>
          </p:nvSpPr>
          <p:spPr bwMode="auto">
            <a:xfrm>
              <a:off x="249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4" name="Rectangle 172"/>
            <p:cNvSpPr>
              <a:spLocks noChangeArrowheads="1"/>
            </p:cNvSpPr>
            <p:nvPr/>
          </p:nvSpPr>
          <p:spPr bwMode="auto">
            <a:xfrm>
              <a:off x="2482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5" name="Rectangle 173"/>
            <p:cNvSpPr>
              <a:spLocks noChangeArrowheads="1"/>
            </p:cNvSpPr>
            <p:nvPr/>
          </p:nvSpPr>
          <p:spPr bwMode="auto">
            <a:xfrm>
              <a:off x="2474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6" name="Rectangle 174"/>
            <p:cNvSpPr>
              <a:spLocks noChangeArrowheads="1"/>
            </p:cNvSpPr>
            <p:nvPr/>
          </p:nvSpPr>
          <p:spPr bwMode="auto">
            <a:xfrm>
              <a:off x="2466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7" name="Rectangle 175"/>
            <p:cNvSpPr>
              <a:spLocks noChangeArrowheads="1"/>
            </p:cNvSpPr>
            <p:nvPr/>
          </p:nvSpPr>
          <p:spPr bwMode="auto">
            <a:xfrm>
              <a:off x="245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8" name="Rectangle 176"/>
            <p:cNvSpPr>
              <a:spLocks noChangeArrowheads="1"/>
            </p:cNvSpPr>
            <p:nvPr/>
          </p:nvSpPr>
          <p:spPr bwMode="auto">
            <a:xfrm>
              <a:off x="245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09" name="Rectangle 177"/>
            <p:cNvSpPr>
              <a:spLocks noChangeArrowheads="1"/>
            </p:cNvSpPr>
            <p:nvPr/>
          </p:nvSpPr>
          <p:spPr bwMode="auto">
            <a:xfrm>
              <a:off x="2441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0" name="Rectangle 178"/>
            <p:cNvSpPr>
              <a:spLocks noChangeArrowheads="1"/>
            </p:cNvSpPr>
            <p:nvPr/>
          </p:nvSpPr>
          <p:spPr bwMode="auto">
            <a:xfrm>
              <a:off x="243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1" name="Rectangle 179"/>
            <p:cNvSpPr>
              <a:spLocks noChangeArrowheads="1"/>
            </p:cNvSpPr>
            <p:nvPr/>
          </p:nvSpPr>
          <p:spPr bwMode="auto">
            <a:xfrm>
              <a:off x="242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2" name="Rectangle 180"/>
            <p:cNvSpPr>
              <a:spLocks noChangeArrowheads="1"/>
            </p:cNvSpPr>
            <p:nvPr/>
          </p:nvSpPr>
          <p:spPr bwMode="auto">
            <a:xfrm>
              <a:off x="2417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3" name="Rectangle 181"/>
            <p:cNvSpPr>
              <a:spLocks noChangeArrowheads="1"/>
            </p:cNvSpPr>
            <p:nvPr/>
          </p:nvSpPr>
          <p:spPr bwMode="auto">
            <a:xfrm>
              <a:off x="2409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4" name="Rectangle 182"/>
            <p:cNvSpPr>
              <a:spLocks noChangeArrowheads="1"/>
            </p:cNvSpPr>
            <p:nvPr/>
          </p:nvSpPr>
          <p:spPr bwMode="auto">
            <a:xfrm>
              <a:off x="2401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5" name="Rectangle 183"/>
            <p:cNvSpPr>
              <a:spLocks noChangeArrowheads="1"/>
            </p:cNvSpPr>
            <p:nvPr/>
          </p:nvSpPr>
          <p:spPr bwMode="auto">
            <a:xfrm>
              <a:off x="239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6" name="Rectangle 184"/>
            <p:cNvSpPr>
              <a:spLocks noChangeArrowheads="1"/>
            </p:cNvSpPr>
            <p:nvPr/>
          </p:nvSpPr>
          <p:spPr bwMode="auto">
            <a:xfrm>
              <a:off x="238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7" name="Rectangle 185"/>
            <p:cNvSpPr>
              <a:spLocks noChangeArrowheads="1"/>
            </p:cNvSpPr>
            <p:nvPr/>
          </p:nvSpPr>
          <p:spPr bwMode="auto">
            <a:xfrm>
              <a:off x="2376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8" name="Rectangle 186"/>
            <p:cNvSpPr>
              <a:spLocks noChangeArrowheads="1"/>
            </p:cNvSpPr>
            <p:nvPr/>
          </p:nvSpPr>
          <p:spPr bwMode="auto">
            <a:xfrm>
              <a:off x="236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19" name="Rectangle 187"/>
            <p:cNvSpPr>
              <a:spLocks noChangeArrowheads="1"/>
            </p:cNvSpPr>
            <p:nvPr/>
          </p:nvSpPr>
          <p:spPr bwMode="auto">
            <a:xfrm>
              <a:off x="236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0" name="Rectangle 188"/>
            <p:cNvSpPr>
              <a:spLocks noChangeArrowheads="1"/>
            </p:cNvSpPr>
            <p:nvPr/>
          </p:nvSpPr>
          <p:spPr bwMode="auto">
            <a:xfrm>
              <a:off x="2352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1" name="Rectangle 189"/>
            <p:cNvSpPr>
              <a:spLocks noChangeArrowheads="1"/>
            </p:cNvSpPr>
            <p:nvPr/>
          </p:nvSpPr>
          <p:spPr bwMode="auto">
            <a:xfrm>
              <a:off x="2344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2" name="Rectangle 190"/>
            <p:cNvSpPr>
              <a:spLocks noChangeArrowheads="1"/>
            </p:cNvSpPr>
            <p:nvPr/>
          </p:nvSpPr>
          <p:spPr bwMode="auto">
            <a:xfrm>
              <a:off x="2336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3" name="Rectangle 191"/>
            <p:cNvSpPr>
              <a:spLocks noChangeArrowheads="1"/>
            </p:cNvSpPr>
            <p:nvPr/>
          </p:nvSpPr>
          <p:spPr bwMode="auto">
            <a:xfrm>
              <a:off x="232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4" name="Rectangle 192"/>
            <p:cNvSpPr>
              <a:spLocks noChangeArrowheads="1"/>
            </p:cNvSpPr>
            <p:nvPr/>
          </p:nvSpPr>
          <p:spPr bwMode="auto">
            <a:xfrm>
              <a:off x="232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5" name="Rectangle 193"/>
            <p:cNvSpPr>
              <a:spLocks noChangeArrowheads="1"/>
            </p:cNvSpPr>
            <p:nvPr/>
          </p:nvSpPr>
          <p:spPr bwMode="auto">
            <a:xfrm>
              <a:off x="2311" y="170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6" name="Rectangle 194"/>
            <p:cNvSpPr>
              <a:spLocks noChangeArrowheads="1"/>
            </p:cNvSpPr>
            <p:nvPr/>
          </p:nvSpPr>
          <p:spPr bwMode="auto">
            <a:xfrm>
              <a:off x="230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7" name="Rectangle 195"/>
            <p:cNvSpPr>
              <a:spLocks noChangeArrowheads="1"/>
            </p:cNvSpPr>
            <p:nvPr/>
          </p:nvSpPr>
          <p:spPr bwMode="auto">
            <a:xfrm>
              <a:off x="229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8" name="Rectangle 196"/>
            <p:cNvSpPr>
              <a:spLocks noChangeArrowheads="1"/>
            </p:cNvSpPr>
            <p:nvPr/>
          </p:nvSpPr>
          <p:spPr bwMode="auto">
            <a:xfrm>
              <a:off x="2287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29" name="Rectangle 197"/>
            <p:cNvSpPr>
              <a:spLocks noChangeArrowheads="1"/>
            </p:cNvSpPr>
            <p:nvPr/>
          </p:nvSpPr>
          <p:spPr bwMode="auto">
            <a:xfrm>
              <a:off x="2279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0" name="Rectangle 198"/>
            <p:cNvSpPr>
              <a:spLocks noChangeArrowheads="1"/>
            </p:cNvSpPr>
            <p:nvPr/>
          </p:nvSpPr>
          <p:spPr bwMode="auto">
            <a:xfrm>
              <a:off x="2271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1" name="Rectangle 199"/>
            <p:cNvSpPr>
              <a:spLocks noChangeArrowheads="1"/>
            </p:cNvSpPr>
            <p:nvPr/>
          </p:nvSpPr>
          <p:spPr bwMode="auto">
            <a:xfrm>
              <a:off x="226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2" name="Rectangle 200"/>
            <p:cNvSpPr>
              <a:spLocks noChangeArrowheads="1"/>
            </p:cNvSpPr>
            <p:nvPr/>
          </p:nvSpPr>
          <p:spPr bwMode="auto">
            <a:xfrm>
              <a:off x="225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3" name="Rectangle 201"/>
            <p:cNvSpPr>
              <a:spLocks noChangeArrowheads="1"/>
            </p:cNvSpPr>
            <p:nvPr/>
          </p:nvSpPr>
          <p:spPr bwMode="auto">
            <a:xfrm>
              <a:off x="2246" y="170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4" name="Rectangle 202"/>
            <p:cNvSpPr>
              <a:spLocks noChangeArrowheads="1"/>
            </p:cNvSpPr>
            <p:nvPr/>
          </p:nvSpPr>
          <p:spPr bwMode="auto">
            <a:xfrm>
              <a:off x="223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5" name="Rectangle 203"/>
            <p:cNvSpPr>
              <a:spLocks noChangeArrowheads="1"/>
            </p:cNvSpPr>
            <p:nvPr/>
          </p:nvSpPr>
          <p:spPr bwMode="auto">
            <a:xfrm>
              <a:off x="223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6" name="Rectangle 204"/>
            <p:cNvSpPr>
              <a:spLocks noChangeArrowheads="1"/>
            </p:cNvSpPr>
            <p:nvPr/>
          </p:nvSpPr>
          <p:spPr bwMode="auto">
            <a:xfrm>
              <a:off x="2222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7" name="Rectangle 205"/>
            <p:cNvSpPr>
              <a:spLocks noChangeArrowheads="1"/>
            </p:cNvSpPr>
            <p:nvPr/>
          </p:nvSpPr>
          <p:spPr bwMode="auto">
            <a:xfrm>
              <a:off x="2214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8" name="Rectangle 206"/>
            <p:cNvSpPr>
              <a:spLocks noChangeArrowheads="1"/>
            </p:cNvSpPr>
            <p:nvPr/>
          </p:nvSpPr>
          <p:spPr bwMode="auto">
            <a:xfrm>
              <a:off x="2206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39" name="Rectangle 207"/>
            <p:cNvSpPr>
              <a:spLocks noChangeArrowheads="1"/>
            </p:cNvSpPr>
            <p:nvPr/>
          </p:nvSpPr>
          <p:spPr bwMode="auto">
            <a:xfrm>
              <a:off x="219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0" name="Rectangle 208"/>
            <p:cNvSpPr>
              <a:spLocks noChangeArrowheads="1"/>
            </p:cNvSpPr>
            <p:nvPr/>
          </p:nvSpPr>
          <p:spPr bwMode="auto">
            <a:xfrm>
              <a:off x="219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1" name="Rectangle 209"/>
            <p:cNvSpPr>
              <a:spLocks noChangeArrowheads="1"/>
            </p:cNvSpPr>
            <p:nvPr/>
          </p:nvSpPr>
          <p:spPr bwMode="auto">
            <a:xfrm>
              <a:off x="2181" y="170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2" name="Rectangle 210"/>
            <p:cNvSpPr>
              <a:spLocks noChangeArrowheads="1"/>
            </p:cNvSpPr>
            <p:nvPr/>
          </p:nvSpPr>
          <p:spPr bwMode="auto">
            <a:xfrm>
              <a:off x="217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3" name="Rectangle 211"/>
            <p:cNvSpPr>
              <a:spLocks noChangeArrowheads="1"/>
            </p:cNvSpPr>
            <p:nvPr/>
          </p:nvSpPr>
          <p:spPr bwMode="auto">
            <a:xfrm>
              <a:off x="216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4" name="Rectangle 212"/>
            <p:cNvSpPr>
              <a:spLocks noChangeArrowheads="1"/>
            </p:cNvSpPr>
            <p:nvPr/>
          </p:nvSpPr>
          <p:spPr bwMode="auto">
            <a:xfrm>
              <a:off x="2157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5" name="Rectangle 213"/>
            <p:cNvSpPr>
              <a:spLocks noChangeArrowheads="1"/>
            </p:cNvSpPr>
            <p:nvPr/>
          </p:nvSpPr>
          <p:spPr bwMode="auto">
            <a:xfrm>
              <a:off x="2149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6" name="Rectangle 214"/>
            <p:cNvSpPr>
              <a:spLocks noChangeArrowheads="1"/>
            </p:cNvSpPr>
            <p:nvPr/>
          </p:nvSpPr>
          <p:spPr bwMode="auto">
            <a:xfrm>
              <a:off x="2141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7" name="Rectangle 215"/>
            <p:cNvSpPr>
              <a:spLocks noChangeArrowheads="1"/>
            </p:cNvSpPr>
            <p:nvPr/>
          </p:nvSpPr>
          <p:spPr bwMode="auto">
            <a:xfrm>
              <a:off x="213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8" name="Rectangle 216"/>
            <p:cNvSpPr>
              <a:spLocks noChangeArrowheads="1"/>
            </p:cNvSpPr>
            <p:nvPr/>
          </p:nvSpPr>
          <p:spPr bwMode="auto">
            <a:xfrm>
              <a:off x="212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49" name="Rectangle 217"/>
            <p:cNvSpPr>
              <a:spLocks noChangeArrowheads="1"/>
            </p:cNvSpPr>
            <p:nvPr/>
          </p:nvSpPr>
          <p:spPr bwMode="auto">
            <a:xfrm>
              <a:off x="2116" y="170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0" name="Rectangle 218"/>
            <p:cNvSpPr>
              <a:spLocks noChangeArrowheads="1"/>
            </p:cNvSpPr>
            <p:nvPr/>
          </p:nvSpPr>
          <p:spPr bwMode="auto">
            <a:xfrm>
              <a:off x="210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1" name="Rectangle 219"/>
            <p:cNvSpPr>
              <a:spLocks noChangeArrowheads="1"/>
            </p:cNvSpPr>
            <p:nvPr/>
          </p:nvSpPr>
          <p:spPr bwMode="auto">
            <a:xfrm>
              <a:off x="210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2" name="Rectangle 220"/>
            <p:cNvSpPr>
              <a:spLocks noChangeArrowheads="1"/>
            </p:cNvSpPr>
            <p:nvPr/>
          </p:nvSpPr>
          <p:spPr bwMode="auto">
            <a:xfrm>
              <a:off x="2092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3" name="Rectangle 221"/>
            <p:cNvSpPr>
              <a:spLocks noChangeArrowheads="1"/>
            </p:cNvSpPr>
            <p:nvPr/>
          </p:nvSpPr>
          <p:spPr bwMode="auto">
            <a:xfrm>
              <a:off x="2084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4" name="Rectangle 222"/>
            <p:cNvSpPr>
              <a:spLocks noChangeArrowheads="1"/>
            </p:cNvSpPr>
            <p:nvPr/>
          </p:nvSpPr>
          <p:spPr bwMode="auto">
            <a:xfrm>
              <a:off x="2076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5" name="Rectangle 223"/>
            <p:cNvSpPr>
              <a:spLocks noChangeArrowheads="1"/>
            </p:cNvSpPr>
            <p:nvPr/>
          </p:nvSpPr>
          <p:spPr bwMode="auto">
            <a:xfrm>
              <a:off x="2068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6" name="Rectangle 224"/>
            <p:cNvSpPr>
              <a:spLocks noChangeArrowheads="1"/>
            </p:cNvSpPr>
            <p:nvPr/>
          </p:nvSpPr>
          <p:spPr bwMode="auto">
            <a:xfrm>
              <a:off x="2060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7" name="Rectangle 225"/>
            <p:cNvSpPr>
              <a:spLocks noChangeArrowheads="1"/>
            </p:cNvSpPr>
            <p:nvPr/>
          </p:nvSpPr>
          <p:spPr bwMode="auto">
            <a:xfrm>
              <a:off x="2051" y="1708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8" name="Rectangle 226"/>
            <p:cNvSpPr>
              <a:spLocks noChangeArrowheads="1"/>
            </p:cNvSpPr>
            <p:nvPr/>
          </p:nvSpPr>
          <p:spPr bwMode="auto">
            <a:xfrm>
              <a:off x="2043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59" name="Rectangle 227"/>
            <p:cNvSpPr>
              <a:spLocks noChangeArrowheads="1"/>
            </p:cNvSpPr>
            <p:nvPr/>
          </p:nvSpPr>
          <p:spPr bwMode="auto">
            <a:xfrm>
              <a:off x="2035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60" name="Rectangle 228"/>
            <p:cNvSpPr>
              <a:spLocks noChangeArrowheads="1"/>
            </p:cNvSpPr>
            <p:nvPr/>
          </p:nvSpPr>
          <p:spPr bwMode="auto">
            <a:xfrm>
              <a:off x="2027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361" name="Rectangle 229"/>
            <p:cNvSpPr>
              <a:spLocks noChangeArrowheads="1"/>
            </p:cNvSpPr>
            <p:nvPr/>
          </p:nvSpPr>
          <p:spPr bwMode="auto">
            <a:xfrm>
              <a:off x="2019" y="170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FFC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sp>
        <p:nvSpPr>
          <p:cNvPr id="123983" name="Rectangle 230"/>
          <p:cNvSpPr>
            <a:spLocks noChangeArrowheads="1"/>
          </p:cNvSpPr>
          <p:nvPr/>
        </p:nvSpPr>
        <p:spPr bwMode="auto">
          <a:xfrm>
            <a:off x="3588385" y="2725738"/>
            <a:ext cx="330219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SCIM</a:t>
            </a:r>
            <a:endParaRPr lang="pl-PL" sz="2200" b="1" u="sng">
              <a:latin typeface="Calibri" pitchFamily="34" charset="0"/>
            </a:endParaRPr>
          </a:p>
        </p:txBody>
      </p:sp>
      <p:grpSp>
        <p:nvGrpSpPr>
          <p:cNvPr id="3" name="Group 231"/>
          <p:cNvGrpSpPr>
            <a:grpSpLocks/>
          </p:cNvGrpSpPr>
          <p:nvPr/>
        </p:nvGrpSpPr>
        <p:grpSpPr bwMode="auto">
          <a:xfrm>
            <a:off x="3410585" y="2246313"/>
            <a:ext cx="265113" cy="212725"/>
            <a:chOff x="2014" y="1415"/>
            <a:chExt cx="166" cy="134"/>
          </a:xfrm>
        </p:grpSpPr>
        <p:sp>
          <p:nvSpPr>
            <p:cNvPr id="124136" name="Rectangle 232"/>
            <p:cNvSpPr>
              <a:spLocks noChangeArrowheads="1"/>
            </p:cNvSpPr>
            <p:nvPr/>
          </p:nvSpPr>
          <p:spPr bwMode="auto">
            <a:xfrm>
              <a:off x="2015" y="1416"/>
              <a:ext cx="162" cy="130"/>
            </a:xfrm>
            <a:prstGeom prst="rect">
              <a:avLst/>
            </a:prstGeom>
            <a:solidFill>
              <a:srgbClr val="99FF66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7" name="Rectangle 233"/>
            <p:cNvSpPr>
              <a:spLocks noChangeArrowheads="1"/>
            </p:cNvSpPr>
            <p:nvPr/>
          </p:nvSpPr>
          <p:spPr bwMode="auto">
            <a:xfrm>
              <a:off x="2014" y="1416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8" name="Rectangle 234"/>
            <p:cNvSpPr>
              <a:spLocks noChangeArrowheads="1"/>
            </p:cNvSpPr>
            <p:nvPr/>
          </p:nvSpPr>
          <p:spPr bwMode="auto">
            <a:xfrm>
              <a:off x="2014" y="142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9" name="Rectangle 235"/>
            <p:cNvSpPr>
              <a:spLocks noChangeArrowheads="1"/>
            </p:cNvSpPr>
            <p:nvPr/>
          </p:nvSpPr>
          <p:spPr bwMode="auto">
            <a:xfrm>
              <a:off x="2014" y="143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0" name="Rectangle 236"/>
            <p:cNvSpPr>
              <a:spLocks noChangeArrowheads="1"/>
            </p:cNvSpPr>
            <p:nvPr/>
          </p:nvSpPr>
          <p:spPr bwMode="auto">
            <a:xfrm>
              <a:off x="2014" y="144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1" name="Rectangle 237"/>
            <p:cNvSpPr>
              <a:spLocks noChangeArrowheads="1"/>
            </p:cNvSpPr>
            <p:nvPr/>
          </p:nvSpPr>
          <p:spPr bwMode="auto">
            <a:xfrm>
              <a:off x="2014" y="144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2" name="Rectangle 238"/>
            <p:cNvSpPr>
              <a:spLocks noChangeArrowheads="1"/>
            </p:cNvSpPr>
            <p:nvPr/>
          </p:nvSpPr>
          <p:spPr bwMode="auto">
            <a:xfrm>
              <a:off x="2014" y="145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3" name="Rectangle 239"/>
            <p:cNvSpPr>
              <a:spLocks noChangeArrowheads="1"/>
            </p:cNvSpPr>
            <p:nvPr/>
          </p:nvSpPr>
          <p:spPr bwMode="auto">
            <a:xfrm>
              <a:off x="2014" y="146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4" name="Rectangle 240"/>
            <p:cNvSpPr>
              <a:spLocks noChangeArrowheads="1"/>
            </p:cNvSpPr>
            <p:nvPr/>
          </p:nvSpPr>
          <p:spPr bwMode="auto">
            <a:xfrm>
              <a:off x="2014" y="147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5" name="Rectangle 241"/>
            <p:cNvSpPr>
              <a:spLocks noChangeArrowheads="1"/>
            </p:cNvSpPr>
            <p:nvPr/>
          </p:nvSpPr>
          <p:spPr bwMode="auto">
            <a:xfrm>
              <a:off x="2014" y="1481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6" name="Rectangle 242"/>
            <p:cNvSpPr>
              <a:spLocks noChangeArrowheads="1"/>
            </p:cNvSpPr>
            <p:nvPr/>
          </p:nvSpPr>
          <p:spPr bwMode="auto">
            <a:xfrm>
              <a:off x="2014" y="149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7" name="Rectangle 243"/>
            <p:cNvSpPr>
              <a:spLocks noChangeArrowheads="1"/>
            </p:cNvSpPr>
            <p:nvPr/>
          </p:nvSpPr>
          <p:spPr bwMode="auto">
            <a:xfrm>
              <a:off x="2014" y="149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8" name="Rectangle 244"/>
            <p:cNvSpPr>
              <a:spLocks noChangeArrowheads="1"/>
            </p:cNvSpPr>
            <p:nvPr/>
          </p:nvSpPr>
          <p:spPr bwMode="auto">
            <a:xfrm>
              <a:off x="2014" y="150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49" name="Rectangle 245"/>
            <p:cNvSpPr>
              <a:spLocks noChangeArrowheads="1"/>
            </p:cNvSpPr>
            <p:nvPr/>
          </p:nvSpPr>
          <p:spPr bwMode="auto">
            <a:xfrm>
              <a:off x="2014" y="151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0" name="Rectangle 246"/>
            <p:cNvSpPr>
              <a:spLocks noChangeArrowheads="1"/>
            </p:cNvSpPr>
            <p:nvPr/>
          </p:nvSpPr>
          <p:spPr bwMode="auto">
            <a:xfrm>
              <a:off x="2014" y="152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1" name="Rectangle 247"/>
            <p:cNvSpPr>
              <a:spLocks noChangeArrowheads="1"/>
            </p:cNvSpPr>
            <p:nvPr/>
          </p:nvSpPr>
          <p:spPr bwMode="auto">
            <a:xfrm>
              <a:off x="2014" y="153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2" name="Rectangle 248"/>
            <p:cNvSpPr>
              <a:spLocks noChangeArrowheads="1"/>
            </p:cNvSpPr>
            <p:nvPr/>
          </p:nvSpPr>
          <p:spPr bwMode="auto">
            <a:xfrm>
              <a:off x="2014" y="15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3" name="Rectangle 249"/>
            <p:cNvSpPr>
              <a:spLocks noChangeArrowheads="1"/>
            </p:cNvSpPr>
            <p:nvPr/>
          </p:nvSpPr>
          <p:spPr bwMode="auto">
            <a:xfrm>
              <a:off x="2015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4" name="Rectangle 250"/>
            <p:cNvSpPr>
              <a:spLocks noChangeArrowheads="1"/>
            </p:cNvSpPr>
            <p:nvPr/>
          </p:nvSpPr>
          <p:spPr bwMode="auto">
            <a:xfrm>
              <a:off x="2023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5" name="Rectangle 251"/>
            <p:cNvSpPr>
              <a:spLocks noChangeArrowheads="1"/>
            </p:cNvSpPr>
            <p:nvPr/>
          </p:nvSpPr>
          <p:spPr bwMode="auto">
            <a:xfrm>
              <a:off x="2031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6" name="Rectangle 252"/>
            <p:cNvSpPr>
              <a:spLocks noChangeArrowheads="1"/>
            </p:cNvSpPr>
            <p:nvPr/>
          </p:nvSpPr>
          <p:spPr bwMode="auto">
            <a:xfrm>
              <a:off x="2039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7" name="Rectangle 253"/>
            <p:cNvSpPr>
              <a:spLocks noChangeArrowheads="1"/>
            </p:cNvSpPr>
            <p:nvPr/>
          </p:nvSpPr>
          <p:spPr bwMode="auto">
            <a:xfrm>
              <a:off x="2047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8" name="Rectangle 254"/>
            <p:cNvSpPr>
              <a:spLocks noChangeArrowheads="1"/>
            </p:cNvSpPr>
            <p:nvPr/>
          </p:nvSpPr>
          <p:spPr bwMode="auto">
            <a:xfrm>
              <a:off x="2056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59" name="Rectangle 255"/>
            <p:cNvSpPr>
              <a:spLocks noChangeArrowheads="1"/>
            </p:cNvSpPr>
            <p:nvPr/>
          </p:nvSpPr>
          <p:spPr bwMode="auto">
            <a:xfrm>
              <a:off x="2064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0" name="Rectangle 256"/>
            <p:cNvSpPr>
              <a:spLocks noChangeArrowheads="1"/>
            </p:cNvSpPr>
            <p:nvPr/>
          </p:nvSpPr>
          <p:spPr bwMode="auto">
            <a:xfrm>
              <a:off x="2072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1" name="Rectangle 257"/>
            <p:cNvSpPr>
              <a:spLocks noChangeArrowheads="1"/>
            </p:cNvSpPr>
            <p:nvPr/>
          </p:nvSpPr>
          <p:spPr bwMode="auto">
            <a:xfrm>
              <a:off x="2080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2" name="Rectangle 258"/>
            <p:cNvSpPr>
              <a:spLocks noChangeArrowheads="1"/>
            </p:cNvSpPr>
            <p:nvPr/>
          </p:nvSpPr>
          <p:spPr bwMode="auto">
            <a:xfrm>
              <a:off x="2088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3" name="Rectangle 259"/>
            <p:cNvSpPr>
              <a:spLocks noChangeArrowheads="1"/>
            </p:cNvSpPr>
            <p:nvPr/>
          </p:nvSpPr>
          <p:spPr bwMode="auto">
            <a:xfrm>
              <a:off x="2096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4" name="Rectangle 260"/>
            <p:cNvSpPr>
              <a:spLocks noChangeArrowheads="1"/>
            </p:cNvSpPr>
            <p:nvPr/>
          </p:nvSpPr>
          <p:spPr bwMode="auto">
            <a:xfrm>
              <a:off x="2104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5" name="Rectangle 261"/>
            <p:cNvSpPr>
              <a:spLocks noChangeArrowheads="1"/>
            </p:cNvSpPr>
            <p:nvPr/>
          </p:nvSpPr>
          <p:spPr bwMode="auto">
            <a:xfrm>
              <a:off x="2112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6" name="Rectangle 262"/>
            <p:cNvSpPr>
              <a:spLocks noChangeArrowheads="1"/>
            </p:cNvSpPr>
            <p:nvPr/>
          </p:nvSpPr>
          <p:spPr bwMode="auto">
            <a:xfrm>
              <a:off x="2121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7" name="Rectangle 263"/>
            <p:cNvSpPr>
              <a:spLocks noChangeArrowheads="1"/>
            </p:cNvSpPr>
            <p:nvPr/>
          </p:nvSpPr>
          <p:spPr bwMode="auto">
            <a:xfrm>
              <a:off x="2129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8" name="Rectangle 264"/>
            <p:cNvSpPr>
              <a:spLocks noChangeArrowheads="1"/>
            </p:cNvSpPr>
            <p:nvPr/>
          </p:nvSpPr>
          <p:spPr bwMode="auto">
            <a:xfrm>
              <a:off x="2137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69" name="Rectangle 265"/>
            <p:cNvSpPr>
              <a:spLocks noChangeArrowheads="1"/>
            </p:cNvSpPr>
            <p:nvPr/>
          </p:nvSpPr>
          <p:spPr bwMode="auto">
            <a:xfrm>
              <a:off x="2145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0" name="Rectangle 266"/>
            <p:cNvSpPr>
              <a:spLocks noChangeArrowheads="1"/>
            </p:cNvSpPr>
            <p:nvPr/>
          </p:nvSpPr>
          <p:spPr bwMode="auto">
            <a:xfrm>
              <a:off x="2153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1" name="Rectangle 267"/>
            <p:cNvSpPr>
              <a:spLocks noChangeArrowheads="1"/>
            </p:cNvSpPr>
            <p:nvPr/>
          </p:nvSpPr>
          <p:spPr bwMode="auto">
            <a:xfrm>
              <a:off x="2161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2" name="Rectangle 268"/>
            <p:cNvSpPr>
              <a:spLocks noChangeArrowheads="1"/>
            </p:cNvSpPr>
            <p:nvPr/>
          </p:nvSpPr>
          <p:spPr bwMode="auto">
            <a:xfrm>
              <a:off x="2169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3" name="Rectangle 269"/>
            <p:cNvSpPr>
              <a:spLocks noChangeArrowheads="1"/>
            </p:cNvSpPr>
            <p:nvPr/>
          </p:nvSpPr>
          <p:spPr bwMode="auto">
            <a:xfrm>
              <a:off x="2176" y="154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4" name="Rectangle 270"/>
            <p:cNvSpPr>
              <a:spLocks noChangeArrowheads="1"/>
            </p:cNvSpPr>
            <p:nvPr/>
          </p:nvSpPr>
          <p:spPr bwMode="auto">
            <a:xfrm>
              <a:off x="2176" y="153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5" name="Rectangle 271"/>
            <p:cNvSpPr>
              <a:spLocks noChangeArrowheads="1"/>
            </p:cNvSpPr>
            <p:nvPr/>
          </p:nvSpPr>
          <p:spPr bwMode="auto">
            <a:xfrm>
              <a:off x="2176" y="152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6" name="Rectangle 272"/>
            <p:cNvSpPr>
              <a:spLocks noChangeArrowheads="1"/>
            </p:cNvSpPr>
            <p:nvPr/>
          </p:nvSpPr>
          <p:spPr bwMode="auto">
            <a:xfrm>
              <a:off x="2176" y="151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7" name="Rectangle 273"/>
            <p:cNvSpPr>
              <a:spLocks noChangeArrowheads="1"/>
            </p:cNvSpPr>
            <p:nvPr/>
          </p:nvSpPr>
          <p:spPr bwMode="auto">
            <a:xfrm>
              <a:off x="2176" y="151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8" name="Rectangle 274"/>
            <p:cNvSpPr>
              <a:spLocks noChangeArrowheads="1"/>
            </p:cNvSpPr>
            <p:nvPr/>
          </p:nvSpPr>
          <p:spPr bwMode="auto">
            <a:xfrm>
              <a:off x="2176" y="150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79" name="Rectangle 275"/>
            <p:cNvSpPr>
              <a:spLocks noChangeArrowheads="1"/>
            </p:cNvSpPr>
            <p:nvPr/>
          </p:nvSpPr>
          <p:spPr bwMode="auto">
            <a:xfrm>
              <a:off x="2176" y="149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0" name="Rectangle 276"/>
            <p:cNvSpPr>
              <a:spLocks noChangeArrowheads="1"/>
            </p:cNvSpPr>
            <p:nvPr/>
          </p:nvSpPr>
          <p:spPr bwMode="auto">
            <a:xfrm>
              <a:off x="2176" y="148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1" name="Rectangle 277"/>
            <p:cNvSpPr>
              <a:spLocks noChangeArrowheads="1"/>
            </p:cNvSpPr>
            <p:nvPr/>
          </p:nvSpPr>
          <p:spPr bwMode="auto">
            <a:xfrm>
              <a:off x="2176" y="147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2" name="Rectangle 278"/>
            <p:cNvSpPr>
              <a:spLocks noChangeArrowheads="1"/>
            </p:cNvSpPr>
            <p:nvPr/>
          </p:nvSpPr>
          <p:spPr bwMode="auto">
            <a:xfrm>
              <a:off x="2176" y="146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3" name="Rectangle 279"/>
            <p:cNvSpPr>
              <a:spLocks noChangeArrowheads="1"/>
            </p:cNvSpPr>
            <p:nvPr/>
          </p:nvSpPr>
          <p:spPr bwMode="auto">
            <a:xfrm>
              <a:off x="2176" y="146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4" name="Rectangle 280"/>
            <p:cNvSpPr>
              <a:spLocks noChangeArrowheads="1"/>
            </p:cNvSpPr>
            <p:nvPr/>
          </p:nvSpPr>
          <p:spPr bwMode="auto">
            <a:xfrm>
              <a:off x="2176" y="145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5" name="Rectangle 281"/>
            <p:cNvSpPr>
              <a:spLocks noChangeArrowheads="1"/>
            </p:cNvSpPr>
            <p:nvPr/>
          </p:nvSpPr>
          <p:spPr bwMode="auto">
            <a:xfrm>
              <a:off x="2176" y="14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6" name="Rectangle 282"/>
            <p:cNvSpPr>
              <a:spLocks noChangeArrowheads="1"/>
            </p:cNvSpPr>
            <p:nvPr/>
          </p:nvSpPr>
          <p:spPr bwMode="auto">
            <a:xfrm>
              <a:off x="2176" y="143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7" name="Rectangle 283"/>
            <p:cNvSpPr>
              <a:spLocks noChangeArrowheads="1"/>
            </p:cNvSpPr>
            <p:nvPr/>
          </p:nvSpPr>
          <p:spPr bwMode="auto">
            <a:xfrm>
              <a:off x="2176" y="142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8" name="Rectangle 284"/>
            <p:cNvSpPr>
              <a:spLocks noChangeArrowheads="1"/>
            </p:cNvSpPr>
            <p:nvPr/>
          </p:nvSpPr>
          <p:spPr bwMode="auto">
            <a:xfrm>
              <a:off x="2176" y="142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89" name="Rectangle 285"/>
            <p:cNvSpPr>
              <a:spLocks noChangeArrowheads="1"/>
            </p:cNvSpPr>
            <p:nvPr/>
          </p:nvSpPr>
          <p:spPr bwMode="auto">
            <a:xfrm>
              <a:off x="2173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0" name="Rectangle 286"/>
            <p:cNvSpPr>
              <a:spLocks noChangeArrowheads="1"/>
            </p:cNvSpPr>
            <p:nvPr/>
          </p:nvSpPr>
          <p:spPr bwMode="auto">
            <a:xfrm>
              <a:off x="2165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1" name="Rectangle 287"/>
            <p:cNvSpPr>
              <a:spLocks noChangeArrowheads="1"/>
            </p:cNvSpPr>
            <p:nvPr/>
          </p:nvSpPr>
          <p:spPr bwMode="auto">
            <a:xfrm>
              <a:off x="2157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2" name="Rectangle 288"/>
            <p:cNvSpPr>
              <a:spLocks noChangeArrowheads="1"/>
            </p:cNvSpPr>
            <p:nvPr/>
          </p:nvSpPr>
          <p:spPr bwMode="auto">
            <a:xfrm>
              <a:off x="2149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3" name="Rectangle 289"/>
            <p:cNvSpPr>
              <a:spLocks noChangeArrowheads="1"/>
            </p:cNvSpPr>
            <p:nvPr/>
          </p:nvSpPr>
          <p:spPr bwMode="auto">
            <a:xfrm>
              <a:off x="2141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4" name="Rectangle 290"/>
            <p:cNvSpPr>
              <a:spLocks noChangeArrowheads="1"/>
            </p:cNvSpPr>
            <p:nvPr/>
          </p:nvSpPr>
          <p:spPr bwMode="auto">
            <a:xfrm>
              <a:off x="2133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5" name="Rectangle 291"/>
            <p:cNvSpPr>
              <a:spLocks noChangeArrowheads="1"/>
            </p:cNvSpPr>
            <p:nvPr/>
          </p:nvSpPr>
          <p:spPr bwMode="auto">
            <a:xfrm>
              <a:off x="2125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6" name="Rectangle 292"/>
            <p:cNvSpPr>
              <a:spLocks noChangeArrowheads="1"/>
            </p:cNvSpPr>
            <p:nvPr/>
          </p:nvSpPr>
          <p:spPr bwMode="auto">
            <a:xfrm>
              <a:off x="2116" y="1415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7" name="Rectangle 293"/>
            <p:cNvSpPr>
              <a:spLocks noChangeArrowheads="1"/>
            </p:cNvSpPr>
            <p:nvPr/>
          </p:nvSpPr>
          <p:spPr bwMode="auto">
            <a:xfrm>
              <a:off x="2108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8" name="Rectangle 294"/>
            <p:cNvSpPr>
              <a:spLocks noChangeArrowheads="1"/>
            </p:cNvSpPr>
            <p:nvPr/>
          </p:nvSpPr>
          <p:spPr bwMode="auto">
            <a:xfrm>
              <a:off x="2100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99" name="Rectangle 295"/>
            <p:cNvSpPr>
              <a:spLocks noChangeArrowheads="1"/>
            </p:cNvSpPr>
            <p:nvPr/>
          </p:nvSpPr>
          <p:spPr bwMode="auto">
            <a:xfrm>
              <a:off x="2092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0" name="Rectangle 296"/>
            <p:cNvSpPr>
              <a:spLocks noChangeArrowheads="1"/>
            </p:cNvSpPr>
            <p:nvPr/>
          </p:nvSpPr>
          <p:spPr bwMode="auto">
            <a:xfrm>
              <a:off x="2084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1" name="Rectangle 297"/>
            <p:cNvSpPr>
              <a:spLocks noChangeArrowheads="1"/>
            </p:cNvSpPr>
            <p:nvPr/>
          </p:nvSpPr>
          <p:spPr bwMode="auto">
            <a:xfrm>
              <a:off x="2076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2" name="Rectangle 298"/>
            <p:cNvSpPr>
              <a:spLocks noChangeArrowheads="1"/>
            </p:cNvSpPr>
            <p:nvPr/>
          </p:nvSpPr>
          <p:spPr bwMode="auto">
            <a:xfrm>
              <a:off x="2068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3" name="Rectangle 299"/>
            <p:cNvSpPr>
              <a:spLocks noChangeArrowheads="1"/>
            </p:cNvSpPr>
            <p:nvPr/>
          </p:nvSpPr>
          <p:spPr bwMode="auto">
            <a:xfrm>
              <a:off x="2060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4" name="Rectangle 300"/>
            <p:cNvSpPr>
              <a:spLocks noChangeArrowheads="1"/>
            </p:cNvSpPr>
            <p:nvPr/>
          </p:nvSpPr>
          <p:spPr bwMode="auto">
            <a:xfrm>
              <a:off x="2051" y="1415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5" name="Rectangle 301"/>
            <p:cNvSpPr>
              <a:spLocks noChangeArrowheads="1"/>
            </p:cNvSpPr>
            <p:nvPr/>
          </p:nvSpPr>
          <p:spPr bwMode="auto">
            <a:xfrm>
              <a:off x="2043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6" name="Rectangle 302"/>
            <p:cNvSpPr>
              <a:spLocks noChangeArrowheads="1"/>
            </p:cNvSpPr>
            <p:nvPr/>
          </p:nvSpPr>
          <p:spPr bwMode="auto">
            <a:xfrm>
              <a:off x="2035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7" name="Rectangle 303"/>
            <p:cNvSpPr>
              <a:spLocks noChangeArrowheads="1"/>
            </p:cNvSpPr>
            <p:nvPr/>
          </p:nvSpPr>
          <p:spPr bwMode="auto">
            <a:xfrm>
              <a:off x="2027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208" name="Rectangle 304"/>
            <p:cNvSpPr>
              <a:spLocks noChangeArrowheads="1"/>
            </p:cNvSpPr>
            <p:nvPr/>
          </p:nvSpPr>
          <p:spPr bwMode="auto">
            <a:xfrm>
              <a:off x="2019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sp>
        <p:nvSpPr>
          <p:cNvPr id="123985" name="Rectangle 305"/>
          <p:cNvSpPr>
            <a:spLocks noChangeArrowheads="1"/>
          </p:cNvSpPr>
          <p:nvPr/>
        </p:nvSpPr>
        <p:spPr bwMode="auto">
          <a:xfrm>
            <a:off x="3431223" y="2262188"/>
            <a:ext cx="16511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 dirty="0">
                <a:solidFill>
                  <a:srgbClr val="000000"/>
                </a:solidFill>
                <a:latin typeface="Calibri" pitchFamily="34" charset="0"/>
              </a:rPr>
              <a:t>AS</a:t>
            </a:r>
            <a:endParaRPr lang="pl-PL" sz="2200" b="1" u="sng" dirty="0">
              <a:latin typeface="Calibri" pitchFamily="34" charset="0"/>
            </a:endParaRPr>
          </a:p>
        </p:txBody>
      </p:sp>
      <p:grpSp>
        <p:nvGrpSpPr>
          <p:cNvPr id="4" name="Group 306"/>
          <p:cNvGrpSpPr>
            <a:grpSpLocks/>
          </p:cNvGrpSpPr>
          <p:nvPr/>
        </p:nvGrpSpPr>
        <p:grpSpPr bwMode="auto">
          <a:xfrm>
            <a:off x="3926523" y="2246313"/>
            <a:ext cx="263525" cy="212725"/>
            <a:chOff x="2339" y="1415"/>
            <a:chExt cx="166" cy="134"/>
          </a:xfrm>
        </p:grpSpPr>
        <p:sp>
          <p:nvSpPr>
            <p:cNvPr id="124063" name="Rectangle 307"/>
            <p:cNvSpPr>
              <a:spLocks noChangeArrowheads="1"/>
            </p:cNvSpPr>
            <p:nvPr/>
          </p:nvSpPr>
          <p:spPr bwMode="auto">
            <a:xfrm>
              <a:off x="2340" y="1416"/>
              <a:ext cx="162" cy="130"/>
            </a:xfrm>
            <a:prstGeom prst="rect">
              <a:avLst/>
            </a:prstGeom>
            <a:solidFill>
              <a:srgbClr val="99FF66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4" name="Rectangle 308"/>
            <p:cNvSpPr>
              <a:spLocks noChangeArrowheads="1"/>
            </p:cNvSpPr>
            <p:nvPr/>
          </p:nvSpPr>
          <p:spPr bwMode="auto">
            <a:xfrm>
              <a:off x="2339" y="1416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5" name="Rectangle 309"/>
            <p:cNvSpPr>
              <a:spLocks noChangeArrowheads="1"/>
            </p:cNvSpPr>
            <p:nvPr/>
          </p:nvSpPr>
          <p:spPr bwMode="auto">
            <a:xfrm>
              <a:off x="2339" y="142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6" name="Rectangle 310"/>
            <p:cNvSpPr>
              <a:spLocks noChangeArrowheads="1"/>
            </p:cNvSpPr>
            <p:nvPr/>
          </p:nvSpPr>
          <p:spPr bwMode="auto">
            <a:xfrm>
              <a:off x="2339" y="143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7" name="Rectangle 311"/>
            <p:cNvSpPr>
              <a:spLocks noChangeArrowheads="1"/>
            </p:cNvSpPr>
            <p:nvPr/>
          </p:nvSpPr>
          <p:spPr bwMode="auto">
            <a:xfrm>
              <a:off x="2339" y="144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8" name="Rectangle 312"/>
            <p:cNvSpPr>
              <a:spLocks noChangeArrowheads="1"/>
            </p:cNvSpPr>
            <p:nvPr/>
          </p:nvSpPr>
          <p:spPr bwMode="auto">
            <a:xfrm>
              <a:off x="2339" y="144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69" name="Rectangle 313"/>
            <p:cNvSpPr>
              <a:spLocks noChangeArrowheads="1"/>
            </p:cNvSpPr>
            <p:nvPr/>
          </p:nvSpPr>
          <p:spPr bwMode="auto">
            <a:xfrm>
              <a:off x="2339" y="145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0" name="Rectangle 314"/>
            <p:cNvSpPr>
              <a:spLocks noChangeArrowheads="1"/>
            </p:cNvSpPr>
            <p:nvPr/>
          </p:nvSpPr>
          <p:spPr bwMode="auto">
            <a:xfrm>
              <a:off x="2339" y="146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1" name="Rectangle 315"/>
            <p:cNvSpPr>
              <a:spLocks noChangeArrowheads="1"/>
            </p:cNvSpPr>
            <p:nvPr/>
          </p:nvSpPr>
          <p:spPr bwMode="auto">
            <a:xfrm>
              <a:off x="2339" y="147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2" name="Rectangle 316"/>
            <p:cNvSpPr>
              <a:spLocks noChangeArrowheads="1"/>
            </p:cNvSpPr>
            <p:nvPr/>
          </p:nvSpPr>
          <p:spPr bwMode="auto">
            <a:xfrm>
              <a:off x="2339" y="1481"/>
              <a:ext cx="4" cy="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3" name="Rectangle 317"/>
            <p:cNvSpPr>
              <a:spLocks noChangeArrowheads="1"/>
            </p:cNvSpPr>
            <p:nvPr/>
          </p:nvSpPr>
          <p:spPr bwMode="auto">
            <a:xfrm>
              <a:off x="2339" y="149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4" name="Rectangle 318"/>
            <p:cNvSpPr>
              <a:spLocks noChangeArrowheads="1"/>
            </p:cNvSpPr>
            <p:nvPr/>
          </p:nvSpPr>
          <p:spPr bwMode="auto">
            <a:xfrm>
              <a:off x="2339" y="149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5" name="Rectangle 319"/>
            <p:cNvSpPr>
              <a:spLocks noChangeArrowheads="1"/>
            </p:cNvSpPr>
            <p:nvPr/>
          </p:nvSpPr>
          <p:spPr bwMode="auto">
            <a:xfrm>
              <a:off x="2339" y="150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6" name="Rectangle 320"/>
            <p:cNvSpPr>
              <a:spLocks noChangeArrowheads="1"/>
            </p:cNvSpPr>
            <p:nvPr/>
          </p:nvSpPr>
          <p:spPr bwMode="auto">
            <a:xfrm>
              <a:off x="2339" y="151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7" name="Rectangle 321"/>
            <p:cNvSpPr>
              <a:spLocks noChangeArrowheads="1"/>
            </p:cNvSpPr>
            <p:nvPr/>
          </p:nvSpPr>
          <p:spPr bwMode="auto">
            <a:xfrm>
              <a:off x="2339" y="152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8" name="Rectangle 322"/>
            <p:cNvSpPr>
              <a:spLocks noChangeArrowheads="1"/>
            </p:cNvSpPr>
            <p:nvPr/>
          </p:nvSpPr>
          <p:spPr bwMode="auto">
            <a:xfrm>
              <a:off x="2339" y="153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79" name="Rectangle 323"/>
            <p:cNvSpPr>
              <a:spLocks noChangeArrowheads="1"/>
            </p:cNvSpPr>
            <p:nvPr/>
          </p:nvSpPr>
          <p:spPr bwMode="auto">
            <a:xfrm>
              <a:off x="2339" y="153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0" name="Rectangle 324"/>
            <p:cNvSpPr>
              <a:spLocks noChangeArrowheads="1"/>
            </p:cNvSpPr>
            <p:nvPr/>
          </p:nvSpPr>
          <p:spPr bwMode="auto">
            <a:xfrm>
              <a:off x="2340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1" name="Rectangle 325"/>
            <p:cNvSpPr>
              <a:spLocks noChangeArrowheads="1"/>
            </p:cNvSpPr>
            <p:nvPr/>
          </p:nvSpPr>
          <p:spPr bwMode="auto">
            <a:xfrm>
              <a:off x="2348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2" name="Rectangle 326"/>
            <p:cNvSpPr>
              <a:spLocks noChangeArrowheads="1"/>
            </p:cNvSpPr>
            <p:nvPr/>
          </p:nvSpPr>
          <p:spPr bwMode="auto">
            <a:xfrm>
              <a:off x="2356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3" name="Rectangle 327"/>
            <p:cNvSpPr>
              <a:spLocks noChangeArrowheads="1"/>
            </p:cNvSpPr>
            <p:nvPr/>
          </p:nvSpPr>
          <p:spPr bwMode="auto">
            <a:xfrm>
              <a:off x="2364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4" name="Rectangle 328"/>
            <p:cNvSpPr>
              <a:spLocks noChangeArrowheads="1"/>
            </p:cNvSpPr>
            <p:nvPr/>
          </p:nvSpPr>
          <p:spPr bwMode="auto">
            <a:xfrm>
              <a:off x="2372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5" name="Rectangle 329"/>
            <p:cNvSpPr>
              <a:spLocks noChangeArrowheads="1"/>
            </p:cNvSpPr>
            <p:nvPr/>
          </p:nvSpPr>
          <p:spPr bwMode="auto">
            <a:xfrm>
              <a:off x="2380" y="1545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6" name="Rectangle 330"/>
            <p:cNvSpPr>
              <a:spLocks noChangeArrowheads="1"/>
            </p:cNvSpPr>
            <p:nvPr/>
          </p:nvSpPr>
          <p:spPr bwMode="auto">
            <a:xfrm>
              <a:off x="2389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7" name="Rectangle 331"/>
            <p:cNvSpPr>
              <a:spLocks noChangeArrowheads="1"/>
            </p:cNvSpPr>
            <p:nvPr/>
          </p:nvSpPr>
          <p:spPr bwMode="auto">
            <a:xfrm>
              <a:off x="2397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8" name="Rectangle 332"/>
            <p:cNvSpPr>
              <a:spLocks noChangeArrowheads="1"/>
            </p:cNvSpPr>
            <p:nvPr/>
          </p:nvSpPr>
          <p:spPr bwMode="auto">
            <a:xfrm>
              <a:off x="2405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89" name="Rectangle 333"/>
            <p:cNvSpPr>
              <a:spLocks noChangeArrowheads="1"/>
            </p:cNvSpPr>
            <p:nvPr/>
          </p:nvSpPr>
          <p:spPr bwMode="auto">
            <a:xfrm>
              <a:off x="2413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0" name="Rectangle 334"/>
            <p:cNvSpPr>
              <a:spLocks noChangeArrowheads="1"/>
            </p:cNvSpPr>
            <p:nvPr/>
          </p:nvSpPr>
          <p:spPr bwMode="auto">
            <a:xfrm>
              <a:off x="2421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1" name="Rectangle 335"/>
            <p:cNvSpPr>
              <a:spLocks noChangeArrowheads="1"/>
            </p:cNvSpPr>
            <p:nvPr/>
          </p:nvSpPr>
          <p:spPr bwMode="auto">
            <a:xfrm>
              <a:off x="2429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2" name="Rectangle 336"/>
            <p:cNvSpPr>
              <a:spLocks noChangeArrowheads="1"/>
            </p:cNvSpPr>
            <p:nvPr/>
          </p:nvSpPr>
          <p:spPr bwMode="auto">
            <a:xfrm>
              <a:off x="2437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3" name="Rectangle 337"/>
            <p:cNvSpPr>
              <a:spLocks noChangeArrowheads="1"/>
            </p:cNvSpPr>
            <p:nvPr/>
          </p:nvSpPr>
          <p:spPr bwMode="auto">
            <a:xfrm>
              <a:off x="2445" y="1545"/>
              <a:ext cx="5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4" name="Rectangle 338"/>
            <p:cNvSpPr>
              <a:spLocks noChangeArrowheads="1"/>
            </p:cNvSpPr>
            <p:nvPr/>
          </p:nvSpPr>
          <p:spPr bwMode="auto">
            <a:xfrm>
              <a:off x="2454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5" name="Rectangle 339"/>
            <p:cNvSpPr>
              <a:spLocks noChangeArrowheads="1"/>
            </p:cNvSpPr>
            <p:nvPr/>
          </p:nvSpPr>
          <p:spPr bwMode="auto">
            <a:xfrm>
              <a:off x="2462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6" name="Rectangle 340"/>
            <p:cNvSpPr>
              <a:spLocks noChangeArrowheads="1"/>
            </p:cNvSpPr>
            <p:nvPr/>
          </p:nvSpPr>
          <p:spPr bwMode="auto">
            <a:xfrm>
              <a:off x="2470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7" name="Rectangle 341"/>
            <p:cNvSpPr>
              <a:spLocks noChangeArrowheads="1"/>
            </p:cNvSpPr>
            <p:nvPr/>
          </p:nvSpPr>
          <p:spPr bwMode="auto">
            <a:xfrm>
              <a:off x="2478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8" name="Rectangle 342"/>
            <p:cNvSpPr>
              <a:spLocks noChangeArrowheads="1"/>
            </p:cNvSpPr>
            <p:nvPr/>
          </p:nvSpPr>
          <p:spPr bwMode="auto">
            <a:xfrm>
              <a:off x="2486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099" name="Rectangle 343"/>
            <p:cNvSpPr>
              <a:spLocks noChangeArrowheads="1"/>
            </p:cNvSpPr>
            <p:nvPr/>
          </p:nvSpPr>
          <p:spPr bwMode="auto">
            <a:xfrm>
              <a:off x="2494" y="15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0" name="Rectangle 344"/>
            <p:cNvSpPr>
              <a:spLocks noChangeArrowheads="1"/>
            </p:cNvSpPr>
            <p:nvPr/>
          </p:nvSpPr>
          <p:spPr bwMode="auto">
            <a:xfrm>
              <a:off x="2501" y="154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1" name="Rectangle 345"/>
            <p:cNvSpPr>
              <a:spLocks noChangeArrowheads="1"/>
            </p:cNvSpPr>
            <p:nvPr/>
          </p:nvSpPr>
          <p:spPr bwMode="auto">
            <a:xfrm>
              <a:off x="2501" y="153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2" name="Rectangle 346"/>
            <p:cNvSpPr>
              <a:spLocks noChangeArrowheads="1"/>
            </p:cNvSpPr>
            <p:nvPr/>
          </p:nvSpPr>
          <p:spPr bwMode="auto">
            <a:xfrm>
              <a:off x="2501" y="152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3" name="Rectangle 347"/>
            <p:cNvSpPr>
              <a:spLocks noChangeArrowheads="1"/>
            </p:cNvSpPr>
            <p:nvPr/>
          </p:nvSpPr>
          <p:spPr bwMode="auto">
            <a:xfrm>
              <a:off x="2501" y="1518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4" name="Rectangle 348"/>
            <p:cNvSpPr>
              <a:spLocks noChangeArrowheads="1"/>
            </p:cNvSpPr>
            <p:nvPr/>
          </p:nvSpPr>
          <p:spPr bwMode="auto">
            <a:xfrm>
              <a:off x="2501" y="1510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5" name="Rectangle 349"/>
            <p:cNvSpPr>
              <a:spLocks noChangeArrowheads="1"/>
            </p:cNvSpPr>
            <p:nvPr/>
          </p:nvSpPr>
          <p:spPr bwMode="auto">
            <a:xfrm>
              <a:off x="2501" y="1502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6" name="Rectangle 350"/>
            <p:cNvSpPr>
              <a:spLocks noChangeArrowheads="1"/>
            </p:cNvSpPr>
            <p:nvPr/>
          </p:nvSpPr>
          <p:spPr bwMode="auto">
            <a:xfrm>
              <a:off x="2501" y="1494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7" name="Rectangle 351"/>
            <p:cNvSpPr>
              <a:spLocks noChangeArrowheads="1"/>
            </p:cNvSpPr>
            <p:nvPr/>
          </p:nvSpPr>
          <p:spPr bwMode="auto">
            <a:xfrm>
              <a:off x="2501" y="1486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8" name="Rectangle 352"/>
            <p:cNvSpPr>
              <a:spLocks noChangeArrowheads="1"/>
            </p:cNvSpPr>
            <p:nvPr/>
          </p:nvSpPr>
          <p:spPr bwMode="auto">
            <a:xfrm>
              <a:off x="2501" y="147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09" name="Rectangle 353"/>
            <p:cNvSpPr>
              <a:spLocks noChangeArrowheads="1"/>
            </p:cNvSpPr>
            <p:nvPr/>
          </p:nvSpPr>
          <p:spPr bwMode="auto">
            <a:xfrm>
              <a:off x="2501" y="146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0" name="Rectangle 354"/>
            <p:cNvSpPr>
              <a:spLocks noChangeArrowheads="1"/>
            </p:cNvSpPr>
            <p:nvPr/>
          </p:nvSpPr>
          <p:spPr bwMode="auto">
            <a:xfrm>
              <a:off x="2501" y="146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1" name="Rectangle 355"/>
            <p:cNvSpPr>
              <a:spLocks noChangeArrowheads="1"/>
            </p:cNvSpPr>
            <p:nvPr/>
          </p:nvSpPr>
          <p:spPr bwMode="auto">
            <a:xfrm>
              <a:off x="2501" y="1453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2" name="Rectangle 356"/>
            <p:cNvSpPr>
              <a:spLocks noChangeArrowheads="1"/>
            </p:cNvSpPr>
            <p:nvPr/>
          </p:nvSpPr>
          <p:spPr bwMode="auto">
            <a:xfrm>
              <a:off x="2501" y="144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3" name="Rectangle 357"/>
            <p:cNvSpPr>
              <a:spLocks noChangeArrowheads="1"/>
            </p:cNvSpPr>
            <p:nvPr/>
          </p:nvSpPr>
          <p:spPr bwMode="auto">
            <a:xfrm>
              <a:off x="2501" y="1437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4" name="Rectangle 358"/>
            <p:cNvSpPr>
              <a:spLocks noChangeArrowheads="1"/>
            </p:cNvSpPr>
            <p:nvPr/>
          </p:nvSpPr>
          <p:spPr bwMode="auto">
            <a:xfrm>
              <a:off x="2501" y="1429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5" name="Rectangle 359"/>
            <p:cNvSpPr>
              <a:spLocks noChangeArrowheads="1"/>
            </p:cNvSpPr>
            <p:nvPr/>
          </p:nvSpPr>
          <p:spPr bwMode="auto">
            <a:xfrm>
              <a:off x="2501" y="1421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6" name="Rectangle 360"/>
            <p:cNvSpPr>
              <a:spLocks noChangeArrowheads="1"/>
            </p:cNvSpPr>
            <p:nvPr/>
          </p:nvSpPr>
          <p:spPr bwMode="auto">
            <a:xfrm>
              <a:off x="2498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7" name="Rectangle 361"/>
            <p:cNvSpPr>
              <a:spLocks noChangeArrowheads="1"/>
            </p:cNvSpPr>
            <p:nvPr/>
          </p:nvSpPr>
          <p:spPr bwMode="auto">
            <a:xfrm>
              <a:off x="2490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8" name="Rectangle 362"/>
            <p:cNvSpPr>
              <a:spLocks noChangeArrowheads="1"/>
            </p:cNvSpPr>
            <p:nvPr/>
          </p:nvSpPr>
          <p:spPr bwMode="auto">
            <a:xfrm>
              <a:off x="2482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19" name="Rectangle 363"/>
            <p:cNvSpPr>
              <a:spLocks noChangeArrowheads="1"/>
            </p:cNvSpPr>
            <p:nvPr/>
          </p:nvSpPr>
          <p:spPr bwMode="auto">
            <a:xfrm>
              <a:off x="2474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0" name="Rectangle 364"/>
            <p:cNvSpPr>
              <a:spLocks noChangeArrowheads="1"/>
            </p:cNvSpPr>
            <p:nvPr/>
          </p:nvSpPr>
          <p:spPr bwMode="auto">
            <a:xfrm>
              <a:off x="2466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1" name="Rectangle 365"/>
            <p:cNvSpPr>
              <a:spLocks noChangeArrowheads="1"/>
            </p:cNvSpPr>
            <p:nvPr/>
          </p:nvSpPr>
          <p:spPr bwMode="auto">
            <a:xfrm>
              <a:off x="2458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2" name="Rectangle 366"/>
            <p:cNvSpPr>
              <a:spLocks noChangeArrowheads="1"/>
            </p:cNvSpPr>
            <p:nvPr/>
          </p:nvSpPr>
          <p:spPr bwMode="auto">
            <a:xfrm>
              <a:off x="2450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3" name="Rectangle 367"/>
            <p:cNvSpPr>
              <a:spLocks noChangeArrowheads="1"/>
            </p:cNvSpPr>
            <p:nvPr/>
          </p:nvSpPr>
          <p:spPr bwMode="auto">
            <a:xfrm>
              <a:off x="2441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4" name="Rectangle 368"/>
            <p:cNvSpPr>
              <a:spLocks noChangeArrowheads="1"/>
            </p:cNvSpPr>
            <p:nvPr/>
          </p:nvSpPr>
          <p:spPr bwMode="auto">
            <a:xfrm>
              <a:off x="2433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5" name="Rectangle 369"/>
            <p:cNvSpPr>
              <a:spLocks noChangeArrowheads="1"/>
            </p:cNvSpPr>
            <p:nvPr/>
          </p:nvSpPr>
          <p:spPr bwMode="auto">
            <a:xfrm>
              <a:off x="2425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6" name="Rectangle 370"/>
            <p:cNvSpPr>
              <a:spLocks noChangeArrowheads="1"/>
            </p:cNvSpPr>
            <p:nvPr/>
          </p:nvSpPr>
          <p:spPr bwMode="auto">
            <a:xfrm>
              <a:off x="2417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7" name="Rectangle 371"/>
            <p:cNvSpPr>
              <a:spLocks noChangeArrowheads="1"/>
            </p:cNvSpPr>
            <p:nvPr/>
          </p:nvSpPr>
          <p:spPr bwMode="auto">
            <a:xfrm>
              <a:off x="2409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8" name="Rectangle 372"/>
            <p:cNvSpPr>
              <a:spLocks noChangeArrowheads="1"/>
            </p:cNvSpPr>
            <p:nvPr/>
          </p:nvSpPr>
          <p:spPr bwMode="auto">
            <a:xfrm>
              <a:off x="2401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29" name="Rectangle 373"/>
            <p:cNvSpPr>
              <a:spLocks noChangeArrowheads="1"/>
            </p:cNvSpPr>
            <p:nvPr/>
          </p:nvSpPr>
          <p:spPr bwMode="auto">
            <a:xfrm>
              <a:off x="2393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0" name="Rectangle 374"/>
            <p:cNvSpPr>
              <a:spLocks noChangeArrowheads="1"/>
            </p:cNvSpPr>
            <p:nvPr/>
          </p:nvSpPr>
          <p:spPr bwMode="auto">
            <a:xfrm>
              <a:off x="2385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1" name="Rectangle 375"/>
            <p:cNvSpPr>
              <a:spLocks noChangeArrowheads="1"/>
            </p:cNvSpPr>
            <p:nvPr/>
          </p:nvSpPr>
          <p:spPr bwMode="auto">
            <a:xfrm>
              <a:off x="2376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2" name="Rectangle 376"/>
            <p:cNvSpPr>
              <a:spLocks noChangeArrowheads="1"/>
            </p:cNvSpPr>
            <p:nvPr/>
          </p:nvSpPr>
          <p:spPr bwMode="auto">
            <a:xfrm>
              <a:off x="2368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3" name="Rectangle 377"/>
            <p:cNvSpPr>
              <a:spLocks noChangeArrowheads="1"/>
            </p:cNvSpPr>
            <p:nvPr/>
          </p:nvSpPr>
          <p:spPr bwMode="auto">
            <a:xfrm>
              <a:off x="2360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4" name="Rectangle 378"/>
            <p:cNvSpPr>
              <a:spLocks noChangeArrowheads="1"/>
            </p:cNvSpPr>
            <p:nvPr/>
          </p:nvSpPr>
          <p:spPr bwMode="auto">
            <a:xfrm>
              <a:off x="2352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  <p:sp>
          <p:nvSpPr>
            <p:cNvPr id="124135" name="Rectangle 379"/>
            <p:cNvSpPr>
              <a:spLocks noChangeArrowheads="1"/>
            </p:cNvSpPr>
            <p:nvPr/>
          </p:nvSpPr>
          <p:spPr bwMode="auto">
            <a:xfrm>
              <a:off x="2344" y="1415"/>
              <a:ext cx="4" cy="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99FF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l-PL">
                <a:latin typeface="Calibri" pitchFamily="34" charset="0"/>
              </a:endParaRPr>
            </a:p>
          </p:txBody>
        </p:sp>
      </p:grpSp>
      <p:sp>
        <p:nvSpPr>
          <p:cNvPr id="123987" name="Rectangle 380"/>
          <p:cNvSpPr>
            <a:spLocks noChangeArrowheads="1"/>
          </p:cNvSpPr>
          <p:nvPr/>
        </p:nvSpPr>
        <p:spPr bwMode="auto">
          <a:xfrm>
            <a:off x="3947160" y="2262188"/>
            <a:ext cx="165110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 dirty="0">
                <a:solidFill>
                  <a:srgbClr val="000000"/>
                </a:solidFill>
                <a:latin typeface="Calibri" pitchFamily="34" charset="0"/>
              </a:rPr>
              <a:t>AS</a:t>
            </a:r>
            <a:endParaRPr lang="pl-PL" sz="2200" b="1" u="sng" dirty="0">
              <a:latin typeface="Calibri" pitchFamily="34" charset="0"/>
            </a:endParaRPr>
          </a:p>
        </p:txBody>
      </p:sp>
      <p:sp>
        <p:nvSpPr>
          <p:cNvPr id="123990" name="Line 438"/>
          <p:cNvSpPr>
            <a:spLocks noChangeShapeType="1"/>
          </p:cNvSpPr>
          <p:nvPr/>
        </p:nvSpPr>
        <p:spPr bwMode="auto">
          <a:xfrm flipV="1">
            <a:off x="4538663" y="4830763"/>
            <a:ext cx="261937" cy="206375"/>
          </a:xfrm>
          <a:prstGeom prst="line">
            <a:avLst/>
          </a:prstGeom>
          <a:noFill/>
          <a:ln w="635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1" name="Rectangle 439"/>
          <p:cNvSpPr>
            <a:spLocks noChangeArrowheads="1"/>
          </p:cNvSpPr>
          <p:nvPr/>
        </p:nvSpPr>
        <p:spPr bwMode="auto">
          <a:xfrm>
            <a:off x="2270125" y="3228975"/>
            <a:ext cx="309563" cy="26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2" name="Rectangle 440"/>
          <p:cNvSpPr>
            <a:spLocks noChangeArrowheads="1"/>
          </p:cNvSpPr>
          <p:nvPr/>
        </p:nvSpPr>
        <p:spPr bwMode="auto">
          <a:xfrm>
            <a:off x="2328863" y="3273425"/>
            <a:ext cx="155492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Sh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3996" name="Line 444"/>
          <p:cNvSpPr>
            <a:spLocks noChangeShapeType="1"/>
          </p:cNvSpPr>
          <p:nvPr/>
        </p:nvSpPr>
        <p:spPr bwMode="auto">
          <a:xfrm>
            <a:off x="2114550" y="4262438"/>
            <a:ext cx="981075" cy="8778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7" name="Line 445"/>
          <p:cNvSpPr>
            <a:spLocks noChangeShapeType="1"/>
          </p:cNvSpPr>
          <p:nvPr/>
        </p:nvSpPr>
        <p:spPr bwMode="auto">
          <a:xfrm flipV="1">
            <a:off x="2476500" y="4572000"/>
            <a:ext cx="153988" cy="1555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8" name="Rectangle 446"/>
          <p:cNvSpPr>
            <a:spLocks noChangeArrowheads="1"/>
          </p:cNvSpPr>
          <p:nvPr/>
        </p:nvSpPr>
        <p:spPr bwMode="auto">
          <a:xfrm>
            <a:off x="2630488" y="4468813"/>
            <a:ext cx="269875" cy="271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3999" name="Rectangle 447"/>
          <p:cNvSpPr>
            <a:spLocks noChangeArrowheads="1"/>
          </p:cNvSpPr>
          <p:nvPr/>
        </p:nvSpPr>
        <p:spPr bwMode="auto">
          <a:xfrm>
            <a:off x="2693988" y="4511675"/>
            <a:ext cx="110608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Si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4000" name="Rectangle 448"/>
          <p:cNvSpPr>
            <a:spLocks noChangeArrowheads="1"/>
          </p:cNvSpPr>
          <p:nvPr/>
        </p:nvSpPr>
        <p:spPr bwMode="auto">
          <a:xfrm>
            <a:off x="4997450" y="5513388"/>
            <a:ext cx="365741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>
                <a:solidFill>
                  <a:srgbClr val="808080"/>
                </a:solidFill>
                <a:latin typeface="Calibri" pitchFamily="34" charset="0"/>
              </a:rPr>
              <a:t>MRFC</a:t>
            </a:r>
            <a:endParaRPr lang="pl-PL" sz="2200" u="sng">
              <a:latin typeface="Calibri" pitchFamily="34" charset="0"/>
            </a:endParaRPr>
          </a:p>
        </p:txBody>
      </p:sp>
      <p:sp>
        <p:nvSpPr>
          <p:cNvPr id="124001" name="Rectangle 449"/>
          <p:cNvSpPr>
            <a:spLocks noChangeArrowheads="1"/>
          </p:cNvSpPr>
          <p:nvPr/>
        </p:nvSpPr>
        <p:spPr bwMode="auto">
          <a:xfrm>
            <a:off x="4745038" y="5395913"/>
            <a:ext cx="987425" cy="419100"/>
          </a:xfrm>
          <a:prstGeom prst="rect">
            <a:avLst/>
          </a:prstGeom>
          <a:solidFill>
            <a:srgbClr val="80808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4002" name="Rectangle 450"/>
          <p:cNvSpPr>
            <a:spLocks noChangeArrowheads="1"/>
          </p:cNvSpPr>
          <p:nvPr/>
        </p:nvSpPr>
        <p:spPr bwMode="auto">
          <a:xfrm>
            <a:off x="4699000" y="5346700"/>
            <a:ext cx="979488" cy="414338"/>
          </a:xfrm>
          <a:prstGeom prst="rect">
            <a:avLst/>
          </a:prstGeom>
          <a:solidFill>
            <a:srgbClr val="CC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4003" name="Rectangle 451"/>
          <p:cNvSpPr>
            <a:spLocks noChangeArrowheads="1"/>
          </p:cNvSpPr>
          <p:nvPr/>
        </p:nvSpPr>
        <p:spPr bwMode="auto">
          <a:xfrm>
            <a:off x="4946650" y="5462588"/>
            <a:ext cx="372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solidFill>
                  <a:srgbClr val="000000"/>
                </a:solidFill>
                <a:latin typeface="Calibri" pitchFamily="34" charset="0"/>
              </a:rPr>
              <a:t>MRFC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124004" name="Line 452"/>
          <p:cNvSpPr>
            <a:spLocks noChangeShapeType="1"/>
          </p:cNvSpPr>
          <p:nvPr/>
        </p:nvSpPr>
        <p:spPr bwMode="auto">
          <a:xfrm flipH="1" flipV="1">
            <a:off x="3921125" y="4262438"/>
            <a:ext cx="1189038" cy="1084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4005" name="Line 453"/>
          <p:cNvSpPr>
            <a:spLocks noChangeShapeType="1"/>
          </p:cNvSpPr>
          <p:nvPr/>
        </p:nvSpPr>
        <p:spPr bwMode="auto">
          <a:xfrm>
            <a:off x="2339975" y="3540125"/>
            <a:ext cx="215900" cy="1238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4006" name="Rectangle 454"/>
          <p:cNvSpPr>
            <a:spLocks noChangeArrowheads="1"/>
          </p:cNvSpPr>
          <p:nvPr/>
        </p:nvSpPr>
        <p:spPr bwMode="auto">
          <a:xfrm>
            <a:off x="4851400" y="4675188"/>
            <a:ext cx="334963" cy="271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>
              <a:latin typeface="Calibri" pitchFamily="34" charset="0"/>
            </a:endParaRPr>
          </a:p>
        </p:txBody>
      </p:sp>
      <p:sp>
        <p:nvSpPr>
          <p:cNvPr id="124007" name="Rectangle 455"/>
          <p:cNvSpPr>
            <a:spLocks noChangeArrowheads="1"/>
          </p:cNvSpPr>
          <p:nvPr/>
        </p:nvSpPr>
        <p:spPr bwMode="auto">
          <a:xfrm>
            <a:off x="4913313" y="4718050"/>
            <a:ext cx="18915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33438"/>
            <a:r>
              <a:rPr lang="pl-PL" sz="1200" b="1">
                <a:latin typeface="Calibri" pitchFamily="34" charset="0"/>
              </a:rPr>
              <a:t>Mr</a:t>
            </a:r>
            <a:endParaRPr lang="pl-PL" sz="2200" b="1" u="sng">
              <a:latin typeface="Calibri" pitchFamily="34" charset="0"/>
            </a:endParaRPr>
          </a:p>
        </p:txBody>
      </p:sp>
      <p:sp>
        <p:nvSpPr>
          <p:cNvPr id="458" name="Symbol zastępczy daty 45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  <p:cxnSp>
        <p:nvCxnSpPr>
          <p:cNvPr id="8" name="Łącznik prostoliniowy 7"/>
          <p:cNvCxnSpPr>
            <a:endCxn id="124342" idx="1"/>
          </p:cNvCxnSpPr>
          <p:nvPr/>
        </p:nvCxnSpPr>
        <p:spPr>
          <a:xfrm>
            <a:off x="3566160" y="2459038"/>
            <a:ext cx="96838" cy="255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Łącznik prostoliniowy 461"/>
          <p:cNvCxnSpPr/>
          <p:nvPr/>
        </p:nvCxnSpPr>
        <p:spPr>
          <a:xfrm flipH="1">
            <a:off x="3909060" y="2459038"/>
            <a:ext cx="138114" cy="2524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/>
              <a:t>Wydział Elektroniki i Technik Informacyjnych, PW</a:t>
            </a:r>
            <a:endParaRPr lang="pl-PL"/>
          </a:p>
        </p:txBody>
      </p:sp>
      <p:sp>
        <p:nvSpPr>
          <p:cNvPr id="5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7EA8BD-C3F6-4596-84E9-D09154E07DD6}" type="slidenum">
              <a:rPr lang="pl-PL"/>
              <a:pPr/>
              <a:t>98</a:t>
            </a:fld>
            <a:endParaRPr lang="pl-PL"/>
          </a:p>
        </p:txBody>
      </p:sp>
      <p:sp>
        <p:nvSpPr>
          <p:cNvPr id="35287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Serwery aplikacji w IMS</a:t>
            </a:r>
          </a:p>
        </p:txBody>
      </p:sp>
      <p:sp>
        <p:nvSpPr>
          <p:cNvPr id="3528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l-PL"/>
              <a:t>Wiele AS</a:t>
            </a:r>
            <a:endParaRPr lang="en-US"/>
          </a:p>
          <a:p>
            <a:r>
              <a:rPr lang="pl-PL"/>
              <a:t>Możliwość specjalizacji AS</a:t>
            </a:r>
            <a:endParaRPr lang="en-US"/>
          </a:p>
          <a:p>
            <a:r>
              <a:rPr lang="pl-PL"/>
              <a:t>Wszystkie AS mają ten sam interfejs</a:t>
            </a:r>
          </a:p>
          <a:p>
            <a:pPr lvl="1"/>
            <a:r>
              <a:rPr lang="pl-PL"/>
              <a:t> </a:t>
            </a:r>
            <a:r>
              <a:rPr lang="en-US"/>
              <a:t>ISC (IMS Service Control)</a:t>
            </a:r>
            <a:r>
              <a:rPr lang="pl-PL"/>
              <a:t> - protokół </a:t>
            </a:r>
            <a:r>
              <a:rPr lang="en-US"/>
              <a:t>SIP</a:t>
            </a:r>
          </a:p>
          <a:p>
            <a:r>
              <a:rPr lang="pl-PL"/>
              <a:t>AS </a:t>
            </a:r>
          </a:p>
          <a:p>
            <a:pPr lvl="1"/>
            <a:r>
              <a:rPr lang="pl-PL"/>
              <a:t>zlokalizowany we własnej sieci operatora</a:t>
            </a:r>
          </a:p>
          <a:p>
            <a:pPr lvl="1"/>
            <a:r>
              <a:rPr lang="pl-PL"/>
              <a:t>w innych sieciach – inni operatorzy / usługodawcy</a:t>
            </a:r>
            <a:endParaRPr lang="en-US"/>
          </a:p>
          <a:p>
            <a:r>
              <a:rPr lang="pl-PL"/>
              <a:t>Dodatkowo </a:t>
            </a:r>
            <a:r>
              <a:rPr lang="en-US"/>
              <a:t>AS </a:t>
            </a:r>
            <a:r>
              <a:rPr lang="pl-PL"/>
              <a:t>może używać innych protokołów, np. </a:t>
            </a:r>
            <a:r>
              <a:rPr lang="en-US"/>
              <a:t> HTTP </a:t>
            </a:r>
            <a:r>
              <a:rPr lang="pl-PL"/>
              <a:t>lub W</a:t>
            </a:r>
            <a:r>
              <a:rPr lang="en-US"/>
              <a:t>AP (</a:t>
            </a:r>
            <a:r>
              <a:rPr lang="pl-PL"/>
              <a:t>np. do celów konfiguracyjnych)</a:t>
            </a:r>
          </a:p>
        </p:txBody>
      </p:sp>
      <p:sp>
        <p:nvSpPr>
          <p:cNvPr id="6" name="Symbol zastępczy daty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smtClean="0"/>
              <a:t>Studia Podyplomowe - Telekomunikacja, Informatyka i Zarządzanie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pl-PL" smtClean="0">
                <a:latin typeface="+mn-lt"/>
              </a:rPr>
              <a:t>Wydział Elektroniki i Technik Informacyjnych, PW</a:t>
            </a:r>
            <a:endParaRPr lang="pl-PL">
              <a:latin typeface="+mn-lt"/>
            </a:endParaRPr>
          </a:p>
        </p:txBody>
      </p:sp>
      <p:sp>
        <p:nvSpPr>
          <p:cNvPr id="61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3B0FEE-EDA6-411C-AD5A-295EC192C5E8}" type="slidenum">
              <a:rPr lang="pl-PL">
                <a:latin typeface="+mn-lt"/>
              </a:rPr>
              <a:pPr/>
              <a:t>99</a:t>
            </a:fld>
            <a:endParaRPr lang="pl-PL">
              <a:latin typeface="+mn-lt"/>
            </a:endParaRPr>
          </a:p>
        </p:txBody>
      </p:sp>
      <p:sp>
        <p:nvSpPr>
          <p:cNvPr id="3530754" name="Rectangle 2"/>
          <p:cNvSpPr>
            <a:spLocks noGrp="1" noChangeArrowheads="1"/>
          </p:cNvSpPr>
          <p:nvPr>
            <p:ph type="title"/>
          </p:nvPr>
        </p:nvSpPr>
        <p:spPr>
          <a:xfrm>
            <a:off x="598488" y="333487"/>
            <a:ext cx="8366125" cy="566626"/>
          </a:xfrm>
        </p:spPr>
        <p:txBody>
          <a:bodyPr/>
          <a:lstStyle/>
          <a:p>
            <a:pPr algn="ctr"/>
            <a:r>
              <a:rPr lang="pl-PL" sz="2600" dirty="0">
                <a:solidFill>
                  <a:schemeClr val="tx1"/>
                </a:solidFill>
                <a:latin typeface="+mn-lt"/>
              </a:rPr>
              <a:t>Warstwy </a:t>
            </a:r>
            <a:r>
              <a:rPr lang="en-US" sz="2600" dirty="0">
                <a:solidFill>
                  <a:schemeClr val="tx1"/>
                </a:solidFill>
                <a:latin typeface="+mn-lt"/>
              </a:rPr>
              <a:t>IMS: Transport, </a:t>
            </a:r>
            <a:r>
              <a:rPr lang="pl-PL" sz="2600" dirty="0">
                <a:solidFill>
                  <a:schemeClr val="tx1"/>
                </a:solidFill>
                <a:latin typeface="+mn-lt"/>
              </a:rPr>
              <a:t>sterowanie sesjami</a:t>
            </a:r>
            <a:r>
              <a:rPr lang="en-US" sz="2600" dirty="0">
                <a:solidFill>
                  <a:schemeClr val="tx1"/>
                </a:solidFill>
                <a:latin typeface="+mn-lt"/>
              </a:rPr>
              <a:t>, </a:t>
            </a:r>
            <a:r>
              <a:rPr lang="pl-PL" sz="2600" dirty="0">
                <a:solidFill>
                  <a:schemeClr val="tx1"/>
                </a:solidFill>
                <a:latin typeface="+mn-lt"/>
              </a:rPr>
              <a:t>aplikacje</a:t>
            </a:r>
            <a:endParaRPr lang="de-DE" sz="26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530755" name="Text Box 3"/>
          <p:cNvSpPr txBox="1">
            <a:spLocks noChangeArrowheads="1"/>
          </p:cNvSpPr>
          <p:nvPr/>
        </p:nvSpPr>
        <p:spPr bwMode="auto">
          <a:xfrm>
            <a:off x="395288" y="4652963"/>
            <a:ext cx="8451850" cy="1295400"/>
          </a:xfrm>
          <a:prstGeom prst="rect">
            <a:avLst/>
          </a:pr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0" scaled="1"/>
          </a:gradFill>
          <a:ln w="12700" algn="ctr">
            <a:noFill/>
            <a:miter lim="800000"/>
            <a:headEnd/>
            <a:tailEnd/>
          </a:ln>
          <a:effectLst/>
        </p:spPr>
        <p:txBody>
          <a:bodyPr lIns="36000" tIns="36000" rIns="36000" bIns="36000"/>
          <a:lstStyle/>
          <a:p>
            <a:pPr>
              <a:spcBef>
                <a:spcPct val="50000"/>
              </a:spcBef>
            </a:pPr>
            <a:r>
              <a:rPr kumimoji="0" lang="pl-PL" sz="2000" b="1">
                <a:latin typeface="+mn-lt"/>
              </a:rPr>
              <a:t>Płaszczyzna użytkownika</a:t>
            </a:r>
            <a:endParaRPr kumimoji="0" lang="en-US" sz="2000" b="1">
              <a:latin typeface="+mn-lt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5592763" y="5678488"/>
            <a:ext cx="1835150" cy="990600"/>
            <a:chOff x="2134" y="3125"/>
            <a:chExt cx="1427" cy="772"/>
          </a:xfrm>
        </p:grpSpPr>
        <p:sp>
          <p:nvSpPr>
            <p:cNvPr id="3530757" name="Oval 5"/>
            <p:cNvSpPr>
              <a:spLocks noChangeAspect="1" noChangeArrowheads="1"/>
            </p:cNvSpPr>
            <p:nvPr/>
          </p:nvSpPr>
          <p:spPr bwMode="auto">
            <a:xfrm>
              <a:off x="2809" y="3357"/>
              <a:ext cx="752" cy="363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63500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30758" name="Oval 6"/>
            <p:cNvSpPr>
              <a:spLocks noChangeAspect="1" noChangeArrowheads="1"/>
            </p:cNvSpPr>
            <p:nvPr/>
          </p:nvSpPr>
          <p:spPr bwMode="auto">
            <a:xfrm>
              <a:off x="2621" y="3533"/>
              <a:ext cx="715" cy="364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74053" dir="3542175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30759" name="Oval 7"/>
            <p:cNvSpPr>
              <a:spLocks noChangeAspect="1" noChangeArrowheads="1"/>
            </p:cNvSpPr>
            <p:nvPr/>
          </p:nvSpPr>
          <p:spPr bwMode="auto">
            <a:xfrm>
              <a:off x="2320" y="3562"/>
              <a:ext cx="526" cy="311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74053" dir="7257825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30760" name="Oval 8"/>
            <p:cNvSpPr>
              <a:spLocks noChangeAspect="1" noChangeArrowheads="1"/>
            </p:cNvSpPr>
            <p:nvPr/>
          </p:nvSpPr>
          <p:spPr bwMode="auto">
            <a:xfrm>
              <a:off x="2134" y="3332"/>
              <a:ext cx="712" cy="358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63500" dir="10800000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30761" name="Oval 9"/>
            <p:cNvSpPr>
              <a:spLocks noChangeAspect="1" noChangeArrowheads="1"/>
            </p:cNvSpPr>
            <p:nvPr/>
          </p:nvSpPr>
          <p:spPr bwMode="auto">
            <a:xfrm>
              <a:off x="2434" y="3125"/>
              <a:ext cx="716" cy="356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74053" dir="14342175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  <p:sp>
          <p:nvSpPr>
            <p:cNvPr id="3530762" name="Oval 10"/>
            <p:cNvSpPr>
              <a:spLocks noChangeAspect="1" noChangeArrowheads="1"/>
            </p:cNvSpPr>
            <p:nvPr/>
          </p:nvSpPr>
          <p:spPr bwMode="auto">
            <a:xfrm>
              <a:off x="2886" y="3152"/>
              <a:ext cx="560" cy="363"/>
            </a:xfrm>
            <a:prstGeom prst="ellipse">
              <a:avLst/>
            </a:pr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>
              <a:outerShdw dist="74053" dir="18057825" algn="ctr" rotWithShape="0">
                <a:srgbClr val="777777"/>
              </a:outerShdw>
            </a:effectLst>
          </p:spPr>
          <p:txBody>
            <a:bodyPr wrap="none" anchor="ctr"/>
            <a:lstStyle/>
            <a:p>
              <a:endParaRPr lang="pl-PL">
                <a:latin typeface="+mn-lt"/>
              </a:endParaRPr>
            </a:p>
          </p:txBody>
        </p:sp>
      </p:grpSp>
      <p:sp>
        <p:nvSpPr>
          <p:cNvPr id="3530763" name="Text Box 11"/>
          <p:cNvSpPr txBox="1">
            <a:spLocks noChangeArrowheads="1"/>
          </p:cNvSpPr>
          <p:nvPr/>
        </p:nvSpPr>
        <p:spPr bwMode="auto">
          <a:xfrm>
            <a:off x="384175" y="981075"/>
            <a:ext cx="8443913" cy="1335088"/>
          </a:xfrm>
          <a:prstGeom prst="rect">
            <a:avLst/>
          </a:pr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0" scaled="1"/>
          </a:gradFill>
          <a:ln w="12700" algn="ctr">
            <a:noFill/>
            <a:miter lim="800000"/>
            <a:headEnd/>
            <a:tailEnd/>
          </a:ln>
          <a:effectLst/>
        </p:spPr>
        <p:txBody>
          <a:bodyPr lIns="36000" tIns="36000" rIns="36000" bIns="36000"/>
          <a:lstStyle/>
          <a:p>
            <a:pPr>
              <a:spcBef>
                <a:spcPct val="50000"/>
              </a:spcBef>
            </a:pPr>
            <a:r>
              <a:rPr kumimoji="0" lang="pl-PL" sz="2000" b="1" dirty="0">
                <a:latin typeface="+mn-lt"/>
              </a:rPr>
              <a:t>Płaszczyzna Aplikacji</a:t>
            </a:r>
            <a:endParaRPr kumimoji="0" lang="en-US" sz="2000" b="1" dirty="0">
              <a:latin typeface="+mn-lt"/>
            </a:endParaRPr>
          </a:p>
        </p:txBody>
      </p:sp>
      <p:sp>
        <p:nvSpPr>
          <p:cNvPr id="3530764" name="Text Box 12"/>
          <p:cNvSpPr txBox="1">
            <a:spLocks noChangeArrowheads="1"/>
          </p:cNvSpPr>
          <p:nvPr/>
        </p:nvSpPr>
        <p:spPr bwMode="auto">
          <a:xfrm>
            <a:off x="395288" y="2420938"/>
            <a:ext cx="8461375" cy="2024062"/>
          </a:xfrm>
          <a:prstGeom prst="rect">
            <a:avLst/>
          </a:pr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0" scaled="1"/>
          </a:gradFill>
          <a:ln w="12700" algn="ctr">
            <a:noFill/>
            <a:miter lim="800000"/>
            <a:headEnd/>
            <a:tailEnd/>
          </a:ln>
          <a:effectLst/>
        </p:spPr>
        <p:txBody>
          <a:bodyPr lIns="36000" tIns="36000" rIns="36000" bIns="36000"/>
          <a:lstStyle/>
          <a:p>
            <a:pPr>
              <a:spcBef>
                <a:spcPct val="50000"/>
              </a:spcBef>
            </a:pPr>
            <a:r>
              <a:rPr kumimoji="0" lang="pl-PL" sz="2000" b="1">
                <a:latin typeface="+mn-lt"/>
              </a:rPr>
              <a:t>Płaszczyzna sterowania</a:t>
            </a:r>
            <a:endParaRPr kumimoji="0" lang="en-US" sz="2000" b="1">
              <a:latin typeface="+mn-lt"/>
            </a:endParaRPr>
          </a:p>
        </p:txBody>
      </p:sp>
      <p:cxnSp>
        <p:nvCxnSpPr>
          <p:cNvPr id="3530765" name="AutoShape 13"/>
          <p:cNvCxnSpPr>
            <a:cxnSpLocks noChangeShapeType="1"/>
            <a:stCxn id="3530791" idx="2"/>
            <a:endCxn id="0" idx="3"/>
          </p:cNvCxnSpPr>
          <p:nvPr/>
        </p:nvCxnSpPr>
        <p:spPr bwMode="auto">
          <a:xfrm>
            <a:off x="2001838" y="3836988"/>
            <a:ext cx="1587" cy="1616075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766" name="AutoShape 14"/>
          <p:cNvSpPr>
            <a:spLocks noChangeArrowheads="1"/>
          </p:cNvSpPr>
          <p:nvPr/>
        </p:nvSpPr>
        <p:spPr bwMode="auto">
          <a:xfrm>
            <a:off x="4587875" y="3390900"/>
            <a:ext cx="808038" cy="442913"/>
          </a:xfrm>
          <a:prstGeom prst="roundRect">
            <a:avLst>
              <a:gd name="adj" fmla="val 16667"/>
            </a:avLst>
          </a:prstGeom>
          <a:solidFill>
            <a:srgbClr val="66FF33"/>
          </a:solidFill>
          <a:ln w="9525">
            <a:solidFill>
              <a:srgbClr val="66FF33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S-CSCF</a:t>
            </a:r>
          </a:p>
        </p:txBody>
      </p:sp>
      <p:sp>
        <p:nvSpPr>
          <p:cNvPr id="3530767" name="AutoShape 15"/>
          <p:cNvSpPr>
            <a:spLocks noChangeArrowheads="1"/>
          </p:cNvSpPr>
          <p:nvPr/>
        </p:nvSpPr>
        <p:spPr bwMode="auto">
          <a:xfrm>
            <a:off x="3192463" y="2630488"/>
            <a:ext cx="792162" cy="360362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9525">
            <a:solidFill>
              <a:srgbClr val="FFCC00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HSS</a:t>
            </a:r>
          </a:p>
        </p:txBody>
      </p:sp>
      <p:sp>
        <p:nvSpPr>
          <p:cNvPr id="3530768" name="AutoShape 16"/>
          <p:cNvSpPr>
            <a:spLocks noChangeArrowheads="1"/>
          </p:cNvSpPr>
          <p:nvPr/>
        </p:nvSpPr>
        <p:spPr bwMode="auto">
          <a:xfrm>
            <a:off x="3557588" y="1547813"/>
            <a:ext cx="936625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SIP AS</a:t>
            </a:r>
          </a:p>
        </p:txBody>
      </p:sp>
      <p:sp>
        <p:nvSpPr>
          <p:cNvPr id="3530769" name="AutoShape 17"/>
          <p:cNvSpPr>
            <a:spLocks noChangeArrowheads="1"/>
          </p:cNvSpPr>
          <p:nvPr/>
        </p:nvSpPr>
        <p:spPr bwMode="auto">
          <a:xfrm>
            <a:off x="4643438" y="1547813"/>
            <a:ext cx="1008062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SIP AS</a:t>
            </a:r>
          </a:p>
        </p:txBody>
      </p:sp>
      <p:sp>
        <p:nvSpPr>
          <p:cNvPr id="3530770" name="AutoShape 18"/>
          <p:cNvSpPr>
            <a:spLocks noChangeArrowheads="1"/>
          </p:cNvSpPr>
          <p:nvPr/>
        </p:nvSpPr>
        <p:spPr bwMode="auto">
          <a:xfrm>
            <a:off x="3822700" y="4049713"/>
            <a:ext cx="1006475" cy="36036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MRFC</a:t>
            </a:r>
          </a:p>
        </p:txBody>
      </p:sp>
      <p:sp>
        <p:nvSpPr>
          <p:cNvPr id="3530771" name="AutoShape 19"/>
          <p:cNvSpPr>
            <a:spLocks noChangeArrowheads="1"/>
          </p:cNvSpPr>
          <p:nvPr/>
        </p:nvSpPr>
        <p:spPr bwMode="auto">
          <a:xfrm>
            <a:off x="6027738" y="4995863"/>
            <a:ext cx="1009650" cy="360362"/>
          </a:xfrm>
          <a:prstGeom prst="roundRect">
            <a:avLst>
              <a:gd name="adj" fmla="val 16667"/>
            </a:avLst>
          </a:prstGeom>
          <a:solidFill>
            <a:srgbClr val="EAEAEA"/>
          </a:solidFill>
          <a:ln w="9525">
            <a:solidFill>
              <a:srgbClr val="EAEAEA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B-GW</a:t>
            </a:r>
          </a:p>
        </p:txBody>
      </p:sp>
      <p:cxnSp>
        <p:nvCxnSpPr>
          <p:cNvPr id="3530772" name="AutoShape 20"/>
          <p:cNvCxnSpPr>
            <a:cxnSpLocks noChangeShapeType="1"/>
            <a:stCxn id="3530767" idx="2"/>
            <a:endCxn id="3530766" idx="0"/>
          </p:cNvCxnSpPr>
          <p:nvPr/>
        </p:nvCxnSpPr>
        <p:spPr bwMode="auto">
          <a:xfrm>
            <a:off x="3589338" y="2990850"/>
            <a:ext cx="1403350" cy="400050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3" name="AutoShape 21"/>
          <p:cNvCxnSpPr>
            <a:cxnSpLocks noChangeShapeType="1"/>
            <a:stCxn id="3530766" idx="2"/>
            <a:endCxn id="3530770" idx="0"/>
          </p:cNvCxnSpPr>
          <p:nvPr/>
        </p:nvCxnSpPr>
        <p:spPr bwMode="auto">
          <a:xfrm flipH="1">
            <a:off x="4325938" y="3833813"/>
            <a:ext cx="666750" cy="2159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4" name="AutoShape 22"/>
          <p:cNvCxnSpPr>
            <a:cxnSpLocks noChangeShapeType="1"/>
            <a:stCxn id="3530766" idx="2"/>
            <a:endCxn id="3530771" idx="0"/>
          </p:cNvCxnSpPr>
          <p:nvPr/>
        </p:nvCxnSpPr>
        <p:spPr bwMode="auto">
          <a:xfrm>
            <a:off x="4992688" y="3833813"/>
            <a:ext cx="1539875" cy="116205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5" name="AutoShape 23"/>
          <p:cNvCxnSpPr>
            <a:cxnSpLocks noChangeShapeType="1"/>
            <a:stCxn id="3530795" idx="3"/>
            <a:endCxn id="3530771" idx="1"/>
          </p:cNvCxnSpPr>
          <p:nvPr/>
        </p:nvCxnSpPr>
        <p:spPr bwMode="auto">
          <a:xfrm>
            <a:off x="4826000" y="4992688"/>
            <a:ext cx="1201738" cy="184150"/>
          </a:xfrm>
          <a:prstGeom prst="straightConnector1">
            <a:avLst/>
          </a:prstGeom>
          <a:noFill/>
          <a:ln w="28575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6" name="AutoShape 24"/>
          <p:cNvCxnSpPr>
            <a:cxnSpLocks noChangeShapeType="1"/>
            <a:stCxn id="3530795" idx="1"/>
            <a:endCxn id="0" idx="3"/>
          </p:cNvCxnSpPr>
          <p:nvPr/>
        </p:nvCxnSpPr>
        <p:spPr bwMode="auto">
          <a:xfrm flipH="1">
            <a:off x="2003425" y="4992688"/>
            <a:ext cx="1816100" cy="460375"/>
          </a:xfrm>
          <a:prstGeom prst="straightConnector1">
            <a:avLst/>
          </a:prstGeom>
          <a:noFill/>
          <a:ln w="28575">
            <a:solidFill>
              <a:srgbClr val="FF0000"/>
            </a:solidFill>
            <a:prstDash val="dash"/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7" name="AutoShape 25"/>
          <p:cNvCxnSpPr>
            <a:cxnSpLocks noChangeShapeType="1"/>
            <a:stCxn id="3530766" idx="0"/>
            <a:endCxn id="3530768" idx="2"/>
          </p:cNvCxnSpPr>
          <p:nvPr/>
        </p:nvCxnSpPr>
        <p:spPr bwMode="auto">
          <a:xfrm flipH="1" flipV="1">
            <a:off x="4025900" y="1906588"/>
            <a:ext cx="966788" cy="1484312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78" name="AutoShape 26"/>
          <p:cNvCxnSpPr>
            <a:cxnSpLocks noChangeShapeType="1"/>
            <a:stCxn id="3530766" idx="0"/>
            <a:endCxn id="3530769" idx="2"/>
          </p:cNvCxnSpPr>
          <p:nvPr/>
        </p:nvCxnSpPr>
        <p:spPr bwMode="auto">
          <a:xfrm flipV="1">
            <a:off x="4992688" y="1906588"/>
            <a:ext cx="155575" cy="1484312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779" name="Text Box 27"/>
          <p:cNvSpPr txBox="1">
            <a:spLocks noChangeArrowheads="1"/>
          </p:cNvSpPr>
          <p:nvPr/>
        </p:nvSpPr>
        <p:spPr bwMode="auto">
          <a:xfrm>
            <a:off x="1547813" y="6055989"/>
            <a:ext cx="301933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de-DE" sz="1400" b="1">
                <a:latin typeface="+mn-lt"/>
              </a:rPr>
              <a:t>SIP</a:t>
            </a:r>
            <a:endParaRPr kumimoji="0" lang="en-US" sz="1400" b="1">
              <a:latin typeface="+mn-lt"/>
            </a:endParaRPr>
          </a:p>
        </p:txBody>
      </p:sp>
      <p:sp>
        <p:nvSpPr>
          <p:cNvPr id="3530780" name="Text Box 28"/>
          <p:cNvSpPr txBox="1">
            <a:spLocks noChangeArrowheads="1"/>
          </p:cNvSpPr>
          <p:nvPr/>
        </p:nvSpPr>
        <p:spPr bwMode="auto">
          <a:xfrm>
            <a:off x="3924300" y="6054402"/>
            <a:ext cx="768215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de-DE" sz="1400" b="1">
                <a:latin typeface="+mn-lt"/>
              </a:rPr>
              <a:t>Diameter</a:t>
            </a:r>
            <a:endParaRPr kumimoji="0" lang="en-US" sz="1400" b="1">
              <a:latin typeface="+mn-lt"/>
            </a:endParaRPr>
          </a:p>
        </p:txBody>
      </p:sp>
      <p:sp>
        <p:nvSpPr>
          <p:cNvPr id="3530781" name="Line 29"/>
          <p:cNvSpPr>
            <a:spLocks noChangeShapeType="1"/>
          </p:cNvSpPr>
          <p:nvPr/>
        </p:nvSpPr>
        <p:spPr bwMode="auto">
          <a:xfrm>
            <a:off x="6546850" y="5340350"/>
            <a:ext cx="0" cy="8366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30782" name="Text Box 30"/>
          <p:cNvSpPr txBox="1">
            <a:spLocks noChangeArrowheads="1"/>
          </p:cNvSpPr>
          <p:nvPr/>
        </p:nvSpPr>
        <p:spPr bwMode="auto">
          <a:xfrm>
            <a:off x="6091238" y="6080125"/>
            <a:ext cx="7352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de-DE" sz="2000" b="1">
                <a:latin typeface="+mn-lt"/>
              </a:rPr>
              <a:t>PSTN</a:t>
            </a:r>
          </a:p>
        </p:txBody>
      </p:sp>
      <p:sp>
        <p:nvSpPr>
          <p:cNvPr id="3530783" name="Line 31"/>
          <p:cNvSpPr>
            <a:spLocks noChangeShapeType="1"/>
          </p:cNvSpPr>
          <p:nvPr/>
        </p:nvSpPr>
        <p:spPr bwMode="auto">
          <a:xfrm>
            <a:off x="2771775" y="6198864"/>
            <a:ext cx="7921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30784" name="Line 32"/>
          <p:cNvSpPr>
            <a:spLocks noChangeShapeType="1"/>
          </p:cNvSpPr>
          <p:nvPr/>
        </p:nvSpPr>
        <p:spPr bwMode="auto">
          <a:xfrm>
            <a:off x="4643438" y="6471914"/>
            <a:ext cx="792162" cy="1588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30785" name="Text Box 33"/>
          <p:cNvSpPr txBox="1">
            <a:spLocks noChangeArrowheads="1"/>
          </p:cNvSpPr>
          <p:nvPr/>
        </p:nvSpPr>
        <p:spPr bwMode="auto">
          <a:xfrm>
            <a:off x="3945816" y="6320223"/>
            <a:ext cx="356307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de-DE" sz="1400" b="1">
                <a:latin typeface="+mn-lt"/>
              </a:rPr>
              <a:t>RTP</a:t>
            </a:r>
            <a:endParaRPr kumimoji="0" lang="en-US" sz="1400" b="1">
              <a:latin typeface="+mn-lt"/>
            </a:endParaRPr>
          </a:p>
        </p:txBody>
      </p:sp>
      <p:sp>
        <p:nvSpPr>
          <p:cNvPr id="3530786" name="Line 34"/>
          <p:cNvSpPr>
            <a:spLocks noChangeShapeType="1"/>
          </p:cNvSpPr>
          <p:nvPr/>
        </p:nvSpPr>
        <p:spPr bwMode="auto">
          <a:xfrm>
            <a:off x="4643438" y="6244902"/>
            <a:ext cx="792162" cy="1587"/>
          </a:xfrm>
          <a:prstGeom prst="line">
            <a:avLst/>
          </a:prstGeom>
          <a:noFill/>
          <a:ln w="28575">
            <a:solidFill>
              <a:srgbClr val="3399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graphicFrame>
        <p:nvGraphicFramePr>
          <p:cNvPr id="3530787" name="Object 35"/>
          <p:cNvGraphicFramePr>
            <a:graphicFrameLocks noChangeAspect="1"/>
          </p:cNvGraphicFramePr>
          <p:nvPr/>
        </p:nvGraphicFramePr>
        <p:xfrm>
          <a:off x="1443038" y="5137150"/>
          <a:ext cx="560387" cy="630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3359" name="Visio" r:id="rId4" imgW="587654" imgH="588569" progId="Visio.Drawing.11">
                  <p:embed/>
                </p:oleObj>
              </mc:Choice>
              <mc:Fallback>
                <p:oleObj name="Visio" r:id="rId4" imgW="587654" imgH="588569" progId="Visio.Drawing.11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3038" y="5137150"/>
                        <a:ext cx="560387" cy="6302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530788" name="AutoShape 36"/>
          <p:cNvCxnSpPr>
            <a:cxnSpLocks noChangeShapeType="1"/>
            <a:stCxn id="3530767" idx="0"/>
            <a:endCxn id="3530768" idx="2"/>
          </p:cNvCxnSpPr>
          <p:nvPr/>
        </p:nvCxnSpPr>
        <p:spPr bwMode="auto">
          <a:xfrm flipV="1">
            <a:off x="3589338" y="1906588"/>
            <a:ext cx="436562" cy="723900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89" name="AutoShape 37"/>
          <p:cNvCxnSpPr>
            <a:cxnSpLocks noChangeShapeType="1"/>
            <a:stCxn id="3530767" idx="0"/>
            <a:endCxn id="3530769" idx="2"/>
          </p:cNvCxnSpPr>
          <p:nvPr/>
        </p:nvCxnSpPr>
        <p:spPr bwMode="auto">
          <a:xfrm flipV="1">
            <a:off x="3589338" y="1906588"/>
            <a:ext cx="1558925" cy="723900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790" name="AutoShape 38"/>
          <p:cNvSpPr>
            <a:spLocks noChangeArrowheads="1"/>
          </p:cNvSpPr>
          <p:nvPr/>
        </p:nvSpPr>
        <p:spPr bwMode="auto">
          <a:xfrm>
            <a:off x="3041650" y="3387725"/>
            <a:ext cx="809625" cy="442913"/>
          </a:xfrm>
          <a:prstGeom prst="roundRect">
            <a:avLst>
              <a:gd name="adj" fmla="val 16667"/>
            </a:avLst>
          </a:prstGeom>
          <a:solidFill>
            <a:srgbClr val="66FF33"/>
          </a:solidFill>
          <a:ln w="9525">
            <a:solidFill>
              <a:srgbClr val="66FF33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I-CSCF</a:t>
            </a:r>
          </a:p>
        </p:txBody>
      </p:sp>
      <p:sp>
        <p:nvSpPr>
          <p:cNvPr id="3530791" name="AutoShape 39"/>
          <p:cNvSpPr>
            <a:spLocks noChangeArrowheads="1"/>
          </p:cNvSpPr>
          <p:nvPr/>
        </p:nvSpPr>
        <p:spPr bwMode="auto">
          <a:xfrm>
            <a:off x="1597025" y="3395663"/>
            <a:ext cx="808038" cy="441325"/>
          </a:xfrm>
          <a:prstGeom prst="roundRect">
            <a:avLst>
              <a:gd name="adj" fmla="val 16667"/>
            </a:avLst>
          </a:prstGeom>
          <a:solidFill>
            <a:srgbClr val="66FF33"/>
          </a:solidFill>
          <a:ln w="9525">
            <a:solidFill>
              <a:srgbClr val="66FF33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P-CSCF</a:t>
            </a:r>
          </a:p>
        </p:txBody>
      </p:sp>
      <p:cxnSp>
        <p:nvCxnSpPr>
          <p:cNvPr id="3530792" name="AutoShape 40"/>
          <p:cNvCxnSpPr>
            <a:cxnSpLocks noChangeShapeType="1"/>
            <a:stCxn id="3530767" idx="2"/>
            <a:endCxn id="3530790" idx="0"/>
          </p:cNvCxnSpPr>
          <p:nvPr/>
        </p:nvCxnSpPr>
        <p:spPr bwMode="auto">
          <a:xfrm flipH="1">
            <a:off x="3446463" y="2990850"/>
            <a:ext cx="142875" cy="396875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93" name="AutoShape 41"/>
          <p:cNvCxnSpPr>
            <a:cxnSpLocks noChangeShapeType="1"/>
            <a:stCxn id="3530791" idx="3"/>
            <a:endCxn id="3530790" idx="1"/>
          </p:cNvCxnSpPr>
          <p:nvPr/>
        </p:nvCxnSpPr>
        <p:spPr bwMode="auto">
          <a:xfrm flipV="1">
            <a:off x="2405063" y="3609975"/>
            <a:ext cx="636587" cy="635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794" name="AutoShape 42"/>
          <p:cNvCxnSpPr>
            <a:cxnSpLocks noChangeShapeType="1"/>
            <a:stCxn id="3530790" idx="3"/>
            <a:endCxn id="3530766" idx="1"/>
          </p:cNvCxnSpPr>
          <p:nvPr/>
        </p:nvCxnSpPr>
        <p:spPr bwMode="auto">
          <a:xfrm>
            <a:off x="3851275" y="3609975"/>
            <a:ext cx="736600" cy="3175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795" name="AutoShape 43"/>
          <p:cNvSpPr>
            <a:spLocks noChangeArrowheads="1"/>
          </p:cNvSpPr>
          <p:nvPr/>
        </p:nvSpPr>
        <p:spPr bwMode="auto">
          <a:xfrm>
            <a:off x="3819525" y="4811713"/>
            <a:ext cx="1006475" cy="360362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9525">
            <a:solidFill>
              <a:schemeClr val="accent1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en-US" sz="1400" b="1">
                <a:latin typeface="+mn-lt"/>
              </a:rPr>
              <a:t>MRFP</a:t>
            </a:r>
          </a:p>
        </p:txBody>
      </p:sp>
      <p:cxnSp>
        <p:nvCxnSpPr>
          <p:cNvPr id="3530796" name="AutoShape 44"/>
          <p:cNvCxnSpPr>
            <a:cxnSpLocks noChangeShapeType="1"/>
            <a:stCxn id="3530795" idx="0"/>
            <a:endCxn id="3530770" idx="2"/>
          </p:cNvCxnSpPr>
          <p:nvPr/>
        </p:nvCxnSpPr>
        <p:spPr bwMode="auto">
          <a:xfrm flipV="1">
            <a:off x="4322763" y="4410075"/>
            <a:ext cx="3175" cy="401638"/>
          </a:xfrm>
          <a:prstGeom prst="straightConnector1">
            <a:avLst/>
          </a:prstGeom>
          <a:noFill/>
          <a:ln w="28575">
            <a:solidFill>
              <a:srgbClr val="00CCFF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797" name="Line 45"/>
          <p:cNvSpPr>
            <a:spLocks noChangeShapeType="1"/>
          </p:cNvSpPr>
          <p:nvPr/>
        </p:nvSpPr>
        <p:spPr bwMode="auto">
          <a:xfrm>
            <a:off x="2771775" y="6484614"/>
            <a:ext cx="792163" cy="1588"/>
          </a:xfrm>
          <a:prstGeom prst="line">
            <a:avLst/>
          </a:prstGeom>
          <a:noFill/>
          <a:ln w="28575">
            <a:solidFill>
              <a:srgbClr val="00CCFF"/>
            </a:solidFill>
            <a:round/>
            <a:headEnd/>
            <a:tailEnd/>
          </a:ln>
          <a:effectLst/>
        </p:spPr>
        <p:txBody>
          <a:bodyPr/>
          <a:lstStyle/>
          <a:p>
            <a:endParaRPr lang="pl-PL">
              <a:latin typeface="+mn-lt"/>
            </a:endParaRPr>
          </a:p>
        </p:txBody>
      </p:sp>
      <p:sp>
        <p:nvSpPr>
          <p:cNvPr id="3530798" name="Text Box 46"/>
          <p:cNvSpPr txBox="1">
            <a:spLocks noChangeArrowheads="1"/>
          </p:cNvSpPr>
          <p:nvPr/>
        </p:nvSpPr>
        <p:spPr bwMode="auto">
          <a:xfrm>
            <a:off x="1381326" y="6344914"/>
            <a:ext cx="1344205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pl-PL" sz="1400" b="1">
                <a:latin typeface="+mn-lt"/>
              </a:rPr>
              <a:t>H.248 / </a:t>
            </a:r>
            <a:r>
              <a:rPr kumimoji="0" lang="de-DE" sz="1400" b="1">
                <a:latin typeface="+mn-lt"/>
              </a:rPr>
              <a:t>MEGACO</a:t>
            </a:r>
            <a:endParaRPr kumimoji="0" lang="en-US" sz="1400" b="1">
              <a:latin typeface="+mn-lt"/>
            </a:endParaRPr>
          </a:p>
        </p:txBody>
      </p:sp>
      <p:cxnSp>
        <p:nvCxnSpPr>
          <p:cNvPr id="3530799" name="AutoShape 47"/>
          <p:cNvCxnSpPr>
            <a:cxnSpLocks noChangeShapeType="1"/>
            <a:stCxn id="3530771" idx="0"/>
            <a:endCxn id="3530770" idx="2"/>
          </p:cNvCxnSpPr>
          <p:nvPr/>
        </p:nvCxnSpPr>
        <p:spPr bwMode="auto">
          <a:xfrm flipH="1" flipV="1">
            <a:off x="4325938" y="4410075"/>
            <a:ext cx="2206625" cy="585788"/>
          </a:xfrm>
          <a:prstGeom prst="straightConnector1">
            <a:avLst/>
          </a:prstGeom>
          <a:noFill/>
          <a:ln w="28575">
            <a:solidFill>
              <a:srgbClr val="00CCFF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800" name="AutoShape 48"/>
          <p:cNvSpPr>
            <a:spLocks noChangeArrowheads="1"/>
          </p:cNvSpPr>
          <p:nvPr/>
        </p:nvSpPr>
        <p:spPr bwMode="auto">
          <a:xfrm>
            <a:off x="6011863" y="1125538"/>
            <a:ext cx="1008062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pl-PL" sz="1400" b="1">
                <a:latin typeface="+mn-lt"/>
              </a:rPr>
              <a:t>Parlay AS</a:t>
            </a:r>
            <a:endParaRPr kumimoji="0" lang="en-US" sz="1400" b="1">
              <a:latin typeface="+mn-lt"/>
            </a:endParaRPr>
          </a:p>
        </p:txBody>
      </p:sp>
      <p:sp>
        <p:nvSpPr>
          <p:cNvPr id="3530801" name="AutoShape 49"/>
          <p:cNvSpPr>
            <a:spLocks noChangeArrowheads="1"/>
          </p:cNvSpPr>
          <p:nvPr/>
        </p:nvSpPr>
        <p:spPr bwMode="auto">
          <a:xfrm>
            <a:off x="7308850" y="1125538"/>
            <a:ext cx="1008063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pl-PL" sz="1400" b="1">
                <a:latin typeface="+mn-lt"/>
              </a:rPr>
              <a:t>CAMEL CSE</a:t>
            </a:r>
            <a:endParaRPr kumimoji="0" lang="en-US" sz="1400" b="1">
              <a:latin typeface="+mn-lt"/>
            </a:endParaRPr>
          </a:p>
        </p:txBody>
      </p:sp>
      <p:sp>
        <p:nvSpPr>
          <p:cNvPr id="3530802" name="AutoShape 50"/>
          <p:cNvSpPr>
            <a:spLocks noChangeArrowheads="1"/>
          </p:cNvSpPr>
          <p:nvPr/>
        </p:nvSpPr>
        <p:spPr bwMode="auto">
          <a:xfrm>
            <a:off x="6011863" y="1701800"/>
            <a:ext cx="1008062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pl-PL" sz="1400" b="1">
                <a:latin typeface="+mn-lt"/>
              </a:rPr>
              <a:t>OSA GW</a:t>
            </a:r>
            <a:endParaRPr kumimoji="0" lang="en-US" sz="1400" b="1">
              <a:latin typeface="+mn-lt"/>
            </a:endParaRPr>
          </a:p>
        </p:txBody>
      </p:sp>
      <p:sp>
        <p:nvSpPr>
          <p:cNvPr id="3530803" name="AutoShape 51"/>
          <p:cNvSpPr>
            <a:spLocks noChangeArrowheads="1"/>
          </p:cNvSpPr>
          <p:nvPr/>
        </p:nvSpPr>
        <p:spPr bwMode="auto">
          <a:xfrm>
            <a:off x="7308850" y="1700213"/>
            <a:ext cx="1008063" cy="358775"/>
          </a:xfrm>
          <a:prstGeom prst="roundRect">
            <a:avLst>
              <a:gd name="adj" fmla="val 16667"/>
            </a:avLst>
          </a:prstGeom>
          <a:solidFill>
            <a:srgbClr val="66CCFF"/>
          </a:solidFill>
          <a:ln w="9525">
            <a:solidFill>
              <a:srgbClr val="66CCFF"/>
            </a:solidFill>
            <a:round/>
            <a:headEnd/>
            <a:tailEnd/>
          </a:ln>
          <a:effectLst/>
        </p:spPr>
        <p:txBody>
          <a:bodyPr anchor="ctr"/>
          <a:lstStyle/>
          <a:p>
            <a:pPr algn="ctr"/>
            <a:r>
              <a:rPr kumimoji="0" lang="pl-PL" sz="1400" b="1">
                <a:latin typeface="+mn-lt"/>
              </a:rPr>
              <a:t>IM SSF</a:t>
            </a:r>
            <a:endParaRPr kumimoji="0" lang="en-US" sz="1400" b="1">
              <a:latin typeface="+mn-lt"/>
            </a:endParaRPr>
          </a:p>
        </p:txBody>
      </p:sp>
      <p:cxnSp>
        <p:nvCxnSpPr>
          <p:cNvPr id="3530804" name="AutoShape 52"/>
          <p:cNvCxnSpPr>
            <a:cxnSpLocks noChangeShapeType="1"/>
            <a:stCxn id="3530766" idx="0"/>
            <a:endCxn id="3530802" idx="2"/>
          </p:cNvCxnSpPr>
          <p:nvPr/>
        </p:nvCxnSpPr>
        <p:spPr bwMode="auto">
          <a:xfrm flipV="1">
            <a:off x="4992688" y="2060575"/>
            <a:ext cx="1524000" cy="1330325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805" name="AutoShape 53"/>
          <p:cNvCxnSpPr>
            <a:cxnSpLocks noChangeShapeType="1"/>
            <a:stCxn id="3530766" idx="0"/>
            <a:endCxn id="3530803" idx="2"/>
          </p:cNvCxnSpPr>
          <p:nvPr/>
        </p:nvCxnSpPr>
        <p:spPr bwMode="auto">
          <a:xfrm flipV="1">
            <a:off x="4992688" y="2058988"/>
            <a:ext cx="2820987" cy="1331912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3530806" name="AutoShape 54"/>
          <p:cNvSpPr>
            <a:spLocks noChangeArrowheads="1"/>
          </p:cNvSpPr>
          <p:nvPr/>
        </p:nvSpPr>
        <p:spPr bwMode="auto">
          <a:xfrm>
            <a:off x="6516688" y="1484313"/>
            <a:ext cx="71437" cy="215900"/>
          </a:xfrm>
          <a:prstGeom prst="upDownArrow">
            <a:avLst>
              <a:gd name="adj1" fmla="val 50000"/>
              <a:gd name="adj2" fmla="val 60445"/>
            </a:avLst>
          </a:prstGeom>
          <a:solidFill>
            <a:srgbClr val="FFCC00"/>
          </a:solidFill>
          <a:ln w="9525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530807" name="AutoShape 55"/>
          <p:cNvSpPr>
            <a:spLocks noChangeArrowheads="1"/>
          </p:cNvSpPr>
          <p:nvPr/>
        </p:nvSpPr>
        <p:spPr bwMode="auto">
          <a:xfrm>
            <a:off x="7813675" y="1484313"/>
            <a:ext cx="71438" cy="215900"/>
          </a:xfrm>
          <a:prstGeom prst="upDownArrow">
            <a:avLst>
              <a:gd name="adj1" fmla="val 50000"/>
              <a:gd name="adj2" fmla="val 60444"/>
            </a:avLst>
          </a:prstGeom>
          <a:solidFill>
            <a:srgbClr val="FFCC00"/>
          </a:solidFill>
          <a:ln w="9525">
            <a:solidFill>
              <a:srgbClr val="FFCC00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endParaRPr lang="pl-PL">
              <a:latin typeface="+mn-lt"/>
            </a:endParaRPr>
          </a:p>
        </p:txBody>
      </p:sp>
      <p:sp>
        <p:nvSpPr>
          <p:cNvPr id="3530808" name="Text Box 56"/>
          <p:cNvSpPr txBox="1">
            <a:spLocks noChangeArrowheads="1"/>
          </p:cNvSpPr>
          <p:nvPr/>
        </p:nvSpPr>
        <p:spPr bwMode="auto">
          <a:xfrm>
            <a:off x="6588125" y="1414463"/>
            <a:ext cx="825730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pl-PL" sz="1400" b="1">
                <a:latin typeface="+mn-lt"/>
              </a:rPr>
              <a:t>Parlay API</a:t>
            </a:r>
            <a:endParaRPr kumimoji="0" lang="en-US" sz="1400" b="1">
              <a:latin typeface="+mn-lt"/>
            </a:endParaRPr>
          </a:p>
        </p:txBody>
      </p:sp>
      <p:sp>
        <p:nvSpPr>
          <p:cNvPr id="3530809" name="Text Box 57"/>
          <p:cNvSpPr txBox="1">
            <a:spLocks noChangeArrowheads="1"/>
          </p:cNvSpPr>
          <p:nvPr/>
        </p:nvSpPr>
        <p:spPr bwMode="auto">
          <a:xfrm>
            <a:off x="7953375" y="1414463"/>
            <a:ext cx="665814" cy="2881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36000" tIns="36000" rIns="36000" bIns="36000">
            <a:spAutoFit/>
          </a:bodyPr>
          <a:lstStyle/>
          <a:p>
            <a:r>
              <a:rPr kumimoji="0" lang="pl-PL" sz="1400" b="1">
                <a:latin typeface="+mn-lt"/>
              </a:rPr>
              <a:t>CAP API</a:t>
            </a:r>
            <a:endParaRPr kumimoji="0" lang="en-US" sz="1400" b="1">
              <a:latin typeface="+mn-lt"/>
            </a:endParaRPr>
          </a:p>
        </p:txBody>
      </p:sp>
      <p:cxnSp>
        <p:nvCxnSpPr>
          <p:cNvPr id="3530810" name="AutoShape 58"/>
          <p:cNvCxnSpPr>
            <a:cxnSpLocks noChangeShapeType="1"/>
            <a:stCxn id="3530767" idx="0"/>
            <a:endCxn id="3530802" idx="2"/>
          </p:cNvCxnSpPr>
          <p:nvPr/>
        </p:nvCxnSpPr>
        <p:spPr bwMode="auto">
          <a:xfrm flipV="1">
            <a:off x="3589338" y="2060575"/>
            <a:ext cx="2927350" cy="569913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cxnSp>
        <p:nvCxnSpPr>
          <p:cNvPr id="3530811" name="AutoShape 59"/>
          <p:cNvCxnSpPr>
            <a:cxnSpLocks noChangeShapeType="1"/>
            <a:stCxn id="3530767" idx="0"/>
            <a:endCxn id="3530803" idx="2"/>
          </p:cNvCxnSpPr>
          <p:nvPr/>
        </p:nvCxnSpPr>
        <p:spPr bwMode="auto">
          <a:xfrm flipV="1">
            <a:off x="3589338" y="2058988"/>
            <a:ext cx="4224337" cy="571500"/>
          </a:xfrm>
          <a:prstGeom prst="straightConnector1">
            <a:avLst/>
          </a:prstGeom>
          <a:noFill/>
          <a:ln w="28575">
            <a:solidFill>
              <a:srgbClr val="339966"/>
            </a:solidFill>
            <a:round/>
            <a:headEnd type="triangle" w="med" len="med"/>
            <a:tailEnd type="triangle" w="med" len="med"/>
          </a:ln>
          <a:effectLst/>
        </p:spPr>
      </p:cxnSp>
      <p:sp>
        <p:nvSpPr>
          <p:cNvPr id="62" name="Symbol zastępczy daty 6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pl-PL" dirty="0" smtClean="0">
                <a:latin typeface="+mn-lt"/>
              </a:rPr>
              <a:t>Studia Podyplomowe - Telekomunikacja, Informatyka i Zarządzanie</a:t>
            </a:r>
            <a:endParaRPr lang="en-US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Warstwy">
  <a:themeElements>
    <a:clrScheme name="Niestandardowy 4">
      <a:dk1>
        <a:sysClr val="windowText" lastClr="000000"/>
      </a:dk1>
      <a:lt1>
        <a:sysClr val="window" lastClr="FFFFFF"/>
      </a:lt1>
      <a:dk2>
        <a:srgbClr val="3B3B3B"/>
      </a:dk2>
      <a:lt2>
        <a:srgbClr val="D4D2D0"/>
      </a:lt2>
      <a:accent1>
        <a:srgbClr val="D8D3C7"/>
      </a:accent1>
      <a:accent2>
        <a:srgbClr val="CCAF0A"/>
      </a:accent2>
      <a:accent3>
        <a:srgbClr val="8D89A4"/>
      </a:accent3>
      <a:accent4>
        <a:srgbClr val="748560"/>
      </a:accent4>
      <a:accent5>
        <a:srgbClr val="9E9273"/>
      </a:accent5>
      <a:accent6>
        <a:srgbClr val="7E848D"/>
      </a:accent6>
      <a:hlink>
        <a:srgbClr val="00C8C3"/>
      </a:hlink>
      <a:folHlink>
        <a:srgbClr val="D8D3C7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Warstwy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stwy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stwy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stwy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rstwy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stwy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stwy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stwy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stwy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rstwy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Motyw pakietu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Layers</Template>
  <TotalTime>4723</TotalTime>
  <Words>18705</Words>
  <Application>Microsoft Office PowerPoint</Application>
  <PresentationFormat>Pokaz na ekranie (4:3)</PresentationFormat>
  <Paragraphs>5051</Paragraphs>
  <Slides>283</Slides>
  <Notes>269</Notes>
  <HiddenSlides>1</HiddenSlides>
  <MMClips>0</MMClips>
  <ScaleCrop>false</ScaleCrop>
  <HeadingPairs>
    <vt:vector size="8" baseType="variant">
      <vt:variant>
        <vt:lpstr>Używane czcionki</vt:lpstr>
      </vt:variant>
      <vt:variant>
        <vt:i4>22</vt:i4>
      </vt:variant>
      <vt:variant>
        <vt:lpstr>Motyw</vt:lpstr>
      </vt:variant>
      <vt:variant>
        <vt:i4>1</vt:i4>
      </vt:variant>
      <vt:variant>
        <vt:lpstr>Osadzone serwery OLE</vt:lpstr>
      </vt:variant>
      <vt:variant>
        <vt:i4>4</vt:i4>
      </vt:variant>
      <vt:variant>
        <vt:lpstr>Tytuły slajdów</vt:lpstr>
      </vt:variant>
      <vt:variant>
        <vt:i4>283</vt:i4>
      </vt:variant>
    </vt:vector>
  </HeadingPairs>
  <TitlesOfParts>
    <vt:vector size="310" baseType="lpstr">
      <vt:lpstr>Arial Unicode MS</vt:lpstr>
      <vt:lpstr>Gulim</vt:lpstr>
      <vt:lpstr>Gulim</vt:lpstr>
      <vt:lpstr>맑은 고딕</vt:lpstr>
      <vt:lpstr>MS Mincho</vt:lpstr>
      <vt:lpstr>ＭＳ Ｐゴシック</vt:lpstr>
      <vt:lpstr>新細明體</vt:lpstr>
      <vt:lpstr>新細明體</vt:lpstr>
      <vt:lpstr>宋体</vt:lpstr>
      <vt:lpstr>宋体</vt:lpstr>
      <vt:lpstr>Arial</vt:lpstr>
      <vt:lpstr>Arial Narrow</vt:lpstr>
      <vt:lpstr>Calibri</vt:lpstr>
      <vt:lpstr>Courier New</vt:lpstr>
      <vt:lpstr>華康新儷粗黑</vt:lpstr>
      <vt:lpstr>Frutiger 55 Roman</vt:lpstr>
      <vt:lpstr>FuturaA Bk BT</vt:lpstr>
      <vt:lpstr>Monotype Sorts</vt:lpstr>
      <vt:lpstr>Tahoma</vt:lpstr>
      <vt:lpstr>Times New Roman</vt:lpstr>
      <vt:lpstr>TT33Co00</vt:lpstr>
      <vt:lpstr>Wingdings</vt:lpstr>
      <vt:lpstr>Warstwy</vt:lpstr>
      <vt:lpstr>Photo Editor Photo</vt:lpstr>
      <vt:lpstr>Clip</vt:lpstr>
      <vt:lpstr>Bitmap Image</vt:lpstr>
      <vt:lpstr>Visio</vt:lpstr>
      <vt:lpstr>Architektura usługowa IMS Marek Średniawa   Instytut Telekomunikacji PW</vt:lpstr>
      <vt:lpstr>Plan prezentacji</vt:lpstr>
      <vt:lpstr>  Wprowadzenie</vt:lpstr>
      <vt:lpstr>Prezentacja programu PowerPoint</vt:lpstr>
      <vt:lpstr>Ewolucja podejścia do definicji, implementacji i konfiguracji usług </vt:lpstr>
      <vt:lpstr>Idea IMS</vt:lpstr>
      <vt:lpstr>Idea IMS: próba przejęcia kontroli nad usługami IP</vt:lpstr>
      <vt:lpstr>IMS - sterowanie usługami IP/GPRS</vt:lpstr>
      <vt:lpstr>Motywacja IMS – „bogate” usługi, np. VoIP</vt:lpstr>
      <vt:lpstr>IMS – usługi multimedialne IP</vt:lpstr>
      <vt:lpstr>IMS – wprowadzony w 3GPP UMTS Release 5</vt:lpstr>
      <vt:lpstr>Normalizacja IMS w 3GPP</vt:lpstr>
      <vt:lpstr>Normalizacja 3GPP – NGN, 3G/4G i IMS</vt:lpstr>
      <vt:lpstr>Ewolucja UMTS</vt:lpstr>
      <vt:lpstr>Normalizacja związana z IMS</vt:lpstr>
      <vt:lpstr>Prezentacja programu PowerPoint</vt:lpstr>
      <vt:lpstr>Normalizacja IMS</vt:lpstr>
      <vt:lpstr>Główne normy 3GPP IMS</vt:lpstr>
      <vt:lpstr>Motywacja IMS i wymagania</vt:lpstr>
      <vt:lpstr>Domena IP Multimedia (IM)</vt:lpstr>
      <vt:lpstr>IMS – integracja i konwergencja usług</vt:lpstr>
      <vt:lpstr>Przykładowe usługi IMS</vt:lpstr>
      <vt:lpstr>Organizacje normalizujące IMS</vt:lpstr>
      <vt:lpstr> Architektura IMS </vt:lpstr>
      <vt:lpstr>Podstawy IMS (IP Multimedia Subsystem)</vt:lpstr>
      <vt:lpstr>Architektura usługowa IMS – wymagania </vt:lpstr>
      <vt:lpstr>Wymagania IMS</vt:lpstr>
      <vt:lpstr>IMS - motywacja</vt:lpstr>
      <vt:lpstr>Prezentacja programu PowerPoint</vt:lpstr>
      <vt:lpstr>3GPP IP Multimedia Subsystem  - IMS</vt:lpstr>
      <vt:lpstr>Od IETF SIP ….</vt:lpstr>
      <vt:lpstr>… do 3GPP SIP </vt:lpstr>
      <vt:lpstr>Architektura sieci UMTS</vt:lpstr>
      <vt:lpstr>SIP w IMS</vt:lpstr>
      <vt:lpstr>SIP w IMS</vt:lpstr>
      <vt:lpstr>Rozszerzenia związane z rutingiem dla usług</vt:lpstr>
      <vt:lpstr>SIP w IMS</vt:lpstr>
      <vt:lpstr>SIP w IMS</vt:lpstr>
      <vt:lpstr>Architektura 3GPP IMS</vt:lpstr>
      <vt:lpstr>Architektura IMS</vt:lpstr>
      <vt:lpstr>Protokoły w IMS</vt:lpstr>
      <vt:lpstr>CSCF – charakterystyka</vt:lpstr>
      <vt:lpstr>Architektura IMS</vt:lpstr>
      <vt:lpstr>Terminal - User Equipment (UE)</vt:lpstr>
      <vt:lpstr>Składniki IMS</vt:lpstr>
      <vt:lpstr>Proxy Call Session Control Function (P-CSCF)</vt:lpstr>
      <vt:lpstr>Składniki IMS</vt:lpstr>
      <vt:lpstr>Interrogating CSCF (I-CSCF)</vt:lpstr>
      <vt:lpstr>Składniki IMS</vt:lpstr>
      <vt:lpstr>Serving CSCF (S-CSCF)</vt:lpstr>
      <vt:lpstr>Składniki IMS</vt:lpstr>
      <vt:lpstr>BGCF - Breakout Gateway Control Function</vt:lpstr>
      <vt:lpstr> Media Gateway Control Function (MGCF)</vt:lpstr>
      <vt:lpstr>Składniki IMS</vt:lpstr>
      <vt:lpstr>MRF (Media Resource Function)</vt:lpstr>
      <vt:lpstr>Składniki IMS</vt:lpstr>
      <vt:lpstr> Media Resource Function (MRF)</vt:lpstr>
      <vt:lpstr>Współpraca z PSTN – brama PSTN/CS</vt:lpstr>
      <vt:lpstr>Serwer aplikacji - Application Server (AS)</vt:lpstr>
      <vt:lpstr>Składniki IMS</vt:lpstr>
      <vt:lpstr>Interfejs Sh</vt:lpstr>
      <vt:lpstr>Bazy danych w IMS - HSS i SLF</vt:lpstr>
      <vt:lpstr>HSS – Home Subscriber Server</vt:lpstr>
      <vt:lpstr>SLF – Subscriber Locator Function</vt:lpstr>
      <vt:lpstr>Struktura HSS</vt:lpstr>
      <vt:lpstr>Rola interfejsu Cx</vt:lpstr>
      <vt:lpstr>Uzyskiwanie dostępu do usługi</vt:lpstr>
      <vt:lpstr>Uzyskiwanie dostępu do usługi</vt:lpstr>
      <vt:lpstr>Prezentacja programu PowerPoint</vt:lpstr>
      <vt:lpstr>Pierwsza rejestracja</vt:lpstr>
      <vt:lpstr>Przykład: rejestracja</vt:lpstr>
      <vt:lpstr>IMS - ustanowienie i sterowanie sesją</vt:lpstr>
      <vt:lpstr>Sesja abonentów IMS</vt:lpstr>
      <vt:lpstr>Przykład – połączenie mobilne </vt:lpstr>
      <vt:lpstr>Połączenie abonenta IMS z ab. PSTN</vt:lpstr>
      <vt:lpstr>Połączenie z PSTN (domeną CS)</vt:lpstr>
      <vt:lpstr>Ustanowienie sesji 1/4</vt:lpstr>
      <vt:lpstr>Ustanowienie sesji 2/4</vt:lpstr>
      <vt:lpstr>Ustanowienie sesji 3/4</vt:lpstr>
      <vt:lpstr>Ustanowienie sesji 4/4</vt:lpstr>
      <vt:lpstr> Identyfikacja w UMTS</vt:lpstr>
      <vt:lpstr>Relacja między identyfikacjami użytkownika</vt:lpstr>
      <vt:lpstr>Relacja między identyfikacjami użytkownika a profilami usługowymi użytkownika</vt:lpstr>
      <vt:lpstr>Identyfikacja w IMS</vt:lpstr>
      <vt:lpstr>Identyfikacja publiczna w IMS</vt:lpstr>
      <vt:lpstr>Identyfikacja prywatna w IMS</vt:lpstr>
      <vt:lpstr>Public Service Identities (PSI)</vt:lpstr>
      <vt:lpstr>SIM, USIM i ISIM w 3GPP</vt:lpstr>
      <vt:lpstr>ISIM</vt:lpstr>
      <vt:lpstr>ISIM</vt:lpstr>
      <vt:lpstr> Realizacja usług w IMS</vt:lpstr>
      <vt:lpstr>IMS – aspekt usługowy</vt:lpstr>
      <vt:lpstr>Narzędzia IMS = uniwersalne serwery aplikacji IMS</vt:lpstr>
      <vt:lpstr>IMS – sposoby realizacji usług</vt:lpstr>
      <vt:lpstr>Interfejsy usługowe IMS</vt:lpstr>
      <vt:lpstr>Architektura usługowa IMS - Interfejs ISC</vt:lpstr>
      <vt:lpstr>Architektura usługowa IMS</vt:lpstr>
      <vt:lpstr>Serwery aplikacji w IMS</vt:lpstr>
      <vt:lpstr>Warstwy IMS: Transport, sterowanie sesjami, aplikacje</vt:lpstr>
      <vt:lpstr>Modele pracy serwera aplikacyjnego AS</vt:lpstr>
      <vt:lpstr>Przykład </vt:lpstr>
      <vt:lpstr>Realizacja usługi przez wiele AS</vt:lpstr>
      <vt:lpstr>Struktura profilu użytkownika w HSS</vt:lpstr>
      <vt:lpstr>Kryteria filtrowania</vt:lpstr>
      <vt:lpstr>Wyzwalanie aplikacji – kryteria filtracji</vt:lpstr>
      <vt:lpstr>Struktura iFC</vt:lpstr>
      <vt:lpstr>Wyzwalanie aplikacji - wyzwalacze</vt:lpstr>
      <vt:lpstr>Wyzwalanie aplikacji – kryteria filtracji</vt:lpstr>
      <vt:lpstr>iFC</vt:lpstr>
      <vt:lpstr>iFC</vt:lpstr>
      <vt:lpstr>IMS sterowanie usługami - Service Triggers</vt:lpstr>
      <vt:lpstr>iFC</vt:lpstr>
      <vt:lpstr>Wyzwalanie aplikacji</vt:lpstr>
      <vt:lpstr>Kryteria filtrowania</vt:lpstr>
      <vt:lpstr>Zawartość iFC</vt:lpstr>
      <vt:lpstr>Trigger Point - TP</vt:lpstr>
      <vt:lpstr>Przykładowy profil usługi</vt:lpstr>
      <vt:lpstr>Tryby działania AS</vt:lpstr>
      <vt:lpstr>AS jako terminujący UA lub serwer przekierowujący</vt:lpstr>
      <vt:lpstr>AS jako inicjujący UA</vt:lpstr>
      <vt:lpstr>AS jako serwer SIP proxy</vt:lpstr>
      <vt:lpstr>AS – tryb 3PCC/B2BUA</vt:lpstr>
      <vt:lpstr>3pcc – tryb Routing B2BUA</vt:lpstr>
      <vt:lpstr>3PCC – tryb Initiating B2BUA</vt:lpstr>
      <vt:lpstr>AS nie uczestniczy lub nie jest dalej zaangażowany</vt:lpstr>
      <vt:lpstr>Przykład interpretacji FC </vt:lpstr>
      <vt:lpstr>Wyzwalanie aplikacji - schemat </vt:lpstr>
      <vt:lpstr>Przykład wykorzystania mechanizmu SPT</vt:lpstr>
      <vt:lpstr>Serwery aplikacji Parlay OSA – strony trzecie</vt:lpstr>
      <vt:lpstr>QoS w IMS</vt:lpstr>
      <vt:lpstr>  Usługi IMP i konferencyjne</vt:lpstr>
      <vt:lpstr>Obecność jako katalizator dla innych usług </vt:lpstr>
      <vt:lpstr>Obecność w IMS</vt:lpstr>
      <vt:lpstr>IMS – architektura obecności </vt:lpstr>
      <vt:lpstr>Subskrypcja obserwatora do własnej listy</vt:lpstr>
      <vt:lpstr>Subskrypcja obserwatora (1)</vt:lpstr>
      <vt:lpstr>RLS abonuje obecność Obserwowanego</vt:lpstr>
      <vt:lpstr>Subskrypcja Obserwatora (2)</vt:lpstr>
      <vt:lpstr>Prezentacja programu PowerPoint</vt:lpstr>
      <vt:lpstr>Subskrypcja informacji obserwatora i publikacja obecności</vt:lpstr>
      <vt:lpstr>Optymalizacja obecności</vt:lpstr>
      <vt:lpstr>Interfejs Ut</vt:lpstr>
      <vt:lpstr>IM w trybie pagera w IMS</vt:lpstr>
      <vt:lpstr>IM w trybie pagera w IMS</vt:lpstr>
      <vt:lpstr>Przykład usługi - IM w trybie pagera</vt:lpstr>
      <vt:lpstr>Model sesyjny IM w IMS</vt:lpstr>
      <vt:lpstr>IM w trybie sesyjnym z wykorzystaniem MSRP</vt:lpstr>
      <vt:lpstr>Sesja wielostronna – serwer czatu</vt:lpstr>
      <vt:lpstr>Usługi konferencyjne w IMS</vt:lpstr>
      <vt:lpstr>Usługi konferencyjne w IMS- serwer konferencyjny</vt:lpstr>
      <vt:lpstr>Utworzenie konferencji z wykorzystaniem „conference factory” URI</vt:lpstr>
      <vt:lpstr>Dołączenie użytkownika do konferencji z wyk. PSI</vt:lpstr>
      <vt:lpstr>  Protokół DIAMETER</vt:lpstr>
      <vt:lpstr>AAA - Authentication, Authorization, and Accounting</vt:lpstr>
      <vt:lpstr>AAA w Internecie</vt:lpstr>
      <vt:lpstr>Protokół Diameter - RFC 3588</vt:lpstr>
      <vt:lpstr>Protokół Diameter</vt:lpstr>
      <vt:lpstr>Protokół Diameter</vt:lpstr>
      <vt:lpstr>Protokół Diameter</vt:lpstr>
      <vt:lpstr>Sesja Diameter</vt:lpstr>
      <vt:lpstr>Format wiadomości Diameter</vt:lpstr>
      <vt:lpstr>Format wiadomości Diameter</vt:lpstr>
      <vt:lpstr>Format wiadomości Diameter</vt:lpstr>
      <vt:lpstr>Podstawowe komendy protokołu Diameter</vt:lpstr>
      <vt:lpstr>Podstawowe komendy protokołu Diameter</vt:lpstr>
      <vt:lpstr>Podstawowe komendy protokołu Diameter</vt:lpstr>
      <vt:lpstr>Struktura AVP (Attribute Value Pair)</vt:lpstr>
      <vt:lpstr>Struktura AVP</vt:lpstr>
      <vt:lpstr>AAA i AAA URI</vt:lpstr>
      <vt:lpstr> AAA w IMS</vt:lpstr>
      <vt:lpstr>Problemy AAA</vt:lpstr>
      <vt:lpstr>Architektura AAA w  IMS</vt:lpstr>
      <vt:lpstr>AAA w  IMS</vt:lpstr>
      <vt:lpstr>Interfejsy Cx i Dx</vt:lpstr>
      <vt:lpstr>Lista wiadomości aplikacji DIAMETER dla interfejsu Cx</vt:lpstr>
      <vt:lpstr>Wiadomości w styku Cx</vt:lpstr>
      <vt:lpstr>Proces rejestracji</vt:lpstr>
      <vt:lpstr>Wiadomości Location-Info-Request i Answer</vt:lpstr>
      <vt:lpstr>Wiadomości Registration-Termination-Request/Answer</vt:lpstr>
      <vt:lpstr>Wiadomości Push-Profile-Request i Answer</vt:lpstr>
      <vt:lpstr>AVP aplikacji Diameter dla interfejsu Cx</vt:lpstr>
      <vt:lpstr>AVP aplikacji Diameter dla interfejsu Cx</vt:lpstr>
      <vt:lpstr>AVP aplikacji Diameter dla interfejsu Cx</vt:lpstr>
      <vt:lpstr>AVP aplikacji Diameter dla interfejsu Cx</vt:lpstr>
      <vt:lpstr>Profil użytkownika</vt:lpstr>
      <vt:lpstr>Struktura profilu użytkownika</vt:lpstr>
      <vt:lpstr>Interfejs Sh</vt:lpstr>
      <vt:lpstr>Dane użytkownika w interfejsie Sh (1/2)</vt:lpstr>
      <vt:lpstr>Dane użytkownika w interfejsie Sh (2/2)</vt:lpstr>
      <vt:lpstr>Komendy Aplikacji DIAMETER dla interfejsu Sh</vt:lpstr>
      <vt:lpstr>Wiadomości UDR/UDA</vt:lpstr>
      <vt:lpstr>Wiadomości PUR/PUA</vt:lpstr>
      <vt:lpstr>Wiadomości SNR/SNA i PNR/PNA</vt:lpstr>
      <vt:lpstr>AVP aplikacji Diameter w interfejsie Sh</vt:lpstr>
      <vt:lpstr> Taryfikacja w IMS</vt:lpstr>
      <vt:lpstr>Rozliczanie</vt:lpstr>
      <vt:lpstr>IMS – model taryfikacji</vt:lpstr>
      <vt:lpstr>Taryfikacja w IMS</vt:lpstr>
      <vt:lpstr>IMS – taryfikacja off-line</vt:lpstr>
      <vt:lpstr>IMS - architektura taryfikacji offline</vt:lpstr>
      <vt:lpstr>Terminal IMS w wizytowanej sieci</vt:lpstr>
      <vt:lpstr>Terminal IMS w macierzystej sieci</vt:lpstr>
      <vt:lpstr>Interfejs Rf</vt:lpstr>
      <vt:lpstr>AVP w ACR do rozliczania off-line</vt:lpstr>
      <vt:lpstr>AVP w ACA do rozliczania off-line</vt:lpstr>
      <vt:lpstr>Interfejs Rf</vt:lpstr>
      <vt:lpstr>Przykład użycia EVENT RECORD w ACR</vt:lpstr>
      <vt:lpstr>Schemat taryfikacji online w IMS</vt:lpstr>
      <vt:lpstr>IMS – taryfikacja on-line</vt:lpstr>
      <vt:lpstr>Taryfikacja Online</vt:lpstr>
      <vt:lpstr>Taryfikacja Online</vt:lpstr>
      <vt:lpstr>AVP w ACR dla taryfikacji online</vt:lpstr>
      <vt:lpstr>AVP w ACA dla taryfikacji online</vt:lpstr>
      <vt:lpstr>Immediate Event Charging (IEC)</vt:lpstr>
      <vt:lpstr>Taryfikacja zdarzeniowa z rezerwacją - ECUR</vt:lpstr>
      <vt:lpstr>Taryfikacja zdarzeniowa z rezerwacją - ECUR</vt:lpstr>
      <vt:lpstr>Wyznaczanie liczby jednostek kredytu</vt:lpstr>
      <vt:lpstr>Wycenianie (rating)</vt:lpstr>
      <vt:lpstr>Zmiany Taryfy</vt:lpstr>
      <vt:lpstr>  Ewolucja IMS</vt:lpstr>
      <vt:lpstr>Wspólna architektura 3G/NGN 2005</vt:lpstr>
      <vt:lpstr>Idea Common IMS</vt:lpstr>
      <vt:lpstr>Wizja sieci NGN w ETSI</vt:lpstr>
      <vt:lpstr>Założenia architektury TISPAN NGN</vt:lpstr>
      <vt:lpstr>Normalizacja NGN w ETSI TISPAN</vt:lpstr>
      <vt:lpstr>Środowisko IMS TISPAN</vt:lpstr>
      <vt:lpstr>Kluczowe obszary prac w NGN Rel 1 i Rel 2</vt:lpstr>
      <vt:lpstr>TISPAN NGN Release 3</vt:lpstr>
      <vt:lpstr>Prezentacja programu PowerPoint</vt:lpstr>
      <vt:lpstr>Architektura TISPAN NGN - koncepcja podsystemów</vt:lpstr>
      <vt:lpstr>TISPAN a architektura sieci stacjonarnej NGN</vt:lpstr>
      <vt:lpstr>Charakterystyka ETSI TISPAN NGN Release 1</vt:lpstr>
      <vt:lpstr>Architektura IMS jako podstawa NGN</vt:lpstr>
      <vt:lpstr>TISPAN NGN Rel 1 : NGN na IMS</vt:lpstr>
      <vt:lpstr>Różnice między NGN IMS a 3GPP IMS</vt:lpstr>
      <vt:lpstr>   IMS i IP TV</vt:lpstr>
      <vt:lpstr>Prezentacja programu PowerPoint</vt:lpstr>
      <vt:lpstr>Perspektywa użytkownika</vt:lpstr>
      <vt:lpstr>Charakterystyka IPTV</vt:lpstr>
      <vt:lpstr>Normalizacja IPTV – wiele działań równoległych</vt:lpstr>
      <vt:lpstr>ETSI TISPAN IPTV: Integracja usług NGN z IPTV</vt:lpstr>
      <vt:lpstr>TS 181 016: integracja usług NGN z IPTV</vt:lpstr>
      <vt:lpstr>IPTV – dwie opcje w architekturze TISPAN NGN</vt:lpstr>
      <vt:lpstr>TS 182 027: IPTV oparta na IMS</vt:lpstr>
      <vt:lpstr>Architektura IMS IPTV, TS 182 027</vt:lpstr>
      <vt:lpstr>Architektura IMS IPTV, TS 182 027</vt:lpstr>
      <vt:lpstr>TS 184 009: wykorzystywanie TV URI</vt:lpstr>
      <vt:lpstr>  IP TV – schematy działania</vt:lpstr>
      <vt:lpstr>Odkrywanie i selekcja usług IPTV i ustanowienie sesji IPTV</vt:lpstr>
      <vt:lpstr>Tryb TV liniowej</vt:lpstr>
      <vt:lpstr>Tryb CoD (treści na życzenie)</vt:lpstr>
      <vt:lpstr>Tryb rozsiewczy z procedurami trybu efektów specjalnych </vt:lpstr>
      <vt:lpstr>Interakcja IPTV z usługami i aplikacjami NGN - ASF</vt:lpstr>
      <vt:lpstr>ASF – obsługa interakcji IPTV – usługi NGN</vt:lpstr>
      <vt:lpstr>Współpraca IMS-IPTV</vt:lpstr>
      <vt:lpstr> Przykład implementacji  Open Source Core IMS – Fraunhofer FOKUS</vt:lpstr>
      <vt:lpstr>IPTV i Open Source Core IMS</vt:lpstr>
      <vt:lpstr>Usługi – integracja IPTV z usługami IMS</vt:lpstr>
      <vt:lpstr> RCS (Rich Communication Suite) </vt:lpstr>
      <vt:lpstr>Pakiet usług RCS-e - joyn</vt:lpstr>
      <vt:lpstr>RCS-e - joyn</vt:lpstr>
      <vt:lpstr>Joyn - kontakty, chat i współdzielenie plików </vt:lpstr>
      <vt:lpstr>joyn: współdzielenie wideo podczas połączenia</vt:lpstr>
      <vt:lpstr> Podsumowanie </vt:lpstr>
      <vt:lpstr>3GPP: Ewolucja UMTS </vt:lpstr>
      <vt:lpstr>Ewolucja UMTS – IMS w EPS</vt:lpstr>
      <vt:lpstr>Zagrożenia dla operatorów ze strony Internetu</vt:lpstr>
      <vt:lpstr>Czego nas nauczył Internet</vt:lpstr>
      <vt:lpstr>IMS – opinie</vt:lpstr>
      <vt:lpstr>Wdrażanie usług IMS</vt:lpstr>
      <vt:lpstr>Status IMS na świecie</vt:lpstr>
      <vt:lpstr>Kurczenie się obszaru kontroli operatorów API dla IMS i EPC – ostatni „szaniec”</vt:lpstr>
      <vt:lpstr>Implementacja IMS w chmurze: Projekt Clearwater</vt:lpstr>
      <vt:lpstr>Wnioski</vt:lpstr>
      <vt:lpstr> </vt:lpstr>
      <vt:lpstr> Dodatek – wyjaśnienie skrótów </vt:lpstr>
      <vt:lpstr>Lista skrótów 1/7</vt:lpstr>
      <vt:lpstr>Lista skrótów 2/7</vt:lpstr>
      <vt:lpstr>Lista skrótów 3/7</vt:lpstr>
      <vt:lpstr>Lista skrótów 4/7</vt:lpstr>
      <vt:lpstr>Lista skrótów 5/7</vt:lpstr>
      <vt:lpstr>Lista skrótów 6/7</vt:lpstr>
      <vt:lpstr>Lista skrótów 7/7</vt:lpstr>
    </vt:vector>
  </TitlesOfParts>
  <Company>Instytut Informatyki PW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Architektura usługowa IMS</dc:title>
  <dc:creator>Marek Średniawa</dc:creator>
  <cp:lastModifiedBy>Marek Średniawa</cp:lastModifiedBy>
  <cp:revision>126</cp:revision>
  <cp:lastPrinted>2012-11-26T00:05:30Z</cp:lastPrinted>
  <dcterms:created xsi:type="dcterms:W3CDTF">2009-10-09T13:28:08Z</dcterms:created>
  <dcterms:modified xsi:type="dcterms:W3CDTF">2015-03-06T10:09:29Z</dcterms:modified>
</cp:coreProperties>
</file>